
<file path=[Content_Types].xml><?xml version="1.0" encoding="utf-8"?>
<Types xmlns="http://schemas.openxmlformats.org/package/2006/content-types">
  <Default Extension="png" ContentType="image/png"/>
  <Default Extension="bin" ContentType="application/vnd.openxmlformats-officedocument.oleObject"/>
  <Default Extension="emf" ContentType="image/x-emf"/>
  <Default Extension="jpeg" ContentType="image/jpeg"/>
  <Default Extension="wmf" ContentType="image/x-wmf"/>
  <Default Extension="rels" ContentType="application/vnd.openxmlformats-package.relationships+xml"/>
  <Default Extension="xml" ContentType="application/xml"/>
  <Default Extension="wdp" ContentType="image/vnd.ms-photo"/>
  <Default Extension="vml" ContentType="application/vnd.openxmlformats-officedocument.vmlDrawing"/>
  <Default Extension="tiff" ContentType="image/tif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charts/chart1.xml" ContentType="application/vnd.openxmlformats-officedocument.drawingml.chart+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charts/chart2.xml" ContentType="application/vnd.openxmlformats-officedocument.drawingml.chart+xml"/>
  <Override PartName="/ppt/drawings/drawing1.xml" ContentType="application/vnd.openxmlformats-officedocument.drawingml.chartshapes+xml"/>
  <Override PartName="/ppt/charts/chart3.xml" ContentType="application/vnd.openxmlformats-officedocument.drawingml.chart+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charts/chart4.xml" ContentType="application/vnd.openxmlformats-officedocument.drawingml.chart+xml"/>
  <Override PartName="/ppt/theme/themeOverride1.xml" ContentType="application/vnd.openxmlformats-officedocument.themeOverride+xml"/>
  <Override PartName="/ppt/drawings/drawing2.xml" ContentType="application/vnd.openxmlformats-officedocument.drawingml.chartshapes+xml"/>
  <Override PartName="/ppt/tags/tag1.xml" ContentType="application/vnd.openxmlformats-officedocument.presentationml.tags+xml"/>
  <Override PartName="/ppt/notesSlides/notesSlide28.xml" ContentType="application/vnd.openxmlformats-officedocument.presentationml.notesSlide+xml"/>
  <Override PartName="/ppt/charts/chart5.xml" ContentType="application/vnd.openxmlformats-officedocument.drawingml.chart+xml"/>
  <Override PartName="/ppt/theme/themeOverride2.xml" ContentType="application/vnd.openxmlformats-officedocument.themeOverride+xml"/>
  <Override PartName="/ppt/charts/chart6.xml" ContentType="application/vnd.openxmlformats-officedocument.drawingml.chart+xml"/>
  <Override PartName="/ppt/theme/themeOverride3.xml" ContentType="application/vnd.openxmlformats-officedocument.themeOverride+xml"/>
  <Override PartName="/ppt/charts/chart7.xml" ContentType="application/vnd.openxmlformats-officedocument.drawingml.chart+xml"/>
  <Override PartName="/ppt/theme/themeOverride4.xml" ContentType="application/vnd.openxmlformats-officedocument.themeOverride+xml"/>
  <Override PartName="/ppt/charts/chart8.xml" ContentType="application/vnd.openxmlformats-officedocument.drawingml.chart+xml"/>
  <Override PartName="/ppt/theme/themeOverride5.xml" ContentType="application/vnd.openxmlformats-officedocument.themeOverr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tags/tag2.xml" ContentType="application/vnd.openxmlformats-officedocument.presentationml.tags+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charts/chart9.xml" ContentType="application/vnd.openxmlformats-officedocument.drawingml.chart+xml"/>
  <Override PartName="/ppt/theme/themeOverride6.xml" ContentType="application/vnd.openxmlformats-officedocument.themeOverride+xml"/>
  <Override PartName="/ppt/drawings/drawing3.xml" ContentType="application/vnd.openxmlformats-officedocument.drawingml.chartshapes+xml"/>
  <Override PartName="/ppt/notesSlides/notesSlide43.xml" ContentType="application/vnd.openxmlformats-officedocument.presentationml.notesSlide+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notesSlides/notesSlide44.xml" ContentType="application/vnd.openxmlformats-officedocument.presentationml.notesSlide+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notesSlides/notesSlide45.xml" ContentType="application/vnd.openxmlformats-officedocument.presentationml.notesSlide+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0.xml" ContentType="application/vnd.openxmlformats-officedocument.drawingml.chart+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charts/chart21.xml" ContentType="application/vnd.openxmlformats-officedocument.drawingml.chart+xml"/>
  <Override PartName="/ppt/notesSlides/notesSlide55.xml" ContentType="application/vnd.openxmlformats-officedocument.presentationml.notesSlide+xml"/>
  <Override PartName="/ppt/charts/chart22.xml" ContentType="application/vnd.openxmlformats-officedocument.drawingml.chart+xml"/>
  <Override PartName="/ppt/notesSlides/notesSlide5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72" r:id="rId2"/>
    <p:sldMasterId id="2147483685" r:id="rId3"/>
  </p:sldMasterIdLst>
  <p:notesMasterIdLst>
    <p:notesMasterId r:id="rId70"/>
  </p:notesMasterIdLst>
  <p:sldIdLst>
    <p:sldId id="277" r:id="rId4"/>
    <p:sldId id="441" r:id="rId5"/>
    <p:sldId id="480" r:id="rId6"/>
    <p:sldId id="481" r:id="rId7"/>
    <p:sldId id="404" r:id="rId8"/>
    <p:sldId id="417" r:id="rId9"/>
    <p:sldId id="418" r:id="rId10"/>
    <p:sldId id="419" r:id="rId11"/>
    <p:sldId id="453" r:id="rId12"/>
    <p:sldId id="421" r:id="rId13"/>
    <p:sldId id="422" r:id="rId14"/>
    <p:sldId id="322" r:id="rId15"/>
    <p:sldId id="456" r:id="rId16"/>
    <p:sldId id="457" r:id="rId17"/>
    <p:sldId id="423" r:id="rId18"/>
    <p:sldId id="424" r:id="rId19"/>
    <p:sldId id="400" r:id="rId20"/>
    <p:sldId id="426" r:id="rId21"/>
    <p:sldId id="427" r:id="rId22"/>
    <p:sldId id="428" r:id="rId23"/>
    <p:sldId id="429" r:id="rId24"/>
    <p:sldId id="485" r:id="rId25"/>
    <p:sldId id="369" r:id="rId26"/>
    <p:sldId id="382" r:id="rId27"/>
    <p:sldId id="396" r:id="rId28"/>
    <p:sldId id="460" r:id="rId29"/>
    <p:sldId id="461" r:id="rId30"/>
    <p:sldId id="474" r:id="rId31"/>
    <p:sldId id="475" r:id="rId32"/>
    <p:sldId id="391" r:id="rId33"/>
    <p:sldId id="482" r:id="rId34"/>
    <p:sldId id="465" r:id="rId35"/>
    <p:sldId id="478" r:id="rId36"/>
    <p:sldId id="483" r:id="rId37"/>
    <p:sldId id="315" r:id="rId38"/>
    <p:sldId id="397" r:id="rId39"/>
    <p:sldId id="484" r:id="rId40"/>
    <p:sldId id="431" r:id="rId41"/>
    <p:sldId id="432" r:id="rId42"/>
    <p:sldId id="433" r:id="rId43"/>
    <p:sldId id="372" r:id="rId44"/>
    <p:sldId id="316" r:id="rId45"/>
    <p:sldId id="355" r:id="rId46"/>
    <p:sldId id="477" r:id="rId47"/>
    <p:sldId id="353" r:id="rId48"/>
    <p:sldId id="389" r:id="rId49"/>
    <p:sldId id="392" r:id="rId50"/>
    <p:sldId id="390" r:id="rId51"/>
    <p:sldId id="373" r:id="rId52"/>
    <p:sldId id="374" r:id="rId53"/>
    <p:sldId id="375" r:id="rId54"/>
    <p:sldId id="398" r:id="rId55"/>
    <p:sldId id="469" r:id="rId56"/>
    <p:sldId id="470" r:id="rId57"/>
    <p:sldId id="471" r:id="rId58"/>
    <p:sldId id="437" r:id="rId59"/>
    <p:sldId id="438" r:id="rId60"/>
    <p:sldId id="439" r:id="rId61"/>
    <p:sldId id="440" r:id="rId62"/>
    <p:sldId id="452" r:id="rId63"/>
    <p:sldId id="454" r:id="rId64"/>
    <p:sldId id="466" r:id="rId65"/>
    <p:sldId id="467" r:id="rId66"/>
    <p:sldId id="463" r:id="rId67"/>
    <p:sldId id="464" r:id="rId68"/>
    <p:sldId id="472" r:id="rId69"/>
  </p:sldIdLst>
  <p:sldSz cx="9144000" cy="6858000" type="screen4x3"/>
  <p:notesSz cx="6735763" cy="9866313"/>
  <p:defaultTex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defaultTextStyle>
  <p:extLst>
    <p:ext uri="{EFAFB233-063F-42B5-8137-9DF3F51BA10A}">
      <p15:sldGuideLst xmlns:p15="http://schemas.microsoft.com/office/powerpoint/2012/main" xmlns="">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6600"/>
    <a:srgbClr val="00FFCC"/>
    <a:srgbClr val="0000FF"/>
    <a:srgbClr val="FFCCCC"/>
    <a:srgbClr val="99FF99"/>
    <a:srgbClr val="FF9933"/>
    <a:srgbClr val="FF3300"/>
    <a:srgbClr val="E27100"/>
    <a:srgbClr val="FF9900"/>
    <a:srgbClr val="FFD5AB"/>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a:tblStyle styleId="{5C22544A-7EE6-4342-B048-85BDC9FD1C3A}" styleName="中間スタイル 2 - アクセント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スタイル (中間)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21E4AEA4-8DFA-4A89-87EB-49C32662AFE0}" styleName="中間スタイル 2 - アクセント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F5AB1C69-6EDB-4FF4-983F-18BD219EF322}" styleName="中間スタイル 2 - アクセント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00A15C55-8517-42AA-B614-E9B94910E393}" styleName="中間スタイル 2 - アクセント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8EC20E35-A176-4012-BC5E-935CFFF8708E}" styleName="スタイル (中間) 3">
    <a:wholeTbl>
      <a:tcTxStyle>
        <a:fontRef idx="minor"/>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dk1"/>
          </a:solidFill>
        </a:fill>
      </a:tcStyle>
    </a:lastCol>
    <a:firstCol>
      <a:tcTxStyle b="on">
        <a:fontRef idx="minor">
          <a:scrgbClr r="0" g="0" b="0"/>
        </a:fontRef>
        <a:schemeClr val="lt1"/>
      </a:tcTxStyle>
      <a:tcStyle>
        <a:tcBdr/>
        <a:fill>
          <a:solidFill>
            <a:schemeClr val="dk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7542" autoAdjust="0"/>
    <p:restoredTop sz="65172" autoAdjust="0"/>
  </p:normalViewPr>
  <p:slideViewPr>
    <p:cSldViewPr>
      <p:cViewPr>
        <p:scale>
          <a:sx n="60" d="100"/>
          <a:sy n="60" d="100"/>
        </p:scale>
        <p:origin x="-2472" y="-62"/>
      </p:cViewPr>
      <p:guideLst>
        <p:guide orient="horz" pos="2160"/>
        <p:guide pos="2880"/>
      </p:guideLst>
    </p:cSldViewPr>
  </p:slideViewPr>
  <p:notesTextViewPr>
    <p:cViewPr>
      <p:scale>
        <a:sx n="3" d="2"/>
        <a:sy n="3" d="2"/>
      </p:scale>
      <p:origin x="0" y="0"/>
    </p:cViewPr>
  </p:notesTextViewPr>
  <p:sorterViewPr>
    <p:cViewPr>
      <p:scale>
        <a:sx n="20" d="100"/>
        <a:sy n="20" d="100"/>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slide" Target="slides/slide36.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slide" Target="slides/slide39.xml"/><Relationship Id="rId47" Type="http://schemas.openxmlformats.org/officeDocument/2006/relationships/slide" Target="slides/slide44.xml"/><Relationship Id="rId50" Type="http://schemas.openxmlformats.org/officeDocument/2006/relationships/slide" Target="slides/slide47.xml"/><Relationship Id="rId55" Type="http://schemas.openxmlformats.org/officeDocument/2006/relationships/slide" Target="slides/slide52.xml"/><Relationship Id="rId63" Type="http://schemas.openxmlformats.org/officeDocument/2006/relationships/slide" Target="slides/slide60.xml"/><Relationship Id="rId68" Type="http://schemas.openxmlformats.org/officeDocument/2006/relationships/slide" Target="slides/slide65.xml"/><Relationship Id="rId7" Type="http://schemas.openxmlformats.org/officeDocument/2006/relationships/slide" Target="slides/slide4.xml"/><Relationship Id="rId71" Type="http://schemas.openxmlformats.org/officeDocument/2006/relationships/presProps" Target="presProps.xml"/><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slide" Target="slides/slide55.xml"/><Relationship Id="rId66" Type="http://schemas.openxmlformats.org/officeDocument/2006/relationships/slide" Target="slides/slide63.xml"/><Relationship Id="rId74" Type="http://schemas.openxmlformats.org/officeDocument/2006/relationships/tableStyles" Target="tableStyles.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61" Type="http://schemas.openxmlformats.org/officeDocument/2006/relationships/slide" Target="slides/slide58.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theme" Target="theme/theme1.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slide" Target="slides/slide61.xml"/><Relationship Id="rId69" Type="http://schemas.openxmlformats.org/officeDocument/2006/relationships/slide" Target="slides/slide66.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viewProps" Target="viewProps.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slide" Target="slides/slide64.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3.xml"/></Relationships>
</file>

<file path=ppt/charts/_rels/chart1.xml.rels><?xml version="1.0" encoding="UTF-8" standalone="yes"?>
<Relationships xmlns="http://schemas.openxmlformats.org/package/2006/relationships"><Relationship Id="rId1" Type="http://schemas.openxmlformats.org/officeDocument/2006/relationships/oleObject" Target="file:///C:\Users\TANAKA\Documents\lab\data\&#30456;&#36578;&#31227;&#12288;&#35542;&#25991;&#29992;\in%20vitro%20reduction\reduction%20in%20particle\PalmP%20reeduction%20summary.xlsx" TargetMode="External"/></Relationships>
</file>

<file path=ppt/charts/_rels/chart2.xml.rels><?xml version="1.0" encoding="UTF-8" standalone="yes"?>
<Relationships xmlns="http://schemas.openxmlformats.org/package/2006/relationships"><Relationship Id="rId2" Type="http://schemas.openxmlformats.org/officeDocument/2006/relationships/chartUserShapes" Target="../drawings/drawing1.xml"/><Relationship Id="rId1" Type="http://schemas.openxmlformats.org/officeDocument/2006/relationships/oleObject" Target="file:///C:\Users\Nakatani\Desktop\&#30740;&#31350;\&#33075;\in%20vivo\Luciferase%20assay\Luciferase%20assay%20n=3.xlsx" TargetMode="External"/></Relationships>
</file>

<file path=ppt/charts/_rels/chart3.xml.rels><?xml version="1.0" encoding="UTF-8" standalone="yes"?>
<Relationships xmlns="http://schemas.openxmlformats.org/package/2006/relationships"><Relationship Id="rId1" Type="http://schemas.openxmlformats.org/officeDocument/2006/relationships/oleObject" Target="file:///C:\Users\miuranaoya\Documents\&#23455;&#39443;&#12487;&#12540;&#12479;\&#32080;&#26524;&#35299;&#26512;&#12288;&#12473;&#12521;&#12452;&#12489;&#12414;&#12392;&#12417;&#31561;\CTL%20Palm_vs_DOPE_vs_LFN.xlsx" TargetMode="External"/></Relationships>
</file>

<file path=ppt/charts/_rels/chart4.xml.rels><?xml version="1.0" encoding="UTF-8" standalone="yes"?>
<Relationships xmlns="http://schemas.openxmlformats.org/package/2006/relationships"><Relationship Id="rId3" Type="http://schemas.openxmlformats.org/officeDocument/2006/relationships/chartUserShapes" Target="../drawings/drawing2.xml"/><Relationship Id="rId2" Type="http://schemas.openxmlformats.org/officeDocument/2006/relationships/oleObject" Target="file:///G:\&#34220;&#35373;\Luciferase-&#12479;&#12531;&#12497;&#12463;&#23450;&#37327;\091218.xls" TargetMode="External"/><Relationship Id="rId1" Type="http://schemas.openxmlformats.org/officeDocument/2006/relationships/themeOverride" Target="../theme/themeOverride1.xml"/></Relationships>
</file>

<file path=ppt/charts/_rels/chart5.xml.rels><?xml version="1.0" encoding="UTF-8" standalone="yes"?>
<Relationships xmlns="http://schemas.openxmlformats.org/package/2006/relationships"><Relationship Id="rId2" Type="http://schemas.openxmlformats.org/officeDocument/2006/relationships/oleObject" Target="file:///F:\&#34220;&#35373;\Real-time%20PCR\100303\100303%203&#22238;&#20998;&#12398;&#12414;&#12392;&#12417;.xlsx" TargetMode="External"/><Relationship Id="rId1" Type="http://schemas.openxmlformats.org/officeDocument/2006/relationships/themeOverride" Target="../theme/themeOverride2.xml"/></Relationships>
</file>

<file path=ppt/charts/_rels/chart6.xml.rels><?xml version="1.0" encoding="UTF-8" standalone="yes"?>
<Relationships xmlns="http://schemas.openxmlformats.org/package/2006/relationships"><Relationship Id="rId2" Type="http://schemas.openxmlformats.org/officeDocument/2006/relationships/oleObject" Target="file:///F:\&#34220;&#35373;\Real-time%20PCR\100303\100303%203&#22238;&#20998;&#12398;&#12414;&#12392;&#12417;.xlsx" TargetMode="External"/><Relationship Id="rId1" Type="http://schemas.openxmlformats.org/officeDocument/2006/relationships/themeOverride" Target="../theme/themeOverride3.xml"/></Relationships>
</file>

<file path=ppt/charts/_rels/chart7.xml.rels><?xml version="1.0" encoding="UTF-8" standalone="yes"?>
<Relationships xmlns="http://schemas.openxmlformats.org/package/2006/relationships"><Relationship Id="rId2" Type="http://schemas.openxmlformats.org/officeDocument/2006/relationships/oleObject" Target="file:///F:\&#34220;&#35373;\Real-time%20PCR\100303\100303%203&#22238;&#20998;&#12398;&#12414;&#12392;&#12417;.xlsx" TargetMode="External"/><Relationship Id="rId1" Type="http://schemas.openxmlformats.org/officeDocument/2006/relationships/themeOverride" Target="../theme/themeOverride4.xml"/></Relationships>
</file>

<file path=ppt/charts/_rels/chart8.xml.rels><?xml version="1.0" encoding="UTF-8" standalone="yes"?>
<Relationships xmlns="http://schemas.openxmlformats.org/package/2006/relationships"><Relationship Id="rId2" Type="http://schemas.openxmlformats.org/officeDocument/2006/relationships/oleObject" Target="file:///F:\&#34220;&#35373;\Real-time%20PCR\100303\100303%20gene%20expression%203&#22238;&#20998;&#12414;&#12392;&#12417;.xlsx" TargetMode="External"/><Relationship Id="rId1" Type="http://schemas.openxmlformats.org/officeDocument/2006/relationships/themeOverride" Target="../theme/themeOverride5.xml"/></Relationships>
</file>

<file path=ppt/charts/_rels/chart9.xml.rels><?xml version="1.0" encoding="UTF-8" standalone="yes"?>
<Relationships xmlns="http://schemas.openxmlformats.org/package/2006/relationships"><Relationship Id="rId3" Type="http://schemas.openxmlformats.org/officeDocument/2006/relationships/chartUserShapes" Target="../drawings/drawing3.xml"/><Relationship Id="rId2" Type="http://schemas.openxmlformats.org/officeDocument/2006/relationships/oleObject" Target="file:///G:\&#34220;&#35373;\Luciferase-&#12479;&#12531;&#12497;&#12463;&#23450;&#37327;\091218.xls" TargetMode="External"/><Relationship Id="rId1" Type="http://schemas.openxmlformats.org/officeDocument/2006/relationships/themeOverride" Target="../theme/themeOverride6.xml"/></Relationships>
</file>

<file path=ppt/charts/_rels/chart10.xml.rels><?xml version="1.0" encoding="UTF-8" standalone="yes"?>
<Relationships xmlns="http://schemas.openxmlformats.org/package/2006/relationships"><Relationship Id="rId1" Type="http://schemas.openxmlformats.org/officeDocument/2006/relationships/oleObject" Target="file:///C:\Users\miuranaoya\Documents\&#23455;&#39443;&#12487;&#12540;&#12479;\ELISA&#12539;&#12469;&#12452;&#12488;&#12459;&#12452;&#12531;&#23450;&#37327;%20&#32080;&#26524;&#35299;&#26512;\130309-12%20&#32080;&#26524;&#12414;&#12392;&#12417;.xlsx" TargetMode="External"/></Relationships>
</file>

<file path=ppt/charts/_rels/chart11.xml.rels><?xml version="1.0" encoding="UTF-8" standalone="yes"?>
<Relationships xmlns="http://schemas.openxmlformats.org/package/2006/relationships"><Relationship Id="rId1" Type="http://schemas.openxmlformats.org/officeDocument/2006/relationships/oleObject" Target="file:///C:\Users\miuranaoya\Documents\&#23455;&#39443;&#12487;&#12540;&#12479;\ELISA&#12539;&#12469;&#12452;&#12488;&#12459;&#12452;&#12531;&#23450;&#37327;%20&#32080;&#26524;&#35299;&#26512;\130309-12%20&#32080;&#26524;&#12414;&#12392;&#12417;.xlsx" TargetMode="External"/></Relationships>
</file>

<file path=ppt/charts/_rels/chart12.xml.rels><?xml version="1.0" encoding="UTF-8" standalone="yes"?>
<Relationships xmlns="http://schemas.openxmlformats.org/package/2006/relationships"><Relationship Id="rId1" Type="http://schemas.openxmlformats.org/officeDocument/2006/relationships/oleObject" Target="file:///C:\Users\miuranaoya\Desktop\&#22259;4-4%20TBK1%20IFNb\&#22259;4-4%20TBK1%20IFNb%20(n=3).xlsx" TargetMode="External"/></Relationships>
</file>

<file path=ppt/charts/_rels/chart13.xml.rels><?xml version="1.0" encoding="UTF-8" standalone="yes"?>
<Relationships xmlns="http://schemas.openxmlformats.org/package/2006/relationships"><Relationship Id="rId1" Type="http://schemas.openxmlformats.org/officeDocument/2006/relationships/oleObject" Target="file:///C:\Users\miuranaoya\Desktop\&#22259;4-4%20TBK1%20IL-6\&#22259;4-4%20TBK1%20IL-6%20(n=3).xlsx" TargetMode="External"/></Relationships>
</file>

<file path=ppt/charts/_rels/chart14.xml.rels><?xml version="1.0" encoding="UTF-8" standalone="yes"?>
<Relationships xmlns="http://schemas.openxmlformats.org/package/2006/relationships"><Relationship Id="rId1" Type="http://schemas.openxmlformats.org/officeDocument/2006/relationships/oleObject" Target="file:///G:\&#34220;&#35373;\microarray\&#30330;&#29694;&#22793;&#21205;&#36986;&#20253;&#23376;\&#12510;&#12452;&#12463;&#12525;&#12450;&#12524;&#12452;&#12487;&#12540;&#12479;&#30330;&#29694;&#22793;&#21205;&#12414;&#12392;&#12417;.xlsx" TargetMode="External"/></Relationships>
</file>

<file path=ppt/charts/_rels/chart15.xml.rels><?xml version="1.0" encoding="UTF-8" standalone="yes"?>
<Relationships xmlns="http://schemas.openxmlformats.org/package/2006/relationships"><Relationship Id="rId1" Type="http://schemas.openxmlformats.org/officeDocument/2006/relationships/oleObject" Target="file:///C:\Users\miuranaoya\Documents\&#38761;&#26032;&#30340;&#21307;&#34220;&#21697;&#12288;&#36039;&#26009;\130227\KALA%20MEND%20vs%20R8%20MEND.xlsx" TargetMode="External"/></Relationships>
</file>

<file path=ppt/charts/_rels/chart16.xml.rels><?xml version="1.0" encoding="UTF-8" standalone="yes"?>
<Relationships xmlns="http://schemas.openxmlformats.org/package/2006/relationships"><Relationship Id="rId1" Type="http://schemas.openxmlformats.org/officeDocument/2006/relationships/oleObject" Target="file:///C:\Users\miuranaoya\Documents\&#23455;&#39443;&#12487;&#12540;&#12479;\ELISA&#12539;&#12469;&#12452;&#12488;&#12459;&#12452;&#12531;&#23450;&#37327;%20&#32080;&#26524;&#35299;&#26512;\Condition%20of%20IL-6%20producction%20summery(0918-0920).xlsx" TargetMode="External"/></Relationships>
</file>

<file path=ppt/charts/_rels/chart17.xml.rels><?xml version="1.0" encoding="UTF-8" standalone="yes"?>
<Relationships xmlns="http://schemas.openxmlformats.org/package/2006/relationships"><Relationship Id="rId1" Type="http://schemas.openxmlformats.org/officeDocument/2006/relationships/oleObject" Target="file:///C:\Users\miuranaoya\Documents\&#23455;&#39443;&#12487;&#12540;&#12479;\ELISA&#12539;&#12469;&#12452;&#12488;&#12459;&#12452;&#12531;&#23450;&#37327;%20&#32080;&#26524;&#35299;&#26512;\130309-12%20&#32080;&#26524;&#12414;&#12392;&#12417;.xlsx" TargetMode="External"/></Relationships>
</file>

<file path=ppt/charts/_rels/chart18.xml.rels><?xml version="1.0" encoding="UTF-8" standalone="yes"?>
<Relationships xmlns="http://schemas.openxmlformats.org/package/2006/relationships"><Relationship Id="rId1" Type="http://schemas.openxmlformats.org/officeDocument/2006/relationships/oleObject" Target="file:///C:\Users\miuranaoya\Documents\&#23455;&#39443;&#12487;&#12540;&#12479;\ELISA&#12539;&#12469;&#12452;&#12488;&#12459;&#12452;&#12531;&#23450;&#37327;%20&#32080;&#26524;&#35299;&#26512;\130309-12%20&#32080;&#26524;&#12414;&#12392;&#12417;.xlsx" TargetMode="External"/></Relationships>
</file>

<file path=ppt/charts/_rels/chart19.xml.rels><?xml version="1.0" encoding="UTF-8" standalone="yes"?>
<Relationships xmlns="http://schemas.openxmlformats.org/package/2006/relationships"><Relationship Id="rId1" Type="http://schemas.openxmlformats.org/officeDocument/2006/relationships/oleObject" Target="file:///C:\Users\miuranaoya\Desktop\&#22259;4-4%20TBK1%20IFNb\&#22259;4-4%20TBK1%20IFNb%20(n=3).xlsx" TargetMode="External"/></Relationships>
</file>

<file path=ppt/charts/_rels/chart20.xml.rels><?xml version="1.0" encoding="UTF-8" standalone="yes"?>
<Relationships xmlns="http://schemas.openxmlformats.org/package/2006/relationships"><Relationship Id="rId1" Type="http://schemas.openxmlformats.org/officeDocument/2006/relationships/oleObject" Target="file:///C:\Users\miuranaoya\Desktop\&#22259;4-4%20TBK1%20IL-6\&#22259;4-4%20TBK1%20IL-6%20(n=3).xlsx" TargetMode="External"/></Relationships>
</file>

<file path=ppt/charts/_rels/chart21.xml.rels><?xml version="1.0" encoding="UTF-8" standalone="yes"?>
<Relationships xmlns="http://schemas.openxmlformats.org/package/2006/relationships"><Relationship Id="rId1" Type="http://schemas.openxmlformats.org/officeDocument/2006/relationships/oleObject" Target="file:///C:\Users\miuranaoya\Documents\&#23455;&#39443;&#12487;&#12540;&#12479;\ELISA&#12539;&#12469;&#12452;&#12488;&#12459;&#12452;&#12531;&#23450;&#37327;%20&#32080;&#26524;&#35299;&#26512;\Condition%20of%20IL-6%20producction%20summery(0918-0920).xlsx" TargetMode="External"/></Relationships>
</file>

<file path=ppt/charts/_rels/chart22.xml.rels><?xml version="1.0" encoding="UTF-8" standalone="yes"?>
<Relationships xmlns="http://schemas.openxmlformats.org/package/2006/relationships"><Relationship Id="rId1" Type="http://schemas.openxmlformats.org/officeDocument/2006/relationships/oleObject" Target="file:///C:\Users\miuranaoya\Documents\&#23455;&#39443;&#12487;&#12540;&#12479;\ELISA&#12539;&#12469;&#12452;&#12488;&#12459;&#12452;&#12531;&#23450;&#37327;%20&#32080;&#26524;&#35299;&#26512;\Condition%20of%20IL-6%20producction%20summery(0918-0920).xlsx" TargetMode="Externa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0619998432117442"/>
          <c:y val="0.11526470337618198"/>
          <c:w val="0.65058424180536234"/>
          <c:h val="0.62334422528265798"/>
        </c:manualLayout>
      </c:layout>
      <c:scatterChart>
        <c:scatterStyle val="smoothMarker"/>
        <c:varyColors val="0"/>
        <c:ser>
          <c:idx val="0"/>
          <c:order val="0"/>
          <c:tx>
            <c:strRef>
              <c:f>summary!$B$1</c:f>
              <c:strCache>
                <c:ptCount val="1"/>
                <c:pt idx="0">
                  <c:v>Non-treated</c:v>
                </c:pt>
              </c:strCache>
            </c:strRef>
          </c:tx>
          <c:spPr>
            <a:ln w="38100">
              <a:solidFill>
                <a:srgbClr val="008000"/>
              </a:solidFill>
            </a:ln>
          </c:spPr>
          <c:marker>
            <c:symbol val="none"/>
          </c:marker>
          <c:xVal>
            <c:numRef>
              <c:f>summary!$A$3:$A$1202</c:f>
              <c:numCache>
                <c:formatCode>General</c:formatCode>
                <c:ptCount val="1200"/>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pt idx="512">
                  <c:v>513</c:v>
                </c:pt>
                <c:pt idx="513">
                  <c:v>514</c:v>
                </c:pt>
                <c:pt idx="514">
                  <c:v>515</c:v>
                </c:pt>
                <c:pt idx="515">
                  <c:v>516</c:v>
                </c:pt>
                <c:pt idx="516">
                  <c:v>517</c:v>
                </c:pt>
                <c:pt idx="517">
                  <c:v>518</c:v>
                </c:pt>
                <c:pt idx="518">
                  <c:v>519</c:v>
                </c:pt>
                <c:pt idx="519">
                  <c:v>520</c:v>
                </c:pt>
                <c:pt idx="520">
                  <c:v>521</c:v>
                </c:pt>
                <c:pt idx="521">
                  <c:v>522</c:v>
                </c:pt>
                <c:pt idx="522">
                  <c:v>523</c:v>
                </c:pt>
                <c:pt idx="523">
                  <c:v>524</c:v>
                </c:pt>
                <c:pt idx="524">
                  <c:v>525</c:v>
                </c:pt>
                <c:pt idx="525">
                  <c:v>526</c:v>
                </c:pt>
                <c:pt idx="526">
                  <c:v>527</c:v>
                </c:pt>
                <c:pt idx="527">
                  <c:v>528</c:v>
                </c:pt>
                <c:pt idx="528">
                  <c:v>529</c:v>
                </c:pt>
                <c:pt idx="529">
                  <c:v>530</c:v>
                </c:pt>
                <c:pt idx="530">
                  <c:v>531</c:v>
                </c:pt>
                <c:pt idx="531">
                  <c:v>532</c:v>
                </c:pt>
                <c:pt idx="532">
                  <c:v>533</c:v>
                </c:pt>
                <c:pt idx="533">
                  <c:v>534</c:v>
                </c:pt>
                <c:pt idx="534">
                  <c:v>535</c:v>
                </c:pt>
                <c:pt idx="535">
                  <c:v>536</c:v>
                </c:pt>
                <c:pt idx="536">
                  <c:v>537</c:v>
                </c:pt>
                <c:pt idx="537">
                  <c:v>538</c:v>
                </c:pt>
                <c:pt idx="538">
                  <c:v>539</c:v>
                </c:pt>
                <c:pt idx="539">
                  <c:v>540</c:v>
                </c:pt>
                <c:pt idx="540">
                  <c:v>541</c:v>
                </c:pt>
                <c:pt idx="541">
                  <c:v>542</c:v>
                </c:pt>
                <c:pt idx="542">
                  <c:v>543</c:v>
                </c:pt>
                <c:pt idx="543">
                  <c:v>544</c:v>
                </c:pt>
                <c:pt idx="544">
                  <c:v>545</c:v>
                </c:pt>
                <c:pt idx="545">
                  <c:v>546</c:v>
                </c:pt>
                <c:pt idx="546">
                  <c:v>547</c:v>
                </c:pt>
                <c:pt idx="547">
                  <c:v>548</c:v>
                </c:pt>
                <c:pt idx="548">
                  <c:v>549</c:v>
                </c:pt>
                <c:pt idx="549">
                  <c:v>550</c:v>
                </c:pt>
                <c:pt idx="550">
                  <c:v>551</c:v>
                </c:pt>
                <c:pt idx="551">
                  <c:v>552</c:v>
                </c:pt>
                <c:pt idx="552">
                  <c:v>553</c:v>
                </c:pt>
                <c:pt idx="553">
                  <c:v>554</c:v>
                </c:pt>
                <c:pt idx="554">
                  <c:v>555</c:v>
                </c:pt>
                <c:pt idx="555">
                  <c:v>556</c:v>
                </c:pt>
                <c:pt idx="556">
                  <c:v>557</c:v>
                </c:pt>
                <c:pt idx="557">
                  <c:v>558</c:v>
                </c:pt>
                <c:pt idx="558">
                  <c:v>559</c:v>
                </c:pt>
                <c:pt idx="559">
                  <c:v>560</c:v>
                </c:pt>
                <c:pt idx="560">
                  <c:v>561</c:v>
                </c:pt>
                <c:pt idx="561">
                  <c:v>562</c:v>
                </c:pt>
                <c:pt idx="562">
                  <c:v>563</c:v>
                </c:pt>
                <c:pt idx="563">
                  <c:v>564</c:v>
                </c:pt>
                <c:pt idx="564">
                  <c:v>565</c:v>
                </c:pt>
                <c:pt idx="565">
                  <c:v>566</c:v>
                </c:pt>
                <c:pt idx="566">
                  <c:v>567</c:v>
                </c:pt>
                <c:pt idx="567">
                  <c:v>568</c:v>
                </c:pt>
                <c:pt idx="568">
                  <c:v>569</c:v>
                </c:pt>
                <c:pt idx="569">
                  <c:v>570</c:v>
                </c:pt>
                <c:pt idx="570">
                  <c:v>571</c:v>
                </c:pt>
                <c:pt idx="571">
                  <c:v>572</c:v>
                </c:pt>
                <c:pt idx="572">
                  <c:v>573</c:v>
                </c:pt>
                <c:pt idx="573">
                  <c:v>574</c:v>
                </c:pt>
                <c:pt idx="574">
                  <c:v>575</c:v>
                </c:pt>
                <c:pt idx="575">
                  <c:v>576</c:v>
                </c:pt>
                <c:pt idx="576">
                  <c:v>577</c:v>
                </c:pt>
                <c:pt idx="577">
                  <c:v>578</c:v>
                </c:pt>
                <c:pt idx="578">
                  <c:v>579</c:v>
                </c:pt>
                <c:pt idx="579">
                  <c:v>580</c:v>
                </c:pt>
                <c:pt idx="580">
                  <c:v>581</c:v>
                </c:pt>
                <c:pt idx="581">
                  <c:v>582</c:v>
                </c:pt>
                <c:pt idx="582">
                  <c:v>583</c:v>
                </c:pt>
                <c:pt idx="583">
                  <c:v>584</c:v>
                </c:pt>
                <c:pt idx="584">
                  <c:v>585</c:v>
                </c:pt>
                <c:pt idx="585">
                  <c:v>586</c:v>
                </c:pt>
                <c:pt idx="586">
                  <c:v>587</c:v>
                </c:pt>
                <c:pt idx="587">
                  <c:v>588</c:v>
                </c:pt>
                <c:pt idx="588">
                  <c:v>589</c:v>
                </c:pt>
                <c:pt idx="589">
                  <c:v>590</c:v>
                </c:pt>
                <c:pt idx="590">
                  <c:v>591</c:v>
                </c:pt>
                <c:pt idx="591">
                  <c:v>592</c:v>
                </c:pt>
                <c:pt idx="592">
                  <c:v>593</c:v>
                </c:pt>
                <c:pt idx="593">
                  <c:v>594</c:v>
                </c:pt>
                <c:pt idx="594">
                  <c:v>595</c:v>
                </c:pt>
                <c:pt idx="595">
                  <c:v>596</c:v>
                </c:pt>
                <c:pt idx="596">
                  <c:v>597</c:v>
                </c:pt>
                <c:pt idx="597">
                  <c:v>598</c:v>
                </c:pt>
                <c:pt idx="598">
                  <c:v>599</c:v>
                </c:pt>
                <c:pt idx="599">
                  <c:v>600</c:v>
                </c:pt>
                <c:pt idx="600">
                  <c:v>601</c:v>
                </c:pt>
                <c:pt idx="601">
                  <c:v>602</c:v>
                </c:pt>
                <c:pt idx="602">
                  <c:v>603</c:v>
                </c:pt>
                <c:pt idx="603">
                  <c:v>604</c:v>
                </c:pt>
                <c:pt idx="604">
                  <c:v>605</c:v>
                </c:pt>
                <c:pt idx="605">
                  <c:v>606</c:v>
                </c:pt>
                <c:pt idx="606">
                  <c:v>607</c:v>
                </c:pt>
                <c:pt idx="607">
                  <c:v>608</c:v>
                </c:pt>
                <c:pt idx="608">
                  <c:v>609</c:v>
                </c:pt>
                <c:pt idx="609">
                  <c:v>610</c:v>
                </c:pt>
                <c:pt idx="610">
                  <c:v>611</c:v>
                </c:pt>
                <c:pt idx="611">
                  <c:v>612</c:v>
                </c:pt>
                <c:pt idx="612">
                  <c:v>613</c:v>
                </c:pt>
                <c:pt idx="613">
                  <c:v>614</c:v>
                </c:pt>
                <c:pt idx="614">
                  <c:v>615</c:v>
                </c:pt>
                <c:pt idx="615">
                  <c:v>616</c:v>
                </c:pt>
                <c:pt idx="616">
                  <c:v>617</c:v>
                </c:pt>
                <c:pt idx="617">
                  <c:v>618</c:v>
                </c:pt>
                <c:pt idx="618">
                  <c:v>619</c:v>
                </c:pt>
                <c:pt idx="619">
                  <c:v>620</c:v>
                </c:pt>
                <c:pt idx="620">
                  <c:v>621</c:v>
                </c:pt>
                <c:pt idx="621">
                  <c:v>622</c:v>
                </c:pt>
                <c:pt idx="622">
                  <c:v>623</c:v>
                </c:pt>
                <c:pt idx="623">
                  <c:v>624</c:v>
                </c:pt>
                <c:pt idx="624">
                  <c:v>625</c:v>
                </c:pt>
                <c:pt idx="625">
                  <c:v>626</c:v>
                </c:pt>
                <c:pt idx="626">
                  <c:v>627</c:v>
                </c:pt>
                <c:pt idx="627">
                  <c:v>628</c:v>
                </c:pt>
                <c:pt idx="628">
                  <c:v>629</c:v>
                </c:pt>
                <c:pt idx="629">
                  <c:v>630</c:v>
                </c:pt>
                <c:pt idx="630">
                  <c:v>631</c:v>
                </c:pt>
                <c:pt idx="631">
                  <c:v>632</c:v>
                </c:pt>
                <c:pt idx="632">
                  <c:v>633</c:v>
                </c:pt>
                <c:pt idx="633">
                  <c:v>634</c:v>
                </c:pt>
                <c:pt idx="634">
                  <c:v>635</c:v>
                </c:pt>
                <c:pt idx="635">
                  <c:v>636</c:v>
                </c:pt>
                <c:pt idx="636">
                  <c:v>637</c:v>
                </c:pt>
                <c:pt idx="637">
                  <c:v>638</c:v>
                </c:pt>
                <c:pt idx="638">
                  <c:v>639</c:v>
                </c:pt>
                <c:pt idx="639">
                  <c:v>640</c:v>
                </c:pt>
                <c:pt idx="640">
                  <c:v>641</c:v>
                </c:pt>
                <c:pt idx="641">
                  <c:v>642</c:v>
                </c:pt>
                <c:pt idx="642">
                  <c:v>643</c:v>
                </c:pt>
                <c:pt idx="643">
                  <c:v>644</c:v>
                </c:pt>
                <c:pt idx="644">
                  <c:v>645</c:v>
                </c:pt>
                <c:pt idx="645">
                  <c:v>646</c:v>
                </c:pt>
                <c:pt idx="646">
                  <c:v>647</c:v>
                </c:pt>
                <c:pt idx="647">
                  <c:v>648</c:v>
                </c:pt>
                <c:pt idx="648">
                  <c:v>649</c:v>
                </c:pt>
                <c:pt idx="649">
                  <c:v>650</c:v>
                </c:pt>
                <c:pt idx="650">
                  <c:v>651</c:v>
                </c:pt>
                <c:pt idx="651">
                  <c:v>652</c:v>
                </c:pt>
                <c:pt idx="652">
                  <c:v>653</c:v>
                </c:pt>
                <c:pt idx="653">
                  <c:v>654</c:v>
                </c:pt>
                <c:pt idx="654">
                  <c:v>655</c:v>
                </c:pt>
                <c:pt idx="655">
                  <c:v>656</c:v>
                </c:pt>
                <c:pt idx="656">
                  <c:v>657</c:v>
                </c:pt>
                <c:pt idx="657">
                  <c:v>658</c:v>
                </c:pt>
                <c:pt idx="658">
                  <c:v>659</c:v>
                </c:pt>
                <c:pt idx="659">
                  <c:v>660</c:v>
                </c:pt>
                <c:pt idx="660">
                  <c:v>661</c:v>
                </c:pt>
                <c:pt idx="661">
                  <c:v>662</c:v>
                </c:pt>
                <c:pt idx="662">
                  <c:v>663</c:v>
                </c:pt>
                <c:pt idx="663">
                  <c:v>664</c:v>
                </c:pt>
                <c:pt idx="664">
                  <c:v>665</c:v>
                </c:pt>
                <c:pt idx="665">
                  <c:v>666</c:v>
                </c:pt>
                <c:pt idx="666">
                  <c:v>667</c:v>
                </c:pt>
                <c:pt idx="667">
                  <c:v>668</c:v>
                </c:pt>
                <c:pt idx="668">
                  <c:v>669</c:v>
                </c:pt>
                <c:pt idx="669">
                  <c:v>670</c:v>
                </c:pt>
                <c:pt idx="670">
                  <c:v>671</c:v>
                </c:pt>
                <c:pt idx="671">
                  <c:v>672</c:v>
                </c:pt>
                <c:pt idx="672">
                  <c:v>673</c:v>
                </c:pt>
                <c:pt idx="673">
                  <c:v>674</c:v>
                </c:pt>
                <c:pt idx="674">
                  <c:v>675</c:v>
                </c:pt>
                <c:pt idx="675">
                  <c:v>676</c:v>
                </c:pt>
                <c:pt idx="676">
                  <c:v>677</c:v>
                </c:pt>
                <c:pt idx="677">
                  <c:v>678</c:v>
                </c:pt>
                <c:pt idx="678">
                  <c:v>679</c:v>
                </c:pt>
                <c:pt idx="679">
                  <c:v>680</c:v>
                </c:pt>
                <c:pt idx="680">
                  <c:v>681</c:v>
                </c:pt>
                <c:pt idx="681">
                  <c:v>682</c:v>
                </c:pt>
                <c:pt idx="682">
                  <c:v>683</c:v>
                </c:pt>
                <c:pt idx="683">
                  <c:v>684</c:v>
                </c:pt>
                <c:pt idx="684">
                  <c:v>685</c:v>
                </c:pt>
                <c:pt idx="685">
                  <c:v>686</c:v>
                </c:pt>
                <c:pt idx="686">
                  <c:v>687</c:v>
                </c:pt>
                <c:pt idx="687">
                  <c:v>688</c:v>
                </c:pt>
                <c:pt idx="688">
                  <c:v>689</c:v>
                </c:pt>
                <c:pt idx="689">
                  <c:v>690</c:v>
                </c:pt>
                <c:pt idx="690">
                  <c:v>691</c:v>
                </c:pt>
                <c:pt idx="691">
                  <c:v>692</c:v>
                </c:pt>
                <c:pt idx="692">
                  <c:v>693</c:v>
                </c:pt>
                <c:pt idx="693">
                  <c:v>694</c:v>
                </c:pt>
                <c:pt idx="694">
                  <c:v>695</c:v>
                </c:pt>
                <c:pt idx="695">
                  <c:v>696</c:v>
                </c:pt>
                <c:pt idx="696">
                  <c:v>697</c:v>
                </c:pt>
                <c:pt idx="697">
                  <c:v>698</c:v>
                </c:pt>
                <c:pt idx="698">
                  <c:v>699</c:v>
                </c:pt>
                <c:pt idx="699">
                  <c:v>700</c:v>
                </c:pt>
                <c:pt idx="700">
                  <c:v>701</c:v>
                </c:pt>
                <c:pt idx="701">
                  <c:v>702</c:v>
                </c:pt>
                <c:pt idx="702">
                  <c:v>703</c:v>
                </c:pt>
                <c:pt idx="703">
                  <c:v>704</c:v>
                </c:pt>
                <c:pt idx="704">
                  <c:v>705</c:v>
                </c:pt>
                <c:pt idx="705">
                  <c:v>706</c:v>
                </c:pt>
                <c:pt idx="706">
                  <c:v>707</c:v>
                </c:pt>
                <c:pt idx="707">
                  <c:v>708</c:v>
                </c:pt>
                <c:pt idx="708">
                  <c:v>709</c:v>
                </c:pt>
                <c:pt idx="709">
                  <c:v>710</c:v>
                </c:pt>
                <c:pt idx="710">
                  <c:v>711</c:v>
                </c:pt>
                <c:pt idx="711">
                  <c:v>712</c:v>
                </c:pt>
                <c:pt idx="712">
                  <c:v>713</c:v>
                </c:pt>
                <c:pt idx="713">
                  <c:v>714</c:v>
                </c:pt>
                <c:pt idx="714">
                  <c:v>715</c:v>
                </c:pt>
                <c:pt idx="715">
                  <c:v>716</c:v>
                </c:pt>
                <c:pt idx="716">
                  <c:v>717</c:v>
                </c:pt>
                <c:pt idx="717">
                  <c:v>718</c:v>
                </c:pt>
                <c:pt idx="718">
                  <c:v>719</c:v>
                </c:pt>
                <c:pt idx="719">
                  <c:v>720</c:v>
                </c:pt>
                <c:pt idx="720">
                  <c:v>721</c:v>
                </c:pt>
                <c:pt idx="721">
                  <c:v>722</c:v>
                </c:pt>
                <c:pt idx="722">
                  <c:v>723</c:v>
                </c:pt>
                <c:pt idx="723">
                  <c:v>724</c:v>
                </c:pt>
                <c:pt idx="724">
                  <c:v>725</c:v>
                </c:pt>
                <c:pt idx="725">
                  <c:v>726</c:v>
                </c:pt>
                <c:pt idx="726">
                  <c:v>727</c:v>
                </c:pt>
                <c:pt idx="727">
                  <c:v>728</c:v>
                </c:pt>
                <c:pt idx="728">
                  <c:v>729</c:v>
                </c:pt>
                <c:pt idx="729">
                  <c:v>730</c:v>
                </c:pt>
                <c:pt idx="730">
                  <c:v>731</c:v>
                </c:pt>
                <c:pt idx="731">
                  <c:v>732</c:v>
                </c:pt>
                <c:pt idx="732">
                  <c:v>733</c:v>
                </c:pt>
                <c:pt idx="733">
                  <c:v>734</c:v>
                </c:pt>
                <c:pt idx="734">
                  <c:v>735</c:v>
                </c:pt>
                <c:pt idx="735">
                  <c:v>736</c:v>
                </c:pt>
                <c:pt idx="736">
                  <c:v>737</c:v>
                </c:pt>
                <c:pt idx="737">
                  <c:v>738</c:v>
                </c:pt>
                <c:pt idx="738">
                  <c:v>739</c:v>
                </c:pt>
                <c:pt idx="739">
                  <c:v>740</c:v>
                </c:pt>
                <c:pt idx="740">
                  <c:v>741</c:v>
                </c:pt>
                <c:pt idx="741">
                  <c:v>742</c:v>
                </c:pt>
                <c:pt idx="742">
                  <c:v>743</c:v>
                </c:pt>
                <c:pt idx="743">
                  <c:v>744</c:v>
                </c:pt>
                <c:pt idx="744">
                  <c:v>745</c:v>
                </c:pt>
                <c:pt idx="745">
                  <c:v>746</c:v>
                </c:pt>
                <c:pt idx="746">
                  <c:v>747</c:v>
                </c:pt>
                <c:pt idx="747">
                  <c:v>748</c:v>
                </c:pt>
                <c:pt idx="748">
                  <c:v>749</c:v>
                </c:pt>
                <c:pt idx="749">
                  <c:v>750</c:v>
                </c:pt>
                <c:pt idx="750">
                  <c:v>751</c:v>
                </c:pt>
                <c:pt idx="751">
                  <c:v>752</c:v>
                </c:pt>
                <c:pt idx="752">
                  <c:v>753</c:v>
                </c:pt>
                <c:pt idx="753">
                  <c:v>754</c:v>
                </c:pt>
                <c:pt idx="754">
                  <c:v>755</c:v>
                </c:pt>
                <c:pt idx="755">
                  <c:v>756</c:v>
                </c:pt>
                <c:pt idx="756">
                  <c:v>757</c:v>
                </c:pt>
                <c:pt idx="757">
                  <c:v>758</c:v>
                </c:pt>
                <c:pt idx="758">
                  <c:v>759</c:v>
                </c:pt>
                <c:pt idx="759">
                  <c:v>760</c:v>
                </c:pt>
                <c:pt idx="760">
                  <c:v>761</c:v>
                </c:pt>
                <c:pt idx="761">
                  <c:v>762</c:v>
                </c:pt>
                <c:pt idx="762">
                  <c:v>763</c:v>
                </c:pt>
                <c:pt idx="763">
                  <c:v>764</c:v>
                </c:pt>
                <c:pt idx="764">
                  <c:v>765</c:v>
                </c:pt>
                <c:pt idx="765">
                  <c:v>766</c:v>
                </c:pt>
                <c:pt idx="766">
                  <c:v>767</c:v>
                </c:pt>
                <c:pt idx="767">
                  <c:v>768</c:v>
                </c:pt>
                <c:pt idx="768">
                  <c:v>769</c:v>
                </c:pt>
                <c:pt idx="769">
                  <c:v>770</c:v>
                </c:pt>
                <c:pt idx="770">
                  <c:v>771</c:v>
                </c:pt>
                <c:pt idx="771">
                  <c:v>772</c:v>
                </c:pt>
                <c:pt idx="772">
                  <c:v>773</c:v>
                </c:pt>
                <c:pt idx="773">
                  <c:v>774</c:v>
                </c:pt>
                <c:pt idx="774">
                  <c:v>775</c:v>
                </c:pt>
                <c:pt idx="775">
                  <c:v>776</c:v>
                </c:pt>
                <c:pt idx="776">
                  <c:v>777</c:v>
                </c:pt>
                <c:pt idx="777">
                  <c:v>778</c:v>
                </c:pt>
                <c:pt idx="778">
                  <c:v>779</c:v>
                </c:pt>
                <c:pt idx="779">
                  <c:v>780</c:v>
                </c:pt>
                <c:pt idx="780">
                  <c:v>781</c:v>
                </c:pt>
                <c:pt idx="781">
                  <c:v>782</c:v>
                </c:pt>
                <c:pt idx="782">
                  <c:v>783</c:v>
                </c:pt>
                <c:pt idx="783">
                  <c:v>784</c:v>
                </c:pt>
                <c:pt idx="784">
                  <c:v>785</c:v>
                </c:pt>
                <c:pt idx="785">
                  <c:v>786</c:v>
                </c:pt>
                <c:pt idx="786">
                  <c:v>787</c:v>
                </c:pt>
                <c:pt idx="787">
                  <c:v>788</c:v>
                </c:pt>
                <c:pt idx="788">
                  <c:v>789</c:v>
                </c:pt>
                <c:pt idx="789">
                  <c:v>790</c:v>
                </c:pt>
                <c:pt idx="790">
                  <c:v>791</c:v>
                </c:pt>
                <c:pt idx="791">
                  <c:v>792</c:v>
                </c:pt>
                <c:pt idx="792">
                  <c:v>793</c:v>
                </c:pt>
                <c:pt idx="793">
                  <c:v>794</c:v>
                </c:pt>
                <c:pt idx="794">
                  <c:v>795</c:v>
                </c:pt>
                <c:pt idx="795">
                  <c:v>796</c:v>
                </c:pt>
                <c:pt idx="796">
                  <c:v>797</c:v>
                </c:pt>
                <c:pt idx="797">
                  <c:v>798</c:v>
                </c:pt>
                <c:pt idx="798">
                  <c:v>799</c:v>
                </c:pt>
                <c:pt idx="799">
                  <c:v>800</c:v>
                </c:pt>
                <c:pt idx="800">
                  <c:v>801</c:v>
                </c:pt>
                <c:pt idx="801">
                  <c:v>802</c:v>
                </c:pt>
                <c:pt idx="802">
                  <c:v>803</c:v>
                </c:pt>
                <c:pt idx="803">
                  <c:v>804</c:v>
                </c:pt>
                <c:pt idx="804">
                  <c:v>805</c:v>
                </c:pt>
                <c:pt idx="805">
                  <c:v>806</c:v>
                </c:pt>
                <c:pt idx="806">
                  <c:v>807</c:v>
                </c:pt>
                <c:pt idx="807">
                  <c:v>808</c:v>
                </c:pt>
                <c:pt idx="808">
                  <c:v>809</c:v>
                </c:pt>
                <c:pt idx="809">
                  <c:v>810</c:v>
                </c:pt>
                <c:pt idx="810">
                  <c:v>811</c:v>
                </c:pt>
                <c:pt idx="811">
                  <c:v>812</c:v>
                </c:pt>
                <c:pt idx="812">
                  <c:v>813</c:v>
                </c:pt>
                <c:pt idx="813">
                  <c:v>814</c:v>
                </c:pt>
                <c:pt idx="814">
                  <c:v>815</c:v>
                </c:pt>
                <c:pt idx="815">
                  <c:v>816</c:v>
                </c:pt>
                <c:pt idx="816">
                  <c:v>817</c:v>
                </c:pt>
                <c:pt idx="817">
                  <c:v>818</c:v>
                </c:pt>
                <c:pt idx="818">
                  <c:v>819</c:v>
                </c:pt>
                <c:pt idx="819">
                  <c:v>820</c:v>
                </c:pt>
                <c:pt idx="820">
                  <c:v>821</c:v>
                </c:pt>
                <c:pt idx="821">
                  <c:v>822</c:v>
                </c:pt>
                <c:pt idx="822">
                  <c:v>823</c:v>
                </c:pt>
                <c:pt idx="823">
                  <c:v>824</c:v>
                </c:pt>
                <c:pt idx="824">
                  <c:v>825</c:v>
                </c:pt>
                <c:pt idx="825">
                  <c:v>826</c:v>
                </c:pt>
                <c:pt idx="826">
                  <c:v>827</c:v>
                </c:pt>
                <c:pt idx="827">
                  <c:v>828</c:v>
                </c:pt>
                <c:pt idx="828">
                  <c:v>829</c:v>
                </c:pt>
                <c:pt idx="829">
                  <c:v>830</c:v>
                </c:pt>
                <c:pt idx="830">
                  <c:v>831</c:v>
                </c:pt>
                <c:pt idx="831">
                  <c:v>832</c:v>
                </c:pt>
                <c:pt idx="832">
                  <c:v>833</c:v>
                </c:pt>
                <c:pt idx="833">
                  <c:v>834</c:v>
                </c:pt>
                <c:pt idx="834">
                  <c:v>835</c:v>
                </c:pt>
                <c:pt idx="835">
                  <c:v>836</c:v>
                </c:pt>
                <c:pt idx="836">
                  <c:v>837</c:v>
                </c:pt>
                <c:pt idx="837">
                  <c:v>838</c:v>
                </c:pt>
                <c:pt idx="838">
                  <c:v>839</c:v>
                </c:pt>
                <c:pt idx="839">
                  <c:v>840</c:v>
                </c:pt>
                <c:pt idx="840">
                  <c:v>841</c:v>
                </c:pt>
                <c:pt idx="841">
                  <c:v>842</c:v>
                </c:pt>
                <c:pt idx="842">
                  <c:v>843</c:v>
                </c:pt>
                <c:pt idx="843">
                  <c:v>844</c:v>
                </c:pt>
                <c:pt idx="844">
                  <c:v>845</c:v>
                </c:pt>
                <c:pt idx="845">
                  <c:v>846</c:v>
                </c:pt>
                <c:pt idx="846">
                  <c:v>847</c:v>
                </c:pt>
                <c:pt idx="847">
                  <c:v>848</c:v>
                </c:pt>
                <c:pt idx="848">
                  <c:v>849</c:v>
                </c:pt>
                <c:pt idx="849">
                  <c:v>850</c:v>
                </c:pt>
                <c:pt idx="850">
                  <c:v>851</c:v>
                </c:pt>
                <c:pt idx="851">
                  <c:v>852</c:v>
                </c:pt>
                <c:pt idx="852">
                  <c:v>853</c:v>
                </c:pt>
                <c:pt idx="853">
                  <c:v>854</c:v>
                </c:pt>
                <c:pt idx="854">
                  <c:v>855</c:v>
                </c:pt>
                <c:pt idx="855">
                  <c:v>856</c:v>
                </c:pt>
                <c:pt idx="856">
                  <c:v>857</c:v>
                </c:pt>
                <c:pt idx="857">
                  <c:v>858</c:v>
                </c:pt>
                <c:pt idx="858">
                  <c:v>859</c:v>
                </c:pt>
                <c:pt idx="859">
                  <c:v>860</c:v>
                </c:pt>
                <c:pt idx="860">
                  <c:v>861</c:v>
                </c:pt>
                <c:pt idx="861">
                  <c:v>862</c:v>
                </c:pt>
                <c:pt idx="862">
                  <c:v>863</c:v>
                </c:pt>
                <c:pt idx="863">
                  <c:v>864</c:v>
                </c:pt>
                <c:pt idx="864">
                  <c:v>865</c:v>
                </c:pt>
                <c:pt idx="865">
                  <c:v>866</c:v>
                </c:pt>
                <c:pt idx="866">
                  <c:v>867</c:v>
                </c:pt>
                <c:pt idx="867">
                  <c:v>868</c:v>
                </c:pt>
                <c:pt idx="868">
                  <c:v>869</c:v>
                </c:pt>
                <c:pt idx="869">
                  <c:v>870</c:v>
                </c:pt>
                <c:pt idx="870">
                  <c:v>871</c:v>
                </c:pt>
                <c:pt idx="871">
                  <c:v>872</c:v>
                </c:pt>
                <c:pt idx="872">
                  <c:v>873</c:v>
                </c:pt>
                <c:pt idx="873">
                  <c:v>874</c:v>
                </c:pt>
                <c:pt idx="874">
                  <c:v>875</c:v>
                </c:pt>
                <c:pt idx="875">
                  <c:v>876</c:v>
                </c:pt>
                <c:pt idx="876">
                  <c:v>877</c:v>
                </c:pt>
                <c:pt idx="877">
                  <c:v>878</c:v>
                </c:pt>
                <c:pt idx="878">
                  <c:v>879</c:v>
                </c:pt>
                <c:pt idx="879">
                  <c:v>880</c:v>
                </c:pt>
                <c:pt idx="880">
                  <c:v>881</c:v>
                </c:pt>
                <c:pt idx="881">
                  <c:v>882</c:v>
                </c:pt>
                <c:pt idx="882">
                  <c:v>883</c:v>
                </c:pt>
                <c:pt idx="883">
                  <c:v>884</c:v>
                </c:pt>
                <c:pt idx="884">
                  <c:v>885</c:v>
                </c:pt>
                <c:pt idx="885">
                  <c:v>886</c:v>
                </c:pt>
                <c:pt idx="886">
                  <c:v>887</c:v>
                </c:pt>
                <c:pt idx="887">
                  <c:v>888</c:v>
                </c:pt>
                <c:pt idx="888">
                  <c:v>889</c:v>
                </c:pt>
                <c:pt idx="889">
                  <c:v>890</c:v>
                </c:pt>
                <c:pt idx="890">
                  <c:v>891</c:v>
                </c:pt>
                <c:pt idx="891">
                  <c:v>892</c:v>
                </c:pt>
                <c:pt idx="892">
                  <c:v>893</c:v>
                </c:pt>
                <c:pt idx="893">
                  <c:v>894</c:v>
                </c:pt>
                <c:pt idx="894">
                  <c:v>895</c:v>
                </c:pt>
                <c:pt idx="895">
                  <c:v>896</c:v>
                </c:pt>
                <c:pt idx="896">
                  <c:v>897</c:v>
                </c:pt>
                <c:pt idx="897">
                  <c:v>898</c:v>
                </c:pt>
                <c:pt idx="898">
                  <c:v>899</c:v>
                </c:pt>
                <c:pt idx="899">
                  <c:v>900</c:v>
                </c:pt>
                <c:pt idx="900">
                  <c:v>901</c:v>
                </c:pt>
                <c:pt idx="901">
                  <c:v>902</c:v>
                </c:pt>
                <c:pt idx="902">
                  <c:v>903</c:v>
                </c:pt>
                <c:pt idx="903">
                  <c:v>904</c:v>
                </c:pt>
                <c:pt idx="904">
                  <c:v>905</c:v>
                </c:pt>
                <c:pt idx="905">
                  <c:v>906</c:v>
                </c:pt>
                <c:pt idx="906">
                  <c:v>907</c:v>
                </c:pt>
                <c:pt idx="907">
                  <c:v>908</c:v>
                </c:pt>
                <c:pt idx="908">
                  <c:v>909</c:v>
                </c:pt>
                <c:pt idx="909">
                  <c:v>910</c:v>
                </c:pt>
                <c:pt idx="910">
                  <c:v>911</c:v>
                </c:pt>
                <c:pt idx="911">
                  <c:v>912</c:v>
                </c:pt>
                <c:pt idx="912">
                  <c:v>913</c:v>
                </c:pt>
                <c:pt idx="913">
                  <c:v>914</c:v>
                </c:pt>
                <c:pt idx="914">
                  <c:v>915</c:v>
                </c:pt>
                <c:pt idx="915">
                  <c:v>916</c:v>
                </c:pt>
                <c:pt idx="916">
                  <c:v>917</c:v>
                </c:pt>
                <c:pt idx="917">
                  <c:v>918</c:v>
                </c:pt>
                <c:pt idx="918">
                  <c:v>919</c:v>
                </c:pt>
                <c:pt idx="919">
                  <c:v>920</c:v>
                </c:pt>
                <c:pt idx="920">
                  <c:v>921</c:v>
                </c:pt>
                <c:pt idx="921">
                  <c:v>922</c:v>
                </c:pt>
                <c:pt idx="922">
                  <c:v>923</c:v>
                </c:pt>
                <c:pt idx="923">
                  <c:v>924</c:v>
                </c:pt>
                <c:pt idx="924">
                  <c:v>925</c:v>
                </c:pt>
                <c:pt idx="925">
                  <c:v>926</c:v>
                </c:pt>
                <c:pt idx="926">
                  <c:v>927</c:v>
                </c:pt>
                <c:pt idx="927">
                  <c:v>928</c:v>
                </c:pt>
                <c:pt idx="928">
                  <c:v>929</c:v>
                </c:pt>
                <c:pt idx="929">
                  <c:v>930</c:v>
                </c:pt>
                <c:pt idx="930">
                  <c:v>931</c:v>
                </c:pt>
                <c:pt idx="931">
                  <c:v>932</c:v>
                </c:pt>
                <c:pt idx="932">
                  <c:v>933</c:v>
                </c:pt>
                <c:pt idx="933">
                  <c:v>934</c:v>
                </c:pt>
                <c:pt idx="934">
                  <c:v>935</c:v>
                </c:pt>
                <c:pt idx="935">
                  <c:v>936</c:v>
                </c:pt>
                <c:pt idx="936">
                  <c:v>937</c:v>
                </c:pt>
                <c:pt idx="937">
                  <c:v>938</c:v>
                </c:pt>
                <c:pt idx="938">
                  <c:v>939</c:v>
                </c:pt>
                <c:pt idx="939">
                  <c:v>940</c:v>
                </c:pt>
                <c:pt idx="940">
                  <c:v>941</c:v>
                </c:pt>
                <c:pt idx="941">
                  <c:v>942</c:v>
                </c:pt>
                <c:pt idx="942">
                  <c:v>943</c:v>
                </c:pt>
                <c:pt idx="943">
                  <c:v>944</c:v>
                </c:pt>
                <c:pt idx="944">
                  <c:v>945</c:v>
                </c:pt>
                <c:pt idx="945">
                  <c:v>946</c:v>
                </c:pt>
                <c:pt idx="946">
                  <c:v>947</c:v>
                </c:pt>
                <c:pt idx="947">
                  <c:v>948</c:v>
                </c:pt>
                <c:pt idx="948">
                  <c:v>949</c:v>
                </c:pt>
                <c:pt idx="949">
                  <c:v>950</c:v>
                </c:pt>
                <c:pt idx="950">
                  <c:v>951</c:v>
                </c:pt>
                <c:pt idx="951">
                  <c:v>952</c:v>
                </c:pt>
                <c:pt idx="952">
                  <c:v>953</c:v>
                </c:pt>
                <c:pt idx="953">
                  <c:v>954</c:v>
                </c:pt>
                <c:pt idx="954">
                  <c:v>955</c:v>
                </c:pt>
                <c:pt idx="955">
                  <c:v>956</c:v>
                </c:pt>
                <c:pt idx="956">
                  <c:v>957</c:v>
                </c:pt>
                <c:pt idx="957">
                  <c:v>958</c:v>
                </c:pt>
                <c:pt idx="958">
                  <c:v>959</c:v>
                </c:pt>
                <c:pt idx="959">
                  <c:v>960</c:v>
                </c:pt>
                <c:pt idx="960">
                  <c:v>961</c:v>
                </c:pt>
                <c:pt idx="961">
                  <c:v>962</c:v>
                </c:pt>
                <c:pt idx="962">
                  <c:v>963</c:v>
                </c:pt>
                <c:pt idx="963">
                  <c:v>964</c:v>
                </c:pt>
                <c:pt idx="964">
                  <c:v>965</c:v>
                </c:pt>
                <c:pt idx="965">
                  <c:v>966</c:v>
                </c:pt>
                <c:pt idx="966">
                  <c:v>967</c:v>
                </c:pt>
                <c:pt idx="967">
                  <c:v>968</c:v>
                </c:pt>
                <c:pt idx="968">
                  <c:v>969</c:v>
                </c:pt>
                <c:pt idx="969">
                  <c:v>970</c:v>
                </c:pt>
                <c:pt idx="970">
                  <c:v>971</c:v>
                </c:pt>
                <c:pt idx="971">
                  <c:v>972</c:v>
                </c:pt>
                <c:pt idx="972">
                  <c:v>973</c:v>
                </c:pt>
                <c:pt idx="973">
                  <c:v>974</c:v>
                </c:pt>
                <c:pt idx="974">
                  <c:v>975</c:v>
                </c:pt>
                <c:pt idx="975">
                  <c:v>976</c:v>
                </c:pt>
                <c:pt idx="976">
                  <c:v>977</c:v>
                </c:pt>
                <c:pt idx="977">
                  <c:v>978</c:v>
                </c:pt>
                <c:pt idx="978">
                  <c:v>979</c:v>
                </c:pt>
                <c:pt idx="979">
                  <c:v>980</c:v>
                </c:pt>
                <c:pt idx="980">
                  <c:v>981</c:v>
                </c:pt>
                <c:pt idx="981">
                  <c:v>982</c:v>
                </c:pt>
                <c:pt idx="982">
                  <c:v>983</c:v>
                </c:pt>
                <c:pt idx="983">
                  <c:v>984</c:v>
                </c:pt>
                <c:pt idx="984">
                  <c:v>985</c:v>
                </c:pt>
                <c:pt idx="985">
                  <c:v>986</c:v>
                </c:pt>
                <c:pt idx="986">
                  <c:v>987</c:v>
                </c:pt>
                <c:pt idx="987">
                  <c:v>988</c:v>
                </c:pt>
                <c:pt idx="988">
                  <c:v>989</c:v>
                </c:pt>
                <c:pt idx="989">
                  <c:v>990</c:v>
                </c:pt>
                <c:pt idx="990">
                  <c:v>991</c:v>
                </c:pt>
                <c:pt idx="991">
                  <c:v>992</c:v>
                </c:pt>
                <c:pt idx="992">
                  <c:v>993</c:v>
                </c:pt>
                <c:pt idx="993">
                  <c:v>994</c:v>
                </c:pt>
                <c:pt idx="994">
                  <c:v>995</c:v>
                </c:pt>
                <c:pt idx="995">
                  <c:v>996</c:v>
                </c:pt>
                <c:pt idx="996">
                  <c:v>997</c:v>
                </c:pt>
                <c:pt idx="997">
                  <c:v>998</c:v>
                </c:pt>
                <c:pt idx="998">
                  <c:v>999</c:v>
                </c:pt>
                <c:pt idx="999">
                  <c:v>1000</c:v>
                </c:pt>
                <c:pt idx="1000">
                  <c:v>1001</c:v>
                </c:pt>
                <c:pt idx="1001">
                  <c:v>1002</c:v>
                </c:pt>
                <c:pt idx="1002">
                  <c:v>1003</c:v>
                </c:pt>
                <c:pt idx="1003">
                  <c:v>1004</c:v>
                </c:pt>
                <c:pt idx="1004">
                  <c:v>1005</c:v>
                </c:pt>
                <c:pt idx="1005">
                  <c:v>1006</c:v>
                </c:pt>
                <c:pt idx="1006">
                  <c:v>1007</c:v>
                </c:pt>
                <c:pt idx="1007">
                  <c:v>1008</c:v>
                </c:pt>
                <c:pt idx="1008">
                  <c:v>1009</c:v>
                </c:pt>
                <c:pt idx="1009">
                  <c:v>1010</c:v>
                </c:pt>
                <c:pt idx="1010">
                  <c:v>1011</c:v>
                </c:pt>
                <c:pt idx="1011">
                  <c:v>1012</c:v>
                </c:pt>
                <c:pt idx="1012">
                  <c:v>1013</c:v>
                </c:pt>
                <c:pt idx="1013">
                  <c:v>1014</c:v>
                </c:pt>
                <c:pt idx="1014">
                  <c:v>1015</c:v>
                </c:pt>
                <c:pt idx="1015">
                  <c:v>1016</c:v>
                </c:pt>
                <c:pt idx="1016">
                  <c:v>1017</c:v>
                </c:pt>
                <c:pt idx="1017">
                  <c:v>1018</c:v>
                </c:pt>
                <c:pt idx="1018">
                  <c:v>1019</c:v>
                </c:pt>
                <c:pt idx="1019">
                  <c:v>1020</c:v>
                </c:pt>
                <c:pt idx="1020">
                  <c:v>1021</c:v>
                </c:pt>
                <c:pt idx="1021">
                  <c:v>1022</c:v>
                </c:pt>
                <c:pt idx="1022">
                  <c:v>1023</c:v>
                </c:pt>
                <c:pt idx="1023">
                  <c:v>1024</c:v>
                </c:pt>
                <c:pt idx="1024">
                  <c:v>1025</c:v>
                </c:pt>
                <c:pt idx="1025">
                  <c:v>1026</c:v>
                </c:pt>
                <c:pt idx="1026">
                  <c:v>1027</c:v>
                </c:pt>
                <c:pt idx="1027">
                  <c:v>1028</c:v>
                </c:pt>
                <c:pt idx="1028">
                  <c:v>1029</c:v>
                </c:pt>
                <c:pt idx="1029">
                  <c:v>1030</c:v>
                </c:pt>
                <c:pt idx="1030">
                  <c:v>1031</c:v>
                </c:pt>
                <c:pt idx="1031">
                  <c:v>1032</c:v>
                </c:pt>
                <c:pt idx="1032">
                  <c:v>1033</c:v>
                </c:pt>
                <c:pt idx="1033">
                  <c:v>1034</c:v>
                </c:pt>
                <c:pt idx="1034">
                  <c:v>1035</c:v>
                </c:pt>
                <c:pt idx="1035">
                  <c:v>1036</c:v>
                </c:pt>
                <c:pt idx="1036">
                  <c:v>1037</c:v>
                </c:pt>
                <c:pt idx="1037">
                  <c:v>1038</c:v>
                </c:pt>
                <c:pt idx="1038">
                  <c:v>1039</c:v>
                </c:pt>
                <c:pt idx="1039">
                  <c:v>1040</c:v>
                </c:pt>
                <c:pt idx="1040">
                  <c:v>1041</c:v>
                </c:pt>
                <c:pt idx="1041">
                  <c:v>1042</c:v>
                </c:pt>
                <c:pt idx="1042">
                  <c:v>1043</c:v>
                </c:pt>
                <c:pt idx="1043">
                  <c:v>1044</c:v>
                </c:pt>
                <c:pt idx="1044">
                  <c:v>1045</c:v>
                </c:pt>
                <c:pt idx="1045">
                  <c:v>1046</c:v>
                </c:pt>
                <c:pt idx="1046">
                  <c:v>1047</c:v>
                </c:pt>
                <c:pt idx="1047">
                  <c:v>1048</c:v>
                </c:pt>
                <c:pt idx="1048">
                  <c:v>1049</c:v>
                </c:pt>
                <c:pt idx="1049">
                  <c:v>1050</c:v>
                </c:pt>
                <c:pt idx="1050">
                  <c:v>1051</c:v>
                </c:pt>
                <c:pt idx="1051">
                  <c:v>1052</c:v>
                </c:pt>
                <c:pt idx="1052">
                  <c:v>1053</c:v>
                </c:pt>
                <c:pt idx="1053">
                  <c:v>1054</c:v>
                </c:pt>
                <c:pt idx="1054">
                  <c:v>1055</c:v>
                </c:pt>
                <c:pt idx="1055">
                  <c:v>1056</c:v>
                </c:pt>
                <c:pt idx="1056">
                  <c:v>1057</c:v>
                </c:pt>
                <c:pt idx="1057">
                  <c:v>1058</c:v>
                </c:pt>
                <c:pt idx="1058">
                  <c:v>1059</c:v>
                </c:pt>
                <c:pt idx="1059">
                  <c:v>1060</c:v>
                </c:pt>
                <c:pt idx="1060">
                  <c:v>1061</c:v>
                </c:pt>
                <c:pt idx="1061">
                  <c:v>1062</c:v>
                </c:pt>
                <c:pt idx="1062">
                  <c:v>1063</c:v>
                </c:pt>
                <c:pt idx="1063">
                  <c:v>1064</c:v>
                </c:pt>
                <c:pt idx="1064">
                  <c:v>1065</c:v>
                </c:pt>
                <c:pt idx="1065">
                  <c:v>1066</c:v>
                </c:pt>
                <c:pt idx="1066">
                  <c:v>1067</c:v>
                </c:pt>
                <c:pt idx="1067">
                  <c:v>1068</c:v>
                </c:pt>
                <c:pt idx="1068">
                  <c:v>1069</c:v>
                </c:pt>
                <c:pt idx="1069">
                  <c:v>1070</c:v>
                </c:pt>
                <c:pt idx="1070">
                  <c:v>1071</c:v>
                </c:pt>
                <c:pt idx="1071">
                  <c:v>1072</c:v>
                </c:pt>
                <c:pt idx="1072">
                  <c:v>1073</c:v>
                </c:pt>
                <c:pt idx="1073">
                  <c:v>1074</c:v>
                </c:pt>
                <c:pt idx="1074">
                  <c:v>1075</c:v>
                </c:pt>
                <c:pt idx="1075">
                  <c:v>1076</c:v>
                </c:pt>
                <c:pt idx="1076">
                  <c:v>1077</c:v>
                </c:pt>
                <c:pt idx="1077">
                  <c:v>1078</c:v>
                </c:pt>
                <c:pt idx="1078">
                  <c:v>1079</c:v>
                </c:pt>
                <c:pt idx="1079">
                  <c:v>1080</c:v>
                </c:pt>
                <c:pt idx="1080">
                  <c:v>1081</c:v>
                </c:pt>
                <c:pt idx="1081">
                  <c:v>1082</c:v>
                </c:pt>
                <c:pt idx="1082">
                  <c:v>1083</c:v>
                </c:pt>
                <c:pt idx="1083">
                  <c:v>1084</c:v>
                </c:pt>
                <c:pt idx="1084">
                  <c:v>1085</c:v>
                </c:pt>
                <c:pt idx="1085">
                  <c:v>1086</c:v>
                </c:pt>
                <c:pt idx="1086">
                  <c:v>1087</c:v>
                </c:pt>
                <c:pt idx="1087">
                  <c:v>1088</c:v>
                </c:pt>
                <c:pt idx="1088">
                  <c:v>1089</c:v>
                </c:pt>
                <c:pt idx="1089">
                  <c:v>1090</c:v>
                </c:pt>
                <c:pt idx="1090">
                  <c:v>1091</c:v>
                </c:pt>
                <c:pt idx="1091">
                  <c:v>1092</c:v>
                </c:pt>
                <c:pt idx="1092">
                  <c:v>1093</c:v>
                </c:pt>
                <c:pt idx="1093">
                  <c:v>1094</c:v>
                </c:pt>
                <c:pt idx="1094">
                  <c:v>1095</c:v>
                </c:pt>
                <c:pt idx="1095">
                  <c:v>1096</c:v>
                </c:pt>
                <c:pt idx="1096">
                  <c:v>1097</c:v>
                </c:pt>
                <c:pt idx="1097">
                  <c:v>1098</c:v>
                </c:pt>
                <c:pt idx="1098">
                  <c:v>1099</c:v>
                </c:pt>
                <c:pt idx="1099">
                  <c:v>1100</c:v>
                </c:pt>
                <c:pt idx="1100">
                  <c:v>1101</c:v>
                </c:pt>
                <c:pt idx="1101">
                  <c:v>1102</c:v>
                </c:pt>
                <c:pt idx="1102">
                  <c:v>1103</c:v>
                </c:pt>
                <c:pt idx="1103">
                  <c:v>1104</c:v>
                </c:pt>
                <c:pt idx="1104">
                  <c:v>1105</c:v>
                </c:pt>
                <c:pt idx="1105">
                  <c:v>1106</c:v>
                </c:pt>
                <c:pt idx="1106">
                  <c:v>1107</c:v>
                </c:pt>
                <c:pt idx="1107">
                  <c:v>1108</c:v>
                </c:pt>
                <c:pt idx="1108">
                  <c:v>1109</c:v>
                </c:pt>
                <c:pt idx="1109">
                  <c:v>1110</c:v>
                </c:pt>
                <c:pt idx="1110">
                  <c:v>1111</c:v>
                </c:pt>
                <c:pt idx="1111">
                  <c:v>1112</c:v>
                </c:pt>
                <c:pt idx="1112">
                  <c:v>1113</c:v>
                </c:pt>
                <c:pt idx="1113">
                  <c:v>1114</c:v>
                </c:pt>
                <c:pt idx="1114">
                  <c:v>1115</c:v>
                </c:pt>
                <c:pt idx="1115">
                  <c:v>1116</c:v>
                </c:pt>
                <c:pt idx="1116">
                  <c:v>1117</c:v>
                </c:pt>
                <c:pt idx="1117">
                  <c:v>1118</c:v>
                </c:pt>
                <c:pt idx="1118">
                  <c:v>1119</c:v>
                </c:pt>
                <c:pt idx="1119">
                  <c:v>1120</c:v>
                </c:pt>
                <c:pt idx="1120">
                  <c:v>1121</c:v>
                </c:pt>
                <c:pt idx="1121">
                  <c:v>1122</c:v>
                </c:pt>
                <c:pt idx="1122">
                  <c:v>1123</c:v>
                </c:pt>
                <c:pt idx="1123">
                  <c:v>1124</c:v>
                </c:pt>
                <c:pt idx="1124">
                  <c:v>1125</c:v>
                </c:pt>
                <c:pt idx="1125">
                  <c:v>1126</c:v>
                </c:pt>
                <c:pt idx="1126">
                  <c:v>1127</c:v>
                </c:pt>
                <c:pt idx="1127">
                  <c:v>1128</c:v>
                </c:pt>
                <c:pt idx="1128">
                  <c:v>1129</c:v>
                </c:pt>
                <c:pt idx="1129">
                  <c:v>1130</c:v>
                </c:pt>
                <c:pt idx="1130">
                  <c:v>1131</c:v>
                </c:pt>
                <c:pt idx="1131">
                  <c:v>1132</c:v>
                </c:pt>
                <c:pt idx="1132">
                  <c:v>1133</c:v>
                </c:pt>
                <c:pt idx="1133">
                  <c:v>1134</c:v>
                </c:pt>
                <c:pt idx="1134">
                  <c:v>1135</c:v>
                </c:pt>
                <c:pt idx="1135">
                  <c:v>1136</c:v>
                </c:pt>
                <c:pt idx="1136">
                  <c:v>1137</c:v>
                </c:pt>
                <c:pt idx="1137">
                  <c:v>1138</c:v>
                </c:pt>
                <c:pt idx="1138">
                  <c:v>1139</c:v>
                </c:pt>
                <c:pt idx="1139">
                  <c:v>1140</c:v>
                </c:pt>
                <c:pt idx="1140">
                  <c:v>1141</c:v>
                </c:pt>
                <c:pt idx="1141">
                  <c:v>1142</c:v>
                </c:pt>
                <c:pt idx="1142">
                  <c:v>1143</c:v>
                </c:pt>
                <c:pt idx="1143">
                  <c:v>1144</c:v>
                </c:pt>
                <c:pt idx="1144">
                  <c:v>1145</c:v>
                </c:pt>
                <c:pt idx="1145">
                  <c:v>1146</c:v>
                </c:pt>
                <c:pt idx="1146">
                  <c:v>1147</c:v>
                </c:pt>
                <c:pt idx="1147">
                  <c:v>1148</c:v>
                </c:pt>
                <c:pt idx="1148">
                  <c:v>1149</c:v>
                </c:pt>
                <c:pt idx="1149">
                  <c:v>1150</c:v>
                </c:pt>
                <c:pt idx="1150">
                  <c:v>1151</c:v>
                </c:pt>
                <c:pt idx="1151">
                  <c:v>1152</c:v>
                </c:pt>
                <c:pt idx="1152">
                  <c:v>1153</c:v>
                </c:pt>
                <c:pt idx="1153">
                  <c:v>1154</c:v>
                </c:pt>
                <c:pt idx="1154">
                  <c:v>1155</c:v>
                </c:pt>
                <c:pt idx="1155">
                  <c:v>1156</c:v>
                </c:pt>
                <c:pt idx="1156">
                  <c:v>1157</c:v>
                </c:pt>
                <c:pt idx="1157">
                  <c:v>1158</c:v>
                </c:pt>
                <c:pt idx="1158">
                  <c:v>1159</c:v>
                </c:pt>
                <c:pt idx="1159">
                  <c:v>1160</c:v>
                </c:pt>
                <c:pt idx="1160">
                  <c:v>1161</c:v>
                </c:pt>
                <c:pt idx="1161">
                  <c:v>1162</c:v>
                </c:pt>
                <c:pt idx="1162">
                  <c:v>1163</c:v>
                </c:pt>
                <c:pt idx="1163">
                  <c:v>1164</c:v>
                </c:pt>
                <c:pt idx="1164">
                  <c:v>1165</c:v>
                </c:pt>
                <c:pt idx="1165">
                  <c:v>1166</c:v>
                </c:pt>
                <c:pt idx="1166">
                  <c:v>1167</c:v>
                </c:pt>
                <c:pt idx="1167">
                  <c:v>1168</c:v>
                </c:pt>
                <c:pt idx="1168">
                  <c:v>1169</c:v>
                </c:pt>
                <c:pt idx="1169">
                  <c:v>1170</c:v>
                </c:pt>
                <c:pt idx="1170">
                  <c:v>1171</c:v>
                </c:pt>
                <c:pt idx="1171">
                  <c:v>1172</c:v>
                </c:pt>
                <c:pt idx="1172">
                  <c:v>1173</c:v>
                </c:pt>
                <c:pt idx="1173">
                  <c:v>1174</c:v>
                </c:pt>
                <c:pt idx="1174">
                  <c:v>1175</c:v>
                </c:pt>
                <c:pt idx="1175">
                  <c:v>1176</c:v>
                </c:pt>
                <c:pt idx="1176">
                  <c:v>1177</c:v>
                </c:pt>
                <c:pt idx="1177">
                  <c:v>1178</c:v>
                </c:pt>
                <c:pt idx="1178">
                  <c:v>1179</c:v>
                </c:pt>
                <c:pt idx="1179">
                  <c:v>1180</c:v>
                </c:pt>
                <c:pt idx="1180">
                  <c:v>1181</c:v>
                </c:pt>
                <c:pt idx="1181">
                  <c:v>1182</c:v>
                </c:pt>
                <c:pt idx="1182">
                  <c:v>1183</c:v>
                </c:pt>
                <c:pt idx="1183">
                  <c:v>1184</c:v>
                </c:pt>
                <c:pt idx="1184">
                  <c:v>1185</c:v>
                </c:pt>
                <c:pt idx="1185">
                  <c:v>1186</c:v>
                </c:pt>
                <c:pt idx="1186">
                  <c:v>1187</c:v>
                </c:pt>
                <c:pt idx="1187">
                  <c:v>1188</c:v>
                </c:pt>
                <c:pt idx="1188">
                  <c:v>1189</c:v>
                </c:pt>
                <c:pt idx="1189">
                  <c:v>1190</c:v>
                </c:pt>
                <c:pt idx="1190">
                  <c:v>1191</c:v>
                </c:pt>
                <c:pt idx="1191">
                  <c:v>1192</c:v>
                </c:pt>
                <c:pt idx="1192">
                  <c:v>1193</c:v>
                </c:pt>
                <c:pt idx="1193">
                  <c:v>1194</c:v>
                </c:pt>
                <c:pt idx="1194">
                  <c:v>1195</c:v>
                </c:pt>
                <c:pt idx="1195">
                  <c:v>1196</c:v>
                </c:pt>
                <c:pt idx="1196">
                  <c:v>1197</c:v>
                </c:pt>
                <c:pt idx="1197">
                  <c:v>1198</c:v>
                </c:pt>
                <c:pt idx="1198">
                  <c:v>1199</c:v>
                </c:pt>
                <c:pt idx="1199">
                  <c:v>1200</c:v>
                </c:pt>
              </c:numCache>
            </c:numRef>
          </c:xVal>
          <c:yVal>
            <c:numRef>
              <c:f>summary!$B$3:$B$1202</c:f>
              <c:numCache>
                <c:formatCode>General</c:formatCode>
                <c:ptCount val="1200"/>
                <c:pt idx="0">
                  <c:v>80.511300000000006</c:v>
                </c:pt>
                <c:pt idx="1">
                  <c:v>80.667666666666662</c:v>
                </c:pt>
                <c:pt idx="2">
                  <c:v>80.604766666666663</c:v>
                </c:pt>
                <c:pt idx="3">
                  <c:v>80.500166666666658</c:v>
                </c:pt>
                <c:pt idx="4">
                  <c:v>80.600366666666659</c:v>
                </c:pt>
                <c:pt idx="5">
                  <c:v>80.560699999999997</c:v>
                </c:pt>
                <c:pt idx="6">
                  <c:v>80.428866666666664</c:v>
                </c:pt>
                <c:pt idx="7">
                  <c:v>80.473033333333333</c:v>
                </c:pt>
                <c:pt idx="8">
                  <c:v>80.428866666666664</c:v>
                </c:pt>
                <c:pt idx="9">
                  <c:v>80.500766666666678</c:v>
                </c:pt>
                <c:pt idx="10">
                  <c:v>80.510000000000005</c:v>
                </c:pt>
                <c:pt idx="11">
                  <c:v>80.388199999999998</c:v>
                </c:pt>
                <c:pt idx="12">
                  <c:v>80.464733333333328</c:v>
                </c:pt>
                <c:pt idx="13">
                  <c:v>80.376366666666669</c:v>
                </c:pt>
                <c:pt idx="14">
                  <c:v>80.442766666666671</c:v>
                </c:pt>
                <c:pt idx="15">
                  <c:v>80.432666666666663</c:v>
                </c:pt>
                <c:pt idx="16">
                  <c:v>80.269266666666667</c:v>
                </c:pt>
                <c:pt idx="17">
                  <c:v>80.3703</c:v>
                </c:pt>
                <c:pt idx="18">
                  <c:v>80.365499999999997</c:v>
                </c:pt>
                <c:pt idx="19">
                  <c:v>80.213199999999986</c:v>
                </c:pt>
                <c:pt idx="20">
                  <c:v>80.273566666666667</c:v>
                </c:pt>
                <c:pt idx="21">
                  <c:v>80.288966666666667</c:v>
                </c:pt>
                <c:pt idx="22">
                  <c:v>80.238066666666668</c:v>
                </c:pt>
                <c:pt idx="23">
                  <c:v>80.255833333333342</c:v>
                </c:pt>
                <c:pt idx="24">
                  <c:v>80.364500000000007</c:v>
                </c:pt>
                <c:pt idx="25">
                  <c:v>80.233766666666668</c:v>
                </c:pt>
                <c:pt idx="26">
                  <c:v>80.272199999999998</c:v>
                </c:pt>
                <c:pt idx="27">
                  <c:v>80.256833333333319</c:v>
                </c:pt>
                <c:pt idx="28">
                  <c:v>80.082099999999997</c:v>
                </c:pt>
                <c:pt idx="29">
                  <c:v>80.226199999999992</c:v>
                </c:pt>
                <c:pt idx="30">
                  <c:v>80.145400000000009</c:v>
                </c:pt>
                <c:pt idx="31">
                  <c:v>80.240866666666676</c:v>
                </c:pt>
                <c:pt idx="32">
                  <c:v>80.133733333333325</c:v>
                </c:pt>
                <c:pt idx="33">
                  <c:v>80.175366666666662</c:v>
                </c:pt>
                <c:pt idx="34">
                  <c:v>80.118399999999994</c:v>
                </c:pt>
                <c:pt idx="35">
                  <c:v>80.131200000000007</c:v>
                </c:pt>
                <c:pt idx="36">
                  <c:v>80.12866666666666</c:v>
                </c:pt>
                <c:pt idx="37">
                  <c:v>80.14466666666668</c:v>
                </c:pt>
                <c:pt idx="38">
                  <c:v>80.241900000000001</c:v>
                </c:pt>
                <c:pt idx="39">
                  <c:v>80.182000000000002</c:v>
                </c:pt>
                <c:pt idx="40">
                  <c:v>80.191566666666674</c:v>
                </c:pt>
                <c:pt idx="41">
                  <c:v>80.097300000000004</c:v>
                </c:pt>
                <c:pt idx="42">
                  <c:v>80.142800000000008</c:v>
                </c:pt>
                <c:pt idx="43">
                  <c:v>80.151999999999987</c:v>
                </c:pt>
                <c:pt idx="44">
                  <c:v>80.063166666666675</c:v>
                </c:pt>
                <c:pt idx="45">
                  <c:v>80.182100000000005</c:v>
                </c:pt>
                <c:pt idx="46">
                  <c:v>80.152199999999993</c:v>
                </c:pt>
                <c:pt idx="47">
                  <c:v>80.178666666666672</c:v>
                </c:pt>
                <c:pt idx="48">
                  <c:v>80.157399999999996</c:v>
                </c:pt>
                <c:pt idx="49">
                  <c:v>80.121266666666671</c:v>
                </c:pt>
                <c:pt idx="50">
                  <c:v>80.153499999999994</c:v>
                </c:pt>
                <c:pt idx="51">
                  <c:v>80.12166666666667</c:v>
                </c:pt>
                <c:pt idx="52">
                  <c:v>80.100033333333329</c:v>
                </c:pt>
                <c:pt idx="53">
                  <c:v>80.150199999999998</c:v>
                </c:pt>
                <c:pt idx="54">
                  <c:v>80.092933333333335</c:v>
                </c:pt>
                <c:pt idx="55">
                  <c:v>80.050966666666667</c:v>
                </c:pt>
                <c:pt idx="56">
                  <c:v>80.122399999999999</c:v>
                </c:pt>
                <c:pt idx="57">
                  <c:v>80.047966666666653</c:v>
                </c:pt>
                <c:pt idx="58">
                  <c:v>80.1023</c:v>
                </c:pt>
                <c:pt idx="59">
                  <c:v>80.095199999999991</c:v>
                </c:pt>
                <c:pt idx="60">
                  <c:v>80.0715</c:v>
                </c:pt>
                <c:pt idx="61">
                  <c:v>80.064700000000002</c:v>
                </c:pt>
                <c:pt idx="62">
                  <c:v>80.06689999999999</c:v>
                </c:pt>
                <c:pt idx="63">
                  <c:v>80.092466666666667</c:v>
                </c:pt>
                <c:pt idx="64">
                  <c:v>80.112266666666656</c:v>
                </c:pt>
                <c:pt idx="65">
                  <c:v>80.105900000000005</c:v>
                </c:pt>
                <c:pt idx="66">
                  <c:v>80.124300000000005</c:v>
                </c:pt>
                <c:pt idx="67">
                  <c:v>80.081533333333326</c:v>
                </c:pt>
                <c:pt idx="68">
                  <c:v>80.047333333333327</c:v>
                </c:pt>
                <c:pt idx="69">
                  <c:v>79.970700000000008</c:v>
                </c:pt>
                <c:pt idx="70">
                  <c:v>80.117900000000006</c:v>
                </c:pt>
                <c:pt idx="71">
                  <c:v>80.041233333333324</c:v>
                </c:pt>
                <c:pt idx="72">
                  <c:v>80.100433333333342</c:v>
                </c:pt>
                <c:pt idx="73">
                  <c:v>80.089933333333349</c:v>
                </c:pt>
                <c:pt idx="74">
                  <c:v>80.036866666666654</c:v>
                </c:pt>
                <c:pt idx="75">
                  <c:v>80.052933333333328</c:v>
                </c:pt>
                <c:pt idx="76">
                  <c:v>80.094333333333338</c:v>
                </c:pt>
                <c:pt idx="77">
                  <c:v>80.147333333333336</c:v>
                </c:pt>
                <c:pt idx="78">
                  <c:v>80.095533333333321</c:v>
                </c:pt>
                <c:pt idx="79">
                  <c:v>80.094366666666659</c:v>
                </c:pt>
                <c:pt idx="80">
                  <c:v>80.131166666666658</c:v>
                </c:pt>
                <c:pt idx="81">
                  <c:v>80.096833333333336</c:v>
                </c:pt>
                <c:pt idx="82">
                  <c:v>80.024799999999985</c:v>
                </c:pt>
                <c:pt idx="83">
                  <c:v>80.002733333333339</c:v>
                </c:pt>
                <c:pt idx="84">
                  <c:v>80.106700000000004</c:v>
                </c:pt>
                <c:pt idx="85">
                  <c:v>79.999133333333319</c:v>
                </c:pt>
                <c:pt idx="86">
                  <c:v>79.975633333333334</c:v>
                </c:pt>
                <c:pt idx="87">
                  <c:v>79.988800000000012</c:v>
                </c:pt>
                <c:pt idx="88">
                  <c:v>80.076499999999996</c:v>
                </c:pt>
                <c:pt idx="89">
                  <c:v>80.068433333333346</c:v>
                </c:pt>
                <c:pt idx="90">
                  <c:v>80.042600000000007</c:v>
                </c:pt>
                <c:pt idx="91">
                  <c:v>80.051600000000008</c:v>
                </c:pt>
                <c:pt idx="92">
                  <c:v>80.171766666666656</c:v>
                </c:pt>
                <c:pt idx="93">
                  <c:v>80.062566666666669</c:v>
                </c:pt>
                <c:pt idx="94">
                  <c:v>80.00633333333333</c:v>
                </c:pt>
                <c:pt idx="95">
                  <c:v>80.027499999999989</c:v>
                </c:pt>
                <c:pt idx="96">
                  <c:v>80.076766666666671</c:v>
                </c:pt>
                <c:pt idx="97">
                  <c:v>80.013533333333342</c:v>
                </c:pt>
                <c:pt idx="98">
                  <c:v>80.047799999999995</c:v>
                </c:pt>
                <c:pt idx="99">
                  <c:v>80.079133333333331</c:v>
                </c:pt>
                <c:pt idx="100">
                  <c:v>80.025766666666684</c:v>
                </c:pt>
                <c:pt idx="101">
                  <c:v>80.086366666666663</c:v>
                </c:pt>
                <c:pt idx="102">
                  <c:v>79.979066666666668</c:v>
                </c:pt>
                <c:pt idx="103">
                  <c:v>79.98566666666666</c:v>
                </c:pt>
                <c:pt idx="104">
                  <c:v>80.012500000000003</c:v>
                </c:pt>
                <c:pt idx="105">
                  <c:v>79.91543333333334</c:v>
                </c:pt>
                <c:pt idx="106">
                  <c:v>79.969133333333332</c:v>
                </c:pt>
                <c:pt idx="107">
                  <c:v>80.067099999999996</c:v>
                </c:pt>
                <c:pt idx="108">
                  <c:v>80.040266666666668</c:v>
                </c:pt>
                <c:pt idx="109">
                  <c:v>80.043566666666663</c:v>
                </c:pt>
                <c:pt idx="110">
                  <c:v>80.134266666666662</c:v>
                </c:pt>
                <c:pt idx="111">
                  <c:v>80.014600000000002</c:v>
                </c:pt>
                <c:pt idx="112">
                  <c:v>80.063866666666669</c:v>
                </c:pt>
                <c:pt idx="113">
                  <c:v>80.08326666666666</c:v>
                </c:pt>
                <c:pt idx="114">
                  <c:v>80.100666666666669</c:v>
                </c:pt>
                <c:pt idx="115">
                  <c:v>80.031199999999998</c:v>
                </c:pt>
                <c:pt idx="116">
                  <c:v>80.063433333333322</c:v>
                </c:pt>
                <c:pt idx="117">
                  <c:v>79.948999999999998</c:v>
                </c:pt>
                <c:pt idx="118">
                  <c:v>80.044433333333345</c:v>
                </c:pt>
                <c:pt idx="119">
                  <c:v>80.042566666666673</c:v>
                </c:pt>
                <c:pt idx="120">
                  <c:v>80.035033333333331</c:v>
                </c:pt>
                <c:pt idx="121">
                  <c:v>79.955033333333333</c:v>
                </c:pt>
                <c:pt idx="122">
                  <c:v>80.011533333333333</c:v>
                </c:pt>
                <c:pt idx="123">
                  <c:v>80.040833333333339</c:v>
                </c:pt>
                <c:pt idx="124">
                  <c:v>80.090033333333324</c:v>
                </c:pt>
                <c:pt idx="125">
                  <c:v>80.067666666666668</c:v>
                </c:pt>
                <c:pt idx="126">
                  <c:v>80.032966666666667</c:v>
                </c:pt>
                <c:pt idx="127">
                  <c:v>79.993466666666663</c:v>
                </c:pt>
                <c:pt idx="128">
                  <c:v>80.060033333333323</c:v>
                </c:pt>
                <c:pt idx="129">
                  <c:v>80.08326666666666</c:v>
                </c:pt>
                <c:pt idx="130">
                  <c:v>79.934966666666654</c:v>
                </c:pt>
                <c:pt idx="131">
                  <c:v>80.023099999999999</c:v>
                </c:pt>
                <c:pt idx="132">
                  <c:v>79.983566666666661</c:v>
                </c:pt>
                <c:pt idx="133">
                  <c:v>80.071766666666676</c:v>
                </c:pt>
                <c:pt idx="134">
                  <c:v>80.038133333333334</c:v>
                </c:pt>
                <c:pt idx="135">
                  <c:v>79.992066666666673</c:v>
                </c:pt>
                <c:pt idx="136">
                  <c:v>80.067400000000006</c:v>
                </c:pt>
                <c:pt idx="137">
                  <c:v>79.89903333333335</c:v>
                </c:pt>
                <c:pt idx="138">
                  <c:v>80.007000000000005</c:v>
                </c:pt>
                <c:pt idx="139">
                  <c:v>80.03166666666668</c:v>
                </c:pt>
                <c:pt idx="140">
                  <c:v>79.955866666666665</c:v>
                </c:pt>
                <c:pt idx="141">
                  <c:v>79.970166666666657</c:v>
                </c:pt>
                <c:pt idx="142">
                  <c:v>79.937233333333339</c:v>
                </c:pt>
                <c:pt idx="143">
                  <c:v>79.963099999999997</c:v>
                </c:pt>
                <c:pt idx="144">
                  <c:v>79.90379999999999</c:v>
                </c:pt>
                <c:pt idx="145">
                  <c:v>79.966733333333323</c:v>
                </c:pt>
                <c:pt idx="146">
                  <c:v>79.925566666666668</c:v>
                </c:pt>
                <c:pt idx="147">
                  <c:v>79.965066666666658</c:v>
                </c:pt>
                <c:pt idx="148">
                  <c:v>79.900099999999995</c:v>
                </c:pt>
                <c:pt idx="149">
                  <c:v>79.959900000000005</c:v>
                </c:pt>
                <c:pt idx="150">
                  <c:v>79.986200000000011</c:v>
                </c:pt>
                <c:pt idx="151">
                  <c:v>79.96586666666667</c:v>
                </c:pt>
                <c:pt idx="152">
                  <c:v>79.956399999999988</c:v>
                </c:pt>
                <c:pt idx="153">
                  <c:v>79.9268</c:v>
                </c:pt>
                <c:pt idx="154">
                  <c:v>80.00033333333333</c:v>
                </c:pt>
                <c:pt idx="155">
                  <c:v>79.946866666666665</c:v>
                </c:pt>
                <c:pt idx="156">
                  <c:v>79.984400000000008</c:v>
                </c:pt>
                <c:pt idx="157">
                  <c:v>79.914100000000005</c:v>
                </c:pt>
                <c:pt idx="158">
                  <c:v>79.941800000000001</c:v>
                </c:pt>
                <c:pt idx="159">
                  <c:v>79.946366666666663</c:v>
                </c:pt>
                <c:pt idx="160">
                  <c:v>79.944066666666671</c:v>
                </c:pt>
                <c:pt idx="161">
                  <c:v>80.00096666666667</c:v>
                </c:pt>
                <c:pt idx="162">
                  <c:v>79.881500000000003</c:v>
                </c:pt>
                <c:pt idx="163">
                  <c:v>79.882566666666662</c:v>
                </c:pt>
                <c:pt idx="164">
                  <c:v>79.813166666666675</c:v>
                </c:pt>
                <c:pt idx="165">
                  <c:v>79.925933333333333</c:v>
                </c:pt>
                <c:pt idx="166">
                  <c:v>79.7941</c:v>
                </c:pt>
                <c:pt idx="167">
                  <c:v>79.802000000000007</c:v>
                </c:pt>
                <c:pt idx="168">
                  <c:v>79.93753333333332</c:v>
                </c:pt>
                <c:pt idx="169">
                  <c:v>79.900933333333327</c:v>
                </c:pt>
                <c:pt idx="170">
                  <c:v>80.007066666666674</c:v>
                </c:pt>
                <c:pt idx="171">
                  <c:v>79.82589999999999</c:v>
                </c:pt>
                <c:pt idx="172">
                  <c:v>79.815299999999993</c:v>
                </c:pt>
                <c:pt idx="173">
                  <c:v>79.6952</c:v>
                </c:pt>
                <c:pt idx="174">
                  <c:v>79.820466666666675</c:v>
                </c:pt>
                <c:pt idx="175">
                  <c:v>79.892866666666649</c:v>
                </c:pt>
                <c:pt idx="176">
                  <c:v>79.847099999999998</c:v>
                </c:pt>
                <c:pt idx="177">
                  <c:v>79.804933333333324</c:v>
                </c:pt>
                <c:pt idx="178">
                  <c:v>79.876533333333327</c:v>
                </c:pt>
                <c:pt idx="179">
                  <c:v>79.760000000000005</c:v>
                </c:pt>
                <c:pt idx="180">
                  <c:v>79.833399999999997</c:v>
                </c:pt>
                <c:pt idx="181">
                  <c:v>79.867766666666668</c:v>
                </c:pt>
                <c:pt idx="182">
                  <c:v>79.90176666666666</c:v>
                </c:pt>
                <c:pt idx="183">
                  <c:v>79.896699999999996</c:v>
                </c:pt>
                <c:pt idx="184">
                  <c:v>79.7761</c:v>
                </c:pt>
                <c:pt idx="185">
                  <c:v>79.853400000000008</c:v>
                </c:pt>
                <c:pt idx="186">
                  <c:v>79.796533333333329</c:v>
                </c:pt>
                <c:pt idx="187">
                  <c:v>79.915666666666667</c:v>
                </c:pt>
                <c:pt idx="188">
                  <c:v>79.833033333333347</c:v>
                </c:pt>
                <c:pt idx="189">
                  <c:v>79.797499999999999</c:v>
                </c:pt>
                <c:pt idx="190">
                  <c:v>79.779533333333347</c:v>
                </c:pt>
                <c:pt idx="191">
                  <c:v>79.879766666666669</c:v>
                </c:pt>
                <c:pt idx="192">
                  <c:v>79.879799999999989</c:v>
                </c:pt>
                <c:pt idx="193">
                  <c:v>79.881933333333336</c:v>
                </c:pt>
                <c:pt idx="194">
                  <c:v>79.876566666666676</c:v>
                </c:pt>
                <c:pt idx="195">
                  <c:v>79.88303333333333</c:v>
                </c:pt>
                <c:pt idx="196">
                  <c:v>79.779600000000002</c:v>
                </c:pt>
                <c:pt idx="197">
                  <c:v>79.819333333333347</c:v>
                </c:pt>
                <c:pt idx="198">
                  <c:v>79.845666666666659</c:v>
                </c:pt>
                <c:pt idx="199">
                  <c:v>79.892366666666661</c:v>
                </c:pt>
                <c:pt idx="200">
                  <c:v>79.79816666666666</c:v>
                </c:pt>
                <c:pt idx="201">
                  <c:v>79.873833333333337</c:v>
                </c:pt>
                <c:pt idx="202">
                  <c:v>79.802366666666657</c:v>
                </c:pt>
                <c:pt idx="203">
                  <c:v>79.809299999999993</c:v>
                </c:pt>
                <c:pt idx="204">
                  <c:v>79.635599999999997</c:v>
                </c:pt>
                <c:pt idx="205">
                  <c:v>79.68653333333333</c:v>
                </c:pt>
                <c:pt idx="206">
                  <c:v>79.801066666666671</c:v>
                </c:pt>
                <c:pt idx="207">
                  <c:v>79.686033333333341</c:v>
                </c:pt>
                <c:pt idx="208">
                  <c:v>79.774299999999997</c:v>
                </c:pt>
                <c:pt idx="209">
                  <c:v>79.724500000000006</c:v>
                </c:pt>
                <c:pt idx="210">
                  <c:v>79.76303333333334</c:v>
                </c:pt>
                <c:pt idx="211">
                  <c:v>79.764066666666665</c:v>
                </c:pt>
                <c:pt idx="212">
                  <c:v>79.780799999999999</c:v>
                </c:pt>
                <c:pt idx="213">
                  <c:v>79.760233333333346</c:v>
                </c:pt>
                <c:pt idx="214">
                  <c:v>79.760800000000003</c:v>
                </c:pt>
                <c:pt idx="215">
                  <c:v>79.75803333333333</c:v>
                </c:pt>
                <c:pt idx="216">
                  <c:v>79.685799999999986</c:v>
                </c:pt>
                <c:pt idx="217">
                  <c:v>79.80713333333334</c:v>
                </c:pt>
                <c:pt idx="218">
                  <c:v>79.812299999999993</c:v>
                </c:pt>
                <c:pt idx="219">
                  <c:v>79.670233333333343</c:v>
                </c:pt>
                <c:pt idx="220">
                  <c:v>79.82353333333333</c:v>
                </c:pt>
                <c:pt idx="221">
                  <c:v>79.740833333333342</c:v>
                </c:pt>
                <c:pt idx="222">
                  <c:v>79.691366666666667</c:v>
                </c:pt>
                <c:pt idx="223">
                  <c:v>79.731766666666672</c:v>
                </c:pt>
                <c:pt idx="224">
                  <c:v>79.70753333333333</c:v>
                </c:pt>
                <c:pt idx="225">
                  <c:v>79.685500000000005</c:v>
                </c:pt>
                <c:pt idx="226">
                  <c:v>79.719499999999996</c:v>
                </c:pt>
                <c:pt idx="227">
                  <c:v>79.686799999999991</c:v>
                </c:pt>
                <c:pt idx="228">
                  <c:v>79.775766666666669</c:v>
                </c:pt>
                <c:pt idx="229">
                  <c:v>79.702066666666667</c:v>
                </c:pt>
                <c:pt idx="230">
                  <c:v>79.677000000000007</c:v>
                </c:pt>
                <c:pt idx="231">
                  <c:v>79.723433333333318</c:v>
                </c:pt>
                <c:pt idx="232">
                  <c:v>79.632433333333339</c:v>
                </c:pt>
                <c:pt idx="233">
                  <c:v>79.617100000000008</c:v>
                </c:pt>
                <c:pt idx="234">
                  <c:v>79.701566666666665</c:v>
                </c:pt>
                <c:pt idx="235">
                  <c:v>79.595066666666654</c:v>
                </c:pt>
                <c:pt idx="236">
                  <c:v>79.639700000000005</c:v>
                </c:pt>
                <c:pt idx="237">
                  <c:v>79.639599999999987</c:v>
                </c:pt>
                <c:pt idx="238">
                  <c:v>79.605666666666664</c:v>
                </c:pt>
                <c:pt idx="239">
                  <c:v>79.610300000000009</c:v>
                </c:pt>
                <c:pt idx="240">
                  <c:v>79.683599999999998</c:v>
                </c:pt>
                <c:pt idx="241">
                  <c:v>79.65776666666666</c:v>
                </c:pt>
                <c:pt idx="242">
                  <c:v>79.698399999999992</c:v>
                </c:pt>
                <c:pt idx="243">
                  <c:v>79.653099999999995</c:v>
                </c:pt>
                <c:pt idx="244">
                  <c:v>79.607733333333329</c:v>
                </c:pt>
                <c:pt idx="245">
                  <c:v>79.653500000000008</c:v>
                </c:pt>
                <c:pt idx="246">
                  <c:v>79.542066666666685</c:v>
                </c:pt>
                <c:pt idx="247">
                  <c:v>79.681133333333335</c:v>
                </c:pt>
                <c:pt idx="248">
                  <c:v>79.538700000000006</c:v>
                </c:pt>
                <c:pt idx="249">
                  <c:v>79.512333333333331</c:v>
                </c:pt>
                <c:pt idx="250">
                  <c:v>79.595533333333336</c:v>
                </c:pt>
                <c:pt idx="251">
                  <c:v>79.613133333333337</c:v>
                </c:pt>
                <c:pt idx="252">
                  <c:v>79.589533333333335</c:v>
                </c:pt>
                <c:pt idx="253">
                  <c:v>79.538733333333326</c:v>
                </c:pt>
                <c:pt idx="254">
                  <c:v>79.586766666666662</c:v>
                </c:pt>
                <c:pt idx="255">
                  <c:v>79.593133333333341</c:v>
                </c:pt>
                <c:pt idx="256">
                  <c:v>79.528999999999996</c:v>
                </c:pt>
                <c:pt idx="257">
                  <c:v>79.538033333333331</c:v>
                </c:pt>
                <c:pt idx="258">
                  <c:v>79.528000000000006</c:v>
                </c:pt>
                <c:pt idx="259">
                  <c:v>79.554199999999994</c:v>
                </c:pt>
                <c:pt idx="260">
                  <c:v>79.480733333333333</c:v>
                </c:pt>
                <c:pt idx="261">
                  <c:v>79.540966666666677</c:v>
                </c:pt>
                <c:pt idx="262">
                  <c:v>79.523033333333331</c:v>
                </c:pt>
                <c:pt idx="263">
                  <c:v>79.517233333333337</c:v>
                </c:pt>
                <c:pt idx="264">
                  <c:v>79.490333333333339</c:v>
                </c:pt>
                <c:pt idx="265">
                  <c:v>79.497066666666669</c:v>
                </c:pt>
                <c:pt idx="266">
                  <c:v>79.456766666666667</c:v>
                </c:pt>
                <c:pt idx="267">
                  <c:v>79.419933333333333</c:v>
                </c:pt>
                <c:pt idx="268">
                  <c:v>79.52806666666666</c:v>
                </c:pt>
                <c:pt idx="269">
                  <c:v>79.466733333333323</c:v>
                </c:pt>
                <c:pt idx="270">
                  <c:v>79.461966666666669</c:v>
                </c:pt>
                <c:pt idx="271">
                  <c:v>79.465500000000006</c:v>
                </c:pt>
                <c:pt idx="272">
                  <c:v>79.434866666666665</c:v>
                </c:pt>
                <c:pt idx="273">
                  <c:v>79.497733333333329</c:v>
                </c:pt>
                <c:pt idx="274">
                  <c:v>79.40146666666665</c:v>
                </c:pt>
                <c:pt idx="275">
                  <c:v>79.538233333333324</c:v>
                </c:pt>
                <c:pt idx="276">
                  <c:v>79.481099999999998</c:v>
                </c:pt>
                <c:pt idx="277">
                  <c:v>79.449966666666668</c:v>
                </c:pt>
                <c:pt idx="278">
                  <c:v>79.420299999999997</c:v>
                </c:pt>
                <c:pt idx="279">
                  <c:v>79.45623333333333</c:v>
                </c:pt>
                <c:pt idx="280">
                  <c:v>79.470199999999991</c:v>
                </c:pt>
                <c:pt idx="281">
                  <c:v>79.410299999999992</c:v>
                </c:pt>
                <c:pt idx="282">
                  <c:v>79.453400000000002</c:v>
                </c:pt>
                <c:pt idx="283">
                  <c:v>79.487933333333331</c:v>
                </c:pt>
                <c:pt idx="284">
                  <c:v>79.399500000000003</c:v>
                </c:pt>
                <c:pt idx="285">
                  <c:v>79.406733333333321</c:v>
                </c:pt>
                <c:pt idx="286">
                  <c:v>79.469666666666669</c:v>
                </c:pt>
                <c:pt idx="287">
                  <c:v>79.428366666666662</c:v>
                </c:pt>
                <c:pt idx="288">
                  <c:v>79.344000000000008</c:v>
                </c:pt>
                <c:pt idx="289">
                  <c:v>79.335866666666675</c:v>
                </c:pt>
                <c:pt idx="290">
                  <c:v>79.427433333333326</c:v>
                </c:pt>
                <c:pt idx="291">
                  <c:v>79.426233333333343</c:v>
                </c:pt>
                <c:pt idx="292">
                  <c:v>79.40743333333333</c:v>
                </c:pt>
                <c:pt idx="293">
                  <c:v>79.465699999999998</c:v>
                </c:pt>
                <c:pt idx="294">
                  <c:v>79.385633333333331</c:v>
                </c:pt>
                <c:pt idx="295">
                  <c:v>79.427199999999985</c:v>
                </c:pt>
                <c:pt idx="296">
                  <c:v>79.441633333333343</c:v>
                </c:pt>
                <c:pt idx="297">
                  <c:v>79.456900000000005</c:v>
                </c:pt>
                <c:pt idx="298">
                  <c:v>79.418599999999984</c:v>
                </c:pt>
                <c:pt idx="299">
                  <c:v>79.383399999999995</c:v>
                </c:pt>
                <c:pt idx="300">
                  <c:v>79.31016666666666</c:v>
                </c:pt>
                <c:pt idx="301">
                  <c:v>79.311066666666662</c:v>
                </c:pt>
                <c:pt idx="302">
                  <c:v>79.348033333333333</c:v>
                </c:pt>
                <c:pt idx="303">
                  <c:v>79.34129999999999</c:v>
                </c:pt>
                <c:pt idx="304">
                  <c:v>79.341233333333335</c:v>
                </c:pt>
                <c:pt idx="305">
                  <c:v>79.351299999999995</c:v>
                </c:pt>
                <c:pt idx="306">
                  <c:v>79.321333333333328</c:v>
                </c:pt>
                <c:pt idx="307">
                  <c:v>79.353333333333339</c:v>
                </c:pt>
                <c:pt idx="308">
                  <c:v>79.32416666666667</c:v>
                </c:pt>
                <c:pt idx="309">
                  <c:v>79.321666666666673</c:v>
                </c:pt>
                <c:pt idx="310">
                  <c:v>79.344366666666659</c:v>
                </c:pt>
                <c:pt idx="311">
                  <c:v>79.367133333333342</c:v>
                </c:pt>
                <c:pt idx="312">
                  <c:v>79.334833333333336</c:v>
                </c:pt>
                <c:pt idx="313">
                  <c:v>79.291899999999998</c:v>
                </c:pt>
                <c:pt idx="314">
                  <c:v>79.278533333333328</c:v>
                </c:pt>
                <c:pt idx="315">
                  <c:v>79.211366666666677</c:v>
                </c:pt>
                <c:pt idx="316">
                  <c:v>79.217200000000005</c:v>
                </c:pt>
                <c:pt idx="317">
                  <c:v>79.233233333333331</c:v>
                </c:pt>
                <c:pt idx="318">
                  <c:v>79.28273333333334</c:v>
                </c:pt>
                <c:pt idx="319">
                  <c:v>79.279166666666654</c:v>
                </c:pt>
                <c:pt idx="320">
                  <c:v>79.217666666666659</c:v>
                </c:pt>
                <c:pt idx="321">
                  <c:v>79.220366666666678</c:v>
                </c:pt>
                <c:pt idx="322">
                  <c:v>79.227599999999995</c:v>
                </c:pt>
                <c:pt idx="323">
                  <c:v>79.2791</c:v>
                </c:pt>
                <c:pt idx="324">
                  <c:v>79.235299999999995</c:v>
                </c:pt>
                <c:pt idx="325">
                  <c:v>79.242966666666646</c:v>
                </c:pt>
                <c:pt idx="326">
                  <c:v>79.279200000000003</c:v>
                </c:pt>
                <c:pt idx="327">
                  <c:v>79.236533333333341</c:v>
                </c:pt>
                <c:pt idx="328">
                  <c:v>79.242666666666665</c:v>
                </c:pt>
                <c:pt idx="329">
                  <c:v>79.239633333333344</c:v>
                </c:pt>
                <c:pt idx="330">
                  <c:v>79.13836666666667</c:v>
                </c:pt>
                <c:pt idx="331">
                  <c:v>79.189566666666664</c:v>
                </c:pt>
                <c:pt idx="332">
                  <c:v>79.2119</c:v>
                </c:pt>
                <c:pt idx="333">
                  <c:v>79.14673333333333</c:v>
                </c:pt>
                <c:pt idx="334">
                  <c:v>79.163733333333326</c:v>
                </c:pt>
                <c:pt idx="335">
                  <c:v>79.160733333333326</c:v>
                </c:pt>
                <c:pt idx="336">
                  <c:v>79.173366666666666</c:v>
                </c:pt>
                <c:pt idx="337">
                  <c:v>79.093999999999994</c:v>
                </c:pt>
                <c:pt idx="338">
                  <c:v>79.198633333333348</c:v>
                </c:pt>
                <c:pt idx="339">
                  <c:v>79.242133333333328</c:v>
                </c:pt>
                <c:pt idx="340">
                  <c:v>79.156600000000012</c:v>
                </c:pt>
                <c:pt idx="341">
                  <c:v>79.14906666666667</c:v>
                </c:pt>
                <c:pt idx="342">
                  <c:v>79.086366666666677</c:v>
                </c:pt>
                <c:pt idx="343">
                  <c:v>79.201900000000009</c:v>
                </c:pt>
                <c:pt idx="344">
                  <c:v>79.164566666666659</c:v>
                </c:pt>
                <c:pt idx="345">
                  <c:v>79.119433333333333</c:v>
                </c:pt>
                <c:pt idx="346">
                  <c:v>79.115233333333336</c:v>
                </c:pt>
                <c:pt idx="347">
                  <c:v>79.072466666666671</c:v>
                </c:pt>
                <c:pt idx="348">
                  <c:v>79.06483333333334</c:v>
                </c:pt>
                <c:pt idx="349">
                  <c:v>79.125433333333334</c:v>
                </c:pt>
                <c:pt idx="350">
                  <c:v>79.1113</c:v>
                </c:pt>
                <c:pt idx="351">
                  <c:v>79.144233333333332</c:v>
                </c:pt>
                <c:pt idx="352">
                  <c:v>79.026633333333336</c:v>
                </c:pt>
                <c:pt idx="353">
                  <c:v>79.027500000000003</c:v>
                </c:pt>
                <c:pt idx="354">
                  <c:v>79.027166666666673</c:v>
                </c:pt>
                <c:pt idx="355">
                  <c:v>79.083533333333335</c:v>
                </c:pt>
                <c:pt idx="356">
                  <c:v>79.125500000000002</c:v>
                </c:pt>
                <c:pt idx="357">
                  <c:v>79.058800000000005</c:v>
                </c:pt>
                <c:pt idx="358">
                  <c:v>79.115066666666664</c:v>
                </c:pt>
                <c:pt idx="359">
                  <c:v>79.039400000000001</c:v>
                </c:pt>
                <c:pt idx="360">
                  <c:v>79.074133333333336</c:v>
                </c:pt>
                <c:pt idx="361">
                  <c:v>79.096333333333334</c:v>
                </c:pt>
                <c:pt idx="362">
                  <c:v>78.990366666666674</c:v>
                </c:pt>
                <c:pt idx="363">
                  <c:v>79.041200000000003</c:v>
                </c:pt>
                <c:pt idx="364">
                  <c:v>79.047000000000011</c:v>
                </c:pt>
                <c:pt idx="365">
                  <c:v>78.99026666666667</c:v>
                </c:pt>
                <c:pt idx="366">
                  <c:v>79.139466666666664</c:v>
                </c:pt>
                <c:pt idx="367">
                  <c:v>79.022166666666649</c:v>
                </c:pt>
                <c:pt idx="368">
                  <c:v>78.99496666666667</c:v>
                </c:pt>
                <c:pt idx="369">
                  <c:v>78.979433333333347</c:v>
                </c:pt>
                <c:pt idx="370">
                  <c:v>78.926733333333331</c:v>
                </c:pt>
                <c:pt idx="371">
                  <c:v>78.948999999999998</c:v>
                </c:pt>
                <c:pt idx="372">
                  <c:v>78.958233333333339</c:v>
                </c:pt>
                <c:pt idx="373">
                  <c:v>78.940266666666659</c:v>
                </c:pt>
                <c:pt idx="374">
                  <c:v>78.977066666666659</c:v>
                </c:pt>
                <c:pt idx="375">
                  <c:v>79.021433333333334</c:v>
                </c:pt>
                <c:pt idx="376">
                  <c:v>78.911000000000001</c:v>
                </c:pt>
                <c:pt idx="377">
                  <c:v>78.959066666666672</c:v>
                </c:pt>
                <c:pt idx="378">
                  <c:v>79.061366666666672</c:v>
                </c:pt>
                <c:pt idx="379">
                  <c:v>79.039333333333332</c:v>
                </c:pt>
                <c:pt idx="380">
                  <c:v>79.002933333333331</c:v>
                </c:pt>
                <c:pt idx="381">
                  <c:v>79.035766666666674</c:v>
                </c:pt>
                <c:pt idx="382">
                  <c:v>78.933599999999998</c:v>
                </c:pt>
                <c:pt idx="383">
                  <c:v>78.993533333333332</c:v>
                </c:pt>
                <c:pt idx="384">
                  <c:v>79.036500000000004</c:v>
                </c:pt>
                <c:pt idx="385">
                  <c:v>78.98396666666666</c:v>
                </c:pt>
                <c:pt idx="386">
                  <c:v>78.971833333333336</c:v>
                </c:pt>
                <c:pt idx="387">
                  <c:v>79.039833333333334</c:v>
                </c:pt>
                <c:pt idx="388">
                  <c:v>78.881933333333336</c:v>
                </c:pt>
                <c:pt idx="389">
                  <c:v>78.872766666666664</c:v>
                </c:pt>
                <c:pt idx="390">
                  <c:v>78.885499999999993</c:v>
                </c:pt>
                <c:pt idx="391">
                  <c:v>78.938233333333343</c:v>
                </c:pt>
                <c:pt idx="392">
                  <c:v>78.848033333333333</c:v>
                </c:pt>
                <c:pt idx="393">
                  <c:v>78.891933333333327</c:v>
                </c:pt>
                <c:pt idx="394">
                  <c:v>78.867000000000004</c:v>
                </c:pt>
                <c:pt idx="395">
                  <c:v>78.813566666666659</c:v>
                </c:pt>
                <c:pt idx="396">
                  <c:v>78.822933333333324</c:v>
                </c:pt>
                <c:pt idx="397">
                  <c:v>78.8506</c:v>
                </c:pt>
                <c:pt idx="398">
                  <c:v>78.842200000000005</c:v>
                </c:pt>
                <c:pt idx="399">
                  <c:v>78.900533333333343</c:v>
                </c:pt>
                <c:pt idx="400">
                  <c:v>78.807666666666663</c:v>
                </c:pt>
                <c:pt idx="401">
                  <c:v>78.953266666666664</c:v>
                </c:pt>
                <c:pt idx="402">
                  <c:v>78.88303333333333</c:v>
                </c:pt>
                <c:pt idx="403">
                  <c:v>78.705833333333331</c:v>
                </c:pt>
                <c:pt idx="404">
                  <c:v>78.82586666666667</c:v>
                </c:pt>
                <c:pt idx="405">
                  <c:v>78.802933333333328</c:v>
                </c:pt>
                <c:pt idx="406">
                  <c:v>78.857366666666664</c:v>
                </c:pt>
                <c:pt idx="407">
                  <c:v>78.853133333333332</c:v>
                </c:pt>
                <c:pt idx="408">
                  <c:v>78.862466666666677</c:v>
                </c:pt>
                <c:pt idx="409">
                  <c:v>78.906366666666671</c:v>
                </c:pt>
                <c:pt idx="410">
                  <c:v>78.874900000000011</c:v>
                </c:pt>
                <c:pt idx="411">
                  <c:v>78.989466666666672</c:v>
                </c:pt>
                <c:pt idx="412">
                  <c:v>78.866600000000005</c:v>
                </c:pt>
                <c:pt idx="413">
                  <c:v>78.847166666666666</c:v>
                </c:pt>
                <c:pt idx="414">
                  <c:v>78.775433333333339</c:v>
                </c:pt>
                <c:pt idx="415">
                  <c:v>78.759766666666664</c:v>
                </c:pt>
                <c:pt idx="416">
                  <c:v>78.834633333333343</c:v>
                </c:pt>
                <c:pt idx="417">
                  <c:v>78.878100000000003</c:v>
                </c:pt>
                <c:pt idx="418">
                  <c:v>78.865799999999993</c:v>
                </c:pt>
                <c:pt idx="419">
                  <c:v>78.757500000000007</c:v>
                </c:pt>
                <c:pt idx="420">
                  <c:v>78.768799999999999</c:v>
                </c:pt>
                <c:pt idx="421">
                  <c:v>78.843733333333319</c:v>
                </c:pt>
                <c:pt idx="422">
                  <c:v>78.780866666666668</c:v>
                </c:pt>
                <c:pt idx="423">
                  <c:v>78.803699999999992</c:v>
                </c:pt>
                <c:pt idx="424">
                  <c:v>78.753666666666675</c:v>
                </c:pt>
                <c:pt idx="425">
                  <c:v>78.798000000000002</c:v>
                </c:pt>
                <c:pt idx="426">
                  <c:v>78.756299999999996</c:v>
                </c:pt>
                <c:pt idx="427">
                  <c:v>78.799266666666668</c:v>
                </c:pt>
                <c:pt idx="428">
                  <c:v>78.783133333333339</c:v>
                </c:pt>
                <c:pt idx="429">
                  <c:v>78.745400000000004</c:v>
                </c:pt>
                <c:pt idx="430">
                  <c:v>78.748333333333335</c:v>
                </c:pt>
                <c:pt idx="431">
                  <c:v>78.777766666666665</c:v>
                </c:pt>
                <c:pt idx="432">
                  <c:v>78.825366666666667</c:v>
                </c:pt>
                <c:pt idx="433">
                  <c:v>78.692733333333322</c:v>
                </c:pt>
                <c:pt idx="434">
                  <c:v>78.706900000000005</c:v>
                </c:pt>
                <c:pt idx="435">
                  <c:v>78.732133333333323</c:v>
                </c:pt>
                <c:pt idx="436">
                  <c:v>78.672666666666657</c:v>
                </c:pt>
                <c:pt idx="437">
                  <c:v>78.789366666666652</c:v>
                </c:pt>
                <c:pt idx="438">
                  <c:v>78.749633333333335</c:v>
                </c:pt>
                <c:pt idx="439">
                  <c:v>78.777133333333339</c:v>
                </c:pt>
                <c:pt idx="440">
                  <c:v>78.714833333333331</c:v>
                </c:pt>
                <c:pt idx="441">
                  <c:v>78.783900000000003</c:v>
                </c:pt>
                <c:pt idx="442">
                  <c:v>78.763466666666673</c:v>
                </c:pt>
                <c:pt idx="443">
                  <c:v>78.739899999999992</c:v>
                </c:pt>
                <c:pt idx="444">
                  <c:v>78.733000000000004</c:v>
                </c:pt>
                <c:pt idx="445">
                  <c:v>78.634866666666667</c:v>
                </c:pt>
                <c:pt idx="446">
                  <c:v>78.627233333333336</c:v>
                </c:pt>
                <c:pt idx="447">
                  <c:v>78.658299999999997</c:v>
                </c:pt>
                <c:pt idx="448">
                  <c:v>78.705533333333335</c:v>
                </c:pt>
                <c:pt idx="449">
                  <c:v>78.715733333333333</c:v>
                </c:pt>
                <c:pt idx="450">
                  <c:v>78.641766666666669</c:v>
                </c:pt>
                <c:pt idx="451">
                  <c:v>78.706666666666663</c:v>
                </c:pt>
                <c:pt idx="452">
                  <c:v>78.731866666666676</c:v>
                </c:pt>
                <c:pt idx="453">
                  <c:v>78.691133333333326</c:v>
                </c:pt>
                <c:pt idx="454">
                  <c:v>78.698599999999999</c:v>
                </c:pt>
                <c:pt idx="455">
                  <c:v>78.673333333333332</c:v>
                </c:pt>
                <c:pt idx="456">
                  <c:v>78.671666666666667</c:v>
                </c:pt>
                <c:pt idx="457">
                  <c:v>78.648700000000005</c:v>
                </c:pt>
                <c:pt idx="458">
                  <c:v>78.705799999999996</c:v>
                </c:pt>
                <c:pt idx="459">
                  <c:v>78.628599999999992</c:v>
                </c:pt>
                <c:pt idx="460">
                  <c:v>78.641900000000007</c:v>
                </c:pt>
                <c:pt idx="461">
                  <c:v>78.628766666666664</c:v>
                </c:pt>
                <c:pt idx="462">
                  <c:v>78.674233333333333</c:v>
                </c:pt>
                <c:pt idx="463">
                  <c:v>78.637933333333336</c:v>
                </c:pt>
                <c:pt idx="464">
                  <c:v>78.600966666666679</c:v>
                </c:pt>
                <c:pt idx="465">
                  <c:v>78.626533333333327</c:v>
                </c:pt>
                <c:pt idx="466">
                  <c:v>78.596066666666673</c:v>
                </c:pt>
                <c:pt idx="467">
                  <c:v>78.615066666666664</c:v>
                </c:pt>
                <c:pt idx="468">
                  <c:v>78.627499999999998</c:v>
                </c:pt>
                <c:pt idx="469">
                  <c:v>78.599066666666673</c:v>
                </c:pt>
                <c:pt idx="470">
                  <c:v>78.524233333333328</c:v>
                </c:pt>
                <c:pt idx="471">
                  <c:v>78.581999999999994</c:v>
                </c:pt>
                <c:pt idx="472">
                  <c:v>78.543366666666671</c:v>
                </c:pt>
                <c:pt idx="473">
                  <c:v>78.596199999999996</c:v>
                </c:pt>
                <c:pt idx="474">
                  <c:v>78.591433333333327</c:v>
                </c:pt>
                <c:pt idx="475">
                  <c:v>78.616799999999998</c:v>
                </c:pt>
                <c:pt idx="476">
                  <c:v>78.530466666666669</c:v>
                </c:pt>
                <c:pt idx="477">
                  <c:v>78.558866666666674</c:v>
                </c:pt>
                <c:pt idx="478">
                  <c:v>78.572433333333336</c:v>
                </c:pt>
                <c:pt idx="479">
                  <c:v>78.580833333333331</c:v>
                </c:pt>
                <c:pt idx="480">
                  <c:v>78.566699999999997</c:v>
                </c:pt>
                <c:pt idx="481">
                  <c:v>78.558233333333348</c:v>
                </c:pt>
                <c:pt idx="482">
                  <c:v>78.563333333333333</c:v>
                </c:pt>
                <c:pt idx="483">
                  <c:v>78.527499999999989</c:v>
                </c:pt>
                <c:pt idx="484">
                  <c:v>78.538566666666668</c:v>
                </c:pt>
                <c:pt idx="485">
                  <c:v>78.500199999999992</c:v>
                </c:pt>
                <c:pt idx="486">
                  <c:v>78.51100000000001</c:v>
                </c:pt>
                <c:pt idx="487">
                  <c:v>78.486566666666661</c:v>
                </c:pt>
                <c:pt idx="488">
                  <c:v>78.474333333333334</c:v>
                </c:pt>
                <c:pt idx="489">
                  <c:v>78.495199999999997</c:v>
                </c:pt>
                <c:pt idx="490">
                  <c:v>78.45386666666667</c:v>
                </c:pt>
                <c:pt idx="491">
                  <c:v>78.489199999999997</c:v>
                </c:pt>
                <c:pt idx="492">
                  <c:v>78.550766666666661</c:v>
                </c:pt>
                <c:pt idx="493">
                  <c:v>78.490599999999986</c:v>
                </c:pt>
                <c:pt idx="494">
                  <c:v>78.446566666666669</c:v>
                </c:pt>
                <c:pt idx="495">
                  <c:v>78.511266666666657</c:v>
                </c:pt>
                <c:pt idx="496">
                  <c:v>78.44946666666668</c:v>
                </c:pt>
                <c:pt idx="497">
                  <c:v>78.538133333333334</c:v>
                </c:pt>
                <c:pt idx="498">
                  <c:v>78.428233333333324</c:v>
                </c:pt>
                <c:pt idx="499">
                  <c:v>78.417400000000001</c:v>
                </c:pt>
                <c:pt idx="500">
                  <c:v>78.477666666666664</c:v>
                </c:pt>
                <c:pt idx="501">
                  <c:v>78.494299999999996</c:v>
                </c:pt>
                <c:pt idx="502">
                  <c:v>78.456000000000003</c:v>
                </c:pt>
                <c:pt idx="503">
                  <c:v>78.489633333333316</c:v>
                </c:pt>
                <c:pt idx="504">
                  <c:v>78.4422</c:v>
                </c:pt>
                <c:pt idx="505">
                  <c:v>78.4221</c:v>
                </c:pt>
                <c:pt idx="506">
                  <c:v>78.384966666666671</c:v>
                </c:pt>
                <c:pt idx="507">
                  <c:v>78.385599999999997</c:v>
                </c:pt>
                <c:pt idx="508">
                  <c:v>78.477699999999999</c:v>
                </c:pt>
                <c:pt idx="509">
                  <c:v>78.473200000000006</c:v>
                </c:pt>
                <c:pt idx="510">
                  <c:v>78.404800000000009</c:v>
                </c:pt>
                <c:pt idx="511">
                  <c:v>78.484666666666655</c:v>
                </c:pt>
                <c:pt idx="512">
                  <c:v>78.430966666666677</c:v>
                </c:pt>
                <c:pt idx="513">
                  <c:v>78.450400000000002</c:v>
                </c:pt>
                <c:pt idx="514">
                  <c:v>78.484300000000005</c:v>
                </c:pt>
                <c:pt idx="515">
                  <c:v>78.37169999999999</c:v>
                </c:pt>
                <c:pt idx="516">
                  <c:v>78.416499999999999</c:v>
                </c:pt>
                <c:pt idx="517">
                  <c:v>78.279800000000009</c:v>
                </c:pt>
                <c:pt idx="518">
                  <c:v>78.305266666666668</c:v>
                </c:pt>
                <c:pt idx="519">
                  <c:v>78.341866666666661</c:v>
                </c:pt>
                <c:pt idx="520">
                  <c:v>78.35596666666666</c:v>
                </c:pt>
                <c:pt idx="521">
                  <c:v>78.4101</c:v>
                </c:pt>
                <c:pt idx="522">
                  <c:v>78.346566666666675</c:v>
                </c:pt>
                <c:pt idx="523">
                  <c:v>78.379233333333332</c:v>
                </c:pt>
                <c:pt idx="524">
                  <c:v>78.332499999999996</c:v>
                </c:pt>
                <c:pt idx="525">
                  <c:v>78.313900000000004</c:v>
                </c:pt>
                <c:pt idx="526">
                  <c:v>78.311533333333344</c:v>
                </c:pt>
                <c:pt idx="527">
                  <c:v>78.370899999999992</c:v>
                </c:pt>
                <c:pt idx="528">
                  <c:v>78.322500000000005</c:v>
                </c:pt>
                <c:pt idx="529">
                  <c:v>78.336466666666681</c:v>
                </c:pt>
                <c:pt idx="530">
                  <c:v>78.326599999999999</c:v>
                </c:pt>
                <c:pt idx="531">
                  <c:v>78.323466666666675</c:v>
                </c:pt>
                <c:pt idx="532">
                  <c:v>78.30586666666666</c:v>
                </c:pt>
                <c:pt idx="533">
                  <c:v>78.346633333333344</c:v>
                </c:pt>
                <c:pt idx="534">
                  <c:v>78.291866666666664</c:v>
                </c:pt>
                <c:pt idx="535">
                  <c:v>78.313066666666657</c:v>
                </c:pt>
                <c:pt idx="536">
                  <c:v>78.440566666666655</c:v>
                </c:pt>
                <c:pt idx="537">
                  <c:v>78.300433333333331</c:v>
                </c:pt>
                <c:pt idx="538">
                  <c:v>78.264166666666668</c:v>
                </c:pt>
                <c:pt idx="539">
                  <c:v>78.315333333333342</c:v>
                </c:pt>
                <c:pt idx="540">
                  <c:v>78.315033333333332</c:v>
                </c:pt>
                <c:pt idx="541">
                  <c:v>78.371466666666677</c:v>
                </c:pt>
                <c:pt idx="542">
                  <c:v>78.26966666666668</c:v>
                </c:pt>
                <c:pt idx="543">
                  <c:v>78.277000000000001</c:v>
                </c:pt>
                <c:pt idx="544">
                  <c:v>78.319633333333329</c:v>
                </c:pt>
                <c:pt idx="545">
                  <c:v>78.335966666666664</c:v>
                </c:pt>
                <c:pt idx="546">
                  <c:v>78.208166666666671</c:v>
                </c:pt>
                <c:pt idx="547">
                  <c:v>78.295133333333325</c:v>
                </c:pt>
                <c:pt idx="548">
                  <c:v>78.226299999999995</c:v>
                </c:pt>
                <c:pt idx="549">
                  <c:v>78.293300000000002</c:v>
                </c:pt>
                <c:pt idx="550">
                  <c:v>78.279133333333334</c:v>
                </c:pt>
                <c:pt idx="551">
                  <c:v>78.248433333333324</c:v>
                </c:pt>
                <c:pt idx="552">
                  <c:v>78.286900000000003</c:v>
                </c:pt>
                <c:pt idx="553">
                  <c:v>78.250399999999999</c:v>
                </c:pt>
                <c:pt idx="554">
                  <c:v>78.221999999999994</c:v>
                </c:pt>
                <c:pt idx="555">
                  <c:v>78.188766666666666</c:v>
                </c:pt>
                <c:pt idx="556">
                  <c:v>78.197799999999987</c:v>
                </c:pt>
                <c:pt idx="557">
                  <c:v>78.263499999999993</c:v>
                </c:pt>
                <c:pt idx="558">
                  <c:v>78.229733333333328</c:v>
                </c:pt>
                <c:pt idx="559">
                  <c:v>78.202200000000005</c:v>
                </c:pt>
                <c:pt idx="560">
                  <c:v>78.238466666666667</c:v>
                </c:pt>
                <c:pt idx="561">
                  <c:v>78.210333333333324</c:v>
                </c:pt>
                <c:pt idx="562">
                  <c:v>78.241266666666661</c:v>
                </c:pt>
                <c:pt idx="563">
                  <c:v>78.182333333333347</c:v>
                </c:pt>
                <c:pt idx="564">
                  <c:v>78.217699999999994</c:v>
                </c:pt>
                <c:pt idx="565">
                  <c:v>78.157333333333341</c:v>
                </c:pt>
                <c:pt idx="566">
                  <c:v>78.242766666666668</c:v>
                </c:pt>
                <c:pt idx="567">
                  <c:v>78.162966666666662</c:v>
                </c:pt>
                <c:pt idx="568">
                  <c:v>78.234200000000001</c:v>
                </c:pt>
                <c:pt idx="569">
                  <c:v>78.12973333333332</c:v>
                </c:pt>
                <c:pt idx="570">
                  <c:v>78.244266666666661</c:v>
                </c:pt>
                <c:pt idx="571">
                  <c:v>78.170900000000003</c:v>
                </c:pt>
                <c:pt idx="572">
                  <c:v>78.172833333333344</c:v>
                </c:pt>
                <c:pt idx="573">
                  <c:v>78.191633333333328</c:v>
                </c:pt>
                <c:pt idx="574">
                  <c:v>78.1691</c:v>
                </c:pt>
                <c:pt idx="575">
                  <c:v>78.101700000000008</c:v>
                </c:pt>
                <c:pt idx="576">
                  <c:v>78.219066666666663</c:v>
                </c:pt>
                <c:pt idx="577">
                  <c:v>78.112266666666685</c:v>
                </c:pt>
                <c:pt idx="578">
                  <c:v>78.174866666666659</c:v>
                </c:pt>
                <c:pt idx="579">
                  <c:v>78.169733333333326</c:v>
                </c:pt>
                <c:pt idx="580">
                  <c:v>78.074466666666666</c:v>
                </c:pt>
                <c:pt idx="581">
                  <c:v>78.117199999999997</c:v>
                </c:pt>
                <c:pt idx="582">
                  <c:v>78.092866666666666</c:v>
                </c:pt>
                <c:pt idx="583">
                  <c:v>78.238466666666667</c:v>
                </c:pt>
                <c:pt idx="584">
                  <c:v>78.111400000000003</c:v>
                </c:pt>
                <c:pt idx="585">
                  <c:v>78.087766666666667</c:v>
                </c:pt>
                <c:pt idx="586">
                  <c:v>78.163899999999998</c:v>
                </c:pt>
                <c:pt idx="587">
                  <c:v>78.13666666666667</c:v>
                </c:pt>
                <c:pt idx="588">
                  <c:v>78.136133333333348</c:v>
                </c:pt>
                <c:pt idx="589">
                  <c:v>78.047033333333346</c:v>
                </c:pt>
                <c:pt idx="590">
                  <c:v>78.131933333333336</c:v>
                </c:pt>
                <c:pt idx="591">
                  <c:v>78.016033333333326</c:v>
                </c:pt>
                <c:pt idx="592">
                  <c:v>78.125266666666661</c:v>
                </c:pt>
                <c:pt idx="593">
                  <c:v>78.116900000000001</c:v>
                </c:pt>
                <c:pt idx="594">
                  <c:v>78.067899999999995</c:v>
                </c:pt>
                <c:pt idx="595">
                  <c:v>78.084199999999996</c:v>
                </c:pt>
                <c:pt idx="596">
                  <c:v>78.074866666666665</c:v>
                </c:pt>
                <c:pt idx="597">
                  <c:v>78.01936666666667</c:v>
                </c:pt>
                <c:pt idx="598">
                  <c:v>78.033900000000003</c:v>
                </c:pt>
                <c:pt idx="599">
                  <c:v>78.030766666666679</c:v>
                </c:pt>
                <c:pt idx="600">
                  <c:v>78.011966666666666</c:v>
                </c:pt>
                <c:pt idx="601">
                  <c:v>78.033699999999996</c:v>
                </c:pt>
                <c:pt idx="602">
                  <c:v>78.047033333333331</c:v>
                </c:pt>
                <c:pt idx="603">
                  <c:v>78.018500000000003</c:v>
                </c:pt>
                <c:pt idx="604">
                  <c:v>78.065466666666666</c:v>
                </c:pt>
                <c:pt idx="605">
                  <c:v>78.045933333333338</c:v>
                </c:pt>
                <c:pt idx="606">
                  <c:v>78.0899</c:v>
                </c:pt>
                <c:pt idx="607">
                  <c:v>77.996533333333332</c:v>
                </c:pt>
                <c:pt idx="608">
                  <c:v>78.009833333333333</c:v>
                </c:pt>
                <c:pt idx="609">
                  <c:v>78.028433333333339</c:v>
                </c:pt>
                <c:pt idx="610">
                  <c:v>78.034933333333342</c:v>
                </c:pt>
                <c:pt idx="611">
                  <c:v>78.056233333333338</c:v>
                </c:pt>
                <c:pt idx="612">
                  <c:v>78.046066666666661</c:v>
                </c:pt>
                <c:pt idx="613">
                  <c:v>78.031099999999995</c:v>
                </c:pt>
                <c:pt idx="614">
                  <c:v>78.013033333333325</c:v>
                </c:pt>
                <c:pt idx="615">
                  <c:v>77.92880000000001</c:v>
                </c:pt>
                <c:pt idx="616">
                  <c:v>77.999466666666663</c:v>
                </c:pt>
                <c:pt idx="617">
                  <c:v>77.973833333333332</c:v>
                </c:pt>
                <c:pt idx="618">
                  <c:v>77.984099999999998</c:v>
                </c:pt>
                <c:pt idx="619">
                  <c:v>77.949033333333333</c:v>
                </c:pt>
                <c:pt idx="620">
                  <c:v>77.937533333333334</c:v>
                </c:pt>
                <c:pt idx="621">
                  <c:v>77.928699999999992</c:v>
                </c:pt>
                <c:pt idx="622">
                  <c:v>77.91343333333333</c:v>
                </c:pt>
                <c:pt idx="623">
                  <c:v>77.93183333333333</c:v>
                </c:pt>
                <c:pt idx="624">
                  <c:v>77.861800000000002</c:v>
                </c:pt>
                <c:pt idx="625">
                  <c:v>77.966300000000004</c:v>
                </c:pt>
                <c:pt idx="626">
                  <c:v>77.9101</c:v>
                </c:pt>
                <c:pt idx="627">
                  <c:v>77.915033333333326</c:v>
                </c:pt>
                <c:pt idx="628">
                  <c:v>77.882033333333325</c:v>
                </c:pt>
                <c:pt idx="629">
                  <c:v>77.924700000000001</c:v>
                </c:pt>
                <c:pt idx="630">
                  <c:v>77.894666666666666</c:v>
                </c:pt>
                <c:pt idx="631">
                  <c:v>77.878166666666672</c:v>
                </c:pt>
                <c:pt idx="632">
                  <c:v>77.930533333333329</c:v>
                </c:pt>
                <c:pt idx="633">
                  <c:v>77.853833333333327</c:v>
                </c:pt>
                <c:pt idx="634">
                  <c:v>77.811633333333319</c:v>
                </c:pt>
                <c:pt idx="635">
                  <c:v>77.783833333333334</c:v>
                </c:pt>
                <c:pt idx="636">
                  <c:v>77.841466666666676</c:v>
                </c:pt>
                <c:pt idx="637">
                  <c:v>77.803899999999999</c:v>
                </c:pt>
                <c:pt idx="638">
                  <c:v>77.852166666666676</c:v>
                </c:pt>
                <c:pt idx="639">
                  <c:v>77.82053333333333</c:v>
                </c:pt>
                <c:pt idx="640">
                  <c:v>77.749000000000009</c:v>
                </c:pt>
                <c:pt idx="641">
                  <c:v>77.819900000000004</c:v>
                </c:pt>
                <c:pt idx="642">
                  <c:v>77.841366666666673</c:v>
                </c:pt>
                <c:pt idx="643">
                  <c:v>77.811033333333341</c:v>
                </c:pt>
                <c:pt idx="644">
                  <c:v>77.816533333333339</c:v>
                </c:pt>
                <c:pt idx="645">
                  <c:v>77.805600000000013</c:v>
                </c:pt>
                <c:pt idx="646">
                  <c:v>77.733366666666669</c:v>
                </c:pt>
                <c:pt idx="647">
                  <c:v>77.789366666666666</c:v>
                </c:pt>
                <c:pt idx="648">
                  <c:v>77.750133333333324</c:v>
                </c:pt>
                <c:pt idx="649">
                  <c:v>77.812799999999996</c:v>
                </c:pt>
                <c:pt idx="650">
                  <c:v>77.794433333333345</c:v>
                </c:pt>
                <c:pt idx="651">
                  <c:v>77.801000000000002</c:v>
                </c:pt>
                <c:pt idx="652">
                  <c:v>77.786433333333335</c:v>
                </c:pt>
                <c:pt idx="653">
                  <c:v>77.775633333333332</c:v>
                </c:pt>
                <c:pt idx="654">
                  <c:v>77.712800000000001</c:v>
                </c:pt>
                <c:pt idx="655">
                  <c:v>77.706833333333336</c:v>
                </c:pt>
                <c:pt idx="656">
                  <c:v>77.798533333333339</c:v>
                </c:pt>
                <c:pt idx="657">
                  <c:v>77.737700000000004</c:v>
                </c:pt>
                <c:pt idx="658">
                  <c:v>77.757433333333339</c:v>
                </c:pt>
                <c:pt idx="659">
                  <c:v>77.690366666666662</c:v>
                </c:pt>
                <c:pt idx="660">
                  <c:v>77.754800000000003</c:v>
                </c:pt>
                <c:pt idx="661">
                  <c:v>77.710833333333326</c:v>
                </c:pt>
                <c:pt idx="662">
                  <c:v>77.787566666666649</c:v>
                </c:pt>
                <c:pt idx="663">
                  <c:v>77.686033333333327</c:v>
                </c:pt>
                <c:pt idx="664">
                  <c:v>77.735233333333341</c:v>
                </c:pt>
                <c:pt idx="665">
                  <c:v>77.7667</c:v>
                </c:pt>
                <c:pt idx="666">
                  <c:v>77.762200000000007</c:v>
                </c:pt>
                <c:pt idx="667">
                  <c:v>77.711766666666662</c:v>
                </c:pt>
                <c:pt idx="668">
                  <c:v>77.719333333333338</c:v>
                </c:pt>
                <c:pt idx="669">
                  <c:v>77.712933333333339</c:v>
                </c:pt>
                <c:pt idx="670">
                  <c:v>77.716866666666661</c:v>
                </c:pt>
                <c:pt idx="671">
                  <c:v>77.735533333333322</c:v>
                </c:pt>
                <c:pt idx="672">
                  <c:v>77.600633333333334</c:v>
                </c:pt>
                <c:pt idx="673">
                  <c:v>77.734700000000018</c:v>
                </c:pt>
                <c:pt idx="674">
                  <c:v>77.709133333333327</c:v>
                </c:pt>
                <c:pt idx="675">
                  <c:v>77.687799999999996</c:v>
                </c:pt>
                <c:pt idx="676">
                  <c:v>77.668866666666673</c:v>
                </c:pt>
                <c:pt idx="677">
                  <c:v>77.575466666666671</c:v>
                </c:pt>
                <c:pt idx="678">
                  <c:v>77.696300000000008</c:v>
                </c:pt>
                <c:pt idx="679">
                  <c:v>77.621133333333333</c:v>
                </c:pt>
                <c:pt idx="680">
                  <c:v>77.692899999999995</c:v>
                </c:pt>
                <c:pt idx="681">
                  <c:v>77.582566666666665</c:v>
                </c:pt>
                <c:pt idx="682">
                  <c:v>77.624766666666673</c:v>
                </c:pt>
                <c:pt idx="683">
                  <c:v>77.583899999999986</c:v>
                </c:pt>
                <c:pt idx="684">
                  <c:v>77.630066666666664</c:v>
                </c:pt>
                <c:pt idx="685">
                  <c:v>77.65946666666666</c:v>
                </c:pt>
                <c:pt idx="686">
                  <c:v>77.594633333333334</c:v>
                </c:pt>
                <c:pt idx="687">
                  <c:v>77.593866666666671</c:v>
                </c:pt>
                <c:pt idx="688">
                  <c:v>77.57053333333333</c:v>
                </c:pt>
                <c:pt idx="689">
                  <c:v>77.534199999999998</c:v>
                </c:pt>
                <c:pt idx="690">
                  <c:v>77.529833333333343</c:v>
                </c:pt>
                <c:pt idx="691">
                  <c:v>77.602699999999984</c:v>
                </c:pt>
                <c:pt idx="692">
                  <c:v>77.506266666666662</c:v>
                </c:pt>
                <c:pt idx="693">
                  <c:v>77.470199999999991</c:v>
                </c:pt>
                <c:pt idx="694">
                  <c:v>77.486066666666673</c:v>
                </c:pt>
                <c:pt idx="695">
                  <c:v>77.495400000000004</c:v>
                </c:pt>
                <c:pt idx="696">
                  <c:v>77.522133333333343</c:v>
                </c:pt>
                <c:pt idx="697">
                  <c:v>77.486333333333334</c:v>
                </c:pt>
                <c:pt idx="698">
                  <c:v>77.521133333333324</c:v>
                </c:pt>
                <c:pt idx="699">
                  <c:v>77.559299999999993</c:v>
                </c:pt>
                <c:pt idx="700">
                  <c:v>77.423833333333334</c:v>
                </c:pt>
                <c:pt idx="701">
                  <c:v>77.559433333333331</c:v>
                </c:pt>
                <c:pt idx="702">
                  <c:v>77.476199999999992</c:v>
                </c:pt>
                <c:pt idx="703">
                  <c:v>77.419366666666676</c:v>
                </c:pt>
                <c:pt idx="704">
                  <c:v>77.503766666666664</c:v>
                </c:pt>
                <c:pt idx="705">
                  <c:v>77.494033333333334</c:v>
                </c:pt>
                <c:pt idx="706">
                  <c:v>77.481466666666677</c:v>
                </c:pt>
                <c:pt idx="707">
                  <c:v>77.473699999999994</c:v>
                </c:pt>
                <c:pt idx="708">
                  <c:v>77.476033333333319</c:v>
                </c:pt>
                <c:pt idx="709">
                  <c:v>77.44083333333333</c:v>
                </c:pt>
                <c:pt idx="710">
                  <c:v>77.443699999999993</c:v>
                </c:pt>
                <c:pt idx="711">
                  <c:v>77.453500000000005</c:v>
                </c:pt>
                <c:pt idx="712">
                  <c:v>77.476466666666667</c:v>
                </c:pt>
                <c:pt idx="713">
                  <c:v>77.498666666666665</c:v>
                </c:pt>
                <c:pt idx="714">
                  <c:v>77.446533333333335</c:v>
                </c:pt>
                <c:pt idx="715">
                  <c:v>77.454733333333323</c:v>
                </c:pt>
                <c:pt idx="716">
                  <c:v>77.448400000000007</c:v>
                </c:pt>
                <c:pt idx="717">
                  <c:v>77.404666666666671</c:v>
                </c:pt>
                <c:pt idx="718">
                  <c:v>77.356766666666672</c:v>
                </c:pt>
                <c:pt idx="719">
                  <c:v>77.374633333333335</c:v>
                </c:pt>
                <c:pt idx="720">
                  <c:v>77.49026666666667</c:v>
                </c:pt>
                <c:pt idx="721">
                  <c:v>77.464366666666663</c:v>
                </c:pt>
                <c:pt idx="722">
                  <c:v>77.381933333333336</c:v>
                </c:pt>
                <c:pt idx="723">
                  <c:v>77.381199999999993</c:v>
                </c:pt>
                <c:pt idx="724">
                  <c:v>77.383833333333328</c:v>
                </c:pt>
                <c:pt idx="725">
                  <c:v>77.343733333333333</c:v>
                </c:pt>
                <c:pt idx="726">
                  <c:v>77.357166666666657</c:v>
                </c:pt>
                <c:pt idx="727">
                  <c:v>77.343699999999998</c:v>
                </c:pt>
                <c:pt idx="728">
                  <c:v>77.396033333333335</c:v>
                </c:pt>
                <c:pt idx="729">
                  <c:v>77.302599999999998</c:v>
                </c:pt>
                <c:pt idx="730">
                  <c:v>77.251266666666666</c:v>
                </c:pt>
                <c:pt idx="731">
                  <c:v>77.333666666666659</c:v>
                </c:pt>
                <c:pt idx="732">
                  <c:v>77.3035</c:v>
                </c:pt>
                <c:pt idx="733">
                  <c:v>77.285399999999996</c:v>
                </c:pt>
                <c:pt idx="734">
                  <c:v>77.215299999999999</c:v>
                </c:pt>
                <c:pt idx="735">
                  <c:v>77.246800000000007</c:v>
                </c:pt>
                <c:pt idx="736">
                  <c:v>77.295833333333334</c:v>
                </c:pt>
                <c:pt idx="737">
                  <c:v>77.36396666666667</c:v>
                </c:pt>
                <c:pt idx="738">
                  <c:v>77.323766666666657</c:v>
                </c:pt>
                <c:pt idx="739">
                  <c:v>77.299300000000002</c:v>
                </c:pt>
                <c:pt idx="740">
                  <c:v>77.260266666666666</c:v>
                </c:pt>
                <c:pt idx="741">
                  <c:v>77.247233333333341</c:v>
                </c:pt>
                <c:pt idx="742">
                  <c:v>77.263166666666663</c:v>
                </c:pt>
                <c:pt idx="743">
                  <c:v>77.186099999999996</c:v>
                </c:pt>
                <c:pt idx="744">
                  <c:v>77.337766666666667</c:v>
                </c:pt>
                <c:pt idx="745">
                  <c:v>77.166766666666661</c:v>
                </c:pt>
                <c:pt idx="746">
                  <c:v>77.211500000000001</c:v>
                </c:pt>
                <c:pt idx="747">
                  <c:v>77.253900000000002</c:v>
                </c:pt>
                <c:pt idx="748">
                  <c:v>77.298633333333342</c:v>
                </c:pt>
                <c:pt idx="749">
                  <c:v>77.315633333333324</c:v>
                </c:pt>
                <c:pt idx="750">
                  <c:v>77.22</c:v>
                </c:pt>
                <c:pt idx="751">
                  <c:v>77.279266666666672</c:v>
                </c:pt>
                <c:pt idx="752">
                  <c:v>77.155100000000004</c:v>
                </c:pt>
                <c:pt idx="753">
                  <c:v>77.180833333333325</c:v>
                </c:pt>
                <c:pt idx="754">
                  <c:v>77.176866666666669</c:v>
                </c:pt>
                <c:pt idx="755">
                  <c:v>77.160800000000009</c:v>
                </c:pt>
                <c:pt idx="756">
                  <c:v>77.187666666666658</c:v>
                </c:pt>
                <c:pt idx="757">
                  <c:v>77.175166666666669</c:v>
                </c:pt>
                <c:pt idx="758">
                  <c:v>77.177700000000002</c:v>
                </c:pt>
                <c:pt idx="759">
                  <c:v>77.163666666666657</c:v>
                </c:pt>
                <c:pt idx="760">
                  <c:v>77.156900000000007</c:v>
                </c:pt>
                <c:pt idx="761">
                  <c:v>77.160766666666674</c:v>
                </c:pt>
                <c:pt idx="762">
                  <c:v>77.119966666666656</c:v>
                </c:pt>
                <c:pt idx="763">
                  <c:v>77.132233333333332</c:v>
                </c:pt>
                <c:pt idx="764">
                  <c:v>77.070666666666668</c:v>
                </c:pt>
                <c:pt idx="765">
                  <c:v>77.116066666666669</c:v>
                </c:pt>
                <c:pt idx="766">
                  <c:v>77.096733333333347</c:v>
                </c:pt>
                <c:pt idx="767">
                  <c:v>77.049966666666663</c:v>
                </c:pt>
                <c:pt idx="768">
                  <c:v>77.062066666666666</c:v>
                </c:pt>
                <c:pt idx="769">
                  <c:v>77.051399999999987</c:v>
                </c:pt>
                <c:pt idx="770">
                  <c:v>77.128533333333337</c:v>
                </c:pt>
                <c:pt idx="771">
                  <c:v>77.092566666666656</c:v>
                </c:pt>
                <c:pt idx="772">
                  <c:v>77.129766666666669</c:v>
                </c:pt>
                <c:pt idx="773">
                  <c:v>77.097833333333327</c:v>
                </c:pt>
                <c:pt idx="774">
                  <c:v>77.163533333333334</c:v>
                </c:pt>
                <c:pt idx="775">
                  <c:v>77.056300000000007</c:v>
                </c:pt>
                <c:pt idx="776">
                  <c:v>77.066066666666657</c:v>
                </c:pt>
                <c:pt idx="777">
                  <c:v>76.916166666666655</c:v>
                </c:pt>
                <c:pt idx="778">
                  <c:v>77.062300000000008</c:v>
                </c:pt>
                <c:pt idx="779">
                  <c:v>76.968833333333336</c:v>
                </c:pt>
                <c:pt idx="780">
                  <c:v>76.995766666666668</c:v>
                </c:pt>
                <c:pt idx="781">
                  <c:v>77.021500000000003</c:v>
                </c:pt>
                <c:pt idx="782">
                  <c:v>77.04013333333333</c:v>
                </c:pt>
                <c:pt idx="783">
                  <c:v>76.977400000000003</c:v>
                </c:pt>
                <c:pt idx="784">
                  <c:v>77.04143333333333</c:v>
                </c:pt>
                <c:pt idx="785">
                  <c:v>77.004733333333334</c:v>
                </c:pt>
                <c:pt idx="786">
                  <c:v>76.984633333333335</c:v>
                </c:pt>
                <c:pt idx="787">
                  <c:v>77.002566666666667</c:v>
                </c:pt>
                <c:pt idx="788">
                  <c:v>77.026499999999999</c:v>
                </c:pt>
                <c:pt idx="789">
                  <c:v>76.975899999999996</c:v>
                </c:pt>
                <c:pt idx="790">
                  <c:v>76.918733333333321</c:v>
                </c:pt>
                <c:pt idx="791">
                  <c:v>76.933633333333333</c:v>
                </c:pt>
                <c:pt idx="792">
                  <c:v>76.98693333333334</c:v>
                </c:pt>
                <c:pt idx="793">
                  <c:v>76.957466666666676</c:v>
                </c:pt>
                <c:pt idx="794">
                  <c:v>76.91673333333334</c:v>
                </c:pt>
                <c:pt idx="795">
                  <c:v>76.915566666666663</c:v>
                </c:pt>
                <c:pt idx="796">
                  <c:v>76.976333333333329</c:v>
                </c:pt>
                <c:pt idx="797">
                  <c:v>76.974533333333341</c:v>
                </c:pt>
                <c:pt idx="798">
                  <c:v>76.9739</c:v>
                </c:pt>
                <c:pt idx="799">
                  <c:v>77.019099999999995</c:v>
                </c:pt>
                <c:pt idx="800">
                  <c:v>76.924700000000001</c:v>
                </c:pt>
                <c:pt idx="801">
                  <c:v>76.927899999999994</c:v>
                </c:pt>
                <c:pt idx="802">
                  <c:v>76.868933333333345</c:v>
                </c:pt>
                <c:pt idx="803">
                  <c:v>76.973633333333325</c:v>
                </c:pt>
                <c:pt idx="804">
                  <c:v>76.821533333333335</c:v>
                </c:pt>
                <c:pt idx="805">
                  <c:v>76.911033333333322</c:v>
                </c:pt>
                <c:pt idx="806">
                  <c:v>76.863233333333326</c:v>
                </c:pt>
                <c:pt idx="807">
                  <c:v>76.847166666666666</c:v>
                </c:pt>
                <c:pt idx="808">
                  <c:v>76.831599999999995</c:v>
                </c:pt>
                <c:pt idx="809">
                  <c:v>76.855966666666674</c:v>
                </c:pt>
                <c:pt idx="810">
                  <c:v>76.866466666666668</c:v>
                </c:pt>
                <c:pt idx="811">
                  <c:v>76.781866666666659</c:v>
                </c:pt>
                <c:pt idx="812">
                  <c:v>76.840699999999998</c:v>
                </c:pt>
                <c:pt idx="813">
                  <c:v>76.877366666666674</c:v>
                </c:pt>
                <c:pt idx="814">
                  <c:v>76.821033333333332</c:v>
                </c:pt>
                <c:pt idx="815">
                  <c:v>76.867266666666666</c:v>
                </c:pt>
                <c:pt idx="816">
                  <c:v>76.824233333333339</c:v>
                </c:pt>
                <c:pt idx="817">
                  <c:v>76.855900000000005</c:v>
                </c:pt>
                <c:pt idx="818">
                  <c:v>76.84726666666667</c:v>
                </c:pt>
                <c:pt idx="819">
                  <c:v>76.780633333333341</c:v>
                </c:pt>
                <c:pt idx="820">
                  <c:v>76.784733333333335</c:v>
                </c:pt>
                <c:pt idx="821">
                  <c:v>76.745799999999988</c:v>
                </c:pt>
                <c:pt idx="822">
                  <c:v>76.696899999999999</c:v>
                </c:pt>
                <c:pt idx="823">
                  <c:v>76.791966666666667</c:v>
                </c:pt>
                <c:pt idx="824">
                  <c:v>76.841799999999992</c:v>
                </c:pt>
                <c:pt idx="825">
                  <c:v>76.692833333333326</c:v>
                </c:pt>
                <c:pt idx="826">
                  <c:v>76.749433333333343</c:v>
                </c:pt>
                <c:pt idx="827">
                  <c:v>76.796099999999996</c:v>
                </c:pt>
                <c:pt idx="828">
                  <c:v>76.724466666666672</c:v>
                </c:pt>
                <c:pt idx="829">
                  <c:v>76.756699999999995</c:v>
                </c:pt>
                <c:pt idx="830">
                  <c:v>76.68116666666667</c:v>
                </c:pt>
                <c:pt idx="831">
                  <c:v>76.703366666666668</c:v>
                </c:pt>
                <c:pt idx="832">
                  <c:v>76.701433333333341</c:v>
                </c:pt>
                <c:pt idx="833">
                  <c:v>76.679266666666663</c:v>
                </c:pt>
                <c:pt idx="834">
                  <c:v>76.633133333333333</c:v>
                </c:pt>
                <c:pt idx="835">
                  <c:v>76.648700000000005</c:v>
                </c:pt>
                <c:pt idx="836">
                  <c:v>76.686033333333327</c:v>
                </c:pt>
                <c:pt idx="837">
                  <c:v>76.630533333333332</c:v>
                </c:pt>
                <c:pt idx="838">
                  <c:v>76.647333333333336</c:v>
                </c:pt>
                <c:pt idx="839">
                  <c:v>76.631066666666669</c:v>
                </c:pt>
                <c:pt idx="840">
                  <c:v>76.639833333333328</c:v>
                </c:pt>
                <c:pt idx="841">
                  <c:v>76.710400000000007</c:v>
                </c:pt>
                <c:pt idx="842">
                  <c:v>76.575466666666671</c:v>
                </c:pt>
                <c:pt idx="843">
                  <c:v>76.695333333333338</c:v>
                </c:pt>
                <c:pt idx="844">
                  <c:v>76.646999999999991</c:v>
                </c:pt>
                <c:pt idx="845">
                  <c:v>76.552166666666665</c:v>
                </c:pt>
                <c:pt idx="846">
                  <c:v>76.608133333333342</c:v>
                </c:pt>
                <c:pt idx="847">
                  <c:v>76.625633333333326</c:v>
                </c:pt>
                <c:pt idx="848">
                  <c:v>76.721099999999993</c:v>
                </c:pt>
                <c:pt idx="849">
                  <c:v>76.649633333333327</c:v>
                </c:pt>
                <c:pt idx="850">
                  <c:v>76.531333333333336</c:v>
                </c:pt>
                <c:pt idx="851">
                  <c:v>76.60260000000001</c:v>
                </c:pt>
                <c:pt idx="852">
                  <c:v>76.624133333333333</c:v>
                </c:pt>
                <c:pt idx="853">
                  <c:v>76.603833333333341</c:v>
                </c:pt>
                <c:pt idx="854">
                  <c:v>76.613900000000001</c:v>
                </c:pt>
                <c:pt idx="855">
                  <c:v>76.546366666666657</c:v>
                </c:pt>
                <c:pt idx="856">
                  <c:v>76.569633333333343</c:v>
                </c:pt>
                <c:pt idx="857">
                  <c:v>76.606499999999997</c:v>
                </c:pt>
                <c:pt idx="858">
                  <c:v>76.594866666666675</c:v>
                </c:pt>
                <c:pt idx="859">
                  <c:v>76.629666666666665</c:v>
                </c:pt>
                <c:pt idx="860">
                  <c:v>76.597433333333328</c:v>
                </c:pt>
                <c:pt idx="861">
                  <c:v>76.581699999999998</c:v>
                </c:pt>
                <c:pt idx="862">
                  <c:v>76.560733333333346</c:v>
                </c:pt>
                <c:pt idx="863">
                  <c:v>76.588966666666664</c:v>
                </c:pt>
                <c:pt idx="864">
                  <c:v>76.470633333333339</c:v>
                </c:pt>
                <c:pt idx="865">
                  <c:v>76.518866666666653</c:v>
                </c:pt>
                <c:pt idx="866">
                  <c:v>76.508400000000009</c:v>
                </c:pt>
                <c:pt idx="867">
                  <c:v>76.521766666666664</c:v>
                </c:pt>
                <c:pt idx="868">
                  <c:v>76.509233333333341</c:v>
                </c:pt>
                <c:pt idx="869">
                  <c:v>76.543866666666659</c:v>
                </c:pt>
                <c:pt idx="870">
                  <c:v>76.528500000000008</c:v>
                </c:pt>
                <c:pt idx="871">
                  <c:v>76.558966666666663</c:v>
                </c:pt>
                <c:pt idx="872">
                  <c:v>76.502533333333346</c:v>
                </c:pt>
                <c:pt idx="873">
                  <c:v>76.539033333333336</c:v>
                </c:pt>
                <c:pt idx="874">
                  <c:v>76.495900000000006</c:v>
                </c:pt>
                <c:pt idx="875">
                  <c:v>76.488366666666664</c:v>
                </c:pt>
                <c:pt idx="876">
                  <c:v>76.448266666666669</c:v>
                </c:pt>
                <c:pt idx="877">
                  <c:v>76.421033333333327</c:v>
                </c:pt>
                <c:pt idx="878">
                  <c:v>76.512033333333335</c:v>
                </c:pt>
                <c:pt idx="879">
                  <c:v>76.454333333333338</c:v>
                </c:pt>
                <c:pt idx="880">
                  <c:v>76.518933333333337</c:v>
                </c:pt>
                <c:pt idx="881">
                  <c:v>76.422633333333337</c:v>
                </c:pt>
                <c:pt idx="882">
                  <c:v>76.483466666666672</c:v>
                </c:pt>
                <c:pt idx="883">
                  <c:v>76.482266666666661</c:v>
                </c:pt>
                <c:pt idx="884">
                  <c:v>76.476466666666667</c:v>
                </c:pt>
                <c:pt idx="885">
                  <c:v>76.427033333333327</c:v>
                </c:pt>
                <c:pt idx="886">
                  <c:v>76.518566666666672</c:v>
                </c:pt>
                <c:pt idx="887">
                  <c:v>76.367099999999994</c:v>
                </c:pt>
                <c:pt idx="888">
                  <c:v>76.352866666666671</c:v>
                </c:pt>
                <c:pt idx="889">
                  <c:v>76.371833333333328</c:v>
                </c:pt>
                <c:pt idx="890">
                  <c:v>76.400099999999995</c:v>
                </c:pt>
                <c:pt idx="891">
                  <c:v>76.374333333333325</c:v>
                </c:pt>
                <c:pt idx="892">
                  <c:v>76.335733333333337</c:v>
                </c:pt>
                <c:pt idx="893">
                  <c:v>76.34223333333334</c:v>
                </c:pt>
                <c:pt idx="894">
                  <c:v>76.356366666666659</c:v>
                </c:pt>
                <c:pt idx="895">
                  <c:v>76.390599999999992</c:v>
                </c:pt>
                <c:pt idx="896">
                  <c:v>76.347466666666676</c:v>
                </c:pt>
                <c:pt idx="897">
                  <c:v>76.287633333333318</c:v>
                </c:pt>
                <c:pt idx="898">
                  <c:v>76.282433333333344</c:v>
                </c:pt>
                <c:pt idx="899">
                  <c:v>76.328366666666668</c:v>
                </c:pt>
                <c:pt idx="900">
                  <c:v>76.300266666666673</c:v>
                </c:pt>
                <c:pt idx="901">
                  <c:v>76.309766666666661</c:v>
                </c:pt>
                <c:pt idx="902">
                  <c:v>76.28506666666668</c:v>
                </c:pt>
                <c:pt idx="903">
                  <c:v>76.333266666666674</c:v>
                </c:pt>
                <c:pt idx="904">
                  <c:v>76.264666666666656</c:v>
                </c:pt>
                <c:pt idx="905">
                  <c:v>76.198366666666672</c:v>
                </c:pt>
                <c:pt idx="906">
                  <c:v>76.252600000000001</c:v>
                </c:pt>
                <c:pt idx="907">
                  <c:v>76.254433333333338</c:v>
                </c:pt>
                <c:pt idx="908">
                  <c:v>76.357866666666666</c:v>
                </c:pt>
                <c:pt idx="909">
                  <c:v>76.323799999999991</c:v>
                </c:pt>
                <c:pt idx="910">
                  <c:v>76.2286</c:v>
                </c:pt>
                <c:pt idx="911">
                  <c:v>76.306733333333327</c:v>
                </c:pt>
                <c:pt idx="912">
                  <c:v>76.276133333333334</c:v>
                </c:pt>
                <c:pt idx="913">
                  <c:v>76.169266666666672</c:v>
                </c:pt>
                <c:pt idx="914">
                  <c:v>76.205033333333333</c:v>
                </c:pt>
                <c:pt idx="915">
                  <c:v>76.23093333333334</c:v>
                </c:pt>
                <c:pt idx="916">
                  <c:v>76.23063333333333</c:v>
                </c:pt>
                <c:pt idx="917">
                  <c:v>76.258800000000008</c:v>
                </c:pt>
                <c:pt idx="918">
                  <c:v>76.197800000000001</c:v>
                </c:pt>
                <c:pt idx="919">
                  <c:v>76.170733333333331</c:v>
                </c:pt>
                <c:pt idx="920">
                  <c:v>76.1614</c:v>
                </c:pt>
                <c:pt idx="921">
                  <c:v>76.200466666666657</c:v>
                </c:pt>
                <c:pt idx="922">
                  <c:v>76.15140000000001</c:v>
                </c:pt>
                <c:pt idx="923">
                  <c:v>76.227166666666676</c:v>
                </c:pt>
                <c:pt idx="924">
                  <c:v>76.248866666666672</c:v>
                </c:pt>
                <c:pt idx="925">
                  <c:v>76.168966666666677</c:v>
                </c:pt>
                <c:pt idx="926">
                  <c:v>76.220166666666671</c:v>
                </c:pt>
                <c:pt idx="927">
                  <c:v>76.193933333333334</c:v>
                </c:pt>
                <c:pt idx="928">
                  <c:v>76.142066666666665</c:v>
                </c:pt>
                <c:pt idx="929">
                  <c:v>76.139766666666674</c:v>
                </c:pt>
                <c:pt idx="930">
                  <c:v>76.114233333333331</c:v>
                </c:pt>
                <c:pt idx="931">
                  <c:v>76.097300000000004</c:v>
                </c:pt>
                <c:pt idx="932">
                  <c:v>76.078433333333336</c:v>
                </c:pt>
                <c:pt idx="933">
                  <c:v>76.080699999999993</c:v>
                </c:pt>
                <c:pt idx="934">
                  <c:v>76.146033333333335</c:v>
                </c:pt>
                <c:pt idx="935">
                  <c:v>76.1126</c:v>
                </c:pt>
                <c:pt idx="936">
                  <c:v>76.130700000000004</c:v>
                </c:pt>
                <c:pt idx="937">
                  <c:v>76.101333333333329</c:v>
                </c:pt>
                <c:pt idx="938">
                  <c:v>76.083333333333329</c:v>
                </c:pt>
                <c:pt idx="939">
                  <c:v>76.069200000000009</c:v>
                </c:pt>
                <c:pt idx="940">
                  <c:v>76.050700000000006</c:v>
                </c:pt>
                <c:pt idx="941">
                  <c:v>76.071600000000004</c:v>
                </c:pt>
                <c:pt idx="942">
                  <c:v>76.060433333333336</c:v>
                </c:pt>
                <c:pt idx="943">
                  <c:v>76.080533333333335</c:v>
                </c:pt>
                <c:pt idx="944">
                  <c:v>76.079333333333338</c:v>
                </c:pt>
                <c:pt idx="945">
                  <c:v>75.985266666666675</c:v>
                </c:pt>
                <c:pt idx="946">
                  <c:v>76.009833333333333</c:v>
                </c:pt>
                <c:pt idx="947">
                  <c:v>76.015033333333335</c:v>
                </c:pt>
                <c:pt idx="948">
                  <c:v>76.065399999999997</c:v>
                </c:pt>
                <c:pt idx="949">
                  <c:v>76.049666666666667</c:v>
                </c:pt>
                <c:pt idx="950">
                  <c:v>75.996500000000012</c:v>
                </c:pt>
                <c:pt idx="951">
                  <c:v>75.968800000000002</c:v>
                </c:pt>
                <c:pt idx="952">
                  <c:v>75.9422</c:v>
                </c:pt>
                <c:pt idx="953">
                  <c:v>76.022633333333332</c:v>
                </c:pt>
                <c:pt idx="954">
                  <c:v>75.988966666666656</c:v>
                </c:pt>
                <c:pt idx="955">
                  <c:v>75.967433333333346</c:v>
                </c:pt>
                <c:pt idx="956">
                  <c:v>75.960266666666655</c:v>
                </c:pt>
                <c:pt idx="957">
                  <c:v>75.97590000000001</c:v>
                </c:pt>
                <c:pt idx="958">
                  <c:v>75.997400000000013</c:v>
                </c:pt>
                <c:pt idx="959">
                  <c:v>75.955966666666669</c:v>
                </c:pt>
                <c:pt idx="960">
                  <c:v>75.973633333333339</c:v>
                </c:pt>
                <c:pt idx="961">
                  <c:v>75.905799999999999</c:v>
                </c:pt>
                <c:pt idx="962">
                  <c:v>75.936666666666667</c:v>
                </c:pt>
                <c:pt idx="963">
                  <c:v>75.856333333333339</c:v>
                </c:pt>
                <c:pt idx="964">
                  <c:v>75.889066666666665</c:v>
                </c:pt>
                <c:pt idx="965">
                  <c:v>75.879599999999996</c:v>
                </c:pt>
                <c:pt idx="966">
                  <c:v>75.834033333333323</c:v>
                </c:pt>
                <c:pt idx="967">
                  <c:v>75.891533333333328</c:v>
                </c:pt>
                <c:pt idx="968">
                  <c:v>75.844966666666664</c:v>
                </c:pt>
                <c:pt idx="969">
                  <c:v>75.850533333333331</c:v>
                </c:pt>
                <c:pt idx="970">
                  <c:v>75.899633333333327</c:v>
                </c:pt>
                <c:pt idx="971">
                  <c:v>75.944033333333337</c:v>
                </c:pt>
                <c:pt idx="972">
                  <c:v>75.9024</c:v>
                </c:pt>
                <c:pt idx="973">
                  <c:v>75.885433333333339</c:v>
                </c:pt>
                <c:pt idx="974">
                  <c:v>75.814766666666671</c:v>
                </c:pt>
                <c:pt idx="975">
                  <c:v>75.856200000000001</c:v>
                </c:pt>
                <c:pt idx="976">
                  <c:v>75.86363333333334</c:v>
                </c:pt>
                <c:pt idx="977">
                  <c:v>75.756100000000004</c:v>
                </c:pt>
                <c:pt idx="978">
                  <c:v>75.875466666666668</c:v>
                </c:pt>
                <c:pt idx="979">
                  <c:v>75.825000000000003</c:v>
                </c:pt>
                <c:pt idx="980">
                  <c:v>75.750566666666671</c:v>
                </c:pt>
                <c:pt idx="981">
                  <c:v>75.826399999999992</c:v>
                </c:pt>
                <c:pt idx="982">
                  <c:v>75.831033333333338</c:v>
                </c:pt>
                <c:pt idx="983">
                  <c:v>75.815266666666659</c:v>
                </c:pt>
                <c:pt idx="984">
                  <c:v>75.755733333333339</c:v>
                </c:pt>
                <c:pt idx="985">
                  <c:v>75.79010000000001</c:v>
                </c:pt>
                <c:pt idx="986">
                  <c:v>75.730566666666661</c:v>
                </c:pt>
                <c:pt idx="987">
                  <c:v>75.710866666666661</c:v>
                </c:pt>
                <c:pt idx="988">
                  <c:v>75.736499999999992</c:v>
                </c:pt>
                <c:pt idx="989">
                  <c:v>75.688600000000008</c:v>
                </c:pt>
                <c:pt idx="990">
                  <c:v>75.748100000000008</c:v>
                </c:pt>
                <c:pt idx="991">
                  <c:v>75.665933333333328</c:v>
                </c:pt>
                <c:pt idx="992">
                  <c:v>75.722999999999999</c:v>
                </c:pt>
                <c:pt idx="993">
                  <c:v>75.748733333333334</c:v>
                </c:pt>
                <c:pt idx="994">
                  <c:v>75.754633333333331</c:v>
                </c:pt>
                <c:pt idx="995">
                  <c:v>75.664266666666663</c:v>
                </c:pt>
                <c:pt idx="996">
                  <c:v>75.731333333333339</c:v>
                </c:pt>
                <c:pt idx="997">
                  <c:v>75.636933333333332</c:v>
                </c:pt>
                <c:pt idx="998">
                  <c:v>75.658000000000001</c:v>
                </c:pt>
                <c:pt idx="999">
                  <c:v>75.605233333333331</c:v>
                </c:pt>
                <c:pt idx="1000">
                  <c:v>75.64906666666667</c:v>
                </c:pt>
                <c:pt idx="1001">
                  <c:v>75.621766666666659</c:v>
                </c:pt>
                <c:pt idx="1002">
                  <c:v>75.623866666666672</c:v>
                </c:pt>
                <c:pt idx="1003">
                  <c:v>75.604300000000009</c:v>
                </c:pt>
                <c:pt idx="1004">
                  <c:v>75.589833333333331</c:v>
                </c:pt>
                <c:pt idx="1005">
                  <c:v>75.561800000000005</c:v>
                </c:pt>
                <c:pt idx="1006">
                  <c:v>75.520200000000003</c:v>
                </c:pt>
                <c:pt idx="1007">
                  <c:v>75.605733333333333</c:v>
                </c:pt>
                <c:pt idx="1008">
                  <c:v>75.560733333333317</c:v>
                </c:pt>
                <c:pt idx="1009">
                  <c:v>75.590166666666661</c:v>
                </c:pt>
                <c:pt idx="1010">
                  <c:v>75.597033333333343</c:v>
                </c:pt>
                <c:pt idx="1011">
                  <c:v>75.586266666666674</c:v>
                </c:pt>
                <c:pt idx="1012">
                  <c:v>75.514233333333337</c:v>
                </c:pt>
                <c:pt idx="1013">
                  <c:v>75.570633333333333</c:v>
                </c:pt>
                <c:pt idx="1014">
                  <c:v>75.485733333333329</c:v>
                </c:pt>
                <c:pt idx="1015">
                  <c:v>75.552666666666667</c:v>
                </c:pt>
                <c:pt idx="1016">
                  <c:v>75.559866666666665</c:v>
                </c:pt>
                <c:pt idx="1017">
                  <c:v>75.510966666666661</c:v>
                </c:pt>
                <c:pt idx="1018">
                  <c:v>75.533266666666677</c:v>
                </c:pt>
                <c:pt idx="1019">
                  <c:v>75.534966666666662</c:v>
                </c:pt>
                <c:pt idx="1020">
                  <c:v>75.511099999999999</c:v>
                </c:pt>
                <c:pt idx="1021">
                  <c:v>75.519333333333336</c:v>
                </c:pt>
                <c:pt idx="1022">
                  <c:v>75.456833333333336</c:v>
                </c:pt>
                <c:pt idx="1023">
                  <c:v>75.446333333333328</c:v>
                </c:pt>
                <c:pt idx="1024">
                  <c:v>75.50569999999999</c:v>
                </c:pt>
                <c:pt idx="1025">
                  <c:v>75.530500000000004</c:v>
                </c:pt>
                <c:pt idx="1026">
                  <c:v>75.552599999999998</c:v>
                </c:pt>
                <c:pt idx="1027">
                  <c:v>75.395799999999994</c:v>
                </c:pt>
                <c:pt idx="1028">
                  <c:v>75.47153333333334</c:v>
                </c:pt>
                <c:pt idx="1029">
                  <c:v>75.421266666666668</c:v>
                </c:pt>
                <c:pt idx="1030">
                  <c:v>75.521866666666668</c:v>
                </c:pt>
                <c:pt idx="1031">
                  <c:v>75.50973333333333</c:v>
                </c:pt>
                <c:pt idx="1032">
                  <c:v>75.4268</c:v>
                </c:pt>
                <c:pt idx="1033">
                  <c:v>75.525199999999998</c:v>
                </c:pt>
                <c:pt idx="1034">
                  <c:v>75.490966666666665</c:v>
                </c:pt>
                <c:pt idx="1035">
                  <c:v>75.466033333333328</c:v>
                </c:pt>
                <c:pt idx="1036">
                  <c:v>75.456400000000002</c:v>
                </c:pt>
                <c:pt idx="1037">
                  <c:v>75.415866666666673</c:v>
                </c:pt>
                <c:pt idx="1038">
                  <c:v>75.342366666666678</c:v>
                </c:pt>
                <c:pt idx="1039">
                  <c:v>75.45753333333333</c:v>
                </c:pt>
                <c:pt idx="1040">
                  <c:v>75.397866666666673</c:v>
                </c:pt>
                <c:pt idx="1041">
                  <c:v>75.372500000000002</c:v>
                </c:pt>
                <c:pt idx="1042">
                  <c:v>75.325233333333344</c:v>
                </c:pt>
                <c:pt idx="1043">
                  <c:v>75.382400000000004</c:v>
                </c:pt>
                <c:pt idx="1044">
                  <c:v>75.330799999999996</c:v>
                </c:pt>
                <c:pt idx="1045">
                  <c:v>75.315999999999988</c:v>
                </c:pt>
                <c:pt idx="1046">
                  <c:v>75.323733333333337</c:v>
                </c:pt>
                <c:pt idx="1047">
                  <c:v>75.382233333333332</c:v>
                </c:pt>
                <c:pt idx="1048">
                  <c:v>75.333299999999994</c:v>
                </c:pt>
                <c:pt idx="1049">
                  <c:v>75.353499999999997</c:v>
                </c:pt>
                <c:pt idx="1050">
                  <c:v>75.297433333333331</c:v>
                </c:pt>
                <c:pt idx="1051">
                  <c:v>75.307533333333325</c:v>
                </c:pt>
                <c:pt idx="1052">
                  <c:v>75.381000000000014</c:v>
                </c:pt>
                <c:pt idx="1053">
                  <c:v>75.410133333333334</c:v>
                </c:pt>
                <c:pt idx="1054">
                  <c:v>75.300933333333319</c:v>
                </c:pt>
                <c:pt idx="1055">
                  <c:v>75.225033333333343</c:v>
                </c:pt>
                <c:pt idx="1056">
                  <c:v>75.263000000000005</c:v>
                </c:pt>
                <c:pt idx="1057">
                  <c:v>75.302300000000002</c:v>
                </c:pt>
                <c:pt idx="1058">
                  <c:v>75.291299999999993</c:v>
                </c:pt>
                <c:pt idx="1059">
                  <c:v>75.30810000000001</c:v>
                </c:pt>
                <c:pt idx="1060">
                  <c:v>75.254133333333343</c:v>
                </c:pt>
                <c:pt idx="1061">
                  <c:v>75.286266666666663</c:v>
                </c:pt>
                <c:pt idx="1062">
                  <c:v>75.285833333333343</c:v>
                </c:pt>
                <c:pt idx="1063">
                  <c:v>75.204933333333329</c:v>
                </c:pt>
                <c:pt idx="1064">
                  <c:v>75.291033333333345</c:v>
                </c:pt>
                <c:pt idx="1065">
                  <c:v>75.246533333333332</c:v>
                </c:pt>
                <c:pt idx="1066">
                  <c:v>75.179633333333342</c:v>
                </c:pt>
                <c:pt idx="1067">
                  <c:v>75.261833333333342</c:v>
                </c:pt>
                <c:pt idx="1068">
                  <c:v>75.293999999999997</c:v>
                </c:pt>
                <c:pt idx="1069">
                  <c:v>75.271333333333317</c:v>
                </c:pt>
                <c:pt idx="1070">
                  <c:v>75.210833333333326</c:v>
                </c:pt>
                <c:pt idx="1071">
                  <c:v>75.210333333333338</c:v>
                </c:pt>
                <c:pt idx="1072">
                  <c:v>75.218633333333329</c:v>
                </c:pt>
                <c:pt idx="1073">
                  <c:v>75.182866666666655</c:v>
                </c:pt>
                <c:pt idx="1074">
                  <c:v>75.18353333333333</c:v>
                </c:pt>
                <c:pt idx="1075">
                  <c:v>75.184333333333328</c:v>
                </c:pt>
                <c:pt idx="1076">
                  <c:v>75.155266666666662</c:v>
                </c:pt>
                <c:pt idx="1077">
                  <c:v>75.182933333333338</c:v>
                </c:pt>
                <c:pt idx="1078">
                  <c:v>75.15440000000001</c:v>
                </c:pt>
                <c:pt idx="1079">
                  <c:v>75.173000000000002</c:v>
                </c:pt>
                <c:pt idx="1080">
                  <c:v>75.202166666666656</c:v>
                </c:pt>
                <c:pt idx="1081">
                  <c:v>75.139933333333332</c:v>
                </c:pt>
                <c:pt idx="1082">
                  <c:v>75.087100000000007</c:v>
                </c:pt>
                <c:pt idx="1083">
                  <c:v>75.046733333333336</c:v>
                </c:pt>
                <c:pt idx="1084">
                  <c:v>75.171066666666675</c:v>
                </c:pt>
                <c:pt idx="1085">
                  <c:v>75.092366666666663</c:v>
                </c:pt>
                <c:pt idx="1086">
                  <c:v>75.038599999999988</c:v>
                </c:pt>
                <c:pt idx="1087">
                  <c:v>75.077466666666666</c:v>
                </c:pt>
                <c:pt idx="1088">
                  <c:v>75.017566666666667</c:v>
                </c:pt>
                <c:pt idx="1089">
                  <c:v>75.058233333333334</c:v>
                </c:pt>
                <c:pt idx="1090">
                  <c:v>75.020200000000003</c:v>
                </c:pt>
                <c:pt idx="1091">
                  <c:v>75.05616666666667</c:v>
                </c:pt>
                <c:pt idx="1092">
                  <c:v>75.045566666666673</c:v>
                </c:pt>
                <c:pt idx="1093">
                  <c:v>75.019433333333339</c:v>
                </c:pt>
                <c:pt idx="1094">
                  <c:v>74.984233333333336</c:v>
                </c:pt>
                <c:pt idx="1095">
                  <c:v>74.997633333333326</c:v>
                </c:pt>
                <c:pt idx="1096">
                  <c:v>74.961100000000002</c:v>
                </c:pt>
                <c:pt idx="1097">
                  <c:v>74.951099999999997</c:v>
                </c:pt>
                <c:pt idx="1098">
                  <c:v>74.998433333333324</c:v>
                </c:pt>
                <c:pt idx="1099">
                  <c:v>75.003333333333345</c:v>
                </c:pt>
                <c:pt idx="1100">
                  <c:v>75.081800000000001</c:v>
                </c:pt>
                <c:pt idx="1101">
                  <c:v>75.045733333333331</c:v>
                </c:pt>
                <c:pt idx="1102">
                  <c:v>74.928200000000004</c:v>
                </c:pt>
                <c:pt idx="1103">
                  <c:v>74.868333333333339</c:v>
                </c:pt>
                <c:pt idx="1104">
                  <c:v>74.958733333333328</c:v>
                </c:pt>
                <c:pt idx="1105">
                  <c:v>74.936933333333329</c:v>
                </c:pt>
                <c:pt idx="1106">
                  <c:v>74.947099999999992</c:v>
                </c:pt>
                <c:pt idx="1107">
                  <c:v>74.896466666666655</c:v>
                </c:pt>
                <c:pt idx="1108">
                  <c:v>74.919166666666669</c:v>
                </c:pt>
                <c:pt idx="1109">
                  <c:v>74.872399999999999</c:v>
                </c:pt>
                <c:pt idx="1110">
                  <c:v>74.893466666666669</c:v>
                </c:pt>
                <c:pt idx="1111">
                  <c:v>74.908933333333323</c:v>
                </c:pt>
                <c:pt idx="1112">
                  <c:v>74.923433333333335</c:v>
                </c:pt>
                <c:pt idx="1113">
                  <c:v>74.906366666666671</c:v>
                </c:pt>
                <c:pt idx="1114">
                  <c:v>74.782766666666674</c:v>
                </c:pt>
                <c:pt idx="1115">
                  <c:v>74.867333333333335</c:v>
                </c:pt>
                <c:pt idx="1116">
                  <c:v>74.832433333333327</c:v>
                </c:pt>
                <c:pt idx="1117">
                  <c:v>74.850066666666663</c:v>
                </c:pt>
                <c:pt idx="1118">
                  <c:v>74.875733333333343</c:v>
                </c:pt>
                <c:pt idx="1119">
                  <c:v>74.884866666666667</c:v>
                </c:pt>
                <c:pt idx="1120">
                  <c:v>74.863666666666674</c:v>
                </c:pt>
                <c:pt idx="1121">
                  <c:v>74.823599999999999</c:v>
                </c:pt>
                <c:pt idx="1122">
                  <c:v>74.81483333333334</c:v>
                </c:pt>
                <c:pt idx="1123">
                  <c:v>74.826133333333345</c:v>
                </c:pt>
                <c:pt idx="1124">
                  <c:v>74.8125</c:v>
                </c:pt>
                <c:pt idx="1125">
                  <c:v>74.744033333333334</c:v>
                </c:pt>
                <c:pt idx="1126">
                  <c:v>74.754766666666669</c:v>
                </c:pt>
                <c:pt idx="1127">
                  <c:v>74.720066666666654</c:v>
                </c:pt>
                <c:pt idx="1128">
                  <c:v>74.8322</c:v>
                </c:pt>
                <c:pt idx="1129">
                  <c:v>74.786999999999992</c:v>
                </c:pt>
                <c:pt idx="1130">
                  <c:v>74.768199999999993</c:v>
                </c:pt>
                <c:pt idx="1131">
                  <c:v>74.710433333333341</c:v>
                </c:pt>
                <c:pt idx="1132">
                  <c:v>74.714966666666669</c:v>
                </c:pt>
                <c:pt idx="1133">
                  <c:v>74.723200000000006</c:v>
                </c:pt>
                <c:pt idx="1134">
                  <c:v>74.733899999999991</c:v>
                </c:pt>
                <c:pt idx="1135">
                  <c:v>74.717933333333335</c:v>
                </c:pt>
                <c:pt idx="1136">
                  <c:v>74.702600000000004</c:v>
                </c:pt>
                <c:pt idx="1137">
                  <c:v>74.747833333333332</c:v>
                </c:pt>
                <c:pt idx="1138">
                  <c:v>74.667733333333331</c:v>
                </c:pt>
                <c:pt idx="1139">
                  <c:v>74.634933333333336</c:v>
                </c:pt>
                <c:pt idx="1140">
                  <c:v>74.725133333333332</c:v>
                </c:pt>
                <c:pt idx="1141">
                  <c:v>74.663966666666667</c:v>
                </c:pt>
                <c:pt idx="1142">
                  <c:v>74.663133333333334</c:v>
                </c:pt>
                <c:pt idx="1143">
                  <c:v>74.69413333333334</c:v>
                </c:pt>
                <c:pt idx="1144">
                  <c:v>74.661133333333339</c:v>
                </c:pt>
                <c:pt idx="1145">
                  <c:v>74.67</c:v>
                </c:pt>
                <c:pt idx="1146">
                  <c:v>74.709499999999991</c:v>
                </c:pt>
                <c:pt idx="1147">
                  <c:v>74.666166666666655</c:v>
                </c:pt>
                <c:pt idx="1148">
                  <c:v>74.640699999999995</c:v>
                </c:pt>
                <c:pt idx="1149">
                  <c:v>74.685133333333326</c:v>
                </c:pt>
                <c:pt idx="1150">
                  <c:v>74.672000000000011</c:v>
                </c:pt>
                <c:pt idx="1151">
                  <c:v>74.618033333333315</c:v>
                </c:pt>
                <c:pt idx="1152">
                  <c:v>74.668666666666681</c:v>
                </c:pt>
                <c:pt idx="1153">
                  <c:v>74.592966666666669</c:v>
                </c:pt>
                <c:pt idx="1154">
                  <c:v>74.629500000000007</c:v>
                </c:pt>
                <c:pt idx="1155">
                  <c:v>74.599499999999992</c:v>
                </c:pt>
                <c:pt idx="1156">
                  <c:v>74.561266666666668</c:v>
                </c:pt>
                <c:pt idx="1157">
                  <c:v>74.550433333333331</c:v>
                </c:pt>
                <c:pt idx="1158">
                  <c:v>74.554266666666663</c:v>
                </c:pt>
                <c:pt idx="1159">
                  <c:v>74.602366666666668</c:v>
                </c:pt>
                <c:pt idx="1160">
                  <c:v>74.518566666666672</c:v>
                </c:pt>
                <c:pt idx="1161">
                  <c:v>74.52676666666666</c:v>
                </c:pt>
                <c:pt idx="1162">
                  <c:v>74.567233333333334</c:v>
                </c:pt>
                <c:pt idx="1163">
                  <c:v>74.528666666666666</c:v>
                </c:pt>
                <c:pt idx="1164">
                  <c:v>74.537099999999995</c:v>
                </c:pt>
                <c:pt idx="1165">
                  <c:v>74.523399999999995</c:v>
                </c:pt>
                <c:pt idx="1166">
                  <c:v>74.550599999999989</c:v>
                </c:pt>
                <c:pt idx="1167">
                  <c:v>74.509266666666676</c:v>
                </c:pt>
                <c:pt idx="1168">
                  <c:v>74.435833333333335</c:v>
                </c:pt>
                <c:pt idx="1169">
                  <c:v>74.476166666666657</c:v>
                </c:pt>
                <c:pt idx="1170">
                  <c:v>74.447466666666671</c:v>
                </c:pt>
                <c:pt idx="1171">
                  <c:v>74.46823333333333</c:v>
                </c:pt>
                <c:pt idx="1172">
                  <c:v>74.430066666666661</c:v>
                </c:pt>
                <c:pt idx="1173">
                  <c:v>74.400866666666673</c:v>
                </c:pt>
                <c:pt idx="1174">
                  <c:v>74.468866666666671</c:v>
                </c:pt>
                <c:pt idx="1175">
                  <c:v>74.355599999999995</c:v>
                </c:pt>
                <c:pt idx="1176">
                  <c:v>74.4863</c:v>
                </c:pt>
                <c:pt idx="1177">
                  <c:v>74.480766666666668</c:v>
                </c:pt>
                <c:pt idx="1178">
                  <c:v>74.428233333333324</c:v>
                </c:pt>
                <c:pt idx="1179">
                  <c:v>74.407399999999996</c:v>
                </c:pt>
                <c:pt idx="1180">
                  <c:v>74.420233333333329</c:v>
                </c:pt>
                <c:pt idx="1181">
                  <c:v>74.374533333333332</c:v>
                </c:pt>
                <c:pt idx="1182">
                  <c:v>74.34663333333333</c:v>
                </c:pt>
                <c:pt idx="1183">
                  <c:v>74.358666666666679</c:v>
                </c:pt>
                <c:pt idx="1184">
                  <c:v>74.412666666666667</c:v>
                </c:pt>
                <c:pt idx="1185">
                  <c:v>74.381</c:v>
                </c:pt>
                <c:pt idx="1186">
                  <c:v>74.432166666666674</c:v>
                </c:pt>
                <c:pt idx="1187">
                  <c:v>74.353566666666651</c:v>
                </c:pt>
                <c:pt idx="1188">
                  <c:v>74.345199999999991</c:v>
                </c:pt>
                <c:pt idx="1189">
                  <c:v>74.395899999999997</c:v>
                </c:pt>
                <c:pt idx="1190">
                  <c:v>74.327200000000005</c:v>
                </c:pt>
                <c:pt idx="1191">
                  <c:v>74.33956666666667</c:v>
                </c:pt>
                <c:pt idx="1192">
                  <c:v>74.378166666666672</c:v>
                </c:pt>
                <c:pt idx="1193">
                  <c:v>74.298966666666672</c:v>
                </c:pt>
                <c:pt idx="1194">
                  <c:v>74.26776666666666</c:v>
                </c:pt>
                <c:pt idx="1195">
                  <c:v>74.223033333333333</c:v>
                </c:pt>
                <c:pt idx="1196">
                  <c:v>74.276366666666661</c:v>
                </c:pt>
                <c:pt idx="1197">
                  <c:v>74.289400000000001</c:v>
                </c:pt>
                <c:pt idx="1198">
                  <c:v>74.244366666666664</c:v>
                </c:pt>
                <c:pt idx="1199">
                  <c:v>74.277933333333337</c:v>
                </c:pt>
              </c:numCache>
            </c:numRef>
          </c:yVal>
          <c:smooth val="1"/>
        </c:ser>
        <c:ser>
          <c:idx val="1"/>
          <c:order val="1"/>
          <c:tx>
            <c:strRef>
              <c:f>summary!$C$1</c:f>
              <c:strCache>
                <c:ptCount val="1"/>
                <c:pt idx="0">
                  <c:v>10 mM DTT</c:v>
                </c:pt>
              </c:strCache>
            </c:strRef>
          </c:tx>
          <c:spPr>
            <a:ln w="38100">
              <a:solidFill>
                <a:srgbClr val="FF3399"/>
              </a:solidFill>
              <a:prstDash val="solid"/>
            </a:ln>
          </c:spPr>
          <c:marker>
            <c:symbol val="none"/>
          </c:marker>
          <c:xVal>
            <c:numRef>
              <c:f>summary!$A$3:$A$1202</c:f>
              <c:numCache>
                <c:formatCode>General</c:formatCode>
                <c:ptCount val="1200"/>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pt idx="512">
                  <c:v>513</c:v>
                </c:pt>
                <c:pt idx="513">
                  <c:v>514</c:v>
                </c:pt>
                <c:pt idx="514">
                  <c:v>515</c:v>
                </c:pt>
                <c:pt idx="515">
                  <c:v>516</c:v>
                </c:pt>
                <c:pt idx="516">
                  <c:v>517</c:v>
                </c:pt>
                <c:pt idx="517">
                  <c:v>518</c:v>
                </c:pt>
                <c:pt idx="518">
                  <c:v>519</c:v>
                </c:pt>
                <c:pt idx="519">
                  <c:v>520</c:v>
                </c:pt>
                <c:pt idx="520">
                  <c:v>521</c:v>
                </c:pt>
                <c:pt idx="521">
                  <c:v>522</c:v>
                </c:pt>
                <c:pt idx="522">
                  <c:v>523</c:v>
                </c:pt>
                <c:pt idx="523">
                  <c:v>524</c:v>
                </c:pt>
                <c:pt idx="524">
                  <c:v>525</c:v>
                </c:pt>
                <c:pt idx="525">
                  <c:v>526</c:v>
                </c:pt>
                <c:pt idx="526">
                  <c:v>527</c:v>
                </c:pt>
                <c:pt idx="527">
                  <c:v>528</c:v>
                </c:pt>
                <c:pt idx="528">
                  <c:v>529</c:v>
                </c:pt>
                <c:pt idx="529">
                  <c:v>530</c:v>
                </c:pt>
                <c:pt idx="530">
                  <c:v>531</c:v>
                </c:pt>
                <c:pt idx="531">
                  <c:v>532</c:v>
                </c:pt>
                <c:pt idx="532">
                  <c:v>533</c:v>
                </c:pt>
                <c:pt idx="533">
                  <c:v>534</c:v>
                </c:pt>
                <c:pt idx="534">
                  <c:v>535</c:v>
                </c:pt>
                <c:pt idx="535">
                  <c:v>536</c:v>
                </c:pt>
                <c:pt idx="536">
                  <c:v>537</c:v>
                </c:pt>
                <c:pt idx="537">
                  <c:v>538</c:v>
                </c:pt>
                <c:pt idx="538">
                  <c:v>539</c:v>
                </c:pt>
                <c:pt idx="539">
                  <c:v>540</c:v>
                </c:pt>
                <c:pt idx="540">
                  <c:v>541</c:v>
                </c:pt>
                <c:pt idx="541">
                  <c:v>542</c:v>
                </c:pt>
                <c:pt idx="542">
                  <c:v>543</c:v>
                </c:pt>
                <c:pt idx="543">
                  <c:v>544</c:v>
                </c:pt>
                <c:pt idx="544">
                  <c:v>545</c:v>
                </c:pt>
                <c:pt idx="545">
                  <c:v>546</c:v>
                </c:pt>
                <c:pt idx="546">
                  <c:v>547</c:v>
                </c:pt>
                <c:pt idx="547">
                  <c:v>548</c:v>
                </c:pt>
                <c:pt idx="548">
                  <c:v>549</c:v>
                </c:pt>
                <c:pt idx="549">
                  <c:v>550</c:v>
                </c:pt>
                <c:pt idx="550">
                  <c:v>551</c:v>
                </c:pt>
                <c:pt idx="551">
                  <c:v>552</c:v>
                </c:pt>
                <c:pt idx="552">
                  <c:v>553</c:v>
                </c:pt>
                <c:pt idx="553">
                  <c:v>554</c:v>
                </c:pt>
                <c:pt idx="554">
                  <c:v>555</c:v>
                </c:pt>
                <c:pt idx="555">
                  <c:v>556</c:v>
                </c:pt>
                <c:pt idx="556">
                  <c:v>557</c:v>
                </c:pt>
                <c:pt idx="557">
                  <c:v>558</c:v>
                </c:pt>
                <c:pt idx="558">
                  <c:v>559</c:v>
                </c:pt>
                <c:pt idx="559">
                  <c:v>560</c:v>
                </c:pt>
                <c:pt idx="560">
                  <c:v>561</c:v>
                </c:pt>
                <c:pt idx="561">
                  <c:v>562</c:v>
                </c:pt>
                <c:pt idx="562">
                  <c:v>563</c:v>
                </c:pt>
                <c:pt idx="563">
                  <c:v>564</c:v>
                </c:pt>
                <c:pt idx="564">
                  <c:v>565</c:v>
                </c:pt>
                <c:pt idx="565">
                  <c:v>566</c:v>
                </c:pt>
                <c:pt idx="566">
                  <c:v>567</c:v>
                </c:pt>
                <c:pt idx="567">
                  <c:v>568</c:v>
                </c:pt>
                <c:pt idx="568">
                  <c:v>569</c:v>
                </c:pt>
                <c:pt idx="569">
                  <c:v>570</c:v>
                </c:pt>
                <c:pt idx="570">
                  <c:v>571</c:v>
                </c:pt>
                <c:pt idx="571">
                  <c:v>572</c:v>
                </c:pt>
                <c:pt idx="572">
                  <c:v>573</c:v>
                </c:pt>
                <c:pt idx="573">
                  <c:v>574</c:v>
                </c:pt>
                <c:pt idx="574">
                  <c:v>575</c:v>
                </c:pt>
                <c:pt idx="575">
                  <c:v>576</c:v>
                </c:pt>
                <c:pt idx="576">
                  <c:v>577</c:v>
                </c:pt>
                <c:pt idx="577">
                  <c:v>578</c:v>
                </c:pt>
                <c:pt idx="578">
                  <c:v>579</c:v>
                </c:pt>
                <c:pt idx="579">
                  <c:v>580</c:v>
                </c:pt>
                <c:pt idx="580">
                  <c:v>581</c:v>
                </c:pt>
                <c:pt idx="581">
                  <c:v>582</c:v>
                </c:pt>
                <c:pt idx="582">
                  <c:v>583</c:v>
                </c:pt>
                <c:pt idx="583">
                  <c:v>584</c:v>
                </c:pt>
                <c:pt idx="584">
                  <c:v>585</c:v>
                </c:pt>
                <c:pt idx="585">
                  <c:v>586</c:v>
                </c:pt>
                <c:pt idx="586">
                  <c:v>587</c:v>
                </c:pt>
                <c:pt idx="587">
                  <c:v>588</c:v>
                </c:pt>
                <c:pt idx="588">
                  <c:v>589</c:v>
                </c:pt>
                <c:pt idx="589">
                  <c:v>590</c:v>
                </c:pt>
                <c:pt idx="590">
                  <c:v>591</c:v>
                </c:pt>
                <c:pt idx="591">
                  <c:v>592</c:v>
                </c:pt>
                <c:pt idx="592">
                  <c:v>593</c:v>
                </c:pt>
                <c:pt idx="593">
                  <c:v>594</c:v>
                </c:pt>
                <c:pt idx="594">
                  <c:v>595</c:v>
                </c:pt>
                <c:pt idx="595">
                  <c:v>596</c:v>
                </c:pt>
                <c:pt idx="596">
                  <c:v>597</c:v>
                </c:pt>
                <c:pt idx="597">
                  <c:v>598</c:v>
                </c:pt>
                <c:pt idx="598">
                  <c:v>599</c:v>
                </c:pt>
                <c:pt idx="599">
                  <c:v>600</c:v>
                </c:pt>
                <c:pt idx="600">
                  <c:v>601</c:v>
                </c:pt>
                <c:pt idx="601">
                  <c:v>602</c:v>
                </c:pt>
                <c:pt idx="602">
                  <c:v>603</c:v>
                </c:pt>
                <c:pt idx="603">
                  <c:v>604</c:v>
                </c:pt>
                <c:pt idx="604">
                  <c:v>605</c:v>
                </c:pt>
                <c:pt idx="605">
                  <c:v>606</c:v>
                </c:pt>
                <c:pt idx="606">
                  <c:v>607</c:v>
                </c:pt>
                <c:pt idx="607">
                  <c:v>608</c:v>
                </c:pt>
                <c:pt idx="608">
                  <c:v>609</c:v>
                </c:pt>
                <c:pt idx="609">
                  <c:v>610</c:v>
                </c:pt>
                <c:pt idx="610">
                  <c:v>611</c:v>
                </c:pt>
                <c:pt idx="611">
                  <c:v>612</c:v>
                </c:pt>
                <c:pt idx="612">
                  <c:v>613</c:v>
                </c:pt>
                <c:pt idx="613">
                  <c:v>614</c:v>
                </c:pt>
                <c:pt idx="614">
                  <c:v>615</c:v>
                </c:pt>
                <c:pt idx="615">
                  <c:v>616</c:v>
                </c:pt>
                <c:pt idx="616">
                  <c:v>617</c:v>
                </c:pt>
                <c:pt idx="617">
                  <c:v>618</c:v>
                </c:pt>
                <c:pt idx="618">
                  <c:v>619</c:v>
                </c:pt>
                <c:pt idx="619">
                  <c:v>620</c:v>
                </c:pt>
                <c:pt idx="620">
                  <c:v>621</c:v>
                </c:pt>
                <c:pt idx="621">
                  <c:v>622</c:v>
                </c:pt>
                <c:pt idx="622">
                  <c:v>623</c:v>
                </c:pt>
                <c:pt idx="623">
                  <c:v>624</c:v>
                </c:pt>
                <c:pt idx="624">
                  <c:v>625</c:v>
                </c:pt>
                <c:pt idx="625">
                  <c:v>626</c:v>
                </c:pt>
                <c:pt idx="626">
                  <c:v>627</c:v>
                </c:pt>
                <c:pt idx="627">
                  <c:v>628</c:v>
                </c:pt>
                <c:pt idx="628">
                  <c:v>629</c:v>
                </c:pt>
                <c:pt idx="629">
                  <c:v>630</c:v>
                </c:pt>
                <c:pt idx="630">
                  <c:v>631</c:v>
                </c:pt>
                <c:pt idx="631">
                  <c:v>632</c:v>
                </c:pt>
                <c:pt idx="632">
                  <c:v>633</c:v>
                </c:pt>
                <c:pt idx="633">
                  <c:v>634</c:v>
                </c:pt>
                <c:pt idx="634">
                  <c:v>635</c:v>
                </c:pt>
                <c:pt idx="635">
                  <c:v>636</c:v>
                </c:pt>
                <c:pt idx="636">
                  <c:v>637</c:v>
                </c:pt>
                <c:pt idx="637">
                  <c:v>638</c:v>
                </c:pt>
                <c:pt idx="638">
                  <c:v>639</c:v>
                </c:pt>
                <c:pt idx="639">
                  <c:v>640</c:v>
                </c:pt>
                <c:pt idx="640">
                  <c:v>641</c:v>
                </c:pt>
                <c:pt idx="641">
                  <c:v>642</c:v>
                </c:pt>
                <c:pt idx="642">
                  <c:v>643</c:v>
                </c:pt>
                <c:pt idx="643">
                  <c:v>644</c:v>
                </c:pt>
                <c:pt idx="644">
                  <c:v>645</c:v>
                </c:pt>
                <c:pt idx="645">
                  <c:v>646</c:v>
                </c:pt>
                <c:pt idx="646">
                  <c:v>647</c:v>
                </c:pt>
                <c:pt idx="647">
                  <c:v>648</c:v>
                </c:pt>
                <c:pt idx="648">
                  <c:v>649</c:v>
                </c:pt>
                <c:pt idx="649">
                  <c:v>650</c:v>
                </c:pt>
                <c:pt idx="650">
                  <c:v>651</c:v>
                </c:pt>
                <c:pt idx="651">
                  <c:v>652</c:v>
                </c:pt>
                <c:pt idx="652">
                  <c:v>653</c:v>
                </c:pt>
                <c:pt idx="653">
                  <c:v>654</c:v>
                </c:pt>
                <c:pt idx="654">
                  <c:v>655</c:v>
                </c:pt>
                <c:pt idx="655">
                  <c:v>656</c:v>
                </c:pt>
                <c:pt idx="656">
                  <c:v>657</c:v>
                </c:pt>
                <c:pt idx="657">
                  <c:v>658</c:v>
                </c:pt>
                <c:pt idx="658">
                  <c:v>659</c:v>
                </c:pt>
                <c:pt idx="659">
                  <c:v>660</c:v>
                </c:pt>
                <c:pt idx="660">
                  <c:v>661</c:v>
                </c:pt>
                <c:pt idx="661">
                  <c:v>662</c:v>
                </c:pt>
                <c:pt idx="662">
                  <c:v>663</c:v>
                </c:pt>
                <c:pt idx="663">
                  <c:v>664</c:v>
                </c:pt>
                <c:pt idx="664">
                  <c:v>665</c:v>
                </c:pt>
                <c:pt idx="665">
                  <c:v>666</c:v>
                </c:pt>
                <c:pt idx="666">
                  <c:v>667</c:v>
                </c:pt>
                <c:pt idx="667">
                  <c:v>668</c:v>
                </c:pt>
                <c:pt idx="668">
                  <c:v>669</c:v>
                </c:pt>
                <c:pt idx="669">
                  <c:v>670</c:v>
                </c:pt>
                <c:pt idx="670">
                  <c:v>671</c:v>
                </c:pt>
                <c:pt idx="671">
                  <c:v>672</c:v>
                </c:pt>
                <c:pt idx="672">
                  <c:v>673</c:v>
                </c:pt>
                <c:pt idx="673">
                  <c:v>674</c:v>
                </c:pt>
                <c:pt idx="674">
                  <c:v>675</c:v>
                </c:pt>
                <c:pt idx="675">
                  <c:v>676</c:v>
                </c:pt>
                <c:pt idx="676">
                  <c:v>677</c:v>
                </c:pt>
                <c:pt idx="677">
                  <c:v>678</c:v>
                </c:pt>
                <c:pt idx="678">
                  <c:v>679</c:v>
                </c:pt>
                <c:pt idx="679">
                  <c:v>680</c:v>
                </c:pt>
                <c:pt idx="680">
                  <c:v>681</c:v>
                </c:pt>
                <c:pt idx="681">
                  <c:v>682</c:v>
                </c:pt>
                <c:pt idx="682">
                  <c:v>683</c:v>
                </c:pt>
                <c:pt idx="683">
                  <c:v>684</c:v>
                </c:pt>
                <c:pt idx="684">
                  <c:v>685</c:v>
                </c:pt>
                <c:pt idx="685">
                  <c:v>686</c:v>
                </c:pt>
                <c:pt idx="686">
                  <c:v>687</c:v>
                </c:pt>
                <c:pt idx="687">
                  <c:v>688</c:v>
                </c:pt>
                <c:pt idx="688">
                  <c:v>689</c:v>
                </c:pt>
                <c:pt idx="689">
                  <c:v>690</c:v>
                </c:pt>
                <c:pt idx="690">
                  <c:v>691</c:v>
                </c:pt>
                <c:pt idx="691">
                  <c:v>692</c:v>
                </c:pt>
                <c:pt idx="692">
                  <c:v>693</c:v>
                </c:pt>
                <c:pt idx="693">
                  <c:v>694</c:v>
                </c:pt>
                <c:pt idx="694">
                  <c:v>695</c:v>
                </c:pt>
                <c:pt idx="695">
                  <c:v>696</c:v>
                </c:pt>
                <c:pt idx="696">
                  <c:v>697</c:v>
                </c:pt>
                <c:pt idx="697">
                  <c:v>698</c:v>
                </c:pt>
                <c:pt idx="698">
                  <c:v>699</c:v>
                </c:pt>
                <c:pt idx="699">
                  <c:v>700</c:v>
                </c:pt>
                <c:pt idx="700">
                  <c:v>701</c:v>
                </c:pt>
                <c:pt idx="701">
                  <c:v>702</c:v>
                </c:pt>
                <c:pt idx="702">
                  <c:v>703</c:v>
                </c:pt>
                <c:pt idx="703">
                  <c:v>704</c:v>
                </c:pt>
                <c:pt idx="704">
                  <c:v>705</c:v>
                </c:pt>
                <c:pt idx="705">
                  <c:v>706</c:v>
                </c:pt>
                <c:pt idx="706">
                  <c:v>707</c:v>
                </c:pt>
                <c:pt idx="707">
                  <c:v>708</c:v>
                </c:pt>
                <c:pt idx="708">
                  <c:v>709</c:v>
                </c:pt>
                <c:pt idx="709">
                  <c:v>710</c:v>
                </c:pt>
                <c:pt idx="710">
                  <c:v>711</c:v>
                </c:pt>
                <c:pt idx="711">
                  <c:v>712</c:v>
                </c:pt>
                <c:pt idx="712">
                  <c:v>713</c:v>
                </c:pt>
                <c:pt idx="713">
                  <c:v>714</c:v>
                </c:pt>
                <c:pt idx="714">
                  <c:v>715</c:v>
                </c:pt>
                <c:pt idx="715">
                  <c:v>716</c:v>
                </c:pt>
                <c:pt idx="716">
                  <c:v>717</c:v>
                </c:pt>
                <c:pt idx="717">
                  <c:v>718</c:v>
                </c:pt>
                <c:pt idx="718">
                  <c:v>719</c:v>
                </c:pt>
                <c:pt idx="719">
                  <c:v>720</c:v>
                </c:pt>
                <c:pt idx="720">
                  <c:v>721</c:v>
                </c:pt>
                <c:pt idx="721">
                  <c:v>722</c:v>
                </c:pt>
                <c:pt idx="722">
                  <c:v>723</c:v>
                </c:pt>
                <c:pt idx="723">
                  <c:v>724</c:v>
                </c:pt>
                <c:pt idx="724">
                  <c:v>725</c:v>
                </c:pt>
                <c:pt idx="725">
                  <c:v>726</c:v>
                </c:pt>
                <c:pt idx="726">
                  <c:v>727</c:v>
                </c:pt>
                <c:pt idx="727">
                  <c:v>728</c:v>
                </c:pt>
                <c:pt idx="728">
                  <c:v>729</c:v>
                </c:pt>
                <c:pt idx="729">
                  <c:v>730</c:v>
                </c:pt>
                <c:pt idx="730">
                  <c:v>731</c:v>
                </c:pt>
                <c:pt idx="731">
                  <c:v>732</c:v>
                </c:pt>
                <c:pt idx="732">
                  <c:v>733</c:v>
                </c:pt>
                <c:pt idx="733">
                  <c:v>734</c:v>
                </c:pt>
                <c:pt idx="734">
                  <c:v>735</c:v>
                </c:pt>
                <c:pt idx="735">
                  <c:v>736</c:v>
                </c:pt>
                <c:pt idx="736">
                  <c:v>737</c:v>
                </c:pt>
                <c:pt idx="737">
                  <c:v>738</c:v>
                </c:pt>
                <c:pt idx="738">
                  <c:v>739</c:v>
                </c:pt>
                <c:pt idx="739">
                  <c:v>740</c:v>
                </c:pt>
                <c:pt idx="740">
                  <c:v>741</c:v>
                </c:pt>
                <c:pt idx="741">
                  <c:v>742</c:v>
                </c:pt>
                <c:pt idx="742">
                  <c:v>743</c:v>
                </c:pt>
                <c:pt idx="743">
                  <c:v>744</c:v>
                </c:pt>
                <c:pt idx="744">
                  <c:v>745</c:v>
                </c:pt>
                <c:pt idx="745">
                  <c:v>746</c:v>
                </c:pt>
                <c:pt idx="746">
                  <c:v>747</c:v>
                </c:pt>
                <c:pt idx="747">
                  <c:v>748</c:v>
                </c:pt>
                <c:pt idx="748">
                  <c:v>749</c:v>
                </c:pt>
                <c:pt idx="749">
                  <c:v>750</c:v>
                </c:pt>
                <c:pt idx="750">
                  <c:v>751</c:v>
                </c:pt>
                <c:pt idx="751">
                  <c:v>752</c:v>
                </c:pt>
                <c:pt idx="752">
                  <c:v>753</c:v>
                </c:pt>
                <c:pt idx="753">
                  <c:v>754</c:v>
                </c:pt>
                <c:pt idx="754">
                  <c:v>755</c:v>
                </c:pt>
                <c:pt idx="755">
                  <c:v>756</c:v>
                </c:pt>
                <c:pt idx="756">
                  <c:v>757</c:v>
                </c:pt>
                <c:pt idx="757">
                  <c:v>758</c:v>
                </c:pt>
                <c:pt idx="758">
                  <c:v>759</c:v>
                </c:pt>
                <c:pt idx="759">
                  <c:v>760</c:v>
                </c:pt>
                <c:pt idx="760">
                  <c:v>761</c:v>
                </c:pt>
                <c:pt idx="761">
                  <c:v>762</c:v>
                </c:pt>
                <c:pt idx="762">
                  <c:v>763</c:v>
                </c:pt>
                <c:pt idx="763">
                  <c:v>764</c:v>
                </c:pt>
                <c:pt idx="764">
                  <c:v>765</c:v>
                </c:pt>
                <c:pt idx="765">
                  <c:v>766</c:v>
                </c:pt>
                <c:pt idx="766">
                  <c:v>767</c:v>
                </c:pt>
                <c:pt idx="767">
                  <c:v>768</c:v>
                </c:pt>
                <c:pt idx="768">
                  <c:v>769</c:v>
                </c:pt>
                <c:pt idx="769">
                  <c:v>770</c:v>
                </c:pt>
                <c:pt idx="770">
                  <c:v>771</c:v>
                </c:pt>
                <c:pt idx="771">
                  <c:v>772</c:v>
                </c:pt>
                <c:pt idx="772">
                  <c:v>773</c:v>
                </c:pt>
                <c:pt idx="773">
                  <c:v>774</c:v>
                </c:pt>
                <c:pt idx="774">
                  <c:v>775</c:v>
                </c:pt>
                <c:pt idx="775">
                  <c:v>776</c:v>
                </c:pt>
                <c:pt idx="776">
                  <c:v>777</c:v>
                </c:pt>
                <c:pt idx="777">
                  <c:v>778</c:v>
                </c:pt>
                <c:pt idx="778">
                  <c:v>779</c:v>
                </c:pt>
                <c:pt idx="779">
                  <c:v>780</c:v>
                </c:pt>
                <c:pt idx="780">
                  <c:v>781</c:v>
                </c:pt>
                <c:pt idx="781">
                  <c:v>782</c:v>
                </c:pt>
                <c:pt idx="782">
                  <c:v>783</c:v>
                </c:pt>
                <c:pt idx="783">
                  <c:v>784</c:v>
                </c:pt>
                <c:pt idx="784">
                  <c:v>785</c:v>
                </c:pt>
                <c:pt idx="785">
                  <c:v>786</c:v>
                </c:pt>
                <c:pt idx="786">
                  <c:v>787</c:v>
                </c:pt>
                <c:pt idx="787">
                  <c:v>788</c:v>
                </c:pt>
                <c:pt idx="788">
                  <c:v>789</c:v>
                </c:pt>
                <c:pt idx="789">
                  <c:v>790</c:v>
                </c:pt>
                <c:pt idx="790">
                  <c:v>791</c:v>
                </c:pt>
                <c:pt idx="791">
                  <c:v>792</c:v>
                </c:pt>
                <c:pt idx="792">
                  <c:v>793</c:v>
                </c:pt>
                <c:pt idx="793">
                  <c:v>794</c:v>
                </c:pt>
                <c:pt idx="794">
                  <c:v>795</c:v>
                </c:pt>
                <c:pt idx="795">
                  <c:v>796</c:v>
                </c:pt>
                <c:pt idx="796">
                  <c:v>797</c:v>
                </c:pt>
                <c:pt idx="797">
                  <c:v>798</c:v>
                </c:pt>
                <c:pt idx="798">
                  <c:v>799</c:v>
                </c:pt>
                <c:pt idx="799">
                  <c:v>800</c:v>
                </c:pt>
                <c:pt idx="800">
                  <c:v>801</c:v>
                </c:pt>
                <c:pt idx="801">
                  <c:v>802</c:v>
                </c:pt>
                <c:pt idx="802">
                  <c:v>803</c:v>
                </c:pt>
                <c:pt idx="803">
                  <c:v>804</c:v>
                </c:pt>
                <c:pt idx="804">
                  <c:v>805</c:v>
                </c:pt>
                <c:pt idx="805">
                  <c:v>806</c:v>
                </c:pt>
                <c:pt idx="806">
                  <c:v>807</c:v>
                </c:pt>
                <c:pt idx="807">
                  <c:v>808</c:v>
                </c:pt>
                <c:pt idx="808">
                  <c:v>809</c:v>
                </c:pt>
                <c:pt idx="809">
                  <c:v>810</c:v>
                </c:pt>
                <c:pt idx="810">
                  <c:v>811</c:v>
                </c:pt>
                <c:pt idx="811">
                  <c:v>812</c:v>
                </c:pt>
                <c:pt idx="812">
                  <c:v>813</c:v>
                </c:pt>
                <c:pt idx="813">
                  <c:v>814</c:v>
                </c:pt>
                <c:pt idx="814">
                  <c:v>815</c:v>
                </c:pt>
                <c:pt idx="815">
                  <c:v>816</c:v>
                </c:pt>
                <c:pt idx="816">
                  <c:v>817</c:v>
                </c:pt>
                <c:pt idx="817">
                  <c:v>818</c:v>
                </c:pt>
                <c:pt idx="818">
                  <c:v>819</c:v>
                </c:pt>
                <c:pt idx="819">
                  <c:v>820</c:v>
                </c:pt>
                <c:pt idx="820">
                  <c:v>821</c:v>
                </c:pt>
                <c:pt idx="821">
                  <c:v>822</c:v>
                </c:pt>
                <c:pt idx="822">
                  <c:v>823</c:v>
                </c:pt>
                <c:pt idx="823">
                  <c:v>824</c:v>
                </c:pt>
                <c:pt idx="824">
                  <c:v>825</c:v>
                </c:pt>
                <c:pt idx="825">
                  <c:v>826</c:v>
                </c:pt>
                <c:pt idx="826">
                  <c:v>827</c:v>
                </c:pt>
                <c:pt idx="827">
                  <c:v>828</c:v>
                </c:pt>
                <c:pt idx="828">
                  <c:v>829</c:v>
                </c:pt>
                <c:pt idx="829">
                  <c:v>830</c:v>
                </c:pt>
                <c:pt idx="830">
                  <c:v>831</c:v>
                </c:pt>
                <c:pt idx="831">
                  <c:v>832</c:v>
                </c:pt>
                <c:pt idx="832">
                  <c:v>833</c:v>
                </c:pt>
                <c:pt idx="833">
                  <c:v>834</c:v>
                </c:pt>
                <c:pt idx="834">
                  <c:v>835</c:v>
                </c:pt>
                <c:pt idx="835">
                  <c:v>836</c:v>
                </c:pt>
                <c:pt idx="836">
                  <c:v>837</c:v>
                </c:pt>
                <c:pt idx="837">
                  <c:v>838</c:v>
                </c:pt>
                <c:pt idx="838">
                  <c:v>839</c:v>
                </c:pt>
                <c:pt idx="839">
                  <c:v>840</c:v>
                </c:pt>
                <c:pt idx="840">
                  <c:v>841</c:v>
                </c:pt>
                <c:pt idx="841">
                  <c:v>842</c:v>
                </c:pt>
                <c:pt idx="842">
                  <c:v>843</c:v>
                </c:pt>
                <c:pt idx="843">
                  <c:v>844</c:v>
                </c:pt>
                <c:pt idx="844">
                  <c:v>845</c:v>
                </c:pt>
                <c:pt idx="845">
                  <c:v>846</c:v>
                </c:pt>
                <c:pt idx="846">
                  <c:v>847</c:v>
                </c:pt>
                <c:pt idx="847">
                  <c:v>848</c:v>
                </c:pt>
                <c:pt idx="848">
                  <c:v>849</c:v>
                </c:pt>
                <c:pt idx="849">
                  <c:v>850</c:v>
                </c:pt>
                <c:pt idx="850">
                  <c:v>851</c:v>
                </c:pt>
                <c:pt idx="851">
                  <c:v>852</c:v>
                </c:pt>
                <c:pt idx="852">
                  <c:v>853</c:v>
                </c:pt>
                <c:pt idx="853">
                  <c:v>854</c:v>
                </c:pt>
                <c:pt idx="854">
                  <c:v>855</c:v>
                </c:pt>
                <c:pt idx="855">
                  <c:v>856</c:v>
                </c:pt>
                <c:pt idx="856">
                  <c:v>857</c:v>
                </c:pt>
                <c:pt idx="857">
                  <c:v>858</c:v>
                </c:pt>
                <c:pt idx="858">
                  <c:v>859</c:v>
                </c:pt>
                <c:pt idx="859">
                  <c:v>860</c:v>
                </c:pt>
                <c:pt idx="860">
                  <c:v>861</c:v>
                </c:pt>
                <c:pt idx="861">
                  <c:v>862</c:v>
                </c:pt>
                <c:pt idx="862">
                  <c:v>863</c:v>
                </c:pt>
                <c:pt idx="863">
                  <c:v>864</c:v>
                </c:pt>
                <c:pt idx="864">
                  <c:v>865</c:v>
                </c:pt>
                <c:pt idx="865">
                  <c:v>866</c:v>
                </c:pt>
                <c:pt idx="866">
                  <c:v>867</c:v>
                </c:pt>
                <c:pt idx="867">
                  <c:v>868</c:v>
                </c:pt>
                <c:pt idx="868">
                  <c:v>869</c:v>
                </c:pt>
                <c:pt idx="869">
                  <c:v>870</c:v>
                </c:pt>
                <c:pt idx="870">
                  <c:v>871</c:v>
                </c:pt>
                <c:pt idx="871">
                  <c:v>872</c:v>
                </c:pt>
                <c:pt idx="872">
                  <c:v>873</c:v>
                </c:pt>
                <c:pt idx="873">
                  <c:v>874</c:v>
                </c:pt>
                <c:pt idx="874">
                  <c:v>875</c:v>
                </c:pt>
                <c:pt idx="875">
                  <c:v>876</c:v>
                </c:pt>
                <c:pt idx="876">
                  <c:v>877</c:v>
                </c:pt>
                <c:pt idx="877">
                  <c:v>878</c:v>
                </c:pt>
                <c:pt idx="878">
                  <c:v>879</c:v>
                </c:pt>
                <c:pt idx="879">
                  <c:v>880</c:v>
                </c:pt>
                <c:pt idx="880">
                  <c:v>881</c:v>
                </c:pt>
                <c:pt idx="881">
                  <c:v>882</c:v>
                </c:pt>
                <c:pt idx="882">
                  <c:v>883</c:v>
                </c:pt>
                <c:pt idx="883">
                  <c:v>884</c:v>
                </c:pt>
                <c:pt idx="884">
                  <c:v>885</c:v>
                </c:pt>
                <c:pt idx="885">
                  <c:v>886</c:v>
                </c:pt>
                <c:pt idx="886">
                  <c:v>887</c:v>
                </c:pt>
                <c:pt idx="887">
                  <c:v>888</c:v>
                </c:pt>
                <c:pt idx="888">
                  <c:v>889</c:v>
                </c:pt>
                <c:pt idx="889">
                  <c:v>890</c:v>
                </c:pt>
                <c:pt idx="890">
                  <c:v>891</c:v>
                </c:pt>
                <c:pt idx="891">
                  <c:v>892</c:v>
                </c:pt>
                <c:pt idx="892">
                  <c:v>893</c:v>
                </c:pt>
                <c:pt idx="893">
                  <c:v>894</c:v>
                </c:pt>
                <c:pt idx="894">
                  <c:v>895</c:v>
                </c:pt>
                <c:pt idx="895">
                  <c:v>896</c:v>
                </c:pt>
                <c:pt idx="896">
                  <c:v>897</c:v>
                </c:pt>
                <c:pt idx="897">
                  <c:v>898</c:v>
                </c:pt>
                <c:pt idx="898">
                  <c:v>899</c:v>
                </c:pt>
                <c:pt idx="899">
                  <c:v>900</c:v>
                </c:pt>
                <c:pt idx="900">
                  <c:v>901</c:v>
                </c:pt>
                <c:pt idx="901">
                  <c:v>902</c:v>
                </c:pt>
                <c:pt idx="902">
                  <c:v>903</c:v>
                </c:pt>
                <c:pt idx="903">
                  <c:v>904</c:v>
                </c:pt>
                <c:pt idx="904">
                  <c:v>905</c:v>
                </c:pt>
                <c:pt idx="905">
                  <c:v>906</c:v>
                </c:pt>
                <c:pt idx="906">
                  <c:v>907</c:v>
                </c:pt>
                <c:pt idx="907">
                  <c:v>908</c:v>
                </c:pt>
                <c:pt idx="908">
                  <c:v>909</c:v>
                </c:pt>
                <c:pt idx="909">
                  <c:v>910</c:v>
                </c:pt>
                <c:pt idx="910">
                  <c:v>911</c:v>
                </c:pt>
                <c:pt idx="911">
                  <c:v>912</c:v>
                </c:pt>
                <c:pt idx="912">
                  <c:v>913</c:v>
                </c:pt>
                <c:pt idx="913">
                  <c:v>914</c:v>
                </c:pt>
                <c:pt idx="914">
                  <c:v>915</c:v>
                </c:pt>
                <c:pt idx="915">
                  <c:v>916</c:v>
                </c:pt>
                <c:pt idx="916">
                  <c:v>917</c:v>
                </c:pt>
                <c:pt idx="917">
                  <c:v>918</c:v>
                </c:pt>
                <c:pt idx="918">
                  <c:v>919</c:v>
                </c:pt>
                <c:pt idx="919">
                  <c:v>920</c:v>
                </c:pt>
                <c:pt idx="920">
                  <c:v>921</c:v>
                </c:pt>
                <c:pt idx="921">
                  <c:v>922</c:v>
                </c:pt>
                <c:pt idx="922">
                  <c:v>923</c:v>
                </c:pt>
                <c:pt idx="923">
                  <c:v>924</c:v>
                </c:pt>
                <c:pt idx="924">
                  <c:v>925</c:v>
                </c:pt>
                <c:pt idx="925">
                  <c:v>926</c:v>
                </c:pt>
                <c:pt idx="926">
                  <c:v>927</c:v>
                </c:pt>
                <c:pt idx="927">
                  <c:v>928</c:v>
                </c:pt>
                <c:pt idx="928">
                  <c:v>929</c:v>
                </c:pt>
                <c:pt idx="929">
                  <c:v>930</c:v>
                </c:pt>
                <c:pt idx="930">
                  <c:v>931</c:v>
                </c:pt>
                <c:pt idx="931">
                  <c:v>932</c:v>
                </c:pt>
                <c:pt idx="932">
                  <c:v>933</c:v>
                </c:pt>
                <c:pt idx="933">
                  <c:v>934</c:v>
                </c:pt>
                <c:pt idx="934">
                  <c:v>935</c:v>
                </c:pt>
                <c:pt idx="935">
                  <c:v>936</c:v>
                </c:pt>
                <c:pt idx="936">
                  <c:v>937</c:v>
                </c:pt>
                <c:pt idx="937">
                  <c:v>938</c:v>
                </c:pt>
                <c:pt idx="938">
                  <c:v>939</c:v>
                </c:pt>
                <c:pt idx="939">
                  <c:v>940</c:v>
                </c:pt>
                <c:pt idx="940">
                  <c:v>941</c:v>
                </c:pt>
                <c:pt idx="941">
                  <c:v>942</c:v>
                </c:pt>
                <c:pt idx="942">
                  <c:v>943</c:v>
                </c:pt>
                <c:pt idx="943">
                  <c:v>944</c:v>
                </c:pt>
                <c:pt idx="944">
                  <c:v>945</c:v>
                </c:pt>
                <c:pt idx="945">
                  <c:v>946</c:v>
                </c:pt>
                <c:pt idx="946">
                  <c:v>947</c:v>
                </c:pt>
                <c:pt idx="947">
                  <c:v>948</c:v>
                </c:pt>
                <c:pt idx="948">
                  <c:v>949</c:v>
                </c:pt>
                <c:pt idx="949">
                  <c:v>950</c:v>
                </c:pt>
                <c:pt idx="950">
                  <c:v>951</c:v>
                </c:pt>
                <c:pt idx="951">
                  <c:v>952</c:v>
                </c:pt>
                <c:pt idx="952">
                  <c:v>953</c:v>
                </c:pt>
                <c:pt idx="953">
                  <c:v>954</c:v>
                </c:pt>
                <c:pt idx="954">
                  <c:v>955</c:v>
                </c:pt>
                <c:pt idx="955">
                  <c:v>956</c:v>
                </c:pt>
                <c:pt idx="956">
                  <c:v>957</c:v>
                </c:pt>
                <c:pt idx="957">
                  <c:v>958</c:v>
                </c:pt>
                <c:pt idx="958">
                  <c:v>959</c:v>
                </c:pt>
                <c:pt idx="959">
                  <c:v>960</c:v>
                </c:pt>
                <c:pt idx="960">
                  <c:v>961</c:v>
                </c:pt>
                <c:pt idx="961">
                  <c:v>962</c:v>
                </c:pt>
                <c:pt idx="962">
                  <c:v>963</c:v>
                </c:pt>
                <c:pt idx="963">
                  <c:v>964</c:v>
                </c:pt>
                <c:pt idx="964">
                  <c:v>965</c:v>
                </c:pt>
                <c:pt idx="965">
                  <c:v>966</c:v>
                </c:pt>
                <c:pt idx="966">
                  <c:v>967</c:v>
                </c:pt>
                <c:pt idx="967">
                  <c:v>968</c:v>
                </c:pt>
                <c:pt idx="968">
                  <c:v>969</c:v>
                </c:pt>
                <c:pt idx="969">
                  <c:v>970</c:v>
                </c:pt>
                <c:pt idx="970">
                  <c:v>971</c:v>
                </c:pt>
                <c:pt idx="971">
                  <c:v>972</c:v>
                </c:pt>
                <c:pt idx="972">
                  <c:v>973</c:v>
                </c:pt>
                <c:pt idx="973">
                  <c:v>974</c:v>
                </c:pt>
                <c:pt idx="974">
                  <c:v>975</c:v>
                </c:pt>
                <c:pt idx="975">
                  <c:v>976</c:v>
                </c:pt>
                <c:pt idx="976">
                  <c:v>977</c:v>
                </c:pt>
                <c:pt idx="977">
                  <c:v>978</c:v>
                </c:pt>
                <c:pt idx="978">
                  <c:v>979</c:v>
                </c:pt>
                <c:pt idx="979">
                  <c:v>980</c:v>
                </c:pt>
                <c:pt idx="980">
                  <c:v>981</c:v>
                </c:pt>
                <c:pt idx="981">
                  <c:v>982</c:v>
                </c:pt>
                <c:pt idx="982">
                  <c:v>983</c:v>
                </c:pt>
                <c:pt idx="983">
                  <c:v>984</c:v>
                </c:pt>
                <c:pt idx="984">
                  <c:v>985</c:v>
                </c:pt>
                <c:pt idx="985">
                  <c:v>986</c:v>
                </c:pt>
                <c:pt idx="986">
                  <c:v>987</c:v>
                </c:pt>
                <c:pt idx="987">
                  <c:v>988</c:v>
                </c:pt>
                <c:pt idx="988">
                  <c:v>989</c:v>
                </c:pt>
                <c:pt idx="989">
                  <c:v>990</c:v>
                </c:pt>
                <c:pt idx="990">
                  <c:v>991</c:v>
                </c:pt>
                <c:pt idx="991">
                  <c:v>992</c:v>
                </c:pt>
                <c:pt idx="992">
                  <c:v>993</c:v>
                </c:pt>
                <c:pt idx="993">
                  <c:v>994</c:v>
                </c:pt>
                <c:pt idx="994">
                  <c:v>995</c:v>
                </c:pt>
                <c:pt idx="995">
                  <c:v>996</c:v>
                </c:pt>
                <c:pt idx="996">
                  <c:v>997</c:v>
                </c:pt>
                <c:pt idx="997">
                  <c:v>998</c:v>
                </c:pt>
                <c:pt idx="998">
                  <c:v>999</c:v>
                </c:pt>
                <c:pt idx="999">
                  <c:v>1000</c:v>
                </c:pt>
                <c:pt idx="1000">
                  <c:v>1001</c:v>
                </c:pt>
                <c:pt idx="1001">
                  <c:v>1002</c:v>
                </c:pt>
                <c:pt idx="1002">
                  <c:v>1003</c:v>
                </c:pt>
                <c:pt idx="1003">
                  <c:v>1004</c:v>
                </c:pt>
                <c:pt idx="1004">
                  <c:v>1005</c:v>
                </c:pt>
                <c:pt idx="1005">
                  <c:v>1006</c:v>
                </c:pt>
                <c:pt idx="1006">
                  <c:v>1007</c:v>
                </c:pt>
                <c:pt idx="1007">
                  <c:v>1008</c:v>
                </c:pt>
                <c:pt idx="1008">
                  <c:v>1009</c:v>
                </c:pt>
                <c:pt idx="1009">
                  <c:v>1010</c:v>
                </c:pt>
                <c:pt idx="1010">
                  <c:v>1011</c:v>
                </c:pt>
                <c:pt idx="1011">
                  <c:v>1012</c:v>
                </c:pt>
                <c:pt idx="1012">
                  <c:v>1013</c:v>
                </c:pt>
                <c:pt idx="1013">
                  <c:v>1014</c:v>
                </c:pt>
                <c:pt idx="1014">
                  <c:v>1015</c:v>
                </c:pt>
                <c:pt idx="1015">
                  <c:v>1016</c:v>
                </c:pt>
                <c:pt idx="1016">
                  <c:v>1017</c:v>
                </c:pt>
                <c:pt idx="1017">
                  <c:v>1018</c:v>
                </c:pt>
                <c:pt idx="1018">
                  <c:v>1019</c:v>
                </c:pt>
                <c:pt idx="1019">
                  <c:v>1020</c:v>
                </c:pt>
                <c:pt idx="1020">
                  <c:v>1021</c:v>
                </c:pt>
                <c:pt idx="1021">
                  <c:v>1022</c:v>
                </c:pt>
                <c:pt idx="1022">
                  <c:v>1023</c:v>
                </c:pt>
                <c:pt idx="1023">
                  <c:v>1024</c:v>
                </c:pt>
                <c:pt idx="1024">
                  <c:v>1025</c:v>
                </c:pt>
                <c:pt idx="1025">
                  <c:v>1026</c:v>
                </c:pt>
                <c:pt idx="1026">
                  <c:v>1027</c:v>
                </c:pt>
                <c:pt idx="1027">
                  <c:v>1028</c:v>
                </c:pt>
                <c:pt idx="1028">
                  <c:v>1029</c:v>
                </c:pt>
                <c:pt idx="1029">
                  <c:v>1030</c:v>
                </c:pt>
                <c:pt idx="1030">
                  <c:v>1031</c:v>
                </c:pt>
                <c:pt idx="1031">
                  <c:v>1032</c:v>
                </c:pt>
                <c:pt idx="1032">
                  <c:v>1033</c:v>
                </c:pt>
                <c:pt idx="1033">
                  <c:v>1034</c:v>
                </c:pt>
                <c:pt idx="1034">
                  <c:v>1035</c:v>
                </c:pt>
                <c:pt idx="1035">
                  <c:v>1036</c:v>
                </c:pt>
                <c:pt idx="1036">
                  <c:v>1037</c:v>
                </c:pt>
                <c:pt idx="1037">
                  <c:v>1038</c:v>
                </c:pt>
                <c:pt idx="1038">
                  <c:v>1039</c:v>
                </c:pt>
                <c:pt idx="1039">
                  <c:v>1040</c:v>
                </c:pt>
                <c:pt idx="1040">
                  <c:v>1041</c:v>
                </c:pt>
                <c:pt idx="1041">
                  <c:v>1042</c:v>
                </c:pt>
                <c:pt idx="1042">
                  <c:v>1043</c:v>
                </c:pt>
                <c:pt idx="1043">
                  <c:v>1044</c:v>
                </c:pt>
                <c:pt idx="1044">
                  <c:v>1045</c:v>
                </c:pt>
                <c:pt idx="1045">
                  <c:v>1046</c:v>
                </c:pt>
                <c:pt idx="1046">
                  <c:v>1047</c:v>
                </c:pt>
                <c:pt idx="1047">
                  <c:v>1048</c:v>
                </c:pt>
                <c:pt idx="1048">
                  <c:v>1049</c:v>
                </c:pt>
                <c:pt idx="1049">
                  <c:v>1050</c:v>
                </c:pt>
                <c:pt idx="1050">
                  <c:v>1051</c:v>
                </c:pt>
                <c:pt idx="1051">
                  <c:v>1052</c:v>
                </c:pt>
                <c:pt idx="1052">
                  <c:v>1053</c:v>
                </c:pt>
                <c:pt idx="1053">
                  <c:v>1054</c:v>
                </c:pt>
                <c:pt idx="1054">
                  <c:v>1055</c:v>
                </c:pt>
                <c:pt idx="1055">
                  <c:v>1056</c:v>
                </c:pt>
                <c:pt idx="1056">
                  <c:v>1057</c:v>
                </c:pt>
                <c:pt idx="1057">
                  <c:v>1058</c:v>
                </c:pt>
                <c:pt idx="1058">
                  <c:v>1059</c:v>
                </c:pt>
                <c:pt idx="1059">
                  <c:v>1060</c:v>
                </c:pt>
                <c:pt idx="1060">
                  <c:v>1061</c:v>
                </c:pt>
                <c:pt idx="1061">
                  <c:v>1062</c:v>
                </c:pt>
                <c:pt idx="1062">
                  <c:v>1063</c:v>
                </c:pt>
                <c:pt idx="1063">
                  <c:v>1064</c:v>
                </c:pt>
                <c:pt idx="1064">
                  <c:v>1065</c:v>
                </c:pt>
                <c:pt idx="1065">
                  <c:v>1066</c:v>
                </c:pt>
                <c:pt idx="1066">
                  <c:v>1067</c:v>
                </c:pt>
                <c:pt idx="1067">
                  <c:v>1068</c:v>
                </c:pt>
                <c:pt idx="1068">
                  <c:v>1069</c:v>
                </c:pt>
                <c:pt idx="1069">
                  <c:v>1070</c:v>
                </c:pt>
                <c:pt idx="1070">
                  <c:v>1071</c:v>
                </c:pt>
                <c:pt idx="1071">
                  <c:v>1072</c:v>
                </c:pt>
                <c:pt idx="1072">
                  <c:v>1073</c:v>
                </c:pt>
                <c:pt idx="1073">
                  <c:v>1074</c:v>
                </c:pt>
                <c:pt idx="1074">
                  <c:v>1075</c:v>
                </c:pt>
                <c:pt idx="1075">
                  <c:v>1076</c:v>
                </c:pt>
                <c:pt idx="1076">
                  <c:v>1077</c:v>
                </c:pt>
                <c:pt idx="1077">
                  <c:v>1078</c:v>
                </c:pt>
                <c:pt idx="1078">
                  <c:v>1079</c:v>
                </c:pt>
                <c:pt idx="1079">
                  <c:v>1080</c:v>
                </c:pt>
                <c:pt idx="1080">
                  <c:v>1081</c:v>
                </c:pt>
                <c:pt idx="1081">
                  <c:v>1082</c:v>
                </c:pt>
                <c:pt idx="1082">
                  <c:v>1083</c:v>
                </c:pt>
                <c:pt idx="1083">
                  <c:v>1084</c:v>
                </c:pt>
                <c:pt idx="1084">
                  <c:v>1085</c:v>
                </c:pt>
                <c:pt idx="1085">
                  <c:v>1086</c:v>
                </c:pt>
                <c:pt idx="1086">
                  <c:v>1087</c:v>
                </c:pt>
                <c:pt idx="1087">
                  <c:v>1088</c:v>
                </c:pt>
                <c:pt idx="1088">
                  <c:v>1089</c:v>
                </c:pt>
                <c:pt idx="1089">
                  <c:v>1090</c:v>
                </c:pt>
                <c:pt idx="1090">
                  <c:v>1091</c:v>
                </c:pt>
                <c:pt idx="1091">
                  <c:v>1092</c:v>
                </c:pt>
                <c:pt idx="1092">
                  <c:v>1093</c:v>
                </c:pt>
                <c:pt idx="1093">
                  <c:v>1094</c:v>
                </c:pt>
                <c:pt idx="1094">
                  <c:v>1095</c:v>
                </c:pt>
                <c:pt idx="1095">
                  <c:v>1096</c:v>
                </c:pt>
                <c:pt idx="1096">
                  <c:v>1097</c:v>
                </c:pt>
                <c:pt idx="1097">
                  <c:v>1098</c:v>
                </c:pt>
                <c:pt idx="1098">
                  <c:v>1099</c:v>
                </c:pt>
                <c:pt idx="1099">
                  <c:v>1100</c:v>
                </c:pt>
                <c:pt idx="1100">
                  <c:v>1101</c:v>
                </c:pt>
                <c:pt idx="1101">
                  <c:v>1102</c:v>
                </c:pt>
                <c:pt idx="1102">
                  <c:v>1103</c:v>
                </c:pt>
                <c:pt idx="1103">
                  <c:v>1104</c:v>
                </c:pt>
                <c:pt idx="1104">
                  <c:v>1105</c:v>
                </c:pt>
                <c:pt idx="1105">
                  <c:v>1106</c:v>
                </c:pt>
                <c:pt idx="1106">
                  <c:v>1107</c:v>
                </c:pt>
                <c:pt idx="1107">
                  <c:v>1108</c:v>
                </c:pt>
                <c:pt idx="1108">
                  <c:v>1109</c:v>
                </c:pt>
                <c:pt idx="1109">
                  <c:v>1110</c:v>
                </c:pt>
                <c:pt idx="1110">
                  <c:v>1111</c:v>
                </c:pt>
                <c:pt idx="1111">
                  <c:v>1112</c:v>
                </c:pt>
                <c:pt idx="1112">
                  <c:v>1113</c:v>
                </c:pt>
                <c:pt idx="1113">
                  <c:v>1114</c:v>
                </c:pt>
                <c:pt idx="1114">
                  <c:v>1115</c:v>
                </c:pt>
                <c:pt idx="1115">
                  <c:v>1116</c:v>
                </c:pt>
                <c:pt idx="1116">
                  <c:v>1117</c:v>
                </c:pt>
                <c:pt idx="1117">
                  <c:v>1118</c:v>
                </c:pt>
                <c:pt idx="1118">
                  <c:v>1119</c:v>
                </c:pt>
                <c:pt idx="1119">
                  <c:v>1120</c:v>
                </c:pt>
                <c:pt idx="1120">
                  <c:v>1121</c:v>
                </c:pt>
                <c:pt idx="1121">
                  <c:v>1122</c:v>
                </c:pt>
                <c:pt idx="1122">
                  <c:v>1123</c:v>
                </c:pt>
                <c:pt idx="1123">
                  <c:v>1124</c:v>
                </c:pt>
                <c:pt idx="1124">
                  <c:v>1125</c:v>
                </c:pt>
                <c:pt idx="1125">
                  <c:v>1126</c:v>
                </c:pt>
                <c:pt idx="1126">
                  <c:v>1127</c:v>
                </c:pt>
                <c:pt idx="1127">
                  <c:v>1128</c:v>
                </c:pt>
                <c:pt idx="1128">
                  <c:v>1129</c:v>
                </c:pt>
                <c:pt idx="1129">
                  <c:v>1130</c:v>
                </c:pt>
                <c:pt idx="1130">
                  <c:v>1131</c:v>
                </c:pt>
                <c:pt idx="1131">
                  <c:v>1132</c:v>
                </c:pt>
                <c:pt idx="1132">
                  <c:v>1133</c:v>
                </c:pt>
                <c:pt idx="1133">
                  <c:v>1134</c:v>
                </c:pt>
                <c:pt idx="1134">
                  <c:v>1135</c:v>
                </c:pt>
                <c:pt idx="1135">
                  <c:v>1136</c:v>
                </c:pt>
                <c:pt idx="1136">
                  <c:v>1137</c:v>
                </c:pt>
                <c:pt idx="1137">
                  <c:v>1138</c:v>
                </c:pt>
                <c:pt idx="1138">
                  <c:v>1139</c:v>
                </c:pt>
                <c:pt idx="1139">
                  <c:v>1140</c:v>
                </c:pt>
                <c:pt idx="1140">
                  <c:v>1141</c:v>
                </c:pt>
                <c:pt idx="1141">
                  <c:v>1142</c:v>
                </c:pt>
                <c:pt idx="1142">
                  <c:v>1143</c:v>
                </c:pt>
                <c:pt idx="1143">
                  <c:v>1144</c:v>
                </c:pt>
                <c:pt idx="1144">
                  <c:v>1145</c:v>
                </c:pt>
                <c:pt idx="1145">
                  <c:v>1146</c:v>
                </c:pt>
                <c:pt idx="1146">
                  <c:v>1147</c:v>
                </c:pt>
                <c:pt idx="1147">
                  <c:v>1148</c:v>
                </c:pt>
                <c:pt idx="1148">
                  <c:v>1149</c:v>
                </c:pt>
                <c:pt idx="1149">
                  <c:v>1150</c:v>
                </c:pt>
                <c:pt idx="1150">
                  <c:v>1151</c:v>
                </c:pt>
                <c:pt idx="1151">
                  <c:v>1152</c:v>
                </c:pt>
                <c:pt idx="1152">
                  <c:v>1153</c:v>
                </c:pt>
                <c:pt idx="1153">
                  <c:v>1154</c:v>
                </c:pt>
                <c:pt idx="1154">
                  <c:v>1155</c:v>
                </c:pt>
                <c:pt idx="1155">
                  <c:v>1156</c:v>
                </c:pt>
                <c:pt idx="1156">
                  <c:v>1157</c:v>
                </c:pt>
                <c:pt idx="1157">
                  <c:v>1158</c:v>
                </c:pt>
                <c:pt idx="1158">
                  <c:v>1159</c:v>
                </c:pt>
                <c:pt idx="1159">
                  <c:v>1160</c:v>
                </c:pt>
                <c:pt idx="1160">
                  <c:v>1161</c:v>
                </c:pt>
                <c:pt idx="1161">
                  <c:v>1162</c:v>
                </c:pt>
                <c:pt idx="1162">
                  <c:v>1163</c:v>
                </c:pt>
                <c:pt idx="1163">
                  <c:v>1164</c:v>
                </c:pt>
                <c:pt idx="1164">
                  <c:v>1165</c:v>
                </c:pt>
                <c:pt idx="1165">
                  <c:v>1166</c:v>
                </c:pt>
                <c:pt idx="1166">
                  <c:v>1167</c:v>
                </c:pt>
                <c:pt idx="1167">
                  <c:v>1168</c:v>
                </c:pt>
                <c:pt idx="1168">
                  <c:v>1169</c:v>
                </c:pt>
                <c:pt idx="1169">
                  <c:v>1170</c:v>
                </c:pt>
                <c:pt idx="1170">
                  <c:v>1171</c:v>
                </c:pt>
                <c:pt idx="1171">
                  <c:v>1172</c:v>
                </c:pt>
                <c:pt idx="1172">
                  <c:v>1173</c:v>
                </c:pt>
                <c:pt idx="1173">
                  <c:v>1174</c:v>
                </c:pt>
                <c:pt idx="1174">
                  <c:v>1175</c:v>
                </c:pt>
                <c:pt idx="1175">
                  <c:v>1176</c:v>
                </c:pt>
                <c:pt idx="1176">
                  <c:v>1177</c:v>
                </c:pt>
                <c:pt idx="1177">
                  <c:v>1178</c:v>
                </c:pt>
                <c:pt idx="1178">
                  <c:v>1179</c:v>
                </c:pt>
                <c:pt idx="1179">
                  <c:v>1180</c:v>
                </c:pt>
                <c:pt idx="1180">
                  <c:v>1181</c:v>
                </c:pt>
                <c:pt idx="1181">
                  <c:v>1182</c:v>
                </c:pt>
                <c:pt idx="1182">
                  <c:v>1183</c:v>
                </c:pt>
                <c:pt idx="1183">
                  <c:v>1184</c:v>
                </c:pt>
                <c:pt idx="1184">
                  <c:v>1185</c:v>
                </c:pt>
                <c:pt idx="1185">
                  <c:v>1186</c:v>
                </c:pt>
                <c:pt idx="1186">
                  <c:v>1187</c:v>
                </c:pt>
                <c:pt idx="1187">
                  <c:v>1188</c:v>
                </c:pt>
                <c:pt idx="1188">
                  <c:v>1189</c:v>
                </c:pt>
                <c:pt idx="1189">
                  <c:v>1190</c:v>
                </c:pt>
                <c:pt idx="1190">
                  <c:v>1191</c:v>
                </c:pt>
                <c:pt idx="1191">
                  <c:v>1192</c:v>
                </c:pt>
                <c:pt idx="1192">
                  <c:v>1193</c:v>
                </c:pt>
                <c:pt idx="1193">
                  <c:v>1194</c:v>
                </c:pt>
                <c:pt idx="1194">
                  <c:v>1195</c:v>
                </c:pt>
                <c:pt idx="1195">
                  <c:v>1196</c:v>
                </c:pt>
                <c:pt idx="1196">
                  <c:v>1197</c:v>
                </c:pt>
                <c:pt idx="1197">
                  <c:v>1198</c:v>
                </c:pt>
                <c:pt idx="1198">
                  <c:v>1199</c:v>
                </c:pt>
                <c:pt idx="1199">
                  <c:v>1200</c:v>
                </c:pt>
              </c:numCache>
            </c:numRef>
          </c:xVal>
          <c:yVal>
            <c:numRef>
              <c:f>summary!$C$3:$C$1202</c:f>
              <c:numCache>
                <c:formatCode>General</c:formatCode>
                <c:ptCount val="1200"/>
                <c:pt idx="0">
                  <c:v>79.702666666666673</c:v>
                </c:pt>
                <c:pt idx="1">
                  <c:v>78.455433333333346</c:v>
                </c:pt>
                <c:pt idx="2">
                  <c:v>77.221299999999999</c:v>
                </c:pt>
                <c:pt idx="3">
                  <c:v>75.967666666666659</c:v>
                </c:pt>
                <c:pt idx="4">
                  <c:v>74.715100000000007</c:v>
                </c:pt>
                <c:pt idx="5">
                  <c:v>73.481466666666662</c:v>
                </c:pt>
                <c:pt idx="6">
                  <c:v>72.219200000000015</c:v>
                </c:pt>
                <c:pt idx="7">
                  <c:v>70.89609999999999</c:v>
                </c:pt>
                <c:pt idx="8">
                  <c:v>69.561866666666674</c:v>
                </c:pt>
                <c:pt idx="9">
                  <c:v>68.219333333333338</c:v>
                </c:pt>
                <c:pt idx="10">
                  <c:v>66.924366666666671</c:v>
                </c:pt>
                <c:pt idx="11">
                  <c:v>65.579233333333335</c:v>
                </c:pt>
                <c:pt idx="12">
                  <c:v>64.235500000000002</c:v>
                </c:pt>
                <c:pt idx="13">
                  <c:v>62.912033333333341</c:v>
                </c:pt>
                <c:pt idx="14">
                  <c:v>61.577466666666659</c:v>
                </c:pt>
                <c:pt idx="15">
                  <c:v>60.174599999999998</c:v>
                </c:pt>
                <c:pt idx="16">
                  <c:v>58.829800000000006</c:v>
                </c:pt>
                <c:pt idx="17">
                  <c:v>57.559033333333332</c:v>
                </c:pt>
                <c:pt idx="18">
                  <c:v>56.223166666666664</c:v>
                </c:pt>
                <c:pt idx="19">
                  <c:v>54.905866666666668</c:v>
                </c:pt>
                <c:pt idx="20">
                  <c:v>53.643100000000004</c:v>
                </c:pt>
                <c:pt idx="21">
                  <c:v>52.397066666666667</c:v>
                </c:pt>
                <c:pt idx="22">
                  <c:v>51.165833333333332</c:v>
                </c:pt>
                <c:pt idx="23">
                  <c:v>49.925566666666668</c:v>
                </c:pt>
                <c:pt idx="24">
                  <c:v>48.695166666666665</c:v>
                </c:pt>
                <c:pt idx="25">
                  <c:v>47.514199999999995</c:v>
                </c:pt>
                <c:pt idx="26">
                  <c:v>46.348599999999998</c:v>
                </c:pt>
                <c:pt idx="27">
                  <c:v>45.248433333333338</c:v>
                </c:pt>
                <c:pt idx="28">
                  <c:v>44.096366666666675</c:v>
                </c:pt>
                <c:pt idx="29">
                  <c:v>42.965933333333339</c:v>
                </c:pt>
                <c:pt idx="30">
                  <c:v>41.93803333333333</c:v>
                </c:pt>
                <c:pt idx="31">
                  <c:v>40.892699999999998</c:v>
                </c:pt>
                <c:pt idx="32">
                  <c:v>39.802999999999997</c:v>
                </c:pt>
                <c:pt idx="33">
                  <c:v>38.909199999999998</c:v>
                </c:pt>
                <c:pt idx="34">
                  <c:v>37.916800000000002</c:v>
                </c:pt>
                <c:pt idx="35">
                  <c:v>36.981500000000004</c:v>
                </c:pt>
                <c:pt idx="36">
                  <c:v>36.0593</c:v>
                </c:pt>
                <c:pt idx="37">
                  <c:v>35.254600000000003</c:v>
                </c:pt>
                <c:pt idx="38">
                  <c:v>34.34246666666666</c:v>
                </c:pt>
                <c:pt idx="39">
                  <c:v>33.563733333333339</c:v>
                </c:pt>
                <c:pt idx="40">
                  <c:v>32.745433333333331</c:v>
                </c:pt>
                <c:pt idx="41">
                  <c:v>31.989933333333337</c:v>
                </c:pt>
                <c:pt idx="42">
                  <c:v>31.225300000000004</c:v>
                </c:pt>
                <c:pt idx="43">
                  <c:v>30.517166666666668</c:v>
                </c:pt>
                <c:pt idx="44">
                  <c:v>29.836099999999998</c:v>
                </c:pt>
                <c:pt idx="45">
                  <c:v>29.166399999999999</c:v>
                </c:pt>
                <c:pt idx="46">
                  <c:v>28.524166666666662</c:v>
                </c:pt>
                <c:pt idx="47">
                  <c:v>27.913866666666667</c:v>
                </c:pt>
                <c:pt idx="48">
                  <c:v>27.310033333333333</c:v>
                </c:pt>
                <c:pt idx="49">
                  <c:v>26.688033333333333</c:v>
                </c:pt>
                <c:pt idx="50">
                  <c:v>26.193233333333335</c:v>
                </c:pt>
                <c:pt idx="51">
                  <c:v>25.619233333333337</c:v>
                </c:pt>
                <c:pt idx="52">
                  <c:v>25.104366666666667</c:v>
                </c:pt>
                <c:pt idx="53">
                  <c:v>24.670266666666667</c:v>
                </c:pt>
                <c:pt idx="54">
                  <c:v>24.165600000000001</c:v>
                </c:pt>
                <c:pt idx="55">
                  <c:v>23.702166666666667</c:v>
                </c:pt>
                <c:pt idx="56">
                  <c:v>23.257200000000001</c:v>
                </c:pt>
                <c:pt idx="57">
                  <c:v>22.891633333333331</c:v>
                </c:pt>
                <c:pt idx="58">
                  <c:v>22.511633333333332</c:v>
                </c:pt>
                <c:pt idx="59">
                  <c:v>22.130099999999999</c:v>
                </c:pt>
                <c:pt idx="60">
                  <c:v>21.734033333333333</c:v>
                </c:pt>
                <c:pt idx="61">
                  <c:v>21.376900000000003</c:v>
                </c:pt>
                <c:pt idx="62">
                  <c:v>21.069066666666668</c:v>
                </c:pt>
                <c:pt idx="63">
                  <c:v>20.740966666666669</c:v>
                </c:pt>
                <c:pt idx="64">
                  <c:v>20.456133333333337</c:v>
                </c:pt>
                <c:pt idx="65">
                  <c:v>20.167833333333334</c:v>
                </c:pt>
                <c:pt idx="66">
                  <c:v>19.905533333333334</c:v>
                </c:pt>
                <c:pt idx="67">
                  <c:v>19.650766666666666</c:v>
                </c:pt>
                <c:pt idx="68">
                  <c:v>19.386399999999998</c:v>
                </c:pt>
                <c:pt idx="69">
                  <c:v>19.130366666666667</c:v>
                </c:pt>
                <c:pt idx="70">
                  <c:v>18.922033333333335</c:v>
                </c:pt>
                <c:pt idx="71">
                  <c:v>18.696966666666668</c:v>
                </c:pt>
                <c:pt idx="72">
                  <c:v>18.506266666666665</c:v>
                </c:pt>
                <c:pt idx="73">
                  <c:v>18.336433333333332</c:v>
                </c:pt>
                <c:pt idx="74">
                  <c:v>18.145166666666665</c:v>
                </c:pt>
                <c:pt idx="75">
                  <c:v>17.941733333333335</c:v>
                </c:pt>
                <c:pt idx="76">
                  <c:v>17.789966666666668</c:v>
                </c:pt>
                <c:pt idx="77">
                  <c:v>17.593133333333338</c:v>
                </c:pt>
                <c:pt idx="78">
                  <c:v>17.505566666666667</c:v>
                </c:pt>
                <c:pt idx="79">
                  <c:v>17.350166666666667</c:v>
                </c:pt>
                <c:pt idx="80">
                  <c:v>17.220699999999997</c:v>
                </c:pt>
                <c:pt idx="81">
                  <c:v>17.100133333333336</c:v>
                </c:pt>
                <c:pt idx="82">
                  <c:v>16.975399999999997</c:v>
                </c:pt>
                <c:pt idx="83">
                  <c:v>16.883566666666667</c:v>
                </c:pt>
                <c:pt idx="84">
                  <c:v>16.757533333333331</c:v>
                </c:pt>
                <c:pt idx="85">
                  <c:v>16.647733333333335</c:v>
                </c:pt>
                <c:pt idx="86">
                  <c:v>16.556100000000001</c:v>
                </c:pt>
                <c:pt idx="87">
                  <c:v>16.481933333333334</c:v>
                </c:pt>
                <c:pt idx="88">
                  <c:v>16.3813</c:v>
                </c:pt>
                <c:pt idx="89">
                  <c:v>16.290133333333333</c:v>
                </c:pt>
                <c:pt idx="90">
                  <c:v>16.241500000000002</c:v>
                </c:pt>
                <c:pt idx="91">
                  <c:v>16.165400000000002</c:v>
                </c:pt>
                <c:pt idx="92">
                  <c:v>16.094366666666666</c:v>
                </c:pt>
                <c:pt idx="93">
                  <c:v>16.020599999999998</c:v>
                </c:pt>
                <c:pt idx="94">
                  <c:v>15.957266666666669</c:v>
                </c:pt>
                <c:pt idx="95">
                  <c:v>15.926533333333333</c:v>
                </c:pt>
                <c:pt idx="96">
                  <c:v>15.851766666666668</c:v>
                </c:pt>
                <c:pt idx="97">
                  <c:v>15.818700000000002</c:v>
                </c:pt>
                <c:pt idx="98">
                  <c:v>15.765266666666667</c:v>
                </c:pt>
                <c:pt idx="99">
                  <c:v>15.694033333333332</c:v>
                </c:pt>
                <c:pt idx="100">
                  <c:v>15.698033333333333</c:v>
                </c:pt>
                <c:pt idx="101">
                  <c:v>15.619433333333333</c:v>
                </c:pt>
                <c:pt idx="102">
                  <c:v>15.585700000000001</c:v>
                </c:pt>
                <c:pt idx="103">
                  <c:v>15.545033333333334</c:v>
                </c:pt>
                <c:pt idx="104">
                  <c:v>15.569100000000001</c:v>
                </c:pt>
                <c:pt idx="105">
                  <c:v>15.5053</c:v>
                </c:pt>
                <c:pt idx="106">
                  <c:v>15.491566666666666</c:v>
                </c:pt>
                <c:pt idx="107">
                  <c:v>15.442266666666669</c:v>
                </c:pt>
                <c:pt idx="108">
                  <c:v>15.422433333333332</c:v>
                </c:pt>
                <c:pt idx="109">
                  <c:v>15.393599999999999</c:v>
                </c:pt>
                <c:pt idx="110">
                  <c:v>15.3681</c:v>
                </c:pt>
                <c:pt idx="111">
                  <c:v>15.346766666666667</c:v>
                </c:pt>
                <c:pt idx="112">
                  <c:v>15.343066666666667</c:v>
                </c:pt>
                <c:pt idx="113">
                  <c:v>15.331566666666667</c:v>
                </c:pt>
                <c:pt idx="114">
                  <c:v>15.304933333333333</c:v>
                </c:pt>
                <c:pt idx="115">
                  <c:v>15.305133333333332</c:v>
                </c:pt>
                <c:pt idx="116">
                  <c:v>15.298833333333334</c:v>
                </c:pt>
                <c:pt idx="117">
                  <c:v>15.279766666666667</c:v>
                </c:pt>
                <c:pt idx="118">
                  <c:v>15.261966666666666</c:v>
                </c:pt>
                <c:pt idx="119">
                  <c:v>15.239699999999999</c:v>
                </c:pt>
                <c:pt idx="120">
                  <c:v>15.240266666666665</c:v>
                </c:pt>
                <c:pt idx="121">
                  <c:v>15.200800000000001</c:v>
                </c:pt>
                <c:pt idx="122">
                  <c:v>15.2057</c:v>
                </c:pt>
                <c:pt idx="123">
                  <c:v>15.194800000000001</c:v>
                </c:pt>
                <c:pt idx="124">
                  <c:v>15.187466666666667</c:v>
                </c:pt>
                <c:pt idx="125">
                  <c:v>15.219033333333334</c:v>
                </c:pt>
                <c:pt idx="126">
                  <c:v>15.162799999999999</c:v>
                </c:pt>
                <c:pt idx="127">
                  <c:v>15.193766666666667</c:v>
                </c:pt>
                <c:pt idx="128">
                  <c:v>15.187199999999999</c:v>
                </c:pt>
                <c:pt idx="129">
                  <c:v>15.179433333333334</c:v>
                </c:pt>
                <c:pt idx="130">
                  <c:v>15.186999999999999</c:v>
                </c:pt>
                <c:pt idx="131">
                  <c:v>15.159433333333332</c:v>
                </c:pt>
                <c:pt idx="132">
                  <c:v>15.169766666666668</c:v>
                </c:pt>
                <c:pt idx="133">
                  <c:v>15.145566666666667</c:v>
                </c:pt>
                <c:pt idx="134">
                  <c:v>15.131300000000001</c:v>
                </c:pt>
                <c:pt idx="135">
                  <c:v>15.145466666666669</c:v>
                </c:pt>
                <c:pt idx="136">
                  <c:v>15.131466666666666</c:v>
                </c:pt>
                <c:pt idx="137">
                  <c:v>15.139566666666667</c:v>
                </c:pt>
                <c:pt idx="138">
                  <c:v>15.127133333333333</c:v>
                </c:pt>
                <c:pt idx="139">
                  <c:v>15.131633333333333</c:v>
                </c:pt>
                <c:pt idx="140">
                  <c:v>15.125333333333336</c:v>
                </c:pt>
                <c:pt idx="141">
                  <c:v>15.158900000000001</c:v>
                </c:pt>
                <c:pt idx="142">
                  <c:v>15.143466666666667</c:v>
                </c:pt>
                <c:pt idx="143">
                  <c:v>15.139233333333332</c:v>
                </c:pt>
                <c:pt idx="144">
                  <c:v>15.155933333333332</c:v>
                </c:pt>
                <c:pt idx="145">
                  <c:v>15.159666666666666</c:v>
                </c:pt>
                <c:pt idx="146">
                  <c:v>15.122199999999999</c:v>
                </c:pt>
                <c:pt idx="147">
                  <c:v>15.165700000000001</c:v>
                </c:pt>
                <c:pt idx="148">
                  <c:v>15.151166666666667</c:v>
                </c:pt>
                <c:pt idx="149">
                  <c:v>15.153466666666667</c:v>
                </c:pt>
                <c:pt idx="150">
                  <c:v>15.151333333333334</c:v>
                </c:pt>
                <c:pt idx="151">
                  <c:v>15.166833333333335</c:v>
                </c:pt>
                <c:pt idx="152">
                  <c:v>15.153466666666667</c:v>
                </c:pt>
                <c:pt idx="153">
                  <c:v>15.138866666666667</c:v>
                </c:pt>
                <c:pt idx="154">
                  <c:v>15.154133333333332</c:v>
                </c:pt>
                <c:pt idx="155">
                  <c:v>15.139433333333335</c:v>
                </c:pt>
                <c:pt idx="156">
                  <c:v>15.161733333333332</c:v>
                </c:pt>
                <c:pt idx="157">
                  <c:v>15.167233333333334</c:v>
                </c:pt>
                <c:pt idx="158">
                  <c:v>15.1547</c:v>
                </c:pt>
                <c:pt idx="159">
                  <c:v>15.154333333333334</c:v>
                </c:pt>
                <c:pt idx="160">
                  <c:v>15.150333333333334</c:v>
                </c:pt>
                <c:pt idx="161">
                  <c:v>15.145833333333334</c:v>
                </c:pt>
                <c:pt idx="162">
                  <c:v>15.163333333333334</c:v>
                </c:pt>
                <c:pt idx="163">
                  <c:v>15.170966666666667</c:v>
                </c:pt>
                <c:pt idx="164">
                  <c:v>15.1599</c:v>
                </c:pt>
                <c:pt idx="165">
                  <c:v>15.160199999999998</c:v>
                </c:pt>
                <c:pt idx="166">
                  <c:v>15.210233333333335</c:v>
                </c:pt>
                <c:pt idx="167">
                  <c:v>15.1601</c:v>
                </c:pt>
                <c:pt idx="168">
                  <c:v>15.1591</c:v>
                </c:pt>
                <c:pt idx="169">
                  <c:v>15.175933333333333</c:v>
                </c:pt>
                <c:pt idx="170">
                  <c:v>15.195433333333332</c:v>
                </c:pt>
                <c:pt idx="171">
                  <c:v>15.1869</c:v>
                </c:pt>
                <c:pt idx="172">
                  <c:v>15.163499999999999</c:v>
                </c:pt>
                <c:pt idx="173">
                  <c:v>15.185033333333331</c:v>
                </c:pt>
                <c:pt idx="174">
                  <c:v>15.185766666666666</c:v>
                </c:pt>
                <c:pt idx="175">
                  <c:v>15.195566666666666</c:v>
                </c:pt>
                <c:pt idx="176">
                  <c:v>15.209533333333333</c:v>
                </c:pt>
                <c:pt idx="177">
                  <c:v>15.194533333333334</c:v>
                </c:pt>
                <c:pt idx="178">
                  <c:v>15.243666666666664</c:v>
                </c:pt>
                <c:pt idx="179">
                  <c:v>15.217500000000001</c:v>
                </c:pt>
                <c:pt idx="180">
                  <c:v>15.216966666666666</c:v>
                </c:pt>
                <c:pt idx="181">
                  <c:v>15.192366666666667</c:v>
                </c:pt>
                <c:pt idx="182">
                  <c:v>15.223666666666666</c:v>
                </c:pt>
                <c:pt idx="183">
                  <c:v>15.244766666666665</c:v>
                </c:pt>
                <c:pt idx="184">
                  <c:v>15.212400000000001</c:v>
                </c:pt>
                <c:pt idx="185">
                  <c:v>15.224433333333332</c:v>
                </c:pt>
                <c:pt idx="186">
                  <c:v>15.222466666666667</c:v>
                </c:pt>
                <c:pt idx="187">
                  <c:v>15.241166666666667</c:v>
                </c:pt>
                <c:pt idx="188">
                  <c:v>15.220066666666668</c:v>
                </c:pt>
                <c:pt idx="189">
                  <c:v>15.210733333333332</c:v>
                </c:pt>
                <c:pt idx="190">
                  <c:v>15.264733333333334</c:v>
                </c:pt>
                <c:pt idx="191">
                  <c:v>15.246233333333334</c:v>
                </c:pt>
                <c:pt idx="192">
                  <c:v>15.258566666666667</c:v>
                </c:pt>
                <c:pt idx="193">
                  <c:v>15.273066666666667</c:v>
                </c:pt>
                <c:pt idx="194">
                  <c:v>15.260166666666668</c:v>
                </c:pt>
                <c:pt idx="195">
                  <c:v>15.242433333333333</c:v>
                </c:pt>
                <c:pt idx="196">
                  <c:v>15.257833333333332</c:v>
                </c:pt>
                <c:pt idx="197">
                  <c:v>15.259399999999999</c:v>
                </c:pt>
                <c:pt idx="198">
                  <c:v>15.281000000000001</c:v>
                </c:pt>
                <c:pt idx="199">
                  <c:v>15.252600000000001</c:v>
                </c:pt>
                <c:pt idx="200">
                  <c:v>15.280333333333331</c:v>
                </c:pt>
                <c:pt idx="201">
                  <c:v>15.284466666666667</c:v>
                </c:pt>
                <c:pt idx="202">
                  <c:v>15.280333333333333</c:v>
                </c:pt>
                <c:pt idx="203">
                  <c:v>15.297166666666667</c:v>
                </c:pt>
                <c:pt idx="204">
                  <c:v>15.266166666666669</c:v>
                </c:pt>
                <c:pt idx="205">
                  <c:v>15.297800000000001</c:v>
                </c:pt>
                <c:pt idx="206">
                  <c:v>15.301133333333334</c:v>
                </c:pt>
                <c:pt idx="207">
                  <c:v>15.301833333333335</c:v>
                </c:pt>
                <c:pt idx="208">
                  <c:v>15.304166666666665</c:v>
                </c:pt>
                <c:pt idx="209">
                  <c:v>15.3072</c:v>
                </c:pt>
                <c:pt idx="210">
                  <c:v>15.293799999999999</c:v>
                </c:pt>
                <c:pt idx="211">
                  <c:v>15.279233333333332</c:v>
                </c:pt>
                <c:pt idx="212">
                  <c:v>15.301933333333332</c:v>
                </c:pt>
                <c:pt idx="213">
                  <c:v>15.305566666666666</c:v>
                </c:pt>
                <c:pt idx="214">
                  <c:v>15.311533333333335</c:v>
                </c:pt>
                <c:pt idx="215">
                  <c:v>15.321733333333333</c:v>
                </c:pt>
                <c:pt idx="216">
                  <c:v>15.293799999999999</c:v>
                </c:pt>
                <c:pt idx="217">
                  <c:v>15.313066666666666</c:v>
                </c:pt>
                <c:pt idx="218">
                  <c:v>15.301266666666669</c:v>
                </c:pt>
                <c:pt idx="219">
                  <c:v>15.302366666666666</c:v>
                </c:pt>
                <c:pt idx="220">
                  <c:v>15.306066666666666</c:v>
                </c:pt>
                <c:pt idx="221">
                  <c:v>15.322966666666666</c:v>
                </c:pt>
                <c:pt idx="222">
                  <c:v>15.330133333333334</c:v>
                </c:pt>
                <c:pt idx="223">
                  <c:v>15.366033333333334</c:v>
                </c:pt>
                <c:pt idx="224">
                  <c:v>15.352733333333333</c:v>
                </c:pt>
                <c:pt idx="225">
                  <c:v>15.3222</c:v>
                </c:pt>
                <c:pt idx="226">
                  <c:v>15.3521</c:v>
                </c:pt>
                <c:pt idx="227">
                  <c:v>15.347900000000001</c:v>
                </c:pt>
                <c:pt idx="228">
                  <c:v>15.336399999999999</c:v>
                </c:pt>
                <c:pt idx="229">
                  <c:v>15.354866666666666</c:v>
                </c:pt>
                <c:pt idx="230">
                  <c:v>15.340733333333333</c:v>
                </c:pt>
                <c:pt idx="231">
                  <c:v>15.3551</c:v>
                </c:pt>
                <c:pt idx="232">
                  <c:v>15.323066666666668</c:v>
                </c:pt>
                <c:pt idx="233">
                  <c:v>15.365433333333334</c:v>
                </c:pt>
                <c:pt idx="234">
                  <c:v>15.349733333333333</c:v>
                </c:pt>
                <c:pt idx="235">
                  <c:v>15.3247</c:v>
                </c:pt>
                <c:pt idx="236">
                  <c:v>15.360333333333331</c:v>
                </c:pt>
                <c:pt idx="237">
                  <c:v>15.369300000000001</c:v>
                </c:pt>
                <c:pt idx="238">
                  <c:v>15.361633333333332</c:v>
                </c:pt>
                <c:pt idx="239">
                  <c:v>15.388266666666667</c:v>
                </c:pt>
                <c:pt idx="240">
                  <c:v>15.378666666666668</c:v>
                </c:pt>
                <c:pt idx="241">
                  <c:v>15.365533333333333</c:v>
                </c:pt>
                <c:pt idx="242">
                  <c:v>15.405766666666667</c:v>
                </c:pt>
                <c:pt idx="243">
                  <c:v>15.375500000000001</c:v>
                </c:pt>
                <c:pt idx="244">
                  <c:v>15.378866666666667</c:v>
                </c:pt>
                <c:pt idx="245">
                  <c:v>15.404066666666665</c:v>
                </c:pt>
                <c:pt idx="246">
                  <c:v>15.3713</c:v>
                </c:pt>
                <c:pt idx="247">
                  <c:v>15.376800000000001</c:v>
                </c:pt>
                <c:pt idx="248">
                  <c:v>15.389133333333334</c:v>
                </c:pt>
                <c:pt idx="249">
                  <c:v>15.403799999999999</c:v>
                </c:pt>
                <c:pt idx="250">
                  <c:v>15.4086</c:v>
                </c:pt>
                <c:pt idx="251">
                  <c:v>15.386366666666667</c:v>
                </c:pt>
                <c:pt idx="252">
                  <c:v>15.369566666666666</c:v>
                </c:pt>
                <c:pt idx="253">
                  <c:v>15.410066666666665</c:v>
                </c:pt>
                <c:pt idx="254">
                  <c:v>15.4041</c:v>
                </c:pt>
                <c:pt idx="255">
                  <c:v>15.402799999999999</c:v>
                </c:pt>
                <c:pt idx="256">
                  <c:v>15.421866666666666</c:v>
                </c:pt>
                <c:pt idx="257">
                  <c:v>15.408166666666666</c:v>
                </c:pt>
                <c:pt idx="258">
                  <c:v>15.447866666666668</c:v>
                </c:pt>
                <c:pt idx="259">
                  <c:v>15.445</c:v>
                </c:pt>
                <c:pt idx="260">
                  <c:v>15.420833333333334</c:v>
                </c:pt>
                <c:pt idx="261">
                  <c:v>15.432733333333333</c:v>
                </c:pt>
                <c:pt idx="262">
                  <c:v>15.438766666666666</c:v>
                </c:pt>
                <c:pt idx="263">
                  <c:v>15.422366666666667</c:v>
                </c:pt>
                <c:pt idx="264">
                  <c:v>15.439333333333332</c:v>
                </c:pt>
                <c:pt idx="265">
                  <c:v>15.427999999999999</c:v>
                </c:pt>
                <c:pt idx="266">
                  <c:v>15.437199999999999</c:v>
                </c:pt>
                <c:pt idx="267">
                  <c:v>15.427933333333334</c:v>
                </c:pt>
                <c:pt idx="268">
                  <c:v>15.4275</c:v>
                </c:pt>
                <c:pt idx="269">
                  <c:v>15.423899999999998</c:v>
                </c:pt>
                <c:pt idx="270">
                  <c:v>15.427966666666668</c:v>
                </c:pt>
                <c:pt idx="271">
                  <c:v>15.444966666666668</c:v>
                </c:pt>
                <c:pt idx="272">
                  <c:v>15.436999999999999</c:v>
                </c:pt>
                <c:pt idx="273">
                  <c:v>15.436633333333333</c:v>
                </c:pt>
                <c:pt idx="274">
                  <c:v>15.461633333333333</c:v>
                </c:pt>
                <c:pt idx="275">
                  <c:v>15.464633333333333</c:v>
                </c:pt>
                <c:pt idx="276">
                  <c:v>15.431600000000001</c:v>
                </c:pt>
                <c:pt idx="277">
                  <c:v>15.457933333333335</c:v>
                </c:pt>
                <c:pt idx="278">
                  <c:v>15.431666666666667</c:v>
                </c:pt>
                <c:pt idx="279">
                  <c:v>15.446133333333334</c:v>
                </c:pt>
                <c:pt idx="280">
                  <c:v>15.448833333333333</c:v>
                </c:pt>
                <c:pt idx="281">
                  <c:v>15.483733333333333</c:v>
                </c:pt>
                <c:pt idx="282">
                  <c:v>15.484766666666665</c:v>
                </c:pt>
                <c:pt idx="283">
                  <c:v>15.477200000000002</c:v>
                </c:pt>
                <c:pt idx="284">
                  <c:v>15.474600000000001</c:v>
                </c:pt>
                <c:pt idx="285">
                  <c:v>15.473933333333333</c:v>
                </c:pt>
                <c:pt idx="286">
                  <c:v>15.491033333333334</c:v>
                </c:pt>
                <c:pt idx="287">
                  <c:v>15.494066666666669</c:v>
                </c:pt>
                <c:pt idx="288">
                  <c:v>15.446933333333334</c:v>
                </c:pt>
                <c:pt idx="289">
                  <c:v>15.477000000000002</c:v>
                </c:pt>
                <c:pt idx="290">
                  <c:v>15.4968</c:v>
                </c:pt>
                <c:pt idx="291">
                  <c:v>15.485433333333333</c:v>
                </c:pt>
                <c:pt idx="292">
                  <c:v>15.494966666666668</c:v>
                </c:pt>
                <c:pt idx="293">
                  <c:v>15.489233333333333</c:v>
                </c:pt>
                <c:pt idx="294">
                  <c:v>15.4964</c:v>
                </c:pt>
                <c:pt idx="295">
                  <c:v>15.484033333333334</c:v>
                </c:pt>
                <c:pt idx="296">
                  <c:v>15.498833333333332</c:v>
                </c:pt>
                <c:pt idx="297">
                  <c:v>15.4938</c:v>
                </c:pt>
                <c:pt idx="298">
                  <c:v>15.505033333333335</c:v>
                </c:pt>
                <c:pt idx="299">
                  <c:v>15.494666666666667</c:v>
                </c:pt>
                <c:pt idx="300">
                  <c:v>15.521033333333335</c:v>
                </c:pt>
                <c:pt idx="301">
                  <c:v>15.511133333333333</c:v>
                </c:pt>
                <c:pt idx="302">
                  <c:v>15.517200000000001</c:v>
                </c:pt>
                <c:pt idx="303">
                  <c:v>15.507033333333334</c:v>
                </c:pt>
                <c:pt idx="304">
                  <c:v>15.503233333333332</c:v>
                </c:pt>
                <c:pt idx="305">
                  <c:v>15.512700000000001</c:v>
                </c:pt>
                <c:pt idx="306">
                  <c:v>15.4978</c:v>
                </c:pt>
                <c:pt idx="307">
                  <c:v>15.547833333333335</c:v>
                </c:pt>
                <c:pt idx="308">
                  <c:v>15.4964</c:v>
                </c:pt>
                <c:pt idx="309">
                  <c:v>15.530200000000001</c:v>
                </c:pt>
                <c:pt idx="310">
                  <c:v>15.524233333333333</c:v>
                </c:pt>
                <c:pt idx="311">
                  <c:v>15.544499999999999</c:v>
                </c:pt>
                <c:pt idx="312">
                  <c:v>15.515666666666668</c:v>
                </c:pt>
                <c:pt idx="313">
                  <c:v>15.518333333333333</c:v>
                </c:pt>
                <c:pt idx="314">
                  <c:v>15.517099999999999</c:v>
                </c:pt>
                <c:pt idx="315">
                  <c:v>15.530299999999999</c:v>
                </c:pt>
                <c:pt idx="316">
                  <c:v>15.565666666666667</c:v>
                </c:pt>
                <c:pt idx="317">
                  <c:v>15.553600000000001</c:v>
                </c:pt>
                <c:pt idx="318">
                  <c:v>15.550733333333334</c:v>
                </c:pt>
                <c:pt idx="319">
                  <c:v>15.540433333333333</c:v>
                </c:pt>
                <c:pt idx="320">
                  <c:v>15.546666666666667</c:v>
                </c:pt>
                <c:pt idx="321">
                  <c:v>15.537766666666665</c:v>
                </c:pt>
                <c:pt idx="322">
                  <c:v>15.5565</c:v>
                </c:pt>
                <c:pt idx="323">
                  <c:v>15.539000000000001</c:v>
                </c:pt>
                <c:pt idx="324">
                  <c:v>15.536133333333334</c:v>
                </c:pt>
                <c:pt idx="325">
                  <c:v>15.567433333333334</c:v>
                </c:pt>
                <c:pt idx="326">
                  <c:v>15.573500000000001</c:v>
                </c:pt>
                <c:pt idx="327">
                  <c:v>15.557499999999999</c:v>
                </c:pt>
                <c:pt idx="328">
                  <c:v>15.575233333333335</c:v>
                </c:pt>
                <c:pt idx="329">
                  <c:v>15.5585</c:v>
                </c:pt>
                <c:pt idx="330">
                  <c:v>15.547033333333333</c:v>
                </c:pt>
                <c:pt idx="331">
                  <c:v>15.557933333333333</c:v>
                </c:pt>
                <c:pt idx="332">
                  <c:v>15.5745</c:v>
                </c:pt>
                <c:pt idx="333">
                  <c:v>15.595033333333333</c:v>
                </c:pt>
                <c:pt idx="334">
                  <c:v>15.576233333333333</c:v>
                </c:pt>
                <c:pt idx="335">
                  <c:v>15.571899999999999</c:v>
                </c:pt>
                <c:pt idx="336">
                  <c:v>15.595233333333333</c:v>
                </c:pt>
                <c:pt idx="337">
                  <c:v>15.574366666666668</c:v>
                </c:pt>
                <c:pt idx="338">
                  <c:v>15.574366666666668</c:v>
                </c:pt>
                <c:pt idx="339">
                  <c:v>15.574933333333334</c:v>
                </c:pt>
                <c:pt idx="340">
                  <c:v>15.594766666666667</c:v>
                </c:pt>
                <c:pt idx="341">
                  <c:v>15.565333333333333</c:v>
                </c:pt>
                <c:pt idx="342">
                  <c:v>15.566999999999998</c:v>
                </c:pt>
                <c:pt idx="343">
                  <c:v>15.582133333333333</c:v>
                </c:pt>
                <c:pt idx="344">
                  <c:v>15.583766666666667</c:v>
                </c:pt>
                <c:pt idx="345">
                  <c:v>15.572933333333333</c:v>
                </c:pt>
                <c:pt idx="346">
                  <c:v>15.594699999999998</c:v>
                </c:pt>
                <c:pt idx="347">
                  <c:v>15.557833333333335</c:v>
                </c:pt>
                <c:pt idx="348">
                  <c:v>15.583733333333333</c:v>
                </c:pt>
                <c:pt idx="349">
                  <c:v>15.588200000000001</c:v>
                </c:pt>
                <c:pt idx="350">
                  <c:v>15.618200000000002</c:v>
                </c:pt>
                <c:pt idx="351">
                  <c:v>15.583733333333333</c:v>
                </c:pt>
                <c:pt idx="352">
                  <c:v>15.588900000000001</c:v>
                </c:pt>
                <c:pt idx="353">
                  <c:v>15.612866666666667</c:v>
                </c:pt>
                <c:pt idx="354">
                  <c:v>15.603</c:v>
                </c:pt>
                <c:pt idx="355">
                  <c:v>15.607933333333335</c:v>
                </c:pt>
                <c:pt idx="356">
                  <c:v>15.603200000000001</c:v>
                </c:pt>
                <c:pt idx="357">
                  <c:v>15.604799999999999</c:v>
                </c:pt>
                <c:pt idx="358">
                  <c:v>15.6181</c:v>
                </c:pt>
                <c:pt idx="359">
                  <c:v>15.6342</c:v>
                </c:pt>
                <c:pt idx="360">
                  <c:v>15.617066666666668</c:v>
                </c:pt>
                <c:pt idx="361">
                  <c:v>15.595199999999998</c:v>
                </c:pt>
                <c:pt idx="362">
                  <c:v>15.631099999999998</c:v>
                </c:pt>
                <c:pt idx="363">
                  <c:v>15.584066666666667</c:v>
                </c:pt>
                <c:pt idx="364">
                  <c:v>15.6387</c:v>
                </c:pt>
                <c:pt idx="365">
                  <c:v>15.606900000000001</c:v>
                </c:pt>
                <c:pt idx="366">
                  <c:v>15.637700000000001</c:v>
                </c:pt>
                <c:pt idx="367">
                  <c:v>15.638800000000002</c:v>
                </c:pt>
                <c:pt idx="368">
                  <c:v>15.644533333333333</c:v>
                </c:pt>
                <c:pt idx="369">
                  <c:v>15.626066666666667</c:v>
                </c:pt>
                <c:pt idx="370">
                  <c:v>15.613866666666667</c:v>
                </c:pt>
                <c:pt idx="371">
                  <c:v>15.634799999999998</c:v>
                </c:pt>
                <c:pt idx="372">
                  <c:v>15.623633333333336</c:v>
                </c:pt>
                <c:pt idx="373">
                  <c:v>15.616966666666665</c:v>
                </c:pt>
                <c:pt idx="374">
                  <c:v>15.6379</c:v>
                </c:pt>
                <c:pt idx="375">
                  <c:v>15.647399999999999</c:v>
                </c:pt>
                <c:pt idx="376">
                  <c:v>15.618499999999999</c:v>
                </c:pt>
                <c:pt idx="377">
                  <c:v>15.623366666666668</c:v>
                </c:pt>
                <c:pt idx="378">
                  <c:v>15.6685</c:v>
                </c:pt>
                <c:pt idx="379">
                  <c:v>15.637466666666667</c:v>
                </c:pt>
                <c:pt idx="380">
                  <c:v>15.636866666666668</c:v>
                </c:pt>
                <c:pt idx="381">
                  <c:v>15.6509</c:v>
                </c:pt>
                <c:pt idx="382">
                  <c:v>15.644333333333334</c:v>
                </c:pt>
                <c:pt idx="383">
                  <c:v>15.630066666666664</c:v>
                </c:pt>
                <c:pt idx="384">
                  <c:v>15.645466666666666</c:v>
                </c:pt>
                <c:pt idx="385">
                  <c:v>15.637033333333335</c:v>
                </c:pt>
                <c:pt idx="386">
                  <c:v>15.644766666666669</c:v>
                </c:pt>
                <c:pt idx="387">
                  <c:v>15.643333333333333</c:v>
                </c:pt>
                <c:pt idx="388">
                  <c:v>15.6671</c:v>
                </c:pt>
                <c:pt idx="389">
                  <c:v>15.6671</c:v>
                </c:pt>
                <c:pt idx="390">
                  <c:v>15.652166666666666</c:v>
                </c:pt>
                <c:pt idx="391">
                  <c:v>15.674133333333335</c:v>
                </c:pt>
                <c:pt idx="392">
                  <c:v>15.6736</c:v>
                </c:pt>
                <c:pt idx="393">
                  <c:v>15.647399999999999</c:v>
                </c:pt>
                <c:pt idx="394">
                  <c:v>15.682466666666665</c:v>
                </c:pt>
                <c:pt idx="395">
                  <c:v>15.657066666666665</c:v>
                </c:pt>
                <c:pt idx="396">
                  <c:v>15.664900000000001</c:v>
                </c:pt>
                <c:pt idx="397">
                  <c:v>15.6569</c:v>
                </c:pt>
                <c:pt idx="398">
                  <c:v>15.663433333333332</c:v>
                </c:pt>
                <c:pt idx="399">
                  <c:v>15.645433333333335</c:v>
                </c:pt>
                <c:pt idx="400">
                  <c:v>15.670833333333334</c:v>
                </c:pt>
                <c:pt idx="401">
                  <c:v>15.646133333333333</c:v>
                </c:pt>
                <c:pt idx="402">
                  <c:v>15.641300000000001</c:v>
                </c:pt>
                <c:pt idx="403">
                  <c:v>15.684033333333334</c:v>
                </c:pt>
                <c:pt idx="404">
                  <c:v>15.71396666666667</c:v>
                </c:pt>
                <c:pt idx="405">
                  <c:v>15.696733333333334</c:v>
                </c:pt>
                <c:pt idx="406">
                  <c:v>15.6845</c:v>
                </c:pt>
                <c:pt idx="407">
                  <c:v>15.668766666666668</c:v>
                </c:pt>
                <c:pt idx="408">
                  <c:v>15.665700000000001</c:v>
                </c:pt>
                <c:pt idx="409">
                  <c:v>15.693066666666667</c:v>
                </c:pt>
                <c:pt idx="410">
                  <c:v>15.677300000000001</c:v>
                </c:pt>
                <c:pt idx="411">
                  <c:v>15.669333333333332</c:v>
                </c:pt>
                <c:pt idx="412">
                  <c:v>15.671733333333334</c:v>
                </c:pt>
                <c:pt idx="413">
                  <c:v>15.6967</c:v>
                </c:pt>
                <c:pt idx="414">
                  <c:v>15.7216</c:v>
                </c:pt>
                <c:pt idx="415">
                  <c:v>15.689566666666666</c:v>
                </c:pt>
                <c:pt idx="416">
                  <c:v>15.691633333333334</c:v>
                </c:pt>
                <c:pt idx="417">
                  <c:v>15.7019</c:v>
                </c:pt>
                <c:pt idx="418">
                  <c:v>15.727266666666665</c:v>
                </c:pt>
                <c:pt idx="419">
                  <c:v>15.7141</c:v>
                </c:pt>
                <c:pt idx="420">
                  <c:v>15.700633333333334</c:v>
                </c:pt>
                <c:pt idx="421">
                  <c:v>15.689866666666665</c:v>
                </c:pt>
                <c:pt idx="422">
                  <c:v>15.702433333333333</c:v>
                </c:pt>
                <c:pt idx="423">
                  <c:v>15.713333333333333</c:v>
                </c:pt>
                <c:pt idx="424">
                  <c:v>15.710366666666667</c:v>
                </c:pt>
                <c:pt idx="425">
                  <c:v>15.705866666666667</c:v>
                </c:pt>
                <c:pt idx="426">
                  <c:v>15.699866666666667</c:v>
                </c:pt>
                <c:pt idx="427">
                  <c:v>15.728433333333333</c:v>
                </c:pt>
                <c:pt idx="428">
                  <c:v>15.735199999999999</c:v>
                </c:pt>
                <c:pt idx="429">
                  <c:v>15.734266666666668</c:v>
                </c:pt>
                <c:pt idx="430">
                  <c:v>15.722233333333335</c:v>
                </c:pt>
                <c:pt idx="431">
                  <c:v>15.697000000000001</c:v>
                </c:pt>
                <c:pt idx="432">
                  <c:v>15.723566666666668</c:v>
                </c:pt>
                <c:pt idx="433">
                  <c:v>15.717166666666666</c:v>
                </c:pt>
                <c:pt idx="434">
                  <c:v>15.710566666666665</c:v>
                </c:pt>
                <c:pt idx="435">
                  <c:v>15.726900000000001</c:v>
                </c:pt>
                <c:pt idx="436">
                  <c:v>15.724733333333333</c:v>
                </c:pt>
                <c:pt idx="437">
                  <c:v>15.746266666666665</c:v>
                </c:pt>
                <c:pt idx="438">
                  <c:v>15.724966666666667</c:v>
                </c:pt>
                <c:pt idx="439">
                  <c:v>15.708999999999998</c:v>
                </c:pt>
                <c:pt idx="440">
                  <c:v>15.757199999999999</c:v>
                </c:pt>
                <c:pt idx="441">
                  <c:v>15.729466666666665</c:v>
                </c:pt>
                <c:pt idx="442">
                  <c:v>15.722666666666669</c:v>
                </c:pt>
                <c:pt idx="443">
                  <c:v>15.755833333333333</c:v>
                </c:pt>
                <c:pt idx="444">
                  <c:v>15.726933333333335</c:v>
                </c:pt>
                <c:pt idx="445">
                  <c:v>15.745533333333332</c:v>
                </c:pt>
                <c:pt idx="446">
                  <c:v>15.757099999999999</c:v>
                </c:pt>
                <c:pt idx="447">
                  <c:v>15.736500000000001</c:v>
                </c:pt>
                <c:pt idx="448">
                  <c:v>15.769066666666665</c:v>
                </c:pt>
                <c:pt idx="449">
                  <c:v>15.743633333333333</c:v>
                </c:pt>
                <c:pt idx="450">
                  <c:v>15.736633333333332</c:v>
                </c:pt>
                <c:pt idx="451">
                  <c:v>15.743233333333334</c:v>
                </c:pt>
                <c:pt idx="452">
                  <c:v>15.757800000000001</c:v>
                </c:pt>
                <c:pt idx="453">
                  <c:v>15.746233333333334</c:v>
                </c:pt>
                <c:pt idx="454">
                  <c:v>15.752633333333334</c:v>
                </c:pt>
                <c:pt idx="455">
                  <c:v>15.7402</c:v>
                </c:pt>
                <c:pt idx="456">
                  <c:v>15.768900000000002</c:v>
                </c:pt>
                <c:pt idx="457">
                  <c:v>15.739966666666668</c:v>
                </c:pt>
                <c:pt idx="458">
                  <c:v>15.727733333333333</c:v>
                </c:pt>
                <c:pt idx="459">
                  <c:v>15.764099999999999</c:v>
                </c:pt>
                <c:pt idx="460">
                  <c:v>15.730166666666667</c:v>
                </c:pt>
                <c:pt idx="461">
                  <c:v>15.751399999999999</c:v>
                </c:pt>
                <c:pt idx="462">
                  <c:v>15.7585</c:v>
                </c:pt>
                <c:pt idx="463">
                  <c:v>15.779200000000001</c:v>
                </c:pt>
                <c:pt idx="464">
                  <c:v>15.750866666666667</c:v>
                </c:pt>
                <c:pt idx="465">
                  <c:v>15.750933333333331</c:v>
                </c:pt>
                <c:pt idx="466">
                  <c:v>15.782466666666666</c:v>
                </c:pt>
                <c:pt idx="467">
                  <c:v>15.774500000000002</c:v>
                </c:pt>
                <c:pt idx="468">
                  <c:v>15.758633333333334</c:v>
                </c:pt>
                <c:pt idx="469">
                  <c:v>15.764233333333335</c:v>
                </c:pt>
                <c:pt idx="470">
                  <c:v>15.762366666666667</c:v>
                </c:pt>
                <c:pt idx="471">
                  <c:v>15.798633333333333</c:v>
                </c:pt>
                <c:pt idx="472">
                  <c:v>15.761600000000001</c:v>
                </c:pt>
                <c:pt idx="473">
                  <c:v>15.767433333333335</c:v>
                </c:pt>
                <c:pt idx="474">
                  <c:v>15.791233333333333</c:v>
                </c:pt>
                <c:pt idx="475">
                  <c:v>15.783533333333333</c:v>
                </c:pt>
                <c:pt idx="476">
                  <c:v>15.797766666666666</c:v>
                </c:pt>
                <c:pt idx="477">
                  <c:v>15.765133333333333</c:v>
                </c:pt>
                <c:pt idx="478">
                  <c:v>15.781700000000001</c:v>
                </c:pt>
                <c:pt idx="479">
                  <c:v>15.800133333333333</c:v>
                </c:pt>
                <c:pt idx="480">
                  <c:v>15.7689</c:v>
                </c:pt>
                <c:pt idx="481">
                  <c:v>15.779133333333334</c:v>
                </c:pt>
                <c:pt idx="482">
                  <c:v>15.789666666666667</c:v>
                </c:pt>
                <c:pt idx="483">
                  <c:v>15.755600000000001</c:v>
                </c:pt>
                <c:pt idx="484">
                  <c:v>15.760766666666667</c:v>
                </c:pt>
                <c:pt idx="485">
                  <c:v>15.780966666666666</c:v>
                </c:pt>
                <c:pt idx="486">
                  <c:v>15.787000000000001</c:v>
                </c:pt>
                <c:pt idx="487">
                  <c:v>15.812833333333336</c:v>
                </c:pt>
                <c:pt idx="488">
                  <c:v>15.766033333333334</c:v>
                </c:pt>
                <c:pt idx="489">
                  <c:v>15.800433333333332</c:v>
                </c:pt>
                <c:pt idx="490">
                  <c:v>15.798766666666666</c:v>
                </c:pt>
                <c:pt idx="491">
                  <c:v>15.7727</c:v>
                </c:pt>
                <c:pt idx="492">
                  <c:v>15.806733333333334</c:v>
                </c:pt>
                <c:pt idx="493">
                  <c:v>15.773133333333334</c:v>
                </c:pt>
                <c:pt idx="494">
                  <c:v>15.776166666666668</c:v>
                </c:pt>
                <c:pt idx="495">
                  <c:v>15.779733333333333</c:v>
                </c:pt>
                <c:pt idx="496">
                  <c:v>15.777533333333333</c:v>
                </c:pt>
                <c:pt idx="497">
                  <c:v>15.789299999999999</c:v>
                </c:pt>
                <c:pt idx="498">
                  <c:v>15.767466666666666</c:v>
                </c:pt>
                <c:pt idx="499">
                  <c:v>15.784966666666667</c:v>
                </c:pt>
                <c:pt idx="500">
                  <c:v>15.807033333333331</c:v>
                </c:pt>
                <c:pt idx="501">
                  <c:v>15.8041</c:v>
                </c:pt>
                <c:pt idx="502">
                  <c:v>15.799000000000001</c:v>
                </c:pt>
                <c:pt idx="503">
                  <c:v>15.791733333333333</c:v>
                </c:pt>
                <c:pt idx="504">
                  <c:v>15.798833333333333</c:v>
                </c:pt>
                <c:pt idx="505">
                  <c:v>15.810666666666668</c:v>
                </c:pt>
                <c:pt idx="506">
                  <c:v>15.825266666666666</c:v>
                </c:pt>
                <c:pt idx="507">
                  <c:v>15.819866666666664</c:v>
                </c:pt>
                <c:pt idx="508">
                  <c:v>15.791266666666667</c:v>
                </c:pt>
                <c:pt idx="509">
                  <c:v>15.796066666666666</c:v>
                </c:pt>
                <c:pt idx="510">
                  <c:v>15.787700000000001</c:v>
                </c:pt>
                <c:pt idx="511">
                  <c:v>15.817900000000002</c:v>
                </c:pt>
                <c:pt idx="512">
                  <c:v>15.807433333333334</c:v>
                </c:pt>
                <c:pt idx="513">
                  <c:v>15.787700000000001</c:v>
                </c:pt>
                <c:pt idx="514">
                  <c:v>15.798566666666668</c:v>
                </c:pt>
                <c:pt idx="515">
                  <c:v>15.815566666666667</c:v>
                </c:pt>
                <c:pt idx="516">
                  <c:v>15.848266666666667</c:v>
                </c:pt>
                <c:pt idx="517">
                  <c:v>15.820333333333332</c:v>
                </c:pt>
                <c:pt idx="518">
                  <c:v>15.8344</c:v>
                </c:pt>
                <c:pt idx="519">
                  <c:v>15.843133333333334</c:v>
                </c:pt>
                <c:pt idx="520">
                  <c:v>15.807400000000001</c:v>
                </c:pt>
                <c:pt idx="521">
                  <c:v>15.799966666666668</c:v>
                </c:pt>
                <c:pt idx="522">
                  <c:v>15.817833333333333</c:v>
                </c:pt>
                <c:pt idx="523">
                  <c:v>15.815133333333334</c:v>
                </c:pt>
                <c:pt idx="524">
                  <c:v>15.825333333333333</c:v>
                </c:pt>
                <c:pt idx="525">
                  <c:v>15.830733333333335</c:v>
                </c:pt>
                <c:pt idx="526">
                  <c:v>15.792566666666666</c:v>
                </c:pt>
                <c:pt idx="527">
                  <c:v>15.813299999999998</c:v>
                </c:pt>
                <c:pt idx="528">
                  <c:v>15.814399999999999</c:v>
                </c:pt>
                <c:pt idx="529">
                  <c:v>15.811133333333332</c:v>
                </c:pt>
                <c:pt idx="530">
                  <c:v>15.8185</c:v>
                </c:pt>
                <c:pt idx="531">
                  <c:v>15.821133333333334</c:v>
                </c:pt>
                <c:pt idx="532">
                  <c:v>15.821633333333333</c:v>
                </c:pt>
                <c:pt idx="533">
                  <c:v>15.8309</c:v>
                </c:pt>
                <c:pt idx="534">
                  <c:v>15.845633333333332</c:v>
                </c:pt>
                <c:pt idx="535">
                  <c:v>15.8209</c:v>
                </c:pt>
                <c:pt idx="536">
                  <c:v>15.854466666666667</c:v>
                </c:pt>
                <c:pt idx="537">
                  <c:v>15.828699999999998</c:v>
                </c:pt>
                <c:pt idx="538">
                  <c:v>15.857966666666668</c:v>
                </c:pt>
                <c:pt idx="539">
                  <c:v>15.814733333333335</c:v>
                </c:pt>
                <c:pt idx="540">
                  <c:v>15.819100000000001</c:v>
                </c:pt>
                <c:pt idx="541">
                  <c:v>15.844266666666668</c:v>
                </c:pt>
                <c:pt idx="542">
                  <c:v>15.859833333333333</c:v>
                </c:pt>
                <c:pt idx="543">
                  <c:v>15.8317</c:v>
                </c:pt>
                <c:pt idx="544">
                  <c:v>15.839733333333333</c:v>
                </c:pt>
                <c:pt idx="545">
                  <c:v>15.831566666666665</c:v>
                </c:pt>
                <c:pt idx="546">
                  <c:v>15.825200000000001</c:v>
                </c:pt>
                <c:pt idx="547">
                  <c:v>15.849200000000002</c:v>
                </c:pt>
                <c:pt idx="548">
                  <c:v>15.837433333333335</c:v>
                </c:pt>
                <c:pt idx="549">
                  <c:v>15.847499999999998</c:v>
                </c:pt>
                <c:pt idx="550">
                  <c:v>15.854733333333334</c:v>
                </c:pt>
                <c:pt idx="551">
                  <c:v>15.844466666666667</c:v>
                </c:pt>
                <c:pt idx="552">
                  <c:v>15.849433333333332</c:v>
                </c:pt>
                <c:pt idx="553">
                  <c:v>15.831700000000003</c:v>
                </c:pt>
                <c:pt idx="554">
                  <c:v>15.849733333333333</c:v>
                </c:pt>
                <c:pt idx="555">
                  <c:v>15.859866666666667</c:v>
                </c:pt>
                <c:pt idx="556">
                  <c:v>15.880533333333334</c:v>
                </c:pt>
                <c:pt idx="557">
                  <c:v>15.849233333333332</c:v>
                </c:pt>
                <c:pt idx="558">
                  <c:v>15.8561</c:v>
                </c:pt>
                <c:pt idx="559">
                  <c:v>15.846500000000001</c:v>
                </c:pt>
                <c:pt idx="560">
                  <c:v>15.860900000000001</c:v>
                </c:pt>
                <c:pt idx="561">
                  <c:v>15.873166666666668</c:v>
                </c:pt>
                <c:pt idx="562">
                  <c:v>15.869566666666666</c:v>
                </c:pt>
                <c:pt idx="563">
                  <c:v>15.859899999999998</c:v>
                </c:pt>
                <c:pt idx="564">
                  <c:v>15.856533333333331</c:v>
                </c:pt>
                <c:pt idx="565">
                  <c:v>15.8598</c:v>
                </c:pt>
                <c:pt idx="566">
                  <c:v>15.853233333333334</c:v>
                </c:pt>
                <c:pt idx="567">
                  <c:v>15.863366666666666</c:v>
                </c:pt>
                <c:pt idx="568">
                  <c:v>15.833766666666667</c:v>
                </c:pt>
                <c:pt idx="569">
                  <c:v>15.862466666666668</c:v>
                </c:pt>
                <c:pt idx="570">
                  <c:v>15.854233333333333</c:v>
                </c:pt>
                <c:pt idx="571">
                  <c:v>15.864533333333332</c:v>
                </c:pt>
                <c:pt idx="572">
                  <c:v>15.886666666666665</c:v>
                </c:pt>
                <c:pt idx="573">
                  <c:v>15.869033333333334</c:v>
                </c:pt>
                <c:pt idx="574">
                  <c:v>15.880299999999998</c:v>
                </c:pt>
                <c:pt idx="575">
                  <c:v>15.848366666666669</c:v>
                </c:pt>
                <c:pt idx="576">
                  <c:v>15.902466666666667</c:v>
                </c:pt>
                <c:pt idx="577">
                  <c:v>15.863899999999999</c:v>
                </c:pt>
                <c:pt idx="578">
                  <c:v>15.893766666666666</c:v>
                </c:pt>
                <c:pt idx="579">
                  <c:v>15.8727</c:v>
                </c:pt>
                <c:pt idx="580">
                  <c:v>15.859399999999999</c:v>
                </c:pt>
                <c:pt idx="581">
                  <c:v>15.867766666666666</c:v>
                </c:pt>
                <c:pt idx="582">
                  <c:v>15.901166666666667</c:v>
                </c:pt>
                <c:pt idx="583">
                  <c:v>15.890033333333333</c:v>
                </c:pt>
                <c:pt idx="584">
                  <c:v>15.877366666666667</c:v>
                </c:pt>
                <c:pt idx="585">
                  <c:v>15.851999999999999</c:v>
                </c:pt>
                <c:pt idx="586">
                  <c:v>15.894033333333335</c:v>
                </c:pt>
                <c:pt idx="587">
                  <c:v>15.884633333333333</c:v>
                </c:pt>
                <c:pt idx="588">
                  <c:v>15.880466666666669</c:v>
                </c:pt>
                <c:pt idx="589">
                  <c:v>15.891533333333335</c:v>
                </c:pt>
                <c:pt idx="590">
                  <c:v>15.901266666666666</c:v>
                </c:pt>
                <c:pt idx="591">
                  <c:v>15.880533333333332</c:v>
                </c:pt>
                <c:pt idx="592">
                  <c:v>15.856166666666667</c:v>
                </c:pt>
                <c:pt idx="593">
                  <c:v>15.870733333333334</c:v>
                </c:pt>
                <c:pt idx="594">
                  <c:v>15.888966666666667</c:v>
                </c:pt>
                <c:pt idx="595">
                  <c:v>15.864099999999999</c:v>
                </c:pt>
                <c:pt idx="596">
                  <c:v>15.9039</c:v>
                </c:pt>
                <c:pt idx="597">
                  <c:v>15.878500000000001</c:v>
                </c:pt>
                <c:pt idx="598">
                  <c:v>15.900433333333334</c:v>
                </c:pt>
                <c:pt idx="599">
                  <c:v>15.869966666666665</c:v>
                </c:pt>
                <c:pt idx="600">
                  <c:v>15.901366666666666</c:v>
                </c:pt>
                <c:pt idx="601">
                  <c:v>15.887733333333335</c:v>
                </c:pt>
                <c:pt idx="602">
                  <c:v>15.883633333333336</c:v>
                </c:pt>
                <c:pt idx="603">
                  <c:v>15.899466666666667</c:v>
                </c:pt>
                <c:pt idx="604">
                  <c:v>15.890866666666668</c:v>
                </c:pt>
                <c:pt idx="605">
                  <c:v>15.871</c:v>
                </c:pt>
                <c:pt idx="606">
                  <c:v>15.889933333333333</c:v>
                </c:pt>
                <c:pt idx="607">
                  <c:v>15.892000000000001</c:v>
                </c:pt>
                <c:pt idx="608">
                  <c:v>15.897533333333334</c:v>
                </c:pt>
                <c:pt idx="609">
                  <c:v>15.900833333333333</c:v>
                </c:pt>
                <c:pt idx="610">
                  <c:v>15.895033333333332</c:v>
                </c:pt>
                <c:pt idx="611">
                  <c:v>15.902633333333334</c:v>
                </c:pt>
                <c:pt idx="612">
                  <c:v>15.892366666666666</c:v>
                </c:pt>
                <c:pt idx="613">
                  <c:v>15.897933333333334</c:v>
                </c:pt>
                <c:pt idx="614">
                  <c:v>15.879733333333334</c:v>
                </c:pt>
                <c:pt idx="615">
                  <c:v>15.8904</c:v>
                </c:pt>
                <c:pt idx="616">
                  <c:v>15.8894</c:v>
                </c:pt>
                <c:pt idx="617">
                  <c:v>15.929433333333334</c:v>
                </c:pt>
                <c:pt idx="618">
                  <c:v>15.9169</c:v>
                </c:pt>
                <c:pt idx="619">
                  <c:v>15.901266666666666</c:v>
                </c:pt>
                <c:pt idx="620">
                  <c:v>15.898933333333332</c:v>
                </c:pt>
                <c:pt idx="621">
                  <c:v>15.899166666666668</c:v>
                </c:pt>
                <c:pt idx="622">
                  <c:v>15.908299999999999</c:v>
                </c:pt>
                <c:pt idx="623">
                  <c:v>15.917833333333334</c:v>
                </c:pt>
                <c:pt idx="624">
                  <c:v>15.917866666666667</c:v>
                </c:pt>
                <c:pt idx="625">
                  <c:v>15.948533333333332</c:v>
                </c:pt>
                <c:pt idx="626">
                  <c:v>15.919166666666667</c:v>
                </c:pt>
                <c:pt idx="627">
                  <c:v>15.923</c:v>
                </c:pt>
                <c:pt idx="628">
                  <c:v>15.934566666666667</c:v>
                </c:pt>
                <c:pt idx="629">
                  <c:v>15.911199999999999</c:v>
                </c:pt>
                <c:pt idx="630">
                  <c:v>15.929066666666666</c:v>
                </c:pt>
                <c:pt idx="631">
                  <c:v>15.904499999999999</c:v>
                </c:pt>
                <c:pt idx="632">
                  <c:v>15.903799999999999</c:v>
                </c:pt>
                <c:pt idx="633">
                  <c:v>15.928600000000001</c:v>
                </c:pt>
                <c:pt idx="634">
                  <c:v>15.898033333333332</c:v>
                </c:pt>
                <c:pt idx="635">
                  <c:v>15.906966666666667</c:v>
                </c:pt>
                <c:pt idx="636">
                  <c:v>15.917900000000001</c:v>
                </c:pt>
                <c:pt idx="637">
                  <c:v>15.930066666666667</c:v>
                </c:pt>
                <c:pt idx="638">
                  <c:v>15.916366666666667</c:v>
                </c:pt>
                <c:pt idx="639">
                  <c:v>15.896666666666667</c:v>
                </c:pt>
                <c:pt idx="640">
                  <c:v>15.934533333333334</c:v>
                </c:pt>
                <c:pt idx="641">
                  <c:v>15.9017</c:v>
                </c:pt>
                <c:pt idx="642">
                  <c:v>15.936233333333334</c:v>
                </c:pt>
                <c:pt idx="643">
                  <c:v>15.907499999999999</c:v>
                </c:pt>
                <c:pt idx="644">
                  <c:v>15.933766666666665</c:v>
                </c:pt>
                <c:pt idx="645">
                  <c:v>15.910633333333331</c:v>
                </c:pt>
                <c:pt idx="646">
                  <c:v>15.934133333333333</c:v>
                </c:pt>
                <c:pt idx="647">
                  <c:v>15.933033333333332</c:v>
                </c:pt>
                <c:pt idx="648">
                  <c:v>15.914633333333333</c:v>
                </c:pt>
                <c:pt idx="649">
                  <c:v>15.921933333333335</c:v>
                </c:pt>
                <c:pt idx="650">
                  <c:v>15.927366666666666</c:v>
                </c:pt>
                <c:pt idx="651">
                  <c:v>15.915066666666666</c:v>
                </c:pt>
                <c:pt idx="652">
                  <c:v>15.926866666666667</c:v>
                </c:pt>
                <c:pt idx="653">
                  <c:v>15.914033333333334</c:v>
                </c:pt>
                <c:pt idx="654">
                  <c:v>15.900500000000001</c:v>
                </c:pt>
                <c:pt idx="655">
                  <c:v>15.925766666666666</c:v>
                </c:pt>
                <c:pt idx="656">
                  <c:v>15.948233333333334</c:v>
                </c:pt>
                <c:pt idx="657">
                  <c:v>15.918233333333333</c:v>
                </c:pt>
                <c:pt idx="658">
                  <c:v>15.935699999999999</c:v>
                </c:pt>
                <c:pt idx="659">
                  <c:v>15.956333333333333</c:v>
                </c:pt>
                <c:pt idx="660">
                  <c:v>15.941433333333334</c:v>
                </c:pt>
                <c:pt idx="661">
                  <c:v>15.939266666666667</c:v>
                </c:pt>
                <c:pt idx="662">
                  <c:v>15.92416666666667</c:v>
                </c:pt>
                <c:pt idx="663">
                  <c:v>15.943666666666667</c:v>
                </c:pt>
                <c:pt idx="664">
                  <c:v>15.917666666666667</c:v>
                </c:pt>
                <c:pt idx="665">
                  <c:v>15.924333333333335</c:v>
                </c:pt>
                <c:pt idx="666">
                  <c:v>15.9169</c:v>
                </c:pt>
                <c:pt idx="667">
                  <c:v>15.932333333333334</c:v>
                </c:pt>
                <c:pt idx="668">
                  <c:v>15.9533</c:v>
                </c:pt>
                <c:pt idx="669">
                  <c:v>15.914299999999999</c:v>
                </c:pt>
                <c:pt idx="670">
                  <c:v>15.946899999999999</c:v>
                </c:pt>
                <c:pt idx="671">
                  <c:v>15.9245</c:v>
                </c:pt>
                <c:pt idx="672">
                  <c:v>15.951600000000001</c:v>
                </c:pt>
                <c:pt idx="673">
                  <c:v>15.936633333333333</c:v>
                </c:pt>
                <c:pt idx="674">
                  <c:v>15.956299999999999</c:v>
                </c:pt>
                <c:pt idx="675">
                  <c:v>15.934533333333334</c:v>
                </c:pt>
                <c:pt idx="676">
                  <c:v>15.956166666666666</c:v>
                </c:pt>
                <c:pt idx="677">
                  <c:v>15.967266666666665</c:v>
                </c:pt>
                <c:pt idx="678">
                  <c:v>15.969333333333333</c:v>
                </c:pt>
                <c:pt idx="679">
                  <c:v>15.949433333333332</c:v>
                </c:pt>
                <c:pt idx="680">
                  <c:v>15.925066666666666</c:v>
                </c:pt>
                <c:pt idx="681">
                  <c:v>15.9557</c:v>
                </c:pt>
                <c:pt idx="682">
                  <c:v>15.948299999999998</c:v>
                </c:pt>
                <c:pt idx="683">
                  <c:v>15.965566666666666</c:v>
                </c:pt>
                <c:pt idx="684">
                  <c:v>15.9383</c:v>
                </c:pt>
                <c:pt idx="685">
                  <c:v>15.937800000000001</c:v>
                </c:pt>
                <c:pt idx="686">
                  <c:v>15.9688</c:v>
                </c:pt>
                <c:pt idx="687">
                  <c:v>15.932166666666667</c:v>
                </c:pt>
                <c:pt idx="688">
                  <c:v>15.9666</c:v>
                </c:pt>
                <c:pt idx="689">
                  <c:v>15.940533333333335</c:v>
                </c:pt>
                <c:pt idx="690">
                  <c:v>15.940733333333332</c:v>
                </c:pt>
                <c:pt idx="691">
                  <c:v>15.958300000000001</c:v>
                </c:pt>
                <c:pt idx="692">
                  <c:v>15.951433333333334</c:v>
                </c:pt>
                <c:pt idx="693">
                  <c:v>15.955466666666666</c:v>
                </c:pt>
                <c:pt idx="694">
                  <c:v>15.949033333333333</c:v>
                </c:pt>
                <c:pt idx="695">
                  <c:v>15.960333333333333</c:v>
                </c:pt>
                <c:pt idx="696">
                  <c:v>15.9261</c:v>
                </c:pt>
                <c:pt idx="697">
                  <c:v>15.941166666666666</c:v>
                </c:pt>
                <c:pt idx="698">
                  <c:v>15.950733333333332</c:v>
                </c:pt>
                <c:pt idx="699">
                  <c:v>15.956266666666664</c:v>
                </c:pt>
                <c:pt idx="700">
                  <c:v>15.962400000000001</c:v>
                </c:pt>
                <c:pt idx="701">
                  <c:v>15.972833333333334</c:v>
                </c:pt>
                <c:pt idx="702">
                  <c:v>15.9345</c:v>
                </c:pt>
                <c:pt idx="703">
                  <c:v>15.961033333333333</c:v>
                </c:pt>
                <c:pt idx="704">
                  <c:v>15.959333333333333</c:v>
                </c:pt>
                <c:pt idx="705">
                  <c:v>15.961699999999999</c:v>
                </c:pt>
                <c:pt idx="706">
                  <c:v>15.9641</c:v>
                </c:pt>
                <c:pt idx="707">
                  <c:v>15.974433333333335</c:v>
                </c:pt>
                <c:pt idx="708">
                  <c:v>15.967166666666666</c:v>
                </c:pt>
                <c:pt idx="709">
                  <c:v>15.965600000000002</c:v>
                </c:pt>
                <c:pt idx="710">
                  <c:v>15.976666666666668</c:v>
                </c:pt>
                <c:pt idx="711">
                  <c:v>15.967166666666666</c:v>
                </c:pt>
                <c:pt idx="712">
                  <c:v>15.964866666666666</c:v>
                </c:pt>
                <c:pt idx="713">
                  <c:v>15.985166666666665</c:v>
                </c:pt>
                <c:pt idx="714">
                  <c:v>15.961366666666665</c:v>
                </c:pt>
                <c:pt idx="715">
                  <c:v>15.976166666666666</c:v>
                </c:pt>
                <c:pt idx="716">
                  <c:v>15.975066666666669</c:v>
                </c:pt>
                <c:pt idx="717">
                  <c:v>15.953033333333332</c:v>
                </c:pt>
                <c:pt idx="718">
                  <c:v>16.0015</c:v>
                </c:pt>
                <c:pt idx="719">
                  <c:v>15.970833333333333</c:v>
                </c:pt>
                <c:pt idx="720">
                  <c:v>15.9613</c:v>
                </c:pt>
                <c:pt idx="721">
                  <c:v>15.974466666666666</c:v>
                </c:pt>
                <c:pt idx="722">
                  <c:v>15.960133333333333</c:v>
                </c:pt>
                <c:pt idx="723">
                  <c:v>15.967800000000002</c:v>
                </c:pt>
                <c:pt idx="724">
                  <c:v>15.969433333333333</c:v>
                </c:pt>
                <c:pt idx="725">
                  <c:v>15.9724</c:v>
                </c:pt>
                <c:pt idx="726">
                  <c:v>15.979333333333331</c:v>
                </c:pt>
                <c:pt idx="727">
                  <c:v>15.969666666666667</c:v>
                </c:pt>
                <c:pt idx="728">
                  <c:v>15.966166666666666</c:v>
                </c:pt>
                <c:pt idx="729">
                  <c:v>15.959166666666667</c:v>
                </c:pt>
                <c:pt idx="730">
                  <c:v>15.9793</c:v>
                </c:pt>
                <c:pt idx="731">
                  <c:v>15.990133333333334</c:v>
                </c:pt>
                <c:pt idx="732">
                  <c:v>15.964566666666665</c:v>
                </c:pt>
                <c:pt idx="733">
                  <c:v>15.9718</c:v>
                </c:pt>
                <c:pt idx="734">
                  <c:v>15.979366666666666</c:v>
                </c:pt>
                <c:pt idx="735">
                  <c:v>15.994399999999999</c:v>
                </c:pt>
                <c:pt idx="736">
                  <c:v>15.956899999999999</c:v>
                </c:pt>
                <c:pt idx="737">
                  <c:v>16.000533333333333</c:v>
                </c:pt>
                <c:pt idx="738">
                  <c:v>15.983199999999998</c:v>
                </c:pt>
                <c:pt idx="739">
                  <c:v>15.955599999999999</c:v>
                </c:pt>
                <c:pt idx="740">
                  <c:v>15.983266666666667</c:v>
                </c:pt>
                <c:pt idx="741">
                  <c:v>15.983633333333332</c:v>
                </c:pt>
                <c:pt idx="742">
                  <c:v>15.951466666666667</c:v>
                </c:pt>
                <c:pt idx="743">
                  <c:v>15.982366666666666</c:v>
                </c:pt>
                <c:pt idx="744">
                  <c:v>15.964800000000002</c:v>
                </c:pt>
                <c:pt idx="745">
                  <c:v>16.0122</c:v>
                </c:pt>
                <c:pt idx="746">
                  <c:v>15.997266666666667</c:v>
                </c:pt>
                <c:pt idx="747">
                  <c:v>15.973833333333333</c:v>
                </c:pt>
                <c:pt idx="748">
                  <c:v>15.981766666666667</c:v>
                </c:pt>
                <c:pt idx="749">
                  <c:v>15.974766666666667</c:v>
                </c:pt>
                <c:pt idx="750">
                  <c:v>16.004066666666663</c:v>
                </c:pt>
                <c:pt idx="751">
                  <c:v>15.993166666666667</c:v>
                </c:pt>
                <c:pt idx="752">
                  <c:v>16.005100000000002</c:v>
                </c:pt>
                <c:pt idx="753">
                  <c:v>16.003066666666665</c:v>
                </c:pt>
                <c:pt idx="754">
                  <c:v>15.980233333333333</c:v>
                </c:pt>
                <c:pt idx="755">
                  <c:v>16.010966666666665</c:v>
                </c:pt>
                <c:pt idx="756">
                  <c:v>15.977733333333333</c:v>
                </c:pt>
                <c:pt idx="757">
                  <c:v>15.985633333333334</c:v>
                </c:pt>
                <c:pt idx="758">
                  <c:v>15.988566666666665</c:v>
                </c:pt>
                <c:pt idx="759">
                  <c:v>15.991633333333333</c:v>
                </c:pt>
                <c:pt idx="760">
                  <c:v>15.9863</c:v>
                </c:pt>
                <c:pt idx="761">
                  <c:v>15.972666666666667</c:v>
                </c:pt>
                <c:pt idx="762">
                  <c:v>15.981566666666666</c:v>
                </c:pt>
                <c:pt idx="763">
                  <c:v>15.974766666666666</c:v>
                </c:pt>
                <c:pt idx="764">
                  <c:v>15.995333333333335</c:v>
                </c:pt>
                <c:pt idx="765">
                  <c:v>15.955266666666665</c:v>
                </c:pt>
                <c:pt idx="766">
                  <c:v>16.037066666666668</c:v>
                </c:pt>
                <c:pt idx="767">
                  <c:v>15.986266666666666</c:v>
                </c:pt>
                <c:pt idx="768">
                  <c:v>16.007100000000001</c:v>
                </c:pt>
                <c:pt idx="769">
                  <c:v>15.979733333333334</c:v>
                </c:pt>
                <c:pt idx="770">
                  <c:v>16.036199999999997</c:v>
                </c:pt>
                <c:pt idx="771">
                  <c:v>15.994133333333332</c:v>
                </c:pt>
                <c:pt idx="772">
                  <c:v>15.987299999999999</c:v>
                </c:pt>
                <c:pt idx="773">
                  <c:v>15.980966666666667</c:v>
                </c:pt>
                <c:pt idx="774">
                  <c:v>15.988200000000001</c:v>
                </c:pt>
                <c:pt idx="775">
                  <c:v>15.985333333333335</c:v>
                </c:pt>
                <c:pt idx="776">
                  <c:v>15.979100000000001</c:v>
                </c:pt>
                <c:pt idx="777">
                  <c:v>16.003133333333334</c:v>
                </c:pt>
                <c:pt idx="778">
                  <c:v>15.983866666666666</c:v>
                </c:pt>
                <c:pt idx="779">
                  <c:v>16.004733333333334</c:v>
                </c:pt>
                <c:pt idx="780">
                  <c:v>15.989366666666667</c:v>
                </c:pt>
                <c:pt idx="781">
                  <c:v>15.999833333333333</c:v>
                </c:pt>
                <c:pt idx="782">
                  <c:v>16.0044</c:v>
                </c:pt>
                <c:pt idx="783">
                  <c:v>15.994766666666669</c:v>
                </c:pt>
                <c:pt idx="784">
                  <c:v>16.010766666666665</c:v>
                </c:pt>
                <c:pt idx="785">
                  <c:v>15.999966666666666</c:v>
                </c:pt>
                <c:pt idx="786">
                  <c:v>16.004233333333335</c:v>
                </c:pt>
                <c:pt idx="787">
                  <c:v>16.021233333333331</c:v>
                </c:pt>
                <c:pt idx="788">
                  <c:v>16.007866666666668</c:v>
                </c:pt>
                <c:pt idx="789">
                  <c:v>16.010566666666666</c:v>
                </c:pt>
                <c:pt idx="790">
                  <c:v>16.011500000000002</c:v>
                </c:pt>
                <c:pt idx="791">
                  <c:v>16.002299999999998</c:v>
                </c:pt>
                <c:pt idx="792">
                  <c:v>15.990266666666669</c:v>
                </c:pt>
                <c:pt idx="793">
                  <c:v>16.029333333333334</c:v>
                </c:pt>
                <c:pt idx="794">
                  <c:v>16.006866666666667</c:v>
                </c:pt>
                <c:pt idx="795">
                  <c:v>16.013633333333335</c:v>
                </c:pt>
                <c:pt idx="796">
                  <c:v>16.037533333333332</c:v>
                </c:pt>
                <c:pt idx="797">
                  <c:v>15.986166666666668</c:v>
                </c:pt>
                <c:pt idx="798">
                  <c:v>16.025966666666665</c:v>
                </c:pt>
                <c:pt idx="799">
                  <c:v>16.029933333333336</c:v>
                </c:pt>
                <c:pt idx="800">
                  <c:v>16.019733333333335</c:v>
                </c:pt>
                <c:pt idx="801">
                  <c:v>16.031033333333333</c:v>
                </c:pt>
                <c:pt idx="802">
                  <c:v>16.044099999999997</c:v>
                </c:pt>
                <c:pt idx="803">
                  <c:v>16.021033333333335</c:v>
                </c:pt>
                <c:pt idx="804">
                  <c:v>16.016833333333334</c:v>
                </c:pt>
                <c:pt idx="805">
                  <c:v>16.027366666666666</c:v>
                </c:pt>
                <c:pt idx="806">
                  <c:v>16.000966666666667</c:v>
                </c:pt>
                <c:pt idx="807">
                  <c:v>16.008666666666667</c:v>
                </c:pt>
                <c:pt idx="808">
                  <c:v>16.007933333333334</c:v>
                </c:pt>
                <c:pt idx="809">
                  <c:v>16.01326666666667</c:v>
                </c:pt>
                <c:pt idx="810">
                  <c:v>16.037166666666668</c:v>
                </c:pt>
                <c:pt idx="811">
                  <c:v>16.010133333333332</c:v>
                </c:pt>
                <c:pt idx="812">
                  <c:v>16.010833333333334</c:v>
                </c:pt>
                <c:pt idx="813">
                  <c:v>16.006166666666665</c:v>
                </c:pt>
                <c:pt idx="814">
                  <c:v>16.019533333333332</c:v>
                </c:pt>
                <c:pt idx="815">
                  <c:v>16.043699999999998</c:v>
                </c:pt>
                <c:pt idx="816">
                  <c:v>16.02</c:v>
                </c:pt>
                <c:pt idx="817">
                  <c:v>15.998866666666665</c:v>
                </c:pt>
                <c:pt idx="818">
                  <c:v>15.9863</c:v>
                </c:pt>
                <c:pt idx="819">
                  <c:v>16.019099999999998</c:v>
                </c:pt>
                <c:pt idx="820">
                  <c:v>15.995366666666667</c:v>
                </c:pt>
                <c:pt idx="821">
                  <c:v>16.013400000000001</c:v>
                </c:pt>
                <c:pt idx="822">
                  <c:v>16.025199999999998</c:v>
                </c:pt>
                <c:pt idx="823">
                  <c:v>16.0166</c:v>
                </c:pt>
                <c:pt idx="824">
                  <c:v>16.002866666666666</c:v>
                </c:pt>
                <c:pt idx="825">
                  <c:v>15.990933333333333</c:v>
                </c:pt>
                <c:pt idx="826">
                  <c:v>16.006799999999998</c:v>
                </c:pt>
                <c:pt idx="827">
                  <c:v>16.024733333333334</c:v>
                </c:pt>
                <c:pt idx="828">
                  <c:v>16.011599999999998</c:v>
                </c:pt>
                <c:pt idx="829">
                  <c:v>15.9953</c:v>
                </c:pt>
                <c:pt idx="830">
                  <c:v>16.058566666666668</c:v>
                </c:pt>
                <c:pt idx="831">
                  <c:v>16.02013333333333</c:v>
                </c:pt>
                <c:pt idx="832">
                  <c:v>16.019899999999996</c:v>
                </c:pt>
                <c:pt idx="833">
                  <c:v>16.020266666666668</c:v>
                </c:pt>
                <c:pt idx="834">
                  <c:v>15.998166666666664</c:v>
                </c:pt>
                <c:pt idx="835">
                  <c:v>16.007733333333334</c:v>
                </c:pt>
                <c:pt idx="836">
                  <c:v>16.033566666666669</c:v>
                </c:pt>
                <c:pt idx="837">
                  <c:v>16.007333333333332</c:v>
                </c:pt>
                <c:pt idx="838">
                  <c:v>16.046066666666668</c:v>
                </c:pt>
                <c:pt idx="839">
                  <c:v>16.039600000000004</c:v>
                </c:pt>
                <c:pt idx="840">
                  <c:v>16.043033333333334</c:v>
                </c:pt>
                <c:pt idx="841">
                  <c:v>16.045733333333335</c:v>
                </c:pt>
                <c:pt idx="842">
                  <c:v>16.012533333333334</c:v>
                </c:pt>
                <c:pt idx="843">
                  <c:v>16.042966666666668</c:v>
                </c:pt>
                <c:pt idx="844">
                  <c:v>16.021866666666668</c:v>
                </c:pt>
                <c:pt idx="845">
                  <c:v>16.052800000000001</c:v>
                </c:pt>
                <c:pt idx="846">
                  <c:v>16.038533333333334</c:v>
                </c:pt>
                <c:pt idx="847">
                  <c:v>16.021233333333331</c:v>
                </c:pt>
                <c:pt idx="848">
                  <c:v>16.026866666666667</c:v>
                </c:pt>
                <c:pt idx="849">
                  <c:v>16.008433333333333</c:v>
                </c:pt>
                <c:pt idx="850">
                  <c:v>16.032866666666667</c:v>
                </c:pt>
                <c:pt idx="851">
                  <c:v>16.042766666666669</c:v>
                </c:pt>
                <c:pt idx="852">
                  <c:v>16.053866666666668</c:v>
                </c:pt>
                <c:pt idx="853">
                  <c:v>16.054199999999998</c:v>
                </c:pt>
                <c:pt idx="854">
                  <c:v>16.031366666666667</c:v>
                </c:pt>
                <c:pt idx="855">
                  <c:v>16.0121</c:v>
                </c:pt>
                <c:pt idx="856">
                  <c:v>16.030200000000001</c:v>
                </c:pt>
                <c:pt idx="857">
                  <c:v>16.044133333333335</c:v>
                </c:pt>
                <c:pt idx="858">
                  <c:v>16.044866666666667</c:v>
                </c:pt>
                <c:pt idx="859">
                  <c:v>16.019933333333331</c:v>
                </c:pt>
                <c:pt idx="860">
                  <c:v>16.024899999999999</c:v>
                </c:pt>
                <c:pt idx="861">
                  <c:v>16.030833333333334</c:v>
                </c:pt>
                <c:pt idx="862">
                  <c:v>16.042866666666665</c:v>
                </c:pt>
                <c:pt idx="863">
                  <c:v>16.032133333333334</c:v>
                </c:pt>
                <c:pt idx="864">
                  <c:v>16.048966666666669</c:v>
                </c:pt>
                <c:pt idx="865">
                  <c:v>16.041499999999999</c:v>
                </c:pt>
                <c:pt idx="866">
                  <c:v>16.042633333333331</c:v>
                </c:pt>
                <c:pt idx="867">
                  <c:v>16.051166666666663</c:v>
                </c:pt>
                <c:pt idx="868">
                  <c:v>16.022166666666667</c:v>
                </c:pt>
                <c:pt idx="869">
                  <c:v>16.034533333333332</c:v>
                </c:pt>
                <c:pt idx="870">
                  <c:v>16.038133333333331</c:v>
                </c:pt>
                <c:pt idx="871">
                  <c:v>16.023533333333333</c:v>
                </c:pt>
                <c:pt idx="872">
                  <c:v>16.029199999999999</c:v>
                </c:pt>
                <c:pt idx="873">
                  <c:v>16.041399999999999</c:v>
                </c:pt>
                <c:pt idx="874">
                  <c:v>16.060133333333333</c:v>
                </c:pt>
                <c:pt idx="875">
                  <c:v>16.032266666666668</c:v>
                </c:pt>
                <c:pt idx="876">
                  <c:v>16.03703333333333</c:v>
                </c:pt>
                <c:pt idx="877">
                  <c:v>16.0501</c:v>
                </c:pt>
                <c:pt idx="878">
                  <c:v>16.070733333333333</c:v>
                </c:pt>
                <c:pt idx="879">
                  <c:v>16.050366666666665</c:v>
                </c:pt>
                <c:pt idx="880">
                  <c:v>16.040000000000003</c:v>
                </c:pt>
                <c:pt idx="881">
                  <c:v>16.011766666666663</c:v>
                </c:pt>
                <c:pt idx="882">
                  <c:v>16.031600000000001</c:v>
                </c:pt>
                <c:pt idx="883">
                  <c:v>16.049633333333333</c:v>
                </c:pt>
                <c:pt idx="884">
                  <c:v>16.026333333333334</c:v>
                </c:pt>
                <c:pt idx="885">
                  <c:v>16.048999999999999</c:v>
                </c:pt>
                <c:pt idx="886">
                  <c:v>16.038766666666668</c:v>
                </c:pt>
                <c:pt idx="887">
                  <c:v>16.060466666666667</c:v>
                </c:pt>
                <c:pt idx="888">
                  <c:v>16.041366666666665</c:v>
                </c:pt>
                <c:pt idx="889">
                  <c:v>16.039066666666667</c:v>
                </c:pt>
                <c:pt idx="890">
                  <c:v>16.041966666666667</c:v>
                </c:pt>
                <c:pt idx="891">
                  <c:v>16.027899999999999</c:v>
                </c:pt>
                <c:pt idx="892">
                  <c:v>16.059766666666665</c:v>
                </c:pt>
                <c:pt idx="893">
                  <c:v>16.070866666666664</c:v>
                </c:pt>
                <c:pt idx="894">
                  <c:v>16.046666666666667</c:v>
                </c:pt>
                <c:pt idx="895">
                  <c:v>16.038900000000002</c:v>
                </c:pt>
                <c:pt idx="896">
                  <c:v>16.0459</c:v>
                </c:pt>
                <c:pt idx="897">
                  <c:v>16.0212</c:v>
                </c:pt>
                <c:pt idx="898">
                  <c:v>16.036733333333334</c:v>
                </c:pt>
                <c:pt idx="899">
                  <c:v>16.063766666666666</c:v>
                </c:pt>
                <c:pt idx="900">
                  <c:v>16.045866666666665</c:v>
                </c:pt>
                <c:pt idx="901">
                  <c:v>16.055433333333333</c:v>
                </c:pt>
                <c:pt idx="902">
                  <c:v>16.066733333333335</c:v>
                </c:pt>
                <c:pt idx="903">
                  <c:v>16.046499999999998</c:v>
                </c:pt>
                <c:pt idx="904">
                  <c:v>16.072333333333333</c:v>
                </c:pt>
                <c:pt idx="905">
                  <c:v>16.028266666666667</c:v>
                </c:pt>
                <c:pt idx="906">
                  <c:v>16.064899999999998</c:v>
                </c:pt>
                <c:pt idx="907">
                  <c:v>16.062433333333331</c:v>
                </c:pt>
                <c:pt idx="908">
                  <c:v>16.048100000000002</c:v>
                </c:pt>
                <c:pt idx="909">
                  <c:v>16.061066666666665</c:v>
                </c:pt>
                <c:pt idx="910">
                  <c:v>16.039199999999997</c:v>
                </c:pt>
                <c:pt idx="911">
                  <c:v>16.040166666666668</c:v>
                </c:pt>
                <c:pt idx="912">
                  <c:v>16.071133333333332</c:v>
                </c:pt>
                <c:pt idx="913">
                  <c:v>16.048066666666667</c:v>
                </c:pt>
                <c:pt idx="914">
                  <c:v>16.081766666666667</c:v>
                </c:pt>
                <c:pt idx="915">
                  <c:v>16.072433333333333</c:v>
                </c:pt>
                <c:pt idx="916">
                  <c:v>16.070066666666666</c:v>
                </c:pt>
                <c:pt idx="917">
                  <c:v>16.0505</c:v>
                </c:pt>
                <c:pt idx="918">
                  <c:v>16.042933333333334</c:v>
                </c:pt>
                <c:pt idx="919">
                  <c:v>16.062366666666666</c:v>
                </c:pt>
                <c:pt idx="920">
                  <c:v>16.027899999999999</c:v>
                </c:pt>
                <c:pt idx="921">
                  <c:v>16.072900000000001</c:v>
                </c:pt>
                <c:pt idx="922">
                  <c:v>16.037333333333333</c:v>
                </c:pt>
                <c:pt idx="923">
                  <c:v>16.044033333333335</c:v>
                </c:pt>
                <c:pt idx="924">
                  <c:v>16.065866666666668</c:v>
                </c:pt>
                <c:pt idx="925">
                  <c:v>16.052800000000001</c:v>
                </c:pt>
                <c:pt idx="926">
                  <c:v>16.049499999999998</c:v>
                </c:pt>
                <c:pt idx="927">
                  <c:v>16.061066666666665</c:v>
                </c:pt>
                <c:pt idx="928">
                  <c:v>16.044233333333334</c:v>
                </c:pt>
                <c:pt idx="929">
                  <c:v>16.054500000000001</c:v>
                </c:pt>
                <c:pt idx="930">
                  <c:v>16.046400000000002</c:v>
                </c:pt>
                <c:pt idx="931">
                  <c:v>16.042400000000001</c:v>
                </c:pt>
                <c:pt idx="932">
                  <c:v>16.056866666666664</c:v>
                </c:pt>
                <c:pt idx="933">
                  <c:v>16.0444</c:v>
                </c:pt>
                <c:pt idx="934">
                  <c:v>16.065733333333334</c:v>
                </c:pt>
                <c:pt idx="935">
                  <c:v>16.074366666666666</c:v>
                </c:pt>
                <c:pt idx="936">
                  <c:v>16.067633333333333</c:v>
                </c:pt>
                <c:pt idx="937">
                  <c:v>16.069299999999998</c:v>
                </c:pt>
                <c:pt idx="938">
                  <c:v>16.046966666666666</c:v>
                </c:pt>
                <c:pt idx="939">
                  <c:v>16.071566666666666</c:v>
                </c:pt>
                <c:pt idx="940">
                  <c:v>16.038066666666666</c:v>
                </c:pt>
                <c:pt idx="941">
                  <c:v>16.041533333333334</c:v>
                </c:pt>
                <c:pt idx="942">
                  <c:v>16.036366666666666</c:v>
                </c:pt>
                <c:pt idx="943">
                  <c:v>16.05673333333333</c:v>
                </c:pt>
                <c:pt idx="944">
                  <c:v>16.07213333333333</c:v>
                </c:pt>
                <c:pt idx="945">
                  <c:v>16.0532</c:v>
                </c:pt>
                <c:pt idx="946">
                  <c:v>16.051366666666667</c:v>
                </c:pt>
                <c:pt idx="947">
                  <c:v>16.084900000000001</c:v>
                </c:pt>
                <c:pt idx="948">
                  <c:v>16.051566666666666</c:v>
                </c:pt>
                <c:pt idx="949">
                  <c:v>16.05756666666667</c:v>
                </c:pt>
                <c:pt idx="950">
                  <c:v>16.070499999999999</c:v>
                </c:pt>
                <c:pt idx="951">
                  <c:v>16.088799999999999</c:v>
                </c:pt>
                <c:pt idx="952">
                  <c:v>16.045833333333331</c:v>
                </c:pt>
                <c:pt idx="953">
                  <c:v>16.073333333333334</c:v>
                </c:pt>
                <c:pt idx="954">
                  <c:v>16.0487</c:v>
                </c:pt>
                <c:pt idx="955">
                  <c:v>16.057933333333335</c:v>
                </c:pt>
                <c:pt idx="956">
                  <c:v>16.0306</c:v>
                </c:pt>
                <c:pt idx="957">
                  <c:v>16.048299999999998</c:v>
                </c:pt>
                <c:pt idx="958">
                  <c:v>16.035966666666667</c:v>
                </c:pt>
                <c:pt idx="959">
                  <c:v>16.054099999999998</c:v>
                </c:pt>
                <c:pt idx="960">
                  <c:v>16.084633333333333</c:v>
                </c:pt>
                <c:pt idx="961">
                  <c:v>16.0806</c:v>
                </c:pt>
                <c:pt idx="962">
                  <c:v>16.078166666666668</c:v>
                </c:pt>
                <c:pt idx="963">
                  <c:v>16.054366666666667</c:v>
                </c:pt>
                <c:pt idx="964">
                  <c:v>16.052699999999998</c:v>
                </c:pt>
                <c:pt idx="965">
                  <c:v>16.067800000000002</c:v>
                </c:pt>
                <c:pt idx="966">
                  <c:v>16.073499999999999</c:v>
                </c:pt>
                <c:pt idx="967">
                  <c:v>16.081199999999999</c:v>
                </c:pt>
                <c:pt idx="968">
                  <c:v>16.056133333333332</c:v>
                </c:pt>
                <c:pt idx="969">
                  <c:v>16.051733333333331</c:v>
                </c:pt>
                <c:pt idx="970">
                  <c:v>16.073633333333333</c:v>
                </c:pt>
                <c:pt idx="971">
                  <c:v>16.064499999999999</c:v>
                </c:pt>
                <c:pt idx="972">
                  <c:v>16.063666666666666</c:v>
                </c:pt>
                <c:pt idx="973">
                  <c:v>16.072433333333333</c:v>
                </c:pt>
                <c:pt idx="974">
                  <c:v>16.040933333333331</c:v>
                </c:pt>
                <c:pt idx="975">
                  <c:v>16.078066666666668</c:v>
                </c:pt>
                <c:pt idx="976">
                  <c:v>16.067333333333334</c:v>
                </c:pt>
                <c:pt idx="977">
                  <c:v>16.058499999999999</c:v>
                </c:pt>
                <c:pt idx="978">
                  <c:v>16.081400000000002</c:v>
                </c:pt>
                <c:pt idx="979">
                  <c:v>16.063600000000005</c:v>
                </c:pt>
                <c:pt idx="980">
                  <c:v>16.0825</c:v>
                </c:pt>
                <c:pt idx="981">
                  <c:v>16.073266666666665</c:v>
                </c:pt>
                <c:pt idx="982">
                  <c:v>16.0594</c:v>
                </c:pt>
                <c:pt idx="983">
                  <c:v>16.0883</c:v>
                </c:pt>
                <c:pt idx="984">
                  <c:v>16.061033333333331</c:v>
                </c:pt>
                <c:pt idx="985">
                  <c:v>16.070066666666666</c:v>
                </c:pt>
                <c:pt idx="986">
                  <c:v>16.078599999999998</c:v>
                </c:pt>
                <c:pt idx="987">
                  <c:v>16.05456666666667</c:v>
                </c:pt>
                <c:pt idx="988">
                  <c:v>16.062466666666666</c:v>
                </c:pt>
                <c:pt idx="989">
                  <c:v>16.083566666666666</c:v>
                </c:pt>
                <c:pt idx="990">
                  <c:v>16.07296666666667</c:v>
                </c:pt>
                <c:pt idx="991">
                  <c:v>16.043000000000003</c:v>
                </c:pt>
                <c:pt idx="992">
                  <c:v>16.035399999999999</c:v>
                </c:pt>
                <c:pt idx="993">
                  <c:v>16.064933333333332</c:v>
                </c:pt>
                <c:pt idx="994">
                  <c:v>16.085766666666668</c:v>
                </c:pt>
                <c:pt idx="995">
                  <c:v>16.071000000000002</c:v>
                </c:pt>
                <c:pt idx="996">
                  <c:v>16.067033333333331</c:v>
                </c:pt>
                <c:pt idx="997">
                  <c:v>16.072600000000001</c:v>
                </c:pt>
                <c:pt idx="998">
                  <c:v>16.087033333333334</c:v>
                </c:pt>
                <c:pt idx="999">
                  <c:v>16.087833333333332</c:v>
                </c:pt>
                <c:pt idx="1000">
                  <c:v>16.060033333333333</c:v>
                </c:pt>
                <c:pt idx="1001">
                  <c:v>16.068899999999999</c:v>
                </c:pt>
                <c:pt idx="1002">
                  <c:v>16.072233333333333</c:v>
                </c:pt>
                <c:pt idx="1003">
                  <c:v>16.059333333333331</c:v>
                </c:pt>
                <c:pt idx="1004">
                  <c:v>16.056766666666665</c:v>
                </c:pt>
                <c:pt idx="1005">
                  <c:v>16.066200000000002</c:v>
                </c:pt>
                <c:pt idx="1006">
                  <c:v>16.067133333333331</c:v>
                </c:pt>
                <c:pt idx="1007">
                  <c:v>16.090066666666669</c:v>
                </c:pt>
                <c:pt idx="1008">
                  <c:v>16.075533333333336</c:v>
                </c:pt>
                <c:pt idx="1009">
                  <c:v>16.064866666666664</c:v>
                </c:pt>
                <c:pt idx="1010">
                  <c:v>16.062566666666665</c:v>
                </c:pt>
                <c:pt idx="1011">
                  <c:v>16.068900000000003</c:v>
                </c:pt>
                <c:pt idx="1012">
                  <c:v>16.070566666666664</c:v>
                </c:pt>
                <c:pt idx="1013">
                  <c:v>16.085566666666669</c:v>
                </c:pt>
                <c:pt idx="1014">
                  <c:v>16.063100000000002</c:v>
                </c:pt>
                <c:pt idx="1015">
                  <c:v>16.091966666666668</c:v>
                </c:pt>
                <c:pt idx="1016">
                  <c:v>16.078966666666663</c:v>
                </c:pt>
                <c:pt idx="1017">
                  <c:v>16.098100000000002</c:v>
                </c:pt>
                <c:pt idx="1018">
                  <c:v>16.069666666666667</c:v>
                </c:pt>
                <c:pt idx="1019">
                  <c:v>16.084300000000002</c:v>
                </c:pt>
                <c:pt idx="1020">
                  <c:v>16.075666666666667</c:v>
                </c:pt>
                <c:pt idx="1021">
                  <c:v>16.091966666666668</c:v>
                </c:pt>
                <c:pt idx="1022">
                  <c:v>16.083866666666669</c:v>
                </c:pt>
                <c:pt idx="1023">
                  <c:v>16.062566666666665</c:v>
                </c:pt>
                <c:pt idx="1024">
                  <c:v>16.070366666666665</c:v>
                </c:pt>
                <c:pt idx="1025">
                  <c:v>16.080466666666666</c:v>
                </c:pt>
                <c:pt idx="1026">
                  <c:v>16.089466666666667</c:v>
                </c:pt>
                <c:pt idx="1027">
                  <c:v>16.079733333333333</c:v>
                </c:pt>
                <c:pt idx="1028">
                  <c:v>16.054133333333336</c:v>
                </c:pt>
                <c:pt idx="1029">
                  <c:v>16.080966666666669</c:v>
                </c:pt>
                <c:pt idx="1030">
                  <c:v>16.083833333333335</c:v>
                </c:pt>
                <c:pt idx="1031">
                  <c:v>16.094733333333334</c:v>
                </c:pt>
                <c:pt idx="1032">
                  <c:v>16.083833333333335</c:v>
                </c:pt>
                <c:pt idx="1033">
                  <c:v>16.089066666666664</c:v>
                </c:pt>
                <c:pt idx="1034">
                  <c:v>16.066466666666667</c:v>
                </c:pt>
                <c:pt idx="1035">
                  <c:v>16.070733333333333</c:v>
                </c:pt>
                <c:pt idx="1036">
                  <c:v>16.077633333333335</c:v>
                </c:pt>
                <c:pt idx="1037">
                  <c:v>16.078300000000002</c:v>
                </c:pt>
                <c:pt idx="1038">
                  <c:v>16.091866666666668</c:v>
                </c:pt>
                <c:pt idx="1039">
                  <c:v>16.064299999999999</c:v>
                </c:pt>
                <c:pt idx="1040">
                  <c:v>16.052933333333332</c:v>
                </c:pt>
                <c:pt idx="1041">
                  <c:v>16.072199999999999</c:v>
                </c:pt>
                <c:pt idx="1042">
                  <c:v>16.092966666666666</c:v>
                </c:pt>
                <c:pt idx="1043">
                  <c:v>16.076800000000002</c:v>
                </c:pt>
                <c:pt idx="1044">
                  <c:v>16.062533333333331</c:v>
                </c:pt>
                <c:pt idx="1045">
                  <c:v>16.105166666666666</c:v>
                </c:pt>
                <c:pt idx="1046">
                  <c:v>16.095466666666667</c:v>
                </c:pt>
                <c:pt idx="1047">
                  <c:v>16.087033333333334</c:v>
                </c:pt>
                <c:pt idx="1048">
                  <c:v>16.065133333333332</c:v>
                </c:pt>
                <c:pt idx="1049">
                  <c:v>16.110766666666667</c:v>
                </c:pt>
                <c:pt idx="1050">
                  <c:v>16.054533333333335</c:v>
                </c:pt>
                <c:pt idx="1051">
                  <c:v>16.103399999999997</c:v>
                </c:pt>
                <c:pt idx="1052">
                  <c:v>16.058499999999999</c:v>
                </c:pt>
                <c:pt idx="1053">
                  <c:v>16.061233333333334</c:v>
                </c:pt>
                <c:pt idx="1054">
                  <c:v>16.062133333333335</c:v>
                </c:pt>
                <c:pt idx="1055">
                  <c:v>16.118333333333332</c:v>
                </c:pt>
                <c:pt idx="1056">
                  <c:v>16.084900000000001</c:v>
                </c:pt>
                <c:pt idx="1057">
                  <c:v>16.091699999999999</c:v>
                </c:pt>
                <c:pt idx="1058">
                  <c:v>16.091766666666668</c:v>
                </c:pt>
                <c:pt idx="1059">
                  <c:v>16.1081</c:v>
                </c:pt>
                <c:pt idx="1060">
                  <c:v>16.087466666666668</c:v>
                </c:pt>
                <c:pt idx="1061">
                  <c:v>16.108733333333333</c:v>
                </c:pt>
                <c:pt idx="1062">
                  <c:v>16.063799999999997</c:v>
                </c:pt>
                <c:pt idx="1063">
                  <c:v>16.087100000000003</c:v>
                </c:pt>
                <c:pt idx="1064">
                  <c:v>16.078800000000001</c:v>
                </c:pt>
                <c:pt idx="1065">
                  <c:v>16.073866666666664</c:v>
                </c:pt>
                <c:pt idx="1066">
                  <c:v>16.090433333333333</c:v>
                </c:pt>
                <c:pt idx="1067">
                  <c:v>16.073</c:v>
                </c:pt>
                <c:pt idx="1068">
                  <c:v>16.125133333333334</c:v>
                </c:pt>
                <c:pt idx="1069">
                  <c:v>16.082866666666668</c:v>
                </c:pt>
                <c:pt idx="1070">
                  <c:v>16.073800000000002</c:v>
                </c:pt>
                <c:pt idx="1071">
                  <c:v>16.080833333333334</c:v>
                </c:pt>
                <c:pt idx="1072">
                  <c:v>16.107099999999999</c:v>
                </c:pt>
                <c:pt idx="1073">
                  <c:v>16.105533333333334</c:v>
                </c:pt>
                <c:pt idx="1074">
                  <c:v>16.079066666666666</c:v>
                </c:pt>
                <c:pt idx="1075">
                  <c:v>16.083033333333333</c:v>
                </c:pt>
                <c:pt idx="1076">
                  <c:v>16.080566666666666</c:v>
                </c:pt>
                <c:pt idx="1077">
                  <c:v>16.088366666666669</c:v>
                </c:pt>
                <c:pt idx="1078">
                  <c:v>16.093466666666668</c:v>
                </c:pt>
                <c:pt idx="1079">
                  <c:v>16.098066666666664</c:v>
                </c:pt>
                <c:pt idx="1080">
                  <c:v>16.077433333333335</c:v>
                </c:pt>
                <c:pt idx="1081">
                  <c:v>16.070700000000002</c:v>
                </c:pt>
                <c:pt idx="1082">
                  <c:v>16.061166666666665</c:v>
                </c:pt>
                <c:pt idx="1083">
                  <c:v>16.110699999999998</c:v>
                </c:pt>
                <c:pt idx="1084">
                  <c:v>16.077299999999997</c:v>
                </c:pt>
                <c:pt idx="1085">
                  <c:v>16.104033333333334</c:v>
                </c:pt>
                <c:pt idx="1086">
                  <c:v>16.104933333333335</c:v>
                </c:pt>
                <c:pt idx="1087">
                  <c:v>16.091366666666666</c:v>
                </c:pt>
                <c:pt idx="1088">
                  <c:v>16.080433333333332</c:v>
                </c:pt>
                <c:pt idx="1089">
                  <c:v>16.080299999999998</c:v>
                </c:pt>
                <c:pt idx="1090">
                  <c:v>16.109933333333334</c:v>
                </c:pt>
                <c:pt idx="1091">
                  <c:v>16.088166666666666</c:v>
                </c:pt>
                <c:pt idx="1092">
                  <c:v>16.0809</c:v>
                </c:pt>
                <c:pt idx="1093">
                  <c:v>16.114033333333335</c:v>
                </c:pt>
                <c:pt idx="1094">
                  <c:v>16.08786666666667</c:v>
                </c:pt>
                <c:pt idx="1095">
                  <c:v>16.098366666666667</c:v>
                </c:pt>
                <c:pt idx="1096">
                  <c:v>16.095733333333332</c:v>
                </c:pt>
                <c:pt idx="1097">
                  <c:v>16.107066666666668</c:v>
                </c:pt>
                <c:pt idx="1098">
                  <c:v>16.087766666666667</c:v>
                </c:pt>
                <c:pt idx="1099">
                  <c:v>16.094966666666664</c:v>
                </c:pt>
                <c:pt idx="1100">
                  <c:v>16.080200000000001</c:v>
                </c:pt>
                <c:pt idx="1101">
                  <c:v>16.101566666666667</c:v>
                </c:pt>
                <c:pt idx="1102">
                  <c:v>16.075333333333333</c:v>
                </c:pt>
                <c:pt idx="1103">
                  <c:v>16.071100000000001</c:v>
                </c:pt>
                <c:pt idx="1104">
                  <c:v>16.091466666666665</c:v>
                </c:pt>
                <c:pt idx="1105">
                  <c:v>16.107600000000001</c:v>
                </c:pt>
                <c:pt idx="1106">
                  <c:v>16.084</c:v>
                </c:pt>
                <c:pt idx="1107">
                  <c:v>16.101433333333333</c:v>
                </c:pt>
                <c:pt idx="1108">
                  <c:v>16.081</c:v>
                </c:pt>
                <c:pt idx="1109">
                  <c:v>16.116399999999999</c:v>
                </c:pt>
                <c:pt idx="1110">
                  <c:v>16.120266666666666</c:v>
                </c:pt>
                <c:pt idx="1111">
                  <c:v>16.076899999999998</c:v>
                </c:pt>
                <c:pt idx="1112">
                  <c:v>16.086699999999997</c:v>
                </c:pt>
                <c:pt idx="1113">
                  <c:v>16.102333333333334</c:v>
                </c:pt>
                <c:pt idx="1114">
                  <c:v>16.087100000000003</c:v>
                </c:pt>
                <c:pt idx="1115">
                  <c:v>16.107733333333332</c:v>
                </c:pt>
                <c:pt idx="1116">
                  <c:v>16.105233333333334</c:v>
                </c:pt>
                <c:pt idx="1117">
                  <c:v>16.098200000000002</c:v>
                </c:pt>
                <c:pt idx="1118">
                  <c:v>16.099833333333333</c:v>
                </c:pt>
                <c:pt idx="1119">
                  <c:v>16.095533333333336</c:v>
                </c:pt>
                <c:pt idx="1120">
                  <c:v>16.093766666666667</c:v>
                </c:pt>
                <c:pt idx="1121">
                  <c:v>16.119666666666667</c:v>
                </c:pt>
                <c:pt idx="1122">
                  <c:v>16.098100000000002</c:v>
                </c:pt>
                <c:pt idx="1123">
                  <c:v>16.090766666666667</c:v>
                </c:pt>
                <c:pt idx="1124">
                  <c:v>16.093966666666667</c:v>
                </c:pt>
                <c:pt idx="1125">
                  <c:v>16.085166666666669</c:v>
                </c:pt>
                <c:pt idx="1126">
                  <c:v>16.095800000000001</c:v>
                </c:pt>
                <c:pt idx="1127">
                  <c:v>16.061166666666669</c:v>
                </c:pt>
                <c:pt idx="1128">
                  <c:v>16.055033333333334</c:v>
                </c:pt>
                <c:pt idx="1129">
                  <c:v>16.091533333333334</c:v>
                </c:pt>
                <c:pt idx="1130">
                  <c:v>16.109366666666666</c:v>
                </c:pt>
                <c:pt idx="1131">
                  <c:v>16.104933333333335</c:v>
                </c:pt>
                <c:pt idx="1132">
                  <c:v>16.090599999999998</c:v>
                </c:pt>
                <c:pt idx="1133">
                  <c:v>16.097033333333332</c:v>
                </c:pt>
                <c:pt idx="1134">
                  <c:v>16.067166666666669</c:v>
                </c:pt>
                <c:pt idx="1135">
                  <c:v>16.104533333333332</c:v>
                </c:pt>
                <c:pt idx="1136">
                  <c:v>16.110566666666667</c:v>
                </c:pt>
                <c:pt idx="1137">
                  <c:v>16.075800000000001</c:v>
                </c:pt>
                <c:pt idx="1138">
                  <c:v>16.083433333333332</c:v>
                </c:pt>
                <c:pt idx="1139">
                  <c:v>16.0901</c:v>
                </c:pt>
                <c:pt idx="1140">
                  <c:v>16.118833333333335</c:v>
                </c:pt>
                <c:pt idx="1141">
                  <c:v>16.107699999999998</c:v>
                </c:pt>
                <c:pt idx="1142">
                  <c:v>16.088233333333335</c:v>
                </c:pt>
                <c:pt idx="1143">
                  <c:v>16.100099999999998</c:v>
                </c:pt>
                <c:pt idx="1144">
                  <c:v>16.109466666666666</c:v>
                </c:pt>
                <c:pt idx="1145">
                  <c:v>16.090900000000001</c:v>
                </c:pt>
                <c:pt idx="1146">
                  <c:v>16.081933333333332</c:v>
                </c:pt>
                <c:pt idx="1147">
                  <c:v>16.083299999999998</c:v>
                </c:pt>
                <c:pt idx="1148">
                  <c:v>16.098033333333333</c:v>
                </c:pt>
                <c:pt idx="1149">
                  <c:v>16.10393333333333</c:v>
                </c:pt>
                <c:pt idx="1150">
                  <c:v>16.128233333333331</c:v>
                </c:pt>
                <c:pt idx="1151">
                  <c:v>16.076266666666665</c:v>
                </c:pt>
                <c:pt idx="1152">
                  <c:v>16.100933333333334</c:v>
                </c:pt>
                <c:pt idx="1153">
                  <c:v>16.085033333333332</c:v>
                </c:pt>
                <c:pt idx="1154">
                  <c:v>16.095500000000001</c:v>
                </c:pt>
                <c:pt idx="1155">
                  <c:v>16.078166666666668</c:v>
                </c:pt>
                <c:pt idx="1156">
                  <c:v>16.113200000000003</c:v>
                </c:pt>
                <c:pt idx="1157">
                  <c:v>16.072100000000002</c:v>
                </c:pt>
                <c:pt idx="1158">
                  <c:v>16.1037</c:v>
                </c:pt>
                <c:pt idx="1159">
                  <c:v>16.108366666666669</c:v>
                </c:pt>
                <c:pt idx="1160">
                  <c:v>16.094799999999999</c:v>
                </c:pt>
                <c:pt idx="1161">
                  <c:v>16.127599999999997</c:v>
                </c:pt>
                <c:pt idx="1162">
                  <c:v>16.121200000000002</c:v>
                </c:pt>
                <c:pt idx="1163">
                  <c:v>16.090099999999996</c:v>
                </c:pt>
                <c:pt idx="1164">
                  <c:v>16.108566666666665</c:v>
                </c:pt>
                <c:pt idx="1165">
                  <c:v>16.094033333333332</c:v>
                </c:pt>
                <c:pt idx="1166">
                  <c:v>16.128</c:v>
                </c:pt>
                <c:pt idx="1167">
                  <c:v>16.114799999999999</c:v>
                </c:pt>
                <c:pt idx="1168">
                  <c:v>16.140533333333334</c:v>
                </c:pt>
                <c:pt idx="1169">
                  <c:v>16.119800000000001</c:v>
                </c:pt>
                <c:pt idx="1170">
                  <c:v>16.131899999999998</c:v>
                </c:pt>
                <c:pt idx="1171">
                  <c:v>16.0929</c:v>
                </c:pt>
                <c:pt idx="1172">
                  <c:v>16.121500000000001</c:v>
                </c:pt>
                <c:pt idx="1173">
                  <c:v>16.110566666666667</c:v>
                </c:pt>
                <c:pt idx="1174">
                  <c:v>16.104533333333336</c:v>
                </c:pt>
                <c:pt idx="1175">
                  <c:v>16.085866666666664</c:v>
                </c:pt>
                <c:pt idx="1176">
                  <c:v>16.095600000000001</c:v>
                </c:pt>
                <c:pt idx="1177">
                  <c:v>16.095333333333333</c:v>
                </c:pt>
                <c:pt idx="1178">
                  <c:v>16.102733333333333</c:v>
                </c:pt>
                <c:pt idx="1179">
                  <c:v>16.1158</c:v>
                </c:pt>
                <c:pt idx="1180">
                  <c:v>16.1113</c:v>
                </c:pt>
                <c:pt idx="1181">
                  <c:v>16.090033333333334</c:v>
                </c:pt>
                <c:pt idx="1182">
                  <c:v>16.109333333333336</c:v>
                </c:pt>
                <c:pt idx="1183">
                  <c:v>16.113600000000002</c:v>
                </c:pt>
                <c:pt idx="1184">
                  <c:v>16.115033333333333</c:v>
                </c:pt>
                <c:pt idx="1185">
                  <c:v>16.1021</c:v>
                </c:pt>
                <c:pt idx="1186">
                  <c:v>16.114233333333335</c:v>
                </c:pt>
                <c:pt idx="1187">
                  <c:v>16.111933333333337</c:v>
                </c:pt>
                <c:pt idx="1188">
                  <c:v>16.061933333333332</c:v>
                </c:pt>
                <c:pt idx="1189">
                  <c:v>16.082633333333334</c:v>
                </c:pt>
                <c:pt idx="1190">
                  <c:v>16.102533333333337</c:v>
                </c:pt>
                <c:pt idx="1191">
                  <c:v>16.093900000000001</c:v>
                </c:pt>
                <c:pt idx="1192">
                  <c:v>16.116399999999999</c:v>
                </c:pt>
                <c:pt idx="1193">
                  <c:v>16.125833333333333</c:v>
                </c:pt>
                <c:pt idx="1194">
                  <c:v>16.116066666666665</c:v>
                </c:pt>
                <c:pt idx="1195">
                  <c:v>16.064299999999999</c:v>
                </c:pt>
                <c:pt idx="1196">
                  <c:v>16.090466666666668</c:v>
                </c:pt>
                <c:pt idx="1197">
                  <c:v>16.124200000000002</c:v>
                </c:pt>
                <c:pt idx="1198">
                  <c:v>16.092866666666666</c:v>
                </c:pt>
                <c:pt idx="1199">
                  <c:v>16.093399999999999</c:v>
                </c:pt>
              </c:numCache>
            </c:numRef>
          </c:yVal>
          <c:smooth val="1"/>
        </c:ser>
        <c:ser>
          <c:idx val="2"/>
          <c:order val="2"/>
          <c:tx>
            <c:strRef>
              <c:f>summary!$D$1</c:f>
              <c:strCache>
                <c:ptCount val="1"/>
                <c:pt idx="0">
                  <c:v>10 mM GSH</c:v>
                </c:pt>
              </c:strCache>
            </c:strRef>
          </c:tx>
          <c:spPr>
            <a:ln w="38100">
              <a:solidFill>
                <a:srgbClr val="0000FF"/>
              </a:solidFill>
              <a:prstDash val="solid"/>
            </a:ln>
          </c:spPr>
          <c:marker>
            <c:symbol val="none"/>
          </c:marker>
          <c:xVal>
            <c:numRef>
              <c:f>summary!$A$3:$A$1202</c:f>
              <c:numCache>
                <c:formatCode>General</c:formatCode>
                <c:ptCount val="1200"/>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pt idx="72">
                  <c:v>73</c:v>
                </c:pt>
                <c:pt idx="73">
                  <c:v>74</c:v>
                </c:pt>
                <c:pt idx="74">
                  <c:v>75</c:v>
                </c:pt>
                <c:pt idx="75">
                  <c:v>76</c:v>
                </c:pt>
                <c:pt idx="76">
                  <c:v>77</c:v>
                </c:pt>
                <c:pt idx="77">
                  <c:v>78</c:v>
                </c:pt>
                <c:pt idx="78">
                  <c:v>79</c:v>
                </c:pt>
                <c:pt idx="79">
                  <c:v>80</c:v>
                </c:pt>
                <c:pt idx="80">
                  <c:v>81</c:v>
                </c:pt>
                <c:pt idx="81">
                  <c:v>82</c:v>
                </c:pt>
                <c:pt idx="82">
                  <c:v>83</c:v>
                </c:pt>
                <c:pt idx="83">
                  <c:v>84</c:v>
                </c:pt>
                <c:pt idx="84">
                  <c:v>85</c:v>
                </c:pt>
                <c:pt idx="85">
                  <c:v>86</c:v>
                </c:pt>
                <c:pt idx="86">
                  <c:v>87</c:v>
                </c:pt>
                <c:pt idx="87">
                  <c:v>88</c:v>
                </c:pt>
                <c:pt idx="88">
                  <c:v>89</c:v>
                </c:pt>
                <c:pt idx="89">
                  <c:v>90</c:v>
                </c:pt>
                <c:pt idx="90">
                  <c:v>91</c:v>
                </c:pt>
                <c:pt idx="91">
                  <c:v>92</c:v>
                </c:pt>
                <c:pt idx="92">
                  <c:v>93</c:v>
                </c:pt>
                <c:pt idx="93">
                  <c:v>94</c:v>
                </c:pt>
                <c:pt idx="94">
                  <c:v>95</c:v>
                </c:pt>
                <c:pt idx="95">
                  <c:v>96</c:v>
                </c:pt>
                <c:pt idx="96">
                  <c:v>97</c:v>
                </c:pt>
                <c:pt idx="97">
                  <c:v>98</c:v>
                </c:pt>
                <c:pt idx="98">
                  <c:v>99</c:v>
                </c:pt>
                <c:pt idx="99">
                  <c:v>100</c:v>
                </c:pt>
                <c:pt idx="100">
                  <c:v>101</c:v>
                </c:pt>
                <c:pt idx="101">
                  <c:v>102</c:v>
                </c:pt>
                <c:pt idx="102">
                  <c:v>103</c:v>
                </c:pt>
                <c:pt idx="103">
                  <c:v>104</c:v>
                </c:pt>
                <c:pt idx="104">
                  <c:v>105</c:v>
                </c:pt>
                <c:pt idx="105">
                  <c:v>106</c:v>
                </c:pt>
                <c:pt idx="106">
                  <c:v>107</c:v>
                </c:pt>
                <c:pt idx="107">
                  <c:v>108</c:v>
                </c:pt>
                <c:pt idx="108">
                  <c:v>109</c:v>
                </c:pt>
                <c:pt idx="109">
                  <c:v>110</c:v>
                </c:pt>
                <c:pt idx="110">
                  <c:v>111</c:v>
                </c:pt>
                <c:pt idx="111">
                  <c:v>112</c:v>
                </c:pt>
                <c:pt idx="112">
                  <c:v>113</c:v>
                </c:pt>
                <c:pt idx="113">
                  <c:v>114</c:v>
                </c:pt>
                <c:pt idx="114">
                  <c:v>115</c:v>
                </c:pt>
                <c:pt idx="115">
                  <c:v>116</c:v>
                </c:pt>
                <c:pt idx="116">
                  <c:v>117</c:v>
                </c:pt>
                <c:pt idx="117">
                  <c:v>118</c:v>
                </c:pt>
                <c:pt idx="118">
                  <c:v>119</c:v>
                </c:pt>
                <c:pt idx="119">
                  <c:v>120</c:v>
                </c:pt>
                <c:pt idx="120">
                  <c:v>121</c:v>
                </c:pt>
                <c:pt idx="121">
                  <c:v>122</c:v>
                </c:pt>
                <c:pt idx="122">
                  <c:v>123</c:v>
                </c:pt>
                <c:pt idx="123">
                  <c:v>124</c:v>
                </c:pt>
                <c:pt idx="124">
                  <c:v>125</c:v>
                </c:pt>
                <c:pt idx="125">
                  <c:v>126</c:v>
                </c:pt>
                <c:pt idx="126">
                  <c:v>127</c:v>
                </c:pt>
                <c:pt idx="127">
                  <c:v>128</c:v>
                </c:pt>
                <c:pt idx="128">
                  <c:v>129</c:v>
                </c:pt>
                <c:pt idx="129">
                  <c:v>130</c:v>
                </c:pt>
                <c:pt idx="130">
                  <c:v>131</c:v>
                </c:pt>
                <c:pt idx="131">
                  <c:v>132</c:v>
                </c:pt>
                <c:pt idx="132">
                  <c:v>133</c:v>
                </c:pt>
                <c:pt idx="133">
                  <c:v>134</c:v>
                </c:pt>
                <c:pt idx="134">
                  <c:v>135</c:v>
                </c:pt>
                <c:pt idx="135">
                  <c:v>136</c:v>
                </c:pt>
                <c:pt idx="136">
                  <c:v>137</c:v>
                </c:pt>
                <c:pt idx="137">
                  <c:v>138</c:v>
                </c:pt>
                <c:pt idx="138">
                  <c:v>139</c:v>
                </c:pt>
                <c:pt idx="139">
                  <c:v>140</c:v>
                </c:pt>
                <c:pt idx="140">
                  <c:v>141</c:v>
                </c:pt>
                <c:pt idx="141">
                  <c:v>142</c:v>
                </c:pt>
                <c:pt idx="142">
                  <c:v>143</c:v>
                </c:pt>
                <c:pt idx="143">
                  <c:v>144</c:v>
                </c:pt>
                <c:pt idx="144">
                  <c:v>145</c:v>
                </c:pt>
                <c:pt idx="145">
                  <c:v>146</c:v>
                </c:pt>
                <c:pt idx="146">
                  <c:v>147</c:v>
                </c:pt>
                <c:pt idx="147">
                  <c:v>148</c:v>
                </c:pt>
                <c:pt idx="148">
                  <c:v>149</c:v>
                </c:pt>
                <c:pt idx="149">
                  <c:v>150</c:v>
                </c:pt>
                <c:pt idx="150">
                  <c:v>151</c:v>
                </c:pt>
                <c:pt idx="151">
                  <c:v>152</c:v>
                </c:pt>
                <c:pt idx="152">
                  <c:v>153</c:v>
                </c:pt>
                <c:pt idx="153">
                  <c:v>154</c:v>
                </c:pt>
                <c:pt idx="154">
                  <c:v>155</c:v>
                </c:pt>
                <c:pt idx="155">
                  <c:v>156</c:v>
                </c:pt>
                <c:pt idx="156">
                  <c:v>157</c:v>
                </c:pt>
                <c:pt idx="157">
                  <c:v>158</c:v>
                </c:pt>
                <c:pt idx="158">
                  <c:v>159</c:v>
                </c:pt>
                <c:pt idx="159">
                  <c:v>160</c:v>
                </c:pt>
                <c:pt idx="160">
                  <c:v>161</c:v>
                </c:pt>
                <c:pt idx="161">
                  <c:v>162</c:v>
                </c:pt>
                <c:pt idx="162">
                  <c:v>163</c:v>
                </c:pt>
                <c:pt idx="163">
                  <c:v>164</c:v>
                </c:pt>
                <c:pt idx="164">
                  <c:v>165</c:v>
                </c:pt>
                <c:pt idx="165">
                  <c:v>166</c:v>
                </c:pt>
                <c:pt idx="166">
                  <c:v>167</c:v>
                </c:pt>
                <c:pt idx="167">
                  <c:v>168</c:v>
                </c:pt>
                <c:pt idx="168">
                  <c:v>169</c:v>
                </c:pt>
                <c:pt idx="169">
                  <c:v>170</c:v>
                </c:pt>
                <c:pt idx="170">
                  <c:v>171</c:v>
                </c:pt>
                <c:pt idx="171">
                  <c:v>172</c:v>
                </c:pt>
                <c:pt idx="172">
                  <c:v>173</c:v>
                </c:pt>
                <c:pt idx="173">
                  <c:v>174</c:v>
                </c:pt>
                <c:pt idx="174">
                  <c:v>175</c:v>
                </c:pt>
                <c:pt idx="175">
                  <c:v>176</c:v>
                </c:pt>
                <c:pt idx="176">
                  <c:v>177</c:v>
                </c:pt>
                <c:pt idx="177">
                  <c:v>178</c:v>
                </c:pt>
                <c:pt idx="178">
                  <c:v>179</c:v>
                </c:pt>
                <c:pt idx="179">
                  <c:v>180</c:v>
                </c:pt>
                <c:pt idx="180">
                  <c:v>181</c:v>
                </c:pt>
                <c:pt idx="181">
                  <c:v>182</c:v>
                </c:pt>
                <c:pt idx="182">
                  <c:v>183</c:v>
                </c:pt>
                <c:pt idx="183">
                  <c:v>184</c:v>
                </c:pt>
                <c:pt idx="184">
                  <c:v>185</c:v>
                </c:pt>
                <c:pt idx="185">
                  <c:v>186</c:v>
                </c:pt>
                <c:pt idx="186">
                  <c:v>187</c:v>
                </c:pt>
                <c:pt idx="187">
                  <c:v>188</c:v>
                </c:pt>
                <c:pt idx="188">
                  <c:v>189</c:v>
                </c:pt>
                <c:pt idx="189">
                  <c:v>190</c:v>
                </c:pt>
                <c:pt idx="190">
                  <c:v>191</c:v>
                </c:pt>
                <c:pt idx="191">
                  <c:v>192</c:v>
                </c:pt>
                <c:pt idx="192">
                  <c:v>193</c:v>
                </c:pt>
                <c:pt idx="193">
                  <c:v>194</c:v>
                </c:pt>
                <c:pt idx="194">
                  <c:v>195</c:v>
                </c:pt>
                <c:pt idx="195">
                  <c:v>196</c:v>
                </c:pt>
                <c:pt idx="196">
                  <c:v>197</c:v>
                </c:pt>
                <c:pt idx="197">
                  <c:v>198</c:v>
                </c:pt>
                <c:pt idx="198">
                  <c:v>199</c:v>
                </c:pt>
                <c:pt idx="199">
                  <c:v>200</c:v>
                </c:pt>
                <c:pt idx="200">
                  <c:v>201</c:v>
                </c:pt>
                <c:pt idx="201">
                  <c:v>202</c:v>
                </c:pt>
                <c:pt idx="202">
                  <c:v>203</c:v>
                </c:pt>
                <c:pt idx="203">
                  <c:v>204</c:v>
                </c:pt>
                <c:pt idx="204">
                  <c:v>205</c:v>
                </c:pt>
                <c:pt idx="205">
                  <c:v>206</c:v>
                </c:pt>
                <c:pt idx="206">
                  <c:v>207</c:v>
                </c:pt>
                <c:pt idx="207">
                  <c:v>208</c:v>
                </c:pt>
                <c:pt idx="208">
                  <c:v>209</c:v>
                </c:pt>
                <c:pt idx="209">
                  <c:v>210</c:v>
                </c:pt>
                <c:pt idx="210">
                  <c:v>211</c:v>
                </c:pt>
                <c:pt idx="211">
                  <c:v>212</c:v>
                </c:pt>
                <c:pt idx="212">
                  <c:v>213</c:v>
                </c:pt>
                <c:pt idx="213">
                  <c:v>214</c:v>
                </c:pt>
                <c:pt idx="214">
                  <c:v>215</c:v>
                </c:pt>
                <c:pt idx="215">
                  <c:v>216</c:v>
                </c:pt>
                <c:pt idx="216">
                  <c:v>217</c:v>
                </c:pt>
                <c:pt idx="217">
                  <c:v>218</c:v>
                </c:pt>
                <c:pt idx="218">
                  <c:v>219</c:v>
                </c:pt>
                <c:pt idx="219">
                  <c:v>220</c:v>
                </c:pt>
                <c:pt idx="220">
                  <c:v>221</c:v>
                </c:pt>
                <c:pt idx="221">
                  <c:v>222</c:v>
                </c:pt>
                <c:pt idx="222">
                  <c:v>223</c:v>
                </c:pt>
                <c:pt idx="223">
                  <c:v>224</c:v>
                </c:pt>
                <c:pt idx="224">
                  <c:v>225</c:v>
                </c:pt>
                <c:pt idx="225">
                  <c:v>226</c:v>
                </c:pt>
                <c:pt idx="226">
                  <c:v>227</c:v>
                </c:pt>
                <c:pt idx="227">
                  <c:v>228</c:v>
                </c:pt>
                <c:pt idx="228">
                  <c:v>229</c:v>
                </c:pt>
                <c:pt idx="229">
                  <c:v>230</c:v>
                </c:pt>
                <c:pt idx="230">
                  <c:v>231</c:v>
                </c:pt>
                <c:pt idx="231">
                  <c:v>232</c:v>
                </c:pt>
                <c:pt idx="232">
                  <c:v>233</c:v>
                </c:pt>
                <c:pt idx="233">
                  <c:v>234</c:v>
                </c:pt>
                <c:pt idx="234">
                  <c:v>235</c:v>
                </c:pt>
                <c:pt idx="235">
                  <c:v>236</c:v>
                </c:pt>
                <c:pt idx="236">
                  <c:v>237</c:v>
                </c:pt>
                <c:pt idx="237">
                  <c:v>238</c:v>
                </c:pt>
                <c:pt idx="238">
                  <c:v>239</c:v>
                </c:pt>
                <c:pt idx="239">
                  <c:v>240</c:v>
                </c:pt>
                <c:pt idx="240">
                  <c:v>241</c:v>
                </c:pt>
                <c:pt idx="241">
                  <c:v>242</c:v>
                </c:pt>
                <c:pt idx="242">
                  <c:v>243</c:v>
                </c:pt>
                <c:pt idx="243">
                  <c:v>244</c:v>
                </c:pt>
                <c:pt idx="244">
                  <c:v>245</c:v>
                </c:pt>
                <c:pt idx="245">
                  <c:v>246</c:v>
                </c:pt>
                <c:pt idx="246">
                  <c:v>247</c:v>
                </c:pt>
                <c:pt idx="247">
                  <c:v>248</c:v>
                </c:pt>
                <c:pt idx="248">
                  <c:v>249</c:v>
                </c:pt>
                <c:pt idx="249">
                  <c:v>250</c:v>
                </c:pt>
                <c:pt idx="250">
                  <c:v>251</c:v>
                </c:pt>
                <c:pt idx="251">
                  <c:v>252</c:v>
                </c:pt>
                <c:pt idx="252">
                  <c:v>253</c:v>
                </c:pt>
                <c:pt idx="253">
                  <c:v>254</c:v>
                </c:pt>
                <c:pt idx="254">
                  <c:v>255</c:v>
                </c:pt>
                <c:pt idx="255">
                  <c:v>256</c:v>
                </c:pt>
                <c:pt idx="256">
                  <c:v>257</c:v>
                </c:pt>
                <c:pt idx="257">
                  <c:v>258</c:v>
                </c:pt>
                <c:pt idx="258">
                  <c:v>259</c:v>
                </c:pt>
                <c:pt idx="259">
                  <c:v>260</c:v>
                </c:pt>
                <c:pt idx="260">
                  <c:v>261</c:v>
                </c:pt>
                <c:pt idx="261">
                  <c:v>262</c:v>
                </c:pt>
                <c:pt idx="262">
                  <c:v>263</c:v>
                </c:pt>
                <c:pt idx="263">
                  <c:v>264</c:v>
                </c:pt>
                <c:pt idx="264">
                  <c:v>265</c:v>
                </c:pt>
                <c:pt idx="265">
                  <c:v>266</c:v>
                </c:pt>
                <c:pt idx="266">
                  <c:v>267</c:v>
                </c:pt>
                <c:pt idx="267">
                  <c:v>268</c:v>
                </c:pt>
                <c:pt idx="268">
                  <c:v>269</c:v>
                </c:pt>
                <c:pt idx="269">
                  <c:v>270</c:v>
                </c:pt>
                <c:pt idx="270">
                  <c:v>271</c:v>
                </c:pt>
                <c:pt idx="271">
                  <c:v>272</c:v>
                </c:pt>
                <c:pt idx="272">
                  <c:v>273</c:v>
                </c:pt>
                <c:pt idx="273">
                  <c:v>274</c:v>
                </c:pt>
                <c:pt idx="274">
                  <c:v>275</c:v>
                </c:pt>
                <c:pt idx="275">
                  <c:v>276</c:v>
                </c:pt>
                <c:pt idx="276">
                  <c:v>277</c:v>
                </c:pt>
                <c:pt idx="277">
                  <c:v>278</c:v>
                </c:pt>
                <c:pt idx="278">
                  <c:v>279</c:v>
                </c:pt>
                <c:pt idx="279">
                  <c:v>280</c:v>
                </c:pt>
                <c:pt idx="280">
                  <c:v>281</c:v>
                </c:pt>
                <c:pt idx="281">
                  <c:v>282</c:v>
                </c:pt>
                <c:pt idx="282">
                  <c:v>283</c:v>
                </c:pt>
                <c:pt idx="283">
                  <c:v>284</c:v>
                </c:pt>
                <c:pt idx="284">
                  <c:v>285</c:v>
                </c:pt>
                <c:pt idx="285">
                  <c:v>286</c:v>
                </c:pt>
                <c:pt idx="286">
                  <c:v>287</c:v>
                </c:pt>
                <c:pt idx="287">
                  <c:v>288</c:v>
                </c:pt>
                <c:pt idx="288">
                  <c:v>289</c:v>
                </c:pt>
                <c:pt idx="289">
                  <c:v>290</c:v>
                </c:pt>
                <c:pt idx="290">
                  <c:v>291</c:v>
                </c:pt>
                <c:pt idx="291">
                  <c:v>292</c:v>
                </c:pt>
                <c:pt idx="292">
                  <c:v>293</c:v>
                </c:pt>
                <c:pt idx="293">
                  <c:v>294</c:v>
                </c:pt>
                <c:pt idx="294">
                  <c:v>295</c:v>
                </c:pt>
                <c:pt idx="295">
                  <c:v>296</c:v>
                </c:pt>
                <c:pt idx="296">
                  <c:v>297</c:v>
                </c:pt>
                <c:pt idx="297">
                  <c:v>298</c:v>
                </c:pt>
                <c:pt idx="298">
                  <c:v>299</c:v>
                </c:pt>
                <c:pt idx="299">
                  <c:v>300</c:v>
                </c:pt>
                <c:pt idx="300">
                  <c:v>301</c:v>
                </c:pt>
                <c:pt idx="301">
                  <c:v>302</c:v>
                </c:pt>
                <c:pt idx="302">
                  <c:v>303</c:v>
                </c:pt>
                <c:pt idx="303">
                  <c:v>304</c:v>
                </c:pt>
                <c:pt idx="304">
                  <c:v>305</c:v>
                </c:pt>
                <c:pt idx="305">
                  <c:v>306</c:v>
                </c:pt>
                <c:pt idx="306">
                  <c:v>307</c:v>
                </c:pt>
                <c:pt idx="307">
                  <c:v>308</c:v>
                </c:pt>
                <c:pt idx="308">
                  <c:v>309</c:v>
                </c:pt>
                <c:pt idx="309">
                  <c:v>310</c:v>
                </c:pt>
                <c:pt idx="310">
                  <c:v>311</c:v>
                </c:pt>
                <c:pt idx="311">
                  <c:v>312</c:v>
                </c:pt>
                <c:pt idx="312">
                  <c:v>313</c:v>
                </c:pt>
                <c:pt idx="313">
                  <c:v>314</c:v>
                </c:pt>
                <c:pt idx="314">
                  <c:v>315</c:v>
                </c:pt>
                <c:pt idx="315">
                  <c:v>316</c:v>
                </c:pt>
                <c:pt idx="316">
                  <c:v>317</c:v>
                </c:pt>
                <c:pt idx="317">
                  <c:v>318</c:v>
                </c:pt>
                <c:pt idx="318">
                  <c:v>319</c:v>
                </c:pt>
                <c:pt idx="319">
                  <c:v>320</c:v>
                </c:pt>
                <c:pt idx="320">
                  <c:v>321</c:v>
                </c:pt>
                <c:pt idx="321">
                  <c:v>322</c:v>
                </c:pt>
                <c:pt idx="322">
                  <c:v>323</c:v>
                </c:pt>
                <c:pt idx="323">
                  <c:v>324</c:v>
                </c:pt>
                <c:pt idx="324">
                  <c:v>325</c:v>
                </c:pt>
                <c:pt idx="325">
                  <c:v>326</c:v>
                </c:pt>
                <c:pt idx="326">
                  <c:v>327</c:v>
                </c:pt>
                <c:pt idx="327">
                  <c:v>328</c:v>
                </c:pt>
                <c:pt idx="328">
                  <c:v>329</c:v>
                </c:pt>
                <c:pt idx="329">
                  <c:v>330</c:v>
                </c:pt>
                <c:pt idx="330">
                  <c:v>331</c:v>
                </c:pt>
                <c:pt idx="331">
                  <c:v>332</c:v>
                </c:pt>
                <c:pt idx="332">
                  <c:v>333</c:v>
                </c:pt>
                <c:pt idx="333">
                  <c:v>334</c:v>
                </c:pt>
                <c:pt idx="334">
                  <c:v>335</c:v>
                </c:pt>
                <c:pt idx="335">
                  <c:v>336</c:v>
                </c:pt>
                <c:pt idx="336">
                  <c:v>337</c:v>
                </c:pt>
                <c:pt idx="337">
                  <c:v>338</c:v>
                </c:pt>
                <c:pt idx="338">
                  <c:v>339</c:v>
                </c:pt>
                <c:pt idx="339">
                  <c:v>340</c:v>
                </c:pt>
                <c:pt idx="340">
                  <c:v>341</c:v>
                </c:pt>
                <c:pt idx="341">
                  <c:v>342</c:v>
                </c:pt>
                <c:pt idx="342">
                  <c:v>343</c:v>
                </c:pt>
                <c:pt idx="343">
                  <c:v>344</c:v>
                </c:pt>
                <c:pt idx="344">
                  <c:v>345</c:v>
                </c:pt>
                <c:pt idx="345">
                  <c:v>346</c:v>
                </c:pt>
                <c:pt idx="346">
                  <c:v>347</c:v>
                </c:pt>
                <c:pt idx="347">
                  <c:v>348</c:v>
                </c:pt>
                <c:pt idx="348">
                  <c:v>349</c:v>
                </c:pt>
                <c:pt idx="349">
                  <c:v>350</c:v>
                </c:pt>
                <c:pt idx="350">
                  <c:v>351</c:v>
                </c:pt>
                <c:pt idx="351">
                  <c:v>352</c:v>
                </c:pt>
                <c:pt idx="352">
                  <c:v>353</c:v>
                </c:pt>
                <c:pt idx="353">
                  <c:v>354</c:v>
                </c:pt>
                <c:pt idx="354">
                  <c:v>355</c:v>
                </c:pt>
                <c:pt idx="355">
                  <c:v>356</c:v>
                </c:pt>
                <c:pt idx="356">
                  <c:v>357</c:v>
                </c:pt>
                <c:pt idx="357">
                  <c:v>358</c:v>
                </c:pt>
                <c:pt idx="358">
                  <c:v>359</c:v>
                </c:pt>
                <c:pt idx="359">
                  <c:v>360</c:v>
                </c:pt>
                <c:pt idx="360">
                  <c:v>361</c:v>
                </c:pt>
                <c:pt idx="361">
                  <c:v>362</c:v>
                </c:pt>
                <c:pt idx="362">
                  <c:v>363</c:v>
                </c:pt>
                <c:pt idx="363">
                  <c:v>364</c:v>
                </c:pt>
                <c:pt idx="364">
                  <c:v>365</c:v>
                </c:pt>
                <c:pt idx="365">
                  <c:v>366</c:v>
                </c:pt>
                <c:pt idx="366">
                  <c:v>367</c:v>
                </c:pt>
                <c:pt idx="367">
                  <c:v>368</c:v>
                </c:pt>
                <c:pt idx="368">
                  <c:v>369</c:v>
                </c:pt>
                <c:pt idx="369">
                  <c:v>370</c:v>
                </c:pt>
                <c:pt idx="370">
                  <c:v>371</c:v>
                </c:pt>
                <c:pt idx="371">
                  <c:v>372</c:v>
                </c:pt>
                <c:pt idx="372">
                  <c:v>373</c:v>
                </c:pt>
                <c:pt idx="373">
                  <c:v>374</c:v>
                </c:pt>
                <c:pt idx="374">
                  <c:v>375</c:v>
                </c:pt>
                <c:pt idx="375">
                  <c:v>376</c:v>
                </c:pt>
                <c:pt idx="376">
                  <c:v>377</c:v>
                </c:pt>
                <c:pt idx="377">
                  <c:v>378</c:v>
                </c:pt>
                <c:pt idx="378">
                  <c:v>379</c:v>
                </c:pt>
                <c:pt idx="379">
                  <c:v>380</c:v>
                </c:pt>
                <c:pt idx="380">
                  <c:v>381</c:v>
                </c:pt>
                <c:pt idx="381">
                  <c:v>382</c:v>
                </c:pt>
                <c:pt idx="382">
                  <c:v>383</c:v>
                </c:pt>
                <c:pt idx="383">
                  <c:v>384</c:v>
                </c:pt>
                <c:pt idx="384">
                  <c:v>385</c:v>
                </c:pt>
                <c:pt idx="385">
                  <c:v>386</c:v>
                </c:pt>
                <c:pt idx="386">
                  <c:v>387</c:v>
                </c:pt>
                <c:pt idx="387">
                  <c:v>388</c:v>
                </c:pt>
                <c:pt idx="388">
                  <c:v>389</c:v>
                </c:pt>
                <c:pt idx="389">
                  <c:v>390</c:v>
                </c:pt>
                <c:pt idx="390">
                  <c:v>391</c:v>
                </c:pt>
                <c:pt idx="391">
                  <c:v>392</c:v>
                </c:pt>
                <c:pt idx="392">
                  <c:v>393</c:v>
                </c:pt>
                <c:pt idx="393">
                  <c:v>394</c:v>
                </c:pt>
                <c:pt idx="394">
                  <c:v>395</c:v>
                </c:pt>
                <c:pt idx="395">
                  <c:v>396</c:v>
                </c:pt>
                <c:pt idx="396">
                  <c:v>397</c:v>
                </c:pt>
                <c:pt idx="397">
                  <c:v>398</c:v>
                </c:pt>
                <c:pt idx="398">
                  <c:v>399</c:v>
                </c:pt>
                <c:pt idx="399">
                  <c:v>400</c:v>
                </c:pt>
                <c:pt idx="400">
                  <c:v>401</c:v>
                </c:pt>
                <c:pt idx="401">
                  <c:v>402</c:v>
                </c:pt>
                <c:pt idx="402">
                  <c:v>403</c:v>
                </c:pt>
                <c:pt idx="403">
                  <c:v>404</c:v>
                </c:pt>
                <c:pt idx="404">
                  <c:v>405</c:v>
                </c:pt>
                <c:pt idx="405">
                  <c:v>406</c:v>
                </c:pt>
                <c:pt idx="406">
                  <c:v>407</c:v>
                </c:pt>
                <c:pt idx="407">
                  <c:v>408</c:v>
                </c:pt>
                <c:pt idx="408">
                  <c:v>409</c:v>
                </c:pt>
                <c:pt idx="409">
                  <c:v>410</c:v>
                </c:pt>
                <c:pt idx="410">
                  <c:v>411</c:v>
                </c:pt>
                <c:pt idx="411">
                  <c:v>412</c:v>
                </c:pt>
                <c:pt idx="412">
                  <c:v>413</c:v>
                </c:pt>
                <c:pt idx="413">
                  <c:v>414</c:v>
                </c:pt>
                <c:pt idx="414">
                  <c:v>415</c:v>
                </c:pt>
                <c:pt idx="415">
                  <c:v>416</c:v>
                </c:pt>
                <c:pt idx="416">
                  <c:v>417</c:v>
                </c:pt>
                <c:pt idx="417">
                  <c:v>418</c:v>
                </c:pt>
                <c:pt idx="418">
                  <c:v>419</c:v>
                </c:pt>
                <c:pt idx="419">
                  <c:v>420</c:v>
                </c:pt>
                <c:pt idx="420">
                  <c:v>421</c:v>
                </c:pt>
                <c:pt idx="421">
                  <c:v>422</c:v>
                </c:pt>
                <c:pt idx="422">
                  <c:v>423</c:v>
                </c:pt>
                <c:pt idx="423">
                  <c:v>424</c:v>
                </c:pt>
                <c:pt idx="424">
                  <c:v>425</c:v>
                </c:pt>
                <c:pt idx="425">
                  <c:v>426</c:v>
                </c:pt>
                <c:pt idx="426">
                  <c:v>427</c:v>
                </c:pt>
                <c:pt idx="427">
                  <c:v>428</c:v>
                </c:pt>
                <c:pt idx="428">
                  <c:v>429</c:v>
                </c:pt>
                <c:pt idx="429">
                  <c:v>430</c:v>
                </c:pt>
                <c:pt idx="430">
                  <c:v>431</c:v>
                </c:pt>
                <c:pt idx="431">
                  <c:v>432</c:v>
                </c:pt>
                <c:pt idx="432">
                  <c:v>433</c:v>
                </c:pt>
                <c:pt idx="433">
                  <c:v>434</c:v>
                </c:pt>
                <c:pt idx="434">
                  <c:v>435</c:v>
                </c:pt>
                <c:pt idx="435">
                  <c:v>436</c:v>
                </c:pt>
                <c:pt idx="436">
                  <c:v>437</c:v>
                </c:pt>
                <c:pt idx="437">
                  <c:v>438</c:v>
                </c:pt>
                <c:pt idx="438">
                  <c:v>439</c:v>
                </c:pt>
                <c:pt idx="439">
                  <c:v>440</c:v>
                </c:pt>
                <c:pt idx="440">
                  <c:v>441</c:v>
                </c:pt>
                <c:pt idx="441">
                  <c:v>442</c:v>
                </c:pt>
                <c:pt idx="442">
                  <c:v>443</c:v>
                </c:pt>
                <c:pt idx="443">
                  <c:v>444</c:v>
                </c:pt>
                <c:pt idx="444">
                  <c:v>445</c:v>
                </c:pt>
                <c:pt idx="445">
                  <c:v>446</c:v>
                </c:pt>
                <c:pt idx="446">
                  <c:v>447</c:v>
                </c:pt>
                <c:pt idx="447">
                  <c:v>448</c:v>
                </c:pt>
                <c:pt idx="448">
                  <c:v>449</c:v>
                </c:pt>
                <c:pt idx="449">
                  <c:v>450</c:v>
                </c:pt>
                <c:pt idx="450">
                  <c:v>451</c:v>
                </c:pt>
                <c:pt idx="451">
                  <c:v>452</c:v>
                </c:pt>
                <c:pt idx="452">
                  <c:v>453</c:v>
                </c:pt>
                <c:pt idx="453">
                  <c:v>454</c:v>
                </c:pt>
                <c:pt idx="454">
                  <c:v>455</c:v>
                </c:pt>
                <c:pt idx="455">
                  <c:v>456</c:v>
                </c:pt>
                <c:pt idx="456">
                  <c:v>457</c:v>
                </c:pt>
                <c:pt idx="457">
                  <c:v>458</c:v>
                </c:pt>
                <c:pt idx="458">
                  <c:v>459</c:v>
                </c:pt>
                <c:pt idx="459">
                  <c:v>460</c:v>
                </c:pt>
                <c:pt idx="460">
                  <c:v>461</c:v>
                </c:pt>
                <c:pt idx="461">
                  <c:v>462</c:v>
                </c:pt>
                <c:pt idx="462">
                  <c:v>463</c:v>
                </c:pt>
                <c:pt idx="463">
                  <c:v>464</c:v>
                </c:pt>
                <c:pt idx="464">
                  <c:v>465</c:v>
                </c:pt>
                <c:pt idx="465">
                  <c:v>466</c:v>
                </c:pt>
                <c:pt idx="466">
                  <c:v>467</c:v>
                </c:pt>
                <c:pt idx="467">
                  <c:v>468</c:v>
                </c:pt>
                <c:pt idx="468">
                  <c:v>469</c:v>
                </c:pt>
                <c:pt idx="469">
                  <c:v>470</c:v>
                </c:pt>
                <c:pt idx="470">
                  <c:v>471</c:v>
                </c:pt>
                <c:pt idx="471">
                  <c:v>472</c:v>
                </c:pt>
                <c:pt idx="472">
                  <c:v>473</c:v>
                </c:pt>
                <c:pt idx="473">
                  <c:v>474</c:v>
                </c:pt>
                <c:pt idx="474">
                  <c:v>475</c:v>
                </c:pt>
                <c:pt idx="475">
                  <c:v>476</c:v>
                </c:pt>
                <c:pt idx="476">
                  <c:v>477</c:v>
                </c:pt>
                <c:pt idx="477">
                  <c:v>478</c:v>
                </c:pt>
                <c:pt idx="478">
                  <c:v>479</c:v>
                </c:pt>
                <c:pt idx="479">
                  <c:v>480</c:v>
                </c:pt>
                <c:pt idx="480">
                  <c:v>481</c:v>
                </c:pt>
                <c:pt idx="481">
                  <c:v>482</c:v>
                </c:pt>
                <c:pt idx="482">
                  <c:v>483</c:v>
                </c:pt>
                <c:pt idx="483">
                  <c:v>484</c:v>
                </c:pt>
                <c:pt idx="484">
                  <c:v>485</c:v>
                </c:pt>
                <c:pt idx="485">
                  <c:v>486</c:v>
                </c:pt>
                <c:pt idx="486">
                  <c:v>487</c:v>
                </c:pt>
                <c:pt idx="487">
                  <c:v>488</c:v>
                </c:pt>
                <c:pt idx="488">
                  <c:v>489</c:v>
                </c:pt>
                <c:pt idx="489">
                  <c:v>490</c:v>
                </c:pt>
                <c:pt idx="490">
                  <c:v>491</c:v>
                </c:pt>
                <c:pt idx="491">
                  <c:v>492</c:v>
                </c:pt>
                <c:pt idx="492">
                  <c:v>493</c:v>
                </c:pt>
                <c:pt idx="493">
                  <c:v>494</c:v>
                </c:pt>
                <c:pt idx="494">
                  <c:v>495</c:v>
                </c:pt>
                <c:pt idx="495">
                  <c:v>496</c:v>
                </c:pt>
                <c:pt idx="496">
                  <c:v>497</c:v>
                </c:pt>
                <c:pt idx="497">
                  <c:v>498</c:v>
                </c:pt>
                <c:pt idx="498">
                  <c:v>499</c:v>
                </c:pt>
                <c:pt idx="499">
                  <c:v>500</c:v>
                </c:pt>
                <c:pt idx="500">
                  <c:v>501</c:v>
                </c:pt>
                <c:pt idx="501">
                  <c:v>502</c:v>
                </c:pt>
                <c:pt idx="502">
                  <c:v>503</c:v>
                </c:pt>
                <c:pt idx="503">
                  <c:v>504</c:v>
                </c:pt>
                <c:pt idx="504">
                  <c:v>505</c:v>
                </c:pt>
                <c:pt idx="505">
                  <c:v>506</c:v>
                </c:pt>
                <c:pt idx="506">
                  <c:v>507</c:v>
                </c:pt>
                <c:pt idx="507">
                  <c:v>508</c:v>
                </c:pt>
                <c:pt idx="508">
                  <c:v>509</c:v>
                </c:pt>
                <c:pt idx="509">
                  <c:v>510</c:v>
                </c:pt>
                <c:pt idx="510">
                  <c:v>511</c:v>
                </c:pt>
                <c:pt idx="511">
                  <c:v>512</c:v>
                </c:pt>
                <c:pt idx="512">
                  <c:v>513</c:v>
                </c:pt>
                <c:pt idx="513">
                  <c:v>514</c:v>
                </c:pt>
                <c:pt idx="514">
                  <c:v>515</c:v>
                </c:pt>
                <c:pt idx="515">
                  <c:v>516</c:v>
                </c:pt>
                <c:pt idx="516">
                  <c:v>517</c:v>
                </c:pt>
                <c:pt idx="517">
                  <c:v>518</c:v>
                </c:pt>
                <c:pt idx="518">
                  <c:v>519</c:v>
                </c:pt>
                <c:pt idx="519">
                  <c:v>520</c:v>
                </c:pt>
                <c:pt idx="520">
                  <c:v>521</c:v>
                </c:pt>
                <c:pt idx="521">
                  <c:v>522</c:v>
                </c:pt>
                <c:pt idx="522">
                  <c:v>523</c:v>
                </c:pt>
                <c:pt idx="523">
                  <c:v>524</c:v>
                </c:pt>
                <c:pt idx="524">
                  <c:v>525</c:v>
                </c:pt>
                <c:pt idx="525">
                  <c:v>526</c:v>
                </c:pt>
                <c:pt idx="526">
                  <c:v>527</c:v>
                </c:pt>
                <c:pt idx="527">
                  <c:v>528</c:v>
                </c:pt>
                <c:pt idx="528">
                  <c:v>529</c:v>
                </c:pt>
                <c:pt idx="529">
                  <c:v>530</c:v>
                </c:pt>
                <c:pt idx="530">
                  <c:v>531</c:v>
                </c:pt>
                <c:pt idx="531">
                  <c:v>532</c:v>
                </c:pt>
                <c:pt idx="532">
                  <c:v>533</c:v>
                </c:pt>
                <c:pt idx="533">
                  <c:v>534</c:v>
                </c:pt>
                <c:pt idx="534">
                  <c:v>535</c:v>
                </c:pt>
                <c:pt idx="535">
                  <c:v>536</c:v>
                </c:pt>
                <c:pt idx="536">
                  <c:v>537</c:v>
                </c:pt>
                <c:pt idx="537">
                  <c:v>538</c:v>
                </c:pt>
                <c:pt idx="538">
                  <c:v>539</c:v>
                </c:pt>
                <c:pt idx="539">
                  <c:v>540</c:v>
                </c:pt>
                <c:pt idx="540">
                  <c:v>541</c:v>
                </c:pt>
                <c:pt idx="541">
                  <c:v>542</c:v>
                </c:pt>
                <c:pt idx="542">
                  <c:v>543</c:v>
                </c:pt>
                <c:pt idx="543">
                  <c:v>544</c:v>
                </c:pt>
                <c:pt idx="544">
                  <c:v>545</c:v>
                </c:pt>
                <c:pt idx="545">
                  <c:v>546</c:v>
                </c:pt>
                <c:pt idx="546">
                  <c:v>547</c:v>
                </c:pt>
                <c:pt idx="547">
                  <c:v>548</c:v>
                </c:pt>
                <c:pt idx="548">
                  <c:v>549</c:v>
                </c:pt>
                <c:pt idx="549">
                  <c:v>550</c:v>
                </c:pt>
                <c:pt idx="550">
                  <c:v>551</c:v>
                </c:pt>
                <c:pt idx="551">
                  <c:v>552</c:v>
                </c:pt>
                <c:pt idx="552">
                  <c:v>553</c:v>
                </c:pt>
                <c:pt idx="553">
                  <c:v>554</c:v>
                </c:pt>
                <c:pt idx="554">
                  <c:v>555</c:v>
                </c:pt>
                <c:pt idx="555">
                  <c:v>556</c:v>
                </c:pt>
                <c:pt idx="556">
                  <c:v>557</c:v>
                </c:pt>
                <c:pt idx="557">
                  <c:v>558</c:v>
                </c:pt>
                <c:pt idx="558">
                  <c:v>559</c:v>
                </c:pt>
                <c:pt idx="559">
                  <c:v>560</c:v>
                </c:pt>
                <c:pt idx="560">
                  <c:v>561</c:v>
                </c:pt>
                <c:pt idx="561">
                  <c:v>562</c:v>
                </c:pt>
                <c:pt idx="562">
                  <c:v>563</c:v>
                </c:pt>
                <c:pt idx="563">
                  <c:v>564</c:v>
                </c:pt>
                <c:pt idx="564">
                  <c:v>565</c:v>
                </c:pt>
                <c:pt idx="565">
                  <c:v>566</c:v>
                </c:pt>
                <c:pt idx="566">
                  <c:v>567</c:v>
                </c:pt>
                <c:pt idx="567">
                  <c:v>568</c:v>
                </c:pt>
                <c:pt idx="568">
                  <c:v>569</c:v>
                </c:pt>
                <c:pt idx="569">
                  <c:v>570</c:v>
                </c:pt>
                <c:pt idx="570">
                  <c:v>571</c:v>
                </c:pt>
                <c:pt idx="571">
                  <c:v>572</c:v>
                </c:pt>
                <c:pt idx="572">
                  <c:v>573</c:v>
                </c:pt>
                <c:pt idx="573">
                  <c:v>574</c:v>
                </c:pt>
                <c:pt idx="574">
                  <c:v>575</c:v>
                </c:pt>
                <c:pt idx="575">
                  <c:v>576</c:v>
                </c:pt>
                <c:pt idx="576">
                  <c:v>577</c:v>
                </c:pt>
                <c:pt idx="577">
                  <c:v>578</c:v>
                </c:pt>
                <c:pt idx="578">
                  <c:v>579</c:v>
                </c:pt>
                <c:pt idx="579">
                  <c:v>580</c:v>
                </c:pt>
                <c:pt idx="580">
                  <c:v>581</c:v>
                </c:pt>
                <c:pt idx="581">
                  <c:v>582</c:v>
                </c:pt>
                <c:pt idx="582">
                  <c:v>583</c:v>
                </c:pt>
                <c:pt idx="583">
                  <c:v>584</c:v>
                </c:pt>
                <c:pt idx="584">
                  <c:v>585</c:v>
                </c:pt>
                <c:pt idx="585">
                  <c:v>586</c:v>
                </c:pt>
                <c:pt idx="586">
                  <c:v>587</c:v>
                </c:pt>
                <c:pt idx="587">
                  <c:v>588</c:v>
                </c:pt>
                <c:pt idx="588">
                  <c:v>589</c:v>
                </c:pt>
                <c:pt idx="589">
                  <c:v>590</c:v>
                </c:pt>
                <c:pt idx="590">
                  <c:v>591</c:v>
                </c:pt>
                <c:pt idx="591">
                  <c:v>592</c:v>
                </c:pt>
                <c:pt idx="592">
                  <c:v>593</c:v>
                </c:pt>
                <c:pt idx="593">
                  <c:v>594</c:v>
                </c:pt>
                <c:pt idx="594">
                  <c:v>595</c:v>
                </c:pt>
                <c:pt idx="595">
                  <c:v>596</c:v>
                </c:pt>
                <c:pt idx="596">
                  <c:v>597</c:v>
                </c:pt>
                <c:pt idx="597">
                  <c:v>598</c:v>
                </c:pt>
                <c:pt idx="598">
                  <c:v>599</c:v>
                </c:pt>
                <c:pt idx="599">
                  <c:v>600</c:v>
                </c:pt>
                <c:pt idx="600">
                  <c:v>601</c:v>
                </c:pt>
                <c:pt idx="601">
                  <c:v>602</c:v>
                </c:pt>
                <c:pt idx="602">
                  <c:v>603</c:v>
                </c:pt>
                <c:pt idx="603">
                  <c:v>604</c:v>
                </c:pt>
                <c:pt idx="604">
                  <c:v>605</c:v>
                </c:pt>
                <c:pt idx="605">
                  <c:v>606</c:v>
                </c:pt>
                <c:pt idx="606">
                  <c:v>607</c:v>
                </c:pt>
                <c:pt idx="607">
                  <c:v>608</c:v>
                </c:pt>
                <c:pt idx="608">
                  <c:v>609</c:v>
                </c:pt>
                <c:pt idx="609">
                  <c:v>610</c:v>
                </c:pt>
                <c:pt idx="610">
                  <c:v>611</c:v>
                </c:pt>
                <c:pt idx="611">
                  <c:v>612</c:v>
                </c:pt>
                <c:pt idx="612">
                  <c:v>613</c:v>
                </c:pt>
                <c:pt idx="613">
                  <c:v>614</c:v>
                </c:pt>
                <c:pt idx="614">
                  <c:v>615</c:v>
                </c:pt>
                <c:pt idx="615">
                  <c:v>616</c:v>
                </c:pt>
                <c:pt idx="616">
                  <c:v>617</c:v>
                </c:pt>
                <c:pt idx="617">
                  <c:v>618</c:v>
                </c:pt>
                <c:pt idx="618">
                  <c:v>619</c:v>
                </c:pt>
                <c:pt idx="619">
                  <c:v>620</c:v>
                </c:pt>
                <c:pt idx="620">
                  <c:v>621</c:v>
                </c:pt>
                <c:pt idx="621">
                  <c:v>622</c:v>
                </c:pt>
                <c:pt idx="622">
                  <c:v>623</c:v>
                </c:pt>
                <c:pt idx="623">
                  <c:v>624</c:v>
                </c:pt>
                <c:pt idx="624">
                  <c:v>625</c:v>
                </c:pt>
                <c:pt idx="625">
                  <c:v>626</c:v>
                </c:pt>
                <c:pt idx="626">
                  <c:v>627</c:v>
                </c:pt>
                <c:pt idx="627">
                  <c:v>628</c:v>
                </c:pt>
                <c:pt idx="628">
                  <c:v>629</c:v>
                </c:pt>
                <c:pt idx="629">
                  <c:v>630</c:v>
                </c:pt>
                <c:pt idx="630">
                  <c:v>631</c:v>
                </c:pt>
                <c:pt idx="631">
                  <c:v>632</c:v>
                </c:pt>
                <c:pt idx="632">
                  <c:v>633</c:v>
                </c:pt>
                <c:pt idx="633">
                  <c:v>634</c:v>
                </c:pt>
                <c:pt idx="634">
                  <c:v>635</c:v>
                </c:pt>
                <c:pt idx="635">
                  <c:v>636</c:v>
                </c:pt>
                <c:pt idx="636">
                  <c:v>637</c:v>
                </c:pt>
                <c:pt idx="637">
                  <c:v>638</c:v>
                </c:pt>
                <c:pt idx="638">
                  <c:v>639</c:v>
                </c:pt>
                <c:pt idx="639">
                  <c:v>640</c:v>
                </c:pt>
                <c:pt idx="640">
                  <c:v>641</c:v>
                </c:pt>
                <c:pt idx="641">
                  <c:v>642</c:v>
                </c:pt>
                <c:pt idx="642">
                  <c:v>643</c:v>
                </c:pt>
                <c:pt idx="643">
                  <c:v>644</c:v>
                </c:pt>
                <c:pt idx="644">
                  <c:v>645</c:v>
                </c:pt>
                <c:pt idx="645">
                  <c:v>646</c:v>
                </c:pt>
                <c:pt idx="646">
                  <c:v>647</c:v>
                </c:pt>
                <c:pt idx="647">
                  <c:v>648</c:v>
                </c:pt>
                <c:pt idx="648">
                  <c:v>649</c:v>
                </c:pt>
                <c:pt idx="649">
                  <c:v>650</c:v>
                </c:pt>
                <c:pt idx="650">
                  <c:v>651</c:v>
                </c:pt>
                <c:pt idx="651">
                  <c:v>652</c:v>
                </c:pt>
                <c:pt idx="652">
                  <c:v>653</c:v>
                </c:pt>
                <c:pt idx="653">
                  <c:v>654</c:v>
                </c:pt>
                <c:pt idx="654">
                  <c:v>655</c:v>
                </c:pt>
                <c:pt idx="655">
                  <c:v>656</c:v>
                </c:pt>
                <c:pt idx="656">
                  <c:v>657</c:v>
                </c:pt>
                <c:pt idx="657">
                  <c:v>658</c:v>
                </c:pt>
                <c:pt idx="658">
                  <c:v>659</c:v>
                </c:pt>
                <c:pt idx="659">
                  <c:v>660</c:v>
                </c:pt>
                <c:pt idx="660">
                  <c:v>661</c:v>
                </c:pt>
                <c:pt idx="661">
                  <c:v>662</c:v>
                </c:pt>
                <c:pt idx="662">
                  <c:v>663</c:v>
                </c:pt>
                <c:pt idx="663">
                  <c:v>664</c:v>
                </c:pt>
                <c:pt idx="664">
                  <c:v>665</c:v>
                </c:pt>
                <c:pt idx="665">
                  <c:v>666</c:v>
                </c:pt>
                <c:pt idx="666">
                  <c:v>667</c:v>
                </c:pt>
                <c:pt idx="667">
                  <c:v>668</c:v>
                </c:pt>
                <c:pt idx="668">
                  <c:v>669</c:v>
                </c:pt>
                <c:pt idx="669">
                  <c:v>670</c:v>
                </c:pt>
                <c:pt idx="670">
                  <c:v>671</c:v>
                </c:pt>
                <c:pt idx="671">
                  <c:v>672</c:v>
                </c:pt>
                <c:pt idx="672">
                  <c:v>673</c:v>
                </c:pt>
                <c:pt idx="673">
                  <c:v>674</c:v>
                </c:pt>
                <c:pt idx="674">
                  <c:v>675</c:v>
                </c:pt>
                <c:pt idx="675">
                  <c:v>676</c:v>
                </c:pt>
                <c:pt idx="676">
                  <c:v>677</c:v>
                </c:pt>
                <c:pt idx="677">
                  <c:v>678</c:v>
                </c:pt>
                <c:pt idx="678">
                  <c:v>679</c:v>
                </c:pt>
                <c:pt idx="679">
                  <c:v>680</c:v>
                </c:pt>
                <c:pt idx="680">
                  <c:v>681</c:v>
                </c:pt>
                <c:pt idx="681">
                  <c:v>682</c:v>
                </c:pt>
                <c:pt idx="682">
                  <c:v>683</c:v>
                </c:pt>
                <c:pt idx="683">
                  <c:v>684</c:v>
                </c:pt>
                <c:pt idx="684">
                  <c:v>685</c:v>
                </c:pt>
                <c:pt idx="685">
                  <c:v>686</c:v>
                </c:pt>
                <c:pt idx="686">
                  <c:v>687</c:v>
                </c:pt>
                <c:pt idx="687">
                  <c:v>688</c:v>
                </c:pt>
                <c:pt idx="688">
                  <c:v>689</c:v>
                </c:pt>
                <c:pt idx="689">
                  <c:v>690</c:v>
                </c:pt>
                <c:pt idx="690">
                  <c:v>691</c:v>
                </c:pt>
                <c:pt idx="691">
                  <c:v>692</c:v>
                </c:pt>
                <c:pt idx="692">
                  <c:v>693</c:v>
                </c:pt>
                <c:pt idx="693">
                  <c:v>694</c:v>
                </c:pt>
                <c:pt idx="694">
                  <c:v>695</c:v>
                </c:pt>
                <c:pt idx="695">
                  <c:v>696</c:v>
                </c:pt>
                <c:pt idx="696">
                  <c:v>697</c:v>
                </c:pt>
                <c:pt idx="697">
                  <c:v>698</c:v>
                </c:pt>
                <c:pt idx="698">
                  <c:v>699</c:v>
                </c:pt>
                <c:pt idx="699">
                  <c:v>700</c:v>
                </c:pt>
                <c:pt idx="700">
                  <c:v>701</c:v>
                </c:pt>
                <c:pt idx="701">
                  <c:v>702</c:v>
                </c:pt>
                <c:pt idx="702">
                  <c:v>703</c:v>
                </c:pt>
                <c:pt idx="703">
                  <c:v>704</c:v>
                </c:pt>
                <c:pt idx="704">
                  <c:v>705</c:v>
                </c:pt>
                <c:pt idx="705">
                  <c:v>706</c:v>
                </c:pt>
                <c:pt idx="706">
                  <c:v>707</c:v>
                </c:pt>
                <c:pt idx="707">
                  <c:v>708</c:v>
                </c:pt>
                <c:pt idx="708">
                  <c:v>709</c:v>
                </c:pt>
                <c:pt idx="709">
                  <c:v>710</c:v>
                </c:pt>
                <c:pt idx="710">
                  <c:v>711</c:v>
                </c:pt>
                <c:pt idx="711">
                  <c:v>712</c:v>
                </c:pt>
                <c:pt idx="712">
                  <c:v>713</c:v>
                </c:pt>
                <c:pt idx="713">
                  <c:v>714</c:v>
                </c:pt>
                <c:pt idx="714">
                  <c:v>715</c:v>
                </c:pt>
                <c:pt idx="715">
                  <c:v>716</c:v>
                </c:pt>
                <c:pt idx="716">
                  <c:v>717</c:v>
                </c:pt>
                <c:pt idx="717">
                  <c:v>718</c:v>
                </c:pt>
                <c:pt idx="718">
                  <c:v>719</c:v>
                </c:pt>
                <c:pt idx="719">
                  <c:v>720</c:v>
                </c:pt>
                <c:pt idx="720">
                  <c:v>721</c:v>
                </c:pt>
                <c:pt idx="721">
                  <c:v>722</c:v>
                </c:pt>
                <c:pt idx="722">
                  <c:v>723</c:v>
                </c:pt>
                <c:pt idx="723">
                  <c:v>724</c:v>
                </c:pt>
                <c:pt idx="724">
                  <c:v>725</c:v>
                </c:pt>
                <c:pt idx="725">
                  <c:v>726</c:v>
                </c:pt>
                <c:pt idx="726">
                  <c:v>727</c:v>
                </c:pt>
                <c:pt idx="727">
                  <c:v>728</c:v>
                </c:pt>
                <c:pt idx="728">
                  <c:v>729</c:v>
                </c:pt>
                <c:pt idx="729">
                  <c:v>730</c:v>
                </c:pt>
                <c:pt idx="730">
                  <c:v>731</c:v>
                </c:pt>
                <c:pt idx="731">
                  <c:v>732</c:v>
                </c:pt>
                <c:pt idx="732">
                  <c:v>733</c:v>
                </c:pt>
                <c:pt idx="733">
                  <c:v>734</c:v>
                </c:pt>
                <c:pt idx="734">
                  <c:v>735</c:v>
                </c:pt>
                <c:pt idx="735">
                  <c:v>736</c:v>
                </c:pt>
                <c:pt idx="736">
                  <c:v>737</c:v>
                </c:pt>
                <c:pt idx="737">
                  <c:v>738</c:v>
                </c:pt>
                <c:pt idx="738">
                  <c:v>739</c:v>
                </c:pt>
                <c:pt idx="739">
                  <c:v>740</c:v>
                </c:pt>
                <c:pt idx="740">
                  <c:v>741</c:v>
                </c:pt>
                <c:pt idx="741">
                  <c:v>742</c:v>
                </c:pt>
                <c:pt idx="742">
                  <c:v>743</c:v>
                </c:pt>
                <c:pt idx="743">
                  <c:v>744</c:v>
                </c:pt>
                <c:pt idx="744">
                  <c:v>745</c:v>
                </c:pt>
                <c:pt idx="745">
                  <c:v>746</c:v>
                </c:pt>
                <c:pt idx="746">
                  <c:v>747</c:v>
                </c:pt>
                <c:pt idx="747">
                  <c:v>748</c:v>
                </c:pt>
                <c:pt idx="748">
                  <c:v>749</c:v>
                </c:pt>
                <c:pt idx="749">
                  <c:v>750</c:v>
                </c:pt>
                <c:pt idx="750">
                  <c:v>751</c:v>
                </c:pt>
                <c:pt idx="751">
                  <c:v>752</c:v>
                </c:pt>
                <c:pt idx="752">
                  <c:v>753</c:v>
                </c:pt>
                <c:pt idx="753">
                  <c:v>754</c:v>
                </c:pt>
                <c:pt idx="754">
                  <c:v>755</c:v>
                </c:pt>
                <c:pt idx="755">
                  <c:v>756</c:v>
                </c:pt>
                <c:pt idx="756">
                  <c:v>757</c:v>
                </c:pt>
                <c:pt idx="757">
                  <c:v>758</c:v>
                </c:pt>
                <c:pt idx="758">
                  <c:v>759</c:v>
                </c:pt>
                <c:pt idx="759">
                  <c:v>760</c:v>
                </c:pt>
                <c:pt idx="760">
                  <c:v>761</c:v>
                </c:pt>
                <c:pt idx="761">
                  <c:v>762</c:v>
                </c:pt>
                <c:pt idx="762">
                  <c:v>763</c:v>
                </c:pt>
                <c:pt idx="763">
                  <c:v>764</c:v>
                </c:pt>
                <c:pt idx="764">
                  <c:v>765</c:v>
                </c:pt>
                <c:pt idx="765">
                  <c:v>766</c:v>
                </c:pt>
                <c:pt idx="766">
                  <c:v>767</c:v>
                </c:pt>
                <c:pt idx="767">
                  <c:v>768</c:v>
                </c:pt>
                <c:pt idx="768">
                  <c:v>769</c:v>
                </c:pt>
                <c:pt idx="769">
                  <c:v>770</c:v>
                </c:pt>
                <c:pt idx="770">
                  <c:v>771</c:v>
                </c:pt>
                <c:pt idx="771">
                  <c:v>772</c:v>
                </c:pt>
                <c:pt idx="772">
                  <c:v>773</c:v>
                </c:pt>
                <c:pt idx="773">
                  <c:v>774</c:v>
                </c:pt>
                <c:pt idx="774">
                  <c:v>775</c:v>
                </c:pt>
                <c:pt idx="775">
                  <c:v>776</c:v>
                </c:pt>
                <c:pt idx="776">
                  <c:v>777</c:v>
                </c:pt>
                <c:pt idx="777">
                  <c:v>778</c:v>
                </c:pt>
                <c:pt idx="778">
                  <c:v>779</c:v>
                </c:pt>
                <c:pt idx="779">
                  <c:v>780</c:v>
                </c:pt>
                <c:pt idx="780">
                  <c:v>781</c:v>
                </c:pt>
                <c:pt idx="781">
                  <c:v>782</c:v>
                </c:pt>
                <c:pt idx="782">
                  <c:v>783</c:v>
                </c:pt>
                <c:pt idx="783">
                  <c:v>784</c:v>
                </c:pt>
                <c:pt idx="784">
                  <c:v>785</c:v>
                </c:pt>
                <c:pt idx="785">
                  <c:v>786</c:v>
                </c:pt>
                <c:pt idx="786">
                  <c:v>787</c:v>
                </c:pt>
                <c:pt idx="787">
                  <c:v>788</c:v>
                </c:pt>
                <c:pt idx="788">
                  <c:v>789</c:v>
                </c:pt>
                <c:pt idx="789">
                  <c:v>790</c:v>
                </c:pt>
                <c:pt idx="790">
                  <c:v>791</c:v>
                </c:pt>
                <c:pt idx="791">
                  <c:v>792</c:v>
                </c:pt>
                <c:pt idx="792">
                  <c:v>793</c:v>
                </c:pt>
                <c:pt idx="793">
                  <c:v>794</c:v>
                </c:pt>
                <c:pt idx="794">
                  <c:v>795</c:v>
                </c:pt>
                <c:pt idx="795">
                  <c:v>796</c:v>
                </c:pt>
                <c:pt idx="796">
                  <c:v>797</c:v>
                </c:pt>
                <c:pt idx="797">
                  <c:v>798</c:v>
                </c:pt>
                <c:pt idx="798">
                  <c:v>799</c:v>
                </c:pt>
                <c:pt idx="799">
                  <c:v>800</c:v>
                </c:pt>
                <c:pt idx="800">
                  <c:v>801</c:v>
                </c:pt>
                <c:pt idx="801">
                  <c:v>802</c:v>
                </c:pt>
                <c:pt idx="802">
                  <c:v>803</c:v>
                </c:pt>
                <c:pt idx="803">
                  <c:v>804</c:v>
                </c:pt>
                <c:pt idx="804">
                  <c:v>805</c:v>
                </c:pt>
                <c:pt idx="805">
                  <c:v>806</c:v>
                </c:pt>
                <c:pt idx="806">
                  <c:v>807</c:v>
                </c:pt>
                <c:pt idx="807">
                  <c:v>808</c:v>
                </c:pt>
                <c:pt idx="808">
                  <c:v>809</c:v>
                </c:pt>
                <c:pt idx="809">
                  <c:v>810</c:v>
                </c:pt>
                <c:pt idx="810">
                  <c:v>811</c:v>
                </c:pt>
                <c:pt idx="811">
                  <c:v>812</c:v>
                </c:pt>
                <c:pt idx="812">
                  <c:v>813</c:v>
                </c:pt>
                <c:pt idx="813">
                  <c:v>814</c:v>
                </c:pt>
                <c:pt idx="814">
                  <c:v>815</c:v>
                </c:pt>
                <c:pt idx="815">
                  <c:v>816</c:v>
                </c:pt>
                <c:pt idx="816">
                  <c:v>817</c:v>
                </c:pt>
                <c:pt idx="817">
                  <c:v>818</c:v>
                </c:pt>
                <c:pt idx="818">
                  <c:v>819</c:v>
                </c:pt>
                <c:pt idx="819">
                  <c:v>820</c:v>
                </c:pt>
                <c:pt idx="820">
                  <c:v>821</c:v>
                </c:pt>
                <c:pt idx="821">
                  <c:v>822</c:v>
                </c:pt>
                <c:pt idx="822">
                  <c:v>823</c:v>
                </c:pt>
                <c:pt idx="823">
                  <c:v>824</c:v>
                </c:pt>
                <c:pt idx="824">
                  <c:v>825</c:v>
                </c:pt>
                <c:pt idx="825">
                  <c:v>826</c:v>
                </c:pt>
                <c:pt idx="826">
                  <c:v>827</c:v>
                </c:pt>
                <c:pt idx="827">
                  <c:v>828</c:v>
                </c:pt>
                <c:pt idx="828">
                  <c:v>829</c:v>
                </c:pt>
                <c:pt idx="829">
                  <c:v>830</c:v>
                </c:pt>
                <c:pt idx="830">
                  <c:v>831</c:v>
                </c:pt>
                <c:pt idx="831">
                  <c:v>832</c:v>
                </c:pt>
                <c:pt idx="832">
                  <c:v>833</c:v>
                </c:pt>
                <c:pt idx="833">
                  <c:v>834</c:v>
                </c:pt>
                <c:pt idx="834">
                  <c:v>835</c:v>
                </c:pt>
                <c:pt idx="835">
                  <c:v>836</c:v>
                </c:pt>
                <c:pt idx="836">
                  <c:v>837</c:v>
                </c:pt>
                <c:pt idx="837">
                  <c:v>838</c:v>
                </c:pt>
                <c:pt idx="838">
                  <c:v>839</c:v>
                </c:pt>
                <c:pt idx="839">
                  <c:v>840</c:v>
                </c:pt>
                <c:pt idx="840">
                  <c:v>841</c:v>
                </c:pt>
                <c:pt idx="841">
                  <c:v>842</c:v>
                </c:pt>
                <c:pt idx="842">
                  <c:v>843</c:v>
                </c:pt>
                <c:pt idx="843">
                  <c:v>844</c:v>
                </c:pt>
                <c:pt idx="844">
                  <c:v>845</c:v>
                </c:pt>
                <c:pt idx="845">
                  <c:v>846</c:v>
                </c:pt>
                <c:pt idx="846">
                  <c:v>847</c:v>
                </c:pt>
                <c:pt idx="847">
                  <c:v>848</c:v>
                </c:pt>
                <c:pt idx="848">
                  <c:v>849</c:v>
                </c:pt>
                <c:pt idx="849">
                  <c:v>850</c:v>
                </c:pt>
                <c:pt idx="850">
                  <c:v>851</c:v>
                </c:pt>
                <c:pt idx="851">
                  <c:v>852</c:v>
                </c:pt>
                <c:pt idx="852">
                  <c:v>853</c:v>
                </c:pt>
                <c:pt idx="853">
                  <c:v>854</c:v>
                </c:pt>
                <c:pt idx="854">
                  <c:v>855</c:v>
                </c:pt>
                <c:pt idx="855">
                  <c:v>856</c:v>
                </c:pt>
                <c:pt idx="856">
                  <c:v>857</c:v>
                </c:pt>
                <c:pt idx="857">
                  <c:v>858</c:v>
                </c:pt>
                <c:pt idx="858">
                  <c:v>859</c:v>
                </c:pt>
                <c:pt idx="859">
                  <c:v>860</c:v>
                </c:pt>
                <c:pt idx="860">
                  <c:v>861</c:v>
                </c:pt>
                <c:pt idx="861">
                  <c:v>862</c:v>
                </c:pt>
                <c:pt idx="862">
                  <c:v>863</c:v>
                </c:pt>
                <c:pt idx="863">
                  <c:v>864</c:v>
                </c:pt>
                <c:pt idx="864">
                  <c:v>865</c:v>
                </c:pt>
                <c:pt idx="865">
                  <c:v>866</c:v>
                </c:pt>
                <c:pt idx="866">
                  <c:v>867</c:v>
                </c:pt>
                <c:pt idx="867">
                  <c:v>868</c:v>
                </c:pt>
                <c:pt idx="868">
                  <c:v>869</c:v>
                </c:pt>
                <c:pt idx="869">
                  <c:v>870</c:v>
                </c:pt>
                <c:pt idx="870">
                  <c:v>871</c:v>
                </c:pt>
                <c:pt idx="871">
                  <c:v>872</c:v>
                </c:pt>
                <c:pt idx="872">
                  <c:v>873</c:v>
                </c:pt>
                <c:pt idx="873">
                  <c:v>874</c:v>
                </c:pt>
                <c:pt idx="874">
                  <c:v>875</c:v>
                </c:pt>
                <c:pt idx="875">
                  <c:v>876</c:v>
                </c:pt>
                <c:pt idx="876">
                  <c:v>877</c:v>
                </c:pt>
                <c:pt idx="877">
                  <c:v>878</c:v>
                </c:pt>
                <c:pt idx="878">
                  <c:v>879</c:v>
                </c:pt>
                <c:pt idx="879">
                  <c:v>880</c:v>
                </c:pt>
                <c:pt idx="880">
                  <c:v>881</c:v>
                </c:pt>
                <c:pt idx="881">
                  <c:v>882</c:v>
                </c:pt>
                <c:pt idx="882">
                  <c:v>883</c:v>
                </c:pt>
                <c:pt idx="883">
                  <c:v>884</c:v>
                </c:pt>
                <c:pt idx="884">
                  <c:v>885</c:v>
                </c:pt>
                <c:pt idx="885">
                  <c:v>886</c:v>
                </c:pt>
                <c:pt idx="886">
                  <c:v>887</c:v>
                </c:pt>
                <c:pt idx="887">
                  <c:v>888</c:v>
                </c:pt>
                <c:pt idx="888">
                  <c:v>889</c:v>
                </c:pt>
                <c:pt idx="889">
                  <c:v>890</c:v>
                </c:pt>
                <c:pt idx="890">
                  <c:v>891</c:v>
                </c:pt>
                <c:pt idx="891">
                  <c:v>892</c:v>
                </c:pt>
                <c:pt idx="892">
                  <c:v>893</c:v>
                </c:pt>
                <c:pt idx="893">
                  <c:v>894</c:v>
                </c:pt>
                <c:pt idx="894">
                  <c:v>895</c:v>
                </c:pt>
                <c:pt idx="895">
                  <c:v>896</c:v>
                </c:pt>
                <c:pt idx="896">
                  <c:v>897</c:v>
                </c:pt>
                <c:pt idx="897">
                  <c:v>898</c:v>
                </c:pt>
                <c:pt idx="898">
                  <c:v>899</c:v>
                </c:pt>
                <c:pt idx="899">
                  <c:v>900</c:v>
                </c:pt>
                <c:pt idx="900">
                  <c:v>901</c:v>
                </c:pt>
                <c:pt idx="901">
                  <c:v>902</c:v>
                </c:pt>
                <c:pt idx="902">
                  <c:v>903</c:v>
                </c:pt>
                <c:pt idx="903">
                  <c:v>904</c:v>
                </c:pt>
                <c:pt idx="904">
                  <c:v>905</c:v>
                </c:pt>
                <c:pt idx="905">
                  <c:v>906</c:v>
                </c:pt>
                <c:pt idx="906">
                  <c:v>907</c:v>
                </c:pt>
                <c:pt idx="907">
                  <c:v>908</c:v>
                </c:pt>
                <c:pt idx="908">
                  <c:v>909</c:v>
                </c:pt>
                <c:pt idx="909">
                  <c:v>910</c:v>
                </c:pt>
                <c:pt idx="910">
                  <c:v>911</c:v>
                </c:pt>
                <c:pt idx="911">
                  <c:v>912</c:v>
                </c:pt>
                <c:pt idx="912">
                  <c:v>913</c:v>
                </c:pt>
                <c:pt idx="913">
                  <c:v>914</c:v>
                </c:pt>
                <c:pt idx="914">
                  <c:v>915</c:v>
                </c:pt>
                <c:pt idx="915">
                  <c:v>916</c:v>
                </c:pt>
                <c:pt idx="916">
                  <c:v>917</c:v>
                </c:pt>
                <c:pt idx="917">
                  <c:v>918</c:v>
                </c:pt>
                <c:pt idx="918">
                  <c:v>919</c:v>
                </c:pt>
                <c:pt idx="919">
                  <c:v>920</c:v>
                </c:pt>
                <c:pt idx="920">
                  <c:v>921</c:v>
                </c:pt>
                <c:pt idx="921">
                  <c:v>922</c:v>
                </c:pt>
                <c:pt idx="922">
                  <c:v>923</c:v>
                </c:pt>
                <c:pt idx="923">
                  <c:v>924</c:v>
                </c:pt>
                <c:pt idx="924">
                  <c:v>925</c:v>
                </c:pt>
                <c:pt idx="925">
                  <c:v>926</c:v>
                </c:pt>
                <c:pt idx="926">
                  <c:v>927</c:v>
                </c:pt>
                <c:pt idx="927">
                  <c:v>928</c:v>
                </c:pt>
                <c:pt idx="928">
                  <c:v>929</c:v>
                </c:pt>
                <c:pt idx="929">
                  <c:v>930</c:v>
                </c:pt>
                <c:pt idx="930">
                  <c:v>931</c:v>
                </c:pt>
                <c:pt idx="931">
                  <c:v>932</c:v>
                </c:pt>
                <c:pt idx="932">
                  <c:v>933</c:v>
                </c:pt>
                <c:pt idx="933">
                  <c:v>934</c:v>
                </c:pt>
                <c:pt idx="934">
                  <c:v>935</c:v>
                </c:pt>
                <c:pt idx="935">
                  <c:v>936</c:v>
                </c:pt>
                <c:pt idx="936">
                  <c:v>937</c:v>
                </c:pt>
                <c:pt idx="937">
                  <c:v>938</c:v>
                </c:pt>
                <c:pt idx="938">
                  <c:v>939</c:v>
                </c:pt>
                <c:pt idx="939">
                  <c:v>940</c:v>
                </c:pt>
                <c:pt idx="940">
                  <c:v>941</c:v>
                </c:pt>
                <c:pt idx="941">
                  <c:v>942</c:v>
                </c:pt>
                <c:pt idx="942">
                  <c:v>943</c:v>
                </c:pt>
                <c:pt idx="943">
                  <c:v>944</c:v>
                </c:pt>
                <c:pt idx="944">
                  <c:v>945</c:v>
                </c:pt>
                <c:pt idx="945">
                  <c:v>946</c:v>
                </c:pt>
                <c:pt idx="946">
                  <c:v>947</c:v>
                </c:pt>
                <c:pt idx="947">
                  <c:v>948</c:v>
                </c:pt>
                <c:pt idx="948">
                  <c:v>949</c:v>
                </c:pt>
                <c:pt idx="949">
                  <c:v>950</c:v>
                </c:pt>
                <c:pt idx="950">
                  <c:v>951</c:v>
                </c:pt>
                <c:pt idx="951">
                  <c:v>952</c:v>
                </c:pt>
                <c:pt idx="952">
                  <c:v>953</c:v>
                </c:pt>
                <c:pt idx="953">
                  <c:v>954</c:v>
                </c:pt>
                <c:pt idx="954">
                  <c:v>955</c:v>
                </c:pt>
                <c:pt idx="955">
                  <c:v>956</c:v>
                </c:pt>
                <c:pt idx="956">
                  <c:v>957</c:v>
                </c:pt>
                <c:pt idx="957">
                  <c:v>958</c:v>
                </c:pt>
                <c:pt idx="958">
                  <c:v>959</c:v>
                </c:pt>
                <c:pt idx="959">
                  <c:v>960</c:v>
                </c:pt>
                <c:pt idx="960">
                  <c:v>961</c:v>
                </c:pt>
                <c:pt idx="961">
                  <c:v>962</c:v>
                </c:pt>
                <c:pt idx="962">
                  <c:v>963</c:v>
                </c:pt>
                <c:pt idx="963">
                  <c:v>964</c:v>
                </c:pt>
                <c:pt idx="964">
                  <c:v>965</c:v>
                </c:pt>
                <c:pt idx="965">
                  <c:v>966</c:v>
                </c:pt>
                <c:pt idx="966">
                  <c:v>967</c:v>
                </c:pt>
                <c:pt idx="967">
                  <c:v>968</c:v>
                </c:pt>
                <c:pt idx="968">
                  <c:v>969</c:v>
                </c:pt>
                <c:pt idx="969">
                  <c:v>970</c:v>
                </c:pt>
                <c:pt idx="970">
                  <c:v>971</c:v>
                </c:pt>
                <c:pt idx="971">
                  <c:v>972</c:v>
                </c:pt>
                <c:pt idx="972">
                  <c:v>973</c:v>
                </c:pt>
                <c:pt idx="973">
                  <c:v>974</c:v>
                </c:pt>
                <c:pt idx="974">
                  <c:v>975</c:v>
                </c:pt>
                <c:pt idx="975">
                  <c:v>976</c:v>
                </c:pt>
                <c:pt idx="976">
                  <c:v>977</c:v>
                </c:pt>
                <c:pt idx="977">
                  <c:v>978</c:v>
                </c:pt>
                <c:pt idx="978">
                  <c:v>979</c:v>
                </c:pt>
                <c:pt idx="979">
                  <c:v>980</c:v>
                </c:pt>
                <c:pt idx="980">
                  <c:v>981</c:v>
                </c:pt>
                <c:pt idx="981">
                  <c:v>982</c:v>
                </c:pt>
                <c:pt idx="982">
                  <c:v>983</c:v>
                </c:pt>
                <c:pt idx="983">
                  <c:v>984</c:v>
                </c:pt>
                <c:pt idx="984">
                  <c:v>985</c:v>
                </c:pt>
                <c:pt idx="985">
                  <c:v>986</c:v>
                </c:pt>
                <c:pt idx="986">
                  <c:v>987</c:v>
                </c:pt>
                <c:pt idx="987">
                  <c:v>988</c:v>
                </c:pt>
                <c:pt idx="988">
                  <c:v>989</c:v>
                </c:pt>
                <c:pt idx="989">
                  <c:v>990</c:v>
                </c:pt>
                <c:pt idx="990">
                  <c:v>991</c:v>
                </c:pt>
                <c:pt idx="991">
                  <c:v>992</c:v>
                </c:pt>
                <c:pt idx="992">
                  <c:v>993</c:v>
                </c:pt>
                <c:pt idx="993">
                  <c:v>994</c:v>
                </c:pt>
                <c:pt idx="994">
                  <c:v>995</c:v>
                </c:pt>
                <c:pt idx="995">
                  <c:v>996</c:v>
                </c:pt>
                <c:pt idx="996">
                  <c:v>997</c:v>
                </c:pt>
                <c:pt idx="997">
                  <c:v>998</c:v>
                </c:pt>
                <c:pt idx="998">
                  <c:v>999</c:v>
                </c:pt>
                <c:pt idx="999">
                  <c:v>1000</c:v>
                </c:pt>
                <c:pt idx="1000">
                  <c:v>1001</c:v>
                </c:pt>
                <c:pt idx="1001">
                  <c:v>1002</c:v>
                </c:pt>
                <c:pt idx="1002">
                  <c:v>1003</c:v>
                </c:pt>
                <c:pt idx="1003">
                  <c:v>1004</c:v>
                </c:pt>
                <c:pt idx="1004">
                  <c:v>1005</c:v>
                </c:pt>
                <c:pt idx="1005">
                  <c:v>1006</c:v>
                </c:pt>
                <c:pt idx="1006">
                  <c:v>1007</c:v>
                </c:pt>
                <c:pt idx="1007">
                  <c:v>1008</c:v>
                </c:pt>
                <c:pt idx="1008">
                  <c:v>1009</c:v>
                </c:pt>
                <c:pt idx="1009">
                  <c:v>1010</c:v>
                </c:pt>
                <c:pt idx="1010">
                  <c:v>1011</c:v>
                </c:pt>
                <c:pt idx="1011">
                  <c:v>1012</c:v>
                </c:pt>
                <c:pt idx="1012">
                  <c:v>1013</c:v>
                </c:pt>
                <c:pt idx="1013">
                  <c:v>1014</c:v>
                </c:pt>
                <c:pt idx="1014">
                  <c:v>1015</c:v>
                </c:pt>
                <c:pt idx="1015">
                  <c:v>1016</c:v>
                </c:pt>
                <c:pt idx="1016">
                  <c:v>1017</c:v>
                </c:pt>
                <c:pt idx="1017">
                  <c:v>1018</c:v>
                </c:pt>
                <c:pt idx="1018">
                  <c:v>1019</c:v>
                </c:pt>
                <c:pt idx="1019">
                  <c:v>1020</c:v>
                </c:pt>
                <c:pt idx="1020">
                  <c:v>1021</c:v>
                </c:pt>
                <c:pt idx="1021">
                  <c:v>1022</c:v>
                </c:pt>
                <c:pt idx="1022">
                  <c:v>1023</c:v>
                </c:pt>
                <c:pt idx="1023">
                  <c:v>1024</c:v>
                </c:pt>
                <c:pt idx="1024">
                  <c:v>1025</c:v>
                </c:pt>
                <c:pt idx="1025">
                  <c:v>1026</c:v>
                </c:pt>
                <c:pt idx="1026">
                  <c:v>1027</c:v>
                </c:pt>
                <c:pt idx="1027">
                  <c:v>1028</c:v>
                </c:pt>
                <c:pt idx="1028">
                  <c:v>1029</c:v>
                </c:pt>
                <c:pt idx="1029">
                  <c:v>1030</c:v>
                </c:pt>
                <c:pt idx="1030">
                  <c:v>1031</c:v>
                </c:pt>
                <c:pt idx="1031">
                  <c:v>1032</c:v>
                </c:pt>
                <c:pt idx="1032">
                  <c:v>1033</c:v>
                </c:pt>
                <c:pt idx="1033">
                  <c:v>1034</c:v>
                </c:pt>
                <c:pt idx="1034">
                  <c:v>1035</c:v>
                </c:pt>
                <c:pt idx="1035">
                  <c:v>1036</c:v>
                </c:pt>
                <c:pt idx="1036">
                  <c:v>1037</c:v>
                </c:pt>
                <c:pt idx="1037">
                  <c:v>1038</c:v>
                </c:pt>
                <c:pt idx="1038">
                  <c:v>1039</c:v>
                </c:pt>
                <c:pt idx="1039">
                  <c:v>1040</c:v>
                </c:pt>
                <c:pt idx="1040">
                  <c:v>1041</c:v>
                </c:pt>
                <c:pt idx="1041">
                  <c:v>1042</c:v>
                </c:pt>
                <c:pt idx="1042">
                  <c:v>1043</c:v>
                </c:pt>
                <c:pt idx="1043">
                  <c:v>1044</c:v>
                </c:pt>
                <c:pt idx="1044">
                  <c:v>1045</c:v>
                </c:pt>
                <c:pt idx="1045">
                  <c:v>1046</c:v>
                </c:pt>
                <c:pt idx="1046">
                  <c:v>1047</c:v>
                </c:pt>
                <c:pt idx="1047">
                  <c:v>1048</c:v>
                </c:pt>
                <c:pt idx="1048">
                  <c:v>1049</c:v>
                </c:pt>
                <c:pt idx="1049">
                  <c:v>1050</c:v>
                </c:pt>
                <c:pt idx="1050">
                  <c:v>1051</c:v>
                </c:pt>
                <c:pt idx="1051">
                  <c:v>1052</c:v>
                </c:pt>
                <c:pt idx="1052">
                  <c:v>1053</c:v>
                </c:pt>
                <c:pt idx="1053">
                  <c:v>1054</c:v>
                </c:pt>
                <c:pt idx="1054">
                  <c:v>1055</c:v>
                </c:pt>
                <c:pt idx="1055">
                  <c:v>1056</c:v>
                </c:pt>
                <c:pt idx="1056">
                  <c:v>1057</c:v>
                </c:pt>
                <c:pt idx="1057">
                  <c:v>1058</c:v>
                </c:pt>
                <c:pt idx="1058">
                  <c:v>1059</c:v>
                </c:pt>
                <c:pt idx="1059">
                  <c:v>1060</c:v>
                </c:pt>
                <c:pt idx="1060">
                  <c:v>1061</c:v>
                </c:pt>
                <c:pt idx="1061">
                  <c:v>1062</c:v>
                </c:pt>
                <c:pt idx="1062">
                  <c:v>1063</c:v>
                </c:pt>
                <c:pt idx="1063">
                  <c:v>1064</c:v>
                </c:pt>
                <c:pt idx="1064">
                  <c:v>1065</c:v>
                </c:pt>
                <c:pt idx="1065">
                  <c:v>1066</c:v>
                </c:pt>
                <c:pt idx="1066">
                  <c:v>1067</c:v>
                </c:pt>
                <c:pt idx="1067">
                  <c:v>1068</c:v>
                </c:pt>
                <c:pt idx="1068">
                  <c:v>1069</c:v>
                </c:pt>
                <c:pt idx="1069">
                  <c:v>1070</c:v>
                </c:pt>
                <c:pt idx="1070">
                  <c:v>1071</c:v>
                </c:pt>
                <c:pt idx="1071">
                  <c:v>1072</c:v>
                </c:pt>
                <c:pt idx="1072">
                  <c:v>1073</c:v>
                </c:pt>
                <c:pt idx="1073">
                  <c:v>1074</c:v>
                </c:pt>
                <c:pt idx="1074">
                  <c:v>1075</c:v>
                </c:pt>
                <c:pt idx="1075">
                  <c:v>1076</c:v>
                </c:pt>
                <c:pt idx="1076">
                  <c:v>1077</c:v>
                </c:pt>
                <c:pt idx="1077">
                  <c:v>1078</c:v>
                </c:pt>
                <c:pt idx="1078">
                  <c:v>1079</c:v>
                </c:pt>
                <c:pt idx="1079">
                  <c:v>1080</c:v>
                </c:pt>
                <c:pt idx="1080">
                  <c:v>1081</c:v>
                </c:pt>
                <c:pt idx="1081">
                  <c:v>1082</c:v>
                </c:pt>
                <c:pt idx="1082">
                  <c:v>1083</c:v>
                </c:pt>
                <c:pt idx="1083">
                  <c:v>1084</c:v>
                </c:pt>
                <c:pt idx="1084">
                  <c:v>1085</c:v>
                </c:pt>
                <c:pt idx="1085">
                  <c:v>1086</c:v>
                </c:pt>
                <c:pt idx="1086">
                  <c:v>1087</c:v>
                </c:pt>
                <c:pt idx="1087">
                  <c:v>1088</c:v>
                </c:pt>
                <c:pt idx="1088">
                  <c:v>1089</c:v>
                </c:pt>
                <c:pt idx="1089">
                  <c:v>1090</c:v>
                </c:pt>
                <c:pt idx="1090">
                  <c:v>1091</c:v>
                </c:pt>
                <c:pt idx="1091">
                  <c:v>1092</c:v>
                </c:pt>
                <c:pt idx="1092">
                  <c:v>1093</c:v>
                </c:pt>
                <c:pt idx="1093">
                  <c:v>1094</c:v>
                </c:pt>
                <c:pt idx="1094">
                  <c:v>1095</c:v>
                </c:pt>
                <c:pt idx="1095">
                  <c:v>1096</c:v>
                </c:pt>
                <c:pt idx="1096">
                  <c:v>1097</c:v>
                </c:pt>
                <c:pt idx="1097">
                  <c:v>1098</c:v>
                </c:pt>
                <c:pt idx="1098">
                  <c:v>1099</c:v>
                </c:pt>
                <c:pt idx="1099">
                  <c:v>1100</c:v>
                </c:pt>
                <c:pt idx="1100">
                  <c:v>1101</c:v>
                </c:pt>
                <c:pt idx="1101">
                  <c:v>1102</c:v>
                </c:pt>
                <c:pt idx="1102">
                  <c:v>1103</c:v>
                </c:pt>
                <c:pt idx="1103">
                  <c:v>1104</c:v>
                </c:pt>
                <c:pt idx="1104">
                  <c:v>1105</c:v>
                </c:pt>
                <c:pt idx="1105">
                  <c:v>1106</c:v>
                </c:pt>
                <c:pt idx="1106">
                  <c:v>1107</c:v>
                </c:pt>
                <c:pt idx="1107">
                  <c:v>1108</c:v>
                </c:pt>
                <c:pt idx="1108">
                  <c:v>1109</c:v>
                </c:pt>
                <c:pt idx="1109">
                  <c:v>1110</c:v>
                </c:pt>
                <c:pt idx="1110">
                  <c:v>1111</c:v>
                </c:pt>
                <c:pt idx="1111">
                  <c:v>1112</c:v>
                </c:pt>
                <c:pt idx="1112">
                  <c:v>1113</c:v>
                </c:pt>
                <c:pt idx="1113">
                  <c:v>1114</c:v>
                </c:pt>
                <c:pt idx="1114">
                  <c:v>1115</c:v>
                </c:pt>
                <c:pt idx="1115">
                  <c:v>1116</c:v>
                </c:pt>
                <c:pt idx="1116">
                  <c:v>1117</c:v>
                </c:pt>
                <c:pt idx="1117">
                  <c:v>1118</c:v>
                </c:pt>
                <c:pt idx="1118">
                  <c:v>1119</c:v>
                </c:pt>
                <c:pt idx="1119">
                  <c:v>1120</c:v>
                </c:pt>
                <c:pt idx="1120">
                  <c:v>1121</c:v>
                </c:pt>
                <c:pt idx="1121">
                  <c:v>1122</c:v>
                </c:pt>
                <c:pt idx="1122">
                  <c:v>1123</c:v>
                </c:pt>
                <c:pt idx="1123">
                  <c:v>1124</c:v>
                </c:pt>
                <c:pt idx="1124">
                  <c:v>1125</c:v>
                </c:pt>
                <c:pt idx="1125">
                  <c:v>1126</c:v>
                </c:pt>
                <c:pt idx="1126">
                  <c:v>1127</c:v>
                </c:pt>
                <c:pt idx="1127">
                  <c:v>1128</c:v>
                </c:pt>
                <c:pt idx="1128">
                  <c:v>1129</c:v>
                </c:pt>
                <c:pt idx="1129">
                  <c:v>1130</c:v>
                </c:pt>
                <c:pt idx="1130">
                  <c:v>1131</c:v>
                </c:pt>
                <c:pt idx="1131">
                  <c:v>1132</c:v>
                </c:pt>
                <c:pt idx="1132">
                  <c:v>1133</c:v>
                </c:pt>
                <c:pt idx="1133">
                  <c:v>1134</c:v>
                </c:pt>
                <c:pt idx="1134">
                  <c:v>1135</c:v>
                </c:pt>
                <c:pt idx="1135">
                  <c:v>1136</c:v>
                </c:pt>
                <c:pt idx="1136">
                  <c:v>1137</c:v>
                </c:pt>
                <c:pt idx="1137">
                  <c:v>1138</c:v>
                </c:pt>
                <c:pt idx="1138">
                  <c:v>1139</c:v>
                </c:pt>
                <c:pt idx="1139">
                  <c:v>1140</c:v>
                </c:pt>
                <c:pt idx="1140">
                  <c:v>1141</c:v>
                </c:pt>
                <c:pt idx="1141">
                  <c:v>1142</c:v>
                </c:pt>
                <c:pt idx="1142">
                  <c:v>1143</c:v>
                </c:pt>
                <c:pt idx="1143">
                  <c:v>1144</c:v>
                </c:pt>
                <c:pt idx="1144">
                  <c:v>1145</c:v>
                </c:pt>
                <c:pt idx="1145">
                  <c:v>1146</c:v>
                </c:pt>
                <c:pt idx="1146">
                  <c:v>1147</c:v>
                </c:pt>
                <c:pt idx="1147">
                  <c:v>1148</c:v>
                </c:pt>
                <c:pt idx="1148">
                  <c:v>1149</c:v>
                </c:pt>
                <c:pt idx="1149">
                  <c:v>1150</c:v>
                </c:pt>
                <c:pt idx="1150">
                  <c:v>1151</c:v>
                </c:pt>
                <c:pt idx="1151">
                  <c:v>1152</c:v>
                </c:pt>
                <c:pt idx="1152">
                  <c:v>1153</c:v>
                </c:pt>
                <c:pt idx="1153">
                  <c:v>1154</c:v>
                </c:pt>
                <c:pt idx="1154">
                  <c:v>1155</c:v>
                </c:pt>
                <c:pt idx="1155">
                  <c:v>1156</c:v>
                </c:pt>
                <c:pt idx="1156">
                  <c:v>1157</c:v>
                </c:pt>
                <c:pt idx="1157">
                  <c:v>1158</c:v>
                </c:pt>
                <c:pt idx="1158">
                  <c:v>1159</c:v>
                </c:pt>
                <c:pt idx="1159">
                  <c:v>1160</c:v>
                </c:pt>
                <c:pt idx="1160">
                  <c:v>1161</c:v>
                </c:pt>
                <c:pt idx="1161">
                  <c:v>1162</c:v>
                </c:pt>
                <c:pt idx="1162">
                  <c:v>1163</c:v>
                </c:pt>
                <c:pt idx="1163">
                  <c:v>1164</c:v>
                </c:pt>
                <c:pt idx="1164">
                  <c:v>1165</c:v>
                </c:pt>
                <c:pt idx="1165">
                  <c:v>1166</c:v>
                </c:pt>
                <c:pt idx="1166">
                  <c:v>1167</c:v>
                </c:pt>
                <c:pt idx="1167">
                  <c:v>1168</c:v>
                </c:pt>
                <c:pt idx="1168">
                  <c:v>1169</c:v>
                </c:pt>
                <c:pt idx="1169">
                  <c:v>1170</c:v>
                </c:pt>
                <c:pt idx="1170">
                  <c:v>1171</c:v>
                </c:pt>
                <c:pt idx="1171">
                  <c:v>1172</c:v>
                </c:pt>
                <c:pt idx="1172">
                  <c:v>1173</c:v>
                </c:pt>
                <c:pt idx="1173">
                  <c:v>1174</c:v>
                </c:pt>
                <c:pt idx="1174">
                  <c:v>1175</c:v>
                </c:pt>
                <c:pt idx="1175">
                  <c:v>1176</c:v>
                </c:pt>
                <c:pt idx="1176">
                  <c:v>1177</c:v>
                </c:pt>
                <c:pt idx="1177">
                  <c:v>1178</c:v>
                </c:pt>
                <c:pt idx="1178">
                  <c:v>1179</c:v>
                </c:pt>
                <c:pt idx="1179">
                  <c:v>1180</c:v>
                </c:pt>
                <c:pt idx="1180">
                  <c:v>1181</c:v>
                </c:pt>
                <c:pt idx="1181">
                  <c:v>1182</c:v>
                </c:pt>
                <c:pt idx="1182">
                  <c:v>1183</c:v>
                </c:pt>
                <c:pt idx="1183">
                  <c:v>1184</c:v>
                </c:pt>
                <c:pt idx="1184">
                  <c:v>1185</c:v>
                </c:pt>
                <c:pt idx="1185">
                  <c:v>1186</c:v>
                </c:pt>
                <c:pt idx="1186">
                  <c:v>1187</c:v>
                </c:pt>
                <c:pt idx="1187">
                  <c:v>1188</c:v>
                </c:pt>
                <c:pt idx="1188">
                  <c:v>1189</c:v>
                </c:pt>
                <c:pt idx="1189">
                  <c:v>1190</c:v>
                </c:pt>
                <c:pt idx="1190">
                  <c:v>1191</c:v>
                </c:pt>
                <c:pt idx="1191">
                  <c:v>1192</c:v>
                </c:pt>
                <c:pt idx="1192">
                  <c:v>1193</c:v>
                </c:pt>
                <c:pt idx="1193">
                  <c:v>1194</c:v>
                </c:pt>
                <c:pt idx="1194">
                  <c:v>1195</c:v>
                </c:pt>
                <c:pt idx="1195">
                  <c:v>1196</c:v>
                </c:pt>
                <c:pt idx="1196">
                  <c:v>1197</c:v>
                </c:pt>
                <c:pt idx="1197">
                  <c:v>1198</c:v>
                </c:pt>
                <c:pt idx="1198">
                  <c:v>1199</c:v>
                </c:pt>
                <c:pt idx="1199">
                  <c:v>1200</c:v>
                </c:pt>
              </c:numCache>
            </c:numRef>
          </c:xVal>
          <c:yVal>
            <c:numRef>
              <c:f>summary!$D$3:$D$1202</c:f>
              <c:numCache>
                <c:formatCode>General</c:formatCode>
                <c:ptCount val="1200"/>
                <c:pt idx="0">
                  <c:v>82.463499999999996</c:v>
                </c:pt>
                <c:pt idx="1">
                  <c:v>82.582000000000008</c:v>
                </c:pt>
                <c:pt idx="2">
                  <c:v>82.46820000000001</c:v>
                </c:pt>
                <c:pt idx="3">
                  <c:v>82.383466666666664</c:v>
                </c:pt>
                <c:pt idx="4">
                  <c:v>82.296066666666661</c:v>
                </c:pt>
                <c:pt idx="5">
                  <c:v>82.201900000000009</c:v>
                </c:pt>
                <c:pt idx="6">
                  <c:v>82.142600000000002</c:v>
                </c:pt>
                <c:pt idx="7">
                  <c:v>82.064599999999999</c:v>
                </c:pt>
                <c:pt idx="8">
                  <c:v>81.894099999999995</c:v>
                </c:pt>
                <c:pt idx="9">
                  <c:v>81.935299999999998</c:v>
                </c:pt>
                <c:pt idx="10">
                  <c:v>81.790033333333326</c:v>
                </c:pt>
                <c:pt idx="11">
                  <c:v>81.662266666666667</c:v>
                </c:pt>
                <c:pt idx="12">
                  <c:v>81.519466666666673</c:v>
                </c:pt>
                <c:pt idx="13">
                  <c:v>81.461399999999998</c:v>
                </c:pt>
                <c:pt idx="14">
                  <c:v>81.317433333333341</c:v>
                </c:pt>
                <c:pt idx="15">
                  <c:v>81.214733333333328</c:v>
                </c:pt>
                <c:pt idx="16">
                  <c:v>81.136399999999995</c:v>
                </c:pt>
                <c:pt idx="17">
                  <c:v>81.045699999999997</c:v>
                </c:pt>
                <c:pt idx="18">
                  <c:v>80.992200000000011</c:v>
                </c:pt>
                <c:pt idx="19">
                  <c:v>80.8309</c:v>
                </c:pt>
                <c:pt idx="20">
                  <c:v>80.686466666666661</c:v>
                </c:pt>
                <c:pt idx="21">
                  <c:v>80.555233333333334</c:v>
                </c:pt>
                <c:pt idx="22">
                  <c:v>80.477866666666671</c:v>
                </c:pt>
                <c:pt idx="23">
                  <c:v>80.340699999999998</c:v>
                </c:pt>
                <c:pt idx="24">
                  <c:v>80.302966666666677</c:v>
                </c:pt>
                <c:pt idx="25">
                  <c:v>80.171599999999998</c:v>
                </c:pt>
                <c:pt idx="26">
                  <c:v>79.940966666666668</c:v>
                </c:pt>
                <c:pt idx="27">
                  <c:v>79.868799999999993</c:v>
                </c:pt>
                <c:pt idx="28">
                  <c:v>79.756500000000003</c:v>
                </c:pt>
                <c:pt idx="29">
                  <c:v>79.602766666666668</c:v>
                </c:pt>
                <c:pt idx="30">
                  <c:v>79.455033333333333</c:v>
                </c:pt>
                <c:pt idx="31">
                  <c:v>79.434433333333331</c:v>
                </c:pt>
                <c:pt idx="32">
                  <c:v>79.241100000000003</c:v>
                </c:pt>
                <c:pt idx="33">
                  <c:v>79.15806666666667</c:v>
                </c:pt>
                <c:pt idx="34">
                  <c:v>79.05916666666667</c:v>
                </c:pt>
                <c:pt idx="35">
                  <c:v>78.834800000000001</c:v>
                </c:pt>
                <c:pt idx="36">
                  <c:v>78.736333333333334</c:v>
                </c:pt>
                <c:pt idx="37">
                  <c:v>78.58056666666667</c:v>
                </c:pt>
                <c:pt idx="38">
                  <c:v>78.477800000000002</c:v>
                </c:pt>
                <c:pt idx="39">
                  <c:v>78.343733333333333</c:v>
                </c:pt>
                <c:pt idx="40">
                  <c:v>78.185866666666655</c:v>
                </c:pt>
                <c:pt idx="41">
                  <c:v>78.089166666666657</c:v>
                </c:pt>
                <c:pt idx="42">
                  <c:v>77.862133333333333</c:v>
                </c:pt>
                <c:pt idx="43">
                  <c:v>77.755933333333331</c:v>
                </c:pt>
                <c:pt idx="44">
                  <c:v>77.595866666666666</c:v>
                </c:pt>
                <c:pt idx="45">
                  <c:v>77.46256666666666</c:v>
                </c:pt>
                <c:pt idx="46">
                  <c:v>77.309666666666658</c:v>
                </c:pt>
                <c:pt idx="47">
                  <c:v>77.172199999999989</c:v>
                </c:pt>
                <c:pt idx="48">
                  <c:v>76.955633333333324</c:v>
                </c:pt>
                <c:pt idx="49">
                  <c:v>76.870500000000007</c:v>
                </c:pt>
                <c:pt idx="50">
                  <c:v>76.655133333333325</c:v>
                </c:pt>
                <c:pt idx="51">
                  <c:v>76.577600000000004</c:v>
                </c:pt>
                <c:pt idx="52">
                  <c:v>76.394466666666673</c:v>
                </c:pt>
                <c:pt idx="53">
                  <c:v>76.207000000000008</c:v>
                </c:pt>
                <c:pt idx="54">
                  <c:v>76.074966666666668</c:v>
                </c:pt>
                <c:pt idx="55">
                  <c:v>75.954666666666654</c:v>
                </c:pt>
                <c:pt idx="56">
                  <c:v>75.74966666666667</c:v>
                </c:pt>
                <c:pt idx="57">
                  <c:v>75.654066666666665</c:v>
                </c:pt>
                <c:pt idx="58">
                  <c:v>75.51273333333333</c:v>
                </c:pt>
                <c:pt idx="59">
                  <c:v>75.332333333333324</c:v>
                </c:pt>
                <c:pt idx="60">
                  <c:v>75.281933333333328</c:v>
                </c:pt>
                <c:pt idx="61">
                  <c:v>74.959133333333327</c:v>
                </c:pt>
                <c:pt idx="62">
                  <c:v>74.837499999999991</c:v>
                </c:pt>
                <c:pt idx="63">
                  <c:v>74.689266666666654</c:v>
                </c:pt>
                <c:pt idx="64">
                  <c:v>74.576099999999997</c:v>
                </c:pt>
                <c:pt idx="65">
                  <c:v>74.306233333333338</c:v>
                </c:pt>
                <c:pt idx="66">
                  <c:v>74.166700000000006</c:v>
                </c:pt>
                <c:pt idx="67">
                  <c:v>73.965533333333326</c:v>
                </c:pt>
                <c:pt idx="68">
                  <c:v>73.84193333333333</c:v>
                </c:pt>
                <c:pt idx="69">
                  <c:v>73.69456666666666</c:v>
                </c:pt>
                <c:pt idx="70">
                  <c:v>73.537600000000012</c:v>
                </c:pt>
                <c:pt idx="71">
                  <c:v>73.416033333333345</c:v>
                </c:pt>
                <c:pt idx="72">
                  <c:v>73.208133333333322</c:v>
                </c:pt>
                <c:pt idx="73">
                  <c:v>73.032499999999999</c:v>
                </c:pt>
                <c:pt idx="74">
                  <c:v>72.850000000000009</c:v>
                </c:pt>
                <c:pt idx="75">
                  <c:v>72.655166666666673</c:v>
                </c:pt>
                <c:pt idx="76">
                  <c:v>72.516466666666659</c:v>
                </c:pt>
                <c:pt idx="77">
                  <c:v>72.365799999999993</c:v>
                </c:pt>
                <c:pt idx="78">
                  <c:v>72.174399999999991</c:v>
                </c:pt>
                <c:pt idx="79">
                  <c:v>71.970133333333337</c:v>
                </c:pt>
                <c:pt idx="80">
                  <c:v>71.905933333333337</c:v>
                </c:pt>
                <c:pt idx="81">
                  <c:v>71.653066666666675</c:v>
                </c:pt>
                <c:pt idx="82">
                  <c:v>71.50333333333333</c:v>
                </c:pt>
                <c:pt idx="83">
                  <c:v>71.296233333333333</c:v>
                </c:pt>
                <c:pt idx="84">
                  <c:v>71.198166666666665</c:v>
                </c:pt>
                <c:pt idx="85">
                  <c:v>70.981566666666666</c:v>
                </c:pt>
                <c:pt idx="86">
                  <c:v>70.777266666666662</c:v>
                </c:pt>
                <c:pt idx="87">
                  <c:v>70.651633333333336</c:v>
                </c:pt>
                <c:pt idx="88">
                  <c:v>70.457566666666665</c:v>
                </c:pt>
                <c:pt idx="89">
                  <c:v>70.261799999999994</c:v>
                </c:pt>
                <c:pt idx="90">
                  <c:v>70.017533333333333</c:v>
                </c:pt>
                <c:pt idx="91">
                  <c:v>69.891766666666669</c:v>
                </c:pt>
                <c:pt idx="92">
                  <c:v>69.741866666666667</c:v>
                </c:pt>
                <c:pt idx="93">
                  <c:v>69.437899999999999</c:v>
                </c:pt>
                <c:pt idx="94">
                  <c:v>69.342166666666671</c:v>
                </c:pt>
                <c:pt idx="95">
                  <c:v>69.18183333333333</c:v>
                </c:pt>
                <c:pt idx="96">
                  <c:v>68.982433333333333</c:v>
                </c:pt>
                <c:pt idx="97">
                  <c:v>68.824566666666655</c:v>
                </c:pt>
                <c:pt idx="98">
                  <c:v>68.626866666666672</c:v>
                </c:pt>
                <c:pt idx="99">
                  <c:v>68.528633333333332</c:v>
                </c:pt>
                <c:pt idx="100">
                  <c:v>68.25866666666667</c:v>
                </c:pt>
                <c:pt idx="101">
                  <c:v>68.156333333333336</c:v>
                </c:pt>
                <c:pt idx="102">
                  <c:v>68.005533333333346</c:v>
                </c:pt>
                <c:pt idx="103">
                  <c:v>67.789133333333325</c:v>
                </c:pt>
                <c:pt idx="104">
                  <c:v>67.549833333333325</c:v>
                </c:pt>
                <c:pt idx="105">
                  <c:v>67.415199999999984</c:v>
                </c:pt>
                <c:pt idx="106">
                  <c:v>67.24563333333333</c:v>
                </c:pt>
                <c:pt idx="107">
                  <c:v>67.056133333333335</c:v>
                </c:pt>
                <c:pt idx="108">
                  <c:v>66.882099999999994</c:v>
                </c:pt>
                <c:pt idx="109">
                  <c:v>66.711700000000008</c:v>
                </c:pt>
                <c:pt idx="110">
                  <c:v>66.534466666666674</c:v>
                </c:pt>
                <c:pt idx="111">
                  <c:v>66.343733333333333</c:v>
                </c:pt>
                <c:pt idx="112">
                  <c:v>66.16449999999999</c:v>
                </c:pt>
                <c:pt idx="113">
                  <c:v>66.024933333333323</c:v>
                </c:pt>
                <c:pt idx="114">
                  <c:v>65.813566666666659</c:v>
                </c:pt>
                <c:pt idx="115">
                  <c:v>65.641866666666672</c:v>
                </c:pt>
                <c:pt idx="116">
                  <c:v>65.51303333333334</c:v>
                </c:pt>
                <c:pt idx="117">
                  <c:v>65.252733333333325</c:v>
                </c:pt>
                <c:pt idx="118">
                  <c:v>65.120266666666666</c:v>
                </c:pt>
                <c:pt idx="119">
                  <c:v>64.93310000000001</c:v>
                </c:pt>
                <c:pt idx="120">
                  <c:v>64.763533333333342</c:v>
                </c:pt>
                <c:pt idx="121">
                  <c:v>64.544799999999995</c:v>
                </c:pt>
                <c:pt idx="122">
                  <c:v>64.354699999999994</c:v>
                </c:pt>
                <c:pt idx="123">
                  <c:v>64.240933333333331</c:v>
                </c:pt>
                <c:pt idx="124">
                  <c:v>64.057066666666671</c:v>
                </c:pt>
                <c:pt idx="125">
                  <c:v>63.813366666666667</c:v>
                </c:pt>
                <c:pt idx="126">
                  <c:v>63.647766666666676</c:v>
                </c:pt>
                <c:pt idx="127">
                  <c:v>63.508466666666664</c:v>
                </c:pt>
                <c:pt idx="128">
                  <c:v>63.267400000000002</c:v>
                </c:pt>
                <c:pt idx="129">
                  <c:v>63.132666666666665</c:v>
                </c:pt>
                <c:pt idx="130">
                  <c:v>62.908566666666673</c:v>
                </c:pt>
                <c:pt idx="131">
                  <c:v>62.69039999999999</c:v>
                </c:pt>
                <c:pt idx="132">
                  <c:v>62.610266666666661</c:v>
                </c:pt>
                <c:pt idx="133">
                  <c:v>62.423966666666672</c:v>
                </c:pt>
                <c:pt idx="134">
                  <c:v>62.317566666666664</c:v>
                </c:pt>
                <c:pt idx="135">
                  <c:v>62.043466666666667</c:v>
                </c:pt>
                <c:pt idx="136">
                  <c:v>61.908166666666666</c:v>
                </c:pt>
                <c:pt idx="137">
                  <c:v>61.729666666666667</c:v>
                </c:pt>
                <c:pt idx="138">
                  <c:v>61.611166666666662</c:v>
                </c:pt>
                <c:pt idx="139">
                  <c:v>61.291233333333331</c:v>
                </c:pt>
                <c:pt idx="140">
                  <c:v>61.098666666666666</c:v>
                </c:pt>
                <c:pt idx="141">
                  <c:v>60.999666666666677</c:v>
                </c:pt>
                <c:pt idx="142">
                  <c:v>60.805633333333333</c:v>
                </c:pt>
                <c:pt idx="143">
                  <c:v>60.698700000000002</c:v>
                </c:pt>
                <c:pt idx="144">
                  <c:v>60.441266666666671</c:v>
                </c:pt>
                <c:pt idx="145">
                  <c:v>60.326033333333328</c:v>
                </c:pt>
                <c:pt idx="146">
                  <c:v>60.080233333333332</c:v>
                </c:pt>
                <c:pt idx="147">
                  <c:v>59.955233333333332</c:v>
                </c:pt>
                <c:pt idx="148">
                  <c:v>59.740900000000003</c:v>
                </c:pt>
                <c:pt idx="149">
                  <c:v>59.637566666666665</c:v>
                </c:pt>
                <c:pt idx="150">
                  <c:v>59.43460000000001</c:v>
                </c:pt>
                <c:pt idx="151">
                  <c:v>59.218400000000003</c:v>
                </c:pt>
                <c:pt idx="152">
                  <c:v>59.045533333333331</c:v>
                </c:pt>
                <c:pt idx="153">
                  <c:v>58.93566666666667</c:v>
                </c:pt>
                <c:pt idx="154">
                  <c:v>58.769299999999994</c:v>
                </c:pt>
                <c:pt idx="155">
                  <c:v>58.542433333333328</c:v>
                </c:pt>
                <c:pt idx="156">
                  <c:v>58.415900000000001</c:v>
                </c:pt>
                <c:pt idx="157">
                  <c:v>58.201600000000006</c:v>
                </c:pt>
                <c:pt idx="158">
                  <c:v>58.017566666666674</c:v>
                </c:pt>
                <c:pt idx="159">
                  <c:v>57.817733333333329</c:v>
                </c:pt>
                <c:pt idx="160">
                  <c:v>57.682899999999997</c:v>
                </c:pt>
                <c:pt idx="161">
                  <c:v>57.508199999999995</c:v>
                </c:pt>
                <c:pt idx="162">
                  <c:v>57.27043333333333</c:v>
                </c:pt>
                <c:pt idx="163">
                  <c:v>57.18653333333333</c:v>
                </c:pt>
                <c:pt idx="164">
                  <c:v>56.96393333333333</c:v>
                </c:pt>
                <c:pt idx="165">
                  <c:v>56.813099999999999</c:v>
                </c:pt>
                <c:pt idx="166">
                  <c:v>56.610500000000002</c:v>
                </c:pt>
                <c:pt idx="167">
                  <c:v>56.443600000000004</c:v>
                </c:pt>
                <c:pt idx="168">
                  <c:v>56.273233333333337</c:v>
                </c:pt>
                <c:pt idx="169">
                  <c:v>56.17163333333334</c:v>
                </c:pt>
                <c:pt idx="170">
                  <c:v>55.9803</c:v>
                </c:pt>
                <c:pt idx="171">
                  <c:v>55.837299999999999</c:v>
                </c:pt>
                <c:pt idx="172">
                  <c:v>55.664800000000007</c:v>
                </c:pt>
                <c:pt idx="173">
                  <c:v>55.447600000000001</c:v>
                </c:pt>
                <c:pt idx="174">
                  <c:v>55.338200000000001</c:v>
                </c:pt>
                <c:pt idx="175">
                  <c:v>55.139133333333326</c:v>
                </c:pt>
                <c:pt idx="176">
                  <c:v>55.044499999999999</c:v>
                </c:pt>
                <c:pt idx="177">
                  <c:v>54.757399999999997</c:v>
                </c:pt>
                <c:pt idx="178">
                  <c:v>54.65623333333334</c:v>
                </c:pt>
                <c:pt idx="179">
                  <c:v>54.465566666666668</c:v>
                </c:pt>
                <c:pt idx="180">
                  <c:v>54.3048</c:v>
                </c:pt>
                <c:pt idx="181">
                  <c:v>54.161099999999998</c:v>
                </c:pt>
                <c:pt idx="182">
                  <c:v>53.921699999999994</c:v>
                </c:pt>
                <c:pt idx="183">
                  <c:v>53.773366666666675</c:v>
                </c:pt>
                <c:pt idx="184">
                  <c:v>53.628099999999996</c:v>
                </c:pt>
                <c:pt idx="185">
                  <c:v>53.468033333333331</c:v>
                </c:pt>
                <c:pt idx="186">
                  <c:v>53.307633333333335</c:v>
                </c:pt>
                <c:pt idx="187">
                  <c:v>53.089133333333329</c:v>
                </c:pt>
                <c:pt idx="188">
                  <c:v>53.002533333333332</c:v>
                </c:pt>
                <c:pt idx="189">
                  <c:v>52.812333333333328</c:v>
                </c:pt>
                <c:pt idx="190">
                  <c:v>52.642133333333334</c:v>
                </c:pt>
                <c:pt idx="191">
                  <c:v>52.553166666666669</c:v>
                </c:pt>
                <c:pt idx="192">
                  <c:v>52.321933333333334</c:v>
                </c:pt>
                <c:pt idx="193">
                  <c:v>52.224400000000003</c:v>
                </c:pt>
                <c:pt idx="194">
                  <c:v>52.034966666666662</c:v>
                </c:pt>
                <c:pt idx="195">
                  <c:v>51.82906666666667</c:v>
                </c:pt>
                <c:pt idx="196">
                  <c:v>51.708533333333342</c:v>
                </c:pt>
                <c:pt idx="197">
                  <c:v>51.548666666666669</c:v>
                </c:pt>
                <c:pt idx="198">
                  <c:v>51.321066666666667</c:v>
                </c:pt>
                <c:pt idx="199">
                  <c:v>51.270900000000005</c:v>
                </c:pt>
                <c:pt idx="200">
                  <c:v>51.068166666666663</c:v>
                </c:pt>
                <c:pt idx="201">
                  <c:v>50.930166666666672</c:v>
                </c:pt>
                <c:pt idx="202">
                  <c:v>50.751466666666659</c:v>
                </c:pt>
                <c:pt idx="203">
                  <c:v>50.596133333333341</c:v>
                </c:pt>
                <c:pt idx="204">
                  <c:v>50.389900000000004</c:v>
                </c:pt>
                <c:pt idx="205">
                  <c:v>50.299466666666667</c:v>
                </c:pt>
                <c:pt idx="206">
                  <c:v>50.120566666666662</c:v>
                </c:pt>
                <c:pt idx="207">
                  <c:v>50.007300000000008</c:v>
                </c:pt>
                <c:pt idx="208">
                  <c:v>49.849033333333331</c:v>
                </c:pt>
                <c:pt idx="209">
                  <c:v>49.720566666666663</c:v>
                </c:pt>
                <c:pt idx="210">
                  <c:v>49.514833333333335</c:v>
                </c:pt>
                <c:pt idx="211">
                  <c:v>49.339400000000005</c:v>
                </c:pt>
                <c:pt idx="212">
                  <c:v>49.184699999999999</c:v>
                </c:pt>
                <c:pt idx="213">
                  <c:v>49.08873333333333</c:v>
                </c:pt>
                <c:pt idx="214">
                  <c:v>48.844666666666662</c:v>
                </c:pt>
                <c:pt idx="215">
                  <c:v>48.782133333333327</c:v>
                </c:pt>
                <c:pt idx="216">
                  <c:v>48.574599999999997</c:v>
                </c:pt>
                <c:pt idx="217">
                  <c:v>48.469433333333335</c:v>
                </c:pt>
                <c:pt idx="218">
                  <c:v>48.291833333333329</c:v>
                </c:pt>
                <c:pt idx="219">
                  <c:v>48.082266666666669</c:v>
                </c:pt>
                <c:pt idx="220">
                  <c:v>48.007333333333328</c:v>
                </c:pt>
                <c:pt idx="221">
                  <c:v>47.876333333333342</c:v>
                </c:pt>
                <c:pt idx="222">
                  <c:v>47.710533333333331</c:v>
                </c:pt>
                <c:pt idx="223">
                  <c:v>47.557766666666659</c:v>
                </c:pt>
                <c:pt idx="224">
                  <c:v>47.361366666666669</c:v>
                </c:pt>
                <c:pt idx="225">
                  <c:v>47.256900000000002</c:v>
                </c:pt>
                <c:pt idx="226">
                  <c:v>47.115266666666663</c:v>
                </c:pt>
                <c:pt idx="227">
                  <c:v>46.953233333333337</c:v>
                </c:pt>
                <c:pt idx="228">
                  <c:v>46.776033333333338</c:v>
                </c:pt>
                <c:pt idx="229">
                  <c:v>46.655833333333334</c:v>
                </c:pt>
                <c:pt idx="230">
                  <c:v>46.560399999999994</c:v>
                </c:pt>
                <c:pt idx="231">
                  <c:v>46.397333333333336</c:v>
                </c:pt>
                <c:pt idx="232">
                  <c:v>46.226666666666667</c:v>
                </c:pt>
                <c:pt idx="233">
                  <c:v>46.09426666666667</c:v>
                </c:pt>
                <c:pt idx="234">
                  <c:v>45.902999999999999</c:v>
                </c:pt>
                <c:pt idx="235">
                  <c:v>45.803433333333338</c:v>
                </c:pt>
                <c:pt idx="236">
                  <c:v>45.623233333333332</c:v>
                </c:pt>
                <c:pt idx="237">
                  <c:v>45.476166666666671</c:v>
                </c:pt>
                <c:pt idx="238">
                  <c:v>45.364200000000004</c:v>
                </c:pt>
                <c:pt idx="239">
                  <c:v>45.230600000000003</c:v>
                </c:pt>
                <c:pt idx="240">
                  <c:v>45.093899999999998</c:v>
                </c:pt>
                <c:pt idx="241">
                  <c:v>44.987933333333331</c:v>
                </c:pt>
                <c:pt idx="242">
                  <c:v>44.812933333333341</c:v>
                </c:pt>
                <c:pt idx="243">
                  <c:v>44.634733333333337</c:v>
                </c:pt>
                <c:pt idx="244">
                  <c:v>44.541699999999999</c:v>
                </c:pt>
                <c:pt idx="245">
                  <c:v>44.396733333333337</c:v>
                </c:pt>
                <c:pt idx="246">
                  <c:v>44.220866666666666</c:v>
                </c:pt>
                <c:pt idx="247">
                  <c:v>44.093600000000002</c:v>
                </c:pt>
                <c:pt idx="248">
                  <c:v>43.935566666666659</c:v>
                </c:pt>
                <c:pt idx="249">
                  <c:v>43.805499999999995</c:v>
                </c:pt>
                <c:pt idx="250">
                  <c:v>43.676600000000001</c:v>
                </c:pt>
                <c:pt idx="251">
                  <c:v>43.495366666666662</c:v>
                </c:pt>
                <c:pt idx="252">
                  <c:v>43.404699999999998</c:v>
                </c:pt>
                <c:pt idx="253">
                  <c:v>43.248266666666666</c:v>
                </c:pt>
                <c:pt idx="254">
                  <c:v>43.15293333333333</c:v>
                </c:pt>
                <c:pt idx="255">
                  <c:v>43.02086666666667</c:v>
                </c:pt>
                <c:pt idx="256">
                  <c:v>42.891999999999996</c:v>
                </c:pt>
                <c:pt idx="257">
                  <c:v>42.787200000000006</c:v>
                </c:pt>
                <c:pt idx="258">
                  <c:v>42.633066666666672</c:v>
                </c:pt>
                <c:pt idx="259">
                  <c:v>42.516600000000004</c:v>
                </c:pt>
                <c:pt idx="260">
                  <c:v>42.3553</c:v>
                </c:pt>
                <c:pt idx="261">
                  <c:v>42.16793333333333</c:v>
                </c:pt>
                <c:pt idx="262">
                  <c:v>42.098966666666662</c:v>
                </c:pt>
                <c:pt idx="263">
                  <c:v>41.932299999999998</c:v>
                </c:pt>
                <c:pt idx="264">
                  <c:v>41.801700000000004</c:v>
                </c:pt>
                <c:pt idx="265">
                  <c:v>41.689566666666671</c:v>
                </c:pt>
                <c:pt idx="266">
                  <c:v>41.563600000000001</c:v>
                </c:pt>
                <c:pt idx="267">
                  <c:v>41.423533333333332</c:v>
                </c:pt>
                <c:pt idx="268">
                  <c:v>41.301633333333335</c:v>
                </c:pt>
                <c:pt idx="269">
                  <c:v>41.134366666666665</c:v>
                </c:pt>
                <c:pt idx="270">
                  <c:v>41.080333333333328</c:v>
                </c:pt>
                <c:pt idx="271">
                  <c:v>40.862500000000004</c:v>
                </c:pt>
                <c:pt idx="272">
                  <c:v>40.814100000000003</c:v>
                </c:pt>
                <c:pt idx="273">
                  <c:v>40.670200000000001</c:v>
                </c:pt>
                <c:pt idx="274">
                  <c:v>40.541666666666664</c:v>
                </c:pt>
                <c:pt idx="275">
                  <c:v>40.416466666666665</c:v>
                </c:pt>
                <c:pt idx="276">
                  <c:v>40.287299999999995</c:v>
                </c:pt>
                <c:pt idx="277">
                  <c:v>40.148066666666665</c:v>
                </c:pt>
                <c:pt idx="278">
                  <c:v>40.069833333333335</c:v>
                </c:pt>
                <c:pt idx="279">
                  <c:v>39.921199999999999</c:v>
                </c:pt>
                <c:pt idx="280">
                  <c:v>39.776499999999999</c:v>
                </c:pt>
                <c:pt idx="281">
                  <c:v>39.637933333333336</c:v>
                </c:pt>
                <c:pt idx="282">
                  <c:v>39.550066666666673</c:v>
                </c:pt>
                <c:pt idx="283">
                  <c:v>39.415900000000001</c:v>
                </c:pt>
                <c:pt idx="284">
                  <c:v>39.301066666666664</c:v>
                </c:pt>
                <c:pt idx="285">
                  <c:v>39.198766666666664</c:v>
                </c:pt>
                <c:pt idx="286">
                  <c:v>39.043166666666671</c:v>
                </c:pt>
                <c:pt idx="287">
                  <c:v>38.96776666666667</c:v>
                </c:pt>
                <c:pt idx="288">
                  <c:v>38.837766666666667</c:v>
                </c:pt>
                <c:pt idx="289">
                  <c:v>38.718666666666671</c:v>
                </c:pt>
                <c:pt idx="290">
                  <c:v>38.6252</c:v>
                </c:pt>
                <c:pt idx="291">
                  <c:v>38.478466666666669</c:v>
                </c:pt>
                <c:pt idx="292">
                  <c:v>38.342000000000006</c:v>
                </c:pt>
                <c:pt idx="293">
                  <c:v>38.256</c:v>
                </c:pt>
                <c:pt idx="294">
                  <c:v>38.100233333333335</c:v>
                </c:pt>
                <c:pt idx="295">
                  <c:v>37.956633333333336</c:v>
                </c:pt>
                <c:pt idx="296">
                  <c:v>37.874500000000005</c:v>
                </c:pt>
                <c:pt idx="297">
                  <c:v>37.77236666666667</c:v>
                </c:pt>
                <c:pt idx="298">
                  <c:v>37.637300000000003</c:v>
                </c:pt>
                <c:pt idx="299">
                  <c:v>37.521899999999995</c:v>
                </c:pt>
                <c:pt idx="300">
                  <c:v>37.381833333333333</c:v>
                </c:pt>
                <c:pt idx="301">
                  <c:v>37.300733333333334</c:v>
                </c:pt>
                <c:pt idx="302">
                  <c:v>37.214733333333335</c:v>
                </c:pt>
                <c:pt idx="303">
                  <c:v>37.07353333333333</c:v>
                </c:pt>
                <c:pt idx="304">
                  <c:v>37.005233333333329</c:v>
                </c:pt>
                <c:pt idx="305">
                  <c:v>36.849299999999999</c:v>
                </c:pt>
                <c:pt idx="306">
                  <c:v>36.763533333333335</c:v>
                </c:pt>
                <c:pt idx="307">
                  <c:v>36.601000000000006</c:v>
                </c:pt>
                <c:pt idx="308">
                  <c:v>36.500900000000001</c:v>
                </c:pt>
                <c:pt idx="309">
                  <c:v>36.400533333333335</c:v>
                </c:pt>
                <c:pt idx="310">
                  <c:v>36.296999999999997</c:v>
                </c:pt>
                <c:pt idx="311">
                  <c:v>36.221066666666665</c:v>
                </c:pt>
                <c:pt idx="312">
                  <c:v>36.060566666666666</c:v>
                </c:pt>
                <c:pt idx="313">
                  <c:v>35.885966666666668</c:v>
                </c:pt>
                <c:pt idx="314">
                  <c:v>35.858833333333337</c:v>
                </c:pt>
                <c:pt idx="315">
                  <c:v>35.719366666666666</c:v>
                </c:pt>
                <c:pt idx="316">
                  <c:v>35.631099999999996</c:v>
                </c:pt>
                <c:pt idx="317">
                  <c:v>35.499000000000002</c:v>
                </c:pt>
                <c:pt idx="318">
                  <c:v>35.400733333333335</c:v>
                </c:pt>
                <c:pt idx="319">
                  <c:v>35.344133333333332</c:v>
                </c:pt>
                <c:pt idx="320">
                  <c:v>35.18566666666667</c:v>
                </c:pt>
                <c:pt idx="321">
                  <c:v>35.127633333333335</c:v>
                </c:pt>
                <c:pt idx="322">
                  <c:v>34.989033333333332</c:v>
                </c:pt>
                <c:pt idx="323">
                  <c:v>34.895299999999999</c:v>
                </c:pt>
                <c:pt idx="324">
                  <c:v>34.73343333333333</c:v>
                </c:pt>
                <c:pt idx="325">
                  <c:v>34.648033333333331</c:v>
                </c:pt>
                <c:pt idx="326">
                  <c:v>34.62766666666667</c:v>
                </c:pt>
                <c:pt idx="327">
                  <c:v>34.46373333333333</c:v>
                </c:pt>
                <c:pt idx="328">
                  <c:v>34.377666666666663</c:v>
                </c:pt>
                <c:pt idx="329">
                  <c:v>34.25116666666667</c:v>
                </c:pt>
                <c:pt idx="330">
                  <c:v>34.159300000000002</c:v>
                </c:pt>
                <c:pt idx="331">
                  <c:v>34.034500000000001</c:v>
                </c:pt>
                <c:pt idx="332">
                  <c:v>33.974666666666664</c:v>
                </c:pt>
                <c:pt idx="333">
                  <c:v>33.855466666666665</c:v>
                </c:pt>
                <c:pt idx="334">
                  <c:v>33.747466666666661</c:v>
                </c:pt>
                <c:pt idx="335">
                  <c:v>33.658966666666664</c:v>
                </c:pt>
                <c:pt idx="336">
                  <c:v>33.555566666666664</c:v>
                </c:pt>
                <c:pt idx="337">
                  <c:v>33.491566666666664</c:v>
                </c:pt>
                <c:pt idx="338">
                  <c:v>33.366399999999999</c:v>
                </c:pt>
                <c:pt idx="339">
                  <c:v>33.246833333333335</c:v>
                </c:pt>
                <c:pt idx="340">
                  <c:v>33.174166666666672</c:v>
                </c:pt>
                <c:pt idx="341">
                  <c:v>33.072366666666674</c:v>
                </c:pt>
                <c:pt idx="342">
                  <c:v>32.967999999999996</c:v>
                </c:pt>
                <c:pt idx="343">
                  <c:v>32.848766666666663</c:v>
                </c:pt>
                <c:pt idx="344">
                  <c:v>32.775333333333336</c:v>
                </c:pt>
                <c:pt idx="345">
                  <c:v>32.712166666666668</c:v>
                </c:pt>
                <c:pt idx="346">
                  <c:v>32.625066666666662</c:v>
                </c:pt>
                <c:pt idx="347">
                  <c:v>32.492600000000003</c:v>
                </c:pt>
                <c:pt idx="348">
                  <c:v>32.459033333333331</c:v>
                </c:pt>
                <c:pt idx="349">
                  <c:v>32.289966666666665</c:v>
                </c:pt>
                <c:pt idx="350">
                  <c:v>32.228233333333328</c:v>
                </c:pt>
                <c:pt idx="351">
                  <c:v>32.054566666666666</c:v>
                </c:pt>
                <c:pt idx="352">
                  <c:v>32.005400000000002</c:v>
                </c:pt>
                <c:pt idx="353">
                  <c:v>31.931766666666665</c:v>
                </c:pt>
                <c:pt idx="354">
                  <c:v>31.839366666666667</c:v>
                </c:pt>
                <c:pt idx="355">
                  <c:v>31.735866666666666</c:v>
                </c:pt>
                <c:pt idx="356">
                  <c:v>31.638500000000004</c:v>
                </c:pt>
                <c:pt idx="357">
                  <c:v>31.555499999999999</c:v>
                </c:pt>
                <c:pt idx="358">
                  <c:v>31.448799999999995</c:v>
                </c:pt>
                <c:pt idx="359">
                  <c:v>31.402799999999999</c:v>
                </c:pt>
                <c:pt idx="360">
                  <c:v>31.290400000000002</c:v>
                </c:pt>
                <c:pt idx="361">
                  <c:v>31.199666666666669</c:v>
                </c:pt>
                <c:pt idx="362">
                  <c:v>31.106033333333333</c:v>
                </c:pt>
                <c:pt idx="363">
                  <c:v>31.030766666666665</c:v>
                </c:pt>
                <c:pt idx="364">
                  <c:v>30.936866666666663</c:v>
                </c:pt>
                <c:pt idx="365">
                  <c:v>30.8475</c:v>
                </c:pt>
                <c:pt idx="366">
                  <c:v>30.764033333333334</c:v>
                </c:pt>
                <c:pt idx="367">
                  <c:v>30.664066666666667</c:v>
                </c:pt>
                <c:pt idx="368">
                  <c:v>30.587466666666668</c:v>
                </c:pt>
                <c:pt idx="369">
                  <c:v>30.510400000000001</c:v>
                </c:pt>
                <c:pt idx="370">
                  <c:v>30.375</c:v>
                </c:pt>
                <c:pt idx="371">
                  <c:v>30.296433333333329</c:v>
                </c:pt>
                <c:pt idx="372">
                  <c:v>30.216866666666665</c:v>
                </c:pt>
                <c:pt idx="373">
                  <c:v>30.137533333333334</c:v>
                </c:pt>
                <c:pt idx="374">
                  <c:v>30.015000000000001</c:v>
                </c:pt>
                <c:pt idx="375">
                  <c:v>29.966699999999999</c:v>
                </c:pt>
                <c:pt idx="376">
                  <c:v>29.950299999999999</c:v>
                </c:pt>
                <c:pt idx="377">
                  <c:v>29.812699999999996</c:v>
                </c:pt>
                <c:pt idx="378">
                  <c:v>29.69713333333333</c:v>
                </c:pt>
                <c:pt idx="379">
                  <c:v>29.66276666666667</c:v>
                </c:pt>
                <c:pt idx="380">
                  <c:v>29.539133333333336</c:v>
                </c:pt>
                <c:pt idx="381">
                  <c:v>29.512199999999996</c:v>
                </c:pt>
                <c:pt idx="382">
                  <c:v>29.432166666666664</c:v>
                </c:pt>
                <c:pt idx="383">
                  <c:v>29.337599999999998</c:v>
                </c:pt>
                <c:pt idx="384">
                  <c:v>29.261633333333332</c:v>
                </c:pt>
                <c:pt idx="385">
                  <c:v>29.138866666666669</c:v>
                </c:pt>
                <c:pt idx="386">
                  <c:v>29.092166666666667</c:v>
                </c:pt>
                <c:pt idx="387">
                  <c:v>29.026733333333336</c:v>
                </c:pt>
                <c:pt idx="388">
                  <c:v>28.8826</c:v>
                </c:pt>
                <c:pt idx="389">
                  <c:v>28.864266666666666</c:v>
                </c:pt>
                <c:pt idx="390">
                  <c:v>28.747266666666665</c:v>
                </c:pt>
                <c:pt idx="391">
                  <c:v>28.698766666666668</c:v>
                </c:pt>
                <c:pt idx="392">
                  <c:v>28.562299999999997</c:v>
                </c:pt>
                <c:pt idx="393">
                  <c:v>28.562066666666666</c:v>
                </c:pt>
                <c:pt idx="394">
                  <c:v>28.415199999999999</c:v>
                </c:pt>
                <c:pt idx="395">
                  <c:v>28.357900000000001</c:v>
                </c:pt>
                <c:pt idx="396">
                  <c:v>28.278199999999998</c:v>
                </c:pt>
                <c:pt idx="397">
                  <c:v>28.209299999999999</c:v>
                </c:pt>
                <c:pt idx="398">
                  <c:v>28.114133333333331</c:v>
                </c:pt>
                <c:pt idx="399">
                  <c:v>28.029300000000003</c:v>
                </c:pt>
                <c:pt idx="400">
                  <c:v>27.971500000000002</c:v>
                </c:pt>
                <c:pt idx="401">
                  <c:v>27.852833333333333</c:v>
                </c:pt>
                <c:pt idx="402">
                  <c:v>27.832033333333332</c:v>
                </c:pt>
                <c:pt idx="403">
                  <c:v>27.798866666666669</c:v>
                </c:pt>
                <c:pt idx="404">
                  <c:v>27.688299999999998</c:v>
                </c:pt>
                <c:pt idx="405">
                  <c:v>27.598600000000001</c:v>
                </c:pt>
                <c:pt idx="406">
                  <c:v>27.507166666666667</c:v>
                </c:pt>
                <c:pt idx="407">
                  <c:v>27.467033333333333</c:v>
                </c:pt>
                <c:pt idx="408">
                  <c:v>27.365533333333332</c:v>
                </c:pt>
                <c:pt idx="409">
                  <c:v>27.313166666666671</c:v>
                </c:pt>
                <c:pt idx="410">
                  <c:v>27.237000000000005</c:v>
                </c:pt>
                <c:pt idx="411">
                  <c:v>27.143233333333331</c:v>
                </c:pt>
                <c:pt idx="412">
                  <c:v>27.092200000000002</c:v>
                </c:pt>
                <c:pt idx="413">
                  <c:v>27.027466666666665</c:v>
                </c:pt>
                <c:pt idx="414">
                  <c:v>26.936599999999999</c:v>
                </c:pt>
                <c:pt idx="415">
                  <c:v>26.9252</c:v>
                </c:pt>
                <c:pt idx="416">
                  <c:v>26.780033333333336</c:v>
                </c:pt>
                <c:pt idx="417">
                  <c:v>26.770333333333337</c:v>
                </c:pt>
                <c:pt idx="418">
                  <c:v>26.672933333333333</c:v>
                </c:pt>
                <c:pt idx="419">
                  <c:v>26.583866666666665</c:v>
                </c:pt>
                <c:pt idx="420">
                  <c:v>26.524466666666665</c:v>
                </c:pt>
                <c:pt idx="421">
                  <c:v>26.4773</c:v>
                </c:pt>
                <c:pt idx="422">
                  <c:v>26.378833333333333</c:v>
                </c:pt>
                <c:pt idx="423">
                  <c:v>26.351600000000001</c:v>
                </c:pt>
                <c:pt idx="424">
                  <c:v>26.272600000000001</c:v>
                </c:pt>
                <c:pt idx="425">
                  <c:v>26.194233333333333</c:v>
                </c:pt>
                <c:pt idx="426">
                  <c:v>26.108500000000003</c:v>
                </c:pt>
                <c:pt idx="427">
                  <c:v>26.061400000000003</c:v>
                </c:pt>
                <c:pt idx="428">
                  <c:v>25.969166666666666</c:v>
                </c:pt>
                <c:pt idx="429">
                  <c:v>25.891033333333336</c:v>
                </c:pt>
                <c:pt idx="430">
                  <c:v>25.823566666666665</c:v>
                </c:pt>
                <c:pt idx="431">
                  <c:v>25.775966666666665</c:v>
                </c:pt>
                <c:pt idx="432">
                  <c:v>25.7364</c:v>
                </c:pt>
                <c:pt idx="433">
                  <c:v>25.602933333333329</c:v>
                </c:pt>
                <c:pt idx="434">
                  <c:v>25.598133333333333</c:v>
                </c:pt>
                <c:pt idx="435">
                  <c:v>25.564933333333332</c:v>
                </c:pt>
                <c:pt idx="436">
                  <c:v>25.490166666666664</c:v>
                </c:pt>
                <c:pt idx="437">
                  <c:v>25.396633333333337</c:v>
                </c:pt>
                <c:pt idx="438">
                  <c:v>25.3309</c:v>
                </c:pt>
                <c:pt idx="439">
                  <c:v>25.272433333333328</c:v>
                </c:pt>
                <c:pt idx="440">
                  <c:v>25.214633333333335</c:v>
                </c:pt>
                <c:pt idx="441">
                  <c:v>25.154899999999998</c:v>
                </c:pt>
                <c:pt idx="442">
                  <c:v>25.077400000000001</c:v>
                </c:pt>
                <c:pt idx="443">
                  <c:v>25.045400000000001</c:v>
                </c:pt>
                <c:pt idx="444">
                  <c:v>24.940966666666668</c:v>
                </c:pt>
                <c:pt idx="445">
                  <c:v>24.921366666666668</c:v>
                </c:pt>
                <c:pt idx="446">
                  <c:v>24.850633333333334</c:v>
                </c:pt>
                <c:pt idx="447">
                  <c:v>24.774166666666662</c:v>
                </c:pt>
                <c:pt idx="448">
                  <c:v>24.730133333333331</c:v>
                </c:pt>
                <c:pt idx="449">
                  <c:v>24.682599999999997</c:v>
                </c:pt>
                <c:pt idx="450">
                  <c:v>24.587533333333337</c:v>
                </c:pt>
                <c:pt idx="451">
                  <c:v>24.522733333333331</c:v>
                </c:pt>
                <c:pt idx="452">
                  <c:v>24.485600000000002</c:v>
                </c:pt>
                <c:pt idx="453">
                  <c:v>24.428833333333333</c:v>
                </c:pt>
                <c:pt idx="454">
                  <c:v>24.338166666666666</c:v>
                </c:pt>
                <c:pt idx="455">
                  <c:v>24.320366666666668</c:v>
                </c:pt>
                <c:pt idx="456">
                  <c:v>24.2667</c:v>
                </c:pt>
                <c:pt idx="457">
                  <c:v>24.196266666666663</c:v>
                </c:pt>
                <c:pt idx="458">
                  <c:v>24.138266666666667</c:v>
                </c:pt>
                <c:pt idx="459">
                  <c:v>24.055733333333336</c:v>
                </c:pt>
                <c:pt idx="460">
                  <c:v>24.036166666666663</c:v>
                </c:pt>
                <c:pt idx="461">
                  <c:v>23.978533333333331</c:v>
                </c:pt>
                <c:pt idx="462">
                  <c:v>23.941933333333335</c:v>
                </c:pt>
                <c:pt idx="463">
                  <c:v>23.848333333333333</c:v>
                </c:pt>
                <c:pt idx="464">
                  <c:v>23.788466666666668</c:v>
                </c:pt>
                <c:pt idx="465">
                  <c:v>23.770166666666668</c:v>
                </c:pt>
                <c:pt idx="466">
                  <c:v>23.730999999999998</c:v>
                </c:pt>
                <c:pt idx="467">
                  <c:v>23.624666666666666</c:v>
                </c:pt>
                <c:pt idx="468">
                  <c:v>23.572033333333334</c:v>
                </c:pt>
                <c:pt idx="469">
                  <c:v>23.532066666666665</c:v>
                </c:pt>
                <c:pt idx="470">
                  <c:v>23.501999999999999</c:v>
                </c:pt>
                <c:pt idx="471">
                  <c:v>23.422000000000001</c:v>
                </c:pt>
                <c:pt idx="472">
                  <c:v>23.373033333333336</c:v>
                </c:pt>
                <c:pt idx="473">
                  <c:v>23.284933333333331</c:v>
                </c:pt>
                <c:pt idx="474">
                  <c:v>23.259166666666669</c:v>
                </c:pt>
                <c:pt idx="475">
                  <c:v>23.211300000000005</c:v>
                </c:pt>
                <c:pt idx="476">
                  <c:v>23.148566666666667</c:v>
                </c:pt>
                <c:pt idx="477">
                  <c:v>23.082833333333337</c:v>
                </c:pt>
                <c:pt idx="478">
                  <c:v>23.083600000000001</c:v>
                </c:pt>
                <c:pt idx="479">
                  <c:v>22.992433333333334</c:v>
                </c:pt>
                <c:pt idx="480">
                  <c:v>22.9665</c:v>
                </c:pt>
                <c:pt idx="481">
                  <c:v>22.900133333333333</c:v>
                </c:pt>
                <c:pt idx="482">
                  <c:v>22.868433333333332</c:v>
                </c:pt>
                <c:pt idx="483">
                  <c:v>22.816233333333333</c:v>
                </c:pt>
                <c:pt idx="484">
                  <c:v>22.7392</c:v>
                </c:pt>
                <c:pt idx="485">
                  <c:v>22.699566666666666</c:v>
                </c:pt>
                <c:pt idx="486">
                  <c:v>22.661266666666666</c:v>
                </c:pt>
                <c:pt idx="487">
                  <c:v>22.602999999999998</c:v>
                </c:pt>
                <c:pt idx="488">
                  <c:v>22.539733333333334</c:v>
                </c:pt>
                <c:pt idx="489">
                  <c:v>22.512666666666671</c:v>
                </c:pt>
                <c:pt idx="490">
                  <c:v>22.459766666666667</c:v>
                </c:pt>
                <c:pt idx="491">
                  <c:v>22.426666666666666</c:v>
                </c:pt>
                <c:pt idx="492">
                  <c:v>22.382566666666666</c:v>
                </c:pt>
                <c:pt idx="493">
                  <c:v>22.324733333333331</c:v>
                </c:pt>
                <c:pt idx="494">
                  <c:v>22.264166666666664</c:v>
                </c:pt>
                <c:pt idx="495">
                  <c:v>22.206900000000001</c:v>
                </c:pt>
                <c:pt idx="496">
                  <c:v>22.171066666666672</c:v>
                </c:pt>
                <c:pt idx="497">
                  <c:v>22.124733333333335</c:v>
                </c:pt>
                <c:pt idx="498">
                  <c:v>22.105633333333333</c:v>
                </c:pt>
                <c:pt idx="499">
                  <c:v>22.059533333333331</c:v>
                </c:pt>
                <c:pt idx="500">
                  <c:v>21.979500000000002</c:v>
                </c:pt>
                <c:pt idx="501">
                  <c:v>21.920666666666666</c:v>
                </c:pt>
                <c:pt idx="502">
                  <c:v>21.885266666666666</c:v>
                </c:pt>
                <c:pt idx="503">
                  <c:v>21.846299999999999</c:v>
                </c:pt>
                <c:pt idx="504">
                  <c:v>21.786199999999997</c:v>
                </c:pt>
                <c:pt idx="505">
                  <c:v>21.761133333333333</c:v>
                </c:pt>
                <c:pt idx="506">
                  <c:v>21.717333333333332</c:v>
                </c:pt>
                <c:pt idx="507">
                  <c:v>21.667900000000003</c:v>
                </c:pt>
                <c:pt idx="508">
                  <c:v>21.606666666666666</c:v>
                </c:pt>
                <c:pt idx="509">
                  <c:v>21.582533333333334</c:v>
                </c:pt>
                <c:pt idx="510">
                  <c:v>21.540566666666667</c:v>
                </c:pt>
                <c:pt idx="511">
                  <c:v>21.501066666666663</c:v>
                </c:pt>
                <c:pt idx="512">
                  <c:v>21.433366666666661</c:v>
                </c:pt>
                <c:pt idx="513">
                  <c:v>21.409266666666667</c:v>
                </c:pt>
                <c:pt idx="514">
                  <c:v>21.375766666666664</c:v>
                </c:pt>
                <c:pt idx="515">
                  <c:v>21.319233333333333</c:v>
                </c:pt>
                <c:pt idx="516">
                  <c:v>21.2591</c:v>
                </c:pt>
                <c:pt idx="517">
                  <c:v>21.231300000000001</c:v>
                </c:pt>
                <c:pt idx="518">
                  <c:v>21.199700000000004</c:v>
                </c:pt>
                <c:pt idx="519">
                  <c:v>21.138733333333334</c:v>
                </c:pt>
                <c:pt idx="520">
                  <c:v>21.15903333333333</c:v>
                </c:pt>
                <c:pt idx="521">
                  <c:v>21.051733333333335</c:v>
                </c:pt>
                <c:pt idx="522">
                  <c:v>21.042400000000001</c:v>
                </c:pt>
                <c:pt idx="523">
                  <c:v>20.968</c:v>
                </c:pt>
                <c:pt idx="524">
                  <c:v>20.939000000000004</c:v>
                </c:pt>
                <c:pt idx="525">
                  <c:v>20.892100000000003</c:v>
                </c:pt>
                <c:pt idx="526">
                  <c:v>20.857633333333336</c:v>
                </c:pt>
                <c:pt idx="527">
                  <c:v>20.822833333333335</c:v>
                </c:pt>
                <c:pt idx="528">
                  <c:v>20.773266666666668</c:v>
                </c:pt>
                <c:pt idx="529">
                  <c:v>20.743600000000001</c:v>
                </c:pt>
                <c:pt idx="530">
                  <c:v>20.737466666666666</c:v>
                </c:pt>
                <c:pt idx="531">
                  <c:v>20.665133333333333</c:v>
                </c:pt>
                <c:pt idx="532">
                  <c:v>20.637966666666667</c:v>
                </c:pt>
                <c:pt idx="533">
                  <c:v>20.581466666666667</c:v>
                </c:pt>
                <c:pt idx="534">
                  <c:v>20.559166666666666</c:v>
                </c:pt>
                <c:pt idx="535">
                  <c:v>20.499733333333335</c:v>
                </c:pt>
                <c:pt idx="536">
                  <c:v>20.480833333333333</c:v>
                </c:pt>
                <c:pt idx="537">
                  <c:v>20.425899999999999</c:v>
                </c:pt>
                <c:pt idx="538">
                  <c:v>20.385966666666665</c:v>
                </c:pt>
                <c:pt idx="539">
                  <c:v>20.339666666666666</c:v>
                </c:pt>
                <c:pt idx="540">
                  <c:v>20.351433333333333</c:v>
                </c:pt>
                <c:pt idx="541">
                  <c:v>20.2683</c:v>
                </c:pt>
                <c:pt idx="542">
                  <c:v>20.247</c:v>
                </c:pt>
                <c:pt idx="543">
                  <c:v>20.1892</c:v>
                </c:pt>
                <c:pt idx="544">
                  <c:v>20.150933333333338</c:v>
                </c:pt>
                <c:pt idx="545">
                  <c:v>20.151</c:v>
                </c:pt>
                <c:pt idx="546">
                  <c:v>20.121966666666665</c:v>
                </c:pt>
                <c:pt idx="547">
                  <c:v>20.052366666666668</c:v>
                </c:pt>
                <c:pt idx="548">
                  <c:v>20.018266666666666</c:v>
                </c:pt>
                <c:pt idx="549">
                  <c:v>19.980900000000002</c:v>
                </c:pt>
                <c:pt idx="550">
                  <c:v>19.965233333333334</c:v>
                </c:pt>
                <c:pt idx="551">
                  <c:v>19.908866666666668</c:v>
                </c:pt>
                <c:pt idx="552">
                  <c:v>19.9194</c:v>
                </c:pt>
                <c:pt idx="553">
                  <c:v>19.87993333333333</c:v>
                </c:pt>
                <c:pt idx="554">
                  <c:v>19.805633333333333</c:v>
                </c:pt>
                <c:pt idx="555">
                  <c:v>19.817166666666669</c:v>
                </c:pt>
                <c:pt idx="556">
                  <c:v>19.733066666666666</c:v>
                </c:pt>
                <c:pt idx="557">
                  <c:v>19.694599999999998</c:v>
                </c:pt>
                <c:pt idx="558">
                  <c:v>19.665333333333333</c:v>
                </c:pt>
                <c:pt idx="559">
                  <c:v>19.634033333333331</c:v>
                </c:pt>
                <c:pt idx="560">
                  <c:v>19.614000000000001</c:v>
                </c:pt>
                <c:pt idx="561">
                  <c:v>19.565966666666668</c:v>
                </c:pt>
                <c:pt idx="562">
                  <c:v>19.588766666666665</c:v>
                </c:pt>
                <c:pt idx="563">
                  <c:v>19.512966666666667</c:v>
                </c:pt>
                <c:pt idx="564">
                  <c:v>19.4621</c:v>
                </c:pt>
                <c:pt idx="565">
                  <c:v>19.469633333333331</c:v>
                </c:pt>
                <c:pt idx="566">
                  <c:v>19.408899999999999</c:v>
                </c:pt>
                <c:pt idx="567">
                  <c:v>19.371466666666667</c:v>
                </c:pt>
                <c:pt idx="568">
                  <c:v>19.371233333333333</c:v>
                </c:pt>
                <c:pt idx="569">
                  <c:v>19.332699999999999</c:v>
                </c:pt>
                <c:pt idx="570">
                  <c:v>19.298566666666666</c:v>
                </c:pt>
                <c:pt idx="571">
                  <c:v>19.270166666666665</c:v>
                </c:pt>
                <c:pt idx="572">
                  <c:v>19.2453</c:v>
                </c:pt>
                <c:pt idx="573">
                  <c:v>19.186533333333333</c:v>
                </c:pt>
                <c:pt idx="574">
                  <c:v>19.179433333333336</c:v>
                </c:pt>
                <c:pt idx="575">
                  <c:v>19.137499999999999</c:v>
                </c:pt>
                <c:pt idx="576">
                  <c:v>19.103566666666666</c:v>
                </c:pt>
                <c:pt idx="577">
                  <c:v>19.097899999999999</c:v>
                </c:pt>
                <c:pt idx="578">
                  <c:v>19.030633333333331</c:v>
                </c:pt>
                <c:pt idx="579">
                  <c:v>19.046566666666667</c:v>
                </c:pt>
                <c:pt idx="580">
                  <c:v>19.008099999999999</c:v>
                </c:pt>
                <c:pt idx="581">
                  <c:v>18.947233333333333</c:v>
                </c:pt>
                <c:pt idx="582">
                  <c:v>18.903766666666666</c:v>
                </c:pt>
                <c:pt idx="583">
                  <c:v>18.894199999999998</c:v>
                </c:pt>
                <c:pt idx="584">
                  <c:v>18.866399999999999</c:v>
                </c:pt>
                <c:pt idx="585">
                  <c:v>18.820766666666668</c:v>
                </c:pt>
                <c:pt idx="586">
                  <c:v>18.808666666666667</c:v>
                </c:pt>
                <c:pt idx="587">
                  <c:v>18.786333333333332</c:v>
                </c:pt>
                <c:pt idx="588">
                  <c:v>18.759566666666665</c:v>
                </c:pt>
                <c:pt idx="589">
                  <c:v>18.737233333333336</c:v>
                </c:pt>
                <c:pt idx="590">
                  <c:v>18.671199999999999</c:v>
                </c:pt>
                <c:pt idx="591">
                  <c:v>18.673599999999997</c:v>
                </c:pt>
                <c:pt idx="592">
                  <c:v>18.645666666666667</c:v>
                </c:pt>
                <c:pt idx="593">
                  <c:v>18.572466666666667</c:v>
                </c:pt>
                <c:pt idx="594">
                  <c:v>18.587100000000003</c:v>
                </c:pt>
                <c:pt idx="595">
                  <c:v>18.588033333333332</c:v>
                </c:pt>
                <c:pt idx="596">
                  <c:v>18.491099999999999</c:v>
                </c:pt>
                <c:pt idx="597">
                  <c:v>18.50963333333333</c:v>
                </c:pt>
                <c:pt idx="598">
                  <c:v>18.496833333333335</c:v>
                </c:pt>
                <c:pt idx="599">
                  <c:v>18.448899999999998</c:v>
                </c:pt>
                <c:pt idx="600">
                  <c:v>18.439700000000002</c:v>
                </c:pt>
                <c:pt idx="601">
                  <c:v>18.4011</c:v>
                </c:pt>
                <c:pt idx="602">
                  <c:v>18.364733333333334</c:v>
                </c:pt>
                <c:pt idx="603">
                  <c:v>18.3322</c:v>
                </c:pt>
                <c:pt idx="604">
                  <c:v>18.328799999999998</c:v>
                </c:pt>
                <c:pt idx="605">
                  <c:v>18.3002</c:v>
                </c:pt>
                <c:pt idx="606">
                  <c:v>18.243666666666666</c:v>
                </c:pt>
                <c:pt idx="607">
                  <c:v>18.251200000000001</c:v>
                </c:pt>
                <c:pt idx="608">
                  <c:v>18.251966666666664</c:v>
                </c:pt>
                <c:pt idx="609">
                  <c:v>18.189633333333333</c:v>
                </c:pt>
                <c:pt idx="610">
                  <c:v>18.1648</c:v>
                </c:pt>
                <c:pt idx="611">
                  <c:v>18.142966666666666</c:v>
                </c:pt>
                <c:pt idx="612">
                  <c:v>18.133400000000002</c:v>
                </c:pt>
                <c:pt idx="613">
                  <c:v>18.091200000000001</c:v>
                </c:pt>
                <c:pt idx="614">
                  <c:v>18.08496666666667</c:v>
                </c:pt>
                <c:pt idx="615">
                  <c:v>18.016499999999997</c:v>
                </c:pt>
                <c:pt idx="616">
                  <c:v>18.0169</c:v>
                </c:pt>
                <c:pt idx="617">
                  <c:v>18.016099999999998</c:v>
                </c:pt>
                <c:pt idx="618">
                  <c:v>17.975533333333335</c:v>
                </c:pt>
                <c:pt idx="619">
                  <c:v>17.965733333333333</c:v>
                </c:pt>
                <c:pt idx="620">
                  <c:v>17.910533333333333</c:v>
                </c:pt>
                <c:pt idx="621">
                  <c:v>17.898399999999999</c:v>
                </c:pt>
                <c:pt idx="622">
                  <c:v>17.867533333333331</c:v>
                </c:pt>
                <c:pt idx="623">
                  <c:v>17.836166666666667</c:v>
                </c:pt>
                <c:pt idx="624">
                  <c:v>17.809333333333331</c:v>
                </c:pt>
                <c:pt idx="625">
                  <c:v>17.829733333333333</c:v>
                </c:pt>
                <c:pt idx="626">
                  <c:v>17.805633333333333</c:v>
                </c:pt>
                <c:pt idx="627">
                  <c:v>17.757300000000001</c:v>
                </c:pt>
                <c:pt idx="628">
                  <c:v>17.736799999999999</c:v>
                </c:pt>
                <c:pt idx="629">
                  <c:v>17.699399999999997</c:v>
                </c:pt>
                <c:pt idx="630">
                  <c:v>17.700500000000002</c:v>
                </c:pt>
                <c:pt idx="631">
                  <c:v>17.686299999999999</c:v>
                </c:pt>
                <c:pt idx="632">
                  <c:v>17.674633333333333</c:v>
                </c:pt>
                <c:pt idx="633">
                  <c:v>17.615466666666666</c:v>
                </c:pt>
                <c:pt idx="634">
                  <c:v>17.607900000000001</c:v>
                </c:pt>
                <c:pt idx="635">
                  <c:v>17.565799999999999</c:v>
                </c:pt>
                <c:pt idx="636">
                  <c:v>17.560333333333332</c:v>
                </c:pt>
                <c:pt idx="637">
                  <c:v>17.5578</c:v>
                </c:pt>
                <c:pt idx="638">
                  <c:v>17.513266666666667</c:v>
                </c:pt>
                <c:pt idx="639">
                  <c:v>17.499833333333335</c:v>
                </c:pt>
                <c:pt idx="640">
                  <c:v>17.495900000000002</c:v>
                </c:pt>
                <c:pt idx="641">
                  <c:v>17.486466666666669</c:v>
                </c:pt>
                <c:pt idx="642">
                  <c:v>17.443333333333332</c:v>
                </c:pt>
                <c:pt idx="643">
                  <c:v>17.420266666666667</c:v>
                </c:pt>
                <c:pt idx="644">
                  <c:v>17.376666666666669</c:v>
                </c:pt>
                <c:pt idx="645">
                  <c:v>17.381399999999999</c:v>
                </c:pt>
                <c:pt idx="646">
                  <c:v>17.386533333333333</c:v>
                </c:pt>
                <c:pt idx="647">
                  <c:v>17.328433333333333</c:v>
                </c:pt>
                <c:pt idx="648">
                  <c:v>17.282633333333333</c:v>
                </c:pt>
                <c:pt idx="649">
                  <c:v>17.282266666666668</c:v>
                </c:pt>
                <c:pt idx="650">
                  <c:v>17.288099999999996</c:v>
                </c:pt>
                <c:pt idx="651">
                  <c:v>17.280333333333335</c:v>
                </c:pt>
                <c:pt idx="652">
                  <c:v>17.239866666666668</c:v>
                </c:pt>
                <c:pt idx="653">
                  <c:v>17.217866666666669</c:v>
                </c:pt>
                <c:pt idx="654">
                  <c:v>17.201533333333334</c:v>
                </c:pt>
                <c:pt idx="655">
                  <c:v>17.163499999999999</c:v>
                </c:pt>
                <c:pt idx="656">
                  <c:v>17.141233333333332</c:v>
                </c:pt>
                <c:pt idx="657">
                  <c:v>17.155000000000001</c:v>
                </c:pt>
                <c:pt idx="658">
                  <c:v>17.122</c:v>
                </c:pt>
                <c:pt idx="659">
                  <c:v>17.100266666666666</c:v>
                </c:pt>
                <c:pt idx="660">
                  <c:v>17.093133333333334</c:v>
                </c:pt>
                <c:pt idx="661">
                  <c:v>17.078033333333334</c:v>
                </c:pt>
                <c:pt idx="662">
                  <c:v>17.027066666666666</c:v>
                </c:pt>
                <c:pt idx="663">
                  <c:v>17.023666666666667</c:v>
                </c:pt>
                <c:pt idx="664">
                  <c:v>17.010566666666666</c:v>
                </c:pt>
                <c:pt idx="665">
                  <c:v>16.987266666666667</c:v>
                </c:pt>
                <c:pt idx="666">
                  <c:v>16.958133333333333</c:v>
                </c:pt>
                <c:pt idx="667">
                  <c:v>16.957033333333332</c:v>
                </c:pt>
                <c:pt idx="668">
                  <c:v>16.961466666666666</c:v>
                </c:pt>
                <c:pt idx="669">
                  <c:v>16.919</c:v>
                </c:pt>
                <c:pt idx="670">
                  <c:v>16.912566666666667</c:v>
                </c:pt>
                <c:pt idx="671">
                  <c:v>16.887333333333334</c:v>
                </c:pt>
                <c:pt idx="672">
                  <c:v>16.8566</c:v>
                </c:pt>
                <c:pt idx="673">
                  <c:v>16.838133333333335</c:v>
                </c:pt>
                <c:pt idx="674">
                  <c:v>16.833099999999998</c:v>
                </c:pt>
                <c:pt idx="675">
                  <c:v>16.790400000000002</c:v>
                </c:pt>
                <c:pt idx="676">
                  <c:v>16.776999999999997</c:v>
                </c:pt>
                <c:pt idx="677">
                  <c:v>16.772499999999997</c:v>
                </c:pt>
                <c:pt idx="678">
                  <c:v>16.766666666666666</c:v>
                </c:pt>
                <c:pt idx="679">
                  <c:v>16.766000000000002</c:v>
                </c:pt>
                <c:pt idx="680">
                  <c:v>16.734566666666666</c:v>
                </c:pt>
                <c:pt idx="681">
                  <c:v>16.715666666666667</c:v>
                </c:pt>
                <c:pt idx="682">
                  <c:v>16.700666666666667</c:v>
                </c:pt>
                <c:pt idx="683">
                  <c:v>16.680266666666665</c:v>
                </c:pt>
                <c:pt idx="684">
                  <c:v>16.658766666666665</c:v>
                </c:pt>
                <c:pt idx="685">
                  <c:v>16.662299999999998</c:v>
                </c:pt>
                <c:pt idx="686">
                  <c:v>16.658166666666666</c:v>
                </c:pt>
                <c:pt idx="687">
                  <c:v>16.626333333333335</c:v>
                </c:pt>
                <c:pt idx="688">
                  <c:v>16.592466666666667</c:v>
                </c:pt>
                <c:pt idx="689">
                  <c:v>16.609933333333334</c:v>
                </c:pt>
                <c:pt idx="690">
                  <c:v>16.603100000000001</c:v>
                </c:pt>
                <c:pt idx="691">
                  <c:v>16.594399999999997</c:v>
                </c:pt>
                <c:pt idx="692">
                  <c:v>16.522666666666669</c:v>
                </c:pt>
                <c:pt idx="693">
                  <c:v>16.5078</c:v>
                </c:pt>
                <c:pt idx="694">
                  <c:v>16.513933333333334</c:v>
                </c:pt>
                <c:pt idx="695">
                  <c:v>16.4711</c:v>
                </c:pt>
                <c:pt idx="696">
                  <c:v>16.475866666666665</c:v>
                </c:pt>
                <c:pt idx="697">
                  <c:v>16.456</c:v>
                </c:pt>
                <c:pt idx="698">
                  <c:v>16.463133333333332</c:v>
                </c:pt>
                <c:pt idx="699">
                  <c:v>16.440266666666666</c:v>
                </c:pt>
                <c:pt idx="700">
                  <c:v>16.417066666666667</c:v>
                </c:pt>
                <c:pt idx="701">
                  <c:v>16.399066666666666</c:v>
                </c:pt>
                <c:pt idx="702">
                  <c:v>16.417566666666669</c:v>
                </c:pt>
                <c:pt idx="703">
                  <c:v>16.384766666666668</c:v>
                </c:pt>
                <c:pt idx="704">
                  <c:v>16.377399999999998</c:v>
                </c:pt>
                <c:pt idx="705">
                  <c:v>16.3201</c:v>
                </c:pt>
                <c:pt idx="706">
                  <c:v>16.334599999999998</c:v>
                </c:pt>
                <c:pt idx="707">
                  <c:v>16.346833333333333</c:v>
                </c:pt>
                <c:pt idx="708">
                  <c:v>16.333700000000004</c:v>
                </c:pt>
                <c:pt idx="709">
                  <c:v>16.304066666666667</c:v>
                </c:pt>
                <c:pt idx="710">
                  <c:v>16.272733333333335</c:v>
                </c:pt>
                <c:pt idx="711">
                  <c:v>16.278166666666664</c:v>
                </c:pt>
                <c:pt idx="712">
                  <c:v>16.270900000000001</c:v>
                </c:pt>
                <c:pt idx="713">
                  <c:v>16.253933333333336</c:v>
                </c:pt>
                <c:pt idx="714">
                  <c:v>16.242099999999997</c:v>
                </c:pt>
                <c:pt idx="715">
                  <c:v>16.227966666666664</c:v>
                </c:pt>
                <c:pt idx="716">
                  <c:v>16.204266666666665</c:v>
                </c:pt>
                <c:pt idx="717">
                  <c:v>16.164266666666666</c:v>
                </c:pt>
                <c:pt idx="718">
                  <c:v>16.155000000000001</c:v>
                </c:pt>
                <c:pt idx="719">
                  <c:v>16.1724</c:v>
                </c:pt>
                <c:pt idx="720">
                  <c:v>16.142333333333333</c:v>
                </c:pt>
                <c:pt idx="721">
                  <c:v>16.153499999999998</c:v>
                </c:pt>
                <c:pt idx="722">
                  <c:v>16.082899999999999</c:v>
                </c:pt>
                <c:pt idx="723">
                  <c:v>16.107066666666668</c:v>
                </c:pt>
                <c:pt idx="724">
                  <c:v>16.100766666666669</c:v>
                </c:pt>
                <c:pt idx="725">
                  <c:v>16.073866666666664</c:v>
                </c:pt>
                <c:pt idx="726">
                  <c:v>16.087366666666668</c:v>
                </c:pt>
                <c:pt idx="727">
                  <c:v>16.0778</c:v>
                </c:pt>
                <c:pt idx="728">
                  <c:v>16.051933333333334</c:v>
                </c:pt>
                <c:pt idx="729">
                  <c:v>16.018566666666668</c:v>
                </c:pt>
                <c:pt idx="730">
                  <c:v>16.012266666666665</c:v>
                </c:pt>
                <c:pt idx="731">
                  <c:v>15.979966666666664</c:v>
                </c:pt>
                <c:pt idx="732">
                  <c:v>15.996566666666666</c:v>
                </c:pt>
                <c:pt idx="733">
                  <c:v>15.995966666666666</c:v>
                </c:pt>
                <c:pt idx="734">
                  <c:v>15.983233333333331</c:v>
                </c:pt>
                <c:pt idx="735">
                  <c:v>15.945500000000001</c:v>
                </c:pt>
                <c:pt idx="736">
                  <c:v>15.957733333333332</c:v>
                </c:pt>
                <c:pt idx="737">
                  <c:v>15.9262</c:v>
                </c:pt>
                <c:pt idx="738">
                  <c:v>15.949933333333334</c:v>
                </c:pt>
                <c:pt idx="739">
                  <c:v>15.945433333333332</c:v>
                </c:pt>
                <c:pt idx="740">
                  <c:v>15.930933333333334</c:v>
                </c:pt>
                <c:pt idx="741">
                  <c:v>15.902700000000001</c:v>
                </c:pt>
                <c:pt idx="742">
                  <c:v>15.890666666666666</c:v>
                </c:pt>
                <c:pt idx="743">
                  <c:v>15.885533333333333</c:v>
                </c:pt>
                <c:pt idx="744">
                  <c:v>15.864366666666667</c:v>
                </c:pt>
                <c:pt idx="745">
                  <c:v>15.874366666666667</c:v>
                </c:pt>
                <c:pt idx="746">
                  <c:v>15.838233333333333</c:v>
                </c:pt>
                <c:pt idx="747">
                  <c:v>15.818233333333334</c:v>
                </c:pt>
                <c:pt idx="748">
                  <c:v>15.808233333333334</c:v>
                </c:pt>
                <c:pt idx="749">
                  <c:v>15.804833333333335</c:v>
                </c:pt>
                <c:pt idx="750">
                  <c:v>15.7996</c:v>
                </c:pt>
                <c:pt idx="751">
                  <c:v>15.776133333333334</c:v>
                </c:pt>
                <c:pt idx="752">
                  <c:v>15.767866666666668</c:v>
                </c:pt>
                <c:pt idx="753">
                  <c:v>15.764266666666666</c:v>
                </c:pt>
                <c:pt idx="754">
                  <c:v>15.756233333333334</c:v>
                </c:pt>
                <c:pt idx="755">
                  <c:v>15.7539</c:v>
                </c:pt>
                <c:pt idx="756">
                  <c:v>15.745800000000001</c:v>
                </c:pt>
                <c:pt idx="757">
                  <c:v>15.747099999999998</c:v>
                </c:pt>
                <c:pt idx="758">
                  <c:v>15.663200000000002</c:v>
                </c:pt>
                <c:pt idx="759">
                  <c:v>15.7171</c:v>
                </c:pt>
                <c:pt idx="760">
                  <c:v>15.703833333333334</c:v>
                </c:pt>
                <c:pt idx="761">
                  <c:v>15.6989</c:v>
                </c:pt>
                <c:pt idx="762">
                  <c:v>15.655900000000001</c:v>
                </c:pt>
                <c:pt idx="763">
                  <c:v>15.652099999999999</c:v>
                </c:pt>
                <c:pt idx="764">
                  <c:v>15.6549</c:v>
                </c:pt>
                <c:pt idx="765">
                  <c:v>15.628399999999999</c:v>
                </c:pt>
                <c:pt idx="766">
                  <c:v>15.612</c:v>
                </c:pt>
                <c:pt idx="767">
                  <c:v>15.660400000000001</c:v>
                </c:pt>
                <c:pt idx="768">
                  <c:v>15.604800000000003</c:v>
                </c:pt>
                <c:pt idx="769">
                  <c:v>15.6349</c:v>
                </c:pt>
                <c:pt idx="770">
                  <c:v>15.593666666666666</c:v>
                </c:pt>
                <c:pt idx="771">
                  <c:v>15.5847</c:v>
                </c:pt>
                <c:pt idx="772">
                  <c:v>15.554266666666669</c:v>
                </c:pt>
                <c:pt idx="773">
                  <c:v>15.596633333333331</c:v>
                </c:pt>
                <c:pt idx="774">
                  <c:v>15.573033333333333</c:v>
                </c:pt>
                <c:pt idx="775">
                  <c:v>15.574199999999999</c:v>
                </c:pt>
                <c:pt idx="776">
                  <c:v>15.557266666666669</c:v>
                </c:pt>
                <c:pt idx="777">
                  <c:v>15.522433333333334</c:v>
                </c:pt>
                <c:pt idx="778">
                  <c:v>15.541166666666667</c:v>
                </c:pt>
                <c:pt idx="779">
                  <c:v>15.494300000000001</c:v>
                </c:pt>
                <c:pt idx="780">
                  <c:v>15.517833333333334</c:v>
                </c:pt>
                <c:pt idx="781">
                  <c:v>15.515266666666667</c:v>
                </c:pt>
                <c:pt idx="782">
                  <c:v>15.492233333333333</c:v>
                </c:pt>
                <c:pt idx="783">
                  <c:v>15.475800000000001</c:v>
                </c:pt>
                <c:pt idx="784">
                  <c:v>15.480866666666666</c:v>
                </c:pt>
                <c:pt idx="785">
                  <c:v>15.470733333333333</c:v>
                </c:pt>
                <c:pt idx="786">
                  <c:v>15.473500000000001</c:v>
                </c:pt>
                <c:pt idx="787">
                  <c:v>15.453899999999999</c:v>
                </c:pt>
                <c:pt idx="788">
                  <c:v>15.437233333333333</c:v>
                </c:pt>
                <c:pt idx="789">
                  <c:v>15.433766666666665</c:v>
                </c:pt>
                <c:pt idx="790">
                  <c:v>15.459766666666667</c:v>
                </c:pt>
                <c:pt idx="791">
                  <c:v>15.424666666666667</c:v>
                </c:pt>
                <c:pt idx="792">
                  <c:v>15.425600000000001</c:v>
                </c:pt>
                <c:pt idx="793">
                  <c:v>15.413166666666667</c:v>
                </c:pt>
                <c:pt idx="794">
                  <c:v>15.380033333333335</c:v>
                </c:pt>
                <c:pt idx="795">
                  <c:v>15.393933333333335</c:v>
                </c:pt>
                <c:pt idx="796">
                  <c:v>15.371</c:v>
                </c:pt>
                <c:pt idx="797">
                  <c:v>15.364433333333332</c:v>
                </c:pt>
                <c:pt idx="798">
                  <c:v>15.3626</c:v>
                </c:pt>
                <c:pt idx="799">
                  <c:v>15.364199999999999</c:v>
                </c:pt>
                <c:pt idx="800">
                  <c:v>15.342266666666667</c:v>
                </c:pt>
                <c:pt idx="801">
                  <c:v>15.349399999999997</c:v>
                </c:pt>
                <c:pt idx="802">
                  <c:v>15.350666666666667</c:v>
                </c:pt>
                <c:pt idx="803">
                  <c:v>15.331633333333334</c:v>
                </c:pt>
                <c:pt idx="804">
                  <c:v>15.341133333333332</c:v>
                </c:pt>
                <c:pt idx="805">
                  <c:v>15.289166666666667</c:v>
                </c:pt>
                <c:pt idx="806">
                  <c:v>15.300833333333335</c:v>
                </c:pt>
                <c:pt idx="807">
                  <c:v>15.298400000000001</c:v>
                </c:pt>
                <c:pt idx="808">
                  <c:v>15.281266666666665</c:v>
                </c:pt>
                <c:pt idx="809">
                  <c:v>15.288633333333332</c:v>
                </c:pt>
                <c:pt idx="810">
                  <c:v>15.273866666666668</c:v>
                </c:pt>
                <c:pt idx="811">
                  <c:v>15.268133333333333</c:v>
                </c:pt>
                <c:pt idx="812">
                  <c:v>15.268633333333334</c:v>
                </c:pt>
                <c:pt idx="813">
                  <c:v>15.256766666666669</c:v>
                </c:pt>
                <c:pt idx="814">
                  <c:v>15.252666666666668</c:v>
                </c:pt>
                <c:pt idx="815">
                  <c:v>15.2294</c:v>
                </c:pt>
                <c:pt idx="816">
                  <c:v>15.218466666666666</c:v>
                </c:pt>
                <c:pt idx="817">
                  <c:v>15.244100000000001</c:v>
                </c:pt>
                <c:pt idx="818">
                  <c:v>15.229799999999999</c:v>
                </c:pt>
                <c:pt idx="819">
                  <c:v>15.220666666666666</c:v>
                </c:pt>
                <c:pt idx="820">
                  <c:v>15.213699999999998</c:v>
                </c:pt>
                <c:pt idx="821">
                  <c:v>15.206366666666666</c:v>
                </c:pt>
                <c:pt idx="822">
                  <c:v>15.203200000000001</c:v>
                </c:pt>
                <c:pt idx="823">
                  <c:v>15.190199999999999</c:v>
                </c:pt>
                <c:pt idx="824">
                  <c:v>15.174466666666666</c:v>
                </c:pt>
                <c:pt idx="825">
                  <c:v>15.172466666666665</c:v>
                </c:pt>
                <c:pt idx="826">
                  <c:v>15.177133333333336</c:v>
                </c:pt>
                <c:pt idx="827">
                  <c:v>15.172966666666667</c:v>
                </c:pt>
                <c:pt idx="828">
                  <c:v>15.194333333333333</c:v>
                </c:pt>
                <c:pt idx="829">
                  <c:v>15.146599999999999</c:v>
                </c:pt>
                <c:pt idx="830">
                  <c:v>15.131233333333332</c:v>
                </c:pt>
                <c:pt idx="831">
                  <c:v>15.136099999999999</c:v>
                </c:pt>
                <c:pt idx="832">
                  <c:v>15.111766666666666</c:v>
                </c:pt>
                <c:pt idx="833">
                  <c:v>15.117633333333332</c:v>
                </c:pt>
                <c:pt idx="834">
                  <c:v>15.107233333333333</c:v>
                </c:pt>
                <c:pt idx="835">
                  <c:v>15.141233333333332</c:v>
                </c:pt>
                <c:pt idx="836">
                  <c:v>15.095566666666665</c:v>
                </c:pt>
                <c:pt idx="837">
                  <c:v>15.098733333333334</c:v>
                </c:pt>
                <c:pt idx="838">
                  <c:v>15.099166666666667</c:v>
                </c:pt>
                <c:pt idx="839">
                  <c:v>15.096366666666668</c:v>
                </c:pt>
                <c:pt idx="840">
                  <c:v>15.070566666666666</c:v>
                </c:pt>
                <c:pt idx="841">
                  <c:v>15.065100000000001</c:v>
                </c:pt>
                <c:pt idx="842">
                  <c:v>15.073599999999999</c:v>
                </c:pt>
                <c:pt idx="843">
                  <c:v>15.045699999999998</c:v>
                </c:pt>
                <c:pt idx="844">
                  <c:v>15.037166666666666</c:v>
                </c:pt>
                <c:pt idx="845">
                  <c:v>15.059866666666666</c:v>
                </c:pt>
                <c:pt idx="846">
                  <c:v>15.0541</c:v>
                </c:pt>
                <c:pt idx="847">
                  <c:v>15.055300000000001</c:v>
                </c:pt>
                <c:pt idx="848">
                  <c:v>15.039233333333334</c:v>
                </c:pt>
                <c:pt idx="849">
                  <c:v>15.023966666666666</c:v>
                </c:pt>
                <c:pt idx="850">
                  <c:v>15.038433333333336</c:v>
                </c:pt>
                <c:pt idx="851">
                  <c:v>15.023866666666668</c:v>
                </c:pt>
                <c:pt idx="852">
                  <c:v>14.967366666666669</c:v>
                </c:pt>
                <c:pt idx="853">
                  <c:v>15.0284</c:v>
                </c:pt>
                <c:pt idx="854">
                  <c:v>14.993499999999999</c:v>
                </c:pt>
                <c:pt idx="855">
                  <c:v>15.029466666666666</c:v>
                </c:pt>
                <c:pt idx="856">
                  <c:v>14.960066666666668</c:v>
                </c:pt>
                <c:pt idx="857">
                  <c:v>14.954800000000001</c:v>
                </c:pt>
                <c:pt idx="858">
                  <c:v>14.965433333333332</c:v>
                </c:pt>
                <c:pt idx="859">
                  <c:v>14.966099999999999</c:v>
                </c:pt>
                <c:pt idx="860">
                  <c:v>14.969133333333334</c:v>
                </c:pt>
                <c:pt idx="861">
                  <c:v>14.9779</c:v>
                </c:pt>
                <c:pt idx="862">
                  <c:v>14.951333333333332</c:v>
                </c:pt>
                <c:pt idx="863">
                  <c:v>14.943633333333333</c:v>
                </c:pt>
                <c:pt idx="864">
                  <c:v>14.957466666666667</c:v>
                </c:pt>
                <c:pt idx="865">
                  <c:v>14.932499999999999</c:v>
                </c:pt>
                <c:pt idx="866">
                  <c:v>14.923999999999999</c:v>
                </c:pt>
                <c:pt idx="867">
                  <c:v>14.976333333333335</c:v>
                </c:pt>
                <c:pt idx="868">
                  <c:v>14.927199999999999</c:v>
                </c:pt>
                <c:pt idx="869">
                  <c:v>14.924466666666666</c:v>
                </c:pt>
                <c:pt idx="870">
                  <c:v>14.914966666666666</c:v>
                </c:pt>
                <c:pt idx="871">
                  <c:v>14.912033333333333</c:v>
                </c:pt>
                <c:pt idx="872">
                  <c:v>14.937533333333333</c:v>
                </c:pt>
                <c:pt idx="873">
                  <c:v>14.911966666666666</c:v>
                </c:pt>
                <c:pt idx="874">
                  <c:v>14.9214</c:v>
                </c:pt>
                <c:pt idx="875">
                  <c:v>14.900899999999998</c:v>
                </c:pt>
                <c:pt idx="876">
                  <c:v>14.897633333333332</c:v>
                </c:pt>
                <c:pt idx="877">
                  <c:v>14.880533333333334</c:v>
                </c:pt>
                <c:pt idx="878">
                  <c:v>14.865266666666665</c:v>
                </c:pt>
                <c:pt idx="879">
                  <c:v>14.867366666666667</c:v>
                </c:pt>
                <c:pt idx="880">
                  <c:v>14.858133333333333</c:v>
                </c:pt>
                <c:pt idx="881">
                  <c:v>14.862166666666667</c:v>
                </c:pt>
                <c:pt idx="882">
                  <c:v>14.872266666666667</c:v>
                </c:pt>
                <c:pt idx="883">
                  <c:v>14.840400000000001</c:v>
                </c:pt>
                <c:pt idx="884">
                  <c:v>14.861266666666666</c:v>
                </c:pt>
                <c:pt idx="885">
                  <c:v>14.856833333333334</c:v>
                </c:pt>
                <c:pt idx="886">
                  <c:v>14.837200000000001</c:v>
                </c:pt>
                <c:pt idx="887">
                  <c:v>14.851266666666668</c:v>
                </c:pt>
                <c:pt idx="888">
                  <c:v>14.852600000000001</c:v>
                </c:pt>
                <c:pt idx="889">
                  <c:v>14.833033333333333</c:v>
                </c:pt>
                <c:pt idx="890">
                  <c:v>14.823966666666665</c:v>
                </c:pt>
                <c:pt idx="891">
                  <c:v>14.816233333333335</c:v>
                </c:pt>
                <c:pt idx="892">
                  <c:v>14.845333333333334</c:v>
                </c:pt>
                <c:pt idx="893">
                  <c:v>14.811566666666666</c:v>
                </c:pt>
                <c:pt idx="894">
                  <c:v>14.803333333333333</c:v>
                </c:pt>
                <c:pt idx="895">
                  <c:v>14.818933333333334</c:v>
                </c:pt>
                <c:pt idx="896">
                  <c:v>14.797566666666667</c:v>
                </c:pt>
                <c:pt idx="897">
                  <c:v>14.797966666666667</c:v>
                </c:pt>
                <c:pt idx="898">
                  <c:v>14.817599999999999</c:v>
                </c:pt>
                <c:pt idx="899">
                  <c:v>14.787366666666669</c:v>
                </c:pt>
                <c:pt idx="900">
                  <c:v>14.781866666666668</c:v>
                </c:pt>
                <c:pt idx="901">
                  <c:v>14.786366666666666</c:v>
                </c:pt>
                <c:pt idx="902">
                  <c:v>14.792066666666669</c:v>
                </c:pt>
                <c:pt idx="903">
                  <c:v>14.785766666666666</c:v>
                </c:pt>
                <c:pt idx="904">
                  <c:v>14.783233333333333</c:v>
                </c:pt>
                <c:pt idx="905">
                  <c:v>14.773366666666668</c:v>
                </c:pt>
                <c:pt idx="906">
                  <c:v>14.784066666666666</c:v>
                </c:pt>
                <c:pt idx="907">
                  <c:v>14.777999999999999</c:v>
                </c:pt>
                <c:pt idx="908">
                  <c:v>14.767200000000001</c:v>
                </c:pt>
                <c:pt idx="909">
                  <c:v>14.764266666666666</c:v>
                </c:pt>
                <c:pt idx="910">
                  <c:v>14.754233333333334</c:v>
                </c:pt>
                <c:pt idx="911">
                  <c:v>14.760833333333332</c:v>
                </c:pt>
                <c:pt idx="912">
                  <c:v>14.725266666666668</c:v>
                </c:pt>
                <c:pt idx="913">
                  <c:v>14.744399999999999</c:v>
                </c:pt>
                <c:pt idx="914">
                  <c:v>14.744500000000002</c:v>
                </c:pt>
                <c:pt idx="915">
                  <c:v>14.728900000000001</c:v>
                </c:pt>
                <c:pt idx="916">
                  <c:v>14.731200000000001</c:v>
                </c:pt>
                <c:pt idx="917">
                  <c:v>14.738166666666666</c:v>
                </c:pt>
                <c:pt idx="918">
                  <c:v>14.714166666666666</c:v>
                </c:pt>
                <c:pt idx="919">
                  <c:v>14.728666666666667</c:v>
                </c:pt>
                <c:pt idx="920">
                  <c:v>14.714766666666668</c:v>
                </c:pt>
                <c:pt idx="921">
                  <c:v>14.717833333333333</c:v>
                </c:pt>
                <c:pt idx="922">
                  <c:v>14.701633333333334</c:v>
                </c:pt>
                <c:pt idx="923">
                  <c:v>14.708399999999999</c:v>
                </c:pt>
                <c:pt idx="924">
                  <c:v>14.703166666666666</c:v>
                </c:pt>
                <c:pt idx="925">
                  <c:v>14.715133333333334</c:v>
                </c:pt>
                <c:pt idx="926">
                  <c:v>14.681600000000001</c:v>
                </c:pt>
                <c:pt idx="927">
                  <c:v>14.698133333333333</c:v>
                </c:pt>
                <c:pt idx="928">
                  <c:v>14.686333333333335</c:v>
                </c:pt>
                <c:pt idx="929">
                  <c:v>14.6957</c:v>
                </c:pt>
                <c:pt idx="930">
                  <c:v>14.691433333333334</c:v>
                </c:pt>
                <c:pt idx="931">
                  <c:v>14.694766666666666</c:v>
                </c:pt>
                <c:pt idx="932">
                  <c:v>14.6761</c:v>
                </c:pt>
                <c:pt idx="933">
                  <c:v>14.697233333333335</c:v>
                </c:pt>
                <c:pt idx="934">
                  <c:v>14.660633333333335</c:v>
                </c:pt>
                <c:pt idx="935">
                  <c:v>14.693399999999999</c:v>
                </c:pt>
                <c:pt idx="936">
                  <c:v>14.672133333333335</c:v>
                </c:pt>
                <c:pt idx="937">
                  <c:v>14.6751</c:v>
                </c:pt>
                <c:pt idx="938">
                  <c:v>14.6646</c:v>
                </c:pt>
                <c:pt idx="939">
                  <c:v>14.671033333333332</c:v>
                </c:pt>
                <c:pt idx="940">
                  <c:v>14.660133333333334</c:v>
                </c:pt>
                <c:pt idx="941">
                  <c:v>14.645766666666667</c:v>
                </c:pt>
                <c:pt idx="942">
                  <c:v>14.638</c:v>
                </c:pt>
                <c:pt idx="943">
                  <c:v>14.652366666666666</c:v>
                </c:pt>
                <c:pt idx="944">
                  <c:v>14.618166666666667</c:v>
                </c:pt>
                <c:pt idx="945">
                  <c:v>14.643333333333333</c:v>
                </c:pt>
                <c:pt idx="946">
                  <c:v>14.605600000000001</c:v>
                </c:pt>
                <c:pt idx="947">
                  <c:v>14.619333333333335</c:v>
                </c:pt>
                <c:pt idx="948">
                  <c:v>14.622466666666668</c:v>
                </c:pt>
                <c:pt idx="949">
                  <c:v>14.626799999999998</c:v>
                </c:pt>
                <c:pt idx="950">
                  <c:v>14.640233333333335</c:v>
                </c:pt>
                <c:pt idx="951">
                  <c:v>14.610133333333332</c:v>
                </c:pt>
                <c:pt idx="952">
                  <c:v>14.609166666666667</c:v>
                </c:pt>
                <c:pt idx="953">
                  <c:v>14.600933333333336</c:v>
                </c:pt>
                <c:pt idx="954">
                  <c:v>14.596933333333334</c:v>
                </c:pt>
                <c:pt idx="955">
                  <c:v>14.594866666666666</c:v>
                </c:pt>
                <c:pt idx="956">
                  <c:v>14.623033333333334</c:v>
                </c:pt>
                <c:pt idx="957">
                  <c:v>14.611700000000001</c:v>
                </c:pt>
                <c:pt idx="958">
                  <c:v>14.600933333333332</c:v>
                </c:pt>
                <c:pt idx="959">
                  <c:v>14.601766666666668</c:v>
                </c:pt>
                <c:pt idx="960">
                  <c:v>14.578033333333332</c:v>
                </c:pt>
                <c:pt idx="961">
                  <c:v>14.593633333333335</c:v>
                </c:pt>
                <c:pt idx="962">
                  <c:v>14.604033333333334</c:v>
                </c:pt>
                <c:pt idx="963">
                  <c:v>14.579266666666667</c:v>
                </c:pt>
                <c:pt idx="964">
                  <c:v>14.601199999999999</c:v>
                </c:pt>
                <c:pt idx="965">
                  <c:v>14.589533333333334</c:v>
                </c:pt>
                <c:pt idx="966">
                  <c:v>14.582000000000001</c:v>
                </c:pt>
                <c:pt idx="967">
                  <c:v>14.577666666666667</c:v>
                </c:pt>
                <c:pt idx="968">
                  <c:v>14.574866666666665</c:v>
                </c:pt>
                <c:pt idx="969">
                  <c:v>14.584766666666667</c:v>
                </c:pt>
                <c:pt idx="970">
                  <c:v>14.5869</c:v>
                </c:pt>
                <c:pt idx="971">
                  <c:v>14.583833333333336</c:v>
                </c:pt>
                <c:pt idx="972">
                  <c:v>14.549599999999998</c:v>
                </c:pt>
                <c:pt idx="973">
                  <c:v>14.567533333333335</c:v>
                </c:pt>
                <c:pt idx="974">
                  <c:v>14.550933333333333</c:v>
                </c:pt>
                <c:pt idx="975">
                  <c:v>14.552466666666668</c:v>
                </c:pt>
                <c:pt idx="976">
                  <c:v>14.589633333333333</c:v>
                </c:pt>
                <c:pt idx="977">
                  <c:v>14.566433333333334</c:v>
                </c:pt>
                <c:pt idx="978">
                  <c:v>14.554900000000002</c:v>
                </c:pt>
                <c:pt idx="979">
                  <c:v>14.5297</c:v>
                </c:pt>
                <c:pt idx="980">
                  <c:v>14.558566666666666</c:v>
                </c:pt>
                <c:pt idx="981">
                  <c:v>14.546966666666668</c:v>
                </c:pt>
                <c:pt idx="982">
                  <c:v>14.567833333333333</c:v>
                </c:pt>
                <c:pt idx="983">
                  <c:v>14.548900000000001</c:v>
                </c:pt>
                <c:pt idx="984">
                  <c:v>14.541933333333333</c:v>
                </c:pt>
                <c:pt idx="985">
                  <c:v>14.534533333333334</c:v>
                </c:pt>
                <c:pt idx="986">
                  <c:v>14.548366666666666</c:v>
                </c:pt>
                <c:pt idx="987">
                  <c:v>14.553566666666667</c:v>
                </c:pt>
                <c:pt idx="988">
                  <c:v>14.524266666666668</c:v>
                </c:pt>
                <c:pt idx="989">
                  <c:v>14.561233333333334</c:v>
                </c:pt>
                <c:pt idx="990">
                  <c:v>14.517799999999999</c:v>
                </c:pt>
                <c:pt idx="991">
                  <c:v>14.548433333333335</c:v>
                </c:pt>
                <c:pt idx="992">
                  <c:v>14.511033333333335</c:v>
                </c:pt>
                <c:pt idx="993">
                  <c:v>14.518233333333333</c:v>
                </c:pt>
                <c:pt idx="994">
                  <c:v>14.516166666666665</c:v>
                </c:pt>
                <c:pt idx="995">
                  <c:v>14.506033333333335</c:v>
                </c:pt>
                <c:pt idx="996">
                  <c:v>14.517833333333334</c:v>
                </c:pt>
                <c:pt idx="997">
                  <c:v>14.527133333333332</c:v>
                </c:pt>
                <c:pt idx="998">
                  <c:v>14.529033333333333</c:v>
                </c:pt>
                <c:pt idx="999">
                  <c:v>14.512266666666667</c:v>
                </c:pt>
                <c:pt idx="1000">
                  <c:v>14.512666666666666</c:v>
                </c:pt>
                <c:pt idx="1001">
                  <c:v>14.491700000000002</c:v>
                </c:pt>
                <c:pt idx="1002">
                  <c:v>14.535033333333333</c:v>
                </c:pt>
                <c:pt idx="1003">
                  <c:v>14.475466666666668</c:v>
                </c:pt>
                <c:pt idx="1004">
                  <c:v>14.497233333333334</c:v>
                </c:pt>
                <c:pt idx="1005">
                  <c:v>14.507</c:v>
                </c:pt>
                <c:pt idx="1006">
                  <c:v>14.499466666666669</c:v>
                </c:pt>
                <c:pt idx="1007">
                  <c:v>14.492933333333333</c:v>
                </c:pt>
                <c:pt idx="1008">
                  <c:v>14.498366666666668</c:v>
                </c:pt>
                <c:pt idx="1009">
                  <c:v>14.520366666666668</c:v>
                </c:pt>
                <c:pt idx="1010">
                  <c:v>14.510433333333333</c:v>
                </c:pt>
                <c:pt idx="1011">
                  <c:v>14.5297</c:v>
                </c:pt>
                <c:pt idx="1012">
                  <c:v>14.4946</c:v>
                </c:pt>
                <c:pt idx="1013">
                  <c:v>14.485999999999999</c:v>
                </c:pt>
                <c:pt idx="1014">
                  <c:v>14.485366666666666</c:v>
                </c:pt>
                <c:pt idx="1015">
                  <c:v>14.498399999999998</c:v>
                </c:pt>
                <c:pt idx="1016">
                  <c:v>14.471666666666666</c:v>
                </c:pt>
                <c:pt idx="1017">
                  <c:v>14.484833333333334</c:v>
                </c:pt>
                <c:pt idx="1018">
                  <c:v>14.510599999999998</c:v>
                </c:pt>
                <c:pt idx="1019">
                  <c:v>14.494166666666667</c:v>
                </c:pt>
                <c:pt idx="1020">
                  <c:v>14.488866666666667</c:v>
                </c:pt>
                <c:pt idx="1021">
                  <c:v>14.475633333333333</c:v>
                </c:pt>
                <c:pt idx="1022">
                  <c:v>14.4747</c:v>
                </c:pt>
                <c:pt idx="1023">
                  <c:v>14.494666666666665</c:v>
                </c:pt>
                <c:pt idx="1024">
                  <c:v>14.438633333333334</c:v>
                </c:pt>
                <c:pt idx="1025">
                  <c:v>14.454300000000002</c:v>
                </c:pt>
                <c:pt idx="1026">
                  <c:v>14.473966666666668</c:v>
                </c:pt>
                <c:pt idx="1027">
                  <c:v>14.480433333333332</c:v>
                </c:pt>
                <c:pt idx="1028">
                  <c:v>14.468000000000002</c:v>
                </c:pt>
                <c:pt idx="1029">
                  <c:v>14.439933333333334</c:v>
                </c:pt>
                <c:pt idx="1030">
                  <c:v>14.4758</c:v>
                </c:pt>
                <c:pt idx="1031">
                  <c:v>14.459733333333332</c:v>
                </c:pt>
                <c:pt idx="1032">
                  <c:v>14.456899999999999</c:v>
                </c:pt>
                <c:pt idx="1033">
                  <c:v>14.447533333333334</c:v>
                </c:pt>
                <c:pt idx="1034">
                  <c:v>14.447933333333333</c:v>
                </c:pt>
                <c:pt idx="1035">
                  <c:v>14.439966666666665</c:v>
                </c:pt>
                <c:pt idx="1036">
                  <c:v>14.436833333333333</c:v>
                </c:pt>
                <c:pt idx="1037">
                  <c:v>14.435666666666668</c:v>
                </c:pt>
                <c:pt idx="1038">
                  <c:v>14.442433333333334</c:v>
                </c:pt>
                <c:pt idx="1039">
                  <c:v>14.438866666666664</c:v>
                </c:pt>
                <c:pt idx="1040">
                  <c:v>14.431600000000001</c:v>
                </c:pt>
                <c:pt idx="1041">
                  <c:v>14.440466666666666</c:v>
                </c:pt>
                <c:pt idx="1042">
                  <c:v>14.439100000000002</c:v>
                </c:pt>
                <c:pt idx="1043">
                  <c:v>14.427033333333332</c:v>
                </c:pt>
                <c:pt idx="1044">
                  <c:v>14.445666666666668</c:v>
                </c:pt>
                <c:pt idx="1045">
                  <c:v>14.432366666666667</c:v>
                </c:pt>
                <c:pt idx="1046">
                  <c:v>14.432599999999999</c:v>
                </c:pt>
                <c:pt idx="1047">
                  <c:v>14.424766666666665</c:v>
                </c:pt>
                <c:pt idx="1048">
                  <c:v>14.439400000000001</c:v>
                </c:pt>
                <c:pt idx="1049">
                  <c:v>14.420199999999999</c:v>
                </c:pt>
                <c:pt idx="1050">
                  <c:v>14.423066666666665</c:v>
                </c:pt>
                <c:pt idx="1051">
                  <c:v>14.434833333333332</c:v>
                </c:pt>
                <c:pt idx="1052">
                  <c:v>14.414233333333334</c:v>
                </c:pt>
                <c:pt idx="1053">
                  <c:v>14.418066666666668</c:v>
                </c:pt>
                <c:pt idx="1054">
                  <c:v>14.422966666666667</c:v>
                </c:pt>
                <c:pt idx="1055">
                  <c:v>14.4399</c:v>
                </c:pt>
                <c:pt idx="1056">
                  <c:v>14.425333333333333</c:v>
                </c:pt>
                <c:pt idx="1057">
                  <c:v>14.422866666666666</c:v>
                </c:pt>
                <c:pt idx="1058">
                  <c:v>14.433366666666666</c:v>
                </c:pt>
                <c:pt idx="1059">
                  <c:v>14.415933333333333</c:v>
                </c:pt>
                <c:pt idx="1060">
                  <c:v>14.417166666666667</c:v>
                </c:pt>
                <c:pt idx="1061">
                  <c:v>14.381533333333332</c:v>
                </c:pt>
                <c:pt idx="1062">
                  <c:v>14.4091</c:v>
                </c:pt>
                <c:pt idx="1063">
                  <c:v>14.424199999999999</c:v>
                </c:pt>
                <c:pt idx="1064">
                  <c:v>14.398266666666666</c:v>
                </c:pt>
                <c:pt idx="1065">
                  <c:v>14.3911</c:v>
                </c:pt>
                <c:pt idx="1066">
                  <c:v>14.391300000000001</c:v>
                </c:pt>
                <c:pt idx="1067">
                  <c:v>14.402733333333332</c:v>
                </c:pt>
                <c:pt idx="1068">
                  <c:v>14.400500000000001</c:v>
                </c:pt>
                <c:pt idx="1069">
                  <c:v>14.3977</c:v>
                </c:pt>
                <c:pt idx="1070">
                  <c:v>14.416199999999998</c:v>
                </c:pt>
                <c:pt idx="1071">
                  <c:v>14.399833333333333</c:v>
                </c:pt>
                <c:pt idx="1072">
                  <c:v>14.434266666666666</c:v>
                </c:pt>
                <c:pt idx="1073">
                  <c:v>14.392533333333333</c:v>
                </c:pt>
                <c:pt idx="1074">
                  <c:v>14.414466666666668</c:v>
                </c:pt>
                <c:pt idx="1075">
                  <c:v>14.401400000000001</c:v>
                </c:pt>
                <c:pt idx="1076">
                  <c:v>14.388833333333332</c:v>
                </c:pt>
                <c:pt idx="1077">
                  <c:v>14.402266666666668</c:v>
                </c:pt>
                <c:pt idx="1078">
                  <c:v>14.393866666666668</c:v>
                </c:pt>
                <c:pt idx="1079">
                  <c:v>14.377266666666666</c:v>
                </c:pt>
                <c:pt idx="1080">
                  <c:v>14.3797</c:v>
                </c:pt>
                <c:pt idx="1081">
                  <c:v>14.374600000000001</c:v>
                </c:pt>
                <c:pt idx="1082">
                  <c:v>14.3939</c:v>
                </c:pt>
                <c:pt idx="1083">
                  <c:v>14.388966666666667</c:v>
                </c:pt>
                <c:pt idx="1084">
                  <c:v>14.397866666666665</c:v>
                </c:pt>
                <c:pt idx="1085">
                  <c:v>14.421066666666668</c:v>
                </c:pt>
                <c:pt idx="1086">
                  <c:v>14.385</c:v>
                </c:pt>
                <c:pt idx="1087">
                  <c:v>14.384533333333332</c:v>
                </c:pt>
                <c:pt idx="1088">
                  <c:v>14.366066666666667</c:v>
                </c:pt>
                <c:pt idx="1089">
                  <c:v>14.372533333333331</c:v>
                </c:pt>
                <c:pt idx="1090">
                  <c:v>14.389000000000001</c:v>
                </c:pt>
                <c:pt idx="1091">
                  <c:v>14.396000000000001</c:v>
                </c:pt>
                <c:pt idx="1092">
                  <c:v>14.392633333333334</c:v>
                </c:pt>
                <c:pt idx="1093">
                  <c:v>14.356</c:v>
                </c:pt>
                <c:pt idx="1094">
                  <c:v>14.381766666666666</c:v>
                </c:pt>
                <c:pt idx="1095">
                  <c:v>14.384500000000001</c:v>
                </c:pt>
                <c:pt idx="1096">
                  <c:v>14.3971</c:v>
                </c:pt>
                <c:pt idx="1097">
                  <c:v>14.374566666666666</c:v>
                </c:pt>
                <c:pt idx="1098">
                  <c:v>14.3805</c:v>
                </c:pt>
                <c:pt idx="1099">
                  <c:v>14.401566666666668</c:v>
                </c:pt>
                <c:pt idx="1100">
                  <c:v>14.376366666666664</c:v>
                </c:pt>
                <c:pt idx="1101">
                  <c:v>14.3743</c:v>
                </c:pt>
                <c:pt idx="1102">
                  <c:v>14.363766666666669</c:v>
                </c:pt>
                <c:pt idx="1103">
                  <c:v>14.359900000000001</c:v>
                </c:pt>
                <c:pt idx="1104">
                  <c:v>14.375566666666666</c:v>
                </c:pt>
                <c:pt idx="1105">
                  <c:v>14.391433333333334</c:v>
                </c:pt>
                <c:pt idx="1106">
                  <c:v>14.398166666666668</c:v>
                </c:pt>
                <c:pt idx="1107">
                  <c:v>14.3969</c:v>
                </c:pt>
                <c:pt idx="1108">
                  <c:v>14.355200000000002</c:v>
                </c:pt>
                <c:pt idx="1109">
                  <c:v>14.372766666666669</c:v>
                </c:pt>
                <c:pt idx="1110">
                  <c:v>14.387866666666667</c:v>
                </c:pt>
                <c:pt idx="1111">
                  <c:v>14.3803</c:v>
                </c:pt>
                <c:pt idx="1112">
                  <c:v>14.367066666666666</c:v>
                </c:pt>
                <c:pt idx="1113">
                  <c:v>14.366633333333333</c:v>
                </c:pt>
                <c:pt idx="1114">
                  <c:v>14.3354</c:v>
                </c:pt>
                <c:pt idx="1115">
                  <c:v>14.3378</c:v>
                </c:pt>
                <c:pt idx="1116">
                  <c:v>14.355433333333332</c:v>
                </c:pt>
                <c:pt idx="1117">
                  <c:v>14.357066666666666</c:v>
                </c:pt>
                <c:pt idx="1118">
                  <c:v>14.353533333333333</c:v>
                </c:pt>
                <c:pt idx="1119">
                  <c:v>14.341533333333333</c:v>
                </c:pt>
                <c:pt idx="1120">
                  <c:v>14.3758</c:v>
                </c:pt>
                <c:pt idx="1121">
                  <c:v>14.372666666666667</c:v>
                </c:pt>
                <c:pt idx="1122">
                  <c:v>14.358066666666666</c:v>
                </c:pt>
                <c:pt idx="1123">
                  <c:v>14.348133333333331</c:v>
                </c:pt>
                <c:pt idx="1124">
                  <c:v>14.355866666666666</c:v>
                </c:pt>
                <c:pt idx="1125">
                  <c:v>14.312133333333334</c:v>
                </c:pt>
                <c:pt idx="1126">
                  <c:v>14.334266666666666</c:v>
                </c:pt>
                <c:pt idx="1127">
                  <c:v>14.343166666666667</c:v>
                </c:pt>
                <c:pt idx="1128">
                  <c:v>14.372099999999998</c:v>
                </c:pt>
                <c:pt idx="1129">
                  <c:v>14.363300000000001</c:v>
                </c:pt>
                <c:pt idx="1130">
                  <c:v>14.3604</c:v>
                </c:pt>
                <c:pt idx="1131">
                  <c:v>14.3438</c:v>
                </c:pt>
                <c:pt idx="1132">
                  <c:v>14.379533333333333</c:v>
                </c:pt>
                <c:pt idx="1133">
                  <c:v>14.345999999999998</c:v>
                </c:pt>
                <c:pt idx="1134">
                  <c:v>14.372033333333334</c:v>
                </c:pt>
                <c:pt idx="1135">
                  <c:v>14.324</c:v>
                </c:pt>
                <c:pt idx="1136">
                  <c:v>14.338833333333334</c:v>
                </c:pt>
                <c:pt idx="1137">
                  <c:v>14.359366666666668</c:v>
                </c:pt>
                <c:pt idx="1138">
                  <c:v>14.3215</c:v>
                </c:pt>
                <c:pt idx="1139">
                  <c:v>14.344966666666666</c:v>
                </c:pt>
                <c:pt idx="1140">
                  <c:v>14.345500000000001</c:v>
                </c:pt>
                <c:pt idx="1141">
                  <c:v>14.340933333333334</c:v>
                </c:pt>
                <c:pt idx="1142">
                  <c:v>14.341999999999999</c:v>
                </c:pt>
                <c:pt idx="1143">
                  <c:v>14.345066666666666</c:v>
                </c:pt>
                <c:pt idx="1144">
                  <c:v>14.340133333333334</c:v>
                </c:pt>
                <c:pt idx="1145">
                  <c:v>14.3277</c:v>
                </c:pt>
                <c:pt idx="1146">
                  <c:v>14.352066666666667</c:v>
                </c:pt>
                <c:pt idx="1147">
                  <c:v>14.3322</c:v>
                </c:pt>
                <c:pt idx="1148">
                  <c:v>14.379533333333335</c:v>
                </c:pt>
                <c:pt idx="1149">
                  <c:v>14.320399999999999</c:v>
                </c:pt>
                <c:pt idx="1150">
                  <c:v>14.329433333333332</c:v>
                </c:pt>
                <c:pt idx="1151">
                  <c:v>14.324199999999999</c:v>
                </c:pt>
                <c:pt idx="1152">
                  <c:v>14.319333333333333</c:v>
                </c:pt>
                <c:pt idx="1153">
                  <c:v>14.340999999999999</c:v>
                </c:pt>
                <c:pt idx="1154">
                  <c:v>14.334033333333332</c:v>
                </c:pt>
                <c:pt idx="1155">
                  <c:v>14.3255</c:v>
                </c:pt>
                <c:pt idx="1156">
                  <c:v>14.333166666666665</c:v>
                </c:pt>
                <c:pt idx="1157">
                  <c:v>14.3339</c:v>
                </c:pt>
                <c:pt idx="1158">
                  <c:v>14.328766666666667</c:v>
                </c:pt>
                <c:pt idx="1159">
                  <c:v>14.316066666666666</c:v>
                </c:pt>
                <c:pt idx="1160">
                  <c:v>14.3346</c:v>
                </c:pt>
                <c:pt idx="1161">
                  <c:v>14.333599999999999</c:v>
                </c:pt>
                <c:pt idx="1162">
                  <c:v>14.343299999999999</c:v>
                </c:pt>
                <c:pt idx="1163">
                  <c:v>14.332033333333333</c:v>
                </c:pt>
                <c:pt idx="1164">
                  <c:v>14.334666666666665</c:v>
                </c:pt>
                <c:pt idx="1165">
                  <c:v>14.340066666666667</c:v>
                </c:pt>
                <c:pt idx="1166">
                  <c:v>14.330433333333334</c:v>
                </c:pt>
                <c:pt idx="1167">
                  <c:v>14.330633333333333</c:v>
                </c:pt>
                <c:pt idx="1168">
                  <c:v>14.324333333333334</c:v>
                </c:pt>
                <c:pt idx="1169">
                  <c:v>14.307633333333333</c:v>
                </c:pt>
                <c:pt idx="1170">
                  <c:v>14.320966666666669</c:v>
                </c:pt>
                <c:pt idx="1171">
                  <c:v>14.338300000000002</c:v>
                </c:pt>
                <c:pt idx="1172">
                  <c:v>14.335066666666668</c:v>
                </c:pt>
                <c:pt idx="1173">
                  <c:v>14.315</c:v>
                </c:pt>
                <c:pt idx="1174">
                  <c:v>14.342700000000001</c:v>
                </c:pt>
                <c:pt idx="1175">
                  <c:v>14.316366666666665</c:v>
                </c:pt>
                <c:pt idx="1176">
                  <c:v>14.309366666666667</c:v>
                </c:pt>
                <c:pt idx="1177">
                  <c:v>14.308766666666665</c:v>
                </c:pt>
                <c:pt idx="1178">
                  <c:v>14.324566666666668</c:v>
                </c:pt>
                <c:pt idx="1179">
                  <c:v>14.286566666666667</c:v>
                </c:pt>
                <c:pt idx="1180">
                  <c:v>14.309233333333333</c:v>
                </c:pt>
                <c:pt idx="1181">
                  <c:v>14.308133333333332</c:v>
                </c:pt>
                <c:pt idx="1182">
                  <c:v>14.322933333333333</c:v>
                </c:pt>
                <c:pt idx="1183">
                  <c:v>14.2994</c:v>
                </c:pt>
                <c:pt idx="1184">
                  <c:v>14.3011</c:v>
                </c:pt>
                <c:pt idx="1185">
                  <c:v>14.327500000000001</c:v>
                </c:pt>
                <c:pt idx="1186">
                  <c:v>14.324133333333334</c:v>
                </c:pt>
                <c:pt idx="1187">
                  <c:v>14.326133333333333</c:v>
                </c:pt>
                <c:pt idx="1188">
                  <c:v>14.3324</c:v>
                </c:pt>
                <c:pt idx="1189">
                  <c:v>14.309000000000003</c:v>
                </c:pt>
                <c:pt idx="1190">
                  <c:v>14.311833333333334</c:v>
                </c:pt>
                <c:pt idx="1191">
                  <c:v>14.318066666666667</c:v>
                </c:pt>
                <c:pt idx="1192">
                  <c:v>14.280900000000001</c:v>
                </c:pt>
                <c:pt idx="1193">
                  <c:v>14.327733333333333</c:v>
                </c:pt>
                <c:pt idx="1194">
                  <c:v>14.299333333333335</c:v>
                </c:pt>
                <c:pt idx="1195">
                  <c:v>14.328066666666667</c:v>
                </c:pt>
                <c:pt idx="1196">
                  <c:v>14.295299999999999</c:v>
                </c:pt>
                <c:pt idx="1197">
                  <c:v>14.338833333333332</c:v>
                </c:pt>
                <c:pt idx="1198">
                  <c:v>14.292933333333332</c:v>
                </c:pt>
                <c:pt idx="1199">
                  <c:v>14.3195</c:v>
                </c:pt>
              </c:numCache>
            </c:numRef>
          </c:yVal>
          <c:smooth val="1"/>
        </c:ser>
        <c:dLbls>
          <c:showLegendKey val="0"/>
          <c:showVal val="0"/>
          <c:showCatName val="0"/>
          <c:showSerName val="0"/>
          <c:showPercent val="0"/>
          <c:showBubbleSize val="0"/>
        </c:dLbls>
        <c:axId val="154765184"/>
        <c:axId val="155258880"/>
      </c:scatterChart>
      <c:valAx>
        <c:axId val="154765184"/>
        <c:scaling>
          <c:orientation val="minMax"/>
          <c:max val="1200"/>
          <c:min val="0"/>
        </c:scaling>
        <c:delete val="0"/>
        <c:axPos val="b"/>
        <c:title>
          <c:tx>
            <c:rich>
              <a:bodyPr/>
              <a:lstStyle/>
              <a:p>
                <a:pPr>
                  <a:defRPr sz="1200"/>
                </a:pPr>
                <a:r>
                  <a:rPr lang="en-US" sz="1200"/>
                  <a:t>Time (sec)</a:t>
                </a:r>
                <a:endParaRPr lang="ja-JP" sz="1200"/>
              </a:p>
            </c:rich>
          </c:tx>
          <c:layout>
            <c:manualLayout>
              <c:xMode val="edge"/>
              <c:yMode val="edge"/>
              <c:x val="0.42604391769673805"/>
              <c:y val="0.80005624764187355"/>
            </c:manualLayout>
          </c:layout>
          <c:overlay val="0"/>
        </c:title>
        <c:numFmt formatCode="General" sourceLinked="1"/>
        <c:majorTickMark val="out"/>
        <c:minorTickMark val="none"/>
        <c:tickLblPos val="nextTo"/>
        <c:txPr>
          <a:bodyPr/>
          <a:lstStyle/>
          <a:p>
            <a:pPr>
              <a:defRPr sz="1050"/>
            </a:pPr>
            <a:endParaRPr lang="ja-JP"/>
          </a:p>
        </c:txPr>
        <c:crossAx val="155258880"/>
        <c:crosses val="autoZero"/>
        <c:crossBetween val="midCat"/>
        <c:majorUnit val="600"/>
      </c:valAx>
      <c:valAx>
        <c:axId val="155258880"/>
        <c:scaling>
          <c:orientation val="minMax"/>
          <c:max val="90"/>
          <c:min val="0"/>
        </c:scaling>
        <c:delete val="0"/>
        <c:axPos val="l"/>
        <c:title>
          <c:tx>
            <c:rich>
              <a:bodyPr rot="-5400000" vert="horz"/>
              <a:lstStyle/>
              <a:p>
                <a:pPr>
                  <a:defRPr sz="1200"/>
                </a:pPr>
                <a:r>
                  <a:rPr lang="en-US" sz="1200" dirty="0"/>
                  <a:t>Excimer </a:t>
                </a:r>
                <a:r>
                  <a:rPr lang="en-US" sz="1200" dirty="0" err="1" smtClean="0"/>
                  <a:t>intentisy</a:t>
                </a:r>
                <a:endParaRPr lang="ja-JP" sz="1200" dirty="0"/>
              </a:p>
            </c:rich>
          </c:tx>
          <c:layout/>
          <c:overlay val="0"/>
        </c:title>
        <c:numFmt formatCode="General" sourceLinked="1"/>
        <c:majorTickMark val="out"/>
        <c:minorTickMark val="none"/>
        <c:tickLblPos val="nextTo"/>
        <c:txPr>
          <a:bodyPr/>
          <a:lstStyle/>
          <a:p>
            <a:pPr>
              <a:defRPr sz="1050"/>
            </a:pPr>
            <a:endParaRPr lang="ja-JP"/>
          </a:p>
        </c:txPr>
        <c:crossAx val="154765184"/>
        <c:crosses val="autoZero"/>
        <c:crossBetween val="midCat"/>
        <c:majorUnit val="20"/>
      </c:valAx>
    </c:plotArea>
    <c:plotVisOnly val="1"/>
    <c:dispBlanksAs val="gap"/>
    <c:showDLblsOverMax val="0"/>
  </c:chart>
  <c:txPr>
    <a:bodyPr/>
    <a:lstStyle/>
    <a:p>
      <a:pPr>
        <a:defRPr sz="1200" b="0">
          <a:latin typeface="HGP創英角ｺﾞｼｯｸUB" panose="020B0900000000000000" pitchFamily="50" charset="-128"/>
          <a:ea typeface="HGP創英角ｺﾞｼｯｸUB" panose="020B0900000000000000" pitchFamily="50" charset="-128"/>
          <a:cs typeface="Arial" panose="020B0604020202020204" pitchFamily="34" charset="0"/>
        </a:defRPr>
      </a:pPr>
      <a:endParaRPr lang="ja-JP"/>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5576334862164407"/>
          <c:y val="5.4934697601905801E-2"/>
          <c:w val="0.49852829356931255"/>
          <c:h val="0.5769813517581589"/>
        </c:manualLayout>
      </c:layout>
      <c:barChart>
        <c:barDir val="col"/>
        <c:grouping val="stacked"/>
        <c:varyColors val="0"/>
        <c:ser>
          <c:idx val="0"/>
          <c:order val="0"/>
          <c:spPr>
            <a:solidFill>
              <a:schemeClr val="tx1"/>
            </a:solidFill>
            <a:ln>
              <a:solidFill>
                <a:schemeClr val="tx1"/>
              </a:solidFill>
            </a:ln>
            <a:effectLst/>
          </c:spPr>
          <c:invertIfNegative val="0"/>
          <c:dPt>
            <c:idx val="1"/>
            <c:invertIfNegative val="0"/>
            <c:bubble3D val="0"/>
          </c:dPt>
          <c:dPt>
            <c:idx val="2"/>
            <c:invertIfNegative val="0"/>
            <c:bubble3D val="0"/>
          </c:dPt>
          <c:errBars>
            <c:errBarType val="plus"/>
            <c:errValType val="cust"/>
            <c:noEndCap val="0"/>
            <c:plus>
              <c:numRef>
                <c:f>Sheet1!$H$2:$H$4</c:f>
                <c:numCache>
                  <c:formatCode>General</c:formatCode>
                  <c:ptCount val="3"/>
                  <c:pt idx="0">
                    <c:v>85839.366978990569</c:v>
                  </c:pt>
                  <c:pt idx="1">
                    <c:v>1156529.4768514975</c:v>
                  </c:pt>
                  <c:pt idx="2">
                    <c:v>1327572.3704012411</c:v>
                  </c:pt>
                </c:numCache>
              </c:numRef>
            </c:plus>
            <c:minus>
              <c:numLit>
                <c:formatCode>General</c:formatCode>
                <c:ptCount val="1"/>
                <c:pt idx="0">
                  <c:v>0</c:v>
                </c:pt>
              </c:numLit>
            </c:minus>
            <c:spPr>
              <a:noFill/>
              <a:ln w="9525" cap="flat" cmpd="sng" algn="ctr">
                <a:solidFill>
                  <a:schemeClr val="tx1">
                    <a:lumMod val="65000"/>
                    <a:lumOff val="35000"/>
                  </a:schemeClr>
                </a:solidFill>
                <a:round/>
              </a:ln>
              <a:effectLst/>
            </c:spPr>
          </c:errBars>
          <c:cat>
            <c:strRef>
              <c:f>Sheet1!$A$6:$A$8</c:f>
              <c:strCache>
                <c:ptCount val="3"/>
                <c:pt idx="0">
                  <c:v>Palm M</c:v>
                </c:pt>
                <c:pt idx="1">
                  <c:v>Palm A</c:v>
                </c:pt>
                <c:pt idx="2">
                  <c:v>Palm E</c:v>
                </c:pt>
              </c:strCache>
            </c:strRef>
          </c:cat>
          <c:val>
            <c:numRef>
              <c:f>Sheet1!$E$2:$E$4</c:f>
              <c:numCache>
                <c:formatCode>General</c:formatCode>
                <c:ptCount val="3"/>
                <c:pt idx="0">
                  <c:v>99119.347020690053</c:v>
                </c:pt>
                <c:pt idx="1">
                  <c:v>1635197.1550064571</c:v>
                </c:pt>
                <c:pt idx="2">
                  <c:v>3314017.1407975699</c:v>
                </c:pt>
              </c:numCache>
            </c:numRef>
          </c:val>
        </c:ser>
        <c:dLbls>
          <c:showLegendKey val="0"/>
          <c:showVal val="0"/>
          <c:showCatName val="0"/>
          <c:showSerName val="0"/>
          <c:showPercent val="0"/>
          <c:showBubbleSize val="0"/>
        </c:dLbls>
        <c:gapWidth val="150"/>
        <c:overlap val="100"/>
        <c:axId val="154793088"/>
        <c:axId val="154794624"/>
      </c:barChart>
      <c:catAx>
        <c:axId val="154793088"/>
        <c:scaling>
          <c:orientation val="minMax"/>
        </c:scaling>
        <c:delete val="0"/>
        <c:axPos val="b"/>
        <c:numFmt formatCode="General" sourceLinked="0"/>
        <c:majorTickMark val="none"/>
        <c:minorTickMark val="none"/>
        <c:tickLblPos val="none"/>
        <c:spPr>
          <a:noFill/>
          <a:ln w="19050" cap="flat" cmpd="sng" algn="ctr">
            <a:solidFill>
              <a:schemeClr val="tx1"/>
            </a:solidFill>
            <a:round/>
          </a:ln>
          <a:effectLst/>
        </c:spPr>
        <c:txPr>
          <a:bodyPr rot="-60000000" spcFirstLastPara="1" vertOverflow="ellipsis" vert="horz" wrap="square" anchor="ctr" anchorCtr="1"/>
          <a:lstStyle/>
          <a:p>
            <a:pPr>
              <a:defRPr lang="ja-JP" sz="1197" b="0" i="0" u="none" strike="noStrike" kern="1200" baseline="0">
                <a:solidFill>
                  <a:schemeClr val="tx1">
                    <a:lumMod val="65000"/>
                    <a:lumOff val="35000"/>
                  </a:schemeClr>
                </a:solidFill>
                <a:latin typeface="+mn-lt"/>
                <a:ea typeface="+mn-ea"/>
                <a:cs typeface="+mn-cs"/>
              </a:defRPr>
            </a:pPr>
            <a:endParaRPr lang="ja-JP"/>
          </a:p>
        </c:txPr>
        <c:crossAx val="154794624"/>
        <c:crosses val="autoZero"/>
        <c:auto val="1"/>
        <c:lblAlgn val="ctr"/>
        <c:lblOffset val="100"/>
        <c:noMultiLvlLbl val="0"/>
      </c:catAx>
      <c:valAx>
        <c:axId val="154794624"/>
        <c:scaling>
          <c:orientation val="minMax"/>
        </c:scaling>
        <c:delete val="0"/>
        <c:axPos val="l"/>
        <c:majorGridlines>
          <c:spPr>
            <a:ln w="9525" cap="flat" cmpd="sng" algn="ctr">
              <a:noFill/>
              <a:round/>
            </a:ln>
            <a:effectLst/>
          </c:spPr>
        </c:majorGridlines>
        <c:numFmt formatCode="General" sourceLinked="1"/>
        <c:majorTickMark val="out"/>
        <c:minorTickMark val="none"/>
        <c:tickLblPos val="none"/>
        <c:spPr>
          <a:solidFill>
            <a:schemeClr val="tx1"/>
          </a:solidFill>
          <a:ln w="19050">
            <a:solidFill>
              <a:schemeClr val="tx1"/>
            </a:solidFill>
          </a:ln>
          <a:effectLst/>
        </c:spPr>
        <c:txPr>
          <a:bodyPr rot="-60000000" spcFirstLastPara="1" vertOverflow="ellipsis" vert="horz" wrap="square" anchor="ctr" anchorCtr="1"/>
          <a:lstStyle/>
          <a:p>
            <a:pPr>
              <a:defRPr lang="ja-JP" sz="1197" b="0" i="0" u="none" strike="noStrike" kern="1200" baseline="0">
                <a:solidFill>
                  <a:schemeClr val="tx1">
                    <a:lumMod val="65000"/>
                    <a:lumOff val="35000"/>
                  </a:schemeClr>
                </a:solidFill>
                <a:latin typeface="+mn-lt"/>
                <a:ea typeface="+mn-ea"/>
                <a:cs typeface="+mn-cs"/>
              </a:defRPr>
            </a:pPr>
            <a:endParaRPr lang="ja-JP"/>
          </a:p>
        </c:txPr>
        <c:crossAx val="154793088"/>
        <c:crosses val="autoZero"/>
        <c:crossBetween val="between"/>
        <c:majorUnit val="1000000"/>
      </c:valAx>
      <c:spPr>
        <a:noFill/>
        <a:ln>
          <a:noFill/>
        </a:ln>
        <a:effectLst/>
      </c:spPr>
    </c:plotArea>
    <c:plotVisOnly val="1"/>
    <c:dispBlanksAs val="gap"/>
    <c:showDLblsOverMax val="0"/>
  </c:chart>
  <c:spPr>
    <a:noFill/>
    <a:ln>
      <a:noFill/>
    </a:ln>
    <a:effectLst/>
  </c:spPr>
  <c:txPr>
    <a:bodyPr/>
    <a:lstStyle/>
    <a:p>
      <a:pPr>
        <a:defRPr/>
      </a:pPr>
      <a:endParaRPr lang="ja-JP"/>
    </a:p>
  </c:txPr>
  <c:externalData r:id="rId1">
    <c:autoUpdate val="0"/>
  </c:externalData>
  <c:userShapes r:id="rId2"/>
</c:chartSpace>
</file>

<file path=ppt/charts/chart3.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432391569363827"/>
          <c:y val="0.1858814234881411"/>
          <c:w val="0.86567608430636178"/>
          <c:h val="0.72138585145664025"/>
        </c:manualLayout>
      </c:layout>
      <c:barChart>
        <c:barDir val="col"/>
        <c:grouping val="clustered"/>
        <c:varyColors val="0"/>
        <c:ser>
          <c:idx val="0"/>
          <c:order val="0"/>
          <c:spPr>
            <a:solidFill>
              <a:schemeClr val="tx1"/>
            </a:solidFill>
            <a:ln>
              <a:solidFill>
                <a:schemeClr val="tx1"/>
              </a:solidFill>
            </a:ln>
          </c:spPr>
          <c:invertIfNegative val="0"/>
          <c:errBars>
            <c:errBarType val="plus"/>
            <c:errValType val="cust"/>
            <c:noEndCap val="0"/>
            <c:plus>
              <c:numRef>
                <c:f>Sheet1!$C$31:$C$33</c:f>
                <c:numCache>
                  <c:formatCode>General</c:formatCode>
                  <c:ptCount val="3"/>
                  <c:pt idx="0">
                    <c:v>7.3581144603078936</c:v>
                  </c:pt>
                  <c:pt idx="1">
                    <c:v>3.7205775029255883</c:v>
                  </c:pt>
                </c:numCache>
              </c:numRef>
            </c:plus>
            <c:minus>
              <c:numLit>
                <c:formatCode>General</c:formatCode>
                <c:ptCount val="1"/>
                <c:pt idx="0">
                  <c:v>1</c:v>
                </c:pt>
              </c:numLit>
            </c:minus>
          </c:errBars>
          <c:val>
            <c:numRef>
              <c:f>Sheet1!$B$31:$B$33</c:f>
              <c:numCache>
                <c:formatCode>General</c:formatCode>
                <c:ptCount val="3"/>
                <c:pt idx="0">
                  <c:v>80.189653712475192</c:v>
                </c:pt>
                <c:pt idx="1">
                  <c:v>96.335555899205687</c:v>
                </c:pt>
                <c:pt idx="2">
                  <c:v>5.6425513185420977</c:v>
                </c:pt>
              </c:numCache>
            </c:numRef>
          </c:val>
        </c:ser>
        <c:dLbls>
          <c:showLegendKey val="0"/>
          <c:showVal val="0"/>
          <c:showCatName val="0"/>
          <c:showSerName val="0"/>
          <c:showPercent val="0"/>
          <c:showBubbleSize val="0"/>
        </c:dLbls>
        <c:gapWidth val="150"/>
        <c:axId val="96960512"/>
        <c:axId val="96962048"/>
      </c:barChart>
      <c:catAx>
        <c:axId val="96960512"/>
        <c:scaling>
          <c:orientation val="minMax"/>
        </c:scaling>
        <c:delete val="0"/>
        <c:axPos val="b"/>
        <c:majorTickMark val="none"/>
        <c:minorTickMark val="none"/>
        <c:tickLblPos val="none"/>
        <c:spPr>
          <a:ln w="19050">
            <a:solidFill>
              <a:prstClr val="black"/>
            </a:solidFill>
          </a:ln>
        </c:spPr>
        <c:txPr>
          <a:bodyPr/>
          <a:lstStyle/>
          <a:p>
            <a:pPr>
              <a:defRPr lang="ja-JP"/>
            </a:pPr>
            <a:endParaRPr lang="ja-JP"/>
          </a:p>
        </c:txPr>
        <c:crossAx val="96962048"/>
        <c:crosses val="autoZero"/>
        <c:auto val="1"/>
        <c:lblAlgn val="ctr"/>
        <c:lblOffset val="100"/>
        <c:noMultiLvlLbl val="0"/>
      </c:catAx>
      <c:valAx>
        <c:axId val="96962048"/>
        <c:scaling>
          <c:orientation val="minMax"/>
          <c:max val="120"/>
          <c:min val="0"/>
        </c:scaling>
        <c:delete val="0"/>
        <c:axPos val="l"/>
        <c:numFmt formatCode="General" sourceLinked="1"/>
        <c:majorTickMark val="out"/>
        <c:minorTickMark val="none"/>
        <c:tickLblPos val="nextTo"/>
        <c:spPr>
          <a:ln w="19050">
            <a:solidFill>
              <a:schemeClr val="tx1"/>
            </a:solidFill>
          </a:ln>
        </c:spPr>
        <c:txPr>
          <a:bodyPr/>
          <a:lstStyle/>
          <a:p>
            <a:pPr>
              <a:defRPr lang="ja-JP" sz="1050"/>
            </a:pPr>
            <a:endParaRPr lang="ja-JP"/>
          </a:p>
        </c:txPr>
        <c:crossAx val="96960512"/>
        <c:crosses val="autoZero"/>
        <c:crossBetween val="between"/>
        <c:majorUnit val="25"/>
      </c:valAx>
    </c:plotArea>
    <c:plotVisOnly val="1"/>
    <c:dispBlanksAs val="gap"/>
    <c:showDLblsOverMax val="0"/>
  </c:chart>
  <c:txPr>
    <a:bodyPr/>
    <a:lstStyle/>
    <a:p>
      <a:pPr>
        <a:defRPr sz="1600" b="1">
          <a:latin typeface="Arial" pitchFamily="34" charset="0"/>
          <a:cs typeface="Arial" pitchFamily="34" charset="0"/>
        </a:defRPr>
      </a:pPr>
      <a:endParaRPr lang="ja-JP"/>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1"/>
    </mc:Choice>
    <mc:Fallback>
      <c:style val="1"/>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1233548632254695"/>
          <c:y val="9.456627430138452E-2"/>
          <c:w val="0.8697674828270987"/>
          <c:h val="0.60643966590776488"/>
        </c:manualLayout>
      </c:layout>
      <c:barChart>
        <c:barDir val="col"/>
        <c:grouping val="clustered"/>
        <c:varyColors val="0"/>
        <c:ser>
          <c:idx val="0"/>
          <c:order val="0"/>
          <c:tx>
            <c:strRef>
              <c:f>Sheet1!$C$4</c:f>
              <c:strCache>
                <c:ptCount val="1"/>
                <c:pt idx="0">
                  <c:v>Average</c:v>
                </c:pt>
              </c:strCache>
            </c:strRef>
          </c:tx>
          <c:invertIfNegative val="0"/>
          <c:dPt>
            <c:idx val="0"/>
            <c:invertIfNegative val="0"/>
            <c:bubble3D val="0"/>
            <c:spPr>
              <a:solidFill>
                <a:srgbClr val="002060"/>
              </a:solidFill>
            </c:spPr>
          </c:dPt>
          <c:dPt>
            <c:idx val="1"/>
            <c:invertIfNegative val="0"/>
            <c:bubble3D val="0"/>
            <c:spPr>
              <a:solidFill>
                <a:srgbClr val="0070C0"/>
              </a:solidFill>
            </c:spPr>
          </c:dPt>
          <c:dPt>
            <c:idx val="2"/>
            <c:invertIfNegative val="0"/>
            <c:bubble3D val="0"/>
            <c:spPr>
              <a:solidFill>
                <a:srgbClr val="0070C0"/>
              </a:solidFill>
            </c:spPr>
          </c:dPt>
          <c:dPt>
            <c:idx val="3"/>
            <c:invertIfNegative val="0"/>
            <c:bubble3D val="0"/>
            <c:spPr>
              <a:solidFill>
                <a:srgbClr val="0070C0"/>
              </a:solidFill>
            </c:spPr>
          </c:dPt>
          <c:dPt>
            <c:idx val="4"/>
            <c:invertIfNegative val="0"/>
            <c:bubble3D val="0"/>
            <c:spPr>
              <a:solidFill>
                <a:srgbClr val="0070C0"/>
              </a:solidFill>
            </c:spPr>
          </c:dPt>
          <c:dPt>
            <c:idx val="5"/>
            <c:invertIfNegative val="0"/>
            <c:bubble3D val="0"/>
            <c:spPr>
              <a:solidFill>
                <a:srgbClr val="FFC000"/>
              </a:solidFill>
            </c:spPr>
          </c:dPt>
          <c:dPt>
            <c:idx val="6"/>
            <c:invertIfNegative val="0"/>
            <c:bubble3D val="0"/>
            <c:spPr>
              <a:solidFill>
                <a:srgbClr val="FFC000"/>
              </a:solidFill>
            </c:spPr>
          </c:dPt>
          <c:dPt>
            <c:idx val="7"/>
            <c:invertIfNegative val="0"/>
            <c:bubble3D val="0"/>
            <c:spPr>
              <a:solidFill>
                <a:srgbClr val="FFC000"/>
              </a:solidFill>
            </c:spPr>
          </c:dPt>
          <c:dPt>
            <c:idx val="8"/>
            <c:invertIfNegative val="0"/>
            <c:bubble3D val="0"/>
            <c:spPr>
              <a:solidFill>
                <a:srgbClr val="FFC000"/>
              </a:solidFill>
            </c:spPr>
          </c:dPt>
          <c:errBars>
            <c:errBarType val="plus"/>
            <c:errValType val="cust"/>
            <c:noEndCap val="0"/>
            <c:plus>
              <c:numRef>
                <c:f>Sheet1!$D$5:$D$13</c:f>
                <c:numCache>
                  <c:formatCode>General</c:formatCode>
                  <c:ptCount val="9"/>
                  <c:pt idx="0">
                    <c:v>3005.2298672839097</c:v>
                  </c:pt>
                  <c:pt idx="1">
                    <c:v>11905.372581981763</c:v>
                  </c:pt>
                  <c:pt idx="2">
                    <c:v>48258.676640345431</c:v>
                  </c:pt>
                  <c:pt idx="3">
                    <c:v>24034.096287926815</c:v>
                  </c:pt>
                  <c:pt idx="4">
                    <c:v>2516.0564260333722</c:v>
                  </c:pt>
                  <c:pt idx="5">
                    <c:v>54411.551915371492</c:v>
                  </c:pt>
                  <c:pt idx="6">
                    <c:v>271804.26199282263</c:v>
                  </c:pt>
                  <c:pt idx="7">
                    <c:v>507672.11418777698</c:v>
                  </c:pt>
                  <c:pt idx="8">
                    <c:v>698184.70852474053</c:v>
                  </c:pt>
                </c:numCache>
              </c:numRef>
            </c:plus>
            <c:minus>
              <c:numLit>
                <c:formatCode>General</c:formatCode>
                <c:ptCount val="1"/>
                <c:pt idx="0">
                  <c:v>1</c:v>
                </c:pt>
              </c:numLit>
            </c:minus>
          </c:errBars>
          <c:cat>
            <c:strRef>
              <c:f>Sheet1!$B$5:$B$13</c:f>
              <c:strCache>
                <c:ptCount val="9"/>
                <c:pt idx="0">
                  <c:v>R8-MEND</c:v>
                </c:pt>
                <c:pt idx="1">
                  <c:v>R8-1%GALA-MEND</c:v>
                </c:pt>
                <c:pt idx="2">
                  <c:v>R8-2%GALA-MEND</c:v>
                </c:pt>
                <c:pt idx="3">
                  <c:v>R8-5%GALA-MEND</c:v>
                </c:pt>
                <c:pt idx="4">
                  <c:v>R8-8%GALA-MEND</c:v>
                </c:pt>
                <c:pt idx="5">
                  <c:v>R8-1%KALA-MEND</c:v>
                </c:pt>
                <c:pt idx="6">
                  <c:v>R8-2%KALA-MEND</c:v>
                </c:pt>
                <c:pt idx="7">
                  <c:v>R8-5%KALA-MEND</c:v>
                </c:pt>
                <c:pt idx="8">
                  <c:v>R8-8%KALA-MEND</c:v>
                </c:pt>
              </c:strCache>
            </c:strRef>
          </c:cat>
          <c:val>
            <c:numRef>
              <c:f>Sheet1!$C$5:$C$13</c:f>
              <c:numCache>
                <c:formatCode>General</c:formatCode>
                <c:ptCount val="9"/>
                <c:pt idx="0">
                  <c:v>8105.0722477328263</c:v>
                </c:pt>
                <c:pt idx="1">
                  <c:v>16775.747678099888</c:v>
                </c:pt>
                <c:pt idx="2">
                  <c:v>37773.883971676747</c:v>
                </c:pt>
                <c:pt idx="3">
                  <c:v>23480.799687884217</c:v>
                </c:pt>
                <c:pt idx="4">
                  <c:v>2868.0953205634805</c:v>
                </c:pt>
                <c:pt idx="5">
                  <c:v>209375.60234424387</c:v>
                </c:pt>
                <c:pt idx="6">
                  <c:v>536293.4348881566</c:v>
                </c:pt>
                <c:pt idx="7">
                  <c:v>1693855.7294293575</c:v>
                </c:pt>
                <c:pt idx="8">
                  <c:v>1411224.2969111011</c:v>
                </c:pt>
              </c:numCache>
            </c:numRef>
          </c:val>
        </c:ser>
        <c:dLbls>
          <c:showLegendKey val="0"/>
          <c:showVal val="0"/>
          <c:showCatName val="0"/>
          <c:showSerName val="0"/>
          <c:showPercent val="0"/>
          <c:showBubbleSize val="0"/>
        </c:dLbls>
        <c:gapWidth val="150"/>
        <c:axId val="157621632"/>
        <c:axId val="157623424"/>
      </c:barChart>
      <c:catAx>
        <c:axId val="157621632"/>
        <c:scaling>
          <c:orientation val="minMax"/>
        </c:scaling>
        <c:delete val="1"/>
        <c:axPos val="b"/>
        <c:numFmt formatCode="General" sourceLinked="0"/>
        <c:majorTickMark val="out"/>
        <c:minorTickMark val="none"/>
        <c:tickLblPos val="none"/>
        <c:crossAx val="157623424"/>
        <c:crossesAt val="1000"/>
        <c:auto val="1"/>
        <c:lblAlgn val="ctr"/>
        <c:lblOffset val="100"/>
        <c:noMultiLvlLbl val="0"/>
      </c:catAx>
      <c:valAx>
        <c:axId val="157623424"/>
        <c:scaling>
          <c:logBase val="10"/>
          <c:orientation val="minMax"/>
          <c:max val="10000000"/>
          <c:min val="1000"/>
        </c:scaling>
        <c:delete val="1"/>
        <c:axPos val="l"/>
        <c:majorGridlines/>
        <c:title>
          <c:tx>
            <c:rich>
              <a:bodyPr rot="-5400000" vert="horz"/>
              <a:lstStyle/>
              <a:p>
                <a:pPr>
                  <a:lnSpc>
                    <a:spcPts val="1500"/>
                  </a:lnSpc>
                  <a:defRPr sz="1600" b="0">
                    <a:latin typeface="Arial Unicode MS" panose="020B0604020202020204" pitchFamily="50" charset="-128"/>
                    <a:ea typeface="Arial Unicode MS" panose="020B0604020202020204" pitchFamily="50" charset="-128"/>
                    <a:cs typeface="Arial Unicode MS" panose="020B0604020202020204" pitchFamily="50" charset="-128"/>
                  </a:defRPr>
                </a:pPr>
                <a:r>
                  <a:rPr lang="en-US" sz="1600" b="0" dirty="0">
                    <a:latin typeface="Arial Unicode MS" panose="020B0604020202020204" pitchFamily="50" charset="-128"/>
                    <a:ea typeface="Arial Unicode MS" panose="020B0604020202020204" pitchFamily="50" charset="-128"/>
                    <a:cs typeface="Arial Unicode MS" panose="020B0604020202020204" pitchFamily="50" charset="-128"/>
                  </a:rPr>
                  <a:t>Luciferase </a:t>
                </a:r>
                <a:r>
                  <a:rPr lang="en-US" sz="1600" b="0" dirty="0" smtClean="0">
                    <a:latin typeface="Arial Unicode MS" panose="020B0604020202020204" pitchFamily="50" charset="-128"/>
                    <a:ea typeface="Arial Unicode MS" panose="020B0604020202020204" pitchFamily="50" charset="-128"/>
                    <a:cs typeface="Arial Unicode MS" panose="020B0604020202020204" pitchFamily="50" charset="-128"/>
                  </a:rPr>
                  <a:t>activity</a:t>
                </a:r>
              </a:p>
              <a:p>
                <a:pPr>
                  <a:lnSpc>
                    <a:spcPts val="1500"/>
                  </a:lnSpc>
                  <a:defRPr sz="1600" b="0">
                    <a:latin typeface="Arial Unicode MS" panose="020B0604020202020204" pitchFamily="50" charset="-128"/>
                    <a:ea typeface="Arial Unicode MS" panose="020B0604020202020204" pitchFamily="50" charset="-128"/>
                    <a:cs typeface="Arial Unicode MS" panose="020B0604020202020204" pitchFamily="50" charset="-128"/>
                  </a:defRPr>
                </a:pPr>
                <a:r>
                  <a:rPr lang="en-US" sz="1600" b="0"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sz="1600" b="0" dirty="0">
                    <a:latin typeface="Arial Unicode MS" panose="020B0604020202020204" pitchFamily="50" charset="-128"/>
                    <a:ea typeface="Arial Unicode MS" panose="020B0604020202020204" pitchFamily="50" charset="-128"/>
                    <a:cs typeface="Arial Unicode MS" panose="020B0604020202020204" pitchFamily="50" charset="-128"/>
                  </a:rPr>
                  <a:t>RLU/mg</a:t>
                </a:r>
                <a:r>
                  <a:rPr lang="ja-JP" sz="1600" b="0"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sz="1600" b="0" dirty="0">
                    <a:latin typeface="Arial Unicode MS" panose="020B0604020202020204" pitchFamily="50" charset="-128"/>
                    <a:ea typeface="Arial Unicode MS" panose="020B0604020202020204" pitchFamily="50" charset="-128"/>
                    <a:cs typeface="Arial Unicode MS" panose="020B0604020202020204" pitchFamily="50" charset="-128"/>
                  </a:rPr>
                  <a:t>protein)</a:t>
                </a:r>
                <a:endParaRPr lang="ja-JP" sz="1600" b="0" dirty="0">
                  <a:latin typeface="Arial Unicode MS" panose="020B0604020202020204" pitchFamily="50" charset="-128"/>
                  <a:ea typeface="Arial Unicode MS" panose="020B0604020202020204" pitchFamily="50" charset="-128"/>
                  <a:cs typeface="Arial Unicode MS" panose="020B0604020202020204" pitchFamily="50" charset="-128"/>
                </a:endParaRPr>
              </a:p>
            </c:rich>
          </c:tx>
          <c:layout>
            <c:manualLayout>
              <c:xMode val="edge"/>
              <c:yMode val="edge"/>
              <c:x val="1.2585553271327186E-2"/>
              <c:y val="0.19689698563549013"/>
            </c:manualLayout>
          </c:layout>
          <c:overlay val="0"/>
        </c:title>
        <c:numFmt formatCode="0.00E+00" sourceLinked="0"/>
        <c:majorTickMark val="out"/>
        <c:minorTickMark val="none"/>
        <c:tickLblPos val="none"/>
        <c:crossAx val="157621632"/>
        <c:crosses val="autoZero"/>
        <c:crossBetween val="between"/>
      </c:valAx>
      <c:spPr>
        <a:ln>
          <a:noFill/>
        </a:ln>
      </c:spPr>
    </c:plotArea>
    <c:plotVisOnly val="1"/>
    <c:dispBlanksAs val="gap"/>
    <c:showDLblsOverMax val="0"/>
  </c:chart>
  <c:txPr>
    <a:bodyPr/>
    <a:lstStyle/>
    <a:p>
      <a:pPr>
        <a:defRPr sz="1800"/>
      </a:pPr>
      <a:endParaRPr lang="ja-JP"/>
    </a:p>
  </c:txPr>
  <c:externalData r:id="rId2">
    <c:autoUpdate val="0"/>
  </c:externalData>
  <c:userShapes r:id="rId3"/>
</c:chartSpace>
</file>

<file path=ppt/charts/chart5.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a:lstStyle/>
          <a:p>
            <a:pPr>
              <a:lnSpc>
                <a:spcPts val="1440"/>
              </a:lnSpc>
              <a:defRPr sz="1600"/>
            </a:pPr>
            <a:r>
              <a:rPr lang="en-US" altLang="en-US" dirty="0" smtClean="0"/>
              <a:t>Whole cell </a:t>
            </a:r>
          </a:p>
          <a:p>
            <a:pPr>
              <a:lnSpc>
                <a:spcPts val="1440"/>
              </a:lnSpc>
              <a:defRPr sz="1600"/>
            </a:pPr>
            <a:r>
              <a:rPr lang="en-US" altLang="en-US" sz="1200" dirty="0" smtClean="0"/>
              <a:t>(Cellular</a:t>
            </a:r>
            <a:r>
              <a:rPr lang="en-US" altLang="en-US" sz="1200" baseline="0" dirty="0" smtClean="0"/>
              <a:t> uptake</a:t>
            </a:r>
            <a:r>
              <a:rPr lang="en-US" altLang="en-US" baseline="0" dirty="0" smtClean="0"/>
              <a:t>)</a:t>
            </a:r>
            <a:endParaRPr lang="en-US" altLang="en-US" dirty="0"/>
          </a:p>
        </c:rich>
      </c:tx>
      <c:layout>
        <c:manualLayout>
          <c:xMode val="edge"/>
          <c:yMode val="edge"/>
          <c:x val="0.36280705700162108"/>
          <c:y val="3.2001209494532078E-3"/>
        </c:manualLayout>
      </c:layout>
      <c:overlay val="0"/>
    </c:title>
    <c:autoTitleDeleted val="0"/>
    <c:plotArea>
      <c:layout>
        <c:manualLayout>
          <c:layoutTarget val="inner"/>
          <c:xMode val="edge"/>
          <c:yMode val="edge"/>
          <c:x val="0.34070638492742084"/>
          <c:y val="0.11289359880503164"/>
          <c:w val="0.60968598340021862"/>
          <c:h val="0.55903884611111665"/>
        </c:manualLayout>
      </c:layout>
      <c:barChart>
        <c:barDir val="col"/>
        <c:grouping val="clustered"/>
        <c:varyColors val="0"/>
        <c:ser>
          <c:idx val="0"/>
          <c:order val="0"/>
          <c:tx>
            <c:strRef>
              <c:f>Sheet1!$A$8</c:f>
              <c:strCache>
                <c:ptCount val="1"/>
                <c:pt idx="0">
                  <c:v>whole cell</c:v>
                </c:pt>
              </c:strCache>
            </c:strRef>
          </c:tx>
          <c:invertIfNegative val="0"/>
          <c:dPt>
            <c:idx val="0"/>
            <c:invertIfNegative val="0"/>
            <c:bubble3D val="0"/>
            <c:spPr>
              <a:solidFill>
                <a:srgbClr val="002060"/>
              </a:solidFill>
            </c:spPr>
          </c:dPt>
          <c:dPt>
            <c:idx val="1"/>
            <c:invertIfNegative val="0"/>
            <c:bubble3D val="0"/>
            <c:spPr>
              <a:solidFill>
                <a:srgbClr val="FFC000"/>
              </a:solidFill>
            </c:spPr>
          </c:dPt>
          <c:errBars>
            <c:errBarType val="plus"/>
            <c:errValType val="cust"/>
            <c:noEndCap val="0"/>
            <c:plus>
              <c:numRef>
                <c:f>Sheet1!$B$13:$C$13</c:f>
                <c:numCache>
                  <c:formatCode>General</c:formatCode>
                  <c:ptCount val="2"/>
                  <c:pt idx="0">
                    <c:v>2910.4864848458897</c:v>
                  </c:pt>
                  <c:pt idx="1">
                    <c:v>2552.9667628577849</c:v>
                  </c:pt>
                </c:numCache>
              </c:numRef>
            </c:plus>
            <c:minus>
              <c:numLit>
                <c:formatCode>General</c:formatCode>
                <c:ptCount val="1"/>
                <c:pt idx="0">
                  <c:v>1</c:v>
                </c:pt>
              </c:numLit>
            </c:minus>
          </c:errBars>
          <c:cat>
            <c:strRef>
              <c:f>Sheet1!$B$8:$C$8</c:f>
              <c:strCache>
                <c:ptCount val="2"/>
                <c:pt idx="0">
                  <c:v>R8-MEND</c:v>
                </c:pt>
                <c:pt idx="1">
                  <c:v>R8-5%KALA-MEND</c:v>
                </c:pt>
              </c:strCache>
            </c:strRef>
          </c:cat>
          <c:val>
            <c:numRef>
              <c:f>Sheet1!$B$12:$C$12</c:f>
              <c:numCache>
                <c:formatCode>0_ </c:formatCode>
                <c:ptCount val="2"/>
                <c:pt idx="0">
                  <c:v>5374.3220870228724</c:v>
                </c:pt>
                <c:pt idx="1">
                  <c:v>3826.0921425486522</c:v>
                </c:pt>
              </c:numCache>
            </c:numRef>
          </c:val>
        </c:ser>
        <c:dLbls>
          <c:showLegendKey val="0"/>
          <c:showVal val="0"/>
          <c:showCatName val="0"/>
          <c:showSerName val="0"/>
          <c:showPercent val="0"/>
          <c:showBubbleSize val="0"/>
        </c:dLbls>
        <c:gapWidth val="150"/>
        <c:axId val="157829376"/>
        <c:axId val="157835264"/>
      </c:barChart>
      <c:catAx>
        <c:axId val="157829376"/>
        <c:scaling>
          <c:orientation val="minMax"/>
        </c:scaling>
        <c:delete val="1"/>
        <c:axPos val="b"/>
        <c:numFmt formatCode="General" sourceLinked="0"/>
        <c:majorTickMark val="out"/>
        <c:minorTickMark val="none"/>
        <c:tickLblPos val="none"/>
        <c:crossAx val="157835264"/>
        <c:crosses val="autoZero"/>
        <c:auto val="1"/>
        <c:lblAlgn val="ctr"/>
        <c:lblOffset val="100"/>
        <c:noMultiLvlLbl val="0"/>
      </c:catAx>
      <c:valAx>
        <c:axId val="157835264"/>
        <c:scaling>
          <c:orientation val="minMax"/>
        </c:scaling>
        <c:delete val="0"/>
        <c:axPos val="l"/>
        <c:majorGridlines>
          <c:spPr>
            <a:ln>
              <a:solidFill>
                <a:sysClr val="window" lastClr="FFFFFF">
                  <a:lumMod val="65000"/>
                </a:sysClr>
              </a:solidFill>
            </a:ln>
          </c:spPr>
        </c:majorGridlines>
        <c:title>
          <c:tx>
            <c:rich>
              <a:bodyPr rot="-5400000" vert="horz"/>
              <a:lstStyle/>
              <a:p>
                <a:pPr>
                  <a:lnSpc>
                    <a:spcPts val="1400"/>
                  </a:lnSpc>
                  <a:defRPr sz="1400" b="0">
                    <a:latin typeface="Arial Unicode MS" panose="020B0604020202020204" pitchFamily="50" charset="-128"/>
                    <a:ea typeface="Arial Unicode MS" panose="020B0604020202020204" pitchFamily="50" charset="-128"/>
                    <a:cs typeface="Arial Unicode MS" panose="020B0604020202020204" pitchFamily="50" charset="-128"/>
                  </a:defRPr>
                </a:pPr>
                <a:r>
                  <a:rPr lang="en-US" altLang="ja-JP" sz="1400" b="0" i="0" baseline="0" dirty="0" smtClean="0">
                    <a:latin typeface="Arial Unicode MS" panose="020B0604020202020204" pitchFamily="50" charset="-128"/>
                    <a:ea typeface="Arial Unicode MS" panose="020B0604020202020204" pitchFamily="50" charset="-128"/>
                    <a:cs typeface="Arial Unicode MS" panose="020B0604020202020204" pitchFamily="50" charset="-128"/>
                  </a:rPr>
                  <a:t>Cellular uptake of pDNA</a:t>
                </a:r>
              </a:p>
              <a:p>
                <a:pPr>
                  <a:lnSpc>
                    <a:spcPts val="1400"/>
                  </a:lnSpc>
                  <a:defRPr sz="1400" b="0">
                    <a:latin typeface="Arial Unicode MS" panose="020B0604020202020204" pitchFamily="50" charset="-128"/>
                    <a:ea typeface="Arial Unicode MS" panose="020B0604020202020204" pitchFamily="50" charset="-128"/>
                    <a:cs typeface="Arial Unicode MS" panose="020B0604020202020204" pitchFamily="50" charset="-128"/>
                  </a:defRPr>
                </a:pPr>
                <a:r>
                  <a:rPr lang="en-US" altLang="ja-JP" sz="1400" b="0" i="0" baseline="0" dirty="0" smtClean="0">
                    <a:latin typeface="Arial Unicode MS" panose="020B0604020202020204" pitchFamily="50" charset="-128"/>
                    <a:ea typeface="Arial Unicode MS" panose="020B0604020202020204" pitchFamily="50" charset="-128"/>
                    <a:cs typeface="Arial Unicode MS" panose="020B0604020202020204" pitchFamily="50" charset="-128"/>
                  </a:rPr>
                  <a:t>(copies/nucleus</a:t>
                </a:r>
                <a:r>
                  <a:rPr lang="en-US" altLang="ja-JP" sz="1400" b="0" i="0" baseline="0" dirty="0">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ja-JP" sz="1400" b="0" i="0" baseline="0" dirty="0">
                  <a:latin typeface="Arial Unicode MS" panose="020B0604020202020204" pitchFamily="50" charset="-128"/>
                  <a:ea typeface="Arial Unicode MS" panose="020B0604020202020204" pitchFamily="50" charset="-128"/>
                  <a:cs typeface="Arial Unicode MS" panose="020B0604020202020204" pitchFamily="50" charset="-128"/>
                </a:endParaRPr>
              </a:p>
            </c:rich>
          </c:tx>
          <c:layout>
            <c:manualLayout>
              <c:xMode val="edge"/>
              <c:yMode val="edge"/>
              <c:x val="3.3064706794901061E-2"/>
              <c:y val="0.12625913420349746"/>
            </c:manualLayout>
          </c:layout>
          <c:overlay val="0"/>
        </c:title>
        <c:numFmt formatCode="0_ " sourceLinked="1"/>
        <c:majorTickMark val="out"/>
        <c:minorTickMark val="none"/>
        <c:tickLblPos val="nextTo"/>
        <c:spPr>
          <a:ln>
            <a:noFill/>
          </a:ln>
        </c:spPr>
        <c:crossAx val="157829376"/>
        <c:crosses val="autoZero"/>
        <c:crossBetween val="between"/>
      </c:valAx>
    </c:plotArea>
    <c:plotVisOnly val="1"/>
    <c:dispBlanksAs val="gap"/>
    <c:showDLblsOverMax val="0"/>
  </c:chart>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a:lstStyle/>
          <a:p>
            <a:pPr>
              <a:defRPr sz="1600"/>
            </a:pPr>
            <a:r>
              <a:rPr lang="en-US" altLang="en-US" sz="1600" dirty="0" smtClean="0"/>
              <a:t>Nuclei</a:t>
            </a:r>
            <a:endParaRPr lang="en-US" altLang="en-US" sz="1600" dirty="0"/>
          </a:p>
        </c:rich>
      </c:tx>
      <c:layout>
        <c:manualLayout>
          <c:xMode val="edge"/>
          <c:yMode val="edge"/>
          <c:x val="0.4682982900252004"/>
          <c:y val="4.547308763032272E-2"/>
        </c:manualLayout>
      </c:layout>
      <c:overlay val="0"/>
    </c:title>
    <c:autoTitleDeleted val="0"/>
    <c:plotArea>
      <c:layout>
        <c:manualLayout>
          <c:layoutTarget val="inner"/>
          <c:xMode val="edge"/>
          <c:yMode val="edge"/>
          <c:x val="0.30669816001452832"/>
          <c:y val="0.11345598627094691"/>
          <c:w val="0.63392266250120255"/>
          <c:h val="0.56079195886511413"/>
        </c:manualLayout>
      </c:layout>
      <c:barChart>
        <c:barDir val="col"/>
        <c:grouping val="clustered"/>
        <c:varyColors val="0"/>
        <c:ser>
          <c:idx val="0"/>
          <c:order val="0"/>
          <c:tx>
            <c:strRef>
              <c:f>Sheet1!$A$2</c:f>
              <c:strCache>
                <c:ptCount val="1"/>
                <c:pt idx="0">
                  <c:v>nucleus</c:v>
                </c:pt>
              </c:strCache>
            </c:strRef>
          </c:tx>
          <c:invertIfNegative val="0"/>
          <c:dPt>
            <c:idx val="0"/>
            <c:invertIfNegative val="0"/>
            <c:bubble3D val="0"/>
            <c:spPr>
              <a:solidFill>
                <a:srgbClr val="002060"/>
              </a:solidFill>
            </c:spPr>
          </c:dPt>
          <c:dPt>
            <c:idx val="1"/>
            <c:invertIfNegative val="0"/>
            <c:bubble3D val="0"/>
            <c:spPr>
              <a:solidFill>
                <a:srgbClr val="FFC000"/>
              </a:solidFill>
            </c:spPr>
          </c:dPt>
          <c:errBars>
            <c:errBarType val="plus"/>
            <c:errValType val="cust"/>
            <c:noEndCap val="0"/>
            <c:plus>
              <c:numRef>
                <c:f>Sheet1!$B$7:$C$7</c:f>
                <c:numCache>
                  <c:formatCode>General</c:formatCode>
                  <c:ptCount val="2"/>
                  <c:pt idx="0">
                    <c:v>1106.8033587711859</c:v>
                  </c:pt>
                  <c:pt idx="1">
                    <c:v>1714.7193682605839</c:v>
                  </c:pt>
                </c:numCache>
              </c:numRef>
            </c:plus>
            <c:minus>
              <c:numLit>
                <c:formatCode>General</c:formatCode>
                <c:ptCount val="1"/>
                <c:pt idx="0">
                  <c:v>1</c:v>
                </c:pt>
              </c:numLit>
            </c:minus>
          </c:errBars>
          <c:cat>
            <c:strRef>
              <c:f>Sheet1!$B$2:$C$2</c:f>
              <c:strCache>
                <c:ptCount val="2"/>
                <c:pt idx="0">
                  <c:v>R8-MEND</c:v>
                </c:pt>
                <c:pt idx="1">
                  <c:v>R8-5%KALA-MEND</c:v>
                </c:pt>
              </c:strCache>
            </c:strRef>
          </c:cat>
          <c:val>
            <c:numRef>
              <c:f>Sheet1!$B$6:$C$6</c:f>
              <c:numCache>
                <c:formatCode>0_ </c:formatCode>
                <c:ptCount val="2"/>
                <c:pt idx="0">
                  <c:v>2111.0320584828955</c:v>
                </c:pt>
                <c:pt idx="1">
                  <c:v>2067.4130497012952</c:v>
                </c:pt>
              </c:numCache>
            </c:numRef>
          </c:val>
        </c:ser>
        <c:dLbls>
          <c:showLegendKey val="0"/>
          <c:showVal val="0"/>
          <c:showCatName val="0"/>
          <c:showSerName val="0"/>
          <c:showPercent val="0"/>
          <c:showBubbleSize val="0"/>
        </c:dLbls>
        <c:gapWidth val="150"/>
        <c:axId val="157860992"/>
        <c:axId val="157862528"/>
      </c:barChart>
      <c:catAx>
        <c:axId val="157860992"/>
        <c:scaling>
          <c:orientation val="minMax"/>
        </c:scaling>
        <c:delete val="1"/>
        <c:axPos val="b"/>
        <c:numFmt formatCode="General" sourceLinked="0"/>
        <c:majorTickMark val="out"/>
        <c:minorTickMark val="none"/>
        <c:tickLblPos val="none"/>
        <c:crossAx val="157862528"/>
        <c:crosses val="autoZero"/>
        <c:auto val="1"/>
        <c:lblAlgn val="ctr"/>
        <c:lblOffset val="100"/>
        <c:noMultiLvlLbl val="0"/>
      </c:catAx>
      <c:valAx>
        <c:axId val="157862528"/>
        <c:scaling>
          <c:orientation val="minMax"/>
        </c:scaling>
        <c:delete val="0"/>
        <c:axPos val="l"/>
        <c:majorGridlines/>
        <c:title>
          <c:tx>
            <c:rich>
              <a:bodyPr rot="-5400000" vert="horz"/>
              <a:lstStyle/>
              <a:p>
                <a:pPr>
                  <a:lnSpc>
                    <a:spcPts val="1400"/>
                  </a:lnSpc>
                  <a:defRPr sz="1400" b="0">
                    <a:latin typeface="Arial Unicode MS" panose="020B0604020202020204" pitchFamily="50" charset="-128"/>
                    <a:ea typeface="Arial Unicode MS" panose="020B0604020202020204" pitchFamily="50" charset="-128"/>
                    <a:cs typeface="Arial Unicode MS" panose="020B0604020202020204" pitchFamily="50" charset="-128"/>
                  </a:defRPr>
                </a:pPr>
                <a:r>
                  <a:rPr lang="en-US" altLang="ja-JP" sz="1400" b="0" i="0" baseline="0" dirty="0" smtClean="0">
                    <a:latin typeface="Arial Unicode MS" panose="020B0604020202020204" pitchFamily="50" charset="-128"/>
                    <a:ea typeface="Arial Unicode MS" panose="020B0604020202020204" pitchFamily="50" charset="-128"/>
                    <a:cs typeface="Arial Unicode MS" panose="020B0604020202020204" pitchFamily="50" charset="-128"/>
                  </a:rPr>
                  <a:t>Nuclear delivery of pDNA</a:t>
                </a:r>
              </a:p>
              <a:p>
                <a:pPr>
                  <a:lnSpc>
                    <a:spcPts val="1400"/>
                  </a:lnSpc>
                  <a:defRPr sz="1400" b="0">
                    <a:latin typeface="Arial Unicode MS" panose="020B0604020202020204" pitchFamily="50" charset="-128"/>
                    <a:ea typeface="Arial Unicode MS" panose="020B0604020202020204" pitchFamily="50" charset="-128"/>
                    <a:cs typeface="Arial Unicode MS" panose="020B0604020202020204" pitchFamily="50" charset="-128"/>
                  </a:defRPr>
                </a:pPr>
                <a:r>
                  <a:rPr lang="en-US" altLang="ja-JP" sz="1400" b="0" i="0" baseline="0" dirty="0" smtClean="0">
                    <a:latin typeface="Arial Unicode MS" panose="020B0604020202020204" pitchFamily="50" charset="-128"/>
                    <a:ea typeface="Arial Unicode MS" panose="020B0604020202020204" pitchFamily="50" charset="-128"/>
                    <a:cs typeface="Arial Unicode MS" panose="020B0604020202020204" pitchFamily="50" charset="-128"/>
                  </a:rPr>
                  <a:t>(copies/cell</a:t>
                </a:r>
                <a:r>
                  <a:rPr lang="en-US" altLang="ja-JP" sz="1400" b="0" i="0" baseline="0" dirty="0">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ja-JP" sz="1400" b="0" i="0" baseline="0" dirty="0">
                  <a:latin typeface="Arial Unicode MS" panose="020B0604020202020204" pitchFamily="50" charset="-128"/>
                  <a:ea typeface="Arial Unicode MS" panose="020B0604020202020204" pitchFamily="50" charset="-128"/>
                  <a:cs typeface="Arial Unicode MS" panose="020B0604020202020204" pitchFamily="50" charset="-128"/>
                </a:endParaRPr>
              </a:p>
            </c:rich>
          </c:tx>
          <c:layout/>
          <c:overlay val="0"/>
        </c:title>
        <c:numFmt formatCode="0_ " sourceLinked="1"/>
        <c:majorTickMark val="out"/>
        <c:minorTickMark val="none"/>
        <c:tickLblPos val="nextTo"/>
        <c:spPr>
          <a:ln>
            <a:noFill/>
          </a:ln>
        </c:spPr>
        <c:crossAx val="157860992"/>
        <c:crosses val="autoZero"/>
        <c:crossBetween val="between"/>
      </c:valAx>
    </c:plotArea>
    <c:plotVisOnly val="1"/>
    <c:dispBlanksAs val="gap"/>
    <c:showDLblsOverMax val="0"/>
  </c:chart>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a:lstStyle/>
          <a:p>
            <a:pPr>
              <a:defRPr sz="1600"/>
            </a:pPr>
            <a:r>
              <a:rPr lang="en-US" altLang="en-US" sz="1600" dirty="0" smtClean="0"/>
              <a:t>Nuclei/Whole Cell</a:t>
            </a:r>
            <a:endParaRPr lang="en-US" altLang="en-US" sz="1600" dirty="0"/>
          </a:p>
        </c:rich>
      </c:tx>
      <c:layout>
        <c:manualLayout>
          <c:xMode val="edge"/>
          <c:yMode val="edge"/>
          <c:x val="0.32306384639461705"/>
          <c:y val="2.9232706667307758E-2"/>
        </c:manualLayout>
      </c:layout>
      <c:overlay val="0"/>
    </c:title>
    <c:autoTitleDeleted val="0"/>
    <c:plotArea>
      <c:layout>
        <c:manualLayout>
          <c:layoutTarget val="inner"/>
          <c:xMode val="edge"/>
          <c:yMode val="edge"/>
          <c:x val="0.30306140011187138"/>
          <c:y val="0.11394369235923912"/>
          <c:w val="0.63505399939761631"/>
          <c:h val="0.56332848124083468"/>
        </c:manualLayout>
      </c:layout>
      <c:barChart>
        <c:barDir val="col"/>
        <c:grouping val="clustered"/>
        <c:varyColors val="0"/>
        <c:ser>
          <c:idx val="0"/>
          <c:order val="0"/>
          <c:tx>
            <c:strRef>
              <c:f>Sheet1!$A$14</c:f>
              <c:strCache>
                <c:ptCount val="1"/>
                <c:pt idx="0">
                  <c:v>nuclei/whole cell</c:v>
                </c:pt>
              </c:strCache>
            </c:strRef>
          </c:tx>
          <c:invertIfNegative val="0"/>
          <c:dPt>
            <c:idx val="0"/>
            <c:invertIfNegative val="0"/>
            <c:bubble3D val="0"/>
            <c:spPr>
              <a:solidFill>
                <a:srgbClr val="002060"/>
              </a:solidFill>
            </c:spPr>
          </c:dPt>
          <c:dPt>
            <c:idx val="1"/>
            <c:invertIfNegative val="0"/>
            <c:bubble3D val="0"/>
            <c:spPr>
              <a:solidFill>
                <a:srgbClr val="FFC000"/>
              </a:solidFill>
            </c:spPr>
          </c:dPt>
          <c:errBars>
            <c:errBarType val="plus"/>
            <c:errValType val="cust"/>
            <c:noEndCap val="0"/>
            <c:plus>
              <c:numRef>
                <c:f>Sheet1!$B$19:$C$19</c:f>
                <c:numCache>
                  <c:formatCode>General</c:formatCode>
                  <c:ptCount val="2"/>
                  <c:pt idx="0">
                    <c:v>10.249446103445926</c:v>
                  </c:pt>
                  <c:pt idx="1">
                    <c:v>13.853452169251375</c:v>
                  </c:pt>
                </c:numCache>
              </c:numRef>
            </c:plus>
            <c:minus>
              <c:numLit>
                <c:formatCode>General</c:formatCode>
                <c:ptCount val="1"/>
                <c:pt idx="0">
                  <c:v>1</c:v>
                </c:pt>
              </c:numLit>
            </c:minus>
          </c:errBars>
          <c:cat>
            <c:strRef>
              <c:f>Sheet1!$B$8:$C$8</c:f>
              <c:strCache>
                <c:ptCount val="2"/>
                <c:pt idx="0">
                  <c:v>R8-MEND</c:v>
                </c:pt>
                <c:pt idx="1">
                  <c:v>R8-5%KALA-MEND</c:v>
                </c:pt>
              </c:strCache>
            </c:strRef>
          </c:cat>
          <c:val>
            <c:numRef>
              <c:f>Sheet1!$B$18:$C$18</c:f>
              <c:numCache>
                <c:formatCode>0.0_ </c:formatCode>
                <c:ptCount val="2"/>
                <c:pt idx="0">
                  <c:v>39.994745514890006</c:v>
                </c:pt>
                <c:pt idx="1">
                  <c:v>50.374852598057245</c:v>
                </c:pt>
              </c:numCache>
            </c:numRef>
          </c:val>
        </c:ser>
        <c:dLbls>
          <c:showLegendKey val="0"/>
          <c:showVal val="0"/>
          <c:showCatName val="0"/>
          <c:showSerName val="0"/>
          <c:showPercent val="0"/>
          <c:showBubbleSize val="0"/>
        </c:dLbls>
        <c:gapWidth val="150"/>
        <c:axId val="157782016"/>
        <c:axId val="157783552"/>
      </c:barChart>
      <c:catAx>
        <c:axId val="157782016"/>
        <c:scaling>
          <c:orientation val="minMax"/>
        </c:scaling>
        <c:delete val="1"/>
        <c:axPos val="b"/>
        <c:numFmt formatCode="General" sourceLinked="0"/>
        <c:majorTickMark val="out"/>
        <c:minorTickMark val="none"/>
        <c:tickLblPos val="none"/>
        <c:crossAx val="157783552"/>
        <c:crosses val="autoZero"/>
        <c:auto val="1"/>
        <c:lblAlgn val="ctr"/>
        <c:lblOffset val="100"/>
        <c:noMultiLvlLbl val="0"/>
      </c:catAx>
      <c:valAx>
        <c:axId val="157783552"/>
        <c:scaling>
          <c:orientation val="minMax"/>
        </c:scaling>
        <c:delete val="0"/>
        <c:axPos val="l"/>
        <c:majorGridlines/>
        <c:title>
          <c:tx>
            <c:rich>
              <a:bodyPr rot="-5400000" vert="horz"/>
              <a:lstStyle/>
              <a:p>
                <a:pPr>
                  <a:defRPr sz="1400" b="0">
                    <a:latin typeface="Arial Unicode MS" panose="020B0604020202020204" pitchFamily="50" charset="-128"/>
                    <a:ea typeface="Arial Unicode MS" panose="020B0604020202020204" pitchFamily="50" charset="-128"/>
                    <a:cs typeface="Arial Unicode MS" panose="020B0604020202020204" pitchFamily="50" charset="-128"/>
                  </a:defRPr>
                </a:pPr>
                <a:r>
                  <a:rPr lang="en-US" altLang="ja-JP" sz="1400" b="0" i="0" baseline="0" dirty="0" err="1" smtClean="0">
                    <a:latin typeface="Arial Unicode MS" panose="020B0604020202020204" pitchFamily="50" charset="-128"/>
                    <a:ea typeface="Arial Unicode MS" panose="020B0604020202020204" pitchFamily="50" charset="-128"/>
                    <a:cs typeface="Arial Unicode MS" panose="020B0604020202020204" pitchFamily="50" charset="-128"/>
                  </a:rPr>
                  <a:t>Nucear</a:t>
                </a:r>
                <a:r>
                  <a:rPr lang="en-US" altLang="ja-JP" sz="1400" b="0" i="0" baseline="0" dirty="0" smtClean="0">
                    <a:latin typeface="Arial Unicode MS" panose="020B0604020202020204" pitchFamily="50" charset="-128"/>
                    <a:ea typeface="Arial Unicode MS" panose="020B0604020202020204" pitchFamily="50" charset="-128"/>
                    <a:cs typeface="Arial Unicode MS" panose="020B0604020202020204" pitchFamily="50" charset="-128"/>
                  </a:rPr>
                  <a:t> transfer efficiency (%)</a:t>
                </a:r>
                <a:endParaRPr lang="ja-JP" altLang="ja-JP" sz="1400" b="0" i="0" baseline="0" dirty="0">
                  <a:latin typeface="Arial Unicode MS" panose="020B0604020202020204" pitchFamily="50" charset="-128"/>
                  <a:ea typeface="Arial Unicode MS" panose="020B0604020202020204" pitchFamily="50" charset="-128"/>
                  <a:cs typeface="Arial Unicode MS" panose="020B0604020202020204" pitchFamily="50" charset="-128"/>
                </a:endParaRPr>
              </a:p>
            </c:rich>
          </c:tx>
          <c:layout>
            <c:manualLayout>
              <c:xMode val="edge"/>
              <c:yMode val="edge"/>
              <c:x val="3.4227627019603052E-2"/>
              <c:y val="7.4966675225907692E-2"/>
            </c:manualLayout>
          </c:layout>
          <c:overlay val="0"/>
        </c:title>
        <c:numFmt formatCode="0.0_ " sourceLinked="1"/>
        <c:majorTickMark val="out"/>
        <c:minorTickMark val="none"/>
        <c:tickLblPos val="nextTo"/>
        <c:spPr>
          <a:ln>
            <a:noFill/>
          </a:ln>
        </c:spPr>
        <c:crossAx val="157782016"/>
        <c:crosses val="autoZero"/>
        <c:crossBetween val="between"/>
      </c:valAx>
    </c:plotArea>
    <c:plotVisOnly val="1"/>
    <c:dispBlanksAs val="gap"/>
    <c:showDLblsOverMax val="0"/>
  </c:chart>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a:lstStyle/>
          <a:p>
            <a:pPr algn="ctr">
              <a:defRPr sz="1600"/>
            </a:pPr>
            <a:r>
              <a:rPr lang="en-US" altLang="en-US" dirty="0" smtClean="0"/>
              <a:t>Gene Expression</a:t>
            </a:r>
            <a:endParaRPr lang="en-US" altLang="en-US" dirty="0"/>
          </a:p>
        </c:rich>
      </c:tx>
      <c:layout>
        <c:manualLayout>
          <c:xMode val="edge"/>
          <c:yMode val="edge"/>
          <c:x val="0.30811232666713134"/>
          <c:y val="3.1983904220174712E-2"/>
        </c:manualLayout>
      </c:layout>
      <c:overlay val="0"/>
    </c:title>
    <c:autoTitleDeleted val="0"/>
    <c:plotArea>
      <c:layout>
        <c:manualLayout>
          <c:layoutTarget val="inner"/>
          <c:xMode val="edge"/>
          <c:yMode val="edge"/>
          <c:x val="0.31032253453885777"/>
          <c:y val="0.14060988433228191"/>
          <c:w val="0.62478044841569791"/>
          <c:h val="0.75219585788020205"/>
        </c:manualLayout>
      </c:layout>
      <c:barChart>
        <c:barDir val="col"/>
        <c:grouping val="clustered"/>
        <c:varyColors val="0"/>
        <c:ser>
          <c:idx val="0"/>
          <c:order val="0"/>
          <c:tx>
            <c:strRef>
              <c:f>Sheet1!$I$3</c:f>
              <c:strCache>
                <c:ptCount val="1"/>
                <c:pt idx="0">
                  <c:v>gene expression</c:v>
                </c:pt>
              </c:strCache>
            </c:strRef>
          </c:tx>
          <c:spPr>
            <a:solidFill>
              <a:srgbClr val="C00000"/>
            </a:solidFill>
          </c:spPr>
          <c:invertIfNegative val="0"/>
          <c:dPt>
            <c:idx val="0"/>
            <c:invertIfNegative val="0"/>
            <c:bubble3D val="0"/>
            <c:spPr>
              <a:solidFill>
                <a:srgbClr val="002060"/>
              </a:solidFill>
            </c:spPr>
          </c:dPt>
          <c:dPt>
            <c:idx val="1"/>
            <c:invertIfNegative val="0"/>
            <c:bubble3D val="0"/>
            <c:spPr>
              <a:solidFill>
                <a:srgbClr val="FFC000"/>
              </a:solidFill>
            </c:spPr>
          </c:dPt>
          <c:errBars>
            <c:errBarType val="plus"/>
            <c:errValType val="cust"/>
            <c:noEndCap val="0"/>
            <c:plus>
              <c:numRef>
                <c:f>(Sheet1!$J$4,Sheet1!$J$5)</c:f>
                <c:numCache>
                  <c:formatCode>General</c:formatCode>
                  <c:ptCount val="2"/>
                  <c:pt idx="0">
                    <c:v>1883.1110189808758</c:v>
                  </c:pt>
                  <c:pt idx="1">
                    <c:v>1037954.1041567423</c:v>
                  </c:pt>
                </c:numCache>
              </c:numRef>
            </c:plus>
            <c:minus>
              <c:numLit>
                <c:formatCode>General</c:formatCode>
                <c:ptCount val="1"/>
                <c:pt idx="0">
                  <c:v>1</c:v>
                </c:pt>
              </c:numLit>
            </c:minus>
          </c:errBars>
          <c:cat>
            <c:strRef>
              <c:f>Sheet1!$H$4:$H$5</c:f>
              <c:strCache>
                <c:ptCount val="2"/>
                <c:pt idx="0">
                  <c:v>R8-MEND</c:v>
                </c:pt>
                <c:pt idx="1">
                  <c:v>R8-5%KALA-MEND</c:v>
                </c:pt>
              </c:strCache>
            </c:strRef>
          </c:cat>
          <c:val>
            <c:numRef>
              <c:f>Sheet1!$I$4:$I$5</c:f>
              <c:numCache>
                <c:formatCode>General</c:formatCode>
                <c:ptCount val="2"/>
                <c:pt idx="0">
                  <c:v>1270.1704676004372</c:v>
                </c:pt>
                <c:pt idx="1">
                  <c:v>1037331.0426983221</c:v>
                </c:pt>
              </c:numCache>
            </c:numRef>
          </c:val>
        </c:ser>
        <c:dLbls>
          <c:showLegendKey val="0"/>
          <c:showVal val="0"/>
          <c:showCatName val="0"/>
          <c:showSerName val="0"/>
          <c:showPercent val="0"/>
          <c:showBubbleSize val="0"/>
        </c:dLbls>
        <c:gapWidth val="150"/>
        <c:axId val="157805184"/>
        <c:axId val="157806976"/>
      </c:barChart>
      <c:catAx>
        <c:axId val="157805184"/>
        <c:scaling>
          <c:orientation val="minMax"/>
        </c:scaling>
        <c:delete val="1"/>
        <c:axPos val="b"/>
        <c:numFmt formatCode="General" sourceLinked="0"/>
        <c:majorTickMark val="out"/>
        <c:minorTickMark val="none"/>
        <c:tickLblPos val="none"/>
        <c:crossAx val="157806976"/>
        <c:crosses val="autoZero"/>
        <c:auto val="1"/>
        <c:lblAlgn val="ctr"/>
        <c:lblOffset val="100"/>
        <c:noMultiLvlLbl val="0"/>
      </c:catAx>
      <c:valAx>
        <c:axId val="157806976"/>
        <c:scaling>
          <c:logBase val="10"/>
          <c:orientation val="minMax"/>
          <c:min val="1000"/>
        </c:scaling>
        <c:delete val="1"/>
        <c:axPos val="l"/>
        <c:majorGridlines/>
        <c:title>
          <c:tx>
            <c:rich>
              <a:bodyPr rot="-5400000" vert="horz"/>
              <a:lstStyle/>
              <a:p>
                <a:pPr>
                  <a:defRPr sz="1400"/>
                </a:pPr>
                <a:r>
                  <a:rPr lang="en-US" altLang="ja-JP" sz="1400" b="1" i="0" baseline="0" dirty="0" err="1"/>
                  <a:t>Luciferase</a:t>
                </a:r>
                <a:r>
                  <a:rPr lang="en-US" altLang="ja-JP" sz="1400" b="1" i="0" baseline="0" dirty="0"/>
                  <a:t> </a:t>
                </a:r>
                <a:r>
                  <a:rPr lang="en-US" altLang="ja-JP" sz="1400" b="1" i="0" baseline="0" dirty="0" smtClean="0"/>
                  <a:t>activity</a:t>
                </a:r>
              </a:p>
              <a:p>
                <a:pPr>
                  <a:defRPr sz="1400"/>
                </a:pPr>
                <a:r>
                  <a:rPr lang="en-US" altLang="ja-JP" sz="1400" b="1" i="0" baseline="0" dirty="0" smtClean="0"/>
                  <a:t>(RLU/mg</a:t>
                </a:r>
                <a:r>
                  <a:rPr lang="ja-JP" altLang="en-US" sz="1400" b="1" i="0" baseline="0" dirty="0" smtClean="0"/>
                  <a:t> </a:t>
                </a:r>
                <a:r>
                  <a:rPr lang="en-US" altLang="ja-JP" sz="1400" b="1" i="0" baseline="0" dirty="0" smtClean="0"/>
                  <a:t>protein)</a:t>
                </a:r>
                <a:endParaRPr lang="ja-JP" altLang="ja-JP" sz="1400" b="1" i="0" baseline="0" dirty="0"/>
              </a:p>
            </c:rich>
          </c:tx>
          <c:layout>
            <c:manualLayout>
              <c:xMode val="edge"/>
              <c:yMode val="edge"/>
              <c:x val="1.516453107317994E-2"/>
              <c:y val="0.22476734789635694"/>
            </c:manualLayout>
          </c:layout>
          <c:overlay val="0"/>
        </c:title>
        <c:numFmt formatCode="0.0E+00" sourceLinked="0"/>
        <c:majorTickMark val="out"/>
        <c:minorTickMark val="none"/>
        <c:tickLblPos val="none"/>
        <c:crossAx val="157805184"/>
        <c:crosses val="autoZero"/>
        <c:crossBetween val="between"/>
      </c:valAx>
    </c:plotArea>
    <c:plotVisOnly val="1"/>
    <c:dispBlanksAs val="gap"/>
    <c:showDLblsOverMax val="0"/>
  </c:chart>
  <c:spPr>
    <a:ln w="28575">
      <a:solidFill>
        <a:srgbClr val="FF0000"/>
      </a:solidFill>
    </a:ln>
  </c:sp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1"/>
    </mc:Choice>
    <mc:Fallback>
      <c:style val="1"/>
    </mc:Fallback>
  </mc:AlternateContent>
  <c:clrMapOvr bg1="lt1" tx1="dk1" bg2="lt2" tx2="dk2" accent1="accent1" accent2="accent2" accent3="accent3" accent4="accent4" accent5="accent5" accent6="accent6" hlink="hlink" folHlink="folHlink"/>
  <c:chart>
    <c:title>
      <c:tx>
        <c:rich>
          <a:bodyPr/>
          <a:lstStyle/>
          <a:p>
            <a:pPr>
              <a:defRPr/>
            </a:pPr>
            <a:r>
              <a:rPr lang="en-US"/>
              <a:t>Gene Expression</a:t>
            </a:r>
          </a:p>
        </c:rich>
      </c:tx>
      <c:layout/>
      <c:overlay val="0"/>
    </c:title>
    <c:autoTitleDeleted val="0"/>
    <c:plotArea>
      <c:layout>
        <c:manualLayout>
          <c:layoutTarget val="inner"/>
          <c:xMode val="edge"/>
          <c:yMode val="edge"/>
          <c:x val="0.11233548632254696"/>
          <c:y val="9.4566274301384562E-2"/>
          <c:w val="0.8697674828270987"/>
          <c:h val="0.60643966590776466"/>
        </c:manualLayout>
      </c:layout>
      <c:barChart>
        <c:barDir val="col"/>
        <c:grouping val="clustered"/>
        <c:varyColors val="0"/>
        <c:ser>
          <c:idx val="0"/>
          <c:order val="0"/>
          <c:tx>
            <c:strRef>
              <c:f>Sheet1!$C$4</c:f>
              <c:strCache>
                <c:ptCount val="1"/>
                <c:pt idx="0">
                  <c:v>Average</c:v>
                </c:pt>
              </c:strCache>
            </c:strRef>
          </c:tx>
          <c:invertIfNegative val="0"/>
          <c:dPt>
            <c:idx val="0"/>
            <c:invertIfNegative val="0"/>
            <c:bubble3D val="0"/>
            <c:spPr>
              <a:solidFill>
                <a:srgbClr val="002060"/>
              </a:solidFill>
            </c:spPr>
          </c:dPt>
          <c:dPt>
            <c:idx val="1"/>
            <c:invertIfNegative val="0"/>
            <c:bubble3D val="0"/>
            <c:spPr>
              <a:solidFill>
                <a:srgbClr val="0070C0"/>
              </a:solidFill>
            </c:spPr>
          </c:dPt>
          <c:dPt>
            <c:idx val="2"/>
            <c:invertIfNegative val="0"/>
            <c:bubble3D val="0"/>
            <c:spPr>
              <a:solidFill>
                <a:srgbClr val="0070C0"/>
              </a:solidFill>
            </c:spPr>
          </c:dPt>
          <c:dPt>
            <c:idx val="3"/>
            <c:invertIfNegative val="0"/>
            <c:bubble3D val="0"/>
            <c:spPr>
              <a:solidFill>
                <a:srgbClr val="0070C0"/>
              </a:solidFill>
            </c:spPr>
          </c:dPt>
          <c:dPt>
            <c:idx val="4"/>
            <c:invertIfNegative val="0"/>
            <c:bubble3D val="0"/>
            <c:spPr>
              <a:solidFill>
                <a:srgbClr val="0070C0"/>
              </a:solidFill>
            </c:spPr>
          </c:dPt>
          <c:dPt>
            <c:idx val="5"/>
            <c:invertIfNegative val="0"/>
            <c:bubble3D val="0"/>
            <c:spPr>
              <a:solidFill>
                <a:srgbClr val="FFC000"/>
              </a:solidFill>
            </c:spPr>
          </c:dPt>
          <c:dPt>
            <c:idx val="6"/>
            <c:invertIfNegative val="0"/>
            <c:bubble3D val="0"/>
            <c:spPr>
              <a:solidFill>
                <a:srgbClr val="FFC000"/>
              </a:solidFill>
            </c:spPr>
          </c:dPt>
          <c:dPt>
            <c:idx val="7"/>
            <c:invertIfNegative val="0"/>
            <c:bubble3D val="0"/>
            <c:spPr>
              <a:solidFill>
                <a:srgbClr val="FFC000"/>
              </a:solidFill>
            </c:spPr>
          </c:dPt>
          <c:dPt>
            <c:idx val="8"/>
            <c:invertIfNegative val="0"/>
            <c:bubble3D val="0"/>
            <c:spPr>
              <a:solidFill>
                <a:srgbClr val="FFC000"/>
              </a:solidFill>
            </c:spPr>
          </c:dPt>
          <c:errBars>
            <c:errBarType val="plus"/>
            <c:errValType val="cust"/>
            <c:noEndCap val="0"/>
            <c:plus>
              <c:numRef>
                <c:f>Sheet1!$D$5:$D$13</c:f>
                <c:numCache>
                  <c:formatCode>General</c:formatCode>
                  <c:ptCount val="9"/>
                  <c:pt idx="0">
                    <c:v>3005.2298672839097</c:v>
                  </c:pt>
                  <c:pt idx="1">
                    <c:v>11905.372581981763</c:v>
                  </c:pt>
                  <c:pt idx="2">
                    <c:v>48258.676640345431</c:v>
                  </c:pt>
                  <c:pt idx="3">
                    <c:v>24034.096287926815</c:v>
                  </c:pt>
                  <c:pt idx="4">
                    <c:v>2516.0564260333722</c:v>
                  </c:pt>
                  <c:pt idx="5">
                    <c:v>54411.551915371492</c:v>
                  </c:pt>
                  <c:pt idx="6">
                    <c:v>271804.26199282263</c:v>
                  </c:pt>
                  <c:pt idx="7">
                    <c:v>507672.11418777698</c:v>
                  </c:pt>
                  <c:pt idx="8">
                    <c:v>698184.70852474053</c:v>
                  </c:pt>
                </c:numCache>
              </c:numRef>
            </c:plus>
            <c:minus>
              <c:numLit>
                <c:formatCode>General</c:formatCode>
                <c:ptCount val="1"/>
                <c:pt idx="0">
                  <c:v>1</c:v>
                </c:pt>
              </c:numLit>
            </c:minus>
          </c:errBars>
          <c:cat>
            <c:strRef>
              <c:f>Sheet1!$B$5:$B$13</c:f>
              <c:strCache>
                <c:ptCount val="9"/>
                <c:pt idx="0">
                  <c:v>R8-MEND</c:v>
                </c:pt>
                <c:pt idx="1">
                  <c:v>R8-1%GALA-MEND</c:v>
                </c:pt>
                <c:pt idx="2">
                  <c:v>R8-2%GALA-MEND</c:v>
                </c:pt>
                <c:pt idx="3">
                  <c:v>R8-5%GALA-MEND</c:v>
                </c:pt>
                <c:pt idx="4">
                  <c:v>R8-8%GALA-MEND</c:v>
                </c:pt>
                <c:pt idx="5">
                  <c:v>R8-1%KALA-MEND</c:v>
                </c:pt>
                <c:pt idx="6">
                  <c:v>R8-2%KALA-MEND</c:v>
                </c:pt>
                <c:pt idx="7">
                  <c:v>R8-5%KALA-MEND</c:v>
                </c:pt>
                <c:pt idx="8">
                  <c:v>R8-8%KALA-MEND</c:v>
                </c:pt>
              </c:strCache>
            </c:strRef>
          </c:cat>
          <c:val>
            <c:numRef>
              <c:f>Sheet1!$C$5:$C$13</c:f>
              <c:numCache>
                <c:formatCode>General</c:formatCode>
                <c:ptCount val="9"/>
                <c:pt idx="0">
                  <c:v>8105.0722477328263</c:v>
                </c:pt>
                <c:pt idx="1">
                  <c:v>16775.747678099888</c:v>
                </c:pt>
                <c:pt idx="2">
                  <c:v>37773.883971676747</c:v>
                </c:pt>
                <c:pt idx="3">
                  <c:v>23480.799687884217</c:v>
                </c:pt>
                <c:pt idx="4">
                  <c:v>2868.0953205634814</c:v>
                </c:pt>
                <c:pt idx="5">
                  <c:v>209375.60234424387</c:v>
                </c:pt>
                <c:pt idx="6">
                  <c:v>536293.4348881566</c:v>
                </c:pt>
                <c:pt idx="7">
                  <c:v>1693855.7294293575</c:v>
                </c:pt>
                <c:pt idx="8">
                  <c:v>1411224.2969111011</c:v>
                </c:pt>
              </c:numCache>
            </c:numRef>
          </c:val>
        </c:ser>
        <c:dLbls>
          <c:showLegendKey val="0"/>
          <c:showVal val="0"/>
          <c:showCatName val="0"/>
          <c:showSerName val="0"/>
          <c:showPercent val="0"/>
          <c:showBubbleSize val="0"/>
        </c:dLbls>
        <c:gapWidth val="150"/>
        <c:axId val="158690688"/>
        <c:axId val="158692480"/>
      </c:barChart>
      <c:catAx>
        <c:axId val="158690688"/>
        <c:scaling>
          <c:orientation val="minMax"/>
        </c:scaling>
        <c:delete val="1"/>
        <c:axPos val="b"/>
        <c:numFmt formatCode="General" sourceLinked="0"/>
        <c:majorTickMark val="out"/>
        <c:minorTickMark val="none"/>
        <c:tickLblPos val="none"/>
        <c:crossAx val="158692480"/>
        <c:crossesAt val="1000"/>
        <c:auto val="1"/>
        <c:lblAlgn val="ctr"/>
        <c:lblOffset val="100"/>
        <c:noMultiLvlLbl val="0"/>
      </c:catAx>
      <c:valAx>
        <c:axId val="158692480"/>
        <c:scaling>
          <c:logBase val="10"/>
          <c:orientation val="minMax"/>
          <c:max val="10000000"/>
          <c:min val="1000"/>
        </c:scaling>
        <c:delete val="1"/>
        <c:axPos val="l"/>
        <c:majorGridlines/>
        <c:title>
          <c:tx>
            <c:rich>
              <a:bodyPr rot="-5400000" vert="horz"/>
              <a:lstStyle/>
              <a:p>
                <a:pPr>
                  <a:defRPr sz="1600" b="1">
                    <a:latin typeface="+mn-lt"/>
                  </a:defRPr>
                </a:pPr>
                <a:r>
                  <a:rPr lang="en-US" sz="1600" b="1" dirty="0">
                    <a:latin typeface="+mn-lt"/>
                  </a:rPr>
                  <a:t>Luciferase </a:t>
                </a:r>
                <a:r>
                  <a:rPr lang="en-US" sz="1600" b="1" dirty="0" smtClean="0">
                    <a:latin typeface="+mn-lt"/>
                  </a:rPr>
                  <a:t>activity</a:t>
                </a:r>
              </a:p>
              <a:p>
                <a:pPr>
                  <a:defRPr sz="1600" b="1">
                    <a:latin typeface="+mn-lt"/>
                  </a:defRPr>
                </a:pPr>
                <a:r>
                  <a:rPr lang="en-US" sz="1600" b="1" dirty="0" smtClean="0">
                    <a:latin typeface="+mn-lt"/>
                  </a:rPr>
                  <a:t>(</a:t>
                </a:r>
                <a:r>
                  <a:rPr lang="en-US" sz="1600" b="1" dirty="0">
                    <a:latin typeface="+mn-lt"/>
                  </a:rPr>
                  <a:t>RLU/mg</a:t>
                </a:r>
                <a:r>
                  <a:rPr lang="ja-JP" sz="1600" b="1" dirty="0">
                    <a:latin typeface="+mn-lt"/>
                  </a:rPr>
                  <a:t> </a:t>
                </a:r>
                <a:r>
                  <a:rPr lang="en-US" sz="1600" b="1" dirty="0">
                    <a:latin typeface="+mn-lt"/>
                  </a:rPr>
                  <a:t>protein)</a:t>
                </a:r>
                <a:endParaRPr lang="ja-JP" sz="1600" b="1" dirty="0">
                  <a:latin typeface="+mn-lt"/>
                </a:endParaRPr>
              </a:p>
            </c:rich>
          </c:tx>
          <c:layout>
            <c:manualLayout>
              <c:xMode val="edge"/>
              <c:yMode val="edge"/>
              <c:x val="0"/>
              <c:y val="0.2047940150051849"/>
            </c:manualLayout>
          </c:layout>
          <c:overlay val="0"/>
        </c:title>
        <c:numFmt formatCode="0.00E+00" sourceLinked="0"/>
        <c:majorTickMark val="out"/>
        <c:minorTickMark val="none"/>
        <c:tickLblPos val="none"/>
        <c:crossAx val="158690688"/>
        <c:crosses val="autoZero"/>
        <c:crossBetween val="between"/>
      </c:valAx>
    </c:plotArea>
    <c:plotVisOnly val="1"/>
    <c:dispBlanksAs val="gap"/>
    <c:showDLblsOverMax val="0"/>
  </c:chart>
  <c:txPr>
    <a:bodyPr/>
    <a:lstStyle/>
    <a:p>
      <a:pPr>
        <a:defRPr sz="1800"/>
      </a:pPr>
      <a:endParaRPr lang="ja-JP"/>
    </a:p>
  </c:txPr>
  <c:externalData r:id="rId2">
    <c:autoUpdate val="0"/>
  </c:externalData>
  <c:userShapes r:id="rId3"/>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spPr>
            <a:ln>
              <a:solidFill>
                <a:prstClr val="black"/>
              </a:solidFill>
            </a:ln>
          </c:spPr>
          <c:invertIfNegative val="0"/>
          <c:dPt>
            <c:idx val="0"/>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1"/>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2"/>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3"/>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4"/>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5"/>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6"/>
            <c:invertIfNegative val="0"/>
            <c:bubble3D val="0"/>
            <c:spPr>
              <a:gradFill>
                <a:gsLst>
                  <a:gs pos="0">
                    <a:srgbClr val="00B050"/>
                  </a:gs>
                  <a:gs pos="50000">
                    <a:srgbClr val="1DFF83"/>
                  </a:gs>
                  <a:gs pos="100000">
                    <a:srgbClr val="9BFFC8"/>
                  </a:gs>
                </a:gsLst>
                <a:lin ang="5400000" scaled="0"/>
              </a:gradFill>
              <a:ln>
                <a:solidFill>
                  <a:prstClr val="black"/>
                </a:solidFill>
              </a:ln>
            </c:spPr>
          </c:dPt>
          <c:dPt>
            <c:idx val="7"/>
            <c:invertIfNegative val="0"/>
            <c:bubble3D val="0"/>
            <c:spPr>
              <a:gradFill>
                <a:gsLst>
                  <a:gs pos="0">
                    <a:srgbClr val="00B050"/>
                  </a:gs>
                  <a:gs pos="50000">
                    <a:srgbClr val="1DFF83"/>
                  </a:gs>
                  <a:gs pos="100000">
                    <a:srgbClr val="9BFFC8"/>
                  </a:gs>
                </a:gsLst>
                <a:lin ang="5400000" scaled="0"/>
              </a:gradFill>
              <a:ln>
                <a:solidFill>
                  <a:prstClr val="black"/>
                </a:solidFill>
              </a:ln>
            </c:spPr>
          </c:dPt>
          <c:dPt>
            <c:idx val="8"/>
            <c:invertIfNegative val="0"/>
            <c:bubble3D val="0"/>
            <c:spPr>
              <a:gradFill>
                <a:gsLst>
                  <a:gs pos="0">
                    <a:srgbClr val="00B050"/>
                  </a:gs>
                  <a:gs pos="50000">
                    <a:srgbClr val="1DFF83"/>
                  </a:gs>
                  <a:gs pos="100000">
                    <a:srgbClr val="9BFFC8"/>
                  </a:gs>
                </a:gsLst>
                <a:lin ang="5400000" scaled="0"/>
              </a:gradFill>
              <a:ln>
                <a:solidFill>
                  <a:prstClr val="black"/>
                </a:solidFill>
              </a:ln>
            </c:spPr>
          </c:dPt>
          <c:errBars>
            <c:errBarType val="plus"/>
            <c:errValType val="cust"/>
            <c:noEndCap val="0"/>
            <c:plus>
              <c:numRef>
                <c:f>Sheet1!$B$7:$J$7</c:f>
                <c:numCache>
                  <c:formatCode>General</c:formatCode>
                  <c:ptCount val="9"/>
                  <c:pt idx="0">
                    <c:v>288.92737543446594</c:v>
                  </c:pt>
                  <c:pt idx="1">
                    <c:v>181.19426873372134</c:v>
                  </c:pt>
                  <c:pt idx="2">
                    <c:v>317.45508300633202</c:v>
                  </c:pt>
                  <c:pt idx="3">
                    <c:v>89.998851788148826</c:v>
                  </c:pt>
                  <c:pt idx="4">
                    <c:v>108.83721894272408</c:v>
                  </c:pt>
                  <c:pt idx="5">
                    <c:v>66.849594234311027</c:v>
                  </c:pt>
                  <c:pt idx="6">
                    <c:v>615.17260898568622</c:v>
                  </c:pt>
                  <c:pt idx="7">
                    <c:v>793.10434015511953</c:v>
                  </c:pt>
                  <c:pt idx="8">
                    <c:v>814.5551285503725</c:v>
                  </c:pt>
                </c:numCache>
              </c:numRef>
            </c:plus>
            <c:minus>
              <c:numLit>
                <c:formatCode>General</c:formatCode>
                <c:ptCount val="1"/>
                <c:pt idx="0">
                  <c:v>1</c:v>
                </c:pt>
              </c:numLit>
            </c:minus>
          </c:errBars>
          <c:cat>
            <c:strRef>
              <c:f>Sheet1!$B$2:$J$2</c:f>
              <c:strCache>
                <c:ptCount val="9"/>
                <c:pt idx="0">
                  <c:v>KALA MEND(0μM）</c:v>
                </c:pt>
                <c:pt idx="1">
                  <c:v>KALA MEND(8μM）</c:v>
                </c:pt>
                <c:pt idx="2">
                  <c:v>KALA MEND(40μM）</c:v>
                </c:pt>
                <c:pt idx="3">
                  <c:v>R8 MEND(0μM)</c:v>
                </c:pt>
                <c:pt idx="4">
                  <c:v>R8 MEND(8μM)</c:v>
                </c:pt>
                <c:pt idx="5">
                  <c:v>R8 MEND(40μM)</c:v>
                </c:pt>
                <c:pt idx="6">
                  <c:v>Poly(dA:dT) (0μM)</c:v>
                </c:pt>
                <c:pt idx="7">
                  <c:v>Poly(dA:dT) (8μM)</c:v>
                </c:pt>
                <c:pt idx="8">
                  <c:v>Poly(dA:dT) (400μM)</c:v>
                </c:pt>
              </c:strCache>
            </c:strRef>
          </c:cat>
          <c:val>
            <c:numRef>
              <c:f>Sheet1!$B$6:$J$6</c:f>
              <c:numCache>
                <c:formatCode>General</c:formatCode>
                <c:ptCount val="9"/>
                <c:pt idx="0">
                  <c:v>2818.7848103854935</c:v>
                </c:pt>
                <c:pt idx="1">
                  <c:v>2156.7777892454942</c:v>
                </c:pt>
                <c:pt idx="2">
                  <c:v>1975.4397117798051</c:v>
                </c:pt>
                <c:pt idx="3">
                  <c:v>318.82535052906832</c:v>
                </c:pt>
                <c:pt idx="4">
                  <c:v>277.31385894505303</c:v>
                </c:pt>
                <c:pt idx="5">
                  <c:v>174.16155454632849</c:v>
                </c:pt>
                <c:pt idx="6">
                  <c:v>1922.5332279607235</c:v>
                </c:pt>
                <c:pt idx="7">
                  <c:v>1687.2209708659339</c:v>
                </c:pt>
                <c:pt idx="8">
                  <c:v>1553.1545510314616</c:v>
                </c:pt>
              </c:numCache>
            </c:numRef>
          </c:val>
        </c:ser>
        <c:dLbls>
          <c:showLegendKey val="0"/>
          <c:showVal val="0"/>
          <c:showCatName val="0"/>
          <c:showSerName val="0"/>
          <c:showPercent val="0"/>
          <c:showBubbleSize val="0"/>
        </c:dLbls>
        <c:gapWidth val="150"/>
        <c:axId val="160250112"/>
        <c:axId val="160251904"/>
      </c:barChart>
      <c:catAx>
        <c:axId val="160250112"/>
        <c:scaling>
          <c:orientation val="minMax"/>
        </c:scaling>
        <c:delete val="0"/>
        <c:axPos val="b"/>
        <c:numFmt formatCode="General" sourceLinked="0"/>
        <c:majorTickMark val="none"/>
        <c:minorTickMark val="none"/>
        <c:tickLblPos val="none"/>
        <c:spPr>
          <a:ln w="12700">
            <a:solidFill>
              <a:prstClr val="black"/>
            </a:solidFill>
          </a:ln>
        </c:spPr>
        <c:crossAx val="160251904"/>
        <c:crosses val="autoZero"/>
        <c:auto val="1"/>
        <c:lblAlgn val="ctr"/>
        <c:lblOffset val="100"/>
        <c:noMultiLvlLbl val="0"/>
      </c:catAx>
      <c:valAx>
        <c:axId val="160251904"/>
        <c:scaling>
          <c:orientation val="minMax"/>
        </c:scaling>
        <c:delete val="0"/>
        <c:axPos val="l"/>
        <c:title>
          <c:tx>
            <c:rich>
              <a:bodyPr rot="-5400000" vert="horz"/>
              <a:lstStyle/>
              <a:p>
                <a:pPr>
                  <a:defRPr sz="1400">
                    <a:latin typeface="Arial" pitchFamily="34" charset="0"/>
                    <a:cs typeface="Arial" pitchFamily="34" charset="0"/>
                  </a:defRPr>
                </a:pPr>
                <a:r>
                  <a:rPr lang="en-US" altLang="ja-JP" sz="1400" dirty="0" smtClean="0">
                    <a:latin typeface="Arial" pitchFamily="34" charset="0"/>
                    <a:cs typeface="Arial" pitchFamily="34" charset="0"/>
                  </a:rPr>
                  <a:t>IL</a:t>
                </a:r>
                <a:r>
                  <a:rPr lang="en-US" altLang="ja-JP" sz="1400" dirty="0" smtClean="0">
                    <a:latin typeface="Arial"/>
                    <a:cs typeface="Arial"/>
                  </a:rPr>
                  <a:t>−</a:t>
                </a:r>
                <a:r>
                  <a:rPr lang="en-US" altLang="ja-JP" sz="1400" dirty="0" smtClean="0">
                    <a:latin typeface="Arial" pitchFamily="34" charset="0"/>
                    <a:cs typeface="Arial" pitchFamily="34" charset="0"/>
                  </a:rPr>
                  <a:t>6 production (pg/mL)</a:t>
                </a:r>
                <a:endParaRPr lang="ja-JP" altLang="en-US" sz="1400" dirty="0">
                  <a:latin typeface="Arial" pitchFamily="34" charset="0"/>
                  <a:cs typeface="Arial" pitchFamily="34" charset="0"/>
                </a:endParaRPr>
              </a:p>
            </c:rich>
          </c:tx>
          <c:layout>
            <c:manualLayout>
              <c:xMode val="edge"/>
              <c:yMode val="edge"/>
              <c:x val="0"/>
              <c:y val="0.25699217171717181"/>
            </c:manualLayout>
          </c:layout>
          <c:overlay val="0"/>
        </c:title>
        <c:numFmt formatCode="General" sourceLinked="1"/>
        <c:majorTickMark val="out"/>
        <c:minorTickMark val="none"/>
        <c:tickLblPos val="nextTo"/>
        <c:spPr>
          <a:ln w="12700">
            <a:solidFill>
              <a:prstClr val="black"/>
            </a:solidFill>
          </a:ln>
        </c:spPr>
        <c:txPr>
          <a:bodyPr/>
          <a:lstStyle/>
          <a:p>
            <a:pPr>
              <a:defRPr sz="1200" b="1">
                <a:latin typeface="Arial" pitchFamily="34" charset="0"/>
                <a:cs typeface="Arial" pitchFamily="34" charset="0"/>
              </a:defRPr>
            </a:pPr>
            <a:endParaRPr lang="ja-JP"/>
          </a:p>
        </c:txPr>
        <c:crossAx val="160250112"/>
        <c:crosses val="autoZero"/>
        <c:crossBetween val="between"/>
      </c:valAx>
    </c:plotArea>
    <c:plotVisOnly val="1"/>
    <c:dispBlanksAs val="gap"/>
    <c:showDLblsOverMax val="0"/>
  </c:chart>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spPr>
            <a:ln>
              <a:solidFill>
                <a:prstClr val="black"/>
              </a:solidFill>
            </a:ln>
          </c:spPr>
          <c:invertIfNegative val="0"/>
          <c:dPt>
            <c:idx val="0"/>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1"/>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2"/>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3"/>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4"/>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5"/>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6"/>
            <c:invertIfNegative val="0"/>
            <c:bubble3D val="0"/>
            <c:spPr>
              <a:gradFill>
                <a:gsLst>
                  <a:gs pos="0">
                    <a:srgbClr val="00B050"/>
                  </a:gs>
                  <a:gs pos="50000">
                    <a:srgbClr val="1DFF83"/>
                  </a:gs>
                  <a:gs pos="100000">
                    <a:srgbClr val="9BFFC8"/>
                  </a:gs>
                </a:gsLst>
                <a:lin ang="5400000" scaled="0"/>
              </a:gradFill>
              <a:ln>
                <a:solidFill>
                  <a:prstClr val="black"/>
                </a:solidFill>
              </a:ln>
            </c:spPr>
          </c:dPt>
          <c:dPt>
            <c:idx val="7"/>
            <c:invertIfNegative val="0"/>
            <c:bubble3D val="0"/>
            <c:spPr>
              <a:gradFill>
                <a:gsLst>
                  <a:gs pos="0">
                    <a:srgbClr val="00B050"/>
                  </a:gs>
                  <a:gs pos="50000">
                    <a:srgbClr val="1DFF83"/>
                  </a:gs>
                  <a:gs pos="100000">
                    <a:srgbClr val="9BFFC8"/>
                  </a:gs>
                </a:gsLst>
                <a:lin ang="5400000" scaled="0"/>
              </a:gradFill>
              <a:ln>
                <a:solidFill>
                  <a:prstClr val="black"/>
                </a:solidFill>
              </a:ln>
            </c:spPr>
          </c:dPt>
          <c:dPt>
            <c:idx val="8"/>
            <c:invertIfNegative val="0"/>
            <c:bubble3D val="0"/>
            <c:spPr>
              <a:gradFill>
                <a:gsLst>
                  <a:gs pos="0">
                    <a:srgbClr val="00B050"/>
                  </a:gs>
                  <a:gs pos="50000">
                    <a:srgbClr val="1DFF83"/>
                  </a:gs>
                  <a:gs pos="100000">
                    <a:srgbClr val="9BFFC8"/>
                  </a:gs>
                </a:gsLst>
                <a:lin ang="5400000" scaled="0"/>
              </a:gradFill>
              <a:ln>
                <a:solidFill>
                  <a:prstClr val="black"/>
                </a:solidFill>
              </a:ln>
            </c:spPr>
          </c:dPt>
          <c:errBars>
            <c:errBarType val="plus"/>
            <c:errValType val="cust"/>
            <c:noEndCap val="0"/>
            <c:plus>
              <c:numRef>
                <c:f>Sheet1!$B$43:$J$43</c:f>
                <c:numCache>
                  <c:formatCode>General</c:formatCode>
                  <c:ptCount val="9"/>
                  <c:pt idx="0">
                    <c:v>361.66263446340292</c:v>
                  </c:pt>
                  <c:pt idx="1">
                    <c:v>139.17496844822142</c:v>
                  </c:pt>
                  <c:pt idx="2">
                    <c:v>90.037588564837833</c:v>
                  </c:pt>
                  <c:pt idx="3">
                    <c:v>26.370524352940084</c:v>
                  </c:pt>
                  <c:pt idx="4">
                    <c:v>41.5965701335261</c:v>
                  </c:pt>
                  <c:pt idx="5">
                    <c:v>11.666270169284468</c:v>
                  </c:pt>
                  <c:pt idx="6">
                    <c:v>98.058074867480883</c:v>
                  </c:pt>
                  <c:pt idx="7">
                    <c:v>27.35400692018597</c:v>
                  </c:pt>
                  <c:pt idx="8">
                    <c:v>54.797132979861487</c:v>
                  </c:pt>
                </c:numCache>
              </c:numRef>
            </c:plus>
            <c:minus>
              <c:numLit>
                <c:formatCode>General</c:formatCode>
                <c:ptCount val="1"/>
                <c:pt idx="0">
                  <c:v>1</c:v>
                </c:pt>
              </c:numLit>
            </c:minus>
          </c:errBars>
          <c:cat>
            <c:strRef>
              <c:f>Sheet1!$B$2:$J$2</c:f>
              <c:strCache>
                <c:ptCount val="9"/>
                <c:pt idx="0">
                  <c:v>KALA MEND(0μM）</c:v>
                </c:pt>
                <c:pt idx="1">
                  <c:v>KALA MEND(8μM）</c:v>
                </c:pt>
                <c:pt idx="2">
                  <c:v>KALA MEND(40μM）</c:v>
                </c:pt>
                <c:pt idx="3">
                  <c:v>R8 MEND(0μM)</c:v>
                </c:pt>
                <c:pt idx="4">
                  <c:v>R8 MEND(8μM)</c:v>
                </c:pt>
                <c:pt idx="5">
                  <c:v>R8 MEND(40μM)</c:v>
                </c:pt>
                <c:pt idx="6">
                  <c:v>Poly(dA:dT) (0μM)</c:v>
                </c:pt>
                <c:pt idx="7">
                  <c:v>Poly(dA:dT) (8μM)</c:v>
                </c:pt>
                <c:pt idx="8">
                  <c:v>Poly(dA:dT) (400μM)</c:v>
                </c:pt>
              </c:strCache>
            </c:strRef>
          </c:cat>
          <c:val>
            <c:numRef>
              <c:f>Sheet1!$B$42:$J$42</c:f>
              <c:numCache>
                <c:formatCode>General</c:formatCode>
                <c:ptCount val="9"/>
                <c:pt idx="0">
                  <c:v>1557.6372905039348</c:v>
                </c:pt>
                <c:pt idx="1">
                  <c:v>382.81347608076902</c:v>
                </c:pt>
                <c:pt idx="2">
                  <c:v>234.47667180803873</c:v>
                </c:pt>
                <c:pt idx="3">
                  <c:v>48.02195330276561</c:v>
                </c:pt>
                <c:pt idx="4">
                  <c:v>53.737917273576009</c:v>
                </c:pt>
                <c:pt idx="5">
                  <c:v>30.479100421262547</c:v>
                </c:pt>
                <c:pt idx="6">
                  <c:v>696.61109194275843</c:v>
                </c:pt>
                <c:pt idx="7">
                  <c:v>172.97974466189362</c:v>
                </c:pt>
                <c:pt idx="8">
                  <c:v>127.62627930414301</c:v>
                </c:pt>
              </c:numCache>
            </c:numRef>
          </c:val>
        </c:ser>
        <c:dLbls>
          <c:showLegendKey val="0"/>
          <c:showVal val="0"/>
          <c:showCatName val="0"/>
          <c:showSerName val="0"/>
          <c:showPercent val="0"/>
          <c:showBubbleSize val="0"/>
        </c:dLbls>
        <c:gapWidth val="150"/>
        <c:axId val="160189824"/>
        <c:axId val="160195712"/>
      </c:barChart>
      <c:catAx>
        <c:axId val="160189824"/>
        <c:scaling>
          <c:orientation val="minMax"/>
        </c:scaling>
        <c:delete val="0"/>
        <c:axPos val="b"/>
        <c:numFmt formatCode="General" sourceLinked="0"/>
        <c:majorTickMark val="none"/>
        <c:minorTickMark val="none"/>
        <c:tickLblPos val="none"/>
        <c:spPr>
          <a:ln w="12700">
            <a:solidFill>
              <a:prstClr val="black"/>
            </a:solidFill>
          </a:ln>
        </c:spPr>
        <c:crossAx val="160195712"/>
        <c:crosses val="autoZero"/>
        <c:auto val="1"/>
        <c:lblAlgn val="ctr"/>
        <c:lblOffset val="100"/>
        <c:noMultiLvlLbl val="0"/>
      </c:catAx>
      <c:valAx>
        <c:axId val="160195712"/>
        <c:scaling>
          <c:orientation val="minMax"/>
          <c:max val="2500"/>
        </c:scaling>
        <c:delete val="0"/>
        <c:axPos val="l"/>
        <c:title>
          <c:tx>
            <c:rich>
              <a:bodyPr rot="-5400000" vert="horz"/>
              <a:lstStyle/>
              <a:p>
                <a:pPr>
                  <a:defRPr sz="1400">
                    <a:latin typeface="Arial" pitchFamily="34" charset="0"/>
                    <a:cs typeface="Arial" pitchFamily="34" charset="0"/>
                  </a:defRPr>
                </a:pPr>
                <a:r>
                  <a:rPr lang="en-US" altLang="ja-JP" sz="1400" dirty="0" smtClean="0">
                    <a:latin typeface="Arial" pitchFamily="34" charset="0"/>
                    <a:cs typeface="Arial" pitchFamily="34" charset="0"/>
                  </a:rPr>
                  <a:t>IL</a:t>
                </a:r>
                <a:r>
                  <a:rPr lang="en-US" altLang="ja-JP" sz="1400" dirty="0" smtClean="0">
                    <a:latin typeface="Arial"/>
                    <a:cs typeface="Arial"/>
                  </a:rPr>
                  <a:t>−</a:t>
                </a:r>
                <a:r>
                  <a:rPr lang="en-US" altLang="ja-JP" sz="1400" dirty="0" smtClean="0">
                    <a:latin typeface="Arial" pitchFamily="34" charset="0"/>
                    <a:cs typeface="Arial" pitchFamily="34" charset="0"/>
                  </a:rPr>
                  <a:t>1β production</a:t>
                </a:r>
                <a:r>
                  <a:rPr lang="ja-JP" altLang="en-US" sz="1400" dirty="0" smtClean="0">
                    <a:latin typeface="Arial" pitchFamily="34" charset="0"/>
                    <a:cs typeface="Arial" pitchFamily="34" charset="0"/>
                  </a:rPr>
                  <a:t> </a:t>
                </a:r>
                <a:r>
                  <a:rPr lang="en-US" altLang="ja-JP" sz="1400" dirty="0" smtClean="0">
                    <a:latin typeface="Arial" pitchFamily="34" charset="0"/>
                    <a:cs typeface="Arial" pitchFamily="34" charset="0"/>
                  </a:rPr>
                  <a:t>(pg/mL)</a:t>
                </a:r>
                <a:endParaRPr lang="ja-JP" altLang="en-US" sz="1400" dirty="0">
                  <a:latin typeface="Arial" pitchFamily="34" charset="0"/>
                  <a:cs typeface="Arial" pitchFamily="34" charset="0"/>
                </a:endParaRPr>
              </a:p>
            </c:rich>
          </c:tx>
          <c:layout>
            <c:manualLayout>
              <c:xMode val="edge"/>
              <c:yMode val="edge"/>
              <c:x val="0"/>
              <c:y val="0.24233585858585871"/>
            </c:manualLayout>
          </c:layout>
          <c:overlay val="0"/>
        </c:title>
        <c:numFmt formatCode="General" sourceLinked="1"/>
        <c:majorTickMark val="out"/>
        <c:minorTickMark val="none"/>
        <c:tickLblPos val="nextTo"/>
        <c:spPr>
          <a:ln w="12700">
            <a:solidFill>
              <a:schemeClr val="tx1"/>
            </a:solidFill>
          </a:ln>
        </c:spPr>
        <c:txPr>
          <a:bodyPr/>
          <a:lstStyle/>
          <a:p>
            <a:pPr>
              <a:defRPr sz="1400" b="1"/>
            </a:pPr>
            <a:endParaRPr lang="ja-JP"/>
          </a:p>
        </c:txPr>
        <c:crossAx val="160189824"/>
        <c:crosses val="autoZero"/>
        <c:crossBetween val="between"/>
      </c:valAx>
    </c:plotArea>
    <c:plotVisOnly val="1"/>
    <c:dispBlanksAs val="gap"/>
    <c:showDLblsOverMax val="0"/>
  </c:chart>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spPr>
            <a:solidFill>
              <a:srgbClr val="002060"/>
            </a:solidFill>
            <a:ln>
              <a:solidFill>
                <a:prstClr val="black"/>
              </a:solidFill>
            </a:ln>
          </c:spPr>
          <c:invertIfNegative val="0"/>
          <c:dPt>
            <c:idx val="0"/>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1"/>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2"/>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3"/>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4"/>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5"/>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6"/>
            <c:invertIfNegative val="0"/>
            <c:bubble3D val="0"/>
            <c:spPr>
              <a:solidFill>
                <a:srgbClr val="00B050"/>
              </a:solidFill>
              <a:ln>
                <a:solidFill>
                  <a:prstClr val="black"/>
                </a:solidFill>
              </a:ln>
            </c:spPr>
          </c:dPt>
          <c:dPt>
            <c:idx val="7"/>
            <c:invertIfNegative val="0"/>
            <c:bubble3D val="0"/>
            <c:spPr>
              <a:solidFill>
                <a:srgbClr val="00B050"/>
              </a:solidFill>
              <a:ln>
                <a:solidFill>
                  <a:prstClr val="black"/>
                </a:solidFill>
              </a:ln>
            </c:spPr>
          </c:dPt>
          <c:dPt>
            <c:idx val="8"/>
            <c:invertIfNegative val="0"/>
            <c:bubble3D val="0"/>
            <c:spPr>
              <a:solidFill>
                <a:srgbClr val="00B050"/>
              </a:solidFill>
              <a:ln>
                <a:solidFill>
                  <a:prstClr val="black"/>
                </a:solidFill>
              </a:ln>
            </c:spPr>
          </c:dPt>
          <c:errBars>
            <c:errBarType val="plus"/>
            <c:errValType val="cust"/>
            <c:noEndCap val="0"/>
            <c:plus>
              <c:numRef>
                <c:f>Sheet1!$C$32:$C$37</c:f>
                <c:numCache>
                  <c:formatCode>General</c:formatCode>
                  <c:ptCount val="6"/>
                  <c:pt idx="0">
                    <c:v>234.94651286088072</c:v>
                  </c:pt>
                  <c:pt idx="1">
                    <c:v>54.718176793679412</c:v>
                  </c:pt>
                  <c:pt idx="2">
                    <c:v>5.3902851824477542</c:v>
                  </c:pt>
                  <c:pt idx="3">
                    <c:v>16.820959544575189</c:v>
                  </c:pt>
                  <c:pt idx="4">
                    <c:v>2.2199967195944001</c:v>
                  </c:pt>
                  <c:pt idx="5">
                    <c:v>1.3941841469282266</c:v>
                  </c:pt>
                </c:numCache>
              </c:numRef>
            </c:plus>
            <c:minus>
              <c:numLit>
                <c:formatCode>General</c:formatCode>
                <c:ptCount val="1"/>
                <c:pt idx="0">
                  <c:v>1</c:v>
                </c:pt>
              </c:numLit>
            </c:minus>
          </c:errBars>
          <c:cat>
            <c:strRef>
              <c:f>Sheet1!$A$32:$A$37</c:f>
              <c:strCache>
                <c:ptCount val="6"/>
                <c:pt idx="0">
                  <c:v>R8-KALA-MEND</c:v>
                </c:pt>
                <c:pt idx="1">
                  <c:v>R8-KALA-MEND(BX795 0.1 µM)</c:v>
                </c:pt>
                <c:pt idx="2">
                  <c:v>R8-KALA-MEND(BX795 1 µM)</c:v>
                </c:pt>
                <c:pt idx="3">
                  <c:v>R8-MEND</c:v>
                </c:pt>
                <c:pt idx="4">
                  <c:v>R8-MEND(BX795 0.1 µM)</c:v>
                </c:pt>
                <c:pt idx="5">
                  <c:v>R8-MEND(BX795 1 µM)</c:v>
                </c:pt>
              </c:strCache>
            </c:strRef>
          </c:cat>
          <c:val>
            <c:numRef>
              <c:f>Sheet1!$B$32:$B$37</c:f>
              <c:numCache>
                <c:formatCode>General</c:formatCode>
                <c:ptCount val="6"/>
                <c:pt idx="0">
                  <c:v>1377.4043368216528</c:v>
                </c:pt>
                <c:pt idx="1">
                  <c:v>31.591554101396341</c:v>
                </c:pt>
                <c:pt idx="2">
                  <c:v>3.1120826010950577</c:v>
                </c:pt>
                <c:pt idx="3">
                  <c:v>9.7115855210883542</c:v>
                </c:pt>
                <c:pt idx="4">
                  <c:v>1.2817157036579079</c:v>
                </c:pt>
                <c:pt idx="5">
                  <c:v>0.80493259252891369</c:v>
                </c:pt>
              </c:numCache>
            </c:numRef>
          </c:val>
        </c:ser>
        <c:dLbls>
          <c:showLegendKey val="0"/>
          <c:showVal val="0"/>
          <c:showCatName val="0"/>
          <c:showSerName val="0"/>
          <c:showPercent val="0"/>
          <c:showBubbleSize val="0"/>
        </c:dLbls>
        <c:gapWidth val="150"/>
        <c:axId val="160362880"/>
        <c:axId val="160364416"/>
      </c:barChart>
      <c:catAx>
        <c:axId val="160362880"/>
        <c:scaling>
          <c:orientation val="minMax"/>
        </c:scaling>
        <c:delete val="0"/>
        <c:axPos val="b"/>
        <c:numFmt formatCode="General" sourceLinked="0"/>
        <c:majorTickMark val="none"/>
        <c:minorTickMark val="none"/>
        <c:tickLblPos val="none"/>
        <c:spPr>
          <a:ln w="12700">
            <a:solidFill>
              <a:prstClr val="black"/>
            </a:solidFill>
          </a:ln>
        </c:spPr>
        <c:crossAx val="160364416"/>
        <c:crosses val="autoZero"/>
        <c:auto val="1"/>
        <c:lblAlgn val="ctr"/>
        <c:lblOffset val="100"/>
        <c:noMultiLvlLbl val="0"/>
      </c:catAx>
      <c:valAx>
        <c:axId val="160364416"/>
        <c:scaling>
          <c:orientation val="minMax"/>
          <c:max val="2000"/>
          <c:min val="0"/>
        </c:scaling>
        <c:delete val="0"/>
        <c:axPos val="l"/>
        <c:title>
          <c:tx>
            <c:rich>
              <a:bodyPr rot="-5400000" vert="horz"/>
              <a:lstStyle/>
              <a:p>
                <a:pPr>
                  <a:defRPr sz="1400"/>
                </a:pPr>
                <a:r>
                  <a:rPr lang="en-US" altLang="ja-JP" sz="1400" dirty="0" smtClean="0"/>
                  <a:t>IFN</a:t>
                </a:r>
                <a:r>
                  <a:rPr lang="en-US" altLang="ja-JP" sz="1400" dirty="0" smtClean="0">
                    <a:latin typeface="Arial"/>
                    <a:cs typeface="Arial"/>
                  </a:rPr>
                  <a:t>−</a:t>
                </a:r>
                <a:r>
                  <a:rPr lang="en-US" altLang="ja-JP" sz="1400" dirty="0" smtClean="0"/>
                  <a:t>β production</a:t>
                </a:r>
                <a:r>
                  <a:rPr lang="ja-JP" altLang="en-US" sz="1400" dirty="0" smtClean="0"/>
                  <a:t> </a:t>
                </a:r>
                <a:r>
                  <a:rPr lang="en-US" altLang="ja-JP" sz="1400" dirty="0" smtClean="0"/>
                  <a:t>(pg/mL)</a:t>
                </a:r>
                <a:endParaRPr lang="ja-JP" altLang="en-US" sz="1400" dirty="0"/>
              </a:p>
            </c:rich>
          </c:tx>
          <c:layout>
            <c:manualLayout>
              <c:xMode val="edge"/>
              <c:yMode val="edge"/>
              <c:x val="0"/>
              <c:y val="0.23691085734702169"/>
            </c:manualLayout>
          </c:layout>
          <c:overlay val="0"/>
        </c:title>
        <c:numFmt formatCode="General" sourceLinked="1"/>
        <c:majorTickMark val="out"/>
        <c:minorTickMark val="none"/>
        <c:tickLblPos val="nextTo"/>
        <c:spPr>
          <a:ln w="12700">
            <a:solidFill>
              <a:schemeClr val="tx1"/>
            </a:solidFill>
          </a:ln>
        </c:spPr>
        <c:txPr>
          <a:bodyPr/>
          <a:lstStyle/>
          <a:p>
            <a:pPr>
              <a:defRPr sz="1400" b="1"/>
            </a:pPr>
            <a:endParaRPr lang="ja-JP"/>
          </a:p>
        </c:txPr>
        <c:crossAx val="160362880"/>
        <c:crosses val="autoZero"/>
        <c:crossBetween val="between"/>
        <c:majorUnit val="500"/>
      </c:valAx>
    </c:plotArea>
    <c:plotVisOnly val="1"/>
    <c:dispBlanksAs val="gap"/>
    <c:showDLblsOverMax val="0"/>
  </c:chart>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spPr>
            <a:solidFill>
              <a:srgbClr val="002060"/>
            </a:solidFill>
            <a:ln>
              <a:solidFill>
                <a:prstClr val="black"/>
              </a:solidFill>
            </a:ln>
          </c:spPr>
          <c:invertIfNegative val="0"/>
          <c:dPt>
            <c:idx val="0"/>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1"/>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2"/>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3"/>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4"/>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5"/>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6"/>
            <c:invertIfNegative val="0"/>
            <c:bubble3D val="0"/>
            <c:spPr>
              <a:solidFill>
                <a:srgbClr val="00B050"/>
              </a:solidFill>
              <a:ln>
                <a:solidFill>
                  <a:prstClr val="black"/>
                </a:solidFill>
              </a:ln>
            </c:spPr>
          </c:dPt>
          <c:dPt>
            <c:idx val="7"/>
            <c:invertIfNegative val="0"/>
            <c:bubble3D val="0"/>
            <c:spPr>
              <a:solidFill>
                <a:srgbClr val="00B050"/>
              </a:solidFill>
              <a:ln>
                <a:solidFill>
                  <a:prstClr val="black"/>
                </a:solidFill>
              </a:ln>
            </c:spPr>
          </c:dPt>
          <c:dPt>
            <c:idx val="8"/>
            <c:invertIfNegative val="0"/>
            <c:bubble3D val="0"/>
            <c:spPr>
              <a:solidFill>
                <a:srgbClr val="00B050"/>
              </a:solidFill>
              <a:ln>
                <a:solidFill>
                  <a:prstClr val="black"/>
                </a:solidFill>
              </a:ln>
            </c:spPr>
          </c:dPt>
          <c:errBars>
            <c:errBarType val="plus"/>
            <c:errValType val="cust"/>
            <c:noEndCap val="0"/>
            <c:plus>
              <c:numRef>
                <c:f>Sheet1!$C$24:$C$29</c:f>
                <c:numCache>
                  <c:formatCode>General</c:formatCode>
                  <c:ptCount val="6"/>
                  <c:pt idx="0">
                    <c:v>270.85705243114427</c:v>
                  </c:pt>
                  <c:pt idx="1">
                    <c:v>82.115076917077758</c:v>
                  </c:pt>
                  <c:pt idx="2">
                    <c:v>80.621688329311553</c:v>
                  </c:pt>
                  <c:pt idx="3">
                    <c:v>311.54860676802673</c:v>
                  </c:pt>
                  <c:pt idx="4">
                    <c:v>99.459096085648014</c:v>
                  </c:pt>
                  <c:pt idx="5">
                    <c:v>96.619871711556996</c:v>
                  </c:pt>
                </c:numCache>
              </c:numRef>
            </c:plus>
            <c:minus>
              <c:numLit>
                <c:formatCode>General</c:formatCode>
                <c:ptCount val="1"/>
                <c:pt idx="0">
                  <c:v>1</c:v>
                </c:pt>
              </c:numLit>
            </c:minus>
          </c:errBars>
          <c:cat>
            <c:strRef>
              <c:f>Sheet1!$A$34:$A$39</c:f>
              <c:strCache>
                <c:ptCount val="6"/>
                <c:pt idx="0">
                  <c:v>R8-KALA-MEND</c:v>
                </c:pt>
                <c:pt idx="1">
                  <c:v>R8-KALA-MEND(BX795 0.1 µM)</c:v>
                </c:pt>
                <c:pt idx="2">
                  <c:v>R8-KALA-MEND(BX795 1 µM)</c:v>
                </c:pt>
                <c:pt idx="3">
                  <c:v>R8-MEND</c:v>
                </c:pt>
                <c:pt idx="4">
                  <c:v>R8-MEND(BX795 0.1 µM)</c:v>
                </c:pt>
                <c:pt idx="5">
                  <c:v>R8-MEND(BX795 1 µM)</c:v>
                </c:pt>
              </c:strCache>
            </c:strRef>
          </c:cat>
          <c:val>
            <c:numRef>
              <c:f>Sheet1!$B$34:$B$39</c:f>
              <c:numCache>
                <c:formatCode>General</c:formatCode>
                <c:ptCount val="6"/>
                <c:pt idx="0">
                  <c:v>1914.9422725521108</c:v>
                </c:pt>
                <c:pt idx="1">
                  <c:v>754.52296155612305</c:v>
                </c:pt>
                <c:pt idx="2">
                  <c:v>422.15194998337608</c:v>
                </c:pt>
                <c:pt idx="3">
                  <c:v>359.68383228670285</c:v>
                </c:pt>
                <c:pt idx="4">
                  <c:v>214.38705109088855</c:v>
                </c:pt>
                <c:pt idx="5">
                  <c:v>189.41974221240926</c:v>
                </c:pt>
              </c:numCache>
            </c:numRef>
          </c:val>
        </c:ser>
        <c:dLbls>
          <c:showLegendKey val="0"/>
          <c:showVal val="0"/>
          <c:showCatName val="0"/>
          <c:showSerName val="0"/>
          <c:showPercent val="0"/>
          <c:showBubbleSize val="0"/>
        </c:dLbls>
        <c:gapWidth val="150"/>
        <c:axId val="160404992"/>
        <c:axId val="160406528"/>
      </c:barChart>
      <c:catAx>
        <c:axId val="160404992"/>
        <c:scaling>
          <c:orientation val="minMax"/>
        </c:scaling>
        <c:delete val="0"/>
        <c:axPos val="b"/>
        <c:numFmt formatCode="General" sourceLinked="0"/>
        <c:majorTickMark val="none"/>
        <c:minorTickMark val="none"/>
        <c:tickLblPos val="none"/>
        <c:spPr>
          <a:ln w="12700">
            <a:solidFill>
              <a:prstClr val="black"/>
            </a:solidFill>
          </a:ln>
        </c:spPr>
        <c:crossAx val="160406528"/>
        <c:crosses val="autoZero"/>
        <c:auto val="1"/>
        <c:lblAlgn val="ctr"/>
        <c:lblOffset val="100"/>
        <c:noMultiLvlLbl val="0"/>
      </c:catAx>
      <c:valAx>
        <c:axId val="160406528"/>
        <c:scaling>
          <c:orientation val="minMax"/>
          <c:min val="0"/>
        </c:scaling>
        <c:delete val="0"/>
        <c:axPos val="l"/>
        <c:title>
          <c:tx>
            <c:rich>
              <a:bodyPr rot="-5400000" vert="horz"/>
              <a:lstStyle/>
              <a:p>
                <a:pPr>
                  <a:defRPr sz="1400" b="1"/>
                </a:pPr>
                <a:r>
                  <a:rPr lang="en-US" altLang="en-US" sz="1400" b="1" dirty="0" smtClean="0"/>
                  <a:t>IL</a:t>
                </a:r>
                <a:r>
                  <a:rPr lang="en-US" altLang="en-US" sz="1400" b="1" dirty="0" smtClean="0">
                    <a:latin typeface="Arial"/>
                    <a:cs typeface="Arial"/>
                  </a:rPr>
                  <a:t>−</a:t>
                </a:r>
                <a:r>
                  <a:rPr lang="en-US" altLang="en-US" sz="1400" b="1" dirty="0" smtClean="0"/>
                  <a:t>6</a:t>
                </a:r>
                <a:r>
                  <a:rPr lang="en-US" altLang="en-US" sz="1400" b="1" baseline="0" dirty="0" smtClean="0"/>
                  <a:t> </a:t>
                </a:r>
                <a:r>
                  <a:rPr lang="en-US" altLang="ja-JP" sz="1400" b="1" baseline="0" dirty="0" smtClean="0"/>
                  <a:t>production</a:t>
                </a:r>
                <a:r>
                  <a:rPr lang="ja-JP" altLang="en-US" sz="1400" b="1" baseline="0" dirty="0" smtClean="0"/>
                  <a:t> </a:t>
                </a:r>
                <a:r>
                  <a:rPr lang="en-US" altLang="ja-JP" sz="1400" b="1" baseline="0" dirty="0" smtClean="0"/>
                  <a:t>(pg/mL)</a:t>
                </a:r>
                <a:endParaRPr lang="en-US" altLang="en-US" sz="1400" b="1" dirty="0"/>
              </a:p>
            </c:rich>
          </c:tx>
          <c:layout>
            <c:manualLayout>
              <c:xMode val="edge"/>
              <c:yMode val="edge"/>
              <c:x val="1.8165299072339661E-2"/>
              <c:y val="0.29561844769404122"/>
            </c:manualLayout>
          </c:layout>
          <c:overlay val="0"/>
        </c:title>
        <c:numFmt formatCode="General" sourceLinked="1"/>
        <c:majorTickMark val="out"/>
        <c:minorTickMark val="none"/>
        <c:tickLblPos val="nextTo"/>
        <c:spPr>
          <a:ln w="12700">
            <a:solidFill>
              <a:prstClr val="black"/>
            </a:solidFill>
          </a:ln>
        </c:spPr>
        <c:txPr>
          <a:bodyPr/>
          <a:lstStyle/>
          <a:p>
            <a:pPr>
              <a:defRPr sz="1400" b="1"/>
            </a:pPr>
            <a:endParaRPr lang="ja-JP"/>
          </a:p>
        </c:txPr>
        <c:crossAx val="160404992"/>
        <c:crosses val="autoZero"/>
        <c:crossBetween val="between"/>
      </c:valAx>
    </c:plotArea>
    <c:plotVisOnly val="1"/>
    <c:dispBlanksAs val="gap"/>
    <c:showDLblsOverMax val="0"/>
  </c:chart>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7105877124763916"/>
          <c:y val="0.11199201136980588"/>
          <c:w val="0.81130429952227534"/>
          <c:h val="0.78747749201870665"/>
        </c:manualLayout>
      </c:layout>
      <c:barChart>
        <c:barDir val="col"/>
        <c:grouping val="clustered"/>
        <c:varyColors val="1"/>
        <c:ser>
          <c:idx val="0"/>
          <c:order val="0"/>
          <c:spPr>
            <a:ln>
              <a:solidFill>
                <a:prstClr val="black"/>
              </a:solidFill>
            </a:ln>
          </c:spPr>
          <c:invertIfNegative val="0"/>
          <c:dPt>
            <c:idx val="0"/>
            <c:invertIfNegative val="0"/>
            <c:bubble3D val="0"/>
            <c:spPr>
              <a:solidFill>
                <a:schemeClr val="tx1">
                  <a:lumMod val="50000"/>
                  <a:lumOff val="50000"/>
                </a:schemeClr>
              </a:solidFill>
              <a:ln>
                <a:solidFill>
                  <a:prstClr val="black"/>
                </a:solidFill>
              </a:ln>
            </c:spPr>
          </c:dPt>
          <c:dPt>
            <c:idx val="1"/>
            <c:invertIfNegative val="0"/>
            <c:bubble3D val="0"/>
            <c:spPr>
              <a:solidFill>
                <a:srgbClr val="00B0F0"/>
              </a:solidFill>
              <a:ln>
                <a:solidFill>
                  <a:prstClr val="black"/>
                </a:solidFill>
              </a:ln>
            </c:spPr>
          </c:dPt>
          <c:dPt>
            <c:idx val="2"/>
            <c:invertIfNegative val="0"/>
            <c:bubble3D val="0"/>
            <c:spPr>
              <a:solidFill>
                <a:srgbClr val="0070C0"/>
              </a:solidFill>
              <a:ln>
                <a:solidFill>
                  <a:prstClr val="black"/>
                </a:solidFill>
              </a:ln>
            </c:spPr>
          </c:dPt>
          <c:dPt>
            <c:idx val="3"/>
            <c:invertIfNegative val="0"/>
            <c:bubble3D val="0"/>
            <c:spPr>
              <a:solidFill>
                <a:srgbClr val="002060"/>
              </a:solidFill>
              <a:ln>
                <a:solidFill>
                  <a:prstClr val="black"/>
                </a:solidFill>
              </a:ln>
            </c:spPr>
          </c:dPt>
          <c:dPt>
            <c:idx val="4"/>
            <c:invertIfNegative val="0"/>
            <c:bubble3D val="0"/>
            <c:spPr>
              <a:solidFill>
                <a:srgbClr val="FFFF00"/>
              </a:solidFill>
              <a:ln>
                <a:solidFill>
                  <a:prstClr val="black"/>
                </a:solidFill>
              </a:ln>
            </c:spPr>
          </c:dPt>
          <c:dPt>
            <c:idx val="5"/>
            <c:invertIfNegative val="0"/>
            <c:bubble3D val="0"/>
            <c:spPr>
              <a:solidFill>
                <a:srgbClr val="FF9900"/>
              </a:solidFill>
              <a:ln>
                <a:solidFill>
                  <a:prstClr val="black"/>
                </a:solidFill>
              </a:ln>
            </c:spPr>
          </c:dPt>
          <c:dPt>
            <c:idx val="6"/>
            <c:invertIfNegative val="0"/>
            <c:bubble3D val="0"/>
            <c:spPr>
              <a:solidFill>
                <a:srgbClr val="FF0000"/>
              </a:solidFill>
              <a:ln>
                <a:solidFill>
                  <a:prstClr val="black"/>
                </a:solidFill>
              </a:ln>
            </c:spPr>
          </c:dPt>
          <c:dPt>
            <c:idx val="7"/>
            <c:invertIfNegative val="0"/>
            <c:bubble3D val="0"/>
            <c:spPr>
              <a:solidFill>
                <a:schemeClr val="tx1">
                  <a:lumMod val="50000"/>
                  <a:lumOff val="50000"/>
                </a:schemeClr>
              </a:solidFill>
              <a:ln>
                <a:solidFill>
                  <a:prstClr val="black"/>
                </a:solidFill>
              </a:ln>
            </c:spPr>
          </c:dPt>
          <c:dPt>
            <c:idx val="8"/>
            <c:invertIfNegative val="0"/>
            <c:bubble3D val="0"/>
            <c:spPr>
              <a:solidFill>
                <a:srgbClr val="00B0F0"/>
              </a:solidFill>
              <a:ln>
                <a:solidFill>
                  <a:prstClr val="black"/>
                </a:solidFill>
              </a:ln>
            </c:spPr>
          </c:dPt>
          <c:dPt>
            <c:idx val="9"/>
            <c:invertIfNegative val="0"/>
            <c:bubble3D val="0"/>
            <c:spPr>
              <a:solidFill>
                <a:srgbClr val="0070C0"/>
              </a:solidFill>
              <a:ln>
                <a:solidFill>
                  <a:prstClr val="black"/>
                </a:solidFill>
              </a:ln>
            </c:spPr>
          </c:dPt>
          <c:dPt>
            <c:idx val="10"/>
            <c:invertIfNegative val="0"/>
            <c:bubble3D val="0"/>
            <c:spPr>
              <a:solidFill>
                <a:srgbClr val="002060"/>
              </a:solidFill>
              <a:ln>
                <a:solidFill>
                  <a:prstClr val="black"/>
                </a:solidFill>
              </a:ln>
            </c:spPr>
          </c:dPt>
          <c:dPt>
            <c:idx val="11"/>
            <c:invertIfNegative val="0"/>
            <c:bubble3D val="0"/>
            <c:spPr>
              <a:solidFill>
                <a:srgbClr val="FFFF00"/>
              </a:solidFill>
              <a:ln>
                <a:solidFill>
                  <a:prstClr val="black"/>
                </a:solidFill>
              </a:ln>
            </c:spPr>
          </c:dPt>
          <c:dPt>
            <c:idx val="12"/>
            <c:invertIfNegative val="0"/>
            <c:bubble3D val="0"/>
            <c:spPr>
              <a:solidFill>
                <a:srgbClr val="FF9900"/>
              </a:solidFill>
              <a:ln>
                <a:solidFill>
                  <a:prstClr val="black"/>
                </a:solidFill>
              </a:ln>
            </c:spPr>
          </c:dPt>
          <c:dPt>
            <c:idx val="13"/>
            <c:invertIfNegative val="0"/>
            <c:bubble3D val="0"/>
            <c:spPr>
              <a:solidFill>
                <a:srgbClr val="FF0000"/>
              </a:solidFill>
              <a:ln>
                <a:solidFill>
                  <a:prstClr val="black"/>
                </a:solidFill>
              </a:ln>
            </c:spPr>
          </c:dPt>
          <c:dPt>
            <c:idx val="14"/>
            <c:invertIfNegative val="0"/>
            <c:bubble3D val="0"/>
            <c:spPr>
              <a:solidFill>
                <a:schemeClr val="tx1">
                  <a:lumMod val="50000"/>
                  <a:lumOff val="50000"/>
                </a:schemeClr>
              </a:solidFill>
              <a:ln>
                <a:solidFill>
                  <a:prstClr val="black"/>
                </a:solidFill>
              </a:ln>
            </c:spPr>
          </c:dPt>
          <c:dPt>
            <c:idx val="15"/>
            <c:invertIfNegative val="0"/>
            <c:bubble3D val="0"/>
            <c:spPr>
              <a:solidFill>
                <a:srgbClr val="00B0F0"/>
              </a:solidFill>
              <a:ln>
                <a:solidFill>
                  <a:prstClr val="black"/>
                </a:solidFill>
              </a:ln>
            </c:spPr>
          </c:dPt>
          <c:dPt>
            <c:idx val="16"/>
            <c:invertIfNegative val="0"/>
            <c:bubble3D val="0"/>
            <c:spPr>
              <a:solidFill>
                <a:srgbClr val="0070C0"/>
              </a:solidFill>
              <a:ln>
                <a:solidFill>
                  <a:prstClr val="black"/>
                </a:solidFill>
              </a:ln>
            </c:spPr>
          </c:dPt>
          <c:dPt>
            <c:idx val="17"/>
            <c:invertIfNegative val="0"/>
            <c:bubble3D val="0"/>
            <c:spPr>
              <a:solidFill>
                <a:srgbClr val="002060"/>
              </a:solidFill>
              <a:ln>
                <a:solidFill>
                  <a:prstClr val="black"/>
                </a:solidFill>
              </a:ln>
            </c:spPr>
          </c:dPt>
          <c:dPt>
            <c:idx val="18"/>
            <c:invertIfNegative val="0"/>
            <c:bubble3D val="0"/>
            <c:spPr>
              <a:solidFill>
                <a:srgbClr val="FFFF00"/>
              </a:solidFill>
              <a:ln>
                <a:solidFill>
                  <a:prstClr val="black"/>
                </a:solidFill>
              </a:ln>
            </c:spPr>
          </c:dPt>
          <c:dPt>
            <c:idx val="19"/>
            <c:invertIfNegative val="0"/>
            <c:bubble3D val="0"/>
            <c:spPr>
              <a:solidFill>
                <a:srgbClr val="FF9900"/>
              </a:solidFill>
              <a:ln>
                <a:solidFill>
                  <a:prstClr val="black"/>
                </a:solidFill>
              </a:ln>
            </c:spPr>
          </c:dPt>
          <c:dPt>
            <c:idx val="20"/>
            <c:invertIfNegative val="0"/>
            <c:bubble3D val="0"/>
            <c:spPr>
              <a:solidFill>
                <a:srgbClr val="FF0000"/>
              </a:solidFill>
              <a:ln>
                <a:solidFill>
                  <a:prstClr val="black"/>
                </a:solidFill>
              </a:ln>
            </c:spPr>
          </c:dPt>
          <c:dPt>
            <c:idx val="21"/>
            <c:invertIfNegative val="0"/>
            <c:bubble3D val="0"/>
            <c:spPr>
              <a:solidFill>
                <a:schemeClr val="tx1">
                  <a:lumMod val="50000"/>
                  <a:lumOff val="50000"/>
                </a:schemeClr>
              </a:solidFill>
              <a:ln>
                <a:solidFill>
                  <a:prstClr val="black"/>
                </a:solidFill>
              </a:ln>
            </c:spPr>
          </c:dPt>
          <c:dPt>
            <c:idx val="22"/>
            <c:invertIfNegative val="0"/>
            <c:bubble3D val="0"/>
            <c:spPr>
              <a:solidFill>
                <a:srgbClr val="00B0F0"/>
              </a:solidFill>
              <a:ln>
                <a:solidFill>
                  <a:prstClr val="black"/>
                </a:solidFill>
              </a:ln>
            </c:spPr>
          </c:dPt>
          <c:dPt>
            <c:idx val="23"/>
            <c:invertIfNegative val="0"/>
            <c:bubble3D val="0"/>
            <c:spPr>
              <a:solidFill>
                <a:srgbClr val="0070C0"/>
              </a:solidFill>
              <a:ln>
                <a:solidFill>
                  <a:prstClr val="black"/>
                </a:solidFill>
              </a:ln>
            </c:spPr>
          </c:dPt>
          <c:dPt>
            <c:idx val="24"/>
            <c:invertIfNegative val="0"/>
            <c:bubble3D val="0"/>
            <c:spPr>
              <a:solidFill>
                <a:srgbClr val="002060"/>
              </a:solidFill>
              <a:ln>
                <a:solidFill>
                  <a:prstClr val="black"/>
                </a:solidFill>
              </a:ln>
            </c:spPr>
          </c:dPt>
          <c:dPt>
            <c:idx val="25"/>
            <c:invertIfNegative val="0"/>
            <c:bubble3D val="0"/>
            <c:spPr>
              <a:solidFill>
                <a:srgbClr val="FFFF00"/>
              </a:solidFill>
              <a:ln>
                <a:solidFill>
                  <a:prstClr val="black"/>
                </a:solidFill>
              </a:ln>
            </c:spPr>
          </c:dPt>
          <c:dPt>
            <c:idx val="26"/>
            <c:invertIfNegative val="0"/>
            <c:bubble3D val="0"/>
            <c:spPr>
              <a:solidFill>
                <a:srgbClr val="FF9900"/>
              </a:solidFill>
              <a:ln>
                <a:solidFill>
                  <a:prstClr val="black"/>
                </a:solidFill>
              </a:ln>
            </c:spPr>
          </c:dPt>
          <c:dPt>
            <c:idx val="27"/>
            <c:invertIfNegative val="0"/>
            <c:bubble3D val="0"/>
            <c:spPr>
              <a:solidFill>
                <a:srgbClr val="FF0000"/>
              </a:solidFill>
              <a:ln>
                <a:solidFill>
                  <a:prstClr val="black"/>
                </a:solidFill>
              </a:ln>
            </c:spPr>
          </c:dPt>
          <c:dPt>
            <c:idx val="28"/>
            <c:invertIfNegative val="0"/>
            <c:bubble3D val="0"/>
            <c:spPr>
              <a:solidFill>
                <a:schemeClr val="tx1">
                  <a:lumMod val="50000"/>
                  <a:lumOff val="50000"/>
                </a:schemeClr>
              </a:solidFill>
              <a:ln>
                <a:solidFill>
                  <a:prstClr val="black"/>
                </a:solidFill>
              </a:ln>
            </c:spPr>
          </c:dPt>
          <c:dPt>
            <c:idx val="29"/>
            <c:invertIfNegative val="0"/>
            <c:bubble3D val="0"/>
            <c:spPr>
              <a:solidFill>
                <a:srgbClr val="00B0F0"/>
              </a:solidFill>
              <a:ln>
                <a:solidFill>
                  <a:prstClr val="black"/>
                </a:solidFill>
              </a:ln>
            </c:spPr>
          </c:dPt>
          <c:dPt>
            <c:idx val="30"/>
            <c:invertIfNegative val="0"/>
            <c:bubble3D val="0"/>
            <c:spPr>
              <a:solidFill>
                <a:schemeClr val="tx2">
                  <a:lumMod val="60000"/>
                  <a:lumOff val="40000"/>
                </a:schemeClr>
              </a:solidFill>
              <a:ln>
                <a:solidFill>
                  <a:prstClr val="black"/>
                </a:solidFill>
              </a:ln>
            </c:spPr>
          </c:dPt>
          <c:dPt>
            <c:idx val="31"/>
            <c:invertIfNegative val="0"/>
            <c:bubble3D val="0"/>
            <c:spPr>
              <a:solidFill>
                <a:srgbClr val="002060"/>
              </a:solidFill>
              <a:ln>
                <a:solidFill>
                  <a:prstClr val="black"/>
                </a:solidFill>
              </a:ln>
            </c:spPr>
          </c:dPt>
          <c:dPt>
            <c:idx val="32"/>
            <c:invertIfNegative val="0"/>
            <c:bubble3D val="0"/>
            <c:spPr>
              <a:solidFill>
                <a:srgbClr val="FFFF00"/>
              </a:solidFill>
              <a:ln>
                <a:solidFill>
                  <a:prstClr val="black"/>
                </a:solidFill>
              </a:ln>
            </c:spPr>
          </c:dPt>
          <c:dPt>
            <c:idx val="33"/>
            <c:invertIfNegative val="0"/>
            <c:bubble3D val="0"/>
            <c:spPr>
              <a:solidFill>
                <a:srgbClr val="FF9900"/>
              </a:solidFill>
              <a:ln>
                <a:solidFill>
                  <a:prstClr val="black"/>
                </a:solidFill>
              </a:ln>
            </c:spPr>
          </c:dPt>
          <c:dPt>
            <c:idx val="34"/>
            <c:invertIfNegative val="0"/>
            <c:bubble3D val="0"/>
            <c:spPr>
              <a:solidFill>
                <a:srgbClr val="FF0000"/>
              </a:solidFill>
              <a:ln>
                <a:solidFill>
                  <a:prstClr val="black"/>
                </a:solidFill>
              </a:ln>
            </c:spPr>
          </c:dPt>
          <c:dPt>
            <c:idx val="35"/>
            <c:invertIfNegative val="0"/>
            <c:bubble3D val="0"/>
            <c:spPr>
              <a:solidFill>
                <a:schemeClr val="tx1">
                  <a:lumMod val="50000"/>
                  <a:lumOff val="50000"/>
                </a:schemeClr>
              </a:solidFill>
              <a:ln>
                <a:solidFill>
                  <a:prstClr val="black"/>
                </a:solidFill>
              </a:ln>
            </c:spPr>
          </c:dPt>
          <c:dPt>
            <c:idx val="36"/>
            <c:invertIfNegative val="0"/>
            <c:bubble3D val="0"/>
            <c:spPr>
              <a:solidFill>
                <a:schemeClr val="tx2">
                  <a:lumMod val="20000"/>
                  <a:lumOff val="80000"/>
                </a:schemeClr>
              </a:solidFill>
              <a:ln>
                <a:solidFill>
                  <a:prstClr val="black"/>
                </a:solidFill>
              </a:ln>
            </c:spPr>
          </c:dPt>
          <c:dPt>
            <c:idx val="37"/>
            <c:invertIfNegative val="0"/>
            <c:bubble3D val="0"/>
            <c:spPr>
              <a:solidFill>
                <a:schemeClr val="tx2">
                  <a:lumMod val="60000"/>
                  <a:lumOff val="40000"/>
                </a:schemeClr>
              </a:solidFill>
              <a:ln>
                <a:solidFill>
                  <a:prstClr val="black"/>
                </a:solidFill>
              </a:ln>
            </c:spPr>
          </c:dPt>
          <c:dPt>
            <c:idx val="38"/>
            <c:invertIfNegative val="0"/>
            <c:bubble3D val="0"/>
            <c:spPr>
              <a:solidFill>
                <a:schemeClr val="tx2">
                  <a:lumMod val="75000"/>
                </a:schemeClr>
              </a:solidFill>
              <a:ln>
                <a:solidFill>
                  <a:prstClr val="black"/>
                </a:solidFill>
              </a:ln>
            </c:spPr>
          </c:dPt>
          <c:dPt>
            <c:idx val="39"/>
            <c:invertIfNegative val="0"/>
            <c:bubble3D val="0"/>
            <c:spPr>
              <a:solidFill>
                <a:srgbClr val="FF9999"/>
              </a:solidFill>
              <a:ln>
                <a:solidFill>
                  <a:prstClr val="black"/>
                </a:solidFill>
              </a:ln>
            </c:spPr>
          </c:dPt>
          <c:dPt>
            <c:idx val="40"/>
            <c:invertIfNegative val="0"/>
            <c:bubble3D val="0"/>
            <c:spPr>
              <a:solidFill>
                <a:srgbClr val="FF7C80"/>
              </a:solidFill>
              <a:ln>
                <a:solidFill>
                  <a:prstClr val="black"/>
                </a:solidFill>
              </a:ln>
            </c:spPr>
          </c:dPt>
          <c:dPt>
            <c:idx val="41"/>
            <c:invertIfNegative val="0"/>
            <c:bubble3D val="0"/>
            <c:spPr>
              <a:solidFill>
                <a:srgbClr val="FF0000"/>
              </a:solidFill>
              <a:ln>
                <a:solidFill>
                  <a:prstClr val="black"/>
                </a:solidFill>
              </a:ln>
            </c:spPr>
          </c:dPt>
          <c:dPt>
            <c:idx val="42"/>
            <c:invertIfNegative val="0"/>
            <c:bubble3D val="0"/>
            <c:spPr>
              <a:solidFill>
                <a:schemeClr val="tx1">
                  <a:lumMod val="50000"/>
                  <a:lumOff val="50000"/>
                </a:schemeClr>
              </a:solidFill>
              <a:ln>
                <a:solidFill>
                  <a:prstClr val="black"/>
                </a:solidFill>
              </a:ln>
            </c:spPr>
          </c:dPt>
          <c:dPt>
            <c:idx val="43"/>
            <c:invertIfNegative val="0"/>
            <c:bubble3D val="0"/>
            <c:spPr>
              <a:solidFill>
                <a:schemeClr val="tx2">
                  <a:lumMod val="20000"/>
                  <a:lumOff val="80000"/>
                </a:schemeClr>
              </a:solidFill>
              <a:ln>
                <a:solidFill>
                  <a:prstClr val="black"/>
                </a:solidFill>
              </a:ln>
            </c:spPr>
          </c:dPt>
          <c:dPt>
            <c:idx val="44"/>
            <c:invertIfNegative val="0"/>
            <c:bubble3D val="0"/>
            <c:spPr>
              <a:solidFill>
                <a:schemeClr val="tx2">
                  <a:lumMod val="60000"/>
                  <a:lumOff val="40000"/>
                </a:schemeClr>
              </a:solidFill>
              <a:ln>
                <a:solidFill>
                  <a:prstClr val="black"/>
                </a:solidFill>
              </a:ln>
            </c:spPr>
          </c:dPt>
          <c:dPt>
            <c:idx val="45"/>
            <c:invertIfNegative val="0"/>
            <c:bubble3D val="0"/>
            <c:spPr>
              <a:solidFill>
                <a:schemeClr val="tx2">
                  <a:lumMod val="75000"/>
                </a:schemeClr>
              </a:solidFill>
              <a:ln>
                <a:solidFill>
                  <a:prstClr val="black"/>
                </a:solidFill>
              </a:ln>
            </c:spPr>
          </c:dPt>
          <c:dPt>
            <c:idx val="46"/>
            <c:invertIfNegative val="0"/>
            <c:bubble3D val="0"/>
            <c:spPr>
              <a:solidFill>
                <a:srgbClr val="FF9999"/>
              </a:solidFill>
              <a:ln>
                <a:solidFill>
                  <a:prstClr val="black"/>
                </a:solidFill>
              </a:ln>
            </c:spPr>
          </c:dPt>
          <c:dPt>
            <c:idx val="47"/>
            <c:invertIfNegative val="0"/>
            <c:bubble3D val="0"/>
            <c:spPr>
              <a:solidFill>
                <a:srgbClr val="FF7C80"/>
              </a:solidFill>
              <a:ln>
                <a:solidFill>
                  <a:prstClr val="black"/>
                </a:solidFill>
              </a:ln>
            </c:spPr>
          </c:dPt>
          <c:dPt>
            <c:idx val="48"/>
            <c:invertIfNegative val="0"/>
            <c:bubble3D val="0"/>
            <c:spPr>
              <a:solidFill>
                <a:srgbClr val="FF0000"/>
              </a:solidFill>
              <a:ln>
                <a:solidFill>
                  <a:prstClr val="black"/>
                </a:solidFill>
              </a:ln>
            </c:spPr>
          </c:dPt>
          <c:dPt>
            <c:idx val="49"/>
            <c:invertIfNegative val="0"/>
            <c:bubble3D val="0"/>
            <c:spPr>
              <a:solidFill>
                <a:schemeClr val="tx1">
                  <a:lumMod val="50000"/>
                  <a:lumOff val="50000"/>
                </a:schemeClr>
              </a:solidFill>
              <a:ln>
                <a:solidFill>
                  <a:prstClr val="black"/>
                </a:solidFill>
              </a:ln>
            </c:spPr>
          </c:dPt>
          <c:dPt>
            <c:idx val="50"/>
            <c:invertIfNegative val="0"/>
            <c:bubble3D val="0"/>
            <c:spPr>
              <a:solidFill>
                <a:schemeClr val="tx2">
                  <a:lumMod val="20000"/>
                  <a:lumOff val="80000"/>
                </a:schemeClr>
              </a:solidFill>
              <a:ln>
                <a:solidFill>
                  <a:prstClr val="black"/>
                </a:solidFill>
              </a:ln>
            </c:spPr>
          </c:dPt>
          <c:dPt>
            <c:idx val="51"/>
            <c:invertIfNegative val="0"/>
            <c:bubble3D val="0"/>
            <c:spPr>
              <a:solidFill>
                <a:schemeClr val="tx2">
                  <a:lumMod val="60000"/>
                  <a:lumOff val="40000"/>
                </a:schemeClr>
              </a:solidFill>
              <a:ln>
                <a:solidFill>
                  <a:prstClr val="black"/>
                </a:solidFill>
              </a:ln>
            </c:spPr>
          </c:dPt>
          <c:dPt>
            <c:idx val="52"/>
            <c:invertIfNegative val="0"/>
            <c:bubble3D val="0"/>
            <c:spPr>
              <a:solidFill>
                <a:schemeClr val="tx2">
                  <a:lumMod val="75000"/>
                </a:schemeClr>
              </a:solidFill>
              <a:ln>
                <a:solidFill>
                  <a:prstClr val="black"/>
                </a:solidFill>
              </a:ln>
            </c:spPr>
          </c:dPt>
          <c:dPt>
            <c:idx val="53"/>
            <c:invertIfNegative val="0"/>
            <c:bubble3D val="0"/>
            <c:spPr>
              <a:solidFill>
                <a:srgbClr val="FF9999"/>
              </a:solidFill>
              <a:ln>
                <a:solidFill>
                  <a:prstClr val="black"/>
                </a:solidFill>
              </a:ln>
            </c:spPr>
          </c:dPt>
          <c:dPt>
            <c:idx val="54"/>
            <c:invertIfNegative val="0"/>
            <c:bubble3D val="0"/>
            <c:spPr>
              <a:solidFill>
                <a:srgbClr val="FF7C80"/>
              </a:solidFill>
              <a:ln>
                <a:solidFill>
                  <a:prstClr val="black"/>
                </a:solidFill>
              </a:ln>
            </c:spPr>
          </c:dPt>
          <c:dPt>
            <c:idx val="55"/>
            <c:invertIfNegative val="0"/>
            <c:bubble3D val="0"/>
            <c:spPr>
              <a:solidFill>
                <a:srgbClr val="FF0000"/>
              </a:solidFill>
              <a:ln>
                <a:solidFill>
                  <a:prstClr val="black"/>
                </a:solidFill>
              </a:ln>
            </c:spPr>
          </c:dPt>
          <c:dPt>
            <c:idx val="56"/>
            <c:invertIfNegative val="0"/>
            <c:bubble3D val="0"/>
            <c:spPr>
              <a:solidFill>
                <a:schemeClr val="tx1">
                  <a:lumMod val="50000"/>
                  <a:lumOff val="50000"/>
                </a:schemeClr>
              </a:solidFill>
              <a:ln>
                <a:solidFill>
                  <a:prstClr val="black"/>
                </a:solidFill>
              </a:ln>
            </c:spPr>
          </c:dPt>
          <c:dPt>
            <c:idx val="57"/>
            <c:invertIfNegative val="0"/>
            <c:bubble3D val="0"/>
            <c:spPr>
              <a:solidFill>
                <a:schemeClr val="tx2">
                  <a:lumMod val="20000"/>
                  <a:lumOff val="80000"/>
                </a:schemeClr>
              </a:solidFill>
              <a:ln>
                <a:solidFill>
                  <a:prstClr val="black"/>
                </a:solidFill>
              </a:ln>
            </c:spPr>
          </c:dPt>
          <c:dPt>
            <c:idx val="58"/>
            <c:invertIfNegative val="0"/>
            <c:bubble3D val="0"/>
            <c:spPr>
              <a:solidFill>
                <a:schemeClr val="tx2">
                  <a:lumMod val="60000"/>
                  <a:lumOff val="40000"/>
                </a:schemeClr>
              </a:solidFill>
              <a:ln>
                <a:solidFill>
                  <a:prstClr val="black"/>
                </a:solidFill>
              </a:ln>
            </c:spPr>
          </c:dPt>
          <c:dPt>
            <c:idx val="59"/>
            <c:invertIfNegative val="0"/>
            <c:bubble3D val="0"/>
            <c:spPr>
              <a:solidFill>
                <a:schemeClr val="tx2">
                  <a:lumMod val="75000"/>
                </a:schemeClr>
              </a:solidFill>
              <a:ln>
                <a:solidFill>
                  <a:prstClr val="black"/>
                </a:solidFill>
              </a:ln>
            </c:spPr>
          </c:dPt>
          <c:dPt>
            <c:idx val="60"/>
            <c:invertIfNegative val="0"/>
            <c:bubble3D val="0"/>
            <c:spPr>
              <a:solidFill>
                <a:srgbClr val="FF9999"/>
              </a:solidFill>
              <a:ln>
                <a:solidFill>
                  <a:prstClr val="black"/>
                </a:solidFill>
              </a:ln>
            </c:spPr>
          </c:dPt>
          <c:dPt>
            <c:idx val="61"/>
            <c:invertIfNegative val="0"/>
            <c:bubble3D val="0"/>
            <c:spPr>
              <a:solidFill>
                <a:srgbClr val="FF7C80"/>
              </a:solidFill>
              <a:ln>
                <a:solidFill>
                  <a:prstClr val="black"/>
                </a:solidFill>
              </a:ln>
            </c:spPr>
          </c:dPt>
          <c:dPt>
            <c:idx val="62"/>
            <c:invertIfNegative val="0"/>
            <c:bubble3D val="0"/>
            <c:spPr>
              <a:solidFill>
                <a:srgbClr val="FF0000"/>
              </a:solidFill>
              <a:ln>
                <a:solidFill>
                  <a:prstClr val="black"/>
                </a:solidFill>
              </a:ln>
            </c:spPr>
          </c:dPt>
          <c:dPt>
            <c:idx val="63"/>
            <c:invertIfNegative val="0"/>
            <c:bubble3D val="0"/>
            <c:spPr>
              <a:solidFill>
                <a:schemeClr val="tx1">
                  <a:lumMod val="50000"/>
                  <a:lumOff val="50000"/>
                </a:schemeClr>
              </a:solidFill>
              <a:ln>
                <a:solidFill>
                  <a:prstClr val="black"/>
                </a:solidFill>
              </a:ln>
            </c:spPr>
          </c:dPt>
          <c:dPt>
            <c:idx val="64"/>
            <c:invertIfNegative val="0"/>
            <c:bubble3D val="0"/>
            <c:spPr>
              <a:solidFill>
                <a:schemeClr val="tx2">
                  <a:lumMod val="20000"/>
                  <a:lumOff val="80000"/>
                </a:schemeClr>
              </a:solidFill>
              <a:ln>
                <a:solidFill>
                  <a:prstClr val="black"/>
                </a:solidFill>
              </a:ln>
            </c:spPr>
          </c:dPt>
          <c:dPt>
            <c:idx val="65"/>
            <c:invertIfNegative val="0"/>
            <c:bubble3D val="0"/>
            <c:spPr>
              <a:solidFill>
                <a:schemeClr val="tx2">
                  <a:lumMod val="60000"/>
                  <a:lumOff val="40000"/>
                </a:schemeClr>
              </a:solidFill>
              <a:ln>
                <a:solidFill>
                  <a:prstClr val="black"/>
                </a:solidFill>
              </a:ln>
            </c:spPr>
          </c:dPt>
          <c:dPt>
            <c:idx val="66"/>
            <c:invertIfNegative val="0"/>
            <c:bubble3D val="0"/>
            <c:spPr>
              <a:solidFill>
                <a:schemeClr val="tx2">
                  <a:lumMod val="75000"/>
                </a:schemeClr>
              </a:solidFill>
              <a:ln>
                <a:solidFill>
                  <a:prstClr val="black"/>
                </a:solidFill>
              </a:ln>
            </c:spPr>
          </c:dPt>
          <c:dPt>
            <c:idx val="67"/>
            <c:invertIfNegative val="0"/>
            <c:bubble3D val="0"/>
            <c:spPr>
              <a:solidFill>
                <a:srgbClr val="FF9999"/>
              </a:solidFill>
              <a:ln>
                <a:solidFill>
                  <a:prstClr val="black"/>
                </a:solidFill>
              </a:ln>
            </c:spPr>
          </c:dPt>
          <c:dPt>
            <c:idx val="68"/>
            <c:invertIfNegative val="0"/>
            <c:bubble3D val="0"/>
            <c:spPr>
              <a:solidFill>
                <a:srgbClr val="FF7C80"/>
              </a:solidFill>
              <a:ln>
                <a:solidFill>
                  <a:prstClr val="black"/>
                </a:solidFill>
              </a:ln>
            </c:spPr>
          </c:dPt>
          <c:dPt>
            <c:idx val="69"/>
            <c:invertIfNegative val="0"/>
            <c:bubble3D val="0"/>
            <c:spPr>
              <a:solidFill>
                <a:srgbClr val="FF0000"/>
              </a:solidFill>
              <a:ln>
                <a:solidFill>
                  <a:prstClr val="black"/>
                </a:solidFill>
              </a:ln>
            </c:spPr>
          </c:dPt>
          <c:errBars>
            <c:errBarType val="plus"/>
            <c:errValType val="cust"/>
            <c:noEndCap val="0"/>
            <c:plus>
              <c:numRef>
                <c:f>cytokines!$L$2:$L$36</c:f>
                <c:numCache>
                  <c:formatCode>General</c:formatCode>
                  <c:ptCount val="35"/>
                  <c:pt idx="0">
                    <c:v>0.40595214301305832</c:v>
                  </c:pt>
                  <c:pt idx="1">
                    <c:v>1.6915512162850572</c:v>
                  </c:pt>
                  <c:pt idx="2">
                    <c:v>1.7832223258624418</c:v>
                  </c:pt>
                  <c:pt idx="3">
                    <c:v>0.2745333868458148</c:v>
                  </c:pt>
                  <c:pt idx="4">
                    <c:v>0.82001651992794711</c:v>
                  </c:pt>
                  <c:pt idx="5">
                    <c:v>2.8015893948195134</c:v>
                  </c:pt>
                  <c:pt idx="6">
                    <c:v>2.3183106939757328</c:v>
                  </c:pt>
                  <c:pt idx="7">
                    <c:v>0.3864259243677417</c:v>
                  </c:pt>
                  <c:pt idx="8">
                    <c:v>8.0022471992437527</c:v>
                  </c:pt>
                  <c:pt idx="9">
                    <c:v>2.3894608644669439</c:v>
                  </c:pt>
                  <c:pt idx="10">
                    <c:v>0.97242889067979998</c:v>
                  </c:pt>
                  <c:pt idx="11">
                    <c:v>7.4165817621300372</c:v>
                  </c:pt>
                  <c:pt idx="12">
                    <c:v>45.884423581613945</c:v>
                  </c:pt>
                  <c:pt idx="13">
                    <c:v>46.101078301144952</c:v>
                  </c:pt>
                  <c:pt idx="14">
                    <c:v>4.0310870710581814E-2</c:v>
                  </c:pt>
                  <c:pt idx="15">
                    <c:v>7.2396754417026768E-2</c:v>
                  </c:pt>
                  <c:pt idx="16">
                    <c:v>2.0353362022468822E-2</c:v>
                  </c:pt>
                  <c:pt idx="17">
                    <c:v>0.14374202558013749</c:v>
                  </c:pt>
                  <c:pt idx="18">
                    <c:v>5.7722359442789493E-2</c:v>
                  </c:pt>
                  <c:pt idx="19">
                    <c:v>0.88481323605900108</c:v>
                  </c:pt>
                  <c:pt idx="20">
                    <c:v>1.3945271437651181</c:v>
                  </c:pt>
                  <c:pt idx="21">
                    <c:v>0.6031827026476716</c:v>
                  </c:pt>
                  <c:pt idx="22">
                    <c:v>1.0210116363723938</c:v>
                  </c:pt>
                  <c:pt idx="23">
                    <c:v>1.2669380482156598</c:v>
                  </c:pt>
                  <c:pt idx="24">
                    <c:v>2.4811605000888877</c:v>
                  </c:pt>
                  <c:pt idx="25">
                    <c:v>2.8717873331340367</c:v>
                  </c:pt>
                  <c:pt idx="26">
                    <c:v>123.4170804915387</c:v>
                  </c:pt>
                  <c:pt idx="27">
                    <c:v>85.640387959823343</c:v>
                  </c:pt>
                  <c:pt idx="28">
                    <c:v>0.36632835554295357</c:v>
                  </c:pt>
                  <c:pt idx="29">
                    <c:v>0.28608408485994191</c:v>
                  </c:pt>
                  <c:pt idx="30">
                    <c:v>0.14075594722959792</c:v>
                  </c:pt>
                  <c:pt idx="31">
                    <c:v>0.34252444335566007</c:v>
                  </c:pt>
                  <c:pt idx="32">
                    <c:v>1.290576369936226</c:v>
                  </c:pt>
                  <c:pt idx="33">
                    <c:v>5.6279426451943495</c:v>
                  </c:pt>
                  <c:pt idx="34">
                    <c:v>2.2598573746550037</c:v>
                  </c:pt>
                </c:numCache>
              </c:numRef>
            </c:plus>
            <c:minus>
              <c:numLit>
                <c:formatCode>General</c:formatCode>
                <c:ptCount val="1"/>
                <c:pt idx="0">
                  <c:v>1</c:v>
                </c:pt>
              </c:numLit>
            </c:minus>
          </c:errBars>
          <c:cat>
            <c:multiLvlStrRef>
              <c:f>cytokines!$I$2:$J$36</c:f>
              <c:multiLvlStrCache>
                <c:ptCount val="35"/>
                <c:lvl>
                  <c:pt idx="0">
                    <c:v>N.T.</c:v>
                  </c:pt>
                  <c:pt idx="1">
                    <c:v>1h R8-MEND</c:v>
                  </c:pt>
                  <c:pt idx="2">
                    <c:v>3h R8-MEND</c:v>
                  </c:pt>
                  <c:pt idx="3">
                    <c:v>6h R8-MEND</c:v>
                  </c:pt>
                  <c:pt idx="4">
                    <c:v>1h R8-KALA-MEND</c:v>
                  </c:pt>
                  <c:pt idx="5">
                    <c:v>3h R8-KALA-MEND</c:v>
                  </c:pt>
                  <c:pt idx="6">
                    <c:v>6h R8-KALA-MEND</c:v>
                  </c:pt>
                  <c:pt idx="7">
                    <c:v>N.T.</c:v>
                  </c:pt>
                  <c:pt idx="8">
                    <c:v>1h R8-MEND</c:v>
                  </c:pt>
                  <c:pt idx="9">
                    <c:v>3h R8-MEND</c:v>
                  </c:pt>
                  <c:pt idx="10">
                    <c:v>6h R8-MEND</c:v>
                  </c:pt>
                  <c:pt idx="11">
                    <c:v>1h R8-KALA-MEND</c:v>
                  </c:pt>
                  <c:pt idx="12">
                    <c:v>3h R8-KALA-MEND</c:v>
                  </c:pt>
                  <c:pt idx="13">
                    <c:v>6h R8-KALA-MEND</c:v>
                  </c:pt>
                  <c:pt idx="14">
                    <c:v>N.T.</c:v>
                  </c:pt>
                  <c:pt idx="15">
                    <c:v>1h R8-MEND</c:v>
                  </c:pt>
                  <c:pt idx="16">
                    <c:v>3h R8-MEND</c:v>
                  </c:pt>
                  <c:pt idx="17">
                    <c:v>6h R8-MEND</c:v>
                  </c:pt>
                  <c:pt idx="18">
                    <c:v>1h R8-KALA-MEND</c:v>
                  </c:pt>
                  <c:pt idx="19">
                    <c:v>3h R8-KALA-MEND</c:v>
                  </c:pt>
                  <c:pt idx="20">
                    <c:v>6h R8-KALA-MEND</c:v>
                  </c:pt>
                  <c:pt idx="21">
                    <c:v>N.T.</c:v>
                  </c:pt>
                  <c:pt idx="22">
                    <c:v>1h R8-MEND</c:v>
                  </c:pt>
                  <c:pt idx="23">
                    <c:v>3h R8-MEND</c:v>
                  </c:pt>
                  <c:pt idx="24">
                    <c:v>6h R8-MEND</c:v>
                  </c:pt>
                  <c:pt idx="25">
                    <c:v>1h R8-KALA-MEND</c:v>
                  </c:pt>
                  <c:pt idx="26">
                    <c:v>3h R8-KALA-MEND</c:v>
                  </c:pt>
                  <c:pt idx="27">
                    <c:v>6h R8-KALA-MEND</c:v>
                  </c:pt>
                  <c:pt idx="28">
                    <c:v>N.T.</c:v>
                  </c:pt>
                  <c:pt idx="29">
                    <c:v>1h R8-MEND</c:v>
                  </c:pt>
                  <c:pt idx="30">
                    <c:v>3h R8-MEND</c:v>
                  </c:pt>
                  <c:pt idx="31">
                    <c:v>6h R8-MEND</c:v>
                  </c:pt>
                  <c:pt idx="32">
                    <c:v>1h R8-KALA-MEND</c:v>
                  </c:pt>
                  <c:pt idx="33">
                    <c:v>3h R8-KALA-MEND</c:v>
                  </c:pt>
                  <c:pt idx="34">
                    <c:v>6h R8-KALA-MEND</c:v>
                  </c:pt>
                </c:lvl>
                <c:lvl>
                  <c:pt idx="0">
                    <c:v>IL-1b</c:v>
                  </c:pt>
                  <c:pt idx="7">
                    <c:v>IL-6</c:v>
                  </c:pt>
                  <c:pt idx="14">
                    <c:v>IL-12</c:v>
                  </c:pt>
                  <c:pt idx="21">
                    <c:v>IFNβ</c:v>
                  </c:pt>
                  <c:pt idx="28">
                    <c:v>TNFα</c:v>
                  </c:pt>
                </c:lvl>
              </c:multiLvlStrCache>
            </c:multiLvlStrRef>
          </c:cat>
          <c:val>
            <c:numRef>
              <c:f>cytokines!$K$2:$K$36</c:f>
              <c:numCache>
                <c:formatCode>General</c:formatCode>
                <c:ptCount val="35"/>
                <c:pt idx="0">
                  <c:v>1.0000000000000002</c:v>
                </c:pt>
                <c:pt idx="1">
                  <c:v>8.631878495151442</c:v>
                </c:pt>
                <c:pt idx="2">
                  <c:v>3.9792967059474202</c:v>
                </c:pt>
                <c:pt idx="3">
                  <c:v>1.4284748331420698</c:v>
                </c:pt>
                <c:pt idx="4">
                  <c:v>11.196541753576327</c:v>
                </c:pt>
                <c:pt idx="5">
                  <c:v>22.690938485779053</c:v>
                </c:pt>
                <c:pt idx="6">
                  <c:v>25.781801582726889</c:v>
                </c:pt>
                <c:pt idx="7">
                  <c:v>1</c:v>
                </c:pt>
                <c:pt idx="8">
                  <c:v>26.211321316481875</c:v>
                </c:pt>
                <c:pt idx="9">
                  <c:v>6.8169330279603289</c:v>
                </c:pt>
                <c:pt idx="10">
                  <c:v>6.3472666013527572</c:v>
                </c:pt>
                <c:pt idx="11">
                  <c:v>52.431944635960001</c:v>
                </c:pt>
                <c:pt idx="12">
                  <c:v>338.5037808303727</c:v>
                </c:pt>
                <c:pt idx="13">
                  <c:v>248.70909142146581</c:v>
                </c:pt>
                <c:pt idx="14">
                  <c:v>1</c:v>
                </c:pt>
                <c:pt idx="15">
                  <c:v>1.1358984137431638</c:v>
                </c:pt>
                <c:pt idx="16">
                  <c:v>1.0812742914329692</c:v>
                </c:pt>
                <c:pt idx="17">
                  <c:v>1.3295058167650844</c:v>
                </c:pt>
                <c:pt idx="18">
                  <c:v>1.1424104835413862</c:v>
                </c:pt>
                <c:pt idx="19">
                  <c:v>4.263679946341461</c:v>
                </c:pt>
                <c:pt idx="20">
                  <c:v>9.9860789710788289</c:v>
                </c:pt>
                <c:pt idx="21">
                  <c:v>1</c:v>
                </c:pt>
                <c:pt idx="22">
                  <c:v>1.211009782133367</c:v>
                </c:pt>
                <c:pt idx="23">
                  <c:v>4.0420199437097075</c:v>
                </c:pt>
                <c:pt idx="24">
                  <c:v>10.01656203523302</c:v>
                </c:pt>
                <c:pt idx="25">
                  <c:v>5.6587518356198965</c:v>
                </c:pt>
                <c:pt idx="26">
                  <c:v>580.81088658089413</c:v>
                </c:pt>
                <c:pt idx="27">
                  <c:v>482.06181069642048</c:v>
                </c:pt>
                <c:pt idx="28">
                  <c:v>1</c:v>
                </c:pt>
                <c:pt idx="29">
                  <c:v>1.7066185392024407</c:v>
                </c:pt>
                <c:pt idx="30">
                  <c:v>1.0130574956608249</c:v>
                </c:pt>
                <c:pt idx="31">
                  <c:v>1.3649027804882701</c:v>
                </c:pt>
                <c:pt idx="32">
                  <c:v>3.7407990115340457</c:v>
                </c:pt>
                <c:pt idx="33">
                  <c:v>19.839275766055998</c:v>
                </c:pt>
                <c:pt idx="34">
                  <c:v>14.454840992631167</c:v>
                </c:pt>
              </c:numCache>
            </c:numRef>
          </c:val>
        </c:ser>
        <c:dLbls>
          <c:showLegendKey val="0"/>
          <c:showVal val="0"/>
          <c:showCatName val="0"/>
          <c:showSerName val="0"/>
          <c:showPercent val="0"/>
          <c:showBubbleSize val="0"/>
        </c:dLbls>
        <c:gapWidth val="0"/>
        <c:overlap val="100"/>
        <c:axId val="160500352"/>
        <c:axId val="160506240"/>
      </c:barChart>
      <c:catAx>
        <c:axId val="160500352"/>
        <c:scaling>
          <c:orientation val="minMax"/>
        </c:scaling>
        <c:delete val="1"/>
        <c:axPos val="b"/>
        <c:numFmt formatCode="General" sourceLinked="0"/>
        <c:majorTickMark val="out"/>
        <c:minorTickMark val="none"/>
        <c:tickLblPos val="none"/>
        <c:crossAx val="160506240"/>
        <c:crosses val="autoZero"/>
        <c:auto val="1"/>
        <c:lblAlgn val="ctr"/>
        <c:lblOffset val="100"/>
        <c:tickLblSkip val="1"/>
        <c:noMultiLvlLbl val="0"/>
      </c:catAx>
      <c:valAx>
        <c:axId val="160506240"/>
        <c:scaling>
          <c:logBase val="10"/>
          <c:orientation val="minMax"/>
        </c:scaling>
        <c:delete val="0"/>
        <c:axPos val="l"/>
        <c:majorGridlines/>
        <c:numFmt formatCode="General" sourceLinked="1"/>
        <c:majorTickMark val="out"/>
        <c:minorTickMark val="none"/>
        <c:tickLblPos val="nextTo"/>
        <c:txPr>
          <a:bodyPr/>
          <a:lstStyle/>
          <a:p>
            <a:pPr>
              <a:defRPr sz="1200" b="1">
                <a:latin typeface="HGP創英角ｺﾞｼｯｸUB" panose="020B0900000000000000" pitchFamily="50" charset="-128"/>
                <a:ea typeface="HGP創英角ｺﾞｼｯｸUB" panose="020B0900000000000000" pitchFamily="50" charset="-128"/>
              </a:defRPr>
            </a:pPr>
            <a:endParaRPr lang="ja-JP"/>
          </a:p>
        </c:txPr>
        <c:crossAx val="160500352"/>
        <c:crosses val="autoZero"/>
        <c:crossBetween val="between"/>
      </c:valAx>
    </c:plotArea>
    <c:plotVisOnly val="1"/>
    <c:dispBlanksAs val="gap"/>
    <c:showDLblsOverMax val="0"/>
  </c:chart>
  <c:spPr>
    <a:noFill/>
    <a:ln>
      <a:noFill/>
    </a:ln>
  </c:sp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33269633225458467"/>
          <c:y val="3.2227338148748196E-2"/>
          <c:w val="0.62962837108953618"/>
          <c:h val="0.87815136421759654"/>
        </c:manualLayout>
      </c:layout>
      <c:barChart>
        <c:barDir val="col"/>
        <c:grouping val="clustered"/>
        <c:varyColors val="0"/>
        <c:ser>
          <c:idx val="0"/>
          <c:order val="0"/>
          <c:invertIfNegative val="0"/>
          <c:dPt>
            <c:idx val="0"/>
            <c:invertIfNegative val="0"/>
            <c:bubble3D val="0"/>
            <c:spPr>
              <a:gradFill>
                <a:gsLst>
                  <a:gs pos="0">
                    <a:srgbClr val="FF0000"/>
                  </a:gs>
                  <a:gs pos="50000">
                    <a:srgbClr val="FF6464"/>
                  </a:gs>
                  <a:gs pos="100000">
                    <a:srgbClr val="FFC8C8"/>
                  </a:gs>
                </a:gsLst>
                <a:lin ang="5400000" scaled="0"/>
              </a:gradFill>
              <a:ln>
                <a:solidFill>
                  <a:schemeClr val="tx1"/>
                </a:solidFill>
              </a:ln>
            </c:spPr>
          </c:dPt>
          <c:dPt>
            <c:idx val="1"/>
            <c:invertIfNegative val="0"/>
            <c:bubble3D val="0"/>
            <c:spPr>
              <a:gradFill>
                <a:gsLst>
                  <a:gs pos="0">
                    <a:srgbClr val="002060"/>
                  </a:gs>
                  <a:gs pos="50000">
                    <a:srgbClr val="003CB4"/>
                  </a:gs>
                  <a:gs pos="100000">
                    <a:srgbClr val="97BAFF"/>
                  </a:gs>
                </a:gsLst>
                <a:lin ang="5400000" scaled="0"/>
              </a:gradFill>
              <a:ln>
                <a:solidFill>
                  <a:prstClr val="black"/>
                </a:solidFill>
              </a:ln>
            </c:spPr>
          </c:dPt>
          <c:errBars>
            <c:errBarType val="both"/>
            <c:errValType val="cust"/>
            <c:noEndCap val="0"/>
            <c:plus>
              <c:numRef>
                <c:f>'Luciferase Assay'!$B$12:$C$12</c:f>
                <c:numCache>
                  <c:formatCode>General</c:formatCode>
                  <c:ptCount val="2"/>
                  <c:pt idx="0">
                    <c:v>14404909.375213539</c:v>
                  </c:pt>
                  <c:pt idx="1">
                    <c:v>93977.195068456349</c:v>
                  </c:pt>
                </c:numCache>
              </c:numRef>
            </c:plus>
            <c:minus>
              <c:numRef>
                <c:f>'Luciferase Assay'!$B$12:$C$12</c:f>
                <c:numCache>
                  <c:formatCode>General</c:formatCode>
                  <c:ptCount val="2"/>
                  <c:pt idx="0">
                    <c:v>14404909.375213539</c:v>
                  </c:pt>
                  <c:pt idx="1">
                    <c:v>93977.195068456349</c:v>
                  </c:pt>
                </c:numCache>
              </c:numRef>
            </c:minus>
          </c:errBars>
          <c:cat>
            <c:strRef>
              <c:f>'Luciferase Assay'!$B$1:$C$1</c:f>
              <c:strCache>
                <c:ptCount val="2"/>
                <c:pt idx="0">
                  <c:v>KALA MEND</c:v>
                </c:pt>
                <c:pt idx="1">
                  <c:v>R8 MEND</c:v>
                </c:pt>
              </c:strCache>
            </c:strRef>
          </c:cat>
          <c:val>
            <c:numRef>
              <c:f>'Luciferase Assay'!$B$11:$C$11</c:f>
              <c:numCache>
                <c:formatCode>General</c:formatCode>
                <c:ptCount val="2"/>
                <c:pt idx="0">
                  <c:v>20989513.326310623</c:v>
                </c:pt>
                <c:pt idx="1">
                  <c:v>114910.4063211851</c:v>
                </c:pt>
              </c:numCache>
            </c:numRef>
          </c:val>
        </c:ser>
        <c:dLbls>
          <c:showLegendKey val="0"/>
          <c:showVal val="0"/>
          <c:showCatName val="0"/>
          <c:showSerName val="0"/>
          <c:showPercent val="0"/>
          <c:showBubbleSize val="0"/>
        </c:dLbls>
        <c:gapWidth val="150"/>
        <c:axId val="160535296"/>
        <c:axId val="160536832"/>
      </c:barChart>
      <c:catAx>
        <c:axId val="160535296"/>
        <c:scaling>
          <c:orientation val="minMax"/>
        </c:scaling>
        <c:delete val="0"/>
        <c:axPos val="b"/>
        <c:numFmt formatCode="General" sourceLinked="0"/>
        <c:majorTickMark val="out"/>
        <c:minorTickMark val="none"/>
        <c:tickLblPos val="nextTo"/>
        <c:spPr>
          <a:ln w="12700">
            <a:solidFill>
              <a:prstClr val="black"/>
            </a:solidFill>
          </a:ln>
        </c:spPr>
        <c:txPr>
          <a:bodyPr/>
          <a:lstStyle/>
          <a:p>
            <a:pPr>
              <a:defRPr sz="1400" b="0">
                <a:latin typeface="HGP創英角ｺﾞｼｯｸUB" panose="020B0900000000000000" pitchFamily="50" charset="-128"/>
                <a:ea typeface="HGP創英角ｺﾞｼｯｸUB" panose="020B0900000000000000" pitchFamily="50" charset="-128"/>
                <a:cs typeface="Arial" pitchFamily="34" charset="0"/>
              </a:defRPr>
            </a:pPr>
            <a:endParaRPr lang="ja-JP"/>
          </a:p>
        </c:txPr>
        <c:crossAx val="160536832"/>
        <c:crosses val="autoZero"/>
        <c:auto val="1"/>
        <c:lblAlgn val="ctr"/>
        <c:lblOffset val="100"/>
        <c:noMultiLvlLbl val="0"/>
      </c:catAx>
      <c:valAx>
        <c:axId val="160536832"/>
        <c:scaling>
          <c:logBase val="10"/>
          <c:orientation val="minMax"/>
          <c:min val="10000"/>
        </c:scaling>
        <c:delete val="0"/>
        <c:axPos val="l"/>
        <c:majorGridlines/>
        <c:numFmt formatCode="0.00E+00" sourceLinked="0"/>
        <c:majorTickMark val="out"/>
        <c:minorTickMark val="none"/>
        <c:tickLblPos val="nextTo"/>
        <c:spPr>
          <a:ln w="12700">
            <a:solidFill>
              <a:schemeClr val="tx1"/>
            </a:solidFill>
          </a:ln>
        </c:spPr>
        <c:crossAx val="160535296"/>
        <c:crosses val="autoZero"/>
        <c:crossBetween val="between"/>
      </c:valAx>
    </c:plotArea>
    <c:plotVisOnly val="1"/>
    <c:dispBlanksAs val="gap"/>
    <c:showDLblsOverMax val="0"/>
  </c:chart>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9399005604988667"/>
          <c:y val="6.4565273528166572E-2"/>
          <c:w val="0.78462275532181269"/>
          <c:h val="0.87086945294366869"/>
        </c:manualLayout>
      </c:layout>
      <c:barChart>
        <c:barDir val="col"/>
        <c:grouping val="clustered"/>
        <c:varyColors val="0"/>
        <c:ser>
          <c:idx val="0"/>
          <c:order val="0"/>
          <c:spPr>
            <a:ln>
              <a:solidFill>
                <a:schemeClr val="tx1"/>
              </a:solidFill>
            </a:ln>
          </c:spPr>
          <c:invertIfNegative val="0"/>
          <c:dPt>
            <c:idx val="0"/>
            <c:invertIfNegative val="0"/>
            <c:bubble3D val="0"/>
            <c:spPr>
              <a:gradFill>
                <a:gsLst>
                  <a:gs pos="0">
                    <a:srgbClr val="FF0000"/>
                  </a:gs>
                  <a:gs pos="50000">
                    <a:srgbClr val="FF6464"/>
                  </a:gs>
                  <a:gs pos="100000">
                    <a:srgbClr val="FFC8C8"/>
                  </a:gs>
                </a:gsLst>
                <a:lin ang="5400000" scaled="0"/>
              </a:gradFill>
              <a:ln>
                <a:solidFill>
                  <a:schemeClr val="tx1"/>
                </a:solidFill>
              </a:ln>
            </c:spPr>
          </c:dPt>
          <c:dPt>
            <c:idx val="1"/>
            <c:invertIfNegative val="0"/>
            <c:bubble3D val="0"/>
            <c:spPr>
              <a:gradFill>
                <a:gsLst>
                  <a:gs pos="0">
                    <a:srgbClr val="FF0000"/>
                  </a:gs>
                  <a:gs pos="50000">
                    <a:srgbClr val="FF6464"/>
                  </a:gs>
                  <a:gs pos="100000">
                    <a:srgbClr val="FFC8C8"/>
                  </a:gs>
                </a:gsLst>
                <a:lin ang="5400000" scaled="0"/>
              </a:gradFill>
              <a:ln>
                <a:solidFill>
                  <a:schemeClr val="tx1"/>
                </a:solidFill>
              </a:ln>
            </c:spPr>
          </c:dPt>
          <c:dPt>
            <c:idx val="2"/>
            <c:invertIfNegative val="0"/>
            <c:bubble3D val="0"/>
            <c:spPr>
              <a:gradFill>
                <a:gsLst>
                  <a:gs pos="0">
                    <a:srgbClr val="002060"/>
                  </a:gs>
                  <a:gs pos="50000">
                    <a:srgbClr val="003CB4"/>
                  </a:gs>
                  <a:gs pos="100000">
                    <a:srgbClr val="97BAFF"/>
                  </a:gs>
                </a:gsLst>
                <a:lin ang="5400000" scaled="0"/>
              </a:gradFill>
              <a:ln>
                <a:solidFill>
                  <a:schemeClr val="tx1"/>
                </a:solidFill>
              </a:ln>
            </c:spPr>
          </c:dPt>
          <c:dPt>
            <c:idx val="3"/>
            <c:invertIfNegative val="0"/>
            <c:bubble3D val="0"/>
            <c:spPr>
              <a:gradFill>
                <a:gsLst>
                  <a:gs pos="0">
                    <a:srgbClr val="002060"/>
                  </a:gs>
                  <a:gs pos="50000">
                    <a:srgbClr val="003CB4"/>
                  </a:gs>
                  <a:gs pos="100000">
                    <a:srgbClr val="97BAFF"/>
                  </a:gs>
                </a:gsLst>
                <a:lin ang="5400000" scaled="0"/>
              </a:gradFill>
              <a:ln>
                <a:solidFill>
                  <a:schemeClr val="tx1"/>
                </a:solidFill>
              </a:ln>
            </c:spPr>
          </c:dPt>
          <c:errBars>
            <c:errBarType val="plus"/>
            <c:errValType val="cust"/>
            <c:noEndCap val="0"/>
            <c:plus>
              <c:numRef>
                <c:f>Sheet1!$I$7:$L$7</c:f>
                <c:numCache>
                  <c:formatCode>General</c:formatCode>
                  <c:ptCount val="4"/>
                  <c:pt idx="0">
                    <c:v>359.31190966934872</c:v>
                  </c:pt>
                  <c:pt idx="1">
                    <c:v>621.03292824925143</c:v>
                  </c:pt>
                  <c:pt idx="2">
                    <c:v>29.229121364004531</c:v>
                  </c:pt>
                  <c:pt idx="3">
                    <c:v>20.712627132008528</c:v>
                  </c:pt>
                </c:numCache>
              </c:numRef>
            </c:plus>
            <c:minus>
              <c:numLit>
                <c:formatCode>General</c:formatCode>
                <c:ptCount val="1"/>
                <c:pt idx="0">
                  <c:v>1</c:v>
                </c:pt>
              </c:numLit>
            </c:minus>
          </c:errBars>
          <c:val>
            <c:numRef>
              <c:f>Sheet1!$I$6:$L$6</c:f>
              <c:numCache>
                <c:formatCode>0_ </c:formatCode>
                <c:ptCount val="4"/>
                <c:pt idx="0">
                  <c:v>2316.3156003791105</c:v>
                </c:pt>
                <c:pt idx="1">
                  <c:v>2732.5811310551812</c:v>
                </c:pt>
                <c:pt idx="2">
                  <c:v>78.434104996822825</c:v>
                </c:pt>
                <c:pt idx="3">
                  <c:v>54.492348356086985</c:v>
                </c:pt>
              </c:numCache>
            </c:numRef>
          </c:val>
        </c:ser>
        <c:dLbls>
          <c:showLegendKey val="0"/>
          <c:showVal val="0"/>
          <c:showCatName val="0"/>
          <c:showSerName val="0"/>
          <c:showPercent val="0"/>
          <c:showBubbleSize val="0"/>
        </c:dLbls>
        <c:gapWidth val="180"/>
        <c:axId val="165375360"/>
        <c:axId val="165381248"/>
      </c:barChart>
      <c:catAx>
        <c:axId val="165375360"/>
        <c:scaling>
          <c:orientation val="minMax"/>
        </c:scaling>
        <c:delete val="0"/>
        <c:axPos val="b"/>
        <c:majorTickMark val="none"/>
        <c:minorTickMark val="none"/>
        <c:tickLblPos val="none"/>
        <c:spPr>
          <a:ln w="25400">
            <a:solidFill>
              <a:prstClr val="black"/>
            </a:solidFill>
          </a:ln>
        </c:spPr>
        <c:crossAx val="165381248"/>
        <c:crosses val="autoZero"/>
        <c:auto val="1"/>
        <c:lblAlgn val="ctr"/>
        <c:lblOffset val="100"/>
        <c:noMultiLvlLbl val="0"/>
      </c:catAx>
      <c:valAx>
        <c:axId val="165381248"/>
        <c:scaling>
          <c:orientation val="minMax"/>
        </c:scaling>
        <c:delete val="0"/>
        <c:axPos val="l"/>
        <c:numFmt formatCode="0_ " sourceLinked="1"/>
        <c:majorTickMark val="out"/>
        <c:minorTickMark val="none"/>
        <c:tickLblPos val="nextTo"/>
        <c:spPr>
          <a:ln w="25400">
            <a:solidFill>
              <a:schemeClr val="tx1"/>
            </a:solidFill>
          </a:ln>
        </c:spPr>
        <c:txPr>
          <a:bodyPr/>
          <a:lstStyle/>
          <a:p>
            <a:pPr>
              <a:defRPr sz="1200" b="0">
                <a:latin typeface="HGP創英角ｺﾞｼｯｸUB" panose="020B0900000000000000" pitchFamily="50" charset="-128"/>
                <a:ea typeface="HGP創英角ｺﾞｼｯｸUB" panose="020B0900000000000000" pitchFamily="50" charset="-128"/>
              </a:defRPr>
            </a:pPr>
            <a:endParaRPr lang="ja-JP"/>
          </a:p>
        </c:txPr>
        <c:crossAx val="165375360"/>
        <c:crosses val="autoZero"/>
        <c:crossBetween val="between"/>
        <c:majorUnit val="1000"/>
      </c:valAx>
    </c:plotArea>
    <c:plotVisOnly val="1"/>
    <c:dispBlanksAs val="gap"/>
    <c:showDLblsOverMax val="0"/>
  </c:chart>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spPr>
            <a:ln>
              <a:solidFill>
                <a:prstClr val="black"/>
              </a:solidFill>
            </a:ln>
          </c:spPr>
          <c:invertIfNegative val="0"/>
          <c:dPt>
            <c:idx val="0"/>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1"/>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2"/>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3"/>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4"/>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5"/>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6"/>
            <c:invertIfNegative val="0"/>
            <c:bubble3D val="0"/>
            <c:spPr>
              <a:gradFill>
                <a:gsLst>
                  <a:gs pos="0">
                    <a:srgbClr val="00B050"/>
                  </a:gs>
                  <a:gs pos="50000">
                    <a:srgbClr val="1DFF83"/>
                  </a:gs>
                  <a:gs pos="100000">
                    <a:srgbClr val="9BFFC8"/>
                  </a:gs>
                </a:gsLst>
                <a:lin ang="5400000" scaled="0"/>
              </a:gradFill>
              <a:ln>
                <a:solidFill>
                  <a:prstClr val="black"/>
                </a:solidFill>
              </a:ln>
            </c:spPr>
          </c:dPt>
          <c:dPt>
            <c:idx val="7"/>
            <c:invertIfNegative val="0"/>
            <c:bubble3D val="0"/>
            <c:spPr>
              <a:gradFill>
                <a:gsLst>
                  <a:gs pos="0">
                    <a:srgbClr val="00B050"/>
                  </a:gs>
                  <a:gs pos="50000">
                    <a:srgbClr val="1DFF83"/>
                  </a:gs>
                  <a:gs pos="100000">
                    <a:srgbClr val="9BFFC8"/>
                  </a:gs>
                </a:gsLst>
                <a:lin ang="5400000" scaled="0"/>
              </a:gradFill>
              <a:ln>
                <a:solidFill>
                  <a:prstClr val="black"/>
                </a:solidFill>
              </a:ln>
            </c:spPr>
          </c:dPt>
          <c:dPt>
            <c:idx val="8"/>
            <c:invertIfNegative val="0"/>
            <c:bubble3D val="0"/>
            <c:spPr>
              <a:gradFill>
                <a:gsLst>
                  <a:gs pos="0">
                    <a:srgbClr val="00B050"/>
                  </a:gs>
                  <a:gs pos="50000">
                    <a:srgbClr val="1DFF83"/>
                  </a:gs>
                  <a:gs pos="100000">
                    <a:srgbClr val="9BFFC8"/>
                  </a:gs>
                </a:gsLst>
                <a:lin ang="5400000" scaled="0"/>
              </a:gradFill>
              <a:ln>
                <a:solidFill>
                  <a:prstClr val="black"/>
                </a:solidFill>
              </a:ln>
            </c:spPr>
          </c:dPt>
          <c:errBars>
            <c:errBarType val="plus"/>
            <c:errValType val="cust"/>
            <c:noEndCap val="0"/>
            <c:plus>
              <c:numRef>
                <c:f>Sheet1!$B$7:$J$7</c:f>
                <c:numCache>
                  <c:formatCode>General</c:formatCode>
                  <c:ptCount val="9"/>
                  <c:pt idx="0">
                    <c:v>288.92737543446594</c:v>
                  </c:pt>
                  <c:pt idx="1">
                    <c:v>181.19426873372134</c:v>
                  </c:pt>
                  <c:pt idx="2">
                    <c:v>317.45508300633202</c:v>
                  </c:pt>
                  <c:pt idx="3">
                    <c:v>89.998851788148826</c:v>
                  </c:pt>
                  <c:pt idx="4">
                    <c:v>108.83721894272408</c:v>
                  </c:pt>
                  <c:pt idx="5">
                    <c:v>66.849594234311027</c:v>
                  </c:pt>
                  <c:pt idx="6">
                    <c:v>615.17260898568622</c:v>
                  </c:pt>
                  <c:pt idx="7">
                    <c:v>793.10434015511953</c:v>
                  </c:pt>
                  <c:pt idx="8">
                    <c:v>814.5551285503725</c:v>
                  </c:pt>
                </c:numCache>
              </c:numRef>
            </c:plus>
            <c:minus>
              <c:numLit>
                <c:formatCode>General</c:formatCode>
                <c:ptCount val="1"/>
                <c:pt idx="0">
                  <c:v>1</c:v>
                </c:pt>
              </c:numLit>
            </c:minus>
          </c:errBars>
          <c:cat>
            <c:strRef>
              <c:f>Sheet1!$B$2:$J$2</c:f>
              <c:strCache>
                <c:ptCount val="9"/>
                <c:pt idx="0">
                  <c:v>KALA MEND(0μM）</c:v>
                </c:pt>
                <c:pt idx="1">
                  <c:v>KALA MEND(8μM）</c:v>
                </c:pt>
                <c:pt idx="2">
                  <c:v>KALA MEND(40μM）</c:v>
                </c:pt>
                <c:pt idx="3">
                  <c:v>R8 MEND(0μM)</c:v>
                </c:pt>
                <c:pt idx="4">
                  <c:v>R8 MEND(8μM)</c:v>
                </c:pt>
                <c:pt idx="5">
                  <c:v>R8 MEND(40μM)</c:v>
                </c:pt>
                <c:pt idx="6">
                  <c:v>Poly(dA:dT) (0μM)</c:v>
                </c:pt>
                <c:pt idx="7">
                  <c:v>Poly(dA:dT) (8μM)</c:v>
                </c:pt>
                <c:pt idx="8">
                  <c:v>Poly(dA:dT) (400μM)</c:v>
                </c:pt>
              </c:strCache>
            </c:strRef>
          </c:cat>
          <c:val>
            <c:numRef>
              <c:f>Sheet1!$B$6:$J$6</c:f>
              <c:numCache>
                <c:formatCode>General</c:formatCode>
                <c:ptCount val="9"/>
                <c:pt idx="0">
                  <c:v>2818.7848103854935</c:v>
                </c:pt>
                <c:pt idx="1">
                  <c:v>2156.7777892454942</c:v>
                </c:pt>
                <c:pt idx="2">
                  <c:v>1975.4397117798051</c:v>
                </c:pt>
                <c:pt idx="3">
                  <c:v>318.82535052906832</c:v>
                </c:pt>
                <c:pt idx="4">
                  <c:v>277.31385894505303</c:v>
                </c:pt>
                <c:pt idx="5">
                  <c:v>174.16155454632849</c:v>
                </c:pt>
                <c:pt idx="6">
                  <c:v>1922.5332279607235</c:v>
                </c:pt>
                <c:pt idx="7">
                  <c:v>1687.2209708659339</c:v>
                </c:pt>
                <c:pt idx="8">
                  <c:v>1553.1545510314616</c:v>
                </c:pt>
              </c:numCache>
            </c:numRef>
          </c:val>
        </c:ser>
        <c:dLbls>
          <c:showLegendKey val="0"/>
          <c:showVal val="0"/>
          <c:showCatName val="0"/>
          <c:showSerName val="0"/>
          <c:showPercent val="0"/>
          <c:showBubbleSize val="0"/>
        </c:dLbls>
        <c:gapWidth val="150"/>
        <c:axId val="165830016"/>
        <c:axId val="165831808"/>
      </c:barChart>
      <c:catAx>
        <c:axId val="165830016"/>
        <c:scaling>
          <c:orientation val="minMax"/>
        </c:scaling>
        <c:delete val="0"/>
        <c:axPos val="b"/>
        <c:numFmt formatCode="General" sourceLinked="0"/>
        <c:majorTickMark val="none"/>
        <c:minorTickMark val="none"/>
        <c:tickLblPos val="none"/>
        <c:spPr>
          <a:ln w="12700">
            <a:solidFill>
              <a:prstClr val="black"/>
            </a:solidFill>
          </a:ln>
        </c:spPr>
        <c:crossAx val="165831808"/>
        <c:crosses val="autoZero"/>
        <c:auto val="1"/>
        <c:lblAlgn val="ctr"/>
        <c:lblOffset val="100"/>
        <c:noMultiLvlLbl val="0"/>
      </c:catAx>
      <c:valAx>
        <c:axId val="165831808"/>
        <c:scaling>
          <c:orientation val="minMax"/>
        </c:scaling>
        <c:delete val="0"/>
        <c:axPos val="l"/>
        <c:title>
          <c:tx>
            <c:rich>
              <a:bodyPr rot="-5400000" vert="horz"/>
              <a:lstStyle/>
              <a:p>
                <a:pPr>
                  <a:defRPr sz="1400">
                    <a:latin typeface="Arial" pitchFamily="34" charset="0"/>
                    <a:cs typeface="Arial" pitchFamily="34" charset="0"/>
                  </a:defRPr>
                </a:pPr>
                <a:r>
                  <a:rPr lang="en-US" altLang="ja-JP" sz="1400" dirty="0" smtClean="0">
                    <a:latin typeface="Arial" pitchFamily="34" charset="0"/>
                    <a:cs typeface="Arial" pitchFamily="34" charset="0"/>
                  </a:rPr>
                  <a:t>IL</a:t>
                </a:r>
                <a:r>
                  <a:rPr lang="en-US" altLang="ja-JP" sz="1400" dirty="0" smtClean="0">
                    <a:latin typeface="Arial"/>
                    <a:cs typeface="Arial"/>
                  </a:rPr>
                  <a:t>−</a:t>
                </a:r>
                <a:r>
                  <a:rPr lang="en-US" altLang="ja-JP" sz="1400" dirty="0" smtClean="0">
                    <a:latin typeface="Arial" pitchFamily="34" charset="0"/>
                    <a:cs typeface="Arial" pitchFamily="34" charset="0"/>
                  </a:rPr>
                  <a:t>6 production (pg/mL)</a:t>
                </a:r>
                <a:endParaRPr lang="ja-JP" altLang="en-US" sz="1400" dirty="0">
                  <a:latin typeface="Arial" pitchFamily="34" charset="0"/>
                  <a:cs typeface="Arial" pitchFamily="34" charset="0"/>
                </a:endParaRPr>
              </a:p>
            </c:rich>
          </c:tx>
          <c:layout>
            <c:manualLayout>
              <c:xMode val="edge"/>
              <c:yMode val="edge"/>
              <c:x val="0"/>
              <c:y val="0.25699217171717181"/>
            </c:manualLayout>
          </c:layout>
          <c:overlay val="0"/>
        </c:title>
        <c:numFmt formatCode="General" sourceLinked="1"/>
        <c:majorTickMark val="out"/>
        <c:minorTickMark val="none"/>
        <c:tickLblPos val="nextTo"/>
        <c:spPr>
          <a:ln w="12700">
            <a:solidFill>
              <a:prstClr val="black"/>
            </a:solidFill>
          </a:ln>
        </c:spPr>
        <c:txPr>
          <a:bodyPr/>
          <a:lstStyle/>
          <a:p>
            <a:pPr>
              <a:defRPr sz="1200" b="1">
                <a:latin typeface="Arial" pitchFamily="34" charset="0"/>
                <a:cs typeface="Arial" pitchFamily="34" charset="0"/>
              </a:defRPr>
            </a:pPr>
            <a:endParaRPr lang="ja-JP"/>
          </a:p>
        </c:txPr>
        <c:crossAx val="165830016"/>
        <c:crosses val="autoZero"/>
        <c:crossBetween val="between"/>
      </c:valAx>
    </c:plotArea>
    <c:plotVisOnly val="1"/>
    <c:dispBlanksAs val="gap"/>
    <c:showDLblsOverMax val="0"/>
  </c:chart>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spPr>
            <a:ln>
              <a:solidFill>
                <a:prstClr val="black"/>
              </a:solidFill>
            </a:ln>
          </c:spPr>
          <c:invertIfNegative val="0"/>
          <c:dPt>
            <c:idx val="0"/>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1"/>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2"/>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3"/>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4"/>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5"/>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6"/>
            <c:invertIfNegative val="0"/>
            <c:bubble3D val="0"/>
            <c:spPr>
              <a:gradFill>
                <a:gsLst>
                  <a:gs pos="0">
                    <a:srgbClr val="00B050"/>
                  </a:gs>
                  <a:gs pos="50000">
                    <a:srgbClr val="1DFF83"/>
                  </a:gs>
                  <a:gs pos="100000">
                    <a:srgbClr val="9BFFC8"/>
                  </a:gs>
                </a:gsLst>
                <a:lin ang="5400000" scaled="0"/>
              </a:gradFill>
              <a:ln>
                <a:solidFill>
                  <a:prstClr val="black"/>
                </a:solidFill>
              </a:ln>
            </c:spPr>
          </c:dPt>
          <c:dPt>
            <c:idx val="7"/>
            <c:invertIfNegative val="0"/>
            <c:bubble3D val="0"/>
            <c:spPr>
              <a:gradFill>
                <a:gsLst>
                  <a:gs pos="0">
                    <a:srgbClr val="00B050"/>
                  </a:gs>
                  <a:gs pos="50000">
                    <a:srgbClr val="1DFF83"/>
                  </a:gs>
                  <a:gs pos="100000">
                    <a:srgbClr val="9BFFC8"/>
                  </a:gs>
                </a:gsLst>
                <a:lin ang="5400000" scaled="0"/>
              </a:gradFill>
              <a:ln>
                <a:solidFill>
                  <a:prstClr val="black"/>
                </a:solidFill>
              </a:ln>
            </c:spPr>
          </c:dPt>
          <c:dPt>
            <c:idx val="8"/>
            <c:invertIfNegative val="0"/>
            <c:bubble3D val="0"/>
            <c:spPr>
              <a:gradFill>
                <a:gsLst>
                  <a:gs pos="0">
                    <a:srgbClr val="00B050"/>
                  </a:gs>
                  <a:gs pos="50000">
                    <a:srgbClr val="1DFF83"/>
                  </a:gs>
                  <a:gs pos="100000">
                    <a:srgbClr val="9BFFC8"/>
                  </a:gs>
                </a:gsLst>
                <a:lin ang="5400000" scaled="0"/>
              </a:gradFill>
              <a:ln>
                <a:solidFill>
                  <a:prstClr val="black"/>
                </a:solidFill>
              </a:ln>
            </c:spPr>
          </c:dPt>
          <c:errBars>
            <c:errBarType val="plus"/>
            <c:errValType val="cust"/>
            <c:noEndCap val="0"/>
            <c:plus>
              <c:numRef>
                <c:f>Sheet1!$B$43:$J$43</c:f>
                <c:numCache>
                  <c:formatCode>General</c:formatCode>
                  <c:ptCount val="9"/>
                  <c:pt idx="0">
                    <c:v>361.66263446340292</c:v>
                  </c:pt>
                  <c:pt idx="1">
                    <c:v>139.17496844822142</c:v>
                  </c:pt>
                  <c:pt idx="2">
                    <c:v>90.037588564837833</c:v>
                  </c:pt>
                  <c:pt idx="3">
                    <c:v>26.370524352940084</c:v>
                  </c:pt>
                  <c:pt idx="4">
                    <c:v>41.5965701335261</c:v>
                  </c:pt>
                  <c:pt idx="5">
                    <c:v>11.666270169284468</c:v>
                  </c:pt>
                  <c:pt idx="6">
                    <c:v>98.058074867480883</c:v>
                  </c:pt>
                  <c:pt idx="7">
                    <c:v>27.35400692018597</c:v>
                  </c:pt>
                  <c:pt idx="8">
                    <c:v>54.797132979861487</c:v>
                  </c:pt>
                </c:numCache>
              </c:numRef>
            </c:plus>
            <c:minus>
              <c:numLit>
                <c:formatCode>General</c:formatCode>
                <c:ptCount val="1"/>
                <c:pt idx="0">
                  <c:v>1</c:v>
                </c:pt>
              </c:numLit>
            </c:minus>
          </c:errBars>
          <c:cat>
            <c:strRef>
              <c:f>Sheet1!$B$2:$J$2</c:f>
              <c:strCache>
                <c:ptCount val="9"/>
                <c:pt idx="0">
                  <c:v>KALA MEND(0μM）</c:v>
                </c:pt>
                <c:pt idx="1">
                  <c:v>KALA MEND(8μM）</c:v>
                </c:pt>
                <c:pt idx="2">
                  <c:v>KALA MEND(40μM）</c:v>
                </c:pt>
                <c:pt idx="3">
                  <c:v>R8 MEND(0μM)</c:v>
                </c:pt>
                <c:pt idx="4">
                  <c:v>R8 MEND(8μM)</c:v>
                </c:pt>
                <c:pt idx="5">
                  <c:v>R8 MEND(40μM)</c:v>
                </c:pt>
                <c:pt idx="6">
                  <c:v>Poly(dA:dT) (0μM)</c:v>
                </c:pt>
                <c:pt idx="7">
                  <c:v>Poly(dA:dT) (8μM)</c:v>
                </c:pt>
                <c:pt idx="8">
                  <c:v>Poly(dA:dT) (400μM)</c:v>
                </c:pt>
              </c:strCache>
            </c:strRef>
          </c:cat>
          <c:val>
            <c:numRef>
              <c:f>Sheet1!$B$42:$J$42</c:f>
              <c:numCache>
                <c:formatCode>General</c:formatCode>
                <c:ptCount val="9"/>
                <c:pt idx="0">
                  <c:v>1557.6372905039348</c:v>
                </c:pt>
                <c:pt idx="1">
                  <c:v>382.81347608076902</c:v>
                </c:pt>
                <c:pt idx="2">
                  <c:v>234.47667180803873</c:v>
                </c:pt>
                <c:pt idx="3">
                  <c:v>48.02195330276561</c:v>
                </c:pt>
                <c:pt idx="4">
                  <c:v>53.737917273576009</c:v>
                </c:pt>
                <c:pt idx="5">
                  <c:v>30.479100421262547</c:v>
                </c:pt>
                <c:pt idx="6">
                  <c:v>696.61109194275843</c:v>
                </c:pt>
                <c:pt idx="7">
                  <c:v>172.97974466189362</c:v>
                </c:pt>
                <c:pt idx="8">
                  <c:v>127.62627930414301</c:v>
                </c:pt>
              </c:numCache>
            </c:numRef>
          </c:val>
        </c:ser>
        <c:dLbls>
          <c:showLegendKey val="0"/>
          <c:showVal val="0"/>
          <c:showCatName val="0"/>
          <c:showSerName val="0"/>
          <c:showPercent val="0"/>
          <c:showBubbleSize val="0"/>
        </c:dLbls>
        <c:gapWidth val="150"/>
        <c:axId val="165761792"/>
        <c:axId val="165763328"/>
      </c:barChart>
      <c:catAx>
        <c:axId val="165761792"/>
        <c:scaling>
          <c:orientation val="minMax"/>
        </c:scaling>
        <c:delete val="0"/>
        <c:axPos val="b"/>
        <c:numFmt formatCode="General" sourceLinked="0"/>
        <c:majorTickMark val="none"/>
        <c:minorTickMark val="none"/>
        <c:tickLblPos val="none"/>
        <c:spPr>
          <a:ln w="12700">
            <a:solidFill>
              <a:prstClr val="black"/>
            </a:solidFill>
          </a:ln>
        </c:spPr>
        <c:crossAx val="165763328"/>
        <c:crosses val="autoZero"/>
        <c:auto val="1"/>
        <c:lblAlgn val="ctr"/>
        <c:lblOffset val="100"/>
        <c:noMultiLvlLbl val="0"/>
      </c:catAx>
      <c:valAx>
        <c:axId val="165763328"/>
        <c:scaling>
          <c:orientation val="minMax"/>
          <c:max val="2500"/>
        </c:scaling>
        <c:delete val="0"/>
        <c:axPos val="l"/>
        <c:title>
          <c:tx>
            <c:rich>
              <a:bodyPr rot="-5400000" vert="horz"/>
              <a:lstStyle/>
              <a:p>
                <a:pPr>
                  <a:defRPr sz="1400">
                    <a:latin typeface="Arial" pitchFamily="34" charset="0"/>
                    <a:cs typeface="Arial" pitchFamily="34" charset="0"/>
                  </a:defRPr>
                </a:pPr>
                <a:r>
                  <a:rPr lang="en-US" altLang="ja-JP" sz="1400" dirty="0" smtClean="0">
                    <a:latin typeface="Arial" pitchFamily="34" charset="0"/>
                    <a:cs typeface="Arial" pitchFamily="34" charset="0"/>
                  </a:rPr>
                  <a:t>IL</a:t>
                </a:r>
                <a:r>
                  <a:rPr lang="en-US" altLang="ja-JP" sz="1400" dirty="0" smtClean="0">
                    <a:latin typeface="Arial"/>
                    <a:cs typeface="Arial"/>
                  </a:rPr>
                  <a:t>−</a:t>
                </a:r>
                <a:r>
                  <a:rPr lang="en-US" altLang="ja-JP" sz="1400" dirty="0" smtClean="0">
                    <a:latin typeface="Arial" pitchFamily="34" charset="0"/>
                    <a:cs typeface="Arial" pitchFamily="34" charset="0"/>
                  </a:rPr>
                  <a:t>1β production</a:t>
                </a:r>
                <a:r>
                  <a:rPr lang="ja-JP" altLang="en-US" sz="1400" dirty="0" smtClean="0">
                    <a:latin typeface="Arial" pitchFamily="34" charset="0"/>
                    <a:cs typeface="Arial" pitchFamily="34" charset="0"/>
                  </a:rPr>
                  <a:t> </a:t>
                </a:r>
                <a:r>
                  <a:rPr lang="en-US" altLang="ja-JP" sz="1400" dirty="0" smtClean="0">
                    <a:latin typeface="Arial" pitchFamily="34" charset="0"/>
                    <a:cs typeface="Arial" pitchFamily="34" charset="0"/>
                  </a:rPr>
                  <a:t>(pg/mL)</a:t>
                </a:r>
                <a:endParaRPr lang="ja-JP" altLang="en-US" sz="1400" dirty="0">
                  <a:latin typeface="Arial" pitchFamily="34" charset="0"/>
                  <a:cs typeface="Arial" pitchFamily="34" charset="0"/>
                </a:endParaRPr>
              </a:p>
            </c:rich>
          </c:tx>
          <c:layout>
            <c:manualLayout>
              <c:xMode val="edge"/>
              <c:yMode val="edge"/>
              <c:x val="0"/>
              <c:y val="0.24233585858585871"/>
            </c:manualLayout>
          </c:layout>
          <c:overlay val="0"/>
        </c:title>
        <c:numFmt formatCode="General" sourceLinked="1"/>
        <c:majorTickMark val="out"/>
        <c:minorTickMark val="none"/>
        <c:tickLblPos val="nextTo"/>
        <c:spPr>
          <a:ln w="12700">
            <a:solidFill>
              <a:schemeClr val="tx1"/>
            </a:solidFill>
          </a:ln>
        </c:spPr>
        <c:txPr>
          <a:bodyPr/>
          <a:lstStyle/>
          <a:p>
            <a:pPr>
              <a:defRPr sz="1400" b="1"/>
            </a:pPr>
            <a:endParaRPr lang="ja-JP"/>
          </a:p>
        </c:txPr>
        <c:crossAx val="165761792"/>
        <c:crosses val="autoZero"/>
        <c:crossBetween val="between"/>
      </c:valAx>
    </c:plotArea>
    <c:plotVisOnly val="1"/>
    <c:dispBlanksAs val="gap"/>
    <c:showDLblsOverMax val="0"/>
  </c:chart>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spPr>
            <a:solidFill>
              <a:srgbClr val="002060"/>
            </a:solidFill>
            <a:ln>
              <a:solidFill>
                <a:prstClr val="black"/>
              </a:solidFill>
            </a:ln>
          </c:spPr>
          <c:invertIfNegative val="0"/>
          <c:dPt>
            <c:idx val="0"/>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1"/>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2"/>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3"/>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4"/>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5"/>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6"/>
            <c:invertIfNegative val="0"/>
            <c:bubble3D val="0"/>
            <c:spPr>
              <a:solidFill>
                <a:srgbClr val="00B050"/>
              </a:solidFill>
              <a:ln>
                <a:solidFill>
                  <a:prstClr val="black"/>
                </a:solidFill>
              </a:ln>
            </c:spPr>
          </c:dPt>
          <c:dPt>
            <c:idx val="7"/>
            <c:invertIfNegative val="0"/>
            <c:bubble3D val="0"/>
            <c:spPr>
              <a:solidFill>
                <a:srgbClr val="00B050"/>
              </a:solidFill>
              <a:ln>
                <a:solidFill>
                  <a:prstClr val="black"/>
                </a:solidFill>
              </a:ln>
            </c:spPr>
          </c:dPt>
          <c:dPt>
            <c:idx val="8"/>
            <c:invertIfNegative val="0"/>
            <c:bubble3D val="0"/>
            <c:spPr>
              <a:solidFill>
                <a:srgbClr val="00B050"/>
              </a:solidFill>
              <a:ln>
                <a:solidFill>
                  <a:prstClr val="black"/>
                </a:solidFill>
              </a:ln>
            </c:spPr>
          </c:dPt>
          <c:errBars>
            <c:errBarType val="plus"/>
            <c:errValType val="cust"/>
            <c:noEndCap val="0"/>
            <c:plus>
              <c:numRef>
                <c:f>Sheet1!$C$32:$C$37</c:f>
                <c:numCache>
                  <c:formatCode>General</c:formatCode>
                  <c:ptCount val="6"/>
                  <c:pt idx="0">
                    <c:v>234.94651286088072</c:v>
                  </c:pt>
                  <c:pt idx="1">
                    <c:v>54.718176793679412</c:v>
                  </c:pt>
                  <c:pt idx="2">
                    <c:v>5.3902851824477542</c:v>
                  </c:pt>
                  <c:pt idx="3">
                    <c:v>16.820959544575189</c:v>
                  </c:pt>
                  <c:pt idx="4">
                    <c:v>2.2199967195944001</c:v>
                  </c:pt>
                  <c:pt idx="5">
                    <c:v>1.3941841469282266</c:v>
                  </c:pt>
                </c:numCache>
              </c:numRef>
            </c:plus>
            <c:minus>
              <c:numLit>
                <c:formatCode>General</c:formatCode>
                <c:ptCount val="1"/>
                <c:pt idx="0">
                  <c:v>1</c:v>
                </c:pt>
              </c:numLit>
            </c:minus>
          </c:errBars>
          <c:cat>
            <c:strRef>
              <c:f>Sheet1!$A$32:$A$37</c:f>
              <c:strCache>
                <c:ptCount val="6"/>
                <c:pt idx="0">
                  <c:v>R8-KALA-MEND</c:v>
                </c:pt>
                <c:pt idx="1">
                  <c:v>R8-KALA-MEND(BX795 0.1 µM)</c:v>
                </c:pt>
                <c:pt idx="2">
                  <c:v>R8-KALA-MEND(BX795 1 µM)</c:v>
                </c:pt>
                <c:pt idx="3">
                  <c:v>R8-MEND</c:v>
                </c:pt>
                <c:pt idx="4">
                  <c:v>R8-MEND(BX795 0.1 µM)</c:v>
                </c:pt>
                <c:pt idx="5">
                  <c:v>R8-MEND(BX795 1 µM)</c:v>
                </c:pt>
              </c:strCache>
            </c:strRef>
          </c:cat>
          <c:val>
            <c:numRef>
              <c:f>Sheet1!$B$32:$B$37</c:f>
              <c:numCache>
                <c:formatCode>General</c:formatCode>
                <c:ptCount val="6"/>
                <c:pt idx="0">
                  <c:v>1377.4043368216528</c:v>
                </c:pt>
                <c:pt idx="1">
                  <c:v>31.591554101396341</c:v>
                </c:pt>
                <c:pt idx="2">
                  <c:v>3.1120826010950577</c:v>
                </c:pt>
                <c:pt idx="3">
                  <c:v>9.7115855210883542</c:v>
                </c:pt>
                <c:pt idx="4">
                  <c:v>1.2817157036579079</c:v>
                </c:pt>
                <c:pt idx="5">
                  <c:v>0.80493259252891369</c:v>
                </c:pt>
              </c:numCache>
            </c:numRef>
          </c:val>
        </c:ser>
        <c:dLbls>
          <c:showLegendKey val="0"/>
          <c:showVal val="0"/>
          <c:showCatName val="0"/>
          <c:showSerName val="0"/>
          <c:showPercent val="0"/>
          <c:showBubbleSize val="0"/>
        </c:dLbls>
        <c:gapWidth val="150"/>
        <c:axId val="176408064"/>
        <c:axId val="176409600"/>
      </c:barChart>
      <c:catAx>
        <c:axId val="176408064"/>
        <c:scaling>
          <c:orientation val="minMax"/>
        </c:scaling>
        <c:delete val="0"/>
        <c:axPos val="b"/>
        <c:numFmt formatCode="General" sourceLinked="0"/>
        <c:majorTickMark val="none"/>
        <c:minorTickMark val="none"/>
        <c:tickLblPos val="none"/>
        <c:spPr>
          <a:ln w="12700">
            <a:solidFill>
              <a:prstClr val="black"/>
            </a:solidFill>
          </a:ln>
        </c:spPr>
        <c:crossAx val="176409600"/>
        <c:crosses val="autoZero"/>
        <c:auto val="1"/>
        <c:lblAlgn val="ctr"/>
        <c:lblOffset val="100"/>
        <c:noMultiLvlLbl val="0"/>
      </c:catAx>
      <c:valAx>
        <c:axId val="176409600"/>
        <c:scaling>
          <c:orientation val="minMax"/>
          <c:max val="2000"/>
          <c:min val="0"/>
        </c:scaling>
        <c:delete val="0"/>
        <c:axPos val="l"/>
        <c:title>
          <c:tx>
            <c:rich>
              <a:bodyPr rot="-5400000" vert="horz"/>
              <a:lstStyle/>
              <a:p>
                <a:pPr>
                  <a:defRPr sz="1400"/>
                </a:pPr>
                <a:r>
                  <a:rPr lang="en-US" altLang="ja-JP" sz="1400" dirty="0" smtClean="0"/>
                  <a:t>IFN</a:t>
                </a:r>
                <a:r>
                  <a:rPr lang="en-US" altLang="ja-JP" sz="1400" dirty="0" smtClean="0">
                    <a:latin typeface="Arial"/>
                    <a:cs typeface="Arial"/>
                  </a:rPr>
                  <a:t>−</a:t>
                </a:r>
                <a:r>
                  <a:rPr lang="en-US" altLang="ja-JP" sz="1400" dirty="0" smtClean="0"/>
                  <a:t>β production</a:t>
                </a:r>
                <a:r>
                  <a:rPr lang="ja-JP" altLang="en-US" sz="1400" dirty="0" smtClean="0"/>
                  <a:t> </a:t>
                </a:r>
                <a:r>
                  <a:rPr lang="en-US" altLang="ja-JP" sz="1400" dirty="0" smtClean="0"/>
                  <a:t>(pg/mL)</a:t>
                </a:r>
                <a:endParaRPr lang="ja-JP" altLang="en-US" sz="1400" dirty="0"/>
              </a:p>
            </c:rich>
          </c:tx>
          <c:layout>
            <c:manualLayout>
              <c:xMode val="edge"/>
              <c:yMode val="edge"/>
              <c:x val="0"/>
              <c:y val="0.23691085734702169"/>
            </c:manualLayout>
          </c:layout>
          <c:overlay val="0"/>
        </c:title>
        <c:numFmt formatCode="General" sourceLinked="1"/>
        <c:majorTickMark val="out"/>
        <c:minorTickMark val="none"/>
        <c:tickLblPos val="nextTo"/>
        <c:spPr>
          <a:ln w="12700">
            <a:solidFill>
              <a:schemeClr val="tx1"/>
            </a:solidFill>
          </a:ln>
        </c:spPr>
        <c:txPr>
          <a:bodyPr/>
          <a:lstStyle/>
          <a:p>
            <a:pPr>
              <a:defRPr sz="1400" b="1"/>
            </a:pPr>
            <a:endParaRPr lang="ja-JP"/>
          </a:p>
        </c:txPr>
        <c:crossAx val="176408064"/>
        <c:crosses val="autoZero"/>
        <c:crossBetween val="between"/>
        <c:majorUnit val="500"/>
      </c:valAx>
    </c:plotArea>
    <c:plotVisOnly val="1"/>
    <c:dispBlanksAs val="gap"/>
    <c:showDLblsOverMax val="0"/>
  </c:chart>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spPr>
            <a:solidFill>
              <a:srgbClr val="002060"/>
            </a:solidFill>
            <a:ln>
              <a:solidFill>
                <a:prstClr val="black"/>
              </a:solidFill>
            </a:ln>
          </c:spPr>
          <c:invertIfNegative val="0"/>
          <c:dPt>
            <c:idx val="0"/>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1"/>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2"/>
            <c:invertIfNegative val="0"/>
            <c:bubble3D val="0"/>
            <c:spPr>
              <a:gradFill>
                <a:gsLst>
                  <a:gs pos="0">
                    <a:srgbClr val="FF0000"/>
                  </a:gs>
                  <a:gs pos="50000">
                    <a:srgbClr val="FF6464"/>
                  </a:gs>
                  <a:gs pos="100000">
                    <a:srgbClr val="FFC8C8"/>
                  </a:gs>
                </a:gsLst>
                <a:lin ang="5400000" scaled="0"/>
              </a:gradFill>
              <a:ln>
                <a:solidFill>
                  <a:prstClr val="black"/>
                </a:solidFill>
              </a:ln>
            </c:spPr>
          </c:dPt>
          <c:dPt>
            <c:idx val="3"/>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4"/>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5"/>
            <c:invertIfNegative val="0"/>
            <c:bubble3D val="0"/>
            <c:spPr>
              <a:gradFill>
                <a:gsLst>
                  <a:gs pos="0">
                    <a:srgbClr val="002060"/>
                  </a:gs>
                  <a:gs pos="50000">
                    <a:srgbClr val="003CB4"/>
                  </a:gs>
                  <a:gs pos="100000">
                    <a:srgbClr val="97BAFF"/>
                  </a:gs>
                </a:gsLst>
                <a:lin ang="5400000" scaled="0"/>
              </a:gradFill>
              <a:ln>
                <a:solidFill>
                  <a:prstClr val="black"/>
                </a:solidFill>
              </a:ln>
            </c:spPr>
          </c:dPt>
          <c:dPt>
            <c:idx val="6"/>
            <c:invertIfNegative val="0"/>
            <c:bubble3D val="0"/>
            <c:spPr>
              <a:solidFill>
                <a:srgbClr val="00B050"/>
              </a:solidFill>
              <a:ln>
                <a:solidFill>
                  <a:prstClr val="black"/>
                </a:solidFill>
              </a:ln>
            </c:spPr>
          </c:dPt>
          <c:dPt>
            <c:idx val="7"/>
            <c:invertIfNegative val="0"/>
            <c:bubble3D val="0"/>
            <c:spPr>
              <a:solidFill>
                <a:srgbClr val="00B050"/>
              </a:solidFill>
              <a:ln>
                <a:solidFill>
                  <a:prstClr val="black"/>
                </a:solidFill>
              </a:ln>
            </c:spPr>
          </c:dPt>
          <c:dPt>
            <c:idx val="8"/>
            <c:invertIfNegative val="0"/>
            <c:bubble3D val="0"/>
            <c:spPr>
              <a:solidFill>
                <a:srgbClr val="00B050"/>
              </a:solidFill>
              <a:ln>
                <a:solidFill>
                  <a:prstClr val="black"/>
                </a:solidFill>
              </a:ln>
            </c:spPr>
          </c:dPt>
          <c:errBars>
            <c:errBarType val="plus"/>
            <c:errValType val="cust"/>
            <c:noEndCap val="0"/>
            <c:plus>
              <c:numRef>
                <c:f>Sheet1!$C$24:$C$29</c:f>
                <c:numCache>
                  <c:formatCode>General</c:formatCode>
                  <c:ptCount val="6"/>
                  <c:pt idx="0">
                    <c:v>270.85705243114427</c:v>
                  </c:pt>
                  <c:pt idx="1">
                    <c:v>82.115076917077758</c:v>
                  </c:pt>
                  <c:pt idx="2">
                    <c:v>80.621688329311553</c:v>
                  </c:pt>
                  <c:pt idx="3">
                    <c:v>311.54860676802673</c:v>
                  </c:pt>
                  <c:pt idx="4">
                    <c:v>99.459096085648014</c:v>
                  </c:pt>
                  <c:pt idx="5">
                    <c:v>96.619871711556996</c:v>
                  </c:pt>
                </c:numCache>
              </c:numRef>
            </c:plus>
            <c:minus>
              <c:numLit>
                <c:formatCode>General</c:formatCode>
                <c:ptCount val="1"/>
                <c:pt idx="0">
                  <c:v>1</c:v>
                </c:pt>
              </c:numLit>
            </c:minus>
          </c:errBars>
          <c:cat>
            <c:strRef>
              <c:f>Sheet1!$A$34:$A$39</c:f>
              <c:strCache>
                <c:ptCount val="6"/>
                <c:pt idx="0">
                  <c:v>R8-KALA-MEND</c:v>
                </c:pt>
                <c:pt idx="1">
                  <c:v>R8-KALA-MEND(BX795 0.1 µM)</c:v>
                </c:pt>
                <c:pt idx="2">
                  <c:v>R8-KALA-MEND(BX795 1 µM)</c:v>
                </c:pt>
                <c:pt idx="3">
                  <c:v>R8-MEND</c:v>
                </c:pt>
                <c:pt idx="4">
                  <c:v>R8-MEND(BX795 0.1 µM)</c:v>
                </c:pt>
                <c:pt idx="5">
                  <c:v>R8-MEND(BX795 1 µM)</c:v>
                </c:pt>
              </c:strCache>
            </c:strRef>
          </c:cat>
          <c:val>
            <c:numRef>
              <c:f>Sheet1!$B$34:$B$39</c:f>
              <c:numCache>
                <c:formatCode>General</c:formatCode>
                <c:ptCount val="6"/>
                <c:pt idx="0">
                  <c:v>1914.9422725521108</c:v>
                </c:pt>
                <c:pt idx="1">
                  <c:v>754.52296155612305</c:v>
                </c:pt>
                <c:pt idx="2">
                  <c:v>422.15194998337608</c:v>
                </c:pt>
                <c:pt idx="3">
                  <c:v>359.68383228670285</c:v>
                </c:pt>
                <c:pt idx="4">
                  <c:v>214.38705109088855</c:v>
                </c:pt>
                <c:pt idx="5">
                  <c:v>189.41974221240926</c:v>
                </c:pt>
              </c:numCache>
            </c:numRef>
          </c:val>
        </c:ser>
        <c:dLbls>
          <c:showLegendKey val="0"/>
          <c:showVal val="0"/>
          <c:showCatName val="0"/>
          <c:showSerName val="0"/>
          <c:showPercent val="0"/>
          <c:showBubbleSize val="0"/>
        </c:dLbls>
        <c:gapWidth val="150"/>
        <c:axId val="176441984"/>
        <c:axId val="176451968"/>
      </c:barChart>
      <c:catAx>
        <c:axId val="176441984"/>
        <c:scaling>
          <c:orientation val="minMax"/>
        </c:scaling>
        <c:delete val="0"/>
        <c:axPos val="b"/>
        <c:numFmt formatCode="General" sourceLinked="0"/>
        <c:majorTickMark val="none"/>
        <c:minorTickMark val="none"/>
        <c:tickLblPos val="none"/>
        <c:spPr>
          <a:ln w="12700">
            <a:solidFill>
              <a:prstClr val="black"/>
            </a:solidFill>
          </a:ln>
        </c:spPr>
        <c:crossAx val="176451968"/>
        <c:crosses val="autoZero"/>
        <c:auto val="1"/>
        <c:lblAlgn val="ctr"/>
        <c:lblOffset val="100"/>
        <c:noMultiLvlLbl val="0"/>
      </c:catAx>
      <c:valAx>
        <c:axId val="176451968"/>
        <c:scaling>
          <c:orientation val="minMax"/>
          <c:min val="0"/>
        </c:scaling>
        <c:delete val="0"/>
        <c:axPos val="l"/>
        <c:title>
          <c:tx>
            <c:rich>
              <a:bodyPr rot="-5400000" vert="horz"/>
              <a:lstStyle/>
              <a:p>
                <a:pPr>
                  <a:defRPr sz="1400" b="1"/>
                </a:pPr>
                <a:r>
                  <a:rPr lang="en-US" altLang="en-US" sz="1400" b="1" dirty="0" smtClean="0"/>
                  <a:t>IL</a:t>
                </a:r>
                <a:r>
                  <a:rPr lang="en-US" altLang="en-US" sz="1400" b="1" dirty="0" smtClean="0">
                    <a:latin typeface="Arial"/>
                    <a:cs typeface="Arial"/>
                  </a:rPr>
                  <a:t>−</a:t>
                </a:r>
                <a:r>
                  <a:rPr lang="en-US" altLang="en-US" sz="1400" b="1" dirty="0" smtClean="0"/>
                  <a:t>6</a:t>
                </a:r>
                <a:r>
                  <a:rPr lang="en-US" altLang="en-US" sz="1400" b="1" baseline="0" dirty="0" smtClean="0"/>
                  <a:t> </a:t>
                </a:r>
                <a:r>
                  <a:rPr lang="en-US" altLang="ja-JP" sz="1400" b="1" baseline="0" dirty="0" smtClean="0"/>
                  <a:t>production</a:t>
                </a:r>
                <a:r>
                  <a:rPr lang="ja-JP" altLang="en-US" sz="1400" b="1" baseline="0" dirty="0" smtClean="0"/>
                  <a:t> </a:t>
                </a:r>
                <a:r>
                  <a:rPr lang="en-US" altLang="ja-JP" sz="1400" b="1" baseline="0" dirty="0" smtClean="0"/>
                  <a:t>(pg/mL)</a:t>
                </a:r>
                <a:endParaRPr lang="en-US" altLang="en-US" sz="1400" b="1" dirty="0"/>
              </a:p>
            </c:rich>
          </c:tx>
          <c:layout>
            <c:manualLayout>
              <c:xMode val="edge"/>
              <c:yMode val="edge"/>
              <c:x val="1.8165299072339661E-2"/>
              <c:y val="0.29561844769404122"/>
            </c:manualLayout>
          </c:layout>
          <c:overlay val="0"/>
        </c:title>
        <c:numFmt formatCode="General" sourceLinked="1"/>
        <c:majorTickMark val="out"/>
        <c:minorTickMark val="none"/>
        <c:tickLblPos val="nextTo"/>
        <c:spPr>
          <a:ln w="12700">
            <a:solidFill>
              <a:prstClr val="black"/>
            </a:solidFill>
          </a:ln>
        </c:spPr>
        <c:txPr>
          <a:bodyPr/>
          <a:lstStyle/>
          <a:p>
            <a:pPr>
              <a:defRPr sz="1400" b="1"/>
            </a:pPr>
            <a:endParaRPr lang="ja-JP"/>
          </a:p>
        </c:txPr>
        <c:crossAx val="176441984"/>
        <c:crosses val="autoZero"/>
        <c:crossBetween val="between"/>
      </c:valAx>
    </c:plotArea>
    <c:plotVisOnly val="1"/>
    <c:dispBlanksAs val="gap"/>
    <c:showDLblsOverMax val="0"/>
  </c:chart>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spPr>
            <a:ln>
              <a:solidFill>
                <a:schemeClr val="tx1"/>
              </a:solidFill>
            </a:ln>
          </c:spPr>
          <c:invertIfNegative val="0"/>
          <c:dPt>
            <c:idx val="0"/>
            <c:invertIfNegative val="0"/>
            <c:bubble3D val="0"/>
            <c:spPr>
              <a:gradFill>
                <a:gsLst>
                  <a:gs pos="0">
                    <a:srgbClr val="FF0000"/>
                  </a:gs>
                  <a:gs pos="50000">
                    <a:srgbClr val="FF6464"/>
                  </a:gs>
                  <a:gs pos="100000">
                    <a:srgbClr val="FFC8C8"/>
                  </a:gs>
                </a:gsLst>
                <a:lin ang="5400000" scaled="0"/>
              </a:gradFill>
              <a:ln>
                <a:solidFill>
                  <a:schemeClr val="tx1"/>
                </a:solidFill>
              </a:ln>
            </c:spPr>
          </c:dPt>
          <c:dPt>
            <c:idx val="1"/>
            <c:invertIfNegative val="0"/>
            <c:bubble3D val="0"/>
            <c:spPr>
              <a:gradFill>
                <a:gsLst>
                  <a:gs pos="0">
                    <a:srgbClr val="FF0000"/>
                  </a:gs>
                  <a:gs pos="50000">
                    <a:srgbClr val="FF6464"/>
                  </a:gs>
                  <a:gs pos="100000">
                    <a:srgbClr val="FFC8C8"/>
                  </a:gs>
                </a:gsLst>
                <a:lin ang="5400000" scaled="0"/>
              </a:gradFill>
              <a:ln>
                <a:solidFill>
                  <a:schemeClr val="tx1"/>
                </a:solidFill>
              </a:ln>
            </c:spPr>
          </c:dPt>
          <c:dPt>
            <c:idx val="2"/>
            <c:invertIfNegative val="0"/>
            <c:bubble3D val="0"/>
            <c:spPr>
              <a:gradFill>
                <a:gsLst>
                  <a:gs pos="0">
                    <a:srgbClr val="FF0000"/>
                  </a:gs>
                  <a:gs pos="50000">
                    <a:srgbClr val="FF6464"/>
                  </a:gs>
                  <a:gs pos="100000">
                    <a:srgbClr val="FFC8C8"/>
                  </a:gs>
                </a:gsLst>
                <a:lin ang="5400000" scaled="0"/>
              </a:gradFill>
              <a:ln>
                <a:solidFill>
                  <a:schemeClr val="tx1"/>
                </a:solidFill>
              </a:ln>
            </c:spPr>
          </c:dPt>
          <c:errBars>
            <c:errBarType val="plus"/>
            <c:errValType val="cust"/>
            <c:noEndCap val="0"/>
            <c:plus>
              <c:numRef>
                <c:f>Sheet2!$L$32:$N$32</c:f>
                <c:numCache>
                  <c:formatCode>General</c:formatCode>
                  <c:ptCount val="3"/>
                  <c:pt idx="0">
                    <c:v>359.31190966934872</c:v>
                  </c:pt>
                  <c:pt idx="1">
                    <c:v>29.830755636237932</c:v>
                  </c:pt>
                  <c:pt idx="2">
                    <c:v>80.681232447445751</c:v>
                  </c:pt>
                </c:numCache>
              </c:numRef>
            </c:plus>
            <c:minus>
              <c:numLit>
                <c:formatCode>General</c:formatCode>
                <c:ptCount val="1"/>
                <c:pt idx="0">
                  <c:v>1</c:v>
                </c:pt>
              </c:numLit>
            </c:minus>
          </c:errBars>
          <c:val>
            <c:numRef>
              <c:f>Sheet2!$L$31:$N$31</c:f>
              <c:numCache>
                <c:formatCode>0_ </c:formatCode>
                <c:ptCount val="3"/>
                <c:pt idx="0">
                  <c:v>2316.3156003791214</c:v>
                </c:pt>
                <c:pt idx="1">
                  <c:v>88.018880826086587</c:v>
                </c:pt>
                <c:pt idx="2">
                  <c:v>241.51563414316098</c:v>
                </c:pt>
              </c:numCache>
            </c:numRef>
          </c:val>
        </c:ser>
        <c:dLbls>
          <c:showLegendKey val="0"/>
          <c:showVal val="0"/>
          <c:showCatName val="0"/>
          <c:showSerName val="0"/>
          <c:showPercent val="0"/>
          <c:showBubbleSize val="0"/>
        </c:dLbls>
        <c:gapWidth val="237"/>
        <c:axId val="177567616"/>
        <c:axId val="177569152"/>
      </c:barChart>
      <c:catAx>
        <c:axId val="177567616"/>
        <c:scaling>
          <c:orientation val="minMax"/>
        </c:scaling>
        <c:delete val="0"/>
        <c:axPos val="b"/>
        <c:majorTickMark val="none"/>
        <c:minorTickMark val="none"/>
        <c:tickLblPos val="none"/>
        <c:spPr>
          <a:ln w="12700">
            <a:solidFill>
              <a:prstClr val="black"/>
            </a:solidFill>
          </a:ln>
        </c:spPr>
        <c:crossAx val="177569152"/>
        <c:crosses val="autoZero"/>
        <c:auto val="1"/>
        <c:lblAlgn val="ctr"/>
        <c:lblOffset val="100"/>
        <c:noMultiLvlLbl val="0"/>
      </c:catAx>
      <c:valAx>
        <c:axId val="177569152"/>
        <c:scaling>
          <c:orientation val="minMax"/>
        </c:scaling>
        <c:delete val="0"/>
        <c:axPos val="l"/>
        <c:title>
          <c:tx>
            <c:rich>
              <a:bodyPr rot="-5400000" vert="horz"/>
              <a:lstStyle/>
              <a:p>
                <a:pPr>
                  <a:defRPr sz="1600" b="0">
                    <a:latin typeface="HGP創英角ｺﾞｼｯｸUB" panose="020B0900000000000000" pitchFamily="50" charset="-128"/>
                    <a:ea typeface="HGP創英角ｺﾞｼｯｸUB" panose="020B0900000000000000" pitchFamily="50" charset="-128"/>
                  </a:defRPr>
                </a:pPr>
                <a:r>
                  <a:rPr lang="en-US" altLang="ja-JP" sz="1600" b="0" dirty="0" smtClean="0">
                    <a:latin typeface="HGP創英角ｺﾞｼｯｸUB" panose="020B0900000000000000" pitchFamily="50" charset="-128"/>
                    <a:ea typeface="HGP創英角ｺﾞｼｯｸUB" panose="020B0900000000000000" pitchFamily="50" charset="-128"/>
                  </a:rPr>
                  <a:t>IL-6 production</a:t>
                </a:r>
                <a:r>
                  <a:rPr lang="ja-JP" altLang="en-US" sz="1600" b="0" dirty="0" smtClean="0">
                    <a:latin typeface="HGP創英角ｺﾞｼｯｸUB" panose="020B0900000000000000" pitchFamily="50" charset="-128"/>
                    <a:ea typeface="HGP創英角ｺﾞｼｯｸUB" panose="020B0900000000000000" pitchFamily="50" charset="-128"/>
                  </a:rPr>
                  <a:t> </a:t>
                </a:r>
                <a:r>
                  <a:rPr lang="en-US" altLang="ja-JP" sz="1600" b="0" dirty="0" smtClean="0">
                    <a:latin typeface="HGP創英角ｺﾞｼｯｸUB" panose="020B0900000000000000" pitchFamily="50" charset="-128"/>
                    <a:ea typeface="HGP創英角ｺﾞｼｯｸUB" panose="020B0900000000000000" pitchFamily="50" charset="-128"/>
                  </a:rPr>
                  <a:t>(pg/mL)</a:t>
                </a:r>
                <a:endParaRPr lang="ja-JP" altLang="en-US" sz="1600" b="0" dirty="0">
                  <a:latin typeface="HGP創英角ｺﾞｼｯｸUB" panose="020B0900000000000000" pitchFamily="50" charset="-128"/>
                  <a:ea typeface="HGP創英角ｺﾞｼｯｸUB" panose="020B0900000000000000" pitchFamily="50" charset="-128"/>
                </a:endParaRPr>
              </a:p>
            </c:rich>
          </c:tx>
          <c:layout>
            <c:manualLayout>
              <c:xMode val="edge"/>
              <c:yMode val="edge"/>
              <c:x val="1.2569085706259395E-2"/>
              <c:y val="0.21434457506242102"/>
            </c:manualLayout>
          </c:layout>
          <c:overlay val="0"/>
        </c:title>
        <c:numFmt formatCode="0_ " sourceLinked="1"/>
        <c:majorTickMark val="out"/>
        <c:minorTickMark val="none"/>
        <c:tickLblPos val="nextTo"/>
        <c:spPr>
          <a:ln w="12700">
            <a:solidFill>
              <a:prstClr val="black"/>
            </a:solidFill>
          </a:ln>
        </c:spPr>
        <c:txPr>
          <a:bodyPr/>
          <a:lstStyle/>
          <a:p>
            <a:pPr>
              <a:defRPr sz="1600" b="0">
                <a:latin typeface="HGP創英角ｺﾞｼｯｸUB" panose="020B0900000000000000" pitchFamily="50" charset="-128"/>
                <a:ea typeface="HGP創英角ｺﾞｼｯｸUB" panose="020B0900000000000000" pitchFamily="50" charset="-128"/>
              </a:defRPr>
            </a:pPr>
            <a:endParaRPr lang="ja-JP"/>
          </a:p>
        </c:txPr>
        <c:crossAx val="177567616"/>
        <c:crosses val="autoZero"/>
        <c:crossBetween val="between"/>
        <c:majorUnit val="1000"/>
      </c:valAx>
    </c:plotArea>
    <c:plotVisOnly val="1"/>
    <c:dispBlanksAs val="gap"/>
    <c:showDLblsOverMax val="0"/>
  </c:chart>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lang val="ja-JP"/>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6970053135858468"/>
          <c:y val="0.17041014355378994"/>
          <c:w val="0.80889188557593261"/>
          <c:h val="0.78526499419686158"/>
        </c:manualLayout>
      </c:layout>
      <c:barChart>
        <c:barDir val="col"/>
        <c:grouping val="clustered"/>
        <c:varyColors val="0"/>
        <c:ser>
          <c:idx val="0"/>
          <c:order val="0"/>
          <c:spPr>
            <a:ln>
              <a:solidFill>
                <a:srgbClr val="002060"/>
              </a:solidFill>
            </a:ln>
          </c:spPr>
          <c:invertIfNegative val="0"/>
          <c:dPt>
            <c:idx val="0"/>
            <c:invertIfNegative val="0"/>
            <c:bubble3D val="0"/>
            <c:spPr>
              <a:gradFill>
                <a:gsLst>
                  <a:gs pos="0">
                    <a:srgbClr val="FF0000"/>
                  </a:gs>
                  <a:gs pos="50000">
                    <a:srgbClr val="FF6464"/>
                  </a:gs>
                  <a:gs pos="100000">
                    <a:srgbClr val="FFC8C8"/>
                  </a:gs>
                </a:gsLst>
                <a:lin ang="5400000" scaled="0"/>
              </a:gradFill>
              <a:ln>
                <a:solidFill>
                  <a:srgbClr val="002060"/>
                </a:solidFill>
              </a:ln>
            </c:spPr>
          </c:dPt>
          <c:dPt>
            <c:idx val="1"/>
            <c:invertIfNegative val="0"/>
            <c:bubble3D val="0"/>
            <c:spPr>
              <a:gradFill>
                <a:gsLst>
                  <a:gs pos="0">
                    <a:srgbClr val="FF0000"/>
                  </a:gs>
                  <a:gs pos="50000">
                    <a:srgbClr val="FF6464"/>
                  </a:gs>
                  <a:gs pos="100000">
                    <a:srgbClr val="FFC8C8"/>
                  </a:gs>
                </a:gsLst>
                <a:lin ang="5400000" scaled="0"/>
              </a:gradFill>
              <a:ln>
                <a:solidFill>
                  <a:srgbClr val="002060"/>
                </a:solidFill>
              </a:ln>
            </c:spPr>
          </c:dPt>
          <c:dPt>
            <c:idx val="2"/>
            <c:invertIfNegative val="0"/>
            <c:bubble3D val="0"/>
            <c:spPr>
              <a:gradFill>
                <a:gsLst>
                  <a:gs pos="0">
                    <a:srgbClr val="FF0000"/>
                  </a:gs>
                  <a:gs pos="50000">
                    <a:srgbClr val="FF6464"/>
                  </a:gs>
                  <a:gs pos="100000">
                    <a:srgbClr val="FFC8C8"/>
                  </a:gs>
                </a:gsLst>
                <a:lin ang="5400000" scaled="0"/>
              </a:gradFill>
              <a:ln>
                <a:solidFill>
                  <a:srgbClr val="002060"/>
                </a:solidFill>
              </a:ln>
            </c:spPr>
          </c:dPt>
          <c:errBars>
            <c:errBarType val="plus"/>
            <c:errValType val="cust"/>
            <c:noEndCap val="0"/>
            <c:plus>
              <c:numRef>
                <c:f>Sheet2!$L$7:$N$7</c:f>
                <c:numCache>
                  <c:formatCode>General</c:formatCode>
                  <c:ptCount val="3"/>
                  <c:pt idx="0">
                    <c:v>359.31190966934872</c:v>
                  </c:pt>
                  <c:pt idx="1">
                    <c:v>88.305534905413381</c:v>
                  </c:pt>
                  <c:pt idx="2">
                    <c:v>43.536863303590494</c:v>
                  </c:pt>
                </c:numCache>
              </c:numRef>
            </c:plus>
            <c:minus>
              <c:numLit>
                <c:formatCode>General</c:formatCode>
                <c:ptCount val="1"/>
                <c:pt idx="0">
                  <c:v>1</c:v>
                </c:pt>
              </c:numLit>
            </c:minus>
          </c:errBars>
          <c:val>
            <c:numRef>
              <c:f>Sheet2!$L$6:$N$6</c:f>
              <c:numCache>
                <c:formatCode>0_ </c:formatCode>
                <c:ptCount val="3"/>
                <c:pt idx="0">
                  <c:v>2316.3156003791214</c:v>
                </c:pt>
                <c:pt idx="1">
                  <c:v>232.06650542710545</c:v>
                </c:pt>
                <c:pt idx="2">
                  <c:v>102.46390718024281</c:v>
                </c:pt>
              </c:numCache>
            </c:numRef>
          </c:val>
        </c:ser>
        <c:dLbls>
          <c:showLegendKey val="0"/>
          <c:showVal val="0"/>
          <c:showCatName val="0"/>
          <c:showSerName val="0"/>
          <c:showPercent val="0"/>
          <c:showBubbleSize val="0"/>
        </c:dLbls>
        <c:gapWidth val="237"/>
        <c:axId val="178701056"/>
        <c:axId val="178702592"/>
      </c:barChart>
      <c:catAx>
        <c:axId val="178701056"/>
        <c:scaling>
          <c:orientation val="minMax"/>
        </c:scaling>
        <c:delete val="0"/>
        <c:axPos val="b"/>
        <c:majorTickMark val="none"/>
        <c:minorTickMark val="none"/>
        <c:tickLblPos val="none"/>
        <c:spPr>
          <a:ln w="12700">
            <a:solidFill>
              <a:schemeClr val="tx1"/>
            </a:solidFill>
          </a:ln>
        </c:spPr>
        <c:crossAx val="178702592"/>
        <c:crosses val="autoZero"/>
        <c:auto val="1"/>
        <c:lblAlgn val="ctr"/>
        <c:lblOffset val="100"/>
        <c:noMultiLvlLbl val="0"/>
      </c:catAx>
      <c:valAx>
        <c:axId val="178702592"/>
        <c:scaling>
          <c:orientation val="minMax"/>
          <c:max val="3000"/>
        </c:scaling>
        <c:delete val="0"/>
        <c:axPos val="l"/>
        <c:title>
          <c:tx>
            <c:rich>
              <a:bodyPr rot="-5400000" vert="horz"/>
              <a:lstStyle/>
              <a:p>
                <a:pPr>
                  <a:defRPr sz="1600" b="0">
                    <a:latin typeface="HGP創英角ｺﾞｼｯｸUB" panose="020B0900000000000000" pitchFamily="50" charset="-128"/>
                    <a:ea typeface="HGP創英角ｺﾞｼｯｸUB" panose="020B0900000000000000" pitchFamily="50" charset="-128"/>
                  </a:defRPr>
                </a:pPr>
                <a:r>
                  <a:rPr lang="en-US" altLang="ja-JP" sz="1600" b="0" dirty="0" smtClean="0">
                    <a:latin typeface="HGP創英角ｺﾞｼｯｸUB" panose="020B0900000000000000" pitchFamily="50" charset="-128"/>
                    <a:ea typeface="HGP創英角ｺﾞｼｯｸUB" panose="020B0900000000000000" pitchFamily="50" charset="-128"/>
                  </a:rPr>
                  <a:t>IL-6 production (pg/mL)</a:t>
                </a:r>
                <a:endParaRPr lang="ja-JP" altLang="en-US" sz="1600" b="0" dirty="0">
                  <a:latin typeface="HGP創英角ｺﾞｼｯｸUB" panose="020B0900000000000000" pitchFamily="50" charset="-128"/>
                  <a:ea typeface="HGP創英角ｺﾞｼｯｸUB" panose="020B0900000000000000" pitchFamily="50" charset="-128"/>
                </a:endParaRPr>
              </a:p>
            </c:rich>
          </c:tx>
          <c:layout>
            <c:manualLayout>
              <c:xMode val="edge"/>
              <c:yMode val="edge"/>
              <c:x val="2.3572859720567435E-3"/>
              <c:y val="0.30133015523527962"/>
            </c:manualLayout>
          </c:layout>
          <c:overlay val="0"/>
        </c:title>
        <c:numFmt formatCode="0_ " sourceLinked="1"/>
        <c:majorTickMark val="out"/>
        <c:minorTickMark val="none"/>
        <c:tickLblPos val="nextTo"/>
        <c:spPr>
          <a:ln w="12700">
            <a:solidFill>
              <a:prstClr val="black"/>
            </a:solidFill>
          </a:ln>
        </c:spPr>
        <c:txPr>
          <a:bodyPr/>
          <a:lstStyle/>
          <a:p>
            <a:pPr>
              <a:defRPr sz="1600" b="0">
                <a:latin typeface="HGP創英角ｺﾞｼｯｸUB" panose="020B0900000000000000" pitchFamily="50" charset="-128"/>
                <a:ea typeface="HGP創英角ｺﾞｼｯｸUB" panose="020B0900000000000000" pitchFamily="50" charset="-128"/>
              </a:defRPr>
            </a:pPr>
            <a:endParaRPr lang="ja-JP"/>
          </a:p>
        </c:txPr>
        <c:crossAx val="178701056"/>
        <c:crosses val="autoZero"/>
        <c:crossBetween val="between"/>
        <c:majorUnit val="1000"/>
      </c:valAx>
    </c:plotArea>
    <c:plotVisOnly val="1"/>
    <c:dispBlanksAs val="gap"/>
    <c:showDLblsOverMax val="0"/>
  </c:chart>
  <c:externalData r:id="rId1">
    <c:autoUpdate val="0"/>
  </c:externalData>
</c:chartSpace>
</file>

<file path=ppt/drawings/_rels/vmlDrawing1.vml.rels><?xml version="1.0" encoding="UTF-8" standalone="yes"?>
<Relationships xmlns="http://schemas.openxmlformats.org/package/2006/relationships"><Relationship Id="rId2" Type="http://schemas.openxmlformats.org/officeDocument/2006/relationships/image" Target="../media/image20.emf"/><Relationship Id="rId1" Type="http://schemas.openxmlformats.org/officeDocument/2006/relationships/image" Target="../media/image19.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27.wmf"/></Relationships>
</file>

<file path=ppt/drawings/_rels/vmlDrawing3.vml.rels><?xml version="1.0" encoding="UTF-8" standalone="yes"?>
<Relationships xmlns="http://schemas.openxmlformats.org/package/2006/relationships"><Relationship Id="rId2" Type="http://schemas.openxmlformats.org/officeDocument/2006/relationships/image" Target="../media/image67.emf"/><Relationship Id="rId1" Type="http://schemas.openxmlformats.org/officeDocument/2006/relationships/image" Target="../media/image66.emf"/></Relationships>
</file>

<file path=ppt/drawings/drawing1.xml><?xml version="1.0" encoding="utf-8"?>
<c:userShapes xmlns:c="http://schemas.openxmlformats.org/drawingml/2006/chart">
  <cdr:relSizeAnchor xmlns:cdr="http://schemas.openxmlformats.org/drawingml/2006/chartDrawing">
    <cdr:from>
      <cdr:x>0</cdr:x>
      <cdr:y>0</cdr:y>
    </cdr:from>
    <cdr:to>
      <cdr:x>0</cdr:x>
      <cdr:y>0</cdr:y>
    </cdr:to>
    <cdr:sp macro="" textlink="">
      <cdr:nvSpPr>
        <cdr:cNvPr id="3" name="直線コネクタ 2"/>
        <cdr:cNvSpPr/>
      </cdr:nvSpPr>
      <cdr:spPr>
        <a:xfrm xmlns:a="http://schemas.openxmlformats.org/drawingml/2006/main">
          <a:off x="-3137455" y="-2725819"/>
          <a:ext cx="0" cy="0"/>
        </a:xfrm>
        <a:prstGeom xmlns:a="http://schemas.openxmlformats.org/drawingml/2006/main" prst="line">
          <a:avLst/>
        </a:prstGeom>
        <a:ln xmlns:a="http://schemas.openxmlformats.org/drawingml/2006/main">
          <a:solidFill>
            <a:schemeClr val="tx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txBody>
        <a:bodyPr xmlns:a="http://schemas.openxmlformats.org/drawingml/2006/main" vertOverflow="clip"/>
        <a:lstStyle xmlns:a="http://schemas.openxmlformats.org/drawingml/2006/main"/>
        <a:p xmlns:a="http://schemas.openxmlformats.org/drawingml/2006/main">
          <a:endParaRPr lang="ja-JP"/>
        </a:p>
      </cdr:txBody>
    </cdr:sp>
  </cdr:relSizeAnchor>
  <cdr:relSizeAnchor xmlns:cdr="http://schemas.openxmlformats.org/drawingml/2006/chartDrawing">
    <cdr:from>
      <cdr:x>0</cdr:x>
      <cdr:y>0</cdr:y>
    </cdr:from>
    <cdr:to>
      <cdr:x>0</cdr:x>
      <cdr:y>0</cdr:y>
    </cdr:to>
    <cdr:sp macro="" textlink="">
      <cdr:nvSpPr>
        <cdr:cNvPr id="5" name="直線コネクタ 4"/>
        <cdr:cNvSpPr/>
      </cdr:nvSpPr>
      <cdr:spPr>
        <a:xfrm xmlns:a="http://schemas.openxmlformats.org/drawingml/2006/main">
          <a:off x="-1403648" y="-1268760"/>
          <a:ext cx="0" cy="0"/>
        </a:xfrm>
        <a:prstGeom xmlns:a="http://schemas.openxmlformats.org/drawingml/2006/main" prst="line">
          <a:avLst/>
        </a:prstGeom>
        <a:ln xmlns:a="http://schemas.openxmlformats.org/drawingml/2006/main">
          <a:solidFill>
            <a:schemeClr val="tx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txBody>
        <a:bodyPr xmlns:a="http://schemas.openxmlformats.org/drawingml/2006/main" vertOverflow="clip"/>
        <a:lstStyle xmlns:a="http://schemas.openxmlformats.org/drawingml/2006/main"/>
        <a:p xmlns:a="http://schemas.openxmlformats.org/drawingml/2006/main">
          <a:endParaRPr lang="ja-JP"/>
        </a:p>
      </cdr:txBody>
    </cdr:sp>
  </cdr:relSizeAnchor>
  <cdr:relSizeAnchor xmlns:cdr="http://schemas.openxmlformats.org/drawingml/2006/chartDrawing">
    <cdr:from>
      <cdr:x>0.04444</cdr:x>
      <cdr:y>0.18033</cdr:y>
    </cdr:from>
    <cdr:to>
      <cdr:x>0.08889</cdr:x>
      <cdr:y>0.2623</cdr:y>
    </cdr:to>
    <cdr:sp macro="" textlink="">
      <cdr:nvSpPr>
        <cdr:cNvPr id="16" name="テキスト ボックス 15"/>
        <cdr:cNvSpPr txBox="1"/>
      </cdr:nvSpPr>
      <cdr:spPr>
        <a:xfrm xmlns:a="http://schemas.openxmlformats.org/drawingml/2006/main">
          <a:off x="288032" y="792088"/>
          <a:ext cx="288032" cy="360040"/>
        </a:xfrm>
        <a:prstGeom xmlns:a="http://schemas.openxmlformats.org/drawingml/2006/main" prst="rect">
          <a:avLst/>
        </a:prstGeom>
      </cdr:spPr>
      <cdr:txBody>
        <a:bodyPr xmlns:a="http://schemas.openxmlformats.org/drawingml/2006/main" vertOverflow="clip" wrap="none" rtlCol="0"/>
        <a:lstStyle xmlns:a="http://schemas.openxmlformats.org/drawingml/2006/main"/>
        <a:p xmlns:a="http://schemas.openxmlformats.org/drawingml/2006/main">
          <a:endParaRPr lang="ja-JP" altLang="en-US" sz="1600" b="1" dirty="0"/>
        </a:p>
      </cdr:txBody>
    </cdr:sp>
  </cdr:relSizeAnchor>
</c:userShapes>
</file>

<file path=ppt/drawings/drawing2.xml><?xml version="1.0" encoding="utf-8"?>
<c:userShapes xmlns:c="http://schemas.openxmlformats.org/drawingml/2006/chart">
  <cdr:relSizeAnchor xmlns:cdr="http://schemas.openxmlformats.org/drawingml/2006/chartDrawing">
    <cdr:from>
      <cdr:x>0.66499</cdr:x>
      <cdr:y>0.01084</cdr:y>
    </cdr:from>
    <cdr:to>
      <cdr:x>0.93393</cdr:x>
      <cdr:y>0.08384</cdr:y>
    </cdr:to>
    <cdr:sp macro="" textlink="">
      <cdr:nvSpPr>
        <cdr:cNvPr id="2" name="角丸四角形吹き出し 1"/>
        <cdr:cNvSpPr/>
      </cdr:nvSpPr>
      <cdr:spPr>
        <a:xfrm xmlns:a="http://schemas.openxmlformats.org/drawingml/2006/main">
          <a:off x="5368110" y="50348"/>
          <a:ext cx="2171041" cy="338971"/>
        </a:xfrm>
        <a:prstGeom xmlns:a="http://schemas.openxmlformats.org/drawingml/2006/main" prst="wedgeRoundRectCallout">
          <a:avLst>
            <a:gd name="adj1" fmla="val -7097"/>
            <a:gd name="adj2" fmla="val 101767"/>
            <a:gd name="adj3" fmla="val 16667"/>
          </a:avLst>
        </a:prstGeom>
        <a:noFill xmlns:a="http://schemas.openxmlformats.org/drawingml/2006/main"/>
        <a:ln xmlns:a="http://schemas.openxmlformats.org/drawingml/2006/main" w="25400" cap="flat" cmpd="sng" algn="ctr">
          <a:solidFill>
            <a:schemeClr val="tx1"/>
          </a:solidFill>
          <a:prstDash val="solid"/>
        </a:ln>
        <a:effectLst xmlns:a="http://schemas.openxmlformats.org/drawingml/2006/mai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tlCol="0" anchor="ctr"/>
        <a:lstStyle xmlns:a="http://schemas.openxmlformats.org/drawingml/2006/main">
          <a:defPPr>
            <a:defRPr lang="ja-JP"/>
          </a:defPPr>
          <a:lvl1pPr marL="0" algn="l" defTabSz="914400" rtl="0" eaLnBrk="1" latinLnBrk="0" hangingPunct="1">
            <a:defRPr kumimoji="1" sz="1800" kern="1200">
              <a:solidFill>
                <a:sysClr val="window" lastClr="FFFFFF"/>
              </a:solidFill>
              <a:latin typeface="Calibri"/>
            </a:defRPr>
          </a:lvl1pPr>
          <a:lvl2pPr marL="457200" algn="l" defTabSz="914400" rtl="0" eaLnBrk="1" latinLnBrk="0" hangingPunct="1">
            <a:defRPr kumimoji="1" sz="1800" kern="1200">
              <a:solidFill>
                <a:sysClr val="window" lastClr="FFFFFF"/>
              </a:solidFill>
              <a:latin typeface="Calibri"/>
            </a:defRPr>
          </a:lvl2pPr>
          <a:lvl3pPr marL="914400" algn="l" defTabSz="914400" rtl="0" eaLnBrk="1" latinLnBrk="0" hangingPunct="1">
            <a:defRPr kumimoji="1" sz="1800" kern="1200">
              <a:solidFill>
                <a:sysClr val="window" lastClr="FFFFFF"/>
              </a:solidFill>
              <a:latin typeface="Calibri"/>
            </a:defRPr>
          </a:lvl3pPr>
          <a:lvl4pPr marL="1371600" algn="l" defTabSz="914400" rtl="0" eaLnBrk="1" latinLnBrk="0" hangingPunct="1">
            <a:defRPr kumimoji="1" sz="1800" kern="1200">
              <a:solidFill>
                <a:sysClr val="window" lastClr="FFFFFF"/>
              </a:solidFill>
              <a:latin typeface="Calibri"/>
            </a:defRPr>
          </a:lvl4pPr>
          <a:lvl5pPr marL="1828800" algn="l" defTabSz="914400" rtl="0" eaLnBrk="1" latinLnBrk="0" hangingPunct="1">
            <a:defRPr kumimoji="1" sz="1800" kern="1200">
              <a:solidFill>
                <a:sysClr val="window" lastClr="FFFFFF"/>
              </a:solidFill>
              <a:latin typeface="Calibri"/>
            </a:defRPr>
          </a:lvl5pPr>
          <a:lvl6pPr marL="2286000" algn="l" defTabSz="914400" rtl="0" eaLnBrk="1" latinLnBrk="0" hangingPunct="1">
            <a:defRPr kumimoji="1" sz="1800" kern="1200">
              <a:solidFill>
                <a:sysClr val="window" lastClr="FFFFFF"/>
              </a:solidFill>
              <a:latin typeface="Calibri"/>
            </a:defRPr>
          </a:lvl6pPr>
          <a:lvl7pPr marL="2743200" algn="l" defTabSz="914400" rtl="0" eaLnBrk="1" latinLnBrk="0" hangingPunct="1">
            <a:defRPr kumimoji="1" sz="1800" kern="1200">
              <a:solidFill>
                <a:sysClr val="window" lastClr="FFFFFF"/>
              </a:solidFill>
              <a:latin typeface="Calibri"/>
            </a:defRPr>
          </a:lvl7pPr>
          <a:lvl8pPr marL="3200400" algn="l" defTabSz="914400" rtl="0" eaLnBrk="1" latinLnBrk="0" hangingPunct="1">
            <a:defRPr kumimoji="1" sz="1800" kern="1200">
              <a:solidFill>
                <a:sysClr val="window" lastClr="FFFFFF"/>
              </a:solidFill>
              <a:latin typeface="Calibri"/>
            </a:defRPr>
          </a:lvl8pPr>
          <a:lvl9pPr marL="3657600" algn="l" defTabSz="914400" rtl="0" eaLnBrk="1" latinLnBrk="0" hangingPunct="1">
            <a:defRPr kumimoji="1" sz="1800" kern="1200">
              <a:solidFill>
                <a:sysClr val="window" lastClr="FFFFFF"/>
              </a:solidFill>
              <a:latin typeface="Calibri"/>
            </a:defRPr>
          </a:lvl9pPr>
        </a:lstStyle>
        <a:p xmlns:a="http://schemas.openxmlformats.org/drawingml/2006/main">
          <a:pPr algn="ctr"/>
          <a:r>
            <a:rPr kumimoji="1" lang="en-US" altLang="ja-JP" b="1" dirty="0" smtClean="0">
              <a:solidFill>
                <a:srgbClr val="FFC000"/>
              </a:solidFill>
              <a:latin typeface="HGP創英角ｺﾞｼｯｸUB" pitchFamily="50" charset="-128"/>
              <a:ea typeface="HGP創英角ｺﾞｼｯｸUB" pitchFamily="50" charset="-128"/>
            </a:rPr>
            <a:t>KALA</a:t>
          </a:r>
          <a:r>
            <a:rPr kumimoji="1" lang="en-US" altLang="ja-JP" b="1" dirty="0" smtClean="0">
              <a:solidFill>
                <a:schemeClr val="tx1"/>
              </a:solidFill>
              <a:latin typeface="HGP創英角ｺﾞｼｯｸUB" pitchFamily="50" charset="-128"/>
              <a:ea typeface="HGP創英角ｺﾞｼｯｸUB" pitchFamily="50" charset="-128"/>
            </a:rPr>
            <a:t>-MEND</a:t>
          </a:r>
          <a:endParaRPr kumimoji="1" lang="ja-JP" altLang="en-US" b="1" dirty="0">
            <a:solidFill>
              <a:schemeClr val="tx1"/>
            </a:solidFill>
            <a:latin typeface="HGP創英角ｺﾞｼｯｸUB" pitchFamily="50" charset="-128"/>
            <a:ea typeface="HGP創英角ｺﾞｼｯｸUB" pitchFamily="50" charset="-128"/>
          </a:endParaRPr>
        </a:p>
      </cdr:txBody>
    </cdr:sp>
  </cdr:relSizeAnchor>
  <cdr:relSizeAnchor xmlns:cdr="http://schemas.openxmlformats.org/drawingml/2006/chartDrawing">
    <cdr:from>
      <cdr:x>0.22124</cdr:x>
      <cdr:y>0.28763</cdr:y>
    </cdr:from>
    <cdr:to>
      <cdr:x>0.57522</cdr:x>
      <cdr:y>0.3744</cdr:y>
    </cdr:to>
    <cdr:sp macro="" textlink="">
      <cdr:nvSpPr>
        <cdr:cNvPr id="3" name="右中かっこ 2"/>
        <cdr:cNvSpPr/>
      </cdr:nvSpPr>
      <cdr:spPr>
        <a:xfrm xmlns:a="http://schemas.openxmlformats.org/drawingml/2006/main" rot="16200000">
          <a:off x="3013253" y="108298"/>
          <a:ext cx="402914" cy="2857520"/>
        </a:xfrm>
        <a:prstGeom xmlns:a="http://schemas.openxmlformats.org/drawingml/2006/main" prst="rightBrace">
          <a:avLst>
            <a:gd name="adj1" fmla="val 8333"/>
            <a:gd name="adj2" fmla="val 49483"/>
          </a:avLst>
        </a:prstGeom>
        <a:ln xmlns:a="http://schemas.openxmlformats.org/drawingml/2006/main"/>
      </cdr:spPr>
      <cdr:style>
        <a:lnRef xmlns:a="http://schemas.openxmlformats.org/drawingml/2006/main" idx="1">
          <a:schemeClr val="dk1"/>
        </a:lnRef>
        <a:fillRef xmlns:a="http://schemas.openxmlformats.org/drawingml/2006/main" idx="0">
          <a:schemeClr val="dk1"/>
        </a:fillRef>
        <a:effectRef xmlns:a="http://schemas.openxmlformats.org/drawingml/2006/main" idx="0">
          <a:schemeClr val="dk1"/>
        </a:effectRef>
        <a:fontRef xmlns:a="http://schemas.openxmlformats.org/drawingml/2006/main" idx="minor">
          <a:schemeClr val="tx1"/>
        </a:fontRef>
      </cdr:style>
      <cdr:txBody>
        <a:bodyPr xmlns:a="http://schemas.openxmlformats.org/drawingml/2006/main" vertOverflow="clip"/>
        <a:lstStyle xmlns:a="http://schemas.openxmlformats.org/drawingml/2006/main"/>
        <a:p xmlns:a="http://schemas.openxmlformats.org/drawingml/2006/main">
          <a:endParaRPr lang="ja-JP"/>
        </a:p>
      </cdr:txBody>
    </cdr:sp>
  </cdr:relSizeAnchor>
  <cdr:relSizeAnchor xmlns:cdr="http://schemas.openxmlformats.org/drawingml/2006/chartDrawing">
    <cdr:from>
      <cdr:x>0.62037</cdr:x>
      <cdr:y>0.12943</cdr:y>
    </cdr:from>
    <cdr:to>
      <cdr:x>0.96296</cdr:x>
      <cdr:y>0.209</cdr:y>
    </cdr:to>
    <cdr:sp macro="" textlink="">
      <cdr:nvSpPr>
        <cdr:cNvPr id="4" name="右中かっこ 3"/>
        <cdr:cNvSpPr/>
      </cdr:nvSpPr>
      <cdr:spPr>
        <a:xfrm xmlns:a="http://schemas.openxmlformats.org/drawingml/2006/main" rot="16200000">
          <a:off x="5910315" y="-481027"/>
          <a:ext cx="395248" cy="2643186"/>
        </a:xfrm>
        <a:prstGeom xmlns:a="http://schemas.openxmlformats.org/drawingml/2006/main" prst="rightBrace">
          <a:avLst>
            <a:gd name="adj1" fmla="val 8333"/>
            <a:gd name="adj2" fmla="val 48449"/>
          </a:avLst>
        </a:prstGeom>
        <a:ln xmlns:a="http://schemas.openxmlformats.org/drawingml/2006/main"/>
      </cdr:spPr>
      <cdr:style>
        <a:lnRef xmlns:a="http://schemas.openxmlformats.org/drawingml/2006/main" idx="1">
          <a:schemeClr val="dk1"/>
        </a:lnRef>
        <a:fillRef xmlns:a="http://schemas.openxmlformats.org/drawingml/2006/main" idx="0">
          <a:schemeClr val="dk1"/>
        </a:fillRef>
        <a:effectRef xmlns:a="http://schemas.openxmlformats.org/drawingml/2006/main" idx="0">
          <a:schemeClr val="dk1"/>
        </a:effectRef>
        <a:fontRef xmlns:a="http://schemas.openxmlformats.org/drawingml/2006/main" idx="minor">
          <a:schemeClr val="tx1"/>
        </a:fontRef>
      </cdr:style>
      <cdr:txBody>
        <a:bodyPr xmlns:a="http://schemas.openxmlformats.org/drawingml/2006/main"/>
        <a:lstStyle xmlns:a="http://schemas.openxmlformats.org/drawingml/2006/main">
          <a:lvl1pPr marL="0" indent="0">
            <a:defRPr sz="1100">
              <a:solidFill>
                <a:sysClr val="windowText" lastClr="000000"/>
              </a:solidFill>
              <a:latin typeface="Calibri"/>
            </a:defRPr>
          </a:lvl1pPr>
          <a:lvl2pPr marL="457200" indent="0">
            <a:defRPr sz="1100">
              <a:solidFill>
                <a:sysClr val="windowText" lastClr="000000"/>
              </a:solidFill>
              <a:latin typeface="Calibri"/>
            </a:defRPr>
          </a:lvl2pPr>
          <a:lvl3pPr marL="914400" indent="0">
            <a:defRPr sz="1100">
              <a:solidFill>
                <a:sysClr val="windowText" lastClr="000000"/>
              </a:solidFill>
              <a:latin typeface="Calibri"/>
            </a:defRPr>
          </a:lvl3pPr>
          <a:lvl4pPr marL="1371600" indent="0">
            <a:defRPr sz="1100">
              <a:solidFill>
                <a:sysClr val="windowText" lastClr="000000"/>
              </a:solidFill>
              <a:latin typeface="Calibri"/>
            </a:defRPr>
          </a:lvl4pPr>
          <a:lvl5pPr marL="1828800" indent="0">
            <a:defRPr sz="1100">
              <a:solidFill>
                <a:sysClr val="windowText" lastClr="000000"/>
              </a:solidFill>
              <a:latin typeface="Calibri"/>
            </a:defRPr>
          </a:lvl5pPr>
          <a:lvl6pPr marL="2286000" indent="0">
            <a:defRPr sz="1100">
              <a:solidFill>
                <a:sysClr val="windowText" lastClr="000000"/>
              </a:solidFill>
              <a:latin typeface="Calibri"/>
            </a:defRPr>
          </a:lvl6pPr>
          <a:lvl7pPr marL="2743200" indent="0">
            <a:defRPr sz="1100">
              <a:solidFill>
                <a:sysClr val="windowText" lastClr="000000"/>
              </a:solidFill>
              <a:latin typeface="Calibri"/>
            </a:defRPr>
          </a:lvl7pPr>
          <a:lvl8pPr marL="3200400" indent="0">
            <a:defRPr sz="1100">
              <a:solidFill>
                <a:sysClr val="windowText" lastClr="000000"/>
              </a:solidFill>
              <a:latin typeface="Calibri"/>
            </a:defRPr>
          </a:lvl8pPr>
          <a:lvl9pPr marL="3657600" indent="0">
            <a:defRPr sz="1100">
              <a:solidFill>
                <a:sysClr val="windowText" lastClr="000000"/>
              </a:solidFill>
              <a:latin typeface="Calibri"/>
            </a:defRPr>
          </a:lvl9pPr>
        </a:lstStyle>
        <a:p xmlns:a="http://schemas.openxmlformats.org/drawingml/2006/main">
          <a:endParaRPr lang="ja-JP"/>
        </a:p>
      </cdr:txBody>
    </cdr:sp>
  </cdr:relSizeAnchor>
</c:userShapes>
</file>

<file path=ppt/drawings/drawing3.xml><?xml version="1.0" encoding="utf-8"?>
<c:userShapes xmlns:c="http://schemas.openxmlformats.org/drawingml/2006/chart">
  <cdr:relSizeAnchor xmlns:cdr="http://schemas.openxmlformats.org/drawingml/2006/chartDrawing">
    <cdr:from>
      <cdr:x>0.66499</cdr:x>
      <cdr:y>0.01084</cdr:y>
    </cdr:from>
    <cdr:to>
      <cdr:x>0.93393</cdr:x>
      <cdr:y>0.08384</cdr:y>
    </cdr:to>
    <cdr:sp macro="" textlink="">
      <cdr:nvSpPr>
        <cdr:cNvPr id="2" name="角丸四角形吹き出し 1"/>
        <cdr:cNvSpPr/>
      </cdr:nvSpPr>
      <cdr:spPr>
        <a:xfrm xmlns:a="http://schemas.openxmlformats.org/drawingml/2006/main">
          <a:off x="5368110" y="50348"/>
          <a:ext cx="2171041" cy="338971"/>
        </a:xfrm>
        <a:prstGeom xmlns:a="http://schemas.openxmlformats.org/drawingml/2006/main" prst="wedgeRoundRectCallout">
          <a:avLst>
            <a:gd name="adj1" fmla="val -7097"/>
            <a:gd name="adj2" fmla="val 101767"/>
            <a:gd name="adj3" fmla="val 16667"/>
          </a:avLst>
        </a:prstGeom>
        <a:noFill xmlns:a="http://schemas.openxmlformats.org/drawingml/2006/main"/>
        <a:ln xmlns:a="http://schemas.openxmlformats.org/drawingml/2006/main" w="25400" cap="flat" cmpd="sng" algn="ctr">
          <a:solidFill>
            <a:schemeClr val="tx1"/>
          </a:solidFill>
          <a:prstDash val="solid"/>
        </a:ln>
        <a:effectLst xmlns:a="http://schemas.openxmlformats.org/drawingml/2006/mai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tlCol="0" anchor="ctr"/>
        <a:lstStyle xmlns:a="http://schemas.openxmlformats.org/drawingml/2006/main">
          <a:defPPr>
            <a:defRPr lang="ja-JP"/>
          </a:defPPr>
          <a:lvl1pPr marL="0" algn="l" defTabSz="914400" rtl="0" eaLnBrk="1" latinLnBrk="0" hangingPunct="1">
            <a:defRPr kumimoji="1" sz="1800" kern="1200">
              <a:solidFill>
                <a:sysClr val="window" lastClr="FFFFFF"/>
              </a:solidFill>
              <a:latin typeface="Calibri"/>
            </a:defRPr>
          </a:lvl1pPr>
          <a:lvl2pPr marL="457200" algn="l" defTabSz="914400" rtl="0" eaLnBrk="1" latinLnBrk="0" hangingPunct="1">
            <a:defRPr kumimoji="1" sz="1800" kern="1200">
              <a:solidFill>
                <a:sysClr val="window" lastClr="FFFFFF"/>
              </a:solidFill>
              <a:latin typeface="Calibri"/>
            </a:defRPr>
          </a:lvl2pPr>
          <a:lvl3pPr marL="914400" algn="l" defTabSz="914400" rtl="0" eaLnBrk="1" latinLnBrk="0" hangingPunct="1">
            <a:defRPr kumimoji="1" sz="1800" kern="1200">
              <a:solidFill>
                <a:sysClr val="window" lastClr="FFFFFF"/>
              </a:solidFill>
              <a:latin typeface="Calibri"/>
            </a:defRPr>
          </a:lvl3pPr>
          <a:lvl4pPr marL="1371600" algn="l" defTabSz="914400" rtl="0" eaLnBrk="1" latinLnBrk="0" hangingPunct="1">
            <a:defRPr kumimoji="1" sz="1800" kern="1200">
              <a:solidFill>
                <a:sysClr val="window" lastClr="FFFFFF"/>
              </a:solidFill>
              <a:latin typeface="Calibri"/>
            </a:defRPr>
          </a:lvl4pPr>
          <a:lvl5pPr marL="1828800" algn="l" defTabSz="914400" rtl="0" eaLnBrk="1" latinLnBrk="0" hangingPunct="1">
            <a:defRPr kumimoji="1" sz="1800" kern="1200">
              <a:solidFill>
                <a:sysClr val="window" lastClr="FFFFFF"/>
              </a:solidFill>
              <a:latin typeface="Calibri"/>
            </a:defRPr>
          </a:lvl5pPr>
          <a:lvl6pPr marL="2286000" algn="l" defTabSz="914400" rtl="0" eaLnBrk="1" latinLnBrk="0" hangingPunct="1">
            <a:defRPr kumimoji="1" sz="1800" kern="1200">
              <a:solidFill>
                <a:sysClr val="window" lastClr="FFFFFF"/>
              </a:solidFill>
              <a:latin typeface="Calibri"/>
            </a:defRPr>
          </a:lvl6pPr>
          <a:lvl7pPr marL="2743200" algn="l" defTabSz="914400" rtl="0" eaLnBrk="1" latinLnBrk="0" hangingPunct="1">
            <a:defRPr kumimoji="1" sz="1800" kern="1200">
              <a:solidFill>
                <a:sysClr val="window" lastClr="FFFFFF"/>
              </a:solidFill>
              <a:latin typeface="Calibri"/>
            </a:defRPr>
          </a:lvl7pPr>
          <a:lvl8pPr marL="3200400" algn="l" defTabSz="914400" rtl="0" eaLnBrk="1" latinLnBrk="0" hangingPunct="1">
            <a:defRPr kumimoji="1" sz="1800" kern="1200">
              <a:solidFill>
                <a:sysClr val="window" lastClr="FFFFFF"/>
              </a:solidFill>
              <a:latin typeface="Calibri"/>
            </a:defRPr>
          </a:lvl8pPr>
          <a:lvl9pPr marL="3657600" algn="l" defTabSz="914400" rtl="0" eaLnBrk="1" latinLnBrk="0" hangingPunct="1">
            <a:defRPr kumimoji="1" sz="1800" kern="1200">
              <a:solidFill>
                <a:sysClr val="window" lastClr="FFFFFF"/>
              </a:solidFill>
              <a:latin typeface="Calibri"/>
            </a:defRPr>
          </a:lvl9pPr>
        </a:lstStyle>
        <a:p xmlns:a="http://schemas.openxmlformats.org/drawingml/2006/main">
          <a:pPr algn="ctr"/>
          <a:r>
            <a:rPr kumimoji="1" lang="en-US" altLang="ja-JP" b="1" dirty="0" smtClean="0">
              <a:solidFill>
                <a:schemeClr val="tx1"/>
              </a:solidFill>
              <a:latin typeface="HGP創英角ｺﾞｼｯｸUB" pitchFamily="50" charset="-128"/>
              <a:ea typeface="HGP創英角ｺﾞｼｯｸUB" pitchFamily="50" charset="-128"/>
            </a:rPr>
            <a:t>R8-</a:t>
          </a:r>
          <a:r>
            <a:rPr kumimoji="1" lang="en-US" altLang="ja-JP" b="1" dirty="0" smtClean="0">
              <a:solidFill>
                <a:srgbClr val="FFC000"/>
              </a:solidFill>
              <a:latin typeface="HGP創英角ｺﾞｼｯｸUB" pitchFamily="50" charset="-128"/>
              <a:ea typeface="HGP創英角ｺﾞｼｯｸUB" pitchFamily="50" charset="-128"/>
            </a:rPr>
            <a:t>KALA</a:t>
          </a:r>
          <a:r>
            <a:rPr kumimoji="1" lang="en-US" altLang="ja-JP" b="1" dirty="0" smtClean="0">
              <a:solidFill>
                <a:schemeClr val="tx1"/>
              </a:solidFill>
              <a:latin typeface="HGP創英角ｺﾞｼｯｸUB" pitchFamily="50" charset="-128"/>
              <a:ea typeface="HGP創英角ｺﾞｼｯｸUB" pitchFamily="50" charset="-128"/>
            </a:rPr>
            <a:t>-MEND</a:t>
          </a:r>
          <a:endParaRPr kumimoji="1" lang="ja-JP" altLang="en-US" b="1" dirty="0">
            <a:solidFill>
              <a:schemeClr val="tx1"/>
            </a:solidFill>
            <a:latin typeface="HGP創英角ｺﾞｼｯｸUB" pitchFamily="50" charset="-128"/>
            <a:ea typeface="HGP創英角ｺﾞｼｯｸUB" pitchFamily="50" charset="-128"/>
          </a:endParaRPr>
        </a:p>
      </cdr:txBody>
    </cdr:sp>
  </cdr:relSizeAnchor>
  <cdr:relSizeAnchor xmlns:cdr="http://schemas.openxmlformats.org/drawingml/2006/chartDrawing">
    <cdr:from>
      <cdr:x>0.22124</cdr:x>
      <cdr:y>0.28763</cdr:y>
    </cdr:from>
    <cdr:to>
      <cdr:x>0.57522</cdr:x>
      <cdr:y>0.3744</cdr:y>
    </cdr:to>
    <cdr:sp macro="" textlink="">
      <cdr:nvSpPr>
        <cdr:cNvPr id="3" name="右中かっこ 2"/>
        <cdr:cNvSpPr/>
      </cdr:nvSpPr>
      <cdr:spPr>
        <a:xfrm xmlns:a="http://schemas.openxmlformats.org/drawingml/2006/main" rot="16200000">
          <a:off x="3013253" y="108298"/>
          <a:ext cx="402914" cy="2857520"/>
        </a:xfrm>
        <a:prstGeom xmlns:a="http://schemas.openxmlformats.org/drawingml/2006/main" prst="rightBrace">
          <a:avLst>
            <a:gd name="adj1" fmla="val 8333"/>
            <a:gd name="adj2" fmla="val 49483"/>
          </a:avLst>
        </a:prstGeom>
        <a:ln xmlns:a="http://schemas.openxmlformats.org/drawingml/2006/main"/>
      </cdr:spPr>
      <cdr:style>
        <a:lnRef xmlns:a="http://schemas.openxmlformats.org/drawingml/2006/main" idx="1">
          <a:schemeClr val="dk1"/>
        </a:lnRef>
        <a:fillRef xmlns:a="http://schemas.openxmlformats.org/drawingml/2006/main" idx="0">
          <a:schemeClr val="dk1"/>
        </a:fillRef>
        <a:effectRef xmlns:a="http://schemas.openxmlformats.org/drawingml/2006/main" idx="0">
          <a:schemeClr val="dk1"/>
        </a:effectRef>
        <a:fontRef xmlns:a="http://schemas.openxmlformats.org/drawingml/2006/main" idx="minor">
          <a:schemeClr val="tx1"/>
        </a:fontRef>
      </cdr:style>
      <cdr:txBody>
        <a:bodyPr xmlns:a="http://schemas.openxmlformats.org/drawingml/2006/main" vertOverflow="clip"/>
        <a:lstStyle xmlns:a="http://schemas.openxmlformats.org/drawingml/2006/main"/>
        <a:p xmlns:a="http://schemas.openxmlformats.org/drawingml/2006/main">
          <a:endParaRPr lang="ja-JP"/>
        </a:p>
      </cdr:txBody>
    </cdr:sp>
  </cdr:relSizeAnchor>
  <cdr:relSizeAnchor xmlns:cdr="http://schemas.openxmlformats.org/drawingml/2006/chartDrawing">
    <cdr:from>
      <cdr:x>0.62037</cdr:x>
      <cdr:y>0.12943</cdr:y>
    </cdr:from>
    <cdr:to>
      <cdr:x>0.96296</cdr:x>
      <cdr:y>0.209</cdr:y>
    </cdr:to>
    <cdr:sp macro="" textlink="">
      <cdr:nvSpPr>
        <cdr:cNvPr id="4" name="右中かっこ 3"/>
        <cdr:cNvSpPr/>
      </cdr:nvSpPr>
      <cdr:spPr>
        <a:xfrm xmlns:a="http://schemas.openxmlformats.org/drawingml/2006/main" rot="16200000">
          <a:off x="5910315" y="-481027"/>
          <a:ext cx="395248" cy="2643186"/>
        </a:xfrm>
        <a:prstGeom xmlns:a="http://schemas.openxmlformats.org/drawingml/2006/main" prst="rightBrace">
          <a:avLst>
            <a:gd name="adj1" fmla="val 8333"/>
            <a:gd name="adj2" fmla="val 48449"/>
          </a:avLst>
        </a:prstGeom>
        <a:ln xmlns:a="http://schemas.openxmlformats.org/drawingml/2006/main"/>
      </cdr:spPr>
      <cdr:style>
        <a:lnRef xmlns:a="http://schemas.openxmlformats.org/drawingml/2006/main" idx="1">
          <a:schemeClr val="dk1"/>
        </a:lnRef>
        <a:fillRef xmlns:a="http://schemas.openxmlformats.org/drawingml/2006/main" idx="0">
          <a:schemeClr val="dk1"/>
        </a:fillRef>
        <a:effectRef xmlns:a="http://schemas.openxmlformats.org/drawingml/2006/main" idx="0">
          <a:schemeClr val="dk1"/>
        </a:effectRef>
        <a:fontRef xmlns:a="http://schemas.openxmlformats.org/drawingml/2006/main" idx="minor">
          <a:schemeClr val="tx1"/>
        </a:fontRef>
      </cdr:style>
      <cdr:txBody>
        <a:bodyPr xmlns:a="http://schemas.openxmlformats.org/drawingml/2006/main"/>
        <a:lstStyle xmlns:a="http://schemas.openxmlformats.org/drawingml/2006/main">
          <a:lvl1pPr marL="0" indent="0">
            <a:defRPr sz="1100">
              <a:solidFill>
                <a:sysClr val="windowText" lastClr="000000"/>
              </a:solidFill>
              <a:latin typeface="Calibri"/>
            </a:defRPr>
          </a:lvl1pPr>
          <a:lvl2pPr marL="457200" indent="0">
            <a:defRPr sz="1100">
              <a:solidFill>
                <a:sysClr val="windowText" lastClr="000000"/>
              </a:solidFill>
              <a:latin typeface="Calibri"/>
            </a:defRPr>
          </a:lvl2pPr>
          <a:lvl3pPr marL="914400" indent="0">
            <a:defRPr sz="1100">
              <a:solidFill>
                <a:sysClr val="windowText" lastClr="000000"/>
              </a:solidFill>
              <a:latin typeface="Calibri"/>
            </a:defRPr>
          </a:lvl3pPr>
          <a:lvl4pPr marL="1371600" indent="0">
            <a:defRPr sz="1100">
              <a:solidFill>
                <a:sysClr val="windowText" lastClr="000000"/>
              </a:solidFill>
              <a:latin typeface="Calibri"/>
            </a:defRPr>
          </a:lvl4pPr>
          <a:lvl5pPr marL="1828800" indent="0">
            <a:defRPr sz="1100">
              <a:solidFill>
                <a:sysClr val="windowText" lastClr="000000"/>
              </a:solidFill>
              <a:latin typeface="Calibri"/>
            </a:defRPr>
          </a:lvl5pPr>
          <a:lvl6pPr marL="2286000" indent="0">
            <a:defRPr sz="1100">
              <a:solidFill>
                <a:sysClr val="windowText" lastClr="000000"/>
              </a:solidFill>
              <a:latin typeface="Calibri"/>
            </a:defRPr>
          </a:lvl6pPr>
          <a:lvl7pPr marL="2743200" indent="0">
            <a:defRPr sz="1100">
              <a:solidFill>
                <a:sysClr val="windowText" lastClr="000000"/>
              </a:solidFill>
              <a:latin typeface="Calibri"/>
            </a:defRPr>
          </a:lvl7pPr>
          <a:lvl8pPr marL="3200400" indent="0">
            <a:defRPr sz="1100">
              <a:solidFill>
                <a:sysClr val="windowText" lastClr="000000"/>
              </a:solidFill>
              <a:latin typeface="Calibri"/>
            </a:defRPr>
          </a:lvl8pPr>
          <a:lvl9pPr marL="3657600" indent="0">
            <a:defRPr sz="1100">
              <a:solidFill>
                <a:sysClr val="windowText" lastClr="000000"/>
              </a:solidFill>
              <a:latin typeface="Calibri"/>
            </a:defRPr>
          </a:lvl9pPr>
        </a:lstStyle>
        <a:p xmlns:a="http://schemas.openxmlformats.org/drawingml/2006/main">
          <a:endParaRPr lang="ja-JP"/>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ー 1"/>
          <p:cNvSpPr>
            <a:spLocks noGrp="1"/>
          </p:cNvSpPr>
          <p:nvPr>
            <p:ph type="hdr" sz="quarter"/>
          </p:nvPr>
        </p:nvSpPr>
        <p:spPr>
          <a:xfrm>
            <a:off x="0" y="0"/>
            <a:ext cx="2918831" cy="493316"/>
          </a:xfrm>
          <a:prstGeom prst="rect">
            <a:avLst/>
          </a:prstGeom>
        </p:spPr>
        <p:txBody>
          <a:bodyPr vert="horz" lIns="90654" tIns="45327" rIns="90654" bIns="45327" rtlCol="0"/>
          <a:lstStyle>
            <a:lvl1pPr algn="l">
              <a:defRPr sz="1200"/>
            </a:lvl1pPr>
          </a:lstStyle>
          <a:p>
            <a:endParaRPr kumimoji="1" lang="ja-JP" altLang="en-US"/>
          </a:p>
        </p:txBody>
      </p:sp>
      <p:sp>
        <p:nvSpPr>
          <p:cNvPr id="3" name="日付プレースホルダー 2"/>
          <p:cNvSpPr>
            <a:spLocks noGrp="1"/>
          </p:cNvSpPr>
          <p:nvPr>
            <p:ph type="dt" idx="1"/>
          </p:nvPr>
        </p:nvSpPr>
        <p:spPr>
          <a:xfrm>
            <a:off x="3815374" y="0"/>
            <a:ext cx="2918831" cy="493316"/>
          </a:xfrm>
          <a:prstGeom prst="rect">
            <a:avLst/>
          </a:prstGeom>
        </p:spPr>
        <p:txBody>
          <a:bodyPr vert="horz" lIns="90654" tIns="45327" rIns="90654" bIns="45327" rtlCol="0"/>
          <a:lstStyle>
            <a:lvl1pPr algn="r">
              <a:defRPr sz="1200"/>
            </a:lvl1pPr>
          </a:lstStyle>
          <a:p>
            <a:fld id="{A2098191-CDDB-4066-87B9-1C4A4E0784C8}" type="datetimeFigureOut">
              <a:rPr kumimoji="1" lang="ja-JP" altLang="en-US" smtClean="0"/>
              <a:t>2015/8/15</a:t>
            </a:fld>
            <a:endParaRPr kumimoji="1" lang="ja-JP" altLang="en-US"/>
          </a:p>
        </p:txBody>
      </p:sp>
      <p:sp>
        <p:nvSpPr>
          <p:cNvPr id="4" name="スライド イメージ プレースホルダー 3"/>
          <p:cNvSpPr>
            <a:spLocks noGrp="1" noRot="1" noChangeAspect="1"/>
          </p:cNvSpPr>
          <p:nvPr>
            <p:ph type="sldImg" idx="2"/>
          </p:nvPr>
        </p:nvSpPr>
        <p:spPr>
          <a:xfrm>
            <a:off x="904875" y="741363"/>
            <a:ext cx="4927600" cy="3697287"/>
          </a:xfrm>
          <a:prstGeom prst="rect">
            <a:avLst/>
          </a:prstGeom>
          <a:noFill/>
          <a:ln w="12700">
            <a:solidFill>
              <a:prstClr val="black"/>
            </a:solidFill>
          </a:ln>
        </p:spPr>
        <p:txBody>
          <a:bodyPr vert="horz" lIns="90654" tIns="45327" rIns="90654" bIns="45327" rtlCol="0" anchor="ctr"/>
          <a:lstStyle/>
          <a:p>
            <a:endParaRPr lang="ja-JP" altLang="en-US"/>
          </a:p>
        </p:txBody>
      </p:sp>
      <p:sp>
        <p:nvSpPr>
          <p:cNvPr id="5" name="ノート プレースホルダー 4"/>
          <p:cNvSpPr>
            <a:spLocks noGrp="1"/>
          </p:cNvSpPr>
          <p:nvPr>
            <p:ph type="body" sz="quarter" idx="3"/>
          </p:nvPr>
        </p:nvSpPr>
        <p:spPr>
          <a:xfrm>
            <a:off x="673577" y="4686499"/>
            <a:ext cx="5388610" cy="4439841"/>
          </a:xfrm>
          <a:prstGeom prst="rect">
            <a:avLst/>
          </a:prstGeom>
        </p:spPr>
        <p:txBody>
          <a:bodyPr vert="horz" lIns="90654" tIns="45327" rIns="90654" bIns="45327" rtlCol="0"/>
          <a:lstStyle/>
          <a:p>
            <a:pPr lvl="0"/>
            <a:r>
              <a:rPr kumimoji="1" lang="ja-JP" altLang="en-US" smtClean="0"/>
              <a:t>マスター テキストの書式設定</a:t>
            </a:r>
          </a:p>
          <a:p>
            <a:pPr lvl="1"/>
            <a:r>
              <a:rPr kumimoji="1" lang="ja-JP" altLang="en-US" smtClean="0"/>
              <a:t>第 </a:t>
            </a:r>
            <a:r>
              <a:rPr kumimoji="1" lang="en-US" altLang="ja-JP" smtClean="0"/>
              <a:t>2 </a:t>
            </a:r>
            <a:r>
              <a:rPr kumimoji="1" lang="ja-JP" altLang="en-US" smtClean="0"/>
              <a:t>レベル</a:t>
            </a:r>
          </a:p>
          <a:p>
            <a:pPr lvl="2"/>
            <a:r>
              <a:rPr kumimoji="1" lang="ja-JP" altLang="en-US" smtClean="0"/>
              <a:t>第 </a:t>
            </a:r>
            <a:r>
              <a:rPr kumimoji="1" lang="en-US" altLang="ja-JP" smtClean="0"/>
              <a:t>3 </a:t>
            </a:r>
            <a:r>
              <a:rPr kumimoji="1" lang="ja-JP" altLang="en-US" smtClean="0"/>
              <a:t>レベル</a:t>
            </a:r>
          </a:p>
          <a:p>
            <a:pPr lvl="3"/>
            <a:r>
              <a:rPr kumimoji="1" lang="ja-JP" altLang="en-US" smtClean="0"/>
              <a:t>第 </a:t>
            </a:r>
            <a:r>
              <a:rPr kumimoji="1" lang="en-US" altLang="ja-JP" smtClean="0"/>
              <a:t>4 </a:t>
            </a:r>
            <a:r>
              <a:rPr kumimoji="1" lang="ja-JP" altLang="en-US" smtClean="0"/>
              <a:t>レベル</a:t>
            </a:r>
          </a:p>
          <a:p>
            <a:pPr lvl="4"/>
            <a:r>
              <a:rPr kumimoji="1" lang="ja-JP" altLang="en-US" smtClean="0"/>
              <a:t>第 </a:t>
            </a:r>
            <a:r>
              <a:rPr kumimoji="1" lang="en-US" altLang="ja-JP" smtClean="0"/>
              <a:t>5 </a:t>
            </a:r>
            <a:r>
              <a:rPr kumimoji="1" lang="ja-JP" altLang="en-US" smtClean="0"/>
              <a:t>レベル</a:t>
            </a:r>
            <a:endParaRPr kumimoji="1" lang="ja-JP" altLang="en-US"/>
          </a:p>
        </p:txBody>
      </p:sp>
      <p:sp>
        <p:nvSpPr>
          <p:cNvPr id="6" name="フッター プレースホルダー 5"/>
          <p:cNvSpPr>
            <a:spLocks noGrp="1"/>
          </p:cNvSpPr>
          <p:nvPr>
            <p:ph type="ftr" sz="quarter" idx="4"/>
          </p:nvPr>
        </p:nvSpPr>
        <p:spPr>
          <a:xfrm>
            <a:off x="0" y="9371285"/>
            <a:ext cx="2918831" cy="493316"/>
          </a:xfrm>
          <a:prstGeom prst="rect">
            <a:avLst/>
          </a:prstGeom>
        </p:spPr>
        <p:txBody>
          <a:bodyPr vert="horz" lIns="90654" tIns="45327" rIns="90654" bIns="45327" rtlCol="0" anchor="b"/>
          <a:lstStyle>
            <a:lvl1pPr algn="l">
              <a:defRPr sz="1200"/>
            </a:lvl1pPr>
          </a:lstStyle>
          <a:p>
            <a:endParaRPr kumimoji="1" lang="ja-JP" altLang="en-US"/>
          </a:p>
        </p:txBody>
      </p:sp>
      <p:sp>
        <p:nvSpPr>
          <p:cNvPr id="7" name="スライド番号プレースホルダー 6"/>
          <p:cNvSpPr>
            <a:spLocks noGrp="1"/>
          </p:cNvSpPr>
          <p:nvPr>
            <p:ph type="sldNum" sz="quarter" idx="5"/>
          </p:nvPr>
        </p:nvSpPr>
        <p:spPr>
          <a:xfrm>
            <a:off x="3815374" y="9371285"/>
            <a:ext cx="2918831" cy="493316"/>
          </a:xfrm>
          <a:prstGeom prst="rect">
            <a:avLst/>
          </a:prstGeom>
        </p:spPr>
        <p:txBody>
          <a:bodyPr vert="horz" lIns="90654" tIns="45327" rIns="90654" bIns="45327" rtlCol="0" anchor="b"/>
          <a:lstStyle>
            <a:lvl1pPr algn="r">
              <a:defRPr sz="1200"/>
            </a:lvl1pPr>
          </a:lstStyle>
          <a:p>
            <a:fld id="{FC8E6F2A-299F-4804-AC41-8BBFE622D426}" type="slidenum">
              <a:rPr kumimoji="1" lang="ja-JP" altLang="en-US" smtClean="0"/>
              <a:t>‹#›</a:t>
            </a:fld>
            <a:endParaRPr kumimoji="1" lang="ja-JP" altLang="en-US"/>
          </a:p>
        </p:txBody>
      </p:sp>
    </p:spTree>
    <p:extLst>
      <p:ext uri="{BB962C8B-B14F-4D97-AF65-F5344CB8AC3E}">
        <p14:creationId xmlns:p14="http://schemas.microsoft.com/office/powerpoint/2010/main" val="3552732678"/>
      </p:ext>
    </p:extLst>
  </p:cSld>
  <p:clrMap bg1="lt1" tx1="dk1" bg2="lt2" tx2="dk2" accent1="accent1" accent2="accent2" accent3="accent3" accent4="accent4" accent5="accent5" accent6="accent6" hlink="hlink" folHlink="folHlink"/>
  <p:notesStyle>
    <a:lvl1pPr marL="0" algn="l" defTabSz="914400" rtl="0" eaLnBrk="1" latinLnBrk="0" hangingPunct="1">
      <a:defRPr kumimoji="1" sz="1200" kern="1200">
        <a:solidFill>
          <a:schemeClr val="tx1"/>
        </a:solidFill>
        <a:latin typeface="+mn-lt"/>
        <a:ea typeface="+mn-ea"/>
        <a:cs typeface="+mn-cs"/>
      </a:defRPr>
    </a:lvl1pPr>
    <a:lvl2pPr marL="457200" algn="l" defTabSz="914400" rtl="0" eaLnBrk="1" latinLnBrk="0" hangingPunct="1">
      <a:defRPr kumimoji="1" sz="1200" kern="1200">
        <a:solidFill>
          <a:schemeClr val="tx1"/>
        </a:solidFill>
        <a:latin typeface="+mn-lt"/>
        <a:ea typeface="+mn-ea"/>
        <a:cs typeface="+mn-cs"/>
      </a:defRPr>
    </a:lvl2pPr>
    <a:lvl3pPr marL="914400" algn="l" defTabSz="914400" rtl="0" eaLnBrk="1" latinLnBrk="0" hangingPunct="1">
      <a:defRPr kumimoji="1" sz="1200" kern="1200">
        <a:solidFill>
          <a:schemeClr val="tx1"/>
        </a:solidFill>
        <a:latin typeface="+mn-lt"/>
        <a:ea typeface="+mn-ea"/>
        <a:cs typeface="+mn-cs"/>
      </a:defRPr>
    </a:lvl3pPr>
    <a:lvl4pPr marL="1371600" algn="l" defTabSz="914400" rtl="0" eaLnBrk="1" latinLnBrk="0" hangingPunct="1">
      <a:defRPr kumimoji="1" sz="1200" kern="1200">
        <a:solidFill>
          <a:schemeClr val="tx1"/>
        </a:solidFill>
        <a:latin typeface="+mn-lt"/>
        <a:ea typeface="+mn-ea"/>
        <a:cs typeface="+mn-cs"/>
      </a:defRPr>
    </a:lvl4pPr>
    <a:lvl5pPr marL="1828800" algn="l" defTabSz="914400" rtl="0" eaLnBrk="1" latinLnBrk="0" hangingPunct="1">
      <a:defRPr kumimoji="1" sz="1200" kern="1200">
        <a:solidFill>
          <a:schemeClr val="tx1"/>
        </a:solidFill>
        <a:latin typeface="+mn-lt"/>
        <a:ea typeface="+mn-ea"/>
        <a:cs typeface="+mn-cs"/>
      </a:defRPr>
    </a:lvl5pPr>
    <a:lvl6pPr marL="2286000" algn="l" defTabSz="914400" rtl="0" eaLnBrk="1" latinLnBrk="0" hangingPunct="1">
      <a:defRPr kumimoji="1" sz="1200" kern="1200">
        <a:solidFill>
          <a:schemeClr val="tx1"/>
        </a:solidFill>
        <a:latin typeface="+mn-lt"/>
        <a:ea typeface="+mn-ea"/>
        <a:cs typeface="+mn-cs"/>
      </a:defRPr>
    </a:lvl6pPr>
    <a:lvl7pPr marL="2743200" algn="l" defTabSz="914400" rtl="0" eaLnBrk="1" latinLnBrk="0" hangingPunct="1">
      <a:defRPr kumimoji="1" sz="1200" kern="1200">
        <a:solidFill>
          <a:schemeClr val="tx1"/>
        </a:solidFill>
        <a:latin typeface="+mn-lt"/>
        <a:ea typeface="+mn-ea"/>
        <a:cs typeface="+mn-cs"/>
      </a:defRPr>
    </a:lvl7pPr>
    <a:lvl8pPr marL="3200400" algn="l" defTabSz="914400" rtl="0" eaLnBrk="1" latinLnBrk="0" hangingPunct="1">
      <a:defRPr kumimoji="1" sz="1200" kern="1200">
        <a:solidFill>
          <a:schemeClr val="tx1"/>
        </a:solidFill>
        <a:latin typeface="+mn-lt"/>
        <a:ea typeface="+mn-ea"/>
        <a:cs typeface="+mn-cs"/>
      </a:defRPr>
    </a:lvl8pPr>
    <a:lvl9pPr marL="3657600" algn="l" defTabSz="914400" rtl="0" eaLnBrk="1" latinLnBrk="0" hangingPunct="1">
      <a:defRPr kumimoji="1"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baseline="0" dirty="0" smtClean="0"/>
              <a:t>Thank you chairman. First of all, I would like to express my sincere thanks to the organizing committee to give me a chance to make a keynote lecture. And I’m so honored to have this opportunity. It is my first time to have a keynote lecture, especially in English. This two weeks, I’m so nervous. But, I’ll try my best to attract you to our research.</a:t>
            </a:r>
          </a:p>
          <a:p>
            <a:r>
              <a:rPr kumimoji="1" lang="en-US" altLang="ja-JP" baseline="0" dirty="0" smtClean="0"/>
              <a:t>Today, I’ll talk about the development of DNA carrier. Especially, we focus on the importance of the control of intracellular trafficking and, further challenges  </a:t>
            </a:r>
          </a:p>
          <a:p>
            <a:endParaRPr kumimoji="1" lang="en-US" altLang="ja-JP" baseline="0" dirty="0" smtClean="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1</a:t>
            </a:fld>
            <a:endParaRPr kumimoji="1" lang="ja-JP" altLang="en-US"/>
          </a:p>
        </p:txBody>
      </p:sp>
    </p:spTree>
    <p:extLst>
      <p:ext uri="{BB962C8B-B14F-4D97-AF65-F5344CB8AC3E}">
        <p14:creationId xmlns:p14="http://schemas.microsoft.com/office/powerpoint/2010/main" val="129639793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sz="1200" kern="1200" dirty="0" smtClean="0">
                <a:solidFill>
                  <a:schemeClr val="tx1"/>
                </a:solidFill>
                <a:effectLst/>
                <a:latin typeface="+mn-lt"/>
                <a:ea typeface="+mn-ea"/>
                <a:cs typeface="+mn-cs"/>
              </a:rPr>
              <a:t> Now, in the 21th century, a category of medicine is now widely expanding from low-molecular drugs to macromolecules such as the recombinant protein, antibody, nucleic acids, and genes.</a:t>
            </a:r>
          </a:p>
          <a:p>
            <a:endParaRPr kumimoji="1" lang="en-US" altLang="ja-JP" sz="1200" kern="1200" dirty="0" smtClean="0">
              <a:solidFill>
                <a:schemeClr val="tx1"/>
              </a:solidFill>
              <a:effectLst/>
              <a:latin typeface="+mn-lt"/>
              <a:ea typeface="+mn-ea"/>
              <a:cs typeface="+mn-cs"/>
            </a:endParaRPr>
          </a:p>
          <a:p>
            <a:r>
              <a:rPr kumimoji="1" lang="en-US" altLang="ja-JP" sz="1200" kern="1200" dirty="0" smtClean="0">
                <a:solidFill>
                  <a:schemeClr val="tx1"/>
                </a:solidFill>
                <a:effectLst/>
                <a:latin typeface="+mn-lt"/>
                <a:ea typeface="+mn-ea"/>
                <a:cs typeface="+mn-cs"/>
              </a:rPr>
              <a:t> </a:t>
            </a:r>
            <a:endParaRPr kumimoji="1" lang="ja-JP" altLang="ja-JP" sz="1200" kern="1200" dirty="0" smtClean="0">
              <a:solidFill>
                <a:schemeClr val="tx1"/>
              </a:solidFill>
              <a:effectLst/>
              <a:latin typeface="+mn-lt"/>
              <a:ea typeface="+mn-ea"/>
              <a:cs typeface="+mn-cs"/>
            </a:endParaRPr>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2</a:t>
            </a:fld>
            <a:endParaRPr kumimoji="1" lang="ja-JP" altLang="en-US"/>
          </a:p>
        </p:txBody>
      </p:sp>
    </p:spTree>
    <p:extLst>
      <p:ext uri="{BB962C8B-B14F-4D97-AF65-F5344CB8AC3E}">
        <p14:creationId xmlns:p14="http://schemas.microsoft.com/office/powerpoint/2010/main" val="88020473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sz="1200" kern="1200" dirty="0" smtClean="0">
                <a:solidFill>
                  <a:schemeClr val="tx1"/>
                </a:solidFill>
                <a:effectLst/>
                <a:latin typeface="+mn-lt"/>
                <a:ea typeface="+mn-ea"/>
                <a:cs typeface="+mn-cs"/>
              </a:rPr>
              <a:t> Now, in the 21th century, a category of medicine is now widely expanding from low-molecular drugs to macromolecules such as the recombinant protein, antibody, nucleic acids, and genes.</a:t>
            </a:r>
          </a:p>
          <a:p>
            <a:endParaRPr kumimoji="1" lang="en-US" altLang="ja-JP" sz="1200" kern="1200" dirty="0" smtClean="0">
              <a:solidFill>
                <a:schemeClr val="tx1"/>
              </a:solidFill>
              <a:effectLst/>
              <a:latin typeface="+mn-lt"/>
              <a:ea typeface="+mn-ea"/>
              <a:cs typeface="+mn-cs"/>
            </a:endParaRPr>
          </a:p>
          <a:p>
            <a:r>
              <a:rPr kumimoji="1" lang="en-US" altLang="ja-JP" sz="1200" kern="1200" dirty="0" smtClean="0">
                <a:solidFill>
                  <a:schemeClr val="tx1"/>
                </a:solidFill>
                <a:effectLst/>
                <a:latin typeface="+mn-lt"/>
                <a:ea typeface="+mn-ea"/>
                <a:cs typeface="+mn-cs"/>
              </a:rPr>
              <a:t>Especially, in</a:t>
            </a:r>
            <a:r>
              <a:rPr kumimoji="1" lang="en-US" altLang="ja-JP" sz="1200" kern="1200" baseline="0" dirty="0" smtClean="0">
                <a:solidFill>
                  <a:schemeClr val="tx1"/>
                </a:solidFill>
                <a:effectLst/>
                <a:latin typeface="+mn-lt"/>
                <a:ea typeface="+mn-ea"/>
                <a:cs typeface="+mn-cs"/>
              </a:rPr>
              <a:t> the end of 20</a:t>
            </a:r>
            <a:r>
              <a:rPr kumimoji="1" lang="en-US" altLang="ja-JP" sz="1200" kern="1200" baseline="30000" dirty="0" smtClean="0">
                <a:solidFill>
                  <a:schemeClr val="tx1"/>
                </a:solidFill>
                <a:effectLst/>
                <a:latin typeface="+mn-lt"/>
                <a:ea typeface="+mn-ea"/>
                <a:cs typeface="+mn-cs"/>
              </a:rPr>
              <a:t>th</a:t>
            </a:r>
            <a:r>
              <a:rPr kumimoji="1" lang="en-US" altLang="ja-JP" sz="1200" kern="1200" baseline="0" dirty="0" smtClean="0">
                <a:solidFill>
                  <a:schemeClr val="tx1"/>
                </a:solidFill>
                <a:effectLst/>
                <a:latin typeface="+mn-lt"/>
                <a:ea typeface="+mn-ea"/>
                <a:cs typeface="+mn-cs"/>
              </a:rPr>
              <a:t> </a:t>
            </a:r>
            <a:r>
              <a:rPr kumimoji="1" lang="en-US" altLang="ja-JP" sz="1200" kern="1200" baseline="0" dirty="0" err="1" smtClean="0">
                <a:solidFill>
                  <a:schemeClr val="tx1"/>
                </a:solidFill>
                <a:effectLst/>
                <a:latin typeface="+mn-lt"/>
                <a:ea typeface="+mn-ea"/>
                <a:cs typeface="+mn-cs"/>
              </a:rPr>
              <a:t>centry</a:t>
            </a:r>
            <a:r>
              <a:rPr kumimoji="1" lang="en-US" altLang="ja-JP" sz="1200" kern="1200" baseline="0" dirty="0" smtClean="0">
                <a:solidFill>
                  <a:schemeClr val="tx1"/>
                </a:solidFill>
                <a:effectLst/>
                <a:latin typeface="+mn-lt"/>
                <a:ea typeface="+mn-ea"/>
                <a:cs typeface="+mn-cs"/>
              </a:rPr>
              <a:t>, RNAi phenomena was discovered, and the discoverers won a </a:t>
            </a:r>
            <a:r>
              <a:rPr kumimoji="1" lang="en-US" altLang="ja-JP" sz="1200" kern="1200" baseline="0" dirty="0" err="1" smtClean="0">
                <a:solidFill>
                  <a:schemeClr val="tx1"/>
                </a:solidFill>
                <a:effectLst/>
                <a:latin typeface="+mn-lt"/>
                <a:ea typeface="+mn-ea"/>
                <a:cs typeface="+mn-cs"/>
              </a:rPr>
              <a:t>nobel</a:t>
            </a:r>
            <a:r>
              <a:rPr kumimoji="1" lang="en-US" altLang="ja-JP" sz="1200" kern="1200" baseline="0" dirty="0" smtClean="0">
                <a:solidFill>
                  <a:schemeClr val="tx1"/>
                </a:solidFill>
                <a:effectLst/>
                <a:latin typeface="+mn-lt"/>
                <a:ea typeface="+mn-ea"/>
                <a:cs typeface="+mn-cs"/>
              </a:rPr>
              <a:t> Prize. Now, the development of nucleic acid-based medication is a hot topic in world’s pharmaceutical company and bio-venture companies.</a:t>
            </a:r>
          </a:p>
          <a:p>
            <a:r>
              <a:rPr kumimoji="1" lang="en-US" altLang="ja-JP" sz="1200" kern="1200" baseline="0" dirty="0" smtClean="0">
                <a:solidFill>
                  <a:schemeClr val="tx1"/>
                </a:solidFill>
                <a:effectLst/>
                <a:latin typeface="+mn-lt"/>
                <a:ea typeface="+mn-ea"/>
                <a:cs typeface="+mn-cs"/>
              </a:rPr>
              <a:t> </a:t>
            </a:r>
            <a:endParaRPr kumimoji="1" lang="ja-JP" altLang="ja-JP" sz="1200" kern="1200" dirty="0" smtClean="0">
              <a:solidFill>
                <a:schemeClr val="tx1"/>
              </a:solidFill>
              <a:effectLst/>
              <a:latin typeface="+mn-lt"/>
              <a:ea typeface="+mn-ea"/>
              <a:cs typeface="+mn-cs"/>
            </a:endParaRPr>
          </a:p>
          <a:p>
            <a:endParaRPr kumimoji="1" lang="en-US" altLang="ja-JP" sz="1200" kern="1200" dirty="0" smtClean="0">
              <a:solidFill>
                <a:schemeClr val="tx1"/>
              </a:solidFill>
              <a:effectLst/>
              <a:latin typeface="+mn-lt"/>
              <a:ea typeface="+mn-ea"/>
              <a:cs typeface="+mn-cs"/>
            </a:endParaRPr>
          </a:p>
          <a:p>
            <a:endParaRPr kumimoji="1" lang="en-US" altLang="ja-JP" sz="1200" kern="1200" dirty="0" smtClean="0">
              <a:solidFill>
                <a:schemeClr val="tx1"/>
              </a:solidFill>
              <a:effectLst/>
              <a:latin typeface="+mn-lt"/>
              <a:ea typeface="+mn-ea"/>
              <a:cs typeface="+mn-cs"/>
            </a:endParaRPr>
          </a:p>
          <a:p>
            <a:r>
              <a:rPr kumimoji="1" lang="en-US" altLang="ja-JP" sz="1200" kern="1200" dirty="0" smtClean="0">
                <a:solidFill>
                  <a:schemeClr val="tx1"/>
                </a:solidFill>
                <a:effectLst/>
                <a:latin typeface="+mn-lt"/>
                <a:ea typeface="+mn-ea"/>
                <a:cs typeface="+mn-cs"/>
              </a:rPr>
              <a:t>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3</a:t>
            </a:fld>
            <a:endParaRPr kumimoji="1" lang="ja-JP" altLang="en-US"/>
          </a:p>
        </p:txBody>
      </p:sp>
    </p:spTree>
    <p:extLst>
      <p:ext uri="{BB962C8B-B14F-4D97-AF65-F5344CB8AC3E}">
        <p14:creationId xmlns:p14="http://schemas.microsoft.com/office/powerpoint/2010/main" val="88020473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en-US" altLang="ja-JP" sz="1200" kern="1200" dirty="0" smtClean="0">
              <a:solidFill>
                <a:schemeClr val="tx1"/>
              </a:solidFill>
              <a:effectLst/>
              <a:latin typeface="+mn-lt"/>
              <a:ea typeface="+mn-ea"/>
              <a:cs typeface="+mn-cs"/>
            </a:endParaRPr>
          </a:p>
          <a:p>
            <a:r>
              <a:rPr kumimoji="1" lang="en-US" altLang="ja-JP" sz="1200" kern="1200" dirty="0" smtClean="0">
                <a:solidFill>
                  <a:schemeClr val="tx1"/>
                </a:solidFill>
                <a:effectLst/>
                <a:latin typeface="+mn-lt"/>
                <a:ea typeface="+mn-ea"/>
                <a:cs typeface="+mn-cs"/>
              </a:rPr>
              <a:t>While the gene therapy approach has faced technical and/or regulatory impediments, a large number of clinical trials are still ongoing worldwide. One crucial success is the first approval of the viral gene-medicine, Glybera® (UniQure)</a:t>
            </a:r>
            <a:r>
              <a:rPr kumimoji="1" lang="en-US" altLang="ja-JP" sz="1200" kern="1200" baseline="0" dirty="0" smtClean="0">
                <a:solidFill>
                  <a:schemeClr val="tx1"/>
                </a:solidFill>
                <a:effectLst/>
                <a:latin typeface="+mn-lt"/>
                <a:ea typeface="+mn-ea"/>
                <a:cs typeface="+mn-cs"/>
              </a:rPr>
              <a:t> </a:t>
            </a:r>
            <a:r>
              <a:rPr kumimoji="1" lang="en-US" altLang="ja-JP" sz="1200" kern="1200" dirty="0" smtClean="0">
                <a:solidFill>
                  <a:schemeClr val="tx1"/>
                </a:solidFill>
                <a:effectLst/>
                <a:latin typeface="+mn-lt"/>
                <a:ea typeface="+mn-ea"/>
                <a:cs typeface="+mn-cs"/>
              </a:rPr>
              <a:t>by the European Medicinal Agency (EMA). While success is now limited to ultra-orphan situation,</a:t>
            </a:r>
            <a:r>
              <a:rPr kumimoji="1" lang="en-US" altLang="ja-JP" sz="1200" kern="1200" baseline="0" dirty="0" smtClean="0">
                <a:solidFill>
                  <a:schemeClr val="tx1"/>
                </a:solidFill>
                <a:effectLst/>
                <a:latin typeface="+mn-lt"/>
                <a:ea typeface="+mn-ea"/>
                <a:cs typeface="+mn-cs"/>
              </a:rPr>
              <a:t> </a:t>
            </a:r>
            <a:r>
              <a:rPr kumimoji="1" lang="en-US" altLang="ja-JP" sz="1200" kern="1200" dirty="0" smtClean="0">
                <a:solidFill>
                  <a:schemeClr val="tx1"/>
                </a:solidFill>
                <a:effectLst/>
                <a:latin typeface="+mn-lt"/>
                <a:ea typeface="+mn-ea"/>
                <a:cs typeface="+mn-cs"/>
              </a:rPr>
              <a:t>this historical achievement promises to reinforce the scientific community to realize the significance of the gene therapy.</a:t>
            </a:r>
            <a:endParaRPr kumimoji="1" lang="ja-JP" altLang="ja-JP" sz="1200" kern="1200" dirty="0" smtClean="0">
              <a:solidFill>
                <a:schemeClr val="tx1"/>
              </a:solidFill>
              <a:effectLst/>
              <a:latin typeface="+mn-lt"/>
              <a:ea typeface="+mn-ea"/>
              <a:cs typeface="+mn-cs"/>
            </a:endParaRPr>
          </a:p>
          <a:p>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4</a:t>
            </a:fld>
            <a:endParaRPr kumimoji="1" lang="ja-JP" altLang="en-US"/>
          </a:p>
        </p:txBody>
      </p:sp>
    </p:spTree>
    <p:extLst>
      <p:ext uri="{BB962C8B-B14F-4D97-AF65-F5344CB8AC3E}">
        <p14:creationId xmlns:p14="http://schemas.microsoft.com/office/powerpoint/2010/main" val="88020473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sz="1200" kern="1200" dirty="0" smtClean="0">
                <a:solidFill>
                  <a:schemeClr val="tx1"/>
                </a:solidFill>
                <a:effectLst/>
                <a:latin typeface="+mn-lt"/>
                <a:ea typeface="+mn-ea"/>
                <a:cs typeface="+mn-cs"/>
              </a:rPr>
              <a:t>In this trend of the times, more high-level technology is now required in</a:t>
            </a:r>
            <a:r>
              <a:rPr kumimoji="1" lang="en-US" altLang="ja-JP" sz="1200" kern="1200" baseline="0" dirty="0" smtClean="0">
                <a:solidFill>
                  <a:schemeClr val="tx1"/>
                </a:solidFill>
                <a:effectLst/>
                <a:latin typeface="+mn-lt"/>
                <a:ea typeface="+mn-ea"/>
                <a:cs typeface="+mn-cs"/>
              </a:rPr>
              <a:t> the research field of</a:t>
            </a:r>
            <a:r>
              <a:rPr kumimoji="1" lang="en-US" altLang="ja-JP" sz="1200" kern="1200" dirty="0" smtClean="0">
                <a:solidFill>
                  <a:schemeClr val="tx1"/>
                </a:solidFill>
                <a:effectLst/>
                <a:latin typeface="+mn-lt"/>
                <a:ea typeface="+mn-ea"/>
                <a:cs typeface="+mn-cs"/>
              </a:rPr>
              <a:t> drug delivery system. Previously, control of pharmacokinetics is a main issue when we consider the delivery of a low molecular drugs. However, recently, especially for the delivery of DNA and siRNA, control of intracellular trafficking become additional mission. </a:t>
            </a:r>
          </a:p>
          <a:p>
            <a:endParaRPr kumimoji="1" lang="en-US" altLang="ja-JP" sz="1200" kern="1200" dirty="0" smtClean="0">
              <a:solidFill>
                <a:schemeClr val="tx1"/>
              </a:solidFill>
              <a:effectLst/>
              <a:latin typeface="+mn-lt"/>
              <a:ea typeface="+mn-ea"/>
              <a:cs typeface="+mn-cs"/>
            </a:endParaRPr>
          </a:p>
          <a:p>
            <a:endParaRPr kumimoji="1" lang="en-US" altLang="ja-JP" sz="1200" kern="1200" dirty="0" smtClean="0">
              <a:solidFill>
                <a:schemeClr val="tx1"/>
              </a:solidFill>
              <a:effectLst/>
              <a:latin typeface="+mn-lt"/>
              <a:ea typeface="+mn-ea"/>
              <a:cs typeface="+mn-cs"/>
            </a:endParaRPr>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5</a:t>
            </a:fld>
            <a:endParaRPr kumimoji="1" lang="ja-JP" altLang="en-US"/>
          </a:p>
        </p:txBody>
      </p:sp>
    </p:spTree>
    <p:extLst>
      <p:ext uri="{BB962C8B-B14F-4D97-AF65-F5344CB8AC3E}">
        <p14:creationId xmlns:p14="http://schemas.microsoft.com/office/powerpoint/2010/main" val="129630872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baseline="0" dirty="0" smtClean="0"/>
              <a:t>For example, when we consider the in vivo application of gene delivery via i.v., we need to control the pharmacokinetics, that is targeting or stability. As well as the pharmacokinetics, intracellular trafficking must taken into the consideration; cellular uptake, </a:t>
            </a:r>
            <a:r>
              <a:rPr kumimoji="1" lang="en-US" altLang="ja-JP" baseline="0" dirty="0" err="1" smtClean="0"/>
              <a:t>endosomal</a:t>
            </a:r>
            <a:r>
              <a:rPr kumimoji="1" lang="en-US" altLang="ja-JP" baseline="0" dirty="0" smtClean="0"/>
              <a:t> escape and nuclear delivery. How are we to meet these criteria? It is crucial topic in the research field of DDS.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6</a:t>
            </a:fld>
            <a:endParaRPr kumimoji="1" lang="ja-JP" altLang="en-US"/>
          </a:p>
        </p:txBody>
      </p:sp>
    </p:spTree>
    <p:extLst>
      <p:ext uri="{BB962C8B-B14F-4D97-AF65-F5344CB8AC3E}">
        <p14:creationId xmlns:p14="http://schemas.microsoft.com/office/powerpoint/2010/main" val="355663561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baseline="0" dirty="0" smtClean="0"/>
              <a:t>In our laboratory, we are developing a liposomal nanoparticle that encapsulated the pDNA or siRNA. This particle design (has great advantage to integrate )is reasonable since it can integrates various types of the functional devices onto the lipid envelope structure.  My major concern is  how we can control the intracellular trafficking of the nanoparticles.  </a:t>
            </a:r>
          </a:p>
          <a:p>
            <a:endParaRPr kumimoji="1" lang="en-US" altLang="ja-JP" baseline="0" dirty="0" smtClean="0"/>
          </a:p>
          <a:p>
            <a:r>
              <a:rPr kumimoji="1" lang="ja-JP" altLang="en-US" baseline="0" dirty="0" smtClean="0"/>
              <a:t>または</a:t>
            </a:r>
            <a:endParaRPr kumimoji="1" lang="en-US" altLang="ja-JP" baseline="0" dirty="0" smtClean="0"/>
          </a:p>
          <a:p>
            <a:r>
              <a:rPr kumimoji="1" lang="en-US" altLang="ja-JP" baseline="0" dirty="0" smtClean="0"/>
              <a:t>This particle design has great advantage to various types of the functional devices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7</a:t>
            </a:fld>
            <a:endParaRPr kumimoji="1" lang="ja-JP" altLang="en-US"/>
          </a:p>
        </p:txBody>
      </p:sp>
    </p:spTree>
    <p:extLst>
      <p:ext uri="{BB962C8B-B14F-4D97-AF65-F5344CB8AC3E}">
        <p14:creationId xmlns:p14="http://schemas.microsoft.com/office/powerpoint/2010/main" val="193243044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sz="1050" dirty="0" smtClean="0"/>
              <a:t>Another</a:t>
            </a:r>
            <a:r>
              <a:rPr kumimoji="1" lang="en-US" altLang="ja-JP" sz="1050" baseline="0" dirty="0" smtClean="0"/>
              <a:t> view point of my research is an imaging of intracellular trafficking of nanoparticle.  As you know, in parallel with a revolution of life during past hundreds of million of years, viruses have evolved and developed an elegant machinery to deliver their genome DNA into the nucleus.  If we can understand why and to what extent current non-viral vectors are inferior to the viral ones, the information is quite valuable information towards the development of the next generation of gene carrier. We introduced a various types of imaging equipment to analyze an intracellular.</a:t>
            </a:r>
            <a:endParaRPr kumimoji="1" lang="ja-JP" altLang="en-US" sz="1050"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8</a:t>
            </a:fld>
            <a:endParaRPr kumimoji="1" lang="ja-JP" altLang="en-US"/>
          </a:p>
        </p:txBody>
      </p:sp>
    </p:spTree>
    <p:extLst>
      <p:ext uri="{BB962C8B-B14F-4D97-AF65-F5344CB8AC3E}">
        <p14:creationId xmlns:p14="http://schemas.microsoft.com/office/powerpoint/2010/main" val="134633567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7194C76-4324-495B-B42A-248806D282F9}" type="slidenum">
              <a:rPr lang="en-US" altLang="ja-JP">
                <a:solidFill>
                  <a:prstClr val="black"/>
                </a:solidFill>
              </a:rPr>
              <a:pPr/>
              <a:t>9</a:t>
            </a:fld>
            <a:endParaRPr lang="en-US" altLang="ja-JP">
              <a:solidFill>
                <a:prstClr val="black"/>
              </a:solidFill>
            </a:endParaRPr>
          </a:p>
        </p:txBody>
      </p:sp>
      <p:sp>
        <p:nvSpPr>
          <p:cNvPr id="82946" name="Rectangle 2"/>
          <p:cNvSpPr>
            <a:spLocks noGrp="1" noRot="1" noChangeAspect="1" noChangeArrowheads="1" noTextEdit="1"/>
          </p:cNvSpPr>
          <p:nvPr>
            <p:ph type="sldImg"/>
          </p:nvPr>
        </p:nvSpPr>
        <p:spPr>
          <a:ln/>
        </p:spPr>
      </p:sp>
      <p:sp>
        <p:nvSpPr>
          <p:cNvPr id="82947" name="Rectangle 3"/>
          <p:cNvSpPr>
            <a:spLocks noGrp="1" noChangeArrowheads="1"/>
          </p:cNvSpPr>
          <p:nvPr>
            <p:ph type="body" idx="1"/>
          </p:nvPr>
        </p:nvSpPr>
        <p:spPr/>
        <p:txBody>
          <a:bodyPr/>
          <a:lstStyle/>
          <a:p>
            <a:r>
              <a:rPr lang="en-US" altLang="ja-JP" dirty="0" smtClean="0"/>
              <a:t>Since the first</a:t>
            </a:r>
            <a:r>
              <a:rPr lang="en-US" altLang="ja-JP" baseline="0" dirty="0" smtClean="0"/>
              <a:t> success of the gene delivery using a cationic liposomes by Dr. </a:t>
            </a:r>
            <a:r>
              <a:rPr lang="en-US" altLang="ja-JP" baseline="0" dirty="0" err="1" smtClean="0"/>
              <a:t>Felger’s</a:t>
            </a:r>
            <a:r>
              <a:rPr lang="en-US" altLang="ja-JP" baseline="0" dirty="0" smtClean="0"/>
              <a:t> group, many types of cationic liposomes or polymers were developed as a DNA carrier. </a:t>
            </a:r>
            <a:endParaRPr lang="en-US" altLang="ja-JP" dirty="0" smtClean="0"/>
          </a:p>
          <a:p>
            <a:endParaRPr lang="en-US" altLang="ja-JP" dirty="0" smtClean="0"/>
          </a:p>
          <a:p>
            <a:r>
              <a:rPr lang="en-US" altLang="ja-JP" dirty="0" smtClean="0"/>
              <a:t>The rational</a:t>
            </a:r>
            <a:r>
              <a:rPr lang="en-US" altLang="ja-JP" baseline="0" dirty="0" smtClean="0"/>
              <a:t> strategy to overcome this drawback is to condense DNA with cationic liposomes. World’s first demonstration was reported by Dr, </a:t>
            </a:r>
            <a:r>
              <a:rPr lang="en-US" altLang="ja-JP" baseline="0" dirty="0" err="1" smtClean="0"/>
              <a:t>Felgner</a:t>
            </a:r>
            <a:r>
              <a:rPr lang="en-US" altLang="ja-JP" baseline="0" dirty="0" smtClean="0"/>
              <a:t> in 1987.</a:t>
            </a:r>
            <a:endParaRPr lang="en-US" altLang="ja-JP" dirty="0"/>
          </a:p>
        </p:txBody>
      </p:sp>
    </p:spTree>
    <p:extLst>
      <p:ext uri="{BB962C8B-B14F-4D97-AF65-F5344CB8AC3E}">
        <p14:creationId xmlns:p14="http://schemas.microsoft.com/office/powerpoint/2010/main" val="192310244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E80E283-5BC9-45C3-8BEF-09B808318B46}" type="slidenum">
              <a:rPr lang="en-US" altLang="ja-JP"/>
              <a:pPr/>
              <a:t>10</a:t>
            </a:fld>
            <a:endParaRPr lang="en-US" altLang="ja-JP"/>
          </a:p>
        </p:txBody>
      </p:sp>
      <p:sp>
        <p:nvSpPr>
          <p:cNvPr id="108546" name="Rectangle 2"/>
          <p:cNvSpPr>
            <a:spLocks noGrp="1" noRot="1" noChangeAspect="1" noChangeArrowheads="1" noTextEdit="1"/>
          </p:cNvSpPr>
          <p:nvPr>
            <p:ph type="sldImg"/>
          </p:nvPr>
        </p:nvSpPr>
        <p:spPr>
          <a:ln/>
        </p:spPr>
      </p:sp>
      <p:sp>
        <p:nvSpPr>
          <p:cNvPr id="108547" name="Rectangle 3"/>
          <p:cNvSpPr>
            <a:spLocks noGrp="1" noChangeArrowheads="1"/>
          </p:cNvSpPr>
          <p:nvPr>
            <p:ph type="body" idx="1"/>
          </p:nvPr>
        </p:nvSpPr>
        <p:spPr/>
        <p:txBody>
          <a:bodyPr/>
          <a:lstStyle/>
          <a:p>
            <a:r>
              <a:rPr lang="en-US" altLang="ja-JP" dirty="0" smtClean="0"/>
              <a:t>First,</a:t>
            </a:r>
            <a:r>
              <a:rPr lang="en-US" altLang="ja-JP" baseline="0" dirty="0" smtClean="0"/>
              <a:t> let me briefly summarize my previous research concerning a quantitative comparison with the </a:t>
            </a:r>
            <a:r>
              <a:rPr lang="en-US" altLang="ja-JP" baseline="0" dirty="0" err="1" smtClean="0"/>
              <a:t>intracellualr</a:t>
            </a:r>
            <a:r>
              <a:rPr lang="en-US" altLang="ja-JP" baseline="0" dirty="0" smtClean="0"/>
              <a:t> disposition of adenovirus and lipoplex, that is </a:t>
            </a:r>
            <a:r>
              <a:rPr lang="en-US" altLang="ja-JP" baseline="0" dirty="0" err="1" smtClean="0"/>
              <a:t>lipofectamine</a:t>
            </a:r>
            <a:r>
              <a:rPr lang="en-US" altLang="ja-JP" baseline="0" dirty="0" smtClean="0"/>
              <a:t> PLUS</a:t>
            </a:r>
            <a:r>
              <a:rPr lang="ja-JP" altLang="en-US" baseline="0" dirty="0" smtClean="0"/>
              <a:t> </a:t>
            </a:r>
            <a:r>
              <a:rPr lang="en-US" altLang="ja-JP" baseline="0" dirty="0" smtClean="0"/>
              <a:t>since the result of this analysis is closely related to our current concept or design of our carrier. (7min)</a:t>
            </a:r>
            <a:endParaRPr lang="ja-JP" altLang="en-US" dirty="0"/>
          </a:p>
          <a:p>
            <a:r>
              <a:rPr lang="ja-JP" altLang="en-US" dirty="0"/>
              <a:t>　</a:t>
            </a:r>
          </a:p>
        </p:txBody>
      </p:sp>
    </p:spTree>
    <p:extLst>
      <p:ext uri="{BB962C8B-B14F-4D97-AF65-F5344CB8AC3E}">
        <p14:creationId xmlns:p14="http://schemas.microsoft.com/office/powerpoint/2010/main" val="167245783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  The summary</a:t>
            </a:r>
            <a:r>
              <a:rPr kumimoji="1" lang="en-US" altLang="ja-JP" baseline="0" dirty="0" smtClean="0"/>
              <a:t> of my result is shown here, First, to exhibit the comparable gene expression, LFN needs approximately 3-thousand larger amount of </a:t>
            </a:r>
            <a:r>
              <a:rPr kumimoji="1" lang="en-US" altLang="ja-JP" baseline="0" dirty="0" err="1" smtClean="0"/>
              <a:t>pDNA</a:t>
            </a:r>
            <a:r>
              <a:rPr kumimoji="1" lang="en-US" altLang="ja-JP" baseline="0" dirty="0" smtClean="0"/>
              <a:t>. In other word, the transfection efficiency of adenovirus per 1 copies of genomic DNA was 3 order of magnitude higher than those of plasmid DNA. In contract, the nuclear distribution of the adenovirus seems to be only 3-fold higher than </a:t>
            </a:r>
            <a:r>
              <a:rPr kumimoji="1" lang="en-US" altLang="ja-JP" baseline="0" dirty="0" err="1" smtClean="0"/>
              <a:t>pDNA</a:t>
            </a:r>
            <a:r>
              <a:rPr kumimoji="1" lang="en-US" altLang="ja-JP" baseline="0" dirty="0" smtClean="0"/>
              <a:t>. This result means that the difference of the large difference in transfection efficiency cannot explained in terms of the intracellular trafficking. Collectively, </a:t>
            </a:r>
            <a:r>
              <a:rPr kumimoji="1" lang="en-US" altLang="ja-JP" sz="1200" kern="1200" dirty="0" smtClean="0">
                <a:solidFill>
                  <a:schemeClr val="tx1"/>
                </a:solidFill>
                <a:effectLst/>
                <a:latin typeface="+mn-lt"/>
                <a:ea typeface="+mn-ea"/>
                <a:cs typeface="+mn-cs"/>
              </a:rPr>
              <a:t>lower transfection efficiency of LFN was dominantly rate-limited by the post-nuclear delivery process. </a:t>
            </a:r>
          </a:p>
          <a:p>
            <a:r>
              <a:rPr kumimoji="1" lang="en-US" altLang="ja-JP" sz="1200" kern="1200" dirty="0" smtClean="0">
                <a:solidFill>
                  <a:schemeClr val="tx1"/>
                </a:solidFill>
                <a:effectLst/>
                <a:latin typeface="+mn-lt"/>
                <a:ea typeface="+mn-ea"/>
                <a:cs typeface="+mn-cs"/>
              </a:rPr>
              <a:t>  An important question is why</a:t>
            </a:r>
            <a:r>
              <a:rPr kumimoji="1" lang="en-US" altLang="ja-JP" sz="1200" kern="1200" baseline="0" dirty="0" smtClean="0">
                <a:solidFill>
                  <a:schemeClr val="tx1"/>
                </a:solidFill>
                <a:effectLst/>
                <a:latin typeface="+mn-lt"/>
                <a:ea typeface="+mn-ea"/>
                <a:cs typeface="+mn-cs"/>
              </a:rPr>
              <a:t> the transcription and/translation activity is poor in lipoplex. </a:t>
            </a:r>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11</a:t>
            </a:fld>
            <a:endParaRPr kumimoji="1" lang="ja-JP" altLang="en-US"/>
          </a:p>
        </p:txBody>
      </p:sp>
    </p:spTree>
    <p:extLst>
      <p:ext uri="{BB962C8B-B14F-4D97-AF65-F5344CB8AC3E}">
        <p14:creationId xmlns:p14="http://schemas.microsoft.com/office/powerpoint/2010/main" val="65546889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スライド イメージ プレースホルダ 1"/>
          <p:cNvSpPr>
            <a:spLocks noGrp="1" noRot="1" noChangeAspect="1" noTextEdit="1"/>
          </p:cNvSpPr>
          <p:nvPr>
            <p:ph type="sldImg"/>
          </p:nvPr>
        </p:nvSpPr>
        <p:spPr>
          <a:ln/>
        </p:spPr>
      </p:sp>
      <p:sp>
        <p:nvSpPr>
          <p:cNvPr id="21507" name="ノート プレースホルダ 2"/>
          <p:cNvSpPr>
            <a:spLocks noGrp="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906536">
              <a:spcBef>
                <a:spcPct val="0"/>
              </a:spcBef>
              <a:defRPr/>
            </a:pPr>
            <a:r>
              <a:rPr lang="en-US" altLang="ja-JP" dirty="0" smtClean="0"/>
              <a:t>Today,</a:t>
            </a:r>
            <a:r>
              <a:rPr lang="ja-JP" altLang="en-US" dirty="0" smtClean="0"/>
              <a:t> </a:t>
            </a:r>
            <a:r>
              <a:rPr lang="en-US" altLang="ja-JP" dirty="0" smtClean="0"/>
              <a:t>time is limited. Thus, we just show the answer of this </a:t>
            </a:r>
            <a:r>
              <a:rPr lang="en-US" altLang="ja-JP" dirty="0" err="1" smtClean="0"/>
              <a:t>queston</a:t>
            </a:r>
            <a:r>
              <a:rPr lang="en-US" altLang="ja-JP" dirty="0" smtClean="0"/>
              <a:t>. We have commonly used </a:t>
            </a:r>
            <a:r>
              <a:rPr lang="en-US" altLang="ja-JP" dirty="0"/>
              <a:t>the cationic vector under the assumption that </a:t>
            </a:r>
            <a:r>
              <a:rPr lang="en-US" altLang="ja-JP" dirty="0" err="1"/>
              <a:t>catioic</a:t>
            </a:r>
            <a:r>
              <a:rPr lang="en-US" altLang="ja-JP" dirty="0"/>
              <a:t> charge is a crucial driving force for the cellular uptake of the particle. However, our data correctively showed that the cationic materials sometimes inhibit the </a:t>
            </a:r>
            <a:r>
              <a:rPr lang="en-US" altLang="ja-JP" dirty="0" err="1"/>
              <a:t>transcripton</a:t>
            </a:r>
            <a:r>
              <a:rPr lang="en-US" altLang="ja-JP" dirty="0"/>
              <a:t> process and translation </a:t>
            </a:r>
            <a:r>
              <a:rPr lang="en-US" altLang="ja-JP" dirty="0" smtClean="0"/>
              <a:t>processes </a:t>
            </a:r>
            <a:r>
              <a:rPr lang="en-US" altLang="ja-JP" dirty="0"/>
              <a:t>by the </a:t>
            </a:r>
            <a:r>
              <a:rPr lang="en-US" altLang="ja-JP" dirty="0" smtClean="0"/>
              <a:t>electrostatic </a:t>
            </a:r>
            <a:r>
              <a:rPr lang="en-US" altLang="ja-JP" dirty="0"/>
              <a:t>interaction between the cargo DNA or mRNA, respectively. </a:t>
            </a:r>
          </a:p>
          <a:p>
            <a:pPr defTabSz="906536">
              <a:spcBef>
                <a:spcPct val="0"/>
              </a:spcBef>
              <a:defRPr/>
            </a:pPr>
            <a:r>
              <a:rPr lang="en-US" altLang="ja-JP" dirty="0" smtClean="0">
                <a:ea typeface="ＭＳ Ｐゴシック" charset="-128"/>
              </a:rPr>
              <a:t> To overcome this drawback,</a:t>
            </a:r>
            <a:r>
              <a:rPr lang="en-US" altLang="ja-JP" baseline="0" dirty="0" smtClean="0">
                <a:ea typeface="ＭＳ Ｐゴシック" charset="-128"/>
              </a:rPr>
              <a:t> we are currently developing a  nanoparticle which are designed to be neutral in the physiological pH in cytoplasm to avoid the electrostatic interaction with mRNA, and to be actively degradable for the effective </a:t>
            </a:r>
            <a:r>
              <a:rPr lang="en-US" altLang="ja-JP" baseline="0" dirty="0" err="1" smtClean="0">
                <a:ea typeface="ＭＳ Ｐゴシック" charset="-128"/>
              </a:rPr>
              <a:t>decapsulating</a:t>
            </a:r>
            <a:r>
              <a:rPr lang="en-US" altLang="ja-JP" baseline="0" dirty="0" smtClean="0">
                <a:ea typeface="ＭＳ Ｐゴシック" charset="-128"/>
              </a:rPr>
              <a:t> of pDNA. </a:t>
            </a:r>
          </a:p>
          <a:p>
            <a:pPr defTabSz="906536">
              <a:spcBef>
                <a:spcPct val="0"/>
              </a:spcBef>
              <a:defRPr/>
            </a:pPr>
            <a:r>
              <a:rPr lang="en-US" altLang="ja-JP" baseline="0" dirty="0" smtClean="0">
                <a:ea typeface="ＭＳ Ｐゴシック" charset="-128"/>
              </a:rPr>
              <a:t> Also, the cationic charge is an key driving force for the </a:t>
            </a:r>
            <a:r>
              <a:rPr lang="en-US" altLang="ja-JP" baseline="0" dirty="0" err="1" smtClean="0">
                <a:ea typeface="ＭＳ Ｐゴシック" charset="-128"/>
              </a:rPr>
              <a:t>endosomal</a:t>
            </a:r>
            <a:r>
              <a:rPr lang="en-US" altLang="ja-JP" baseline="0" dirty="0" smtClean="0">
                <a:ea typeface="ＭＳ Ｐゴシック" charset="-128"/>
              </a:rPr>
              <a:t> escape. Thus, the particles are designed to be charged positive in acidic pH in endosome/lysosome.</a:t>
            </a:r>
          </a:p>
          <a:p>
            <a:pPr defTabSz="906536">
              <a:spcBef>
                <a:spcPct val="0"/>
              </a:spcBef>
              <a:defRPr/>
            </a:pPr>
            <a:endParaRPr lang="en-US" altLang="ja-JP" baseline="0" dirty="0" smtClean="0">
              <a:ea typeface="ＭＳ Ｐゴシック" charset="-128"/>
            </a:endParaRPr>
          </a:p>
          <a:p>
            <a:pPr defTabSz="906536">
              <a:spcBef>
                <a:spcPct val="0"/>
              </a:spcBef>
              <a:defRPr/>
            </a:pPr>
            <a:endParaRPr lang="en-US" altLang="ja-JP" baseline="0" dirty="0" smtClean="0">
              <a:ea typeface="ＭＳ Ｐゴシック" charset="-128"/>
            </a:endParaRPr>
          </a:p>
          <a:p>
            <a:pPr defTabSz="906536">
              <a:spcBef>
                <a:spcPct val="0"/>
              </a:spcBef>
              <a:defRPr/>
            </a:pPr>
            <a:r>
              <a:rPr lang="ja-JP" altLang="en-US" baseline="0" dirty="0" smtClean="0">
                <a:ea typeface="ＭＳ Ｐゴシック" charset="-128"/>
              </a:rPr>
              <a:t>没</a:t>
            </a:r>
            <a:endParaRPr lang="en-US" altLang="ja-JP" dirty="0"/>
          </a:p>
          <a:p>
            <a:pPr defTabSz="906536">
              <a:spcBef>
                <a:spcPct val="0"/>
              </a:spcBef>
              <a:defRPr/>
            </a:pPr>
            <a:r>
              <a:rPr lang="en-US" altLang="ja-JP" dirty="0"/>
              <a:t>  </a:t>
            </a:r>
          </a:p>
          <a:p>
            <a:pPr defTabSz="906536">
              <a:spcBef>
                <a:spcPct val="0"/>
              </a:spcBef>
              <a:defRPr/>
            </a:pPr>
            <a:r>
              <a:rPr lang="en-US" altLang="ja-JP" dirty="0"/>
              <a:t>Collectively, an improvement in nuclear or maybe cytoplasmic release, and the diminution of the interaction between vector and mRNA is essential for the development of new generations of non-viral vectors. How we can accomplish these issues?</a:t>
            </a:r>
          </a:p>
          <a:p>
            <a:pPr defTabSz="906536">
              <a:spcBef>
                <a:spcPct val="0"/>
              </a:spcBef>
              <a:defRPr/>
            </a:pPr>
            <a:endParaRPr lang="ja-JP" altLang="en-US" dirty="0" smtClean="0">
              <a:ea typeface="ＭＳ Ｐゴシック" charset="-128"/>
            </a:endParaRPr>
          </a:p>
        </p:txBody>
      </p:sp>
      <p:sp>
        <p:nvSpPr>
          <p:cNvPr id="21508" name="スライド番号プレースホルダ 3"/>
          <p:cNvSpPr txBox="1">
            <a:spLocks noGrp="1"/>
          </p:cNvSpPr>
          <p:nvPr/>
        </p:nvSpPr>
        <p:spPr bwMode="auto">
          <a:xfrm>
            <a:off x="3815374" y="9371285"/>
            <a:ext cx="2918831" cy="4933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645" tIns="45323" rIns="90645" bIns="45323" anchor="b"/>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r" eaLnBrk="1" hangingPunct="1"/>
            <a:fld id="{E4DFC52F-2AF5-4139-8CB4-F3F6BF2D2D27}" type="slidenum">
              <a:rPr lang="ja-JP" altLang="en-US" sz="1200"/>
              <a:pPr algn="r" eaLnBrk="1" hangingPunct="1"/>
              <a:t>12</a:t>
            </a:fld>
            <a:endParaRPr lang="en-US" altLang="ja-JP" sz="1200"/>
          </a:p>
        </p:txBody>
      </p:sp>
    </p:spTree>
    <p:extLst>
      <p:ext uri="{BB962C8B-B14F-4D97-AF65-F5344CB8AC3E}">
        <p14:creationId xmlns:p14="http://schemas.microsoft.com/office/powerpoint/2010/main" val="45771508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ja-JP" dirty="0" smtClean="0">
                <a:ea typeface="ＭＳ Ｐゴシック" charset="-128"/>
              </a:rPr>
              <a:t> To overcome this drawback,</a:t>
            </a:r>
            <a:r>
              <a:rPr lang="en-US" altLang="ja-JP" baseline="0" dirty="0" smtClean="0">
                <a:ea typeface="ＭＳ Ｐゴシック" charset="-128"/>
              </a:rPr>
              <a:t> we are currently developing a  nanoparticle which are designed to be neutral in the physiological pH by using a ionizable materials. </a:t>
            </a:r>
            <a:endParaRPr kumimoji="1" lang="en-US" altLang="ja-JP" dirty="0" smtClean="0"/>
          </a:p>
          <a:p>
            <a:r>
              <a:rPr kumimoji="1" lang="en-US" altLang="ja-JP" dirty="0" smtClean="0"/>
              <a:t>As you know, Prof.</a:t>
            </a:r>
            <a:r>
              <a:rPr kumimoji="1" lang="en-US" altLang="ja-JP" baseline="0" dirty="0" smtClean="0"/>
              <a:t> </a:t>
            </a:r>
            <a:r>
              <a:rPr kumimoji="1" lang="en-US" altLang="ja-JP" baseline="0" dirty="0" err="1" smtClean="0"/>
              <a:t>Cullis</a:t>
            </a:r>
            <a:r>
              <a:rPr kumimoji="1" lang="en-US" altLang="ja-JP" baseline="0" dirty="0" smtClean="0"/>
              <a:t> and their collaborators are pioneers for the gene or siRNA delivery by means of neutralized particles using ionizable </a:t>
            </a:r>
            <a:r>
              <a:rPr kumimoji="1" lang="en-US" altLang="ja-JP" baseline="0" dirty="0" err="1" smtClean="0"/>
              <a:t>aminolipid</a:t>
            </a:r>
            <a:r>
              <a:rPr kumimoji="1" lang="en-US" altLang="ja-JP" baseline="0" dirty="0" smtClean="0"/>
              <a:t>. </a:t>
            </a:r>
          </a:p>
          <a:p>
            <a:r>
              <a:rPr kumimoji="1" lang="en-US" altLang="ja-JP" baseline="0" dirty="0" smtClean="0"/>
              <a:t>SNALP technology is one of the most </a:t>
            </a:r>
            <a:r>
              <a:rPr kumimoji="1" lang="en-US" altLang="ja-JP" baseline="0" dirty="0" err="1" smtClean="0"/>
              <a:t>promissing</a:t>
            </a:r>
            <a:r>
              <a:rPr kumimoji="1" lang="en-US" altLang="ja-JP" baseline="0" dirty="0" smtClean="0"/>
              <a:t> carrier. </a:t>
            </a:r>
          </a:p>
          <a:p>
            <a:r>
              <a:rPr kumimoji="1" lang="en-US" altLang="ja-JP" baseline="0" dirty="0" smtClean="0"/>
              <a:t>.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13</a:t>
            </a:fld>
            <a:endParaRPr kumimoji="1" lang="ja-JP" altLang="en-US"/>
          </a:p>
        </p:txBody>
      </p:sp>
    </p:spTree>
    <p:extLst>
      <p:ext uri="{BB962C8B-B14F-4D97-AF65-F5344CB8AC3E}">
        <p14:creationId xmlns:p14="http://schemas.microsoft.com/office/powerpoint/2010/main" val="334527182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baseline="0" dirty="0" smtClean="0"/>
              <a:t>In fact several clinical trials are ongoing</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14</a:t>
            </a:fld>
            <a:endParaRPr kumimoji="1" lang="ja-JP" altLang="en-US"/>
          </a:p>
        </p:txBody>
      </p:sp>
    </p:spTree>
    <p:extLst>
      <p:ext uri="{BB962C8B-B14F-4D97-AF65-F5344CB8AC3E}">
        <p14:creationId xmlns:p14="http://schemas.microsoft.com/office/powerpoint/2010/main" val="254966255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A</a:t>
            </a:r>
            <a:r>
              <a:rPr kumimoji="1" lang="en-US" altLang="ja-JP" baseline="0" dirty="0" smtClean="0"/>
              <a:t>s an alternative material, we recently developed a lipid like material where we refer to it as </a:t>
            </a:r>
            <a:r>
              <a:rPr kumimoji="1" lang="en-US" altLang="ja-JP" baseline="0" dirty="0" err="1" smtClean="0"/>
              <a:t>ss</a:t>
            </a:r>
            <a:r>
              <a:rPr kumimoji="1" lang="en-US" altLang="ja-JP" baseline="0" dirty="0" smtClean="0"/>
              <a:t> cleavable and pH-activated lipid like materials. This material have two hydrophobic chains in one molecule. This, materials can form a liposome-like envelope structure. </a:t>
            </a:r>
          </a:p>
          <a:p>
            <a:r>
              <a:rPr kumimoji="1" lang="en-US" altLang="ja-JP" baseline="0" dirty="0" smtClean="0"/>
              <a:t>  Also, this lipid-like material mounts dual sensing motifs that can response to the intracellular environments; two ternary amines as proton-sponge units which become charged positive in response to low pH environment in endosome for destabilization of the endosomal membrane, and another is disulfide bonding than can be cleaved in reductive environment in cytoplasm. </a:t>
            </a:r>
            <a:r>
              <a:rPr kumimoji="1" lang="en-US" altLang="ja-JP" sz="1200" kern="1200" dirty="0" smtClean="0">
                <a:solidFill>
                  <a:schemeClr val="tx1"/>
                </a:solidFill>
                <a:effectLst/>
                <a:latin typeface="+mn-lt"/>
                <a:ea typeface="+mn-ea"/>
                <a:cs typeface="+mn-cs"/>
              </a:rPr>
              <a:t>By the cleavage of the disulfide bonding, the ssPalm with two-hydrophobic chains were converted into a product with one hydrophobic chain that functions as a surfactant. Thus, it triggers the destabilization of the envelope structure.</a:t>
            </a:r>
            <a:endParaRPr kumimoji="1" lang="en-US" altLang="ja-JP" baseline="0" dirty="0" smtClean="0"/>
          </a:p>
          <a:p>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15</a:t>
            </a:fld>
            <a:endParaRPr kumimoji="1" lang="ja-JP" altLang="en-US"/>
          </a:p>
        </p:txBody>
      </p:sp>
    </p:spTree>
    <p:extLst>
      <p:ext uri="{BB962C8B-B14F-4D97-AF65-F5344CB8AC3E}">
        <p14:creationId xmlns:p14="http://schemas.microsoft.com/office/powerpoint/2010/main" val="352550370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baseline="0" dirty="0" smtClean="0"/>
              <a:t>To clarify the kinetics of the cleavage process cleavage, we synthesized a ssPalm in that </a:t>
            </a:r>
            <a:r>
              <a:rPr kumimoji="1" lang="en-US" altLang="ja-JP" baseline="0" dirty="0" err="1" smtClean="0"/>
              <a:t>pyrene</a:t>
            </a:r>
            <a:r>
              <a:rPr kumimoji="1" lang="en-US" altLang="ja-JP" baseline="0" dirty="0" smtClean="0"/>
              <a:t> was employed as a hydrophobic scaffold as a probe. When two </a:t>
            </a:r>
            <a:r>
              <a:rPr kumimoji="1" lang="en-US" altLang="ja-JP" baseline="0" dirty="0" err="1" smtClean="0"/>
              <a:t>pyrene</a:t>
            </a:r>
            <a:r>
              <a:rPr kumimoji="1" lang="en-US" altLang="ja-JP" baseline="0" dirty="0" smtClean="0"/>
              <a:t> molecule was linked by SS boding, the </a:t>
            </a:r>
            <a:r>
              <a:rPr kumimoji="1" lang="en-US" altLang="ja-JP" baseline="0" dirty="0" err="1" smtClean="0"/>
              <a:t>pyrene</a:t>
            </a:r>
            <a:r>
              <a:rPr kumimoji="1" lang="en-US" altLang="ja-JP" baseline="0" dirty="0" smtClean="0"/>
              <a:t> structure are fixed mutually in close proxy(‘)</a:t>
            </a:r>
            <a:r>
              <a:rPr kumimoji="1" lang="en-US" altLang="ja-JP" baseline="0" dirty="0" err="1" smtClean="0"/>
              <a:t>mity</a:t>
            </a:r>
            <a:r>
              <a:rPr kumimoji="1" lang="en-US" altLang="ja-JP" baseline="0" dirty="0" smtClean="0"/>
              <a:t>. In this situation, these units emit the red-shifted </a:t>
            </a:r>
            <a:r>
              <a:rPr kumimoji="1" lang="en-US" altLang="ja-JP" baseline="0" dirty="0" err="1" smtClean="0"/>
              <a:t>eximer</a:t>
            </a:r>
            <a:r>
              <a:rPr kumimoji="1" lang="en-US" altLang="ja-JP" baseline="0" dirty="0" smtClean="0"/>
              <a:t> fluorescence that are peaked at approximately 480 nm.  However, when ss-bonding were cleaved, the intermolecular distance was increased by the lateral diffusion in lipid bilayer. Then, the </a:t>
            </a:r>
            <a:r>
              <a:rPr kumimoji="1" lang="en-US" altLang="ja-JP" baseline="0" dirty="0" err="1" smtClean="0"/>
              <a:t>eximer</a:t>
            </a:r>
            <a:r>
              <a:rPr kumimoji="1" lang="en-US" altLang="ja-JP" baseline="0" dirty="0" smtClean="0"/>
              <a:t> fluorescence decayed since the </a:t>
            </a:r>
            <a:r>
              <a:rPr kumimoji="1" lang="en-US" altLang="ja-JP" baseline="0" dirty="0" err="1" smtClean="0"/>
              <a:t>pyrene</a:t>
            </a:r>
            <a:r>
              <a:rPr kumimoji="1" lang="en-US" altLang="ja-JP" baseline="0" dirty="0" smtClean="0"/>
              <a:t> became to a monomer. When the particle was incubated in 10 mM GSH, the cleavage reaction was rapidly terminated within 20 min, while this reaction was slower than that measured in strong reductive reagent; DTT. </a:t>
            </a:r>
          </a:p>
          <a:p>
            <a:pPr marL="0" marR="0" indent="0" algn="l" defTabSz="914400" rtl="0" eaLnBrk="1" fontAlgn="auto" latinLnBrk="0" hangingPunct="1">
              <a:lnSpc>
                <a:spcPct val="100000"/>
              </a:lnSpc>
              <a:spcBef>
                <a:spcPts val="0"/>
              </a:spcBef>
              <a:spcAft>
                <a:spcPts val="0"/>
              </a:spcAft>
              <a:buClrTx/>
              <a:buSzTx/>
              <a:buFontTx/>
              <a:buNone/>
              <a:tabLst/>
              <a:defRPr/>
            </a:pPr>
            <a:endParaRPr kumimoji="1" lang="en-US" altLang="ja-JP"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baseline="0" dirty="0" smtClean="0"/>
              <a:t>Furthermore, we evaluated an intracellular decapsulation process by visualizing a pDNA and lipid envelope structure by confocal laser scanning microscopy. When SS-bonding was replaced to the cc-bonding, the pDNA colored in red signals were colocalized with the envelope structure colored in green more extensively. This means the decapsulation process can </a:t>
            </a:r>
            <a:r>
              <a:rPr kumimoji="1" lang="en-US" altLang="ja-JP" baseline="0" dirty="0" err="1" smtClean="0"/>
              <a:t>acce</a:t>
            </a:r>
            <a:r>
              <a:rPr kumimoji="1" lang="en-US" altLang="ja-JP" baseline="0" dirty="0" smtClean="0"/>
              <a:t>(‘)</a:t>
            </a:r>
            <a:r>
              <a:rPr kumimoji="1" lang="en-US" altLang="ja-JP" baseline="0" dirty="0" err="1" smtClean="0"/>
              <a:t>lerated</a:t>
            </a:r>
            <a:r>
              <a:rPr kumimoji="1" lang="en-US" altLang="ja-JP" baseline="0" dirty="0" smtClean="0"/>
              <a:t> when we used ssPalm materials. Therefore, the SS-cleavage plays a key role in the acceleration of the release of pDNA. </a:t>
            </a:r>
          </a:p>
          <a:p>
            <a:pPr marL="0" marR="0" indent="0" algn="l" defTabSz="914400" rtl="0" eaLnBrk="1" fontAlgn="auto" latinLnBrk="0" hangingPunct="1">
              <a:lnSpc>
                <a:spcPct val="100000"/>
              </a:lnSpc>
              <a:spcBef>
                <a:spcPts val="0"/>
              </a:spcBef>
              <a:spcAft>
                <a:spcPts val="0"/>
              </a:spcAft>
              <a:buClrTx/>
              <a:buSzTx/>
              <a:buFontTx/>
              <a:buNone/>
              <a:tabLst/>
              <a:defRPr/>
            </a:pPr>
            <a:endParaRPr kumimoji="1" lang="en-US" altLang="ja-JP"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baseline="0" dirty="0" smtClean="0"/>
              <a:t>14 min</a:t>
            </a:r>
            <a:endParaRPr kumimoji="1" lang="ja-JP" altLang="en-US" dirty="0" smtClean="0"/>
          </a:p>
          <a:p>
            <a:endParaRPr kumimoji="1" lang="en-US" altLang="ja-JP" dirty="0" smtClean="0"/>
          </a:p>
          <a:p>
            <a:r>
              <a:rPr kumimoji="1" lang="ja-JP" altLang="en-US" dirty="0" smtClean="0"/>
              <a:t>没</a:t>
            </a:r>
            <a:endParaRPr kumimoji="1" lang="en-US" altLang="ja-JP" dirty="0" smtClean="0"/>
          </a:p>
          <a:p>
            <a:r>
              <a:rPr kumimoji="1" lang="en-US" altLang="ja-JP" baseline="0" dirty="0" smtClean="0"/>
              <a:t>Typically, cytoplasmic reduction by glutathione is a major driving force for the intracellular cleavage of SS-bonding.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16</a:t>
            </a:fld>
            <a:endParaRPr kumimoji="1" lang="ja-JP" altLang="en-US"/>
          </a:p>
        </p:txBody>
      </p:sp>
    </p:spTree>
    <p:extLst>
      <p:ext uri="{BB962C8B-B14F-4D97-AF65-F5344CB8AC3E}">
        <p14:creationId xmlns:p14="http://schemas.microsoft.com/office/powerpoint/2010/main" val="377696495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In</a:t>
            </a:r>
            <a:r>
              <a:rPr kumimoji="1" lang="en-US" altLang="ja-JP" baseline="0" dirty="0" smtClean="0"/>
              <a:t> this slide,</a:t>
            </a:r>
            <a:r>
              <a:rPr kumimoji="1" lang="ja-JP" altLang="en-US" baseline="0" dirty="0" smtClean="0"/>
              <a:t>　</a:t>
            </a:r>
            <a:r>
              <a:rPr kumimoji="1" lang="en-US" altLang="ja-JP" baseline="0" dirty="0" smtClean="0"/>
              <a:t>we will show the in vitro activity. As a simple explanation, we just focus on the comparison between ssPalm and DOTAP, a conventionally used cationic lipid with quaternary amine. As shown here, the particle formed with ssPalm was quite neutral. Therefore, </a:t>
            </a:r>
            <a:r>
              <a:rPr kumimoji="1" lang="en-US" altLang="ja-JP" dirty="0" smtClean="0"/>
              <a:t>the cellular uptake</a:t>
            </a:r>
            <a:r>
              <a:rPr kumimoji="1" lang="en-US" altLang="ja-JP" baseline="0" dirty="0" smtClean="0"/>
              <a:t> in ssPalm is smaller than DOTAP. Nevertheless, the transfection activity was comparable between two groups. Therefore the less cellular uptake in ssPalm was complemented by the well-refined intracellular </a:t>
            </a:r>
            <a:r>
              <a:rPr kumimoji="1" lang="en-US" altLang="ja-JP" baseline="0" dirty="0" err="1" smtClean="0"/>
              <a:t>processesing</a:t>
            </a:r>
            <a:r>
              <a:rPr kumimoji="1" lang="en-US" altLang="ja-JP" baseline="0" dirty="0" smtClean="0"/>
              <a:t>.</a:t>
            </a:r>
          </a:p>
          <a:p>
            <a:r>
              <a:rPr kumimoji="1" lang="en-US" altLang="ja-JP" baseline="0" dirty="0" smtClean="0"/>
              <a:t> In fact, the ssPalm shows marginal inhibitory effect against the in vitro translation reaction, while the cationic particle impaired so drastically.  </a:t>
            </a:r>
          </a:p>
          <a:p>
            <a:endParaRPr kumimoji="1" lang="en-US" altLang="ja-JP" baseline="0" dirty="0" smtClean="0"/>
          </a:p>
          <a:p>
            <a:r>
              <a:rPr kumimoji="1" lang="ja-JP" altLang="en-US" dirty="0" smtClean="0"/>
              <a:t>（ここまで</a:t>
            </a:r>
            <a:r>
              <a:rPr kumimoji="1" lang="en-US" altLang="ja-JP" dirty="0" smtClean="0"/>
              <a:t>6</a:t>
            </a:r>
            <a:r>
              <a:rPr kumimoji="1" lang="ja-JP" altLang="en-US" dirty="0" smtClean="0"/>
              <a:t>分）</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17</a:t>
            </a:fld>
            <a:endParaRPr kumimoji="1" lang="ja-JP" altLang="en-US"/>
          </a:p>
        </p:txBody>
      </p:sp>
    </p:spTree>
    <p:extLst>
      <p:ext uri="{BB962C8B-B14F-4D97-AF65-F5344CB8AC3E}">
        <p14:creationId xmlns:p14="http://schemas.microsoft.com/office/powerpoint/2010/main" val="393085834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baseline="0" dirty="0" smtClean="0"/>
              <a:t>Currently, we have developed a 2</a:t>
            </a:r>
            <a:r>
              <a:rPr kumimoji="1" lang="en-US" altLang="ja-JP" baseline="30000" dirty="0" smtClean="0"/>
              <a:t>nd</a:t>
            </a:r>
            <a:r>
              <a:rPr kumimoji="1" lang="en-US" altLang="ja-JP" baseline="0" dirty="0" smtClean="0"/>
              <a:t> generation ssPalm in those fat soluble vitamin was used as a hydrophobic scaffold. Here, we’ll name them as ssPalmM, ssPalmA and </a:t>
            </a:r>
            <a:r>
              <a:rPr kumimoji="1" lang="en-US" altLang="ja-JP" baseline="0" dirty="0" err="1" smtClean="0"/>
              <a:t>ssPalmE</a:t>
            </a:r>
            <a:r>
              <a:rPr kumimoji="1" lang="en-US" altLang="ja-JP" baseline="0" dirty="0" smtClean="0"/>
              <a:t>. Then, why vitamin??</a:t>
            </a:r>
          </a:p>
          <a:p>
            <a:r>
              <a:rPr kumimoji="1" lang="en-US" altLang="ja-JP" baseline="0" dirty="0" smtClean="0"/>
              <a:t> First, the vitamins has unique physicochemical properties.</a:t>
            </a:r>
            <a:r>
              <a:rPr kumimoji="1" lang="ja-JP" altLang="en-US" baseline="0" dirty="0" smtClean="0"/>
              <a:t>　</a:t>
            </a:r>
            <a:r>
              <a:rPr kumimoji="1" lang="en-US" altLang="ja-JP" baseline="0" dirty="0" smtClean="0"/>
              <a:t>For example, vitamin E is more hydrophobic than other vitamin and lipid. Then, we can control the stability of the particle by selecting the proper hydrophobic scaffold because hydrophobic interaction is a main driving force for the self-assembly.</a:t>
            </a:r>
          </a:p>
          <a:p>
            <a:r>
              <a:rPr kumimoji="1" lang="en-US" altLang="ja-JP" baseline="0" dirty="0" smtClean="0"/>
              <a:t> Second, The vitamin uses the unique transport system. For example, nuclear transport system is available for the endogenous vitamin A molecule. </a:t>
            </a:r>
          </a:p>
          <a:p>
            <a:endParaRPr kumimoji="1" lang="en-US" altLang="ja-JP" baseline="0" dirty="0" smtClean="0"/>
          </a:p>
          <a:p>
            <a:endParaRPr kumimoji="1" lang="en-US" altLang="ja-JP" baseline="0" dirty="0" smtClean="0"/>
          </a:p>
          <a:p>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18</a:t>
            </a:fld>
            <a:endParaRPr kumimoji="1" lang="ja-JP" altLang="en-US"/>
          </a:p>
        </p:txBody>
      </p:sp>
    </p:spTree>
    <p:extLst>
      <p:ext uri="{BB962C8B-B14F-4D97-AF65-F5344CB8AC3E}">
        <p14:creationId xmlns:p14="http://schemas.microsoft.com/office/powerpoint/2010/main" val="133960032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In fact, when vitamin</a:t>
            </a:r>
            <a:r>
              <a:rPr kumimoji="1" lang="en-US" altLang="ja-JP" baseline="0" dirty="0" smtClean="0"/>
              <a:t> A was used as a hydrophobic scaffold, gene expression was enhanced by 1 order of magnitude. In this situation, the ssPalmA particle extensively accumulated to the nuclear periphery. Of note, the gene expression and nuclear accumulation was impaired in the presence of excess amount of the retinoic acid. Therefore, the </a:t>
            </a:r>
            <a:r>
              <a:rPr kumimoji="1" lang="en-US" altLang="ja-JP" baseline="0" dirty="0" err="1" smtClean="0"/>
              <a:t>PalmA</a:t>
            </a:r>
            <a:r>
              <a:rPr kumimoji="1" lang="en-US" altLang="ja-JP" baseline="0" dirty="0" smtClean="0"/>
              <a:t> particle can ride on the endogenous nuclear transport system.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19</a:t>
            </a:fld>
            <a:endParaRPr kumimoji="1" lang="ja-JP" altLang="en-US"/>
          </a:p>
        </p:txBody>
      </p:sp>
    </p:spTree>
    <p:extLst>
      <p:ext uri="{BB962C8B-B14F-4D97-AF65-F5344CB8AC3E}">
        <p14:creationId xmlns:p14="http://schemas.microsoft.com/office/powerpoint/2010/main" val="281448474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Finally, vitamin</a:t>
            </a:r>
            <a:r>
              <a:rPr kumimoji="1" lang="en-US" altLang="ja-JP" baseline="0" dirty="0" smtClean="0"/>
              <a:t> has unique pharmacological activity. For example, vitamin E has </a:t>
            </a:r>
            <a:r>
              <a:rPr kumimoji="1" lang="en-US" altLang="ja-JP" baseline="0" dirty="0" err="1" smtClean="0"/>
              <a:t>immuneactive</a:t>
            </a:r>
            <a:r>
              <a:rPr kumimoji="1" lang="en-US" altLang="ja-JP" baseline="0" dirty="0" smtClean="0"/>
              <a:t> function, anti-tumor activity and anti-oxidant activity. The merit to use vitamin E will be shown later. </a:t>
            </a:r>
          </a:p>
          <a:p>
            <a:endParaRPr kumimoji="1" lang="en-US" altLang="ja-JP" baseline="0" dirty="0" smtClean="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20</a:t>
            </a:fld>
            <a:endParaRPr kumimoji="1" lang="ja-JP" altLang="en-US"/>
          </a:p>
        </p:txBody>
      </p:sp>
    </p:spTree>
    <p:extLst>
      <p:ext uri="{BB962C8B-B14F-4D97-AF65-F5344CB8AC3E}">
        <p14:creationId xmlns:p14="http://schemas.microsoft.com/office/powerpoint/2010/main" val="314941773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  Here,</a:t>
            </a:r>
            <a:r>
              <a:rPr kumimoji="1" lang="en-US" altLang="ja-JP" baseline="0" dirty="0" smtClean="0"/>
              <a:t> we shows an example of the in vivo administration. When the pDNA encapsulating LNP was administered by </a:t>
            </a:r>
            <a:r>
              <a:rPr kumimoji="1" lang="en-US" altLang="ja-JP" baseline="0" dirty="0" err="1" smtClean="0"/>
              <a:t>intracerebrove</a:t>
            </a:r>
            <a:r>
              <a:rPr kumimoji="1" lang="en-US" altLang="ja-JP" baseline="0" dirty="0" smtClean="0"/>
              <a:t>(‘)</a:t>
            </a:r>
            <a:r>
              <a:rPr kumimoji="1" lang="en-US" altLang="ja-JP" baseline="0" dirty="0" err="1" smtClean="0"/>
              <a:t>ntricular</a:t>
            </a:r>
            <a:r>
              <a:rPr kumimoji="1" lang="en-US" altLang="ja-JP" baseline="0" dirty="0" smtClean="0"/>
              <a:t> injection, the uptake of LNP prepared with ssPalm M was under the detection limit, most probably because the particles were washed away by </a:t>
            </a:r>
            <a:r>
              <a:rPr kumimoji="1" lang="en-US" altLang="ja-JP" baseline="0" dirty="0" err="1" smtClean="0"/>
              <a:t>spi</a:t>
            </a:r>
            <a:r>
              <a:rPr kumimoji="1" lang="en-US" altLang="ja-JP" baseline="0" dirty="0" smtClean="0"/>
              <a:t>(‘)</a:t>
            </a:r>
            <a:r>
              <a:rPr kumimoji="1" lang="en-US" altLang="ja-JP" baseline="0" dirty="0" err="1" smtClean="0"/>
              <a:t>nal</a:t>
            </a:r>
            <a:r>
              <a:rPr kumimoji="1" lang="en-US" altLang="ja-JP" baseline="0" dirty="0" smtClean="0"/>
              <a:t> fluid. In contrast, the ssPalm A or E was used, the particles were taken up to a certain kind of cells, and exhibited a transfection activity. Immunofluorescence revealed that the gene expression was highly achieved in astrocyte.</a:t>
            </a:r>
          </a:p>
          <a:p>
            <a:r>
              <a:rPr kumimoji="1" lang="en-US" altLang="ja-JP" baseline="0" dirty="0" smtClean="0"/>
              <a:t>  </a:t>
            </a:r>
          </a:p>
          <a:p>
            <a:r>
              <a:rPr kumimoji="1" lang="en-US" altLang="ja-JP" baseline="0" dirty="0" smtClean="0"/>
              <a:t>  Another application is DNA vaccine. When the particle encapsulating a antigen-encoding pDNA was injected subcutaneously, the immunized mice can reject almost all of the target cells specifically 1 week later. It is worthwhile to emphasize that in conventional technology, such a immunological response can be achieved by repeated injection of 50-100 micro  gram of pDNA. In our case, single injection of 2.4 microgram DNA is sufficient to induce such a high immunological reaction.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21</a:t>
            </a:fld>
            <a:endParaRPr kumimoji="1" lang="ja-JP" altLang="en-US"/>
          </a:p>
        </p:txBody>
      </p:sp>
    </p:spTree>
    <p:extLst>
      <p:ext uri="{BB962C8B-B14F-4D97-AF65-F5344CB8AC3E}">
        <p14:creationId xmlns:p14="http://schemas.microsoft.com/office/powerpoint/2010/main" val="80690260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Today, I have additional presentation in Track 4. In this presentation, I’ll focus</a:t>
            </a:r>
            <a:r>
              <a:rPr kumimoji="1" lang="en-US" altLang="ja-JP" baseline="0" dirty="0" smtClean="0"/>
              <a:t> on the in vivo application of ssPalm via intravenous administration. </a:t>
            </a:r>
          </a:p>
          <a:p>
            <a:endParaRPr kumimoji="1" lang="en-US" altLang="ja-JP" baseline="0" dirty="0" smtClean="0"/>
          </a:p>
          <a:p>
            <a:r>
              <a:rPr kumimoji="1" lang="en-US" altLang="ja-JP" baseline="0" dirty="0" smtClean="0"/>
              <a:t>(18min)</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22</a:t>
            </a:fld>
            <a:endParaRPr kumimoji="1" lang="ja-JP" altLang="en-US"/>
          </a:p>
        </p:txBody>
      </p:sp>
    </p:spTree>
    <p:extLst>
      <p:ext uri="{BB962C8B-B14F-4D97-AF65-F5344CB8AC3E}">
        <p14:creationId xmlns:p14="http://schemas.microsoft.com/office/powerpoint/2010/main" val="41152690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In my</a:t>
            </a:r>
            <a:r>
              <a:rPr kumimoji="1" lang="en-US" altLang="ja-JP" baseline="0" dirty="0" smtClean="0"/>
              <a:t> last part</a:t>
            </a:r>
            <a:r>
              <a:rPr kumimoji="1" lang="en-US" altLang="ja-JP" dirty="0" smtClean="0"/>
              <a:t>, I’ll propose another</a:t>
            </a:r>
            <a:r>
              <a:rPr kumimoji="1" lang="en-US" altLang="ja-JP" baseline="0" dirty="0" smtClean="0"/>
              <a:t> strategy to induce transcription efficiency by using switch-on function. We found this phenomena serendipitously when we attempted to developed a DNA vaccine technology.</a:t>
            </a:r>
          </a:p>
          <a:p>
            <a:endParaRPr kumimoji="1" lang="en-US" altLang="ja-JP" baseline="0" dirty="0" smtClean="0"/>
          </a:p>
          <a:p>
            <a:r>
              <a:rPr kumimoji="1" lang="en-US" altLang="ja-JP" baseline="0" dirty="0" smtClean="0"/>
              <a:t>19min </a:t>
            </a:r>
          </a:p>
          <a:p>
            <a:endParaRPr kumimoji="1" lang="en-US" altLang="ja-JP" baseline="0" dirty="0" smtClean="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23</a:t>
            </a:fld>
            <a:endParaRPr kumimoji="1" lang="ja-JP" altLang="en-US"/>
          </a:p>
        </p:txBody>
      </p:sp>
    </p:spTree>
    <p:extLst>
      <p:ext uri="{BB962C8B-B14F-4D97-AF65-F5344CB8AC3E}">
        <p14:creationId xmlns:p14="http://schemas.microsoft.com/office/powerpoint/2010/main" val="22983375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In the body,</a:t>
            </a:r>
            <a:r>
              <a:rPr kumimoji="1" lang="en-US" altLang="ja-JP" baseline="0" dirty="0" smtClean="0"/>
              <a:t> dendritic cells plays a ley role in the initiation and regulation of the immune responses. Therefore, the dendritic cell is one of the major target for the delivery of antigen-encoding gene in DNA vaccine. Once the gene transfection was succeeded in the dendritic cells, we can educate them what is a foreign substances. Also, to confer the adequate function of the dendritic cells, a certain kinds of method is required to stimulate these cells. </a:t>
            </a:r>
          </a:p>
          <a:p>
            <a:r>
              <a:rPr kumimoji="1" lang="en-US" altLang="ja-JP" baseline="0" dirty="0" smtClean="0"/>
              <a:t>When the antigen gene transfection and subsequent immune activation was both satisfied, the dendritic cells move to the lymph node, and activate the cytotoxic T cells, that finally kill the tumor or virus-infected cells in antigen-dependent manner. </a:t>
            </a:r>
          </a:p>
          <a:p>
            <a:r>
              <a:rPr kumimoji="1" lang="en-US" altLang="ja-JP" baseline="0" dirty="0" smtClean="0"/>
              <a:t>For a long period, we tried to developed a gene carrier for the dendritic cells.</a:t>
            </a:r>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24</a:t>
            </a:fld>
            <a:endParaRPr kumimoji="1" lang="ja-JP" altLang="en-US"/>
          </a:p>
        </p:txBody>
      </p:sp>
    </p:spTree>
    <p:extLst>
      <p:ext uri="{BB962C8B-B14F-4D97-AF65-F5344CB8AC3E}">
        <p14:creationId xmlns:p14="http://schemas.microsoft.com/office/powerpoint/2010/main" val="59602291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But it was</a:t>
            </a:r>
            <a:r>
              <a:rPr kumimoji="1" lang="en-US" altLang="ja-JP" baseline="0" dirty="0" smtClean="0"/>
              <a:t> too challenging work.</a:t>
            </a:r>
            <a:r>
              <a:rPr kumimoji="1" lang="en-US" altLang="ja-JP" dirty="0" smtClean="0"/>
              <a:t> Originally,</a:t>
            </a:r>
            <a:r>
              <a:rPr kumimoji="1" lang="en-US" altLang="ja-JP" baseline="0" dirty="0" smtClean="0"/>
              <a:t> our laboratory has developed a particle modified with octaarginine, a cell penetration peptide. This particle can exhibit high transgene expression in a various types of cultured cells. However, when these MEND were applied to the dendritic cell, the gene expression is so miserable. This is a starting point of our research.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25</a:t>
            </a:fld>
            <a:endParaRPr kumimoji="1" lang="ja-JP" altLang="en-US"/>
          </a:p>
        </p:txBody>
      </p:sp>
    </p:spTree>
    <p:extLst>
      <p:ext uri="{BB962C8B-B14F-4D97-AF65-F5344CB8AC3E}">
        <p14:creationId xmlns:p14="http://schemas.microsoft.com/office/powerpoint/2010/main" val="128756606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After the trial and error and error</a:t>
            </a:r>
            <a:r>
              <a:rPr kumimoji="1" lang="en-US" altLang="ja-JP" baseline="0" dirty="0" smtClean="0"/>
              <a:t> and error for 10 years, we finally found promising particle. Conventionally, we had used GALA peptide as an inducer of the endosomal escape. This peptide are designed to form an random-coil structure in </a:t>
            </a:r>
            <a:r>
              <a:rPr kumimoji="1" lang="en-US" altLang="ja-JP" baseline="0" dirty="0" err="1" smtClean="0"/>
              <a:t>physiolofical</a:t>
            </a:r>
            <a:r>
              <a:rPr kumimoji="1" lang="en-US" altLang="ja-JP" baseline="0" dirty="0" smtClean="0"/>
              <a:t> pH, and forms an </a:t>
            </a:r>
            <a:r>
              <a:rPr kumimoji="1" lang="en-US" altLang="ja-JP" baseline="0" dirty="0" err="1" smtClean="0"/>
              <a:t>alfa</a:t>
            </a:r>
            <a:r>
              <a:rPr kumimoji="1" lang="en-US" altLang="ja-JP" baseline="0" dirty="0" smtClean="0"/>
              <a:t>-helical structure in acidic pH for induction of membrane fusion. In this case, we don’t have a strategy for the nuclear delivery. Therefore, we alternatively used a KALA peptide that forms a </a:t>
            </a:r>
            <a:r>
              <a:rPr kumimoji="1" lang="en-US" altLang="ja-JP" baseline="0" dirty="0" err="1" smtClean="0"/>
              <a:t>alfa</a:t>
            </a:r>
            <a:r>
              <a:rPr kumimoji="1" lang="en-US" altLang="ja-JP" baseline="0" dirty="0" smtClean="0"/>
              <a:t>-helical structure in physiological pH. We postulated that the KALA can overcome the plasma membrane and nuclear membrane via step-wise membrane fusion.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26</a:t>
            </a:fld>
            <a:endParaRPr kumimoji="1" lang="ja-JP" altLang="en-US"/>
          </a:p>
        </p:txBody>
      </p:sp>
    </p:spTree>
    <p:extLst>
      <p:ext uri="{BB962C8B-B14F-4D97-AF65-F5344CB8AC3E}">
        <p14:creationId xmlns:p14="http://schemas.microsoft.com/office/powerpoint/2010/main" val="262679902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Here,</a:t>
            </a:r>
            <a:r>
              <a:rPr kumimoji="1" lang="en-US" altLang="ja-JP" baseline="0" dirty="0" smtClean="0"/>
              <a:t> transfection activity is shown. When GALA was modified, transfection activity was only slightly increased by 5 fold. In contrast, when KALA was modified, the transfection activity jumped by 2 order of magnitude.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27</a:t>
            </a:fld>
            <a:endParaRPr kumimoji="1" lang="ja-JP" altLang="en-US"/>
          </a:p>
        </p:txBody>
      </p:sp>
    </p:spTree>
    <p:extLst>
      <p:ext uri="{BB962C8B-B14F-4D97-AF65-F5344CB8AC3E}">
        <p14:creationId xmlns:p14="http://schemas.microsoft.com/office/powerpoint/2010/main" val="21259501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  However, when</a:t>
            </a:r>
            <a:r>
              <a:rPr kumimoji="1" lang="en-US" altLang="ja-JP" baseline="0" dirty="0" smtClean="0"/>
              <a:t> we investigated the intracellular trafficking of KALA-modified particle, we found that the actual mechanism of the drastic enhancement of gene transfection</a:t>
            </a:r>
            <a:r>
              <a:rPr kumimoji="1" lang="ja-JP" altLang="en-US" baseline="0" dirty="0" smtClean="0"/>
              <a:t>　</a:t>
            </a:r>
            <a:r>
              <a:rPr kumimoji="1" lang="en-US" altLang="ja-JP" baseline="0" dirty="0" smtClean="0"/>
              <a:t>was completely different from our initial concept . That means cellular uptake and nuclear transport of pDNA was comparable regardless of the with and without KALA modification. </a:t>
            </a:r>
          </a:p>
          <a:p>
            <a:r>
              <a:rPr kumimoji="1" lang="en-US" altLang="ja-JP" baseline="0" dirty="0" smtClean="0"/>
              <a:t>These data collectively indicate that KALA may also enhance post-nuclear delivery processes such as transcription.</a:t>
            </a:r>
          </a:p>
          <a:p>
            <a:r>
              <a:rPr kumimoji="1" lang="en-US" altLang="ja-JP" baseline="0" dirty="0" smtClean="0"/>
              <a:t>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28</a:t>
            </a:fld>
            <a:endParaRPr kumimoji="1" lang="ja-JP" altLang="en-US"/>
          </a:p>
        </p:txBody>
      </p:sp>
    </p:spTree>
    <p:extLst>
      <p:ext uri="{BB962C8B-B14F-4D97-AF65-F5344CB8AC3E}">
        <p14:creationId xmlns:p14="http://schemas.microsoft.com/office/powerpoint/2010/main" val="325921624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dirty="0" smtClean="0"/>
              <a:t>Here, we propose a “switch on” function. In the case of</a:t>
            </a:r>
            <a:r>
              <a:rPr kumimoji="1" lang="en-US" altLang="ja-JP" baseline="0" dirty="0" smtClean="0"/>
              <a:t> the immune-responsive cells, the cells are sleeping to avoid an excess immune-stimulation. However, when the switch were turned on, the cells wake-up, and then transcription and translation process will be activated. </a:t>
            </a:r>
            <a:endParaRPr kumimoji="1" lang="ja-JP" altLang="en-US" dirty="0" smtClean="0"/>
          </a:p>
          <a:p>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29</a:t>
            </a:fld>
            <a:endParaRPr kumimoji="1" lang="ja-JP" altLang="en-US"/>
          </a:p>
        </p:txBody>
      </p:sp>
    </p:spTree>
    <p:extLst>
      <p:ext uri="{BB962C8B-B14F-4D97-AF65-F5344CB8AC3E}">
        <p14:creationId xmlns:p14="http://schemas.microsoft.com/office/powerpoint/2010/main" val="407660679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To</a:t>
            </a:r>
            <a:r>
              <a:rPr kumimoji="1" lang="en-US" altLang="ja-JP" baseline="0" dirty="0" smtClean="0"/>
              <a:t> prove the switch on function of KALA-modified particle, we analyzed the cellular response of the dendritic cells against the particles. Here, we shows the scattered </a:t>
            </a:r>
            <a:r>
              <a:rPr kumimoji="1" lang="en-US" altLang="ja-JP" baseline="0" dirty="0" err="1" smtClean="0"/>
              <a:t>scattered</a:t>
            </a:r>
            <a:r>
              <a:rPr kumimoji="1" lang="en-US" altLang="ja-JP" baseline="0" dirty="0" smtClean="0"/>
              <a:t> plot to show the correlation of the expression levels of individual mRNA between non-treated cells and cells after the transfection with KALA-unmodified MEND or KALA-modified MEND. In KALA-unmodified particle, major part of dots were plotted closed to the 1-to-1 correlation line. Thus, mRNA expression was not perturbed even after the transfection with KALA-unmodified MEND. In contrast, after the transfection with KALA-MEND, many dots were plotted far from the 1-to-1 correlation line. </a:t>
            </a: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baseline="0" dirty="0" smtClean="0"/>
              <a:t> In fact, when we count the number of mRNA whose expression was varied more than 3 folds, it reached above 1 thousand.</a:t>
            </a: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baseline="0" dirty="0" smtClean="0"/>
              <a:t>The purpose of this analysis is to investigate the mechanism for high gene expression. Thus, we pick up the transcription-related genes, and then were </a:t>
            </a:r>
            <a:r>
              <a:rPr kumimoji="1" lang="en-US" altLang="ja-JP" baseline="0" dirty="0" err="1" smtClean="0"/>
              <a:t>subje</a:t>
            </a:r>
            <a:r>
              <a:rPr kumimoji="1" lang="en-US" altLang="ja-JP" baseline="0" dirty="0" smtClean="0"/>
              <a:t>(‘)</a:t>
            </a:r>
            <a:r>
              <a:rPr kumimoji="1" lang="en-US" altLang="ja-JP" baseline="0" dirty="0" err="1" smtClean="0"/>
              <a:t>ct</a:t>
            </a:r>
            <a:r>
              <a:rPr kumimoji="1" lang="en-US" altLang="ja-JP" baseline="0" dirty="0" smtClean="0"/>
              <a:t> to the pathway analysis. </a:t>
            </a:r>
          </a:p>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baseline="0" dirty="0" smtClean="0"/>
              <a:t> As a result, we found that these arrows finally falls into the three kinds of transcription factors (Stats and NF-kB). As you may know, these are the typical transcription factors when the dendritic cells were immune-activated.  </a:t>
            </a:r>
          </a:p>
          <a:p>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30</a:t>
            </a:fld>
            <a:endParaRPr kumimoji="1" lang="ja-JP" altLang="en-US"/>
          </a:p>
        </p:txBody>
      </p:sp>
    </p:spTree>
    <p:extLst>
      <p:ext uri="{BB962C8B-B14F-4D97-AF65-F5344CB8AC3E}">
        <p14:creationId xmlns:p14="http://schemas.microsoft.com/office/powerpoint/2010/main" val="59484576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So, important question</a:t>
            </a:r>
            <a:r>
              <a:rPr kumimoji="1" lang="en-US" altLang="ja-JP" baseline="0" dirty="0" smtClean="0"/>
              <a:t> is what is a cellular switch, and what is a trigger of the switch on?</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31</a:t>
            </a:fld>
            <a:endParaRPr kumimoji="1" lang="ja-JP" altLang="en-US"/>
          </a:p>
        </p:txBody>
      </p:sp>
    </p:spTree>
    <p:extLst>
      <p:ext uri="{BB962C8B-B14F-4D97-AF65-F5344CB8AC3E}">
        <p14:creationId xmlns:p14="http://schemas.microsoft.com/office/powerpoint/2010/main" val="163020870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baseline="0" dirty="0" smtClean="0"/>
              <a:t>Today, time is so limited. Thus, we show the answer here. First, the MEND deliver their plasmid DNA to the cytoplasm. This cytoplasmic delivery of long DNA is a trigger. While the actual switch was not identified yet, our data strongly support that STING/TBK1 pathway is a key signaling pathway for the signal transduction to induce the immune activation. The secreted cytokines activate the dendritic cells </a:t>
            </a:r>
            <a:r>
              <a:rPr kumimoji="1" lang="en-US" altLang="ja-JP" baseline="0" dirty="0" err="1" smtClean="0"/>
              <a:t>theirselves</a:t>
            </a:r>
            <a:r>
              <a:rPr kumimoji="1" lang="en-US" altLang="ja-JP" baseline="0" dirty="0" smtClean="0"/>
              <a:t> in </a:t>
            </a:r>
            <a:r>
              <a:rPr kumimoji="1" lang="en-US" altLang="ja-JP" baseline="0" dirty="0" err="1" smtClean="0"/>
              <a:t>autocrine</a:t>
            </a:r>
            <a:r>
              <a:rPr kumimoji="1" lang="en-US" altLang="ja-JP" baseline="0" dirty="0" smtClean="0"/>
              <a:t> manner. Finally, the activated STAT pathways or other transcription factors activated the transcription of transgenes. </a:t>
            </a:r>
          </a:p>
          <a:p>
            <a:r>
              <a:rPr kumimoji="1" lang="en-US" altLang="ja-JP" baseline="0" dirty="0" smtClean="0"/>
              <a:t>  Thus, we are thinking that the adjuvant activity of KALA-MEND is closely related to the induction of transgene expression. </a:t>
            </a:r>
            <a:endParaRPr kumimoji="1" lang="ja-JP" altLang="en-US" dirty="0" smtClean="0"/>
          </a:p>
          <a:p>
            <a:endParaRPr kumimoji="1" lang="en-US" altLang="ja-JP" baseline="0" dirty="0" smtClean="0"/>
          </a:p>
          <a:p>
            <a:endParaRPr kumimoji="1" lang="en-US" altLang="ja-JP" baseline="0" dirty="0" smtClean="0"/>
          </a:p>
          <a:p>
            <a:endParaRPr kumimoji="1" lang="en-US" altLang="ja-JP" baseline="0" dirty="0" smtClean="0"/>
          </a:p>
          <a:p>
            <a:endParaRPr kumimoji="1" lang="en-US" altLang="ja-JP" baseline="0" dirty="0" smtClean="0"/>
          </a:p>
          <a:p>
            <a:endParaRPr kumimoji="1" lang="en-US" altLang="ja-JP" baseline="0" dirty="0" smtClean="0"/>
          </a:p>
          <a:p>
            <a:r>
              <a:rPr kumimoji="1" lang="en-US" altLang="ja-JP" baseline="0" dirty="0" smtClean="0"/>
              <a:t>Here, we shows a whole picture. First, the MEND can deliver their plasmid DNA to the cytoplasm, and they triggers the signal transductions to induce the immune activation. The secreted cytokines activate the dendritic cells </a:t>
            </a:r>
            <a:r>
              <a:rPr kumimoji="1" lang="en-US" altLang="ja-JP" baseline="0" dirty="0" err="1" smtClean="0"/>
              <a:t>theirselves</a:t>
            </a:r>
            <a:r>
              <a:rPr kumimoji="1" lang="en-US" altLang="ja-JP" baseline="0" dirty="0" smtClean="0"/>
              <a:t> in </a:t>
            </a:r>
            <a:r>
              <a:rPr kumimoji="1" lang="en-US" altLang="ja-JP" baseline="0" dirty="0" err="1" smtClean="0"/>
              <a:t>autocrine</a:t>
            </a:r>
            <a:r>
              <a:rPr kumimoji="1" lang="en-US" altLang="ja-JP" baseline="0" dirty="0" smtClean="0"/>
              <a:t> manner. Finally, the activated STAT pathways or other transcription factors activated the transcription of transgenes. </a:t>
            </a:r>
          </a:p>
          <a:p>
            <a:r>
              <a:rPr kumimoji="1" lang="en-US" altLang="ja-JP" baseline="0" dirty="0" smtClean="0"/>
              <a:t>  Thus, we are thinking that the adjuvant activity of KALA-MEND is closely related to the transgene expression.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32</a:t>
            </a:fld>
            <a:endParaRPr kumimoji="1" lang="ja-JP" altLang="en-US"/>
          </a:p>
        </p:txBody>
      </p:sp>
    </p:spTree>
    <p:extLst>
      <p:ext uri="{BB962C8B-B14F-4D97-AF65-F5344CB8AC3E}">
        <p14:creationId xmlns:p14="http://schemas.microsoft.com/office/powerpoint/2010/main" val="152238258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  Such a</a:t>
            </a:r>
            <a:r>
              <a:rPr kumimoji="1" lang="en-US" altLang="ja-JP" baseline="0" dirty="0" smtClean="0"/>
              <a:t> signal transduction-inducible property was also reported in virus. For example, when adenovirus infected to the cells, it induced the signal transduction, that can promote the microtubule-dependent transport, and cellular uptake. </a:t>
            </a:r>
          </a:p>
          <a:p>
            <a:r>
              <a:rPr kumimoji="1" lang="en-US" altLang="ja-JP" baseline="0" dirty="0" smtClean="0"/>
              <a:t>  In this presentation, we showed that the induction of the signal transduction trigger the </a:t>
            </a:r>
            <a:r>
              <a:rPr kumimoji="1" lang="en-US" altLang="ja-JP" baseline="0" dirty="0" err="1" smtClean="0"/>
              <a:t>immunostimulaion</a:t>
            </a:r>
            <a:r>
              <a:rPr kumimoji="1" lang="en-US" altLang="ja-JP" baseline="0" dirty="0" smtClean="0"/>
              <a:t> and improvement of transcription processes. </a:t>
            </a:r>
          </a:p>
          <a:p>
            <a:r>
              <a:rPr kumimoji="1" lang="en-US" altLang="ja-JP" baseline="0" dirty="0" smtClean="0"/>
              <a:t>  Therefore, development signal transduction-inducible DDS is a one of the attractive approach that can engineer the cellular perturbation to facilitate the intracellular trafficking and transcription.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33</a:t>
            </a:fld>
            <a:endParaRPr kumimoji="1" lang="ja-JP" altLang="en-US"/>
          </a:p>
        </p:txBody>
      </p:sp>
    </p:spTree>
    <p:extLst>
      <p:ext uri="{BB962C8B-B14F-4D97-AF65-F5344CB8AC3E}">
        <p14:creationId xmlns:p14="http://schemas.microsoft.com/office/powerpoint/2010/main" val="70424015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  In summary, in the</a:t>
            </a:r>
            <a:r>
              <a:rPr kumimoji="1" lang="en-US" altLang="ja-JP" baseline="0" dirty="0" smtClean="0"/>
              <a:t> first part, we found that transcription and translation processes are crucial rate-limiting process for the transgene expression in cationic vectors. Important point is that electrostatic interaction with cationic carrier and DNA cargo or mRNA is a major reason for them. </a:t>
            </a:r>
          </a:p>
          <a:p>
            <a:r>
              <a:rPr kumimoji="1" lang="en-US" altLang="ja-JP" baseline="0" dirty="0" smtClean="0"/>
              <a:t>  To overcome this drawback, I today show two strategies; 1</a:t>
            </a:r>
            <a:r>
              <a:rPr kumimoji="1" lang="en-US" altLang="ja-JP" baseline="30000" dirty="0" smtClean="0"/>
              <a:t>st</a:t>
            </a:r>
            <a:r>
              <a:rPr kumimoji="1" lang="en-US" altLang="ja-JP" baseline="0" dirty="0" smtClean="0"/>
              <a:t> strategy is quite simple. Let’s try to develop a neutralized particle by minimizing the cationic component. And the other strategy is to development of the carrier that can switch on the signal transduction to engineer the cellular perturbation.</a:t>
            </a:r>
          </a:p>
          <a:p>
            <a:r>
              <a:rPr kumimoji="1" lang="en-US" altLang="ja-JP" baseline="0" dirty="0" smtClean="0"/>
              <a:t>  Based on these two concept, we are developing various types of gene carriers. I hope I can show additional application in other opportunity. </a:t>
            </a:r>
          </a:p>
          <a:p>
            <a:endParaRPr kumimoji="1" lang="en-US" altLang="ja-JP" baseline="0" dirty="0" smtClean="0"/>
          </a:p>
          <a:p>
            <a:endParaRPr kumimoji="1" lang="en-US" altLang="ja-JP" baseline="0" dirty="0" smtClean="0"/>
          </a:p>
          <a:p>
            <a:r>
              <a:rPr kumimoji="1" lang="en-US" altLang="ja-JP" baseline="0" dirty="0" smtClean="0"/>
              <a:t>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34</a:t>
            </a:fld>
            <a:endParaRPr kumimoji="1" lang="ja-JP" altLang="en-US"/>
          </a:p>
        </p:txBody>
      </p:sp>
    </p:spTree>
    <p:extLst>
      <p:ext uri="{BB962C8B-B14F-4D97-AF65-F5344CB8AC3E}">
        <p14:creationId xmlns:p14="http://schemas.microsoft.com/office/powerpoint/2010/main" val="315753141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Finally,</a:t>
            </a:r>
            <a:r>
              <a:rPr kumimoji="1" lang="en-US" altLang="ja-JP" baseline="0" dirty="0" smtClean="0"/>
              <a:t> we thanks to the </a:t>
            </a:r>
            <a:r>
              <a:rPr kumimoji="1" lang="en-US" altLang="ja-JP" baseline="0" dirty="0" err="1" smtClean="0"/>
              <a:t>colloborators</a:t>
            </a:r>
            <a:r>
              <a:rPr kumimoji="1" lang="en-US" altLang="ja-JP" baseline="0" dirty="0" smtClean="0"/>
              <a:t>, </a:t>
            </a:r>
            <a:r>
              <a:rPr kumimoji="1" lang="en-US" altLang="ja-JP" baseline="0" dirty="0" err="1" smtClean="0"/>
              <a:t>sturents</a:t>
            </a:r>
            <a:r>
              <a:rPr kumimoji="1" lang="en-US" altLang="ja-JP" baseline="0" dirty="0" smtClean="0"/>
              <a:t>. Also, development of the </a:t>
            </a:r>
            <a:r>
              <a:rPr kumimoji="1" lang="en-US" altLang="ja-JP" baseline="0" dirty="0" err="1" smtClean="0"/>
              <a:t>ssPalm</a:t>
            </a:r>
            <a:r>
              <a:rPr kumimoji="1" lang="en-US" altLang="ja-JP" baseline="0" dirty="0" smtClean="0"/>
              <a:t> is based on the </a:t>
            </a:r>
            <a:r>
              <a:rPr kumimoji="1" lang="en-US" altLang="ja-JP" baseline="0" dirty="0" err="1" smtClean="0"/>
              <a:t>colloaboration</a:t>
            </a:r>
            <a:r>
              <a:rPr kumimoji="1" lang="en-US" altLang="ja-JP" baseline="0" dirty="0" smtClean="0"/>
              <a:t> with NOF corporation. Here, I’m glad to </a:t>
            </a:r>
            <a:r>
              <a:rPr kumimoji="1" lang="en-US" altLang="ja-JP" baseline="0" dirty="0" err="1" smtClean="0"/>
              <a:t>anounce</a:t>
            </a:r>
            <a:r>
              <a:rPr kumimoji="1" lang="en-US" altLang="ja-JP" baseline="0" dirty="0" smtClean="0"/>
              <a:t> that a series of the ssPalm molecules are now commercially available. </a:t>
            </a:r>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35</a:t>
            </a:fld>
            <a:endParaRPr kumimoji="1" lang="ja-JP" altLang="en-US"/>
          </a:p>
        </p:txBody>
      </p:sp>
    </p:spTree>
    <p:extLst>
      <p:ext uri="{BB962C8B-B14F-4D97-AF65-F5344CB8AC3E}">
        <p14:creationId xmlns:p14="http://schemas.microsoft.com/office/powerpoint/2010/main" val="301928308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3C2FEE7-437D-4E36-843A-028598BF38B6}" type="slidenum">
              <a:rPr lang="en-US" altLang="ja-JP"/>
              <a:pPr/>
              <a:t>38</a:t>
            </a:fld>
            <a:endParaRPr lang="en-US" altLang="ja-JP"/>
          </a:p>
        </p:txBody>
      </p:sp>
      <p:sp>
        <p:nvSpPr>
          <p:cNvPr id="7170" name="Rectangle 2"/>
          <p:cNvSpPr>
            <a:spLocks noGrp="1" noRot="1" noChangeAspect="1" noChangeArrowheads="1" noTextEdit="1"/>
          </p:cNvSpPr>
          <p:nvPr>
            <p:ph type="sldImg"/>
          </p:nvPr>
        </p:nvSpPr>
        <p:spPr>
          <a:ln/>
        </p:spPr>
      </p:sp>
      <p:sp>
        <p:nvSpPr>
          <p:cNvPr id="7171" name="Rectangle 3"/>
          <p:cNvSpPr>
            <a:spLocks noGrp="1" noChangeArrowheads="1"/>
          </p:cNvSpPr>
          <p:nvPr>
            <p:ph type="body" idx="1"/>
          </p:nvPr>
        </p:nvSpPr>
        <p:spPr>
          <a:xfrm>
            <a:off x="908050" y="4721225"/>
            <a:ext cx="4989513" cy="4471988"/>
          </a:xfrm>
        </p:spPr>
        <p:txBody>
          <a:bodyPr/>
          <a:lstStyle/>
          <a:p>
            <a:r>
              <a:rPr lang="ja-JP" altLang="en-US"/>
              <a:t>一般的に、核内に導入された </a:t>
            </a:r>
            <a:r>
              <a:rPr lang="en-US" altLang="ja-JP"/>
              <a:t>DNA </a:t>
            </a:r>
            <a:r>
              <a:rPr lang="ja-JP" altLang="en-US"/>
              <a:t>は転写された後</a:t>
            </a:r>
            <a:r>
              <a:rPr lang="en-US" altLang="ja-JP"/>
              <a:t>, mRNA </a:t>
            </a:r>
            <a:r>
              <a:rPr lang="ja-JP" altLang="en-US"/>
              <a:t>の核外移行並びに翻訳過程を得て</a:t>
            </a:r>
            <a:r>
              <a:rPr lang="en-US" altLang="ja-JP"/>
              <a:t>, </a:t>
            </a:r>
            <a:r>
              <a:rPr lang="ja-JP" altLang="en-US"/>
              <a:t>タンパク質発現に至ります。</a:t>
            </a:r>
          </a:p>
          <a:p>
            <a:r>
              <a:rPr lang="ja-JP" altLang="en-US"/>
              <a:t>本研究で得られた</a:t>
            </a:r>
            <a:r>
              <a:rPr lang="en-US" altLang="ja-JP"/>
              <a:t>, </a:t>
            </a:r>
            <a:r>
              <a:rPr lang="ja-JP" altLang="en-US"/>
              <a:t>核内移行後の発現活性が</a:t>
            </a:r>
            <a:r>
              <a:rPr lang="en-US" altLang="ja-JP"/>
              <a:t>, Ad </a:t>
            </a:r>
            <a:r>
              <a:rPr lang="ja-JP" altLang="en-US"/>
              <a:t>の方が</a:t>
            </a:r>
            <a:r>
              <a:rPr lang="en-US" altLang="ja-JP"/>
              <a:t>7000</a:t>
            </a:r>
            <a:r>
              <a:rPr lang="ja-JP" altLang="en-US"/>
              <a:t>から</a:t>
            </a:r>
            <a:r>
              <a:rPr lang="en-US" altLang="ja-JP"/>
              <a:t>8000</a:t>
            </a:r>
            <a:r>
              <a:rPr lang="ja-JP" altLang="en-US"/>
              <a:t>倍高いのはこれらのセントラルドグマのどの過程への寄与が高いのか、まず</a:t>
            </a:r>
            <a:r>
              <a:rPr lang="en-US" altLang="ja-JP"/>
              <a:t>mRNA</a:t>
            </a:r>
            <a:r>
              <a:rPr lang="ja-JP" altLang="en-US"/>
              <a:t>発現量を調べることにより</a:t>
            </a:r>
            <a:r>
              <a:rPr lang="en-US" altLang="ja-JP"/>
              <a:t>, </a:t>
            </a:r>
            <a:r>
              <a:rPr lang="ja-JP" altLang="en-US"/>
              <a:t>両ベクターの転写過程について検討しました</a:t>
            </a:r>
            <a:r>
              <a:rPr lang="en-US" altLang="ja-JP"/>
              <a:t>.</a:t>
            </a:r>
          </a:p>
          <a:p>
            <a:endParaRPr lang="en-US" altLang="ja-JP"/>
          </a:p>
        </p:txBody>
      </p:sp>
    </p:spTree>
    <p:extLst>
      <p:ext uri="{BB962C8B-B14F-4D97-AF65-F5344CB8AC3E}">
        <p14:creationId xmlns:p14="http://schemas.microsoft.com/office/powerpoint/2010/main" val="10853337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2D7FCCF-304C-4237-BF09-2526FB1C4956}" type="slidenum">
              <a:rPr lang="en-US" altLang="ja-JP">
                <a:solidFill>
                  <a:srgbClr val="000000"/>
                </a:solidFill>
              </a:rPr>
              <a:pPr/>
              <a:t>39</a:t>
            </a:fld>
            <a:endParaRPr lang="en-US" altLang="ja-JP">
              <a:solidFill>
                <a:srgbClr val="000000"/>
              </a:solidFill>
            </a:endParaRPr>
          </a:p>
        </p:txBody>
      </p:sp>
      <p:sp>
        <p:nvSpPr>
          <p:cNvPr id="10242" name="Rectangle 2"/>
          <p:cNvSpPr>
            <a:spLocks noGrp="1" noRot="1" noChangeAspect="1" noChangeArrowheads="1" noTextEdit="1"/>
          </p:cNvSpPr>
          <p:nvPr>
            <p:ph type="sldImg"/>
          </p:nvPr>
        </p:nvSpPr>
        <p:spPr>
          <a:ln/>
        </p:spPr>
      </p:sp>
      <p:sp>
        <p:nvSpPr>
          <p:cNvPr id="10243" name="Rectangle 3"/>
          <p:cNvSpPr>
            <a:spLocks noGrp="1" noChangeArrowheads="1"/>
          </p:cNvSpPr>
          <p:nvPr>
            <p:ph type="body" idx="1"/>
          </p:nvPr>
        </p:nvSpPr>
        <p:spPr>
          <a:xfrm>
            <a:off x="908050" y="4721225"/>
            <a:ext cx="4989513" cy="4471988"/>
          </a:xfrm>
        </p:spPr>
        <p:txBody>
          <a:bodyPr/>
          <a:lstStyle/>
          <a:p>
            <a:r>
              <a:rPr lang="ja-JP" altLang="en-US"/>
              <a:t>この図は、</a:t>
            </a:r>
            <a:r>
              <a:rPr lang="en-US" altLang="ja-JP"/>
              <a:t>HeLa </a:t>
            </a:r>
            <a:r>
              <a:rPr lang="ja-JP" altLang="en-US"/>
              <a:t>細胞に</a:t>
            </a:r>
            <a:r>
              <a:rPr lang="en-US" altLang="ja-JP"/>
              <a:t>Ad</a:t>
            </a:r>
            <a:r>
              <a:rPr lang="ja-JP" altLang="en-US"/>
              <a:t>感染 </a:t>
            </a:r>
            <a:r>
              <a:rPr lang="en-US" altLang="ja-JP"/>
              <a:t>10</a:t>
            </a:r>
            <a:r>
              <a:rPr lang="ja-JP" altLang="en-US"/>
              <a:t>時間後、</a:t>
            </a:r>
            <a:r>
              <a:rPr lang="en-US" altLang="ja-JP"/>
              <a:t>FISH </a:t>
            </a:r>
            <a:r>
              <a:rPr lang="ja-JP" altLang="en-US"/>
              <a:t>を行い、核を</a:t>
            </a:r>
            <a:r>
              <a:rPr lang="en-US" altLang="ja-JP"/>
              <a:t>DAPI</a:t>
            </a:r>
            <a:r>
              <a:rPr lang="ja-JP" altLang="en-US"/>
              <a:t>で染色し、共焦点レーザー顕微鏡で観察したものです。</a:t>
            </a:r>
          </a:p>
          <a:p>
            <a:r>
              <a:rPr lang="ja-JP" altLang="en-US"/>
              <a:t>青が</a:t>
            </a:r>
            <a:r>
              <a:rPr lang="en-US" altLang="ja-JP"/>
              <a:t>DAPI </a:t>
            </a:r>
            <a:r>
              <a:rPr lang="ja-JP" altLang="en-US"/>
              <a:t>で、赤が</a:t>
            </a:r>
            <a:r>
              <a:rPr lang="en-US" altLang="ja-JP"/>
              <a:t>Ad genome </a:t>
            </a:r>
            <a:r>
              <a:rPr lang="ja-JP" altLang="en-US"/>
              <a:t>を示しております</a:t>
            </a:r>
            <a:r>
              <a:rPr lang="en-US" altLang="ja-JP"/>
              <a:t>.</a:t>
            </a:r>
          </a:p>
          <a:p>
            <a:r>
              <a:rPr lang="en-US" altLang="ja-JP"/>
              <a:t>Ad genome </a:t>
            </a:r>
            <a:r>
              <a:rPr lang="ja-JP" altLang="en-US"/>
              <a:t>は、淡い青で染まったユークロマチン領域のみに特異的に局在していることが明らかとなりました。</a:t>
            </a:r>
          </a:p>
          <a:p>
            <a:endParaRPr lang="en-US" altLang="ja-JP"/>
          </a:p>
        </p:txBody>
      </p:sp>
    </p:spTree>
    <p:extLst>
      <p:ext uri="{BB962C8B-B14F-4D97-AF65-F5344CB8AC3E}">
        <p14:creationId xmlns:p14="http://schemas.microsoft.com/office/powerpoint/2010/main" val="306109811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3A7BD44-4620-4B2D-995A-E6F27A608AC3}" type="slidenum">
              <a:rPr lang="en-US" altLang="ja-JP">
                <a:solidFill>
                  <a:srgbClr val="000000"/>
                </a:solidFill>
              </a:rPr>
              <a:pPr/>
              <a:t>40</a:t>
            </a:fld>
            <a:endParaRPr lang="en-US" altLang="ja-JP">
              <a:solidFill>
                <a:srgbClr val="000000"/>
              </a:solidFill>
            </a:endParaRPr>
          </a:p>
        </p:txBody>
      </p:sp>
      <p:sp>
        <p:nvSpPr>
          <p:cNvPr id="38914" name="Rectangle 2"/>
          <p:cNvSpPr>
            <a:spLocks noGrp="1" noRot="1" noChangeAspect="1" noChangeArrowheads="1" noTextEdit="1"/>
          </p:cNvSpPr>
          <p:nvPr>
            <p:ph type="sldImg"/>
          </p:nvPr>
        </p:nvSpPr>
        <p:spPr>
          <a:ln/>
        </p:spPr>
      </p:sp>
      <p:sp>
        <p:nvSpPr>
          <p:cNvPr id="38915" name="Rectangle 3"/>
          <p:cNvSpPr>
            <a:spLocks noGrp="1" noChangeArrowheads="1"/>
          </p:cNvSpPr>
          <p:nvPr>
            <p:ph type="body" idx="1"/>
          </p:nvPr>
        </p:nvSpPr>
        <p:spPr>
          <a:xfrm>
            <a:off x="908050" y="4721225"/>
            <a:ext cx="4989513" cy="4471988"/>
          </a:xfrm>
        </p:spPr>
        <p:txBody>
          <a:bodyPr/>
          <a:lstStyle/>
          <a:p>
            <a:r>
              <a:rPr lang="ja-JP" altLang="en-US"/>
              <a:t>次に翻訳阻害仮説について </a:t>
            </a:r>
            <a:r>
              <a:rPr lang="en-US" altLang="ja-JP"/>
              <a:t>in vitro </a:t>
            </a:r>
            <a:r>
              <a:rPr lang="ja-JP" altLang="en-US"/>
              <a:t>翻訳系を用いて検証しました。</a:t>
            </a:r>
          </a:p>
          <a:p>
            <a:r>
              <a:rPr lang="en-US" altLang="ja-JP"/>
              <a:t>Ad</a:t>
            </a:r>
            <a:r>
              <a:rPr lang="ja-JP" altLang="en-US"/>
              <a:t>または</a:t>
            </a:r>
            <a:r>
              <a:rPr lang="en-US" altLang="ja-JP"/>
              <a:t>LipofectAMINE</a:t>
            </a:r>
            <a:r>
              <a:rPr lang="ja-JP" altLang="en-US"/>
              <a:t>と</a:t>
            </a:r>
            <a:r>
              <a:rPr lang="en-US" altLang="ja-JP"/>
              <a:t>pDNA </a:t>
            </a:r>
            <a:r>
              <a:rPr lang="ja-JP" altLang="en-US"/>
              <a:t>との</a:t>
            </a:r>
            <a:r>
              <a:rPr lang="en-US" altLang="ja-JP"/>
              <a:t>complex, </a:t>
            </a:r>
            <a:r>
              <a:rPr lang="ja-JP" altLang="en-US"/>
              <a:t>または</a:t>
            </a:r>
            <a:r>
              <a:rPr lang="en-US" altLang="ja-JP"/>
              <a:t>LipofectAMINE</a:t>
            </a:r>
            <a:r>
              <a:rPr lang="ja-JP" altLang="en-US"/>
              <a:t>試薬単独と</a:t>
            </a:r>
            <a:r>
              <a:rPr lang="en-US" altLang="ja-JP"/>
              <a:t>Luciferase mRNA </a:t>
            </a:r>
            <a:r>
              <a:rPr lang="ja-JP" altLang="en-US"/>
              <a:t>をプレインキュベーションした後、ウサギ網状赤血球を用いた</a:t>
            </a:r>
            <a:r>
              <a:rPr lang="en-US" altLang="ja-JP"/>
              <a:t>in vitro </a:t>
            </a:r>
            <a:r>
              <a:rPr lang="ja-JP" altLang="en-US"/>
              <a:t>翻訳系に添加し、タンパク質を合成させ、その合成量をルシフェラーゼ活性により評価しました。</a:t>
            </a:r>
          </a:p>
          <a:p>
            <a:r>
              <a:rPr lang="ja-JP" altLang="en-US"/>
              <a:t>その結果、</a:t>
            </a:r>
            <a:r>
              <a:rPr lang="en-US" altLang="ja-JP"/>
              <a:t>Ad</a:t>
            </a:r>
            <a:r>
              <a:rPr lang="ja-JP" altLang="en-US"/>
              <a:t>を添加した場合、添加していない場合に比べて、約</a:t>
            </a:r>
            <a:r>
              <a:rPr lang="en-US" altLang="ja-JP"/>
              <a:t>20</a:t>
            </a:r>
            <a:r>
              <a:rPr lang="ja-JP" altLang="en-US"/>
              <a:t>％しかタンパク質合成が抑制されませんでした。</a:t>
            </a:r>
          </a:p>
          <a:p>
            <a:r>
              <a:rPr lang="ja-JP" altLang="en-US"/>
              <a:t>一方、</a:t>
            </a:r>
            <a:r>
              <a:rPr lang="en-US" altLang="ja-JP"/>
              <a:t>LipofectaMINE </a:t>
            </a:r>
            <a:r>
              <a:rPr lang="ja-JP" altLang="en-US"/>
              <a:t>と</a:t>
            </a:r>
            <a:r>
              <a:rPr lang="en-US" altLang="ja-JP"/>
              <a:t>pDNA </a:t>
            </a:r>
            <a:r>
              <a:rPr lang="ja-JP" altLang="en-US"/>
              <a:t>との</a:t>
            </a:r>
            <a:r>
              <a:rPr lang="en-US" altLang="ja-JP"/>
              <a:t>complex </a:t>
            </a:r>
            <a:r>
              <a:rPr lang="ja-JP" altLang="en-US"/>
              <a:t>を添加した場合</a:t>
            </a:r>
            <a:r>
              <a:rPr lang="en-US" altLang="ja-JP"/>
              <a:t>, </a:t>
            </a:r>
            <a:r>
              <a:rPr lang="ja-JP" altLang="en-US"/>
              <a:t>添加していない場合に比べて</a:t>
            </a:r>
            <a:r>
              <a:rPr lang="en-US" altLang="ja-JP"/>
              <a:t>90</a:t>
            </a:r>
            <a:r>
              <a:rPr lang="ja-JP" altLang="en-US"/>
              <a:t>％以上抑制されました。この抑制効果は、</a:t>
            </a:r>
            <a:r>
              <a:rPr lang="en-US" altLang="ja-JP"/>
              <a:t>LipofectAMINE</a:t>
            </a:r>
            <a:r>
              <a:rPr lang="ja-JP" altLang="en-US"/>
              <a:t>試薬単独の場合でも同様であったことから、</a:t>
            </a:r>
            <a:r>
              <a:rPr lang="en-US" altLang="ja-JP"/>
              <a:t>mRNA </a:t>
            </a:r>
            <a:r>
              <a:rPr lang="ja-JP" altLang="en-US"/>
              <a:t>と</a:t>
            </a:r>
            <a:r>
              <a:rPr lang="en-US" altLang="ja-JP"/>
              <a:t>LipofectAMINE</a:t>
            </a:r>
            <a:r>
              <a:rPr lang="ja-JP" altLang="en-US"/>
              <a:t>との相互作用により、翻訳過程が抑制されることが示唆されました。</a:t>
            </a:r>
          </a:p>
        </p:txBody>
      </p:sp>
    </p:spTree>
    <p:extLst>
      <p:ext uri="{BB962C8B-B14F-4D97-AF65-F5344CB8AC3E}">
        <p14:creationId xmlns:p14="http://schemas.microsoft.com/office/powerpoint/2010/main" val="198877474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Our ssPalm</a:t>
            </a:r>
            <a:r>
              <a:rPr kumimoji="1" lang="en-US" altLang="ja-JP" baseline="0" dirty="0" smtClean="0"/>
              <a:t> particle is neutral particle. Therefore, it is </a:t>
            </a:r>
            <a:r>
              <a:rPr kumimoji="1" lang="en-US" altLang="ja-JP" baseline="0" dirty="0" err="1" smtClean="0"/>
              <a:t>inhe</a:t>
            </a:r>
            <a:r>
              <a:rPr kumimoji="1" lang="en-US" altLang="ja-JP" baseline="0" dirty="0" smtClean="0"/>
              <a:t>(‘)</a:t>
            </a:r>
            <a:r>
              <a:rPr kumimoji="1" lang="en-US" altLang="ja-JP" baseline="0" dirty="0" err="1" smtClean="0"/>
              <a:t>rently</a:t>
            </a:r>
            <a:r>
              <a:rPr kumimoji="1" lang="en-US" altLang="ja-JP" baseline="0" dirty="0" smtClean="0"/>
              <a:t> feasible towards the application via i.v. administration. 1</a:t>
            </a:r>
            <a:r>
              <a:rPr kumimoji="1" lang="en-US" altLang="ja-JP" baseline="30000" dirty="0" smtClean="0"/>
              <a:t>st</a:t>
            </a:r>
            <a:r>
              <a:rPr kumimoji="1" lang="en-US" altLang="ja-JP" baseline="0" dirty="0" smtClean="0"/>
              <a:t>, ssPalm</a:t>
            </a:r>
            <a:r>
              <a:rPr kumimoji="1" lang="ja-JP" altLang="en-US" baseline="0" dirty="0" smtClean="0"/>
              <a:t>　</a:t>
            </a:r>
            <a:r>
              <a:rPr kumimoji="1" lang="en-US" altLang="ja-JP" baseline="0" dirty="0" smtClean="0"/>
              <a:t>particles have low toxicity against cells. </a:t>
            </a:r>
          </a:p>
          <a:p>
            <a:endParaRPr kumimoji="1" lang="en-US" altLang="ja-JP" baseline="0" dirty="0" smtClean="0"/>
          </a:p>
          <a:p>
            <a:r>
              <a:rPr kumimoji="1" lang="en-US" altLang="ja-JP" baseline="0" dirty="0" smtClean="0"/>
              <a:t>As shown here, the protein amount after the in vitro transfection remains unchanged even when the dose was increased by 10 folds than general transfection condition. In contrast, the corresponding values in cationic was drastically decreased in dose dependent manner. Interestingly, the </a:t>
            </a:r>
            <a:r>
              <a:rPr kumimoji="1" lang="en-US" altLang="ja-JP" baseline="0" dirty="0" err="1" smtClean="0"/>
              <a:t>ccPalm</a:t>
            </a:r>
            <a:r>
              <a:rPr kumimoji="1" lang="en-US" altLang="ja-JP" baseline="0" dirty="0" smtClean="0"/>
              <a:t> particle shows high cytotoxicity, Thus,  biodegradation is also an important factor for the biosafety.</a:t>
            </a:r>
          </a:p>
          <a:p>
            <a:endParaRPr kumimoji="1" lang="en-US" altLang="ja-JP" baseline="0" dirty="0" smtClean="0"/>
          </a:p>
          <a:p>
            <a:r>
              <a:rPr kumimoji="1" lang="en-US" altLang="ja-JP" baseline="0" dirty="0" smtClean="0"/>
              <a:t>Second, advantage in use of this carrier is high stability in serum. </a:t>
            </a:r>
            <a:r>
              <a:rPr kumimoji="1" lang="en-US" altLang="ja-JP" baseline="0" dirty="0" err="1" smtClean="0"/>
              <a:t>Wnen</a:t>
            </a:r>
            <a:r>
              <a:rPr kumimoji="1" lang="en-US" altLang="ja-JP" baseline="0" dirty="0" smtClean="0"/>
              <a:t> naked pDNA or core particles were incubated with mouse serum, they are rapidly degraded within  1h. In contrast, the pDNA remains intact for at least 24 h when it is encapsulated in ssPalm particle.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43</a:t>
            </a:fld>
            <a:endParaRPr kumimoji="1" lang="ja-JP" altLang="en-US"/>
          </a:p>
        </p:txBody>
      </p:sp>
    </p:spTree>
    <p:extLst>
      <p:ext uri="{BB962C8B-B14F-4D97-AF65-F5344CB8AC3E}">
        <p14:creationId xmlns:p14="http://schemas.microsoft.com/office/powerpoint/2010/main" val="352428253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Here, we propose a switch on mechanism.</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44</a:t>
            </a:fld>
            <a:endParaRPr kumimoji="1" lang="ja-JP" altLang="en-US"/>
          </a:p>
        </p:txBody>
      </p:sp>
    </p:spTree>
    <p:extLst>
      <p:ext uri="{BB962C8B-B14F-4D97-AF65-F5344CB8AC3E}">
        <p14:creationId xmlns:p14="http://schemas.microsoft.com/office/powerpoint/2010/main" val="300164267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In</a:t>
            </a:r>
            <a:r>
              <a:rPr kumimoji="1" lang="en-US" altLang="ja-JP" baseline="0" dirty="0" smtClean="0"/>
              <a:t> this slide,</a:t>
            </a:r>
            <a:r>
              <a:rPr kumimoji="1" lang="ja-JP" altLang="en-US" baseline="0" dirty="0" smtClean="0"/>
              <a:t>　</a:t>
            </a:r>
            <a:r>
              <a:rPr kumimoji="1" lang="en-US" altLang="ja-JP" baseline="0" dirty="0" smtClean="0"/>
              <a:t>we will show the in vitro activity. As a simple explanation, we just focus on the comparison between ssPalm and DOTAP, a conventionally used cationic lipid with quaternary amine. As shown here, the particle formed with ssPalm was quite neutral. Therefore, </a:t>
            </a:r>
            <a:r>
              <a:rPr kumimoji="1" lang="en-US" altLang="ja-JP" dirty="0" smtClean="0"/>
              <a:t>the cellular uptake</a:t>
            </a:r>
            <a:r>
              <a:rPr kumimoji="1" lang="en-US" altLang="ja-JP" baseline="0" dirty="0" smtClean="0"/>
              <a:t> in ssPalm is smaller than DOTAP. Nevertheless, the transfection activity was comparable between two groups. Therefore the less cellular uptake in ssPalm was complemented by the well-refined intracellular </a:t>
            </a:r>
            <a:r>
              <a:rPr kumimoji="1" lang="en-US" altLang="ja-JP" baseline="0" dirty="0" err="1" smtClean="0"/>
              <a:t>processesing</a:t>
            </a:r>
            <a:r>
              <a:rPr kumimoji="1" lang="en-US" altLang="ja-JP" baseline="0" dirty="0" smtClean="0"/>
              <a:t>.</a:t>
            </a:r>
          </a:p>
          <a:p>
            <a:r>
              <a:rPr kumimoji="1" lang="en-US" altLang="ja-JP" baseline="0" dirty="0" smtClean="0"/>
              <a:t> In fact, the ssPalm shows marginal inhibitory effect against the in vitro translation reaction, while the cationic particle impaired so drastically.  </a:t>
            </a:r>
          </a:p>
          <a:p>
            <a:endParaRPr kumimoji="1" lang="en-US" altLang="ja-JP" baseline="0" dirty="0" smtClean="0"/>
          </a:p>
          <a:p>
            <a:r>
              <a:rPr kumimoji="1" lang="ja-JP" altLang="en-US" dirty="0" smtClean="0"/>
              <a:t>（ここまで</a:t>
            </a:r>
            <a:r>
              <a:rPr kumimoji="1" lang="en-US" altLang="ja-JP" dirty="0" smtClean="0"/>
              <a:t>6</a:t>
            </a:r>
            <a:r>
              <a:rPr kumimoji="1" lang="ja-JP" altLang="en-US" dirty="0" smtClean="0"/>
              <a:t>分）</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45</a:t>
            </a:fld>
            <a:endParaRPr kumimoji="1" lang="ja-JP" altLang="en-US"/>
          </a:p>
        </p:txBody>
      </p:sp>
    </p:spTree>
    <p:extLst>
      <p:ext uri="{BB962C8B-B14F-4D97-AF65-F5344CB8AC3E}">
        <p14:creationId xmlns:p14="http://schemas.microsoft.com/office/powerpoint/2010/main" val="393085834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46</a:t>
            </a:fld>
            <a:endParaRPr kumimoji="1" lang="ja-JP" altLang="en-US"/>
          </a:p>
        </p:txBody>
      </p:sp>
    </p:spTree>
    <p:extLst>
      <p:ext uri="{BB962C8B-B14F-4D97-AF65-F5344CB8AC3E}">
        <p14:creationId xmlns:p14="http://schemas.microsoft.com/office/powerpoint/2010/main" val="51605028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p:sp>
      <p:sp>
        <p:nvSpPr>
          <p:cNvPr id="3" name="ノート プレースホルダ 2"/>
          <p:cNvSpPr>
            <a:spLocks noGrp="1"/>
          </p:cNvSpPr>
          <p:nvPr>
            <p:ph type="body" idx="1"/>
          </p:nvPr>
        </p:nvSpPr>
        <p:spPr/>
        <p:txBody>
          <a:bodyPr>
            <a:normAutofit/>
          </a:bodyPr>
          <a:lstStyle/>
          <a:p>
            <a:endParaRPr kumimoji="1" lang="ja-JP" altLang="en-US" dirty="0"/>
          </a:p>
        </p:txBody>
      </p:sp>
      <p:sp>
        <p:nvSpPr>
          <p:cNvPr id="4" name="スライド番号プレースホルダ 3"/>
          <p:cNvSpPr>
            <a:spLocks noGrp="1"/>
          </p:cNvSpPr>
          <p:nvPr>
            <p:ph type="sldNum" sz="quarter" idx="10"/>
          </p:nvPr>
        </p:nvSpPr>
        <p:spPr/>
        <p:txBody>
          <a:bodyPr/>
          <a:lstStyle/>
          <a:p>
            <a:fld id="{BB487132-33BA-4433-907F-A841ED51AE63}" type="slidenum">
              <a:rPr kumimoji="1" lang="ja-JP" altLang="en-US" smtClean="0"/>
              <a:pPr/>
              <a:t>49</a:t>
            </a:fld>
            <a:endParaRPr kumimoji="1" lang="ja-JP" altLang="en-US"/>
          </a:p>
        </p:txBody>
      </p:sp>
    </p:spTree>
    <p:extLst>
      <p:ext uri="{BB962C8B-B14F-4D97-AF65-F5344CB8AC3E}">
        <p14:creationId xmlns:p14="http://schemas.microsoft.com/office/powerpoint/2010/main" val="259778546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The</a:t>
            </a:r>
            <a:r>
              <a:rPr kumimoji="1" lang="en-US" altLang="ja-JP" baseline="0" dirty="0" smtClean="0"/>
              <a:t> surface modification of KALA drastically improved the gene expression in primary mouse bone marrow-derived dendritic cells by more than 2 order of magnitude.</a:t>
            </a:r>
          </a:p>
          <a:p>
            <a:r>
              <a:rPr kumimoji="1" lang="en-US" altLang="ja-JP" baseline="0" dirty="0" smtClean="0"/>
              <a:t>Furthermore, as an unexpected function, the KALA-</a:t>
            </a:r>
            <a:r>
              <a:rPr kumimoji="1" lang="en-US" altLang="ja-JP" baseline="0" dirty="0" err="1" smtClean="0"/>
              <a:t>modieid</a:t>
            </a:r>
            <a:r>
              <a:rPr kumimoji="1" lang="en-US" altLang="ja-JP" baseline="0" dirty="0" smtClean="0"/>
              <a:t> particle inherently </a:t>
            </a:r>
            <a:r>
              <a:rPr kumimoji="1" lang="en-US" altLang="ja-JP" baseline="0" dirty="0" err="1" smtClean="0"/>
              <a:t>situmulated</a:t>
            </a:r>
            <a:r>
              <a:rPr kumimoji="1" lang="en-US" altLang="ja-JP" baseline="0" dirty="0" smtClean="0"/>
              <a:t> the dendritic cells. In fact various kinds of cytokines were produced </a:t>
            </a:r>
            <a:r>
              <a:rPr kumimoji="1" lang="en-US" altLang="ja-JP" baseline="0" dirty="0" err="1" smtClean="0"/>
              <a:t>prominantly</a:t>
            </a:r>
            <a:r>
              <a:rPr kumimoji="1" lang="en-US" altLang="ja-JP" baseline="0" dirty="0" smtClean="0"/>
              <a:t>.</a:t>
            </a:r>
          </a:p>
          <a:p>
            <a:endParaRPr kumimoji="1" lang="en-US" altLang="ja-JP" baseline="0" dirty="0" smtClean="0"/>
          </a:p>
          <a:p>
            <a:r>
              <a:rPr kumimoji="1" lang="en-US" altLang="ja-JP" baseline="0" dirty="0" smtClean="0"/>
              <a:t>(Interestingly, these cytokine production was not impaired even when the </a:t>
            </a:r>
            <a:r>
              <a:rPr kumimoji="1" lang="en-US" altLang="ja-JP" baseline="0" dirty="0" err="1" smtClean="0"/>
              <a:t>CpG</a:t>
            </a:r>
            <a:r>
              <a:rPr kumimoji="1" lang="en-US" altLang="ja-JP" baseline="0" dirty="0" smtClean="0"/>
              <a:t> motifs are completely deleted from the plasmid DNA. Therefore, this immune-</a:t>
            </a:r>
            <a:r>
              <a:rPr kumimoji="1" lang="en-US" altLang="ja-JP" baseline="0" dirty="0" err="1" smtClean="0"/>
              <a:t>acitivation</a:t>
            </a:r>
            <a:r>
              <a:rPr kumimoji="1" lang="en-US" altLang="ja-JP" baseline="0" dirty="0" smtClean="0"/>
              <a:t> is caused by the novel mechanism except for the toll like receptor-mediated pathway.)</a:t>
            </a:r>
            <a:endParaRPr kumimoji="1" lang="en-US" altLang="ja-JP" baseline="0"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52</a:t>
            </a:fld>
            <a:endParaRPr kumimoji="1" lang="ja-JP" altLang="en-US"/>
          </a:p>
        </p:txBody>
      </p:sp>
    </p:spTree>
    <p:extLst>
      <p:ext uri="{BB962C8B-B14F-4D97-AF65-F5344CB8AC3E}">
        <p14:creationId xmlns:p14="http://schemas.microsoft.com/office/powerpoint/2010/main" val="2146262568"/>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p:sp>
      <p:sp>
        <p:nvSpPr>
          <p:cNvPr id="3" name="ノート プレースホルダ 2"/>
          <p:cNvSpPr>
            <a:spLocks noGrp="1"/>
          </p:cNvSpPr>
          <p:nvPr>
            <p:ph type="body" idx="1"/>
          </p:nvPr>
        </p:nvSpPr>
        <p:spPr/>
        <p:txBody>
          <a:bodyPr>
            <a:normAutofit/>
          </a:bodyPr>
          <a:lstStyle/>
          <a:p>
            <a:endParaRPr kumimoji="1" lang="ja-JP" altLang="en-US" dirty="0"/>
          </a:p>
        </p:txBody>
      </p:sp>
      <p:sp>
        <p:nvSpPr>
          <p:cNvPr id="4" name="スライド番号プレースホルダ 3"/>
          <p:cNvSpPr>
            <a:spLocks noGrp="1"/>
          </p:cNvSpPr>
          <p:nvPr>
            <p:ph type="sldNum" sz="quarter" idx="10"/>
          </p:nvPr>
        </p:nvSpPr>
        <p:spPr/>
        <p:txBody>
          <a:bodyPr/>
          <a:lstStyle/>
          <a:p>
            <a:fld id="{BB487132-33BA-4433-907F-A841ED51AE63}" type="slidenum">
              <a:rPr kumimoji="1" lang="ja-JP" altLang="en-US" smtClean="0"/>
              <a:pPr/>
              <a:t>53</a:t>
            </a:fld>
            <a:endParaRPr kumimoji="1" lang="ja-JP" altLang="en-US"/>
          </a:p>
        </p:txBody>
      </p:sp>
    </p:spTree>
    <p:extLst>
      <p:ext uri="{BB962C8B-B14F-4D97-AF65-F5344CB8AC3E}">
        <p14:creationId xmlns:p14="http://schemas.microsoft.com/office/powerpoint/2010/main" val="118343307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200" kern="1200" dirty="0" smtClean="0">
                <a:solidFill>
                  <a:schemeClr val="tx1"/>
                </a:solidFill>
                <a:effectLst/>
                <a:latin typeface="+mn-lt"/>
                <a:ea typeface="+mn-ea"/>
                <a:cs typeface="+mn-cs"/>
              </a:rPr>
              <a:t>In the long history, medicines have brought a large degree of human</a:t>
            </a:r>
            <a:r>
              <a:rPr kumimoji="1" lang="ja-JP" altLang="en-US" sz="1200" kern="1200" dirty="0" smtClean="0">
                <a:solidFill>
                  <a:schemeClr val="tx1"/>
                </a:solidFill>
                <a:effectLst/>
                <a:latin typeface="+mn-lt"/>
                <a:ea typeface="+mn-ea"/>
                <a:cs typeface="+mn-cs"/>
              </a:rPr>
              <a:t>　</a:t>
            </a:r>
            <a:r>
              <a:rPr kumimoji="1" lang="en-US" altLang="ja-JP" sz="1200" kern="1200" dirty="0" smtClean="0">
                <a:solidFill>
                  <a:schemeClr val="tx1"/>
                </a:solidFill>
                <a:effectLst/>
                <a:latin typeface="+mn-lt"/>
                <a:ea typeface="+mn-ea"/>
                <a:cs typeface="+mn-cs"/>
              </a:rPr>
              <a:t>prosperity and well-being. As an introduction, let’s look back into history of medicine. </a:t>
            </a:r>
            <a:endParaRPr kumimoji="1" lang="ja-JP" altLang="ja-JP" sz="1200" kern="1200" dirty="0" smtClean="0">
              <a:solidFill>
                <a:schemeClr val="tx1"/>
              </a:solidFill>
              <a:effectLst/>
              <a:latin typeface="+mn-lt"/>
              <a:ea typeface="+mn-ea"/>
              <a:cs typeface="+mn-cs"/>
            </a:endParaRPr>
          </a:p>
          <a:p>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56</a:t>
            </a:fld>
            <a:endParaRPr kumimoji="1" lang="ja-JP" altLang="en-US"/>
          </a:p>
        </p:txBody>
      </p:sp>
    </p:spTree>
    <p:extLst>
      <p:ext uri="{BB962C8B-B14F-4D97-AF65-F5344CB8AC3E}">
        <p14:creationId xmlns:p14="http://schemas.microsoft.com/office/powerpoint/2010/main" val="188730793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sz="1200" kern="1200" dirty="0" smtClean="0">
                <a:solidFill>
                  <a:schemeClr val="tx1"/>
                </a:solidFill>
                <a:effectLst/>
                <a:latin typeface="+mn-lt"/>
                <a:ea typeface="+mn-ea"/>
                <a:cs typeface="+mn-cs"/>
              </a:rPr>
              <a:t> According to the historical report, the world’s earliest pharmacopoeia is published in 77</a:t>
            </a:r>
            <a:r>
              <a:rPr kumimoji="1" lang="en-US" altLang="ja-JP" sz="1200" kern="1200" baseline="30000" dirty="0" smtClean="0">
                <a:solidFill>
                  <a:schemeClr val="tx1"/>
                </a:solidFill>
                <a:effectLst/>
                <a:latin typeface="+mn-lt"/>
                <a:ea typeface="+mn-ea"/>
                <a:cs typeface="+mn-cs"/>
              </a:rPr>
              <a:t>th</a:t>
            </a:r>
            <a:r>
              <a:rPr kumimoji="1" lang="en-US" altLang="ja-JP" sz="1200" kern="1200" dirty="0" smtClean="0">
                <a:solidFill>
                  <a:schemeClr val="tx1"/>
                </a:solidFill>
                <a:effectLst/>
                <a:latin typeface="+mn-lt"/>
                <a:ea typeface="+mn-ea"/>
                <a:cs typeface="+mn-cs"/>
              </a:rPr>
              <a:t>.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57</a:t>
            </a:fld>
            <a:endParaRPr kumimoji="1" lang="ja-JP" altLang="en-US"/>
          </a:p>
        </p:txBody>
      </p:sp>
    </p:spTree>
    <p:extLst>
      <p:ext uri="{BB962C8B-B14F-4D97-AF65-F5344CB8AC3E}">
        <p14:creationId xmlns:p14="http://schemas.microsoft.com/office/powerpoint/2010/main" val="336001996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200" kern="1200" dirty="0" smtClean="0">
                <a:solidFill>
                  <a:schemeClr val="tx1"/>
                </a:solidFill>
                <a:effectLst/>
                <a:latin typeface="+mn-lt"/>
                <a:ea typeface="+mn-ea"/>
                <a:cs typeface="+mn-cs"/>
              </a:rPr>
              <a:t>Until the end of 18</a:t>
            </a:r>
            <a:r>
              <a:rPr kumimoji="1" lang="en-US" altLang="ja-JP" sz="1200" kern="1200" baseline="30000" dirty="0" smtClean="0">
                <a:solidFill>
                  <a:schemeClr val="tx1"/>
                </a:solidFill>
                <a:effectLst/>
                <a:latin typeface="+mn-lt"/>
                <a:ea typeface="+mn-ea"/>
                <a:cs typeface="+mn-cs"/>
              </a:rPr>
              <a:t>th</a:t>
            </a:r>
            <a:r>
              <a:rPr kumimoji="1" lang="en-US" altLang="ja-JP" sz="1200" kern="1200" dirty="0" smtClean="0">
                <a:solidFill>
                  <a:schemeClr val="tx1"/>
                </a:solidFill>
                <a:effectLst/>
                <a:latin typeface="+mn-lt"/>
                <a:ea typeface="+mn-ea"/>
                <a:cs typeface="+mn-cs"/>
              </a:rPr>
              <a:t> century, human healthcare had been supported by herbal medicines. However, nobody identified what kind of molecular component actually functioned in the body.</a:t>
            </a:r>
            <a:endParaRPr kumimoji="1" lang="ja-JP" altLang="ja-JP" sz="1200" kern="1200" dirty="0" smtClean="0">
              <a:solidFill>
                <a:schemeClr val="tx1"/>
              </a:solidFill>
              <a:effectLst/>
              <a:latin typeface="+mn-lt"/>
              <a:ea typeface="+mn-ea"/>
              <a:cs typeface="+mn-cs"/>
            </a:endParaRPr>
          </a:p>
          <a:p>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58</a:t>
            </a:fld>
            <a:endParaRPr kumimoji="1" lang="ja-JP" altLang="en-US"/>
          </a:p>
        </p:txBody>
      </p:sp>
    </p:spTree>
    <p:extLst>
      <p:ext uri="{BB962C8B-B14F-4D97-AF65-F5344CB8AC3E}">
        <p14:creationId xmlns:p14="http://schemas.microsoft.com/office/powerpoint/2010/main" val="224262303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sz="1200" kern="1200" dirty="0" smtClean="0">
                <a:solidFill>
                  <a:schemeClr val="tx1"/>
                </a:solidFill>
                <a:effectLst/>
                <a:latin typeface="+mn-lt"/>
                <a:ea typeface="+mn-ea"/>
                <a:cs typeface="+mn-cs"/>
              </a:rPr>
              <a:t> The era of scientific medicine starts from 19</a:t>
            </a:r>
            <a:r>
              <a:rPr kumimoji="1" lang="en-US" altLang="ja-JP" sz="1200" kern="1200" baseline="30000" dirty="0" smtClean="0">
                <a:solidFill>
                  <a:schemeClr val="tx1"/>
                </a:solidFill>
                <a:effectLst/>
                <a:latin typeface="+mn-lt"/>
                <a:ea typeface="+mn-ea"/>
                <a:cs typeface="+mn-cs"/>
              </a:rPr>
              <a:t>th</a:t>
            </a:r>
            <a:r>
              <a:rPr kumimoji="1" lang="en-US" altLang="ja-JP" sz="1200" kern="1200" dirty="0" smtClean="0">
                <a:solidFill>
                  <a:schemeClr val="tx1"/>
                </a:solidFill>
                <a:effectLst/>
                <a:latin typeface="+mn-lt"/>
                <a:ea typeface="+mn-ea"/>
                <a:cs typeface="+mn-cs"/>
              </a:rPr>
              <a:t> century. That is human succeeded in the isolation of the biologically active constituent from the herbal medicine (Morphine) and furthermore, synthesize them in parallel with a progress in the field of organic chemistry.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59</a:t>
            </a:fld>
            <a:endParaRPr kumimoji="1" lang="ja-JP" altLang="en-US"/>
          </a:p>
        </p:txBody>
      </p:sp>
    </p:spTree>
    <p:extLst>
      <p:ext uri="{BB962C8B-B14F-4D97-AF65-F5344CB8AC3E}">
        <p14:creationId xmlns:p14="http://schemas.microsoft.com/office/powerpoint/2010/main" val="221402895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First, we focused on the cellular uptake process. The low molecular drugs</a:t>
            </a:r>
            <a:r>
              <a:rPr kumimoji="1" lang="en-US" altLang="ja-JP" baseline="0" dirty="0" smtClean="0"/>
              <a:t> were taken up into cells via membrane penetration, or passing though the transporters. However, the DNA molecule is huge molecule. We can eat one caramel. However, it is impossible to eat 9 thousand caramel without any cooking.</a:t>
            </a:r>
          </a:p>
          <a:p>
            <a:r>
              <a:rPr kumimoji="1" lang="en-US" altLang="ja-JP" baseline="0" dirty="0" smtClean="0"/>
              <a:t>Furthermore, the DNA is a highly anionic polymer. Thus, the cellular binding of DNA is also hampered by the electrostatic repulsion with proteoglycan on the cellular surface.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60</a:t>
            </a:fld>
            <a:endParaRPr kumimoji="1" lang="ja-JP" altLang="en-US"/>
          </a:p>
        </p:txBody>
      </p:sp>
    </p:spTree>
    <p:extLst>
      <p:ext uri="{BB962C8B-B14F-4D97-AF65-F5344CB8AC3E}">
        <p14:creationId xmlns:p14="http://schemas.microsoft.com/office/powerpoint/2010/main" val="395666905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Thereafter, a large variety of</a:t>
            </a:r>
            <a:r>
              <a:rPr kumimoji="1" lang="en-US" altLang="ja-JP" baseline="0" dirty="0" smtClean="0"/>
              <a:t> the cationic carriers and polymers were developed as a gene carriers. Of note, the transfection and cellular uptake of DNA was impaired in proteoglycan-deficient cells. Thus, the electrostatic interaction between cationic </a:t>
            </a:r>
            <a:r>
              <a:rPr kumimoji="1" lang="en-US" altLang="ja-JP" baseline="0" dirty="0" err="1" smtClean="0"/>
              <a:t>pariticle</a:t>
            </a:r>
            <a:r>
              <a:rPr kumimoji="1" lang="en-US" altLang="ja-JP" baseline="0" dirty="0" smtClean="0"/>
              <a:t> and proteoglycan is a crucial driving force of cellular uptake process. </a:t>
            </a:r>
          </a:p>
          <a:p>
            <a:endParaRPr kumimoji="1" lang="en-US" altLang="ja-JP" baseline="0" dirty="0" smtClean="0"/>
          </a:p>
          <a:p>
            <a:r>
              <a:rPr kumimoji="1" lang="en-US" altLang="ja-JP" baseline="0" dirty="0" smtClean="0"/>
              <a:t>Later, complex type nanoparticles composed of liposome and polymers are developed.</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61</a:t>
            </a:fld>
            <a:endParaRPr kumimoji="1" lang="ja-JP" altLang="en-US"/>
          </a:p>
        </p:txBody>
      </p:sp>
    </p:spTree>
    <p:extLst>
      <p:ext uri="{BB962C8B-B14F-4D97-AF65-F5344CB8AC3E}">
        <p14:creationId xmlns:p14="http://schemas.microsoft.com/office/powerpoint/2010/main" val="78305743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Then, we challenged</a:t>
            </a:r>
            <a:r>
              <a:rPr kumimoji="1" lang="en-US" altLang="ja-JP" baseline="0" dirty="0" smtClean="0"/>
              <a:t> to apply in DNA vaccination against cancer. In this study, the mouse bone marrow-derived dendritic cells were isolated, and then transfected with KALA-MEND that encapsulated the pDNA encoding model antigen (OVA). Thereafter, the cells were again immunized into mice, then tumor expressing OVA antigen is inoculated.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62</a:t>
            </a:fld>
            <a:endParaRPr kumimoji="1" lang="ja-JP" altLang="en-US"/>
          </a:p>
        </p:txBody>
      </p:sp>
    </p:spTree>
    <p:extLst>
      <p:ext uri="{BB962C8B-B14F-4D97-AF65-F5344CB8AC3E}">
        <p14:creationId xmlns:p14="http://schemas.microsoft.com/office/powerpoint/2010/main" val="26080235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smtClean="0"/>
              <a:t>As we expected, the </a:t>
            </a:r>
            <a:r>
              <a:rPr kumimoji="1" lang="en-US" altLang="ja-JP" dirty="0" err="1" smtClean="0"/>
              <a:t>preliminal</a:t>
            </a:r>
            <a:r>
              <a:rPr kumimoji="1" lang="en-US" altLang="ja-JP" baseline="0" dirty="0" smtClean="0"/>
              <a:t> immunization of antigen-gene </a:t>
            </a:r>
            <a:r>
              <a:rPr kumimoji="1" lang="en-US" altLang="ja-JP" baseline="0" dirty="0" err="1" smtClean="0"/>
              <a:t>transtected</a:t>
            </a:r>
            <a:r>
              <a:rPr kumimoji="1" lang="en-US" altLang="ja-JP" baseline="0" dirty="0" smtClean="0"/>
              <a:t> dendritic cells strongly suppress the tumor growth.</a:t>
            </a:r>
            <a:endParaRPr kumimoji="1" lang="en-US" altLang="ja-JP" dirty="0" smtClean="0"/>
          </a:p>
          <a:p>
            <a:endParaRPr kumimoji="1" lang="en-US" altLang="ja-JP" dirty="0" smtClean="0"/>
          </a:p>
          <a:p>
            <a:r>
              <a:rPr kumimoji="1" lang="en-US" altLang="ja-JP" dirty="0" smtClean="0"/>
              <a:t>(</a:t>
            </a:r>
            <a:r>
              <a:rPr kumimoji="1" lang="ja-JP" altLang="en-US" dirty="0" smtClean="0"/>
              <a:t>没）</a:t>
            </a:r>
            <a:endParaRPr kumimoji="1" lang="en-US" altLang="ja-JP" dirty="0" smtClean="0"/>
          </a:p>
          <a:p>
            <a:r>
              <a:rPr kumimoji="1" lang="en-US" altLang="ja-JP" dirty="0" smtClean="0"/>
              <a:t>As shown here, the preliminary immunization of antigen-transfected BMDC strongly</a:t>
            </a:r>
            <a:r>
              <a:rPr kumimoji="1" lang="en-US" altLang="ja-JP" baseline="0" dirty="0" smtClean="0"/>
              <a:t> prevented the tumor growth. Of note, this anti-tumor activity was achieved regardless of the additional treatment with adjuvant. This data also support our conclusion that the KALA-MEND particle inherently have adjuvant activity. </a:t>
            </a:r>
            <a:endParaRPr kumimoji="1" lang="ja-JP" altLang="en-US" dirty="0"/>
          </a:p>
        </p:txBody>
      </p:sp>
      <p:sp>
        <p:nvSpPr>
          <p:cNvPr id="4" name="スライド番号プレースホルダー 3"/>
          <p:cNvSpPr>
            <a:spLocks noGrp="1"/>
          </p:cNvSpPr>
          <p:nvPr>
            <p:ph type="sldNum" sz="quarter" idx="10"/>
          </p:nvPr>
        </p:nvSpPr>
        <p:spPr/>
        <p:txBody>
          <a:bodyPr/>
          <a:lstStyle/>
          <a:p>
            <a:fld id="{FC8E6F2A-299F-4804-AC41-8BBFE622D426}" type="slidenum">
              <a:rPr kumimoji="1" lang="ja-JP" altLang="en-US" smtClean="0"/>
              <a:t>63</a:t>
            </a:fld>
            <a:endParaRPr kumimoji="1" lang="ja-JP" altLang="en-US"/>
          </a:p>
        </p:txBody>
      </p:sp>
    </p:spTree>
    <p:extLst>
      <p:ext uri="{BB962C8B-B14F-4D97-AF65-F5344CB8AC3E}">
        <p14:creationId xmlns:p14="http://schemas.microsoft.com/office/powerpoint/2010/main" val="329631425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p:sp>
      <p:sp>
        <p:nvSpPr>
          <p:cNvPr id="3" name="ノート プレースホルダ 2"/>
          <p:cNvSpPr>
            <a:spLocks noGrp="1"/>
          </p:cNvSpPr>
          <p:nvPr>
            <p:ph type="body" idx="1"/>
          </p:nvPr>
        </p:nvSpPr>
        <p:spPr/>
        <p:txBody>
          <a:bodyPr>
            <a:normAutofit/>
          </a:bodyPr>
          <a:lstStyle/>
          <a:p>
            <a:r>
              <a:rPr kumimoji="1" lang="en-US" altLang="ja-JP" dirty="0" smtClean="0"/>
              <a:t>When the lipid envelope</a:t>
            </a:r>
            <a:r>
              <a:rPr kumimoji="1" lang="en-US" altLang="ja-JP" baseline="0" dirty="0" smtClean="0"/>
              <a:t> structure </a:t>
            </a:r>
            <a:r>
              <a:rPr kumimoji="1" lang="en-US" altLang="ja-JP" dirty="0" smtClean="0"/>
              <a:t>of KALA-MEND was replaced with non-fusogenic one or removed, the cellular activation</a:t>
            </a:r>
            <a:r>
              <a:rPr kumimoji="1" lang="en-US" altLang="ja-JP" baseline="0" dirty="0" smtClean="0"/>
              <a:t> was drastically impaired. Therefore, highly fusogenic lipid envelope is prerequisite for the cellular activation. </a:t>
            </a:r>
            <a:r>
              <a:rPr kumimoji="1" lang="en-US" altLang="ja-JP" dirty="0" smtClean="0"/>
              <a:t> </a:t>
            </a:r>
            <a:r>
              <a:rPr kumimoji="1" lang="en-US" altLang="ja-JP" baseline="0" dirty="0" smtClean="0"/>
              <a:t> </a:t>
            </a:r>
            <a:endParaRPr kumimoji="1" lang="ja-JP" altLang="en-US" dirty="0"/>
          </a:p>
        </p:txBody>
      </p:sp>
      <p:sp>
        <p:nvSpPr>
          <p:cNvPr id="4" name="スライド番号プレースホルダ 3"/>
          <p:cNvSpPr>
            <a:spLocks noGrp="1"/>
          </p:cNvSpPr>
          <p:nvPr>
            <p:ph type="sldNum" sz="quarter" idx="10"/>
          </p:nvPr>
        </p:nvSpPr>
        <p:spPr/>
        <p:txBody>
          <a:bodyPr/>
          <a:lstStyle/>
          <a:p>
            <a:fld id="{BB487132-33BA-4433-907F-A841ED51AE63}" type="slidenum">
              <a:rPr kumimoji="1" lang="ja-JP" altLang="en-US" smtClean="0"/>
              <a:pPr/>
              <a:t>64</a:t>
            </a:fld>
            <a:endParaRPr kumimoji="1" lang="ja-JP" altLang="en-US"/>
          </a:p>
        </p:txBody>
      </p:sp>
    </p:spTree>
    <p:extLst>
      <p:ext uri="{BB962C8B-B14F-4D97-AF65-F5344CB8AC3E}">
        <p14:creationId xmlns:p14="http://schemas.microsoft.com/office/powerpoint/2010/main" val="6671030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p:sp>
      <p:sp>
        <p:nvSpPr>
          <p:cNvPr id="3" name="ノート プレースホルダ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dirty="0" smtClean="0"/>
              <a:t>Furthermore,</a:t>
            </a:r>
            <a:r>
              <a:rPr kumimoji="1" lang="en-US" altLang="ja-JP" baseline="0" dirty="0" smtClean="0"/>
              <a:t> when the long plasmid DNA was removed, or replaced with short oligonucleotide, the cellular activation was again impaired. Therefore, long DNA is also a key component for the cellular activation. </a:t>
            </a:r>
            <a:endParaRPr kumimoji="1" lang="ja-JP" altLang="en-US" dirty="0" smtClean="0"/>
          </a:p>
          <a:p>
            <a:endParaRPr kumimoji="1" lang="ja-JP" altLang="en-US" dirty="0"/>
          </a:p>
        </p:txBody>
      </p:sp>
      <p:sp>
        <p:nvSpPr>
          <p:cNvPr id="4" name="スライド番号プレースホルダ 3"/>
          <p:cNvSpPr>
            <a:spLocks noGrp="1"/>
          </p:cNvSpPr>
          <p:nvPr>
            <p:ph type="sldNum" sz="quarter" idx="10"/>
          </p:nvPr>
        </p:nvSpPr>
        <p:spPr/>
        <p:txBody>
          <a:bodyPr/>
          <a:lstStyle/>
          <a:p>
            <a:fld id="{BB487132-33BA-4433-907F-A841ED51AE63}" type="slidenum">
              <a:rPr kumimoji="1" lang="ja-JP" altLang="en-US" smtClean="0"/>
              <a:pPr/>
              <a:t>65</a:t>
            </a:fld>
            <a:endParaRPr kumimoji="1" lang="ja-JP" altLang="en-US"/>
          </a:p>
        </p:txBody>
      </p:sp>
    </p:spTree>
    <p:extLst>
      <p:ext uri="{BB962C8B-B14F-4D97-AF65-F5344CB8AC3E}">
        <p14:creationId xmlns:p14="http://schemas.microsoft.com/office/powerpoint/2010/main" val="422255468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p:sp>
      <p:sp>
        <p:nvSpPr>
          <p:cNvPr id="3" name="ノート プレースホルダ 2"/>
          <p:cNvSpPr>
            <a:spLocks noGrp="1"/>
          </p:cNvSpPr>
          <p:nvPr>
            <p:ph type="body" idx="1"/>
          </p:nvPr>
        </p:nvSpPr>
        <p:spPr/>
        <p:txBody>
          <a:bodyPr>
            <a:normAutofit/>
          </a:bodyPr>
          <a:lstStyle/>
          <a:p>
            <a:r>
              <a:rPr kumimoji="1" lang="en-US" altLang="ja-JP" dirty="0" smtClean="0"/>
              <a:t>Collectively we found that fusogenic</a:t>
            </a:r>
            <a:r>
              <a:rPr kumimoji="1" lang="en-US" altLang="ja-JP" baseline="0" dirty="0" smtClean="0"/>
              <a:t> lipid, KALA peptide and long DNA; all is important to activate the cells. In this case, it is most plausible that cytoplasmic </a:t>
            </a:r>
            <a:r>
              <a:rPr kumimoji="1" lang="en-US" altLang="ja-JP" baseline="0" dirty="0" err="1" smtClean="0"/>
              <a:t>delivey</a:t>
            </a:r>
            <a:r>
              <a:rPr kumimoji="1" lang="en-US" altLang="ja-JP" baseline="0" dirty="0" smtClean="0"/>
              <a:t> of pDNA is a key event for the cellular activation. Very recently, some cytoplasmic sensors were reported in the highly ranked journals such as Nature, cell and PNAS. Today, time is limited. However, we found that these cytoplasmic sensors actually functions as a switch. </a:t>
            </a:r>
            <a:endParaRPr kumimoji="1" lang="ja-JP" altLang="en-US" dirty="0"/>
          </a:p>
        </p:txBody>
      </p:sp>
      <p:sp>
        <p:nvSpPr>
          <p:cNvPr id="4" name="スライド番号プレースホルダ 3"/>
          <p:cNvSpPr>
            <a:spLocks noGrp="1"/>
          </p:cNvSpPr>
          <p:nvPr>
            <p:ph type="sldNum" sz="quarter" idx="10"/>
          </p:nvPr>
        </p:nvSpPr>
        <p:spPr/>
        <p:txBody>
          <a:bodyPr/>
          <a:lstStyle/>
          <a:p>
            <a:fld id="{BB487132-33BA-4433-907F-A841ED51AE63}" type="slidenum">
              <a:rPr kumimoji="1" lang="ja-JP" altLang="en-US" smtClean="0"/>
              <a:pPr/>
              <a:t>66</a:t>
            </a:fld>
            <a:endParaRPr kumimoji="1" lang="ja-JP" altLang="en-US"/>
          </a:p>
        </p:txBody>
      </p:sp>
    </p:spTree>
    <p:extLst>
      <p:ext uri="{BB962C8B-B14F-4D97-AF65-F5344CB8AC3E}">
        <p14:creationId xmlns:p14="http://schemas.microsoft.com/office/powerpoint/2010/main" val="302962137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685800" y="2130425"/>
            <a:ext cx="7772400" cy="1470025"/>
          </a:xfrm>
        </p:spPr>
        <p:txBody>
          <a:bodyPr/>
          <a:lstStyle/>
          <a:p>
            <a:r>
              <a:rPr kumimoji="1" lang="ja-JP" altLang="en-US" smtClean="0"/>
              <a:t>マスター タイトルの書式設定</a:t>
            </a:r>
            <a:endParaRPr kumimoji="1" lang="ja-JP" altLang="en-US"/>
          </a:p>
        </p:txBody>
      </p:sp>
      <p:sp>
        <p:nvSpPr>
          <p:cNvPr id="3" name="サブタイトル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kumimoji="1" lang="ja-JP" altLang="en-US" smtClean="0"/>
              <a:t>マスター サブタイトルの書式設定</a:t>
            </a:r>
            <a:endParaRPr kumimoji="1" lang="ja-JP" altLang="en-US"/>
          </a:p>
        </p:txBody>
      </p:sp>
      <p:sp>
        <p:nvSpPr>
          <p:cNvPr id="4" name="日付プレースホルダー 3"/>
          <p:cNvSpPr>
            <a:spLocks noGrp="1"/>
          </p:cNvSpPr>
          <p:nvPr>
            <p:ph type="dt" sz="half" idx="10"/>
          </p:nvPr>
        </p:nvSpPr>
        <p:spPr/>
        <p:txBody>
          <a:bodyPr/>
          <a:lstStyle/>
          <a:p>
            <a:fld id="{5A0A15E7-1057-44BA-AEA1-C008A619D0D6}" type="datetimeFigureOut">
              <a:rPr kumimoji="1" lang="ja-JP" altLang="en-US" smtClean="0"/>
              <a:t>2015/8/15</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BD5D7CF1-E500-417B-8DFD-ABB7BE304943}" type="slidenum">
              <a:rPr kumimoji="1" lang="ja-JP" altLang="en-US" smtClean="0"/>
              <a:t>‹#›</a:t>
            </a:fld>
            <a:endParaRPr kumimoji="1" lang="ja-JP" altLang="en-US"/>
          </a:p>
        </p:txBody>
      </p:sp>
    </p:spTree>
    <p:extLst>
      <p:ext uri="{BB962C8B-B14F-4D97-AF65-F5344CB8AC3E}">
        <p14:creationId xmlns:p14="http://schemas.microsoft.com/office/powerpoint/2010/main" val="369694070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smtClean="0"/>
              <a:t>マスター タイトルの書式設定</a:t>
            </a:r>
            <a:endParaRPr kumimoji="1" lang="ja-JP" altLang="en-US"/>
          </a:p>
        </p:txBody>
      </p:sp>
      <p:sp>
        <p:nvSpPr>
          <p:cNvPr id="3" name="コンテンツ プレースホルダー 2"/>
          <p:cNvSpPr>
            <a:spLocks noGrp="1"/>
          </p:cNvSpPr>
          <p:nvPr>
            <p:ph idx="1"/>
          </p:nvPr>
        </p:nvSpPr>
        <p:spPr/>
        <p:txBody>
          <a:bodyPr/>
          <a:lstStyle/>
          <a:p>
            <a:pPr lvl="0"/>
            <a:r>
              <a:rPr kumimoji="1" lang="ja-JP" altLang="en-US" smtClean="0"/>
              <a:t>マスター テキストの書式設定</a:t>
            </a:r>
          </a:p>
          <a:p>
            <a:pPr lvl="1"/>
            <a:r>
              <a:rPr kumimoji="1" lang="ja-JP" altLang="en-US" smtClean="0"/>
              <a:t>第 </a:t>
            </a:r>
            <a:r>
              <a:rPr kumimoji="1" lang="en-US" altLang="ja-JP" smtClean="0"/>
              <a:t>2 </a:t>
            </a:r>
            <a:r>
              <a:rPr kumimoji="1" lang="ja-JP" altLang="en-US" smtClean="0"/>
              <a:t>レベル</a:t>
            </a:r>
          </a:p>
          <a:p>
            <a:pPr lvl="2"/>
            <a:r>
              <a:rPr kumimoji="1" lang="ja-JP" altLang="en-US" smtClean="0"/>
              <a:t>第 </a:t>
            </a:r>
            <a:r>
              <a:rPr kumimoji="1" lang="en-US" altLang="ja-JP" smtClean="0"/>
              <a:t>3 </a:t>
            </a:r>
            <a:r>
              <a:rPr kumimoji="1" lang="ja-JP" altLang="en-US" smtClean="0"/>
              <a:t>レベル</a:t>
            </a:r>
          </a:p>
          <a:p>
            <a:pPr lvl="3"/>
            <a:r>
              <a:rPr kumimoji="1" lang="ja-JP" altLang="en-US" smtClean="0"/>
              <a:t>第 </a:t>
            </a:r>
            <a:r>
              <a:rPr kumimoji="1" lang="en-US" altLang="ja-JP" smtClean="0"/>
              <a:t>4 </a:t>
            </a:r>
            <a:r>
              <a:rPr kumimoji="1" lang="ja-JP" altLang="en-US" smtClean="0"/>
              <a:t>レベル</a:t>
            </a:r>
          </a:p>
          <a:p>
            <a:pPr lvl="4"/>
            <a:r>
              <a:rPr kumimoji="1" lang="ja-JP" altLang="en-US" smtClean="0"/>
              <a:t>第 </a:t>
            </a:r>
            <a:r>
              <a:rPr kumimoji="1" lang="en-US" altLang="ja-JP" smtClean="0"/>
              <a:t>5 </a:t>
            </a:r>
            <a:r>
              <a:rPr kumimoji="1" lang="ja-JP" altLang="en-US" smtClean="0"/>
              <a:t>レベル</a:t>
            </a:r>
            <a:endParaRPr kumimoji="1" lang="ja-JP" altLang="en-US"/>
          </a:p>
        </p:txBody>
      </p:sp>
      <p:sp>
        <p:nvSpPr>
          <p:cNvPr id="4" name="日付プレースホルダー 3"/>
          <p:cNvSpPr>
            <a:spLocks noGrp="1"/>
          </p:cNvSpPr>
          <p:nvPr>
            <p:ph type="dt" sz="half" idx="10"/>
          </p:nvPr>
        </p:nvSpPr>
        <p:spPr/>
        <p:txBody>
          <a:bodyPr/>
          <a:lstStyle/>
          <a:p>
            <a:fld id="{5A0A15E7-1057-44BA-AEA1-C008A619D0D6}" type="datetimeFigureOut">
              <a:rPr kumimoji="1" lang="ja-JP" altLang="en-US" smtClean="0"/>
              <a:t>2015/8/15</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BD5D7CF1-E500-417B-8DFD-ABB7BE304943}" type="slidenum">
              <a:rPr kumimoji="1" lang="ja-JP" altLang="en-US" smtClean="0"/>
              <a:t>‹#›</a:t>
            </a:fld>
            <a:endParaRPr kumimoji="1" lang="ja-JP" altLang="en-US"/>
          </a:p>
        </p:txBody>
      </p:sp>
    </p:spTree>
    <p:extLst>
      <p:ext uri="{BB962C8B-B14F-4D97-AF65-F5344CB8AC3E}">
        <p14:creationId xmlns:p14="http://schemas.microsoft.com/office/powerpoint/2010/main" val="399346003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p:cNvSpPr>
            <a:spLocks noGrp="1"/>
          </p:cNvSpPr>
          <p:nvPr>
            <p:ph type="title"/>
          </p:nvPr>
        </p:nvSpPr>
        <p:spPr>
          <a:xfrm>
            <a:off x="722313" y="4406900"/>
            <a:ext cx="7772400" cy="1362075"/>
          </a:xfrm>
        </p:spPr>
        <p:txBody>
          <a:bodyPr anchor="t"/>
          <a:lstStyle>
            <a:lvl1pPr algn="l">
              <a:defRPr sz="4000" b="1" cap="all"/>
            </a:lvl1pPr>
          </a:lstStyle>
          <a:p>
            <a:r>
              <a:rPr kumimoji="1" lang="ja-JP" altLang="en-US" smtClean="0"/>
              <a:t>マスター タイトルの書式設定</a:t>
            </a:r>
            <a:endParaRPr kumimoji="1" lang="ja-JP" altLang="en-US"/>
          </a:p>
        </p:txBody>
      </p:sp>
      <p:sp>
        <p:nvSpPr>
          <p:cNvPr id="3" name="テキスト プレースホルダー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kumimoji="1" lang="ja-JP" altLang="en-US" smtClean="0"/>
              <a:t>マスター テキストの書式設定</a:t>
            </a:r>
          </a:p>
        </p:txBody>
      </p:sp>
      <p:sp>
        <p:nvSpPr>
          <p:cNvPr id="4" name="日付プレースホルダー 3"/>
          <p:cNvSpPr>
            <a:spLocks noGrp="1"/>
          </p:cNvSpPr>
          <p:nvPr>
            <p:ph type="dt" sz="half" idx="10"/>
          </p:nvPr>
        </p:nvSpPr>
        <p:spPr/>
        <p:txBody>
          <a:bodyPr/>
          <a:lstStyle/>
          <a:p>
            <a:fld id="{5A0A15E7-1057-44BA-AEA1-C008A619D0D6}" type="datetimeFigureOut">
              <a:rPr kumimoji="1" lang="ja-JP" altLang="en-US" smtClean="0"/>
              <a:t>2015/8/15</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BD5D7CF1-E500-417B-8DFD-ABB7BE304943}" type="slidenum">
              <a:rPr kumimoji="1" lang="ja-JP" altLang="en-US" smtClean="0"/>
              <a:t>‹#›</a:t>
            </a:fld>
            <a:endParaRPr kumimoji="1" lang="ja-JP" altLang="en-US"/>
          </a:p>
        </p:txBody>
      </p:sp>
    </p:spTree>
    <p:extLst>
      <p:ext uri="{BB962C8B-B14F-4D97-AF65-F5344CB8AC3E}">
        <p14:creationId xmlns:p14="http://schemas.microsoft.com/office/powerpoint/2010/main" val="79451259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smtClean="0"/>
              <a:t>マスター タイトルの書式設定</a:t>
            </a:r>
            <a:endParaRPr kumimoji="1" lang="ja-JP" altLang="en-US"/>
          </a:p>
        </p:txBody>
      </p:sp>
      <p:sp>
        <p:nvSpPr>
          <p:cNvPr id="3" name="コンテンツ プレースホルダー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kumimoji="1" lang="ja-JP" altLang="en-US" smtClean="0"/>
              <a:t>マスター テキストの書式設定</a:t>
            </a:r>
          </a:p>
          <a:p>
            <a:pPr lvl="1"/>
            <a:r>
              <a:rPr kumimoji="1" lang="ja-JP" altLang="en-US" smtClean="0"/>
              <a:t>第 </a:t>
            </a:r>
            <a:r>
              <a:rPr kumimoji="1" lang="en-US" altLang="ja-JP" smtClean="0"/>
              <a:t>2 </a:t>
            </a:r>
            <a:r>
              <a:rPr kumimoji="1" lang="ja-JP" altLang="en-US" smtClean="0"/>
              <a:t>レベル</a:t>
            </a:r>
          </a:p>
          <a:p>
            <a:pPr lvl="2"/>
            <a:r>
              <a:rPr kumimoji="1" lang="ja-JP" altLang="en-US" smtClean="0"/>
              <a:t>第 </a:t>
            </a:r>
            <a:r>
              <a:rPr kumimoji="1" lang="en-US" altLang="ja-JP" smtClean="0"/>
              <a:t>3 </a:t>
            </a:r>
            <a:r>
              <a:rPr kumimoji="1" lang="ja-JP" altLang="en-US" smtClean="0"/>
              <a:t>レベル</a:t>
            </a:r>
          </a:p>
          <a:p>
            <a:pPr lvl="3"/>
            <a:r>
              <a:rPr kumimoji="1" lang="ja-JP" altLang="en-US" smtClean="0"/>
              <a:t>第 </a:t>
            </a:r>
            <a:r>
              <a:rPr kumimoji="1" lang="en-US" altLang="ja-JP" smtClean="0"/>
              <a:t>4 </a:t>
            </a:r>
            <a:r>
              <a:rPr kumimoji="1" lang="ja-JP" altLang="en-US" smtClean="0"/>
              <a:t>レベル</a:t>
            </a:r>
          </a:p>
          <a:p>
            <a:pPr lvl="4"/>
            <a:r>
              <a:rPr kumimoji="1" lang="ja-JP" altLang="en-US" smtClean="0"/>
              <a:t>第 </a:t>
            </a:r>
            <a:r>
              <a:rPr kumimoji="1" lang="en-US" altLang="ja-JP" smtClean="0"/>
              <a:t>5 </a:t>
            </a:r>
            <a:r>
              <a:rPr kumimoji="1" lang="ja-JP" altLang="en-US" smtClean="0"/>
              <a:t>レベル</a:t>
            </a:r>
            <a:endParaRPr kumimoji="1" lang="ja-JP" altLang="en-US"/>
          </a:p>
        </p:txBody>
      </p:sp>
      <p:sp>
        <p:nvSpPr>
          <p:cNvPr id="4" name="コンテンツ プレースホルダー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kumimoji="1" lang="ja-JP" altLang="en-US" smtClean="0"/>
              <a:t>マスター テキストの書式設定</a:t>
            </a:r>
          </a:p>
          <a:p>
            <a:pPr lvl="1"/>
            <a:r>
              <a:rPr kumimoji="1" lang="ja-JP" altLang="en-US" smtClean="0"/>
              <a:t>第 </a:t>
            </a:r>
            <a:r>
              <a:rPr kumimoji="1" lang="en-US" altLang="ja-JP" smtClean="0"/>
              <a:t>2 </a:t>
            </a:r>
            <a:r>
              <a:rPr kumimoji="1" lang="ja-JP" altLang="en-US" smtClean="0"/>
              <a:t>レベル</a:t>
            </a:r>
          </a:p>
          <a:p>
            <a:pPr lvl="2"/>
            <a:r>
              <a:rPr kumimoji="1" lang="ja-JP" altLang="en-US" smtClean="0"/>
              <a:t>第 </a:t>
            </a:r>
            <a:r>
              <a:rPr kumimoji="1" lang="en-US" altLang="ja-JP" smtClean="0"/>
              <a:t>3 </a:t>
            </a:r>
            <a:r>
              <a:rPr kumimoji="1" lang="ja-JP" altLang="en-US" smtClean="0"/>
              <a:t>レベル</a:t>
            </a:r>
          </a:p>
          <a:p>
            <a:pPr lvl="3"/>
            <a:r>
              <a:rPr kumimoji="1" lang="ja-JP" altLang="en-US" smtClean="0"/>
              <a:t>第 </a:t>
            </a:r>
            <a:r>
              <a:rPr kumimoji="1" lang="en-US" altLang="ja-JP" smtClean="0"/>
              <a:t>4 </a:t>
            </a:r>
            <a:r>
              <a:rPr kumimoji="1" lang="ja-JP" altLang="en-US" smtClean="0"/>
              <a:t>レベル</a:t>
            </a:r>
          </a:p>
          <a:p>
            <a:pPr lvl="4"/>
            <a:r>
              <a:rPr kumimoji="1" lang="ja-JP" altLang="en-US" smtClean="0"/>
              <a:t>第 </a:t>
            </a:r>
            <a:r>
              <a:rPr kumimoji="1" lang="en-US" altLang="ja-JP" smtClean="0"/>
              <a:t>5 </a:t>
            </a:r>
            <a:r>
              <a:rPr kumimoji="1" lang="ja-JP" altLang="en-US" smtClean="0"/>
              <a:t>レベル</a:t>
            </a:r>
            <a:endParaRPr kumimoji="1" lang="ja-JP" altLang="en-US"/>
          </a:p>
        </p:txBody>
      </p:sp>
      <p:sp>
        <p:nvSpPr>
          <p:cNvPr id="5" name="日付プレースホルダー 4"/>
          <p:cNvSpPr>
            <a:spLocks noGrp="1"/>
          </p:cNvSpPr>
          <p:nvPr>
            <p:ph type="dt" sz="half" idx="10"/>
          </p:nvPr>
        </p:nvSpPr>
        <p:spPr/>
        <p:txBody>
          <a:bodyPr/>
          <a:lstStyle/>
          <a:p>
            <a:fld id="{5A0A15E7-1057-44BA-AEA1-C008A619D0D6}" type="datetimeFigureOut">
              <a:rPr kumimoji="1" lang="ja-JP" altLang="en-US" smtClean="0"/>
              <a:t>2015/8/15</a:t>
            </a:fld>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
        <p:nvSpPr>
          <p:cNvPr id="7" name="スライド番号プレースホルダー 6"/>
          <p:cNvSpPr>
            <a:spLocks noGrp="1"/>
          </p:cNvSpPr>
          <p:nvPr>
            <p:ph type="sldNum" sz="quarter" idx="12"/>
          </p:nvPr>
        </p:nvSpPr>
        <p:spPr/>
        <p:txBody>
          <a:bodyPr/>
          <a:lstStyle/>
          <a:p>
            <a:fld id="{BD5D7CF1-E500-417B-8DFD-ABB7BE304943}" type="slidenum">
              <a:rPr kumimoji="1" lang="ja-JP" altLang="en-US" smtClean="0"/>
              <a:t>‹#›</a:t>
            </a:fld>
            <a:endParaRPr kumimoji="1" lang="ja-JP" altLang="en-US"/>
          </a:p>
        </p:txBody>
      </p:sp>
    </p:spTree>
    <p:extLst>
      <p:ext uri="{BB962C8B-B14F-4D97-AF65-F5344CB8AC3E}">
        <p14:creationId xmlns:p14="http://schemas.microsoft.com/office/powerpoint/2010/main" val="263636603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lvl1pPr>
              <a:defRPr/>
            </a:lvl1pPr>
          </a:lstStyle>
          <a:p>
            <a:r>
              <a:rPr kumimoji="1" lang="ja-JP" altLang="en-US" smtClean="0"/>
              <a:t>マスター タイトルの書式設定</a:t>
            </a:r>
            <a:endParaRPr kumimoji="1" lang="ja-JP" altLang="en-US"/>
          </a:p>
        </p:txBody>
      </p:sp>
      <p:sp>
        <p:nvSpPr>
          <p:cNvPr id="3" name="テキスト プレースホルダー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smtClean="0"/>
              <a:t>マスター テキストの書式設定</a:t>
            </a:r>
          </a:p>
        </p:txBody>
      </p:sp>
      <p:sp>
        <p:nvSpPr>
          <p:cNvPr id="4" name="コンテンツ プレースホルダー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kumimoji="1" lang="ja-JP" altLang="en-US" smtClean="0"/>
              <a:t>マスター テキストの書式設定</a:t>
            </a:r>
          </a:p>
          <a:p>
            <a:pPr lvl="1"/>
            <a:r>
              <a:rPr kumimoji="1" lang="ja-JP" altLang="en-US" smtClean="0"/>
              <a:t>第 </a:t>
            </a:r>
            <a:r>
              <a:rPr kumimoji="1" lang="en-US" altLang="ja-JP" smtClean="0"/>
              <a:t>2 </a:t>
            </a:r>
            <a:r>
              <a:rPr kumimoji="1" lang="ja-JP" altLang="en-US" smtClean="0"/>
              <a:t>レベル</a:t>
            </a:r>
          </a:p>
          <a:p>
            <a:pPr lvl="2"/>
            <a:r>
              <a:rPr kumimoji="1" lang="ja-JP" altLang="en-US" smtClean="0"/>
              <a:t>第 </a:t>
            </a:r>
            <a:r>
              <a:rPr kumimoji="1" lang="en-US" altLang="ja-JP" smtClean="0"/>
              <a:t>3 </a:t>
            </a:r>
            <a:r>
              <a:rPr kumimoji="1" lang="ja-JP" altLang="en-US" smtClean="0"/>
              <a:t>レベル</a:t>
            </a:r>
          </a:p>
          <a:p>
            <a:pPr lvl="3"/>
            <a:r>
              <a:rPr kumimoji="1" lang="ja-JP" altLang="en-US" smtClean="0"/>
              <a:t>第 </a:t>
            </a:r>
            <a:r>
              <a:rPr kumimoji="1" lang="en-US" altLang="ja-JP" smtClean="0"/>
              <a:t>4 </a:t>
            </a:r>
            <a:r>
              <a:rPr kumimoji="1" lang="ja-JP" altLang="en-US" smtClean="0"/>
              <a:t>レベル</a:t>
            </a:r>
          </a:p>
          <a:p>
            <a:pPr lvl="4"/>
            <a:r>
              <a:rPr kumimoji="1" lang="ja-JP" altLang="en-US" smtClean="0"/>
              <a:t>第 </a:t>
            </a:r>
            <a:r>
              <a:rPr kumimoji="1" lang="en-US" altLang="ja-JP" smtClean="0"/>
              <a:t>5 </a:t>
            </a:r>
            <a:r>
              <a:rPr kumimoji="1" lang="ja-JP" altLang="en-US" smtClean="0"/>
              <a:t>レベル</a:t>
            </a:r>
            <a:endParaRPr kumimoji="1" lang="ja-JP" altLang="en-US"/>
          </a:p>
        </p:txBody>
      </p:sp>
      <p:sp>
        <p:nvSpPr>
          <p:cNvPr id="5" name="テキスト プレースホルダー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smtClean="0"/>
              <a:t>マスター テキストの書式設定</a:t>
            </a:r>
          </a:p>
        </p:txBody>
      </p:sp>
      <p:sp>
        <p:nvSpPr>
          <p:cNvPr id="6" name="コンテンツ プレースホルダー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kumimoji="1" lang="ja-JP" altLang="en-US" smtClean="0"/>
              <a:t>マスター テキストの書式設定</a:t>
            </a:r>
          </a:p>
          <a:p>
            <a:pPr lvl="1"/>
            <a:r>
              <a:rPr kumimoji="1" lang="ja-JP" altLang="en-US" smtClean="0"/>
              <a:t>第 </a:t>
            </a:r>
            <a:r>
              <a:rPr kumimoji="1" lang="en-US" altLang="ja-JP" smtClean="0"/>
              <a:t>2 </a:t>
            </a:r>
            <a:r>
              <a:rPr kumimoji="1" lang="ja-JP" altLang="en-US" smtClean="0"/>
              <a:t>レベル</a:t>
            </a:r>
          </a:p>
          <a:p>
            <a:pPr lvl="2"/>
            <a:r>
              <a:rPr kumimoji="1" lang="ja-JP" altLang="en-US" smtClean="0"/>
              <a:t>第 </a:t>
            </a:r>
            <a:r>
              <a:rPr kumimoji="1" lang="en-US" altLang="ja-JP" smtClean="0"/>
              <a:t>3 </a:t>
            </a:r>
            <a:r>
              <a:rPr kumimoji="1" lang="ja-JP" altLang="en-US" smtClean="0"/>
              <a:t>レベル</a:t>
            </a:r>
          </a:p>
          <a:p>
            <a:pPr lvl="3"/>
            <a:r>
              <a:rPr kumimoji="1" lang="ja-JP" altLang="en-US" smtClean="0"/>
              <a:t>第 </a:t>
            </a:r>
            <a:r>
              <a:rPr kumimoji="1" lang="en-US" altLang="ja-JP" smtClean="0"/>
              <a:t>4 </a:t>
            </a:r>
            <a:r>
              <a:rPr kumimoji="1" lang="ja-JP" altLang="en-US" smtClean="0"/>
              <a:t>レベル</a:t>
            </a:r>
          </a:p>
          <a:p>
            <a:pPr lvl="4"/>
            <a:r>
              <a:rPr kumimoji="1" lang="ja-JP" altLang="en-US" smtClean="0"/>
              <a:t>第 </a:t>
            </a:r>
            <a:r>
              <a:rPr kumimoji="1" lang="en-US" altLang="ja-JP" smtClean="0"/>
              <a:t>5 </a:t>
            </a:r>
            <a:r>
              <a:rPr kumimoji="1" lang="ja-JP" altLang="en-US" smtClean="0"/>
              <a:t>レベル</a:t>
            </a:r>
            <a:endParaRPr kumimoji="1" lang="ja-JP" altLang="en-US"/>
          </a:p>
        </p:txBody>
      </p:sp>
      <p:sp>
        <p:nvSpPr>
          <p:cNvPr id="7" name="日付プレースホルダー 6"/>
          <p:cNvSpPr>
            <a:spLocks noGrp="1"/>
          </p:cNvSpPr>
          <p:nvPr>
            <p:ph type="dt" sz="half" idx="10"/>
          </p:nvPr>
        </p:nvSpPr>
        <p:spPr/>
        <p:txBody>
          <a:bodyPr/>
          <a:lstStyle/>
          <a:p>
            <a:fld id="{5A0A15E7-1057-44BA-AEA1-C008A619D0D6}" type="datetimeFigureOut">
              <a:rPr kumimoji="1" lang="ja-JP" altLang="en-US" smtClean="0"/>
              <a:t>2015/8/15</a:t>
            </a:fld>
            <a:endParaRPr kumimoji="1" lang="ja-JP" altLang="en-US"/>
          </a:p>
        </p:txBody>
      </p:sp>
      <p:sp>
        <p:nvSpPr>
          <p:cNvPr id="8" name="フッター プレースホルダー 7"/>
          <p:cNvSpPr>
            <a:spLocks noGrp="1"/>
          </p:cNvSpPr>
          <p:nvPr>
            <p:ph type="ftr" sz="quarter" idx="11"/>
          </p:nvPr>
        </p:nvSpPr>
        <p:spPr/>
        <p:txBody>
          <a:bodyPr/>
          <a:lstStyle/>
          <a:p>
            <a:endParaRPr kumimoji="1" lang="ja-JP" altLang="en-US"/>
          </a:p>
        </p:txBody>
      </p:sp>
      <p:sp>
        <p:nvSpPr>
          <p:cNvPr id="9" name="スライド番号プレースホルダー 8"/>
          <p:cNvSpPr>
            <a:spLocks noGrp="1"/>
          </p:cNvSpPr>
          <p:nvPr>
            <p:ph type="sldNum" sz="quarter" idx="12"/>
          </p:nvPr>
        </p:nvSpPr>
        <p:spPr/>
        <p:txBody>
          <a:bodyPr/>
          <a:lstStyle/>
          <a:p>
            <a:fld id="{BD5D7CF1-E500-417B-8DFD-ABB7BE304943}" type="slidenum">
              <a:rPr kumimoji="1" lang="ja-JP" altLang="en-US" smtClean="0"/>
              <a:t>‹#›</a:t>
            </a:fld>
            <a:endParaRPr kumimoji="1" lang="ja-JP" altLang="en-US"/>
          </a:p>
        </p:txBody>
      </p:sp>
    </p:spTree>
    <p:extLst>
      <p:ext uri="{BB962C8B-B14F-4D97-AF65-F5344CB8AC3E}">
        <p14:creationId xmlns:p14="http://schemas.microsoft.com/office/powerpoint/2010/main" val="254055292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smtClean="0"/>
              <a:t>マスター タイトルの書式設定</a:t>
            </a:r>
            <a:endParaRPr kumimoji="1" lang="ja-JP" altLang="en-US"/>
          </a:p>
        </p:txBody>
      </p:sp>
      <p:sp>
        <p:nvSpPr>
          <p:cNvPr id="3" name="日付プレースホルダー 2"/>
          <p:cNvSpPr>
            <a:spLocks noGrp="1"/>
          </p:cNvSpPr>
          <p:nvPr>
            <p:ph type="dt" sz="half" idx="10"/>
          </p:nvPr>
        </p:nvSpPr>
        <p:spPr/>
        <p:txBody>
          <a:bodyPr/>
          <a:lstStyle/>
          <a:p>
            <a:fld id="{5A0A15E7-1057-44BA-AEA1-C008A619D0D6}" type="datetimeFigureOut">
              <a:rPr kumimoji="1" lang="ja-JP" altLang="en-US" smtClean="0"/>
              <a:t>2015/8/15</a:t>
            </a:fld>
            <a:endParaRPr kumimoji="1" lang="ja-JP" altLang="en-US"/>
          </a:p>
        </p:txBody>
      </p:sp>
      <p:sp>
        <p:nvSpPr>
          <p:cNvPr id="4" name="フッター プレースホルダー 3"/>
          <p:cNvSpPr>
            <a:spLocks noGrp="1"/>
          </p:cNvSpPr>
          <p:nvPr>
            <p:ph type="ftr" sz="quarter" idx="11"/>
          </p:nvPr>
        </p:nvSpPr>
        <p:spPr/>
        <p:txBody>
          <a:bodyPr/>
          <a:lstStyle/>
          <a:p>
            <a:endParaRPr kumimoji="1" lang="ja-JP" altLang="en-US"/>
          </a:p>
        </p:txBody>
      </p:sp>
      <p:sp>
        <p:nvSpPr>
          <p:cNvPr id="5" name="スライド番号プレースホルダー 4"/>
          <p:cNvSpPr>
            <a:spLocks noGrp="1"/>
          </p:cNvSpPr>
          <p:nvPr>
            <p:ph type="sldNum" sz="quarter" idx="12"/>
          </p:nvPr>
        </p:nvSpPr>
        <p:spPr/>
        <p:txBody>
          <a:bodyPr/>
          <a:lstStyle/>
          <a:p>
            <a:fld id="{BD5D7CF1-E500-417B-8DFD-ABB7BE304943}" type="slidenum">
              <a:rPr kumimoji="1" lang="ja-JP" altLang="en-US" smtClean="0"/>
              <a:t>‹#›</a:t>
            </a:fld>
            <a:endParaRPr kumimoji="1" lang="ja-JP" altLang="en-US"/>
          </a:p>
        </p:txBody>
      </p:sp>
    </p:spTree>
    <p:extLst>
      <p:ext uri="{BB962C8B-B14F-4D97-AF65-F5344CB8AC3E}">
        <p14:creationId xmlns:p14="http://schemas.microsoft.com/office/powerpoint/2010/main" val="256949660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p:cNvSpPr>
            <a:spLocks noGrp="1"/>
          </p:cNvSpPr>
          <p:nvPr>
            <p:ph type="dt" sz="half" idx="10"/>
          </p:nvPr>
        </p:nvSpPr>
        <p:spPr/>
        <p:txBody>
          <a:bodyPr/>
          <a:lstStyle/>
          <a:p>
            <a:fld id="{5A0A15E7-1057-44BA-AEA1-C008A619D0D6}" type="datetimeFigureOut">
              <a:rPr kumimoji="1" lang="ja-JP" altLang="en-US" smtClean="0"/>
              <a:t>2015/8/15</a:t>
            </a:fld>
            <a:endParaRPr kumimoji="1" lang="ja-JP" altLang="en-US"/>
          </a:p>
        </p:txBody>
      </p:sp>
      <p:sp>
        <p:nvSpPr>
          <p:cNvPr id="3" name="フッター プレースホルダー 2"/>
          <p:cNvSpPr>
            <a:spLocks noGrp="1"/>
          </p:cNvSpPr>
          <p:nvPr>
            <p:ph type="ftr" sz="quarter" idx="11"/>
          </p:nvPr>
        </p:nvSpPr>
        <p:spPr/>
        <p:txBody>
          <a:bodyPr/>
          <a:lstStyle/>
          <a:p>
            <a:endParaRPr kumimoji="1" lang="ja-JP" altLang="en-US"/>
          </a:p>
        </p:txBody>
      </p:sp>
      <p:sp>
        <p:nvSpPr>
          <p:cNvPr id="4" name="スライド番号プレースホルダー 3"/>
          <p:cNvSpPr>
            <a:spLocks noGrp="1"/>
          </p:cNvSpPr>
          <p:nvPr>
            <p:ph type="sldNum" sz="quarter" idx="12"/>
          </p:nvPr>
        </p:nvSpPr>
        <p:spPr/>
        <p:txBody>
          <a:bodyPr/>
          <a:lstStyle/>
          <a:p>
            <a:fld id="{BD5D7CF1-E500-417B-8DFD-ABB7BE304943}" type="slidenum">
              <a:rPr kumimoji="1" lang="ja-JP" altLang="en-US" smtClean="0"/>
              <a:t>‹#›</a:t>
            </a:fld>
            <a:endParaRPr kumimoji="1" lang="ja-JP" altLang="en-US"/>
          </a:p>
        </p:txBody>
      </p:sp>
    </p:spTree>
    <p:extLst>
      <p:ext uri="{BB962C8B-B14F-4D97-AF65-F5344CB8AC3E}">
        <p14:creationId xmlns:p14="http://schemas.microsoft.com/office/powerpoint/2010/main" val="194555700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タイトル付きの&#10;コンテンツ">
    <p:spTree>
      <p:nvGrpSpPr>
        <p:cNvPr id="1" name=""/>
        <p:cNvGrpSpPr/>
        <p:nvPr/>
      </p:nvGrpSpPr>
      <p:grpSpPr>
        <a:xfrm>
          <a:off x="0" y="0"/>
          <a:ext cx="0" cy="0"/>
          <a:chOff x="0" y="0"/>
          <a:chExt cx="0" cy="0"/>
        </a:xfrm>
      </p:grpSpPr>
      <p:sp>
        <p:nvSpPr>
          <p:cNvPr id="2" name="タイトル 1"/>
          <p:cNvSpPr>
            <a:spLocks noGrp="1"/>
          </p:cNvSpPr>
          <p:nvPr>
            <p:ph type="title"/>
          </p:nvPr>
        </p:nvSpPr>
        <p:spPr>
          <a:xfrm>
            <a:off x="457200" y="273050"/>
            <a:ext cx="3008313" cy="1162050"/>
          </a:xfrm>
        </p:spPr>
        <p:txBody>
          <a:bodyPr anchor="b"/>
          <a:lstStyle>
            <a:lvl1pPr algn="l">
              <a:defRPr sz="2000" b="1"/>
            </a:lvl1pPr>
          </a:lstStyle>
          <a:p>
            <a:r>
              <a:rPr kumimoji="1" lang="ja-JP" altLang="en-US" smtClean="0"/>
              <a:t>マスター タイトルの書式設定</a:t>
            </a:r>
            <a:endParaRPr kumimoji="1" lang="ja-JP" altLang="en-US"/>
          </a:p>
        </p:txBody>
      </p:sp>
      <p:sp>
        <p:nvSpPr>
          <p:cNvPr id="3" name="コンテンツ プレースホルダー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kumimoji="1" lang="ja-JP" altLang="en-US" smtClean="0"/>
              <a:t>マスター テキストの書式設定</a:t>
            </a:r>
          </a:p>
          <a:p>
            <a:pPr lvl="1"/>
            <a:r>
              <a:rPr kumimoji="1" lang="ja-JP" altLang="en-US" smtClean="0"/>
              <a:t>第 </a:t>
            </a:r>
            <a:r>
              <a:rPr kumimoji="1" lang="en-US" altLang="ja-JP" smtClean="0"/>
              <a:t>2 </a:t>
            </a:r>
            <a:r>
              <a:rPr kumimoji="1" lang="ja-JP" altLang="en-US" smtClean="0"/>
              <a:t>レベル</a:t>
            </a:r>
          </a:p>
          <a:p>
            <a:pPr lvl="2"/>
            <a:r>
              <a:rPr kumimoji="1" lang="ja-JP" altLang="en-US" smtClean="0"/>
              <a:t>第 </a:t>
            </a:r>
            <a:r>
              <a:rPr kumimoji="1" lang="en-US" altLang="ja-JP" smtClean="0"/>
              <a:t>3 </a:t>
            </a:r>
            <a:r>
              <a:rPr kumimoji="1" lang="ja-JP" altLang="en-US" smtClean="0"/>
              <a:t>レベル</a:t>
            </a:r>
          </a:p>
          <a:p>
            <a:pPr lvl="3"/>
            <a:r>
              <a:rPr kumimoji="1" lang="ja-JP" altLang="en-US" smtClean="0"/>
              <a:t>第 </a:t>
            </a:r>
            <a:r>
              <a:rPr kumimoji="1" lang="en-US" altLang="ja-JP" smtClean="0"/>
              <a:t>4 </a:t>
            </a:r>
            <a:r>
              <a:rPr kumimoji="1" lang="ja-JP" altLang="en-US" smtClean="0"/>
              <a:t>レベル</a:t>
            </a:r>
          </a:p>
          <a:p>
            <a:pPr lvl="4"/>
            <a:r>
              <a:rPr kumimoji="1" lang="ja-JP" altLang="en-US" smtClean="0"/>
              <a:t>第 </a:t>
            </a:r>
            <a:r>
              <a:rPr kumimoji="1" lang="en-US" altLang="ja-JP" smtClean="0"/>
              <a:t>5 </a:t>
            </a:r>
            <a:r>
              <a:rPr kumimoji="1" lang="ja-JP" altLang="en-US" smtClean="0"/>
              <a:t>レベル</a:t>
            </a:r>
            <a:endParaRPr kumimoji="1" lang="ja-JP" altLang="en-US"/>
          </a:p>
        </p:txBody>
      </p:sp>
      <p:sp>
        <p:nvSpPr>
          <p:cNvPr id="4" name="テキスト プレースホルダー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kumimoji="1" lang="ja-JP" altLang="en-US" smtClean="0"/>
              <a:t>マスター テキストの書式設定</a:t>
            </a:r>
          </a:p>
        </p:txBody>
      </p:sp>
      <p:sp>
        <p:nvSpPr>
          <p:cNvPr id="5" name="日付プレースホルダー 4"/>
          <p:cNvSpPr>
            <a:spLocks noGrp="1"/>
          </p:cNvSpPr>
          <p:nvPr>
            <p:ph type="dt" sz="half" idx="10"/>
          </p:nvPr>
        </p:nvSpPr>
        <p:spPr/>
        <p:txBody>
          <a:bodyPr/>
          <a:lstStyle/>
          <a:p>
            <a:fld id="{5A0A15E7-1057-44BA-AEA1-C008A619D0D6}" type="datetimeFigureOut">
              <a:rPr kumimoji="1" lang="ja-JP" altLang="en-US" smtClean="0"/>
              <a:t>2015/8/15</a:t>
            </a:fld>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
        <p:nvSpPr>
          <p:cNvPr id="7" name="スライド番号プレースホルダー 6"/>
          <p:cNvSpPr>
            <a:spLocks noGrp="1"/>
          </p:cNvSpPr>
          <p:nvPr>
            <p:ph type="sldNum" sz="quarter" idx="12"/>
          </p:nvPr>
        </p:nvSpPr>
        <p:spPr/>
        <p:txBody>
          <a:bodyPr/>
          <a:lstStyle/>
          <a:p>
            <a:fld id="{BD5D7CF1-E500-417B-8DFD-ABB7BE304943}" type="slidenum">
              <a:rPr kumimoji="1" lang="ja-JP" altLang="en-US" smtClean="0"/>
              <a:t>‹#›</a:t>
            </a:fld>
            <a:endParaRPr kumimoji="1" lang="ja-JP" altLang="en-US"/>
          </a:p>
        </p:txBody>
      </p:sp>
    </p:spTree>
    <p:extLst>
      <p:ext uri="{BB962C8B-B14F-4D97-AF65-F5344CB8AC3E}">
        <p14:creationId xmlns:p14="http://schemas.microsoft.com/office/powerpoint/2010/main" val="170764189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p:cNvSpPr>
            <a:spLocks noGrp="1"/>
          </p:cNvSpPr>
          <p:nvPr>
            <p:ph type="title"/>
          </p:nvPr>
        </p:nvSpPr>
        <p:spPr>
          <a:xfrm>
            <a:off x="1792288" y="4800600"/>
            <a:ext cx="5486400" cy="566738"/>
          </a:xfrm>
        </p:spPr>
        <p:txBody>
          <a:bodyPr anchor="b"/>
          <a:lstStyle>
            <a:lvl1pPr algn="l">
              <a:defRPr sz="2000" b="1"/>
            </a:lvl1pPr>
          </a:lstStyle>
          <a:p>
            <a:r>
              <a:rPr kumimoji="1" lang="ja-JP" altLang="en-US" smtClean="0"/>
              <a:t>マスター タイトルの書式設定</a:t>
            </a:r>
            <a:endParaRPr kumimoji="1" lang="ja-JP" altLang="en-US"/>
          </a:p>
        </p:txBody>
      </p:sp>
      <p:sp>
        <p:nvSpPr>
          <p:cNvPr id="3" name="図プレースホルダー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kumimoji="1" lang="ja-JP" altLang="en-US"/>
          </a:p>
        </p:txBody>
      </p:sp>
      <p:sp>
        <p:nvSpPr>
          <p:cNvPr id="4" name="テキスト プレースホルダー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kumimoji="1" lang="ja-JP" altLang="en-US" smtClean="0"/>
              <a:t>マスター テキストの書式設定</a:t>
            </a:r>
          </a:p>
        </p:txBody>
      </p:sp>
      <p:sp>
        <p:nvSpPr>
          <p:cNvPr id="5" name="日付プレースホルダー 4"/>
          <p:cNvSpPr>
            <a:spLocks noGrp="1"/>
          </p:cNvSpPr>
          <p:nvPr>
            <p:ph type="dt" sz="half" idx="10"/>
          </p:nvPr>
        </p:nvSpPr>
        <p:spPr/>
        <p:txBody>
          <a:bodyPr/>
          <a:lstStyle/>
          <a:p>
            <a:fld id="{5A0A15E7-1057-44BA-AEA1-C008A619D0D6}" type="datetimeFigureOut">
              <a:rPr kumimoji="1" lang="ja-JP" altLang="en-US" smtClean="0"/>
              <a:t>2015/8/15</a:t>
            </a:fld>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
        <p:nvSpPr>
          <p:cNvPr id="7" name="スライド番号プレースホルダー 6"/>
          <p:cNvSpPr>
            <a:spLocks noGrp="1"/>
          </p:cNvSpPr>
          <p:nvPr>
            <p:ph type="sldNum" sz="quarter" idx="12"/>
          </p:nvPr>
        </p:nvSpPr>
        <p:spPr/>
        <p:txBody>
          <a:bodyPr/>
          <a:lstStyle/>
          <a:p>
            <a:fld id="{BD5D7CF1-E500-417B-8DFD-ABB7BE304943}" type="slidenum">
              <a:rPr kumimoji="1" lang="ja-JP" altLang="en-US" smtClean="0"/>
              <a:t>‹#›</a:t>
            </a:fld>
            <a:endParaRPr kumimoji="1" lang="ja-JP" altLang="en-US"/>
          </a:p>
        </p:txBody>
      </p:sp>
    </p:spTree>
    <p:extLst>
      <p:ext uri="{BB962C8B-B14F-4D97-AF65-F5344CB8AC3E}">
        <p14:creationId xmlns:p14="http://schemas.microsoft.com/office/powerpoint/2010/main" val="338199041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タイトルと&#10;縦書きテキス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smtClean="0"/>
              <a:t>マスター タイトルの書式設定</a:t>
            </a:r>
            <a:endParaRPr kumimoji="1" lang="ja-JP" altLang="en-US"/>
          </a:p>
        </p:txBody>
      </p:sp>
      <p:sp>
        <p:nvSpPr>
          <p:cNvPr id="3" name="縦書きテキスト プレースホルダー 2"/>
          <p:cNvSpPr>
            <a:spLocks noGrp="1"/>
          </p:cNvSpPr>
          <p:nvPr>
            <p:ph type="body" orient="vert" idx="1"/>
          </p:nvPr>
        </p:nvSpPr>
        <p:spPr/>
        <p:txBody>
          <a:bodyPr vert="eaVert"/>
          <a:lstStyle/>
          <a:p>
            <a:pPr lvl="0"/>
            <a:r>
              <a:rPr kumimoji="1" lang="ja-JP" altLang="en-US" smtClean="0"/>
              <a:t>マスター テキストの書式設定</a:t>
            </a:r>
          </a:p>
          <a:p>
            <a:pPr lvl="1"/>
            <a:r>
              <a:rPr kumimoji="1" lang="ja-JP" altLang="en-US" smtClean="0"/>
              <a:t>第 </a:t>
            </a:r>
            <a:r>
              <a:rPr kumimoji="1" lang="en-US" altLang="ja-JP" smtClean="0"/>
              <a:t>2 </a:t>
            </a:r>
            <a:r>
              <a:rPr kumimoji="1" lang="ja-JP" altLang="en-US" smtClean="0"/>
              <a:t>レベル</a:t>
            </a:r>
          </a:p>
          <a:p>
            <a:pPr lvl="2"/>
            <a:r>
              <a:rPr kumimoji="1" lang="ja-JP" altLang="en-US" smtClean="0"/>
              <a:t>第 </a:t>
            </a:r>
            <a:r>
              <a:rPr kumimoji="1" lang="en-US" altLang="ja-JP" smtClean="0"/>
              <a:t>3 </a:t>
            </a:r>
            <a:r>
              <a:rPr kumimoji="1" lang="ja-JP" altLang="en-US" smtClean="0"/>
              <a:t>レベル</a:t>
            </a:r>
          </a:p>
          <a:p>
            <a:pPr lvl="3"/>
            <a:r>
              <a:rPr kumimoji="1" lang="ja-JP" altLang="en-US" smtClean="0"/>
              <a:t>第 </a:t>
            </a:r>
            <a:r>
              <a:rPr kumimoji="1" lang="en-US" altLang="ja-JP" smtClean="0"/>
              <a:t>4 </a:t>
            </a:r>
            <a:r>
              <a:rPr kumimoji="1" lang="ja-JP" altLang="en-US" smtClean="0"/>
              <a:t>レベル</a:t>
            </a:r>
          </a:p>
          <a:p>
            <a:pPr lvl="4"/>
            <a:r>
              <a:rPr kumimoji="1" lang="ja-JP" altLang="en-US" smtClean="0"/>
              <a:t>第 </a:t>
            </a:r>
            <a:r>
              <a:rPr kumimoji="1" lang="en-US" altLang="ja-JP" smtClean="0"/>
              <a:t>5 </a:t>
            </a:r>
            <a:r>
              <a:rPr kumimoji="1" lang="ja-JP" altLang="en-US" smtClean="0"/>
              <a:t>レベル</a:t>
            </a:r>
            <a:endParaRPr kumimoji="1" lang="ja-JP" altLang="en-US"/>
          </a:p>
        </p:txBody>
      </p:sp>
      <p:sp>
        <p:nvSpPr>
          <p:cNvPr id="4" name="日付プレースホルダー 3"/>
          <p:cNvSpPr>
            <a:spLocks noGrp="1"/>
          </p:cNvSpPr>
          <p:nvPr>
            <p:ph type="dt" sz="half" idx="10"/>
          </p:nvPr>
        </p:nvSpPr>
        <p:spPr/>
        <p:txBody>
          <a:bodyPr/>
          <a:lstStyle/>
          <a:p>
            <a:fld id="{5A0A15E7-1057-44BA-AEA1-C008A619D0D6}" type="datetimeFigureOut">
              <a:rPr kumimoji="1" lang="ja-JP" altLang="en-US" smtClean="0"/>
              <a:t>2015/8/15</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BD5D7CF1-E500-417B-8DFD-ABB7BE304943}" type="slidenum">
              <a:rPr kumimoji="1" lang="ja-JP" altLang="en-US" smtClean="0"/>
              <a:t>‹#›</a:t>
            </a:fld>
            <a:endParaRPr kumimoji="1" lang="ja-JP" altLang="en-US"/>
          </a:p>
        </p:txBody>
      </p:sp>
    </p:spTree>
    <p:extLst>
      <p:ext uri="{BB962C8B-B14F-4D97-AF65-F5344CB8AC3E}">
        <p14:creationId xmlns:p14="http://schemas.microsoft.com/office/powerpoint/2010/main" val="348194476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p:cNvSpPr>
            <a:spLocks noGrp="1"/>
          </p:cNvSpPr>
          <p:nvPr>
            <p:ph type="title" orient="vert"/>
          </p:nvPr>
        </p:nvSpPr>
        <p:spPr>
          <a:xfrm>
            <a:off x="6629400" y="274638"/>
            <a:ext cx="2057400" cy="5851525"/>
          </a:xfrm>
        </p:spPr>
        <p:txBody>
          <a:bodyPr vert="eaVert"/>
          <a:lstStyle/>
          <a:p>
            <a:r>
              <a:rPr kumimoji="1" lang="ja-JP" altLang="en-US" smtClean="0"/>
              <a:t>マスター タイトルの書式設定</a:t>
            </a:r>
            <a:endParaRPr kumimoji="1" lang="ja-JP" altLang="en-US"/>
          </a:p>
        </p:txBody>
      </p:sp>
      <p:sp>
        <p:nvSpPr>
          <p:cNvPr id="3" name="縦書きテキスト プレースホルダー 2"/>
          <p:cNvSpPr>
            <a:spLocks noGrp="1"/>
          </p:cNvSpPr>
          <p:nvPr>
            <p:ph type="body" orient="vert" idx="1"/>
          </p:nvPr>
        </p:nvSpPr>
        <p:spPr>
          <a:xfrm>
            <a:off x="457200" y="274638"/>
            <a:ext cx="6019800" cy="5851525"/>
          </a:xfrm>
        </p:spPr>
        <p:txBody>
          <a:bodyPr vert="eaVert"/>
          <a:lstStyle/>
          <a:p>
            <a:pPr lvl="0"/>
            <a:r>
              <a:rPr kumimoji="1" lang="ja-JP" altLang="en-US" smtClean="0"/>
              <a:t>マスター テキストの書式設定</a:t>
            </a:r>
          </a:p>
          <a:p>
            <a:pPr lvl="1"/>
            <a:r>
              <a:rPr kumimoji="1" lang="ja-JP" altLang="en-US" smtClean="0"/>
              <a:t>第 </a:t>
            </a:r>
            <a:r>
              <a:rPr kumimoji="1" lang="en-US" altLang="ja-JP" smtClean="0"/>
              <a:t>2 </a:t>
            </a:r>
            <a:r>
              <a:rPr kumimoji="1" lang="ja-JP" altLang="en-US" smtClean="0"/>
              <a:t>レベル</a:t>
            </a:r>
          </a:p>
          <a:p>
            <a:pPr lvl="2"/>
            <a:r>
              <a:rPr kumimoji="1" lang="ja-JP" altLang="en-US" smtClean="0"/>
              <a:t>第 </a:t>
            </a:r>
            <a:r>
              <a:rPr kumimoji="1" lang="en-US" altLang="ja-JP" smtClean="0"/>
              <a:t>3 </a:t>
            </a:r>
            <a:r>
              <a:rPr kumimoji="1" lang="ja-JP" altLang="en-US" smtClean="0"/>
              <a:t>レベル</a:t>
            </a:r>
          </a:p>
          <a:p>
            <a:pPr lvl="3"/>
            <a:r>
              <a:rPr kumimoji="1" lang="ja-JP" altLang="en-US" smtClean="0"/>
              <a:t>第 </a:t>
            </a:r>
            <a:r>
              <a:rPr kumimoji="1" lang="en-US" altLang="ja-JP" smtClean="0"/>
              <a:t>4 </a:t>
            </a:r>
            <a:r>
              <a:rPr kumimoji="1" lang="ja-JP" altLang="en-US" smtClean="0"/>
              <a:t>レベル</a:t>
            </a:r>
          </a:p>
          <a:p>
            <a:pPr lvl="4"/>
            <a:r>
              <a:rPr kumimoji="1" lang="ja-JP" altLang="en-US" smtClean="0"/>
              <a:t>第 </a:t>
            </a:r>
            <a:r>
              <a:rPr kumimoji="1" lang="en-US" altLang="ja-JP" smtClean="0"/>
              <a:t>5 </a:t>
            </a:r>
            <a:r>
              <a:rPr kumimoji="1" lang="ja-JP" altLang="en-US" smtClean="0"/>
              <a:t>レベル</a:t>
            </a:r>
            <a:endParaRPr kumimoji="1" lang="ja-JP" altLang="en-US"/>
          </a:p>
        </p:txBody>
      </p:sp>
      <p:sp>
        <p:nvSpPr>
          <p:cNvPr id="4" name="日付プレースホルダー 3"/>
          <p:cNvSpPr>
            <a:spLocks noGrp="1"/>
          </p:cNvSpPr>
          <p:nvPr>
            <p:ph type="dt" sz="half" idx="10"/>
          </p:nvPr>
        </p:nvSpPr>
        <p:spPr/>
        <p:txBody>
          <a:bodyPr/>
          <a:lstStyle/>
          <a:p>
            <a:fld id="{5A0A15E7-1057-44BA-AEA1-C008A619D0D6}" type="datetimeFigureOut">
              <a:rPr kumimoji="1" lang="ja-JP" altLang="en-US" smtClean="0"/>
              <a:t>2015/8/15</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BD5D7CF1-E500-417B-8DFD-ABB7BE304943}" type="slidenum">
              <a:rPr kumimoji="1" lang="ja-JP" altLang="en-US" smtClean="0"/>
              <a:t>‹#›</a:t>
            </a:fld>
            <a:endParaRPr kumimoji="1" lang="ja-JP" altLang="en-US"/>
          </a:p>
        </p:txBody>
      </p:sp>
    </p:spTree>
    <p:extLst>
      <p:ext uri="{BB962C8B-B14F-4D97-AF65-F5344CB8AC3E}">
        <p14:creationId xmlns:p14="http://schemas.microsoft.com/office/powerpoint/2010/main" val="285865734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1143000" y="1122363"/>
            <a:ext cx="6858000" cy="2387600"/>
          </a:xfrm>
        </p:spPr>
        <p:txBody>
          <a:bodyPr anchor="b"/>
          <a:lstStyle>
            <a:lvl1pPr algn="ctr">
              <a:defRPr sz="6000"/>
            </a:lvl1pPr>
          </a:lstStyle>
          <a:p>
            <a:r>
              <a:rPr lang="ja-JP" altLang="en-US" smtClean="0"/>
              <a:t>マスター タイトルの書式設定</a:t>
            </a:r>
            <a:endParaRPr lang="ja-JP" altLang="en-US"/>
          </a:p>
        </p:txBody>
      </p:sp>
      <p:sp>
        <p:nvSpPr>
          <p:cNvPr id="3" name="サブタイトル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ja-JP" altLang="en-US" smtClean="0"/>
              <a:t>マスター サブタイトルの書式設定</a:t>
            </a:r>
            <a:endParaRPr lang="ja-JP" altLang="en-US"/>
          </a:p>
        </p:txBody>
      </p:sp>
      <p:sp>
        <p:nvSpPr>
          <p:cNvPr id="4" name="日付プレースホルダー 3"/>
          <p:cNvSpPr>
            <a:spLocks noGrp="1"/>
          </p:cNvSpPr>
          <p:nvPr>
            <p:ph type="dt" sz="half" idx="10"/>
          </p:nvPr>
        </p:nvSpPr>
        <p:spPr/>
        <p:txBody>
          <a:bodyPr/>
          <a:lstStyle>
            <a:lvl1pPr>
              <a:defRPr/>
            </a:lvl1pPr>
          </a:lstStyle>
          <a:p>
            <a:endParaRPr lang="en-US" altLang="ja-JP">
              <a:solidFill>
                <a:srgbClr val="000000"/>
              </a:solidFill>
            </a:endParaRPr>
          </a:p>
        </p:txBody>
      </p:sp>
      <p:sp>
        <p:nvSpPr>
          <p:cNvPr id="5" name="フッター プレースホルダー 4"/>
          <p:cNvSpPr>
            <a:spLocks noGrp="1"/>
          </p:cNvSpPr>
          <p:nvPr>
            <p:ph type="ftr" sz="quarter" idx="11"/>
          </p:nvPr>
        </p:nvSpPr>
        <p:spPr/>
        <p:txBody>
          <a:bodyPr/>
          <a:lstStyle>
            <a:lvl1pPr>
              <a:defRPr/>
            </a:lvl1pPr>
          </a:lstStyle>
          <a:p>
            <a:endParaRPr lang="en-US" altLang="ja-JP">
              <a:solidFill>
                <a:srgbClr val="000000"/>
              </a:solidFill>
            </a:endParaRPr>
          </a:p>
        </p:txBody>
      </p:sp>
      <p:sp>
        <p:nvSpPr>
          <p:cNvPr id="6" name="スライド番号プレースホルダー 5"/>
          <p:cNvSpPr>
            <a:spLocks noGrp="1"/>
          </p:cNvSpPr>
          <p:nvPr>
            <p:ph type="sldNum" sz="quarter" idx="12"/>
          </p:nvPr>
        </p:nvSpPr>
        <p:spPr/>
        <p:txBody>
          <a:bodyPr/>
          <a:lstStyle>
            <a:lvl1pPr>
              <a:defRPr/>
            </a:lvl1pPr>
          </a:lstStyle>
          <a:p>
            <a:fld id="{EA26D526-5532-4B8E-8019-F2EDF931602B}"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86740421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smtClean="0"/>
              <a:t>マスター タイトルの書式設定</a:t>
            </a:r>
            <a:endParaRPr lang="ja-JP" altLang="en-US"/>
          </a:p>
        </p:txBody>
      </p:sp>
      <p:sp>
        <p:nvSpPr>
          <p:cNvPr id="3" name="コンテンツ プレースホルダー 2"/>
          <p:cNvSpPr>
            <a:spLocks noGrp="1"/>
          </p:cNvSpPr>
          <p:nvPr>
            <p:ph idx="1"/>
          </p:nvPr>
        </p:nvSpPr>
        <p:spPr/>
        <p:txBody>
          <a:bodyPr/>
          <a:lstStyle/>
          <a:p>
            <a:pPr lvl="0"/>
            <a:r>
              <a:rPr lang="ja-JP" altLang="en-US" smtClean="0"/>
              <a:t>マスター テキストの書式設定</a:t>
            </a:r>
          </a:p>
          <a:p>
            <a:pPr lvl="1"/>
            <a:r>
              <a:rPr lang="ja-JP" altLang="en-US" smtClean="0"/>
              <a:t>第 </a:t>
            </a:r>
            <a:r>
              <a:rPr lang="en-US" altLang="ja-JP" smtClean="0"/>
              <a:t>2 </a:t>
            </a:r>
            <a:r>
              <a:rPr lang="ja-JP" altLang="en-US" smtClean="0"/>
              <a:t>レベル</a:t>
            </a:r>
          </a:p>
          <a:p>
            <a:pPr lvl="2"/>
            <a:r>
              <a:rPr lang="ja-JP" altLang="en-US" smtClean="0"/>
              <a:t>第 </a:t>
            </a:r>
            <a:r>
              <a:rPr lang="en-US" altLang="ja-JP" smtClean="0"/>
              <a:t>3 </a:t>
            </a:r>
            <a:r>
              <a:rPr lang="ja-JP" altLang="en-US" smtClean="0"/>
              <a:t>レベル</a:t>
            </a:r>
          </a:p>
          <a:p>
            <a:pPr lvl="3"/>
            <a:r>
              <a:rPr lang="ja-JP" altLang="en-US" smtClean="0"/>
              <a:t>第 </a:t>
            </a:r>
            <a:r>
              <a:rPr lang="en-US" altLang="ja-JP" smtClean="0"/>
              <a:t>4 </a:t>
            </a:r>
            <a:r>
              <a:rPr lang="ja-JP" altLang="en-US" smtClean="0"/>
              <a:t>レベル</a:t>
            </a:r>
          </a:p>
          <a:p>
            <a:pPr lvl="4"/>
            <a:r>
              <a:rPr lang="ja-JP" altLang="en-US" smtClean="0"/>
              <a:t>第 </a:t>
            </a:r>
            <a:r>
              <a:rPr lang="en-US" altLang="ja-JP" smtClean="0"/>
              <a:t>5 </a:t>
            </a:r>
            <a:r>
              <a:rPr lang="ja-JP" altLang="en-US" smtClean="0"/>
              <a:t>レベル</a:t>
            </a:r>
            <a:endParaRPr lang="ja-JP" altLang="en-US"/>
          </a:p>
        </p:txBody>
      </p:sp>
      <p:sp>
        <p:nvSpPr>
          <p:cNvPr id="4" name="日付プレースホルダー 3"/>
          <p:cNvSpPr>
            <a:spLocks noGrp="1"/>
          </p:cNvSpPr>
          <p:nvPr>
            <p:ph type="dt" sz="half" idx="10"/>
          </p:nvPr>
        </p:nvSpPr>
        <p:spPr/>
        <p:txBody>
          <a:bodyPr/>
          <a:lstStyle>
            <a:lvl1pPr>
              <a:defRPr/>
            </a:lvl1pPr>
          </a:lstStyle>
          <a:p>
            <a:endParaRPr lang="en-US" altLang="ja-JP">
              <a:solidFill>
                <a:srgbClr val="000000"/>
              </a:solidFill>
            </a:endParaRPr>
          </a:p>
        </p:txBody>
      </p:sp>
      <p:sp>
        <p:nvSpPr>
          <p:cNvPr id="5" name="フッター プレースホルダー 4"/>
          <p:cNvSpPr>
            <a:spLocks noGrp="1"/>
          </p:cNvSpPr>
          <p:nvPr>
            <p:ph type="ftr" sz="quarter" idx="11"/>
          </p:nvPr>
        </p:nvSpPr>
        <p:spPr/>
        <p:txBody>
          <a:bodyPr/>
          <a:lstStyle>
            <a:lvl1pPr>
              <a:defRPr/>
            </a:lvl1pPr>
          </a:lstStyle>
          <a:p>
            <a:endParaRPr lang="en-US" altLang="ja-JP">
              <a:solidFill>
                <a:srgbClr val="000000"/>
              </a:solidFill>
            </a:endParaRPr>
          </a:p>
        </p:txBody>
      </p:sp>
      <p:sp>
        <p:nvSpPr>
          <p:cNvPr id="6" name="スライド番号プレースホルダー 5"/>
          <p:cNvSpPr>
            <a:spLocks noGrp="1"/>
          </p:cNvSpPr>
          <p:nvPr>
            <p:ph type="sldNum" sz="quarter" idx="12"/>
          </p:nvPr>
        </p:nvSpPr>
        <p:spPr/>
        <p:txBody>
          <a:bodyPr/>
          <a:lstStyle>
            <a:lvl1pPr>
              <a:defRPr/>
            </a:lvl1pPr>
          </a:lstStyle>
          <a:p>
            <a:fld id="{B113900B-F05D-4846-BD3B-1E6DB607DE4C}"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38199683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p:cNvSpPr>
            <a:spLocks noGrp="1"/>
          </p:cNvSpPr>
          <p:nvPr>
            <p:ph type="title"/>
          </p:nvPr>
        </p:nvSpPr>
        <p:spPr>
          <a:xfrm>
            <a:off x="623888" y="1709738"/>
            <a:ext cx="7886700" cy="2852737"/>
          </a:xfrm>
        </p:spPr>
        <p:txBody>
          <a:bodyPr anchor="b"/>
          <a:lstStyle>
            <a:lvl1pPr>
              <a:defRPr sz="6000"/>
            </a:lvl1pPr>
          </a:lstStyle>
          <a:p>
            <a:r>
              <a:rPr lang="ja-JP" altLang="en-US" smtClean="0"/>
              <a:t>マスター タイトルの書式設定</a:t>
            </a:r>
            <a:endParaRPr lang="ja-JP" altLang="en-US"/>
          </a:p>
        </p:txBody>
      </p:sp>
      <p:sp>
        <p:nvSpPr>
          <p:cNvPr id="3" name="テキスト プレースホルダー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ja-JP" altLang="en-US" smtClean="0"/>
              <a:t>マスター テキストの書式設定</a:t>
            </a:r>
          </a:p>
        </p:txBody>
      </p:sp>
      <p:sp>
        <p:nvSpPr>
          <p:cNvPr id="4" name="日付プレースホルダー 3"/>
          <p:cNvSpPr>
            <a:spLocks noGrp="1"/>
          </p:cNvSpPr>
          <p:nvPr>
            <p:ph type="dt" sz="half" idx="10"/>
          </p:nvPr>
        </p:nvSpPr>
        <p:spPr/>
        <p:txBody>
          <a:bodyPr/>
          <a:lstStyle>
            <a:lvl1pPr>
              <a:defRPr/>
            </a:lvl1pPr>
          </a:lstStyle>
          <a:p>
            <a:endParaRPr lang="en-US" altLang="ja-JP">
              <a:solidFill>
                <a:srgbClr val="000000"/>
              </a:solidFill>
            </a:endParaRPr>
          </a:p>
        </p:txBody>
      </p:sp>
      <p:sp>
        <p:nvSpPr>
          <p:cNvPr id="5" name="フッター プレースホルダー 4"/>
          <p:cNvSpPr>
            <a:spLocks noGrp="1"/>
          </p:cNvSpPr>
          <p:nvPr>
            <p:ph type="ftr" sz="quarter" idx="11"/>
          </p:nvPr>
        </p:nvSpPr>
        <p:spPr/>
        <p:txBody>
          <a:bodyPr/>
          <a:lstStyle>
            <a:lvl1pPr>
              <a:defRPr/>
            </a:lvl1pPr>
          </a:lstStyle>
          <a:p>
            <a:endParaRPr lang="en-US" altLang="ja-JP">
              <a:solidFill>
                <a:srgbClr val="000000"/>
              </a:solidFill>
            </a:endParaRPr>
          </a:p>
        </p:txBody>
      </p:sp>
      <p:sp>
        <p:nvSpPr>
          <p:cNvPr id="6" name="スライド番号プレースホルダー 5"/>
          <p:cNvSpPr>
            <a:spLocks noGrp="1"/>
          </p:cNvSpPr>
          <p:nvPr>
            <p:ph type="sldNum" sz="quarter" idx="12"/>
          </p:nvPr>
        </p:nvSpPr>
        <p:spPr/>
        <p:txBody>
          <a:bodyPr/>
          <a:lstStyle>
            <a:lvl1pPr>
              <a:defRPr/>
            </a:lvl1pPr>
          </a:lstStyle>
          <a:p>
            <a:fld id="{230848AF-468A-45F3-BCBC-3A5609AC00F7}"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176658895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smtClean="0"/>
              <a:t>マスター タイトルの書式設定</a:t>
            </a:r>
            <a:endParaRPr lang="ja-JP" altLang="en-US"/>
          </a:p>
        </p:txBody>
      </p:sp>
      <p:sp>
        <p:nvSpPr>
          <p:cNvPr id="3" name="コンテンツ プレースホルダー 2"/>
          <p:cNvSpPr>
            <a:spLocks noGrp="1"/>
          </p:cNvSpPr>
          <p:nvPr>
            <p:ph sz="half" idx="1"/>
          </p:nvPr>
        </p:nvSpPr>
        <p:spPr>
          <a:xfrm>
            <a:off x="457200" y="1600200"/>
            <a:ext cx="4038600" cy="4525963"/>
          </a:xfrm>
        </p:spPr>
        <p:txBody>
          <a:bodyPr/>
          <a:lstStyle/>
          <a:p>
            <a:pPr lvl="0"/>
            <a:r>
              <a:rPr lang="ja-JP" altLang="en-US" smtClean="0"/>
              <a:t>マスター テキストの書式設定</a:t>
            </a:r>
          </a:p>
          <a:p>
            <a:pPr lvl="1"/>
            <a:r>
              <a:rPr lang="ja-JP" altLang="en-US" smtClean="0"/>
              <a:t>第 </a:t>
            </a:r>
            <a:r>
              <a:rPr lang="en-US" altLang="ja-JP" smtClean="0"/>
              <a:t>2 </a:t>
            </a:r>
            <a:r>
              <a:rPr lang="ja-JP" altLang="en-US" smtClean="0"/>
              <a:t>レベル</a:t>
            </a:r>
          </a:p>
          <a:p>
            <a:pPr lvl="2"/>
            <a:r>
              <a:rPr lang="ja-JP" altLang="en-US" smtClean="0"/>
              <a:t>第 </a:t>
            </a:r>
            <a:r>
              <a:rPr lang="en-US" altLang="ja-JP" smtClean="0"/>
              <a:t>3 </a:t>
            </a:r>
            <a:r>
              <a:rPr lang="ja-JP" altLang="en-US" smtClean="0"/>
              <a:t>レベル</a:t>
            </a:r>
          </a:p>
          <a:p>
            <a:pPr lvl="3"/>
            <a:r>
              <a:rPr lang="ja-JP" altLang="en-US" smtClean="0"/>
              <a:t>第 </a:t>
            </a:r>
            <a:r>
              <a:rPr lang="en-US" altLang="ja-JP" smtClean="0"/>
              <a:t>4 </a:t>
            </a:r>
            <a:r>
              <a:rPr lang="ja-JP" altLang="en-US" smtClean="0"/>
              <a:t>レベル</a:t>
            </a:r>
          </a:p>
          <a:p>
            <a:pPr lvl="4"/>
            <a:r>
              <a:rPr lang="ja-JP" altLang="en-US" smtClean="0"/>
              <a:t>第 </a:t>
            </a:r>
            <a:r>
              <a:rPr lang="en-US" altLang="ja-JP" smtClean="0"/>
              <a:t>5 </a:t>
            </a:r>
            <a:r>
              <a:rPr lang="ja-JP" altLang="en-US" smtClean="0"/>
              <a:t>レベル</a:t>
            </a:r>
            <a:endParaRPr lang="ja-JP" altLang="en-US"/>
          </a:p>
        </p:txBody>
      </p:sp>
      <p:sp>
        <p:nvSpPr>
          <p:cNvPr id="4" name="コンテンツ プレースホルダー 3"/>
          <p:cNvSpPr>
            <a:spLocks noGrp="1"/>
          </p:cNvSpPr>
          <p:nvPr>
            <p:ph sz="half" idx="2"/>
          </p:nvPr>
        </p:nvSpPr>
        <p:spPr>
          <a:xfrm>
            <a:off x="4648200" y="1600200"/>
            <a:ext cx="4038600" cy="4525963"/>
          </a:xfrm>
        </p:spPr>
        <p:txBody>
          <a:bodyPr/>
          <a:lstStyle/>
          <a:p>
            <a:pPr lvl="0"/>
            <a:r>
              <a:rPr lang="ja-JP" altLang="en-US" smtClean="0"/>
              <a:t>マスター テキストの書式設定</a:t>
            </a:r>
          </a:p>
          <a:p>
            <a:pPr lvl="1"/>
            <a:r>
              <a:rPr lang="ja-JP" altLang="en-US" smtClean="0"/>
              <a:t>第 </a:t>
            </a:r>
            <a:r>
              <a:rPr lang="en-US" altLang="ja-JP" smtClean="0"/>
              <a:t>2 </a:t>
            </a:r>
            <a:r>
              <a:rPr lang="ja-JP" altLang="en-US" smtClean="0"/>
              <a:t>レベル</a:t>
            </a:r>
          </a:p>
          <a:p>
            <a:pPr lvl="2"/>
            <a:r>
              <a:rPr lang="ja-JP" altLang="en-US" smtClean="0"/>
              <a:t>第 </a:t>
            </a:r>
            <a:r>
              <a:rPr lang="en-US" altLang="ja-JP" smtClean="0"/>
              <a:t>3 </a:t>
            </a:r>
            <a:r>
              <a:rPr lang="ja-JP" altLang="en-US" smtClean="0"/>
              <a:t>レベル</a:t>
            </a:r>
          </a:p>
          <a:p>
            <a:pPr lvl="3"/>
            <a:r>
              <a:rPr lang="ja-JP" altLang="en-US" smtClean="0"/>
              <a:t>第 </a:t>
            </a:r>
            <a:r>
              <a:rPr lang="en-US" altLang="ja-JP" smtClean="0"/>
              <a:t>4 </a:t>
            </a:r>
            <a:r>
              <a:rPr lang="ja-JP" altLang="en-US" smtClean="0"/>
              <a:t>レベル</a:t>
            </a:r>
          </a:p>
          <a:p>
            <a:pPr lvl="4"/>
            <a:r>
              <a:rPr lang="ja-JP" altLang="en-US" smtClean="0"/>
              <a:t>第 </a:t>
            </a:r>
            <a:r>
              <a:rPr lang="en-US" altLang="ja-JP" smtClean="0"/>
              <a:t>5 </a:t>
            </a:r>
            <a:r>
              <a:rPr lang="ja-JP" altLang="en-US" smtClean="0"/>
              <a:t>レベル</a:t>
            </a:r>
            <a:endParaRPr lang="ja-JP" altLang="en-US"/>
          </a:p>
        </p:txBody>
      </p:sp>
      <p:sp>
        <p:nvSpPr>
          <p:cNvPr id="5" name="日付プレースホルダー 4"/>
          <p:cNvSpPr>
            <a:spLocks noGrp="1"/>
          </p:cNvSpPr>
          <p:nvPr>
            <p:ph type="dt" sz="half" idx="10"/>
          </p:nvPr>
        </p:nvSpPr>
        <p:spPr/>
        <p:txBody>
          <a:bodyPr/>
          <a:lstStyle>
            <a:lvl1pPr>
              <a:defRPr/>
            </a:lvl1pPr>
          </a:lstStyle>
          <a:p>
            <a:endParaRPr lang="en-US" altLang="ja-JP">
              <a:solidFill>
                <a:srgbClr val="000000"/>
              </a:solidFill>
            </a:endParaRPr>
          </a:p>
        </p:txBody>
      </p:sp>
      <p:sp>
        <p:nvSpPr>
          <p:cNvPr id="6" name="フッター プレースホルダー 5"/>
          <p:cNvSpPr>
            <a:spLocks noGrp="1"/>
          </p:cNvSpPr>
          <p:nvPr>
            <p:ph type="ftr" sz="quarter" idx="11"/>
          </p:nvPr>
        </p:nvSpPr>
        <p:spPr/>
        <p:txBody>
          <a:bodyPr/>
          <a:lstStyle>
            <a:lvl1pPr>
              <a:defRPr/>
            </a:lvl1pPr>
          </a:lstStyle>
          <a:p>
            <a:endParaRPr lang="en-US" altLang="ja-JP">
              <a:solidFill>
                <a:srgbClr val="000000"/>
              </a:solidFill>
            </a:endParaRPr>
          </a:p>
        </p:txBody>
      </p:sp>
      <p:sp>
        <p:nvSpPr>
          <p:cNvPr id="7" name="スライド番号プレースホルダー 6"/>
          <p:cNvSpPr>
            <a:spLocks noGrp="1"/>
          </p:cNvSpPr>
          <p:nvPr>
            <p:ph type="sldNum" sz="quarter" idx="12"/>
          </p:nvPr>
        </p:nvSpPr>
        <p:spPr/>
        <p:txBody>
          <a:bodyPr/>
          <a:lstStyle>
            <a:lvl1pPr>
              <a:defRPr/>
            </a:lvl1pPr>
          </a:lstStyle>
          <a:p>
            <a:fld id="{EBB84C66-6FED-4229-8523-AE5840AF45F9}"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54780374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p:cNvSpPr>
            <a:spLocks noGrp="1"/>
          </p:cNvSpPr>
          <p:nvPr>
            <p:ph type="title"/>
          </p:nvPr>
        </p:nvSpPr>
        <p:spPr>
          <a:xfrm>
            <a:off x="630238" y="365125"/>
            <a:ext cx="7886700" cy="1325563"/>
          </a:xfrm>
        </p:spPr>
        <p:txBody>
          <a:bodyPr/>
          <a:lstStyle/>
          <a:p>
            <a:r>
              <a:rPr lang="ja-JP" altLang="en-US" smtClean="0"/>
              <a:t>マスター タイトルの書式設定</a:t>
            </a:r>
            <a:endParaRPr lang="ja-JP" altLang="en-US"/>
          </a:p>
        </p:txBody>
      </p:sp>
      <p:sp>
        <p:nvSpPr>
          <p:cNvPr id="3" name="テキスト プレースホルダー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ja-JP" altLang="en-US" smtClean="0"/>
              <a:t>マスター テキストの書式設定</a:t>
            </a:r>
          </a:p>
        </p:txBody>
      </p:sp>
      <p:sp>
        <p:nvSpPr>
          <p:cNvPr id="4" name="コンテンツ プレースホルダー 3"/>
          <p:cNvSpPr>
            <a:spLocks noGrp="1"/>
          </p:cNvSpPr>
          <p:nvPr>
            <p:ph sz="half" idx="2"/>
          </p:nvPr>
        </p:nvSpPr>
        <p:spPr>
          <a:xfrm>
            <a:off x="630238" y="2505075"/>
            <a:ext cx="3868737" cy="3684588"/>
          </a:xfrm>
        </p:spPr>
        <p:txBody>
          <a:bodyPr/>
          <a:lstStyle/>
          <a:p>
            <a:pPr lvl="0"/>
            <a:r>
              <a:rPr lang="ja-JP" altLang="en-US" smtClean="0"/>
              <a:t>マスター テキストの書式設定</a:t>
            </a:r>
          </a:p>
          <a:p>
            <a:pPr lvl="1"/>
            <a:r>
              <a:rPr lang="ja-JP" altLang="en-US" smtClean="0"/>
              <a:t>第 </a:t>
            </a:r>
            <a:r>
              <a:rPr lang="en-US" altLang="ja-JP" smtClean="0"/>
              <a:t>2 </a:t>
            </a:r>
            <a:r>
              <a:rPr lang="ja-JP" altLang="en-US" smtClean="0"/>
              <a:t>レベル</a:t>
            </a:r>
          </a:p>
          <a:p>
            <a:pPr lvl="2"/>
            <a:r>
              <a:rPr lang="ja-JP" altLang="en-US" smtClean="0"/>
              <a:t>第 </a:t>
            </a:r>
            <a:r>
              <a:rPr lang="en-US" altLang="ja-JP" smtClean="0"/>
              <a:t>3 </a:t>
            </a:r>
            <a:r>
              <a:rPr lang="ja-JP" altLang="en-US" smtClean="0"/>
              <a:t>レベル</a:t>
            </a:r>
          </a:p>
          <a:p>
            <a:pPr lvl="3"/>
            <a:r>
              <a:rPr lang="ja-JP" altLang="en-US" smtClean="0"/>
              <a:t>第 </a:t>
            </a:r>
            <a:r>
              <a:rPr lang="en-US" altLang="ja-JP" smtClean="0"/>
              <a:t>4 </a:t>
            </a:r>
            <a:r>
              <a:rPr lang="ja-JP" altLang="en-US" smtClean="0"/>
              <a:t>レベル</a:t>
            </a:r>
          </a:p>
          <a:p>
            <a:pPr lvl="4"/>
            <a:r>
              <a:rPr lang="ja-JP" altLang="en-US" smtClean="0"/>
              <a:t>第 </a:t>
            </a:r>
            <a:r>
              <a:rPr lang="en-US" altLang="ja-JP" smtClean="0"/>
              <a:t>5 </a:t>
            </a:r>
            <a:r>
              <a:rPr lang="ja-JP" altLang="en-US" smtClean="0"/>
              <a:t>レベル</a:t>
            </a:r>
            <a:endParaRPr lang="ja-JP" altLang="en-US"/>
          </a:p>
        </p:txBody>
      </p:sp>
      <p:sp>
        <p:nvSpPr>
          <p:cNvPr id="5" name="テキスト プレースホルダー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ja-JP" altLang="en-US" smtClean="0"/>
              <a:t>マスター テキストの書式設定</a:t>
            </a:r>
          </a:p>
        </p:txBody>
      </p:sp>
      <p:sp>
        <p:nvSpPr>
          <p:cNvPr id="6" name="コンテンツ プレースホルダー 5"/>
          <p:cNvSpPr>
            <a:spLocks noGrp="1"/>
          </p:cNvSpPr>
          <p:nvPr>
            <p:ph sz="quarter" idx="4"/>
          </p:nvPr>
        </p:nvSpPr>
        <p:spPr>
          <a:xfrm>
            <a:off x="4629150" y="2505075"/>
            <a:ext cx="3887788" cy="3684588"/>
          </a:xfrm>
        </p:spPr>
        <p:txBody>
          <a:bodyPr/>
          <a:lstStyle/>
          <a:p>
            <a:pPr lvl="0"/>
            <a:r>
              <a:rPr lang="ja-JP" altLang="en-US" smtClean="0"/>
              <a:t>マスター テキストの書式設定</a:t>
            </a:r>
          </a:p>
          <a:p>
            <a:pPr lvl="1"/>
            <a:r>
              <a:rPr lang="ja-JP" altLang="en-US" smtClean="0"/>
              <a:t>第 </a:t>
            </a:r>
            <a:r>
              <a:rPr lang="en-US" altLang="ja-JP" smtClean="0"/>
              <a:t>2 </a:t>
            </a:r>
            <a:r>
              <a:rPr lang="ja-JP" altLang="en-US" smtClean="0"/>
              <a:t>レベル</a:t>
            </a:r>
          </a:p>
          <a:p>
            <a:pPr lvl="2"/>
            <a:r>
              <a:rPr lang="ja-JP" altLang="en-US" smtClean="0"/>
              <a:t>第 </a:t>
            </a:r>
            <a:r>
              <a:rPr lang="en-US" altLang="ja-JP" smtClean="0"/>
              <a:t>3 </a:t>
            </a:r>
            <a:r>
              <a:rPr lang="ja-JP" altLang="en-US" smtClean="0"/>
              <a:t>レベル</a:t>
            </a:r>
          </a:p>
          <a:p>
            <a:pPr lvl="3"/>
            <a:r>
              <a:rPr lang="ja-JP" altLang="en-US" smtClean="0"/>
              <a:t>第 </a:t>
            </a:r>
            <a:r>
              <a:rPr lang="en-US" altLang="ja-JP" smtClean="0"/>
              <a:t>4 </a:t>
            </a:r>
            <a:r>
              <a:rPr lang="ja-JP" altLang="en-US" smtClean="0"/>
              <a:t>レベル</a:t>
            </a:r>
          </a:p>
          <a:p>
            <a:pPr lvl="4"/>
            <a:r>
              <a:rPr lang="ja-JP" altLang="en-US" smtClean="0"/>
              <a:t>第 </a:t>
            </a:r>
            <a:r>
              <a:rPr lang="en-US" altLang="ja-JP" smtClean="0"/>
              <a:t>5 </a:t>
            </a:r>
            <a:r>
              <a:rPr lang="ja-JP" altLang="en-US" smtClean="0"/>
              <a:t>レベル</a:t>
            </a:r>
            <a:endParaRPr lang="ja-JP" altLang="en-US"/>
          </a:p>
        </p:txBody>
      </p:sp>
      <p:sp>
        <p:nvSpPr>
          <p:cNvPr id="7" name="日付プレースホルダー 6"/>
          <p:cNvSpPr>
            <a:spLocks noGrp="1"/>
          </p:cNvSpPr>
          <p:nvPr>
            <p:ph type="dt" sz="half" idx="10"/>
          </p:nvPr>
        </p:nvSpPr>
        <p:spPr/>
        <p:txBody>
          <a:bodyPr/>
          <a:lstStyle>
            <a:lvl1pPr>
              <a:defRPr/>
            </a:lvl1pPr>
          </a:lstStyle>
          <a:p>
            <a:endParaRPr lang="en-US" altLang="ja-JP">
              <a:solidFill>
                <a:srgbClr val="000000"/>
              </a:solidFill>
            </a:endParaRPr>
          </a:p>
        </p:txBody>
      </p:sp>
      <p:sp>
        <p:nvSpPr>
          <p:cNvPr id="8" name="フッター プレースホルダー 7"/>
          <p:cNvSpPr>
            <a:spLocks noGrp="1"/>
          </p:cNvSpPr>
          <p:nvPr>
            <p:ph type="ftr" sz="quarter" idx="11"/>
          </p:nvPr>
        </p:nvSpPr>
        <p:spPr/>
        <p:txBody>
          <a:bodyPr/>
          <a:lstStyle>
            <a:lvl1pPr>
              <a:defRPr/>
            </a:lvl1pPr>
          </a:lstStyle>
          <a:p>
            <a:endParaRPr lang="en-US" altLang="ja-JP">
              <a:solidFill>
                <a:srgbClr val="000000"/>
              </a:solidFill>
            </a:endParaRPr>
          </a:p>
        </p:txBody>
      </p:sp>
      <p:sp>
        <p:nvSpPr>
          <p:cNvPr id="9" name="スライド番号プレースホルダー 8"/>
          <p:cNvSpPr>
            <a:spLocks noGrp="1"/>
          </p:cNvSpPr>
          <p:nvPr>
            <p:ph type="sldNum" sz="quarter" idx="12"/>
          </p:nvPr>
        </p:nvSpPr>
        <p:spPr/>
        <p:txBody>
          <a:bodyPr/>
          <a:lstStyle>
            <a:lvl1pPr>
              <a:defRPr/>
            </a:lvl1pPr>
          </a:lstStyle>
          <a:p>
            <a:fld id="{D9E73A9D-409F-4DD6-AD4F-853632A23086}"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37413570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smtClean="0"/>
              <a:t>マスター タイトルの書式設定</a:t>
            </a:r>
            <a:endParaRPr lang="ja-JP" altLang="en-US"/>
          </a:p>
        </p:txBody>
      </p:sp>
      <p:sp>
        <p:nvSpPr>
          <p:cNvPr id="3" name="日付プレースホルダー 2"/>
          <p:cNvSpPr>
            <a:spLocks noGrp="1"/>
          </p:cNvSpPr>
          <p:nvPr>
            <p:ph type="dt" sz="half" idx="10"/>
          </p:nvPr>
        </p:nvSpPr>
        <p:spPr/>
        <p:txBody>
          <a:bodyPr/>
          <a:lstStyle>
            <a:lvl1pPr>
              <a:defRPr/>
            </a:lvl1pPr>
          </a:lstStyle>
          <a:p>
            <a:endParaRPr lang="en-US" altLang="ja-JP">
              <a:solidFill>
                <a:srgbClr val="000000"/>
              </a:solidFill>
            </a:endParaRPr>
          </a:p>
        </p:txBody>
      </p:sp>
      <p:sp>
        <p:nvSpPr>
          <p:cNvPr id="4" name="フッター プレースホルダー 3"/>
          <p:cNvSpPr>
            <a:spLocks noGrp="1"/>
          </p:cNvSpPr>
          <p:nvPr>
            <p:ph type="ftr" sz="quarter" idx="11"/>
          </p:nvPr>
        </p:nvSpPr>
        <p:spPr/>
        <p:txBody>
          <a:bodyPr/>
          <a:lstStyle>
            <a:lvl1pPr>
              <a:defRPr/>
            </a:lvl1pPr>
          </a:lstStyle>
          <a:p>
            <a:endParaRPr lang="en-US" altLang="ja-JP">
              <a:solidFill>
                <a:srgbClr val="000000"/>
              </a:solidFill>
            </a:endParaRPr>
          </a:p>
        </p:txBody>
      </p:sp>
      <p:sp>
        <p:nvSpPr>
          <p:cNvPr id="5" name="スライド番号プレースホルダー 4"/>
          <p:cNvSpPr>
            <a:spLocks noGrp="1"/>
          </p:cNvSpPr>
          <p:nvPr>
            <p:ph type="sldNum" sz="quarter" idx="12"/>
          </p:nvPr>
        </p:nvSpPr>
        <p:spPr/>
        <p:txBody>
          <a:bodyPr/>
          <a:lstStyle>
            <a:lvl1pPr>
              <a:defRPr/>
            </a:lvl1pPr>
          </a:lstStyle>
          <a:p>
            <a:fld id="{5F3B324C-1BD7-435B-9C9A-AEB4CB095C7D}"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60454518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p:cNvSpPr>
            <a:spLocks noGrp="1"/>
          </p:cNvSpPr>
          <p:nvPr>
            <p:ph type="dt" sz="half" idx="10"/>
          </p:nvPr>
        </p:nvSpPr>
        <p:spPr/>
        <p:txBody>
          <a:bodyPr/>
          <a:lstStyle>
            <a:lvl1pPr>
              <a:defRPr/>
            </a:lvl1pPr>
          </a:lstStyle>
          <a:p>
            <a:endParaRPr lang="en-US" altLang="ja-JP">
              <a:solidFill>
                <a:srgbClr val="000000"/>
              </a:solidFill>
            </a:endParaRPr>
          </a:p>
        </p:txBody>
      </p:sp>
      <p:sp>
        <p:nvSpPr>
          <p:cNvPr id="3" name="フッター プレースホルダー 2"/>
          <p:cNvSpPr>
            <a:spLocks noGrp="1"/>
          </p:cNvSpPr>
          <p:nvPr>
            <p:ph type="ftr" sz="quarter" idx="11"/>
          </p:nvPr>
        </p:nvSpPr>
        <p:spPr/>
        <p:txBody>
          <a:bodyPr/>
          <a:lstStyle>
            <a:lvl1pPr>
              <a:defRPr/>
            </a:lvl1pPr>
          </a:lstStyle>
          <a:p>
            <a:endParaRPr lang="en-US" altLang="ja-JP">
              <a:solidFill>
                <a:srgbClr val="000000"/>
              </a:solidFill>
            </a:endParaRPr>
          </a:p>
        </p:txBody>
      </p:sp>
      <p:sp>
        <p:nvSpPr>
          <p:cNvPr id="4" name="スライド番号プレースホルダー 3"/>
          <p:cNvSpPr>
            <a:spLocks noGrp="1"/>
          </p:cNvSpPr>
          <p:nvPr>
            <p:ph type="sldNum" sz="quarter" idx="12"/>
          </p:nvPr>
        </p:nvSpPr>
        <p:spPr/>
        <p:txBody>
          <a:bodyPr/>
          <a:lstStyle>
            <a:lvl1pPr>
              <a:defRPr/>
            </a:lvl1pPr>
          </a:lstStyle>
          <a:p>
            <a:fld id="{7F14AEC3-45E2-4A0D-A70A-72320C70AF29}"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367169394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タイトル付きの&#10;コンテンツ">
    <p:spTree>
      <p:nvGrpSpPr>
        <p:cNvPr id="1" name=""/>
        <p:cNvGrpSpPr/>
        <p:nvPr/>
      </p:nvGrpSpPr>
      <p:grpSpPr>
        <a:xfrm>
          <a:off x="0" y="0"/>
          <a:ext cx="0" cy="0"/>
          <a:chOff x="0" y="0"/>
          <a:chExt cx="0" cy="0"/>
        </a:xfrm>
      </p:grpSpPr>
      <p:sp>
        <p:nvSpPr>
          <p:cNvPr id="2" name="タイトル 1"/>
          <p:cNvSpPr>
            <a:spLocks noGrp="1"/>
          </p:cNvSpPr>
          <p:nvPr>
            <p:ph type="title"/>
          </p:nvPr>
        </p:nvSpPr>
        <p:spPr>
          <a:xfrm>
            <a:off x="630238" y="457200"/>
            <a:ext cx="2949575" cy="1600200"/>
          </a:xfrm>
        </p:spPr>
        <p:txBody>
          <a:bodyPr anchor="b"/>
          <a:lstStyle>
            <a:lvl1pPr>
              <a:defRPr sz="3200"/>
            </a:lvl1pPr>
          </a:lstStyle>
          <a:p>
            <a:r>
              <a:rPr lang="ja-JP" altLang="en-US" smtClean="0"/>
              <a:t>マスター タイトルの書式設定</a:t>
            </a:r>
            <a:endParaRPr lang="ja-JP" altLang="en-US"/>
          </a:p>
        </p:txBody>
      </p:sp>
      <p:sp>
        <p:nvSpPr>
          <p:cNvPr id="3" name="コンテンツ プレースホルダー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ja-JP" altLang="en-US" smtClean="0"/>
              <a:t>マスター テキストの書式設定</a:t>
            </a:r>
          </a:p>
          <a:p>
            <a:pPr lvl="1"/>
            <a:r>
              <a:rPr lang="ja-JP" altLang="en-US" smtClean="0"/>
              <a:t>第 </a:t>
            </a:r>
            <a:r>
              <a:rPr lang="en-US" altLang="ja-JP" smtClean="0"/>
              <a:t>2 </a:t>
            </a:r>
            <a:r>
              <a:rPr lang="ja-JP" altLang="en-US" smtClean="0"/>
              <a:t>レベル</a:t>
            </a:r>
          </a:p>
          <a:p>
            <a:pPr lvl="2"/>
            <a:r>
              <a:rPr lang="ja-JP" altLang="en-US" smtClean="0"/>
              <a:t>第 </a:t>
            </a:r>
            <a:r>
              <a:rPr lang="en-US" altLang="ja-JP" smtClean="0"/>
              <a:t>3 </a:t>
            </a:r>
            <a:r>
              <a:rPr lang="ja-JP" altLang="en-US" smtClean="0"/>
              <a:t>レベル</a:t>
            </a:r>
          </a:p>
          <a:p>
            <a:pPr lvl="3"/>
            <a:r>
              <a:rPr lang="ja-JP" altLang="en-US" smtClean="0"/>
              <a:t>第 </a:t>
            </a:r>
            <a:r>
              <a:rPr lang="en-US" altLang="ja-JP" smtClean="0"/>
              <a:t>4 </a:t>
            </a:r>
            <a:r>
              <a:rPr lang="ja-JP" altLang="en-US" smtClean="0"/>
              <a:t>レベル</a:t>
            </a:r>
          </a:p>
          <a:p>
            <a:pPr lvl="4"/>
            <a:r>
              <a:rPr lang="ja-JP" altLang="en-US" smtClean="0"/>
              <a:t>第 </a:t>
            </a:r>
            <a:r>
              <a:rPr lang="en-US" altLang="ja-JP" smtClean="0"/>
              <a:t>5 </a:t>
            </a:r>
            <a:r>
              <a:rPr lang="ja-JP" altLang="en-US" smtClean="0"/>
              <a:t>レベル</a:t>
            </a:r>
            <a:endParaRPr lang="ja-JP" altLang="en-US"/>
          </a:p>
        </p:txBody>
      </p:sp>
      <p:sp>
        <p:nvSpPr>
          <p:cNvPr id="4" name="テキスト プレースホルダー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ja-JP" altLang="en-US" smtClean="0"/>
              <a:t>マスター テキストの書式設定</a:t>
            </a:r>
          </a:p>
        </p:txBody>
      </p:sp>
      <p:sp>
        <p:nvSpPr>
          <p:cNvPr id="5" name="日付プレースホルダー 4"/>
          <p:cNvSpPr>
            <a:spLocks noGrp="1"/>
          </p:cNvSpPr>
          <p:nvPr>
            <p:ph type="dt" sz="half" idx="10"/>
          </p:nvPr>
        </p:nvSpPr>
        <p:spPr/>
        <p:txBody>
          <a:bodyPr/>
          <a:lstStyle>
            <a:lvl1pPr>
              <a:defRPr/>
            </a:lvl1pPr>
          </a:lstStyle>
          <a:p>
            <a:endParaRPr lang="en-US" altLang="ja-JP">
              <a:solidFill>
                <a:srgbClr val="000000"/>
              </a:solidFill>
            </a:endParaRPr>
          </a:p>
        </p:txBody>
      </p:sp>
      <p:sp>
        <p:nvSpPr>
          <p:cNvPr id="6" name="フッター プレースホルダー 5"/>
          <p:cNvSpPr>
            <a:spLocks noGrp="1"/>
          </p:cNvSpPr>
          <p:nvPr>
            <p:ph type="ftr" sz="quarter" idx="11"/>
          </p:nvPr>
        </p:nvSpPr>
        <p:spPr/>
        <p:txBody>
          <a:bodyPr/>
          <a:lstStyle>
            <a:lvl1pPr>
              <a:defRPr/>
            </a:lvl1pPr>
          </a:lstStyle>
          <a:p>
            <a:endParaRPr lang="en-US" altLang="ja-JP">
              <a:solidFill>
                <a:srgbClr val="000000"/>
              </a:solidFill>
            </a:endParaRPr>
          </a:p>
        </p:txBody>
      </p:sp>
      <p:sp>
        <p:nvSpPr>
          <p:cNvPr id="7" name="スライド番号プレースホルダー 6"/>
          <p:cNvSpPr>
            <a:spLocks noGrp="1"/>
          </p:cNvSpPr>
          <p:nvPr>
            <p:ph type="sldNum" sz="quarter" idx="12"/>
          </p:nvPr>
        </p:nvSpPr>
        <p:spPr/>
        <p:txBody>
          <a:bodyPr/>
          <a:lstStyle>
            <a:lvl1pPr>
              <a:defRPr/>
            </a:lvl1pPr>
          </a:lstStyle>
          <a:p>
            <a:fld id="{C0B0F2F3-412A-4B92-AA24-1D491365BE88}"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3101237194"/>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p:cNvSpPr>
            <a:spLocks noGrp="1"/>
          </p:cNvSpPr>
          <p:nvPr>
            <p:ph type="title"/>
          </p:nvPr>
        </p:nvSpPr>
        <p:spPr>
          <a:xfrm>
            <a:off x="630238" y="457200"/>
            <a:ext cx="2949575" cy="1600200"/>
          </a:xfrm>
        </p:spPr>
        <p:txBody>
          <a:bodyPr anchor="b"/>
          <a:lstStyle>
            <a:lvl1pPr>
              <a:defRPr sz="3200"/>
            </a:lvl1pPr>
          </a:lstStyle>
          <a:p>
            <a:r>
              <a:rPr lang="ja-JP" altLang="en-US" smtClean="0"/>
              <a:t>マスター タイトルの書式設定</a:t>
            </a:r>
            <a:endParaRPr lang="ja-JP" altLang="en-US"/>
          </a:p>
        </p:txBody>
      </p:sp>
      <p:sp>
        <p:nvSpPr>
          <p:cNvPr id="3" name="図プレースホルダー 2"/>
          <p:cNvSpPr>
            <a:spLocks noGrp="1"/>
          </p:cNvSpPr>
          <p:nvPr>
            <p:ph type="pic" idx="1"/>
          </p:nvPr>
        </p:nvSpPr>
        <p:spPr>
          <a:xfrm>
            <a:off x="3887788" y="987425"/>
            <a:ext cx="462915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ja-JP" altLang="en-US"/>
          </a:p>
        </p:txBody>
      </p:sp>
      <p:sp>
        <p:nvSpPr>
          <p:cNvPr id="4" name="テキスト プレースホルダー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ja-JP" altLang="en-US" smtClean="0"/>
              <a:t>マスター テキストの書式設定</a:t>
            </a:r>
          </a:p>
        </p:txBody>
      </p:sp>
      <p:sp>
        <p:nvSpPr>
          <p:cNvPr id="5" name="日付プレースホルダー 4"/>
          <p:cNvSpPr>
            <a:spLocks noGrp="1"/>
          </p:cNvSpPr>
          <p:nvPr>
            <p:ph type="dt" sz="half" idx="10"/>
          </p:nvPr>
        </p:nvSpPr>
        <p:spPr/>
        <p:txBody>
          <a:bodyPr/>
          <a:lstStyle>
            <a:lvl1pPr>
              <a:defRPr/>
            </a:lvl1pPr>
          </a:lstStyle>
          <a:p>
            <a:endParaRPr lang="en-US" altLang="ja-JP">
              <a:solidFill>
                <a:srgbClr val="000000"/>
              </a:solidFill>
            </a:endParaRPr>
          </a:p>
        </p:txBody>
      </p:sp>
      <p:sp>
        <p:nvSpPr>
          <p:cNvPr id="6" name="フッター プレースホルダー 5"/>
          <p:cNvSpPr>
            <a:spLocks noGrp="1"/>
          </p:cNvSpPr>
          <p:nvPr>
            <p:ph type="ftr" sz="quarter" idx="11"/>
          </p:nvPr>
        </p:nvSpPr>
        <p:spPr/>
        <p:txBody>
          <a:bodyPr/>
          <a:lstStyle>
            <a:lvl1pPr>
              <a:defRPr/>
            </a:lvl1pPr>
          </a:lstStyle>
          <a:p>
            <a:endParaRPr lang="en-US" altLang="ja-JP">
              <a:solidFill>
                <a:srgbClr val="000000"/>
              </a:solidFill>
            </a:endParaRPr>
          </a:p>
        </p:txBody>
      </p:sp>
      <p:sp>
        <p:nvSpPr>
          <p:cNvPr id="7" name="スライド番号プレースホルダー 6"/>
          <p:cNvSpPr>
            <a:spLocks noGrp="1"/>
          </p:cNvSpPr>
          <p:nvPr>
            <p:ph type="sldNum" sz="quarter" idx="12"/>
          </p:nvPr>
        </p:nvSpPr>
        <p:spPr/>
        <p:txBody>
          <a:bodyPr/>
          <a:lstStyle>
            <a:lvl1pPr>
              <a:defRPr/>
            </a:lvl1pPr>
          </a:lstStyle>
          <a:p>
            <a:fld id="{21B3411E-32D6-40D9-AC64-70E2629726CD}"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273620157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タイトルと&#10;縦書きテキス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smtClean="0"/>
              <a:t>マスター タイトルの書式設定</a:t>
            </a:r>
            <a:endParaRPr lang="ja-JP" altLang="en-US"/>
          </a:p>
        </p:txBody>
      </p:sp>
      <p:sp>
        <p:nvSpPr>
          <p:cNvPr id="3" name="縦書きテキスト プレースホルダー 2"/>
          <p:cNvSpPr>
            <a:spLocks noGrp="1"/>
          </p:cNvSpPr>
          <p:nvPr>
            <p:ph type="body" orient="vert" idx="1"/>
          </p:nvPr>
        </p:nvSpPr>
        <p:spPr/>
        <p:txBody>
          <a:bodyPr vert="eaVert"/>
          <a:lstStyle/>
          <a:p>
            <a:pPr lvl="0"/>
            <a:r>
              <a:rPr lang="ja-JP" altLang="en-US" smtClean="0"/>
              <a:t>マスター テキストの書式設定</a:t>
            </a:r>
          </a:p>
          <a:p>
            <a:pPr lvl="1"/>
            <a:r>
              <a:rPr lang="ja-JP" altLang="en-US" smtClean="0"/>
              <a:t>第 </a:t>
            </a:r>
            <a:r>
              <a:rPr lang="en-US" altLang="ja-JP" smtClean="0"/>
              <a:t>2 </a:t>
            </a:r>
            <a:r>
              <a:rPr lang="ja-JP" altLang="en-US" smtClean="0"/>
              <a:t>レベル</a:t>
            </a:r>
          </a:p>
          <a:p>
            <a:pPr lvl="2"/>
            <a:r>
              <a:rPr lang="ja-JP" altLang="en-US" smtClean="0"/>
              <a:t>第 </a:t>
            </a:r>
            <a:r>
              <a:rPr lang="en-US" altLang="ja-JP" smtClean="0"/>
              <a:t>3 </a:t>
            </a:r>
            <a:r>
              <a:rPr lang="ja-JP" altLang="en-US" smtClean="0"/>
              <a:t>レベル</a:t>
            </a:r>
          </a:p>
          <a:p>
            <a:pPr lvl="3"/>
            <a:r>
              <a:rPr lang="ja-JP" altLang="en-US" smtClean="0"/>
              <a:t>第 </a:t>
            </a:r>
            <a:r>
              <a:rPr lang="en-US" altLang="ja-JP" smtClean="0"/>
              <a:t>4 </a:t>
            </a:r>
            <a:r>
              <a:rPr lang="ja-JP" altLang="en-US" smtClean="0"/>
              <a:t>レベル</a:t>
            </a:r>
          </a:p>
          <a:p>
            <a:pPr lvl="4"/>
            <a:r>
              <a:rPr lang="ja-JP" altLang="en-US" smtClean="0"/>
              <a:t>第 </a:t>
            </a:r>
            <a:r>
              <a:rPr lang="en-US" altLang="ja-JP" smtClean="0"/>
              <a:t>5 </a:t>
            </a:r>
            <a:r>
              <a:rPr lang="ja-JP" altLang="en-US" smtClean="0"/>
              <a:t>レベル</a:t>
            </a:r>
            <a:endParaRPr lang="ja-JP" altLang="en-US"/>
          </a:p>
        </p:txBody>
      </p:sp>
      <p:sp>
        <p:nvSpPr>
          <p:cNvPr id="4" name="日付プレースホルダー 3"/>
          <p:cNvSpPr>
            <a:spLocks noGrp="1"/>
          </p:cNvSpPr>
          <p:nvPr>
            <p:ph type="dt" sz="half" idx="10"/>
          </p:nvPr>
        </p:nvSpPr>
        <p:spPr/>
        <p:txBody>
          <a:bodyPr/>
          <a:lstStyle>
            <a:lvl1pPr>
              <a:defRPr/>
            </a:lvl1pPr>
          </a:lstStyle>
          <a:p>
            <a:endParaRPr lang="en-US" altLang="ja-JP">
              <a:solidFill>
                <a:srgbClr val="000000"/>
              </a:solidFill>
            </a:endParaRPr>
          </a:p>
        </p:txBody>
      </p:sp>
      <p:sp>
        <p:nvSpPr>
          <p:cNvPr id="5" name="フッター プレースホルダー 4"/>
          <p:cNvSpPr>
            <a:spLocks noGrp="1"/>
          </p:cNvSpPr>
          <p:nvPr>
            <p:ph type="ftr" sz="quarter" idx="11"/>
          </p:nvPr>
        </p:nvSpPr>
        <p:spPr/>
        <p:txBody>
          <a:bodyPr/>
          <a:lstStyle>
            <a:lvl1pPr>
              <a:defRPr/>
            </a:lvl1pPr>
          </a:lstStyle>
          <a:p>
            <a:endParaRPr lang="en-US" altLang="ja-JP">
              <a:solidFill>
                <a:srgbClr val="000000"/>
              </a:solidFill>
            </a:endParaRPr>
          </a:p>
        </p:txBody>
      </p:sp>
      <p:sp>
        <p:nvSpPr>
          <p:cNvPr id="6" name="スライド番号プレースホルダー 5"/>
          <p:cNvSpPr>
            <a:spLocks noGrp="1"/>
          </p:cNvSpPr>
          <p:nvPr>
            <p:ph type="sldNum" sz="quarter" idx="12"/>
          </p:nvPr>
        </p:nvSpPr>
        <p:spPr/>
        <p:txBody>
          <a:bodyPr/>
          <a:lstStyle>
            <a:lvl1pPr>
              <a:defRPr/>
            </a:lvl1pPr>
          </a:lstStyle>
          <a:p>
            <a:fld id="{63DD70D9-3A33-4CCA-AB1F-5A03ED3DD94F}"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208012908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p:cNvSpPr>
            <a:spLocks noGrp="1"/>
          </p:cNvSpPr>
          <p:nvPr>
            <p:ph type="title" orient="vert"/>
          </p:nvPr>
        </p:nvSpPr>
        <p:spPr>
          <a:xfrm>
            <a:off x="6629400" y="274638"/>
            <a:ext cx="2057400" cy="5851525"/>
          </a:xfrm>
        </p:spPr>
        <p:txBody>
          <a:bodyPr vert="eaVert"/>
          <a:lstStyle/>
          <a:p>
            <a:r>
              <a:rPr lang="ja-JP" altLang="en-US" smtClean="0"/>
              <a:t>マスター タイトルの書式設定</a:t>
            </a:r>
            <a:endParaRPr lang="ja-JP" altLang="en-US"/>
          </a:p>
        </p:txBody>
      </p:sp>
      <p:sp>
        <p:nvSpPr>
          <p:cNvPr id="3" name="縦書きテキスト プレースホルダー 2"/>
          <p:cNvSpPr>
            <a:spLocks noGrp="1"/>
          </p:cNvSpPr>
          <p:nvPr>
            <p:ph type="body" orient="vert" idx="1"/>
          </p:nvPr>
        </p:nvSpPr>
        <p:spPr>
          <a:xfrm>
            <a:off x="457200" y="274638"/>
            <a:ext cx="6019800" cy="5851525"/>
          </a:xfrm>
        </p:spPr>
        <p:txBody>
          <a:bodyPr vert="eaVert"/>
          <a:lstStyle/>
          <a:p>
            <a:pPr lvl="0"/>
            <a:r>
              <a:rPr lang="ja-JP" altLang="en-US" smtClean="0"/>
              <a:t>マスター テキストの書式設定</a:t>
            </a:r>
          </a:p>
          <a:p>
            <a:pPr lvl="1"/>
            <a:r>
              <a:rPr lang="ja-JP" altLang="en-US" smtClean="0"/>
              <a:t>第 </a:t>
            </a:r>
            <a:r>
              <a:rPr lang="en-US" altLang="ja-JP" smtClean="0"/>
              <a:t>2 </a:t>
            </a:r>
            <a:r>
              <a:rPr lang="ja-JP" altLang="en-US" smtClean="0"/>
              <a:t>レベル</a:t>
            </a:r>
          </a:p>
          <a:p>
            <a:pPr lvl="2"/>
            <a:r>
              <a:rPr lang="ja-JP" altLang="en-US" smtClean="0"/>
              <a:t>第 </a:t>
            </a:r>
            <a:r>
              <a:rPr lang="en-US" altLang="ja-JP" smtClean="0"/>
              <a:t>3 </a:t>
            </a:r>
            <a:r>
              <a:rPr lang="ja-JP" altLang="en-US" smtClean="0"/>
              <a:t>レベル</a:t>
            </a:r>
          </a:p>
          <a:p>
            <a:pPr lvl="3"/>
            <a:r>
              <a:rPr lang="ja-JP" altLang="en-US" smtClean="0"/>
              <a:t>第 </a:t>
            </a:r>
            <a:r>
              <a:rPr lang="en-US" altLang="ja-JP" smtClean="0"/>
              <a:t>4 </a:t>
            </a:r>
            <a:r>
              <a:rPr lang="ja-JP" altLang="en-US" smtClean="0"/>
              <a:t>レベル</a:t>
            </a:r>
          </a:p>
          <a:p>
            <a:pPr lvl="4"/>
            <a:r>
              <a:rPr lang="ja-JP" altLang="en-US" smtClean="0"/>
              <a:t>第 </a:t>
            </a:r>
            <a:r>
              <a:rPr lang="en-US" altLang="ja-JP" smtClean="0"/>
              <a:t>5 </a:t>
            </a:r>
            <a:r>
              <a:rPr lang="ja-JP" altLang="en-US" smtClean="0"/>
              <a:t>レベル</a:t>
            </a:r>
            <a:endParaRPr lang="ja-JP" altLang="en-US"/>
          </a:p>
        </p:txBody>
      </p:sp>
      <p:sp>
        <p:nvSpPr>
          <p:cNvPr id="4" name="日付プレースホルダー 3"/>
          <p:cNvSpPr>
            <a:spLocks noGrp="1"/>
          </p:cNvSpPr>
          <p:nvPr>
            <p:ph type="dt" sz="half" idx="10"/>
          </p:nvPr>
        </p:nvSpPr>
        <p:spPr/>
        <p:txBody>
          <a:bodyPr/>
          <a:lstStyle>
            <a:lvl1pPr>
              <a:defRPr/>
            </a:lvl1pPr>
          </a:lstStyle>
          <a:p>
            <a:endParaRPr lang="en-US" altLang="ja-JP">
              <a:solidFill>
                <a:srgbClr val="000000"/>
              </a:solidFill>
            </a:endParaRPr>
          </a:p>
        </p:txBody>
      </p:sp>
      <p:sp>
        <p:nvSpPr>
          <p:cNvPr id="5" name="フッター プレースホルダー 4"/>
          <p:cNvSpPr>
            <a:spLocks noGrp="1"/>
          </p:cNvSpPr>
          <p:nvPr>
            <p:ph type="ftr" sz="quarter" idx="11"/>
          </p:nvPr>
        </p:nvSpPr>
        <p:spPr/>
        <p:txBody>
          <a:bodyPr/>
          <a:lstStyle>
            <a:lvl1pPr>
              <a:defRPr/>
            </a:lvl1pPr>
          </a:lstStyle>
          <a:p>
            <a:endParaRPr lang="en-US" altLang="ja-JP">
              <a:solidFill>
                <a:srgbClr val="000000"/>
              </a:solidFill>
            </a:endParaRPr>
          </a:p>
        </p:txBody>
      </p:sp>
      <p:sp>
        <p:nvSpPr>
          <p:cNvPr id="6" name="スライド番号プレースホルダー 5"/>
          <p:cNvSpPr>
            <a:spLocks noGrp="1"/>
          </p:cNvSpPr>
          <p:nvPr>
            <p:ph type="sldNum" sz="quarter" idx="12"/>
          </p:nvPr>
        </p:nvSpPr>
        <p:spPr/>
        <p:txBody>
          <a:bodyPr/>
          <a:lstStyle>
            <a:lvl1pPr>
              <a:defRPr/>
            </a:lvl1pPr>
          </a:lstStyle>
          <a:p>
            <a:fld id="{488A8A84-FE76-4C7A-9484-A1C12E640674}"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168462614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Only" preserve="1">
  <p:cSld name="コンテンツ">
    <p:spTree>
      <p:nvGrpSpPr>
        <p:cNvPr id="1" name=""/>
        <p:cNvGrpSpPr/>
        <p:nvPr/>
      </p:nvGrpSpPr>
      <p:grpSpPr>
        <a:xfrm>
          <a:off x="0" y="0"/>
          <a:ext cx="0" cy="0"/>
          <a:chOff x="0" y="0"/>
          <a:chExt cx="0" cy="0"/>
        </a:xfrm>
      </p:grpSpPr>
      <p:sp>
        <p:nvSpPr>
          <p:cNvPr id="2" name="コンテンツ プレースホルダー 1"/>
          <p:cNvSpPr>
            <a:spLocks noGrp="1"/>
          </p:cNvSpPr>
          <p:nvPr>
            <p:ph/>
          </p:nvPr>
        </p:nvSpPr>
        <p:spPr>
          <a:xfrm>
            <a:off x="457200" y="274638"/>
            <a:ext cx="8229600" cy="5851525"/>
          </a:xfrm>
        </p:spPr>
        <p:txBody>
          <a:bodyPr/>
          <a:lstStyle/>
          <a:p>
            <a:pPr lvl="0"/>
            <a:r>
              <a:rPr lang="ja-JP" altLang="en-US" smtClean="0"/>
              <a:t>マスター テキストの書式設定</a:t>
            </a:r>
          </a:p>
          <a:p>
            <a:pPr lvl="1"/>
            <a:r>
              <a:rPr lang="ja-JP" altLang="en-US" smtClean="0"/>
              <a:t>第 </a:t>
            </a:r>
            <a:r>
              <a:rPr lang="en-US" altLang="ja-JP" smtClean="0"/>
              <a:t>2 </a:t>
            </a:r>
            <a:r>
              <a:rPr lang="ja-JP" altLang="en-US" smtClean="0"/>
              <a:t>レベル</a:t>
            </a:r>
          </a:p>
          <a:p>
            <a:pPr lvl="2"/>
            <a:r>
              <a:rPr lang="ja-JP" altLang="en-US" smtClean="0"/>
              <a:t>第 </a:t>
            </a:r>
            <a:r>
              <a:rPr lang="en-US" altLang="ja-JP" smtClean="0"/>
              <a:t>3 </a:t>
            </a:r>
            <a:r>
              <a:rPr lang="ja-JP" altLang="en-US" smtClean="0"/>
              <a:t>レベル</a:t>
            </a:r>
          </a:p>
          <a:p>
            <a:pPr lvl="3"/>
            <a:r>
              <a:rPr lang="ja-JP" altLang="en-US" smtClean="0"/>
              <a:t>第 </a:t>
            </a:r>
            <a:r>
              <a:rPr lang="en-US" altLang="ja-JP" smtClean="0"/>
              <a:t>4 </a:t>
            </a:r>
            <a:r>
              <a:rPr lang="ja-JP" altLang="en-US" smtClean="0"/>
              <a:t>レベル</a:t>
            </a:r>
          </a:p>
          <a:p>
            <a:pPr lvl="4"/>
            <a:r>
              <a:rPr lang="ja-JP" altLang="en-US" smtClean="0"/>
              <a:t>第 </a:t>
            </a:r>
            <a:r>
              <a:rPr lang="en-US" altLang="ja-JP" smtClean="0"/>
              <a:t>5 </a:t>
            </a:r>
            <a:r>
              <a:rPr lang="ja-JP" altLang="en-US" smtClean="0"/>
              <a:t>レベル</a:t>
            </a:r>
            <a:endParaRPr lang="ja-JP" altLang="en-US"/>
          </a:p>
        </p:txBody>
      </p:sp>
      <p:sp>
        <p:nvSpPr>
          <p:cNvPr id="3" name="日付プレースホルダー 2"/>
          <p:cNvSpPr>
            <a:spLocks noGrp="1"/>
          </p:cNvSpPr>
          <p:nvPr>
            <p:ph type="dt" sz="half" idx="10"/>
          </p:nvPr>
        </p:nvSpPr>
        <p:spPr>
          <a:xfrm>
            <a:off x="457200" y="6245225"/>
            <a:ext cx="2133600" cy="476250"/>
          </a:xfrm>
        </p:spPr>
        <p:txBody>
          <a:bodyPr/>
          <a:lstStyle>
            <a:lvl1pPr>
              <a:defRPr/>
            </a:lvl1pPr>
          </a:lstStyle>
          <a:p>
            <a:endParaRPr lang="en-US" altLang="ja-JP">
              <a:solidFill>
                <a:srgbClr val="000000"/>
              </a:solidFill>
            </a:endParaRPr>
          </a:p>
        </p:txBody>
      </p:sp>
      <p:sp>
        <p:nvSpPr>
          <p:cNvPr id="4" name="フッター プレースホルダー 3"/>
          <p:cNvSpPr>
            <a:spLocks noGrp="1"/>
          </p:cNvSpPr>
          <p:nvPr>
            <p:ph type="ftr" sz="quarter" idx="11"/>
          </p:nvPr>
        </p:nvSpPr>
        <p:spPr>
          <a:xfrm>
            <a:off x="3124200" y="6245225"/>
            <a:ext cx="2895600" cy="476250"/>
          </a:xfrm>
        </p:spPr>
        <p:txBody>
          <a:bodyPr/>
          <a:lstStyle>
            <a:lvl1pPr>
              <a:defRPr/>
            </a:lvl1pPr>
          </a:lstStyle>
          <a:p>
            <a:endParaRPr lang="en-US" altLang="ja-JP">
              <a:solidFill>
                <a:srgbClr val="000000"/>
              </a:solidFill>
            </a:endParaRPr>
          </a:p>
        </p:txBody>
      </p:sp>
      <p:sp>
        <p:nvSpPr>
          <p:cNvPr id="5" name="スライド番号プレースホルダー 4"/>
          <p:cNvSpPr>
            <a:spLocks noGrp="1"/>
          </p:cNvSpPr>
          <p:nvPr>
            <p:ph type="sldNum" sz="quarter" idx="12"/>
          </p:nvPr>
        </p:nvSpPr>
        <p:spPr>
          <a:xfrm>
            <a:off x="6553200" y="6245225"/>
            <a:ext cx="2133600" cy="476250"/>
          </a:xfrm>
        </p:spPr>
        <p:txBody>
          <a:bodyPr/>
          <a:lstStyle>
            <a:lvl1pPr>
              <a:defRPr/>
            </a:lvl1pPr>
          </a:lstStyle>
          <a:p>
            <a:fld id="{CFE3E2A4-BE70-47BC-88F0-64635A67E91E}" type="slidenum">
              <a:rPr lang="en-US" altLang="ja-JP">
                <a:solidFill>
                  <a:srgbClr val="000000"/>
                </a:solidFill>
              </a:rPr>
              <a:pPr/>
              <a:t>‹#›</a:t>
            </a:fld>
            <a:endParaRPr lang="en-US" altLang="ja-JP">
              <a:solidFill>
                <a:srgbClr val="000000"/>
              </a:solidFill>
            </a:endParaRPr>
          </a:p>
        </p:txBody>
      </p:sp>
    </p:spTree>
    <p:extLst>
      <p:ext uri="{BB962C8B-B14F-4D97-AF65-F5344CB8AC3E}">
        <p14:creationId xmlns:p14="http://schemas.microsoft.com/office/powerpoint/2010/main" val="2793798277"/>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685800" y="2130425"/>
            <a:ext cx="7772400" cy="1470025"/>
          </a:xfrm>
        </p:spPr>
        <p:txBody>
          <a:bodyPr/>
          <a:lstStyle/>
          <a:p>
            <a:r>
              <a:rPr kumimoji="1" lang="ja-JP" altLang="en-US" smtClean="0"/>
              <a:t>マスター タイトルの書式設定</a:t>
            </a:r>
            <a:endParaRPr kumimoji="1" lang="ja-JP" altLang="en-US"/>
          </a:p>
        </p:txBody>
      </p:sp>
      <p:sp>
        <p:nvSpPr>
          <p:cNvPr id="3" name="サブタイトル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kumimoji="1" lang="ja-JP" altLang="en-US" smtClean="0"/>
              <a:t>マスター サブタイトルの書式設定</a:t>
            </a:r>
            <a:endParaRPr kumimoji="1" lang="ja-JP" altLang="en-US"/>
          </a:p>
        </p:txBody>
      </p:sp>
      <p:sp>
        <p:nvSpPr>
          <p:cNvPr id="4" name="日付プレースホルダー 3"/>
          <p:cNvSpPr>
            <a:spLocks noGrp="1"/>
          </p:cNvSpPr>
          <p:nvPr>
            <p:ph type="dt" sz="half" idx="10"/>
          </p:nvPr>
        </p:nvSpPr>
        <p:spPr/>
        <p:txBody>
          <a:bodyPr/>
          <a:lstStyle/>
          <a:p>
            <a:fld id="{CD18AF5C-5EF2-48D7-AD3C-E5ABD40DA592}" type="datetimeFigureOut">
              <a:rPr lang="ja-JP" altLang="en-US" smtClean="0">
                <a:solidFill>
                  <a:prstClr val="black">
                    <a:tint val="75000"/>
                  </a:prstClr>
                </a:solidFill>
              </a:rPr>
              <a:pPr/>
              <a:t>2015/8/15</a:t>
            </a:fld>
            <a:endParaRPr lang="ja-JP" altLang="en-US">
              <a:solidFill>
                <a:prstClr val="black">
                  <a:tint val="75000"/>
                </a:prstClr>
              </a:solidFill>
            </a:endParaRPr>
          </a:p>
        </p:txBody>
      </p:sp>
      <p:sp>
        <p:nvSpPr>
          <p:cNvPr id="5" name="フッター プレースホルダー 4"/>
          <p:cNvSpPr>
            <a:spLocks noGrp="1"/>
          </p:cNvSpPr>
          <p:nvPr>
            <p:ph type="ftr" sz="quarter" idx="11"/>
          </p:nvPr>
        </p:nvSpPr>
        <p:spPr/>
        <p:txBody>
          <a:bodyPr/>
          <a:lstStyle/>
          <a:p>
            <a:endParaRPr lang="ja-JP" altLang="en-US">
              <a:solidFill>
                <a:prstClr val="black">
                  <a:tint val="75000"/>
                </a:prstClr>
              </a:solidFill>
            </a:endParaRPr>
          </a:p>
        </p:txBody>
      </p:sp>
      <p:sp>
        <p:nvSpPr>
          <p:cNvPr id="6" name="スライド番号プレースホルダー 5"/>
          <p:cNvSpPr>
            <a:spLocks noGrp="1"/>
          </p:cNvSpPr>
          <p:nvPr>
            <p:ph type="sldNum" sz="quarter" idx="12"/>
          </p:nvPr>
        </p:nvSpPr>
        <p:spPr/>
        <p:txBody>
          <a:bodyPr/>
          <a:lstStyle/>
          <a:p>
            <a:fld id="{C1410649-3783-44E8-A0E1-A169957EC93F}" type="slidenum">
              <a:rPr lang="ja-JP" altLang="en-US" smtClean="0">
                <a:solidFill>
                  <a:prstClr val="black">
                    <a:tint val="75000"/>
                  </a:prstClr>
                </a:solidFill>
              </a:rPr>
              <a:pPr/>
              <a:t>‹#›</a:t>
            </a:fld>
            <a:endParaRPr lang="ja-JP" altLang="en-US">
              <a:solidFill>
                <a:prstClr val="black">
                  <a:tint val="75000"/>
                </a:prstClr>
              </a:solidFill>
            </a:endParaRPr>
          </a:p>
        </p:txBody>
      </p:sp>
    </p:spTree>
    <p:extLst>
      <p:ext uri="{BB962C8B-B14F-4D97-AF65-F5344CB8AC3E}">
        <p14:creationId xmlns:p14="http://schemas.microsoft.com/office/powerpoint/2010/main" val="218452924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smtClean="0"/>
              <a:t>マスター タイトルの書式設定</a:t>
            </a:r>
            <a:endParaRPr kumimoji="1" lang="ja-JP" altLang="en-US"/>
          </a:p>
        </p:txBody>
      </p:sp>
      <p:sp>
        <p:nvSpPr>
          <p:cNvPr id="3" name="コンテンツ プレースホルダー 2"/>
          <p:cNvSpPr>
            <a:spLocks noGrp="1"/>
          </p:cNvSpPr>
          <p:nvPr>
            <p:ph idx="1"/>
          </p:nvPr>
        </p:nvSpPr>
        <p:spPr/>
        <p:txBody>
          <a:bodyPr/>
          <a:lstStyle/>
          <a:p>
            <a:pPr lvl="0"/>
            <a:r>
              <a:rPr kumimoji="1" lang="ja-JP" altLang="en-US" smtClean="0"/>
              <a:t>マスター テキストの書式設定</a:t>
            </a:r>
          </a:p>
          <a:p>
            <a:pPr lvl="1"/>
            <a:r>
              <a:rPr kumimoji="1" lang="ja-JP" altLang="en-US" smtClean="0"/>
              <a:t>第 </a:t>
            </a:r>
            <a:r>
              <a:rPr kumimoji="1" lang="en-US" altLang="ja-JP" smtClean="0"/>
              <a:t>2 </a:t>
            </a:r>
            <a:r>
              <a:rPr kumimoji="1" lang="ja-JP" altLang="en-US" smtClean="0"/>
              <a:t>レベル</a:t>
            </a:r>
          </a:p>
          <a:p>
            <a:pPr lvl="2"/>
            <a:r>
              <a:rPr kumimoji="1" lang="ja-JP" altLang="en-US" smtClean="0"/>
              <a:t>第 </a:t>
            </a:r>
            <a:r>
              <a:rPr kumimoji="1" lang="en-US" altLang="ja-JP" smtClean="0"/>
              <a:t>3 </a:t>
            </a:r>
            <a:r>
              <a:rPr kumimoji="1" lang="ja-JP" altLang="en-US" smtClean="0"/>
              <a:t>レベル</a:t>
            </a:r>
          </a:p>
          <a:p>
            <a:pPr lvl="3"/>
            <a:r>
              <a:rPr kumimoji="1" lang="ja-JP" altLang="en-US" smtClean="0"/>
              <a:t>第 </a:t>
            </a:r>
            <a:r>
              <a:rPr kumimoji="1" lang="en-US" altLang="ja-JP" smtClean="0"/>
              <a:t>4 </a:t>
            </a:r>
            <a:r>
              <a:rPr kumimoji="1" lang="ja-JP" altLang="en-US" smtClean="0"/>
              <a:t>レベル</a:t>
            </a:r>
          </a:p>
          <a:p>
            <a:pPr lvl="4"/>
            <a:r>
              <a:rPr kumimoji="1" lang="ja-JP" altLang="en-US" smtClean="0"/>
              <a:t>第 </a:t>
            </a:r>
            <a:r>
              <a:rPr kumimoji="1" lang="en-US" altLang="ja-JP" smtClean="0"/>
              <a:t>5 </a:t>
            </a:r>
            <a:r>
              <a:rPr kumimoji="1" lang="ja-JP" altLang="en-US" smtClean="0"/>
              <a:t>レベル</a:t>
            </a:r>
            <a:endParaRPr kumimoji="1" lang="ja-JP" altLang="en-US"/>
          </a:p>
        </p:txBody>
      </p:sp>
      <p:sp>
        <p:nvSpPr>
          <p:cNvPr id="4" name="日付プレースホルダー 3"/>
          <p:cNvSpPr>
            <a:spLocks noGrp="1"/>
          </p:cNvSpPr>
          <p:nvPr>
            <p:ph type="dt" sz="half" idx="10"/>
          </p:nvPr>
        </p:nvSpPr>
        <p:spPr/>
        <p:txBody>
          <a:bodyPr/>
          <a:lstStyle/>
          <a:p>
            <a:fld id="{CD18AF5C-5EF2-48D7-AD3C-E5ABD40DA592}" type="datetimeFigureOut">
              <a:rPr lang="ja-JP" altLang="en-US" smtClean="0">
                <a:solidFill>
                  <a:prstClr val="black">
                    <a:tint val="75000"/>
                  </a:prstClr>
                </a:solidFill>
              </a:rPr>
              <a:pPr/>
              <a:t>2015/8/15</a:t>
            </a:fld>
            <a:endParaRPr lang="ja-JP" altLang="en-US">
              <a:solidFill>
                <a:prstClr val="black">
                  <a:tint val="75000"/>
                </a:prstClr>
              </a:solidFill>
            </a:endParaRPr>
          </a:p>
        </p:txBody>
      </p:sp>
      <p:sp>
        <p:nvSpPr>
          <p:cNvPr id="5" name="フッター プレースホルダー 4"/>
          <p:cNvSpPr>
            <a:spLocks noGrp="1"/>
          </p:cNvSpPr>
          <p:nvPr>
            <p:ph type="ftr" sz="quarter" idx="11"/>
          </p:nvPr>
        </p:nvSpPr>
        <p:spPr/>
        <p:txBody>
          <a:bodyPr/>
          <a:lstStyle/>
          <a:p>
            <a:endParaRPr lang="ja-JP" altLang="en-US">
              <a:solidFill>
                <a:prstClr val="black">
                  <a:tint val="75000"/>
                </a:prstClr>
              </a:solidFill>
            </a:endParaRPr>
          </a:p>
        </p:txBody>
      </p:sp>
      <p:sp>
        <p:nvSpPr>
          <p:cNvPr id="6" name="スライド番号プレースホルダー 5"/>
          <p:cNvSpPr>
            <a:spLocks noGrp="1"/>
          </p:cNvSpPr>
          <p:nvPr>
            <p:ph type="sldNum" sz="quarter" idx="12"/>
          </p:nvPr>
        </p:nvSpPr>
        <p:spPr/>
        <p:txBody>
          <a:bodyPr/>
          <a:lstStyle/>
          <a:p>
            <a:fld id="{C1410649-3783-44E8-A0E1-A169957EC93F}" type="slidenum">
              <a:rPr lang="ja-JP" altLang="en-US" smtClean="0">
                <a:solidFill>
                  <a:prstClr val="black">
                    <a:tint val="75000"/>
                  </a:prstClr>
                </a:solidFill>
              </a:rPr>
              <a:pPr/>
              <a:t>‹#›</a:t>
            </a:fld>
            <a:endParaRPr lang="ja-JP" altLang="en-US">
              <a:solidFill>
                <a:prstClr val="black">
                  <a:tint val="75000"/>
                </a:prstClr>
              </a:solidFill>
            </a:endParaRPr>
          </a:p>
        </p:txBody>
      </p:sp>
    </p:spTree>
    <p:extLst>
      <p:ext uri="{BB962C8B-B14F-4D97-AF65-F5344CB8AC3E}">
        <p14:creationId xmlns:p14="http://schemas.microsoft.com/office/powerpoint/2010/main" val="260415044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p:cNvSpPr>
            <a:spLocks noGrp="1"/>
          </p:cNvSpPr>
          <p:nvPr>
            <p:ph type="title"/>
          </p:nvPr>
        </p:nvSpPr>
        <p:spPr>
          <a:xfrm>
            <a:off x="722313" y="4406900"/>
            <a:ext cx="7772400" cy="1362075"/>
          </a:xfrm>
        </p:spPr>
        <p:txBody>
          <a:bodyPr anchor="t"/>
          <a:lstStyle>
            <a:lvl1pPr algn="l">
              <a:defRPr sz="4000" b="1" cap="all"/>
            </a:lvl1pPr>
          </a:lstStyle>
          <a:p>
            <a:r>
              <a:rPr kumimoji="1" lang="ja-JP" altLang="en-US" smtClean="0"/>
              <a:t>マスター タイトルの書式設定</a:t>
            </a:r>
            <a:endParaRPr kumimoji="1" lang="ja-JP" altLang="en-US"/>
          </a:p>
        </p:txBody>
      </p:sp>
      <p:sp>
        <p:nvSpPr>
          <p:cNvPr id="3" name="テキスト プレースホルダー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kumimoji="1" lang="ja-JP" altLang="en-US" smtClean="0"/>
              <a:t>マスター テキストの書式設定</a:t>
            </a:r>
          </a:p>
        </p:txBody>
      </p:sp>
      <p:sp>
        <p:nvSpPr>
          <p:cNvPr id="4" name="日付プレースホルダー 3"/>
          <p:cNvSpPr>
            <a:spLocks noGrp="1"/>
          </p:cNvSpPr>
          <p:nvPr>
            <p:ph type="dt" sz="half" idx="10"/>
          </p:nvPr>
        </p:nvSpPr>
        <p:spPr/>
        <p:txBody>
          <a:bodyPr/>
          <a:lstStyle/>
          <a:p>
            <a:fld id="{CD18AF5C-5EF2-48D7-AD3C-E5ABD40DA592}" type="datetimeFigureOut">
              <a:rPr lang="ja-JP" altLang="en-US" smtClean="0">
                <a:solidFill>
                  <a:prstClr val="black">
                    <a:tint val="75000"/>
                  </a:prstClr>
                </a:solidFill>
              </a:rPr>
              <a:pPr/>
              <a:t>2015/8/15</a:t>
            </a:fld>
            <a:endParaRPr lang="ja-JP" altLang="en-US">
              <a:solidFill>
                <a:prstClr val="black">
                  <a:tint val="75000"/>
                </a:prstClr>
              </a:solidFill>
            </a:endParaRPr>
          </a:p>
        </p:txBody>
      </p:sp>
      <p:sp>
        <p:nvSpPr>
          <p:cNvPr id="5" name="フッター プレースホルダー 4"/>
          <p:cNvSpPr>
            <a:spLocks noGrp="1"/>
          </p:cNvSpPr>
          <p:nvPr>
            <p:ph type="ftr" sz="quarter" idx="11"/>
          </p:nvPr>
        </p:nvSpPr>
        <p:spPr/>
        <p:txBody>
          <a:bodyPr/>
          <a:lstStyle/>
          <a:p>
            <a:endParaRPr lang="ja-JP" altLang="en-US">
              <a:solidFill>
                <a:prstClr val="black">
                  <a:tint val="75000"/>
                </a:prstClr>
              </a:solidFill>
            </a:endParaRPr>
          </a:p>
        </p:txBody>
      </p:sp>
      <p:sp>
        <p:nvSpPr>
          <p:cNvPr id="6" name="スライド番号プレースホルダー 5"/>
          <p:cNvSpPr>
            <a:spLocks noGrp="1"/>
          </p:cNvSpPr>
          <p:nvPr>
            <p:ph type="sldNum" sz="quarter" idx="12"/>
          </p:nvPr>
        </p:nvSpPr>
        <p:spPr/>
        <p:txBody>
          <a:bodyPr/>
          <a:lstStyle/>
          <a:p>
            <a:fld id="{C1410649-3783-44E8-A0E1-A169957EC93F}" type="slidenum">
              <a:rPr lang="ja-JP" altLang="en-US" smtClean="0">
                <a:solidFill>
                  <a:prstClr val="black">
                    <a:tint val="75000"/>
                  </a:prstClr>
                </a:solidFill>
              </a:rPr>
              <a:pPr/>
              <a:t>‹#›</a:t>
            </a:fld>
            <a:endParaRPr lang="ja-JP" altLang="en-US">
              <a:solidFill>
                <a:prstClr val="black">
                  <a:tint val="75000"/>
                </a:prstClr>
              </a:solidFill>
            </a:endParaRPr>
          </a:p>
        </p:txBody>
      </p:sp>
    </p:spTree>
    <p:extLst>
      <p:ext uri="{BB962C8B-B14F-4D97-AF65-F5344CB8AC3E}">
        <p14:creationId xmlns:p14="http://schemas.microsoft.com/office/powerpoint/2010/main" val="336687441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smtClean="0"/>
              <a:t>マスター タイトルの書式設定</a:t>
            </a:r>
            <a:endParaRPr kumimoji="1" lang="ja-JP" altLang="en-US"/>
          </a:p>
        </p:txBody>
      </p:sp>
      <p:sp>
        <p:nvSpPr>
          <p:cNvPr id="3" name="コンテンツ プレースホルダー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kumimoji="1" lang="ja-JP" altLang="en-US" smtClean="0"/>
              <a:t>マスター テキストの書式設定</a:t>
            </a:r>
          </a:p>
          <a:p>
            <a:pPr lvl="1"/>
            <a:r>
              <a:rPr kumimoji="1" lang="ja-JP" altLang="en-US" smtClean="0"/>
              <a:t>第 </a:t>
            </a:r>
            <a:r>
              <a:rPr kumimoji="1" lang="en-US" altLang="ja-JP" smtClean="0"/>
              <a:t>2 </a:t>
            </a:r>
            <a:r>
              <a:rPr kumimoji="1" lang="ja-JP" altLang="en-US" smtClean="0"/>
              <a:t>レベル</a:t>
            </a:r>
          </a:p>
          <a:p>
            <a:pPr lvl="2"/>
            <a:r>
              <a:rPr kumimoji="1" lang="ja-JP" altLang="en-US" smtClean="0"/>
              <a:t>第 </a:t>
            </a:r>
            <a:r>
              <a:rPr kumimoji="1" lang="en-US" altLang="ja-JP" smtClean="0"/>
              <a:t>3 </a:t>
            </a:r>
            <a:r>
              <a:rPr kumimoji="1" lang="ja-JP" altLang="en-US" smtClean="0"/>
              <a:t>レベル</a:t>
            </a:r>
          </a:p>
          <a:p>
            <a:pPr lvl="3"/>
            <a:r>
              <a:rPr kumimoji="1" lang="ja-JP" altLang="en-US" smtClean="0"/>
              <a:t>第 </a:t>
            </a:r>
            <a:r>
              <a:rPr kumimoji="1" lang="en-US" altLang="ja-JP" smtClean="0"/>
              <a:t>4 </a:t>
            </a:r>
            <a:r>
              <a:rPr kumimoji="1" lang="ja-JP" altLang="en-US" smtClean="0"/>
              <a:t>レベル</a:t>
            </a:r>
          </a:p>
          <a:p>
            <a:pPr lvl="4"/>
            <a:r>
              <a:rPr kumimoji="1" lang="ja-JP" altLang="en-US" smtClean="0"/>
              <a:t>第 </a:t>
            </a:r>
            <a:r>
              <a:rPr kumimoji="1" lang="en-US" altLang="ja-JP" smtClean="0"/>
              <a:t>5 </a:t>
            </a:r>
            <a:r>
              <a:rPr kumimoji="1" lang="ja-JP" altLang="en-US" smtClean="0"/>
              <a:t>レベル</a:t>
            </a:r>
            <a:endParaRPr kumimoji="1" lang="ja-JP" altLang="en-US"/>
          </a:p>
        </p:txBody>
      </p:sp>
      <p:sp>
        <p:nvSpPr>
          <p:cNvPr id="4" name="コンテンツ プレースホルダー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kumimoji="1" lang="ja-JP" altLang="en-US" smtClean="0"/>
              <a:t>マスター テキストの書式設定</a:t>
            </a:r>
          </a:p>
          <a:p>
            <a:pPr lvl="1"/>
            <a:r>
              <a:rPr kumimoji="1" lang="ja-JP" altLang="en-US" smtClean="0"/>
              <a:t>第 </a:t>
            </a:r>
            <a:r>
              <a:rPr kumimoji="1" lang="en-US" altLang="ja-JP" smtClean="0"/>
              <a:t>2 </a:t>
            </a:r>
            <a:r>
              <a:rPr kumimoji="1" lang="ja-JP" altLang="en-US" smtClean="0"/>
              <a:t>レベル</a:t>
            </a:r>
          </a:p>
          <a:p>
            <a:pPr lvl="2"/>
            <a:r>
              <a:rPr kumimoji="1" lang="ja-JP" altLang="en-US" smtClean="0"/>
              <a:t>第 </a:t>
            </a:r>
            <a:r>
              <a:rPr kumimoji="1" lang="en-US" altLang="ja-JP" smtClean="0"/>
              <a:t>3 </a:t>
            </a:r>
            <a:r>
              <a:rPr kumimoji="1" lang="ja-JP" altLang="en-US" smtClean="0"/>
              <a:t>レベル</a:t>
            </a:r>
          </a:p>
          <a:p>
            <a:pPr lvl="3"/>
            <a:r>
              <a:rPr kumimoji="1" lang="ja-JP" altLang="en-US" smtClean="0"/>
              <a:t>第 </a:t>
            </a:r>
            <a:r>
              <a:rPr kumimoji="1" lang="en-US" altLang="ja-JP" smtClean="0"/>
              <a:t>4 </a:t>
            </a:r>
            <a:r>
              <a:rPr kumimoji="1" lang="ja-JP" altLang="en-US" smtClean="0"/>
              <a:t>レベル</a:t>
            </a:r>
          </a:p>
          <a:p>
            <a:pPr lvl="4"/>
            <a:r>
              <a:rPr kumimoji="1" lang="ja-JP" altLang="en-US" smtClean="0"/>
              <a:t>第 </a:t>
            </a:r>
            <a:r>
              <a:rPr kumimoji="1" lang="en-US" altLang="ja-JP" smtClean="0"/>
              <a:t>5 </a:t>
            </a:r>
            <a:r>
              <a:rPr kumimoji="1" lang="ja-JP" altLang="en-US" smtClean="0"/>
              <a:t>レベル</a:t>
            </a:r>
            <a:endParaRPr kumimoji="1" lang="ja-JP" altLang="en-US"/>
          </a:p>
        </p:txBody>
      </p:sp>
      <p:sp>
        <p:nvSpPr>
          <p:cNvPr id="5" name="日付プレースホルダー 4"/>
          <p:cNvSpPr>
            <a:spLocks noGrp="1"/>
          </p:cNvSpPr>
          <p:nvPr>
            <p:ph type="dt" sz="half" idx="10"/>
          </p:nvPr>
        </p:nvSpPr>
        <p:spPr/>
        <p:txBody>
          <a:bodyPr/>
          <a:lstStyle/>
          <a:p>
            <a:fld id="{CD18AF5C-5EF2-48D7-AD3C-E5ABD40DA592}" type="datetimeFigureOut">
              <a:rPr lang="ja-JP" altLang="en-US" smtClean="0">
                <a:solidFill>
                  <a:prstClr val="black">
                    <a:tint val="75000"/>
                  </a:prstClr>
                </a:solidFill>
              </a:rPr>
              <a:pPr/>
              <a:t>2015/8/15</a:t>
            </a:fld>
            <a:endParaRPr lang="ja-JP" altLang="en-US">
              <a:solidFill>
                <a:prstClr val="black">
                  <a:tint val="75000"/>
                </a:prstClr>
              </a:solidFill>
            </a:endParaRPr>
          </a:p>
        </p:txBody>
      </p:sp>
      <p:sp>
        <p:nvSpPr>
          <p:cNvPr id="6" name="フッター プレースホルダー 5"/>
          <p:cNvSpPr>
            <a:spLocks noGrp="1"/>
          </p:cNvSpPr>
          <p:nvPr>
            <p:ph type="ftr" sz="quarter" idx="11"/>
          </p:nvPr>
        </p:nvSpPr>
        <p:spPr/>
        <p:txBody>
          <a:bodyPr/>
          <a:lstStyle/>
          <a:p>
            <a:endParaRPr lang="ja-JP" altLang="en-US">
              <a:solidFill>
                <a:prstClr val="black">
                  <a:tint val="75000"/>
                </a:prstClr>
              </a:solidFill>
            </a:endParaRPr>
          </a:p>
        </p:txBody>
      </p:sp>
      <p:sp>
        <p:nvSpPr>
          <p:cNvPr id="7" name="スライド番号プレースホルダー 6"/>
          <p:cNvSpPr>
            <a:spLocks noGrp="1"/>
          </p:cNvSpPr>
          <p:nvPr>
            <p:ph type="sldNum" sz="quarter" idx="12"/>
          </p:nvPr>
        </p:nvSpPr>
        <p:spPr/>
        <p:txBody>
          <a:bodyPr/>
          <a:lstStyle/>
          <a:p>
            <a:fld id="{C1410649-3783-44E8-A0E1-A169957EC93F}" type="slidenum">
              <a:rPr lang="ja-JP" altLang="en-US" smtClean="0">
                <a:solidFill>
                  <a:prstClr val="black">
                    <a:tint val="75000"/>
                  </a:prstClr>
                </a:solidFill>
              </a:rPr>
              <a:pPr/>
              <a:t>‹#›</a:t>
            </a:fld>
            <a:endParaRPr lang="ja-JP" altLang="en-US">
              <a:solidFill>
                <a:prstClr val="black">
                  <a:tint val="75000"/>
                </a:prstClr>
              </a:solidFill>
            </a:endParaRPr>
          </a:p>
        </p:txBody>
      </p:sp>
    </p:spTree>
    <p:extLst>
      <p:ext uri="{BB962C8B-B14F-4D97-AF65-F5344CB8AC3E}">
        <p14:creationId xmlns:p14="http://schemas.microsoft.com/office/powerpoint/2010/main" val="2139911750"/>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lvl1pPr>
              <a:defRPr/>
            </a:lvl1pPr>
          </a:lstStyle>
          <a:p>
            <a:r>
              <a:rPr kumimoji="1" lang="ja-JP" altLang="en-US" smtClean="0"/>
              <a:t>マスター タイトルの書式設定</a:t>
            </a:r>
            <a:endParaRPr kumimoji="1" lang="ja-JP" altLang="en-US"/>
          </a:p>
        </p:txBody>
      </p:sp>
      <p:sp>
        <p:nvSpPr>
          <p:cNvPr id="3" name="テキスト プレースホルダー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smtClean="0"/>
              <a:t>マスター テキストの書式設定</a:t>
            </a:r>
          </a:p>
        </p:txBody>
      </p:sp>
      <p:sp>
        <p:nvSpPr>
          <p:cNvPr id="4" name="コンテンツ プレースホルダー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kumimoji="1" lang="ja-JP" altLang="en-US" smtClean="0"/>
              <a:t>マスター テキストの書式設定</a:t>
            </a:r>
          </a:p>
          <a:p>
            <a:pPr lvl="1"/>
            <a:r>
              <a:rPr kumimoji="1" lang="ja-JP" altLang="en-US" smtClean="0"/>
              <a:t>第 </a:t>
            </a:r>
            <a:r>
              <a:rPr kumimoji="1" lang="en-US" altLang="ja-JP" smtClean="0"/>
              <a:t>2 </a:t>
            </a:r>
            <a:r>
              <a:rPr kumimoji="1" lang="ja-JP" altLang="en-US" smtClean="0"/>
              <a:t>レベル</a:t>
            </a:r>
          </a:p>
          <a:p>
            <a:pPr lvl="2"/>
            <a:r>
              <a:rPr kumimoji="1" lang="ja-JP" altLang="en-US" smtClean="0"/>
              <a:t>第 </a:t>
            </a:r>
            <a:r>
              <a:rPr kumimoji="1" lang="en-US" altLang="ja-JP" smtClean="0"/>
              <a:t>3 </a:t>
            </a:r>
            <a:r>
              <a:rPr kumimoji="1" lang="ja-JP" altLang="en-US" smtClean="0"/>
              <a:t>レベル</a:t>
            </a:r>
          </a:p>
          <a:p>
            <a:pPr lvl="3"/>
            <a:r>
              <a:rPr kumimoji="1" lang="ja-JP" altLang="en-US" smtClean="0"/>
              <a:t>第 </a:t>
            </a:r>
            <a:r>
              <a:rPr kumimoji="1" lang="en-US" altLang="ja-JP" smtClean="0"/>
              <a:t>4 </a:t>
            </a:r>
            <a:r>
              <a:rPr kumimoji="1" lang="ja-JP" altLang="en-US" smtClean="0"/>
              <a:t>レベル</a:t>
            </a:r>
          </a:p>
          <a:p>
            <a:pPr lvl="4"/>
            <a:r>
              <a:rPr kumimoji="1" lang="ja-JP" altLang="en-US" smtClean="0"/>
              <a:t>第 </a:t>
            </a:r>
            <a:r>
              <a:rPr kumimoji="1" lang="en-US" altLang="ja-JP" smtClean="0"/>
              <a:t>5 </a:t>
            </a:r>
            <a:r>
              <a:rPr kumimoji="1" lang="ja-JP" altLang="en-US" smtClean="0"/>
              <a:t>レベル</a:t>
            </a:r>
            <a:endParaRPr kumimoji="1" lang="ja-JP" altLang="en-US"/>
          </a:p>
        </p:txBody>
      </p:sp>
      <p:sp>
        <p:nvSpPr>
          <p:cNvPr id="5" name="テキスト プレースホルダー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smtClean="0"/>
              <a:t>マスター テキストの書式設定</a:t>
            </a:r>
          </a:p>
        </p:txBody>
      </p:sp>
      <p:sp>
        <p:nvSpPr>
          <p:cNvPr id="6" name="コンテンツ プレースホルダー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kumimoji="1" lang="ja-JP" altLang="en-US" smtClean="0"/>
              <a:t>マスター テキストの書式設定</a:t>
            </a:r>
          </a:p>
          <a:p>
            <a:pPr lvl="1"/>
            <a:r>
              <a:rPr kumimoji="1" lang="ja-JP" altLang="en-US" smtClean="0"/>
              <a:t>第 </a:t>
            </a:r>
            <a:r>
              <a:rPr kumimoji="1" lang="en-US" altLang="ja-JP" smtClean="0"/>
              <a:t>2 </a:t>
            </a:r>
            <a:r>
              <a:rPr kumimoji="1" lang="ja-JP" altLang="en-US" smtClean="0"/>
              <a:t>レベル</a:t>
            </a:r>
          </a:p>
          <a:p>
            <a:pPr lvl="2"/>
            <a:r>
              <a:rPr kumimoji="1" lang="ja-JP" altLang="en-US" smtClean="0"/>
              <a:t>第 </a:t>
            </a:r>
            <a:r>
              <a:rPr kumimoji="1" lang="en-US" altLang="ja-JP" smtClean="0"/>
              <a:t>3 </a:t>
            </a:r>
            <a:r>
              <a:rPr kumimoji="1" lang="ja-JP" altLang="en-US" smtClean="0"/>
              <a:t>レベル</a:t>
            </a:r>
          </a:p>
          <a:p>
            <a:pPr lvl="3"/>
            <a:r>
              <a:rPr kumimoji="1" lang="ja-JP" altLang="en-US" smtClean="0"/>
              <a:t>第 </a:t>
            </a:r>
            <a:r>
              <a:rPr kumimoji="1" lang="en-US" altLang="ja-JP" smtClean="0"/>
              <a:t>4 </a:t>
            </a:r>
            <a:r>
              <a:rPr kumimoji="1" lang="ja-JP" altLang="en-US" smtClean="0"/>
              <a:t>レベル</a:t>
            </a:r>
          </a:p>
          <a:p>
            <a:pPr lvl="4"/>
            <a:r>
              <a:rPr kumimoji="1" lang="ja-JP" altLang="en-US" smtClean="0"/>
              <a:t>第 </a:t>
            </a:r>
            <a:r>
              <a:rPr kumimoji="1" lang="en-US" altLang="ja-JP" smtClean="0"/>
              <a:t>5 </a:t>
            </a:r>
            <a:r>
              <a:rPr kumimoji="1" lang="ja-JP" altLang="en-US" smtClean="0"/>
              <a:t>レベル</a:t>
            </a:r>
            <a:endParaRPr kumimoji="1" lang="ja-JP" altLang="en-US"/>
          </a:p>
        </p:txBody>
      </p:sp>
      <p:sp>
        <p:nvSpPr>
          <p:cNvPr id="7" name="日付プレースホルダー 6"/>
          <p:cNvSpPr>
            <a:spLocks noGrp="1"/>
          </p:cNvSpPr>
          <p:nvPr>
            <p:ph type="dt" sz="half" idx="10"/>
          </p:nvPr>
        </p:nvSpPr>
        <p:spPr/>
        <p:txBody>
          <a:bodyPr/>
          <a:lstStyle/>
          <a:p>
            <a:fld id="{CD18AF5C-5EF2-48D7-AD3C-E5ABD40DA592}" type="datetimeFigureOut">
              <a:rPr lang="ja-JP" altLang="en-US" smtClean="0">
                <a:solidFill>
                  <a:prstClr val="black">
                    <a:tint val="75000"/>
                  </a:prstClr>
                </a:solidFill>
              </a:rPr>
              <a:pPr/>
              <a:t>2015/8/15</a:t>
            </a:fld>
            <a:endParaRPr lang="ja-JP" altLang="en-US">
              <a:solidFill>
                <a:prstClr val="black">
                  <a:tint val="75000"/>
                </a:prstClr>
              </a:solidFill>
            </a:endParaRPr>
          </a:p>
        </p:txBody>
      </p:sp>
      <p:sp>
        <p:nvSpPr>
          <p:cNvPr id="8" name="フッター プレースホルダー 7"/>
          <p:cNvSpPr>
            <a:spLocks noGrp="1"/>
          </p:cNvSpPr>
          <p:nvPr>
            <p:ph type="ftr" sz="quarter" idx="11"/>
          </p:nvPr>
        </p:nvSpPr>
        <p:spPr/>
        <p:txBody>
          <a:bodyPr/>
          <a:lstStyle/>
          <a:p>
            <a:endParaRPr lang="ja-JP" altLang="en-US">
              <a:solidFill>
                <a:prstClr val="black">
                  <a:tint val="75000"/>
                </a:prstClr>
              </a:solidFill>
            </a:endParaRPr>
          </a:p>
        </p:txBody>
      </p:sp>
      <p:sp>
        <p:nvSpPr>
          <p:cNvPr id="9" name="スライド番号プレースホルダー 8"/>
          <p:cNvSpPr>
            <a:spLocks noGrp="1"/>
          </p:cNvSpPr>
          <p:nvPr>
            <p:ph type="sldNum" sz="quarter" idx="12"/>
          </p:nvPr>
        </p:nvSpPr>
        <p:spPr/>
        <p:txBody>
          <a:bodyPr/>
          <a:lstStyle/>
          <a:p>
            <a:fld id="{C1410649-3783-44E8-A0E1-A169957EC93F}" type="slidenum">
              <a:rPr lang="ja-JP" altLang="en-US" smtClean="0">
                <a:solidFill>
                  <a:prstClr val="black">
                    <a:tint val="75000"/>
                  </a:prstClr>
                </a:solidFill>
              </a:rPr>
              <a:pPr/>
              <a:t>‹#›</a:t>
            </a:fld>
            <a:endParaRPr lang="ja-JP" altLang="en-US">
              <a:solidFill>
                <a:prstClr val="black">
                  <a:tint val="75000"/>
                </a:prstClr>
              </a:solidFill>
            </a:endParaRPr>
          </a:p>
        </p:txBody>
      </p:sp>
    </p:spTree>
    <p:extLst>
      <p:ext uri="{BB962C8B-B14F-4D97-AF65-F5344CB8AC3E}">
        <p14:creationId xmlns:p14="http://schemas.microsoft.com/office/powerpoint/2010/main" val="211064541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smtClean="0"/>
              <a:t>マスター タイトルの書式設定</a:t>
            </a:r>
            <a:endParaRPr kumimoji="1" lang="ja-JP" altLang="en-US"/>
          </a:p>
        </p:txBody>
      </p:sp>
      <p:sp>
        <p:nvSpPr>
          <p:cNvPr id="3" name="日付プレースホルダー 2"/>
          <p:cNvSpPr>
            <a:spLocks noGrp="1"/>
          </p:cNvSpPr>
          <p:nvPr>
            <p:ph type="dt" sz="half" idx="10"/>
          </p:nvPr>
        </p:nvSpPr>
        <p:spPr/>
        <p:txBody>
          <a:bodyPr/>
          <a:lstStyle/>
          <a:p>
            <a:fld id="{CD18AF5C-5EF2-48D7-AD3C-E5ABD40DA592}" type="datetimeFigureOut">
              <a:rPr lang="ja-JP" altLang="en-US" smtClean="0">
                <a:solidFill>
                  <a:prstClr val="black">
                    <a:tint val="75000"/>
                  </a:prstClr>
                </a:solidFill>
              </a:rPr>
              <a:pPr/>
              <a:t>2015/8/15</a:t>
            </a:fld>
            <a:endParaRPr lang="ja-JP" altLang="en-US">
              <a:solidFill>
                <a:prstClr val="black">
                  <a:tint val="75000"/>
                </a:prstClr>
              </a:solidFill>
            </a:endParaRPr>
          </a:p>
        </p:txBody>
      </p:sp>
      <p:sp>
        <p:nvSpPr>
          <p:cNvPr id="4" name="フッター プレースホルダー 3"/>
          <p:cNvSpPr>
            <a:spLocks noGrp="1"/>
          </p:cNvSpPr>
          <p:nvPr>
            <p:ph type="ftr" sz="quarter" idx="11"/>
          </p:nvPr>
        </p:nvSpPr>
        <p:spPr/>
        <p:txBody>
          <a:bodyPr/>
          <a:lstStyle/>
          <a:p>
            <a:endParaRPr lang="ja-JP" altLang="en-US">
              <a:solidFill>
                <a:prstClr val="black">
                  <a:tint val="75000"/>
                </a:prstClr>
              </a:solidFill>
            </a:endParaRPr>
          </a:p>
        </p:txBody>
      </p:sp>
      <p:sp>
        <p:nvSpPr>
          <p:cNvPr id="5" name="スライド番号プレースホルダー 4"/>
          <p:cNvSpPr>
            <a:spLocks noGrp="1"/>
          </p:cNvSpPr>
          <p:nvPr>
            <p:ph type="sldNum" sz="quarter" idx="12"/>
          </p:nvPr>
        </p:nvSpPr>
        <p:spPr/>
        <p:txBody>
          <a:bodyPr/>
          <a:lstStyle/>
          <a:p>
            <a:fld id="{C1410649-3783-44E8-A0E1-A169957EC93F}" type="slidenum">
              <a:rPr lang="ja-JP" altLang="en-US" smtClean="0">
                <a:solidFill>
                  <a:prstClr val="black">
                    <a:tint val="75000"/>
                  </a:prstClr>
                </a:solidFill>
              </a:rPr>
              <a:pPr/>
              <a:t>‹#›</a:t>
            </a:fld>
            <a:endParaRPr lang="ja-JP" altLang="en-US">
              <a:solidFill>
                <a:prstClr val="black">
                  <a:tint val="75000"/>
                </a:prstClr>
              </a:solidFill>
            </a:endParaRPr>
          </a:p>
        </p:txBody>
      </p:sp>
    </p:spTree>
    <p:extLst>
      <p:ext uri="{BB962C8B-B14F-4D97-AF65-F5344CB8AC3E}">
        <p14:creationId xmlns:p14="http://schemas.microsoft.com/office/powerpoint/2010/main" val="1283499081"/>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p:cNvSpPr>
            <a:spLocks noGrp="1"/>
          </p:cNvSpPr>
          <p:nvPr>
            <p:ph type="dt" sz="half" idx="10"/>
          </p:nvPr>
        </p:nvSpPr>
        <p:spPr/>
        <p:txBody>
          <a:bodyPr/>
          <a:lstStyle/>
          <a:p>
            <a:fld id="{CD18AF5C-5EF2-48D7-AD3C-E5ABD40DA592}" type="datetimeFigureOut">
              <a:rPr lang="ja-JP" altLang="en-US" smtClean="0">
                <a:solidFill>
                  <a:prstClr val="black">
                    <a:tint val="75000"/>
                  </a:prstClr>
                </a:solidFill>
              </a:rPr>
              <a:pPr/>
              <a:t>2015/8/15</a:t>
            </a:fld>
            <a:endParaRPr lang="ja-JP" altLang="en-US">
              <a:solidFill>
                <a:prstClr val="black">
                  <a:tint val="75000"/>
                </a:prstClr>
              </a:solidFill>
            </a:endParaRPr>
          </a:p>
        </p:txBody>
      </p:sp>
      <p:sp>
        <p:nvSpPr>
          <p:cNvPr id="3" name="フッター プレースホルダー 2"/>
          <p:cNvSpPr>
            <a:spLocks noGrp="1"/>
          </p:cNvSpPr>
          <p:nvPr>
            <p:ph type="ftr" sz="quarter" idx="11"/>
          </p:nvPr>
        </p:nvSpPr>
        <p:spPr/>
        <p:txBody>
          <a:bodyPr/>
          <a:lstStyle/>
          <a:p>
            <a:endParaRPr lang="ja-JP" altLang="en-US">
              <a:solidFill>
                <a:prstClr val="black">
                  <a:tint val="75000"/>
                </a:prstClr>
              </a:solidFill>
            </a:endParaRPr>
          </a:p>
        </p:txBody>
      </p:sp>
      <p:sp>
        <p:nvSpPr>
          <p:cNvPr id="4" name="スライド番号プレースホルダー 3"/>
          <p:cNvSpPr>
            <a:spLocks noGrp="1"/>
          </p:cNvSpPr>
          <p:nvPr>
            <p:ph type="sldNum" sz="quarter" idx="12"/>
          </p:nvPr>
        </p:nvSpPr>
        <p:spPr/>
        <p:txBody>
          <a:bodyPr/>
          <a:lstStyle/>
          <a:p>
            <a:fld id="{C1410649-3783-44E8-A0E1-A169957EC93F}" type="slidenum">
              <a:rPr lang="ja-JP" altLang="en-US" smtClean="0">
                <a:solidFill>
                  <a:prstClr val="black">
                    <a:tint val="75000"/>
                  </a:prstClr>
                </a:solidFill>
              </a:rPr>
              <a:pPr/>
              <a:t>‹#›</a:t>
            </a:fld>
            <a:endParaRPr lang="ja-JP" altLang="en-US">
              <a:solidFill>
                <a:prstClr val="black">
                  <a:tint val="75000"/>
                </a:prstClr>
              </a:solidFill>
            </a:endParaRPr>
          </a:p>
        </p:txBody>
      </p:sp>
    </p:spTree>
    <p:extLst>
      <p:ext uri="{BB962C8B-B14F-4D97-AF65-F5344CB8AC3E}">
        <p14:creationId xmlns:p14="http://schemas.microsoft.com/office/powerpoint/2010/main" val="374869095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タイトル付きの&#10;コンテンツ">
    <p:spTree>
      <p:nvGrpSpPr>
        <p:cNvPr id="1" name=""/>
        <p:cNvGrpSpPr/>
        <p:nvPr/>
      </p:nvGrpSpPr>
      <p:grpSpPr>
        <a:xfrm>
          <a:off x="0" y="0"/>
          <a:ext cx="0" cy="0"/>
          <a:chOff x="0" y="0"/>
          <a:chExt cx="0" cy="0"/>
        </a:xfrm>
      </p:grpSpPr>
      <p:sp>
        <p:nvSpPr>
          <p:cNvPr id="2" name="タイトル 1"/>
          <p:cNvSpPr>
            <a:spLocks noGrp="1"/>
          </p:cNvSpPr>
          <p:nvPr>
            <p:ph type="title"/>
          </p:nvPr>
        </p:nvSpPr>
        <p:spPr>
          <a:xfrm>
            <a:off x="457200" y="273050"/>
            <a:ext cx="3008313" cy="1162050"/>
          </a:xfrm>
        </p:spPr>
        <p:txBody>
          <a:bodyPr anchor="b"/>
          <a:lstStyle>
            <a:lvl1pPr algn="l">
              <a:defRPr sz="2000" b="1"/>
            </a:lvl1pPr>
          </a:lstStyle>
          <a:p>
            <a:r>
              <a:rPr kumimoji="1" lang="ja-JP" altLang="en-US" smtClean="0"/>
              <a:t>マスター タイトルの書式設定</a:t>
            </a:r>
            <a:endParaRPr kumimoji="1" lang="ja-JP" altLang="en-US"/>
          </a:p>
        </p:txBody>
      </p:sp>
      <p:sp>
        <p:nvSpPr>
          <p:cNvPr id="3" name="コンテンツ プレースホルダー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kumimoji="1" lang="ja-JP" altLang="en-US" smtClean="0"/>
              <a:t>マスター テキストの書式設定</a:t>
            </a:r>
          </a:p>
          <a:p>
            <a:pPr lvl="1"/>
            <a:r>
              <a:rPr kumimoji="1" lang="ja-JP" altLang="en-US" smtClean="0"/>
              <a:t>第 </a:t>
            </a:r>
            <a:r>
              <a:rPr kumimoji="1" lang="en-US" altLang="ja-JP" smtClean="0"/>
              <a:t>2 </a:t>
            </a:r>
            <a:r>
              <a:rPr kumimoji="1" lang="ja-JP" altLang="en-US" smtClean="0"/>
              <a:t>レベル</a:t>
            </a:r>
          </a:p>
          <a:p>
            <a:pPr lvl="2"/>
            <a:r>
              <a:rPr kumimoji="1" lang="ja-JP" altLang="en-US" smtClean="0"/>
              <a:t>第 </a:t>
            </a:r>
            <a:r>
              <a:rPr kumimoji="1" lang="en-US" altLang="ja-JP" smtClean="0"/>
              <a:t>3 </a:t>
            </a:r>
            <a:r>
              <a:rPr kumimoji="1" lang="ja-JP" altLang="en-US" smtClean="0"/>
              <a:t>レベル</a:t>
            </a:r>
          </a:p>
          <a:p>
            <a:pPr lvl="3"/>
            <a:r>
              <a:rPr kumimoji="1" lang="ja-JP" altLang="en-US" smtClean="0"/>
              <a:t>第 </a:t>
            </a:r>
            <a:r>
              <a:rPr kumimoji="1" lang="en-US" altLang="ja-JP" smtClean="0"/>
              <a:t>4 </a:t>
            </a:r>
            <a:r>
              <a:rPr kumimoji="1" lang="ja-JP" altLang="en-US" smtClean="0"/>
              <a:t>レベル</a:t>
            </a:r>
          </a:p>
          <a:p>
            <a:pPr lvl="4"/>
            <a:r>
              <a:rPr kumimoji="1" lang="ja-JP" altLang="en-US" smtClean="0"/>
              <a:t>第 </a:t>
            </a:r>
            <a:r>
              <a:rPr kumimoji="1" lang="en-US" altLang="ja-JP" smtClean="0"/>
              <a:t>5 </a:t>
            </a:r>
            <a:r>
              <a:rPr kumimoji="1" lang="ja-JP" altLang="en-US" smtClean="0"/>
              <a:t>レベル</a:t>
            </a:r>
            <a:endParaRPr kumimoji="1" lang="ja-JP" altLang="en-US"/>
          </a:p>
        </p:txBody>
      </p:sp>
      <p:sp>
        <p:nvSpPr>
          <p:cNvPr id="4" name="テキスト プレースホルダー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kumimoji="1" lang="ja-JP" altLang="en-US" smtClean="0"/>
              <a:t>マスター テキストの書式設定</a:t>
            </a:r>
          </a:p>
        </p:txBody>
      </p:sp>
      <p:sp>
        <p:nvSpPr>
          <p:cNvPr id="5" name="日付プレースホルダー 4"/>
          <p:cNvSpPr>
            <a:spLocks noGrp="1"/>
          </p:cNvSpPr>
          <p:nvPr>
            <p:ph type="dt" sz="half" idx="10"/>
          </p:nvPr>
        </p:nvSpPr>
        <p:spPr/>
        <p:txBody>
          <a:bodyPr/>
          <a:lstStyle/>
          <a:p>
            <a:fld id="{CD18AF5C-5EF2-48D7-AD3C-E5ABD40DA592}" type="datetimeFigureOut">
              <a:rPr lang="ja-JP" altLang="en-US" smtClean="0">
                <a:solidFill>
                  <a:prstClr val="black">
                    <a:tint val="75000"/>
                  </a:prstClr>
                </a:solidFill>
              </a:rPr>
              <a:pPr/>
              <a:t>2015/8/15</a:t>
            </a:fld>
            <a:endParaRPr lang="ja-JP" altLang="en-US">
              <a:solidFill>
                <a:prstClr val="black">
                  <a:tint val="75000"/>
                </a:prstClr>
              </a:solidFill>
            </a:endParaRPr>
          </a:p>
        </p:txBody>
      </p:sp>
      <p:sp>
        <p:nvSpPr>
          <p:cNvPr id="6" name="フッター プレースホルダー 5"/>
          <p:cNvSpPr>
            <a:spLocks noGrp="1"/>
          </p:cNvSpPr>
          <p:nvPr>
            <p:ph type="ftr" sz="quarter" idx="11"/>
          </p:nvPr>
        </p:nvSpPr>
        <p:spPr/>
        <p:txBody>
          <a:bodyPr/>
          <a:lstStyle/>
          <a:p>
            <a:endParaRPr lang="ja-JP" altLang="en-US">
              <a:solidFill>
                <a:prstClr val="black">
                  <a:tint val="75000"/>
                </a:prstClr>
              </a:solidFill>
            </a:endParaRPr>
          </a:p>
        </p:txBody>
      </p:sp>
      <p:sp>
        <p:nvSpPr>
          <p:cNvPr id="7" name="スライド番号プレースホルダー 6"/>
          <p:cNvSpPr>
            <a:spLocks noGrp="1"/>
          </p:cNvSpPr>
          <p:nvPr>
            <p:ph type="sldNum" sz="quarter" idx="12"/>
          </p:nvPr>
        </p:nvSpPr>
        <p:spPr/>
        <p:txBody>
          <a:bodyPr/>
          <a:lstStyle/>
          <a:p>
            <a:fld id="{C1410649-3783-44E8-A0E1-A169957EC93F}" type="slidenum">
              <a:rPr lang="ja-JP" altLang="en-US" smtClean="0">
                <a:solidFill>
                  <a:prstClr val="black">
                    <a:tint val="75000"/>
                  </a:prstClr>
                </a:solidFill>
              </a:rPr>
              <a:pPr/>
              <a:t>‹#›</a:t>
            </a:fld>
            <a:endParaRPr lang="ja-JP" altLang="en-US">
              <a:solidFill>
                <a:prstClr val="black">
                  <a:tint val="75000"/>
                </a:prstClr>
              </a:solidFill>
            </a:endParaRPr>
          </a:p>
        </p:txBody>
      </p:sp>
    </p:spTree>
    <p:extLst>
      <p:ext uri="{BB962C8B-B14F-4D97-AF65-F5344CB8AC3E}">
        <p14:creationId xmlns:p14="http://schemas.microsoft.com/office/powerpoint/2010/main" val="1291013307"/>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p:cNvSpPr>
            <a:spLocks noGrp="1"/>
          </p:cNvSpPr>
          <p:nvPr>
            <p:ph type="title"/>
          </p:nvPr>
        </p:nvSpPr>
        <p:spPr>
          <a:xfrm>
            <a:off x="1792288" y="4800600"/>
            <a:ext cx="5486400" cy="566738"/>
          </a:xfrm>
        </p:spPr>
        <p:txBody>
          <a:bodyPr anchor="b"/>
          <a:lstStyle>
            <a:lvl1pPr algn="l">
              <a:defRPr sz="2000" b="1"/>
            </a:lvl1pPr>
          </a:lstStyle>
          <a:p>
            <a:r>
              <a:rPr kumimoji="1" lang="ja-JP" altLang="en-US" smtClean="0"/>
              <a:t>マスター タイトルの書式設定</a:t>
            </a:r>
            <a:endParaRPr kumimoji="1" lang="ja-JP" altLang="en-US"/>
          </a:p>
        </p:txBody>
      </p:sp>
      <p:sp>
        <p:nvSpPr>
          <p:cNvPr id="3" name="図プレースホルダー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kumimoji="1" lang="ja-JP" altLang="en-US"/>
          </a:p>
        </p:txBody>
      </p:sp>
      <p:sp>
        <p:nvSpPr>
          <p:cNvPr id="4" name="テキスト プレースホルダー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kumimoji="1" lang="ja-JP" altLang="en-US" smtClean="0"/>
              <a:t>マスター テキストの書式設定</a:t>
            </a:r>
          </a:p>
        </p:txBody>
      </p:sp>
      <p:sp>
        <p:nvSpPr>
          <p:cNvPr id="5" name="日付プレースホルダー 4"/>
          <p:cNvSpPr>
            <a:spLocks noGrp="1"/>
          </p:cNvSpPr>
          <p:nvPr>
            <p:ph type="dt" sz="half" idx="10"/>
          </p:nvPr>
        </p:nvSpPr>
        <p:spPr/>
        <p:txBody>
          <a:bodyPr/>
          <a:lstStyle/>
          <a:p>
            <a:fld id="{CD18AF5C-5EF2-48D7-AD3C-E5ABD40DA592}" type="datetimeFigureOut">
              <a:rPr lang="ja-JP" altLang="en-US" smtClean="0">
                <a:solidFill>
                  <a:prstClr val="black">
                    <a:tint val="75000"/>
                  </a:prstClr>
                </a:solidFill>
              </a:rPr>
              <a:pPr/>
              <a:t>2015/8/15</a:t>
            </a:fld>
            <a:endParaRPr lang="ja-JP" altLang="en-US">
              <a:solidFill>
                <a:prstClr val="black">
                  <a:tint val="75000"/>
                </a:prstClr>
              </a:solidFill>
            </a:endParaRPr>
          </a:p>
        </p:txBody>
      </p:sp>
      <p:sp>
        <p:nvSpPr>
          <p:cNvPr id="6" name="フッター プレースホルダー 5"/>
          <p:cNvSpPr>
            <a:spLocks noGrp="1"/>
          </p:cNvSpPr>
          <p:nvPr>
            <p:ph type="ftr" sz="quarter" idx="11"/>
          </p:nvPr>
        </p:nvSpPr>
        <p:spPr/>
        <p:txBody>
          <a:bodyPr/>
          <a:lstStyle/>
          <a:p>
            <a:endParaRPr lang="ja-JP" altLang="en-US">
              <a:solidFill>
                <a:prstClr val="black">
                  <a:tint val="75000"/>
                </a:prstClr>
              </a:solidFill>
            </a:endParaRPr>
          </a:p>
        </p:txBody>
      </p:sp>
      <p:sp>
        <p:nvSpPr>
          <p:cNvPr id="7" name="スライド番号プレースホルダー 6"/>
          <p:cNvSpPr>
            <a:spLocks noGrp="1"/>
          </p:cNvSpPr>
          <p:nvPr>
            <p:ph type="sldNum" sz="quarter" idx="12"/>
          </p:nvPr>
        </p:nvSpPr>
        <p:spPr/>
        <p:txBody>
          <a:bodyPr/>
          <a:lstStyle/>
          <a:p>
            <a:fld id="{C1410649-3783-44E8-A0E1-A169957EC93F}" type="slidenum">
              <a:rPr lang="ja-JP" altLang="en-US" smtClean="0">
                <a:solidFill>
                  <a:prstClr val="black">
                    <a:tint val="75000"/>
                  </a:prstClr>
                </a:solidFill>
              </a:rPr>
              <a:pPr/>
              <a:t>‹#›</a:t>
            </a:fld>
            <a:endParaRPr lang="ja-JP" altLang="en-US">
              <a:solidFill>
                <a:prstClr val="black">
                  <a:tint val="75000"/>
                </a:prstClr>
              </a:solidFill>
            </a:endParaRPr>
          </a:p>
        </p:txBody>
      </p:sp>
    </p:spTree>
    <p:extLst>
      <p:ext uri="{BB962C8B-B14F-4D97-AF65-F5344CB8AC3E}">
        <p14:creationId xmlns:p14="http://schemas.microsoft.com/office/powerpoint/2010/main" val="386496815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タイトルと&#10;縦書きテキス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smtClean="0"/>
              <a:t>マスター タイトルの書式設定</a:t>
            </a:r>
            <a:endParaRPr kumimoji="1" lang="ja-JP" altLang="en-US"/>
          </a:p>
        </p:txBody>
      </p:sp>
      <p:sp>
        <p:nvSpPr>
          <p:cNvPr id="3" name="縦書きテキスト プレースホルダー 2"/>
          <p:cNvSpPr>
            <a:spLocks noGrp="1"/>
          </p:cNvSpPr>
          <p:nvPr>
            <p:ph type="body" orient="vert" idx="1"/>
          </p:nvPr>
        </p:nvSpPr>
        <p:spPr/>
        <p:txBody>
          <a:bodyPr vert="eaVert"/>
          <a:lstStyle/>
          <a:p>
            <a:pPr lvl="0"/>
            <a:r>
              <a:rPr kumimoji="1" lang="ja-JP" altLang="en-US" smtClean="0"/>
              <a:t>マスター テキストの書式設定</a:t>
            </a:r>
          </a:p>
          <a:p>
            <a:pPr lvl="1"/>
            <a:r>
              <a:rPr kumimoji="1" lang="ja-JP" altLang="en-US" smtClean="0"/>
              <a:t>第 </a:t>
            </a:r>
            <a:r>
              <a:rPr kumimoji="1" lang="en-US" altLang="ja-JP" smtClean="0"/>
              <a:t>2 </a:t>
            </a:r>
            <a:r>
              <a:rPr kumimoji="1" lang="ja-JP" altLang="en-US" smtClean="0"/>
              <a:t>レベル</a:t>
            </a:r>
          </a:p>
          <a:p>
            <a:pPr lvl="2"/>
            <a:r>
              <a:rPr kumimoji="1" lang="ja-JP" altLang="en-US" smtClean="0"/>
              <a:t>第 </a:t>
            </a:r>
            <a:r>
              <a:rPr kumimoji="1" lang="en-US" altLang="ja-JP" smtClean="0"/>
              <a:t>3 </a:t>
            </a:r>
            <a:r>
              <a:rPr kumimoji="1" lang="ja-JP" altLang="en-US" smtClean="0"/>
              <a:t>レベル</a:t>
            </a:r>
          </a:p>
          <a:p>
            <a:pPr lvl="3"/>
            <a:r>
              <a:rPr kumimoji="1" lang="ja-JP" altLang="en-US" smtClean="0"/>
              <a:t>第 </a:t>
            </a:r>
            <a:r>
              <a:rPr kumimoji="1" lang="en-US" altLang="ja-JP" smtClean="0"/>
              <a:t>4 </a:t>
            </a:r>
            <a:r>
              <a:rPr kumimoji="1" lang="ja-JP" altLang="en-US" smtClean="0"/>
              <a:t>レベル</a:t>
            </a:r>
          </a:p>
          <a:p>
            <a:pPr lvl="4"/>
            <a:r>
              <a:rPr kumimoji="1" lang="ja-JP" altLang="en-US" smtClean="0"/>
              <a:t>第 </a:t>
            </a:r>
            <a:r>
              <a:rPr kumimoji="1" lang="en-US" altLang="ja-JP" smtClean="0"/>
              <a:t>5 </a:t>
            </a:r>
            <a:r>
              <a:rPr kumimoji="1" lang="ja-JP" altLang="en-US" smtClean="0"/>
              <a:t>レベル</a:t>
            </a:r>
            <a:endParaRPr kumimoji="1" lang="ja-JP" altLang="en-US"/>
          </a:p>
        </p:txBody>
      </p:sp>
      <p:sp>
        <p:nvSpPr>
          <p:cNvPr id="4" name="日付プレースホルダー 3"/>
          <p:cNvSpPr>
            <a:spLocks noGrp="1"/>
          </p:cNvSpPr>
          <p:nvPr>
            <p:ph type="dt" sz="half" idx="10"/>
          </p:nvPr>
        </p:nvSpPr>
        <p:spPr/>
        <p:txBody>
          <a:bodyPr/>
          <a:lstStyle/>
          <a:p>
            <a:fld id="{CD18AF5C-5EF2-48D7-AD3C-E5ABD40DA592}" type="datetimeFigureOut">
              <a:rPr lang="ja-JP" altLang="en-US" smtClean="0">
                <a:solidFill>
                  <a:prstClr val="black">
                    <a:tint val="75000"/>
                  </a:prstClr>
                </a:solidFill>
              </a:rPr>
              <a:pPr/>
              <a:t>2015/8/15</a:t>
            </a:fld>
            <a:endParaRPr lang="ja-JP" altLang="en-US">
              <a:solidFill>
                <a:prstClr val="black">
                  <a:tint val="75000"/>
                </a:prstClr>
              </a:solidFill>
            </a:endParaRPr>
          </a:p>
        </p:txBody>
      </p:sp>
      <p:sp>
        <p:nvSpPr>
          <p:cNvPr id="5" name="フッター プレースホルダー 4"/>
          <p:cNvSpPr>
            <a:spLocks noGrp="1"/>
          </p:cNvSpPr>
          <p:nvPr>
            <p:ph type="ftr" sz="quarter" idx="11"/>
          </p:nvPr>
        </p:nvSpPr>
        <p:spPr/>
        <p:txBody>
          <a:bodyPr/>
          <a:lstStyle/>
          <a:p>
            <a:endParaRPr lang="ja-JP" altLang="en-US">
              <a:solidFill>
                <a:prstClr val="black">
                  <a:tint val="75000"/>
                </a:prstClr>
              </a:solidFill>
            </a:endParaRPr>
          </a:p>
        </p:txBody>
      </p:sp>
      <p:sp>
        <p:nvSpPr>
          <p:cNvPr id="6" name="スライド番号プレースホルダー 5"/>
          <p:cNvSpPr>
            <a:spLocks noGrp="1"/>
          </p:cNvSpPr>
          <p:nvPr>
            <p:ph type="sldNum" sz="quarter" idx="12"/>
          </p:nvPr>
        </p:nvSpPr>
        <p:spPr/>
        <p:txBody>
          <a:bodyPr/>
          <a:lstStyle/>
          <a:p>
            <a:fld id="{C1410649-3783-44E8-A0E1-A169957EC93F}" type="slidenum">
              <a:rPr lang="ja-JP" altLang="en-US" smtClean="0">
                <a:solidFill>
                  <a:prstClr val="black">
                    <a:tint val="75000"/>
                  </a:prstClr>
                </a:solidFill>
              </a:rPr>
              <a:pPr/>
              <a:t>‹#›</a:t>
            </a:fld>
            <a:endParaRPr lang="ja-JP" altLang="en-US">
              <a:solidFill>
                <a:prstClr val="black">
                  <a:tint val="75000"/>
                </a:prstClr>
              </a:solidFill>
            </a:endParaRPr>
          </a:p>
        </p:txBody>
      </p:sp>
    </p:spTree>
    <p:extLst>
      <p:ext uri="{BB962C8B-B14F-4D97-AF65-F5344CB8AC3E}">
        <p14:creationId xmlns:p14="http://schemas.microsoft.com/office/powerpoint/2010/main" val="4211519473"/>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p:cNvSpPr>
            <a:spLocks noGrp="1"/>
          </p:cNvSpPr>
          <p:nvPr>
            <p:ph type="title" orient="vert"/>
          </p:nvPr>
        </p:nvSpPr>
        <p:spPr>
          <a:xfrm>
            <a:off x="6629400" y="274638"/>
            <a:ext cx="2057400" cy="5851525"/>
          </a:xfrm>
        </p:spPr>
        <p:txBody>
          <a:bodyPr vert="eaVert"/>
          <a:lstStyle/>
          <a:p>
            <a:r>
              <a:rPr kumimoji="1" lang="ja-JP" altLang="en-US" smtClean="0"/>
              <a:t>マスター タイトルの書式設定</a:t>
            </a:r>
            <a:endParaRPr kumimoji="1" lang="ja-JP" altLang="en-US"/>
          </a:p>
        </p:txBody>
      </p:sp>
      <p:sp>
        <p:nvSpPr>
          <p:cNvPr id="3" name="縦書きテキスト プレースホルダー 2"/>
          <p:cNvSpPr>
            <a:spLocks noGrp="1"/>
          </p:cNvSpPr>
          <p:nvPr>
            <p:ph type="body" orient="vert" idx="1"/>
          </p:nvPr>
        </p:nvSpPr>
        <p:spPr>
          <a:xfrm>
            <a:off x="457200" y="274638"/>
            <a:ext cx="6019800" cy="5851525"/>
          </a:xfrm>
        </p:spPr>
        <p:txBody>
          <a:bodyPr vert="eaVert"/>
          <a:lstStyle/>
          <a:p>
            <a:pPr lvl="0"/>
            <a:r>
              <a:rPr kumimoji="1" lang="ja-JP" altLang="en-US" smtClean="0"/>
              <a:t>マスター テキストの書式設定</a:t>
            </a:r>
          </a:p>
          <a:p>
            <a:pPr lvl="1"/>
            <a:r>
              <a:rPr kumimoji="1" lang="ja-JP" altLang="en-US" smtClean="0"/>
              <a:t>第 </a:t>
            </a:r>
            <a:r>
              <a:rPr kumimoji="1" lang="en-US" altLang="ja-JP" smtClean="0"/>
              <a:t>2 </a:t>
            </a:r>
            <a:r>
              <a:rPr kumimoji="1" lang="ja-JP" altLang="en-US" smtClean="0"/>
              <a:t>レベル</a:t>
            </a:r>
          </a:p>
          <a:p>
            <a:pPr lvl="2"/>
            <a:r>
              <a:rPr kumimoji="1" lang="ja-JP" altLang="en-US" smtClean="0"/>
              <a:t>第 </a:t>
            </a:r>
            <a:r>
              <a:rPr kumimoji="1" lang="en-US" altLang="ja-JP" smtClean="0"/>
              <a:t>3 </a:t>
            </a:r>
            <a:r>
              <a:rPr kumimoji="1" lang="ja-JP" altLang="en-US" smtClean="0"/>
              <a:t>レベル</a:t>
            </a:r>
          </a:p>
          <a:p>
            <a:pPr lvl="3"/>
            <a:r>
              <a:rPr kumimoji="1" lang="ja-JP" altLang="en-US" smtClean="0"/>
              <a:t>第 </a:t>
            </a:r>
            <a:r>
              <a:rPr kumimoji="1" lang="en-US" altLang="ja-JP" smtClean="0"/>
              <a:t>4 </a:t>
            </a:r>
            <a:r>
              <a:rPr kumimoji="1" lang="ja-JP" altLang="en-US" smtClean="0"/>
              <a:t>レベル</a:t>
            </a:r>
          </a:p>
          <a:p>
            <a:pPr lvl="4"/>
            <a:r>
              <a:rPr kumimoji="1" lang="ja-JP" altLang="en-US" smtClean="0"/>
              <a:t>第 </a:t>
            </a:r>
            <a:r>
              <a:rPr kumimoji="1" lang="en-US" altLang="ja-JP" smtClean="0"/>
              <a:t>5 </a:t>
            </a:r>
            <a:r>
              <a:rPr kumimoji="1" lang="ja-JP" altLang="en-US" smtClean="0"/>
              <a:t>レベル</a:t>
            </a:r>
            <a:endParaRPr kumimoji="1" lang="ja-JP" altLang="en-US"/>
          </a:p>
        </p:txBody>
      </p:sp>
      <p:sp>
        <p:nvSpPr>
          <p:cNvPr id="4" name="日付プレースホルダー 3"/>
          <p:cNvSpPr>
            <a:spLocks noGrp="1"/>
          </p:cNvSpPr>
          <p:nvPr>
            <p:ph type="dt" sz="half" idx="10"/>
          </p:nvPr>
        </p:nvSpPr>
        <p:spPr/>
        <p:txBody>
          <a:bodyPr/>
          <a:lstStyle/>
          <a:p>
            <a:fld id="{CD18AF5C-5EF2-48D7-AD3C-E5ABD40DA592}" type="datetimeFigureOut">
              <a:rPr lang="ja-JP" altLang="en-US" smtClean="0">
                <a:solidFill>
                  <a:prstClr val="black">
                    <a:tint val="75000"/>
                  </a:prstClr>
                </a:solidFill>
              </a:rPr>
              <a:pPr/>
              <a:t>2015/8/15</a:t>
            </a:fld>
            <a:endParaRPr lang="ja-JP" altLang="en-US">
              <a:solidFill>
                <a:prstClr val="black">
                  <a:tint val="75000"/>
                </a:prstClr>
              </a:solidFill>
            </a:endParaRPr>
          </a:p>
        </p:txBody>
      </p:sp>
      <p:sp>
        <p:nvSpPr>
          <p:cNvPr id="5" name="フッター プレースホルダー 4"/>
          <p:cNvSpPr>
            <a:spLocks noGrp="1"/>
          </p:cNvSpPr>
          <p:nvPr>
            <p:ph type="ftr" sz="quarter" idx="11"/>
          </p:nvPr>
        </p:nvSpPr>
        <p:spPr/>
        <p:txBody>
          <a:bodyPr/>
          <a:lstStyle/>
          <a:p>
            <a:endParaRPr lang="ja-JP" altLang="en-US">
              <a:solidFill>
                <a:prstClr val="black">
                  <a:tint val="75000"/>
                </a:prstClr>
              </a:solidFill>
            </a:endParaRPr>
          </a:p>
        </p:txBody>
      </p:sp>
      <p:sp>
        <p:nvSpPr>
          <p:cNvPr id="6" name="スライド番号プレースホルダー 5"/>
          <p:cNvSpPr>
            <a:spLocks noGrp="1"/>
          </p:cNvSpPr>
          <p:nvPr>
            <p:ph type="sldNum" sz="quarter" idx="12"/>
          </p:nvPr>
        </p:nvSpPr>
        <p:spPr/>
        <p:txBody>
          <a:bodyPr/>
          <a:lstStyle/>
          <a:p>
            <a:fld id="{C1410649-3783-44E8-A0E1-A169957EC93F}" type="slidenum">
              <a:rPr lang="ja-JP" altLang="en-US" smtClean="0">
                <a:solidFill>
                  <a:prstClr val="black">
                    <a:tint val="75000"/>
                  </a:prstClr>
                </a:solidFill>
              </a:rPr>
              <a:pPr/>
              <a:t>‹#›</a:t>
            </a:fld>
            <a:endParaRPr lang="ja-JP" altLang="en-US">
              <a:solidFill>
                <a:prstClr val="black">
                  <a:tint val="75000"/>
                </a:prstClr>
              </a:solidFill>
            </a:endParaRPr>
          </a:p>
        </p:txBody>
      </p:sp>
    </p:spTree>
    <p:extLst>
      <p:ext uri="{BB962C8B-B14F-4D97-AF65-F5344CB8AC3E}">
        <p14:creationId xmlns:p14="http://schemas.microsoft.com/office/powerpoint/2010/main" val="137674157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theme" Target="../theme/theme2.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1.xml"/><Relationship Id="rId3" Type="http://schemas.openxmlformats.org/officeDocument/2006/relationships/slideLayout" Target="../slideLayouts/slideLayout26.xml"/><Relationship Id="rId7" Type="http://schemas.openxmlformats.org/officeDocument/2006/relationships/slideLayout" Target="../slideLayouts/slideLayout30.xml"/><Relationship Id="rId12" Type="http://schemas.openxmlformats.org/officeDocument/2006/relationships/theme" Target="../theme/theme3.xml"/><Relationship Id="rId2" Type="http://schemas.openxmlformats.org/officeDocument/2006/relationships/slideLayout" Target="../slideLayouts/slideLayout25.xml"/><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5" Type="http://schemas.openxmlformats.org/officeDocument/2006/relationships/slideLayout" Target="../slideLayouts/slideLayout28.xml"/><Relationship Id="rId10" Type="http://schemas.openxmlformats.org/officeDocument/2006/relationships/slideLayout" Target="../slideLayouts/slideLayout33.xml"/><Relationship Id="rId4" Type="http://schemas.openxmlformats.org/officeDocument/2006/relationships/slideLayout" Target="../slideLayouts/slideLayout27.xml"/><Relationship Id="rId9" Type="http://schemas.openxmlformats.org/officeDocument/2006/relationships/slideLayout" Target="../slideLayouts/slideLayout3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kumimoji="1" lang="ja-JP" altLang="en-US" smtClean="0"/>
              <a:t>マスター タイトルの書式設定</a:t>
            </a:r>
            <a:endParaRPr kumimoji="1" lang="ja-JP" altLang="en-US"/>
          </a:p>
        </p:txBody>
      </p:sp>
      <p:sp>
        <p:nvSpPr>
          <p:cNvPr id="3" name="テキスト プレースホルダー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kumimoji="1" lang="ja-JP" altLang="en-US" smtClean="0"/>
              <a:t>マスター テキストの書式設定</a:t>
            </a:r>
          </a:p>
          <a:p>
            <a:pPr lvl="1"/>
            <a:r>
              <a:rPr kumimoji="1" lang="ja-JP" altLang="en-US" smtClean="0"/>
              <a:t>第 </a:t>
            </a:r>
            <a:r>
              <a:rPr kumimoji="1" lang="en-US" altLang="ja-JP" smtClean="0"/>
              <a:t>2 </a:t>
            </a:r>
            <a:r>
              <a:rPr kumimoji="1" lang="ja-JP" altLang="en-US" smtClean="0"/>
              <a:t>レベル</a:t>
            </a:r>
          </a:p>
          <a:p>
            <a:pPr lvl="2"/>
            <a:r>
              <a:rPr kumimoji="1" lang="ja-JP" altLang="en-US" smtClean="0"/>
              <a:t>第 </a:t>
            </a:r>
            <a:r>
              <a:rPr kumimoji="1" lang="en-US" altLang="ja-JP" smtClean="0"/>
              <a:t>3 </a:t>
            </a:r>
            <a:r>
              <a:rPr kumimoji="1" lang="ja-JP" altLang="en-US" smtClean="0"/>
              <a:t>レベル</a:t>
            </a:r>
          </a:p>
          <a:p>
            <a:pPr lvl="3"/>
            <a:r>
              <a:rPr kumimoji="1" lang="ja-JP" altLang="en-US" smtClean="0"/>
              <a:t>第 </a:t>
            </a:r>
            <a:r>
              <a:rPr kumimoji="1" lang="en-US" altLang="ja-JP" smtClean="0"/>
              <a:t>4 </a:t>
            </a:r>
            <a:r>
              <a:rPr kumimoji="1" lang="ja-JP" altLang="en-US" smtClean="0"/>
              <a:t>レベル</a:t>
            </a:r>
          </a:p>
          <a:p>
            <a:pPr lvl="4"/>
            <a:r>
              <a:rPr kumimoji="1" lang="ja-JP" altLang="en-US" smtClean="0"/>
              <a:t>第 </a:t>
            </a:r>
            <a:r>
              <a:rPr kumimoji="1" lang="en-US" altLang="ja-JP" smtClean="0"/>
              <a:t>5 </a:t>
            </a:r>
            <a:r>
              <a:rPr kumimoji="1" lang="ja-JP" altLang="en-US" smtClean="0"/>
              <a:t>レベル</a:t>
            </a:r>
            <a:endParaRPr kumimoji="1" lang="ja-JP" altLang="en-US"/>
          </a:p>
        </p:txBody>
      </p:sp>
      <p:sp>
        <p:nvSpPr>
          <p:cNvPr id="4" name="日付プレースホルダー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0A15E7-1057-44BA-AEA1-C008A619D0D6}" type="datetimeFigureOut">
              <a:rPr kumimoji="1" lang="ja-JP" altLang="en-US" smtClean="0"/>
              <a:t>2015/8/15</a:t>
            </a:fld>
            <a:endParaRPr kumimoji="1" lang="ja-JP" altLang="en-US"/>
          </a:p>
        </p:txBody>
      </p:sp>
      <p:sp>
        <p:nvSpPr>
          <p:cNvPr id="5" name="フッター プレースホルダー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kumimoji="1" lang="ja-JP" altLang="en-US"/>
          </a:p>
        </p:txBody>
      </p:sp>
      <p:sp>
        <p:nvSpPr>
          <p:cNvPr id="6" name="スライド番号プレースホルダー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D5D7CF1-E500-417B-8DFD-ABB7BE304943}" type="slidenum">
              <a:rPr kumimoji="1" lang="ja-JP" altLang="en-US" smtClean="0"/>
              <a:t>‹#›</a:t>
            </a:fld>
            <a:endParaRPr kumimoji="1" lang="ja-JP" altLang="en-US"/>
          </a:p>
        </p:txBody>
      </p:sp>
    </p:spTree>
    <p:extLst>
      <p:ext uri="{BB962C8B-B14F-4D97-AF65-F5344CB8AC3E}">
        <p14:creationId xmlns:p14="http://schemas.microsoft.com/office/powerpoint/2010/main" val="646031042"/>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kumimoji="1"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kumimoji="1"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kumimoji="1"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kumimoji="1"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ja-JP" altLang="en-US" smtClean="0"/>
              <a:t>マスタ タイトルの書式設定</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ja-JP" altLang="en-US" smtClean="0"/>
              <a:t>マスタ テキストの書式設定</a:t>
            </a:r>
          </a:p>
          <a:p>
            <a:pPr lvl="1"/>
            <a:r>
              <a:rPr lang="ja-JP" altLang="en-US" smtClean="0"/>
              <a:t>第 </a:t>
            </a:r>
            <a:r>
              <a:rPr lang="en-US" altLang="ja-JP" smtClean="0"/>
              <a:t>2 </a:t>
            </a:r>
            <a:r>
              <a:rPr lang="ja-JP" altLang="en-US" smtClean="0"/>
              <a:t>レベル</a:t>
            </a:r>
          </a:p>
          <a:p>
            <a:pPr lvl="2"/>
            <a:r>
              <a:rPr lang="ja-JP" altLang="en-US" smtClean="0"/>
              <a:t>第 </a:t>
            </a:r>
            <a:r>
              <a:rPr lang="en-US" altLang="ja-JP" smtClean="0"/>
              <a:t>3 </a:t>
            </a:r>
            <a:r>
              <a:rPr lang="ja-JP" altLang="en-US" smtClean="0"/>
              <a:t>レベル</a:t>
            </a:r>
          </a:p>
          <a:p>
            <a:pPr lvl="3"/>
            <a:r>
              <a:rPr lang="ja-JP" altLang="en-US" smtClean="0"/>
              <a:t>第 </a:t>
            </a:r>
            <a:r>
              <a:rPr lang="en-US" altLang="ja-JP" smtClean="0"/>
              <a:t>4 </a:t>
            </a:r>
            <a:r>
              <a:rPr lang="ja-JP" altLang="en-US" smtClean="0"/>
              <a:t>レベル</a:t>
            </a:r>
          </a:p>
          <a:p>
            <a:pPr lvl="4"/>
            <a:r>
              <a:rPr lang="ja-JP" altLang="en-US" smtClean="0"/>
              <a:t>第 </a:t>
            </a:r>
            <a:r>
              <a:rPr lang="en-US" altLang="ja-JP" smtClean="0"/>
              <a:t>5 </a:t>
            </a:r>
            <a:r>
              <a:rPr lang="ja-JP" altLang="en-US" smtClean="0"/>
              <a:t>レベル</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ea typeface="+mn-ea"/>
              </a:defRPr>
            </a:lvl1pPr>
          </a:lstStyle>
          <a:p>
            <a:pPr fontAlgn="base">
              <a:spcBef>
                <a:spcPct val="0"/>
              </a:spcBef>
              <a:spcAft>
                <a:spcPct val="0"/>
              </a:spcAft>
            </a:pPr>
            <a:endParaRPr lang="en-US" altLang="ja-JP" smtClean="0">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ea typeface="+mn-ea"/>
              </a:defRPr>
            </a:lvl1pPr>
          </a:lstStyle>
          <a:p>
            <a:pPr fontAlgn="base">
              <a:spcBef>
                <a:spcPct val="0"/>
              </a:spcBef>
              <a:spcAft>
                <a:spcPct val="0"/>
              </a:spcAft>
            </a:pPr>
            <a:endParaRPr lang="en-US" altLang="ja-JP" smtClean="0">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ea typeface="+mn-ea"/>
              </a:defRPr>
            </a:lvl1pPr>
          </a:lstStyle>
          <a:p>
            <a:pPr fontAlgn="base">
              <a:spcBef>
                <a:spcPct val="0"/>
              </a:spcBef>
              <a:spcAft>
                <a:spcPct val="0"/>
              </a:spcAft>
            </a:pPr>
            <a:fld id="{43788BE3-7B64-4E62-905A-E4792ED6E88C}" type="slidenum">
              <a:rPr lang="en-US" altLang="ja-JP" smtClean="0">
                <a:solidFill>
                  <a:srgbClr val="000000"/>
                </a:solidFill>
              </a:rPr>
              <a:pPr fontAlgn="base">
                <a:spcBef>
                  <a:spcPct val="0"/>
                </a:spcBef>
                <a:spcAft>
                  <a:spcPct val="0"/>
                </a:spcAft>
              </a:pPr>
              <a:t>‹#›</a:t>
            </a:fld>
            <a:endParaRPr lang="en-US" altLang="ja-JP" smtClean="0">
              <a:solidFill>
                <a:srgbClr val="000000"/>
              </a:solidFill>
            </a:endParaRPr>
          </a:p>
        </p:txBody>
      </p:sp>
    </p:spTree>
    <p:extLst>
      <p:ext uri="{BB962C8B-B14F-4D97-AF65-F5344CB8AC3E}">
        <p14:creationId xmlns:p14="http://schemas.microsoft.com/office/powerpoint/2010/main" val="4032196555"/>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 id="2147483684" r:id="rId12"/>
  </p:sldLayoutIdLst>
  <p:txStyles>
    <p:titleStyle>
      <a:lvl1pPr algn="ctr" rtl="0" fontAlgn="base">
        <a:spcBef>
          <a:spcPct val="0"/>
        </a:spcBef>
        <a:spcAft>
          <a:spcPct val="0"/>
        </a:spcAft>
        <a:defRPr kumimoji="1" sz="4400" kern="1200">
          <a:solidFill>
            <a:schemeClr val="tx2"/>
          </a:solidFill>
          <a:latin typeface="+mj-lt"/>
          <a:ea typeface="+mj-ea"/>
          <a:cs typeface="+mj-cs"/>
        </a:defRPr>
      </a:lvl1pPr>
      <a:lvl2pPr algn="ctr" rtl="0" fontAlgn="base">
        <a:spcBef>
          <a:spcPct val="0"/>
        </a:spcBef>
        <a:spcAft>
          <a:spcPct val="0"/>
        </a:spcAft>
        <a:defRPr kumimoji="1" sz="4400">
          <a:solidFill>
            <a:schemeClr val="tx2"/>
          </a:solidFill>
          <a:latin typeface="Arial" panose="020B0604020202020204" pitchFamily="34" charset="0"/>
          <a:ea typeface="ＭＳ Ｐゴシック" panose="020B0600070205080204" pitchFamily="50" charset="-128"/>
        </a:defRPr>
      </a:lvl2pPr>
      <a:lvl3pPr algn="ctr" rtl="0" fontAlgn="base">
        <a:spcBef>
          <a:spcPct val="0"/>
        </a:spcBef>
        <a:spcAft>
          <a:spcPct val="0"/>
        </a:spcAft>
        <a:defRPr kumimoji="1" sz="4400">
          <a:solidFill>
            <a:schemeClr val="tx2"/>
          </a:solidFill>
          <a:latin typeface="Arial" panose="020B0604020202020204" pitchFamily="34" charset="0"/>
          <a:ea typeface="ＭＳ Ｐゴシック" panose="020B0600070205080204" pitchFamily="50" charset="-128"/>
        </a:defRPr>
      </a:lvl3pPr>
      <a:lvl4pPr algn="ctr" rtl="0" fontAlgn="base">
        <a:spcBef>
          <a:spcPct val="0"/>
        </a:spcBef>
        <a:spcAft>
          <a:spcPct val="0"/>
        </a:spcAft>
        <a:defRPr kumimoji="1" sz="4400">
          <a:solidFill>
            <a:schemeClr val="tx2"/>
          </a:solidFill>
          <a:latin typeface="Arial" panose="020B0604020202020204" pitchFamily="34" charset="0"/>
          <a:ea typeface="ＭＳ Ｐゴシック" panose="020B0600070205080204" pitchFamily="50" charset="-128"/>
        </a:defRPr>
      </a:lvl4pPr>
      <a:lvl5pPr algn="ctr" rtl="0" fontAlgn="base">
        <a:spcBef>
          <a:spcPct val="0"/>
        </a:spcBef>
        <a:spcAft>
          <a:spcPct val="0"/>
        </a:spcAft>
        <a:defRPr kumimoji="1" sz="4400">
          <a:solidFill>
            <a:schemeClr val="tx2"/>
          </a:solidFill>
          <a:latin typeface="Arial" panose="020B0604020202020204" pitchFamily="34" charset="0"/>
          <a:ea typeface="ＭＳ Ｐゴシック" panose="020B0600070205080204" pitchFamily="50" charset="-128"/>
        </a:defRPr>
      </a:lvl5pPr>
      <a:lvl6pPr marL="457200" algn="ctr" rtl="0" fontAlgn="base">
        <a:spcBef>
          <a:spcPct val="0"/>
        </a:spcBef>
        <a:spcAft>
          <a:spcPct val="0"/>
        </a:spcAft>
        <a:defRPr kumimoji="1" sz="4400">
          <a:solidFill>
            <a:schemeClr val="tx2"/>
          </a:solidFill>
          <a:latin typeface="Arial" panose="020B0604020202020204" pitchFamily="34" charset="0"/>
          <a:ea typeface="ＭＳ Ｐゴシック" panose="020B0600070205080204" pitchFamily="50" charset="-128"/>
        </a:defRPr>
      </a:lvl6pPr>
      <a:lvl7pPr marL="914400" algn="ctr" rtl="0" fontAlgn="base">
        <a:spcBef>
          <a:spcPct val="0"/>
        </a:spcBef>
        <a:spcAft>
          <a:spcPct val="0"/>
        </a:spcAft>
        <a:defRPr kumimoji="1" sz="4400">
          <a:solidFill>
            <a:schemeClr val="tx2"/>
          </a:solidFill>
          <a:latin typeface="Arial" panose="020B0604020202020204" pitchFamily="34" charset="0"/>
          <a:ea typeface="ＭＳ Ｐゴシック" panose="020B0600070205080204" pitchFamily="50" charset="-128"/>
        </a:defRPr>
      </a:lvl7pPr>
      <a:lvl8pPr marL="1371600" algn="ctr" rtl="0" fontAlgn="base">
        <a:spcBef>
          <a:spcPct val="0"/>
        </a:spcBef>
        <a:spcAft>
          <a:spcPct val="0"/>
        </a:spcAft>
        <a:defRPr kumimoji="1" sz="4400">
          <a:solidFill>
            <a:schemeClr val="tx2"/>
          </a:solidFill>
          <a:latin typeface="Arial" panose="020B0604020202020204" pitchFamily="34" charset="0"/>
          <a:ea typeface="ＭＳ Ｐゴシック" panose="020B0600070205080204" pitchFamily="50" charset="-128"/>
        </a:defRPr>
      </a:lvl8pPr>
      <a:lvl9pPr marL="1828800" algn="ctr" rtl="0" fontAlgn="base">
        <a:spcBef>
          <a:spcPct val="0"/>
        </a:spcBef>
        <a:spcAft>
          <a:spcPct val="0"/>
        </a:spcAft>
        <a:defRPr kumimoji="1" sz="4400">
          <a:solidFill>
            <a:schemeClr val="tx2"/>
          </a:solidFill>
          <a:latin typeface="Arial" panose="020B0604020202020204" pitchFamily="34" charset="0"/>
          <a:ea typeface="ＭＳ Ｐゴシック" panose="020B0600070205080204" pitchFamily="50" charset="-128"/>
        </a:defRPr>
      </a:lvl9pPr>
    </p:titleStyle>
    <p:bodyStyle>
      <a:lvl1pPr marL="342900" indent="-342900" algn="l" rtl="0" fontAlgn="base">
        <a:spcBef>
          <a:spcPct val="20000"/>
        </a:spcBef>
        <a:spcAft>
          <a:spcPct val="0"/>
        </a:spcAft>
        <a:buChar char="•"/>
        <a:defRPr kumimoji="1" sz="3200" kern="1200">
          <a:solidFill>
            <a:schemeClr val="tx1"/>
          </a:solidFill>
          <a:latin typeface="+mn-lt"/>
          <a:ea typeface="+mn-ea"/>
          <a:cs typeface="+mn-cs"/>
        </a:defRPr>
      </a:lvl1pPr>
      <a:lvl2pPr marL="742950" indent="-285750" algn="l" rtl="0" fontAlgn="base">
        <a:spcBef>
          <a:spcPct val="20000"/>
        </a:spcBef>
        <a:spcAft>
          <a:spcPct val="0"/>
        </a:spcAft>
        <a:buChar char="–"/>
        <a:defRPr kumimoji="1" sz="2800" kern="1200">
          <a:solidFill>
            <a:schemeClr val="tx1"/>
          </a:solidFill>
          <a:latin typeface="+mn-lt"/>
          <a:ea typeface="+mn-ea"/>
          <a:cs typeface="+mn-cs"/>
        </a:defRPr>
      </a:lvl2pPr>
      <a:lvl3pPr marL="1143000" indent="-228600" algn="l" rtl="0" fontAlgn="base">
        <a:spcBef>
          <a:spcPct val="20000"/>
        </a:spcBef>
        <a:spcAft>
          <a:spcPct val="0"/>
        </a:spcAft>
        <a:buChar char="•"/>
        <a:defRPr kumimoji="1" sz="2400" kern="1200">
          <a:solidFill>
            <a:schemeClr val="tx1"/>
          </a:solidFill>
          <a:latin typeface="+mn-lt"/>
          <a:ea typeface="+mn-ea"/>
          <a:cs typeface="+mn-cs"/>
        </a:defRPr>
      </a:lvl3pPr>
      <a:lvl4pPr marL="1600200" indent="-228600" algn="l" rtl="0" fontAlgn="base">
        <a:spcBef>
          <a:spcPct val="20000"/>
        </a:spcBef>
        <a:spcAft>
          <a:spcPct val="0"/>
        </a:spcAft>
        <a:buChar char="–"/>
        <a:defRPr kumimoji="1" sz="2000" kern="1200">
          <a:solidFill>
            <a:schemeClr val="tx1"/>
          </a:solidFill>
          <a:latin typeface="+mn-lt"/>
          <a:ea typeface="+mn-ea"/>
          <a:cs typeface="+mn-cs"/>
        </a:defRPr>
      </a:lvl4pPr>
      <a:lvl5pPr marL="2057400" indent="-228600" algn="l" rtl="0" fontAlgn="base">
        <a:spcBef>
          <a:spcPct val="20000"/>
        </a:spcBef>
        <a:spcAft>
          <a:spcPct val="0"/>
        </a:spcAft>
        <a:buChar char="»"/>
        <a:defRPr kumimoji="1"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kumimoji="1" lang="ja-JP" altLang="en-US" smtClean="0"/>
              <a:t>マスター タイトルの書式設定</a:t>
            </a:r>
            <a:endParaRPr kumimoji="1" lang="ja-JP" altLang="en-US"/>
          </a:p>
        </p:txBody>
      </p:sp>
      <p:sp>
        <p:nvSpPr>
          <p:cNvPr id="3" name="テキスト プレースホルダー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kumimoji="1" lang="ja-JP" altLang="en-US" smtClean="0"/>
              <a:t>マスター テキストの書式設定</a:t>
            </a:r>
          </a:p>
          <a:p>
            <a:pPr lvl="1"/>
            <a:r>
              <a:rPr kumimoji="1" lang="ja-JP" altLang="en-US" smtClean="0"/>
              <a:t>第 </a:t>
            </a:r>
            <a:r>
              <a:rPr kumimoji="1" lang="en-US" altLang="ja-JP" smtClean="0"/>
              <a:t>2 </a:t>
            </a:r>
            <a:r>
              <a:rPr kumimoji="1" lang="ja-JP" altLang="en-US" smtClean="0"/>
              <a:t>レベル</a:t>
            </a:r>
          </a:p>
          <a:p>
            <a:pPr lvl="2"/>
            <a:r>
              <a:rPr kumimoji="1" lang="ja-JP" altLang="en-US" smtClean="0"/>
              <a:t>第 </a:t>
            </a:r>
            <a:r>
              <a:rPr kumimoji="1" lang="en-US" altLang="ja-JP" smtClean="0"/>
              <a:t>3 </a:t>
            </a:r>
            <a:r>
              <a:rPr kumimoji="1" lang="ja-JP" altLang="en-US" smtClean="0"/>
              <a:t>レベル</a:t>
            </a:r>
          </a:p>
          <a:p>
            <a:pPr lvl="3"/>
            <a:r>
              <a:rPr kumimoji="1" lang="ja-JP" altLang="en-US" smtClean="0"/>
              <a:t>第 </a:t>
            </a:r>
            <a:r>
              <a:rPr kumimoji="1" lang="en-US" altLang="ja-JP" smtClean="0"/>
              <a:t>4 </a:t>
            </a:r>
            <a:r>
              <a:rPr kumimoji="1" lang="ja-JP" altLang="en-US" smtClean="0"/>
              <a:t>レベル</a:t>
            </a:r>
          </a:p>
          <a:p>
            <a:pPr lvl="4"/>
            <a:r>
              <a:rPr kumimoji="1" lang="ja-JP" altLang="en-US" smtClean="0"/>
              <a:t>第 </a:t>
            </a:r>
            <a:r>
              <a:rPr kumimoji="1" lang="en-US" altLang="ja-JP" smtClean="0"/>
              <a:t>5 </a:t>
            </a:r>
            <a:r>
              <a:rPr kumimoji="1" lang="ja-JP" altLang="en-US" smtClean="0"/>
              <a:t>レベル</a:t>
            </a:r>
            <a:endParaRPr kumimoji="1" lang="ja-JP" altLang="en-US"/>
          </a:p>
        </p:txBody>
      </p:sp>
      <p:sp>
        <p:nvSpPr>
          <p:cNvPr id="4" name="日付プレースホルダー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D18AF5C-5EF2-48D7-AD3C-E5ABD40DA592}" type="datetimeFigureOut">
              <a:rPr lang="ja-JP" altLang="en-US" smtClean="0">
                <a:solidFill>
                  <a:prstClr val="black">
                    <a:tint val="75000"/>
                  </a:prstClr>
                </a:solidFill>
              </a:rPr>
              <a:pPr/>
              <a:t>2015/8/15</a:t>
            </a:fld>
            <a:endParaRPr lang="ja-JP" altLang="en-US">
              <a:solidFill>
                <a:prstClr val="black">
                  <a:tint val="75000"/>
                </a:prstClr>
              </a:solidFill>
            </a:endParaRPr>
          </a:p>
        </p:txBody>
      </p:sp>
      <p:sp>
        <p:nvSpPr>
          <p:cNvPr id="5" name="フッター プレースホルダー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ja-JP" altLang="en-US">
              <a:solidFill>
                <a:prstClr val="black">
                  <a:tint val="75000"/>
                </a:prstClr>
              </a:solidFill>
            </a:endParaRPr>
          </a:p>
        </p:txBody>
      </p:sp>
      <p:sp>
        <p:nvSpPr>
          <p:cNvPr id="6" name="スライド番号プレースホルダー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410649-3783-44E8-A0E1-A169957EC93F}" type="slidenum">
              <a:rPr lang="ja-JP" altLang="en-US" smtClean="0">
                <a:solidFill>
                  <a:prstClr val="black">
                    <a:tint val="75000"/>
                  </a:prstClr>
                </a:solidFill>
              </a:rPr>
              <a:pPr/>
              <a:t>‹#›</a:t>
            </a:fld>
            <a:endParaRPr lang="ja-JP" altLang="en-US">
              <a:solidFill>
                <a:prstClr val="black">
                  <a:tint val="75000"/>
                </a:prstClr>
              </a:solidFill>
            </a:endParaRPr>
          </a:p>
        </p:txBody>
      </p:sp>
    </p:spTree>
    <p:extLst>
      <p:ext uri="{BB962C8B-B14F-4D97-AF65-F5344CB8AC3E}">
        <p14:creationId xmlns:p14="http://schemas.microsoft.com/office/powerpoint/2010/main" val="1220210217"/>
      </p:ext>
    </p:extLst>
  </p:cSld>
  <p:clrMap bg1="lt1" tx1="dk1" bg2="lt2" tx2="dk2" accent1="accent1" accent2="accent2" accent3="accent3" accent4="accent4" accent5="accent5" accent6="accent6" hlink="hlink" folHlink="folHlink"/>
  <p:sldLayoutIdLst>
    <p:sldLayoutId id="2147483686" r:id="rId1"/>
    <p:sldLayoutId id="2147483687" r:id="rId2"/>
    <p:sldLayoutId id="2147483688" r:id="rId3"/>
    <p:sldLayoutId id="2147483689" r:id="rId4"/>
    <p:sldLayoutId id="2147483690" r:id="rId5"/>
    <p:sldLayoutId id="2147483691" r:id="rId6"/>
    <p:sldLayoutId id="2147483692" r:id="rId7"/>
    <p:sldLayoutId id="2147483693" r:id="rId8"/>
    <p:sldLayoutId id="2147483694" r:id="rId9"/>
    <p:sldLayoutId id="2147483695" r:id="rId10"/>
    <p:sldLayoutId id="2147483696" r:id="rId11"/>
  </p:sldLayoutIdLst>
  <p:txStyles>
    <p:titleStyle>
      <a:lvl1pPr algn="ctr" defTabSz="914400" rtl="0" eaLnBrk="1" latinLnBrk="0" hangingPunct="1">
        <a:spcBef>
          <a:spcPct val="0"/>
        </a:spcBef>
        <a:buNone/>
        <a:defRPr kumimoji="1"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kumimoji="1"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kumimoji="1"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kumimoji="1"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notesSlide" Target="../notesSlides/notesSlide2.xml"/><Relationship Id="rId1" Type="http://schemas.openxmlformats.org/officeDocument/2006/relationships/slideLayout" Target="../slideLayouts/slideLayout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 Id="rId9" Type="http://schemas.openxmlformats.org/officeDocument/2006/relationships/image" Target="../media/image8.png"/></Relationships>
</file>

<file path=ppt/slides/_rels/slide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notesSlide" Target="../notesSlides/notesSlide3.xml"/><Relationship Id="rId1" Type="http://schemas.openxmlformats.org/officeDocument/2006/relationships/slideLayout" Target="../slideLayouts/slideLayout2.xml"/><Relationship Id="rId6" Type="http://schemas.openxmlformats.org/officeDocument/2006/relationships/image" Target="../media/image5.png"/><Relationship Id="rId5" Type="http://schemas.openxmlformats.org/officeDocument/2006/relationships/image" Target="../media/image4.png"/><Relationship Id="rId10" Type="http://schemas.openxmlformats.org/officeDocument/2006/relationships/image" Target="../media/image9.png"/><Relationship Id="rId4" Type="http://schemas.openxmlformats.org/officeDocument/2006/relationships/image" Target="../media/image3.png"/><Relationship Id="rId9" Type="http://schemas.openxmlformats.org/officeDocument/2006/relationships/image" Target="../media/image8.png"/></Relationships>
</file>

<file path=ppt/slides/_rels/slide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5.png"/><Relationship Id="rId11" Type="http://schemas.openxmlformats.org/officeDocument/2006/relationships/image" Target="../media/image10.emf"/><Relationship Id="rId5" Type="http://schemas.openxmlformats.org/officeDocument/2006/relationships/image" Target="../media/image4.png"/><Relationship Id="rId10" Type="http://schemas.openxmlformats.org/officeDocument/2006/relationships/image" Target="../media/image9.png"/><Relationship Id="rId4" Type="http://schemas.openxmlformats.org/officeDocument/2006/relationships/image" Target="../media/image3.png"/><Relationship Id="rId9" Type="http://schemas.openxmlformats.org/officeDocument/2006/relationships/image" Target="../media/image8.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14.png"/><Relationship Id="rId7" Type="http://schemas.openxmlformats.org/officeDocument/2006/relationships/image" Target="../media/image18.jpeg"/><Relationship Id="rId2" Type="http://schemas.openxmlformats.org/officeDocument/2006/relationships/notesSlide" Target="../notesSlides/notesSlide9.xml"/><Relationship Id="rId1" Type="http://schemas.openxmlformats.org/officeDocument/2006/relationships/slideLayout" Target="../slideLayouts/slideLayout25.xml"/><Relationship Id="rId6" Type="http://schemas.openxmlformats.org/officeDocument/2006/relationships/image" Target="../media/image17.wmf"/><Relationship Id="rId5" Type="http://schemas.openxmlformats.org/officeDocument/2006/relationships/image" Target="../media/image16.wmf"/><Relationship Id="rId4" Type="http://schemas.openxmlformats.org/officeDocument/2006/relationships/image" Target="../media/image15.wmf"/></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notesSlide" Target="../notesSlides/notesSlide11.xml"/><Relationship Id="rId7" Type="http://schemas.openxmlformats.org/officeDocument/2006/relationships/image" Target="../media/image20.emf"/><Relationship Id="rId2" Type="http://schemas.openxmlformats.org/officeDocument/2006/relationships/slideLayout" Target="../slideLayouts/slideLayout7.xml"/><Relationship Id="rId1" Type="http://schemas.openxmlformats.org/officeDocument/2006/relationships/vmlDrawing" Target="../drawings/vmlDrawing1.vml"/><Relationship Id="rId6" Type="http://schemas.openxmlformats.org/officeDocument/2006/relationships/oleObject" Target="../embeddings/oleObject2.bin"/><Relationship Id="rId5" Type="http://schemas.openxmlformats.org/officeDocument/2006/relationships/image" Target="../media/image19.emf"/><Relationship Id="rId4" Type="http://schemas.openxmlformats.org/officeDocument/2006/relationships/oleObject" Target="../embeddings/oleObject1.bin"/></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3.xml"/><Relationship Id="rId1" Type="http://schemas.openxmlformats.org/officeDocument/2006/relationships/slideLayout" Target="../slideLayouts/slideLayout7.xml"/><Relationship Id="rId5" Type="http://schemas.openxmlformats.org/officeDocument/2006/relationships/image" Target="../media/image23.emf"/><Relationship Id="rId4" Type="http://schemas.openxmlformats.org/officeDocument/2006/relationships/image" Target="../media/image22.png"/></Relationships>
</file>

<file path=ppt/slides/_rels/slide1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5.xml"/><Relationship Id="rId1" Type="http://schemas.openxmlformats.org/officeDocument/2006/relationships/slideLayout" Target="../slideLayouts/slideLayout7.xml"/><Relationship Id="rId4" Type="http://schemas.openxmlformats.org/officeDocument/2006/relationships/image" Target="../media/image26.png"/></Relationships>
</file>

<file path=ppt/slides/_rels/slide16.xml.rels><?xml version="1.0" encoding="UTF-8" standalone="yes"?>
<Relationships xmlns="http://schemas.openxmlformats.org/package/2006/relationships"><Relationship Id="rId8" Type="http://schemas.openxmlformats.org/officeDocument/2006/relationships/image" Target="../media/image29.png"/><Relationship Id="rId3" Type="http://schemas.openxmlformats.org/officeDocument/2006/relationships/notesSlide" Target="../notesSlides/notesSlide16.xml"/><Relationship Id="rId7" Type="http://schemas.openxmlformats.org/officeDocument/2006/relationships/image" Target="../media/image28.png"/><Relationship Id="rId2" Type="http://schemas.openxmlformats.org/officeDocument/2006/relationships/slideLayout" Target="../slideLayouts/slideLayout7.xml"/><Relationship Id="rId1" Type="http://schemas.openxmlformats.org/officeDocument/2006/relationships/vmlDrawing" Target="../drawings/vmlDrawing2.vml"/><Relationship Id="rId6" Type="http://schemas.openxmlformats.org/officeDocument/2006/relationships/chart" Target="../charts/chart1.xml"/><Relationship Id="rId5" Type="http://schemas.openxmlformats.org/officeDocument/2006/relationships/image" Target="../media/image27.wmf"/><Relationship Id="rId10" Type="http://schemas.openxmlformats.org/officeDocument/2006/relationships/image" Target="../media/image31.png"/><Relationship Id="rId4" Type="http://schemas.openxmlformats.org/officeDocument/2006/relationships/oleObject" Target="../embeddings/oleObject3.bin"/><Relationship Id="rId9" Type="http://schemas.openxmlformats.org/officeDocument/2006/relationships/image" Target="../media/image30.png"/></Relationships>
</file>

<file path=ppt/slides/_rels/slide17.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17.xml"/><Relationship Id="rId1" Type="http://schemas.openxmlformats.org/officeDocument/2006/relationships/slideLayout" Target="../slideLayouts/slideLayout7.xml"/><Relationship Id="rId4" Type="http://schemas.microsoft.com/office/2007/relationships/hdphoto" Target="../media/hdphoto1.wdp"/></Relationships>
</file>

<file path=ppt/slides/_rels/slide18.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18.xml"/><Relationship Id="rId1" Type="http://schemas.openxmlformats.org/officeDocument/2006/relationships/slideLayout" Target="../slideLayouts/slideLayout7.xml"/><Relationship Id="rId5" Type="http://schemas.openxmlformats.org/officeDocument/2006/relationships/image" Target="../media/image25.png"/><Relationship Id="rId4" Type="http://schemas.openxmlformats.org/officeDocument/2006/relationships/image" Target="../media/image34.png"/></Relationships>
</file>

<file path=ppt/slides/_rels/slide19.xml.rels><?xml version="1.0" encoding="UTF-8" standalone="yes"?>
<Relationships xmlns="http://schemas.openxmlformats.org/package/2006/relationships"><Relationship Id="rId8" Type="http://schemas.openxmlformats.org/officeDocument/2006/relationships/image" Target="../media/image34.png"/><Relationship Id="rId3" Type="http://schemas.openxmlformats.org/officeDocument/2006/relationships/image" Target="../media/image35.tiff"/><Relationship Id="rId7" Type="http://schemas.openxmlformats.org/officeDocument/2006/relationships/image" Target="../media/image33.png"/><Relationship Id="rId2" Type="http://schemas.openxmlformats.org/officeDocument/2006/relationships/notesSlide" Target="../notesSlides/notesSlide19.xml"/><Relationship Id="rId1" Type="http://schemas.openxmlformats.org/officeDocument/2006/relationships/slideLayout" Target="../slideLayouts/slideLayout7.xml"/><Relationship Id="rId6" Type="http://schemas.openxmlformats.org/officeDocument/2006/relationships/image" Target="../media/image38.tiff"/><Relationship Id="rId5" Type="http://schemas.openxmlformats.org/officeDocument/2006/relationships/image" Target="../media/image37.tiff"/><Relationship Id="rId4" Type="http://schemas.openxmlformats.org/officeDocument/2006/relationships/image" Target="../media/image36.tiff"/><Relationship Id="rId9" Type="http://schemas.openxmlformats.org/officeDocument/2006/relationships/image" Target="../media/image25.png"/></Relationships>
</file>

<file path=ppt/slides/_rels/slide2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20.xml"/><Relationship Id="rId1" Type="http://schemas.openxmlformats.org/officeDocument/2006/relationships/slideLayout" Target="../slideLayouts/slideLayout7.xml"/><Relationship Id="rId5" Type="http://schemas.openxmlformats.org/officeDocument/2006/relationships/image" Target="../media/image25.png"/><Relationship Id="rId4" Type="http://schemas.openxmlformats.org/officeDocument/2006/relationships/image" Target="../media/image34.png"/></Relationships>
</file>

<file path=ppt/slides/_rels/slide21.xml.rels><?xml version="1.0" encoding="UTF-8" standalone="yes"?>
<Relationships xmlns="http://schemas.openxmlformats.org/package/2006/relationships"><Relationship Id="rId8" Type="http://schemas.openxmlformats.org/officeDocument/2006/relationships/image" Target="../media/image44.jpeg"/><Relationship Id="rId13" Type="http://schemas.openxmlformats.org/officeDocument/2006/relationships/image" Target="../media/image48.wmf"/><Relationship Id="rId3" Type="http://schemas.openxmlformats.org/officeDocument/2006/relationships/image" Target="../media/image39.tiff"/><Relationship Id="rId7" Type="http://schemas.openxmlformats.org/officeDocument/2006/relationships/image" Target="../media/image43.png"/><Relationship Id="rId12" Type="http://schemas.openxmlformats.org/officeDocument/2006/relationships/image" Target="../media/image47.png"/><Relationship Id="rId2" Type="http://schemas.openxmlformats.org/officeDocument/2006/relationships/notesSlide" Target="../notesSlides/notesSlide21.xml"/><Relationship Id="rId1" Type="http://schemas.openxmlformats.org/officeDocument/2006/relationships/slideLayout" Target="../slideLayouts/slideLayout2.xml"/><Relationship Id="rId6" Type="http://schemas.openxmlformats.org/officeDocument/2006/relationships/image" Target="../media/image42.png"/><Relationship Id="rId11" Type="http://schemas.openxmlformats.org/officeDocument/2006/relationships/image" Target="../media/image46.png"/><Relationship Id="rId5" Type="http://schemas.openxmlformats.org/officeDocument/2006/relationships/image" Target="../media/image41.png"/><Relationship Id="rId10" Type="http://schemas.openxmlformats.org/officeDocument/2006/relationships/image" Target="../media/image45.png"/><Relationship Id="rId4" Type="http://schemas.openxmlformats.org/officeDocument/2006/relationships/image" Target="../media/image40.tiff"/><Relationship Id="rId9" Type="http://schemas.openxmlformats.org/officeDocument/2006/relationships/chart" Target="../charts/chart2.xml"/><Relationship Id="rId14" Type="http://schemas.openxmlformats.org/officeDocument/2006/relationships/chart" Target="../charts/char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image" Target="../media/image49.wmf"/><Relationship Id="rId2" Type="http://schemas.openxmlformats.org/officeDocument/2006/relationships/notesSlide" Target="../notesSlides/notesSlide26.xml"/><Relationship Id="rId1" Type="http://schemas.openxmlformats.org/officeDocument/2006/relationships/slideLayout" Target="../slideLayouts/slideLayout7.xml"/><Relationship Id="rId5" Type="http://schemas.openxmlformats.org/officeDocument/2006/relationships/image" Target="../media/image51.png"/><Relationship Id="rId4" Type="http://schemas.openxmlformats.org/officeDocument/2006/relationships/image" Target="../media/image50.wmf"/></Relationships>
</file>

<file path=ppt/slides/_rels/slide27.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28.xml"/><Relationship Id="rId7" Type="http://schemas.openxmlformats.org/officeDocument/2006/relationships/chart" Target="../charts/chart8.xml"/><Relationship Id="rId2" Type="http://schemas.openxmlformats.org/officeDocument/2006/relationships/slideLayout" Target="../slideLayouts/slideLayout7.xml"/><Relationship Id="rId1" Type="http://schemas.openxmlformats.org/officeDocument/2006/relationships/tags" Target="../tags/tag1.xml"/><Relationship Id="rId6" Type="http://schemas.openxmlformats.org/officeDocument/2006/relationships/chart" Target="../charts/chart7.xml"/><Relationship Id="rId5" Type="http://schemas.openxmlformats.org/officeDocument/2006/relationships/chart" Target="../charts/chart6.xml"/><Relationship Id="rId4" Type="http://schemas.openxmlformats.org/officeDocument/2006/relationships/chart" Target="../charts/chart5.xml"/></Relationships>
</file>

<file path=ppt/slides/_rels/slide29.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29.xml"/><Relationship Id="rId1" Type="http://schemas.openxmlformats.org/officeDocument/2006/relationships/slideLayout" Target="../slideLayouts/slideLayout7.xml"/><Relationship Id="rId5" Type="http://schemas.openxmlformats.org/officeDocument/2006/relationships/image" Target="../media/image54.png"/><Relationship Id="rId4" Type="http://schemas.openxmlformats.org/officeDocument/2006/relationships/image" Target="../media/image53.png"/></Relationships>
</file>

<file path=ppt/slides/_rels/slide30.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30.xml"/><Relationship Id="rId1" Type="http://schemas.openxmlformats.org/officeDocument/2006/relationships/slideLayout" Target="../slideLayouts/slideLayout7.xml"/><Relationship Id="rId5" Type="http://schemas.openxmlformats.org/officeDocument/2006/relationships/image" Target="../media/image57.png"/><Relationship Id="rId4" Type="http://schemas.openxmlformats.org/officeDocument/2006/relationships/image" Target="../media/image56.png"/></Relationships>
</file>

<file path=ppt/slides/_rels/slide31.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31.xml"/><Relationship Id="rId1" Type="http://schemas.openxmlformats.org/officeDocument/2006/relationships/slideLayout" Target="../slideLayouts/slideLayout7.xml"/><Relationship Id="rId4" Type="http://schemas.openxmlformats.org/officeDocument/2006/relationships/image" Target="../media/image54.png"/></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8" Type="http://schemas.openxmlformats.org/officeDocument/2006/relationships/image" Target="../media/image63.png"/><Relationship Id="rId3" Type="http://schemas.openxmlformats.org/officeDocument/2006/relationships/image" Target="../media/image58.png"/><Relationship Id="rId7" Type="http://schemas.openxmlformats.org/officeDocument/2006/relationships/image" Target="../media/image62.png"/><Relationship Id="rId2" Type="http://schemas.openxmlformats.org/officeDocument/2006/relationships/notesSlide" Target="../notesSlides/notesSlide35.xml"/><Relationship Id="rId1" Type="http://schemas.openxmlformats.org/officeDocument/2006/relationships/slideLayout" Target="../slideLayouts/slideLayout7.xml"/><Relationship Id="rId6" Type="http://schemas.openxmlformats.org/officeDocument/2006/relationships/image" Target="../media/image61.png"/><Relationship Id="rId5" Type="http://schemas.openxmlformats.org/officeDocument/2006/relationships/image" Target="../media/image60.png"/><Relationship Id="rId4" Type="http://schemas.openxmlformats.org/officeDocument/2006/relationships/image" Target="../media/image59.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37.xml"/><Relationship Id="rId1" Type="http://schemas.openxmlformats.org/officeDocument/2006/relationships/slideLayout" Target="../slideLayouts/slideLayout18.xml"/><Relationship Id="rId4" Type="http://schemas.openxmlformats.org/officeDocument/2006/relationships/image" Target="../media/image65.png"/></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38.xml"/><Relationship Id="rId7" Type="http://schemas.openxmlformats.org/officeDocument/2006/relationships/image" Target="../media/image67.emf"/><Relationship Id="rId2" Type="http://schemas.openxmlformats.org/officeDocument/2006/relationships/slideLayout" Target="../slideLayouts/slideLayout18.xml"/><Relationship Id="rId1" Type="http://schemas.openxmlformats.org/officeDocument/2006/relationships/vmlDrawing" Target="../drawings/vmlDrawing3.vml"/><Relationship Id="rId6" Type="http://schemas.openxmlformats.org/officeDocument/2006/relationships/oleObject" Target="../embeddings/oleObject5.bin"/><Relationship Id="rId5" Type="http://schemas.openxmlformats.org/officeDocument/2006/relationships/image" Target="../media/image66.emf"/><Relationship Id="rId4" Type="http://schemas.openxmlformats.org/officeDocument/2006/relationships/oleObject" Target="../embeddings/oleObject4.bin"/></Relationships>
</file>

<file path=ppt/slides/_rels/slide41.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39.xml"/><Relationship Id="rId1" Type="http://schemas.openxmlformats.org/officeDocument/2006/relationships/slideLayout" Target="../slideLayouts/slideLayout7.xml"/><Relationship Id="rId4" Type="http://schemas.openxmlformats.org/officeDocument/2006/relationships/image" Target="../media/image70.png"/></Relationships>
</file>

<file path=ppt/slides/_rels/slide44.xml.rels><?xml version="1.0" encoding="UTF-8" standalone="yes"?>
<Relationships xmlns="http://schemas.openxmlformats.org/package/2006/relationships"><Relationship Id="rId3" Type="http://schemas.openxmlformats.org/officeDocument/2006/relationships/notesSlide" Target="../notesSlides/notesSlide40.xml"/><Relationship Id="rId2" Type="http://schemas.openxmlformats.org/officeDocument/2006/relationships/slideLayout" Target="../slideLayouts/slideLayout7.xml"/><Relationship Id="rId1" Type="http://schemas.openxmlformats.org/officeDocument/2006/relationships/tags" Target="../tags/tag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image" Target="../media/image49.wmf"/><Relationship Id="rId2" Type="http://schemas.openxmlformats.org/officeDocument/2006/relationships/notesSlide" Target="../notesSlides/notesSlide42.xml"/><Relationship Id="rId1" Type="http://schemas.openxmlformats.org/officeDocument/2006/relationships/slideLayout" Target="../slideLayouts/slideLayout7.xml"/><Relationship Id="rId4" Type="http://schemas.openxmlformats.org/officeDocument/2006/relationships/image" Target="../media/image50.wmf"/></Relationships>
</file>

<file path=ppt/slides/_rels/slide47.xml.rels><?xml version="1.0" encoding="UTF-8" standalone="yes"?>
<Relationships xmlns="http://schemas.openxmlformats.org/package/2006/relationships"><Relationship Id="rId2" Type="http://schemas.openxmlformats.org/officeDocument/2006/relationships/chart" Target="../charts/chart9.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chart" Target="../charts/chart10.xml"/><Relationship Id="rId1" Type="http://schemas.openxmlformats.org/officeDocument/2006/relationships/slideLayout" Target="../slideLayouts/slideLayout6.xml"/></Relationships>
</file>

<file path=ppt/slides/_rels/slide51.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chart" Target="../charts/chart12.xml"/><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notesSlide" Target="../notesSlides/notesSlide44.xml"/><Relationship Id="rId1" Type="http://schemas.openxmlformats.org/officeDocument/2006/relationships/slideLayout" Target="../slideLayouts/slideLayout2.xml"/><Relationship Id="rId5" Type="http://schemas.openxmlformats.org/officeDocument/2006/relationships/chart" Target="../charts/chart16.xml"/><Relationship Id="rId4" Type="http://schemas.openxmlformats.org/officeDocument/2006/relationships/chart" Target="../charts/chart15.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chart" Target="../charts/chart17.xml"/><Relationship Id="rId1" Type="http://schemas.openxmlformats.org/officeDocument/2006/relationships/slideLayout" Target="../slideLayouts/slideLayout6.xml"/></Relationships>
</file>

<file path=ppt/slides/_rels/slide55.xml.rels><?xml version="1.0" encoding="UTF-8" standalone="yes"?>
<Relationships xmlns="http://schemas.openxmlformats.org/package/2006/relationships"><Relationship Id="rId3" Type="http://schemas.openxmlformats.org/officeDocument/2006/relationships/chart" Target="../charts/chart20.xml"/><Relationship Id="rId2" Type="http://schemas.openxmlformats.org/officeDocument/2006/relationships/chart" Target="../charts/chart19.xml"/><Relationship Id="rId1" Type="http://schemas.openxmlformats.org/officeDocument/2006/relationships/slideLayout" Target="../slideLayouts/slideLayout6.xml"/></Relationships>
</file>

<file path=ppt/slides/_rels/slide56.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3" Type="http://schemas.openxmlformats.org/officeDocument/2006/relationships/image" Target="../media/image7.png"/><Relationship Id="rId7" Type="http://schemas.openxmlformats.org/officeDocument/2006/relationships/image" Target="../media/image74.png"/><Relationship Id="rId2" Type="http://schemas.openxmlformats.org/officeDocument/2006/relationships/notesSlide" Target="../notesSlides/notesSlide47.xml"/><Relationship Id="rId1" Type="http://schemas.openxmlformats.org/officeDocument/2006/relationships/slideLayout" Target="../slideLayouts/slideLayout2.xml"/><Relationship Id="rId6" Type="http://schemas.openxmlformats.org/officeDocument/2006/relationships/image" Target="../media/image73.png"/><Relationship Id="rId5" Type="http://schemas.openxmlformats.org/officeDocument/2006/relationships/image" Target="../media/image72.png"/><Relationship Id="rId4" Type="http://schemas.openxmlformats.org/officeDocument/2006/relationships/image" Target="../media/image8.png"/></Relationships>
</file>

<file path=ppt/slides/_rels/slide58.xml.rels><?xml version="1.0" encoding="UTF-8" standalone="yes"?>
<Relationships xmlns="http://schemas.openxmlformats.org/package/2006/relationships"><Relationship Id="rId3" Type="http://schemas.openxmlformats.org/officeDocument/2006/relationships/image" Target="../media/image7.png"/><Relationship Id="rId7" Type="http://schemas.openxmlformats.org/officeDocument/2006/relationships/image" Target="../media/image74.png"/><Relationship Id="rId2" Type="http://schemas.openxmlformats.org/officeDocument/2006/relationships/notesSlide" Target="../notesSlides/notesSlide48.xml"/><Relationship Id="rId1" Type="http://schemas.openxmlformats.org/officeDocument/2006/relationships/slideLayout" Target="../slideLayouts/slideLayout2.xml"/><Relationship Id="rId6" Type="http://schemas.openxmlformats.org/officeDocument/2006/relationships/image" Target="../media/image73.png"/><Relationship Id="rId5" Type="http://schemas.openxmlformats.org/officeDocument/2006/relationships/image" Target="../media/image72.png"/><Relationship Id="rId4" Type="http://schemas.openxmlformats.org/officeDocument/2006/relationships/image" Target="../media/image8.png"/></Relationships>
</file>

<file path=ppt/slides/_rels/slide59.xml.rels><?xml version="1.0" encoding="UTF-8" standalone="yes"?>
<Relationships xmlns="http://schemas.openxmlformats.org/package/2006/relationships"><Relationship Id="rId8" Type="http://schemas.openxmlformats.org/officeDocument/2006/relationships/image" Target="../media/image80.png"/><Relationship Id="rId13" Type="http://schemas.openxmlformats.org/officeDocument/2006/relationships/image" Target="../media/image85.png"/><Relationship Id="rId3" Type="http://schemas.openxmlformats.org/officeDocument/2006/relationships/image" Target="../media/image75.png"/><Relationship Id="rId7" Type="http://schemas.openxmlformats.org/officeDocument/2006/relationships/image" Target="../media/image79.png"/><Relationship Id="rId12" Type="http://schemas.openxmlformats.org/officeDocument/2006/relationships/image" Target="../media/image84.png"/><Relationship Id="rId2" Type="http://schemas.openxmlformats.org/officeDocument/2006/relationships/notesSlide" Target="../notesSlides/notesSlide49.xml"/><Relationship Id="rId16" Type="http://schemas.openxmlformats.org/officeDocument/2006/relationships/image" Target="../media/image8.png"/><Relationship Id="rId1" Type="http://schemas.openxmlformats.org/officeDocument/2006/relationships/slideLayout" Target="../slideLayouts/slideLayout2.xml"/><Relationship Id="rId6" Type="http://schemas.openxmlformats.org/officeDocument/2006/relationships/image" Target="../media/image78.png"/><Relationship Id="rId11" Type="http://schemas.openxmlformats.org/officeDocument/2006/relationships/image" Target="../media/image83.png"/><Relationship Id="rId5" Type="http://schemas.openxmlformats.org/officeDocument/2006/relationships/image" Target="../media/image77.png"/><Relationship Id="rId15" Type="http://schemas.openxmlformats.org/officeDocument/2006/relationships/image" Target="../media/image7.png"/><Relationship Id="rId10" Type="http://schemas.openxmlformats.org/officeDocument/2006/relationships/image" Target="../media/image82.png"/><Relationship Id="rId4" Type="http://schemas.openxmlformats.org/officeDocument/2006/relationships/image" Target="../media/image76.png"/><Relationship Id="rId9" Type="http://schemas.openxmlformats.org/officeDocument/2006/relationships/image" Target="../media/image81.png"/><Relationship Id="rId14" Type="http://schemas.openxmlformats.org/officeDocument/2006/relationships/image" Target="../media/image86.png"/></Relationships>
</file>

<file path=ppt/slides/_rels/slide60.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notesSlide" Target="../notesSlides/notesSlide50.xml"/><Relationship Id="rId1" Type="http://schemas.openxmlformats.org/officeDocument/2006/relationships/slideLayout" Target="../slideLayouts/slideLayout25.xml"/><Relationship Id="rId6" Type="http://schemas.microsoft.com/office/2007/relationships/hdphoto" Target="../media/hdphoto3.wdp"/><Relationship Id="rId5" Type="http://schemas.openxmlformats.org/officeDocument/2006/relationships/image" Target="../media/image88.png"/><Relationship Id="rId4" Type="http://schemas.microsoft.com/office/2007/relationships/hdphoto" Target="../media/hdphoto2.wdp"/></Relationships>
</file>

<file path=ppt/slides/_rels/slide61.xml.rels><?xml version="1.0" encoding="UTF-8" standalone="yes"?>
<Relationships xmlns="http://schemas.openxmlformats.org/package/2006/relationships"><Relationship Id="rId3" Type="http://schemas.openxmlformats.org/officeDocument/2006/relationships/image" Target="../media/image89.wmf"/><Relationship Id="rId2" Type="http://schemas.openxmlformats.org/officeDocument/2006/relationships/notesSlide" Target="../notesSlides/notesSlide51.xml"/><Relationship Id="rId1" Type="http://schemas.openxmlformats.org/officeDocument/2006/relationships/slideLayout" Target="../slideLayouts/slideLayout30.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3" Type="http://schemas.openxmlformats.org/officeDocument/2006/relationships/chart" Target="../charts/chart21.xml"/><Relationship Id="rId2" Type="http://schemas.openxmlformats.org/officeDocument/2006/relationships/notesSlide" Target="../notesSlides/notesSlide54.xml"/><Relationship Id="rId1" Type="http://schemas.openxmlformats.org/officeDocument/2006/relationships/slideLayout" Target="../slideLayouts/slideLayout6.xml"/></Relationships>
</file>

<file path=ppt/slides/_rels/slide65.xml.rels><?xml version="1.0" encoding="UTF-8" standalone="yes"?>
<Relationships xmlns="http://schemas.openxmlformats.org/package/2006/relationships"><Relationship Id="rId3" Type="http://schemas.openxmlformats.org/officeDocument/2006/relationships/chart" Target="../charts/chart22.xml"/><Relationship Id="rId2" Type="http://schemas.openxmlformats.org/officeDocument/2006/relationships/notesSlide" Target="../notesSlides/notesSlide55.xml"/><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notesSlide" Target="../notesSlides/notesSlide56.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正方形/長方形 4"/>
          <p:cNvSpPr/>
          <p:nvPr/>
        </p:nvSpPr>
        <p:spPr>
          <a:xfrm>
            <a:off x="280947" y="3645024"/>
            <a:ext cx="8352928" cy="1938992"/>
          </a:xfrm>
          <a:prstGeom prst="rect">
            <a:avLst/>
          </a:prstGeom>
        </p:spPr>
        <p:txBody>
          <a:bodyPr wrap="square">
            <a:spAutoFit/>
          </a:bodyPr>
          <a:lstStyle/>
          <a:p>
            <a:pPr algn="ctr"/>
            <a:endParaRPr lang="en-US" altLang="ja-JP" sz="2000" dirty="0" smtClean="0">
              <a:latin typeface="HGP創英角ｺﾞｼｯｸUB" panose="020B0900000000000000" pitchFamily="50" charset="-128"/>
              <a:ea typeface="HGP創英角ｺﾞｼｯｸUB" panose="020B0900000000000000" pitchFamily="50" charset="-128"/>
              <a:cs typeface="Arial" pitchFamily="34" charset="0"/>
            </a:endParaRPr>
          </a:p>
          <a:p>
            <a:pPr algn="ctr"/>
            <a:endParaRPr lang="en-US" altLang="ja-JP" sz="2000" dirty="0" smtClean="0">
              <a:latin typeface="HGP創英角ｺﾞｼｯｸUB" panose="020B0900000000000000" pitchFamily="50" charset="-128"/>
              <a:ea typeface="HGP創英角ｺﾞｼｯｸUB" panose="020B0900000000000000" pitchFamily="50" charset="-128"/>
              <a:cs typeface="Arial" pitchFamily="34" charset="0"/>
            </a:endParaRPr>
          </a:p>
          <a:p>
            <a:pPr algn="ctr"/>
            <a:r>
              <a:rPr lang="en-US" altLang="ja-JP" sz="2000" dirty="0" smtClean="0">
                <a:latin typeface="HGP創英角ｺﾞｼｯｸUB" panose="020B0900000000000000" pitchFamily="50" charset="-128"/>
                <a:ea typeface="HGP創英角ｺﾞｼｯｸUB" panose="020B0900000000000000" pitchFamily="50" charset="-128"/>
                <a:cs typeface="Arial" pitchFamily="34" charset="0"/>
              </a:rPr>
              <a:t>Faculty of </a:t>
            </a:r>
            <a:r>
              <a:rPr lang="en-US" altLang="ja-JP" sz="2000" dirty="0">
                <a:latin typeface="HGP創英角ｺﾞｼｯｸUB" panose="020B0900000000000000" pitchFamily="50" charset="-128"/>
                <a:ea typeface="HGP創英角ｺﾞｼｯｸUB" panose="020B0900000000000000" pitchFamily="50" charset="-128"/>
                <a:cs typeface="Arial" pitchFamily="34" charset="0"/>
              </a:rPr>
              <a:t>P</a:t>
            </a:r>
            <a:r>
              <a:rPr lang="en-US" altLang="ja-JP" sz="2000" dirty="0" smtClean="0">
                <a:latin typeface="HGP創英角ｺﾞｼｯｸUB" panose="020B0900000000000000" pitchFamily="50" charset="-128"/>
                <a:ea typeface="HGP創英角ｺﾞｼｯｸUB" panose="020B0900000000000000" pitchFamily="50" charset="-128"/>
                <a:cs typeface="Arial" pitchFamily="34" charset="0"/>
              </a:rPr>
              <a:t>harmaceutical sciences, </a:t>
            </a:r>
          </a:p>
          <a:p>
            <a:pPr algn="ctr"/>
            <a:r>
              <a:rPr lang="en-US" altLang="ja-JP" sz="2000" dirty="0" smtClean="0">
                <a:latin typeface="HGP創英角ｺﾞｼｯｸUB" panose="020B0900000000000000" pitchFamily="50" charset="-128"/>
                <a:ea typeface="HGP創英角ｺﾞｼｯｸUB" panose="020B0900000000000000" pitchFamily="50" charset="-128"/>
                <a:cs typeface="Arial" pitchFamily="34" charset="0"/>
              </a:rPr>
              <a:t>Hokkaido University</a:t>
            </a:r>
          </a:p>
          <a:p>
            <a:pPr algn="ctr"/>
            <a:endParaRPr lang="en-US" altLang="ja-JP" sz="2000" dirty="0">
              <a:latin typeface="HGP創英角ｺﾞｼｯｸUB" panose="020B0900000000000000" pitchFamily="50" charset="-128"/>
              <a:ea typeface="HGP創英角ｺﾞｼｯｸUB" panose="020B0900000000000000" pitchFamily="50" charset="-128"/>
              <a:cs typeface="Arial" pitchFamily="34" charset="0"/>
            </a:endParaRPr>
          </a:p>
          <a:p>
            <a:pPr algn="ctr"/>
            <a:r>
              <a:rPr lang="en-US" altLang="ja-JP" sz="2000" dirty="0" err="1" smtClean="0">
                <a:latin typeface="HGP創英角ｺﾞｼｯｸUB" panose="020B0900000000000000" pitchFamily="50" charset="-128"/>
                <a:ea typeface="HGP創英角ｺﾞｼｯｸUB" panose="020B0900000000000000" pitchFamily="50" charset="-128"/>
                <a:cs typeface="Arial" pitchFamily="34" charset="0"/>
              </a:rPr>
              <a:t>Hidetaka</a:t>
            </a:r>
            <a:r>
              <a:rPr lang="en-US" altLang="ja-JP" sz="2000" dirty="0" smtClean="0">
                <a:latin typeface="HGP創英角ｺﾞｼｯｸUB" panose="020B0900000000000000" pitchFamily="50" charset="-128"/>
                <a:ea typeface="HGP創英角ｺﾞｼｯｸUB" panose="020B0900000000000000" pitchFamily="50" charset="-128"/>
                <a:cs typeface="Arial" pitchFamily="34" charset="0"/>
              </a:rPr>
              <a:t> Akita</a:t>
            </a:r>
            <a:endParaRPr lang="ja-JP" altLang="en-US" sz="2000" dirty="0">
              <a:latin typeface="HGP創英角ｺﾞｼｯｸUB" panose="020B0900000000000000" pitchFamily="50" charset="-128"/>
              <a:ea typeface="HGP創英角ｺﾞｼｯｸUB" panose="020B0900000000000000" pitchFamily="50" charset="-128"/>
              <a:cs typeface="Arial" pitchFamily="34" charset="0"/>
            </a:endParaRPr>
          </a:p>
        </p:txBody>
      </p:sp>
      <p:sp>
        <p:nvSpPr>
          <p:cNvPr id="6" name="正方形/長方形 5"/>
          <p:cNvSpPr/>
          <p:nvPr/>
        </p:nvSpPr>
        <p:spPr>
          <a:xfrm>
            <a:off x="197808" y="332656"/>
            <a:ext cx="6246400" cy="1015663"/>
          </a:xfrm>
          <a:prstGeom prst="rect">
            <a:avLst/>
          </a:prstGeom>
        </p:spPr>
        <p:txBody>
          <a:bodyPr wrap="square">
            <a:spAutoFit/>
          </a:bodyPr>
          <a:lstStyle/>
          <a:p>
            <a:r>
              <a:rPr lang="en-US" altLang="ja-JP" sz="2000" dirty="0">
                <a:latin typeface="HGP創英角ｺﾞｼｯｸUB" panose="020B0900000000000000" pitchFamily="50" charset="-128"/>
                <a:ea typeface="HGP創英角ｺﾞｼｯｸUB" panose="020B0900000000000000" pitchFamily="50" charset="-128"/>
                <a:cs typeface="Arial" pitchFamily="34" charset="0"/>
              </a:rPr>
              <a:t>August 17, 2015 </a:t>
            </a:r>
          </a:p>
          <a:p>
            <a:r>
              <a:rPr lang="en-US" altLang="ja-JP" sz="2000" dirty="0">
                <a:solidFill>
                  <a:srgbClr val="0070C0"/>
                </a:solidFill>
                <a:latin typeface="HGP創英角ｺﾞｼｯｸUB" panose="020B0900000000000000" pitchFamily="50" charset="-128"/>
                <a:ea typeface="HGP創英角ｺﾞｼｯｸUB" panose="020B0900000000000000" pitchFamily="50" charset="-128"/>
                <a:cs typeface="Arial" pitchFamily="34" charset="0"/>
              </a:rPr>
              <a:t>World Drug Delivery Summit </a:t>
            </a:r>
            <a:r>
              <a:rPr lang="en-US" altLang="ja-JP" sz="2000" dirty="0" smtClean="0">
                <a:solidFill>
                  <a:srgbClr val="0070C0"/>
                </a:solidFill>
                <a:latin typeface="HGP創英角ｺﾞｼｯｸUB" panose="020B0900000000000000" pitchFamily="50" charset="-128"/>
                <a:ea typeface="HGP創英角ｺﾞｼｯｸUB" panose="020B0900000000000000" pitchFamily="50" charset="-128"/>
                <a:cs typeface="Arial" pitchFamily="34" charset="0"/>
              </a:rPr>
              <a:t>2015</a:t>
            </a:r>
            <a:endParaRPr lang="en-US" altLang="ja-JP" sz="1600" dirty="0" smtClean="0">
              <a:latin typeface="HGP創英角ｺﾞｼｯｸUB" panose="020B0900000000000000" pitchFamily="50" charset="-128"/>
              <a:ea typeface="HGP創英角ｺﾞｼｯｸUB" panose="020B0900000000000000" pitchFamily="50" charset="-128"/>
              <a:cs typeface="Arial" pitchFamily="34" charset="0"/>
            </a:endParaRPr>
          </a:p>
          <a:p>
            <a:r>
              <a:rPr lang="en-US" altLang="ja-JP" sz="2000" dirty="0" smtClean="0">
                <a:latin typeface="HGP創英角ｺﾞｼｯｸUB" panose="020B0900000000000000" pitchFamily="50" charset="-128"/>
                <a:ea typeface="HGP創英角ｺﾞｼｯｸUB" panose="020B0900000000000000" pitchFamily="50" charset="-128"/>
                <a:cs typeface="Arial" pitchFamily="34" charset="0"/>
              </a:rPr>
              <a:t>Keynote Forum</a:t>
            </a:r>
            <a:endParaRPr lang="en-US" altLang="ja-JP" sz="2000" dirty="0">
              <a:latin typeface="HGP創英角ｺﾞｼｯｸUB" panose="020B0900000000000000" pitchFamily="50" charset="-128"/>
              <a:ea typeface="HGP創英角ｺﾞｼｯｸUB" panose="020B0900000000000000" pitchFamily="50" charset="-128"/>
              <a:cs typeface="Arial" pitchFamily="34" charset="0"/>
            </a:endParaRPr>
          </a:p>
        </p:txBody>
      </p:sp>
      <p:sp>
        <p:nvSpPr>
          <p:cNvPr id="4" name="テキスト ボックス 689"/>
          <p:cNvSpPr txBox="1">
            <a:spLocks noChangeArrowheads="1"/>
          </p:cNvSpPr>
          <p:nvPr/>
        </p:nvSpPr>
        <p:spPr bwMode="auto">
          <a:xfrm>
            <a:off x="197808" y="2564904"/>
            <a:ext cx="8496944"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3200">
                <a:solidFill>
                  <a:schemeClr val="tx1"/>
                </a:solidFill>
                <a:latin typeface="Arial" charset="0"/>
                <a:ea typeface="ＭＳ Ｐゴシック" charset="-128"/>
              </a:defRPr>
            </a:lvl1pPr>
            <a:lvl2pPr marL="742950" indent="-285750" eaLnBrk="0" hangingPunct="0">
              <a:defRPr kumimoji="1" sz="3200">
                <a:solidFill>
                  <a:schemeClr val="tx1"/>
                </a:solidFill>
                <a:latin typeface="Arial" charset="0"/>
                <a:ea typeface="ＭＳ Ｐゴシック" charset="-128"/>
              </a:defRPr>
            </a:lvl2pPr>
            <a:lvl3pPr marL="1143000" indent="-228600" eaLnBrk="0" hangingPunct="0">
              <a:defRPr kumimoji="1" sz="3200">
                <a:solidFill>
                  <a:schemeClr val="tx1"/>
                </a:solidFill>
                <a:latin typeface="Arial" charset="0"/>
                <a:ea typeface="ＭＳ Ｐゴシック" charset="-128"/>
              </a:defRPr>
            </a:lvl3pPr>
            <a:lvl4pPr marL="1600200" indent="-228600" eaLnBrk="0" hangingPunct="0">
              <a:defRPr kumimoji="1" sz="3200">
                <a:solidFill>
                  <a:schemeClr val="tx1"/>
                </a:solidFill>
                <a:latin typeface="Arial" charset="0"/>
                <a:ea typeface="ＭＳ Ｐゴシック" charset="-128"/>
              </a:defRPr>
            </a:lvl4pPr>
            <a:lvl5pPr marL="2057400" indent="-228600" eaLnBrk="0" hangingPunct="0">
              <a:defRPr kumimoji="1" sz="32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32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32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32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3200">
                <a:solidFill>
                  <a:schemeClr val="tx1"/>
                </a:solidFill>
                <a:latin typeface="Arial" charset="0"/>
                <a:ea typeface="ＭＳ Ｐゴシック" charset="-128"/>
              </a:defRPr>
            </a:lvl9pPr>
          </a:lstStyle>
          <a:p>
            <a:pPr algn="ctr" eaLnBrk="1" hangingPunct="1"/>
            <a:r>
              <a:rPr lang="en-US" altLang="ja-JP" sz="2800" dirty="0" smtClean="0">
                <a:solidFill>
                  <a:srgbClr val="000000"/>
                </a:solidFill>
                <a:latin typeface="HGP創英角ｺﾞｼｯｸUB" panose="020B0900000000000000" pitchFamily="50" charset="-128"/>
                <a:ea typeface="HGP創英角ｺﾞｼｯｸUB" panose="020B0900000000000000" pitchFamily="50" charset="-128"/>
                <a:cs typeface="Arial" pitchFamily="34" charset="0"/>
              </a:rPr>
              <a:t>Development of </a:t>
            </a:r>
            <a:r>
              <a:rPr lang="en-US" altLang="ja-JP" sz="2800" dirty="0" err="1" smtClean="0">
                <a:solidFill>
                  <a:srgbClr val="000000"/>
                </a:solidFill>
                <a:latin typeface="HGP創英角ｺﾞｼｯｸUB" panose="020B0900000000000000" pitchFamily="50" charset="-128"/>
                <a:ea typeface="HGP創英角ｺﾞｼｯｸUB" panose="020B0900000000000000" pitchFamily="50" charset="-128"/>
                <a:cs typeface="Arial" pitchFamily="34" charset="0"/>
              </a:rPr>
              <a:t>nanoDDS</a:t>
            </a:r>
            <a:r>
              <a:rPr lang="en-US" altLang="ja-JP" sz="2800" dirty="0" smtClean="0">
                <a:solidFill>
                  <a:srgbClr val="000000"/>
                </a:solidFill>
                <a:latin typeface="HGP創英角ｺﾞｼｯｸUB" panose="020B0900000000000000" pitchFamily="50" charset="-128"/>
                <a:ea typeface="HGP創英角ｺﾞｼｯｸUB" panose="020B0900000000000000" pitchFamily="50" charset="-128"/>
                <a:cs typeface="Arial" pitchFamily="34" charset="0"/>
              </a:rPr>
              <a:t> for DNA</a:t>
            </a:r>
            <a:r>
              <a:rPr lang="ja-JP" altLang="en-US" sz="2800" dirty="0" smtClean="0">
                <a:solidFill>
                  <a:srgbClr val="000000"/>
                </a:solidFill>
                <a:latin typeface="HGP創英角ｺﾞｼｯｸUB" panose="020B0900000000000000" pitchFamily="50" charset="-128"/>
                <a:ea typeface="HGP創英角ｺﾞｼｯｸUB" panose="020B0900000000000000" pitchFamily="50" charset="-128"/>
                <a:cs typeface="Arial" pitchFamily="34" charset="0"/>
              </a:rPr>
              <a:t>：</a:t>
            </a:r>
            <a:endParaRPr lang="en-US" altLang="ja-JP" sz="2800" dirty="0" smtClean="0">
              <a:solidFill>
                <a:srgbClr val="000000"/>
              </a:solidFill>
              <a:latin typeface="HGP創英角ｺﾞｼｯｸUB" panose="020B0900000000000000" pitchFamily="50" charset="-128"/>
              <a:ea typeface="HGP創英角ｺﾞｼｯｸUB" panose="020B0900000000000000" pitchFamily="50" charset="-128"/>
              <a:cs typeface="Arial" pitchFamily="34" charset="0"/>
            </a:endParaRPr>
          </a:p>
          <a:p>
            <a:pPr algn="ctr" eaLnBrk="1" hangingPunct="1"/>
            <a:r>
              <a:rPr lang="en-US" altLang="ja-JP" sz="2800" dirty="0" smtClean="0">
                <a:solidFill>
                  <a:srgbClr val="000000"/>
                </a:solidFill>
                <a:latin typeface="HGP創英角ｺﾞｼｯｸUB" panose="020B0900000000000000" pitchFamily="50" charset="-128"/>
                <a:ea typeface="HGP創英角ｺﾞｼｯｸUB" panose="020B0900000000000000" pitchFamily="50" charset="-128"/>
                <a:cs typeface="Arial" pitchFamily="34" charset="0"/>
              </a:rPr>
              <a:t>Analysis, </a:t>
            </a:r>
            <a:r>
              <a:rPr lang="en-US" altLang="ja-JP" sz="2800" dirty="0">
                <a:solidFill>
                  <a:srgbClr val="000000"/>
                </a:solidFill>
                <a:latin typeface="HGP創英角ｺﾞｼｯｸUB" panose="020B0900000000000000" pitchFamily="50" charset="-128"/>
                <a:ea typeface="HGP創英角ｺﾞｼｯｸUB" panose="020B0900000000000000" pitchFamily="50" charset="-128"/>
                <a:cs typeface="Arial" pitchFamily="34" charset="0"/>
              </a:rPr>
              <a:t>c</a:t>
            </a:r>
            <a:r>
              <a:rPr lang="en-US" altLang="ja-JP" sz="2800" dirty="0" smtClean="0">
                <a:solidFill>
                  <a:srgbClr val="000000"/>
                </a:solidFill>
                <a:latin typeface="HGP創英角ｺﾞｼｯｸUB" panose="020B0900000000000000" pitchFamily="50" charset="-128"/>
                <a:ea typeface="HGP創英角ｺﾞｼｯｸUB" panose="020B0900000000000000" pitchFamily="50" charset="-128"/>
                <a:cs typeface="Arial" pitchFamily="34" charset="0"/>
              </a:rPr>
              <a:t>ontrol of the intracellular trafficking </a:t>
            </a:r>
          </a:p>
          <a:p>
            <a:pPr algn="ctr" eaLnBrk="1" hangingPunct="1"/>
            <a:r>
              <a:rPr lang="en-US" altLang="ja-JP" sz="2800" dirty="0" smtClean="0">
                <a:solidFill>
                  <a:srgbClr val="000000"/>
                </a:solidFill>
                <a:latin typeface="HGP創英角ｺﾞｼｯｸUB" panose="020B0900000000000000" pitchFamily="50" charset="-128"/>
                <a:ea typeface="HGP創英角ｺﾞｼｯｸUB" panose="020B0900000000000000" pitchFamily="50" charset="-128"/>
                <a:cs typeface="Arial" pitchFamily="34" charset="0"/>
              </a:rPr>
              <a:t>and beyond…</a:t>
            </a:r>
          </a:p>
        </p:txBody>
      </p:sp>
      <p:pic>
        <p:nvPicPr>
          <p:cNvPr id="7" name="Picture 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28184" y="181425"/>
            <a:ext cx="2765004" cy="8388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4914857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正方形/長方形 49"/>
          <p:cNvSpPr/>
          <p:nvPr/>
        </p:nvSpPr>
        <p:spPr>
          <a:xfrm>
            <a:off x="0" y="0"/>
            <a:ext cx="9144000" cy="6858000"/>
          </a:xfrm>
          <a:prstGeom prst="rect">
            <a:avLst/>
          </a:prstGeom>
          <a:gradFill flip="none" rotWithShape="1">
            <a:gsLst>
              <a:gs pos="0">
                <a:schemeClr val="tx1"/>
              </a:gs>
              <a:gs pos="100000">
                <a:schemeClr val="tx1">
                  <a:lumMod val="75000"/>
                  <a:lumOff val="2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530" name="Rectangle 1"/>
          <p:cNvSpPr>
            <a:spLocks/>
          </p:cNvSpPr>
          <p:nvPr/>
        </p:nvSpPr>
        <p:spPr bwMode="auto">
          <a:xfrm>
            <a:off x="8258175" y="5080338"/>
            <a:ext cx="976313" cy="285750"/>
          </a:xfrm>
          <a:prstGeom prst="rect">
            <a:avLst/>
          </a:prstGeom>
          <a:solidFill>
            <a:srgbClr val="FFFF00"/>
          </a:solidFill>
          <a:ln>
            <a:noFill/>
          </a:ln>
          <a:extLst>
            <a:ext uri="{91240B29-F687-4F45-9708-019B960494DF}">
              <a14:hiddenLine xmlns:a14="http://schemas.microsoft.com/office/drawing/2010/main" w="25400">
                <a:solidFill>
                  <a:schemeClr val="tx1"/>
                </a:solidFill>
                <a:miter lim="800000"/>
                <a:headEnd/>
                <a:tailEnd/>
              </a14:hiddenLine>
            </a:ext>
          </a:extLst>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sp>
        <p:nvSpPr>
          <p:cNvPr id="22532" name="AutoShape 3"/>
          <p:cNvSpPr>
            <a:spLocks/>
          </p:cNvSpPr>
          <p:nvPr/>
        </p:nvSpPr>
        <p:spPr bwMode="auto">
          <a:xfrm rot="-4490028">
            <a:off x="3484293" y="-346621"/>
            <a:ext cx="1190625" cy="6788766"/>
          </a:xfrm>
          <a:prstGeom prst="triangle">
            <a:avLst>
              <a:gd name="adj" fmla="val 50000"/>
            </a:avLst>
          </a:prstGeom>
          <a:gradFill rotWithShape="0">
            <a:gsLst>
              <a:gs pos="0">
                <a:srgbClr val="FFFFFF"/>
              </a:gs>
              <a:gs pos="100000">
                <a:srgbClr val="FFFFFF">
                  <a:alpha val="0"/>
                </a:srgbClr>
              </a:gs>
            </a:gsLst>
            <a:lin ang="540000" scaled="1"/>
          </a:gradFill>
          <a:ln>
            <a:noFill/>
          </a:ln>
          <a:extLst>
            <a:ext uri="{91240B29-F687-4F45-9708-019B960494DF}">
              <a14:hiddenLine xmlns:a14="http://schemas.microsoft.com/office/drawing/2010/main" w="25400">
                <a:solidFill>
                  <a:schemeClr val="tx1"/>
                </a:solidFill>
                <a:miter lim="800000"/>
                <a:headEnd/>
                <a:tailEnd/>
              </a14:hiddenLine>
            </a:ext>
          </a:extLst>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pic>
        <p:nvPicPr>
          <p:cNvPr id="22533"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13418" y="1910865"/>
            <a:ext cx="1218665" cy="1057573"/>
          </a:xfrm>
          <a:prstGeom prst="rect">
            <a:avLst/>
          </a:prstGeom>
          <a:noFill/>
          <a:ln>
            <a:noFill/>
          </a:ln>
          <a:effectLst>
            <a:outerShdw dist="50800" dir="2700000" algn="ctr" rotWithShape="0">
              <a:schemeClr val="bg2">
                <a:alpha val="33333"/>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3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8458" y="2160389"/>
            <a:ext cx="1201639" cy="806768"/>
          </a:xfrm>
          <a:prstGeom prst="rect">
            <a:avLst/>
          </a:prstGeom>
          <a:noFill/>
          <a:ln>
            <a:noFill/>
          </a:ln>
          <a:effectLst>
            <a:outerShdw dist="50800" dir="2700000" algn="ctr" rotWithShape="0">
              <a:schemeClr val="bg2">
                <a:alpha val="33333"/>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35"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43469" y="3029487"/>
            <a:ext cx="932498" cy="860465"/>
          </a:xfrm>
          <a:prstGeom prst="rect">
            <a:avLst/>
          </a:prstGeom>
          <a:noFill/>
          <a:ln>
            <a:noFill/>
          </a:ln>
          <a:effectLst>
            <a:outerShdw dist="50800" dir="2700000" algn="ctr" rotWithShape="0">
              <a:schemeClr val="bg2">
                <a:alpha val="33333"/>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36"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54725" y="2167028"/>
            <a:ext cx="1488460" cy="1577519"/>
          </a:xfrm>
          <a:prstGeom prst="rect">
            <a:avLst/>
          </a:prstGeom>
          <a:noFill/>
          <a:ln>
            <a:noFill/>
          </a:ln>
          <a:effectLst>
            <a:outerShdw dist="50800" dir="2700000" algn="ctr" rotWithShape="0">
              <a:schemeClr val="bg2">
                <a:alpha val="33333"/>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3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07455" y="3274130"/>
            <a:ext cx="1309033" cy="1201638"/>
          </a:xfrm>
          <a:prstGeom prst="rect">
            <a:avLst/>
          </a:prstGeom>
          <a:noFill/>
          <a:ln>
            <a:noFill/>
          </a:ln>
          <a:effectLst>
            <a:outerShdw dist="50800" dir="2700000" algn="ctr" rotWithShape="0">
              <a:schemeClr val="bg2">
                <a:alpha val="33333"/>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sp>
        <p:nvSpPr>
          <p:cNvPr id="23561" name="Rectangle 9"/>
          <p:cNvSpPr>
            <a:spLocks/>
          </p:cNvSpPr>
          <p:nvPr/>
        </p:nvSpPr>
        <p:spPr bwMode="auto">
          <a:xfrm>
            <a:off x="787825" y="2883013"/>
            <a:ext cx="2113359" cy="914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algn="l">
              <a:defRPr/>
            </a:pPr>
            <a:r>
              <a:rPr lang="en-US" altLang="ja-JP">
                <a:solidFill>
                  <a:srgbClr val="FFFFFF"/>
                </a:solidFill>
                <a:effectLst>
                  <a:outerShdw blurRad="38100" dist="38100" dir="2700000" algn="tl">
                    <a:srgbClr val="C0C0C0"/>
                  </a:outerShdw>
                </a:effectLst>
                <a:latin typeface="Chalkduster" charset="0"/>
                <a:ea typeface="ＭＳ Ｐゴシック" charset="-128"/>
                <a:sym typeface="Chalkduster" charset="0"/>
              </a:rPr>
              <a:t>Low-molecular </a:t>
            </a:r>
          </a:p>
          <a:p>
            <a:pPr algn="l">
              <a:defRPr/>
            </a:pPr>
            <a:r>
              <a:rPr lang="en-US" altLang="ja-JP">
                <a:solidFill>
                  <a:srgbClr val="FFFFFF"/>
                </a:solidFill>
                <a:effectLst>
                  <a:outerShdw blurRad="38100" dist="38100" dir="2700000" algn="tl">
                    <a:srgbClr val="C0C0C0"/>
                  </a:outerShdw>
                </a:effectLst>
                <a:latin typeface="Chalkduster" charset="0"/>
                <a:ea typeface="ＭＳ Ｐゴシック" charset="-128"/>
                <a:sym typeface="Chalkduster" charset="0"/>
              </a:rPr>
              <a:t>compounds</a:t>
            </a:r>
          </a:p>
          <a:p>
            <a:pPr>
              <a:defRPr/>
            </a:pPr>
            <a:endParaRPr lang="en-US" altLang="ja-JP">
              <a:solidFill>
                <a:srgbClr val="FFFFFF"/>
              </a:solidFill>
              <a:latin typeface="Chalkduster" charset="0"/>
              <a:ea typeface="ＭＳ Ｐゴシック" charset="-128"/>
              <a:sym typeface="Chalkduster" charset="0"/>
            </a:endParaRPr>
          </a:p>
        </p:txBody>
      </p:sp>
      <p:sp>
        <p:nvSpPr>
          <p:cNvPr id="23562" name="Rectangle 10"/>
          <p:cNvSpPr>
            <a:spLocks/>
          </p:cNvSpPr>
          <p:nvPr/>
        </p:nvSpPr>
        <p:spPr bwMode="auto">
          <a:xfrm>
            <a:off x="3907263" y="2285218"/>
            <a:ext cx="942566" cy="3046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l">
              <a:defRPr/>
            </a:pPr>
            <a:r>
              <a:rPr lang="en-US" altLang="ja-JP">
                <a:solidFill>
                  <a:srgbClr val="FFFFFF"/>
                </a:solidFill>
                <a:effectLst>
                  <a:outerShdw blurRad="38100" dist="38100" dir="2700000" algn="tl">
                    <a:srgbClr val="C0C0C0"/>
                  </a:outerShdw>
                </a:effectLst>
                <a:latin typeface="Chalkduster" charset="0"/>
                <a:ea typeface="ＭＳ Ｐゴシック" charset="-128"/>
                <a:sym typeface="Chalkduster" charset="0"/>
              </a:rPr>
              <a:t>Protein</a:t>
            </a:r>
          </a:p>
        </p:txBody>
      </p:sp>
      <p:sp>
        <p:nvSpPr>
          <p:cNvPr id="23563" name="Rectangle 11"/>
          <p:cNvSpPr>
            <a:spLocks/>
          </p:cNvSpPr>
          <p:nvPr/>
        </p:nvSpPr>
        <p:spPr bwMode="auto">
          <a:xfrm>
            <a:off x="3135738" y="3575855"/>
            <a:ext cx="1161728" cy="3046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l">
              <a:defRPr/>
            </a:pPr>
            <a:r>
              <a:rPr lang="en-US" altLang="ja-JP">
                <a:solidFill>
                  <a:srgbClr val="FFFFFF"/>
                </a:solidFill>
                <a:effectLst>
                  <a:outerShdw blurRad="38100" dist="38100" dir="2700000" algn="tl">
                    <a:srgbClr val="C0C0C0"/>
                  </a:outerShdw>
                </a:effectLst>
                <a:latin typeface="Chalkduster" charset="0"/>
                <a:ea typeface="ＭＳ Ｐゴシック" charset="-128"/>
                <a:sym typeface="Chalkduster" charset="0"/>
              </a:rPr>
              <a:t>Antibody</a:t>
            </a:r>
          </a:p>
        </p:txBody>
      </p:sp>
      <p:sp>
        <p:nvSpPr>
          <p:cNvPr id="23564" name="Rectangle 12"/>
          <p:cNvSpPr>
            <a:spLocks/>
          </p:cNvSpPr>
          <p:nvPr/>
        </p:nvSpPr>
        <p:spPr bwMode="auto">
          <a:xfrm>
            <a:off x="7088612" y="2498765"/>
            <a:ext cx="1928813" cy="1011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l">
              <a:defRPr/>
            </a:pPr>
            <a:r>
              <a:rPr lang="en-US" altLang="ja-JP" dirty="0" smtClean="0">
                <a:solidFill>
                  <a:srgbClr val="FFFFFF"/>
                </a:solidFill>
                <a:effectLst>
                  <a:outerShdw blurRad="38100" dist="38100" dir="2700000" algn="tl">
                    <a:srgbClr val="C0C0C0"/>
                  </a:outerShdw>
                </a:effectLst>
                <a:latin typeface="Chalkduster" charset="0"/>
                <a:ea typeface="ＭＳ Ｐゴシック" charset="-128"/>
                <a:sym typeface="Chalkduster" charset="0"/>
              </a:rPr>
              <a:t>Genes</a:t>
            </a:r>
          </a:p>
          <a:p>
            <a:pPr algn="l">
              <a:defRPr/>
            </a:pPr>
            <a:r>
              <a:rPr lang="en-US" altLang="ja-JP" dirty="0" smtClean="0">
                <a:solidFill>
                  <a:srgbClr val="FFFFFF"/>
                </a:solidFill>
                <a:effectLst>
                  <a:outerShdw blurRad="38100" dist="38100" dir="2700000" algn="tl">
                    <a:srgbClr val="C0C0C0"/>
                  </a:outerShdw>
                </a:effectLst>
                <a:latin typeface="Chalkduster" charset="0"/>
                <a:ea typeface="ＭＳ Ｐゴシック" charset="-128"/>
                <a:sym typeface="Chalkduster" charset="0"/>
              </a:rPr>
              <a:t>mRNA</a:t>
            </a:r>
          </a:p>
        </p:txBody>
      </p:sp>
      <p:pic>
        <p:nvPicPr>
          <p:cNvPr id="22542" name="Picture 13"/>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097" y="5212497"/>
            <a:ext cx="9219605" cy="42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3" name="Picture 14"/>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19005"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4" name="Picture 1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460552"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5" name="Picture 16"/>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01503"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6" name="Picture 17"/>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43050"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7" name="Picture 18"/>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4597"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8" name="Picture 19"/>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254008"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9" name="Picture 20"/>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294959"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0" name="Picture 21"/>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336506"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1" name="Picture 22"/>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377458"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2" name="Picture 23"/>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738687"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3" name="Picture 24"/>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779639"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4" name="Picture 2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21186"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5" name="Picture 26"/>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62733"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6" name="Picture 27"/>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03684"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7" name="Picture 28"/>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573095"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8" name="Picture 29"/>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4642"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9" name="Picture 30"/>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656189"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0" name="Picture 31"/>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697140"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1" name="Picture 32"/>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058370"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2" name="Picture 33"/>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99322"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3" name="Picture 34"/>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40869"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4" name="Picture 3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182415"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5" name="Picture 36"/>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223367"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6" name="Picture 37"/>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934325"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7" name="Picture 38"/>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975277"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8" name="Picture 39"/>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016823"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sp>
        <p:nvSpPr>
          <p:cNvPr id="22569" name="Rectangle 40"/>
          <p:cNvSpPr>
            <a:spLocks/>
          </p:cNvSpPr>
          <p:nvPr/>
        </p:nvSpPr>
        <p:spPr bwMode="auto">
          <a:xfrm>
            <a:off x="7881937" y="47469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2000</a:t>
            </a:r>
          </a:p>
        </p:txBody>
      </p:sp>
      <p:sp>
        <p:nvSpPr>
          <p:cNvPr id="22570" name="Rectangle 41"/>
          <p:cNvSpPr>
            <a:spLocks/>
          </p:cNvSpPr>
          <p:nvPr/>
        </p:nvSpPr>
        <p:spPr bwMode="auto">
          <a:xfrm>
            <a:off x="7181850" y="47469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1800</a:t>
            </a:r>
          </a:p>
        </p:txBody>
      </p:sp>
      <p:sp>
        <p:nvSpPr>
          <p:cNvPr id="22571" name="Rectangle 42"/>
          <p:cNvSpPr>
            <a:spLocks/>
          </p:cNvSpPr>
          <p:nvPr/>
        </p:nvSpPr>
        <p:spPr bwMode="auto">
          <a:xfrm>
            <a:off x="4038600" y="47469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1000</a:t>
            </a:r>
          </a:p>
        </p:txBody>
      </p:sp>
      <p:sp>
        <p:nvSpPr>
          <p:cNvPr id="22572" name="Rectangle 43"/>
          <p:cNvSpPr>
            <a:spLocks/>
          </p:cNvSpPr>
          <p:nvPr/>
        </p:nvSpPr>
        <p:spPr bwMode="auto">
          <a:xfrm>
            <a:off x="1033463" y="4746962"/>
            <a:ext cx="4286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1-1</a:t>
            </a:r>
          </a:p>
        </p:txBody>
      </p:sp>
      <p:sp>
        <p:nvSpPr>
          <p:cNvPr id="22573" name="Rectangle 44"/>
          <p:cNvSpPr>
            <a:spLocks/>
          </p:cNvSpPr>
          <p:nvPr/>
        </p:nvSpPr>
        <p:spPr bwMode="auto">
          <a:xfrm>
            <a:off x="314325" y="53565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35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B.C.E</a:t>
            </a:r>
          </a:p>
        </p:txBody>
      </p:sp>
      <p:sp>
        <p:nvSpPr>
          <p:cNvPr id="22574" name="Rectangle 45"/>
          <p:cNvSpPr>
            <a:spLocks/>
          </p:cNvSpPr>
          <p:nvPr/>
        </p:nvSpPr>
        <p:spPr bwMode="auto">
          <a:xfrm>
            <a:off x="1309687" y="53565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35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C.E</a:t>
            </a:r>
          </a:p>
        </p:txBody>
      </p:sp>
      <p:sp>
        <p:nvSpPr>
          <p:cNvPr id="22577" name="Rectangle 48"/>
          <p:cNvSpPr>
            <a:spLocks/>
          </p:cNvSpPr>
          <p:nvPr/>
        </p:nvSpPr>
        <p:spPr bwMode="auto">
          <a:xfrm>
            <a:off x="4038600" y="53946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35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Year</a:t>
            </a:r>
          </a:p>
        </p:txBody>
      </p:sp>
      <p:sp>
        <p:nvSpPr>
          <p:cNvPr id="51" name="AutoShape 38"/>
          <p:cNvSpPr>
            <a:spLocks/>
          </p:cNvSpPr>
          <p:nvPr/>
        </p:nvSpPr>
        <p:spPr bwMode="auto">
          <a:xfrm>
            <a:off x="1072837" y="5453490"/>
            <a:ext cx="185738" cy="157163"/>
          </a:xfrm>
          <a:prstGeom prst="rightArrow">
            <a:avLst>
              <a:gd name="adj1" fmla="val 52019"/>
              <a:gd name="adj2" fmla="val 81726"/>
            </a:avLst>
          </a:prstGeom>
          <a:solidFill>
            <a:schemeClr val="bg1"/>
          </a:solidFill>
          <a:ln>
            <a:noFill/>
          </a:ln>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sp>
        <p:nvSpPr>
          <p:cNvPr id="52" name="AutoShape 39"/>
          <p:cNvSpPr>
            <a:spLocks/>
          </p:cNvSpPr>
          <p:nvPr/>
        </p:nvSpPr>
        <p:spPr bwMode="auto">
          <a:xfrm rot="10800000">
            <a:off x="814412" y="5453490"/>
            <a:ext cx="185738" cy="157163"/>
          </a:xfrm>
          <a:prstGeom prst="rightArrow">
            <a:avLst>
              <a:gd name="adj1" fmla="val 52019"/>
              <a:gd name="adj2" fmla="val 81726"/>
            </a:avLst>
          </a:prstGeom>
          <a:solidFill>
            <a:schemeClr val="bg1"/>
          </a:solidFill>
          <a:ln>
            <a:noFill/>
          </a:ln>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sp>
        <p:nvSpPr>
          <p:cNvPr id="55" name="Rectangle 12"/>
          <p:cNvSpPr>
            <a:spLocks/>
          </p:cNvSpPr>
          <p:nvPr/>
        </p:nvSpPr>
        <p:spPr bwMode="auto">
          <a:xfrm>
            <a:off x="6650235" y="3862059"/>
            <a:ext cx="1928813" cy="557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l">
              <a:defRPr/>
            </a:pPr>
            <a:r>
              <a:rPr lang="en-US" altLang="ja-JP" dirty="0" smtClean="0">
                <a:solidFill>
                  <a:srgbClr val="FFFFFF"/>
                </a:solidFill>
                <a:effectLst>
                  <a:outerShdw blurRad="38100" dist="38100" dir="2700000" algn="tl">
                    <a:srgbClr val="C0C0C0"/>
                  </a:outerShdw>
                </a:effectLst>
                <a:latin typeface="Chalkduster" charset="0"/>
                <a:ea typeface="ＭＳ Ｐゴシック" charset="-128"/>
                <a:sym typeface="Chalkduster" charset="0"/>
              </a:rPr>
              <a:t>Nucleic </a:t>
            </a:r>
            <a:r>
              <a:rPr lang="en-US" altLang="ja-JP" dirty="0">
                <a:solidFill>
                  <a:srgbClr val="FFFFFF"/>
                </a:solidFill>
                <a:effectLst>
                  <a:outerShdw blurRad="38100" dist="38100" dir="2700000" algn="tl">
                    <a:srgbClr val="C0C0C0"/>
                  </a:outerShdw>
                </a:effectLst>
                <a:latin typeface="Chalkduster" charset="0"/>
                <a:ea typeface="ＭＳ Ｐゴシック" charset="-128"/>
                <a:sym typeface="Chalkduster" charset="0"/>
              </a:rPr>
              <a:t>Acids</a:t>
            </a:r>
          </a:p>
        </p:txBody>
      </p:sp>
      <p:sp>
        <p:nvSpPr>
          <p:cNvPr id="53" name="Rectangle 2"/>
          <p:cNvSpPr>
            <a:spLocks/>
          </p:cNvSpPr>
          <p:nvPr/>
        </p:nvSpPr>
        <p:spPr bwMode="auto">
          <a:xfrm>
            <a:off x="286558" y="312414"/>
            <a:ext cx="4972515"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wrap="none" lIns="0" tIns="0" rIns="0" bIns="0" anchor="ctr">
            <a:spAutoFit/>
          </a:bodyP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algn="l" eaLnBrk="1" hangingPunct="1"/>
            <a:r>
              <a:rPr lang="en-US" altLang="ja-JP" sz="3600" b="1" dirty="0">
                <a:solidFill>
                  <a:srgbClr val="FFFF00"/>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21st century:</a:t>
            </a:r>
          </a:p>
          <a:p>
            <a:pPr algn="l" eaLnBrk="1" hangingPunct="1"/>
            <a:r>
              <a:rPr lang="en-US" altLang="ja-JP" sz="2400" b="1" dirty="0" smtClean="0">
                <a:solidFill>
                  <a:srgbClr val="FFFF00"/>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Paradigm shift of medical product</a:t>
            </a:r>
            <a:endParaRPr lang="en-US" altLang="ja-JP" sz="2400" b="1" dirty="0">
              <a:solidFill>
                <a:srgbClr val="FFFF00"/>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endParaRPr>
          </a:p>
        </p:txBody>
      </p:sp>
    </p:spTree>
    <p:extLst>
      <p:ext uri="{BB962C8B-B14F-4D97-AF65-F5344CB8AC3E}">
        <p14:creationId xmlns:p14="http://schemas.microsoft.com/office/powerpoint/2010/main" val="241581322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正方形/長方形 49"/>
          <p:cNvSpPr/>
          <p:nvPr/>
        </p:nvSpPr>
        <p:spPr>
          <a:xfrm>
            <a:off x="0" y="0"/>
            <a:ext cx="9144000" cy="6858000"/>
          </a:xfrm>
          <a:prstGeom prst="rect">
            <a:avLst/>
          </a:prstGeom>
          <a:gradFill flip="none" rotWithShape="1">
            <a:gsLst>
              <a:gs pos="0">
                <a:schemeClr val="tx1"/>
              </a:gs>
              <a:gs pos="100000">
                <a:schemeClr val="tx1">
                  <a:lumMod val="75000"/>
                  <a:lumOff val="2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530" name="Rectangle 1"/>
          <p:cNvSpPr>
            <a:spLocks/>
          </p:cNvSpPr>
          <p:nvPr/>
        </p:nvSpPr>
        <p:spPr bwMode="auto">
          <a:xfrm>
            <a:off x="8258175" y="5080338"/>
            <a:ext cx="976313" cy="285750"/>
          </a:xfrm>
          <a:prstGeom prst="rect">
            <a:avLst/>
          </a:prstGeom>
          <a:solidFill>
            <a:srgbClr val="FFFF00"/>
          </a:solidFill>
          <a:ln>
            <a:noFill/>
          </a:ln>
          <a:extLst>
            <a:ext uri="{91240B29-F687-4F45-9708-019B960494DF}">
              <a14:hiddenLine xmlns:a14="http://schemas.microsoft.com/office/drawing/2010/main" w="25400">
                <a:solidFill>
                  <a:schemeClr val="tx1"/>
                </a:solidFill>
                <a:miter lim="800000"/>
                <a:headEnd/>
                <a:tailEnd/>
              </a14:hiddenLine>
            </a:ext>
          </a:extLst>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sp>
        <p:nvSpPr>
          <p:cNvPr id="22532" name="AutoShape 3"/>
          <p:cNvSpPr>
            <a:spLocks/>
          </p:cNvSpPr>
          <p:nvPr/>
        </p:nvSpPr>
        <p:spPr bwMode="auto">
          <a:xfrm rot="-4490028">
            <a:off x="3484293" y="-346621"/>
            <a:ext cx="1190625" cy="6788766"/>
          </a:xfrm>
          <a:prstGeom prst="triangle">
            <a:avLst>
              <a:gd name="adj" fmla="val 50000"/>
            </a:avLst>
          </a:prstGeom>
          <a:gradFill rotWithShape="0">
            <a:gsLst>
              <a:gs pos="0">
                <a:srgbClr val="FFFFFF"/>
              </a:gs>
              <a:gs pos="100000">
                <a:srgbClr val="FFFFFF">
                  <a:alpha val="0"/>
                </a:srgbClr>
              </a:gs>
            </a:gsLst>
            <a:lin ang="540000" scaled="1"/>
          </a:gradFill>
          <a:ln>
            <a:noFill/>
          </a:ln>
          <a:extLst>
            <a:ext uri="{91240B29-F687-4F45-9708-019B960494DF}">
              <a14:hiddenLine xmlns:a14="http://schemas.microsoft.com/office/drawing/2010/main" w="25400">
                <a:solidFill>
                  <a:schemeClr val="tx1"/>
                </a:solidFill>
                <a:miter lim="800000"/>
                <a:headEnd/>
                <a:tailEnd/>
              </a14:hiddenLine>
            </a:ext>
          </a:extLst>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pic>
        <p:nvPicPr>
          <p:cNvPr id="22533"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13418" y="1910865"/>
            <a:ext cx="1218665" cy="1057573"/>
          </a:xfrm>
          <a:prstGeom prst="rect">
            <a:avLst/>
          </a:prstGeom>
          <a:noFill/>
          <a:ln>
            <a:noFill/>
          </a:ln>
          <a:effectLst>
            <a:outerShdw dist="50800" dir="2700000" algn="ctr" rotWithShape="0">
              <a:schemeClr val="bg2">
                <a:alpha val="33333"/>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3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8458" y="2160389"/>
            <a:ext cx="1201639" cy="806768"/>
          </a:xfrm>
          <a:prstGeom prst="rect">
            <a:avLst/>
          </a:prstGeom>
          <a:noFill/>
          <a:ln>
            <a:noFill/>
          </a:ln>
          <a:effectLst>
            <a:outerShdw dist="50800" dir="2700000" algn="ctr" rotWithShape="0">
              <a:schemeClr val="bg2">
                <a:alpha val="33333"/>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35"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43469" y="3029487"/>
            <a:ext cx="932498" cy="860465"/>
          </a:xfrm>
          <a:prstGeom prst="rect">
            <a:avLst/>
          </a:prstGeom>
          <a:noFill/>
          <a:ln>
            <a:noFill/>
          </a:ln>
          <a:effectLst>
            <a:outerShdw dist="50800" dir="2700000" algn="ctr" rotWithShape="0">
              <a:schemeClr val="bg2">
                <a:alpha val="33333"/>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36"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54725" y="2167028"/>
            <a:ext cx="1488460" cy="1577519"/>
          </a:xfrm>
          <a:prstGeom prst="rect">
            <a:avLst/>
          </a:prstGeom>
          <a:noFill/>
          <a:ln>
            <a:noFill/>
          </a:ln>
          <a:effectLst>
            <a:outerShdw dist="50800" dir="2700000" algn="ctr" rotWithShape="0">
              <a:schemeClr val="bg2">
                <a:alpha val="33333"/>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3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07455" y="3274130"/>
            <a:ext cx="1309033" cy="1201638"/>
          </a:xfrm>
          <a:prstGeom prst="rect">
            <a:avLst/>
          </a:prstGeom>
          <a:noFill/>
          <a:ln>
            <a:noFill/>
          </a:ln>
          <a:effectLst>
            <a:outerShdw dist="50800" dir="2700000" algn="ctr" rotWithShape="0">
              <a:schemeClr val="bg2">
                <a:alpha val="33333"/>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sp>
        <p:nvSpPr>
          <p:cNvPr id="23561" name="Rectangle 9"/>
          <p:cNvSpPr>
            <a:spLocks/>
          </p:cNvSpPr>
          <p:nvPr/>
        </p:nvSpPr>
        <p:spPr bwMode="auto">
          <a:xfrm>
            <a:off x="787825" y="2883013"/>
            <a:ext cx="2113359" cy="914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algn="l">
              <a:defRPr/>
            </a:pPr>
            <a:r>
              <a:rPr lang="en-US" altLang="ja-JP">
                <a:solidFill>
                  <a:srgbClr val="FFFFFF"/>
                </a:solidFill>
                <a:effectLst>
                  <a:outerShdw blurRad="38100" dist="38100" dir="2700000" algn="tl">
                    <a:srgbClr val="C0C0C0"/>
                  </a:outerShdw>
                </a:effectLst>
                <a:latin typeface="Chalkduster" charset="0"/>
                <a:ea typeface="ＭＳ Ｐゴシック" charset="-128"/>
                <a:sym typeface="Chalkduster" charset="0"/>
              </a:rPr>
              <a:t>Low-molecular </a:t>
            </a:r>
          </a:p>
          <a:p>
            <a:pPr algn="l">
              <a:defRPr/>
            </a:pPr>
            <a:r>
              <a:rPr lang="en-US" altLang="ja-JP">
                <a:solidFill>
                  <a:srgbClr val="FFFFFF"/>
                </a:solidFill>
                <a:effectLst>
                  <a:outerShdw blurRad="38100" dist="38100" dir="2700000" algn="tl">
                    <a:srgbClr val="C0C0C0"/>
                  </a:outerShdw>
                </a:effectLst>
                <a:latin typeface="Chalkduster" charset="0"/>
                <a:ea typeface="ＭＳ Ｐゴシック" charset="-128"/>
                <a:sym typeface="Chalkduster" charset="0"/>
              </a:rPr>
              <a:t>compounds</a:t>
            </a:r>
          </a:p>
          <a:p>
            <a:pPr>
              <a:defRPr/>
            </a:pPr>
            <a:endParaRPr lang="en-US" altLang="ja-JP">
              <a:solidFill>
                <a:srgbClr val="FFFFFF"/>
              </a:solidFill>
              <a:latin typeface="Chalkduster" charset="0"/>
              <a:ea typeface="ＭＳ Ｐゴシック" charset="-128"/>
              <a:sym typeface="Chalkduster" charset="0"/>
            </a:endParaRPr>
          </a:p>
        </p:txBody>
      </p:sp>
      <p:sp>
        <p:nvSpPr>
          <p:cNvPr id="23562" name="Rectangle 10"/>
          <p:cNvSpPr>
            <a:spLocks/>
          </p:cNvSpPr>
          <p:nvPr/>
        </p:nvSpPr>
        <p:spPr bwMode="auto">
          <a:xfrm>
            <a:off x="3907263" y="2285218"/>
            <a:ext cx="942566" cy="3046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l">
              <a:defRPr/>
            </a:pPr>
            <a:r>
              <a:rPr lang="en-US" altLang="ja-JP">
                <a:solidFill>
                  <a:srgbClr val="FFFFFF"/>
                </a:solidFill>
                <a:effectLst>
                  <a:outerShdw blurRad="38100" dist="38100" dir="2700000" algn="tl">
                    <a:srgbClr val="C0C0C0"/>
                  </a:outerShdw>
                </a:effectLst>
                <a:latin typeface="Chalkduster" charset="0"/>
                <a:ea typeface="ＭＳ Ｐゴシック" charset="-128"/>
                <a:sym typeface="Chalkduster" charset="0"/>
              </a:rPr>
              <a:t>Protein</a:t>
            </a:r>
          </a:p>
        </p:txBody>
      </p:sp>
      <p:sp>
        <p:nvSpPr>
          <p:cNvPr id="23563" name="Rectangle 11"/>
          <p:cNvSpPr>
            <a:spLocks/>
          </p:cNvSpPr>
          <p:nvPr/>
        </p:nvSpPr>
        <p:spPr bwMode="auto">
          <a:xfrm>
            <a:off x="3135738" y="3575855"/>
            <a:ext cx="1161728" cy="3046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l">
              <a:defRPr/>
            </a:pPr>
            <a:r>
              <a:rPr lang="en-US" altLang="ja-JP">
                <a:solidFill>
                  <a:srgbClr val="FFFFFF"/>
                </a:solidFill>
                <a:effectLst>
                  <a:outerShdw blurRad="38100" dist="38100" dir="2700000" algn="tl">
                    <a:srgbClr val="C0C0C0"/>
                  </a:outerShdw>
                </a:effectLst>
                <a:latin typeface="Chalkduster" charset="0"/>
                <a:ea typeface="ＭＳ Ｐゴシック" charset="-128"/>
                <a:sym typeface="Chalkduster" charset="0"/>
              </a:rPr>
              <a:t>Antibody</a:t>
            </a:r>
          </a:p>
        </p:txBody>
      </p:sp>
      <p:sp>
        <p:nvSpPr>
          <p:cNvPr id="23564" name="Rectangle 12"/>
          <p:cNvSpPr>
            <a:spLocks/>
          </p:cNvSpPr>
          <p:nvPr/>
        </p:nvSpPr>
        <p:spPr bwMode="auto">
          <a:xfrm>
            <a:off x="7088612" y="2498765"/>
            <a:ext cx="1928813" cy="1011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l">
              <a:defRPr/>
            </a:pPr>
            <a:r>
              <a:rPr lang="en-US" altLang="ja-JP" dirty="0" smtClean="0">
                <a:solidFill>
                  <a:srgbClr val="FFFFFF"/>
                </a:solidFill>
                <a:effectLst>
                  <a:outerShdw blurRad="38100" dist="38100" dir="2700000" algn="tl">
                    <a:srgbClr val="C0C0C0"/>
                  </a:outerShdw>
                </a:effectLst>
                <a:latin typeface="Chalkduster" charset="0"/>
                <a:ea typeface="ＭＳ Ｐゴシック" charset="-128"/>
                <a:sym typeface="Chalkduster" charset="0"/>
              </a:rPr>
              <a:t>Genes</a:t>
            </a:r>
          </a:p>
          <a:p>
            <a:pPr algn="l">
              <a:defRPr/>
            </a:pPr>
            <a:r>
              <a:rPr lang="en-US" altLang="ja-JP" dirty="0" smtClean="0">
                <a:solidFill>
                  <a:srgbClr val="FFFFFF"/>
                </a:solidFill>
                <a:effectLst>
                  <a:outerShdw blurRad="38100" dist="38100" dir="2700000" algn="tl">
                    <a:srgbClr val="C0C0C0"/>
                  </a:outerShdw>
                </a:effectLst>
                <a:latin typeface="Chalkduster" charset="0"/>
                <a:ea typeface="ＭＳ Ｐゴシック" charset="-128"/>
                <a:sym typeface="Chalkduster" charset="0"/>
              </a:rPr>
              <a:t>mRNA</a:t>
            </a:r>
          </a:p>
          <a:p>
            <a:pPr algn="l">
              <a:defRPr/>
            </a:pPr>
            <a:r>
              <a:rPr lang="en-US" altLang="ja-JP" dirty="0" smtClean="0">
                <a:solidFill>
                  <a:srgbClr val="FFFFFF"/>
                </a:solidFill>
                <a:effectLst>
                  <a:outerShdw blurRad="38100" dist="38100" dir="2700000" algn="tl">
                    <a:srgbClr val="C0C0C0"/>
                  </a:outerShdw>
                </a:effectLst>
                <a:latin typeface="Chalkduster" charset="0"/>
                <a:ea typeface="ＭＳ Ｐゴシック" charset="-128"/>
                <a:sym typeface="Chalkduster" charset="0"/>
              </a:rPr>
              <a:t>Nucleic </a:t>
            </a:r>
            <a:r>
              <a:rPr lang="en-US" altLang="ja-JP" dirty="0">
                <a:solidFill>
                  <a:srgbClr val="FFFFFF"/>
                </a:solidFill>
                <a:effectLst>
                  <a:outerShdw blurRad="38100" dist="38100" dir="2700000" algn="tl">
                    <a:srgbClr val="C0C0C0"/>
                  </a:outerShdw>
                </a:effectLst>
                <a:latin typeface="Chalkduster" charset="0"/>
                <a:ea typeface="ＭＳ Ｐゴシック" charset="-128"/>
                <a:sym typeface="Chalkduster" charset="0"/>
              </a:rPr>
              <a:t>Acids</a:t>
            </a:r>
          </a:p>
        </p:txBody>
      </p:sp>
      <p:pic>
        <p:nvPicPr>
          <p:cNvPr id="22542" name="Picture 13"/>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097" y="5212497"/>
            <a:ext cx="9219605" cy="42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3" name="Picture 14"/>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19005"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4" name="Picture 1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460552"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5" name="Picture 16"/>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01503"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6" name="Picture 17"/>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43050"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7" name="Picture 18"/>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4597"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8" name="Picture 19"/>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254008"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9" name="Picture 20"/>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294959"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0" name="Picture 21"/>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336506"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1" name="Picture 22"/>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377458"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2" name="Picture 23"/>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738687"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3" name="Picture 24"/>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779639"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4" name="Picture 2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21186"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5" name="Picture 26"/>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62733"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6" name="Picture 27"/>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03684"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7" name="Picture 28"/>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573095"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8" name="Picture 29"/>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4642"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9" name="Picture 30"/>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656189"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0" name="Picture 31"/>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697140"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1" name="Picture 32"/>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058370"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2" name="Picture 33"/>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99322"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3" name="Picture 34"/>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40869"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4" name="Picture 3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182415"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5" name="Picture 36"/>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223367"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6" name="Picture 37"/>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934325"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7" name="Picture 38"/>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975277"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8" name="Picture 39"/>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016823"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sp>
        <p:nvSpPr>
          <p:cNvPr id="22569" name="Rectangle 40"/>
          <p:cNvSpPr>
            <a:spLocks/>
          </p:cNvSpPr>
          <p:nvPr/>
        </p:nvSpPr>
        <p:spPr bwMode="auto">
          <a:xfrm>
            <a:off x="7881937" y="47469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2000</a:t>
            </a:r>
          </a:p>
        </p:txBody>
      </p:sp>
      <p:sp>
        <p:nvSpPr>
          <p:cNvPr id="22570" name="Rectangle 41"/>
          <p:cNvSpPr>
            <a:spLocks/>
          </p:cNvSpPr>
          <p:nvPr/>
        </p:nvSpPr>
        <p:spPr bwMode="auto">
          <a:xfrm>
            <a:off x="7181850" y="47469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1800</a:t>
            </a:r>
          </a:p>
        </p:txBody>
      </p:sp>
      <p:sp>
        <p:nvSpPr>
          <p:cNvPr id="22571" name="Rectangle 42"/>
          <p:cNvSpPr>
            <a:spLocks/>
          </p:cNvSpPr>
          <p:nvPr/>
        </p:nvSpPr>
        <p:spPr bwMode="auto">
          <a:xfrm>
            <a:off x="4038600" y="47469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1000</a:t>
            </a:r>
          </a:p>
        </p:txBody>
      </p:sp>
      <p:sp>
        <p:nvSpPr>
          <p:cNvPr id="22572" name="Rectangle 43"/>
          <p:cNvSpPr>
            <a:spLocks/>
          </p:cNvSpPr>
          <p:nvPr/>
        </p:nvSpPr>
        <p:spPr bwMode="auto">
          <a:xfrm>
            <a:off x="1033463" y="4746962"/>
            <a:ext cx="4286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1-1</a:t>
            </a:r>
          </a:p>
        </p:txBody>
      </p:sp>
      <p:sp>
        <p:nvSpPr>
          <p:cNvPr id="22573" name="Rectangle 44"/>
          <p:cNvSpPr>
            <a:spLocks/>
          </p:cNvSpPr>
          <p:nvPr/>
        </p:nvSpPr>
        <p:spPr bwMode="auto">
          <a:xfrm>
            <a:off x="314325" y="53565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35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B.C.E</a:t>
            </a:r>
          </a:p>
        </p:txBody>
      </p:sp>
      <p:sp>
        <p:nvSpPr>
          <p:cNvPr id="22574" name="Rectangle 45"/>
          <p:cNvSpPr>
            <a:spLocks/>
          </p:cNvSpPr>
          <p:nvPr/>
        </p:nvSpPr>
        <p:spPr bwMode="auto">
          <a:xfrm>
            <a:off x="1309687" y="53565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35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C.E</a:t>
            </a:r>
          </a:p>
        </p:txBody>
      </p:sp>
      <p:sp>
        <p:nvSpPr>
          <p:cNvPr id="22577" name="Rectangle 48"/>
          <p:cNvSpPr>
            <a:spLocks/>
          </p:cNvSpPr>
          <p:nvPr/>
        </p:nvSpPr>
        <p:spPr bwMode="auto">
          <a:xfrm>
            <a:off x="4038600" y="53946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35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Year</a:t>
            </a:r>
          </a:p>
        </p:txBody>
      </p:sp>
      <p:sp>
        <p:nvSpPr>
          <p:cNvPr id="51" name="AutoShape 38"/>
          <p:cNvSpPr>
            <a:spLocks/>
          </p:cNvSpPr>
          <p:nvPr/>
        </p:nvSpPr>
        <p:spPr bwMode="auto">
          <a:xfrm>
            <a:off x="1072837" y="5453490"/>
            <a:ext cx="185738" cy="157163"/>
          </a:xfrm>
          <a:prstGeom prst="rightArrow">
            <a:avLst>
              <a:gd name="adj1" fmla="val 52019"/>
              <a:gd name="adj2" fmla="val 81726"/>
            </a:avLst>
          </a:prstGeom>
          <a:solidFill>
            <a:schemeClr val="bg1"/>
          </a:solidFill>
          <a:ln>
            <a:noFill/>
          </a:ln>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sp>
        <p:nvSpPr>
          <p:cNvPr id="52" name="AutoShape 39"/>
          <p:cNvSpPr>
            <a:spLocks/>
          </p:cNvSpPr>
          <p:nvPr/>
        </p:nvSpPr>
        <p:spPr bwMode="auto">
          <a:xfrm rot="10800000">
            <a:off x="814412" y="5453490"/>
            <a:ext cx="185738" cy="157163"/>
          </a:xfrm>
          <a:prstGeom prst="rightArrow">
            <a:avLst>
              <a:gd name="adj1" fmla="val 52019"/>
              <a:gd name="adj2" fmla="val 81726"/>
            </a:avLst>
          </a:prstGeom>
          <a:solidFill>
            <a:schemeClr val="bg1"/>
          </a:solidFill>
          <a:ln>
            <a:noFill/>
          </a:ln>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sp>
        <p:nvSpPr>
          <p:cNvPr id="55" name="Rectangle 12"/>
          <p:cNvSpPr>
            <a:spLocks/>
          </p:cNvSpPr>
          <p:nvPr/>
        </p:nvSpPr>
        <p:spPr bwMode="auto">
          <a:xfrm>
            <a:off x="6650235" y="3862059"/>
            <a:ext cx="1928813" cy="557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l">
              <a:defRPr/>
            </a:pPr>
            <a:r>
              <a:rPr lang="en-US" altLang="ja-JP" dirty="0" smtClean="0">
                <a:solidFill>
                  <a:srgbClr val="FFFFFF"/>
                </a:solidFill>
                <a:effectLst>
                  <a:outerShdw blurRad="38100" dist="38100" dir="2700000" algn="tl">
                    <a:srgbClr val="C0C0C0"/>
                  </a:outerShdw>
                </a:effectLst>
                <a:latin typeface="Chalkduster" charset="0"/>
                <a:ea typeface="ＭＳ Ｐゴシック" charset="-128"/>
                <a:sym typeface="Chalkduster" charset="0"/>
              </a:rPr>
              <a:t>Nucleic </a:t>
            </a:r>
            <a:r>
              <a:rPr lang="en-US" altLang="ja-JP" dirty="0">
                <a:solidFill>
                  <a:srgbClr val="FFFFFF"/>
                </a:solidFill>
                <a:effectLst>
                  <a:outerShdw blurRad="38100" dist="38100" dir="2700000" algn="tl">
                    <a:srgbClr val="C0C0C0"/>
                  </a:outerShdw>
                </a:effectLst>
                <a:latin typeface="Chalkduster" charset="0"/>
                <a:ea typeface="ＭＳ Ｐゴシック" charset="-128"/>
                <a:sym typeface="Chalkduster" charset="0"/>
              </a:rPr>
              <a:t>Acids</a:t>
            </a:r>
          </a:p>
        </p:txBody>
      </p:sp>
      <p:sp>
        <p:nvSpPr>
          <p:cNvPr id="63" name="Rectangle 2"/>
          <p:cNvSpPr>
            <a:spLocks/>
          </p:cNvSpPr>
          <p:nvPr/>
        </p:nvSpPr>
        <p:spPr bwMode="auto">
          <a:xfrm>
            <a:off x="286558" y="312414"/>
            <a:ext cx="4972515"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wrap="none" lIns="0" tIns="0" rIns="0" bIns="0" anchor="ctr">
            <a:spAutoFit/>
          </a:bodyP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algn="l" eaLnBrk="1" hangingPunct="1"/>
            <a:r>
              <a:rPr lang="en-US" altLang="ja-JP" sz="3600" b="1" dirty="0">
                <a:solidFill>
                  <a:srgbClr val="FFFF00"/>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21st century:</a:t>
            </a:r>
          </a:p>
          <a:p>
            <a:pPr algn="l" eaLnBrk="1" hangingPunct="1"/>
            <a:r>
              <a:rPr lang="en-US" altLang="ja-JP" sz="2400" b="1" dirty="0" smtClean="0">
                <a:solidFill>
                  <a:srgbClr val="FFFF00"/>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Paradigm shift of medical product</a:t>
            </a:r>
            <a:endParaRPr lang="en-US" altLang="ja-JP" sz="2400" b="1" dirty="0">
              <a:solidFill>
                <a:srgbClr val="FFFF00"/>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endParaRPr>
          </a:p>
        </p:txBody>
      </p:sp>
      <p:pic>
        <p:nvPicPr>
          <p:cNvPr id="6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13418" y="1777515"/>
            <a:ext cx="1218665" cy="1057573"/>
          </a:xfrm>
          <a:prstGeom prst="rect">
            <a:avLst/>
          </a:prstGeom>
          <a:noFill/>
          <a:ln>
            <a:noFill/>
          </a:ln>
          <a:effectLst>
            <a:outerShdw dist="50800" dir="2700000" algn="ctr" rotWithShape="0">
              <a:schemeClr val="bg2">
                <a:alpha val="33333"/>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6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8458" y="2027039"/>
            <a:ext cx="1201639" cy="806768"/>
          </a:xfrm>
          <a:prstGeom prst="rect">
            <a:avLst/>
          </a:prstGeom>
          <a:noFill/>
          <a:ln>
            <a:noFill/>
          </a:ln>
          <a:effectLst>
            <a:outerShdw dist="50800" dir="2700000" algn="ctr" rotWithShape="0">
              <a:schemeClr val="bg2">
                <a:alpha val="33333"/>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66"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43469" y="2896137"/>
            <a:ext cx="932498" cy="860465"/>
          </a:xfrm>
          <a:prstGeom prst="rect">
            <a:avLst/>
          </a:prstGeom>
          <a:noFill/>
          <a:ln>
            <a:noFill/>
          </a:ln>
          <a:effectLst>
            <a:outerShdw dist="50800" dir="2700000" algn="ctr" rotWithShape="0">
              <a:schemeClr val="bg2">
                <a:alpha val="33333"/>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sp>
        <p:nvSpPr>
          <p:cNvPr id="67" name="Rectangle 9"/>
          <p:cNvSpPr>
            <a:spLocks/>
          </p:cNvSpPr>
          <p:nvPr/>
        </p:nvSpPr>
        <p:spPr bwMode="auto">
          <a:xfrm>
            <a:off x="787825" y="2749663"/>
            <a:ext cx="2113359" cy="914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algn="l">
              <a:defRPr/>
            </a:pPr>
            <a:r>
              <a:rPr lang="en-US" altLang="ja-JP">
                <a:solidFill>
                  <a:srgbClr val="FFFFFF"/>
                </a:solidFill>
                <a:effectLst>
                  <a:outerShdw blurRad="38100" dist="38100" dir="2700000" algn="tl">
                    <a:srgbClr val="C0C0C0"/>
                  </a:outerShdw>
                </a:effectLst>
                <a:latin typeface="Chalkduster" charset="0"/>
                <a:ea typeface="ＭＳ Ｐゴシック" charset="-128"/>
                <a:sym typeface="Chalkduster" charset="0"/>
              </a:rPr>
              <a:t>Low-molecular </a:t>
            </a:r>
          </a:p>
          <a:p>
            <a:pPr algn="l">
              <a:defRPr/>
            </a:pPr>
            <a:r>
              <a:rPr lang="en-US" altLang="ja-JP">
                <a:solidFill>
                  <a:srgbClr val="FFFFFF"/>
                </a:solidFill>
                <a:effectLst>
                  <a:outerShdw blurRad="38100" dist="38100" dir="2700000" algn="tl">
                    <a:srgbClr val="C0C0C0"/>
                  </a:outerShdw>
                </a:effectLst>
                <a:latin typeface="Chalkduster" charset="0"/>
                <a:ea typeface="ＭＳ Ｐゴシック" charset="-128"/>
                <a:sym typeface="Chalkduster" charset="0"/>
              </a:rPr>
              <a:t>compounds</a:t>
            </a:r>
          </a:p>
          <a:p>
            <a:pPr>
              <a:defRPr/>
            </a:pPr>
            <a:endParaRPr lang="en-US" altLang="ja-JP">
              <a:solidFill>
                <a:srgbClr val="FFFFFF"/>
              </a:solidFill>
              <a:latin typeface="Chalkduster" charset="0"/>
              <a:ea typeface="ＭＳ Ｐゴシック" charset="-128"/>
              <a:sym typeface="Chalkduster" charset="0"/>
            </a:endParaRPr>
          </a:p>
        </p:txBody>
      </p:sp>
      <p:sp>
        <p:nvSpPr>
          <p:cNvPr id="70" name="Rectangle 10"/>
          <p:cNvSpPr>
            <a:spLocks/>
          </p:cNvSpPr>
          <p:nvPr/>
        </p:nvSpPr>
        <p:spPr bwMode="auto">
          <a:xfrm>
            <a:off x="3907263" y="2151868"/>
            <a:ext cx="942566" cy="3046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l">
              <a:defRPr/>
            </a:pPr>
            <a:r>
              <a:rPr lang="en-US" altLang="ja-JP">
                <a:solidFill>
                  <a:srgbClr val="FFFFFF"/>
                </a:solidFill>
                <a:effectLst>
                  <a:outerShdw blurRad="38100" dist="38100" dir="2700000" algn="tl">
                    <a:srgbClr val="C0C0C0"/>
                  </a:outerShdw>
                </a:effectLst>
                <a:latin typeface="Chalkduster" charset="0"/>
                <a:ea typeface="ＭＳ Ｐゴシック" charset="-128"/>
                <a:sym typeface="Chalkduster" charset="0"/>
              </a:rPr>
              <a:t>Protein</a:t>
            </a:r>
          </a:p>
        </p:txBody>
      </p:sp>
      <p:sp>
        <p:nvSpPr>
          <p:cNvPr id="73" name="Rectangle 11"/>
          <p:cNvSpPr>
            <a:spLocks/>
          </p:cNvSpPr>
          <p:nvPr/>
        </p:nvSpPr>
        <p:spPr bwMode="auto">
          <a:xfrm>
            <a:off x="3135738" y="3442505"/>
            <a:ext cx="1161728" cy="3046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l">
              <a:defRPr/>
            </a:pPr>
            <a:r>
              <a:rPr lang="en-US" altLang="ja-JP">
                <a:solidFill>
                  <a:srgbClr val="FFFFFF"/>
                </a:solidFill>
                <a:effectLst>
                  <a:outerShdw blurRad="38100" dist="38100" dir="2700000" algn="tl">
                    <a:srgbClr val="C0C0C0"/>
                  </a:outerShdw>
                </a:effectLst>
                <a:latin typeface="Chalkduster" charset="0"/>
                <a:ea typeface="ＭＳ Ｐゴシック" charset="-128"/>
                <a:sym typeface="Chalkduster" charset="0"/>
              </a:rPr>
              <a:t>Antibody</a:t>
            </a:r>
          </a:p>
        </p:txBody>
      </p:sp>
      <p:sp>
        <p:nvSpPr>
          <p:cNvPr id="74" name="角丸四角形吹き出し 73"/>
          <p:cNvSpPr/>
          <p:nvPr/>
        </p:nvSpPr>
        <p:spPr>
          <a:xfrm>
            <a:off x="105387" y="1393726"/>
            <a:ext cx="4738727" cy="3343049"/>
          </a:xfrm>
          <a:prstGeom prst="wedgeRoundRectCallout">
            <a:avLst>
              <a:gd name="adj1" fmla="val 60372"/>
              <a:gd name="adj2" fmla="val 27169"/>
              <a:gd name="adj3" fmla="val 16667"/>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75" name="グループ化 74"/>
          <p:cNvGrpSpPr/>
          <p:nvPr/>
        </p:nvGrpSpPr>
        <p:grpSpPr>
          <a:xfrm>
            <a:off x="142782" y="1654471"/>
            <a:ext cx="2320770" cy="3028281"/>
            <a:chOff x="1239579" y="2707219"/>
            <a:chExt cx="2320770" cy="3028281"/>
          </a:xfrm>
        </p:grpSpPr>
        <p:pic>
          <p:nvPicPr>
            <p:cNvPr id="76" name="Picture 1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23692" y="3078634"/>
              <a:ext cx="1549877" cy="18458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7" name="正方形/長方形 76"/>
            <p:cNvSpPr/>
            <p:nvPr/>
          </p:nvSpPr>
          <p:spPr>
            <a:xfrm>
              <a:off x="1467680" y="4904503"/>
              <a:ext cx="1963620" cy="830997"/>
            </a:xfrm>
            <a:prstGeom prst="rect">
              <a:avLst/>
            </a:prstGeom>
          </p:spPr>
          <p:txBody>
            <a:bodyPr wrap="square">
              <a:spAutoFit/>
            </a:bodyPr>
            <a:lstStyle/>
            <a:p>
              <a:pPr algn="ctr" eaLnBrk="0" fontAlgn="base" hangingPunct="0">
                <a:spcBef>
                  <a:spcPct val="0"/>
                </a:spcBef>
                <a:spcAft>
                  <a:spcPct val="0"/>
                </a:spcAft>
              </a:pPr>
              <a:r>
                <a:rPr lang="en-US" altLang="ja-JP" sz="12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Dr. Andrew Fire</a:t>
              </a:r>
            </a:p>
            <a:p>
              <a:pPr algn="ctr" eaLnBrk="0" fontAlgn="base" hangingPunct="0">
                <a:spcBef>
                  <a:spcPct val="0"/>
                </a:spcBef>
                <a:spcAft>
                  <a:spcPct val="0"/>
                </a:spcAft>
              </a:pPr>
              <a:r>
                <a:rPr lang="en-US" altLang="ja-JP" sz="12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Dr. Craig Mello</a:t>
              </a:r>
            </a:p>
            <a:p>
              <a:pPr algn="ctr" eaLnBrk="0" fontAlgn="base" hangingPunct="0">
                <a:spcBef>
                  <a:spcPct val="0"/>
                </a:spcBef>
                <a:spcAft>
                  <a:spcPct val="0"/>
                </a:spcAft>
              </a:pPr>
              <a:r>
                <a:rPr lang="en-US" altLang="ja-JP" sz="12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2006 Nobel </a:t>
              </a:r>
              <a:r>
                <a:rPr lang="en-US" altLang="ja-JP" sz="12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Prize in medicine and physiology</a:t>
              </a:r>
              <a:endParaRPr lang="en-US" altLang="ja-JP" sz="12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 name="正方形/長方形 77"/>
            <p:cNvSpPr/>
            <p:nvPr/>
          </p:nvSpPr>
          <p:spPr>
            <a:xfrm>
              <a:off x="1239579" y="2707219"/>
              <a:ext cx="2320770" cy="369332"/>
            </a:xfrm>
            <a:prstGeom prst="rect">
              <a:avLst/>
            </a:prstGeom>
          </p:spPr>
          <p:txBody>
            <a:bodyPr wrap="square">
              <a:spAutoFit/>
            </a:bodyPr>
            <a:lstStyle/>
            <a:p>
              <a:pPr algn="ctr" eaLnBrk="0" fontAlgn="base" hangingPunct="0">
                <a:spcBef>
                  <a:spcPct val="0"/>
                </a:spcBef>
                <a:spcAft>
                  <a:spcPct val="0"/>
                </a:spcAft>
              </a:pPr>
              <a:r>
                <a:rPr lang="en-US" altLang="ja-JP"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Discovery of RNAi</a:t>
              </a:r>
              <a:endParaRPr lang="ja-JP" altLang="en-US"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79" name="テキスト ボックス 78"/>
          <p:cNvSpPr txBox="1"/>
          <p:nvPr/>
        </p:nvSpPr>
        <p:spPr>
          <a:xfrm>
            <a:off x="424264" y="1462140"/>
            <a:ext cx="524503" cy="276999"/>
          </a:xfrm>
          <a:prstGeom prst="rect">
            <a:avLst/>
          </a:prstGeom>
          <a:noFill/>
        </p:spPr>
        <p:txBody>
          <a:bodyPr wrap="none" rtlCol="0">
            <a:spAutoFit/>
          </a:bodyPr>
          <a:lstStyle/>
          <a:p>
            <a:pPr eaLnBrk="0" fontAlgn="base" hangingPunct="0">
              <a:spcBef>
                <a:spcPct val="0"/>
              </a:spcBef>
              <a:spcAft>
                <a:spcPct val="0"/>
              </a:spcAft>
            </a:pPr>
            <a:r>
              <a:rPr lang="en-US" altLang="ja-JP" sz="1200" b="1"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1998</a:t>
            </a:r>
            <a:endParaRPr lang="ja-JP" altLang="en-US" sz="1200" b="1"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 name="正方形/長方形 79"/>
          <p:cNvSpPr/>
          <p:nvPr/>
        </p:nvSpPr>
        <p:spPr>
          <a:xfrm>
            <a:off x="2289304" y="1667203"/>
            <a:ext cx="2217510" cy="738664"/>
          </a:xfrm>
          <a:prstGeom prst="rect">
            <a:avLst/>
          </a:prstGeom>
        </p:spPr>
        <p:txBody>
          <a:bodyPr wrap="square">
            <a:spAutoFit/>
          </a:bodyPr>
          <a:lstStyle/>
          <a:p>
            <a:pPr eaLnBrk="0" fontAlgn="base" hangingPunct="0">
              <a:spcBef>
                <a:spcPct val="0"/>
              </a:spcBef>
              <a:spcAft>
                <a:spcPct val="0"/>
              </a:spcAft>
            </a:pPr>
            <a:r>
              <a:rPr lang="en-US" altLang="ja-JP" sz="1400" kern="100" dirty="0" err="1"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Macugen</a:t>
            </a:r>
            <a:r>
              <a:rPr lang="en-US" altLang="ja-JP" sz="1400" kern="100" baseline="300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400" kern="1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400" kern="100" dirty="0" err="1">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Aptamer</a:t>
            </a:r>
            <a:r>
              <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t>
            </a:r>
          </a:p>
          <a:p>
            <a:pPr eaLnBrk="0" fontAlgn="base" hangingPunct="0">
              <a:spcBef>
                <a:spcPct val="0"/>
              </a:spcBef>
              <a:spcAft>
                <a:spcPct val="0"/>
              </a:spcAft>
            </a:pPr>
            <a:r>
              <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Pfizer</a:t>
            </a:r>
            <a:endParaRPr lang="ja-JP" altLang="en-US" sz="14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eaLnBrk="0" fontAlgn="base" hangingPunct="0">
              <a:spcBef>
                <a:spcPct val="0"/>
              </a:spcBef>
              <a:spcAft>
                <a:spcPct val="0"/>
              </a:spcAft>
            </a:pPr>
            <a:r>
              <a:rPr lang="en-US" altLang="ja-JP" sz="1400" kern="1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Age-related </a:t>
            </a:r>
            <a:r>
              <a:rPr lang="en-US" altLang="ja-JP" sz="1400" kern="100" dirty="0" err="1"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maculopathy</a:t>
            </a:r>
            <a:endParaRPr lang="en-US" altLang="ja-JP" sz="1400" kern="1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 name="テキスト ボックス 80"/>
          <p:cNvSpPr txBox="1"/>
          <p:nvPr/>
        </p:nvSpPr>
        <p:spPr>
          <a:xfrm>
            <a:off x="2281707" y="1486339"/>
            <a:ext cx="524503" cy="276999"/>
          </a:xfrm>
          <a:prstGeom prst="rect">
            <a:avLst/>
          </a:prstGeom>
          <a:noFill/>
        </p:spPr>
        <p:txBody>
          <a:bodyPr wrap="none" rtlCol="0">
            <a:spAutoFit/>
          </a:bodyPr>
          <a:lstStyle/>
          <a:p>
            <a:pPr eaLnBrk="0" fontAlgn="base" hangingPunct="0">
              <a:spcBef>
                <a:spcPct val="0"/>
              </a:spcBef>
              <a:spcAft>
                <a:spcPct val="0"/>
              </a:spcAft>
            </a:pPr>
            <a:r>
              <a:rPr lang="en-US" altLang="ja-JP" sz="1200" b="1"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2004</a:t>
            </a:r>
            <a:endParaRPr lang="ja-JP" altLang="en-US" sz="1200" b="1"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 name="正方形/長方形 81"/>
          <p:cNvSpPr/>
          <p:nvPr/>
        </p:nvSpPr>
        <p:spPr>
          <a:xfrm>
            <a:off x="2280031" y="2676582"/>
            <a:ext cx="2594338" cy="738664"/>
          </a:xfrm>
          <a:prstGeom prst="rect">
            <a:avLst/>
          </a:prstGeom>
        </p:spPr>
        <p:txBody>
          <a:bodyPr wrap="square">
            <a:spAutoFit/>
          </a:bodyPr>
          <a:lstStyle/>
          <a:p>
            <a:pPr eaLnBrk="0" fontAlgn="base" hangingPunct="0">
              <a:spcBef>
                <a:spcPct val="0"/>
              </a:spcBef>
              <a:spcAft>
                <a:spcPct val="0"/>
              </a:spcAft>
            </a:pPr>
            <a:r>
              <a:rPr lang="en-US" altLang="ja-JP" sz="1400" dirty="0" err="1"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Kynamro</a:t>
            </a:r>
            <a:r>
              <a:rPr lang="en-US" altLang="ja-JP" sz="1400" kern="100" baseline="300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4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Antisense</a:t>
            </a:r>
            <a:r>
              <a:rPr lang="ja-JP" altLang="en-US"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t>
            </a:r>
            <a:endPar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eaLnBrk="0" fontAlgn="base" hangingPunct="0">
              <a:spcBef>
                <a:spcPct val="0"/>
              </a:spcBef>
              <a:spcAft>
                <a:spcPct val="0"/>
              </a:spcAft>
            </a:pPr>
            <a:r>
              <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Isis Pharmaceuticals, Inc.</a:t>
            </a:r>
            <a:endParaRPr lang="en-US" altLang="ja-JP" sz="14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eaLnBrk="0" fontAlgn="base" hangingPunct="0">
              <a:spcBef>
                <a:spcPct val="0"/>
              </a:spcBef>
              <a:spcAft>
                <a:spcPct val="0"/>
              </a:spcAft>
            </a:pPr>
            <a:r>
              <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Familiar hypercholesterolemia</a:t>
            </a:r>
          </a:p>
        </p:txBody>
      </p:sp>
      <p:sp>
        <p:nvSpPr>
          <p:cNvPr id="83" name="テキスト ボックス 82"/>
          <p:cNvSpPr txBox="1"/>
          <p:nvPr/>
        </p:nvSpPr>
        <p:spPr>
          <a:xfrm>
            <a:off x="2299776" y="2503562"/>
            <a:ext cx="524503" cy="276999"/>
          </a:xfrm>
          <a:prstGeom prst="rect">
            <a:avLst/>
          </a:prstGeom>
          <a:noFill/>
        </p:spPr>
        <p:txBody>
          <a:bodyPr wrap="none" rtlCol="0">
            <a:spAutoFit/>
          </a:bodyPr>
          <a:lstStyle/>
          <a:p>
            <a:pPr eaLnBrk="0" fontAlgn="base" hangingPunct="0">
              <a:spcBef>
                <a:spcPct val="0"/>
              </a:spcBef>
              <a:spcAft>
                <a:spcPct val="0"/>
              </a:spcAft>
            </a:pPr>
            <a:r>
              <a:rPr lang="en-US" altLang="ja-JP" sz="1200" b="1"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2013</a:t>
            </a:r>
            <a:endParaRPr lang="ja-JP" altLang="en-US" sz="1200" b="1"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Tree>
    <p:extLst>
      <p:ext uri="{BB962C8B-B14F-4D97-AF65-F5344CB8AC3E}">
        <p14:creationId xmlns:p14="http://schemas.microsoft.com/office/powerpoint/2010/main" val="213048514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正方形/長方形 49"/>
          <p:cNvSpPr/>
          <p:nvPr/>
        </p:nvSpPr>
        <p:spPr>
          <a:xfrm>
            <a:off x="0" y="0"/>
            <a:ext cx="9144000" cy="6858000"/>
          </a:xfrm>
          <a:prstGeom prst="rect">
            <a:avLst/>
          </a:prstGeom>
          <a:gradFill flip="none" rotWithShape="1">
            <a:gsLst>
              <a:gs pos="0">
                <a:schemeClr val="tx1"/>
              </a:gs>
              <a:gs pos="100000">
                <a:schemeClr val="tx1">
                  <a:lumMod val="75000"/>
                  <a:lumOff val="2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530" name="Rectangle 1"/>
          <p:cNvSpPr>
            <a:spLocks/>
          </p:cNvSpPr>
          <p:nvPr/>
        </p:nvSpPr>
        <p:spPr bwMode="auto">
          <a:xfrm>
            <a:off x="8258175" y="5080338"/>
            <a:ext cx="976313" cy="285750"/>
          </a:xfrm>
          <a:prstGeom prst="rect">
            <a:avLst/>
          </a:prstGeom>
          <a:solidFill>
            <a:srgbClr val="FFFF00"/>
          </a:solidFill>
          <a:ln>
            <a:noFill/>
          </a:ln>
          <a:extLst>
            <a:ext uri="{91240B29-F687-4F45-9708-019B960494DF}">
              <a14:hiddenLine xmlns:a14="http://schemas.microsoft.com/office/drawing/2010/main" w="25400">
                <a:solidFill>
                  <a:schemeClr val="tx1"/>
                </a:solidFill>
                <a:miter lim="800000"/>
                <a:headEnd/>
                <a:tailEnd/>
              </a14:hiddenLine>
            </a:ext>
          </a:extLst>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sp>
        <p:nvSpPr>
          <p:cNvPr id="22532" name="AutoShape 3"/>
          <p:cNvSpPr>
            <a:spLocks/>
          </p:cNvSpPr>
          <p:nvPr/>
        </p:nvSpPr>
        <p:spPr bwMode="auto">
          <a:xfrm rot="-4490028">
            <a:off x="3484293" y="-346621"/>
            <a:ext cx="1190625" cy="6788766"/>
          </a:xfrm>
          <a:prstGeom prst="triangle">
            <a:avLst>
              <a:gd name="adj" fmla="val 50000"/>
            </a:avLst>
          </a:prstGeom>
          <a:gradFill rotWithShape="0">
            <a:gsLst>
              <a:gs pos="0">
                <a:srgbClr val="FFFFFF"/>
              </a:gs>
              <a:gs pos="100000">
                <a:srgbClr val="FFFFFF">
                  <a:alpha val="0"/>
                </a:srgbClr>
              </a:gs>
            </a:gsLst>
            <a:lin ang="540000" scaled="1"/>
          </a:gradFill>
          <a:ln>
            <a:noFill/>
          </a:ln>
          <a:extLst>
            <a:ext uri="{91240B29-F687-4F45-9708-019B960494DF}">
              <a14:hiddenLine xmlns:a14="http://schemas.microsoft.com/office/drawing/2010/main" w="25400">
                <a:solidFill>
                  <a:schemeClr val="tx1"/>
                </a:solidFill>
                <a:miter lim="800000"/>
                <a:headEnd/>
                <a:tailEnd/>
              </a14:hiddenLine>
            </a:ext>
          </a:extLst>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pic>
        <p:nvPicPr>
          <p:cNvPr id="22533"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13418" y="1777515"/>
            <a:ext cx="1218665" cy="1057573"/>
          </a:xfrm>
          <a:prstGeom prst="rect">
            <a:avLst/>
          </a:prstGeom>
          <a:noFill/>
          <a:ln>
            <a:noFill/>
          </a:ln>
          <a:effectLst>
            <a:outerShdw dist="50800" dir="2700000" algn="ctr" rotWithShape="0">
              <a:schemeClr val="bg2">
                <a:alpha val="33333"/>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3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8458" y="2027039"/>
            <a:ext cx="1201639" cy="806768"/>
          </a:xfrm>
          <a:prstGeom prst="rect">
            <a:avLst/>
          </a:prstGeom>
          <a:noFill/>
          <a:ln>
            <a:noFill/>
          </a:ln>
          <a:effectLst>
            <a:outerShdw dist="50800" dir="2700000" algn="ctr" rotWithShape="0">
              <a:schemeClr val="bg2">
                <a:alpha val="33333"/>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35"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43469" y="2896137"/>
            <a:ext cx="932498" cy="860465"/>
          </a:xfrm>
          <a:prstGeom prst="rect">
            <a:avLst/>
          </a:prstGeom>
          <a:noFill/>
          <a:ln>
            <a:noFill/>
          </a:ln>
          <a:effectLst>
            <a:outerShdw dist="50800" dir="2700000" algn="ctr" rotWithShape="0">
              <a:schemeClr val="bg2">
                <a:alpha val="33333"/>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36"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54725" y="2167028"/>
            <a:ext cx="1488460" cy="1577519"/>
          </a:xfrm>
          <a:prstGeom prst="rect">
            <a:avLst/>
          </a:prstGeom>
          <a:noFill/>
          <a:ln>
            <a:noFill/>
          </a:ln>
          <a:effectLst>
            <a:outerShdw dist="50800" dir="2700000" algn="ctr" rotWithShape="0">
              <a:schemeClr val="bg2">
                <a:alpha val="33333"/>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3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07455" y="3274130"/>
            <a:ext cx="1309033" cy="1201638"/>
          </a:xfrm>
          <a:prstGeom prst="rect">
            <a:avLst/>
          </a:prstGeom>
          <a:noFill/>
          <a:ln>
            <a:noFill/>
          </a:ln>
          <a:effectLst>
            <a:outerShdw dist="50800" dir="2700000" algn="ctr" rotWithShape="0">
              <a:schemeClr val="bg2">
                <a:alpha val="33333"/>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sp>
        <p:nvSpPr>
          <p:cNvPr id="23561" name="Rectangle 9"/>
          <p:cNvSpPr>
            <a:spLocks/>
          </p:cNvSpPr>
          <p:nvPr/>
        </p:nvSpPr>
        <p:spPr bwMode="auto">
          <a:xfrm>
            <a:off x="787825" y="2749663"/>
            <a:ext cx="2113359" cy="914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algn="l">
              <a:defRPr/>
            </a:pPr>
            <a:r>
              <a:rPr lang="en-US" altLang="ja-JP">
                <a:solidFill>
                  <a:srgbClr val="FFFFFF"/>
                </a:solidFill>
                <a:effectLst>
                  <a:outerShdw blurRad="38100" dist="38100" dir="2700000" algn="tl">
                    <a:srgbClr val="C0C0C0"/>
                  </a:outerShdw>
                </a:effectLst>
                <a:latin typeface="Chalkduster" charset="0"/>
                <a:ea typeface="ＭＳ Ｐゴシック" charset="-128"/>
                <a:sym typeface="Chalkduster" charset="0"/>
              </a:rPr>
              <a:t>Low-molecular </a:t>
            </a:r>
          </a:p>
          <a:p>
            <a:pPr algn="l">
              <a:defRPr/>
            </a:pPr>
            <a:r>
              <a:rPr lang="en-US" altLang="ja-JP">
                <a:solidFill>
                  <a:srgbClr val="FFFFFF"/>
                </a:solidFill>
                <a:effectLst>
                  <a:outerShdw blurRad="38100" dist="38100" dir="2700000" algn="tl">
                    <a:srgbClr val="C0C0C0"/>
                  </a:outerShdw>
                </a:effectLst>
                <a:latin typeface="Chalkduster" charset="0"/>
                <a:ea typeface="ＭＳ Ｐゴシック" charset="-128"/>
                <a:sym typeface="Chalkduster" charset="0"/>
              </a:rPr>
              <a:t>compounds</a:t>
            </a:r>
          </a:p>
          <a:p>
            <a:pPr>
              <a:defRPr/>
            </a:pPr>
            <a:endParaRPr lang="en-US" altLang="ja-JP">
              <a:solidFill>
                <a:srgbClr val="FFFFFF"/>
              </a:solidFill>
              <a:latin typeface="Chalkduster" charset="0"/>
              <a:ea typeface="ＭＳ Ｐゴシック" charset="-128"/>
              <a:sym typeface="Chalkduster" charset="0"/>
            </a:endParaRPr>
          </a:p>
        </p:txBody>
      </p:sp>
      <p:sp>
        <p:nvSpPr>
          <p:cNvPr id="23562" name="Rectangle 10"/>
          <p:cNvSpPr>
            <a:spLocks/>
          </p:cNvSpPr>
          <p:nvPr/>
        </p:nvSpPr>
        <p:spPr bwMode="auto">
          <a:xfrm>
            <a:off x="3907263" y="2151868"/>
            <a:ext cx="942566" cy="3046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l">
              <a:defRPr/>
            </a:pPr>
            <a:r>
              <a:rPr lang="en-US" altLang="ja-JP">
                <a:solidFill>
                  <a:srgbClr val="FFFFFF"/>
                </a:solidFill>
                <a:effectLst>
                  <a:outerShdw blurRad="38100" dist="38100" dir="2700000" algn="tl">
                    <a:srgbClr val="C0C0C0"/>
                  </a:outerShdw>
                </a:effectLst>
                <a:latin typeface="Chalkduster" charset="0"/>
                <a:ea typeface="ＭＳ Ｐゴシック" charset="-128"/>
                <a:sym typeface="Chalkduster" charset="0"/>
              </a:rPr>
              <a:t>Protein</a:t>
            </a:r>
          </a:p>
        </p:txBody>
      </p:sp>
      <p:sp>
        <p:nvSpPr>
          <p:cNvPr id="23563" name="Rectangle 11"/>
          <p:cNvSpPr>
            <a:spLocks/>
          </p:cNvSpPr>
          <p:nvPr/>
        </p:nvSpPr>
        <p:spPr bwMode="auto">
          <a:xfrm>
            <a:off x="3135738" y="3442505"/>
            <a:ext cx="1161728" cy="3046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l">
              <a:defRPr/>
            </a:pPr>
            <a:r>
              <a:rPr lang="en-US" altLang="ja-JP">
                <a:solidFill>
                  <a:srgbClr val="FFFFFF"/>
                </a:solidFill>
                <a:effectLst>
                  <a:outerShdw blurRad="38100" dist="38100" dir="2700000" algn="tl">
                    <a:srgbClr val="C0C0C0"/>
                  </a:outerShdw>
                </a:effectLst>
                <a:latin typeface="Chalkduster" charset="0"/>
                <a:ea typeface="ＭＳ Ｐゴシック" charset="-128"/>
                <a:sym typeface="Chalkduster" charset="0"/>
              </a:rPr>
              <a:t>Antibody</a:t>
            </a:r>
          </a:p>
        </p:txBody>
      </p:sp>
      <p:sp>
        <p:nvSpPr>
          <p:cNvPr id="23564" name="Rectangle 12"/>
          <p:cNvSpPr>
            <a:spLocks/>
          </p:cNvSpPr>
          <p:nvPr/>
        </p:nvSpPr>
        <p:spPr bwMode="auto">
          <a:xfrm>
            <a:off x="7088612" y="2498765"/>
            <a:ext cx="1928813" cy="1011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l">
              <a:defRPr/>
            </a:pPr>
            <a:r>
              <a:rPr lang="en-US" altLang="ja-JP" dirty="0" smtClean="0">
                <a:solidFill>
                  <a:srgbClr val="FFFFFF"/>
                </a:solidFill>
                <a:effectLst>
                  <a:outerShdw blurRad="38100" dist="38100" dir="2700000" algn="tl">
                    <a:srgbClr val="C0C0C0"/>
                  </a:outerShdw>
                </a:effectLst>
                <a:latin typeface="Chalkduster" charset="0"/>
                <a:ea typeface="ＭＳ Ｐゴシック" charset="-128"/>
                <a:sym typeface="Chalkduster" charset="0"/>
              </a:rPr>
              <a:t>Genes</a:t>
            </a:r>
          </a:p>
          <a:p>
            <a:pPr algn="l">
              <a:defRPr/>
            </a:pPr>
            <a:r>
              <a:rPr lang="en-US" altLang="ja-JP" dirty="0" smtClean="0">
                <a:solidFill>
                  <a:srgbClr val="FFFFFF"/>
                </a:solidFill>
                <a:effectLst>
                  <a:outerShdw blurRad="38100" dist="38100" dir="2700000" algn="tl">
                    <a:srgbClr val="C0C0C0"/>
                  </a:outerShdw>
                </a:effectLst>
                <a:latin typeface="Chalkduster" charset="0"/>
                <a:ea typeface="ＭＳ Ｐゴシック" charset="-128"/>
                <a:sym typeface="Chalkduster" charset="0"/>
              </a:rPr>
              <a:t>mRNA</a:t>
            </a:r>
          </a:p>
          <a:p>
            <a:pPr algn="l">
              <a:defRPr/>
            </a:pPr>
            <a:r>
              <a:rPr lang="en-US" altLang="ja-JP" dirty="0" smtClean="0">
                <a:solidFill>
                  <a:srgbClr val="FFFFFF"/>
                </a:solidFill>
                <a:effectLst>
                  <a:outerShdw blurRad="38100" dist="38100" dir="2700000" algn="tl">
                    <a:srgbClr val="C0C0C0"/>
                  </a:outerShdw>
                </a:effectLst>
                <a:latin typeface="Chalkduster" charset="0"/>
                <a:ea typeface="ＭＳ Ｐゴシック" charset="-128"/>
                <a:sym typeface="Chalkduster" charset="0"/>
              </a:rPr>
              <a:t>Nucleic </a:t>
            </a:r>
            <a:r>
              <a:rPr lang="en-US" altLang="ja-JP" dirty="0">
                <a:solidFill>
                  <a:srgbClr val="FFFFFF"/>
                </a:solidFill>
                <a:effectLst>
                  <a:outerShdw blurRad="38100" dist="38100" dir="2700000" algn="tl">
                    <a:srgbClr val="C0C0C0"/>
                  </a:outerShdw>
                </a:effectLst>
                <a:latin typeface="Chalkduster" charset="0"/>
                <a:ea typeface="ＭＳ Ｐゴシック" charset="-128"/>
                <a:sym typeface="Chalkduster" charset="0"/>
              </a:rPr>
              <a:t>Acids</a:t>
            </a:r>
          </a:p>
        </p:txBody>
      </p:sp>
      <p:pic>
        <p:nvPicPr>
          <p:cNvPr id="22542" name="Picture 13"/>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097" y="5212497"/>
            <a:ext cx="9219605" cy="42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3" name="Picture 14"/>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19005"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4" name="Picture 1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460552"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5" name="Picture 16"/>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01503"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6" name="Picture 17"/>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43050"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7" name="Picture 18"/>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4597"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8" name="Picture 19"/>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254008"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49" name="Picture 20"/>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294959"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0" name="Picture 21"/>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336506"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1" name="Picture 22"/>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377458"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2" name="Picture 23"/>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738687"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3" name="Picture 24"/>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779639"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4" name="Picture 2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21186"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5" name="Picture 26"/>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62733"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6" name="Picture 27"/>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03684"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7" name="Picture 28"/>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573095"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8" name="Picture 29"/>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4642"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59" name="Picture 30"/>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656189"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0" name="Picture 31"/>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697140"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1" name="Picture 32"/>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058370"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2" name="Picture 33"/>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99322"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3" name="Picture 34"/>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40869"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4" name="Picture 3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182415"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5" name="Picture 36"/>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223367"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6" name="Picture 37"/>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934325"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7" name="Picture 38"/>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975277"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2568" name="Picture 39"/>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016823"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sp>
        <p:nvSpPr>
          <p:cNvPr id="22569" name="Rectangle 40"/>
          <p:cNvSpPr>
            <a:spLocks/>
          </p:cNvSpPr>
          <p:nvPr/>
        </p:nvSpPr>
        <p:spPr bwMode="auto">
          <a:xfrm>
            <a:off x="7881937" y="47469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2000</a:t>
            </a:r>
          </a:p>
        </p:txBody>
      </p:sp>
      <p:sp>
        <p:nvSpPr>
          <p:cNvPr id="22570" name="Rectangle 41"/>
          <p:cNvSpPr>
            <a:spLocks/>
          </p:cNvSpPr>
          <p:nvPr/>
        </p:nvSpPr>
        <p:spPr bwMode="auto">
          <a:xfrm>
            <a:off x="7181850" y="47469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1800</a:t>
            </a:r>
          </a:p>
        </p:txBody>
      </p:sp>
      <p:sp>
        <p:nvSpPr>
          <p:cNvPr id="22571" name="Rectangle 42"/>
          <p:cNvSpPr>
            <a:spLocks/>
          </p:cNvSpPr>
          <p:nvPr/>
        </p:nvSpPr>
        <p:spPr bwMode="auto">
          <a:xfrm>
            <a:off x="4038600" y="47469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1000</a:t>
            </a:r>
          </a:p>
        </p:txBody>
      </p:sp>
      <p:sp>
        <p:nvSpPr>
          <p:cNvPr id="22572" name="Rectangle 43"/>
          <p:cNvSpPr>
            <a:spLocks/>
          </p:cNvSpPr>
          <p:nvPr/>
        </p:nvSpPr>
        <p:spPr bwMode="auto">
          <a:xfrm>
            <a:off x="1033463" y="4746962"/>
            <a:ext cx="4286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1-1</a:t>
            </a:r>
          </a:p>
        </p:txBody>
      </p:sp>
      <p:sp>
        <p:nvSpPr>
          <p:cNvPr id="22573" name="Rectangle 44"/>
          <p:cNvSpPr>
            <a:spLocks/>
          </p:cNvSpPr>
          <p:nvPr/>
        </p:nvSpPr>
        <p:spPr bwMode="auto">
          <a:xfrm>
            <a:off x="314325" y="53565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35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B.C.E</a:t>
            </a:r>
          </a:p>
        </p:txBody>
      </p:sp>
      <p:sp>
        <p:nvSpPr>
          <p:cNvPr id="22574" name="Rectangle 45"/>
          <p:cNvSpPr>
            <a:spLocks/>
          </p:cNvSpPr>
          <p:nvPr/>
        </p:nvSpPr>
        <p:spPr bwMode="auto">
          <a:xfrm>
            <a:off x="1309687" y="53565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35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C.E</a:t>
            </a:r>
          </a:p>
        </p:txBody>
      </p:sp>
      <p:sp>
        <p:nvSpPr>
          <p:cNvPr id="22577" name="Rectangle 48"/>
          <p:cNvSpPr>
            <a:spLocks/>
          </p:cNvSpPr>
          <p:nvPr/>
        </p:nvSpPr>
        <p:spPr bwMode="auto">
          <a:xfrm>
            <a:off x="4038600" y="53946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35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Year</a:t>
            </a:r>
          </a:p>
        </p:txBody>
      </p:sp>
      <p:sp>
        <p:nvSpPr>
          <p:cNvPr id="51" name="AutoShape 38"/>
          <p:cNvSpPr>
            <a:spLocks/>
          </p:cNvSpPr>
          <p:nvPr/>
        </p:nvSpPr>
        <p:spPr bwMode="auto">
          <a:xfrm>
            <a:off x="1072837" y="5453490"/>
            <a:ext cx="185738" cy="157163"/>
          </a:xfrm>
          <a:prstGeom prst="rightArrow">
            <a:avLst>
              <a:gd name="adj1" fmla="val 52019"/>
              <a:gd name="adj2" fmla="val 81726"/>
            </a:avLst>
          </a:prstGeom>
          <a:solidFill>
            <a:schemeClr val="bg1"/>
          </a:solidFill>
          <a:ln>
            <a:noFill/>
          </a:ln>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sp>
        <p:nvSpPr>
          <p:cNvPr id="52" name="AutoShape 39"/>
          <p:cNvSpPr>
            <a:spLocks/>
          </p:cNvSpPr>
          <p:nvPr/>
        </p:nvSpPr>
        <p:spPr bwMode="auto">
          <a:xfrm rot="10800000">
            <a:off x="814412" y="5453490"/>
            <a:ext cx="185738" cy="157163"/>
          </a:xfrm>
          <a:prstGeom prst="rightArrow">
            <a:avLst>
              <a:gd name="adj1" fmla="val 52019"/>
              <a:gd name="adj2" fmla="val 81726"/>
            </a:avLst>
          </a:prstGeom>
          <a:solidFill>
            <a:schemeClr val="bg1"/>
          </a:solidFill>
          <a:ln>
            <a:noFill/>
          </a:ln>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sp>
        <p:nvSpPr>
          <p:cNvPr id="55" name="Rectangle 12"/>
          <p:cNvSpPr>
            <a:spLocks/>
          </p:cNvSpPr>
          <p:nvPr/>
        </p:nvSpPr>
        <p:spPr bwMode="auto">
          <a:xfrm>
            <a:off x="6650235" y="3862059"/>
            <a:ext cx="1928813" cy="557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l">
              <a:defRPr/>
            </a:pPr>
            <a:r>
              <a:rPr lang="en-US" altLang="ja-JP" dirty="0" smtClean="0">
                <a:solidFill>
                  <a:srgbClr val="FFFFFF"/>
                </a:solidFill>
                <a:effectLst>
                  <a:outerShdw blurRad="38100" dist="38100" dir="2700000" algn="tl">
                    <a:srgbClr val="C0C0C0"/>
                  </a:outerShdw>
                </a:effectLst>
                <a:latin typeface="Chalkduster" charset="0"/>
                <a:ea typeface="ＭＳ Ｐゴシック" charset="-128"/>
                <a:sym typeface="Chalkduster" charset="0"/>
              </a:rPr>
              <a:t>Nucleic </a:t>
            </a:r>
            <a:r>
              <a:rPr lang="en-US" altLang="ja-JP" dirty="0">
                <a:solidFill>
                  <a:srgbClr val="FFFFFF"/>
                </a:solidFill>
                <a:effectLst>
                  <a:outerShdw blurRad="38100" dist="38100" dir="2700000" algn="tl">
                    <a:srgbClr val="C0C0C0"/>
                  </a:outerShdw>
                </a:effectLst>
                <a:latin typeface="Chalkduster" charset="0"/>
                <a:ea typeface="ＭＳ Ｐゴシック" charset="-128"/>
                <a:sym typeface="Chalkduster" charset="0"/>
              </a:rPr>
              <a:t>Acids</a:t>
            </a:r>
          </a:p>
        </p:txBody>
      </p:sp>
      <p:sp>
        <p:nvSpPr>
          <p:cNvPr id="3" name="角丸四角形吹き出し 2"/>
          <p:cNvSpPr/>
          <p:nvPr/>
        </p:nvSpPr>
        <p:spPr>
          <a:xfrm>
            <a:off x="105387" y="1393726"/>
            <a:ext cx="4738727" cy="3343049"/>
          </a:xfrm>
          <a:prstGeom prst="wedgeRoundRectCallout">
            <a:avLst>
              <a:gd name="adj1" fmla="val 60372"/>
              <a:gd name="adj2" fmla="val 27169"/>
              <a:gd name="adj3" fmla="val 16667"/>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7" name="グループ化 56"/>
          <p:cNvGrpSpPr/>
          <p:nvPr/>
        </p:nvGrpSpPr>
        <p:grpSpPr>
          <a:xfrm>
            <a:off x="142782" y="1654471"/>
            <a:ext cx="2320770" cy="3028281"/>
            <a:chOff x="1239579" y="2707219"/>
            <a:chExt cx="2320770" cy="3028281"/>
          </a:xfrm>
        </p:grpSpPr>
        <p:pic>
          <p:nvPicPr>
            <p:cNvPr id="59" name="Picture 1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23692" y="3078634"/>
              <a:ext cx="1549877" cy="18458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0" name="正方形/長方形 59"/>
            <p:cNvSpPr/>
            <p:nvPr/>
          </p:nvSpPr>
          <p:spPr>
            <a:xfrm>
              <a:off x="1467680" y="4904503"/>
              <a:ext cx="1963620" cy="830997"/>
            </a:xfrm>
            <a:prstGeom prst="rect">
              <a:avLst/>
            </a:prstGeom>
          </p:spPr>
          <p:txBody>
            <a:bodyPr wrap="square">
              <a:spAutoFit/>
            </a:bodyPr>
            <a:lstStyle/>
            <a:p>
              <a:pPr algn="ctr" eaLnBrk="0" fontAlgn="base" hangingPunct="0">
                <a:spcBef>
                  <a:spcPct val="0"/>
                </a:spcBef>
                <a:spcAft>
                  <a:spcPct val="0"/>
                </a:spcAft>
              </a:pPr>
              <a:r>
                <a:rPr lang="en-US" altLang="ja-JP" sz="12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Dr. Andrew Fire</a:t>
              </a:r>
            </a:p>
            <a:p>
              <a:pPr algn="ctr" eaLnBrk="0" fontAlgn="base" hangingPunct="0">
                <a:spcBef>
                  <a:spcPct val="0"/>
                </a:spcBef>
                <a:spcAft>
                  <a:spcPct val="0"/>
                </a:spcAft>
              </a:pPr>
              <a:r>
                <a:rPr lang="en-US" altLang="ja-JP" sz="12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Dr. Craig Mello</a:t>
              </a:r>
            </a:p>
            <a:p>
              <a:pPr algn="ctr" eaLnBrk="0" fontAlgn="base" hangingPunct="0">
                <a:spcBef>
                  <a:spcPct val="0"/>
                </a:spcBef>
                <a:spcAft>
                  <a:spcPct val="0"/>
                </a:spcAft>
              </a:pPr>
              <a:r>
                <a:rPr lang="en-US" altLang="ja-JP" sz="12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2006 Nobel </a:t>
              </a:r>
              <a:r>
                <a:rPr lang="en-US" altLang="ja-JP" sz="12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Prize in medicine and physiology</a:t>
              </a:r>
              <a:endParaRPr lang="en-US" altLang="ja-JP" sz="12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 name="正方形/長方形 60"/>
            <p:cNvSpPr/>
            <p:nvPr/>
          </p:nvSpPr>
          <p:spPr>
            <a:xfrm>
              <a:off x="1239579" y="2707219"/>
              <a:ext cx="2320770" cy="369332"/>
            </a:xfrm>
            <a:prstGeom prst="rect">
              <a:avLst/>
            </a:prstGeom>
          </p:spPr>
          <p:txBody>
            <a:bodyPr wrap="square">
              <a:spAutoFit/>
            </a:bodyPr>
            <a:lstStyle/>
            <a:p>
              <a:pPr algn="ctr" eaLnBrk="0" fontAlgn="base" hangingPunct="0">
                <a:spcBef>
                  <a:spcPct val="0"/>
                </a:spcBef>
                <a:spcAft>
                  <a:spcPct val="0"/>
                </a:spcAft>
              </a:pPr>
              <a:r>
                <a:rPr lang="en-US" altLang="ja-JP"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Discovery of RNAi</a:t>
              </a:r>
              <a:endParaRPr lang="ja-JP" altLang="en-US"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58" name="テキスト ボックス 57"/>
          <p:cNvSpPr txBox="1"/>
          <p:nvPr/>
        </p:nvSpPr>
        <p:spPr>
          <a:xfrm>
            <a:off x="424264" y="1462140"/>
            <a:ext cx="524503" cy="276999"/>
          </a:xfrm>
          <a:prstGeom prst="rect">
            <a:avLst/>
          </a:prstGeom>
          <a:noFill/>
        </p:spPr>
        <p:txBody>
          <a:bodyPr wrap="none" rtlCol="0">
            <a:spAutoFit/>
          </a:bodyPr>
          <a:lstStyle/>
          <a:p>
            <a:pPr eaLnBrk="0" fontAlgn="base" hangingPunct="0">
              <a:spcBef>
                <a:spcPct val="0"/>
              </a:spcBef>
              <a:spcAft>
                <a:spcPct val="0"/>
              </a:spcAft>
            </a:pPr>
            <a:r>
              <a:rPr lang="en-US" altLang="ja-JP" sz="1200" b="1"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1998</a:t>
            </a:r>
            <a:endParaRPr lang="ja-JP" altLang="en-US" sz="1200" b="1"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8" name="正方形/長方形 67"/>
          <p:cNvSpPr/>
          <p:nvPr/>
        </p:nvSpPr>
        <p:spPr>
          <a:xfrm>
            <a:off x="2289304" y="1667203"/>
            <a:ext cx="2217510" cy="738664"/>
          </a:xfrm>
          <a:prstGeom prst="rect">
            <a:avLst/>
          </a:prstGeom>
        </p:spPr>
        <p:txBody>
          <a:bodyPr wrap="square">
            <a:spAutoFit/>
          </a:bodyPr>
          <a:lstStyle/>
          <a:p>
            <a:pPr eaLnBrk="0" fontAlgn="base" hangingPunct="0">
              <a:spcBef>
                <a:spcPct val="0"/>
              </a:spcBef>
              <a:spcAft>
                <a:spcPct val="0"/>
              </a:spcAft>
            </a:pPr>
            <a:r>
              <a:rPr lang="en-US" altLang="ja-JP" sz="1400" kern="100" dirty="0" err="1"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Macugen</a:t>
            </a:r>
            <a:r>
              <a:rPr lang="en-US" altLang="ja-JP" sz="1400" kern="100" baseline="300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400" kern="1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400" kern="100" dirty="0" err="1">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Aptamer</a:t>
            </a:r>
            <a:r>
              <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t>
            </a:r>
          </a:p>
          <a:p>
            <a:pPr eaLnBrk="0" fontAlgn="base" hangingPunct="0">
              <a:spcBef>
                <a:spcPct val="0"/>
              </a:spcBef>
              <a:spcAft>
                <a:spcPct val="0"/>
              </a:spcAft>
            </a:pPr>
            <a:r>
              <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Pfizer</a:t>
            </a:r>
            <a:endParaRPr lang="ja-JP" altLang="en-US" sz="14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eaLnBrk="0" fontAlgn="base" hangingPunct="0">
              <a:spcBef>
                <a:spcPct val="0"/>
              </a:spcBef>
              <a:spcAft>
                <a:spcPct val="0"/>
              </a:spcAft>
            </a:pPr>
            <a:r>
              <a:rPr lang="en-US" altLang="ja-JP" sz="1400" kern="1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Age-related </a:t>
            </a:r>
            <a:r>
              <a:rPr lang="en-US" altLang="ja-JP" sz="1400" kern="100" dirty="0" err="1"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maculopathy</a:t>
            </a:r>
            <a:endParaRPr lang="en-US" altLang="ja-JP" sz="1400" kern="1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9" name="テキスト ボックス 68"/>
          <p:cNvSpPr txBox="1"/>
          <p:nvPr/>
        </p:nvSpPr>
        <p:spPr>
          <a:xfrm>
            <a:off x="2281707" y="1486339"/>
            <a:ext cx="524503" cy="276999"/>
          </a:xfrm>
          <a:prstGeom prst="rect">
            <a:avLst/>
          </a:prstGeom>
          <a:noFill/>
        </p:spPr>
        <p:txBody>
          <a:bodyPr wrap="none" rtlCol="0">
            <a:spAutoFit/>
          </a:bodyPr>
          <a:lstStyle/>
          <a:p>
            <a:pPr eaLnBrk="0" fontAlgn="base" hangingPunct="0">
              <a:spcBef>
                <a:spcPct val="0"/>
              </a:spcBef>
              <a:spcAft>
                <a:spcPct val="0"/>
              </a:spcAft>
            </a:pPr>
            <a:r>
              <a:rPr lang="en-US" altLang="ja-JP" sz="1200" b="1"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2004</a:t>
            </a:r>
            <a:endParaRPr lang="ja-JP" altLang="en-US" sz="1200" b="1"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1" name="正方形/長方形 70"/>
          <p:cNvSpPr/>
          <p:nvPr/>
        </p:nvSpPr>
        <p:spPr>
          <a:xfrm>
            <a:off x="2280031" y="2676582"/>
            <a:ext cx="2594338" cy="738664"/>
          </a:xfrm>
          <a:prstGeom prst="rect">
            <a:avLst/>
          </a:prstGeom>
        </p:spPr>
        <p:txBody>
          <a:bodyPr wrap="square">
            <a:spAutoFit/>
          </a:bodyPr>
          <a:lstStyle/>
          <a:p>
            <a:pPr eaLnBrk="0" fontAlgn="base" hangingPunct="0">
              <a:spcBef>
                <a:spcPct val="0"/>
              </a:spcBef>
              <a:spcAft>
                <a:spcPct val="0"/>
              </a:spcAft>
            </a:pPr>
            <a:r>
              <a:rPr lang="en-US" altLang="ja-JP" sz="1400" dirty="0" err="1"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Kynamro</a:t>
            </a:r>
            <a:r>
              <a:rPr lang="en-US" altLang="ja-JP" sz="1400" kern="100" baseline="300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4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Antisense</a:t>
            </a:r>
            <a:r>
              <a:rPr lang="ja-JP" altLang="en-US"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t>
            </a:r>
            <a:endPar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eaLnBrk="0" fontAlgn="base" hangingPunct="0">
              <a:spcBef>
                <a:spcPct val="0"/>
              </a:spcBef>
              <a:spcAft>
                <a:spcPct val="0"/>
              </a:spcAft>
            </a:pPr>
            <a:r>
              <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Isis Pharmaceuticals, Inc.</a:t>
            </a:r>
            <a:endParaRPr lang="en-US" altLang="ja-JP" sz="14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eaLnBrk="0" fontAlgn="base" hangingPunct="0">
              <a:spcBef>
                <a:spcPct val="0"/>
              </a:spcBef>
              <a:spcAft>
                <a:spcPct val="0"/>
              </a:spcAft>
            </a:pPr>
            <a:r>
              <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Familiar hypercholesterolemia</a:t>
            </a:r>
          </a:p>
        </p:txBody>
      </p:sp>
      <p:sp>
        <p:nvSpPr>
          <p:cNvPr id="72" name="テキスト ボックス 71"/>
          <p:cNvSpPr txBox="1"/>
          <p:nvPr/>
        </p:nvSpPr>
        <p:spPr>
          <a:xfrm>
            <a:off x="2299776" y="2503562"/>
            <a:ext cx="524503" cy="276999"/>
          </a:xfrm>
          <a:prstGeom prst="rect">
            <a:avLst/>
          </a:prstGeom>
          <a:noFill/>
        </p:spPr>
        <p:txBody>
          <a:bodyPr wrap="none" rtlCol="0">
            <a:spAutoFit/>
          </a:bodyPr>
          <a:lstStyle/>
          <a:p>
            <a:pPr eaLnBrk="0" fontAlgn="base" hangingPunct="0">
              <a:spcBef>
                <a:spcPct val="0"/>
              </a:spcBef>
              <a:spcAft>
                <a:spcPct val="0"/>
              </a:spcAft>
            </a:pPr>
            <a:r>
              <a:rPr lang="en-US" altLang="ja-JP" sz="1200" b="1"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2013</a:t>
            </a:r>
            <a:endParaRPr lang="ja-JP" altLang="en-US" sz="1200" b="1"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7" name="Rectangle 2"/>
          <p:cNvSpPr>
            <a:spLocks/>
          </p:cNvSpPr>
          <p:nvPr/>
        </p:nvSpPr>
        <p:spPr bwMode="auto">
          <a:xfrm>
            <a:off x="286558" y="312414"/>
            <a:ext cx="4972515"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wrap="none" lIns="0" tIns="0" rIns="0" bIns="0" anchor="ctr">
            <a:spAutoFit/>
          </a:bodyP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algn="l" eaLnBrk="1" hangingPunct="1"/>
            <a:r>
              <a:rPr lang="en-US" altLang="ja-JP" sz="3600" b="1" dirty="0">
                <a:solidFill>
                  <a:srgbClr val="FFFF00"/>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21st century:</a:t>
            </a:r>
          </a:p>
          <a:p>
            <a:pPr algn="l" eaLnBrk="1" hangingPunct="1"/>
            <a:r>
              <a:rPr lang="en-US" altLang="ja-JP" sz="2400" b="1" dirty="0" smtClean="0">
                <a:solidFill>
                  <a:srgbClr val="FFFF00"/>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Paradigm shift of medical product</a:t>
            </a:r>
            <a:endParaRPr lang="en-US" altLang="ja-JP" sz="2400" b="1" dirty="0">
              <a:solidFill>
                <a:srgbClr val="FFFF00"/>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endParaRPr>
          </a:p>
        </p:txBody>
      </p:sp>
      <p:sp>
        <p:nvSpPr>
          <p:cNvPr id="66" name="角丸四角形吹き出し 65"/>
          <p:cNvSpPr/>
          <p:nvPr/>
        </p:nvSpPr>
        <p:spPr>
          <a:xfrm>
            <a:off x="5265622" y="106649"/>
            <a:ext cx="3698865" cy="2159974"/>
          </a:xfrm>
          <a:prstGeom prst="wedgeRoundRectCallout">
            <a:avLst>
              <a:gd name="adj1" fmla="val -27334"/>
              <a:gd name="adj2" fmla="val 63486"/>
              <a:gd name="adj3" fmla="val 16667"/>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0" name="正方形/長方形 69"/>
          <p:cNvSpPr/>
          <p:nvPr/>
        </p:nvSpPr>
        <p:spPr>
          <a:xfrm>
            <a:off x="6521232" y="544011"/>
            <a:ext cx="2592288" cy="1569660"/>
          </a:xfrm>
          <a:prstGeom prst="rect">
            <a:avLst/>
          </a:prstGeom>
        </p:spPr>
        <p:txBody>
          <a:bodyPr wrap="square">
            <a:spAutoFit/>
          </a:bodyPr>
          <a:lstStyle/>
          <a:p>
            <a:pPr eaLnBrk="0" fontAlgn="base" hangingPunct="0">
              <a:spcBef>
                <a:spcPct val="0"/>
              </a:spcBef>
              <a:spcAft>
                <a:spcPct val="0"/>
              </a:spcAft>
            </a:pPr>
            <a:r>
              <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First </a:t>
            </a:r>
            <a:r>
              <a:rPr lang="en-US" altLang="ja-JP" sz="14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gene-based </a:t>
            </a:r>
            <a:r>
              <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medication</a:t>
            </a:r>
          </a:p>
          <a:p>
            <a:pPr eaLnBrk="0" fontAlgn="base" hangingPunct="0">
              <a:spcBef>
                <a:spcPct val="0"/>
              </a:spcBef>
              <a:spcAft>
                <a:spcPct val="0"/>
              </a:spcAft>
            </a:pPr>
            <a:r>
              <a:rPr lang="en-US" altLang="ja-JP" sz="12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European Medical Agency (EMA)</a:t>
            </a:r>
          </a:p>
          <a:p>
            <a:pPr eaLnBrk="0" fontAlgn="base" hangingPunct="0">
              <a:spcBef>
                <a:spcPct val="0"/>
              </a:spcBef>
              <a:spcAft>
                <a:spcPct val="0"/>
              </a:spcAft>
            </a:pPr>
            <a:r>
              <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Glybera</a:t>
            </a:r>
            <a:r>
              <a:rPr lang="en-US" altLang="ja-JP" sz="1400" baseline="300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t>
            </a:r>
          </a:p>
          <a:p>
            <a:pPr eaLnBrk="0" fontAlgn="base" hangingPunct="0">
              <a:spcBef>
                <a:spcPct val="0"/>
              </a:spcBef>
              <a:spcAft>
                <a:spcPct val="0"/>
              </a:spcAft>
            </a:pPr>
            <a:r>
              <a:rPr lang="ja-JP" altLang="en-US" sz="1400" baseline="300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ja-JP" altLang="en-US"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Adeno-associated </a:t>
            </a:r>
            <a:r>
              <a:rPr lang="en-US" altLang="ja-JP" sz="1400" u="sng"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virus</a:t>
            </a:r>
            <a:r>
              <a:rPr lang="ja-JP" altLang="en-US"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t>
            </a:r>
            <a:endPar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eaLnBrk="0" fontAlgn="base" hangingPunct="0">
              <a:spcBef>
                <a:spcPct val="0"/>
              </a:spcBef>
              <a:spcAft>
                <a:spcPct val="0"/>
              </a:spcAft>
            </a:pPr>
            <a:r>
              <a:rPr lang="en-US" altLang="ja-JP" sz="1400" dirty="0" err="1"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uniQure</a:t>
            </a:r>
            <a:endPar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eaLnBrk="0" fontAlgn="base" hangingPunct="0">
              <a:spcBef>
                <a:spcPct val="0"/>
              </a:spcBef>
              <a:spcAft>
                <a:spcPct val="0"/>
              </a:spcAft>
            </a:pPr>
            <a:r>
              <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Lipoprotein lipase deficiency</a:t>
            </a:r>
          </a:p>
          <a:p>
            <a:pPr eaLnBrk="0" fontAlgn="base" hangingPunct="0">
              <a:spcBef>
                <a:spcPct val="0"/>
              </a:spcBef>
              <a:spcAft>
                <a:spcPct val="0"/>
              </a:spcAft>
            </a:pPr>
            <a:r>
              <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(LPLD)</a:t>
            </a:r>
          </a:p>
        </p:txBody>
      </p:sp>
      <p:pic>
        <p:nvPicPr>
          <p:cNvPr id="73" name="図 72"/>
          <p:cNvPicPr>
            <a:picLocks noChangeAspect="1"/>
          </p:cNvPicPr>
          <p:nvPr/>
        </p:nvPicPr>
        <p:blipFill>
          <a:blip r:embed="rId11"/>
          <a:stretch>
            <a:fillRect/>
          </a:stretch>
        </p:blipFill>
        <p:spPr>
          <a:xfrm>
            <a:off x="5362504" y="550395"/>
            <a:ext cx="1185426" cy="1405932"/>
          </a:xfrm>
          <a:prstGeom prst="rect">
            <a:avLst/>
          </a:prstGeom>
        </p:spPr>
      </p:pic>
      <p:sp>
        <p:nvSpPr>
          <p:cNvPr id="74" name="テキスト ボックス 73"/>
          <p:cNvSpPr txBox="1"/>
          <p:nvPr/>
        </p:nvSpPr>
        <p:spPr>
          <a:xfrm>
            <a:off x="6561027" y="334074"/>
            <a:ext cx="524503" cy="276999"/>
          </a:xfrm>
          <a:prstGeom prst="rect">
            <a:avLst/>
          </a:prstGeom>
          <a:noFill/>
        </p:spPr>
        <p:txBody>
          <a:bodyPr wrap="none" rtlCol="0">
            <a:spAutoFit/>
          </a:bodyPr>
          <a:lstStyle/>
          <a:p>
            <a:pPr eaLnBrk="0" fontAlgn="base" hangingPunct="0">
              <a:spcBef>
                <a:spcPct val="0"/>
              </a:spcBef>
              <a:spcAft>
                <a:spcPct val="0"/>
              </a:spcAft>
            </a:pPr>
            <a:r>
              <a:rPr lang="en-US" altLang="ja-JP" sz="1200" b="1"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2012</a:t>
            </a:r>
            <a:endParaRPr lang="ja-JP" altLang="en-US" sz="1200" b="1"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Tree>
    <p:extLst>
      <p:ext uri="{BB962C8B-B14F-4D97-AF65-F5344CB8AC3E}">
        <p14:creationId xmlns:p14="http://schemas.microsoft.com/office/powerpoint/2010/main" val="10604584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Oval 2"/>
          <p:cNvSpPr>
            <a:spLocks noChangeArrowheads="1"/>
          </p:cNvSpPr>
          <p:nvPr/>
        </p:nvSpPr>
        <p:spPr bwMode="auto">
          <a:xfrm>
            <a:off x="98425" y="3451225"/>
            <a:ext cx="2455863" cy="371475"/>
          </a:xfrm>
          <a:prstGeom prst="ellipse">
            <a:avLst/>
          </a:prstGeom>
          <a:gradFill rotWithShape="1">
            <a:gsLst>
              <a:gs pos="0">
                <a:srgbClr val="FFFF00"/>
              </a:gs>
              <a:gs pos="100000">
                <a:srgbClr val="FFCC00"/>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75" name="Text Box 3"/>
          <p:cNvSpPr txBox="1">
            <a:spLocks noChangeArrowheads="1"/>
          </p:cNvSpPr>
          <p:nvPr/>
        </p:nvSpPr>
        <p:spPr bwMode="auto">
          <a:xfrm>
            <a:off x="179388" y="0"/>
            <a:ext cx="6697667"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3200" dirty="0" smtClean="0">
                <a:latin typeface="Arial Unicode MS" panose="020B0604020202020204" pitchFamily="50" charset="-128"/>
                <a:ea typeface="Arial Unicode MS" panose="020B0604020202020204" pitchFamily="50" charset="-128"/>
                <a:cs typeface="Arial Unicode MS" panose="020B0604020202020204" pitchFamily="50" charset="-128"/>
              </a:rPr>
              <a:t>Paradigm shift of medical </a:t>
            </a:r>
            <a:r>
              <a:rPr lang="en-US" altLang="ja-JP" sz="3200" dirty="0">
                <a:latin typeface="Arial Unicode MS" panose="020B0604020202020204" pitchFamily="50" charset="-128"/>
                <a:ea typeface="Arial Unicode MS" panose="020B0604020202020204" pitchFamily="50" charset="-128"/>
                <a:cs typeface="Arial Unicode MS" panose="020B0604020202020204" pitchFamily="50" charset="-128"/>
              </a:rPr>
              <a:t>products </a:t>
            </a:r>
          </a:p>
        </p:txBody>
      </p:sp>
      <p:sp>
        <p:nvSpPr>
          <p:cNvPr id="3076" name="AutoShape 4"/>
          <p:cNvSpPr>
            <a:spLocks noChangeArrowheads="1"/>
          </p:cNvSpPr>
          <p:nvPr/>
        </p:nvSpPr>
        <p:spPr bwMode="auto">
          <a:xfrm>
            <a:off x="244475" y="1611313"/>
            <a:ext cx="8715375" cy="1081087"/>
          </a:xfrm>
          <a:prstGeom prst="rightArrow">
            <a:avLst>
              <a:gd name="adj1" fmla="val 45370"/>
              <a:gd name="adj2" fmla="val 45646"/>
            </a:avLst>
          </a:prstGeom>
          <a:gradFill rotWithShape="1">
            <a:gsLst>
              <a:gs pos="0">
                <a:schemeClr val="tx1">
                  <a:lumMod val="65000"/>
                  <a:lumOff val="35000"/>
                </a:schemeClr>
              </a:gs>
              <a:gs pos="100000">
                <a:schemeClr val="tx1"/>
              </a:gs>
            </a:gsLst>
            <a:lin ang="0" scaled="1"/>
          </a:gradFill>
          <a:ln w="9525">
            <a:solidFill>
              <a:schemeClr val="tx1"/>
            </a:solidFill>
            <a:miter lim="800000"/>
            <a:headEnd/>
            <a:tailEnd/>
          </a:ln>
          <a:effectLs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77" name="Line 5"/>
          <p:cNvSpPr>
            <a:spLocks noChangeShapeType="1"/>
          </p:cNvSpPr>
          <p:nvPr/>
        </p:nvSpPr>
        <p:spPr bwMode="auto">
          <a:xfrm>
            <a:off x="1154113" y="2454275"/>
            <a:ext cx="7315200"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78" name="Line 6"/>
          <p:cNvSpPr>
            <a:spLocks noChangeShapeType="1"/>
          </p:cNvSpPr>
          <p:nvPr/>
        </p:nvSpPr>
        <p:spPr bwMode="auto">
          <a:xfrm>
            <a:off x="1149350" y="2441575"/>
            <a:ext cx="0" cy="1444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79" name="Line 7"/>
          <p:cNvSpPr>
            <a:spLocks noChangeShapeType="1"/>
          </p:cNvSpPr>
          <p:nvPr/>
        </p:nvSpPr>
        <p:spPr bwMode="auto">
          <a:xfrm>
            <a:off x="2532063" y="2463800"/>
            <a:ext cx="0" cy="1444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80" name="Line 8"/>
          <p:cNvSpPr>
            <a:spLocks noChangeShapeType="1"/>
          </p:cNvSpPr>
          <p:nvPr/>
        </p:nvSpPr>
        <p:spPr bwMode="auto">
          <a:xfrm>
            <a:off x="3921125" y="2454275"/>
            <a:ext cx="0" cy="1444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81" name="Line 9"/>
          <p:cNvSpPr>
            <a:spLocks noChangeShapeType="1"/>
          </p:cNvSpPr>
          <p:nvPr/>
        </p:nvSpPr>
        <p:spPr bwMode="auto">
          <a:xfrm>
            <a:off x="5354638" y="2454275"/>
            <a:ext cx="0" cy="1444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82" name="Line 10"/>
          <p:cNvSpPr>
            <a:spLocks noChangeShapeType="1"/>
          </p:cNvSpPr>
          <p:nvPr/>
        </p:nvSpPr>
        <p:spPr bwMode="auto">
          <a:xfrm>
            <a:off x="6762750" y="2454275"/>
            <a:ext cx="0" cy="144463"/>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83" name="Text Box 11"/>
          <p:cNvSpPr txBox="1">
            <a:spLocks noChangeArrowheads="1"/>
          </p:cNvSpPr>
          <p:nvPr/>
        </p:nvSpPr>
        <p:spPr bwMode="auto">
          <a:xfrm>
            <a:off x="244475" y="2536825"/>
            <a:ext cx="185178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en-US">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1950</a:t>
            </a:r>
          </a:p>
        </p:txBody>
      </p:sp>
      <p:sp>
        <p:nvSpPr>
          <p:cNvPr id="3084" name="Text Box 12"/>
          <p:cNvSpPr txBox="1">
            <a:spLocks noChangeArrowheads="1"/>
          </p:cNvSpPr>
          <p:nvPr/>
        </p:nvSpPr>
        <p:spPr bwMode="auto">
          <a:xfrm>
            <a:off x="2200275" y="2546350"/>
            <a:ext cx="69762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1960</a:t>
            </a:r>
          </a:p>
        </p:txBody>
      </p:sp>
      <p:sp>
        <p:nvSpPr>
          <p:cNvPr id="3085" name="Text Box 13"/>
          <p:cNvSpPr txBox="1">
            <a:spLocks noChangeArrowheads="1"/>
          </p:cNvSpPr>
          <p:nvPr/>
        </p:nvSpPr>
        <p:spPr bwMode="auto">
          <a:xfrm>
            <a:off x="3592513" y="2555875"/>
            <a:ext cx="69762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1970</a:t>
            </a:r>
          </a:p>
        </p:txBody>
      </p:sp>
      <p:sp>
        <p:nvSpPr>
          <p:cNvPr id="3086" name="Text Box 14"/>
          <p:cNvSpPr txBox="1">
            <a:spLocks noChangeArrowheads="1"/>
          </p:cNvSpPr>
          <p:nvPr/>
        </p:nvSpPr>
        <p:spPr bwMode="auto">
          <a:xfrm>
            <a:off x="5032375" y="2520950"/>
            <a:ext cx="69762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1980</a:t>
            </a:r>
          </a:p>
        </p:txBody>
      </p:sp>
      <p:sp>
        <p:nvSpPr>
          <p:cNvPr id="3087" name="Text Box 15"/>
          <p:cNvSpPr txBox="1">
            <a:spLocks noChangeArrowheads="1"/>
          </p:cNvSpPr>
          <p:nvPr/>
        </p:nvSpPr>
        <p:spPr bwMode="auto">
          <a:xfrm>
            <a:off x="6448425" y="2520950"/>
            <a:ext cx="69762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1990</a:t>
            </a:r>
          </a:p>
        </p:txBody>
      </p:sp>
      <p:sp>
        <p:nvSpPr>
          <p:cNvPr id="3088" name="Text Box 16"/>
          <p:cNvSpPr txBox="1">
            <a:spLocks noChangeArrowheads="1"/>
          </p:cNvSpPr>
          <p:nvPr/>
        </p:nvSpPr>
        <p:spPr bwMode="auto">
          <a:xfrm>
            <a:off x="7588250" y="2497138"/>
            <a:ext cx="69762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2000</a:t>
            </a:r>
          </a:p>
        </p:txBody>
      </p:sp>
      <p:sp>
        <p:nvSpPr>
          <p:cNvPr id="3089" name="Line 17"/>
          <p:cNvSpPr>
            <a:spLocks noChangeShapeType="1"/>
          </p:cNvSpPr>
          <p:nvPr/>
        </p:nvSpPr>
        <p:spPr bwMode="auto">
          <a:xfrm>
            <a:off x="7902575" y="2449513"/>
            <a:ext cx="0" cy="144462"/>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90" name="AutoShape 18"/>
          <p:cNvSpPr>
            <a:spLocks noChangeArrowheads="1"/>
          </p:cNvSpPr>
          <p:nvPr/>
        </p:nvSpPr>
        <p:spPr bwMode="auto">
          <a:xfrm rot="5400000">
            <a:off x="1135856" y="1527969"/>
            <a:ext cx="492125" cy="192088"/>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352 h 21600"/>
              <a:gd name="T14" fmla="*/ 17365 w 21600"/>
              <a:gd name="T15" fmla="*/ 16248 h 21600"/>
            </a:gdLst>
            <a:ahLst/>
            <a:cxnLst>
              <a:cxn ang="T8">
                <a:pos x="T0" y="T1"/>
              </a:cxn>
              <a:cxn ang="T9">
                <a:pos x="T2" y="T3"/>
              </a:cxn>
              <a:cxn ang="T10">
                <a:pos x="T4" y="T5"/>
              </a:cxn>
              <a:cxn ang="T11">
                <a:pos x="T6" y="T7"/>
              </a:cxn>
            </a:cxnLst>
            <a:rect l="T12" t="T13" r="T14" b="T15"/>
            <a:pathLst>
              <a:path w="21600" h="21600">
                <a:moveTo>
                  <a:pt x="13205" y="0"/>
                </a:moveTo>
                <a:lnTo>
                  <a:pt x="13205" y="5352"/>
                </a:lnTo>
                <a:lnTo>
                  <a:pt x="3375" y="5352"/>
                </a:lnTo>
                <a:lnTo>
                  <a:pt x="3375" y="16248"/>
                </a:lnTo>
                <a:lnTo>
                  <a:pt x="13205" y="16248"/>
                </a:lnTo>
                <a:lnTo>
                  <a:pt x="13205" y="21600"/>
                </a:lnTo>
                <a:lnTo>
                  <a:pt x="21600" y="10800"/>
                </a:lnTo>
                <a:lnTo>
                  <a:pt x="13205" y="0"/>
                </a:lnTo>
                <a:close/>
              </a:path>
              <a:path w="21600" h="21600">
                <a:moveTo>
                  <a:pt x="1350" y="5352"/>
                </a:moveTo>
                <a:lnTo>
                  <a:pt x="1350" y="16248"/>
                </a:lnTo>
                <a:lnTo>
                  <a:pt x="2700" y="16248"/>
                </a:lnTo>
                <a:lnTo>
                  <a:pt x="2700" y="5352"/>
                </a:lnTo>
                <a:lnTo>
                  <a:pt x="1350" y="5352"/>
                </a:lnTo>
                <a:close/>
              </a:path>
              <a:path w="21600" h="21600">
                <a:moveTo>
                  <a:pt x="0" y="5352"/>
                </a:moveTo>
                <a:lnTo>
                  <a:pt x="0" y="16248"/>
                </a:lnTo>
                <a:lnTo>
                  <a:pt x="675" y="16248"/>
                </a:lnTo>
                <a:lnTo>
                  <a:pt x="675" y="5352"/>
                </a:lnTo>
                <a:lnTo>
                  <a:pt x="0" y="5352"/>
                </a:lnTo>
                <a:close/>
              </a:path>
            </a:pathLst>
          </a:custGeom>
          <a:solidFill>
            <a:schemeClr val="tx1"/>
          </a:solidFill>
          <a:ln w="9525">
            <a:noFill/>
            <a:miter lim="800000"/>
            <a:headEnd/>
            <a:tailEnd/>
          </a:ln>
          <a:effectLs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91" name="Text Box 19"/>
          <p:cNvSpPr txBox="1">
            <a:spLocks noChangeArrowheads="1"/>
          </p:cNvSpPr>
          <p:nvPr/>
        </p:nvSpPr>
        <p:spPr bwMode="auto">
          <a:xfrm>
            <a:off x="34925" y="642938"/>
            <a:ext cx="2702984"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1953  Drs. Watson and Crick </a:t>
            </a:r>
            <a:r>
              <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rPr>
              <a:t>　</a:t>
            </a:r>
          </a:p>
          <a:p>
            <a:pPr eaLnBrk="1" hangingPunct="1"/>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Elucidation of DNA structure</a:t>
            </a:r>
          </a:p>
          <a:p>
            <a:pPr eaLnBrk="1" hangingPunct="1"/>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Opening of Molecular Biology</a:t>
            </a:r>
          </a:p>
        </p:txBody>
      </p:sp>
      <p:sp>
        <p:nvSpPr>
          <p:cNvPr id="3092" name="AutoShape 20"/>
          <p:cNvSpPr>
            <a:spLocks/>
          </p:cNvSpPr>
          <p:nvPr/>
        </p:nvSpPr>
        <p:spPr bwMode="auto">
          <a:xfrm rot="-5400000">
            <a:off x="3024981" y="1285082"/>
            <a:ext cx="73025" cy="1011238"/>
          </a:xfrm>
          <a:prstGeom prst="rightBrace">
            <a:avLst>
              <a:gd name="adj1" fmla="val 115399"/>
              <a:gd name="adj2" fmla="val 5000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93" name="AutoShape 21"/>
          <p:cNvSpPr>
            <a:spLocks noChangeArrowheads="1"/>
          </p:cNvSpPr>
          <p:nvPr/>
        </p:nvSpPr>
        <p:spPr bwMode="auto">
          <a:xfrm rot="5400000">
            <a:off x="2824956" y="1412082"/>
            <a:ext cx="492125" cy="192088"/>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352 h 21600"/>
              <a:gd name="T14" fmla="*/ 17365 w 21600"/>
              <a:gd name="T15" fmla="*/ 16248 h 21600"/>
            </a:gdLst>
            <a:ahLst/>
            <a:cxnLst>
              <a:cxn ang="T8">
                <a:pos x="T0" y="T1"/>
              </a:cxn>
              <a:cxn ang="T9">
                <a:pos x="T2" y="T3"/>
              </a:cxn>
              <a:cxn ang="T10">
                <a:pos x="T4" y="T5"/>
              </a:cxn>
              <a:cxn ang="T11">
                <a:pos x="T6" y="T7"/>
              </a:cxn>
            </a:cxnLst>
            <a:rect l="T12" t="T13" r="T14" b="T15"/>
            <a:pathLst>
              <a:path w="21600" h="21600">
                <a:moveTo>
                  <a:pt x="13205" y="0"/>
                </a:moveTo>
                <a:lnTo>
                  <a:pt x="13205" y="5352"/>
                </a:lnTo>
                <a:lnTo>
                  <a:pt x="3375" y="5352"/>
                </a:lnTo>
                <a:lnTo>
                  <a:pt x="3375" y="16248"/>
                </a:lnTo>
                <a:lnTo>
                  <a:pt x="13205" y="16248"/>
                </a:lnTo>
                <a:lnTo>
                  <a:pt x="13205" y="21600"/>
                </a:lnTo>
                <a:lnTo>
                  <a:pt x="21600" y="10800"/>
                </a:lnTo>
                <a:lnTo>
                  <a:pt x="13205" y="0"/>
                </a:lnTo>
                <a:close/>
              </a:path>
              <a:path w="21600" h="21600">
                <a:moveTo>
                  <a:pt x="1350" y="5352"/>
                </a:moveTo>
                <a:lnTo>
                  <a:pt x="1350" y="16248"/>
                </a:lnTo>
                <a:lnTo>
                  <a:pt x="2700" y="16248"/>
                </a:lnTo>
                <a:lnTo>
                  <a:pt x="2700" y="5352"/>
                </a:lnTo>
                <a:lnTo>
                  <a:pt x="1350" y="5352"/>
                </a:lnTo>
                <a:close/>
              </a:path>
              <a:path w="21600" h="21600">
                <a:moveTo>
                  <a:pt x="0" y="5352"/>
                </a:moveTo>
                <a:lnTo>
                  <a:pt x="0" y="16248"/>
                </a:lnTo>
                <a:lnTo>
                  <a:pt x="675" y="16248"/>
                </a:lnTo>
                <a:lnTo>
                  <a:pt x="675" y="5352"/>
                </a:lnTo>
                <a:lnTo>
                  <a:pt x="0" y="5352"/>
                </a:lnTo>
                <a:close/>
              </a:path>
            </a:pathLst>
          </a:custGeom>
          <a:solidFill>
            <a:schemeClr val="tx1"/>
          </a:solidFill>
          <a:ln w="9525">
            <a:noFill/>
            <a:miter lim="800000"/>
            <a:headEnd/>
            <a:tailEnd/>
          </a:ln>
          <a:effectLs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94" name="Text Box 22"/>
          <p:cNvSpPr txBox="1">
            <a:spLocks noChangeArrowheads="1"/>
          </p:cNvSpPr>
          <p:nvPr/>
        </p:nvSpPr>
        <p:spPr bwMode="auto">
          <a:xfrm>
            <a:off x="2228850" y="541338"/>
            <a:ext cx="1679575"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Discovery of </a:t>
            </a:r>
          </a:p>
          <a:p>
            <a:pPr algn="ctr" eaLnBrk="1" hangingPunct="1"/>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restriction </a:t>
            </a:r>
          </a:p>
          <a:p>
            <a:pPr algn="ctr" eaLnBrk="1" hangingPunct="1"/>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enzymes</a:t>
            </a:r>
          </a:p>
        </p:txBody>
      </p:sp>
      <p:sp>
        <p:nvSpPr>
          <p:cNvPr id="3095" name="AutoShape 23"/>
          <p:cNvSpPr>
            <a:spLocks noChangeArrowheads="1"/>
          </p:cNvSpPr>
          <p:nvPr/>
        </p:nvSpPr>
        <p:spPr bwMode="auto">
          <a:xfrm rot="5400000">
            <a:off x="5438775" y="1546226"/>
            <a:ext cx="492125" cy="1905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352 h 21600"/>
              <a:gd name="T14" fmla="*/ 17365 w 21600"/>
              <a:gd name="T15" fmla="*/ 16248 h 21600"/>
            </a:gdLst>
            <a:ahLst/>
            <a:cxnLst>
              <a:cxn ang="T8">
                <a:pos x="T0" y="T1"/>
              </a:cxn>
              <a:cxn ang="T9">
                <a:pos x="T2" y="T3"/>
              </a:cxn>
              <a:cxn ang="T10">
                <a:pos x="T4" y="T5"/>
              </a:cxn>
              <a:cxn ang="T11">
                <a:pos x="T6" y="T7"/>
              </a:cxn>
            </a:cxnLst>
            <a:rect l="T12" t="T13" r="T14" b="T15"/>
            <a:pathLst>
              <a:path w="21600" h="21600">
                <a:moveTo>
                  <a:pt x="13205" y="0"/>
                </a:moveTo>
                <a:lnTo>
                  <a:pt x="13205" y="5352"/>
                </a:lnTo>
                <a:lnTo>
                  <a:pt x="3375" y="5352"/>
                </a:lnTo>
                <a:lnTo>
                  <a:pt x="3375" y="16248"/>
                </a:lnTo>
                <a:lnTo>
                  <a:pt x="13205" y="16248"/>
                </a:lnTo>
                <a:lnTo>
                  <a:pt x="13205" y="21600"/>
                </a:lnTo>
                <a:lnTo>
                  <a:pt x="21600" y="10800"/>
                </a:lnTo>
                <a:lnTo>
                  <a:pt x="13205" y="0"/>
                </a:lnTo>
                <a:close/>
              </a:path>
              <a:path w="21600" h="21600">
                <a:moveTo>
                  <a:pt x="1350" y="5352"/>
                </a:moveTo>
                <a:lnTo>
                  <a:pt x="1350" y="16248"/>
                </a:lnTo>
                <a:lnTo>
                  <a:pt x="2700" y="16248"/>
                </a:lnTo>
                <a:lnTo>
                  <a:pt x="2700" y="5352"/>
                </a:lnTo>
                <a:lnTo>
                  <a:pt x="1350" y="5352"/>
                </a:lnTo>
                <a:close/>
              </a:path>
              <a:path w="21600" h="21600">
                <a:moveTo>
                  <a:pt x="0" y="5352"/>
                </a:moveTo>
                <a:lnTo>
                  <a:pt x="0" y="16248"/>
                </a:lnTo>
                <a:lnTo>
                  <a:pt x="675" y="16248"/>
                </a:lnTo>
                <a:lnTo>
                  <a:pt x="675" y="5352"/>
                </a:lnTo>
                <a:lnTo>
                  <a:pt x="0" y="5352"/>
                </a:lnTo>
                <a:close/>
              </a:path>
            </a:pathLst>
          </a:custGeom>
          <a:solidFill>
            <a:schemeClr val="tx1"/>
          </a:solidFill>
          <a:ln w="9525">
            <a:noFill/>
            <a:miter lim="800000"/>
            <a:headEnd/>
            <a:tailEnd/>
          </a:ln>
          <a:effectLs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96" name="Text Box 24"/>
          <p:cNvSpPr txBox="1">
            <a:spLocks noChangeArrowheads="1"/>
          </p:cNvSpPr>
          <p:nvPr/>
        </p:nvSpPr>
        <p:spPr bwMode="auto">
          <a:xfrm>
            <a:off x="5264150" y="842963"/>
            <a:ext cx="96051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Invention </a:t>
            </a:r>
          </a:p>
          <a:p>
            <a:pPr eaLnBrk="1" hangingPunct="1"/>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of PCR</a:t>
            </a:r>
          </a:p>
        </p:txBody>
      </p:sp>
      <p:sp>
        <p:nvSpPr>
          <p:cNvPr id="3097" name="AutoShape 25"/>
          <p:cNvSpPr>
            <a:spLocks noChangeArrowheads="1"/>
          </p:cNvSpPr>
          <p:nvPr/>
        </p:nvSpPr>
        <p:spPr bwMode="auto">
          <a:xfrm rot="5400000">
            <a:off x="7798594" y="1545432"/>
            <a:ext cx="492125" cy="192087"/>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352 h 21600"/>
              <a:gd name="T14" fmla="*/ 17365 w 21600"/>
              <a:gd name="T15" fmla="*/ 16248 h 21600"/>
            </a:gdLst>
            <a:ahLst/>
            <a:cxnLst>
              <a:cxn ang="T8">
                <a:pos x="T0" y="T1"/>
              </a:cxn>
              <a:cxn ang="T9">
                <a:pos x="T2" y="T3"/>
              </a:cxn>
              <a:cxn ang="T10">
                <a:pos x="T4" y="T5"/>
              </a:cxn>
              <a:cxn ang="T11">
                <a:pos x="T6" y="T7"/>
              </a:cxn>
            </a:cxnLst>
            <a:rect l="T12" t="T13" r="T14" b="T15"/>
            <a:pathLst>
              <a:path w="21600" h="21600">
                <a:moveTo>
                  <a:pt x="13205" y="0"/>
                </a:moveTo>
                <a:lnTo>
                  <a:pt x="13205" y="5352"/>
                </a:lnTo>
                <a:lnTo>
                  <a:pt x="3375" y="5352"/>
                </a:lnTo>
                <a:lnTo>
                  <a:pt x="3375" y="16248"/>
                </a:lnTo>
                <a:lnTo>
                  <a:pt x="13205" y="16248"/>
                </a:lnTo>
                <a:lnTo>
                  <a:pt x="13205" y="21600"/>
                </a:lnTo>
                <a:lnTo>
                  <a:pt x="21600" y="10800"/>
                </a:lnTo>
                <a:lnTo>
                  <a:pt x="13205" y="0"/>
                </a:lnTo>
                <a:close/>
              </a:path>
              <a:path w="21600" h="21600">
                <a:moveTo>
                  <a:pt x="1350" y="5352"/>
                </a:moveTo>
                <a:lnTo>
                  <a:pt x="1350" y="16248"/>
                </a:lnTo>
                <a:lnTo>
                  <a:pt x="2700" y="16248"/>
                </a:lnTo>
                <a:lnTo>
                  <a:pt x="2700" y="5352"/>
                </a:lnTo>
                <a:lnTo>
                  <a:pt x="1350" y="5352"/>
                </a:lnTo>
                <a:close/>
              </a:path>
              <a:path w="21600" h="21600">
                <a:moveTo>
                  <a:pt x="0" y="5352"/>
                </a:moveTo>
                <a:lnTo>
                  <a:pt x="0" y="16248"/>
                </a:lnTo>
                <a:lnTo>
                  <a:pt x="675" y="16248"/>
                </a:lnTo>
                <a:lnTo>
                  <a:pt x="675" y="5352"/>
                </a:lnTo>
                <a:lnTo>
                  <a:pt x="0" y="5352"/>
                </a:lnTo>
                <a:close/>
              </a:path>
            </a:pathLst>
          </a:custGeom>
          <a:solidFill>
            <a:schemeClr val="tx1"/>
          </a:solidFill>
          <a:ln w="9525">
            <a:noFill/>
            <a:miter lim="800000"/>
            <a:headEnd/>
            <a:tailEnd/>
          </a:ln>
          <a:effectLs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98" name="Text Box 26"/>
          <p:cNvSpPr txBox="1">
            <a:spLocks noChangeArrowheads="1"/>
          </p:cNvSpPr>
          <p:nvPr/>
        </p:nvSpPr>
        <p:spPr bwMode="auto">
          <a:xfrm>
            <a:off x="7807325" y="695325"/>
            <a:ext cx="1476686"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Completion of </a:t>
            </a:r>
          </a:p>
          <a:p>
            <a:pPr eaLnBrk="1" hangingPunct="1"/>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the map of the</a:t>
            </a:r>
          </a:p>
          <a:p>
            <a:pPr eaLnBrk="1" hangingPunct="1"/>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 human genome</a:t>
            </a:r>
          </a:p>
        </p:txBody>
      </p:sp>
      <p:sp>
        <p:nvSpPr>
          <p:cNvPr id="3099" name="AutoShape 27"/>
          <p:cNvSpPr>
            <a:spLocks noChangeArrowheads="1"/>
          </p:cNvSpPr>
          <p:nvPr/>
        </p:nvSpPr>
        <p:spPr bwMode="auto">
          <a:xfrm rot="5400000">
            <a:off x="4394994" y="1551782"/>
            <a:ext cx="492125" cy="192087"/>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352 h 21600"/>
              <a:gd name="T14" fmla="*/ 17365 w 21600"/>
              <a:gd name="T15" fmla="*/ 16248 h 21600"/>
            </a:gdLst>
            <a:ahLst/>
            <a:cxnLst>
              <a:cxn ang="T8">
                <a:pos x="T0" y="T1"/>
              </a:cxn>
              <a:cxn ang="T9">
                <a:pos x="T2" y="T3"/>
              </a:cxn>
              <a:cxn ang="T10">
                <a:pos x="T4" y="T5"/>
              </a:cxn>
              <a:cxn ang="T11">
                <a:pos x="T6" y="T7"/>
              </a:cxn>
            </a:cxnLst>
            <a:rect l="T12" t="T13" r="T14" b="T15"/>
            <a:pathLst>
              <a:path w="21600" h="21600">
                <a:moveTo>
                  <a:pt x="13205" y="0"/>
                </a:moveTo>
                <a:lnTo>
                  <a:pt x="13205" y="5352"/>
                </a:lnTo>
                <a:lnTo>
                  <a:pt x="3375" y="5352"/>
                </a:lnTo>
                <a:lnTo>
                  <a:pt x="3375" y="16248"/>
                </a:lnTo>
                <a:lnTo>
                  <a:pt x="13205" y="16248"/>
                </a:lnTo>
                <a:lnTo>
                  <a:pt x="13205" y="21600"/>
                </a:lnTo>
                <a:lnTo>
                  <a:pt x="21600" y="10800"/>
                </a:lnTo>
                <a:lnTo>
                  <a:pt x="13205" y="0"/>
                </a:lnTo>
                <a:close/>
              </a:path>
              <a:path w="21600" h="21600">
                <a:moveTo>
                  <a:pt x="1350" y="5352"/>
                </a:moveTo>
                <a:lnTo>
                  <a:pt x="1350" y="16248"/>
                </a:lnTo>
                <a:lnTo>
                  <a:pt x="2700" y="16248"/>
                </a:lnTo>
                <a:lnTo>
                  <a:pt x="2700" y="5352"/>
                </a:lnTo>
                <a:lnTo>
                  <a:pt x="1350" y="5352"/>
                </a:lnTo>
                <a:close/>
              </a:path>
              <a:path w="21600" h="21600">
                <a:moveTo>
                  <a:pt x="0" y="5352"/>
                </a:moveTo>
                <a:lnTo>
                  <a:pt x="0" y="16248"/>
                </a:lnTo>
                <a:lnTo>
                  <a:pt x="675" y="16248"/>
                </a:lnTo>
                <a:lnTo>
                  <a:pt x="675" y="5352"/>
                </a:lnTo>
                <a:lnTo>
                  <a:pt x="0" y="5352"/>
                </a:lnTo>
                <a:close/>
              </a:path>
            </a:pathLst>
          </a:custGeom>
          <a:solidFill>
            <a:schemeClr val="tx1"/>
          </a:solidFill>
          <a:ln w="9525">
            <a:noFill/>
            <a:miter lim="800000"/>
            <a:headEnd/>
            <a:tailEnd/>
          </a:ln>
          <a:effectLs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00" name="Text Box 28"/>
          <p:cNvSpPr txBox="1">
            <a:spLocks noChangeArrowheads="1"/>
          </p:cNvSpPr>
          <p:nvPr/>
        </p:nvSpPr>
        <p:spPr bwMode="auto">
          <a:xfrm>
            <a:off x="4032250" y="612775"/>
            <a:ext cx="115929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Invention of </a:t>
            </a:r>
          </a:p>
          <a:p>
            <a:pPr eaLnBrk="1" hangingPunct="1"/>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hybridoma </a:t>
            </a:r>
          </a:p>
          <a:p>
            <a:pPr eaLnBrk="1" hangingPunct="1"/>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preparation</a:t>
            </a:r>
          </a:p>
        </p:txBody>
      </p:sp>
      <p:sp>
        <p:nvSpPr>
          <p:cNvPr id="3101" name="AutoShape 29"/>
          <p:cNvSpPr>
            <a:spLocks noChangeArrowheads="1"/>
          </p:cNvSpPr>
          <p:nvPr/>
        </p:nvSpPr>
        <p:spPr bwMode="auto">
          <a:xfrm rot="5400000">
            <a:off x="7215982" y="1234281"/>
            <a:ext cx="1173162" cy="1555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134 h 21600"/>
              <a:gd name="T14" fmla="*/ 19659 w 21600"/>
              <a:gd name="T15" fmla="*/ 16466 h 21600"/>
            </a:gdLst>
            <a:ahLst/>
            <a:cxnLst>
              <a:cxn ang="T8">
                <a:pos x="T0" y="T1"/>
              </a:cxn>
              <a:cxn ang="T9">
                <a:pos x="T2" y="T3"/>
              </a:cxn>
              <a:cxn ang="T10">
                <a:pos x="T4" y="T5"/>
              </a:cxn>
              <a:cxn ang="T11">
                <a:pos x="T6" y="T7"/>
              </a:cxn>
            </a:cxnLst>
            <a:rect l="T12" t="T13" r="T14" b="T15"/>
            <a:pathLst>
              <a:path w="21600" h="21600">
                <a:moveTo>
                  <a:pt x="17901" y="0"/>
                </a:moveTo>
                <a:lnTo>
                  <a:pt x="17901" y="5134"/>
                </a:lnTo>
                <a:lnTo>
                  <a:pt x="3375" y="5134"/>
                </a:lnTo>
                <a:lnTo>
                  <a:pt x="3375" y="16466"/>
                </a:lnTo>
                <a:lnTo>
                  <a:pt x="17901" y="16466"/>
                </a:lnTo>
                <a:lnTo>
                  <a:pt x="17901" y="21600"/>
                </a:lnTo>
                <a:lnTo>
                  <a:pt x="21600" y="10800"/>
                </a:lnTo>
                <a:lnTo>
                  <a:pt x="17901" y="0"/>
                </a:lnTo>
                <a:close/>
              </a:path>
              <a:path w="21600" h="21600">
                <a:moveTo>
                  <a:pt x="1350" y="5134"/>
                </a:moveTo>
                <a:lnTo>
                  <a:pt x="1350" y="16466"/>
                </a:lnTo>
                <a:lnTo>
                  <a:pt x="2700" y="16466"/>
                </a:lnTo>
                <a:lnTo>
                  <a:pt x="2700" y="5134"/>
                </a:lnTo>
                <a:lnTo>
                  <a:pt x="1350" y="5134"/>
                </a:lnTo>
                <a:close/>
              </a:path>
              <a:path w="21600" h="21600">
                <a:moveTo>
                  <a:pt x="0" y="5134"/>
                </a:moveTo>
                <a:lnTo>
                  <a:pt x="0" y="16466"/>
                </a:lnTo>
                <a:lnTo>
                  <a:pt x="675" y="16466"/>
                </a:lnTo>
                <a:lnTo>
                  <a:pt x="675" y="5134"/>
                </a:lnTo>
                <a:lnTo>
                  <a:pt x="0" y="5134"/>
                </a:lnTo>
                <a:close/>
              </a:path>
            </a:pathLst>
          </a:custGeom>
          <a:solidFill>
            <a:schemeClr val="tx1"/>
          </a:solidFill>
          <a:ln w="9525">
            <a:noFill/>
            <a:miter lim="800000"/>
            <a:headEnd/>
            <a:tailEnd/>
          </a:ln>
          <a:effectLs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02" name="Text Box 30"/>
          <p:cNvSpPr txBox="1">
            <a:spLocks noChangeArrowheads="1"/>
          </p:cNvSpPr>
          <p:nvPr/>
        </p:nvSpPr>
        <p:spPr bwMode="auto">
          <a:xfrm>
            <a:off x="6842125" y="387350"/>
            <a:ext cx="172996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Discovery of siRNA</a:t>
            </a:r>
          </a:p>
        </p:txBody>
      </p:sp>
      <p:sp>
        <p:nvSpPr>
          <p:cNvPr id="3103" name="AutoShape 31"/>
          <p:cNvSpPr>
            <a:spLocks noChangeArrowheads="1"/>
          </p:cNvSpPr>
          <p:nvPr/>
        </p:nvSpPr>
        <p:spPr bwMode="auto">
          <a:xfrm rot="16200000" flipV="1">
            <a:off x="6099175" y="2930526"/>
            <a:ext cx="441325" cy="1905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352 h 21600"/>
              <a:gd name="T14" fmla="*/ 17365 w 21600"/>
              <a:gd name="T15" fmla="*/ 16248 h 21600"/>
            </a:gdLst>
            <a:ahLst/>
            <a:cxnLst>
              <a:cxn ang="T8">
                <a:pos x="T0" y="T1"/>
              </a:cxn>
              <a:cxn ang="T9">
                <a:pos x="T2" y="T3"/>
              </a:cxn>
              <a:cxn ang="T10">
                <a:pos x="T4" y="T5"/>
              </a:cxn>
              <a:cxn ang="T11">
                <a:pos x="T6" y="T7"/>
              </a:cxn>
            </a:cxnLst>
            <a:rect l="T12" t="T13" r="T14" b="T15"/>
            <a:pathLst>
              <a:path w="21600" h="21600">
                <a:moveTo>
                  <a:pt x="13205" y="0"/>
                </a:moveTo>
                <a:lnTo>
                  <a:pt x="13205" y="5352"/>
                </a:lnTo>
                <a:lnTo>
                  <a:pt x="3375" y="5352"/>
                </a:lnTo>
                <a:lnTo>
                  <a:pt x="3375" y="16248"/>
                </a:lnTo>
                <a:lnTo>
                  <a:pt x="13205" y="16248"/>
                </a:lnTo>
                <a:lnTo>
                  <a:pt x="13205" y="21600"/>
                </a:lnTo>
                <a:lnTo>
                  <a:pt x="21600" y="10800"/>
                </a:lnTo>
                <a:lnTo>
                  <a:pt x="13205" y="0"/>
                </a:lnTo>
                <a:close/>
              </a:path>
              <a:path w="21600" h="21600">
                <a:moveTo>
                  <a:pt x="1350" y="5352"/>
                </a:moveTo>
                <a:lnTo>
                  <a:pt x="1350" y="16248"/>
                </a:lnTo>
                <a:lnTo>
                  <a:pt x="2700" y="16248"/>
                </a:lnTo>
                <a:lnTo>
                  <a:pt x="2700" y="5352"/>
                </a:lnTo>
                <a:lnTo>
                  <a:pt x="1350" y="5352"/>
                </a:lnTo>
                <a:close/>
              </a:path>
              <a:path w="21600" h="21600">
                <a:moveTo>
                  <a:pt x="0" y="5352"/>
                </a:moveTo>
                <a:lnTo>
                  <a:pt x="0" y="16248"/>
                </a:lnTo>
                <a:lnTo>
                  <a:pt x="675" y="16248"/>
                </a:lnTo>
                <a:lnTo>
                  <a:pt x="675" y="5352"/>
                </a:lnTo>
                <a:lnTo>
                  <a:pt x="0" y="5352"/>
                </a:lnTo>
                <a:close/>
              </a:path>
            </a:pathLst>
          </a:custGeom>
          <a:solidFill>
            <a:schemeClr val="tx1"/>
          </a:solidFill>
          <a:ln w="9525">
            <a:noFill/>
            <a:miter lim="800000"/>
            <a:headEnd/>
            <a:tailEnd/>
          </a:ln>
          <a:effectLs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04" name="AutoShape 33"/>
          <p:cNvSpPr>
            <a:spLocks noChangeArrowheads="1"/>
          </p:cNvSpPr>
          <p:nvPr/>
        </p:nvSpPr>
        <p:spPr bwMode="auto">
          <a:xfrm rot="16200000" flipV="1">
            <a:off x="4789487" y="2863851"/>
            <a:ext cx="441325" cy="1905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352 h 21600"/>
              <a:gd name="T14" fmla="*/ 17365 w 21600"/>
              <a:gd name="T15" fmla="*/ 16248 h 21600"/>
            </a:gdLst>
            <a:ahLst/>
            <a:cxnLst>
              <a:cxn ang="T8">
                <a:pos x="T0" y="T1"/>
              </a:cxn>
              <a:cxn ang="T9">
                <a:pos x="T2" y="T3"/>
              </a:cxn>
              <a:cxn ang="T10">
                <a:pos x="T4" y="T5"/>
              </a:cxn>
              <a:cxn ang="T11">
                <a:pos x="T6" y="T7"/>
              </a:cxn>
            </a:cxnLst>
            <a:rect l="T12" t="T13" r="T14" b="T15"/>
            <a:pathLst>
              <a:path w="21600" h="21600">
                <a:moveTo>
                  <a:pt x="13205" y="0"/>
                </a:moveTo>
                <a:lnTo>
                  <a:pt x="13205" y="5352"/>
                </a:lnTo>
                <a:lnTo>
                  <a:pt x="3375" y="5352"/>
                </a:lnTo>
                <a:lnTo>
                  <a:pt x="3375" y="16248"/>
                </a:lnTo>
                <a:lnTo>
                  <a:pt x="13205" y="16248"/>
                </a:lnTo>
                <a:lnTo>
                  <a:pt x="13205" y="21600"/>
                </a:lnTo>
                <a:lnTo>
                  <a:pt x="21600" y="10800"/>
                </a:lnTo>
                <a:lnTo>
                  <a:pt x="13205" y="0"/>
                </a:lnTo>
                <a:close/>
              </a:path>
              <a:path w="21600" h="21600">
                <a:moveTo>
                  <a:pt x="1350" y="5352"/>
                </a:moveTo>
                <a:lnTo>
                  <a:pt x="1350" y="16248"/>
                </a:lnTo>
                <a:lnTo>
                  <a:pt x="2700" y="16248"/>
                </a:lnTo>
                <a:lnTo>
                  <a:pt x="2700" y="5352"/>
                </a:lnTo>
                <a:lnTo>
                  <a:pt x="1350" y="5352"/>
                </a:lnTo>
                <a:close/>
              </a:path>
              <a:path w="21600" h="21600">
                <a:moveTo>
                  <a:pt x="0" y="5352"/>
                </a:moveTo>
                <a:lnTo>
                  <a:pt x="0" y="16248"/>
                </a:lnTo>
                <a:lnTo>
                  <a:pt x="675" y="16248"/>
                </a:lnTo>
                <a:lnTo>
                  <a:pt x="675" y="5352"/>
                </a:lnTo>
                <a:lnTo>
                  <a:pt x="0" y="5352"/>
                </a:lnTo>
                <a:close/>
              </a:path>
            </a:pathLst>
          </a:custGeom>
          <a:solidFill>
            <a:schemeClr val="tx1"/>
          </a:solidFill>
          <a:ln w="9525">
            <a:noFill/>
            <a:miter lim="800000"/>
            <a:headEnd/>
            <a:tailEnd/>
          </a:ln>
          <a:effectLs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05" name="Text Box 34"/>
          <p:cNvSpPr txBox="1">
            <a:spLocks noChangeArrowheads="1"/>
          </p:cNvSpPr>
          <p:nvPr/>
        </p:nvSpPr>
        <p:spPr bwMode="auto">
          <a:xfrm>
            <a:off x="4356100" y="3148013"/>
            <a:ext cx="1335622"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rPr>
              <a:t>Beginning of the </a:t>
            </a:r>
          </a:p>
          <a:p>
            <a:pPr eaLnBrk="1" hangingPunct="1"/>
            <a:r>
              <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rPr>
              <a:t>research on </a:t>
            </a:r>
          </a:p>
          <a:p>
            <a:pPr eaLnBrk="1" hangingPunct="1"/>
            <a:r>
              <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rPr>
              <a:t>antibody drug</a:t>
            </a:r>
          </a:p>
        </p:txBody>
      </p:sp>
      <p:sp>
        <p:nvSpPr>
          <p:cNvPr id="3106" name="AutoShape 35"/>
          <p:cNvSpPr>
            <a:spLocks noChangeArrowheads="1"/>
          </p:cNvSpPr>
          <p:nvPr/>
        </p:nvSpPr>
        <p:spPr bwMode="auto">
          <a:xfrm rot="16200000" flipV="1">
            <a:off x="7658894" y="2853532"/>
            <a:ext cx="377825" cy="204787"/>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352 h 21600"/>
              <a:gd name="T14" fmla="*/ 17365 w 21600"/>
              <a:gd name="T15" fmla="*/ 16248 h 21600"/>
            </a:gdLst>
            <a:ahLst/>
            <a:cxnLst>
              <a:cxn ang="T8">
                <a:pos x="T0" y="T1"/>
              </a:cxn>
              <a:cxn ang="T9">
                <a:pos x="T2" y="T3"/>
              </a:cxn>
              <a:cxn ang="T10">
                <a:pos x="T4" y="T5"/>
              </a:cxn>
              <a:cxn ang="T11">
                <a:pos x="T6" y="T7"/>
              </a:cxn>
            </a:cxnLst>
            <a:rect l="T12" t="T13" r="T14" b="T15"/>
            <a:pathLst>
              <a:path w="21600" h="21600">
                <a:moveTo>
                  <a:pt x="13205" y="0"/>
                </a:moveTo>
                <a:lnTo>
                  <a:pt x="13205" y="5352"/>
                </a:lnTo>
                <a:lnTo>
                  <a:pt x="3375" y="5352"/>
                </a:lnTo>
                <a:lnTo>
                  <a:pt x="3375" y="16248"/>
                </a:lnTo>
                <a:lnTo>
                  <a:pt x="13205" y="16248"/>
                </a:lnTo>
                <a:lnTo>
                  <a:pt x="13205" y="21600"/>
                </a:lnTo>
                <a:lnTo>
                  <a:pt x="21600" y="10800"/>
                </a:lnTo>
                <a:lnTo>
                  <a:pt x="13205" y="0"/>
                </a:lnTo>
                <a:close/>
              </a:path>
              <a:path w="21600" h="21600">
                <a:moveTo>
                  <a:pt x="1350" y="5352"/>
                </a:moveTo>
                <a:lnTo>
                  <a:pt x="1350" y="16248"/>
                </a:lnTo>
                <a:lnTo>
                  <a:pt x="2700" y="16248"/>
                </a:lnTo>
                <a:lnTo>
                  <a:pt x="2700" y="5352"/>
                </a:lnTo>
                <a:lnTo>
                  <a:pt x="1350" y="5352"/>
                </a:lnTo>
                <a:close/>
              </a:path>
              <a:path w="21600" h="21600">
                <a:moveTo>
                  <a:pt x="0" y="5352"/>
                </a:moveTo>
                <a:lnTo>
                  <a:pt x="0" y="16248"/>
                </a:lnTo>
                <a:lnTo>
                  <a:pt x="675" y="16248"/>
                </a:lnTo>
                <a:lnTo>
                  <a:pt x="675" y="5352"/>
                </a:lnTo>
                <a:lnTo>
                  <a:pt x="0" y="5352"/>
                </a:lnTo>
                <a:close/>
              </a:path>
            </a:pathLst>
          </a:custGeom>
          <a:solidFill>
            <a:schemeClr val="tx1"/>
          </a:solidFill>
          <a:ln w="9525">
            <a:noFill/>
            <a:miter lim="800000"/>
            <a:headEnd/>
            <a:tailEnd/>
          </a:ln>
          <a:effectLs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07" name="AutoShape 39"/>
          <p:cNvSpPr>
            <a:spLocks noChangeArrowheads="1"/>
          </p:cNvSpPr>
          <p:nvPr/>
        </p:nvSpPr>
        <p:spPr bwMode="auto">
          <a:xfrm rot="5400000">
            <a:off x="389732" y="1970881"/>
            <a:ext cx="647700" cy="360363"/>
          </a:xfrm>
          <a:prstGeom prst="wave">
            <a:avLst>
              <a:gd name="adj1" fmla="val 20644"/>
              <a:gd name="adj2" fmla="val -93"/>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08" name="AutoShape 40"/>
          <p:cNvSpPr>
            <a:spLocks noChangeArrowheads="1"/>
          </p:cNvSpPr>
          <p:nvPr/>
        </p:nvSpPr>
        <p:spPr bwMode="auto">
          <a:xfrm rot="16200000" flipV="1">
            <a:off x="234950" y="2916238"/>
            <a:ext cx="352425" cy="1905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352 h 21600"/>
              <a:gd name="T14" fmla="*/ 17365 w 21600"/>
              <a:gd name="T15" fmla="*/ 16248 h 21600"/>
            </a:gdLst>
            <a:ahLst/>
            <a:cxnLst>
              <a:cxn ang="T8">
                <a:pos x="T0" y="T1"/>
              </a:cxn>
              <a:cxn ang="T9">
                <a:pos x="T2" y="T3"/>
              </a:cxn>
              <a:cxn ang="T10">
                <a:pos x="T4" y="T5"/>
              </a:cxn>
              <a:cxn ang="T11">
                <a:pos x="T6" y="T7"/>
              </a:cxn>
            </a:cxnLst>
            <a:rect l="T12" t="T13" r="T14" b="T15"/>
            <a:pathLst>
              <a:path w="21600" h="21600">
                <a:moveTo>
                  <a:pt x="13205" y="0"/>
                </a:moveTo>
                <a:lnTo>
                  <a:pt x="13205" y="5352"/>
                </a:lnTo>
                <a:lnTo>
                  <a:pt x="3375" y="5352"/>
                </a:lnTo>
                <a:lnTo>
                  <a:pt x="3375" y="16248"/>
                </a:lnTo>
                <a:lnTo>
                  <a:pt x="13205" y="16248"/>
                </a:lnTo>
                <a:lnTo>
                  <a:pt x="13205" y="21600"/>
                </a:lnTo>
                <a:lnTo>
                  <a:pt x="21600" y="10800"/>
                </a:lnTo>
                <a:lnTo>
                  <a:pt x="13205" y="0"/>
                </a:lnTo>
                <a:close/>
              </a:path>
              <a:path w="21600" h="21600">
                <a:moveTo>
                  <a:pt x="1350" y="5352"/>
                </a:moveTo>
                <a:lnTo>
                  <a:pt x="1350" y="16248"/>
                </a:lnTo>
                <a:lnTo>
                  <a:pt x="2700" y="16248"/>
                </a:lnTo>
                <a:lnTo>
                  <a:pt x="2700" y="5352"/>
                </a:lnTo>
                <a:lnTo>
                  <a:pt x="1350" y="5352"/>
                </a:lnTo>
                <a:close/>
              </a:path>
              <a:path w="21600" h="21600">
                <a:moveTo>
                  <a:pt x="0" y="5352"/>
                </a:moveTo>
                <a:lnTo>
                  <a:pt x="0" y="16248"/>
                </a:lnTo>
                <a:lnTo>
                  <a:pt x="675" y="16248"/>
                </a:lnTo>
                <a:lnTo>
                  <a:pt x="675" y="5352"/>
                </a:lnTo>
                <a:lnTo>
                  <a:pt x="0" y="5352"/>
                </a:lnTo>
                <a:close/>
              </a:path>
            </a:pathLst>
          </a:custGeom>
          <a:gradFill rotWithShape="1">
            <a:gsLst>
              <a:gs pos="0">
                <a:srgbClr val="3366FF"/>
              </a:gs>
              <a:gs pos="100000">
                <a:schemeClr val="accent2"/>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09" name="Text Box 41"/>
          <p:cNvSpPr txBox="1">
            <a:spLocks noChangeArrowheads="1"/>
          </p:cNvSpPr>
          <p:nvPr/>
        </p:nvSpPr>
        <p:spPr bwMode="auto">
          <a:xfrm>
            <a:off x="46038" y="3189288"/>
            <a:ext cx="356700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In early of 1800s</a:t>
            </a:r>
            <a:r>
              <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Purification of morphine</a:t>
            </a:r>
          </a:p>
          <a:p>
            <a:pPr eaLnBrk="1" hangingPunct="1"/>
            <a:endPar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endParaRPr>
          </a:p>
          <a:p>
            <a:pPr eaLnBrk="1" hangingPunct="1"/>
            <a:endPar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10" name="AutoShape 42"/>
          <p:cNvSpPr>
            <a:spLocks noChangeArrowheads="1"/>
          </p:cNvSpPr>
          <p:nvPr/>
        </p:nvSpPr>
        <p:spPr bwMode="auto">
          <a:xfrm rot="16200000" flipV="1">
            <a:off x="6553634" y="3169085"/>
            <a:ext cx="861144" cy="249236"/>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70 h 21600"/>
              <a:gd name="T14" fmla="*/ 19926 w 21600"/>
              <a:gd name="T15" fmla="*/ 16130 h 21600"/>
            </a:gdLst>
            <a:ahLst/>
            <a:cxnLst>
              <a:cxn ang="T8">
                <a:pos x="T0" y="T1"/>
              </a:cxn>
              <a:cxn ang="T9">
                <a:pos x="T2" y="T3"/>
              </a:cxn>
              <a:cxn ang="T10">
                <a:pos x="T4" y="T5"/>
              </a:cxn>
              <a:cxn ang="T11">
                <a:pos x="T6" y="T7"/>
              </a:cxn>
            </a:cxnLst>
            <a:rect l="T12" t="T13" r="T14" b="T15"/>
            <a:pathLst>
              <a:path w="21600" h="21600">
                <a:moveTo>
                  <a:pt x="18208" y="0"/>
                </a:moveTo>
                <a:lnTo>
                  <a:pt x="18208" y="5470"/>
                </a:lnTo>
                <a:lnTo>
                  <a:pt x="3375" y="5470"/>
                </a:lnTo>
                <a:lnTo>
                  <a:pt x="3375" y="16130"/>
                </a:lnTo>
                <a:lnTo>
                  <a:pt x="18208" y="16130"/>
                </a:lnTo>
                <a:lnTo>
                  <a:pt x="18208" y="21600"/>
                </a:lnTo>
                <a:lnTo>
                  <a:pt x="21600" y="10800"/>
                </a:lnTo>
                <a:lnTo>
                  <a:pt x="18208" y="0"/>
                </a:lnTo>
                <a:close/>
              </a:path>
              <a:path w="21600" h="21600">
                <a:moveTo>
                  <a:pt x="1350" y="5470"/>
                </a:moveTo>
                <a:lnTo>
                  <a:pt x="1350" y="16130"/>
                </a:lnTo>
                <a:lnTo>
                  <a:pt x="2700" y="16130"/>
                </a:lnTo>
                <a:lnTo>
                  <a:pt x="2700" y="5470"/>
                </a:lnTo>
                <a:lnTo>
                  <a:pt x="1350" y="5470"/>
                </a:lnTo>
                <a:close/>
              </a:path>
              <a:path w="21600" h="21600">
                <a:moveTo>
                  <a:pt x="0" y="5470"/>
                </a:moveTo>
                <a:lnTo>
                  <a:pt x="0" y="16130"/>
                </a:lnTo>
                <a:lnTo>
                  <a:pt x="675" y="16130"/>
                </a:lnTo>
                <a:lnTo>
                  <a:pt x="675" y="5470"/>
                </a:lnTo>
                <a:lnTo>
                  <a:pt x="0" y="5470"/>
                </a:lnTo>
                <a:close/>
              </a:path>
            </a:pathLst>
          </a:custGeom>
          <a:solidFill>
            <a:schemeClr val="tx1"/>
          </a:solidFill>
          <a:ln w="9525">
            <a:noFill/>
            <a:miter lim="800000"/>
            <a:headEnd/>
            <a:tailEnd/>
          </a:ln>
          <a:effectLs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11" name="Text Box 43"/>
          <p:cNvSpPr txBox="1">
            <a:spLocks noChangeArrowheads="1"/>
          </p:cNvSpPr>
          <p:nvPr/>
        </p:nvSpPr>
        <p:spPr bwMode="auto">
          <a:xfrm>
            <a:off x="6450013" y="3725863"/>
            <a:ext cx="107112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rPr>
              <a:t>DNA vaccine</a:t>
            </a:r>
          </a:p>
        </p:txBody>
      </p:sp>
      <p:sp>
        <p:nvSpPr>
          <p:cNvPr id="3112" name="Text Box 44"/>
          <p:cNvSpPr txBox="1">
            <a:spLocks noChangeArrowheads="1"/>
          </p:cNvSpPr>
          <p:nvPr/>
        </p:nvSpPr>
        <p:spPr bwMode="auto">
          <a:xfrm>
            <a:off x="107950" y="3450791"/>
            <a:ext cx="235352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Low Molecular-Drugs</a:t>
            </a:r>
          </a:p>
        </p:txBody>
      </p:sp>
      <p:sp>
        <p:nvSpPr>
          <p:cNvPr id="3113" name="Oval 45"/>
          <p:cNvSpPr>
            <a:spLocks noChangeArrowheads="1"/>
          </p:cNvSpPr>
          <p:nvPr/>
        </p:nvSpPr>
        <p:spPr bwMode="auto">
          <a:xfrm>
            <a:off x="4265842" y="4355351"/>
            <a:ext cx="2050023" cy="625475"/>
          </a:xfrm>
          <a:prstGeom prst="ellipse">
            <a:avLst/>
          </a:prstGeom>
          <a:gradFill rotWithShape="1">
            <a:gsLst>
              <a:gs pos="0">
                <a:srgbClr val="CCECFF"/>
              </a:gs>
              <a:gs pos="100000">
                <a:srgbClr val="6699FF"/>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14" name="Text Box 46"/>
          <p:cNvSpPr txBox="1">
            <a:spLocks noChangeArrowheads="1"/>
          </p:cNvSpPr>
          <p:nvPr/>
        </p:nvSpPr>
        <p:spPr bwMode="auto">
          <a:xfrm>
            <a:off x="4293240" y="4364057"/>
            <a:ext cx="1946367"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Protein Drugs</a:t>
            </a:r>
          </a:p>
          <a:p>
            <a:pPr algn="ctr" eaLnBrk="1" hangingPunct="1"/>
            <a:r>
              <a:rPr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rPr>
              <a:t>Growth Factors etc…</a:t>
            </a:r>
            <a:r>
              <a:rPr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3115" name="Oval 47"/>
          <p:cNvSpPr>
            <a:spLocks noChangeArrowheads="1"/>
          </p:cNvSpPr>
          <p:nvPr/>
        </p:nvSpPr>
        <p:spPr bwMode="auto">
          <a:xfrm>
            <a:off x="4213225" y="3825875"/>
            <a:ext cx="1825420" cy="503238"/>
          </a:xfrm>
          <a:prstGeom prst="ellipse">
            <a:avLst/>
          </a:prstGeom>
          <a:gradFill rotWithShape="1">
            <a:gsLst>
              <a:gs pos="0">
                <a:srgbClr val="FFCCFF"/>
              </a:gs>
              <a:gs pos="100000">
                <a:srgbClr val="FF99CC"/>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16" name="Text Box 48"/>
          <p:cNvSpPr txBox="1">
            <a:spLocks noChangeArrowheads="1"/>
          </p:cNvSpPr>
          <p:nvPr/>
        </p:nvSpPr>
        <p:spPr bwMode="auto">
          <a:xfrm>
            <a:off x="4276624" y="3893828"/>
            <a:ext cx="176202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Antibody Drugs</a:t>
            </a:r>
          </a:p>
        </p:txBody>
      </p:sp>
      <p:sp>
        <p:nvSpPr>
          <p:cNvPr id="3117" name="Oval 49"/>
          <p:cNvSpPr>
            <a:spLocks noChangeArrowheads="1"/>
          </p:cNvSpPr>
          <p:nvPr/>
        </p:nvSpPr>
        <p:spPr bwMode="auto">
          <a:xfrm>
            <a:off x="6272213" y="4059238"/>
            <a:ext cx="936625" cy="503237"/>
          </a:xfrm>
          <a:prstGeom prst="ellipse">
            <a:avLst/>
          </a:prstGeom>
          <a:gradFill rotWithShape="1">
            <a:gsLst>
              <a:gs pos="0">
                <a:srgbClr val="FFFF99"/>
              </a:gs>
              <a:gs pos="100000">
                <a:srgbClr val="FF9933"/>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18" name="Text Box 50"/>
          <p:cNvSpPr txBox="1">
            <a:spLocks noChangeArrowheads="1"/>
          </p:cNvSpPr>
          <p:nvPr/>
        </p:nvSpPr>
        <p:spPr bwMode="auto">
          <a:xfrm>
            <a:off x="6323770" y="4144791"/>
            <a:ext cx="8771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en-US" dirty="0">
                <a:latin typeface="Arial Unicode MS" panose="020B0604020202020204" pitchFamily="50" charset="-128"/>
                <a:ea typeface="Arial Unicode MS" panose="020B0604020202020204" pitchFamily="50" charset="-128"/>
                <a:cs typeface="Arial Unicode MS" panose="020B0604020202020204" pitchFamily="50" charset="-128"/>
              </a:rPr>
              <a:t>ＤＮＡ</a:t>
            </a:r>
          </a:p>
        </p:txBody>
      </p:sp>
      <p:sp>
        <p:nvSpPr>
          <p:cNvPr id="3119" name="Oval 51"/>
          <p:cNvSpPr>
            <a:spLocks noChangeArrowheads="1"/>
          </p:cNvSpPr>
          <p:nvPr/>
        </p:nvSpPr>
        <p:spPr bwMode="auto">
          <a:xfrm>
            <a:off x="7194550" y="4475163"/>
            <a:ext cx="1079500" cy="503237"/>
          </a:xfrm>
          <a:prstGeom prst="ellipse">
            <a:avLst/>
          </a:prstGeom>
          <a:gradFill rotWithShape="1">
            <a:gsLst>
              <a:gs pos="0">
                <a:srgbClr val="FFFF00"/>
              </a:gs>
              <a:gs pos="100000">
                <a:srgbClr val="CCFF33"/>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20" name="Text Box 52"/>
          <p:cNvSpPr txBox="1">
            <a:spLocks noChangeArrowheads="1"/>
          </p:cNvSpPr>
          <p:nvPr/>
        </p:nvSpPr>
        <p:spPr bwMode="auto">
          <a:xfrm>
            <a:off x="7321550" y="4527550"/>
            <a:ext cx="83869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siRNA</a:t>
            </a:r>
          </a:p>
        </p:txBody>
      </p:sp>
      <p:sp>
        <p:nvSpPr>
          <p:cNvPr id="3121" name="Oval 53"/>
          <p:cNvSpPr>
            <a:spLocks noChangeArrowheads="1"/>
          </p:cNvSpPr>
          <p:nvPr/>
        </p:nvSpPr>
        <p:spPr bwMode="auto">
          <a:xfrm>
            <a:off x="179388" y="4532313"/>
            <a:ext cx="1223962" cy="409575"/>
          </a:xfrm>
          <a:prstGeom prst="ellipse">
            <a:avLst/>
          </a:prstGeom>
          <a:gradFill rotWithShape="1">
            <a:gsLst>
              <a:gs pos="0">
                <a:srgbClr val="CCECFF"/>
              </a:gs>
              <a:gs pos="100000">
                <a:srgbClr val="00FFFF"/>
              </a:gs>
            </a:gsLst>
            <a:path path="shape">
              <a:fillToRect l="50000" t="50000" r="50000" b="50000"/>
            </a:path>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9447" name="Text Box 55"/>
          <p:cNvSpPr txBox="1">
            <a:spLocks noChangeArrowheads="1"/>
          </p:cNvSpPr>
          <p:nvPr/>
        </p:nvSpPr>
        <p:spPr bwMode="auto">
          <a:xfrm>
            <a:off x="198438" y="6066705"/>
            <a:ext cx="3044423"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Control of pharmacokinetics</a:t>
            </a:r>
          </a:p>
          <a:p>
            <a:pPr eaLnBrk="1" hangingPunct="1"/>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 in the body</a:t>
            </a:r>
          </a:p>
        </p:txBody>
      </p:sp>
      <p:sp>
        <p:nvSpPr>
          <p:cNvPr id="59448" name="Text Box 56"/>
          <p:cNvSpPr txBox="1">
            <a:spLocks noChangeArrowheads="1"/>
          </p:cNvSpPr>
          <p:nvPr/>
        </p:nvSpPr>
        <p:spPr bwMode="auto">
          <a:xfrm>
            <a:off x="4356100" y="6006380"/>
            <a:ext cx="4787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Control of pharmacokinetics in the body</a:t>
            </a:r>
            <a:r>
              <a:rPr lang="en-US" altLang="ja-JP" sz="2000"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ja-JP" altLang="en-US" sz="2000" dirty="0">
                <a:latin typeface="Arial Unicode MS" panose="020B0604020202020204" pitchFamily="50" charset="-128"/>
                <a:ea typeface="Arial Unicode MS" panose="020B0604020202020204" pitchFamily="50" charset="-128"/>
                <a:cs typeface="Arial Unicode MS" panose="020B0604020202020204" pitchFamily="50" charset="-128"/>
              </a:rPr>
              <a:t>　　　　　</a:t>
            </a:r>
          </a:p>
          <a:p>
            <a:pPr eaLnBrk="1" hangingPunct="1"/>
            <a:r>
              <a:rPr lang="ja-JP" altLang="en-US" sz="2000"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2000" dirty="0">
                <a:latin typeface="Arial Unicode MS" panose="020B0604020202020204" pitchFamily="50" charset="-128"/>
                <a:ea typeface="Arial Unicode MS" panose="020B0604020202020204" pitchFamily="50" charset="-128"/>
                <a:cs typeface="Arial Unicode MS" panose="020B0604020202020204" pitchFamily="50" charset="-128"/>
              </a:rPr>
              <a:t>+ Control of</a:t>
            </a:r>
            <a:r>
              <a:rPr lang="en-US" altLang="ja-JP" sz="20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2000"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intracellular trafficking</a:t>
            </a:r>
          </a:p>
        </p:txBody>
      </p:sp>
      <p:sp>
        <p:nvSpPr>
          <p:cNvPr id="59449" name="Text Box 57"/>
          <p:cNvSpPr txBox="1">
            <a:spLocks noChangeArrowheads="1"/>
          </p:cNvSpPr>
          <p:nvPr/>
        </p:nvSpPr>
        <p:spPr bwMode="auto">
          <a:xfrm>
            <a:off x="82550" y="5687293"/>
            <a:ext cx="5270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2000">
                <a:latin typeface="Arial Unicode MS" panose="020B0604020202020204" pitchFamily="50" charset="-128"/>
                <a:ea typeface="Arial Unicode MS" panose="020B0604020202020204" pitchFamily="50" charset="-128"/>
                <a:cs typeface="Arial Unicode MS" panose="020B0604020202020204" pitchFamily="50" charset="-128"/>
              </a:rPr>
              <a:t>Requirements in DDS (Drug delivery system)</a:t>
            </a:r>
          </a:p>
        </p:txBody>
      </p:sp>
      <p:sp>
        <p:nvSpPr>
          <p:cNvPr id="59450" name="AutoShape 58"/>
          <p:cNvSpPr>
            <a:spLocks noChangeArrowheads="1"/>
          </p:cNvSpPr>
          <p:nvPr/>
        </p:nvSpPr>
        <p:spPr bwMode="auto">
          <a:xfrm>
            <a:off x="3276600" y="6169893"/>
            <a:ext cx="936625" cy="430212"/>
          </a:xfrm>
          <a:prstGeom prst="rightArrow">
            <a:avLst>
              <a:gd name="adj1" fmla="val 45306"/>
              <a:gd name="adj2" fmla="val 116607"/>
            </a:avLst>
          </a:prstGeom>
          <a:solidFill>
            <a:schemeClr val="tx1"/>
          </a:solidFill>
          <a:ln w="9525">
            <a:solidFill>
              <a:schemeClr val="tx1"/>
            </a:solidFill>
            <a:miter lim="800000"/>
            <a:headEnd/>
            <a:tailEnd/>
          </a:ln>
          <a:effectLs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26" name="Text Box 59"/>
          <p:cNvSpPr txBox="1">
            <a:spLocks noChangeArrowheads="1"/>
          </p:cNvSpPr>
          <p:nvPr/>
        </p:nvSpPr>
        <p:spPr bwMode="auto">
          <a:xfrm>
            <a:off x="107950" y="3779838"/>
            <a:ext cx="2303836"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1880</a:t>
            </a:r>
            <a:r>
              <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rPr>
              <a:t>～</a:t>
            </a:r>
          </a:p>
          <a:p>
            <a:pPr eaLnBrk="1" hangingPunct="1"/>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Prophylactic immunization</a:t>
            </a:r>
          </a:p>
          <a:p>
            <a:pPr eaLnBrk="1" hangingPunct="1"/>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Success of serum therapy </a:t>
            </a:r>
          </a:p>
        </p:txBody>
      </p:sp>
      <p:sp>
        <p:nvSpPr>
          <p:cNvPr id="3127" name="Text Box 60"/>
          <p:cNvSpPr txBox="1">
            <a:spLocks noChangeArrowheads="1"/>
          </p:cNvSpPr>
          <p:nvPr/>
        </p:nvSpPr>
        <p:spPr bwMode="auto">
          <a:xfrm>
            <a:off x="250825" y="4521200"/>
            <a:ext cx="100540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Vaccine</a:t>
            </a:r>
          </a:p>
        </p:txBody>
      </p:sp>
      <p:sp>
        <p:nvSpPr>
          <p:cNvPr id="3128" name="Text Box 61"/>
          <p:cNvSpPr txBox="1">
            <a:spLocks noChangeArrowheads="1"/>
          </p:cNvSpPr>
          <p:nvPr/>
        </p:nvSpPr>
        <p:spPr bwMode="auto">
          <a:xfrm>
            <a:off x="5603875" y="3252788"/>
            <a:ext cx="13805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rPr>
              <a:t>First research on </a:t>
            </a:r>
          </a:p>
          <a:p>
            <a:pPr eaLnBrk="1" hangingPunct="1"/>
            <a:r>
              <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rPr>
              <a:t>Gene Therapy</a:t>
            </a:r>
          </a:p>
        </p:txBody>
      </p:sp>
      <p:sp>
        <p:nvSpPr>
          <p:cNvPr id="3129" name="Text Box 62"/>
          <p:cNvSpPr txBox="1">
            <a:spLocks noChangeArrowheads="1"/>
          </p:cNvSpPr>
          <p:nvPr/>
        </p:nvSpPr>
        <p:spPr bwMode="auto">
          <a:xfrm>
            <a:off x="7307263" y="3141663"/>
            <a:ext cx="1335622"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rPr>
              <a:t>Beginning of the </a:t>
            </a:r>
          </a:p>
          <a:p>
            <a:pPr eaLnBrk="1" hangingPunct="1"/>
            <a:r>
              <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rPr>
              <a:t>research on </a:t>
            </a:r>
          </a:p>
          <a:p>
            <a:pPr eaLnBrk="1" hangingPunct="1"/>
            <a:r>
              <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rPr>
              <a:t>siRNA Drugs</a:t>
            </a:r>
          </a:p>
        </p:txBody>
      </p:sp>
      <p:sp>
        <p:nvSpPr>
          <p:cNvPr id="59455" name="Text Box 63"/>
          <p:cNvSpPr txBox="1">
            <a:spLocks noChangeArrowheads="1"/>
          </p:cNvSpPr>
          <p:nvPr/>
        </p:nvSpPr>
        <p:spPr bwMode="auto">
          <a:xfrm>
            <a:off x="722313" y="4941168"/>
            <a:ext cx="7837402"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2000" dirty="0">
                <a:latin typeface="Arial Unicode MS" panose="020B0604020202020204" pitchFamily="50" charset="-128"/>
                <a:ea typeface="Arial Unicode MS" panose="020B0604020202020204" pitchFamily="50" charset="-128"/>
                <a:cs typeface="Arial Unicode MS" panose="020B0604020202020204" pitchFamily="50" charset="-128"/>
              </a:rPr>
              <a:t>Category of medicine is </a:t>
            </a:r>
            <a:r>
              <a:rPr lang="en-US" altLang="ja-JP" sz="2000" dirty="0" smtClean="0">
                <a:latin typeface="Arial Unicode MS" panose="020B0604020202020204" pitchFamily="50" charset="-128"/>
                <a:ea typeface="Arial Unicode MS" panose="020B0604020202020204" pitchFamily="50" charset="-128"/>
                <a:cs typeface="Arial Unicode MS" panose="020B0604020202020204" pitchFamily="50" charset="-128"/>
              </a:rPr>
              <a:t>expanding </a:t>
            </a:r>
            <a:endParaRPr lang="en-US" altLang="ja-JP" sz="2000" dirty="0">
              <a:latin typeface="Arial Unicode MS" panose="020B0604020202020204" pitchFamily="50" charset="-128"/>
              <a:ea typeface="Arial Unicode MS" panose="020B0604020202020204" pitchFamily="50" charset="-128"/>
              <a:cs typeface="Arial Unicode MS" panose="020B0604020202020204" pitchFamily="50" charset="-128"/>
            </a:endParaRPr>
          </a:p>
          <a:p>
            <a:pPr eaLnBrk="1" hangingPunct="1"/>
            <a:r>
              <a:rPr lang="en-US" altLang="ja-JP" sz="2000" dirty="0">
                <a:latin typeface="Arial Unicode MS" panose="020B0604020202020204" pitchFamily="50" charset="-128"/>
                <a:ea typeface="Arial Unicode MS" panose="020B0604020202020204" pitchFamily="50" charset="-128"/>
                <a:cs typeface="Arial Unicode MS" panose="020B0604020202020204" pitchFamily="50" charset="-128"/>
              </a:rPr>
              <a:t>from </a:t>
            </a:r>
            <a:r>
              <a:rPr lang="en-US" altLang="ja-JP" sz="2000" dirty="0" smtClean="0">
                <a:latin typeface="Arial Unicode MS" panose="020B0604020202020204" pitchFamily="50" charset="-128"/>
                <a:ea typeface="Arial Unicode MS" panose="020B0604020202020204" pitchFamily="50" charset="-128"/>
                <a:cs typeface="Arial Unicode MS" panose="020B0604020202020204" pitchFamily="50" charset="-128"/>
              </a:rPr>
              <a:t>low-molecular compounds to </a:t>
            </a:r>
            <a:r>
              <a:rPr lang="en-US" altLang="ja-JP" sz="2000"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high-molecular weight molecules</a:t>
            </a:r>
          </a:p>
        </p:txBody>
      </p:sp>
    </p:spTree>
    <p:extLst>
      <p:ext uri="{BB962C8B-B14F-4D97-AF65-F5344CB8AC3E}">
        <p14:creationId xmlns:p14="http://schemas.microsoft.com/office/powerpoint/2010/main" val="283571936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9449"/>
                                        </p:tgtEl>
                                        <p:attrNameLst>
                                          <p:attrName>style.visibility</p:attrName>
                                        </p:attrNameLst>
                                      </p:cBhvr>
                                      <p:to>
                                        <p:strVal val="visible"/>
                                      </p:to>
                                    </p:set>
                                    <p:animEffect transition="in" filter="fade">
                                      <p:cBhvr>
                                        <p:cTn id="7" dur="500"/>
                                        <p:tgtEl>
                                          <p:spTgt spid="5944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9447"/>
                                        </p:tgtEl>
                                        <p:attrNameLst>
                                          <p:attrName>style.visibility</p:attrName>
                                        </p:attrNameLst>
                                      </p:cBhvr>
                                      <p:to>
                                        <p:strVal val="visible"/>
                                      </p:to>
                                    </p:set>
                                    <p:animEffect transition="in" filter="fade">
                                      <p:cBhvr>
                                        <p:cTn id="10" dur="500"/>
                                        <p:tgtEl>
                                          <p:spTgt spid="59447"/>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9450"/>
                                        </p:tgtEl>
                                        <p:attrNameLst>
                                          <p:attrName>style.visibility</p:attrName>
                                        </p:attrNameLst>
                                      </p:cBhvr>
                                      <p:to>
                                        <p:strVal val="visible"/>
                                      </p:to>
                                    </p:set>
                                    <p:animEffect transition="in" filter="fade">
                                      <p:cBhvr>
                                        <p:cTn id="15" dur="500"/>
                                        <p:tgtEl>
                                          <p:spTgt spid="5945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59448"/>
                                        </p:tgtEl>
                                        <p:attrNameLst>
                                          <p:attrName>style.visibility</p:attrName>
                                        </p:attrNameLst>
                                      </p:cBhvr>
                                      <p:to>
                                        <p:strVal val="visible"/>
                                      </p:to>
                                    </p:set>
                                    <p:animEffect transition="in" filter="fade">
                                      <p:cBhvr>
                                        <p:cTn id="18" dur="500"/>
                                        <p:tgtEl>
                                          <p:spTgt spid="594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447" grpId="0"/>
      <p:bldP spid="59448" grpId="0"/>
      <p:bldP spid="59449" grpId="0"/>
      <p:bldP spid="59450"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Text Box 2"/>
          <p:cNvSpPr txBox="1">
            <a:spLocks noChangeArrowheads="1"/>
          </p:cNvSpPr>
          <p:nvPr/>
        </p:nvSpPr>
        <p:spPr bwMode="auto">
          <a:xfrm>
            <a:off x="539625" y="114572"/>
            <a:ext cx="8424863" cy="519113"/>
          </a:xfrm>
          <a:prstGeom prst="rect">
            <a:avLst/>
          </a:prstGeom>
          <a:noFill/>
          <a:ln w="9525">
            <a:noFill/>
            <a:miter lim="800000"/>
            <a:headEnd/>
            <a:tailEnd/>
          </a:ln>
          <a:effectLst/>
        </p:spPr>
        <p:txBody>
          <a:bodyPr>
            <a:spAutoFit/>
          </a:bodyPr>
          <a:lstStyle>
            <a:lvl1pPr>
              <a:defRPr kumimoji="1">
                <a:solidFill>
                  <a:schemeClr val="tx1"/>
                </a:solidFill>
                <a:latin typeface="Arial" charset="0"/>
                <a:ea typeface="ＭＳ Ｐゴシック" pitchFamily="50" charset="-128"/>
              </a:defRPr>
            </a:lvl1pPr>
            <a:lvl2pPr marL="742950" indent="-285750">
              <a:defRPr kumimoji="1">
                <a:solidFill>
                  <a:schemeClr val="tx1"/>
                </a:solidFill>
                <a:latin typeface="Arial" charset="0"/>
                <a:ea typeface="ＭＳ Ｐゴシック" pitchFamily="50" charset="-128"/>
              </a:defRPr>
            </a:lvl2pPr>
            <a:lvl3pPr marL="1143000" indent="-228600">
              <a:defRPr kumimoji="1">
                <a:solidFill>
                  <a:schemeClr val="tx1"/>
                </a:solidFill>
                <a:latin typeface="Arial" charset="0"/>
                <a:ea typeface="ＭＳ Ｐゴシック" pitchFamily="50" charset="-128"/>
              </a:defRPr>
            </a:lvl3pPr>
            <a:lvl4pPr marL="1600200" indent="-228600">
              <a:defRPr kumimoji="1">
                <a:solidFill>
                  <a:schemeClr val="tx1"/>
                </a:solidFill>
                <a:latin typeface="Arial" charset="0"/>
                <a:ea typeface="ＭＳ Ｐゴシック" pitchFamily="50" charset="-128"/>
              </a:defRPr>
            </a:lvl4pPr>
            <a:lvl5pPr marL="2057400" indent="-228600">
              <a:defRPr kumimoji="1">
                <a:solidFill>
                  <a:schemeClr val="tx1"/>
                </a:solidFill>
                <a:latin typeface="Arial" charset="0"/>
                <a:ea typeface="ＭＳ Ｐゴシック" pitchFamily="50" charset="-128"/>
              </a:defRPr>
            </a:lvl5pPr>
            <a:lvl6pPr marL="2514600" indent="-228600" fontAlgn="base">
              <a:spcBef>
                <a:spcPct val="0"/>
              </a:spcBef>
              <a:spcAft>
                <a:spcPct val="0"/>
              </a:spcAft>
              <a:defRPr kumimoji="1">
                <a:solidFill>
                  <a:schemeClr val="tx1"/>
                </a:solidFill>
                <a:latin typeface="Arial" charset="0"/>
                <a:ea typeface="ＭＳ Ｐゴシック" pitchFamily="50" charset="-128"/>
              </a:defRPr>
            </a:lvl6pPr>
            <a:lvl7pPr marL="2971800" indent="-228600" fontAlgn="base">
              <a:spcBef>
                <a:spcPct val="0"/>
              </a:spcBef>
              <a:spcAft>
                <a:spcPct val="0"/>
              </a:spcAft>
              <a:defRPr kumimoji="1">
                <a:solidFill>
                  <a:schemeClr val="tx1"/>
                </a:solidFill>
                <a:latin typeface="Arial" charset="0"/>
                <a:ea typeface="ＭＳ Ｐゴシック" pitchFamily="50" charset="-128"/>
              </a:defRPr>
            </a:lvl7pPr>
            <a:lvl8pPr marL="3429000" indent="-228600" fontAlgn="base">
              <a:spcBef>
                <a:spcPct val="0"/>
              </a:spcBef>
              <a:spcAft>
                <a:spcPct val="0"/>
              </a:spcAft>
              <a:defRPr kumimoji="1">
                <a:solidFill>
                  <a:schemeClr val="tx1"/>
                </a:solidFill>
                <a:latin typeface="Arial" charset="0"/>
                <a:ea typeface="ＭＳ Ｐゴシック" pitchFamily="50" charset="-128"/>
              </a:defRPr>
            </a:lvl8pPr>
            <a:lvl9pPr marL="3886200" indent="-228600" fontAlgn="base">
              <a:spcBef>
                <a:spcPct val="0"/>
              </a:spcBef>
              <a:spcAft>
                <a:spcPct val="0"/>
              </a:spcAft>
              <a:defRPr kumimoji="1">
                <a:solidFill>
                  <a:schemeClr val="tx1"/>
                </a:solidFill>
                <a:latin typeface="Arial" charset="0"/>
                <a:ea typeface="ＭＳ Ｐゴシック" pitchFamily="50" charset="-128"/>
              </a:defRPr>
            </a:lvl9pPr>
          </a:lstStyle>
          <a:p>
            <a:pPr>
              <a:defRPr/>
            </a:pPr>
            <a:r>
              <a:rPr lang="en-US" altLang="ja-JP" sz="2800" dirty="0" smtClean="0">
                <a:effectLst>
                  <a:outerShdw blurRad="38100" dist="38100" dir="2700000" algn="tl">
                    <a:srgbClr val="C0C0C0"/>
                  </a:outerShdw>
                </a:effectLst>
                <a:latin typeface="Arial" pitchFamily="34" charset="0"/>
                <a:ea typeface="HGP創英角ｺﾞｼｯｸUB" pitchFamily="50" charset="-128"/>
                <a:cs typeface="Arial" pitchFamily="34" charset="0"/>
              </a:rPr>
              <a:t>For the development of novel gene/siRNA delivery</a:t>
            </a:r>
          </a:p>
        </p:txBody>
      </p:sp>
      <p:sp>
        <p:nvSpPr>
          <p:cNvPr id="4099" name="Rectangle 4"/>
          <p:cNvSpPr>
            <a:spLocks noChangeArrowheads="1"/>
          </p:cNvSpPr>
          <p:nvPr/>
        </p:nvSpPr>
        <p:spPr bwMode="auto">
          <a:xfrm>
            <a:off x="7524627" y="4395366"/>
            <a:ext cx="1295400" cy="15240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a:latin typeface="Arial" pitchFamily="34" charset="0"/>
              <a:ea typeface="HGP創英角ｺﾞｼｯｸUB" pitchFamily="50" charset="-128"/>
              <a:cs typeface="Arial" pitchFamily="34" charset="0"/>
            </a:endParaRPr>
          </a:p>
        </p:txBody>
      </p:sp>
      <p:sp>
        <p:nvSpPr>
          <p:cNvPr id="4107" name="Text Box 11"/>
          <p:cNvSpPr txBox="1">
            <a:spLocks noChangeArrowheads="1"/>
          </p:cNvSpPr>
          <p:nvPr/>
        </p:nvSpPr>
        <p:spPr bwMode="auto">
          <a:xfrm>
            <a:off x="3124200" y="6364560"/>
            <a:ext cx="6019800" cy="304800"/>
          </a:xfrm>
          <a:prstGeom prst="rect">
            <a:avLst/>
          </a:prstGeom>
          <a:noFill/>
          <a:ln w="9525">
            <a:noFill/>
            <a:miter lim="800000"/>
            <a:headEnd/>
            <a:tailEnd/>
          </a:ln>
          <a:effectLst/>
        </p:spPr>
        <p:txBody>
          <a:bodyPr>
            <a:spAutoFit/>
          </a:bodyPr>
          <a:lstStyle>
            <a:lvl1pPr>
              <a:defRPr kumimoji="1">
                <a:solidFill>
                  <a:schemeClr val="tx1"/>
                </a:solidFill>
                <a:latin typeface="Arial" charset="0"/>
                <a:ea typeface="ＭＳ Ｐゴシック" pitchFamily="50" charset="-128"/>
              </a:defRPr>
            </a:lvl1pPr>
            <a:lvl2pPr marL="742950" indent="-285750">
              <a:defRPr kumimoji="1">
                <a:solidFill>
                  <a:schemeClr val="tx1"/>
                </a:solidFill>
                <a:latin typeface="Arial" charset="0"/>
                <a:ea typeface="ＭＳ Ｐゴシック" pitchFamily="50" charset="-128"/>
              </a:defRPr>
            </a:lvl2pPr>
            <a:lvl3pPr marL="1143000" indent="-228600">
              <a:defRPr kumimoji="1">
                <a:solidFill>
                  <a:schemeClr val="tx1"/>
                </a:solidFill>
                <a:latin typeface="Arial" charset="0"/>
                <a:ea typeface="ＭＳ Ｐゴシック" pitchFamily="50" charset="-128"/>
              </a:defRPr>
            </a:lvl3pPr>
            <a:lvl4pPr marL="1600200" indent="-228600">
              <a:defRPr kumimoji="1">
                <a:solidFill>
                  <a:schemeClr val="tx1"/>
                </a:solidFill>
                <a:latin typeface="Arial" charset="0"/>
                <a:ea typeface="ＭＳ Ｐゴシック" pitchFamily="50" charset="-128"/>
              </a:defRPr>
            </a:lvl4pPr>
            <a:lvl5pPr marL="2057400" indent="-228600">
              <a:defRPr kumimoji="1">
                <a:solidFill>
                  <a:schemeClr val="tx1"/>
                </a:solidFill>
                <a:latin typeface="Arial" charset="0"/>
                <a:ea typeface="ＭＳ Ｐゴシック" pitchFamily="50" charset="-128"/>
              </a:defRPr>
            </a:lvl5pPr>
            <a:lvl6pPr marL="2514600" indent="-228600" fontAlgn="base">
              <a:spcBef>
                <a:spcPct val="0"/>
              </a:spcBef>
              <a:spcAft>
                <a:spcPct val="0"/>
              </a:spcAft>
              <a:defRPr kumimoji="1">
                <a:solidFill>
                  <a:schemeClr val="tx1"/>
                </a:solidFill>
                <a:latin typeface="Arial" charset="0"/>
                <a:ea typeface="ＭＳ Ｐゴシック" pitchFamily="50" charset="-128"/>
              </a:defRPr>
            </a:lvl6pPr>
            <a:lvl7pPr marL="2971800" indent="-228600" fontAlgn="base">
              <a:spcBef>
                <a:spcPct val="0"/>
              </a:spcBef>
              <a:spcAft>
                <a:spcPct val="0"/>
              </a:spcAft>
              <a:defRPr kumimoji="1">
                <a:solidFill>
                  <a:schemeClr val="tx1"/>
                </a:solidFill>
                <a:latin typeface="Arial" charset="0"/>
                <a:ea typeface="ＭＳ Ｐゴシック" pitchFamily="50" charset="-128"/>
              </a:defRPr>
            </a:lvl7pPr>
            <a:lvl8pPr marL="3429000" indent="-228600" fontAlgn="base">
              <a:spcBef>
                <a:spcPct val="0"/>
              </a:spcBef>
              <a:spcAft>
                <a:spcPct val="0"/>
              </a:spcAft>
              <a:defRPr kumimoji="1">
                <a:solidFill>
                  <a:schemeClr val="tx1"/>
                </a:solidFill>
                <a:latin typeface="Arial" charset="0"/>
                <a:ea typeface="ＭＳ Ｐゴシック" pitchFamily="50" charset="-128"/>
              </a:defRPr>
            </a:lvl8pPr>
            <a:lvl9pPr marL="3886200" indent="-228600" fontAlgn="base">
              <a:spcBef>
                <a:spcPct val="0"/>
              </a:spcBef>
              <a:spcAft>
                <a:spcPct val="0"/>
              </a:spcAft>
              <a:defRPr kumimoji="1">
                <a:solidFill>
                  <a:schemeClr val="tx1"/>
                </a:solidFill>
                <a:latin typeface="Arial" charset="0"/>
                <a:ea typeface="ＭＳ Ｐゴシック" pitchFamily="50" charset="-128"/>
              </a:defRPr>
            </a:lvl9pPr>
          </a:lstStyle>
          <a:p>
            <a:pPr algn="r">
              <a:defRPr/>
            </a:pPr>
            <a:r>
              <a:rPr lang="en-US" altLang="ja-JP" sz="1400" dirty="0" smtClean="0">
                <a:effectLst>
                  <a:outerShdw blurRad="38100" dist="38100" dir="2700000" algn="tl">
                    <a:srgbClr val="C0C0C0"/>
                  </a:outerShdw>
                </a:effectLst>
                <a:latin typeface="Arial" pitchFamily="34" charset="0"/>
                <a:ea typeface="HGP創英角ｺﾞｼｯｸUB" pitchFamily="50" charset="-128"/>
                <a:cs typeface="Arial" pitchFamily="34" charset="0"/>
              </a:rPr>
              <a:t>Khalil IA. </a:t>
            </a:r>
            <a:r>
              <a:rPr lang="en-US" altLang="ja-JP" sz="1400" i="1" dirty="0" smtClean="0">
                <a:effectLst>
                  <a:outerShdw blurRad="38100" dist="38100" dir="2700000" algn="tl">
                    <a:srgbClr val="C0C0C0"/>
                  </a:outerShdw>
                </a:effectLst>
                <a:latin typeface="Arial" pitchFamily="34" charset="0"/>
                <a:ea typeface="HGP創英角ｺﾞｼｯｸUB" pitchFamily="50" charset="-128"/>
                <a:cs typeface="Arial" pitchFamily="34" charset="0"/>
              </a:rPr>
              <a:t>et al. Pharmacological Review</a:t>
            </a:r>
            <a:r>
              <a:rPr lang="en-US" altLang="ja-JP" sz="1400" dirty="0" smtClean="0">
                <a:effectLst>
                  <a:outerShdw blurRad="38100" dist="38100" dir="2700000" algn="tl">
                    <a:srgbClr val="C0C0C0"/>
                  </a:outerShdw>
                </a:effectLst>
                <a:latin typeface="Arial" pitchFamily="34" charset="0"/>
                <a:ea typeface="HGP創英角ｺﾞｼｯｸUB" pitchFamily="50" charset="-128"/>
                <a:cs typeface="Arial" pitchFamily="34" charset="0"/>
              </a:rPr>
              <a:t> (2006) 58: 32-45</a:t>
            </a:r>
          </a:p>
        </p:txBody>
      </p:sp>
      <p:pic>
        <p:nvPicPr>
          <p:cNvPr id="4101" name="Picture 5"/>
          <p:cNvPicPr>
            <a:picLocks noChangeAspect="1" noChangeArrowheads="1"/>
          </p:cNvPicPr>
          <p:nvPr/>
        </p:nvPicPr>
        <p:blipFill>
          <a:blip r:embed="rId3">
            <a:extLst>
              <a:ext uri="{28A0092B-C50C-407E-A947-70E740481C1C}">
                <a14:useLocalDpi xmlns:a14="http://schemas.microsoft.com/office/drawing/2010/main" val="0"/>
              </a:ext>
            </a:extLst>
          </a:blip>
          <a:srcRect t="4752" b="4224"/>
          <a:stretch>
            <a:fillRect/>
          </a:stretch>
        </p:blipFill>
        <p:spPr bwMode="auto">
          <a:xfrm>
            <a:off x="388938" y="698078"/>
            <a:ext cx="7699375" cy="504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02" name="Rectangle 6"/>
          <p:cNvSpPr>
            <a:spLocks noChangeArrowheads="1"/>
          </p:cNvSpPr>
          <p:nvPr/>
        </p:nvSpPr>
        <p:spPr bwMode="auto">
          <a:xfrm>
            <a:off x="4884738" y="2984078"/>
            <a:ext cx="3200400" cy="27432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a:latin typeface="Arial" pitchFamily="34" charset="0"/>
              <a:ea typeface="HGP創英角ｺﾞｼｯｸUB" pitchFamily="50" charset="-128"/>
              <a:cs typeface="Arial" pitchFamily="34" charset="0"/>
            </a:endParaRPr>
          </a:p>
        </p:txBody>
      </p:sp>
      <p:sp>
        <p:nvSpPr>
          <p:cNvPr id="4103" name="Rectangle 7"/>
          <p:cNvSpPr>
            <a:spLocks noChangeArrowheads="1"/>
          </p:cNvSpPr>
          <p:nvPr/>
        </p:nvSpPr>
        <p:spPr bwMode="auto">
          <a:xfrm>
            <a:off x="5494338" y="2641178"/>
            <a:ext cx="1676400" cy="2286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a:latin typeface="Arial" pitchFamily="34" charset="0"/>
              <a:ea typeface="HGP創英角ｺﾞｼｯｸUB" pitchFamily="50" charset="-128"/>
              <a:cs typeface="Arial" pitchFamily="34" charset="0"/>
            </a:endParaRPr>
          </a:p>
        </p:txBody>
      </p:sp>
      <p:sp>
        <p:nvSpPr>
          <p:cNvPr id="4104" name="Text Box 8"/>
          <p:cNvSpPr txBox="1">
            <a:spLocks noChangeArrowheads="1"/>
          </p:cNvSpPr>
          <p:nvPr/>
        </p:nvSpPr>
        <p:spPr bwMode="auto">
          <a:xfrm>
            <a:off x="5148263" y="2672928"/>
            <a:ext cx="2447925" cy="581025"/>
          </a:xfrm>
          <a:prstGeom prst="rect">
            <a:avLst/>
          </a:prstGeom>
          <a:solidFill>
            <a:srgbClr val="FFFFCC"/>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kumimoji="1">
                <a:solidFill>
                  <a:schemeClr val="tx1"/>
                </a:solidFill>
                <a:latin typeface="Arial" charset="0"/>
                <a:ea typeface="ＭＳ Ｐゴシック" pitchFamily="50" charset="-128"/>
              </a:defRPr>
            </a:lvl1pPr>
            <a:lvl2pPr marL="742950" indent="-285750">
              <a:defRPr kumimoji="1">
                <a:solidFill>
                  <a:schemeClr val="tx1"/>
                </a:solidFill>
                <a:latin typeface="Arial" charset="0"/>
                <a:ea typeface="ＭＳ Ｐゴシック" pitchFamily="50" charset="-128"/>
              </a:defRPr>
            </a:lvl2pPr>
            <a:lvl3pPr marL="1143000" indent="-228600">
              <a:defRPr kumimoji="1">
                <a:solidFill>
                  <a:schemeClr val="tx1"/>
                </a:solidFill>
                <a:latin typeface="Arial" charset="0"/>
                <a:ea typeface="ＭＳ Ｐゴシック" pitchFamily="50" charset="-128"/>
              </a:defRPr>
            </a:lvl3pPr>
            <a:lvl4pPr marL="1600200" indent="-228600">
              <a:defRPr kumimoji="1">
                <a:solidFill>
                  <a:schemeClr val="tx1"/>
                </a:solidFill>
                <a:latin typeface="Arial" charset="0"/>
                <a:ea typeface="ＭＳ Ｐゴシック" pitchFamily="50" charset="-128"/>
              </a:defRPr>
            </a:lvl4pPr>
            <a:lvl5pPr marL="2057400" indent="-228600">
              <a:defRPr kumimoji="1">
                <a:solidFill>
                  <a:schemeClr val="tx1"/>
                </a:solidFill>
                <a:latin typeface="Arial" charset="0"/>
                <a:ea typeface="ＭＳ Ｐゴシック" pitchFamily="50" charset="-128"/>
              </a:defRPr>
            </a:lvl5pPr>
            <a:lvl6pPr marL="2514600" indent="-228600" fontAlgn="base">
              <a:spcBef>
                <a:spcPct val="0"/>
              </a:spcBef>
              <a:spcAft>
                <a:spcPct val="0"/>
              </a:spcAft>
              <a:defRPr kumimoji="1">
                <a:solidFill>
                  <a:schemeClr val="tx1"/>
                </a:solidFill>
                <a:latin typeface="Arial" charset="0"/>
                <a:ea typeface="ＭＳ Ｐゴシック" pitchFamily="50" charset="-128"/>
              </a:defRPr>
            </a:lvl6pPr>
            <a:lvl7pPr marL="2971800" indent="-228600" fontAlgn="base">
              <a:spcBef>
                <a:spcPct val="0"/>
              </a:spcBef>
              <a:spcAft>
                <a:spcPct val="0"/>
              </a:spcAft>
              <a:defRPr kumimoji="1">
                <a:solidFill>
                  <a:schemeClr val="tx1"/>
                </a:solidFill>
                <a:latin typeface="Arial" charset="0"/>
                <a:ea typeface="ＭＳ Ｐゴシック" pitchFamily="50" charset="-128"/>
              </a:defRPr>
            </a:lvl7pPr>
            <a:lvl8pPr marL="3429000" indent="-228600" fontAlgn="base">
              <a:spcBef>
                <a:spcPct val="0"/>
              </a:spcBef>
              <a:spcAft>
                <a:spcPct val="0"/>
              </a:spcAft>
              <a:defRPr kumimoji="1">
                <a:solidFill>
                  <a:schemeClr val="tx1"/>
                </a:solidFill>
                <a:latin typeface="Arial" charset="0"/>
                <a:ea typeface="ＭＳ Ｐゴシック" pitchFamily="50" charset="-128"/>
              </a:defRPr>
            </a:lvl8pPr>
            <a:lvl9pPr marL="3886200" indent="-228600" fontAlgn="base">
              <a:spcBef>
                <a:spcPct val="0"/>
              </a:spcBef>
              <a:spcAft>
                <a:spcPct val="0"/>
              </a:spcAft>
              <a:defRPr kumimoji="1">
                <a:solidFill>
                  <a:schemeClr val="tx1"/>
                </a:solidFill>
                <a:latin typeface="Arial" charset="0"/>
                <a:ea typeface="ＭＳ Ｐゴシック" pitchFamily="50" charset="-128"/>
              </a:defRPr>
            </a:lvl9pPr>
          </a:lstStyle>
          <a:p>
            <a:pPr algn="ctr">
              <a:spcBef>
                <a:spcPct val="50000"/>
              </a:spcBef>
              <a:defRPr/>
            </a:pPr>
            <a:r>
              <a:rPr lang="en-US" altLang="ja-JP" sz="1600" smtClean="0">
                <a:effectLst>
                  <a:outerShdw blurRad="38100" dist="38100" dir="2700000" algn="tl">
                    <a:srgbClr val="FFFFFF"/>
                  </a:outerShdw>
                </a:effectLst>
                <a:latin typeface="Arial" pitchFamily="34" charset="0"/>
                <a:ea typeface="HGP創英角ｺﾞｼｯｸUB" pitchFamily="50" charset="-128"/>
                <a:cs typeface="Arial" pitchFamily="34" charset="0"/>
              </a:rPr>
              <a:t>Pharmacokinetics in the systemic circulation</a:t>
            </a:r>
          </a:p>
        </p:txBody>
      </p:sp>
      <p:sp>
        <p:nvSpPr>
          <p:cNvPr id="4105" name="Rectangle 9"/>
          <p:cNvSpPr>
            <a:spLocks noChangeArrowheads="1"/>
          </p:cNvSpPr>
          <p:nvPr/>
        </p:nvSpPr>
        <p:spPr bwMode="auto">
          <a:xfrm>
            <a:off x="2916238" y="3231728"/>
            <a:ext cx="1676400" cy="2286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a:latin typeface="Arial" pitchFamily="34" charset="0"/>
              <a:ea typeface="HGP創英角ｺﾞｼｯｸUB" pitchFamily="50" charset="-128"/>
              <a:cs typeface="Arial" pitchFamily="34" charset="0"/>
            </a:endParaRPr>
          </a:p>
        </p:txBody>
      </p:sp>
      <p:sp>
        <p:nvSpPr>
          <p:cNvPr id="4106" name="Rectangle 14"/>
          <p:cNvSpPr>
            <a:spLocks noChangeArrowheads="1"/>
          </p:cNvSpPr>
          <p:nvPr/>
        </p:nvSpPr>
        <p:spPr bwMode="auto">
          <a:xfrm>
            <a:off x="5044951" y="4790653"/>
            <a:ext cx="3919537" cy="1563310"/>
          </a:xfrm>
          <a:prstGeom prst="rect">
            <a:avLst/>
          </a:prstGeom>
          <a:solidFill>
            <a:srgbClr val="FFDD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a:latin typeface="Arial" pitchFamily="34" charset="0"/>
              <a:ea typeface="HGP創英角ｺﾞｼｯｸUB" pitchFamily="50" charset="-128"/>
              <a:cs typeface="Arial" pitchFamily="34" charset="0"/>
            </a:endParaRPr>
          </a:p>
        </p:txBody>
      </p:sp>
      <p:sp>
        <p:nvSpPr>
          <p:cNvPr id="3" name="Rectangle 15"/>
          <p:cNvSpPr>
            <a:spLocks noChangeArrowheads="1"/>
          </p:cNvSpPr>
          <p:nvPr/>
        </p:nvSpPr>
        <p:spPr bwMode="auto">
          <a:xfrm>
            <a:off x="5044952" y="3660353"/>
            <a:ext cx="3581400" cy="1066800"/>
          </a:xfrm>
          <a:prstGeom prst="rect">
            <a:avLst/>
          </a:prstGeom>
          <a:solidFill>
            <a:srgbClr val="E5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a:latin typeface="Arial" pitchFamily="34" charset="0"/>
              <a:ea typeface="HGP創英角ｺﾞｼｯｸUB" pitchFamily="50" charset="-128"/>
              <a:cs typeface="Arial" pitchFamily="34" charset="0"/>
            </a:endParaRPr>
          </a:p>
        </p:txBody>
      </p:sp>
      <p:sp>
        <p:nvSpPr>
          <p:cNvPr id="4112" name="Text Box 16"/>
          <p:cNvSpPr txBox="1">
            <a:spLocks noChangeAspect="1" noChangeArrowheads="1"/>
          </p:cNvSpPr>
          <p:nvPr/>
        </p:nvSpPr>
        <p:spPr bwMode="auto">
          <a:xfrm>
            <a:off x="5044951" y="3660353"/>
            <a:ext cx="3919537" cy="1069975"/>
          </a:xfrm>
          <a:prstGeom prst="rect">
            <a:avLst/>
          </a:prstGeom>
          <a:solidFill>
            <a:srgbClr val="FFFFD1"/>
          </a:solidFill>
          <a:ln w="9525">
            <a:noFill/>
            <a:miter lim="800000"/>
            <a:headEnd/>
            <a:tailEnd/>
          </a:ln>
          <a:effectLst/>
        </p:spPr>
        <p:txBody>
          <a:bodyPr wrap="square">
            <a:spAutoFit/>
          </a:bodyPr>
          <a:lstStyle>
            <a:lvl1pPr>
              <a:defRPr kumimoji="1">
                <a:solidFill>
                  <a:schemeClr val="tx1"/>
                </a:solidFill>
                <a:latin typeface="Arial" charset="0"/>
                <a:ea typeface="ＭＳ Ｐゴシック" pitchFamily="50" charset="-128"/>
              </a:defRPr>
            </a:lvl1pPr>
            <a:lvl2pPr marL="742950" indent="-285750">
              <a:defRPr kumimoji="1">
                <a:solidFill>
                  <a:schemeClr val="tx1"/>
                </a:solidFill>
                <a:latin typeface="Arial" charset="0"/>
                <a:ea typeface="ＭＳ Ｐゴシック" pitchFamily="50" charset="-128"/>
              </a:defRPr>
            </a:lvl2pPr>
            <a:lvl3pPr marL="1143000" indent="-228600">
              <a:defRPr kumimoji="1">
                <a:solidFill>
                  <a:schemeClr val="tx1"/>
                </a:solidFill>
                <a:latin typeface="Arial" charset="0"/>
                <a:ea typeface="ＭＳ Ｐゴシック" pitchFamily="50" charset="-128"/>
              </a:defRPr>
            </a:lvl3pPr>
            <a:lvl4pPr marL="1600200" indent="-228600">
              <a:defRPr kumimoji="1">
                <a:solidFill>
                  <a:schemeClr val="tx1"/>
                </a:solidFill>
                <a:latin typeface="Arial" charset="0"/>
                <a:ea typeface="ＭＳ Ｐゴシック" pitchFamily="50" charset="-128"/>
              </a:defRPr>
            </a:lvl4pPr>
            <a:lvl5pPr marL="2057400" indent="-228600">
              <a:defRPr kumimoji="1">
                <a:solidFill>
                  <a:schemeClr val="tx1"/>
                </a:solidFill>
                <a:latin typeface="Arial" charset="0"/>
                <a:ea typeface="ＭＳ Ｐゴシック" pitchFamily="50" charset="-128"/>
              </a:defRPr>
            </a:lvl5pPr>
            <a:lvl6pPr marL="2514600" indent="-228600" fontAlgn="base">
              <a:spcBef>
                <a:spcPct val="0"/>
              </a:spcBef>
              <a:spcAft>
                <a:spcPct val="0"/>
              </a:spcAft>
              <a:defRPr kumimoji="1">
                <a:solidFill>
                  <a:schemeClr val="tx1"/>
                </a:solidFill>
                <a:latin typeface="Arial" charset="0"/>
                <a:ea typeface="ＭＳ Ｐゴシック" pitchFamily="50" charset="-128"/>
              </a:defRPr>
            </a:lvl6pPr>
            <a:lvl7pPr marL="2971800" indent="-228600" fontAlgn="base">
              <a:spcBef>
                <a:spcPct val="0"/>
              </a:spcBef>
              <a:spcAft>
                <a:spcPct val="0"/>
              </a:spcAft>
              <a:defRPr kumimoji="1">
                <a:solidFill>
                  <a:schemeClr val="tx1"/>
                </a:solidFill>
                <a:latin typeface="Arial" charset="0"/>
                <a:ea typeface="ＭＳ Ｐゴシック" pitchFamily="50" charset="-128"/>
              </a:defRPr>
            </a:lvl7pPr>
            <a:lvl8pPr marL="3429000" indent="-228600" fontAlgn="base">
              <a:spcBef>
                <a:spcPct val="0"/>
              </a:spcBef>
              <a:spcAft>
                <a:spcPct val="0"/>
              </a:spcAft>
              <a:defRPr kumimoji="1">
                <a:solidFill>
                  <a:schemeClr val="tx1"/>
                </a:solidFill>
                <a:latin typeface="Arial" charset="0"/>
                <a:ea typeface="ＭＳ Ｐゴシック" pitchFamily="50" charset="-128"/>
              </a:defRPr>
            </a:lvl8pPr>
            <a:lvl9pPr marL="3886200" indent="-228600" fontAlgn="base">
              <a:spcBef>
                <a:spcPct val="0"/>
              </a:spcBef>
              <a:spcAft>
                <a:spcPct val="0"/>
              </a:spcAft>
              <a:defRPr kumimoji="1">
                <a:solidFill>
                  <a:schemeClr val="tx1"/>
                </a:solidFill>
                <a:latin typeface="Arial" charset="0"/>
                <a:ea typeface="ＭＳ Ｐゴシック" pitchFamily="50" charset="-128"/>
              </a:defRPr>
            </a:lvl9pPr>
          </a:lstStyle>
          <a:p>
            <a:pPr>
              <a:defRPr/>
            </a:pPr>
            <a:r>
              <a:rPr lang="en-US" altLang="ja-JP" sz="1600" dirty="0" smtClean="0">
                <a:effectLst>
                  <a:outerShdw blurRad="38100" dist="38100" dir="2700000" algn="tl">
                    <a:srgbClr val="FFFFFF"/>
                  </a:outerShdw>
                </a:effectLst>
                <a:latin typeface="Arial" pitchFamily="34" charset="0"/>
                <a:ea typeface="HGP創英角ｺﾞｼｯｸUB" pitchFamily="50" charset="-128"/>
                <a:cs typeface="Arial" pitchFamily="34" charset="0"/>
              </a:rPr>
              <a:t>Control of pharmacokinetics</a:t>
            </a:r>
          </a:p>
          <a:p>
            <a:pPr>
              <a:defRPr/>
            </a:pPr>
            <a:r>
              <a:rPr lang="ja-JP" altLang="en-US" sz="1600" dirty="0" smtClean="0">
                <a:effectLst>
                  <a:outerShdw blurRad="38100" dist="38100" dir="2700000" algn="tl">
                    <a:srgbClr val="FFFFFF"/>
                  </a:outerShdw>
                </a:effectLst>
                <a:latin typeface="Arial" pitchFamily="34" charset="0"/>
                <a:ea typeface="HGP創英角ｺﾞｼｯｸUB" pitchFamily="50" charset="-128"/>
                <a:cs typeface="Arial" pitchFamily="34" charset="0"/>
              </a:rPr>
              <a:t>　･</a:t>
            </a:r>
            <a:r>
              <a:rPr lang="en-US" altLang="ja-JP" sz="1600" dirty="0" smtClean="0">
                <a:effectLst>
                  <a:outerShdw blurRad="38100" dist="38100" dir="2700000" algn="tl">
                    <a:srgbClr val="FFFFFF"/>
                  </a:outerShdw>
                </a:effectLst>
                <a:latin typeface="Arial" pitchFamily="34" charset="0"/>
                <a:ea typeface="HGP創英角ｺﾞｼｯｸUB" pitchFamily="50" charset="-128"/>
                <a:cs typeface="Arial" pitchFamily="34" charset="0"/>
              </a:rPr>
              <a:t>Targeting of organ</a:t>
            </a:r>
          </a:p>
          <a:p>
            <a:pPr>
              <a:defRPr/>
            </a:pPr>
            <a:r>
              <a:rPr lang="ja-JP" altLang="en-US" sz="1600" dirty="0" smtClean="0">
                <a:effectLst>
                  <a:outerShdw blurRad="38100" dist="38100" dir="2700000" algn="tl">
                    <a:srgbClr val="FFFFFF"/>
                  </a:outerShdw>
                </a:effectLst>
                <a:latin typeface="Arial" pitchFamily="34" charset="0"/>
                <a:ea typeface="HGP創英角ｺﾞｼｯｸUB" pitchFamily="50" charset="-128"/>
                <a:cs typeface="Arial" pitchFamily="34" charset="0"/>
              </a:rPr>
              <a:t>　･</a:t>
            </a:r>
            <a:r>
              <a:rPr lang="en-US" altLang="ja-JP" sz="1600" dirty="0" smtClean="0">
                <a:effectLst>
                  <a:outerShdw blurRad="38100" dist="38100" dir="2700000" algn="tl">
                    <a:srgbClr val="FFFFFF"/>
                  </a:outerShdw>
                </a:effectLst>
                <a:latin typeface="Arial" pitchFamily="34" charset="0"/>
                <a:ea typeface="HGP創英角ｺﾞｼｯｸUB" pitchFamily="50" charset="-128"/>
                <a:cs typeface="Arial" pitchFamily="34" charset="0"/>
              </a:rPr>
              <a:t>Stability in systemic circulation</a:t>
            </a:r>
          </a:p>
          <a:p>
            <a:pPr>
              <a:defRPr/>
            </a:pPr>
            <a:r>
              <a:rPr lang="ja-JP" altLang="en-US" sz="1600" dirty="0" smtClean="0">
                <a:solidFill>
                  <a:srgbClr val="FF0000"/>
                </a:solidFill>
                <a:effectLst>
                  <a:outerShdw blurRad="38100" dist="38100" dir="2700000" algn="tl">
                    <a:srgbClr val="000000"/>
                  </a:outerShdw>
                </a:effectLst>
                <a:latin typeface="Arial" pitchFamily="34" charset="0"/>
                <a:ea typeface="HGP創英角ｺﾞｼｯｸUB" pitchFamily="50" charset="-128"/>
                <a:cs typeface="Arial" pitchFamily="34" charset="0"/>
              </a:rPr>
              <a:t>　</a:t>
            </a:r>
            <a:r>
              <a:rPr lang="ja-JP" altLang="en-US" sz="1600" dirty="0" smtClean="0">
                <a:solidFill>
                  <a:srgbClr val="FF0000"/>
                </a:solidFill>
                <a:latin typeface="Arial" pitchFamily="34" charset="0"/>
                <a:ea typeface="HGP創英角ｺﾞｼｯｸUB" pitchFamily="50" charset="-128"/>
                <a:cs typeface="Arial" pitchFamily="34" charset="0"/>
              </a:rPr>
              <a:t>→</a:t>
            </a:r>
            <a:r>
              <a:rPr lang="en-US" altLang="ja-JP" sz="1600" dirty="0" smtClean="0">
                <a:solidFill>
                  <a:srgbClr val="FF0000"/>
                </a:solidFill>
                <a:latin typeface="Arial" pitchFamily="34" charset="0"/>
                <a:ea typeface="HGP創英角ｺﾞｼｯｸUB" pitchFamily="50" charset="-128"/>
                <a:cs typeface="Arial" pitchFamily="34" charset="0"/>
              </a:rPr>
              <a:t>Improvement of tissue selectivity</a:t>
            </a:r>
          </a:p>
        </p:txBody>
      </p:sp>
      <p:sp>
        <p:nvSpPr>
          <p:cNvPr id="4113" name="Text Box 17"/>
          <p:cNvSpPr txBox="1">
            <a:spLocks noChangeAspect="1" noChangeArrowheads="1"/>
          </p:cNvSpPr>
          <p:nvPr/>
        </p:nvSpPr>
        <p:spPr bwMode="auto">
          <a:xfrm>
            <a:off x="5004048" y="4784303"/>
            <a:ext cx="4066157" cy="1569660"/>
          </a:xfrm>
          <a:prstGeom prst="rect">
            <a:avLst/>
          </a:prstGeom>
          <a:noFill/>
          <a:ln w="9525">
            <a:noFill/>
            <a:miter lim="800000"/>
            <a:headEnd/>
            <a:tailEnd/>
          </a:ln>
          <a:effectLst/>
        </p:spPr>
        <p:txBody>
          <a:bodyPr wrap="square">
            <a:spAutoFit/>
          </a:bodyPr>
          <a:lstStyle>
            <a:lvl1pPr>
              <a:defRPr kumimoji="1">
                <a:solidFill>
                  <a:schemeClr val="tx1"/>
                </a:solidFill>
                <a:latin typeface="Arial" charset="0"/>
                <a:ea typeface="ＭＳ Ｐゴシック" pitchFamily="50" charset="-128"/>
              </a:defRPr>
            </a:lvl1pPr>
            <a:lvl2pPr marL="742950" indent="-285750">
              <a:defRPr kumimoji="1">
                <a:solidFill>
                  <a:schemeClr val="tx1"/>
                </a:solidFill>
                <a:latin typeface="Arial" charset="0"/>
                <a:ea typeface="ＭＳ Ｐゴシック" pitchFamily="50" charset="-128"/>
              </a:defRPr>
            </a:lvl2pPr>
            <a:lvl3pPr marL="1143000" indent="-228600">
              <a:defRPr kumimoji="1">
                <a:solidFill>
                  <a:schemeClr val="tx1"/>
                </a:solidFill>
                <a:latin typeface="Arial" charset="0"/>
                <a:ea typeface="ＭＳ Ｐゴシック" pitchFamily="50" charset="-128"/>
              </a:defRPr>
            </a:lvl3pPr>
            <a:lvl4pPr marL="1600200" indent="-228600">
              <a:defRPr kumimoji="1">
                <a:solidFill>
                  <a:schemeClr val="tx1"/>
                </a:solidFill>
                <a:latin typeface="Arial" charset="0"/>
                <a:ea typeface="ＭＳ Ｐゴシック" pitchFamily="50" charset="-128"/>
              </a:defRPr>
            </a:lvl4pPr>
            <a:lvl5pPr marL="2057400" indent="-228600">
              <a:defRPr kumimoji="1">
                <a:solidFill>
                  <a:schemeClr val="tx1"/>
                </a:solidFill>
                <a:latin typeface="Arial" charset="0"/>
                <a:ea typeface="ＭＳ Ｐゴシック" pitchFamily="50" charset="-128"/>
              </a:defRPr>
            </a:lvl5pPr>
            <a:lvl6pPr marL="2514600" indent="-228600" fontAlgn="base">
              <a:spcBef>
                <a:spcPct val="0"/>
              </a:spcBef>
              <a:spcAft>
                <a:spcPct val="0"/>
              </a:spcAft>
              <a:defRPr kumimoji="1">
                <a:solidFill>
                  <a:schemeClr val="tx1"/>
                </a:solidFill>
                <a:latin typeface="Arial" charset="0"/>
                <a:ea typeface="ＭＳ Ｐゴシック" pitchFamily="50" charset="-128"/>
              </a:defRPr>
            </a:lvl6pPr>
            <a:lvl7pPr marL="2971800" indent="-228600" fontAlgn="base">
              <a:spcBef>
                <a:spcPct val="0"/>
              </a:spcBef>
              <a:spcAft>
                <a:spcPct val="0"/>
              </a:spcAft>
              <a:defRPr kumimoji="1">
                <a:solidFill>
                  <a:schemeClr val="tx1"/>
                </a:solidFill>
                <a:latin typeface="Arial" charset="0"/>
                <a:ea typeface="ＭＳ Ｐゴシック" pitchFamily="50" charset="-128"/>
              </a:defRPr>
            </a:lvl7pPr>
            <a:lvl8pPr marL="3429000" indent="-228600" fontAlgn="base">
              <a:spcBef>
                <a:spcPct val="0"/>
              </a:spcBef>
              <a:spcAft>
                <a:spcPct val="0"/>
              </a:spcAft>
              <a:defRPr kumimoji="1">
                <a:solidFill>
                  <a:schemeClr val="tx1"/>
                </a:solidFill>
                <a:latin typeface="Arial" charset="0"/>
                <a:ea typeface="ＭＳ Ｐゴシック" pitchFamily="50" charset="-128"/>
              </a:defRPr>
            </a:lvl8pPr>
            <a:lvl9pPr marL="3886200" indent="-228600" fontAlgn="base">
              <a:spcBef>
                <a:spcPct val="0"/>
              </a:spcBef>
              <a:spcAft>
                <a:spcPct val="0"/>
              </a:spcAft>
              <a:defRPr kumimoji="1">
                <a:solidFill>
                  <a:schemeClr val="tx1"/>
                </a:solidFill>
                <a:latin typeface="Arial" charset="0"/>
                <a:ea typeface="ＭＳ Ｐゴシック" pitchFamily="50" charset="-128"/>
              </a:defRPr>
            </a:lvl9pPr>
          </a:lstStyle>
          <a:p>
            <a:pPr>
              <a:defRPr/>
            </a:pPr>
            <a:r>
              <a:rPr lang="en-US" altLang="ja-JP" sz="1600" dirty="0" smtClean="0">
                <a:effectLst>
                  <a:outerShdw blurRad="38100" dist="38100" dir="2700000" algn="tl">
                    <a:srgbClr val="C0C0C0"/>
                  </a:outerShdw>
                </a:effectLst>
                <a:latin typeface="Arial" pitchFamily="34" charset="0"/>
                <a:ea typeface="HGP創英角ｺﾞｼｯｸUB" pitchFamily="50" charset="-128"/>
                <a:cs typeface="Arial" pitchFamily="34" charset="0"/>
              </a:rPr>
              <a:t>Control of intracellular trafficking</a:t>
            </a:r>
          </a:p>
          <a:p>
            <a:pPr>
              <a:defRPr/>
            </a:pPr>
            <a:r>
              <a:rPr lang="ja-JP" altLang="en-US" sz="1600" dirty="0" smtClean="0">
                <a:effectLst>
                  <a:outerShdw blurRad="38100" dist="38100" dir="2700000" algn="tl">
                    <a:srgbClr val="C0C0C0"/>
                  </a:outerShdw>
                </a:effectLst>
                <a:latin typeface="Arial" pitchFamily="34" charset="0"/>
                <a:ea typeface="HGP創英角ｺﾞｼｯｸUB" pitchFamily="50" charset="-128"/>
                <a:cs typeface="Arial" pitchFamily="34" charset="0"/>
              </a:rPr>
              <a:t>　･</a:t>
            </a:r>
            <a:r>
              <a:rPr lang="en-US" altLang="ja-JP" sz="1600" dirty="0" smtClean="0">
                <a:effectLst>
                  <a:outerShdw blurRad="38100" dist="38100" dir="2700000" algn="tl">
                    <a:srgbClr val="C0C0C0"/>
                  </a:outerShdw>
                </a:effectLst>
                <a:latin typeface="Arial" pitchFamily="34" charset="0"/>
                <a:ea typeface="HGP創英角ｺﾞｼｯｸUB" pitchFamily="50" charset="-128"/>
                <a:cs typeface="Arial" pitchFamily="34" charset="0"/>
              </a:rPr>
              <a:t>Cellular uptake</a:t>
            </a:r>
          </a:p>
          <a:p>
            <a:pPr>
              <a:defRPr/>
            </a:pPr>
            <a:r>
              <a:rPr lang="ja-JP" altLang="en-US" sz="1600" dirty="0" smtClean="0">
                <a:effectLst>
                  <a:outerShdw blurRad="38100" dist="38100" dir="2700000" algn="tl">
                    <a:srgbClr val="C0C0C0"/>
                  </a:outerShdw>
                </a:effectLst>
                <a:latin typeface="Arial" pitchFamily="34" charset="0"/>
                <a:ea typeface="HGP創英角ｺﾞｼｯｸUB" pitchFamily="50" charset="-128"/>
                <a:cs typeface="Arial" pitchFamily="34" charset="0"/>
              </a:rPr>
              <a:t>　･</a:t>
            </a:r>
            <a:r>
              <a:rPr lang="en-US" altLang="ja-JP" sz="1600" dirty="0" err="1" smtClean="0">
                <a:effectLst>
                  <a:outerShdw blurRad="38100" dist="38100" dir="2700000" algn="tl">
                    <a:srgbClr val="C0C0C0"/>
                  </a:outerShdw>
                </a:effectLst>
                <a:latin typeface="Arial" pitchFamily="34" charset="0"/>
                <a:ea typeface="HGP創英角ｺﾞｼｯｸUB" pitchFamily="50" charset="-128"/>
                <a:cs typeface="Arial" pitchFamily="34" charset="0"/>
              </a:rPr>
              <a:t>Endosomal</a:t>
            </a:r>
            <a:r>
              <a:rPr lang="en-US" altLang="ja-JP" sz="1600" dirty="0" smtClean="0">
                <a:effectLst>
                  <a:outerShdw blurRad="38100" dist="38100" dir="2700000" algn="tl">
                    <a:srgbClr val="C0C0C0"/>
                  </a:outerShdw>
                </a:effectLst>
                <a:latin typeface="Arial" pitchFamily="34" charset="0"/>
                <a:ea typeface="HGP創英角ｺﾞｼｯｸUB" pitchFamily="50" charset="-128"/>
                <a:cs typeface="Arial" pitchFamily="34" charset="0"/>
              </a:rPr>
              <a:t> escape</a:t>
            </a:r>
          </a:p>
          <a:p>
            <a:pPr>
              <a:defRPr/>
            </a:pPr>
            <a:r>
              <a:rPr lang="ja-JP" altLang="en-US" sz="1600" dirty="0" smtClean="0">
                <a:effectLst>
                  <a:outerShdw blurRad="38100" dist="38100" dir="2700000" algn="tl">
                    <a:srgbClr val="C0C0C0"/>
                  </a:outerShdw>
                </a:effectLst>
                <a:latin typeface="Arial" pitchFamily="34" charset="0"/>
                <a:ea typeface="HGP創英角ｺﾞｼｯｸUB" pitchFamily="50" charset="-128"/>
                <a:cs typeface="Arial" pitchFamily="34" charset="0"/>
              </a:rPr>
              <a:t>　･</a:t>
            </a:r>
            <a:r>
              <a:rPr lang="en-US" altLang="ja-JP" sz="1600" dirty="0" smtClean="0">
                <a:effectLst>
                  <a:outerShdw blurRad="38100" dist="38100" dir="2700000" algn="tl">
                    <a:srgbClr val="C0C0C0"/>
                  </a:outerShdw>
                </a:effectLst>
                <a:latin typeface="Arial" pitchFamily="34" charset="0"/>
                <a:ea typeface="HGP創英角ｺﾞｼｯｸUB" pitchFamily="50" charset="-128"/>
                <a:cs typeface="Arial" pitchFamily="34" charset="0"/>
              </a:rPr>
              <a:t>Cytoplasmic</a:t>
            </a:r>
            <a:r>
              <a:rPr lang="ja-JP" altLang="en-US" sz="1600" dirty="0">
                <a:effectLst>
                  <a:outerShdw blurRad="38100" dist="38100" dir="2700000" algn="tl">
                    <a:srgbClr val="C0C0C0"/>
                  </a:outerShdw>
                </a:effectLst>
                <a:latin typeface="Arial" pitchFamily="34" charset="0"/>
                <a:ea typeface="HGP創英角ｺﾞｼｯｸUB" pitchFamily="50" charset="-128"/>
                <a:cs typeface="Arial" pitchFamily="34" charset="0"/>
              </a:rPr>
              <a:t> </a:t>
            </a:r>
            <a:r>
              <a:rPr lang="en-US" altLang="ja-JP" sz="1600" dirty="0" smtClean="0">
                <a:effectLst>
                  <a:outerShdw blurRad="38100" dist="38100" dir="2700000" algn="tl">
                    <a:srgbClr val="C0C0C0"/>
                  </a:outerShdw>
                </a:effectLst>
                <a:latin typeface="Arial" pitchFamily="34" charset="0"/>
                <a:ea typeface="HGP創英角ｺﾞｼｯｸUB" pitchFamily="50" charset="-128"/>
                <a:cs typeface="Arial" pitchFamily="34" charset="0"/>
              </a:rPr>
              <a:t>transport</a:t>
            </a:r>
          </a:p>
          <a:p>
            <a:pPr>
              <a:defRPr/>
            </a:pPr>
            <a:r>
              <a:rPr lang="ja-JP" altLang="en-US" sz="1600" dirty="0" smtClean="0">
                <a:effectLst>
                  <a:outerShdw blurRad="38100" dist="38100" dir="2700000" algn="tl">
                    <a:srgbClr val="C0C0C0"/>
                  </a:outerShdw>
                </a:effectLst>
                <a:latin typeface="Arial" pitchFamily="34" charset="0"/>
                <a:ea typeface="HGP創英角ｺﾞｼｯｸUB" pitchFamily="50" charset="-128"/>
                <a:cs typeface="Arial" pitchFamily="34" charset="0"/>
              </a:rPr>
              <a:t>　･</a:t>
            </a:r>
            <a:r>
              <a:rPr lang="en-US" altLang="ja-JP" sz="1600" dirty="0" smtClean="0">
                <a:effectLst>
                  <a:outerShdw blurRad="38100" dist="38100" dir="2700000" algn="tl">
                    <a:srgbClr val="C0C0C0"/>
                  </a:outerShdw>
                </a:effectLst>
                <a:latin typeface="Arial" pitchFamily="34" charset="0"/>
                <a:ea typeface="HGP創英角ｺﾞｼｯｸUB" pitchFamily="50" charset="-128"/>
                <a:cs typeface="Arial" pitchFamily="34" charset="0"/>
              </a:rPr>
              <a:t>Nuclear delivery</a:t>
            </a:r>
          </a:p>
          <a:p>
            <a:pPr>
              <a:defRPr/>
            </a:pPr>
            <a:r>
              <a:rPr lang="ja-JP" altLang="en-US" sz="1600" dirty="0" smtClean="0">
                <a:solidFill>
                  <a:srgbClr val="FF0000"/>
                </a:solidFill>
                <a:effectLst>
                  <a:outerShdw blurRad="38100" dist="38100" dir="2700000" algn="tl">
                    <a:srgbClr val="C0C0C0"/>
                  </a:outerShdw>
                </a:effectLst>
                <a:latin typeface="Arial" pitchFamily="34" charset="0"/>
                <a:ea typeface="HGP創英角ｺﾞｼｯｸUB" pitchFamily="50" charset="-128"/>
                <a:cs typeface="Arial" pitchFamily="34" charset="0"/>
              </a:rPr>
              <a:t>　→</a:t>
            </a:r>
            <a:r>
              <a:rPr lang="en-US" altLang="ja-JP" sz="1600" dirty="0" smtClean="0">
                <a:solidFill>
                  <a:srgbClr val="FF0000"/>
                </a:solidFill>
                <a:effectLst>
                  <a:outerShdw blurRad="38100" dist="38100" dir="2700000" algn="tl">
                    <a:srgbClr val="C0C0C0"/>
                  </a:outerShdw>
                </a:effectLst>
                <a:latin typeface="Arial" pitchFamily="34" charset="0"/>
                <a:ea typeface="HGP創英角ｺﾞｼｯｸUB" pitchFamily="50" charset="-128"/>
                <a:cs typeface="Arial" pitchFamily="34" charset="0"/>
              </a:rPr>
              <a:t>Improvement of the function of vector</a:t>
            </a:r>
          </a:p>
        </p:txBody>
      </p:sp>
      <p:sp>
        <p:nvSpPr>
          <p:cNvPr id="4110" name="Rectangle 18"/>
          <p:cNvSpPr>
            <a:spLocks noChangeArrowheads="1"/>
          </p:cNvSpPr>
          <p:nvPr/>
        </p:nvSpPr>
        <p:spPr bwMode="auto">
          <a:xfrm>
            <a:off x="625475" y="1126703"/>
            <a:ext cx="2097088"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a:latin typeface="Arial" pitchFamily="34" charset="0"/>
              <a:ea typeface="HGP創英角ｺﾞｼｯｸUB" pitchFamily="50" charset="-128"/>
              <a:cs typeface="Arial" pitchFamily="34" charset="0"/>
            </a:endParaRPr>
          </a:p>
        </p:txBody>
      </p:sp>
      <p:sp>
        <p:nvSpPr>
          <p:cNvPr id="4115" name="Text Box 19"/>
          <p:cNvSpPr txBox="1">
            <a:spLocks noChangeArrowheads="1"/>
          </p:cNvSpPr>
          <p:nvPr/>
        </p:nvSpPr>
        <p:spPr bwMode="auto">
          <a:xfrm>
            <a:off x="446088" y="1063203"/>
            <a:ext cx="1524000" cy="304800"/>
          </a:xfrm>
          <a:prstGeom prst="rect">
            <a:avLst/>
          </a:prstGeom>
          <a:noFill/>
          <a:ln w="9525">
            <a:noFill/>
            <a:miter lim="800000"/>
            <a:headEnd/>
            <a:tailEnd/>
          </a:ln>
          <a:effectLst/>
        </p:spPr>
        <p:txBody>
          <a:bodyPr>
            <a:spAutoFit/>
          </a:bodyPr>
          <a:lstStyle>
            <a:lvl1pPr>
              <a:defRPr kumimoji="1">
                <a:solidFill>
                  <a:schemeClr val="tx1"/>
                </a:solidFill>
                <a:latin typeface="Arial" charset="0"/>
                <a:ea typeface="ＭＳ Ｐゴシック" pitchFamily="50" charset="-128"/>
              </a:defRPr>
            </a:lvl1pPr>
            <a:lvl2pPr marL="742950" indent="-285750">
              <a:defRPr kumimoji="1">
                <a:solidFill>
                  <a:schemeClr val="tx1"/>
                </a:solidFill>
                <a:latin typeface="Arial" charset="0"/>
                <a:ea typeface="ＭＳ Ｐゴシック" pitchFamily="50" charset="-128"/>
              </a:defRPr>
            </a:lvl2pPr>
            <a:lvl3pPr marL="1143000" indent="-228600">
              <a:defRPr kumimoji="1">
                <a:solidFill>
                  <a:schemeClr val="tx1"/>
                </a:solidFill>
                <a:latin typeface="Arial" charset="0"/>
                <a:ea typeface="ＭＳ Ｐゴシック" pitchFamily="50" charset="-128"/>
              </a:defRPr>
            </a:lvl3pPr>
            <a:lvl4pPr marL="1600200" indent="-228600">
              <a:defRPr kumimoji="1">
                <a:solidFill>
                  <a:schemeClr val="tx1"/>
                </a:solidFill>
                <a:latin typeface="Arial" charset="0"/>
                <a:ea typeface="ＭＳ Ｐゴシック" pitchFamily="50" charset="-128"/>
              </a:defRPr>
            </a:lvl4pPr>
            <a:lvl5pPr marL="2057400" indent="-228600">
              <a:defRPr kumimoji="1">
                <a:solidFill>
                  <a:schemeClr val="tx1"/>
                </a:solidFill>
                <a:latin typeface="Arial" charset="0"/>
                <a:ea typeface="ＭＳ Ｐゴシック" pitchFamily="50" charset="-128"/>
              </a:defRPr>
            </a:lvl5pPr>
            <a:lvl6pPr marL="2514600" indent="-228600" fontAlgn="base">
              <a:spcBef>
                <a:spcPct val="0"/>
              </a:spcBef>
              <a:spcAft>
                <a:spcPct val="0"/>
              </a:spcAft>
              <a:defRPr kumimoji="1">
                <a:solidFill>
                  <a:schemeClr val="tx1"/>
                </a:solidFill>
                <a:latin typeface="Arial" charset="0"/>
                <a:ea typeface="ＭＳ Ｐゴシック" pitchFamily="50" charset="-128"/>
              </a:defRPr>
            </a:lvl6pPr>
            <a:lvl7pPr marL="2971800" indent="-228600" fontAlgn="base">
              <a:spcBef>
                <a:spcPct val="0"/>
              </a:spcBef>
              <a:spcAft>
                <a:spcPct val="0"/>
              </a:spcAft>
              <a:defRPr kumimoji="1">
                <a:solidFill>
                  <a:schemeClr val="tx1"/>
                </a:solidFill>
                <a:latin typeface="Arial" charset="0"/>
                <a:ea typeface="ＭＳ Ｐゴシック" pitchFamily="50" charset="-128"/>
              </a:defRPr>
            </a:lvl7pPr>
            <a:lvl8pPr marL="3429000" indent="-228600" fontAlgn="base">
              <a:spcBef>
                <a:spcPct val="0"/>
              </a:spcBef>
              <a:spcAft>
                <a:spcPct val="0"/>
              </a:spcAft>
              <a:defRPr kumimoji="1">
                <a:solidFill>
                  <a:schemeClr val="tx1"/>
                </a:solidFill>
                <a:latin typeface="Arial" charset="0"/>
                <a:ea typeface="ＭＳ Ｐゴシック" pitchFamily="50" charset="-128"/>
              </a:defRPr>
            </a:lvl8pPr>
            <a:lvl9pPr marL="3886200" indent="-228600" fontAlgn="base">
              <a:spcBef>
                <a:spcPct val="0"/>
              </a:spcBef>
              <a:spcAft>
                <a:spcPct val="0"/>
              </a:spcAft>
              <a:defRPr kumimoji="1">
                <a:solidFill>
                  <a:schemeClr val="tx1"/>
                </a:solidFill>
                <a:latin typeface="Arial" charset="0"/>
                <a:ea typeface="ＭＳ Ｐゴシック" pitchFamily="50" charset="-128"/>
              </a:defRPr>
            </a:lvl9pPr>
          </a:lstStyle>
          <a:p>
            <a:pPr algn="ctr">
              <a:spcBef>
                <a:spcPct val="50000"/>
              </a:spcBef>
              <a:defRPr/>
            </a:pPr>
            <a:r>
              <a:rPr lang="en-US" altLang="ja-JP" sz="1400" smtClean="0">
                <a:effectLst>
                  <a:outerShdw blurRad="38100" dist="38100" dir="2700000" algn="tl">
                    <a:srgbClr val="C0C0C0"/>
                  </a:outerShdw>
                </a:effectLst>
                <a:latin typeface="Arial" pitchFamily="34" charset="0"/>
                <a:ea typeface="HGP創英角ｺﾞｼｯｸUB" pitchFamily="50" charset="-128"/>
                <a:cs typeface="Arial" pitchFamily="34" charset="0"/>
              </a:rPr>
              <a:t>Packaging</a:t>
            </a:r>
          </a:p>
        </p:txBody>
      </p:sp>
      <p:sp>
        <p:nvSpPr>
          <p:cNvPr id="4116" name="Text Box 20"/>
          <p:cNvSpPr txBox="1">
            <a:spLocks noChangeArrowheads="1"/>
          </p:cNvSpPr>
          <p:nvPr/>
        </p:nvSpPr>
        <p:spPr bwMode="auto">
          <a:xfrm>
            <a:off x="1908175" y="824731"/>
            <a:ext cx="1439863" cy="304800"/>
          </a:xfrm>
          <a:prstGeom prst="rect">
            <a:avLst/>
          </a:prstGeom>
          <a:noFill/>
          <a:ln w="9525">
            <a:noFill/>
            <a:miter lim="800000"/>
            <a:headEnd/>
            <a:tailEnd/>
          </a:ln>
          <a:effectLst/>
        </p:spPr>
        <p:txBody>
          <a:bodyPr>
            <a:spAutoFit/>
          </a:bodyPr>
          <a:lstStyle>
            <a:lvl1pPr>
              <a:defRPr kumimoji="1">
                <a:solidFill>
                  <a:schemeClr val="tx1"/>
                </a:solidFill>
                <a:latin typeface="Arial" charset="0"/>
                <a:ea typeface="ＭＳ Ｐゴシック" pitchFamily="50" charset="-128"/>
              </a:defRPr>
            </a:lvl1pPr>
            <a:lvl2pPr marL="742950" indent="-285750">
              <a:defRPr kumimoji="1">
                <a:solidFill>
                  <a:schemeClr val="tx1"/>
                </a:solidFill>
                <a:latin typeface="Arial" charset="0"/>
                <a:ea typeface="ＭＳ Ｐゴシック" pitchFamily="50" charset="-128"/>
              </a:defRPr>
            </a:lvl2pPr>
            <a:lvl3pPr marL="1143000" indent="-228600">
              <a:defRPr kumimoji="1">
                <a:solidFill>
                  <a:schemeClr val="tx1"/>
                </a:solidFill>
                <a:latin typeface="Arial" charset="0"/>
                <a:ea typeface="ＭＳ Ｐゴシック" pitchFamily="50" charset="-128"/>
              </a:defRPr>
            </a:lvl3pPr>
            <a:lvl4pPr marL="1600200" indent="-228600">
              <a:defRPr kumimoji="1">
                <a:solidFill>
                  <a:schemeClr val="tx1"/>
                </a:solidFill>
                <a:latin typeface="Arial" charset="0"/>
                <a:ea typeface="ＭＳ Ｐゴシック" pitchFamily="50" charset="-128"/>
              </a:defRPr>
            </a:lvl4pPr>
            <a:lvl5pPr marL="2057400" indent="-228600">
              <a:defRPr kumimoji="1">
                <a:solidFill>
                  <a:schemeClr val="tx1"/>
                </a:solidFill>
                <a:latin typeface="Arial" charset="0"/>
                <a:ea typeface="ＭＳ Ｐゴシック" pitchFamily="50" charset="-128"/>
              </a:defRPr>
            </a:lvl5pPr>
            <a:lvl6pPr marL="2514600" indent="-228600" fontAlgn="base">
              <a:spcBef>
                <a:spcPct val="0"/>
              </a:spcBef>
              <a:spcAft>
                <a:spcPct val="0"/>
              </a:spcAft>
              <a:defRPr kumimoji="1">
                <a:solidFill>
                  <a:schemeClr val="tx1"/>
                </a:solidFill>
                <a:latin typeface="Arial" charset="0"/>
                <a:ea typeface="ＭＳ Ｐゴシック" pitchFamily="50" charset="-128"/>
              </a:defRPr>
            </a:lvl6pPr>
            <a:lvl7pPr marL="2971800" indent="-228600" fontAlgn="base">
              <a:spcBef>
                <a:spcPct val="0"/>
              </a:spcBef>
              <a:spcAft>
                <a:spcPct val="0"/>
              </a:spcAft>
              <a:defRPr kumimoji="1">
                <a:solidFill>
                  <a:schemeClr val="tx1"/>
                </a:solidFill>
                <a:latin typeface="Arial" charset="0"/>
                <a:ea typeface="ＭＳ Ｐゴシック" pitchFamily="50" charset="-128"/>
              </a:defRPr>
            </a:lvl7pPr>
            <a:lvl8pPr marL="3429000" indent="-228600" fontAlgn="base">
              <a:spcBef>
                <a:spcPct val="0"/>
              </a:spcBef>
              <a:spcAft>
                <a:spcPct val="0"/>
              </a:spcAft>
              <a:defRPr kumimoji="1">
                <a:solidFill>
                  <a:schemeClr val="tx1"/>
                </a:solidFill>
                <a:latin typeface="Arial" charset="0"/>
                <a:ea typeface="ＭＳ Ｐゴシック" pitchFamily="50" charset="-128"/>
              </a:defRPr>
            </a:lvl8pPr>
            <a:lvl9pPr marL="3886200" indent="-228600" fontAlgn="base">
              <a:spcBef>
                <a:spcPct val="0"/>
              </a:spcBef>
              <a:spcAft>
                <a:spcPct val="0"/>
              </a:spcAft>
              <a:defRPr kumimoji="1">
                <a:solidFill>
                  <a:schemeClr val="tx1"/>
                </a:solidFill>
                <a:latin typeface="Arial" charset="0"/>
                <a:ea typeface="ＭＳ Ｐゴシック" pitchFamily="50" charset="-128"/>
              </a:defRPr>
            </a:lvl9pPr>
          </a:lstStyle>
          <a:p>
            <a:pPr algn="ctr">
              <a:spcBef>
                <a:spcPct val="50000"/>
              </a:spcBef>
              <a:defRPr/>
            </a:pPr>
            <a:r>
              <a:rPr lang="en-US" altLang="ja-JP" sz="1400" dirty="0" smtClean="0">
                <a:effectLst>
                  <a:outerShdw blurRad="38100" dist="38100" dir="2700000" algn="tl">
                    <a:srgbClr val="C0C0C0"/>
                  </a:outerShdw>
                </a:effectLst>
                <a:latin typeface="Arial" pitchFamily="34" charset="0"/>
                <a:ea typeface="HGP創英角ｺﾞｼｯｸUB" pitchFamily="50" charset="-128"/>
                <a:cs typeface="Arial" pitchFamily="34" charset="0"/>
              </a:rPr>
              <a:t>Administration</a:t>
            </a:r>
          </a:p>
        </p:txBody>
      </p:sp>
      <p:sp>
        <p:nvSpPr>
          <p:cNvPr id="4" name="Rectangle 21"/>
          <p:cNvSpPr>
            <a:spLocks noChangeArrowheads="1"/>
          </p:cNvSpPr>
          <p:nvPr/>
        </p:nvSpPr>
        <p:spPr bwMode="auto">
          <a:xfrm>
            <a:off x="369888" y="2260178"/>
            <a:ext cx="609600" cy="3048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a:latin typeface="Arial" pitchFamily="34" charset="0"/>
              <a:ea typeface="HGP創英角ｺﾞｼｯｸUB" pitchFamily="50" charset="-128"/>
              <a:cs typeface="Arial" pitchFamily="34" charset="0"/>
            </a:endParaRPr>
          </a:p>
        </p:txBody>
      </p:sp>
      <p:sp>
        <p:nvSpPr>
          <p:cNvPr id="4114" name="Rectangle 22"/>
          <p:cNvSpPr>
            <a:spLocks noChangeArrowheads="1"/>
          </p:cNvSpPr>
          <p:nvPr/>
        </p:nvSpPr>
        <p:spPr bwMode="auto">
          <a:xfrm>
            <a:off x="1208088" y="1980778"/>
            <a:ext cx="1524000" cy="4572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a:latin typeface="Arial" pitchFamily="34" charset="0"/>
              <a:ea typeface="HGP創英角ｺﾞｼｯｸUB" pitchFamily="50" charset="-128"/>
              <a:cs typeface="Arial" pitchFamily="34" charset="0"/>
            </a:endParaRPr>
          </a:p>
        </p:txBody>
      </p:sp>
      <p:sp>
        <p:nvSpPr>
          <p:cNvPr id="4119" name="Text Box 23"/>
          <p:cNvSpPr txBox="1">
            <a:spLocks noChangeArrowheads="1"/>
          </p:cNvSpPr>
          <p:nvPr/>
        </p:nvSpPr>
        <p:spPr bwMode="auto">
          <a:xfrm>
            <a:off x="179388" y="2222078"/>
            <a:ext cx="914400" cy="304800"/>
          </a:xfrm>
          <a:prstGeom prst="rect">
            <a:avLst/>
          </a:prstGeom>
          <a:noFill/>
          <a:ln w="9525">
            <a:noFill/>
            <a:miter lim="800000"/>
            <a:headEnd/>
            <a:tailEnd/>
          </a:ln>
          <a:effectLst/>
        </p:spPr>
        <p:txBody>
          <a:bodyPr>
            <a:spAutoFit/>
          </a:bodyPr>
          <a:lstStyle/>
          <a:p>
            <a:pPr algn="ctr">
              <a:spcBef>
                <a:spcPct val="50000"/>
              </a:spcBef>
              <a:defRPr/>
            </a:pPr>
            <a:r>
              <a:rPr lang="en-US" altLang="ja-JP" sz="1400">
                <a:effectLst>
                  <a:outerShdw blurRad="38100" dist="38100" dir="2700000" algn="tl">
                    <a:srgbClr val="C0C0C0"/>
                  </a:outerShdw>
                </a:effectLst>
                <a:latin typeface="Arial" pitchFamily="34" charset="0"/>
                <a:ea typeface="HGP創英角ｺﾞｼｯｸUB" pitchFamily="50" charset="-128"/>
                <a:cs typeface="Arial" pitchFamily="34" charset="0"/>
              </a:rPr>
              <a:t>DNA</a:t>
            </a:r>
          </a:p>
        </p:txBody>
      </p:sp>
      <p:sp>
        <p:nvSpPr>
          <p:cNvPr id="4120" name="Text Box 24"/>
          <p:cNvSpPr txBox="1">
            <a:spLocks noChangeArrowheads="1"/>
          </p:cNvSpPr>
          <p:nvPr/>
        </p:nvSpPr>
        <p:spPr bwMode="auto">
          <a:xfrm>
            <a:off x="1030288" y="1945853"/>
            <a:ext cx="1524000" cy="738664"/>
          </a:xfrm>
          <a:prstGeom prst="rect">
            <a:avLst/>
          </a:prstGeom>
          <a:noFill/>
          <a:ln w="9525">
            <a:noFill/>
            <a:miter lim="800000"/>
            <a:headEnd/>
            <a:tailEnd/>
          </a:ln>
          <a:effectLst/>
        </p:spPr>
        <p:txBody>
          <a:bodyPr>
            <a:spAutoFit/>
          </a:bodyPr>
          <a:lstStyle>
            <a:lvl1pPr>
              <a:defRPr kumimoji="1">
                <a:solidFill>
                  <a:schemeClr val="tx1"/>
                </a:solidFill>
                <a:latin typeface="Arial" charset="0"/>
                <a:ea typeface="ＭＳ Ｐゴシック" pitchFamily="50" charset="-128"/>
              </a:defRPr>
            </a:lvl1pPr>
            <a:lvl2pPr marL="742950" indent="-285750">
              <a:defRPr kumimoji="1">
                <a:solidFill>
                  <a:schemeClr val="tx1"/>
                </a:solidFill>
                <a:latin typeface="Arial" charset="0"/>
                <a:ea typeface="ＭＳ Ｐゴシック" pitchFamily="50" charset="-128"/>
              </a:defRPr>
            </a:lvl2pPr>
            <a:lvl3pPr marL="1143000" indent="-228600">
              <a:defRPr kumimoji="1">
                <a:solidFill>
                  <a:schemeClr val="tx1"/>
                </a:solidFill>
                <a:latin typeface="Arial" charset="0"/>
                <a:ea typeface="ＭＳ Ｐゴシック" pitchFamily="50" charset="-128"/>
              </a:defRPr>
            </a:lvl3pPr>
            <a:lvl4pPr marL="1600200" indent="-228600">
              <a:defRPr kumimoji="1">
                <a:solidFill>
                  <a:schemeClr val="tx1"/>
                </a:solidFill>
                <a:latin typeface="Arial" charset="0"/>
                <a:ea typeface="ＭＳ Ｐゴシック" pitchFamily="50" charset="-128"/>
              </a:defRPr>
            </a:lvl4pPr>
            <a:lvl5pPr marL="2057400" indent="-228600">
              <a:defRPr kumimoji="1">
                <a:solidFill>
                  <a:schemeClr val="tx1"/>
                </a:solidFill>
                <a:latin typeface="Arial" charset="0"/>
                <a:ea typeface="ＭＳ Ｐゴシック" pitchFamily="50" charset="-128"/>
              </a:defRPr>
            </a:lvl5pPr>
            <a:lvl6pPr marL="2514600" indent="-228600" fontAlgn="base">
              <a:spcBef>
                <a:spcPct val="0"/>
              </a:spcBef>
              <a:spcAft>
                <a:spcPct val="0"/>
              </a:spcAft>
              <a:defRPr kumimoji="1">
                <a:solidFill>
                  <a:schemeClr val="tx1"/>
                </a:solidFill>
                <a:latin typeface="Arial" charset="0"/>
                <a:ea typeface="ＭＳ Ｐゴシック" pitchFamily="50" charset="-128"/>
              </a:defRPr>
            </a:lvl6pPr>
            <a:lvl7pPr marL="2971800" indent="-228600" fontAlgn="base">
              <a:spcBef>
                <a:spcPct val="0"/>
              </a:spcBef>
              <a:spcAft>
                <a:spcPct val="0"/>
              </a:spcAft>
              <a:defRPr kumimoji="1">
                <a:solidFill>
                  <a:schemeClr val="tx1"/>
                </a:solidFill>
                <a:latin typeface="Arial" charset="0"/>
                <a:ea typeface="ＭＳ Ｐゴシック" pitchFamily="50" charset="-128"/>
              </a:defRPr>
            </a:lvl7pPr>
            <a:lvl8pPr marL="3429000" indent="-228600" fontAlgn="base">
              <a:spcBef>
                <a:spcPct val="0"/>
              </a:spcBef>
              <a:spcAft>
                <a:spcPct val="0"/>
              </a:spcAft>
              <a:defRPr kumimoji="1">
                <a:solidFill>
                  <a:schemeClr val="tx1"/>
                </a:solidFill>
                <a:latin typeface="Arial" charset="0"/>
                <a:ea typeface="ＭＳ Ｐゴシック" pitchFamily="50" charset="-128"/>
              </a:defRPr>
            </a:lvl8pPr>
            <a:lvl9pPr marL="3886200" indent="-228600" fontAlgn="base">
              <a:spcBef>
                <a:spcPct val="0"/>
              </a:spcBef>
              <a:spcAft>
                <a:spcPct val="0"/>
              </a:spcAft>
              <a:defRPr kumimoji="1">
                <a:solidFill>
                  <a:schemeClr val="tx1"/>
                </a:solidFill>
                <a:latin typeface="Arial" charset="0"/>
                <a:ea typeface="ＭＳ Ｐゴシック" pitchFamily="50" charset="-128"/>
              </a:defRPr>
            </a:lvl9pPr>
          </a:lstStyle>
          <a:p>
            <a:pPr algn="ctr">
              <a:defRPr/>
            </a:pPr>
            <a:r>
              <a:rPr lang="en-US" altLang="ja-JP" sz="1400" dirty="0" smtClean="0">
                <a:effectLst>
                  <a:outerShdw blurRad="38100" dist="38100" dir="2700000" algn="tl">
                    <a:srgbClr val="C0C0C0"/>
                  </a:outerShdw>
                </a:effectLst>
                <a:latin typeface="Arial" pitchFamily="34" charset="0"/>
                <a:ea typeface="HGP創英角ｺﾞｼｯｸUB" pitchFamily="50" charset="-128"/>
                <a:cs typeface="Arial" pitchFamily="34" charset="0"/>
              </a:rPr>
              <a:t>Non-viral </a:t>
            </a:r>
          </a:p>
          <a:p>
            <a:pPr algn="ctr">
              <a:defRPr/>
            </a:pPr>
            <a:r>
              <a:rPr lang="en-US" altLang="ja-JP" sz="1400" dirty="0" smtClean="0">
                <a:effectLst>
                  <a:outerShdw blurRad="38100" dist="38100" dir="2700000" algn="tl">
                    <a:srgbClr val="C0C0C0"/>
                  </a:outerShdw>
                </a:effectLst>
                <a:latin typeface="Arial" pitchFamily="34" charset="0"/>
                <a:ea typeface="HGP創英角ｺﾞｼｯｸUB" pitchFamily="50" charset="-128"/>
                <a:cs typeface="Arial" pitchFamily="34" charset="0"/>
              </a:rPr>
              <a:t>Gene/siRNA vector</a:t>
            </a:r>
          </a:p>
        </p:txBody>
      </p:sp>
      <p:sp>
        <p:nvSpPr>
          <p:cNvPr id="4117" name="Rectangle 25"/>
          <p:cNvSpPr>
            <a:spLocks noChangeArrowheads="1"/>
          </p:cNvSpPr>
          <p:nvPr/>
        </p:nvSpPr>
        <p:spPr bwMode="auto">
          <a:xfrm>
            <a:off x="973138" y="2984078"/>
            <a:ext cx="1320800" cy="2286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a:latin typeface="Arial" pitchFamily="34" charset="0"/>
              <a:ea typeface="HGP創英角ｺﾞｼｯｸUB" pitchFamily="50" charset="-128"/>
              <a:cs typeface="Arial" pitchFamily="34" charset="0"/>
            </a:endParaRPr>
          </a:p>
        </p:txBody>
      </p:sp>
      <p:sp>
        <p:nvSpPr>
          <p:cNvPr id="2" name="Text Box 8"/>
          <p:cNvSpPr txBox="1">
            <a:spLocks noChangeArrowheads="1"/>
          </p:cNvSpPr>
          <p:nvPr/>
        </p:nvSpPr>
        <p:spPr bwMode="auto">
          <a:xfrm>
            <a:off x="971550" y="5624091"/>
            <a:ext cx="3311525" cy="33655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kumimoji="1">
                <a:solidFill>
                  <a:schemeClr val="tx1"/>
                </a:solidFill>
                <a:latin typeface="Arial" charset="0"/>
                <a:ea typeface="ＭＳ Ｐゴシック" pitchFamily="50" charset="-128"/>
              </a:defRPr>
            </a:lvl1pPr>
            <a:lvl2pPr marL="742950" indent="-285750">
              <a:defRPr kumimoji="1">
                <a:solidFill>
                  <a:schemeClr val="tx1"/>
                </a:solidFill>
                <a:latin typeface="Arial" charset="0"/>
                <a:ea typeface="ＭＳ Ｐゴシック" pitchFamily="50" charset="-128"/>
              </a:defRPr>
            </a:lvl2pPr>
            <a:lvl3pPr marL="1143000" indent="-228600">
              <a:defRPr kumimoji="1">
                <a:solidFill>
                  <a:schemeClr val="tx1"/>
                </a:solidFill>
                <a:latin typeface="Arial" charset="0"/>
                <a:ea typeface="ＭＳ Ｐゴシック" pitchFamily="50" charset="-128"/>
              </a:defRPr>
            </a:lvl3pPr>
            <a:lvl4pPr marL="1600200" indent="-228600">
              <a:defRPr kumimoji="1">
                <a:solidFill>
                  <a:schemeClr val="tx1"/>
                </a:solidFill>
                <a:latin typeface="Arial" charset="0"/>
                <a:ea typeface="ＭＳ Ｐゴシック" pitchFamily="50" charset="-128"/>
              </a:defRPr>
            </a:lvl4pPr>
            <a:lvl5pPr marL="2057400" indent="-228600">
              <a:defRPr kumimoji="1">
                <a:solidFill>
                  <a:schemeClr val="tx1"/>
                </a:solidFill>
                <a:latin typeface="Arial" charset="0"/>
                <a:ea typeface="ＭＳ Ｐゴシック" pitchFamily="50" charset="-128"/>
              </a:defRPr>
            </a:lvl5pPr>
            <a:lvl6pPr marL="2514600" indent="-228600" fontAlgn="base">
              <a:spcBef>
                <a:spcPct val="0"/>
              </a:spcBef>
              <a:spcAft>
                <a:spcPct val="0"/>
              </a:spcAft>
              <a:defRPr kumimoji="1">
                <a:solidFill>
                  <a:schemeClr val="tx1"/>
                </a:solidFill>
                <a:latin typeface="Arial" charset="0"/>
                <a:ea typeface="ＭＳ Ｐゴシック" pitchFamily="50" charset="-128"/>
              </a:defRPr>
            </a:lvl6pPr>
            <a:lvl7pPr marL="2971800" indent="-228600" fontAlgn="base">
              <a:spcBef>
                <a:spcPct val="0"/>
              </a:spcBef>
              <a:spcAft>
                <a:spcPct val="0"/>
              </a:spcAft>
              <a:defRPr kumimoji="1">
                <a:solidFill>
                  <a:schemeClr val="tx1"/>
                </a:solidFill>
                <a:latin typeface="Arial" charset="0"/>
                <a:ea typeface="ＭＳ Ｐゴシック" pitchFamily="50" charset="-128"/>
              </a:defRPr>
            </a:lvl7pPr>
            <a:lvl8pPr marL="3429000" indent="-228600" fontAlgn="base">
              <a:spcBef>
                <a:spcPct val="0"/>
              </a:spcBef>
              <a:spcAft>
                <a:spcPct val="0"/>
              </a:spcAft>
              <a:defRPr kumimoji="1">
                <a:solidFill>
                  <a:schemeClr val="tx1"/>
                </a:solidFill>
                <a:latin typeface="Arial" charset="0"/>
                <a:ea typeface="ＭＳ Ｐゴシック" pitchFamily="50" charset="-128"/>
              </a:defRPr>
            </a:lvl8pPr>
            <a:lvl9pPr marL="3886200" indent="-228600" fontAlgn="base">
              <a:spcBef>
                <a:spcPct val="0"/>
              </a:spcBef>
              <a:spcAft>
                <a:spcPct val="0"/>
              </a:spcAft>
              <a:defRPr kumimoji="1">
                <a:solidFill>
                  <a:schemeClr val="tx1"/>
                </a:solidFill>
                <a:latin typeface="Arial" charset="0"/>
                <a:ea typeface="ＭＳ Ｐゴシック" pitchFamily="50" charset="-128"/>
              </a:defRPr>
            </a:lvl9pPr>
          </a:lstStyle>
          <a:p>
            <a:pPr algn="ctr">
              <a:spcBef>
                <a:spcPct val="50000"/>
              </a:spcBef>
              <a:defRPr/>
            </a:pPr>
            <a:r>
              <a:rPr lang="en-US" altLang="ja-JP" sz="1600" smtClean="0">
                <a:effectLst>
                  <a:outerShdw blurRad="38100" dist="38100" dir="2700000" algn="tl">
                    <a:srgbClr val="FFFFFF"/>
                  </a:outerShdw>
                </a:effectLst>
                <a:latin typeface="Arial" pitchFamily="34" charset="0"/>
                <a:ea typeface="HGP創英角ｺﾞｼｯｸUB" pitchFamily="50" charset="-128"/>
                <a:cs typeface="Arial" pitchFamily="34" charset="0"/>
              </a:rPr>
              <a:t>Control of intracellular trafficking</a:t>
            </a:r>
          </a:p>
        </p:txBody>
      </p:sp>
      <p:sp>
        <p:nvSpPr>
          <p:cNvPr id="5" name="Text Box 37"/>
          <p:cNvSpPr txBox="1">
            <a:spLocks noChangeArrowheads="1"/>
          </p:cNvSpPr>
          <p:nvPr/>
        </p:nvSpPr>
        <p:spPr bwMode="auto">
          <a:xfrm>
            <a:off x="788988" y="2945978"/>
            <a:ext cx="222689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400">
                <a:latin typeface="Arial" pitchFamily="34" charset="0"/>
                <a:ea typeface="HGP創英角ｺﾞｼｯｸUB" pitchFamily="50" charset="-128"/>
                <a:cs typeface="Arial" pitchFamily="34" charset="0"/>
              </a:rPr>
              <a:t>Cellular Binding &amp; Uptake</a:t>
            </a:r>
          </a:p>
        </p:txBody>
      </p:sp>
      <p:sp>
        <p:nvSpPr>
          <p:cNvPr id="6" name="Text Box 38"/>
          <p:cNvSpPr txBox="1">
            <a:spLocks noChangeArrowheads="1"/>
          </p:cNvSpPr>
          <p:nvPr/>
        </p:nvSpPr>
        <p:spPr bwMode="auto">
          <a:xfrm>
            <a:off x="1998663" y="4965278"/>
            <a:ext cx="928687" cy="27463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200">
                <a:latin typeface="Arial" pitchFamily="34" charset="0"/>
                <a:ea typeface="HGP創英角ｺﾞｼｯｸUB" pitchFamily="50" charset="-128"/>
                <a:cs typeface="Arial" pitchFamily="34" charset="0"/>
              </a:rPr>
              <a:t>Endosome</a:t>
            </a:r>
          </a:p>
        </p:txBody>
      </p:sp>
      <p:sp>
        <p:nvSpPr>
          <p:cNvPr id="4121" name="Text Box 39"/>
          <p:cNvSpPr txBox="1">
            <a:spLocks noChangeArrowheads="1"/>
          </p:cNvSpPr>
          <p:nvPr/>
        </p:nvSpPr>
        <p:spPr bwMode="auto">
          <a:xfrm>
            <a:off x="2195513" y="4188991"/>
            <a:ext cx="742950" cy="27463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algn="ctr" eaLnBrk="1" hangingPunct="1"/>
            <a:r>
              <a:rPr lang="en-US" altLang="ja-JP" sz="1200">
                <a:latin typeface="Arial" pitchFamily="34" charset="0"/>
                <a:ea typeface="HGP創英角ｺﾞｼｯｸUB" pitchFamily="50" charset="-128"/>
                <a:cs typeface="Arial" pitchFamily="34" charset="0"/>
              </a:rPr>
              <a:t>Escape</a:t>
            </a:r>
          </a:p>
        </p:txBody>
      </p:sp>
      <p:sp>
        <p:nvSpPr>
          <p:cNvPr id="4122" name="Text Box 40"/>
          <p:cNvSpPr txBox="1">
            <a:spLocks noChangeArrowheads="1"/>
          </p:cNvSpPr>
          <p:nvPr/>
        </p:nvSpPr>
        <p:spPr bwMode="auto">
          <a:xfrm>
            <a:off x="3113088" y="3795291"/>
            <a:ext cx="1468672" cy="30777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400">
                <a:latin typeface="Arial" pitchFamily="34" charset="0"/>
                <a:ea typeface="HGP創英角ｺﾞｼｯｸUB" pitchFamily="50" charset="-128"/>
                <a:cs typeface="Arial" pitchFamily="34" charset="0"/>
              </a:rPr>
              <a:t>Nuclear delivery</a:t>
            </a:r>
          </a:p>
        </p:txBody>
      </p:sp>
      <p:sp>
        <p:nvSpPr>
          <p:cNvPr id="4123" name="Text Box 41"/>
          <p:cNvSpPr txBox="1">
            <a:spLocks noChangeArrowheads="1"/>
          </p:cNvSpPr>
          <p:nvPr/>
        </p:nvSpPr>
        <p:spPr bwMode="auto">
          <a:xfrm>
            <a:off x="3851275" y="4442991"/>
            <a:ext cx="832279" cy="30777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400">
                <a:latin typeface="Arial" pitchFamily="34" charset="0"/>
                <a:ea typeface="HGP創英角ｺﾞｼｯｸUB" pitchFamily="50" charset="-128"/>
                <a:cs typeface="Arial" pitchFamily="34" charset="0"/>
              </a:rPr>
              <a:t>Nucleus</a:t>
            </a:r>
          </a:p>
        </p:txBody>
      </p:sp>
    </p:spTree>
    <p:extLst>
      <p:ext uri="{BB962C8B-B14F-4D97-AF65-F5344CB8AC3E}">
        <p14:creationId xmlns:p14="http://schemas.microsoft.com/office/powerpoint/2010/main" val="2164311087"/>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Text Box 3"/>
          <p:cNvSpPr txBox="1">
            <a:spLocks noChangeArrowheads="1"/>
          </p:cNvSpPr>
          <p:nvPr/>
        </p:nvSpPr>
        <p:spPr bwMode="auto">
          <a:xfrm>
            <a:off x="141356" y="90739"/>
            <a:ext cx="895950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algn="ctr" eaLnBrk="1" hangingPunct="1"/>
            <a:r>
              <a:rPr lang="en-US" altLang="ja-JP" sz="2800" b="1" u="sng" dirty="0">
                <a:latin typeface="Arial" pitchFamily="34" charset="0"/>
                <a:ea typeface="HGP創英角ｺﾞｼｯｸUB" pitchFamily="50" charset="-128"/>
                <a:cs typeface="Arial" pitchFamily="34" charset="0"/>
              </a:rPr>
              <a:t>M</a:t>
            </a:r>
            <a:r>
              <a:rPr lang="en-US" altLang="ja-JP" sz="2800" b="1" dirty="0">
                <a:latin typeface="Arial" pitchFamily="34" charset="0"/>
                <a:ea typeface="HGP創英角ｺﾞｼｯｸUB" pitchFamily="50" charset="-128"/>
                <a:cs typeface="Arial" pitchFamily="34" charset="0"/>
              </a:rPr>
              <a:t>ultifunctional </a:t>
            </a:r>
            <a:r>
              <a:rPr lang="en-US" altLang="ja-JP" sz="2800" b="1" u="sng" dirty="0">
                <a:latin typeface="Arial" pitchFamily="34" charset="0"/>
                <a:ea typeface="HGP創英角ｺﾞｼｯｸUB" pitchFamily="50" charset="-128"/>
                <a:cs typeface="Arial" pitchFamily="34" charset="0"/>
              </a:rPr>
              <a:t>e</a:t>
            </a:r>
            <a:r>
              <a:rPr lang="en-US" altLang="ja-JP" sz="2800" b="1" dirty="0">
                <a:latin typeface="Arial" pitchFamily="34" charset="0"/>
                <a:ea typeface="HGP創英角ｺﾞｼｯｸUB" pitchFamily="50" charset="-128"/>
                <a:cs typeface="Arial" pitchFamily="34" charset="0"/>
              </a:rPr>
              <a:t>nvelope-type </a:t>
            </a:r>
            <a:r>
              <a:rPr lang="en-US" altLang="ja-JP" sz="2800" b="1" u="sng" dirty="0">
                <a:latin typeface="Arial" pitchFamily="34" charset="0"/>
                <a:ea typeface="HGP創英角ｺﾞｼｯｸUB" pitchFamily="50" charset="-128"/>
                <a:cs typeface="Arial" pitchFamily="34" charset="0"/>
              </a:rPr>
              <a:t>n</a:t>
            </a:r>
            <a:r>
              <a:rPr lang="en-US" altLang="ja-JP" sz="2800" b="1" dirty="0">
                <a:latin typeface="Arial" pitchFamily="34" charset="0"/>
                <a:ea typeface="HGP創英角ｺﾞｼｯｸUB" pitchFamily="50" charset="-128"/>
                <a:cs typeface="Arial" pitchFamily="34" charset="0"/>
              </a:rPr>
              <a:t>ano </a:t>
            </a:r>
            <a:r>
              <a:rPr lang="en-US" altLang="ja-JP" sz="2800" b="1" u="sng" dirty="0">
                <a:latin typeface="Arial" pitchFamily="34" charset="0"/>
                <a:ea typeface="HGP創英角ｺﾞｼｯｸUB" pitchFamily="50" charset="-128"/>
                <a:cs typeface="Arial" pitchFamily="34" charset="0"/>
              </a:rPr>
              <a:t>d</a:t>
            </a:r>
            <a:r>
              <a:rPr lang="en-US" altLang="ja-JP" sz="2800" b="1" dirty="0">
                <a:latin typeface="Arial" pitchFamily="34" charset="0"/>
                <a:ea typeface="HGP創英角ｺﾞｼｯｸUB" pitchFamily="50" charset="-128"/>
                <a:cs typeface="Arial" pitchFamily="34" charset="0"/>
              </a:rPr>
              <a:t>evice </a:t>
            </a:r>
            <a:r>
              <a:rPr lang="ja-JP" altLang="en-US" sz="2800" b="1" dirty="0">
                <a:latin typeface="Arial" pitchFamily="34" charset="0"/>
                <a:ea typeface="HGP創英角ｺﾞｼｯｸUB" pitchFamily="50" charset="-128"/>
                <a:cs typeface="Arial" pitchFamily="34" charset="0"/>
              </a:rPr>
              <a:t>（</a:t>
            </a:r>
            <a:r>
              <a:rPr lang="en-US" altLang="ja-JP" sz="2800" b="1" dirty="0">
                <a:latin typeface="Arial" pitchFamily="34" charset="0"/>
                <a:ea typeface="HGP創英角ｺﾞｼｯｸUB" pitchFamily="50" charset="-128"/>
                <a:cs typeface="Arial" pitchFamily="34" charset="0"/>
              </a:rPr>
              <a:t>MEND</a:t>
            </a:r>
            <a:r>
              <a:rPr lang="ja-JP" altLang="en-US" sz="2800" b="1" dirty="0">
                <a:latin typeface="Arial" pitchFamily="34" charset="0"/>
                <a:ea typeface="HGP創英角ｺﾞｼｯｸUB" pitchFamily="50" charset="-128"/>
                <a:cs typeface="Arial" pitchFamily="34" charset="0"/>
              </a:rPr>
              <a:t>）</a:t>
            </a:r>
          </a:p>
        </p:txBody>
      </p:sp>
      <p:grpSp>
        <p:nvGrpSpPr>
          <p:cNvPr id="5123" name="Group 5"/>
          <p:cNvGrpSpPr>
            <a:grpSpLocks/>
          </p:cNvGrpSpPr>
          <p:nvPr/>
        </p:nvGrpSpPr>
        <p:grpSpPr bwMode="auto">
          <a:xfrm rot="2583249">
            <a:off x="5905907" y="1133574"/>
            <a:ext cx="184150" cy="228600"/>
            <a:chOff x="2959" y="2247"/>
            <a:chExt cx="86" cy="104"/>
          </a:xfrm>
        </p:grpSpPr>
        <p:sp>
          <p:nvSpPr>
            <p:cNvPr id="5921" name="AutoShape 6"/>
            <p:cNvSpPr>
              <a:spLocks noChangeArrowheads="1"/>
            </p:cNvSpPr>
            <p:nvPr/>
          </p:nvSpPr>
          <p:spPr bwMode="auto">
            <a:xfrm rot="-1235303">
              <a:off x="3000" y="2331"/>
              <a:ext cx="45" cy="20"/>
            </a:xfrm>
            <a:prstGeom prst="cube">
              <a:avLst>
                <a:gd name="adj" fmla="val 8824"/>
              </a:avLst>
            </a:prstGeom>
            <a:solidFill>
              <a:srgbClr val="CC0066"/>
            </a:solidFill>
            <a:ln w="9525">
              <a:solidFill>
                <a:schemeClr val="tx1"/>
              </a:solidFill>
              <a:miter lim="800000"/>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922" name="Freeform 7"/>
            <p:cNvSpPr>
              <a:spLocks/>
            </p:cNvSpPr>
            <p:nvPr/>
          </p:nvSpPr>
          <p:spPr bwMode="auto">
            <a:xfrm rot="-1235303">
              <a:off x="2959" y="2247"/>
              <a:ext cx="76" cy="90"/>
            </a:xfrm>
            <a:custGeom>
              <a:avLst/>
              <a:gdLst>
                <a:gd name="T0" fmla="*/ 44 w 76"/>
                <a:gd name="T1" fmla="*/ 1 h 135"/>
                <a:gd name="T2" fmla="*/ 24 w 76"/>
                <a:gd name="T3" fmla="*/ 1 h 135"/>
                <a:gd name="T4" fmla="*/ 26 w 76"/>
                <a:gd name="T5" fmla="*/ 1 h 135"/>
                <a:gd name="T6" fmla="*/ 39 w 76"/>
                <a:gd name="T7" fmla="*/ 1 h 135"/>
                <a:gd name="T8" fmla="*/ 71 w 76"/>
                <a:gd name="T9" fmla="*/ 1 h 135"/>
                <a:gd name="T10" fmla="*/ 64 w 76"/>
                <a:gd name="T11" fmla="*/ 1 h 135"/>
                <a:gd name="T12" fmla="*/ 15 w 76"/>
                <a:gd name="T13" fmla="*/ 1 h 135"/>
                <a:gd name="T14" fmla="*/ 8 w 76"/>
                <a:gd name="T15" fmla="*/ 1 h 135"/>
                <a:gd name="T16" fmla="*/ 21 w 76"/>
                <a:gd name="T17" fmla="*/ 1 h 135"/>
                <a:gd name="T18" fmla="*/ 36 w 76"/>
                <a:gd name="T19" fmla="*/ 1 h 135"/>
                <a:gd name="T20" fmla="*/ 68 w 76"/>
                <a:gd name="T21" fmla="*/ 1 h 135"/>
                <a:gd name="T22" fmla="*/ 58 w 76"/>
                <a:gd name="T23" fmla="*/ 1 h 135"/>
                <a:gd name="T24" fmla="*/ 23 w 76"/>
                <a:gd name="T25" fmla="*/ 1 h 135"/>
                <a:gd name="T26" fmla="*/ 8 w 76"/>
                <a:gd name="T27" fmla="*/ 1 h 135"/>
                <a:gd name="T28" fmla="*/ 23 w 76"/>
                <a:gd name="T29" fmla="*/ 1 h 135"/>
                <a:gd name="T30" fmla="*/ 50 w 76"/>
                <a:gd name="T31" fmla="*/ 1 h 135"/>
                <a:gd name="T32" fmla="*/ 68 w 76"/>
                <a:gd name="T33" fmla="*/ 1 h 135"/>
                <a:gd name="T34" fmla="*/ 56 w 76"/>
                <a:gd name="T35" fmla="*/ 1 h 135"/>
                <a:gd name="T36" fmla="*/ 8 w 76"/>
                <a:gd name="T37" fmla="*/ 1 h 135"/>
                <a:gd name="T38" fmla="*/ 2 w 76"/>
                <a:gd name="T39" fmla="*/ 1 h 135"/>
                <a:gd name="T40" fmla="*/ 18 w 76"/>
                <a:gd name="T41" fmla="*/ 1 h 135"/>
                <a:gd name="T42" fmla="*/ 45 w 76"/>
                <a:gd name="T43" fmla="*/ 1 h 135"/>
                <a:gd name="T44" fmla="*/ 66 w 76"/>
                <a:gd name="T45" fmla="*/ 1 h 135"/>
                <a:gd name="T46" fmla="*/ 56 w 76"/>
                <a:gd name="T47" fmla="*/ 1 h 135"/>
                <a:gd name="T48" fmla="*/ 18 w 76"/>
                <a:gd name="T49" fmla="*/ 1 h 135"/>
                <a:gd name="T50" fmla="*/ 0 w 76"/>
                <a:gd name="T51" fmla="*/ 0 h 1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135"/>
                <a:gd name="T80" fmla="*/ 76 w 76"/>
                <a:gd name="T81" fmla="*/ 135 h 1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135">
                  <a:moveTo>
                    <a:pt x="44" y="135"/>
                  </a:moveTo>
                  <a:cubicBezTo>
                    <a:pt x="41" y="117"/>
                    <a:pt x="38" y="123"/>
                    <a:pt x="24" y="117"/>
                  </a:cubicBezTo>
                  <a:cubicBezTo>
                    <a:pt x="20" y="110"/>
                    <a:pt x="13" y="98"/>
                    <a:pt x="26" y="95"/>
                  </a:cubicBezTo>
                  <a:cubicBezTo>
                    <a:pt x="30" y="90"/>
                    <a:pt x="33" y="90"/>
                    <a:pt x="39" y="88"/>
                  </a:cubicBezTo>
                  <a:cubicBezTo>
                    <a:pt x="52" y="89"/>
                    <a:pt x="60" y="89"/>
                    <a:pt x="71" y="93"/>
                  </a:cubicBezTo>
                  <a:cubicBezTo>
                    <a:pt x="76" y="101"/>
                    <a:pt x="72" y="102"/>
                    <a:pt x="64" y="104"/>
                  </a:cubicBezTo>
                  <a:cubicBezTo>
                    <a:pt x="46" y="103"/>
                    <a:pt x="32" y="101"/>
                    <a:pt x="15" y="98"/>
                  </a:cubicBezTo>
                  <a:cubicBezTo>
                    <a:pt x="12" y="93"/>
                    <a:pt x="11" y="88"/>
                    <a:pt x="8" y="83"/>
                  </a:cubicBezTo>
                  <a:cubicBezTo>
                    <a:pt x="10" y="74"/>
                    <a:pt x="12" y="68"/>
                    <a:pt x="21" y="66"/>
                  </a:cubicBezTo>
                  <a:cubicBezTo>
                    <a:pt x="26" y="63"/>
                    <a:pt x="36" y="59"/>
                    <a:pt x="36" y="59"/>
                  </a:cubicBezTo>
                  <a:cubicBezTo>
                    <a:pt x="51" y="60"/>
                    <a:pt x="56" y="62"/>
                    <a:pt x="68" y="64"/>
                  </a:cubicBezTo>
                  <a:cubicBezTo>
                    <a:pt x="74" y="74"/>
                    <a:pt x="66" y="74"/>
                    <a:pt x="58" y="77"/>
                  </a:cubicBezTo>
                  <a:cubicBezTo>
                    <a:pt x="43" y="75"/>
                    <a:pt x="36" y="73"/>
                    <a:pt x="23" y="71"/>
                  </a:cubicBezTo>
                  <a:cubicBezTo>
                    <a:pt x="17" y="68"/>
                    <a:pt x="13" y="66"/>
                    <a:pt x="8" y="61"/>
                  </a:cubicBezTo>
                  <a:cubicBezTo>
                    <a:pt x="5" y="44"/>
                    <a:pt x="9" y="37"/>
                    <a:pt x="23" y="32"/>
                  </a:cubicBezTo>
                  <a:cubicBezTo>
                    <a:pt x="32" y="33"/>
                    <a:pt x="41" y="32"/>
                    <a:pt x="50" y="35"/>
                  </a:cubicBezTo>
                  <a:cubicBezTo>
                    <a:pt x="57" y="37"/>
                    <a:pt x="68" y="45"/>
                    <a:pt x="68" y="45"/>
                  </a:cubicBezTo>
                  <a:cubicBezTo>
                    <a:pt x="59" y="52"/>
                    <a:pt x="63" y="50"/>
                    <a:pt x="56" y="53"/>
                  </a:cubicBezTo>
                  <a:cubicBezTo>
                    <a:pt x="37" y="51"/>
                    <a:pt x="25" y="45"/>
                    <a:pt x="8" y="42"/>
                  </a:cubicBezTo>
                  <a:cubicBezTo>
                    <a:pt x="7" y="36"/>
                    <a:pt x="4" y="32"/>
                    <a:pt x="2" y="27"/>
                  </a:cubicBezTo>
                  <a:cubicBezTo>
                    <a:pt x="5" y="17"/>
                    <a:pt x="7" y="12"/>
                    <a:pt x="18" y="10"/>
                  </a:cubicBezTo>
                  <a:cubicBezTo>
                    <a:pt x="28" y="6"/>
                    <a:pt x="32" y="7"/>
                    <a:pt x="45" y="8"/>
                  </a:cubicBezTo>
                  <a:cubicBezTo>
                    <a:pt x="53" y="10"/>
                    <a:pt x="59" y="15"/>
                    <a:pt x="66" y="16"/>
                  </a:cubicBezTo>
                  <a:cubicBezTo>
                    <a:pt x="72" y="26"/>
                    <a:pt x="64" y="26"/>
                    <a:pt x="56" y="29"/>
                  </a:cubicBezTo>
                  <a:cubicBezTo>
                    <a:pt x="41" y="28"/>
                    <a:pt x="32" y="26"/>
                    <a:pt x="18" y="23"/>
                  </a:cubicBezTo>
                  <a:cubicBezTo>
                    <a:pt x="10"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124" name="Group 8"/>
          <p:cNvGrpSpPr>
            <a:grpSpLocks/>
          </p:cNvGrpSpPr>
          <p:nvPr/>
        </p:nvGrpSpPr>
        <p:grpSpPr bwMode="auto">
          <a:xfrm rot="4475337">
            <a:off x="6551226" y="1613793"/>
            <a:ext cx="188912" cy="222250"/>
            <a:chOff x="2959" y="2247"/>
            <a:chExt cx="86" cy="104"/>
          </a:xfrm>
        </p:grpSpPr>
        <p:sp>
          <p:nvSpPr>
            <p:cNvPr id="5919" name="AutoShape 9"/>
            <p:cNvSpPr>
              <a:spLocks noChangeArrowheads="1"/>
            </p:cNvSpPr>
            <p:nvPr/>
          </p:nvSpPr>
          <p:spPr bwMode="auto">
            <a:xfrm rot="-1235303">
              <a:off x="3000" y="2331"/>
              <a:ext cx="45" cy="20"/>
            </a:xfrm>
            <a:prstGeom prst="cube">
              <a:avLst>
                <a:gd name="adj" fmla="val 8824"/>
              </a:avLst>
            </a:prstGeom>
            <a:solidFill>
              <a:srgbClr val="CC0066"/>
            </a:solidFill>
            <a:ln w="9525">
              <a:solidFill>
                <a:schemeClr val="tx1"/>
              </a:solidFill>
              <a:miter lim="800000"/>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920" name="Freeform 10"/>
            <p:cNvSpPr>
              <a:spLocks/>
            </p:cNvSpPr>
            <p:nvPr/>
          </p:nvSpPr>
          <p:spPr bwMode="auto">
            <a:xfrm rot="-1235303">
              <a:off x="2959" y="2247"/>
              <a:ext cx="76" cy="90"/>
            </a:xfrm>
            <a:custGeom>
              <a:avLst/>
              <a:gdLst>
                <a:gd name="T0" fmla="*/ 44 w 76"/>
                <a:gd name="T1" fmla="*/ 1 h 135"/>
                <a:gd name="T2" fmla="*/ 24 w 76"/>
                <a:gd name="T3" fmla="*/ 1 h 135"/>
                <a:gd name="T4" fmla="*/ 26 w 76"/>
                <a:gd name="T5" fmla="*/ 1 h 135"/>
                <a:gd name="T6" fmla="*/ 39 w 76"/>
                <a:gd name="T7" fmla="*/ 1 h 135"/>
                <a:gd name="T8" fmla="*/ 71 w 76"/>
                <a:gd name="T9" fmla="*/ 1 h 135"/>
                <a:gd name="T10" fmla="*/ 64 w 76"/>
                <a:gd name="T11" fmla="*/ 1 h 135"/>
                <a:gd name="T12" fmla="*/ 15 w 76"/>
                <a:gd name="T13" fmla="*/ 1 h 135"/>
                <a:gd name="T14" fmla="*/ 8 w 76"/>
                <a:gd name="T15" fmla="*/ 1 h 135"/>
                <a:gd name="T16" fmla="*/ 21 w 76"/>
                <a:gd name="T17" fmla="*/ 1 h 135"/>
                <a:gd name="T18" fmla="*/ 36 w 76"/>
                <a:gd name="T19" fmla="*/ 1 h 135"/>
                <a:gd name="T20" fmla="*/ 68 w 76"/>
                <a:gd name="T21" fmla="*/ 1 h 135"/>
                <a:gd name="T22" fmla="*/ 58 w 76"/>
                <a:gd name="T23" fmla="*/ 1 h 135"/>
                <a:gd name="T24" fmla="*/ 23 w 76"/>
                <a:gd name="T25" fmla="*/ 1 h 135"/>
                <a:gd name="T26" fmla="*/ 8 w 76"/>
                <a:gd name="T27" fmla="*/ 1 h 135"/>
                <a:gd name="T28" fmla="*/ 23 w 76"/>
                <a:gd name="T29" fmla="*/ 1 h 135"/>
                <a:gd name="T30" fmla="*/ 50 w 76"/>
                <a:gd name="T31" fmla="*/ 1 h 135"/>
                <a:gd name="T32" fmla="*/ 68 w 76"/>
                <a:gd name="T33" fmla="*/ 1 h 135"/>
                <a:gd name="T34" fmla="*/ 56 w 76"/>
                <a:gd name="T35" fmla="*/ 1 h 135"/>
                <a:gd name="T36" fmla="*/ 8 w 76"/>
                <a:gd name="T37" fmla="*/ 1 h 135"/>
                <a:gd name="T38" fmla="*/ 2 w 76"/>
                <a:gd name="T39" fmla="*/ 1 h 135"/>
                <a:gd name="T40" fmla="*/ 18 w 76"/>
                <a:gd name="T41" fmla="*/ 1 h 135"/>
                <a:gd name="T42" fmla="*/ 45 w 76"/>
                <a:gd name="T43" fmla="*/ 1 h 135"/>
                <a:gd name="T44" fmla="*/ 66 w 76"/>
                <a:gd name="T45" fmla="*/ 1 h 135"/>
                <a:gd name="T46" fmla="*/ 56 w 76"/>
                <a:gd name="T47" fmla="*/ 1 h 135"/>
                <a:gd name="T48" fmla="*/ 18 w 76"/>
                <a:gd name="T49" fmla="*/ 1 h 135"/>
                <a:gd name="T50" fmla="*/ 0 w 76"/>
                <a:gd name="T51" fmla="*/ 0 h 1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135"/>
                <a:gd name="T80" fmla="*/ 76 w 76"/>
                <a:gd name="T81" fmla="*/ 135 h 1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135">
                  <a:moveTo>
                    <a:pt x="44" y="135"/>
                  </a:moveTo>
                  <a:cubicBezTo>
                    <a:pt x="41" y="117"/>
                    <a:pt x="38" y="123"/>
                    <a:pt x="24" y="117"/>
                  </a:cubicBezTo>
                  <a:cubicBezTo>
                    <a:pt x="20" y="110"/>
                    <a:pt x="13" y="98"/>
                    <a:pt x="26" y="95"/>
                  </a:cubicBezTo>
                  <a:cubicBezTo>
                    <a:pt x="30" y="90"/>
                    <a:pt x="33" y="90"/>
                    <a:pt x="39" y="88"/>
                  </a:cubicBezTo>
                  <a:cubicBezTo>
                    <a:pt x="52" y="89"/>
                    <a:pt x="60" y="89"/>
                    <a:pt x="71" y="93"/>
                  </a:cubicBezTo>
                  <a:cubicBezTo>
                    <a:pt x="76" y="101"/>
                    <a:pt x="72" y="102"/>
                    <a:pt x="64" y="104"/>
                  </a:cubicBezTo>
                  <a:cubicBezTo>
                    <a:pt x="46" y="103"/>
                    <a:pt x="32" y="101"/>
                    <a:pt x="15" y="98"/>
                  </a:cubicBezTo>
                  <a:cubicBezTo>
                    <a:pt x="12" y="93"/>
                    <a:pt x="11" y="88"/>
                    <a:pt x="8" y="83"/>
                  </a:cubicBezTo>
                  <a:cubicBezTo>
                    <a:pt x="10" y="74"/>
                    <a:pt x="12" y="68"/>
                    <a:pt x="21" y="66"/>
                  </a:cubicBezTo>
                  <a:cubicBezTo>
                    <a:pt x="26" y="63"/>
                    <a:pt x="36" y="59"/>
                    <a:pt x="36" y="59"/>
                  </a:cubicBezTo>
                  <a:cubicBezTo>
                    <a:pt x="51" y="60"/>
                    <a:pt x="56" y="62"/>
                    <a:pt x="68" y="64"/>
                  </a:cubicBezTo>
                  <a:cubicBezTo>
                    <a:pt x="74" y="74"/>
                    <a:pt x="66" y="74"/>
                    <a:pt x="58" y="77"/>
                  </a:cubicBezTo>
                  <a:cubicBezTo>
                    <a:pt x="43" y="75"/>
                    <a:pt x="36" y="73"/>
                    <a:pt x="23" y="71"/>
                  </a:cubicBezTo>
                  <a:cubicBezTo>
                    <a:pt x="17" y="68"/>
                    <a:pt x="13" y="66"/>
                    <a:pt x="8" y="61"/>
                  </a:cubicBezTo>
                  <a:cubicBezTo>
                    <a:pt x="5" y="44"/>
                    <a:pt x="9" y="37"/>
                    <a:pt x="23" y="32"/>
                  </a:cubicBezTo>
                  <a:cubicBezTo>
                    <a:pt x="32" y="33"/>
                    <a:pt x="41" y="32"/>
                    <a:pt x="50" y="35"/>
                  </a:cubicBezTo>
                  <a:cubicBezTo>
                    <a:pt x="57" y="37"/>
                    <a:pt x="68" y="45"/>
                    <a:pt x="68" y="45"/>
                  </a:cubicBezTo>
                  <a:cubicBezTo>
                    <a:pt x="59" y="52"/>
                    <a:pt x="63" y="50"/>
                    <a:pt x="56" y="53"/>
                  </a:cubicBezTo>
                  <a:cubicBezTo>
                    <a:pt x="37" y="51"/>
                    <a:pt x="25" y="45"/>
                    <a:pt x="8" y="42"/>
                  </a:cubicBezTo>
                  <a:cubicBezTo>
                    <a:pt x="7" y="36"/>
                    <a:pt x="4" y="32"/>
                    <a:pt x="2" y="27"/>
                  </a:cubicBezTo>
                  <a:cubicBezTo>
                    <a:pt x="5" y="17"/>
                    <a:pt x="7" y="12"/>
                    <a:pt x="18" y="10"/>
                  </a:cubicBezTo>
                  <a:cubicBezTo>
                    <a:pt x="28" y="6"/>
                    <a:pt x="32" y="7"/>
                    <a:pt x="45" y="8"/>
                  </a:cubicBezTo>
                  <a:cubicBezTo>
                    <a:pt x="53" y="10"/>
                    <a:pt x="59" y="15"/>
                    <a:pt x="66" y="16"/>
                  </a:cubicBezTo>
                  <a:cubicBezTo>
                    <a:pt x="72" y="26"/>
                    <a:pt x="64" y="26"/>
                    <a:pt x="56" y="29"/>
                  </a:cubicBezTo>
                  <a:cubicBezTo>
                    <a:pt x="41" y="28"/>
                    <a:pt x="32" y="26"/>
                    <a:pt x="18" y="23"/>
                  </a:cubicBezTo>
                  <a:cubicBezTo>
                    <a:pt x="10"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125" name="Group 11"/>
          <p:cNvGrpSpPr>
            <a:grpSpLocks/>
          </p:cNvGrpSpPr>
          <p:nvPr/>
        </p:nvGrpSpPr>
        <p:grpSpPr bwMode="auto">
          <a:xfrm rot="-5865948">
            <a:off x="4270781" y="2511525"/>
            <a:ext cx="168275" cy="387350"/>
            <a:chOff x="2704" y="2109"/>
            <a:chExt cx="76" cy="181"/>
          </a:xfrm>
        </p:grpSpPr>
        <p:sp>
          <p:nvSpPr>
            <p:cNvPr id="5917" name="AutoShape 12"/>
            <p:cNvSpPr>
              <a:spLocks noChangeArrowheads="1"/>
            </p:cNvSpPr>
            <p:nvPr/>
          </p:nvSpPr>
          <p:spPr bwMode="auto">
            <a:xfrm>
              <a:off x="2727" y="2199"/>
              <a:ext cx="45" cy="91"/>
            </a:xfrm>
            <a:prstGeom prst="cube">
              <a:avLst>
                <a:gd name="adj" fmla="val 8824"/>
              </a:avLst>
            </a:prstGeom>
            <a:solidFill>
              <a:srgbClr val="CC0066"/>
            </a:solidFill>
            <a:ln w="9525">
              <a:solidFill>
                <a:schemeClr val="tx1"/>
              </a:solidFill>
              <a:miter lim="800000"/>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918" name="Freeform 13"/>
            <p:cNvSpPr>
              <a:spLocks/>
            </p:cNvSpPr>
            <p:nvPr/>
          </p:nvSpPr>
          <p:spPr bwMode="auto">
            <a:xfrm>
              <a:off x="2704" y="2109"/>
              <a:ext cx="76" cy="90"/>
            </a:xfrm>
            <a:custGeom>
              <a:avLst/>
              <a:gdLst>
                <a:gd name="T0" fmla="*/ 44 w 76"/>
                <a:gd name="T1" fmla="*/ 1 h 135"/>
                <a:gd name="T2" fmla="*/ 24 w 76"/>
                <a:gd name="T3" fmla="*/ 1 h 135"/>
                <a:gd name="T4" fmla="*/ 26 w 76"/>
                <a:gd name="T5" fmla="*/ 1 h 135"/>
                <a:gd name="T6" fmla="*/ 39 w 76"/>
                <a:gd name="T7" fmla="*/ 1 h 135"/>
                <a:gd name="T8" fmla="*/ 71 w 76"/>
                <a:gd name="T9" fmla="*/ 1 h 135"/>
                <a:gd name="T10" fmla="*/ 64 w 76"/>
                <a:gd name="T11" fmla="*/ 1 h 135"/>
                <a:gd name="T12" fmla="*/ 15 w 76"/>
                <a:gd name="T13" fmla="*/ 1 h 135"/>
                <a:gd name="T14" fmla="*/ 8 w 76"/>
                <a:gd name="T15" fmla="*/ 1 h 135"/>
                <a:gd name="T16" fmla="*/ 21 w 76"/>
                <a:gd name="T17" fmla="*/ 1 h 135"/>
                <a:gd name="T18" fmla="*/ 36 w 76"/>
                <a:gd name="T19" fmla="*/ 1 h 135"/>
                <a:gd name="T20" fmla="*/ 68 w 76"/>
                <a:gd name="T21" fmla="*/ 1 h 135"/>
                <a:gd name="T22" fmla="*/ 58 w 76"/>
                <a:gd name="T23" fmla="*/ 1 h 135"/>
                <a:gd name="T24" fmla="*/ 23 w 76"/>
                <a:gd name="T25" fmla="*/ 1 h 135"/>
                <a:gd name="T26" fmla="*/ 8 w 76"/>
                <a:gd name="T27" fmla="*/ 1 h 135"/>
                <a:gd name="T28" fmla="*/ 23 w 76"/>
                <a:gd name="T29" fmla="*/ 1 h 135"/>
                <a:gd name="T30" fmla="*/ 50 w 76"/>
                <a:gd name="T31" fmla="*/ 1 h 135"/>
                <a:gd name="T32" fmla="*/ 68 w 76"/>
                <a:gd name="T33" fmla="*/ 1 h 135"/>
                <a:gd name="T34" fmla="*/ 56 w 76"/>
                <a:gd name="T35" fmla="*/ 1 h 135"/>
                <a:gd name="T36" fmla="*/ 8 w 76"/>
                <a:gd name="T37" fmla="*/ 1 h 135"/>
                <a:gd name="T38" fmla="*/ 2 w 76"/>
                <a:gd name="T39" fmla="*/ 1 h 135"/>
                <a:gd name="T40" fmla="*/ 18 w 76"/>
                <a:gd name="T41" fmla="*/ 1 h 135"/>
                <a:gd name="T42" fmla="*/ 45 w 76"/>
                <a:gd name="T43" fmla="*/ 1 h 135"/>
                <a:gd name="T44" fmla="*/ 66 w 76"/>
                <a:gd name="T45" fmla="*/ 1 h 135"/>
                <a:gd name="T46" fmla="*/ 56 w 76"/>
                <a:gd name="T47" fmla="*/ 1 h 135"/>
                <a:gd name="T48" fmla="*/ 18 w 76"/>
                <a:gd name="T49" fmla="*/ 1 h 135"/>
                <a:gd name="T50" fmla="*/ 0 w 76"/>
                <a:gd name="T51" fmla="*/ 0 h 1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135"/>
                <a:gd name="T80" fmla="*/ 76 w 76"/>
                <a:gd name="T81" fmla="*/ 135 h 1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135">
                  <a:moveTo>
                    <a:pt x="44" y="135"/>
                  </a:moveTo>
                  <a:cubicBezTo>
                    <a:pt x="41" y="117"/>
                    <a:pt x="38" y="123"/>
                    <a:pt x="24" y="117"/>
                  </a:cubicBezTo>
                  <a:cubicBezTo>
                    <a:pt x="20" y="110"/>
                    <a:pt x="13" y="98"/>
                    <a:pt x="26" y="95"/>
                  </a:cubicBezTo>
                  <a:cubicBezTo>
                    <a:pt x="30" y="90"/>
                    <a:pt x="33" y="90"/>
                    <a:pt x="39" y="88"/>
                  </a:cubicBezTo>
                  <a:cubicBezTo>
                    <a:pt x="52" y="89"/>
                    <a:pt x="60" y="89"/>
                    <a:pt x="71" y="93"/>
                  </a:cubicBezTo>
                  <a:cubicBezTo>
                    <a:pt x="76" y="101"/>
                    <a:pt x="72" y="102"/>
                    <a:pt x="64" y="104"/>
                  </a:cubicBezTo>
                  <a:cubicBezTo>
                    <a:pt x="46" y="103"/>
                    <a:pt x="32" y="101"/>
                    <a:pt x="15" y="98"/>
                  </a:cubicBezTo>
                  <a:cubicBezTo>
                    <a:pt x="12" y="93"/>
                    <a:pt x="11" y="88"/>
                    <a:pt x="8" y="83"/>
                  </a:cubicBezTo>
                  <a:cubicBezTo>
                    <a:pt x="10" y="74"/>
                    <a:pt x="12" y="68"/>
                    <a:pt x="21" y="66"/>
                  </a:cubicBezTo>
                  <a:cubicBezTo>
                    <a:pt x="26" y="63"/>
                    <a:pt x="36" y="59"/>
                    <a:pt x="36" y="59"/>
                  </a:cubicBezTo>
                  <a:cubicBezTo>
                    <a:pt x="51" y="60"/>
                    <a:pt x="56" y="62"/>
                    <a:pt x="68" y="64"/>
                  </a:cubicBezTo>
                  <a:cubicBezTo>
                    <a:pt x="74" y="74"/>
                    <a:pt x="66" y="74"/>
                    <a:pt x="58" y="77"/>
                  </a:cubicBezTo>
                  <a:cubicBezTo>
                    <a:pt x="43" y="75"/>
                    <a:pt x="36" y="73"/>
                    <a:pt x="23" y="71"/>
                  </a:cubicBezTo>
                  <a:cubicBezTo>
                    <a:pt x="17" y="68"/>
                    <a:pt x="13" y="66"/>
                    <a:pt x="8" y="61"/>
                  </a:cubicBezTo>
                  <a:cubicBezTo>
                    <a:pt x="5" y="44"/>
                    <a:pt x="9" y="37"/>
                    <a:pt x="23" y="32"/>
                  </a:cubicBezTo>
                  <a:cubicBezTo>
                    <a:pt x="32" y="33"/>
                    <a:pt x="41" y="32"/>
                    <a:pt x="50" y="35"/>
                  </a:cubicBezTo>
                  <a:cubicBezTo>
                    <a:pt x="57" y="37"/>
                    <a:pt x="68" y="45"/>
                    <a:pt x="68" y="45"/>
                  </a:cubicBezTo>
                  <a:cubicBezTo>
                    <a:pt x="59" y="52"/>
                    <a:pt x="63" y="50"/>
                    <a:pt x="56" y="53"/>
                  </a:cubicBezTo>
                  <a:cubicBezTo>
                    <a:pt x="37" y="51"/>
                    <a:pt x="25" y="45"/>
                    <a:pt x="8" y="42"/>
                  </a:cubicBezTo>
                  <a:cubicBezTo>
                    <a:pt x="7" y="36"/>
                    <a:pt x="4" y="32"/>
                    <a:pt x="2" y="27"/>
                  </a:cubicBezTo>
                  <a:cubicBezTo>
                    <a:pt x="5" y="17"/>
                    <a:pt x="7" y="12"/>
                    <a:pt x="18" y="10"/>
                  </a:cubicBezTo>
                  <a:cubicBezTo>
                    <a:pt x="28" y="6"/>
                    <a:pt x="32" y="7"/>
                    <a:pt x="45" y="8"/>
                  </a:cubicBezTo>
                  <a:cubicBezTo>
                    <a:pt x="53" y="10"/>
                    <a:pt x="59" y="15"/>
                    <a:pt x="66" y="16"/>
                  </a:cubicBezTo>
                  <a:cubicBezTo>
                    <a:pt x="72" y="26"/>
                    <a:pt x="64" y="26"/>
                    <a:pt x="56" y="29"/>
                  </a:cubicBezTo>
                  <a:cubicBezTo>
                    <a:pt x="41" y="28"/>
                    <a:pt x="32" y="26"/>
                    <a:pt x="18" y="23"/>
                  </a:cubicBezTo>
                  <a:cubicBezTo>
                    <a:pt x="10"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126" name="Group 14"/>
          <p:cNvGrpSpPr>
            <a:grpSpLocks/>
          </p:cNvGrpSpPr>
          <p:nvPr/>
        </p:nvGrpSpPr>
        <p:grpSpPr bwMode="auto">
          <a:xfrm rot="7407528">
            <a:off x="6502807" y="2909987"/>
            <a:ext cx="165100" cy="387350"/>
            <a:chOff x="2704" y="2109"/>
            <a:chExt cx="76" cy="181"/>
          </a:xfrm>
        </p:grpSpPr>
        <p:sp>
          <p:nvSpPr>
            <p:cNvPr id="5915" name="AutoShape 15"/>
            <p:cNvSpPr>
              <a:spLocks noChangeArrowheads="1"/>
            </p:cNvSpPr>
            <p:nvPr/>
          </p:nvSpPr>
          <p:spPr bwMode="auto">
            <a:xfrm>
              <a:off x="2727" y="2199"/>
              <a:ext cx="45" cy="91"/>
            </a:xfrm>
            <a:prstGeom prst="cube">
              <a:avLst>
                <a:gd name="adj" fmla="val 8824"/>
              </a:avLst>
            </a:prstGeom>
            <a:solidFill>
              <a:srgbClr val="CC0066"/>
            </a:solidFill>
            <a:ln w="9525">
              <a:solidFill>
                <a:schemeClr val="tx1"/>
              </a:solidFill>
              <a:miter lim="800000"/>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916" name="Freeform 16"/>
            <p:cNvSpPr>
              <a:spLocks/>
            </p:cNvSpPr>
            <p:nvPr/>
          </p:nvSpPr>
          <p:spPr bwMode="auto">
            <a:xfrm>
              <a:off x="2704" y="2109"/>
              <a:ext cx="76" cy="90"/>
            </a:xfrm>
            <a:custGeom>
              <a:avLst/>
              <a:gdLst>
                <a:gd name="T0" fmla="*/ 44 w 76"/>
                <a:gd name="T1" fmla="*/ 1 h 135"/>
                <a:gd name="T2" fmla="*/ 24 w 76"/>
                <a:gd name="T3" fmla="*/ 1 h 135"/>
                <a:gd name="T4" fmla="*/ 26 w 76"/>
                <a:gd name="T5" fmla="*/ 1 h 135"/>
                <a:gd name="T6" fmla="*/ 39 w 76"/>
                <a:gd name="T7" fmla="*/ 1 h 135"/>
                <a:gd name="T8" fmla="*/ 71 w 76"/>
                <a:gd name="T9" fmla="*/ 1 h 135"/>
                <a:gd name="T10" fmla="*/ 64 w 76"/>
                <a:gd name="T11" fmla="*/ 1 h 135"/>
                <a:gd name="T12" fmla="*/ 15 w 76"/>
                <a:gd name="T13" fmla="*/ 1 h 135"/>
                <a:gd name="T14" fmla="*/ 8 w 76"/>
                <a:gd name="T15" fmla="*/ 1 h 135"/>
                <a:gd name="T16" fmla="*/ 21 w 76"/>
                <a:gd name="T17" fmla="*/ 1 h 135"/>
                <a:gd name="T18" fmla="*/ 36 w 76"/>
                <a:gd name="T19" fmla="*/ 1 h 135"/>
                <a:gd name="T20" fmla="*/ 68 w 76"/>
                <a:gd name="T21" fmla="*/ 1 h 135"/>
                <a:gd name="T22" fmla="*/ 58 w 76"/>
                <a:gd name="T23" fmla="*/ 1 h 135"/>
                <a:gd name="T24" fmla="*/ 23 w 76"/>
                <a:gd name="T25" fmla="*/ 1 h 135"/>
                <a:gd name="T26" fmla="*/ 8 w 76"/>
                <a:gd name="T27" fmla="*/ 1 h 135"/>
                <a:gd name="T28" fmla="*/ 23 w 76"/>
                <a:gd name="T29" fmla="*/ 1 h 135"/>
                <a:gd name="T30" fmla="*/ 50 w 76"/>
                <a:gd name="T31" fmla="*/ 1 h 135"/>
                <a:gd name="T32" fmla="*/ 68 w 76"/>
                <a:gd name="T33" fmla="*/ 1 h 135"/>
                <a:gd name="T34" fmla="*/ 56 w 76"/>
                <a:gd name="T35" fmla="*/ 1 h 135"/>
                <a:gd name="T36" fmla="*/ 8 w 76"/>
                <a:gd name="T37" fmla="*/ 1 h 135"/>
                <a:gd name="T38" fmla="*/ 2 w 76"/>
                <a:gd name="T39" fmla="*/ 1 h 135"/>
                <a:gd name="T40" fmla="*/ 18 w 76"/>
                <a:gd name="T41" fmla="*/ 1 h 135"/>
                <a:gd name="T42" fmla="*/ 45 w 76"/>
                <a:gd name="T43" fmla="*/ 1 h 135"/>
                <a:gd name="T44" fmla="*/ 66 w 76"/>
                <a:gd name="T45" fmla="*/ 1 h 135"/>
                <a:gd name="T46" fmla="*/ 56 w 76"/>
                <a:gd name="T47" fmla="*/ 1 h 135"/>
                <a:gd name="T48" fmla="*/ 18 w 76"/>
                <a:gd name="T49" fmla="*/ 1 h 135"/>
                <a:gd name="T50" fmla="*/ 0 w 76"/>
                <a:gd name="T51" fmla="*/ 0 h 1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135"/>
                <a:gd name="T80" fmla="*/ 76 w 76"/>
                <a:gd name="T81" fmla="*/ 135 h 1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135">
                  <a:moveTo>
                    <a:pt x="44" y="135"/>
                  </a:moveTo>
                  <a:cubicBezTo>
                    <a:pt x="41" y="117"/>
                    <a:pt x="38" y="123"/>
                    <a:pt x="24" y="117"/>
                  </a:cubicBezTo>
                  <a:cubicBezTo>
                    <a:pt x="20" y="110"/>
                    <a:pt x="13" y="98"/>
                    <a:pt x="26" y="95"/>
                  </a:cubicBezTo>
                  <a:cubicBezTo>
                    <a:pt x="30" y="90"/>
                    <a:pt x="33" y="90"/>
                    <a:pt x="39" y="88"/>
                  </a:cubicBezTo>
                  <a:cubicBezTo>
                    <a:pt x="52" y="89"/>
                    <a:pt x="60" y="89"/>
                    <a:pt x="71" y="93"/>
                  </a:cubicBezTo>
                  <a:cubicBezTo>
                    <a:pt x="76" y="101"/>
                    <a:pt x="72" y="102"/>
                    <a:pt x="64" y="104"/>
                  </a:cubicBezTo>
                  <a:cubicBezTo>
                    <a:pt x="46" y="103"/>
                    <a:pt x="32" y="101"/>
                    <a:pt x="15" y="98"/>
                  </a:cubicBezTo>
                  <a:cubicBezTo>
                    <a:pt x="12" y="93"/>
                    <a:pt x="11" y="88"/>
                    <a:pt x="8" y="83"/>
                  </a:cubicBezTo>
                  <a:cubicBezTo>
                    <a:pt x="10" y="74"/>
                    <a:pt x="12" y="68"/>
                    <a:pt x="21" y="66"/>
                  </a:cubicBezTo>
                  <a:cubicBezTo>
                    <a:pt x="26" y="63"/>
                    <a:pt x="36" y="59"/>
                    <a:pt x="36" y="59"/>
                  </a:cubicBezTo>
                  <a:cubicBezTo>
                    <a:pt x="51" y="60"/>
                    <a:pt x="56" y="62"/>
                    <a:pt x="68" y="64"/>
                  </a:cubicBezTo>
                  <a:cubicBezTo>
                    <a:pt x="74" y="74"/>
                    <a:pt x="66" y="74"/>
                    <a:pt x="58" y="77"/>
                  </a:cubicBezTo>
                  <a:cubicBezTo>
                    <a:pt x="43" y="75"/>
                    <a:pt x="36" y="73"/>
                    <a:pt x="23" y="71"/>
                  </a:cubicBezTo>
                  <a:cubicBezTo>
                    <a:pt x="17" y="68"/>
                    <a:pt x="13" y="66"/>
                    <a:pt x="8" y="61"/>
                  </a:cubicBezTo>
                  <a:cubicBezTo>
                    <a:pt x="5" y="44"/>
                    <a:pt x="9" y="37"/>
                    <a:pt x="23" y="32"/>
                  </a:cubicBezTo>
                  <a:cubicBezTo>
                    <a:pt x="32" y="33"/>
                    <a:pt x="41" y="32"/>
                    <a:pt x="50" y="35"/>
                  </a:cubicBezTo>
                  <a:cubicBezTo>
                    <a:pt x="57" y="37"/>
                    <a:pt x="68" y="45"/>
                    <a:pt x="68" y="45"/>
                  </a:cubicBezTo>
                  <a:cubicBezTo>
                    <a:pt x="59" y="52"/>
                    <a:pt x="63" y="50"/>
                    <a:pt x="56" y="53"/>
                  </a:cubicBezTo>
                  <a:cubicBezTo>
                    <a:pt x="37" y="51"/>
                    <a:pt x="25" y="45"/>
                    <a:pt x="8" y="42"/>
                  </a:cubicBezTo>
                  <a:cubicBezTo>
                    <a:pt x="7" y="36"/>
                    <a:pt x="4" y="32"/>
                    <a:pt x="2" y="27"/>
                  </a:cubicBezTo>
                  <a:cubicBezTo>
                    <a:pt x="5" y="17"/>
                    <a:pt x="7" y="12"/>
                    <a:pt x="18" y="10"/>
                  </a:cubicBezTo>
                  <a:cubicBezTo>
                    <a:pt x="28" y="6"/>
                    <a:pt x="32" y="7"/>
                    <a:pt x="45" y="8"/>
                  </a:cubicBezTo>
                  <a:cubicBezTo>
                    <a:pt x="53" y="10"/>
                    <a:pt x="59" y="15"/>
                    <a:pt x="66" y="16"/>
                  </a:cubicBezTo>
                  <a:cubicBezTo>
                    <a:pt x="72" y="26"/>
                    <a:pt x="64" y="26"/>
                    <a:pt x="56" y="29"/>
                  </a:cubicBezTo>
                  <a:cubicBezTo>
                    <a:pt x="41" y="28"/>
                    <a:pt x="32" y="26"/>
                    <a:pt x="18" y="23"/>
                  </a:cubicBezTo>
                  <a:cubicBezTo>
                    <a:pt x="10"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sp>
        <p:nvSpPr>
          <p:cNvPr id="5127" name="Oval 17"/>
          <p:cNvSpPr>
            <a:spLocks noChangeArrowheads="1"/>
          </p:cNvSpPr>
          <p:nvPr/>
        </p:nvSpPr>
        <p:spPr bwMode="auto">
          <a:xfrm>
            <a:off x="4353332" y="1243112"/>
            <a:ext cx="2308225" cy="2478087"/>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128" name="Oval 18"/>
          <p:cNvSpPr>
            <a:spLocks noChangeArrowheads="1"/>
          </p:cNvSpPr>
          <p:nvPr/>
        </p:nvSpPr>
        <p:spPr bwMode="auto">
          <a:xfrm>
            <a:off x="4405719" y="1298674"/>
            <a:ext cx="2255838" cy="2366963"/>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129" name="Oval 19"/>
          <p:cNvSpPr>
            <a:spLocks noChangeArrowheads="1"/>
          </p:cNvSpPr>
          <p:nvPr/>
        </p:nvSpPr>
        <p:spPr bwMode="auto">
          <a:xfrm>
            <a:off x="4645432" y="1528862"/>
            <a:ext cx="1741487" cy="1884362"/>
          </a:xfrm>
          <a:prstGeom prst="ellipse">
            <a:avLst/>
          </a:prstGeom>
          <a:solidFill>
            <a:schemeClr val="accent3">
              <a:lumMod val="20000"/>
              <a:lumOff val="80000"/>
            </a:schemeClr>
          </a:solidFill>
          <a:ln>
            <a:noFill/>
          </a:ln>
        </p:spPr>
        <p:txBody>
          <a:bodyPr wrap="none" anchor="ctr"/>
          <a:lstStyle/>
          <a:p>
            <a:endParaRPr lang="ja-JP" altLang="ja-JP" b="1">
              <a:latin typeface="Arial" pitchFamily="34" charset="0"/>
              <a:ea typeface="HGP創英角ｺﾞｼｯｸUB" pitchFamily="50" charset="-128"/>
              <a:cs typeface="Arial" pitchFamily="34" charset="0"/>
            </a:endParaRPr>
          </a:p>
        </p:txBody>
      </p:sp>
      <p:grpSp>
        <p:nvGrpSpPr>
          <p:cNvPr id="5130" name="Group 20"/>
          <p:cNvGrpSpPr>
            <a:grpSpLocks/>
          </p:cNvGrpSpPr>
          <p:nvPr/>
        </p:nvGrpSpPr>
        <p:grpSpPr bwMode="auto">
          <a:xfrm rot="6806551">
            <a:off x="5730488" y="3718818"/>
            <a:ext cx="168275" cy="204787"/>
            <a:chOff x="4544" y="749"/>
            <a:chExt cx="77" cy="96"/>
          </a:xfrm>
        </p:grpSpPr>
        <p:sp>
          <p:nvSpPr>
            <p:cNvPr id="5913" name="AutoShape 21"/>
            <p:cNvSpPr>
              <a:spLocks noChangeArrowheads="1"/>
            </p:cNvSpPr>
            <p:nvPr/>
          </p:nvSpPr>
          <p:spPr bwMode="auto">
            <a:xfrm rot="2813760">
              <a:off x="4546" y="814"/>
              <a:ext cx="29" cy="34"/>
            </a:xfrm>
            <a:prstGeom prst="can">
              <a:avLst>
                <a:gd name="adj" fmla="val 29310"/>
              </a:avLst>
            </a:prstGeom>
            <a:solidFill>
              <a:srgbClr val="FFFF00"/>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914" name="Freeform 22"/>
            <p:cNvSpPr>
              <a:spLocks/>
            </p:cNvSpPr>
            <p:nvPr/>
          </p:nvSpPr>
          <p:spPr bwMode="auto">
            <a:xfrm rot="6509559">
              <a:off x="4553" y="771"/>
              <a:ext cx="89" cy="46"/>
            </a:xfrm>
            <a:custGeom>
              <a:avLst/>
              <a:gdLst>
                <a:gd name="T0" fmla="*/ 89 w 89"/>
                <a:gd name="T1" fmla="*/ 41 h 46"/>
                <a:gd name="T2" fmla="*/ 82 w 89"/>
                <a:gd name="T3" fmla="*/ 46 h 46"/>
                <a:gd name="T4" fmla="*/ 65 w 89"/>
                <a:gd name="T5" fmla="*/ 41 h 46"/>
                <a:gd name="T6" fmla="*/ 65 w 89"/>
                <a:gd name="T7" fmla="*/ 29 h 46"/>
                <a:gd name="T8" fmla="*/ 43 w 89"/>
                <a:gd name="T9" fmla="*/ 41 h 46"/>
                <a:gd name="T10" fmla="*/ 34 w 89"/>
                <a:gd name="T11" fmla="*/ 14 h 46"/>
                <a:gd name="T12" fmla="*/ 14 w 89"/>
                <a:gd name="T13" fmla="*/ 24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131" name="Group 23"/>
          <p:cNvGrpSpPr>
            <a:grpSpLocks/>
          </p:cNvGrpSpPr>
          <p:nvPr/>
        </p:nvGrpSpPr>
        <p:grpSpPr bwMode="auto">
          <a:xfrm rot="-9966053">
            <a:off x="4356507" y="3041749"/>
            <a:ext cx="165100" cy="211138"/>
            <a:chOff x="4544" y="749"/>
            <a:chExt cx="77" cy="96"/>
          </a:xfrm>
        </p:grpSpPr>
        <p:sp>
          <p:nvSpPr>
            <p:cNvPr id="5911" name="AutoShape 24"/>
            <p:cNvSpPr>
              <a:spLocks noChangeArrowheads="1"/>
            </p:cNvSpPr>
            <p:nvPr/>
          </p:nvSpPr>
          <p:spPr bwMode="auto">
            <a:xfrm rot="2813760">
              <a:off x="4546" y="814"/>
              <a:ext cx="29" cy="34"/>
            </a:xfrm>
            <a:prstGeom prst="can">
              <a:avLst>
                <a:gd name="adj" fmla="val 29310"/>
              </a:avLst>
            </a:prstGeom>
            <a:solidFill>
              <a:srgbClr val="FFFF00"/>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912" name="Freeform 25"/>
            <p:cNvSpPr>
              <a:spLocks/>
            </p:cNvSpPr>
            <p:nvPr/>
          </p:nvSpPr>
          <p:spPr bwMode="auto">
            <a:xfrm rot="6509559">
              <a:off x="4553" y="771"/>
              <a:ext cx="89" cy="46"/>
            </a:xfrm>
            <a:custGeom>
              <a:avLst/>
              <a:gdLst>
                <a:gd name="T0" fmla="*/ 89 w 89"/>
                <a:gd name="T1" fmla="*/ 41 h 46"/>
                <a:gd name="T2" fmla="*/ 82 w 89"/>
                <a:gd name="T3" fmla="*/ 46 h 46"/>
                <a:gd name="T4" fmla="*/ 65 w 89"/>
                <a:gd name="T5" fmla="*/ 41 h 46"/>
                <a:gd name="T6" fmla="*/ 65 w 89"/>
                <a:gd name="T7" fmla="*/ 29 h 46"/>
                <a:gd name="T8" fmla="*/ 43 w 89"/>
                <a:gd name="T9" fmla="*/ 41 h 46"/>
                <a:gd name="T10" fmla="*/ 34 w 89"/>
                <a:gd name="T11" fmla="*/ 14 h 46"/>
                <a:gd name="T12" fmla="*/ 14 w 89"/>
                <a:gd name="T13" fmla="*/ 24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132" name="Group 26"/>
          <p:cNvGrpSpPr>
            <a:grpSpLocks/>
          </p:cNvGrpSpPr>
          <p:nvPr/>
        </p:nvGrpSpPr>
        <p:grpSpPr bwMode="auto">
          <a:xfrm rot="3331025">
            <a:off x="6680607" y="2648049"/>
            <a:ext cx="166688" cy="204787"/>
            <a:chOff x="4544" y="749"/>
            <a:chExt cx="77" cy="96"/>
          </a:xfrm>
        </p:grpSpPr>
        <p:sp>
          <p:nvSpPr>
            <p:cNvPr id="5909" name="AutoShape 27"/>
            <p:cNvSpPr>
              <a:spLocks noChangeArrowheads="1"/>
            </p:cNvSpPr>
            <p:nvPr/>
          </p:nvSpPr>
          <p:spPr bwMode="auto">
            <a:xfrm rot="2813760">
              <a:off x="4546" y="814"/>
              <a:ext cx="29" cy="34"/>
            </a:xfrm>
            <a:prstGeom prst="can">
              <a:avLst>
                <a:gd name="adj" fmla="val 29310"/>
              </a:avLst>
            </a:prstGeom>
            <a:solidFill>
              <a:srgbClr val="FFFF00"/>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910" name="Freeform 28"/>
            <p:cNvSpPr>
              <a:spLocks/>
            </p:cNvSpPr>
            <p:nvPr/>
          </p:nvSpPr>
          <p:spPr bwMode="auto">
            <a:xfrm rot="6509559">
              <a:off x="4553" y="771"/>
              <a:ext cx="89" cy="46"/>
            </a:xfrm>
            <a:custGeom>
              <a:avLst/>
              <a:gdLst>
                <a:gd name="T0" fmla="*/ 89 w 89"/>
                <a:gd name="T1" fmla="*/ 41 h 46"/>
                <a:gd name="T2" fmla="*/ 82 w 89"/>
                <a:gd name="T3" fmla="*/ 46 h 46"/>
                <a:gd name="T4" fmla="*/ 65 w 89"/>
                <a:gd name="T5" fmla="*/ 41 h 46"/>
                <a:gd name="T6" fmla="*/ 65 w 89"/>
                <a:gd name="T7" fmla="*/ 29 h 46"/>
                <a:gd name="T8" fmla="*/ 43 w 89"/>
                <a:gd name="T9" fmla="*/ 41 h 46"/>
                <a:gd name="T10" fmla="*/ 34 w 89"/>
                <a:gd name="T11" fmla="*/ 14 h 46"/>
                <a:gd name="T12" fmla="*/ 14 w 89"/>
                <a:gd name="T13" fmla="*/ 24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133" name="Group 29"/>
          <p:cNvGrpSpPr>
            <a:grpSpLocks/>
          </p:cNvGrpSpPr>
          <p:nvPr/>
        </p:nvGrpSpPr>
        <p:grpSpPr bwMode="auto">
          <a:xfrm rot="5531914">
            <a:off x="6561544" y="2538512"/>
            <a:ext cx="68263" cy="160337"/>
            <a:chOff x="3651" y="1842"/>
            <a:chExt cx="182" cy="496"/>
          </a:xfrm>
        </p:grpSpPr>
        <p:sp>
          <p:nvSpPr>
            <p:cNvPr id="5906" name="Oval 30"/>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907" name="Freeform 31"/>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908" name="Freeform 32"/>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134" name="Group 33"/>
          <p:cNvGrpSpPr>
            <a:grpSpLocks/>
          </p:cNvGrpSpPr>
          <p:nvPr/>
        </p:nvGrpSpPr>
        <p:grpSpPr bwMode="auto">
          <a:xfrm rot="5684294">
            <a:off x="6556782" y="2613124"/>
            <a:ext cx="68262" cy="160338"/>
            <a:chOff x="3651" y="1842"/>
            <a:chExt cx="182" cy="496"/>
          </a:xfrm>
        </p:grpSpPr>
        <p:sp>
          <p:nvSpPr>
            <p:cNvPr id="5903" name="Oval 34"/>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904" name="Freeform 35"/>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905" name="Freeform 36"/>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135" name="Group 37"/>
          <p:cNvGrpSpPr>
            <a:grpSpLocks/>
          </p:cNvGrpSpPr>
          <p:nvPr/>
        </p:nvGrpSpPr>
        <p:grpSpPr bwMode="auto">
          <a:xfrm rot="-6678991">
            <a:off x="6164669" y="2319437"/>
            <a:ext cx="520700" cy="323850"/>
            <a:chOff x="3515" y="935"/>
            <a:chExt cx="1407" cy="995"/>
          </a:xfrm>
        </p:grpSpPr>
        <p:grpSp>
          <p:nvGrpSpPr>
            <p:cNvPr id="5871" name="Group 38"/>
            <p:cNvGrpSpPr>
              <a:grpSpLocks/>
            </p:cNvGrpSpPr>
            <p:nvPr/>
          </p:nvGrpSpPr>
          <p:grpSpPr bwMode="auto">
            <a:xfrm rot="2198332">
              <a:off x="3515" y="935"/>
              <a:ext cx="182" cy="496"/>
              <a:chOff x="3651" y="1842"/>
              <a:chExt cx="182" cy="496"/>
            </a:xfrm>
          </p:grpSpPr>
          <p:sp>
            <p:nvSpPr>
              <p:cNvPr id="5900" name="Oval 39"/>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901" name="Freeform 40"/>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902" name="Freeform 41"/>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872" name="Group 42"/>
            <p:cNvGrpSpPr>
              <a:grpSpLocks/>
            </p:cNvGrpSpPr>
            <p:nvPr/>
          </p:nvGrpSpPr>
          <p:grpSpPr bwMode="auto">
            <a:xfrm rot="2425564">
              <a:off x="3651" y="1026"/>
              <a:ext cx="182" cy="496"/>
              <a:chOff x="3651" y="1842"/>
              <a:chExt cx="182" cy="496"/>
            </a:xfrm>
          </p:grpSpPr>
          <p:sp>
            <p:nvSpPr>
              <p:cNvPr id="5897" name="Oval 43"/>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898" name="Freeform 44"/>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899" name="Freeform 45"/>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873" name="Group 46"/>
            <p:cNvGrpSpPr>
              <a:grpSpLocks/>
            </p:cNvGrpSpPr>
            <p:nvPr/>
          </p:nvGrpSpPr>
          <p:grpSpPr bwMode="auto">
            <a:xfrm rot="1610405">
              <a:off x="3832" y="1117"/>
              <a:ext cx="182" cy="496"/>
              <a:chOff x="3651" y="1842"/>
              <a:chExt cx="182" cy="496"/>
            </a:xfrm>
          </p:grpSpPr>
          <p:sp>
            <p:nvSpPr>
              <p:cNvPr id="5894" name="Oval 47"/>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895" name="Freeform 48"/>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896" name="Freeform 49"/>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874" name="Group 50"/>
            <p:cNvGrpSpPr>
              <a:grpSpLocks/>
            </p:cNvGrpSpPr>
            <p:nvPr/>
          </p:nvGrpSpPr>
          <p:grpSpPr bwMode="auto">
            <a:xfrm rot="1451431">
              <a:off x="4014" y="1207"/>
              <a:ext cx="182" cy="496"/>
              <a:chOff x="3651" y="1842"/>
              <a:chExt cx="182" cy="496"/>
            </a:xfrm>
          </p:grpSpPr>
          <p:sp>
            <p:nvSpPr>
              <p:cNvPr id="5891" name="Oval 51"/>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892" name="Freeform 52"/>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893" name="Freeform 53"/>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875" name="Group 54"/>
            <p:cNvGrpSpPr>
              <a:grpSpLocks/>
            </p:cNvGrpSpPr>
            <p:nvPr/>
          </p:nvGrpSpPr>
          <p:grpSpPr bwMode="auto">
            <a:xfrm rot="1104794">
              <a:off x="4195" y="1298"/>
              <a:ext cx="182" cy="496"/>
              <a:chOff x="3651" y="1842"/>
              <a:chExt cx="182" cy="496"/>
            </a:xfrm>
          </p:grpSpPr>
          <p:sp>
            <p:nvSpPr>
              <p:cNvPr id="5888" name="Oval 55"/>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889" name="Freeform 56"/>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890" name="Freeform 57"/>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876" name="Group 58"/>
            <p:cNvGrpSpPr>
              <a:grpSpLocks/>
            </p:cNvGrpSpPr>
            <p:nvPr/>
          </p:nvGrpSpPr>
          <p:grpSpPr bwMode="auto">
            <a:xfrm rot="936467">
              <a:off x="4376" y="1344"/>
              <a:ext cx="182" cy="496"/>
              <a:chOff x="3651" y="1842"/>
              <a:chExt cx="182" cy="496"/>
            </a:xfrm>
          </p:grpSpPr>
          <p:sp>
            <p:nvSpPr>
              <p:cNvPr id="5885" name="Oval 59"/>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886" name="Freeform 60"/>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887" name="Freeform 61"/>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877" name="Group 62"/>
            <p:cNvGrpSpPr>
              <a:grpSpLocks/>
            </p:cNvGrpSpPr>
            <p:nvPr/>
          </p:nvGrpSpPr>
          <p:grpSpPr bwMode="auto">
            <a:xfrm rot="697361">
              <a:off x="4558" y="1389"/>
              <a:ext cx="182" cy="496"/>
              <a:chOff x="3651" y="1842"/>
              <a:chExt cx="182" cy="496"/>
            </a:xfrm>
          </p:grpSpPr>
          <p:sp>
            <p:nvSpPr>
              <p:cNvPr id="5882" name="Oval 63"/>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883" name="Freeform 64"/>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884" name="Freeform 65"/>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878" name="Group 66"/>
            <p:cNvGrpSpPr>
              <a:grpSpLocks/>
            </p:cNvGrpSpPr>
            <p:nvPr/>
          </p:nvGrpSpPr>
          <p:grpSpPr bwMode="auto">
            <a:xfrm rot="796516">
              <a:off x="4740" y="1434"/>
              <a:ext cx="182" cy="496"/>
              <a:chOff x="3651" y="1842"/>
              <a:chExt cx="182" cy="496"/>
            </a:xfrm>
          </p:grpSpPr>
          <p:sp>
            <p:nvSpPr>
              <p:cNvPr id="5879" name="Oval 67"/>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880" name="Freeform 68"/>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881" name="Freeform 69"/>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grpSp>
        <p:nvGrpSpPr>
          <p:cNvPr id="5136" name="Group 70"/>
          <p:cNvGrpSpPr>
            <a:grpSpLocks/>
          </p:cNvGrpSpPr>
          <p:nvPr/>
        </p:nvGrpSpPr>
        <p:grpSpPr bwMode="auto">
          <a:xfrm rot="6238762">
            <a:off x="6545670" y="2668686"/>
            <a:ext cx="68262" cy="163513"/>
            <a:chOff x="3651" y="1842"/>
            <a:chExt cx="182" cy="496"/>
          </a:xfrm>
        </p:grpSpPr>
        <p:sp>
          <p:nvSpPr>
            <p:cNvPr id="5868" name="Oval 71"/>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869" name="Freeform 72"/>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870" name="Freeform 73"/>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137" name="Group 74"/>
          <p:cNvGrpSpPr>
            <a:grpSpLocks/>
          </p:cNvGrpSpPr>
          <p:nvPr/>
        </p:nvGrpSpPr>
        <p:grpSpPr bwMode="auto">
          <a:xfrm rot="6238762">
            <a:off x="6543288" y="2736155"/>
            <a:ext cx="65088" cy="161925"/>
            <a:chOff x="3651" y="1842"/>
            <a:chExt cx="182" cy="496"/>
          </a:xfrm>
        </p:grpSpPr>
        <p:sp>
          <p:nvSpPr>
            <p:cNvPr id="5865" name="Oval 75"/>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866" name="Freeform 76"/>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867" name="Freeform 77"/>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sp>
        <p:nvSpPr>
          <p:cNvPr id="5138" name="Oval 78"/>
          <p:cNvSpPr>
            <a:spLocks noChangeArrowheads="1"/>
          </p:cNvSpPr>
          <p:nvPr/>
        </p:nvSpPr>
        <p:spPr bwMode="auto">
          <a:xfrm rot="6675383">
            <a:off x="6571069" y="2867125"/>
            <a:ext cx="66675" cy="44450"/>
          </a:xfrm>
          <a:prstGeom prst="ellipse">
            <a:avLst/>
          </a:prstGeom>
          <a:solidFill>
            <a:srgbClr val="FF9900"/>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139" name="Freeform 79"/>
          <p:cNvSpPr>
            <a:spLocks/>
          </p:cNvSpPr>
          <p:nvPr/>
        </p:nvSpPr>
        <p:spPr bwMode="auto">
          <a:xfrm rot="6675383">
            <a:off x="6530588" y="2786956"/>
            <a:ext cx="22225" cy="115887"/>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140" name="Freeform 80"/>
          <p:cNvSpPr>
            <a:spLocks/>
          </p:cNvSpPr>
          <p:nvPr/>
        </p:nvSpPr>
        <p:spPr bwMode="auto">
          <a:xfrm rot="6675383">
            <a:off x="6510745" y="2824261"/>
            <a:ext cx="19050" cy="117475"/>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nvGrpSpPr>
          <p:cNvPr id="5141" name="Group 81"/>
          <p:cNvGrpSpPr>
            <a:grpSpLocks/>
          </p:cNvGrpSpPr>
          <p:nvPr/>
        </p:nvGrpSpPr>
        <p:grpSpPr bwMode="auto">
          <a:xfrm rot="7014406">
            <a:off x="6489313" y="2852043"/>
            <a:ext cx="65087" cy="161925"/>
            <a:chOff x="3651" y="1842"/>
            <a:chExt cx="182" cy="496"/>
          </a:xfrm>
        </p:grpSpPr>
        <p:sp>
          <p:nvSpPr>
            <p:cNvPr id="5862" name="Oval 82"/>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863" name="Freeform 83"/>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864" name="Freeform 84"/>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142" name="Group 85"/>
          <p:cNvGrpSpPr>
            <a:grpSpLocks/>
          </p:cNvGrpSpPr>
          <p:nvPr/>
        </p:nvGrpSpPr>
        <p:grpSpPr bwMode="auto">
          <a:xfrm rot="7361596">
            <a:off x="6459150" y="2913956"/>
            <a:ext cx="66675" cy="160338"/>
            <a:chOff x="3651" y="1842"/>
            <a:chExt cx="182" cy="496"/>
          </a:xfrm>
        </p:grpSpPr>
        <p:sp>
          <p:nvSpPr>
            <p:cNvPr id="5859" name="Oval 86"/>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860" name="Freeform 87"/>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861" name="Freeform 88"/>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143" name="Group 89"/>
          <p:cNvGrpSpPr>
            <a:grpSpLocks/>
          </p:cNvGrpSpPr>
          <p:nvPr/>
        </p:nvGrpSpPr>
        <p:grpSpPr bwMode="auto">
          <a:xfrm rot="7331580">
            <a:off x="6432957" y="2975074"/>
            <a:ext cx="66675" cy="161925"/>
            <a:chOff x="3651" y="1842"/>
            <a:chExt cx="182" cy="496"/>
          </a:xfrm>
        </p:grpSpPr>
        <p:sp>
          <p:nvSpPr>
            <p:cNvPr id="5856" name="Oval 90"/>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857" name="Freeform 91"/>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858" name="Freeform 92"/>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sp>
        <p:nvSpPr>
          <p:cNvPr id="5144" name="Oval 93"/>
          <p:cNvSpPr>
            <a:spLocks noChangeArrowheads="1"/>
          </p:cNvSpPr>
          <p:nvPr/>
        </p:nvSpPr>
        <p:spPr bwMode="auto">
          <a:xfrm rot="7516648">
            <a:off x="6444863" y="3118743"/>
            <a:ext cx="66675" cy="46037"/>
          </a:xfrm>
          <a:prstGeom prst="ellipse">
            <a:avLst/>
          </a:prstGeom>
          <a:solidFill>
            <a:srgbClr val="FF9900"/>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145" name="Freeform 94"/>
          <p:cNvSpPr>
            <a:spLocks/>
          </p:cNvSpPr>
          <p:nvPr/>
        </p:nvSpPr>
        <p:spPr bwMode="auto">
          <a:xfrm rot="7516648">
            <a:off x="6417081" y="3025875"/>
            <a:ext cx="22225" cy="114300"/>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146" name="Freeform 95"/>
          <p:cNvSpPr>
            <a:spLocks/>
          </p:cNvSpPr>
          <p:nvPr/>
        </p:nvSpPr>
        <p:spPr bwMode="auto">
          <a:xfrm rot="7516648">
            <a:off x="6390095" y="3056036"/>
            <a:ext cx="19050" cy="117475"/>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nvGrpSpPr>
          <p:cNvPr id="5147" name="Group 96"/>
          <p:cNvGrpSpPr>
            <a:grpSpLocks/>
          </p:cNvGrpSpPr>
          <p:nvPr/>
        </p:nvGrpSpPr>
        <p:grpSpPr bwMode="auto">
          <a:xfrm rot="7866620">
            <a:off x="6363900" y="3080643"/>
            <a:ext cx="68263" cy="161925"/>
            <a:chOff x="3651" y="1842"/>
            <a:chExt cx="182" cy="496"/>
          </a:xfrm>
        </p:grpSpPr>
        <p:sp>
          <p:nvSpPr>
            <p:cNvPr id="5853" name="Oval 97"/>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854" name="Freeform 98"/>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855" name="Freeform 99"/>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148" name="Group 100"/>
          <p:cNvGrpSpPr>
            <a:grpSpLocks/>
          </p:cNvGrpSpPr>
          <p:nvPr/>
        </p:nvGrpSpPr>
        <p:grpSpPr bwMode="auto">
          <a:xfrm rot="7573075">
            <a:off x="6321039" y="3139380"/>
            <a:ext cx="68262" cy="161925"/>
            <a:chOff x="3651" y="1842"/>
            <a:chExt cx="182" cy="496"/>
          </a:xfrm>
        </p:grpSpPr>
        <p:sp>
          <p:nvSpPr>
            <p:cNvPr id="5850" name="Oval 101"/>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851" name="Freeform 102"/>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852" name="Freeform 103"/>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149" name="Group 104"/>
          <p:cNvGrpSpPr>
            <a:grpSpLocks/>
          </p:cNvGrpSpPr>
          <p:nvPr/>
        </p:nvGrpSpPr>
        <p:grpSpPr bwMode="auto">
          <a:xfrm rot="7725455">
            <a:off x="6278175" y="3198118"/>
            <a:ext cx="66675" cy="160338"/>
            <a:chOff x="3651" y="1842"/>
            <a:chExt cx="182" cy="496"/>
          </a:xfrm>
        </p:grpSpPr>
        <p:sp>
          <p:nvSpPr>
            <p:cNvPr id="5847" name="Oval 105"/>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848" name="Freeform 106"/>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849" name="Freeform 107"/>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150" name="Group 108"/>
          <p:cNvGrpSpPr>
            <a:grpSpLocks/>
          </p:cNvGrpSpPr>
          <p:nvPr/>
        </p:nvGrpSpPr>
        <p:grpSpPr bwMode="auto">
          <a:xfrm rot="-4637831">
            <a:off x="6028144" y="2844899"/>
            <a:ext cx="519113" cy="322263"/>
            <a:chOff x="3515" y="935"/>
            <a:chExt cx="1407" cy="995"/>
          </a:xfrm>
        </p:grpSpPr>
        <p:grpSp>
          <p:nvGrpSpPr>
            <p:cNvPr id="5815" name="Group 109"/>
            <p:cNvGrpSpPr>
              <a:grpSpLocks/>
            </p:cNvGrpSpPr>
            <p:nvPr/>
          </p:nvGrpSpPr>
          <p:grpSpPr bwMode="auto">
            <a:xfrm rot="2198332">
              <a:off x="3515" y="935"/>
              <a:ext cx="182" cy="496"/>
              <a:chOff x="3651" y="1842"/>
              <a:chExt cx="182" cy="496"/>
            </a:xfrm>
          </p:grpSpPr>
          <p:sp>
            <p:nvSpPr>
              <p:cNvPr id="5844" name="Oval 110"/>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845" name="Freeform 111"/>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846" name="Freeform 112"/>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816" name="Group 113"/>
            <p:cNvGrpSpPr>
              <a:grpSpLocks/>
            </p:cNvGrpSpPr>
            <p:nvPr/>
          </p:nvGrpSpPr>
          <p:grpSpPr bwMode="auto">
            <a:xfrm rot="2425564">
              <a:off x="3651" y="1026"/>
              <a:ext cx="182" cy="496"/>
              <a:chOff x="3651" y="1842"/>
              <a:chExt cx="182" cy="496"/>
            </a:xfrm>
          </p:grpSpPr>
          <p:sp>
            <p:nvSpPr>
              <p:cNvPr id="5841" name="Oval 114"/>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842" name="Freeform 115"/>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843" name="Freeform 116"/>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817" name="Group 117"/>
            <p:cNvGrpSpPr>
              <a:grpSpLocks/>
            </p:cNvGrpSpPr>
            <p:nvPr/>
          </p:nvGrpSpPr>
          <p:grpSpPr bwMode="auto">
            <a:xfrm rot="1610405">
              <a:off x="3832" y="1117"/>
              <a:ext cx="182" cy="496"/>
              <a:chOff x="3651" y="1842"/>
              <a:chExt cx="182" cy="496"/>
            </a:xfrm>
          </p:grpSpPr>
          <p:sp>
            <p:nvSpPr>
              <p:cNvPr id="5838" name="Oval 118"/>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839" name="Freeform 119"/>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840" name="Freeform 120"/>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818" name="Group 121"/>
            <p:cNvGrpSpPr>
              <a:grpSpLocks/>
            </p:cNvGrpSpPr>
            <p:nvPr/>
          </p:nvGrpSpPr>
          <p:grpSpPr bwMode="auto">
            <a:xfrm rot="1451431">
              <a:off x="4014" y="1207"/>
              <a:ext cx="182" cy="496"/>
              <a:chOff x="3651" y="1842"/>
              <a:chExt cx="182" cy="496"/>
            </a:xfrm>
          </p:grpSpPr>
          <p:sp>
            <p:nvSpPr>
              <p:cNvPr id="5835" name="Oval 122"/>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836" name="Freeform 123"/>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837" name="Freeform 124"/>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819" name="Group 125"/>
            <p:cNvGrpSpPr>
              <a:grpSpLocks/>
            </p:cNvGrpSpPr>
            <p:nvPr/>
          </p:nvGrpSpPr>
          <p:grpSpPr bwMode="auto">
            <a:xfrm rot="1104794">
              <a:off x="4195" y="1298"/>
              <a:ext cx="182" cy="496"/>
              <a:chOff x="3651" y="1842"/>
              <a:chExt cx="182" cy="496"/>
            </a:xfrm>
          </p:grpSpPr>
          <p:sp>
            <p:nvSpPr>
              <p:cNvPr id="5832" name="Oval 126"/>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833" name="Freeform 127"/>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834" name="Freeform 128"/>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820" name="Group 129"/>
            <p:cNvGrpSpPr>
              <a:grpSpLocks/>
            </p:cNvGrpSpPr>
            <p:nvPr/>
          </p:nvGrpSpPr>
          <p:grpSpPr bwMode="auto">
            <a:xfrm rot="936467">
              <a:off x="4376" y="1344"/>
              <a:ext cx="182" cy="496"/>
              <a:chOff x="3651" y="1842"/>
              <a:chExt cx="182" cy="496"/>
            </a:xfrm>
          </p:grpSpPr>
          <p:sp>
            <p:nvSpPr>
              <p:cNvPr id="5829" name="Oval 130"/>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830" name="Freeform 131"/>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831" name="Freeform 132"/>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821" name="Group 133"/>
            <p:cNvGrpSpPr>
              <a:grpSpLocks/>
            </p:cNvGrpSpPr>
            <p:nvPr/>
          </p:nvGrpSpPr>
          <p:grpSpPr bwMode="auto">
            <a:xfrm rot="697361">
              <a:off x="4558" y="1389"/>
              <a:ext cx="182" cy="496"/>
              <a:chOff x="3651" y="1842"/>
              <a:chExt cx="182" cy="496"/>
            </a:xfrm>
          </p:grpSpPr>
          <p:sp>
            <p:nvSpPr>
              <p:cNvPr id="5826" name="Oval 134"/>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827" name="Freeform 135"/>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828" name="Freeform 136"/>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822" name="Group 137"/>
            <p:cNvGrpSpPr>
              <a:grpSpLocks/>
            </p:cNvGrpSpPr>
            <p:nvPr/>
          </p:nvGrpSpPr>
          <p:grpSpPr bwMode="auto">
            <a:xfrm rot="796516">
              <a:off x="4740" y="1434"/>
              <a:ext cx="182" cy="496"/>
              <a:chOff x="3651" y="1842"/>
              <a:chExt cx="182" cy="496"/>
            </a:xfrm>
          </p:grpSpPr>
          <p:sp>
            <p:nvSpPr>
              <p:cNvPr id="5823" name="Oval 138"/>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824" name="Freeform 139"/>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825" name="Freeform 140"/>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grpSp>
        <p:nvGrpSpPr>
          <p:cNvPr id="5151" name="Group 141"/>
          <p:cNvGrpSpPr>
            <a:grpSpLocks/>
          </p:cNvGrpSpPr>
          <p:nvPr/>
        </p:nvGrpSpPr>
        <p:grpSpPr bwMode="auto">
          <a:xfrm rot="8279923">
            <a:off x="6239282" y="3233837"/>
            <a:ext cx="65087" cy="169862"/>
            <a:chOff x="3651" y="1842"/>
            <a:chExt cx="182" cy="496"/>
          </a:xfrm>
        </p:grpSpPr>
        <p:sp>
          <p:nvSpPr>
            <p:cNvPr id="5812" name="Oval 142"/>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813" name="Freeform 143"/>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814" name="Freeform 144"/>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152" name="Group 145"/>
          <p:cNvGrpSpPr>
            <a:grpSpLocks/>
          </p:cNvGrpSpPr>
          <p:nvPr/>
        </p:nvGrpSpPr>
        <p:grpSpPr bwMode="auto">
          <a:xfrm rot="8435411">
            <a:off x="6175782" y="3311624"/>
            <a:ext cx="61912" cy="174625"/>
            <a:chOff x="3651" y="1842"/>
            <a:chExt cx="182" cy="496"/>
          </a:xfrm>
        </p:grpSpPr>
        <p:sp>
          <p:nvSpPr>
            <p:cNvPr id="5809" name="Oval 146"/>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810" name="Freeform 147"/>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811" name="Freeform 148"/>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153" name="Group 149"/>
          <p:cNvGrpSpPr>
            <a:grpSpLocks/>
          </p:cNvGrpSpPr>
          <p:nvPr/>
        </p:nvGrpSpPr>
        <p:grpSpPr bwMode="auto">
          <a:xfrm rot="8774434">
            <a:off x="6124982" y="3346549"/>
            <a:ext cx="61912" cy="174625"/>
            <a:chOff x="3651" y="1842"/>
            <a:chExt cx="182" cy="496"/>
          </a:xfrm>
        </p:grpSpPr>
        <p:sp>
          <p:nvSpPr>
            <p:cNvPr id="5806" name="Oval 150"/>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807" name="Freeform 151"/>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808" name="Freeform 152"/>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154" name="Group 153"/>
          <p:cNvGrpSpPr>
            <a:grpSpLocks/>
          </p:cNvGrpSpPr>
          <p:nvPr/>
        </p:nvGrpSpPr>
        <p:grpSpPr bwMode="auto">
          <a:xfrm rot="9121624">
            <a:off x="6071007" y="3381474"/>
            <a:ext cx="61912" cy="176213"/>
            <a:chOff x="3651" y="1842"/>
            <a:chExt cx="182" cy="496"/>
          </a:xfrm>
        </p:grpSpPr>
        <p:sp>
          <p:nvSpPr>
            <p:cNvPr id="5803" name="Oval 154"/>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804" name="Freeform 155"/>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805" name="Freeform 156"/>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sp>
        <p:nvSpPr>
          <p:cNvPr id="5155" name="Oval 157"/>
          <p:cNvSpPr>
            <a:spLocks noChangeArrowheads="1"/>
          </p:cNvSpPr>
          <p:nvPr/>
        </p:nvSpPr>
        <p:spPr bwMode="auto">
          <a:xfrm rot="9091608">
            <a:off x="6047194" y="3540224"/>
            <a:ext cx="61913" cy="49213"/>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156" name="Freeform 158"/>
          <p:cNvSpPr>
            <a:spLocks/>
          </p:cNvSpPr>
          <p:nvPr/>
        </p:nvSpPr>
        <p:spPr bwMode="auto">
          <a:xfrm rot="9091608">
            <a:off x="6045607" y="3419574"/>
            <a:ext cx="19050" cy="128588"/>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157" name="Freeform 159"/>
          <p:cNvSpPr>
            <a:spLocks/>
          </p:cNvSpPr>
          <p:nvPr/>
        </p:nvSpPr>
        <p:spPr bwMode="auto">
          <a:xfrm rot="9091608">
            <a:off x="6010682" y="3433862"/>
            <a:ext cx="17462" cy="128587"/>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nvGrpSpPr>
          <p:cNvPr id="5158" name="Group 160"/>
          <p:cNvGrpSpPr>
            <a:grpSpLocks/>
          </p:cNvGrpSpPr>
          <p:nvPr/>
        </p:nvGrpSpPr>
        <p:grpSpPr bwMode="auto">
          <a:xfrm rot="9276676">
            <a:off x="5966232" y="3446562"/>
            <a:ext cx="61912" cy="174625"/>
            <a:chOff x="3651" y="1842"/>
            <a:chExt cx="182" cy="496"/>
          </a:xfrm>
        </p:grpSpPr>
        <p:sp>
          <p:nvSpPr>
            <p:cNvPr id="5800" name="Oval 161"/>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801" name="Freeform 162"/>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802" name="Freeform 163"/>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159" name="Group 164"/>
          <p:cNvGrpSpPr>
            <a:grpSpLocks/>
          </p:cNvGrpSpPr>
          <p:nvPr/>
        </p:nvGrpSpPr>
        <p:grpSpPr bwMode="auto">
          <a:xfrm rot="9626648">
            <a:off x="5910669" y="3475137"/>
            <a:ext cx="61913" cy="174625"/>
            <a:chOff x="3651" y="1842"/>
            <a:chExt cx="182" cy="496"/>
          </a:xfrm>
        </p:grpSpPr>
        <p:sp>
          <p:nvSpPr>
            <p:cNvPr id="5797" name="Oval 165"/>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798" name="Freeform 166"/>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799" name="Freeform 167"/>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sp>
        <p:nvSpPr>
          <p:cNvPr id="5160" name="Oval 168"/>
          <p:cNvSpPr>
            <a:spLocks noChangeArrowheads="1"/>
          </p:cNvSpPr>
          <p:nvPr/>
        </p:nvSpPr>
        <p:spPr bwMode="auto">
          <a:xfrm rot="9333103">
            <a:off x="5874157" y="3622774"/>
            <a:ext cx="61912" cy="49213"/>
          </a:xfrm>
          <a:prstGeom prst="ellipse">
            <a:avLst/>
          </a:prstGeom>
          <a:solidFill>
            <a:srgbClr val="FF9900"/>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161" name="Freeform 169"/>
          <p:cNvSpPr>
            <a:spLocks/>
          </p:cNvSpPr>
          <p:nvPr/>
        </p:nvSpPr>
        <p:spPr bwMode="auto">
          <a:xfrm rot="9333103">
            <a:off x="5875744" y="3498949"/>
            <a:ext cx="20638" cy="127000"/>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162" name="Freeform 170"/>
          <p:cNvSpPr>
            <a:spLocks/>
          </p:cNvSpPr>
          <p:nvPr/>
        </p:nvSpPr>
        <p:spPr bwMode="auto">
          <a:xfrm rot="9333103">
            <a:off x="5842407" y="3511649"/>
            <a:ext cx="17462" cy="131763"/>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nvGrpSpPr>
          <p:cNvPr id="5163" name="Group 171"/>
          <p:cNvGrpSpPr>
            <a:grpSpLocks/>
          </p:cNvGrpSpPr>
          <p:nvPr/>
        </p:nvGrpSpPr>
        <p:grpSpPr bwMode="auto">
          <a:xfrm rot="9485483">
            <a:off x="5785257" y="3527524"/>
            <a:ext cx="58737" cy="174625"/>
            <a:chOff x="3651" y="1842"/>
            <a:chExt cx="182" cy="496"/>
          </a:xfrm>
        </p:grpSpPr>
        <p:sp>
          <p:nvSpPr>
            <p:cNvPr id="5794" name="Oval 172"/>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795" name="Freeform 173"/>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796" name="Freeform 174"/>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164" name="Group 175"/>
          <p:cNvGrpSpPr>
            <a:grpSpLocks/>
          </p:cNvGrpSpPr>
          <p:nvPr/>
        </p:nvGrpSpPr>
        <p:grpSpPr bwMode="auto">
          <a:xfrm rot="-2877803">
            <a:off x="5661432" y="3202086"/>
            <a:ext cx="501650" cy="333375"/>
            <a:chOff x="3515" y="935"/>
            <a:chExt cx="1407" cy="995"/>
          </a:xfrm>
        </p:grpSpPr>
        <p:grpSp>
          <p:nvGrpSpPr>
            <p:cNvPr id="5762" name="Group 176"/>
            <p:cNvGrpSpPr>
              <a:grpSpLocks/>
            </p:cNvGrpSpPr>
            <p:nvPr/>
          </p:nvGrpSpPr>
          <p:grpSpPr bwMode="auto">
            <a:xfrm rot="2198332">
              <a:off x="3515" y="935"/>
              <a:ext cx="182" cy="496"/>
              <a:chOff x="3651" y="1842"/>
              <a:chExt cx="182" cy="496"/>
            </a:xfrm>
          </p:grpSpPr>
          <p:sp>
            <p:nvSpPr>
              <p:cNvPr id="5791" name="Oval 177"/>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792" name="Freeform 178"/>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793" name="Freeform 179"/>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763" name="Group 180"/>
            <p:cNvGrpSpPr>
              <a:grpSpLocks/>
            </p:cNvGrpSpPr>
            <p:nvPr/>
          </p:nvGrpSpPr>
          <p:grpSpPr bwMode="auto">
            <a:xfrm rot="2425564">
              <a:off x="3651" y="1026"/>
              <a:ext cx="182" cy="496"/>
              <a:chOff x="3651" y="1842"/>
              <a:chExt cx="182" cy="496"/>
            </a:xfrm>
          </p:grpSpPr>
          <p:sp>
            <p:nvSpPr>
              <p:cNvPr id="5788" name="Oval 181"/>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789" name="Freeform 182"/>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790" name="Freeform 183"/>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764" name="Group 184"/>
            <p:cNvGrpSpPr>
              <a:grpSpLocks/>
            </p:cNvGrpSpPr>
            <p:nvPr/>
          </p:nvGrpSpPr>
          <p:grpSpPr bwMode="auto">
            <a:xfrm rot="1610405">
              <a:off x="3832" y="1117"/>
              <a:ext cx="182" cy="496"/>
              <a:chOff x="3651" y="1842"/>
              <a:chExt cx="182" cy="496"/>
            </a:xfrm>
          </p:grpSpPr>
          <p:sp>
            <p:nvSpPr>
              <p:cNvPr id="5785" name="Oval 185"/>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786" name="Freeform 186"/>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787" name="Freeform 187"/>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765" name="Group 188"/>
            <p:cNvGrpSpPr>
              <a:grpSpLocks/>
            </p:cNvGrpSpPr>
            <p:nvPr/>
          </p:nvGrpSpPr>
          <p:grpSpPr bwMode="auto">
            <a:xfrm rot="1451431">
              <a:off x="4014" y="1207"/>
              <a:ext cx="182" cy="496"/>
              <a:chOff x="3651" y="1842"/>
              <a:chExt cx="182" cy="496"/>
            </a:xfrm>
          </p:grpSpPr>
          <p:sp>
            <p:nvSpPr>
              <p:cNvPr id="5782" name="Oval 189"/>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783" name="Freeform 190"/>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784" name="Freeform 191"/>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766" name="Group 192"/>
            <p:cNvGrpSpPr>
              <a:grpSpLocks/>
            </p:cNvGrpSpPr>
            <p:nvPr/>
          </p:nvGrpSpPr>
          <p:grpSpPr bwMode="auto">
            <a:xfrm rot="1104794">
              <a:off x="4195" y="1298"/>
              <a:ext cx="182" cy="496"/>
              <a:chOff x="3651" y="1842"/>
              <a:chExt cx="182" cy="496"/>
            </a:xfrm>
          </p:grpSpPr>
          <p:sp>
            <p:nvSpPr>
              <p:cNvPr id="5779" name="Oval 193"/>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780" name="Freeform 194"/>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781" name="Freeform 195"/>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767" name="Group 196"/>
            <p:cNvGrpSpPr>
              <a:grpSpLocks/>
            </p:cNvGrpSpPr>
            <p:nvPr/>
          </p:nvGrpSpPr>
          <p:grpSpPr bwMode="auto">
            <a:xfrm rot="936467">
              <a:off x="4376" y="1344"/>
              <a:ext cx="182" cy="496"/>
              <a:chOff x="3651" y="1842"/>
              <a:chExt cx="182" cy="496"/>
            </a:xfrm>
          </p:grpSpPr>
          <p:sp>
            <p:nvSpPr>
              <p:cNvPr id="5776" name="Oval 197"/>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777" name="Freeform 198"/>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778" name="Freeform 199"/>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768" name="Group 200"/>
            <p:cNvGrpSpPr>
              <a:grpSpLocks/>
            </p:cNvGrpSpPr>
            <p:nvPr/>
          </p:nvGrpSpPr>
          <p:grpSpPr bwMode="auto">
            <a:xfrm rot="697361">
              <a:off x="4558" y="1389"/>
              <a:ext cx="182" cy="496"/>
              <a:chOff x="3651" y="1842"/>
              <a:chExt cx="182" cy="496"/>
            </a:xfrm>
          </p:grpSpPr>
          <p:sp>
            <p:nvSpPr>
              <p:cNvPr id="5773" name="Oval 201"/>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774" name="Freeform 202"/>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775" name="Freeform 203"/>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769" name="Group 204"/>
            <p:cNvGrpSpPr>
              <a:grpSpLocks/>
            </p:cNvGrpSpPr>
            <p:nvPr/>
          </p:nvGrpSpPr>
          <p:grpSpPr bwMode="auto">
            <a:xfrm rot="796516">
              <a:off x="4740" y="1434"/>
              <a:ext cx="182" cy="496"/>
              <a:chOff x="3651" y="1842"/>
              <a:chExt cx="182" cy="496"/>
            </a:xfrm>
          </p:grpSpPr>
          <p:sp>
            <p:nvSpPr>
              <p:cNvPr id="5770" name="Oval 205"/>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771" name="Freeform 206"/>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772" name="Freeform 207"/>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grpSp>
        <p:nvGrpSpPr>
          <p:cNvPr id="5165" name="Group 208"/>
          <p:cNvGrpSpPr>
            <a:grpSpLocks/>
          </p:cNvGrpSpPr>
          <p:nvPr/>
        </p:nvGrpSpPr>
        <p:grpSpPr bwMode="auto">
          <a:xfrm rot="10039951">
            <a:off x="5729694" y="3543399"/>
            <a:ext cx="61913" cy="173038"/>
            <a:chOff x="3651" y="1842"/>
            <a:chExt cx="182" cy="496"/>
          </a:xfrm>
        </p:grpSpPr>
        <p:sp>
          <p:nvSpPr>
            <p:cNvPr id="5759" name="Oval 209"/>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760" name="Freeform 210"/>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761" name="Freeform 211"/>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166" name="Group 212"/>
          <p:cNvGrpSpPr>
            <a:grpSpLocks/>
          </p:cNvGrpSpPr>
          <p:nvPr/>
        </p:nvGrpSpPr>
        <p:grpSpPr bwMode="auto">
          <a:xfrm rot="10039951">
            <a:off x="5670957" y="3562449"/>
            <a:ext cx="61912" cy="174625"/>
            <a:chOff x="3651" y="1842"/>
            <a:chExt cx="182" cy="496"/>
          </a:xfrm>
        </p:grpSpPr>
        <p:sp>
          <p:nvSpPr>
            <p:cNvPr id="5756" name="Oval 213"/>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757" name="Freeform 214"/>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758" name="Freeform 215"/>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sp>
        <p:nvSpPr>
          <p:cNvPr id="5167" name="Oval 216"/>
          <p:cNvSpPr>
            <a:spLocks noChangeArrowheads="1"/>
          </p:cNvSpPr>
          <p:nvPr/>
        </p:nvSpPr>
        <p:spPr bwMode="auto">
          <a:xfrm rot="10476572">
            <a:off x="5609044" y="3686274"/>
            <a:ext cx="60325" cy="49213"/>
          </a:xfrm>
          <a:prstGeom prst="ellipse">
            <a:avLst/>
          </a:prstGeom>
          <a:solidFill>
            <a:srgbClr val="FF9900"/>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168" name="Freeform 217"/>
          <p:cNvSpPr>
            <a:spLocks/>
          </p:cNvSpPr>
          <p:nvPr/>
        </p:nvSpPr>
        <p:spPr bwMode="auto">
          <a:xfrm rot="10476572">
            <a:off x="5639207" y="3564037"/>
            <a:ext cx="19050" cy="125412"/>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169" name="Freeform 218"/>
          <p:cNvSpPr>
            <a:spLocks/>
          </p:cNvSpPr>
          <p:nvPr/>
        </p:nvSpPr>
        <p:spPr bwMode="auto">
          <a:xfrm rot="10476572">
            <a:off x="5604282" y="3564037"/>
            <a:ext cx="17462" cy="128587"/>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nvGrpSpPr>
          <p:cNvPr id="5170" name="Group 219"/>
          <p:cNvGrpSpPr>
            <a:grpSpLocks/>
          </p:cNvGrpSpPr>
          <p:nvPr/>
        </p:nvGrpSpPr>
        <p:grpSpPr bwMode="auto">
          <a:xfrm rot="-10784405">
            <a:off x="5542369" y="3562449"/>
            <a:ext cx="61913" cy="173038"/>
            <a:chOff x="3651" y="1842"/>
            <a:chExt cx="182" cy="496"/>
          </a:xfrm>
        </p:grpSpPr>
        <p:sp>
          <p:nvSpPr>
            <p:cNvPr id="5753" name="Oval 220"/>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754" name="Freeform 221"/>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755" name="Freeform 222"/>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171" name="Group 223"/>
          <p:cNvGrpSpPr>
            <a:grpSpLocks/>
          </p:cNvGrpSpPr>
          <p:nvPr/>
        </p:nvGrpSpPr>
        <p:grpSpPr bwMode="auto">
          <a:xfrm rot="-10437215">
            <a:off x="5478869" y="3557687"/>
            <a:ext cx="61913" cy="177800"/>
            <a:chOff x="3651" y="1842"/>
            <a:chExt cx="182" cy="496"/>
          </a:xfrm>
        </p:grpSpPr>
        <p:sp>
          <p:nvSpPr>
            <p:cNvPr id="5750" name="Oval 224"/>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751" name="Freeform 225"/>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752" name="Freeform 226"/>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172" name="Group 227"/>
          <p:cNvGrpSpPr>
            <a:grpSpLocks/>
          </p:cNvGrpSpPr>
          <p:nvPr/>
        </p:nvGrpSpPr>
        <p:grpSpPr bwMode="auto">
          <a:xfrm rot="-10467231">
            <a:off x="5413782" y="3562449"/>
            <a:ext cx="61912" cy="173038"/>
            <a:chOff x="3651" y="1842"/>
            <a:chExt cx="182" cy="496"/>
          </a:xfrm>
        </p:grpSpPr>
        <p:sp>
          <p:nvSpPr>
            <p:cNvPr id="5747" name="Oval 228"/>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748" name="Freeform 229"/>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749" name="Freeform 230"/>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sp>
        <p:nvSpPr>
          <p:cNvPr id="5173" name="Oval 231"/>
          <p:cNvSpPr>
            <a:spLocks noChangeArrowheads="1"/>
          </p:cNvSpPr>
          <p:nvPr/>
        </p:nvSpPr>
        <p:spPr bwMode="auto">
          <a:xfrm rot="-10282163">
            <a:off x="5345519" y="3676749"/>
            <a:ext cx="61913" cy="47625"/>
          </a:xfrm>
          <a:prstGeom prst="ellipse">
            <a:avLst/>
          </a:prstGeom>
          <a:solidFill>
            <a:srgbClr val="FF9900"/>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174" name="Freeform 232"/>
          <p:cNvSpPr>
            <a:spLocks/>
          </p:cNvSpPr>
          <p:nvPr/>
        </p:nvSpPr>
        <p:spPr bwMode="auto">
          <a:xfrm rot="-10282163">
            <a:off x="5397907" y="3557687"/>
            <a:ext cx="19050" cy="125412"/>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175" name="Freeform 233"/>
          <p:cNvSpPr>
            <a:spLocks/>
          </p:cNvSpPr>
          <p:nvPr/>
        </p:nvSpPr>
        <p:spPr bwMode="auto">
          <a:xfrm rot="-10282163">
            <a:off x="5361394" y="3549749"/>
            <a:ext cx="15875" cy="127000"/>
          </a:xfrm>
          <a:custGeom>
            <a:avLst/>
            <a:gdLst>
              <a:gd name="T0" fmla="*/ 0 w 101"/>
              <a:gd name="T1" fmla="*/ 0 h 365"/>
              <a:gd name="T2" fmla="*/ 0 w 101"/>
              <a:gd name="T3" fmla="*/ 2147483647 h 365"/>
              <a:gd name="T4" fmla="*/ 0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nvGrpSpPr>
          <p:cNvPr id="5176" name="Group 234"/>
          <p:cNvGrpSpPr>
            <a:grpSpLocks/>
          </p:cNvGrpSpPr>
          <p:nvPr/>
        </p:nvGrpSpPr>
        <p:grpSpPr bwMode="auto">
          <a:xfrm rot="-9932191">
            <a:off x="5296307" y="3540224"/>
            <a:ext cx="61912" cy="174625"/>
            <a:chOff x="3651" y="1842"/>
            <a:chExt cx="182" cy="496"/>
          </a:xfrm>
        </p:grpSpPr>
        <p:sp>
          <p:nvSpPr>
            <p:cNvPr id="5744" name="Oval 235"/>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745" name="Freeform 236"/>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746" name="Freeform 237"/>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177" name="Group 238"/>
          <p:cNvGrpSpPr>
            <a:grpSpLocks/>
          </p:cNvGrpSpPr>
          <p:nvPr/>
        </p:nvGrpSpPr>
        <p:grpSpPr bwMode="auto">
          <a:xfrm rot="-10225736">
            <a:off x="5231219" y="3525937"/>
            <a:ext cx="61913" cy="174625"/>
            <a:chOff x="3651" y="1842"/>
            <a:chExt cx="182" cy="496"/>
          </a:xfrm>
        </p:grpSpPr>
        <p:sp>
          <p:nvSpPr>
            <p:cNvPr id="5741" name="Oval 239"/>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742" name="Freeform 240"/>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743" name="Freeform 241"/>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178" name="Group 242"/>
          <p:cNvGrpSpPr>
            <a:grpSpLocks/>
          </p:cNvGrpSpPr>
          <p:nvPr/>
        </p:nvGrpSpPr>
        <p:grpSpPr bwMode="auto">
          <a:xfrm rot="-10073356">
            <a:off x="5161369" y="3511649"/>
            <a:ext cx="61913" cy="174625"/>
            <a:chOff x="3651" y="1842"/>
            <a:chExt cx="182" cy="496"/>
          </a:xfrm>
        </p:grpSpPr>
        <p:sp>
          <p:nvSpPr>
            <p:cNvPr id="5738" name="Oval 243"/>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739" name="Freeform 244"/>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740" name="Freeform 245"/>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179" name="Group 246"/>
          <p:cNvGrpSpPr>
            <a:grpSpLocks/>
          </p:cNvGrpSpPr>
          <p:nvPr/>
        </p:nvGrpSpPr>
        <p:grpSpPr bwMode="auto">
          <a:xfrm rot="-836642">
            <a:off x="5167719" y="3275112"/>
            <a:ext cx="477838" cy="352425"/>
            <a:chOff x="3515" y="935"/>
            <a:chExt cx="1407" cy="995"/>
          </a:xfrm>
        </p:grpSpPr>
        <p:grpSp>
          <p:nvGrpSpPr>
            <p:cNvPr id="5706" name="Group 247"/>
            <p:cNvGrpSpPr>
              <a:grpSpLocks/>
            </p:cNvGrpSpPr>
            <p:nvPr/>
          </p:nvGrpSpPr>
          <p:grpSpPr bwMode="auto">
            <a:xfrm rot="2198332">
              <a:off x="3515" y="935"/>
              <a:ext cx="182" cy="496"/>
              <a:chOff x="3651" y="1842"/>
              <a:chExt cx="182" cy="496"/>
            </a:xfrm>
          </p:grpSpPr>
          <p:sp>
            <p:nvSpPr>
              <p:cNvPr id="5735" name="Oval 248"/>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736" name="Freeform 249"/>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737" name="Freeform 250"/>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707" name="Group 251"/>
            <p:cNvGrpSpPr>
              <a:grpSpLocks/>
            </p:cNvGrpSpPr>
            <p:nvPr/>
          </p:nvGrpSpPr>
          <p:grpSpPr bwMode="auto">
            <a:xfrm rot="2425564">
              <a:off x="3651" y="1026"/>
              <a:ext cx="182" cy="496"/>
              <a:chOff x="3651" y="1842"/>
              <a:chExt cx="182" cy="496"/>
            </a:xfrm>
          </p:grpSpPr>
          <p:sp>
            <p:nvSpPr>
              <p:cNvPr id="5732" name="Oval 252"/>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733" name="Freeform 253"/>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734" name="Freeform 254"/>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708" name="Group 255"/>
            <p:cNvGrpSpPr>
              <a:grpSpLocks/>
            </p:cNvGrpSpPr>
            <p:nvPr/>
          </p:nvGrpSpPr>
          <p:grpSpPr bwMode="auto">
            <a:xfrm rot="1610405">
              <a:off x="3832" y="1117"/>
              <a:ext cx="182" cy="496"/>
              <a:chOff x="3651" y="1842"/>
              <a:chExt cx="182" cy="496"/>
            </a:xfrm>
          </p:grpSpPr>
          <p:sp>
            <p:nvSpPr>
              <p:cNvPr id="5729" name="Oval 256"/>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730" name="Freeform 257"/>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731" name="Freeform 258"/>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709" name="Group 259"/>
            <p:cNvGrpSpPr>
              <a:grpSpLocks/>
            </p:cNvGrpSpPr>
            <p:nvPr/>
          </p:nvGrpSpPr>
          <p:grpSpPr bwMode="auto">
            <a:xfrm rot="1451431">
              <a:off x="4014" y="1207"/>
              <a:ext cx="182" cy="496"/>
              <a:chOff x="3651" y="1842"/>
              <a:chExt cx="182" cy="496"/>
            </a:xfrm>
          </p:grpSpPr>
          <p:sp>
            <p:nvSpPr>
              <p:cNvPr id="5726" name="Oval 260"/>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727" name="Freeform 261"/>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728" name="Freeform 262"/>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710" name="Group 263"/>
            <p:cNvGrpSpPr>
              <a:grpSpLocks/>
            </p:cNvGrpSpPr>
            <p:nvPr/>
          </p:nvGrpSpPr>
          <p:grpSpPr bwMode="auto">
            <a:xfrm rot="1104794">
              <a:off x="4195" y="1298"/>
              <a:ext cx="182" cy="496"/>
              <a:chOff x="3651" y="1842"/>
              <a:chExt cx="182" cy="496"/>
            </a:xfrm>
          </p:grpSpPr>
          <p:sp>
            <p:nvSpPr>
              <p:cNvPr id="5723" name="Oval 264"/>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724" name="Freeform 265"/>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725" name="Freeform 266"/>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711" name="Group 267"/>
            <p:cNvGrpSpPr>
              <a:grpSpLocks/>
            </p:cNvGrpSpPr>
            <p:nvPr/>
          </p:nvGrpSpPr>
          <p:grpSpPr bwMode="auto">
            <a:xfrm rot="936467">
              <a:off x="4376" y="1344"/>
              <a:ext cx="182" cy="496"/>
              <a:chOff x="3651" y="1842"/>
              <a:chExt cx="182" cy="496"/>
            </a:xfrm>
          </p:grpSpPr>
          <p:sp>
            <p:nvSpPr>
              <p:cNvPr id="5720" name="Oval 268"/>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721" name="Freeform 269"/>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722" name="Freeform 270"/>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712" name="Group 271"/>
            <p:cNvGrpSpPr>
              <a:grpSpLocks/>
            </p:cNvGrpSpPr>
            <p:nvPr/>
          </p:nvGrpSpPr>
          <p:grpSpPr bwMode="auto">
            <a:xfrm rot="697361">
              <a:off x="4558" y="1389"/>
              <a:ext cx="182" cy="496"/>
              <a:chOff x="3651" y="1842"/>
              <a:chExt cx="182" cy="496"/>
            </a:xfrm>
          </p:grpSpPr>
          <p:sp>
            <p:nvSpPr>
              <p:cNvPr id="5717" name="Oval 272"/>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718" name="Freeform 273"/>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719" name="Freeform 274"/>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713" name="Group 275"/>
            <p:cNvGrpSpPr>
              <a:grpSpLocks/>
            </p:cNvGrpSpPr>
            <p:nvPr/>
          </p:nvGrpSpPr>
          <p:grpSpPr bwMode="auto">
            <a:xfrm rot="796516">
              <a:off x="4740" y="1434"/>
              <a:ext cx="182" cy="496"/>
              <a:chOff x="3651" y="1842"/>
              <a:chExt cx="182" cy="496"/>
            </a:xfrm>
          </p:grpSpPr>
          <p:sp>
            <p:nvSpPr>
              <p:cNvPr id="5714" name="Oval 276"/>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715" name="Freeform 277"/>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716" name="Freeform 278"/>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grpSp>
        <p:nvGrpSpPr>
          <p:cNvPr id="5180" name="Group 279"/>
          <p:cNvGrpSpPr>
            <a:grpSpLocks/>
          </p:cNvGrpSpPr>
          <p:nvPr/>
        </p:nvGrpSpPr>
        <p:grpSpPr bwMode="auto">
          <a:xfrm rot="-9518888">
            <a:off x="5110569" y="3491012"/>
            <a:ext cx="60325" cy="174625"/>
            <a:chOff x="3651" y="1842"/>
            <a:chExt cx="182" cy="496"/>
          </a:xfrm>
        </p:grpSpPr>
        <p:sp>
          <p:nvSpPr>
            <p:cNvPr id="5703" name="Oval 280"/>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704" name="Freeform 281"/>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705" name="Freeform 282"/>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181" name="Group 283"/>
          <p:cNvGrpSpPr>
            <a:grpSpLocks/>
          </p:cNvGrpSpPr>
          <p:nvPr/>
        </p:nvGrpSpPr>
        <p:grpSpPr bwMode="auto">
          <a:xfrm rot="-9043580">
            <a:off x="4991507" y="3421162"/>
            <a:ext cx="63500" cy="169862"/>
            <a:chOff x="3651" y="1842"/>
            <a:chExt cx="182" cy="496"/>
          </a:xfrm>
        </p:grpSpPr>
        <p:sp>
          <p:nvSpPr>
            <p:cNvPr id="5700" name="Oval 284"/>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701" name="Freeform 285"/>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702" name="Freeform 286"/>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182" name="Group 287"/>
          <p:cNvGrpSpPr>
            <a:grpSpLocks/>
          </p:cNvGrpSpPr>
          <p:nvPr/>
        </p:nvGrpSpPr>
        <p:grpSpPr bwMode="auto">
          <a:xfrm rot="-8704557">
            <a:off x="4937532" y="3383062"/>
            <a:ext cx="63500" cy="168275"/>
            <a:chOff x="3651" y="1842"/>
            <a:chExt cx="182" cy="496"/>
          </a:xfrm>
        </p:grpSpPr>
        <p:sp>
          <p:nvSpPr>
            <p:cNvPr id="5697" name="Oval 288"/>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698" name="Freeform 289"/>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699" name="Freeform 290"/>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sp>
        <p:nvSpPr>
          <p:cNvPr id="5183" name="Oval 291"/>
          <p:cNvSpPr>
            <a:spLocks noChangeArrowheads="1"/>
          </p:cNvSpPr>
          <p:nvPr/>
        </p:nvSpPr>
        <p:spPr bwMode="auto">
          <a:xfrm rot="-8357367">
            <a:off x="4840694" y="3449737"/>
            <a:ext cx="65088" cy="47625"/>
          </a:xfrm>
          <a:prstGeom prst="ellipse">
            <a:avLst/>
          </a:prstGeom>
          <a:solidFill>
            <a:srgbClr val="FF9900"/>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184" name="Freeform 292"/>
          <p:cNvSpPr>
            <a:spLocks/>
          </p:cNvSpPr>
          <p:nvPr/>
        </p:nvSpPr>
        <p:spPr bwMode="auto">
          <a:xfrm rot="-8357367">
            <a:off x="4926419" y="3362424"/>
            <a:ext cx="19050" cy="122238"/>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185" name="Freeform 293"/>
          <p:cNvSpPr>
            <a:spLocks/>
          </p:cNvSpPr>
          <p:nvPr/>
        </p:nvSpPr>
        <p:spPr bwMode="auto">
          <a:xfrm rot="-8357367">
            <a:off x="4901019" y="3332262"/>
            <a:ext cx="17463" cy="125412"/>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nvGrpSpPr>
          <p:cNvPr id="5186" name="Group 294"/>
          <p:cNvGrpSpPr>
            <a:grpSpLocks/>
          </p:cNvGrpSpPr>
          <p:nvPr/>
        </p:nvGrpSpPr>
        <p:grpSpPr bwMode="auto">
          <a:xfrm rot="-8387383">
            <a:off x="4827994" y="3310037"/>
            <a:ext cx="65088" cy="166687"/>
            <a:chOff x="3651" y="1842"/>
            <a:chExt cx="182" cy="496"/>
          </a:xfrm>
        </p:grpSpPr>
        <p:sp>
          <p:nvSpPr>
            <p:cNvPr id="5694" name="Oval 295"/>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695" name="Freeform 296"/>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696" name="Freeform 297"/>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187" name="Group 298"/>
          <p:cNvGrpSpPr>
            <a:grpSpLocks/>
          </p:cNvGrpSpPr>
          <p:nvPr/>
        </p:nvGrpSpPr>
        <p:grpSpPr bwMode="auto">
          <a:xfrm rot="-8202315">
            <a:off x="4783544" y="3265587"/>
            <a:ext cx="66675" cy="168275"/>
            <a:chOff x="3651" y="1842"/>
            <a:chExt cx="182" cy="496"/>
          </a:xfrm>
        </p:grpSpPr>
        <p:sp>
          <p:nvSpPr>
            <p:cNvPr id="5691" name="Oval 299"/>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692" name="Freeform 300"/>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693" name="Freeform 301"/>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sp>
        <p:nvSpPr>
          <p:cNvPr id="5188" name="Oval 302"/>
          <p:cNvSpPr>
            <a:spLocks noChangeArrowheads="1"/>
          </p:cNvSpPr>
          <p:nvPr/>
        </p:nvSpPr>
        <p:spPr bwMode="auto">
          <a:xfrm rot="-7852343">
            <a:off x="4691469" y="3322737"/>
            <a:ext cx="66675" cy="44450"/>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189" name="Freeform 303"/>
          <p:cNvSpPr>
            <a:spLocks/>
          </p:cNvSpPr>
          <p:nvPr/>
        </p:nvSpPr>
        <p:spPr bwMode="auto">
          <a:xfrm rot="-7852343">
            <a:off x="4784338" y="3248918"/>
            <a:ext cx="22225" cy="119063"/>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190" name="Freeform 304"/>
          <p:cNvSpPr>
            <a:spLocks/>
          </p:cNvSpPr>
          <p:nvPr/>
        </p:nvSpPr>
        <p:spPr bwMode="auto">
          <a:xfrm rot="-7852343">
            <a:off x="4761319" y="3214787"/>
            <a:ext cx="19050" cy="120650"/>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nvGrpSpPr>
          <p:cNvPr id="5191" name="Group 305"/>
          <p:cNvGrpSpPr>
            <a:grpSpLocks/>
          </p:cNvGrpSpPr>
          <p:nvPr/>
        </p:nvGrpSpPr>
        <p:grpSpPr bwMode="auto">
          <a:xfrm rot="-8145888">
            <a:off x="4689882" y="3168749"/>
            <a:ext cx="66675" cy="169863"/>
            <a:chOff x="3651" y="1842"/>
            <a:chExt cx="182" cy="496"/>
          </a:xfrm>
        </p:grpSpPr>
        <p:sp>
          <p:nvSpPr>
            <p:cNvPr id="5688" name="Oval 306"/>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689" name="Freeform 307"/>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690" name="Freeform 308"/>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192" name="Group 309"/>
          <p:cNvGrpSpPr>
            <a:grpSpLocks/>
          </p:cNvGrpSpPr>
          <p:nvPr/>
        </p:nvGrpSpPr>
        <p:grpSpPr bwMode="auto">
          <a:xfrm rot="-7993508">
            <a:off x="4638288" y="3120331"/>
            <a:ext cx="66675" cy="160337"/>
            <a:chOff x="3651" y="1842"/>
            <a:chExt cx="182" cy="496"/>
          </a:xfrm>
        </p:grpSpPr>
        <p:sp>
          <p:nvSpPr>
            <p:cNvPr id="5685" name="Oval 310"/>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686" name="Freeform 311"/>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687" name="Freeform 312"/>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193" name="Group 313"/>
          <p:cNvGrpSpPr>
            <a:grpSpLocks/>
          </p:cNvGrpSpPr>
          <p:nvPr/>
        </p:nvGrpSpPr>
        <p:grpSpPr bwMode="auto">
          <a:xfrm rot="1243207">
            <a:off x="4685119" y="3043337"/>
            <a:ext cx="496888" cy="339725"/>
            <a:chOff x="3515" y="935"/>
            <a:chExt cx="1407" cy="995"/>
          </a:xfrm>
        </p:grpSpPr>
        <p:grpSp>
          <p:nvGrpSpPr>
            <p:cNvPr id="5653" name="Group 314"/>
            <p:cNvGrpSpPr>
              <a:grpSpLocks/>
            </p:cNvGrpSpPr>
            <p:nvPr/>
          </p:nvGrpSpPr>
          <p:grpSpPr bwMode="auto">
            <a:xfrm rot="2198332">
              <a:off x="3515" y="935"/>
              <a:ext cx="182" cy="496"/>
              <a:chOff x="3651" y="1842"/>
              <a:chExt cx="182" cy="496"/>
            </a:xfrm>
          </p:grpSpPr>
          <p:sp>
            <p:nvSpPr>
              <p:cNvPr id="5682" name="Oval 315"/>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683" name="Freeform 316"/>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684" name="Freeform 317"/>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654" name="Group 318"/>
            <p:cNvGrpSpPr>
              <a:grpSpLocks/>
            </p:cNvGrpSpPr>
            <p:nvPr/>
          </p:nvGrpSpPr>
          <p:grpSpPr bwMode="auto">
            <a:xfrm rot="2425564">
              <a:off x="3651" y="1026"/>
              <a:ext cx="182" cy="496"/>
              <a:chOff x="3651" y="1842"/>
              <a:chExt cx="182" cy="496"/>
            </a:xfrm>
          </p:grpSpPr>
          <p:sp>
            <p:nvSpPr>
              <p:cNvPr id="5679" name="Oval 319"/>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680" name="Freeform 320"/>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681" name="Freeform 321"/>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655" name="Group 322"/>
            <p:cNvGrpSpPr>
              <a:grpSpLocks/>
            </p:cNvGrpSpPr>
            <p:nvPr/>
          </p:nvGrpSpPr>
          <p:grpSpPr bwMode="auto">
            <a:xfrm rot="1610405">
              <a:off x="3832" y="1117"/>
              <a:ext cx="182" cy="496"/>
              <a:chOff x="3651" y="1842"/>
              <a:chExt cx="182" cy="496"/>
            </a:xfrm>
          </p:grpSpPr>
          <p:sp>
            <p:nvSpPr>
              <p:cNvPr id="5676" name="Oval 323"/>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677" name="Freeform 324"/>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678" name="Freeform 325"/>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656" name="Group 326"/>
            <p:cNvGrpSpPr>
              <a:grpSpLocks/>
            </p:cNvGrpSpPr>
            <p:nvPr/>
          </p:nvGrpSpPr>
          <p:grpSpPr bwMode="auto">
            <a:xfrm rot="1451431">
              <a:off x="4014" y="1207"/>
              <a:ext cx="182" cy="496"/>
              <a:chOff x="3651" y="1842"/>
              <a:chExt cx="182" cy="496"/>
            </a:xfrm>
          </p:grpSpPr>
          <p:sp>
            <p:nvSpPr>
              <p:cNvPr id="5673" name="Oval 327"/>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674" name="Freeform 328"/>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675" name="Freeform 329"/>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657" name="Group 330"/>
            <p:cNvGrpSpPr>
              <a:grpSpLocks/>
            </p:cNvGrpSpPr>
            <p:nvPr/>
          </p:nvGrpSpPr>
          <p:grpSpPr bwMode="auto">
            <a:xfrm rot="1104794">
              <a:off x="4195" y="1298"/>
              <a:ext cx="182" cy="496"/>
              <a:chOff x="3651" y="1842"/>
              <a:chExt cx="182" cy="496"/>
            </a:xfrm>
          </p:grpSpPr>
          <p:sp>
            <p:nvSpPr>
              <p:cNvPr id="5670" name="Oval 331"/>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671" name="Freeform 332"/>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672" name="Freeform 333"/>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658" name="Group 334"/>
            <p:cNvGrpSpPr>
              <a:grpSpLocks/>
            </p:cNvGrpSpPr>
            <p:nvPr/>
          </p:nvGrpSpPr>
          <p:grpSpPr bwMode="auto">
            <a:xfrm rot="936467">
              <a:off x="4376" y="1344"/>
              <a:ext cx="182" cy="496"/>
              <a:chOff x="3651" y="1842"/>
              <a:chExt cx="182" cy="496"/>
            </a:xfrm>
          </p:grpSpPr>
          <p:sp>
            <p:nvSpPr>
              <p:cNvPr id="5667" name="Oval 335"/>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668" name="Freeform 336"/>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669" name="Freeform 337"/>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659" name="Group 338"/>
            <p:cNvGrpSpPr>
              <a:grpSpLocks/>
            </p:cNvGrpSpPr>
            <p:nvPr/>
          </p:nvGrpSpPr>
          <p:grpSpPr bwMode="auto">
            <a:xfrm rot="697361">
              <a:off x="4558" y="1389"/>
              <a:ext cx="182" cy="496"/>
              <a:chOff x="3651" y="1842"/>
              <a:chExt cx="182" cy="496"/>
            </a:xfrm>
          </p:grpSpPr>
          <p:sp>
            <p:nvSpPr>
              <p:cNvPr id="5664" name="Oval 339"/>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665" name="Freeform 340"/>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666" name="Freeform 341"/>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660" name="Group 342"/>
            <p:cNvGrpSpPr>
              <a:grpSpLocks/>
            </p:cNvGrpSpPr>
            <p:nvPr/>
          </p:nvGrpSpPr>
          <p:grpSpPr bwMode="auto">
            <a:xfrm rot="796516">
              <a:off x="4740" y="1434"/>
              <a:ext cx="182" cy="496"/>
              <a:chOff x="3651" y="1842"/>
              <a:chExt cx="182" cy="496"/>
            </a:xfrm>
          </p:grpSpPr>
          <p:sp>
            <p:nvSpPr>
              <p:cNvPr id="5661" name="Oval 343"/>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662" name="Freeform 344"/>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663" name="Freeform 345"/>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sp>
        <p:nvSpPr>
          <p:cNvPr id="5194" name="Oval 346"/>
          <p:cNvSpPr>
            <a:spLocks noChangeArrowheads="1"/>
          </p:cNvSpPr>
          <p:nvPr/>
        </p:nvSpPr>
        <p:spPr bwMode="auto">
          <a:xfrm rot="-7439040">
            <a:off x="4553357" y="3165574"/>
            <a:ext cx="69850" cy="44450"/>
          </a:xfrm>
          <a:prstGeom prst="ellipse">
            <a:avLst/>
          </a:prstGeom>
          <a:solidFill>
            <a:srgbClr val="FF9900"/>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195" name="Freeform 347"/>
          <p:cNvSpPr>
            <a:spLocks/>
          </p:cNvSpPr>
          <p:nvPr/>
        </p:nvSpPr>
        <p:spPr bwMode="auto">
          <a:xfrm rot="-7439040">
            <a:off x="4650988" y="3102868"/>
            <a:ext cx="22225" cy="115887"/>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196" name="Freeform 348"/>
          <p:cNvSpPr>
            <a:spLocks/>
          </p:cNvSpPr>
          <p:nvPr/>
        </p:nvSpPr>
        <p:spPr bwMode="auto">
          <a:xfrm rot="-7439040">
            <a:off x="4632732" y="3062386"/>
            <a:ext cx="19050" cy="117475"/>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nvGrpSpPr>
          <p:cNvPr id="5197" name="Group 349"/>
          <p:cNvGrpSpPr>
            <a:grpSpLocks/>
          </p:cNvGrpSpPr>
          <p:nvPr/>
        </p:nvGrpSpPr>
        <p:grpSpPr bwMode="auto">
          <a:xfrm rot="-7439040">
            <a:off x="4561294" y="3022699"/>
            <a:ext cx="68263" cy="163513"/>
            <a:chOff x="3651" y="1842"/>
            <a:chExt cx="182" cy="496"/>
          </a:xfrm>
        </p:grpSpPr>
        <p:sp>
          <p:nvSpPr>
            <p:cNvPr id="5650" name="Oval 350"/>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651" name="Freeform 351"/>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652" name="Freeform 352"/>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198" name="Group 353"/>
          <p:cNvGrpSpPr>
            <a:grpSpLocks/>
          </p:cNvGrpSpPr>
          <p:nvPr/>
        </p:nvGrpSpPr>
        <p:grpSpPr bwMode="auto">
          <a:xfrm rot="-7002419">
            <a:off x="4538276" y="2967930"/>
            <a:ext cx="68262" cy="161925"/>
            <a:chOff x="3651" y="1842"/>
            <a:chExt cx="182" cy="496"/>
          </a:xfrm>
        </p:grpSpPr>
        <p:sp>
          <p:nvSpPr>
            <p:cNvPr id="5647" name="Oval 354"/>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648" name="Freeform 355"/>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649" name="Freeform 356"/>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199" name="Group 357"/>
          <p:cNvGrpSpPr>
            <a:grpSpLocks/>
          </p:cNvGrpSpPr>
          <p:nvPr/>
        </p:nvGrpSpPr>
        <p:grpSpPr bwMode="auto">
          <a:xfrm rot="-6663396">
            <a:off x="4514463" y="2907606"/>
            <a:ext cx="66675" cy="160337"/>
            <a:chOff x="3651" y="1842"/>
            <a:chExt cx="182" cy="496"/>
          </a:xfrm>
        </p:grpSpPr>
        <p:sp>
          <p:nvSpPr>
            <p:cNvPr id="5644" name="Oval 358"/>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645" name="Freeform 359"/>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646" name="Freeform 360"/>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200" name="Group 361"/>
          <p:cNvGrpSpPr>
            <a:grpSpLocks/>
          </p:cNvGrpSpPr>
          <p:nvPr/>
        </p:nvGrpSpPr>
        <p:grpSpPr bwMode="auto">
          <a:xfrm rot="-6316206">
            <a:off x="4489857" y="2841724"/>
            <a:ext cx="68262" cy="160338"/>
            <a:chOff x="3651" y="1842"/>
            <a:chExt cx="182" cy="496"/>
          </a:xfrm>
        </p:grpSpPr>
        <p:sp>
          <p:nvSpPr>
            <p:cNvPr id="5641" name="Oval 362"/>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642" name="Freeform 363"/>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643" name="Freeform 364"/>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sp>
        <p:nvSpPr>
          <p:cNvPr id="5201" name="Oval 365"/>
          <p:cNvSpPr>
            <a:spLocks noChangeArrowheads="1"/>
          </p:cNvSpPr>
          <p:nvPr/>
        </p:nvSpPr>
        <p:spPr bwMode="auto">
          <a:xfrm rot="-6346222">
            <a:off x="4408894" y="2852837"/>
            <a:ext cx="66675" cy="44450"/>
          </a:xfrm>
          <a:prstGeom prst="ellipse">
            <a:avLst/>
          </a:prstGeom>
          <a:solidFill>
            <a:srgbClr val="FF9900"/>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202" name="Freeform 366"/>
          <p:cNvSpPr>
            <a:spLocks/>
          </p:cNvSpPr>
          <p:nvPr/>
        </p:nvSpPr>
        <p:spPr bwMode="auto">
          <a:xfrm rot="-6346222">
            <a:off x="4510494" y="2814737"/>
            <a:ext cx="22225" cy="117475"/>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203" name="Freeform 367"/>
          <p:cNvSpPr>
            <a:spLocks/>
          </p:cNvSpPr>
          <p:nvPr/>
        </p:nvSpPr>
        <p:spPr bwMode="auto">
          <a:xfrm rot="-6346222">
            <a:off x="4503350" y="2767906"/>
            <a:ext cx="17463" cy="120650"/>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nvGrpSpPr>
          <p:cNvPr id="5204" name="Group 368"/>
          <p:cNvGrpSpPr>
            <a:grpSpLocks/>
          </p:cNvGrpSpPr>
          <p:nvPr/>
        </p:nvGrpSpPr>
        <p:grpSpPr bwMode="auto">
          <a:xfrm rot="-6161155">
            <a:off x="4451756" y="2719487"/>
            <a:ext cx="68263" cy="160338"/>
            <a:chOff x="3651" y="1842"/>
            <a:chExt cx="182" cy="496"/>
          </a:xfrm>
        </p:grpSpPr>
        <p:sp>
          <p:nvSpPr>
            <p:cNvPr id="5638" name="Oval 369"/>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639" name="Freeform 370"/>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640" name="Freeform 371"/>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205" name="Group 372"/>
          <p:cNvGrpSpPr>
            <a:grpSpLocks/>
          </p:cNvGrpSpPr>
          <p:nvPr/>
        </p:nvGrpSpPr>
        <p:grpSpPr bwMode="auto">
          <a:xfrm rot="-5811182">
            <a:off x="4438263" y="2655193"/>
            <a:ext cx="66675" cy="163513"/>
            <a:chOff x="3651" y="1842"/>
            <a:chExt cx="182" cy="496"/>
          </a:xfrm>
        </p:grpSpPr>
        <p:sp>
          <p:nvSpPr>
            <p:cNvPr id="5635" name="Oval 373"/>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636" name="Freeform 374"/>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637" name="Freeform 375"/>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sp>
        <p:nvSpPr>
          <p:cNvPr id="5206" name="Oval 376"/>
          <p:cNvSpPr>
            <a:spLocks noChangeArrowheads="1"/>
          </p:cNvSpPr>
          <p:nvPr/>
        </p:nvSpPr>
        <p:spPr bwMode="auto">
          <a:xfrm rot="-6104727">
            <a:off x="4366031" y="2652812"/>
            <a:ext cx="68263" cy="46038"/>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207" name="Freeform 377"/>
          <p:cNvSpPr>
            <a:spLocks/>
          </p:cNvSpPr>
          <p:nvPr/>
        </p:nvSpPr>
        <p:spPr bwMode="auto">
          <a:xfrm rot="-6104727">
            <a:off x="4467632" y="2622649"/>
            <a:ext cx="20638" cy="115887"/>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208" name="Freeform 378"/>
          <p:cNvSpPr>
            <a:spLocks/>
          </p:cNvSpPr>
          <p:nvPr/>
        </p:nvSpPr>
        <p:spPr bwMode="auto">
          <a:xfrm rot="-6104727">
            <a:off x="4462076" y="2577405"/>
            <a:ext cx="20638" cy="117475"/>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nvGrpSpPr>
          <p:cNvPr id="5209" name="Group 379"/>
          <p:cNvGrpSpPr>
            <a:grpSpLocks/>
          </p:cNvGrpSpPr>
          <p:nvPr/>
        </p:nvGrpSpPr>
        <p:grpSpPr bwMode="auto">
          <a:xfrm rot="-5952347">
            <a:off x="4412069" y="2511524"/>
            <a:ext cx="65088" cy="160338"/>
            <a:chOff x="3651" y="1842"/>
            <a:chExt cx="182" cy="496"/>
          </a:xfrm>
        </p:grpSpPr>
        <p:sp>
          <p:nvSpPr>
            <p:cNvPr id="5632" name="Oval 380"/>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633" name="Freeform 381"/>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634" name="Freeform 382"/>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210" name="Group 383"/>
          <p:cNvGrpSpPr>
            <a:grpSpLocks/>
          </p:cNvGrpSpPr>
          <p:nvPr/>
        </p:nvGrpSpPr>
        <p:grpSpPr bwMode="auto">
          <a:xfrm rot="3284368">
            <a:off x="4394606" y="2594075"/>
            <a:ext cx="519113" cy="322262"/>
            <a:chOff x="3515" y="935"/>
            <a:chExt cx="1407" cy="995"/>
          </a:xfrm>
        </p:grpSpPr>
        <p:grpSp>
          <p:nvGrpSpPr>
            <p:cNvPr id="5600" name="Group 384"/>
            <p:cNvGrpSpPr>
              <a:grpSpLocks/>
            </p:cNvGrpSpPr>
            <p:nvPr/>
          </p:nvGrpSpPr>
          <p:grpSpPr bwMode="auto">
            <a:xfrm rot="2198332">
              <a:off x="3515" y="935"/>
              <a:ext cx="182" cy="496"/>
              <a:chOff x="3651" y="1842"/>
              <a:chExt cx="182" cy="496"/>
            </a:xfrm>
          </p:grpSpPr>
          <p:sp>
            <p:nvSpPr>
              <p:cNvPr id="5629" name="Oval 385"/>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630" name="Freeform 386"/>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631" name="Freeform 387"/>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601" name="Group 388"/>
            <p:cNvGrpSpPr>
              <a:grpSpLocks/>
            </p:cNvGrpSpPr>
            <p:nvPr/>
          </p:nvGrpSpPr>
          <p:grpSpPr bwMode="auto">
            <a:xfrm rot="2425564">
              <a:off x="3651" y="1026"/>
              <a:ext cx="182" cy="496"/>
              <a:chOff x="3651" y="1842"/>
              <a:chExt cx="182" cy="496"/>
            </a:xfrm>
          </p:grpSpPr>
          <p:sp>
            <p:nvSpPr>
              <p:cNvPr id="5626" name="Oval 389"/>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627" name="Freeform 390"/>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628" name="Freeform 391"/>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602" name="Group 392"/>
            <p:cNvGrpSpPr>
              <a:grpSpLocks/>
            </p:cNvGrpSpPr>
            <p:nvPr/>
          </p:nvGrpSpPr>
          <p:grpSpPr bwMode="auto">
            <a:xfrm rot="1610405">
              <a:off x="3832" y="1117"/>
              <a:ext cx="182" cy="496"/>
              <a:chOff x="3651" y="1842"/>
              <a:chExt cx="182" cy="496"/>
            </a:xfrm>
          </p:grpSpPr>
          <p:sp>
            <p:nvSpPr>
              <p:cNvPr id="5623" name="Oval 393"/>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624" name="Freeform 394"/>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625" name="Freeform 395"/>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603" name="Group 396"/>
            <p:cNvGrpSpPr>
              <a:grpSpLocks/>
            </p:cNvGrpSpPr>
            <p:nvPr/>
          </p:nvGrpSpPr>
          <p:grpSpPr bwMode="auto">
            <a:xfrm rot="1451431">
              <a:off x="4014" y="1207"/>
              <a:ext cx="182" cy="496"/>
              <a:chOff x="3651" y="1842"/>
              <a:chExt cx="182" cy="496"/>
            </a:xfrm>
          </p:grpSpPr>
          <p:sp>
            <p:nvSpPr>
              <p:cNvPr id="5620" name="Oval 397"/>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621" name="Freeform 398"/>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622" name="Freeform 399"/>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604" name="Group 400"/>
            <p:cNvGrpSpPr>
              <a:grpSpLocks/>
            </p:cNvGrpSpPr>
            <p:nvPr/>
          </p:nvGrpSpPr>
          <p:grpSpPr bwMode="auto">
            <a:xfrm rot="1104794">
              <a:off x="4195" y="1298"/>
              <a:ext cx="182" cy="496"/>
              <a:chOff x="3651" y="1842"/>
              <a:chExt cx="182" cy="496"/>
            </a:xfrm>
          </p:grpSpPr>
          <p:sp>
            <p:nvSpPr>
              <p:cNvPr id="5617" name="Oval 401"/>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618" name="Freeform 402"/>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619" name="Freeform 403"/>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605" name="Group 404"/>
            <p:cNvGrpSpPr>
              <a:grpSpLocks/>
            </p:cNvGrpSpPr>
            <p:nvPr/>
          </p:nvGrpSpPr>
          <p:grpSpPr bwMode="auto">
            <a:xfrm rot="936467">
              <a:off x="4376" y="1344"/>
              <a:ext cx="182" cy="496"/>
              <a:chOff x="3651" y="1842"/>
              <a:chExt cx="182" cy="496"/>
            </a:xfrm>
          </p:grpSpPr>
          <p:sp>
            <p:nvSpPr>
              <p:cNvPr id="5614" name="Oval 405"/>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615" name="Freeform 406"/>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616" name="Freeform 407"/>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606" name="Group 408"/>
            <p:cNvGrpSpPr>
              <a:grpSpLocks/>
            </p:cNvGrpSpPr>
            <p:nvPr/>
          </p:nvGrpSpPr>
          <p:grpSpPr bwMode="auto">
            <a:xfrm rot="697361">
              <a:off x="4558" y="1389"/>
              <a:ext cx="182" cy="496"/>
              <a:chOff x="3651" y="1842"/>
              <a:chExt cx="182" cy="496"/>
            </a:xfrm>
          </p:grpSpPr>
          <p:sp>
            <p:nvSpPr>
              <p:cNvPr id="5611" name="Oval 409"/>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612" name="Freeform 410"/>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613" name="Freeform 411"/>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607" name="Group 412"/>
            <p:cNvGrpSpPr>
              <a:grpSpLocks/>
            </p:cNvGrpSpPr>
            <p:nvPr/>
          </p:nvGrpSpPr>
          <p:grpSpPr bwMode="auto">
            <a:xfrm rot="796516">
              <a:off x="4740" y="1434"/>
              <a:ext cx="182" cy="496"/>
              <a:chOff x="3651" y="1842"/>
              <a:chExt cx="182" cy="496"/>
            </a:xfrm>
          </p:grpSpPr>
          <p:sp>
            <p:nvSpPr>
              <p:cNvPr id="5608" name="Oval 413"/>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609" name="Freeform 414"/>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610" name="Freeform 415"/>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grpSp>
        <p:nvGrpSpPr>
          <p:cNvPr id="5211" name="Group 416"/>
          <p:cNvGrpSpPr>
            <a:grpSpLocks/>
          </p:cNvGrpSpPr>
          <p:nvPr/>
        </p:nvGrpSpPr>
        <p:grpSpPr bwMode="auto">
          <a:xfrm rot="-5397880">
            <a:off x="4407306" y="2452787"/>
            <a:ext cx="68263" cy="160338"/>
            <a:chOff x="3651" y="1842"/>
            <a:chExt cx="182" cy="496"/>
          </a:xfrm>
        </p:grpSpPr>
        <p:sp>
          <p:nvSpPr>
            <p:cNvPr id="5597" name="Oval 417"/>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598" name="Freeform 418"/>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599" name="Freeform 419"/>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sp>
        <p:nvSpPr>
          <p:cNvPr id="5212" name="Oval 420"/>
          <p:cNvSpPr>
            <a:spLocks noChangeArrowheads="1"/>
          </p:cNvSpPr>
          <p:nvPr/>
        </p:nvSpPr>
        <p:spPr bwMode="auto">
          <a:xfrm rot="-5234586">
            <a:off x="4346982" y="2403574"/>
            <a:ext cx="65088" cy="460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213" name="Freeform 421"/>
          <p:cNvSpPr>
            <a:spLocks/>
          </p:cNvSpPr>
          <p:nvPr/>
        </p:nvSpPr>
        <p:spPr bwMode="auto">
          <a:xfrm rot="-5234586">
            <a:off x="4446994" y="2387699"/>
            <a:ext cx="20638" cy="122238"/>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214" name="Freeform 422"/>
          <p:cNvSpPr>
            <a:spLocks/>
          </p:cNvSpPr>
          <p:nvPr/>
        </p:nvSpPr>
        <p:spPr bwMode="auto">
          <a:xfrm rot="-5234586">
            <a:off x="4453345" y="2346424"/>
            <a:ext cx="17462" cy="122237"/>
          </a:xfrm>
          <a:custGeom>
            <a:avLst/>
            <a:gdLst>
              <a:gd name="T0" fmla="*/ 0 w 101"/>
              <a:gd name="T1" fmla="*/ 0 h 365"/>
              <a:gd name="T2" fmla="*/ 0 w 101"/>
              <a:gd name="T3" fmla="*/ 2147483647 h 365"/>
              <a:gd name="T4" fmla="*/ 0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215" name="Oval 423"/>
          <p:cNvSpPr>
            <a:spLocks noChangeArrowheads="1"/>
          </p:cNvSpPr>
          <p:nvPr/>
        </p:nvSpPr>
        <p:spPr bwMode="auto">
          <a:xfrm rot="-4895563">
            <a:off x="4355713" y="2332930"/>
            <a:ext cx="65088" cy="47625"/>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216" name="Freeform 424"/>
          <p:cNvSpPr>
            <a:spLocks/>
          </p:cNvSpPr>
          <p:nvPr/>
        </p:nvSpPr>
        <p:spPr bwMode="auto">
          <a:xfrm rot="-4895563">
            <a:off x="4456519" y="2327374"/>
            <a:ext cx="17463" cy="119063"/>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217" name="Freeform 425"/>
          <p:cNvSpPr>
            <a:spLocks/>
          </p:cNvSpPr>
          <p:nvPr/>
        </p:nvSpPr>
        <p:spPr bwMode="auto">
          <a:xfrm rot="-4895563">
            <a:off x="4464457" y="2282924"/>
            <a:ext cx="17462" cy="122238"/>
          </a:xfrm>
          <a:custGeom>
            <a:avLst/>
            <a:gdLst>
              <a:gd name="T0" fmla="*/ 0 w 101"/>
              <a:gd name="T1" fmla="*/ 0 h 365"/>
              <a:gd name="T2" fmla="*/ 0 w 101"/>
              <a:gd name="T3" fmla="*/ 2147483647 h 365"/>
              <a:gd name="T4" fmla="*/ 0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218" name="Oval 426"/>
          <p:cNvSpPr>
            <a:spLocks noChangeArrowheads="1"/>
          </p:cNvSpPr>
          <p:nvPr/>
        </p:nvSpPr>
        <p:spPr bwMode="auto">
          <a:xfrm rot="-4548373">
            <a:off x="4366032" y="2259112"/>
            <a:ext cx="66675" cy="47625"/>
          </a:xfrm>
          <a:prstGeom prst="ellipse">
            <a:avLst/>
          </a:prstGeom>
          <a:solidFill>
            <a:srgbClr val="FF9900"/>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219" name="Freeform 427"/>
          <p:cNvSpPr>
            <a:spLocks/>
          </p:cNvSpPr>
          <p:nvPr/>
        </p:nvSpPr>
        <p:spPr bwMode="auto">
          <a:xfrm rot="-4548373">
            <a:off x="4462869" y="2259112"/>
            <a:ext cx="20637" cy="122238"/>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220" name="Freeform 428"/>
          <p:cNvSpPr>
            <a:spLocks/>
          </p:cNvSpPr>
          <p:nvPr/>
        </p:nvSpPr>
        <p:spPr bwMode="auto">
          <a:xfrm rot="-4548373">
            <a:off x="4476364" y="2218630"/>
            <a:ext cx="17462" cy="123825"/>
          </a:xfrm>
          <a:custGeom>
            <a:avLst/>
            <a:gdLst>
              <a:gd name="T0" fmla="*/ 0 w 101"/>
              <a:gd name="T1" fmla="*/ 0 h 365"/>
              <a:gd name="T2" fmla="*/ 0 w 101"/>
              <a:gd name="T3" fmla="*/ 2147483647 h 365"/>
              <a:gd name="T4" fmla="*/ 0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221" name="Oval 429"/>
          <p:cNvSpPr>
            <a:spLocks noChangeArrowheads="1"/>
          </p:cNvSpPr>
          <p:nvPr/>
        </p:nvSpPr>
        <p:spPr bwMode="auto">
          <a:xfrm rot="-4578391">
            <a:off x="4376350" y="2194818"/>
            <a:ext cx="65088" cy="44450"/>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222" name="Freeform 430"/>
          <p:cNvSpPr>
            <a:spLocks/>
          </p:cNvSpPr>
          <p:nvPr/>
        </p:nvSpPr>
        <p:spPr bwMode="auto">
          <a:xfrm rot="-4578391">
            <a:off x="4470807" y="2194024"/>
            <a:ext cx="20638" cy="122237"/>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223" name="Freeform 431"/>
          <p:cNvSpPr>
            <a:spLocks/>
          </p:cNvSpPr>
          <p:nvPr/>
        </p:nvSpPr>
        <p:spPr bwMode="auto">
          <a:xfrm rot="-4578391">
            <a:off x="4485888" y="2153543"/>
            <a:ext cx="15875" cy="122237"/>
          </a:xfrm>
          <a:custGeom>
            <a:avLst/>
            <a:gdLst>
              <a:gd name="T0" fmla="*/ 0 w 101"/>
              <a:gd name="T1" fmla="*/ 0 h 365"/>
              <a:gd name="T2" fmla="*/ 0 w 101"/>
              <a:gd name="T3" fmla="*/ 2147483647 h 365"/>
              <a:gd name="T4" fmla="*/ 0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224" name="Oval 432"/>
          <p:cNvSpPr>
            <a:spLocks noChangeArrowheads="1"/>
          </p:cNvSpPr>
          <p:nvPr/>
        </p:nvSpPr>
        <p:spPr bwMode="auto">
          <a:xfrm rot="-4393323">
            <a:off x="4393813" y="2131318"/>
            <a:ext cx="65087" cy="47625"/>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225" name="Freeform 433"/>
          <p:cNvSpPr>
            <a:spLocks/>
          </p:cNvSpPr>
          <p:nvPr/>
        </p:nvSpPr>
        <p:spPr bwMode="auto">
          <a:xfrm rot="-4393323">
            <a:off x="4486682" y="2138461"/>
            <a:ext cx="20638" cy="119063"/>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226" name="Freeform 434"/>
          <p:cNvSpPr>
            <a:spLocks/>
          </p:cNvSpPr>
          <p:nvPr/>
        </p:nvSpPr>
        <p:spPr bwMode="auto">
          <a:xfrm rot="-4393323">
            <a:off x="4503350" y="2096393"/>
            <a:ext cx="15875" cy="122238"/>
          </a:xfrm>
          <a:custGeom>
            <a:avLst/>
            <a:gdLst>
              <a:gd name="T0" fmla="*/ 0 w 101"/>
              <a:gd name="T1" fmla="*/ 0 h 365"/>
              <a:gd name="T2" fmla="*/ 0 w 101"/>
              <a:gd name="T3" fmla="*/ 2147483647 h 365"/>
              <a:gd name="T4" fmla="*/ 0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227" name="Oval 435"/>
          <p:cNvSpPr>
            <a:spLocks noChangeArrowheads="1"/>
          </p:cNvSpPr>
          <p:nvPr/>
        </p:nvSpPr>
        <p:spPr bwMode="auto">
          <a:xfrm rot="-4043350">
            <a:off x="4414451" y="2066230"/>
            <a:ext cx="63500" cy="46037"/>
          </a:xfrm>
          <a:prstGeom prst="ellipse">
            <a:avLst/>
          </a:prstGeom>
          <a:solidFill>
            <a:srgbClr val="FF9900"/>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228" name="Freeform 436"/>
          <p:cNvSpPr>
            <a:spLocks/>
          </p:cNvSpPr>
          <p:nvPr/>
        </p:nvSpPr>
        <p:spPr bwMode="auto">
          <a:xfrm rot="-4043350">
            <a:off x="4501763" y="2077343"/>
            <a:ext cx="20638" cy="120650"/>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229" name="Freeform 437"/>
          <p:cNvSpPr>
            <a:spLocks/>
          </p:cNvSpPr>
          <p:nvPr/>
        </p:nvSpPr>
        <p:spPr bwMode="auto">
          <a:xfrm rot="-4043350">
            <a:off x="4522400" y="2037656"/>
            <a:ext cx="15875" cy="122238"/>
          </a:xfrm>
          <a:custGeom>
            <a:avLst/>
            <a:gdLst>
              <a:gd name="T0" fmla="*/ 0 w 101"/>
              <a:gd name="T1" fmla="*/ 0 h 365"/>
              <a:gd name="T2" fmla="*/ 0 w 101"/>
              <a:gd name="T3" fmla="*/ 2147483647 h 365"/>
              <a:gd name="T4" fmla="*/ 0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230" name="Oval 438"/>
          <p:cNvSpPr>
            <a:spLocks noChangeArrowheads="1"/>
          </p:cNvSpPr>
          <p:nvPr/>
        </p:nvSpPr>
        <p:spPr bwMode="auto">
          <a:xfrm rot="-4336895">
            <a:off x="4434294" y="2003524"/>
            <a:ext cx="66675" cy="47625"/>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231" name="Freeform 439"/>
          <p:cNvSpPr>
            <a:spLocks/>
          </p:cNvSpPr>
          <p:nvPr/>
        </p:nvSpPr>
        <p:spPr bwMode="auto">
          <a:xfrm rot="-4336895">
            <a:off x="4527956" y="2011462"/>
            <a:ext cx="22225" cy="120650"/>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232" name="Freeform 440"/>
          <p:cNvSpPr>
            <a:spLocks/>
          </p:cNvSpPr>
          <p:nvPr/>
        </p:nvSpPr>
        <p:spPr bwMode="auto">
          <a:xfrm rot="-4336895">
            <a:off x="4544625" y="1969393"/>
            <a:ext cx="17463" cy="123825"/>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nvGrpSpPr>
          <p:cNvPr id="5233" name="Group 441"/>
          <p:cNvGrpSpPr>
            <a:grpSpLocks/>
          </p:cNvGrpSpPr>
          <p:nvPr/>
        </p:nvGrpSpPr>
        <p:grpSpPr bwMode="auto">
          <a:xfrm>
            <a:off x="4469219" y="1924149"/>
            <a:ext cx="169863" cy="88900"/>
            <a:chOff x="3455" y="1195"/>
            <a:chExt cx="146" cy="73"/>
          </a:xfrm>
        </p:grpSpPr>
        <p:sp>
          <p:nvSpPr>
            <p:cNvPr id="5594" name="Oval 442"/>
            <p:cNvSpPr>
              <a:spLocks noChangeArrowheads="1"/>
            </p:cNvSpPr>
            <p:nvPr/>
          </p:nvSpPr>
          <p:spPr bwMode="auto">
            <a:xfrm rot="-4184515">
              <a:off x="3448" y="1202"/>
              <a:ext cx="53" cy="40"/>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595" name="Freeform 443"/>
            <p:cNvSpPr>
              <a:spLocks/>
            </p:cNvSpPr>
            <p:nvPr/>
          </p:nvSpPr>
          <p:spPr bwMode="auto">
            <a:xfrm rot="-4184515">
              <a:off x="3525" y="1208"/>
              <a:ext cx="17" cy="104"/>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596" name="Freeform 444"/>
            <p:cNvSpPr>
              <a:spLocks/>
            </p:cNvSpPr>
            <p:nvPr/>
          </p:nvSpPr>
          <p:spPr bwMode="auto">
            <a:xfrm rot="-4184515">
              <a:off x="3540" y="1176"/>
              <a:ext cx="15" cy="106"/>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234" name="Group 445"/>
          <p:cNvGrpSpPr>
            <a:grpSpLocks/>
          </p:cNvGrpSpPr>
          <p:nvPr/>
        </p:nvGrpSpPr>
        <p:grpSpPr bwMode="auto">
          <a:xfrm rot="-768256">
            <a:off x="4602569" y="2005112"/>
            <a:ext cx="163513" cy="107950"/>
            <a:chOff x="3570" y="1262"/>
            <a:chExt cx="142" cy="88"/>
          </a:xfrm>
        </p:grpSpPr>
        <p:sp>
          <p:nvSpPr>
            <p:cNvPr id="5591" name="Oval 446"/>
            <p:cNvSpPr>
              <a:spLocks noChangeArrowheads="1"/>
            </p:cNvSpPr>
            <p:nvPr/>
          </p:nvSpPr>
          <p:spPr bwMode="auto">
            <a:xfrm rot="7477764">
              <a:off x="3665" y="1303"/>
              <a:ext cx="54" cy="40"/>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592" name="Freeform 447"/>
            <p:cNvSpPr>
              <a:spLocks/>
            </p:cNvSpPr>
            <p:nvPr/>
          </p:nvSpPr>
          <p:spPr bwMode="auto">
            <a:xfrm rot="7477764">
              <a:off x="3635" y="1219"/>
              <a:ext cx="17" cy="104"/>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593" name="Freeform 448"/>
            <p:cNvSpPr>
              <a:spLocks/>
            </p:cNvSpPr>
            <p:nvPr/>
          </p:nvSpPr>
          <p:spPr bwMode="auto">
            <a:xfrm rot="7477764">
              <a:off x="3615" y="1246"/>
              <a:ext cx="15" cy="106"/>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sp>
        <p:nvSpPr>
          <p:cNvPr id="5235" name="Oval 449"/>
          <p:cNvSpPr>
            <a:spLocks noChangeArrowheads="1"/>
          </p:cNvSpPr>
          <p:nvPr/>
        </p:nvSpPr>
        <p:spPr bwMode="auto">
          <a:xfrm rot="6662606">
            <a:off x="4693851" y="2109093"/>
            <a:ext cx="65087" cy="47625"/>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236" name="Freeform 450"/>
          <p:cNvSpPr>
            <a:spLocks/>
          </p:cNvSpPr>
          <p:nvPr/>
        </p:nvSpPr>
        <p:spPr bwMode="auto">
          <a:xfrm rot="6662606">
            <a:off x="4646225" y="2026544"/>
            <a:ext cx="22225" cy="119062"/>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237" name="Freeform 451"/>
          <p:cNvSpPr>
            <a:spLocks/>
          </p:cNvSpPr>
          <p:nvPr/>
        </p:nvSpPr>
        <p:spPr bwMode="auto">
          <a:xfrm rot="6662606">
            <a:off x="4632732" y="2063849"/>
            <a:ext cx="17462" cy="122238"/>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238" name="Oval 452"/>
          <p:cNvSpPr>
            <a:spLocks noChangeArrowheads="1"/>
          </p:cNvSpPr>
          <p:nvPr/>
        </p:nvSpPr>
        <p:spPr bwMode="auto">
          <a:xfrm rot="6503632">
            <a:off x="4670038" y="2175768"/>
            <a:ext cx="66675" cy="460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239" name="Freeform 453"/>
          <p:cNvSpPr>
            <a:spLocks/>
          </p:cNvSpPr>
          <p:nvPr/>
        </p:nvSpPr>
        <p:spPr bwMode="auto">
          <a:xfrm rot="6503632">
            <a:off x="4623207" y="2094012"/>
            <a:ext cx="20637" cy="122237"/>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240" name="Freeform 454"/>
          <p:cNvSpPr>
            <a:spLocks/>
          </p:cNvSpPr>
          <p:nvPr/>
        </p:nvSpPr>
        <p:spPr bwMode="auto">
          <a:xfrm rot="6503632">
            <a:off x="4607332" y="2133699"/>
            <a:ext cx="20638" cy="122237"/>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241" name="Oval 455"/>
          <p:cNvSpPr>
            <a:spLocks noChangeArrowheads="1"/>
          </p:cNvSpPr>
          <p:nvPr/>
        </p:nvSpPr>
        <p:spPr bwMode="auto">
          <a:xfrm rot="6156995">
            <a:off x="4648607" y="2238474"/>
            <a:ext cx="65088" cy="460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242" name="Freeform 456"/>
          <p:cNvSpPr>
            <a:spLocks/>
          </p:cNvSpPr>
          <p:nvPr/>
        </p:nvSpPr>
        <p:spPr bwMode="auto">
          <a:xfrm rot="6156995">
            <a:off x="4597013" y="2164656"/>
            <a:ext cx="20637" cy="120650"/>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243" name="Freeform 457"/>
          <p:cNvSpPr>
            <a:spLocks/>
          </p:cNvSpPr>
          <p:nvPr/>
        </p:nvSpPr>
        <p:spPr bwMode="auto">
          <a:xfrm rot="6156995">
            <a:off x="4589075" y="2204343"/>
            <a:ext cx="15875" cy="122238"/>
          </a:xfrm>
          <a:custGeom>
            <a:avLst/>
            <a:gdLst>
              <a:gd name="T0" fmla="*/ 0 w 101"/>
              <a:gd name="T1" fmla="*/ 0 h 365"/>
              <a:gd name="T2" fmla="*/ 0 w 101"/>
              <a:gd name="T3" fmla="*/ 2147483647 h 365"/>
              <a:gd name="T4" fmla="*/ 0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244" name="Oval 458"/>
          <p:cNvSpPr>
            <a:spLocks noChangeArrowheads="1"/>
          </p:cNvSpPr>
          <p:nvPr/>
        </p:nvSpPr>
        <p:spPr bwMode="auto">
          <a:xfrm rot="5988668">
            <a:off x="4639876" y="2301180"/>
            <a:ext cx="65088" cy="47625"/>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245" name="Freeform 459"/>
          <p:cNvSpPr>
            <a:spLocks/>
          </p:cNvSpPr>
          <p:nvPr/>
        </p:nvSpPr>
        <p:spPr bwMode="auto">
          <a:xfrm rot="5988668">
            <a:off x="4584313" y="2231330"/>
            <a:ext cx="22225" cy="119063"/>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246" name="Freeform 460"/>
          <p:cNvSpPr>
            <a:spLocks/>
          </p:cNvSpPr>
          <p:nvPr/>
        </p:nvSpPr>
        <p:spPr bwMode="auto">
          <a:xfrm rot="5988668">
            <a:off x="4577169" y="2271812"/>
            <a:ext cx="17463" cy="122237"/>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247" name="Oval 461"/>
          <p:cNvSpPr>
            <a:spLocks noChangeArrowheads="1"/>
          </p:cNvSpPr>
          <p:nvPr/>
        </p:nvSpPr>
        <p:spPr bwMode="auto">
          <a:xfrm rot="5749561">
            <a:off x="4632732" y="2362299"/>
            <a:ext cx="63500" cy="47625"/>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248" name="Freeform 462"/>
          <p:cNvSpPr>
            <a:spLocks/>
          </p:cNvSpPr>
          <p:nvPr/>
        </p:nvSpPr>
        <p:spPr bwMode="auto">
          <a:xfrm rot="5749561">
            <a:off x="4577169" y="2300387"/>
            <a:ext cx="20638" cy="119062"/>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249" name="Freeform 463"/>
          <p:cNvSpPr>
            <a:spLocks/>
          </p:cNvSpPr>
          <p:nvPr/>
        </p:nvSpPr>
        <p:spPr bwMode="auto">
          <a:xfrm rot="5749561">
            <a:off x="4570026" y="2337693"/>
            <a:ext cx="20637" cy="123825"/>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250" name="Oval 464"/>
          <p:cNvSpPr>
            <a:spLocks noChangeArrowheads="1"/>
          </p:cNvSpPr>
          <p:nvPr/>
        </p:nvSpPr>
        <p:spPr bwMode="auto">
          <a:xfrm rot="5848716">
            <a:off x="4623207" y="2430562"/>
            <a:ext cx="65087" cy="460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251" name="Freeform 465"/>
          <p:cNvSpPr>
            <a:spLocks/>
          </p:cNvSpPr>
          <p:nvPr/>
        </p:nvSpPr>
        <p:spPr bwMode="auto">
          <a:xfrm rot="5848716">
            <a:off x="4569232" y="2363887"/>
            <a:ext cx="19050" cy="120650"/>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252" name="Freeform 466"/>
          <p:cNvSpPr>
            <a:spLocks/>
          </p:cNvSpPr>
          <p:nvPr/>
        </p:nvSpPr>
        <p:spPr bwMode="auto">
          <a:xfrm rot="5848716">
            <a:off x="4561294" y="2403574"/>
            <a:ext cx="17463" cy="125413"/>
          </a:xfrm>
          <a:custGeom>
            <a:avLst/>
            <a:gdLst>
              <a:gd name="T0" fmla="*/ 0 w 101"/>
              <a:gd name="T1" fmla="*/ 0 h 365"/>
              <a:gd name="T2" fmla="*/ 0 w 101"/>
              <a:gd name="T3" fmla="*/ 2147483647 h 365"/>
              <a:gd name="T4" fmla="*/ 0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253" name="Oval 467"/>
          <p:cNvSpPr>
            <a:spLocks noChangeArrowheads="1"/>
          </p:cNvSpPr>
          <p:nvPr/>
        </p:nvSpPr>
        <p:spPr bwMode="auto">
          <a:xfrm rot="-3312722">
            <a:off x="4518431" y="1800325"/>
            <a:ext cx="66675" cy="44450"/>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254" name="Freeform 468"/>
          <p:cNvSpPr>
            <a:spLocks/>
          </p:cNvSpPr>
          <p:nvPr/>
        </p:nvSpPr>
        <p:spPr bwMode="auto">
          <a:xfrm rot="-3312722">
            <a:off x="4594632" y="1825724"/>
            <a:ext cx="22225" cy="117475"/>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255" name="Freeform 469"/>
          <p:cNvSpPr>
            <a:spLocks/>
          </p:cNvSpPr>
          <p:nvPr/>
        </p:nvSpPr>
        <p:spPr bwMode="auto">
          <a:xfrm rot="-3312722">
            <a:off x="4621620" y="1790799"/>
            <a:ext cx="19050" cy="117475"/>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256" name="Oval 470"/>
          <p:cNvSpPr>
            <a:spLocks noChangeArrowheads="1"/>
          </p:cNvSpPr>
          <p:nvPr/>
        </p:nvSpPr>
        <p:spPr bwMode="auto">
          <a:xfrm rot="-2973699">
            <a:off x="4562881" y="1741587"/>
            <a:ext cx="66675" cy="44450"/>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257" name="Freeform 471"/>
          <p:cNvSpPr>
            <a:spLocks/>
          </p:cNvSpPr>
          <p:nvPr/>
        </p:nvSpPr>
        <p:spPr bwMode="auto">
          <a:xfrm rot="-2973699">
            <a:off x="4631938" y="1774131"/>
            <a:ext cx="22225" cy="115887"/>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258" name="Freeform 472"/>
          <p:cNvSpPr>
            <a:spLocks/>
          </p:cNvSpPr>
          <p:nvPr/>
        </p:nvSpPr>
        <p:spPr bwMode="auto">
          <a:xfrm rot="-2973699">
            <a:off x="4662100" y="1740793"/>
            <a:ext cx="17463" cy="117475"/>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sp>
        <p:nvSpPr>
          <p:cNvPr id="5259" name="Oval 473"/>
          <p:cNvSpPr>
            <a:spLocks noChangeArrowheads="1"/>
          </p:cNvSpPr>
          <p:nvPr/>
        </p:nvSpPr>
        <p:spPr bwMode="auto">
          <a:xfrm rot="-2626509">
            <a:off x="4610507" y="1686024"/>
            <a:ext cx="61912" cy="46038"/>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260" name="Freeform 474"/>
          <p:cNvSpPr>
            <a:spLocks/>
          </p:cNvSpPr>
          <p:nvPr/>
        </p:nvSpPr>
        <p:spPr bwMode="auto">
          <a:xfrm rot="-2626509">
            <a:off x="4672419" y="1717774"/>
            <a:ext cx="22225" cy="122238"/>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61" name="Freeform 475"/>
          <p:cNvSpPr>
            <a:spLocks/>
          </p:cNvSpPr>
          <p:nvPr/>
        </p:nvSpPr>
        <p:spPr bwMode="auto">
          <a:xfrm rot="-2626509">
            <a:off x="4704169" y="1689199"/>
            <a:ext cx="17463" cy="125413"/>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62" name="Oval 476"/>
          <p:cNvSpPr>
            <a:spLocks noChangeArrowheads="1"/>
          </p:cNvSpPr>
          <p:nvPr/>
        </p:nvSpPr>
        <p:spPr bwMode="auto">
          <a:xfrm rot="-2656523">
            <a:off x="4651782" y="1630462"/>
            <a:ext cx="63500" cy="49212"/>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263" name="Freeform 477"/>
          <p:cNvSpPr>
            <a:spLocks/>
          </p:cNvSpPr>
          <p:nvPr/>
        </p:nvSpPr>
        <p:spPr bwMode="auto">
          <a:xfrm rot="-2656523">
            <a:off x="4713694" y="1665387"/>
            <a:ext cx="20638" cy="123825"/>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64" name="Freeform 478"/>
          <p:cNvSpPr>
            <a:spLocks/>
          </p:cNvSpPr>
          <p:nvPr/>
        </p:nvSpPr>
        <p:spPr bwMode="auto">
          <a:xfrm rot="-2656523">
            <a:off x="4745444" y="1635224"/>
            <a:ext cx="19050" cy="125413"/>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65" name="Oval 479"/>
          <p:cNvSpPr>
            <a:spLocks noChangeArrowheads="1"/>
          </p:cNvSpPr>
          <p:nvPr/>
        </p:nvSpPr>
        <p:spPr bwMode="auto">
          <a:xfrm rot="-2471455">
            <a:off x="4697819" y="1587599"/>
            <a:ext cx="66675" cy="44450"/>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266" name="Freeform 480"/>
          <p:cNvSpPr>
            <a:spLocks/>
          </p:cNvSpPr>
          <p:nvPr/>
        </p:nvSpPr>
        <p:spPr bwMode="auto">
          <a:xfrm rot="-2471455">
            <a:off x="4758144" y="1622524"/>
            <a:ext cx="20638" cy="122238"/>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67" name="Freeform 481"/>
          <p:cNvSpPr>
            <a:spLocks/>
          </p:cNvSpPr>
          <p:nvPr/>
        </p:nvSpPr>
        <p:spPr bwMode="auto">
          <a:xfrm rot="-2471455">
            <a:off x="4791482" y="1595537"/>
            <a:ext cx="17462" cy="122237"/>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68" name="Oval 482"/>
          <p:cNvSpPr>
            <a:spLocks noChangeArrowheads="1"/>
          </p:cNvSpPr>
          <p:nvPr/>
        </p:nvSpPr>
        <p:spPr bwMode="auto">
          <a:xfrm rot="-2121482">
            <a:off x="4750207" y="1541562"/>
            <a:ext cx="63500" cy="460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269" name="Freeform 483"/>
          <p:cNvSpPr>
            <a:spLocks/>
          </p:cNvSpPr>
          <p:nvPr/>
        </p:nvSpPr>
        <p:spPr bwMode="auto">
          <a:xfrm rot="-2121482">
            <a:off x="4799419" y="1579662"/>
            <a:ext cx="20638" cy="123825"/>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70" name="Freeform 484"/>
          <p:cNvSpPr>
            <a:spLocks/>
          </p:cNvSpPr>
          <p:nvPr/>
        </p:nvSpPr>
        <p:spPr bwMode="auto">
          <a:xfrm rot="-2121482">
            <a:off x="4837519" y="1554262"/>
            <a:ext cx="17463" cy="127000"/>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71" name="Oval 485"/>
          <p:cNvSpPr>
            <a:spLocks noChangeArrowheads="1"/>
          </p:cNvSpPr>
          <p:nvPr/>
        </p:nvSpPr>
        <p:spPr bwMode="auto">
          <a:xfrm rot="-2415029">
            <a:off x="4799419" y="1498699"/>
            <a:ext cx="63500" cy="44450"/>
          </a:xfrm>
          <a:prstGeom prst="ellipse">
            <a:avLst/>
          </a:prstGeom>
          <a:solidFill>
            <a:srgbClr val="FF9900"/>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272" name="Freeform 486"/>
          <p:cNvSpPr>
            <a:spLocks/>
          </p:cNvSpPr>
          <p:nvPr/>
        </p:nvSpPr>
        <p:spPr bwMode="auto">
          <a:xfrm rot="-2415029">
            <a:off x="4856569" y="1532037"/>
            <a:ext cx="20638" cy="125412"/>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73" name="Freeform 487"/>
          <p:cNvSpPr>
            <a:spLocks/>
          </p:cNvSpPr>
          <p:nvPr/>
        </p:nvSpPr>
        <p:spPr bwMode="auto">
          <a:xfrm rot="-2415029">
            <a:off x="4889907" y="1506637"/>
            <a:ext cx="17462" cy="123825"/>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74" name="Oval 488"/>
          <p:cNvSpPr>
            <a:spLocks noChangeArrowheads="1"/>
          </p:cNvSpPr>
          <p:nvPr/>
        </p:nvSpPr>
        <p:spPr bwMode="auto">
          <a:xfrm rot="-2262649">
            <a:off x="4854982" y="1449487"/>
            <a:ext cx="63500" cy="44450"/>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275" name="Freeform 489"/>
          <p:cNvSpPr>
            <a:spLocks/>
          </p:cNvSpPr>
          <p:nvPr/>
        </p:nvSpPr>
        <p:spPr bwMode="auto">
          <a:xfrm rot="-2262649">
            <a:off x="4910544" y="1485999"/>
            <a:ext cx="20638" cy="122238"/>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76" name="Freeform 490"/>
          <p:cNvSpPr>
            <a:spLocks/>
          </p:cNvSpPr>
          <p:nvPr/>
        </p:nvSpPr>
        <p:spPr bwMode="auto">
          <a:xfrm rot="-2262649">
            <a:off x="4945469" y="1462187"/>
            <a:ext cx="17463" cy="123825"/>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nvGrpSpPr>
          <p:cNvPr id="5277" name="Group 491"/>
          <p:cNvGrpSpPr>
            <a:grpSpLocks/>
          </p:cNvGrpSpPr>
          <p:nvPr/>
        </p:nvGrpSpPr>
        <p:grpSpPr bwMode="auto">
          <a:xfrm rot="9172397">
            <a:off x="5023257" y="1543149"/>
            <a:ext cx="63500" cy="168275"/>
            <a:chOff x="3651" y="1842"/>
            <a:chExt cx="182" cy="496"/>
          </a:xfrm>
        </p:grpSpPr>
        <p:sp>
          <p:nvSpPr>
            <p:cNvPr id="5588" name="Oval 492"/>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589" name="Freeform 493"/>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590" name="Freeform 494"/>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278" name="Group 495"/>
          <p:cNvGrpSpPr>
            <a:grpSpLocks/>
          </p:cNvGrpSpPr>
          <p:nvPr/>
        </p:nvGrpSpPr>
        <p:grpSpPr bwMode="auto">
          <a:xfrm rot="9399631">
            <a:off x="4974044" y="1573312"/>
            <a:ext cx="63500" cy="169862"/>
            <a:chOff x="3651" y="1842"/>
            <a:chExt cx="182" cy="496"/>
          </a:xfrm>
        </p:grpSpPr>
        <p:sp>
          <p:nvSpPr>
            <p:cNvPr id="5585" name="Oval 496"/>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586" name="Freeform 497"/>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587" name="Freeform 498"/>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279" name="Group 499"/>
          <p:cNvGrpSpPr>
            <a:grpSpLocks/>
          </p:cNvGrpSpPr>
          <p:nvPr/>
        </p:nvGrpSpPr>
        <p:grpSpPr bwMode="auto">
          <a:xfrm rot="8584475">
            <a:off x="4920069" y="1620937"/>
            <a:ext cx="65088" cy="168275"/>
            <a:chOff x="3651" y="1842"/>
            <a:chExt cx="182" cy="496"/>
          </a:xfrm>
        </p:grpSpPr>
        <p:sp>
          <p:nvSpPr>
            <p:cNvPr id="5582" name="Oval 500"/>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583" name="Freeform 501"/>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584" name="Freeform 502"/>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280" name="Group 503"/>
          <p:cNvGrpSpPr>
            <a:grpSpLocks/>
          </p:cNvGrpSpPr>
          <p:nvPr/>
        </p:nvGrpSpPr>
        <p:grpSpPr bwMode="auto">
          <a:xfrm rot="8425496">
            <a:off x="4864507" y="1666974"/>
            <a:ext cx="65087" cy="169863"/>
            <a:chOff x="3651" y="1842"/>
            <a:chExt cx="182" cy="496"/>
          </a:xfrm>
        </p:grpSpPr>
        <p:sp>
          <p:nvSpPr>
            <p:cNvPr id="5579" name="Oval 504"/>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580" name="Freeform 505"/>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581" name="Freeform 506"/>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281" name="Group 507"/>
          <p:cNvGrpSpPr>
            <a:grpSpLocks/>
          </p:cNvGrpSpPr>
          <p:nvPr/>
        </p:nvGrpSpPr>
        <p:grpSpPr bwMode="auto">
          <a:xfrm rot="8078862">
            <a:off x="4810532" y="1717774"/>
            <a:ext cx="65088" cy="160337"/>
            <a:chOff x="3651" y="1842"/>
            <a:chExt cx="182" cy="496"/>
          </a:xfrm>
        </p:grpSpPr>
        <p:sp>
          <p:nvSpPr>
            <p:cNvPr id="5576" name="Oval 508"/>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577" name="Freeform 509"/>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578" name="Freeform 510"/>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282" name="Group 511"/>
          <p:cNvGrpSpPr>
            <a:grpSpLocks/>
          </p:cNvGrpSpPr>
          <p:nvPr/>
        </p:nvGrpSpPr>
        <p:grpSpPr bwMode="auto">
          <a:xfrm rot="7910537">
            <a:off x="4768463" y="1770956"/>
            <a:ext cx="66675" cy="160337"/>
            <a:chOff x="3651" y="1842"/>
            <a:chExt cx="182" cy="496"/>
          </a:xfrm>
        </p:grpSpPr>
        <p:sp>
          <p:nvSpPr>
            <p:cNvPr id="5573" name="Oval 512"/>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574" name="Freeform 513"/>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575" name="Freeform 514"/>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283" name="Group 515"/>
          <p:cNvGrpSpPr>
            <a:grpSpLocks/>
          </p:cNvGrpSpPr>
          <p:nvPr/>
        </p:nvGrpSpPr>
        <p:grpSpPr bwMode="auto">
          <a:xfrm rot="7671431">
            <a:off x="4724013" y="1824930"/>
            <a:ext cx="69850" cy="160338"/>
            <a:chOff x="3651" y="1842"/>
            <a:chExt cx="182" cy="496"/>
          </a:xfrm>
        </p:grpSpPr>
        <p:sp>
          <p:nvSpPr>
            <p:cNvPr id="5570" name="Oval 516"/>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571" name="Freeform 517"/>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572" name="Freeform 518"/>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284" name="Group 519"/>
          <p:cNvGrpSpPr>
            <a:grpSpLocks/>
          </p:cNvGrpSpPr>
          <p:nvPr/>
        </p:nvGrpSpPr>
        <p:grpSpPr bwMode="auto">
          <a:xfrm rot="7219922">
            <a:off x="4685120" y="1889224"/>
            <a:ext cx="68262" cy="160337"/>
            <a:chOff x="3651" y="1842"/>
            <a:chExt cx="182" cy="496"/>
          </a:xfrm>
        </p:grpSpPr>
        <p:sp>
          <p:nvSpPr>
            <p:cNvPr id="5567" name="Oval 520"/>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568" name="Freeform 521"/>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569" name="Freeform 522"/>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sp>
        <p:nvSpPr>
          <p:cNvPr id="5285" name="Oval 523"/>
          <p:cNvSpPr>
            <a:spLocks noChangeArrowheads="1"/>
          </p:cNvSpPr>
          <p:nvPr/>
        </p:nvSpPr>
        <p:spPr bwMode="auto">
          <a:xfrm rot="-1708184">
            <a:off x="4912132" y="1414562"/>
            <a:ext cx="63500" cy="44450"/>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286" name="Freeform 524"/>
          <p:cNvSpPr>
            <a:spLocks/>
          </p:cNvSpPr>
          <p:nvPr/>
        </p:nvSpPr>
        <p:spPr bwMode="auto">
          <a:xfrm rot="-1708184">
            <a:off x="4954994" y="1454249"/>
            <a:ext cx="20638" cy="122238"/>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87" name="Freeform 525"/>
          <p:cNvSpPr>
            <a:spLocks/>
          </p:cNvSpPr>
          <p:nvPr/>
        </p:nvSpPr>
        <p:spPr bwMode="auto">
          <a:xfrm rot="-1708184">
            <a:off x="4993094" y="1435199"/>
            <a:ext cx="19050" cy="125413"/>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88" name="Oval 526"/>
          <p:cNvSpPr>
            <a:spLocks noChangeArrowheads="1"/>
          </p:cNvSpPr>
          <p:nvPr/>
        </p:nvSpPr>
        <p:spPr bwMode="auto">
          <a:xfrm rot="-1271558">
            <a:off x="5023257" y="1351062"/>
            <a:ext cx="63500" cy="460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289" name="Freeform 527"/>
          <p:cNvSpPr>
            <a:spLocks/>
          </p:cNvSpPr>
          <p:nvPr/>
        </p:nvSpPr>
        <p:spPr bwMode="auto">
          <a:xfrm rot="-1271558">
            <a:off x="5055007" y="1393924"/>
            <a:ext cx="22225" cy="122238"/>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90" name="Freeform 528"/>
          <p:cNvSpPr>
            <a:spLocks/>
          </p:cNvSpPr>
          <p:nvPr/>
        </p:nvSpPr>
        <p:spPr bwMode="auto">
          <a:xfrm rot="-1271558">
            <a:off x="5097869" y="1382812"/>
            <a:ext cx="17463" cy="120650"/>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91" name="Oval 529"/>
          <p:cNvSpPr>
            <a:spLocks noChangeArrowheads="1"/>
          </p:cNvSpPr>
          <p:nvPr/>
        </p:nvSpPr>
        <p:spPr bwMode="auto">
          <a:xfrm rot="-932534">
            <a:off x="5091519" y="1328837"/>
            <a:ext cx="63500" cy="460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292" name="Freeform 530"/>
          <p:cNvSpPr>
            <a:spLocks/>
          </p:cNvSpPr>
          <p:nvPr/>
        </p:nvSpPr>
        <p:spPr bwMode="auto">
          <a:xfrm rot="-932534">
            <a:off x="5115332" y="1371699"/>
            <a:ext cx="20637" cy="122238"/>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93" name="Freeform 531"/>
          <p:cNvSpPr>
            <a:spLocks/>
          </p:cNvSpPr>
          <p:nvPr/>
        </p:nvSpPr>
        <p:spPr bwMode="auto">
          <a:xfrm rot="-932534">
            <a:off x="5158194" y="1363762"/>
            <a:ext cx="17463" cy="122237"/>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94" name="Oval 532"/>
          <p:cNvSpPr>
            <a:spLocks noChangeArrowheads="1"/>
          </p:cNvSpPr>
          <p:nvPr/>
        </p:nvSpPr>
        <p:spPr bwMode="auto">
          <a:xfrm rot="-585344">
            <a:off x="5159782" y="1306612"/>
            <a:ext cx="63500" cy="47625"/>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295" name="Freeform 533"/>
          <p:cNvSpPr>
            <a:spLocks/>
          </p:cNvSpPr>
          <p:nvPr/>
        </p:nvSpPr>
        <p:spPr bwMode="auto">
          <a:xfrm rot="-585344">
            <a:off x="5175657" y="1354237"/>
            <a:ext cx="20637" cy="122237"/>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96" name="Freeform 534"/>
          <p:cNvSpPr>
            <a:spLocks/>
          </p:cNvSpPr>
          <p:nvPr/>
        </p:nvSpPr>
        <p:spPr bwMode="auto">
          <a:xfrm rot="-585344">
            <a:off x="5216932" y="1349474"/>
            <a:ext cx="20637" cy="122238"/>
          </a:xfrm>
          <a:custGeom>
            <a:avLst/>
            <a:gdLst>
              <a:gd name="T0" fmla="*/ 0 w 101"/>
              <a:gd name="T1" fmla="*/ 0 h 365"/>
              <a:gd name="T2" fmla="*/ 2147483647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97" name="Oval 535"/>
          <p:cNvSpPr>
            <a:spLocks noChangeArrowheads="1"/>
          </p:cNvSpPr>
          <p:nvPr/>
        </p:nvSpPr>
        <p:spPr bwMode="auto">
          <a:xfrm rot="-615366">
            <a:off x="5221694" y="1285974"/>
            <a:ext cx="65088" cy="49213"/>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298" name="Freeform 536"/>
          <p:cNvSpPr>
            <a:spLocks/>
          </p:cNvSpPr>
          <p:nvPr/>
        </p:nvSpPr>
        <p:spPr bwMode="auto">
          <a:xfrm rot="-615366">
            <a:off x="5239157" y="1333599"/>
            <a:ext cx="20637" cy="122238"/>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299" name="Freeform 537"/>
          <p:cNvSpPr>
            <a:spLocks/>
          </p:cNvSpPr>
          <p:nvPr/>
        </p:nvSpPr>
        <p:spPr bwMode="auto">
          <a:xfrm rot="-615366">
            <a:off x="5282019" y="1327249"/>
            <a:ext cx="19050" cy="123825"/>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00" name="Oval 538"/>
          <p:cNvSpPr>
            <a:spLocks noChangeArrowheads="1"/>
          </p:cNvSpPr>
          <p:nvPr/>
        </p:nvSpPr>
        <p:spPr bwMode="auto">
          <a:xfrm rot="-430298">
            <a:off x="5283607" y="1278037"/>
            <a:ext cx="65087" cy="47625"/>
          </a:xfrm>
          <a:prstGeom prst="ellipse">
            <a:avLst/>
          </a:prstGeom>
          <a:solidFill>
            <a:srgbClr val="FF9900"/>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301" name="Freeform 539"/>
          <p:cNvSpPr>
            <a:spLocks/>
          </p:cNvSpPr>
          <p:nvPr/>
        </p:nvSpPr>
        <p:spPr bwMode="auto">
          <a:xfrm rot="-430298">
            <a:off x="5296307" y="1322487"/>
            <a:ext cx="22225" cy="122237"/>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02" name="Freeform 540"/>
          <p:cNvSpPr>
            <a:spLocks/>
          </p:cNvSpPr>
          <p:nvPr/>
        </p:nvSpPr>
        <p:spPr bwMode="auto">
          <a:xfrm rot="-430298">
            <a:off x="5339169" y="1320899"/>
            <a:ext cx="19050" cy="122238"/>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03" name="Oval 541"/>
          <p:cNvSpPr>
            <a:spLocks noChangeArrowheads="1"/>
          </p:cNvSpPr>
          <p:nvPr/>
        </p:nvSpPr>
        <p:spPr bwMode="auto">
          <a:xfrm rot="-80325">
            <a:off x="5350282" y="1270099"/>
            <a:ext cx="63500" cy="47625"/>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304" name="Freeform 542"/>
          <p:cNvSpPr>
            <a:spLocks/>
          </p:cNvSpPr>
          <p:nvPr/>
        </p:nvSpPr>
        <p:spPr bwMode="auto">
          <a:xfrm rot="-80325">
            <a:off x="5355044" y="1312962"/>
            <a:ext cx="20638" cy="122237"/>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05" name="Freeform 543"/>
          <p:cNvSpPr>
            <a:spLocks/>
          </p:cNvSpPr>
          <p:nvPr/>
        </p:nvSpPr>
        <p:spPr bwMode="auto">
          <a:xfrm rot="-80325">
            <a:off x="5397907" y="1312962"/>
            <a:ext cx="19050" cy="125412"/>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nvGrpSpPr>
          <p:cNvPr id="5306" name="Group 544"/>
          <p:cNvGrpSpPr>
            <a:grpSpLocks/>
          </p:cNvGrpSpPr>
          <p:nvPr/>
        </p:nvGrpSpPr>
        <p:grpSpPr bwMode="auto">
          <a:xfrm rot="10466660">
            <a:off x="5348694" y="1430437"/>
            <a:ext cx="61913" cy="169862"/>
            <a:chOff x="3651" y="1842"/>
            <a:chExt cx="182" cy="496"/>
          </a:xfrm>
        </p:grpSpPr>
        <p:sp>
          <p:nvSpPr>
            <p:cNvPr id="5564" name="Oval 545"/>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565" name="Freeform 546"/>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566" name="Freeform 547"/>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307" name="Group 548"/>
          <p:cNvGrpSpPr>
            <a:grpSpLocks/>
          </p:cNvGrpSpPr>
          <p:nvPr/>
        </p:nvGrpSpPr>
        <p:grpSpPr bwMode="auto">
          <a:xfrm rot="10120020">
            <a:off x="5277257" y="1438374"/>
            <a:ext cx="61912" cy="168275"/>
            <a:chOff x="3651" y="1842"/>
            <a:chExt cx="182" cy="496"/>
          </a:xfrm>
        </p:grpSpPr>
        <p:sp>
          <p:nvSpPr>
            <p:cNvPr id="5561" name="Oval 549"/>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562" name="Freeform 550"/>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563" name="Freeform 551"/>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308" name="Group 552"/>
          <p:cNvGrpSpPr>
            <a:grpSpLocks/>
          </p:cNvGrpSpPr>
          <p:nvPr/>
        </p:nvGrpSpPr>
        <p:grpSpPr bwMode="auto">
          <a:xfrm rot="9951694">
            <a:off x="5213757" y="1457424"/>
            <a:ext cx="63500" cy="168275"/>
            <a:chOff x="3651" y="1842"/>
            <a:chExt cx="182" cy="496"/>
          </a:xfrm>
        </p:grpSpPr>
        <p:sp>
          <p:nvSpPr>
            <p:cNvPr id="5558" name="Oval 553"/>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559" name="Freeform 554"/>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560" name="Freeform 555"/>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309" name="Group 556"/>
          <p:cNvGrpSpPr>
            <a:grpSpLocks/>
          </p:cNvGrpSpPr>
          <p:nvPr/>
        </p:nvGrpSpPr>
        <p:grpSpPr bwMode="auto">
          <a:xfrm rot="9712588">
            <a:off x="5151844" y="1478062"/>
            <a:ext cx="63500" cy="168275"/>
            <a:chOff x="3651" y="1842"/>
            <a:chExt cx="182" cy="496"/>
          </a:xfrm>
        </p:grpSpPr>
        <p:sp>
          <p:nvSpPr>
            <p:cNvPr id="5555" name="Oval 557"/>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556" name="Freeform 558"/>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557" name="Freeform 559"/>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310" name="Group 560"/>
          <p:cNvGrpSpPr>
            <a:grpSpLocks/>
          </p:cNvGrpSpPr>
          <p:nvPr/>
        </p:nvGrpSpPr>
        <p:grpSpPr bwMode="auto">
          <a:xfrm rot="9811743">
            <a:off x="5086757" y="1498699"/>
            <a:ext cx="65087" cy="168275"/>
            <a:chOff x="3651" y="1842"/>
            <a:chExt cx="182" cy="496"/>
          </a:xfrm>
        </p:grpSpPr>
        <p:sp>
          <p:nvSpPr>
            <p:cNvPr id="5552" name="Oval 561"/>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553" name="Freeform 562"/>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554" name="Freeform 563"/>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sp>
        <p:nvSpPr>
          <p:cNvPr id="5311" name="AutoShape 564"/>
          <p:cNvSpPr>
            <a:spLocks noChangeArrowheads="1"/>
          </p:cNvSpPr>
          <p:nvPr/>
        </p:nvSpPr>
        <p:spPr bwMode="auto">
          <a:xfrm rot="-3695799">
            <a:off x="4555738" y="1794768"/>
            <a:ext cx="60325" cy="268287"/>
          </a:xfrm>
          <a:prstGeom prst="can">
            <a:avLst>
              <a:gd name="adj" fmla="val 111184"/>
            </a:avLst>
          </a:prstGeom>
          <a:solidFill>
            <a:srgbClr val="FFFF00"/>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12" name="Freeform 565"/>
          <p:cNvSpPr>
            <a:spLocks/>
          </p:cNvSpPr>
          <p:nvPr/>
        </p:nvSpPr>
        <p:spPr bwMode="auto">
          <a:xfrm>
            <a:off x="4300944" y="1786037"/>
            <a:ext cx="190500" cy="101600"/>
          </a:xfrm>
          <a:custGeom>
            <a:avLst/>
            <a:gdLst>
              <a:gd name="T0" fmla="*/ 2147483647 w 89"/>
              <a:gd name="T1" fmla="*/ 2147483647 h 46"/>
              <a:gd name="T2" fmla="*/ 2147483647 w 89"/>
              <a:gd name="T3" fmla="*/ 2147483647 h 46"/>
              <a:gd name="T4" fmla="*/ 2147483647 w 89"/>
              <a:gd name="T5" fmla="*/ 2147483647 h 46"/>
              <a:gd name="T6" fmla="*/ 2147483647 w 89"/>
              <a:gd name="T7" fmla="*/ 2147483647 h 46"/>
              <a:gd name="T8" fmla="*/ 2147483647 w 89"/>
              <a:gd name="T9" fmla="*/ 2147483647 h 46"/>
              <a:gd name="T10" fmla="*/ 2147483647 w 89"/>
              <a:gd name="T11" fmla="*/ 2147483647 h 46"/>
              <a:gd name="T12" fmla="*/ 2147483647 w 89"/>
              <a:gd name="T13" fmla="*/ 2147483647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nvGrpSpPr>
          <p:cNvPr id="5313" name="Group 566"/>
          <p:cNvGrpSpPr>
            <a:grpSpLocks/>
          </p:cNvGrpSpPr>
          <p:nvPr/>
        </p:nvGrpSpPr>
        <p:grpSpPr bwMode="auto">
          <a:xfrm rot="-1403113">
            <a:off x="4161244" y="2374999"/>
            <a:ext cx="419100" cy="171450"/>
            <a:chOff x="3127" y="1292"/>
            <a:chExt cx="196" cy="79"/>
          </a:xfrm>
        </p:grpSpPr>
        <p:sp>
          <p:nvSpPr>
            <p:cNvPr id="5550" name="AutoShape 567"/>
            <p:cNvSpPr>
              <a:spLocks noChangeArrowheads="1"/>
            </p:cNvSpPr>
            <p:nvPr/>
          </p:nvSpPr>
          <p:spPr bwMode="auto">
            <a:xfrm rot="-3695799">
              <a:off x="3247" y="1295"/>
              <a:ext cx="27" cy="125"/>
            </a:xfrm>
            <a:prstGeom prst="can">
              <a:avLst>
                <a:gd name="adj" fmla="val 115741"/>
              </a:avLst>
            </a:prstGeom>
            <a:solidFill>
              <a:srgbClr val="FFFF00"/>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551" name="Freeform 568"/>
            <p:cNvSpPr>
              <a:spLocks/>
            </p:cNvSpPr>
            <p:nvPr/>
          </p:nvSpPr>
          <p:spPr bwMode="auto">
            <a:xfrm>
              <a:off x="3127" y="1292"/>
              <a:ext cx="89" cy="46"/>
            </a:xfrm>
            <a:custGeom>
              <a:avLst/>
              <a:gdLst>
                <a:gd name="T0" fmla="*/ 89 w 89"/>
                <a:gd name="T1" fmla="*/ 41 h 46"/>
                <a:gd name="T2" fmla="*/ 82 w 89"/>
                <a:gd name="T3" fmla="*/ 46 h 46"/>
                <a:gd name="T4" fmla="*/ 65 w 89"/>
                <a:gd name="T5" fmla="*/ 41 h 46"/>
                <a:gd name="T6" fmla="*/ 65 w 89"/>
                <a:gd name="T7" fmla="*/ 29 h 46"/>
                <a:gd name="T8" fmla="*/ 43 w 89"/>
                <a:gd name="T9" fmla="*/ 41 h 46"/>
                <a:gd name="T10" fmla="*/ 34 w 89"/>
                <a:gd name="T11" fmla="*/ 14 h 46"/>
                <a:gd name="T12" fmla="*/ 14 w 89"/>
                <a:gd name="T13" fmla="*/ 24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314" name="Group 569"/>
          <p:cNvGrpSpPr>
            <a:grpSpLocks/>
          </p:cNvGrpSpPr>
          <p:nvPr/>
        </p:nvGrpSpPr>
        <p:grpSpPr bwMode="auto">
          <a:xfrm rot="-5400000">
            <a:off x="4815294" y="3537049"/>
            <a:ext cx="430213" cy="169863"/>
            <a:chOff x="3127" y="1292"/>
            <a:chExt cx="196" cy="79"/>
          </a:xfrm>
        </p:grpSpPr>
        <p:sp>
          <p:nvSpPr>
            <p:cNvPr id="5548" name="AutoShape 570"/>
            <p:cNvSpPr>
              <a:spLocks noChangeArrowheads="1"/>
            </p:cNvSpPr>
            <p:nvPr/>
          </p:nvSpPr>
          <p:spPr bwMode="auto">
            <a:xfrm rot="-3695799">
              <a:off x="3247" y="1295"/>
              <a:ext cx="27" cy="125"/>
            </a:xfrm>
            <a:prstGeom prst="can">
              <a:avLst>
                <a:gd name="adj" fmla="val 115741"/>
              </a:avLst>
            </a:prstGeom>
            <a:solidFill>
              <a:srgbClr val="FFFF00"/>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549" name="Freeform 571"/>
            <p:cNvSpPr>
              <a:spLocks/>
            </p:cNvSpPr>
            <p:nvPr/>
          </p:nvSpPr>
          <p:spPr bwMode="auto">
            <a:xfrm>
              <a:off x="3127" y="1292"/>
              <a:ext cx="89" cy="46"/>
            </a:xfrm>
            <a:custGeom>
              <a:avLst/>
              <a:gdLst>
                <a:gd name="T0" fmla="*/ 89 w 89"/>
                <a:gd name="T1" fmla="*/ 41 h 46"/>
                <a:gd name="T2" fmla="*/ 82 w 89"/>
                <a:gd name="T3" fmla="*/ 46 h 46"/>
                <a:gd name="T4" fmla="*/ 65 w 89"/>
                <a:gd name="T5" fmla="*/ 41 h 46"/>
                <a:gd name="T6" fmla="*/ 65 w 89"/>
                <a:gd name="T7" fmla="*/ 29 h 46"/>
                <a:gd name="T8" fmla="*/ 43 w 89"/>
                <a:gd name="T9" fmla="*/ 41 h 46"/>
                <a:gd name="T10" fmla="*/ 34 w 89"/>
                <a:gd name="T11" fmla="*/ 14 h 46"/>
                <a:gd name="T12" fmla="*/ 14 w 89"/>
                <a:gd name="T13" fmla="*/ 24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315" name="Group 572"/>
          <p:cNvGrpSpPr>
            <a:grpSpLocks/>
          </p:cNvGrpSpPr>
          <p:nvPr/>
        </p:nvGrpSpPr>
        <p:grpSpPr bwMode="auto">
          <a:xfrm rot="-9468390">
            <a:off x="6099582" y="3340199"/>
            <a:ext cx="417512" cy="171450"/>
            <a:chOff x="3127" y="1292"/>
            <a:chExt cx="196" cy="79"/>
          </a:xfrm>
        </p:grpSpPr>
        <p:sp>
          <p:nvSpPr>
            <p:cNvPr id="5546" name="AutoShape 573"/>
            <p:cNvSpPr>
              <a:spLocks noChangeArrowheads="1"/>
            </p:cNvSpPr>
            <p:nvPr/>
          </p:nvSpPr>
          <p:spPr bwMode="auto">
            <a:xfrm rot="-3695799">
              <a:off x="3247" y="1295"/>
              <a:ext cx="27" cy="125"/>
            </a:xfrm>
            <a:prstGeom prst="can">
              <a:avLst>
                <a:gd name="adj" fmla="val 115741"/>
              </a:avLst>
            </a:prstGeom>
            <a:solidFill>
              <a:srgbClr val="FFFF00"/>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547" name="Freeform 574"/>
            <p:cNvSpPr>
              <a:spLocks/>
            </p:cNvSpPr>
            <p:nvPr/>
          </p:nvSpPr>
          <p:spPr bwMode="auto">
            <a:xfrm>
              <a:off x="3127" y="1292"/>
              <a:ext cx="89" cy="46"/>
            </a:xfrm>
            <a:custGeom>
              <a:avLst/>
              <a:gdLst>
                <a:gd name="T0" fmla="*/ 89 w 89"/>
                <a:gd name="T1" fmla="*/ 41 h 46"/>
                <a:gd name="T2" fmla="*/ 82 w 89"/>
                <a:gd name="T3" fmla="*/ 46 h 46"/>
                <a:gd name="T4" fmla="*/ 65 w 89"/>
                <a:gd name="T5" fmla="*/ 41 h 46"/>
                <a:gd name="T6" fmla="*/ 65 w 89"/>
                <a:gd name="T7" fmla="*/ 29 h 46"/>
                <a:gd name="T8" fmla="*/ 43 w 89"/>
                <a:gd name="T9" fmla="*/ 41 h 46"/>
                <a:gd name="T10" fmla="*/ 34 w 89"/>
                <a:gd name="T11" fmla="*/ 14 h 46"/>
                <a:gd name="T12" fmla="*/ 14 w 89"/>
                <a:gd name="T13" fmla="*/ 24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316" name="Group 575"/>
          <p:cNvGrpSpPr>
            <a:grpSpLocks/>
          </p:cNvGrpSpPr>
          <p:nvPr/>
        </p:nvGrpSpPr>
        <p:grpSpPr bwMode="auto">
          <a:xfrm rot="1940090">
            <a:off x="4807357" y="1306612"/>
            <a:ext cx="419100" cy="173037"/>
            <a:chOff x="3127" y="1292"/>
            <a:chExt cx="196" cy="79"/>
          </a:xfrm>
        </p:grpSpPr>
        <p:sp>
          <p:nvSpPr>
            <p:cNvPr id="5544" name="AutoShape 576"/>
            <p:cNvSpPr>
              <a:spLocks noChangeArrowheads="1"/>
            </p:cNvSpPr>
            <p:nvPr/>
          </p:nvSpPr>
          <p:spPr bwMode="auto">
            <a:xfrm rot="-3695799">
              <a:off x="3247" y="1295"/>
              <a:ext cx="27" cy="125"/>
            </a:xfrm>
            <a:prstGeom prst="can">
              <a:avLst>
                <a:gd name="adj" fmla="val 115741"/>
              </a:avLst>
            </a:prstGeom>
            <a:solidFill>
              <a:srgbClr val="FFFF00"/>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545" name="Freeform 577"/>
            <p:cNvSpPr>
              <a:spLocks/>
            </p:cNvSpPr>
            <p:nvPr/>
          </p:nvSpPr>
          <p:spPr bwMode="auto">
            <a:xfrm>
              <a:off x="3127" y="1292"/>
              <a:ext cx="89" cy="46"/>
            </a:xfrm>
            <a:custGeom>
              <a:avLst/>
              <a:gdLst>
                <a:gd name="T0" fmla="*/ 89 w 89"/>
                <a:gd name="T1" fmla="*/ 41 h 46"/>
                <a:gd name="T2" fmla="*/ 82 w 89"/>
                <a:gd name="T3" fmla="*/ 46 h 46"/>
                <a:gd name="T4" fmla="*/ 65 w 89"/>
                <a:gd name="T5" fmla="*/ 41 h 46"/>
                <a:gd name="T6" fmla="*/ 65 w 89"/>
                <a:gd name="T7" fmla="*/ 29 h 46"/>
                <a:gd name="T8" fmla="*/ 43 w 89"/>
                <a:gd name="T9" fmla="*/ 41 h 46"/>
                <a:gd name="T10" fmla="*/ 34 w 89"/>
                <a:gd name="T11" fmla="*/ 14 h 46"/>
                <a:gd name="T12" fmla="*/ 14 w 89"/>
                <a:gd name="T13" fmla="*/ 24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sp>
        <p:nvSpPr>
          <p:cNvPr id="5317" name="Oval 578"/>
          <p:cNvSpPr>
            <a:spLocks noChangeArrowheads="1"/>
          </p:cNvSpPr>
          <p:nvPr/>
        </p:nvSpPr>
        <p:spPr bwMode="auto">
          <a:xfrm rot="5320435">
            <a:off x="6609963" y="2326581"/>
            <a:ext cx="65087" cy="44450"/>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318" name="Freeform 579"/>
          <p:cNvSpPr>
            <a:spLocks/>
          </p:cNvSpPr>
          <p:nvPr/>
        </p:nvSpPr>
        <p:spPr bwMode="auto">
          <a:xfrm rot="5320435">
            <a:off x="6556782" y="2273399"/>
            <a:ext cx="19050" cy="117475"/>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319" name="Freeform 580"/>
          <p:cNvSpPr>
            <a:spLocks/>
          </p:cNvSpPr>
          <p:nvPr/>
        </p:nvSpPr>
        <p:spPr bwMode="auto">
          <a:xfrm rot="5320435">
            <a:off x="6558369" y="2314674"/>
            <a:ext cx="17463" cy="119063"/>
          </a:xfrm>
          <a:custGeom>
            <a:avLst/>
            <a:gdLst>
              <a:gd name="T0" fmla="*/ 0 w 101"/>
              <a:gd name="T1" fmla="*/ 0 h 365"/>
              <a:gd name="T2" fmla="*/ 0 w 101"/>
              <a:gd name="T3" fmla="*/ 2147483647 h 365"/>
              <a:gd name="T4" fmla="*/ 0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nvGrpSpPr>
          <p:cNvPr id="5320" name="Group 581"/>
          <p:cNvGrpSpPr>
            <a:grpSpLocks/>
          </p:cNvGrpSpPr>
          <p:nvPr/>
        </p:nvGrpSpPr>
        <p:grpSpPr bwMode="auto">
          <a:xfrm rot="5290419">
            <a:off x="6564720" y="2335311"/>
            <a:ext cx="68262" cy="163513"/>
            <a:chOff x="3651" y="1842"/>
            <a:chExt cx="182" cy="496"/>
          </a:xfrm>
        </p:grpSpPr>
        <p:sp>
          <p:nvSpPr>
            <p:cNvPr id="5541" name="Oval 582"/>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542" name="Freeform 583"/>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543" name="Freeform 584"/>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321" name="Group 585"/>
          <p:cNvGrpSpPr>
            <a:grpSpLocks/>
          </p:cNvGrpSpPr>
          <p:nvPr/>
        </p:nvGrpSpPr>
        <p:grpSpPr bwMode="auto">
          <a:xfrm rot="5475487">
            <a:off x="6563132" y="2400399"/>
            <a:ext cx="68262" cy="160338"/>
            <a:chOff x="3651" y="1842"/>
            <a:chExt cx="182" cy="496"/>
          </a:xfrm>
        </p:grpSpPr>
        <p:sp>
          <p:nvSpPr>
            <p:cNvPr id="5538" name="Oval 586"/>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539" name="Freeform 587"/>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540" name="Freeform 588"/>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sp>
        <p:nvSpPr>
          <p:cNvPr id="5322" name="Oval 589"/>
          <p:cNvSpPr>
            <a:spLocks noChangeArrowheads="1"/>
          </p:cNvSpPr>
          <p:nvPr/>
        </p:nvSpPr>
        <p:spPr bwMode="auto">
          <a:xfrm rot="5825459">
            <a:off x="6619488" y="2531368"/>
            <a:ext cx="68262" cy="44450"/>
          </a:xfrm>
          <a:prstGeom prst="ellipse">
            <a:avLst/>
          </a:prstGeom>
          <a:solidFill>
            <a:srgbClr val="FF9900"/>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323" name="Freeform 590"/>
          <p:cNvSpPr>
            <a:spLocks/>
          </p:cNvSpPr>
          <p:nvPr/>
        </p:nvSpPr>
        <p:spPr bwMode="auto">
          <a:xfrm rot="5825459">
            <a:off x="6573450" y="2467868"/>
            <a:ext cx="22225" cy="115888"/>
          </a:xfrm>
          <a:custGeom>
            <a:avLst/>
            <a:gdLst>
              <a:gd name="T0" fmla="*/ 2147483647 w 57"/>
              <a:gd name="T1" fmla="*/ 0 h 360"/>
              <a:gd name="T2" fmla="*/ 2147483647 w 57"/>
              <a:gd name="T3" fmla="*/ 2147483647 h 360"/>
              <a:gd name="T4" fmla="*/ 0 w 57"/>
              <a:gd name="T5" fmla="*/ 2147483647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324" name="Freeform 591"/>
          <p:cNvSpPr>
            <a:spLocks/>
          </p:cNvSpPr>
          <p:nvPr/>
        </p:nvSpPr>
        <p:spPr bwMode="auto">
          <a:xfrm rot="5825459">
            <a:off x="6563132" y="2506761"/>
            <a:ext cx="19050" cy="117475"/>
          </a:xfrm>
          <a:custGeom>
            <a:avLst/>
            <a:gdLst>
              <a:gd name="T0" fmla="*/ 0 w 101"/>
              <a:gd name="T1" fmla="*/ 0 h 365"/>
              <a:gd name="T2" fmla="*/ 0 w 101"/>
              <a:gd name="T3" fmla="*/ 2147483647 h 365"/>
              <a:gd name="T4" fmla="*/ 2147483647 w 101"/>
              <a:gd name="T5" fmla="*/ 2147483647 h 365"/>
              <a:gd name="T6" fmla="*/ 2147483647 w 101"/>
              <a:gd name="T7" fmla="*/ 2147483647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nvGrpSpPr>
          <p:cNvPr id="5325" name="Group 592"/>
          <p:cNvGrpSpPr>
            <a:grpSpLocks/>
          </p:cNvGrpSpPr>
          <p:nvPr/>
        </p:nvGrpSpPr>
        <p:grpSpPr bwMode="auto">
          <a:xfrm>
            <a:off x="4675594" y="1732062"/>
            <a:ext cx="1744663" cy="1495425"/>
            <a:chOff x="2064" y="3158"/>
            <a:chExt cx="817" cy="683"/>
          </a:xfrm>
        </p:grpSpPr>
        <p:sp>
          <p:nvSpPr>
            <p:cNvPr id="5528" name="Freeform 593"/>
            <p:cNvSpPr>
              <a:spLocks/>
            </p:cNvSpPr>
            <p:nvPr/>
          </p:nvSpPr>
          <p:spPr bwMode="auto">
            <a:xfrm>
              <a:off x="2157" y="3196"/>
              <a:ext cx="673" cy="334"/>
            </a:xfrm>
            <a:custGeom>
              <a:avLst/>
              <a:gdLst>
                <a:gd name="T0" fmla="*/ 3734353 w 435"/>
                <a:gd name="T1" fmla="*/ 185373 h 226"/>
                <a:gd name="T2" fmla="*/ 2902533 w 435"/>
                <a:gd name="T3" fmla="*/ 55032 h 226"/>
                <a:gd name="T4" fmla="*/ 1865137 w 435"/>
                <a:gd name="T5" fmla="*/ 0 h 226"/>
                <a:gd name="T6" fmla="*/ 746026 w 435"/>
                <a:gd name="T7" fmla="*/ 55032 h 226"/>
                <a:gd name="T8" fmla="*/ 326600 w 435"/>
                <a:gd name="T9" fmla="*/ 107162 h 226"/>
                <a:gd name="T10" fmla="*/ 116144 w 435"/>
                <a:gd name="T11" fmla="*/ 267436 h 226"/>
                <a:gd name="T12" fmla="*/ 2625514 w 435"/>
                <a:gd name="T13" fmla="*/ 584111 h 226"/>
                <a:gd name="T14" fmla="*/ 3455688 w 435"/>
                <a:gd name="T15" fmla="*/ 664984 h 226"/>
                <a:gd name="T16" fmla="*/ 3734353 w 435"/>
                <a:gd name="T17" fmla="*/ 640154 h 226"/>
                <a:gd name="T18" fmla="*/ 3531104 w 435"/>
                <a:gd name="T19" fmla="*/ 825741 h 226"/>
                <a:gd name="T20" fmla="*/ 1995394 w 435"/>
                <a:gd name="T21" fmla="*/ 693542 h 2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35"/>
                <a:gd name="T34" fmla="*/ 0 h 226"/>
                <a:gd name="T35" fmla="*/ 435 w 435"/>
                <a:gd name="T36" fmla="*/ 226 h 2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35" h="226">
                  <a:moveTo>
                    <a:pt x="391" y="51"/>
                  </a:moveTo>
                  <a:cubicBezTo>
                    <a:pt x="364" y="32"/>
                    <a:pt x="335" y="25"/>
                    <a:pt x="304" y="15"/>
                  </a:cubicBezTo>
                  <a:cubicBezTo>
                    <a:pt x="269" y="4"/>
                    <a:pt x="195" y="0"/>
                    <a:pt x="195" y="0"/>
                  </a:cubicBezTo>
                  <a:cubicBezTo>
                    <a:pt x="116" y="6"/>
                    <a:pt x="129" y="0"/>
                    <a:pt x="78" y="15"/>
                  </a:cubicBezTo>
                  <a:cubicBezTo>
                    <a:pt x="63" y="19"/>
                    <a:pt x="34" y="29"/>
                    <a:pt x="34" y="29"/>
                  </a:cubicBezTo>
                  <a:cubicBezTo>
                    <a:pt x="29" y="45"/>
                    <a:pt x="14" y="57"/>
                    <a:pt x="12" y="73"/>
                  </a:cubicBezTo>
                  <a:cubicBezTo>
                    <a:pt x="0" y="203"/>
                    <a:pt x="228" y="158"/>
                    <a:pt x="275" y="160"/>
                  </a:cubicBezTo>
                  <a:cubicBezTo>
                    <a:pt x="305" y="171"/>
                    <a:pt x="330" y="177"/>
                    <a:pt x="362" y="182"/>
                  </a:cubicBezTo>
                  <a:cubicBezTo>
                    <a:pt x="372" y="180"/>
                    <a:pt x="382" y="172"/>
                    <a:pt x="391" y="175"/>
                  </a:cubicBezTo>
                  <a:cubicBezTo>
                    <a:pt x="435" y="190"/>
                    <a:pt x="384" y="221"/>
                    <a:pt x="370" y="226"/>
                  </a:cubicBezTo>
                  <a:cubicBezTo>
                    <a:pt x="324" y="220"/>
                    <a:pt x="250" y="190"/>
                    <a:pt x="209" y="190"/>
                  </a:cubicBezTo>
                </a:path>
              </a:pathLst>
            </a:custGeom>
            <a:noFill/>
            <a:ln w="28575">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529" name="Freeform 594"/>
            <p:cNvSpPr>
              <a:spLocks/>
            </p:cNvSpPr>
            <p:nvPr/>
          </p:nvSpPr>
          <p:spPr bwMode="auto">
            <a:xfrm>
              <a:off x="2064" y="3158"/>
              <a:ext cx="746" cy="481"/>
            </a:xfrm>
            <a:custGeom>
              <a:avLst/>
              <a:gdLst>
                <a:gd name="T0" fmla="*/ 1454955 w 482"/>
                <a:gd name="T1" fmla="*/ 1077142 h 326"/>
                <a:gd name="T2" fmla="*/ 474758 w 482"/>
                <a:gd name="T3" fmla="*/ 977193 h 326"/>
                <a:gd name="T4" fmla="*/ 1094257 w 482"/>
                <a:gd name="T5" fmla="*/ 563531 h 326"/>
                <a:gd name="T6" fmla="*/ 1864788 w 482"/>
                <a:gd name="T7" fmla="*/ 593269 h 326"/>
                <a:gd name="T8" fmla="*/ 1736649 w 482"/>
                <a:gd name="T9" fmla="*/ 850595 h 326"/>
                <a:gd name="T10" fmla="*/ 1161166 w 482"/>
                <a:gd name="T11" fmla="*/ 719073 h 326"/>
                <a:gd name="T12" fmla="*/ 1454955 w 482"/>
                <a:gd name="T13" fmla="*/ 412884 h 326"/>
                <a:gd name="T14" fmla="*/ 1587138 w 482"/>
                <a:gd name="T15" fmla="*/ 258223 h 326"/>
                <a:gd name="T16" fmla="*/ 1656553 w 482"/>
                <a:gd name="T17" fmla="*/ 180295 h 326"/>
                <a:gd name="T18" fmla="*/ 821053 w 482"/>
                <a:gd name="T19" fmla="*/ 101948 h 326"/>
                <a:gd name="T20" fmla="*/ 2290434 w 482"/>
                <a:gd name="T21" fmla="*/ 412884 h 326"/>
                <a:gd name="T22" fmla="*/ 2438371 w 482"/>
                <a:gd name="T23" fmla="*/ 643823 h 326"/>
                <a:gd name="T24" fmla="*/ 2649767 w 482"/>
                <a:gd name="T25" fmla="*/ 335174 h 326"/>
                <a:gd name="T26" fmla="*/ 2569097 w 482"/>
                <a:gd name="T27" fmla="*/ 0 h 326"/>
                <a:gd name="T28" fmla="*/ 2224948 w 482"/>
                <a:gd name="T29" fmla="*/ 23535 h 326"/>
                <a:gd name="T30" fmla="*/ 2360872 w 482"/>
                <a:gd name="T31" fmla="*/ 282076 h 326"/>
                <a:gd name="T32" fmla="*/ 2649767 w 482"/>
                <a:gd name="T33" fmla="*/ 306537 h 326"/>
                <a:gd name="T34" fmla="*/ 3143087 w 482"/>
                <a:gd name="T35" fmla="*/ 282076 h 326"/>
                <a:gd name="T36" fmla="*/ 3552814 w 482"/>
                <a:gd name="T37" fmla="*/ 126522 h 326"/>
                <a:gd name="T38" fmla="*/ 3763875 w 482"/>
                <a:gd name="T39" fmla="*/ 101948 h 326"/>
                <a:gd name="T40" fmla="*/ 4328775 w 482"/>
                <a:gd name="T41" fmla="*/ 335174 h 326"/>
                <a:gd name="T42" fmla="*/ 3844054 w 482"/>
                <a:gd name="T43" fmla="*/ 412884 h 326"/>
                <a:gd name="T44" fmla="*/ 3204455 w 482"/>
                <a:gd name="T45" fmla="*/ 258223 h 326"/>
                <a:gd name="T46" fmla="*/ 2848878 w 482"/>
                <a:gd name="T47" fmla="*/ 514673 h 326"/>
                <a:gd name="T48" fmla="*/ 3271492 w 482"/>
                <a:gd name="T49" fmla="*/ 616961 h 326"/>
                <a:gd name="T50" fmla="*/ 4257232 w 482"/>
                <a:gd name="T51" fmla="*/ 643823 h 326"/>
                <a:gd name="T52" fmla="*/ 4188219 w 482"/>
                <a:gd name="T53" fmla="*/ 898841 h 326"/>
                <a:gd name="T54" fmla="*/ 3418392 w 482"/>
                <a:gd name="T55" fmla="*/ 695119 h 326"/>
                <a:gd name="T56" fmla="*/ 4188219 w 482"/>
                <a:gd name="T57" fmla="*/ 514673 h 326"/>
                <a:gd name="T58" fmla="*/ 3844054 w 482"/>
                <a:gd name="T59" fmla="*/ 385443 h 326"/>
                <a:gd name="T60" fmla="*/ 3418392 w 482"/>
                <a:gd name="T61" fmla="*/ 437036 h 326"/>
                <a:gd name="T62" fmla="*/ 2992444 w 482"/>
                <a:gd name="T63" fmla="*/ 538686 h 326"/>
                <a:gd name="T64" fmla="*/ 2290434 w 482"/>
                <a:gd name="T65" fmla="*/ 514673 h 326"/>
                <a:gd name="T66" fmla="*/ 3057964 w 482"/>
                <a:gd name="T67" fmla="*/ 385443 h 326"/>
                <a:gd name="T68" fmla="*/ 3626507 w 482"/>
                <a:gd name="T69" fmla="*/ 358262 h 326"/>
                <a:gd name="T70" fmla="*/ 3626507 w 482"/>
                <a:gd name="T71" fmla="*/ 205555 h 326"/>
                <a:gd name="T72" fmla="*/ 2992444 w 482"/>
                <a:gd name="T73" fmla="*/ 126522 h 326"/>
                <a:gd name="T74" fmla="*/ 2569097 w 482"/>
                <a:gd name="T75" fmla="*/ 180295 h 326"/>
                <a:gd name="T76" fmla="*/ 2438371 w 482"/>
                <a:gd name="T77" fmla="*/ 335174 h 326"/>
                <a:gd name="T78" fmla="*/ 2224948 w 482"/>
                <a:gd name="T79" fmla="*/ 412884 h 326"/>
                <a:gd name="T80" fmla="*/ 1797157 w 482"/>
                <a:gd name="T81" fmla="*/ 385443 h 326"/>
                <a:gd name="T82" fmla="*/ 1736649 w 482"/>
                <a:gd name="T83" fmla="*/ 306537 h 326"/>
                <a:gd name="T84" fmla="*/ 1094257 w 482"/>
                <a:gd name="T85" fmla="*/ 205555 h 326"/>
                <a:gd name="T86" fmla="*/ 1374873 w 482"/>
                <a:gd name="T87" fmla="*/ 487355 h 326"/>
                <a:gd name="T88" fmla="*/ 1736649 w 482"/>
                <a:gd name="T89" fmla="*/ 616961 h 326"/>
                <a:gd name="T90" fmla="*/ 1525389 w 482"/>
                <a:gd name="T91" fmla="*/ 667326 h 326"/>
                <a:gd name="T92" fmla="*/ 882410 w 482"/>
                <a:gd name="T93" fmla="*/ 773267 h 326"/>
                <a:gd name="T94" fmla="*/ 1656553 w 482"/>
                <a:gd name="T95" fmla="*/ 951419 h 326"/>
                <a:gd name="T96" fmla="*/ 1797157 w 482"/>
                <a:gd name="T97" fmla="*/ 1030295 h 326"/>
                <a:gd name="T98" fmla="*/ 1454955 w 482"/>
                <a:gd name="T99" fmla="*/ 1077142 h 3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82"/>
                <a:gd name="T151" fmla="*/ 0 h 326"/>
                <a:gd name="T152" fmla="*/ 482 w 482"/>
                <a:gd name="T153" fmla="*/ 326 h 32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82" h="326">
                  <a:moveTo>
                    <a:pt x="151" y="306"/>
                  </a:moveTo>
                  <a:cubicBezTo>
                    <a:pt x="117" y="295"/>
                    <a:pt x="83" y="288"/>
                    <a:pt x="49" y="277"/>
                  </a:cubicBezTo>
                  <a:cubicBezTo>
                    <a:pt x="0" y="206"/>
                    <a:pt x="55" y="176"/>
                    <a:pt x="114" y="160"/>
                  </a:cubicBezTo>
                  <a:cubicBezTo>
                    <a:pt x="160" y="184"/>
                    <a:pt x="149" y="200"/>
                    <a:pt x="194" y="168"/>
                  </a:cubicBezTo>
                  <a:cubicBezTo>
                    <a:pt x="220" y="204"/>
                    <a:pt x="230" y="223"/>
                    <a:pt x="180" y="241"/>
                  </a:cubicBezTo>
                  <a:cubicBezTo>
                    <a:pt x="151" y="230"/>
                    <a:pt x="139" y="231"/>
                    <a:pt x="121" y="204"/>
                  </a:cubicBezTo>
                  <a:cubicBezTo>
                    <a:pt x="109" y="167"/>
                    <a:pt x="124" y="143"/>
                    <a:pt x="151" y="117"/>
                  </a:cubicBezTo>
                  <a:cubicBezTo>
                    <a:pt x="156" y="102"/>
                    <a:pt x="160" y="88"/>
                    <a:pt x="165" y="73"/>
                  </a:cubicBezTo>
                  <a:cubicBezTo>
                    <a:pt x="167" y="66"/>
                    <a:pt x="172" y="51"/>
                    <a:pt x="172" y="51"/>
                  </a:cubicBezTo>
                  <a:cubicBezTo>
                    <a:pt x="158" y="7"/>
                    <a:pt x="129" y="24"/>
                    <a:pt x="85" y="29"/>
                  </a:cubicBezTo>
                  <a:cubicBezTo>
                    <a:pt x="56" y="120"/>
                    <a:pt x="185" y="113"/>
                    <a:pt x="238" y="117"/>
                  </a:cubicBezTo>
                  <a:cubicBezTo>
                    <a:pt x="276" y="129"/>
                    <a:pt x="313" y="163"/>
                    <a:pt x="253" y="182"/>
                  </a:cubicBezTo>
                  <a:cubicBezTo>
                    <a:pt x="205" y="151"/>
                    <a:pt x="241" y="117"/>
                    <a:pt x="275" y="95"/>
                  </a:cubicBezTo>
                  <a:cubicBezTo>
                    <a:pt x="290" y="49"/>
                    <a:pt x="295" y="41"/>
                    <a:pt x="267" y="0"/>
                  </a:cubicBezTo>
                  <a:cubicBezTo>
                    <a:pt x="255" y="2"/>
                    <a:pt x="241" y="0"/>
                    <a:pt x="231" y="7"/>
                  </a:cubicBezTo>
                  <a:cubicBezTo>
                    <a:pt x="212" y="20"/>
                    <a:pt x="231" y="71"/>
                    <a:pt x="245" y="80"/>
                  </a:cubicBezTo>
                  <a:cubicBezTo>
                    <a:pt x="254" y="86"/>
                    <a:pt x="265" y="85"/>
                    <a:pt x="275" y="87"/>
                  </a:cubicBezTo>
                  <a:cubicBezTo>
                    <a:pt x="292" y="85"/>
                    <a:pt x="311" y="88"/>
                    <a:pt x="326" y="80"/>
                  </a:cubicBezTo>
                  <a:cubicBezTo>
                    <a:pt x="344" y="70"/>
                    <a:pt x="349" y="42"/>
                    <a:pt x="369" y="36"/>
                  </a:cubicBezTo>
                  <a:cubicBezTo>
                    <a:pt x="376" y="34"/>
                    <a:pt x="384" y="31"/>
                    <a:pt x="391" y="29"/>
                  </a:cubicBezTo>
                  <a:cubicBezTo>
                    <a:pt x="432" y="42"/>
                    <a:pt x="436" y="57"/>
                    <a:pt x="450" y="95"/>
                  </a:cubicBezTo>
                  <a:cubicBezTo>
                    <a:pt x="439" y="125"/>
                    <a:pt x="429" y="127"/>
                    <a:pt x="399" y="117"/>
                  </a:cubicBezTo>
                  <a:cubicBezTo>
                    <a:pt x="375" y="101"/>
                    <a:pt x="361" y="82"/>
                    <a:pt x="333" y="73"/>
                  </a:cubicBezTo>
                  <a:cubicBezTo>
                    <a:pt x="300" y="81"/>
                    <a:pt x="266" y="103"/>
                    <a:pt x="296" y="146"/>
                  </a:cubicBezTo>
                  <a:cubicBezTo>
                    <a:pt x="306" y="160"/>
                    <a:pt x="325" y="165"/>
                    <a:pt x="340" y="175"/>
                  </a:cubicBezTo>
                  <a:cubicBezTo>
                    <a:pt x="368" y="194"/>
                    <a:pt x="408" y="180"/>
                    <a:pt x="442" y="182"/>
                  </a:cubicBezTo>
                  <a:cubicBezTo>
                    <a:pt x="482" y="210"/>
                    <a:pt x="472" y="231"/>
                    <a:pt x="435" y="255"/>
                  </a:cubicBezTo>
                  <a:cubicBezTo>
                    <a:pt x="383" y="248"/>
                    <a:pt x="371" y="247"/>
                    <a:pt x="355" y="197"/>
                  </a:cubicBezTo>
                  <a:cubicBezTo>
                    <a:pt x="372" y="170"/>
                    <a:pt x="404" y="156"/>
                    <a:pt x="435" y="146"/>
                  </a:cubicBezTo>
                  <a:cubicBezTo>
                    <a:pt x="447" y="108"/>
                    <a:pt x="432" y="121"/>
                    <a:pt x="399" y="109"/>
                  </a:cubicBezTo>
                  <a:cubicBezTo>
                    <a:pt x="384" y="114"/>
                    <a:pt x="369" y="117"/>
                    <a:pt x="355" y="124"/>
                  </a:cubicBezTo>
                  <a:cubicBezTo>
                    <a:pt x="340" y="132"/>
                    <a:pt x="311" y="153"/>
                    <a:pt x="311" y="153"/>
                  </a:cubicBezTo>
                  <a:cubicBezTo>
                    <a:pt x="283" y="194"/>
                    <a:pt x="263" y="182"/>
                    <a:pt x="238" y="146"/>
                  </a:cubicBezTo>
                  <a:cubicBezTo>
                    <a:pt x="251" y="94"/>
                    <a:pt x="266" y="102"/>
                    <a:pt x="318" y="109"/>
                  </a:cubicBezTo>
                  <a:cubicBezTo>
                    <a:pt x="338" y="107"/>
                    <a:pt x="359" y="110"/>
                    <a:pt x="377" y="102"/>
                  </a:cubicBezTo>
                  <a:cubicBezTo>
                    <a:pt x="389" y="97"/>
                    <a:pt x="384" y="63"/>
                    <a:pt x="377" y="58"/>
                  </a:cubicBezTo>
                  <a:cubicBezTo>
                    <a:pt x="358" y="45"/>
                    <a:pt x="333" y="44"/>
                    <a:pt x="311" y="36"/>
                  </a:cubicBezTo>
                  <a:cubicBezTo>
                    <a:pt x="296" y="41"/>
                    <a:pt x="276" y="38"/>
                    <a:pt x="267" y="51"/>
                  </a:cubicBezTo>
                  <a:cubicBezTo>
                    <a:pt x="258" y="64"/>
                    <a:pt x="264" y="84"/>
                    <a:pt x="253" y="95"/>
                  </a:cubicBezTo>
                  <a:cubicBezTo>
                    <a:pt x="246" y="102"/>
                    <a:pt x="238" y="110"/>
                    <a:pt x="231" y="117"/>
                  </a:cubicBezTo>
                  <a:cubicBezTo>
                    <a:pt x="216" y="114"/>
                    <a:pt x="200" y="117"/>
                    <a:pt x="187" y="109"/>
                  </a:cubicBezTo>
                  <a:cubicBezTo>
                    <a:pt x="180" y="105"/>
                    <a:pt x="185" y="93"/>
                    <a:pt x="180" y="87"/>
                  </a:cubicBezTo>
                  <a:cubicBezTo>
                    <a:pt x="166" y="70"/>
                    <a:pt x="133" y="65"/>
                    <a:pt x="114" y="58"/>
                  </a:cubicBezTo>
                  <a:cubicBezTo>
                    <a:pt x="91" y="95"/>
                    <a:pt x="102" y="125"/>
                    <a:pt x="143" y="138"/>
                  </a:cubicBezTo>
                  <a:cubicBezTo>
                    <a:pt x="150" y="143"/>
                    <a:pt x="183" y="161"/>
                    <a:pt x="180" y="175"/>
                  </a:cubicBezTo>
                  <a:cubicBezTo>
                    <a:pt x="178" y="184"/>
                    <a:pt x="166" y="185"/>
                    <a:pt x="158" y="189"/>
                  </a:cubicBezTo>
                  <a:cubicBezTo>
                    <a:pt x="137" y="200"/>
                    <a:pt x="115" y="211"/>
                    <a:pt x="92" y="219"/>
                  </a:cubicBezTo>
                  <a:cubicBezTo>
                    <a:pt x="54" y="278"/>
                    <a:pt x="114" y="265"/>
                    <a:pt x="172" y="270"/>
                  </a:cubicBezTo>
                  <a:cubicBezTo>
                    <a:pt x="177" y="277"/>
                    <a:pt x="189" y="283"/>
                    <a:pt x="187" y="292"/>
                  </a:cubicBezTo>
                  <a:cubicBezTo>
                    <a:pt x="180" y="326"/>
                    <a:pt x="128" y="286"/>
                    <a:pt x="151" y="306"/>
                  </a:cubicBezTo>
                  <a:close/>
                </a:path>
              </a:pathLst>
            </a:cu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530" name="Freeform 595"/>
            <p:cNvSpPr>
              <a:spLocks/>
            </p:cNvSpPr>
            <p:nvPr/>
          </p:nvSpPr>
          <p:spPr bwMode="auto">
            <a:xfrm>
              <a:off x="2096" y="3174"/>
              <a:ext cx="785" cy="453"/>
            </a:xfrm>
            <a:custGeom>
              <a:avLst/>
              <a:gdLst>
                <a:gd name="T0" fmla="*/ 1699667 w 507"/>
                <a:gd name="T1" fmla="*/ 0 h 307"/>
                <a:gd name="T2" fmla="*/ 495316 w 507"/>
                <a:gd name="T3" fmla="*/ 156385 h 307"/>
                <a:gd name="T4" fmla="*/ 214875 w 507"/>
                <a:gd name="T5" fmla="*/ 311651 h 307"/>
                <a:gd name="T6" fmla="*/ 0 w 507"/>
                <a:gd name="T7" fmla="*/ 617747 h 307"/>
                <a:gd name="T8" fmla="*/ 147526 w 507"/>
                <a:gd name="T9" fmla="*/ 826110 h 307"/>
                <a:gd name="T10" fmla="*/ 1416885 w 507"/>
                <a:gd name="T11" fmla="*/ 1084364 h 307"/>
                <a:gd name="T12" fmla="*/ 1841608 w 507"/>
                <a:gd name="T13" fmla="*/ 826110 h 307"/>
                <a:gd name="T14" fmla="*/ 2479615 w 507"/>
                <a:gd name="T15" fmla="*/ 670142 h 307"/>
                <a:gd name="T16" fmla="*/ 2904105 w 507"/>
                <a:gd name="T17" fmla="*/ 695930 h 307"/>
                <a:gd name="T18" fmla="*/ 3329205 w 507"/>
                <a:gd name="T19" fmla="*/ 797541 h 307"/>
                <a:gd name="T20" fmla="*/ 3543529 w 507"/>
                <a:gd name="T21" fmla="*/ 826110 h 307"/>
                <a:gd name="T22" fmla="*/ 4460516 w 507"/>
                <a:gd name="T23" fmla="*/ 774261 h 307"/>
                <a:gd name="T24" fmla="*/ 4814422 w 507"/>
                <a:gd name="T25" fmla="*/ 670142 h 307"/>
                <a:gd name="T26" fmla="*/ 4321273 w 507"/>
                <a:gd name="T27" fmla="*/ 467139 h 307"/>
                <a:gd name="T28" fmla="*/ 4038587 w 507"/>
                <a:gd name="T29" fmla="*/ 361965 h 30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07"/>
                <a:gd name="T46" fmla="*/ 0 h 307"/>
                <a:gd name="T47" fmla="*/ 507 w 507"/>
                <a:gd name="T48" fmla="*/ 307 h 30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07" h="307">
                  <a:moveTo>
                    <a:pt x="175" y="0"/>
                  </a:moveTo>
                  <a:cubicBezTo>
                    <a:pt x="132" y="16"/>
                    <a:pt x="90" y="19"/>
                    <a:pt x="51" y="44"/>
                  </a:cubicBezTo>
                  <a:cubicBezTo>
                    <a:pt x="41" y="59"/>
                    <a:pt x="32" y="73"/>
                    <a:pt x="22" y="88"/>
                  </a:cubicBezTo>
                  <a:cubicBezTo>
                    <a:pt x="14" y="100"/>
                    <a:pt x="8" y="155"/>
                    <a:pt x="0" y="175"/>
                  </a:cubicBezTo>
                  <a:cubicBezTo>
                    <a:pt x="0" y="177"/>
                    <a:pt x="10" y="226"/>
                    <a:pt x="15" y="234"/>
                  </a:cubicBezTo>
                  <a:cubicBezTo>
                    <a:pt x="36" y="266"/>
                    <a:pt x="108" y="293"/>
                    <a:pt x="146" y="307"/>
                  </a:cubicBezTo>
                  <a:cubicBezTo>
                    <a:pt x="194" y="290"/>
                    <a:pt x="164" y="260"/>
                    <a:pt x="190" y="234"/>
                  </a:cubicBezTo>
                  <a:cubicBezTo>
                    <a:pt x="209" y="215"/>
                    <a:pt x="234" y="205"/>
                    <a:pt x="255" y="190"/>
                  </a:cubicBezTo>
                  <a:cubicBezTo>
                    <a:pt x="270" y="192"/>
                    <a:pt x="285" y="191"/>
                    <a:pt x="299" y="197"/>
                  </a:cubicBezTo>
                  <a:cubicBezTo>
                    <a:pt x="315" y="204"/>
                    <a:pt x="326" y="220"/>
                    <a:pt x="343" y="226"/>
                  </a:cubicBezTo>
                  <a:cubicBezTo>
                    <a:pt x="350" y="229"/>
                    <a:pt x="358" y="231"/>
                    <a:pt x="365" y="234"/>
                  </a:cubicBezTo>
                  <a:cubicBezTo>
                    <a:pt x="397" y="231"/>
                    <a:pt x="435" y="239"/>
                    <a:pt x="460" y="219"/>
                  </a:cubicBezTo>
                  <a:cubicBezTo>
                    <a:pt x="507" y="181"/>
                    <a:pt x="440" y="208"/>
                    <a:pt x="496" y="190"/>
                  </a:cubicBezTo>
                  <a:cubicBezTo>
                    <a:pt x="462" y="139"/>
                    <a:pt x="482" y="155"/>
                    <a:pt x="445" y="132"/>
                  </a:cubicBezTo>
                  <a:cubicBezTo>
                    <a:pt x="427" y="106"/>
                    <a:pt x="438" y="114"/>
                    <a:pt x="416" y="102"/>
                  </a:cubicBezTo>
                </a:path>
              </a:pathLst>
            </a:custGeom>
            <a:noFill/>
            <a:ln w="28575">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531" name="Freeform 596"/>
            <p:cNvSpPr>
              <a:spLocks/>
            </p:cNvSpPr>
            <p:nvPr/>
          </p:nvSpPr>
          <p:spPr bwMode="auto">
            <a:xfrm>
              <a:off x="2254" y="3164"/>
              <a:ext cx="497" cy="366"/>
            </a:xfrm>
            <a:custGeom>
              <a:avLst/>
              <a:gdLst>
                <a:gd name="T0" fmla="*/ 2975096 w 321"/>
                <a:gd name="T1" fmla="*/ 102284 h 248"/>
                <a:gd name="T2" fmla="*/ 1631227 w 321"/>
                <a:gd name="T3" fmla="*/ 0 h 248"/>
                <a:gd name="T4" fmla="*/ 639918 w 321"/>
                <a:gd name="T5" fmla="*/ 102284 h 248"/>
                <a:gd name="T6" fmla="*/ 356142 w 321"/>
                <a:gd name="T7" fmla="*/ 232166 h 248"/>
                <a:gd name="T8" fmla="*/ 147437 w 321"/>
                <a:gd name="T9" fmla="*/ 387018 h 248"/>
                <a:gd name="T10" fmla="*/ 0 w 321"/>
                <a:gd name="T11" fmla="*/ 543785 h 248"/>
                <a:gd name="T12" fmla="*/ 783292 w 321"/>
                <a:gd name="T13" fmla="*/ 879018 h 248"/>
                <a:gd name="T14" fmla="*/ 1484082 w 321"/>
                <a:gd name="T15" fmla="*/ 827164 h 248"/>
                <a:gd name="T16" fmla="*/ 1911479 w 321"/>
                <a:gd name="T17" fmla="*/ 776051 h 248"/>
                <a:gd name="T18" fmla="*/ 2125723 w 321"/>
                <a:gd name="T19" fmla="*/ 752341 h 248"/>
                <a:gd name="T20" fmla="*/ 2688493 w 321"/>
                <a:gd name="T21" fmla="*/ 543785 h 248"/>
                <a:gd name="T22" fmla="*/ 3112841 w 321"/>
                <a:gd name="T23" fmla="*/ 336121 h 248"/>
                <a:gd name="T24" fmla="*/ 1348818 w 321"/>
                <a:gd name="T25" fmla="*/ 232166 h 2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21"/>
                <a:gd name="T40" fmla="*/ 0 h 248"/>
                <a:gd name="T41" fmla="*/ 321 w 321"/>
                <a:gd name="T42" fmla="*/ 248 h 24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21" h="248">
                  <a:moveTo>
                    <a:pt x="307" y="29"/>
                  </a:moveTo>
                  <a:cubicBezTo>
                    <a:pt x="262" y="15"/>
                    <a:pt x="214" y="11"/>
                    <a:pt x="168" y="0"/>
                  </a:cubicBezTo>
                  <a:cubicBezTo>
                    <a:pt x="121" y="6"/>
                    <a:pt x="103" y="6"/>
                    <a:pt x="66" y="29"/>
                  </a:cubicBezTo>
                  <a:cubicBezTo>
                    <a:pt x="48" y="84"/>
                    <a:pt x="74" y="18"/>
                    <a:pt x="37" y="66"/>
                  </a:cubicBezTo>
                  <a:cubicBezTo>
                    <a:pt x="27" y="79"/>
                    <a:pt x="24" y="96"/>
                    <a:pt x="15" y="109"/>
                  </a:cubicBezTo>
                  <a:cubicBezTo>
                    <a:pt x="10" y="124"/>
                    <a:pt x="0" y="138"/>
                    <a:pt x="0" y="153"/>
                  </a:cubicBezTo>
                  <a:cubicBezTo>
                    <a:pt x="0" y="201"/>
                    <a:pt x="40" y="235"/>
                    <a:pt x="81" y="248"/>
                  </a:cubicBezTo>
                  <a:cubicBezTo>
                    <a:pt x="157" y="238"/>
                    <a:pt x="108" y="248"/>
                    <a:pt x="153" y="233"/>
                  </a:cubicBezTo>
                  <a:cubicBezTo>
                    <a:pt x="168" y="228"/>
                    <a:pt x="182" y="224"/>
                    <a:pt x="197" y="219"/>
                  </a:cubicBezTo>
                  <a:cubicBezTo>
                    <a:pt x="204" y="217"/>
                    <a:pt x="219" y="212"/>
                    <a:pt x="219" y="212"/>
                  </a:cubicBezTo>
                  <a:cubicBezTo>
                    <a:pt x="240" y="191"/>
                    <a:pt x="253" y="170"/>
                    <a:pt x="277" y="153"/>
                  </a:cubicBezTo>
                  <a:cubicBezTo>
                    <a:pt x="294" y="128"/>
                    <a:pt x="312" y="123"/>
                    <a:pt x="321" y="95"/>
                  </a:cubicBezTo>
                  <a:cubicBezTo>
                    <a:pt x="258" y="83"/>
                    <a:pt x="205" y="66"/>
                    <a:pt x="139" y="66"/>
                  </a:cubicBezTo>
                </a:path>
              </a:pathLst>
            </a:custGeom>
            <a:noFill/>
            <a:ln w="28575">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532" name="Freeform 597"/>
            <p:cNvSpPr>
              <a:spLocks/>
            </p:cNvSpPr>
            <p:nvPr/>
          </p:nvSpPr>
          <p:spPr bwMode="auto">
            <a:xfrm>
              <a:off x="2131" y="3280"/>
              <a:ext cx="591" cy="282"/>
            </a:xfrm>
            <a:custGeom>
              <a:avLst/>
              <a:gdLst>
                <a:gd name="T0" fmla="*/ 211100 w 382"/>
                <a:gd name="T1" fmla="*/ 159212 h 191"/>
                <a:gd name="T2" fmla="*/ 2022394 w 382"/>
                <a:gd name="T3" fmla="*/ 1 h 191"/>
                <a:gd name="T4" fmla="*/ 3210346 w 382"/>
                <a:gd name="T5" fmla="*/ 30999 h 191"/>
                <a:gd name="T6" fmla="*/ 2998681 w 382"/>
                <a:gd name="T7" fmla="*/ 214680 h 191"/>
                <a:gd name="T8" fmla="*/ 0 w 382"/>
                <a:gd name="T9" fmla="*/ 368192 h 191"/>
                <a:gd name="T10" fmla="*/ 628445 w 382"/>
                <a:gd name="T11" fmla="*/ 630385 h 191"/>
                <a:gd name="T12" fmla="*/ 905082 w 382"/>
                <a:gd name="T13" fmla="*/ 578849 h 191"/>
                <a:gd name="T14" fmla="*/ 1602764 w 382"/>
                <a:gd name="T15" fmla="*/ 682759 h 191"/>
                <a:gd name="T16" fmla="*/ 0 60000 65536"/>
                <a:gd name="T17" fmla="*/ 0 60000 65536"/>
                <a:gd name="T18" fmla="*/ 0 60000 65536"/>
                <a:gd name="T19" fmla="*/ 0 60000 65536"/>
                <a:gd name="T20" fmla="*/ 0 60000 65536"/>
                <a:gd name="T21" fmla="*/ 0 60000 65536"/>
                <a:gd name="T22" fmla="*/ 0 60000 65536"/>
                <a:gd name="T23" fmla="*/ 0 60000 65536"/>
                <a:gd name="T24" fmla="*/ 0 w 382"/>
                <a:gd name="T25" fmla="*/ 0 h 191"/>
                <a:gd name="T26" fmla="*/ 382 w 382"/>
                <a:gd name="T27" fmla="*/ 191 h 19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2" h="191">
                  <a:moveTo>
                    <a:pt x="22" y="45"/>
                  </a:moveTo>
                  <a:cubicBezTo>
                    <a:pt x="87" y="24"/>
                    <a:pt x="144" y="8"/>
                    <a:pt x="212" y="1"/>
                  </a:cubicBezTo>
                  <a:cubicBezTo>
                    <a:pt x="253" y="4"/>
                    <a:pt x="295" y="0"/>
                    <a:pt x="336" y="9"/>
                  </a:cubicBezTo>
                  <a:cubicBezTo>
                    <a:pt x="382" y="19"/>
                    <a:pt x="324" y="57"/>
                    <a:pt x="314" y="60"/>
                  </a:cubicBezTo>
                  <a:cubicBezTo>
                    <a:pt x="213" y="53"/>
                    <a:pt x="91" y="45"/>
                    <a:pt x="0" y="103"/>
                  </a:cubicBezTo>
                  <a:cubicBezTo>
                    <a:pt x="9" y="131"/>
                    <a:pt x="41" y="160"/>
                    <a:pt x="66" y="176"/>
                  </a:cubicBezTo>
                  <a:cubicBezTo>
                    <a:pt x="76" y="171"/>
                    <a:pt x="84" y="162"/>
                    <a:pt x="95" y="162"/>
                  </a:cubicBezTo>
                  <a:cubicBezTo>
                    <a:pt x="107" y="162"/>
                    <a:pt x="156" y="179"/>
                    <a:pt x="168" y="191"/>
                  </a:cubicBezTo>
                </a:path>
              </a:pathLst>
            </a:custGeom>
            <a:noFill/>
            <a:ln w="28575">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533" name="Freeform 598"/>
            <p:cNvSpPr>
              <a:spLocks/>
            </p:cNvSpPr>
            <p:nvPr/>
          </p:nvSpPr>
          <p:spPr bwMode="auto">
            <a:xfrm rot="-10531252">
              <a:off x="2112" y="3466"/>
              <a:ext cx="673" cy="334"/>
            </a:xfrm>
            <a:custGeom>
              <a:avLst/>
              <a:gdLst>
                <a:gd name="T0" fmla="*/ 3734353 w 435"/>
                <a:gd name="T1" fmla="*/ 185373 h 226"/>
                <a:gd name="T2" fmla="*/ 2902533 w 435"/>
                <a:gd name="T3" fmla="*/ 55032 h 226"/>
                <a:gd name="T4" fmla="*/ 1865137 w 435"/>
                <a:gd name="T5" fmla="*/ 0 h 226"/>
                <a:gd name="T6" fmla="*/ 746026 w 435"/>
                <a:gd name="T7" fmla="*/ 55032 h 226"/>
                <a:gd name="T8" fmla="*/ 326600 w 435"/>
                <a:gd name="T9" fmla="*/ 107162 h 226"/>
                <a:gd name="T10" fmla="*/ 116144 w 435"/>
                <a:gd name="T11" fmla="*/ 267436 h 226"/>
                <a:gd name="T12" fmla="*/ 2625514 w 435"/>
                <a:gd name="T13" fmla="*/ 584111 h 226"/>
                <a:gd name="T14" fmla="*/ 3455688 w 435"/>
                <a:gd name="T15" fmla="*/ 664984 h 226"/>
                <a:gd name="T16" fmla="*/ 3734353 w 435"/>
                <a:gd name="T17" fmla="*/ 640154 h 226"/>
                <a:gd name="T18" fmla="*/ 3531104 w 435"/>
                <a:gd name="T19" fmla="*/ 825741 h 226"/>
                <a:gd name="T20" fmla="*/ 1995394 w 435"/>
                <a:gd name="T21" fmla="*/ 693542 h 2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35"/>
                <a:gd name="T34" fmla="*/ 0 h 226"/>
                <a:gd name="T35" fmla="*/ 435 w 435"/>
                <a:gd name="T36" fmla="*/ 226 h 2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35" h="226">
                  <a:moveTo>
                    <a:pt x="391" y="51"/>
                  </a:moveTo>
                  <a:cubicBezTo>
                    <a:pt x="364" y="32"/>
                    <a:pt x="335" y="25"/>
                    <a:pt x="304" y="15"/>
                  </a:cubicBezTo>
                  <a:cubicBezTo>
                    <a:pt x="269" y="4"/>
                    <a:pt x="195" y="0"/>
                    <a:pt x="195" y="0"/>
                  </a:cubicBezTo>
                  <a:cubicBezTo>
                    <a:pt x="116" y="6"/>
                    <a:pt x="129" y="0"/>
                    <a:pt x="78" y="15"/>
                  </a:cubicBezTo>
                  <a:cubicBezTo>
                    <a:pt x="63" y="19"/>
                    <a:pt x="34" y="29"/>
                    <a:pt x="34" y="29"/>
                  </a:cubicBezTo>
                  <a:cubicBezTo>
                    <a:pt x="29" y="45"/>
                    <a:pt x="14" y="57"/>
                    <a:pt x="12" y="73"/>
                  </a:cubicBezTo>
                  <a:cubicBezTo>
                    <a:pt x="0" y="203"/>
                    <a:pt x="228" y="158"/>
                    <a:pt x="275" y="160"/>
                  </a:cubicBezTo>
                  <a:cubicBezTo>
                    <a:pt x="305" y="171"/>
                    <a:pt x="330" y="177"/>
                    <a:pt x="362" y="182"/>
                  </a:cubicBezTo>
                  <a:cubicBezTo>
                    <a:pt x="372" y="180"/>
                    <a:pt x="382" y="172"/>
                    <a:pt x="391" y="175"/>
                  </a:cubicBezTo>
                  <a:cubicBezTo>
                    <a:pt x="435" y="190"/>
                    <a:pt x="384" y="221"/>
                    <a:pt x="370" y="226"/>
                  </a:cubicBezTo>
                  <a:cubicBezTo>
                    <a:pt x="324" y="220"/>
                    <a:pt x="250" y="190"/>
                    <a:pt x="209" y="190"/>
                  </a:cubicBezTo>
                </a:path>
              </a:pathLst>
            </a:custGeom>
            <a:noFill/>
            <a:ln w="28575">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534" name="Freeform 599"/>
            <p:cNvSpPr>
              <a:spLocks/>
            </p:cNvSpPr>
            <p:nvPr/>
          </p:nvSpPr>
          <p:spPr bwMode="auto">
            <a:xfrm rot="-10531252">
              <a:off x="2135" y="3360"/>
              <a:ext cx="746" cy="481"/>
            </a:xfrm>
            <a:custGeom>
              <a:avLst/>
              <a:gdLst>
                <a:gd name="T0" fmla="*/ 1454955 w 482"/>
                <a:gd name="T1" fmla="*/ 1077142 h 326"/>
                <a:gd name="T2" fmla="*/ 474758 w 482"/>
                <a:gd name="T3" fmla="*/ 977193 h 326"/>
                <a:gd name="T4" fmla="*/ 1094257 w 482"/>
                <a:gd name="T5" fmla="*/ 563531 h 326"/>
                <a:gd name="T6" fmla="*/ 1864788 w 482"/>
                <a:gd name="T7" fmla="*/ 593269 h 326"/>
                <a:gd name="T8" fmla="*/ 1736649 w 482"/>
                <a:gd name="T9" fmla="*/ 850595 h 326"/>
                <a:gd name="T10" fmla="*/ 1161166 w 482"/>
                <a:gd name="T11" fmla="*/ 719073 h 326"/>
                <a:gd name="T12" fmla="*/ 1454955 w 482"/>
                <a:gd name="T13" fmla="*/ 412884 h 326"/>
                <a:gd name="T14" fmla="*/ 1587138 w 482"/>
                <a:gd name="T15" fmla="*/ 258223 h 326"/>
                <a:gd name="T16" fmla="*/ 1656553 w 482"/>
                <a:gd name="T17" fmla="*/ 180295 h 326"/>
                <a:gd name="T18" fmla="*/ 821053 w 482"/>
                <a:gd name="T19" fmla="*/ 101948 h 326"/>
                <a:gd name="T20" fmla="*/ 2290434 w 482"/>
                <a:gd name="T21" fmla="*/ 412884 h 326"/>
                <a:gd name="T22" fmla="*/ 2438371 w 482"/>
                <a:gd name="T23" fmla="*/ 643823 h 326"/>
                <a:gd name="T24" fmla="*/ 2649767 w 482"/>
                <a:gd name="T25" fmla="*/ 335174 h 326"/>
                <a:gd name="T26" fmla="*/ 2569097 w 482"/>
                <a:gd name="T27" fmla="*/ 0 h 326"/>
                <a:gd name="T28" fmla="*/ 2224948 w 482"/>
                <a:gd name="T29" fmla="*/ 23535 h 326"/>
                <a:gd name="T30" fmla="*/ 2360872 w 482"/>
                <a:gd name="T31" fmla="*/ 282076 h 326"/>
                <a:gd name="T32" fmla="*/ 2649767 w 482"/>
                <a:gd name="T33" fmla="*/ 306537 h 326"/>
                <a:gd name="T34" fmla="*/ 3143087 w 482"/>
                <a:gd name="T35" fmla="*/ 282076 h 326"/>
                <a:gd name="T36" fmla="*/ 3552814 w 482"/>
                <a:gd name="T37" fmla="*/ 126522 h 326"/>
                <a:gd name="T38" fmla="*/ 3763875 w 482"/>
                <a:gd name="T39" fmla="*/ 101948 h 326"/>
                <a:gd name="T40" fmla="*/ 4328775 w 482"/>
                <a:gd name="T41" fmla="*/ 335174 h 326"/>
                <a:gd name="T42" fmla="*/ 3844054 w 482"/>
                <a:gd name="T43" fmla="*/ 412884 h 326"/>
                <a:gd name="T44" fmla="*/ 3204455 w 482"/>
                <a:gd name="T45" fmla="*/ 258223 h 326"/>
                <a:gd name="T46" fmla="*/ 2848878 w 482"/>
                <a:gd name="T47" fmla="*/ 514673 h 326"/>
                <a:gd name="T48" fmla="*/ 3271492 w 482"/>
                <a:gd name="T49" fmla="*/ 616961 h 326"/>
                <a:gd name="T50" fmla="*/ 4257232 w 482"/>
                <a:gd name="T51" fmla="*/ 643823 h 326"/>
                <a:gd name="T52" fmla="*/ 4188219 w 482"/>
                <a:gd name="T53" fmla="*/ 898841 h 326"/>
                <a:gd name="T54" fmla="*/ 3418392 w 482"/>
                <a:gd name="T55" fmla="*/ 695119 h 326"/>
                <a:gd name="T56" fmla="*/ 4188219 w 482"/>
                <a:gd name="T57" fmla="*/ 514673 h 326"/>
                <a:gd name="T58" fmla="*/ 3844054 w 482"/>
                <a:gd name="T59" fmla="*/ 385443 h 326"/>
                <a:gd name="T60" fmla="*/ 3418392 w 482"/>
                <a:gd name="T61" fmla="*/ 437036 h 326"/>
                <a:gd name="T62" fmla="*/ 2992444 w 482"/>
                <a:gd name="T63" fmla="*/ 538686 h 326"/>
                <a:gd name="T64" fmla="*/ 2290434 w 482"/>
                <a:gd name="T65" fmla="*/ 514673 h 326"/>
                <a:gd name="T66" fmla="*/ 3057964 w 482"/>
                <a:gd name="T67" fmla="*/ 385443 h 326"/>
                <a:gd name="T68" fmla="*/ 3626507 w 482"/>
                <a:gd name="T69" fmla="*/ 358262 h 326"/>
                <a:gd name="T70" fmla="*/ 3626507 w 482"/>
                <a:gd name="T71" fmla="*/ 205555 h 326"/>
                <a:gd name="T72" fmla="*/ 2992444 w 482"/>
                <a:gd name="T73" fmla="*/ 126522 h 326"/>
                <a:gd name="T74" fmla="*/ 2569097 w 482"/>
                <a:gd name="T75" fmla="*/ 180295 h 326"/>
                <a:gd name="T76" fmla="*/ 2438371 w 482"/>
                <a:gd name="T77" fmla="*/ 335174 h 326"/>
                <a:gd name="T78" fmla="*/ 2224948 w 482"/>
                <a:gd name="T79" fmla="*/ 412884 h 326"/>
                <a:gd name="T80" fmla="*/ 1797157 w 482"/>
                <a:gd name="T81" fmla="*/ 385443 h 326"/>
                <a:gd name="T82" fmla="*/ 1736649 w 482"/>
                <a:gd name="T83" fmla="*/ 306537 h 326"/>
                <a:gd name="T84" fmla="*/ 1094257 w 482"/>
                <a:gd name="T85" fmla="*/ 205555 h 326"/>
                <a:gd name="T86" fmla="*/ 1374873 w 482"/>
                <a:gd name="T87" fmla="*/ 487355 h 326"/>
                <a:gd name="T88" fmla="*/ 1736649 w 482"/>
                <a:gd name="T89" fmla="*/ 616961 h 326"/>
                <a:gd name="T90" fmla="*/ 1525389 w 482"/>
                <a:gd name="T91" fmla="*/ 667326 h 326"/>
                <a:gd name="T92" fmla="*/ 882410 w 482"/>
                <a:gd name="T93" fmla="*/ 773267 h 326"/>
                <a:gd name="T94" fmla="*/ 1656553 w 482"/>
                <a:gd name="T95" fmla="*/ 951419 h 326"/>
                <a:gd name="T96" fmla="*/ 1797157 w 482"/>
                <a:gd name="T97" fmla="*/ 1030295 h 326"/>
                <a:gd name="T98" fmla="*/ 1454955 w 482"/>
                <a:gd name="T99" fmla="*/ 1077142 h 3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82"/>
                <a:gd name="T151" fmla="*/ 0 h 326"/>
                <a:gd name="T152" fmla="*/ 482 w 482"/>
                <a:gd name="T153" fmla="*/ 326 h 32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82" h="326">
                  <a:moveTo>
                    <a:pt x="151" y="306"/>
                  </a:moveTo>
                  <a:cubicBezTo>
                    <a:pt x="117" y="295"/>
                    <a:pt x="83" y="288"/>
                    <a:pt x="49" y="277"/>
                  </a:cubicBezTo>
                  <a:cubicBezTo>
                    <a:pt x="0" y="206"/>
                    <a:pt x="55" y="176"/>
                    <a:pt x="114" y="160"/>
                  </a:cubicBezTo>
                  <a:cubicBezTo>
                    <a:pt x="160" y="184"/>
                    <a:pt x="149" y="200"/>
                    <a:pt x="194" y="168"/>
                  </a:cubicBezTo>
                  <a:cubicBezTo>
                    <a:pt x="220" y="204"/>
                    <a:pt x="230" y="223"/>
                    <a:pt x="180" y="241"/>
                  </a:cubicBezTo>
                  <a:cubicBezTo>
                    <a:pt x="151" y="230"/>
                    <a:pt x="139" y="231"/>
                    <a:pt x="121" y="204"/>
                  </a:cubicBezTo>
                  <a:cubicBezTo>
                    <a:pt x="109" y="167"/>
                    <a:pt x="124" y="143"/>
                    <a:pt x="151" y="117"/>
                  </a:cubicBezTo>
                  <a:cubicBezTo>
                    <a:pt x="156" y="102"/>
                    <a:pt x="160" y="88"/>
                    <a:pt x="165" y="73"/>
                  </a:cubicBezTo>
                  <a:cubicBezTo>
                    <a:pt x="167" y="66"/>
                    <a:pt x="172" y="51"/>
                    <a:pt x="172" y="51"/>
                  </a:cubicBezTo>
                  <a:cubicBezTo>
                    <a:pt x="158" y="7"/>
                    <a:pt x="129" y="24"/>
                    <a:pt x="85" y="29"/>
                  </a:cubicBezTo>
                  <a:cubicBezTo>
                    <a:pt x="56" y="120"/>
                    <a:pt x="185" y="113"/>
                    <a:pt x="238" y="117"/>
                  </a:cubicBezTo>
                  <a:cubicBezTo>
                    <a:pt x="276" y="129"/>
                    <a:pt x="313" y="163"/>
                    <a:pt x="253" y="182"/>
                  </a:cubicBezTo>
                  <a:cubicBezTo>
                    <a:pt x="205" y="151"/>
                    <a:pt x="241" y="117"/>
                    <a:pt x="275" y="95"/>
                  </a:cubicBezTo>
                  <a:cubicBezTo>
                    <a:pt x="290" y="49"/>
                    <a:pt x="295" y="41"/>
                    <a:pt x="267" y="0"/>
                  </a:cubicBezTo>
                  <a:cubicBezTo>
                    <a:pt x="255" y="2"/>
                    <a:pt x="241" y="0"/>
                    <a:pt x="231" y="7"/>
                  </a:cubicBezTo>
                  <a:cubicBezTo>
                    <a:pt x="212" y="20"/>
                    <a:pt x="231" y="71"/>
                    <a:pt x="245" y="80"/>
                  </a:cubicBezTo>
                  <a:cubicBezTo>
                    <a:pt x="254" y="86"/>
                    <a:pt x="265" y="85"/>
                    <a:pt x="275" y="87"/>
                  </a:cubicBezTo>
                  <a:cubicBezTo>
                    <a:pt x="292" y="85"/>
                    <a:pt x="311" y="88"/>
                    <a:pt x="326" y="80"/>
                  </a:cubicBezTo>
                  <a:cubicBezTo>
                    <a:pt x="344" y="70"/>
                    <a:pt x="349" y="42"/>
                    <a:pt x="369" y="36"/>
                  </a:cubicBezTo>
                  <a:cubicBezTo>
                    <a:pt x="376" y="34"/>
                    <a:pt x="384" y="31"/>
                    <a:pt x="391" y="29"/>
                  </a:cubicBezTo>
                  <a:cubicBezTo>
                    <a:pt x="432" y="42"/>
                    <a:pt x="436" y="57"/>
                    <a:pt x="450" y="95"/>
                  </a:cubicBezTo>
                  <a:cubicBezTo>
                    <a:pt x="439" y="125"/>
                    <a:pt x="429" y="127"/>
                    <a:pt x="399" y="117"/>
                  </a:cubicBezTo>
                  <a:cubicBezTo>
                    <a:pt x="375" y="101"/>
                    <a:pt x="361" y="82"/>
                    <a:pt x="333" y="73"/>
                  </a:cubicBezTo>
                  <a:cubicBezTo>
                    <a:pt x="300" y="81"/>
                    <a:pt x="266" y="103"/>
                    <a:pt x="296" y="146"/>
                  </a:cubicBezTo>
                  <a:cubicBezTo>
                    <a:pt x="306" y="160"/>
                    <a:pt x="325" y="165"/>
                    <a:pt x="340" y="175"/>
                  </a:cubicBezTo>
                  <a:cubicBezTo>
                    <a:pt x="368" y="194"/>
                    <a:pt x="408" y="180"/>
                    <a:pt x="442" y="182"/>
                  </a:cubicBezTo>
                  <a:cubicBezTo>
                    <a:pt x="482" y="210"/>
                    <a:pt x="472" y="231"/>
                    <a:pt x="435" y="255"/>
                  </a:cubicBezTo>
                  <a:cubicBezTo>
                    <a:pt x="383" y="248"/>
                    <a:pt x="371" y="247"/>
                    <a:pt x="355" y="197"/>
                  </a:cubicBezTo>
                  <a:cubicBezTo>
                    <a:pt x="372" y="170"/>
                    <a:pt x="404" y="156"/>
                    <a:pt x="435" y="146"/>
                  </a:cubicBezTo>
                  <a:cubicBezTo>
                    <a:pt x="447" y="108"/>
                    <a:pt x="432" y="121"/>
                    <a:pt x="399" y="109"/>
                  </a:cubicBezTo>
                  <a:cubicBezTo>
                    <a:pt x="384" y="114"/>
                    <a:pt x="369" y="117"/>
                    <a:pt x="355" y="124"/>
                  </a:cubicBezTo>
                  <a:cubicBezTo>
                    <a:pt x="340" y="132"/>
                    <a:pt x="311" y="153"/>
                    <a:pt x="311" y="153"/>
                  </a:cubicBezTo>
                  <a:cubicBezTo>
                    <a:pt x="283" y="194"/>
                    <a:pt x="263" y="182"/>
                    <a:pt x="238" y="146"/>
                  </a:cubicBezTo>
                  <a:cubicBezTo>
                    <a:pt x="251" y="94"/>
                    <a:pt x="266" y="102"/>
                    <a:pt x="318" y="109"/>
                  </a:cubicBezTo>
                  <a:cubicBezTo>
                    <a:pt x="338" y="107"/>
                    <a:pt x="359" y="110"/>
                    <a:pt x="377" y="102"/>
                  </a:cubicBezTo>
                  <a:cubicBezTo>
                    <a:pt x="389" y="97"/>
                    <a:pt x="384" y="63"/>
                    <a:pt x="377" y="58"/>
                  </a:cubicBezTo>
                  <a:cubicBezTo>
                    <a:pt x="358" y="45"/>
                    <a:pt x="333" y="44"/>
                    <a:pt x="311" y="36"/>
                  </a:cubicBezTo>
                  <a:cubicBezTo>
                    <a:pt x="296" y="41"/>
                    <a:pt x="276" y="38"/>
                    <a:pt x="267" y="51"/>
                  </a:cubicBezTo>
                  <a:cubicBezTo>
                    <a:pt x="258" y="64"/>
                    <a:pt x="264" y="84"/>
                    <a:pt x="253" y="95"/>
                  </a:cubicBezTo>
                  <a:cubicBezTo>
                    <a:pt x="246" y="102"/>
                    <a:pt x="238" y="110"/>
                    <a:pt x="231" y="117"/>
                  </a:cubicBezTo>
                  <a:cubicBezTo>
                    <a:pt x="216" y="114"/>
                    <a:pt x="200" y="117"/>
                    <a:pt x="187" y="109"/>
                  </a:cubicBezTo>
                  <a:cubicBezTo>
                    <a:pt x="180" y="105"/>
                    <a:pt x="185" y="93"/>
                    <a:pt x="180" y="87"/>
                  </a:cubicBezTo>
                  <a:cubicBezTo>
                    <a:pt x="166" y="70"/>
                    <a:pt x="133" y="65"/>
                    <a:pt x="114" y="58"/>
                  </a:cubicBezTo>
                  <a:cubicBezTo>
                    <a:pt x="91" y="95"/>
                    <a:pt x="102" y="125"/>
                    <a:pt x="143" y="138"/>
                  </a:cubicBezTo>
                  <a:cubicBezTo>
                    <a:pt x="150" y="143"/>
                    <a:pt x="183" y="161"/>
                    <a:pt x="180" y="175"/>
                  </a:cubicBezTo>
                  <a:cubicBezTo>
                    <a:pt x="178" y="184"/>
                    <a:pt x="166" y="185"/>
                    <a:pt x="158" y="189"/>
                  </a:cubicBezTo>
                  <a:cubicBezTo>
                    <a:pt x="137" y="200"/>
                    <a:pt x="115" y="211"/>
                    <a:pt x="92" y="219"/>
                  </a:cubicBezTo>
                  <a:cubicBezTo>
                    <a:pt x="54" y="278"/>
                    <a:pt x="114" y="265"/>
                    <a:pt x="172" y="270"/>
                  </a:cubicBezTo>
                  <a:cubicBezTo>
                    <a:pt x="177" y="277"/>
                    <a:pt x="189" y="283"/>
                    <a:pt x="187" y="292"/>
                  </a:cubicBezTo>
                  <a:cubicBezTo>
                    <a:pt x="180" y="326"/>
                    <a:pt x="128" y="286"/>
                    <a:pt x="151" y="306"/>
                  </a:cubicBezTo>
                  <a:close/>
                </a:path>
              </a:pathLst>
            </a:cu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535" name="Freeform 600"/>
            <p:cNvSpPr>
              <a:spLocks/>
            </p:cNvSpPr>
            <p:nvPr/>
          </p:nvSpPr>
          <p:spPr bwMode="auto">
            <a:xfrm rot="-10531252">
              <a:off x="2064" y="3368"/>
              <a:ext cx="785" cy="453"/>
            </a:xfrm>
            <a:custGeom>
              <a:avLst/>
              <a:gdLst>
                <a:gd name="T0" fmla="*/ 1699667 w 507"/>
                <a:gd name="T1" fmla="*/ 0 h 307"/>
                <a:gd name="T2" fmla="*/ 495316 w 507"/>
                <a:gd name="T3" fmla="*/ 156385 h 307"/>
                <a:gd name="T4" fmla="*/ 214875 w 507"/>
                <a:gd name="T5" fmla="*/ 311651 h 307"/>
                <a:gd name="T6" fmla="*/ 0 w 507"/>
                <a:gd name="T7" fmla="*/ 617747 h 307"/>
                <a:gd name="T8" fmla="*/ 147526 w 507"/>
                <a:gd name="T9" fmla="*/ 826110 h 307"/>
                <a:gd name="T10" fmla="*/ 1416885 w 507"/>
                <a:gd name="T11" fmla="*/ 1084364 h 307"/>
                <a:gd name="T12" fmla="*/ 1841608 w 507"/>
                <a:gd name="T13" fmla="*/ 826110 h 307"/>
                <a:gd name="T14" fmla="*/ 2479615 w 507"/>
                <a:gd name="T15" fmla="*/ 670142 h 307"/>
                <a:gd name="T16" fmla="*/ 2904105 w 507"/>
                <a:gd name="T17" fmla="*/ 695930 h 307"/>
                <a:gd name="T18" fmla="*/ 3329205 w 507"/>
                <a:gd name="T19" fmla="*/ 797541 h 307"/>
                <a:gd name="T20" fmla="*/ 3543529 w 507"/>
                <a:gd name="T21" fmla="*/ 826110 h 307"/>
                <a:gd name="T22" fmla="*/ 4460516 w 507"/>
                <a:gd name="T23" fmla="*/ 774261 h 307"/>
                <a:gd name="T24" fmla="*/ 4814422 w 507"/>
                <a:gd name="T25" fmla="*/ 670142 h 307"/>
                <a:gd name="T26" fmla="*/ 4321273 w 507"/>
                <a:gd name="T27" fmla="*/ 467139 h 307"/>
                <a:gd name="T28" fmla="*/ 4038587 w 507"/>
                <a:gd name="T29" fmla="*/ 361965 h 30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07"/>
                <a:gd name="T46" fmla="*/ 0 h 307"/>
                <a:gd name="T47" fmla="*/ 507 w 507"/>
                <a:gd name="T48" fmla="*/ 307 h 30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07" h="307">
                  <a:moveTo>
                    <a:pt x="175" y="0"/>
                  </a:moveTo>
                  <a:cubicBezTo>
                    <a:pt x="132" y="16"/>
                    <a:pt x="90" y="19"/>
                    <a:pt x="51" y="44"/>
                  </a:cubicBezTo>
                  <a:cubicBezTo>
                    <a:pt x="41" y="59"/>
                    <a:pt x="32" y="73"/>
                    <a:pt x="22" y="88"/>
                  </a:cubicBezTo>
                  <a:cubicBezTo>
                    <a:pt x="14" y="100"/>
                    <a:pt x="8" y="155"/>
                    <a:pt x="0" y="175"/>
                  </a:cubicBezTo>
                  <a:cubicBezTo>
                    <a:pt x="0" y="177"/>
                    <a:pt x="10" y="226"/>
                    <a:pt x="15" y="234"/>
                  </a:cubicBezTo>
                  <a:cubicBezTo>
                    <a:pt x="36" y="266"/>
                    <a:pt x="108" y="293"/>
                    <a:pt x="146" y="307"/>
                  </a:cubicBezTo>
                  <a:cubicBezTo>
                    <a:pt x="194" y="290"/>
                    <a:pt x="164" y="260"/>
                    <a:pt x="190" y="234"/>
                  </a:cubicBezTo>
                  <a:cubicBezTo>
                    <a:pt x="209" y="215"/>
                    <a:pt x="234" y="205"/>
                    <a:pt x="255" y="190"/>
                  </a:cubicBezTo>
                  <a:cubicBezTo>
                    <a:pt x="270" y="192"/>
                    <a:pt x="285" y="191"/>
                    <a:pt x="299" y="197"/>
                  </a:cubicBezTo>
                  <a:cubicBezTo>
                    <a:pt x="315" y="204"/>
                    <a:pt x="326" y="220"/>
                    <a:pt x="343" y="226"/>
                  </a:cubicBezTo>
                  <a:cubicBezTo>
                    <a:pt x="350" y="229"/>
                    <a:pt x="358" y="231"/>
                    <a:pt x="365" y="234"/>
                  </a:cubicBezTo>
                  <a:cubicBezTo>
                    <a:pt x="397" y="231"/>
                    <a:pt x="435" y="239"/>
                    <a:pt x="460" y="219"/>
                  </a:cubicBezTo>
                  <a:cubicBezTo>
                    <a:pt x="507" y="181"/>
                    <a:pt x="440" y="208"/>
                    <a:pt x="496" y="190"/>
                  </a:cubicBezTo>
                  <a:cubicBezTo>
                    <a:pt x="462" y="139"/>
                    <a:pt x="482" y="155"/>
                    <a:pt x="445" y="132"/>
                  </a:cubicBezTo>
                  <a:cubicBezTo>
                    <a:pt x="427" y="106"/>
                    <a:pt x="438" y="114"/>
                    <a:pt x="416" y="102"/>
                  </a:cubicBezTo>
                </a:path>
              </a:pathLst>
            </a:custGeom>
            <a:noFill/>
            <a:ln w="28575">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536" name="Freeform 601"/>
            <p:cNvSpPr>
              <a:spLocks/>
            </p:cNvSpPr>
            <p:nvPr/>
          </p:nvSpPr>
          <p:spPr bwMode="auto">
            <a:xfrm rot="-10531252">
              <a:off x="2190" y="3465"/>
              <a:ext cx="497" cy="366"/>
            </a:xfrm>
            <a:custGeom>
              <a:avLst/>
              <a:gdLst>
                <a:gd name="T0" fmla="*/ 2975096 w 321"/>
                <a:gd name="T1" fmla="*/ 102284 h 248"/>
                <a:gd name="T2" fmla="*/ 1631227 w 321"/>
                <a:gd name="T3" fmla="*/ 0 h 248"/>
                <a:gd name="T4" fmla="*/ 639918 w 321"/>
                <a:gd name="T5" fmla="*/ 102284 h 248"/>
                <a:gd name="T6" fmla="*/ 356142 w 321"/>
                <a:gd name="T7" fmla="*/ 232166 h 248"/>
                <a:gd name="T8" fmla="*/ 147437 w 321"/>
                <a:gd name="T9" fmla="*/ 387018 h 248"/>
                <a:gd name="T10" fmla="*/ 0 w 321"/>
                <a:gd name="T11" fmla="*/ 543785 h 248"/>
                <a:gd name="T12" fmla="*/ 783292 w 321"/>
                <a:gd name="T13" fmla="*/ 879018 h 248"/>
                <a:gd name="T14" fmla="*/ 1484082 w 321"/>
                <a:gd name="T15" fmla="*/ 827164 h 248"/>
                <a:gd name="T16" fmla="*/ 1911479 w 321"/>
                <a:gd name="T17" fmla="*/ 776051 h 248"/>
                <a:gd name="T18" fmla="*/ 2125723 w 321"/>
                <a:gd name="T19" fmla="*/ 752341 h 248"/>
                <a:gd name="T20" fmla="*/ 2688493 w 321"/>
                <a:gd name="T21" fmla="*/ 543785 h 248"/>
                <a:gd name="T22" fmla="*/ 3112841 w 321"/>
                <a:gd name="T23" fmla="*/ 336121 h 248"/>
                <a:gd name="T24" fmla="*/ 1348818 w 321"/>
                <a:gd name="T25" fmla="*/ 232166 h 2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21"/>
                <a:gd name="T40" fmla="*/ 0 h 248"/>
                <a:gd name="T41" fmla="*/ 321 w 321"/>
                <a:gd name="T42" fmla="*/ 248 h 24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21" h="248">
                  <a:moveTo>
                    <a:pt x="307" y="29"/>
                  </a:moveTo>
                  <a:cubicBezTo>
                    <a:pt x="262" y="15"/>
                    <a:pt x="214" y="11"/>
                    <a:pt x="168" y="0"/>
                  </a:cubicBezTo>
                  <a:cubicBezTo>
                    <a:pt x="121" y="6"/>
                    <a:pt x="103" y="6"/>
                    <a:pt x="66" y="29"/>
                  </a:cubicBezTo>
                  <a:cubicBezTo>
                    <a:pt x="48" y="84"/>
                    <a:pt x="74" y="18"/>
                    <a:pt x="37" y="66"/>
                  </a:cubicBezTo>
                  <a:cubicBezTo>
                    <a:pt x="27" y="79"/>
                    <a:pt x="24" y="96"/>
                    <a:pt x="15" y="109"/>
                  </a:cubicBezTo>
                  <a:cubicBezTo>
                    <a:pt x="10" y="124"/>
                    <a:pt x="0" y="138"/>
                    <a:pt x="0" y="153"/>
                  </a:cubicBezTo>
                  <a:cubicBezTo>
                    <a:pt x="0" y="201"/>
                    <a:pt x="40" y="235"/>
                    <a:pt x="81" y="248"/>
                  </a:cubicBezTo>
                  <a:cubicBezTo>
                    <a:pt x="157" y="238"/>
                    <a:pt x="108" y="248"/>
                    <a:pt x="153" y="233"/>
                  </a:cubicBezTo>
                  <a:cubicBezTo>
                    <a:pt x="168" y="228"/>
                    <a:pt x="182" y="224"/>
                    <a:pt x="197" y="219"/>
                  </a:cubicBezTo>
                  <a:cubicBezTo>
                    <a:pt x="204" y="217"/>
                    <a:pt x="219" y="212"/>
                    <a:pt x="219" y="212"/>
                  </a:cubicBezTo>
                  <a:cubicBezTo>
                    <a:pt x="240" y="191"/>
                    <a:pt x="253" y="170"/>
                    <a:pt x="277" y="153"/>
                  </a:cubicBezTo>
                  <a:cubicBezTo>
                    <a:pt x="294" y="128"/>
                    <a:pt x="312" y="123"/>
                    <a:pt x="321" y="95"/>
                  </a:cubicBezTo>
                  <a:cubicBezTo>
                    <a:pt x="258" y="83"/>
                    <a:pt x="205" y="66"/>
                    <a:pt x="139" y="66"/>
                  </a:cubicBezTo>
                </a:path>
              </a:pathLst>
            </a:custGeom>
            <a:noFill/>
            <a:ln w="28575">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537" name="Freeform 602"/>
            <p:cNvSpPr>
              <a:spLocks/>
            </p:cNvSpPr>
            <p:nvPr/>
          </p:nvSpPr>
          <p:spPr bwMode="auto">
            <a:xfrm rot="-10531252">
              <a:off x="2224" y="3439"/>
              <a:ext cx="591" cy="282"/>
            </a:xfrm>
            <a:custGeom>
              <a:avLst/>
              <a:gdLst>
                <a:gd name="T0" fmla="*/ 211100 w 382"/>
                <a:gd name="T1" fmla="*/ 159212 h 191"/>
                <a:gd name="T2" fmla="*/ 2022394 w 382"/>
                <a:gd name="T3" fmla="*/ 1 h 191"/>
                <a:gd name="T4" fmla="*/ 3210346 w 382"/>
                <a:gd name="T5" fmla="*/ 30999 h 191"/>
                <a:gd name="T6" fmla="*/ 2998681 w 382"/>
                <a:gd name="T7" fmla="*/ 214680 h 191"/>
                <a:gd name="T8" fmla="*/ 0 w 382"/>
                <a:gd name="T9" fmla="*/ 368192 h 191"/>
                <a:gd name="T10" fmla="*/ 628445 w 382"/>
                <a:gd name="T11" fmla="*/ 630385 h 191"/>
                <a:gd name="T12" fmla="*/ 905082 w 382"/>
                <a:gd name="T13" fmla="*/ 578849 h 191"/>
                <a:gd name="T14" fmla="*/ 1602764 w 382"/>
                <a:gd name="T15" fmla="*/ 682759 h 191"/>
                <a:gd name="T16" fmla="*/ 0 60000 65536"/>
                <a:gd name="T17" fmla="*/ 0 60000 65536"/>
                <a:gd name="T18" fmla="*/ 0 60000 65536"/>
                <a:gd name="T19" fmla="*/ 0 60000 65536"/>
                <a:gd name="T20" fmla="*/ 0 60000 65536"/>
                <a:gd name="T21" fmla="*/ 0 60000 65536"/>
                <a:gd name="T22" fmla="*/ 0 60000 65536"/>
                <a:gd name="T23" fmla="*/ 0 60000 65536"/>
                <a:gd name="T24" fmla="*/ 0 w 382"/>
                <a:gd name="T25" fmla="*/ 0 h 191"/>
                <a:gd name="T26" fmla="*/ 382 w 382"/>
                <a:gd name="T27" fmla="*/ 191 h 19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2" h="191">
                  <a:moveTo>
                    <a:pt x="22" y="45"/>
                  </a:moveTo>
                  <a:cubicBezTo>
                    <a:pt x="87" y="24"/>
                    <a:pt x="144" y="8"/>
                    <a:pt x="212" y="1"/>
                  </a:cubicBezTo>
                  <a:cubicBezTo>
                    <a:pt x="253" y="4"/>
                    <a:pt x="295" y="0"/>
                    <a:pt x="336" y="9"/>
                  </a:cubicBezTo>
                  <a:cubicBezTo>
                    <a:pt x="382" y="19"/>
                    <a:pt x="324" y="57"/>
                    <a:pt x="314" y="60"/>
                  </a:cubicBezTo>
                  <a:cubicBezTo>
                    <a:pt x="213" y="53"/>
                    <a:pt x="91" y="45"/>
                    <a:pt x="0" y="103"/>
                  </a:cubicBezTo>
                  <a:cubicBezTo>
                    <a:pt x="9" y="131"/>
                    <a:pt x="41" y="160"/>
                    <a:pt x="66" y="176"/>
                  </a:cubicBezTo>
                  <a:cubicBezTo>
                    <a:pt x="76" y="171"/>
                    <a:pt x="84" y="162"/>
                    <a:pt x="95" y="162"/>
                  </a:cubicBezTo>
                  <a:cubicBezTo>
                    <a:pt x="107" y="162"/>
                    <a:pt x="156" y="179"/>
                    <a:pt x="168" y="191"/>
                  </a:cubicBezTo>
                </a:path>
              </a:pathLst>
            </a:custGeom>
            <a:noFill/>
            <a:ln w="28575">
              <a:solidFill>
                <a:schemeClr val="folHlink"/>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326" name="Group 603"/>
          <p:cNvGrpSpPr>
            <a:grpSpLocks/>
          </p:cNvGrpSpPr>
          <p:nvPr/>
        </p:nvGrpSpPr>
        <p:grpSpPr bwMode="auto">
          <a:xfrm rot="4973245">
            <a:off x="6545669" y="2190849"/>
            <a:ext cx="65088" cy="160338"/>
            <a:chOff x="3651" y="1842"/>
            <a:chExt cx="182" cy="496"/>
          </a:xfrm>
        </p:grpSpPr>
        <p:sp>
          <p:nvSpPr>
            <p:cNvPr id="5525" name="Oval 604"/>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526" name="Freeform 605"/>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sp>
          <p:nvSpPr>
            <p:cNvPr id="5527" name="Freeform 606"/>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sp>
        <p:nvSpPr>
          <p:cNvPr id="5327" name="Freeform 607"/>
          <p:cNvSpPr>
            <a:spLocks/>
          </p:cNvSpPr>
          <p:nvPr/>
        </p:nvSpPr>
        <p:spPr bwMode="auto">
          <a:xfrm>
            <a:off x="5424894" y="1285974"/>
            <a:ext cx="485775" cy="1196975"/>
          </a:xfrm>
          <a:custGeom>
            <a:avLst/>
            <a:gdLst>
              <a:gd name="T0" fmla="*/ 0 w 228"/>
              <a:gd name="T1" fmla="*/ 2147483647 h 547"/>
              <a:gd name="T2" fmla="*/ 2147483647 w 228"/>
              <a:gd name="T3" fmla="*/ 2147483647 h 547"/>
              <a:gd name="T4" fmla="*/ 2147483647 w 228"/>
              <a:gd name="T5" fmla="*/ 2147483647 h 547"/>
              <a:gd name="T6" fmla="*/ 2147483647 w 228"/>
              <a:gd name="T7" fmla="*/ 2147483647 h 547"/>
              <a:gd name="T8" fmla="*/ 2147483647 w 228"/>
              <a:gd name="T9" fmla="*/ 2147483647 h 547"/>
              <a:gd name="T10" fmla="*/ 2147483647 w 228"/>
              <a:gd name="T11" fmla="*/ 2147483647 h 547"/>
              <a:gd name="T12" fmla="*/ 2147483647 w 228"/>
              <a:gd name="T13" fmla="*/ 2147483647 h 547"/>
              <a:gd name="T14" fmla="*/ 2147483647 w 228"/>
              <a:gd name="T15" fmla="*/ 2147483647 h 547"/>
              <a:gd name="T16" fmla="*/ 2147483647 w 228"/>
              <a:gd name="T17" fmla="*/ 2147483647 h 547"/>
              <a:gd name="T18" fmla="*/ 2147483647 w 228"/>
              <a:gd name="T19" fmla="*/ 2147483647 h 547"/>
              <a:gd name="T20" fmla="*/ 2147483647 w 228"/>
              <a:gd name="T21" fmla="*/ 2147483647 h 547"/>
              <a:gd name="T22" fmla="*/ 2147483647 w 228"/>
              <a:gd name="T23" fmla="*/ 2147483647 h 547"/>
              <a:gd name="T24" fmla="*/ 2147483647 w 228"/>
              <a:gd name="T25" fmla="*/ 2147483647 h 547"/>
              <a:gd name="T26" fmla="*/ 2147483647 w 228"/>
              <a:gd name="T27" fmla="*/ 2147483647 h 547"/>
              <a:gd name="T28" fmla="*/ 2147483647 w 228"/>
              <a:gd name="T29" fmla="*/ 2147483647 h 547"/>
              <a:gd name="T30" fmla="*/ 2147483647 w 228"/>
              <a:gd name="T31" fmla="*/ 2147483647 h 547"/>
              <a:gd name="T32" fmla="*/ 2147483647 w 228"/>
              <a:gd name="T33" fmla="*/ 2147483647 h 547"/>
              <a:gd name="T34" fmla="*/ 2147483647 w 228"/>
              <a:gd name="T35" fmla="*/ 2147483647 h 547"/>
              <a:gd name="T36" fmla="*/ 2147483647 w 228"/>
              <a:gd name="T37" fmla="*/ 2147483647 h 547"/>
              <a:gd name="T38" fmla="*/ 2147483647 w 228"/>
              <a:gd name="T39" fmla="*/ 2147483647 h 547"/>
              <a:gd name="T40" fmla="*/ 2147483647 w 228"/>
              <a:gd name="T41" fmla="*/ 2147483647 h 547"/>
              <a:gd name="T42" fmla="*/ 2147483647 w 228"/>
              <a:gd name="T43" fmla="*/ 0 h 547"/>
              <a:gd name="T44" fmla="*/ 2147483647 w 228"/>
              <a:gd name="T45" fmla="*/ 2147483647 h 547"/>
              <a:gd name="T46" fmla="*/ 0 w 228"/>
              <a:gd name="T47" fmla="*/ 2147483647 h 5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28"/>
              <a:gd name="T73" fmla="*/ 0 h 547"/>
              <a:gd name="T74" fmla="*/ 228 w 228"/>
              <a:gd name="T75" fmla="*/ 547 h 5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28" h="547">
                <a:moveTo>
                  <a:pt x="0" y="117"/>
                </a:moveTo>
                <a:cubicBezTo>
                  <a:pt x="34" y="107"/>
                  <a:pt x="48" y="146"/>
                  <a:pt x="72" y="160"/>
                </a:cubicBezTo>
                <a:cubicBezTo>
                  <a:pt x="83" y="175"/>
                  <a:pt x="95" y="201"/>
                  <a:pt x="111" y="211"/>
                </a:cubicBezTo>
                <a:cubicBezTo>
                  <a:pt x="114" y="223"/>
                  <a:pt x="118" y="235"/>
                  <a:pt x="123" y="247"/>
                </a:cubicBezTo>
                <a:cubicBezTo>
                  <a:pt x="126" y="281"/>
                  <a:pt x="123" y="316"/>
                  <a:pt x="135" y="348"/>
                </a:cubicBezTo>
                <a:cubicBezTo>
                  <a:pt x="139" y="377"/>
                  <a:pt x="142" y="405"/>
                  <a:pt x="144" y="434"/>
                </a:cubicBezTo>
                <a:cubicBezTo>
                  <a:pt x="143" y="448"/>
                  <a:pt x="142" y="461"/>
                  <a:pt x="142" y="475"/>
                </a:cubicBezTo>
                <a:cubicBezTo>
                  <a:pt x="142" y="491"/>
                  <a:pt x="136" y="512"/>
                  <a:pt x="147" y="523"/>
                </a:cubicBezTo>
                <a:cubicBezTo>
                  <a:pt x="155" y="531"/>
                  <a:pt x="195" y="542"/>
                  <a:pt x="207" y="547"/>
                </a:cubicBezTo>
                <a:cubicBezTo>
                  <a:pt x="223" y="540"/>
                  <a:pt x="224" y="517"/>
                  <a:pt x="228" y="501"/>
                </a:cubicBezTo>
                <a:cubicBezTo>
                  <a:pt x="227" y="486"/>
                  <a:pt x="225" y="478"/>
                  <a:pt x="221" y="465"/>
                </a:cubicBezTo>
                <a:cubicBezTo>
                  <a:pt x="219" y="449"/>
                  <a:pt x="217" y="433"/>
                  <a:pt x="214" y="417"/>
                </a:cubicBezTo>
                <a:cubicBezTo>
                  <a:pt x="211" y="381"/>
                  <a:pt x="210" y="344"/>
                  <a:pt x="202" y="309"/>
                </a:cubicBezTo>
                <a:cubicBezTo>
                  <a:pt x="196" y="281"/>
                  <a:pt x="179" y="255"/>
                  <a:pt x="173" y="228"/>
                </a:cubicBezTo>
                <a:cubicBezTo>
                  <a:pt x="184" y="220"/>
                  <a:pt x="175" y="204"/>
                  <a:pt x="171" y="192"/>
                </a:cubicBezTo>
                <a:cubicBezTo>
                  <a:pt x="162" y="160"/>
                  <a:pt x="153" y="118"/>
                  <a:pt x="125" y="98"/>
                </a:cubicBezTo>
                <a:cubicBezTo>
                  <a:pt x="121" y="83"/>
                  <a:pt x="85" y="56"/>
                  <a:pt x="70" y="48"/>
                </a:cubicBezTo>
                <a:cubicBezTo>
                  <a:pt x="68" y="45"/>
                  <a:pt x="66" y="43"/>
                  <a:pt x="65" y="40"/>
                </a:cubicBezTo>
                <a:cubicBezTo>
                  <a:pt x="65" y="38"/>
                  <a:pt x="68" y="35"/>
                  <a:pt x="67" y="33"/>
                </a:cubicBezTo>
                <a:cubicBezTo>
                  <a:pt x="66" y="29"/>
                  <a:pt x="40" y="14"/>
                  <a:pt x="39" y="14"/>
                </a:cubicBezTo>
                <a:cubicBezTo>
                  <a:pt x="34" y="11"/>
                  <a:pt x="30" y="6"/>
                  <a:pt x="24" y="4"/>
                </a:cubicBezTo>
                <a:cubicBezTo>
                  <a:pt x="20" y="2"/>
                  <a:pt x="10" y="0"/>
                  <a:pt x="10" y="0"/>
                </a:cubicBezTo>
                <a:cubicBezTo>
                  <a:pt x="0" y="23"/>
                  <a:pt x="9" y="60"/>
                  <a:pt x="5" y="88"/>
                </a:cubicBezTo>
                <a:cubicBezTo>
                  <a:pt x="7" y="119"/>
                  <a:pt x="17" y="117"/>
                  <a:pt x="0" y="11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ja-JP" altLang="en-US">
              <a:latin typeface="Arial" pitchFamily="34" charset="0"/>
              <a:cs typeface="Arial" pitchFamily="34" charset="0"/>
            </a:endParaRPr>
          </a:p>
        </p:txBody>
      </p:sp>
      <p:sp>
        <p:nvSpPr>
          <p:cNvPr id="5328" name="Freeform 608"/>
          <p:cNvSpPr>
            <a:spLocks/>
          </p:cNvSpPr>
          <p:nvPr/>
        </p:nvSpPr>
        <p:spPr bwMode="auto">
          <a:xfrm>
            <a:off x="5423307" y="1246287"/>
            <a:ext cx="1254125" cy="1219200"/>
          </a:xfrm>
          <a:custGeom>
            <a:avLst/>
            <a:gdLst>
              <a:gd name="T0" fmla="*/ 2147483647 w 1086"/>
              <a:gd name="T1" fmla="*/ 2147483647 h 1004"/>
              <a:gd name="T2" fmla="*/ 2147483647 w 1086"/>
              <a:gd name="T3" fmla="*/ 2147483647 h 1004"/>
              <a:gd name="T4" fmla="*/ 2147483647 w 1086"/>
              <a:gd name="T5" fmla="*/ 2147483647 h 1004"/>
              <a:gd name="T6" fmla="*/ 2147483647 w 1086"/>
              <a:gd name="T7" fmla="*/ 2147483647 h 1004"/>
              <a:gd name="T8" fmla="*/ 2147483647 w 1086"/>
              <a:gd name="T9" fmla="*/ 2147483647 h 1004"/>
              <a:gd name="T10" fmla="*/ 2147483647 w 1086"/>
              <a:gd name="T11" fmla="*/ 2147483647 h 1004"/>
              <a:gd name="T12" fmla="*/ 2147483647 w 1086"/>
              <a:gd name="T13" fmla="*/ 2147483647 h 1004"/>
              <a:gd name="T14" fmla="*/ 2147483647 w 1086"/>
              <a:gd name="T15" fmla="*/ 2147483647 h 1004"/>
              <a:gd name="T16" fmla="*/ 2147483647 w 1086"/>
              <a:gd name="T17" fmla="*/ 2147483647 h 1004"/>
              <a:gd name="T18" fmla="*/ 2147483647 w 1086"/>
              <a:gd name="T19" fmla="*/ 2147483647 h 1004"/>
              <a:gd name="T20" fmla="*/ 2147483647 w 1086"/>
              <a:gd name="T21" fmla="*/ 2147483647 h 1004"/>
              <a:gd name="T22" fmla="*/ 2147483647 w 1086"/>
              <a:gd name="T23" fmla="*/ 2147483647 h 1004"/>
              <a:gd name="T24" fmla="*/ 2147483647 w 1086"/>
              <a:gd name="T25" fmla="*/ 2147483647 h 1004"/>
              <a:gd name="T26" fmla="*/ 2147483647 w 1086"/>
              <a:gd name="T27" fmla="*/ 2147483647 h 1004"/>
              <a:gd name="T28" fmla="*/ 2147483647 w 1086"/>
              <a:gd name="T29" fmla="*/ 2147483647 h 1004"/>
              <a:gd name="T30" fmla="*/ 2147483647 w 1086"/>
              <a:gd name="T31" fmla="*/ 2147483647 h 1004"/>
              <a:gd name="T32" fmla="*/ 2147483647 w 1086"/>
              <a:gd name="T33" fmla="*/ 2147483647 h 1004"/>
              <a:gd name="T34" fmla="*/ 2147483647 w 1086"/>
              <a:gd name="T35" fmla="*/ 2147483647 h 1004"/>
              <a:gd name="T36" fmla="*/ 2147483647 w 1086"/>
              <a:gd name="T37" fmla="*/ 2147483647 h 1004"/>
              <a:gd name="T38" fmla="*/ 2147483647 w 1086"/>
              <a:gd name="T39" fmla="*/ 2147483647 h 1004"/>
              <a:gd name="T40" fmla="*/ 2147483647 w 1086"/>
              <a:gd name="T41" fmla="*/ 2147483647 h 1004"/>
              <a:gd name="T42" fmla="*/ 2147483647 w 1086"/>
              <a:gd name="T43" fmla="*/ 2147483647 h 1004"/>
              <a:gd name="T44" fmla="*/ 2147483647 w 1086"/>
              <a:gd name="T45" fmla="*/ 2147483647 h 1004"/>
              <a:gd name="T46" fmla="*/ 2147483647 w 1086"/>
              <a:gd name="T47" fmla="*/ 2147483647 h 1004"/>
              <a:gd name="T48" fmla="*/ 2147483647 w 1086"/>
              <a:gd name="T49" fmla="*/ 2147483647 h 1004"/>
              <a:gd name="T50" fmla="*/ 2147483647 w 1086"/>
              <a:gd name="T51" fmla="*/ 2147483647 h 1004"/>
              <a:gd name="T52" fmla="*/ 2147483647 w 1086"/>
              <a:gd name="T53" fmla="*/ 2147483647 h 1004"/>
              <a:gd name="T54" fmla="*/ 2147483647 w 1086"/>
              <a:gd name="T55" fmla="*/ 2147483647 h 1004"/>
              <a:gd name="T56" fmla="*/ 2147483647 w 1086"/>
              <a:gd name="T57" fmla="*/ 2147483647 h 1004"/>
              <a:gd name="T58" fmla="*/ 2147483647 w 1086"/>
              <a:gd name="T59" fmla="*/ 2147483647 h 1004"/>
              <a:gd name="T60" fmla="*/ 2147483647 w 1086"/>
              <a:gd name="T61" fmla="*/ 2147483647 h 1004"/>
              <a:gd name="T62" fmla="*/ 2147483647 w 1086"/>
              <a:gd name="T63" fmla="*/ 2147483647 h 1004"/>
              <a:gd name="T64" fmla="*/ 2147483647 w 1086"/>
              <a:gd name="T65" fmla="*/ 2147483647 h 1004"/>
              <a:gd name="T66" fmla="*/ 2147483647 w 1086"/>
              <a:gd name="T67" fmla="*/ 2147483647 h 1004"/>
              <a:gd name="T68" fmla="*/ 2147483647 w 1086"/>
              <a:gd name="T69" fmla="*/ 2147483647 h 1004"/>
              <a:gd name="T70" fmla="*/ 2147483647 w 1086"/>
              <a:gd name="T71" fmla="*/ 2147483647 h 1004"/>
              <a:gd name="T72" fmla="*/ 2147483647 w 1086"/>
              <a:gd name="T73" fmla="*/ 2147483647 h 1004"/>
              <a:gd name="T74" fmla="*/ 2147483647 w 1086"/>
              <a:gd name="T75" fmla="*/ 2147483647 h 1004"/>
              <a:gd name="T76" fmla="*/ 2147483647 w 1086"/>
              <a:gd name="T77" fmla="*/ 2147483647 h 1004"/>
              <a:gd name="T78" fmla="*/ 2147483647 w 1086"/>
              <a:gd name="T79" fmla="*/ 2147483647 h 1004"/>
              <a:gd name="T80" fmla="*/ 2147483647 w 1086"/>
              <a:gd name="T81" fmla="*/ 2147483647 h 1004"/>
              <a:gd name="T82" fmla="*/ 2147483647 w 1086"/>
              <a:gd name="T83" fmla="*/ 2147483647 h 1004"/>
              <a:gd name="T84" fmla="*/ 2147483647 w 1086"/>
              <a:gd name="T85" fmla="*/ 2147483647 h 1004"/>
              <a:gd name="T86" fmla="*/ 2147483647 w 1086"/>
              <a:gd name="T87" fmla="*/ 2147483647 h 1004"/>
              <a:gd name="T88" fmla="*/ 2147483647 w 1086"/>
              <a:gd name="T89" fmla="*/ 2147483647 h 1004"/>
              <a:gd name="T90" fmla="*/ 2147483647 w 1086"/>
              <a:gd name="T91" fmla="*/ 2147483647 h 1004"/>
              <a:gd name="T92" fmla="*/ 2147483647 w 1086"/>
              <a:gd name="T93" fmla="*/ 2147483647 h 1004"/>
              <a:gd name="T94" fmla="*/ 2147483647 w 1086"/>
              <a:gd name="T95" fmla="*/ 2147483647 h 1004"/>
              <a:gd name="T96" fmla="*/ 2147483647 w 1086"/>
              <a:gd name="T97" fmla="*/ 2147483647 h 1004"/>
              <a:gd name="T98" fmla="*/ 2147483647 w 1086"/>
              <a:gd name="T99" fmla="*/ 2147483647 h 1004"/>
              <a:gd name="T100" fmla="*/ 2147483647 w 1086"/>
              <a:gd name="T101" fmla="*/ 2147483647 h 1004"/>
              <a:gd name="T102" fmla="*/ 2147483647 w 1086"/>
              <a:gd name="T103" fmla="*/ 2147483647 h 1004"/>
              <a:gd name="T104" fmla="*/ 2147483647 w 1086"/>
              <a:gd name="T105" fmla="*/ 2147483647 h 1004"/>
              <a:gd name="T106" fmla="*/ 2147483647 w 1086"/>
              <a:gd name="T107" fmla="*/ 2147483647 h 1004"/>
              <a:gd name="T108" fmla="*/ 2147483647 w 1086"/>
              <a:gd name="T109" fmla="*/ 2147483647 h 1004"/>
              <a:gd name="T110" fmla="*/ 2147483647 w 1086"/>
              <a:gd name="T111" fmla="*/ 2147483647 h 100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86"/>
              <a:gd name="T169" fmla="*/ 0 h 1004"/>
              <a:gd name="T170" fmla="*/ 1086 w 1086"/>
              <a:gd name="T171" fmla="*/ 1004 h 100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86" h="1004">
                <a:moveTo>
                  <a:pt x="17" y="6"/>
                </a:moveTo>
                <a:cubicBezTo>
                  <a:pt x="83" y="12"/>
                  <a:pt x="2" y="5"/>
                  <a:pt x="60" y="27"/>
                </a:cubicBezTo>
                <a:cubicBezTo>
                  <a:pt x="87" y="54"/>
                  <a:pt x="129" y="83"/>
                  <a:pt x="145" y="96"/>
                </a:cubicBezTo>
                <a:cubicBezTo>
                  <a:pt x="157" y="111"/>
                  <a:pt x="186" y="129"/>
                  <a:pt x="196" y="138"/>
                </a:cubicBezTo>
                <a:cubicBezTo>
                  <a:pt x="204" y="148"/>
                  <a:pt x="224" y="146"/>
                  <a:pt x="233" y="154"/>
                </a:cubicBezTo>
                <a:cubicBezTo>
                  <a:pt x="240" y="165"/>
                  <a:pt x="225" y="179"/>
                  <a:pt x="236" y="189"/>
                </a:cubicBezTo>
                <a:cubicBezTo>
                  <a:pt x="240" y="195"/>
                  <a:pt x="243" y="194"/>
                  <a:pt x="247" y="200"/>
                </a:cubicBezTo>
                <a:cubicBezTo>
                  <a:pt x="249" y="203"/>
                  <a:pt x="273" y="221"/>
                  <a:pt x="273" y="221"/>
                </a:cubicBezTo>
                <a:cubicBezTo>
                  <a:pt x="283" y="240"/>
                  <a:pt x="268" y="240"/>
                  <a:pt x="278" y="248"/>
                </a:cubicBezTo>
                <a:cubicBezTo>
                  <a:pt x="287" y="271"/>
                  <a:pt x="290" y="284"/>
                  <a:pt x="296" y="297"/>
                </a:cubicBezTo>
                <a:cubicBezTo>
                  <a:pt x="308" y="327"/>
                  <a:pt x="316" y="341"/>
                  <a:pt x="324" y="369"/>
                </a:cubicBezTo>
                <a:cubicBezTo>
                  <a:pt x="334" y="390"/>
                  <a:pt x="341" y="427"/>
                  <a:pt x="344" y="433"/>
                </a:cubicBezTo>
                <a:cubicBezTo>
                  <a:pt x="357" y="475"/>
                  <a:pt x="349" y="472"/>
                  <a:pt x="361" y="510"/>
                </a:cubicBezTo>
                <a:cubicBezTo>
                  <a:pt x="369" y="542"/>
                  <a:pt x="371" y="564"/>
                  <a:pt x="380" y="594"/>
                </a:cubicBezTo>
                <a:cubicBezTo>
                  <a:pt x="386" y="634"/>
                  <a:pt x="391" y="643"/>
                  <a:pt x="402" y="721"/>
                </a:cubicBezTo>
                <a:cubicBezTo>
                  <a:pt x="410" y="817"/>
                  <a:pt x="401" y="809"/>
                  <a:pt x="407" y="867"/>
                </a:cubicBezTo>
                <a:cubicBezTo>
                  <a:pt x="408" y="914"/>
                  <a:pt x="403" y="955"/>
                  <a:pt x="406" y="999"/>
                </a:cubicBezTo>
                <a:cubicBezTo>
                  <a:pt x="432" y="1002"/>
                  <a:pt x="467" y="1004"/>
                  <a:pt x="497" y="1002"/>
                </a:cubicBezTo>
                <a:cubicBezTo>
                  <a:pt x="547" y="999"/>
                  <a:pt x="542" y="1003"/>
                  <a:pt x="589" y="997"/>
                </a:cubicBezTo>
                <a:cubicBezTo>
                  <a:pt x="627" y="994"/>
                  <a:pt x="658" y="995"/>
                  <a:pt x="688" y="989"/>
                </a:cubicBezTo>
                <a:cubicBezTo>
                  <a:pt x="731" y="984"/>
                  <a:pt x="746" y="982"/>
                  <a:pt x="765" y="978"/>
                </a:cubicBezTo>
                <a:cubicBezTo>
                  <a:pt x="808" y="973"/>
                  <a:pt x="829" y="967"/>
                  <a:pt x="854" y="958"/>
                </a:cubicBezTo>
                <a:cubicBezTo>
                  <a:pt x="884" y="947"/>
                  <a:pt x="916" y="940"/>
                  <a:pt x="947" y="930"/>
                </a:cubicBezTo>
                <a:cubicBezTo>
                  <a:pt x="978" y="920"/>
                  <a:pt x="968" y="915"/>
                  <a:pt x="1000" y="906"/>
                </a:cubicBezTo>
                <a:cubicBezTo>
                  <a:pt x="1030" y="888"/>
                  <a:pt x="1030" y="888"/>
                  <a:pt x="1057" y="867"/>
                </a:cubicBezTo>
                <a:cubicBezTo>
                  <a:pt x="1068" y="854"/>
                  <a:pt x="1073" y="851"/>
                  <a:pt x="1086" y="830"/>
                </a:cubicBezTo>
                <a:cubicBezTo>
                  <a:pt x="1085" y="793"/>
                  <a:pt x="1085" y="779"/>
                  <a:pt x="1081" y="746"/>
                </a:cubicBezTo>
                <a:cubicBezTo>
                  <a:pt x="1079" y="720"/>
                  <a:pt x="1079" y="722"/>
                  <a:pt x="1072" y="688"/>
                </a:cubicBezTo>
                <a:cubicBezTo>
                  <a:pt x="1070" y="670"/>
                  <a:pt x="1070" y="670"/>
                  <a:pt x="1068" y="662"/>
                </a:cubicBezTo>
                <a:cubicBezTo>
                  <a:pt x="1066" y="654"/>
                  <a:pt x="1065" y="649"/>
                  <a:pt x="1062" y="640"/>
                </a:cubicBezTo>
                <a:cubicBezTo>
                  <a:pt x="1056" y="623"/>
                  <a:pt x="1058" y="626"/>
                  <a:pt x="1051" y="606"/>
                </a:cubicBezTo>
                <a:cubicBezTo>
                  <a:pt x="1045" y="592"/>
                  <a:pt x="1034" y="560"/>
                  <a:pt x="1041" y="576"/>
                </a:cubicBezTo>
                <a:cubicBezTo>
                  <a:pt x="1045" y="587"/>
                  <a:pt x="1034" y="560"/>
                  <a:pt x="1029" y="547"/>
                </a:cubicBezTo>
                <a:cubicBezTo>
                  <a:pt x="1022" y="532"/>
                  <a:pt x="1024" y="535"/>
                  <a:pt x="1016" y="526"/>
                </a:cubicBezTo>
                <a:cubicBezTo>
                  <a:pt x="1012" y="514"/>
                  <a:pt x="1009" y="510"/>
                  <a:pt x="1005" y="504"/>
                </a:cubicBezTo>
                <a:cubicBezTo>
                  <a:pt x="995" y="488"/>
                  <a:pt x="998" y="488"/>
                  <a:pt x="985" y="470"/>
                </a:cubicBezTo>
                <a:cubicBezTo>
                  <a:pt x="966" y="438"/>
                  <a:pt x="973" y="450"/>
                  <a:pt x="963" y="435"/>
                </a:cubicBezTo>
                <a:cubicBezTo>
                  <a:pt x="953" y="420"/>
                  <a:pt x="949" y="414"/>
                  <a:pt x="936" y="398"/>
                </a:cubicBezTo>
                <a:cubicBezTo>
                  <a:pt x="920" y="379"/>
                  <a:pt x="921" y="376"/>
                  <a:pt x="909" y="365"/>
                </a:cubicBezTo>
                <a:cubicBezTo>
                  <a:pt x="899" y="352"/>
                  <a:pt x="899" y="352"/>
                  <a:pt x="891" y="342"/>
                </a:cubicBezTo>
                <a:cubicBezTo>
                  <a:pt x="882" y="333"/>
                  <a:pt x="891" y="341"/>
                  <a:pt x="869" y="320"/>
                </a:cubicBezTo>
                <a:cubicBezTo>
                  <a:pt x="863" y="312"/>
                  <a:pt x="862" y="311"/>
                  <a:pt x="858" y="308"/>
                </a:cubicBezTo>
                <a:cubicBezTo>
                  <a:pt x="854" y="305"/>
                  <a:pt x="851" y="304"/>
                  <a:pt x="846" y="299"/>
                </a:cubicBezTo>
                <a:cubicBezTo>
                  <a:pt x="837" y="290"/>
                  <a:pt x="835" y="287"/>
                  <a:pt x="827" y="280"/>
                </a:cubicBezTo>
                <a:cubicBezTo>
                  <a:pt x="809" y="266"/>
                  <a:pt x="822" y="275"/>
                  <a:pt x="806" y="264"/>
                </a:cubicBezTo>
                <a:cubicBezTo>
                  <a:pt x="781" y="242"/>
                  <a:pt x="767" y="232"/>
                  <a:pt x="763" y="230"/>
                </a:cubicBezTo>
                <a:cubicBezTo>
                  <a:pt x="735" y="212"/>
                  <a:pt x="744" y="215"/>
                  <a:pt x="717" y="195"/>
                </a:cubicBezTo>
                <a:cubicBezTo>
                  <a:pt x="680" y="176"/>
                  <a:pt x="701" y="185"/>
                  <a:pt x="664" y="165"/>
                </a:cubicBezTo>
                <a:cubicBezTo>
                  <a:pt x="624" y="144"/>
                  <a:pt x="639" y="149"/>
                  <a:pt x="625" y="142"/>
                </a:cubicBezTo>
                <a:cubicBezTo>
                  <a:pt x="611" y="135"/>
                  <a:pt x="600" y="130"/>
                  <a:pt x="581" y="122"/>
                </a:cubicBezTo>
                <a:cubicBezTo>
                  <a:pt x="552" y="107"/>
                  <a:pt x="548" y="105"/>
                  <a:pt x="513" y="91"/>
                </a:cubicBezTo>
                <a:cubicBezTo>
                  <a:pt x="479" y="79"/>
                  <a:pt x="487" y="80"/>
                  <a:pt x="449" y="69"/>
                </a:cubicBezTo>
                <a:cubicBezTo>
                  <a:pt x="400" y="54"/>
                  <a:pt x="420" y="62"/>
                  <a:pt x="360" y="45"/>
                </a:cubicBezTo>
                <a:cubicBezTo>
                  <a:pt x="298" y="31"/>
                  <a:pt x="315" y="31"/>
                  <a:pt x="253" y="24"/>
                </a:cubicBezTo>
                <a:cubicBezTo>
                  <a:pt x="218" y="16"/>
                  <a:pt x="208" y="16"/>
                  <a:pt x="145" y="8"/>
                </a:cubicBezTo>
                <a:cubicBezTo>
                  <a:pt x="0" y="0"/>
                  <a:pt x="80" y="13"/>
                  <a:pt x="17" y="6"/>
                </a:cubicBezTo>
                <a:close/>
              </a:path>
            </a:pathLst>
          </a:custGeom>
          <a:gradFill rotWithShape="1">
            <a:gsLst>
              <a:gs pos="0">
                <a:srgbClr val="CCFFFF"/>
              </a:gs>
              <a:gs pos="100000">
                <a:srgbClr val="66CCFF"/>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ja-JP" altLang="en-US">
              <a:latin typeface="Arial" pitchFamily="34" charset="0"/>
              <a:cs typeface="Arial" pitchFamily="34" charset="0"/>
            </a:endParaRPr>
          </a:p>
        </p:txBody>
      </p:sp>
      <p:grpSp>
        <p:nvGrpSpPr>
          <p:cNvPr id="5329" name="Group 609"/>
          <p:cNvGrpSpPr>
            <a:grpSpLocks/>
          </p:cNvGrpSpPr>
          <p:nvPr/>
        </p:nvGrpSpPr>
        <p:grpSpPr bwMode="auto">
          <a:xfrm>
            <a:off x="5420132" y="1252637"/>
            <a:ext cx="61912" cy="339725"/>
            <a:chOff x="3243" y="1661"/>
            <a:chExt cx="53" cy="280"/>
          </a:xfrm>
        </p:grpSpPr>
        <p:grpSp>
          <p:nvGrpSpPr>
            <p:cNvPr id="5517" name="Group 610"/>
            <p:cNvGrpSpPr>
              <a:grpSpLocks/>
            </p:cNvGrpSpPr>
            <p:nvPr/>
          </p:nvGrpSpPr>
          <p:grpSpPr bwMode="auto">
            <a:xfrm rot="513213">
              <a:off x="3243" y="1661"/>
              <a:ext cx="53" cy="144"/>
              <a:chOff x="3651" y="1842"/>
              <a:chExt cx="182" cy="496"/>
            </a:xfrm>
          </p:grpSpPr>
          <p:sp>
            <p:nvSpPr>
              <p:cNvPr id="5522" name="Oval 611"/>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523" name="Freeform 612"/>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524" name="Freeform 613"/>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518" name="Group 614"/>
            <p:cNvGrpSpPr>
              <a:grpSpLocks/>
            </p:cNvGrpSpPr>
            <p:nvPr/>
          </p:nvGrpSpPr>
          <p:grpSpPr bwMode="auto">
            <a:xfrm rot="-10528868">
              <a:off x="3243" y="1797"/>
              <a:ext cx="53" cy="144"/>
              <a:chOff x="3651" y="1842"/>
              <a:chExt cx="182" cy="496"/>
            </a:xfrm>
          </p:grpSpPr>
          <p:sp>
            <p:nvSpPr>
              <p:cNvPr id="5519" name="Oval 615"/>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520" name="Freeform 616"/>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521" name="Freeform 617"/>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grpSp>
        <p:nvGrpSpPr>
          <p:cNvPr id="5330" name="Group 618"/>
          <p:cNvGrpSpPr>
            <a:grpSpLocks/>
          </p:cNvGrpSpPr>
          <p:nvPr/>
        </p:nvGrpSpPr>
        <p:grpSpPr bwMode="auto">
          <a:xfrm rot="513213">
            <a:off x="5472519" y="1281212"/>
            <a:ext cx="61913" cy="173037"/>
            <a:chOff x="3651" y="1842"/>
            <a:chExt cx="182" cy="496"/>
          </a:xfrm>
        </p:grpSpPr>
        <p:sp>
          <p:nvSpPr>
            <p:cNvPr id="5514" name="Oval 619"/>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515" name="Freeform 620"/>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516" name="Freeform 621"/>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331" name="Group 622"/>
          <p:cNvGrpSpPr>
            <a:grpSpLocks/>
          </p:cNvGrpSpPr>
          <p:nvPr/>
        </p:nvGrpSpPr>
        <p:grpSpPr bwMode="auto">
          <a:xfrm rot="-10528868">
            <a:off x="5466169" y="1435199"/>
            <a:ext cx="61913" cy="174625"/>
            <a:chOff x="3651" y="1842"/>
            <a:chExt cx="182" cy="496"/>
          </a:xfrm>
        </p:grpSpPr>
        <p:sp>
          <p:nvSpPr>
            <p:cNvPr id="5511" name="Oval 623"/>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512" name="Freeform 624"/>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513" name="Freeform 625"/>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332" name="Group 626"/>
          <p:cNvGrpSpPr>
            <a:grpSpLocks/>
          </p:cNvGrpSpPr>
          <p:nvPr/>
        </p:nvGrpSpPr>
        <p:grpSpPr bwMode="auto">
          <a:xfrm rot="513213">
            <a:off x="5524907" y="1320899"/>
            <a:ext cx="61912" cy="173038"/>
            <a:chOff x="3651" y="1842"/>
            <a:chExt cx="182" cy="496"/>
          </a:xfrm>
        </p:grpSpPr>
        <p:sp>
          <p:nvSpPr>
            <p:cNvPr id="5508" name="Oval 627"/>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509" name="Freeform 628"/>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510" name="Freeform 629"/>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333" name="Group 630"/>
          <p:cNvGrpSpPr>
            <a:grpSpLocks/>
          </p:cNvGrpSpPr>
          <p:nvPr/>
        </p:nvGrpSpPr>
        <p:grpSpPr bwMode="auto">
          <a:xfrm rot="-10190888">
            <a:off x="5510619" y="1463774"/>
            <a:ext cx="61913" cy="174625"/>
            <a:chOff x="3651" y="1842"/>
            <a:chExt cx="182" cy="496"/>
          </a:xfrm>
        </p:grpSpPr>
        <p:sp>
          <p:nvSpPr>
            <p:cNvPr id="5505" name="Oval 631"/>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506" name="Freeform 632"/>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sp>
          <p:nvSpPr>
            <p:cNvPr id="5507" name="Freeform 633"/>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334" name="Group 634"/>
          <p:cNvGrpSpPr>
            <a:grpSpLocks/>
          </p:cNvGrpSpPr>
          <p:nvPr/>
        </p:nvGrpSpPr>
        <p:grpSpPr bwMode="auto">
          <a:xfrm rot="904698">
            <a:off x="5578882" y="1362174"/>
            <a:ext cx="58737" cy="174625"/>
            <a:chOff x="3651" y="1842"/>
            <a:chExt cx="182" cy="496"/>
          </a:xfrm>
        </p:grpSpPr>
        <p:sp>
          <p:nvSpPr>
            <p:cNvPr id="5502" name="Oval 635"/>
            <p:cNvSpPr>
              <a:spLocks noChangeArrowheads="1"/>
            </p:cNvSpPr>
            <p:nvPr/>
          </p:nvSpPr>
          <p:spPr bwMode="auto">
            <a:xfrm>
              <a:off x="3651" y="1842"/>
              <a:ext cx="182" cy="137"/>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503" name="Freeform 636"/>
            <p:cNvSpPr>
              <a:spLocks/>
            </p:cNvSpPr>
            <p:nvPr/>
          </p:nvSpPr>
          <p:spPr bwMode="auto">
            <a:xfrm>
              <a:off x="3662" y="1968"/>
              <a:ext cx="57" cy="360"/>
            </a:xfrm>
            <a:custGeom>
              <a:avLst/>
              <a:gdLst>
                <a:gd name="T0" fmla="*/ 24 w 57"/>
                <a:gd name="T1" fmla="*/ 0 h 360"/>
                <a:gd name="T2" fmla="*/ 24 w 57"/>
                <a:gd name="T3" fmla="*/ 149 h 360"/>
                <a:gd name="T4" fmla="*/ 0 w 57"/>
                <a:gd name="T5" fmla="*/ 36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504" name="Freeform 637"/>
            <p:cNvSpPr>
              <a:spLocks/>
            </p:cNvSpPr>
            <p:nvPr/>
          </p:nvSpPr>
          <p:spPr bwMode="auto">
            <a:xfrm>
              <a:off x="3782" y="1973"/>
              <a:ext cx="51" cy="365"/>
            </a:xfrm>
            <a:custGeom>
              <a:avLst/>
              <a:gdLst>
                <a:gd name="T0" fmla="*/ 0 w 101"/>
                <a:gd name="T1" fmla="*/ 0 h 365"/>
                <a:gd name="T2" fmla="*/ 1 w 101"/>
                <a:gd name="T3" fmla="*/ 91 h 365"/>
                <a:gd name="T4" fmla="*/ 1 w 101"/>
                <a:gd name="T5" fmla="*/ 259 h 365"/>
                <a:gd name="T6" fmla="*/ 1 w 101"/>
                <a:gd name="T7" fmla="*/ 365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sp>
        <p:nvSpPr>
          <p:cNvPr id="5335" name="Oval 638"/>
          <p:cNvSpPr>
            <a:spLocks noChangeArrowheads="1"/>
          </p:cNvSpPr>
          <p:nvPr/>
        </p:nvSpPr>
        <p:spPr bwMode="auto">
          <a:xfrm rot="-8094470">
            <a:off x="5539988" y="1624905"/>
            <a:ext cx="65088" cy="47625"/>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36" name="Oval 639"/>
          <p:cNvSpPr>
            <a:spLocks noChangeArrowheads="1"/>
          </p:cNvSpPr>
          <p:nvPr/>
        </p:nvSpPr>
        <p:spPr bwMode="auto">
          <a:xfrm rot="1499309">
            <a:off x="5645557" y="1419324"/>
            <a:ext cx="61912" cy="50800"/>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337" name="Oval 640"/>
          <p:cNvSpPr>
            <a:spLocks noChangeArrowheads="1"/>
          </p:cNvSpPr>
          <p:nvPr/>
        </p:nvSpPr>
        <p:spPr bwMode="auto">
          <a:xfrm rot="-7937281">
            <a:off x="5575707" y="1674912"/>
            <a:ext cx="65087" cy="460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38" name="Oval 641"/>
          <p:cNvSpPr>
            <a:spLocks noChangeArrowheads="1"/>
          </p:cNvSpPr>
          <p:nvPr/>
        </p:nvSpPr>
        <p:spPr bwMode="auto">
          <a:xfrm rot="1950190">
            <a:off x="5699532" y="1493937"/>
            <a:ext cx="61912" cy="44450"/>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339" name="Oval 642"/>
          <p:cNvSpPr>
            <a:spLocks noChangeArrowheads="1"/>
          </p:cNvSpPr>
          <p:nvPr/>
        </p:nvSpPr>
        <p:spPr bwMode="auto">
          <a:xfrm rot="-9070492">
            <a:off x="5604282" y="1716187"/>
            <a:ext cx="58737" cy="53975"/>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40" name="Oval 643"/>
          <p:cNvSpPr>
            <a:spLocks noChangeArrowheads="1"/>
          </p:cNvSpPr>
          <p:nvPr/>
        </p:nvSpPr>
        <p:spPr bwMode="auto">
          <a:xfrm rot="2322643">
            <a:off x="5736044" y="1570137"/>
            <a:ext cx="58738" cy="47625"/>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341" name="Oval 644"/>
          <p:cNvSpPr>
            <a:spLocks noChangeArrowheads="1"/>
          </p:cNvSpPr>
          <p:nvPr/>
        </p:nvSpPr>
        <p:spPr bwMode="auto">
          <a:xfrm rot="-7692499">
            <a:off x="5626507" y="1776511"/>
            <a:ext cx="63500" cy="47625"/>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42" name="Freeform 645"/>
          <p:cNvSpPr>
            <a:spLocks/>
          </p:cNvSpPr>
          <p:nvPr/>
        </p:nvSpPr>
        <p:spPr bwMode="auto">
          <a:xfrm>
            <a:off x="5690007" y="1598712"/>
            <a:ext cx="46037" cy="65087"/>
          </a:xfrm>
          <a:custGeom>
            <a:avLst/>
            <a:gdLst>
              <a:gd name="T0" fmla="*/ 2147483647 w 39"/>
              <a:gd name="T1" fmla="*/ 0 h 54"/>
              <a:gd name="T2" fmla="*/ 2147483647 w 39"/>
              <a:gd name="T3" fmla="*/ 2147483647 h 54"/>
              <a:gd name="T4" fmla="*/ 2147483647 w 39"/>
              <a:gd name="T5" fmla="*/ 2147483647 h 54"/>
              <a:gd name="T6" fmla="*/ 0 w 39"/>
              <a:gd name="T7" fmla="*/ 2147483647 h 54"/>
              <a:gd name="T8" fmla="*/ 0 60000 65536"/>
              <a:gd name="T9" fmla="*/ 0 60000 65536"/>
              <a:gd name="T10" fmla="*/ 0 60000 65536"/>
              <a:gd name="T11" fmla="*/ 0 60000 65536"/>
              <a:gd name="T12" fmla="*/ 0 w 39"/>
              <a:gd name="T13" fmla="*/ 0 h 54"/>
              <a:gd name="T14" fmla="*/ 39 w 39"/>
              <a:gd name="T15" fmla="*/ 54 h 54"/>
            </a:gdLst>
            <a:ahLst/>
            <a:cxnLst>
              <a:cxn ang="T8">
                <a:pos x="T0" y="T1"/>
              </a:cxn>
              <a:cxn ang="T9">
                <a:pos x="T2" y="T3"/>
              </a:cxn>
              <a:cxn ang="T10">
                <a:pos x="T4" y="T5"/>
              </a:cxn>
              <a:cxn ang="T11">
                <a:pos x="T6" y="T7"/>
              </a:cxn>
            </a:cxnLst>
            <a:rect l="T12" t="T13" r="T14" b="T15"/>
            <a:pathLst>
              <a:path w="39" h="54">
                <a:moveTo>
                  <a:pt x="39" y="0"/>
                </a:moveTo>
                <a:cubicBezTo>
                  <a:pt x="38" y="5"/>
                  <a:pt x="38" y="10"/>
                  <a:pt x="36" y="14"/>
                </a:cubicBezTo>
                <a:cubicBezTo>
                  <a:pt x="35" y="16"/>
                  <a:pt x="32" y="19"/>
                  <a:pt x="32" y="19"/>
                </a:cubicBezTo>
                <a:cubicBezTo>
                  <a:pt x="22" y="31"/>
                  <a:pt x="8" y="41"/>
                  <a:pt x="0" y="5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43" name="Freeform 646"/>
          <p:cNvSpPr>
            <a:spLocks/>
          </p:cNvSpPr>
          <p:nvPr/>
        </p:nvSpPr>
        <p:spPr bwMode="auto">
          <a:xfrm>
            <a:off x="5716994" y="1620937"/>
            <a:ext cx="39688" cy="96837"/>
          </a:xfrm>
          <a:custGeom>
            <a:avLst/>
            <a:gdLst>
              <a:gd name="T0" fmla="*/ 2147483647 w 35"/>
              <a:gd name="T1" fmla="*/ 0 h 80"/>
              <a:gd name="T2" fmla="*/ 2147483647 w 35"/>
              <a:gd name="T3" fmla="*/ 2147483647 h 80"/>
              <a:gd name="T4" fmla="*/ 0 w 35"/>
              <a:gd name="T5" fmla="*/ 2147483647 h 80"/>
              <a:gd name="T6" fmla="*/ 0 60000 65536"/>
              <a:gd name="T7" fmla="*/ 0 60000 65536"/>
              <a:gd name="T8" fmla="*/ 0 60000 65536"/>
              <a:gd name="T9" fmla="*/ 0 w 35"/>
              <a:gd name="T10" fmla="*/ 0 h 80"/>
              <a:gd name="T11" fmla="*/ 35 w 35"/>
              <a:gd name="T12" fmla="*/ 80 h 80"/>
            </a:gdLst>
            <a:ahLst/>
            <a:cxnLst>
              <a:cxn ang="T6">
                <a:pos x="T0" y="T1"/>
              </a:cxn>
              <a:cxn ang="T7">
                <a:pos x="T2" y="T3"/>
              </a:cxn>
              <a:cxn ang="T8">
                <a:pos x="T4" y="T5"/>
              </a:cxn>
            </a:cxnLst>
            <a:rect l="T9" t="T10" r="T11" b="T12"/>
            <a:pathLst>
              <a:path w="35" h="80">
                <a:moveTo>
                  <a:pt x="35" y="0"/>
                </a:moveTo>
                <a:cubicBezTo>
                  <a:pt x="27" y="14"/>
                  <a:pt x="18" y="28"/>
                  <a:pt x="8" y="41"/>
                </a:cubicBezTo>
                <a:cubicBezTo>
                  <a:pt x="6" y="53"/>
                  <a:pt x="0" y="68"/>
                  <a:pt x="0" y="8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44" name="Freeform 647"/>
          <p:cNvSpPr>
            <a:spLocks/>
          </p:cNvSpPr>
          <p:nvPr/>
        </p:nvSpPr>
        <p:spPr bwMode="auto">
          <a:xfrm>
            <a:off x="5650319" y="1682849"/>
            <a:ext cx="26988" cy="103188"/>
          </a:xfrm>
          <a:custGeom>
            <a:avLst/>
            <a:gdLst>
              <a:gd name="T0" fmla="*/ 2147483647 w 24"/>
              <a:gd name="T1" fmla="*/ 2147483647 h 86"/>
              <a:gd name="T2" fmla="*/ 2147483647 w 24"/>
              <a:gd name="T3" fmla="*/ 2147483647 h 86"/>
              <a:gd name="T4" fmla="*/ 2147483647 w 24"/>
              <a:gd name="T5" fmla="*/ 2147483647 h 86"/>
              <a:gd name="T6" fmla="*/ 2147483647 w 24"/>
              <a:gd name="T7" fmla="*/ 0 h 86"/>
              <a:gd name="T8" fmla="*/ 0 60000 65536"/>
              <a:gd name="T9" fmla="*/ 0 60000 65536"/>
              <a:gd name="T10" fmla="*/ 0 60000 65536"/>
              <a:gd name="T11" fmla="*/ 0 60000 65536"/>
              <a:gd name="T12" fmla="*/ 0 w 24"/>
              <a:gd name="T13" fmla="*/ 0 h 86"/>
              <a:gd name="T14" fmla="*/ 24 w 24"/>
              <a:gd name="T15" fmla="*/ 86 h 86"/>
            </a:gdLst>
            <a:ahLst/>
            <a:cxnLst>
              <a:cxn ang="T8">
                <a:pos x="T0" y="T1"/>
              </a:cxn>
              <a:cxn ang="T9">
                <a:pos x="T2" y="T3"/>
              </a:cxn>
              <a:cxn ang="T10">
                <a:pos x="T4" y="T5"/>
              </a:cxn>
              <a:cxn ang="T11">
                <a:pos x="T6" y="T7"/>
              </a:cxn>
            </a:cxnLst>
            <a:rect l="T12" t="T13" r="T14" b="T15"/>
            <a:pathLst>
              <a:path w="24" h="86">
                <a:moveTo>
                  <a:pt x="5" y="77"/>
                </a:moveTo>
                <a:cubicBezTo>
                  <a:pt x="11" y="61"/>
                  <a:pt x="0" y="86"/>
                  <a:pt x="15" y="77"/>
                </a:cubicBezTo>
                <a:cubicBezTo>
                  <a:pt x="22" y="73"/>
                  <a:pt x="17" y="62"/>
                  <a:pt x="18" y="54"/>
                </a:cubicBezTo>
                <a:cubicBezTo>
                  <a:pt x="19" y="36"/>
                  <a:pt x="24" y="18"/>
                  <a:pt x="24"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45" name="Freeform 648"/>
          <p:cNvSpPr>
            <a:spLocks/>
          </p:cNvSpPr>
          <p:nvPr/>
        </p:nvSpPr>
        <p:spPr bwMode="auto">
          <a:xfrm>
            <a:off x="5677307" y="1717774"/>
            <a:ext cx="28575" cy="68263"/>
          </a:xfrm>
          <a:custGeom>
            <a:avLst/>
            <a:gdLst>
              <a:gd name="T0" fmla="*/ 0 w 24"/>
              <a:gd name="T1" fmla="*/ 2147483647 h 56"/>
              <a:gd name="T2" fmla="*/ 2147483647 w 24"/>
              <a:gd name="T3" fmla="*/ 2147483647 h 56"/>
              <a:gd name="T4" fmla="*/ 2147483647 w 24"/>
              <a:gd name="T5" fmla="*/ 0 h 56"/>
              <a:gd name="T6" fmla="*/ 0 60000 65536"/>
              <a:gd name="T7" fmla="*/ 0 60000 65536"/>
              <a:gd name="T8" fmla="*/ 0 60000 65536"/>
              <a:gd name="T9" fmla="*/ 0 w 24"/>
              <a:gd name="T10" fmla="*/ 0 h 56"/>
              <a:gd name="T11" fmla="*/ 24 w 24"/>
              <a:gd name="T12" fmla="*/ 56 h 56"/>
            </a:gdLst>
            <a:ahLst/>
            <a:cxnLst>
              <a:cxn ang="T6">
                <a:pos x="T0" y="T1"/>
              </a:cxn>
              <a:cxn ang="T7">
                <a:pos x="T2" y="T3"/>
              </a:cxn>
              <a:cxn ang="T8">
                <a:pos x="T4" y="T5"/>
              </a:cxn>
            </a:cxnLst>
            <a:rect l="T9" t="T10" r="T11" b="T12"/>
            <a:pathLst>
              <a:path w="24" h="56">
                <a:moveTo>
                  <a:pt x="0" y="56"/>
                </a:moveTo>
                <a:cubicBezTo>
                  <a:pt x="2" y="45"/>
                  <a:pt x="4" y="33"/>
                  <a:pt x="8" y="22"/>
                </a:cubicBezTo>
                <a:cubicBezTo>
                  <a:pt x="12" y="13"/>
                  <a:pt x="21" y="8"/>
                  <a:pt x="24"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46" name="Freeform 649"/>
          <p:cNvSpPr>
            <a:spLocks/>
          </p:cNvSpPr>
          <p:nvPr/>
        </p:nvSpPr>
        <p:spPr bwMode="auto">
          <a:xfrm>
            <a:off x="5567769" y="1520924"/>
            <a:ext cx="15875" cy="101600"/>
          </a:xfrm>
          <a:custGeom>
            <a:avLst/>
            <a:gdLst>
              <a:gd name="T0" fmla="*/ 0 w 13"/>
              <a:gd name="T1" fmla="*/ 2147483647 h 83"/>
              <a:gd name="T2" fmla="*/ 2147483647 w 13"/>
              <a:gd name="T3" fmla="*/ 2147483647 h 83"/>
              <a:gd name="T4" fmla="*/ 0 w 13"/>
              <a:gd name="T5" fmla="*/ 0 h 83"/>
              <a:gd name="T6" fmla="*/ 0 60000 65536"/>
              <a:gd name="T7" fmla="*/ 0 60000 65536"/>
              <a:gd name="T8" fmla="*/ 0 60000 65536"/>
              <a:gd name="T9" fmla="*/ 0 w 13"/>
              <a:gd name="T10" fmla="*/ 0 h 83"/>
              <a:gd name="T11" fmla="*/ 13 w 13"/>
              <a:gd name="T12" fmla="*/ 83 h 83"/>
            </a:gdLst>
            <a:ahLst/>
            <a:cxnLst>
              <a:cxn ang="T6">
                <a:pos x="T0" y="T1"/>
              </a:cxn>
              <a:cxn ang="T7">
                <a:pos x="T2" y="T3"/>
              </a:cxn>
              <a:cxn ang="T8">
                <a:pos x="T4" y="T5"/>
              </a:cxn>
            </a:cxnLst>
            <a:rect l="T9" t="T10" r="T11" b="T12"/>
            <a:pathLst>
              <a:path w="13" h="83">
                <a:moveTo>
                  <a:pt x="0" y="83"/>
                </a:moveTo>
                <a:cubicBezTo>
                  <a:pt x="13" y="66"/>
                  <a:pt x="3" y="17"/>
                  <a:pt x="3" y="11"/>
                </a:cubicBezTo>
                <a:cubicBezTo>
                  <a:pt x="3" y="7"/>
                  <a:pt x="0" y="0"/>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47" name="Freeform 650"/>
          <p:cNvSpPr>
            <a:spLocks/>
          </p:cNvSpPr>
          <p:nvPr/>
        </p:nvSpPr>
        <p:spPr bwMode="auto">
          <a:xfrm>
            <a:off x="5572532" y="1543149"/>
            <a:ext cx="36512" cy="85725"/>
          </a:xfrm>
          <a:custGeom>
            <a:avLst/>
            <a:gdLst>
              <a:gd name="T0" fmla="*/ 2147483647 w 32"/>
              <a:gd name="T1" fmla="*/ 2147483647 h 69"/>
              <a:gd name="T2" fmla="*/ 2147483647 w 32"/>
              <a:gd name="T3" fmla="*/ 0 h 69"/>
              <a:gd name="T4" fmla="*/ 0 60000 65536"/>
              <a:gd name="T5" fmla="*/ 0 60000 65536"/>
              <a:gd name="T6" fmla="*/ 0 w 32"/>
              <a:gd name="T7" fmla="*/ 0 h 69"/>
              <a:gd name="T8" fmla="*/ 32 w 32"/>
              <a:gd name="T9" fmla="*/ 69 h 69"/>
            </a:gdLst>
            <a:ahLst/>
            <a:cxnLst>
              <a:cxn ang="T4">
                <a:pos x="T0" y="T1"/>
              </a:cxn>
              <a:cxn ang="T5">
                <a:pos x="T2" y="T3"/>
              </a:cxn>
            </a:cxnLst>
            <a:rect l="T6" t="T7" r="T8" b="T9"/>
            <a:pathLst>
              <a:path w="32" h="69">
                <a:moveTo>
                  <a:pt x="15" y="69"/>
                </a:moveTo>
                <a:cubicBezTo>
                  <a:pt x="0" y="23"/>
                  <a:pt x="25" y="28"/>
                  <a:pt x="32"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48" name="Freeform 651"/>
          <p:cNvSpPr>
            <a:spLocks/>
          </p:cNvSpPr>
          <p:nvPr/>
        </p:nvSpPr>
        <p:spPr bwMode="auto">
          <a:xfrm>
            <a:off x="5620157" y="1454249"/>
            <a:ext cx="30162" cy="77788"/>
          </a:xfrm>
          <a:custGeom>
            <a:avLst/>
            <a:gdLst>
              <a:gd name="T0" fmla="*/ 2147483647 w 28"/>
              <a:gd name="T1" fmla="*/ 0 h 66"/>
              <a:gd name="T2" fmla="*/ 2147483647 w 28"/>
              <a:gd name="T3" fmla="*/ 2147483647 h 66"/>
              <a:gd name="T4" fmla="*/ 2147483647 w 28"/>
              <a:gd name="T5" fmla="*/ 2147483647 h 66"/>
              <a:gd name="T6" fmla="*/ 2147483647 w 28"/>
              <a:gd name="T7" fmla="*/ 2147483647 h 66"/>
              <a:gd name="T8" fmla="*/ 0 w 28"/>
              <a:gd name="T9" fmla="*/ 2147483647 h 66"/>
              <a:gd name="T10" fmla="*/ 0 60000 65536"/>
              <a:gd name="T11" fmla="*/ 0 60000 65536"/>
              <a:gd name="T12" fmla="*/ 0 60000 65536"/>
              <a:gd name="T13" fmla="*/ 0 60000 65536"/>
              <a:gd name="T14" fmla="*/ 0 60000 65536"/>
              <a:gd name="T15" fmla="*/ 0 w 28"/>
              <a:gd name="T16" fmla="*/ 0 h 66"/>
              <a:gd name="T17" fmla="*/ 28 w 28"/>
              <a:gd name="T18" fmla="*/ 66 h 66"/>
            </a:gdLst>
            <a:ahLst/>
            <a:cxnLst>
              <a:cxn ang="T10">
                <a:pos x="T0" y="T1"/>
              </a:cxn>
              <a:cxn ang="T11">
                <a:pos x="T2" y="T3"/>
              </a:cxn>
              <a:cxn ang="T12">
                <a:pos x="T4" y="T5"/>
              </a:cxn>
              <a:cxn ang="T13">
                <a:pos x="T6" y="T7"/>
              </a:cxn>
              <a:cxn ang="T14">
                <a:pos x="T8" y="T9"/>
              </a:cxn>
            </a:cxnLst>
            <a:rect l="T15" t="T16" r="T17" b="T18"/>
            <a:pathLst>
              <a:path w="28" h="66">
                <a:moveTo>
                  <a:pt x="28" y="0"/>
                </a:moveTo>
                <a:cubicBezTo>
                  <a:pt x="25" y="7"/>
                  <a:pt x="24" y="13"/>
                  <a:pt x="20" y="19"/>
                </a:cubicBezTo>
                <a:cubicBezTo>
                  <a:pt x="18" y="22"/>
                  <a:pt x="16" y="27"/>
                  <a:pt x="16" y="27"/>
                </a:cubicBezTo>
                <a:cubicBezTo>
                  <a:pt x="14" y="35"/>
                  <a:pt x="12" y="43"/>
                  <a:pt x="8" y="51"/>
                </a:cubicBezTo>
                <a:cubicBezTo>
                  <a:pt x="7" y="55"/>
                  <a:pt x="4" y="66"/>
                  <a:pt x="0" y="6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49" name="Freeform 652"/>
          <p:cNvSpPr>
            <a:spLocks/>
          </p:cNvSpPr>
          <p:nvPr/>
        </p:nvSpPr>
        <p:spPr bwMode="auto">
          <a:xfrm>
            <a:off x="5656669" y="1471712"/>
            <a:ext cx="14288" cy="101600"/>
          </a:xfrm>
          <a:custGeom>
            <a:avLst/>
            <a:gdLst>
              <a:gd name="T0" fmla="*/ 2147483647 w 13"/>
              <a:gd name="T1" fmla="*/ 0 h 84"/>
              <a:gd name="T2" fmla="*/ 2147483647 w 13"/>
              <a:gd name="T3" fmla="*/ 2147483647 h 84"/>
              <a:gd name="T4" fmla="*/ 0 w 13"/>
              <a:gd name="T5" fmla="*/ 2147483647 h 84"/>
              <a:gd name="T6" fmla="*/ 0 60000 65536"/>
              <a:gd name="T7" fmla="*/ 0 60000 65536"/>
              <a:gd name="T8" fmla="*/ 0 60000 65536"/>
              <a:gd name="T9" fmla="*/ 0 w 13"/>
              <a:gd name="T10" fmla="*/ 0 h 84"/>
              <a:gd name="T11" fmla="*/ 13 w 13"/>
              <a:gd name="T12" fmla="*/ 84 h 84"/>
            </a:gdLst>
            <a:ahLst/>
            <a:cxnLst>
              <a:cxn ang="T6">
                <a:pos x="T0" y="T1"/>
              </a:cxn>
              <a:cxn ang="T7">
                <a:pos x="T2" y="T3"/>
              </a:cxn>
              <a:cxn ang="T8">
                <a:pos x="T4" y="T5"/>
              </a:cxn>
            </a:cxnLst>
            <a:rect l="T9" t="T10" r="T11" b="T12"/>
            <a:pathLst>
              <a:path w="13" h="84">
                <a:moveTo>
                  <a:pt x="13" y="0"/>
                </a:moveTo>
                <a:cubicBezTo>
                  <a:pt x="11" y="10"/>
                  <a:pt x="9" y="20"/>
                  <a:pt x="6" y="30"/>
                </a:cubicBezTo>
                <a:cubicBezTo>
                  <a:pt x="4" y="48"/>
                  <a:pt x="0" y="66"/>
                  <a:pt x="0" y="8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50" name="Freeform 653"/>
          <p:cNvSpPr>
            <a:spLocks/>
          </p:cNvSpPr>
          <p:nvPr/>
        </p:nvSpPr>
        <p:spPr bwMode="auto">
          <a:xfrm>
            <a:off x="5610632" y="1549499"/>
            <a:ext cx="17462" cy="125413"/>
          </a:xfrm>
          <a:custGeom>
            <a:avLst/>
            <a:gdLst>
              <a:gd name="T0" fmla="*/ 0 w 14"/>
              <a:gd name="T1" fmla="*/ 2147483647 h 103"/>
              <a:gd name="T2" fmla="*/ 2147483647 w 14"/>
              <a:gd name="T3" fmla="*/ 2147483647 h 103"/>
              <a:gd name="T4" fmla="*/ 2147483647 w 14"/>
              <a:gd name="T5" fmla="*/ 2147483647 h 103"/>
              <a:gd name="T6" fmla="*/ 2147483647 w 14"/>
              <a:gd name="T7" fmla="*/ 0 h 103"/>
              <a:gd name="T8" fmla="*/ 0 60000 65536"/>
              <a:gd name="T9" fmla="*/ 0 60000 65536"/>
              <a:gd name="T10" fmla="*/ 0 60000 65536"/>
              <a:gd name="T11" fmla="*/ 0 60000 65536"/>
              <a:gd name="T12" fmla="*/ 0 w 14"/>
              <a:gd name="T13" fmla="*/ 0 h 103"/>
              <a:gd name="T14" fmla="*/ 14 w 14"/>
              <a:gd name="T15" fmla="*/ 103 h 103"/>
            </a:gdLst>
            <a:ahLst/>
            <a:cxnLst>
              <a:cxn ang="T8">
                <a:pos x="T0" y="T1"/>
              </a:cxn>
              <a:cxn ang="T9">
                <a:pos x="T2" y="T3"/>
              </a:cxn>
              <a:cxn ang="T10">
                <a:pos x="T4" y="T5"/>
              </a:cxn>
              <a:cxn ang="T11">
                <a:pos x="T6" y="T7"/>
              </a:cxn>
            </a:cxnLst>
            <a:rect l="T12" t="T13" r="T14" b="T15"/>
            <a:pathLst>
              <a:path w="14" h="103">
                <a:moveTo>
                  <a:pt x="0" y="103"/>
                </a:moveTo>
                <a:cubicBezTo>
                  <a:pt x="3" y="98"/>
                  <a:pt x="3" y="92"/>
                  <a:pt x="5" y="87"/>
                </a:cubicBezTo>
                <a:cubicBezTo>
                  <a:pt x="6" y="65"/>
                  <a:pt x="10" y="48"/>
                  <a:pt x="14" y="27"/>
                </a:cubicBezTo>
                <a:cubicBezTo>
                  <a:pt x="13" y="18"/>
                  <a:pt x="13" y="7"/>
                  <a:pt x="8"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51" name="Freeform 654"/>
          <p:cNvSpPr>
            <a:spLocks/>
          </p:cNvSpPr>
          <p:nvPr/>
        </p:nvSpPr>
        <p:spPr bwMode="auto">
          <a:xfrm>
            <a:off x="5631269" y="1586012"/>
            <a:ext cx="31750" cy="100012"/>
          </a:xfrm>
          <a:custGeom>
            <a:avLst/>
            <a:gdLst>
              <a:gd name="T0" fmla="*/ 0 w 27"/>
              <a:gd name="T1" fmla="*/ 2147483647 h 83"/>
              <a:gd name="T2" fmla="*/ 2147483647 w 27"/>
              <a:gd name="T3" fmla="*/ 2147483647 h 83"/>
              <a:gd name="T4" fmla="*/ 2147483647 w 27"/>
              <a:gd name="T5" fmla="*/ 2147483647 h 83"/>
              <a:gd name="T6" fmla="*/ 2147483647 w 27"/>
              <a:gd name="T7" fmla="*/ 2147483647 h 83"/>
              <a:gd name="T8" fmla="*/ 2147483647 w 27"/>
              <a:gd name="T9" fmla="*/ 0 h 83"/>
              <a:gd name="T10" fmla="*/ 0 60000 65536"/>
              <a:gd name="T11" fmla="*/ 0 60000 65536"/>
              <a:gd name="T12" fmla="*/ 0 60000 65536"/>
              <a:gd name="T13" fmla="*/ 0 60000 65536"/>
              <a:gd name="T14" fmla="*/ 0 60000 65536"/>
              <a:gd name="T15" fmla="*/ 0 w 27"/>
              <a:gd name="T16" fmla="*/ 0 h 83"/>
              <a:gd name="T17" fmla="*/ 27 w 27"/>
              <a:gd name="T18" fmla="*/ 83 h 83"/>
            </a:gdLst>
            <a:ahLst/>
            <a:cxnLst>
              <a:cxn ang="T10">
                <a:pos x="T0" y="T1"/>
              </a:cxn>
              <a:cxn ang="T11">
                <a:pos x="T2" y="T3"/>
              </a:cxn>
              <a:cxn ang="T12">
                <a:pos x="T4" y="T5"/>
              </a:cxn>
              <a:cxn ang="T13">
                <a:pos x="T6" y="T7"/>
              </a:cxn>
              <a:cxn ang="T14">
                <a:pos x="T8" y="T9"/>
              </a:cxn>
            </a:cxnLst>
            <a:rect l="T15" t="T16" r="T17" b="T18"/>
            <a:pathLst>
              <a:path w="27" h="83">
                <a:moveTo>
                  <a:pt x="0" y="83"/>
                </a:moveTo>
                <a:cubicBezTo>
                  <a:pt x="2" y="75"/>
                  <a:pt x="4" y="65"/>
                  <a:pt x="8" y="58"/>
                </a:cubicBezTo>
                <a:cubicBezTo>
                  <a:pt x="9" y="51"/>
                  <a:pt x="13" y="45"/>
                  <a:pt x="16" y="38"/>
                </a:cubicBezTo>
                <a:cubicBezTo>
                  <a:pt x="18" y="28"/>
                  <a:pt x="20" y="19"/>
                  <a:pt x="24" y="10"/>
                </a:cubicBezTo>
                <a:cubicBezTo>
                  <a:pt x="25" y="7"/>
                  <a:pt x="27" y="0"/>
                  <a:pt x="27"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52" name="Freeform 655"/>
          <p:cNvSpPr>
            <a:spLocks/>
          </p:cNvSpPr>
          <p:nvPr/>
        </p:nvSpPr>
        <p:spPr bwMode="auto">
          <a:xfrm>
            <a:off x="5650319" y="1519337"/>
            <a:ext cx="50800" cy="76200"/>
          </a:xfrm>
          <a:custGeom>
            <a:avLst/>
            <a:gdLst>
              <a:gd name="T0" fmla="*/ 2147483647 w 43"/>
              <a:gd name="T1" fmla="*/ 0 h 62"/>
              <a:gd name="T2" fmla="*/ 2147483647 w 43"/>
              <a:gd name="T3" fmla="*/ 2147483647 h 62"/>
              <a:gd name="T4" fmla="*/ 0 w 43"/>
              <a:gd name="T5" fmla="*/ 2147483647 h 62"/>
              <a:gd name="T6" fmla="*/ 0 60000 65536"/>
              <a:gd name="T7" fmla="*/ 0 60000 65536"/>
              <a:gd name="T8" fmla="*/ 0 60000 65536"/>
              <a:gd name="T9" fmla="*/ 0 w 43"/>
              <a:gd name="T10" fmla="*/ 0 h 62"/>
              <a:gd name="T11" fmla="*/ 43 w 43"/>
              <a:gd name="T12" fmla="*/ 62 h 62"/>
            </a:gdLst>
            <a:ahLst/>
            <a:cxnLst>
              <a:cxn ang="T6">
                <a:pos x="T0" y="T1"/>
              </a:cxn>
              <a:cxn ang="T7">
                <a:pos x="T2" y="T3"/>
              </a:cxn>
              <a:cxn ang="T8">
                <a:pos x="T4" y="T5"/>
              </a:cxn>
            </a:cxnLst>
            <a:rect l="T9" t="T10" r="T11" b="T12"/>
            <a:pathLst>
              <a:path w="43" h="62">
                <a:moveTo>
                  <a:pt x="43" y="0"/>
                </a:moveTo>
                <a:cubicBezTo>
                  <a:pt x="28" y="12"/>
                  <a:pt x="27" y="34"/>
                  <a:pt x="11" y="46"/>
                </a:cubicBezTo>
                <a:cubicBezTo>
                  <a:pt x="7" y="52"/>
                  <a:pt x="0" y="54"/>
                  <a:pt x="0" y="62"/>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53" name="Freeform 656"/>
          <p:cNvSpPr>
            <a:spLocks/>
          </p:cNvSpPr>
          <p:nvPr/>
        </p:nvSpPr>
        <p:spPr bwMode="auto">
          <a:xfrm>
            <a:off x="5705882" y="1543149"/>
            <a:ext cx="19050" cy="107950"/>
          </a:xfrm>
          <a:custGeom>
            <a:avLst/>
            <a:gdLst>
              <a:gd name="T0" fmla="*/ 2147483647 w 17"/>
              <a:gd name="T1" fmla="*/ 0 h 88"/>
              <a:gd name="T2" fmla="*/ 2147483647 w 17"/>
              <a:gd name="T3" fmla="*/ 2147483647 h 88"/>
              <a:gd name="T4" fmla="*/ 2147483647 w 17"/>
              <a:gd name="T5" fmla="*/ 2147483647 h 88"/>
              <a:gd name="T6" fmla="*/ 0 w 17"/>
              <a:gd name="T7" fmla="*/ 2147483647 h 88"/>
              <a:gd name="T8" fmla="*/ 0 60000 65536"/>
              <a:gd name="T9" fmla="*/ 0 60000 65536"/>
              <a:gd name="T10" fmla="*/ 0 60000 65536"/>
              <a:gd name="T11" fmla="*/ 0 60000 65536"/>
              <a:gd name="T12" fmla="*/ 0 w 17"/>
              <a:gd name="T13" fmla="*/ 0 h 88"/>
              <a:gd name="T14" fmla="*/ 17 w 17"/>
              <a:gd name="T15" fmla="*/ 88 h 88"/>
            </a:gdLst>
            <a:ahLst/>
            <a:cxnLst>
              <a:cxn ang="T8">
                <a:pos x="T0" y="T1"/>
              </a:cxn>
              <a:cxn ang="T9">
                <a:pos x="T2" y="T3"/>
              </a:cxn>
              <a:cxn ang="T10">
                <a:pos x="T4" y="T5"/>
              </a:cxn>
              <a:cxn ang="T11">
                <a:pos x="T6" y="T7"/>
              </a:cxn>
            </a:cxnLst>
            <a:rect l="T12" t="T13" r="T14" b="T15"/>
            <a:pathLst>
              <a:path w="17" h="88">
                <a:moveTo>
                  <a:pt x="17" y="0"/>
                </a:moveTo>
                <a:cubicBezTo>
                  <a:pt x="15" y="8"/>
                  <a:pt x="13" y="17"/>
                  <a:pt x="9" y="24"/>
                </a:cubicBezTo>
                <a:cubicBezTo>
                  <a:pt x="7" y="36"/>
                  <a:pt x="5" y="47"/>
                  <a:pt x="1" y="58"/>
                </a:cubicBezTo>
                <a:cubicBezTo>
                  <a:pt x="0" y="82"/>
                  <a:pt x="0" y="72"/>
                  <a:pt x="0" y="88"/>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54" name="Freeform 657"/>
          <p:cNvSpPr>
            <a:spLocks/>
          </p:cNvSpPr>
          <p:nvPr/>
        </p:nvSpPr>
        <p:spPr bwMode="auto">
          <a:xfrm>
            <a:off x="5634444" y="1579662"/>
            <a:ext cx="17463" cy="138112"/>
          </a:xfrm>
          <a:custGeom>
            <a:avLst/>
            <a:gdLst>
              <a:gd name="T0" fmla="*/ 0 w 16"/>
              <a:gd name="T1" fmla="*/ 2147483647 h 115"/>
              <a:gd name="T2" fmla="*/ 2147483647 w 16"/>
              <a:gd name="T3" fmla="*/ 2147483647 h 115"/>
              <a:gd name="T4" fmla="*/ 2147483647 w 16"/>
              <a:gd name="T5" fmla="*/ 2147483647 h 115"/>
              <a:gd name="T6" fmla="*/ 2147483647 w 16"/>
              <a:gd name="T7" fmla="*/ 0 h 115"/>
              <a:gd name="T8" fmla="*/ 0 60000 65536"/>
              <a:gd name="T9" fmla="*/ 0 60000 65536"/>
              <a:gd name="T10" fmla="*/ 0 60000 65536"/>
              <a:gd name="T11" fmla="*/ 0 60000 65536"/>
              <a:gd name="T12" fmla="*/ 0 w 16"/>
              <a:gd name="T13" fmla="*/ 0 h 115"/>
              <a:gd name="T14" fmla="*/ 16 w 16"/>
              <a:gd name="T15" fmla="*/ 115 h 115"/>
            </a:gdLst>
            <a:ahLst/>
            <a:cxnLst>
              <a:cxn ang="T8">
                <a:pos x="T0" y="T1"/>
              </a:cxn>
              <a:cxn ang="T9">
                <a:pos x="T2" y="T3"/>
              </a:cxn>
              <a:cxn ang="T10">
                <a:pos x="T4" y="T5"/>
              </a:cxn>
              <a:cxn ang="T11">
                <a:pos x="T6" y="T7"/>
              </a:cxn>
            </a:cxnLst>
            <a:rect l="T12" t="T13" r="T14" b="T15"/>
            <a:pathLst>
              <a:path w="16" h="115">
                <a:moveTo>
                  <a:pt x="0" y="115"/>
                </a:moveTo>
                <a:cubicBezTo>
                  <a:pt x="9" y="103"/>
                  <a:pt x="11" y="82"/>
                  <a:pt x="13" y="67"/>
                </a:cubicBezTo>
                <a:cubicBezTo>
                  <a:pt x="14" y="56"/>
                  <a:pt x="16" y="42"/>
                  <a:pt x="11" y="31"/>
                </a:cubicBezTo>
                <a:cubicBezTo>
                  <a:pt x="2" y="43"/>
                  <a:pt x="8" y="9"/>
                  <a:pt x="8"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55" name="Freeform 658"/>
          <p:cNvSpPr>
            <a:spLocks/>
          </p:cNvSpPr>
          <p:nvPr/>
        </p:nvSpPr>
        <p:spPr bwMode="auto">
          <a:xfrm>
            <a:off x="5645557" y="1643162"/>
            <a:ext cx="47625" cy="88900"/>
          </a:xfrm>
          <a:custGeom>
            <a:avLst/>
            <a:gdLst>
              <a:gd name="T0" fmla="*/ 0 w 42"/>
              <a:gd name="T1" fmla="*/ 2147483647 h 74"/>
              <a:gd name="T2" fmla="*/ 2147483647 w 42"/>
              <a:gd name="T3" fmla="*/ 2147483647 h 74"/>
              <a:gd name="T4" fmla="*/ 2147483647 w 42"/>
              <a:gd name="T5" fmla="*/ 2147483647 h 74"/>
              <a:gd name="T6" fmla="*/ 2147483647 w 42"/>
              <a:gd name="T7" fmla="*/ 2147483647 h 74"/>
              <a:gd name="T8" fmla="*/ 2147483647 w 42"/>
              <a:gd name="T9" fmla="*/ 2147483647 h 74"/>
              <a:gd name="T10" fmla="*/ 2147483647 w 42"/>
              <a:gd name="T11" fmla="*/ 2147483647 h 74"/>
              <a:gd name="T12" fmla="*/ 2147483647 w 42"/>
              <a:gd name="T13" fmla="*/ 0 h 74"/>
              <a:gd name="T14" fmla="*/ 0 60000 65536"/>
              <a:gd name="T15" fmla="*/ 0 60000 65536"/>
              <a:gd name="T16" fmla="*/ 0 60000 65536"/>
              <a:gd name="T17" fmla="*/ 0 60000 65536"/>
              <a:gd name="T18" fmla="*/ 0 60000 65536"/>
              <a:gd name="T19" fmla="*/ 0 60000 65536"/>
              <a:gd name="T20" fmla="*/ 0 60000 65536"/>
              <a:gd name="T21" fmla="*/ 0 w 42"/>
              <a:gd name="T22" fmla="*/ 0 h 74"/>
              <a:gd name="T23" fmla="*/ 42 w 42"/>
              <a:gd name="T24" fmla="*/ 74 h 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2" h="74">
                <a:moveTo>
                  <a:pt x="0" y="74"/>
                </a:moveTo>
                <a:cubicBezTo>
                  <a:pt x="8" y="64"/>
                  <a:pt x="8" y="51"/>
                  <a:pt x="15" y="40"/>
                </a:cubicBezTo>
                <a:cubicBezTo>
                  <a:pt x="18" y="36"/>
                  <a:pt x="20" y="32"/>
                  <a:pt x="23" y="28"/>
                </a:cubicBezTo>
                <a:cubicBezTo>
                  <a:pt x="25" y="25"/>
                  <a:pt x="29" y="18"/>
                  <a:pt x="29" y="18"/>
                </a:cubicBezTo>
                <a:cubicBezTo>
                  <a:pt x="29" y="16"/>
                  <a:pt x="27" y="14"/>
                  <a:pt x="28" y="13"/>
                </a:cubicBezTo>
                <a:cubicBezTo>
                  <a:pt x="31" y="9"/>
                  <a:pt x="40" y="4"/>
                  <a:pt x="40" y="4"/>
                </a:cubicBezTo>
                <a:cubicBezTo>
                  <a:pt x="41" y="3"/>
                  <a:pt x="42" y="0"/>
                  <a:pt x="42"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56" name="Oval 659"/>
          <p:cNvSpPr>
            <a:spLocks noChangeArrowheads="1"/>
          </p:cNvSpPr>
          <p:nvPr/>
        </p:nvSpPr>
        <p:spPr bwMode="auto">
          <a:xfrm rot="-6610833">
            <a:off x="5641588" y="1829693"/>
            <a:ext cx="63500" cy="46038"/>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57" name="Oval 660"/>
          <p:cNvSpPr>
            <a:spLocks noChangeArrowheads="1"/>
          </p:cNvSpPr>
          <p:nvPr/>
        </p:nvSpPr>
        <p:spPr bwMode="auto">
          <a:xfrm rot="-6740757">
            <a:off x="5654288" y="1886843"/>
            <a:ext cx="65088" cy="44450"/>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58" name="Oval 661"/>
          <p:cNvSpPr>
            <a:spLocks noChangeArrowheads="1"/>
          </p:cNvSpPr>
          <p:nvPr/>
        </p:nvSpPr>
        <p:spPr bwMode="auto">
          <a:xfrm rot="-7487172">
            <a:off x="5758269" y="1638399"/>
            <a:ext cx="65088" cy="46038"/>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59" name="Oval 662"/>
          <p:cNvSpPr>
            <a:spLocks noChangeArrowheads="1"/>
          </p:cNvSpPr>
          <p:nvPr/>
        </p:nvSpPr>
        <p:spPr bwMode="auto">
          <a:xfrm rot="-5826533">
            <a:off x="5673338" y="1948755"/>
            <a:ext cx="65088" cy="47625"/>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60" name="Oval 663"/>
          <p:cNvSpPr>
            <a:spLocks noChangeArrowheads="1"/>
          </p:cNvSpPr>
          <p:nvPr/>
        </p:nvSpPr>
        <p:spPr bwMode="auto">
          <a:xfrm rot="-6171295">
            <a:off x="5681276" y="2013843"/>
            <a:ext cx="63500" cy="460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61" name="Oval 664"/>
          <p:cNvSpPr>
            <a:spLocks noChangeArrowheads="1"/>
          </p:cNvSpPr>
          <p:nvPr/>
        </p:nvSpPr>
        <p:spPr bwMode="auto">
          <a:xfrm rot="-6341221">
            <a:off x="5693976" y="2069405"/>
            <a:ext cx="65088" cy="47625"/>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62" name="Oval 665"/>
          <p:cNvSpPr>
            <a:spLocks noChangeArrowheads="1"/>
          </p:cNvSpPr>
          <p:nvPr/>
        </p:nvSpPr>
        <p:spPr bwMode="auto">
          <a:xfrm rot="-5826533">
            <a:off x="5705882" y="2130524"/>
            <a:ext cx="63500" cy="47625"/>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63" name="Oval 666"/>
          <p:cNvSpPr>
            <a:spLocks noChangeArrowheads="1"/>
          </p:cNvSpPr>
          <p:nvPr/>
        </p:nvSpPr>
        <p:spPr bwMode="auto">
          <a:xfrm rot="-5826533">
            <a:off x="5708263" y="2188468"/>
            <a:ext cx="63500" cy="46038"/>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64" name="Oval 667"/>
          <p:cNvSpPr>
            <a:spLocks noChangeArrowheads="1"/>
          </p:cNvSpPr>
          <p:nvPr/>
        </p:nvSpPr>
        <p:spPr bwMode="auto">
          <a:xfrm rot="-5696924">
            <a:off x="5709851" y="2251968"/>
            <a:ext cx="63500" cy="460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65" name="Oval 668"/>
          <p:cNvSpPr>
            <a:spLocks noChangeArrowheads="1"/>
          </p:cNvSpPr>
          <p:nvPr/>
        </p:nvSpPr>
        <p:spPr bwMode="auto">
          <a:xfrm rot="-6014268">
            <a:off x="5711438" y="2307530"/>
            <a:ext cx="65088" cy="47625"/>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66" name="Oval 669"/>
          <p:cNvSpPr>
            <a:spLocks noChangeArrowheads="1"/>
          </p:cNvSpPr>
          <p:nvPr/>
        </p:nvSpPr>
        <p:spPr bwMode="auto">
          <a:xfrm rot="-4996318">
            <a:off x="5709057" y="2370237"/>
            <a:ext cx="65087" cy="46037"/>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67" name="Oval 670"/>
          <p:cNvSpPr>
            <a:spLocks noChangeArrowheads="1"/>
          </p:cNvSpPr>
          <p:nvPr/>
        </p:nvSpPr>
        <p:spPr bwMode="auto">
          <a:xfrm rot="-6631011">
            <a:off x="5778113" y="1712218"/>
            <a:ext cx="65087" cy="47625"/>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68" name="Oval 671"/>
          <p:cNvSpPr>
            <a:spLocks noChangeArrowheads="1"/>
          </p:cNvSpPr>
          <p:nvPr/>
        </p:nvSpPr>
        <p:spPr bwMode="auto">
          <a:xfrm rot="4249951">
            <a:off x="5796369" y="1789212"/>
            <a:ext cx="63500" cy="44450"/>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369" name="Oval 672"/>
          <p:cNvSpPr>
            <a:spLocks noChangeArrowheads="1"/>
          </p:cNvSpPr>
          <p:nvPr/>
        </p:nvSpPr>
        <p:spPr bwMode="auto">
          <a:xfrm rot="-6138146">
            <a:off x="5809863" y="1870968"/>
            <a:ext cx="65087" cy="47625"/>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70" name="Oval 673"/>
          <p:cNvSpPr>
            <a:spLocks noChangeArrowheads="1"/>
          </p:cNvSpPr>
          <p:nvPr/>
        </p:nvSpPr>
        <p:spPr bwMode="auto">
          <a:xfrm rot="-6314414">
            <a:off x="5828913" y="1947168"/>
            <a:ext cx="65087" cy="47625"/>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71" name="Oval 674"/>
          <p:cNvSpPr>
            <a:spLocks noChangeArrowheads="1"/>
          </p:cNvSpPr>
          <p:nvPr/>
        </p:nvSpPr>
        <p:spPr bwMode="auto">
          <a:xfrm rot="-6456797">
            <a:off x="5844788" y="2020193"/>
            <a:ext cx="63500" cy="46038"/>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72" name="Oval 675"/>
          <p:cNvSpPr>
            <a:spLocks noChangeArrowheads="1"/>
          </p:cNvSpPr>
          <p:nvPr/>
        </p:nvSpPr>
        <p:spPr bwMode="auto">
          <a:xfrm rot="4782236">
            <a:off x="5855107" y="2101949"/>
            <a:ext cx="63500" cy="47625"/>
          </a:xfrm>
          <a:prstGeom prst="ellipse">
            <a:avLst/>
          </a:prstGeom>
          <a:solidFill>
            <a:schemeClr val="accent1"/>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373" name="Oval 676"/>
          <p:cNvSpPr>
            <a:spLocks noChangeArrowheads="1"/>
          </p:cNvSpPr>
          <p:nvPr/>
        </p:nvSpPr>
        <p:spPr bwMode="auto">
          <a:xfrm rot="-5779585">
            <a:off x="5859870" y="2187674"/>
            <a:ext cx="63500" cy="47625"/>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74" name="Oval 677"/>
          <p:cNvSpPr>
            <a:spLocks noChangeArrowheads="1"/>
          </p:cNvSpPr>
          <p:nvPr/>
        </p:nvSpPr>
        <p:spPr bwMode="auto">
          <a:xfrm rot="-5974307">
            <a:off x="5859076" y="2272605"/>
            <a:ext cx="65088" cy="47625"/>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75" name="Oval 678"/>
          <p:cNvSpPr>
            <a:spLocks noChangeArrowheads="1"/>
          </p:cNvSpPr>
          <p:nvPr/>
        </p:nvSpPr>
        <p:spPr bwMode="auto">
          <a:xfrm rot="-5974307">
            <a:off x="5859870" y="2352774"/>
            <a:ext cx="63500" cy="47625"/>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76" name="Oval 679"/>
          <p:cNvSpPr>
            <a:spLocks noChangeArrowheads="1"/>
          </p:cNvSpPr>
          <p:nvPr/>
        </p:nvSpPr>
        <p:spPr bwMode="auto">
          <a:xfrm rot="-5974307">
            <a:off x="5859870" y="2432149"/>
            <a:ext cx="63500" cy="47625"/>
          </a:xfrm>
          <a:prstGeom prst="ellipse">
            <a:avLst/>
          </a:prstGeom>
          <a:solidFill>
            <a:schemeClr val="accent1"/>
          </a:solidFill>
          <a:ln w="9525">
            <a:solidFill>
              <a:schemeClr val="tx1"/>
            </a:solidFill>
            <a:round/>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377" name="Freeform 680"/>
          <p:cNvSpPr>
            <a:spLocks/>
          </p:cNvSpPr>
          <p:nvPr/>
        </p:nvSpPr>
        <p:spPr bwMode="auto">
          <a:xfrm>
            <a:off x="5720169" y="1663799"/>
            <a:ext cx="41275" cy="68263"/>
          </a:xfrm>
          <a:custGeom>
            <a:avLst/>
            <a:gdLst>
              <a:gd name="T0" fmla="*/ 2147483647 w 35"/>
              <a:gd name="T1" fmla="*/ 0 h 56"/>
              <a:gd name="T2" fmla="*/ 0 w 35"/>
              <a:gd name="T3" fmla="*/ 2147483647 h 56"/>
              <a:gd name="T4" fmla="*/ 0 60000 65536"/>
              <a:gd name="T5" fmla="*/ 0 60000 65536"/>
              <a:gd name="T6" fmla="*/ 0 w 35"/>
              <a:gd name="T7" fmla="*/ 0 h 56"/>
              <a:gd name="T8" fmla="*/ 35 w 35"/>
              <a:gd name="T9" fmla="*/ 56 h 56"/>
            </a:gdLst>
            <a:ahLst/>
            <a:cxnLst>
              <a:cxn ang="T4">
                <a:pos x="T0" y="T1"/>
              </a:cxn>
              <a:cxn ang="T5">
                <a:pos x="T2" y="T3"/>
              </a:cxn>
            </a:cxnLst>
            <a:rect l="T6" t="T7" r="T8" b="T9"/>
            <a:pathLst>
              <a:path w="35" h="56">
                <a:moveTo>
                  <a:pt x="35" y="0"/>
                </a:moveTo>
                <a:cubicBezTo>
                  <a:pt x="24" y="19"/>
                  <a:pt x="12" y="38"/>
                  <a:pt x="0" y="5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78" name="Freeform 681"/>
          <p:cNvSpPr>
            <a:spLocks/>
          </p:cNvSpPr>
          <p:nvPr/>
        </p:nvSpPr>
        <p:spPr bwMode="auto">
          <a:xfrm>
            <a:off x="5748744" y="1682849"/>
            <a:ext cx="30163" cy="100013"/>
          </a:xfrm>
          <a:custGeom>
            <a:avLst/>
            <a:gdLst>
              <a:gd name="T0" fmla="*/ 2147483647 w 25"/>
              <a:gd name="T1" fmla="*/ 0 h 83"/>
              <a:gd name="T2" fmla="*/ 2147483647 w 25"/>
              <a:gd name="T3" fmla="*/ 2147483647 h 83"/>
              <a:gd name="T4" fmla="*/ 2147483647 w 25"/>
              <a:gd name="T5" fmla="*/ 2147483647 h 83"/>
              <a:gd name="T6" fmla="*/ 2147483647 w 25"/>
              <a:gd name="T7" fmla="*/ 2147483647 h 83"/>
              <a:gd name="T8" fmla="*/ 0 w 25"/>
              <a:gd name="T9" fmla="*/ 2147483647 h 83"/>
              <a:gd name="T10" fmla="*/ 0 60000 65536"/>
              <a:gd name="T11" fmla="*/ 0 60000 65536"/>
              <a:gd name="T12" fmla="*/ 0 60000 65536"/>
              <a:gd name="T13" fmla="*/ 0 60000 65536"/>
              <a:gd name="T14" fmla="*/ 0 60000 65536"/>
              <a:gd name="T15" fmla="*/ 0 w 25"/>
              <a:gd name="T16" fmla="*/ 0 h 83"/>
              <a:gd name="T17" fmla="*/ 25 w 25"/>
              <a:gd name="T18" fmla="*/ 83 h 83"/>
            </a:gdLst>
            <a:ahLst/>
            <a:cxnLst>
              <a:cxn ang="T10">
                <a:pos x="T0" y="T1"/>
              </a:cxn>
              <a:cxn ang="T11">
                <a:pos x="T2" y="T3"/>
              </a:cxn>
              <a:cxn ang="T12">
                <a:pos x="T4" y="T5"/>
              </a:cxn>
              <a:cxn ang="T13">
                <a:pos x="T6" y="T7"/>
              </a:cxn>
              <a:cxn ang="T14">
                <a:pos x="T8" y="T9"/>
              </a:cxn>
            </a:cxnLst>
            <a:rect l="T15" t="T16" r="T17" b="T18"/>
            <a:pathLst>
              <a:path w="25" h="83">
                <a:moveTo>
                  <a:pt x="22" y="0"/>
                </a:moveTo>
                <a:cubicBezTo>
                  <a:pt x="25" y="13"/>
                  <a:pt x="19" y="19"/>
                  <a:pt x="14" y="30"/>
                </a:cubicBezTo>
                <a:cubicBezTo>
                  <a:pt x="13" y="36"/>
                  <a:pt x="12" y="42"/>
                  <a:pt x="10" y="48"/>
                </a:cubicBezTo>
                <a:cubicBezTo>
                  <a:pt x="9" y="51"/>
                  <a:pt x="6" y="58"/>
                  <a:pt x="6" y="58"/>
                </a:cubicBezTo>
                <a:cubicBezTo>
                  <a:pt x="5" y="66"/>
                  <a:pt x="0" y="75"/>
                  <a:pt x="0" y="83"/>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79" name="Freeform 682"/>
          <p:cNvSpPr>
            <a:spLocks/>
          </p:cNvSpPr>
          <p:nvPr/>
        </p:nvSpPr>
        <p:spPr bwMode="auto">
          <a:xfrm>
            <a:off x="5677307" y="1747937"/>
            <a:ext cx="25400" cy="85725"/>
          </a:xfrm>
          <a:custGeom>
            <a:avLst/>
            <a:gdLst>
              <a:gd name="T0" fmla="*/ 0 w 22"/>
              <a:gd name="T1" fmla="*/ 2147483647 h 71"/>
              <a:gd name="T2" fmla="*/ 2147483647 w 22"/>
              <a:gd name="T3" fmla="*/ 2147483647 h 71"/>
              <a:gd name="T4" fmla="*/ 2147483647 w 22"/>
              <a:gd name="T5" fmla="*/ 0 h 71"/>
              <a:gd name="T6" fmla="*/ 0 60000 65536"/>
              <a:gd name="T7" fmla="*/ 0 60000 65536"/>
              <a:gd name="T8" fmla="*/ 0 60000 65536"/>
              <a:gd name="T9" fmla="*/ 0 w 22"/>
              <a:gd name="T10" fmla="*/ 0 h 71"/>
              <a:gd name="T11" fmla="*/ 22 w 22"/>
              <a:gd name="T12" fmla="*/ 71 h 71"/>
            </a:gdLst>
            <a:ahLst/>
            <a:cxnLst>
              <a:cxn ang="T6">
                <a:pos x="T0" y="T1"/>
              </a:cxn>
              <a:cxn ang="T7">
                <a:pos x="T2" y="T3"/>
              </a:cxn>
              <a:cxn ang="T8">
                <a:pos x="T4" y="T5"/>
              </a:cxn>
            </a:cxnLst>
            <a:rect l="T9" t="T10" r="T11" b="T12"/>
            <a:pathLst>
              <a:path w="22" h="71">
                <a:moveTo>
                  <a:pt x="0" y="71"/>
                </a:moveTo>
                <a:cubicBezTo>
                  <a:pt x="4" y="66"/>
                  <a:pt x="8" y="58"/>
                  <a:pt x="14" y="56"/>
                </a:cubicBezTo>
                <a:cubicBezTo>
                  <a:pt x="21" y="42"/>
                  <a:pt x="22" y="16"/>
                  <a:pt x="22"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80" name="Freeform 683"/>
          <p:cNvSpPr>
            <a:spLocks/>
          </p:cNvSpPr>
          <p:nvPr/>
        </p:nvSpPr>
        <p:spPr bwMode="auto">
          <a:xfrm>
            <a:off x="5686832" y="1793974"/>
            <a:ext cx="46037" cy="66675"/>
          </a:xfrm>
          <a:custGeom>
            <a:avLst/>
            <a:gdLst>
              <a:gd name="T0" fmla="*/ 0 w 41"/>
              <a:gd name="T1" fmla="*/ 2147483647 h 56"/>
              <a:gd name="T2" fmla="*/ 2147483647 w 41"/>
              <a:gd name="T3" fmla="*/ 2147483647 h 56"/>
              <a:gd name="T4" fmla="*/ 2147483647 w 41"/>
              <a:gd name="T5" fmla="*/ 2147483647 h 56"/>
              <a:gd name="T6" fmla="*/ 2147483647 w 41"/>
              <a:gd name="T7" fmla="*/ 2147483647 h 56"/>
              <a:gd name="T8" fmla="*/ 2147483647 w 41"/>
              <a:gd name="T9" fmla="*/ 0 h 56"/>
              <a:gd name="T10" fmla="*/ 0 60000 65536"/>
              <a:gd name="T11" fmla="*/ 0 60000 65536"/>
              <a:gd name="T12" fmla="*/ 0 60000 65536"/>
              <a:gd name="T13" fmla="*/ 0 60000 65536"/>
              <a:gd name="T14" fmla="*/ 0 60000 65536"/>
              <a:gd name="T15" fmla="*/ 0 w 41"/>
              <a:gd name="T16" fmla="*/ 0 h 56"/>
              <a:gd name="T17" fmla="*/ 41 w 41"/>
              <a:gd name="T18" fmla="*/ 56 h 56"/>
            </a:gdLst>
            <a:ahLst/>
            <a:cxnLst>
              <a:cxn ang="T10">
                <a:pos x="T0" y="T1"/>
              </a:cxn>
              <a:cxn ang="T11">
                <a:pos x="T2" y="T3"/>
              </a:cxn>
              <a:cxn ang="T12">
                <a:pos x="T4" y="T5"/>
              </a:cxn>
              <a:cxn ang="T13">
                <a:pos x="T6" y="T7"/>
              </a:cxn>
              <a:cxn ang="T14">
                <a:pos x="T8" y="T9"/>
              </a:cxn>
            </a:cxnLst>
            <a:rect l="T15" t="T16" r="T17" b="T18"/>
            <a:pathLst>
              <a:path w="41" h="56">
                <a:moveTo>
                  <a:pt x="0" y="56"/>
                </a:moveTo>
                <a:cubicBezTo>
                  <a:pt x="4" y="51"/>
                  <a:pt x="3" y="47"/>
                  <a:pt x="8" y="43"/>
                </a:cubicBezTo>
                <a:cubicBezTo>
                  <a:pt x="9" y="36"/>
                  <a:pt x="10" y="29"/>
                  <a:pt x="16" y="25"/>
                </a:cubicBezTo>
                <a:cubicBezTo>
                  <a:pt x="25" y="10"/>
                  <a:pt x="19" y="13"/>
                  <a:pt x="30" y="11"/>
                </a:cubicBezTo>
                <a:cubicBezTo>
                  <a:pt x="33" y="6"/>
                  <a:pt x="37" y="4"/>
                  <a:pt x="41"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81" name="Freeform 684"/>
          <p:cNvSpPr>
            <a:spLocks/>
          </p:cNvSpPr>
          <p:nvPr/>
        </p:nvSpPr>
        <p:spPr bwMode="auto">
          <a:xfrm>
            <a:off x="5736044" y="1746349"/>
            <a:ext cx="50800" cy="55563"/>
          </a:xfrm>
          <a:custGeom>
            <a:avLst/>
            <a:gdLst>
              <a:gd name="T0" fmla="*/ 2147483647 w 43"/>
              <a:gd name="T1" fmla="*/ 0 h 45"/>
              <a:gd name="T2" fmla="*/ 2147483647 w 43"/>
              <a:gd name="T3" fmla="*/ 2147483647 h 45"/>
              <a:gd name="T4" fmla="*/ 0 w 43"/>
              <a:gd name="T5" fmla="*/ 2147483647 h 45"/>
              <a:gd name="T6" fmla="*/ 0 60000 65536"/>
              <a:gd name="T7" fmla="*/ 0 60000 65536"/>
              <a:gd name="T8" fmla="*/ 0 60000 65536"/>
              <a:gd name="T9" fmla="*/ 0 w 43"/>
              <a:gd name="T10" fmla="*/ 0 h 45"/>
              <a:gd name="T11" fmla="*/ 43 w 43"/>
              <a:gd name="T12" fmla="*/ 45 h 45"/>
            </a:gdLst>
            <a:ahLst/>
            <a:cxnLst>
              <a:cxn ang="T6">
                <a:pos x="T0" y="T1"/>
              </a:cxn>
              <a:cxn ang="T7">
                <a:pos x="T2" y="T3"/>
              </a:cxn>
              <a:cxn ang="T8">
                <a:pos x="T4" y="T5"/>
              </a:cxn>
            </a:cxnLst>
            <a:rect l="T9" t="T10" r="T11" b="T12"/>
            <a:pathLst>
              <a:path w="43" h="45">
                <a:moveTo>
                  <a:pt x="43" y="0"/>
                </a:moveTo>
                <a:cubicBezTo>
                  <a:pt x="40" y="9"/>
                  <a:pt x="35" y="14"/>
                  <a:pt x="30" y="21"/>
                </a:cubicBezTo>
                <a:cubicBezTo>
                  <a:pt x="27" y="38"/>
                  <a:pt x="12" y="37"/>
                  <a:pt x="0" y="4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82" name="Freeform 685"/>
          <p:cNvSpPr>
            <a:spLocks/>
          </p:cNvSpPr>
          <p:nvPr/>
        </p:nvSpPr>
        <p:spPr bwMode="auto">
          <a:xfrm>
            <a:off x="5764619" y="1765399"/>
            <a:ext cx="36513" cy="119063"/>
          </a:xfrm>
          <a:custGeom>
            <a:avLst/>
            <a:gdLst>
              <a:gd name="T0" fmla="*/ 2147483647 w 31"/>
              <a:gd name="T1" fmla="*/ 0 h 99"/>
              <a:gd name="T2" fmla="*/ 2147483647 w 31"/>
              <a:gd name="T3" fmla="*/ 2147483647 h 99"/>
              <a:gd name="T4" fmla="*/ 2147483647 w 31"/>
              <a:gd name="T5" fmla="*/ 2147483647 h 99"/>
              <a:gd name="T6" fmla="*/ 2147483647 w 31"/>
              <a:gd name="T7" fmla="*/ 2147483647 h 99"/>
              <a:gd name="T8" fmla="*/ 0 w 31"/>
              <a:gd name="T9" fmla="*/ 2147483647 h 99"/>
              <a:gd name="T10" fmla="*/ 0 60000 65536"/>
              <a:gd name="T11" fmla="*/ 0 60000 65536"/>
              <a:gd name="T12" fmla="*/ 0 60000 65536"/>
              <a:gd name="T13" fmla="*/ 0 60000 65536"/>
              <a:gd name="T14" fmla="*/ 0 60000 65536"/>
              <a:gd name="T15" fmla="*/ 0 w 31"/>
              <a:gd name="T16" fmla="*/ 0 h 99"/>
              <a:gd name="T17" fmla="*/ 31 w 31"/>
              <a:gd name="T18" fmla="*/ 99 h 99"/>
            </a:gdLst>
            <a:ahLst/>
            <a:cxnLst>
              <a:cxn ang="T10">
                <a:pos x="T0" y="T1"/>
              </a:cxn>
              <a:cxn ang="T11">
                <a:pos x="T2" y="T3"/>
              </a:cxn>
              <a:cxn ang="T12">
                <a:pos x="T4" y="T5"/>
              </a:cxn>
              <a:cxn ang="T13">
                <a:pos x="T6" y="T7"/>
              </a:cxn>
              <a:cxn ang="T14">
                <a:pos x="T8" y="T9"/>
              </a:cxn>
            </a:cxnLst>
            <a:rect l="T15" t="T16" r="T17" b="T18"/>
            <a:pathLst>
              <a:path w="31" h="99">
                <a:moveTo>
                  <a:pt x="31" y="0"/>
                </a:moveTo>
                <a:cubicBezTo>
                  <a:pt x="28" y="7"/>
                  <a:pt x="24" y="13"/>
                  <a:pt x="20" y="19"/>
                </a:cubicBezTo>
                <a:cubicBezTo>
                  <a:pt x="18" y="22"/>
                  <a:pt x="16" y="27"/>
                  <a:pt x="16" y="27"/>
                </a:cubicBezTo>
                <a:cubicBezTo>
                  <a:pt x="13" y="40"/>
                  <a:pt x="10" y="54"/>
                  <a:pt x="5" y="66"/>
                </a:cubicBezTo>
                <a:cubicBezTo>
                  <a:pt x="4" y="78"/>
                  <a:pt x="0" y="87"/>
                  <a:pt x="0" y="99"/>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83" name="Freeform 686"/>
          <p:cNvSpPr>
            <a:spLocks/>
          </p:cNvSpPr>
          <p:nvPr/>
        </p:nvSpPr>
        <p:spPr bwMode="auto">
          <a:xfrm>
            <a:off x="5688419" y="1809849"/>
            <a:ext cx="41275" cy="85725"/>
          </a:xfrm>
          <a:custGeom>
            <a:avLst/>
            <a:gdLst>
              <a:gd name="T0" fmla="*/ 0 w 35"/>
              <a:gd name="T1" fmla="*/ 2147483647 h 70"/>
              <a:gd name="T2" fmla="*/ 2147483647 w 35"/>
              <a:gd name="T3" fmla="*/ 2147483647 h 70"/>
              <a:gd name="T4" fmla="*/ 2147483647 w 35"/>
              <a:gd name="T5" fmla="*/ 2147483647 h 70"/>
              <a:gd name="T6" fmla="*/ 2147483647 w 35"/>
              <a:gd name="T7" fmla="*/ 2147483647 h 70"/>
              <a:gd name="T8" fmla="*/ 2147483647 w 35"/>
              <a:gd name="T9" fmla="*/ 0 h 70"/>
              <a:gd name="T10" fmla="*/ 0 60000 65536"/>
              <a:gd name="T11" fmla="*/ 0 60000 65536"/>
              <a:gd name="T12" fmla="*/ 0 60000 65536"/>
              <a:gd name="T13" fmla="*/ 0 60000 65536"/>
              <a:gd name="T14" fmla="*/ 0 60000 65536"/>
              <a:gd name="T15" fmla="*/ 0 w 35"/>
              <a:gd name="T16" fmla="*/ 0 h 70"/>
              <a:gd name="T17" fmla="*/ 35 w 35"/>
              <a:gd name="T18" fmla="*/ 70 h 70"/>
            </a:gdLst>
            <a:ahLst/>
            <a:cxnLst>
              <a:cxn ang="T10">
                <a:pos x="T0" y="T1"/>
              </a:cxn>
              <a:cxn ang="T11">
                <a:pos x="T2" y="T3"/>
              </a:cxn>
              <a:cxn ang="T12">
                <a:pos x="T4" y="T5"/>
              </a:cxn>
              <a:cxn ang="T13">
                <a:pos x="T6" y="T7"/>
              </a:cxn>
              <a:cxn ang="T14">
                <a:pos x="T8" y="T9"/>
              </a:cxn>
            </a:cxnLst>
            <a:rect l="T15" t="T16" r="T17" b="T18"/>
            <a:pathLst>
              <a:path w="35" h="70">
                <a:moveTo>
                  <a:pt x="0" y="70"/>
                </a:moveTo>
                <a:cubicBezTo>
                  <a:pt x="4" y="66"/>
                  <a:pt x="8" y="61"/>
                  <a:pt x="11" y="56"/>
                </a:cubicBezTo>
                <a:cubicBezTo>
                  <a:pt x="13" y="53"/>
                  <a:pt x="15" y="48"/>
                  <a:pt x="15" y="48"/>
                </a:cubicBezTo>
                <a:cubicBezTo>
                  <a:pt x="18" y="34"/>
                  <a:pt x="25" y="24"/>
                  <a:pt x="31" y="12"/>
                </a:cubicBezTo>
                <a:cubicBezTo>
                  <a:pt x="32" y="9"/>
                  <a:pt x="35" y="3"/>
                  <a:pt x="35"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84" name="Freeform 687"/>
          <p:cNvSpPr>
            <a:spLocks/>
          </p:cNvSpPr>
          <p:nvPr/>
        </p:nvSpPr>
        <p:spPr bwMode="auto">
          <a:xfrm>
            <a:off x="5699532" y="1870174"/>
            <a:ext cx="61912" cy="39688"/>
          </a:xfrm>
          <a:custGeom>
            <a:avLst/>
            <a:gdLst>
              <a:gd name="T0" fmla="*/ 0 w 53"/>
              <a:gd name="T1" fmla="*/ 2147483647 h 32"/>
              <a:gd name="T2" fmla="*/ 2147483647 w 53"/>
              <a:gd name="T3" fmla="*/ 2147483647 h 32"/>
              <a:gd name="T4" fmla="*/ 2147483647 w 53"/>
              <a:gd name="T5" fmla="*/ 2147483647 h 32"/>
              <a:gd name="T6" fmla="*/ 2147483647 w 53"/>
              <a:gd name="T7" fmla="*/ 0 h 32"/>
              <a:gd name="T8" fmla="*/ 0 60000 65536"/>
              <a:gd name="T9" fmla="*/ 0 60000 65536"/>
              <a:gd name="T10" fmla="*/ 0 60000 65536"/>
              <a:gd name="T11" fmla="*/ 0 60000 65536"/>
              <a:gd name="T12" fmla="*/ 0 w 53"/>
              <a:gd name="T13" fmla="*/ 0 h 32"/>
              <a:gd name="T14" fmla="*/ 53 w 53"/>
              <a:gd name="T15" fmla="*/ 32 h 32"/>
            </a:gdLst>
            <a:ahLst/>
            <a:cxnLst>
              <a:cxn ang="T8">
                <a:pos x="T0" y="T1"/>
              </a:cxn>
              <a:cxn ang="T9">
                <a:pos x="T2" y="T3"/>
              </a:cxn>
              <a:cxn ang="T10">
                <a:pos x="T4" y="T5"/>
              </a:cxn>
              <a:cxn ang="T11">
                <a:pos x="T6" y="T7"/>
              </a:cxn>
            </a:cxnLst>
            <a:rect l="T12" t="T13" r="T14" b="T15"/>
            <a:pathLst>
              <a:path w="53" h="32">
                <a:moveTo>
                  <a:pt x="0" y="32"/>
                </a:moveTo>
                <a:cubicBezTo>
                  <a:pt x="7" y="31"/>
                  <a:pt x="16" y="19"/>
                  <a:pt x="21" y="13"/>
                </a:cubicBezTo>
                <a:cubicBezTo>
                  <a:pt x="10" y="8"/>
                  <a:pt x="37" y="8"/>
                  <a:pt x="43" y="7"/>
                </a:cubicBezTo>
                <a:cubicBezTo>
                  <a:pt x="47" y="5"/>
                  <a:pt x="50" y="0"/>
                  <a:pt x="53"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85" name="Freeform 688"/>
          <p:cNvSpPr>
            <a:spLocks/>
          </p:cNvSpPr>
          <p:nvPr/>
        </p:nvSpPr>
        <p:spPr bwMode="auto">
          <a:xfrm>
            <a:off x="5758269" y="1811437"/>
            <a:ext cx="46038" cy="71437"/>
          </a:xfrm>
          <a:custGeom>
            <a:avLst/>
            <a:gdLst>
              <a:gd name="T0" fmla="*/ 2147483647 w 40"/>
              <a:gd name="T1" fmla="*/ 0 h 58"/>
              <a:gd name="T2" fmla="*/ 2147483647 w 40"/>
              <a:gd name="T3" fmla="*/ 2147483647 h 58"/>
              <a:gd name="T4" fmla="*/ 2147483647 w 40"/>
              <a:gd name="T5" fmla="*/ 2147483647 h 58"/>
              <a:gd name="T6" fmla="*/ 0 w 40"/>
              <a:gd name="T7" fmla="*/ 2147483647 h 58"/>
              <a:gd name="T8" fmla="*/ 0 60000 65536"/>
              <a:gd name="T9" fmla="*/ 0 60000 65536"/>
              <a:gd name="T10" fmla="*/ 0 60000 65536"/>
              <a:gd name="T11" fmla="*/ 0 60000 65536"/>
              <a:gd name="T12" fmla="*/ 0 w 40"/>
              <a:gd name="T13" fmla="*/ 0 h 58"/>
              <a:gd name="T14" fmla="*/ 40 w 40"/>
              <a:gd name="T15" fmla="*/ 58 h 58"/>
            </a:gdLst>
            <a:ahLst/>
            <a:cxnLst>
              <a:cxn ang="T8">
                <a:pos x="T0" y="T1"/>
              </a:cxn>
              <a:cxn ang="T9">
                <a:pos x="T2" y="T3"/>
              </a:cxn>
              <a:cxn ang="T10">
                <a:pos x="T4" y="T5"/>
              </a:cxn>
              <a:cxn ang="T11">
                <a:pos x="T6" y="T7"/>
              </a:cxn>
            </a:cxnLst>
            <a:rect l="T12" t="T13" r="T14" b="T15"/>
            <a:pathLst>
              <a:path w="40" h="58">
                <a:moveTo>
                  <a:pt x="40" y="0"/>
                </a:moveTo>
                <a:cubicBezTo>
                  <a:pt x="37" y="8"/>
                  <a:pt x="38" y="13"/>
                  <a:pt x="30" y="18"/>
                </a:cubicBezTo>
                <a:cubicBezTo>
                  <a:pt x="24" y="28"/>
                  <a:pt x="16" y="44"/>
                  <a:pt x="6" y="50"/>
                </a:cubicBezTo>
                <a:cubicBezTo>
                  <a:pt x="2" y="56"/>
                  <a:pt x="4" y="54"/>
                  <a:pt x="0" y="58"/>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86" name="Freeform 689"/>
          <p:cNvSpPr>
            <a:spLocks/>
          </p:cNvSpPr>
          <p:nvPr/>
        </p:nvSpPr>
        <p:spPr bwMode="auto">
          <a:xfrm>
            <a:off x="5774144" y="1840012"/>
            <a:ext cx="44450" cy="100012"/>
          </a:xfrm>
          <a:custGeom>
            <a:avLst/>
            <a:gdLst>
              <a:gd name="T0" fmla="*/ 2147483647 w 40"/>
              <a:gd name="T1" fmla="*/ 0 h 80"/>
              <a:gd name="T2" fmla="*/ 2147483647 w 40"/>
              <a:gd name="T3" fmla="*/ 2147483647 h 80"/>
              <a:gd name="T4" fmla="*/ 2147483647 w 40"/>
              <a:gd name="T5" fmla="*/ 2147483647 h 80"/>
              <a:gd name="T6" fmla="*/ 2147483647 w 40"/>
              <a:gd name="T7" fmla="*/ 2147483647 h 80"/>
              <a:gd name="T8" fmla="*/ 2147483647 w 40"/>
              <a:gd name="T9" fmla="*/ 2147483647 h 80"/>
              <a:gd name="T10" fmla="*/ 0 w 40"/>
              <a:gd name="T11" fmla="*/ 2147483647 h 80"/>
              <a:gd name="T12" fmla="*/ 0 60000 65536"/>
              <a:gd name="T13" fmla="*/ 0 60000 65536"/>
              <a:gd name="T14" fmla="*/ 0 60000 65536"/>
              <a:gd name="T15" fmla="*/ 0 60000 65536"/>
              <a:gd name="T16" fmla="*/ 0 60000 65536"/>
              <a:gd name="T17" fmla="*/ 0 60000 65536"/>
              <a:gd name="T18" fmla="*/ 0 w 40"/>
              <a:gd name="T19" fmla="*/ 0 h 80"/>
              <a:gd name="T20" fmla="*/ 40 w 40"/>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40" h="80">
                <a:moveTo>
                  <a:pt x="40" y="0"/>
                </a:moveTo>
                <a:cubicBezTo>
                  <a:pt x="30" y="6"/>
                  <a:pt x="29" y="22"/>
                  <a:pt x="22" y="31"/>
                </a:cubicBezTo>
                <a:cubicBezTo>
                  <a:pt x="21" y="39"/>
                  <a:pt x="19" y="45"/>
                  <a:pt x="14" y="51"/>
                </a:cubicBezTo>
                <a:cubicBezTo>
                  <a:pt x="13" y="57"/>
                  <a:pt x="10" y="62"/>
                  <a:pt x="6" y="67"/>
                </a:cubicBezTo>
                <a:cubicBezTo>
                  <a:pt x="3" y="80"/>
                  <a:pt x="8" y="64"/>
                  <a:pt x="1" y="75"/>
                </a:cubicBezTo>
                <a:cubicBezTo>
                  <a:pt x="0" y="76"/>
                  <a:pt x="0" y="80"/>
                  <a:pt x="0" y="8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87" name="Freeform 690"/>
          <p:cNvSpPr>
            <a:spLocks/>
          </p:cNvSpPr>
          <p:nvPr/>
        </p:nvSpPr>
        <p:spPr bwMode="auto">
          <a:xfrm>
            <a:off x="5712232" y="1873349"/>
            <a:ext cx="42862" cy="79375"/>
          </a:xfrm>
          <a:custGeom>
            <a:avLst/>
            <a:gdLst>
              <a:gd name="T0" fmla="*/ 0 w 37"/>
              <a:gd name="T1" fmla="*/ 2147483647 h 65"/>
              <a:gd name="T2" fmla="*/ 2147483647 w 37"/>
              <a:gd name="T3" fmla="*/ 2147483647 h 65"/>
              <a:gd name="T4" fmla="*/ 2147483647 w 37"/>
              <a:gd name="T5" fmla="*/ 2147483647 h 65"/>
              <a:gd name="T6" fmla="*/ 2147483647 w 37"/>
              <a:gd name="T7" fmla="*/ 0 h 65"/>
              <a:gd name="T8" fmla="*/ 0 60000 65536"/>
              <a:gd name="T9" fmla="*/ 0 60000 65536"/>
              <a:gd name="T10" fmla="*/ 0 60000 65536"/>
              <a:gd name="T11" fmla="*/ 0 60000 65536"/>
              <a:gd name="T12" fmla="*/ 0 w 37"/>
              <a:gd name="T13" fmla="*/ 0 h 65"/>
              <a:gd name="T14" fmla="*/ 37 w 37"/>
              <a:gd name="T15" fmla="*/ 65 h 65"/>
            </a:gdLst>
            <a:ahLst/>
            <a:cxnLst>
              <a:cxn ang="T8">
                <a:pos x="T0" y="T1"/>
              </a:cxn>
              <a:cxn ang="T9">
                <a:pos x="T2" y="T3"/>
              </a:cxn>
              <a:cxn ang="T10">
                <a:pos x="T4" y="T5"/>
              </a:cxn>
              <a:cxn ang="T11">
                <a:pos x="T6" y="T7"/>
              </a:cxn>
            </a:cxnLst>
            <a:rect l="T12" t="T13" r="T14" b="T15"/>
            <a:pathLst>
              <a:path w="37" h="65">
                <a:moveTo>
                  <a:pt x="0" y="65"/>
                </a:moveTo>
                <a:cubicBezTo>
                  <a:pt x="11" y="63"/>
                  <a:pt x="12" y="58"/>
                  <a:pt x="19" y="49"/>
                </a:cubicBezTo>
                <a:cubicBezTo>
                  <a:pt x="22" y="45"/>
                  <a:pt x="26" y="37"/>
                  <a:pt x="26" y="37"/>
                </a:cubicBezTo>
                <a:cubicBezTo>
                  <a:pt x="29" y="24"/>
                  <a:pt x="30" y="11"/>
                  <a:pt x="37"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88" name="Freeform 691"/>
          <p:cNvSpPr>
            <a:spLocks/>
          </p:cNvSpPr>
          <p:nvPr/>
        </p:nvSpPr>
        <p:spPr bwMode="auto">
          <a:xfrm>
            <a:off x="5718582" y="1930499"/>
            <a:ext cx="61912" cy="52388"/>
          </a:xfrm>
          <a:custGeom>
            <a:avLst/>
            <a:gdLst>
              <a:gd name="T0" fmla="*/ 0 w 53"/>
              <a:gd name="T1" fmla="*/ 2147483647 h 43"/>
              <a:gd name="T2" fmla="*/ 2147483647 w 53"/>
              <a:gd name="T3" fmla="*/ 2147483647 h 43"/>
              <a:gd name="T4" fmla="*/ 2147483647 w 53"/>
              <a:gd name="T5" fmla="*/ 2147483647 h 43"/>
              <a:gd name="T6" fmla="*/ 2147483647 w 53"/>
              <a:gd name="T7" fmla="*/ 0 h 43"/>
              <a:gd name="T8" fmla="*/ 0 60000 65536"/>
              <a:gd name="T9" fmla="*/ 0 60000 65536"/>
              <a:gd name="T10" fmla="*/ 0 60000 65536"/>
              <a:gd name="T11" fmla="*/ 0 60000 65536"/>
              <a:gd name="T12" fmla="*/ 0 w 53"/>
              <a:gd name="T13" fmla="*/ 0 h 43"/>
              <a:gd name="T14" fmla="*/ 53 w 53"/>
              <a:gd name="T15" fmla="*/ 43 h 43"/>
            </a:gdLst>
            <a:ahLst/>
            <a:cxnLst>
              <a:cxn ang="T8">
                <a:pos x="T0" y="T1"/>
              </a:cxn>
              <a:cxn ang="T9">
                <a:pos x="T2" y="T3"/>
              </a:cxn>
              <a:cxn ang="T10">
                <a:pos x="T4" y="T5"/>
              </a:cxn>
              <a:cxn ang="T11">
                <a:pos x="T6" y="T7"/>
              </a:cxn>
            </a:cxnLst>
            <a:rect l="T12" t="T13" r="T14" b="T15"/>
            <a:pathLst>
              <a:path w="53" h="43">
                <a:moveTo>
                  <a:pt x="0" y="43"/>
                </a:moveTo>
                <a:cubicBezTo>
                  <a:pt x="9" y="38"/>
                  <a:pt x="18" y="34"/>
                  <a:pt x="28" y="32"/>
                </a:cubicBezTo>
                <a:cubicBezTo>
                  <a:pt x="33" y="28"/>
                  <a:pt x="36" y="28"/>
                  <a:pt x="39" y="22"/>
                </a:cubicBezTo>
                <a:cubicBezTo>
                  <a:pt x="40" y="16"/>
                  <a:pt x="48" y="5"/>
                  <a:pt x="53"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89" name="Freeform 692"/>
          <p:cNvSpPr>
            <a:spLocks/>
          </p:cNvSpPr>
          <p:nvPr/>
        </p:nvSpPr>
        <p:spPr bwMode="auto">
          <a:xfrm>
            <a:off x="5764619" y="1892399"/>
            <a:ext cx="53975" cy="63500"/>
          </a:xfrm>
          <a:custGeom>
            <a:avLst/>
            <a:gdLst>
              <a:gd name="T0" fmla="*/ 2147483647 w 47"/>
              <a:gd name="T1" fmla="*/ 0 h 52"/>
              <a:gd name="T2" fmla="*/ 2147483647 w 47"/>
              <a:gd name="T3" fmla="*/ 2147483647 h 52"/>
              <a:gd name="T4" fmla="*/ 2147483647 w 47"/>
              <a:gd name="T5" fmla="*/ 2147483647 h 52"/>
              <a:gd name="T6" fmla="*/ 2147483647 w 47"/>
              <a:gd name="T7" fmla="*/ 2147483647 h 52"/>
              <a:gd name="T8" fmla="*/ 0 w 47"/>
              <a:gd name="T9" fmla="*/ 2147483647 h 52"/>
              <a:gd name="T10" fmla="*/ 0 60000 65536"/>
              <a:gd name="T11" fmla="*/ 0 60000 65536"/>
              <a:gd name="T12" fmla="*/ 0 60000 65536"/>
              <a:gd name="T13" fmla="*/ 0 60000 65536"/>
              <a:gd name="T14" fmla="*/ 0 60000 65536"/>
              <a:gd name="T15" fmla="*/ 0 w 47"/>
              <a:gd name="T16" fmla="*/ 0 h 52"/>
              <a:gd name="T17" fmla="*/ 47 w 47"/>
              <a:gd name="T18" fmla="*/ 52 h 52"/>
            </a:gdLst>
            <a:ahLst/>
            <a:cxnLst>
              <a:cxn ang="T10">
                <a:pos x="T0" y="T1"/>
              </a:cxn>
              <a:cxn ang="T11">
                <a:pos x="T2" y="T3"/>
              </a:cxn>
              <a:cxn ang="T12">
                <a:pos x="T4" y="T5"/>
              </a:cxn>
              <a:cxn ang="T13">
                <a:pos x="T6" y="T7"/>
              </a:cxn>
              <a:cxn ang="T14">
                <a:pos x="T8" y="T9"/>
              </a:cxn>
            </a:cxnLst>
            <a:rect l="T15" t="T16" r="T17" b="T18"/>
            <a:pathLst>
              <a:path w="47" h="52">
                <a:moveTo>
                  <a:pt x="47" y="0"/>
                </a:moveTo>
                <a:cubicBezTo>
                  <a:pt x="45" y="6"/>
                  <a:pt x="44" y="10"/>
                  <a:pt x="40" y="15"/>
                </a:cubicBezTo>
                <a:cubicBezTo>
                  <a:pt x="38" y="23"/>
                  <a:pt x="32" y="35"/>
                  <a:pt x="24" y="37"/>
                </a:cubicBezTo>
                <a:cubicBezTo>
                  <a:pt x="21" y="39"/>
                  <a:pt x="14" y="42"/>
                  <a:pt x="12" y="44"/>
                </a:cubicBezTo>
                <a:cubicBezTo>
                  <a:pt x="8" y="47"/>
                  <a:pt x="0" y="52"/>
                  <a:pt x="0" y="52"/>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90" name="Freeform 693"/>
          <p:cNvSpPr>
            <a:spLocks/>
          </p:cNvSpPr>
          <p:nvPr/>
        </p:nvSpPr>
        <p:spPr bwMode="auto">
          <a:xfrm>
            <a:off x="5788432" y="1920974"/>
            <a:ext cx="46037" cy="93663"/>
          </a:xfrm>
          <a:custGeom>
            <a:avLst/>
            <a:gdLst>
              <a:gd name="T0" fmla="*/ 2147483647 w 38"/>
              <a:gd name="T1" fmla="*/ 0 h 78"/>
              <a:gd name="T2" fmla="*/ 2147483647 w 38"/>
              <a:gd name="T3" fmla="*/ 2147483647 h 78"/>
              <a:gd name="T4" fmla="*/ 2147483647 w 38"/>
              <a:gd name="T5" fmla="*/ 2147483647 h 78"/>
              <a:gd name="T6" fmla="*/ 2147483647 w 38"/>
              <a:gd name="T7" fmla="*/ 2147483647 h 78"/>
              <a:gd name="T8" fmla="*/ 2147483647 w 38"/>
              <a:gd name="T9" fmla="*/ 2147483647 h 78"/>
              <a:gd name="T10" fmla="*/ 0 w 38"/>
              <a:gd name="T11" fmla="*/ 2147483647 h 78"/>
              <a:gd name="T12" fmla="*/ 0 60000 65536"/>
              <a:gd name="T13" fmla="*/ 0 60000 65536"/>
              <a:gd name="T14" fmla="*/ 0 60000 65536"/>
              <a:gd name="T15" fmla="*/ 0 60000 65536"/>
              <a:gd name="T16" fmla="*/ 0 60000 65536"/>
              <a:gd name="T17" fmla="*/ 0 60000 65536"/>
              <a:gd name="T18" fmla="*/ 0 w 38"/>
              <a:gd name="T19" fmla="*/ 0 h 78"/>
              <a:gd name="T20" fmla="*/ 38 w 38"/>
              <a:gd name="T21" fmla="*/ 78 h 78"/>
            </a:gdLst>
            <a:ahLst/>
            <a:cxnLst>
              <a:cxn ang="T12">
                <a:pos x="T0" y="T1"/>
              </a:cxn>
              <a:cxn ang="T13">
                <a:pos x="T2" y="T3"/>
              </a:cxn>
              <a:cxn ang="T14">
                <a:pos x="T4" y="T5"/>
              </a:cxn>
              <a:cxn ang="T15">
                <a:pos x="T6" y="T7"/>
              </a:cxn>
              <a:cxn ang="T16">
                <a:pos x="T8" y="T9"/>
              </a:cxn>
              <a:cxn ang="T17">
                <a:pos x="T10" y="T11"/>
              </a:cxn>
            </a:cxnLst>
            <a:rect l="T18" t="T19" r="T20" b="T21"/>
            <a:pathLst>
              <a:path w="38" h="78">
                <a:moveTo>
                  <a:pt x="34" y="0"/>
                </a:moveTo>
                <a:cubicBezTo>
                  <a:pt x="31" y="6"/>
                  <a:pt x="30" y="11"/>
                  <a:pt x="27" y="17"/>
                </a:cubicBezTo>
                <a:cubicBezTo>
                  <a:pt x="25" y="26"/>
                  <a:pt x="38" y="25"/>
                  <a:pt x="27" y="33"/>
                </a:cubicBezTo>
                <a:cubicBezTo>
                  <a:pt x="26" y="39"/>
                  <a:pt x="25" y="42"/>
                  <a:pt x="19" y="45"/>
                </a:cubicBezTo>
                <a:cubicBezTo>
                  <a:pt x="12" y="55"/>
                  <a:pt x="16" y="51"/>
                  <a:pt x="8" y="57"/>
                </a:cubicBezTo>
                <a:cubicBezTo>
                  <a:pt x="6" y="65"/>
                  <a:pt x="0" y="68"/>
                  <a:pt x="0" y="78"/>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91" name="Freeform 694"/>
          <p:cNvSpPr>
            <a:spLocks/>
          </p:cNvSpPr>
          <p:nvPr/>
        </p:nvSpPr>
        <p:spPr bwMode="auto">
          <a:xfrm>
            <a:off x="5720169" y="1938437"/>
            <a:ext cx="47625" cy="79375"/>
          </a:xfrm>
          <a:custGeom>
            <a:avLst/>
            <a:gdLst>
              <a:gd name="T0" fmla="*/ 0 w 40"/>
              <a:gd name="T1" fmla="*/ 2147483647 h 67"/>
              <a:gd name="T2" fmla="*/ 2147483647 w 40"/>
              <a:gd name="T3" fmla="*/ 2147483647 h 67"/>
              <a:gd name="T4" fmla="*/ 2147483647 w 40"/>
              <a:gd name="T5" fmla="*/ 2147483647 h 67"/>
              <a:gd name="T6" fmla="*/ 2147483647 w 40"/>
              <a:gd name="T7" fmla="*/ 2147483647 h 67"/>
              <a:gd name="T8" fmla="*/ 2147483647 w 40"/>
              <a:gd name="T9" fmla="*/ 2147483647 h 67"/>
              <a:gd name="T10" fmla="*/ 2147483647 w 40"/>
              <a:gd name="T11" fmla="*/ 2147483647 h 67"/>
              <a:gd name="T12" fmla="*/ 2147483647 w 40"/>
              <a:gd name="T13" fmla="*/ 0 h 67"/>
              <a:gd name="T14" fmla="*/ 0 60000 65536"/>
              <a:gd name="T15" fmla="*/ 0 60000 65536"/>
              <a:gd name="T16" fmla="*/ 0 60000 65536"/>
              <a:gd name="T17" fmla="*/ 0 60000 65536"/>
              <a:gd name="T18" fmla="*/ 0 60000 65536"/>
              <a:gd name="T19" fmla="*/ 0 60000 65536"/>
              <a:gd name="T20" fmla="*/ 0 60000 65536"/>
              <a:gd name="T21" fmla="*/ 0 w 40"/>
              <a:gd name="T22" fmla="*/ 0 h 67"/>
              <a:gd name="T23" fmla="*/ 40 w 40"/>
              <a:gd name="T24" fmla="*/ 67 h 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67">
                <a:moveTo>
                  <a:pt x="0" y="67"/>
                </a:moveTo>
                <a:cubicBezTo>
                  <a:pt x="6" y="65"/>
                  <a:pt x="7" y="60"/>
                  <a:pt x="13" y="57"/>
                </a:cubicBezTo>
                <a:cubicBezTo>
                  <a:pt x="14" y="51"/>
                  <a:pt x="19" y="46"/>
                  <a:pt x="22" y="40"/>
                </a:cubicBezTo>
                <a:cubicBezTo>
                  <a:pt x="24" y="37"/>
                  <a:pt x="26" y="32"/>
                  <a:pt x="26" y="32"/>
                </a:cubicBezTo>
                <a:cubicBezTo>
                  <a:pt x="27" y="28"/>
                  <a:pt x="28" y="21"/>
                  <a:pt x="30" y="17"/>
                </a:cubicBezTo>
                <a:cubicBezTo>
                  <a:pt x="32" y="14"/>
                  <a:pt x="37" y="8"/>
                  <a:pt x="37" y="8"/>
                </a:cubicBezTo>
                <a:cubicBezTo>
                  <a:pt x="38" y="2"/>
                  <a:pt x="37" y="4"/>
                  <a:pt x="4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92" name="Freeform 695"/>
          <p:cNvSpPr>
            <a:spLocks/>
          </p:cNvSpPr>
          <p:nvPr/>
        </p:nvSpPr>
        <p:spPr bwMode="auto">
          <a:xfrm>
            <a:off x="5731282" y="1998762"/>
            <a:ext cx="66675" cy="41275"/>
          </a:xfrm>
          <a:custGeom>
            <a:avLst/>
            <a:gdLst>
              <a:gd name="T0" fmla="*/ 0 w 58"/>
              <a:gd name="T1" fmla="*/ 2147483647 h 33"/>
              <a:gd name="T2" fmla="*/ 2147483647 w 58"/>
              <a:gd name="T3" fmla="*/ 2147483647 h 33"/>
              <a:gd name="T4" fmla="*/ 2147483647 w 58"/>
              <a:gd name="T5" fmla="*/ 0 h 33"/>
              <a:gd name="T6" fmla="*/ 0 60000 65536"/>
              <a:gd name="T7" fmla="*/ 0 60000 65536"/>
              <a:gd name="T8" fmla="*/ 0 60000 65536"/>
              <a:gd name="T9" fmla="*/ 0 w 58"/>
              <a:gd name="T10" fmla="*/ 0 h 33"/>
              <a:gd name="T11" fmla="*/ 58 w 58"/>
              <a:gd name="T12" fmla="*/ 33 h 33"/>
            </a:gdLst>
            <a:ahLst/>
            <a:cxnLst>
              <a:cxn ang="T6">
                <a:pos x="T0" y="T1"/>
              </a:cxn>
              <a:cxn ang="T7">
                <a:pos x="T2" y="T3"/>
              </a:cxn>
              <a:cxn ang="T8">
                <a:pos x="T4" y="T5"/>
              </a:cxn>
            </a:cxnLst>
            <a:rect l="T9" t="T10" r="T11" b="T12"/>
            <a:pathLst>
              <a:path w="58" h="33">
                <a:moveTo>
                  <a:pt x="0" y="33"/>
                </a:moveTo>
                <a:cubicBezTo>
                  <a:pt x="16" y="30"/>
                  <a:pt x="26" y="11"/>
                  <a:pt x="43" y="8"/>
                </a:cubicBezTo>
                <a:cubicBezTo>
                  <a:pt x="46" y="6"/>
                  <a:pt x="58" y="3"/>
                  <a:pt x="58"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93" name="Freeform 696"/>
          <p:cNvSpPr>
            <a:spLocks/>
          </p:cNvSpPr>
          <p:nvPr/>
        </p:nvSpPr>
        <p:spPr bwMode="auto">
          <a:xfrm>
            <a:off x="5774144" y="1974949"/>
            <a:ext cx="63500" cy="42863"/>
          </a:xfrm>
          <a:custGeom>
            <a:avLst/>
            <a:gdLst>
              <a:gd name="T0" fmla="*/ 2147483647 w 55"/>
              <a:gd name="T1" fmla="*/ 0 h 37"/>
              <a:gd name="T2" fmla="*/ 2147483647 w 55"/>
              <a:gd name="T3" fmla="*/ 2147483647 h 37"/>
              <a:gd name="T4" fmla="*/ 2147483647 w 55"/>
              <a:gd name="T5" fmla="*/ 2147483647 h 37"/>
              <a:gd name="T6" fmla="*/ 2147483647 w 55"/>
              <a:gd name="T7" fmla="*/ 2147483647 h 37"/>
              <a:gd name="T8" fmla="*/ 0 w 55"/>
              <a:gd name="T9" fmla="*/ 2147483647 h 37"/>
              <a:gd name="T10" fmla="*/ 0 60000 65536"/>
              <a:gd name="T11" fmla="*/ 0 60000 65536"/>
              <a:gd name="T12" fmla="*/ 0 60000 65536"/>
              <a:gd name="T13" fmla="*/ 0 60000 65536"/>
              <a:gd name="T14" fmla="*/ 0 60000 65536"/>
              <a:gd name="T15" fmla="*/ 0 w 55"/>
              <a:gd name="T16" fmla="*/ 0 h 37"/>
              <a:gd name="T17" fmla="*/ 55 w 55"/>
              <a:gd name="T18" fmla="*/ 37 h 37"/>
            </a:gdLst>
            <a:ahLst/>
            <a:cxnLst>
              <a:cxn ang="T10">
                <a:pos x="T0" y="T1"/>
              </a:cxn>
              <a:cxn ang="T11">
                <a:pos x="T2" y="T3"/>
              </a:cxn>
              <a:cxn ang="T12">
                <a:pos x="T4" y="T5"/>
              </a:cxn>
              <a:cxn ang="T13">
                <a:pos x="T6" y="T7"/>
              </a:cxn>
              <a:cxn ang="T14">
                <a:pos x="T8" y="T9"/>
              </a:cxn>
            </a:cxnLst>
            <a:rect l="T15" t="T16" r="T17" b="T18"/>
            <a:pathLst>
              <a:path w="55" h="37">
                <a:moveTo>
                  <a:pt x="55" y="0"/>
                </a:moveTo>
                <a:cubicBezTo>
                  <a:pt x="47" y="5"/>
                  <a:pt x="41" y="12"/>
                  <a:pt x="32" y="14"/>
                </a:cubicBezTo>
                <a:cubicBezTo>
                  <a:pt x="29" y="18"/>
                  <a:pt x="24" y="21"/>
                  <a:pt x="20" y="24"/>
                </a:cubicBezTo>
                <a:cubicBezTo>
                  <a:pt x="17" y="26"/>
                  <a:pt x="10" y="30"/>
                  <a:pt x="10" y="30"/>
                </a:cubicBezTo>
                <a:cubicBezTo>
                  <a:pt x="6" y="35"/>
                  <a:pt x="4" y="33"/>
                  <a:pt x="0" y="37"/>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94" name="Freeform 697"/>
          <p:cNvSpPr>
            <a:spLocks/>
          </p:cNvSpPr>
          <p:nvPr/>
        </p:nvSpPr>
        <p:spPr bwMode="auto">
          <a:xfrm>
            <a:off x="5801132" y="1997174"/>
            <a:ext cx="49212" cy="103188"/>
          </a:xfrm>
          <a:custGeom>
            <a:avLst/>
            <a:gdLst>
              <a:gd name="T0" fmla="*/ 2147483647 w 43"/>
              <a:gd name="T1" fmla="*/ 0 h 85"/>
              <a:gd name="T2" fmla="*/ 2147483647 w 43"/>
              <a:gd name="T3" fmla="*/ 2147483647 h 85"/>
              <a:gd name="T4" fmla="*/ 2147483647 w 43"/>
              <a:gd name="T5" fmla="*/ 2147483647 h 85"/>
              <a:gd name="T6" fmla="*/ 2147483647 w 43"/>
              <a:gd name="T7" fmla="*/ 2147483647 h 85"/>
              <a:gd name="T8" fmla="*/ 2147483647 w 43"/>
              <a:gd name="T9" fmla="*/ 2147483647 h 85"/>
              <a:gd name="T10" fmla="*/ 2147483647 w 43"/>
              <a:gd name="T11" fmla="*/ 2147483647 h 85"/>
              <a:gd name="T12" fmla="*/ 2147483647 w 43"/>
              <a:gd name="T13" fmla="*/ 2147483647 h 85"/>
              <a:gd name="T14" fmla="*/ 0 w 43"/>
              <a:gd name="T15" fmla="*/ 2147483647 h 85"/>
              <a:gd name="T16" fmla="*/ 0 60000 65536"/>
              <a:gd name="T17" fmla="*/ 0 60000 65536"/>
              <a:gd name="T18" fmla="*/ 0 60000 65536"/>
              <a:gd name="T19" fmla="*/ 0 60000 65536"/>
              <a:gd name="T20" fmla="*/ 0 60000 65536"/>
              <a:gd name="T21" fmla="*/ 0 60000 65536"/>
              <a:gd name="T22" fmla="*/ 0 60000 65536"/>
              <a:gd name="T23" fmla="*/ 0 60000 65536"/>
              <a:gd name="T24" fmla="*/ 0 w 43"/>
              <a:gd name="T25" fmla="*/ 0 h 85"/>
              <a:gd name="T26" fmla="*/ 43 w 43"/>
              <a:gd name="T27" fmla="*/ 85 h 8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3" h="85">
                <a:moveTo>
                  <a:pt x="43" y="0"/>
                </a:moveTo>
                <a:cubicBezTo>
                  <a:pt x="34" y="8"/>
                  <a:pt x="39" y="2"/>
                  <a:pt x="35" y="10"/>
                </a:cubicBezTo>
                <a:cubicBezTo>
                  <a:pt x="34" y="12"/>
                  <a:pt x="30" y="14"/>
                  <a:pt x="32" y="15"/>
                </a:cubicBezTo>
                <a:cubicBezTo>
                  <a:pt x="34" y="16"/>
                  <a:pt x="36" y="11"/>
                  <a:pt x="38" y="11"/>
                </a:cubicBezTo>
                <a:cubicBezTo>
                  <a:pt x="41" y="11"/>
                  <a:pt x="35" y="16"/>
                  <a:pt x="33" y="19"/>
                </a:cubicBezTo>
                <a:cubicBezTo>
                  <a:pt x="28" y="27"/>
                  <a:pt x="23" y="35"/>
                  <a:pt x="17" y="42"/>
                </a:cubicBezTo>
                <a:cubicBezTo>
                  <a:pt x="15" y="53"/>
                  <a:pt x="6" y="61"/>
                  <a:pt x="1" y="71"/>
                </a:cubicBezTo>
                <a:cubicBezTo>
                  <a:pt x="0" y="81"/>
                  <a:pt x="0" y="76"/>
                  <a:pt x="0" y="8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95" name="Freeform 698"/>
          <p:cNvSpPr>
            <a:spLocks/>
          </p:cNvSpPr>
          <p:nvPr/>
        </p:nvSpPr>
        <p:spPr bwMode="auto">
          <a:xfrm>
            <a:off x="5732869" y="1997174"/>
            <a:ext cx="55563" cy="85725"/>
          </a:xfrm>
          <a:custGeom>
            <a:avLst/>
            <a:gdLst>
              <a:gd name="T0" fmla="*/ 0 w 48"/>
              <a:gd name="T1" fmla="*/ 2147483647 h 69"/>
              <a:gd name="T2" fmla="*/ 2147483647 w 48"/>
              <a:gd name="T3" fmla="*/ 2147483647 h 69"/>
              <a:gd name="T4" fmla="*/ 2147483647 w 48"/>
              <a:gd name="T5" fmla="*/ 2147483647 h 69"/>
              <a:gd name="T6" fmla="*/ 2147483647 w 48"/>
              <a:gd name="T7" fmla="*/ 2147483647 h 69"/>
              <a:gd name="T8" fmla="*/ 2147483647 w 48"/>
              <a:gd name="T9" fmla="*/ 2147483647 h 69"/>
              <a:gd name="T10" fmla="*/ 2147483647 w 48"/>
              <a:gd name="T11" fmla="*/ 0 h 69"/>
              <a:gd name="T12" fmla="*/ 0 60000 65536"/>
              <a:gd name="T13" fmla="*/ 0 60000 65536"/>
              <a:gd name="T14" fmla="*/ 0 60000 65536"/>
              <a:gd name="T15" fmla="*/ 0 60000 65536"/>
              <a:gd name="T16" fmla="*/ 0 60000 65536"/>
              <a:gd name="T17" fmla="*/ 0 60000 65536"/>
              <a:gd name="T18" fmla="*/ 0 w 48"/>
              <a:gd name="T19" fmla="*/ 0 h 69"/>
              <a:gd name="T20" fmla="*/ 48 w 48"/>
              <a:gd name="T21" fmla="*/ 69 h 69"/>
            </a:gdLst>
            <a:ahLst/>
            <a:cxnLst>
              <a:cxn ang="T12">
                <a:pos x="T0" y="T1"/>
              </a:cxn>
              <a:cxn ang="T13">
                <a:pos x="T2" y="T3"/>
              </a:cxn>
              <a:cxn ang="T14">
                <a:pos x="T4" y="T5"/>
              </a:cxn>
              <a:cxn ang="T15">
                <a:pos x="T6" y="T7"/>
              </a:cxn>
              <a:cxn ang="T16">
                <a:pos x="T8" y="T9"/>
              </a:cxn>
              <a:cxn ang="T17">
                <a:pos x="T10" y="T11"/>
              </a:cxn>
            </a:cxnLst>
            <a:rect l="T18" t="T19" r="T20" b="T21"/>
            <a:pathLst>
              <a:path w="48" h="69">
                <a:moveTo>
                  <a:pt x="0" y="69"/>
                </a:moveTo>
                <a:cubicBezTo>
                  <a:pt x="4" y="66"/>
                  <a:pt x="8" y="62"/>
                  <a:pt x="12" y="59"/>
                </a:cubicBezTo>
                <a:cubicBezTo>
                  <a:pt x="15" y="57"/>
                  <a:pt x="22" y="53"/>
                  <a:pt x="22" y="53"/>
                </a:cubicBezTo>
                <a:cubicBezTo>
                  <a:pt x="25" y="46"/>
                  <a:pt x="29" y="41"/>
                  <a:pt x="32" y="35"/>
                </a:cubicBezTo>
                <a:cubicBezTo>
                  <a:pt x="34" y="25"/>
                  <a:pt x="38" y="19"/>
                  <a:pt x="43" y="11"/>
                </a:cubicBezTo>
                <a:cubicBezTo>
                  <a:pt x="45" y="8"/>
                  <a:pt x="48" y="0"/>
                  <a:pt x="48"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96" name="Freeform 699"/>
          <p:cNvSpPr>
            <a:spLocks/>
          </p:cNvSpPr>
          <p:nvPr/>
        </p:nvSpPr>
        <p:spPr bwMode="auto">
          <a:xfrm>
            <a:off x="5742394" y="2055912"/>
            <a:ext cx="74613" cy="47625"/>
          </a:xfrm>
          <a:custGeom>
            <a:avLst/>
            <a:gdLst>
              <a:gd name="T0" fmla="*/ 0 w 65"/>
              <a:gd name="T1" fmla="*/ 2147483647 h 39"/>
              <a:gd name="T2" fmla="*/ 2147483647 w 65"/>
              <a:gd name="T3" fmla="*/ 2147483647 h 39"/>
              <a:gd name="T4" fmla="*/ 2147483647 w 65"/>
              <a:gd name="T5" fmla="*/ 0 h 39"/>
              <a:gd name="T6" fmla="*/ 0 60000 65536"/>
              <a:gd name="T7" fmla="*/ 0 60000 65536"/>
              <a:gd name="T8" fmla="*/ 0 60000 65536"/>
              <a:gd name="T9" fmla="*/ 0 w 65"/>
              <a:gd name="T10" fmla="*/ 0 h 39"/>
              <a:gd name="T11" fmla="*/ 65 w 65"/>
              <a:gd name="T12" fmla="*/ 39 h 39"/>
            </a:gdLst>
            <a:ahLst/>
            <a:cxnLst>
              <a:cxn ang="T6">
                <a:pos x="T0" y="T1"/>
              </a:cxn>
              <a:cxn ang="T7">
                <a:pos x="T2" y="T3"/>
              </a:cxn>
              <a:cxn ang="T8">
                <a:pos x="T4" y="T5"/>
              </a:cxn>
            </a:cxnLst>
            <a:rect l="T9" t="T10" r="T11" b="T12"/>
            <a:pathLst>
              <a:path w="65" h="39">
                <a:moveTo>
                  <a:pt x="0" y="39"/>
                </a:moveTo>
                <a:cubicBezTo>
                  <a:pt x="9" y="34"/>
                  <a:pt x="15" y="25"/>
                  <a:pt x="24" y="19"/>
                </a:cubicBezTo>
                <a:cubicBezTo>
                  <a:pt x="35" y="11"/>
                  <a:pt x="59" y="13"/>
                  <a:pt x="65"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97" name="Freeform 700"/>
          <p:cNvSpPr>
            <a:spLocks/>
          </p:cNvSpPr>
          <p:nvPr/>
        </p:nvSpPr>
        <p:spPr bwMode="auto">
          <a:xfrm>
            <a:off x="5799544" y="2043212"/>
            <a:ext cx="50800" cy="25400"/>
          </a:xfrm>
          <a:custGeom>
            <a:avLst/>
            <a:gdLst>
              <a:gd name="T0" fmla="*/ 2147483647 w 45"/>
              <a:gd name="T1" fmla="*/ 0 h 20"/>
              <a:gd name="T2" fmla="*/ 2147483647 w 45"/>
              <a:gd name="T3" fmla="*/ 2147483647 h 20"/>
              <a:gd name="T4" fmla="*/ 0 w 45"/>
              <a:gd name="T5" fmla="*/ 2147483647 h 20"/>
              <a:gd name="T6" fmla="*/ 0 60000 65536"/>
              <a:gd name="T7" fmla="*/ 0 60000 65536"/>
              <a:gd name="T8" fmla="*/ 0 60000 65536"/>
              <a:gd name="T9" fmla="*/ 0 w 45"/>
              <a:gd name="T10" fmla="*/ 0 h 20"/>
              <a:gd name="T11" fmla="*/ 45 w 45"/>
              <a:gd name="T12" fmla="*/ 20 h 20"/>
            </a:gdLst>
            <a:ahLst/>
            <a:cxnLst>
              <a:cxn ang="T6">
                <a:pos x="T0" y="T1"/>
              </a:cxn>
              <a:cxn ang="T7">
                <a:pos x="T2" y="T3"/>
              </a:cxn>
              <a:cxn ang="T8">
                <a:pos x="T4" y="T5"/>
              </a:cxn>
            </a:cxnLst>
            <a:rect l="T9" t="T10" r="T11" b="T12"/>
            <a:pathLst>
              <a:path w="45" h="20">
                <a:moveTo>
                  <a:pt x="45" y="0"/>
                </a:moveTo>
                <a:cubicBezTo>
                  <a:pt x="39" y="12"/>
                  <a:pt x="25" y="15"/>
                  <a:pt x="13" y="17"/>
                </a:cubicBezTo>
                <a:cubicBezTo>
                  <a:pt x="9" y="19"/>
                  <a:pt x="5" y="20"/>
                  <a:pt x="0" y="2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98" name="Freeform 701"/>
          <p:cNvSpPr>
            <a:spLocks/>
          </p:cNvSpPr>
          <p:nvPr/>
        </p:nvSpPr>
        <p:spPr bwMode="auto">
          <a:xfrm>
            <a:off x="5810657" y="2074962"/>
            <a:ext cx="55562" cy="57150"/>
          </a:xfrm>
          <a:custGeom>
            <a:avLst/>
            <a:gdLst>
              <a:gd name="T0" fmla="*/ 2147483647 w 48"/>
              <a:gd name="T1" fmla="*/ 0 h 47"/>
              <a:gd name="T2" fmla="*/ 2147483647 w 48"/>
              <a:gd name="T3" fmla="*/ 2147483647 h 47"/>
              <a:gd name="T4" fmla="*/ 2147483647 w 48"/>
              <a:gd name="T5" fmla="*/ 2147483647 h 47"/>
              <a:gd name="T6" fmla="*/ 2147483647 w 48"/>
              <a:gd name="T7" fmla="*/ 2147483647 h 47"/>
              <a:gd name="T8" fmla="*/ 0 w 48"/>
              <a:gd name="T9" fmla="*/ 2147483647 h 47"/>
              <a:gd name="T10" fmla="*/ 0 60000 65536"/>
              <a:gd name="T11" fmla="*/ 0 60000 65536"/>
              <a:gd name="T12" fmla="*/ 0 60000 65536"/>
              <a:gd name="T13" fmla="*/ 0 60000 65536"/>
              <a:gd name="T14" fmla="*/ 0 60000 65536"/>
              <a:gd name="T15" fmla="*/ 0 w 48"/>
              <a:gd name="T16" fmla="*/ 0 h 47"/>
              <a:gd name="T17" fmla="*/ 48 w 48"/>
              <a:gd name="T18" fmla="*/ 47 h 47"/>
            </a:gdLst>
            <a:ahLst/>
            <a:cxnLst>
              <a:cxn ang="T10">
                <a:pos x="T0" y="T1"/>
              </a:cxn>
              <a:cxn ang="T11">
                <a:pos x="T2" y="T3"/>
              </a:cxn>
              <a:cxn ang="T12">
                <a:pos x="T4" y="T5"/>
              </a:cxn>
              <a:cxn ang="T13">
                <a:pos x="T6" y="T7"/>
              </a:cxn>
              <a:cxn ang="T14">
                <a:pos x="T8" y="T9"/>
              </a:cxn>
            </a:cxnLst>
            <a:rect l="T15" t="T16" r="T17" b="T18"/>
            <a:pathLst>
              <a:path w="48" h="47">
                <a:moveTo>
                  <a:pt x="48" y="0"/>
                </a:moveTo>
                <a:cubicBezTo>
                  <a:pt x="41" y="4"/>
                  <a:pt x="37" y="9"/>
                  <a:pt x="30" y="13"/>
                </a:cubicBezTo>
                <a:cubicBezTo>
                  <a:pt x="28" y="14"/>
                  <a:pt x="25" y="16"/>
                  <a:pt x="25" y="16"/>
                </a:cubicBezTo>
                <a:cubicBezTo>
                  <a:pt x="21" y="23"/>
                  <a:pt x="17" y="29"/>
                  <a:pt x="11" y="34"/>
                </a:cubicBezTo>
                <a:cubicBezTo>
                  <a:pt x="7" y="38"/>
                  <a:pt x="0" y="47"/>
                  <a:pt x="0" y="47"/>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399" name="Freeform 702"/>
          <p:cNvSpPr>
            <a:spLocks/>
          </p:cNvSpPr>
          <p:nvPr/>
        </p:nvSpPr>
        <p:spPr bwMode="auto">
          <a:xfrm>
            <a:off x="5745569" y="2060674"/>
            <a:ext cx="55563" cy="80963"/>
          </a:xfrm>
          <a:custGeom>
            <a:avLst/>
            <a:gdLst>
              <a:gd name="T0" fmla="*/ 0 w 48"/>
              <a:gd name="T1" fmla="*/ 2147483647 h 67"/>
              <a:gd name="T2" fmla="*/ 2147483647 w 48"/>
              <a:gd name="T3" fmla="*/ 2147483647 h 67"/>
              <a:gd name="T4" fmla="*/ 2147483647 w 48"/>
              <a:gd name="T5" fmla="*/ 2147483647 h 67"/>
              <a:gd name="T6" fmla="*/ 2147483647 w 48"/>
              <a:gd name="T7" fmla="*/ 2147483647 h 67"/>
              <a:gd name="T8" fmla="*/ 2147483647 w 48"/>
              <a:gd name="T9" fmla="*/ 2147483647 h 67"/>
              <a:gd name="T10" fmla="*/ 0 60000 65536"/>
              <a:gd name="T11" fmla="*/ 0 60000 65536"/>
              <a:gd name="T12" fmla="*/ 0 60000 65536"/>
              <a:gd name="T13" fmla="*/ 0 60000 65536"/>
              <a:gd name="T14" fmla="*/ 0 60000 65536"/>
              <a:gd name="T15" fmla="*/ 0 w 48"/>
              <a:gd name="T16" fmla="*/ 0 h 67"/>
              <a:gd name="T17" fmla="*/ 48 w 48"/>
              <a:gd name="T18" fmla="*/ 67 h 67"/>
            </a:gdLst>
            <a:ahLst/>
            <a:cxnLst>
              <a:cxn ang="T10">
                <a:pos x="T0" y="T1"/>
              </a:cxn>
              <a:cxn ang="T11">
                <a:pos x="T2" y="T3"/>
              </a:cxn>
              <a:cxn ang="T12">
                <a:pos x="T4" y="T5"/>
              </a:cxn>
              <a:cxn ang="T13">
                <a:pos x="T6" y="T7"/>
              </a:cxn>
              <a:cxn ang="T14">
                <a:pos x="T8" y="T9"/>
              </a:cxn>
            </a:cxnLst>
            <a:rect l="T15" t="T16" r="T17" b="T18"/>
            <a:pathLst>
              <a:path w="48" h="67">
                <a:moveTo>
                  <a:pt x="0" y="67"/>
                </a:moveTo>
                <a:cubicBezTo>
                  <a:pt x="7" y="64"/>
                  <a:pt x="11" y="47"/>
                  <a:pt x="15" y="41"/>
                </a:cubicBezTo>
                <a:cubicBezTo>
                  <a:pt x="21" y="30"/>
                  <a:pt x="27" y="18"/>
                  <a:pt x="36" y="9"/>
                </a:cubicBezTo>
                <a:cubicBezTo>
                  <a:pt x="38" y="0"/>
                  <a:pt x="37" y="8"/>
                  <a:pt x="44" y="11"/>
                </a:cubicBezTo>
                <a:cubicBezTo>
                  <a:pt x="48" y="6"/>
                  <a:pt x="46" y="9"/>
                  <a:pt x="48" y="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00" name="Freeform 703"/>
          <p:cNvSpPr>
            <a:spLocks/>
          </p:cNvSpPr>
          <p:nvPr/>
        </p:nvSpPr>
        <p:spPr bwMode="auto">
          <a:xfrm>
            <a:off x="5745569" y="2122587"/>
            <a:ext cx="98425" cy="41275"/>
          </a:xfrm>
          <a:custGeom>
            <a:avLst/>
            <a:gdLst>
              <a:gd name="T0" fmla="*/ 0 w 85"/>
              <a:gd name="T1" fmla="*/ 2147483647 h 34"/>
              <a:gd name="T2" fmla="*/ 2147483647 w 85"/>
              <a:gd name="T3" fmla="*/ 2147483647 h 34"/>
              <a:gd name="T4" fmla="*/ 2147483647 w 85"/>
              <a:gd name="T5" fmla="*/ 2147483647 h 34"/>
              <a:gd name="T6" fmla="*/ 2147483647 w 85"/>
              <a:gd name="T7" fmla="*/ 2147483647 h 34"/>
              <a:gd name="T8" fmla="*/ 2147483647 w 85"/>
              <a:gd name="T9" fmla="*/ 2147483647 h 34"/>
              <a:gd name="T10" fmla="*/ 2147483647 w 85"/>
              <a:gd name="T11" fmla="*/ 0 h 34"/>
              <a:gd name="T12" fmla="*/ 0 60000 65536"/>
              <a:gd name="T13" fmla="*/ 0 60000 65536"/>
              <a:gd name="T14" fmla="*/ 0 60000 65536"/>
              <a:gd name="T15" fmla="*/ 0 60000 65536"/>
              <a:gd name="T16" fmla="*/ 0 60000 65536"/>
              <a:gd name="T17" fmla="*/ 0 60000 65536"/>
              <a:gd name="T18" fmla="*/ 0 w 85"/>
              <a:gd name="T19" fmla="*/ 0 h 34"/>
              <a:gd name="T20" fmla="*/ 85 w 85"/>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85" h="34">
                <a:moveTo>
                  <a:pt x="0" y="34"/>
                </a:moveTo>
                <a:cubicBezTo>
                  <a:pt x="4" y="31"/>
                  <a:pt x="12" y="27"/>
                  <a:pt x="12" y="27"/>
                </a:cubicBezTo>
                <a:cubicBezTo>
                  <a:pt x="17" y="21"/>
                  <a:pt x="25" y="18"/>
                  <a:pt x="32" y="13"/>
                </a:cubicBezTo>
                <a:cubicBezTo>
                  <a:pt x="46" y="15"/>
                  <a:pt x="51" y="17"/>
                  <a:pt x="66" y="13"/>
                </a:cubicBezTo>
                <a:cubicBezTo>
                  <a:pt x="70" y="12"/>
                  <a:pt x="76" y="7"/>
                  <a:pt x="76" y="7"/>
                </a:cubicBezTo>
                <a:cubicBezTo>
                  <a:pt x="79" y="3"/>
                  <a:pt x="83" y="4"/>
                  <a:pt x="85"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01" name="Freeform 704"/>
          <p:cNvSpPr>
            <a:spLocks/>
          </p:cNvSpPr>
          <p:nvPr/>
        </p:nvSpPr>
        <p:spPr bwMode="auto">
          <a:xfrm>
            <a:off x="5794782" y="2125762"/>
            <a:ext cx="65087" cy="15875"/>
          </a:xfrm>
          <a:custGeom>
            <a:avLst/>
            <a:gdLst>
              <a:gd name="T0" fmla="*/ 2147483647 w 56"/>
              <a:gd name="T1" fmla="*/ 0 h 13"/>
              <a:gd name="T2" fmla="*/ 2147483647 w 56"/>
              <a:gd name="T3" fmla="*/ 2147483647 h 13"/>
              <a:gd name="T4" fmla="*/ 0 w 56"/>
              <a:gd name="T5" fmla="*/ 2147483647 h 13"/>
              <a:gd name="T6" fmla="*/ 0 60000 65536"/>
              <a:gd name="T7" fmla="*/ 0 60000 65536"/>
              <a:gd name="T8" fmla="*/ 0 60000 65536"/>
              <a:gd name="T9" fmla="*/ 0 w 56"/>
              <a:gd name="T10" fmla="*/ 0 h 13"/>
              <a:gd name="T11" fmla="*/ 56 w 56"/>
              <a:gd name="T12" fmla="*/ 13 h 13"/>
            </a:gdLst>
            <a:ahLst/>
            <a:cxnLst>
              <a:cxn ang="T6">
                <a:pos x="T0" y="T1"/>
              </a:cxn>
              <a:cxn ang="T7">
                <a:pos x="T2" y="T3"/>
              </a:cxn>
              <a:cxn ang="T8">
                <a:pos x="T4" y="T5"/>
              </a:cxn>
            </a:cxnLst>
            <a:rect l="T9" t="T10" r="T11" b="T12"/>
            <a:pathLst>
              <a:path w="56" h="13">
                <a:moveTo>
                  <a:pt x="56" y="0"/>
                </a:moveTo>
                <a:cubicBezTo>
                  <a:pt x="46" y="2"/>
                  <a:pt x="39" y="8"/>
                  <a:pt x="29" y="9"/>
                </a:cubicBezTo>
                <a:cubicBezTo>
                  <a:pt x="19" y="13"/>
                  <a:pt x="11" y="13"/>
                  <a:pt x="0" y="13"/>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02" name="Freeform 705"/>
          <p:cNvSpPr>
            <a:spLocks/>
          </p:cNvSpPr>
          <p:nvPr/>
        </p:nvSpPr>
        <p:spPr bwMode="auto">
          <a:xfrm>
            <a:off x="5799544" y="2154337"/>
            <a:ext cx="69850" cy="50800"/>
          </a:xfrm>
          <a:custGeom>
            <a:avLst/>
            <a:gdLst>
              <a:gd name="T0" fmla="*/ 2147483647 w 61"/>
              <a:gd name="T1" fmla="*/ 0 h 40"/>
              <a:gd name="T2" fmla="*/ 2147483647 w 61"/>
              <a:gd name="T3" fmla="*/ 2147483647 h 40"/>
              <a:gd name="T4" fmla="*/ 2147483647 w 61"/>
              <a:gd name="T5" fmla="*/ 2147483647 h 40"/>
              <a:gd name="T6" fmla="*/ 0 w 61"/>
              <a:gd name="T7" fmla="*/ 2147483647 h 40"/>
              <a:gd name="T8" fmla="*/ 0 60000 65536"/>
              <a:gd name="T9" fmla="*/ 0 60000 65536"/>
              <a:gd name="T10" fmla="*/ 0 60000 65536"/>
              <a:gd name="T11" fmla="*/ 0 60000 65536"/>
              <a:gd name="T12" fmla="*/ 0 w 61"/>
              <a:gd name="T13" fmla="*/ 0 h 40"/>
              <a:gd name="T14" fmla="*/ 61 w 61"/>
              <a:gd name="T15" fmla="*/ 40 h 40"/>
            </a:gdLst>
            <a:ahLst/>
            <a:cxnLst>
              <a:cxn ang="T8">
                <a:pos x="T0" y="T1"/>
              </a:cxn>
              <a:cxn ang="T9">
                <a:pos x="T2" y="T3"/>
              </a:cxn>
              <a:cxn ang="T10">
                <a:pos x="T4" y="T5"/>
              </a:cxn>
              <a:cxn ang="T11">
                <a:pos x="T6" y="T7"/>
              </a:cxn>
            </a:cxnLst>
            <a:rect l="T12" t="T13" r="T14" b="T15"/>
            <a:pathLst>
              <a:path w="61" h="40">
                <a:moveTo>
                  <a:pt x="61" y="0"/>
                </a:moveTo>
                <a:cubicBezTo>
                  <a:pt x="48" y="3"/>
                  <a:pt x="30" y="8"/>
                  <a:pt x="19" y="16"/>
                </a:cubicBezTo>
                <a:cubicBezTo>
                  <a:pt x="15" y="23"/>
                  <a:pt x="11" y="26"/>
                  <a:pt x="7" y="33"/>
                </a:cubicBezTo>
                <a:cubicBezTo>
                  <a:pt x="5" y="36"/>
                  <a:pt x="0" y="40"/>
                  <a:pt x="0" y="4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03" name="Freeform 706"/>
          <p:cNvSpPr>
            <a:spLocks/>
          </p:cNvSpPr>
          <p:nvPr/>
        </p:nvSpPr>
        <p:spPr bwMode="auto">
          <a:xfrm>
            <a:off x="5745569" y="2135287"/>
            <a:ext cx="41275" cy="66675"/>
          </a:xfrm>
          <a:custGeom>
            <a:avLst/>
            <a:gdLst>
              <a:gd name="T0" fmla="*/ 0 w 35"/>
              <a:gd name="T1" fmla="*/ 2147483647 h 53"/>
              <a:gd name="T2" fmla="*/ 2147483647 w 35"/>
              <a:gd name="T3" fmla="*/ 2147483647 h 53"/>
              <a:gd name="T4" fmla="*/ 2147483647 w 35"/>
              <a:gd name="T5" fmla="*/ 0 h 53"/>
              <a:gd name="T6" fmla="*/ 0 60000 65536"/>
              <a:gd name="T7" fmla="*/ 0 60000 65536"/>
              <a:gd name="T8" fmla="*/ 0 60000 65536"/>
              <a:gd name="T9" fmla="*/ 0 w 35"/>
              <a:gd name="T10" fmla="*/ 0 h 53"/>
              <a:gd name="T11" fmla="*/ 35 w 35"/>
              <a:gd name="T12" fmla="*/ 53 h 53"/>
            </a:gdLst>
            <a:ahLst/>
            <a:cxnLst>
              <a:cxn ang="T6">
                <a:pos x="T0" y="T1"/>
              </a:cxn>
              <a:cxn ang="T7">
                <a:pos x="T2" y="T3"/>
              </a:cxn>
              <a:cxn ang="T8">
                <a:pos x="T4" y="T5"/>
              </a:cxn>
            </a:cxnLst>
            <a:rect l="T9" t="T10" r="T11" b="T12"/>
            <a:pathLst>
              <a:path w="35" h="53">
                <a:moveTo>
                  <a:pt x="0" y="53"/>
                </a:moveTo>
                <a:cubicBezTo>
                  <a:pt x="14" y="45"/>
                  <a:pt x="22" y="25"/>
                  <a:pt x="32" y="12"/>
                </a:cubicBezTo>
                <a:cubicBezTo>
                  <a:pt x="33" y="8"/>
                  <a:pt x="35" y="4"/>
                  <a:pt x="35"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04" name="Freeform 707"/>
          <p:cNvSpPr>
            <a:spLocks/>
          </p:cNvSpPr>
          <p:nvPr/>
        </p:nvSpPr>
        <p:spPr bwMode="auto">
          <a:xfrm>
            <a:off x="5750332" y="2219424"/>
            <a:ext cx="73025" cy="19050"/>
          </a:xfrm>
          <a:custGeom>
            <a:avLst/>
            <a:gdLst>
              <a:gd name="T0" fmla="*/ 0 w 62"/>
              <a:gd name="T1" fmla="*/ 0 h 15"/>
              <a:gd name="T2" fmla="*/ 2147483647 w 62"/>
              <a:gd name="T3" fmla="*/ 2147483647 h 15"/>
              <a:gd name="T4" fmla="*/ 2147483647 w 62"/>
              <a:gd name="T5" fmla="*/ 2147483647 h 15"/>
              <a:gd name="T6" fmla="*/ 0 60000 65536"/>
              <a:gd name="T7" fmla="*/ 0 60000 65536"/>
              <a:gd name="T8" fmla="*/ 0 60000 65536"/>
              <a:gd name="T9" fmla="*/ 0 w 62"/>
              <a:gd name="T10" fmla="*/ 0 h 15"/>
              <a:gd name="T11" fmla="*/ 62 w 62"/>
              <a:gd name="T12" fmla="*/ 15 h 15"/>
            </a:gdLst>
            <a:ahLst/>
            <a:cxnLst>
              <a:cxn ang="T6">
                <a:pos x="T0" y="T1"/>
              </a:cxn>
              <a:cxn ang="T7">
                <a:pos x="T2" y="T3"/>
              </a:cxn>
              <a:cxn ang="T8">
                <a:pos x="T4" y="T5"/>
              </a:cxn>
            </a:cxnLst>
            <a:rect l="T9" t="T10" r="T11" b="T12"/>
            <a:pathLst>
              <a:path w="62" h="15">
                <a:moveTo>
                  <a:pt x="0" y="0"/>
                </a:moveTo>
                <a:cubicBezTo>
                  <a:pt x="10" y="3"/>
                  <a:pt x="20" y="6"/>
                  <a:pt x="30" y="8"/>
                </a:cubicBezTo>
                <a:cubicBezTo>
                  <a:pt x="41" y="15"/>
                  <a:pt x="49" y="11"/>
                  <a:pt x="62" y="11"/>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05" name="Freeform 708"/>
          <p:cNvSpPr>
            <a:spLocks/>
          </p:cNvSpPr>
          <p:nvPr/>
        </p:nvSpPr>
        <p:spPr bwMode="auto">
          <a:xfrm>
            <a:off x="5794782" y="2200374"/>
            <a:ext cx="73025" cy="9525"/>
          </a:xfrm>
          <a:custGeom>
            <a:avLst/>
            <a:gdLst>
              <a:gd name="T0" fmla="*/ 2147483647 w 62"/>
              <a:gd name="T1" fmla="*/ 0 h 9"/>
              <a:gd name="T2" fmla="*/ 2147483647 w 62"/>
              <a:gd name="T3" fmla="*/ 2147483647 h 9"/>
              <a:gd name="T4" fmla="*/ 0 w 62"/>
              <a:gd name="T5" fmla="*/ 2147483647 h 9"/>
              <a:gd name="T6" fmla="*/ 0 60000 65536"/>
              <a:gd name="T7" fmla="*/ 0 60000 65536"/>
              <a:gd name="T8" fmla="*/ 0 60000 65536"/>
              <a:gd name="T9" fmla="*/ 0 w 62"/>
              <a:gd name="T10" fmla="*/ 0 h 9"/>
              <a:gd name="T11" fmla="*/ 62 w 62"/>
              <a:gd name="T12" fmla="*/ 9 h 9"/>
            </a:gdLst>
            <a:ahLst/>
            <a:cxnLst>
              <a:cxn ang="T6">
                <a:pos x="T0" y="T1"/>
              </a:cxn>
              <a:cxn ang="T7">
                <a:pos x="T2" y="T3"/>
              </a:cxn>
              <a:cxn ang="T8">
                <a:pos x="T4" y="T5"/>
              </a:cxn>
            </a:cxnLst>
            <a:rect l="T9" t="T10" r="T11" b="T12"/>
            <a:pathLst>
              <a:path w="62" h="9">
                <a:moveTo>
                  <a:pt x="62" y="0"/>
                </a:moveTo>
                <a:cubicBezTo>
                  <a:pt x="49" y="2"/>
                  <a:pt x="37" y="8"/>
                  <a:pt x="24" y="9"/>
                </a:cubicBezTo>
                <a:cubicBezTo>
                  <a:pt x="2" y="8"/>
                  <a:pt x="10" y="8"/>
                  <a:pt x="0" y="8"/>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06" name="Freeform 709"/>
          <p:cNvSpPr>
            <a:spLocks/>
          </p:cNvSpPr>
          <p:nvPr/>
        </p:nvSpPr>
        <p:spPr bwMode="auto">
          <a:xfrm>
            <a:off x="5805894" y="2230537"/>
            <a:ext cx="63500" cy="30162"/>
          </a:xfrm>
          <a:custGeom>
            <a:avLst/>
            <a:gdLst>
              <a:gd name="T0" fmla="*/ 2147483647 w 54"/>
              <a:gd name="T1" fmla="*/ 0 h 26"/>
              <a:gd name="T2" fmla="*/ 2147483647 w 54"/>
              <a:gd name="T3" fmla="*/ 2147483647 h 26"/>
              <a:gd name="T4" fmla="*/ 0 w 54"/>
              <a:gd name="T5" fmla="*/ 2147483647 h 26"/>
              <a:gd name="T6" fmla="*/ 0 60000 65536"/>
              <a:gd name="T7" fmla="*/ 0 60000 65536"/>
              <a:gd name="T8" fmla="*/ 0 60000 65536"/>
              <a:gd name="T9" fmla="*/ 0 w 54"/>
              <a:gd name="T10" fmla="*/ 0 h 26"/>
              <a:gd name="T11" fmla="*/ 54 w 54"/>
              <a:gd name="T12" fmla="*/ 26 h 26"/>
            </a:gdLst>
            <a:ahLst/>
            <a:cxnLst>
              <a:cxn ang="T6">
                <a:pos x="T0" y="T1"/>
              </a:cxn>
              <a:cxn ang="T7">
                <a:pos x="T2" y="T3"/>
              </a:cxn>
              <a:cxn ang="T8">
                <a:pos x="T4" y="T5"/>
              </a:cxn>
            </a:cxnLst>
            <a:rect l="T9" t="T10" r="T11" b="T12"/>
            <a:pathLst>
              <a:path w="54" h="26">
                <a:moveTo>
                  <a:pt x="54" y="0"/>
                </a:moveTo>
                <a:cubicBezTo>
                  <a:pt x="40" y="6"/>
                  <a:pt x="26" y="13"/>
                  <a:pt x="11" y="16"/>
                </a:cubicBezTo>
                <a:cubicBezTo>
                  <a:pt x="7" y="19"/>
                  <a:pt x="0" y="26"/>
                  <a:pt x="0" y="2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07" name="Freeform 710"/>
          <p:cNvSpPr>
            <a:spLocks/>
          </p:cNvSpPr>
          <p:nvPr/>
        </p:nvSpPr>
        <p:spPr bwMode="auto">
          <a:xfrm>
            <a:off x="5750332" y="2228949"/>
            <a:ext cx="47625" cy="38100"/>
          </a:xfrm>
          <a:custGeom>
            <a:avLst/>
            <a:gdLst>
              <a:gd name="T0" fmla="*/ 0 w 40"/>
              <a:gd name="T1" fmla="*/ 2147483647 h 32"/>
              <a:gd name="T2" fmla="*/ 2147483647 w 40"/>
              <a:gd name="T3" fmla="*/ 2147483647 h 32"/>
              <a:gd name="T4" fmla="*/ 2147483647 w 40"/>
              <a:gd name="T5" fmla="*/ 0 h 32"/>
              <a:gd name="T6" fmla="*/ 0 60000 65536"/>
              <a:gd name="T7" fmla="*/ 0 60000 65536"/>
              <a:gd name="T8" fmla="*/ 0 60000 65536"/>
              <a:gd name="T9" fmla="*/ 0 w 40"/>
              <a:gd name="T10" fmla="*/ 0 h 32"/>
              <a:gd name="T11" fmla="*/ 40 w 40"/>
              <a:gd name="T12" fmla="*/ 32 h 32"/>
            </a:gdLst>
            <a:ahLst/>
            <a:cxnLst>
              <a:cxn ang="T6">
                <a:pos x="T0" y="T1"/>
              </a:cxn>
              <a:cxn ang="T7">
                <a:pos x="T2" y="T3"/>
              </a:cxn>
              <a:cxn ang="T8">
                <a:pos x="T4" y="T5"/>
              </a:cxn>
            </a:cxnLst>
            <a:rect l="T9" t="T10" r="T11" b="T12"/>
            <a:pathLst>
              <a:path w="40" h="32">
                <a:moveTo>
                  <a:pt x="0" y="32"/>
                </a:moveTo>
                <a:cubicBezTo>
                  <a:pt x="12" y="26"/>
                  <a:pt x="21" y="16"/>
                  <a:pt x="32" y="9"/>
                </a:cubicBezTo>
                <a:cubicBezTo>
                  <a:pt x="33" y="3"/>
                  <a:pt x="35" y="3"/>
                  <a:pt x="4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08" name="Freeform 711"/>
          <p:cNvSpPr>
            <a:spLocks/>
          </p:cNvSpPr>
          <p:nvPr/>
        </p:nvSpPr>
        <p:spPr bwMode="auto">
          <a:xfrm>
            <a:off x="5750332" y="2286099"/>
            <a:ext cx="60325" cy="15875"/>
          </a:xfrm>
          <a:custGeom>
            <a:avLst/>
            <a:gdLst>
              <a:gd name="T0" fmla="*/ 0 w 51"/>
              <a:gd name="T1" fmla="*/ 0 h 14"/>
              <a:gd name="T2" fmla="*/ 2147483647 w 51"/>
              <a:gd name="T3" fmla="*/ 2147483647 h 14"/>
              <a:gd name="T4" fmla="*/ 2147483647 w 51"/>
              <a:gd name="T5" fmla="*/ 2147483647 h 14"/>
              <a:gd name="T6" fmla="*/ 0 60000 65536"/>
              <a:gd name="T7" fmla="*/ 0 60000 65536"/>
              <a:gd name="T8" fmla="*/ 0 60000 65536"/>
              <a:gd name="T9" fmla="*/ 0 w 51"/>
              <a:gd name="T10" fmla="*/ 0 h 14"/>
              <a:gd name="T11" fmla="*/ 51 w 51"/>
              <a:gd name="T12" fmla="*/ 14 h 14"/>
            </a:gdLst>
            <a:ahLst/>
            <a:cxnLst>
              <a:cxn ang="T6">
                <a:pos x="T0" y="T1"/>
              </a:cxn>
              <a:cxn ang="T7">
                <a:pos x="T2" y="T3"/>
              </a:cxn>
              <a:cxn ang="T8">
                <a:pos x="T4" y="T5"/>
              </a:cxn>
            </a:cxnLst>
            <a:rect l="T9" t="T10" r="T11" b="T12"/>
            <a:pathLst>
              <a:path w="51" h="14">
                <a:moveTo>
                  <a:pt x="0" y="0"/>
                </a:moveTo>
                <a:cubicBezTo>
                  <a:pt x="12" y="6"/>
                  <a:pt x="27" y="9"/>
                  <a:pt x="40" y="11"/>
                </a:cubicBezTo>
                <a:cubicBezTo>
                  <a:pt x="44" y="13"/>
                  <a:pt x="47" y="14"/>
                  <a:pt x="51" y="1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09" name="Freeform 712"/>
          <p:cNvSpPr>
            <a:spLocks/>
          </p:cNvSpPr>
          <p:nvPr/>
        </p:nvSpPr>
        <p:spPr bwMode="auto">
          <a:xfrm>
            <a:off x="5801132" y="2276574"/>
            <a:ext cx="66675" cy="11113"/>
          </a:xfrm>
          <a:custGeom>
            <a:avLst/>
            <a:gdLst>
              <a:gd name="T0" fmla="*/ 2147483647 w 57"/>
              <a:gd name="T1" fmla="*/ 2147483647 h 8"/>
              <a:gd name="T2" fmla="*/ 2147483647 w 57"/>
              <a:gd name="T3" fmla="*/ 2147483647 h 8"/>
              <a:gd name="T4" fmla="*/ 0 w 57"/>
              <a:gd name="T5" fmla="*/ 0 h 8"/>
              <a:gd name="T6" fmla="*/ 0 60000 65536"/>
              <a:gd name="T7" fmla="*/ 0 60000 65536"/>
              <a:gd name="T8" fmla="*/ 0 60000 65536"/>
              <a:gd name="T9" fmla="*/ 0 w 57"/>
              <a:gd name="T10" fmla="*/ 0 h 8"/>
              <a:gd name="T11" fmla="*/ 57 w 57"/>
              <a:gd name="T12" fmla="*/ 8 h 8"/>
            </a:gdLst>
            <a:ahLst/>
            <a:cxnLst>
              <a:cxn ang="T6">
                <a:pos x="T0" y="T1"/>
              </a:cxn>
              <a:cxn ang="T7">
                <a:pos x="T2" y="T3"/>
              </a:cxn>
              <a:cxn ang="T8">
                <a:pos x="T4" y="T5"/>
              </a:cxn>
            </a:cxnLst>
            <a:rect l="T9" t="T10" r="T11" b="T12"/>
            <a:pathLst>
              <a:path w="57" h="8">
                <a:moveTo>
                  <a:pt x="57" y="8"/>
                </a:moveTo>
                <a:cubicBezTo>
                  <a:pt x="33" y="6"/>
                  <a:pt x="30" y="6"/>
                  <a:pt x="11" y="3"/>
                </a:cubicBezTo>
                <a:cubicBezTo>
                  <a:pt x="7" y="2"/>
                  <a:pt x="4" y="0"/>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10" name="Freeform 713"/>
          <p:cNvSpPr>
            <a:spLocks/>
          </p:cNvSpPr>
          <p:nvPr/>
        </p:nvSpPr>
        <p:spPr bwMode="auto">
          <a:xfrm>
            <a:off x="5799544" y="2321024"/>
            <a:ext cx="73025" cy="17463"/>
          </a:xfrm>
          <a:custGeom>
            <a:avLst/>
            <a:gdLst>
              <a:gd name="T0" fmla="*/ 2147483647 w 63"/>
              <a:gd name="T1" fmla="*/ 0 h 17"/>
              <a:gd name="T2" fmla="*/ 2147483647 w 63"/>
              <a:gd name="T3" fmla="*/ 2147483647 h 17"/>
              <a:gd name="T4" fmla="*/ 2147483647 w 63"/>
              <a:gd name="T5" fmla="*/ 2147483647 h 17"/>
              <a:gd name="T6" fmla="*/ 0 w 63"/>
              <a:gd name="T7" fmla="*/ 2147483647 h 17"/>
              <a:gd name="T8" fmla="*/ 0 60000 65536"/>
              <a:gd name="T9" fmla="*/ 0 60000 65536"/>
              <a:gd name="T10" fmla="*/ 0 60000 65536"/>
              <a:gd name="T11" fmla="*/ 0 60000 65536"/>
              <a:gd name="T12" fmla="*/ 0 w 63"/>
              <a:gd name="T13" fmla="*/ 0 h 17"/>
              <a:gd name="T14" fmla="*/ 63 w 63"/>
              <a:gd name="T15" fmla="*/ 17 h 17"/>
            </a:gdLst>
            <a:ahLst/>
            <a:cxnLst>
              <a:cxn ang="T8">
                <a:pos x="T0" y="T1"/>
              </a:cxn>
              <a:cxn ang="T9">
                <a:pos x="T2" y="T3"/>
              </a:cxn>
              <a:cxn ang="T10">
                <a:pos x="T4" y="T5"/>
              </a:cxn>
              <a:cxn ang="T11">
                <a:pos x="T6" y="T7"/>
              </a:cxn>
            </a:cxnLst>
            <a:rect l="T12" t="T13" r="T14" b="T15"/>
            <a:pathLst>
              <a:path w="63" h="17">
                <a:moveTo>
                  <a:pt x="63" y="0"/>
                </a:moveTo>
                <a:cubicBezTo>
                  <a:pt x="50" y="1"/>
                  <a:pt x="39" y="4"/>
                  <a:pt x="27" y="6"/>
                </a:cubicBezTo>
                <a:cubicBezTo>
                  <a:pt x="21" y="9"/>
                  <a:pt x="16" y="12"/>
                  <a:pt x="10" y="14"/>
                </a:cubicBezTo>
                <a:cubicBezTo>
                  <a:pt x="7" y="15"/>
                  <a:pt x="0" y="17"/>
                  <a:pt x="0" y="17"/>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11" name="Freeform 714"/>
          <p:cNvSpPr>
            <a:spLocks/>
          </p:cNvSpPr>
          <p:nvPr/>
        </p:nvSpPr>
        <p:spPr bwMode="auto">
          <a:xfrm>
            <a:off x="5751919" y="2303562"/>
            <a:ext cx="58738" cy="19050"/>
          </a:xfrm>
          <a:custGeom>
            <a:avLst/>
            <a:gdLst>
              <a:gd name="T0" fmla="*/ 0 w 50"/>
              <a:gd name="T1" fmla="*/ 2147483647 h 15"/>
              <a:gd name="T2" fmla="*/ 2147483647 w 50"/>
              <a:gd name="T3" fmla="*/ 0 h 15"/>
              <a:gd name="T4" fmla="*/ 0 60000 65536"/>
              <a:gd name="T5" fmla="*/ 0 60000 65536"/>
              <a:gd name="T6" fmla="*/ 0 w 50"/>
              <a:gd name="T7" fmla="*/ 0 h 15"/>
              <a:gd name="T8" fmla="*/ 50 w 50"/>
              <a:gd name="T9" fmla="*/ 15 h 15"/>
            </a:gdLst>
            <a:ahLst/>
            <a:cxnLst>
              <a:cxn ang="T4">
                <a:pos x="T0" y="T1"/>
              </a:cxn>
              <a:cxn ang="T5">
                <a:pos x="T2" y="T3"/>
              </a:cxn>
            </a:cxnLst>
            <a:rect l="T6" t="T7" r="T8" b="T9"/>
            <a:pathLst>
              <a:path w="50" h="15">
                <a:moveTo>
                  <a:pt x="0" y="13"/>
                </a:moveTo>
                <a:cubicBezTo>
                  <a:pt x="26" y="15"/>
                  <a:pt x="32" y="0"/>
                  <a:pt x="5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12" name="Freeform 715"/>
          <p:cNvSpPr>
            <a:spLocks/>
          </p:cNvSpPr>
          <p:nvPr/>
        </p:nvSpPr>
        <p:spPr bwMode="auto">
          <a:xfrm>
            <a:off x="5751919" y="2338487"/>
            <a:ext cx="52388" cy="25400"/>
          </a:xfrm>
          <a:custGeom>
            <a:avLst/>
            <a:gdLst>
              <a:gd name="T0" fmla="*/ 0 w 45"/>
              <a:gd name="T1" fmla="*/ 0 h 19"/>
              <a:gd name="T2" fmla="*/ 2147483647 w 45"/>
              <a:gd name="T3" fmla="*/ 2147483647 h 19"/>
              <a:gd name="T4" fmla="*/ 2147483647 w 45"/>
              <a:gd name="T5" fmla="*/ 2147483647 h 19"/>
              <a:gd name="T6" fmla="*/ 2147483647 w 45"/>
              <a:gd name="T7" fmla="*/ 2147483647 h 19"/>
              <a:gd name="T8" fmla="*/ 0 60000 65536"/>
              <a:gd name="T9" fmla="*/ 0 60000 65536"/>
              <a:gd name="T10" fmla="*/ 0 60000 65536"/>
              <a:gd name="T11" fmla="*/ 0 60000 65536"/>
              <a:gd name="T12" fmla="*/ 0 w 45"/>
              <a:gd name="T13" fmla="*/ 0 h 19"/>
              <a:gd name="T14" fmla="*/ 45 w 45"/>
              <a:gd name="T15" fmla="*/ 19 h 19"/>
            </a:gdLst>
            <a:ahLst/>
            <a:cxnLst>
              <a:cxn ang="T8">
                <a:pos x="T0" y="T1"/>
              </a:cxn>
              <a:cxn ang="T9">
                <a:pos x="T2" y="T3"/>
              </a:cxn>
              <a:cxn ang="T10">
                <a:pos x="T4" y="T5"/>
              </a:cxn>
              <a:cxn ang="T11">
                <a:pos x="T6" y="T7"/>
              </a:cxn>
            </a:cxnLst>
            <a:rect l="T12" t="T13" r="T14" b="T15"/>
            <a:pathLst>
              <a:path w="45" h="19">
                <a:moveTo>
                  <a:pt x="0" y="0"/>
                </a:moveTo>
                <a:cubicBezTo>
                  <a:pt x="4" y="5"/>
                  <a:pt x="8" y="5"/>
                  <a:pt x="13" y="8"/>
                </a:cubicBezTo>
                <a:cubicBezTo>
                  <a:pt x="16" y="14"/>
                  <a:pt x="24" y="15"/>
                  <a:pt x="31" y="16"/>
                </a:cubicBezTo>
                <a:cubicBezTo>
                  <a:pt x="38" y="19"/>
                  <a:pt x="34" y="18"/>
                  <a:pt x="45" y="18"/>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13" name="Freeform 716"/>
          <p:cNvSpPr>
            <a:spLocks/>
          </p:cNvSpPr>
          <p:nvPr/>
        </p:nvSpPr>
        <p:spPr bwMode="auto">
          <a:xfrm>
            <a:off x="5797957" y="2349599"/>
            <a:ext cx="71437" cy="11113"/>
          </a:xfrm>
          <a:custGeom>
            <a:avLst/>
            <a:gdLst>
              <a:gd name="T0" fmla="*/ 2147483647 w 62"/>
              <a:gd name="T1" fmla="*/ 2147483647 h 11"/>
              <a:gd name="T2" fmla="*/ 2147483647 w 62"/>
              <a:gd name="T3" fmla="*/ 2147483647 h 11"/>
              <a:gd name="T4" fmla="*/ 0 w 62"/>
              <a:gd name="T5" fmla="*/ 0 h 11"/>
              <a:gd name="T6" fmla="*/ 0 60000 65536"/>
              <a:gd name="T7" fmla="*/ 0 60000 65536"/>
              <a:gd name="T8" fmla="*/ 0 60000 65536"/>
              <a:gd name="T9" fmla="*/ 0 w 62"/>
              <a:gd name="T10" fmla="*/ 0 h 11"/>
              <a:gd name="T11" fmla="*/ 62 w 62"/>
              <a:gd name="T12" fmla="*/ 11 h 11"/>
            </a:gdLst>
            <a:ahLst/>
            <a:cxnLst>
              <a:cxn ang="T6">
                <a:pos x="T0" y="T1"/>
              </a:cxn>
              <a:cxn ang="T7">
                <a:pos x="T2" y="T3"/>
              </a:cxn>
              <a:cxn ang="T8">
                <a:pos x="T4" y="T5"/>
              </a:cxn>
            </a:cxnLst>
            <a:rect l="T9" t="T10" r="T11" b="T12"/>
            <a:pathLst>
              <a:path w="62" h="11">
                <a:moveTo>
                  <a:pt x="62" y="11"/>
                </a:moveTo>
                <a:cubicBezTo>
                  <a:pt x="42" y="9"/>
                  <a:pt x="38" y="8"/>
                  <a:pt x="22" y="5"/>
                </a:cubicBezTo>
                <a:cubicBezTo>
                  <a:pt x="12" y="1"/>
                  <a:pt x="11" y="0"/>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14" name="Freeform 717"/>
          <p:cNvSpPr>
            <a:spLocks/>
          </p:cNvSpPr>
          <p:nvPr/>
        </p:nvSpPr>
        <p:spPr bwMode="auto">
          <a:xfrm>
            <a:off x="5799544" y="2394049"/>
            <a:ext cx="73025" cy="26988"/>
          </a:xfrm>
          <a:custGeom>
            <a:avLst/>
            <a:gdLst>
              <a:gd name="T0" fmla="*/ 2147483647 w 64"/>
              <a:gd name="T1" fmla="*/ 0 h 22"/>
              <a:gd name="T2" fmla="*/ 0 w 64"/>
              <a:gd name="T3" fmla="*/ 2147483647 h 22"/>
              <a:gd name="T4" fmla="*/ 0 60000 65536"/>
              <a:gd name="T5" fmla="*/ 0 60000 65536"/>
              <a:gd name="T6" fmla="*/ 0 w 64"/>
              <a:gd name="T7" fmla="*/ 0 h 22"/>
              <a:gd name="T8" fmla="*/ 64 w 64"/>
              <a:gd name="T9" fmla="*/ 22 h 22"/>
            </a:gdLst>
            <a:ahLst/>
            <a:cxnLst>
              <a:cxn ang="T4">
                <a:pos x="T0" y="T1"/>
              </a:cxn>
              <a:cxn ang="T5">
                <a:pos x="T2" y="T3"/>
              </a:cxn>
            </a:cxnLst>
            <a:rect l="T6" t="T7" r="T8" b="T9"/>
            <a:pathLst>
              <a:path w="64" h="22">
                <a:moveTo>
                  <a:pt x="64" y="0"/>
                </a:moveTo>
                <a:cubicBezTo>
                  <a:pt x="51" y="22"/>
                  <a:pt x="22" y="18"/>
                  <a:pt x="0" y="18"/>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15" name="Freeform 718"/>
          <p:cNvSpPr>
            <a:spLocks/>
          </p:cNvSpPr>
          <p:nvPr/>
        </p:nvSpPr>
        <p:spPr bwMode="auto">
          <a:xfrm>
            <a:off x="5745569" y="2360712"/>
            <a:ext cx="58738" cy="22225"/>
          </a:xfrm>
          <a:custGeom>
            <a:avLst/>
            <a:gdLst>
              <a:gd name="T0" fmla="*/ 0 w 50"/>
              <a:gd name="T1" fmla="*/ 2147483647 h 19"/>
              <a:gd name="T2" fmla="*/ 2147483647 w 50"/>
              <a:gd name="T3" fmla="*/ 2147483647 h 19"/>
              <a:gd name="T4" fmla="*/ 2147483647 w 50"/>
              <a:gd name="T5" fmla="*/ 2147483647 h 19"/>
              <a:gd name="T6" fmla="*/ 0 60000 65536"/>
              <a:gd name="T7" fmla="*/ 0 60000 65536"/>
              <a:gd name="T8" fmla="*/ 0 60000 65536"/>
              <a:gd name="T9" fmla="*/ 0 w 50"/>
              <a:gd name="T10" fmla="*/ 0 h 19"/>
              <a:gd name="T11" fmla="*/ 50 w 50"/>
              <a:gd name="T12" fmla="*/ 19 h 19"/>
            </a:gdLst>
            <a:ahLst/>
            <a:cxnLst>
              <a:cxn ang="T6">
                <a:pos x="T0" y="T1"/>
              </a:cxn>
              <a:cxn ang="T7">
                <a:pos x="T2" y="T3"/>
              </a:cxn>
              <a:cxn ang="T8">
                <a:pos x="T4" y="T5"/>
              </a:cxn>
            </a:cxnLst>
            <a:rect l="T9" t="T10" r="T11" b="T12"/>
            <a:pathLst>
              <a:path w="50" h="19">
                <a:moveTo>
                  <a:pt x="0" y="19"/>
                </a:moveTo>
                <a:cubicBezTo>
                  <a:pt x="15" y="12"/>
                  <a:pt x="31" y="9"/>
                  <a:pt x="47" y="6"/>
                </a:cubicBezTo>
                <a:cubicBezTo>
                  <a:pt x="48" y="0"/>
                  <a:pt x="46" y="1"/>
                  <a:pt x="50" y="1"/>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16" name="Freeform 719"/>
          <p:cNvSpPr>
            <a:spLocks/>
          </p:cNvSpPr>
          <p:nvPr/>
        </p:nvSpPr>
        <p:spPr bwMode="auto">
          <a:xfrm>
            <a:off x="5743982" y="2411512"/>
            <a:ext cx="47625" cy="38100"/>
          </a:xfrm>
          <a:custGeom>
            <a:avLst/>
            <a:gdLst>
              <a:gd name="T0" fmla="*/ 0 w 42"/>
              <a:gd name="T1" fmla="*/ 0 h 32"/>
              <a:gd name="T2" fmla="*/ 2147483647 w 42"/>
              <a:gd name="T3" fmla="*/ 2147483647 h 32"/>
              <a:gd name="T4" fmla="*/ 2147483647 w 42"/>
              <a:gd name="T5" fmla="*/ 2147483647 h 32"/>
              <a:gd name="T6" fmla="*/ 0 60000 65536"/>
              <a:gd name="T7" fmla="*/ 0 60000 65536"/>
              <a:gd name="T8" fmla="*/ 0 60000 65536"/>
              <a:gd name="T9" fmla="*/ 0 w 42"/>
              <a:gd name="T10" fmla="*/ 0 h 32"/>
              <a:gd name="T11" fmla="*/ 42 w 42"/>
              <a:gd name="T12" fmla="*/ 32 h 32"/>
            </a:gdLst>
            <a:ahLst/>
            <a:cxnLst>
              <a:cxn ang="T6">
                <a:pos x="T0" y="T1"/>
              </a:cxn>
              <a:cxn ang="T7">
                <a:pos x="T2" y="T3"/>
              </a:cxn>
              <a:cxn ang="T8">
                <a:pos x="T4" y="T5"/>
              </a:cxn>
            </a:cxnLst>
            <a:rect l="T9" t="T10" r="T11" b="T12"/>
            <a:pathLst>
              <a:path w="42" h="32">
                <a:moveTo>
                  <a:pt x="0" y="0"/>
                </a:moveTo>
                <a:cubicBezTo>
                  <a:pt x="9" y="3"/>
                  <a:pt x="15" y="9"/>
                  <a:pt x="23" y="13"/>
                </a:cubicBezTo>
                <a:cubicBezTo>
                  <a:pt x="13" y="20"/>
                  <a:pt x="36" y="28"/>
                  <a:pt x="42" y="32"/>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17" name="Freeform 720"/>
          <p:cNvSpPr>
            <a:spLocks/>
          </p:cNvSpPr>
          <p:nvPr/>
        </p:nvSpPr>
        <p:spPr bwMode="auto">
          <a:xfrm>
            <a:off x="5794782" y="2414687"/>
            <a:ext cx="68262" cy="38100"/>
          </a:xfrm>
          <a:custGeom>
            <a:avLst/>
            <a:gdLst>
              <a:gd name="T0" fmla="*/ 2147483647 w 59"/>
              <a:gd name="T1" fmla="*/ 2147483647 h 32"/>
              <a:gd name="T2" fmla="*/ 2147483647 w 59"/>
              <a:gd name="T3" fmla="*/ 2147483647 h 32"/>
              <a:gd name="T4" fmla="*/ 0 w 59"/>
              <a:gd name="T5" fmla="*/ 0 h 32"/>
              <a:gd name="T6" fmla="*/ 0 60000 65536"/>
              <a:gd name="T7" fmla="*/ 0 60000 65536"/>
              <a:gd name="T8" fmla="*/ 0 60000 65536"/>
              <a:gd name="T9" fmla="*/ 0 w 59"/>
              <a:gd name="T10" fmla="*/ 0 h 32"/>
              <a:gd name="T11" fmla="*/ 59 w 59"/>
              <a:gd name="T12" fmla="*/ 32 h 32"/>
            </a:gdLst>
            <a:ahLst/>
            <a:cxnLst>
              <a:cxn ang="T6">
                <a:pos x="T0" y="T1"/>
              </a:cxn>
              <a:cxn ang="T7">
                <a:pos x="T2" y="T3"/>
              </a:cxn>
              <a:cxn ang="T8">
                <a:pos x="T4" y="T5"/>
              </a:cxn>
            </a:cxnLst>
            <a:rect l="T9" t="T10" r="T11" b="T12"/>
            <a:pathLst>
              <a:path w="59" h="32">
                <a:moveTo>
                  <a:pt x="59" y="32"/>
                </a:moveTo>
                <a:cubicBezTo>
                  <a:pt x="52" y="31"/>
                  <a:pt x="45" y="27"/>
                  <a:pt x="38" y="26"/>
                </a:cubicBezTo>
                <a:cubicBezTo>
                  <a:pt x="26" y="17"/>
                  <a:pt x="11" y="11"/>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18" name="Freeform 721"/>
          <p:cNvSpPr>
            <a:spLocks/>
          </p:cNvSpPr>
          <p:nvPr/>
        </p:nvSpPr>
        <p:spPr bwMode="auto">
          <a:xfrm>
            <a:off x="5791607" y="2468662"/>
            <a:ext cx="80962" cy="11112"/>
          </a:xfrm>
          <a:custGeom>
            <a:avLst/>
            <a:gdLst>
              <a:gd name="T0" fmla="*/ 2147483647 w 69"/>
              <a:gd name="T1" fmla="*/ 2147483647 h 8"/>
              <a:gd name="T2" fmla="*/ 2147483647 w 69"/>
              <a:gd name="T3" fmla="*/ 2147483647 h 8"/>
              <a:gd name="T4" fmla="*/ 0 w 69"/>
              <a:gd name="T5" fmla="*/ 0 h 8"/>
              <a:gd name="T6" fmla="*/ 0 60000 65536"/>
              <a:gd name="T7" fmla="*/ 0 60000 65536"/>
              <a:gd name="T8" fmla="*/ 0 60000 65536"/>
              <a:gd name="T9" fmla="*/ 0 w 69"/>
              <a:gd name="T10" fmla="*/ 0 h 8"/>
              <a:gd name="T11" fmla="*/ 69 w 69"/>
              <a:gd name="T12" fmla="*/ 8 h 8"/>
            </a:gdLst>
            <a:ahLst/>
            <a:cxnLst>
              <a:cxn ang="T6">
                <a:pos x="T0" y="T1"/>
              </a:cxn>
              <a:cxn ang="T7">
                <a:pos x="T2" y="T3"/>
              </a:cxn>
              <a:cxn ang="T8">
                <a:pos x="T4" y="T5"/>
              </a:cxn>
            </a:cxnLst>
            <a:rect l="T9" t="T10" r="T11" b="T12"/>
            <a:pathLst>
              <a:path w="69" h="8">
                <a:moveTo>
                  <a:pt x="69" y="8"/>
                </a:moveTo>
                <a:cubicBezTo>
                  <a:pt x="42" y="4"/>
                  <a:pt x="40" y="3"/>
                  <a:pt x="6" y="2"/>
                </a:cubicBezTo>
                <a:cubicBezTo>
                  <a:pt x="4" y="1"/>
                  <a:pt x="0" y="0"/>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nvGrpSpPr>
          <p:cNvPr id="5419" name="Group 722"/>
          <p:cNvGrpSpPr>
            <a:grpSpLocks/>
          </p:cNvGrpSpPr>
          <p:nvPr/>
        </p:nvGrpSpPr>
        <p:grpSpPr bwMode="auto">
          <a:xfrm>
            <a:off x="6291669" y="1343124"/>
            <a:ext cx="163513" cy="211138"/>
            <a:chOff x="4544" y="749"/>
            <a:chExt cx="77" cy="96"/>
          </a:xfrm>
        </p:grpSpPr>
        <p:sp>
          <p:nvSpPr>
            <p:cNvPr id="5500" name="AutoShape 723"/>
            <p:cNvSpPr>
              <a:spLocks noChangeArrowheads="1"/>
            </p:cNvSpPr>
            <p:nvPr/>
          </p:nvSpPr>
          <p:spPr bwMode="auto">
            <a:xfrm rot="2813760">
              <a:off x="4546" y="814"/>
              <a:ext cx="29" cy="34"/>
            </a:xfrm>
            <a:prstGeom prst="can">
              <a:avLst>
                <a:gd name="adj" fmla="val 29310"/>
              </a:avLst>
            </a:prstGeom>
            <a:solidFill>
              <a:srgbClr val="FFFF00"/>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501" name="Freeform 724"/>
            <p:cNvSpPr>
              <a:spLocks/>
            </p:cNvSpPr>
            <p:nvPr/>
          </p:nvSpPr>
          <p:spPr bwMode="auto">
            <a:xfrm rot="6509559">
              <a:off x="4553" y="771"/>
              <a:ext cx="89" cy="46"/>
            </a:xfrm>
            <a:custGeom>
              <a:avLst/>
              <a:gdLst>
                <a:gd name="T0" fmla="*/ 89 w 89"/>
                <a:gd name="T1" fmla="*/ 41 h 46"/>
                <a:gd name="T2" fmla="*/ 82 w 89"/>
                <a:gd name="T3" fmla="*/ 46 h 46"/>
                <a:gd name="T4" fmla="*/ 65 w 89"/>
                <a:gd name="T5" fmla="*/ 41 h 46"/>
                <a:gd name="T6" fmla="*/ 65 w 89"/>
                <a:gd name="T7" fmla="*/ 29 h 46"/>
                <a:gd name="T8" fmla="*/ 43 w 89"/>
                <a:gd name="T9" fmla="*/ 41 h 46"/>
                <a:gd name="T10" fmla="*/ 34 w 89"/>
                <a:gd name="T11" fmla="*/ 14 h 46"/>
                <a:gd name="T12" fmla="*/ 14 w 89"/>
                <a:gd name="T13" fmla="*/ 24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420" name="Group 725"/>
          <p:cNvGrpSpPr>
            <a:grpSpLocks/>
          </p:cNvGrpSpPr>
          <p:nvPr/>
        </p:nvGrpSpPr>
        <p:grpSpPr bwMode="auto">
          <a:xfrm rot="-1713083">
            <a:off x="5709057" y="1133574"/>
            <a:ext cx="165100" cy="209550"/>
            <a:chOff x="4544" y="749"/>
            <a:chExt cx="77" cy="96"/>
          </a:xfrm>
        </p:grpSpPr>
        <p:sp>
          <p:nvSpPr>
            <p:cNvPr id="5498" name="AutoShape 726"/>
            <p:cNvSpPr>
              <a:spLocks noChangeArrowheads="1"/>
            </p:cNvSpPr>
            <p:nvPr/>
          </p:nvSpPr>
          <p:spPr bwMode="auto">
            <a:xfrm rot="2813760">
              <a:off x="4546" y="814"/>
              <a:ext cx="29" cy="34"/>
            </a:xfrm>
            <a:prstGeom prst="can">
              <a:avLst>
                <a:gd name="adj" fmla="val 29310"/>
              </a:avLst>
            </a:prstGeom>
            <a:solidFill>
              <a:srgbClr val="FFFF00"/>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499" name="Freeform 727"/>
            <p:cNvSpPr>
              <a:spLocks/>
            </p:cNvSpPr>
            <p:nvPr/>
          </p:nvSpPr>
          <p:spPr bwMode="auto">
            <a:xfrm rot="6509559">
              <a:off x="4553" y="771"/>
              <a:ext cx="89" cy="46"/>
            </a:xfrm>
            <a:custGeom>
              <a:avLst/>
              <a:gdLst>
                <a:gd name="T0" fmla="*/ 89 w 89"/>
                <a:gd name="T1" fmla="*/ 41 h 46"/>
                <a:gd name="T2" fmla="*/ 82 w 89"/>
                <a:gd name="T3" fmla="*/ 46 h 46"/>
                <a:gd name="T4" fmla="*/ 65 w 89"/>
                <a:gd name="T5" fmla="*/ 41 h 46"/>
                <a:gd name="T6" fmla="*/ 65 w 89"/>
                <a:gd name="T7" fmla="*/ 29 h 46"/>
                <a:gd name="T8" fmla="*/ 43 w 89"/>
                <a:gd name="T9" fmla="*/ 41 h 46"/>
                <a:gd name="T10" fmla="*/ 34 w 89"/>
                <a:gd name="T11" fmla="*/ 14 h 46"/>
                <a:gd name="T12" fmla="*/ 14 w 89"/>
                <a:gd name="T13" fmla="*/ 24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421" name="Group 728"/>
          <p:cNvGrpSpPr>
            <a:grpSpLocks/>
          </p:cNvGrpSpPr>
          <p:nvPr/>
        </p:nvGrpSpPr>
        <p:grpSpPr bwMode="auto">
          <a:xfrm>
            <a:off x="6096407" y="1743174"/>
            <a:ext cx="165100" cy="209550"/>
            <a:chOff x="4544" y="749"/>
            <a:chExt cx="77" cy="96"/>
          </a:xfrm>
        </p:grpSpPr>
        <p:sp>
          <p:nvSpPr>
            <p:cNvPr id="5496" name="AutoShape 729"/>
            <p:cNvSpPr>
              <a:spLocks noChangeArrowheads="1"/>
            </p:cNvSpPr>
            <p:nvPr/>
          </p:nvSpPr>
          <p:spPr bwMode="auto">
            <a:xfrm rot="2813760">
              <a:off x="4546" y="814"/>
              <a:ext cx="29" cy="34"/>
            </a:xfrm>
            <a:prstGeom prst="can">
              <a:avLst>
                <a:gd name="adj" fmla="val 29310"/>
              </a:avLst>
            </a:prstGeom>
            <a:solidFill>
              <a:srgbClr val="FFFF00"/>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497" name="Freeform 730"/>
            <p:cNvSpPr>
              <a:spLocks/>
            </p:cNvSpPr>
            <p:nvPr/>
          </p:nvSpPr>
          <p:spPr bwMode="auto">
            <a:xfrm rot="6509559">
              <a:off x="4553" y="771"/>
              <a:ext cx="89" cy="46"/>
            </a:xfrm>
            <a:custGeom>
              <a:avLst/>
              <a:gdLst>
                <a:gd name="T0" fmla="*/ 89 w 89"/>
                <a:gd name="T1" fmla="*/ 41 h 46"/>
                <a:gd name="T2" fmla="*/ 82 w 89"/>
                <a:gd name="T3" fmla="*/ 46 h 46"/>
                <a:gd name="T4" fmla="*/ 65 w 89"/>
                <a:gd name="T5" fmla="*/ 41 h 46"/>
                <a:gd name="T6" fmla="*/ 65 w 89"/>
                <a:gd name="T7" fmla="*/ 29 h 46"/>
                <a:gd name="T8" fmla="*/ 43 w 89"/>
                <a:gd name="T9" fmla="*/ 41 h 46"/>
                <a:gd name="T10" fmla="*/ 34 w 89"/>
                <a:gd name="T11" fmla="*/ 14 h 46"/>
                <a:gd name="T12" fmla="*/ 14 w 89"/>
                <a:gd name="T13" fmla="*/ 24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422" name="Group 731"/>
          <p:cNvGrpSpPr>
            <a:grpSpLocks/>
          </p:cNvGrpSpPr>
          <p:nvPr/>
        </p:nvGrpSpPr>
        <p:grpSpPr bwMode="auto">
          <a:xfrm rot="2569622">
            <a:off x="6485344" y="2040037"/>
            <a:ext cx="165100" cy="209550"/>
            <a:chOff x="4544" y="749"/>
            <a:chExt cx="77" cy="96"/>
          </a:xfrm>
        </p:grpSpPr>
        <p:sp>
          <p:nvSpPr>
            <p:cNvPr id="5494" name="AutoShape 732"/>
            <p:cNvSpPr>
              <a:spLocks noChangeArrowheads="1"/>
            </p:cNvSpPr>
            <p:nvPr/>
          </p:nvSpPr>
          <p:spPr bwMode="auto">
            <a:xfrm rot="2813760">
              <a:off x="4546" y="814"/>
              <a:ext cx="29" cy="34"/>
            </a:xfrm>
            <a:prstGeom prst="can">
              <a:avLst>
                <a:gd name="adj" fmla="val 29310"/>
              </a:avLst>
            </a:prstGeom>
            <a:solidFill>
              <a:srgbClr val="FFFF00"/>
            </a:solidFill>
            <a:ln w="9525">
              <a:solidFill>
                <a:schemeClr val="tx1"/>
              </a:solidFill>
              <a:round/>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495" name="Freeform 733"/>
            <p:cNvSpPr>
              <a:spLocks/>
            </p:cNvSpPr>
            <p:nvPr/>
          </p:nvSpPr>
          <p:spPr bwMode="auto">
            <a:xfrm rot="6509559">
              <a:off x="4553" y="771"/>
              <a:ext cx="89" cy="46"/>
            </a:xfrm>
            <a:custGeom>
              <a:avLst/>
              <a:gdLst>
                <a:gd name="T0" fmla="*/ 89 w 89"/>
                <a:gd name="T1" fmla="*/ 41 h 46"/>
                <a:gd name="T2" fmla="*/ 82 w 89"/>
                <a:gd name="T3" fmla="*/ 46 h 46"/>
                <a:gd name="T4" fmla="*/ 65 w 89"/>
                <a:gd name="T5" fmla="*/ 41 h 46"/>
                <a:gd name="T6" fmla="*/ 65 w 89"/>
                <a:gd name="T7" fmla="*/ 29 h 46"/>
                <a:gd name="T8" fmla="*/ 43 w 89"/>
                <a:gd name="T9" fmla="*/ 41 h 46"/>
                <a:gd name="T10" fmla="*/ 34 w 89"/>
                <a:gd name="T11" fmla="*/ 14 h 46"/>
                <a:gd name="T12" fmla="*/ 14 w 89"/>
                <a:gd name="T13" fmla="*/ 24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sp>
        <p:nvSpPr>
          <p:cNvPr id="5423" name="Freeform 734"/>
          <p:cNvSpPr>
            <a:spLocks/>
          </p:cNvSpPr>
          <p:nvPr/>
        </p:nvSpPr>
        <p:spPr bwMode="auto">
          <a:xfrm>
            <a:off x="5253444" y="943074"/>
            <a:ext cx="61913" cy="338138"/>
          </a:xfrm>
          <a:custGeom>
            <a:avLst/>
            <a:gdLst>
              <a:gd name="T0" fmla="*/ 2147483647 w 29"/>
              <a:gd name="T1" fmla="*/ 2147483647 h 155"/>
              <a:gd name="T2" fmla="*/ 2147483647 w 29"/>
              <a:gd name="T3" fmla="*/ 2147483647 h 155"/>
              <a:gd name="T4" fmla="*/ 2147483647 w 29"/>
              <a:gd name="T5" fmla="*/ 2147483647 h 155"/>
              <a:gd name="T6" fmla="*/ 2147483647 w 29"/>
              <a:gd name="T7" fmla="*/ 2147483647 h 155"/>
              <a:gd name="T8" fmla="*/ 2147483647 w 29"/>
              <a:gd name="T9" fmla="*/ 2147483647 h 155"/>
              <a:gd name="T10" fmla="*/ 2147483647 w 29"/>
              <a:gd name="T11" fmla="*/ 2147483647 h 155"/>
              <a:gd name="T12" fmla="*/ 2147483647 w 29"/>
              <a:gd name="T13" fmla="*/ 2147483647 h 155"/>
              <a:gd name="T14" fmla="*/ 2147483647 w 29"/>
              <a:gd name="T15" fmla="*/ 0 h 155"/>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55"/>
              <a:gd name="T26" fmla="*/ 29 w 29"/>
              <a:gd name="T27" fmla="*/ 155 h 15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55">
                <a:moveTo>
                  <a:pt x="26" y="155"/>
                </a:moveTo>
                <a:cubicBezTo>
                  <a:pt x="29" y="148"/>
                  <a:pt x="27" y="147"/>
                  <a:pt x="23" y="141"/>
                </a:cubicBezTo>
                <a:cubicBezTo>
                  <a:pt x="21" y="133"/>
                  <a:pt x="18" y="125"/>
                  <a:pt x="15" y="118"/>
                </a:cubicBezTo>
                <a:cubicBezTo>
                  <a:pt x="16" y="110"/>
                  <a:pt x="16" y="100"/>
                  <a:pt x="21" y="93"/>
                </a:cubicBezTo>
                <a:cubicBezTo>
                  <a:pt x="26" y="75"/>
                  <a:pt x="23" y="61"/>
                  <a:pt x="20" y="43"/>
                </a:cubicBezTo>
                <a:cubicBezTo>
                  <a:pt x="19" y="37"/>
                  <a:pt x="13" y="25"/>
                  <a:pt x="13" y="25"/>
                </a:cubicBezTo>
                <a:cubicBezTo>
                  <a:pt x="6" y="28"/>
                  <a:pt x="5" y="19"/>
                  <a:pt x="2" y="13"/>
                </a:cubicBezTo>
                <a:cubicBezTo>
                  <a:pt x="0" y="5"/>
                  <a:pt x="1" y="10"/>
                  <a:pt x="1"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24" name="AutoShape 735"/>
          <p:cNvSpPr>
            <a:spLocks noChangeArrowheads="1"/>
          </p:cNvSpPr>
          <p:nvPr/>
        </p:nvSpPr>
        <p:spPr bwMode="auto">
          <a:xfrm>
            <a:off x="5213757" y="836712"/>
            <a:ext cx="98425" cy="98425"/>
          </a:xfrm>
          <a:prstGeom prst="triangle">
            <a:avLst>
              <a:gd name="adj" fmla="val 50000"/>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425" name="Freeform 736"/>
          <p:cNvSpPr>
            <a:spLocks/>
          </p:cNvSpPr>
          <p:nvPr/>
        </p:nvSpPr>
        <p:spPr bwMode="auto">
          <a:xfrm>
            <a:off x="4596219" y="1332012"/>
            <a:ext cx="234950" cy="168275"/>
          </a:xfrm>
          <a:custGeom>
            <a:avLst/>
            <a:gdLst>
              <a:gd name="T0" fmla="*/ 2147483647 w 110"/>
              <a:gd name="T1" fmla="*/ 2147483647 h 77"/>
              <a:gd name="T2" fmla="*/ 2147483647 w 110"/>
              <a:gd name="T3" fmla="*/ 2147483647 h 77"/>
              <a:gd name="T4" fmla="*/ 2147483647 w 110"/>
              <a:gd name="T5" fmla="*/ 2147483647 h 77"/>
              <a:gd name="T6" fmla="*/ 2147483647 w 110"/>
              <a:gd name="T7" fmla="*/ 2147483647 h 77"/>
              <a:gd name="T8" fmla="*/ 2147483647 w 110"/>
              <a:gd name="T9" fmla="*/ 0 h 77"/>
              <a:gd name="T10" fmla="*/ 0 60000 65536"/>
              <a:gd name="T11" fmla="*/ 0 60000 65536"/>
              <a:gd name="T12" fmla="*/ 0 60000 65536"/>
              <a:gd name="T13" fmla="*/ 0 60000 65536"/>
              <a:gd name="T14" fmla="*/ 0 60000 65536"/>
              <a:gd name="T15" fmla="*/ 0 w 110"/>
              <a:gd name="T16" fmla="*/ 0 h 77"/>
              <a:gd name="T17" fmla="*/ 110 w 110"/>
              <a:gd name="T18" fmla="*/ 77 h 77"/>
            </a:gdLst>
            <a:ahLst/>
            <a:cxnLst>
              <a:cxn ang="T10">
                <a:pos x="T0" y="T1"/>
              </a:cxn>
              <a:cxn ang="T11">
                <a:pos x="T2" y="T3"/>
              </a:cxn>
              <a:cxn ang="T12">
                <a:pos x="T4" y="T5"/>
              </a:cxn>
              <a:cxn ang="T13">
                <a:pos x="T6" y="T7"/>
              </a:cxn>
              <a:cxn ang="T14">
                <a:pos x="T8" y="T9"/>
              </a:cxn>
            </a:cxnLst>
            <a:rect l="T15" t="T16" r="T17" b="T18"/>
            <a:pathLst>
              <a:path w="110" h="77">
                <a:moveTo>
                  <a:pt x="106" y="77"/>
                </a:moveTo>
                <a:cubicBezTo>
                  <a:pt x="110" y="67"/>
                  <a:pt x="105" y="65"/>
                  <a:pt x="109" y="55"/>
                </a:cubicBezTo>
                <a:cubicBezTo>
                  <a:pt x="101" y="44"/>
                  <a:pt x="94" y="43"/>
                  <a:pt x="82" y="39"/>
                </a:cubicBezTo>
                <a:cubicBezTo>
                  <a:pt x="56" y="41"/>
                  <a:pt x="36" y="43"/>
                  <a:pt x="10" y="41"/>
                </a:cubicBezTo>
                <a:cubicBezTo>
                  <a:pt x="0" y="27"/>
                  <a:pt x="3" y="21"/>
                  <a:pt x="3"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26" name="Freeform 737"/>
          <p:cNvSpPr>
            <a:spLocks/>
          </p:cNvSpPr>
          <p:nvPr/>
        </p:nvSpPr>
        <p:spPr bwMode="auto">
          <a:xfrm>
            <a:off x="4042182" y="2028924"/>
            <a:ext cx="376237" cy="53975"/>
          </a:xfrm>
          <a:custGeom>
            <a:avLst/>
            <a:gdLst>
              <a:gd name="T0" fmla="*/ 2147483647 w 176"/>
              <a:gd name="T1" fmla="*/ 2147483647 h 24"/>
              <a:gd name="T2" fmla="*/ 2147483647 w 176"/>
              <a:gd name="T3" fmla="*/ 2147483647 h 24"/>
              <a:gd name="T4" fmla="*/ 2147483647 w 176"/>
              <a:gd name="T5" fmla="*/ 0 h 24"/>
              <a:gd name="T6" fmla="*/ 2147483647 w 176"/>
              <a:gd name="T7" fmla="*/ 2147483647 h 24"/>
              <a:gd name="T8" fmla="*/ 0 w 176"/>
              <a:gd name="T9" fmla="*/ 2147483647 h 24"/>
              <a:gd name="T10" fmla="*/ 0 60000 65536"/>
              <a:gd name="T11" fmla="*/ 0 60000 65536"/>
              <a:gd name="T12" fmla="*/ 0 60000 65536"/>
              <a:gd name="T13" fmla="*/ 0 60000 65536"/>
              <a:gd name="T14" fmla="*/ 0 60000 65536"/>
              <a:gd name="T15" fmla="*/ 0 w 176"/>
              <a:gd name="T16" fmla="*/ 0 h 24"/>
              <a:gd name="T17" fmla="*/ 176 w 176"/>
              <a:gd name="T18" fmla="*/ 24 h 24"/>
            </a:gdLst>
            <a:ahLst/>
            <a:cxnLst>
              <a:cxn ang="T10">
                <a:pos x="T0" y="T1"/>
              </a:cxn>
              <a:cxn ang="T11">
                <a:pos x="T2" y="T3"/>
              </a:cxn>
              <a:cxn ang="T12">
                <a:pos x="T4" y="T5"/>
              </a:cxn>
              <a:cxn ang="T13">
                <a:pos x="T6" y="T7"/>
              </a:cxn>
              <a:cxn ang="T14">
                <a:pos x="T8" y="T9"/>
              </a:cxn>
            </a:cxnLst>
            <a:rect l="T15" t="T16" r="T17" b="T18"/>
            <a:pathLst>
              <a:path w="176" h="24">
                <a:moveTo>
                  <a:pt x="176" y="24"/>
                </a:moveTo>
                <a:cubicBezTo>
                  <a:pt x="170" y="15"/>
                  <a:pt x="166" y="13"/>
                  <a:pt x="156" y="10"/>
                </a:cubicBezTo>
                <a:cubicBezTo>
                  <a:pt x="146" y="3"/>
                  <a:pt x="140" y="3"/>
                  <a:pt x="128" y="0"/>
                </a:cubicBezTo>
                <a:cubicBezTo>
                  <a:pt x="102" y="5"/>
                  <a:pt x="78" y="14"/>
                  <a:pt x="53" y="20"/>
                </a:cubicBezTo>
                <a:cubicBezTo>
                  <a:pt x="37" y="18"/>
                  <a:pt x="16" y="10"/>
                  <a:pt x="0" y="1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27" name="Freeform 738"/>
          <p:cNvSpPr>
            <a:spLocks/>
          </p:cNvSpPr>
          <p:nvPr/>
        </p:nvSpPr>
        <p:spPr bwMode="auto">
          <a:xfrm>
            <a:off x="4078694" y="2219424"/>
            <a:ext cx="296863" cy="109538"/>
          </a:xfrm>
          <a:custGeom>
            <a:avLst/>
            <a:gdLst>
              <a:gd name="T0" fmla="*/ 2147483647 w 139"/>
              <a:gd name="T1" fmla="*/ 2147483647 h 50"/>
              <a:gd name="T2" fmla="*/ 2147483647 w 139"/>
              <a:gd name="T3" fmla="*/ 0 h 50"/>
              <a:gd name="T4" fmla="*/ 2147483647 w 139"/>
              <a:gd name="T5" fmla="*/ 2147483647 h 50"/>
              <a:gd name="T6" fmla="*/ 2147483647 w 139"/>
              <a:gd name="T7" fmla="*/ 2147483647 h 50"/>
              <a:gd name="T8" fmla="*/ 2147483647 w 139"/>
              <a:gd name="T9" fmla="*/ 2147483647 h 50"/>
              <a:gd name="T10" fmla="*/ 0 w 139"/>
              <a:gd name="T11" fmla="*/ 2147483647 h 50"/>
              <a:gd name="T12" fmla="*/ 0 60000 65536"/>
              <a:gd name="T13" fmla="*/ 0 60000 65536"/>
              <a:gd name="T14" fmla="*/ 0 60000 65536"/>
              <a:gd name="T15" fmla="*/ 0 60000 65536"/>
              <a:gd name="T16" fmla="*/ 0 60000 65536"/>
              <a:gd name="T17" fmla="*/ 0 60000 65536"/>
              <a:gd name="T18" fmla="*/ 0 w 139"/>
              <a:gd name="T19" fmla="*/ 0 h 50"/>
              <a:gd name="T20" fmla="*/ 139 w 139"/>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9" h="50">
                <a:moveTo>
                  <a:pt x="139" y="31"/>
                </a:moveTo>
                <a:cubicBezTo>
                  <a:pt x="133" y="11"/>
                  <a:pt x="128" y="6"/>
                  <a:pt x="108" y="0"/>
                </a:cubicBezTo>
                <a:cubicBezTo>
                  <a:pt x="105" y="14"/>
                  <a:pt x="97" y="10"/>
                  <a:pt x="84" y="14"/>
                </a:cubicBezTo>
                <a:cubicBezTo>
                  <a:pt x="65" y="28"/>
                  <a:pt x="53" y="43"/>
                  <a:pt x="29" y="50"/>
                </a:cubicBezTo>
                <a:cubicBezTo>
                  <a:pt x="17" y="48"/>
                  <a:pt x="13" y="44"/>
                  <a:pt x="5" y="36"/>
                </a:cubicBezTo>
                <a:cubicBezTo>
                  <a:pt x="3" y="28"/>
                  <a:pt x="5" y="29"/>
                  <a:pt x="0" y="29"/>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28" name="Freeform 739"/>
          <p:cNvSpPr>
            <a:spLocks/>
          </p:cNvSpPr>
          <p:nvPr/>
        </p:nvSpPr>
        <p:spPr bwMode="auto">
          <a:xfrm>
            <a:off x="4073932" y="2894112"/>
            <a:ext cx="358775" cy="185737"/>
          </a:xfrm>
          <a:custGeom>
            <a:avLst/>
            <a:gdLst>
              <a:gd name="T0" fmla="*/ 2147483647 w 168"/>
              <a:gd name="T1" fmla="*/ 0 h 84"/>
              <a:gd name="T2" fmla="*/ 2147483647 w 168"/>
              <a:gd name="T3" fmla="*/ 2147483647 h 84"/>
              <a:gd name="T4" fmla="*/ 2147483647 w 168"/>
              <a:gd name="T5" fmla="*/ 2147483647 h 84"/>
              <a:gd name="T6" fmla="*/ 2147483647 w 168"/>
              <a:gd name="T7" fmla="*/ 2147483647 h 84"/>
              <a:gd name="T8" fmla="*/ 2147483647 w 168"/>
              <a:gd name="T9" fmla="*/ 2147483647 h 84"/>
              <a:gd name="T10" fmla="*/ 0 w 168"/>
              <a:gd name="T11" fmla="*/ 2147483647 h 84"/>
              <a:gd name="T12" fmla="*/ 0 60000 65536"/>
              <a:gd name="T13" fmla="*/ 0 60000 65536"/>
              <a:gd name="T14" fmla="*/ 0 60000 65536"/>
              <a:gd name="T15" fmla="*/ 0 60000 65536"/>
              <a:gd name="T16" fmla="*/ 0 60000 65536"/>
              <a:gd name="T17" fmla="*/ 0 60000 65536"/>
              <a:gd name="T18" fmla="*/ 0 w 168"/>
              <a:gd name="T19" fmla="*/ 0 h 84"/>
              <a:gd name="T20" fmla="*/ 168 w 168"/>
              <a:gd name="T21" fmla="*/ 84 h 84"/>
            </a:gdLst>
            <a:ahLst/>
            <a:cxnLst>
              <a:cxn ang="T12">
                <a:pos x="T0" y="T1"/>
              </a:cxn>
              <a:cxn ang="T13">
                <a:pos x="T2" y="T3"/>
              </a:cxn>
              <a:cxn ang="T14">
                <a:pos x="T4" y="T5"/>
              </a:cxn>
              <a:cxn ang="T15">
                <a:pos x="T6" y="T7"/>
              </a:cxn>
              <a:cxn ang="T16">
                <a:pos x="T8" y="T9"/>
              </a:cxn>
              <a:cxn ang="T17">
                <a:pos x="T10" y="T11"/>
              </a:cxn>
            </a:cxnLst>
            <a:rect l="T18" t="T19" r="T20" b="T21"/>
            <a:pathLst>
              <a:path w="168" h="84">
                <a:moveTo>
                  <a:pt x="168" y="0"/>
                </a:moveTo>
                <a:cubicBezTo>
                  <a:pt x="158" y="2"/>
                  <a:pt x="147" y="1"/>
                  <a:pt x="137" y="5"/>
                </a:cubicBezTo>
                <a:cubicBezTo>
                  <a:pt x="134" y="6"/>
                  <a:pt x="132" y="7"/>
                  <a:pt x="129" y="8"/>
                </a:cubicBezTo>
                <a:cubicBezTo>
                  <a:pt x="124" y="9"/>
                  <a:pt x="115" y="12"/>
                  <a:pt x="115" y="12"/>
                </a:cubicBezTo>
                <a:cubicBezTo>
                  <a:pt x="103" y="21"/>
                  <a:pt x="96" y="35"/>
                  <a:pt x="84" y="44"/>
                </a:cubicBezTo>
                <a:cubicBezTo>
                  <a:pt x="65" y="77"/>
                  <a:pt x="36" y="84"/>
                  <a:pt x="0" y="8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29" name="Freeform 740"/>
          <p:cNvSpPr>
            <a:spLocks/>
          </p:cNvSpPr>
          <p:nvPr/>
        </p:nvSpPr>
        <p:spPr bwMode="auto">
          <a:xfrm>
            <a:off x="4334282" y="3210024"/>
            <a:ext cx="231775" cy="254000"/>
          </a:xfrm>
          <a:custGeom>
            <a:avLst/>
            <a:gdLst>
              <a:gd name="T0" fmla="*/ 2147483647 w 108"/>
              <a:gd name="T1" fmla="*/ 0 h 116"/>
              <a:gd name="T2" fmla="*/ 2147483647 w 108"/>
              <a:gd name="T3" fmla="*/ 2147483647 h 116"/>
              <a:gd name="T4" fmla="*/ 2147483647 w 108"/>
              <a:gd name="T5" fmla="*/ 2147483647 h 116"/>
              <a:gd name="T6" fmla="*/ 0 w 108"/>
              <a:gd name="T7" fmla="*/ 2147483647 h 116"/>
              <a:gd name="T8" fmla="*/ 0 60000 65536"/>
              <a:gd name="T9" fmla="*/ 0 60000 65536"/>
              <a:gd name="T10" fmla="*/ 0 60000 65536"/>
              <a:gd name="T11" fmla="*/ 0 60000 65536"/>
              <a:gd name="T12" fmla="*/ 0 w 108"/>
              <a:gd name="T13" fmla="*/ 0 h 116"/>
              <a:gd name="T14" fmla="*/ 108 w 108"/>
              <a:gd name="T15" fmla="*/ 116 h 116"/>
            </a:gdLst>
            <a:ahLst/>
            <a:cxnLst>
              <a:cxn ang="T8">
                <a:pos x="T0" y="T1"/>
              </a:cxn>
              <a:cxn ang="T9">
                <a:pos x="T2" y="T3"/>
              </a:cxn>
              <a:cxn ang="T10">
                <a:pos x="T4" y="T5"/>
              </a:cxn>
              <a:cxn ang="T11">
                <a:pos x="T6" y="T7"/>
              </a:cxn>
            </a:cxnLst>
            <a:rect l="T12" t="T13" r="T14" b="T15"/>
            <a:pathLst>
              <a:path w="108" h="116">
                <a:moveTo>
                  <a:pt x="108" y="0"/>
                </a:moveTo>
                <a:cubicBezTo>
                  <a:pt x="96" y="9"/>
                  <a:pt x="94" y="8"/>
                  <a:pt x="84" y="22"/>
                </a:cubicBezTo>
                <a:cubicBezTo>
                  <a:pt x="82" y="24"/>
                  <a:pt x="79" y="29"/>
                  <a:pt x="79" y="29"/>
                </a:cubicBezTo>
                <a:cubicBezTo>
                  <a:pt x="68" y="66"/>
                  <a:pt x="47" y="116"/>
                  <a:pt x="0" y="11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30" name="Freeform 741"/>
          <p:cNvSpPr>
            <a:spLocks/>
          </p:cNvSpPr>
          <p:nvPr/>
        </p:nvSpPr>
        <p:spPr bwMode="auto">
          <a:xfrm>
            <a:off x="4632732" y="3510062"/>
            <a:ext cx="250825" cy="250825"/>
          </a:xfrm>
          <a:custGeom>
            <a:avLst/>
            <a:gdLst>
              <a:gd name="T0" fmla="*/ 2147483647 w 118"/>
              <a:gd name="T1" fmla="*/ 0 h 115"/>
              <a:gd name="T2" fmla="*/ 2147483647 w 118"/>
              <a:gd name="T3" fmla="*/ 2147483647 h 115"/>
              <a:gd name="T4" fmla="*/ 2147483647 w 118"/>
              <a:gd name="T5" fmla="*/ 2147483647 h 115"/>
              <a:gd name="T6" fmla="*/ 2147483647 w 118"/>
              <a:gd name="T7" fmla="*/ 2147483647 h 115"/>
              <a:gd name="T8" fmla="*/ 0 w 118"/>
              <a:gd name="T9" fmla="*/ 2147483647 h 115"/>
              <a:gd name="T10" fmla="*/ 0 60000 65536"/>
              <a:gd name="T11" fmla="*/ 0 60000 65536"/>
              <a:gd name="T12" fmla="*/ 0 60000 65536"/>
              <a:gd name="T13" fmla="*/ 0 60000 65536"/>
              <a:gd name="T14" fmla="*/ 0 60000 65536"/>
              <a:gd name="T15" fmla="*/ 0 w 118"/>
              <a:gd name="T16" fmla="*/ 0 h 115"/>
              <a:gd name="T17" fmla="*/ 118 w 118"/>
              <a:gd name="T18" fmla="*/ 115 h 115"/>
            </a:gdLst>
            <a:ahLst/>
            <a:cxnLst>
              <a:cxn ang="T10">
                <a:pos x="T0" y="T1"/>
              </a:cxn>
              <a:cxn ang="T11">
                <a:pos x="T2" y="T3"/>
              </a:cxn>
              <a:cxn ang="T12">
                <a:pos x="T4" y="T5"/>
              </a:cxn>
              <a:cxn ang="T13">
                <a:pos x="T6" y="T7"/>
              </a:cxn>
              <a:cxn ang="T14">
                <a:pos x="T8" y="T9"/>
              </a:cxn>
            </a:cxnLst>
            <a:rect l="T15" t="T16" r="T17" b="T18"/>
            <a:pathLst>
              <a:path w="118" h="115">
                <a:moveTo>
                  <a:pt x="108" y="0"/>
                </a:moveTo>
                <a:cubicBezTo>
                  <a:pt x="104" y="12"/>
                  <a:pt x="111" y="26"/>
                  <a:pt x="118" y="36"/>
                </a:cubicBezTo>
                <a:cubicBezTo>
                  <a:pt x="116" y="55"/>
                  <a:pt x="110" y="78"/>
                  <a:pt x="89" y="84"/>
                </a:cubicBezTo>
                <a:cubicBezTo>
                  <a:pt x="72" y="96"/>
                  <a:pt x="81" y="93"/>
                  <a:pt x="63" y="96"/>
                </a:cubicBezTo>
                <a:cubicBezTo>
                  <a:pt x="44" y="104"/>
                  <a:pt x="21" y="115"/>
                  <a:pt x="0" y="11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31" name="Freeform 742"/>
          <p:cNvSpPr>
            <a:spLocks/>
          </p:cNvSpPr>
          <p:nvPr/>
        </p:nvSpPr>
        <p:spPr bwMode="auto">
          <a:xfrm>
            <a:off x="5189944" y="3727549"/>
            <a:ext cx="185738" cy="303213"/>
          </a:xfrm>
          <a:custGeom>
            <a:avLst/>
            <a:gdLst>
              <a:gd name="T0" fmla="*/ 2147483647 w 87"/>
              <a:gd name="T1" fmla="*/ 0 h 139"/>
              <a:gd name="T2" fmla="*/ 2147483647 w 87"/>
              <a:gd name="T3" fmla="*/ 2147483647 h 139"/>
              <a:gd name="T4" fmla="*/ 2147483647 w 87"/>
              <a:gd name="T5" fmla="*/ 2147483647 h 139"/>
              <a:gd name="T6" fmla="*/ 2147483647 w 87"/>
              <a:gd name="T7" fmla="*/ 2147483647 h 139"/>
              <a:gd name="T8" fmla="*/ 2147483647 w 87"/>
              <a:gd name="T9" fmla="*/ 2147483647 h 139"/>
              <a:gd name="T10" fmla="*/ 0 60000 65536"/>
              <a:gd name="T11" fmla="*/ 0 60000 65536"/>
              <a:gd name="T12" fmla="*/ 0 60000 65536"/>
              <a:gd name="T13" fmla="*/ 0 60000 65536"/>
              <a:gd name="T14" fmla="*/ 0 60000 65536"/>
              <a:gd name="T15" fmla="*/ 0 w 87"/>
              <a:gd name="T16" fmla="*/ 0 h 139"/>
              <a:gd name="T17" fmla="*/ 87 w 87"/>
              <a:gd name="T18" fmla="*/ 139 h 139"/>
            </a:gdLst>
            <a:ahLst/>
            <a:cxnLst>
              <a:cxn ang="T10">
                <a:pos x="T0" y="T1"/>
              </a:cxn>
              <a:cxn ang="T11">
                <a:pos x="T2" y="T3"/>
              </a:cxn>
              <a:cxn ang="T12">
                <a:pos x="T4" y="T5"/>
              </a:cxn>
              <a:cxn ang="T13">
                <a:pos x="T6" y="T7"/>
              </a:cxn>
              <a:cxn ang="T14">
                <a:pos x="T8" y="T9"/>
              </a:cxn>
            </a:cxnLst>
            <a:rect l="T15" t="T16" r="T17" b="T18"/>
            <a:pathLst>
              <a:path w="87" h="139">
                <a:moveTo>
                  <a:pt x="87" y="0"/>
                </a:moveTo>
                <a:cubicBezTo>
                  <a:pt x="67" y="12"/>
                  <a:pt x="42" y="15"/>
                  <a:pt x="20" y="21"/>
                </a:cubicBezTo>
                <a:cubicBezTo>
                  <a:pt x="9" y="29"/>
                  <a:pt x="7" y="36"/>
                  <a:pt x="3" y="48"/>
                </a:cubicBezTo>
                <a:cubicBezTo>
                  <a:pt x="0" y="72"/>
                  <a:pt x="0" y="89"/>
                  <a:pt x="20" y="103"/>
                </a:cubicBezTo>
                <a:cubicBezTo>
                  <a:pt x="28" y="118"/>
                  <a:pt x="25" y="122"/>
                  <a:pt x="25" y="139"/>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32" name="Freeform 743"/>
          <p:cNvSpPr>
            <a:spLocks/>
          </p:cNvSpPr>
          <p:nvPr/>
        </p:nvSpPr>
        <p:spPr bwMode="auto">
          <a:xfrm>
            <a:off x="5437594" y="3745012"/>
            <a:ext cx="220663" cy="249237"/>
          </a:xfrm>
          <a:custGeom>
            <a:avLst/>
            <a:gdLst>
              <a:gd name="T0" fmla="*/ 2147483647 w 104"/>
              <a:gd name="T1" fmla="*/ 0 h 113"/>
              <a:gd name="T2" fmla="*/ 2147483647 w 104"/>
              <a:gd name="T3" fmla="*/ 2147483647 h 113"/>
              <a:gd name="T4" fmla="*/ 2147483647 w 104"/>
              <a:gd name="T5" fmla="*/ 2147483647 h 113"/>
              <a:gd name="T6" fmla="*/ 2147483647 w 104"/>
              <a:gd name="T7" fmla="*/ 2147483647 h 113"/>
              <a:gd name="T8" fmla="*/ 2147483647 w 104"/>
              <a:gd name="T9" fmla="*/ 2147483647 h 113"/>
              <a:gd name="T10" fmla="*/ 0 w 104"/>
              <a:gd name="T11" fmla="*/ 2147483647 h 113"/>
              <a:gd name="T12" fmla="*/ 0 60000 65536"/>
              <a:gd name="T13" fmla="*/ 0 60000 65536"/>
              <a:gd name="T14" fmla="*/ 0 60000 65536"/>
              <a:gd name="T15" fmla="*/ 0 60000 65536"/>
              <a:gd name="T16" fmla="*/ 0 60000 65536"/>
              <a:gd name="T17" fmla="*/ 0 60000 65536"/>
              <a:gd name="T18" fmla="*/ 0 w 104"/>
              <a:gd name="T19" fmla="*/ 0 h 113"/>
              <a:gd name="T20" fmla="*/ 104 w 104"/>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04" h="113">
                <a:moveTo>
                  <a:pt x="91" y="0"/>
                </a:moveTo>
                <a:cubicBezTo>
                  <a:pt x="88" y="11"/>
                  <a:pt x="95" y="7"/>
                  <a:pt x="99" y="17"/>
                </a:cubicBezTo>
                <a:cubicBezTo>
                  <a:pt x="104" y="44"/>
                  <a:pt x="89" y="77"/>
                  <a:pt x="65" y="91"/>
                </a:cubicBezTo>
                <a:cubicBezTo>
                  <a:pt x="59" y="100"/>
                  <a:pt x="49" y="104"/>
                  <a:pt x="39" y="106"/>
                </a:cubicBezTo>
                <a:cubicBezTo>
                  <a:pt x="28" y="108"/>
                  <a:pt x="18" y="109"/>
                  <a:pt x="7" y="111"/>
                </a:cubicBezTo>
                <a:cubicBezTo>
                  <a:pt x="5" y="111"/>
                  <a:pt x="0" y="113"/>
                  <a:pt x="0" y="113"/>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33" name="Freeform 744"/>
          <p:cNvSpPr>
            <a:spLocks/>
          </p:cNvSpPr>
          <p:nvPr/>
        </p:nvSpPr>
        <p:spPr bwMode="auto">
          <a:xfrm>
            <a:off x="5909082" y="3667224"/>
            <a:ext cx="182562" cy="315913"/>
          </a:xfrm>
          <a:custGeom>
            <a:avLst/>
            <a:gdLst>
              <a:gd name="T0" fmla="*/ 0 w 86"/>
              <a:gd name="T1" fmla="*/ 0 h 144"/>
              <a:gd name="T2" fmla="*/ 2147483647 w 86"/>
              <a:gd name="T3" fmla="*/ 2147483647 h 144"/>
              <a:gd name="T4" fmla="*/ 2147483647 w 86"/>
              <a:gd name="T5" fmla="*/ 2147483647 h 144"/>
              <a:gd name="T6" fmla="*/ 2147483647 w 86"/>
              <a:gd name="T7" fmla="*/ 2147483647 h 144"/>
              <a:gd name="T8" fmla="*/ 2147483647 w 86"/>
              <a:gd name="T9" fmla="*/ 2147483647 h 144"/>
              <a:gd name="T10" fmla="*/ 2147483647 w 86"/>
              <a:gd name="T11" fmla="*/ 2147483647 h 144"/>
              <a:gd name="T12" fmla="*/ 2147483647 w 86"/>
              <a:gd name="T13" fmla="*/ 2147483647 h 144"/>
              <a:gd name="T14" fmla="*/ 0 60000 65536"/>
              <a:gd name="T15" fmla="*/ 0 60000 65536"/>
              <a:gd name="T16" fmla="*/ 0 60000 65536"/>
              <a:gd name="T17" fmla="*/ 0 60000 65536"/>
              <a:gd name="T18" fmla="*/ 0 60000 65536"/>
              <a:gd name="T19" fmla="*/ 0 60000 65536"/>
              <a:gd name="T20" fmla="*/ 0 60000 65536"/>
              <a:gd name="T21" fmla="*/ 0 w 86"/>
              <a:gd name="T22" fmla="*/ 0 h 144"/>
              <a:gd name="T23" fmla="*/ 86 w 86"/>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144">
                <a:moveTo>
                  <a:pt x="0" y="0"/>
                </a:moveTo>
                <a:cubicBezTo>
                  <a:pt x="3" y="12"/>
                  <a:pt x="10" y="20"/>
                  <a:pt x="19" y="29"/>
                </a:cubicBezTo>
                <a:cubicBezTo>
                  <a:pt x="24" y="40"/>
                  <a:pt x="40" y="46"/>
                  <a:pt x="50" y="53"/>
                </a:cubicBezTo>
                <a:cubicBezTo>
                  <a:pt x="55" y="56"/>
                  <a:pt x="60" y="67"/>
                  <a:pt x="60" y="67"/>
                </a:cubicBezTo>
                <a:cubicBezTo>
                  <a:pt x="63" y="77"/>
                  <a:pt x="64" y="88"/>
                  <a:pt x="74" y="91"/>
                </a:cubicBezTo>
                <a:cubicBezTo>
                  <a:pt x="74" y="93"/>
                  <a:pt x="77" y="120"/>
                  <a:pt x="79" y="127"/>
                </a:cubicBezTo>
                <a:cubicBezTo>
                  <a:pt x="80" y="133"/>
                  <a:pt x="86" y="139"/>
                  <a:pt x="86" y="14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34" name="Freeform 745"/>
          <p:cNvSpPr>
            <a:spLocks/>
          </p:cNvSpPr>
          <p:nvPr/>
        </p:nvSpPr>
        <p:spPr bwMode="auto">
          <a:xfrm>
            <a:off x="6509157" y="3152874"/>
            <a:ext cx="158750" cy="319088"/>
          </a:xfrm>
          <a:custGeom>
            <a:avLst/>
            <a:gdLst>
              <a:gd name="T0" fmla="*/ 0 w 74"/>
              <a:gd name="T1" fmla="*/ 0 h 146"/>
              <a:gd name="T2" fmla="*/ 2147483647 w 74"/>
              <a:gd name="T3" fmla="*/ 2147483647 h 146"/>
              <a:gd name="T4" fmla="*/ 2147483647 w 74"/>
              <a:gd name="T5" fmla="*/ 2147483647 h 146"/>
              <a:gd name="T6" fmla="*/ 2147483647 w 74"/>
              <a:gd name="T7" fmla="*/ 2147483647 h 146"/>
              <a:gd name="T8" fmla="*/ 2147483647 w 74"/>
              <a:gd name="T9" fmla="*/ 2147483647 h 146"/>
              <a:gd name="T10" fmla="*/ 0 60000 65536"/>
              <a:gd name="T11" fmla="*/ 0 60000 65536"/>
              <a:gd name="T12" fmla="*/ 0 60000 65536"/>
              <a:gd name="T13" fmla="*/ 0 60000 65536"/>
              <a:gd name="T14" fmla="*/ 0 60000 65536"/>
              <a:gd name="T15" fmla="*/ 0 w 74"/>
              <a:gd name="T16" fmla="*/ 0 h 146"/>
              <a:gd name="T17" fmla="*/ 74 w 74"/>
              <a:gd name="T18" fmla="*/ 146 h 146"/>
            </a:gdLst>
            <a:ahLst/>
            <a:cxnLst>
              <a:cxn ang="T10">
                <a:pos x="T0" y="T1"/>
              </a:cxn>
              <a:cxn ang="T11">
                <a:pos x="T2" y="T3"/>
              </a:cxn>
              <a:cxn ang="T12">
                <a:pos x="T4" y="T5"/>
              </a:cxn>
              <a:cxn ang="T13">
                <a:pos x="T6" y="T7"/>
              </a:cxn>
              <a:cxn ang="T14">
                <a:pos x="T8" y="T9"/>
              </a:cxn>
            </a:cxnLst>
            <a:rect l="T15" t="T16" r="T17" b="T18"/>
            <a:pathLst>
              <a:path w="74" h="146">
                <a:moveTo>
                  <a:pt x="0" y="0"/>
                </a:moveTo>
                <a:cubicBezTo>
                  <a:pt x="2" y="16"/>
                  <a:pt x="4" y="38"/>
                  <a:pt x="12" y="53"/>
                </a:cubicBezTo>
                <a:cubicBezTo>
                  <a:pt x="20" y="68"/>
                  <a:pt x="38" y="79"/>
                  <a:pt x="50" y="91"/>
                </a:cubicBezTo>
                <a:cubicBezTo>
                  <a:pt x="56" y="97"/>
                  <a:pt x="60" y="106"/>
                  <a:pt x="65" y="113"/>
                </a:cubicBezTo>
                <a:cubicBezTo>
                  <a:pt x="68" y="123"/>
                  <a:pt x="74" y="136"/>
                  <a:pt x="74" y="14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35" name="Freeform 746"/>
          <p:cNvSpPr>
            <a:spLocks/>
          </p:cNvSpPr>
          <p:nvPr/>
        </p:nvSpPr>
        <p:spPr bwMode="auto">
          <a:xfrm>
            <a:off x="6621869" y="2890937"/>
            <a:ext cx="298450" cy="214312"/>
          </a:xfrm>
          <a:custGeom>
            <a:avLst/>
            <a:gdLst>
              <a:gd name="T0" fmla="*/ 0 w 139"/>
              <a:gd name="T1" fmla="*/ 2147483647 h 98"/>
              <a:gd name="T2" fmla="*/ 2147483647 w 139"/>
              <a:gd name="T3" fmla="*/ 0 h 98"/>
              <a:gd name="T4" fmla="*/ 2147483647 w 139"/>
              <a:gd name="T5" fmla="*/ 2147483647 h 98"/>
              <a:gd name="T6" fmla="*/ 2147483647 w 139"/>
              <a:gd name="T7" fmla="*/ 2147483647 h 98"/>
              <a:gd name="T8" fmla="*/ 2147483647 w 139"/>
              <a:gd name="T9" fmla="*/ 2147483647 h 98"/>
              <a:gd name="T10" fmla="*/ 2147483647 w 139"/>
              <a:gd name="T11" fmla="*/ 2147483647 h 98"/>
              <a:gd name="T12" fmla="*/ 0 60000 65536"/>
              <a:gd name="T13" fmla="*/ 0 60000 65536"/>
              <a:gd name="T14" fmla="*/ 0 60000 65536"/>
              <a:gd name="T15" fmla="*/ 0 60000 65536"/>
              <a:gd name="T16" fmla="*/ 0 60000 65536"/>
              <a:gd name="T17" fmla="*/ 0 60000 65536"/>
              <a:gd name="T18" fmla="*/ 0 w 139"/>
              <a:gd name="T19" fmla="*/ 0 h 98"/>
              <a:gd name="T20" fmla="*/ 139 w 139"/>
              <a:gd name="T21" fmla="*/ 98 h 98"/>
            </a:gdLst>
            <a:ahLst/>
            <a:cxnLst>
              <a:cxn ang="T12">
                <a:pos x="T0" y="T1"/>
              </a:cxn>
              <a:cxn ang="T13">
                <a:pos x="T2" y="T3"/>
              </a:cxn>
              <a:cxn ang="T14">
                <a:pos x="T4" y="T5"/>
              </a:cxn>
              <a:cxn ang="T15">
                <a:pos x="T6" y="T7"/>
              </a:cxn>
              <a:cxn ang="T16">
                <a:pos x="T8" y="T9"/>
              </a:cxn>
              <a:cxn ang="T17">
                <a:pos x="T10" y="T11"/>
              </a:cxn>
            </a:cxnLst>
            <a:rect l="T18" t="T19" r="T20" b="T21"/>
            <a:pathLst>
              <a:path w="139" h="98">
                <a:moveTo>
                  <a:pt x="0" y="7"/>
                </a:moveTo>
                <a:cubicBezTo>
                  <a:pt x="11" y="4"/>
                  <a:pt x="22" y="2"/>
                  <a:pt x="33" y="0"/>
                </a:cubicBezTo>
                <a:cubicBezTo>
                  <a:pt x="62" y="2"/>
                  <a:pt x="65" y="2"/>
                  <a:pt x="86" y="14"/>
                </a:cubicBezTo>
                <a:cubicBezTo>
                  <a:pt x="93" y="25"/>
                  <a:pt x="96" y="30"/>
                  <a:pt x="100" y="43"/>
                </a:cubicBezTo>
                <a:cubicBezTo>
                  <a:pt x="101" y="46"/>
                  <a:pt x="103" y="53"/>
                  <a:pt x="103" y="53"/>
                </a:cubicBezTo>
                <a:cubicBezTo>
                  <a:pt x="106" y="82"/>
                  <a:pt x="106" y="98"/>
                  <a:pt x="139" y="98"/>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36" name="Freeform 747"/>
          <p:cNvSpPr>
            <a:spLocks/>
          </p:cNvSpPr>
          <p:nvPr/>
        </p:nvSpPr>
        <p:spPr bwMode="auto">
          <a:xfrm>
            <a:off x="6674257" y="2533749"/>
            <a:ext cx="328612" cy="93663"/>
          </a:xfrm>
          <a:custGeom>
            <a:avLst/>
            <a:gdLst>
              <a:gd name="T0" fmla="*/ 0 w 154"/>
              <a:gd name="T1" fmla="*/ 2147483647 h 43"/>
              <a:gd name="T2" fmla="*/ 2147483647 w 154"/>
              <a:gd name="T3" fmla="*/ 2147483647 h 43"/>
              <a:gd name="T4" fmla="*/ 2147483647 w 154"/>
              <a:gd name="T5" fmla="*/ 2147483647 h 43"/>
              <a:gd name="T6" fmla="*/ 2147483647 w 154"/>
              <a:gd name="T7" fmla="*/ 2147483647 h 43"/>
              <a:gd name="T8" fmla="*/ 2147483647 w 154"/>
              <a:gd name="T9" fmla="*/ 2147483647 h 43"/>
              <a:gd name="T10" fmla="*/ 2147483647 w 154"/>
              <a:gd name="T11" fmla="*/ 0 h 43"/>
              <a:gd name="T12" fmla="*/ 0 60000 65536"/>
              <a:gd name="T13" fmla="*/ 0 60000 65536"/>
              <a:gd name="T14" fmla="*/ 0 60000 65536"/>
              <a:gd name="T15" fmla="*/ 0 60000 65536"/>
              <a:gd name="T16" fmla="*/ 0 60000 65536"/>
              <a:gd name="T17" fmla="*/ 0 60000 65536"/>
              <a:gd name="T18" fmla="*/ 0 w 154"/>
              <a:gd name="T19" fmla="*/ 0 h 43"/>
              <a:gd name="T20" fmla="*/ 154 w 154"/>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154" h="43">
                <a:moveTo>
                  <a:pt x="0" y="9"/>
                </a:moveTo>
                <a:cubicBezTo>
                  <a:pt x="18" y="11"/>
                  <a:pt x="29" y="14"/>
                  <a:pt x="45" y="19"/>
                </a:cubicBezTo>
                <a:cubicBezTo>
                  <a:pt x="58" y="28"/>
                  <a:pt x="72" y="39"/>
                  <a:pt x="88" y="43"/>
                </a:cubicBezTo>
                <a:cubicBezTo>
                  <a:pt x="110" y="41"/>
                  <a:pt x="114" y="40"/>
                  <a:pt x="132" y="36"/>
                </a:cubicBezTo>
                <a:cubicBezTo>
                  <a:pt x="139" y="31"/>
                  <a:pt x="144" y="24"/>
                  <a:pt x="151" y="19"/>
                </a:cubicBezTo>
                <a:cubicBezTo>
                  <a:pt x="154" y="8"/>
                  <a:pt x="153" y="14"/>
                  <a:pt x="153"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37" name="Freeform 748"/>
          <p:cNvSpPr>
            <a:spLocks/>
          </p:cNvSpPr>
          <p:nvPr/>
        </p:nvSpPr>
        <p:spPr bwMode="auto">
          <a:xfrm>
            <a:off x="6015444" y="1154212"/>
            <a:ext cx="241300" cy="319087"/>
          </a:xfrm>
          <a:custGeom>
            <a:avLst/>
            <a:gdLst>
              <a:gd name="T0" fmla="*/ 0 w 113"/>
              <a:gd name="T1" fmla="*/ 2147483647 h 146"/>
              <a:gd name="T2" fmla="*/ 2147483647 w 113"/>
              <a:gd name="T3" fmla="*/ 2147483647 h 146"/>
              <a:gd name="T4" fmla="*/ 2147483647 w 113"/>
              <a:gd name="T5" fmla="*/ 2147483647 h 146"/>
              <a:gd name="T6" fmla="*/ 2147483647 w 113"/>
              <a:gd name="T7" fmla="*/ 2147483647 h 146"/>
              <a:gd name="T8" fmla="*/ 2147483647 w 113"/>
              <a:gd name="T9" fmla="*/ 2147483647 h 146"/>
              <a:gd name="T10" fmla="*/ 2147483647 w 113"/>
              <a:gd name="T11" fmla="*/ 2147483647 h 146"/>
              <a:gd name="T12" fmla="*/ 2147483647 w 113"/>
              <a:gd name="T13" fmla="*/ 2147483647 h 146"/>
              <a:gd name="T14" fmla="*/ 2147483647 w 113"/>
              <a:gd name="T15" fmla="*/ 0 h 146"/>
              <a:gd name="T16" fmla="*/ 0 60000 65536"/>
              <a:gd name="T17" fmla="*/ 0 60000 65536"/>
              <a:gd name="T18" fmla="*/ 0 60000 65536"/>
              <a:gd name="T19" fmla="*/ 0 60000 65536"/>
              <a:gd name="T20" fmla="*/ 0 60000 65536"/>
              <a:gd name="T21" fmla="*/ 0 60000 65536"/>
              <a:gd name="T22" fmla="*/ 0 60000 65536"/>
              <a:gd name="T23" fmla="*/ 0 60000 65536"/>
              <a:gd name="T24" fmla="*/ 0 w 113"/>
              <a:gd name="T25" fmla="*/ 0 h 146"/>
              <a:gd name="T26" fmla="*/ 113 w 113"/>
              <a:gd name="T27" fmla="*/ 146 h 1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3" h="146">
                <a:moveTo>
                  <a:pt x="0" y="146"/>
                </a:moveTo>
                <a:cubicBezTo>
                  <a:pt x="3" y="138"/>
                  <a:pt x="5" y="131"/>
                  <a:pt x="10" y="124"/>
                </a:cubicBezTo>
                <a:cubicBezTo>
                  <a:pt x="13" y="119"/>
                  <a:pt x="20" y="110"/>
                  <a:pt x="20" y="110"/>
                </a:cubicBezTo>
                <a:cubicBezTo>
                  <a:pt x="32" y="113"/>
                  <a:pt x="43" y="101"/>
                  <a:pt x="56" y="98"/>
                </a:cubicBezTo>
                <a:cubicBezTo>
                  <a:pt x="72" y="87"/>
                  <a:pt x="64" y="90"/>
                  <a:pt x="77" y="86"/>
                </a:cubicBezTo>
                <a:cubicBezTo>
                  <a:pt x="84" y="79"/>
                  <a:pt x="91" y="73"/>
                  <a:pt x="99" y="67"/>
                </a:cubicBezTo>
                <a:cubicBezTo>
                  <a:pt x="103" y="55"/>
                  <a:pt x="109" y="44"/>
                  <a:pt x="113" y="31"/>
                </a:cubicBezTo>
                <a:cubicBezTo>
                  <a:pt x="112" y="25"/>
                  <a:pt x="108" y="8"/>
                  <a:pt x="108"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38" name="Freeform 749"/>
          <p:cNvSpPr>
            <a:spLocks/>
          </p:cNvSpPr>
          <p:nvPr/>
        </p:nvSpPr>
        <p:spPr bwMode="auto">
          <a:xfrm>
            <a:off x="5974169" y="1579662"/>
            <a:ext cx="436563" cy="157162"/>
          </a:xfrm>
          <a:custGeom>
            <a:avLst/>
            <a:gdLst>
              <a:gd name="T0" fmla="*/ 0 w 204"/>
              <a:gd name="T1" fmla="*/ 2147483647 h 71"/>
              <a:gd name="T2" fmla="*/ 2147483647 w 204"/>
              <a:gd name="T3" fmla="*/ 2147483647 h 71"/>
              <a:gd name="T4" fmla="*/ 2147483647 w 204"/>
              <a:gd name="T5" fmla="*/ 2147483647 h 71"/>
              <a:gd name="T6" fmla="*/ 2147483647 w 204"/>
              <a:gd name="T7" fmla="*/ 2147483647 h 71"/>
              <a:gd name="T8" fmla="*/ 2147483647 w 204"/>
              <a:gd name="T9" fmla="*/ 2147483647 h 71"/>
              <a:gd name="T10" fmla="*/ 2147483647 w 204"/>
              <a:gd name="T11" fmla="*/ 2147483647 h 71"/>
              <a:gd name="T12" fmla="*/ 0 60000 65536"/>
              <a:gd name="T13" fmla="*/ 0 60000 65536"/>
              <a:gd name="T14" fmla="*/ 0 60000 65536"/>
              <a:gd name="T15" fmla="*/ 0 60000 65536"/>
              <a:gd name="T16" fmla="*/ 0 60000 65536"/>
              <a:gd name="T17" fmla="*/ 0 60000 65536"/>
              <a:gd name="T18" fmla="*/ 0 w 204"/>
              <a:gd name="T19" fmla="*/ 0 h 71"/>
              <a:gd name="T20" fmla="*/ 204 w 204"/>
              <a:gd name="T21" fmla="*/ 71 h 71"/>
            </a:gdLst>
            <a:ahLst/>
            <a:cxnLst>
              <a:cxn ang="T12">
                <a:pos x="T0" y="T1"/>
              </a:cxn>
              <a:cxn ang="T13">
                <a:pos x="T2" y="T3"/>
              </a:cxn>
              <a:cxn ang="T14">
                <a:pos x="T4" y="T5"/>
              </a:cxn>
              <a:cxn ang="T15">
                <a:pos x="T6" y="T7"/>
              </a:cxn>
              <a:cxn ang="T16">
                <a:pos x="T8" y="T9"/>
              </a:cxn>
              <a:cxn ang="T17">
                <a:pos x="T10" y="T11"/>
              </a:cxn>
            </a:cxnLst>
            <a:rect l="T18" t="T19" r="T20" b="T21"/>
            <a:pathLst>
              <a:path w="204" h="71">
                <a:moveTo>
                  <a:pt x="0" y="71"/>
                </a:moveTo>
                <a:cubicBezTo>
                  <a:pt x="17" y="66"/>
                  <a:pt x="28" y="38"/>
                  <a:pt x="39" y="25"/>
                </a:cubicBezTo>
                <a:cubicBezTo>
                  <a:pt x="52" y="9"/>
                  <a:pt x="70" y="5"/>
                  <a:pt x="89" y="1"/>
                </a:cubicBezTo>
                <a:cubicBezTo>
                  <a:pt x="108" y="3"/>
                  <a:pt x="118" y="0"/>
                  <a:pt x="135" y="6"/>
                </a:cubicBezTo>
                <a:cubicBezTo>
                  <a:pt x="142" y="8"/>
                  <a:pt x="156" y="13"/>
                  <a:pt x="156" y="13"/>
                </a:cubicBezTo>
                <a:cubicBezTo>
                  <a:pt x="159" y="13"/>
                  <a:pt x="191" y="9"/>
                  <a:pt x="204" y="9"/>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39" name="Freeform 750"/>
          <p:cNvSpPr>
            <a:spLocks/>
          </p:cNvSpPr>
          <p:nvPr/>
        </p:nvSpPr>
        <p:spPr bwMode="auto">
          <a:xfrm>
            <a:off x="6436132" y="1774924"/>
            <a:ext cx="400050" cy="141288"/>
          </a:xfrm>
          <a:custGeom>
            <a:avLst/>
            <a:gdLst>
              <a:gd name="T0" fmla="*/ 0 w 187"/>
              <a:gd name="T1" fmla="*/ 2147483647 h 64"/>
              <a:gd name="T2" fmla="*/ 2147483647 w 187"/>
              <a:gd name="T3" fmla="*/ 2147483647 h 64"/>
              <a:gd name="T4" fmla="*/ 2147483647 w 187"/>
              <a:gd name="T5" fmla="*/ 2147483647 h 64"/>
              <a:gd name="T6" fmla="*/ 2147483647 w 187"/>
              <a:gd name="T7" fmla="*/ 2147483647 h 64"/>
              <a:gd name="T8" fmla="*/ 2147483647 w 187"/>
              <a:gd name="T9" fmla="*/ 2147483647 h 64"/>
              <a:gd name="T10" fmla="*/ 2147483647 w 187"/>
              <a:gd name="T11" fmla="*/ 2147483647 h 64"/>
              <a:gd name="T12" fmla="*/ 0 60000 65536"/>
              <a:gd name="T13" fmla="*/ 0 60000 65536"/>
              <a:gd name="T14" fmla="*/ 0 60000 65536"/>
              <a:gd name="T15" fmla="*/ 0 60000 65536"/>
              <a:gd name="T16" fmla="*/ 0 60000 65536"/>
              <a:gd name="T17" fmla="*/ 0 60000 65536"/>
              <a:gd name="T18" fmla="*/ 0 w 187"/>
              <a:gd name="T19" fmla="*/ 0 h 64"/>
              <a:gd name="T20" fmla="*/ 187 w 187"/>
              <a:gd name="T21" fmla="*/ 64 h 64"/>
            </a:gdLst>
            <a:ahLst/>
            <a:cxnLst>
              <a:cxn ang="T12">
                <a:pos x="T0" y="T1"/>
              </a:cxn>
              <a:cxn ang="T13">
                <a:pos x="T2" y="T3"/>
              </a:cxn>
              <a:cxn ang="T14">
                <a:pos x="T4" y="T5"/>
              </a:cxn>
              <a:cxn ang="T15">
                <a:pos x="T6" y="T7"/>
              </a:cxn>
              <a:cxn ang="T16">
                <a:pos x="T8" y="T9"/>
              </a:cxn>
              <a:cxn ang="T17">
                <a:pos x="T10" y="T11"/>
              </a:cxn>
            </a:cxnLst>
            <a:rect l="T18" t="T19" r="T20" b="T21"/>
            <a:pathLst>
              <a:path w="187" h="64">
                <a:moveTo>
                  <a:pt x="0" y="64"/>
                </a:moveTo>
                <a:cubicBezTo>
                  <a:pt x="9" y="60"/>
                  <a:pt x="10" y="55"/>
                  <a:pt x="19" y="52"/>
                </a:cubicBezTo>
                <a:cubicBezTo>
                  <a:pt x="26" y="47"/>
                  <a:pt x="33" y="44"/>
                  <a:pt x="41" y="42"/>
                </a:cubicBezTo>
                <a:cubicBezTo>
                  <a:pt x="66" y="0"/>
                  <a:pt x="41" y="34"/>
                  <a:pt x="151" y="28"/>
                </a:cubicBezTo>
                <a:cubicBezTo>
                  <a:pt x="158" y="28"/>
                  <a:pt x="171" y="23"/>
                  <a:pt x="171" y="23"/>
                </a:cubicBezTo>
                <a:cubicBezTo>
                  <a:pt x="175" y="21"/>
                  <a:pt x="187" y="16"/>
                  <a:pt x="187" y="11"/>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40" name="Freeform 751"/>
          <p:cNvSpPr>
            <a:spLocks/>
          </p:cNvSpPr>
          <p:nvPr/>
        </p:nvSpPr>
        <p:spPr bwMode="auto">
          <a:xfrm>
            <a:off x="6447244" y="1503462"/>
            <a:ext cx="209550" cy="169862"/>
          </a:xfrm>
          <a:custGeom>
            <a:avLst/>
            <a:gdLst>
              <a:gd name="T0" fmla="*/ 0 w 98"/>
              <a:gd name="T1" fmla="*/ 2147483647 h 77"/>
              <a:gd name="T2" fmla="*/ 2147483647 w 98"/>
              <a:gd name="T3" fmla="*/ 2147483647 h 77"/>
              <a:gd name="T4" fmla="*/ 2147483647 w 98"/>
              <a:gd name="T5" fmla="*/ 2147483647 h 77"/>
              <a:gd name="T6" fmla="*/ 2147483647 w 98"/>
              <a:gd name="T7" fmla="*/ 0 h 77"/>
              <a:gd name="T8" fmla="*/ 0 60000 65536"/>
              <a:gd name="T9" fmla="*/ 0 60000 65536"/>
              <a:gd name="T10" fmla="*/ 0 60000 65536"/>
              <a:gd name="T11" fmla="*/ 0 60000 65536"/>
              <a:gd name="T12" fmla="*/ 0 w 98"/>
              <a:gd name="T13" fmla="*/ 0 h 77"/>
              <a:gd name="T14" fmla="*/ 98 w 98"/>
              <a:gd name="T15" fmla="*/ 77 h 77"/>
            </a:gdLst>
            <a:ahLst/>
            <a:cxnLst>
              <a:cxn ang="T8">
                <a:pos x="T0" y="T1"/>
              </a:cxn>
              <a:cxn ang="T9">
                <a:pos x="T2" y="T3"/>
              </a:cxn>
              <a:cxn ang="T10">
                <a:pos x="T4" y="T5"/>
              </a:cxn>
              <a:cxn ang="T11">
                <a:pos x="T6" y="T7"/>
              </a:cxn>
            </a:cxnLst>
            <a:rect l="T12" t="T13" r="T14" b="T15"/>
            <a:pathLst>
              <a:path w="98" h="77">
                <a:moveTo>
                  <a:pt x="0" y="77"/>
                </a:moveTo>
                <a:cubicBezTo>
                  <a:pt x="10" y="43"/>
                  <a:pt x="47" y="36"/>
                  <a:pt x="77" y="27"/>
                </a:cubicBezTo>
                <a:cubicBezTo>
                  <a:pt x="82" y="23"/>
                  <a:pt x="87" y="20"/>
                  <a:pt x="91" y="15"/>
                </a:cubicBezTo>
                <a:cubicBezTo>
                  <a:pt x="94" y="11"/>
                  <a:pt x="98" y="0"/>
                  <a:pt x="98"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sp>
        <p:nvSpPr>
          <p:cNvPr id="5441" name="AutoShape 752"/>
          <p:cNvSpPr>
            <a:spLocks noChangeArrowheads="1"/>
          </p:cNvSpPr>
          <p:nvPr/>
        </p:nvSpPr>
        <p:spPr bwMode="auto">
          <a:xfrm rot="-1357192">
            <a:off x="6182132" y="1081187"/>
            <a:ext cx="98425" cy="100012"/>
          </a:xfrm>
          <a:prstGeom prst="triangle">
            <a:avLst>
              <a:gd name="adj" fmla="val 50000"/>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442" name="AutoShape 753"/>
          <p:cNvSpPr>
            <a:spLocks noChangeArrowheads="1"/>
          </p:cNvSpPr>
          <p:nvPr/>
        </p:nvSpPr>
        <p:spPr bwMode="auto">
          <a:xfrm rot="5148905">
            <a:off x="6378188" y="1532830"/>
            <a:ext cx="117475" cy="106363"/>
          </a:xfrm>
          <a:prstGeom prst="triangle">
            <a:avLst>
              <a:gd name="adj" fmla="val 50000"/>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443" name="AutoShape 754"/>
          <p:cNvSpPr>
            <a:spLocks noChangeArrowheads="1"/>
          </p:cNvSpPr>
          <p:nvPr/>
        </p:nvSpPr>
        <p:spPr bwMode="auto">
          <a:xfrm rot="4508718">
            <a:off x="6823481" y="1732062"/>
            <a:ext cx="100013" cy="96838"/>
          </a:xfrm>
          <a:prstGeom prst="triangle">
            <a:avLst>
              <a:gd name="adj" fmla="val 50000"/>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444" name="AutoShape 755"/>
          <p:cNvSpPr>
            <a:spLocks noChangeArrowheads="1"/>
          </p:cNvSpPr>
          <p:nvPr/>
        </p:nvSpPr>
        <p:spPr bwMode="auto">
          <a:xfrm>
            <a:off x="6947307" y="2436912"/>
            <a:ext cx="98425" cy="96837"/>
          </a:xfrm>
          <a:prstGeom prst="triangle">
            <a:avLst>
              <a:gd name="adj" fmla="val 50000"/>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445" name="AutoShape 756"/>
          <p:cNvSpPr>
            <a:spLocks noChangeArrowheads="1"/>
          </p:cNvSpPr>
          <p:nvPr/>
        </p:nvSpPr>
        <p:spPr bwMode="auto">
          <a:xfrm rot="5243846">
            <a:off x="6922700" y="3056831"/>
            <a:ext cx="98425" cy="96838"/>
          </a:xfrm>
          <a:prstGeom prst="triangle">
            <a:avLst>
              <a:gd name="adj" fmla="val 50000"/>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446" name="AutoShape 757"/>
          <p:cNvSpPr>
            <a:spLocks noChangeArrowheads="1"/>
          </p:cNvSpPr>
          <p:nvPr/>
        </p:nvSpPr>
        <p:spPr bwMode="auto">
          <a:xfrm rot="9324645">
            <a:off x="6051957" y="3959324"/>
            <a:ext cx="98425" cy="96838"/>
          </a:xfrm>
          <a:prstGeom prst="triangle">
            <a:avLst>
              <a:gd name="adj" fmla="val 50000"/>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447" name="AutoShape 758"/>
          <p:cNvSpPr>
            <a:spLocks noChangeArrowheads="1"/>
          </p:cNvSpPr>
          <p:nvPr/>
        </p:nvSpPr>
        <p:spPr bwMode="auto">
          <a:xfrm rot="10438167">
            <a:off x="5189944" y="4013299"/>
            <a:ext cx="98425" cy="98425"/>
          </a:xfrm>
          <a:prstGeom prst="triangle">
            <a:avLst>
              <a:gd name="adj" fmla="val 50000"/>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448" name="AutoShape 759"/>
          <p:cNvSpPr>
            <a:spLocks noChangeArrowheads="1"/>
          </p:cNvSpPr>
          <p:nvPr/>
        </p:nvSpPr>
        <p:spPr bwMode="auto">
          <a:xfrm rot="-6135848">
            <a:off x="4547801" y="3715643"/>
            <a:ext cx="101600" cy="96837"/>
          </a:xfrm>
          <a:prstGeom prst="triangle">
            <a:avLst>
              <a:gd name="adj" fmla="val 50000"/>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449" name="AutoShape 760"/>
          <p:cNvSpPr>
            <a:spLocks noChangeArrowheads="1"/>
          </p:cNvSpPr>
          <p:nvPr/>
        </p:nvSpPr>
        <p:spPr bwMode="auto">
          <a:xfrm rot="-6135848">
            <a:off x="3967570" y="3032224"/>
            <a:ext cx="100012" cy="96837"/>
          </a:xfrm>
          <a:prstGeom prst="triangle">
            <a:avLst>
              <a:gd name="adj" fmla="val 50000"/>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450" name="AutoShape 761"/>
          <p:cNvSpPr>
            <a:spLocks noChangeArrowheads="1"/>
          </p:cNvSpPr>
          <p:nvPr/>
        </p:nvSpPr>
        <p:spPr bwMode="auto">
          <a:xfrm rot="-513653">
            <a:off x="4550182" y="1233587"/>
            <a:ext cx="98425" cy="98425"/>
          </a:xfrm>
          <a:prstGeom prst="triangle">
            <a:avLst>
              <a:gd name="adj" fmla="val 50000"/>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451" name="AutoShape 762"/>
          <p:cNvSpPr>
            <a:spLocks noChangeArrowheads="1"/>
          </p:cNvSpPr>
          <p:nvPr/>
        </p:nvSpPr>
        <p:spPr bwMode="auto">
          <a:xfrm rot="-4560746">
            <a:off x="3947726" y="1986855"/>
            <a:ext cx="101600" cy="96837"/>
          </a:xfrm>
          <a:prstGeom prst="triangle">
            <a:avLst>
              <a:gd name="adj" fmla="val 50000"/>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grpSp>
        <p:nvGrpSpPr>
          <p:cNvPr id="5452" name="Group 763"/>
          <p:cNvGrpSpPr>
            <a:grpSpLocks/>
          </p:cNvGrpSpPr>
          <p:nvPr/>
        </p:nvGrpSpPr>
        <p:grpSpPr bwMode="auto">
          <a:xfrm rot="-1235303">
            <a:off x="5132794" y="1097062"/>
            <a:ext cx="161925" cy="395287"/>
            <a:chOff x="2704" y="2109"/>
            <a:chExt cx="76" cy="181"/>
          </a:xfrm>
        </p:grpSpPr>
        <p:sp>
          <p:nvSpPr>
            <p:cNvPr id="5492" name="AutoShape 764"/>
            <p:cNvSpPr>
              <a:spLocks noChangeArrowheads="1"/>
            </p:cNvSpPr>
            <p:nvPr/>
          </p:nvSpPr>
          <p:spPr bwMode="auto">
            <a:xfrm>
              <a:off x="2727" y="2199"/>
              <a:ext cx="45" cy="91"/>
            </a:xfrm>
            <a:prstGeom prst="cube">
              <a:avLst>
                <a:gd name="adj" fmla="val 8824"/>
              </a:avLst>
            </a:prstGeom>
            <a:solidFill>
              <a:srgbClr val="CC0066"/>
            </a:solidFill>
            <a:ln w="9525">
              <a:solidFill>
                <a:schemeClr val="tx1"/>
              </a:solidFill>
              <a:miter lim="800000"/>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493" name="Freeform 765"/>
            <p:cNvSpPr>
              <a:spLocks/>
            </p:cNvSpPr>
            <p:nvPr/>
          </p:nvSpPr>
          <p:spPr bwMode="auto">
            <a:xfrm>
              <a:off x="2704" y="2109"/>
              <a:ext cx="76" cy="90"/>
            </a:xfrm>
            <a:custGeom>
              <a:avLst/>
              <a:gdLst>
                <a:gd name="T0" fmla="*/ 44 w 76"/>
                <a:gd name="T1" fmla="*/ 1 h 135"/>
                <a:gd name="T2" fmla="*/ 24 w 76"/>
                <a:gd name="T3" fmla="*/ 1 h 135"/>
                <a:gd name="T4" fmla="*/ 26 w 76"/>
                <a:gd name="T5" fmla="*/ 1 h 135"/>
                <a:gd name="T6" fmla="*/ 39 w 76"/>
                <a:gd name="T7" fmla="*/ 1 h 135"/>
                <a:gd name="T8" fmla="*/ 71 w 76"/>
                <a:gd name="T9" fmla="*/ 1 h 135"/>
                <a:gd name="T10" fmla="*/ 64 w 76"/>
                <a:gd name="T11" fmla="*/ 1 h 135"/>
                <a:gd name="T12" fmla="*/ 15 w 76"/>
                <a:gd name="T13" fmla="*/ 1 h 135"/>
                <a:gd name="T14" fmla="*/ 8 w 76"/>
                <a:gd name="T15" fmla="*/ 1 h 135"/>
                <a:gd name="T16" fmla="*/ 21 w 76"/>
                <a:gd name="T17" fmla="*/ 1 h 135"/>
                <a:gd name="T18" fmla="*/ 36 w 76"/>
                <a:gd name="T19" fmla="*/ 1 h 135"/>
                <a:gd name="T20" fmla="*/ 68 w 76"/>
                <a:gd name="T21" fmla="*/ 1 h 135"/>
                <a:gd name="T22" fmla="*/ 58 w 76"/>
                <a:gd name="T23" fmla="*/ 1 h 135"/>
                <a:gd name="T24" fmla="*/ 23 w 76"/>
                <a:gd name="T25" fmla="*/ 1 h 135"/>
                <a:gd name="T26" fmla="*/ 8 w 76"/>
                <a:gd name="T27" fmla="*/ 1 h 135"/>
                <a:gd name="T28" fmla="*/ 23 w 76"/>
                <a:gd name="T29" fmla="*/ 1 h 135"/>
                <a:gd name="T30" fmla="*/ 50 w 76"/>
                <a:gd name="T31" fmla="*/ 1 h 135"/>
                <a:gd name="T32" fmla="*/ 68 w 76"/>
                <a:gd name="T33" fmla="*/ 1 h 135"/>
                <a:gd name="T34" fmla="*/ 56 w 76"/>
                <a:gd name="T35" fmla="*/ 1 h 135"/>
                <a:gd name="T36" fmla="*/ 8 w 76"/>
                <a:gd name="T37" fmla="*/ 1 h 135"/>
                <a:gd name="T38" fmla="*/ 2 w 76"/>
                <a:gd name="T39" fmla="*/ 1 h 135"/>
                <a:gd name="T40" fmla="*/ 18 w 76"/>
                <a:gd name="T41" fmla="*/ 1 h 135"/>
                <a:gd name="T42" fmla="*/ 45 w 76"/>
                <a:gd name="T43" fmla="*/ 1 h 135"/>
                <a:gd name="T44" fmla="*/ 66 w 76"/>
                <a:gd name="T45" fmla="*/ 1 h 135"/>
                <a:gd name="T46" fmla="*/ 56 w 76"/>
                <a:gd name="T47" fmla="*/ 1 h 135"/>
                <a:gd name="T48" fmla="*/ 18 w 76"/>
                <a:gd name="T49" fmla="*/ 1 h 135"/>
                <a:gd name="T50" fmla="*/ 0 w 76"/>
                <a:gd name="T51" fmla="*/ 0 h 1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135"/>
                <a:gd name="T80" fmla="*/ 76 w 76"/>
                <a:gd name="T81" fmla="*/ 135 h 1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135">
                  <a:moveTo>
                    <a:pt x="44" y="135"/>
                  </a:moveTo>
                  <a:cubicBezTo>
                    <a:pt x="41" y="117"/>
                    <a:pt x="38" y="123"/>
                    <a:pt x="24" y="117"/>
                  </a:cubicBezTo>
                  <a:cubicBezTo>
                    <a:pt x="20" y="110"/>
                    <a:pt x="13" y="98"/>
                    <a:pt x="26" y="95"/>
                  </a:cubicBezTo>
                  <a:cubicBezTo>
                    <a:pt x="30" y="90"/>
                    <a:pt x="33" y="90"/>
                    <a:pt x="39" y="88"/>
                  </a:cubicBezTo>
                  <a:cubicBezTo>
                    <a:pt x="52" y="89"/>
                    <a:pt x="60" y="89"/>
                    <a:pt x="71" y="93"/>
                  </a:cubicBezTo>
                  <a:cubicBezTo>
                    <a:pt x="76" y="101"/>
                    <a:pt x="72" y="102"/>
                    <a:pt x="64" y="104"/>
                  </a:cubicBezTo>
                  <a:cubicBezTo>
                    <a:pt x="46" y="103"/>
                    <a:pt x="32" y="101"/>
                    <a:pt x="15" y="98"/>
                  </a:cubicBezTo>
                  <a:cubicBezTo>
                    <a:pt x="12" y="93"/>
                    <a:pt x="11" y="88"/>
                    <a:pt x="8" y="83"/>
                  </a:cubicBezTo>
                  <a:cubicBezTo>
                    <a:pt x="10" y="74"/>
                    <a:pt x="12" y="68"/>
                    <a:pt x="21" y="66"/>
                  </a:cubicBezTo>
                  <a:cubicBezTo>
                    <a:pt x="26" y="63"/>
                    <a:pt x="36" y="59"/>
                    <a:pt x="36" y="59"/>
                  </a:cubicBezTo>
                  <a:cubicBezTo>
                    <a:pt x="51" y="60"/>
                    <a:pt x="56" y="62"/>
                    <a:pt x="68" y="64"/>
                  </a:cubicBezTo>
                  <a:cubicBezTo>
                    <a:pt x="74" y="74"/>
                    <a:pt x="66" y="74"/>
                    <a:pt x="58" y="77"/>
                  </a:cubicBezTo>
                  <a:cubicBezTo>
                    <a:pt x="43" y="75"/>
                    <a:pt x="36" y="73"/>
                    <a:pt x="23" y="71"/>
                  </a:cubicBezTo>
                  <a:cubicBezTo>
                    <a:pt x="17" y="68"/>
                    <a:pt x="13" y="66"/>
                    <a:pt x="8" y="61"/>
                  </a:cubicBezTo>
                  <a:cubicBezTo>
                    <a:pt x="5" y="44"/>
                    <a:pt x="9" y="37"/>
                    <a:pt x="23" y="32"/>
                  </a:cubicBezTo>
                  <a:cubicBezTo>
                    <a:pt x="32" y="33"/>
                    <a:pt x="41" y="32"/>
                    <a:pt x="50" y="35"/>
                  </a:cubicBezTo>
                  <a:cubicBezTo>
                    <a:pt x="57" y="37"/>
                    <a:pt x="68" y="45"/>
                    <a:pt x="68" y="45"/>
                  </a:cubicBezTo>
                  <a:cubicBezTo>
                    <a:pt x="59" y="52"/>
                    <a:pt x="63" y="50"/>
                    <a:pt x="56" y="53"/>
                  </a:cubicBezTo>
                  <a:cubicBezTo>
                    <a:pt x="37" y="51"/>
                    <a:pt x="25" y="45"/>
                    <a:pt x="8" y="42"/>
                  </a:cubicBezTo>
                  <a:cubicBezTo>
                    <a:pt x="7" y="36"/>
                    <a:pt x="4" y="32"/>
                    <a:pt x="2" y="27"/>
                  </a:cubicBezTo>
                  <a:cubicBezTo>
                    <a:pt x="5" y="17"/>
                    <a:pt x="7" y="12"/>
                    <a:pt x="18" y="10"/>
                  </a:cubicBezTo>
                  <a:cubicBezTo>
                    <a:pt x="28" y="6"/>
                    <a:pt x="32" y="7"/>
                    <a:pt x="45" y="8"/>
                  </a:cubicBezTo>
                  <a:cubicBezTo>
                    <a:pt x="53" y="10"/>
                    <a:pt x="59" y="15"/>
                    <a:pt x="66" y="16"/>
                  </a:cubicBezTo>
                  <a:cubicBezTo>
                    <a:pt x="72" y="26"/>
                    <a:pt x="64" y="26"/>
                    <a:pt x="56" y="29"/>
                  </a:cubicBezTo>
                  <a:cubicBezTo>
                    <a:pt x="41" y="28"/>
                    <a:pt x="32" y="26"/>
                    <a:pt x="18" y="23"/>
                  </a:cubicBezTo>
                  <a:cubicBezTo>
                    <a:pt x="10"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pitchFamily="34" charset="0"/>
                <a:cs typeface="Arial" pitchFamily="34" charset="0"/>
              </a:endParaRPr>
            </a:p>
          </p:txBody>
        </p:sp>
      </p:grpSp>
      <p:grpSp>
        <p:nvGrpSpPr>
          <p:cNvPr id="5453" name="Group 766"/>
          <p:cNvGrpSpPr>
            <a:grpSpLocks/>
          </p:cNvGrpSpPr>
          <p:nvPr/>
        </p:nvGrpSpPr>
        <p:grpSpPr bwMode="auto">
          <a:xfrm rot="-3139299">
            <a:off x="4512875" y="1518543"/>
            <a:ext cx="166688" cy="387350"/>
            <a:chOff x="2704" y="2109"/>
            <a:chExt cx="76" cy="181"/>
          </a:xfrm>
        </p:grpSpPr>
        <p:sp>
          <p:nvSpPr>
            <p:cNvPr id="5490" name="AutoShape 767"/>
            <p:cNvSpPr>
              <a:spLocks noChangeArrowheads="1"/>
            </p:cNvSpPr>
            <p:nvPr/>
          </p:nvSpPr>
          <p:spPr bwMode="auto">
            <a:xfrm>
              <a:off x="2727" y="2199"/>
              <a:ext cx="45" cy="91"/>
            </a:xfrm>
            <a:prstGeom prst="cube">
              <a:avLst>
                <a:gd name="adj" fmla="val 8824"/>
              </a:avLst>
            </a:prstGeom>
            <a:solidFill>
              <a:srgbClr val="CC0066"/>
            </a:solidFill>
            <a:ln w="9525">
              <a:solidFill>
                <a:schemeClr val="tx1"/>
              </a:solidFill>
              <a:miter lim="800000"/>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491" name="Freeform 768"/>
            <p:cNvSpPr>
              <a:spLocks/>
            </p:cNvSpPr>
            <p:nvPr/>
          </p:nvSpPr>
          <p:spPr bwMode="auto">
            <a:xfrm>
              <a:off x="2704" y="2109"/>
              <a:ext cx="76" cy="90"/>
            </a:xfrm>
            <a:custGeom>
              <a:avLst/>
              <a:gdLst>
                <a:gd name="T0" fmla="*/ 44 w 76"/>
                <a:gd name="T1" fmla="*/ 1 h 135"/>
                <a:gd name="T2" fmla="*/ 24 w 76"/>
                <a:gd name="T3" fmla="*/ 1 h 135"/>
                <a:gd name="T4" fmla="*/ 26 w 76"/>
                <a:gd name="T5" fmla="*/ 1 h 135"/>
                <a:gd name="T6" fmla="*/ 39 w 76"/>
                <a:gd name="T7" fmla="*/ 1 h 135"/>
                <a:gd name="T8" fmla="*/ 71 w 76"/>
                <a:gd name="T9" fmla="*/ 1 h 135"/>
                <a:gd name="T10" fmla="*/ 64 w 76"/>
                <a:gd name="T11" fmla="*/ 1 h 135"/>
                <a:gd name="T12" fmla="*/ 15 w 76"/>
                <a:gd name="T13" fmla="*/ 1 h 135"/>
                <a:gd name="T14" fmla="*/ 8 w 76"/>
                <a:gd name="T15" fmla="*/ 1 h 135"/>
                <a:gd name="T16" fmla="*/ 21 w 76"/>
                <a:gd name="T17" fmla="*/ 1 h 135"/>
                <a:gd name="T18" fmla="*/ 36 w 76"/>
                <a:gd name="T19" fmla="*/ 1 h 135"/>
                <a:gd name="T20" fmla="*/ 68 w 76"/>
                <a:gd name="T21" fmla="*/ 1 h 135"/>
                <a:gd name="T22" fmla="*/ 58 w 76"/>
                <a:gd name="T23" fmla="*/ 1 h 135"/>
                <a:gd name="T24" fmla="*/ 23 w 76"/>
                <a:gd name="T25" fmla="*/ 1 h 135"/>
                <a:gd name="T26" fmla="*/ 8 w 76"/>
                <a:gd name="T27" fmla="*/ 1 h 135"/>
                <a:gd name="T28" fmla="*/ 23 w 76"/>
                <a:gd name="T29" fmla="*/ 1 h 135"/>
                <a:gd name="T30" fmla="*/ 50 w 76"/>
                <a:gd name="T31" fmla="*/ 1 h 135"/>
                <a:gd name="T32" fmla="*/ 68 w 76"/>
                <a:gd name="T33" fmla="*/ 1 h 135"/>
                <a:gd name="T34" fmla="*/ 56 w 76"/>
                <a:gd name="T35" fmla="*/ 1 h 135"/>
                <a:gd name="T36" fmla="*/ 8 w 76"/>
                <a:gd name="T37" fmla="*/ 1 h 135"/>
                <a:gd name="T38" fmla="*/ 2 w 76"/>
                <a:gd name="T39" fmla="*/ 1 h 135"/>
                <a:gd name="T40" fmla="*/ 18 w 76"/>
                <a:gd name="T41" fmla="*/ 1 h 135"/>
                <a:gd name="T42" fmla="*/ 45 w 76"/>
                <a:gd name="T43" fmla="*/ 1 h 135"/>
                <a:gd name="T44" fmla="*/ 66 w 76"/>
                <a:gd name="T45" fmla="*/ 1 h 135"/>
                <a:gd name="T46" fmla="*/ 56 w 76"/>
                <a:gd name="T47" fmla="*/ 1 h 135"/>
                <a:gd name="T48" fmla="*/ 18 w 76"/>
                <a:gd name="T49" fmla="*/ 1 h 135"/>
                <a:gd name="T50" fmla="*/ 0 w 76"/>
                <a:gd name="T51" fmla="*/ 0 h 1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135"/>
                <a:gd name="T80" fmla="*/ 76 w 76"/>
                <a:gd name="T81" fmla="*/ 135 h 1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135">
                  <a:moveTo>
                    <a:pt x="44" y="135"/>
                  </a:moveTo>
                  <a:cubicBezTo>
                    <a:pt x="41" y="117"/>
                    <a:pt x="38" y="123"/>
                    <a:pt x="24" y="117"/>
                  </a:cubicBezTo>
                  <a:cubicBezTo>
                    <a:pt x="20" y="110"/>
                    <a:pt x="13" y="98"/>
                    <a:pt x="26" y="95"/>
                  </a:cubicBezTo>
                  <a:cubicBezTo>
                    <a:pt x="30" y="90"/>
                    <a:pt x="33" y="90"/>
                    <a:pt x="39" y="88"/>
                  </a:cubicBezTo>
                  <a:cubicBezTo>
                    <a:pt x="52" y="89"/>
                    <a:pt x="60" y="89"/>
                    <a:pt x="71" y="93"/>
                  </a:cubicBezTo>
                  <a:cubicBezTo>
                    <a:pt x="76" y="101"/>
                    <a:pt x="72" y="102"/>
                    <a:pt x="64" y="104"/>
                  </a:cubicBezTo>
                  <a:cubicBezTo>
                    <a:pt x="46" y="103"/>
                    <a:pt x="32" y="101"/>
                    <a:pt x="15" y="98"/>
                  </a:cubicBezTo>
                  <a:cubicBezTo>
                    <a:pt x="12" y="93"/>
                    <a:pt x="11" y="88"/>
                    <a:pt x="8" y="83"/>
                  </a:cubicBezTo>
                  <a:cubicBezTo>
                    <a:pt x="10" y="74"/>
                    <a:pt x="12" y="68"/>
                    <a:pt x="21" y="66"/>
                  </a:cubicBezTo>
                  <a:cubicBezTo>
                    <a:pt x="26" y="63"/>
                    <a:pt x="36" y="59"/>
                    <a:pt x="36" y="59"/>
                  </a:cubicBezTo>
                  <a:cubicBezTo>
                    <a:pt x="51" y="60"/>
                    <a:pt x="56" y="62"/>
                    <a:pt x="68" y="64"/>
                  </a:cubicBezTo>
                  <a:cubicBezTo>
                    <a:pt x="74" y="74"/>
                    <a:pt x="66" y="74"/>
                    <a:pt x="58" y="77"/>
                  </a:cubicBezTo>
                  <a:cubicBezTo>
                    <a:pt x="43" y="75"/>
                    <a:pt x="36" y="73"/>
                    <a:pt x="23" y="71"/>
                  </a:cubicBezTo>
                  <a:cubicBezTo>
                    <a:pt x="17" y="68"/>
                    <a:pt x="13" y="66"/>
                    <a:pt x="8" y="61"/>
                  </a:cubicBezTo>
                  <a:cubicBezTo>
                    <a:pt x="5" y="44"/>
                    <a:pt x="9" y="37"/>
                    <a:pt x="23" y="32"/>
                  </a:cubicBezTo>
                  <a:cubicBezTo>
                    <a:pt x="32" y="33"/>
                    <a:pt x="41" y="32"/>
                    <a:pt x="50" y="35"/>
                  </a:cubicBezTo>
                  <a:cubicBezTo>
                    <a:pt x="57" y="37"/>
                    <a:pt x="68" y="45"/>
                    <a:pt x="68" y="45"/>
                  </a:cubicBezTo>
                  <a:cubicBezTo>
                    <a:pt x="59" y="52"/>
                    <a:pt x="63" y="50"/>
                    <a:pt x="56" y="53"/>
                  </a:cubicBezTo>
                  <a:cubicBezTo>
                    <a:pt x="37" y="51"/>
                    <a:pt x="25" y="45"/>
                    <a:pt x="8" y="42"/>
                  </a:cubicBezTo>
                  <a:cubicBezTo>
                    <a:pt x="7" y="36"/>
                    <a:pt x="4" y="32"/>
                    <a:pt x="2" y="27"/>
                  </a:cubicBezTo>
                  <a:cubicBezTo>
                    <a:pt x="5" y="17"/>
                    <a:pt x="7" y="12"/>
                    <a:pt x="18" y="10"/>
                  </a:cubicBezTo>
                  <a:cubicBezTo>
                    <a:pt x="28" y="6"/>
                    <a:pt x="32" y="7"/>
                    <a:pt x="45" y="8"/>
                  </a:cubicBezTo>
                  <a:cubicBezTo>
                    <a:pt x="53" y="10"/>
                    <a:pt x="59" y="15"/>
                    <a:pt x="66" y="16"/>
                  </a:cubicBezTo>
                  <a:cubicBezTo>
                    <a:pt x="72" y="26"/>
                    <a:pt x="64" y="26"/>
                    <a:pt x="56" y="29"/>
                  </a:cubicBezTo>
                  <a:cubicBezTo>
                    <a:pt x="41" y="28"/>
                    <a:pt x="32" y="26"/>
                    <a:pt x="18" y="23"/>
                  </a:cubicBezTo>
                  <a:cubicBezTo>
                    <a:pt x="10"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pitchFamily="34" charset="0"/>
                <a:cs typeface="Arial" pitchFamily="34" charset="0"/>
              </a:endParaRPr>
            </a:p>
          </p:txBody>
        </p:sp>
      </p:grpSp>
      <p:grpSp>
        <p:nvGrpSpPr>
          <p:cNvPr id="5454" name="Group 769"/>
          <p:cNvGrpSpPr>
            <a:grpSpLocks/>
          </p:cNvGrpSpPr>
          <p:nvPr/>
        </p:nvGrpSpPr>
        <p:grpSpPr bwMode="auto">
          <a:xfrm rot="-8220674">
            <a:off x="4664482" y="3202087"/>
            <a:ext cx="161925" cy="395287"/>
            <a:chOff x="2704" y="2109"/>
            <a:chExt cx="76" cy="181"/>
          </a:xfrm>
        </p:grpSpPr>
        <p:sp>
          <p:nvSpPr>
            <p:cNvPr id="5488" name="AutoShape 770"/>
            <p:cNvSpPr>
              <a:spLocks noChangeArrowheads="1"/>
            </p:cNvSpPr>
            <p:nvPr/>
          </p:nvSpPr>
          <p:spPr bwMode="auto">
            <a:xfrm>
              <a:off x="2727" y="2199"/>
              <a:ext cx="45" cy="91"/>
            </a:xfrm>
            <a:prstGeom prst="cube">
              <a:avLst>
                <a:gd name="adj" fmla="val 8824"/>
              </a:avLst>
            </a:prstGeom>
            <a:solidFill>
              <a:srgbClr val="CC0066"/>
            </a:solidFill>
            <a:ln w="9525">
              <a:solidFill>
                <a:schemeClr val="tx1"/>
              </a:solidFill>
              <a:miter lim="800000"/>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489" name="Freeform 771"/>
            <p:cNvSpPr>
              <a:spLocks/>
            </p:cNvSpPr>
            <p:nvPr/>
          </p:nvSpPr>
          <p:spPr bwMode="auto">
            <a:xfrm>
              <a:off x="2704" y="2109"/>
              <a:ext cx="76" cy="90"/>
            </a:xfrm>
            <a:custGeom>
              <a:avLst/>
              <a:gdLst>
                <a:gd name="T0" fmla="*/ 44 w 76"/>
                <a:gd name="T1" fmla="*/ 1 h 135"/>
                <a:gd name="T2" fmla="*/ 24 w 76"/>
                <a:gd name="T3" fmla="*/ 1 h 135"/>
                <a:gd name="T4" fmla="*/ 26 w 76"/>
                <a:gd name="T5" fmla="*/ 1 h 135"/>
                <a:gd name="T6" fmla="*/ 39 w 76"/>
                <a:gd name="T7" fmla="*/ 1 h 135"/>
                <a:gd name="T8" fmla="*/ 71 w 76"/>
                <a:gd name="T9" fmla="*/ 1 h 135"/>
                <a:gd name="T10" fmla="*/ 64 w 76"/>
                <a:gd name="T11" fmla="*/ 1 h 135"/>
                <a:gd name="T12" fmla="*/ 15 w 76"/>
                <a:gd name="T13" fmla="*/ 1 h 135"/>
                <a:gd name="T14" fmla="*/ 8 w 76"/>
                <a:gd name="T15" fmla="*/ 1 h 135"/>
                <a:gd name="T16" fmla="*/ 21 w 76"/>
                <a:gd name="T17" fmla="*/ 1 h 135"/>
                <a:gd name="T18" fmla="*/ 36 w 76"/>
                <a:gd name="T19" fmla="*/ 1 h 135"/>
                <a:gd name="T20" fmla="*/ 68 w 76"/>
                <a:gd name="T21" fmla="*/ 1 h 135"/>
                <a:gd name="T22" fmla="*/ 58 w 76"/>
                <a:gd name="T23" fmla="*/ 1 h 135"/>
                <a:gd name="T24" fmla="*/ 23 w 76"/>
                <a:gd name="T25" fmla="*/ 1 h 135"/>
                <a:gd name="T26" fmla="*/ 8 w 76"/>
                <a:gd name="T27" fmla="*/ 1 h 135"/>
                <a:gd name="T28" fmla="*/ 23 w 76"/>
                <a:gd name="T29" fmla="*/ 1 h 135"/>
                <a:gd name="T30" fmla="*/ 50 w 76"/>
                <a:gd name="T31" fmla="*/ 1 h 135"/>
                <a:gd name="T32" fmla="*/ 68 w 76"/>
                <a:gd name="T33" fmla="*/ 1 h 135"/>
                <a:gd name="T34" fmla="*/ 56 w 76"/>
                <a:gd name="T35" fmla="*/ 1 h 135"/>
                <a:gd name="T36" fmla="*/ 8 w 76"/>
                <a:gd name="T37" fmla="*/ 1 h 135"/>
                <a:gd name="T38" fmla="*/ 2 w 76"/>
                <a:gd name="T39" fmla="*/ 1 h 135"/>
                <a:gd name="T40" fmla="*/ 18 w 76"/>
                <a:gd name="T41" fmla="*/ 1 h 135"/>
                <a:gd name="T42" fmla="*/ 45 w 76"/>
                <a:gd name="T43" fmla="*/ 1 h 135"/>
                <a:gd name="T44" fmla="*/ 66 w 76"/>
                <a:gd name="T45" fmla="*/ 1 h 135"/>
                <a:gd name="T46" fmla="*/ 56 w 76"/>
                <a:gd name="T47" fmla="*/ 1 h 135"/>
                <a:gd name="T48" fmla="*/ 18 w 76"/>
                <a:gd name="T49" fmla="*/ 1 h 135"/>
                <a:gd name="T50" fmla="*/ 0 w 76"/>
                <a:gd name="T51" fmla="*/ 0 h 1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135"/>
                <a:gd name="T80" fmla="*/ 76 w 76"/>
                <a:gd name="T81" fmla="*/ 135 h 1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135">
                  <a:moveTo>
                    <a:pt x="44" y="135"/>
                  </a:moveTo>
                  <a:cubicBezTo>
                    <a:pt x="41" y="117"/>
                    <a:pt x="38" y="123"/>
                    <a:pt x="24" y="117"/>
                  </a:cubicBezTo>
                  <a:cubicBezTo>
                    <a:pt x="20" y="110"/>
                    <a:pt x="13" y="98"/>
                    <a:pt x="26" y="95"/>
                  </a:cubicBezTo>
                  <a:cubicBezTo>
                    <a:pt x="30" y="90"/>
                    <a:pt x="33" y="90"/>
                    <a:pt x="39" y="88"/>
                  </a:cubicBezTo>
                  <a:cubicBezTo>
                    <a:pt x="52" y="89"/>
                    <a:pt x="60" y="89"/>
                    <a:pt x="71" y="93"/>
                  </a:cubicBezTo>
                  <a:cubicBezTo>
                    <a:pt x="76" y="101"/>
                    <a:pt x="72" y="102"/>
                    <a:pt x="64" y="104"/>
                  </a:cubicBezTo>
                  <a:cubicBezTo>
                    <a:pt x="46" y="103"/>
                    <a:pt x="32" y="101"/>
                    <a:pt x="15" y="98"/>
                  </a:cubicBezTo>
                  <a:cubicBezTo>
                    <a:pt x="12" y="93"/>
                    <a:pt x="11" y="88"/>
                    <a:pt x="8" y="83"/>
                  </a:cubicBezTo>
                  <a:cubicBezTo>
                    <a:pt x="10" y="74"/>
                    <a:pt x="12" y="68"/>
                    <a:pt x="21" y="66"/>
                  </a:cubicBezTo>
                  <a:cubicBezTo>
                    <a:pt x="26" y="63"/>
                    <a:pt x="36" y="59"/>
                    <a:pt x="36" y="59"/>
                  </a:cubicBezTo>
                  <a:cubicBezTo>
                    <a:pt x="51" y="60"/>
                    <a:pt x="56" y="62"/>
                    <a:pt x="68" y="64"/>
                  </a:cubicBezTo>
                  <a:cubicBezTo>
                    <a:pt x="74" y="74"/>
                    <a:pt x="66" y="74"/>
                    <a:pt x="58" y="77"/>
                  </a:cubicBezTo>
                  <a:cubicBezTo>
                    <a:pt x="43" y="75"/>
                    <a:pt x="36" y="73"/>
                    <a:pt x="23" y="71"/>
                  </a:cubicBezTo>
                  <a:cubicBezTo>
                    <a:pt x="17" y="68"/>
                    <a:pt x="13" y="66"/>
                    <a:pt x="8" y="61"/>
                  </a:cubicBezTo>
                  <a:cubicBezTo>
                    <a:pt x="5" y="44"/>
                    <a:pt x="9" y="37"/>
                    <a:pt x="23" y="32"/>
                  </a:cubicBezTo>
                  <a:cubicBezTo>
                    <a:pt x="32" y="33"/>
                    <a:pt x="41" y="32"/>
                    <a:pt x="50" y="35"/>
                  </a:cubicBezTo>
                  <a:cubicBezTo>
                    <a:pt x="57" y="37"/>
                    <a:pt x="68" y="45"/>
                    <a:pt x="68" y="45"/>
                  </a:cubicBezTo>
                  <a:cubicBezTo>
                    <a:pt x="59" y="52"/>
                    <a:pt x="63" y="50"/>
                    <a:pt x="56" y="53"/>
                  </a:cubicBezTo>
                  <a:cubicBezTo>
                    <a:pt x="37" y="51"/>
                    <a:pt x="25" y="45"/>
                    <a:pt x="8" y="42"/>
                  </a:cubicBezTo>
                  <a:cubicBezTo>
                    <a:pt x="7" y="36"/>
                    <a:pt x="4" y="32"/>
                    <a:pt x="2" y="27"/>
                  </a:cubicBezTo>
                  <a:cubicBezTo>
                    <a:pt x="5" y="17"/>
                    <a:pt x="7" y="12"/>
                    <a:pt x="18" y="10"/>
                  </a:cubicBezTo>
                  <a:cubicBezTo>
                    <a:pt x="28" y="6"/>
                    <a:pt x="32" y="7"/>
                    <a:pt x="45" y="8"/>
                  </a:cubicBezTo>
                  <a:cubicBezTo>
                    <a:pt x="53" y="10"/>
                    <a:pt x="59" y="15"/>
                    <a:pt x="66" y="16"/>
                  </a:cubicBezTo>
                  <a:cubicBezTo>
                    <a:pt x="72" y="26"/>
                    <a:pt x="64" y="26"/>
                    <a:pt x="56" y="29"/>
                  </a:cubicBezTo>
                  <a:cubicBezTo>
                    <a:pt x="41" y="28"/>
                    <a:pt x="32" y="26"/>
                    <a:pt x="18" y="23"/>
                  </a:cubicBezTo>
                  <a:cubicBezTo>
                    <a:pt x="10"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455" name="Group 772"/>
          <p:cNvGrpSpPr>
            <a:grpSpLocks/>
          </p:cNvGrpSpPr>
          <p:nvPr/>
        </p:nvGrpSpPr>
        <p:grpSpPr bwMode="auto">
          <a:xfrm rot="9139556">
            <a:off x="6051957" y="3368774"/>
            <a:ext cx="161925" cy="395288"/>
            <a:chOff x="2704" y="2109"/>
            <a:chExt cx="76" cy="181"/>
          </a:xfrm>
        </p:grpSpPr>
        <p:sp>
          <p:nvSpPr>
            <p:cNvPr id="5486" name="AutoShape 773"/>
            <p:cNvSpPr>
              <a:spLocks noChangeArrowheads="1"/>
            </p:cNvSpPr>
            <p:nvPr/>
          </p:nvSpPr>
          <p:spPr bwMode="auto">
            <a:xfrm>
              <a:off x="2727" y="2199"/>
              <a:ext cx="45" cy="91"/>
            </a:xfrm>
            <a:prstGeom prst="cube">
              <a:avLst>
                <a:gd name="adj" fmla="val 8824"/>
              </a:avLst>
            </a:prstGeom>
            <a:solidFill>
              <a:srgbClr val="CC0066"/>
            </a:solidFill>
            <a:ln w="9525">
              <a:solidFill>
                <a:schemeClr val="tx1"/>
              </a:solidFill>
              <a:miter lim="800000"/>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5487" name="Freeform 774"/>
            <p:cNvSpPr>
              <a:spLocks/>
            </p:cNvSpPr>
            <p:nvPr/>
          </p:nvSpPr>
          <p:spPr bwMode="auto">
            <a:xfrm>
              <a:off x="2704" y="2109"/>
              <a:ext cx="76" cy="90"/>
            </a:xfrm>
            <a:custGeom>
              <a:avLst/>
              <a:gdLst>
                <a:gd name="T0" fmla="*/ 44 w 76"/>
                <a:gd name="T1" fmla="*/ 1 h 135"/>
                <a:gd name="T2" fmla="*/ 24 w 76"/>
                <a:gd name="T3" fmla="*/ 1 h 135"/>
                <a:gd name="T4" fmla="*/ 26 w 76"/>
                <a:gd name="T5" fmla="*/ 1 h 135"/>
                <a:gd name="T6" fmla="*/ 39 w 76"/>
                <a:gd name="T7" fmla="*/ 1 h 135"/>
                <a:gd name="T8" fmla="*/ 71 w 76"/>
                <a:gd name="T9" fmla="*/ 1 h 135"/>
                <a:gd name="T10" fmla="*/ 64 w 76"/>
                <a:gd name="T11" fmla="*/ 1 h 135"/>
                <a:gd name="T12" fmla="*/ 15 w 76"/>
                <a:gd name="T13" fmla="*/ 1 h 135"/>
                <a:gd name="T14" fmla="*/ 8 w 76"/>
                <a:gd name="T15" fmla="*/ 1 h 135"/>
                <a:gd name="T16" fmla="*/ 21 w 76"/>
                <a:gd name="T17" fmla="*/ 1 h 135"/>
                <a:gd name="T18" fmla="*/ 36 w 76"/>
                <a:gd name="T19" fmla="*/ 1 h 135"/>
                <a:gd name="T20" fmla="*/ 68 w 76"/>
                <a:gd name="T21" fmla="*/ 1 h 135"/>
                <a:gd name="T22" fmla="*/ 58 w 76"/>
                <a:gd name="T23" fmla="*/ 1 h 135"/>
                <a:gd name="T24" fmla="*/ 23 w 76"/>
                <a:gd name="T25" fmla="*/ 1 h 135"/>
                <a:gd name="T26" fmla="*/ 8 w 76"/>
                <a:gd name="T27" fmla="*/ 1 h 135"/>
                <a:gd name="T28" fmla="*/ 23 w 76"/>
                <a:gd name="T29" fmla="*/ 1 h 135"/>
                <a:gd name="T30" fmla="*/ 50 w 76"/>
                <a:gd name="T31" fmla="*/ 1 h 135"/>
                <a:gd name="T32" fmla="*/ 68 w 76"/>
                <a:gd name="T33" fmla="*/ 1 h 135"/>
                <a:gd name="T34" fmla="*/ 56 w 76"/>
                <a:gd name="T35" fmla="*/ 1 h 135"/>
                <a:gd name="T36" fmla="*/ 8 w 76"/>
                <a:gd name="T37" fmla="*/ 1 h 135"/>
                <a:gd name="T38" fmla="*/ 2 w 76"/>
                <a:gd name="T39" fmla="*/ 1 h 135"/>
                <a:gd name="T40" fmla="*/ 18 w 76"/>
                <a:gd name="T41" fmla="*/ 1 h 135"/>
                <a:gd name="T42" fmla="*/ 45 w 76"/>
                <a:gd name="T43" fmla="*/ 1 h 135"/>
                <a:gd name="T44" fmla="*/ 66 w 76"/>
                <a:gd name="T45" fmla="*/ 1 h 135"/>
                <a:gd name="T46" fmla="*/ 56 w 76"/>
                <a:gd name="T47" fmla="*/ 1 h 135"/>
                <a:gd name="T48" fmla="*/ 18 w 76"/>
                <a:gd name="T49" fmla="*/ 1 h 135"/>
                <a:gd name="T50" fmla="*/ 0 w 76"/>
                <a:gd name="T51" fmla="*/ 0 h 1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135"/>
                <a:gd name="T80" fmla="*/ 76 w 76"/>
                <a:gd name="T81" fmla="*/ 135 h 1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135">
                  <a:moveTo>
                    <a:pt x="44" y="135"/>
                  </a:moveTo>
                  <a:cubicBezTo>
                    <a:pt x="41" y="117"/>
                    <a:pt x="38" y="123"/>
                    <a:pt x="24" y="117"/>
                  </a:cubicBezTo>
                  <a:cubicBezTo>
                    <a:pt x="20" y="110"/>
                    <a:pt x="13" y="98"/>
                    <a:pt x="26" y="95"/>
                  </a:cubicBezTo>
                  <a:cubicBezTo>
                    <a:pt x="30" y="90"/>
                    <a:pt x="33" y="90"/>
                    <a:pt x="39" y="88"/>
                  </a:cubicBezTo>
                  <a:cubicBezTo>
                    <a:pt x="52" y="89"/>
                    <a:pt x="60" y="89"/>
                    <a:pt x="71" y="93"/>
                  </a:cubicBezTo>
                  <a:cubicBezTo>
                    <a:pt x="76" y="101"/>
                    <a:pt x="72" y="102"/>
                    <a:pt x="64" y="104"/>
                  </a:cubicBezTo>
                  <a:cubicBezTo>
                    <a:pt x="46" y="103"/>
                    <a:pt x="32" y="101"/>
                    <a:pt x="15" y="98"/>
                  </a:cubicBezTo>
                  <a:cubicBezTo>
                    <a:pt x="12" y="93"/>
                    <a:pt x="11" y="88"/>
                    <a:pt x="8" y="83"/>
                  </a:cubicBezTo>
                  <a:cubicBezTo>
                    <a:pt x="10" y="74"/>
                    <a:pt x="12" y="68"/>
                    <a:pt x="21" y="66"/>
                  </a:cubicBezTo>
                  <a:cubicBezTo>
                    <a:pt x="26" y="63"/>
                    <a:pt x="36" y="59"/>
                    <a:pt x="36" y="59"/>
                  </a:cubicBezTo>
                  <a:cubicBezTo>
                    <a:pt x="51" y="60"/>
                    <a:pt x="56" y="62"/>
                    <a:pt x="68" y="64"/>
                  </a:cubicBezTo>
                  <a:cubicBezTo>
                    <a:pt x="74" y="74"/>
                    <a:pt x="66" y="74"/>
                    <a:pt x="58" y="77"/>
                  </a:cubicBezTo>
                  <a:cubicBezTo>
                    <a:pt x="43" y="75"/>
                    <a:pt x="36" y="73"/>
                    <a:pt x="23" y="71"/>
                  </a:cubicBezTo>
                  <a:cubicBezTo>
                    <a:pt x="17" y="68"/>
                    <a:pt x="13" y="66"/>
                    <a:pt x="8" y="61"/>
                  </a:cubicBezTo>
                  <a:cubicBezTo>
                    <a:pt x="5" y="44"/>
                    <a:pt x="9" y="37"/>
                    <a:pt x="23" y="32"/>
                  </a:cubicBezTo>
                  <a:cubicBezTo>
                    <a:pt x="32" y="33"/>
                    <a:pt x="41" y="32"/>
                    <a:pt x="50" y="35"/>
                  </a:cubicBezTo>
                  <a:cubicBezTo>
                    <a:pt x="57" y="37"/>
                    <a:pt x="68" y="45"/>
                    <a:pt x="68" y="45"/>
                  </a:cubicBezTo>
                  <a:cubicBezTo>
                    <a:pt x="59" y="52"/>
                    <a:pt x="63" y="50"/>
                    <a:pt x="56" y="53"/>
                  </a:cubicBezTo>
                  <a:cubicBezTo>
                    <a:pt x="37" y="51"/>
                    <a:pt x="25" y="45"/>
                    <a:pt x="8" y="42"/>
                  </a:cubicBezTo>
                  <a:cubicBezTo>
                    <a:pt x="7" y="36"/>
                    <a:pt x="4" y="32"/>
                    <a:pt x="2" y="27"/>
                  </a:cubicBezTo>
                  <a:cubicBezTo>
                    <a:pt x="5" y="17"/>
                    <a:pt x="7" y="12"/>
                    <a:pt x="18" y="10"/>
                  </a:cubicBezTo>
                  <a:cubicBezTo>
                    <a:pt x="28" y="6"/>
                    <a:pt x="32" y="7"/>
                    <a:pt x="45" y="8"/>
                  </a:cubicBezTo>
                  <a:cubicBezTo>
                    <a:pt x="53" y="10"/>
                    <a:pt x="59" y="15"/>
                    <a:pt x="66" y="16"/>
                  </a:cubicBezTo>
                  <a:cubicBezTo>
                    <a:pt x="72" y="26"/>
                    <a:pt x="64" y="26"/>
                    <a:pt x="56" y="29"/>
                  </a:cubicBezTo>
                  <a:cubicBezTo>
                    <a:pt x="41" y="28"/>
                    <a:pt x="32" y="26"/>
                    <a:pt x="18" y="23"/>
                  </a:cubicBezTo>
                  <a:cubicBezTo>
                    <a:pt x="10"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grpSp>
        <p:nvGrpSpPr>
          <p:cNvPr id="5456" name="Group 775"/>
          <p:cNvGrpSpPr>
            <a:grpSpLocks/>
          </p:cNvGrpSpPr>
          <p:nvPr/>
        </p:nvGrpSpPr>
        <p:grpSpPr bwMode="auto">
          <a:xfrm rot="5076108">
            <a:off x="6598057" y="2214661"/>
            <a:ext cx="166688" cy="385763"/>
            <a:chOff x="2704" y="2109"/>
            <a:chExt cx="76" cy="181"/>
          </a:xfrm>
        </p:grpSpPr>
        <p:sp>
          <p:nvSpPr>
            <p:cNvPr id="5484" name="AutoShape 776"/>
            <p:cNvSpPr>
              <a:spLocks noChangeArrowheads="1"/>
            </p:cNvSpPr>
            <p:nvPr/>
          </p:nvSpPr>
          <p:spPr bwMode="auto">
            <a:xfrm>
              <a:off x="2727" y="2199"/>
              <a:ext cx="45" cy="91"/>
            </a:xfrm>
            <a:prstGeom prst="cube">
              <a:avLst>
                <a:gd name="adj" fmla="val 8824"/>
              </a:avLst>
            </a:prstGeom>
            <a:solidFill>
              <a:srgbClr val="CC0066"/>
            </a:solidFill>
            <a:ln w="9525">
              <a:solidFill>
                <a:schemeClr val="tx1"/>
              </a:solidFill>
              <a:miter lim="800000"/>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485" name="Freeform 777"/>
            <p:cNvSpPr>
              <a:spLocks/>
            </p:cNvSpPr>
            <p:nvPr/>
          </p:nvSpPr>
          <p:spPr bwMode="auto">
            <a:xfrm>
              <a:off x="2704" y="2109"/>
              <a:ext cx="76" cy="90"/>
            </a:xfrm>
            <a:custGeom>
              <a:avLst/>
              <a:gdLst>
                <a:gd name="T0" fmla="*/ 44 w 76"/>
                <a:gd name="T1" fmla="*/ 1 h 135"/>
                <a:gd name="T2" fmla="*/ 24 w 76"/>
                <a:gd name="T3" fmla="*/ 1 h 135"/>
                <a:gd name="T4" fmla="*/ 26 w 76"/>
                <a:gd name="T5" fmla="*/ 1 h 135"/>
                <a:gd name="T6" fmla="*/ 39 w 76"/>
                <a:gd name="T7" fmla="*/ 1 h 135"/>
                <a:gd name="T8" fmla="*/ 71 w 76"/>
                <a:gd name="T9" fmla="*/ 1 h 135"/>
                <a:gd name="T10" fmla="*/ 64 w 76"/>
                <a:gd name="T11" fmla="*/ 1 h 135"/>
                <a:gd name="T12" fmla="*/ 15 w 76"/>
                <a:gd name="T13" fmla="*/ 1 h 135"/>
                <a:gd name="T14" fmla="*/ 8 w 76"/>
                <a:gd name="T15" fmla="*/ 1 h 135"/>
                <a:gd name="T16" fmla="*/ 21 w 76"/>
                <a:gd name="T17" fmla="*/ 1 h 135"/>
                <a:gd name="T18" fmla="*/ 36 w 76"/>
                <a:gd name="T19" fmla="*/ 1 h 135"/>
                <a:gd name="T20" fmla="*/ 68 w 76"/>
                <a:gd name="T21" fmla="*/ 1 h 135"/>
                <a:gd name="T22" fmla="*/ 58 w 76"/>
                <a:gd name="T23" fmla="*/ 1 h 135"/>
                <a:gd name="T24" fmla="*/ 23 w 76"/>
                <a:gd name="T25" fmla="*/ 1 h 135"/>
                <a:gd name="T26" fmla="*/ 8 w 76"/>
                <a:gd name="T27" fmla="*/ 1 h 135"/>
                <a:gd name="T28" fmla="*/ 23 w 76"/>
                <a:gd name="T29" fmla="*/ 1 h 135"/>
                <a:gd name="T30" fmla="*/ 50 w 76"/>
                <a:gd name="T31" fmla="*/ 1 h 135"/>
                <a:gd name="T32" fmla="*/ 68 w 76"/>
                <a:gd name="T33" fmla="*/ 1 h 135"/>
                <a:gd name="T34" fmla="*/ 56 w 76"/>
                <a:gd name="T35" fmla="*/ 1 h 135"/>
                <a:gd name="T36" fmla="*/ 8 w 76"/>
                <a:gd name="T37" fmla="*/ 1 h 135"/>
                <a:gd name="T38" fmla="*/ 2 w 76"/>
                <a:gd name="T39" fmla="*/ 1 h 135"/>
                <a:gd name="T40" fmla="*/ 18 w 76"/>
                <a:gd name="T41" fmla="*/ 1 h 135"/>
                <a:gd name="T42" fmla="*/ 45 w 76"/>
                <a:gd name="T43" fmla="*/ 1 h 135"/>
                <a:gd name="T44" fmla="*/ 66 w 76"/>
                <a:gd name="T45" fmla="*/ 1 h 135"/>
                <a:gd name="T46" fmla="*/ 56 w 76"/>
                <a:gd name="T47" fmla="*/ 1 h 135"/>
                <a:gd name="T48" fmla="*/ 18 w 76"/>
                <a:gd name="T49" fmla="*/ 1 h 135"/>
                <a:gd name="T50" fmla="*/ 0 w 76"/>
                <a:gd name="T51" fmla="*/ 0 h 1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135"/>
                <a:gd name="T80" fmla="*/ 76 w 76"/>
                <a:gd name="T81" fmla="*/ 135 h 1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135">
                  <a:moveTo>
                    <a:pt x="44" y="135"/>
                  </a:moveTo>
                  <a:cubicBezTo>
                    <a:pt x="41" y="117"/>
                    <a:pt x="38" y="123"/>
                    <a:pt x="24" y="117"/>
                  </a:cubicBezTo>
                  <a:cubicBezTo>
                    <a:pt x="20" y="110"/>
                    <a:pt x="13" y="98"/>
                    <a:pt x="26" y="95"/>
                  </a:cubicBezTo>
                  <a:cubicBezTo>
                    <a:pt x="30" y="90"/>
                    <a:pt x="33" y="90"/>
                    <a:pt x="39" y="88"/>
                  </a:cubicBezTo>
                  <a:cubicBezTo>
                    <a:pt x="52" y="89"/>
                    <a:pt x="60" y="89"/>
                    <a:pt x="71" y="93"/>
                  </a:cubicBezTo>
                  <a:cubicBezTo>
                    <a:pt x="76" y="101"/>
                    <a:pt x="72" y="102"/>
                    <a:pt x="64" y="104"/>
                  </a:cubicBezTo>
                  <a:cubicBezTo>
                    <a:pt x="46" y="103"/>
                    <a:pt x="32" y="101"/>
                    <a:pt x="15" y="98"/>
                  </a:cubicBezTo>
                  <a:cubicBezTo>
                    <a:pt x="12" y="93"/>
                    <a:pt x="11" y="88"/>
                    <a:pt x="8" y="83"/>
                  </a:cubicBezTo>
                  <a:cubicBezTo>
                    <a:pt x="10" y="74"/>
                    <a:pt x="12" y="68"/>
                    <a:pt x="21" y="66"/>
                  </a:cubicBezTo>
                  <a:cubicBezTo>
                    <a:pt x="26" y="63"/>
                    <a:pt x="36" y="59"/>
                    <a:pt x="36" y="59"/>
                  </a:cubicBezTo>
                  <a:cubicBezTo>
                    <a:pt x="51" y="60"/>
                    <a:pt x="56" y="62"/>
                    <a:pt x="68" y="64"/>
                  </a:cubicBezTo>
                  <a:cubicBezTo>
                    <a:pt x="74" y="74"/>
                    <a:pt x="66" y="74"/>
                    <a:pt x="58" y="77"/>
                  </a:cubicBezTo>
                  <a:cubicBezTo>
                    <a:pt x="43" y="75"/>
                    <a:pt x="36" y="73"/>
                    <a:pt x="23" y="71"/>
                  </a:cubicBezTo>
                  <a:cubicBezTo>
                    <a:pt x="17" y="68"/>
                    <a:pt x="13" y="66"/>
                    <a:pt x="8" y="61"/>
                  </a:cubicBezTo>
                  <a:cubicBezTo>
                    <a:pt x="5" y="44"/>
                    <a:pt x="9" y="37"/>
                    <a:pt x="23" y="32"/>
                  </a:cubicBezTo>
                  <a:cubicBezTo>
                    <a:pt x="32" y="33"/>
                    <a:pt x="41" y="32"/>
                    <a:pt x="50" y="35"/>
                  </a:cubicBezTo>
                  <a:cubicBezTo>
                    <a:pt x="57" y="37"/>
                    <a:pt x="68" y="45"/>
                    <a:pt x="68" y="45"/>
                  </a:cubicBezTo>
                  <a:cubicBezTo>
                    <a:pt x="59" y="52"/>
                    <a:pt x="63" y="50"/>
                    <a:pt x="56" y="53"/>
                  </a:cubicBezTo>
                  <a:cubicBezTo>
                    <a:pt x="37" y="51"/>
                    <a:pt x="25" y="45"/>
                    <a:pt x="8" y="42"/>
                  </a:cubicBezTo>
                  <a:cubicBezTo>
                    <a:pt x="7" y="36"/>
                    <a:pt x="4" y="32"/>
                    <a:pt x="2" y="27"/>
                  </a:cubicBezTo>
                  <a:cubicBezTo>
                    <a:pt x="5" y="17"/>
                    <a:pt x="7" y="12"/>
                    <a:pt x="18" y="10"/>
                  </a:cubicBezTo>
                  <a:cubicBezTo>
                    <a:pt x="28" y="6"/>
                    <a:pt x="32" y="7"/>
                    <a:pt x="45" y="8"/>
                  </a:cubicBezTo>
                  <a:cubicBezTo>
                    <a:pt x="53" y="10"/>
                    <a:pt x="59" y="15"/>
                    <a:pt x="66" y="16"/>
                  </a:cubicBezTo>
                  <a:cubicBezTo>
                    <a:pt x="72" y="26"/>
                    <a:pt x="64" y="26"/>
                    <a:pt x="56" y="29"/>
                  </a:cubicBezTo>
                  <a:cubicBezTo>
                    <a:pt x="41" y="28"/>
                    <a:pt x="32" y="26"/>
                    <a:pt x="18" y="23"/>
                  </a:cubicBezTo>
                  <a:cubicBezTo>
                    <a:pt x="10"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grpSp>
        <p:nvGrpSpPr>
          <p:cNvPr id="5457" name="Group 778"/>
          <p:cNvGrpSpPr>
            <a:grpSpLocks/>
          </p:cNvGrpSpPr>
          <p:nvPr/>
        </p:nvGrpSpPr>
        <p:grpSpPr bwMode="auto">
          <a:xfrm rot="5610711">
            <a:off x="6117837" y="2110681"/>
            <a:ext cx="188913" cy="222250"/>
            <a:chOff x="2959" y="2247"/>
            <a:chExt cx="86" cy="104"/>
          </a:xfrm>
        </p:grpSpPr>
        <p:sp>
          <p:nvSpPr>
            <p:cNvPr id="5482" name="AutoShape 779"/>
            <p:cNvSpPr>
              <a:spLocks noChangeArrowheads="1"/>
            </p:cNvSpPr>
            <p:nvPr/>
          </p:nvSpPr>
          <p:spPr bwMode="auto">
            <a:xfrm rot="-1235303">
              <a:off x="3000" y="2331"/>
              <a:ext cx="45" cy="20"/>
            </a:xfrm>
            <a:prstGeom prst="cube">
              <a:avLst>
                <a:gd name="adj" fmla="val 8824"/>
              </a:avLst>
            </a:prstGeom>
            <a:solidFill>
              <a:srgbClr val="CC0066"/>
            </a:solidFill>
            <a:ln w="9525">
              <a:solidFill>
                <a:schemeClr val="tx1"/>
              </a:solidFill>
              <a:miter lim="800000"/>
              <a:headEnd/>
              <a:tailEnd/>
            </a:ln>
          </p:spPr>
          <p:txBody>
            <a:bodyPr wrap="none" anchor="ctr"/>
            <a:lstStyle/>
            <a:p>
              <a:endParaRPr lang="ja-JP" altLang="ja-JP" b="1">
                <a:latin typeface="Arial" pitchFamily="34" charset="0"/>
                <a:ea typeface="HGP創英角ｺﾞｼｯｸUB" pitchFamily="50" charset="-128"/>
                <a:cs typeface="Arial" pitchFamily="34" charset="0"/>
              </a:endParaRPr>
            </a:p>
          </p:txBody>
        </p:sp>
        <p:sp>
          <p:nvSpPr>
            <p:cNvPr id="5483" name="Freeform 780"/>
            <p:cNvSpPr>
              <a:spLocks/>
            </p:cNvSpPr>
            <p:nvPr/>
          </p:nvSpPr>
          <p:spPr bwMode="auto">
            <a:xfrm rot="-1235303">
              <a:off x="2959" y="2247"/>
              <a:ext cx="76" cy="90"/>
            </a:xfrm>
            <a:custGeom>
              <a:avLst/>
              <a:gdLst>
                <a:gd name="T0" fmla="*/ 44 w 76"/>
                <a:gd name="T1" fmla="*/ 1 h 135"/>
                <a:gd name="T2" fmla="*/ 24 w 76"/>
                <a:gd name="T3" fmla="*/ 1 h 135"/>
                <a:gd name="T4" fmla="*/ 26 w 76"/>
                <a:gd name="T5" fmla="*/ 1 h 135"/>
                <a:gd name="T6" fmla="*/ 39 w 76"/>
                <a:gd name="T7" fmla="*/ 1 h 135"/>
                <a:gd name="T8" fmla="*/ 71 w 76"/>
                <a:gd name="T9" fmla="*/ 1 h 135"/>
                <a:gd name="T10" fmla="*/ 64 w 76"/>
                <a:gd name="T11" fmla="*/ 1 h 135"/>
                <a:gd name="T12" fmla="*/ 15 w 76"/>
                <a:gd name="T13" fmla="*/ 1 h 135"/>
                <a:gd name="T14" fmla="*/ 8 w 76"/>
                <a:gd name="T15" fmla="*/ 1 h 135"/>
                <a:gd name="T16" fmla="*/ 21 w 76"/>
                <a:gd name="T17" fmla="*/ 1 h 135"/>
                <a:gd name="T18" fmla="*/ 36 w 76"/>
                <a:gd name="T19" fmla="*/ 1 h 135"/>
                <a:gd name="T20" fmla="*/ 68 w 76"/>
                <a:gd name="T21" fmla="*/ 1 h 135"/>
                <a:gd name="T22" fmla="*/ 58 w 76"/>
                <a:gd name="T23" fmla="*/ 1 h 135"/>
                <a:gd name="T24" fmla="*/ 23 w 76"/>
                <a:gd name="T25" fmla="*/ 1 h 135"/>
                <a:gd name="T26" fmla="*/ 8 w 76"/>
                <a:gd name="T27" fmla="*/ 1 h 135"/>
                <a:gd name="T28" fmla="*/ 23 w 76"/>
                <a:gd name="T29" fmla="*/ 1 h 135"/>
                <a:gd name="T30" fmla="*/ 50 w 76"/>
                <a:gd name="T31" fmla="*/ 1 h 135"/>
                <a:gd name="T32" fmla="*/ 68 w 76"/>
                <a:gd name="T33" fmla="*/ 1 h 135"/>
                <a:gd name="T34" fmla="*/ 56 w 76"/>
                <a:gd name="T35" fmla="*/ 1 h 135"/>
                <a:gd name="T36" fmla="*/ 8 w 76"/>
                <a:gd name="T37" fmla="*/ 1 h 135"/>
                <a:gd name="T38" fmla="*/ 2 w 76"/>
                <a:gd name="T39" fmla="*/ 1 h 135"/>
                <a:gd name="T40" fmla="*/ 18 w 76"/>
                <a:gd name="T41" fmla="*/ 1 h 135"/>
                <a:gd name="T42" fmla="*/ 45 w 76"/>
                <a:gd name="T43" fmla="*/ 1 h 135"/>
                <a:gd name="T44" fmla="*/ 66 w 76"/>
                <a:gd name="T45" fmla="*/ 1 h 135"/>
                <a:gd name="T46" fmla="*/ 56 w 76"/>
                <a:gd name="T47" fmla="*/ 1 h 135"/>
                <a:gd name="T48" fmla="*/ 18 w 76"/>
                <a:gd name="T49" fmla="*/ 1 h 135"/>
                <a:gd name="T50" fmla="*/ 0 w 76"/>
                <a:gd name="T51" fmla="*/ 0 h 1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135"/>
                <a:gd name="T80" fmla="*/ 76 w 76"/>
                <a:gd name="T81" fmla="*/ 135 h 1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135">
                  <a:moveTo>
                    <a:pt x="44" y="135"/>
                  </a:moveTo>
                  <a:cubicBezTo>
                    <a:pt x="41" y="117"/>
                    <a:pt x="38" y="123"/>
                    <a:pt x="24" y="117"/>
                  </a:cubicBezTo>
                  <a:cubicBezTo>
                    <a:pt x="20" y="110"/>
                    <a:pt x="13" y="98"/>
                    <a:pt x="26" y="95"/>
                  </a:cubicBezTo>
                  <a:cubicBezTo>
                    <a:pt x="30" y="90"/>
                    <a:pt x="33" y="90"/>
                    <a:pt x="39" y="88"/>
                  </a:cubicBezTo>
                  <a:cubicBezTo>
                    <a:pt x="52" y="89"/>
                    <a:pt x="60" y="89"/>
                    <a:pt x="71" y="93"/>
                  </a:cubicBezTo>
                  <a:cubicBezTo>
                    <a:pt x="76" y="101"/>
                    <a:pt x="72" y="102"/>
                    <a:pt x="64" y="104"/>
                  </a:cubicBezTo>
                  <a:cubicBezTo>
                    <a:pt x="46" y="103"/>
                    <a:pt x="32" y="101"/>
                    <a:pt x="15" y="98"/>
                  </a:cubicBezTo>
                  <a:cubicBezTo>
                    <a:pt x="12" y="93"/>
                    <a:pt x="11" y="88"/>
                    <a:pt x="8" y="83"/>
                  </a:cubicBezTo>
                  <a:cubicBezTo>
                    <a:pt x="10" y="74"/>
                    <a:pt x="12" y="68"/>
                    <a:pt x="21" y="66"/>
                  </a:cubicBezTo>
                  <a:cubicBezTo>
                    <a:pt x="26" y="63"/>
                    <a:pt x="36" y="59"/>
                    <a:pt x="36" y="59"/>
                  </a:cubicBezTo>
                  <a:cubicBezTo>
                    <a:pt x="51" y="60"/>
                    <a:pt x="56" y="62"/>
                    <a:pt x="68" y="64"/>
                  </a:cubicBezTo>
                  <a:cubicBezTo>
                    <a:pt x="74" y="74"/>
                    <a:pt x="66" y="74"/>
                    <a:pt x="58" y="77"/>
                  </a:cubicBezTo>
                  <a:cubicBezTo>
                    <a:pt x="43" y="75"/>
                    <a:pt x="36" y="73"/>
                    <a:pt x="23" y="71"/>
                  </a:cubicBezTo>
                  <a:cubicBezTo>
                    <a:pt x="17" y="68"/>
                    <a:pt x="13" y="66"/>
                    <a:pt x="8" y="61"/>
                  </a:cubicBezTo>
                  <a:cubicBezTo>
                    <a:pt x="5" y="44"/>
                    <a:pt x="9" y="37"/>
                    <a:pt x="23" y="32"/>
                  </a:cubicBezTo>
                  <a:cubicBezTo>
                    <a:pt x="32" y="33"/>
                    <a:pt x="41" y="32"/>
                    <a:pt x="50" y="35"/>
                  </a:cubicBezTo>
                  <a:cubicBezTo>
                    <a:pt x="57" y="37"/>
                    <a:pt x="68" y="45"/>
                    <a:pt x="68" y="45"/>
                  </a:cubicBezTo>
                  <a:cubicBezTo>
                    <a:pt x="59" y="52"/>
                    <a:pt x="63" y="50"/>
                    <a:pt x="56" y="53"/>
                  </a:cubicBezTo>
                  <a:cubicBezTo>
                    <a:pt x="37" y="51"/>
                    <a:pt x="25" y="45"/>
                    <a:pt x="8" y="42"/>
                  </a:cubicBezTo>
                  <a:cubicBezTo>
                    <a:pt x="7" y="36"/>
                    <a:pt x="4" y="32"/>
                    <a:pt x="2" y="27"/>
                  </a:cubicBezTo>
                  <a:cubicBezTo>
                    <a:pt x="5" y="17"/>
                    <a:pt x="7" y="12"/>
                    <a:pt x="18" y="10"/>
                  </a:cubicBezTo>
                  <a:cubicBezTo>
                    <a:pt x="28" y="6"/>
                    <a:pt x="32" y="7"/>
                    <a:pt x="45" y="8"/>
                  </a:cubicBezTo>
                  <a:cubicBezTo>
                    <a:pt x="53" y="10"/>
                    <a:pt x="59" y="15"/>
                    <a:pt x="66" y="16"/>
                  </a:cubicBezTo>
                  <a:cubicBezTo>
                    <a:pt x="72" y="26"/>
                    <a:pt x="64" y="26"/>
                    <a:pt x="56" y="29"/>
                  </a:cubicBezTo>
                  <a:cubicBezTo>
                    <a:pt x="41" y="28"/>
                    <a:pt x="32" y="26"/>
                    <a:pt x="18" y="23"/>
                  </a:cubicBezTo>
                  <a:cubicBezTo>
                    <a:pt x="10" y="17"/>
                    <a:pt x="0" y="12"/>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pitchFamily="34" charset="0"/>
                <a:cs typeface="Arial" pitchFamily="34" charset="0"/>
              </a:endParaRPr>
            </a:p>
          </p:txBody>
        </p:sp>
      </p:grpSp>
      <p:sp>
        <p:nvSpPr>
          <p:cNvPr id="5458" name="Text Box 781"/>
          <p:cNvSpPr txBox="1">
            <a:spLocks noChangeArrowheads="1"/>
          </p:cNvSpPr>
          <p:nvPr/>
        </p:nvSpPr>
        <p:spPr bwMode="auto">
          <a:xfrm>
            <a:off x="2649448" y="1629271"/>
            <a:ext cx="942975" cy="523875"/>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400" dirty="0">
                <a:latin typeface="Arial" pitchFamily="34" charset="0"/>
                <a:ea typeface="HGP創英角ｺﾞｼｯｸUB" pitchFamily="50" charset="-128"/>
                <a:cs typeface="Arial" pitchFamily="34" charset="0"/>
              </a:rPr>
              <a:t>Targeting ligand</a:t>
            </a:r>
          </a:p>
        </p:txBody>
      </p:sp>
      <p:sp>
        <p:nvSpPr>
          <p:cNvPr id="5459" name="Text Box 782"/>
          <p:cNvSpPr txBox="1">
            <a:spLocks noChangeArrowheads="1"/>
          </p:cNvSpPr>
          <p:nvPr/>
        </p:nvSpPr>
        <p:spPr bwMode="auto">
          <a:xfrm>
            <a:off x="6996520" y="1598712"/>
            <a:ext cx="1642846" cy="523220"/>
          </a:xfrm>
          <a:prstGeom prst="rect">
            <a:avLst/>
          </a:prstGeom>
          <a:noFill/>
          <a:ln w="2857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400" dirty="0">
                <a:latin typeface="Arial" pitchFamily="34" charset="0"/>
                <a:ea typeface="HGP創英角ｺﾞｼｯｸUB" pitchFamily="50" charset="-128"/>
                <a:cs typeface="Arial" pitchFamily="34" charset="0"/>
              </a:rPr>
              <a:t>pH-Sensitive fusogenic peptide</a:t>
            </a:r>
          </a:p>
        </p:txBody>
      </p:sp>
      <p:sp>
        <p:nvSpPr>
          <p:cNvPr id="5460" name="Text Box 783"/>
          <p:cNvSpPr txBox="1">
            <a:spLocks noChangeArrowheads="1"/>
          </p:cNvSpPr>
          <p:nvPr/>
        </p:nvSpPr>
        <p:spPr bwMode="auto">
          <a:xfrm>
            <a:off x="6767702" y="3429000"/>
            <a:ext cx="18716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400" dirty="0">
                <a:latin typeface="Arial" pitchFamily="34" charset="0"/>
                <a:ea typeface="HGP創英角ｺﾞｼｯｸUB" pitchFamily="50" charset="-128"/>
                <a:cs typeface="Arial" pitchFamily="34" charset="0"/>
              </a:rPr>
              <a:t>Protein transduction domain peptide (R8)</a:t>
            </a:r>
          </a:p>
        </p:txBody>
      </p:sp>
      <p:sp>
        <p:nvSpPr>
          <p:cNvPr id="5461" name="Text Box 784"/>
          <p:cNvSpPr txBox="1">
            <a:spLocks noChangeArrowheads="1"/>
          </p:cNvSpPr>
          <p:nvPr/>
        </p:nvSpPr>
        <p:spPr bwMode="auto">
          <a:xfrm>
            <a:off x="2665422" y="3622099"/>
            <a:ext cx="960438" cy="307975"/>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400" dirty="0">
                <a:latin typeface="Arial" pitchFamily="34" charset="0"/>
                <a:ea typeface="HGP創英角ｺﾞｼｯｸUB" pitchFamily="50" charset="-128"/>
                <a:cs typeface="Arial" pitchFamily="34" charset="0"/>
              </a:rPr>
              <a:t>PEG-lipid</a:t>
            </a:r>
          </a:p>
        </p:txBody>
      </p:sp>
      <p:sp>
        <p:nvSpPr>
          <p:cNvPr id="5462" name="Line 785"/>
          <p:cNvSpPr>
            <a:spLocks noChangeShapeType="1"/>
          </p:cNvSpPr>
          <p:nvPr/>
        </p:nvSpPr>
        <p:spPr bwMode="auto">
          <a:xfrm flipH="1">
            <a:off x="6829832" y="1901924"/>
            <a:ext cx="215900" cy="4572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ja-JP" altLang="en-US">
              <a:latin typeface="Arial" pitchFamily="34" charset="0"/>
              <a:cs typeface="Arial" pitchFamily="34" charset="0"/>
            </a:endParaRPr>
          </a:p>
        </p:txBody>
      </p:sp>
      <p:sp>
        <p:nvSpPr>
          <p:cNvPr id="5463" name="Line 786"/>
          <p:cNvSpPr>
            <a:spLocks noChangeShapeType="1"/>
          </p:cNvSpPr>
          <p:nvPr/>
        </p:nvSpPr>
        <p:spPr bwMode="auto">
          <a:xfrm flipH="1" flipV="1">
            <a:off x="6525688" y="3548177"/>
            <a:ext cx="255529" cy="13140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ja-JP" altLang="en-US">
              <a:latin typeface="Arial" pitchFamily="34" charset="0"/>
              <a:cs typeface="Arial" pitchFamily="34" charset="0"/>
            </a:endParaRPr>
          </a:p>
        </p:txBody>
      </p:sp>
      <p:sp>
        <p:nvSpPr>
          <p:cNvPr id="5464" name="Line 787"/>
          <p:cNvSpPr>
            <a:spLocks noChangeShapeType="1"/>
          </p:cNvSpPr>
          <p:nvPr/>
        </p:nvSpPr>
        <p:spPr bwMode="auto">
          <a:xfrm>
            <a:off x="3592423" y="1952724"/>
            <a:ext cx="357684" cy="10318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ja-JP" altLang="en-US">
              <a:latin typeface="Arial" pitchFamily="34" charset="0"/>
              <a:cs typeface="Arial" pitchFamily="34" charset="0"/>
            </a:endParaRPr>
          </a:p>
        </p:txBody>
      </p:sp>
      <p:sp>
        <p:nvSpPr>
          <p:cNvPr id="5465" name="Line 788"/>
          <p:cNvSpPr>
            <a:spLocks noChangeShapeType="1"/>
          </p:cNvSpPr>
          <p:nvPr/>
        </p:nvSpPr>
        <p:spPr bwMode="auto">
          <a:xfrm flipV="1">
            <a:off x="3624045" y="3443160"/>
            <a:ext cx="710238" cy="3329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ja-JP" altLang="en-US">
              <a:latin typeface="Arial" pitchFamily="34" charset="0"/>
              <a:cs typeface="Arial" pitchFamily="34" charset="0"/>
            </a:endParaRPr>
          </a:p>
        </p:txBody>
      </p:sp>
      <p:sp>
        <p:nvSpPr>
          <p:cNvPr id="5466" name="Line 789"/>
          <p:cNvSpPr>
            <a:spLocks noChangeShapeType="1"/>
          </p:cNvSpPr>
          <p:nvPr/>
        </p:nvSpPr>
        <p:spPr bwMode="auto">
          <a:xfrm flipH="1">
            <a:off x="6109107" y="1217712"/>
            <a:ext cx="792162" cy="3032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ja-JP" altLang="en-US">
              <a:latin typeface="Arial" pitchFamily="34" charset="0"/>
              <a:cs typeface="Arial" pitchFamily="34" charset="0"/>
            </a:endParaRPr>
          </a:p>
        </p:txBody>
      </p:sp>
      <p:sp>
        <p:nvSpPr>
          <p:cNvPr id="5467" name="Text Box 790"/>
          <p:cNvSpPr txBox="1">
            <a:spLocks noChangeArrowheads="1"/>
          </p:cNvSpPr>
          <p:nvPr/>
        </p:nvSpPr>
        <p:spPr bwMode="auto">
          <a:xfrm>
            <a:off x="6901269" y="977999"/>
            <a:ext cx="13388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400">
                <a:latin typeface="Arial" pitchFamily="34" charset="0"/>
                <a:ea typeface="HGP創英角ｺﾞｼｯｸUB" pitchFamily="50" charset="-128"/>
                <a:cs typeface="Arial" pitchFamily="34" charset="0"/>
              </a:rPr>
              <a:t>Lipid envelope</a:t>
            </a:r>
          </a:p>
        </p:txBody>
      </p:sp>
      <p:sp>
        <p:nvSpPr>
          <p:cNvPr id="5468" name="Line 791"/>
          <p:cNvSpPr>
            <a:spLocks noChangeShapeType="1"/>
          </p:cNvSpPr>
          <p:nvPr/>
        </p:nvSpPr>
        <p:spPr bwMode="auto">
          <a:xfrm>
            <a:off x="4310469" y="1217712"/>
            <a:ext cx="719138" cy="8382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ja-JP" altLang="en-US">
              <a:latin typeface="Arial" pitchFamily="34" charset="0"/>
              <a:cs typeface="Arial" pitchFamily="34" charset="0"/>
            </a:endParaRPr>
          </a:p>
        </p:txBody>
      </p:sp>
      <p:sp>
        <p:nvSpPr>
          <p:cNvPr id="5469" name="Text Box 792"/>
          <p:cNvSpPr txBox="1">
            <a:spLocks noChangeArrowheads="1"/>
          </p:cNvSpPr>
          <p:nvPr/>
        </p:nvSpPr>
        <p:spPr bwMode="auto">
          <a:xfrm>
            <a:off x="2865844" y="1035149"/>
            <a:ext cx="152958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400">
                <a:latin typeface="Arial" pitchFamily="34" charset="0"/>
                <a:ea typeface="HGP創英角ｺﾞｼｯｸUB" pitchFamily="50" charset="-128"/>
                <a:cs typeface="Arial" pitchFamily="34" charset="0"/>
              </a:rPr>
              <a:t>Condensed DNA</a:t>
            </a:r>
          </a:p>
        </p:txBody>
      </p:sp>
      <p:sp>
        <p:nvSpPr>
          <p:cNvPr id="5470" name="Line 793"/>
          <p:cNvSpPr>
            <a:spLocks noChangeShapeType="1"/>
          </p:cNvSpPr>
          <p:nvPr/>
        </p:nvSpPr>
        <p:spPr bwMode="auto">
          <a:xfrm flipH="1" flipV="1">
            <a:off x="6180544" y="2816324"/>
            <a:ext cx="1008063" cy="22701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ja-JP" altLang="en-US">
              <a:latin typeface="Arial" pitchFamily="34" charset="0"/>
              <a:cs typeface="Arial" pitchFamily="34" charset="0"/>
            </a:endParaRPr>
          </a:p>
        </p:txBody>
      </p:sp>
      <p:sp>
        <p:nvSpPr>
          <p:cNvPr id="5471" name="Text Box 794"/>
          <p:cNvSpPr txBox="1">
            <a:spLocks noChangeArrowheads="1"/>
          </p:cNvSpPr>
          <p:nvPr/>
        </p:nvSpPr>
        <p:spPr bwMode="auto">
          <a:xfrm>
            <a:off x="7188607" y="2892524"/>
            <a:ext cx="10080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400">
                <a:latin typeface="Arial" pitchFamily="34" charset="0"/>
                <a:ea typeface="HGP創英角ｺﾞｼｯｸUB" pitchFamily="50" charset="-128"/>
                <a:cs typeface="Arial" pitchFamily="34" charset="0"/>
              </a:rPr>
              <a:t>Polycation</a:t>
            </a:r>
          </a:p>
        </p:txBody>
      </p:sp>
      <p:pic>
        <p:nvPicPr>
          <p:cNvPr id="5472" name="Picture 795" descr="envelope-type virus"/>
          <p:cNvPicPr>
            <a:picLocks noChangeAspect="1" noChangeArrowheads="1"/>
          </p:cNvPicPr>
          <p:nvPr/>
        </p:nvPicPr>
        <p:blipFill>
          <a:blip r:embed="rId3">
            <a:extLst>
              <a:ext uri="{28A0092B-C50C-407E-A947-70E740481C1C}">
                <a14:useLocalDpi xmlns:a14="http://schemas.microsoft.com/office/drawing/2010/main" val="0"/>
              </a:ext>
            </a:extLst>
          </a:blip>
          <a:srcRect t="3798"/>
          <a:stretch>
            <a:fillRect/>
          </a:stretch>
        </p:blipFill>
        <p:spPr bwMode="auto">
          <a:xfrm>
            <a:off x="402841" y="1124719"/>
            <a:ext cx="1795462" cy="184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73" name="Text Box 796"/>
          <p:cNvSpPr txBox="1">
            <a:spLocks noChangeArrowheads="1"/>
          </p:cNvSpPr>
          <p:nvPr/>
        </p:nvSpPr>
        <p:spPr bwMode="auto">
          <a:xfrm>
            <a:off x="202816" y="2982094"/>
            <a:ext cx="237757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b="1">
                <a:latin typeface="Arial" pitchFamily="34" charset="0"/>
                <a:ea typeface="HGP創英角ｺﾞｼｯｸUB" pitchFamily="50" charset="-128"/>
                <a:cs typeface="Arial" pitchFamily="34" charset="0"/>
              </a:rPr>
              <a:t>Envelope-type virus</a:t>
            </a:r>
          </a:p>
          <a:p>
            <a:pPr eaLnBrk="1" hangingPunct="1"/>
            <a:r>
              <a:rPr lang="en-US" altLang="ja-JP" b="1">
                <a:latin typeface="Arial" pitchFamily="34" charset="0"/>
                <a:ea typeface="HGP創英角ｺﾞｼｯｸUB" pitchFamily="50" charset="-128"/>
                <a:cs typeface="Arial" pitchFamily="34" charset="0"/>
              </a:rPr>
              <a:t>(i.e. Influenza)</a:t>
            </a:r>
          </a:p>
        </p:txBody>
      </p:sp>
      <p:sp>
        <p:nvSpPr>
          <p:cNvPr id="5474" name="Text Box 799"/>
          <p:cNvSpPr txBox="1">
            <a:spLocks noChangeArrowheads="1"/>
          </p:cNvSpPr>
          <p:nvPr/>
        </p:nvSpPr>
        <p:spPr bwMode="auto">
          <a:xfrm>
            <a:off x="4196833" y="6149215"/>
            <a:ext cx="488306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600" dirty="0" err="1">
                <a:latin typeface="Arial" pitchFamily="34" charset="0"/>
                <a:ea typeface="HGP創英角ｺﾞｼｯｸUB" pitchFamily="50" charset="-128"/>
                <a:cs typeface="Arial" pitchFamily="34" charset="0"/>
              </a:rPr>
              <a:t>Kogure</a:t>
            </a:r>
            <a:r>
              <a:rPr lang="en-US" altLang="ja-JP" sz="1600" dirty="0">
                <a:latin typeface="Arial" pitchFamily="34" charset="0"/>
                <a:ea typeface="HGP創英角ｺﾞｼｯｸUB" pitchFamily="50" charset="-128"/>
                <a:cs typeface="Arial" pitchFamily="34" charset="0"/>
              </a:rPr>
              <a:t> et al., </a:t>
            </a:r>
            <a:r>
              <a:rPr lang="en-US" altLang="ja-JP" sz="1600" i="1" dirty="0">
                <a:latin typeface="Arial" pitchFamily="34" charset="0"/>
                <a:ea typeface="HGP創英角ｺﾞｼｯｸUB" pitchFamily="50" charset="-128"/>
                <a:cs typeface="Arial" pitchFamily="34" charset="0"/>
              </a:rPr>
              <a:t>J Control Release</a:t>
            </a:r>
            <a:r>
              <a:rPr lang="en-US" altLang="ja-JP" sz="1600" dirty="0">
                <a:latin typeface="Arial" pitchFamily="34" charset="0"/>
                <a:ea typeface="HGP創英角ｺﾞｼｯｸUB" pitchFamily="50" charset="-128"/>
                <a:cs typeface="Arial" pitchFamily="34" charset="0"/>
              </a:rPr>
              <a:t> (2004)98: 317-323</a:t>
            </a:r>
          </a:p>
          <a:p>
            <a:pPr eaLnBrk="1" hangingPunct="1"/>
            <a:r>
              <a:rPr lang="en-US" altLang="ja-JP" sz="1600" dirty="0" err="1">
                <a:latin typeface="Arial" pitchFamily="34" charset="0"/>
                <a:ea typeface="HGP創英角ｺﾞｼｯｸUB" pitchFamily="50" charset="-128"/>
                <a:cs typeface="Arial" pitchFamily="34" charset="0"/>
              </a:rPr>
              <a:t>Kogure</a:t>
            </a:r>
            <a:r>
              <a:rPr lang="en-US" altLang="ja-JP" sz="1600" dirty="0">
                <a:latin typeface="Arial" pitchFamily="34" charset="0"/>
                <a:ea typeface="HGP創英角ｺﾞｼｯｸUB" pitchFamily="50" charset="-128"/>
                <a:cs typeface="Arial" pitchFamily="34" charset="0"/>
              </a:rPr>
              <a:t> et al., </a:t>
            </a:r>
            <a:r>
              <a:rPr lang="en-US" altLang="ja-JP" sz="1600" i="1" dirty="0">
                <a:latin typeface="Arial" pitchFamily="34" charset="0"/>
                <a:ea typeface="HGP創英角ｺﾞｼｯｸUB" pitchFamily="50" charset="-128"/>
                <a:cs typeface="Arial" pitchFamily="34" charset="0"/>
              </a:rPr>
              <a:t>J </a:t>
            </a:r>
            <a:r>
              <a:rPr lang="en-US" altLang="ja-JP" sz="1600" i="1" dirty="0" err="1">
                <a:latin typeface="Arial" pitchFamily="34" charset="0"/>
                <a:ea typeface="HGP創英角ｺﾞｼｯｸUB" pitchFamily="50" charset="-128"/>
                <a:cs typeface="Arial" pitchFamily="34" charset="0"/>
              </a:rPr>
              <a:t>Contol</a:t>
            </a:r>
            <a:r>
              <a:rPr lang="en-US" altLang="ja-JP" sz="1600" i="1" dirty="0">
                <a:latin typeface="Arial" pitchFamily="34" charset="0"/>
                <a:ea typeface="HGP創英角ｺﾞｼｯｸUB" pitchFamily="50" charset="-128"/>
                <a:cs typeface="Arial" pitchFamily="34" charset="0"/>
              </a:rPr>
              <a:t> Release</a:t>
            </a:r>
            <a:r>
              <a:rPr lang="en-US" altLang="ja-JP" sz="1600" dirty="0">
                <a:latin typeface="Arial" pitchFamily="34" charset="0"/>
                <a:ea typeface="HGP創英角ｺﾞｼｯｸUB" pitchFamily="50" charset="-128"/>
                <a:cs typeface="Arial" pitchFamily="34" charset="0"/>
              </a:rPr>
              <a:t> (2007)122: 246-251</a:t>
            </a:r>
            <a:endParaRPr lang="en-US" altLang="ja-JP" sz="1600" i="1" dirty="0">
              <a:latin typeface="Arial" pitchFamily="34" charset="0"/>
              <a:ea typeface="HGP創英角ｺﾞｼｯｸUB" pitchFamily="50" charset="-128"/>
              <a:cs typeface="Arial" pitchFamily="34" charset="0"/>
            </a:endParaRPr>
          </a:p>
        </p:txBody>
      </p:sp>
      <p:sp>
        <p:nvSpPr>
          <p:cNvPr id="5475" name="Text Box 801"/>
          <p:cNvSpPr txBox="1">
            <a:spLocks noChangeArrowheads="1"/>
          </p:cNvSpPr>
          <p:nvPr/>
        </p:nvSpPr>
        <p:spPr bwMode="auto">
          <a:xfrm>
            <a:off x="152132" y="5403156"/>
            <a:ext cx="425318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600" dirty="0">
                <a:latin typeface="Arial" pitchFamily="34" charset="0"/>
                <a:ea typeface="HGP創英角ｺﾞｼｯｸUB" pitchFamily="50" charset="-128"/>
                <a:cs typeface="Arial" pitchFamily="34" charset="0"/>
              </a:rPr>
              <a:t>The structure is advantageous to integrate various</a:t>
            </a:r>
            <a:r>
              <a:rPr lang="ja-JP" altLang="en-US" sz="1600" dirty="0">
                <a:latin typeface="Arial" pitchFamily="34" charset="0"/>
                <a:ea typeface="HGP創英角ｺﾞｼｯｸUB" pitchFamily="50" charset="-128"/>
                <a:cs typeface="Arial" pitchFamily="34" charset="0"/>
              </a:rPr>
              <a:t>　</a:t>
            </a:r>
            <a:r>
              <a:rPr lang="en-US" altLang="ja-JP" sz="1600" dirty="0">
                <a:latin typeface="Arial" pitchFamily="34" charset="0"/>
                <a:ea typeface="HGP創英角ｺﾞｼｯｸUB" pitchFamily="50" charset="-128"/>
                <a:cs typeface="Arial" pitchFamily="34" charset="0"/>
              </a:rPr>
              <a:t>devices with </a:t>
            </a:r>
            <a:r>
              <a:rPr lang="en-US" altLang="ja-JP" sz="1600" dirty="0">
                <a:solidFill>
                  <a:srgbClr val="FF0000"/>
                </a:solidFill>
                <a:latin typeface="Arial" pitchFamily="34" charset="0"/>
                <a:ea typeface="HGP創英角ｺﾞｼｯｸUB" pitchFamily="50" charset="-128"/>
                <a:cs typeface="Arial" pitchFamily="34" charset="0"/>
              </a:rPr>
              <a:t>topology control </a:t>
            </a:r>
            <a:r>
              <a:rPr lang="en-US" altLang="ja-JP" sz="1600" dirty="0">
                <a:latin typeface="Arial" pitchFamily="34" charset="0"/>
                <a:ea typeface="HGP創英角ｺﾞｼｯｸUB" pitchFamily="50" charset="-128"/>
                <a:cs typeface="Arial" pitchFamily="34" charset="0"/>
              </a:rPr>
              <a:t>such </a:t>
            </a:r>
            <a:r>
              <a:rPr lang="en-US" altLang="ja-JP" sz="1600" dirty="0" smtClean="0">
                <a:latin typeface="Arial" pitchFamily="34" charset="0"/>
                <a:ea typeface="HGP創英角ｺﾞｼｯｸUB" pitchFamily="50" charset="-128"/>
                <a:cs typeface="Arial" pitchFamily="34" charset="0"/>
              </a:rPr>
              <a:t>that </a:t>
            </a:r>
            <a:r>
              <a:rPr lang="en-US" altLang="ja-JP" sz="1600" dirty="0">
                <a:latin typeface="Arial" pitchFamily="34" charset="0"/>
                <a:ea typeface="HGP創英角ｺﾞｼｯｸUB" pitchFamily="50" charset="-128"/>
                <a:cs typeface="Arial" pitchFamily="34" charset="0"/>
              </a:rPr>
              <a:t>each devices represents its function at </a:t>
            </a:r>
            <a:r>
              <a:rPr lang="en-US" altLang="ja-JP" sz="1600" dirty="0">
                <a:solidFill>
                  <a:srgbClr val="FF0000"/>
                </a:solidFill>
                <a:latin typeface="Arial" pitchFamily="34" charset="0"/>
                <a:ea typeface="HGP創英角ｺﾞｼｯｸUB" pitchFamily="50" charset="-128"/>
                <a:cs typeface="Arial" pitchFamily="34" charset="0"/>
              </a:rPr>
              <a:t>appropriate place</a:t>
            </a:r>
            <a:r>
              <a:rPr lang="en-US" altLang="ja-JP" sz="1600" dirty="0">
                <a:latin typeface="Arial" pitchFamily="34" charset="0"/>
                <a:ea typeface="HGP創英角ｺﾞｼｯｸUB" pitchFamily="50" charset="-128"/>
                <a:cs typeface="Arial" pitchFamily="34" charset="0"/>
              </a:rPr>
              <a:t> and </a:t>
            </a:r>
            <a:r>
              <a:rPr lang="en-US" altLang="ja-JP" sz="1600" dirty="0">
                <a:solidFill>
                  <a:srgbClr val="FF0000"/>
                </a:solidFill>
                <a:latin typeface="Arial" pitchFamily="34" charset="0"/>
                <a:ea typeface="HGP創英角ｺﾞｼｯｸUB" pitchFamily="50" charset="-128"/>
                <a:cs typeface="Arial" pitchFamily="34" charset="0"/>
              </a:rPr>
              <a:t>appropriate timing</a:t>
            </a:r>
            <a:r>
              <a:rPr lang="en-US" altLang="ja-JP" sz="1600" dirty="0">
                <a:latin typeface="Arial" pitchFamily="34" charset="0"/>
                <a:ea typeface="HGP創英角ｺﾞｼｯｸUB" pitchFamily="50" charset="-128"/>
                <a:cs typeface="Arial" pitchFamily="34" charset="0"/>
              </a:rPr>
              <a:t>. </a:t>
            </a:r>
          </a:p>
        </p:txBody>
      </p:sp>
      <p:sp>
        <p:nvSpPr>
          <p:cNvPr id="5477" name="テキスト ボックス 1"/>
          <p:cNvSpPr txBox="1">
            <a:spLocks noChangeArrowheads="1"/>
          </p:cNvSpPr>
          <p:nvPr/>
        </p:nvSpPr>
        <p:spPr bwMode="auto">
          <a:xfrm>
            <a:off x="2464913" y="3885789"/>
            <a:ext cx="231826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200" dirty="0" smtClean="0">
                <a:solidFill>
                  <a:srgbClr val="0000FF"/>
                </a:solidFill>
                <a:latin typeface="Arial" pitchFamily="34" charset="0"/>
                <a:ea typeface="HGP創英角ｺﾞｼｯｸUB" pitchFamily="50" charset="-128"/>
                <a:cs typeface="Arial" pitchFamily="34" charset="0"/>
              </a:rPr>
              <a:t>(Pharmacokinetics)</a:t>
            </a:r>
            <a:endParaRPr lang="en-US" altLang="ja-JP" sz="1200" dirty="0">
              <a:solidFill>
                <a:srgbClr val="0000FF"/>
              </a:solidFill>
              <a:latin typeface="Arial" pitchFamily="34" charset="0"/>
              <a:ea typeface="HGP創英角ｺﾞｼｯｸUB" pitchFamily="50" charset="-128"/>
              <a:cs typeface="Arial" pitchFamily="34" charset="0"/>
            </a:endParaRPr>
          </a:p>
          <a:p>
            <a:pPr eaLnBrk="1" hangingPunct="1"/>
            <a:r>
              <a:rPr lang="en-US" altLang="ja-JP" sz="1200" dirty="0" smtClean="0">
                <a:solidFill>
                  <a:srgbClr val="0000FF"/>
                </a:solidFill>
                <a:latin typeface="Arial" pitchFamily="34" charset="0"/>
                <a:ea typeface="HGP創英角ｺﾞｼｯｸUB" pitchFamily="50" charset="-128"/>
                <a:cs typeface="Arial" pitchFamily="34" charset="0"/>
              </a:rPr>
              <a:t>Stability in </a:t>
            </a:r>
            <a:r>
              <a:rPr lang="en-US" altLang="ja-JP" sz="1200" dirty="0">
                <a:solidFill>
                  <a:srgbClr val="0000FF"/>
                </a:solidFill>
                <a:latin typeface="Arial" pitchFamily="34" charset="0"/>
                <a:ea typeface="HGP創英角ｺﾞｼｯｸUB" pitchFamily="50" charset="-128"/>
                <a:cs typeface="Arial" pitchFamily="34" charset="0"/>
              </a:rPr>
              <a:t>systemic circulation</a:t>
            </a:r>
            <a:endParaRPr lang="ja-JP" altLang="en-US" sz="1200" dirty="0">
              <a:solidFill>
                <a:srgbClr val="0000FF"/>
              </a:solidFill>
              <a:latin typeface="Arial" pitchFamily="34" charset="0"/>
              <a:ea typeface="HGP創英角ｺﾞｼｯｸUB" pitchFamily="50" charset="-128"/>
              <a:cs typeface="Arial" pitchFamily="34" charset="0"/>
            </a:endParaRPr>
          </a:p>
        </p:txBody>
      </p:sp>
      <p:sp>
        <p:nvSpPr>
          <p:cNvPr id="5478" name="テキスト ボックス 798"/>
          <p:cNvSpPr txBox="1">
            <a:spLocks noChangeArrowheads="1"/>
          </p:cNvSpPr>
          <p:nvPr/>
        </p:nvSpPr>
        <p:spPr bwMode="auto">
          <a:xfrm>
            <a:off x="7031994" y="2088346"/>
            <a:ext cx="184537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200" dirty="0">
                <a:solidFill>
                  <a:srgbClr val="FF0000"/>
                </a:solidFill>
                <a:latin typeface="Arial" pitchFamily="34" charset="0"/>
                <a:ea typeface="HGP創英角ｺﾞｼｯｸUB" pitchFamily="50" charset="-128"/>
                <a:cs typeface="Arial" pitchFamily="34" charset="0"/>
              </a:rPr>
              <a:t>(Intracellular trafficking)</a:t>
            </a:r>
          </a:p>
          <a:p>
            <a:pPr eaLnBrk="1" hangingPunct="1"/>
            <a:r>
              <a:rPr lang="en-US" altLang="ja-JP" sz="1200" dirty="0">
                <a:solidFill>
                  <a:srgbClr val="FF0000"/>
                </a:solidFill>
                <a:latin typeface="Arial" pitchFamily="34" charset="0"/>
                <a:ea typeface="HGP創英角ｺﾞｼｯｸUB" pitchFamily="50" charset="-128"/>
                <a:cs typeface="Arial" pitchFamily="34" charset="0"/>
              </a:rPr>
              <a:t>E</a:t>
            </a:r>
            <a:r>
              <a:rPr lang="en-US" altLang="ja-JP" sz="1200" dirty="0" smtClean="0">
                <a:solidFill>
                  <a:srgbClr val="FF0000"/>
                </a:solidFill>
                <a:latin typeface="Arial" pitchFamily="34" charset="0"/>
                <a:ea typeface="HGP創英角ｺﾞｼｯｸUB" pitchFamily="50" charset="-128"/>
                <a:cs typeface="Arial" pitchFamily="34" charset="0"/>
              </a:rPr>
              <a:t>ndosomal </a:t>
            </a:r>
            <a:r>
              <a:rPr lang="en-US" altLang="ja-JP" sz="1200" dirty="0">
                <a:solidFill>
                  <a:srgbClr val="FF0000"/>
                </a:solidFill>
                <a:latin typeface="Arial" pitchFamily="34" charset="0"/>
                <a:ea typeface="HGP創英角ｺﾞｼｯｸUB" pitchFamily="50" charset="-128"/>
                <a:cs typeface="Arial" pitchFamily="34" charset="0"/>
              </a:rPr>
              <a:t>escape</a:t>
            </a:r>
            <a:endParaRPr lang="ja-JP" altLang="en-US" sz="1200" dirty="0">
              <a:solidFill>
                <a:srgbClr val="FF0000"/>
              </a:solidFill>
              <a:latin typeface="Arial" pitchFamily="34" charset="0"/>
              <a:ea typeface="HGP創英角ｺﾞｼｯｸUB" pitchFamily="50" charset="-128"/>
              <a:cs typeface="Arial" pitchFamily="34" charset="0"/>
            </a:endParaRPr>
          </a:p>
        </p:txBody>
      </p:sp>
      <p:sp>
        <p:nvSpPr>
          <p:cNvPr id="5480" name="テキスト ボックス 800"/>
          <p:cNvSpPr txBox="1">
            <a:spLocks noChangeArrowheads="1"/>
          </p:cNvSpPr>
          <p:nvPr/>
        </p:nvSpPr>
        <p:spPr bwMode="auto">
          <a:xfrm>
            <a:off x="7047103" y="3924620"/>
            <a:ext cx="184537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200" dirty="0">
                <a:solidFill>
                  <a:srgbClr val="FF0000"/>
                </a:solidFill>
                <a:latin typeface="Arial" pitchFamily="34" charset="0"/>
                <a:ea typeface="HGP創英角ｺﾞｼｯｸUB" pitchFamily="50" charset="-128"/>
                <a:cs typeface="Arial" pitchFamily="34" charset="0"/>
              </a:rPr>
              <a:t>(Intracellular </a:t>
            </a:r>
            <a:r>
              <a:rPr lang="en-US" altLang="ja-JP" sz="1200" dirty="0" smtClean="0">
                <a:solidFill>
                  <a:srgbClr val="FF0000"/>
                </a:solidFill>
                <a:latin typeface="Arial" pitchFamily="34" charset="0"/>
                <a:ea typeface="HGP創英角ｺﾞｼｯｸUB" pitchFamily="50" charset="-128"/>
                <a:cs typeface="Arial" pitchFamily="34" charset="0"/>
              </a:rPr>
              <a:t>trafficking)</a:t>
            </a:r>
          </a:p>
          <a:p>
            <a:pPr eaLnBrk="1" hangingPunct="1"/>
            <a:r>
              <a:rPr lang="en-US" altLang="ja-JP" sz="1200" dirty="0">
                <a:solidFill>
                  <a:srgbClr val="FF0000"/>
                </a:solidFill>
                <a:latin typeface="Arial" pitchFamily="34" charset="0"/>
                <a:ea typeface="HGP創英角ｺﾞｼｯｸUB" pitchFamily="50" charset="-128"/>
                <a:cs typeface="Arial" pitchFamily="34" charset="0"/>
              </a:rPr>
              <a:t>C</a:t>
            </a:r>
            <a:r>
              <a:rPr lang="en-US" altLang="ja-JP" sz="1200" dirty="0" smtClean="0">
                <a:solidFill>
                  <a:srgbClr val="FF0000"/>
                </a:solidFill>
                <a:latin typeface="Arial" pitchFamily="34" charset="0"/>
                <a:ea typeface="HGP創英角ｺﾞｼｯｸUB" pitchFamily="50" charset="-128"/>
                <a:cs typeface="Arial" pitchFamily="34" charset="0"/>
              </a:rPr>
              <a:t>ellular </a:t>
            </a:r>
            <a:r>
              <a:rPr lang="en-US" altLang="ja-JP" sz="1200" dirty="0">
                <a:solidFill>
                  <a:srgbClr val="FF0000"/>
                </a:solidFill>
                <a:latin typeface="Arial" pitchFamily="34" charset="0"/>
                <a:ea typeface="HGP創英角ｺﾞｼｯｸUB" pitchFamily="50" charset="-128"/>
                <a:cs typeface="Arial" pitchFamily="34" charset="0"/>
              </a:rPr>
              <a:t>uptake</a:t>
            </a:r>
            <a:endParaRPr lang="ja-JP" altLang="en-US" sz="1200" dirty="0">
              <a:solidFill>
                <a:srgbClr val="FF0000"/>
              </a:solidFill>
              <a:latin typeface="Arial" pitchFamily="34" charset="0"/>
              <a:ea typeface="HGP創英角ｺﾞｼｯｸUB" pitchFamily="50" charset="-128"/>
              <a:cs typeface="Arial" pitchFamily="34" charset="0"/>
            </a:endParaRPr>
          </a:p>
        </p:txBody>
      </p:sp>
      <p:sp>
        <p:nvSpPr>
          <p:cNvPr id="5481" name="テキスト ボックス 802"/>
          <p:cNvSpPr txBox="1">
            <a:spLocks noChangeArrowheads="1"/>
          </p:cNvSpPr>
          <p:nvPr/>
        </p:nvSpPr>
        <p:spPr bwMode="auto">
          <a:xfrm>
            <a:off x="2435188" y="2171830"/>
            <a:ext cx="151836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200" dirty="0">
                <a:solidFill>
                  <a:srgbClr val="0000FF"/>
                </a:solidFill>
                <a:latin typeface="Arial" pitchFamily="34" charset="0"/>
                <a:ea typeface="HGP創英角ｺﾞｼｯｸUB" pitchFamily="50" charset="-128"/>
                <a:cs typeface="Arial" pitchFamily="34" charset="0"/>
              </a:rPr>
              <a:t>(Pharmacokinetics)</a:t>
            </a:r>
          </a:p>
          <a:p>
            <a:pPr eaLnBrk="1" hangingPunct="1"/>
            <a:r>
              <a:rPr lang="en-US" altLang="ja-JP" sz="1200" dirty="0" smtClean="0">
                <a:solidFill>
                  <a:srgbClr val="0000FF"/>
                </a:solidFill>
                <a:latin typeface="Arial" pitchFamily="34" charset="0"/>
                <a:ea typeface="HGP創英角ｺﾞｼｯｸUB" pitchFamily="50" charset="-128"/>
                <a:cs typeface="Arial" pitchFamily="34" charset="0"/>
              </a:rPr>
              <a:t>Tissue </a:t>
            </a:r>
            <a:r>
              <a:rPr lang="en-US" altLang="ja-JP" sz="1200" dirty="0">
                <a:solidFill>
                  <a:srgbClr val="0000FF"/>
                </a:solidFill>
                <a:latin typeface="Arial" pitchFamily="34" charset="0"/>
                <a:ea typeface="HGP創英角ｺﾞｼｯｸUB" pitchFamily="50" charset="-128"/>
                <a:cs typeface="Arial" pitchFamily="34" charset="0"/>
              </a:rPr>
              <a:t>targeting</a:t>
            </a:r>
            <a:endParaRPr lang="ja-JP" altLang="en-US" sz="1200" dirty="0">
              <a:solidFill>
                <a:srgbClr val="0000FF"/>
              </a:solidFill>
              <a:latin typeface="Arial" pitchFamily="34" charset="0"/>
              <a:ea typeface="HGP創英角ｺﾞｼｯｸUB" pitchFamily="50" charset="-128"/>
              <a:cs typeface="Arial" pitchFamily="34" charset="0"/>
            </a:endParaRPr>
          </a:p>
        </p:txBody>
      </p:sp>
      <p:sp>
        <p:nvSpPr>
          <p:cNvPr id="803" name="Text Box 782"/>
          <p:cNvSpPr txBox="1">
            <a:spLocks noChangeArrowheads="1"/>
          </p:cNvSpPr>
          <p:nvPr/>
        </p:nvSpPr>
        <p:spPr bwMode="auto">
          <a:xfrm>
            <a:off x="6781218" y="3435973"/>
            <a:ext cx="1749425" cy="523220"/>
          </a:xfrm>
          <a:prstGeom prst="rect">
            <a:avLst/>
          </a:prstGeom>
          <a:noFill/>
          <a:ln w="2857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endParaRPr lang="en-US" altLang="ja-JP" sz="1400" dirty="0" smtClean="0">
              <a:latin typeface="Arial" pitchFamily="34" charset="0"/>
              <a:ea typeface="HGP創英角ｺﾞｼｯｸUB" pitchFamily="50" charset="-128"/>
              <a:cs typeface="Arial" pitchFamily="34" charset="0"/>
            </a:endParaRPr>
          </a:p>
          <a:p>
            <a:pPr eaLnBrk="1" hangingPunct="1"/>
            <a:endParaRPr lang="en-US" altLang="ja-JP" sz="1400" dirty="0">
              <a:latin typeface="Arial" pitchFamily="34" charset="0"/>
              <a:ea typeface="HGP創英角ｺﾞｼｯｸUB" pitchFamily="50" charset="-128"/>
              <a:cs typeface="Arial" pitchFamily="34" charset="0"/>
            </a:endParaRPr>
          </a:p>
        </p:txBody>
      </p:sp>
      <p:grpSp>
        <p:nvGrpSpPr>
          <p:cNvPr id="805" name="Group 772"/>
          <p:cNvGrpSpPr>
            <a:grpSpLocks/>
          </p:cNvGrpSpPr>
          <p:nvPr/>
        </p:nvGrpSpPr>
        <p:grpSpPr bwMode="auto">
          <a:xfrm rot="5400000">
            <a:off x="5847098" y="3896727"/>
            <a:ext cx="304748" cy="2792246"/>
            <a:chOff x="2727" y="2110"/>
            <a:chExt cx="47" cy="180"/>
          </a:xfrm>
        </p:grpSpPr>
        <p:sp>
          <p:nvSpPr>
            <p:cNvPr id="806" name="AutoShape 773"/>
            <p:cNvSpPr>
              <a:spLocks noChangeArrowheads="1"/>
            </p:cNvSpPr>
            <p:nvPr/>
          </p:nvSpPr>
          <p:spPr bwMode="auto">
            <a:xfrm>
              <a:off x="2727" y="2199"/>
              <a:ext cx="45" cy="91"/>
            </a:xfrm>
            <a:prstGeom prst="cube">
              <a:avLst>
                <a:gd name="adj" fmla="val 8824"/>
              </a:avLst>
            </a:prstGeom>
            <a:solidFill>
              <a:srgbClr val="CC0066"/>
            </a:solidFill>
            <a:ln w="9525">
              <a:solidFill>
                <a:schemeClr val="tx1"/>
              </a:solidFill>
              <a:miter lim="800000"/>
              <a:headEnd/>
              <a:tailEnd/>
            </a:ln>
          </p:spPr>
          <p:txBody>
            <a:bodyPr rot="10800000" wrap="none" anchor="ctr"/>
            <a:lstStyle/>
            <a:p>
              <a:endParaRPr lang="ja-JP" altLang="ja-JP" b="1">
                <a:latin typeface="Arial" pitchFamily="34" charset="0"/>
                <a:ea typeface="HGP創英角ｺﾞｼｯｸUB" pitchFamily="50" charset="-128"/>
                <a:cs typeface="Arial" pitchFamily="34" charset="0"/>
              </a:endParaRPr>
            </a:p>
          </p:txBody>
        </p:sp>
        <p:sp>
          <p:nvSpPr>
            <p:cNvPr id="807" name="Freeform 774"/>
            <p:cNvSpPr>
              <a:spLocks/>
            </p:cNvSpPr>
            <p:nvPr/>
          </p:nvSpPr>
          <p:spPr bwMode="auto">
            <a:xfrm>
              <a:off x="2732" y="2110"/>
              <a:ext cx="42" cy="90"/>
            </a:xfrm>
            <a:custGeom>
              <a:avLst/>
              <a:gdLst>
                <a:gd name="T0" fmla="*/ 44 w 76"/>
                <a:gd name="T1" fmla="*/ 1 h 135"/>
                <a:gd name="T2" fmla="*/ 24 w 76"/>
                <a:gd name="T3" fmla="*/ 1 h 135"/>
                <a:gd name="T4" fmla="*/ 26 w 76"/>
                <a:gd name="T5" fmla="*/ 1 h 135"/>
                <a:gd name="T6" fmla="*/ 39 w 76"/>
                <a:gd name="T7" fmla="*/ 1 h 135"/>
                <a:gd name="T8" fmla="*/ 71 w 76"/>
                <a:gd name="T9" fmla="*/ 1 h 135"/>
                <a:gd name="T10" fmla="*/ 64 w 76"/>
                <a:gd name="T11" fmla="*/ 1 h 135"/>
                <a:gd name="T12" fmla="*/ 15 w 76"/>
                <a:gd name="T13" fmla="*/ 1 h 135"/>
                <a:gd name="T14" fmla="*/ 8 w 76"/>
                <a:gd name="T15" fmla="*/ 1 h 135"/>
                <a:gd name="T16" fmla="*/ 21 w 76"/>
                <a:gd name="T17" fmla="*/ 1 h 135"/>
                <a:gd name="T18" fmla="*/ 36 w 76"/>
                <a:gd name="T19" fmla="*/ 1 h 135"/>
                <a:gd name="T20" fmla="*/ 68 w 76"/>
                <a:gd name="T21" fmla="*/ 1 h 135"/>
                <a:gd name="T22" fmla="*/ 58 w 76"/>
                <a:gd name="T23" fmla="*/ 1 h 135"/>
                <a:gd name="T24" fmla="*/ 23 w 76"/>
                <a:gd name="T25" fmla="*/ 1 h 135"/>
                <a:gd name="T26" fmla="*/ 8 w 76"/>
                <a:gd name="T27" fmla="*/ 1 h 135"/>
                <a:gd name="T28" fmla="*/ 23 w 76"/>
                <a:gd name="T29" fmla="*/ 1 h 135"/>
                <a:gd name="T30" fmla="*/ 50 w 76"/>
                <a:gd name="T31" fmla="*/ 1 h 135"/>
                <a:gd name="T32" fmla="*/ 68 w 76"/>
                <a:gd name="T33" fmla="*/ 1 h 135"/>
                <a:gd name="T34" fmla="*/ 56 w 76"/>
                <a:gd name="T35" fmla="*/ 1 h 135"/>
                <a:gd name="T36" fmla="*/ 8 w 76"/>
                <a:gd name="T37" fmla="*/ 1 h 135"/>
                <a:gd name="T38" fmla="*/ 2 w 76"/>
                <a:gd name="T39" fmla="*/ 1 h 135"/>
                <a:gd name="T40" fmla="*/ 18 w 76"/>
                <a:gd name="T41" fmla="*/ 1 h 135"/>
                <a:gd name="T42" fmla="*/ 45 w 76"/>
                <a:gd name="T43" fmla="*/ 1 h 135"/>
                <a:gd name="T44" fmla="*/ 66 w 76"/>
                <a:gd name="T45" fmla="*/ 1 h 135"/>
                <a:gd name="T46" fmla="*/ 56 w 76"/>
                <a:gd name="T47" fmla="*/ 1 h 135"/>
                <a:gd name="T48" fmla="*/ 18 w 76"/>
                <a:gd name="T49" fmla="*/ 1 h 135"/>
                <a:gd name="T50" fmla="*/ 0 w 76"/>
                <a:gd name="T51" fmla="*/ 0 h 1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135"/>
                <a:gd name="T80" fmla="*/ 76 w 76"/>
                <a:gd name="T81" fmla="*/ 135 h 1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135">
                  <a:moveTo>
                    <a:pt x="44" y="135"/>
                  </a:moveTo>
                  <a:cubicBezTo>
                    <a:pt x="41" y="117"/>
                    <a:pt x="38" y="123"/>
                    <a:pt x="24" y="117"/>
                  </a:cubicBezTo>
                  <a:cubicBezTo>
                    <a:pt x="20" y="110"/>
                    <a:pt x="13" y="98"/>
                    <a:pt x="26" y="95"/>
                  </a:cubicBezTo>
                  <a:cubicBezTo>
                    <a:pt x="30" y="90"/>
                    <a:pt x="33" y="90"/>
                    <a:pt x="39" y="88"/>
                  </a:cubicBezTo>
                  <a:cubicBezTo>
                    <a:pt x="52" y="89"/>
                    <a:pt x="60" y="89"/>
                    <a:pt x="71" y="93"/>
                  </a:cubicBezTo>
                  <a:cubicBezTo>
                    <a:pt x="76" y="101"/>
                    <a:pt x="72" y="102"/>
                    <a:pt x="64" y="104"/>
                  </a:cubicBezTo>
                  <a:cubicBezTo>
                    <a:pt x="46" y="103"/>
                    <a:pt x="32" y="101"/>
                    <a:pt x="15" y="98"/>
                  </a:cubicBezTo>
                  <a:cubicBezTo>
                    <a:pt x="12" y="93"/>
                    <a:pt x="11" y="88"/>
                    <a:pt x="8" y="83"/>
                  </a:cubicBezTo>
                  <a:cubicBezTo>
                    <a:pt x="10" y="74"/>
                    <a:pt x="12" y="68"/>
                    <a:pt x="21" y="66"/>
                  </a:cubicBezTo>
                  <a:cubicBezTo>
                    <a:pt x="26" y="63"/>
                    <a:pt x="36" y="59"/>
                    <a:pt x="36" y="59"/>
                  </a:cubicBezTo>
                  <a:cubicBezTo>
                    <a:pt x="51" y="60"/>
                    <a:pt x="56" y="62"/>
                    <a:pt x="68" y="64"/>
                  </a:cubicBezTo>
                  <a:cubicBezTo>
                    <a:pt x="74" y="74"/>
                    <a:pt x="66" y="74"/>
                    <a:pt x="58" y="77"/>
                  </a:cubicBezTo>
                  <a:cubicBezTo>
                    <a:pt x="43" y="75"/>
                    <a:pt x="36" y="73"/>
                    <a:pt x="23" y="71"/>
                  </a:cubicBezTo>
                  <a:cubicBezTo>
                    <a:pt x="17" y="68"/>
                    <a:pt x="13" y="66"/>
                    <a:pt x="8" y="61"/>
                  </a:cubicBezTo>
                  <a:cubicBezTo>
                    <a:pt x="5" y="44"/>
                    <a:pt x="9" y="37"/>
                    <a:pt x="23" y="32"/>
                  </a:cubicBezTo>
                  <a:cubicBezTo>
                    <a:pt x="32" y="33"/>
                    <a:pt x="41" y="32"/>
                    <a:pt x="50" y="35"/>
                  </a:cubicBezTo>
                  <a:cubicBezTo>
                    <a:pt x="57" y="37"/>
                    <a:pt x="68" y="45"/>
                    <a:pt x="68" y="45"/>
                  </a:cubicBezTo>
                  <a:cubicBezTo>
                    <a:pt x="59" y="52"/>
                    <a:pt x="63" y="50"/>
                    <a:pt x="56" y="53"/>
                  </a:cubicBezTo>
                  <a:cubicBezTo>
                    <a:pt x="37" y="51"/>
                    <a:pt x="25" y="45"/>
                    <a:pt x="8" y="42"/>
                  </a:cubicBezTo>
                  <a:cubicBezTo>
                    <a:pt x="7" y="36"/>
                    <a:pt x="4" y="32"/>
                    <a:pt x="2" y="27"/>
                  </a:cubicBezTo>
                  <a:cubicBezTo>
                    <a:pt x="5" y="17"/>
                    <a:pt x="7" y="12"/>
                    <a:pt x="18" y="10"/>
                  </a:cubicBezTo>
                  <a:cubicBezTo>
                    <a:pt x="28" y="6"/>
                    <a:pt x="32" y="7"/>
                    <a:pt x="45" y="8"/>
                  </a:cubicBezTo>
                  <a:cubicBezTo>
                    <a:pt x="53" y="10"/>
                    <a:pt x="59" y="15"/>
                    <a:pt x="66" y="16"/>
                  </a:cubicBezTo>
                  <a:cubicBezTo>
                    <a:pt x="72" y="26"/>
                    <a:pt x="64" y="26"/>
                    <a:pt x="56" y="29"/>
                  </a:cubicBezTo>
                  <a:cubicBezTo>
                    <a:pt x="41" y="28"/>
                    <a:pt x="32" y="26"/>
                    <a:pt x="18" y="23"/>
                  </a:cubicBezTo>
                  <a:cubicBezTo>
                    <a:pt x="10" y="17"/>
                    <a:pt x="0" y="12"/>
                    <a:pt x="0" y="0"/>
                  </a:cubicBez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pitchFamily="34" charset="0"/>
                <a:cs typeface="Arial" pitchFamily="34" charset="0"/>
              </a:endParaRPr>
            </a:p>
          </p:txBody>
        </p:sp>
      </p:grpSp>
      <p:sp>
        <p:nvSpPr>
          <p:cNvPr id="808" name="Text Box 799"/>
          <p:cNvSpPr txBox="1">
            <a:spLocks noChangeArrowheads="1"/>
          </p:cNvSpPr>
          <p:nvPr/>
        </p:nvSpPr>
        <p:spPr bwMode="auto">
          <a:xfrm>
            <a:off x="4571724" y="4895544"/>
            <a:ext cx="14782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200" dirty="0" smtClean="0">
                <a:latin typeface="Arial" pitchFamily="34" charset="0"/>
                <a:ea typeface="HGP創英角ｺﾞｼｯｸUB" pitchFamily="50" charset="-128"/>
                <a:cs typeface="Arial" pitchFamily="34" charset="0"/>
              </a:rPr>
              <a:t>Hydrophobic group</a:t>
            </a:r>
            <a:endParaRPr lang="en-US" altLang="ja-JP" sz="1200" i="1" dirty="0">
              <a:latin typeface="Arial" pitchFamily="34" charset="0"/>
              <a:ea typeface="HGP創英角ｺﾞｼｯｸUB" pitchFamily="50" charset="-128"/>
              <a:cs typeface="Arial" pitchFamily="34" charset="0"/>
            </a:endParaRPr>
          </a:p>
        </p:txBody>
      </p:sp>
      <p:sp>
        <p:nvSpPr>
          <p:cNvPr id="809" name="Text Box 799"/>
          <p:cNvSpPr txBox="1">
            <a:spLocks noChangeArrowheads="1"/>
          </p:cNvSpPr>
          <p:nvPr/>
        </p:nvSpPr>
        <p:spPr bwMode="auto">
          <a:xfrm>
            <a:off x="6094880" y="4895896"/>
            <a:ext cx="184056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200" dirty="0" smtClean="0">
                <a:latin typeface="Arial" pitchFamily="34" charset="0"/>
                <a:ea typeface="HGP創英角ｺﾞｼｯｸUB" pitchFamily="50" charset="-128"/>
                <a:cs typeface="Arial" pitchFamily="34" charset="0"/>
              </a:rPr>
              <a:t>Functional peptide etc…</a:t>
            </a:r>
            <a:endParaRPr lang="en-US" altLang="ja-JP" sz="1200" i="1" dirty="0">
              <a:latin typeface="Arial" pitchFamily="34" charset="0"/>
              <a:ea typeface="HGP創英角ｺﾞｼｯｸUB" pitchFamily="50" charset="-128"/>
              <a:cs typeface="Arial" pitchFamily="34" charset="0"/>
            </a:endParaRPr>
          </a:p>
        </p:txBody>
      </p:sp>
      <p:sp>
        <p:nvSpPr>
          <p:cNvPr id="3" name="角丸四角形吹き出し 2"/>
          <p:cNvSpPr/>
          <p:nvPr/>
        </p:nvSpPr>
        <p:spPr>
          <a:xfrm>
            <a:off x="4428741" y="4541234"/>
            <a:ext cx="3506707" cy="1032676"/>
          </a:xfrm>
          <a:prstGeom prst="wedgeRoundRectCallout">
            <a:avLst>
              <a:gd name="adj1" fmla="val 256"/>
              <a:gd name="adj2" fmla="val -127646"/>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811" name="Text Box 799"/>
          <p:cNvSpPr txBox="1">
            <a:spLocks noChangeArrowheads="1"/>
          </p:cNvSpPr>
          <p:nvPr/>
        </p:nvSpPr>
        <p:spPr bwMode="auto">
          <a:xfrm>
            <a:off x="4561840" y="4541234"/>
            <a:ext cx="24801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2000" dirty="0" smtClean="0">
                <a:latin typeface="Arial" pitchFamily="34" charset="0"/>
                <a:ea typeface="HGP創英角ｺﾞｼｯｸUB" pitchFamily="50" charset="-128"/>
                <a:cs typeface="Arial" pitchFamily="34" charset="0"/>
              </a:rPr>
              <a:t>Functional elements</a:t>
            </a:r>
            <a:endParaRPr lang="en-US" altLang="ja-JP" sz="2000" i="1" dirty="0">
              <a:latin typeface="Arial" pitchFamily="34" charset="0"/>
              <a:ea typeface="HGP創英角ｺﾞｼｯｸUB" pitchFamily="50" charset="-128"/>
              <a:cs typeface="Arial" pitchFamily="34" charset="0"/>
            </a:endParaRPr>
          </a:p>
        </p:txBody>
      </p:sp>
    </p:spTree>
    <p:extLst>
      <p:ext uri="{BB962C8B-B14F-4D97-AF65-F5344CB8AC3E}">
        <p14:creationId xmlns:p14="http://schemas.microsoft.com/office/powerpoint/2010/main" val="2598186334"/>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2"/>
          <p:cNvSpPr>
            <a:spLocks noChangeArrowheads="1"/>
          </p:cNvSpPr>
          <p:nvPr/>
        </p:nvSpPr>
        <p:spPr bwMode="auto">
          <a:xfrm>
            <a:off x="0" y="-17463"/>
            <a:ext cx="9144000" cy="782167"/>
          </a:xfrm>
          <a:prstGeom prst="rect">
            <a:avLst/>
          </a:prstGeom>
          <a:gradFill rotWithShape="1">
            <a:gsLst>
              <a:gs pos="0">
                <a:srgbClr val="C0C0C0"/>
              </a:gs>
              <a:gs pos="100000">
                <a:srgbClr val="EAEAEA"/>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099" name="Text Box 4"/>
          <p:cNvSpPr txBox="1">
            <a:spLocks noChangeArrowheads="1"/>
          </p:cNvSpPr>
          <p:nvPr/>
        </p:nvSpPr>
        <p:spPr bwMode="auto">
          <a:xfrm>
            <a:off x="0" y="6350"/>
            <a:ext cx="878157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2000" dirty="0" smtClean="0">
                <a:latin typeface="Arial Unicode MS" panose="020B0604020202020204" pitchFamily="50" charset="-128"/>
                <a:ea typeface="Arial Unicode MS" panose="020B0604020202020204" pitchFamily="50" charset="-128"/>
                <a:cs typeface="Arial Unicode MS" panose="020B0604020202020204" pitchFamily="50" charset="-128"/>
              </a:rPr>
              <a:t>Concept: Development of artificial gene vectors based on the comparison of </a:t>
            </a:r>
          </a:p>
          <a:p>
            <a:pPr eaLnBrk="1" hangingPunct="1"/>
            <a:r>
              <a:rPr lang="en-US" altLang="ja-JP" sz="2000"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2000" dirty="0" smtClean="0">
                <a:latin typeface="Arial Unicode MS" panose="020B0604020202020204" pitchFamily="50" charset="-128"/>
                <a:ea typeface="Arial Unicode MS" panose="020B0604020202020204" pitchFamily="50" charset="-128"/>
                <a:cs typeface="Arial Unicode MS" panose="020B0604020202020204" pitchFamily="50" charset="-128"/>
              </a:rPr>
              <a:t>            intracellular trafficking with viral vector </a:t>
            </a:r>
          </a:p>
        </p:txBody>
      </p:sp>
      <p:sp>
        <p:nvSpPr>
          <p:cNvPr id="4101" name="Rectangle 35"/>
          <p:cNvSpPr>
            <a:spLocks noChangeArrowheads="1"/>
          </p:cNvSpPr>
          <p:nvPr/>
        </p:nvSpPr>
        <p:spPr bwMode="auto">
          <a:xfrm>
            <a:off x="1543050" y="1000125"/>
            <a:ext cx="269875" cy="5092700"/>
          </a:xfrm>
          <a:prstGeom prst="rect">
            <a:avLst/>
          </a:prstGeom>
          <a:solidFill>
            <a:schemeClr val="bg1"/>
          </a:solidFill>
          <a:ln w="9525">
            <a:solidFill>
              <a:schemeClr val="bg1"/>
            </a:solidFill>
            <a:miter lim="800000"/>
            <a:headEnd/>
            <a:tailEnd/>
          </a:ln>
        </p:spPr>
        <p:txBody>
          <a:bodyPr wrap="none" anchor="ctr"/>
          <a:lstStyle/>
          <a:p>
            <a:pPr algn="ctr"/>
            <a:endParaRPr lang="ja-JP" altLang="ja-JP" sz="180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02" name="Rectangle 36"/>
          <p:cNvSpPr>
            <a:spLocks noChangeArrowheads="1"/>
          </p:cNvSpPr>
          <p:nvPr/>
        </p:nvSpPr>
        <p:spPr bwMode="auto">
          <a:xfrm>
            <a:off x="1617663" y="1264707"/>
            <a:ext cx="182562" cy="4983162"/>
          </a:xfrm>
          <a:prstGeom prst="rect">
            <a:avLst/>
          </a:prstGeom>
          <a:solidFill>
            <a:schemeClr val="bg1"/>
          </a:solidFill>
          <a:ln w="9525">
            <a:solidFill>
              <a:schemeClr val="bg1"/>
            </a:solidFill>
            <a:miter lim="800000"/>
            <a:headEnd/>
            <a:tailEnd/>
          </a:ln>
        </p:spPr>
        <p:txBody>
          <a:bodyPr wrap="none" anchor="ctr"/>
          <a:lstStyle/>
          <a:p>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03" name="Rectangle 41"/>
          <p:cNvSpPr>
            <a:spLocks noChangeAspect="1" noChangeArrowheads="1"/>
          </p:cNvSpPr>
          <p:nvPr/>
        </p:nvSpPr>
        <p:spPr bwMode="auto">
          <a:xfrm>
            <a:off x="1227138" y="1172632"/>
            <a:ext cx="968375" cy="48847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4104" name="Group 90"/>
          <p:cNvGrpSpPr>
            <a:grpSpLocks/>
          </p:cNvGrpSpPr>
          <p:nvPr/>
        </p:nvGrpSpPr>
        <p:grpSpPr bwMode="auto">
          <a:xfrm>
            <a:off x="676337" y="2286563"/>
            <a:ext cx="431800" cy="430212"/>
            <a:chOff x="482" y="2118"/>
            <a:chExt cx="645" cy="642"/>
          </a:xfrm>
        </p:grpSpPr>
        <p:grpSp>
          <p:nvGrpSpPr>
            <p:cNvPr id="4296" name="Group 91"/>
            <p:cNvGrpSpPr>
              <a:grpSpLocks/>
            </p:cNvGrpSpPr>
            <p:nvPr/>
          </p:nvGrpSpPr>
          <p:grpSpPr bwMode="auto">
            <a:xfrm flipV="1">
              <a:off x="776" y="2650"/>
              <a:ext cx="48" cy="110"/>
              <a:chOff x="772" y="2086"/>
              <a:chExt cx="48" cy="110"/>
            </a:xfrm>
          </p:grpSpPr>
          <p:sp>
            <p:nvSpPr>
              <p:cNvPr id="4329" name="Line 92"/>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30" name="Oval 93"/>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wrap="none" anchor="ctr"/>
              <a:lstStyle/>
              <a:p>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297" name="Group 94"/>
            <p:cNvGrpSpPr>
              <a:grpSpLocks/>
            </p:cNvGrpSpPr>
            <p:nvPr/>
          </p:nvGrpSpPr>
          <p:grpSpPr bwMode="auto">
            <a:xfrm rot="-4155900">
              <a:off x="513" y="2255"/>
              <a:ext cx="48" cy="110"/>
              <a:chOff x="772" y="2086"/>
              <a:chExt cx="48" cy="110"/>
            </a:xfrm>
          </p:grpSpPr>
          <p:sp>
            <p:nvSpPr>
              <p:cNvPr id="4327" name="Line 95"/>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28" name="Oval 96"/>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4298" name="AutoShape 97"/>
            <p:cNvSpPr>
              <a:spLocks noChangeArrowheads="1"/>
            </p:cNvSpPr>
            <p:nvPr/>
          </p:nvSpPr>
          <p:spPr bwMode="auto">
            <a:xfrm rot="5324918">
              <a:off x="563" y="2208"/>
              <a:ext cx="474" cy="461"/>
            </a:xfrm>
            <a:prstGeom prst="hexagon">
              <a:avLst>
                <a:gd name="adj" fmla="val 25705"/>
                <a:gd name="vf" fmla="val 115470"/>
              </a:avLst>
            </a:prstGeom>
            <a:gradFill rotWithShape="0">
              <a:gsLst>
                <a:gs pos="0">
                  <a:srgbClr val="C10202"/>
                </a:gs>
                <a:gs pos="100000">
                  <a:srgbClr val="FFCCFF"/>
                </a:gs>
              </a:gsLst>
              <a:lin ang="2700000" scaled="1"/>
            </a:gradFill>
            <a:ln w="9525">
              <a:solidFill>
                <a:schemeClr val="tx1"/>
              </a:solidFill>
              <a:miter lim="800000"/>
              <a:headEnd/>
              <a:tailEnd/>
            </a:ln>
          </p:spPr>
          <p:txBody>
            <a:bodyPr wrap="none" anchor="ctr"/>
            <a:lstStyle/>
            <a:p>
              <a:pPr algn="ctr"/>
              <a:endParaRPr lang="ja-JP" altLang="ja-JP" sz="1800" b="1">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99" name="AutoShape 98"/>
            <p:cNvSpPr>
              <a:spLocks noChangeArrowheads="1"/>
            </p:cNvSpPr>
            <p:nvPr/>
          </p:nvSpPr>
          <p:spPr bwMode="auto">
            <a:xfrm>
              <a:off x="669" y="2303"/>
              <a:ext cx="246" cy="209"/>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00" name="AutoShape 99"/>
            <p:cNvSpPr>
              <a:spLocks noChangeArrowheads="1"/>
            </p:cNvSpPr>
            <p:nvPr/>
          </p:nvSpPr>
          <p:spPr bwMode="auto">
            <a:xfrm flipV="1">
              <a:off x="669" y="2512"/>
              <a:ext cx="257" cy="168"/>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wrap="none" anchor="ctr"/>
            <a:lstStyle/>
            <a:p>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01" name="AutoShape 100"/>
            <p:cNvSpPr>
              <a:spLocks noChangeArrowheads="1"/>
            </p:cNvSpPr>
            <p:nvPr/>
          </p:nvSpPr>
          <p:spPr bwMode="auto">
            <a:xfrm rot="3679690">
              <a:off x="820" y="2273"/>
              <a:ext cx="242" cy="187"/>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vert="eaVert" wrap="none" anchor="ctr"/>
            <a:lstStyle/>
            <a:p>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02" name="AutoShape 101"/>
            <p:cNvSpPr>
              <a:spLocks noChangeArrowheads="1"/>
            </p:cNvSpPr>
            <p:nvPr/>
          </p:nvSpPr>
          <p:spPr bwMode="auto">
            <a:xfrm rot="-3580365">
              <a:off x="529" y="2273"/>
              <a:ext cx="242" cy="187"/>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vert="eaVert" wrap="none" anchor="ctr"/>
            <a:lstStyle/>
            <a:p>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03" name="Line 102"/>
            <p:cNvSpPr>
              <a:spLocks noChangeShapeType="1"/>
            </p:cNvSpPr>
            <p:nvPr/>
          </p:nvSpPr>
          <p:spPr bwMode="auto">
            <a:xfrm flipV="1">
              <a:off x="794" y="2200"/>
              <a:ext cx="0" cy="10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04" name="Line 103"/>
            <p:cNvSpPr>
              <a:spLocks noChangeShapeType="1"/>
            </p:cNvSpPr>
            <p:nvPr/>
          </p:nvSpPr>
          <p:spPr bwMode="auto">
            <a:xfrm flipV="1">
              <a:off x="570" y="2517"/>
              <a:ext cx="95" cy="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05" name="Line 104"/>
            <p:cNvSpPr>
              <a:spLocks noChangeShapeType="1"/>
            </p:cNvSpPr>
            <p:nvPr/>
          </p:nvSpPr>
          <p:spPr bwMode="auto">
            <a:xfrm>
              <a:off x="923" y="2514"/>
              <a:ext cx="108" cy="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4306" name="Group 105"/>
            <p:cNvGrpSpPr>
              <a:grpSpLocks/>
            </p:cNvGrpSpPr>
            <p:nvPr/>
          </p:nvGrpSpPr>
          <p:grpSpPr bwMode="auto">
            <a:xfrm>
              <a:off x="772" y="2118"/>
              <a:ext cx="48" cy="110"/>
              <a:chOff x="772" y="2086"/>
              <a:chExt cx="48" cy="110"/>
            </a:xfrm>
          </p:grpSpPr>
          <p:sp>
            <p:nvSpPr>
              <p:cNvPr id="4325" name="Line 106"/>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26" name="Oval 107"/>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p>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307" name="Group 108"/>
            <p:cNvGrpSpPr>
              <a:grpSpLocks/>
            </p:cNvGrpSpPr>
            <p:nvPr/>
          </p:nvGrpSpPr>
          <p:grpSpPr bwMode="auto">
            <a:xfrm rot="3694878">
              <a:off x="1048" y="2244"/>
              <a:ext cx="48" cy="110"/>
              <a:chOff x="772" y="2086"/>
              <a:chExt cx="48" cy="110"/>
            </a:xfrm>
          </p:grpSpPr>
          <p:sp>
            <p:nvSpPr>
              <p:cNvPr id="4323" name="Line 109"/>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24" name="Oval 110"/>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vert="eaVert" wrap="none" anchor="ctr"/>
              <a:lstStyle/>
              <a:p>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308" name="Group 111"/>
            <p:cNvGrpSpPr>
              <a:grpSpLocks/>
            </p:cNvGrpSpPr>
            <p:nvPr/>
          </p:nvGrpSpPr>
          <p:grpSpPr bwMode="auto">
            <a:xfrm rot="6644100">
              <a:off x="1042" y="2508"/>
              <a:ext cx="48" cy="110"/>
              <a:chOff x="772" y="2086"/>
              <a:chExt cx="48" cy="110"/>
            </a:xfrm>
          </p:grpSpPr>
          <p:sp>
            <p:nvSpPr>
              <p:cNvPr id="4321" name="Line 112"/>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22" name="Oval 113"/>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vert="eaVert" wrap="none" anchor="ctr"/>
              <a:lstStyle/>
              <a:p>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309" name="Group 114"/>
            <p:cNvGrpSpPr>
              <a:grpSpLocks/>
            </p:cNvGrpSpPr>
            <p:nvPr/>
          </p:nvGrpSpPr>
          <p:grpSpPr bwMode="auto">
            <a:xfrm rot="4155900" flipV="1">
              <a:off x="533" y="2513"/>
              <a:ext cx="48" cy="110"/>
              <a:chOff x="772" y="2086"/>
              <a:chExt cx="48" cy="110"/>
            </a:xfrm>
          </p:grpSpPr>
          <p:sp>
            <p:nvSpPr>
              <p:cNvPr id="4319" name="Line 115"/>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20" name="Oval 116"/>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310" name="Group 117"/>
            <p:cNvGrpSpPr>
              <a:grpSpLocks/>
            </p:cNvGrpSpPr>
            <p:nvPr/>
          </p:nvGrpSpPr>
          <p:grpSpPr bwMode="auto">
            <a:xfrm rot="8300935">
              <a:off x="922" y="2492"/>
              <a:ext cx="48" cy="110"/>
              <a:chOff x="772" y="2086"/>
              <a:chExt cx="48" cy="110"/>
            </a:xfrm>
          </p:grpSpPr>
          <p:sp>
            <p:nvSpPr>
              <p:cNvPr id="4317" name="Line 118"/>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18" name="Oval 119"/>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wrap="none" anchor="ctr"/>
              <a:lstStyle/>
              <a:p>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311" name="Group 120"/>
            <p:cNvGrpSpPr>
              <a:grpSpLocks/>
            </p:cNvGrpSpPr>
            <p:nvPr/>
          </p:nvGrpSpPr>
          <p:grpSpPr bwMode="auto">
            <a:xfrm rot="889733">
              <a:off x="786" y="2216"/>
              <a:ext cx="48" cy="110"/>
              <a:chOff x="772" y="2086"/>
              <a:chExt cx="48" cy="110"/>
            </a:xfrm>
          </p:grpSpPr>
          <p:sp>
            <p:nvSpPr>
              <p:cNvPr id="4315" name="Line 121"/>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16" name="Oval 122"/>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p>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312" name="Group 123"/>
            <p:cNvGrpSpPr>
              <a:grpSpLocks/>
            </p:cNvGrpSpPr>
            <p:nvPr/>
          </p:nvGrpSpPr>
          <p:grpSpPr bwMode="auto">
            <a:xfrm rot="-7907525">
              <a:off x="614" y="2488"/>
              <a:ext cx="48" cy="110"/>
              <a:chOff x="772" y="2086"/>
              <a:chExt cx="48" cy="110"/>
            </a:xfrm>
          </p:grpSpPr>
          <p:sp>
            <p:nvSpPr>
              <p:cNvPr id="4313" name="Line 124"/>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14" name="Oval 125"/>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nvGrpSpPr>
          <p:cNvPr id="4105" name="Group 126"/>
          <p:cNvGrpSpPr>
            <a:grpSpLocks noChangeAspect="1"/>
          </p:cNvGrpSpPr>
          <p:nvPr/>
        </p:nvGrpSpPr>
        <p:grpSpPr bwMode="auto">
          <a:xfrm>
            <a:off x="1411349" y="2200838"/>
            <a:ext cx="649288" cy="631825"/>
            <a:chOff x="-341" y="2296"/>
            <a:chExt cx="537" cy="521"/>
          </a:xfrm>
        </p:grpSpPr>
        <p:grpSp>
          <p:nvGrpSpPr>
            <p:cNvPr id="4255" name="Group 127"/>
            <p:cNvGrpSpPr>
              <a:grpSpLocks noChangeAspect="1"/>
            </p:cNvGrpSpPr>
            <p:nvPr/>
          </p:nvGrpSpPr>
          <p:grpSpPr bwMode="auto">
            <a:xfrm>
              <a:off x="-341" y="2296"/>
              <a:ext cx="483" cy="521"/>
              <a:chOff x="699" y="834"/>
              <a:chExt cx="483" cy="521"/>
            </a:xfrm>
          </p:grpSpPr>
          <p:sp>
            <p:nvSpPr>
              <p:cNvPr id="4257" name="Oval 39"/>
              <p:cNvSpPr>
                <a:spLocks noChangeAspect="1" noChangeArrowheads="1"/>
              </p:cNvSpPr>
              <p:nvPr/>
            </p:nvSpPr>
            <p:spPr bwMode="auto">
              <a:xfrm rot="9006237">
                <a:off x="998" y="834"/>
                <a:ext cx="29" cy="70"/>
              </a:xfrm>
              <a:prstGeom prst="ellipse">
                <a:avLst/>
              </a:prstGeom>
              <a:gradFill rotWithShape="1">
                <a:gsLst>
                  <a:gs pos="0">
                    <a:srgbClr val="FF00FF"/>
                  </a:gs>
                  <a:gs pos="100000">
                    <a:srgbClr val="660066"/>
                  </a:gs>
                </a:gsLst>
                <a:path path="shape">
                  <a:fillToRect l="50000" t="50000" r="50000" b="50000"/>
                </a:path>
              </a:gradFill>
              <a:ln>
                <a:noFill/>
              </a:ln>
              <a:extLst>
                <a:ext uri="{91240B29-F687-4F45-9708-019B960494DF}">
                  <a14:hiddenLine xmlns:a14="http://schemas.microsoft.com/office/drawing/2010/main" w="3175">
                    <a:solidFill>
                      <a:srgbClr val="000000"/>
                    </a:solidFill>
                    <a:round/>
                    <a:headEnd/>
                    <a:tailEnd/>
                  </a14:hiddenLine>
                </a:ext>
              </a:extLst>
            </p:spPr>
            <p:txBody>
              <a:bodyPr rot="10800000" wrap="none" anchor="ctr"/>
              <a:lstStyle/>
              <a:p>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58" name="Oval 40"/>
              <p:cNvSpPr>
                <a:spLocks noChangeAspect="1" noChangeArrowheads="1"/>
              </p:cNvSpPr>
              <p:nvPr/>
            </p:nvSpPr>
            <p:spPr bwMode="auto">
              <a:xfrm rot="9905135">
                <a:off x="835" y="852"/>
                <a:ext cx="28" cy="71"/>
              </a:xfrm>
              <a:prstGeom prst="ellipse">
                <a:avLst/>
              </a:prstGeom>
              <a:gradFill rotWithShape="1">
                <a:gsLst>
                  <a:gs pos="0">
                    <a:srgbClr val="FF00FF"/>
                  </a:gs>
                  <a:gs pos="100000">
                    <a:srgbClr val="660066"/>
                  </a:gs>
                </a:gsLst>
                <a:path path="shape">
                  <a:fillToRect l="50000" t="50000" r="50000" b="50000"/>
                </a:path>
              </a:gradFill>
              <a:ln>
                <a:noFill/>
              </a:ln>
              <a:extLst>
                <a:ext uri="{91240B29-F687-4F45-9708-019B960494DF}">
                  <a14:hiddenLine xmlns:a14="http://schemas.microsoft.com/office/drawing/2010/main" w="3175">
                    <a:solidFill>
                      <a:srgbClr val="000000"/>
                    </a:solidFill>
                    <a:round/>
                    <a:headEnd/>
                    <a:tailEnd/>
                  </a14:hiddenLine>
                </a:ext>
              </a:extLst>
            </p:spPr>
            <p:txBody>
              <a:bodyPr rot="10800000" wrap="none" anchor="ctr"/>
              <a:lstStyle/>
              <a:p>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59" name="AutoShape 41"/>
              <p:cNvSpPr>
                <a:spLocks noChangeAspect="1" noChangeArrowheads="1"/>
              </p:cNvSpPr>
              <p:nvPr/>
            </p:nvSpPr>
            <p:spPr bwMode="auto">
              <a:xfrm>
                <a:off x="797" y="937"/>
                <a:ext cx="338" cy="33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 name="T24" fmla="*/ 3131 w 21600"/>
                  <a:gd name="T25" fmla="*/ 3131 h 21600"/>
                  <a:gd name="T26" fmla="*/ 18469 w 21600"/>
                  <a:gd name="T27" fmla="*/ 18469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452" y="10800"/>
                    </a:moveTo>
                    <a:cubicBezTo>
                      <a:pt x="1452" y="15963"/>
                      <a:pt x="5637" y="20148"/>
                      <a:pt x="10800" y="20148"/>
                    </a:cubicBezTo>
                    <a:cubicBezTo>
                      <a:pt x="15963" y="20148"/>
                      <a:pt x="20148" y="15963"/>
                      <a:pt x="20148" y="10800"/>
                    </a:cubicBezTo>
                    <a:cubicBezTo>
                      <a:pt x="20148" y="5637"/>
                      <a:pt x="15963" y="1452"/>
                      <a:pt x="10800" y="1452"/>
                    </a:cubicBezTo>
                    <a:cubicBezTo>
                      <a:pt x="5637" y="1452"/>
                      <a:pt x="1452" y="5637"/>
                      <a:pt x="1452" y="10800"/>
                    </a:cubicBezTo>
                    <a:close/>
                  </a:path>
                </a:pathLst>
              </a:custGeom>
              <a:gradFill rotWithShape="1">
                <a:gsLst>
                  <a:gs pos="0">
                    <a:srgbClr val="000066"/>
                  </a:gs>
                  <a:gs pos="50000">
                    <a:srgbClr val="0000FF"/>
                  </a:gs>
                  <a:gs pos="100000">
                    <a:srgbClr val="000066"/>
                  </a:gs>
                </a:gsLst>
                <a:lin ang="5400000" scaled="1"/>
              </a:gra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60" name="AutoShape 42"/>
              <p:cNvSpPr>
                <a:spLocks noChangeAspect="1" noChangeArrowheads="1"/>
              </p:cNvSpPr>
              <p:nvPr/>
            </p:nvSpPr>
            <p:spPr bwMode="auto">
              <a:xfrm>
                <a:off x="856" y="997"/>
                <a:ext cx="218" cy="21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 name="T24" fmla="*/ 3171 w 21600"/>
                  <a:gd name="T25" fmla="*/ 3185 h 21600"/>
                  <a:gd name="T26" fmla="*/ 18429 w 21600"/>
                  <a:gd name="T27" fmla="*/ 1841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825" y="10800"/>
                    </a:moveTo>
                    <a:cubicBezTo>
                      <a:pt x="1825" y="15757"/>
                      <a:pt x="5843" y="19775"/>
                      <a:pt x="10800" y="19775"/>
                    </a:cubicBezTo>
                    <a:cubicBezTo>
                      <a:pt x="15757" y="19775"/>
                      <a:pt x="19775" y="15757"/>
                      <a:pt x="19775" y="10800"/>
                    </a:cubicBezTo>
                    <a:cubicBezTo>
                      <a:pt x="19775" y="5843"/>
                      <a:pt x="15757" y="1825"/>
                      <a:pt x="10800" y="1825"/>
                    </a:cubicBezTo>
                    <a:cubicBezTo>
                      <a:pt x="5843" y="1825"/>
                      <a:pt x="1825" y="5843"/>
                      <a:pt x="1825" y="10800"/>
                    </a:cubicBezTo>
                    <a:close/>
                  </a:path>
                </a:pathLst>
              </a:custGeom>
              <a:gradFill rotWithShape="1">
                <a:gsLst>
                  <a:gs pos="0">
                    <a:srgbClr val="800000"/>
                  </a:gs>
                  <a:gs pos="50000">
                    <a:srgbClr val="FF0000"/>
                  </a:gs>
                  <a:gs pos="100000">
                    <a:srgbClr val="800000"/>
                  </a:gs>
                </a:gsLst>
                <a:lin ang="5400000" scaled="1"/>
              </a:grad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61" name="Oval 43"/>
              <p:cNvSpPr>
                <a:spLocks noChangeAspect="1" noChangeArrowheads="1"/>
              </p:cNvSpPr>
              <p:nvPr/>
            </p:nvSpPr>
            <p:spPr bwMode="auto">
              <a:xfrm>
                <a:off x="897" y="1038"/>
                <a:ext cx="135" cy="135"/>
              </a:xfrm>
              <a:prstGeom prst="ellipse">
                <a:avLst/>
              </a:prstGeom>
              <a:gradFill rotWithShape="1">
                <a:gsLst>
                  <a:gs pos="0">
                    <a:srgbClr val="FFFF00"/>
                  </a:gs>
                  <a:gs pos="100000">
                    <a:srgbClr val="FF9900"/>
                  </a:gs>
                </a:gsLst>
                <a:path path="shape">
                  <a:fillToRect l="50000" t="50000" r="50000" b="50000"/>
                </a:path>
              </a:gradFill>
              <a:ln w="6350">
                <a:solidFill>
                  <a:schemeClr val="tx1"/>
                </a:solidFill>
                <a:round/>
                <a:headEnd/>
                <a:tailEnd/>
              </a:ln>
            </p:spPr>
            <p:txBody>
              <a:bodyPr wrap="none" anchor="ctr"/>
              <a:lstStyle/>
              <a:p>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62" name="Freeform 44"/>
              <p:cNvSpPr>
                <a:spLocks noChangeAspect="1"/>
              </p:cNvSpPr>
              <p:nvPr/>
            </p:nvSpPr>
            <p:spPr bwMode="auto">
              <a:xfrm>
                <a:off x="923" y="1060"/>
                <a:ext cx="85" cy="73"/>
              </a:xfrm>
              <a:custGeom>
                <a:avLst/>
                <a:gdLst>
                  <a:gd name="T0" fmla="*/ 0 w 136"/>
                  <a:gd name="T1" fmla="*/ 0 h 151"/>
                  <a:gd name="T2" fmla="*/ 1 w 136"/>
                  <a:gd name="T3" fmla="*/ 0 h 151"/>
                  <a:gd name="T4" fmla="*/ 1 w 136"/>
                  <a:gd name="T5" fmla="*/ 0 h 151"/>
                  <a:gd name="T6" fmla="*/ 1 w 136"/>
                  <a:gd name="T7" fmla="*/ 0 h 151"/>
                  <a:gd name="T8" fmla="*/ 1 w 136"/>
                  <a:gd name="T9" fmla="*/ 0 h 151"/>
                  <a:gd name="T10" fmla="*/ 1 w 136"/>
                  <a:gd name="T11" fmla="*/ 0 h 151"/>
                  <a:gd name="T12" fmla="*/ 0 60000 65536"/>
                  <a:gd name="T13" fmla="*/ 0 60000 65536"/>
                  <a:gd name="T14" fmla="*/ 0 60000 65536"/>
                  <a:gd name="T15" fmla="*/ 0 60000 65536"/>
                  <a:gd name="T16" fmla="*/ 0 60000 65536"/>
                  <a:gd name="T17" fmla="*/ 0 60000 65536"/>
                  <a:gd name="T18" fmla="*/ 0 w 136"/>
                  <a:gd name="T19" fmla="*/ 0 h 151"/>
                  <a:gd name="T20" fmla="*/ 136 w 136"/>
                  <a:gd name="T21" fmla="*/ 151 h 151"/>
                </a:gdLst>
                <a:ahLst/>
                <a:cxnLst>
                  <a:cxn ang="T12">
                    <a:pos x="T0" y="T1"/>
                  </a:cxn>
                  <a:cxn ang="T13">
                    <a:pos x="T2" y="T3"/>
                  </a:cxn>
                  <a:cxn ang="T14">
                    <a:pos x="T4" y="T5"/>
                  </a:cxn>
                  <a:cxn ang="T15">
                    <a:pos x="T6" y="T7"/>
                  </a:cxn>
                  <a:cxn ang="T16">
                    <a:pos x="T8" y="T9"/>
                  </a:cxn>
                  <a:cxn ang="T17">
                    <a:pos x="T10" y="T11"/>
                  </a:cxn>
                </a:cxnLst>
                <a:rect l="T18" t="T19" r="T20" b="T21"/>
                <a:pathLst>
                  <a:path w="136" h="151">
                    <a:moveTo>
                      <a:pt x="0" y="136"/>
                    </a:moveTo>
                    <a:cubicBezTo>
                      <a:pt x="15" y="68"/>
                      <a:pt x="30" y="0"/>
                      <a:pt x="45" y="0"/>
                    </a:cubicBezTo>
                    <a:cubicBezTo>
                      <a:pt x="60" y="0"/>
                      <a:pt x="90" y="121"/>
                      <a:pt x="90" y="136"/>
                    </a:cubicBezTo>
                    <a:cubicBezTo>
                      <a:pt x="90" y="151"/>
                      <a:pt x="45" y="105"/>
                      <a:pt x="45" y="90"/>
                    </a:cubicBezTo>
                    <a:cubicBezTo>
                      <a:pt x="45" y="75"/>
                      <a:pt x="75" y="37"/>
                      <a:pt x="90" y="45"/>
                    </a:cubicBezTo>
                    <a:cubicBezTo>
                      <a:pt x="105" y="53"/>
                      <a:pt x="120" y="94"/>
                      <a:pt x="136" y="13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63" name="Freeform 45"/>
              <p:cNvSpPr>
                <a:spLocks noChangeAspect="1"/>
              </p:cNvSpPr>
              <p:nvPr/>
            </p:nvSpPr>
            <p:spPr bwMode="auto">
              <a:xfrm rot="1804115">
                <a:off x="1089" y="1200"/>
                <a:ext cx="56" cy="54"/>
              </a:xfrm>
              <a:custGeom>
                <a:avLst/>
                <a:gdLst>
                  <a:gd name="T0" fmla="*/ 0 w 26"/>
                  <a:gd name="T1" fmla="*/ 2147483647 h 27"/>
                  <a:gd name="T2" fmla="*/ 2147483647 w 26"/>
                  <a:gd name="T3" fmla="*/ 2147483647 h 27"/>
                  <a:gd name="T4" fmla="*/ 2147483647 w 26"/>
                  <a:gd name="T5" fmla="*/ 2147483647 h 27"/>
                  <a:gd name="T6" fmla="*/ 2147483647 w 26"/>
                  <a:gd name="T7" fmla="*/ 2147483647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14"/>
                    </a:moveTo>
                    <a:cubicBezTo>
                      <a:pt x="7" y="7"/>
                      <a:pt x="14" y="0"/>
                      <a:pt x="16" y="2"/>
                    </a:cubicBezTo>
                    <a:cubicBezTo>
                      <a:pt x="18" y="4"/>
                      <a:pt x="9" y="23"/>
                      <a:pt x="11" y="25"/>
                    </a:cubicBezTo>
                    <a:cubicBezTo>
                      <a:pt x="13" y="27"/>
                      <a:pt x="19" y="21"/>
                      <a:pt x="26" y="1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64" name="Freeform 46"/>
              <p:cNvSpPr>
                <a:spLocks noChangeAspect="1"/>
              </p:cNvSpPr>
              <p:nvPr/>
            </p:nvSpPr>
            <p:spPr bwMode="auto">
              <a:xfrm rot="2368347">
                <a:off x="855" y="902"/>
                <a:ext cx="54" cy="54"/>
              </a:xfrm>
              <a:custGeom>
                <a:avLst/>
                <a:gdLst>
                  <a:gd name="T0" fmla="*/ 0 w 26"/>
                  <a:gd name="T1" fmla="*/ 2147483647 h 27"/>
                  <a:gd name="T2" fmla="*/ 2147483647 w 26"/>
                  <a:gd name="T3" fmla="*/ 2147483647 h 27"/>
                  <a:gd name="T4" fmla="*/ 2147483647 w 26"/>
                  <a:gd name="T5" fmla="*/ 2147483647 h 27"/>
                  <a:gd name="T6" fmla="*/ 2147483647 w 26"/>
                  <a:gd name="T7" fmla="*/ 2147483647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14"/>
                    </a:moveTo>
                    <a:cubicBezTo>
                      <a:pt x="7" y="7"/>
                      <a:pt x="14" y="0"/>
                      <a:pt x="16" y="2"/>
                    </a:cubicBezTo>
                    <a:cubicBezTo>
                      <a:pt x="18" y="4"/>
                      <a:pt x="9" y="23"/>
                      <a:pt x="11" y="25"/>
                    </a:cubicBezTo>
                    <a:cubicBezTo>
                      <a:pt x="13" y="27"/>
                      <a:pt x="19" y="21"/>
                      <a:pt x="26" y="1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65" name="Freeform 47"/>
              <p:cNvSpPr>
                <a:spLocks noChangeAspect="1"/>
              </p:cNvSpPr>
              <p:nvPr/>
            </p:nvSpPr>
            <p:spPr bwMode="auto">
              <a:xfrm rot="4957491">
                <a:off x="1003" y="897"/>
                <a:ext cx="57" cy="54"/>
              </a:xfrm>
              <a:custGeom>
                <a:avLst/>
                <a:gdLst>
                  <a:gd name="T0" fmla="*/ 0 w 26"/>
                  <a:gd name="T1" fmla="*/ 2147483647 h 27"/>
                  <a:gd name="T2" fmla="*/ 2147483647 w 26"/>
                  <a:gd name="T3" fmla="*/ 2147483647 h 27"/>
                  <a:gd name="T4" fmla="*/ 2147483647 w 26"/>
                  <a:gd name="T5" fmla="*/ 2147483647 h 27"/>
                  <a:gd name="T6" fmla="*/ 2147483647 w 26"/>
                  <a:gd name="T7" fmla="*/ 2147483647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14"/>
                    </a:moveTo>
                    <a:cubicBezTo>
                      <a:pt x="7" y="7"/>
                      <a:pt x="14" y="0"/>
                      <a:pt x="16" y="2"/>
                    </a:cubicBezTo>
                    <a:cubicBezTo>
                      <a:pt x="18" y="4"/>
                      <a:pt x="9" y="23"/>
                      <a:pt x="11" y="25"/>
                    </a:cubicBezTo>
                    <a:cubicBezTo>
                      <a:pt x="13" y="27"/>
                      <a:pt x="19" y="21"/>
                      <a:pt x="26" y="1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66" name="Freeform 48"/>
              <p:cNvSpPr>
                <a:spLocks noChangeAspect="1"/>
              </p:cNvSpPr>
              <p:nvPr/>
            </p:nvSpPr>
            <p:spPr bwMode="auto">
              <a:xfrm rot="7546634">
                <a:off x="1080" y="948"/>
                <a:ext cx="57" cy="54"/>
              </a:xfrm>
              <a:custGeom>
                <a:avLst/>
                <a:gdLst>
                  <a:gd name="T0" fmla="*/ 0 w 26"/>
                  <a:gd name="T1" fmla="*/ 2147483647 h 27"/>
                  <a:gd name="T2" fmla="*/ 2147483647 w 26"/>
                  <a:gd name="T3" fmla="*/ 2147483647 h 27"/>
                  <a:gd name="T4" fmla="*/ 2147483647 w 26"/>
                  <a:gd name="T5" fmla="*/ 2147483647 h 27"/>
                  <a:gd name="T6" fmla="*/ 2147483647 w 26"/>
                  <a:gd name="T7" fmla="*/ 2147483647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14"/>
                    </a:moveTo>
                    <a:cubicBezTo>
                      <a:pt x="7" y="7"/>
                      <a:pt x="14" y="0"/>
                      <a:pt x="16" y="2"/>
                    </a:cubicBezTo>
                    <a:cubicBezTo>
                      <a:pt x="18" y="4"/>
                      <a:pt x="9" y="23"/>
                      <a:pt x="11" y="25"/>
                    </a:cubicBezTo>
                    <a:cubicBezTo>
                      <a:pt x="13" y="27"/>
                      <a:pt x="19" y="21"/>
                      <a:pt x="26" y="1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67" name="Freeform 49"/>
              <p:cNvSpPr>
                <a:spLocks noChangeAspect="1"/>
              </p:cNvSpPr>
              <p:nvPr/>
            </p:nvSpPr>
            <p:spPr bwMode="auto">
              <a:xfrm rot="4614972">
                <a:off x="967" y="1275"/>
                <a:ext cx="55" cy="54"/>
              </a:xfrm>
              <a:custGeom>
                <a:avLst/>
                <a:gdLst>
                  <a:gd name="T0" fmla="*/ 0 w 26"/>
                  <a:gd name="T1" fmla="*/ 2147483647 h 27"/>
                  <a:gd name="T2" fmla="*/ 2147483647 w 26"/>
                  <a:gd name="T3" fmla="*/ 2147483647 h 27"/>
                  <a:gd name="T4" fmla="*/ 2147483647 w 26"/>
                  <a:gd name="T5" fmla="*/ 2147483647 h 27"/>
                  <a:gd name="T6" fmla="*/ 2147483647 w 26"/>
                  <a:gd name="T7" fmla="*/ 2147483647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14"/>
                    </a:moveTo>
                    <a:cubicBezTo>
                      <a:pt x="7" y="7"/>
                      <a:pt x="14" y="0"/>
                      <a:pt x="16" y="2"/>
                    </a:cubicBezTo>
                    <a:cubicBezTo>
                      <a:pt x="18" y="4"/>
                      <a:pt x="9" y="23"/>
                      <a:pt x="11" y="25"/>
                    </a:cubicBezTo>
                    <a:cubicBezTo>
                      <a:pt x="13" y="27"/>
                      <a:pt x="19" y="21"/>
                      <a:pt x="26" y="1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68" name="Freeform 50"/>
              <p:cNvSpPr>
                <a:spLocks noChangeAspect="1"/>
              </p:cNvSpPr>
              <p:nvPr/>
            </p:nvSpPr>
            <p:spPr bwMode="auto">
              <a:xfrm rot="6135742">
                <a:off x="836" y="1242"/>
                <a:ext cx="55" cy="54"/>
              </a:xfrm>
              <a:custGeom>
                <a:avLst/>
                <a:gdLst>
                  <a:gd name="T0" fmla="*/ 0 w 26"/>
                  <a:gd name="T1" fmla="*/ 2147483647 h 27"/>
                  <a:gd name="T2" fmla="*/ 2147483647 w 26"/>
                  <a:gd name="T3" fmla="*/ 2147483647 h 27"/>
                  <a:gd name="T4" fmla="*/ 2147483647 w 26"/>
                  <a:gd name="T5" fmla="*/ 2147483647 h 27"/>
                  <a:gd name="T6" fmla="*/ 2147483647 w 26"/>
                  <a:gd name="T7" fmla="*/ 2147483647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14"/>
                    </a:moveTo>
                    <a:cubicBezTo>
                      <a:pt x="7" y="7"/>
                      <a:pt x="14" y="0"/>
                      <a:pt x="16" y="2"/>
                    </a:cubicBezTo>
                    <a:cubicBezTo>
                      <a:pt x="18" y="4"/>
                      <a:pt x="9" y="23"/>
                      <a:pt x="11" y="25"/>
                    </a:cubicBezTo>
                    <a:cubicBezTo>
                      <a:pt x="13" y="27"/>
                      <a:pt x="19" y="21"/>
                      <a:pt x="26" y="1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69" name="Freeform 51"/>
              <p:cNvSpPr>
                <a:spLocks noChangeAspect="1"/>
              </p:cNvSpPr>
              <p:nvPr/>
            </p:nvSpPr>
            <p:spPr bwMode="auto">
              <a:xfrm rot="8380063">
                <a:off x="755" y="1135"/>
                <a:ext cx="54" cy="54"/>
              </a:xfrm>
              <a:custGeom>
                <a:avLst/>
                <a:gdLst>
                  <a:gd name="T0" fmla="*/ 0 w 26"/>
                  <a:gd name="T1" fmla="*/ 2147483647 h 27"/>
                  <a:gd name="T2" fmla="*/ 2147483647 w 26"/>
                  <a:gd name="T3" fmla="*/ 2147483647 h 27"/>
                  <a:gd name="T4" fmla="*/ 2147483647 w 26"/>
                  <a:gd name="T5" fmla="*/ 2147483647 h 27"/>
                  <a:gd name="T6" fmla="*/ 2147483647 w 26"/>
                  <a:gd name="T7" fmla="*/ 2147483647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14"/>
                    </a:moveTo>
                    <a:cubicBezTo>
                      <a:pt x="7" y="7"/>
                      <a:pt x="14" y="0"/>
                      <a:pt x="16" y="2"/>
                    </a:cubicBezTo>
                    <a:cubicBezTo>
                      <a:pt x="18" y="4"/>
                      <a:pt x="9" y="23"/>
                      <a:pt x="11" y="25"/>
                    </a:cubicBezTo>
                    <a:cubicBezTo>
                      <a:pt x="13" y="27"/>
                      <a:pt x="19" y="21"/>
                      <a:pt x="26" y="1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70" name="Oval 52"/>
              <p:cNvSpPr>
                <a:spLocks noChangeAspect="1" noChangeArrowheads="1"/>
              </p:cNvSpPr>
              <p:nvPr/>
            </p:nvSpPr>
            <p:spPr bwMode="auto">
              <a:xfrm rot="-9221506">
                <a:off x="1130" y="899"/>
                <a:ext cx="29" cy="70"/>
              </a:xfrm>
              <a:prstGeom prst="ellipse">
                <a:avLst/>
              </a:prstGeom>
              <a:gradFill rotWithShape="1">
                <a:gsLst>
                  <a:gs pos="0">
                    <a:srgbClr val="FF00FF"/>
                  </a:gs>
                  <a:gs pos="100000">
                    <a:srgbClr val="660066"/>
                  </a:gs>
                </a:gsLst>
                <a:path path="shape">
                  <a:fillToRect l="50000" t="50000" r="50000" b="50000"/>
                </a:path>
              </a:gradFill>
              <a:ln>
                <a:noFill/>
              </a:ln>
              <a:extLst>
                <a:ext uri="{91240B29-F687-4F45-9708-019B960494DF}">
                  <a14:hiddenLine xmlns:a14="http://schemas.microsoft.com/office/drawing/2010/main" w="3175">
                    <a:solidFill>
                      <a:srgbClr val="000000"/>
                    </a:solidFill>
                    <a:round/>
                    <a:headEnd/>
                    <a:tailEnd/>
                  </a14:hiddenLine>
                </a:ext>
              </a:extLst>
            </p:spPr>
            <p:txBody>
              <a:bodyPr rot="10800000" wrap="none" anchor="ctr"/>
              <a:lstStyle/>
              <a:p>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71" name="Freeform 54"/>
              <p:cNvSpPr>
                <a:spLocks noChangeAspect="1"/>
              </p:cNvSpPr>
              <p:nvPr/>
            </p:nvSpPr>
            <p:spPr bwMode="auto">
              <a:xfrm rot="-10207361">
                <a:off x="779" y="970"/>
                <a:ext cx="55" cy="56"/>
              </a:xfrm>
              <a:custGeom>
                <a:avLst/>
                <a:gdLst>
                  <a:gd name="T0" fmla="*/ 0 w 26"/>
                  <a:gd name="T1" fmla="*/ 2147483647 h 27"/>
                  <a:gd name="T2" fmla="*/ 2147483647 w 26"/>
                  <a:gd name="T3" fmla="*/ 2147483647 h 27"/>
                  <a:gd name="T4" fmla="*/ 2147483647 w 26"/>
                  <a:gd name="T5" fmla="*/ 2147483647 h 27"/>
                  <a:gd name="T6" fmla="*/ 2147483647 w 26"/>
                  <a:gd name="T7" fmla="*/ 2147483647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14"/>
                    </a:moveTo>
                    <a:cubicBezTo>
                      <a:pt x="7" y="7"/>
                      <a:pt x="14" y="0"/>
                      <a:pt x="16" y="2"/>
                    </a:cubicBezTo>
                    <a:cubicBezTo>
                      <a:pt x="18" y="4"/>
                      <a:pt x="9" y="23"/>
                      <a:pt x="11" y="25"/>
                    </a:cubicBezTo>
                    <a:cubicBezTo>
                      <a:pt x="13" y="27"/>
                      <a:pt x="19" y="21"/>
                      <a:pt x="26" y="1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72" name="Oval 55"/>
              <p:cNvSpPr>
                <a:spLocks noChangeAspect="1" noChangeArrowheads="1"/>
              </p:cNvSpPr>
              <p:nvPr/>
            </p:nvSpPr>
            <p:spPr bwMode="auto">
              <a:xfrm rot="5173425">
                <a:off x="743" y="955"/>
                <a:ext cx="29" cy="71"/>
              </a:xfrm>
              <a:prstGeom prst="ellipse">
                <a:avLst/>
              </a:prstGeom>
              <a:gradFill rotWithShape="1">
                <a:gsLst>
                  <a:gs pos="0">
                    <a:srgbClr val="FF00FF"/>
                  </a:gs>
                  <a:gs pos="100000">
                    <a:srgbClr val="660066"/>
                  </a:gs>
                </a:gsLst>
                <a:path path="shape">
                  <a:fillToRect l="50000" t="50000" r="50000" b="50000"/>
                </a:path>
              </a:gradFill>
              <a:ln>
                <a:noFill/>
              </a:ln>
              <a:extLst>
                <a:ext uri="{91240B29-F687-4F45-9708-019B960494DF}">
                  <a14:hiddenLine xmlns:a14="http://schemas.microsoft.com/office/drawing/2010/main" w="3175">
                    <a:solidFill>
                      <a:srgbClr val="000000"/>
                    </a:solidFill>
                    <a:round/>
                    <a:headEnd/>
                    <a:tailEnd/>
                  </a14:hiddenLine>
                </a:ext>
              </a:extLst>
            </p:spPr>
            <p:txBody>
              <a:bodyPr wrap="none" anchor="ctr"/>
              <a:lstStyle/>
              <a:p>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73" name="Oval 56"/>
              <p:cNvSpPr>
                <a:spLocks noChangeAspect="1" noChangeArrowheads="1"/>
              </p:cNvSpPr>
              <p:nvPr/>
            </p:nvSpPr>
            <p:spPr bwMode="auto">
              <a:xfrm rot="4405170">
                <a:off x="719" y="1151"/>
                <a:ext cx="30" cy="70"/>
              </a:xfrm>
              <a:prstGeom prst="ellipse">
                <a:avLst/>
              </a:prstGeom>
              <a:gradFill rotWithShape="1">
                <a:gsLst>
                  <a:gs pos="0">
                    <a:srgbClr val="FF00FF"/>
                  </a:gs>
                  <a:gs pos="100000">
                    <a:srgbClr val="660066"/>
                  </a:gs>
                </a:gsLst>
                <a:path path="shape">
                  <a:fillToRect l="50000" t="50000" r="50000" b="50000"/>
                </a:path>
              </a:gradFill>
              <a:ln>
                <a:noFill/>
              </a:ln>
              <a:extLst>
                <a:ext uri="{91240B29-F687-4F45-9708-019B960494DF}">
                  <a14:hiddenLine xmlns:a14="http://schemas.microsoft.com/office/drawing/2010/main" w="3175">
                    <a:solidFill>
                      <a:srgbClr val="000000"/>
                    </a:solidFill>
                    <a:round/>
                    <a:headEnd/>
                    <a:tailEnd/>
                  </a14:hiddenLine>
                </a:ext>
              </a:extLst>
            </p:spPr>
            <p:txBody>
              <a:bodyPr wrap="none" anchor="ctr"/>
              <a:lstStyle/>
              <a:p>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74" name="Oval 57"/>
              <p:cNvSpPr>
                <a:spLocks noChangeAspect="1" noChangeArrowheads="1"/>
              </p:cNvSpPr>
              <p:nvPr/>
            </p:nvSpPr>
            <p:spPr bwMode="auto">
              <a:xfrm rot="-204175">
                <a:off x="841" y="1285"/>
                <a:ext cx="27" cy="70"/>
              </a:xfrm>
              <a:prstGeom prst="ellipse">
                <a:avLst/>
              </a:prstGeom>
              <a:gradFill rotWithShape="1">
                <a:gsLst>
                  <a:gs pos="0">
                    <a:srgbClr val="FF00FF"/>
                  </a:gs>
                  <a:gs pos="100000">
                    <a:srgbClr val="660066"/>
                  </a:gs>
                </a:gsLst>
                <a:path path="shape">
                  <a:fillToRect l="50000" t="50000" r="50000" b="50000"/>
                </a:path>
              </a:gradFill>
              <a:ln>
                <a:noFill/>
              </a:ln>
              <a:extLst>
                <a:ext uri="{91240B29-F687-4F45-9708-019B960494DF}">
                  <a14:hiddenLine xmlns:a14="http://schemas.microsoft.com/office/drawing/2010/main" w="3175">
                    <a:solidFill>
                      <a:srgbClr val="000000"/>
                    </a:solidFill>
                    <a:round/>
                    <a:headEnd/>
                    <a:tailEnd/>
                  </a14:hiddenLine>
                </a:ext>
              </a:extLst>
            </p:spPr>
            <p:txBody>
              <a:bodyPr wrap="none" anchor="ctr"/>
              <a:lstStyle/>
              <a:p>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75" name="Oval 58"/>
              <p:cNvSpPr>
                <a:spLocks noChangeAspect="1" noChangeArrowheads="1"/>
              </p:cNvSpPr>
              <p:nvPr/>
            </p:nvSpPr>
            <p:spPr bwMode="auto">
              <a:xfrm rot="-3730367">
                <a:off x="1005" y="1304"/>
                <a:ext cx="29" cy="70"/>
              </a:xfrm>
              <a:prstGeom prst="ellipse">
                <a:avLst/>
              </a:prstGeom>
              <a:gradFill rotWithShape="1">
                <a:gsLst>
                  <a:gs pos="0">
                    <a:srgbClr val="FF00FF"/>
                  </a:gs>
                  <a:gs pos="100000">
                    <a:srgbClr val="660066"/>
                  </a:gs>
                </a:gsLst>
                <a:path path="shape">
                  <a:fillToRect l="50000" t="50000" r="50000" b="50000"/>
                </a:path>
              </a:gradFill>
              <a:ln>
                <a:noFill/>
              </a:ln>
              <a:extLst>
                <a:ext uri="{91240B29-F687-4F45-9708-019B960494DF}">
                  <a14:hiddenLine xmlns:a14="http://schemas.microsoft.com/office/drawing/2010/main" w="3175">
                    <a:solidFill>
                      <a:srgbClr val="000000"/>
                    </a:solidFill>
                    <a:round/>
                    <a:headEnd/>
                    <a:tailEnd/>
                  </a14:hiddenLine>
                </a:ext>
              </a:extLst>
            </p:spPr>
            <p:txBody>
              <a:bodyPr rot="10800000" wrap="none" anchor="ctr"/>
              <a:lstStyle/>
              <a:p>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76" name="Oval 59"/>
              <p:cNvSpPr>
                <a:spLocks noChangeAspect="1" noChangeArrowheads="1"/>
              </p:cNvSpPr>
              <p:nvPr/>
            </p:nvSpPr>
            <p:spPr bwMode="auto">
              <a:xfrm rot="-1475057">
                <a:off x="1140" y="1229"/>
                <a:ext cx="27" cy="69"/>
              </a:xfrm>
              <a:prstGeom prst="ellipse">
                <a:avLst/>
              </a:prstGeom>
              <a:gradFill rotWithShape="1">
                <a:gsLst>
                  <a:gs pos="0">
                    <a:srgbClr val="FF00FF"/>
                  </a:gs>
                  <a:gs pos="100000">
                    <a:srgbClr val="660066"/>
                  </a:gs>
                </a:gsLst>
                <a:path path="shape">
                  <a:fillToRect l="50000" t="50000" r="50000" b="50000"/>
                </a:path>
              </a:gradFill>
              <a:ln>
                <a:noFill/>
              </a:ln>
              <a:extLst>
                <a:ext uri="{91240B29-F687-4F45-9708-019B960494DF}">
                  <a14:hiddenLine xmlns:a14="http://schemas.microsoft.com/office/drawing/2010/main" w="3175">
                    <a:solidFill>
                      <a:srgbClr val="000000"/>
                    </a:solidFill>
                    <a:round/>
                    <a:headEnd/>
                    <a:tailEnd/>
                  </a14:hiddenLine>
                </a:ext>
              </a:extLst>
            </p:spPr>
            <p:txBody>
              <a:bodyPr wrap="none" anchor="ctr"/>
              <a:lstStyle/>
              <a:p>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77" name="Freeform 61"/>
              <p:cNvSpPr>
                <a:spLocks noChangeAspect="1"/>
              </p:cNvSpPr>
              <p:nvPr/>
            </p:nvSpPr>
            <p:spPr bwMode="auto">
              <a:xfrm rot="-2419937">
                <a:off x="1127" y="1049"/>
                <a:ext cx="55" cy="56"/>
              </a:xfrm>
              <a:custGeom>
                <a:avLst/>
                <a:gdLst>
                  <a:gd name="T0" fmla="*/ 0 w 26"/>
                  <a:gd name="T1" fmla="*/ 2147483647 h 27"/>
                  <a:gd name="T2" fmla="*/ 2147483647 w 26"/>
                  <a:gd name="T3" fmla="*/ 2147483647 h 27"/>
                  <a:gd name="T4" fmla="*/ 2147483647 w 26"/>
                  <a:gd name="T5" fmla="*/ 2147483647 h 27"/>
                  <a:gd name="T6" fmla="*/ 2147483647 w 26"/>
                  <a:gd name="T7" fmla="*/ 2147483647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14"/>
                    </a:moveTo>
                    <a:cubicBezTo>
                      <a:pt x="7" y="7"/>
                      <a:pt x="14" y="0"/>
                      <a:pt x="16" y="2"/>
                    </a:cubicBezTo>
                    <a:cubicBezTo>
                      <a:pt x="18" y="4"/>
                      <a:pt x="9" y="23"/>
                      <a:pt x="11" y="25"/>
                    </a:cubicBezTo>
                    <a:cubicBezTo>
                      <a:pt x="13" y="27"/>
                      <a:pt x="19" y="21"/>
                      <a:pt x="26" y="16"/>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78" name="Freeform 189"/>
              <p:cNvSpPr>
                <a:spLocks noChangeAspect="1"/>
              </p:cNvSpPr>
              <p:nvPr/>
            </p:nvSpPr>
            <p:spPr bwMode="auto">
              <a:xfrm rot="-2419937">
                <a:off x="1054" y="1047"/>
                <a:ext cx="27" cy="27"/>
              </a:xfrm>
              <a:custGeom>
                <a:avLst/>
                <a:gdLst>
                  <a:gd name="T0" fmla="*/ 0 w 26"/>
                  <a:gd name="T1" fmla="*/ 14 h 27"/>
                  <a:gd name="T2" fmla="*/ 61 w 26"/>
                  <a:gd name="T3" fmla="*/ 2 h 27"/>
                  <a:gd name="T4" fmla="*/ 11 w 26"/>
                  <a:gd name="T5" fmla="*/ 25 h 27"/>
                  <a:gd name="T6" fmla="*/ 89 w 26"/>
                  <a:gd name="T7" fmla="*/ 1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14"/>
                    </a:moveTo>
                    <a:cubicBezTo>
                      <a:pt x="7" y="7"/>
                      <a:pt x="14" y="0"/>
                      <a:pt x="16" y="2"/>
                    </a:cubicBezTo>
                    <a:cubicBezTo>
                      <a:pt x="18" y="4"/>
                      <a:pt x="9" y="23"/>
                      <a:pt x="11" y="25"/>
                    </a:cubicBezTo>
                    <a:cubicBezTo>
                      <a:pt x="13" y="27"/>
                      <a:pt x="19" y="21"/>
                      <a:pt x="26" y="16"/>
                    </a:cubicBezTo>
                  </a:path>
                </a:pathLst>
              </a:custGeom>
              <a:noFill/>
              <a:ln w="63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79" name="Freeform 194"/>
              <p:cNvSpPr>
                <a:spLocks noChangeAspect="1"/>
              </p:cNvSpPr>
              <p:nvPr/>
            </p:nvSpPr>
            <p:spPr bwMode="auto">
              <a:xfrm rot="-619937">
                <a:off x="1060" y="1119"/>
                <a:ext cx="26" cy="27"/>
              </a:xfrm>
              <a:custGeom>
                <a:avLst/>
                <a:gdLst>
                  <a:gd name="T0" fmla="*/ 0 w 26"/>
                  <a:gd name="T1" fmla="*/ 14 h 27"/>
                  <a:gd name="T2" fmla="*/ 16 w 26"/>
                  <a:gd name="T3" fmla="*/ 2 h 27"/>
                  <a:gd name="T4" fmla="*/ 11 w 26"/>
                  <a:gd name="T5" fmla="*/ 25 h 27"/>
                  <a:gd name="T6" fmla="*/ 26 w 26"/>
                  <a:gd name="T7" fmla="*/ 1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14"/>
                    </a:moveTo>
                    <a:cubicBezTo>
                      <a:pt x="7" y="7"/>
                      <a:pt x="14" y="0"/>
                      <a:pt x="16" y="2"/>
                    </a:cubicBezTo>
                    <a:cubicBezTo>
                      <a:pt x="18" y="4"/>
                      <a:pt x="9" y="23"/>
                      <a:pt x="11" y="25"/>
                    </a:cubicBezTo>
                    <a:cubicBezTo>
                      <a:pt x="13" y="27"/>
                      <a:pt x="19" y="21"/>
                      <a:pt x="26" y="16"/>
                    </a:cubicBezTo>
                  </a:path>
                </a:pathLst>
              </a:custGeom>
              <a:noFill/>
              <a:ln w="63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80" name="Freeform 197"/>
              <p:cNvSpPr>
                <a:spLocks noChangeAspect="1"/>
              </p:cNvSpPr>
              <p:nvPr/>
            </p:nvSpPr>
            <p:spPr bwMode="auto">
              <a:xfrm rot="2980063">
                <a:off x="1021" y="1182"/>
                <a:ext cx="27" cy="27"/>
              </a:xfrm>
              <a:custGeom>
                <a:avLst/>
                <a:gdLst>
                  <a:gd name="T0" fmla="*/ 0 w 26"/>
                  <a:gd name="T1" fmla="*/ 14 h 27"/>
                  <a:gd name="T2" fmla="*/ 61 w 26"/>
                  <a:gd name="T3" fmla="*/ 2 h 27"/>
                  <a:gd name="T4" fmla="*/ 11 w 26"/>
                  <a:gd name="T5" fmla="*/ 25 h 27"/>
                  <a:gd name="T6" fmla="*/ 89 w 26"/>
                  <a:gd name="T7" fmla="*/ 1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14"/>
                    </a:moveTo>
                    <a:cubicBezTo>
                      <a:pt x="7" y="7"/>
                      <a:pt x="14" y="0"/>
                      <a:pt x="16" y="2"/>
                    </a:cubicBezTo>
                    <a:cubicBezTo>
                      <a:pt x="18" y="4"/>
                      <a:pt x="9" y="23"/>
                      <a:pt x="11" y="25"/>
                    </a:cubicBezTo>
                    <a:cubicBezTo>
                      <a:pt x="13" y="27"/>
                      <a:pt x="19" y="21"/>
                      <a:pt x="26" y="16"/>
                    </a:cubicBezTo>
                  </a:path>
                </a:pathLst>
              </a:custGeom>
              <a:noFill/>
              <a:ln w="6350">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81" name="Freeform 200"/>
              <p:cNvSpPr>
                <a:spLocks noChangeAspect="1"/>
              </p:cNvSpPr>
              <p:nvPr/>
            </p:nvSpPr>
            <p:spPr bwMode="auto">
              <a:xfrm rot="5680063">
                <a:off x="940" y="1204"/>
                <a:ext cx="27" cy="27"/>
              </a:xfrm>
              <a:custGeom>
                <a:avLst/>
                <a:gdLst>
                  <a:gd name="T0" fmla="*/ 0 w 26"/>
                  <a:gd name="T1" fmla="*/ 14 h 27"/>
                  <a:gd name="T2" fmla="*/ 61 w 26"/>
                  <a:gd name="T3" fmla="*/ 2 h 27"/>
                  <a:gd name="T4" fmla="*/ 11 w 26"/>
                  <a:gd name="T5" fmla="*/ 25 h 27"/>
                  <a:gd name="T6" fmla="*/ 89 w 26"/>
                  <a:gd name="T7" fmla="*/ 1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14"/>
                    </a:moveTo>
                    <a:cubicBezTo>
                      <a:pt x="7" y="7"/>
                      <a:pt x="14" y="0"/>
                      <a:pt x="16" y="2"/>
                    </a:cubicBezTo>
                    <a:cubicBezTo>
                      <a:pt x="18" y="4"/>
                      <a:pt x="9" y="23"/>
                      <a:pt x="11" y="25"/>
                    </a:cubicBezTo>
                    <a:cubicBezTo>
                      <a:pt x="13" y="27"/>
                      <a:pt x="19" y="21"/>
                      <a:pt x="26" y="16"/>
                    </a:cubicBezTo>
                  </a:path>
                </a:pathLst>
              </a:custGeom>
              <a:noFill/>
              <a:ln w="6350">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82" name="Freeform 203"/>
              <p:cNvSpPr>
                <a:spLocks noChangeAspect="1"/>
              </p:cNvSpPr>
              <p:nvPr/>
            </p:nvSpPr>
            <p:spPr bwMode="auto">
              <a:xfrm rot="5680063">
                <a:off x="875" y="1170"/>
                <a:ext cx="27" cy="27"/>
              </a:xfrm>
              <a:custGeom>
                <a:avLst/>
                <a:gdLst>
                  <a:gd name="T0" fmla="*/ 0 w 26"/>
                  <a:gd name="T1" fmla="*/ 14 h 27"/>
                  <a:gd name="T2" fmla="*/ 61 w 26"/>
                  <a:gd name="T3" fmla="*/ 2 h 27"/>
                  <a:gd name="T4" fmla="*/ 11 w 26"/>
                  <a:gd name="T5" fmla="*/ 25 h 27"/>
                  <a:gd name="T6" fmla="*/ 89 w 26"/>
                  <a:gd name="T7" fmla="*/ 1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14"/>
                    </a:moveTo>
                    <a:cubicBezTo>
                      <a:pt x="7" y="7"/>
                      <a:pt x="14" y="0"/>
                      <a:pt x="16" y="2"/>
                    </a:cubicBezTo>
                    <a:cubicBezTo>
                      <a:pt x="18" y="4"/>
                      <a:pt x="9" y="23"/>
                      <a:pt x="11" y="25"/>
                    </a:cubicBezTo>
                    <a:cubicBezTo>
                      <a:pt x="13" y="27"/>
                      <a:pt x="19" y="21"/>
                      <a:pt x="26" y="16"/>
                    </a:cubicBezTo>
                  </a:path>
                </a:pathLst>
              </a:custGeom>
              <a:noFill/>
              <a:ln w="6350">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83" name="Freeform 206"/>
              <p:cNvSpPr>
                <a:spLocks noChangeAspect="1"/>
              </p:cNvSpPr>
              <p:nvPr/>
            </p:nvSpPr>
            <p:spPr bwMode="auto">
              <a:xfrm rot="7480063">
                <a:off x="838" y="1114"/>
                <a:ext cx="27" cy="27"/>
              </a:xfrm>
              <a:custGeom>
                <a:avLst/>
                <a:gdLst>
                  <a:gd name="T0" fmla="*/ 0 w 26"/>
                  <a:gd name="T1" fmla="*/ 14 h 27"/>
                  <a:gd name="T2" fmla="*/ 61 w 26"/>
                  <a:gd name="T3" fmla="*/ 2 h 27"/>
                  <a:gd name="T4" fmla="*/ 11 w 26"/>
                  <a:gd name="T5" fmla="*/ 25 h 27"/>
                  <a:gd name="T6" fmla="*/ 89 w 26"/>
                  <a:gd name="T7" fmla="*/ 1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14"/>
                    </a:moveTo>
                    <a:cubicBezTo>
                      <a:pt x="7" y="7"/>
                      <a:pt x="14" y="0"/>
                      <a:pt x="16" y="2"/>
                    </a:cubicBezTo>
                    <a:cubicBezTo>
                      <a:pt x="18" y="4"/>
                      <a:pt x="9" y="23"/>
                      <a:pt x="11" y="25"/>
                    </a:cubicBezTo>
                    <a:cubicBezTo>
                      <a:pt x="13" y="27"/>
                      <a:pt x="19" y="21"/>
                      <a:pt x="26" y="16"/>
                    </a:cubicBezTo>
                  </a:path>
                </a:pathLst>
              </a:custGeom>
              <a:noFill/>
              <a:ln w="6350">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vert="eaVert"/>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84" name="Freeform 209"/>
              <p:cNvSpPr>
                <a:spLocks noChangeAspect="1"/>
              </p:cNvSpPr>
              <p:nvPr/>
            </p:nvSpPr>
            <p:spPr bwMode="auto">
              <a:xfrm rot="-8719937">
                <a:off x="845" y="1041"/>
                <a:ext cx="27" cy="27"/>
              </a:xfrm>
              <a:custGeom>
                <a:avLst/>
                <a:gdLst>
                  <a:gd name="T0" fmla="*/ 0 w 26"/>
                  <a:gd name="T1" fmla="*/ 14 h 27"/>
                  <a:gd name="T2" fmla="*/ 61 w 26"/>
                  <a:gd name="T3" fmla="*/ 2 h 27"/>
                  <a:gd name="T4" fmla="*/ 11 w 26"/>
                  <a:gd name="T5" fmla="*/ 25 h 27"/>
                  <a:gd name="T6" fmla="*/ 89 w 26"/>
                  <a:gd name="T7" fmla="*/ 1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14"/>
                    </a:moveTo>
                    <a:cubicBezTo>
                      <a:pt x="7" y="7"/>
                      <a:pt x="14" y="0"/>
                      <a:pt x="16" y="2"/>
                    </a:cubicBezTo>
                    <a:cubicBezTo>
                      <a:pt x="18" y="4"/>
                      <a:pt x="9" y="23"/>
                      <a:pt x="11" y="25"/>
                    </a:cubicBezTo>
                    <a:cubicBezTo>
                      <a:pt x="13" y="27"/>
                      <a:pt x="19" y="21"/>
                      <a:pt x="26" y="16"/>
                    </a:cubicBezTo>
                  </a:path>
                </a:pathLst>
              </a:custGeom>
              <a:noFill/>
              <a:ln w="6350">
                <a:solidFill>
                  <a:schemeClr val="tx1"/>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85" name="AutoShape 210"/>
              <p:cNvSpPr>
                <a:spLocks noChangeAspect="1" noChangeArrowheads="1"/>
              </p:cNvSpPr>
              <p:nvPr/>
            </p:nvSpPr>
            <p:spPr bwMode="auto">
              <a:xfrm rot="-6300000">
                <a:off x="824" y="1025"/>
                <a:ext cx="33" cy="33"/>
              </a:xfrm>
              <a:prstGeom prst="sun">
                <a:avLst>
                  <a:gd name="adj" fmla="val 25000"/>
                </a:avLst>
              </a:prstGeom>
              <a:gradFill rotWithShape="1">
                <a:gsLst>
                  <a:gs pos="0">
                    <a:srgbClr val="008000"/>
                  </a:gs>
                  <a:gs pos="100000">
                    <a:srgbClr val="003300"/>
                  </a:gs>
                </a:gsLst>
                <a:path path="rect">
                  <a:fillToRect l="50000" t="50000" r="50000" b="50000"/>
                </a:path>
              </a:gra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wrap="none" anchor="ctr"/>
              <a:lstStyle/>
              <a:p>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86" name="Freeform 212"/>
              <p:cNvSpPr>
                <a:spLocks noChangeAspect="1"/>
              </p:cNvSpPr>
              <p:nvPr/>
            </p:nvSpPr>
            <p:spPr bwMode="auto">
              <a:xfrm rot="-6019937">
                <a:off x="907" y="989"/>
                <a:ext cx="27" cy="27"/>
              </a:xfrm>
              <a:custGeom>
                <a:avLst/>
                <a:gdLst>
                  <a:gd name="T0" fmla="*/ 0 w 26"/>
                  <a:gd name="T1" fmla="*/ 14 h 27"/>
                  <a:gd name="T2" fmla="*/ 61 w 26"/>
                  <a:gd name="T3" fmla="*/ 2 h 27"/>
                  <a:gd name="T4" fmla="*/ 11 w 26"/>
                  <a:gd name="T5" fmla="*/ 25 h 27"/>
                  <a:gd name="T6" fmla="*/ 89 w 26"/>
                  <a:gd name="T7" fmla="*/ 1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14"/>
                    </a:moveTo>
                    <a:cubicBezTo>
                      <a:pt x="7" y="7"/>
                      <a:pt x="14" y="0"/>
                      <a:pt x="16" y="2"/>
                    </a:cubicBezTo>
                    <a:cubicBezTo>
                      <a:pt x="18" y="4"/>
                      <a:pt x="9" y="23"/>
                      <a:pt x="11" y="25"/>
                    </a:cubicBezTo>
                    <a:cubicBezTo>
                      <a:pt x="13" y="27"/>
                      <a:pt x="19" y="21"/>
                      <a:pt x="26" y="16"/>
                    </a:cubicBezTo>
                  </a:path>
                </a:pathLst>
              </a:custGeom>
              <a:noFill/>
              <a:ln w="6350">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87" name="AutoShape 213"/>
              <p:cNvSpPr>
                <a:spLocks noChangeAspect="1" noChangeArrowheads="1"/>
              </p:cNvSpPr>
              <p:nvPr/>
            </p:nvSpPr>
            <p:spPr bwMode="auto">
              <a:xfrm rot="-3600000">
                <a:off x="901" y="964"/>
                <a:ext cx="33" cy="33"/>
              </a:xfrm>
              <a:prstGeom prst="sun">
                <a:avLst>
                  <a:gd name="adj" fmla="val 25000"/>
                </a:avLst>
              </a:prstGeom>
              <a:gradFill rotWithShape="1">
                <a:gsLst>
                  <a:gs pos="0">
                    <a:srgbClr val="008000"/>
                  </a:gs>
                  <a:gs pos="100000">
                    <a:srgbClr val="003300"/>
                  </a:gs>
                </a:gsLst>
                <a:path path="rect">
                  <a:fillToRect l="50000" t="50000" r="50000" b="50000"/>
                </a:path>
              </a:gra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wrap="none" anchor="ctr"/>
              <a:lstStyle/>
              <a:p>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88" name="Freeform 215"/>
              <p:cNvSpPr>
                <a:spLocks noChangeAspect="1"/>
              </p:cNvSpPr>
              <p:nvPr/>
            </p:nvSpPr>
            <p:spPr bwMode="auto">
              <a:xfrm rot="-4219937">
                <a:off x="995" y="990"/>
                <a:ext cx="27" cy="27"/>
              </a:xfrm>
              <a:custGeom>
                <a:avLst/>
                <a:gdLst>
                  <a:gd name="T0" fmla="*/ 0 w 26"/>
                  <a:gd name="T1" fmla="*/ 14 h 27"/>
                  <a:gd name="T2" fmla="*/ 61 w 26"/>
                  <a:gd name="T3" fmla="*/ 2 h 27"/>
                  <a:gd name="T4" fmla="*/ 11 w 26"/>
                  <a:gd name="T5" fmla="*/ 25 h 27"/>
                  <a:gd name="T6" fmla="*/ 89 w 26"/>
                  <a:gd name="T7" fmla="*/ 16 h 27"/>
                  <a:gd name="T8" fmla="*/ 0 60000 65536"/>
                  <a:gd name="T9" fmla="*/ 0 60000 65536"/>
                  <a:gd name="T10" fmla="*/ 0 60000 65536"/>
                  <a:gd name="T11" fmla="*/ 0 60000 65536"/>
                  <a:gd name="T12" fmla="*/ 0 w 26"/>
                  <a:gd name="T13" fmla="*/ 0 h 27"/>
                  <a:gd name="T14" fmla="*/ 26 w 26"/>
                  <a:gd name="T15" fmla="*/ 27 h 27"/>
                </a:gdLst>
                <a:ahLst/>
                <a:cxnLst>
                  <a:cxn ang="T8">
                    <a:pos x="T0" y="T1"/>
                  </a:cxn>
                  <a:cxn ang="T9">
                    <a:pos x="T2" y="T3"/>
                  </a:cxn>
                  <a:cxn ang="T10">
                    <a:pos x="T4" y="T5"/>
                  </a:cxn>
                  <a:cxn ang="T11">
                    <a:pos x="T6" y="T7"/>
                  </a:cxn>
                </a:cxnLst>
                <a:rect l="T12" t="T13" r="T14" b="T15"/>
                <a:pathLst>
                  <a:path w="26" h="27">
                    <a:moveTo>
                      <a:pt x="0" y="14"/>
                    </a:moveTo>
                    <a:cubicBezTo>
                      <a:pt x="7" y="7"/>
                      <a:pt x="14" y="0"/>
                      <a:pt x="16" y="2"/>
                    </a:cubicBezTo>
                    <a:cubicBezTo>
                      <a:pt x="18" y="4"/>
                      <a:pt x="9" y="23"/>
                      <a:pt x="11" y="25"/>
                    </a:cubicBezTo>
                    <a:cubicBezTo>
                      <a:pt x="13" y="27"/>
                      <a:pt x="19" y="21"/>
                      <a:pt x="26" y="16"/>
                    </a:cubicBezTo>
                  </a:path>
                </a:pathLst>
              </a:custGeom>
              <a:noFill/>
              <a:ln w="6350">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89" name="AutoShape 216"/>
              <p:cNvSpPr>
                <a:spLocks noChangeAspect="1" noChangeArrowheads="1"/>
              </p:cNvSpPr>
              <p:nvPr/>
            </p:nvSpPr>
            <p:spPr bwMode="auto">
              <a:xfrm rot="-1800000">
                <a:off x="1001" y="967"/>
                <a:ext cx="33" cy="33"/>
              </a:xfrm>
              <a:prstGeom prst="sun">
                <a:avLst>
                  <a:gd name="adj" fmla="val 25000"/>
                </a:avLst>
              </a:prstGeom>
              <a:gradFill rotWithShape="1">
                <a:gsLst>
                  <a:gs pos="0">
                    <a:srgbClr val="008000"/>
                  </a:gs>
                  <a:gs pos="100000">
                    <a:srgbClr val="003300"/>
                  </a:gs>
                </a:gsLst>
                <a:path path="rect">
                  <a:fillToRect l="50000" t="50000" r="50000" b="50000"/>
                </a:path>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90" name="AutoShape 210"/>
              <p:cNvSpPr>
                <a:spLocks noChangeAspect="1" noChangeArrowheads="1"/>
              </p:cNvSpPr>
              <p:nvPr/>
            </p:nvSpPr>
            <p:spPr bwMode="auto">
              <a:xfrm rot="-6300000">
                <a:off x="825" y="1131"/>
                <a:ext cx="33" cy="33"/>
              </a:xfrm>
              <a:prstGeom prst="sun">
                <a:avLst>
                  <a:gd name="adj" fmla="val 25000"/>
                </a:avLst>
              </a:prstGeom>
              <a:gradFill rotWithShape="1">
                <a:gsLst>
                  <a:gs pos="0">
                    <a:srgbClr val="008000"/>
                  </a:gs>
                  <a:gs pos="100000">
                    <a:srgbClr val="003300"/>
                  </a:gs>
                </a:gsLst>
                <a:path path="rect">
                  <a:fillToRect l="50000" t="50000" r="50000" b="50000"/>
                </a:path>
              </a:gra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wrap="none" anchor="ctr"/>
              <a:lstStyle/>
              <a:p>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91" name="AutoShape 210"/>
              <p:cNvSpPr>
                <a:spLocks noChangeAspect="1" noChangeArrowheads="1"/>
              </p:cNvSpPr>
              <p:nvPr/>
            </p:nvSpPr>
            <p:spPr bwMode="auto">
              <a:xfrm rot="-6300000">
                <a:off x="870" y="1188"/>
                <a:ext cx="33" cy="33"/>
              </a:xfrm>
              <a:prstGeom prst="sun">
                <a:avLst>
                  <a:gd name="adj" fmla="val 25000"/>
                </a:avLst>
              </a:prstGeom>
              <a:gradFill rotWithShape="1">
                <a:gsLst>
                  <a:gs pos="0">
                    <a:srgbClr val="008000"/>
                  </a:gs>
                  <a:gs pos="100000">
                    <a:srgbClr val="003300"/>
                  </a:gs>
                </a:gsLst>
                <a:path path="rect">
                  <a:fillToRect l="50000" t="50000" r="50000" b="50000"/>
                </a:path>
              </a:gra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wrap="none" anchor="ctr"/>
              <a:lstStyle/>
              <a:p>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92" name="AutoShape 210"/>
              <p:cNvSpPr>
                <a:spLocks noChangeAspect="1" noChangeArrowheads="1"/>
              </p:cNvSpPr>
              <p:nvPr/>
            </p:nvSpPr>
            <p:spPr bwMode="auto">
              <a:xfrm rot="-6300000">
                <a:off x="933" y="1219"/>
                <a:ext cx="33" cy="33"/>
              </a:xfrm>
              <a:prstGeom prst="sun">
                <a:avLst>
                  <a:gd name="adj" fmla="val 25000"/>
                </a:avLst>
              </a:prstGeom>
              <a:gradFill rotWithShape="1">
                <a:gsLst>
                  <a:gs pos="0">
                    <a:srgbClr val="008000"/>
                  </a:gs>
                  <a:gs pos="100000">
                    <a:srgbClr val="003300"/>
                  </a:gs>
                </a:gsLst>
                <a:path path="rect">
                  <a:fillToRect l="50000" t="50000" r="50000" b="50000"/>
                </a:path>
              </a:gra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wrap="none" anchor="ctr"/>
              <a:lstStyle/>
              <a:p>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93" name="AutoShape 210"/>
              <p:cNvSpPr>
                <a:spLocks noChangeAspect="1" noChangeArrowheads="1"/>
              </p:cNvSpPr>
              <p:nvPr/>
            </p:nvSpPr>
            <p:spPr bwMode="auto">
              <a:xfrm rot="-6300000">
                <a:off x="1020" y="1196"/>
                <a:ext cx="33" cy="33"/>
              </a:xfrm>
              <a:prstGeom prst="sun">
                <a:avLst>
                  <a:gd name="adj" fmla="val 25000"/>
                </a:avLst>
              </a:prstGeom>
              <a:gradFill rotWithShape="1">
                <a:gsLst>
                  <a:gs pos="0">
                    <a:srgbClr val="008000"/>
                  </a:gs>
                  <a:gs pos="100000">
                    <a:srgbClr val="003300"/>
                  </a:gs>
                </a:gsLst>
                <a:path path="rect">
                  <a:fillToRect l="50000" t="50000" r="50000" b="50000"/>
                </a:path>
              </a:gra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wrap="none" anchor="ctr"/>
              <a:lstStyle/>
              <a:p>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94" name="AutoShape 210"/>
              <p:cNvSpPr>
                <a:spLocks noChangeAspect="1" noChangeArrowheads="1"/>
              </p:cNvSpPr>
              <p:nvPr/>
            </p:nvSpPr>
            <p:spPr bwMode="auto">
              <a:xfrm rot="-6300000">
                <a:off x="1078" y="1117"/>
                <a:ext cx="33" cy="33"/>
              </a:xfrm>
              <a:prstGeom prst="sun">
                <a:avLst>
                  <a:gd name="adj" fmla="val 25000"/>
                </a:avLst>
              </a:prstGeom>
              <a:gradFill rotWithShape="1">
                <a:gsLst>
                  <a:gs pos="0">
                    <a:srgbClr val="008000"/>
                  </a:gs>
                  <a:gs pos="100000">
                    <a:srgbClr val="003300"/>
                  </a:gs>
                </a:gsLst>
                <a:path path="rect">
                  <a:fillToRect l="50000" t="50000" r="50000" b="50000"/>
                </a:path>
              </a:gra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wrap="none" anchor="ctr"/>
              <a:lstStyle/>
              <a:p>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95" name="AutoShape 210"/>
              <p:cNvSpPr>
                <a:spLocks noChangeAspect="1" noChangeArrowheads="1"/>
              </p:cNvSpPr>
              <p:nvPr/>
            </p:nvSpPr>
            <p:spPr bwMode="auto">
              <a:xfrm rot="-6300000">
                <a:off x="1066" y="1035"/>
                <a:ext cx="33" cy="33"/>
              </a:xfrm>
              <a:prstGeom prst="sun">
                <a:avLst>
                  <a:gd name="adj" fmla="val 25000"/>
                </a:avLst>
              </a:prstGeom>
              <a:gradFill rotWithShape="1">
                <a:gsLst>
                  <a:gs pos="0">
                    <a:srgbClr val="008000"/>
                  </a:gs>
                  <a:gs pos="100000">
                    <a:srgbClr val="003300"/>
                  </a:gs>
                </a:gsLst>
                <a:path path="rect">
                  <a:fillToRect l="50000" t="50000" r="50000" b="50000"/>
                </a:path>
              </a:gra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wrap="none" anchor="ctr"/>
              <a:lstStyle/>
              <a:p>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4256" name="Oval 62"/>
            <p:cNvSpPr>
              <a:spLocks noChangeAspect="1" noChangeArrowheads="1"/>
            </p:cNvSpPr>
            <p:nvPr/>
          </p:nvSpPr>
          <p:spPr bwMode="auto">
            <a:xfrm rot="-6394830">
              <a:off x="146" y="2486"/>
              <a:ext cx="29" cy="71"/>
            </a:xfrm>
            <a:prstGeom prst="ellipse">
              <a:avLst/>
            </a:prstGeom>
            <a:gradFill rotWithShape="1">
              <a:gsLst>
                <a:gs pos="0">
                  <a:srgbClr val="FF00FF"/>
                </a:gs>
                <a:gs pos="100000">
                  <a:srgbClr val="660066"/>
                </a:gs>
              </a:gsLst>
              <a:path path="shape">
                <a:fillToRect l="50000" t="50000" r="50000" b="50000"/>
              </a:path>
            </a:gradFill>
            <a:ln>
              <a:noFill/>
            </a:ln>
            <a:extLst>
              <a:ext uri="{91240B29-F687-4F45-9708-019B960494DF}">
                <a14:hiddenLine xmlns:a14="http://schemas.microsoft.com/office/drawing/2010/main" w="3175">
                  <a:solidFill>
                    <a:srgbClr val="000000"/>
                  </a:solidFill>
                  <a:round/>
                  <a:headEnd/>
                  <a:tailEnd/>
                </a14:hiddenLine>
              </a:ext>
            </a:extLst>
          </p:spPr>
          <p:txBody>
            <a:bodyPr rot="10800000" wrap="none" anchor="ctr"/>
            <a:lstStyle/>
            <a:p>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4106" name="Text Box 169"/>
          <p:cNvSpPr txBox="1">
            <a:spLocks noChangeArrowheads="1"/>
          </p:cNvSpPr>
          <p:nvPr/>
        </p:nvSpPr>
        <p:spPr bwMode="auto">
          <a:xfrm>
            <a:off x="570547" y="1758860"/>
            <a:ext cx="6474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Virus</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07" name="Text Box 170"/>
          <p:cNvSpPr txBox="1">
            <a:spLocks noChangeArrowheads="1"/>
          </p:cNvSpPr>
          <p:nvPr/>
        </p:nvSpPr>
        <p:spPr bwMode="auto">
          <a:xfrm>
            <a:off x="1238700" y="1734205"/>
            <a:ext cx="1029449"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ctr" eaLnBrk="1" hangingPunct="1">
              <a:lnSpc>
                <a:spcPts val="1500"/>
              </a:lnSpc>
            </a:pP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Non-viral</a:t>
            </a:r>
          </a:p>
          <a:p>
            <a:pPr algn="ctr" eaLnBrk="1" hangingPunct="1">
              <a:lnSpc>
                <a:spcPts val="1500"/>
              </a:lnSpc>
            </a:pP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vector</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4109" name="Group 172"/>
          <p:cNvGrpSpPr>
            <a:grpSpLocks/>
          </p:cNvGrpSpPr>
          <p:nvPr/>
        </p:nvGrpSpPr>
        <p:grpSpPr bwMode="auto">
          <a:xfrm>
            <a:off x="523937" y="2828806"/>
            <a:ext cx="3408362" cy="2043113"/>
            <a:chOff x="1867" y="1463"/>
            <a:chExt cx="2102" cy="1151"/>
          </a:xfrm>
        </p:grpSpPr>
        <p:sp>
          <p:nvSpPr>
            <p:cNvPr id="4126" name="Text Box 173"/>
            <p:cNvSpPr txBox="1">
              <a:spLocks noChangeArrowheads="1"/>
            </p:cNvSpPr>
            <p:nvPr/>
          </p:nvSpPr>
          <p:spPr bwMode="auto">
            <a:xfrm>
              <a:off x="2109" y="1480"/>
              <a:ext cx="494"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ja-JP" altLang="en-US" sz="1200">
                  <a:latin typeface="Arial Unicode MS" panose="020B0604020202020204" pitchFamily="50" charset="-128"/>
                  <a:ea typeface="Arial Unicode MS" panose="020B0604020202020204" pitchFamily="50" charset="-128"/>
                  <a:cs typeface="Arial Unicode MS" panose="020B0604020202020204" pitchFamily="50" charset="-128"/>
                </a:rPr>
                <a:t>効率的な</a:t>
              </a:r>
            </a:p>
            <a:p>
              <a:pPr eaLnBrk="1" hangingPunct="1"/>
              <a:r>
                <a:rPr lang="ja-JP" altLang="en-US" sz="1200">
                  <a:latin typeface="Arial Unicode MS" panose="020B0604020202020204" pitchFamily="50" charset="-128"/>
                  <a:ea typeface="Arial Unicode MS" panose="020B0604020202020204" pitchFamily="50" charset="-128"/>
                  <a:cs typeface="Arial Unicode MS" panose="020B0604020202020204" pitchFamily="50" charset="-128"/>
                </a:rPr>
                <a:t>核輸送</a:t>
              </a:r>
            </a:p>
          </p:txBody>
        </p:sp>
        <p:sp>
          <p:nvSpPr>
            <p:cNvPr id="139" name="Freeform 86"/>
            <p:cNvSpPr>
              <a:spLocks/>
            </p:cNvSpPr>
            <p:nvPr/>
          </p:nvSpPr>
          <p:spPr bwMode="auto">
            <a:xfrm>
              <a:off x="1868" y="1463"/>
              <a:ext cx="2101" cy="1151"/>
            </a:xfrm>
            <a:custGeom>
              <a:avLst/>
              <a:gdLst/>
              <a:ahLst/>
              <a:cxnLst>
                <a:cxn ang="0">
                  <a:pos x="454" y="159"/>
                </a:cxn>
                <a:cxn ang="0">
                  <a:pos x="862" y="114"/>
                </a:cxn>
                <a:cxn ang="0">
                  <a:pos x="1316" y="159"/>
                </a:cxn>
                <a:cxn ang="0">
                  <a:pos x="1452" y="69"/>
                </a:cxn>
                <a:cxn ang="0">
                  <a:pos x="1888" y="22"/>
                </a:cxn>
                <a:cxn ang="0">
                  <a:pos x="2835" y="203"/>
                </a:cxn>
                <a:cxn ang="0">
                  <a:pos x="3629" y="568"/>
                </a:cxn>
                <a:cxn ang="0">
                  <a:pos x="3632" y="1177"/>
                </a:cxn>
                <a:cxn ang="0">
                  <a:pos x="3368" y="1817"/>
                </a:cxn>
                <a:cxn ang="0">
                  <a:pos x="2857" y="2226"/>
                </a:cxn>
                <a:cxn ang="0">
                  <a:pos x="1877" y="2361"/>
                </a:cxn>
                <a:cxn ang="0">
                  <a:pos x="682" y="2033"/>
                </a:cxn>
                <a:cxn ang="0">
                  <a:pos x="106" y="1300"/>
                </a:cxn>
                <a:cxn ang="0">
                  <a:pos x="46" y="568"/>
                </a:cxn>
                <a:cxn ang="0">
                  <a:pos x="227" y="341"/>
                </a:cxn>
                <a:cxn ang="0">
                  <a:pos x="454" y="159"/>
                </a:cxn>
              </a:cxnLst>
              <a:rect l="0" t="0" r="r" b="b"/>
              <a:pathLst>
                <a:path w="3762" h="2393">
                  <a:moveTo>
                    <a:pt x="454" y="159"/>
                  </a:moveTo>
                  <a:cubicBezTo>
                    <a:pt x="560" y="121"/>
                    <a:pt x="718" y="114"/>
                    <a:pt x="862" y="114"/>
                  </a:cubicBezTo>
                  <a:cubicBezTo>
                    <a:pt x="1006" y="114"/>
                    <a:pt x="1218" y="166"/>
                    <a:pt x="1316" y="159"/>
                  </a:cubicBezTo>
                  <a:cubicBezTo>
                    <a:pt x="1414" y="152"/>
                    <a:pt x="1357" y="92"/>
                    <a:pt x="1452" y="69"/>
                  </a:cubicBezTo>
                  <a:cubicBezTo>
                    <a:pt x="1547" y="46"/>
                    <a:pt x="1658" y="0"/>
                    <a:pt x="1888" y="22"/>
                  </a:cubicBezTo>
                  <a:cubicBezTo>
                    <a:pt x="2118" y="44"/>
                    <a:pt x="2545" y="112"/>
                    <a:pt x="2835" y="203"/>
                  </a:cubicBezTo>
                  <a:cubicBezTo>
                    <a:pt x="3125" y="294"/>
                    <a:pt x="3496" y="406"/>
                    <a:pt x="3629" y="568"/>
                  </a:cubicBezTo>
                  <a:cubicBezTo>
                    <a:pt x="3762" y="730"/>
                    <a:pt x="3675" y="969"/>
                    <a:pt x="3632" y="1177"/>
                  </a:cubicBezTo>
                  <a:cubicBezTo>
                    <a:pt x="3589" y="1385"/>
                    <a:pt x="3497" y="1642"/>
                    <a:pt x="3368" y="1817"/>
                  </a:cubicBezTo>
                  <a:cubicBezTo>
                    <a:pt x="3239" y="1992"/>
                    <a:pt x="3105" y="2135"/>
                    <a:pt x="2857" y="2226"/>
                  </a:cubicBezTo>
                  <a:cubicBezTo>
                    <a:pt x="2609" y="2317"/>
                    <a:pt x="2239" y="2393"/>
                    <a:pt x="1877" y="2361"/>
                  </a:cubicBezTo>
                  <a:cubicBezTo>
                    <a:pt x="1515" y="2329"/>
                    <a:pt x="977" y="2210"/>
                    <a:pt x="682" y="2033"/>
                  </a:cubicBezTo>
                  <a:cubicBezTo>
                    <a:pt x="387" y="1856"/>
                    <a:pt x="212" y="1544"/>
                    <a:pt x="106" y="1300"/>
                  </a:cubicBezTo>
                  <a:cubicBezTo>
                    <a:pt x="0" y="1056"/>
                    <a:pt x="26" y="728"/>
                    <a:pt x="46" y="568"/>
                  </a:cubicBezTo>
                  <a:cubicBezTo>
                    <a:pt x="66" y="408"/>
                    <a:pt x="159" y="409"/>
                    <a:pt x="227" y="341"/>
                  </a:cubicBezTo>
                  <a:cubicBezTo>
                    <a:pt x="295" y="273"/>
                    <a:pt x="348" y="197"/>
                    <a:pt x="454" y="159"/>
                  </a:cubicBezTo>
                  <a:close/>
                </a:path>
              </a:pathLst>
            </a:custGeom>
            <a:solidFill>
              <a:srgbClr val="FFCCCC"/>
            </a:solidFill>
            <a:ln w="28575" cmpd="sng">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28" name="Freeform 88"/>
            <p:cNvSpPr>
              <a:spLocks/>
            </p:cNvSpPr>
            <p:nvPr/>
          </p:nvSpPr>
          <p:spPr bwMode="auto">
            <a:xfrm>
              <a:off x="3027" y="1464"/>
              <a:ext cx="499" cy="316"/>
            </a:xfrm>
            <a:custGeom>
              <a:avLst/>
              <a:gdLst>
                <a:gd name="T0" fmla="*/ 1 w 893"/>
                <a:gd name="T1" fmla="*/ 0 h 658"/>
                <a:gd name="T2" fmla="*/ 1 w 893"/>
                <a:gd name="T3" fmla="*/ 0 h 658"/>
                <a:gd name="T4" fmla="*/ 1 w 893"/>
                <a:gd name="T5" fmla="*/ 0 h 658"/>
                <a:gd name="T6" fmla="*/ 1 w 893"/>
                <a:gd name="T7" fmla="*/ 0 h 658"/>
                <a:gd name="T8" fmla="*/ 1 w 893"/>
                <a:gd name="T9" fmla="*/ 0 h 658"/>
                <a:gd name="T10" fmla="*/ 1 w 893"/>
                <a:gd name="T11" fmla="*/ 0 h 658"/>
                <a:gd name="T12" fmla="*/ 0 60000 65536"/>
                <a:gd name="T13" fmla="*/ 0 60000 65536"/>
                <a:gd name="T14" fmla="*/ 0 60000 65536"/>
                <a:gd name="T15" fmla="*/ 0 60000 65536"/>
                <a:gd name="T16" fmla="*/ 0 60000 65536"/>
                <a:gd name="T17" fmla="*/ 0 60000 65536"/>
                <a:gd name="T18" fmla="*/ 0 w 893"/>
                <a:gd name="T19" fmla="*/ 0 h 658"/>
                <a:gd name="T20" fmla="*/ 893 w 893"/>
                <a:gd name="T21" fmla="*/ 658 h 658"/>
              </a:gdLst>
              <a:ahLst/>
              <a:cxnLst>
                <a:cxn ang="T12">
                  <a:pos x="T0" y="T1"/>
                </a:cxn>
                <a:cxn ang="T13">
                  <a:pos x="T2" y="T3"/>
                </a:cxn>
                <a:cxn ang="T14">
                  <a:pos x="T4" y="T5"/>
                </a:cxn>
                <a:cxn ang="T15">
                  <a:pos x="T6" y="T7"/>
                </a:cxn>
                <a:cxn ang="T16">
                  <a:pos x="T8" y="T9"/>
                </a:cxn>
                <a:cxn ang="T17">
                  <a:pos x="T10" y="T11"/>
                </a:cxn>
              </a:cxnLst>
              <a:rect l="T18" t="T19" r="T20" b="T21"/>
              <a:pathLst>
                <a:path w="893" h="658">
                  <a:moveTo>
                    <a:pt x="101" y="475"/>
                  </a:moveTo>
                  <a:cubicBezTo>
                    <a:pt x="0" y="396"/>
                    <a:pt x="129" y="228"/>
                    <a:pt x="178" y="179"/>
                  </a:cubicBezTo>
                  <a:cubicBezTo>
                    <a:pt x="227" y="130"/>
                    <a:pt x="307" y="0"/>
                    <a:pt x="410" y="17"/>
                  </a:cubicBezTo>
                  <a:cubicBezTo>
                    <a:pt x="513" y="34"/>
                    <a:pt x="682" y="154"/>
                    <a:pt x="743" y="260"/>
                  </a:cubicBezTo>
                  <a:cubicBezTo>
                    <a:pt x="804" y="366"/>
                    <a:pt x="893" y="622"/>
                    <a:pt x="786" y="658"/>
                  </a:cubicBezTo>
                  <a:lnTo>
                    <a:pt x="101" y="475"/>
                  </a:lnTo>
                  <a:close/>
                </a:path>
              </a:pathLst>
            </a:custGeom>
            <a:solidFill>
              <a:srgbClr val="66CCFF"/>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29" name="Freeform 90"/>
            <p:cNvSpPr>
              <a:spLocks/>
            </p:cNvSpPr>
            <p:nvPr/>
          </p:nvSpPr>
          <p:spPr bwMode="auto">
            <a:xfrm>
              <a:off x="2957" y="1468"/>
              <a:ext cx="641" cy="512"/>
            </a:xfrm>
            <a:custGeom>
              <a:avLst/>
              <a:gdLst>
                <a:gd name="T0" fmla="*/ 1 w 1148"/>
                <a:gd name="T1" fmla="*/ 0 h 1062"/>
                <a:gd name="T2" fmla="*/ 1 w 1148"/>
                <a:gd name="T3" fmla="*/ 0 h 1062"/>
                <a:gd name="T4" fmla="*/ 1 w 1148"/>
                <a:gd name="T5" fmla="*/ 0 h 1062"/>
                <a:gd name="T6" fmla="*/ 1 w 1148"/>
                <a:gd name="T7" fmla="*/ 0 h 1062"/>
                <a:gd name="T8" fmla="*/ 1 w 1148"/>
                <a:gd name="T9" fmla="*/ 0 h 1062"/>
                <a:gd name="T10" fmla="*/ 1 w 1148"/>
                <a:gd name="T11" fmla="*/ 0 h 1062"/>
                <a:gd name="T12" fmla="*/ 1 w 1148"/>
                <a:gd name="T13" fmla="*/ 0 h 1062"/>
                <a:gd name="T14" fmla="*/ 1 w 1148"/>
                <a:gd name="T15" fmla="*/ 0 h 1062"/>
                <a:gd name="T16" fmla="*/ 1 w 1148"/>
                <a:gd name="T17" fmla="*/ 0 h 1062"/>
                <a:gd name="T18" fmla="*/ 1 w 1148"/>
                <a:gd name="T19" fmla="*/ 0 h 1062"/>
                <a:gd name="T20" fmla="*/ 1 w 1148"/>
                <a:gd name="T21" fmla="*/ 0 h 10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48"/>
                <a:gd name="T34" fmla="*/ 0 h 1062"/>
                <a:gd name="T35" fmla="*/ 1148 w 1148"/>
                <a:gd name="T36" fmla="*/ 1062 h 10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48" h="1062">
                  <a:moveTo>
                    <a:pt x="534" y="7"/>
                  </a:moveTo>
                  <a:cubicBezTo>
                    <a:pt x="557" y="0"/>
                    <a:pt x="883" y="101"/>
                    <a:pt x="981" y="185"/>
                  </a:cubicBezTo>
                  <a:cubicBezTo>
                    <a:pt x="1080" y="265"/>
                    <a:pt x="1117" y="378"/>
                    <a:pt x="1127" y="486"/>
                  </a:cubicBezTo>
                  <a:cubicBezTo>
                    <a:pt x="1148" y="576"/>
                    <a:pt x="1087" y="742"/>
                    <a:pt x="1040" y="836"/>
                  </a:cubicBezTo>
                  <a:cubicBezTo>
                    <a:pt x="979" y="936"/>
                    <a:pt x="853" y="1020"/>
                    <a:pt x="723" y="1041"/>
                  </a:cubicBezTo>
                  <a:cubicBezTo>
                    <a:pt x="593" y="1062"/>
                    <a:pt x="376" y="1015"/>
                    <a:pt x="261" y="964"/>
                  </a:cubicBezTo>
                  <a:cubicBezTo>
                    <a:pt x="146" y="913"/>
                    <a:pt x="0" y="741"/>
                    <a:pt x="12" y="712"/>
                  </a:cubicBezTo>
                  <a:cubicBezTo>
                    <a:pt x="24" y="683"/>
                    <a:pt x="188" y="799"/>
                    <a:pt x="335" y="788"/>
                  </a:cubicBezTo>
                  <a:cubicBezTo>
                    <a:pt x="479" y="773"/>
                    <a:pt x="807" y="734"/>
                    <a:pt x="896" y="646"/>
                  </a:cubicBezTo>
                  <a:cubicBezTo>
                    <a:pt x="981" y="559"/>
                    <a:pt x="907" y="373"/>
                    <a:pt x="847" y="266"/>
                  </a:cubicBezTo>
                  <a:cubicBezTo>
                    <a:pt x="787" y="159"/>
                    <a:pt x="607" y="69"/>
                    <a:pt x="534" y="7"/>
                  </a:cubicBezTo>
                  <a:close/>
                </a:path>
              </a:pathLst>
            </a:custGeom>
            <a:gradFill rotWithShape="1">
              <a:gsLst>
                <a:gs pos="0">
                  <a:srgbClr val="6699FF"/>
                </a:gs>
                <a:gs pos="100000">
                  <a:schemeClr val="accent2"/>
                </a:gs>
              </a:gsLst>
              <a:lin ang="0" scaled="1"/>
            </a:gra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30" name="Freeform 89"/>
            <p:cNvSpPr>
              <a:spLocks/>
            </p:cNvSpPr>
            <p:nvPr/>
          </p:nvSpPr>
          <p:spPr bwMode="auto">
            <a:xfrm>
              <a:off x="2947" y="1692"/>
              <a:ext cx="532" cy="171"/>
            </a:xfrm>
            <a:custGeom>
              <a:avLst/>
              <a:gdLst>
                <a:gd name="T0" fmla="*/ 1 w 953"/>
                <a:gd name="T1" fmla="*/ 0 h 354"/>
                <a:gd name="T2" fmla="*/ 1 w 953"/>
                <a:gd name="T3" fmla="*/ 0 h 354"/>
                <a:gd name="T4" fmla="*/ 1 w 953"/>
                <a:gd name="T5" fmla="*/ 0 h 354"/>
                <a:gd name="T6" fmla="*/ 1 w 953"/>
                <a:gd name="T7" fmla="*/ 0 h 354"/>
                <a:gd name="T8" fmla="*/ 1 w 953"/>
                <a:gd name="T9" fmla="*/ 0 h 354"/>
                <a:gd name="T10" fmla="*/ 1 w 953"/>
                <a:gd name="T11" fmla="*/ 0 h 354"/>
                <a:gd name="T12" fmla="*/ 0 60000 65536"/>
                <a:gd name="T13" fmla="*/ 0 60000 65536"/>
                <a:gd name="T14" fmla="*/ 0 60000 65536"/>
                <a:gd name="T15" fmla="*/ 0 60000 65536"/>
                <a:gd name="T16" fmla="*/ 0 60000 65536"/>
                <a:gd name="T17" fmla="*/ 0 60000 65536"/>
                <a:gd name="T18" fmla="*/ 0 w 953"/>
                <a:gd name="T19" fmla="*/ 0 h 354"/>
                <a:gd name="T20" fmla="*/ 953 w 953"/>
                <a:gd name="T21" fmla="*/ 354 h 354"/>
              </a:gdLst>
              <a:ahLst/>
              <a:cxnLst>
                <a:cxn ang="T12">
                  <a:pos x="T0" y="T1"/>
                </a:cxn>
                <a:cxn ang="T13">
                  <a:pos x="T2" y="T3"/>
                </a:cxn>
                <a:cxn ang="T14">
                  <a:pos x="T4" y="T5"/>
                </a:cxn>
                <a:cxn ang="T15">
                  <a:pos x="T6" y="T7"/>
                </a:cxn>
                <a:cxn ang="T16">
                  <a:pos x="T8" y="T9"/>
                </a:cxn>
                <a:cxn ang="T17">
                  <a:pos x="T10" y="T11"/>
                </a:cxn>
              </a:cxnLst>
              <a:rect l="T18" t="T19" r="T20" b="T21"/>
              <a:pathLst>
                <a:path w="953" h="354">
                  <a:moveTo>
                    <a:pt x="245" y="0"/>
                  </a:moveTo>
                  <a:lnTo>
                    <a:pt x="920" y="178"/>
                  </a:lnTo>
                  <a:cubicBezTo>
                    <a:pt x="953" y="234"/>
                    <a:pt x="589" y="323"/>
                    <a:pt x="446" y="339"/>
                  </a:cubicBezTo>
                  <a:cubicBezTo>
                    <a:pt x="302" y="354"/>
                    <a:pt x="128" y="313"/>
                    <a:pt x="64" y="272"/>
                  </a:cubicBezTo>
                  <a:cubicBezTo>
                    <a:pt x="0" y="231"/>
                    <a:pt x="34" y="136"/>
                    <a:pt x="64" y="91"/>
                  </a:cubicBezTo>
                  <a:cubicBezTo>
                    <a:pt x="94" y="46"/>
                    <a:pt x="207" y="19"/>
                    <a:pt x="245" y="0"/>
                  </a:cubicBezTo>
                  <a:close/>
                </a:path>
              </a:pathLst>
            </a:custGeom>
            <a:solidFill>
              <a:srgbClr val="66CCFF"/>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3" name="Oval 91"/>
            <p:cNvSpPr>
              <a:spLocks noChangeArrowheads="1"/>
            </p:cNvSpPr>
            <p:nvPr/>
          </p:nvSpPr>
          <p:spPr bwMode="auto">
            <a:xfrm>
              <a:off x="3211" y="1561"/>
              <a:ext cx="151" cy="131"/>
            </a:xfrm>
            <a:prstGeom prst="ellipse">
              <a:avLst/>
            </a:prstGeom>
            <a:gradFill rotWithShape="1">
              <a:gsLst>
                <a:gs pos="0">
                  <a:srgbClr val="0000FF"/>
                </a:gs>
                <a:gs pos="100000">
                  <a:srgbClr val="000099"/>
                </a:gs>
              </a:gsLst>
              <a:path path="shape">
                <a:fillToRect l="50000" t="50000" r="50000" b="50000"/>
              </a:path>
            </a:gradFill>
            <a:ln w="9525">
              <a:noFill/>
              <a:round/>
              <a:headEnd/>
              <a:tailEnd/>
            </a:ln>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4" name="Freeform 94"/>
            <p:cNvSpPr>
              <a:spLocks/>
            </p:cNvSpPr>
            <p:nvPr/>
          </p:nvSpPr>
          <p:spPr bwMode="auto">
            <a:xfrm>
              <a:off x="2786" y="1714"/>
              <a:ext cx="763" cy="487"/>
            </a:xfrm>
            <a:custGeom>
              <a:avLst/>
              <a:gdLst/>
              <a:ahLst/>
              <a:cxnLst>
                <a:cxn ang="0">
                  <a:pos x="1259" y="226"/>
                </a:cxn>
                <a:cxn ang="0">
                  <a:pos x="1259" y="362"/>
                </a:cxn>
                <a:cxn ang="0">
                  <a:pos x="1350" y="271"/>
                </a:cxn>
                <a:cxn ang="0">
                  <a:pos x="1350" y="453"/>
                </a:cxn>
                <a:cxn ang="0">
                  <a:pos x="1305" y="634"/>
                </a:cxn>
                <a:cxn ang="0">
                  <a:pos x="1032" y="952"/>
                </a:cxn>
                <a:cxn ang="0">
                  <a:pos x="261" y="906"/>
                </a:cxn>
                <a:cxn ang="0">
                  <a:pos x="23" y="315"/>
                </a:cxn>
                <a:cxn ang="0">
                  <a:pos x="125" y="45"/>
                </a:cxn>
                <a:cxn ang="0">
                  <a:pos x="171" y="45"/>
                </a:cxn>
                <a:cxn ang="0">
                  <a:pos x="171" y="181"/>
                </a:cxn>
                <a:cxn ang="0">
                  <a:pos x="180" y="358"/>
                </a:cxn>
                <a:cxn ang="0">
                  <a:pos x="185" y="524"/>
                </a:cxn>
                <a:cxn ang="0">
                  <a:pos x="261" y="135"/>
                </a:cxn>
                <a:cxn ang="0">
                  <a:pos x="287" y="411"/>
                </a:cxn>
                <a:cxn ang="0">
                  <a:pos x="533" y="407"/>
                </a:cxn>
                <a:cxn ang="0">
                  <a:pos x="1078" y="362"/>
                </a:cxn>
                <a:cxn ang="0">
                  <a:pos x="1214" y="226"/>
                </a:cxn>
                <a:cxn ang="0">
                  <a:pos x="1259" y="226"/>
                </a:cxn>
              </a:cxnLst>
              <a:rect l="0" t="0" r="r" b="b"/>
              <a:pathLst>
                <a:path w="1365" h="1012">
                  <a:moveTo>
                    <a:pt x="1259" y="226"/>
                  </a:moveTo>
                  <a:cubicBezTo>
                    <a:pt x="1266" y="249"/>
                    <a:pt x="1244" y="355"/>
                    <a:pt x="1259" y="362"/>
                  </a:cubicBezTo>
                  <a:cubicBezTo>
                    <a:pt x="1274" y="369"/>
                    <a:pt x="1335" y="256"/>
                    <a:pt x="1350" y="271"/>
                  </a:cubicBezTo>
                  <a:cubicBezTo>
                    <a:pt x="1365" y="286"/>
                    <a:pt x="1357" y="393"/>
                    <a:pt x="1350" y="453"/>
                  </a:cubicBezTo>
                  <a:cubicBezTo>
                    <a:pt x="1343" y="513"/>
                    <a:pt x="1358" y="551"/>
                    <a:pt x="1305" y="634"/>
                  </a:cubicBezTo>
                  <a:cubicBezTo>
                    <a:pt x="1252" y="717"/>
                    <a:pt x="1206" y="907"/>
                    <a:pt x="1032" y="952"/>
                  </a:cubicBezTo>
                  <a:cubicBezTo>
                    <a:pt x="858" y="997"/>
                    <a:pt x="429" y="1012"/>
                    <a:pt x="261" y="906"/>
                  </a:cubicBezTo>
                  <a:cubicBezTo>
                    <a:pt x="93" y="800"/>
                    <a:pt x="46" y="458"/>
                    <a:pt x="23" y="315"/>
                  </a:cubicBezTo>
                  <a:cubicBezTo>
                    <a:pt x="0" y="172"/>
                    <a:pt x="100" y="90"/>
                    <a:pt x="125" y="45"/>
                  </a:cubicBezTo>
                  <a:cubicBezTo>
                    <a:pt x="150" y="0"/>
                    <a:pt x="163" y="22"/>
                    <a:pt x="171" y="45"/>
                  </a:cubicBezTo>
                  <a:cubicBezTo>
                    <a:pt x="179" y="68"/>
                    <a:pt x="170" y="129"/>
                    <a:pt x="171" y="181"/>
                  </a:cubicBezTo>
                  <a:cubicBezTo>
                    <a:pt x="172" y="233"/>
                    <a:pt x="178" y="301"/>
                    <a:pt x="180" y="358"/>
                  </a:cubicBezTo>
                  <a:cubicBezTo>
                    <a:pt x="182" y="415"/>
                    <a:pt x="171" y="561"/>
                    <a:pt x="185" y="524"/>
                  </a:cubicBezTo>
                  <a:cubicBezTo>
                    <a:pt x="199" y="487"/>
                    <a:pt x="244" y="154"/>
                    <a:pt x="261" y="135"/>
                  </a:cubicBezTo>
                  <a:cubicBezTo>
                    <a:pt x="278" y="116"/>
                    <a:pt x="242" y="366"/>
                    <a:pt x="287" y="411"/>
                  </a:cubicBezTo>
                  <a:cubicBezTo>
                    <a:pt x="332" y="456"/>
                    <a:pt x="401" y="415"/>
                    <a:pt x="533" y="407"/>
                  </a:cubicBezTo>
                  <a:cubicBezTo>
                    <a:pt x="665" y="399"/>
                    <a:pt x="965" y="392"/>
                    <a:pt x="1078" y="362"/>
                  </a:cubicBezTo>
                  <a:cubicBezTo>
                    <a:pt x="1191" y="332"/>
                    <a:pt x="1184" y="249"/>
                    <a:pt x="1214" y="226"/>
                  </a:cubicBezTo>
                  <a:cubicBezTo>
                    <a:pt x="1244" y="203"/>
                    <a:pt x="1252" y="203"/>
                    <a:pt x="1259" y="226"/>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5" name="Freeform 93"/>
            <p:cNvSpPr>
              <a:spLocks/>
            </p:cNvSpPr>
            <p:nvPr/>
          </p:nvSpPr>
          <p:spPr bwMode="auto">
            <a:xfrm>
              <a:off x="2796" y="1721"/>
              <a:ext cx="754" cy="320"/>
            </a:xfrm>
            <a:custGeom>
              <a:avLst/>
              <a:gdLst/>
              <a:ahLst/>
              <a:cxnLst>
                <a:cxn ang="0">
                  <a:pos x="215" y="262"/>
                </a:cxn>
                <a:cxn ang="0">
                  <a:pos x="334" y="347"/>
                </a:cxn>
                <a:cxn ang="0">
                  <a:pos x="924" y="347"/>
                </a:cxn>
                <a:cxn ang="0">
                  <a:pos x="1217" y="197"/>
                </a:cxn>
                <a:cxn ang="0">
                  <a:pos x="1196" y="256"/>
                </a:cxn>
                <a:cxn ang="0">
                  <a:pos x="1014" y="392"/>
                </a:cxn>
                <a:cxn ang="0">
                  <a:pos x="742" y="438"/>
                </a:cxn>
                <a:cxn ang="0">
                  <a:pos x="748" y="477"/>
                </a:cxn>
                <a:cxn ang="0">
                  <a:pos x="1014" y="438"/>
                </a:cxn>
                <a:cxn ang="0">
                  <a:pos x="1287" y="256"/>
                </a:cxn>
                <a:cxn ang="0">
                  <a:pos x="1332" y="302"/>
                </a:cxn>
                <a:cxn ang="0">
                  <a:pos x="1174" y="445"/>
                </a:cxn>
                <a:cxn ang="0">
                  <a:pos x="931" y="499"/>
                </a:cxn>
                <a:cxn ang="0">
                  <a:pos x="937" y="553"/>
                </a:cxn>
                <a:cxn ang="0">
                  <a:pos x="1082" y="542"/>
                </a:cxn>
                <a:cxn ang="0">
                  <a:pos x="1222" y="499"/>
                </a:cxn>
                <a:cxn ang="0">
                  <a:pos x="1211" y="569"/>
                </a:cxn>
                <a:cxn ang="0">
                  <a:pos x="883" y="639"/>
                </a:cxn>
                <a:cxn ang="0">
                  <a:pos x="592" y="649"/>
                </a:cxn>
                <a:cxn ang="0">
                  <a:pos x="215" y="553"/>
                </a:cxn>
                <a:cxn ang="0">
                  <a:pos x="43" y="391"/>
                </a:cxn>
                <a:cxn ang="0">
                  <a:pos x="11" y="192"/>
                </a:cxn>
                <a:cxn ang="0">
                  <a:pos x="107" y="30"/>
                </a:cxn>
                <a:cxn ang="0">
                  <a:pos x="153" y="30"/>
                </a:cxn>
                <a:cxn ang="0">
                  <a:pos x="107" y="211"/>
                </a:cxn>
                <a:cxn ang="0">
                  <a:pos x="151" y="359"/>
                </a:cxn>
                <a:cxn ang="0">
                  <a:pos x="179" y="343"/>
                </a:cxn>
                <a:cxn ang="0">
                  <a:pos x="151" y="256"/>
                </a:cxn>
                <a:cxn ang="0">
                  <a:pos x="205" y="127"/>
                </a:cxn>
                <a:cxn ang="0">
                  <a:pos x="244" y="106"/>
                </a:cxn>
                <a:cxn ang="0">
                  <a:pos x="215" y="262"/>
                </a:cxn>
              </a:cxnLst>
              <a:rect l="0" t="0" r="r" b="b"/>
              <a:pathLst>
                <a:path w="1351" h="663">
                  <a:moveTo>
                    <a:pt x="215" y="262"/>
                  </a:moveTo>
                  <a:cubicBezTo>
                    <a:pt x="234" y="297"/>
                    <a:pt x="216" y="333"/>
                    <a:pt x="334" y="347"/>
                  </a:cubicBezTo>
                  <a:cubicBezTo>
                    <a:pt x="452" y="361"/>
                    <a:pt x="777" y="372"/>
                    <a:pt x="924" y="347"/>
                  </a:cubicBezTo>
                  <a:cubicBezTo>
                    <a:pt x="1071" y="322"/>
                    <a:pt x="1172" y="212"/>
                    <a:pt x="1217" y="197"/>
                  </a:cubicBezTo>
                  <a:cubicBezTo>
                    <a:pt x="1262" y="182"/>
                    <a:pt x="1230" y="224"/>
                    <a:pt x="1196" y="256"/>
                  </a:cubicBezTo>
                  <a:cubicBezTo>
                    <a:pt x="1162" y="288"/>
                    <a:pt x="1090" y="362"/>
                    <a:pt x="1014" y="392"/>
                  </a:cubicBezTo>
                  <a:cubicBezTo>
                    <a:pt x="938" y="422"/>
                    <a:pt x="786" y="424"/>
                    <a:pt x="742" y="438"/>
                  </a:cubicBezTo>
                  <a:cubicBezTo>
                    <a:pt x="698" y="452"/>
                    <a:pt x="703" y="477"/>
                    <a:pt x="748" y="477"/>
                  </a:cubicBezTo>
                  <a:cubicBezTo>
                    <a:pt x="793" y="477"/>
                    <a:pt x="924" y="475"/>
                    <a:pt x="1014" y="438"/>
                  </a:cubicBezTo>
                  <a:cubicBezTo>
                    <a:pt x="1104" y="401"/>
                    <a:pt x="1234" y="279"/>
                    <a:pt x="1287" y="256"/>
                  </a:cubicBezTo>
                  <a:cubicBezTo>
                    <a:pt x="1340" y="233"/>
                    <a:pt x="1351" y="270"/>
                    <a:pt x="1332" y="302"/>
                  </a:cubicBezTo>
                  <a:cubicBezTo>
                    <a:pt x="1313" y="334"/>
                    <a:pt x="1241" y="412"/>
                    <a:pt x="1174" y="445"/>
                  </a:cubicBezTo>
                  <a:cubicBezTo>
                    <a:pt x="1107" y="478"/>
                    <a:pt x="971" y="481"/>
                    <a:pt x="931" y="499"/>
                  </a:cubicBezTo>
                  <a:cubicBezTo>
                    <a:pt x="891" y="517"/>
                    <a:pt x="912" y="546"/>
                    <a:pt x="937" y="553"/>
                  </a:cubicBezTo>
                  <a:cubicBezTo>
                    <a:pt x="962" y="560"/>
                    <a:pt x="1035" y="551"/>
                    <a:pt x="1082" y="542"/>
                  </a:cubicBezTo>
                  <a:cubicBezTo>
                    <a:pt x="1129" y="533"/>
                    <a:pt x="1201" y="494"/>
                    <a:pt x="1222" y="499"/>
                  </a:cubicBezTo>
                  <a:cubicBezTo>
                    <a:pt x="1243" y="504"/>
                    <a:pt x="1267" y="546"/>
                    <a:pt x="1211" y="569"/>
                  </a:cubicBezTo>
                  <a:cubicBezTo>
                    <a:pt x="1155" y="592"/>
                    <a:pt x="986" y="626"/>
                    <a:pt x="883" y="639"/>
                  </a:cubicBezTo>
                  <a:cubicBezTo>
                    <a:pt x="780" y="652"/>
                    <a:pt x="703" y="663"/>
                    <a:pt x="592" y="649"/>
                  </a:cubicBezTo>
                  <a:cubicBezTo>
                    <a:pt x="481" y="635"/>
                    <a:pt x="307" y="596"/>
                    <a:pt x="215" y="553"/>
                  </a:cubicBezTo>
                  <a:cubicBezTo>
                    <a:pt x="123" y="510"/>
                    <a:pt x="77" y="451"/>
                    <a:pt x="43" y="391"/>
                  </a:cubicBezTo>
                  <a:cubicBezTo>
                    <a:pt x="9" y="331"/>
                    <a:pt x="0" y="252"/>
                    <a:pt x="11" y="192"/>
                  </a:cubicBezTo>
                  <a:cubicBezTo>
                    <a:pt x="22" y="132"/>
                    <a:pt x="83" y="57"/>
                    <a:pt x="107" y="30"/>
                  </a:cubicBezTo>
                  <a:cubicBezTo>
                    <a:pt x="131" y="3"/>
                    <a:pt x="153" y="0"/>
                    <a:pt x="153" y="30"/>
                  </a:cubicBezTo>
                  <a:cubicBezTo>
                    <a:pt x="153" y="60"/>
                    <a:pt x="107" y="156"/>
                    <a:pt x="107" y="211"/>
                  </a:cubicBezTo>
                  <a:cubicBezTo>
                    <a:pt x="107" y="266"/>
                    <a:pt x="139" y="337"/>
                    <a:pt x="151" y="359"/>
                  </a:cubicBezTo>
                  <a:cubicBezTo>
                    <a:pt x="163" y="381"/>
                    <a:pt x="179" y="360"/>
                    <a:pt x="179" y="343"/>
                  </a:cubicBezTo>
                  <a:cubicBezTo>
                    <a:pt x="179" y="326"/>
                    <a:pt x="147" y="292"/>
                    <a:pt x="151" y="256"/>
                  </a:cubicBezTo>
                  <a:cubicBezTo>
                    <a:pt x="155" y="220"/>
                    <a:pt x="189" y="152"/>
                    <a:pt x="205" y="127"/>
                  </a:cubicBezTo>
                  <a:cubicBezTo>
                    <a:pt x="221" y="102"/>
                    <a:pt x="242" y="84"/>
                    <a:pt x="244" y="106"/>
                  </a:cubicBezTo>
                  <a:cubicBezTo>
                    <a:pt x="246" y="128"/>
                    <a:pt x="221" y="230"/>
                    <a:pt x="215" y="262"/>
                  </a:cubicBezTo>
                  <a:close/>
                </a:path>
              </a:pathLst>
            </a:custGeom>
            <a:solidFill>
              <a:srgbClr val="C0C0C0"/>
            </a:solid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6" name="Freeform 95"/>
            <p:cNvSpPr>
              <a:spLocks/>
            </p:cNvSpPr>
            <p:nvPr/>
          </p:nvSpPr>
          <p:spPr bwMode="auto">
            <a:xfrm>
              <a:off x="2982" y="1910"/>
              <a:ext cx="187" cy="32"/>
            </a:xfrm>
            <a:custGeom>
              <a:avLst/>
              <a:gdLst/>
              <a:ahLst/>
              <a:cxnLst>
                <a:cxn ang="0">
                  <a:pos x="38" y="0"/>
                </a:cxn>
                <a:cxn ang="0">
                  <a:pos x="38" y="46"/>
                </a:cxn>
                <a:cxn ang="0">
                  <a:pos x="231" y="64"/>
                </a:cxn>
                <a:cxn ang="0">
                  <a:pos x="301" y="26"/>
                </a:cxn>
                <a:cxn ang="0">
                  <a:pos x="38" y="0"/>
                </a:cxn>
              </a:cxnLst>
              <a:rect l="0" t="0" r="r" b="b"/>
              <a:pathLst>
                <a:path w="333" h="67">
                  <a:moveTo>
                    <a:pt x="38" y="0"/>
                  </a:moveTo>
                  <a:cubicBezTo>
                    <a:pt x="0" y="0"/>
                    <a:pt x="6" y="35"/>
                    <a:pt x="38" y="46"/>
                  </a:cubicBezTo>
                  <a:cubicBezTo>
                    <a:pt x="70" y="57"/>
                    <a:pt x="187" y="67"/>
                    <a:pt x="231" y="64"/>
                  </a:cubicBezTo>
                  <a:cubicBezTo>
                    <a:pt x="275" y="61"/>
                    <a:pt x="333" y="37"/>
                    <a:pt x="301" y="26"/>
                  </a:cubicBezTo>
                  <a:cubicBezTo>
                    <a:pt x="269" y="15"/>
                    <a:pt x="93" y="5"/>
                    <a:pt x="38" y="0"/>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7" name="Freeform 96"/>
            <p:cNvSpPr>
              <a:spLocks/>
            </p:cNvSpPr>
            <p:nvPr/>
          </p:nvSpPr>
          <p:spPr bwMode="auto">
            <a:xfrm>
              <a:off x="2894" y="1930"/>
              <a:ext cx="179" cy="56"/>
            </a:xfrm>
            <a:custGeom>
              <a:avLst/>
              <a:gdLst/>
              <a:ahLst/>
              <a:cxnLst>
                <a:cxn ang="0">
                  <a:pos x="61" y="1"/>
                </a:cxn>
                <a:cxn ang="0">
                  <a:pos x="34" y="33"/>
                </a:cxn>
                <a:cxn ang="0">
                  <a:pos x="265" y="109"/>
                </a:cxn>
                <a:cxn ang="0">
                  <a:pos x="309" y="76"/>
                </a:cxn>
                <a:cxn ang="0">
                  <a:pos x="195" y="55"/>
                </a:cxn>
                <a:cxn ang="0">
                  <a:pos x="61" y="1"/>
                </a:cxn>
              </a:cxnLst>
              <a:rect l="0" t="0" r="r" b="b"/>
              <a:pathLst>
                <a:path w="321" h="116">
                  <a:moveTo>
                    <a:pt x="61" y="1"/>
                  </a:moveTo>
                  <a:cubicBezTo>
                    <a:pt x="33" y="0"/>
                    <a:pt x="0" y="15"/>
                    <a:pt x="34" y="33"/>
                  </a:cubicBezTo>
                  <a:cubicBezTo>
                    <a:pt x="68" y="51"/>
                    <a:pt x="219" y="102"/>
                    <a:pt x="265" y="109"/>
                  </a:cubicBezTo>
                  <a:cubicBezTo>
                    <a:pt x="311" y="116"/>
                    <a:pt x="321" y="85"/>
                    <a:pt x="309" y="76"/>
                  </a:cubicBezTo>
                  <a:cubicBezTo>
                    <a:pt x="297" y="67"/>
                    <a:pt x="236" y="67"/>
                    <a:pt x="195" y="55"/>
                  </a:cubicBezTo>
                  <a:cubicBezTo>
                    <a:pt x="154" y="43"/>
                    <a:pt x="89" y="12"/>
                    <a:pt x="61" y="1"/>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8" name="Freeform 97"/>
            <p:cNvSpPr>
              <a:spLocks/>
            </p:cNvSpPr>
            <p:nvPr/>
          </p:nvSpPr>
          <p:spPr bwMode="auto">
            <a:xfrm>
              <a:off x="3079" y="1975"/>
              <a:ext cx="217" cy="32"/>
            </a:xfrm>
            <a:custGeom>
              <a:avLst/>
              <a:gdLst/>
              <a:ahLst/>
              <a:cxnLst>
                <a:cxn ang="0">
                  <a:pos x="45" y="3"/>
                </a:cxn>
                <a:cxn ang="0">
                  <a:pos x="52" y="43"/>
                </a:cxn>
                <a:cxn ang="0">
                  <a:pos x="186" y="64"/>
                </a:cxn>
                <a:cxn ang="0">
                  <a:pos x="364" y="32"/>
                </a:cxn>
                <a:cxn ang="0">
                  <a:pos x="321" y="5"/>
                </a:cxn>
                <a:cxn ang="0">
                  <a:pos x="45" y="3"/>
                </a:cxn>
              </a:cxnLst>
              <a:rect l="0" t="0" r="r" b="b"/>
              <a:pathLst>
                <a:path w="387" h="66">
                  <a:moveTo>
                    <a:pt x="45" y="3"/>
                  </a:moveTo>
                  <a:cubicBezTo>
                    <a:pt x="0" y="9"/>
                    <a:pt x="29" y="33"/>
                    <a:pt x="52" y="43"/>
                  </a:cubicBezTo>
                  <a:cubicBezTo>
                    <a:pt x="75" y="53"/>
                    <a:pt x="134" y="66"/>
                    <a:pt x="186" y="64"/>
                  </a:cubicBezTo>
                  <a:cubicBezTo>
                    <a:pt x="238" y="62"/>
                    <a:pt x="341" y="42"/>
                    <a:pt x="364" y="32"/>
                  </a:cubicBezTo>
                  <a:cubicBezTo>
                    <a:pt x="387" y="22"/>
                    <a:pt x="374" y="10"/>
                    <a:pt x="321" y="5"/>
                  </a:cubicBezTo>
                  <a:cubicBezTo>
                    <a:pt x="268" y="0"/>
                    <a:pt x="102" y="3"/>
                    <a:pt x="45" y="3"/>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4137" name="Group 115"/>
            <p:cNvGrpSpPr>
              <a:grpSpLocks noChangeAspect="1"/>
            </p:cNvGrpSpPr>
            <p:nvPr/>
          </p:nvGrpSpPr>
          <p:grpSpPr bwMode="auto">
            <a:xfrm>
              <a:off x="2577" y="1998"/>
              <a:ext cx="631" cy="439"/>
              <a:chOff x="1338" y="1979"/>
              <a:chExt cx="1326" cy="1073"/>
            </a:xfrm>
          </p:grpSpPr>
          <p:grpSp>
            <p:nvGrpSpPr>
              <p:cNvPr id="4240" name="Group 100"/>
              <p:cNvGrpSpPr>
                <a:grpSpLocks noChangeAspect="1"/>
              </p:cNvGrpSpPr>
              <p:nvPr/>
            </p:nvGrpSpPr>
            <p:grpSpPr bwMode="auto">
              <a:xfrm>
                <a:off x="1441" y="1979"/>
                <a:ext cx="1112" cy="825"/>
                <a:chOff x="1441" y="1979"/>
                <a:chExt cx="1112" cy="825"/>
              </a:xfrm>
            </p:grpSpPr>
            <p:sp>
              <p:nvSpPr>
                <p:cNvPr id="256" name="Freeform 99"/>
                <p:cNvSpPr>
                  <a:spLocks noChangeAspect="1"/>
                </p:cNvSpPr>
                <p:nvPr/>
              </p:nvSpPr>
              <p:spPr bwMode="auto">
                <a:xfrm>
                  <a:off x="1461" y="2024"/>
                  <a:ext cx="1092" cy="780"/>
                </a:xfrm>
                <a:custGeom>
                  <a:avLst/>
                  <a:gdLst/>
                  <a:ahLst/>
                  <a:cxnLst>
                    <a:cxn ang="0">
                      <a:pos x="73" y="14"/>
                    </a:cxn>
                    <a:cxn ang="0">
                      <a:pos x="3" y="101"/>
                    </a:cxn>
                    <a:cxn ang="0">
                      <a:pos x="89" y="543"/>
                    </a:cxn>
                    <a:cxn ang="0">
                      <a:pos x="455" y="726"/>
                    </a:cxn>
                    <a:cxn ang="0">
                      <a:pos x="703" y="763"/>
                    </a:cxn>
                    <a:cxn ang="0">
                      <a:pos x="940" y="629"/>
                    </a:cxn>
                    <a:cxn ang="0">
                      <a:pos x="1042" y="247"/>
                    </a:cxn>
                    <a:cxn ang="0">
                      <a:pos x="638" y="74"/>
                    </a:cxn>
                    <a:cxn ang="0">
                      <a:pos x="315" y="10"/>
                    </a:cxn>
                    <a:cxn ang="0">
                      <a:pos x="73" y="14"/>
                    </a:cxn>
                  </a:cxnLst>
                  <a:rect l="0" t="0" r="r" b="b"/>
                  <a:pathLst>
                    <a:path w="1092" h="779">
                      <a:moveTo>
                        <a:pt x="73" y="14"/>
                      </a:moveTo>
                      <a:cubicBezTo>
                        <a:pt x="21" y="29"/>
                        <a:pt x="0" y="13"/>
                        <a:pt x="3" y="101"/>
                      </a:cubicBezTo>
                      <a:cubicBezTo>
                        <a:pt x="6" y="189"/>
                        <a:pt x="14" y="439"/>
                        <a:pt x="89" y="543"/>
                      </a:cubicBezTo>
                      <a:cubicBezTo>
                        <a:pt x="164" y="647"/>
                        <a:pt x="353" y="689"/>
                        <a:pt x="455" y="726"/>
                      </a:cubicBezTo>
                      <a:cubicBezTo>
                        <a:pt x="557" y="763"/>
                        <a:pt x="622" y="779"/>
                        <a:pt x="703" y="763"/>
                      </a:cubicBezTo>
                      <a:cubicBezTo>
                        <a:pt x="784" y="747"/>
                        <a:pt x="884" y="715"/>
                        <a:pt x="940" y="629"/>
                      </a:cubicBezTo>
                      <a:cubicBezTo>
                        <a:pt x="996" y="543"/>
                        <a:pt x="1092" y="339"/>
                        <a:pt x="1042" y="247"/>
                      </a:cubicBezTo>
                      <a:cubicBezTo>
                        <a:pt x="992" y="155"/>
                        <a:pt x="759" y="113"/>
                        <a:pt x="638" y="74"/>
                      </a:cubicBezTo>
                      <a:cubicBezTo>
                        <a:pt x="517" y="35"/>
                        <a:pt x="409" y="20"/>
                        <a:pt x="315" y="10"/>
                      </a:cubicBezTo>
                      <a:cubicBezTo>
                        <a:pt x="221" y="0"/>
                        <a:pt x="123" y="13"/>
                        <a:pt x="73" y="14"/>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7" name="Freeform 98"/>
                <p:cNvSpPr>
                  <a:spLocks noChangeAspect="1"/>
                </p:cNvSpPr>
                <p:nvPr/>
              </p:nvSpPr>
              <p:spPr bwMode="auto">
                <a:xfrm>
                  <a:off x="1440" y="1979"/>
                  <a:ext cx="1090" cy="324"/>
                </a:xfrm>
                <a:custGeom>
                  <a:avLst/>
                  <a:gdLst/>
                  <a:ahLst/>
                  <a:cxnLst>
                    <a:cxn ang="0">
                      <a:pos x="327" y="20"/>
                    </a:cxn>
                    <a:cxn ang="0">
                      <a:pos x="580" y="63"/>
                    </a:cxn>
                    <a:cxn ang="0">
                      <a:pos x="827" y="139"/>
                    </a:cxn>
                    <a:cxn ang="0">
                      <a:pos x="1049" y="239"/>
                    </a:cxn>
                    <a:cxn ang="0">
                      <a:pos x="1064" y="322"/>
                    </a:cxn>
                    <a:cxn ang="0">
                      <a:pos x="901" y="244"/>
                    </a:cxn>
                    <a:cxn ang="0">
                      <a:pos x="739" y="153"/>
                    </a:cxn>
                    <a:cxn ang="0">
                      <a:pos x="588" y="99"/>
                    </a:cxn>
                    <a:cxn ang="0">
                      <a:pos x="384" y="72"/>
                    </a:cxn>
                    <a:cxn ang="0">
                      <a:pos x="47" y="107"/>
                    </a:cxn>
                    <a:cxn ang="0">
                      <a:pos x="100" y="15"/>
                    </a:cxn>
                    <a:cxn ang="0">
                      <a:pos x="327" y="20"/>
                    </a:cxn>
                  </a:cxnLst>
                  <a:rect l="0" t="0" r="r" b="b"/>
                  <a:pathLst>
                    <a:path w="1089" h="323">
                      <a:moveTo>
                        <a:pt x="327" y="20"/>
                      </a:moveTo>
                      <a:cubicBezTo>
                        <a:pt x="407" y="28"/>
                        <a:pt x="497" y="43"/>
                        <a:pt x="580" y="63"/>
                      </a:cubicBezTo>
                      <a:cubicBezTo>
                        <a:pt x="663" y="83"/>
                        <a:pt x="749" y="110"/>
                        <a:pt x="827" y="139"/>
                      </a:cubicBezTo>
                      <a:cubicBezTo>
                        <a:pt x="905" y="168"/>
                        <a:pt x="1009" y="208"/>
                        <a:pt x="1049" y="239"/>
                      </a:cubicBezTo>
                      <a:cubicBezTo>
                        <a:pt x="1089" y="270"/>
                        <a:pt x="1089" y="321"/>
                        <a:pt x="1064" y="322"/>
                      </a:cubicBezTo>
                      <a:cubicBezTo>
                        <a:pt x="1039" y="323"/>
                        <a:pt x="955" y="272"/>
                        <a:pt x="901" y="244"/>
                      </a:cubicBezTo>
                      <a:cubicBezTo>
                        <a:pt x="847" y="216"/>
                        <a:pt x="791" y="177"/>
                        <a:pt x="739" y="153"/>
                      </a:cubicBezTo>
                      <a:cubicBezTo>
                        <a:pt x="687" y="129"/>
                        <a:pt x="647" y="112"/>
                        <a:pt x="588" y="99"/>
                      </a:cubicBezTo>
                      <a:cubicBezTo>
                        <a:pt x="529" y="86"/>
                        <a:pt x="474" y="71"/>
                        <a:pt x="384" y="72"/>
                      </a:cubicBezTo>
                      <a:cubicBezTo>
                        <a:pt x="294" y="73"/>
                        <a:pt x="94" y="116"/>
                        <a:pt x="47" y="107"/>
                      </a:cubicBezTo>
                      <a:cubicBezTo>
                        <a:pt x="0" y="98"/>
                        <a:pt x="53" y="30"/>
                        <a:pt x="100" y="15"/>
                      </a:cubicBezTo>
                      <a:cubicBezTo>
                        <a:pt x="147" y="0"/>
                        <a:pt x="275" y="28"/>
                        <a:pt x="327" y="20"/>
                      </a:cubicBezTo>
                      <a:close/>
                    </a:path>
                  </a:pathLst>
                </a:custGeom>
                <a:solidFill>
                  <a:srgbClr val="C0C0C0"/>
                </a:solid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241" name="Group 102"/>
              <p:cNvGrpSpPr>
                <a:grpSpLocks noChangeAspect="1"/>
              </p:cNvGrpSpPr>
              <p:nvPr/>
            </p:nvGrpSpPr>
            <p:grpSpPr bwMode="auto">
              <a:xfrm>
                <a:off x="1338" y="2069"/>
                <a:ext cx="1326" cy="983"/>
                <a:chOff x="1441" y="1979"/>
                <a:chExt cx="1112" cy="825"/>
              </a:xfrm>
            </p:grpSpPr>
            <p:sp>
              <p:nvSpPr>
                <p:cNvPr id="254" name="Freeform 103"/>
                <p:cNvSpPr>
                  <a:spLocks noChangeAspect="1"/>
                </p:cNvSpPr>
                <p:nvPr/>
              </p:nvSpPr>
              <p:spPr bwMode="auto">
                <a:xfrm>
                  <a:off x="1461" y="2024"/>
                  <a:ext cx="1092" cy="780"/>
                </a:xfrm>
                <a:custGeom>
                  <a:avLst/>
                  <a:gdLst/>
                  <a:ahLst/>
                  <a:cxnLst>
                    <a:cxn ang="0">
                      <a:pos x="73" y="14"/>
                    </a:cxn>
                    <a:cxn ang="0">
                      <a:pos x="3" y="101"/>
                    </a:cxn>
                    <a:cxn ang="0">
                      <a:pos x="89" y="543"/>
                    </a:cxn>
                    <a:cxn ang="0">
                      <a:pos x="455" y="726"/>
                    </a:cxn>
                    <a:cxn ang="0">
                      <a:pos x="703" y="763"/>
                    </a:cxn>
                    <a:cxn ang="0">
                      <a:pos x="940" y="629"/>
                    </a:cxn>
                    <a:cxn ang="0">
                      <a:pos x="1042" y="247"/>
                    </a:cxn>
                    <a:cxn ang="0">
                      <a:pos x="638" y="74"/>
                    </a:cxn>
                    <a:cxn ang="0">
                      <a:pos x="315" y="10"/>
                    </a:cxn>
                    <a:cxn ang="0">
                      <a:pos x="73" y="14"/>
                    </a:cxn>
                  </a:cxnLst>
                  <a:rect l="0" t="0" r="r" b="b"/>
                  <a:pathLst>
                    <a:path w="1092" h="779">
                      <a:moveTo>
                        <a:pt x="73" y="14"/>
                      </a:moveTo>
                      <a:cubicBezTo>
                        <a:pt x="21" y="29"/>
                        <a:pt x="0" y="13"/>
                        <a:pt x="3" y="101"/>
                      </a:cubicBezTo>
                      <a:cubicBezTo>
                        <a:pt x="6" y="189"/>
                        <a:pt x="14" y="439"/>
                        <a:pt x="89" y="543"/>
                      </a:cubicBezTo>
                      <a:cubicBezTo>
                        <a:pt x="164" y="647"/>
                        <a:pt x="353" y="689"/>
                        <a:pt x="455" y="726"/>
                      </a:cubicBezTo>
                      <a:cubicBezTo>
                        <a:pt x="557" y="763"/>
                        <a:pt x="622" y="779"/>
                        <a:pt x="703" y="763"/>
                      </a:cubicBezTo>
                      <a:cubicBezTo>
                        <a:pt x="784" y="747"/>
                        <a:pt x="884" y="715"/>
                        <a:pt x="940" y="629"/>
                      </a:cubicBezTo>
                      <a:cubicBezTo>
                        <a:pt x="996" y="543"/>
                        <a:pt x="1092" y="339"/>
                        <a:pt x="1042" y="247"/>
                      </a:cubicBezTo>
                      <a:cubicBezTo>
                        <a:pt x="992" y="155"/>
                        <a:pt x="759" y="113"/>
                        <a:pt x="638" y="74"/>
                      </a:cubicBezTo>
                      <a:cubicBezTo>
                        <a:pt x="517" y="35"/>
                        <a:pt x="409" y="20"/>
                        <a:pt x="315" y="10"/>
                      </a:cubicBezTo>
                      <a:cubicBezTo>
                        <a:pt x="221" y="0"/>
                        <a:pt x="123" y="13"/>
                        <a:pt x="73" y="14"/>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5" name="Freeform 104"/>
                <p:cNvSpPr>
                  <a:spLocks noChangeAspect="1"/>
                </p:cNvSpPr>
                <p:nvPr/>
              </p:nvSpPr>
              <p:spPr bwMode="auto">
                <a:xfrm>
                  <a:off x="1441" y="1975"/>
                  <a:ext cx="1090" cy="327"/>
                </a:xfrm>
                <a:custGeom>
                  <a:avLst/>
                  <a:gdLst/>
                  <a:ahLst/>
                  <a:cxnLst>
                    <a:cxn ang="0">
                      <a:pos x="327" y="20"/>
                    </a:cxn>
                    <a:cxn ang="0">
                      <a:pos x="580" y="63"/>
                    </a:cxn>
                    <a:cxn ang="0">
                      <a:pos x="827" y="139"/>
                    </a:cxn>
                    <a:cxn ang="0">
                      <a:pos x="1049" y="239"/>
                    </a:cxn>
                    <a:cxn ang="0">
                      <a:pos x="1064" y="322"/>
                    </a:cxn>
                    <a:cxn ang="0">
                      <a:pos x="901" y="244"/>
                    </a:cxn>
                    <a:cxn ang="0">
                      <a:pos x="739" y="153"/>
                    </a:cxn>
                    <a:cxn ang="0">
                      <a:pos x="588" y="99"/>
                    </a:cxn>
                    <a:cxn ang="0">
                      <a:pos x="384" y="72"/>
                    </a:cxn>
                    <a:cxn ang="0">
                      <a:pos x="47" y="107"/>
                    </a:cxn>
                    <a:cxn ang="0">
                      <a:pos x="100" y="15"/>
                    </a:cxn>
                    <a:cxn ang="0">
                      <a:pos x="327" y="20"/>
                    </a:cxn>
                  </a:cxnLst>
                  <a:rect l="0" t="0" r="r" b="b"/>
                  <a:pathLst>
                    <a:path w="1089" h="323">
                      <a:moveTo>
                        <a:pt x="327" y="20"/>
                      </a:moveTo>
                      <a:cubicBezTo>
                        <a:pt x="407" y="28"/>
                        <a:pt x="497" y="43"/>
                        <a:pt x="580" y="63"/>
                      </a:cubicBezTo>
                      <a:cubicBezTo>
                        <a:pt x="663" y="83"/>
                        <a:pt x="749" y="110"/>
                        <a:pt x="827" y="139"/>
                      </a:cubicBezTo>
                      <a:cubicBezTo>
                        <a:pt x="905" y="168"/>
                        <a:pt x="1009" y="208"/>
                        <a:pt x="1049" y="239"/>
                      </a:cubicBezTo>
                      <a:cubicBezTo>
                        <a:pt x="1089" y="270"/>
                        <a:pt x="1089" y="321"/>
                        <a:pt x="1064" y="322"/>
                      </a:cubicBezTo>
                      <a:cubicBezTo>
                        <a:pt x="1039" y="323"/>
                        <a:pt x="955" y="272"/>
                        <a:pt x="901" y="244"/>
                      </a:cubicBezTo>
                      <a:cubicBezTo>
                        <a:pt x="847" y="216"/>
                        <a:pt x="791" y="177"/>
                        <a:pt x="739" y="153"/>
                      </a:cubicBezTo>
                      <a:cubicBezTo>
                        <a:pt x="687" y="129"/>
                        <a:pt x="647" y="112"/>
                        <a:pt x="588" y="99"/>
                      </a:cubicBezTo>
                      <a:cubicBezTo>
                        <a:pt x="529" y="86"/>
                        <a:pt x="474" y="71"/>
                        <a:pt x="384" y="72"/>
                      </a:cubicBezTo>
                      <a:cubicBezTo>
                        <a:pt x="294" y="73"/>
                        <a:pt x="94" y="116"/>
                        <a:pt x="47" y="107"/>
                      </a:cubicBezTo>
                      <a:cubicBezTo>
                        <a:pt x="0" y="98"/>
                        <a:pt x="53" y="30"/>
                        <a:pt x="100" y="15"/>
                      </a:cubicBezTo>
                      <a:cubicBezTo>
                        <a:pt x="147" y="0"/>
                        <a:pt x="275" y="28"/>
                        <a:pt x="327" y="20"/>
                      </a:cubicBezTo>
                      <a:close/>
                    </a:path>
                  </a:pathLst>
                </a:custGeom>
                <a:solidFill>
                  <a:srgbClr val="C0C0C0"/>
                </a:solid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242" name="Group 105"/>
              <p:cNvGrpSpPr>
                <a:grpSpLocks noChangeAspect="1"/>
              </p:cNvGrpSpPr>
              <p:nvPr/>
            </p:nvGrpSpPr>
            <p:grpSpPr bwMode="auto">
              <a:xfrm>
                <a:off x="1383" y="2160"/>
                <a:ext cx="1112" cy="825"/>
                <a:chOff x="1441" y="1979"/>
                <a:chExt cx="1112" cy="825"/>
              </a:xfrm>
            </p:grpSpPr>
            <p:sp>
              <p:nvSpPr>
                <p:cNvPr id="252" name="Freeform 106"/>
                <p:cNvSpPr>
                  <a:spLocks noChangeAspect="1"/>
                </p:cNvSpPr>
                <p:nvPr/>
              </p:nvSpPr>
              <p:spPr bwMode="auto">
                <a:xfrm>
                  <a:off x="1461" y="2025"/>
                  <a:ext cx="1092" cy="778"/>
                </a:xfrm>
                <a:custGeom>
                  <a:avLst/>
                  <a:gdLst/>
                  <a:ahLst/>
                  <a:cxnLst>
                    <a:cxn ang="0">
                      <a:pos x="73" y="14"/>
                    </a:cxn>
                    <a:cxn ang="0">
                      <a:pos x="3" y="101"/>
                    </a:cxn>
                    <a:cxn ang="0">
                      <a:pos x="89" y="543"/>
                    </a:cxn>
                    <a:cxn ang="0">
                      <a:pos x="455" y="726"/>
                    </a:cxn>
                    <a:cxn ang="0">
                      <a:pos x="703" y="763"/>
                    </a:cxn>
                    <a:cxn ang="0">
                      <a:pos x="940" y="629"/>
                    </a:cxn>
                    <a:cxn ang="0">
                      <a:pos x="1042" y="247"/>
                    </a:cxn>
                    <a:cxn ang="0">
                      <a:pos x="638" y="74"/>
                    </a:cxn>
                    <a:cxn ang="0">
                      <a:pos x="315" y="10"/>
                    </a:cxn>
                    <a:cxn ang="0">
                      <a:pos x="73" y="14"/>
                    </a:cxn>
                  </a:cxnLst>
                  <a:rect l="0" t="0" r="r" b="b"/>
                  <a:pathLst>
                    <a:path w="1092" h="779">
                      <a:moveTo>
                        <a:pt x="73" y="14"/>
                      </a:moveTo>
                      <a:cubicBezTo>
                        <a:pt x="21" y="29"/>
                        <a:pt x="0" y="13"/>
                        <a:pt x="3" y="101"/>
                      </a:cubicBezTo>
                      <a:cubicBezTo>
                        <a:pt x="6" y="189"/>
                        <a:pt x="14" y="439"/>
                        <a:pt x="89" y="543"/>
                      </a:cubicBezTo>
                      <a:cubicBezTo>
                        <a:pt x="164" y="647"/>
                        <a:pt x="353" y="689"/>
                        <a:pt x="455" y="726"/>
                      </a:cubicBezTo>
                      <a:cubicBezTo>
                        <a:pt x="557" y="763"/>
                        <a:pt x="622" y="779"/>
                        <a:pt x="703" y="763"/>
                      </a:cubicBezTo>
                      <a:cubicBezTo>
                        <a:pt x="784" y="747"/>
                        <a:pt x="884" y="715"/>
                        <a:pt x="940" y="629"/>
                      </a:cubicBezTo>
                      <a:cubicBezTo>
                        <a:pt x="996" y="543"/>
                        <a:pt x="1092" y="339"/>
                        <a:pt x="1042" y="247"/>
                      </a:cubicBezTo>
                      <a:cubicBezTo>
                        <a:pt x="992" y="155"/>
                        <a:pt x="759" y="113"/>
                        <a:pt x="638" y="74"/>
                      </a:cubicBezTo>
                      <a:cubicBezTo>
                        <a:pt x="517" y="35"/>
                        <a:pt x="409" y="20"/>
                        <a:pt x="315" y="10"/>
                      </a:cubicBezTo>
                      <a:cubicBezTo>
                        <a:pt x="221" y="0"/>
                        <a:pt x="123" y="13"/>
                        <a:pt x="73" y="14"/>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3" name="Freeform 107"/>
                <p:cNvSpPr>
                  <a:spLocks noChangeAspect="1"/>
                </p:cNvSpPr>
                <p:nvPr/>
              </p:nvSpPr>
              <p:spPr bwMode="auto">
                <a:xfrm>
                  <a:off x="1441" y="1979"/>
                  <a:ext cx="1090" cy="324"/>
                </a:xfrm>
                <a:custGeom>
                  <a:avLst/>
                  <a:gdLst/>
                  <a:ahLst/>
                  <a:cxnLst>
                    <a:cxn ang="0">
                      <a:pos x="327" y="20"/>
                    </a:cxn>
                    <a:cxn ang="0">
                      <a:pos x="580" y="63"/>
                    </a:cxn>
                    <a:cxn ang="0">
                      <a:pos x="827" y="139"/>
                    </a:cxn>
                    <a:cxn ang="0">
                      <a:pos x="1049" y="239"/>
                    </a:cxn>
                    <a:cxn ang="0">
                      <a:pos x="1064" y="322"/>
                    </a:cxn>
                    <a:cxn ang="0">
                      <a:pos x="901" y="244"/>
                    </a:cxn>
                    <a:cxn ang="0">
                      <a:pos x="739" y="153"/>
                    </a:cxn>
                    <a:cxn ang="0">
                      <a:pos x="588" y="99"/>
                    </a:cxn>
                    <a:cxn ang="0">
                      <a:pos x="384" y="72"/>
                    </a:cxn>
                    <a:cxn ang="0">
                      <a:pos x="47" y="107"/>
                    </a:cxn>
                    <a:cxn ang="0">
                      <a:pos x="100" y="15"/>
                    </a:cxn>
                    <a:cxn ang="0">
                      <a:pos x="327" y="20"/>
                    </a:cxn>
                  </a:cxnLst>
                  <a:rect l="0" t="0" r="r" b="b"/>
                  <a:pathLst>
                    <a:path w="1089" h="323">
                      <a:moveTo>
                        <a:pt x="327" y="20"/>
                      </a:moveTo>
                      <a:cubicBezTo>
                        <a:pt x="407" y="28"/>
                        <a:pt x="497" y="43"/>
                        <a:pt x="580" y="63"/>
                      </a:cubicBezTo>
                      <a:cubicBezTo>
                        <a:pt x="663" y="83"/>
                        <a:pt x="749" y="110"/>
                        <a:pt x="827" y="139"/>
                      </a:cubicBezTo>
                      <a:cubicBezTo>
                        <a:pt x="905" y="168"/>
                        <a:pt x="1009" y="208"/>
                        <a:pt x="1049" y="239"/>
                      </a:cubicBezTo>
                      <a:cubicBezTo>
                        <a:pt x="1089" y="270"/>
                        <a:pt x="1089" y="321"/>
                        <a:pt x="1064" y="322"/>
                      </a:cubicBezTo>
                      <a:cubicBezTo>
                        <a:pt x="1039" y="323"/>
                        <a:pt x="955" y="272"/>
                        <a:pt x="901" y="244"/>
                      </a:cubicBezTo>
                      <a:cubicBezTo>
                        <a:pt x="847" y="216"/>
                        <a:pt x="791" y="177"/>
                        <a:pt x="739" y="153"/>
                      </a:cubicBezTo>
                      <a:cubicBezTo>
                        <a:pt x="687" y="129"/>
                        <a:pt x="647" y="112"/>
                        <a:pt x="588" y="99"/>
                      </a:cubicBezTo>
                      <a:cubicBezTo>
                        <a:pt x="529" y="86"/>
                        <a:pt x="474" y="71"/>
                        <a:pt x="384" y="72"/>
                      </a:cubicBezTo>
                      <a:cubicBezTo>
                        <a:pt x="294" y="73"/>
                        <a:pt x="94" y="116"/>
                        <a:pt x="47" y="107"/>
                      </a:cubicBezTo>
                      <a:cubicBezTo>
                        <a:pt x="0" y="98"/>
                        <a:pt x="53" y="30"/>
                        <a:pt x="100" y="15"/>
                      </a:cubicBezTo>
                      <a:cubicBezTo>
                        <a:pt x="147" y="0"/>
                        <a:pt x="275" y="28"/>
                        <a:pt x="327" y="20"/>
                      </a:cubicBezTo>
                      <a:close/>
                    </a:path>
                  </a:pathLst>
                </a:custGeom>
                <a:solidFill>
                  <a:srgbClr val="C0C0C0"/>
                </a:solid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243" name="Group 108"/>
              <p:cNvGrpSpPr>
                <a:grpSpLocks noChangeAspect="1"/>
              </p:cNvGrpSpPr>
              <p:nvPr/>
            </p:nvGrpSpPr>
            <p:grpSpPr bwMode="auto">
              <a:xfrm>
                <a:off x="1474" y="2251"/>
                <a:ext cx="929" cy="689"/>
                <a:chOff x="1441" y="1979"/>
                <a:chExt cx="1112" cy="825"/>
              </a:xfrm>
            </p:grpSpPr>
            <p:sp>
              <p:nvSpPr>
                <p:cNvPr id="250" name="Freeform 109"/>
                <p:cNvSpPr>
                  <a:spLocks noChangeAspect="1"/>
                </p:cNvSpPr>
                <p:nvPr/>
              </p:nvSpPr>
              <p:spPr bwMode="auto">
                <a:xfrm>
                  <a:off x="1460" y="2017"/>
                  <a:ext cx="1093" cy="788"/>
                </a:xfrm>
                <a:custGeom>
                  <a:avLst/>
                  <a:gdLst/>
                  <a:ahLst/>
                  <a:cxnLst>
                    <a:cxn ang="0">
                      <a:pos x="73" y="14"/>
                    </a:cxn>
                    <a:cxn ang="0">
                      <a:pos x="3" y="101"/>
                    </a:cxn>
                    <a:cxn ang="0">
                      <a:pos x="89" y="543"/>
                    </a:cxn>
                    <a:cxn ang="0">
                      <a:pos x="455" y="726"/>
                    </a:cxn>
                    <a:cxn ang="0">
                      <a:pos x="703" y="763"/>
                    </a:cxn>
                    <a:cxn ang="0">
                      <a:pos x="940" y="629"/>
                    </a:cxn>
                    <a:cxn ang="0">
                      <a:pos x="1042" y="247"/>
                    </a:cxn>
                    <a:cxn ang="0">
                      <a:pos x="638" y="74"/>
                    </a:cxn>
                    <a:cxn ang="0">
                      <a:pos x="315" y="10"/>
                    </a:cxn>
                    <a:cxn ang="0">
                      <a:pos x="73" y="14"/>
                    </a:cxn>
                  </a:cxnLst>
                  <a:rect l="0" t="0" r="r" b="b"/>
                  <a:pathLst>
                    <a:path w="1092" h="779">
                      <a:moveTo>
                        <a:pt x="73" y="14"/>
                      </a:moveTo>
                      <a:cubicBezTo>
                        <a:pt x="21" y="29"/>
                        <a:pt x="0" y="13"/>
                        <a:pt x="3" y="101"/>
                      </a:cubicBezTo>
                      <a:cubicBezTo>
                        <a:pt x="6" y="189"/>
                        <a:pt x="14" y="439"/>
                        <a:pt x="89" y="543"/>
                      </a:cubicBezTo>
                      <a:cubicBezTo>
                        <a:pt x="164" y="647"/>
                        <a:pt x="353" y="689"/>
                        <a:pt x="455" y="726"/>
                      </a:cubicBezTo>
                      <a:cubicBezTo>
                        <a:pt x="557" y="763"/>
                        <a:pt x="622" y="779"/>
                        <a:pt x="703" y="763"/>
                      </a:cubicBezTo>
                      <a:cubicBezTo>
                        <a:pt x="784" y="747"/>
                        <a:pt x="884" y="715"/>
                        <a:pt x="940" y="629"/>
                      </a:cubicBezTo>
                      <a:cubicBezTo>
                        <a:pt x="996" y="543"/>
                        <a:pt x="1092" y="339"/>
                        <a:pt x="1042" y="247"/>
                      </a:cubicBezTo>
                      <a:cubicBezTo>
                        <a:pt x="992" y="155"/>
                        <a:pt x="759" y="113"/>
                        <a:pt x="638" y="74"/>
                      </a:cubicBezTo>
                      <a:cubicBezTo>
                        <a:pt x="517" y="35"/>
                        <a:pt x="409" y="20"/>
                        <a:pt x="315" y="10"/>
                      </a:cubicBezTo>
                      <a:cubicBezTo>
                        <a:pt x="221" y="0"/>
                        <a:pt x="123" y="13"/>
                        <a:pt x="73" y="14"/>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1" name="Freeform 110"/>
                <p:cNvSpPr>
                  <a:spLocks noChangeAspect="1"/>
                </p:cNvSpPr>
                <p:nvPr/>
              </p:nvSpPr>
              <p:spPr bwMode="auto">
                <a:xfrm>
                  <a:off x="1440" y="1949"/>
                  <a:ext cx="1091" cy="351"/>
                </a:xfrm>
                <a:custGeom>
                  <a:avLst/>
                  <a:gdLst/>
                  <a:ahLst/>
                  <a:cxnLst>
                    <a:cxn ang="0">
                      <a:pos x="327" y="20"/>
                    </a:cxn>
                    <a:cxn ang="0">
                      <a:pos x="580" y="63"/>
                    </a:cxn>
                    <a:cxn ang="0">
                      <a:pos x="827" y="139"/>
                    </a:cxn>
                    <a:cxn ang="0">
                      <a:pos x="1049" y="239"/>
                    </a:cxn>
                    <a:cxn ang="0">
                      <a:pos x="1064" y="322"/>
                    </a:cxn>
                    <a:cxn ang="0">
                      <a:pos x="901" y="244"/>
                    </a:cxn>
                    <a:cxn ang="0">
                      <a:pos x="739" y="153"/>
                    </a:cxn>
                    <a:cxn ang="0">
                      <a:pos x="588" y="99"/>
                    </a:cxn>
                    <a:cxn ang="0">
                      <a:pos x="384" y="72"/>
                    </a:cxn>
                    <a:cxn ang="0">
                      <a:pos x="47" y="107"/>
                    </a:cxn>
                    <a:cxn ang="0">
                      <a:pos x="100" y="15"/>
                    </a:cxn>
                    <a:cxn ang="0">
                      <a:pos x="327" y="20"/>
                    </a:cxn>
                  </a:cxnLst>
                  <a:rect l="0" t="0" r="r" b="b"/>
                  <a:pathLst>
                    <a:path w="1089" h="323">
                      <a:moveTo>
                        <a:pt x="327" y="20"/>
                      </a:moveTo>
                      <a:cubicBezTo>
                        <a:pt x="407" y="28"/>
                        <a:pt x="497" y="43"/>
                        <a:pt x="580" y="63"/>
                      </a:cubicBezTo>
                      <a:cubicBezTo>
                        <a:pt x="663" y="83"/>
                        <a:pt x="749" y="110"/>
                        <a:pt x="827" y="139"/>
                      </a:cubicBezTo>
                      <a:cubicBezTo>
                        <a:pt x="905" y="168"/>
                        <a:pt x="1009" y="208"/>
                        <a:pt x="1049" y="239"/>
                      </a:cubicBezTo>
                      <a:cubicBezTo>
                        <a:pt x="1089" y="270"/>
                        <a:pt x="1089" y="321"/>
                        <a:pt x="1064" y="322"/>
                      </a:cubicBezTo>
                      <a:cubicBezTo>
                        <a:pt x="1039" y="323"/>
                        <a:pt x="955" y="272"/>
                        <a:pt x="901" y="244"/>
                      </a:cubicBezTo>
                      <a:cubicBezTo>
                        <a:pt x="847" y="216"/>
                        <a:pt x="791" y="177"/>
                        <a:pt x="739" y="153"/>
                      </a:cubicBezTo>
                      <a:cubicBezTo>
                        <a:pt x="687" y="129"/>
                        <a:pt x="647" y="112"/>
                        <a:pt x="588" y="99"/>
                      </a:cubicBezTo>
                      <a:cubicBezTo>
                        <a:pt x="529" y="86"/>
                        <a:pt x="474" y="71"/>
                        <a:pt x="384" y="72"/>
                      </a:cubicBezTo>
                      <a:cubicBezTo>
                        <a:pt x="294" y="73"/>
                        <a:pt x="94" y="116"/>
                        <a:pt x="47" y="107"/>
                      </a:cubicBezTo>
                      <a:cubicBezTo>
                        <a:pt x="0" y="98"/>
                        <a:pt x="53" y="30"/>
                        <a:pt x="100" y="15"/>
                      </a:cubicBezTo>
                      <a:cubicBezTo>
                        <a:pt x="147" y="0"/>
                        <a:pt x="275" y="28"/>
                        <a:pt x="327" y="20"/>
                      </a:cubicBezTo>
                      <a:close/>
                    </a:path>
                  </a:pathLst>
                </a:custGeom>
                <a:solidFill>
                  <a:srgbClr val="C0C0C0"/>
                </a:solid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244" name="Group 111"/>
              <p:cNvGrpSpPr>
                <a:grpSpLocks noChangeAspect="1"/>
              </p:cNvGrpSpPr>
              <p:nvPr/>
            </p:nvGrpSpPr>
            <p:grpSpPr bwMode="auto">
              <a:xfrm>
                <a:off x="1565" y="2341"/>
                <a:ext cx="775" cy="575"/>
                <a:chOff x="1441" y="1979"/>
                <a:chExt cx="1112" cy="825"/>
              </a:xfrm>
            </p:grpSpPr>
            <p:sp>
              <p:nvSpPr>
                <p:cNvPr id="248" name="Freeform 112"/>
                <p:cNvSpPr>
                  <a:spLocks noChangeAspect="1"/>
                </p:cNvSpPr>
                <p:nvPr/>
              </p:nvSpPr>
              <p:spPr bwMode="auto">
                <a:xfrm>
                  <a:off x="1434" y="2027"/>
                  <a:ext cx="1119" cy="778"/>
                </a:xfrm>
                <a:custGeom>
                  <a:avLst/>
                  <a:gdLst/>
                  <a:ahLst/>
                  <a:cxnLst>
                    <a:cxn ang="0">
                      <a:pos x="73" y="14"/>
                    </a:cxn>
                    <a:cxn ang="0">
                      <a:pos x="3" y="101"/>
                    </a:cxn>
                    <a:cxn ang="0">
                      <a:pos x="89" y="543"/>
                    </a:cxn>
                    <a:cxn ang="0">
                      <a:pos x="455" y="726"/>
                    </a:cxn>
                    <a:cxn ang="0">
                      <a:pos x="703" y="763"/>
                    </a:cxn>
                    <a:cxn ang="0">
                      <a:pos x="940" y="629"/>
                    </a:cxn>
                    <a:cxn ang="0">
                      <a:pos x="1042" y="247"/>
                    </a:cxn>
                    <a:cxn ang="0">
                      <a:pos x="638" y="74"/>
                    </a:cxn>
                    <a:cxn ang="0">
                      <a:pos x="315" y="10"/>
                    </a:cxn>
                    <a:cxn ang="0">
                      <a:pos x="73" y="14"/>
                    </a:cxn>
                  </a:cxnLst>
                  <a:rect l="0" t="0" r="r" b="b"/>
                  <a:pathLst>
                    <a:path w="1092" h="779">
                      <a:moveTo>
                        <a:pt x="73" y="14"/>
                      </a:moveTo>
                      <a:cubicBezTo>
                        <a:pt x="21" y="29"/>
                        <a:pt x="0" y="13"/>
                        <a:pt x="3" y="101"/>
                      </a:cubicBezTo>
                      <a:cubicBezTo>
                        <a:pt x="6" y="189"/>
                        <a:pt x="14" y="439"/>
                        <a:pt x="89" y="543"/>
                      </a:cubicBezTo>
                      <a:cubicBezTo>
                        <a:pt x="164" y="647"/>
                        <a:pt x="353" y="689"/>
                        <a:pt x="455" y="726"/>
                      </a:cubicBezTo>
                      <a:cubicBezTo>
                        <a:pt x="557" y="763"/>
                        <a:pt x="622" y="779"/>
                        <a:pt x="703" y="763"/>
                      </a:cubicBezTo>
                      <a:cubicBezTo>
                        <a:pt x="784" y="747"/>
                        <a:pt x="884" y="715"/>
                        <a:pt x="940" y="629"/>
                      </a:cubicBezTo>
                      <a:cubicBezTo>
                        <a:pt x="996" y="543"/>
                        <a:pt x="1092" y="339"/>
                        <a:pt x="1042" y="247"/>
                      </a:cubicBezTo>
                      <a:cubicBezTo>
                        <a:pt x="992" y="155"/>
                        <a:pt x="759" y="113"/>
                        <a:pt x="638" y="74"/>
                      </a:cubicBezTo>
                      <a:cubicBezTo>
                        <a:pt x="517" y="35"/>
                        <a:pt x="409" y="20"/>
                        <a:pt x="315" y="10"/>
                      </a:cubicBezTo>
                      <a:cubicBezTo>
                        <a:pt x="221" y="0"/>
                        <a:pt x="123" y="13"/>
                        <a:pt x="73" y="14"/>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9" name="Freeform 113"/>
                <p:cNvSpPr>
                  <a:spLocks noChangeAspect="1"/>
                </p:cNvSpPr>
                <p:nvPr/>
              </p:nvSpPr>
              <p:spPr bwMode="auto">
                <a:xfrm>
                  <a:off x="1434" y="1980"/>
                  <a:ext cx="1095" cy="323"/>
                </a:xfrm>
                <a:custGeom>
                  <a:avLst/>
                  <a:gdLst/>
                  <a:ahLst/>
                  <a:cxnLst>
                    <a:cxn ang="0">
                      <a:pos x="327" y="20"/>
                    </a:cxn>
                    <a:cxn ang="0">
                      <a:pos x="580" y="63"/>
                    </a:cxn>
                    <a:cxn ang="0">
                      <a:pos x="827" y="139"/>
                    </a:cxn>
                    <a:cxn ang="0">
                      <a:pos x="1049" y="239"/>
                    </a:cxn>
                    <a:cxn ang="0">
                      <a:pos x="1064" y="322"/>
                    </a:cxn>
                    <a:cxn ang="0">
                      <a:pos x="901" y="244"/>
                    </a:cxn>
                    <a:cxn ang="0">
                      <a:pos x="739" y="153"/>
                    </a:cxn>
                    <a:cxn ang="0">
                      <a:pos x="588" y="99"/>
                    </a:cxn>
                    <a:cxn ang="0">
                      <a:pos x="384" y="72"/>
                    </a:cxn>
                    <a:cxn ang="0">
                      <a:pos x="47" y="107"/>
                    </a:cxn>
                    <a:cxn ang="0">
                      <a:pos x="100" y="15"/>
                    </a:cxn>
                    <a:cxn ang="0">
                      <a:pos x="327" y="20"/>
                    </a:cxn>
                  </a:cxnLst>
                  <a:rect l="0" t="0" r="r" b="b"/>
                  <a:pathLst>
                    <a:path w="1089" h="323">
                      <a:moveTo>
                        <a:pt x="327" y="20"/>
                      </a:moveTo>
                      <a:cubicBezTo>
                        <a:pt x="407" y="28"/>
                        <a:pt x="497" y="43"/>
                        <a:pt x="580" y="63"/>
                      </a:cubicBezTo>
                      <a:cubicBezTo>
                        <a:pt x="663" y="83"/>
                        <a:pt x="749" y="110"/>
                        <a:pt x="827" y="139"/>
                      </a:cubicBezTo>
                      <a:cubicBezTo>
                        <a:pt x="905" y="168"/>
                        <a:pt x="1009" y="208"/>
                        <a:pt x="1049" y="239"/>
                      </a:cubicBezTo>
                      <a:cubicBezTo>
                        <a:pt x="1089" y="270"/>
                        <a:pt x="1089" y="321"/>
                        <a:pt x="1064" y="322"/>
                      </a:cubicBezTo>
                      <a:cubicBezTo>
                        <a:pt x="1039" y="323"/>
                        <a:pt x="955" y="272"/>
                        <a:pt x="901" y="244"/>
                      </a:cubicBezTo>
                      <a:cubicBezTo>
                        <a:pt x="847" y="216"/>
                        <a:pt x="791" y="177"/>
                        <a:pt x="739" y="153"/>
                      </a:cubicBezTo>
                      <a:cubicBezTo>
                        <a:pt x="687" y="129"/>
                        <a:pt x="647" y="112"/>
                        <a:pt x="588" y="99"/>
                      </a:cubicBezTo>
                      <a:cubicBezTo>
                        <a:pt x="529" y="86"/>
                        <a:pt x="474" y="71"/>
                        <a:pt x="384" y="72"/>
                      </a:cubicBezTo>
                      <a:cubicBezTo>
                        <a:pt x="294" y="73"/>
                        <a:pt x="94" y="116"/>
                        <a:pt x="47" y="107"/>
                      </a:cubicBezTo>
                      <a:cubicBezTo>
                        <a:pt x="0" y="98"/>
                        <a:pt x="53" y="30"/>
                        <a:pt x="100" y="15"/>
                      </a:cubicBezTo>
                      <a:cubicBezTo>
                        <a:pt x="147" y="0"/>
                        <a:pt x="275" y="28"/>
                        <a:pt x="327" y="20"/>
                      </a:cubicBezTo>
                      <a:close/>
                    </a:path>
                  </a:pathLst>
                </a:custGeom>
                <a:solidFill>
                  <a:srgbClr val="C0C0C0"/>
                </a:solid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150" name="Oval 116"/>
            <p:cNvSpPr>
              <a:spLocks noChangeArrowheads="1"/>
            </p:cNvSpPr>
            <p:nvPr/>
          </p:nvSpPr>
          <p:spPr bwMode="auto">
            <a:xfrm>
              <a:off x="2651" y="1889"/>
              <a:ext cx="70" cy="6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1" name="Oval 117"/>
            <p:cNvSpPr>
              <a:spLocks noChangeArrowheads="1"/>
            </p:cNvSpPr>
            <p:nvPr/>
          </p:nvSpPr>
          <p:spPr bwMode="auto">
            <a:xfrm>
              <a:off x="2490" y="2095"/>
              <a:ext cx="76" cy="63"/>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2" name="Oval 118"/>
            <p:cNvSpPr>
              <a:spLocks noChangeArrowheads="1"/>
            </p:cNvSpPr>
            <p:nvPr/>
          </p:nvSpPr>
          <p:spPr bwMode="auto">
            <a:xfrm>
              <a:off x="2702" y="1745"/>
              <a:ext cx="76" cy="64"/>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3" name="Oval 120"/>
            <p:cNvSpPr>
              <a:spLocks noChangeAspect="1" noChangeArrowheads="1"/>
            </p:cNvSpPr>
            <p:nvPr/>
          </p:nvSpPr>
          <p:spPr bwMode="auto">
            <a:xfrm>
              <a:off x="2552" y="1548"/>
              <a:ext cx="50" cy="4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4" name="Oval 121"/>
            <p:cNvSpPr>
              <a:spLocks noChangeAspect="1" noChangeArrowheads="1"/>
            </p:cNvSpPr>
            <p:nvPr/>
          </p:nvSpPr>
          <p:spPr bwMode="auto">
            <a:xfrm>
              <a:off x="2702" y="1592"/>
              <a:ext cx="51" cy="43"/>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5" name="Oval 122"/>
            <p:cNvSpPr>
              <a:spLocks noChangeAspect="1" noChangeArrowheads="1"/>
            </p:cNvSpPr>
            <p:nvPr/>
          </p:nvSpPr>
          <p:spPr bwMode="auto">
            <a:xfrm>
              <a:off x="2651" y="1657"/>
              <a:ext cx="51" cy="43"/>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6" name="Oval 123"/>
            <p:cNvSpPr>
              <a:spLocks noChangeAspect="1" noChangeArrowheads="1"/>
            </p:cNvSpPr>
            <p:nvPr/>
          </p:nvSpPr>
          <p:spPr bwMode="auto">
            <a:xfrm>
              <a:off x="2601" y="1613"/>
              <a:ext cx="50" cy="44"/>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45" name="Freeform 124"/>
            <p:cNvSpPr>
              <a:spLocks/>
            </p:cNvSpPr>
            <p:nvPr/>
          </p:nvSpPr>
          <p:spPr bwMode="auto">
            <a:xfrm rot="10909" flipV="1">
              <a:off x="2062" y="1702"/>
              <a:ext cx="692" cy="62"/>
            </a:xfrm>
            <a:custGeom>
              <a:avLst/>
              <a:gdLst>
                <a:gd name="T0" fmla="*/ 0 w 657"/>
                <a:gd name="T1" fmla="*/ 0 h 187"/>
                <a:gd name="T2" fmla="*/ 749 w 657"/>
                <a:gd name="T3" fmla="*/ 0 h 187"/>
                <a:gd name="T4" fmla="*/ 1102 w 657"/>
                <a:gd name="T5" fmla="*/ 0 h 187"/>
                <a:gd name="T6" fmla="*/ 1784 w 657"/>
                <a:gd name="T7" fmla="*/ 0 h 187"/>
                <a:gd name="T8" fmla="*/ 3141 w 657"/>
                <a:gd name="T9" fmla="*/ 0 h 187"/>
                <a:gd name="T10" fmla="*/ 3837 w 657"/>
                <a:gd name="T11" fmla="*/ 0 h 187"/>
                <a:gd name="T12" fmla="*/ 0 60000 65536"/>
                <a:gd name="T13" fmla="*/ 0 60000 65536"/>
                <a:gd name="T14" fmla="*/ 0 60000 65536"/>
                <a:gd name="T15" fmla="*/ 0 60000 65536"/>
                <a:gd name="T16" fmla="*/ 0 60000 65536"/>
                <a:gd name="T17" fmla="*/ 0 60000 65536"/>
                <a:gd name="T18" fmla="*/ 0 w 657"/>
                <a:gd name="T19" fmla="*/ 0 h 187"/>
                <a:gd name="T20" fmla="*/ 657 w 657"/>
                <a:gd name="T21" fmla="*/ 187 h 187"/>
              </a:gdLst>
              <a:ahLst/>
              <a:cxnLst>
                <a:cxn ang="T12">
                  <a:pos x="T0" y="T1"/>
                </a:cxn>
                <a:cxn ang="T13">
                  <a:pos x="T2" y="T3"/>
                </a:cxn>
                <a:cxn ang="T14">
                  <a:pos x="T4" y="T5"/>
                </a:cxn>
                <a:cxn ang="T15">
                  <a:pos x="T6" y="T7"/>
                </a:cxn>
                <a:cxn ang="T16">
                  <a:pos x="T8" y="T9"/>
                </a:cxn>
                <a:cxn ang="T17">
                  <a:pos x="T10" y="T11"/>
                </a:cxn>
              </a:cxnLst>
              <a:rect l="T18" t="T19" r="T20" b="T21"/>
              <a:pathLst>
                <a:path w="657" h="187">
                  <a:moveTo>
                    <a:pt x="0" y="4"/>
                  </a:moveTo>
                  <a:cubicBezTo>
                    <a:pt x="22" y="4"/>
                    <a:pt x="98" y="4"/>
                    <a:pt x="129" y="4"/>
                  </a:cubicBezTo>
                  <a:cubicBezTo>
                    <a:pt x="160" y="4"/>
                    <a:pt x="158" y="0"/>
                    <a:pt x="188" y="4"/>
                  </a:cubicBezTo>
                  <a:cubicBezTo>
                    <a:pt x="218" y="8"/>
                    <a:pt x="249" y="13"/>
                    <a:pt x="307" y="31"/>
                  </a:cubicBezTo>
                  <a:cubicBezTo>
                    <a:pt x="365" y="49"/>
                    <a:pt x="480" y="85"/>
                    <a:pt x="538" y="111"/>
                  </a:cubicBezTo>
                  <a:cubicBezTo>
                    <a:pt x="596" y="137"/>
                    <a:pt x="632" y="171"/>
                    <a:pt x="657" y="187"/>
                  </a:cubicBezTo>
                </a:path>
              </a:pathLst>
            </a:custGeom>
            <a:noFill/>
            <a:ln w="38100" cmpd="sng">
              <a:solidFill>
                <a:srgbClr val="C0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46" name="Freeform 125"/>
            <p:cNvSpPr>
              <a:spLocks/>
            </p:cNvSpPr>
            <p:nvPr/>
          </p:nvSpPr>
          <p:spPr bwMode="auto">
            <a:xfrm rot="9199832">
              <a:off x="2070" y="1748"/>
              <a:ext cx="716" cy="208"/>
            </a:xfrm>
            <a:custGeom>
              <a:avLst/>
              <a:gdLst>
                <a:gd name="T0" fmla="*/ 0 w 1642"/>
                <a:gd name="T1" fmla="*/ 8812061 h 145"/>
                <a:gd name="T2" fmla="*/ 0 w 1642"/>
                <a:gd name="T3" fmla="*/ 1366772 h 145"/>
                <a:gd name="T4" fmla="*/ 0 w 1642"/>
                <a:gd name="T5" fmla="*/ 1011359 h 145"/>
                <a:gd name="T6" fmla="*/ 0 w 1642"/>
                <a:gd name="T7" fmla="*/ 2081115 h 145"/>
                <a:gd name="T8" fmla="*/ 0 w 1642"/>
                <a:gd name="T9" fmla="*/ 11225325 h 145"/>
                <a:gd name="T10" fmla="*/ 0 w 1642"/>
                <a:gd name="T11" fmla="*/ 30773970 h 145"/>
                <a:gd name="T12" fmla="*/ 0 60000 65536"/>
                <a:gd name="T13" fmla="*/ 0 60000 65536"/>
                <a:gd name="T14" fmla="*/ 0 60000 65536"/>
                <a:gd name="T15" fmla="*/ 0 60000 65536"/>
                <a:gd name="T16" fmla="*/ 0 60000 65536"/>
                <a:gd name="T17" fmla="*/ 0 60000 65536"/>
                <a:gd name="T18" fmla="*/ 0 w 1642"/>
                <a:gd name="T19" fmla="*/ 0 h 145"/>
                <a:gd name="T20" fmla="*/ 1642 w 1642"/>
                <a:gd name="T21" fmla="*/ 145 h 145"/>
              </a:gdLst>
              <a:ahLst/>
              <a:cxnLst>
                <a:cxn ang="T12">
                  <a:pos x="T0" y="T1"/>
                </a:cxn>
                <a:cxn ang="T13">
                  <a:pos x="T2" y="T3"/>
                </a:cxn>
                <a:cxn ang="T14">
                  <a:pos x="T4" y="T5"/>
                </a:cxn>
                <a:cxn ang="T15">
                  <a:pos x="T6" y="T7"/>
                </a:cxn>
                <a:cxn ang="T16">
                  <a:pos x="T8" y="T9"/>
                </a:cxn>
                <a:cxn ang="T17">
                  <a:pos x="T10" y="T11"/>
                </a:cxn>
              </a:cxnLst>
              <a:rect l="T18" t="T19" r="T20" b="T21"/>
              <a:pathLst>
                <a:path w="1642" h="145">
                  <a:moveTo>
                    <a:pt x="0" y="42"/>
                  </a:moveTo>
                  <a:cubicBezTo>
                    <a:pt x="47" y="36"/>
                    <a:pt x="192" y="12"/>
                    <a:pt x="291" y="6"/>
                  </a:cubicBezTo>
                  <a:cubicBezTo>
                    <a:pt x="390" y="0"/>
                    <a:pt x="510" y="4"/>
                    <a:pt x="592" y="5"/>
                  </a:cubicBezTo>
                  <a:cubicBezTo>
                    <a:pt x="674" y="6"/>
                    <a:pt x="703" y="2"/>
                    <a:pt x="781" y="10"/>
                  </a:cubicBezTo>
                  <a:cubicBezTo>
                    <a:pt x="859" y="18"/>
                    <a:pt x="918" y="31"/>
                    <a:pt x="1061" y="53"/>
                  </a:cubicBezTo>
                  <a:cubicBezTo>
                    <a:pt x="1204" y="75"/>
                    <a:pt x="1521" y="126"/>
                    <a:pt x="1642" y="145"/>
                  </a:cubicBezTo>
                </a:path>
              </a:pathLst>
            </a:custGeom>
            <a:noFill/>
            <a:ln w="38100" cmpd="sng">
              <a:solidFill>
                <a:srgbClr val="C0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47" name="Freeform 126"/>
            <p:cNvSpPr>
              <a:spLocks/>
            </p:cNvSpPr>
            <p:nvPr/>
          </p:nvSpPr>
          <p:spPr bwMode="auto">
            <a:xfrm rot="10708863" flipV="1">
              <a:off x="2301" y="1548"/>
              <a:ext cx="444" cy="137"/>
            </a:xfrm>
            <a:custGeom>
              <a:avLst/>
              <a:gdLst>
                <a:gd name="T0" fmla="*/ 7 w 505"/>
                <a:gd name="T1" fmla="*/ 0 h 212"/>
                <a:gd name="T2" fmla="*/ 6 w 505"/>
                <a:gd name="T3" fmla="*/ 1 h 212"/>
                <a:gd name="T4" fmla="*/ 4 w 505"/>
                <a:gd name="T5" fmla="*/ 1 h 212"/>
                <a:gd name="T6" fmla="*/ 4 w 505"/>
                <a:gd name="T7" fmla="*/ 1 h 212"/>
                <a:gd name="T8" fmla="*/ 0 w 505"/>
                <a:gd name="T9" fmla="*/ 1 h 212"/>
                <a:gd name="T10" fmla="*/ 0 60000 65536"/>
                <a:gd name="T11" fmla="*/ 0 60000 65536"/>
                <a:gd name="T12" fmla="*/ 0 60000 65536"/>
                <a:gd name="T13" fmla="*/ 0 60000 65536"/>
                <a:gd name="T14" fmla="*/ 0 60000 65536"/>
                <a:gd name="T15" fmla="*/ 0 w 505"/>
                <a:gd name="T16" fmla="*/ 0 h 212"/>
                <a:gd name="T17" fmla="*/ 505 w 505"/>
                <a:gd name="T18" fmla="*/ 212 h 212"/>
              </a:gdLst>
              <a:ahLst/>
              <a:cxnLst>
                <a:cxn ang="T10">
                  <a:pos x="T0" y="T1"/>
                </a:cxn>
                <a:cxn ang="T11">
                  <a:pos x="T2" y="T3"/>
                </a:cxn>
                <a:cxn ang="T12">
                  <a:pos x="T4" y="T5"/>
                </a:cxn>
                <a:cxn ang="T13">
                  <a:pos x="T6" y="T7"/>
                </a:cxn>
                <a:cxn ang="T14">
                  <a:pos x="T8" y="T9"/>
                </a:cxn>
              </a:cxnLst>
              <a:rect l="T15" t="T16" r="T17" b="T18"/>
              <a:pathLst>
                <a:path w="505" h="212">
                  <a:moveTo>
                    <a:pt x="505" y="0"/>
                  </a:moveTo>
                  <a:cubicBezTo>
                    <a:pt x="499" y="21"/>
                    <a:pt x="496" y="98"/>
                    <a:pt x="468" y="129"/>
                  </a:cubicBezTo>
                  <a:cubicBezTo>
                    <a:pt x="440" y="160"/>
                    <a:pt x="390" y="175"/>
                    <a:pt x="339" y="188"/>
                  </a:cubicBezTo>
                  <a:cubicBezTo>
                    <a:pt x="288" y="201"/>
                    <a:pt x="217" y="208"/>
                    <a:pt x="161" y="210"/>
                  </a:cubicBezTo>
                  <a:cubicBezTo>
                    <a:pt x="105" y="212"/>
                    <a:pt x="34" y="204"/>
                    <a:pt x="0" y="203"/>
                  </a:cubicBezTo>
                </a:path>
              </a:pathLst>
            </a:custGeom>
            <a:noFill/>
            <a:ln w="38100" cmpd="sng">
              <a:solidFill>
                <a:srgbClr val="C0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48" name="Freeform 127"/>
            <p:cNvSpPr>
              <a:spLocks/>
            </p:cNvSpPr>
            <p:nvPr/>
          </p:nvSpPr>
          <p:spPr bwMode="auto">
            <a:xfrm rot="9000000">
              <a:off x="2634" y="1788"/>
              <a:ext cx="237" cy="166"/>
            </a:xfrm>
            <a:custGeom>
              <a:avLst/>
              <a:gdLst>
                <a:gd name="T0" fmla="*/ 3 w 278"/>
                <a:gd name="T1" fmla="*/ 0 h 121"/>
                <a:gd name="T2" fmla="*/ 3 w 278"/>
                <a:gd name="T3" fmla="*/ 1209122 h 121"/>
                <a:gd name="T4" fmla="*/ 0 w 278"/>
                <a:gd name="T5" fmla="*/ 5650872 h 121"/>
                <a:gd name="T6" fmla="*/ 0 60000 65536"/>
                <a:gd name="T7" fmla="*/ 0 60000 65536"/>
                <a:gd name="T8" fmla="*/ 0 60000 65536"/>
                <a:gd name="T9" fmla="*/ 0 w 278"/>
                <a:gd name="T10" fmla="*/ 0 h 121"/>
                <a:gd name="T11" fmla="*/ 278 w 278"/>
                <a:gd name="T12" fmla="*/ 121 h 121"/>
              </a:gdLst>
              <a:ahLst/>
              <a:cxnLst>
                <a:cxn ang="T6">
                  <a:pos x="T0" y="T1"/>
                </a:cxn>
                <a:cxn ang="T7">
                  <a:pos x="T2" y="T3"/>
                </a:cxn>
                <a:cxn ang="T8">
                  <a:pos x="T4" y="T5"/>
                </a:cxn>
              </a:cxnLst>
              <a:rect l="T9" t="T10" r="T11" b="T12"/>
              <a:pathLst>
                <a:path w="278" h="121">
                  <a:moveTo>
                    <a:pt x="278" y="0"/>
                  </a:moveTo>
                  <a:cubicBezTo>
                    <a:pt x="261" y="4"/>
                    <a:pt x="222" y="6"/>
                    <a:pt x="176" y="26"/>
                  </a:cubicBezTo>
                  <a:cubicBezTo>
                    <a:pt x="130" y="46"/>
                    <a:pt x="37" y="101"/>
                    <a:pt x="0" y="121"/>
                  </a:cubicBezTo>
                </a:path>
              </a:pathLst>
            </a:custGeom>
            <a:noFill/>
            <a:ln w="38100" cmpd="sng">
              <a:solidFill>
                <a:srgbClr val="C0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4149" name="Group 153"/>
            <p:cNvGrpSpPr>
              <a:grpSpLocks noChangeAspect="1"/>
            </p:cNvGrpSpPr>
            <p:nvPr/>
          </p:nvGrpSpPr>
          <p:grpSpPr bwMode="auto">
            <a:xfrm rot="2400000">
              <a:off x="2758" y="1623"/>
              <a:ext cx="153" cy="131"/>
              <a:chOff x="975" y="346"/>
              <a:chExt cx="408" cy="408"/>
            </a:xfrm>
          </p:grpSpPr>
          <p:grpSp>
            <p:nvGrpSpPr>
              <p:cNvPr id="4226" name="Group 146"/>
              <p:cNvGrpSpPr>
                <a:grpSpLocks noChangeAspect="1"/>
              </p:cNvGrpSpPr>
              <p:nvPr/>
            </p:nvGrpSpPr>
            <p:grpSpPr bwMode="auto">
              <a:xfrm rot="-5400000">
                <a:off x="953" y="459"/>
                <a:ext cx="408" cy="181"/>
                <a:chOff x="975" y="482"/>
                <a:chExt cx="408" cy="181"/>
              </a:xfrm>
            </p:grpSpPr>
            <p:sp>
              <p:nvSpPr>
                <p:cNvPr id="237" name="AutoShape 147"/>
                <p:cNvSpPr>
                  <a:spLocks noChangeAspect="1" noChangeArrowheads="1"/>
                </p:cNvSpPr>
                <p:nvPr/>
              </p:nvSpPr>
              <p:spPr bwMode="auto">
                <a:xfrm rot="5400000">
                  <a:off x="1141" y="190"/>
                  <a:ext cx="146" cy="370"/>
                </a:xfrm>
                <a:prstGeom prst="can">
                  <a:avLst>
                    <a:gd name="adj" fmla="val 56354"/>
                  </a:avLst>
                </a:prstGeom>
                <a:solidFill>
                  <a:srgbClr val="969696"/>
                </a:solidFill>
                <a:ln w="9525">
                  <a:solidFill>
                    <a:srgbClr val="FFFFFF"/>
                  </a:solid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8" name="Line 148"/>
                <p:cNvSpPr>
                  <a:spLocks noChangeAspect="1" noChangeShapeType="1"/>
                </p:cNvSpPr>
                <p:nvPr/>
              </p:nvSpPr>
              <p:spPr bwMode="auto">
                <a:xfrm>
                  <a:off x="1039" y="318"/>
                  <a:ext cx="279"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9" name="Line 149"/>
                <p:cNvSpPr>
                  <a:spLocks noChangeAspect="1" noChangeShapeType="1"/>
                </p:cNvSpPr>
                <p:nvPr/>
              </p:nvSpPr>
              <p:spPr bwMode="auto">
                <a:xfrm>
                  <a:off x="1025" y="416"/>
                  <a:ext cx="273"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0" name="Line 150"/>
                <p:cNvSpPr>
                  <a:spLocks noChangeAspect="1" noChangeShapeType="1"/>
                </p:cNvSpPr>
                <p:nvPr/>
              </p:nvSpPr>
              <p:spPr bwMode="auto">
                <a:xfrm>
                  <a:off x="1054" y="435"/>
                  <a:ext cx="262"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1" name="Line 151"/>
                <p:cNvSpPr>
                  <a:spLocks noChangeAspect="1" noChangeShapeType="1"/>
                </p:cNvSpPr>
                <p:nvPr/>
              </p:nvSpPr>
              <p:spPr bwMode="auto">
                <a:xfrm>
                  <a:off x="1035" y="379"/>
                  <a:ext cx="270"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2" name="Line 152"/>
                <p:cNvSpPr>
                  <a:spLocks noChangeAspect="1" noChangeShapeType="1"/>
                </p:cNvSpPr>
                <p:nvPr/>
              </p:nvSpPr>
              <p:spPr bwMode="auto">
                <a:xfrm>
                  <a:off x="1029" y="347"/>
                  <a:ext cx="276"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227" name="Group 145"/>
              <p:cNvGrpSpPr>
                <a:grpSpLocks noChangeAspect="1"/>
              </p:cNvGrpSpPr>
              <p:nvPr/>
            </p:nvGrpSpPr>
            <p:grpSpPr bwMode="auto">
              <a:xfrm>
                <a:off x="975" y="482"/>
                <a:ext cx="408" cy="181"/>
                <a:chOff x="975" y="482"/>
                <a:chExt cx="408" cy="181"/>
              </a:xfrm>
            </p:grpSpPr>
            <p:sp>
              <p:nvSpPr>
                <p:cNvPr id="231" name="AutoShape 137"/>
                <p:cNvSpPr>
                  <a:spLocks noChangeAspect="1" noChangeArrowheads="1"/>
                </p:cNvSpPr>
                <p:nvPr/>
              </p:nvSpPr>
              <p:spPr bwMode="auto">
                <a:xfrm rot="5400000">
                  <a:off x="973" y="426"/>
                  <a:ext cx="109" cy="376"/>
                </a:xfrm>
                <a:prstGeom prst="can">
                  <a:avLst>
                    <a:gd name="adj" fmla="val 56352"/>
                  </a:avLst>
                </a:prstGeom>
                <a:solidFill>
                  <a:srgbClr val="969696"/>
                </a:solidFill>
                <a:ln w="9525">
                  <a:solidFill>
                    <a:srgbClr val="FFFFFF"/>
                  </a:solidFill>
                  <a:round/>
                  <a:headEnd/>
                  <a:tailEnd/>
                </a:ln>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2" name="Line 138"/>
                <p:cNvSpPr>
                  <a:spLocks noChangeAspect="1" noChangeShapeType="1"/>
                </p:cNvSpPr>
                <p:nvPr/>
              </p:nvSpPr>
              <p:spPr bwMode="auto">
                <a:xfrm>
                  <a:off x="856" y="588"/>
                  <a:ext cx="285"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3" name="Line 141"/>
                <p:cNvSpPr>
                  <a:spLocks noChangeAspect="1" noChangeShapeType="1"/>
                </p:cNvSpPr>
                <p:nvPr/>
              </p:nvSpPr>
              <p:spPr bwMode="auto">
                <a:xfrm>
                  <a:off x="847" y="632"/>
                  <a:ext cx="285"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4" name="Line 142"/>
                <p:cNvSpPr>
                  <a:spLocks noChangeAspect="1" noChangeShapeType="1"/>
                </p:cNvSpPr>
                <p:nvPr/>
              </p:nvSpPr>
              <p:spPr bwMode="auto">
                <a:xfrm>
                  <a:off x="869" y="652"/>
                  <a:ext cx="285"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5" name="Line 143"/>
                <p:cNvSpPr>
                  <a:spLocks noChangeAspect="1" noChangeShapeType="1"/>
                </p:cNvSpPr>
                <p:nvPr/>
              </p:nvSpPr>
              <p:spPr bwMode="auto">
                <a:xfrm>
                  <a:off x="841" y="616"/>
                  <a:ext cx="285"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6" name="Line 144"/>
                <p:cNvSpPr>
                  <a:spLocks noChangeAspect="1" noChangeShapeType="1"/>
                </p:cNvSpPr>
                <p:nvPr/>
              </p:nvSpPr>
              <p:spPr bwMode="auto">
                <a:xfrm>
                  <a:off x="860" y="588"/>
                  <a:ext cx="285"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4150" name="Freeform 154"/>
            <p:cNvSpPr>
              <a:spLocks/>
            </p:cNvSpPr>
            <p:nvPr/>
          </p:nvSpPr>
          <p:spPr bwMode="auto">
            <a:xfrm>
              <a:off x="3621" y="1652"/>
              <a:ext cx="242" cy="247"/>
            </a:xfrm>
            <a:custGeom>
              <a:avLst/>
              <a:gdLst>
                <a:gd name="T0" fmla="*/ 0 w 434"/>
                <a:gd name="T1" fmla="*/ 0 h 513"/>
                <a:gd name="T2" fmla="*/ 1 w 434"/>
                <a:gd name="T3" fmla="*/ 0 h 513"/>
                <a:gd name="T4" fmla="*/ 1 w 434"/>
                <a:gd name="T5" fmla="*/ 0 h 513"/>
                <a:gd name="T6" fmla="*/ 1 w 434"/>
                <a:gd name="T7" fmla="*/ 0 h 513"/>
                <a:gd name="T8" fmla="*/ 1 w 434"/>
                <a:gd name="T9" fmla="*/ 0 h 513"/>
                <a:gd name="T10" fmla="*/ 0 60000 65536"/>
                <a:gd name="T11" fmla="*/ 0 60000 65536"/>
                <a:gd name="T12" fmla="*/ 0 60000 65536"/>
                <a:gd name="T13" fmla="*/ 0 60000 65536"/>
                <a:gd name="T14" fmla="*/ 0 60000 65536"/>
                <a:gd name="T15" fmla="*/ 0 w 434"/>
                <a:gd name="T16" fmla="*/ 0 h 513"/>
                <a:gd name="T17" fmla="*/ 434 w 434"/>
                <a:gd name="T18" fmla="*/ 513 h 513"/>
              </a:gdLst>
              <a:ahLst/>
              <a:cxnLst>
                <a:cxn ang="T10">
                  <a:pos x="T0" y="T1"/>
                </a:cxn>
                <a:cxn ang="T11">
                  <a:pos x="T2" y="T3"/>
                </a:cxn>
                <a:cxn ang="T12">
                  <a:pos x="T4" y="T5"/>
                </a:cxn>
                <a:cxn ang="T13">
                  <a:pos x="T6" y="T7"/>
                </a:cxn>
                <a:cxn ang="T14">
                  <a:pos x="T8" y="T9"/>
                </a:cxn>
              </a:cxnLst>
              <a:rect l="T15" t="T16" r="T17" b="T18"/>
              <a:pathLst>
                <a:path w="434" h="513">
                  <a:moveTo>
                    <a:pt x="0" y="0"/>
                  </a:moveTo>
                  <a:cubicBezTo>
                    <a:pt x="27" y="9"/>
                    <a:pt x="108" y="30"/>
                    <a:pt x="159" y="55"/>
                  </a:cubicBezTo>
                  <a:cubicBezTo>
                    <a:pt x="210" y="80"/>
                    <a:pt x="261" y="114"/>
                    <a:pt x="305" y="152"/>
                  </a:cubicBezTo>
                  <a:cubicBezTo>
                    <a:pt x="349" y="190"/>
                    <a:pt x="434" y="224"/>
                    <a:pt x="423" y="284"/>
                  </a:cubicBezTo>
                  <a:cubicBezTo>
                    <a:pt x="412" y="344"/>
                    <a:pt x="275" y="465"/>
                    <a:pt x="236" y="513"/>
                  </a:cubicBezTo>
                </a:path>
              </a:pathLst>
            </a:custGeom>
            <a:noFill/>
            <a:ln w="38100" cmpd="sng">
              <a:solidFill>
                <a:srgbClr val="C0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51" name="Freeform 155"/>
            <p:cNvSpPr>
              <a:spLocks/>
            </p:cNvSpPr>
            <p:nvPr/>
          </p:nvSpPr>
          <p:spPr bwMode="auto">
            <a:xfrm>
              <a:off x="3593" y="1729"/>
              <a:ext cx="187" cy="237"/>
            </a:xfrm>
            <a:custGeom>
              <a:avLst/>
              <a:gdLst>
                <a:gd name="T0" fmla="*/ 1 w 335"/>
                <a:gd name="T1" fmla="*/ 0 h 493"/>
                <a:gd name="T2" fmla="*/ 1 w 335"/>
                <a:gd name="T3" fmla="*/ 0 h 493"/>
                <a:gd name="T4" fmla="*/ 1 w 335"/>
                <a:gd name="T5" fmla="*/ 0 h 493"/>
                <a:gd name="T6" fmla="*/ 1 w 335"/>
                <a:gd name="T7" fmla="*/ 0 h 493"/>
                <a:gd name="T8" fmla="*/ 0 w 335"/>
                <a:gd name="T9" fmla="*/ 0 h 493"/>
                <a:gd name="T10" fmla="*/ 0 60000 65536"/>
                <a:gd name="T11" fmla="*/ 0 60000 65536"/>
                <a:gd name="T12" fmla="*/ 0 60000 65536"/>
                <a:gd name="T13" fmla="*/ 0 60000 65536"/>
                <a:gd name="T14" fmla="*/ 0 60000 65536"/>
                <a:gd name="T15" fmla="*/ 0 w 335"/>
                <a:gd name="T16" fmla="*/ 0 h 493"/>
                <a:gd name="T17" fmla="*/ 335 w 335"/>
                <a:gd name="T18" fmla="*/ 493 h 493"/>
              </a:gdLst>
              <a:ahLst/>
              <a:cxnLst>
                <a:cxn ang="T10">
                  <a:pos x="T0" y="T1"/>
                </a:cxn>
                <a:cxn ang="T11">
                  <a:pos x="T2" y="T3"/>
                </a:cxn>
                <a:cxn ang="T12">
                  <a:pos x="T4" y="T5"/>
                </a:cxn>
                <a:cxn ang="T13">
                  <a:pos x="T6" y="T7"/>
                </a:cxn>
                <a:cxn ang="T14">
                  <a:pos x="T8" y="T9"/>
                </a:cxn>
              </a:cxnLst>
              <a:rect l="T15" t="T16" r="T17" b="T18"/>
              <a:pathLst>
                <a:path w="335" h="493">
                  <a:moveTo>
                    <a:pt x="222" y="0"/>
                  </a:moveTo>
                  <a:cubicBezTo>
                    <a:pt x="240" y="20"/>
                    <a:pt x="335" y="63"/>
                    <a:pt x="333" y="118"/>
                  </a:cubicBezTo>
                  <a:cubicBezTo>
                    <a:pt x="331" y="173"/>
                    <a:pt x="241" y="288"/>
                    <a:pt x="208" y="333"/>
                  </a:cubicBezTo>
                  <a:cubicBezTo>
                    <a:pt x="175" y="378"/>
                    <a:pt x="167" y="362"/>
                    <a:pt x="132" y="389"/>
                  </a:cubicBezTo>
                  <a:cubicBezTo>
                    <a:pt x="97" y="416"/>
                    <a:pt x="27" y="471"/>
                    <a:pt x="0" y="493"/>
                  </a:cubicBezTo>
                </a:path>
              </a:pathLst>
            </a:custGeom>
            <a:noFill/>
            <a:ln w="38100" cmpd="sng">
              <a:solidFill>
                <a:srgbClr val="C0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7" name="Oval 156"/>
            <p:cNvSpPr>
              <a:spLocks noChangeAspect="1" noChangeArrowheads="1"/>
            </p:cNvSpPr>
            <p:nvPr/>
          </p:nvSpPr>
          <p:spPr bwMode="auto">
            <a:xfrm>
              <a:off x="3459" y="1840"/>
              <a:ext cx="24"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8" name="Oval 157"/>
            <p:cNvSpPr>
              <a:spLocks noChangeAspect="1" noChangeArrowheads="1"/>
            </p:cNvSpPr>
            <p:nvPr/>
          </p:nvSpPr>
          <p:spPr bwMode="auto">
            <a:xfrm>
              <a:off x="3312" y="2041"/>
              <a:ext cx="23" cy="22"/>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9" name="Oval 158"/>
            <p:cNvSpPr>
              <a:spLocks noChangeAspect="1" noChangeArrowheads="1"/>
            </p:cNvSpPr>
            <p:nvPr/>
          </p:nvSpPr>
          <p:spPr bwMode="auto">
            <a:xfrm>
              <a:off x="3312" y="1917"/>
              <a:ext cx="23"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0" name="Oval 159"/>
            <p:cNvSpPr>
              <a:spLocks noChangeAspect="1" noChangeArrowheads="1"/>
            </p:cNvSpPr>
            <p:nvPr/>
          </p:nvSpPr>
          <p:spPr bwMode="auto">
            <a:xfrm>
              <a:off x="3236" y="2106"/>
              <a:ext cx="25" cy="23"/>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1" name="Oval 160"/>
            <p:cNvSpPr>
              <a:spLocks noChangeAspect="1" noChangeArrowheads="1"/>
            </p:cNvSpPr>
            <p:nvPr/>
          </p:nvSpPr>
          <p:spPr bwMode="auto">
            <a:xfrm>
              <a:off x="3236" y="2063"/>
              <a:ext cx="25" cy="23"/>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2" name="Oval 161"/>
            <p:cNvSpPr>
              <a:spLocks noChangeAspect="1" noChangeArrowheads="1"/>
            </p:cNvSpPr>
            <p:nvPr/>
          </p:nvSpPr>
          <p:spPr bwMode="auto">
            <a:xfrm>
              <a:off x="2907" y="1998"/>
              <a:ext cx="25"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3" name="Oval 162"/>
            <p:cNvSpPr>
              <a:spLocks noChangeAspect="1" noChangeArrowheads="1"/>
            </p:cNvSpPr>
            <p:nvPr/>
          </p:nvSpPr>
          <p:spPr bwMode="auto">
            <a:xfrm>
              <a:off x="3134" y="2086"/>
              <a:ext cx="26" cy="20"/>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 name="Oval 163"/>
            <p:cNvSpPr>
              <a:spLocks noChangeAspect="1" noChangeArrowheads="1"/>
            </p:cNvSpPr>
            <p:nvPr/>
          </p:nvSpPr>
          <p:spPr bwMode="auto">
            <a:xfrm>
              <a:off x="3338" y="2129"/>
              <a:ext cx="24"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5" name="Oval 164"/>
            <p:cNvSpPr>
              <a:spLocks noChangeAspect="1" noChangeArrowheads="1"/>
            </p:cNvSpPr>
            <p:nvPr/>
          </p:nvSpPr>
          <p:spPr bwMode="auto">
            <a:xfrm>
              <a:off x="3036" y="1915"/>
              <a:ext cx="25" cy="22"/>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 name="Oval 165"/>
            <p:cNvSpPr>
              <a:spLocks noChangeAspect="1" noChangeArrowheads="1"/>
            </p:cNvSpPr>
            <p:nvPr/>
          </p:nvSpPr>
          <p:spPr bwMode="auto">
            <a:xfrm>
              <a:off x="3007" y="2019"/>
              <a:ext cx="26"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7" name="Oval 166"/>
            <p:cNvSpPr>
              <a:spLocks noChangeAspect="1" noChangeArrowheads="1"/>
            </p:cNvSpPr>
            <p:nvPr/>
          </p:nvSpPr>
          <p:spPr bwMode="auto">
            <a:xfrm>
              <a:off x="3134" y="1976"/>
              <a:ext cx="26"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8" name="Oval 167"/>
            <p:cNvSpPr>
              <a:spLocks noChangeAspect="1" noChangeArrowheads="1"/>
            </p:cNvSpPr>
            <p:nvPr/>
          </p:nvSpPr>
          <p:spPr bwMode="auto">
            <a:xfrm>
              <a:off x="3186" y="1976"/>
              <a:ext cx="25"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9" name="Oval 168"/>
            <p:cNvSpPr>
              <a:spLocks noChangeAspect="1" noChangeArrowheads="1"/>
            </p:cNvSpPr>
            <p:nvPr/>
          </p:nvSpPr>
          <p:spPr bwMode="auto">
            <a:xfrm>
              <a:off x="3489" y="1910"/>
              <a:ext cx="23"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0" name="Oval 169"/>
            <p:cNvSpPr>
              <a:spLocks noChangeAspect="1" noChangeArrowheads="1"/>
            </p:cNvSpPr>
            <p:nvPr/>
          </p:nvSpPr>
          <p:spPr bwMode="auto">
            <a:xfrm>
              <a:off x="3388" y="1954"/>
              <a:ext cx="23" cy="22"/>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1" name="Oval 170"/>
            <p:cNvSpPr>
              <a:spLocks noChangeAspect="1" noChangeArrowheads="1"/>
            </p:cNvSpPr>
            <p:nvPr/>
          </p:nvSpPr>
          <p:spPr bwMode="auto">
            <a:xfrm>
              <a:off x="3438" y="2063"/>
              <a:ext cx="23" cy="23"/>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2" name="Oval 171"/>
            <p:cNvSpPr>
              <a:spLocks noChangeAspect="1" noChangeArrowheads="1"/>
            </p:cNvSpPr>
            <p:nvPr/>
          </p:nvSpPr>
          <p:spPr bwMode="auto">
            <a:xfrm>
              <a:off x="2830" y="1954"/>
              <a:ext cx="23" cy="22"/>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3" name="Oval 172"/>
            <p:cNvSpPr>
              <a:spLocks noChangeAspect="1" noChangeArrowheads="1"/>
            </p:cNvSpPr>
            <p:nvPr/>
          </p:nvSpPr>
          <p:spPr bwMode="auto">
            <a:xfrm>
              <a:off x="2855" y="1788"/>
              <a:ext cx="26"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4" name="Oval 173"/>
            <p:cNvSpPr>
              <a:spLocks noChangeAspect="1" noChangeArrowheads="1"/>
            </p:cNvSpPr>
            <p:nvPr/>
          </p:nvSpPr>
          <p:spPr bwMode="auto">
            <a:xfrm>
              <a:off x="2932" y="1932"/>
              <a:ext cx="23" cy="22"/>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5" name="Oval 174"/>
            <p:cNvSpPr>
              <a:spLocks noChangeAspect="1" noChangeArrowheads="1"/>
            </p:cNvSpPr>
            <p:nvPr/>
          </p:nvSpPr>
          <p:spPr bwMode="auto">
            <a:xfrm>
              <a:off x="2043" y="1788"/>
              <a:ext cx="23"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6" name="Oval 175"/>
            <p:cNvSpPr>
              <a:spLocks noChangeAspect="1" noChangeArrowheads="1"/>
            </p:cNvSpPr>
            <p:nvPr/>
          </p:nvSpPr>
          <p:spPr bwMode="auto">
            <a:xfrm>
              <a:off x="3084" y="2041"/>
              <a:ext cx="24" cy="22"/>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7" name="Oval 176"/>
            <p:cNvSpPr>
              <a:spLocks noChangeAspect="1" noChangeArrowheads="1"/>
            </p:cNvSpPr>
            <p:nvPr/>
          </p:nvSpPr>
          <p:spPr bwMode="auto">
            <a:xfrm>
              <a:off x="3504" y="1954"/>
              <a:ext cx="25" cy="22"/>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8" name="Oval 177"/>
            <p:cNvSpPr>
              <a:spLocks noChangeAspect="1" noChangeArrowheads="1"/>
            </p:cNvSpPr>
            <p:nvPr/>
          </p:nvSpPr>
          <p:spPr bwMode="auto">
            <a:xfrm>
              <a:off x="3408" y="2010"/>
              <a:ext cx="25"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9" name="Oval 178"/>
            <p:cNvSpPr>
              <a:spLocks noChangeAspect="1" noChangeArrowheads="1"/>
            </p:cNvSpPr>
            <p:nvPr/>
          </p:nvSpPr>
          <p:spPr bwMode="auto">
            <a:xfrm>
              <a:off x="3186" y="2037"/>
              <a:ext cx="25"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0" name="Oval 179"/>
            <p:cNvSpPr>
              <a:spLocks noChangeAspect="1" noChangeArrowheads="1"/>
            </p:cNvSpPr>
            <p:nvPr/>
          </p:nvSpPr>
          <p:spPr bwMode="auto">
            <a:xfrm>
              <a:off x="3191" y="2119"/>
              <a:ext cx="25"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 name="Oval 183"/>
            <p:cNvSpPr>
              <a:spLocks noChangeAspect="1" noChangeArrowheads="1"/>
            </p:cNvSpPr>
            <p:nvPr/>
          </p:nvSpPr>
          <p:spPr bwMode="auto">
            <a:xfrm>
              <a:off x="2651" y="1526"/>
              <a:ext cx="51" cy="4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2" name="Oval 184"/>
            <p:cNvSpPr>
              <a:spLocks noChangeAspect="1" noChangeArrowheads="1"/>
            </p:cNvSpPr>
            <p:nvPr/>
          </p:nvSpPr>
          <p:spPr bwMode="auto">
            <a:xfrm>
              <a:off x="2499" y="1635"/>
              <a:ext cx="51" cy="4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 name="Oval 191"/>
            <p:cNvSpPr>
              <a:spLocks noChangeAspect="1" noChangeArrowheads="1"/>
            </p:cNvSpPr>
            <p:nvPr/>
          </p:nvSpPr>
          <p:spPr bwMode="auto">
            <a:xfrm>
              <a:off x="3640" y="2173"/>
              <a:ext cx="23" cy="20"/>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 name="Oval 192"/>
            <p:cNvSpPr>
              <a:spLocks noChangeAspect="1" noChangeArrowheads="1"/>
            </p:cNvSpPr>
            <p:nvPr/>
          </p:nvSpPr>
          <p:spPr bwMode="auto">
            <a:xfrm>
              <a:off x="2347" y="2086"/>
              <a:ext cx="25" cy="20"/>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 name="Oval 193"/>
            <p:cNvSpPr>
              <a:spLocks noChangeAspect="1" noChangeArrowheads="1"/>
            </p:cNvSpPr>
            <p:nvPr/>
          </p:nvSpPr>
          <p:spPr bwMode="auto">
            <a:xfrm>
              <a:off x="2930" y="1548"/>
              <a:ext cx="23" cy="22"/>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6" name="Oval 194"/>
            <p:cNvSpPr>
              <a:spLocks noChangeAspect="1" noChangeArrowheads="1"/>
            </p:cNvSpPr>
            <p:nvPr/>
          </p:nvSpPr>
          <p:spPr bwMode="auto">
            <a:xfrm>
              <a:off x="2119" y="2063"/>
              <a:ext cx="25" cy="23"/>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7" name="Oval 195"/>
            <p:cNvSpPr>
              <a:spLocks noChangeAspect="1" noChangeArrowheads="1"/>
            </p:cNvSpPr>
            <p:nvPr/>
          </p:nvSpPr>
          <p:spPr bwMode="auto">
            <a:xfrm>
              <a:off x="2499" y="2150"/>
              <a:ext cx="23" cy="22"/>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8" name="Oval 196"/>
            <p:cNvSpPr>
              <a:spLocks noChangeAspect="1" noChangeArrowheads="1"/>
            </p:cNvSpPr>
            <p:nvPr/>
          </p:nvSpPr>
          <p:spPr bwMode="auto">
            <a:xfrm>
              <a:off x="2576" y="2325"/>
              <a:ext cx="25"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9" name="Oval 197"/>
            <p:cNvSpPr>
              <a:spLocks noChangeAspect="1" noChangeArrowheads="1"/>
            </p:cNvSpPr>
            <p:nvPr/>
          </p:nvSpPr>
          <p:spPr bwMode="auto">
            <a:xfrm>
              <a:off x="2322" y="2390"/>
              <a:ext cx="23"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0" name="Oval 198"/>
            <p:cNvSpPr>
              <a:spLocks noChangeAspect="1" noChangeArrowheads="1"/>
            </p:cNvSpPr>
            <p:nvPr/>
          </p:nvSpPr>
          <p:spPr bwMode="auto">
            <a:xfrm>
              <a:off x="2245" y="2150"/>
              <a:ext cx="26" cy="22"/>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1" name="Oval 199"/>
            <p:cNvSpPr>
              <a:spLocks noChangeAspect="1" noChangeArrowheads="1"/>
            </p:cNvSpPr>
            <p:nvPr/>
          </p:nvSpPr>
          <p:spPr bwMode="auto">
            <a:xfrm>
              <a:off x="2170" y="2260"/>
              <a:ext cx="25"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2" name="Oval 200"/>
            <p:cNvSpPr>
              <a:spLocks noChangeAspect="1" noChangeArrowheads="1"/>
            </p:cNvSpPr>
            <p:nvPr/>
          </p:nvSpPr>
          <p:spPr bwMode="auto">
            <a:xfrm>
              <a:off x="2170" y="1976"/>
              <a:ext cx="25"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3" name="Oval 201"/>
            <p:cNvSpPr>
              <a:spLocks noChangeAspect="1" noChangeArrowheads="1"/>
            </p:cNvSpPr>
            <p:nvPr/>
          </p:nvSpPr>
          <p:spPr bwMode="auto">
            <a:xfrm>
              <a:off x="2423" y="2325"/>
              <a:ext cx="23"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4" name="Oval 202"/>
            <p:cNvSpPr>
              <a:spLocks noChangeAspect="1" noChangeArrowheads="1"/>
            </p:cNvSpPr>
            <p:nvPr/>
          </p:nvSpPr>
          <p:spPr bwMode="auto">
            <a:xfrm>
              <a:off x="3437" y="2325"/>
              <a:ext cx="23"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5" name="Oval 203"/>
            <p:cNvSpPr>
              <a:spLocks noChangeAspect="1" noChangeArrowheads="1"/>
            </p:cNvSpPr>
            <p:nvPr/>
          </p:nvSpPr>
          <p:spPr bwMode="auto">
            <a:xfrm>
              <a:off x="2575" y="2455"/>
              <a:ext cx="25" cy="23"/>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6" name="Oval 204"/>
            <p:cNvSpPr>
              <a:spLocks noChangeAspect="1" noChangeArrowheads="1"/>
            </p:cNvSpPr>
            <p:nvPr/>
          </p:nvSpPr>
          <p:spPr bwMode="auto">
            <a:xfrm>
              <a:off x="2930" y="2478"/>
              <a:ext cx="23" cy="22"/>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7" name="Oval 205"/>
            <p:cNvSpPr>
              <a:spLocks noChangeAspect="1" noChangeArrowheads="1"/>
            </p:cNvSpPr>
            <p:nvPr/>
          </p:nvSpPr>
          <p:spPr bwMode="auto">
            <a:xfrm>
              <a:off x="3816" y="1932"/>
              <a:ext cx="23" cy="22"/>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8" name="Oval 206"/>
            <p:cNvSpPr>
              <a:spLocks noChangeAspect="1" noChangeArrowheads="1"/>
            </p:cNvSpPr>
            <p:nvPr/>
          </p:nvSpPr>
          <p:spPr bwMode="auto">
            <a:xfrm>
              <a:off x="3183" y="2434"/>
              <a:ext cx="25"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9" name="Oval 207"/>
            <p:cNvSpPr>
              <a:spLocks noChangeAspect="1" noChangeArrowheads="1"/>
            </p:cNvSpPr>
            <p:nvPr/>
          </p:nvSpPr>
          <p:spPr bwMode="auto">
            <a:xfrm>
              <a:off x="2423" y="2193"/>
              <a:ext cx="23" cy="23"/>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0" name="Oval 208"/>
            <p:cNvSpPr>
              <a:spLocks noChangeAspect="1" noChangeArrowheads="1"/>
            </p:cNvSpPr>
            <p:nvPr/>
          </p:nvSpPr>
          <p:spPr bwMode="auto">
            <a:xfrm>
              <a:off x="2297" y="2282"/>
              <a:ext cx="25"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1" name="Oval 209"/>
            <p:cNvSpPr>
              <a:spLocks noChangeAspect="1" noChangeArrowheads="1"/>
            </p:cNvSpPr>
            <p:nvPr/>
          </p:nvSpPr>
          <p:spPr bwMode="auto">
            <a:xfrm>
              <a:off x="2423" y="2325"/>
              <a:ext cx="23"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2" name="Oval 210"/>
            <p:cNvSpPr>
              <a:spLocks noChangeAspect="1" noChangeArrowheads="1"/>
            </p:cNvSpPr>
            <p:nvPr/>
          </p:nvSpPr>
          <p:spPr bwMode="auto">
            <a:xfrm>
              <a:off x="3664" y="1823"/>
              <a:ext cx="25"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3" name="Oval 211"/>
            <p:cNvSpPr>
              <a:spLocks noChangeAspect="1" noChangeArrowheads="1"/>
            </p:cNvSpPr>
            <p:nvPr/>
          </p:nvSpPr>
          <p:spPr bwMode="auto">
            <a:xfrm>
              <a:off x="2575" y="2455"/>
              <a:ext cx="25" cy="23"/>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4" name="Oval 212"/>
            <p:cNvSpPr>
              <a:spLocks noChangeAspect="1" noChangeArrowheads="1"/>
            </p:cNvSpPr>
            <p:nvPr/>
          </p:nvSpPr>
          <p:spPr bwMode="auto">
            <a:xfrm>
              <a:off x="2829" y="2522"/>
              <a:ext cx="23"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5" name="Oval 213"/>
            <p:cNvSpPr>
              <a:spLocks noChangeAspect="1" noChangeArrowheads="1"/>
            </p:cNvSpPr>
            <p:nvPr/>
          </p:nvSpPr>
          <p:spPr bwMode="auto">
            <a:xfrm>
              <a:off x="2347" y="1592"/>
              <a:ext cx="25"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6" name="Oval 214"/>
            <p:cNvSpPr>
              <a:spLocks noChangeAspect="1" noChangeArrowheads="1"/>
            </p:cNvSpPr>
            <p:nvPr/>
          </p:nvSpPr>
          <p:spPr bwMode="auto">
            <a:xfrm>
              <a:off x="3082" y="1504"/>
              <a:ext cx="25"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7" name="Oval 215"/>
            <p:cNvSpPr>
              <a:spLocks noChangeAspect="1" noChangeArrowheads="1"/>
            </p:cNvSpPr>
            <p:nvPr/>
          </p:nvSpPr>
          <p:spPr bwMode="auto">
            <a:xfrm>
              <a:off x="2930" y="1679"/>
              <a:ext cx="23"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8" name="Oval 216"/>
            <p:cNvSpPr>
              <a:spLocks noChangeAspect="1" noChangeArrowheads="1"/>
            </p:cNvSpPr>
            <p:nvPr/>
          </p:nvSpPr>
          <p:spPr bwMode="auto">
            <a:xfrm>
              <a:off x="3411" y="2478"/>
              <a:ext cx="26" cy="22"/>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9" name="Oval 217"/>
            <p:cNvSpPr>
              <a:spLocks noChangeAspect="1" noChangeArrowheads="1"/>
            </p:cNvSpPr>
            <p:nvPr/>
          </p:nvSpPr>
          <p:spPr bwMode="auto">
            <a:xfrm>
              <a:off x="2930" y="1832"/>
              <a:ext cx="23"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0" name="Oval 218"/>
            <p:cNvSpPr>
              <a:spLocks noChangeAspect="1" noChangeArrowheads="1"/>
            </p:cNvSpPr>
            <p:nvPr/>
          </p:nvSpPr>
          <p:spPr bwMode="auto">
            <a:xfrm>
              <a:off x="3767" y="2129"/>
              <a:ext cx="23"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1" name="Oval 219"/>
            <p:cNvSpPr>
              <a:spLocks noChangeAspect="1" noChangeArrowheads="1"/>
            </p:cNvSpPr>
            <p:nvPr/>
          </p:nvSpPr>
          <p:spPr bwMode="auto">
            <a:xfrm>
              <a:off x="3462" y="2193"/>
              <a:ext cx="25" cy="23"/>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2" name="Oval 220"/>
            <p:cNvSpPr>
              <a:spLocks noChangeAspect="1" noChangeArrowheads="1"/>
            </p:cNvSpPr>
            <p:nvPr/>
          </p:nvSpPr>
          <p:spPr bwMode="auto">
            <a:xfrm>
              <a:off x="3589" y="2390"/>
              <a:ext cx="23"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3" name="Oval 221"/>
            <p:cNvSpPr>
              <a:spLocks noChangeAspect="1" noChangeArrowheads="1"/>
            </p:cNvSpPr>
            <p:nvPr/>
          </p:nvSpPr>
          <p:spPr bwMode="auto">
            <a:xfrm>
              <a:off x="2423" y="1570"/>
              <a:ext cx="23"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4" name="Oval 222"/>
            <p:cNvSpPr>
              <a:spLocks noChangeAspect="1" noChangeArrowheads="1"/>
            </p:cNvSpPr>
            <p:nvPr/>
          </p:nvSpPr>
          <p:spPr bwMode="auto">
            <a:xfrm>
              <a:off x="2119" y="1613"/>
              <a:ext cx="25"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5" name="Oval 223"/>
            <p:cNvSpPr>
              <a:spLocks noChangeAspect="1" noChangeArrowheads="1"/>
            </p:cNvSpPr>
            <p:nvPr/>
          </p:nvSpPr>
          <p:spPr bwMode="auto">
            <a:xfrm>
              <a:off x="3614" y="1779"/>
              <a:ext cx="25" cy="22"/>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6" name="Oval 224"/>
            <p:cNvSpPr>
              <a:spLocks noChangeAspect="1" noChangeArrowheads="1"/>
            </p:cNvSpPr>
            <p:nvPr/>
          </p:nvSpPr>
          <p:spPr bwMode="auto">
            <a:xfrm>
              <a:off x="3690" y="1954"/>
              <a:ext cx="25" cy="22"/>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7" name="Oval 225"/>
            <p:cNvSpPr>
              <a:spLocks noChangeAspect="1" noChangeArrowheads="1"/>
            </p:cNvSpPr>
            <p:nvPr/>
          </p:nvSpPr>
          <p:spPr bwMode="auto">
            <a:xfrm>
              <a:off x="2474" y="1889"/>
              <a:ext cx="24" cy="2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8" name="Freeform 87"/>
            <p:cNvSpPr>
              <a:spLocks/>
            </p:cNvSpPr>
            <p:nvPr/>
          </p:nvSpPr>
          <p:spPr bwMode="auto">
            <a:xfrm>
              <a:off x="1867" y="1749"/>
              <a:ext cx="2068" cy="863"/>
            </a:xfrm>
            <a:custGeom>
              <a:avLst/>
              <a:gdLst/>
              <a:ahLst/>
              <a:cxnLst>
                <a:cxn ang="0">
                  <a:pos x="39" y="10"/>
                </a:cxn>
                <a:cxn ang="0">
                  <a:pos x="129" y="781"/>
                </a:cxn>
                <a:cxn ang="0">
                  <a:pos x="810" y="1507"/>
                </a:cxn>
                <a:cxn ang="0">
                  <a:pos x="2216" y="1779"/>
                </a:cxn>
                <a:cxn ang="0">
                  <a:pos x="3214" y="1416"/>
                </a:cxn>
                <a:cxn ang="0">
                  <a:pos x="3622" y="645"/>
                </a:cxn>
                <a:cxn ang="0">
                  <a:pos x="3687" y="103"/>
                </a:cxn>
                <a:cxn ang="0">
                  <a:pos x="3622" y="191"/>
                </a:cxn>
                <a:cxn ang="0">
                  <a:pos x="3486" y="327"/>
                </a:cxn>
                <a:cxn ang="0">
                  <a:pos x="3316" y="496"/>
                </a:cxn>
                <a:cxn ang="0">
                  <a:pos x="2836" y="597"/>
                </a:cxn>
                <a:cxn ang="0">
                  <a:pos x="2013" y="1104"/>
                </a:cxn>
                <a:cxn ang="0">
                  <a:pos x="1049" y="910"/>
                </a:cxn>
                <a:cxn ang="0">
                  <a:pos x="629" y="657"/>
                </a:cxn>
                <a:cxn ang="0">
                  <a:pos x="236" y="496"/>
                </a:cxn>
                <a:cxn ang="0">
                  <a:pos x="183" y="237"/>
                </a:cxn>
                <a:cxn ang="0">
                  <a:pos x="86" y="151"/>
                </a:cxn>
                <a:cxn ang="0">
                  <a:pos x="37" y="0"/>
                </a:cxn>
              </a:cxnLst>
              <a:rect l="0" t="0" r="r" b="b"/>
              <a:pathLst>
                <a:path w="3701" h="1794">
                  <a:moveTo>
                    <a:pt x="39" y="10"/>
                  </a:moveTo>
                  <a:cubicBezTo>
                    <a:pt x="54" y="138"/>
                    <a:pt x="0" y="531"/>
                    <a:pt x="129" y="781"/>
                  </a:cubicBezTo>
                  <a:cubicBezTo>
                    <a:pt x="258" y="1031"/>
                    <a:pt x="462" y="1341"/>
                    <a:pt x="810" y="1507"/>
                  </a:cubicBezTo>
                  <a:cubicBezTo>
                    <a:pt x="1158" y="1673"/>
                    <a:pt x="1815" y="1794"/>
                    <a:pt x="2216" y="1779"/>
                  </a:cubicBezTo>
                  <a:cubicBezTo>
                    <a:pt x="2617" y="1764"/>
                    <a:pt x="2980" y="1605"/>
                    <a:pt x="3214" y="1416"/>
                  </a:cubicBezTo>
                  <a:cubicBezTo>
                    <a:pt x="3448" y="1227"/>
                    <a:pt x="3543" y="864"/>
                    <a:pt x="3622" y="645"/>
                  </a:cubicBezTo>
                  <a:cubicBezTo>
                    <a:pt x="3701" y="426"/>
                    <a:pt x="3687" y="179"/>
                    <a:pt x="3687" y="103"/>
                  </a:cubicBezTo>
                  <a:cubicBezTo>
                    <a:pt x="3687" y="27"/>
                    <a:pt x="3656" y="154"/>
                    <a:pt x="3622" y="191"/>
                  </a:cubicBezTo>
                  <a:cubicBezTo>
                    <a:pt x="3588" y="228"/>
                    <a:pt x="3537" y="276"/>
                    <a:pt x="3486" y="327"/>
                  </a:cubicBezTo>
                  <a:cubicBezTo>
                    <a:pt x="3435" y="378"/>
                    <a:pt x="3424" y="451"/>
                    <a:pt x="3316" y="496"/>
                  </a:cubicBezTo>
                  <a:cubicBezTo>
                    <a:pt x="3208" y="541"/>
                    <a:pt x="3053" y="496"/>
                    <a:pt x="2836" y="597"/>
                  </a:cubicBezTo>
                  <a:cubicBezTo>
                    <a:pt x="2619" y="698"/>
                    <a:pt x="2311" y="1052"/>
                    <a:pt x="2013" y="1104"/>
                  </a:cubicBezTo>
                  <a:cubicBezTo>
                    <a:pt x="1715" y="1156"/>
                    <a:pt x="1280" y="985"/>
                    <a:pt x="1049" y="910"/>
                  </a:cubicBezTo>
                  <a:cubicBezTo>
                    <a:pt x="818" y="835"/>
                    <a:pt x="764" y="726"/>
                    <a:pt x="629" y="657"/>
                  </a:cubicBezTo>
                  <a:cubicBezTo>
                    <a:pt x="494" y="588"/>
                    <a:pt x="310" y="566"/>
                    <a:pt x="236" y="496"/>
                  </a:cubicBezTo>
                  <a:cubicBezTo>
                    <a:pt x="162" y="426"/>
                    <a:pt x="208" y="295"/>
                    <a:pt x="183" y="237"/>
                  </a:cubicBezTo>
                  <a:cubicBezTo>
                    <a:pt x="158" y="179"/>
                    <a:pt x="110" y="191"/>
                    <a:pt x="86" y="151"/>
                  </a:cubicBezTo>
                  <a:cubicBezTo>
                    <a:pt x="62" y="111"/>
                    <a:pt x="47" y="31"/>
                    <a:pt x="37" y="0"/>
                  </a:cubicBezTo>
                </a:path>
              </a:pathLst>
            </a:custGeom>
            <a:solidFill>
              <a:srgbClr val="FFCC00">
                <a:alpha val="24706"/>
              </a:srgbClr>
            </a:solidFill>
            <a:ln w="28575" cmpd="sng">
              <a:solidFill>
                <a:srgbClr val="FFFFFF"/>
              </a:solidFill>
              <a:round/>
              <a:headEnd/>
              <a:tailEnd/>
            </a:ln>
            <a:effectLst/>
          </p:spPr>
          <p:txBody>
            <a:bodyPr/>
            <a:lstStyle/>
            <a:p>
              <a:pPr fontAlgn="auto">
                <a:spcBef>
                  <a:spcPts val="0"/>
                </a:spcBef>
                <a:spcAft>
                  <a:spcPts val="0"/>
                </a:spcAft>
                <a:defRPr/>
              </a:pPr>
              <a:endParaRPr kumimoji="0" lang="ja-JP" altLang="en-US" sz="1800"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4214" name="Group 290"/>
            <p:cNvGrpSpPr>
              <a:grpSpLocks/>
            </p:cNvGrpSpPr>
            <p:nvPr/>
          </p:nvGrpSpPr>
          <p:grpSpPr bwMode="auto">
            <a:xfrm>
              <a:off x="2140" y="1833"/>
              <a:ext cx="221" cy="98"/>
              <a:chOff x="3845" y="3067"/>
              <a:chExt cx="586" cy="326"/>
            </a:xfrm>
          </p:grpSpPr>
          <p:sp>
            <p:nvSpPr>
              <p:cNvPr id="4223" name="Freeform 291"/>
              <p:cNvSpPr>
                <a:spLocks/>
              </p:cNvSpPr>
              <p:nvPr/>
            </p:nvSpPr>
            <p:spPr bwMode="auto">
              <a:xfrm>
                <a:off x="3857" y="3086"/>
                <a:ext cx="565" cy="307"/>
              </a:xfrm>
              <a:custGeom>
                <a:avLst/>
                <a:gdLst>
                  <a:gd name="T0" fmla="*/ 36 w 565"/>
                  <a:gd name="T1" fmla="*/ 127 h 307"/>
                  <a:gd name="T2" fmla="*/ 15 w 565"/>
                  <a:gd name="T3" fmla="*/ 138 h 307"/>
                  <a:gd name="T4" fmla="*/ 3 w 565"/>
                  <a:gd name="T5" fmla="*/ 60 h 307"/>
                  <a:gd name="T6" fmla="*/ 12 w 565"/>
                  <a:gd name="T7" fmla="*/ 39 h 307"/>
                  <a:gd name="T8" fmla="*/ 74 w 565"/>
                  <a:gd name="T9" fmla="*/ 14 h 307"/>
                  <a:gd name="T10" fmla="*/ 138 w 565"/>
                  <a:gd name="T11" fmla="*/ 3 h 307"/>
                  <a:gd name="T12" fmla="*/ 176 w 565"/>
                  <a:gd name="T13" fmla="*/ 9 h 307"/>
                  <a:gd name="T14" fmla="*/ 174 w 565"/>
                  <a:gd name="T15" fmla="*/ 56 h 307"/>
                  <a:gd name="T16" fmla="*/ 167 w 565"/>
                  <a:gd name="T17" fmla="*/ 92 h 307"/>
                  <a:gd name="T18" fmla="*/ 186 w 565"/>
                  <a:gd name="T19" fmla="*/ 114 h 307"/>
                  <a:gd name="T20" fmla="*/ 260 w 565"/>
                  <a:gd name="T21" fmla="*/ 125 h 307"/>
                  <a:gd name="T22" fmla="*/ 431 w 565"/>
                  <a:gd name="T23" fmla="*/ 116 h 307"/>
                  <a:gd name="T24" fmla="*/ 533 w 565"/>
                  <a:gd name="T25" fmla="*/ 119 h 307"/>
                  <a:gd name="T26" fmla="*/ 563 w 565"/>
                  <a:gd name="T27" fmla="*/ 141 h 307"/>
                  <a:gd name="T28" fmla="*/ 548 w 565"/>
                  <a:gd name="T29" fmla="*/ 203 h 307"/>
                  <a:gd name="T30" fmla="*/ 491 w 565"/>
                  <a:gd name="T31" fmla="*/ 270 h 307"/>
                  <a:gd name="T32" fmla="*/ 372 w 565"/>
                  <a:gd name="T33" fmla="*/ 300 h 307"/>
                  <a:gd name="T34" fmla="*/ 225 w 565"/>
                  <a:gd name="T35" fmla="*/ 296 h 307"/>
                  <a:gd name="T36" fmla="*/ 57 w 565"/>
                  <a:gd name="T37" fmla="*/ 234 h 307"/>
                  <a:gd name="T38" fmla="*/ 3 w 565"/>
                  <a:gd name="T39" fmla="*/ 69 h 3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5"/>
                  <a:gd name="T61" fmla="*/ 0 h 307"/>
                  <a:gd name="T62" fmla="*/ 565 w 565"/>
                  <a:gd name="T63" fmla="*/ 307 h 30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5" h="307">
                    <a:moveTo>
                      <a:pt x="36" y="127"/>
                    </a:moveTo>
                    <a:lnTo>
                      <a:pt x="15" y="138"/>
                    </a:lnTo>
                    <a:cubicBezTo>
                      <a:pt x="10" y="127"/>
                      <a:pt x="3" y="76"/>
                      <a:pt x="3" y="60"/>
                    </a:cubicBezTo>
                    <a:cubicBezTo>
                      <a:pt x="3" y="44"/>
                      <a:pt x="0" y="47"/>
                      <a:pt x="12" y="39"/>
                    </a:cubicBezTo>
                    <a:cubicBezTo>
                      <a:pt x="24" y="31"/>
                      <a:pt x="53" y="20"/>
                      <a:pt x="74" y="14"/>
                    </a:cubicBezTo>
                    <a:cubicBezTo>
                      <a:pt x="95" y="8"/>
                      <a:pt x="121" y="4"/>
                      <a:pt x="138" y="3"/>
                    </a:cubicBezTo>
                    <a:cubicBezTo>
                      <a:pt x="155" y="2"/>
                      <a:pt x="170" y="0"/>
                      <a:pt x="176" y="9"/>
                    </a:cubicBezTo>
                    <a:cubicBezTo>
                      <a:pt x="182" y="18"/>
                      <a:pt x="175" y="42"/>
                      <a:pt x="174" y="56"/>
                    </a:cubicBezTo>
                    <a:cubicBezTo>
                      <a:pt x="173" y="70"/>
                      <a:pt x="165" y="82"/>
                      <a:pt x="167" y="92"/>
                    </a:cubicBezTo>
                    <a:cubicBezTo>
                      <a:pt x="169" y="102"/>
                      <a:pt x="171" y="109"/>
                      <a:pt x="186" y="114"/>
                    </a:cubicBezTo>
                    <a:cubicBezTo>
                      <a:pt x="201" y="119"/>
                      <a:pt x="219" y="125"/>
                      <a:pt x="260" y="125"/>
                    </a:cubicBezTo>
                    <a:cubicBezTo>
                      <a:pt x="301" y="125"/>
                      <a:pt x="386" y="117"/>
                      <a:pt x="431" y="116"/>
                    </a:cubicBezTo>
                    <a:cubicBezTo>
                      <a:pt x="476" y="115"/>
                      <a:pt x="511" y="115"/>
                      <a:pt x="533" y="119"/>
                    </a:cubicBezTo>
                    <a:cubicBezTo>
                      <a:pt x="555" y="123"/>
                      <a:pt x="561" y="127"/>
                      <a:pt x="563" y="141"/>
                    </a:cubicBezTo>
                    <a:cubicBezTo>
                      <a:pt x="565" y="155"/>
                      <a:pt x="560" y="182"/>
                      <a:pt x="548" y="203"/>
                    </a:cubicBezTo>
                    <a:cubicBezTo>
                      <a:pt x="536" y="224"/>
                      <a:pt x="520" y="254"/>
                      <a:pt x="491" y="270"/>
                    </a:cubicBezTo>
                    <a:cubicBezTo>
                      <a:pt x="462" y="286"/>
                      <a:pt x="416" y="296"/>
                      <a:pt x="372" y="300"/>
                    </a:cubicBezTo>
                    <a:cubicBezTo>
                      <a:pt x="328" y="304"/>
                      <a:pt x="277" y="307"/>
                      <a:pt x="225" y="296"/>
                    </a:cubicBezTo>
                    <a:cubicBezTo>
                      <a:pt x="173" y="285"/>
                      <a:pt x="94" y="272"/>
                      <a:pt x="57" y="234"/>
                    </a:cubicBezTo>
                    <a:cubicBezTo>
                      <a:pt x="20" y="196"/>
                      <a:pt x="11" y="132"/>
                      <a:pt x="3" y="69"/>
                    </a:cubicBezTo>
                  </a:path>
                </a:pathLst>
              </a:custGeom>
              <a:gradFill rotWithShape="1">
                <a:gsLst>
                  <a:gs pos="0">
                    <a:srgbClr val="EAEAEA"/>
                  </a:gs>
                  <a:gs pos="100000">
                    <a:srgbClr val="969696"/>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24" name="Freeform 132"/>
              <p:cNvSpPr>
                <a:spLocks noChangeAspect="1"/>
              </p:cNvSpPr>
              <p:nvPr/>
            </p:nvSpPr>
            <p:spPr bwMode="auto">
              <a:xfrm>
                <a:off x="3845" y="3067"/>
                <a:ext cx="586" cy="269"/>
              </a:xfrm>
              <a:custGeom>
                <a:avLst/>
                <a:gdLst>
                  <a:gd name="T0" fmla="*/ 1 w 901"/>
                  <a:gd name="T1" fmla="*/ 1 h 416"/>
                  <a:gd name="T2" fmla="*/ 1 w 901"/>
                  <a:gd name="T3" fmla="*/ 1 h 416"/>
                  <a:gd name="T4" fmla="*/ 1 w 901"/>
                  <a:gd name="T5" fmla="*/ 1 h 416"/>
                  <a:gd name="T6" fmla="*/ 1 w 901"/>
                  <a:gd name="T7" fmla="*/ 1 h 416"/>
                  <a:gd name="T8" fmla="*/ 1 w 901"/>
                  <a:gd name="T9" fmla="*/ 1 h 416"/>
                  <a:gd name="T10" fmla="*/ 1 w 901"/>
                  <a:gd name="T11" fmla="*/ 1 h 416"/>
                  <a:gd name="T12" fmla="*/ 1 w 901"/>
                  <a:gd name="T13" fmla="*/ 1 h 416"/>
                  <a:gd name="T14" fmla="*/ 1 w 901"/>
                  <a:gd name="T15" fmla="*/ 1 h 416"/>
                  <a:gd name="T16" fmla="*/ 1 w 901"/>
                  <a:gd name="T17" fmla="*/ 1 h 416"/>
                  <a:gd name="T18" fmla="*/ 1 w 901"/>
                  <a:gd name="T19" fmla="*/ 1 h 416"/>
                  <a:gd name="T20" fmla="*/ 1 w 901"/>
                  <a:gd name="T21" fmla="*/ 1 h 4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1"/>
                  <a:gd name="T34" fmla="*/ 0 h 416"/>
                  <a:gd name="T35" fmla="*/ 901 w 901"/>
                  <a:gd name="T36" fmla="*/ 416 h 4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1" h="416">
                    <a:moveTo>
                      <a:pt x="871" y="273"/>
                    </a:moveTo>
                    <a:cubicBezTo>
                      <a:pt x="841" y="311"/>
                      <a:pt x="727" y="402"/>
                      <a:pt x="598" y="409"/>
                    </a:cubicBezTo>
                    <a:cubicBezTo>
                      <a:pt x="469" y="416"/>
                      <a:pt x="197" y="371"/>
                      <a:pt x="99" y="318"/>
                    </a:cubicBezTo>
                    <a:cubicBezTo>
                      <a:pt x="1" y="265"/>
                      <a:pt x="0" y="143"/>
                      <a:pt x="9" y="91"/>
                    </a:cubicBezTo>
                    <a:cubicBezTo>
                      <a:pt x="18" y="39"/>
                      <a:pt x="106" y="10"/>
                      <a:pt x="153" y="5"/>
                    </a:cubicBezTo>
                    <a:cubicBezTo>
                      <a:pt x="200" y="0"/>
                      <a:pt x="280" y="42"/>
                      <a:pt x="293" y="59"/>
                    </a:cubicBezTo>
                    <a:cubicBezTo>
                      <a:pt x="306" y="76"/>
                      <a:pt x="238" y="91"/>
                      <a:pt x="233" y="108"/>
                    </a:cubicBezTo>
                    <a:cubicBezTo>
                      <a:pt x="228" y="125"/>
                      <a:pt x="214" y="144"/>
                      <a:pt x="260" y="161"/>
                    </a:cubicBezTo>
                    <a:cubicBezTo>
                      <a:pt x="306" y="178"/>
                      <a:pt x="421" y="207"/>
                      <a:pt x="508" y="210"/>
                    </a:cubicBezTo>
                    <a:cubicBezTo>
                      <a:pt x="595" y="213"/>
                      <a:pt x="720" y="172"/>
                      <a:pt x="780" y="182"/>
                    </a:cubicBezTo>
                    <a:cubicBezTo>
                      <a:pt x="840" y="192"/>
                      <a:pt x="901" y="235"/>
                      <a:pt x="871" y="273"/>
                    </a:cubicBezTo>
                    <a:close/>
                  </a:path>
                </a:pathLst>
              </a:custGeom>
              <a:solidFill>
                <a:srgbClr val="969696"/>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25" name="Freeform 133"/>
              <p:cNvSpPr>
                <a:spLocks noChangeAspect="1"/>
              </p:cNvSpPr>
              <p:nvPr/>
            </p:nvSpPr>
            <p:spPr bwMode="auto">
              <a:xfrm>
                <a:off x="3878" y="3096"/>
                <a:ext cx="472" cy="216"/>
              </a:xfrm>
              <a:custGeom>
                <a:avLst/>
                <a:gdLst>
                  <a:gd name="T0" fmla="*/ 0 w 1144"/>
                  <a:gd name="T1" fmla="*/ 0 h 520"/>
                  <a:gd name="T2" fmla="*/ 0 w 1144"/>
                  <a:gd name="T3" fmla="*/ 0 h 520"/>
                  <a:gd name="T4" fmla="*/ 0 w 1144"/>
                  <a:gd name="T5" fmla="*/ 0 h 520"/>
                  <a:gd name="T6" fmla="*/ 0 w 1144"/>
                  <a:gd name="T7" fmla="*/ 0 h 520"/>
                  <a:gd name="T8" fmla="*/ 0 w 1144"/>
                  <a:gd name="T9" fmla="*/ 0 h 520"/>
                  <a:gd name="T10" fmla="*/ 0 w 1144"/>
                  <a:gd name="T11" fmla="*/ 0 h 520"/>
                  <a:gd name="T12" fmla="*/ 0 w 1144"/>
                  <a:gd name="T13" fmla="*/ 0 h 520"/>
                  <a:gd name="T14" fmla="*/ 0 w 1144"/>
                  <a:gd name="T15" fmla="*/ 0 h 520"/>
                  <a:gd name="T16" fmla="*/ 0 w 1144"/>
                  <a:gd name="T17" fmla="*/ 0 h 520"/>
                  <a:gd name="T18" fmla="*/ 0 w 1144"/>
                  <a:gd name="T19" fmla="*/ 0 h 520"/>
                  <a:gd name="T20" fmla="*/ 0 w 1144"/>
                  <a:gd name="T21" fmla="*/ 0 h 520"/>
                  <a:gd name="T22" fmla="*/ 0 w 1144"/>
                  <a:gd name="T23" fmla="*/ 0 h 520"/>
                  <a:gd name="T24" fmla="*/ 0 w 1144"/>
                  <a:gd name="T25" fmla="*/ 0 h 520"/>
                  <a:gd name="T26" fmla="*/ 0 w 1144"/>
                  <a:gd name="T27" fmla="*/ 0 h 520"/>
                  <a:gd name="T28" fmla="*/ 0 w 1144"/>
                  <a:gd name="T29" fmla="*/ 0 h 520"/>
                  <a:gd name="T30" fmla="*/ 0 w 1144"/>
                  <a:gd name="T31" fmla="*/ 0 h 520"/>
                  <a:gd name="T32" fmla="*/ 0 w 1144"/>
                  <a:gd name="T33" fmla="*/ 0 h 520"/>
                  <a:gd name="T34" fmla="*/ 0 w 1144"/>
                  <a:gd name="T35" fmla="*/ 0 h 520"/>
                  <a:gd name="T36" fmla="*/ 0 w 1144"/>
                  <a:gd name="T37" fmla="*/ 0 h 520"/>
                  <a:gd name="T38" fmla="*/ 0 w 1144"/>
                  <a:gd name="T39" fmla="*/ 0 h 520"/>
                  <a:gd name="T40" fmla="*/ 0 w 1144"/>
                  <a:gd name="T41" fmla="*/ 0 h 520"/>
                  <a:gd name="T42" fmla="*/ 0 w 1144"/>
                  <a:gd name="T43" fmla="*/ 0 h 520"/>
                  <a:gd name="T44" fmla="*/ 0 w 1144"/>
                  <a:gd name="T45" fmla="*/ 0 h 520"/>
                  <a:gd name="T46" fmla="*/ 0 w 1144"/>
                  <a:gd name="T47" fmla="*/ 0 h 520"/>
                  <a:gd name="T48" fmla="*/ 0 w 1144"/>
                  <a:gd name="T49" fmla="*/ 0 h 520"/>
                  <a:gd name="T50" fmla="*/ 0 w 1144"/>
                  <a:gd name="T51" fmla="*/ 0 h 520"/>
                  <a:gd name="T52" fmla="*/ 0 w 1144"/>
                  <a:gd name="T53" fmla="*/ 0 h 520"/>
                  <a:gd name="T54" fmla="*/ 0 w 1144"/>
                  <a:gd name="T55" fmla="*/ 0 h 520"/>
                  <a:gd name="T56" fmla="*/ 0 w 1144"/>
                  <a:gd name="T57" fmla="*/ 0 h 520"/>
                  <a:gd name="T58" fmla="*/ 0 w 1144"/>
                  <a:gd name="T59" fmla="*/ 0 h 520"/>
                  <a:gd name="T60" fmla="*/ 0 w 1144"/>
                  <a:gd name="T61" fmla="*/ 0 h 520"/>
                  <a:gd name="T62" fmla="*/ 0 w 1144"/>
                  <a:gd name="T63" fmla="*/ 0 h 520"/>
                  <a:gd name="T64" fmla="*/ 0 w 1144"/>
                  <a:gd name="T65" fmla="*/ 0 h 520"/>
                  <a:gd name="T66" fmla="*/ 0 w 1144"/>
                  <a:gd name="T67" fmla="*/ 0 h 520"/>
                  <a:gd name="T68" fmla="*/ 0 w 1144"/>
                  <a:gd name="T69" fmla="*/ 0 h 520"/>
                  <a:gd name="T70" fmla="*/ 0 w 1144"/>
                  <a:gd name="T71" fmla="*/ 0 h 520"/>
                  <a:gd name="T72" fmla="*/ 0 w 1144"/>
                  <a:gd name="T73" fmla="*/ 0 h 520"/>
                  <a:gd name="T74" fmla="*/ 0 w 1144"/>
                  <a:gd name="T75" fmla="*/ 0 h 520"/>
                  <a:gd name="T76" fmla="*/ 0 w 1144"/>
                  <a:gd name="T77" fmla="*/ 0 h 520"/>
                  <a:gd name="T78" fmla="*/ 0 w 1144"/>
                  <a:gd name="T79" fmla="*/ 0 h 520"/>
                  <a:gd name="T80" fmla="*/ 0 w 1144"/>
                  <a:gd name="T81" fmla="*/ 0 h 520"/>
                  <a:gd name="T82" fmla="*/ 0 w 1144"/>
                  <a:gd name="T83" fmla="*/ 0 h 520"/>
                  <a:gd name="T84" fmla="*/ 0 w 1144"/>
                  <a:gd name="T85" fmla="*/ 0 h 520"/>
                  <a:gd name="T86" fmla="*/ 0 w 1144"/>
                  <a:gd name="T87" fmla="*/ 0 h 520"/>
                  <a:gd name="T88" fmla="*/ 0 w 1144"/>
                  <a:gd name="T89" fmla="*/ 0 h 520"/>
                  <a:gd name="T90" fmla="*/ 0 w 1144"/>
                  <a:gd name="T91" fmla="*/ 0 h 520"/>
                  <a:gd name="T92" fmla="*/ 0 w 1144"/>
                  <a:gd name="T93" fmla="*/ 0 h 520"/>
                  <a:gd name="T94" fmla="*/ 0 w 1144"/>
                  <a:gd name="T95" fmla="*/ 0 h 5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44"/>
                  <a:gd name="T145" fmla="*/ 0 h 520"/>
                  <a:gd name="T146" fmla="*/ 1144 w 1144"/>
                  <a:gd name="T147" fmla="*/ 520 h 5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44" h="520">
                    <a:moveTo>
                      <a:pt x="48" y="52"/>
                    </a:moveTo>
                    <a:cubicBezTo>
                      <a:pt x="83" y="28"/>
                      <a:pt x="187" y="4"/>
                      <a:pt x="216" y="2"/>
                    </a:cubicBezTo>
                    <a:cubicBezTo>
                      <a:pt x="245" y="0"/>
                      <a:pt x="231" y="26"/>
                      <a:pt x="220" y="41"/>
                    </a:cubicBezTo>
                    <a:cubicBezTo>
                      <a:pt x="209" y="56"/>
                      <a:pt x="167" y="74"/>
                      <a:pt x="150" y="95"/>
                    </a:cubicBezTo>
                    <a:cubicBezTo>
                      <a:pt x="133" y="116"/>
                      <a:pt x="113" y="148"/>
                      <a:pt x="118" y="165"/>
                    </a:cubicBezTo>
                    <a:cubicBezTo>
                      <a:pt x="123" y="182"/>
                      <a:pt x="161" y="196"/>
                      <a:pt x="182" y="197"/>
                    </a:cubicBezTo>
                    <a:cubicBezTo>
                      <a:pt x="203" y="198"/>
                      <a:pt x="233" y="167"/>
                      <a:pt x="247" y="170"/>
                    </a:cubicBezTo>
                    <a:cubicBezTo>
                      <a:pt x="261" y="173"/>
                      <a:pt x="279" y="187"/>
                      <a:pt x="269" y="214"/>
                    </a:cubicBezTo>
                    <a:cubicBezTo>
                      <a:pt x="259" y="241"/>
                      <a:pt x="189" y="308"/>
                      <a:pt x="188" y="332"/>
                    </a:cubicBezTo>
                    <a:cubicBezTo>
                      <a:pt x="187" y="356"/>
                      <a:pt x="235" y="370"/>
                      <a:pt x="263" y="359"/>
                    </a:cubicBezTo>
                    <a:cubicBezTo>
                      <a:pt x="291" y="348"/>
                      <a:pt x="304" y="279"/>
                      <a:pt x="355" y="267"/>
                    </a:cubicBezTo>
                    <a:cubicBezTo>
                      <a:pt x="406" y="255"/>
                      <a:pt x="544" y="265"/>
                      <a:pt x="569" y="284"/>
                    </a:cubicBezTo>
                    <a:cubicBezTo>
                      <a:pt x="594" y="303"/>
                      <a:pt x="509" y="359"/>
                      <a:pt x="505" y="380"/>
                    </a:cubicBezTo>
                    <a:cubicBezTo>
                      <a:pt x="501" y="401"/>
                      <a:pt x="511" y="425"/>
                      <a:pt x="543" y="413"/>
                    </a:cubicBezTo>
                    <a:cubicBezTo>
                      <a:pt x="575" y="401"/>
                      <a:pt x="660" y="320"/>
                      <a:pt x="699" y="305"/>
                    </a:cubicBezTo>
                    <a:cubicBezTo>
                      <a:pt x="738" y="290"/>
                      <a:pt x="775" y="302"/>
                      <a:pt x="780" y="321"/>
                    </a:cubicBezTo>
                    <a:cubicBezTo>
                      <a:pt x="785" y="340"/>
                      <a:pt x="733" y="396"/>
                      <a:pt x="731" y="418"/>
                    </a:cubicBezTo>
                    <a:cubicBezTo>
                      <a:pt x="729" y="440"/>
                      <a:pt x="749" y="466"/>
                      <a:pt x="769" y="456"/>
                    </a:cubicBezTo>
                    <a:cubicBezTo>
                      <a:pt x="789" y="446"/>
                      <a:pt x="815" y="385"/>
                      <a:pt x="852" y="356"/>
                    </a:cubicBezTo>
                    <a:cubicBezTo>
                      <a:pt x="889" y="327"/>
                      <a:pt x="947" y="297"/>
                      <a:pt x="993" y="284"/>
                    </a:cubicBezTo>
                    <a:cubicBezTo>
                      <a:pt x="1040" y="272"/>
                      <a:pt x="1137" y="266"/>
                      <a:pt x="1135" y="284"/>
                    </a:cubicBezTo>
                    <a:cubicBezTo>
                      <a:pt x="1133" y="302"/>
                      <a:pt x="1003" y="367"/>
                      <a:pt x="979" y="391"/>
                    </a:cubicBezTo>
                    <a:cubicBezTo>
                      <a:pt x="955" y="415"/>
                      <a:pt x="967" y="432"/>
                      <a:pt x="993" y="426"/>
                    </a:cubicBezTo>
                    <a:cubicBezTo>
                      <a:pt x="1019" y="420"/>
                      <a:pt x="1126" y="348"/>
                      <a:pt x="1135" y="356"/>
                    </a:cubicBezTo>
                    <a:cubicBezTo>
                      <a:pt x="1144" y="364"/>
                      <a:pt x="1079" y="465"/>
                      <a:pt x="1044" y="472"/>
                    </a:cubicBezTo>
                    <a:cubicBezTo>
                      <a:pt x="1009" y="479"/>
                      <a:pt x="953" y="410"/>
                      <a:pt x="925" y="397"/>
                    </a:cubicBezTo>
                    <a:cubicBezTo>
                      <a:pt x="897" y="384"/>
                      <a:pt x="881" y="379"/>
                      <a:pt x="877" y="391"/>
                    </a:cubicBezTo>
                    <a:cubicBezTo>
                      <a:pt x="873" y="403"/>
                      <a:pt x="902" y="454"/>
                      <a:pt x="898" y="472"/>
                    </a:cubicBezTo>
                    <a:cubicBezTo>
                      <a:pt x="894" y="490"/>
                      <a:pt x="883" y="494"/>
                      <a:pt x="852" y="498"/>
                    </a:cubicBezTo>
                    <a:cubicBezTo>
                      <a:pt x="821" y="502"/>
                      <a:pt x="740" y="520"/>
                      <a:pt x="711" y="498"/>
                    </a:cubicBezTo>
                    <a:cubicBezTo>
                      <a:pt x="682" y="476"/>
                      <a:pt x="691" y="385"/>
                      <a:pt x="678" y="364"/>
                    </a:cubicBezTo>
                    <a:cubicBezTo>
                      <a:pt x="665" y="343"/>
                      <a:pt x="641" y="362"/>
                      <a:pt x="635" y="375"/>
                    </a:cubicBezTo>
                    <a:cubicBezTo>
                      <a:pt x="629" y="388"/>
                      <a:pt x="644" y="420"/>
                      <a:pt x="640" y="440"/>
                    </a:cubicBezTo>
                    <a:cubicBezTo>
                      <a:pt x="636" y="460"/>
                      <a:pt x="631" y="486"/>
                      <a:pt x="613" y="493"/>
                    </a:cubicBezTo>
                    <a:cubicBezTo>
                      <a:pt x="595" y="500"/>
                      <a:pt x="559" y="493"/>
                      <a:pt x="532" y="483"/>
                    </a:cubicBezTo>
                    <a:cubicBezTo>
                      <a:pt x="505" y="473"/>
                      <a:pt x="461" y="461"/>
                      <a:pt x="452" y="434"/>
                    </a:cubicBezTo>
                    <a:cubicBezTo>
                      <a:pt x="443" y="407"/>
                      <a:pt x="484" y="340"/>
                      <a:pt x="478" y="321"/>
                    </a:cubicBezTo>
                    <a:cubicBezTo>
                      <a:pt x="472" y="302"/>
                      <a:pt x="434" y="300"/>
                      <a:pt x="414" y="321"/>
                    </a:cubicBezTo>
                    <a:cubicBezTo>
                      <a:pt x="394" y="342"/>
                      <a:pt x="390" y="428"/>
                      <a:pt x="360" y="445"/>
                    </a:cubicBezTo>
                    <a:cubicBezTo>
                      <a:pt x="330" y="462"/>
                      <a:pt x="272" y="438"/>
                      <a:pt x="231" y="423"/>
                    </a:cubicBezTo>
                    <a:cubicBezTo>
                      <a:pt x="190" y="408"/>
                      <a:pt x="122" y="377"/>
                      <a:pt x="112" y="354"/>
                    </a:cubicBezTo>
                    <a:cubicBezTo>
                      <a:pt x="102" y="331"/>
                      <a:pt x="164" y="302"/>
                      <a:pt x="172" y="284"/>
                    </a:cubicBezTo>
                    <a:cubicBezTo>
                      <a:pt x="180" y="266"/>
                      <a:pt x="183" y="247"/>
                      <a:pt x="161" y="246"/>
                    </a:cubicBezTo>
                    <a:cubicBezTo>
                      <a:pt x="139" y="245"/>
                      <a:pt x="60" y="283"/>
                      <a:pt x="37" y="278"/>
                    </a:cubicBezTo>
                    <a:cubicBezTo>
                      <a:pt x="14" y="273"/>
                      <a:pt x="15" y="241"/>
                      <a:pt x="21" y="219"/>
                    </a:cubicBezTo>
                    <a:cubicBezTo>
                      <a:pt x="27" y="197"/>
                      <a:pt x="77" y="156"/>
                      <a:pt x="74" y="144"/>
                    </a:cubicBezTo>
                    <a:cubicBezTo>
                      <a:pt x="71" y="132"/>
                      <a:pt x="8" y="159"/>
                      <a:pt x="4" y="144"/>
                    </a:cubicBezTo>
                    <a:cubicBezTo>
                      <a:pt x="0" y="129"/>
                      <a:pt x="13" y="76"/>
                      <a:pt x="48" y="52"/>
                    </a:cubicBezTo>
                    <a:close/>
                  </a:path>
                </a:pathLst>
              </a:custGeom>
              <a:solidFill>
                <a:schemeClr val="bg1"/>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215" name="Group 294"/>
            <p:cNvGrpSpPr>
              <a:grpSpLocks/>
            </p:cNvGrpSpPr>
            <p:nvPr/>
          </p:nvGrpSpPr>
          <p:grpSpPr bwMode="auto">
            <a:xfrm rot="350160">
              <a:off x="2200" y="1616"/>
              <a:ext cx="221" cy="98"/>
              <a:chOff x="3845" y="3067"/>
              <a:chExt cx="586" cy="326"/>
            </a:xfrm>
          </p:grpSpPr>
          <p:sp>
            <p:nvSpPr>
              <p:cNvPr id="4220" name="Freeform 295"/>
              <p:cNvSpPr>
                <a:spLocks/>
              </p:cNvSpPr>
              <p:nvPr/>
            </p:nvSpPr>
            <p:spPr bwMode="auto">
              <a:xfrm>
                <a:off x="3857" y="3086"/>
                <a:ext cx="565" cy="307"/>
              </a:xfrm>
              <a:custGeom>
                <a:avLst/>
                <a:gdLst>
                  <a:gd name="T0" fmla="*/ 36 w 565"/>
                  <a:gd name="T1" fmla="*/ 127 h 307"/>
                  <a:gd name="T2" fmla="*/ 15 w 565"/>
                  <a:gd name="T3" fmla="*/ 138 h 307"/>
                  <a:gd name="T4" fmla="*/ 3 w 565"/>
                  <a:gd name="T5" fmla="*/ 60 h 307"/>
                  <a:gd name="T6" fmla="*/ 12 w 565"/>
                  <a:gd name="T7" fmla="*/ 39 h 307"/>
                  <a:gd name="T8" fmla="*/ 74 w 565"/>
                  <a:gd name="T9" fmla="*/ 14 h 307"/>
                  <a:gd name="T10" fmla="*/ 138 w 565"/>
                  <a:gd name="T11" fmla="*/ 3 h 307"/>
                  <a:gd name="T12" fmla="*/ 176 w 565"/>
                  <a:gd name="T13" fmla="*/ 9 h 307"/>
                  <a:gd name="T14" fmla="*/ 174 w 565"/>
                  <a:gd name="T15" fmla="*/ 56 h 307"/>
                  <a:gd name="T16" fmla="*/ 167 w 565"/>
                  <a:gd name="T17" fmla="*/ 92 h 307"/>
                  <a:gd name="T18" fmla="*/ 186 w 565"/>
                  <a:gd name="T19" fmla="*/ 114 h 307"/>
                  <a:gd name="T20" fmla="*/ 260 w 565"/>
                  <a:gd name="T21" fmla="*/ 125 h 307"/>
                  <a:gd name="T22" fmla="*/ 431 w 565"/>
                  <a:gd name="T23" fmla="*/ 116 h 307"/>
                  <a:gd name="T24" fmla="*/ 533 w 565"/>
                  <a:gd name="T25" fmla="*/ 119 h 307"/>
                  <a:gd name="T26" fmla="*/ 563 w 565"/>
                  <a:gd name="T27" fmla="*/ 141 h 307"/>
                  <a:gd name="T28" fmla="*/ 548 w 565"/>
                  <a:gd name="T29" fmla="*/ 203 h 307"/>
                  <a:gd name="T30" fmla="*/ 491 w 565"/>
                  <a:gd name="T31" fmla="*/ 270 h 307"/>
                  <a:gd name="T32" fmla="*/ 372 w 565"/>
                  <a:gd name="T33" fmla="*/ 300 h 307"/>
                  <a:gd name="T34" fmla="*/ 225 w 565"/>
                  <a:gd name="T35" fmla="*/ 296 h 307"/>
                  <a:gd name="T36" fmla="*/ 57 w 565"/>
                  <a:gd name="T37" fmla="*/ 234 h 307"/>
                  <a:gd name="T38" fmla="*/ 3 w 565"/>
                  <a:gd name="T39" fmla="*/ 69 h 3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5"/>
                  <a:gd name="T61" fmla="*/ 0 h 307"/>
                  <a:gd name="T62" fmla="*/ 565 w 565"/>
                  <a:gd name="T63" fmla="*/ 307 h 30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5" h="307">
                    <a:moveTo>
                      <a:pt x="36" y="127"/>
                    </a:moveTo>
                    <a:lnTo>
                      <a:pt x="15" y="138"/>
                    </a:lnTo>
                    <a:cubicBezTo>
                      <a:pt x="10" y="127"/>
                      <a:pt x="3" y="76"/>
                      <a:pt x="3" y="60"/>
                    </a:cubicBezTo>
                    <a:cubicBezTo>
                      <a:pt x="3" y="44"/>
                      <a:pt x="0" y="47"/>
                      <a:pt x="12" y="39"/>
                    </a:cubicBezTo>
                    <a:cubicBezTo>
                      <a:pt x="24" y="31"/>
                      <a:pt x="53" y="20"/>
                      <a:pt x="74" y="14"/>
                    </a:cubicBezTo>
                    <a:cubicBezTo>
                      <a:pt x="95" y="8"/>
                      <a:pt x="121" y="4"/>
                      <a:pt x="138" y="3"/>
                    </a:cubicBezTo>
                    <a:cubicBezTo>
                      <a:pt x="155" y="2"/>
                      <a:pt x="170" y="0"/>
                      <a:pt x="176" y="9"/>
                    </a:cubicBezTo>
                    <a:cubicBezTo>
                      <a:pt x="182" y="18"/>
                      <a:pt x="175" y="42"/>
                      <a:pt x="174" y="56"/>
                    </a:cubicBezTo>
                    <a:cubicBezTo>
                      <a:pt x="173" y="70"/>
                      <a:pt x="165" y="82"/>
                      <a:pt x="167" y="92"/>
                    </a:cubicBezTo>
                    <a:cubicBezTo>
                      <a:pt x="169" y="102"/>
                      <a:pt x="171" y="109"/>
                      <a:pt x="186" y="114"/>
                    </a:cubicBezTo>
                    <a:cubicBezTo>
                      <a:pt x="201" y="119"/>
                      <a:pt x="219" y="125"/>
                      <a:pt x="260" y="125"/>
                    </a:cubicBezTo>
                    <a:cubicBezTo>
                      <a:pt x="301" y="125"/>
                      <a:pt x="386" y="117"/>
                      <a:pt x="431" y="116"/>
                    </a:cubicBezTo>
                    <a:cubicBezTo>
                      <a:pt x="476" y="115"/>
                      <a:pt x="511" y="115"/>
                      <a:pt x="533" y="119"/>
                    </a:cubicBezTo>
                    <a:cubicBezTo>
                      <a:pt x="555" y="123"/>
                      <a:pt x="561" y="127"/>
                      <a:pt x="563" y="141"/>
                    </a:cubicBezTo>
                    <a:cubicBezTo>
                      <a:pt x="565" y="155"/>
                      <a:pt x="560" y="182"/>
                      <a:pt x="548" y="203"/>
                    </a:cubicBezTo>
                    <a:cubicBezTo>
                      <a:pt x="536" y="224"/>
                      <a:pt x="520" y="254"/>
                      <a:pt x="491" y="270"/>
                    </a:cubicBezTo>
                    <a:cubicBezTo>
                      <a:pt x="462" y="286"/>
                      <a:pt x="416" y="296"/>
                      <a:pt x="372" y="300"/>
                    </a:cubicBezTo>
                    <a:cubicBezTo>
                      <a:pt x="328" y="304"/>
                      <a:pt x="277" y="307"/>
                      <a:pt x="225" y="296"/>
                    </a:cubicBezTo>
                    <a:cubicBezTo>
                      <a:pt x="173" y="285"/>
                      <a:pt x="94" y="272"/>
                      <a:pt x="57" y="234"/>
                    </a:cubicBezTo>
                    <a:cubicBezTo>
                      <a:pt x="20" y="196"/>
                      <a:pt x="11" y="132"/>
                      <a:pt x="3" y="69"/>
                    </a:cubicBezTo>
                  </a:path>
                </a:pathLst>
              </a:custGeom>
              <a:gradFill rotWithShape="1">
                <a:gsLst>
                  <a:gs pos="0">
                    <a:srgbClr val="EAEAEA"/>
                  </a:gs>
                  <a:gs pos="100000">
                    <a:srgbClr val="969696"/>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21" name="Freeform 132"/>
              <p:cNvSpPr>
                <a:spLocks noChangeAspect="1"/>
              </p:cNvSpPr>
              <p:nvPr/>
            </p:nvSpPr>
            <p:spPr bwMode="auto">
              <a:xfrm>
                <a:off x="3845" y="3067"/>
                <a:ext cx="586" cy="269"/>
              </a:xfrm>
              <a:custGeom>
                <a:avLst/>
                <a:gdLst>
                  <a:gd name="T0" fmla="*/ 1 w 901"/>
                  <a:gd name="T1" fmla="*/ 1 h 416"/>
                  <a:gd name="T2" fmla="*/ 1 w 901"/>
                  <a:gd name="T3" fmla="*/ 1 h 416"/>
                  <a:gd name="T4" fmla="*/ 1 w 901"/>
                  <a:gd name="T5" fmla="*/ 1 h 416"/>
                  <a:gd name="T6" fmla="*/ 1 w 901"/>
                  <a:gd name="T7" fmla="*/ 1 h 416"/>
                  <a:gd name="T8" fmla="*/ 1 w 901"/>
                  <a:gd name="T9" fmla="*/ 1 h 416"/>
                  <a:gd name="T10" fmla="*/ 1 w 901"/>
                  <a:gd name="T11" fmla="*/ 1 h 416"/>
                  <a:gd name="T12" fmla="*/ 1 w 901"/>
                  <a:gd name="T13" fmla="*/ 1 h 416"/>
                  <a:gd name="T14" fmla="*/ 1 w 901"/>
                  <a:gd name="T15" fmla="*/ 1 h 416"/>
                  <a:gd name="T16" fmla="*/ 1 w 901"/>
                  <a:gd name="T17" fmla="*/ 1 h 416"/>
                  <a:gd name="T18" fmla="*/ 1 w 901"/>
                  <a:gd name="T19" fmla="*/ 1 h 416"/>
                  <a:gd name="T20" fmla="*/ 1 w 901"/>
                  <a:gd name="T21" fmla="*/ 1 h 4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1"/>
                  <a:gd name="T34" fmla="*/ 0 h 416"/>
                  <a:gd name="T35" fmla="*/ 901 w 901"/>
                  <a:gd name="T36" fmla="*/ 416 h 4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1" h="416">
                    <a:moveTo>
                      <a:pt x="871" y="273"/>
                    </a:moveTo>
                    <a:cubicBezTo>
                      <a:pt x="841" y="311"/>
                      <a:pt x="727" y="402"/>
                      <a:pt x="598" y="409"/>
                    </a:cubicBezTo>
                    <a:cubicBezTo>
                      <a:pt x="469" y="416"/>
                      <a:pt x="197" y="371"/>
                      <a:pt x="99" y="318"/>
                    </a:cubicBezTo>
                    <a:cubicBezTo>
                      <a:pt x="1" y="265"/>
                      <a:pt x="0" y="143"/>
                      <a:pt x="9" y="91"/>
                    </a:cubicBezTo>
                    <a:cubicBezTo>
                      <a:pt x="18" y="39"/>
                      <a:pt x="106" y="10"/>
                      <a:pt x="153" y="5"/>
                    </a:cubicBezTo>
                    <a:cubicBezTo>
                      <a:pt x="200" y="0"/>
                      <a:pt x="280" y="42"/>
                      <a:pt x="293" y="59"/>
                    </a:cubicBezTo>
                    <a:cubicBezTo>
                      <a:pt x="306" y="76"/>
                      <a:pt x="238" y="91"/>
                      <a:pt x="233" y="108"/>
                    </a:cubicBezTo>
                    <a:cubicBezTo>
                      <a:pt x="228" y="125"/>
                      <a:pt x="214" y="144"/>
                      <a:pt x="260" y="161"/>
                    </a:cubicBezTo>
                    <a:cubicBezTo>
                      <a:pt x="306" y="178"/>
                      <a:pt x="421" y="207"/>
                      <a:pt x="508" y="210"/>
                    </a:cubicBezTo>
                    <a:cubicBezTo>
                      <a:pt x="595" y="213"/>
                      <a:pt x="720" y="172"/>
                      <a:pt x="780" y="182"/>
                    </a:cubicBezTo>
                    <a:cubicBezTo>
                      <a:pt x="840" y="192"/>
                      <a:pt x="901" y="235"/>
                      <a:pt x="871" y="273"/>
                    </a:cubicBezTo>
                    <a:close/>
                  </a:path>
                </a:pathLst>
              </a:custGeom>
              <a:solidFill>
                <a:srgbClr val="969696"/>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22" name="Freeform 133"/>
              <p:cNvSpPr>
                <a:spLocks noChangeAspect="1"/>
              </p:cNvSpPr>
              <p:nvPr/>
            </p:nvSpPr>
            <p:spPr bwMode="auto">
              <a:xfrm>
                <a:off x="3878" y="3096"/>
                <a:ext cx="472" cy="216"/>
              </a:xfrm>
              <a:custGeom>
                <a:avLst/>
                <a:gdLst>
                  <a:gd name="T0" fmla="*/ 0 w 1144"/>
                  <a:gd name="T1" fmla="*/ 0 h 520"/>
                  <a:gd name="T2" fmla="*/ 0 w 1144"/>
                  <a:gd name="T3" fmla="*/ 0 h 520"/>
                  <a:gd name="T4" fmla="*/ 0 w 1144"/>
                  <a:gd name="T5" fmla="*/ 0 h 520"/>
                  <a:gd name="T6" fmla="*/ 0 w 1144"/>
                  <a:gd name="T7" fmla="*/ 0 h 520"/>
                  <a:gd name="T8" fmla="*/ 0 w 1144"/>
                  <a:gd name="T9" fmla="*/ 0 h 520"/>
                  <a:gd name="T10" fmla="*/ 0 w 1144"/>
                  <a:gd name="T11" fmla="*/ 0 h 520"/>
                  <a:gd name="T12" fmla="*/ 0 w 1144"/>
                  <a:gd name="T13" fmla="*/ 0 h 520"/>
                  <a:gd name="T14" fmla="*/ 0 w 1144"/>
                  <a:gd name="T15" fmla="*/ 0 h 520"/>
                  <a:gd name="T16" fmla="*/ 0 w 1144"/>
                  <a:gd name="T17" fmla="*/ 0 h 520"/>
                  <a:gd name="T18" fmla="*/ 0 w 1144"/>
                  <a:gd name="T19" fmla="*/ 0 h 520"/>
                  <a:gd name="T20" fmla="*/ 0 w 1144"/>
                  <a:gd name="T21" fmla="*/ 0 h 520"/>
                  <a:gd name="T22" fmla="*/ 0 w 1144"/>
                  <a:gd name="T23" fmla="*/ 0 h 520"/>
                  <a:gd name="T24" fmla="*/ 0 w 1144"/>
                  <a:gd name="T25" fmla="*/ 0 h 520"/>
                  <a:gd name="T26" fmla="*/ 0 w 1144"/>
                  <a:gd name="T27" fmla="*/ 0 h 520"/>
                  <a:gd name="T28" fmla="*/ 0 w 1144"/>
                  <a:gd name="T29" fmla="*/ 0 h 520"/>
                  <a:gd name="T30" fmla="*/ 0 w 1144"/>
                  <a:gd name="T31" fmla="*/ 0 h 520"/>
                  <a:gd name="T32" fmla="*/ 0 w 1144"/>
                  <a:gd name="T33" fmla="*/ 0 h 520"/>
                  <a:gd name="T34" fmla="*/ 0 w 1144"/>
                  <a:gd name="T35" fmla="*/ 0 h 520"/>
                  <a:gd name="T36" fmla="*/ 0 w 1144"/>
                  <a:gd name="T37" fmla="*/ 0 h 520"/>
                  <a:gd name="T38" fmla="*/ 0 w 1144"/>
                  <a:gd name="T39" fmla="*/ 0 h 520"/>
                  <a:gd name="T40" fmla="*/ 0 w 1144"/>
                  <a:gd name="T41" fmla="*/ 0 h 520"/>
                  <a:gd name="T42" fmla="*/ 0 w 1144"/>
                  <a:gd name="T43" fmla="*/ 0 h 520"/>
                  <a:gd name="T44" fmla="*/ 0 w 1144"/>
                  <a:gd name="T45" fmla="*/ 0 h 520"/>
                  <a:gd name="T46" fmla="*/ 0 w 1144"/>
                  <a:gd name="T47" fmla="*/ 0 h 520"/>
                  <a:gd name="T48" fmla="*/ 0 w 1144"/>
                  <a:gd name="T49" fmla="*/ 0 h 520"/>
                  <a:gd name="T50" fmla="*/ 0 w 1144"/>
                  <a:gd name="T51" fmla="*/ 0 h 520"/>
                  <a:gd name="T52" fmla="*/ 0 w 1144"/>
                  <a:gd name="T53" fmla="*/ 0 h 520"/>
                  <a:gd name="T54" fmla="*/ 0 w 1144"/>
                  <a:gd name="T55" fmla="*/ 0 h 520"/>
                  <a:gd name="T56" fmla="*/ 0 w 1144"/>
                  <a:gd name="T57" fmla="*/ 0 h 520"/>
                  <a:gd name="T58" fmla="*/ 0 w 1144"/>
                  <a:gd name="T59" fmla="*/ 0 h 520"/>
                  <a:gd name="T60" fmla="*/ 0 w 1144"/>
                  <a:gd name="T61" fmla="*/ 0 h 520"/>
                  <a:gd name="T62" fmla="*/ 0 w 1144"/>
                  <a:gd name="T63" fmla="*/ 0 h 520"/>
                  <a:gd name="T64" fmla="*/ 0 w 1144"/>
                  <a:gd name="T65" fmla="*/ 0 h 520"/>
                  <a:gd name="T66" fmla="*/ 0 w 1144"/>
                  <a:gd name="T67" fmla="*/ 0 h 520"/>
                  <a:gd name="T68" fmla="*/ 0 w 1144"/>
                  <a:gd name="T69" fmla="*/ 0 h 520"/>
                  <a:gd name="T70" fmla="*/ 0 w 1144"/>
                  <a:gd name="T71" fmla="*/ 0 h 520"/>
                  <a:gd name="T72" fmla="*/ 0 w 1144"/>
                  <a:gd name="T73" fmla="*/ 0 h 520"/>
                  <a:gd name="T74" fmla="*/ 0 w 1144"/>
                  <a:gd name="T75" fmla="*/ 0 h 520"/>
                  <a:gd name="T76" fmla="*/ 0 w 1144"/>
                  <a:gd name="T77" fmla="*/ 0 h 520"/>
                  <a:gd name="T78" fmla="*/ 0 w 1144"/>
                  <a:gd name="T79" fmla="*/ 0 h 520"/>
                  <a:gd name="T80" fmla="*/ 0 w 1144"/>
                  <a:gd name="T81" fmla="*/ 0 h 520"/>
                  <a:gd name="T82" fmla="*/ 0 w 1144"/>
                  <a:gd name="T83" fmla="*/ 0 h 520"/>
                  <a:gd name="T84" fmla="*/ 0 w 1144"/>
                  <a:gd name="T85" fmla="*/ 0 h 520"/>
                  <a:gd name="T86" fmla="*/ 0 w 1144"/>
                  <a:gd name="T87" fmla="*/ 0 h 520"/>
                  <a:gd name="T88" fmla="*/ 0 w 1144"/>
                  <a:gd name="T89" fmla="*/ 0 h 520"/>
                  <a:gd name="T90" fmla="*/ 0 w 1144"/>
                  <a:gd name="T91" fmla="*/ 0 h 520"/>
                  <a:gd name="T92" fmla="*/ 0 w 1144"/>
                  <a:gd name="T93" fmla="*/ 0 h 520"/>
                  <a:gd name="T94" fmla="*/ 0 w 1144"/>
                  <a:gd name="T95" fmla="*/ 0 h 5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44"/>
                  <a:gd name="T145" fmla="*/ 0 h 520"/>
                  <a:gd name="T146" fmla="*/ 1144 w 1144"/>
                  <a:gd name="T147" fmla="*/ 520 h 5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44" h="520">
                    <a:moveTo>
                      <a:pt x="48" y="52"/>
                    </a:moveTo>
                    <a:cubicBezTo>
                      <a:pt x="83" y="28"/>
                      <a:pt x="187" y="4"/>
                      <a:pt x="216" y="2"/>
                    </a:cubicBezTo>
                    <a:cubicBezTo>
                      <a:pt x="245" y="0"/>
                      <a:pt x="231" y="26"/>
                      <a:pt x="220" y="41"/>
                    </a:cubicBezTo>
                    <a:cubicBezTo>
                      <a:pt x="209" y="56"/>
                      <a:pt x="167" y="74"/>
                      <a:pt x="150" y="95"/>
                    </a:cubicBezTo>
                    <a:cubicBezTo>
                      <a:pt x="133" y="116"/>
                      <a:pt x="113" y="148"/>
                      <a:pt x="118" y="165"/>
                    </a:cubicBezTo>
                    <a:cubicBezTo>
                      <a:pt x="123" y="182"/>
                      <a:pt x="161" y="196"/>
                      <a:pt x="182" y="197"/>
                    </a:cubicBezTo>
                    <a:cubicBezTo>
                      <a:pt x="203" y="198"/>
                      <a:pt x="233" y="167"/>
                      <a:pt x="247" y="170"/>
                    </a:cubicBezTo>
                    <a:cubicBezTo>
                      <a:pt x="261" y="173"/>
                      <a:pt x="279" y="187"/>
                      <a:pt x="269" y="214"/>
                    </a:cubicBezTo>
                    <a:cubicBezTo>
                      <a:pt x="259" y="241"/>
                      <a:pt x="189" y="308"/>
                      <a:pt x="188" y="332"/>
                    </a:cubicBezTo>
                    <a:cubicBezTo>
                      <a:pt x="187" y="356"/>
                      <a:pt x="235" y="370"/>
                      <a:pt x="263" y="359"/>
                    </a:cubicBezTo>
                    <a:cubicBezTo>
                      <a:pt x="291" y="348"/>
                      <a:pt x="304" y="279"/>
                      <a:pt x="355" y="267"/>
                    </a:cubicBezTo>
                    <a:cubicBezTo>
                      <a:pt x="406" y="255"/>
                      <a:pt x="544" y="265"/>
                      <a:pt x="569" y="284"/>
                    </a:cubicBezTo>
                    <a:cubicBezTo>
                      <a:pt x="594" y="303"/>
                      <a:pt x="509" y="359"/>
                      <a:pt x="505" y="380"/>
                    </a:cubicBezTo>
                    <a:cubicBezTo>
                      <a:pt x="501" y="401"/>
                      <a:pt x="511" y="425"/>
                      <a:pt x="543" y="413"/>
                    </a:cubicBezTo>
                    <a:cubicBezTo>
                      <a:pt x="575" y="401"/>
                      <a:pt x="660" y="320"/>
                      <a:pt x="699" y="305"/>
                    </a:cubicBezTo>
                    <a:cubicBezTo>
                      <a:pt x="738" y="290"/>
                      <a:pt x="775" y="302"/>
                      <a:pt x="780" y="321"/>
                    </a:cubicBezTo>
                    <a:cubicBezTo>
                      <a:pt x="785" y="340"/>
                      <a:pt x="733" y="396"/>
                      <a:pt x="731" y="418"/>
                    </a:cubicBezTo>
                    <a:cubicBezTo>
                      <a:pt x="729" y="440"/>
                      <a:pt x="749" y="466"/>
                      <a:pt x="769" y="456"/>
                    </a:cubicBezTo>
                    <a:cubicBezTo>
                      <a:pt x="789" y="446"/>
                      <a:pt x="815" y="385"/>
                      <a:pt x="852" y="356"/>
                    </a:cubicBezTo>
                    <a:cubicBezTo>
                      <a:pt x="889" y="327"/>
                      <a:pt x="947" y="297"/>
                      <a:pt x="993" y="284"/>
                    </a:cubicBezTo>
                    <a:cubicBezTo>
                      <a:pt x="1040" y="272"/>
                      <a:pt x="1137" y="266"/>
                      <a:pt x="1135" y="284"/>
                    </a:cubicBezTo>
                    <a:cubicBezTo>
                      <a:pt x="1133" y="302"/>
                      <a:pt x="1003" y="367"/>
                      <a:pt x="979" y="391"/>
                    </a:cubicBezTo>
                    <a:cubicBezTo>
                      <a:pt x="955" y="415"/>
                      <a:pt x="967" y="432"/>
                      <a:pt x="993" y="426"/>
                    </a:cubicBezTo>
                    <a:cubicBezTo>
                      <a:pt x="1019" y="420"/>
                      <a:pt x="1126" y="348"/>
                      <a:pt x="1135" y="356"/>
                    </a:cubicBezTo>
                    <a:cubicBezTo>
                      <a:pt x="1144" y="364"/>
                      <a:pt x="1079" y="465"/>
                      <a:pt x="1044" y="472"/>
                    </a:cubicBezTo>
                    <a:cubicBezTo>
                      <a:pt x="1009" y="479"/>
                      <a:pt x="953" y="410"/>
                      <a:pt x="925" y="397"/>
                    </a:cubicBezTo>
                    <a:cubicBezTo>
                      <a:pt x="897" y="384"/>
                      <a:pt x="881" y="379"/>
                      <a:pt x="877" y="391"/>
                    </a:cubicBezTo>
                    <a:cubicBezTo>
                      <a:pt x="873" y="403"/>
                      <a:pt x="902" y="454"/>
                      <a:pt x="898" y="472"/>
                    </a:cubicBezTo>
                    <a:cubicBezTo>
                      <a:pt x="894" y="490"/>
                      <a:pt x="883" y="494"/>
                      <a:pt x="852" y="498"/>
                    </a:cubicBezTo>
                    <a:cubicBezTo>
                      <a:pt x="821" y="502"/>
                      <a:pt x="740" y="520"/>
                      <a:pt x="711" y="498"/>
                    </a:cubicBezTo>
                    <a:cubicBezTo>
                      <a:pt x="682" y="476"/>
                      <a:pt x="691" y="385"/>
                      <a:pt x="678" y="364"/>
                    </a:cubicBezTo>
                    <a:cubicBezTo>
                      <a:pt x="665" y="343"/>
                      <a:pt x="641" y="362"/>
                      <a:pt x="635" y="375"/>
                    </a:cubicBezTo>
                    <a:cubicBezTo>
                      <a:pt x="629" y="388"/>
                      <a:pt x="644" y="420"/>
                      <a:pt x="640" y="440"/>
                    </a:cubicBezTo>
                    <a:cubicBezTo>
                      <a:pt x="636" y="460"/>
                      <a:pt x="631" y="486"/>
                      <a:pt x="613" y="493"/>
                    </a:cubicBezTo>
                    <a:cubicBezTo>
                      <a:pt x="595" y="500"/>
                      <a:pt x="559" y="493"/>
                      <a:pt x="532" y="483"/>
                    </a:cubicBezTo>
                    <a:cubicBezTo>
                      <a:pt x="505" y="473"/>
                      <a:pt x="461" y="461"/>
                      <a:pt x="452" y="434"/>
                    </a:cubicBezTo>
                    <a:cubicBezTo>
                      <a:pt x="443" y="407"/>
                      <a:pt x="484" y="340"/>
                      <a:pt x="478" y="321"/>
                    </a:cubicBezTo>
                    <a:cubicBezTo>
                      <a:pt x="472" y="302"/>
                      <a:pt x="434" y="300"/>
                      <a:pt x="414" y="321"/>
                    </a:cubicBezTo>
                    <a:cubicBezTo>
                      <a:pt x="394" y="342"/>
                      <a:pt x="390" y="428"/>
                      <a:pt x="360" y="445"/>
                    </a:cubicBezTo>
                    <a:cubicBezTo>
                      <a:pt x="330" y="462"/>
                      <a:pt x="272" y="438"/>
                      <a:pt x="231" y="423"/>
                    </a:cubicBezTo>
                    <a:cubicBezTo>
                      <a:pt x="190" y="408"/>
                      <a:pt x="122" y="377"/>
                      <a:pt x="112" y="354"/>
                    </a:cubicBezTo>
                    <a:cubicBezTo>
                      <a:pt x="102" y="331"/>
                      <a:pt x="164" y="302"/>
                      <a:pt x="172" y="284"/>
                    </a:cubicBezTo>
                    <a:cubicBezTo>
                      <a:pt x="180" y="266"/>
                      <a:pt x="183" y="247"/>
                      <a:pt x="161" y="246"/>
                    </a:cubicBezTo>
                    <a:cubicBezTo>
                      <a:pt x="139" y="245"/>
                      <a:pt x="60" y="283"/>
                      <a:pt x="37" y="278"/>
                    </a:cubicBezTo>
                    <a:cubicBezTo>
                      <a:pt x="14" y="273"/>
                      <a:pt x="15" y="241"/>
                      <a:pt x="21" y="219"/>
                    </a:cubicBezTo>
                    <a:cubicBezTo>
                      <a:pt x="27" y="197"/>
                      <a:pt x="77" y="156"/>
                      <a:pt x="74" y="144"/>
                    </a:cubicBezTo>
                    <a:cubicBezTo>
                      <a:pt x="71" y="132"/>
                      <a:pt x="8" y="159"/>
                      <a:pt x="4" y="144"/>
                    </a:cubicBezTo>
                    <a:cubicBezTo>
                      <a:pt x="0" y="129"/>
                      <a:pt x="13" y="76"/>
                      <a:pt x="48" y="52"/>
                    </a:cubicBezTo>
                    <a:close/>
                  </a:path>
                </a:pathLst>
              </a:custGeom>
              <a:solidFill>
                <a:schemeClr val="bg1"/>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216" name="Group 298"/>
            <p:cNvGrpSpPr>
              <a:grpSpLocks/>
            </p:cNvGrpSpPr>
            <p:nvPr/>
          </p:nvGrpSpPr>
          <p:grpSpPr bwMode="auto">
            <a:xfrm>
              <a:off x="3584" y="1750"/>
              <a:ext cx="221" cy="98"/>
              <a:chOff x="3845" y="3067"/>
              <a:chExt cx="586" cy="326"/>
            </a:xfrm>
          </p:grpSpPr>
          <p:sp>
            <p:nvSpPr>
              <p:cNvPr id="4217" name="Freeform 299"/>
              <p:cNvSpPr>
                <a:spLocks/>
              </p:cNvSpPr>
              <p:nvPr/>
            </p:nvSpPr>
            <p:spPr bwMode="auto">
              <a:xfrm>
                <a:off x="3857" y="3086"/>
                <a:ext cx="565" cy="307"/>
              </a:xfrm>
              <a:custGeom>
                <a:avLst/>
                <a:gdLst>
                  <a:gd name="T0" fmla="*/ 36 w 565"/>
                  <a:gd name="T1" fmla="*/ 127 h 307"/>
                  <a:gd name="T2" fmla="*/ 15 w 565"/>
                  <a:gd name="T3" fmla="*/ 138 h 307"/>
                  <a:gd name="T4" fmla="*/ 3 w 565"/>
                  <a:gd name="T5" fmla="*/ 60 h 307"/>
                  <a:gd name="T6" fmla="*/ 12 w 565"/>
                  <a:gd name="T7" fmla="*/ 39 h 307"/>
                  <a:gd name="T8" fmla="*/ 74 w 565"/>
                  <a:gd name="T9" fmla="*/ 14 h 307"/>
                  <a:gd name="T10" fmla="*/ 138 w 565"/>
                  <a:gd name="T11" fmla="*/ 3 h 307"/>
                  <a:gd name="T12" fmla="*/ 176 w 565"/>
                  <a:gd name="T13" fmla="*/ 9 h 307"/>
                  <a:gd name="T14" fmla="*/ 174 w 565"/>
                  <a:gd name="T15" fmla="*/ 56 h 307"/>
                  <a:gd name="T16" fmla="*/ 167 w 565"/>
                  <a:gd name="T17" fmla="*/ 92 h 307"/>
                  <a:gd name="T18" fmla="*/ 186 w 565"/>
                  <a:gd name="T19" fmla="*/ 114 h 307"/>
                  <a:gd name="T20" fmla="*/ 260 w 565"/>
                  <a:gd name="T21" fmla="*/ 125 h 307"/>
                  <a:gd name="T22" fmla="*/ 431 w 565"/>
                  <a:gd name="T23" fmla="*/ 116 h 307"/>
                  <a:gd name="T24" fmla="*/ 533 w 565"/>
                  <a:gd name="T25" fmla="*/ 119 h 307"/>
                  <a:gd name="T26" fmla="*/ 563 w 565"/>
                  <a:gd name="T27" fmla="*/ 141 h 307"/>
                  <a:gd name="T28" fmla="*/ 548 w 565"/>
                  <a:gd name="T29" fmla="*/ 203 h 307"/>
                  <a:gd name="T30" fmla="*/ 491 w 565"/>
                  <a:gd name="T31" fmla="*/ 270 h 307"/>
                  <a:gd name="T32" fmla="*/ 372 w 565"/>
                  <a:gd name="T33" fmla="*/ 300 h 307"/>
                  <a:gd name="T34" fmla="*/ 225 w 565"/>
                  <a:gd name="T35" fmla="*/ 296 h 307"/>
                  <a:gd name="T36" fmla="*/ 57 w 565"/>
                  <a:gd name="T37" fmla="*/ 234 h 307"/>
                  <a:gd name="T38" fmla="*/ 3 w 565"/>
                  <a:gd name="T39" fmla="*/ 69 h 3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5"/>
                  <a:gd name="T61" fmla="*/ 0 h 307"/>
                  <a:gd name="T62" fmla="*/ 565 w 565"/>
                  <a:gd name="T63" fmla="*/ 307 h 30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5" h="307">
                    <a:moveTo>
                      <a:pt x="36" y="127"/>
                    </a:moveTo>
                    <a:lnTo>
                      <a:pt x="15" y="138"/>
                    </a:lnTo>
                    <a:cubicBezTo>
                      <a:pt x="10" y="127"/>
                      <a:pt x="3" y="76"/>
                      <a:pt x="3" y="60"/>
                    </a:cubicBezTo>
                    <a:cubicBezTo>
                      <a:pt x="3" y="44"/>
                      <a:pt x="0" y="47"/>
                      <a:pt x="12" y="39"/>
                    </a:cubicBezTo>
                    <a:cubicBezTo>
                      <a:pt x="24" y="31"/>
                      <a:pt x="53" y="20"/>
                      <a:pt x="74" y="14"/>
                    </a:cubicBezTo>
                    <a:cubicBezTo>
                      <a:pt x="95" y="8"/>
                      <a:pt x="121" y="4"/>
                      <a:pt x="138" y="3"/>
                    </a:cubicBezTo>
                    <a:cubicBezTo>
                      <a:pt x="155" y="2"/>
                      <a:pt x="170" y="0"/>
                      <a:pt x="176" y="9"/>
                    </a:cubicBezTo>
                    <a:cubicBezTo>
                      <a:pt x="182" y="18"/>
                      <a:pt x="175" y="42"/>
                      <a:pt x="174" y="56"/>
                    </a:cubicBezTo>
                    <a:cubicBezTo>
                      <a:pt x="173" y="70"/>
                      <a:pt x="165" y="82"/>
                      <a:pt x="167" y="92"/>
                    </a:cubicBezTo>
                    <a:cubicBezTo>
                      <a:pt x="169" y="102"/>
                      <a:pt x="171" y="109"/>
                      <a:pt x="186" y="114"/>
                    </a:cubicBezTo>
                    <a:cubicBezTo>
                      <a:pt x="201" y="119"/>
                      <a:pt x="219" y="125"/>
                      <a:pt x="260" y="125"/>
                    </a:cubicBezTo>
                    <a:cubicBezTo>
                      <a:pt x="301" y="125"/>
                      <a:pt x="386" y="117"/>
                      <a:pt x="431" y="116"/>
                    </a:cubicBezTo>
                    <a:cubicBezTo>
                      <a:pt x="476" y="115"/>
                      <a:pt x="511" y="115"/>
                      <a:pt x="533" y="119"/>
                    </a:cubicBezTo>
                    <a:cubicBezTo>
                      <a:pt x="555" y="123"/>
                      <a:pt x="561" y="127"/>
                      <a:pt x="563" y="141"/>
                    </a:cubicBezTo>
                    <a:cubicBezTo>
                      <a:pt x="565" y="155"/>
                      <a:pt x="560" y="182"/>
                      <a:pt x="548" y="203"/>
                    </a:cubicBezTo>
                    <a:cubicBezTo>
                      <a:pt x="536" y="224"/>
                      <a:pt x="520" y="254"/>
                      <a:pt x="491" y="270"/>
                    </a:cubicBezTo>
                    <a:cubicBezTo>
                      <a:pt x="462" y="286"/>
                      <a:pt x="416" y="296"/>
                      <a:pt x="372" y="300"/>
                    </a:cubicBezTo>
                    <a:cubicBezTo>
                      <a:pt x="328" y="304"/>
                      <a:pt x="277" y="307"/>
                      <a:pt x="225" y="296"/>
                    </a:cubicBezTo>
                    <a:cubicBezTo>
                      <a:pt x="173" y="285"/>
                      <a:pt x="94" y="272"/>
                      <a:pt x="57" y="234"/>
                    </a:cubicBezTo>
                    <a:cubicBezTo>
                      <a:pt x="20" y="196"/>
                      <a:pt x="11" y="132"/>
                      <a:pt x="3" y="69"/>
                    </a:cubicBezTo>
                  </a:path>
                </a:pathLst>
              </a:custGeom>
              <a:gradFill rotWithShape="1">
                <a:gsLst>
                  <a:gs pos="0">
                    <a:srgbClr val="EAEAEA"/>
                  </a:gs>
                  <a:gs pos="100000">
                    <a:srgbClr val="969696"/>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18" name="Freeform 132"/>
              <p:cNvSpPr>
                <a:spLocks noChangeAspect="1"/>
              </p:cNvSpPr>
              <p:nvPr/>
            </p:nvSpPr>
            <p:spPr bwMode="auto">
              <a:xfrm>
                <a:off x="3845" y="3067"/>
                <a:ext cx="586" cy="269"/>
              </a:xfrm>
              <a:custGeom>
                <a:avLst/>
                <a:gdLst>
                  <a:gd name="T0" fmla="*/ 1 w 901"/>
                  <a:gd name="T1" fmla="*/ 1 h 416"/>
                  <a:gd name="T2" fmla="*/ 1 w 901"/>
                  <a:gd name="T3" fmla="*/ 1 h 416"/>
                  <a:gd name="T4" fmla="*/ 1 w 901"/>
                  <a:gd name="T5" fmla="*/ 1 h 416"/>
                  <a:gd name="T6" fmla="*/ 1 w 901"/>
                  <a:gd name="T7" fmla="*/ 1 h 416"/>
                  <a:gd name="T8" fmla="*/ 1 w 901"/>
                  <a:gd name="T9" fmla="*/ 1 h 416"/>
                  <a:gd name="T10" fmla="*/ 1 w 901"/>
                  <a:gd name="T11" fmla="*/ 1 h 416"/>
                  <a:gd name="T12" fmla="*/ 1 w 901"/>
                  <a:gd name="T13" fmla="*/ 1 h 416"/>
                  <a:gd name="T14" fmla="*/ 1 w 901"/>
                  <a:gd name="T15" fmla="*/ 1 h 416"/>
                  <a:gd name="T16" fmla="*/ 1 w 901"/>
                  <a:gd name="T17" fmla="*/ 1 h 416"/>
                  <a:gd name="T18" fmla="*/ 1 w 901"/>
                  <a:gd name="T19" fmla="*/ 1 h 416"/>
                  <a:gd name="T20" fmla="*/ 1 w 901"/>
                  <a:gd name="T21" fmla="*/ 1 h 4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1"/>
                  <a:gd name="T34" fmla="*/ 0 h 416"/>
                  <a:gd name="T35" fmla="*/ 901 w 901"/>
                  <a:gd name="T36" fmla="*/ 416 h 4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1" h="416">
                    <a:moveTo>
                      <a:pt x="871" y="273"/>
                    </a:moveTo>
                    <a:cubicBezTo>
                      <a:pt x="841" y="311"/>
                      <a:pt x="727" y="402"/>
                      <a:pt x="598" y="409"/>
                    </a:cubicBezTo>
                    <a:cubicBezTo>
                      <a:pt x="469" y="416"/>
                      <a:pt x="197" y="371"/>
                      <a:pt x="99" y="318"/>
                    </a:cubicBezTo>
                    <a:cubicBezTo>
                      <a:pt x="1" y="265"/>
                      <a:pt x="0" y="143"/>
                      <a:pt x="9" y="91"/>
                    </a:cubicBezTo>
                    <a:cubicBezTo>
                      <a:pt x="18" y="39"/>
                      <a:pt x="106" y="10"/>
                      <a:pt x="153" y="5"/>
                    </a:cubicBezTo>
                    <a:cubicBezTo>
                      <a:pt x="200" y="0"/>
                      <a:pt x="280" y="42"/>
                      <a:pt x="293" y="59"/>
                    </a:cubicBezTo>
                    <a:cubicBezTo>
                      <a:pt x="306" y="76"/>
                      <a:pt x="238" y="91"/>
                      <a:pt x="233" y="108"/>
                    </a:cubicBezTo>
                    <a:cubicBezTo>
                      <a:pt x="228" y="125"/>
                      <a:pt x="214" y="144"/>
                      <a:pt x="260" y="161"/>
                    </a:cubicBezTo>
                    <a:cubicBezTo>
                      <a:pt x="306" y="178"/>
                      <a:pt x="421" y="207"/>
                      <a:pt x="508" y="210"/>
                    </a:cubicBezTo>
                    <a:cubicBezTo>
                      <a:pt x="595" y="213"/>
                      <a:pt x="720" y="172"/>
                      <a:pt x="780" y="182"/>
                    </a:cubicBezTo>
                    <a:cubicBezTo>
                      <a:pt x="840" y="192"/>
                      <a:pt x="901" y="235"/>
                      <a:pt x="871" y="273"/>
                    </a:cubicBezTo>
                    <a:close/>
                  </a:path>
                </a:pathLst>
              </a:custGeom>
              <a:solidFill>
                <a:srgbClr val="969696"/>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19" name="Freeform 133"/>
              <p:cNvSpPr>
                <a:spLocks noChangeAspect="1"/>
              </p:cNvSpPr>
              <p:nvPr/>
            </p:nvSpPr>
            <p:spPr bwMode="auto">
              <a:xfrm>
                <a:off x="3878" y="3096"/>
                <a:ext cx="472" cy="216"/>
              </a:xfrm>
              <a:custGeom>
                <a:avLst/>
                <a:gdLst>
                  <a:gd name="T0" fmla="*/ 0 w 1144"/>
                  <a:gd name="T1" fmla="*/ 0 h 520"/>
                  <a:gd name="T2" fmla="*/ 0 w 1144"/>
                  <a:gd name="T3" fmla="*/ 0 h 520"/>
                  <a:gd name="T4" fmla="*/ 0 w 1144"/>
                  <a:gd name="T5" fmla="*/ 0 h 520"/>
                  <a:gd name="T6" fmla="*/ 0 w 1144"/>
                  <a:gd name="T7" fmla="*/ 0 h 520"/>
                  <a:gd name="T8" fmla="*/ 0 w 1144"/>
                  <a:gd name="T9" fmla="*/ 0 h 520"/>
                  <a:gd name="T10" fmla="*/ 0 w 1144"/>
                  <a:gd name="T11" fmla="*/ 0 h 520"/>
                  <a:gd name="T12" fmla="*/ 0 w 1144"/>
                  <a:gd name="T13" fmla="*/ 0 h 520"/>
                  <a:gd name="T14" fmla="*/ 0 w 1144"/>
                  <a:gd name="T15" fmla="*/ 0 h 520"/>
                  <a:gd name="T16" fmla="*/ 0 w 1144"/>
                  <a:gd name="T17" fmla="*/ 0 h 520"/>
                  <a:gd name="T18" fmla="*/ 0 w 1144"/>
                  <a:gd name="T19" fmla="*/ 0 h 520"/>
                  <a:gd name="T20" fmla="*/ 0 w 1144"/>
                  <a:gd name="T21" fmla="*/ 0 h 520"/>
                  <a:gd name="T22" fmla="*/ 0 w 1144"/>
                  <a:gd name="T23" fmla="*/ 0 h 520"/>
                  <a:gd name="T24" fmla="*/ 0 w 1144"/>
                  <a:gd name="T25" fmla="*/ 0 h 520"/>
                  <a:gd name="T26" fmla="*/ 0 w 1144"/>
                  <a:gd name="T27" fmla="*/ 0 h 520"/>
                  <a:gd name="T28" fmla="*/ 0 w 1144"/>
                  <a:gd name="T29" fmla="*/ 0 h 520"/>
                  <a:gd name="T30" fmla="*/ 0 w 1144"/>
                  <a:gd name="T31" fmla="*/ 0 h 520"/>
                  <a:gd name="T32" fmla="*/ 0 w 1144"/>
                  <a:gd name="T33" fmla="*/ 0 h 520"/>
                  <a:gd name="T34" fmla="*/ 0 w 1144"/>
                  <a:gd name="T35" fmla="*/ 0 h 520"/>
                  <a:gd name="T36" fmla="*/ 0 w 1144"/>
                  <a:gd name="T37" fmla="*/ 0 h 520"/>
                  <a:gd name="T38" fmla="*/ 0 w 1144"/>
                  <a:gd name="T39" fmla="*/ 0 h 520"/>
                  <a:gd name="T40" fmla="*/ 0 w 1144"/>
                  <a:gd name="T41" fmla="*/ 0 h 520"/>
                  <a:gd name="T42" fmla="*/ 0 w 1144"/>
                  <a:gd name="T43" fmla="*/ 0 h 520"/>
                  <a:gd name="T44" fmla="*/ 0 w 1144"/>
                  <a:gd name="T45" fmla="*/ 0 h 520"/>
                  <a:gd name="T46" fmla="*/ 0 w 1144"/>
                  <a:gd name="T47" fmla="*/ 0 h 520"/>
                  <a:gd name="T48" fmla="*/ 0 w 1144"/>
                  <a:gd name="T49" fmla="*/ 0 h 520"/>
                  <a:gd name="T50" fmla="*/ 0 w 1144"/>
                  <a:gd name="T51" fmla="*/ 0 h 520"/>
                  <a:gd name="T52" fmla="*/ 0 w 1144"/>
                  <a:gd name="T53" fmla="*/ 0 h 520"/>
                  <a:gd name="T54" fmla="*/ 0 w 1144"/>
                  <a:gd name="T55" fmla="*/ 0 h 520"/>
                  <a:gd name="T56" fmla="*/ 0 w 1144"/>
                  <a:gd name="T57" fmla="*/ 0 h 520"/>
                  <a:gd name="T58" fmla="*/ 0 w 1144"/>
                  <a:gd name="T59" fmla="*/ 0 h 520"/>
                  <a:gd name="T60" fmla="*/ 0 w 1144"/>
                  <a:gd name="T61" fmla="*/ 0 h 520"/>
                  <a:gd name="T62" fmla="*/ 0 w 1144"/>
                  <a:gd name="T63" fmla="*/ 0 h 520"/>
                  <a:gd name="T64" fmla="*/ 0 w 1144"/>
                  <a:gd name="T65" fmla="*/ 0 h 520"/>
                  <a:gd name="T66" fmla="*/ 0 w 1144"/>
                  <a:gd name="T67" fmla="*/ 0 h 520"/>
                  <a:gd name="T68" fmla="*/ 0 w 1144"/>
                  <a:gd name="T69" fmla="*/ 0 h 520"/>
                  <a:gd name="T70" fmla="*/ 0 w 1144"/>
                  <a:gd name="T71" fmla="*/ 0 h 520"/>
                  <a:gd name="T72" fmla="*/ 0 w 1144"/>
                  <a:gd name="T73" fmla="*/ 0 h 520"/>
                  <a:gd name="T74" fmla="*/ 0 w 1144"/>
                  <a:gd name="T75" fmla="*/ 0 h 520"/>
                  <a:gd name="T76" fmla="*/ 0 w 1144"/>
                  <a:gd name="T77" fmla="*/ 0 h 520"/>
                  <a:gd name="T78" fmla="*/ 0 w 1144"/>
                  <a:gd name="T79" fmla="*/ 0 h 520"/>
                  <a:gd name="T80" fmla="*/ 0 w 1144"/>
                  <a:gd name="T81" fmla="*/ 0 h 520"/>
                  <a:gd name="T82" fmla="*/ 0 w 1144"/>
                  <a:gd name="T83" fmla="*/ 0 h 520"/>
                  <a:gd name="T84" fmla="*/ 0 w 1144"/>
                  <a:gd name="T85" fmla="*/ 0 h 520"/>
                  <a:gd name="T86" fmla="*/ 0 w 1144"/>
                  <a:gd name="T87" fmla="*/ 0 h 520"/>
                  <a:gd name="T88" fmla="*/ 0 w 1144"/>
                  <a:gd name="T89" fmla="*/ 0 h 520"/>
                  <a:gd name="T90" fmla="*/ 0 w 1144"/>
                  <a:gd name="T91" fmla="*/ 0 h 520"/>
                  <a:gd name="T92" fmla="*/ 0 w 1144"/>
                  <a:gd name="T93" fmla="*/ 0 h 520"/>
                  <a:gd name="T94" fmla="*/ 0 w 1144"/>
                  <a:gd name="T95" fmla="*/ 0 h 5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44"/>
                  <a:gd name="T145" fmla="*/ 0 h 520"/>
                  <a:gd name="T146" fmla="*/ 1144 w 1144"/>
                  <a:gd name="T147" fmla="*/ 520 h 5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44" h="520">
                    <a:moveTo>
                      <a:pt x="48" y="52"/>
                    </a:moveTo>
                    <a:cubicBezTo>
                      <a:pt x="83" y="28"/>
                      <a:pt x="187" y="4"/>
                      <a:pt x="216" y="2"/>
                    </a:cubicBezTo>
                    <a:cubicBezTo>
                      <a:pt x="245" y="0"/>
                      <a:pt x="231" y="26"/>
                      <a:pt x="220" y="41"/>
                    </a:cubicBezTo>
                    <a:cubicBezTo>
                      <a:pt x="209" y="56"/>
                      <a:pt x="167" y="74"/>
                      <a:pt x="150" y="95"/>
                    </a:cubicBezTo>
                    <a:cubicBezTo>
                      <a:pt x="133" y="116"/>
                      <a:pt x="113" y="148"/>
                      <a:pt x="118" y="165"/>
                    </a:cubicBezTo>
                    <a:cubicBezTo>
                      <a:pt x="123" y="182"/>
                      <a:pt x="161" y="196"/>
                      <a:pt x="182" y="197"/>
                    </a:cubicBezTo>
                    <a:cubicBezTo>
                      <a:pt x="203" y="198"/>
                      <a:pt x="233" y="167"/>
                      <a:pt x="247" y="170"/>
                    </a:cubicBezTo>
                    <a:cubicBezTo>
                      <a:pt x="261" y="173"/>
                      <a:pt x="279" y="187"/>
                      <a:pt x="269" y="214"/>
                    </a:cubicBezTo>
                    <a:cubicBezTo>
                      <a:pt x="259" y="241"/>
                      <a:pt x="189" y="308"/>
                      <a:pt x="188" y="332"/>
                    </a:cubicBezTo>
                    <a:cubicBezTo>
                      <a:pt x="187" y="356"/>
                      <a:pt x="235" y="370"/>
                      <a:pt x="263" y="359"/>
                    </a:cubicBezTo>
                    <a:cubicBezTo>
                      <a:pt x="291" y="348"/>
                      <a:pt x="304" y="279"/>
                      <a:pt x="355" y="267"/>
                    </a:cubicBezTo>
                    <a:cubicBezTo>
                      <a:pt x="406" y="255"/>
                      <a:pt x="544" y="265"/>
                      <a:pt x="569" y="284"/>
                    </a:cubicBezTo>
                    <a:cubicBezTo>
                      <a:pt x="594" y="303"/>
                      <a:pt x="509" y="359"/>
                      <a:pt x="505" y="380"/>
                    </a:cubicBezTo>
                    <a:cubicBezTo>
                      <a:pt x="501" y="401"/>
                      <a:pt x="511" y="425"/>
                      <a:pt x="543" y="413"/>
                    </a:cubicBezTo>
                    <a:cubicBezTo>
                      <a:pt x="575" y="401"/>
                      <a:pt x="660" y="320"/>
                      <a:pt x="699" y="305"/>
                    </a:cubicBezTo>
                    <a:cubicBezTo>
                      <a:pt x="738" y="290"/>
                      <a:pt x="775" y="302"/>
                      <a:pt x="780" y="321"/>
                    </a:cubicBezTo>
                    <a:cubicBezTo>
                      <a:pt x="785" y="340"/>
                      <a:pt x="733" y="396"/>
                      <a:pt x="731" y="418"/>
                    </a:cubicBezTo>
                    <a:cubicBezTo>
                      <a:pt x="729" y="440"/>
                      <a:pt x="749" y="466"/>
                      <a:pt x="769" y="456"/>
                    </a:cubicBezTo>
                    <a:cubicBezTo>
                      <a:pt x="789" y="446"/>
                      <a:pt x="815" y="385"/>
                      <a:pt x="852" y="356"/>
                    </a:cubicBezTo>
                    <a:cubicBezTo>
                      <a:pt x="889" y="327"/>
                      <a:pt x="947" y="297"/>
                      <a:pt x="993" y="284"/>
                    </a:cubicBezTo>
                    <a:cubicBezTo>
                      <a:pt x="1040" y="272"/>
                      <a:pt x="1137" y="266"/>
                      <a:pt x="1135" y="284"/>
                    </a:cubicBezTo>
                    <a:cubicBezTo>
                      <a:pt x="1133" y="302"/>
                      <a:pt x="1003" y="367"/>
                      <a:pt x="979" y="391"/>
                    </a:cubicBezTo>
                    <a:cubicBezTo>
                      <a:pt x="955" y="415"/>
                      <a:pt x="967" y="432"/>
                      <a:pt x="993" y="426"/>
                    </a:cubicBezTo>
                    <a:cubicBezTo>
                      <a:pt x="1019" y="420"/>
                      <a:pt x="1126" y="348"/>
                      <a:pt x="1135" y="356"/>
                    </a:cubicBezTo>
                    <a:cubicBezTo>
                      <a:pt x="1144" y="364"/>
                      <a:pt x="1079" y="465"/>
                      <a:pt x="1044" y="472"/>
                    </a:cubicBezTo>
                    <a:cubicBezTo>
                      <a:pt x="1009" y="479"/>
                      <a:pt x="953" y="410"/>
                      <a:pt x="925" y="397"/>
                    </a:cubicBezTo>
                    <a:cubicBezTo>
                      <a:pt x="897" y="384"/>
                      <a:pt x="881" y="379"/>
                      <a:pt x="877" y="391"/>
                    </a:cubicBezTo>
                    <a:cubicBezTo>
                      <a:pt x="873" y="403"/>
                      <a:pt x="902" y="454"/>
                      <a:pt x="898" y="472"/>
                    </a:cubicBezTo>
                    <a:cubicBezTo>
                      <a:pt x="894" y="490"/>
                      <a:pt x="883" y="494"/>
                      <a:pt x="852" y="498"/>
                    </a:cubicBezTo>
                    <a:cubicBezTo>
                      <a:pt x="821" y="502"/>
                      <a:pt x="740" y="520"/>
                      <a:pt x="711" y="498"/>
                    </a:cubicBezTo>
                    <a:cubicBezTo>
                      <a:pt x="682" y="476"/>
                      <a:pt x="691" y="385"/>
                      <a:pt x="678" y="364"/>
                    </a:cubicBezTo>
                    <a:cubicBezTo>
                      <a:pt x="665" y="343"/>
                      <a:pt x="641" y="362"/>
                      <a:pt x="635" y="375"/>
                    </a:cubicBezTo>
                    <a:cubicBezTo>
                      <a:pt x="629" y="388"/>
                      <a:pt x="644" y="420"/>
                      <a:pt x="640" y="440"/>
                    </a:cubicBezTo>
                    <a:cubicBezTo>
                      <a:pt x="636" y="460"/>
                      <a:pt x="631" y="486"/>
                      <a:pt x="613" y="493"/>
                    </a:cubicBezTo>
                    <a:cubicBezTo>
                      <a:pt x="595" y="500"/>
                      <a:pt x="559" y="493"/>
                      <a:pt x="532" y="483"/>
                    </a:cubicBezTo>
                    <a:cubicBezTo>
                      <a:pt x="505" y="473"/>
                      <a:pt x="461" y="461"/>
                      <a:pt x="452" y="434"/>
                    </a:cubicBezTo>
                    <a:cubicBezTo>
                      <a:pt x="443" y="407"/>
                      <a:pt x="484" y="340"/>
                      <a:pt x="478" y="321"/>
                    </a:cubicBezTo>
                    <a:cubicBezTo>
                      <a:pt x="472" y="302"/>
                      <a:pt x="434" y="300"/>
                      <a:pt x="414" y="321"/>
                    </a:cubicBezTo>
                    <a:cubicBezTo>
                      <a:pt x="394" y="342"/>
                      <a:pt x="390" y="428"/>
                      <a:pt x="360" y="445"/>
                    </a:cubicBezTo>
                    <a:cubicBezTo>
                      <a:pt x="330" y="462"/>
                      <a:pt x="272" y="438"/>
                      <a:pt x="231" y="423"/>
                    </a:cubicBezTo>
                    <a:cubicBezTo>
                      <a:pt x="190" y="408"/>
                      <a:pt x="122" y="377"/>
                      <a:pt x="112" y="354"/>
                    </a:cubicBezTo>
                    <a:cubicBezTo>
                      <a:pt x="102" y="331"/>
                      <a:pt x="164" y="302"/>
                      <a:pt x="172" y="284"/>
                    </a:cubicBezTo>
                    <a:cubicBezTo>
                      <a:pt x="180" y="266"/>
                      <a:pt x="183" y="247"/>
                      <a:pt x="161" y="246"/>
                    </a:cubicBezTo>
                    <a:cubicBezTo>
                      <a:pt x="139" y="245"/>
                      <a:pt x="60" y="283"/>
                      <a:pt x="37" y="278"/>
                    </a:cubicBezTo>
                    <a:cubicBezTo>
                      <a:pt x="14" y="273"/>
                      <a:pt x="15" y="241"/>
                      <a:pt x="21" y="219"/>
                    </a:cubicBezTo>
                    <a:cubicBezTo>
                      <a:pt x="27" y="197"/>
                      <a:pt x="77" y="156"/>
                      <a:pt x="74" y="144"/>
                    </a:cubicBezTo>
                    <a:cubicBezTo>
                      <a:pt x="71" y="132"/>
                      <a:pt x="8" y="159"/>
                      <a:pt x="4" y="144"/>
                    </a:cubicBezTo>
                    <a:cubicBezTo>
                      <a:pt x="0" y="129"/>
                      <a:pt x="13" y="76"/>
                      <a:pt x="48" y="52"/>
                    </a:cubicBezTo>
                    <a:close/>
                  </a:path>
                </a:pathLst>
              </a:custGeom>
              <a:solidFill>
                <a:schemeClr val="bg1"/>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4110" name="Text Box 302"/>
          <p:cNvSpPr txBox="1">
            <a:spLocks noChangeArrowheads="1"/>
          </p:cNvSpPr>
          <p:nvPr/>
        </p:nvSpPr>
        <p:spPr bwMode="auto">
          <a:xfrm>
            <a:off x="395536" y="5057551"/>
            <a:ext cx="210185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ja-JP" altLang="en-US" sz="16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Which process?</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a:p>
            <a:pPr eaLnBrk="1" hangingPunct="1"/>
            <a:r>
              <a:rPr lang="ja-JP" altLang="en-US" sz="16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To What extent?</a:t>
            </a:r>
            <a:r>
              <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rPr>
              <a:t>　</a:t>
            </a:r>
          </a:p>
          <a:p>
            <a:pPr eaLnBrk="1" hangingPunct="1"/>
            <a:r>
              <a:rPr lang="ja-JP" altLang="en-US" sz="16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Why?</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11" name="Freeform 303"/>
          <p:cNvSpPr>
            <a:spLocks/>
          </p:cNvSpPr>
          <p:nvPr/>
        </p:nvSpPr>
        <p:spPr bwMode="auto">
          <a:xfrm>
            <a:off x="1484374" y="2927231"/>
            <a:ext cx="755650" cy="285750"/>
          </a:xfrm>
          <a:custGeom>
            <a:avLst/>
            <a:gdLst>
              <a:gd name="T0" fmla="*/ 2147483647 w 476"/>
              <a:gd name="T1" fmla="*/ 0 h 180"/>
              <a:gd name="T2" fmla="*/ 2147483647 w 476"/>
              <a:gd name="T3" fmla="*/ 2147483647 h 180"/>
              <a:gd name="T4" fmla="*/ 2147483647 w 476"/>
              <a:gd name="T5" fmla="*/ 2147483647 h 180"/>
              <a:gd name="T6" fmla="*/ 2147483647 w 476"/>
              <a:gd name="T7" fmla="*/ 2147483647 h 180"/>
              <a:gd name="T8" fmla="*/ 2147483647 w 476"/>
              <a:gd name="T9" fmla="*/ 2147483647 h 180"/>
              <a:gd name="T10" fmla="*/ 2147483647 w 476"/>
              <a:gd name="T11" fmla="*/ 2147483647 h 180"/>
              <a:gd name="T12" fmla="*/ 2147483647 w 476"/>
              <a:gd name="T13" fmla="*/ 2147483647 h 180"/>
              <a:gd name="T14" fmla="*/ 2147483647 w 476"/>
              <a:gd name="T15" fmla="*/ 2147483647 h 180"/>
              <a:gd name="T16" fmla="*/ 2147483647 w 476"/>
              <a:gd name="T17" fmla="*/ 2147483647 h 180"/>
              <a:gd name="T18" fmla="*/ 2147483647 w 476"/>
              <a:gd name="T19" fmla="*/ 2147483647 h 180"/>
              <a:gd name="T20" fmla="*/ 2147483647 w 476"/>
              <a:gd name="T21" fmla="*/ 2147483647 h 180"/>
              <a:gd name="T22" fmla="*/ 2147483647 w 476"/>
              <a:gd name="T23" fmla="*/ 2147483647 h 180"/>
              <a:gd name="T24" fmla="*/ 2147483647 w 476"/>
              <a:gd name="T25" fmla="*/ 2147483647 h 180"/>
              <a:gd name="T26" fmla="*/ 2147483647 w 476"/>
              <a:gd name="T27" fmla="*/ 2147483647 h 1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6"/>
              <a:gd name="T43" fmla="*/ 0 h 180"/>
              <a:gd name="T44" fmla="*/ 476 w 476"/>
              <a:gd name="T45" fmla="*/ 180 h 1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6" h="180">
                <a:moveTo>
                  <a:pt x="79" y="0"/>
                </a:moveTo>
                <a:cubicBezTo>
                  <a:pt x="57" y="14"/>
                  <a:pt x="52" y="35"/>
                  <a:pt x="37" y="58"/>
                </a:cubicBezTo>
                <a:cubicBezTo>
                  <a:pt x="33" y="63"/>
                  <a:pt x="26" y="74"/>
                  <a:pt x="26" y="74"/>
                </a:cubicBezTo>
                <a:cubicBezTo>
                  <a:pt x="18" y="101"/>
                  <a:pt x="0" y="137"/>
                  <a:pt x="37" y="149"/>
                </a:cubicBezTo>
                <a:cubicBezTo>
                  <a:pt x="76" y="146"/>
                  <a:pt x="121" y="157"/>
                  <a:pt x="143" y="122"/>
                </a:cubicBezTo>
                <a:cubicBezTo>
                  <a:pt x="115" y="113"/>
                  <a:pt x="120" y="126"/>
                  <a:pt x="111" y="149"/>
                </a:cubicBezTo>
                <a:cubicBezTo>
                  <a:pt x="122" y="180"/>
                  <a:pt x="116" y="178"/>
                  <a:pt x="175" y="160"/>
                </a:cubicBezTo>
                <a:cubicBezTo>
                  <a:pt x="187" y="156"/>
                  <a:pt x="207" y="138"/>
                  <a:pt x="207" y="138"/>
                </a:cubicBezTo>
                <a:cubicBezTo>
                  <a:pt x="237" y="95"/>
                  <a:pt x="198" y="147"/>
                  <a:pt x="234" y="112"/>
                </a:cubicBezTo>
                <a:cubicBezTo>
                  <a:pt x="268" y="79"/>
                  <a:pt x="269" y="70"/>
                  <a:pt x="319" y="58"/>
                </a:cubicBezTo>
                <a:cubicBezTo>
                  <a:pt x="349" y="60"/>
                  <a:pt x="380" y="60"/>
                  <a:pt x="410" y="64"/>
                </a:cubicBezTo>
                <a:cubicBezTo>
                  <a:pt x="429" y="67"/>
                  <a:pt x="435" y="89"/>
                  <a:pt x="453" y="96"/>
                </a:cubicBezTo>
                <a:cubicBezTo>
                  <a:pt x="455" y="101"/>
                  <a:pt x="454" y="108"/>
                  <a:pt x="458" y="112"/>
                </a:cubicBezTo>
                <a:cubicBezTo>
                  <a:pt x="476" y="130"/>
                  <a:pt x="474" y="108"/>
                  <a:pt x="474" y="122"/>
                </a:cubicBezTo>
              </a:path>
            </a:pathLst>
          </a:custGeom>
          <a:noFill/>
          <a:ln w="1905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12" name="AutoShape 304"/>
          <p:cNvSpPr>
            <a:spLocks noChangeArrowheads="1"/>
          </p:cNvSpPr>
          <p:nvPr/>
        </p:nvSpPr>
        <p:spPr bwMode="auto">
          <a:xfrm rot="5400000">
            <a:off x="2231294" y="3059787"/>
            <a:ext cx="144462" cy="142875"/>
          </a:xfrm>
          <a:prstGeom prst="triangle">
            <a:avLst>
              <a:gd name="adj" fmla="val 50000"/>
            </a:avLst>
          </a:prstGeom>
          <a:solidFill>
            <a:schemeClr val="tx1"/>
          </a:solidFill>
          <a:ln w="9525">
            <a:solidFill>
              <a:schemeClr val="tx1"/>
            </a:solidFill>
            <a:miter lim="800000"/>
            <a:headEnd/>
            <a:tailEnd/>
          </a:ln>
        </p:spPr>
        <p:txBody>
          <a:bodyPr rot="10800000" vert="eaVert" wrap="none" anchor="ctr"/>
          <a:lstStyle/>
          <a:p>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13" name="Text Box 305"/>
          <p:cNvSpPr txBox="1">
            <a:spLocks noChangeArrowheads="1"/>
          </p:cNvSpPr>
          <p:nvPr/>
        </p:nvSpPr>
        <p:spPr bwMode="auto">
          <a:xfrm>
            <a:off x="1987612" y="2589094"/>
            <a:ext cx="5277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4114" name="Text Box 306"/>
          <p:cNvSpPr txBox="1">
            <a:spLocks noChangeArrowheads="1"/>
          </p:cNvSpPr>
          <p:nvPr/>
        </p:nvSpPr>
        <p:spPr bwMode="auto">
          <a:xfrm>
            <a:off x="179512" y="3348515"/>
            <a:ext cx="165301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Effective</a:t>
            </a:r>
          </a:p>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Nuclear delivery</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15" name="AutoShape 307"/>
          <p:cNvSpPr>
            <a:spLocks noChangeArrowheads="1"/>
          </p:cNvSpPr>
          <p:nvPr/>
        </p:nvSpPr>
        <p:spPr bwMode="auto">
          <a:xfrm rot="10800000" flipH="1">
            <a:off x="836674" y="2927231"/>
            <a:ext cx="1852613" cy="593725"/>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17694720 60000 65536"/>
              <a:gd name="T9" fmla="*/ 5898240 60000 65536"/>
              <a:gd name="T10" fmla="*/ 5898240 60000 65536"/>
              <a:gd name="T11" fmla="*/ 0 60000 65536"/>
              <a:gd name="T12" fmla="*/ 12427 w 21600"/>
              <a:gd name="T13" fmla="*/ 5228 h 21600"/>
              <a:gd name="T14" fmla="*/ 21144 w 21600"/>
              <a:gd name="T15" fmla="*/ 6930 h 21600"/>
            </a:gdLst>
            <a:ahLst/>
            <a:cxnLst>
              <a:cxn ang="T8">
                <a:pos x="T0" y="T1"/>
              </a:cxn>
              <a:cxn ang="T9">
                <a:pos x="T2" y="T3"/>
              </a:cxn>
              <a:cxn ang="T10">
                <a:pos x="T4" y="T5"/>
              </a:cxn>
              <a:cxn ang="T11">
                <a:pos x="T6" y="T7"/>
              </a:cxn>
            </a:cxnLst>
            <a:rect l="T12" t="T13" r="T14" b="T15"/>
            <a:pathLst>
              <a:path w="21600" h="21600">
                <a:moveTo>
                  <a:pt x="21600" y="6079"/>
                </a:moveTo>
                <a:lnTo>
                  <a:pt x="18346" y="0"/>
                </a:lnTo>
                <a:lnTo>
                  <a:pt x="18346" y="5228"/>
                </a:lnTo>
                <a:lnTo>
                  <a:pt x="12427" y="5228"/>
                </a:lnTo>
                <a:cubicBezTo>
                  <a:pt x="5564" y="5228"/>
                  <a:pt x="0" y="8331"/>
                  <a:pt x="0" y="12158"/>
                </a:cubicBezTo>
                <a:lnTo>
                  <a:pt x="0" y="21600"/>
                </a:lnTo>
                <a:lnTo>
                  <a:pt x="1740" y="21600"/>
                </a:lnTo>
                <a:lnTo>
                  <a:pt x="1740" y="12158"/>
                </a:lnTo>
                <a:cubicBezTo>
                  <a:pt x="1740" y="9271"/>
                  <a:pt x="6525" y="6930"/>
                  <a:pt x="12427" y="6930"/>
                </a:cubicBezTo>
                <a:lnTo>
                  <a:pt x="18346" y="6930"/>
                </a:lnTo>
                <a:lnTo>
                  <a:pt x="18346" y="12158"/>
                </a:lnTo>
                <a:lnTo>
                  <a:pt x="21600" y="6079"/>
                </a:lnTo>
                <a:close/>
              </a:path>
            </a:pathLst>
          </a:custGeom>
          <a:solidFill>
            <a:schemeClr val="tx1"/>
          </a:solidFill>
          <a:ln w="9525">
            <a:solidFill>
              <a:schemeClr val="tx1"/>
            </a:solidFill>
            <a:miter lim="800000"/>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16" name="AutoShape 308"/>
          <p:cNvSpPr>
            <a:spLocks noChangeArrowheads="1"/>
          </p:cNvSpPr>
          <p:nvPr/>
        </p:nvSpPr>
        <p:spPr bwMode="auto">
          <a:xfrm>
            <a:off x="3955316" y="2936220"/>
            <a:ext cx="1277127" cy="431800"/>
          </a:xfrm>
          <a:prstGeom prst="rightArrow">
            <a:avLst>
              <a:gd name="adj1" fmla="val 50000"/>
              <a:gd name="adj2" fmla="val 46972"/>
            </a:avLst>
          </a:prstGeom>
          <a:solidFill>
            <a:srgbClr val="66FF33"/>
          </a:solidFill>
          <a:ln w="9525">
            <a:solidFill>
              <a:schemeClr val="tx1"/>
            </a:solidFill>
            <a:miter lim="800000"/>
            <a:headEnd/>
            <a:tailEnd/>
          </a:ln>
        </p:spPr>
        <p:txBody>
          <a:bodyPr wrap="none" anchor="ctr"/>
          <a:lstStyle/>
          <a:p>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17" name="Text Box 309"/>
          <p:cNvSpPr txBox="1">
            <a:spLocks noChangeArrowheads="1"/>
          </p:cNvSpPr>
          <p:nvPr/>
        </p:nvSpPr>
        <p:spPr bwMode="auto">
          <a:xfrm>
            <a:off x="3888489" y="3264966"/>
            <a:ext cx="110318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ct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Imaging</a:t>
            </a:r>
          </a:p>
          <a:p>
            <a:pPr algn="ct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(Sensing)</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18" name="AutoShape 310"/>
          <p:cNvSpPr>
            <a:spLocks noChangeArrowheads="1"/>
          </p:cNvSpPr>
          <p:nvPr/>
        </p:nvSpPr>
        <p:spPr bwMode="auto">
          <a:xfrm rot="10800000">
            <a:off x="2346386" y="2327154"/>
            <a:ext cx="2881187" cy="358775"/>
          </a:xfrm>
          <a:prstGeom prst="rightArrow">
            <a:avLst>
              <a:gd name="adj1" fmla="val 54954"/>
              <a:gd name="adj2" fmla="val 87828"/>
            </a:avLst>
          </a:prstGeom>
          <a:solidFill>
            <a:srgbClr val="FF0000"/>
          </a:solidFill>
          <a:ln w="9525">
            <a:solidFill>
              <a:schemeClr val="tx1"/>
            </a:solidFill>
            <a:miter lim="800000"/>
            <a:headEnd/>
            <a:tailEnd/>
          </a:ln>
        </p:spPr>
        <p:txBody>
          <a:bodyPr rot="10800000" wrap="none" anchor="ctr"/>
          <a:lstStyle/>
          <a:p>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19" name="Text Box 311"/>
          <p:cNvSpPr txBox="1">
            <a:spLocks noChangeArrowheads="1"/>
          </p:cNvSpPr>
          <p:nvPr/>
        </p:nvSpPr>
        <p:spPr bwMode="auto">
          <a:xfrm>
            <a:off x="2382924" y="1734205"/>
            <a:ext cx="294343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Feedback for the development</a:t>
            </a:r>
          </a:p>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of gene carriers</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20" name="AutoShape 312"/>
          <p:cNvSpPr>
            <a:spLocks/>
          </p:cNvSpPr>
          <p:nvPr/>
        </p:nvSpPr>
        <p:spPr bwMode="auto">
          <a:xfrm>
            <a:off x="2195971" y="5169326"/>
            <a:ext cx="90488" cy="585788"/>
          </a:xfrm>
          <a:prstGeom prst="rightBrace">
            <a:avLst>
              <a:gd name="adj1" fmla="val 53947"/>
              <a:gd name="adj2" fmla="val 50000"/>
            </a:avLst>
          </a:pr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21" name="AutoShape 313"/>
          <p:cNvSpPr>
            <a:spLocks noChangeArrowheads="1"/>
          </p:cNvSpPr>
          <p:nvPr/>
        </p:nvSpPr>
        <p:spPr bwMode="auto">
          <a:xfrm>
            <a:off x="2297019" y="5024452"/>
            <a:ext cx="1895979" cy="720725"/>
          </a:xfrm>
          <a:prstGeom prst="irregularSeal2">
            <a:avLst/>
          </a:prstGeom>
          <a:solidFill>
            <a:srgbClr val="FFFF00"/>
          </a:solidFill>
          <a:ln w="9525">
            <a:solidFill>
              <a:srgbClr val="FF9900"/>
            </a:solidFill>
            <a:miter lim="800000"/>
            <a:headEnd/>
            <a:tailEnd/>
          </a:ln>
        </p:spPr>
        <p:txBody>
          <a:bodyPr wrap="none" anchor="ctr"/>
          <a:lstStyle/>
          <a:p>
            <a:endParaRPr lang="ja-JP" altLang="ja-JP"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22" name="Text Box 314"/>
          <p:cNvSpPr txBox="1">
            <a:spLocks noChangeArrowheads="1"/>
          </p:cNvSpPr>
          <p:nvPr/>
        </p:nvSpPr>
        <p:spPr bwMode="auto">
          <a:xfrm>
            <a:off x="2571017" y="5127598"/>
            <a:ext cx="13500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600" b="1" dirty="0" smtClean="0">
                <a:latin typeface="Arial Unicode MS" panose="020B0604020202020204" pitchFamily="50" charset="-128"/>
                <a:ea typeface="Arial Unicode MS" panose="020B0604020202020204" pitchFamily="50" charset="-128"/>
                <a:cs typeface="Arial Unicode MS" panose="020B0604020202020204" pitchFamily="50" charset="-128"/>
              </a:rPr>
              <a:t>Comparison </a:t>
            </a:r>
          </a:p>
          <a:p>
            <a:pPr eaLnBrk="1" hangingPunct="1"/>
            <a:r>
              <a:rPr lang="en-US" altLang="ja-JP" sz="1600" b="1" dirty="0" smtClean="0">
                <a:latin typeface="Arial Unicode MS" panose="020B0604020202020204" pitchFamily="50" charset="-128"/>
                <a:ea typeface="Arial Unicode MS" panose="020B0604020202020204" pitchFamily="50" charset="-128"/>
                <a:cs typeface="Arial Unicode MS" panose="020B0604020202020204" pitchFamily="50" charset="-128"/>
              </a:rPr>
              <a:t>with virus</a:t>
            </a:r>
            <a:endParaRPr lang="ja-JP" altLang="en-US" sz="16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23" name="Text Box 315"/>
          <p:cNvSpPr txBox="1">
            <a:spLocks noChangeArrowheads="1"/>
          </p:cNvSpPr>
          <p:nvPr/>
        </p:nvSpPr>
        <p:spPr bwMode="auto">
          <a:xfrm>
            <a:off x="3058215" y="2677435"/>
            <a:ext cx="10182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Nucleus</a:t>
            </a:r>
            <a:endParaRPr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24" name="Rectangle 317"/>
          <p:cNvSpPr>
            <a:spLocks noChangeArrowheads="1"/>
          </p:cNvSpPr>
          <p:nvPr/>
        </p:nvSpPr>
        <p:spPr bwMode="auto">
          <a:xfrm>
            <a:off x="4280706" y="3981854"/>
            <a:ext cx="4892045" cy="2800767"/>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p>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Quantitative analysis of the intracellular distribution</a:t>
            </a:r>
          </a:p>
          <a:p>
            <a:r>
              <a:rPr lang="ja-JP" altLang="en-US" sz="16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600" dirty="0" smtClean="0">
                <a:solidFill>
                  <a:srgbClr val="FF3300"/>
                </a:solidFill>
                <a:latin typeface="Arial Unicode MS" panose="020B0604020202020204" pitchFamily="50" charset="-128"/>
                <a:ea typeface="Arial Unicode MS" panose="020B0604020202020204" pitchFamily="50" charset="-128"/>
                <a:cs typeface="Arial Unicode MS" panose="020B0604020202020204" pitchFamily="50" charset="-128"/>
              </a:rPr>
              <a:t>Confocal laser scanning imaging (CLSM)</a:t>
            </a:r>
          </a:p>
          <a:p>
            <a:r>
              <a:rPr lang="en-US" altLang="ja-JP" sz="1200" dirty="0" smtClean="0">
                <a:solidFill>
                  <a:schemeClr val="tx2">
                    <a:lumMod val="60000"/>
                    <a:lumOff val="40000"/>
                  </a:schemeClr>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Akita et al., </a:t>
            </a:r>
            <a:r>
              <a:rPr lang="en-US" altLang="ja-JP" sz="1200" dirty="0" err="1"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Mol</a:t>
            </a: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200" dirty="0" err="1"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Ther</a:t>
            </a: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 (2004), Hama et al. </a:t>
            </a:r>
            <a:r>
              <a:rPr lang="en-US" altLang="ja-JP" sz="1200" dirty="0" err="1"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Mol</a:t>
            </a: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200" dirty="0" err="1"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Ther</a:t>
            </a: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 (2006)</a:t>
            </a:r>
          </a:p>
          <a:p>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   Hama et al., Nucleic Acid Res (2007)</a:t>
            </a:r>
          </a:p>
          <a:p>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Analysis of the microtubule-dependent and/or vesicular of plasmid DNA</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a:p>
            <a:r>
              <a:rPr lang="ja-JP" altLang="en-US" sz="16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600" dirty="0" smtClean="0">
                <a:solidFill>
                  <a:srgbClr val="FF3300"/>
                </a:solidFill>
                <a:latin typeface="Arial Unicode MS" panose="020B0604020202020204" pitchFamily="50" charset="-128"/>
                <a:ea typeface="Arial Unicode MS" panose="020B0604020202020204" pitchFamily="50" charset="-128"/>
                <a:cs typeface="Arial Unicode MS" panose="020B0604020202020204" pitchFamily="50" charset="-128"/>
              </a:rPr>
              <a:t>Multi-color real-time imaging</a:t>
            </a:r>
          </a:p>
          <a:p>
            <a:r>
              <a:rPr lang="en-US" altLang="ja-JP" sz="1200" dirty="0" smtClean="0">
                <a:solidFill>
                  <a:schemeClr val="tx2">
                    <a:lumMod val="60000"/>
                    <a:lumOff val="40000"/>
                  </a:schemeClr>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Akita </a:t>
            </a:r>
            <a:r>
              <a:rPr lang="en-US" altLang="ja-JP" sz="12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et al., </a:t>
            </a:r>
            <a:r>
              <a:rPr lang="en-US" altLang="ja-JP" sz="1200" dirty="0" err="1">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Mol</a:t>
            </a:r>
            <a:r>
              <a:rPr lang="en-US" altLang="ja-JP" sz="12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200" dirty="0" err="1">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Ther</a:t>
            </a:r>
            <a:r>
              <a:rPr lang="en-US" altLang="ja-JP" sz="12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2010), Akita et al. Mol Ther</a:t>
            </a:r>
            <a:r>
              <a:rPr lang="en-US" altLang="ja-JP" sz="12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(2013)</a:t>
            </a:r>
            <a:endParaRPr lang="en-US" altLang="ja-JP" sz="1600" i="1"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a:p>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Analysis of the </a:t>
            </a:r>
            <a:r>
              <a:rPr lang="en-US" altLang="ja-JP" sz="1600" dirty="0" err="1" smtClean="0">
                <a:latin typeface="Arial Unicode MS" panose="020B0604020202020204" pitchFamily="50" charset="-128"/>
                <a:ea typeface="Arial Unicode MS" panose="020B0604020202020204" pitchFamily="50" charset="-128"/>
                <a:cs typeface="Arial Unicode MS" panose="020B0604020202020204" pitchFamily="50" charset="-128"/>
              </a:rPr>
              <a:t>dispersity</a:t>
            </a: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 of nanoparticle and intra-nuclear disposition </a:t>
            </a:r>
          </a:p>
          <a:p>
            <a:r>
              <a:rPr lang="ja-JP" altLang="en-US" sz="16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600" dirty="0" smtClean="0">
                <a:solidFill>
                  <a:srgbClr val="FF3300"/>
                </a:solidFill>
                <a:latin typeface="Arial Unicode MS" panose="020B0604020202020204" pitchFamily="50" charset="-128"/>
                <a:ea typeface="Arial Unicode MS" panose="020B0604020202020204" pitchFamily="50" charset="-128"/>
                <a:cs typeface="Arial Unicode MS" panose="020B0604020202020204" pitchFamily="50" charset="-128"/>
              </a:rPr>
              <a:t>Single molecular (particle)-imaging</a:t>
            </a:r>
          </a:p>
          <a:p>
            <a:r>
              <a:rPr lang="en-US" altLang="ja-JP" sz="1200" dirty="0" smtClean="0">
                <a:solidFill>
                  <a:schemeClr val="tx2">
                    <a:lumMod val="60000"/>
                    <a:lumOff val="40000"/>
                  </a:schemeClr>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Akita </a:t>
            </a:r>
            <a:r>
              <a:rPr lang="en-US" altLang="ja-JP" sz="12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et al., Nucleic Acid Res (</a:t>
            </a: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2011)</a:t>
            </a:r>
            <a:endParaRPr lang="en-US" altLang="ja-JP" sz="12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25" name="Text Box 322"/>
          <p:cNvSpPr txBox="1">
            <a:spLocks noChangeArrowheads="1"/>
          </p:cNvSpPr>
          <p:nvPr/>
        </p:nvSpPr>
        <p:spPr bwMode="auto">
          <a:xfrm>
            <a:off x="137908" y="880002"/>
            <a:ext cx="5211683" cy="707886"/>
          </a:xfrm>
          <a:prstGeom prst="rect">
            <a:avLst/>
          </a:prstGeom>
          <a:solidFill>
            <a:srgbClr val="EAEAEA"/>
          </a:solidFill>
          <a:ln w="9525">
            <a:solidFill>
              <a:schemeClr val="tx1"/>
            </a:solidFill>
            <a:miter lim="800000"/>
            <a:headEnd/>
            <a:tailEnd/>
          </a:ln>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2000" dirty="0" smtClean="0">
                <a:latin typeface="Arial Unicode MS" panose="020B0604020202020204" pitchFamily="50" charset="-128"/>
                <a:ea typeface="Arial Unicode MS" panose="020B0604020202020204" pitchFamily="50" charset="-128"/>
                <a:cs typeface="Arial Unicode MS" panose="020B0604020202020204" pitchFamily="50" charset="-128"/>
              </a:rPr>
              <a:t>Intracellular space is black box </a:t>
            </a:r>
          </a:p>
          <a:p>
            <a:pPr eaLnBrk="1" hangingPunct="1"/>
            <a:r>
              <a:rPr lang="en-US" altLang="ja-JP" sz="2000" dirty="0" smtClean="0">
                <a:latin typeface="Arial Unicode MS" panose="020B0604020202020204" pitchFamily="50" charset="-128"/>
                <a:ea typeface="Arial Unicode MS" panose="020B0604020202020204" pitchFamily="50" charset="-128"/>
                <a:cs typeface="Arial Unicode MS" panose="020B0604020202020204" pitchFamily="50" charset="-128"/>
              </a:rPr>
              <a:t>“What is going well??” and “What is bad??”</a:t>
            </a:r>
            <a:endParaRPr lang="ja-JP" altLang="en-US" sz="2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pic>
        <p:nvPicPr>
          <p:cNvPr id="1331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76420" y="1547265"/>
            <a:ext cx="3305151" cy="2192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184061751"/>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7523" y="1076403"/>
            <a:ext cx="5267325" cy="1677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602" name="Rectangle 2"/>
          <p:cNvSpPr>
            <a:spLocks noGrp="1" noChangeArrowheads="1"/>
          </p:cNvSpPr>
          <p:nvPr>
            <p:ph type="title"/>
          </p:nvPr>
        </p:nvSpPr>
        <p:spPr>
          <a:xfrm>
            <a:off x="468313" y="88900"/>
            <a:ext cx="8229600" cy="531813"/>
          </a:xfrm>
        </p:spPr>
        <p:txBody>
          <a:bodyPr>
            <a:normAutofit fontScale="90000"/>
          </a:bodyPr>
          <a:lstStyle/>
          <a:p>
            <a:r>
              <a:rPr lang="en-US" altLang="ja-JP" sz="3200" b="1">
                <a:latin typeface="Arial Unicode MS" panose="020B0604020202020204" pitchFamily="50" charset="-128"/>
                <a:ea typeface="Arial Unicode MS" panose="020B0604020202020204" pitchFamily="50" charset="-128"/>
                <a:cs typeface="Arial Unicode MS" panose="020B0604020202020204" pitchFamily="50" charset="-128"/>
              </a:rPr>
              <a:t>The first gene transfer by cationic lipid</a:t>
            </a:r>
          </a:p>
        </p:txBody>
      </p:sp>
      <p:sp>
        <p:nvSpPr>
          <p:cNvPr id="25605" name="Text Box 5"/>
          <p:cNvSpPr txBox="1">
            <a:spLocks noChangeArrowheads="1"/>
          </p:cNvSpPr>
          <p:nvPr/>
        </p:nvSpPr>
        <p:spPr bwMode="auto">
          <a:xfrm>
            <a:off x="179388" y="652463"/>
            <a:ext cx="799301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ja-JP"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 1987</a:t>
            </a:r>
            <a:r>
              <a:rPr lang="ja-JP" altLang="en-US"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First report on gene delivery by using Cationic </a:t>
            </a:r>
            <a:r>
              <a:rPr lang="en-US" altLang="ja-JP"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lipid</a:t>
            </a:r>
            <a:r>
              <a:rPr lang="ja-JP" altLang="en-US"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DOTMA</a:t>
            </a:r>
            <a:r>
              <a:rPr lang="ja-JP" altLang="en-US"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a:t>
            </a:r>
            <a:endParaRPr lang="en-US" altLang="ja-JP" baseline="30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609" name="Text Box 9"/>
          <p:cNvSpPr txBox="1">
            <a:spLocks noChangeArrowheads="1"/>
          </p:cNvSpPr>
          <p:nvPr/>
        </p:nvSpPr>
        <p:spPr bwMode="auto">
          <a:xfrm>
            <a:off x="468313" y="2747963"/>
            <a:ext cx="593944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600" b="1" i="1">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N</a:t>
            </a:r>
            <a:r>
              <a:rPr lang="en-US" altLang="ja-JP" sz="1600" b="1">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-[1-(2,3,-</a:t>
            </a:r>
            <a:r>
              <a:rPr lang="en-US" altLang="ja-JP" sz="1600" b="1">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d</a:t>
            </a:r>
            <a:r>
              <a:rPr lang="en-US" altLang="ja-JP" sz="1600" b="1">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i</a:t>
            </a:r>
            <a:r>
              <a:rPr lang="en-US" altLang="ja-JP" sz="1600" b="1">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o</a:t>
            </a:r>
            <a:r>
              <a:rPr lang="en-US" altLang="ja-JP" sz="1600" b="1">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leyoxy)propyl]-</a:t>
            </a:r>
            <a:r>
              <a:rPr lang="en-US" altLang="ja-JP" sz="1600" b="1" i="1">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N</a:t>
            </a:r>
            <a:r>
              <a:rPr lang="en-US" altLang="ja-JP" sz="1600" b="1">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600" b="1" i="1">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N</a:t>
            </a:r>
            <a:r>
              <a:rPr lang="en-US" altLang="ja-JP" sz="1600" b="1">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600" b="1" i="1">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N</a:t>
            </a:r>
            <a:r>
              <a:rPr lang="en-US" altLang="ja-JP" sz="1600" b="1">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600" b="1">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t</a:t>
            </a:r>
            <a:r>
              <a:rPr lang="en-US" altLang="ja-JP" sz="1600" b="1">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ri</a:t>
            </a:r>
            <a:r>
              <a:rPr lang="en-US" altLang="ja-JP" sz="1600" b="1">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m</a:t>
            </a:r>
            <a:r>
              <a:rPr lang="en-US" altLang="ja-JP" sz="1600" b="1">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ethyl</a:t>
            </a:r>
            <a:r>
              <a:rPr lang="en-US" altLang="ja-JP" sz="1600" b="1">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a</a:t>
            </a:r>
            <a:r>
              <a:rPr lang="en-US" altLang="ja-JP" sz="1600" b="1">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mmonium chloride</a:t>
            </a:r>
          </a:p>
        </p:txBody>
      </p:sp>
      <p:grpSp>
        <p:nvGrpSpPr>
          <p:cNvPr id="25628" name="Group 28"/>
          <p:cNvGrpSpPr>
            <a:grpSpLocks/>
          </p:cNvGrpSpPr>
          <p:nvPr/>
        </p:nvGrpSpPr>
        <p:grpSpPr bwMode="auto">
          <a:xfrm>
            <a:off x="423847" y="3732659"/>
            <a:ext cx="2517775" cy="1935163"/>
            <a:chOff x="266" y="2648"/>
            <a:chExt cx="1587" cy="1219"/>
          </a:xfrm>
        </p:grpSpPr>
        <p:pic>
          <p:nvPicPr>
            <p:cNvPr id="25611" name="Picture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10800000">
              <a:off x="295" y="2648"/>
              <a:ext cx="1233" cy="12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617" name="Text Box 17"/>
            <p:cNvSpPr txBox="1">
              <a:spLocks noChangeArrowheads="1"/>
            </p:cNvSpPr>
            <p:nvPr/>
          </p:nvSpPr>
          <p:spPr bwMode="auto">
            <a:xfrm>
              <a:off x="266" y="2654"/>
              <a:ext cx="1587" cy="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altLang="ja-JP" sz="1200" b="1" dirty="0">
                  <a:solidFill>
                    <a:srgbClr val="FFFF00"/>
                  </a:solidFill>
                  <a:latin typeface="Arial Unicode MS" panose="020B0604020202020204" pitchFamily="50" charset="-128"/>
                  <a:ea typeface="Arial Unicode MS" panose="020B0604020202020204" pitchFamily="50" charset="-128"/>
                  <a:cs typeface="Arial Unicode MS" panose="020B0604020202020204" pitchFamily="50" charset="-128"/>
                </a:rPr>
                <a:t>DOTMA</a:t>
              </a:r>
              <a:r>
                <a:rPr lang="ja-JP" altLang="en-US" sz="1200" b="1" dirty="0">
                  <a:solidFill>
                    <a:srgbClr val="FFFF00"/>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200" b="1" dirty="0">
                  <a:solidFill>
                    <a:srgbClr val="FFFF00"/>
                  </a:solidFill>
                  <a:latin typeface="Arial Unicode MS" panose="020B0604020202020204" pitchFamily="50" charset="-128"/>
                  <a:ea typeface="Arial Unicode MS" panose="020B0604020202020204" pitchFamily="50" charset="-128"/>
                  <a:cs typeface="Arial Unicode MS" panose="020B0604020202020204" pitchFamily="50" charset="-128"/>
                </a:rPr>
                <a:t>DOPE=1</a:t>
              </a:r>
              <a:r>
                <a:rPr lang="ja-JP" altLang="en-US" sz="1200" b="1" dirty="0">
                  <a:solidFill>
                    <a:srgbClr val="FFFF00"/>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200" b="1" dirty="0">
                  <a:solidFill>
                    <a:srgbClr val="FFFF00"/>
                  </a:solidFill>
                  <a:latin typeface="Arial Unicode MS" panose="020B0604020202020204" pitchFamily="50" charset="-128"/>
                  <a:ea typeface="Arial Unicode MS" panose="020B0604020202020204" pitchFamily="50" charset="-128"/>
                  <a:cs typeface="Arial Unicode MS" panose="020B0604020202020204" pitchFamily="50" charset="-128"/>
                </a:rPr>
                <a:t>1</a:t>
              </a:r>
            </a:p>
          </p:txBody>
        </p:sp>
      </p:grpSp>
      <p:sp>
        <p:nvSpPr>
          <p:cNvPr id="25618" name="Text Box 18"/>
          <p:cNvSpPr txBox="1">
            <a:spLocks noChangeArrowheads="1"/>
          </p:cNvSpPr>
          <p:nvPr/>
        </p:nvSpPr>
        <p:spPr bwMode="auto">
          <a:xfrm>
            <a:off x="539750" y="5647184"/>
            <a:ext cx="4030663"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600" b="1">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5 ug of lipid-DNA complex labeled with </a:t>
            </a:r>
          </a:p>
          <a:p>
            <a:r>
              <a:rPr lang="en-US" altLang="ja-JP" sz="1600" b="1">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1% Rho-DOPE. ( 4 hr after transfection) </a:t>
            </a:r>
          </a:p>
        </p:txBody>
      </p:sp>
      <p:grpSp>
        <p:nvGrpSpPr>
          <p:cNvPr id="25629" name="Group 29"/>
          <p:cNvGrpSpPr>
            <a:grpSpLocks/>
          </p:cNvGrpSpPr>
          <p:nvPr/>
        </p:nvGrpSpPr>
        <p:grpSpPr bwMode="auto">
          <a:xfrm>
            <a:off x="2551113" y="3731072"/>
            <a:ext cx="2465387" cy="1943100"/>
            <a:chOff x="1607" y="2647"/>
            <a:chExt cx="1553" cy="1224"/>
          </a:xfrm>
        </p:grpSpPr>
        <p:pic>
          <p:nvPicPr>
            <p:cNvPr id="25610" name="Picture 1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38" y="2647"/>
              <a:ext cx="1225" cy="12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619" name="Text Box 19"/>
            <p:cNvSpPr txBox="1">
              <a:spLocks noChangeArrowheads="1"/>
            </p:cNvSpPr>
            <p:nvPr/>
          </p:nvSpPr>
          <p:spPr bwMode="auto">
            <a:xfrm>
              <a:off x="1607" y="2648"/>
              <a:ext cx="1553" cy="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altLang="ja-JP" sz="1200" b="1" dirty="0">
                  <a:solidFill>
                    <a:srgbClr val="FFFF00"/>
                  </a:solidFill>
                  <a:latin typeface="Arial Unicode MS" panose="020B0604020202020204" pitchFamily="50" charset="-128"/>
                  <a:ea typeface="Arial Unicode MS" panose="020B0604020202020204" pitchFamily="50" charset="-128"/>
                  <a:cs typeface="Arial Unicode MS" panose="020B0604020202020204" pitchFamily="50" charset="-128"/>
                </a:rPr>
                <a:t>DOTMA</a:t>
              </a:r>
              <a:r>
                <a:rPr lang="ja-JP" altLang="en-US" sz="1200" b="1" dirty="0">
                  <a:solidFill>
                    <a:srgbClr val="FFFF00"/>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200" b="1" dirty="0">
                  <a:solidFill>
                    <a:srgbClr val="FFFF00"/>
                  </a:solidFill>
                  <a:latin typeface="Arial Unicode MS" panose="020B0604020202020204" pitchFamily="50" charset="-128"/>
                  <a:ea typeface="Arial Unicode MS" panose="020B0604020202020204" pitchFamily="50" charset="-128"/>
                  <a:cs typeface="Arial Unicode MS" panose="020B0604020202020204" pitchFamily="50" charset="-128"/>
                </a:rPr>
                <a:t>DOPC=1</a:t>
              </a:r>
              <a:r>
                <a:rPr lang="ja-JP" altLang="en-US" sz="1200" b="1" dirty="0">
                  <a:solidFill>
                    <a:srgbClr val="FFFF00"/>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200" b="1" dirty="0">
                  <a:solidFill>
                    <a:srgbClr val="FFFF00"/>
                  </a:solidFill>
                  <a:latin typeface="Arial Unicode MS" panose="020B0604020202020204" pitchFamily="50" charset="-128"/>
                  <a:ea typeface="Arial Unicode MS" panose="020B0604020202020204" pitchFamily="50" charset="-128"/>
                  <a:cs typeface="Arial Unicode MS" panose="020B0604020202020204" pitchFamily="50" charset="-128"/>
                </a:rPr>
                <a:t>1</a:t>
              </a:r>
            </a:p>
          </p:txBody>
        </p:sp>
      </p:grpSp>
      <p:sp>
        <p:nvSpPr>
          <p:cNvPr id="25622" name="Text Box 22"/>
          <p:cNvSpPr txBox="1">
            <a:spLocks noChangeArrowheads="1"/>
          </p:cNvSpPr>
          <p:nvPr/>
        </p:nvSpPr>
        <p:spPr bwMode="auto">
          <a:xfrm>
            <a:off x="395288" y="3372297"/>
            <a:ext cx="321113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b="1"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Uptake of Lipid-DNA complex</a:t>
            </a:r>
          </a:p>
        </p:txBody>
      </p:sp>
      <p:pic>
        <p:nvPicPr>
          <p:cNvPr id="25623" name="Picture 2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56324" y="3410950"/>
            <a:ext cx="2832100" cy="3052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624" name="Text Box 24"/>
          <p:cNvSpPr txBox="1">
            <a:spLocks noChangeArrowheads="1"/>
          </p:cNvSpPr>
          <p:nvPr/>
        </p:nvSpPr>
        <p:spPr bwMode="auto">
          <a:xfrm rot="16200000">
            <a:off x="4344930" y="4394359"/>
            <a:ext cx="2002471"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ja-JP" sz="1600" b="1">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Transfection activity</a:t>
            </a:r>
          </a:p>
          <a:p>
            <a:pPr algn="ctr"/>
            <a:r>
              <a:rPr lang="en-US" altLang="ja-JP" sz="1600" b="1">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 vs max)</a:t>
            </a:r>
          </a:p>
        </p:txBody>
      </p:sp>
      <p:sp>
        <p:nvSpPr>
          <p:cNvPr id="25625" name="Text Box 25"/>
          <p:cNvSpPr txBox="1">
            <a:spLocks noChangeArrowheads="1"/>
          </p:cNvSpPr>
          <p:nvPr/>
        </p:nvSpPr>
        <p:spPr bwMode="auto">
          <a:xfrm>
            <a:off x="4624814" y="3135222"/>
            <a:ext cx="451918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b="1"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Transfection activity of Lipid-DNA complex</a:t>
            </a:r>
          </a:p>
        </p:txBody>
      </p:sp>
      <p:pic>
        <p:nvPicPr>
          <p:cNvPr id="25626" name="Picture 26" descr="felgner_l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910997" y="1033503"/>
            <a:ext cx="1943100" cy="1654175"/>
          </a:xfrm>
          <a:prstGeom prst="rect">
            <a:avLst/>
          </a:prstGeom>
          <a:noFill/>
          <a:extLst>
            <a:ext uri="{909E8E84-426E-40DD-AFC4-6F175D3DCCD1}">
              <a14:hiddenFill xmlns:a14="http://schemas.microsoft.com/office/drawing/2010/main">
                <a:solidFill>
                  <a:srgbClr val="FFFFFF"/>
                </a:solidFill>
              </a14:hiddenFill>
            </a:ext>
          </a:extLst>
        </p:spPr>
      </p:pic>
      <p:sp>
        <p:nvSpPr>
          <p:cNvPr id="25627" name="Rectangle 27"/>
          <p:cNvSpPr>
            <a:spLocks noChangeArrowheads="1"/>
          </p:cNvSpPr>
          <p:nvPr/>
        </p:nvSpPr>
        <p:spPr bwMode="auto">
          <a:xfrm>
            <a:off x="7004667" y="2687678"/>
            <a:ext cx="176683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lang="en-US" altLang="ja-JP" sz="1400" b="1"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Dr. Philip L </a:t>
            </a:r>
            <a:r>
              <a:rPr lang="en-US" altLang="ja-JP" sz="1400" b="1" dirty="0" err="1"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Felgner</a:t>
            </a:r>
            <a:r>
              <a:rPr lang="ja-JP" altLang="en-US" sz="14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 </a:t>
            </a:r>
            <a:endParaRPr lang="ja-JP" altLang="en-US" sz="14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 name="Rectangle 27"/>
          <p:cNvSpPr>
            <a:spLocks noChangeArrowheads="1"/>
          </p:cNvSpPr>
          <p:nvPr/>
        </p:nvSpPr>
        <p:spPr bwMode="auto">
          <a:xfrm>
            <a:off x="5629337" y="6495660"/>
            <a:ext cx="350769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lang="en-US" altLang="ja-JP" sz="1400" b="1" dirty="0" err="1"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Felger</a:t>
            </a:r>
            <a:r>
              <a:rPr lang="en-US" altLang="ja-JP" sz="1400" b="1"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 PL et al. PNAS 84: 7413-17 (1987)</a:t>
            </a:r>
            <a:endParaRPr lang="ja-JP" altLang="en-US" sz="14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 name="テキスト ボックス 3"/>
          <p:cNvSpPr txBox="1"/>
          <p:nvPr/>
        </p:nvSpPr>
        <p:spPr>
          <a:xfrm>
            <a:off x="2332694" y="2377837"/>
            <a:ext cx="1018227" cy="369332"/>
          </a:xfrm>
          <a:prstGeom prst="rect">
            <a:avLst/>
          </a:prstGeom>
          <a:solidFill>
            <a:schemeClr val="bg1"/>
          </a:solidFill>
          <a:ln>
            <a:noFill/>
          </a:ln>
        </p:spPr>
        <p:txBody>
          <a:bodyPr wrap="none" rtlCol="0">
            <a:spAutoFit/>
          </a:bodyPr>
          <a:lstStyle/>
          <a:p>
            <a:r>
              <a:rPr kumimoji="1" lang="en-US" altLang="ja-JP" b="1" dirty="0" smtClean="0">
                <a:latin typeface="Arial Unicode MS" panose="020B0604020202020204" pitchFamily="50" charset="-128"/>
                <a:ea typeface="Arial Unicode MS" panose="020B0604020202020204" pitchFamily="50" charset="-128"/>
                <a:cs typeface="Arial Unicode MS" panose="020B0604020202020204" pitchFamily="50" charset="-128"/>
              </a:rPr>
              <a:t>DOTMA</a:t>
            </a:r>
            <a:endParaRPr kumimoji="1" lang="ja-JP" altLang="en-US"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31" name="Group 536"/>
          <p:cNvGrpSpPr>
            <a:grpSpLocks noChangeAspect="1"/>
          </p:cNvGrpSpPr>
          <p:nvPr/>
        </p:nvGrpSpPr>
        <p:grpSpPr bwMode="auto">
          <a:xfrm>
            <a:off x="5201408" y="1297523"/>
            <a:ext cx="350667" cy="362620"/>
            <a:chOff x="1392" y="288"/>
            <a:chExt cx="144" cy="144"/>
          </a:xfrm>
        </p:grpSpPr>
        <p:sp>
          <p:nvSpPr>
            <p:cNvPr id="32"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33" name="Group 538"/>
            <p:cNvGrpSpPr>
              <a:grpSpLocks noChangeAspect="1"/>
            </p:cNvGrpSpPr>
            <p:nvPr/>
          </p:nvGrpSpPr>
          <p:grpSpPr bwMode="auto">
            <a:xfrm>
              <a:off x="1413" y="312"/>
              <a:ext cx="100" cy="100"/>
              <a:chOff x="1440" y="480"/>
              <a:chExt cx="100" cy="100"/>
            </a:xfrm>
          </p:grpSpPr>
          <p:sp>
            <p:nvSpPr>
              <p:cNvPr id="34"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35" name="Line 540"/>
              <p:cNvSpPr>
                <a:spLocks noChangeAspect="1" noChangeShapeType="1"/>
              </p:cNvSpPr>
              <p:nvPr/>
            </p:nvSpPr>
            <p:spPr bwMode="auto">
              <a:xfrm rot="162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spTree>
    <p:extLst>
      <p:ext uri="{BB962C8B-B14F-4D97-AF65-F5344CB8AC3E}">
        <p14:creationId xmlns:p14="http://schemas.microsoft.com/office/powerpoint/2010/main" val="548308074"/>
      </p:ext>
    </p:extLst>
  </p:cSld>
  <p:clrMapOvr>
    <a:masterClrMapping/>
  </p:clrMapOvr>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409" name="Text Box 153"/>
          <p:cNvSpPr txBox="1">
            <a:spLocks noChangeArrowheads="1"/>
          </p:cNvSpPr>
          <p:nvPr/>
        </p:nvSpPr>
        <p:spPr bwMode="auto">
          <a:xfrm>
            <a:off x="659715" y="1466426"/>
            <a:ext cx="3585592" cy="738664"/>
          </a:xfrm>
          <a:prstGeom prst="rect">
            <a:avLst/>
          </a:prstGeom>
          <a:noFill/>
          <a:ln>
            <a:noFill/>
          </a:ln>
          <a:effectLst/>
          <a:extLst/>
        </p:spPr>
        <p:txBody>
          <a:bodyPr wrap="square">
            <a:spAutoFit/>
          </a:bodyPr>
          <a:lstStyle/>
          <a:p>
            <a:pPr>
              <a:lnSpc>
                <a:spcPts val="1800"/>
              </a:lnSpc>
              <a:spcBef>
                <a:spcPct val="50000"/>
              </a:spcBef>
            </a:pPr>
            <a:r>
              <a:rPr lang="en-US" altLang="ja-JP" sz="2400"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Viral :</a:t>
            </a:r>
          </a:p>
          <a:p>
            <a:pPr>
              <a:lnSpc>
                <a:spcPts val="1800"/>
              </a:lnSpc>
              <a:spcBef>
                <a:spcPct val="50000"/>
              </a:spcBef>
            </a:pPr>
            <a:r>
              <a:rPr lang="en-US" altLang="ja-JP" sz="2400" dirty="0">
                <a:latin typeface="Arial Unicode MS" panose="020B0604020202020204" pitchFamily="50" charset="-128"/>
                <a:ea typeface="Arial Unicode MS" panose="020B0604020202020204" pitchFamily="50" charset="-128"/>
                <a:cs typeface="Arial Unicode MS" panose="020B0604020202020204" pitchFamily="50" charset="-128"/>
              </a:rPr>
              <a:t> Adenovirus </a:t>
            </a:r>
            <a:r>
              <a:rPr lang="en-US" altLang="ja-JP" sz="2400" dirty="0" smtClean="0">
                <a:latin typeface="Arial Unicode MS" panose="020B0604020202020204" pitchFamily="50" charset="-128"/>
                <a:ea typeface="Arial Unicode MS" panose="020B0604020202020204" pitchFamily="50" charset="-128"/>
                <a:cs typeface="Arial Unicode MS" panose="020B0604020202020204" pitchFamily="50" charset="-128"/>
              </a:rPr>
              <a:t>vector</a:t>
            </a:r>
            <a:endParaRPr lang="ja-JP" altLang="en-US" sz="2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10" name="Text Box 154"/>
          <p:cNvSpPr txBox="1">
            <a:spLocks noChangeArrowheads="1"/>
          </p:cNvSpPr>
          <p:nvPr/>
        </p:nvSpPr>
        <p:spPr bwMode="auto">
          <a:xfrm>
            <a:off x="5374057" y="1441674"/>
            <a:ext cx="3887788" cy="1107996"/>
          </a:xfrm>
          <a:prstGeom prst="rect">
            <a:avLst/>
          </a:prstGeom>
          <a:noFill/>
          <a:ln>
            <a:noFill/>
          </a:ln>
          <a:effectLst/>
          <a:extLst/>
        </p:spPr>
        <p:txBody>
          <a:bodyPr>
            <a:spAutoFit/>
          </a:bodyPr>
          <a:lstStyle/>
          <a:p>
            <a:pPr>
              <a:lnSpc>
                <a:spcPts val="1800"/>
              </a:lnSpc>
              <a:spcBef>
                <a:spcPct val="50000"/>
              </a:spcBef>
            </a:pPr>
            <a:r>
              <a:rPr lang="en-US" altLang="ja-JP" sz="2400"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Non-viral </a:t>
            </a:r>
            <a:r>
              <a:rPr lang="en-US" altLang="ja-JP" sz="2400"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 </a:t>
            </a:r>
          </a:p>
          <a:p>
            <a:pPr>
              <a:lnSpc>
                <a:spcPts val="1800"/>
              </a:lnSpc>
              <a:spcBef>
                <a:spcPct val="50000"/>
              </a:spcBef>
            </a:pPr>
            <a:r>
              <a:rPr lang="en-US" altLang="ja-JP" sz="2400" dirty="0" smtClean="0">
                <a:latin typeface="Arial Unicode MS" panose="020B0604020202020204" pitchFamily="50" charset="-128"/>
                <a:ea typeface="Arial Unicode MS" panose="020B0604020202020204" pitchFamily="50" charset="-128"/>
                <a:cs typeface="Arial Unicode MS" panose="020B0604020202020204" pitchFamily="50" charset="-128"/>
              </a:rPr>
              <a:t>Cationic  Lipoplex</a:t>
            </a:r>
          </a:p>
          <a:p>
            <a:pPr>
              <a:lnSpc>
                <a:spcPts val="1800"/>
              </a:lnSpc>
              <a:spcBef>
                <a:spcPct val="50000"/>
              </a:spcBef>
            </a:pP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dirty="0" err="1" smtClean="0">
                <a:latin typeface="Arial Unicode MS" panose="020B0604020202020204" pitchFamily="50" charset="-128"/>
                <a:ea typeface="Arial Unicode MS" panose="020B0604020202020204" pitchFamily="50" charset="-128"/>
                <a:cs typeface="Arial Unicode MS" panose="020B0604020202020204" pitchFamily="50" charset="-128"/>
              </a:rPr>
              <a:t>LipofectAMINE</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 PLUS)</a:t>
            </a:r>
            <a:endParaRPr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96692" name="Group 436"/>
          <p:cNvGrpSpPr>
            <a:grpSpLocks/>
          </p:cNvGrpSpPr>
          <p:nvPr/>
        </p:nvGrpSpPr>
        <p:grpSpPr bwMode="auto">
          <a:xfrm>
            <a:off x="5467350" y="2834781"/>
            <a:ext cx="3730625" cy="3005138"/>
            <a:chOff x="3360" y="1570"/>
            <a:chExt cx="2350" cy="1893"/>
          </a:xfrm>
        </p:grpSpPr>
        <p:grpSp>
          <p:nvGrpSpPr>
            <p:cNvPr id="96412" name="Group 156"/>
            <p:cNvGrpSpPr>
              <a:grpSpLocks noChangeAspect="1"/>
            </p:cNvGrpSpPr>
            <p:nvPr/>
          </p:nvGrpSpPr>
          <p:grpSpPr bwMode="auto">
            <a:xfrm rot="-1964477">
              <a:off x="3676" y="2500"/>
              <a:ext cx="1035" cy="297"/>
              <a:chOff x="2313" y="907"/>
              <a:chExt cx="786" cy="220"/>
            </a:xfrm>
          </p:grpSpPr>
          <p:cxnSp>
            <p:nvCxnSpPr>
              <p:cNvPr id="96413" name="AutoShape 157"/>
              <p:cNvCxnSpPr>
                <a:cxnSpLocks noChangeAspect="1" noChangeShapeType="1"/>
              </p:cNvCxnSpPr>
              <p:nvPr/>
            </p:nvCxnSpPr>
            <p:spPr bwMode="auto">
              <a:xfrm rot="13060594" flipH="1">
                <a:off x="2313" y="948"/>
                <a:ext cx="182" cy="152"/>
              </a:xfrm>
              <a:prstGeom prst="curvedConnector3">
                <a:avLst>
                  <a:gd name="adj1" fmla="val 49884"/>
                </a:avLst>
              </a:prstGeom>
              <a:noFill/>
              <a:ln w="2857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6414" name="AutoShape 158"/>
              <p:cNvCxnSpPr>
                <a:cxnSpLocks noChangeAspect="1" noChangeShapeType="1"/>
              </p:cNvCxnSpPr>
              <p:nvPr/>
            </p:nvCxnSpPr>
            <p:spPr bwMode="auto">
              <a:xfrm rot="13060594" flipH="1">
                <a:off x="2554" y="925"/>
                <a:ext cx="268" cy="196"/>
              </a:xfrm>
              <a:prstGeom prst="curvedConnector3">
                <a:avLst>
                  <a:gd name="adj1" fmla="val 49921"/>
                </a:avLst>
              </a:prstGeom>
              <a:noFill/>
              <a:ln w="2857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6415" name="AutoShape 159"/>
              <p:cNvCxnSpPr>
                <a:cxnSpLocks noChangeAspect="1" noChangeShapeType="1"/>
              </p:cNvCxnSpPr>
              <p:nvPr/>
            </p:nvCxnSpPr>
            <p:spPr bwMode="auto">
              <a:xfrm rot="13060594" flipH="1">
                <a:off x="2895" y="907"/>
                <a:ext cx="204" cy="205"/>
              </a:xfrm>
              <a:prstGeom prst="curvedConnector3">
                <a:avLst>
                  <a:gd name="adj1" fmla="val 50000"/>
                </a:avLst>
              </a:prstGeom>
              <a:noFill/>
              <a:ln w="2857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6416" name="AutoShape 160"/>
              <p:cNvCxnSpPr>
                <a:cxnSpLocks noChangeAspect="1" noChangeShapeType="1"/>
              </p:cNvCxnSpPr>
              <p:nvPr/>
            </p:nvCxnSpPr>
            <p:spPr bwMode="auto">
              <a:xfrm rot="13060594" flipH="1">
                <a:off x="2367" y="909"/>
                <a:ext cx="327" cy="205"/>
              </a:xfrm>
              <a:prstGeom prst="curvedConnector3">
                <a:avLst>
                  <a:gd name="adj1" fmla="val 50000"/>
                </a:avLst>
              </a:prstGeom>
              <a:noFill/>
              <a:ln w="2857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6417" name="AutoShape 161"/>
              <p:cNvCxnSpPr>
                <a:cxnSpLocks noChangeAspect="1" noChangeShapeType="1"/>
              </p:cNvCxnSpPr>
              <p:nvPr/>
            </p:nvCxnSpPr>
            <p:spPr bwMode="auto">
              <a:xfrm rot="13060594" flipH="1">
                <a:off x="2760" y="923"/>
                <a:ext cx="245" cy="204"/>
              </a:xfrm>
              <a:prstGeom prst="curvedConnector3">
                <a:avLst>
                  <a:gd name="adj1" fmla="val 50000"/>
                </a:avLst>
              </a:prstGeom>
              <a:noFill/>
              <a:ln w="2857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96418" name="Text Box 162"/>
            <p:cNvSpPr txBox="1">
              <a:spLocks noChangeAspect="1" noChangeArrowheads="1"/>
            </p:cNvSpPr>
            <p:nvPr/>
          </p:nvSpPr>
          <p:spPr bwMode="auto">
            <a:xfrm>
              <a:off x="4434" y="2353"/>
              <a:ext cx="31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b="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19" name="Text Box 163"/>
            <p:cNvSpPr txBox="1">
              <a:spLocks noChangeAspect="1" noChangeArrowheads="1"/>
            </p:cNvSpPr>
            <p:nvPr/>
          </p:nvSpPr>
          <p:spPr bwMode="auto">
            <a:xfrm>
              <a:off x="4309" y="2483"/>
              <a:ext cx="31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b="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20" name="Text Box 164"/>
            <p:cNvSpPr txBox="1">
              <a:spLocks noChangeAspect="1" noChangeArrowheads="1"/>
            </p:cNvSpPr>
            <p:nvPr/>
          </p:nvSpPr>
          <p:spPr bwMode="auto">
            <a:xfrm>
              <a:off x="4181" y="2548"/>
              <a:ext cx="31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b="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21" name="Text Box 165"/>
            <p:cNvSpPr txBox="1">
              <a:spLocks noChangeAspect="1" noChangeArrowheads="1"/>
            </p:cNvSpPr>
            <p:nvPr/>
          </p:nvSpPr>
          <p:spPr bwMode="auto">
            <a:xfrm>
              <a:off x="4055" y="2676"/>
              <a:ext cx="31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b="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22" name="Text Box 166"/>
            <p:cNvSpPr txBox="1">
              <a:spLocks noChangeAspect="1" noChangeArrowheads="1"/>
            </p:cNvSpPr>
            <p:nvPr/>
          </p:nvSpPr>
          <p:spPr bwMode="auto">
            <a:xfrm>
              <a:off x="3866" y="2742"/>
              <a:ext cx="315"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b="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23" name="Text Box 167"/>
            <p:cNvSpPr txBox="1">
              <a:spLocks noChangeAspect="1" noChangeArrowheads="1"/>
            </p:cNvSpPr>
            <p:nvPr/>
          </p:nvSpPr>
          <p:spPr bwMode="auto">
            <a:xfrm>
              <a:off x="4309" y="2223"/>
              <a:ext cx="31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b="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24" name="Text Box 168"/>
            <p:cNvSpPr txBox="1">
              <a:spLocks noChangeAspect="1" noChangeArrowheads="1"/>
            </p:cNvSpPr>
            <p:nvPr/>
          </p:nvSpPr>
          <p:spPr bwMode="auto">
            <a:xfrm>
              <a:off x="4245" y="2341"/>
              <a:ext cx="31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b="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25" name="Text Box 169"/>
            <p:cNvSpPr txBox="1">
              <a:spLocks noChangeAspect="1" noChangeArrowheads="1"/>
            </p:cNvSpPr>
            <p:nvPr/>
          </p:nvSpPr>
          <p:spPr bwMode="auto">
            <a:xfrm>
              <a:off x="4119" y="2406"/>
              <a:ext cx="315"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b="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26" name="Text Box 170"/>
            <p:cNvSpPr txBox="1">
              <a:spLocks noChangeAspect="1" noChangeArrowheads="1"/>
            </p:cNvSpPr>
            <p:nvPr/>
          </p:nvSpPr>
          <p:spPr bwMode="auto">
            <a:xfrm>
              <a:off x="3990" y="2483"/>
              <a:ext cx="319"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b="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27" name="Text Box 171"/>
            <p:cNvSpPr txBox="1">
              <a:spLocks noChangeAspect="1" noChangeArrowheads="1"/>
            </p:cNvSpPr>
            <p:nvPr/>
          </p:nvSpPr>
          <p:spPr bwMode="auto">
            <a:xfrm>
              <a:off x="3803" y="2600"/>
              <a:ext cx="31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b="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28" name="Text Box 172"/>
            <p:cNvSpPr txBox="1">
              <a:spLocks noChangeAspect="1" noChangeArrowheads="1"/>
            </p:cNvSpPr>
            <p:nvPr/>
          </p:nvSpPr>
          <p:spPr bwMode="auto">
            <a:xfrm>
              <a:off x="3677" y="2676"/>
              <a:ext cx="313"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b="0">
                  <a:latin typeface="Arial Unicode MS" panose="020B0604020202020204" pitchFamily="50" charset="-128"/>
                  <a:ea typeface="Arial Unicode MS" panose="020B0604020202020204" pitchFamily="50" charset="-128"/>
                  <a:cs typeface="Arial Unicode MS" panose="020B0604020202020204" pitchFamily="50" charset="-128"/>
                </a:rPr>
                <a:t>-</a:t>
              </a:r>
            </a:p>
          </p:txBody>
        </p:sp>
        <p:grpSp>
          <p:nvGrpSpPr>
            <p:cNvPr id="96429" name="Group 173"/>
            <p:cNvGrpSpPr>
              <a:grpSpLocks noChangeAspect="1"/>
            </p:cNvGrpSpPr>
            <p:nvPr/>
          </p:nvGrpSpPr>
          <p:grpSpPr bwMode="auto">
            <a:xfrm>
              <a:off x="3360" y="2237"/>
              <a:ext cx="759" cy="640"/>
              <a:chOff x="1536" y="1104"/>
              <a:chExt cx="576" cy="475"/>
            </a:xfrm>
          </p:grpSpPr>
          <p:sp>
            <p:nvSpPr>
              <p:cNvPr id="96430" name="Oval 174"/>
              <p:cNvSpPr>
                <a:spLocks noChangeAspect="1" noChangeArrowheads="1"/>
              </p:cNvSpPr>
              <p:nvPr/>
            </p:nvSpPr>
            <p:spPr bwMode="auto">
              <a:xfrm>
                <a:off x="1679" y="1248"/>
                <a:ext cx="193" cy="194"/>
              </a:xfrm>
              <a:prstGeom prst="ellipse">
                <a:avLst/>
              </a:prstGeom>
              <a:solidFill>
                <a:schemeClr val="bg1"/>
              </a:solidFill>
              <a:ln w="57150">
                <a:solidFill>
                  <a:srgbClr val="FF99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31" name="Text Box 175"/>
              <p:cNvSpPr txBox="1">
                <a:spLocks noChangeAspect="1" noChangeArrowheads="1"/>
              </p:cNvSpPr>
              <p:nvPr/>
            </p:nvSpPr>
            <p:spPr bwMode="auto">
              <a:xfrm>
                <a:off x="1681" y="1104"/>
                <a:ext cx="239"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32" name="Text Box 176"/>
              <p:cNvSpPr txBox="1">
                <a:spLocks noChangeAspect="1" noChangeArrowheads="1"/>
              </p:cNvSpPr>
              <p:nvPr/>
            </p:nvSpPr>
            <p:spPr bwMode="auto">
              <a:xfrm>
                <a:off x="1681" y="1408"/>
                <a:ext cx="239"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33" name="Text Box 177"/>
              <p:cNvSpPr txBox="1">
                <a:spLocks noChangeAspect="1" noChangeArrowheads="1"/>
              </p:cNvSpPr>
              <p:nvPr/>
            </p:nvSpPr>
            <p:spPr bwMode="auto">
              <a:xfrm>
                <a:off x="1775" y="1149"/>
                <a:ext cx="243" cy="1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34" name="Text Box 178"/>
              <p:cNvSpPr txBox="1">
                <a:spLocks noChangeAspect="1" noChangeArrowheads="1"/>
              </p:cNvSpPr>
              <p:nvPr/>
            </p:nvSpPr>
            <p:spPr bwMode="auto">
              <a:xfrm>
                <a:off x="1775" y="1385"/>
                <a:ext cx="243"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35" name="Text Box 179"/>
              <p:cNvSpPr txBox="1">
                <a:spLocks noChangeAspect="1" noChangeArrowheads="1"/>
              </p:cNvSpPr>
              <p:nvPr/>
            </p:nvSpPr>
            <p:spPr bwMode="auto">
              <a:xfrm>
                <a:off x="1583" y="1149"/>
                <a:ext cx="242" cy="1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36" name="Text Box 180"/>
              <p:cNvSpPr txBox="1">
                <a:spLocks noChangeAspect="1" noChangeArrowheads="1"/>
              </p:cNvSpPr>
              <p:nvPr/>
            </p:nvSpPr>
            <p:spPr bwMode="auto">
              <a:xfrm>
                <a:off x="1872" y="1285"/>
                <a:ext cx="240" cy="1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37" name="Text Box 181"/>
              <p:cNvSpPr txBox="1">
                <a:spLocks noChangeAspect="1" noChangeArrowheads="1"/>
              </p:cNvSpPr>
              <p:nvPr/>
            </p:nvSpPr>
            <p:spPr bwMode="auto">
              <a:xfrm>
                <a:off x="1536" y="1285"/>
                <a:ext cx="239" cy="1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38" name="Text Box 182"/>
              <p:cNvSpPr txBox="1">
                <a:spLocks noChangeAspect="1" noChangeArrowheads="1"/>
              </p:cNvSpPr>
              <p:nvPr/>
            </p:nvSpPr>
            <p:spPr bwMode="auto">
              <a:xfrm>
                <a:off x="1583" y="1385"/>
                <a:ext cx="242"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grpSp>
        <p:grpSp>
          <p:nvGrpSpPr>
            <p:cNvPr id="96439" name="Group 183"/>
            <p:cNvGrpSpPr>
              <a:grpSpLocks noChangeAspect="1"/>
            </p:cNvGrpSpPr>
            <p:nvPr/>
          </p:nvGrpSpPr>
          <p:grpSpPr bwMode="auto">
            <a:xfrm>
              <a:off x="3866" y="1887"/>
              <a:ext cx="757" cy="643"/>
              <a:chOff x="1536" y="1104"/>
              <a:chExt cx="576" cy="475"/>
            </a:xfrm>
          </p:grpSpPr>
          <p:sp>
            <p:nvSpPr>
              <p:cNvPr id="96440" name="Oval 184"/>
              <p:cNvSpPr>
                <a:spLocks noChangeAspect="1" noChangeArrowheads="1"/>
              </p:cNvSpPr>
              <p:nvPr/>
            </p:nvSpPr>
            <p:spPr bwMode="auto">
              <a:xfrm>
                <a:off x="1679" y="1248"/>
                <a:ext cx="193" cy="194"/>
              </a:xfrm>
              <a:prstGeom prst="ellipse">
                <a:avLst/>
              </a:prstGeom>
              <a:solidFill>
                <a:schemeClr val="bg1"/>
              </a:solidFill>
              <a:ln w="57150">
                <a:solidFill>
                  <a:srgbClr val="FF99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41" name="Text Box 185"/>
              <p:cNvSpPr txBox="1">
                <a:spLocks noChangeAspect="1" noChangeArrowheads="1"/>
              </p:cNvSpPr>
              <p:nvPr/>
            </p:nvSpPr>
            <p:spPr bwMode="auto">
              <a:xfrm>
                <a:off x="1680" y="1104"/>
                <a:ext cx="240"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42" name="Text Box 186"/>
              <p:cNvSpPr txBox="1">
                <a:spLocks noChangeAspect="1" noChangeArrowheads="1"/>
              </p:cNvSpPr>
              <p:nvPr/>
            </p:nvSpPr>
            <p:spPr bwMode="auto">
              <a:xfrm>
                <a:off x="1680" y="1408"/>
                <a:ext cx="240"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43" name="Text Box 187"/>
              <p:cNvSpPr txBox="1">
                <a:spLocks noChangeAspect="1" noChangeArrowheads="1"/>
              </p:cNvSpPr>
              <p:nvPr/>
            </p:nvSpPr>
            <p:spPr bwMode="auto">
              <a:xfrm>
                <a:off x="1774" y="1152"/>
                <a:ext cx="242"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44" name="Text Box 188"/>
              <p:cNvSpPr txBox="1">
                <a:spLocks noChangeAspect="1" noChangeArrowheads="1"/>
              </p:cNvSpPr>
              <p:nvPr/>
            </p:nvSpPr>
            <p:spPr bwMode="auto">
              <a:xfrm>
                <a:off x="1774" y="1380"/>
                <a:ext cx="242"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45" name="Text Box 189"/>
              <p:cNvSpPr txBox="1">
                <a:spLocks noChangeAspect="1" noChangeArrowheads="1"/>
              </p:cNvSpPr>
              <p:nvPr/>
            </p:nvSpPr>
            <p:spPr bwMode="auto">
              <a:xfrm>
                <a:off x="1583" y="1152"/>
                <a:ext cx="242"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46" name="Text Box 190"/>
              <p:cNvSpPr txBox="1">
                <a:spLocks noChangeAspect="1" noChangeArrowheads="1"/>
              </p:cNvSpPr>
              <p:nvPr/>
            </p:nvSpPr>
            <p:spPr bwMode="auto">
              <a:xfrm>
                <a:off x="1871" y="1285"/>
                <a:ext cx="241"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47" name="Text Box 191"/>
              <p:cNvSpPr txBox="1">
                <a:spLocks noChangeAspect="1" noChangeArrowheads="1"/>
              </p:cNvSpPr>
              <p:nvPr/>
            </p:nvSpPr>
            <p:spPr bwMode="auto">
              <a:xfrm>
                <a:off x="1536" y="1285"/>
                <a:ext cx="238"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48" name="Text Box 192"/>
              <p:cNvSpPr txBox="1">
                <a:spLocks noChangeAspect="1" noChangeArrowheads="1"/>
              </p:cNvSpPr>
              <p:nvPr/>
            </p:nvSpPr>
            <p:spPr bwMode="auto">
              <a:xfrm>
                <a:off x="1583" y="1380"/>
                <a:ext cx="241"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grpSp>
        <p:grpSp>
          <p:nvGrpSpPr>
            <p:cNvPr id="96449" name="Group 193"/>
            <p:cNvGrpSpPr>
              <a:grpSpLocks noChangeAspect="1"/>
            </p:cNvGrpSpPr>
            <p:nvPr/>
          </p:nvGrpSpPr>
          <p:grpSpPr bwMode="auto">
            <a:xfrm>
              <a:off x="4371" y="2496"/>
              <a:ext cx="759" cy="642"/>
              <a:chOff x="1536" y="1104"/>
              <a:chExt cx="576" cy="476"/>
            </a:xfrm>
          </p:grpSpPr>
          <p:sp>
            <p:nvSpPr>
              <p:cNvPr id="96450" name="Oval 194"/>
              <p:cNvSpPr>
                <a:spLocks noChangeAspect="1" noChangeArrowheads="1"/>
              </p:cNvSpPr>
              <p:nvPr/>
            </p:nvSpPr>
            <p:spPr bwMode="auto">
              <a:xfrm>
                <a:off x="1679" y="1248"/>
                <a:ext cx="193" cy="194"/>
              </a:xfrm>
              <a:prstGeom prst="ellipse">
                <a:avLst/>
              </a:prstGeom>
              <a:solidFill>
                <a:schemeClr val="bg1"/>
              </a:solidFill>
              <a:ln w="57150">
                <a:solidFill>
                  <a:srgbClr val="FF99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51" name="Text Box 195"/>
              <p:cNvSpPr txBox="1">
                <a:spLocks noChangeAspect="1" noChangeArrowheads="1"/>
              </p:cNvSpPr>
              <p:nvPr/>
            </p:nvSpPr>
            <p:spPr bwMode="auto">
              <a:xfrm>
                <a:off x="1681" y="1104"/>
                <a:ext cx="239"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52" name="Text Box 196"/>
              <p:cNvSpPr txBox="1">
                <a:spLocks noChangeAspect="1" noChangeArrowheads="1"/>
              </p:cNvSpPr>
              <p:nvPr/>
            </p:nvSpPr>
            <p:spPr bwMode="auto">
              <a:xfrm>
                <a:off x="1681" y="1409"/>
                <a:ext cx="239"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53" name="Text Box 197"/>
              <p:cNvSpPr txBox="1">
                <a:spLocks noChangeAspect="1" noChangeArrowheads="1"/>
              </p:cNvSpPr>
              <p:nvPr/>
            </p:nvSpPr>
            <p:spPr bwMode="auto">
              <a:xfrm>
                <a:off x="1779" y="1153"/>
                <a:ext cx="239"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54" name="Text Box 198"/>
              <p:cNvSpPr txBox="1">
                <a:spLocks noChangeAspect="1" noChangeArrowheads="1"/>
              </p:cNvSpPr>
              <p:nvPr/>
            </p:nvSpPr>
            <p:spPr bwMode="auto">
              <a:xfrm>
                <a:off x="1779" y="1385"/>
                <a:ext cx="239"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55" name="Text Box 199"/>
              <p:cNvSpPr txBox="1">
                <a:spLocks noChangeAspect="1" noChangeArrowheads="1"/>
              </p:cNvSpPr>
              <p:nvPr/>
            </p:nvSpPr>
            <p:spPr bwMode="auto">
              <a:xfrm>
                <a:off x="1584" y="1153"/>
                <a:ext cx="242"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56" name="Text Box 200"/>
              <p:cNvSpPr txBox="1">
                <a:spLocks noChangeAspect="1" noChangeArrowheads="1"/>
              </p:cNvSpPr>
              <p:nvPr/>
            </p:nvSpPr>
            <p:spPr bwMode="auto">
              <a:xfrm>
                <a:off x="1874" y="1285"/>
                <a:ext cx="238"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57" name="Text Box 201"/>
              <p:cNvSpPr txBox="1">
                <a:spLocks noChangeAspect="1" noChangeArrowheads="1"/>
              </p:cNvSpPr>
              <p:nvPr/>
            </p:nvSpPr>
            <p:spPr bwMode="auto">
              <a:xfrm>
                <a:off x="1536" y="1285"/>
                <a:ext cx="243"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58" name="Text Box 202"/>
              <p:cNvSpPr txBox="1">
                <a:spLocks noChangeAspect="1" noChangeArrowheads="1"/>
              </p:cNvSpPr>
              <p:nvPr/>
            </p:nvSpPr>
            <p:spPr bwMode="auto">
              <a:xfrm>
                <a:off x="1584" y="1383"/>
                <a:ext cx="242"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grpSp>
        <p:grpSp>
          <p:nvGrpSpPr>
            <p:cNvPr id="96459" name="Group 203"/>
            <p:cNvGrpSpPr>
              <a:grpSpLocks noChangeAspect="1"/>
            </p:cNvGrpSpPr>
            <p:nvPr/>
          </p:nvGrpSpPr>
          <p:grpSpPr bwMode="auto">
            <a:xfrm>
              <a:off x="3866" y="2818"/>
              <a:ext cx="757" cy="645"/>
              <a:chOff x="1536" y="1103"/>
              <a:chExt cx="576" cy="478"/>
            </a:xfrm>
          </p:grpSpPr>
          <p:sp>
            <p:nvSpPr>
              <p:cNvPr id="96460" name="Oval 204"/>
              <p:cNvSpPr>
                <a:spLocks noChangeAspect="1" noChangeArrowheads="1"/>
              </p:cNvSpPr>
              <p:nvPr/>
            </p:nvSpPr>
            <p:spPr bwMode="auto">
              <a:xfrm>
                <a:off x="1679" y="1248"/>
                <a:ext cx="193" cy="194"/>
              </a:xfrm>
              <a:prstGeom prst="ellipse">
                <a:avLst/>
              </a:prstGeom>
              <a:solidFill>
                <a:schemeClr val="bg1"/>
              </a:solidFill>
              <a:ln w="57150">
                <a:solidFill>
                  <a:srgbClr val="FF99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61" name="Text Box 205"/>
              <p:cNvSpPr txBox="1">
                <a:spLocks noChangeAspect="1" noChangeArrowheads="1"/>
              </p:cNvSpPr>
              <p:nvPr/>
            </p:nvSpPr>
            <p:spPr bwMode="auto">
              <a:xfrm>
                <a:off x="1680" y="1103"/>
                <a:ext cx="240"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62" name="Text Box 206"/>
              <p:cNvSpPr txBox="1">
                <a:spLocks noChangeAspect="1" noChangeArrowheads="1"/>
              </p:cNvSpPr>
              <p:nvPr/>
            </p:nvSpPr>
            <p:spPr bwMode="auto">
              <a:xfrm>
                <a:off x="1680" y="1410"/>
                <a:ext cx="240"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63" name="Text Box 207"/>
              <p:cNvSpPr txBox="1">
                <a:spLocks noChangeAspect="1" noChangeArrowheads="1"/>
              </p:cNvSpPr>
              <p:nvPr/>
            </p:nvSpPr>
            <p:spPr bwMode="auto">
              <a:xfrm>
                <a:off x="1774" y="1151"/>
                <a:ext cx="242"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64" name="Text Box 208"/>
              <p:cNvSpPr txBox="1">
                <a:spLocks noChangeAspect="1" noChangeArrowheads="1"/>
              </p:cNvSpPr>
              <p:nvPr/>
            </p:nvSpPr>
            <p:spPr bwMode="auto">
              <a:xfrm>
                <a:off x="1774" y="1385"/>
                <a:ext cx="242" cy="1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65" name="Text Box 209"/>
              <p:cNvSpPr txBox="1">
                <a:spLocks noChangeAspect="1" noChangeArrowheads="1"/>
              </p:cNvSpPr>
              <p:nvPr/>
            </p:nvSpPr>
            <p:spPr bwMode="auto">
              <a:xfrm>
                <a:off x="1583" y="1151"/>
                <a:ext cx="241"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66" name="Text Box 210"/>
              <p:cNvSpPr txBox="1">
                <a:spLocks noChangeAspect="1" noChangeArrowheads="1"/>
              </p:cNvSpPr>
              <p:nvPr/>
            </p:nvSpPr>
            <p:spPr bwMode="auto">
              <a:xfrm>
                <a:off x="1871" y="1286"/>
                <a:ext cx="241"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67" name="Text Box 211"/>
              <p:cNvSpPr txBox="1">
                <a:spLocks noChangeAspect="1" noChangeArrowheads="1"/>
              </p:cNvSpPr>
              <p:nvPr/>
            </p:nvSpPr>
            <p:spPr bwMode="auto">
              <a:xfrm>
                <a:off x="1536" y="1286"/>
                <a:ext cx="238" cy="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468" name="Text Box 212"/>
              <p:cNvSpPr txBox="1">
                <a:spLocks noChangeAspect="1" noChangeArrowheads="1"/>
              </p:cNvSpPr>
              <p:nvPr/>
            </p:nvSpPr>
            <p:spPr bwMode="auto">
              <a:xfrm>
                <a:off x="1583" y="1385"/>
                <a:ext cx="242" cy="1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a:t>
                </a:r>
              </a:p>
            </p:txBody>
          </p:sp>
        </p:grpSp>
        <p:sp>
          <p:nvSpPr>
            <p:cNvPr id="96469" name="Line 213"/>
            <p:cNvSpPr>
              <a:spLocks noChangeShapeType="1"/>
            </p:cNvSpPr>
            <p:nvPr/>
          </p:nvSpPr>
          <p:spPr bwMode="auto">
            <a:xfrm rot="20478759" flipH="1">
              <a:off x="4355" y="1951"/>
              <a:ext cx="293" cy="6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71" name="Line 215"/>
            <p:cNvSpPr>
              <a:spLocks noChangeShapeType="1"/>
            </p:cNvSpPr>
            <p:nvPr/>
          </p:nvSpPr>
          <p:spPr bwMode="auto">
            <a:xfrm flipH="1">
              <a:off x="4706" y="2205"/>
              <a:ext cx="352" cy="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72" name="Text Box 216"/>
            <p:cNvSpPr txBox="1">
              <a:spLocks noChangeArrowheads="1"/>
            </p:cNvSpPr>
            <p:nvPr/>
          </p:nvSpPr>
          <p:spPr bwMode="auto">
            <a:xfrm>
              <a:off x="4999" y="2078"/>
              <a:ext cx="46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DNA</a:t>
              </a:r>
            </a:p>
          </p:txBody>
        </p:sp>
        <p:sp>
          <p:nvSpPr>
            <p:cNvPr id="96473" name="Text Box 217"/>
            <p:cNvSpPr txBox="1">
              <a:spLocks noChangeArrowheads="1"/>
            </p:cNvSpPr>
            <p:nvPr/>
          </p:nvSpPr>
          <p:spPr bwMode="auto">
            <a:xfrm>
              <a:off x="4604" y="1570"/>
              <a:ext cx="1106"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cationic liposome</a:t>
              </a:r>
            </a:p>
          </p:txBody>
        </p:sp>
      </p:grpSp>
      <p:grpSp>
        <p:nvGrpSpPr>
          <p:cNvPr id="96475" name="Group 219"/>
          <p:cNvGrpSpPr>
            <a:grpSpLocks noChangeAspect="1"/>
          </p:cNvGrpSpPr>
          <p:nvPr/>
        </p:nvGrpSpPr>
        <p:grpSpPr bwMode="auto">
          <a:xfrm>
            <a:off x="1746250" y="3164981"/>
            <a:ext cx="2235200" cy="2774950"/>
            <a:chOff x="1728" y="864"/>
            <a:chExt cx="2304" cy="2592"/>
          </a:xfrm>
        </p:grpSpPr>
        <p:grpSp>
          <p:nvGrpSpPr>
            <p:cNvPr id="96476" name="Group 220"/>
            <p:cNvGrpSpPr>
              <a:grpSpLocks noChangeAspect="1"/>
            </p:cNvGrpSpPr>
            <p:nvPr/>
          </p:nvGrpSpPr>
          <p:grpSpPr bwMode="auto">
            <a:xfrm>
              <a:off x="1728" y="864"/>
              <a:ext cx="2304" cy="2592"/>
              <a:chOff x="1728" y="864"/>
              <a:chExt cx="2304" cy="2592"/>
            </a:xfrm>
          </p:grpSpPr>
          <p:grpSp>
            <p:nvGrpSpPr>
              <p:cNvPr id="96477" name="Group 221"/>
              <p:cNvGrpSpPr>
                <a:grpSpLocks noChangeAspect="1"/>
              </p:cNvGrpSpPr>
              <p:nvPr/>
            </p:nvGrpSpPr>
            <p:grpSpPr bwMode="auto">
              <a:xfrm>
                <a:off x="1728" y="864"/>
                <a:ext cx="2304" cy="2592"/>
                <a:chOff x="1728" y="864"/>
                <a:chExt cx="2304" cy="2592"/>
              </a:xfrm>
            </p:grpSpPr>
            <p:sp>
              <p:nvSpPr>
                <p:cNvPr id="96478" name="AutoShape 222"/>
                <p:cNvSpPr>
                  <a:spLocks noChangeAspect="1" noChangeArrowheads="1"/>
                </p:cNvSpPr>
                <p:nvPr/>
              </p:nvSpPr>
              <p:spPr bwMode="auto">
                <a:xfrm rot="5400000">
                  <a:off x="2213" y="1583"/>
                  <a:ext cx="1333" cy="1153"/>
                </a:xfrm>
                <a:prstGeom prst="hexagon">
                  <a:avLst>
                    <a:gd name="adj" fmla="val 28903"/>
                    <a:gd name="vf" fmla="val 115470"/>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79" name="AutoShape 223"/>
                <p:cNvSpPr>
                  <a:spLocks noChangeAspect="1" noChangeArrowheads="1"/>
                </p:cNvSpPr>
                <p:nvPr/>
              </p:nvSpPr>
              <p:spPr bwMode="auto">
                <a:xfrm rot="10800000">
                  <a:off x="2763" y="2751"/>
                  <a:ext cx="234" cy="177"/>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80" name="AutoShape 224"/>
                <p:cNvSpPr>
                  <a:spLocks noChangeAspect="1" noChangeArrowheads="1"/>
                </p:cNvSpPr>
                <p:nvPr/>
              </p:nvSpPr>
              <p:spPr bwMode="auto">
                <a:xfrm rot="7200000">
                  <a:off x="3360" y="2386"/>
                  <a:ext cx="234" cy="177"/>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96481" name="Group 225"/>
                <p:cNvGrpSpPr>
                  <a:grpSpLocks noChangeAspect="1"/>
                </p:cNvGrpSpPr>
                <p:nvPr/>
              </p:nvGrpSpPr>
              <p:grpSpPr bwMode="auto">
                <a:xfrm rot="8826905">
                  <a:off x="2928" y="2592"/>
                  <a:ext cx="521" cy="153"/>
                  <a:chOff x="3552" y="1392"/>
                  <a:chExt cx="768" cy="144"/>
                </a:xfrm>
              </p:grpSpPr>
              <p:sp>
                <p:nvSpPr>
                  <p:cNvPr id="96482" name="AutoShape 226"/>
                  <p:cNvSpPr>
                    <a:spLocks noChangeAspect="1" noChangeArrowheads="1"/>
                  </p:cNvSpPr>
                  <p:nvPr/>
                </p:nvSpPr>
                <p:spPr bwMode="auto">
                  <a:xfrm>
                    <a:off x="3552"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83" name="AutoShape 227"/>
                  <p:cNvSpPr>
                    <a:spLocks noChangeAspect="1" noChangeArrowheads="1"/>
                  </p:cNvSpPr>
                  <p:nvPr/>
                </p:nvSpPr>
                <p:spPr bwMode="auto">
                  <a:xfrm>
                    <a:off x="4128"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84" name="AutoShape 228"/>
                  <p:cNvSpPr>
                    <a:spLocks noChangeAspect="1" noChangeArrowheads="1"/>
                  </p:cNvSpPr>
                  <p:nvPr/>
                </p:nvSpPr>
                <p:spPr bwMode="auto">
                  <a:xfrm>
                    <a:off x="3744"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85" name="AutoShape 229"/>
                  <p:cNvSpPr>
                    <a:spLocks noChangeAspect="1" noChangeArrowheads="1"/>
                  </p:cNvSpPr>
                  <p:nvPr/>
                </p:nvSpPr>
                <p:spPr bwMode="auto">
                  <a:xfrm>
                    <a:off x="3936"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6486" name="Group 230"/>
                <p:cNvGrpSpPr>
                  <a:grpSpLocks noChangeAspect="1"/>
                </p:cNvGrpSpPr>
                <p:nvPr/>
              </p:nvGrpSpPr>
              <p:grpSpPr bwMode="auto">
                <a:xfrm rot="5400000">
                  <a:off x="3226" y="2065"/>
                  <a:ext cx="517" cy="153"/>
                  <a:chOff x="3552" y="1392"/>
                  <a:chExt cx="768" cy="144"/>
                </a:xfrm>
              </p:grpSpPr>
              <p:sp>
                <p:nvSpPr>
                  <p:cNvPr id="96487" name="AutoShape 231"/>
                  <p:cNvSpPr>
                    <a:spLocks noChangeAspect="1" noChangeArrowheads="1"/>
                  </p:cNvSpPr>
                  <p:nvPr/>
                </p:nvSpPr>
                <p:spPr bwMode="auto">
                  <a:xfrm>
                    <a:off x="3552"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88" name="AutoShape 232"/>
                  <p:cNvSpPr>
                    <a:spLocks noChangeAspect="1" noChangeArrowheads="1"/>
                  </p:cNvSpPr>
                  <p:nvPr/>
                </p:nvSpPr>
                <p:spPr bwMode="auto">
                  <a:xfrm>
                    <a:off x="4128"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89" name="AutoShape 233"/>
                  <p:cNvSpPr>
                    <a:spLocks noChangeAspect="1" noChangeArrowheads="1"/>
                  </p:cNvSpPr>
                  <p:nvPr/>
                </p:nvSpPr>
                <p:spPr bwMode="auto">
                  <a:xfrm>
                    <a:off x="3744"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90" name="AutoShape 234"/>
                  <p:cNvSpPr>
                    <a:spLocks noChangeAspect="1" noChangeArrowheads="1"/>
                  </p:cNvSpPr>
                  <p:nvPr/>
                </p:nvSpPr>
                <p:spPr bwMode="auto">
                  <a:xfrm>
                    <a:off x="3936"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6491" name="Group 235"/>
                <p:cNvGrpSpPr>
                  <a:grpSpLocks noChangeAspect="1"/>
                </p:cNvGrpSpPr>
                <p:nvPr/>
              </p:nvGrpSpPr>
              <p:grpSpPr bwMode="auto">
                <a:xfrm rot="5400000">
                  <a:off x="1954" y="2078"/>
                  <a:ext cx="565" cy="153"/>
                  <a:chOff x="3552" y="1392"/>
                  <a:chExt cx="768" cy="144"/>
                </a:xfrm>
              </p:grpSpPr>
              <p:sp>
                <p:nvSpPr>
                  <p:cNvPr id="96492" name="AutoShape 236"/>
                  <p:cNvSpPr>
                    <a:spLocks noChangeAspect="1" noChangeArrowheads="1"/>
                  </p:cNvSpPr>
                  <p:nvPr/>
                </p:nvSpPr>
                <p:spPr bwMode="auto">
                  <a:xfrm>
                    <a:off x="3552"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93" name="AutoShape 237"/>
                  <p:cNvSpPr>
                    <a:spLocks noChangeAspect="1" noChangeArrowheads="1"/>
                  </p:cNvSpPr>
                  <p:nvPr/>
                </p:nvSpPr>
                <p:spPr bwMode="auto">
                  <a:xfrm>
                    <a:off x="4128"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94" name="AutoShape 238"/>
                  <p:cNvSpPr>
                    <a:spLocks noChangeAspect="1" noChangeArrowheads="1"/>
                  </p:cNvSpPr>
                  <p:nvPr/>
                </p:nvSpPr>
                <p:spPr bwMode="auto">
                  <a:xfrm>
                    <a:off x="3744"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95" name="AutoShape 239"/>
                  <p:cNvSpPr>
                    <a:spLocks noChangeAspect="1" noChangeArrowheads="1"/>
                  </p:cNvSpPr>
                  <p:nvPr/>
                </p:nvSpPr>
                <p:spPr bwMode="auto">
                  <a:xfrm>
                    <a:off x="3936"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6496" name="AutoShape 240"/>
                <p:cNvSpPr>
                  <a:spLocks noChangeAspect="1" noChangeArrowheads="1"/>
                </p:cNvSpPr>
                <p:nvPr/>
              </p:nvSpPr>
              <p:spPr bwMode="auto">
                <a:xfrm rot="18000000">
                  <a:off x="2166" y="1714"/>
                  <a:ext cx="234" cy="177"/>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96497" name="Group 241"/>
                <p:cNvGrpSpPr>
                  <a:grpSpLocks noChangeAspect="1"/>
                </p:cNvGrpSpPr>
                <p:nvPr/>
              </p:nvGrpSpPr>
              <p:grpSpPr bwMode="auto">
                <a:xfrm rot="1710524">
                  <a:off x="2304" y="2640"/>
                  <a:ext cx="517" cy="153"/>
                  <a:chOff x="3552" y="1392"/>
                  <a:chExt cx="768" cy="144"/>
                </a:xfrm>
              </p:grpSpPr>
              <p:sp>
                <p:nvSpPr>
                  <p:cNvPr id="96498" name="AutoShape 242"/>
                  <p:cNvSpPr>
                    <a:spLocks noChangeAspect="1" noChangeArrowheads="1"/>
                  </p:cNvSpPr>
                  <p:nvPr/>
                </p:nvSpPr>
                <p:spPr bwMode="auto">
                  <a:xfrm>
                    <a:off x="3552"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99" name="AutoShape 243"/>
                  <p:cNvSpPr>
                    <a:spLocks noChangeAspect="1" noChangeArrowheads="1"/>
                  </p:cNvSpPr>
                  <p:nvPr/>
                </p:nvSpPr>
                <p:spPr bwMode="auto">
                  <a:xfrm>
                    <a:off x="4128"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00" name="AutoShape 244"/>
                  <p:cNvSpPr>
                    <a:spLocks noChangeAspect="1" noChangeArrowheads="1"/>
                  </p:cNvSpPr>
                  <p:nvPr/>
                </p:nvSpPr>
                <p:spPr bwMode="auto">
                  <a:xfrm>
                    <a:off x="3744"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01" name="AutoShape 245"/>
                  <p:cNvSpPr>
                    <a:spLocks noChangeAspect="1" noChangeArrowheads="1"/>
                  </p:cNvSpPr>
                  <p:nvPr/>
                </p:nvSpPr>
                <p:spPr bwMode="auto">
                  <a:xfrm>
                    <a:off x="3936"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6502" name="AutoShape 246"/>
                <p:cNvSpPr>
                  <a:spLocks noChangeAspect="1" noChangeArrowheads="1"/>
                </p:cNvSpPr>
                <p:nvPr/>
              </p:nvSpPr>
              <p:spPr bwMode="auto">
                <a:xfrm rot="14400000">
                  <a:off x="2180" y="2428"/>
                  <a:ext cx="234" cy="177"/>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96503" name="Group 247"/>
                <p:cNvGrpSpPr>
                  <a:grpSpLocks noChangeAspect="1"/>
                </p:cNvGrpSpPr>
                <p:nvPr/>
              </p:nvGrpSpPr>
              <p:grpSpPr bwMode="auto">
                <a:xfrm rot="9010008">
                  <a:off x="2311" y="1527"/>
                  <a:ext cx="521" cy="153"/>
                  <a:chOff x="3552" y="1392"/>
                  <a:chExt cx="768" cy="144"/>
                </a:xfrm>
              </p:grpSpPr>
              <p:sp>
                <p:nvSpPr>
                  <p:cNvPr id="96504" name="AutoShape 248"/>
                  <p:cNvSpPr>
                    <a:spLocks noChangeAspect="1" noChangeArrowheads="1"/>
                  </p:cNvSpPr>
                  <p:nvPr/>
                </p:nvSpPr>
                <p:spPr bwMode="auto">
                  <a:xfrm>
                    <a:off x="3552"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05" name="AutoShape 249"/>
                  <p:cNvSpPr>
                    <a:spLocks noChangeAspect="1" noChangeArrowheads="1"/>
                  </p:cNvSpPr>
                  <p:nvPr/>
                </p:nvSpPr>
                <p:spPr bwMode="auto">
                  <a:xfrm>
                    <a:off x="4128"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06" name="AutoShape 250"/>
                  <p:cNvSpPr>
                    <a:spLocks noChangeAspect="1" noChangeArrowheads="1"/>
                  </p:cNvSpPr>
                  <p:nvPr/>
                </p:nvSpPr>
                <p:spPr bwMode="auto">
                  <a:xfrm>
                    <a:off x="3744"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07" name="AutoShape 251"/>
                  <p:cNvSpPr>
                    <a:spLocks noChangeAspect="1" noChangeArrowheads="1"/>
                  </p:cNvSpPr>
                  <p:nvPr/>
                </p:nvSpPr>
                <p:spPr bwMode="auto">
                  <a:xfrm>
                    <a:off x="3936"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6508" name="Group 252"/>
                <p:cNvGrpSpPr>
                  <a:grpSpLocks noChangeAspect="1"/>
                </p:cNvGrpSpPr>
                <p:nvPr/>
              </p:nvGrpSpPr>
              <p:grpSpPr bwMode="auto">
                <a:xfrm rot="1860000">
                  <a:off x="2928" y="1527"/>
                  <a:ext cx="517" cy="153"/>
                  <a:chOff x="3552" y="1392"/>
                  <a:chExt cx="768" cy="144"/>
                </a:xfrm>
              </p:grpSpPr>
              <p:sp>
                <p:nvSpPr>
                  <p:cNvPr id="96509" name="AutoShape 253"/>
                  <p:cNvSpPr>
                    <a:spLocks noChangeAspect="1" noChangeArrowheads="1"/>
                  </p:cNvSpPr>
                  <p:nvPr/>
                </p:nvSpPr>
                <p:spPr bwMode="auto">
                  <a:xfrm>
                    <a:off x="3552"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10" name="AutoShape 254"/>
                  <p:cNvSpPr>
                    <a:spLocks noChangeAspect="1" noChangeArrowheads="1"/>
                  </p:cNvSpPr>
                  <p:nvPr/>
                </p:nvSpPr>
                <p:spPr bwMode="auto">
                  <a:xfrm>
                    <a:off x="4128"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11" name="AutoShape 255"/>
                  <p:cNvSpPr>
                    <a:spLocks noChangeAspect="1" noChangeArrowheads="1"/>
                  </p:cNvSpPr>
                  <p:nvPr/>
                </p:nvSpPr>
                <p:spPr bwMode="auto">
                  <a:xfrm>
                    <a:off x="3744"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12" name="AutoShape 256"/>
                  <p:cNvSpPr>
                    <a:spLocks noChangeAspect="1" noChangeArrowheads="1"/>
                  </p:cNvSpPr>
                  <p:nvPr/>
                </p:nvSpPr>
                <p:spPr bwMode="auto">
                  <a:xfrm>
                    <a:off x="3936" y="1392"/>
                    <a:ext cx="192" cy="144"/>
                  </a:xfrm>
                  <a:prstGeom prst="roundRect">
                    <a:avLst>
                      <a:gd name="adj" fmla="val 16667"/>
                    </a:avLst>
                  </a:prstGeom>
                  <a:solidFill>
                    <a:schemeClr val="bg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6513" name="AutoShape 257"/>
                <p:cNvSpPr>
                  <a:spLocks noChangeAspect="1" noChangeArrowheads="1"/>
                </p:cNvSpPr>
                <p:nvPr/>
              </p:nvSpPr>
              <p:spPr bwMode="auto">
                <a:xfrm rot="3600000">
                  <a:off x="3332" y="1708"/>
                  <a:ext cx="234" cy="177"/>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14" name="AutoShape 258"/>
                <p:cNvSpPr>
                  <a:spLocks noChangeAspect="1" noChangeArrowheads="1"/>
                </p:cNvSpPr>
                <p:nvPr/>
              </p:nvSpPr>
              <p:spPr bwMode="auto">
                <a:xfrm>
                  <a:off x="2763" y="1392"/>
                  <a:ext cx="234" cy="177"/>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96515" name="Group 259"/>
                <p:cNvGrpSpPr>
                  <a:grpSpLocks noChangeAspect="1"/>
                </p:cNvGrpSpPr>
                <p:nvPr/>
              </p:nvGrpSpPr>
              <p:grpSpPr bwMode="auto">
                <a:xfrm>
                  <a:off x="2823" y="864"/>
                  <a:ext cx="113" cy="528"/>
                  <a:chOff x="864" y="1200"/>
                  <a:chExt cx="113" cy="528"/>
                </a:xfrm>
              </p:grpSpPr>
              <p:sp>
                <p:nvSpPr>
                  <p:cNvPr id="96516" name="Line 260"/>
                  <p:cNvSpPr>
                    <a:spLocks noChangeAspect="1" noChangeShapeType="1"/>
                  </p:cNvSpPr>
                  <p:nvPr/>
                </p:nvSpPr>
                <p:spPr bwMode="auto">
                  <a:xfrm>
                    <a:off x="912" y="1248"/>
                    <a:ext cx="0" cy="48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17" name="Oval 261"/>
                  <p:cNvSpPr>
                    <a:spLocks noChangeAspect="1" noChangeArrowheads="1"/>
                  </p:cNvSpPr>
                  <p:nvPr/>
                </p:nvSpPr>
                <p:spPr bwMode="auto">
                  <a:xfrm>
                    <a:off x="864" y="1200"/>
                    <a:ext cx="113" cy="113"/>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6518" name="Group 262"/>
                <p:cNvGrpSpPr>
                  <a:grpSpLocks noChangeAspect="1"/>
                </p:cNvGrpSpPr>
                <p:nvPr/>
              </p:nvGrpSpPr>
              <p:grpSpPr bwMode="auto">
                <a:xfrm rot="18000000">
                  <a:off x="1935" y="1360"/>
                  <a:ext cx="113" cy="528"/>
                  <a:chOff x="864" y="1200"/>
                  <a:chExt cx="113" cy="528"/>
                </a:xfrm>
              </p:grpSpPr>
              <p:sp>
                <p:nvSpPr>
                  <p:cNvPr id="96519" name="Line 263"/>
                  <p:cNvSpPr>
                    <a:spLocks noChangeAspect="1" noChangeShapeType="1"/>
                  </p:cNvSpPr>
                  <p:nvPr/>
                </p:nvSpPr>
                <p:spPr bwMode="auto">
                  <a:xfrm>
                    <a:off x="912" y="1248"/>
                    <a:ext cx="0" cy="48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20" name="Oval 264"/>
                  <p:cNvSpPr>
                    <a:spLocks noChangeAspect="1" noChangeArrowheads="1"/>
                  </p:cNvSpPr>
                  <p:nvPr/>
                </p:nvSpPr>
                <p:spPr bwMode="auto">
                  <a:xfrm>
                    <a:off x="864" y="1200"/>
                    <a:ext cx="113" cy="113"/>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6521" name="Group 265"/>
                <p:cNvGrpSpPr>
                  <a:grpSpLocks noChangeAspect="1"/>
                </p:cNvGrpSpPr>
                <p:nvPr/>
              </p:nvGrpSpPr>
              <p:grpSpPr bwMode="auto">
                <a:xfrm rot="14400000">
                  <a:off x="1935" y="2416"/>
                  <a:ext cx="113" cy="528"/>
                  <a:chOff x="864" y="1200"/>
                  <a:chExt cx="113" cy="528"/>
                </a:xfrm>
              </p:grpSpPr>
              <p:sp>
                <p:nvSpPr>
                  <p:cNvPr id="96522" name="Line 266"/>
                  <p:cNvSpPr>
                    <a:spLocks noChangeAspect="1" noChangeShapeType="1"/>
                  </p:cNvSpPr>
                  <p:nvPr/>
                </p:nvSpPr>
                <p:spPr bwMode="auto">
                  <a:xfrm>
                    <a:off x="912" y="1248"/>
                    <a:ext cx="0" cy="48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23" name="Oval 267"/>
                  <p:cNvSpPr>
                    <a:spLocks noChangeAspect="1" noChangeArrowheads="1"/>
                  </p:cNvSpPr>
                  <p:nvPr/>
                </p:nvSpPr>
                <p:spPr bwMode="auto">
                  <a:xfrm>
                    <a:off x="864" y="1200"/>
                    <a:ext cx="113" cy="113"/>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6524" name="Group 268"/>
                <p:cNvGrpSpPr>
                  <a:grpSpLocks noChangeAspect="1"/>
                </p:cNvGrpSpPr>
                <p:nvPr/>
              </p:nvGrpSpPr>
              <p:grpSpPr bwMode="auto">
                <a:xfrm rot="7200000">
                  <a:off x="3711" y="2385"/>
                  <a:ext cx="113" cy="528"/>
                  <a:chOff x="864" y="1200"/>
                  <a:chExt cx="113" cy="528"/>
                </a:xfrm>
              </p:grpSpPr>
              <p:sp>
                <p:nvSpPr>
                  <p:cNvPr id="96525" name="Line 269"/>
                  <p:cNvSpPr>
                    <a:spLocks noChangeAspect="1" noChangeShapeType="1"/>
                  </p:cNvSpPr>
                  <p:nvPr/>
                </p:nvSpPr>
                <p:spPr bwMode="auto">
                  <a:xfrm>
                    <a:off x="912" y="1248"/>
                    <a:ext cx="0" cy="48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26" name="Oval 270"/>
                  <p:cNvSpPr>
                    <a:spLocks noChangeAspect="1" noChangeArrowheads="1"/>
                  </p:cNvSpPr>
                  <p:nvPr/>
                </p:nvSpPr>
                <p:spPr bwMode="auto">
                  <a:xfrm>
                    <a:off x="864" y="1200"/>
                    <a:ext cx="113" cy="113"/>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6527" name="Group 271"/>
                <p:cNvGrpSpPr>
                  <a:grpSpLocks noChangeAspect="1"/>
                </p:cNvGrpSpPr>
                <p:nvPr/>
              </p:nvGrpSpPr>
              <p:grpSpPr bwMode="auto">
                <a:xfrm rot="10800000">
                  <a:off x="2815" y="2928"/>
                  <a:ext cx="113" cy="528"/>
                  <a:chOff x="864" y="1200"/>
                  <a:chExt cx="113" cy="528"/>
                </a:xfrm>
              </p:grpSpPr>
              <p:sp>
                <p:nvSpPr>
                  <p:cNvPr id="96528" name="Line 272"/>
                  <p:cNvSpPr>
                    <a:spLocks noChangeAspect="1" noChangeShapeType="1"/>
                  </p:cNvSpPr>
                  <p:nvPr/>
                </p:nvSpPr>
                <p:spPr bwMode="auto">
                  <a:xfrm>
                    <a:off x="912" y="1248"/>
                    <a:ext cx="0" cy="48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29" name="Oval 273"/>
                  <p:cNvSpPr>
                    <a:spLocks noChangeAspect="1" noChangeArrowheads="1"/>
                  </p:cNvSpPr>
                  <p:nvPr/>
                </p:nvSpPr>
                <p:spPr bwMode="auto">
                  <a:xfrm>
                    <a:off x="864" y="1200"/>
                    <a:ext cx="113" cy="113"/>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6530" name="Group 274"/>
                <p:cNvGrpSpPr>
                  <a:grpSpLocks noChangeAspect="1"/>
                </p:cNvGrpSpPr>
                <p:nvPr/>
              </p:nvGrpSpPr>
              <p:grpSpPr bwMode="auto">
                <a:xfrm rot="3600000">
                  <a:off x="3663" y="1377"/>
                  <a:ext cx="113" cy="528"/>
                  <a:chOff x="864" y="1200"/>
                  <a:chExt cx="113" cy="528"/>
                </a:xfrm>
              </p:grpSpPr>
              <p:sp>
                <p:nvSpPr>
                  <p:cNvPr id="96531" name="Line 275"/>
                  <p:cNvSpPr>
                    <a:spLocks noChangeAspect="1" noChangeShapeType="1"/>
                  </p:cNvSpPr>
                  <p:nvPr/>
                </p:nvSpPr>
                <p:spPr bwMode="auto">
                  <a:xfrm>
                    <a:off x="912" y="1248"/>
                    <a:ext cx="0" cy="48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32" name="Oval 276"/>
                  <p:cNvSpPr>
                    <a:spLocks noChangeAspect="1" noChangeArrowheads="1"/>
                  </p:cNvSpPr>
                  <p:nvPr/>
                </p:nvSpPr>
                <p:spPr bwMode="auto">
                  <a:xfrm>
                    <a:off x="864" y="1200"/>
                    <a:ext cx="113" cy="113"/>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6533" name="Rectangle 277"/>
                <p:cNvSpPr>
                  <a:spLocks noChangeAspect="1" noChangeArrowheads="1"/>
                </p:cNvSpPr>
                <p:nvPr/>
              </p:nvSpPr>
              <p:spPr bwMode="auto">
                <a:xfrm>
                  <a:off x="2112" y="2270"/>
                  <a:ext cx="215" cy="34"/>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34" name="Rectangle 278"/>
                <p:cNvSpPr>
                  <a:spLocks noChangeAspect="1" noChangeArrowheads="1"/>
                </p:cNvSpPr>
                <p:nvPr/>
              </p:nvSpPr>
              <p:spPr bwMode="auto">
                <a:xfrm>
                  <a:off x="2112" y="1982"/>
                  <a:ext cx="215" cy="34"/>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35" name="Rectangle 279"/>
                <p:cNvSpPr>
                  <a:spLocks noChangeAspect="1" noChangeArrowheads="1"/>
                </p:cNvSpPr>
                <p:nvPr/>
              </p:nvSpPr>
              <p:spPr bwMode="auto">
                <a:xfrm rot="3554979">
                  <a:off x="2357" y="1627"/>
                  <a:ext cx="215" cy="34"/>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36" name="Rectangle 280"/>
                <p:cNvSpPr>
                  <a:spLocks noChangeAspect="1" noChangeArrowheads="1"/>
                </p:cNvSpPr>
                <p:nvPr/>
              </p:nvSpPr>
              <p:spPr bwMode="auto">
                <a:xfrm rot="-3533053">
                  <a:off x="2981" y="1508"/>
                  <a:ext cx="215" cy="34"/>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37" name="Rectangle 281"/>
                <p:cNvSpPr>
                  <a:spLocks noChangeAspect="1" noChangeArrowheads="1"/>
                </p:cNvSpPr>
                <p:nvPr/>
              </p:nvSpPr>
              <p:spPr bwMode="auto">
                <a:xfrm rot="-3454386">
                  <a:off x="3221" y="1627"/>
                  <a:ext cx="215" cy="34"/>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38" name="Rectangle 282"/>
                <p:cNvSpPr>
                  <a:spLocks noChangeAspect="1" noChangeArrowheads="1"/>
                </p:cNvSpPr>
                <p:nvPr/>
              </p:nvSpPr>
              <p:spPr bwMode="auto">
                <a:xfrm>
                  <a:off x="3385" y="2016"/>
                  <a:ext cx="215" cy="34"/>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39" name="Rectangle 283"/>
                <p:cNvSpPr>
                  <a:spLocks noChangeAspect="1" noChangeArrowheads="1"/>
                </p:cNvSpPr>
                <p:nvPr/>
              </p:nvSpPr>
              <p:spPr bwMode="auto">
                <a:xfrm>
                  <a:off x="3385" y="2256"/>
                  <a:ext cx="215" cy="34"/>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40" name="Rectangle 284"/>
                <p:cNvSpPr>
                  <a:spLocks noChangeAspect="1" noChangeArrowheads="1"/>
                </p:cNvSpPr>
                <p:nvPr/>
              </p:nvSpPr>
              <p:spPr bwMode="auto">
                <a:xfrm rot="3691941">
                  <a:off x="3187" y="2612"/>
                  <a:ext cx="215" cy="34"/>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41" name="Rectangle 285"/>
                <p:cNvSpPr>
                  <a:spLocks noChangeAspect="1" noChangeArrowheads="1"/>
                </p:cNvSpPr>
                <p:nvPr/>
              </p:nvSpPr>
              <p:spPr bwMode="auto">
                <a:xfrm rot="-3572286">
                  <a:off x="2357" y="2635"/>
                  <a:ext cx="215" cy="34"/>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42" name="Rectangle 286"/>
                <p:cNvSpPr>
                  <a:spLocks noChangeAspect="1" noChangeArrowheads="1"/>
                </p:cNvSpPr>
                <p:nvPr/>
              </p:nvSpPr>
              <p:spPr bwMode="auto">
                <a:xfrm rot="3582038">
                  <a:off x="2981" y="2731"/>
                  <a:ext cx="215" cy="34"/>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43" name="Rectangle 287"/>
                <p:cNvSpPr>
                  <a:spLocks noChangeAspect="1" noChangeArrowheads="1"/>
                </p:cNvSpPr>
                <p:nvPr/>
              </p:nvSpPr>
              <p:spPr bwMode="auto">
                <a:xfrm rot="-3677708">
                  <a:off x="2563" y="2756"/>
                  <a:ext cx="215" cy="34"/>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44" name="Rectangle 288"/>
                <p:cNvSpPr>
                  <a:spLocks noChangeAspect="1" noChangeArrowheads="1"/>
                </p:cNvSpPr>
                <p:nvPr/>
              </p:nvSpPr>
              <p:spPr bwMode="auto">
                <a:xfrm rot="3621250">
                  <a:off x="2563" y="1508"/>
                  <a:ext cx="215" cy="34"/>
                </a:xfrm>
                <a:prstGeom prst="rect">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6545" name="Oval 289"/>
              <p:cNvSpPr>
                <a:spLocks noChangeAspect="1" noChangeArrowheads="1"/>
              </p:cNvSpPr>
              <p:nvPr/>
            </p:nvSpPr>
            <p:spPr bwMode="auto">
              <a:xfrm rot="-144164">
                <a:off x="2880" y="2688"/>
                <a:ext cx="100" cy="67"/>
              </a:xfrm>
              <a:prstGeom prst="ellipse">
                <a:avLst/>
              </a:prstGeom>
              <a:solidFill>
                <a:srgbClr val="CC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46" name="Oval 290"/>
              <p:cNvSpPr>
                <a:spLocks noChangeAspect="1" noChangeArrowheads="1"/>
              </p:cNvSpPr>
              <p:nvPr/>
            </p:nvSpPr>
            <p:spPr bwMode="auto">
              <a:xfrm rot="-2047781">
                <a:off x="3312" y="2400"/>
                <a:ext cx="100" cy="67"/>
              </a:xfrm>
              <a:prstGeom prst="ellipse">
                <a:avLst/>
              </a:prstGeom>
              <a:solidFill>
                <a:srgbClr val="CC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47" name="Oval 291"/>
              <p:cNvSpPr>
                <a:spLocks noChangeAspect="1" noChangeArrowheads="1"/>
              </p:cNvSpPr>
              <p:nvPr/>
            </p:nvSpPr>
            <p:spPr bwMode="auto">
              <a:xfrm rot="12554956">
                <a:off x="2880" y="1536"/>
                <a:ext cx="100" cy="67"/>
              </a:xfrm>
              <a:prstGeom prst="ellipse">
                <a:avLst/>
              </a:prstGeom>
              <a:solidFill>
                <a:srgbClr val="CC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48" name="Oval 292"/>
              <p:cNvSpPr>
                <a:spLocks noChangeAspect="1" noChangeArrowheads="1"/>
              </p:cNvSpPr>
              <p:nvPr/>
            </p:nvSpPr>
            <p:spPr bwMode="auto">
              <a:xfrm rot="-2047781">
                <a:off x="2780" y="1536"/>
                <a:ext cx="100" cy="67"/>
              </a:xfrm>
              <a:prstGeom prst="ellipse">
                <a:avLst/>
              </a:prstGeom>
              <a:solidFill>
                <a:srgbClr val="CC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49" name="Oval 293"/>
              <p:cNvSpPr>
                <a:spLocks noChangeAspect="1" noChangeArrowheads="1"/>
              </p:cNvSpPr>
              <p:nvPr/>
            </p:nvSpPr>
            <p:spPr bwMode="auto">
              <a:xfrm rot="16159557">
                <a:off x="2288" y="1840"/>
                <a:ext cx="100" cy="67"/>
              </a:xfrm>
              <a:prstGeom prst="ellipse">
                <a:avLst/>
              </a:prstGeom>
              <a:solidFill>
                <a:srgbClr val="CC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50" name="Oval 294"/>
              <p:cNvSpPr>
                <a:spLocks noChangeAspect="1" noChangeArrowheads="1"/>
              </p:cNvSpPr>
              <p:nvPr/>
            </p:nvSpPr>
            <p:spPr bwMode="auto">
              <a:xfrm rot="2171342">
                <a:off x="2352" y="2496"/>
                <a:ext cx="100" cy="67"/>
              </a:xfrm>
              <a:prstGeom prst="ellipse">
                <a:avLst/>
              </a:prstGeom>
              <a:solidFill>
                <a:srgbClr val="CC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51" name="Oval 295"/>
              <p:cNvSpPr>
                <a:spLocks noChangeAspect="1" noChangeArrowheads="1"/>
              </p:cNvSpPr>
              <p:nvPr/>
            </p:nvSpPr>
            <p:spPr bwMode="auto">
              <a:xfrm rot="3299365">
                <a:off x="2288" y="2416"/>
                <a:ext cx="100" cy="67"/>
              </a:xfrm>
              <a:prstGeom prst="ellipse">
                <a:avLst/>
              </a:prstGeom>
              <a:solidFill>
                <a:srgbClr val="CC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52" name="Oval 296"/>
              <p:cNvSpPr>
                <a:spLocks noChangeAspect="1" noChangeArrowheads="1"/>
              </p:cNvSpPr>
              <p:nvPr/>
            </p:nvSpPr>
            <p:spPr bwMode="auto">
              <a:xfrm rot="-5675004">
                <a:off x="3344" y="2320"/>
                <a:ext cx="100" cy="67"/>
              </a:xfrm>
              <a:prstGeom prst="ellipse">
                <a:avLst/>
              </a:prstGeom>
              <a:solidFill>
                <a:srgbClr val="CC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53" name="Oval 297"/>
              <p:cNvSpPr>
                <a:spLocks noChangeAspect="1" noChangeArrowheads="1"/>
              </p:cNvSpPr>
              <p:nvPr/>
            </p:nvSpPr>
            <p:spPr bwMode="auto">
              <a:xfrm rot="5254045">
                <a:off x="3325" y="1884"/>
                <a:ext cx="100" cy="67"/>
              </a:xfrm>
              <a:prstGeom prst="ellipse">
                <a:avLst/>
              </a:prstGeom>
              <a:solidFill>
                <a:srgbClr val="CC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54" name="Oval 298"/>
              <p:cNvSpPr>
                <a:spLocks noChangeAspect="1" noChangeArrowheads="1"/>
              </p:cNvSpPr>
              <p:nvPr/>
            </p:nvSpPr>
            <p:spPr bwMode="auto">
              <a:xfrm rot="2794657">
                <a:off x="3277" y="1788"/>
                <a:ext cx="100" cy="67"/>
              </a:xfrm>
              <a:prstGeom prst="ellipse">
                <a:avLst/>
              </a:prstGeom>
              <a:solidFill>
                <a:srgbClr val="CC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55" name="Oval 299"/>
              <p:cNvSpPr>
                <a:spLocks noChangeAspect="1" noChangeArrowheads="1"/>
              </p:cNvSpPr>
              <p:nvPr/>
            </p:nvSpPr>
            <p:spPr bwMode="auto">
              <a:xfrm rot="739327">
                <a:off x="2780" y="2688"/>
                <a:ext cx="100" cy="67"/>
              </a:xfrm>
              <a:prstGeom prst="ellipse">
                <a:avLst/>
              </a:prstGeom>
              <a:solidFill>
                <a:srgbClr val="CC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56" name="Oval 300"/>
              <p:cNvSpPr>
                <a:spLocks noChangeAspect="1" noChangeArrowheads="1"/>
              </p:cNvSpPr>
              <p:nvPr/>
            </p:nvSpPr>
            <p:spPr bwMode="auto">
              <a:xfrm rot="-2047781">
                <a:off x="2352" y="1776"/>
                <a:ext cx="100" cy="67"/>
              </a:xfrm>
              <a:prstGeom prst="ellipse">
                <a:avLst/>
              </a:prstGeom>
              <a:solidFill>
                <a:srgbClr val="CC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6557" name="Freeform 301"/>
            <p:cNvSpPr>
              <a:spLocks noChangeAspect="1"/>
            </p:cNvSpPr>
            <p:nvPr/>
          </p:nvSpPr>
          <p:spPr bwMode="auto">
            <a:xfrm>
              <a:off x="2412" y="1680"/>
              <a:ext cx="905" cy="879"/>
            </a:xfrm>
            <a:custGeom>
              <a:avLst/>
              <a:gdLst>
                <a:gd name="T0" fmla="*/ 292 w 905"/>
                <a:gd name="T1" fmla="*/ 84 h 879"/>
                <a:gd name="T2" fmla="*/ 494 w 905"/>
                <a:gd name="T3" fmla="*/ 7 h 879"/>
                <a:gd name="T4" fmla="*/ 687 w 905"/>
                <a:gd name="T5" fmla="*/ 122 h 879"/>
                <a:gd name="T6" fmla="*/ 477 w 905"/>
                <a:gd name="T7" fmla="*/ 177 h 879"/>
                <a:gd name="T8" fmla="*/ 268 w 905"/>
                <a:gd name="T9" fmla="*/ 146 h 879"/>
                <a:gd name="T10" fmla="*/ 94 w 905"/>
                <a:gd name="T11" fmla="*/ 189 h 879"/>
                <a:gd name="T12" fmla="*/ 74 w 905"/>
                <a:gd name="T13" fmla="*/ 230 h 879"/>
                <a:gd name="T14" fmla="*/ 145 w 905"/>
                <a:gd name="T15" fmla="*/ 256 h 879"/>
                <a:gd name="T16" fmla="*/ 250 w 905"/>
                <a:gd name="T17" fmla="*/ 282 h 879"/>
                <a:gd name="T18" fmla="*/ 455 w 905"/>
                <a:gd name="T19" fmla="*/ 277 h 879"/>
                <a:gd name="T20" fmla="*/ 804 w 905"/>
                <a:gd name="T21" fmla="*/ 200 h 879"/>
                <a:gd name="T22" fmla="*/ 826 w 905"/>
                <a:gd name="T23" fmla="*/ 346 h 879"/>
                <a:gd name="T24" fmla="*/ 649 w 905"/>
                <a:gd name="T25" fmla="*/ 394 h 879"/>
                <a:gd name="T26" fmla="*/ 327 w 905"/>
                <a:gd name="T27" fmla="*/ 365 h 879"/>
                <a:gd name="T28" fmla="*/ 302 w 905"/>
                <a:gd name="T29" fmla="*/ 355 h 879"/>
                <a:gd name="T30" fmla="*/ 148 w 905"/>
                <a:gd name="T31" fmla="*/ 333 h 879"/>
                <a:gd name="T32" fmla="*/ 74 w 905"/>
                <a:gd name="T33" fmla="*/ 355 h 879"/>
                <a:gd name="T34" fmla="*/ 26 w 905"/>
                <a:gd name="T35" fmla="*/ 419 h 879"/>
                <a:gd name="T36" fmla="*/ 84 w 905"/>
                <a:gd name="T37" fmla="*/ 474 h 879"/>
                <a:gd name="T38" fmla="*/ 300 w 905"/>
                <a:gd name="T39" fmla="*/ 471 h 879"/>
                <a:gd name="T40" fmla="*/ 705 w 905"/>
                <a:gd name="T41" fmla="*/ 470 h 879"/>
                <a:gd name="T42" fmla="*/ 881 w 905"/>
                <a:gd name="T43" fmla="*/ 548 h 879"/>
                <a:gd name="T44" fmla="*/ 852 w 905"/>
                <a:gd name="T45" fmla="*/ 621 h 879"/>
                <a:gd name="T46" fmla="*/ 727 w 905"/>
                <a:gd name="T47" fmla="*/ 626 h 879"/>
                <a:gd name="T48" fmla="*/ 257 w 905"/>
                <a:gd name="T49" fmla="*/ 537 h 879"/>
                <a:gd name="T50" fmla="*/ 49 w 905"/>
                <a:gd name="T51" fmla="*/ 611 h 879"/>
                <a:gd name="T52" fmla="*/ 49 w 905"/>
                <a:gd name="T53" fmla="*/ 762 h 879"/>
                <a:gd name="T54" fmla="*/ 340 w 905"/>
                <a:gd name="T55" fmla="*/ 735 h 879"/>
                <a:gd name="T56" fmla="*/ 532 w 905"/>
                <a:gd name="T57" fmla="*/ 694 h 879"/>
                <a:gd name="T58" fmla="*/ 736 w 905"/>
                <a:gd name="T59" fmla="*/ 689 h 879"/>
                <a:gd name="T60" fmla="*/ 794 w 905"/>
                <a:gd name="T61" fmla="*/ 766 h 879"/>
                <a:gd name="T62" fmla="*/ 739 w 905"/>
                <a:gd name="T63" fmla="*/ 826 h 879"/>
                <a:gd name="T64" fmla="*/ 660 w 905"/>
                <a:gd name="T65" fmla="*/ 864 h 879"/>
                <a:gd name="T66" fmla="*/ 610 w 905"/>
                <a:gd name="T67" fmla="*/ 869 h 879"/>
                <a:gd name="T68" fmla="*/ 480 w 905"/>
                <a:gd name="T69" fmla="*/ 874 h 879"/>
                <a:gd name="T70" fmla="*/ 260 w 905"/>
                <a:gd name="T71" fmla="*/ 838 h 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05" h="879">
                  <a:moveTo>
                    <a:pt x="292" y="84"/>
                  </a:moveTo>
                  <a:cubicBezTo>
                    <a:pt x="326" y="70"/>
                    <a:pt x="428" y="0"/>
                    <a:pt x="494" y="7"/>
                  </a:cubicBezTo>
                  <a:cubicBezTo>
                    <a:pt x="561" y="13"/>
                    <a:pt x="690" y="94"/>
                    <a:pt x="687" y="122"/>
                  </a:cubicBezTo>
                  <a:cubicBezTo>
                    <a:pt x="686" y="151"/>
                    <a:pt x="547" y="173"/>
                    <a:pt x="477" y="177"/>
                  </a:cubicBezTo>
                  <a:cubicBezTo>
                    <a:pt x="407" y="180"/>
                    <a:pt x="332" y="144"/>
                    <a:pt x="268" y="146"/>
                  </a:cubicBezTo>
                  <a:cubicBezTo>
                    <a:pt x="204" y="148"/>
                    <a:pt x="126" y="175"/>
                    <a:pt x="94" y="189"/>
                  </a:cubicBezTo>
                  <a:cubicBezTo>
                    <a:pt x="62" y="203"/>
                    <a:pt x="66" y="219"/>
                    <a:pt x="74" y="230"/>
                  </a:cubicBezTo>
                  <a:cubicBezTo>
                    <a:pt x="82" y="241"/>
                    <a:pt x="116" y="247"/>
                    <a:pt x="145" y="256"/>
                  </a:cubicBezTo>
                  <a:cubicBezTo>
                    <a:pt x="174" y="265"/>
                    <a:pt x="198" y="278"/>
                    <a:pt x="250" y="282"/>
                  </a:cubicBezTo>
                  <a:cubicBezTo>
                    <a:pt x="302" y="286"/>
                    <a:pt x="363" y="291"/>
                    <a:pt x="455" y="277"/>
                  </a:cubicBezTo>
                  <a:cubicBezTo>
                    <a:pt x="547" y="263"/>
                    <a:pt x="742" y="189"/>
                    <a:pt x="804" y="200"/>
                  </a:cubicBezTo>
                  <a:cubicBezTo>
                    <a:pt x="866" y="211"/>
                    <a:pt x="852" y="314"/>
                    <a:pt x="826" y="346"/>
                  </a:cubicBezTo>
                  <a:cubicBezTo>
                    <a:pt x="800" y="378"/>
                    <a:pt x="732" y="391"/>
                    <a:pt x="649" y="394"/>
                  </a:cubicBezTo>
                  <a:cubicBezTo>
                    <a:pt x="566" y="397"/>
                    <a:pt x="385" y="371"/>
                    <a:pt x="327" y="365"/>
                  </a:cubicBezTo>
                  <a:cubicBezTo>
                    <a:pt x="269" y="359"/>
                    <a:pt x="332" y="360"/>
                    <a:pt x="302" y="355"/>
                  </a:cubicBezTo>
                  <a:cubicBezTo>
                    <a:pt x="272" y="350"/>
                    <a:pt x="186" y="333"/>
                    <a:pt x="148" y="333"/>
                  </a:cubicBezTo>
                  <a:cubicBezTo>
                    <a:pt x="110" y="333"/>
                    <a:pt x="94" y="341"/>
                    <a:pt x="74" y="355"/>
                  </a:cubicBezTo>
                  <a:cubicBezTo>
                    <a:pt x="54" y="369"/>
                    <a:pt x="24" y="399"/>
                    <a:pt x="26" y="419"/>
                  </a:cubicBezTo>
                  <a:cubicBezTo>
                    <a:pt x="28" y="439"/>
                    <a:pt x="38" y="465"/>
                    <a:pt x="84" y="474"/>
                  </a:cubicBezTo>
                  <a:cubicBezTo>
                    <a:pt x="130" y="483"/>
                    <a:pt x="197" y="472"/>
                    <a:pt x="300" y="471"/>
                  </a:cubicBezTo>
                  <a:cubicBezTo>
                    <a:pt x="403" y="470"/>
                    <a:pt x="608" y="457"/>
                    <a:pt x="705" y="470"/>
                  </a:cubicBezTo>
                  <a:cubicBezTo>
                    <a:pt x="802" y="483"/>
                    <a:pt x="857" y="523"/>
                    <a:pt x="881" y="548"/>
                  </a:cubicBezTo>
                  <a:cubicBezTo>
                    <a:pt x="905" y="573"/>
                    <a:pt x="878" y="608"/>
                    <a:pt x="852" y="621"/>
                  </a:cubicBezTo>
                  <a:cubicBezTo>
                    <a:pt x="826" y="634"/>
                    <a:pt x="826" y="640"/>
                    <a:pt x="727" y="626"/>
                  </a:cubicBezTo>
                  <a:cubicBezTo>
                    <a:pt x="628" y="612"/>
                    <a:pt x="370" y="540"/>
                    <a:pt x="257" y="537"/>
                  </a:cubicBezTo>
                  <a:cubicBezTo>
                    <a:pt x="144" y="534"/>
                    <a:pt x="84" y="574"/>
                    <a:pt x="49" y="611"/>
                  </a:cubicBezTo>
                  <a:cubicBezTo>
                    <a:pt x="14" y="648"/>
                    <a:pt x="0" y="741"/>
                    <a:pt x="49" y="762"/>
                  </a:cubicBezTo>
                  <a:cubicBezTo>
                    <a:pt x="98" y="783"/>
                    <a:pt x="260" y="746"/>
                    <a:pt x="340" y="735"/>
                  </a:cubicBezTo>
                  <a:cubicBezTo>
                    <a:pt x="420" y="724"/>
                    <a:pt x="466" y="702"/>
                    <a:pt x="532" y="694"/>
                  </a:cubicBezTo>
                  <a:cubicBezTo>
                    <a:pt x="597" y="686"/>
                    <a:pt x="692" y="677"/>
                    <a:pt x="736" y="689"/>
                  </a:cubicBezTo>
                  <a:cubicBezTo>
                    <a:pt x="780" y="701"/>
                    <a:pt x="794" y="743"/>
                    <a:pt x="794" y="766"/>
                  </a:cubicBezTo>
                  <a:cubicBezTo>
                    <a:pt x="794" y="789"/>
                    <a:pt x="761" y="810"/>
                    <a:pt x="739" y="826"/>
                  </a:cubicBezTo>
                  <a:cubicBezTo>
                    <a:pt x="717" y="842"/>
                    <a:pt x="681" y="857"/>
                    <a:pt x="660" y="864"/>
                  </a:cubicBezTo>
                  <a:cubicBezTo>
                    <a:pt x="639" y="871"/>
                    <a:pt x="640" y="867"/>
                    <a:pt x="610" y="869"/>
                  </a:cubicBezTo>
                  <a:cubicBezTo>
                    <a:pt x="580" y="871"/>
                    <a:pt x="538" y="879"/>
                    <a:pt x="480" y="874"/>
                  </a:cubicBezTo>
                  <a:cubicBezTo>
                    <a:pt x="422" y="869"/>
                    <a:pt x="306" y="845"/>
                    <a:pt x="260" y="838"/>
                  </a:cubicBezTo>
                </a:path>
              </a:pathLst>
            </a:custGeom>
            <a:noFill/>
            <a:ln w="28575" cmpd="sng">
              <a:solidFill>
                <a:srgbClr val="6699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58" name="Rectangle 302"/>
            <p:cNvSpPr>
              <a:spLocks noChangeAspect="1" noChangeArrowheads="1"/>
            </p:cNvSpPr>
            <p:nvPr/>
          </p:nvSpPr>
          <p:spPr bwMode="auto">
            <a:xfrm rot="2556425">
              <a:off x="2697" y="1723"/>
              <a:ext cx="54" cy="48"/>
            </a:xfrm>
            <a:prstGeom prst="rect">
              <a:avLst/>
            </a:prstGeom>
            <a:solidFill>
              <a:schemeClr val="accent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59" name="Rectangle 303"/>
            <p:cNvSpPr>
              <a:spLocks noChangeAspect="1" noChangeArrowheads="1"/>
            </p:cNvSpPr>
            <p:nvPr/>
          </p:nvSpPr>
          <p:spPr bwMode="auto">
            <a:xfrm rot="1335580">
              <a:off x="2640" y="2496"/>
              <a:ext cx="75" cy="68"/>
            </a:xfrm>
            <a:prstGeom prst="rect">
              <a:avLst/>
            </a:prstGeom>
            <a:solidFill>
              <a:schemeClr val="accent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60" name="AutoShape 304"/>
            <p:cNvSpPr>
              <a:spLocks noChangeAspect="1" noChangeArrowheads="1"/>
            </p:cNvSpPr>
            <p:nvPr/>
          </p:nvSpPr>
          <p:spPr bwMode="auto">
            <a:xfrm rot="2047760">
              <a:off x="2496" y="2736"/>
              <a:ext cx="66" cy="57"/>
            </a:xfrm>
            <a:prstGeom prst="triangle">
              <a:avLst>
                <a:gd name="adj" fmla="val 50000"/>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61" name="AutoShape 305"/>
            <p:cNvSpPr>
              <a:spLocks noChangeAspect="1" noChangeArrowheads="1"/>
            </p:cNvSpPr>
            <p:nvPr/>
          </p:nvSpPr>
          <p:spPr bwMode="auto">
            <a:xfrm rot="-1752616">
              <a:off x="3198" y="2688"/>
              <a:ext cx="66" cy="57"/>
            </a:xfrm>
            <a:prstGeom prst="triangle">
              <a:avLst>
                <a:gd name="adj" fmla="val 50000"/>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62" name="AutoShape 306"/>
            <p:cNvSpPr>
              <a:spLocks noChangeAspect="1" noChangeArrowheads="1"/>
            </p:cNvSpPr>
            <p:nvPr/>
          </p:nvSpPr>
          <p:spPr bwMode="auto">
            <a:xfrm rot="5251962">
              <a:off x="2147" y="2116"/>
              <a:ext cx="66" cy="57"/>
            </a:xfrm>
            <a:prstGeom prst="triangle">
              <a:avLst>
                <a:gd name="adj" fmla="val 50000"/>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63" name="AutoShape 307"/>
            <p:cNvSpPr>
              <a:spLocks noChangeAspect="1" noChangeArrowheads="1"/>
            </p:cNvSpPr>
            <p:nvPr/>
          </p:nvSpPr>
          <p:spPr bwMode="auto">
            <a:xfrm rot="2047760">
              <a:off x="2496" y="1488"/>
              <a:ext cx="66" cy="57"/>
            </a:xfrm>
            <a:prstGeom prst="triangle">
              <a:avLst>
                <a:gd name="adj" fmla="val 50000"/>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64" name="AutoShape 308"/>
            <p:cNvSpPr>
              <a:spLocks noChangeAspect="1" noChangeArrowheads="1"/>
            </p:cNvSpPr>
            <p:nvPr/>
          </p:nvSpPr>
          <p:spPr bwMode="auto">
            <a:xfrm rot="-1961278">
              <a:off x="3198" y="1488"/>
              <a:ext cx="66" cy="57"/>
            </a:xfrm>
            <a:prstGeom prst="triangle">
              <a:avLst>
                <a:gd name="adj" fmla="val 50000"/>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65" name="AutoShape 309"/>
            <p:cNvSpPr>
              <a:spLocks noChangeAspect="1" noChangeArrowheads="1"/>
            </p:cNvSpPr>
            <p:nvPr/>
          </p:nvSpPr>
          <p:spPr bwMode="auto">
            <a:xfrm rot="-5294478">
              <a:off x="3500" y="2116"/>
              <a:ext cx="66" cy="57"/>
            </a:xfrm>
            <a:prstGeom prst="triangle">
              <a:avLst>
                <a:gd name="adj" fmla="val 50000"/>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66" name="Freeform 310"/>
            <p:cNvSpPr>
              <a:spLocks noChangeAspect="1"/>
            </p:cNvSpPr>
            <p:nvPr/>
          </p:nvSpPr>
          <p:spPr bwMode="auto">
            <a:xfrm>
              <a:off x="2456" y="1651"/>
              <a:ext cx="880" cy="958"/>
            </a:xfrm>
            <a:custGeom>
              <a:avLst/>
              <a:gdLst>
                <a:gd name="T0" fmla="*/ 304 w 880"/>
                <a:gd name="T1" fmla="*/ 55 h 958"/>
                <a:gd name="T2" fmla="*/ 383 w 880"/>
                <a:gd name="T3" fmla="*/ 19 h 958"/>
                <a:gd name="T4" fmla="*/ 426 w 880"/>
                <a:gd name="T5" fmla="*/ 0 h 958"/>
                <a:gd name="T6" fmla="*/ 534 w 880"/>
                <a:gd name="T7" fmla="*/ 24 h 958"/>
                <a:gd name="T8" fmla="*/ 635 w 880"/>
                <a:gd name="T9" fmla="*/ 84 h 958"/>
                <a:gd name="T10" fmla="*/ 666 w 880"/>
                <a:gd name="T11" fmla="*/ 190 h 958"/>
                <a:gd name="T12" fmla="*/ 676 w 880"/>
                <a:gd name="T13" fmla="*/ 190 h 958"/>
                <a:gd name="T14" fmla="*/ 602 w 880"/>
                <a:gd name="T15" fmla="*/ 211 h 958"/>
                <a:gd name="T16" fmla="*/ 426 w 880"/>
                <a:gd name="T17" fmla="*/ 235 h 958"/>
                <a:gd name="T18" fmla="*/ 340 w 880"/>
                <a:gd name="T19" fmla="*/ 231 h 958"/>
                <a:gd name="T20" fmla="*/ 201 w 880"/>
                <a:gd name="T21" fmla="*/ 211 h 958"/>
                <a:gd name="T22" fmla="*/ 186 w 880"/>
                <a:gd name="T23" fmla="*/ 211 h 958"/>
                <a:gd name="T24" fmla="*/ 78 w 880"/>
                <a:gd name="T25" fmla="*/ 235 h 958"/>
                <a:gd name="T26" fmla="*/ 136 w 880"/>
                <a:gd name="T27" fmla="*/ 264 h 958"/>
                <a:gd name="T28" fmla="*/ 544 w 880"/>
                <a:gd name="T29" fmla="*/ 255 h 958"/>
                <a:gd name="T30" fmla="*/ 674 w 880"/>
                <a:gd name="T31" fmla="*/ 214 h 958"/>
                <a:gd name="T32" fmla="*/ 791 w 880"/>
                <a:gd name="T33" fmla="*/ 214 h 958"/>
                <a:gd name="T34" fmla="*/ 827 w 880"/>
                <a:gd name="T35" fmla="*/ 264 h 958"/>
                <a:gd name="T36" fmla="*/ 774 w 880"/>
                <a:gd name="T37" fmla="*/ 415 h 958"/>
                <a:gd name="T38" fmla="*/ 383 w 880"/>
                <a:gd name="T39" fmla="*/ 442 h 958"/>
                <a:gd name="T40" fmla="*/ 263 w 880"/>
                <a:gd name="T41" fmla="*/ 423 h 958"/>
                <a:gd name="T42" fmla="*/ 33 w 880"/>
                <a:gd name="T43" fmla="*/ 418 h 958"/>
                <a:gd name="T44" fmla="*/ 38 w 880"/>
                <a:gd name="T45" fmla="*/ 473 h 958"/>
                <a:gd name="T46" fmla="*/ 258 w 880"/>
                <a:gd name="T47" fmla="*/ 468 h 958"/>
                <a:gd name="T48" fmla="*/ 635 w 880"/>
                <a:gd name="T49" fmla="*/ 468 h 958"/>
                <a:gd name="T50" fmla="*/ 770 w 880"/>
                <a:gd name="T51" fmla="*/ 487 h 958"/>
                <a:gd name="T52" fmla="*/ 818 w 880"/>
                <a:gd name="T53" fmla="*/ 509 h 958"/>
                <a:gd name="T54" fmla="*/ 834 w 880"/>
                <a:gd name="T55" fmla="*/ 523 h 958"/>
                <a:gd name="T56" fmla="*/ 880 w 880"/>
                <a:gd name="T57" fmla="*/ 586 h 958"/>
                <a:gd name="T58" fmla="*/ 846 w 880"/>
                <a:gd name="T59" fmla="*/ 667 h 958"/>
                <a:gd name="T60" fmla="*/ 710 w 880"/>
                <a:gd name="T61" fmla="*/ 689 h 958"/>
                <a:gd name="T62" fmla="*/ 669 w 880"/>
                <a:gd name="T63" fmla="*/ 682 h 958"/>
                <a:gd name="T64" fmla="*/ 640 w 880"/>
                <a:gd name="T65" fmla="*/ 670 h 958"/>
                <a:gd name="T66" fmla="*/ 410 w 880"/>
                <a:gd name="T67" fmla="*/ 634 h 958"/>
                <a:gd name="T68" fmla="*/ 422 w 880"/>
                <a:gd name="T69" fmla="*/ 634 h 958"/>
                <a:gd name="T70" fmla="*/ 342 w 880"/>
                <a:gd name="T71" fmla="*/ 615 h 958"/>
                <a:gd name="T72" fmla="*/ 119 w 880"/>
                <a:gd name="T73" fmla="*/ 607 h 958"/>
                <a:gd name="T74" fmla="*/ 50 w 880"/>
                <a:gd name="T75" fmla="*/ 631 h 958"/>
                <a:gd name="T76" fmla="*/ 26 w 880"/>
                <a:gd name="T77" fmla="*/ 665 h 958"/>
                <a:gd name="T78" fmla="*/ 6 w 880"/>
                <a:gd name="T79" fmla="*/ 699 h 958"/>
                <a:gd name="T80" fmla="*/ 210 w 880"/>
                <a:gd name="T81" fmla="*/ 735 h 958"/>
                <a:gd name="T82" fmla="*/ 441 w 880"/>
                <a:gd name="T83" fmla="*/ 701 h 958"/>
                <a:gd name="T84" fmla="*/ 602 w 880"/>
                <a:gd name="T85" fmla="*/ 694 h 958"/>
                <a:gd name="T86" fmla="*/ 722 w 880"/>
                <a:gd name="T87" fmla="*/ 708 h 958"/>
                <a:gd name="T88" fmla="*/ 774 w 880"/>
                <a:gd name="T89" fmla="*/ 744 h 958"/>
                <a:gd name="T90" fmla="*/ 798 w 880"/>
                <a:gd name="T91" fmla="*/ 809 h 958"/>
                <a:gd name="T92" fmla="*/ 722 w 880"/>
                <a:gd name="T93" fmla="*/ 879 h 958"/>
                <a:gd name="T94" fmla="*/ 628 w 880"/>
                <a:gd name="T95" fmla="*/ 934 h 958"/>
                <a:gd name="T96" fmla="*/ 590 w 880"/>
                <a:gd name="T97" fmla="*/ 951 h 958"/>
                <a:gd name="T98" fmla="*/ 570 w 880"/>
                <a:gd name="T99" fmla="*/ 948 h 958"/>
                <a:gd name="T100" fmla="*/ 458 w 880"/>
                <a:gd name="T101" fmla="*/ 948 h 958"/>
                <a:gd name="T102" fmla="*/ 352 w 880"/>
                <a:gd name="T103" fmla="*/ 931 h 958"/>
                <a:gd name="T104" fmla="*/ 273 w 880"/>
                <a:gd name="T105" fmla="*/ 907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80" h="958">
                  <a:moveTo>
                    <a:pt x="275" y="67"/>
                  </a:moveTo>
                  <a:cubicBezTo>
                    <a:pt x="284" y="62"/>
                    <a:pt x="294" y="60"/>
                    <a:pt x="304" y="55"/>
                  </a:cubicBezTo>
                  <a:cubicBezTo>
                    <a:pt x="327" y="43"/>
                    <a:pt x="344" y="34"/>
                    <a:pt x="369" y="27"/>
                  </a:cubicBezTo>
                  <a:cubicBezTo>
                    <a:pt x="373" y="24"/>
                    <a:pt x="379" y="23"/>
                    <a:pt x="383" y="19"/>
                  </a:cubicBezTo>
                  <a:cubicBezTo>
                    <a:pt x="385" y="17"/>
                    <a:pt x="384" y="14"/>
                    <a:pt x="386" y="12"/>
                  </a:cubicBezTo>
                  <a:cubicBezTo>
                    <a:pt x="395" y="4"/>
                    <a:pt x="415" y="5"/>
                    <a:pt x="426" y="0"/>
                  </a:cubicBezTo>
                  <a:cubicBezTo>
                    <a:pt x="449" y="2"/>
                    <a:pt x="471" y="3"/>
                    <a:pt x="494" y="7"/>
                  </a:cubicBezTo>
                  <a:cubicBezTo>
                    <a:pt x="506" y="21"/>
                    <a:pt x="516" y="22"/>
                    <a:pt x="534" y="24"/>
                  </a:cubicBezTo>
                  <a:cubicBezTo>
                    <a:pt x="547" y="29"/>
                    <a:pt x="557" y="39"/>
                    <a:pt x="570" y="43"/>
                  </a:cubicBezTo>
                  <a:cubicBezTo>
                    <a:pt x="590" y="56"/>
                    <a:pt x="612" y="77"/>
                    <a:pt x="635" y="84"/>
                  </a:cubicBezTo>
                  <a:cubicBezTo>
                    <a:pt x="655" y="98"/>
                    <a:pt x="671" y="121"/>
                    <a:pt x="681" y="144"/>
                  </a:cubicBezTo>
                  <a:cubicBezTo>
                    <a:pt x="679" y="169"/>
                    <a:pt x="685" y="178"/>
                    <a:pt x="666" y="190"/>
                  </a:cubicBezTo>
                  <a:cubicBezTo>
                    <a:pt x="679" y="193"/>
                    <a:pt x="682" y="183"/>
                    <a:pt x="669" y="187"/>
                  </a:cubicBezTo>
                  <a:cubicBezTo>
                    <a:pt x="671" y="188"/>
                    <a:pt x="676" y="187"/>
                    <a:pt x="676" y="190"/>
                  </a:cubicBezTo>
                  <a:cubicBezTo>
                    <a:pt x="676" y="194"/>
                    <a:pt x="664" y="197"/>
                    <a:pt x="662" y="197"/>
                  </a:cubicBezTo>
                  <a:cubicBezTo>
                    <a:pt x="642" y="201"/>
                    <a:pt x="622" y="205"/>
                    <a:pt x="602" y="211"/>
                  </a:cubicBezTo>
                  <a:cubicBezTo>
                    <a:pt x="606" y="227"/>
                    <a:pt x="579" y="224"/>
                    <a:pt x="566" y="226"/>
                  </a:cubicBezTo>
                  <a:cubicBezTo>
                    <a:pt x="520" y="233"/>
                    <a:pt x="472" y="230"/>
                    <a:pt x="426" y="235"/>
                  </a:cubicBezTo>
                  <a:cubicBezTo>
                    <a:pt x="408" y="243"/>
                    <a:pt x="400" y="239"/>
                    <a:pt x="378" y="238"/>
                  </a:cubicBezTo>
                  <a:cubicBezTo>
                    <a:pt x="365" y="235"/>
                    <a:pt x="340" y="231"/>
                    <a:pt x="340" y="231"/>
                  </a:cubicBezTo>
                  <a:cubicBezTo>
                    <a:pt x="322" y="223"/>
                    <a:pt x="299" y="218"/>
                    <a:pt x="280" y="214"/>
                  </a:cubicBezTo>
                  <a:cubicBezTo>
                    <a:pt x="257" y="204"/>
                    <a:pt x="223" y="210"/>
                    <a:pt x="201" y="211"/>
                  </a:cubicBezTo>
                  <a:cubicBezTo>
                    <a:pt x="160" y="218"/>
                    <a:pt x="195" y="213"/>
                    <a:pt x="198" y="209"/>
                  </a:cubicBezTo>
                  <a:cubicBezTo>
                    <a:pt x="200" y="206"/>
                    <a:pt x="190" y="210"/>
                    <a:pt x="186" y="211"/>
                  </a:cubicBezTo>
                  <a:cubicBezTo>
                    <a:pt x="172" y="213"/>
                    <a:pt x="143" y="216"/>
                    <a:pt x="143" y="216"/>
                  </a:cubicBezTo>
                  <a:cubicBezTo>
                    <a:pt x="122" y="223"/>
                    <a:pt x="100" y="230"/>
                    <a:pt x="78" y="235"/>
                  </a:cubicBezTo>
                  <a:cubicBezTo>
                    <a:pt x="66" y="244"/>
                    <a:pt x="76" y="245"/>
                    <a:pt x="86" y="247"/>
                  </a:cubicBezTo>
                  <a:cubicBezTo>
                    <a:pt x="101" y="257"/>
                    <a:pt x="119" y="261"/>
                    <a:pt x="136" y="264"/>
                  </a:cubicBezTo>
                  <a:cubicBezTo>
                    <a:pt x="169" y="278"/>
                    <a:pt x="265" y="276"/>
                    <a:pt x="287" y="276"/>
                  </a:cubicBezTo>
                  <a:cubicBezTo>
                    <a:pt x="376" y="290"/>
                    <a:pt x="458" y="267"/>
                    <a:pt x="544" y="255"/>
                  </a:cubicBezTo>
                  <a:cubicBezTo>
                    <a:pt x="562" y="247"/>
                    <a:pt x="581" y="246"/>
                    <a:pt x="599" y="238"/>
                  </a:cubicBezTo>
                  <a:cubicBezTo>
                    <a:pt x="622" y="228"/>
                    <a:pt x="649" y="219"/>
                    <a:pt x="674" y="214"/>
                  </a:cubicBezTo>
                  <a:cubicBezTo>
                    <a:pt x="694" y="206"/>
                    <a:pt x="717" y="202"/>
                    <a:pt x="738" y="197"/>
                  </a:cubicBezTo>
                  <a:cubicBezTo>
                    <a:pt x="758" y="199"/>
                    <a:pt x="773" y="206"/>
                    <a:pt x="791" y="214"/>
                  </a:cubicBezTo>
                  <a:cubicBezTo>
                    <a:pt x="799" y="226"/>
                    <a:pt x="811" y="228"/>
                    <a:pt x="820" y="243"/>
                  </a:cubicBezTo>
                  <a:cubicBezTo>
                    <a:pt x="822" y="250"/>
                    <a:pt x="825" y="257"/>
                    <a:pt x="827" y="264"/>
                  </a:cubicBezTo>
                  <a:cubicBezTo>
                    <a:pt x="830" y="293"/>
                    <a:pt x="843" y="390"/>
                    <a:pt x="803" y="401"/>
                  </a:cubicBezTo>
                  <a:cubicBezTo>
                    <a:pt x="795" y="407"/>
                    <a:pt x="784" y="412"/>
                    <a:pt x="774" y="415"/>
                  </a:cubicBezTo>
                  <a:cubicBezTo>
                    <a:pt x="733" y="445"/>
                    <a:pt x="691" y="442"/>
                    <a:pt x="640" y="444"/>
                  </a:cubicBezTo>
                  <a:cubicBezTo>
                    <a:pt x="600" y="456"/>
                    <a:pt x="409" y="442"/>
                    <a:pt x="383" y="442"/>
                  </a:cubicBezTo>
                  <a:cubicBezTo>
                    <a:pt x="369" y="440"/>
                    <a:pt x="356" y="438"/>
                    <a:pt x="342" y="435"/>
                  </a:cubicBezTo>
                  <a:cubicBezTo>
                    <a:pt x="319" y="425"/>
                    <a:pt x="288" y="425"/>
                    <a:pt x="263" y="423"/>
                  </a:cubicBezTo>
                  <a:cubicBezTo>
                    <a:pt x="237" y="417"/>
                    <a:pt x="213" y="409"/>
                    <a:pt x="186" y="406"/>
                  </a:cubicBezTo>
                  <a:cubicBezTo>
                    <a:pt x="44" y="408"/>
                    <a:pt x="92" y="393"/>
                    <a:pt x="33" y="418"/>
                  </a:cubicBezTo>
                  <a:cubicBezTo>
                    <a:pt x="24" y="431"/>
                    <a:pt x="23" y="433"/>
                    <a:pt x="18" y="447"/>
                  </a:cubicBezTo>
                  <a:cubicBezTo>
                    <a:pt x="21" y="461"/>
                    <a:pt x="23" y="469"/>
                    <a:pt x="38" y="473"/>
                  </a:cubicBezTo>
                  <a:cubicBezTo>
                    <a:pt x="48" y="471"/>
                    <a:pt x="58" y="468"/>
                    <a:pt x="69" y="466"/>
                  </a:cubicBezTo>
                  <a:cubicBezTo>
                    <a:pt x="138" y="476"/>
                    <a:pt x="158" y="470"/>
                    <a:pt x="258" y="468"/>
                  </a:cubicBezTo>
                  <a:cubicBezTo>
                    <a:pt x="319" y="470"/>
                    <a:pt x="429" y="480"/>
                    <a:pt x="491" y="466"/>
                  </a:cubicBezTo>
                  <a:cubicBezTo>
                    <a:pt x="542" y="467"/>
                    <a:pt x="585" y="471"/>
                    <a:pt x="635" y="468"/>
                  </a:cubicBezTo>
                  <a:cubicBezTo>
                    <a:pt x="657" y="477"/>
                    <a:pt x="637" y="470"/>
                    <a:pt x="688" y="473"/>
                  </a:cubicBezTo>
                  <a:cubicBezTo>
                    <a:pt x="716" y="475"/>
                    <a:pt x="743" y="482"/>
                    <a:pt x="770" y="487"/>
                  </a:cubicBezTo>
                  <a:cubicBezTo>
                    <a:pt x="782" y="492"/>
                    <a:pt x="794" y="496"/>
                    <a:pt x="806" y="499"/>
                  </a:cubicBezTo>
                  <a:cubicBezTo>
                    <a:pt x="818" y="523"/>
                    <a:pt x="801" y="493"/>
                    <a:pt x="818" y="509"/>
                  </a:cubicBezTo>
                  <a:cubicBezTo>
                    <a:pt x="820" y="511"/>
                    <a:pt x="818" y="514"/>
                    <a:pt x="820" y="516"/>
                  </a:cubicBezTo>
                  <a:cubicBezTo>
                    <a:pt x="823" y="520"/>
                    <a:pt x="830" y="520"/>
                    <a:pt x="834" y="523"/>
                  </a:cubicBezTo>
                  <a:cubicBezTo>
                    <a:pt x="844" y="531"/>
                    <a:pt x="853" y="540"/>
                    <a:pt x="863" y="550"/>
                  </a:cubicBezTo>
                  <a:cubicBezTo>
                    <a:pt x="868" y="563"/>
                    <a:pt x="876" y="573"/>
                    <a:pt x="880" y="586"/>
                  </a:cubicBezTo>
                  <a:cubicBezTo>
                    <a:pt x="877" y="606"/>
                    <a:pt x="880" y="629"/>
                    <a:pt x="868" y="646"/>
                  </a:cubicBezTo>
                  <a:cubicBezTo>
                    <a:pt x="865" y="655"/>
                    <a:pt x="855" y="665"/>
                    <a:pt x="846" y="667"/>
                  </a:cubicBezTo>
                  <a:cubicBezTo>
                    <a:pt x="834" y="690"/>
                    <a:pt x="773" y="690"/>
                    <a:pt x="755" y="691"/>
                  </a:cubicBezTo>
                  <a:cubicBezTo>
                    <a:pt x="740" y="690"/>
                    <a:pt x="725" y="690"/>
                    <a:pt x="710" y="689"/>
                  </a:cubicBezTo>
                  <a:cubicBezTo>
                    <a:pt x="700" y="688"/>
                    <a:pt x="691" y="686"/>
                    <a:pt x="681" y="684"/>
                  </a:cubicBezTo>
                  <a:cubicBezTo>
                    <a:pt x="677" y="683"/>
                    <a:pt x="669" y="682"/>
                    <a:pt x="669" y="682"/>
                  </a:cubicBezTo>
                  <a:cubicBezTo>
                    <a:pt x="660" y="678"/>
                    <a:pt x="639" y="679"/>
                    <a:pt x="664" y="675"/>
                  </a:cubicBezTo>
                  <a:cubicBezTo>
                    <a:pt x="657" y="672"/>
                    <a:pt x="647" y="673"/>
                    <a:pt x="640" y="670"/>
                  </a:cubicBezTo>
                  <a:cubicBezTo>
                    <a:pt x="608" y="681"/>
                    <a:pt x="572" y="661"/>
                    <a:pt x="539" y="658"/>
                  </a:cubicBezTo>
                  <a:cubicBezTo>
                    <a:pt x="497" y="644"/>
                    <a:pt x="453" y="641"/>
                    <a:pt x="410" y="634"/>
                  </a:cubicBezTo>
                  <a:cubicBezTo>
                    <a:pt x="411" y="636"/>
                    <a:pt x="410" y="641"/>
                    <a:pt x="412" y="641"/>
                  </a:cubicBezTo>
                  <a:cubicBezTo>
                    <a:pt x="416" y="641"/>
                    <a:pt x="423" y="638"/>
                    <a:pt x="422" y="634"/>
                  </a:cubicBezTo>
                  <a:cubicBezTo>
                    <a:pt x="422" y="632"/>
                    <a:pt x="386" y="628"/>
                    <a:pt x="381" y="627"/>
                  </a:cubicBezTo>
                  <a:cubicBezTo>
                    <a:pt x="369" y="622"/>
                    <a:pt x="355" y="618"/>
                    <a:pt x="342" y="615"/>
                  </a:cubicBezTo>
                  <a:cubicBezTo>
                    <a:pt x="304" y="588"/>
                    <a:pt x="268" y="606"/>
                    <a:pt x="213" y="605"/>
                  </a:cubicBezTo>
                  <a:cubicBezTo>
                    <a:pt x="181" y="602"/>
                    <a:pt x="151" y="605"/>
                    <a:pt x="119" y="607"/>
                  </a:cubicBezTo>
                  <a:cubicBezTo>
                    <a:pt x="103" y="610"/>
                    <a:pt x="87" y="613"/>
                    <a:pt x="71" y="617"/>
                  </a:cubicBezTo>
                  <a:cubicBezTo>
                    <a:pt x="55" y="629"/>
                    <a:pt x="62" y="624"/>
                    <a:pt x="50" y="631"/>
                  </a:cubicBezTo>
                  <a:cubicBezTo>
                    <a:pt x="46" y="642"/>
                    <a:pt x="40" y="652"/>
                    <a:pt x="30" y="658"/>
                  </a:cubicBezTo>
                  <a:cubicBezTo>
                    <a:pt x="29" y="660"/>
                    <a:pt x="28" y="663"/>
                    <a:pt x="26" y="665"/>
                  </a:cubicBezTo>
                  <a:cubicBezTo>
                    <a:pt x="24" y="667"/>
                    <a:pt x="20" y="667"/>
                    <a:pt x="18" y="670"/>
                  </a:cubicBezTo>
                  <a:cubicBezTo>
                    <a:pt x="13" y="678"/>
                    <a:pt x="12" y="690"/>
                    <a:pt x="6" y="699"/>
                  </a:cubicBezTo>
                  <a:cubicBezTo>
                    <a:pt x="8" y="735"/>
                    <a:pt x="0" y="747"/>
                    <a:pt x="30" y="756"/>
                  </a:cubicBezTo>
                  <a:cubicBezTo>
                    <a:pt x="91" y="754"/>
                    <a:pt x="150" y="737"/>
                    <a:pt x="210" y="735"/>
                  </a:cubicBezTo>
                  <a:cubicBezTo>
                    <a:pt x="257" y="734"/>
                    <a:pt x="303" y="726"/>
                    <a:pt x="350" y="725"/>
                  </a:cubicBezTo>
                  <a:cubicBezTo>
                    <a:pt x="382" y="716"/>
                    <a:pt x="408" y="706"/>
                    <a:pt x="441" y="701"/>
                  </a:cubicBezTo>
                  <a:cubicBezTo>
                    <a:pt x="462" y="698"/>
                    <a:pt x="480" y="694"/>
                    <a:pt x="501" y="691"/>
                  </a:cubicBezTo>
                  <a:cubicBezTo>
                    <a:pt x="529" y="675"/>
                    <a:pt x="570" y="695"/>
                    <a:pt x="602" y="694"/>
                  </a:cubicBezTo>
                  <a:cubicBezTo>
                    <a:pt x="635" y="690"/>
                    <a:pt x="667" y="689"/>
                    <a:pt x="700" y="696"/>
                  </a:cubicBezTo>
                  <a:cubicBezTo>
                    <a:pt x="708" y="699"/>
                    <a:pt x="722" y="708"/>
                    <a:pt x="722" y="708"/>
                  </a:cubicBezTo>
                  <a:cubicBezTo>
                    <a:pt x="729" y="720"/>
                    <a:pt x="744" y="720"/>
                    <a:pt x="755" y="727"/>
                  </a:cubicBezTo>
                  <a:cubicBezTo>
                    <a:pt x="763" y="732"/>
                    <a:pt x="767" y="739"/>
                    <a:pt x="774" y="744"/>
                  </a:cubicBezTo>
                  <a:cubicBezTo>
                    <a:pt x="780" y="758"/>
                    <a:pt x="784" y="773"/>
                    <a:pt x="791" y="787"/>
                  </a:cubicBezTo>
                  <a:cubicBezTo>
                    <a:pt x="795" y="794"/>
                    <a:pt x="798" y="809"/>
                    <a:pt x="798" y="809"/>
                  </a:cubicBezTo>
                  <a:cubicBezTo>
                    <a:pt x="796" y="817"/>
                    <a:pt x="774" y="832"/>
                    <a:pt x="770" y="838"/>
                  </a:cubicBezTo>
                  <a:cubicBezTo>
                    <a:pt x="757" y="858"/>
                    <a:pt x="743" y="870"/>
                    <a:pt x="722" y="879"/>
                  </a:cubicBezTo>
                  <a:cubicBezTo>
                    <a:pt x="709" y="898"/>
                    <a:pt x="686" y="913"/>
                    <a:pt x="664" y="919"/>
                  </a:cubicBezTo>
                  <a:cubicBezTo>
                    <a:pt x="649" y="929"/>
                    <a:pt x="641" y="924"/>
                    <a:pt x="628" y="934"/>
                  </a:cubicBezTo>
                  <a:cubicBezTo>
                    <a:pt x="621" y="951"/>
                    <a:pt x="637" y="941"/>
                    <a:pt x="621" y="943"/>
                  </a:cubicBezTo>
                  <a:cubicBezTo>
                    <a:pt x="589" y="939"/>
                    <a:pt x="608" y="943"/>
                    <a:pt x="590" y="951"/>
                  </a:cubicBezTo>
                  <a:cubicBezTo>
                    <a:pt x="586" y="953"/>
                    <a:pt x="575" y="958"/>
                    <a:pt x="575" y="943"/>
                  </a:cubicBezTo>
                  <a:cubicBezTo>
                    <a:pt x="571" y="943"/>
                    <a:pt x="580" y="947"/>
                    <a:pt x="570" y="948"/>
                  </a:cubicBezTo>
                  <a:cubicBezTo>
                    <a:pt x="560" y="949"/>
                    <a:pt x="534" y="948"/>
                    <a:pt x="515" y="948"/>
                  </a:cubicBezTo>
                  <a:cubicBezTo>
                    <a:pt x="496" y="947"/>
                    <a:pt x="476" y="952"/>
                    <a:pt x="458" y="948"/>
                  </a:cubicBezTo>
                  <a:cubicBezTo>
                    <a:pt x="437" y="943"/>
                    <a:pt x="423" y="949"/>
                    <a:pt x="402" y="943"/>
                  </a:cubicBezTo>
                  <a:cubicBezTo>
                    <a:pt x="391" y="936"/>
                    <a:pt x="365" y="935"/>
                    <a:pt x="352" y="931"/>
                  </a:cubicBezTo>
                  <a:cubicBezTo>
                    <a:pt x="334" y="920"/>
                    <a:pt x="319" y="925"/>
                    <a:pt x="299" y="919"/>
                  </a:cubicBezTo>
                  <a:cubicBezTo>
                    <a:pt x="294" y="910"/>
                    <a:pt x="279" y="909"/>
                    <a:pt x="273" y="907"/>
                  </a:cubicBezTo>
                  <a:cubicBezTo>
                    <a:pt x="267" y="905"/>
                    <a:pt x="265" y="907"/>
                    <a:pt x="263" y="907"/>
                  </a:cubicBezTo>
                </a:path>
              </a:pathLst>
            </a:custGeom>
            <a:noFill/>
            <a:ln w="12700" cap="flat" cmpd="sng">
              <a:solidFill>
                <a:schemeClr val="accent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67" name="Freeform 311"/>
            <p:cNvSpPr>
              <a:spLocks noChangeAspect="1"/>
            </p:cNvSpPr>
            <p:nvPr/>
          </p:nvSpPr>
          <p:spPr bwMode="auto">
            <a:xfrm>
              <a:off x="2388" y="1728"/>
              <a:ext cx="871" cy="797"/>
            </a:xfrm>
            <a:custGeom>
              <a:avLst/>
              <a:gdLst>
                <a:gd name="T0" fmla="*/ 420 w 871"/>
                <a:gd name="T1" fmla="*/ 29 h 797"/>
                <a:gd name="T2" fmla="*/ 607 w 871"/>
                <a:gd name="T3" fmla="*/ 31 h 797"/>
                <a:gd name="T4" fmla="*/ 643 w 871"/>
                <a:gd name="T5" fmla="*/ 67 h 797"/>
                <a:gd name="T6" fmla="*/ 514 w 871"/>
                <a:gd name="T7" fmla="*/ 91 h 797"/>
                <a:gd name="T8" fmla="*/ 247 w 871"/>
                <a:gd name="T9" fmla="*/ 62 h 797"/>
                <a:gd name="T10" fmla="*/ 101 w 871"/>
                <a:gd name="T11" fmla="*/ 110 h 797"/>
                <a:gd name="T12" fmla="*/ 60 w 871"/>
                <a:gd name="T13" fmla="*/ 139 h 797"/>
                <a:gd name="T14" fmla="*/ 43 w 871"/>
                <a:gd name="T15" fmla="*/ 175 h 797"/>
                <a:gd name="T16" fmla="*/ 158 w 871"/>
                <a:gd name="T17" fmla="*/ 247 h 797"/>
                <a:gd name="T18" fmla="*/ 348 w 871"/>
                <a:gd name="T19" fmla="*/ 271 h 797"/>
                <a:gd name="T20" fmla="*/ 554 w 871"/>
                <a:gd name="T21" fmla="*/ 262 h 797"/>
                <a:gd name="T22" fmla="*/ 641 w 871"/>
                <a:gd name="T23" fmla="*/ 238 h 797"/>
                <a:gd name="T24" fmla="*/ 701 w 871"/>
                <a:gd name="T25" fmla="*/ 221 h 797"/>
                <a:gd name="T26" fmla="*/ 840 w 871"/>
                <a:gd name="T27" fmla="*/ 197 h 797"/>
                <a:gd name="T28" fmla="*/ 811 w 871"/>
                <a:gd name="T29" fmla="*/ 288 h 797"/>
                <a:gd name="T30" fmla="*/ 785 w 871"/>
                <a:gd name="T31" fmla="*/ 288 h 797"/>
                <a:gd name="T32" fmla="*/ 449 w 871"/>
                <a:gd name="T33" fmla="*/ 295 h 797"/>
                <a:gd name="T34" fmla="*/ 242 w 871"/>
                <a:gd name="T35" fmla="*/ 269 h 797"/>
                <a:gd name="T36" fmla="*/ 94 w 871"/>
                <a:gd name="T37" fmla="*/ 271 h 797"/>
                <a:gd name="T38" fmla="*/ 43 w 871"/>
                <a:gd name="T39" fmla="*/ 295 h 797"/>
                <a:gd name="T40" fmla="*/ 14 w 871"/>
                <a:gd name="T41" fmla="*/ 341 h 797"/>
                <a:gd name="T42" fmla="*/ 29 w 871"/>
                <a:gd name="T43" fmla="*/ 415 h 797"/>
                <a:gd name="T44" fmla="*/ 204 w 871"/>
                <a:gd name="T45" fmla="*/ 463 h 797"/>
                <a:gd name="T46" fmla="*/ 422 w 871"/>
                <a:gd name="T47" fmla="*/ 461 h 797"/>
                <a:gd name="T48" fmla="*/ 775 w 871"/>
                <a:gd name="T49" fmla="*/ 475 h 797"/>
                <a:gd name="T50" fmla="*/ 871 w 871"/>
                <a:gd name="T51" fmla="*/ 523 h 797"/>
                <a:gd name="T52" fmla="*/ 826 w 871"/>
                <a:gd name="T53" fmla="*/ 554 h 797"/>
                <a:gd name="T54" fmla="*/ 696 w 871"/>
                <a:gd name="T55" fmla="*/ 533 h 797"/>
                <a:gd name="T56" fmla="*/ 583 w 871"/>
                <a:gd name="T57" fmla="*/ 514 h 797"/>
                <a:gd name="T58" fmla="*/ 228 w 871"/>
                <a:gd name="T59" fmla="*/ 466 h 797"/>
                <a:gd name="T60" fmla="*/ 115 w 871"/>
                <a:gd name="T61" fmla="*/ 492 h 797"/>
                <a:gd name="T62" fmla="*/ 72 w 871"/>
                <a:gd name="T63" fmla="*/ 516 h 797"/>
                <a:gd name="T64" fmla="*/ 50 w 871"/>
                <a:gd name="T65" fmla="*/ 528 h 797"/>
                <a:gd name="T66" fmla="*/ 12 w 871"/>
                <a:gd name="T67" fmla="*/ 600 h 797"/>
                <a:gd name="T68" fmla="*/ 34 w 871"/>
                <a:gd name="T69" fmla="*/ 730 h 797"/>
                <a:gd name="T70" fmla="*/ 120 w 871"/>
                <a:gd name="T71" fmla="*/ 766 h 797"/>
                <a:gd name="T72" fmla="*/ 254 w 871"/>
                <a:gd name="T73" fmla="*/ 744 h 797"/>
                <a:gd name="T74" fmla="*/ 439 w 871"/>
                <a:gd name="T75" fmla="*/ 718 h 797"/>
                <a:gd name="T76" fmla="*/ 646 w 871"/>
                <a:gd name="T77" fmla="*/ 684 h 797"/>
                <a:gd name="T78" fmla="*/ 761 w 871"/>
                <a:gd name="T79" fmla="*/ 698 h 797"/>
                <a:gd name="T80" fmla="*/ 756 w 871"/>
                <a:gd name="T81" fmla="*/ 739 h 797"/>
                <a:gd name="T82" fmla="*/ 588 w 871"/>
                <a:gd name="T83" fmla="*/ 785 h 797"/>
                <a:gd name="T84" fmla="*/ 444 w 871"/>
                <a:gd name="T85" fmla="*/ 787 h 797"/>
                <a:gd name="T86" fmla="*/ 348 w 871"/>
                <a:gd name="T87" fmla="*/ 773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1" h="797">
                  <a:moveTo>
                    <a:pt x="370" y="48"/>
                  </a:moveTo>
                  <a:cubicBezTo>
                    <a:pt x="387" y="43"/>
                    <a:pt x="402" y="34"/>
                    <a:pt x="420" y="29"/>
                  </a:cubicBezTo>
                  <a:cubicBezTo>
                    <a:pt x="441" y="14"/>
                    <a:pt x="474" y="7"/>
                    <a:pt x="499" y="0"/>
                  </a:cubicBezTo>
                  <a:cubicBezTo>
                    <a:pt x="539" y="3"/>
                    <a:pt x="570" y="20"/>
                    <a:pt x="607" y="31"/>
                  </a:cubicBezTo>
                  <a:cubicBezTo>
                    <a:pt x="616" y="38"/>
                    <a:pt x="624" y="47"/>
                    <a:pt x="634" y="50"/>
                  </a:cubicBezTo>
                  <a:cubicBezTo>
                    <a:pt x="639" y="60"/>
                    <a:pt x="651" y="59"/>
                    <a:pt x="643" y="67"/>
                  </a:cubicBezTo>
                  <a:cubicBezTo>
                    <a:pt x="638" y="72"/>
                    <a:pt x="622" y="74"/>
                    <a:pt x="622" y="74"/>
                  </a:cubicBezTo>
                  <a:cubicBezTo>
                    <a:pt x="591" y="93"/>
                    <a:pt x="548" y="88"/>
                    <a:pt x="514" y="91"/>
                  </a:cubicBezTo>
                  <a:cubicBezTo>
                    <a:pt x="462" y="90"/>
                    <a:pt x="431" y="85"/>
                    <a:pt x="384" y="77"/>
                  </a:cubicBezTo>
                  <a:cubicBezTo>
                    <a:pt x="349" y="62"/>
                    <a:pt x="281" y="64"/>
                    <a:pt x="247" y="62"/>
                  </a:cubicBezTo>
                  <a:cubicBezTo>
                    <a:pt x="214" y="66"/>
                    <a:pt x="175" y="73"/>
                    <a:pt x="144" y="86"/>
                  </a:cubicBezTo>
                  <a:cubicBezTo>
                    <a:pt x="129" y="93"/>
                    <a:pt x="117" y="105"/>
                    <a:pt x="101" y="110"/>
                  </a:cubicBezTo>
                  <a:cubicBezTo>
                    <a:pt x="94" y="115"/>
                    <a:pt x="86" y="117"/>
                    <a:pt x="79" y="122"/>
                  </a:cubicBezTo>
                  <a:cubicBezTo>
                    <a:pt x="71" y="127"/>
                    <a:pt x="67" y="134"/>
                    <a:pt x="60" y="139"/>
                  </a:cubicBezTo>
                  <a:cubicBezTo>
                    <a:pt x="58" y="146"/>
                    <a:pt x="56" y="155"/>
                    <a:pt x="53" y="161"/>
                  </a:cubicBezTo>
                  <a:cubicBezTo>
                    <a:pt x="50" y="166"/>
                    <a:pt x="43" y="175"/>
                    <a:pt x="43" y="175"/>
                  </a:cubicBezTo>
                  <a:cubicBezTo>
                    <a:pt x="46" y="193"/>
                    <a:pt x="46" y="206"/>
                    <a:pt x="65" y="211"/>
                  </a:cubicBezTo>
                  <a:cubicBezTo>
                    <a:pt x="93" y="231"/>
                    <a:pt x="124" y="244"/>
                    <a:pt x="158" y="247"/>
                  </a:cubicBezTo>
                  <a:cubicBezTo>
                    <a:pt x="189" y="256"/>
                    <a:pt x="222" y="257"/>
                    <a:pt x="254" y="259"/>
                  </a:cubicBezTo>
                  <a:cubicBezTo>
                    <a:pt x="285" y="263"/>
                    <a:pt x="316" y="268"/>
                    <a:pt x="348" y="271"/>
                  </a:cubicBezTo>
                  <a:cubicBezTo>
                    <a:pt x="380" y="281"/>
                    <a:pt x="419" y="275"/>
                    <a:pt x="451" y="274"/>
                  </a:cubicBezTo>
                  <a:cubicBezTo>
                    <a:pt x="485" y="270"/>
                    <a:pt x="520" y="267"/>
                    <a:pt x="554" y="262"/>
                  </a:cubicBezTo>
                  <a:cubicBezTo>
                    <a:pt x="569" y="258"/>
                    <a:pt x="583" y="253"/>
                    <a:pt x="598" y="250"/>
                  </a:cubicBezTo>
                  <a:cubicBezTo>
                    <a:pt x="611" y="244"/>
                    <a:pt x="627" y="241"/>
                    <a:pt x="641" y="238"/>
                  </a:cubicBezTo>
                  <a:cubicBezTo>
                    <a:pt x="653" y="233"/>
                    <a:pt x="665" y="229"/>
                    <a:pt x="677" y="226"/>
                  </a:cubicBezTo>
                  <a:cubicBezTo>
                    <a:pt x="685" y="224"/>
                    <a:pt x="701" y="221"/>
                    <a:pt x="701" y="221"/>
                  </a:cubicBezTo>
                  <a:cubicBezTo>
                    <a:pt x="735" y="207"/>
                    <a:pt x="772" y="201"/>
                    <a:pt x="806" y="187"/>
                  </a:cubicBezTo>
                  <a:cubicBezTo>
                    <a:pt x="821" y="189"/>
                    <a:pt x="828" y="189"/>
                    <a:pt x="840" y="197"/>
                  </a:cubicBezTo>
                  <a:cubicBezTo>
                    <a:pt x="844" y="210"/>
                    <a:pt x="839" y="222"/>
                    <a:pt x="838" y="235"/>
                  </a:cubicBezTo>
                  <a:cubicBezTo>
                    <a:pt x="835" y="264"/>
                    <a:pt x="840" y="280"/>
                    <a:pt x="811" y="288"/>
                  </a:cubicBezTo>
                  <a:cubicBezTo>
                    <a:pt x="810" y="286"/>
                    <a:pt x="811" y="281"/>
                    <a:pt x="809" y="281"/>
                  </a:cubicBezTo>
                  <a:cubicBezTo>
                    <a:pt x="801" y="280"/>
                    <a:pt x="793" y="286"/>
                    <a:pt x="785" y="288"/>
                  </a:cubicBezTo>
                  <a:cubicBezTo>
                    <a:pt x="767" y="293"/>
                    <a:pt x="748" y="297"/>
                    <a:pt x="730" y="305"/>
                  </a:cubicBezTo>
                  <a:cubicBezTo>
                    <a:pt x="636" y="301"/>
                    <a:pt x="543" y="298"/>
                    <a:pt x="449" y="295"/>
                  </a:cubicBezTo>
                  <a:cubicBezTo>
                    <a:pt x="408" y="290"/>
                    <a:pt x="367" y="285"/>
                    <a:pt x="326" y="281"/>
                  </a:cubicBezTo>
                  <a:cubicBezTo>
                    <a:pt x="299" y="274"/>
                    <a:pt x="270" y="272"/>
                    <a:pt x="242" y="269"/>
                  </a:cubicBezTo>
                  <a:cubicBezTo>
                    <a:pt x="219" y="259"/>
                    <a:pt x="184" y="263"/>
                    <a:pt x="158" y="259"/>
                  </a:cubicBezTo>
                  <a:cubicBezTo>
                    <a:pt x="138" y="262"/>
                    <a:pt x="114" y="264"/>
                    <a:pt x="94" y="271"/>
                  </a:cubicBezTo>
                  <a:cubicBezTo>
                    <a:pt x="84" y="274"/>
                    <a:pt x="75" y="280"/>
                    <a:pt x="65" y="283"/>
                  </a:cubicBezTo>
                  <a:cubicBezTo>
                    <a:pt x="58" y="288"/>
                    <a:pt x="50" y="290"/>
                    <a:pt x="43" y="295"/>
                  </a:cubicBezTo>
                  <a:cubicBezTo>
                    <a:pt x="40" y="304"/>
                    <a:pt x="32" y="314"/>
                    <a:pt x="24" y="319"/>
                  </a:cubicBezTo>
                  <a:cubicBezTo>
                    <a:pt x="22" y="327"/>
                    <a:pt x="17" y="333"/>
                    <a:pt x="14" y="341"/>
                  </a:cubicBezTo>
                  <a:cubicBezTo>
                    <a:pt x="12" y="361"/>
                    <a:pt x="6" y="377"/>
                    <a:pt x="17" y="394"/>
                  </a:cubicBezTo>
                  <a:cubicBezTo>
                    <a:pt x="20" y="404"/>
                    <a:pt x="22" y="408"/>
                    <a:pt x="29" y="415"/>
                  </a:cubicBezTo>
                  <a:cubicBezTo>
                    <a:pt x="43" y="463"/>
                    <a:pt x="130" y="459"/>
                    <a:pt x="168" y="461"/>
                  </a:cubicBezTo>
                  <a:cubicBezTo>
                    <a:pt x="180" y="462"/>
                    <a:pt x="192" y="462"/>
                    <a:pt x="204" y="463"/>
                  </a:cubicBezTo>
                  <a:cubicBezTo>
                    <a:pt x="231" y="461"/>
                    <a:pt x="259" y="458"/>
                    <a:pt x="286" y="454"/>
                  </a:cubicBezTo>
                  <a:cubicBezTo>
                    <a:pt x="338" y="455"/>
                    <a:pt x="374" y="456"/>
                    <a:pt x="422" y="461"/>
                  </a:cubicBezTo>
                  <a:cubicBezTo>
                    <a:pt x="507" y="460"/>
                    <a:pt x="592" y="455"/>
                    <a:pt x="677" y="458"/>
                  </a:cubicBezTo>
                  <a:cubicBezTo>
                    <a:pt x="711" y="463"/>
                    <a:pt x="742" y="466"/>
                    <a:pt x="775" y="475"/>
                  </a:cubicBezTo>
                  <a:cubicBezTo>
                    <a:pt x="797" y="490"/>
                    <a:pt x="833" y="497"/>
                    <a:pt x="859" y="504"/>
                  </a:cubicBezTo>
                  <a:cubicBezTo>
                    <a:pt x="867" y="510"/>
                    <a:pt x="868" y="513"/>
                    <a:pt x="871" y="523"/>
                  </a:cubicBezTo>
                  <a:cubicBezTo>
                    <a:pt x="868" y="532"/>
                    <a:pt x="867" y="537"/>
                    <a:pt x="857" y="540"/>
                  </a:cubicBezTo>
                  <a:cubicBezTo>
                    <a:pt x="846" y="548"/>
                    <a:pt x="839" y="551"/>
                    <a:pt x="826" y="554"/>
                  </a:cubicBezTo>
                  <a:cubicBezTo>
                    <a:pt x="802" y="549"/>
                    <a:pt x="778" y="546"/>
                    <a:pt x="754" y="545"/>
                  </a:cubicBezTo>
                  <a:cubicBezTo>
                    <a:pt x="734" y="541"/>
                    <a:pt x="715" y="537"/>
                    <a:pt x="696" y="533"/>
                  </a:cubicBezTo>
                  <a:cubicBezTo>
                    <a:pt x="671" y="522"/>
                    <a:pt x="643" y="521"/>
                    <a:pt x="617" y="518"/>
                  </a:cubicBezTo>
                  <a:cubicBezTo>
                    <a:pt x="606" y="517"/>
                    <a:pt x="583" y="514"/>
                    <a:pt x="583" y="514"/>
                  </a:cubicBezTo>
                  <a:cubicBezTo>
                    <a:pt x="502" y="487"/>
                    <a:pt x="418" y="480"/>
                    <a:pt x="334" y="466"/>
                  </a:cubicBezTo>
                  <a:cubicBezTo>
                    <a:pt x="305" y="455"/>
                    <a:pt x="255" y="465"/>
                    <a:pt x="228" y="466"/>
                  </a:cubicBezTo>
                  <a:cubicBezTo>
                    <a:pt x="208" y="469"/>
                    <a:pt x="189" y="472"/>
                    <a:pt x="170" y="475"/>
                  </a:cubicBezTo>
                  <a:cubicBezTo>
                    <a:pt x="152" y="481"/>
                    <a:pt x="133" y="487"/>
                    <a:pt x="115" y="492"/>
                  </a:cubicBezTo>
                  <a:cubicBezTo>
                    <a:pt x="106" y="498"/>
                    <a:pt x="95" y="500"/>
                    <a:pt x="86" y="506"/>
                  </a:cubicBezTo>
                  <a:cubicBezTo>
                    <a:pt x="81" y="509"/>
                    <a:pt x="72" y="516"/>
                    <a:pt x="72" y="516"/>
                  </a:cubicBezTo>
                  <a:cubicBezTo>
                    <a:pt x="73" y="518"/>
                    <a:pt x="74" y="525"/>
                    <a:pt x="74" y="523"/>
                  </a:cubicBezTo>
                  <a:cubicBezTo>
                    <a:pt x="74" y="505"/>
                    <a:pt x="57" y="523"/>
                    <a:pt x="50" y="528"/>
                  </a:cubicBezTo>
                  <a:cubicBezTo>
                    <a:pt x="45" y="546"/>
                    <a:pt x="34" y="561"/>
                    <a:pt x="26" y="578"/>
                  </a:cubicBezTo>
                  <a:cubicBezTo>
                    <a:pt x="22" y="586"/>
                    <a:pt x="12" y="600"/>
                    <a:pt x="12" y="600"/>
                  </a:cubicBezTo>
                  <a:cubicBezTo>
                    <a:pt x="10" y="608"/>
                    <a:pt x="7" y="614"/>
                    <a:pt x="5" y="622"/>
                  </a:cubicBezTo>
                  <a:cubicBezTo>
                    <a:pt x="6" y="647"/>
                    <a:pt x="0" y="717"/>
                    <a:pt x="34" y="730"/>
                  </a:cubicBezTo>
                  <a:cubicBezTo>
                    <a:pt x="44" y="748"/>
                    <a:pt x="70" y="755"/>
                    <a:pt x="89" y="758"/>
                  </a:cubicBezTo>
                  <a:cubicBezTo>
                    <a:pt x="99" y="762"/>
                    <a:pt x="110" y="762"/>
                    <a:pt x="120" y="766"/>
                  </a:cubicBezTo>
                  <a:cubicBezTo>
                    <a:pt x="142" y="765"/>
                    <a:pt x="165" y="764"/>
                    <a:pt x="187" y="763"/>
                  </a:cubicBezTo>
                  <a:cubicBezTo>
                    <a:pt x="210" y="762"/>
                    <a:pt x="231" y="747"/>
                    <a:pt x="254" y="744"/>
                  </a:cubicBezTo>
                  <a:cubicBezTo>
                    <a:pt x="270" y="742"/>
                    <a:pt x="286" y="741"/>
                    <a:pt x="302" y="739"/>
                  </a:cubicBezTo>
                  <a:cubicBezTo>
                    <a:pt x="347" y="728"/>
                    <a:pt x="393" y="725"/>
                    <a:pt x="439" y="718"/>
                  </a:cubicBezTo>
                  <a:cubicBezTo>
                    <a:pt x="463" y="711"/>
                    <a:pt x="487" y="711"/>
                    <a:pt x="511" y="706"/>
                  </a:cubicBezTo>
                  <a:cubicBezTo>
                    <a:pt x="556" y="697"/>
                    <a:pt x="600" y="687"/>
                    <a:pt x="646" y="684"/>
                  </a:cubicBezTo>
                  <a:cubicBezTo>
                    <a:pt x="677" y="680"/>
                    <a:pt x="694" y="679"/>
                    <a:pt x="725" y="684"/>
                  </a:cubicBezTo>
                  <a:cubicBezTo>
                    <a:pt x="740" y="695"/>
                    <a:pt x="744" y="693"/>
                    <a:pt x="761" y="698"/>
                  </a:cubicBezTo>
                  <a:cubicBezTo>
                    <a:pt x="767" y="708"/>
                    <a:pt x="758" y="711"/>
                    <a:pt x="763" y="722"/>
                  </a:cubicBezTo>
                  <a:cubicBezTo>
                    <a:pt x="760" y="734"/>
                    <a:pt x="767" y="732"/>
                    <a:pt x="756" y="739"/>
                  </a:cubicBezTo>
                  <a:cubicBezTo>
                    <a:pt x="733" y="775"/>
                    <a:pt x="688" y="771"/>
                    <a:pt x="648" y="780"/>
                  </a:cubicBezTo>
                  <a:cubicBezTo>
                    <a:pt x="634" y="785"/>
                    <a:pt x="617" y="782"/>
                    <a:pt x="588" y="785"/>
                  </a:cubicBezTo>
                  <a:cubicBezTo>
                    <a:pt x="544" y="797"/>
                    <a:pt x="523" y="782"/>
                    <a:pt x="475" y="792"/>
                  </a:cubicBezTo>
                  <a:cubicBezTo>
                    <a:pt x="459" y="780"/>
                    <a:pt x="458" y="790"/>
                    <a:pt x="444" y="787"/>
                  </a:cubicBezTo>
                  <a:cubicBezTo>
                    <a:pt x="431" y="778"/>
                    <a:pt x="389" y="784"/>
                    <a:pt x="374" y="780"/>
                  </a:cubicBezTo>
                  <a:cubicBezTo>
                    <a:pt x="369" y="776"/>
                    <a:pt x="352" y="777"/>
                    <a:pt x="348" y="773"/>
                  </a:cubicBezTo>
                </a:path>
              </a:pathLst>
            </a:custGeom>
            <a:noFill/>
            <a:ln w="12700" cap="flat" cmpd="sng">
              <a:solidFill>
                <a:schemeClr val="accent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68" name="Oval 312"/>
            <p:cNvSpPr>
              <a:spLocks noChangeAspect="1" noChangeArrowheads="1"/>
            </p:cNvSpPr>
            <p:nvPr/>
          </p:nvSpPr>
          <p:spPr bwMode="auto">
            <a:xfrm>
              <a:off x="2736" y="1646"/>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69" name="Oval 313"/>
            <p:cNvSpPr>
              <a:spLocks noChangeAspect="1" noChangeArrowheads="1"/>
            </p:cNvSpPr>
            <p:nvPr/>
          </p:nvSpPr>
          <p:spPr bwMode="auto">
            <a:xfrm>
              <a:off x="2832" y="1598"/>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70" name="Oval 314"/>
            <p:cNvSpPr>
              <a:spLocks noChangeAspect="1" noChangeArrowheads="1"/>
            </p:cNvSpPr>
            <p:nvPr/>
          </p:nvSpPr>
          <p:spPr bwMode="auto">
            <a:xfrm>
              <a:off x="2784" y="1632"/>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71" name="Oval 315"/>
            <p:cNvSpPr>
              <a:spLocks noChangeAspect="1" noChangeArrowheads="1"/>
            </p:cNvSpPr>
            <p:nvPr/>
          </p:nvSpPr>
          <p:spPr bwMode="auto">
            <a:xfrm>
              <a:off x="2880" y="1598"/>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72" name="Oval 316"/>
            <p:cNvSpPr>
              <a:spLocks noChangeAspect="1" noChangeArrowheads="1"/>
            </p:cNvSpPr>
            <p:nvPr/>
          </p:nvSpPr>
          <p:spPr bwMode="auto">
            <a:xfrm>
              <a:off x="2928" y="1598"/>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73" name="Oval 317"/>
            <p:cNvSpPr>
              <a:spLocks noChangeAspect="1" noChangeArrowheads="1"/>
            </p:cNvSpPr>
            <p:nvPr/>
          </p:nvSpPr>
          <p:spPr bwMode="auto">
            <a:xfrm>
              <a:off x="2976" y="1632"/>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74" name="Oval 318"/>
            <p:cNvSpPr>
              <a:spLocks noChangeAspect="1" noChangeArrowheads="1"/>
            </p:cNvSpPr>
            <p:nvPr/>
          </p:nvSpPr>
          <p:spPr bwMode="auto">
            <a:xfrm>
              <a:off x="3024" y="1646"/>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75" name="Oval 319"/>
            <p:cNvSpPr>
              <a:spLocks noChangeAspect="1" noChangeArrowheads="1"/>
            </p:cNvSpPr>
            <p:nvPr/>
          </p:nvSpPr>
          <p:spPr bwMode="auto">
            <a:xfrm>
              <a:off x="3072" y="1680"/>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76" name="Oval 320"/>
            <p:cNvSpPr>
              <a:spLocks noChangeAspect="1" noChangeArrowheads="1"/>
            </p:cNvSpPr>
            <p:nvPr/>
          </p:nvSpPr>
          <p:spPr bwMode="auto">
            <a:xfrm>
              <a:off x="3120" y="1728"/>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77" name="Oval 321"/>
            <p:cNvSpPr>
              <a:spLocks noChangeAspect="1" noChangeArrowheads="1"/>
            </p:cNvSpPr>
            <p:nvPr/>
          </p:nvSpPr>
          <p:spPr bwMode="auto">
            <a:xfrm>
              <a:off x="3168" y="1776"/>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78" name="Oval 322"/>
            <p:cNvSpPr>
              <a:spLocks noChangeAspect="1" noChangeArrowheads="1"/>
            </p:cNvSpPr>
            <p:nvPr/>
          </p:nvSpPr>
          <p:spPr bwMode="auto">
            <a:xfrm>
              <a:off x="3216" y="1790"/>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79" name="Oval 323"/>
            <p:cNvSpPr>
              <a:spLocks noChangeAspect="1" noChangeArrowheads="1"/>
            </p:cNvSpPr>
            <p:nvPr/>
          </p:nvSpPr>
          <p:spPr bwMode="auto">
            <a:xfrm>
              <a:off x="3264" y="1824"/>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80" name="Oval 324"/>
            <p:cNvSpPr>
              <a:spLocks noChangeAspect="1" noChangeArrowheads="1"/>
            </p:cNvSpPr>
            <p:nvPr/>
          </p:nvSpPr>
          <p:spPr bwMode="auto">
            <a:xfrm>
              <a:off x="3278" y="1872"/>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81" name="Oval 325"/>
            <p:cNvSpPr>
              <a:spLocks noChangeAspect="1" noChangeArrowheads="1"/>
            </p:cNvSpPr>
            <p:nvPr/>
          </p:nvSpPr>
          <p:spPr bwMode="auto">
            <a:xfrm>
              <a:off x="3312" y="1920"/>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82" name="Oval 326"/>
            <p:cNvSpPr>
              <a:spLocks noChangeAspect="1" noChangeArrowheads="1"/>
            </p:cNvSpPr>
            <p:nvPr/>
          </p:nvSpPr>
          <p:spPr bwMode="auto">
            <a:xfrm>
              <a:off x="3312" y="1968"/>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83" name="Oval 327"/>
            <p:cNvSpPr>
              <a:spLocks noChangeAspect="1" noChangeArrowheads="1"/>
            </p:cNvSpPr>
            <p:nvPr/>
          </p:nvSpPr>
          <p:spPr bwMode="auto">
            <a:xfrm>
              <a:off x="3312" y="2016"/>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84" name="Oval 328"/>
            <p:cNvSpPr>
              <a:spLocks noChangeAspect="1" noChangeArrowheads="1"/>
            </p:cNvSpPr>
            <p:nvPr/>
          </p:nvSpPr>
          <p:spPr bwMode="auto">
            <a:xfrm>
              <a:off x="3278" y="2064"/>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85" name="Oval 329"/>
            <p:cNvSpPr>
              <a:spLocks noChangeAspect="1" noChangeArrowheads="1"/>
            </p:cNvSpPr>
            <p:nvPr/>
          </p:nvSpPr>
          <p:spPr bwMode="auto">
            <a:xfrm>
              <a:off x="3230" y="2078"/>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86" name="Oval 330"/>
            <p:cNvSpPr>
              <a:spLocks noChangeAspect="1" noChangeArrowheads="1"/>
            </p:cNvSpPr>
            <p:nvPr/>
          </p:nvSpPr>
          <p:spPr bwMode="auto">
            <a:xfrm>
              <a:off x="3264" y="2112"/>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87" name="Oval 331"/>
            <p:cNvSpPr>
              <a:spLocks noChangeAspect="1" noChangeArrowheads="1"/>
            </p:cNvSpPr>
            <p:nvPr/>
          </p:nvSpPr>
          <p:spPr bwMode="auto">
            <a:xfrm>
              <a:off x="3312" y="2160"/>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88" name="Oval 332"/>
            <p:cNvSpPr>
              <a:spLocks noChangeAspect="1" noChangeArrowheads="1"/>
            </p:cNvSpPr>
            <p:nvPr/>
          </p:nvSpPr>
          <p:spPr bwMode="auto">
            <a:xfrm>
              <a:off x="3360" y="2208"/>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89" name="Oval 333"/>
            <p:cNvSpPr>
              <a:spLocks noChangeAspect="1" noChangeArrowheads="1"/>
            </p:cNvSpPr>
            <p:nvPr/>
          </p:nvSpPr>
          <p:spPr bwMode="auto">
            <a:xfrm>
              <a:off x="3326" y="2270"/>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90" name="Oval 334"/>
            <p:cNvSpPr>
              <a:spLocks noChangeAspect="1" noChangeArrowheads="1"/>
            </p:cNvSpPr>
            <p:nvPr/>
          </p:nvSpPr>
          <p:spPr bwMode="auto">
            <a:xfrm>
              <a:off x="3326" y="2318"/>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91" name="Oval 335"/>
            <p:cNvSpPr>
              <a:spLocks noChangeAspect="1" noChangeArrowheads="1"/>
            </p:cNvSpPr>
            <p:nvPr/>
          </p:nvSpPr>
          <p:spPr bwMode="auto">
            <a:xfrm>
              <a:off x="3326" y="2352"/>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92" name="Oval 336"/>
            <p:cNvSpPr>
              <a:spLocks noChangeAspect="1" noChangeArrowheads="1"/>
            </p:cNvSpPr>
            <p:nvPr/>
          </p:nvSpPr>
          <p:spPr bwMode="auto">
            <a:xfrm>
              <a:off x="3278" y="2366"/>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93" name="Oval 337"/>
            <p:cNvSpPr>
              <a:spLocks noChangeAspect="1" noChangeArrowheads="1"/>
            </p:cNvSpPr>
            <p:nvPr/>
          </p:nvSpPr>
          <p:spPr bwMode="auto">
            <a:xfrm>
              <a:off x="3264" y="2400"/>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94" name="Oval 338"/>
            <p:cNvSpPr>
              <a:spLocks noChangeAspect="1" noChangeArrowheads="1"/>
            </p:cNvSpPr>
            <p:nvPr/>
          </p:nvSpPr>
          <p:spPr bwMode="auto">
            <a:xfrm>
              <a:off x="3264" y="2448"/>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95" name="Oval 339"/>
            <p:cNvSpPr>
              <a:spLocks noChangeAspect="1" noChangeArrowheads="1"/>
            </p:cNvSpPr>
            <p:nvPr/>
          </p:nvSpPr>
          <p:spPr bwMode="auto">
            <a:xfrm>
              <a:off x="3230" y="2462"/>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96" name="Oval 340"/>
            <p:cNvSpPr>
              <a:spLocks noChangeAspect="1" noChangeArrowheads="1"/>
            </p:cNvSpPr>
            <p:nvPr/>
          </p:nvSpPr>
          <p:spPr bwMode="auto">
            <a:xfrm>
              <a:off x="3216" y="2496"/>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97" name="Oval 341"/>
            <p:cNvSpPr>
              <a:spLocks noChangeAspect="1" noChangeArrowheads="1"/>
            </p:cNvSpPr>
            <p:nvPr/>
          </p:nvSpPr>
          <p:spPr bwMode="auto">
            <a:xfrm>
              <a:off x="3120" y="2558"/>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98" name="Oval 342"/>
            <p:cNvSpPr>
              <a:spLocks noChangeAspect="1" noChangeArrowheads="1"/>
            </p:cNvSpPr>
            <p:nvPr/>
          </p:nvSpPr>
          <p:spPr bwMode="auto">
            <a:xfrm>
              <a:off x="3024" y="2592"/>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99" name="Oval 343"/>
            <p:cNvSpPr>
              <a:spLocks noChangeAspect="1" noChangeArrowheads="1"/>
            </p:cNvSpPr>
            <p:nvPr/>
          </p:nvSpPr>
          <p:spPr bwMode="auto">
            <a:xfrm>
              <a:off x="2976" y="2606"/>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00" name="Oval 344"/>
            <p:cNvSpPr>
              <a:spLocks noChangeAspect="1" noChangeArrowheads="1"/>
            </p:cNvSpPr>
            <p:nvPr/>
          </p:nvSpPr>
          <p:spPr bwMode="auto">
            <a:xfrm>
              <a:off x="2928" y="2606"/>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01" name="Oval 345"/>
            <p:cNvSpPr>
              <a:spLocks noChangeAspect="1" noChangeArrowheads="1"/>
            </p:cNvSpPr>
            <p:nvPr/>
          </p:nvSpPr>
          <p:spPr bwMode="auto">
            <a:xfrm>
              <a:off x="2880" y="2606"/>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02" name="Oval 346"/>
            <p:cNvSpPr>
              <a:spLocks noChangeAspect="1" noChangeArrowheads="1"/>
            </p:cNvSpPr>
            <p:nvPr/>
          </p:nvSpPr>
          <p:spPr bwMode="auto">
            <a:xfrm>
              <a:off x="2654" y="1742"/>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03" name="Oval 347"/>
            <p:cNvSpPr>
              <a:spLocks noChangeAspect="1" noChangeArrowheads="1"/>
            </p:cNvSpPr>
            <p:nvPr/>
          </p:nvSpPr>
          <p:spPr bwMode="auto">
            <a:xfrm>
              <a:off x="2606" y="1742"/>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04" name="Oval 348"/>
            <p:cNvSpPr>
              <a:spLocks noChangeAspect="1" noChangeArrowheads="1"/>
            </p:cNvSpPr>
            <p:nvPr/>
          </p:nvSpPr>
          <p:spPr bwMode="auto">
            <a:xfrm>
              <a:off x="2832" y="2592"/>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05" name="Oval 349"/>
            <p:cNvSpPr>
              <a:spLocks noChangeAspect="1" noChangeArrowheads="1"/>
            </p:cNvSpPr>
            <p:nvPr/>
          </p:nvSpPr>
          <p:spPr bwMode="auto">
            <a:xfrm>
              <a:off x="2798" y="2592"/>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06" name="Oval 350"/>
            <p:cNvSpPr>
              <a:spLocks noChangeAspect="1" noChangeArrowheads="1"/>
            </p:cNvSpPr>
            <p:nvPr/>
          </p:nvSpPr>
          <p:spPr bwMode="auto">
            <a:xfrm>
              <a:off x="2750" y="2592"/>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07" name="Oval 351"/>
            <p:cNvSpPr>
              <a:spLocks noChangeAspect="1" noChangeArrowheads="1"/>
            </p:cNvSpPr>
            <p:nvPr/>
          </p:nvSpPr>
          <p:spPr bwMode="auto">
            <a:xfrm>
              <a:off x="2702" y="2558"/>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08" name="Oval 352"/>
            <p:cNvSpPr>
              <a:spLocks noChangeAspect="1" noChangeArrowheads="1"/>
            </p:cNvSpPr>
            <p:nvPr/>
          </p:nvSpPr>
          <p:spPr bwMode="auto">
            <a:xfrm>
              <a:off x="2414" y="1824"/>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09" name="Oval 353"/>
            <p:cNvSpPr>
              <a:spLocks noChangeAspect="1" noChangeArrowheads="1"/>
            </p:cNvSpPr>
            <p:nvPr/>
          </p:nvSpPr>
          <p:spPr bwMode="auto">
            <a:xfrm>
              <a:off x="2510" y="1742"/>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10" name="Oval 354"/>
            <p:cNvSpPr>
              <a:spLocks noChangeAspect="1" noChangeArrowheads="1"/>
            </p:cNvSpPr>
            <p:nvPr/>
          </p:nvSpPr>
          <p:spPr bwMode="auto">
            <a:xfrm>
              <a:off x="2462" y="1790"/>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11" name="Oval 355"/>
            <p:cNvSpPr>
              <a:spLocks noChangeAspect="1" noChangeArrowheads="1"/>
            </p:cNvSpPr>
            <p:nvPr/>
          </p:nvSpPr>
          <p:spPr bwMode="auto">
            <a:xfrm>
              <a:off x="2496" y="1776"/>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12" name="Oval 356"/>
            <p:cNvSpPr>
              <a:spLocks noChangeAspect="1" noChangeArrowheads="1"/>
            </p:cNvSpPr>
            <p:nvPr/>
          </p:nvSpPr>
          <p:spPr bwMode="auto">
            <a:xfrm>
              <a:off x="2558" y="1742"/>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13" name="Oval 357"/>
            <p:cNvSpPr>
              <a:spLocks noChangeAspect="1" noChangeArrowheads="1"/>
            </p:cNvSpPr>
            <p:nvPr/>
          </p:nvSpPr>
          <p:spPr bwMode="auto">
            <a:xfrm>
              <a:off x="2352" y="2064"/>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14" name="Oval 358"/>
            <p:cNvSpPr>
              <a:spLocks noChangeAspect="1" noChangeArrowheads="1"/>
            </p:cNvSpPr>
            <p:nvPr/>
          </p:nvSpPr>
          <p:spPr bwMode="auto">
            <a:xfrm>
              <a:off x="2366" y="2016"/>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15" name="Oval 359"/>
            <p:cNvSpPr>
              <a:spLocks noChangeAspect="1" noChangeArrowheads="1"/>
            </p:cNvSpPr>
            <p:nvPr/>
          </p:nvSpPr>
          <p:spPr bwMode="auto">
            <a:xfrm>
              <a:off x="2400" y="1982"/>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16" name="Oval 360"/>
            <p:cNvSpPr>
              <a:spLocks noChangeAspect="1" noChangeArrowheads="1"/>
            </p:cNvSpPr>
            <p:nvPr/>
          </p:nvSpPr>
          <p:spPr bwMode="auto">
            <a:xfrm>
              <a:off x="2448" y="1968"/>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17" name="Oval 361"/>
            <p:cNvSpPr>
              <a:spLocks noChangeAspect="1" noChangeArrowheads="1"/>
            </p:cNvSpPr>
            <p:nvPr/>
          </p:nvSpPr>
          <p:spPr bwMode="auto">
            <a:xfrm>
              <a:off x="2400" y="1920"/>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18" name="Oval 362"/>
            <p:cNvSpPr>
              <a:spLocks noChangeAspect="1" noChangeArrowheads="1"/>
            </p:cNvSpPr>
            <p:nvPr/>
          </p:nvSpPr>
          <p:spPr bwMode="auto">
            <a:xfrm>
              <a:off x="2400" y="1872"/>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19" name="Oval 363"/>
            <p:cNvSpPr>
              <a:spLocks noChangeAspect="1" noChangeArrowheads="1"/>
            </p:cNvSpPr>
            <p:nvPr/>
          </p:nvSpPr>
          <p:spPr bwMode="auto">
            <a:xfrm>
              <a:off x="2366" y="2160"/>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20" name="Oval 364"/>
            <p:cNvSpPr>
              <a:spLocks noChangeAspect="1" noChangeArrowheads="1"/>
            </p:cNvSpPr>
            <p:nvPr/>
          </p:nvSpPr>
          <p:spPr bwMode="auto">
            <a:xfrm>
              <a:off x="2414" y="2174"/>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21" name="Oval 365"/>
            <p:cNvSpPr>
              <a:spLocks noChangeAspect="1" noChangeArrowheads="1"/>
            </p:cNvSpPr>
            <p:nvPr/>
          </p:nvSpPr>
          <p:spPr bwMode="auto">
            <a:xfrm>
              <a:off x="2414" y="2208"/>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22" name="Oval 366"/>
            <p:cNvSpPr>
              <a:spLocks noChangeAspect="1" noChangeArrowheads="1"/>
            </p:cNvSpPr>
            <p:nvPr/>
          </p:nvSpPr>
          <p:spPr bwMode="auto">
            <a:xfrm>
              <a:off x="2352" y="2112"/>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23" name="Oval 367"/>
            <p:cNvSpPr>
              <a:spLocks noChangeAspect="1" noChangeArrowheads="1"/>
            </p:cNvSpPr>
            <p:nvPr/>
          </p:nvSpPr>
          <p:spPr bwMode="auto">
            <a:xfrm>
              <a:off x="2352" y="2352"/>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24" name="Oval 368"/>
            <p:cNvSpPr>
              <a:spLocks noChangeAspect="1" noChangeArrowheads="1"/>
            </p:cNvSpPr>
            <p:nvPr/>
          </p:nvSpPr>
          <p:spPr bwMode="auto">
            <a:xfrm>
              <a:off x="2352" y="2304"/>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25" name="Oval 369"/>
            <p:cNvSpPr>
              <a:spLocks noChangeAspect="1" noChangeArrowheads="1"/>
            </p:cNvSpPr>
            <p:nvPr/>
          </p:nvSpPr>
          <p:spPr bwMode="auto">
            <a:xfrm>
              <a:off x="2366" y="2256"/>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26" name="Oval 370"/>
            <p:cNvSpPr>
              <a:spLocks noChangeAspect="1" noChangeArrowheads="1"/>
            </p:cNvSpPr>
            <p:nvPr/>
          </p:nvSpPr>
          <p:spPr bwMode="auto">
            <a:xfrm>
              <a:off x="2366" y="2448"/>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27" name="Oval 371"/>
            <p:cNvSpPr>
              <a:spLocks noChangeAspect="1" noChangeArrowheads="1"/>
            </p:cNvSpPr>
            <p:nvPr/>
          </p:nvSpPr>
          <p:spPr bwMode="auto">
            <a:xfrm>
              <a:off x="2352" y="2400"/>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28" name="Oval 372"/>
            <p:cNvSpPr>
              <a:spLocks noChangeAspect="1" noChangeArrowheads="1"/>
            </p:cNvSpPr>
            <p:nvPr/>
          </p:nvSpPr>
          <p:spPr bwMode="auto">
            <a:xfrm>
              <a:off x="2400" y="2462"/>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29" name="Oval 373"/>
            <p:cNvSpPr>
              <a:spLocks noChangeAspect="1" noChangeArrowheads="1"/>
            </p:cNvSpPr>
            <p:nvPr/>
          </p:nvSpPr>
          <p:spPr bwMode="auto">
            <a:xfrm>
              <a:off x="2448" y="2496"/>
              <a:ext cx="34" cy="34"/>
            </a:xfrm>
            <a:prstGeom prst="ellipse">
              <a:avLst/>
            </a:prstGeom>
            <a:solidFill>
              <a:srgbClr val="FFCCFF"/>
            </a:solidFill>
            <a:ln w="63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30" name="Rectangle 374"/>
            <p:cNvSpPr>
              <a:spLocks noChangeAspect="1" noChangeArrowheads="1"/>
            </p:cNvSpPr>
            <p:nvPr/>
          </p:nvSpPr>
          <p:spPr bwMode="auto">
            <a:xfrm rot="5272945">
              <a:off x="2292" y="2076"/>
              <a:ext cx="50" cy="25"/>
            </a:xfrm>
            <a:prstGeom prst="rect">
              <a:avLst/>
            </a:prstGeom>
            <a:solidFill>
              <a:srgbClr val="0033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31" name="Rectangle 375"/>
            <p:cNvSpPr>
              <a:spLocks noChangeAspect="1" noChangeArrowheads="1"/>
            </p:cNvSpPr>
            <p:nvPr/>
          </p:nvSpPr>
          <p:spPr bwMode="auto">
            <a:xfrm rot="5272945">
              <a:off x="2292" y="2218"/>
              <a:ext cx="50" cy="25"/>
            </a:xfrm>
            <a:prstGeom prst="rect">
              <a:avLst/>
            </a:prstGeom>
            <a:solidFill>
              <a:srgbClr val="0033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32" name="Rectangle 376"/>
            <p:cNvSpPr>
              <a:spLocks noChangeAspect="1" noChangeArrowheads="1"/>
            </p:cNvSpPr>
            <p:nvPr/>
          </p:nvSpPr>
          <p:spPr bwMode="auto">
            <a:xfrm rot="5272945">
              <a:off x="3371" y="2172"/>
              <a:ext cx="50" cy="25"/>
            </a:xfrm>
            <a:prstGeom prst="rect">
              <a:avLst/>
            </a:prstGeom>
            <a:solidFill>
              <a:srgbClr val="0033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33" name="Rectangle 377"/>
            <p:cNvSpPr>
              <a:spLocks noChangeAspect="1" noChangeArrowheads="1"/>
            </p:cNvSpPr>
            <p:nvPr/>
          </p:nvSpPr>
          <p:spPr bwMode="auto">
            <a:xfrm rot="5272945">
              <a:off x="3371" y="2076"/>
              <a:ext cx="50" cy="25"/>
            </a:xfrm>
            <a:prstGeom prst="rect">
              <a:avLst/>
            </a:prstGeom>
            <a:solidFill>
              <a:srgbClr val="0033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34" name="Rectangle 378"/>
            <p:cNvSpPr>
              <a:spLocks noChangeAspect="1" noChangeArrowheads="1"/>
            </p:cNvSpPr>
            <p:nvPr/>
          </p:nvSpPr>
          <p:spPr bwMode="auto">
            <a:xfrm rot="8754073">
              <a:off x="2544" y="1680"/>
              <a:ext cx="50" cy="25"/>
            </a:xfrm>
            <a:prstGeom prst="rect">
              <a:avLst/>
            </a:prstGeom>
            <a:solidFill>
              <a:srgbClr val="0033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35" name="Rectangle 379"/>
            <p:cNvSpPr>
              <a:spLocks noChangeAspect="1" noChangeArrowheads="1"/>
            </p:cNvSpPr>
            <p:nvPr/>
          </p:nvSpPr>
          <p:spPr bwMode="auto">
            <a:xfrm rot="8754073">
              <a:off x="2640" y="1632"/>
              <a:ext cx="50" cy="25"/>
            </a:xfrm>
            <a:prstGeom prst="rect">
              <a:avLst/>
            </a:prstGeom>
            <a:solidFill>
              <a:srgbClr val="0033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36" name="Rectangle 380"/>
            <p:cNvSpPr>
              <a:spLocks noChangeAspect="1" noChangeArrowheads="1"/>
            </p:cNvSpPr>
            <p:nvPr/>
          </p:nvSpPr>
          <p:spPr bwMode="auto">
            <a:xfrm rot="8754073">
              <a:off x="3070" y="2615"/>
              <a:ext cx="50" cy="25"/>
            </a:xfrm>
            <a:prstGeom prst="rect">
              <a:avLst/>
            </a:prstGeom>
            <a:solidFill>
              <a:srgbClr val="0033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37" name="Rectangle 381"/>
            <p:cNvSpPr>
              <a:spLocks noChangeAspect="1" noChangeArrowheads="1"/>
            </p:cNvSpPr>
            <p:nvPr/>
          </p:nvSpPr>
          <p:spPr bwMode="auto">
            <a:xfrm rot="8754073">
              <a:off x="3168" y="2544"/>
              <a:ext cx="50" cy="25"/>
            </a:xfrm>
            <a:prstGeom prst="rect">
              <a:avLst/>
            </a:prstGeom>
            <a:solidFill>
              <a:srgbClr val="0033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38" name="Rectangle 382"/>
            <p:cNvSpPr>
              <a:spLocks noChangeAspect="1" noChangeArrowheads="1"/>
            </p:cNvSpPr>
            <p:nvPr/>
          </p:nvSpPr>
          <p:spPr bwMode="auto">
            <a:xfrm rot="12664193">
              <a:off x="3070" y="1632"/>
              <a:ext cx="50" cy="25"/>
            </a:xfrm>
            <a:prstGeom prst="rect">
              <a:avLst/>
            </a:prstGeom>
            <a:solidFill>
              <a:srgbClr val="0033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39" name="Rectangle 383"/>
            <p:cNvSpPr>
              <a:spLocks noChangeAspect="1" noChangeArrowheads="1"/>
            </p:cNvSpPr>
            <p:nvPr/>
          </p:nvSpPr>
          <p:spPr bwMode="auto">
            <a:xfrm rot="12664193">
              <a:off x="3168" y="1703"/>
              <a:ext cx="50" cy="25"/>
            </a:xfrm>
            <a:prstGeom prst="rect">
              <a:avLst/>
            </a:prstGeom>
            <a:solidFill>
              <a:srgbClr val="0033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40" name="Rectangle 384"/>
            <p:cNvSpPr>
              <a:spLocks noChangeAspect="1" noChangeArrowheads="1"/>
            </p:cNvSpPr>
            <p:nvPr/>
          </p:nvSpPr>
          <p:spPr bwMode="auto">
            <a:xfrm rot="12664193">
              <a:off x="2542" y="2615"/>
              <a:ext cx="50" cy="25"/>
            </a:xfrm>
            <a:prstGeom prst="rect">
              <a:avLst/>
            </a:prstGeom>
            <a:solidFill>
              <a:srgbClr val="0033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41" name="Rectangle 385"/>
            <p:cNvSpPr>
              <a:spLocks noChangeAspect="1" noChangeArrowheads="1"/>
            </p:cNvSpPr>
            <p:nvPr/>
          </p:nvSpPr>
          <p:spPr bwMode="auto">
            <a:xfrm rot="12664193">
              <a:off x="2638" y="2663"/>
              <a:ext cx="50" cy="25"/>
            </a:xfrm>
            <a:prstGeom prst="rect">
              <a:avLst/>
            </a:prstGeom>
            <a:solidFill>
              <a:srgbClr val="0033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42" name="AutoShape 386"/>
            <p:cNvSpPr>
              <a:spLocks noChangeAspect="1" noChangeArrowheads="1"/>
            </p:cNvSpPr>
            <p:nvPr/>
          </p:nvSpPr>
          <p:spPr bwMode="auto">
            <a:xfrm>
              <a:off x="2880" y="1728"/>
              <a:ext cx="48" cy="48"/>
            </a:xfrm>
            <a:prstGeom prst="triangle">
              <a:avLst>
                <a:gd name="adj" fmla="val 50000"/>
              </a:avLst>
            </a:prstGeom>
            <a:solidFill>
              <a:srgbClr val="CC99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43" name="AutoShape 387"/>
            <p:cNvSpPr>
              <a:spLocks noChangeAspect="1" noChangeArrowheads="1"/>
            </p:cNvSpPr>
            <p:nvPr/>
          </p:nvSpPr>
          <p:spPr bwMode="auto">
            <a:xfrm rot="-10870149">
              <a:off x="2928" y="2448"/>
              <a:ext cx="48" cy="48"/>
            </a:xfrm>
            <a:prstGeom prst="triangle">
              <a:avLst>
                <a:gd name="adj" fmla="val 50000"/>
              </a:avLst>
            </a:prstGeom>
            <a:solidFill>
              <a:srgbClr val="CC99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44" name="AutoShape 388"/>
            <p:cNvSpPr>
              <a:spLocks noChangeAspect="1" noChangeArrowheads="1"/>
            </p:cNvSpPr>
            <p:nvPr/>
          </p:nvSpPr>
          <p:spPr bwMode="auto">
            <a:xfrm rot="16906099">
              <a:off x="2640" y="1872"/>
              <a:ext cx="48" cy="48"/>
            </a:xfrm>
            <a:prstGeom prst="triangle">
              <a:avLst>
                <a:gd name="adj" fmla="val 50000"/>
              </a:avLst>
            </a:prstGeom>
            <a:solidFill>
              <a:srgbClr val="CC99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45" name="AutoShape 389"/>
            <p:cNvSpPr>
              <a:spLocks noChangeAspect="1" noChangeArrowheads="1"/>
            </p:cNvSpPr>
            <p:nvPr/>
          </p:nvSpPr>
          <p:spPr bwMode="auto">
            <a:xfrm rot="27091672">
              <a:off x="3120" y="1968"/>
              <a:ext cx="48" cy="48"/>
            </a:xfrm>
            <a:prstGeom prst="triangle">
              <a:avLst>
                <a:gd name="adj" fmla="val 50000"/>
              </a:avLst>
            </a:prstGeom>
            <a:solidFill>
              <a:srgbClr val="CC99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46" name="AutoShape 390"/>
            <p:cNvSpPr>
              <a:spLocks noChangeAspect="1" noChangeArrowheads="1"/>
            </p:cNvSpPr>
            <p:nvPr/>
          </p:nvSpPr>
          <p:spPr bwMode="auto">
            <a:xfrm rot="27091672">
              <a:off x="3120" y="2208"/>
              <a:ext cx="48" cy="48"/>
            </a:xfrm>
            <a:prstGeom prst="triangle">
              <a:avLst>
                <a:gd name="adj" fmla="val 50000"/>
              </a:avLst>
            </a:prstGeom>
            <a:solidFill>
              <a:srgbClr val="CC99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47" name="AutoShape 391"/>
            <p:cNvSpPr>
              <a:spLocks noChangeAspect="1" noChangeArrowheads="1"/>
            </p:cNvSpPr>
            <p:nvPr/>
          </p:nvSpPr>
          <p:spPr bwMode="auto">
            <a:xfrm rot="15501319">
              <a:off x="2496" y="2304"/>
              <a:ext cx="48" cy="48"/>
            </a:xfrm>
            <a:prstGeom prst="triangle">
              <a:avLst>
                <a:gd name="adj" fmla="val 50000"/>
              </a:avLst>
            </a:prstGeom>
            <a:solidFill>
              <a:srgbClr val="CC99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6648" name="Group 392"/>
          <p:cNvGrpSpPr>
            <a:grpSpLocks/>
          </p:cNvGrpSpPr>
          <p:nvPr/>
        </p:nvGrpSpPr>
        <p:grpSpPr bwMode="auto">
          <a:xfrm>
            <a:off x="1815856" y="5939925"/>
            <a:ext cx="2303707" cy="369395"/>
            <a:chOff x="2592" y="2208"/>
            <a:chExt cx="768" cy="173"/>
          </a:xfrm>
        </p:grpSpPr>
        <p:sp>
          <p:nvSpPr>
            <p:cNvPr id="96649" name="Line 393"/>
            <p:cNvSpPr>
              <a:spLocks noChangeShapeType="1"/>
            </p:cNvSpPr>
            <p:nvPr/>
          </p:nvSpPr>
          <p:spPr bwMode="auto">
            <a:xfrm>
              <a:off x="2592" y="2256"/>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50" name="Line 394"/>
            <p:cNvSpPr>
              <a:spLocks noChangeShapeType="1"/>
            </p:cNvSpPr>
            <p:nvPr/>
          </p:nvSpPr>
          <p:spPr bwMode="auto">
            <a:xfrm>
              <a:off x="3360" y="2256"/>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51" name="Line 395"/>
            <p:cNvSpPr>
              <a:spLocks noChangeShapeType="1"/>
            </p:cNvSpPr>
            <p:nvPr/>
          </p:nvSpPr>
          <p:spPr bwMode="auto">
            <a:xfrm>
              <a:off x="3072" y="2304"/>
              <a:ext cx="2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52" name="Line 396"/>
            <p:cNvSpPr>
              <a:spLocks noChangeShapeType="1"/>
            </p:cNvSpPr>
            <p:nvPr/>
          </p:nvSpPr>
          <p:spPr bwMode="auto">
            <a:xfrm flipH="1">
              <a:off x="2592" y="2304"/>
              <a:ext cx="240"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53" name="Text Box 397"/>
            <p:cNvSpPr txBox="1">
              <a:spLocks noChangeArrowheads="1"/>
            </p:cNvSpPr>
            <p:nvPr/>
          </p:nvSpPr>
          <p:spPr bwMode="auto">
            <a:xfrm>
              <a:off x="2815" y="2208"/>
              <a:ext cx="432"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dirty="0">
                  <a:latin typeface="Arial Unicode MS" panose="020B0604020202020204" pitchFamily="50" charset="-128"/>
                  <a:ea typeface="Arial Unicode MS" panose="020B0604020202020204" pitchFamily="50" charset="-128"/>
                  <a:cs typeface="Arial Unicode MS" panose="020B0604020202020204" pitchFamily="50" charset="-128"/>
                </a:rPr>
                <a:t>90 nm</a:t>
              </a:r>
            </a:p>
          </p:txBody>
        </p:sp>
      </p:grpSp>
      <p:sp>
        <p:nvSpPr>
          <p:cNvPr id="96654" name="Line 398"/>
          <p:cNvSpPr>
            <a:spLocks noChangeShapeType="1"/>
          </p:cNvSpPr>
          <p:nvPr/>
        </p:nvSpPr>
        <p:spPr bwMode="auto">
          <a:xfrm flipH="1">
            <a:off x="2863850" y="3214194"/>
            <a:ext cx="373063" cy="20637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55" name="Text Box 399"/>
          <p:cNvSpPr txBox="1">
            <a:spLocks noChangeArrowheads="1"/>
          </p:cNvSpPr>
          <p:nvPr/>
        </p:nvSpPr>
        <p:spPr bwMode="auto">
          <a:xfrm>
            <a:off x="3189288" y="3009406"/>
            <a:ext cx="652462"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fiber</a:t>
            </a:r>
          </a:p>
        </p:txBody>
      </p:sp>
      <p:sp>
        <p:nvSpPr>
          <p:cNvPr id="96656" name="Line 400"/>
          <p:cNvSpPr>
            <a:spLocks noChangeShapeType="1"/>
          </p:cNvSpPr>
          <p:nvPr/>
        </p:nvSpPr>
        <p:spPr bwMode="auto">
          <a:xfrm flipH="1">
            <a:off x="2955925" y="3523756"/>
            <a:ext cx="373063" cy="20478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57" name="Text Box 401"/>
          <p:cNvSpPr txBox="1">
            <a:spLocks noChangeArrowheads="1"/>
          </p:cNvSpPr>
          <p:nvPr/>
        </p:nvSpPr>
        <p:spPr bwMode="auto">
          <a:xfrm>
            <a:off x="3236913" y="3317381"/>
            <a:ext cx="188734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spcBef>
                <a:spcPct val="50000"/>
              </a:spcBef>
            </a:pPr>
            <a:r>
              <a:rPr lang="en-US" altLang="ja-JP" sz="1800" dirty="0">
                <a:latin typeface="Arial Unicode MS" panose="020B0604020202020204" pitchFamily="50" charset="-128"/>
                <a:ea typeface="Arial Unicode MS" panose="020B0604020202020204" pitchFamily="50" charset="-128"/>
                <a:cs typeface="Arial Unicode MS" panose="020B0604020202020204" pitchFamily="50" charset="-128"/>
              </a:rPr>
              <a:t>Penton base</a:t>
            </a:r>
          </a:p>
        </p:txBody>
      </p:sp>
      <p:sp>
        <p:nvSpPr>
          <p:cNvPr id="96658" name="Line 402"/>
          <p:cNvSpPr>
            <a:spLocks noChangeShapeType="1"/>
          </p:cNvSpPr>
          <p:nvPr/>
        </p:nvSpPr>
        <p:spPr bwMode="auto">
          <a:xfrm flipH="1">
            <a:off x="3514725" y="4242894"/>
            <a:ext cx="371475" cy="10318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59" name="Text Box 403"/>
          <p:cNvSpPr txBox="1">
            <a:spLocks noChangeArrowheads="1"/>
          </p:cNvSpPr>
          <p:nvPr/>
        </p:nvSpPr>
        <p:spPr bwMode="auto">
          <a:xfrm>
            <a:off x="3794125" y="4036519"/>
            <a:ext cx="836613"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hexon</a:t>
            </a:r>
          </a:p>
        </p:txBody>
      </p:sp>
      <p:sp>
        <p:nvSpPr>
          <p:cNvPr id="96660" name="Text Box 404"/>
          <p:cNvSpPr txBox="1">
            <a:spLocks noChangeArrowheads="1"/>
          </p:cNvSpPr>
          <p:nvPr/>
        </p:nvSpPr>
        <p:spPr bwMode="auto">
          <a:xfrm>
            <a:off x="3956050" y="4550869"/>
            <a:ext cx="140462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spcBef>
                <a:spcPct val="50000"/>
              </a:spcBef>
            </a:pPr>
            <a:r>
              <a:rPr lang="en-US" altLang="ja-JP" sz="1800" i="1" dirty="0">
                <a:effectLst>
                  <a:outerShdw blurRad="38100" dist="38100" dir="2700000" algn="tl">
                    <a:srgbClr val="FFFFFF"/>
                  </a:outerShdw>
                </a:effectLst>
                <a:latin typeface="Arial Unicode MS" panose="020B0604020202020204" pitchFamily="50" charset="-128"/>
                <a:ea typeface="Arial Unicode MS" panose="020B0604020202020204" pitchFamily="50" charset="-128"/>
                <a:cs typeface="Arial Unicode MS" panose="020B0604020202020204" pitchFamily="50" charset="-128"/>
              </a:rPr>
              <a:t>Stabilizing</a:t>
            </a:r>
          </a:p>
        </p:txBody>
      </p:sp>
      <p:sp>
        <p:nvSpPr>
          <p:cNvPr id="96661" name="Text Box 405"/>
          <p:cNvSpPr txBox="1">
            <a:spLocks noChangeArrowheads="1"/>
          </p:cNvSpPr>
          <p:nvPr/>
        </p:nvSpPr>
        <p:spPr bwMode="auto">
          <a:xfrm>
            <a:off x="584200" y="4346081"/>
            <a:ext cx="139541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i="1">
                <a:latin typeface="Arial Unicode MS" panose="020B0604020202020204" pitchFamily="50" charset="-128"/>
                <a:ea typeface="Arial Unicode MS" panose="020B0604020202020204" pitchFamily="50" charset="-128"/>
                <a:cs typeface="Arial Unicode MS" panose="020B0604020202020204" pitchFamily="50" charset="-128"/>
              </a:rPr>
              <a:t>DNA-bound</a:t>
            </a:r>
          </a:p>
        </p:txBody>
      </p:sp>
      <p:sp>
        <p:nvSpPr>
          <p:cNvPr id="96662" name="Oval 406"/>
          <p:cNvSpPr>
            <a:spLocks noChangeArrowheads="1"/>
          </p:cNvSpPr>
          <p:nvPr/>
        </p:nvSpPr>
        <p:spPr bwMode="auto">
          <a:xfrm>
            <a:off x="862013" y="4757244"/>
            <a:ext cx="95250" cy="101600"/>
          </a:xfrm>
          <a:prstGeom prst="ellipse">
            <a:avLst/>
          </a:prstGeom>
          <a:solidFill>
            <a:srgbClr val="FF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63" name="Text Box 407"/>
          <p:cNvSpPr txBox="1">
            <a:spLocks noChangeArrowheads="1"/>
          </p:cNvSpPr>
          <p:nvPr/>
        </p:nvSpPr>
        <p:spPr bwMode="auto">
          <a:xfrm>
            <a:off x="1008063" y="4611194"/>
            <a:ext cx="5588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mu</a:t>
            </a:r>
          </a:p>
        </p:txBody>
      </p:sp>
      <p:sp>
        <p:nvSpPr>
          <p:cNvPr id="96664" name="Line 408"/>
          <p:cNvSpPr>
            <a:spLocks noChangeShapeType="1"/>
          </p:cNvSpPr>
          <p:nvPr/>
        </p:nvSpPr>
        <p:spPr bwMode="auto">
          <a:xfrm>
            <a:off x="769938" y="5065219"/>
            <a:ext cx="279400" cy="0"/>
          </a:xfrm>
          <a:prstGeom prst="line">
            <a:avLst/>
          </a:prstGeom>
          <a:noFill/>
          <a:ln w="19050">
            <a:solidFill>
              <a:schemeClr val="accent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65" name="Text Box 409"/>
          <p:cNvSpPr txBox="1">
            <a:spLocks noChangeArrowheads="1"/>
          </p:cNvSpPr>
          <p:nvPr/>
        </p:nvSpPr>
        <p:spPr bwMode="auto">
          <a:xfrm>
            <a:off x="1008063" y="4901706"/>
            <a:ext cx="46513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Ⅶ</a:t>
            </a:r>
          </a:p>
        </p:txBody>
      </p:sp>
      <p:sp>
        <p:nvSpPr>
          <p:cNvPr id="96666" name="AutoShape 410"/>
          <p:cNvSpPr>
            <a:spLocks noChangeAspect="1" noChangeArrowheads="1"/>
          </p:cNvSpPr>
          <p:nvPr/>
        </p:nvSpPr>
        <p:spPr bwMode="auto">
          <a:xfrm>
            <a:off x="862013" y="5271594"/>
            <a:ext cx="150812" cy="163512"/>
          </a:xfrm>
          <a:prstGeom prst="triangle">
            <a:avLst>
              <a:gd name="adj" fmla="val 50000"/>
            </a:avLst>
          </a:prstGeom>
          <a:solidFill>
            <a:srgbClr val="CC99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67" name="Text Box 411"/>
          <p:cNvSpPr txBox="1">
            <a:spLocks noChangeArrowheads="1"/>
          </p:cNvSpPr>
          <p:nvPr/>
        </p:nvSpPr>
        <p:spPr bwMode="auto">
          <a:xfrm>
            <a:off x="1008063" y="5166819"/>
            <a:ext cx="46513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Ⅹ</a:t>
            </a:r>
          </a:p>
        </p:txBody>
      </p:sp>
      <p:sp>
        <p:nvSpPr>
          <p:cNvPr id="96668" name="Rectangle 412"/>
          <p:cNvSpPr>
            <a:spLocks noChangeArrowheads="1"/>
          </p:cNvSpPr>
          <p:nvPr/>
        </p:nvSpPr>
        <p:spPr bwMode="auto">
          <a:xfrm>
            <a:off x="862013" y="5581156"/>
            <a:ext cx="187325" cy="101600"/>
          </a:xfrm>
          <a:prstGeom prst="rect">
            <a:avLst/>
          </a:prstGeom>
          <a:solidFill>
            <a:schemeClr val="accent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69" name="Text Box 413"/>
          <p:cNvSpPr txBox="1">
            <a:spLocks noChangeArrowheads="1"/>
          </p:cNvSpPr>
          <p:nvPr/>
        </p:nvSpPr>
        <p:spPr bwMode="auto">
          <a:xfrm>
            <a:off x="1008063" y="5455744"/>
            <a:ext cx="11112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Terminal</a:t>
            </a:r>
          </a:p>
        </p:txBody>
      </p:sp>
      <p:sp>
        <p:nvSpPr>
          <p:cNvPr id="96670" name="AutoShape 414"/>
          <p:cNvSpPr>
            <a:spLocks/>
          </p:cNvSpPr>
          <p:nvPr/>
        </p:nvSpPr>
        <p:spPr bwMode="auto">
          <a:xfrm>
            <a:off x="584200" y="4654056"/>
            <a:ext cx="185738" cy="1028700"/>
          </a:xfrm>
          <a:prstGeom prst="leftBrace">
            <a:avLst>
              <a:gd name="adj1" fmla="val 46154"/>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71" name="Text Box 415"/>
          <p:cNvSpPr txBox="1">
            <a:spLocks noChangeArrowheads="1"/>
          </p:cNvSpPr>
          <p:nvPr/>
        </p:nvSpPr>
        <p:spPr bwMode="auto">
          <a:xfrm>
            <a:off x="584200" y="3625356"/>
            <a:ext cx="8382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i="1">
                <a:effectLst>
                  <a:outerShdw blurRad="38100" dist="38100" dir="2700000" algn="tl">
                    <a:srgbClr val="FFFFFF"/>
                  </a:outerShdw>
                </a:effectLst>
                <a:latin typeface="Arial Unicode MS" panose="020B0604020202020204" pitchFamily="50" charset="-128"/>
                <a:ea typeface="Arial Unicode MS" panose="020B0604020202020204" pitchFamily="50" charset="-128"/>
                <a:cs typeface="Arial Unicode MS" panose="020B0604020202020204" pitchFamily="50" charset="-128"/>
              </a:rPr>
              <a:t>core</a:t>
            </a:r>
          </a:p>
        </p:txBody>
      </p:sp>
      <p:sp>
        <p:nvSpPr>
          <p:cNvPr id="96672" name="Freeform 416"/>
          <p:cNvSpPr>
            <a:spLocks/>
          </p:cNvSpPr>
          <p:nvPr/>
        </p:nvSpPr>
        <p:spPr bwMode="auto">
          <a:xfrm>
            <a:off x="677863" y="4139706"/>
            <a:ext cx="244475" cy="103188"/>
          </a:xfrm>
          <a:custGeom>
            <a:avLst/>
            <a:gdLst>
              <a:gd name="T0" fmla="*/ 0 w 127"/>
              <a:gd name="T1" fmla="*/ 17 h 48"/>
              <a:gd name="T2" fmla="*/ 55 w 127"/>
              <a:gd name="T3" fmla="*/ 41 h 48"/>
              <a:gd name="T4" fmla="*/ 91 w 127"/>
              <a:gd name="T5" fmla="*/ 0 h 48"/>
              <a:gd name="T6" fmla="*/ 127 w 127"/>
              <a:gd name="T7" fmla="*/ 41 h 48"/>
              <a:gd name="T8" fmla="*/ 91 w 127"/>
              <a:gd name="T9" fmla="*/ 41 h 48"/>
            </a:gdLst>
            <a:ahLst/>
            <a:cxnLst>
              <a:cxn ang="0">
                <a:pos x="T0" y="T1"/>
              </a:cxn>
              <a:cxn ang="0">
                <a:pos x="T2" y="T3"/>
              </a:cxn>
              <a:cxn ang="0">
                <a:pos x="T4" y="T5"/>
              </a:cxn>
              <a:cxn ang="0">
                <a:pos x="T6" y="T7"/>
              </a:cxn>
              <a:cxn ang="0">
                <a:pos x="T8" y="T9"/>
              </a:cxn>
            </a:cxnLst>
            <a:rect l="0" t="0" r="r" b="b"/>
            <a:pathLst>
              <a:path w="127" h="48">
                <a:moveTo>
                  <a:pt x="0" y="17"/>
                </a:moveTo>
                <a:cubicBezTo>
                  <a:pt x="10" y="21"/>
                  <a:pt x="40" y="44"/>
                  <a:pt x="55" y="41"/>
                </a:cubicBezTo>
                <a:cubicBezTo>
                  <a:pt x="70" y="38"/>
                  <a:pt x="79" y="0"/>
                  <a:pt x="91" y="0"/>
                </a:cubicBezTo>
                <a:cubicBezTo>
                  <a:pt x="103" y="0"/>
                  <a:pt x="127" y="34"/>
                  <a:pt x="127" y="41"/>
                </a:cubicBezTo>
                <a:cubicBezTo>
                  <a:pt x="127" y="48"/>
                  <a:pt x="97" y="41"/>
                  <a:pt x="91" y="41"/>
                </a:cubicBezTo>
              </a:path>
            </a:pathLst>
          </a:custGeom>
          <a:noFill/>
          <a:ln w="12700" cmpd="sng">
            <a:solidFill>
              <a:srgbClr val="6699FF"/>
            </a:solidFill>
            <a:round/>
            <a:headEnd/>
            <a:tailEnd/>
          </a:ln>
          <a:effectLst/>
          <a:extLst>
            <a:ext uri="{909E8E84-426E-40DD-AFC4-6F175D3DCCD1}">
              <a14:hiddenFill xmlns:a14="http://schemas.microsoft.com/office/drawing/2010/main">
                <a:solidFill>
                  <a:schemeClr val="accent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73" name="Text Box 417"/>
          <p:cNvSpPr txBox="1">
            <a:spLocks noChangeArrowheads="1"/>
          </p:cNvSpPr>
          <p:nvPr/>
        </p:nvSpPr>
        <p:spPr bwMode="auto">
          <a:xfrm>
            <a:off x="862013" y="3976194"/>
            <a:ext cx="74453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DNA</a:t>
            </a:r>
          </a:p>
        </p:txBody>
      </p:sp>
      <p:sp>
        <p:nvSpPr>
          <p:cNvPr id="96674" name="AutoShape 418"/>
          <p:cNvSpPr>
            <a:spLocks/>
          </p:cNvSpPr>
          <p:nvPr/>
        </p:nvSpPr>
        <p:spPr bwMode="auto">
          <a:xfrm>
            <a:off x="304800" y="3934919"/>
            <a:ext cx="279400" cy="1851025"/>
          </a:xfrm>
          <a:prstGeom prst="leftBrace">
            <a:avLst>
              <a:gd name="adj1" fmla="val 55208"/>
              <a:gd name="adj2" fmla="val 50000"/>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75" name="Rectangle 419"/>
          <p:cNvSpPr>
            <a:spLocks noChangeArrowheads="1"/>
          </p:cNvSpPr>
          <p:nvPr/>
        </p:nvSpPr>
        <p:spPr bwMode="auto">
          <a:xfrm>
            <a:off x="4140200" y="4962031"/>
            <a:ext cx="280988" cy="50800"/>
          </a:xfrm>
          <a:prstGeom prst="rect">
            <a:avLst/>
          </a:prstGeom>
          <a:solidFill>
            <a:srgbClr val="99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76" name="Text Box 420"/>
          <p:cNvSpPr txBox="1">
            <a:spLocks noChangeArrowheads="1"/>
          </p:cNvSpPr>
          <p:nvPr/>
        </p:nvSpPr>
        <p:spPr bwMode="auto">
          <a:xfrm>
            <a:off x="4421188" y="4838206"/>
            <a:ext cx="557212"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Ⅲa</a:t>
            </a:r>
          </a:p>
        </p:txBody>
      </p:sp>
      <p:sp>
        <p:nvSpPr>
          <p:cNvPr id="96677" name="Oval 421"/>
          <p:cNvSpPr>
            <a:spLocks noChangeArrowheads="1"/>
          </p:cNvSpPr>
          <p:nvPr/>
        </p:nvSpPr>
        <p:spPr bwMode="auto">
          <a:xfrm>
            <a:off x="4233863" y="5166819"/>
            <a:ext cx="187325" cy="104775"/>
          </a:xfrm>
          <a:prstGeom prst="ellipse">
            <a:avLst/>
          </a:prstGeom>
          <a:solidFill>
            <a:srgbClr val="CCFF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78" name="Text Box 422"/>
          <p:cNvSpPr txBox="1">
            <a:spLocks noChangeArrowheads="1"/>
          </p:cNvSpPr>
          <p:nvPr/>
        </p:nvSpPr>
        <p:spPr bwMode="auto">
          <a:xfrm>
            <a:off x="4421188" y="5065219"/>
            <a:ext cx="4635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Ⅵ</a:t>
            </a:r>
          </a:p>
        </p:txBody>
      </p:sp>
      <p:sp>
        <p:nvSpPr>
          <p:cNvPr id="96679" name="Text Box 423"/>
          <p:cNvSpPr txBox="1">
            <a:spLocks noChangeArrowheads="1"/>
          </p:cNvSpPr>
          <p:nvPr/>
        </p:nvSpPr>
        <p:spPr bwMode="auto">
          <a:xfrm>
            <a:off x="4421188" y="5352556"/>
            <a:ext cx="74453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Ⅸ</a:t>
            </a:r>
          </a:p>
        </p:txBody>
      </p:sp>
      <p:sp>
        <p:nvSpPr>
          <p:cNvPr id="96680" name="AutoShape 424"/>
          <p:cNvSpPr>
            <a:spLocks noChangeArrowheads="1"/>
          </p:cNvSpPr>
          <p:nvPr/>
        </p:nvSpPr>
        <p:spPr bwMode="auto">
          <a:xfrm>
            <a:off x="4233863" y="5477969"/>
            <a:ext cx="93662" cy="103187"/>
          </a:xfrm>
          <a:prstGeom prst="triangle">
            <a:avLst>
              <a:gd name="adj" fmla="val 50000"/>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81" name="Rectangle 425"/>
          <p:cNvSpPr>
            <a:spLocks noChangeArrowheads="1"/>
          </p:cNvSpPr>
          <p:nvPr/>
        </p:nvSpPr>
        <p:spPr bwMode="auto">
          <a:xfrm>
            <a:off x="4233863" y="5682756"/>
            <a:ext cx="187325" cy="103188"/>
          </a:xfrm>
          <a:prstGeom prst="rect">
            <a:avLst/>
          </a:prstGeom>
          <a:solidFill>
            <a:srgbClr val="00008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82" name="Text Box 426"/>
          <p:cNvSpPr txBox="1">
            <a:spLocks noChangeArrowheads="1"/>
          </p:cNvSpPr>
          <p:nvPr/>
        </p:nvSpPr>
        <p:spPr bwMode="auto">
          <a:xfrm>
            <a:off x="4421188" y="5581156"/>
            <a:ext cx="83661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Ⅷ</a:t>
            </a:r>
          </a:p>
        </p:txBody>
      </p:sp>
      <p:sp>
        <p:nvSpPr>
          <p:cNvPr id="96691" name="Rectangle 435"/>
          <p:cNvSpPr>
            <a:spLocks noChangeArrowheads="1"/>
          </p:cNvSpPr>
          <p:nvPr/>
        </p:nvSpPr>
        <p:spPr bwMode="auto">
          <a:xfrm>
            <a:off x="8404225" y="22225"/>
            <a:ext cx="184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 name="正方形/長方形 1"/>
          <p:cNvSpPr/>
          <p:nvPr/>
        </p:nvSpPr>
        <p:spPr>
          <a:xfrm>
            <a:off x="299870" y="123890"/>
            <a:ext cx="8764755" cy="954107"/>
          </a:xfrm>
          <a:prstGeom prst="rect">
            <a:avLst/>
          </a:prstGeom>
        </p:spPr>
        <p:txBody>
          <a:bodyPr wrap="square">
            <a:spAutoFit/>
          </a:bodyPr>
          <a:lstStyle/>
          <a:p>
            <a:r>
              <a:rPr lang="en-US" altLang="ja-JP" sz="2800" dirty="0" smtClean="0">
                <a:latin typeface="Arial Unicode MS" panose="020B0604020202020204" pitchFamily="50" charset="-128"/>
                <a:ea typeface="Arial Unicode MS" panose="020B0604020202020204" pitchFamily="50" charset="-128"/>
                <a:cs typeface="Arial Unicode MS" panose="020B0604020202020204" pitchFamily="50" charset="-128"/>
              </a:rPr>
              <a:t>Quantitative comparison of the intracellular disposition</a:t>
            </a:r>
          </a:p>
          <a:p>
            <a:r>
              <a:rPr lang="en-US" altLang="ja-JP" sz="2800" dirty="0" smtClean="0">
                <a:latin typeface="Arial Unicode MS" panose="020B0604020202020204" pitchFamily="50" charset="-128"/>
                <a:ea typeface="Arial Unicode MS" panose="020B0604020202020204" pitchFamily="50" charset="-128"/>
                <a:cs typeface="Arial Unicode MS" panose="020B0604020202020204" pitchFamily="50" charset="-128"/>
              </a:rPr>
              <a:t> between adenovirus and </a:t>
            </a:r>
            <a:r>
              <a:rPr lang="en-US" altLang="ja-JP" sz="2800" dirty="0" err="1" smtClean="0">
                <a:latin typeface="Arial Unicode MS" panose="020B0604020202020204" pitchFamily="50" charset="-128"/>
                <a:ea typeface="Arial Unicode MS" panose="020B0604020202020204" pitchFamily="50" charset="-128"/>
                <a:cs typeface="Arial Unicode MS" panose="020B0604020202020204" pitchFamily="50" charset="-128"/>
              </a:rPr>
              <a:t>lipoplex</a:t>
            </a:r>
            <a:endParaRPr lang="ja-JP" altLang="en-US" sz="28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6" name="正方形/長方形 275"/>
          <p:cNvSpPr/>
          <p:nvPr/>
        </p:nvSpPr>
        <p:spPr>
          <a:xfrm>
            <a:off x="5880851" y="6419218"/>
            <a:ext cx="3169457" cy="369332"/>
          </a:xfrm>
          <a:prstGeom prst="rect">
            <a:avLst/>
          </a:prstGeom>
        </p:spPr>
        <p:txBody>
          <a:bodyPr wrap="none">
            <a:spAutoFit/>
          </a:bodyPr>
          <a:lstStyle/>
          <a:p>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Hama et al. </a:t>
            </a:r>
            <a:r>
              <a:rPr lang="en-US" altLang="ja-JP" dirty="0" err="1">
                <a:latin typeface="Arial Unicode MS" panose="020B0604020202020204" pitchFamily="50" charset="-128"/>
                <a:ea typeface="Arial Unicode MS" panose="020B0604020202020204" pitchFamily="50" charset="-128"/>
                <a:cs typeface="Arial Unicode MS" panose="020B0604020202020204" pitchFamily="50" charset="-128"/>
              </a:rPr>
              <a:t>Mol</a:t>
            </a:r>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dirty="0" err="1">
                <a:latin typeface="Arial Unicode MS" panose="020B0604020202020204" pitchFamily="50" charset="-128"/>
                <a:ea typeface="Arial Unicode MS" panose="020B0604020202020204" pitchFamily="50" charset="-128"/>
                <a:cs typeface="Arial Unicode MS" panose="020B0604020202020204" pitchFamily="50" charset="-128"/>
              </a:rPr>
              <a:t>Ther</a:t>
            </a:r>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 (2006)</a:t>
            </a:r>
            <a:endParaRPr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Tree>
    <p:extLst>
      <p:ext uri="{BB962C8B-B14F-4D97-AF65-F5344CB8AC3E}">
        <p14:creationId xmlns:p14="http://schemas.microsoft.com/office/powerpoint/2010/main" val="2410308111"/>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Oval 2"/>
          <p:cNvSpPr>
            <a:spLocks noChangeArrowheads="1"/>
          </p:cNvSpPr>
          <p:nvPr/>
        </p:nvSpPr>
        <p:spPr bwMode="auto">
          <a:xfrm>
            <a:off x="92075" y="4957763"/>
            <a:ext cx="8980488" cy="2836862"/>
          </a:xfrm>
          <a:prstGeom prst="ellipse">
            <a:avLst/>
          </a:prstGeom>
          <a:gradFill rotWithShape="0">
            <a:gsLst>
              <a:gs pos="0">
                <a:schemeClr val="bg1"/>
              </a:gs>
              <a:gs pos="50000">
                <a:srgbClr val="FFDEC5"/>
              </a:gs>
              <a:gs pos="100000">
                <a:schemeClr val="bg1"/>
              </a:gs>
            </a:gsLst>
            <a:lin ang="5400000" scaled="1"/>
          </a:gra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63" name="Text Box 151"/>
          <p:cNvSpPr txBox="1">
            <a:spLocks noChangeArrowheads="1"/>
          </p:cNvSpPr>
          <p:nvPr/>
        </p:nvSpPr>
        <p:spPr bwMode="auto">
          <a:xfrm>
            <a:off x="457200" y="-23813"/>
            <a:ext cx="82621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2000">
                <a:latin typeface="Arial Unicode MS" panose="020B0604020202020204" pitchFamily="50" charset="-128"/>
                <a:ea typeface="Arial Unicode MS" panose="020B0604020202020204" pitchFamily="50" charset="-128"/>
                <a:cs typeface="Arial Unicode MS" panose="020B0604020202020204" pitchFamily="50" charset="-128"/>
              </a:rPr>
              <a:t>Quantitative comparison of intracellular trafficking between Ad and LFN</a:t>
            </a:r>
          </a:p>
        </p:txBody>
      </p:sp>
      <p:grpSp>
        <p:nvGrpSpPr>
          <p:cNvPr id="3" name="グループ化 2"/>
          <p:cNvGrpSpPr/>
          <p:nvPr/>
        </p:nvGrpSpPr>
        <p:grpSpPr>
          <a:xfrm>
            <a:off x="-108520" y="323850"/>
            <a:ext cx="9252520" cy="7424475"/>
            <a:chOff x="-209794" y="323850"/>
            <a:chExt cx="9440890" cy="7728963"/>
          </a:xfrm>
        </p:grpSpPr>
        <p:sp>
          <p:nvSpPr>
            <p:cNvPr id="64515" name="Rectangle 3"/>
            <p:cNvSpPr>
              <a:spLocks noChangeArrowheads="1"/>
            </p:cNvSpPr>
            <p:nvPr/>
          </p:nvSpPr>
          <p:spPr bwMode="auto">
            <a:xfrm>
              <a:off x="-209794" y="6673275"/>
              <a:ext cx="9417267" cy="1379538"/>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16" name="AutoShape 4"/>
            <p:cNvSpPr>
              <a:spLocks noChangeArrowheads="1"/>
            </p:cNvSpPr>
            <p:nvPr/>
          </p:nvSpPr>
          <p:spPr bwMode="auto">
            <a:xfrm flipH="1">
              <a:off x="7383463" y="511175"/>
              <a:ext cx="1304925" cy="688975"/>
            </a:xfrm>
            <a:prstGeom prst="wedgeRoundRectCallout">
              <a:avLst>
                <a:gd name="adj1" fmla="val 71444"/>
                <a:gd name="adj2" fmla="val 1620"/>
                <a:gd name="adj3" fmla="val 16667"/>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17" name="AutoShape 5"/>
            <p:cNvSpPr>
              <a:spLocks noChangeArrowheads="1"/>
            </p:cNvSpPr>
            <p:nvPr/>
          </p:nvSpPr>
          <p:spPr bwMode="auto">
            <a:xfrm>
              <a:off x="5005388" y="4835525"/>
              <a:ext cx="1150937" cy="582613"/>
            </a:xfrm>
            <a:prstGeom prst="roundRect">
              <a:avLst>
                <a:gd name="adj" fmla="val 16667"/>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18" name="Oval 6"/>
            <p:cNvSpPr>
              <a:spLocks noChangeArrowheads="1"/>
            </p:cNvSpPr>
            <p:nvPr/>
          </p:nvSpPr>
          <p:spPr bwMode="auto">
            <a:xfrm>
              <a:off x="7383463" y="4497388"/>
              <a:ext cx="1689100" cy="690562"/>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64519" name="Group 7"/>
            <p:cNvGrpSpPr>
              <a:grpSpLocks noChangeAspect="1"/>
            </p:cNvGrpSpPr>
            <p:nvPr/>
          </p:nvGrpSpPr>
          <p:grpSpPr bwMode="auto">
            <a:xfrm>
              <a:off x="552450" y="3117850"/>
              <a:ext cx="217488" cy="239713"/>
              <a:chOff x="1556" y="1033"/>
              <a:chExt cx="144" cy="167"/>
            </a:xfrm>
          </p:grpSpPr>
          <p:sp>
            <p:nvSpPr>
              <p:cNvPr id="64520" name="AutoShape 8"/>
              <p:cNvSpPr>
                <a:spLocks noChangeAspect="1" noChangeArrowheads="1"/>
              </p:cNvSpPr>
              <p:nvPr/>
            </p:nvSpPr>
            <p:spPr bwMode="auto">
              <a:xfrm rot="5400000">
                <a:off x="1544" y="1045"/>
                <a:ext cx="167" cy="144"/>
              </a:xfrm>
              <a:prstGeom prst="hexagon">
                <a:avLst>
                  <a:gd name="adj" fmla="val 28993"/>
                  <a:gd name="vf" fmla="val 115470"/>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21" name="Oval 9"/>
              <p:cNvSpPr>
                <a:spLocks noChangeAspect="1" noChangeArrowheads="1"/>
              </p:cNvSpPr>
              <p:nvPr/>
            </p:nvSpPr>
            <p:spPr bwMode="auto">
              <a:xfrm>
                <a:off x="1557" y="1044"/>
                <a:ext cx="141" cy="142"/>
              </a:xfrm>
              <a:prstGeom prst="ellipse">
                <a:avLst/>
              </a:prstGeom>
              <a:solidFill>
                <a:schemeClr val="hlink"/>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22" name="Freeform 10"/>
              <p:cNvSpPr>
                <a:spLocks noChangeAspect="1"/>
              </p:cNvSpPr>
              <p:nvPr/>
            </p:nvSpPr>
            <p:spPr bwMode="auto">
              <a:xfrm>
                <a:off x="1564" y="1056"/>
                <a:ext cx="125" cy="120"/>
              </a:xfrm>
              <a:custGeom>
                <a:avLst/>
                <a:gdLst>
                  <a:gd name="T0" fmla="*/ 389 w 500"/>
                  <a:gd name="T1" fmla="*/ 68 h 428"/>
                  <a:gd name="T2" fmla="*/ 341 w 500"/>
                  <a:gd name="T3" fmla="*/ 39 h 428"/>
                  <a:gd name="T4" fmla="*/ 245 w 500"/>
                  <a:gd name="T5" fmla="*/ 6 h 428"/>
                  <a:gd name="T6" fmla="*/ 120 w 500"/>
                  <a:gd name="T7" fmla="*/ 20 h 428"/>
                  <a:gd name="T8" fmla="*/ 77 w 500"/>
                  <a:gd name="T9" fmla="*/ 44 h 428"/>
                  <a:gd name="T10" fmla="*/ 308 w 500"/>
                  <a:gd name="T11" fmla="*/ 130 h 428"/>
                  <a:gd name="T12" fmla="*/ 471 w 500"/>
                  <a:gd name="T13" fmla="*/ 126 h 428"/>
                  <a:gd name="T14" fmla="*/ 500 w 500"/>
                  <a:gd name="T15" fmla="*/ 159 h 428"/>
                  <a:gd name="T16" fmla="*/ 490 w 500"/>
                  <a:gd name="T17" fmla="*/ 207 h 428"/>
                  <a:gd name="T18" fmla="*/ 264 w 500"/>
                  <a:gd name="T19" fmla="*/ 265 h 428"/>
                  <a:gd name="T20" fmla="*/ 130 w 500"/>
                  <a:gd name="T21" fmla="*/ 231 h 428"/>
                  <a:gd name="T22" fmla="*/ 87 w 500"/>
                  <a:gd name="T23" fmla="*/ 212 h 428"/>
                  <a:gd name="T24" fmla="*/ 58 w 500"/>
                  <a:gd name="T25" fmla="*/ 202 h 428"/>
                  <a:gd name="T26" fmla="*/ 0 w 500"/>
                  <a:gd name="T27" fmla="*/ 236 h 428"/>
                  <a:gd name="T28" fmla="*/ 10 w 500"/>
                  <a:gd name="T29" fmla="*/ 284 h 428"/>
                  <a:gd name="T30" fmla="*/ 87 w 500"/>
                  <a:gd name="T31" fmla="*/ 313 h 428"/>
                  <a:gd name="T32" fmla="*/ 111 w 500"/>
                  <a:gd name="T33" fmla="*/ 318 h 428"/>
                  <a:gd name="T34" fmla="*/ 144 w 500"/>
                  <a:gd name="T35" fmla="*/ 327 h 428"/>
                  <a:gd name="T36" fmla="*/ 356 w 500"/>
                  <a:gd name="T37" fmla="*/ 322 h 428"/>
                  <a:gd name="T38" fmla="*/ 418 w 500"/>
                  <a:gd name="T39" fmla="*/ 346 h 428"/>
                  <a:gd name="T40" fmla="*/ 413 w 500"/>
                  <a:gd name="T41" fmla="*/ 414 h 428"/>
                  <a:gd name="T42" fmla="*/ 370 w 500"/>
                  <a:gd name="T43" fmla="*/ 428 h 428"/>
                  <a:gd name="T44" fmla="*/ 159 w 500"/>
                  <a:gd name="T45" fmla="*/ 399 h 428"/>
                  <a:gd name="T46" fmla="*/ 149 w 500"/>
                  <a:gd name="T47" fmla="*/ 385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00" h="428">
                    <a:moveTo>
                      <a:pt x="389" y="68"/>
                    </a:moveTo>
                    <a:cubicBezTo>
                      <a:pt x="380" y="43"/>
                      <a:pt x="360" y="51"/>
                      <a:pt x="341" y="39"/>
                    </a:cubicBezTo>
                    <a:cubicBezTo>
                      <a:pt x="312" y="21"/>
                      <a:pt x="278" y="13"/>
                      <a:pt x="245" y="6"/>
                    </a:cubicBezTo>
                    <a:cubicBezTo>
                      <a:pt x="141" y="10"/>
                      <a:pt x="179" y="0"/>
                      <a:pt x="120" y="20"/>
                    </a:cubicBezTo>
                    <a:cubicBezTo>
                      <a:pt x="105" y="25"/>
                      <a:pt x="77" y="44"/>
                      <a:pt x="77" y="44"/>
                    </a:cubicBezTo>
                    <a:cubicBezTo>
                      <a:pt x="36" y="159"/>
                      <a:pt x="264" y="129"/>
                      <a:pt x="308" y="130"/>
                    </a:cubicBezTo>
                    <a:cubicBezTo>
                      <a:pt x="366" y="127"/>
                      <a:pt x="413" y="121"/>
                      <a:pt x="471" y="126"/>
                    </a:cubicBezTo>
                    <a:cubicBezTo>
                      <a:pt x="490" y="132"/>
                      <a:pt x="493" y="141"/>
                      <a:pt x="500" y="159"/>
                    </a:cubicBezTo>
                    <a:cubicBezTo>
                      <a:pt x="500" y="159"/>
                      <a:pt x="496" y="199"/>
                      <a:pt x="490" y="207"/>
                    </a:cubicBezTo>
                    <a:cubicBezTo>
                      <a:pt x="446" y="262"/>
                      <a:pt x="317" y="263"/>
                      <a:pt x="264" y="265"/>
                    </a:cubicBezTo>
                    <a:cubicBezTo>
                      <a:pt x="225" y="260"/>
                      <a:pt x="165" y="253"/>
                      <a:pt x="130" y="231"/>
                    </a:cubicBezTo>
                    <a:cubicBezTo>
                      <a:pt x="108" y="217"/>
                      <a:pt x="121" y="224"/>
                      <a:pt x="87" y="212"/>
                    </a:cubicBezTo>
                    <a:cubicBezTo>
                      <a:pt x="77" y="209"/>
                      <a:pt x="58" y="202"/>
                      <a:pt x="58" y="202"/>
                    </a:cubicBezTo>
                    <a:cubicBezTo>
                      <a:pt x="15" y="207"/>
                      <a:pt x="12" y="201"/>
                      <a:pt x="0" y="236"/>
                    </a:cubicBezTo>
                    <a:cubicBezTo>
                      <a:pt x="0" y="236"/>
                      <a:pt x="4" y="276"/>
                      <a:pt x="10" y="284"/>
                    </a:cubicBezTo>
                    <a:cubicBezTo>
                      <a:pt x="25" y="303"/>
                      <a:pt x="64" y="308"/>
                      <a:pt x="87" y="313"/>
                    </a:cubicBezTo>
                    <a:cubicBezTo>
                      <a:pt x="95" y="315"/>
                      <a:pt x="103" y="316"/>
                      <a:pt x="111" y="318"/>
                    </a:cubicBezTo>
                    <a:cubicBezTo>
                      <a:pt x="122" y="321"/>
                      <a:pt x="144" y="327"/>
                      <a:pt x="144" y="327"/>
                    </a:cubicBezTo>
                    <a:cubicBezTo>
                      <a:pt x="217" y="324"/>
                      <a:pt x="284" y="317"/>
                      <a:pt x="356" y="322"/>
                    </a:cubicBezTo>
                    <a:cubicBezTo>
                      <a:pt x="378" y="330"/>
                      <a:pt x="398" y="333"/>
                      <a:pt x="418" y="346"/>
                    </a:cubicBezTo>
                    <a:cubicBezTo>
                      <a:pt x="426" y="368"/>
                      <a:pt x="437" y="395"/>
                      <a:pt x="413" y="414"/>
                    </a:cubicBezTo>
                    <a:cubicBezTo>
                      <a:pt x="401" y="423"/>
                      <a:pt x="370" y="428"/>
                      <a:pt x="370" y="428"/>
                    </a:cubicBezTo>
                    <a:cubicBezTo>
                      <a:pt x="297" y="424"/>
                      <a:pt x="230" y="414"/>
                      <a:pt x="159" y="399"/>
                    </a:cubicBezTo>
                    <a:cubicBezTo>
                      <a:pt x="156" y="394"/>
                      <a:pt x="149" y="385"/>
                      <a:pt x="149" y="385"/>
                    </a:cubicBezTo>
                  </a:path>
                </a:pathLst>
              </a:custGeom>
              <a:noFill/>
              <a:ln w="19050" cmpd="sng">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64523" name="Group 11"/>
            <p:cNvGrpSpPr>
              <a:grpSpLocks noChangeAspect="1"/>
            </p:cNvGrpSpPr>
            <p:nvPr/>
          </p:nvGrpSpPr>
          <p:grpSpPr bwMode="auto">
            <a:xfrm>
              <a:off x="2395538" y="5033963"/>
              <a:ext cx="217487" cy="239712"/>
              <a:chOff x="1344" y="2281"/>
              <a:chExt cx="144" cy="167"/>
            </a:xfrm>
          </p:grpSpPr>
          <p:sp>
            <p:nvSpPr>
              <p:cNvPr id="64524" name="AutoShape 12"/>
              <p:cNvSpPr>
                <a:spLocks noChangeAspect="1" noChangeArrowheads="1"/>
              </p:cNvSpPr>
              <p:nvPr/>
            </p:nvSpPr>
            <p:spPr bwMode="auto">
              <a:xfrm rot="5400000">
                <a:off x="1332" y="2293"/>
                <a:ext cx="167" cy="144"/>
              </a:xfrm>
              <a:prstGeom prst="hexagon">
                <a:avLst>
                  <a:gd name="adj" fmla="val 28993"/>
                  <a:gd name="vf" fmla="val 115470"/>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25" name="Oval 13"/>
              <p:cNvSpPr>
                <a:spLocks noChangeAspect="1" noChangeArrowheads="1"/>
              </p:cNvSpPr>
              <p:nvPr/>
            </p:nvSpPr>
            <p:spPr bwMode="auto">
              <a:xfrm>
                <a:off x="1345" y="2292"/>
                <a:ext cx="141" cy="142"/>
              </a:xfrm>
              <a:prstGeom prst="ellipse">
                <a:avLst/>
              </a:prstGeom>
              <a:solidFill>
                <a:schemeClr val="hlink"/>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26" name="Freeform 14"/>
              <p:cNvSpPr>
                <a:spLocks noChangeAspect="1"/>
              </p:cNvSpPr>
              <p:nvPr/>
            </p:nvSpPr>
            <p:spPr bwMode="auto">
              <a:xfrm>
                <a:off x="1352" y="2304"/>
                <a:ext cx="125" cy="120"/>
              </a:xfrm>
              <a:custGeom>
                <a:avLst/>
                <a:gdLst>
                  <a:gd name="T0" fmla="*/ 389 w 500"/>
                  <a:gd name="T1" fmla="*/ 68 h 428"/>
                  <a:gd name="T2" fmla="*/ 341 w 500"/>
                  <a:gd name="T3" fmla="*/ 39 h 428"/>
                  <a:gd name="T4" fmla="*/ 245 w 500"/>
                  <a:gd name="T5" fmla="*/ 6 h 428"/>
                  <a:gd name="T6" fmla="*/ 120 w 500"/>
                  <a:gd name="T7" fmla="*/ 20 h 428"/>
                  <a:gd name="T8" fmla="*/ 77 w 500"/>
                  <a:gd name="T9" fmla="*/ 44 h 428"/>
                  <a:gd name="T10" fmla="*/ 308 w 500"/>
                  <a:gd name="T11" fmla="*/ 130 h 428"/>
                  <a:gd name="T12" fmla="*/ 471 w 500"/>
                  <a:gd name="T13" fmla="*/ 126 h 428"/>
                  <a:gd name="T14" fmla="*/ 500 w 500"/>
                  <a:gd name="T15" fmla="*/ 159 h 428"/>
                  <a:gd name="T16" fmla="*/ 490 w 500"/>
                  <a:gd name="T17" fmla="*/ 207 h 428"/>
                  <a:gd name="T18" fmla="*/ 264 w 500"/>
                  <a:gd name="T19" fmla="*/ 265 h 428"/>
                  <a:gd name="T20" fmla="*/ 130 w 500"/>
                  <a:gd name="T21" fmla="*/ 231 h 428"/>
                  <a:gd name="T22" fmla="*/ 87 w 500"/>
                  <a:gd name="T23" fmla="*/ 212 h 428"/>
                  <a:gd name="T24" fmla="*/ 58 w 500"/>
                  <a:gd name="T25" fmla="*/ 202 h 428"/>
                  <a:gd name="T26" fmla="*/ 0 w 500"/>
                  <a:gd name="T27" fmla="*/ 236 h 428"/>
                  <a:gd name="T28" fmla="*/ 10 w 500"/>
                  <a:gd name="T29" fmla="*/ 284 h 428"/>
                  <a:gd name="T30" fmla="*/ 87 w 500"/>
                  <a:gd name="T31" fmla="*/ 313 h 428"/>
                  <a:gd name="T32" fmla="*/ 111 w 500"/>
                  <a:gd name="T33" fmla="*/ 318 h 428"/>
                  <a:gd name="T34" fmla="*/ 144 w 500"/>
                  <a:gd name="T35" fmla="*/ 327 h 428"/>
                  <a:gd name="T36" fmla="*/ 356 w 500"/>
                  <a:gd name="T37" fmla="*/ 322 h 428"/>
                  <a:gd name="T38" fmla="*/ 418 w 500"/>
                  <a:gd name="T39" fmla="*/ 346 h 428"/>
                  <a:gd name="T40" fmla="*/ 413 w 500"/>
                  <a:gd name="T41" fmla="*/ 414 h 428"/>
                  <a:gd name="T42" fmla="*/ 370 w 500"/>
                  <a:gd name="T43" fmla="*/ 428 h 428"/>
                  <a:gd name="T44" fmla="*/ 159 w 500"/>
                  <a:gd name="T45" fmla="*/ 399 h 428"/>
                  <a:gd name="T46" fmla="*/ 149 w 500"/>
                  <a:gd name="T47" fmla="*/ 385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00" h="428">
                    <a:moveTo>
                      <a:pt x="389" y="68"/>
                    </a:moveTo>
                    <a:cubicBezTo>
                      <a:pt x="380" y="43"/>
                      <a:pt x="360" y="51"/>
                      <a:pt x="341" y="39"/>
                    </a:cubicBezTo>
                    <a:cubicBezTo>
                      <a:pt x="312" y="21"/>
                      <a:pt x="278" y="13"/>
                      <a:pt x="245" y="6"/>
                    </a:cubicBezTo>
                    <a:cubicBezTo>
                      <a:pt x="141" y="10"/>
                      <a:pt x="179" y="0"/>
                      <a:pt x="120" y="20"/>
                    </a:cubicBezTo>
                    <a:cubicBezTo>
                      <a:pt x="105" y="25"/>
                      <a:pt x="77" y="44"/>
                      <a:pt x="77" y="44"/>
                    </a:cubicBezTo>
                    <a:cubicBezTo>
                      <a:pt x="36" y="159"/>
                      <a:pt x="264" y="129"/>
                      <a:pt x="308" y="130"/>
                    </a:cubicBezTo>
                    <a:cubicBezTo>
                      <a:pt x="366" y="127"/>
                      <a:pt x="413" y="121"/>
                      <a:pt x="471" y="126"/>
                    </a:cubicBezTo>
                    <a:cubicBezTo>
                      <a:pt x="490" y="132"/>
                      <a:pt x="493" y="141"/>
                      <a:pt x="500" y="159"/>
                    </a:cubicBezTo>
                    <a:cubicBezTo>
                      <a:pt x="500" y="159"/>
                      <a:pt x="496" y="199"/>
                      <a:pt x="490" y="207"/>
                    </a:cubicBezTo>
                    <a:cubicBezTo>
                      <a:pt x="446" y="262"/>
                      <a:pt x="317" y="263"/>
                      <a:pt x="264" y="265"/>
                    </a:cubicBezTo>
                    <a:cubicBezTo>
                      <a:pt x="225" y="260"/>
                      <a:pt x="165" y="253"/>
                      <a:pt x="130" y="231"/>
                    </a:cubicBezTo>
                    <a:cubicBezTo>
                      <a:pt x="108" y="217"/>
                      <a:pt x="121" y="224"/>
                      <a:pt x="87" y="212"/>
                    </a:cubicBezTo>
                    <a:cubicBezTo>
                      <a:pt x="77" y="209"/>
                      <a:pt x="58" y="202"/>
                      <a:pt x="58" y="202"/>
                    </a:cubicBezTo>
                    <a:cubicBezTo>
                      <a:pt x="15" y="207"/>
                      <a:pt x="12" y="201"/>
                      <a:pt x="0" y="236"/>
                    </a:cubicBezTo>
                    <a:cubicBezTo>
                      <a:pt x="0" y="236"/>
                      <a:pt x="4" y="276"/>
                      <a:pt x="10" y="284"/>
                    </a:cubicBezTo>
                    <a:cubicBezTo>
                      <a:pt x="25" y="303"/>
                      <a:pt x="64" y="308"/>
                      <a:pt x="87" y="313"/>
                    </a:cubicBezTo>
                    <a:cubicBezTo>
                      <a:pt x="95" y="315"/>
                      <a:pt x="103" y="316"/>
                      <a:pt x="111" y="318"/>
                    </a:cubicBezTo>
                    <a:cubicBezTo>
                      <a:pt x="122" y="321"/>
                      <a:pt x="144" y="327"/>
                      <a:pt x="144" y="327"/>
                    </a:cubicBezTo>
                    <a:cubicBezTo>
                      <a:pt x="217" y="324"/>
                      <a:pt x="284" y="317"/>
                      <a:pt x="356" y="322"/>
                    </a:cubicBezTo>
                    <a:cubicBezTo>
                      <a:pt x="378" y="330"/>
                      <a:pt x="398" y="333"/>
                      <a:pt x="418" y="346"/>
                    </a:cubicBezTo>
                    <a:cubicBezTo>
                      <a:pt x="426" y="368"/>
                      <a:pt x="437" y="395"/>
                      <a:pt x="413" y="414"/>
                    </a:cubicBezTo>
                    <a:cubicBezTo>
                      <a:pt x="401" y="423"/>
                      <a:pt x="370" y="428"/>
                      <a:pt x="370" y="428"/>
                    </a:cubicBezTo>
                    <a:cubicBezTo>
                      <a:pt x="297" y="424"/>
                      <a:pt x="230" y="414"/>
                      <a:pt x="159" y="399"/>
                    </a:cubicBezTo>
                    <a:cubicBezTo>
                      <a:pt x="156" y="394"/>
                      <a:pt x="149" y="385"/>
                      <a:pt x="149" y="385"/>
                    </a:cubicBezTo>
                  </a:path>
                </a:pathLst>
              </a:custGeom>
              <a:noFill/>
              <a:ln w="19050" cmpd="sng">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64527" name="Line 15"/>
            <p:cNvSpPr>
              <a:spLocks noChangeShapeType="1"/>
            </p:cNvSpPr>
            <p:nvPr/>
          </p:nvSpPr>
          <p:spPr bwMode="auto">
            <a:xfrm>
              <a:off x="2471738" y="5340350"/>
              <a:ext cx="1587" cy="38417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28" name="Freeform 16"/>
            <p:cNvSpPr>
              <a:spLocks noChangeAspect="1"/>
            </p:cNvSpPr>
            <p:nvPr/>
          </p:nvSpPr>
          <p:spPr bwMode="auto">
            <a:xfrm>
              <a:off x="2395538" y="5800725"/>
              <a:ext cx="192087" cy="174625"/>
            </a:xfrm>
            <a:custGeom>
              <a:avLst/>
              <a:gdLst>
                <a:gd name="T0" fmla="*/ 389 w 500"/>
                <a:gd name="T1" fmla="*/ 68 h 428"/>
                <a:gd name="T2" fmla="*/ 341 w 500"/>
                <a:gd name="T3" fmla="*/ 39 h 428"/>
                <a:gd name="T4" fmla="*/ 245 w 500"/>
                <a:gd name="T5" fmla="*/ 6 h 428"/>
                <a:gd name="T6" fmla="*/ 120 w 500"/>
                <a:gd name="T7" fmla="*/ 20 h 428"/>
                <a:gd name="T8" fmla="*/ 77 w 500"/>
                <a:gd name="T9" fmla="*/ 44 h 428"/>
                <a:gd name="T10" fmla="*/ 308 w 500"/>
                <a:gd name="T11" fmla="*/ 130 h 428"/>
                <a:gd name="T12" fmla="*/ 471 w 500"/>
                <a:gd name="T13" fmla="*/ 126 h 428"/>
                <a:gd name="T14" fmla="*/ 500 w 500"/>
                <a:gd name="T15" fmla="*/ 159 h 428"/>
                <a:gd name="T16" fmla="*/ 490 w 500"/>
                <a:gd name="T17" fmla="*/ 207 h 428"/>
                <a:gd name="T18" fmla="*/ 264 w 500"/>
                <a:gd name="T19" fmla="*/ 265 h 428"/>
                <a:gd name="T20" fmla="*/ 130 w 500"/>
                <a:gd name="T21" fmla="*/ 231 h 428"/>
                <a:gd name="T22" fmla="*/ 87 w 500"/>
                <a:gd name="T23" fmla="*/ 212 h 428"/>
                <a:gd name="T24" fmla="*/ 58 w 500"/>
                <a:gd name="T25" fmla="*/ 202 h 428"/>
                <a:gd name="T26" fmla="*/ 0 w 500"/>
                <a:gd name="T27" fmla="*/ 236 h 428"/>
                <a:gd name="T28" fmla="*/ 10 w 500"/>
                <a:gd name="T29" fmla="*/ 284 h 428"/>
                <a:gd name="T30" fmla="*/ 87 w 500"/>
                <a:gd name="T31" fmla="*/ 313 h 428"/>
                <a:gd name="T32" fmla="*/ 111 w 500"/>
                <a:gd name="T33" fmla="*/ 318 h 428"/>
                <a:gd name="T34" fmla="*/ 144 w 500"/>
                <a:gd name="T35" fmla="*/ 327 h 428"/>
                <a:gd name="T36" fmla="*/ 356 w 500"/>
                <a:gd name="T37" fmla="*/ 322 h 428"/>
                <a:gd name="T38" fmla="*/ 418 w 500"/>
                <a:gd name="T39" fmla="*/ 346 h 428"/>
                <a:gd name="T40" fmla="*/ 413 w 500"/>
                <a:gd name="T41" fmla="*/ 414 h 428"/>
                <a:gd name="T42" fmla="*/ 370 w 500"/>
                <a:gd name="T43" fmla="*/ 428 h 428"/>
                <a:gd name="T44" fmla="*/ 159 w 500"/>
                <a:gd name="T45" fmla="*/ 399 h 428"/>
                <a:gd name="T46" fmla="*/ 149 w 500"/>
                <a:gd name="T47" fmla="*/ 385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00" h="428">
                  <a:moveTo>
                    <a:pt x="389" y="68"/>
                  </a:moveTo>
                  <a:cubicBezTo>
                    <a:pt x="380" y="43"/>
                    <a:pt x="360" y="51"/>
                    <a:pt x="341" y="39"/>
                  </a:cubicBezTo>
                  <a:cubicBezTo>
                    <a:pt x="312" y="21"/>
                    <a:pt x="278" y="13"/>
                    <a:pt x="245" y="6"/>
                  </a:cubicBezTo>
                  <a:cubicBezTo>
                    <a:pt x="141" y="10"/>
                    <a:pt x="179" y="0"/>
                    <a:pt x="120" y="20"/>
                  </a:cubicBezTo>
                  <a:cubicBezTo>
                    <a:pt x="105" y="25"/>
                    <a:pt x="77" y="44"/>
                    <a:pt x="77" y="44"/>
                  </a:cubicBezTo>
                  <a:cubicBezTo>
                    <a:pt x="36" y="159"/>
                    <a:pt x="264" y="129"/>
                    <a:pt x="308" y="130"/>
                  </a:cubicBezTo>
                  <a:cubicBezTo>
                    <a:pt x="366" y="127"/>
                    <a:pt x="413" y="121"/>
                    <a:pt x="471" y="126"/>
                  </a:cubicBezTo>
                  <a:cubicBezTo>
                    <a:pt x="490" y="132"/>
                    <a:pt x="493" y="141"/>
                    <a:pt x="500" y="159"/>
                  </a:cubicBezTo>
                  <a:cubicBezTo>
                    <a:pt x="500" y="159"/>
                    <a:pt x="496" y="199"/>
                    <a:pt x="490" y="207"/>
                  </a:cubicBezTo>
                  <a:cubicBezTo>
                    <a:pt x="446" y="262"/>
                    <a:pt x="317" y="263"/>
                    <a:pt x="264" y="265"/>
                  </a:cubicBezTo>
                  <a:cubicBezTo>
                    <a:pt x="225" y="260"/>
                    <a:pt x="165" y="253"/>
                    <a:pt x="130" y="231"/>
                  </a:cubicBezTo>
                  <a:cubicBezTo>
                    <a:pt x="108" y="217"/>
                    <a:pt x="121" y="224"/>
                    <a:pt x="87" y="212"/>
                  </a:cubicBezTo>
                  <a:cubicBezTo>
                    <a:pt x="77" y="209"/>
                    <a:pt x="58" y="202"/>
                    <a:pt x="58" y="202"/>
                  </a:cubicBezTo>
                  <a:cubicBezTo>
                    <a:pt x="15" y="207"/>
                    <a:pt x="12" y="201"/>
                    <a:pt x="0" y="236"/>
                  </a:cubicBezTo>
                  <a:cubicBezTo>
                    <a:pt x="0" y="236"/>
                    <a:pt x="4" y="276"/>
                    <a:pt x="10" y="284"/>
                  </a:cubicBezTo>
                  <a:cubicBezTo>
                    <a:pt x="25" y="303"/>
                    <a:pt x="64" y="308"/>
                    <a:pt x="87" y="313"/>
                  </a:cubicBezTo>
                  <a:cubicBezTo>
                    <a:pt x="95" y="315"/>
                    <a:pt x="103" y="316"/>
                    <a:pt x="111" y="318"/>
                  </a:cubicBezTo>
                  <a:cubicBezTo>
                    <a:pt x="122" y="321"/>
                    <a:pt x="144" y="327"/>
                    <a:pt x="144" y="327"/>
                  </a:cubicBezTo>
                  <a:cubicBezTo>
                    <a:pt x="217" y="324"/>
                    <a:pt x="284" y="317"/>
                    <a:pt x="356" y="322"/>
                  </a:cubicBezTo>
                  <a:cubicBezTo>
                    <a:pt x="378" y="330"/>
                    <a:pt x="398" y="333"/>
                    <a:pt x="418" y="346"/>
                  </a:cubicBezTo>
                  <a:cubicBezTo>
                    <a:pt x="426" y="368"/>
                    <a:pt x="437" y="395"/>
                    <a:pt x="413" y="414"/>
                  </a:cubicBezTo>
                  <a:cubicBezTo>
                    <a:pt x="401" y="423"/>
                    <a:pt x="370" y="428"/>
                    <a:pt x="370" y="428"/>
                  </a:cubicBezTo>
                  <a:cubicBezTo>
                    <a:pt x="297" y="424"/>
                    <a:pt x="230" y="414"/>
                    <a:pt x="159" y="399"/>
                  </a:cubicBezTo>
                  <a:cubicBezTo>
                    <a:pt x="156" y="394"/>
                    <a:pt x="149" y="385"/>
                    <a:pt x="149" y="385"/>
                  </a:cubicBezTo>
                </a:path>
              </a:pathLst>
            </a:custGeom>
            <a:noFill/>
            <a:ln w="19050" cmpd="sng">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29" name="Text Box 17"/>
            <p:cNvSpPr txBox="1">
              <a:spLocks noChangeArrowheads="1"/>
            </p:cNvSpPr>
            <p:nvPr/>
          </p:nvSpPr>
          <p:spPr bwMode="auto">
            <a:xfrm>
              <a:off x="3852863" y="1047750"/>
              <a:ext cx="1535112" cy="352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extracellular</a:t>
              </a:r>
            </a:p>
          </p:txBody>
        </p:sp>
        <p:grpSp>
          <p:nvGrpSpPr>
            <p:cNvPr id="64530" name="Group 18"/>
            <p:cNvGrpSpPr>
              <a:grpSpLocks noChangeAspect="1"/>
            </p:cNvGrpSpPr>
            <p:nvPr/>
          </p:nvGrpSpPr>
          <p:grpSpPr bwMode="auto">
            <a:xfrm>
              <a:off x="1792288" y="663575"/>
              <a:ext cx="449262" cy="498475"/>
              <a:chOff x="1008" y="288"/>
              <a:chExt cx="295" cy="343"/>
            </a:xfrm>
          </p:grpSpPr>
          <p:sp>
            <p:nvSpPr>
              <p:cNvPr id="64531" name="AutoShape 19"/>
              <p:cNvSpPr>
                <a:spLocks noChangeAspect="1" noChangeArrowheads="1"/>
              </p:cNvSpPr>
              <p:nvPr/>
            </p:nvSpPr>
            <p:spPr bwMode="auto">
              <a:xfrm rot="5400000">
                <a:off x="1071" y="388"/>
                <a:ext cx="167" cy="144"/>
              </a:xfrm>
              <a:prstGeom prst="hexagon">
                <a:avLst>
                  <a:gd name="adj" fmla="val 28993"/>
                  <a:gd name="vf" fmla="val 115470"/>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32" name="Line 20"/>
              <p:cNvSpPr>
                <a:spLocks noChangeAspect="1" noChangeShapeType="1"/>
              </p:cNvSpPr>
              <p:nvPr/>
            </p:nvSpPr>
            <p:spPr bwMode="auto">
              <a:xfrm>
                <a:off x="1156" y="291"/>
                <a:ext cx="0" cy="8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33" name="Oval 21"/>
              <p:cNvSpPr>
                <a:spLocks noChangeAspect="1" noChangeArrowheads="1"/>
              </p:cNvSpPr>
              <p:nvPr/>
            </p:nvSpPr>
            <p:spPr bwMode="auto">
              <a:xfrm>
                <a:off x="1152" y="288"/>
                <a:ext cx="16" cy="15"/>
              </a:xfrm>
              <a:prstGeom prst="ellipse">
                <a:avLst/>
              </a:prstGeom>
              <a:solidFill>
                <a:schemeClr val="tx1"/>
              </a:solidFill>
              <a:ln w="190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34" name="Line 22"/>
              <p:cNvSpPr>
                <a:spLocks noChangeAspect="1" noChangeShapeType="1"/>
              </p:cNvSpPr>
              <p:nvPr/>
            </p:nvSpPr>
            <p:spPr bwMode="auto">
              <a:xfrm rot="3350238">
                <a:off x="1260" y="354"/>
                <a:ext cx="0" cy="8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35" name="Oval 23"/>
              <p:cNvSpPr>
                <a:spLocks noChangeAspect="1" noChangeArrowheads="1"/>
              </p:cNvSpPr>
              <p:nvPr/>
            </p:nvSpPr>
            <p:spPr bwMode="auto">
              <a:xfrm rot="3350238">
                <a:off x="1288" y="363"/>
                <a:ext cx="16" cy="15"/>
              </a:xfrm>
              <a:prstGeom prst="ellipse">
                <a:avLst/>
              </a:prstGeom>
              <a:solidFill>
                <a:schemeClr val="tx1"/>
              </a:solidFill>
              <a:ln w="190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36" name="Line 24"/>
              <p:cNvSpPr>
                <a:spLocks noChangeAspect="1" noChangeShapeType="1"/>
              </p:cNvSpPr>
              <p:nvPr/>
            </p:nvSpPr>
            <p:spPr bwMode="auto">
              <a:xfrm rot="10800000">
                <a:off x="1155" y="543"/>
                <a:ext cx="0" cy="8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37" name="Oval 25"/>
              <p:cNvSpPr>
                <a:spLocks noChangeAspect="1" noChangeArrowheads="1"/>
              </p:cNvSpPr>
              <p:nvPr/>
            </p:nvSpPr>
            <p:spPr bwMode="auto">
              <a:xfrm rot="10800000">
                <a:off x="1152" y="616"/>
                <a:ext cx="16" cy="15"/>
              </a:xfrm>
              <a:prstGeom prst="ellipse">
                <a:avLst/>
              </a:prstGeom>
              <a:solidFill>
                <a:schemeClr val="tx1"/>
              </a:solidFill>
              <a:ln w="190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38" name="Line 26"/>
              <p:cNvSpPr>
                <a:spLocks noChangeAspect="1" noChangeShapeType="1"/>
              </p:cNvSpPr>
              <p:nvPr/>
            </p:nvSpPr>
            <p:spPr bwMode="auto">
              <a:xfrm rot="7508827">
                <a:off x="1257" y="485"/>
                <a:ext cx="0" cy="8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39" name="Oval 27"/>
              <p:cNvSpPr>
                <a:spLocks noChangeAspect="1" noChangeArrowheads="1"/>
              </p:cNvSpPr>
              <p:nvPr/>
            </p:nvSpPr>
            <p:spPr bwMode="auto">
              <a:xfrm rot="7508827">
                <a:off x="1288" y="544"/>
                <a:ext cx="15" cy="15"/>
              </a:xfrm>
              <a:prstGeom prst="ellipse">
                <a:avLst/>
              </a:prstGeom>
              <a:solidFill>
                <a:schemeClr val="tx1"/>
              </a:solidFill>
              <a:ln w="190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40" name="Line 28"/>
              <p:cNvSpPr>
                <a:spLocks noChangeAspect="1" noChangeShapeType="1"/>
              </p:cNvSpPr>
              <p:nvPr/>
            </p:nvSpPr>
            <p:spPr bwMode="auto">
              <a:xfrm rot="-3109994">
                <a:off x="1054" y="350"/>
                <a:ext cx="0" cy="8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41" name="Oval 29"/>
              <p:cNvSpPr>
                <a:spLocks noChangeAspect="1" noChangeArrowheads="1"/>
              </p:cNvSpPr>
              <p:nvPr/>
            </p:nvSpPr>
            <p:spPr bwMode="auto">
              <a:xfrm rot="-3109994">
                <a:off x="1008" y="351"/>
                <a:ext cx="16" cy="16"/>
              </a:xfrm>
              <a:prstGeom prst="ellipse">
                <a:avLst/>
              </a:prstGeom>
              <a:solidFill>
                <a:schemeClr val="tx1"/>
              </a:solidFill>
              <a:ln w="190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42" name="Line 30"/>
              <p:cNvSpPr>
                <a:spLocks noChangeAspect="1" noChangeShapeType="1"/>
              </p:cNvSpPr>
              <p:nvPr/>
            </p:nvSpPr>
            <p:spPr bwMode="auto">
              <a:xfrm rot="13788993">
                <a:off x="1050" y="486"/>
                <a:ext cx="0" cy="8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43" name="Oval 31"/>
              <p:cNvSpPr>
                <a:spLocks noChangeAspect="1" noChangeArrowheads="1"/>
              </p:cNvSpPr>
              <p:nvPr/>
            </p:nvSpPr>
            <p:spPr bwMode="auto">
              <a:xfrm rot="13788993">
                <a:off x="1014" y="544"/>
                <a:ext cx="15" cy="15"/>
              </a:xfrm>
              <a:prstGeom prst="ellipse">
                <a:avLst/>
              </a:prstGeom>
              <a:solidFill>
                <a:schemeClr val="tx1"/>
              </a:solidFill>
              <a:ln w="190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44" name="Oval 32"/>
              <p:cNvSpPr>
                <a:spLocks noChangeAspect="1" noChangeArrowheads="1"/>
              </p:cNvSpPr>
              <p:nvPr/>
            </p:nvSpPr>
            <p:spPr bwMode="auto">
              <a:xfrm>
                <a:off x="1084" y="387"/>
                <a:ext cx="141" cy="142"/>
              </a:xfrm>
              <a:prstGeom prst="ellipse">
                <a:avLst/>
              </a:prstGeom>
              <a:solidFill>
                <a:schemeClr val="hlink"/>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45" name="Freeform 33"/>
              <p:cNvSpPr>
                <a:spLocks noChangeAspect="1"/>
              </p:cNvSpPr>
              <p:nvPr/>
            </p:nvSpPr>
            <p:spPr bwMode="auto">
              <a:xfrm>
                <a:off x="1091" y="399"/>
                <a:ext cx="125" cy="120"/>
              </a:xfrm>
              <a:custGeom>
                <a:avLst/>
                <a:gdLst>
                  <a:gd name="T0" fmla="*/ 389 w 500"/>
                  <a:gd name="T1" fmla="*/ 68 h 428"/>
                  <a:gd name="T2" fmla="*/ 341 w 500"/>
                  <a:gd name="T3" fmla="*/ 39 h 428"/>
                  <a:gd name="T4" fmla="*/ 245 w 500"/>
                  <a:gd name="T5" fmla="*/ 6 h 428"/>
                  <a:gd name="T6" fmla="*/ 120 w 500"/>
                  <a:gd name="T7" fmla="*/ 20 h 428"/>
                  <a:gd name="T8" fmla="*/ 77 w 500"/>
                  <a:gd name="T9" fmla="*/ 44 h 428"/>
                  <a:gd name="T10" fmla="*/ 308 w 500"/>
                  <a:gd name="T11" fmla="*/ 130 h 428"/>
                  <a:gd name="T12" fmla="*/ 471 w 500"/>
                  <a:gd name="T13" fmla="*/ 126 h 428"/>
                  <a:gd name="T14" fmla="*/ 500 w 500"/>
                  <a:gd name="T15" fmla="*/ 159 h 428"/>
                  <a:gd name="T16" fmla="*/ 490 w 500"/>
                  <a:gd name="T17" fmla="*/ 207 h 428"/>
                  <a:gd name="T18" fmla="*/ 264 w 500"/>
                  <a:gd name="T19" fmla="*/ 265 h 428"/>
                  <a:gd name="T20" fmla="*/ 130 w 500"/>
                  <a:gd name="T21" fmla="*/ 231 h 428"/>
                  <a:gd name="T22" fmla="*/ 87 w 500"/>
                  <a:gd name="T23" fmla="*/ 212 h 428"/>
                  <a:gd name="T24" fmla="*/ 58 w 500"/>
                  <a:gd name="T25" fmla="*/ 202 h 428"/>
                  <a:gd name="T26" fmla="*/ 0 w 500"/>
                  <a:gd name="T27" fmla="*/ 236 h 428"/>
                  <a:gd name="T28" fmla="*/ 10 w 500"/>
                  <a:gd name="T29" fmla="*/ 284 h 428"/>
                  <a:gd name="T30" fmla="*/ 87 w 500"/>
                  <a:gd name="T31" fmla="*/ 313 h 428"/>
                  <a:gd name="T32" fmla="*/ 111 w 500"/>
                  <a:gd name="T33" fmla="*/ 318 h 428"/>
                  <a:gd name="T34" fmla="*/ 144 w 500"/>
                  <a:gd name="T35" fmla="*/ 327 h 428"/>
                  <a:gd name="T36" fmla="*/ 356 w 500"/>
                  <a:gd name="T37" fmla="*/ 322 h 428"/>
                  <a:gd name="T38" fmla="*/ 418 w 500"/>
                  <a:gd name="T39" fmla="*/ 346 h 428"/>
                  <a:gd name="T40" fmla="*/ 413 w 500"/>
                  <a:gd name="T41" fmla="*/ 414 h 428"/>
                  <a:gd name="T42" fmla="*/ 370 w 500"/>
                  <a:gd name="T43" fmla="*/ 428 h 428"/>
                  <a:gd name="T44" fmla="*/ 159 w 500"/>
                  <a:gd name="T45" fmla="*/ 399 h 428"/>
                  <a:gd name="T46" fmla="*/ 149 w 500"/>
                  <a:gd name="T47" fmla="*/ 385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00" h="428">
                    <a:moveTo>
                      <a:pt x="389" y="68"/>
                    </a:moveTo>
                    <a:cubicBezTo>
                      <a:pt x="380" y="43"/>
                      <a:pt x="360" y="51"/>
                      <a:pt x="341" y="39"/>
                    </a:cubicBezTo>
                    <a:cubicBezTo>
                      <a:pt x="312" y="21"/>
                      <a:pt x="278" y="13"/>
                      <a:pt x="245" y="6"/>
                    </a:cubicBezTo>
                    <a:cubicBezTo>
                      <a:pt x="141" y="10"/>
                      <a:pt x="179" y="0"/>
                      <a:pt x="120" y="20"/>
                    </a:cubicBezTo>
                    <a:cubicBezTo>
                      <a:pt x="105" y="25"/>
                      <a:pt x="77" y="44"/>
                      <a:pt x="77" y="44"/>
                    </a:cubicBezTo>
                    <a:cubicBezTo>
                      <a:pt x="36" y="159"/>
                      <a:pt x="264" y="129"/>
                      <a:pt x="308" y="130"/>
                    </a:cubicBezTo>
                    <a:cubicBezTo>
                      <a:pt x="366" y="127"/>
                      <a:pt x="413" y="121"/>
                      <a:pt x="471" y="126"/>
                    </a:cubicBezTo>
                    <a:cubicBezTo>
                      <a:pt x="490" y="132"/>
                      <a:pt x="493" y="141"/>
                      <a:pt x="500" y="159"/>
                    </a:cubicBezTo>
                    <a:cubicBezTo>
                      <a:pt x="500" y="159"/>
                      <a:pt x="496" y="199"/>
                      <a:pt x="490" y="207"/>
                    </a:cubicBezTo>
                    <a:cubicBezTo>
                      <a:pt x="446" y="262"/>
                      <a:pt x="317" y="263"/>
                      <a:pt x="264" y="265"/>
                    </a:cubicBezTo>
                    <a:cubicBezTo>
                      <a:pt x="225" y="260"/>
                      <a:pt x="165" y="253"/>
                      <a:pt x="130" y="231"/>
                    </a:cubicBezTo>
                    <a:cubicBezTo>
                      <a:pt x="108" y="217"/>
                      <a:pt x="121" y="224"/>
                      <a:pt x="87" y="212"/>
                    </a:cubicBezTo>
                    <a:cubicBezTo>
                      <a:pt x="77" y="209"/>
                      <a:pt x="58" y="202"/>
                      <a:pt x="58" y="202"/>
                    </a:cubicBezTo>
                    <a:cubicBezTo>
                      <a:pt x="15" y="207"/>
                      <a:pt x="12" y="201"/>
                      <a:pt x="0" y="236"/>
                    </a:cubicBezTo>
                    <a:cubicBezTo>
                      <a:pt x="0" y="236"/>
                      <a:pt x="4" y="276"/>
                      <a:pt x="10" y="284"/>
                    </a:cubicBezTo>
                    <a:cubicBezTo>
                      <a:pt x="25" y="303"/>
                      <a:pt x="64" y="308"/>
                      <a:pt x="87" y="313"/>
                    </a:cubicBezTo>
                    <a:cubicBezTo>
                      <a:pt x="95" y="315"/>
                      <a:pt x="103" y="316"/>
                      <a:pt x="111" y="318"/>
                    </a:cubicBezTo>
                    <a:cubicBezTo>
                      <a:pt x="122" y="321"/>
                      <a:pt x="144" y="327"/>
                      <a:pt x="144" y="327"/>
                    </a:cubicBezTo>
                    <a:cubicBezTo>
                      <a:pt x="217" y="324"/>
                      <a:pt x="284" y="317"/>
                      <a:pt x="356" y="322"/>
                    </a:cubicBezTo>
                    <a:cubicBezTo>
                      <a:pt x="378" y="330"/>
                      <a:pt x="398" y="333"/>
                      <a:pt x="418" y="346"/>
                    </a:cubicBezTo>
                    <a:cubicBezTo>
                      <a:pt x="426" y="368"/>
                      <a:pt x="437" y="395"/>
                      <a:pt x="413" y="414"/>
                    </a:cubicBezTo>
                    <a:cubicBezTo>
                      <a:pt x="401" y="423"/>
                      <a:pt x="370" y="428"/>
                      <a:pt x="370" y="428"/>
                    </a:cubicBezTo>
                    <a:cubicBezTo>
                      <a:pt x="297" y="424"/>
                      <a:pt x="230" y="414"/>
                      <a:pt x="159" y="399"/>
                    </a:cubicBezTo>
                    <a:cubicBezTo>
                      <a:pt x="156" y="394"/>
                      <a:pt x="149" y="385"/>
                      <a:pt x="149" y="385"/>
                    </a:cubicBezTo>
                  </a:path>
                </a:pathLst>
              </a:custGeom>
              <a:noFill/>
              <a:ln w="19050" cmpd="sng">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64546" name="Text Box 34"/>
            <p:cNvSpPr txBox="1">
              <a:spLocks noChangeArrowheads="1"/>
            </p:cNvSpPr>
            <p:nvPr/>
          </p:nvSpPr>
          <p:spPr bwMode="auto">
            <a:xfrm>
              <a:off x="1781175" y="357188"/>
              <a:ext cx="766763" cy="3844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800">
                  <a:solidFill>
                    <a:srgbClr val="0066FF"/>
                  </a:solidFill>
                  <a:latin typeface="Arial Unicode MS" panose="020B0604020202020204" pitchFamily="50" charset="-128"/>
                  <a:ea typeface="Arial Unicode MS" panose="020B0604020202020204" pitchFamily="50" charset="-128"/>
                  <a:cs typeface="Arial Unicode MS" panose="020B0604020202020204" pitchFamily="50" charset="-128"/>
                </a:rPr>
                <a:t>Ad</a:t>
              </a:r>
            </a:p>
          </p:txBody>
        </p:sp>
        <p:sp>
          <p:nvSpPr>
            <p:cNvPr id="64547" name="Text Box 35"/>
            <p:cNvSpPr txBox="1">
              <a:spLocks noChangeArrowheads="1"/>
            </p:cNvSpPr>
            <p:nvPr/>
          </p:nvSpPr>
          <p:spPr bwMode="auto">
            <a:xfrm>
              <a:off x="6341662" y="331109"/>
              <a:ext cx="1124970" cy="3844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spcBef>
                  <a:spcPct val="50000"/>
                </a:spcBef>
              </a:pPr>
              <a:r>
                <a:rPr lang="en-US" altLang="ja-JP" dirty="0" smtClean="0">
                  <a:solidFill>
                    <a:srgbClr val="FF3399"/>
                  </a:solidFill>
                  <a:latin typeface="Arial Unicode MS" panose="020B0604020202020204" pitchFamily="50" charset="-128"/>
                  <a:ea typeface="Arial Unicode MS" panose="020B0604020202020204" pitchFamily="50" charset="-128"/>
                  <a:cs typeface="Arial Unicode MS" panose="020B0604020202020204" pitchFamily="50" charset="-128"/>
                </a:rPr>
                <a:t>Lipoplex</a:t>
              </a:r>
              <a:endParaRPr lang="en-US" altLang="ja-JP" sz="1800" dirty="0">
                <a:solidFill>
                  <a:srgbClr val="FF3399"/>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48" name="Line 36"/>
            <p:cNvSpPr>
              <a:spLocks noChangeShapeType="1"/>
            </p:cNvSpPr>
            <p:nvPr/>
          </p:nvSpPr>
          <p:spPr bwMode="auto">
            <a:xfrm>
              <a:off x="92075" y="1430338"/>
              <a:ext cx="8826500" cy="0"/>
            </a:xfrm>
            <a:prstGeom prst="line">
              <a:avLst/>
            </a:prstGeom>
            <a:noFill/>
            <a:ln w="5715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49" name="Line 37"/>
            <p:cNvSpPr>
              <a:spLocks noChangeShapeType="1"/>
            </p:cNvSpPr>
            <p:nvPr/>
          </p:nvSpPr>
          <p:spPr bwMode="auto">
            <a:xfrm>
              <a:off x="6692900" y="5494338"/>
              <a:ext cx="1588" cy="306387"/>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50" name="AutoShape 38"/>
            <p:cNvSpPr>
              <a:spLocks noChangeArrowheads="1"/>
            </p:cNvSpPr>
            <p:nvPr/>
          </p:nvSpPr>
          <p:spPr bwMode="auto">
            <a:xfrm>
              <a:off x="246063" y="511175"/>
              <a:ext cx="1304925" cy="688975"/>
            </a:xfrm>
            <a:prstGeom prst="wedgeRoundRectCallout">
              <a:avLst>
                <a:gd name="adj1" fmla="val 71444"/>
                <a:gd name="adj2" fmla="val 1620"/>
                <a:gd name="adj3" fmla="val 16667"/>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51" name="Text Box 39"/>
            <p:cNvSpPr txBox="1">
              <a:spLocks noChangeArrowheads="1"/>
            </p:cNvSpPr>
            <p:nvPr/>
          </p:nvSpPr>
          <p:spPr bwMode="auto">
            <a:xfrm>
              <a:off x="523875" y="323850"/>
              <a:ext cx="768350" cy="35243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600" i="1">
                  <a:solidFill>
                    <a:srgbClr val="0066FF"/>
                  </a:solidFill>
                  <a:latin typeface="Arial Unicode MS" panose="020B0604020202020204" pitchFamily="50" charset="-128"/>
                  <a:ea typeface="Arial Unicode MS" panose="020B0604020202020204" pitchFamily="50" charset="-128"/>
                  <a:cs typeface="Arial Unicode MS" panose="020B0604020202020204" pitchFamily="50" charset="-128"/>
                </a:rPr>
                <a:t>Dose</a:t>
              </a:r>
            </a:p>
          </p:txBody>
        </p:sp>
        <p:sp>
          <p:nvSpPr>
            <p:cNvPr id="64552" name="Text Box 40"/>
            <p:cNvSpPr txBox="1">
              <a:spLocks noChangeArrowheads="1"/>
            </p:cNvSpPr>
            <p:nvPr/>
          </p:nvSpPr>
          <p:spPr bwMode="auto">
            <a:xfrm>
              <a:off x="7710488" y="328613"/>
              <a:ext cx="766762" cy="35243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600" i="1">
                  <a:solidFill>
                    <a:srgbClr val="FF3399"/>
                  </a:solidFill>
                  <a:latin typeface="Arial Unicode MS" panose="020B0604020202020204" pitchFamily="50" charset="-128"/>
                  <a:ea typeface="Arial Unicode MS" panose="020B0604020202020204" pitchFamily="50" charset="-128"/>
                  <a:cs typeface="Arial Unicode MS" panose="020B0604020202020204" pitchFamily="50" charset="-128"/>
                </a:rPr>
                <a:t>Dose</a:t>
              </a:r>
            </a:p>
          </p:txBody>
        </p:sp>
        <p:sp>
          <p:nvSpPr>
            <p:cNvPr id="64553" name="Text Box 41"/>
            <p:cNvSpPr txBox="1">
              <a:spLocks noChangeArrowheads="1"/>
            </p:cNvSpPr>
            <p:nvPr/>
          </p:nvSpPr>
          <p:spPr bwMode="auto">
            <a:xfrm>
              <a:off x="311155" y="622788"/>
              <a:ext cx="1152525" cy="5446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     200 copies/cell</a:t>
              </a:r>
            </a:p>
          </p:txBody>
        </p:sp>
        <p:sp>
          <p:nvSpPr>
            <p:cNvPr id="64554" name="Text Box 42"/>
            <p:cNvSpPr txBox="1">
              <a:spLocks noChangeArrowheads="1"/>
            </p:cNvSpPr>
            <p:nvPr/>
          </p:nvSpPr>
          <p:spPr bwMode="auto">
            <a:xfrm>
              <a:off x="7580337" y="629577"/>
              <a:ext cx="1382713" cy="3203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6.7×10</a:t>
              </a:r>
              <a:r>
                <a:rPr lang="en-US" altLang="ja-JP" sz="1400" baseline="30000" dirty="0">
                  <a:latin typeface="Arial Unicode MS" panose="020B0604020202020204" pitchFamily="50" charset="-128"/>
                  <a:ea typeface="Arial Unicode MS" panose="020B0604020202020204" pitchFamily="50" charset="-128"/>
                  <a:cs typeface="Arial Unicode MS" panose="020B0604020202020204" pitchFamily="50" charset="-128"/>
                </a:rPr>
                <a:t>5</a:t>
              </a:r>
              <a:endPar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55" name="AutoShape 43"/>
            <p:cNvSpPr>
              <a:spLocks noChangeArrowheads="1"/>
            </p:cNvSpPr>
            <p:nvPr/>
          </p:nvSpPr>
          <p:spPr bwMode="auto">
            <a:xfrm>
              <a:off x="2932113" y="4835525"/>
              <a:ext cx="1150937" cy="582613"/>
            </a:xfrm>
            <a:prstGeom prst="roundRect">
              <a:avLst>
                <a:gd name="adj" fmla="val 16667"/>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56" name="Text Box 44"/>
            <p:cNvSpPr txBox="1">
              <a:spLocks noChangeArrowheads="1"/>
            </p:cNvSpPr>
            <p:nvPr/>
          </p:nvSpPr>
          <p:spPr bwMode="auto">
            <a:xfrm>
              <a:off x="3009900" y="4651375"/>
              <a:ext cx="996950" cy="35243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600" i="1">
                  <a:solidFill>
                    <a:srgbClr val="0066FF"/>
                  </a:solidFill>
                  <a:latin typeface="Arial Unicode MS" panose="020B0604020202020204" pitchFamily="50" charset="-128"/>
                  <a:ea typeface="Arial Unicode MS" panose="020B0604020202020204" pitchFamily="50" charset="-128"/>
                  <a:cs typeface="Arial Unicode MS" panose="020B0604020202020204" pitchFamily="50" charset="-128"/>
                </a:rPr>
                <a:t>nucleus</a:t>
              </a:r>
            </a:p>
          </p:txBody>
        </p:sp>
        <p:sp>
          <p:nvSpPr>
            <p:cNvPr id="64557" name="Text Box 45"/>
            <p:cNvSpPr txBox="1">
              <a:spLocks noChangeArrowheads="1"/>
            </p:cNvSpPr>
            <p:nvPr/>
          </p:nvSpPr>
          <p:spPr bwMode="auto">
            <a:xfrm>
              <a:off x="5081588" y="4651375"/>
              <a:ext cx="996950" cy="35243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600" i="1">
                  <a:solidFill>
                    <a:srgbClr val="FF3399"/>
                  </a:solidFill>
                  <a:latin typeface="Arial Unicode MS" panose="020B0604020202020204" pitchFamily="50" charset="-128"/>
                  <a:ea typeface="Arial Unicode MS" panose="020B0604020202020204" pitchFamily="50" charset="-128"/>
                  <a:cs typeface="Arial Unicode MS" panose="020B0604020202020204" pitchFamily="50" charset="-128"/>
                </a:rPr>
                <a:t>nucleus</a:t>
              </a:r>
            </a:p>
          </p:txBody>
        </p:sp>
        <p:sp>
          <p:nvSpPr>
            <p:cNvPr id="64558" name="Text Box 46"/>
            <p:cNvSpPr txBox="1">
              <a:spLocks noChangeArrowheads="1"/>
            </p:cNvSpPr>
            <p:nvPr/>
          </p:nvSpPr>
          <p:spPr bwMode="auto">
            <a:xfrm>
              <a:off x="3240088" y="4881563"/>
              <a:ext cx="690562" cy="3203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7.3</a:t>
              </a:r>
            </a:p>
          </p:txBody>
        </p:sp>
        <p:sp>
          <p:nvSpPr>
            <p:cNvPr id="64559" name="Text Box 47"/>
            <p:cNvSpPr txBox="1">
              <a:spLocks noChangeArrowheads="1"/>
            </p:cNvSpPr>
            <p:nvPr/>
          </p:nvSpPr>
          <p:spPr bwMode="auto">
            <a:xfrm>
              <a:off x="5157788" y="4881563"/>
              <a:ext cx="1150937" cy="3203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4.1×10</a:t>
              </a:r>
              <a:r>
                <a:rPr lang="en-US" altLang="ja-JP" sz="1400" baseline="30000">
                  <a:latin typeface="Arial Unicode MS" panose="020B0604020202020204" pitchFamily="50" charset="-128"/>
                  <a:ea typeface="Arial Unicode MS" panose="020B0604020202020204" pitchFamily="50" charset="-128"/>
                  <a:cs typeface="Arial Unicode MS" panose="020B0604020202020204" pitchFamily="50" charset="-128"/>
                </a:rPr>
                <a:t>4</a:t>
              </a:r>
            </a:p>
          </p:txBody>
        </p:sp>
        <p:sp>
          <p:nvSpPr>
            <p:cNvPr id="64560" name="Line 48"/>
            <p:cNvSpPr>
              <a:spLocks noChangeShapeType="1"/>
            </p:cNvSpPr>
            <p:nvPr/>
          </p:nvSpPr>
          <p:spPr bwMode="auto">
            <a:xfrm flipH="1" flipV="1">
              <a:off x="1476375" y="5157788"/>
              <a:ext cx="841375" cy="719137"/>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61" name="Line 49"/>
            <p:cNvSpPr>
              <a:spLocks noChangeShapeType="1"/>
            </p:cNvSpPr>
            <p:nvPr/>
          </p:nvSpPr>
          <p:spPr bwMode="auto">
            <a:xfrm flipV="1">
              <a:off x="6846888" y="5187950"/>
              <a:ext cx="920750" cy="68897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62" name="Oval 50"/>
            <p:cNvSpPr>
              <a:spLocks noChangeArrowheads="1"/>
            </p:cNvSpPr>
            <p:nvPr/>
          </p:nvSpPr>
          <p:spPr bwMode="auto">
            <a:xfrm>
              <a:off x="219075" y="4441825"/>
              <a:ext cx="1689100" cy="690563"/>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63" name="Text Box 51"/>
            <p:cNvSpPr txBox="1">
              <a:spLocks noChangeArrowheads="1"/>
            </p:cNvSpPr>
            <p:nvPr/>
          </p:nvSpPr>
          <p:spPr bwMode="auto">
            <a:xfrm>
              <a:off x="449263" y="4365625"/>
              <a:ext cx="1150937" cy="32039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400" i="1">
                  <a:solidFill>
                    <a:srgbClr val="0066FF"/>
                  </a:solidFill>
                  <a:latin typeface="Arial Unicode MS" panose="020B0604020202020204" pitchFamily="50" charset="-128"/>
                  <a:ea typeface="Arial Unicode MS" panose="020B0604020202020204" pitchFamily="50" charset="-128"/>
                  <a:cs typeface="Arial Unicode MS" panose="020B0604020202020204" pitchFamily="50" charset="-128"/>
                </a:rPr>
                <a:t>expression</a:t>
              </a:r>
            </a:p>
          </p:txBody>
        </p:sp>
        <p:sp>
          <p:nvSpPr>
            <p:cNvPr id="64564" name="Text Box 52"/>
            <p:cNvSpPr txBox="1">
              <a:spLocks noChangeArrowheads="1"/>
            </p:cNvSpPr>
            <p:nvPr/>
          </p:nvSpPr>
          <p:spPr bwMode="auto">
            <a:xfrm>
              <a:off x="541338" y="4576763"/>
              <a:ext cx="1054100" cy="3203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5.3×10</a:t>
              </a:r>
              <a:r>
                <a:rPr lang="en-US" altLang="ja-JP" sz="1400" baseline="30000">
                  <a:latin typeface="Arial Unicode MS" panose="020B0604020202020204" pitchFamily="50" charset="-128"/>
                  <a:ea typeface="Arial Unicode MS" panose="020B0604020202020204" pitchFamily="50" charset="-128"/>
                  <a:cs typeface="Arial Unicode MS" panose="020B0604020202020204" pitchFamily="50" charset="-128"/>
                </a:rPr>
                <a:t>5</a:t>
              </a:r>
            </a:p>
          </p:txBody>
        </p:sp>
        <p:sp>
          <p:nvSpPr>
            <p:cNvPr id="64565" name="Text Box 53"/>
            <p:cNvSpPr txBox="1">
              <a:spLocks noChangeArrowheads="1"/>
            </p:cNvSpPr>
            <p:nvPr/>
          </p:nvSpPr>
          <p:spPr bwMode="auto">
            <a:xfrm>
              <a:off x="7710488" y="4622800"/>
              <a:ext cx="996950" cy="3203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3.7×10</a:t>
              </a:r>
              <a:r>
                <a:rPr lang="en-US" altLang="ja-JP" sz="1400" baseline="30000">
                  <a:latin typeface="Arial Unicode MS" panose="020B0604020202020204" pitchFamily="50" charset="-128"/>
                  <a:ea typeface="Arial Unicode MS" panose="020B0604020202020204" pitchFamily="50" charset="-128"/>
                  <a:cs typeface="Arial Unicode MS" panose="020B0604020202020204" pitchFamily="50" charset="-128"/>
                </a:rPr>
                <a:t>5</a:t>
              </a:r>
            </a:p>
          </p:txBody>
        </p:sp>
        <p:sp>
          <p:nvSpPr>
            <p:cNvPr id="64566" name="Text Box 54"/>
            <p:cNvSpPr txBox="1">
              <a:spLocks noChangeArrowheads="1"/>
            </p:cNvSpPr>
            <p:nvPr/>
          </p:nvSpPr>
          <p:spPr bwMode="auto">
            <a:xfrm>
              <a:off x="7618162" y="4326918"/>
              <a:ext cx="1150938" cy="32039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400" i="1" dirty="0">
                  <a:solidFill>
                    <a:srgbClr val="FF3399"/>
                  </a:solidFill>
                  <a:latin typeface="Arial Unicode MS" panose="020B0604020202020204" pitchFamily="50" charset="-128"/>
                  <a:ea typeface="Arial Unicode MS" panose="020B0604020202020204" pitchFamily="50" charset="-128"/>
                  <a:cs typeface="Arial Unicode MS" panose="020B0604020202020204" pitchFamily="50" charset="-128"/>
                </a:rPr>
                <a:t>expression</a:t>
              </a:r>
            </a:p>
          </p:txBody>
        </p:sp>
        <p:sp>
          <p:nvSpPr>
            <p:cNvPr id="64567" name="AutoShape 55"/>
            <p:cNvSpPr>
              <a:spLocks noChangeArrowheads="1"/>
            </p:cNvSpPr>
            <p:nvPr/>
          </p:nvSpPr>
          <p:spPr bwMode="auto">
            <a:xfrm>
              <a:off x="187325" y="5646738"/>
              <a:ext cx="1848631" cy="987425"/>
            </a:xfrm>
            <a:prstGeom prst="wedgeRoundRectCallout">
              <a:avLst>
                <a:gd name="adj1" fmla="val 62167"/>
                <a:gd name="adj2" fmla="val -42731"/>
                <a:gd name="adj3" fmla="val 16667"/>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68" name="AutoShape 56"/>
            <p:cNvSpPr>
              <a:spLocks noChangeArrowheads="1"/>
            </p:cNvSpPr>
            <p:nvPr/>
          </p:nvSpPr>
          <p:spPr bwMode="auto">
            <a:xfrm>
              <a:off x="7221538" y="5573713"/>
              <a:ext cx="1887537" cy="1065212"/>
            </a:xfrm>
            <a:prstGeom prst="wedgeRoundRectCallout">
              <a:avLst>
                <a:gd name="adj1" fmla="val -38389"/>
                <a:gd name="adj2" fmla="val -64542"/>
                <a:gd name="adj3" fmla="val 16667"/>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69" name="Text Box 57"/>
            <p:cNvSpPr txBox="1">
              <a:spLocks noChangeArrowheads="1"/>
            </p:cNvSpPr>
            <p:nvPr/>
          </p:nvSpPr>
          <p:spPr bwMode="auto">
            <a:xfrm>
              <a:off x="331788" y="5661025"/>
              <a:ext cx="1743075" cy="54467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400" i="1">
                  <a:solidFill>
                    <a:srgbClr val="0066FF"/>
                  </a:solidFill>
                  <a:latin typeface="Arial Unicode MS" panose="020B0604020202020204" pitchFamily="50" charset="-128"/>
                  <a:ea typeface="Arial Unicode MS" panose="020B0604020202020204" pitchFamily="50" charset="-128"/>
                  <a:cs typeface="Arial Unicode MS" panose="020B0604020202020204" pitchFamily="50" charset="-128"/>
                </a:rPr>
                <a:t>Post-nuclear delivery process</a:t>
              </a:r>
            </a:p>
          </p:txBody>
        </p:sp>
        <p:sp>
          <p:nvSpPr>
            <p:cNvPr id="64570" name="Text Box 58"/>
            <p:cNvSpPr txBox="1">
              <a:spLocks noChangeArrowheads="1"/>
            </p:cNvSpPr>
            <p:nvPr/>
          </p:nvSpPr>
          <p:spPr bwMode="auto">
            <a:xfrm>
              <a:off x="7367588" y="5632450"/>
              <a:ext cx="1749425" cy="54467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400" i="1">
                  <a:solidFill>
                    <a:srgbClr val="FF00FF"/>
                  </a:solidFill>
                  <a:latin typeface="Arial Unicode MS" panose="020B0604020202020204" pitchFamily="50" charset="-128"/>
                  <a:ea typeface="Arial Unicode MS" panose="020B0604020202020204" pitchFamily="50" charset="-128"/>
                  <a:cs typeface="Arial Unicode MS" panose="020B0604020202020204" pitchFamily="50" charset="-128"/>
                </a:rPr>
                <a:t>Post-nuclear delivery process</a:t>
              </a:r>
            </a:p>
          </p:txBody>
        </p:sp>
        <p:sp>
          <p:nvSpPr>
            <p:cNvPr id="64571" name="Text Box 59"/>
            <p:cNvSpPr txBox="1">
              <a:spLocks noChangeArrowheads="1"/>
            </p:cNvSpPr>
            <p:nvPr/>
          </p:nvSpPr>
          <p:spPr bwMode="auto">
            <a:xfrm>
              <a:off x="477838" y="6075363"/>
              <a:ext cx="1150937" cy="352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600">
                  <a:solidFill>
                    <a:srgbClr val="FF3300"/>
                  </a:solidFill>
                  <a:latin typeface="Arial Unicode MS" panose="020B0604020202020204" pitchFamily="50" charset="-128"/>
                  <a:ea typeface="Arial Unicode MS" panose="020B0604020202020204" pitchFamily="50" charset="-128"/>
                  <a:cs typeface="Arial Unicode MS" panose="020B0604020202020204" pitchFamily="50" charset="-128"/>
                </a:rPr>
                <a:t>7.3×10</a:t>
              </a:r>
              <a:r>
                <a:rPr lang="en-US" altLang="ja-JP" sz="1600" baseline="30000">
                  <a:solidFill>
                    <a:srgbClr val="FF3300"/>
                  </a:solidFill>
                  <a:latin typeface="Arial Unicode MS" panose="020B0604020202020204" pitchFamily="50" charset="-128"/>
                  <a:ea typeface="Arial Unicode MS" panose="020B0604020202020204" pitchFamily="50" charset="-128"/>
                  <a:cs typeface="Arial Unicode MS" panose="020B0604020202020204" pitchFamily="50" charset="-128"/>
                </a:rPr>
                <a:t>4</a:t>
              </a:r>
            </a:p>
          </p:txBody>
        </p:sp>
        <p:sp>
          <p:nvSpPr>
            <p:cNvPr id="64572" name="Text Box 60"/>
            <p:cNvSpPr txBox="1">
              <a:spLocks noChangeArrowheads="1"/>
            </p:cNvSpPr>
            <p:nvPr/>
          </p:nvSpPr>
          <p:spPr bwMode="auto">
            <a:xfrm>
              <a:off x="7908925" y="6075363"/>
              <a:ext cx="690562" cy="352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600">
                  <a:solidFill>
                    <a:srgbClr val="FF3300"/>
                  </a:solidFill>
                  <a:latin typeface="Arial Unicode MS" panose="020B0604020202020204" pitchFamily="50" charset="-128"/>
                  <a:ea typeface="Arial Unicode MS" panose="020B0604020202020204" pitchFamily="50" charset="-128"/>
                  <a:cs typeface="Arial Unicode MS" panose="020B0604020202020204" pitchFamily="50" charset="-128"/>
                </a:rPr>
                <a:t>9.0</a:t>
              </a:r>
            </a:p>
          </p:txBody>
        </p:sp>
        <p:sp>
          <p:nvSpPr>
            <p:cNvPr id="64573" name="Text Box 61"/>
            <p:cNvSpPr txBox="1">
              <a:spLocks noChangeArrowheads="1"/>
            </p:cNvSpPr>
            <p:nvPr/>
          </p:nvSpPr>
          <p:spPr bwMode="auto">
            <a:xfrm>
              <a:off x="7481912" y="848653"/>
              <a:ext cx="1042228" cy="3203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copies/cell</a:t>
              </a:r>
            </a:p>
          </p:txBody>
        </p:sp>
        <p:sp>
          <p:nvSpPr>
            <p:cNvPr id="64574" name="Text Box 62"/>
            <p:cNvSpPr txBox="1">
              <a:spLocks noChangeArrowheads="1"/>
            </p:cNvSpPr>
            <p:nvPr/>
          </p:nvSpPr>
          <p:spPr bwMode="auto">
            <a:xfrm>
              <a:off x="330200" y="4772025"/>
              <a:ext cx="1372627" cy="2883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rPr>
                <a:t>RLU / mg protein</a:t>
              </a:r>
            </a:p>
          </p:txBody>
        </p:sp>
        <p:sp>
          <p:nvSpPr>
            <p:cNvPr id="64575" name="Text Box 63"/>
            <p:cNvSpPr txBox="1">
              <a:spLocks noChangeArrowheads="1"/>
            </p:cNvSpPr>
            <p:nvPr/>
          </p:nvSpPr>
          <p:spPr bwMode="auto">
            <a:xfrm>
              <a:off x="7570788" y="4827588"/>
              <a:ext cx="1372627" cy="2883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rPr>
                <a:t>RLU / mg protein</a:t>
              </a:r>
            </a:p>
          </p:txBody>
        </p:sp>
        <p:sp>
          <p:nvSpPr>
            <p:cNvPr id="64576" name="Text Box 64"/>
            <p:cNvSpPr txBox="1">
              <a:spLocks noChangeArrowheads="1"/>
            </p:cNvSpPr>
            <p:nvPr/>
          </p:nvSpPr>
          <p:spPr bwMode="auto">
            <a:xfrm>
              <a:off x="5059363" y="5099050"/>
              <a:ext cx="1042228" cy="3203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copies/cell</a:t>
              </a:r>
            </a:p>
          </p:txBody>
        </p:sp>
        <p:sp>
          <p:nvSpPr>
            <p:cNvPr id="64577" name="Text Box 65"/>
            <p:cNvSpPr txBox="1">
              <a:spLocks noChangeArrowheads="1"/>
            </p:cNvSpPr>
            <p:nvPr/>
          </p:nvSpPr>
          <p:spPr bwMode="auto">
            <a:xfrm>
              <a:off x="2932113" y="5099050"/>
              <a:ext cx="1042228" cy="3203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copies/cell</a:t>
              </a:r>
            </a:p>
          </p:txBody>
        </p:sp>
        <p:sp>
          <p:nvSpPr>
            <p:cNvPr id="64578" name="Text Box 66"/>
            <p:cNvSpPr txBox="1">
              <a:spLocks noChangeArrowheads="1"/>
            </p:cNvSpPr>
            <p:nvPr/>
          </p:nvSpPr>
          <p:spPr bwMode="auto">
            <a:xfrm>
              <a:off x="187325" y="6303963"/>
              <a:ext cx="1747189" cy="2883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rPr>
                <a:t>RLU / mg protein/copy</a:t>
              </a:r>
            </a:p>
          </p:txBody>
        </p:sp>
        <p:sp>
          <p:nvSpPr>
            <p:cNvPr id="64579" name="Text Box 67"/>
            <p:cNvSpPr txBox="1">
              <a:spLocks noChangeArrowheads="1"/>
            </p:cNvSpPr>
            <p:nvPr/>
          </p:nvSpPr>
          <p:spPr bwMode="auto">
            <a:xfrm>
              <a:off x="7232650" y="6316663"/>
              <a:ext cx="1998446" cy="2883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rPr>
                <a:t>RLU / mg protein/copy</a:t>
              </a:r>
            </a:p>
          </p:txBody>
        </p:sp>
        <p:sp>
          <p:nvSpPr>
            <p:cNvPr id="64580" name="Oval 68"/>
            <p:cNvSpPr>
              <a:spLocks noChangeArrowheads="1"/>
            </p:cNvSpPr>
            <p:nvPr/>
          </p:nvSpPr>
          <p:spPr bwMode="auto">
            <a:xfrm>
              <a:off x="322263" y="3040063"/>
              <a:ext cx="692150" cy="460375"/>
            </a:xfrm>
            <a:prstGeom prst="ellipse">
              <a:avLst/>
            </a:prstGeom>
            <a:noFill/>
            <a:ln w="19050">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81" name="Oval 69"/>
            <p:cNvSpPr>
              <a:spLocks noChangeArrowheads="1"/>
            </p:cNvSpPr>
            <p:nvPr/>
          </p:nvSpPr>
          <p:spPr bwMode="auto">
            <a:xfrm>
              <a:off x="8074025" y="2963863"/>
              <a:ext cx="690563" cy="460375"/>
            </a:xfrm>
            <a:prstGeom prst="ellipse">
              <a:avLst/>
            </a:prstGeom>
            <a:noFill/>
            <a:ln w="19050">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82" name="Line 70"/>
            <p:cNvSpPr>
              <a:spLocks noChangeShapeType="1"/>
            </p:cNvSpPr>
            <p:nvPr/>
          </p:nvSpPr>
          <p:spPr bwMode="auto">
            <a:xfrm>
              <a:off x="936625" y="3578225"/>
              <a:ext cx="538163" cy="458788"/>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83" name="Line 71"/>
            <p:cNvSpPr>
              <a:spLocks noChangeShapeType="1"/>
            </p:cNvSpPr>
            <p:nvPr/>
          </p:nvSpPr>
          <p:spPr bwMode="auto">
            <a:xfrm flipH="1">
              <a:off x="7921625" y="3424238"/>
              <a:ext cx="460375" cy="460375"/>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84" name="Text Box 72"/>
            <p:cNvSpPr txBox="1">
              <a:spLocks noChangeArrowheads="1"/>
            </p:cNvSpPr>
            <p:nvPr/>
          </p:nvSpPr>
          <p:spPr bwMode="auto">
            <a:xfrm>
              <a:off x="3886200" y="5510213"/>
              <a:ext cx="1038957" cy="3844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Nucleus</a:t>
              </a:r>
            </a:p>
          </p:txBody>
        </p:sp>
        <p:sp>
          <p:nvSpPr>
            <p:cNvPr id="64585" name="Line 73"/>
            <p:cNvSpPr>
              <a:spLocks noChangeShapeType="1"/>
            </p:cNvSpPr>
            <p:nvPr/>
          </p:nvSpPr>
          <p:spPr bwMode="auto">
            <a:xfrm>
              <a:off x="1704975" y="4267200"/>
              <a:ext cx="690563" cy="69056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586" name="Line 74"/>
            <p:cNvSpPr>
              <a:spLocks noChangeShapeType="1"/>
            </p:cNvSpPr>
            <p:nvPr/>
          </p:nvSpPr>
          <p:spPr bwMode="auto">
            <a:xfrm flipH="1">
              <a:off x="6769100" y="4114800"/>
              <a:ext cx="844550" cy="84296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aphicFrame>
          <p:nvGraphicFramePr>
            <p:cNvPr id="64588" name="Object 76"/>
            <p:cNvGraphicFramePr>
              <a:graphicFrameLocks noChangeAspect="1"/>
            </p:cNvGraphicFramePr>
            <p:nvPr>
              <p:extLst/>
            </p:nvPr>
          </p:nvGraphicFramePr>
          <p:xfrm>
            <a:off x="1624013" y="1724025"/>
            <a:ext cx="2554287" cy="2565400"/>
          </p:xfrm>
          <a:graphic>
            <a:graphicData uri="http://schemas.openxmlformats.org/presentationml/2006/ole">
              <mc:AlternateContent xmlns:mc="http://schemas.openxmlformats.org/markup-compatibility/2006">
                <mc:Choice xmlns:v="urn:schemas-microsoft-com:vml" Requires="v">
                  <p:oleObj spid="_x0000_s3492" name="グラフ" r:id="rId4" imgW="3451819" imgH="2826924" progId="Excel.Chart.8">
                    <p:embed/>
                  </p:oleObj>
                </mc:Choice>
                <mc:Fallback>
                  <p:oleObj name="グラフ" r:id="rId4" imgW="3451819" imgH="2826924" progId="Excel.Char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l="15434" t="8150" r="16164" b="8150"/>
                        <a:stretch>
                          <a:fillRect/>
                        </a:stretch>
                      </p:blipFill>
                      <p:spPr bwMode="auto">
                        <a:xfrm>
                          <a:off x="1624013" y="1724025"/>
                          <a:ext cx="2554287" cy="256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4589" name="Text Box 77"/>
            <p:cNvSpPr txBox="1">
              <a:spLocks noChangeArrowheads="1"/>
            </p:cNvSpPr>
            <p:nvPr/>
          </p:nvSpPr>
          <p:spPr bwMode="auto">
            <a:xfrm>
              <a:off x="2338388" y="2624139"/>
              <a:ext cx="1192708" cy="3203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400">
                  <a:solidFill>
                    <a:srgbClr val="0099FF"/>
                  </a:solidFill>
                  <a:latin typeface="Arial Unicode MS" panose="020B0604020202020204" pitchFamily="50" charset="-128"/>
                  <a:ea typeface="Arial Unicode MS" panose="020B0604020202020204" pitchFamily="50" charset="-128"/>
                  <a:cs typeface="Arial Unicode MS" panose="020B0604020202020204" pitchFamily="50" charset="-128"/>
                </a:rPr>
                <a:t>Total uptake</a:t>
              </a:r>
            </a:p>
          </p:txBody>
        </p:sp>
        <p:sp>
          <p:nvSpPr>
            <p:cNvPr id="64590" name="Text Box 78"/>
            <p:cNvSpPr txBox="1">
              <a:spLocks noChangeArrowheads="1"/>
            </p:cNvSpPr>
            <p:nvPr/>
          </p:nvSpPr>
          <p:spPr bwMode="auto">
            <a:xfrm>
              <a:off x="2671763" y="2873375"/>
              <a:ext cx="391244" cy="3203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20</a:t>
              </a:r>
            </a:p>
          </p:txBody>
        </p:sp>
        <p:sp>
          <p:nvSpPr>
            <p:cNvPr id="64591" name="Text Box 79"/>
            <p:cNvSpPr txBox="1">
              <a:spLocks noChangeArrowheads="1"/>
            </p:cNvSpPr>
            <p:nvPr/>
          </p:nvSpPr>
          <p:spPr bwMode="auto">
            <a:xfrm>
              <a:off x="2343150" y="3076575"/>
              <a:ext cx="1042228" cy="3203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copies/cell</a:t>
              </a:r>
            </a:p>
          </p:txBody>
        </p:sp>
        <p:sp>
          <p:nvSpPr>
            <p:cNvPr id="64592" name="Text Box 80"/>
            <p:cNvSpPr txBox="1">
              <a:spLocks noChangeArrowheads="1"/>
            </p:cNvSpPr>
            <p:nvPr/>
          </p:nvSpPr>
          <p:spPr bwMode="auto">
            <a:xfrm>
              <a:off x="1414463" y="2457450"/>
              <a:ext cx="808333" cy="544678"/>
            </a:xfrm>
            <a:prstGeom prst="rect">
              <a:avLst/>
            </a:prstGeom>
            <a:solidFill>
              <a:schemeClr val="bg1"/>
            </a:solidFill>
            <a:ln w="9525" cap="rnd">
              <a:solidFill>
                <a:schemeClr val="tx1"/>
              </a:solidFill>
              <a:prstDash val="sysDot"/>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400" i="1">
                  <a:latin typeface="Arial Unicode MS" panose="020B0604020202020204" pitchFamily="50" charset="-128"/>
                  <a:ea typeface="Arial Unicode MS" panose="020B0604020202020204" pitchFamily="50" charset="-128"/>
                  <a:cs typeface="Arial Unicode MS" panose="020B0604020202020204" pitchFamily="50" charset="-128"/>
                </a:rPr>
                <a:t>end/lys</a:t>
              </a:r>
            </a:p>
            <a:p>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 30.3 %</a:t>
              </a:r>
            </a:p>
          </p:txBody>
        </p:sp>
        <p:sp>
          <p:nvSpPr>
            <p:cNvPr id="64593" name="Text Box 81"/>
            <p:cNvSpPr txBox="1">
              <a:spLocks noChangeArrowheads="1"/>
            </p:cNvSpPr>
            <p:nvPr/>
          </p:nvSpPr>
          <p:spPr bwMode="auto">
            <a:xfrm>
              <a:off x="3521075" y="2457450"/>
              <a:ext cx="819782" cy="544678"/>
            </a:xfrm>
            <a:prstGeom prst="rect">
              <a:avLst/>
            </a:prstGeom>
            <a:solidFill>
              <a:schemeClr val="bg1"/>
            </a:solidFill>
            <a:ln w="9525" cap="rnd">
              <a:solidFill>
                <a:schemeClr val="tx1"/>
              </a:solidFill>
              <a:prstDash val="sysDot"/>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ja-JP" sz="1400" i="1" dirty="0" err="1" smtClean="0">
                  <a:latin typeface="Arial Unicode MS" panose="020B0604020202020204" pitchFamily="50" charset="-128"/>
                  <a:ea typeface="Arial Unicode MS" panose="020B0604020202020204" pitchFamily="50" charset="-128"/>
                  <a:cs typeface="Arial Unicode MS" panose="020B0604020202020204" pitchFamily="50" charset="-128"/>
                </a:rPr>
                <a:t>cyt</a:t>
              </a:r>
              <a:endParaRPr lang="en-US" altLang="ja-JP" sz="1400" i="1" dirty="0">
                <a:latin typeface="Arial Unicode MS" panose="020B0604020202020204" pitchFamily="50" charset="-128"/>
                <a:ea typeface="Arial Unicode MS" panose="020B0604020202020204" pitchFamily="50" charset="-128"/>
                <a:cs typeface="Arial Unicode MS" panose="020B0604020202020204" pitchFamily="50" charset="-128"/>
              </a:endParaRPr>
            </a:p>
            <a:p>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 33.1 %</a:t>
              </a:r>
            </a:p>
          </p:txBody>
        </p:sp>
        <p:sp>
          <p:nvSpPr>
            <p:cNvPr id="64594" name="Text Box 82"/>
            <p:cNvSpPr txBox="1">
              <a:spLocks noChangeArrowheads="1"/>
            </p:cNvSpPr>
            <p:nvPr/>
          </p:nvSpPr>
          <p:spPr bwMode="auto">
            <a:xfrm>
              <a:off x="2614613" y="3954463"/>
              <a:ext cx="808333" cy="544678"/>
            </a:xfrm>
            <a:prstGeom prst="rect">
              <a:avLst/>
            </a:prstGeom>
            <a:solidFill>
              <a:schemeClr val="bg1"/>
            </a:solidFill>
            <a:ln w="9525" cap="rnd">
              <a:solidFill>
                <a:schemeClr val="tx1"/>
              </a:solidFill>
              <a:prstDash val="sysDot"/>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400" i="1">
                  <a:latin typeface="Arial Unicode MS" panose="020B0604020202020204" pitchFamily="50" charset="-128"/>
                  <a:ea typeface="Arial Unicode MS" panose="020B0604020202020204" pitchFamily="50" charset="-128"/>
                  <a:cs typeface="Arial Unicode MS" panose="020B0604020202020204" pitchFamily="50" charset="-128"/>
                </a:rPr>
                <a:t>  nuc</a:t>
              </a:r>
            </a:p>
            <a:p>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 36.6 %</a:t>
              </a:r>
            </a:p>
          </p:txBody>
        </p:sp>
        <p:graphicFrame>
          <p:nvGraphicFramePr>
            <p:cNvPr id="64595" name="Object 83"/>
            <p:cNvGraphicFramePr>
              <a:graphicFrameLocks/>
            </p:cNvGraphicFramePr>
            <p:nvPr>
              <p:extLst/>
            </p:nvPr>
          </p:nvGraphicFramePr>
          <p:xfrm>
            <a:off x="4872038" y="1725613"/>
            <a:ext cx="2552700" cy="2566987"/>
          </p:xfrm>
          <a:graphic>
            <a:graphicData uri="http://schemas.openxmlformats.org/presentationml/2006/ole">
              <mc:AlternateContent xmlns:mc="http://schemas.openxmlformats.org/markup-compatibility/2006">
                <mc:Choice xmlns:v="urn:schemas-microsoft-com:vml" Requires="v">
                  <p:oleObj spid="_x0000_s3493" name="グラフ" r:id="rId6" imgW="3063158" imgH="2826924" progId="Excel.Chart.8">
                    <p:embed/>
                  </p:oleObj>
                </mc:Choice>
                <mc:Fallback>
                  <p:oleObj name="グラフ" r:id="rId6" imgW="3063158" imgH="2826924" progId="Excel.Chart.8">
                    <p:embed/>
                    <p:pic>
                      <p:nvPicPr>
                        <p:cNvPr id="0" name=""/>
                        <p:cNvPicPr>
                          <a:picLocks noChangeArrowheads="1"/>
                        </p:cNvPicPr>
                        <p:nvPr/>
                      </p:nvPicPr>
                      <p:blipFill>
                        <a:blip r:embed="rId7">
                          <a:extLst>
                            <a:ext uri="{28A0092B-C50C-407E-A947-70E740481C1C}">
                              <a14:useLocalDpi xmlns:a14="http://schemas.microsoft.com/office/drawing/2010/main" val="0"/>
                            </a:ext>
                          </a:extLst>
                        </a:blip>
                        <a:srcRect l="10223" t="8150" r="12457" b="8150"/>
                        <a:stretch>
                          <a:fillRect/>
                        </a:stretch>
                      </p:blipFill>
                      <p:spPr bwMode="auto">
                        <a:xfrm>
                          <a:off x="4872038" y="1725613"/>
                          <a:ext cx="2552700" cy="2566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4596" name="Text Box 84"/>
            <p:cNvSpPr txBox="1">
              <a:spLocks noChangeArrowheads="1"/>
            </p:cNvSpPr>
            <p:nvPr/>
          </p:nvSpPr>
          <p:spPr bwMode="auto">
            <a:xfrm>
              <a:off x="5611813" y="2622550"/>
              <a:ext cx="1192708" cy="3203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400">
                  <a:solidFill>
                    <a:srgbClr val="FF33CC"/>
                  </a:solidFill>
                  <a:latin typeface="Arial Unicode MS" panose="020B0604020202020204" pitchFamily="50" charset="-128"/>
                  <a:ea typeface="Arial Unicode MS" panose="020B0604020202020204" pitchFamily="50" charset="-128"/>
                  <a:cs typeface="Arial Unicode MS" panose="020B0604020202020204" pitchFamily="50" charset="-128"/>
                </a:rPr>
                <a:t>Total uptake</a:t>
              </a:r>
            </a:p>
          </p:txBody>
        </p:sp>
        <p:sp>
          <p:nvSpPr>
            <p:cNvPr id="64597" name="Text Box 85"/>
            <p:cNvSpPr txBox="1">
              <a:spLocks noChangeArrowheads="1"/>
            </p:cNvSpPr>
            <p:nvPr/>
          </p:nvSpPr>
          <p:spPr bwMode="auto">
            <a:xfrm>
              <a:off x="5691188" y="2882900"/>
              <a:ext cx="989012" cy="3203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3.0×10</a:t>
              </a:r>
              <a:r>
                <a:rPr lang="en-US" altLang="ja-JP" sz="1400" baseline="30000">
                  <a:latin typeface="Arial Unicode MS" panose="020B0604020202020204" pitchFamily="50" charset="-128"/>
                  <a:ea typeface="Arial Unicode MS" panose="020B0604020202020204" pitchFamily="50" charset="-128"/>
                  <a:cs typeface="Arial Unicode MS" panose="020B0604020202020204" pitchFamily="50" charset="-128"/>
                </a:rPr>
                <a:t>5</a:t>
              </a:r>
            </a:p>
          </p:txBody>
        </p:sp>
        <p:sp>
          <p:nvSpPr>
            <p:cNvPr id="64598" name="Text Box 86"/>
            <p:cNvSpPr txBox="1">
              <a:spLocks noChangeArrowheads="1"/>
            </p:cNvSpPr>
            <p:nvPr/>
          </p:nvSpPr>
          <p:spPr bwMode="auto">
            <a:xfrm>
              <a:off x="5626100" y="3076575"/>
              <a:ext cx="1042228" cy="3203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copies/cell</a:t>
              </a:r>
            </a:p>
          </p:txBody>
        </p:sp>
        <p:sp>
          <p:nvSpPr>
            <p:cNvPr id="64599" name="Text Box 87"/>
            <p:cNvSpPr txBox="1">
              <a:spLocks noChangeArrowheads="1"/>
            </p:cNvSpPr>
            <p:nvPr/>
          </p:nvSpPr>
          <p:spPr bwMode="auto">
            <a:xfrm>
              <a:off x="6761164" y="2547938"/>
              <a:ext cx="808333" cy="544678"/>
            </a:xfrm>
            <a:prstGeom prst="rect">
              <a:avLst/>
            </a:prstGeom>
            <a:solidFill>
              <a:schemeClr val="bg1"/>
            </a:solidFill>
            <a:ln w="9525" cap="rnd">
              <a:solidFill>
                <a:schemeClr val="tx1"/>
              </a:solidFill>
              <a:prstDash val="sysDot"/>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400" i="1">
                  <a:latin typeface="Arial Unicode MS" panose="020B0604020202020204" pitchFamily="50" charset="-128"/>
                  <a:ea typeface="Arial Unicode MS" panose="020B0604020202020204" pitchFamily="50" charset="-128"/>
                  <a:cs typeface="Arial Unicode MS" panose="020B0604020202020204" pitchFamily="50" charset="-128"/>
                </a:rPr>
                <a:t>end/lys</a:t>
              </a:r>
            </a:p>
            <a:p>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 47.4 %</a:t>
              </a:r>
            </a:p>
          </p:txBody>
        </p:sp>
        <p:sp>
          <p:nvSpPr>
            <p:cNvPr id="64600" name="Text Box 88"/>
            <p:cNvSpPr txBox="1">
              <a:spLocks noChangeArrowheads="1"/>
            </p:cNvSpPr>
            <p:nvPr/>
          </p:nvSpPr>
          <p:spPr bwMode="auto">
            <a:xfrm>
              <a:off x="4706622" y="2630488"/>
              <a:ext cx="819782" cy="544678"/>
            </a:xfrm>
            <a:prstGeom prst="rect">
              <a:avLst/>
            </a:prstGeom>
            <a:solidFill>
              <a:schemeClr val="bg1"/>
            </a:solidFill>
            <a:ln w="9525" cap="rnd">
              <a:solidFill>
                <a:schemeClr val="tx1"/>
              </a:solidFill>
              <a:prstDash val="sysDot"/>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ja-JP" sz="1400" i="1" dirty="0" err="1" smtClean="0">
                  <a:latin typeface="Arial Unicode MS" panose="020B0604020202020204" pitchFamily="50" charset="-128"/>
                  <a:ea typeface="Arial Unicode MS" panose="020B0604020202020204" pitchFamily="50" charset="-128"/>
                  <a:cs typeface="Arial Unicode MS" panose="020B0604020202020204" pitchFamily="50" charset="-128"/>
                </a:rPr>
                <a:t>cyt</a:t>
              </a:r>
              <a:endParaRPr lang="en-US" altLang="ja-JP" sz="1400" i="1" dirty="0">
                <a:latin typeface="Arial Unicode MS" panose="020B0604020202020204" pitchFamily="50" charset="-128"/>
                <a:ea typeface="Arial Unicode MS" panose="020B0604020202020204" pitchFamily="50" charset="-128"/>
                <a:cs typeface="Arial Unicode MS" panose="020B0604020202020204" pitchFamily="50" charset="-128"/>
              </a:endParaRPr>
            </a:p>
            <a:p>
              <a:pPr algn="ctr"/>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 39.1 %</a:t>
              </a:r>
            </a:p>
          </p:txBody>
        </p:sp>
        <p:sp>
          <p:nvSpPr>
            <p:cNvPr id="64601" name="Text Box 89"/>
            <p:cNvSpPr txBox="1">
              <a:spLocks noChangeArrowheads="1"/>
            </p:cNvSpPr>
            <p:nvPr/>
          </p:nvSpPr>
          <p:spPr bwMode="auto">
            <a:xfrm>
              <a:off x="5737225" y="3954463"/>
              <a:ext cx="808333" cy="544678"/>
            </a:xfrm>
            <a:prstGeom prst="rect">
              <a:avLst/>
            </a:prstGeom>
            <a:solidFill>
              <a:schemeClr val="bg1"/>
            </a:solidFill>
            <a:ln w="9525" cap="rnd">
              <a:solidFill>
                <a:schemeClr val="tx1"/>
              </a:solidFill>
              <a:prstDash val="sysDot"/>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400" i="1">
                  <a:latin typeface="Arial Unicode MS" panose="020B0604020202020204" pitchFamily="50" charset="-128"/>
                  <a:ea typeface="Arial Unicode MS" panose="020B0604020202020204" pitchFamily="50" charset="-128"/>
                  <a:cs typeface="Arial Unicode MS" panose="020B0604020202020204" pitchFamily="50" charset="-128"/>
                </a:rPr>
                <a:t>  nuc</a:t>
              </a:r>
            </a:p>
            <a:p>
              <a:r>
                <a:rPr lang="en-US" altLang="ja-JP" sz="1400">
                  <a:latin typeface="Arial Unicode MS" panose="020B0604020202020204" pitchFamily="50" charset="-128"/>
                  <a:ea typeface="Arial Unicode MS" panose="020B0604020202020204" pitchFamily="50" charset="-128"/>
                  <a:cs typeface="Arial Unicode MS" panose="020B0604020202020204" pitchFamily="50" charset="-128"/>
                </a:rPr>
                <a:t> 13.5 %</a:t>
              </a:r>
            </a:p>
          </p:txBody>
        </p:sp>
        <p:sp>
          <p:nvSpPr>
            <p:cNvPr id="64602" name="Text Box 90"/>
            <p:cNvSpPr txBox="1">
              <a:spLocks noChangeArrowheads="1"/>
            </p:cNvSpPr>
            <p:nvPr/>
          </p:nvSpPr>
          <p:spPr bwMode="auto">
            <a:xfrm>
              <a:off x="3949700" y="3792538"/>
              <a:ext cx="1300659" cy="3844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Cytoplasm</a:t>
              </a:r>
            </a:p>
          </p:txBody>
        </p:sp>
        <p:sp>
          <p:nvSpPr>
            <p:cNvPr id="64603" name="AutoShape 91"/>
            <p:cNvSpPr>
              <a:spLocks noChangeArrowheads="1"/>
            </p:cNvSpPr>
            <p:nvPr/>
          </p:nvSpPr>
          <p:spPr bwMode="auto">
            <a:xfrm>
              <a:off x="2241550" y="6046788"/>
              <a:ext cx="4605338" cy="384175"/>
            </a:xfrm>
            <a:prstGeom prst="leftArrow">
              <a:avLst>
                <a:gd name="adj1" fmla="val 39167"/>
                <a:gd name="adj2" fmla="val 131697"/>
              </a:avLst>
            </a:prstGeom>
            <a:gradFill rotWithShape="0">
              <a:gsLst>
                <a:gs pos="0">
                  <a:srgbClr val="FF0000"/>
                </a:gs>
                <a:gs pos="100000">
                  <a:schemeClr val="bg1"/>
                </a:gs>
              </a:gsLst>
              <a:lin ang="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04" name="Text Box 92"/>
            <p:cNvSpPr txBox="1">
              <a:spLocks noChangeArrowheads="1"/>
            </p:cNvSpPr>
            <p:nvPr/>
          </p:nvSpPr>
          <p:spPr bwMode="auto">
            <a:xfrm>
              <a:off x="3930651" y="6030913"/>
              <a:ext cx="1457325" cy="38447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spcBef>
                  <a:spcPct val="50000"/>
                </a:spcBef>
              </a:pPr>
              <a:r>
                <a:rPr lang="en-US" altLang="ja-JP">
                  <a:effectLst>
                    <a:outerShdw blurRad="38100" dist="38100" dir="2700000" algn="tl">
                      <a:srgbClr val="C0C0C0"/>
                    </a:outerShdw>
                  </a:effectLst>
                  <a:latin typeface="Arial Unicode MS" panose="020B0604020202020204" pitchFamily="50" charset="-128"/>
                  <a:ea typeface="Arial Unicode MS" panose="020B0604020202020204" pitchFamily="50" charset="-128"/>
                  <a:cs typeface="Arial Unicode MS" panose="020B0604020202020204" pitchFamily="50" charset="-128"/>
                </a:rPr>
                <a:t> 8100 fold</a:t>
              </a:r>
            </a:p>
          </p:txBody>
        </p:sp>
        <p:grpSp>
          <p:nvGrpSpPr>
            <p:cNvPr id="64605" name="Group 93"/>
            <p:cNvGrpSpPr>
              <a:grpSpLocks/>
            </p:cNvGrpSpPr>
            <p:nvPr/>
          </p:nvGrpSpPr>
          <p:grpSpPr bwMode="auto">
            <a:xfrm>
              <a:off x="6584950" y="730250"/>
              <a:ext cx="492125" cy="469900"/>
              <a:chOff x="3693" y="318"/>
              <a:chExt cx="308" cy="294"/>
            </a:xfrm>
          </p:grpSpPr>
          <p:grpSp>
            <p:nvGrpSpPr>
              <p:cNvPr id="64606" name="Group 94"/>
              <p:cNvGrpSpPr>
                <a:grpSpLocks noChangeAspect="1"/>
              </p:cNvGrpSpPr>
              <p:nvPr/>
            </p:nvGrpSpPr>
            <p:grpSpPr bwMode="auto">
              <a:xfrm rot="-1964477">
                <a:off x="3693" y="402"/>
                <a:ext cx="291" cy="127"/>
                <a:chOff x="2313" y="907"/>
                <a:chExt cx="786" cy="220"/>
              </a:xfrm>
            </p:grpSpPr>
            <p:cxnSp>
              <p:nvCxnSpPr>
                <p:cNvPr id="64607" name="AutoShape 95"/>
                <p:cNvCxnSpPr>
                  <a:cxnSpLocks noChangeAspect="1" noChangeShapeType="1"/>
                </p:cNvCxnSpPr>
                <p:nvPr/>
              </p:nvCxnSpPr>
              <p:spPr bwMode="auto">
                <a:xfrm rot="13060594" flipH="1">
                  <a:off x="2313" y="948"/>
                  <a:ext cx="182" cy="152"/>
                </a:xfrm>
                <a:prstGeom prst="curvedConnector3">
                  <a:avLst>
                    <a:gd name="adj1" fmla="val 49884"/>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08" name="AutoShape 96"/>
                <p:cNvCxnSpPr>
                  <a:cxnSpLocks noChangeAspect="1" noChangeShapeType="1"/>
                </p:cNvCxnSpPr>
                <p:nvPr/>
              </p:nvCxnSpPr>
              <p:spPr bwMode="auto">
                <a:xfrm rot="13060594" flipH="1">
                  <a:off x="2554" y="925"/>
                  <a:ext cx="268" cy="196"/>
                </a:xfrm>
                <a:prstGeom prst="curvedConnector3">
                  <a:avLst>
                    <a:gd name="adj1" fmla="val 49921"/>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09" name="AutoShape 97"/>
                <p:cNvCxnSpPr>
                  <a:cxnSpLocks noChangeAspect="1" noChangeShapeType="1"/>
                </p:cNvCxnSpPr>
                <p:nvPr/>
              </p:nvCxnSpPr>
              <p:spPr bwMode="auto">
                <a:xfrm rot="13060594" flipH="1">
                  <a:off x="2895" y="907"/>
                  <a:ext cx="204" cy="205"/>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10" name="AutoShape 98"/>
                <p:cNvCxnSpPr>
                  <a:cxnSpLocks noChangeAspect="1" noChangeShapeType="1"/>
                </p:cNvCxnSpPr>
                <p:nvPr/>
              </p:nvCxnSpPr>
              <p:spPr bwMode="auto">
                <a:xfrm rot="13060594" flipH="1">
                  <a:off x="2367" y="909"/>
                  <a:ext cx="327" cy="205"/>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11" name="AutoShape 99"/>
                <p:cNvCxnSpPr>
                  <a:cxnSpLocks noChangeAspect="1" noChangeShapeType="1"/>
                </p:cNvCxnSpPr>
                <p:nvPr/>
              </p:nvCxnSpPr>
              <p:spPr bwMode="auto">
                <a:xfrm rot="13060594" flipH="1">
                  <a:off x="2760" y="923"/>
                  <a:ext cx="245" cy="204"/>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4612" name="Oval 100"/>
              <p:cNvSpPr>
                <a:spLocks noChangeAspect="1" noChangeArrowheads="1"/>
              </p:cNvSpPr>
              <p:nvPr/>
            </p:nvSpPr>
            <p:spPr bwMode="auto">
              <a:xfrm>
                <a:off x="3787" y="516"/>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13" name="Oval 101"/>
              <p:cNvSpPr>
                <a:spLocks noChangeAspect="1" noChangeArrowheads="1"/>
              </p:cNvSpPr>
              <p:nvPr/>
            </p:nvSpPr>
            <p:spPr bwMode="auto">
              <a:xfrm>
                <a:off x="3696" y="393"/>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14" name="Oval 102"/>
              <p:cNvSpPr>
                <a:spLocks noChangeAspect="1" noChangeArrowheads="1"/>
              </p:cNvSpPr>
              <p:nvPr/>
            </p:nvSpPr>
            <p:spPr bwMode="auto">
              <a:xfrm>
                <a:off x="3817" y="318"/>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15" name="Oval 103"/>
              <p:cNvSpPr>
                <a:spLocks noChangeAspect="1" noChangeArrowheads="1"/>
              </p:cNvSpPr>
              <p:nvPr/>
            </p:nvSpPr>
            <p:spPr bwMode="auto">
              <a:xfrm>
                <a:off x="3905" y="431"/>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64616" name="Group 104"/>
            <p:cNvGrpSpPr>
              <a:grpSpLocks/>
            </p:cNvGrpSpPr>
            <p:nvPr/>
          </p:nvGrpSpPr>
          <p:grpSpPr bwMode="auto">
            <a:xfrm>
              <a:off x="6462713" y="4957763"/>
              <a:ext cx="492125" cy="469900"/>
              <a:chOff x="3693" y="318"/>
              <a:chExt cx="308" cy="294"/>
            </a:xfrm>
          </p:grpSpPr>
          <p:grpSp>
            <p:nvGrpSpPr>
              <p:cNvPr id="64617" name="Group 105"/>
              <p:cNvGrpSpPr>
                <a:grpSpLocks noChangeAspect="1"/>
              </p:cNvGrpSpPr>
              <p:nvPr/>
            </p:nvGrpSpPr>
            <p:grpSpPr bwMode="auto">
              <a:xfrm rot="-1964477">
                <a:off x="3693" y="402"/>
                <a:ext cx="291" cy="127"/>
                <a:chOff x="2313" y="907"/>
                <a:chExt cx="786" cy="220"/>
              </a:xfrm>
            </p:grpSpPr>
            <p:cxnSp>
              <p:nvCxnSpPr>
                <p:cNvPr id="64618" name="AutoShape 106"/>
                <p:cNvCxnSpPr>
                  <a:cxnSpLocks noChangeAspect="1" noChangeShapeType="1"/>
                </p:cNvCxnSpPr>
                <p:nvPr/>
              </p:nvCxnSpPr>
              <p:spPr bwMode="auto">
                <a:xfrm rot="13060594" flipH="1">
                  <a:off x="2313" y="948"/>
                  <a:ext cx="182" cy="152"/>
                </a:xfrm>
                <a:prstGeom prst="curvedConnector3">
                  <a:avLst>
                    <a:gd name="adj1" fmla="val 49884"/>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19" name="AutoShape 107"/>
                <p:cNvCxnSpPr>
                  <a:cxnSpLocks noChangeAspect="1" noChangeShapeType="1"/>
                </p:cNvCxnSpPr>
                <p:nvPr/>
              </p:nvCxnSpPr>
              <p:spPr bwMode="auto">
                <a:xfrm rot="13060594" flipH="1">
                  <a:off x="2554" y="925"/>
                  <a:ext cx="268" cy="196"/>
                </a:xfrm>
                <a:prstGeom prst="curvedConnector3">
                  <a:avLst>
                    <a:gd name="adj1" fmla="val 49921"/>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20" name="AutoShape 108"/>
                <p:cNvCxnSpPr>
                  <a:cxnSpLocks noChangeAspect="1" noChangeShapeType="1"/>
                </p:cNvCxnSpPr>
                <p:nvPr/>
              </p:nvCxnSpPr>
              <p:spPr bwMode="auto">
                <a:xfrm rot="13060594" flipH="1">
                  <a:off x="2895" y="907"/>
                  <a:ext cx="204" cy="205"/>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21" name="AutoShape 109"/>
                <p:cNvCxnSpPr>
                  <a:cxnSpLocks noChangeAspect="1" noChangeShapeType="1"/>
                </p:cNvCxnSpPr>
                <p:nvPr/>
              </p:nvCxnSpPr>
              <p:spPr bwMode="auto">
                <a:xfrm rot="13060594" flipH="1">
                  <a:off x="2367" y="909"/>
                  <a:ext cx="327" cy="205"/>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22" name="AutoShape 110"/>
                <p:cNvCxnSpPr>
                  <a:cxnSpLocks noChangeAspect="1" noChangeShapeType="1"/>
                </p:cNvCxnSpPr>
                <p:nvPr/>
              </p:nvCxnSpPr>
              <p:spPr bwMode="auto">
                <a:xfrm rot="13060594" flipH="1">
                  <a:off x="2760" y="923"/>
                  <a:ext cx="245" cy="204"/>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4623" name="Oval 111"/>
              <p:cNvSpPr>
                <a:spLocks noChangeAspect="1" noChangeArrowheads="1"/>
              </p:cNvSpPr>
              <p:nvPr/>
            </p:nvSpPr>
            <p:spPr bwMode="auto">
              <a:xfrm>
                <a:off x="3787" y="516"/>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24" name="Oval 112"/>
              <p:cNvSpPr>
                <a:spLocks noChangeAspect="1" noChangeArrowheads="1"/>
              </p:cNvSpPr>
              <p:nvPr/>
            </p:nvSpPr>
            <p:spPr bwMode="auto">
              <a:xfrm>
                <a:off x="3696" y="393"/>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25" name="Oval 113"/>
              <p:cNvSpPr>
                <a:spLocks noChangeAspect="1" noChangeArrowheads="1"/>
              </p:cNvSpPr>
              <p:nvPr/>
            </p:nvSpPr>
            <p:spPr bwMode="auto">
              <a:xfrm>
                <a:off x="3817" y="318"/>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26" name="Oval 114"/>
              <p:cNvSpPr>
                <a:spLocks noChangeAspect="1" noChangeArrowheads="1"/>
              </p:cNvSpPr>
              <p:nvPr/>
            </p:nvSpPr>
            <p:spPr bwMode="auto">
              <a:xfrm>
                <a:off x="3905" y="431"/>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64627" name="Group 115"/>
            <p:cNvGrpSpPr>
              <a:grpSpLocks/>
            </p:cNvGrpSpPr>
            <p:nvPr/>
          </p:nvGrpSpPr>
          <p:grpSpPr bwMode="auto">
            <a:xfrm>
              <a:off x="8151813" y="2963863"/>
              <a:ext cx="492125" cy="469900"/>
              <a:chOff x="3693" y="318"/>
              <a:chExt cx="308" cy="294"/>
            </a:xfrm>
          </p:grpSpPr>
          <p:grpSp>
            <p:nvGrpSpPr>
              <p:cNvPr id="64628" name="Group 116"/>
              <p:cNvGrpSpPr>
                <a:grpSpLocks noChangeAspect="1"/>
              </p:cNvGrpSpPr>
              <p:nvPr/>
            </p:nvGrpSpPr>
            <p:grpSpPr bwMode="auto">
              <a:xfrm rot="-1964477">
                <a:off x="3693" y="402"/>
                <a:ext cx="291" cy="127"/>
                <a:chOff x="2313" y="907"/>
                <a:chExt cx="786" cy="220"/>
              </a:xfrm>
            </p:grpSpPr>
            <p:cxnSp>
              <p:nvCxnSpPr>
                <p:cNvPr id="64629" name="AutoShape 117"/>
                <p:cNvCxnSpPr>
                  <a:cxnSpLocks noChangeAspect="1" noChangeShapeType="1"/>
                </p:cNvCxnSpPr>
                <p:nvPr/>
              </p:nvCxnSpPr>
              <p:spPr bwMode="auto">
                <a:xfrm rot="13060594" flipH="1">
                  <a:off x="2313" y="948"/>
                  <a:ext cx="182" cy="152"/>
                </a:xfrm>
                <a:prstGeom prst="curvedConnector3">
                  <a:avLst>
                    <a:gd name="adj1" fmla="val 49884"/>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30" name="AutoShape 118"/>
                <p:cNvCxnSpPr>
                  <a:cxnSpLocks noChangeAspect="1" noChangeShapeType="1"/>
                </p:cNvCxnSpPr>
                <p:nvPr/>
              </p:nvCxnSpPr>
              <p:spPr bwMode="auto">
                <a:xfrm rot="13060594" flipH="1">
                  <a:off x="2554" y="925"/>
                  <a:ext cx="268" cy="196"/>
                </a:xfrm>
                <a:prstGeom prst="curvedConnector3">
                  <a:avLst>
                    <a:gd name="adj1" fmla="val 49921"/>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31" name="AutoShape 119"/>
                <p:cNvCxnSpPr>
                  <a:cxnSpLocks noChangeAspect="1" noChangeShapeType="1"/>
                </p:cNvCxnSpPr>
                <p:nvPr/>
              </p:nvCxnSpPr>
              <p:spPr bwMode="auto">
                <a:xfrm rot="13060594" flipH="1">
                  <a:off x="2895" y="907"/>
                  <a:ext cx="204" cy="205"/>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32" name="AutoShape 120"/>
                <p:cNvCxnSpPr>
                  <a:cxnSpLocks noChangeAspect="1" noChangeShapeType="1"/>
                </p:cNvCxnSpPr>
                <p:nvPr/>
              </p:nvCxnSpPr>
              <p:spPr bwMode="auto">
                <a:xfrm rot="13060594" flipH="1">
                  <a:off x="2367" y="909"/>
                  <a:ext cx="327" cy="205"/>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33" name="AutoShape 121"/>
                <p:cNvCxnSpPr>
                  <a:cxnSpLocks noChangeAspect="1" noChangeShapeType="1"/>
                </p:cNvCxnSpPr>
                <p:nvPr/>
              </p:nvCxnSpPr>
              <p:spPr bwMode="auto">
                <a:xfrm rot="13060594" flipH="1">
                  <a:off x="2760" y="923"/>
                  <a:ext cx="245" cy="204"/>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4634" name="Oval 122"/>
              <p:cNvSpPr>
                <a:spLocks noChangeAspect="1" noChangeArrowheads="1"/>
              </p:cNvSpPr>
              <p:nvPr/>
            </p:nvSpPr>
            <p:spPr bwMode="auto">
              <a:xfrm>
                <a:off x="3787" y="516"/>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35" name="Oval 123"/>
              <p:cNvSpPr>
                <a:spLocks noChangeAspect="1" noChangeArrowheads="1"/>
              </p:cNvSpPr>
              <p:nvPr/>
            </p:nvSpPr>
            <p:spPr bwMode="auto">
              <a:xfrm>
                <a:off x="3696" y="393"/>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36" name="Oval 124"/>
              <p:cNvSpPr>
                <a:spLocks noChangeAspect="1" noChangeArrowheads="1"/>
              </p:cNvSpPr>
              <p:nvPr/>
            </p:nvSpPr>
            <p:spPr bwMode="auto">
              <a:xfrm>
                <a:off x="3817" y="318"/>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37" name="Oval 125"/>
              <p:cNvSpPr>
                <a:spLocks noChangeAspect="1" noChangeArrowheads="1"/>
              </p:cNvSpPr>
              <p:nvPr/>
            </p:nvSpPr>
            <p:spPr bwMode="auto">
              <a:xfrm>
                <a:off x="3905" y="431"/>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64638" name="Group 126"/>
            <p:cNvGrpSpPr>
              <a:grpSpLocks/>
            </p:cNvGrpSpPr>
            <p:nvPr/>
          </p:nvGrpSpPr>
          <p:grpSpPr bwMode="auto">
            <a:xfrm>
              <a:off x="6538913" y="5715000"/>
              <a:ext cx="493712" cy="469900"/>
              <a:chOff x="3693" y="318"/>
              <a:chExt cx="308" cy="294"/>
            </a:xfrm>
          </p:grpSpPr>
          <p:grpSp>
            <p:nvGrpSpPr>
              <p:cNvPr id="64639" name="Group 127"/>
              <p:cNvGrpSpPr>
                <a:grpSpLocks noChangeAspect="1"/>
              </p:cNvGrpSpPr>
              <p:nvPr/>
            </p:nvGrpSpPr>
            <p:grpSpPr bwMode="auto">
              <a:xfrm rot="-1964477">
                <a:off x="3693" y="402"/>
                <a:ext cx="291" cy="127"/>
                <a:chOff x="2313" y="907"/>
                <a:chExt cx="786" cy="220"/>
              </a:xfrm>
            </p:grpSpPr>
            <p:cxnSp>
              <p:nvCxnSpPr>
                <p:cNvPr id="64640" name="AutoShape 128"/>
                <p:cNvCxnSpPr>
                  <a:cxnSpLocks noChangeAspect="1" noChangeShapeType="1"/>
                </p:cNvCxnSpPr>
                <p:nvPr/>
              </p:nvCxnSpPr>
              <p:spPr bwMode="auto">
                <a:xfrm rot="13060594" flipH="1">
                  <a:off x="2313" y="948"/>
                  <a:ext cx="182" cy="152"/>
                </a:xfrm>
                <a:prstGeom prst="curvedConnector3">
                  <a:avLst>
                    <a:gd name="adj1" fmla="val 49884"/>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41" name="AutoShape 129"/>
                <p:cNvCxnSpPr>
                  <a:cxnSpLocks noChangeAspect="1" noChangeShapeType="1"/>
                </p:cNvCxnSpPr>
                <p:nvPr/>
              </p:nvCxnSpPr>
              <p:spPr bwMode="auto">
                <a:xfrm rot="13060594" flipH="1">
                  <a:off x="2554" y="925"/>
                  <a:ext cx="268" cy="196"/>
                </a:xfrm>
                <a:prstGeom prst="curvedConnector3">
                  <a:avLst>
                    <a:gd name="adj1" fmla="val 49921"/>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42" name="AutoShape 130"/>
                <p:cNvCxnSpPr>
                  <a:cxnSpLocks noChangeAspect="1" noChangeShapeType="1"/>
                </p:cNvCxnSpPr>
                <p:nvPr/>
              </p:nvCxnSpPr>
              <p:spPr bwMode="auto">
                <a:xfrm rot="13060594" flipH="1">
                  <a:off x="2895" y="907"/>
                  <a:ext cx="204" cy="205"/>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43" name="AutoShape 131"/>
                <p:cNvCxnSpPr>
                  <a:cxnSpLocks noChangeAspect="1" noChangeShapeType="1"/>
                </p:cNvCxnSpPr>
                <p:nvPr/>
              </p:nvCxnSpPr>
              <p:spPr bwMode="auto">
                <a:xfrm rot="13060594" flipH="1">
                  <a:off x="2367" y="909"/>
                  <a:ext cx="327" cy="205"/>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44" name="AutoShape 132"/>
                <p:cNvCxnSpPr>
                  <a:cxnSpLocks noChangeAspect="1" noChangeShapeType="1"/>
                </p:cNvCxnSpPr>
                <p:nvPr/>
              </p:nvCxnSpPr>
              <p:spPr bwMode="auto">
                <a:xfrm rot="13060594" flipH="1">
                  <a:off x="2760" y="923"/>
                  <a:ext cx="245" cy="204"/>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4645" name="Oval 133"/>
              <p:cNvSpPr>
                <a:spLocks noChangeAspect="1" noChangeArrowheads="1"/>
              </p:cNvSpPr>
              <p:nvPr/>
            </p:nvSpPr>
            <p:spPr bwMode="auto">
              <a:xfrm>
                <a:off x="3787" y="516"/>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46" name="Oval 134"/>
              <p:cNvSpPr>
                <a:spLocks noChangeAspect="1" noChangeArrowheads="1"/>
              </p:cNvSpPr>
              <p:nvPr/>
            </p:nvSpPr>
            <p:spPr bwMode="auto">
              <a:xfrm>
                <a:off x="3696" y="393"/>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47" name="Oval 135"/>
              <p:cNvSpPr>
                <a:spLocks noChangeAspect="1" noChangeArrowheads="1"/>
              </p:cNvSpPr>
              <p:nvPr/>
            </p:nvSpPr>
            <p:spPr bwMode="auto">
              <a:xfrm>
                <a:off x="3817" y="318"/>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48" name="Oval 136"/>
              <p:cNvSpPr>
                <a:spLocks noChangeAspect="1" noChangeArrowheads="1"/>
              </p:cNvSpPr>
              <p:nvPr/>
            </p:nvSpPr>
            <p:spPr bwMode="auto">
              <a:xfrm>
                <a:off x="3905" y="431"/>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64649" name="Group 137"/>
            <p:cNvGrpSpPr>
              <a:grpSpLocks/>
            </p:cNvGrpSpPr>
            <p:nvPr/>
          </p:nvGrpSpPr>
          <p:grpSpPr bwMode="auto">
            <a:xfrm>
              <a:off x="7505700" y="3721100"/>
              <a:ext cx="492125" cy="469900"/>
              <a:chOff x="3693" y="318"/>
              <a:chExt cx="308" cy="294"/>
            </a:xfrm>
          </p:grpSpPr>
          <p:grpSp>
            <p:nvGrpSpPr>
              <p:cNvPr id="64650" name="Group 138"/>
              <p:cNvGrpSpPr>
                <a:grpSpLocks noChangeAspect="1"/>
              </p:cNvGrpSpPr>
              <p:nvPr/>
            </p:nvGrpSpPr>
            <p:grpSpPr bwMode="auto">
              <a:xfrm rot="-1964477">
                <a:off x="3693" y="402"/>
                <a:ext cx="291" cy="127"/>
                <a:chOff x="2313" y="907"/>
                <a:chExt cx="786" cy="220"/>
              </a:xfrm>
            </p:grpSpPr>
            <p:cxnSp>
              <p:nvCxnSpPr>
                <p:cNvPr id="64651" name="AutoShape 139"/>
                <p:cNvCxnSpPr>
                  <a:cxnSpLocks noChangeAspect="1" noChangeShapeType="1"/>
                </p:cNvCxnSpPr>
                <p:nvPr/>
              </p:nvCxnSpPr>
              <p:spPr bwMode="auto">
                <a:xfrm rot="13060594" flipH="1">
                  <a:off x="2313" y="948"/>
                  <a:ext cx="182" cy="152"/>
                </a:xfrm>
                <a:prstGeom prst="curvedConnector3">
                  <a:avLst>
                    <a:gd name="adj1" fmla="val 49884"/>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52" name="AutoShape 140"/>
                <p:cNvCxnSpPr>
                  <a:cxnSpLocks noChangeAspect="1" noChangeShapeType="1"/>
                </p:cNvCxnSpPr>
                <p:nvPr/>
              </p:nvCxnSpPr>
              <p:spPr bwMode="auto">
                <a:xfrm rot="13060594" flipH="1">
                  <a:off x="2554" y="925"/>
                  <a:ext cx="268" cy="196"/>
                </a:xfrm>
                <a:prstGeom prst="curvedConnector3">
                  <a:avLst>
                    <a:gd name="adj1" fmla="val 49921"/>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53" name="AutoShape 141"/>
                <p:cNvCxnSpPr>
                  <a:cxnSpLocks noChangeAspect="1" noChangeShapeType="1"/>
                </p:cNvCxnSpPr>
                <p:nvPr/>
              </p:nvCxnSpPr>
              <p:spPr bwMode="auto">
                <a:xfrm rot="13060594" flipH="1">
                  <a:off x="2895" y="907"/>
                  <a:ext cx="204" cy="205"/>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54" name="AutoShape 142"/>
                <p:cNvCxnSpPr>
                  <a:cxnSpLocks noChangeAspect="1" noChangeShapeType="1"/>
                </p:cNvCxnSpPr>
                <p:nvPr/>
              </p:nvCxnSpPr>
              <p:spPr bwMode="auto">
                <a:xfrm rot="13060594" flipH="1">
                  <a:off x="2367" y="909"/>
                  <a:ext cx="327" cy="205"/>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655" name="AutoShape 143"/>
                <p:cNvCxnSpPr>
                  <a:cxnSpLocks noChangeAspect="1" noChangeShapeType="1"/>
                </p:cNvCxnSpPr>
                <p:nvPr/>
              </p:nvCxnSpPr>
              <p:spPr bwMode="auto">
                <a:xfrm rot="13060594" flipH="1">
                  <a:off x="2760" y="923"/>
                  <a:ext cx="245" cy="204"/>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4656" name="Oval 144"/>
              <p:cNvSpPr>
                <a:spLocks noChangeAspect="1" noChangeArrowheads="1"/>
              </p:cNvSpPr>
              <p:nvPr/>
            </p:nvSpPr>
            <p:spPr bwMode="auto">
              <a:xfrm>
                <a:off x="3787" y="516"/>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57" name="Oval 145"/>
              <p:cNvSpPr>
                <a:spLocks noChangeAspect="1" noChangeArrowheads="1"/>
              </p:cNvSpPr>
              <p:nvPr/>
            </p:nvSpPr>
            <p:spPr bwMode="auto">
              <a:xfrm>
                <a:off x="3696" y="393"/>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58" name="Oval 146"/>
              <p:cNvSpPr>
                <a:spLocks noChangeAspect="1" noChangeArrowheads="1"/>
              </p:cNvSpPr>
              <p:nvPr/>
            </p:nvSpPr>
            <p:spPr bwMode="auto">
              <a:xfrm>
                <a:off x="3817" y="318"/>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59" name="Oval 147"/>
              <p:cNvSpPr>
                <a:spLocks noChangeAspect="1" noChangeArrowheads="1"/>
              </p:cNvSpPr>
              <p:nvPr/>
            </p:nvSpPr>
            <p:spPr bwMode="auto">
              <a:xfrm>
                <a:off x="3905" y="431"/>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64660" name="Line 148"/>
            <p:cNvSpPr>
              <a:spLocks noChangeShapeType="1"/>
            </p:cNvSpPr>
            <p:nvPr/>
          </p:nvSpPr>
          <p:spPr bwMode="auto">
            <a:xfrm flipH="1">
              <a:off x="784225" y="1200150"/>
              <a:ext cx="1073150" cy="176371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61" name="Line 149"/>
            <p:cNvSpPr>
              <a:spLocks noChangeShapeType="1"/>
            </p:cNvSpPr>
            <p:nvPr/>
          </p:nvSpPr>
          <p:spPr bwMode="auto">
            <a:xfrm>
              <a:off x="7077075" y="1200150"/>
              <a:ext cx="1074738" cy="176371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62" name="Text Box 150"/>
            <p:cNvSpPr txBox="1">
              <a:spLocks noChangeArrowheads="1"/>
            </p:cNvSpPr>
            <p:nvPr/>
          </p:nvSpPr>
          <p:spPr bwMode="auto">
            <a:xfrm>
              <a:off x="4659312" y="4187383"/>
              <a:ext cx="188492" cy="3844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64664" name="Group 152"/>
            <p:cNvGrpSpPr>
              <a:grpSpLocks noChangeAspect="1"/>
            </p:cNvGrpSpPr>
            <p:nvPr/>
          </p:nvGrpSpPr>
          <p:grpSpPr bwMode="auto">
            <a:xfrm>
              <a:off x="1487488" y="4027488"/>
              <a:ext cx="217487" cy="239712"/>
              <a:chOff x="1556" y="1033"/>
              <a:chExt cx="144" cy="167"/>
            </a:xfrm>
          </p:grpSpPr>
          <p:sp>
            <p:nvSpPr>
              <p:cNvPr id="64665" name="AutoShape 153"/>
              <p:cNvSpPr>
                <a:spLocks noChangeAspect="1" noChangeArrowheads="1"/>
              </p:cNvSpPr>
              <p:nvPr/>
            </p:nvSpPr>
            <p:spPr bwMode="auto">
              <a:xfrm rot="5400000">
                <a:off x="1544" y="1045"/>
                <a:ext cx="167" cy="144"/>
              </a:xfrm>
              <a:prstGeom prst="hexagon">
                <a:avLst>
                  <a:gd name="adj" fmla="val 28993"/>
                  <a:gd name="vf" fmla="val 115470"/>
                </a:avLst>
              </a:prstGeom>
              <a:noFill/>
              <a:ln w="190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66" name="Oval 154"/>
              <p:cNvSpPr>
                <a:spLocks noChangeAspect="1" noChangeArrowheads="1"/>
              </p:cNvSpPr>
              <p:nvPr/>
            </p:nvSpPr>
            <p:spPr bwMode="auto">
              <a:xfrm>
                <a:off x="1557" y="1044"/>
                <a:ext cx="141" cy="142"/>
              </a:xfrm>
              <a:prstGeom prst="ellipse">
                <a:avLst/>
              </a:prstGeom>
              <a:solidFill>
                <a:schemeClr val="hlink"/>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67" name="Freeform 155"/>
              <p:cNvSpPr>
                <a:spLocks noChangeAspect="1"/>
              </p:cNvSpPr>
              <p:nvPr/>
            </p:nvSpPr>
            <p:spPr bwMode="auto">
              <a:xfrm>
                <a:off x="1564" y="1056"/>
                <a:ext cx="125" cy="120"/>
              </a:xfrm>
              <a:custGeom>
                <a:avLst/>
                <a:gdLst>
                  <a:gd name="T0" fmla="*/ 389 w 500"/>
                  <a:gd name="T1" fmla="*/ 68 h 428"/>
                  <a:gd name="T2" fmla="*/ 341 w 500"/>
                  <a:gd name="T3" fmla="*/ 39 h 428"/>
                  <a:gd name="T4" fmla="*/ 245 w 500"/>
                  <a:gd name="T5" fmla="*/ 6 h 428"/>
                  <a:gd name="T6" fmla="*/ 120 w 500"/>
                  <a:gd name="T7" fmla="*/ 20 h 428"/>
                  <a:gd name="T8" fmla="*/ 77 w 500"/>
                  <a:gd name="T9" fmla="*/ 44 h 428"/>
                  <a:gd name="T10" fmla="*/ 308 w 500"/>
                  <a:gd name="T11" fmla="*/ 130 h 428"/>
                  <a:gd name="T12" fmla="*/ 471 w 500"/>
                  <a:gd name="T13" fmla="*/ 126 h 428"/>
                  <a:gd name="T14" fmla="*/ 500 w 500"/>
                  <a:gd name="T15" fmla="*/ 159 h 428"/>
                  <a:gd name="T16" fmla="*/ 490 w 500"/>
                  <a:gd name="T17" fmla="*/ 207 h 428"/>
                  <a:gd name="T18" fmla="*/ 264 w 500"/>
                  <a:gd name="T19" fmla="*/ 265 h 428"/>
                  <a:gd name="T20" fmla="*/ 130 w 500"/>
                  <a:gd name="T21" fmla="*/ 231 h 428"/>
                  <a:gd name="T22" fmla="*/ 87 w 500"/>
                  <a:gd name="T23" fmla="*/ 212 h 428"/>
                  <a:gd name="T24" fmla="*/ 58 w 500"/>
                  <a:gd name="T25" fmla="*/ 202 h 428"/>
                  <a:gd name="T26" fmla="*/ 0 w 500"/>
                  <a:gd name="T27" fmla="*/ 236 h 428"/>
                  <a:gd name="T28" fmla="*/ 10 w 500"/>
                  <a:gd name="T29" fmla="*/ 284 h 428"/>
                  <a:gd name="T30" fmla="*/ 87 w 500"/>
                  <a:gd name="T31" fmla="*/ 313 h 428"/>
                  <a:gd name="T32" fmla="*/ 111 w 500"/>
                  <a:gd name="T33" fmla="*/ 318 h 428"/>
                  <a:gd name="T34" fmla="*/ 144 w 500"/>
                  <a:gd name="T35" fmla="*/ 327 h 428"/>
                  <a:gd name="T36" fmla="*/ 356 w 500"/>
                  <a:gd name="T37" fmla="*/ 322 h 428"/>
                  <a:gd name="T38" fmla="*/ 418 w 500"/>
                  <a:gd name="T39" fmla="*/ 346 h 428"/>
                  <a:gd name="T40" fmla="*/ 413 w 500"/>
                  <a:gd name="T41" fmla="*/ 414 h 428"/>
                  <a:gd name="T42" fmla="*/ 370 w 500"/>
                  <a:gd name="T43" fmla="*/ 428 h 428"/>
                  <a:gd name="T44" fmla="*/ 159 w 500"/>
                  <a:gd name="T45" fmla="*/ 399 h 428"/>
                  <a:gd name="T46" fmla="*/ 149 w 500"/>
                  <a:gd name="T47" fmla="*/ 385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00" h="428">
                    <a:moveTo>
                      <a:pt x="389" y="68"/>
                    </a:moveTo>
                    <a:cubicBezTo>
                      <a:pt x="380" y="43"/>
                      <a:pt x="360" y="51"/>
                      <a:pt x="341" y="39"/>
                    </a:cubicBezTo>
                    <a:cubicBezTo>
                      <a:pt x="312" y="21"/>
                      <a:pt x="278" y="13"/>
                      <a:pt x="245" y="6"/>
                    </a:cubicBezTo>
                    <a:cubicBezTo>
                      <a:pt x="141" y="10"/>
                      <a:pt x="179" y="0"/>
                      <a:pt x="120" y="20"/>
                    </a:cubicBezTo>
                    <a:cubicBezTo>
                      <a:pt x="105" y="25"/>
                      <a:pt x="77" y="44"/>
                      <a:pt x="77" y="44"/>
                    </a:cubicBezTo>
                    <a:cubicBezTo>
                      <a:pt x="36" y="159"/>
                      <a:pt x="264" y="129"/>
                      <a:pt x="308" y="130"/>
                    </a:cubicBezTo>
                    <a:cubicBezTo>
                      <a:pt x="366" y="127"/>
                      <a:pt x="413" y="121"/>
                      <a:pt x="471" y="126"/>
                    </a:cubicBezTo>
                    <a:cubicBezTo>
                      <a:pt x="490" y="132"/>
                      <a:pt x="493" y="141"/>
                      <a:pt x="500" y="159"/>
                    </a:cubicBezTo>
                    <a:cubicBezTo>
                      <a:pt x="500" y="159"/>
                      <a:pt x="496" y="199"/>
                      <a:pt x="490" y="207"/>
                    </a:cubicBezTo>
                    <a:cubicBezTo>
                      <a:pt x="446" y="262"/>
                      <a:pt x="317" y="263"/>
                      <a:pt x="264" y="265"/>
                    </a:cubicBezTo>
                    <a:cubicBezTo>
                      <a:pt x="225" y="260"/>
                      <a:pt x="165" y="253"/>
                      <a:pt x="130" y="231"/>
                    </a:cubicBezTo>
                    <a:cubicBezTo>
                      <a:pt x="108" y="217"/>
                      <a:pt x="121" y="224"/>
                      <a:pt x="87" y="212"/>
                    </a:cubicBezTo>
                    <a:cubicBezTo>
                      <a:pt x="77" y="209"/>
                      <a:pt x="58" y="202"/>
                      <a:pt x="58" y="202"/>
                    </a:cubicBezTo>
                    <a:cubicBezTo>
                      <a:pt x="15" y="207"/>
                      <a:pt x="12" y="201"/>
                      <a:pt x="0" y="236"/>
                    </a:cubicBezTo>
                    <a:cubicBezTo>
                      <a:pt x="0" y="236"/>
                      <a:pt x="4" y="276"/>
                      <a:pt x="10" y="284"/>
                    </a:cubicBezTo>
                    <a:cubicBezTo>
                      <a:pt x="25" y="303"/>
                      <a:pt x="64" y="308"/>
                      <a:pt x="87" y="313"/>
                    </a:cubicBezTo>
                    <a:cubicBezTo>
                      <a:pt x="95" y="315"/>
                      <a:pt x="103" y="316"/>
                      <a:pt x="111" y="318"/>
                    </a:cubicBezTo>
                    <a:cubicBezTo>
                      <a:pt x="122" y="321"/>
                      <a:pt x="144" y="327"/>
                      <a:pt x="144" y="327"/>
                    </a:cubicBezTo>
                    <a:cubicBezTo>
                      <a:pt x="217" y="324"/>
                      <a:pt x="284" y="317"/>
                      <a:pt x="356" y="322"/>
                    </a:cubicBezTo>
                    <a:cubicBezTo>
                      <a:pt x="378" y="330"/>
                      <a:pt x="398" y="333"/>
                      <a:pt x="418" y="346"/>
                    </a:cubicBezTo>
                    <a:cubicBezTo>
                      <a:pt x="426" y="368"/>
                      <a:pt x="437" y="395"/>
                      <a:pt x="413" y="414"/>
                    </a:cubicBezTo>
                    <a:cubicBezTo>
                      <a:pt x="401" y="423"/>
                      <a:pt x="370" y="428"/>
                      <a:pt x="370" y="428"/>
                    </a:cubicBezTo>
                    <a:cubicBezTo>
                      <a:pt x="297" y="424"/>
                      <a:pt x="230" y="414"/>
                      <a:pt x="159" y="399"/>
                    </a:cubicBezTo>
                    <a:cubicBezTo>
                      <a:pt x="156" y="394"/>
                      <a:pt x="149" y="385"/>
                      <a:pt x="149" y="385"/>
                    </a:cubicBezTo>
                  </a:path>
                </a:pathLst>
              </a:custGeom>
              <a:noFill/>
              <a:ln w="19050" cmpd="sng">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56" name="AutoShape 89"/>
            <p:cNvSpPr>
              <a:spLocks noChangeArrowheads="1"/>
            </p:cNvSpPr>
            <p:nvPr/>
          </p:nvSpPr>
          <p:spPr bwMode="auto">
            <a:xfrm rot="10800000">
              <a:off x="2536070" y="547721"/>
              <a:ext cx="3924300" cy="384175"/>
            </a:xfrm>
            <a:prstGeom prst="leftArrow">
              <a:avLst>
                <a:gd name="adj1" fmla="val 39167"/>
                <a:gd name="adj2" fmla="val 112222"/>
              </a:avLst>
            </a:prstGeom>
            <a:gradFill rotWithShape="0">
              <a:gsLst>
                <a:gs pos="0">
                  <a:srgbClr val="FF0000"/>
                </a:gs>
                <a:gs pos="100000">
                  <a:schemeClr val="bg1"/>
                </a:gs>
              </a:gsLst>
              <a:lin ang="0" scaled="1"/>
            </a:gradFill>
            <a:ln w="9525">
              <a:solidFill>
                <a:schemeClr val="tx1"/>
              </a:solidFill>
              <a:miter lim="800000"/>
              <a:headEnd/>
              <a:tailEnd/>
            </a:ln>
          </p:spPr>
          <p:txBody>
            <a:bodyPr rot="10800000"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7" name="Text Box 90"/>
            <p:cNvSpPr txBox="1">
              <a:spLocks noChangeArrowheads="1"/>
            </p:cNvSpPr>
            <p:nvPr/>
          </p:nvSpPr>
          <p:spPr bwMode="auto">
            <a:xfrm>
              <a:off x="3544132" y="474696"/>
              <a:ext cx="1752600" cy="480599"/>
            </a:xfrm>
            <a:prstGeom prst="rect">
              <a:avLst/>
            </a:prstGeom>
            <a:solidFill>
              <a:schemeClr val="bg1"/>
            </a:solidFill>
            <a:ln w="9525">
              <a:solidFill>
                <a:schemeClr val="tx1"/>
              </a:solidFill>
              <a:miter lim="800000"/>
              <a:headEnd/>
              <a:tailEnd/>
            </a:ln>
            <a:effectLst/>
          </p:spPr>
          <p:txBody>
            <a:bodyPr>
              <a:spAutoFit/>
            </a:bodyPr>
            <a:lstStyle>
              <a:lvl1pPr eaLnBrk="0" hangingPunct="0">
                <a:defRPr kumimoji="1" sz="1600">
                  <a:solidFill>
                    <a:schemeClr val="tx1"/>
                  </a:solidFill>
                  <a:latin typeface="HGP創英角ｺﾞｼｯｸUB" pitchFamily="50" charset="-128"/>
                  <a:ea typeface="HGP創英角ｺﾞｼｯｸUB" pitchFamily="50" charset="-128"/>
                </a:defRPr>
              </a:lvl1pPr>
              <a:lvl2pPr marL="742950" indent="-285750" eaLnBrk="0" hangingPunct="0">
                <a:defRPr kumimoji="1" sz="1600">
                  <a:solidFill>
                    <a:schemeClr val="tx1"/>
                  </a:solidFill>
                  <a:latin typeface="HGP創英角ｺﾞｼｯｸUB" pitchFamily="50" charset="-128"/>
                  <a:ea typeface="HGP創英角ｺﾞｼｯｸUB" pitchFamily="50" charset="-128"/>
                </a:defRPr>
              </a:lvl2pPr>
              <a:lvl3pPr marL="1143000" indent="-228600" eaLnBrk="0" hangingPunct="0">
                <a:defRPr kumimoji="1" sz="1600">
                  <a:solidFill>
                    <a:schemeClr val="tx1"/>
                  </a:solidFill>
                  <a:latin typeface="HGP創英角ｺﾞｼｯｸUB" pitchFamily="50" charset="-128"/>
                  <a:ea typeface="HGP創英角ｺﾞｼｯｸUB" pitchFamily="50" charset="-128"/>
                </a:defRPr>
              </a:lvl3pPr>
              <a:lvl4pPr marL="1600200" indent="-228600" eaLnBrk="0" hangingPunct="0">
                <a:defRPr kumimoji="1" sz="1600">
                  <a:solidFill>
                    <a:schemeClr val="tx1"/>
                  </a:solidFill>
                  <a:latin typeface="HGP創英角ｺﾞｼｯｸUB" pitchFamily="50" charset="-128"/>
                  <a:ea typeface="HGP創英角ｺﾞｼｯｸUB" pitchFamily="50" charset="-128"/>
                </a:defRPr>
              </a:lvl4pPr>
              <a:lvl5pPr marL="2057400" indent="-228600" eaLnBrk="0" hangingPunct="0">
                <a:defRPr kumimoji="1" sz="1600">
                  <a:solidFill>
                    <a:schemeClr val="tx1"/>
                  </a:solidFill>
                  <a:latin typeface="HGP創英角ｺﾞｼｯｸUB" pitchFamily="50" charset="-128"/>
                  <a:ea typeface="HGP創英角ｺﾞｼｯｸUB" pitchFamily="50" charset="-128"/>
                </a:defRPr>
              </a:lvl5pPr>
              <a:lvl6pPr marL="2514600" indent="-228600" algn="ctr" eaLnBrk="0" fontAlgn="base" hangingPunct="0">
                <a:spcBef>
                  <a:spcPct val="0"/>
                </a:spcBef>
                <a:spcAft>
                  <a:spcPct val="0"/>
                </a:spcAft>
                <a:defRPr kumimoji="1" sz="1600">
                  <a:solidFill>
                    <a:schemeClr val="tx1"/>
                  </a:solidFill>
                  <a:latin typeface="HGP創英角ｺﾞｼｯｸUB" pitchFamily="50" charset="-128"/>
                  <a:ea typeface="HGP創英角ｺﾞｼｯｸUB" pitchFamily="50" charset="-128"/>
                </a:defRPr>
              </a:lvl6pPr>
              <a:lvl7pPr marL="2971800" indent="-228600" algn="ctr" eaLnBrk="0" fontAlgn="base" hangingPunct="0">
                <a:spcBef>
                  <a:spcPct val="0"/>
                </a:spcBef>
                <a:spcAft>
                  <a:spcPct val="0"/>
                </a:spcAft>
                <a:defRPr kumimoji="1" sz="1600">
                  <a:solidFill>
                    <a:schemeClr val="tx1"/>
                  </a:solidFill>
                  <a:latin typeface="HGP創英角ｺﾞｼｯｸUB" pitchFamily="50" charset="-128"/>
                  <a:ea typeface="HGP創英角ｺﾞｼｯｸUB" pitchFamily="50" charset="-128"/>
                </a:defRPr>
              </a:lvl7pPr>
              <a:lvl8pPr marL="3429000" indent="-228600" algn="ctr" eaLnBrk="0" fontAlgn="base" hangingPunct="0">
                <a:spcBef>
                  <a:spcPct val="0"/>
                </a:spcBef>
                <a:spcAft>
                  <a:spcPct val="0"/>
                </a:spcAft>
                <a:defRPr kumimoji="1" sz="1600">
                  <a:solidFill>
                    <a:schemeClr val="tx1"/>
                  </a:solidFill>
                  <a:latin typeface="HGP創英角ｺﾞｼｯｸUB" pitchFamily="50" charset="-128"/>
                  <a:ea typeface="HGP創英角ｺﾞｼｯｸUB" pitchFamily="50" charset="-128"/>
                </a:defRPr>
              </a:lvl8pPr>
              <a:lvl9pPr marL="3886200" indent="-228600" algn="ctr" eaLnBrk="0" fontAlgn="base" hangingPunct="0">
                <a:spcBef>
                  <a:spcPct val="0"/>
                </a:spcBef>
                <a:spcAft>
                  <a:spcPct val="0"/>
                </a:spcAft>
                <a:defRPr kumimoji="1" sz="1600">
                  <a:solidFill>
                    <a:schemeClr val="tx1"/>
                  </a:solidFill>
                  <a:latin typeface="HGP創英角ｺﾞｼｯｸUB" pitchFamily="50" charset="-128"/>
                  <a:ea typeface="HGP創英角ｺﾞｼｯｸUB" pitchFamily="50" charset="-128"/>
                </a:defRPr>
              </a:lvl9pPr>
            </a:lstStyle>
            <a:p>
              <a:pPr eaLnBrk="1" hangingPunct="1">
                <a:spcBef>
                  <a:spcPct val="50000"/>
                </a:spcBef>
                <a:defRPr/>
              </a:pPr>
              <a:r>
                <a:rPr lang="ja-JP" altLang="en-US" sz="2400">
                  <a:effectLst>
                    <a:outerShdw blurRad="38100" dist="38100" dir="2700000" algn="tl">
                      <a:srgbClr val="C0C0C0"/>
                    </a:outerShdw>
                  </a:effectLst>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2400">
                  <a:effectLst>
                    <a:outerShdw blurRad="38100" dist="38100" dir="2700000" algn="tl">
                      <a:srgbClr val="C0C0C0"/>
                    </a:outerShdw>
                  </a:effectLst>
                  <a:latin typeface="Arial Unicode MS" panose="020B0604020202020204" pitchFamily="50" charset="-128"/>
                  <a:ea typeface="Arial Unicode MS" panose="020B0604020202020204" pitchFamily="50" charset="-128"/>
                  <a:cs typeface="Arial Unicode MS" panose="020B0604020202020204" pitchFamily="50" charset="-128"/>
                </a:rPr>
                <a:t>3000 fold</a:t>
              </a:r>
            </a:p>
          </p:txBody>
        </p:sp>
        <p:sp>
          <p:nvSpPr>
            <p:cNvPr id="64587" name="Text Box 75"/>
            <p:cNvSpPr txBox="1">
              <a:spLocks noChangeArrowheads="1"/>
            </p:cNvSpPr>
            <p:nvPr/>
          </p:nvSpPr>
          <p:spPr bwMode="auto">
            <a:xfrm>
              <a:off x="3930651" y="1474788"/>
              <a:ext cx="1381125" cy="352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rPr>
                <a:t>intracellular</a:t>
              </a:r>
            </a:p>
          </p:txBody>
        </p:sp>
      </p:grpSp>
      <p:sp>
        <p:nvSpPr>
          <p:cNvPr id="2" name="正方形/長方形 1"/>
          <p:cNvSpPr/>
          <p:nvPr/>
        </p:nvSpPr>
        <p:spPr>
          <a:xfrm>
            <a:off x="5880851" y="6419218"/>
            <a:ext cx="3169457" cy="369332"/>
          </a:xfrm>
          <a:prstGeom prst="rect">
            <a:avLst/>
          </a:prstGeom>
        </p:spPr>
        <p:txBody>
          <a:bodyPr wrap="none">
            <a:spAutoFit/>
          </a:bodyPr>
          <a:lstStyle/>
          <a:p>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Hama et al. </a:t>
            </a:r>
            <a:r>
              <a:rPr lang="en-US" altLang="ja-JP" dirty="0" err="1">
                <a:latin typeface="Arial Unicode MS" panose="020B0604020202020204" pitchFamily="50" charset="-128"/>
                <a:ea typeface="Arial Unicode MS" panose="020B0604020202020204" pitchFamily="50" charset="-128"/>
                <a:cs typeface="Arial Unicode MS" panose="020B0604020202020204" pitchFamily="50" charset="-128"/>
              </a:rPr>
              <a:t>Mol</a:t>
            </a:r>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dirty="0" err="1">
                <a:latin typeface="Arial Unicode MS" panose="020B0604020202020204" pitchFamily="50" charset="-128"/>
                <a:ea typeface="Arial Unicode MS" panose="020B0604020202020204" pitchFamily="50" charset="-128"/>
                <a:cs typeface="Arial Unicode MS" panose="020B0604020202020204" pitchFamily="50" charset="-128"/>
              </a:rPr>
              <a:t>Ther</a:t>
            </a:r>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 (2006)</a:t>
            </a:r>
            <a:endParaRPr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Tree>
    <p:extLst>
      <p:ext uri="{BB962C8B-B14F-4D97-AF65-F5344CB8AC3E}">
        <p14:creationId xmlns:p14="http://schemas.microsoft.com/office/powerpoint/2010/main" val="571114712"/>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9" name="Rectangle 4"/>
          <p:cNvSpPr>
            <a:spLocks noChangeArrowheads="1"/>
          </p:cNvSpPr>
          <p:nvPr/>
        </p:nvSpPr>
        <p:spPr bwMode="auto">
          <a:xfrm>
            <a:off x="10888" y="0"/>
            <a:ext cx="3835400" cy="633413"/>
          </a:xfrm>
          <a:prstGeom prst="rect">
            <a:avLst/>
          </a:prstGeom>
          <a:gradFill rotWithShape="1">
            <a:gsLst>
              <a:gs pos="0">
                <a:srgbClr val="99CCFF"/>
              </a:gs>
              <a:gs pos="100000">
                <a:srgbClr val="475E76">
                  <a:alpha val="0"/>
                </a:srgbClr>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r>
              <a:rPr lang="en-US" altLang="ja-JP" sz="2800" dirty="0" smtClean="0">
                <a:latin typeface="HGP創英角ｺﾞｼｯｸUB" pitchFamily="50" charset="-128"/>
                <a:ea typeface="HGP創英角ｺﾞｼｯｸUB" pitchFamily="50" charset="-128"/>
              </a:rPr>
              <a:t>Development concept</a:t>
            </a:r>
            <a:endParaRPr lang="ja-JP" altLang="en-US" sz="2800" dirty="0">
              <a:latin typeface="HGP創英角ｺﾞｼｯｸUB" pitchFamily="50" charset="-128"/>
              <a:ea typeface="HGP創英角ｺﾞｼｯｸUB" pitchFamily="50" charset="-128"/>
            </a:endParaRPr>
          </a:p>
        </p:txBody>
      </p:sp>
      <p:grpSp>
        <p:nvGrpSpPr>
          <p:cNvPr id="6" name="グループ化 5"/>
          <p:cNvGrpSpPr/>
          <p:nvPr/>
        </p:nvGrpSpPr>
        <p:grpSpPr>
          <a:xfrm>
            <a:off x="7592" y="721724"/>
            <a:ext cx="4736890" cy="5947636"/>
            <a:chOff x="7592" y="721724"/>
            <a:chExt cx="4736890" cy="5947636"/>
          </a:xfrm>
        </p:grpSpPr>
        <p:sp>
          <p:nvSpPr>
            <p:cNvPr id="8197" name="Text Box 54"/>
            <p:cNvSpPr txBox="1">
              <a:spLocks noChangeArrowheads="1"/>
            </p:cNvSpPr>
            <p:nvPr/>
          </p:nvSpPr>
          <p:spPr bwMode="auto">
            <a:xfrm>
              <a:off x="136532" y="721724"/>
              <a:ext cx="3881191" cy="400110"/>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2000" dirty="0" smtClean="0">
                  <a:latin typeface="HGP創英角ｺﾞｼｯｸUB" pitchFamily="50" charset="-128"/>
                  <a:ea typeface="HGP創英角ｺﾞｼｯｸUB" pitchFamily="50" charset="-128"/>
                </a:rPr>
                <a:t>Cationic liposomes and polymers</a:t>
              </a:r>
              <a:endParaRPr lang="en-US" altLang="ja-JP" sz="2000" dirty="0">
                <a:latin typeface="HGP創英角ｺﾞｼｯｸUB" pitchFamily="50" charset="-128"/>
                <a:ea typeface="HGP創英角ｺﾞｼｯｸUB" pitchFamily="50" charset="-128"/>
              </a:endParaRPr>
            </a:p>
          </p:txBody>
        </p:sp>
        <p:sp>
          <p:nvSpPr>
            <p:cNvPr id="127023" name="AutoShape 78"/>
            <p:cNvSpPr>
              <a:spLocks noChangeArrowheads="1"/>
            </p:cNvSpPr>
            <p:nvPr/>
          </p:nvSpPr>
          <p:spPr bwMode="auto">
            <a:xfrm>
              <a:off x="87087" y="3011289"/>
              <a:ext cx="4397038" cy="3658071"/>
            </a:xfrm>
            <a:prstGeom prst="roundRect">
              <a:avLst>
                <a:gd name="adj" fmla="val 16667"/>
              </a:avLst>
            </a:prstGeom>
            <a:gradFill flip="none" rotWithShape="1">
              <a:gsLst>
                <a:gs pos="0">
                  <a:srgbClr val="FFC000"/>
                </a:gs>
                <a:gs pos="100000">
                  <a:srgbClr val="FFFFCC"/>
                </a:gs>
              </a:gsLst>
              <a:path path="circle">
                <a:fillToRect l="100000" t="100000"/>
              </a:path>
              <a:tileRect r="-100000" b="-100000"/>
            </a:gradFill>
            <a:ln w="9525" algn="ctr">
              <a:solidFill>
                <a:schemeClr val="tx1"/>
              </a:solidFill>
              <a:round/>
              <a:headEnd/>
              <a:tailEnd/>
            </a:ln>
          </p:spPr>
          <p:txBody>
            <a:bodyPr wrap="none" anchor="ctr"/>
            <a:lstStyle/>
            <a:p>
              <a:pPr>
                <a:defRPr/>
              </a:pPr>
              <a:endParaRPr lang="ja-JP" altLang="ja-JP" sz="1600" dirty="0">
                <a:latin typeface="HGP創英角ｺﾞｼｯｸUB" pitchFamily="50" charset="-128"/>
                <a:ea typeface="HGP創英角ｺﾞｼｯｸUB" pitchFamily="50" charset="-128"/>
              </a:endParaRPr>
            </a:p>
          </p:txBody>
        </p:sp>
        <p:sp>
          <p:nvSpPr>
            <p:cNvPr id="8203" name="Oval 79"/>
            <p:cNvSpPr>
              <a:spLocks noChangeArrowheads="1"/>
            </p:cNvSpPr>
            <p:nvPr/>
          </p:nvSpPr>
          <p:spPr bwMode="auto">
            <a:xfrm>
              <a:off x="1651908" y="3109913"/>
              <a:ext cx="925513" cy="995362"/>
            </a:xfrm>
            <a:prstGeom prst="ellipse">
              <a:avLst/>
            </a:prstGeom>
            <a:solidFill>
              <a:schemeClr val="bg1"/>
            </a:solidFill>
            <a:ln w="9525" algn="ctr">
              <a:solidFill>
                <a:schemeClr val="tx1"/>
              </a:solidFill>
              <a:round/>
              <a:headEnd/>
              <a:tailEnd/>
            </a:ln>
          </p:spPr>
          <p:txBody>
            <a:bodyPr wrap="none" anchor="ctr"/>
            <a:lstStyle/>
            <a:p>
              <a:endParaRPr lang="ja-JP" altLang="ja-JP" sz="1600">
                <a:latin typeface="HGP創英角ｺﾞｼｯｸUB" pitchFamily="50" charset="-128"/>
                <a:ea typeface="HGP創英角ｺﾞｼｯｸUB" pitchFamily="50" charset="-128"/>
              </a:endParaRPr>
            </a:p>
          </p:txBody>
        </p:sp>
        <p:sp>
          <p:nvSpPr>
            <p:cNvPr id="127026" name="Oval 81"/>
            <p:cNvSpPr>
              <a:spLocks noChangeArrowheads="1"/>
            </p:cNvSpPr>
            <p:nvPr/>
          </p:nvSpPr>
          <p:spPr bwMode="auto">
            <a:xfrm>
              <a:off x="2007508" y="5116513"/>
              <a:ext cx="1952625" cy="1503362"/>
            </a:xfrm>
            <a:prstGeom prst="ellipse">
              <a:avLst/>
            </a:prstGeom>
            <a:gradFill flip="none" rotWithShape="1">
              <a:gsLst>
                <a:gs pos="0">
                  <a:srgbClr val="92D050"/>
                </a:gs>
                <a:gs pos="100000">
                  <a:schemeClr val="accent3">
                    <a:lumMod val="20000"/>
                    <a:lumOff val="80000"/>
                  </a:schemeClr>
                </a:gs>
              </a:gsLst>
              <a:lin ang="10800000" scaled="1"/>
              <a:tileRect/>
            </a:gradFill>
            <a:ln w="9525" algn="ctr">
              <a:solidFill>
                <a:schemeClr val="tx1"/>
              </a:solidFill>
              <a:round/>
              <a:headEnd/>
              <a:tailEnd/>
            </a:ln>
          </p:spPr>
          <p:txBody>
            <a:bodyPr wrap="none" anchor="ctr"/>
            <a:lstStyle/>
            <a:p>
              <a:pPr>
                <a:defRPr/>
              </a:pPr>
              <a:endParaRPr lang="ja-JP" altLang="ja-JP" sz="1600">
                <a:latin typeface="HGP創英角ｺﾞｼｯｸUB" pitchFamily="50" charset="-128"/>
                <a:ea typeface="HGP創英角ｺﾞｼｯｸUB" pitchFamily="50" charset="-128"/>
              </a:endParaRPr>
            </a:p>
          </p:txBody>
        </p:sp>
        <p:sp>
          <p:nvSpPr>
            <p:cNvPr id="8205" name="AutoShape 92"/>
            <p:cNvSpPr>
              <a:spLocks noChangeArrowheads="1"/>
            </p:cNvSpPr>
            <p:nvPr/>
          </p:nvSpPr>
          <p:spPr bwMode="auto">
            <a:xfrm rot="1092841">
              <a:off x="2575833" y="3613150"/>
              <a:ext cx="388938" cy="300038"/>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tx2"/>
            </a:solidFill>
            <a:ln w="9525" algn="ctr">
              <a:solidFill>
                <a:schemeClr val="tx1"/>
              </a:solidFill>
              <a:miter lim="800000"/>
              <a:headEnd/>
              <a:tailEnd/>
            </a:ln>
          </p:spPr>
          <p:txBody>
            <a:bodyPr wrap="none" anchor="ctr"/>
            <a:lstStyle/>
            <a:p>
              <a:endParaRPr lang="ja-JP" altLang="en-US"/>
            </a:p>
          </p:txBody>
        </p:sp>
        <p:grpSp>
          <p:nvGrpSpPr>
            <p:cNvPr id="8206" name="Group 86"/>
            <p:cNvGrpSpPr>
              <a:grpSpLocks/>
            </p:cNvGrpSpPr>
            <p:nvPr/>
          </p:nvGrpSpPr>
          <p:grpSpPr bwMode="auto">
            <a:xfrm rot="20552375">
              <a:off x="1307421" y="4384675"/>
              <a:ext cx="1446212" cy="255588"/>
              <a:chOff x="3696" y="1480"/>
              <a:chExt cx="772" cy="272"/>
            </a:xfrm>
          </p:grpSpPr>
          <p:sp>
            <p:nvSpPr>
              <p:cNvPr id="8551" name="Line 87"/>
              <p:cNvSpPr>
                <a:spLocks noChangeShapeType="1"/>
              </p:cNvSpPr>
              <p:nvPr/>
            </p:nvSpPr>
            <p:spPr bwMode="auto">
              <a:xfrm>
                <a:off x="3696" y="1616"/>
                <a:ext cx="772"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p>
            </p:txBody>
          </p:sp>
          <p:sp>
            <p:nvSpPr>
              <p:cNvPr id="8552" name="Line 88"/>
              <p:cNvSpPr>
                <a:spLocks noChangeShapeType="1"/>
              </p:cNvSpPr>
              <p:nvPr/>
            </p:nvSpPr>
            <p:spPr bwMode="auto">
              <a:xfrm>
                <a:off x="3696" y="1480"/>
                <a:ext cx="0" cy="2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p>
            </p:txBody>
          </p:sp>
        </p:grpSp>
        <p:sp>
          <p:nvSpPr>
            <p:cNvPr id="8207" name="Text Box 89"/>
            <p:cNvSpPr txBox="1">
              <a:spLocks noChangeArrowheads="1"/>
            </p:cNvSpPr>
            <p:nvPr/>
          </p:nvSpPr>
          <p:spPr bwMode="auto">
            <a:xfrm>
              <a:off x="590066" y="3575050"/>
              <a:ext cx="971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spcBef>
                  <a:spcPct val="50000"/>
                </a:spcBef>
              </a:pPr>
              <a:r>
                <a:rPr lang="en-US" altLang="ja-JP" sz="1600" dirty="0" smtClean="0">
                  <a:latin typeface="HGP創英角ｺﾞｼｯｸUB" pitchFamily="50" charset="-128"/>
                  <a:ea typeface="HGP創英角ｺﾞｼｯｸUB" pitchFamily="50" charset="-128"/>
                </a:rPr>
                <a:t>Protein</a:t>
              </a:r>
              <a:endParaRPr lang="en-US" altLang="ja-JP" sz="1600" dirty="0">
                <a:latin typeface="HGP創英角ｺﾞｼｯｸUB" pitchFamily="50" charset="-128"/>
                <a:ea typeface="HGP創英角ｺﾞｼｯｸUB" pitchFamily="50" charset="-128"/>
              </a:endParaRPr>
            </a:p>
          </p:txBody>
        </p:sp>
        <p:sp>
          <p:nvSpPr>
            <p:cNvPr id="8208" name="Text Box 90"/>
            <p:cNvSpPr txBox="1">
              <a:spLocks noChangeArrowheads="1"/>
            </p:cNvSpPr>
            <p:nvPr/>
          </p:nvSpPr>
          <p:spPr bwMode="auto">
            <a:xfrm>
              <a:off x="345396" y="5214938"/>
              <a:ext cx="7048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spcBef>
                  <a:spcPct val="50000"/>
                </a:spcBef>
              </a:pPr>
              <a:r>
                <a:rPr lang="en-US" altLang="ja-JP" sz="1600">
                  <a:latin typeface="HGP創英角ｺﾞｼｯｸUB" pitchFamily="50" charset="-128"/>
                  <a:ea typeface="HGP創英角ｺﾞｼｯｸUB" pitchFamily="50" charset="-128"/>
                </a:rPr>
                <a:t>mRNA</a:t>
              </a:r>
            </a:p>
          </p:txBody>
        </p:sp>
        <p:sp>
          <p:nvSpPr>
            <p:cNvPr id="8209" name="AutoShape 92"/>
            <p:cNvSpPr>
              <a:spLocks noChangeArrowheads="1"/>
            </p:cNvSpPr>
            <p:nvPr/>
          </p:nvSpPr>
          <p:spPr bwMode="auto">
            <a:xfrm rot="3600000">
              <a:off x="1720171" y="2730500"/>
              <a:ext cx="358775" cy="3587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tx2"/>
            </a:solidFill>
            <a:ln w="9525" algn="ctr">
              <a:solidFill>
                <a:schemeClr val="tx1"/>
              </a:solidFill>
              <a:miter lim="800000"/>
              <a:headEnd/>
              <a:tailEnd/>
            </a:ln>
          </p:spPr>
          <p:txBody>
            <a:bodyPr rot="10800000" vert="eaVert" wrap="none" anchor="ctr"/>
            <a:lstStyle/>
            <a:p>
              <a:endParaRPr lang="ja-JP" altLang="en-US"/>
            </a:p>
          </p:txBody>
        </p:sp>
        <p:sp>
          <p:nvSpPr>
            <p:cNvPr id="8210" name="Text Box 118"/>
            <p:cNvSpPr txBox="1">
              <a:spLocks noChangeArrowheads="1"/>
            </p:cNvSpPr>
            <p:nvPr/>
          </p:nvSpPr>
          <p:spPr bwMode="auto">
            <a:xfrm>
              <a:off x="2491696" y="3140075"/>
              <a:ext cx="12271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spcBef>
                  <a:spcPct val="50000"/>
                </a:spcBef>
              </a:pPr>
              <a:r>
                <a:rPr lang="en-US" altLang="ja-JP" sz="1600" dirty="0" smtClean="0">
                  <a:latin typeface="HGP創英角ｺﾞｼｯｸUB" pitchFamily="50" charset="-128"/>
                  <a:ea typeface="HGP創英角ｺﾞｼｯｸUB" pitchFamily="50" charset="-128"/>
                </a:rPr>
                <a:t>Endosome</a:t>
              </a:r>
              <a:endParaRPr lang="ja-JP" altLang="en-US" sz="1600" dirty="0">
                <a:latin typeface="HGP創英角ｺﾞｼｯｸUB" pitchFamily="50" charset="-128"/>
                <a:ea typeface="HGP創英角ｺﾞｼｯｸUB" pitchFamily="50" charset="-128"/>
              </a:endParaRPr>
            </a:p>
          </p:txBody>
        </p:sp>
        <p:grpSp>
          <p:nvGrpSpPr>
            <p:cNvPr id="8212" name="Group 134"/>
            <p:cNvGrpSpPr>
              <a:grpSpLocks/>
            </p:cNvGrpSpPr>
            <p:nvPr/>
          </p:nvGrpSpPr>
          <p:grpSpPr bwMode="auto">
            <a:xfrm>
              <a:off x="2318657" y="1730375"/>
              <a:ext cx="2374031" cy="1177925"/>
              <a:chOff x="1482" y="2232"/>
              <a:chExt cx="1705" cy="745"/>
            </a:xfrm>
          </p:grpSpPr>
          <p:sp>
            <p:nvSpPr>
              <p:cNvPr id="2" name="フローチャート : 結合子 114"/>
              <p:cNvSpPr/>
              <p:nvPr/>
            </p:nvSpPr>
            <p:spPr bwMode="auto">
              <a:xfrm>
                <a:off x="2383" y="2254"/>
                <a:ext cx="405" cy="357"/>
              </a:xfrm>
              <a:prstGeom prst="flowChartConnector">
                <a:avLst/>
              </a:prstGeom>
              <a:gradFill flip="none" rotWithShape="1">
                <a:gsLst>
                  <a:gs pos="0">
                    <a:srgbClr val="00B050">
                      <a:tint val="66000"/>
                      <a:satMod val="160000"/>
                    </a:srgbClr>
                  </a:gs>
                  <a:gs pos="50000">
                    <a:srgbClr val="00B050">
                      <a:tint val="44500"/>
                      <a:satMod val="160000"/>
                    </a:srgbClr>
                  </a:gs>
                  <a:gs pos="100000">
                    <a:srgbClr val="00B050">
                      <a:tint val="23500"/>
                      <a:satMod val="160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fontAlgn="auto">
                  <a:spcBef>
                    <a:spcPts val="0"/>
                  </a:spcBef>
                  <a:spcAft>
                    <a:spcPts val="0"/>
                  </a:spcAft>
                  <a:defRPr/>
                </a:pPr>
                <a:endParaRPr lang="ja-JP" altLang="en-US" sz="1600" dirty="0">
                  <a:latin typeface="HGP創英角ｺﾞｼｯｸUB" pitchFamily="50" charset="-128"/>
                  <a:ea typeface="HGP創英角ｺﾞｼｯｸUB" pitchFamily="50" charset="-128"/>
                </a:endParaRPr>
              </a:p>
            </p:txBody>
          </p:sp>
          <p:sp>
            <p:nvSpPr>
              <p:cNvPr id="3" name="フローチャート : 結合子 116"/>
              <p:cNvSpPr/>
              <p:nvPr/>
            </p:nvSpPr>
            <p:spPr bwMode="auto">
              <a:xfrm>
                <a:off x="1482" y="2267"/>
                <a:ext cx="706" cy="571"/>
              </a:xfrm>
              <a:prstGeom prst="flowChartConnector">
                <a:avLst/>
              </a:prstGeom>
              <a:gradFill flip="none" rotWithShape="1">
                <a:gsLst>
                  <a:gs pos="0">
                    <a:schemeClr val="accent6">
                      <a:tint val="66000"/>
                      <a:satMod val="160000"/>
                    </a:schemeClr>
                  </a:gs>
                  <a:gs pos="50000">
                    <a:schemeClr val="accent6">
                      <a:tint val="44500"/>
                      <a:satMod val="160000"/>
                    </a:schemeClr>
                  </a:gs>
                  <a:gs pos="100000">
                    <a:schemeClr val="accent6">
                      <a:tint val="23500"/>
                      <a:satMod val="1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fontAlgn="auto">
                  <a:spcBef>
                    <a:spcPts val="0"/>
                  </a:spcBef>
                  <a:spcAft>
                    <a:spcPts val="0"/>
                  </a:spcAft>
                  <a:defRPr/>
                </a:pPr>
                <a:endParaRPr lang="ja-JP" altLang="en-US" sz="1600" dirty="0">
                  <a:latin typeface="HGP創英角ｺﾞｼｯｸUB" pitchFamily="50" charset="-128"/>
                  <a:ea typeface="HGP創英角ｺﾞｼｯｸUB" pitchFamily="50" charset="-128"/>
                </a:endParaRPr>
              </a:p>
            </p:txBody>
          </p:sp>
          <p:sp>
            <p:nvSpPr>
              <p:cNvPr id="8547" name="二等辺三角形 113"/>
              <p:cNvSpPr>
                <a:spLocks noChangeArrowheads="1"/>
              </p:cNvSpPr>
              <p:nvPr/>
            </p:nvSpPr>
            <p:spPr bwMode="auto">
              <a:xfrm>
                <a:off x="2155" y="2750"/>
                <a:ext cx="226" cy="227"/>
              </a:xfrm>
              <a:prstGeom prst="triangle">
                <a:avLst>
                  <a:gd name="adj" fmla="val 50000"/>
                </a:avLst>
              </a:prstGeom>
              <a:solidFill>
                <a:srgbClr val="002060"/>
              </a:solidFill>
              <a:ln w="25400" algn="ctr">
                <a:solidFill>
                  <a:srgbClr val="000080"/>
                </a:solidFill>
                <a:miter lim="800000"/>
                <a:headEnd/>
                <a:tailEnd/>
              </a:ln>
            </p:spPr>
            <p:txBody>
              <a:bodyPr anchor="ctr"/>
              <a:lstStyle/>
              <a:p>
                <a:endParaRPr lang="ja-JP" altLang="en-US" sz="1600">
                  <a:solidFill>
                    <a:srgbClr val="FFFFFF"/>
                  </a:solidFill>
                  <a:latin typeface="HGP創英角ｺﾞｼｯｸUB" pitchFamily="50" charset="-128"/>
                  <a:ea typeface="HGP創英角ｺﾞｼｯｸUB" pitchFamily="50" charset="-128"/>
                </a:endParaRPr>
              </a:p>
            </p:txBody>
          </p:sp>
          <p:sp>
            <p:nvSpPr>
              <p:cNvPr id="8548" name="Text Box 747"/>
              <p:cNvSpPr txBox="1">
                <a:spLocks noChangeAspect="1" noChangeArrowheads="1"/>
              </p:cNvSpPr>
              <p:nvPr/>
            </p:nvSpPr>
            <p:spPr bwMode="auto">
              <a:xfrm>
                <a:off x="1536" y="2351"/>
                <a:ext cx="655" cy="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9928" tIns="39964" rIns="79928" bIns="39964">
                <a:spAutoFit/>
              </a:bodyPr>
              <a:lstStyle>
                <a:lvl1pPr defTabSz="798513" eaLnBrk="0" hangingPunct="0">
                  <a:defRPr kumimoji="1" sz="2400">
                    <a:solidFill>
                      <a:schemeClr val="tx1"/>
                    </a:solidFill>
                    <a:latin typeface="Arial" charset="0"/>
                    <a:ea typeface="ＭＳ Ｐゴシック" charset="-128"/>
                  </a:defRPr>
                </a:lvl1pPr>
                <a:lvl2pPr marL="742950" indent="-285750" defTabSz="798513" eaLnBrk="0" hangingPunct="0">
                  <a:defRPr kumimoji="1" sz="2400">
                    <a:solidFill>
                      <a:schemeClr val="tx1"/>
                    </a:solidFill>
                    <a:latin typeface="Arial" charset="0"/>
                    <a:ea typeface="ＭＳ Ｐゴシック" charset="-128"/>
                  </a:defRPr>
                </a:lvl2pPr>
                <a:lvl3pPr marL="1143000" indent="-228600" defTabSz="798513" eaLnBrk="0" hangingPunct="0">
                  <a:defRPr kumimoji="1" sz="2400">
                    <a:solidFill>
                      <a:schemeClr val="tx1"/>
                    </a:solidFill>
                    <a:latin typeface="Arial" charset="0"/>
                    <a:ea typeface="ＭＳ Ｐゴシック" charset="-128"/>
                  </a:defRPr>
                </a:lvl3pPr>
                <a:lvl4pPr marL="1600200" indent="-228600" defTabSz="798513" eaLnBrk="0" hangingPunct="0">
                  <a:defRPr kumimoji="1" sz="2400">
                    <a:solidFill>
                      <a:schemeClr val="tx1"/>
                    </a:solidFill>
                    <a:latin typeface="Arial" charset="0"/>
                    <a:ea typeface="ＭＳ Ｐゴシック" charset="-128"/>
                  </a:defRPr>
                </a:lvl4pPr>
                <a:lvl5pPr marL="2057400" indent="-228600" defTabSz="798513" eaLnBrk="0" hangingPunct="0">
                  <a:defRPr kumimoji="1" sz="2400">
                    <a:solidFill>
                      <a:schemeClr val="tx1"/>
                    </a:solidFill>
                    <a:latin typeface="Arial" charset="0"/>
                    <a:ea typeface="ＭＳ Ｐゴシック" charset="-128"/>
                  </a:defRPr>
                </a:lvl5pPr>
                <a:lvl6pPr marL="2514600" indent="-228600" defTabSz="798513"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defTabSz="798513"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defTabSz="798513"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defTabSz="798513"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800" dirty="0" smtClean="0">
                    <a:latin typeface="HGP創英角ｺﾞｼｯｸUB" pitchFamily="50" charset="-128"/>
                    <a:ea typeface="HGP創英角ｺﾞｼｯｸUB" pitchFamily="50" charset="-128"/>
                  </a:rPr>
                  <a:t>Cellular</a:t>
                </a:r>
              </a:p>
              <a:p>
                <a:pPr eaLnBrk="1" hangingPunct="1"/>
                <a:r>
                  <a:rPr lang="en-US" altLang="ja-JP" sz="1800" dirty="0" smtClean="0">
                    <a:latin typeface="HGP創英角ｺﾞｼｯｸUB" pitchFamily="50" charset="-128"/>
                    <a:ea typeface="HGP創英角ｺﾞｼｯｸUB" pitchFamily="50" charset="-128"/>
                  </a:rPr>
                  <a:t>uptake</a:t>
                </a:r>
                <a:endParaRPr lang="en-US" altLang="ja-JP" sz="1800" dirty="0">
                  <a:latin typeface="HGP創英角ｺﾞｼｯｸUB" pitchFamily="50" charset="-128"/>
                  <a:ea typeface="HGP創英角ｺﾞｼｯｸUB" pitchFamily="50" charset="-128"/>
                </a:endParaRPr>
              </a:p>
            </p:txBody>
          </p:sp>
          <p:sp>
            <p:nvSpPr>
              <p:cNvPr id="8549" name="Text Box 747"/>
              <p:cNvSpPr txBox="1">
                <a:spLocks noChangeAspect="1" noChangeArrowheads="1"/>
              </p:cNvSpPr>
              <p:nvPr/>
            </p:nvSpPr>
            <p:spPr bwMode="auto">
              <a:xfrm>
                <a:off x="2339" y="2232"/>
                <a:ext cx="848"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9928" tIns="39964" rIns="79928" bIns="39964">
                <a:spAutoFit/>
              </a:bodyPr>
              <a:lstStyle>
                <a:lvl1pPr defTabSz="798513" eaLnBrk="0" hangingPunct="0">
                  <a:defRPr kumimoji="1" sz="2400">
                    <a:solidFill>
                      <a:schemeClr val="tx1"/>
                    </a:solidFill>
                    <a:latin typeface="Arial" charset="0"/>
                    <a:ea typeface="ＭＳ Ｐゴシック" charset="-128"/>
                  </a:defRPr>
                </a:lvl1pPr>
                <a:lvl2pPr marL="742950" indent="-285750" defTabSz="798513" eaLnBrk="0" hangingPunct="0">
                  <a:defRPr kumimoji="1" sz="2400">
                    <a:solidFill>
                      <a:schemeClr val="tx1"/>
                    </a:solidFill>
                    <a:latin typeface="Arial" charset="0"/>
                    <a:ea typeface="ＭＳ Ｐゴシック" charset="-128"/>
                  </a:defRPr>
                </a:lvl2pPr>
                <a:lvl3pPr marL="1143000" indent="-228600" defTabSz="798513" eaLnBrk="0" hangingPunct="0">
                  <a:defRPr kumimoji="1" sz="2400">
                    <a:solidFill>
                      <a:schemeClr val="tx1"/>
                    </a:solidFill>
                    <a:latin typeface="Arial" charset="0"/>
                    <a:ea typeface="ＭＳ Ｐゴシック" charset="-128"/>
                  </a:defRPr>
                </a:lvl3pPr>
                <a:lvl4pPr marL="1600200" indent="-228600" defTabSz="798513" eaLnBrk="0" hangingPunct="0">
                  <a:defRPr kumimoji="1" sz="2400">
                    <a:solidFill>
                      <a:schemeClr val="tx1"/>
                    </a:solidFill>
                    <a:latin typeface="Arial" charset="0"/>
                    <a:ea typeface="ＭＳ Ｐゴシック" charset="-128"/>
                  </a:defRPr>
                </a:lvl4pPr>
                <a:lvl5pPr marL="2057400" indent="-228600" defTabSz="798513" eaLnBrk="0" hangingPunct="0">
                  <a:defRPr kumimoji="1" sz="2400">
                    <a:solidFill>
                      <a:schemeClr val="tx1"/>
                    </a:solidFill>
                    <a:latin typeface="Arial" charset="0"/>
                    <a:ea typeface="ＭＳ Ｐゴシック" charset="-128"/>
                  </a:defRPr>
                </a:lvl5pPr>
                <a:lvl6pPr marL="2514600" indent="-228600" defTabSz="798513"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defTabSz="798513"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defTabSz="798513"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defTabSz="798513"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400" dirty="0" smtClean="0">
                    <a:latin typeface="HGP創英角ｺﾞｼｯｸUB" pitchFamily="50" charset="-128"/>
                    <a:ea typeface="HGP創英角ｺﾞｼｯｸUB" pitchFamily="50" charset="-128"/>
                  </a:rPr>
                  <a:t>Post-nuclear</a:t>
                </a:r>
              </a:p>
              <a:p>
                <a:pPr eaLnBrk="1" hangingPunct="1"/>
                <a:r>
                  <a:rPr lang="en-US" altLang="ja-JP" sz="1400" dirty="0">
                    <a:latin typeface="HGP創英角ｺﾞｼｯｸUB" pitchFamily="50" charset="-128"/>
                    <a:ea typeface="HGP創英角ｺﾞｼｯｸUB" pitchFamily="50" charset="-128"/>
                  </a:rPr>
                  <a:t>d</a:t>
                </a:r>
                <a:r>
                  <a:rPr lang="en-US" altLang="ja-JP" sz="1400" dirty="0" smtClean="0">
                    <a:latin typeface="HGP創英角ｺﾞｼｯｸUB" pitchFamily="50" charset="-128"/>
                    <a:ea typeface="HGP創英角ｺﾞｼｯｸUB" pitchFamily="50" charset="-128"/>
                  </a:rPr>
                  <a:t>elivery </a:t>
                </a:r>
                <a:endParaRPr lang="en-US" altLang="ja-JP" sz="1400" dirty="0">
                  <a:latin typeface="HGP創英角ｺﾞｼｯｸUB" pitchFamily="50" charset="-128"/>
                  <a:ea typeface="HGP創英角ｺﾞｼｯｸUB" pitchFamily="50" charset="-128"/>
                </a:endParaRPr>
              </a:p>
            </p:txBody>
          </p:sp>
          <p:sp>
            <p:nvSpPr>
              <p:cNvPr id="8550" name="Line 144"/>
              <p:cNvSpPr>
                <a:spLocks noChangeShapeType="1"/>
              </p:cNvSpPr>
              <p:nvPr/>
            </p:nvSpPr>
            <p:spPr bwMode="auto">
              <a:xfrm flipV="1">
                <a:off x="1791" y="2547"/>
                <a:ext cx="977" cy="334"/>
              </a:xfrm>
              <a:prstGeom prst="line">
                <a:avLst/>
              </a:prstGeom>
              <a:noFill/>
              <a:ln w="57150">
                <a:solidFill>
                  <a:srgbClr val="00008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ja-JP" altLang="en-US"/>
              </a:p>
            </p:txBody>
          </p:sp>
        </p:grpSp>
        <p:grpSp>
          <p:nvGrpSpPr>
            <p:cNvPr id="8214" name="Group 86"/>
            <p:cNvGrpSpPr>
              <a:grpSpLocks/>
            </p:cNvGrpSpPr>
            <p:nvPr/>
          </p:nvGrpSpPr>
          <p:grpSpPr bwMode="auto">
            <a:xfrm rot="19395622">
              <a:off x="1716996" y="4873625"/>
              <a:ext cx="1328737" cy="236538"/>
              <a:chOff x="3688" y="1480"/>
              <a:chExt cx="824" cy="272"/>
            </a:xfrm>
          </p:grpSpPr>
          <p:sp>
            <p:nvSpPr>
              <p:cNvPr id="8529" name="Line 87"/>
              <p:cNvSpPr>
                <a:spLocks noChangeShapeType="1"/>
              </p:cNvSpPr>
              <p:nvPr/>
            </p:nvSpPr>
            <p:spPr bwMode="auto">
              <a:xfrm flipV="1">
                <a:off x="3688" y="1594"/>
                <a:ext cx="824" cy="46"/>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p>
            </p:txBody>
          </p:sp>
          <p:sp>
            <p:nvSpPr>
              <p:cNvPr id="8530" name="Line 88"/>
              <p:cNvSpPr>
                <a:spLocks noChangeShapeType="1"/>
              </p:cNvSpPr>
              <p:nvPr/>
            </p:nvSpPr>
            <p:spPr bwMode="auto">
              <a:xfrm>
                <a:off x="3696" y="1480"/>
                <a:ext cx="0" cy="27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p>
            </p:txBody>
          </p:sp>
        </p:grpSp>
        <p:sp>
          <p:nvSpPr>
            <p:cNvPr id="8215" name="Text Box 42"/>
            <p:cNvSpPr txBox="1">
              <a:spLocks noChangeArrowheads="1"/>
            </p:cNvSpPr>
            <p:nvPr/>
          </p:nvSpPr>
          <p:spPr bwMode="auto">
            <a:xfrm>
              <a:off x="1950358" y="4746625"/>
              <a:ext cx="975891" cy="338554"/>
            </a:xfrm>
            <a:prstGeom prst="rect">
              <a:avLst/>
            </a:prstGeom>
            <a:solidFill>
              <a:srgbClr val="FFFFFF"/>
            </a:solidFill>
            <a:ln w="9525">
              <a:solidFill>
                <a:schemeClr val="tx1"/>
              </a:solidFill>
              <a:miter lim="800000"/>
              <a:headEnd/>
              <a:tailEnd/>
            </a:ln>
          </p:spPr>
          <p:txBody>
            <a:bodyPr wrap="squar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600" dirty="0" smtClean="0">
                  <a:latin typeface="HGP創英角ｺﾞｼｯｸUB" pitchFamily="50" charset="-128"/>
                  <a:ea typeface="HGP創英角ｺﾞｼｯｸUB" pitchFamily="50" charset="-128"/>
                </a:rPr>
                <a:t>inhibition</a:t>
              </a:r>
              <a:endParaRPr lang="ja-JP" altLang="en-US" sz="1600" dirty="0">
                <a:latin typeface="HGP創英角ｺﾞｼｯｸUB" pitchFamily="50" charset="-128"/>
                <a:ea typeface="HGP創英角ｺﾞｼｯｸUB" pitchFamily="50" charset="-128"/>
              </a:endParaRPr>
            </a:p>
          </p:txBody>
        </p:sp>
        <p:sp>
          <p:nvSpPr>
            <p:cNvPr id="8217" name="テキスト ボックス 332"/>
            <p:cNvSpPr txBox="1">
              <a:spLocks noChangeArrowheads="1"/>
            </p:cNvSpPr>
            <p:nvPr/>
          </p:nvSpPr>
          <p:spPr bwMode="auto">
            <a:xfrm>
              <a:off x="376672" y="1576511"/>
              <a:ext cx="15424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dirty="0" smtClean="0">
                  <a:solidFill>
                    <a:srgbClr val="FF0000"/>
                  </a:solidFill>
                  <a:latin typeface="HGP創英角ｺﾞｼｯｸUB" pitchFamily="50" charset="-128"/>
                  <a:ea typeface="HGP創英角ｺﾞｼｯｸUB" pitchFamily="50" charset="-128"/>
                </a:rPr>
                <a:t>Cationic </a:t>
              </a:r>
              <a:r>
                <a:rPr lang="en-US" altLang="ja-JP" dirty="0">
                  <a:solidFill>
                    <a:srgbClr val="FF0000"/>
                  </a:solidFill>
                  <a:latin typeface="HGP創英角ｺﾞｼｯｸUB" pitchFamily="50" charset="-128"/>
                  <a:ea typeface="HGP創英角ｺﾞｼｯｸUB" pitchFamily="50" charset="-128"/>
                </a:rPr>
                <a:t>!!</a:t>
              </a:r>
              <a:endParaRPr lang="ja-JP" altLang="en-US" dirty="0">
                <a:solidFill>
                  <a:srgbClr val="FF0000"/>
                </a:solidFill>
                <a:latin typeface="HGP創英角ｺﾞｼｯｸUB" pitchFamily="50" charset="-128"/>
                <a:ea typeface="HGP創英角ｺﾞｼｯｸUB" pitchFamily="50" charset="-128"/>
              </a:endParaRPr>
            </a:p>
          </p:txBody>
        </p:sp>
        <p:cxnSp>
          <p:nvCxnSpPr>
            <p:cNvPr id="18" name="直線矢印コネクタ 17"/>
            <p:cNvCxnSpPr/>
            <p:nvPr/>
          </p:nvCxnSpPr>
          <p:spPr>
            <a:xfrm>
              <a:off x="3623583" y="4127500"/>
              <a:ext cx="155575" cy="488950"/>
            </a:xfrm>
            <a:prstGeom prst="straightConnector1">
              <a:avLst/>
            </a:prstGeom>
            <a:ln w="28575">
              <a:solidFill>
                <a:schemeClr val="tx1"/>
              </a:solidFill>
              <a:prstDash val="sysDot"/>
              <a:tailEnd type="arrow"/>
            </a:ln>
          </p:spPr>
          <p:style>
            <a:lnRef idx="1">
              <a:schemeClr val="accent1"/>
            </a:lnRef>
            <a:fillRef idx="0">
              <a:schemeClr val="accent1"/>
            </a:fillRef>
            <a:effectRef idx="0">
              <a:schemeClr val="accent1"/>
            </a:effectRef>
            <a:fontRef idx="minor">
              <a:schemeClr val="tx1"/>
            </a:fontRef>
          </p:style>
        </p:cxnSp>
        <p:sp>
          <p:nvSpPr>
            <p:cNvPr id="21" name="下カーブ矢印 20"/>
            <p:cNvSpPr/>
            <p:nvPr/>
          </p:nvSpPr>
          <p:spPr>
            <a:xfrm rot="5971767">
              <a:off x="3806146" y="5316538"/>
              <a:ext cx="649287" cy="306387"/>
            </a:xfrm>
            <a:prstGeom prst="curvedDownArrow">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8220" name="Text Box 97"/>
            <p:cNvSpPr txBox="1">
              <a:spLocks noChangeArrowheads="1"/>
            </p:cNvSpPr>
            <p:nvPr/>
          </p:nvSpPr>
          <p:spPr bwMode="auto">
            <a:xfrm>
              <a:off x="3605668" y="3949925"/>
              <a:ext cx="10271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ctr" eaLnBrk="1" hangingPunct="1">
                <a:spcBef>
                  <a:spcPct val="50000"/>
                </a:spcBef>
              </a:pPr>
              <a:r>
                <a:rPr lang="en-US" altLang="ja-JP" sz="1600" dirty="0" smtClean="0">
                  <a:latin typeface="HGP創英角ｺﾞｼｯｸUB" pitchFamily="50" charset="-128"/>
                  <a:ea typeface="HGP創英角ｺﾞｼｯｸUB" pitchFamily="50" charset="-128"/>
                </a:rPr>
                <a:t>Release</a:t>
              </a:r>
              <a:r>
                <a:rPr lang="ja-JP" altLang="en-US" sz="1600" dirty="0" smtClean="0">
                  <a:latin typeface="HGP創英角ｺﾞｼｯｸUB" pitchFamily="50" charset="-128"/>
                  <a:ea typeface="HGP創英角ｺﾞｼｯｸUB" pitchFamily="50" charset="-128"/>
                </a:rPr>
                <a:t> </a:t>
              </a:r>
              <a:r>
                <a:rPr lang="en-US" altLang="ja-JP" sz="1600" dirty="0" smtClean="0">
                  <a:solidFill>
                    <a:srgbClr val="0000FF"/>
                  </a:solidFill>
                  <a:latin typeface="HGP創英角ｺﾞｼｯｸUB" pitchFamily="50" charset="-128"/>
                  <a:ea typeface="HGP創英角ｺﾞｼｯｸUB" pitchFamily="50" charset="-128"/>
                </a:rPr>
                <a:t>(</a:t>
              </a:r>
              <a:r>
                <a:rPr lang="en-US" altLang="ja-JP" sz="1600" dirty="0">
                  <a:solidFill>
                    <a:srgbClr val="0000FF"/>
                  </a:solidFill>
                  <a:latin typeface="HGP創英角ｺﾞｼｯｸUB" pitchFamily="50" charset="-128"/>
                  <a:ea typeface="HGP創英角ｺﾞｼｯｸUB" pitchFamily="50" charset="-128"/>
                </a:rPr>
                <a:t>Poor)</a:t>
              </a:r>
            </a:p>
          </p:txBody>
        </p:sp>
        <p:grpSp>
          <p:nvGrpSpPr>
            <p:cNvPr id="8221" name="Group 100"/>
            <p:cNvGrpSpPr>
              <a:grpSpLocks/>
            </p:cNvGrpSpPr>
            <p:nvPr/>
          </p:nvGrpSpPr>
          <p:grpSpPr bwMode="auto">
            <a:xfrm>
              <a:off x="2291671" y="5538788"/>
              <a:ext cx="287337" cy="536575"/>
              <a:chOff x="2064" y="73"/>
              <a:chExt cx="415" cy="636"/>
            </a:xfrm>
          </p:grpSpPr>
          <p:sp>
            <p:nvSpPr>
              <p:cNvPr id="8527" name="Freeform 98"/>
              <p:cNvSpPr>
                <a:spLocks/>
              </p:cNvSpPr>
              <p:nvPr/>
            </p:nvSpPr>
            <p:spPr bwMode="auto">
              <a:xfrm>
                <a:off x="2094" y="119"/>
                <a:ext cx="385" cy="590"/>
              </a:xfrm>
              <a:custGeom>
                <a:avLst/>
                <a:gdLst>
                  <a:gd name="T0" fmla="*/ 242 w 385"/>
                  <a:gd name="T1" fmla="*/ 0 h 590"/>
                  <a:gd name="T2" fmla="*/ 15 w 385"/>
                  <a:gd name="T3" fmla="*/ 136 h 590"/>
                  <a:gd name="T4" fmla="*/ 332 w 385"/>
                  <a:gd name="T5" fmla="*/ 227 h 590"/>
                  <a:gd name="T6" fmla="*/ 106 w 385"/>
                  <a:gd name="T7" fmla="*/ 363 h 590"/>
                  <a:gd name="T8" fmla="*/ 378 w 385"/>
                  <a:gd name="T9" fmla="*/ 408 h 590"/>
                  <a:gd name="T10" fmla="*/ 151 w 385"/>
                  <a:gd name="T11" fmla="*/ 590 h 590"/>
                  <a:gd name="T12" fmla="*/ 0 60000 65536"/>
                  <a:gd name="T13" fmla="*/ 0 60000 65536"/>
                  <a:gd name="T14" fmla="*/ 0 60000 65536"/>
                  <a:gd name="T15" fmla="*/ 0 60000 65536"/>
                  <a:gd name="T16" fmla="*/ 0 60000 65536"/>
                  <a:gd name="T17" fmla="*/ 0 60000 65536"/>
                  <a:gd name="T18" fmla="*/ 0 w 385"/>
                  <a:gd name="T19" fmla="*/ 0 h 590"/>
                  <a:gd name="T20" fmla="*/ 385 w 385"/>
                  <a:gd name="T21" fmla="*/ 590 h 590"/>
                </a:gdLst>
                <a:ahLst/>
                <a:cxnLst>
                  <a:cxn ang="T12">
                    <a:pos x="T0" y="T1"/>
                  </a:cxn>
                  <a:cxn ang="T13">
                    <a:pos x="T2" y="T3"/>
                  </a:cxn>
                  <a:cxn ang="T14">
                    <a:pos x="T4" y="T5"/>
                  </a:cxn>
                  <a:cxn ang="T15">
                    <a:pos x="T6" y="T7"/>
                  </a:cxn>
                  <a:cxn ang="T16">
                    <a:pos x="T8" y="T9"/>
                  </a:cxn>
                  <a:cxn ang="T17">
                    <a:pos x="T10" y="T11"/>
                  </a:cxn>
                </a:cxnLst>
                <a:rect l="T18" t="T19" r="T20" b="T21"/>
                <a:pathLst>
                  <a:path w="385" h="590">
                    <a:moveTo>
                      <a:pt x="242" y="0"/>
                    </a:moveTo>
                    <a:cubicBezTo>
                      <a:pt x="121" y="49"/>
                      <a:pt x="0" y="98"/>
                      <a:pt x="15" y="136"/>
                    </a:cubicBezTo>
                    <a:cubicBezTo>
                      <a:pt x="30" y="174"/>
                      <a:pt x="317" y="189"/>
                      <a:pt x="332" y="227"/>
                    </a:cubicBezTo>
                    <a:cubicBezTo>
                      <a:pt x="347" y="265"/>
                      <a:pt x="98" y="333"/>
                      <a:pt x="106" y="363"/>
                    </a:cubicBezTo>
                    <a:cubicBezTo>
                      <a:pt x="114" y="393"/>
                      <a:pt x="371" y="370"/>
                      <a:pt x="378" y="408"/>
                    </a:cubicBezTo>
                    <a:cubicBezTo>
                      <a:pt x="385" y="446"/>
                      <a:pt x="268" y="518"/>
                      <a:pt x="151" y="590"/>
                    </a:cubicBez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en-US"/>
              </a:p>
            </p:txBody>
          </p:sp>
          <p:sp>
            <p:nvSpPr>
              <p:cNvPr id="8528" name="Freeform 99"/>
              <p:cNvSpPr>
                <a:spLocks/>
              </p:cNvSpPr>
              <p:nvPr/>
            </p:nvSpPr>
            <p:spPr bwMode="auto">
              <a:xfrm>
                <a:off x="2064" y="73"/>
                <a:ext cx="385" cy="590"/>
              </a:xfrm>
              <a:custGeom>
                <a:avLst/>
                <a:gdLst>
                  <a:gd name="T0" fmla="*/ 242 w 385"/>
                  <a:gd name="T1" fmla="*/ 0 h 590"/>
                  <a:gd name="T2" fmla="*/ 15 w 385"/>
                  <a:gd name="T3" fmla="*/ 136 h 590"/>
                  <a:gd name="T4" fmla="*/ 332 w 385"/>
                  <a:gd name="T5" fmla="*/ 227 h 590"/>
                  <a:gd name="T6" fmla="*/ 106 w 385"/>
                  <a:gd name="T7" fmla="*/ 363 h 590"/>
                  <a:gd name="T8" fmla="*/ 378 w 385"/>
                  <a:gd name="T9" fmla="*/ 408 h 590"/>
                  <a:gd name="T10" fmla="*/ 151 w 385"/>
                  <a:gd name="T11" fmla="*/ 590 h 590"/>
                  <a:gd name="T12" fmla="*/ 0 60000 65536"/>
                  <a:gd name="T13" fmla="*/ 0 60000 65536"/>
                  <a:gd name="T14" fmla="*/ 0 60000 65536"/>
                  <a:gd name="T15" fmla="*/ 0 60000 65536"/>
                  <a:gd name="T16" fmla="*/ 0 60000 65536"/>
                  <a:gd name="T17" fmla="*/ 0 60000 65536"/>
                  <a:gd name="T18" fmla="*/ 0 w 385"/>
                  <a:gd name="T19" fmla="*/ 0 h 590"/>
                  <a:gd name="T20" fmla="*/ 385 w 385"/>
                  <a:gd name="T21" fmla="*/ 590 h 590"/>
                </a:gdLst>
                <a:ahLst/>
                <a:cxnLst>
                  <a:cxn ang="T12">
                    <a:pos x="T0" y="T1"/>
                  </a:cxn>
                  <a:cxn ang="T13">
                    <a:pos x="T2" y="T3"/>
                  </a:cxn>
                  <a:cxn ang="T14">
                    <a:pos x="T4" y="T5"/>
                  </a:cxn>
                  <a:cxn ang="T15">
                    <a:pos x="T6" y="T7"/>
                  </a:cxn>
                  <a:cxn ang="T16">
                    <a:pos x="T8" y="T9"/>
                  </a:cxn>
                  <a:cxn ang="T17">
                    <a:pos x="T10" y="T11"/>
                  </a:cxn>
                </a:cxnLst>
                <a:rect l="T18" t="T19" r="T20" b="T21"/>
                <a:pathLst>
                  <a:path w="385" h="590">
                    <a:moveTo>
                      <a:pt x="242" y="0"/>
                    </a:moveTo>
                    <a:cubicBezTo>
                      <a:pt x="121" y="49"/>
                      <a:pt x="0" y="98"/>
                      <a:pt x="15" y="136"/>
                    </a:cubicBezTo>
                    <a:cubicBezTo>
                      <a:pt x="30" y="174"/>
                      <a:pt x="317" y="189"/>
                      <a:pt x="332" y="227"/>
                    </a:cubicBezTo>
                    <a:cubicBezTo>
                      <a:pt x="347" y="265"/>
                      <a:pt x="98" y="333"/>
                      <a:pt x="106" y="363"/>
                    </a:cubicBezTo>
                    <a:cubicBezTo>
                      <a:pt x="114" y="393"/>
                      <a:pt x="371" y="370"/>
                      <a:pt x="378" y="408"/>
                    </a:cubicBezTo>
                    <a:cubicBezTo>
                      <a:pt x="385" y="446"/>
                      <a:pt x="268" y="518"/>
                      <a:pt x="151" y="590"/>
                    </a:cubicBez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en-US"/>
              </a:p>
            </p:txBody>
          </p:sp>
        </p:grpSp>
        <p:sp>
          <p:nvSpPr>
            <p:cNvPr id="8222" name="Text Box 91"/>
            <p:cNvSpPr txBox="1">
              <a:spLocks noChangeArrowheads="1"/>
            </p:cNvSpPr>
            <p:nvPr/>
          </p:nvSpPr>
          <p:spPr bwMode="auto">
            <a:xfrm>
              <a:off x="2475821" y="5297488"/>
              <a:ext cx="56673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spcBef>
                  <a:spcPct val="50000"/>
                </a:spcBef>
              </a:pPr>
              <a:r>
                <a:rPr lang="en-US" altLang="ja-JP" sz="1600">
                  <a:latin typeface="HGP創英角ｺﾞｼｯｸUB" pitchFamily="50" charset="-128"/>
                  <a:ea typeface="HGP創英角ｺﾞｼｯｸUB" pitchFamily="50" charset="-128"/>
                </a:rPr>
                <a:t>DNA</a:t>
              </a:r>
            </a:p>
          </p:txBody>
        </p:sp>
        <p:cxnSp>
          <p:nvCxnSpPr>
            <p:cNvPr id="398" name="直線矢印コネクタ 397"/>
            <p:cNvCxnSpPr/>
            <p:nvPr/>
          </p:nvCxnSpPr>
          <p:spPr>
            <a:xfrm flipH="1">
              <a:off x="2625046" y="5741988"/>
              <a:ext cx="555625" cy="19050"/>
            </a:xfrm>
            <a:prstGeom prst="straightConnector1">
              <a:avLst/>
            </a:prstGeom>
            <a:ln w="28575">
              <a:solidFill>
                <a:schemeClr val="tx1"/>
              </a:solidFill>
              <a:prstDash val="sysDot"/>
              <a:tailEnd type="arrow"/>
            </a:ln>
          </p:spPr>
          <p:style>
            <a:lnRef idx="1">
              <a:schemeClr val="accent1"/>
            </a:lnRef>
            <a:fillRef idx="0">
              <a:schemeClr val="accent1"/>
            </a:fillRef>
            <a:effectRef idx="0">
              <a:schemeClr val="accent1"/>
            </a:effectRef>
            <a:fontRef idx="minor">
              <a:schemeClr val="tx1"/>
            </a:fontRef>
          </p:style>
        </p:cxnSp>
        <p:sp>
          <p:nvSpPr>
            <p:cNvPr id="8224" name="Text Box 97"/>
            <p:cNvSpPr txBox="1">
              <a:spLocks noChangeArrowheads="1"/>
            </p:cNvSpPr>
            <p:nvPr/>
          </p:nvSpPr>
          <p:spPr bwMode="auto">
            <a:xfrm>
              <a:off x="2464708" y="5911850"/>
              <a:ext cx="95726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ctr" eaLnBrk="1" hangingPunct="1">
                <a:spcBef>
                  <a:spcPct val="50000"/>
                </a:spcBef>
              </a:pPr>
              <a:r>
                <a:rPr lang="en-US" altLang="ja-JP" sz="1600" dirty="0" smtClean="0">
                  <a:latin typeface="HGP創英角ｺﾞｼｯｸUB" pitchFamily="50" charset="-128"/>
                  <a:ea typeface="HGP創英角ｺﾞｼｯｸUB" pitchFamily="50" charset="-128"/>
                </a:rPr>
                <a:t>Release</a:t>
              </a:r>
              <a:r>
                <a:rPr lang="en-US" altLang="ja-JP" sz="1600" dirty="0" smtClean="0">
                  <a:solidFill>
                    <a:srgbClr val="0000FF"/>
                  </a:solidFill>
                  <a:latin typeface="HGP創英角ｺﾞｼｯｸUB" pitchFamily="50" charset="-128"/>
                  <a:ea typeface="HGP創英角ｺﾞｼｯｸUB" pitchFamily="50" charset="-128"/>
                </a:rPr>
                <a:t>(Poor</a:t>
              </a:r>
              <a:r>
                <a:rPr lang="en-US" altLang="ja-JP" sz="1600" dirty="0">
                  <a:solidFill>
                    <a:srgbClr val="0000FF"/>
                  </a:solidFill>
                  <a:latin typeface="HGP創英角ｺﾞｼｯｸUB" pitchFamily="50" charset="-128"/>
                  <a:ea typeface="HGP創英角ｺﾞｼｯｸUB" pitchFamily="50" charset="-128"/>
                </a:rPr>
                <a:t>)</a:t>
              </a:r>
            </a:p>
          </p:txBody>
        </p:sp>
        <p:cxnSp>
          <p:nvCxnSpPr>
            <p:cNvPr id="403" name="直線矢印コネクタ 402"/>
            <p:cNvCxnSpPr/>
            <p:nvPr/>
          </p:nvCxnSpPr>
          <p:spPr>
            <a:xfrm flipH="1" flipV="1">
              <a:off x="1243921" y="5332413"/>
              <a:ext cx="958850" cy="444500"/>
            </a:xfrm>
            <a:prstGeom prst="straightConnector1">
              <a:avLst/>
            </a:prstGeom>
            <a:ln w="28575">
              <a:solidFill>
                <a:schemeClr val="tx1"/>
              </a:solidFill>
              <a:prstDash val="sysDot"/>
              <a:tailEnd type="arrow"/>
            </a:ln>
          </p:spPr>
          <p:style>
            <a:lnRef idx="1">
              <a:schemeClr val="accent1"/>
            </a:lnRef>
            <a:fillRef idx="0">
              <a:schemeClr val="accent1"/>
            </a:fillRef>
            <a:effectRef idx="0">
              <a:schemeClr val="accent1"/>
            </a:effectRef>
            <a:fontRef idx="minor">
              <a:schemeClr val="tx1"/>
            </a:fontRef>
          </p:style>
        </p:cxnSp>
        <p:sp>
          <p:nvSpPr>
            <p:cNvPr id="8226" name="Text Box 97"/>
            <p:cNvSpPr txBox="1">
              <a:spLocks noChangeArrowheads="1"/>
            </p:cNvSpPr>
            <p:nvPr/>
          </p:nvSpPr>
          <p:spPr bwMode="auto">
            <a:xfrm>
              <a:off x="659607" y="5761038"/>
              <a:ext cx="141446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ctr" eaLnBrk="1" hangingPunct="1">
                <a:lnSpc>
                  <a:spcPts val="1200"/>
                </a:lnSpc>
                <a:spcBef>
                  <a:spcPct val="50000"/>
                </a:spcBef>
              </a:pPr>
              <a:r>
                <a:rPr lang="en-US" altLang="ja-JP" sz="1600" dirty="0" smtClean="0">
                  <a:latin typeface="HGP創英角ｺﾞｼｯｸUB" pitchFamily="50" charset="-128"/>
                  <a:ea typeface="HGP創英角ｺﾞｼｯｸUB" pitchFamily="50" charset="-128"/>
                </a:rPr>
                <a:t>Transcription</a:t>
              </a:r>
            </a:p>
            <a:p>
              <a:pPr algn="ctr" eaLnBrk="1" hangingPunct="1">
                <a:lnSpc>
                  <a:spcPts val="1200"/>
                </a:lnSpc>
                <a:spcBef>
                  <a:spcPct val="50000"/>
                </a:spcBef>
              </a:pPr>
              <a:r>
                <a:rPr lang="en-US" altLang="ja-JP" sz="1600" dirty="0" smtClean="0">
                  <a:solidFill>
                    <a:srgbClr val="0000FF"/>
                  </a:solidFill>
                  <a:latin typeface="HGP創英角ｺﾞｼｯｸUB" pitchFamily="50" charset="-128"/>
                  <a:ea typeface="HGP創英角ｺﾞｼｯｸUB" pitchFamily="50" charset="-128"/>
                </a:rPr>
                <a:t>(Poor</a:t>
              </a:r>
              <a:r>
                <a:rPr lang="en-US" altLang="ja-JP" sz="1600" dirty="0">
                  <a:solidFill>
                    <a:srgbClr val="0000FF"/>
                  </a:solidFill>
                  <a:latin typeface="HGP創英角ｺﾞｼｯｸUB" pitchFamily="50" charset="-128"/>
                  <a:ea typeface="HGP創英角ｺﾞｼｯｸUB" pitchFamily="50" charset="-128"/>
                </a:rPr>
                <a:t>)</a:t>
              </a:r>
              <a:endParaRPr lang="ja-JP" altLang="en-US" sz="1600" dirty="0">
                <a:solidFill>
                  <a:srgbClr val="0000FF"/>
                </a:solidFill>
                <a:latin typeface="HGP創英角ｺﾞｼｯｸUB" pitchFamily="50" charset="-128"/>
                <a:ea typeface="HGP創英角ｺﾞｼｯｸUB" pitchFamily="50" charset="-128"/>
              </a:endParaRPr>
            </a:p>
          </p:txBody>
        </p:sp>
        <p:grpSp>
          <p:nvGrpSpPr>
            <p:cNvPr id="8227" name="グループ化 127152"/>
            <p:cNvGrpSpPr>
              <a:grpSpLocks/>
            </p:cNvGrpSpPr>
            <p:nvPr/>
          </p:nvGrpSpPr>
          <p:grpSpPr bwMode="auto">
            <a:xfrm>
              <a:off x="604158" y="5014913"/>
              <a:ext cx="1119188" cy="306387"/>
              <a:chOff x="990597" y="5032611"/>
              <a:chExt cx="1119867" cy="308640"/>
            </a:xfrm>
          </p:grpSpPr>
          <p:sp>
            <p:nvSpPr>
              <p:cNvPr id="30" name="フリーフォーム 29"/>
              <p:cNvSpPr/>
              <p:nvPr/>
            </p:nvSpPr>
            <p:spPr>
              <a:xfrm rot="21212108">
                <a:off x="990597" y="5134958"/>
                <a:ext cx="662390" cy="139128"/>
              </a:xfrm>
              <a:custGeom>
                <a:avLst/>
                <a:gdLst>
                  <a:gd name="connsiteX0" fmla="*/ 0 w 600075"/>
                  <a:gd name="connsiteY0" fmla="*/ 114998 h 162676"/>
                  <a:gd name="connsiteX1" fmla="*/ 66675 w 600075"/>
                  <a:gd name="connsiteY1" fmla="*/ 698 h 162676"/>
                  <a:gd name="connsiteX2" fmla="*/ 142875 w 600075"/>
                  <a:gd name="connsiteY2" fmla="*/ 162623 h 162676"/>
                  <a:gd name="connsiteX3" fmla="*/ 314325 w 600075"/>
                  <a:gd name="connsiteY3" fmla="*/ 19748 h 162676"/>
                  <a:gd name="connsiteX4" fmla="*/ 342900 w 600075"/>
                  <a:gd name="connsiteY4" fmla="*/ 124523 h 162676"/>
                  <a:gd name="connsiteX5" fmla="*/ 447675 w 600075"/>
                  <a:gd name="connsiteY5" fmla="*/ 124523 h 162676"/>
                  <a:gd name="connsiteX6" fmla="*/ 495300 w 600075"/>
                  <a:gd name="connsiteY6" fmla="*/ 29273 h 162676"/>
                  <a:gd name="connsiteX7" fmla="*/ 600075 w 600075"/>
                  <a:gd name="connsiteY7" fmla="*/ 124523 h 16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0075" h="162676">
                    <a:moveTo>
                      <a:pt x="0" y="114998"/>
                    </a:moveTo>
                    <a:cubicBezTo>
                      <a:pt x="21431" y="53879"/>
                      <a:pt x="42863" y="-7240"/>
                      <a:pt x="66675" y="698"/>
                    </a:cubicBezTo>
                    <a:cubicBezTo>
                      <a:pt x="90488" y="8635"/>
                      <a:pt x="101600" y="159448"/>
                      <a:pt x="142875" y="162623"/>
                    </a:cubicBezTo>
                    <a:cubicBezTo>
                      <a:pt x="184150" y="165798"/>
                      <a:pt x="280988" y="26098"/>
                      <a:pt x="314325" y="19748"/>
                    </a:cubicBezTo>
                    <a:cubicBezTo>
                      <a:pt x="347663" y="13398"/>
                      <a:pt x="320675" y="107061"/>
                      <a:pt x="342900" y="124523"/>
                    </a:cubicBezTo>
                    <a:cubicBezTo>
                      <a:pt x="365125" y="141985"/>
                      <a:pt x="422275" y="140398"/>
                      <a:pt x="447675" y="124523"/>
                    </a:cubicBezTo>
                    <a:cubicBezTo>
                      <a:pt x="473075" y="108648"/>
                      <a:pt x="469900" y="29273"/>
                      <a:pt x="495300" y="29273"/>
                    </a:cubicBezTo>
                    <a:cubicBezTo>
                      <a:pt x="520700" y="29273"/>
                      <a:pt x="560387" y="76898"/>
                      <a:pt x="600075" y="124523"/>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p>
            </p:txBody>
          </p:sp>
          <p:sp>
            <p:nvSpPr>
              <p:cNvPr id="8526" name="テキスト ボックス 30"/>
              <p:cNvSpPr txBox="1">
                <a:spLocks noChangeArrowheads="1"/>
              </p:cNvSpPr>
              <p:nvPr/>
            </p:nvSpPr>
            <p:spPr bwMode="auto">
              <a:xfrm>
                <a:off x="1603552" y="5032611"/>
                <a:ext cx="506912" cy="308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400">
                    <a:latin typeface="HGP創英角ｺﾞｼｯｸUB" pitchFamily="50" charset="-128"/>
                    <a:ea typeface="HGP創英角ｺﾞｼｯｸUB" pitchFamily="50" charset="-128"/>
                  </a:rPr>
                  <a:t>AAA</a:t>
                </a:r>
                <a:endParaRPr lang="ja-JP" altLang="en-US" sz="1400">
                  <a:latin typeface="HGP創英角ｺﾞｼｯｸUB" pitchFamily="50" charset="-128"/>
                  <a:ea typeface="HGP創英角ｺﾞｼｯｸUB" pitchFamily="50" charset="-128"/>
                </a:endParaRPr>
              </a:p>
            </p:txBody>
          </p:sp>
        </p:grpSp>
        <p:cxnSp>
          <p:nvCxnSpPr>
            <p:cNvPr id="413" name="直線矢印コネクタ 412"/>
            <p:cNvCxnSpPr/>
            <p:nvPr/>
          </p:nvCxnSpPr>
          <p:spPr>
            <a:xfrm flipV="1">
              <a:off x="1093109" y="4364656"/>
              <a:ext cx="109537" cy="710582"/>
            </a:xfrm>
            <a:prstGeom prst="straightConnector1">
              <a:avLst/>
            </a:prstGeom>
            <a:ln w="28575">
              <a:solidFill>
                <a:schemeClr val="tx1"/>
              </a:solidFill>
              <a:prstDash val="sysDot"/>
              <a:tailEnd type="arrow"/>
            </a:ln>
          </p:spPr>
          <p:style>
            <a:lnRef idx="1">
              <a:schemeClr val="accent1"/>
            </a:lnRef>
            <a:fillRef idx="0">
              <a:schemeClr val="accent1"/>
            </a:fillRef>
            <a:effectRef idx="0">
              <a:schemeClr val="accent1"/>
            </a:effectRef>
            <a:fontRef idx="minor">
              <a:schemeClr val="tx1"/>
            </a:fontRef>
          </p:style>
        </p:cxnSp>
        <p:sp>
          <p:nvSpPr>
            <p:cNvPr id="127151" name="フリーフォーム 127150"/>
            <p:cNvSpPr/>
            <p:nvPr/>
          </p:nvSpPr>
          <p:spPr>
            <a:xfrm>
              <a:off x="1086953" y="4005263"/>
              <a:ext cx="366713" cy="319087"/>
            </a:xfrm>
            <a:custGeom>
              <a:avLst/>
              <a:gdLst>
                <a:gd name="connsiteX0" fmla="*/ 9525 w 466992"/>
                <a:gd name="connsiteY0" fmla="*/ 219075 h 638175"/>
                <a:gd name="connsiteX1" fmla="*/ 28575 w 466992"/>
                <a:gd name="connsiteY1" fmla="*/ 133350 h 638175"/>
                <a:gd name="connsiteX2" fmla="*/ 66675 w 466992"/>
                <a:gd name="connsiteY2" fmla="*/ 57150 h 638175"/>
                <a:gd name="connsiteX3" fmla="*/ 85725 w 466992"/>
                <a:gd name="connsiteY3" fmla="*/ 0 h 638175"/>
                <a:gd name="connsiteX4" fmla="*/ 171450 w 466992"/>
                <a:gd name="connsiteY4" fmla="*/ 66675 h 638175"/>
                <a:gd name="connsiteX5" fmla="*/ 190500 w 466992"/>
                <a:gd name="connsiteY5" fmla="*/ 123825 h 638175"/>
                <a:gd name="connsiteX6" fmla="*/ 161925 w 466992"/>
                <a:gd name="connsiteY6" fmla="*/ 266700 h 638175"/>
                <a:gd name="connsiteX7" fmla="*/ 133350 w 466992"/>
                <a:gd name="connsiteY7" fmla="*/ 285750 h 638175"/>
                <a:gd name="connsiteX8" fmla="*/ 104775 w 466992"/>
                <a:gd name="connsiteY8" fmla="*/ 257175 h 638175"/>
                <a:gd name="connsiteX9" fmla="*/ 104775 w 466992"/>
                <a:gd name="connsiteY9" fmla="*/ 152400 h 638175"/>
                <a:gd name="connsiteX10" fmla="*/ 123825 w 466992"/>
                <a:gd name="connsiteY10" fmla="*/ 95250 h 638175"/>
                <a:gd name="connsiteX11" fmla="*/ 152400 w 466992"/>
                <a:gd name="connsiteY11" fmla="*/ 76200 h 638175"/>
                <a:gd name="connsiteX12" fmla="*/ 190500 w 466992"/>
                <a:gd name="connsiteY12" fmla="*/ 85725 h 638175"/>
                <a:gd name="connsiteX13" fmla="*/ 209550 w 466992"/>
                <a:gd name="connsiteY13" fmla="*/ 114300 h 638175"/>
                <a:gd name="connsiteX14" fmla="*/ 238125 w 466992"/>
                <a:gd name="connsiteY14" fmla="*/ 133350 h 638175"/>
                <a:gd name="connsiteX15" fmla="*/ 247650 w 466992"/>
                <a:gd name="connsiteY15" fmla="*/ 361950 h 638175"/>
                <a:gd name="connsiteX16" fmla="*/ 209550 w 466992"/>
                <a:gd name="connsiteY16" fmla="*/ 428625 h 638175"/>
                <a:gd name="connsiteX17" fmla="*/ 180975 w 466992"/>
                <a:gd name="connsiteY17" fmla="*/ 419100 h 638175"/>
                <a:gd name="connsiteX18" fmla="*/ 171450 w 466992"/>
                <a:gd name="connsiteY18" fmla="*/ 390525 h 638175"/>
                <a:gd name="connsiteX19" fmla="*/ 142875 w 466992"/>
                <a:gd name="connsiteY19" fmla="*/ 361950 h 638175"/>
                <a:gd name="connsiteX20" fmla="*/ 114300 w 466992"/>
                <a:gd name="connsiteY20" fmla="*/ 276225 h 638175"/>
                <a:gd name="connsiteX21" fmla="*/ 104775 w 466992"/>
                <a:gd name="connsiteY21" fmla="*/ 247650 h 638175"/>
                <a:gd name="connsiteX22" fmla="*/ 38100 w 466992"/>
                <a:gd name="connsiteY22" fmla="*/ 314325 h 638175"/>
                <a:gd name="connsiteX23" fmla="*/ 19050 w 466992"/>
                <a:gd name="connsiteY23" fmla="*/ 342900 h 638175"/>
                <a:gd name="connsiteX24" fmla="*/ 0 w 466992"/>
                <a:gd name="connsiteY24" fmla="*/ 400050 h 638175"/>
                <a:gd name="connsiteX25" fmla="*/ 9525 w 466992"/>
                <a:gd name="connsiteY25" fmla="*/ 495300 h 638175"/>
                <a:gd name="connsiteX26" fmla="*/ 19050 w 466992"/>
                <a:gd name="connsiteY26" fmla="*/ 523875 h 638175"/>
                <a:gd name="connsiteX27" fmla="*/ 57150 w 466992"/>
                <a:gd name="connsiteY27" fmla="*/ 514350 h 638175"/>
                <a:gd name="connsiteX28" fmla="*/ 76200 w 466992"/>
                <a:gd name="connsiteY28" fmla="*/ 485775 h 638175"/>
                <a:gd name="connsiteX29" fmla="*/ 114300 w 466992"/>
                <a:gd name="connsiteY29" fmla="*/ 419100 h 638175"/>
                <a:gd name="connsiteX30" fmla="*/ 142875 w 466992"/>
                <a:gd name="connsiteY30" fmla="*/ 390525 h 638175"/>
                <a:gd name="connsiteX31" fmla="*/ 152400 w 466992"/>
                <a:gd name="connsiteY31" fmla="*/ 361950 h 638175"/>
                <a:gd name="connsiteX32" fmla="*/ 161925 w 466992"/>
                <a:gd name="connsiteY32" fmla="*/ 323850 h 638175"/>
                <a:gd name="connsiteX33" fmla="*/ 180975 w 466992"/>
                <a:gd name="connsiteY33" fmla="*/ 295275 h 638175"/>
                <a:gd name="connsiteX34" fmla="*/ 200025 w 466992"/>
                <a:gd name="connsiteY34" fmla="*/ 228600 h 638175"/>
                <a:gd name="connsiteX35" fmla="*/ 219075 w 466992"/>
                <a:gd name="connsiteY35" fmla="*/ 200025 h 638175"/>
                <a:gd name="connsiteX36" fmla="*/ 247650 w 466992"/>
                <a:gd name="connsiteY36" fmla="*/ 142875 h 638175"/>
                <a:gd name="connsiteX37" fmla="*/ 323850 w 466992"/>
                <a:gd name="connsiteY37" fmla="*/ 57150 h 638175"/>
                <a:gd name="connsiteX38" fmla="*/ 352425 w 466992"/>
                <a:gd name="connsiteY38" fmla="*/ 76200 h 638175"/>
                <a:gd name="connsiteX39" fmla="*/ 381000 w 466992"/>
                <a:gd name="connsiteY39" fmla="*/ 152400 h 638175"/>
                <a:gd name="connsiteX40" fmla="*/ 390525 w 466992"/>
                <a:gd name="connsiteY40" fmla="*/ 190500 h 638175"/>
                <a:gd name="connsiteX41" fmla="*/ 381000 w 466992"/>
                <a:gd name="connsiteY41" fmla="*/ 314325 h 638175"/>
                <a:gd name="connsiteX42" fmla="*/ 352425 w 466992"/>
                <a:gd name="connsiteY42" fmla="*/ 295275 h 638175"/>
                <a:gd name="connsiteX43" fmla="*/ 314325 w 466992"/>
                <a:gd name="connsiteY43" fmla="*/ 247650 h 638175"/>
                <a:gd name="connsiteX44" fmla="*/ 295275 w 466992"/>
                <a:gd name="connsiteY44" fmla="*/ 180975 h 638175"/>
                <a:gd name="connsiteX45" fmla="*/ 304800 w 466992"/>
                <a:gd name="connsiteY45" fmla="*/ 66675 h 638175"/>
                <a:gd name="connsiteX46" fmla="*/ 323850 w 466992"/>
                <a:gd name="connsiteY46" fmla="*/ 123825 h 638175"/>
                <a:gd name="connsiteX47" fmla="*/ 295275 w 466992"/>
                <a:gd name="connsiteY47" fmla="*/ 342900 h 638175"/>
                <a:gd name="connsiteX48" fmla="*/ 266700 w 466992"/>
                <a:gd name="connsiteY48" fmla="*/ 428625 h 638175"/>
                <a:gd name="connsiteX49" fmla="*/ 257175 w 466992"/>
                <a:gd name="connsiteY49" fmla="*/ 457200 h 638175"/>
                <a:gd name="connsiteX50" fmla="*/ 247650 w 466992"/>
                <a:gd name="connsiteY50" fmla="*/ 485775 h 638175"/>
                <a:gd name="connsiteX51" fmla="*/ 276225 w 466992"/>
                <a:gd name="connsiteY51" fmla="*/ 609600 h 638175"/>
                <a:gd name="connsiteX52" fmla="*/ 304800 w 466992"/>
                <a:gd name="connsiteY52" fmla="*/ 619125 h 638175"/>
                <a:gd name="connsiteX53" fmla="*/ 381000 w 466992"/>
                <a:gd name="connsiteY53" fmla="*/ 561975 h 638175"/>
                <a:gd name="connsiteX54" fmla="*/ 419100 w 466992"/>
                <a:gd name="connsiteY54" fmla="*/ 504825 h 638175"/>
                <a:gd name="connsiteX55" fmla="*/ 466725 w 466992"/>
                <a:gd name="connsiteY55" fmla="*/ 447675 h 638175"/>
                <a:gd name="connsiteX56" fmla="*/ 438150 w 466992"/>
                <a:gd name="connsiteY56" fmla="*/ 457200 h 638175"/>
                <a:gd name="connsiteX57" fmla="*/ 428625 w 466992"/>
                <a:gd name="connsiteY57" fmla="*/ 485775 h 638175"/>
                <a:gd name="connsiteX58" fmla="*/ 371475 w 466992"/>
                <a:gd name="connsiteY58" fmla="*/ 523875 h 638175"/>
                <a:gd name="connsiteX59" fmla="*/ 342900 w 466992"/>
                <a:gd name="connsiteY59" fmla="*/ 542925 h 638175"/>
                <a:gd name="connsiteX60" fmla="*/ 314325 w 466992"/>
                <a:gd name="connsiteY60" fmla="*/ 561975 h 638175"/>
                <a:gd name="connsiteX61" fmla="*/ 276225 w 466992"/>
                <a:gd name="connsiteY61" fmla="*/ 581025 h 638175"/>
                <a:gd name="connsiteX62" fmla="*/ 219075 w 466992"/>
                <a:gd name="connsiteY62" fmla="*/ 619125 h 638175"/>
                <a:gd name="connsiteX63" fmla="*/ 190500 w 466992"/>
                <a:gd name="connsiteY63" fmla="*/ 638175 h 638175"/>
                <a:gd name="connsiteX64" fmla="*/ 200025 w 466992"/>
                <a:gd name="connsiteY64" fmla="*/ 609600 h 638175"/>
                <a:gd name="connsiteX65" fmla="*/ 238125 w 466992"/>
                <a:gd name="connsiteY65" fmla="*/ 571500 h 638175"/>
                <a:gd name="connsiteX66" fmla="*/ 266700 w 466992"/>
                <a:gd name="connsiteY66" fmla="*/ 533400 h 638175"/>
                <a:gd name="connsiteX67" fmla="*/ 285750 w 466992"/>
                <a:gd name="connsiteY67" fmla="*/ 476250 h 638175"/>
                <a:gd name="connsiteX68" fmla="*/ 314325 w 466992"/>
                <a:gd name="connsiteY68" fmla="*/ 419100 h 638175"/>
                <a:gd name="connsiteX69" fmla="*/ 276225 w 466992"/>
                <a:gd name="connsiteY69" fmla="*/ 409575 h 638175"/>
                <a:gd name="connsiteX70" fmla="*/ 219075 w 466992"/>
                <a:gd name="connsiteY70" fmla="*/ 438150 h 638175"/>
                <a:gd name="connsiteX71" fmla="*/ 171450 w 466992"/>
                <a:gd name="connsiteY71" fmla="*/ 476250 h 638175"/>
                <a:gd name="connsiteX72" fmla="*/ 152400 w 466992"/>
                <a:gd name="connsiteY72" fmla="*/ 504825 h 638175"/>
                <a:gd name="connsiteX73" fmla="*/ 123825 w 466992"/>
                <a:gd name="connsiteY73" fmla="*/ 523875 h 638175"/>
                <a:gd name="connsiteX74" fmla="*/ 104775 w 466992"/>
                <a:gd name="connsiteY74" fmla="*/ 552450 h 638175"/>
                <a:gd name="connsiteX75" fmla="*/ 76200 w 466992"/>
                <a:gd name="connsiteY75" fmla="*/ 571500 h 638175"/>
                <a:gd name="connsiteX76" fmla="*/ 57150 w 466992"/>
                <a:gd name="connsiteY76" fmla="*/ 63817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466992" h="638175">
                  <a:moveTo>
                    <a:pt x="9525" y="219075"/>
                  </a:moveTo>
                  <a:cubicBezTo>
                    <a:pt x="15875" y="190500"/>
                    <a:pt x="18833" y="160953"/>
                    <a:pt x="28575" y="133350"/>
                  </a:cubicBezTo>
                  <a:cubicBezTo>
                    <a:pt x="38026" y="106571"/>
                    <a:pt x="55488" y="83252"/>
                    <a:pt x="66675" y="57150"/>
                  </a:cubicBezTo>
                  <a:cubicBezTo>
                    <a:pt x="74585" y="38693"/>
                    <a:pt x="79375" y="19050"/>
                    <a:pt x="85725" y="0"/>
                  </a:cubicBezTo>
                  <a:cubicBezTo>
                    <a:pt x="137966" y="10448"/>
                    <a:pt x="149591" y="1099"/>
                    <a:pt x="171450" y="66675"/>
                  </a:cubicBezTo>
                  <a:lnTo>
                    <a:pt x="190500" y="123825"/>
                  </a:lnTo>
                  <a:cubicBezTo>
                    <a:pt x="190040" y="127969"/>
                    <a:pt x="182187" y="253192"/>
                    <a:pt x="161925" y="266700"/>
                  </a:cubicBezTo>
                  <a:lnTo>
                    <a:pt x="133350" y="285750"/>
                  </a:lnTo>
                  <a:cubicBezTo>
                    <a:pt x="123825" y="276225"/>
                    <a:pt x="112247" y="268383"/>
                    <a:pt x="104775" y="257175"/>
                  </a:cubicBezTo>
                  <a:cubicBezTo>
                    <a:pt x="85153" y="227742"/>
                    <a:pt x="99110" y="178838"/>
                    <a:pt x="104775" y="152400"/>
                  </a:cubicBezTo>
                  <a:cubicBezTo>
                    <a:pt x="108982" y="132765"/>
                    <a:pt x="107117" y="106389"/>
                    <a:pt x="123825" y="95250"/>
                  </a:cubicBezTo>
                  <a:lnTo>
                    <a:pt x="152400" y="76200"/>
                  </a:lnTo>
                  <a:cubicBezTo>
                    <a:pt x="165100" y="79375"/>
                    <a:pt x="179608" y="78463"/>
                    <a:pt x="190500" y="85725"/>
                  </a:cubicBezTo>
                  <a:cubicBezTo>
                    <a:pt x="200025" y="92075"/>
                    <a:pt x="201455" y="106205"/>
                    <a:pt x="209550" y="114300"/>
                  </a:cubicBezTo>
                  <a:cubicBezTo>
                    <a:pt x="217645" y="122395"/>
                    <a:pt x="228600" y="127000"/>
                    <a:pt x="238125" y="133350"/>
                  </a:cubicBezTo>
                  <a:cubicBezTo>
                    <a:pt x="273782" y="240322"/>
                    <a:pt x="262544" y="183217"/>
                    <a:pt x="247650" y="361950"/>
                  </a:cubicBezTo>
                  <a:cubicBezTo>
                    <a:pt x="242222" y="427088"/>
                    <a:pt x="253459" y="413989"/>
                    <a:pt x="209550" y="428625"/>
                  </a:cubicBezTo>
                  <a:cubicBezTo>
                    <a:pt x="200025" y="425450"/>
                    <a:pt x="188075" y="426200"/>
                    <a:pt x="180975" y="419100"/>
                  </a:cubicBezTo>
                  <a:cubicBezTo>
                    <a:pt x="173875" y="412000"/>
                    <a:pt x="177019" y="398879"/>
                    <a:pt x="171450" y="390525"/>
                  </a:cubicBezTo>
                  <a:cubicBezTo>
                    <a:pt x="163978" y="379317"/>
                    <a:pt x="152400" y="371475"/>
                    <a:pt x="142875" y="361950"/>
                  </a:cubicBezTo>
                  <a:lnTo>
                    <a:pt x="114300" y="276225"/>
                  </a:lnTo>
                  <a:lnTo>
                    <a:pt x="104775" y="247650"/>
                  </a:lnTo>
                  <a:cubicBezTo>
                    <a:pt x="54480" y="264415"/>
                    <a:pt x="81769" y="248821"/>
                    <a:pt x="38100" y="314325"/>
                  </a:cubicBezTo>
                  <a:cubicBezTo>
                    <a:pt x="31750" y="323850"/>
                    <a:pt x="22670" y="332040"/>
                    <a:pt x="19050" y="342900"/>
                  </a:cubicBezTo>
                  <a:lnTo>
                    <a:pt x="0" y="400050"/>
                  </a:lnTo>
                  <a:cubicBezTo>
                    <a:pt x="3175" y="431800"/>
                    <a:pt x="4673" y="463763"/>
                    <a:pt x="9525" y="495300"/>
                  </a:cubicBezTo>
                  <a:cubicBezTo>
                    <a:pt x="11052" y="505223"/>
                    <a:pt x="9728" y="520146"/>
                    <a:pt x="19050" y="523875"/>
                  </a:cubicBezTo>
                  <a:cubicBezTo>
                    <a:pt x="31205" y="528737"/>
                    <a:pt x="44450" y="517525"/>
                    <a:pt x="57150" y="514350"/>
                  </a:cubicBezTo>
                  <a:cubicBezTo>
                    <a:pt x="63500" y="504825"/>
                    <a:pt x="70520" y="495714"/>
                    <a:pt x="76200" y="485775"/>
                  </a:cubicBezTo>
                  <a:cubicBezTo>
                    <a:pt x="93139" y="456132"/>
                    <a:pt x="93203" y="444416"/>
                    <a:pt x="114300" y="419100"/>
                  </a:cubicBezTo>
                  <a:cubicBezTo>
                    <a:pt x="122924" y="408752"/>
                    <a:pt x="133350" y="400050"/>
                    <a:pt x="142875" y="390525"/>
                  </a:cubicBezTo>
                  <a:cubicBezTo>
                    <a:pt x="146050" y="381000"/>
                    <a:pt x="149642" y="371604"/>
                    <a:pt x="152400" y="361950"/>
                  </a:cubicBezTo>
                  <a:cubicBezTo>
                    <a:pt x="155996" y="349363"/>
                    <a:pt x="156768" y="335882"/>
                    <a:pt x="161925" y="323850"/>
                  </a:cubicBezTo>
                  <a:cubicBezTo>
                    <a:pt x="166434" y="313328"/>
                    <a:pt x="174625" y="304800"/>
                    <a:pt x="180975" y="295275"/>
                  </a:cubicBezTo>
                  <a:cubicBezTo>
                    <a:pt x="184027" y="283068"/>
                    <a:pt x="193193" y="242265"/>
                    <a:pt x="200025" y="228600"/>
                  </a:cubicBezTo>
                  <a:cubicBezTo>
                    <a:pt x="205145" y="218361"/>
                    <a:pt x="213955" y="210264"/>
                    <a:pt x="219075" y="200025"/>
                  </a:cubicBezTo>
                  <a:cubicBezTo>
                    <a:pt x="237989" y="162197"/>
                    <a:pt x="216453" y="177972"/>
                    <a:pt x="247650" y="142875"/>
                  </a:cubicBezTo>
                  <a:cubicBezTo>
                    <a:pt x="334643" y="45008"/>
                    <a:pt x="280615" y="122003"/>
                    <a:pt x="323850" y="57150"/>
                  </a:cubicBezTo>
                  <a:cubicBezTo>
                    <a:pt x="333375" y="63500"/>
                    <a:pt x="344330" y="68105"/>
                    <a:pt x="352425" y="76200"/>
                  </a:cubicBezTo>
                  <a:cubicBezTo>
                    <a:pt x="377640" y="101415"/>
                    <a:pt x="373211" y="117352"/>
                    <a:pt x="381000" y="152400"/>
                  </a:cubicBezTo>
                  <a:cubicBezTo>
                    <a:pt x="383840" y="165179"/>
                    <a:pt x="387350" y="177800"/>
                    <a:pt x="390525" y="190500"/>
                  </a:cubicBezTo>
                  <a:cubicBezTo>
                    <a:pt x="387350" y="231775"/>
                    <a:pt x="395147" y="275420"/>
                    <a:pt x="381000" y="314325"/>
                  </a:cubicBezTo>
                  <a:cubicBezTo>
                    <a:pt x="377088" y="325083"/>
                    <a:pt x="359576" y="304214"/>
                    <a:pt x="352425" y="295275"/>
                  </a:cubicBezTo>
                  <a:cubicBezTo>
                    <a:pt x="299845" y="229550"/>
                    <a:pt x="396217" y="302245"/>
                    <a:pt x="314325" y="247650"/>
                  </a:cubicBezTo>
                  <a:cubicBezTo>
                    <a:pt x="309833" y="234175"/>
                    <a:pt x="295275" y="192935"/>
                    <a:pt x="295275" y="180975"/>
                  </a:cubicBezTo>
                  <a:cubicBezTo>
                    <a:pt x="295275" y="142743"/>
                    <a:pt x="301625" y="104775"/>
                    <a:pt x="304800" y="66675"/>
                  </a:cubicBezTo>
                  <a:cubicBezTo>
                    <a:pt x="311150" y="85725"/>
                    <a:pt x="325029" y="103779"/>
                    <a:pt x="323850" y="123825"/>
                  </a:cubicBezTo>
                  <a:cubicBezTo>
                    <a:pt x="313146" y="305796"/>
                    <a:pt x="331423" y="234456"/>
                    <a:pt x="295275" y="342900"/>
                  </a:cubicBezTo>
                  <a:lnTo>
                    <a:pt x="266700" y="428625"/>
                  </a:lnTo>
                  <a:lnTo>
                    <a:pt x="257175" y="457200"/>
                  </a:lnTo>
                  <a:lnTo>
                    <a:pt x="247650" y="485775"/>
                  </a:lnTo>
                  <a:cubicBezTo>
                    <a:pt x="250520" y="514477"/>
                    <a:pt x="242272" y="582437"/>
                    <a:pt x="276225" y="609600"/>
                  </a:cubicBezTo>
                  <a:cubicBezTo>
                    <a:pt x="284065" y="615872"/>
                    <a:pt x="295275" y="615950"/>
                    <a:pt x="304800" y="619125"/>
                  </a:cubicBezTo>
                  <a:cubicBezTo>
                    <a:pt x="346278" y="598386"/>
                    <a:pt x="348907" y="602092"/>
                    <a:pt x="381000" y="561975"/>
                  </a:cubicBezTo>
                  <a:cubicBezTo>
                    <a:pt x="395303" y="544097"/>
                    <a:pt x="402911" y="521014"/>
                    <a:pt x="419100" y="504825"/>
                  </a:cubicBezTo>
                  <a:cubicBezTo>
                    <a:pt x="419360" y="504565"/>
                    <a:pt x="471145" y="456516"/>
                    <a:pt x="466725" y="447675"/>
                  </a:cubicBezTo>
                  <a:cubicBezTo>
                    <a:pt x="462235" y="438695"/>
                    <a:pt x="447675" y="454025"/>
                    <a:pt x="438150" y="457200"/>
                  </a:cubicBezTo>
                  <a:cubicBezTo>
                    <a:pt x="434975" y="466725"/>
                    <a:pt x="435725" y="478675"/>
                    <a:pt x="428625" y="485775"/>
                  </a:cubicBezTo>
                  <a:cubicBezTo>
                    <a:pt x="412436" y="501964"/>
                    <a:pt x="390525" y="511175"/>
                    <a:pt x="371475" y="523875"/>
                  </a:cubicBezTo>
                  <a:lnTo>
                    <a:pt x="342900" y="542925"/>
                  </a:lnTo>
                  <a:cubicBezTo>
                    <a:pt x="333375" y="549275"/>
                    <a:pt x="324564" y="556855"/>
                    <a:pt x="314325" y="561975"/>
                  </a:cubicBezTo>
                  <a:cubicBezTo>
                    <a:pt x="301625" y="568325"/>
                    <a:pt x="288401" y="573720"/>
                    <a:pt x="276225" y="581025"/>
                  </a:cubicBezTo>
                  <a:cubicBezTo>
                    <a:pt x="256592" y="592805"/>
                    <a:pt x="238125" y="606425"/>
                    <a:pt x="219075" y="619125"/>
                  </a:cubicBezTo>
                  <a:lnTo>
                    <a:pt x="190500" y="638175"/>
                  </a:lnTo>
                  <a:cubicBezTo>
                    <a:pt x="193675" y="628650"/>
                    <a:pt x="194189" y="617770"/>
                    <a:pt x="200025" y="609600"/>
                  </a:cubicBezTo>
                  <a:cubicBezTo>
                    <a:pt x="210464" y="594985"/>
                    <a:pt x="226298" y="585017"/>
                    <a:pt x="238125" y="571500"/>
                  </a:cubicBezTo>
                  <a:cubicBezTo>
                    <a:pt x="248579" y="559553"/>
                    <a:pt x="257175" y="546100"/>
                    <a:pt x="266700" y="533400"/>
                  </a:cubicBezTo>
                  <a:cubicBezTo>
                    <a:pt x="273050" y="514350"/>
                    <a:pt x="274611" y="492958"/>
                    <a:pt x="285750" y="476250"/>
                  </a:cubicBezTo>
                  <a:cubicBezTo>
                    <a:pt x="310369" y="439321"/>
                    <a:pt x="301180" y="458535"/>
                    <a:pt x="314325" y="419100"/>
                  </a:cubicBezTo>
                  <a:cubicBezTo>
                    <a:pt x="301625" y="415925"/>
                    <a:pt x="289316" y="409575"/>
                    <a:pt x="276225" y="409575"/>
                  </a:cubicBezTo>
                  <a:cubicBezTo>
                    <a:pt x="256507" y="409575"/>
                    <a:pt x="233522" y="428518"/>
                    <a:pt x="219075" y="438150"/>
                  </a:cubicBezTo>
                  <a:cubicBezTo>
                    <a:pt x="164480" y="520042"/>
                    <a:pt x="237175" y="423670"/>
                    <a:pt x="171450" y="476250"/>
                  </a:cubicBezTo>
                  <a:cubicBezTo>
                    <a:pt x="162511" y="483401"/>
                    <a:pt x="160495" y="496730"/>
                    <a:pt x="152400" y="504825"/>
                  </a:cubicBezTo>
                  <a:cubicBezTo>
                    <a:pt x="144305" y="512920"/>
                    <a:pt x="133350" y="517525"/>
                    <a:pt x="123825" y="523875"/>
                  </a:cubicBezTo>
                  <a:cubicBezTo>
                    <a:pt x="117475" y="533400"/>
                    <a:pt x="112870" y="544355"/>
                    <a:pt x="104775" y="552450"/>
                  </a:cubicBezTo>
                  <a:cubicBezTo>
                    <a:pt x="96680" y="560545"/>
                    <a:pt x="82267" y="561792"/>
                    <a:pt x="76200" y="571500"/>
                  </a:cubicBezTo>
                  <a:cubicBezTo>
                    <a:pt x="56146" y="603586"/>
                    <a:pt x="57150" y="613009"/>
                    <a:pt x="57150" y="638175"/>
                  </a:cubicBezTo>
                </a:path>
              </a:pathLst>
            </a:custGeom>
            <a:noFill/>
            <a:ln>
              <a:solidFill>
                <a:srgbClr val="00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p>
          </p:txBody>
        </p:sp>
        <p:sp>
          <p:nvSpPr>
            <p:cNvPr id="8230" name="Text Box 97"/>
            <p:cNvSpPr txBox="1">
              <a:spLocks noChangeArrowheads="1"/>
            </p:cNvSpPr>
            <p:nvPr/>
          </p:nvSpPr>
          <p:spPr bwMode="auto">
            <a:xfrm>
              <a:off x="7592" y="4386036"/>
              <a:ext cx="118484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ctr" eaLnBrk="1" hangingPunct="1">
                <a:lnSpc>
                  <a:spcPts val="1200"/>
                </a:lnSpc>
                <a:spcBef>
                  <a:spcPct val="50000"/>
                </a:spcBef>
              </a:pPr>
              <a:r>
                <a:rPr lang="en-US" altLang="ja-JP" sz="1600" dirty="0" smtClean="0">
                  <a:latin typeface="HGP創英角ｺﾞｼｯｸUB" pitchFamily="50" charset="-128"/>
                  <a:ea typeface="HGP創英角ｺﾞｼｯｸUB" pitchFamily="50" charset="-128"/>
                </a:rPr>
                <a:t>Translation</a:t>
              </a:r>
            </a:p>
            <a:p>
              <a:pPr algn="ctr" eaLnBrk="1" hangingPunct="1">
                <a:lnSpc>
                  <a:spcPts val="1200"/>
                </a:lnSpc>
                <a:spcBef>
                  <a:spcPct val="50000"/>
                </a:spcBef>
              </a:pPr>
              <a:r>
                <a:rPr lang="en-US" altLang="ja-JP" sz="1600" dirty="0" smtClean="0">
                  <a:solidFill>
                    <a:srgbClr val="0000FF"/>
                  </a:solidFill>
                  <a:latin typeface="HGP創英角ｺﾞｼｯｸUB" pitchFamily="50" charset="-128"/>
                  <a:ea typeface="HGP創英角ｺﾞｼｯｸUB" pitchFamily="50" charset="-128"/>
                </a:rPr>
                <a:t>(Poor</a:t>
              </a:r>
              <a:r>
                <a:rPr lang="en-US" altLang="ja-JP" sz="1600" dirty="0">
                  <a:solidFill>
                    <a:srgbClr val="0000FF"/>
                  </a:solidFill>
                  <a:latin typeface="HGP創英角ｺﾞｼｯｸUB" pitchFamily="50" charset="-128"/>
                  <a:ea typeface="HGP創英角ｺﾞｼｯｸUB" pitchFamily="50" charset="-128"/>
                </a:rPr>
                <a:t>)</a:t>
              </a:r>
              <a:endParaRPr lang="ja-JP" altLang="en-US" sz="1600" dirty="0">
                <a:solidFill>
                  <a:srgbClr val="0000FF"/>
                </a:solidFill>
                <a:latin typeface="HGP創英角ｺﾞｼｯｸUB" pitchFamily="50" charset="-128"/>
                <a:ea typeface="HGP創英角ｺﾞｼｯｸUB" pitchFamily="50" charset="-128"/>
              </a:endParaRPr>
            </a:p>
          </p:txBody>
        </p:sp>
        <p:grpSp>
          <p:nvGrpSpPr>
            <p:cNvPr id="8254" name="グループ化 4"/>
            <p:cNvGrpSpPr>
              <a:grpSpLocks/>
            </p:cNvGrpSpPr>
            <p:nvPr/>
          </p:nvGrpSpPr>
          <p:grpSpPr bwMode="auto">
            <a:xfrm>
              <a:off x="1215346" y="1984375"/>
              <a:ext cx="936625" cy="788988"/>
              <a:chOff x="876350" y="1916832"/>
              <a:chExt cx="937121" cy="789806"/>
            </a:xfrm>
          </p:grpSpPr>
          <p:grpSp>
            <p:nvGrpSpPr>
              <p:cNvPr id="8452" name="Group 91"/>
              <p:cNvGrpSpPr>
                <a:grpSpLocks/>
              </p:cNvGrpSpPr>
              <p:nvPr/>
            </p:nvGrpSpPr>
            <p:grpSpPr bwMode="auto">
              <a:xfrm>
                <a:off x="948935" y="1996272"/>
                <a:ext cx="751278" cy="661987"/>
                <a:chOff x="3693" y="318"/>
                <a:chExt cx="308" cy="294"/>
              </a:xfrm>
            </p:grpSpPr>
            <p:grpSp>
              <p:nvGrpSpPr>
                <p:cNvPr id="8477" name="Group 92"/>
                <p:cNvGrpSpPr>
                  <a:grpSpLocks noChangeAspect="1"/>
                </p:cNvGrpSpPr>
                <p:nvPr/>
              </p:nvGrpSpPr>
              <p:grpSpPr bwMode="auto">
                <a:xfrm rot="-1964477">
                  <a:off x="3693" y="402"/>
                  <a:ext cx="291" cy="127"/>
                  <a:chOff x="2313" y="907"/>
                  <a:chExt cx="786" cy="220"/>
                </a:xfrm>
              </p:grpSpPr>
              <p:cxnSp>
                <p:nvCxnSpPr>
                  <p:cNvPr id="8482" name="AutoShape 93"/>
                  <p:cNvCxnSpPr>
                    <a:cxnSpLocks noChangeAspect="1" noChangeShapeType="1"/>
                  </p:cNvCxnSpPr>
                  <p:nvPr/>
                </p:nvCxnSpPr>
                <p:spPr bwMode="auto">
                  <a:xfrm rot="13060594" flipH="1">
                    <a:off x="2313" y="948"/>
                    <a:ext cx="182" cy="152"/>
                  </a:xfrm>
                  <a:prstGeom prst="curvedConnector3">
                    <a:avLst>
                      <a:gd name="adj1" fmla="val 49884"/>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483" name="AutoShape 94"/>
                  <p:cNvCxnSpPr>
                    <a:cxnSpLocks noChangeAspect="1" noChangeShapeType="1"/>
                  </p:cNvCxnSpPr>
                  <p:nvPr/>
                </p:nvCxnSpPr>
                <p:spPr bwMode="auto">
                  <a:xfrm rot="13060594" flipH="1">
                    <a:off x="2554" y="925"/>
                    <a:ext cx="268" cy="196"/>
                  </a:xfrm>
                  <a:prstGeom prst="curvedConnector3">
                    <a:avLst>
                      <a:gd name="adj1" fmla="val 49921"/>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484" name="AutoShape 95"/>
                  <p:cNvCxnSpPr>
                    <a:cxnSpLocks noChangeAspect="1" noChangeShapeType="1"/>
                  </p:cNvCxnSpPr>
                  <p:nvPr/>
                </p:nvCxnSpPr>
                <p:spPr bwMode="auto">
                  <a:xfrm rot="13060594" flipH="1">
                    <a:off x="2895" y="907"/>
                    <a:ext cx="204" cy="205"/>
                  </a:xfrm>
                  <a:prstGeom prst="curvedConnector3">
                    <a:avLst>
                      <a:gd name="adj1" fmla="val 50000"/>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485" name="AutoShape 96"/>
                  <p:cNvCxnSpPr>
                    <a:cxnSpLocks noChangeAspect="1" noChangeShapeType="1"/>
                  </p:cNvCxnSpPr>
                  <p:nvPr/>
                </p:nvCxnSpPr>
                <p:spPr bwMode="auto">
                  <a:xfrm rot="13060594" flipH="1">
                    <a:off x="2367" y="909"/>
                    <a:ext cx="327" cy="205"/>
                  </a:xfrm>
                  <a:prstGeom prst="curvedConnector3">
                    <a:avLst>
                      <a:gd name="adj1" fmla="val 50000"/>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486" name="AutoShape 97"/>
                  <p:cNvCxnSpPr>
                    <a:cxnSpLocks noChangeAspect="1" noChangeShapeType="1"/>
                  </p:cNvCxnSpPr>
                  <p:nvPr/>
                </p:nvCxnSpPr>
                <p:spPr bwMode="auto">
                  <a:xfrm rot="13060594" flipH="1">
                    <a:off x="2760" y="923"/>
                    <a:ext cx="245" cy="204"/>
                  </a:xfrm>
                  <a:prstGeom prst="curvedConnector3">
                    <a:avLst>
                      <a:gd name="adj1" fmla="val 50000"/>
                    </a:avLst>
                  </a:prstGeom>
                  <a:noFill/>
                  <a:ln w="12700">
                    <a:solidFill>
                      <a:schemeClr val="accent2"/>
                    </a:solidFill>
                    <a:round/>
                    <a:headEnd/>
                    <a:tailEnd/>
                  </a:ln>
                  <a:extLst>
                    <a:ext uri="{909E8E84-426E-40DD-AFC4-6F175D3DCCD1}">
                      <a14:hiddenFill xmlns:a14="http://schemas.microsoft.com/office/drawing/2010/main">
                        <a:noFill/>
                      </a14:hiddenFill>
                    </a:ext>
                  </a:extLst>
                </p:spPr>
              </p:cxnSp>
            </p:grpSp>
            <p:sp>
              <p:nvSpPr>
                <p:cNvPr id="8478" name="Oval 98"/>
                <p:cNvSpPr>
                  <a:spLocks noChangeAspect="1" noChangeArrowheads="1"/>
                </p:cNvSpPr>
                <p:nvPr/>
              </p:nvSpPr>
              <p:spPr bwMode="auto">
                <a:xfrm>
                  <a:off x="3787" y="516"/>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sp>
              <p:nvSpPr>
                <p:cNvPr id="8479" name="Oval 99"/>
                <p:cNvSpPr>
                  <a:spLocks noChangeAspect="1" noChangeArrowheads="1"/>
                </p:cNvSpPr>
                <p:nvPr/>
              </p:nvSpPr>
              <p:spPr bwMode="auto">
                <a:xfrm>
                  <a:off x="3696" y="393"/>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sp>
              <p:nvSpPr>
                <p:cNvPr id="8480" name="Oval 100"/>
                <p:cNvSpPr>
                  <a:spLocks noChangeAspect="1" noChangeArrowheads="1"/>
                </p:cNvSpPr>
                <p:nvPr/>
              </p:nvSpPr>
              <p:spPr bwMode="auto">
                <a:xfrm>
                  <a:off x="3817" y="318"/>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sp>
              <p:nvSpPr>
                <p:cNvPr id="8481" name="Oval 101"/>
                <p:cNvSpPr>
                  <a:spLocks noChangeAspect="1" noChangeArrowheads="1"/>
                </p:cNvSpPr>
                <p:nvPr/>
              </p:nvSpPr>
              <p:spPr bwMode="auto">
                <a:xfrm>
                  <a:off x="3905" y="431"/>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grpSp>
          <p:grpSp>
            <p:nvGrpSpPr>
              <p:cNvPr id="8453" name="グループ化 3"/>
              <p:cNvGrpSpPr>
                <a:grpSpLocks/>
              </p:cNvGrpSpPr>
              <p:nvPr/>
            </p:nvGrpSpPr>
            <p:grpSpPr bwMode="auto">
              <a:xfrm>
                <a:off x="876350" y="2132856"/>
                <a:ext cx="95250" cy="95250"/>
                <a:chOff x="876350" y="2132856"/>
                <a:chExt cx="95250" cy="95250"/>
              </a:xfrm>
            </p:grpSpPr>
            <p:sp>
              <p:nvSpPr>
                <p:cNvPr id="225" name="ドーナツ 224"/>
                <p:cNvSpPr>
                  <a:spLocks noChangeAspect="1"/>
                </p:cNvSpPr>
                <p:nvPr/>
              </p:nvSpPr>
              <p:spPr bwMode="auto">
                <a:xfrm>
                  <a:off x="876350" y="2132956"/>
                  <a:ext cx="95300" cy="95349"/>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226" name="加算記号 225"/>
                <p:cNvSpPr>
                  <a:spLocks noChangeAspect="1"/>
                </p:cNvSpPr>
                <p:nvPr/>
              </p:nvSpPr>
              <p:spPr bwMode="auto">
                <a:xfrm>
                  <a:off x="885880" y="2144081"/>
                  <a:ext cx="71475" cy="73101"/>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454" name="グループ化 227"/>
              <p:cNvGrpSpPr>
                <a:grpSpLocks/>
              </p:cNvGrpSpPr>
              <p:nvPr/>
            </p:nvGrpSpPr>
            <p:grpSpPr bwMode="auto">
              <a:xfrm>
                <a:off x="1028750" y="2060848"/>
                <a:ext cx="95250" cy="95250"/>
                <a:chOff x="876350" y="2132856"/>
                <a:chExt cx="95250" cy="95250"/>
              </a:xfrm>
            </p:grpSpPr>
            <p:sp>
              <p:nvSpPr>
                <p:cNvPr id="229" name="ドーナツ 228"/>
                <p:cNvSpPr>
                  <a:spLocks noChangeAspect="1"/>
                </p:cNvSpPr>
                <p:nvPr/>
              </p:nvSpPr>
              <p:spPr bwMode="auto">
                <a:xfrm>
                  <a:off x="876431" y="2133453"/>
                  <a:ext cx="95300" cy="95349"/>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230" name="加算記号 229"/>
                <p:cNvSpPr>
                  <a:spLocks noChangeAspect="1"/>
                </p:cNvSpPr>
                <p:nvPr/>
              </p:nvSpPr>
              <p:spPr bwMode="auto">
                <a:xfrm>
                  <a:off x="885961" y="2144576"/>
                  <a:ext cx="71475" cy="73101"/>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455" name="グループ化 230"/>
              <p:cNvGrpSpPr>
                <a:grpSpLocks/>
              </p:cNvGrpSpPr>
              <p:nvPr/>
            </p:nvGrpSpPr>
            <p:grpSpPr bwMode="auto">
              <a:xfrm>
                <a:off x="971600" y="2380630"/>
                <a:ext cx="95250" cy="95250"/>
                <a:chOff x="876350" y="2132856"/>
                <a:chExt cx="95250" cy="95250"/>
              </a:xfrm>
            </p:grpSpPr>
            <p:sp>
              <p:nvSpPr>
                <p:cNvPr id="232" name="ドーナツ 231"/>
                <p:cNvSpPr>
                  <a:spLocks noChangeAspect="1"/>
                </p:cNvSpPr>
                <p:nvPr/>
              </p:nvSpPr>
              <p:spPr bwMode="auto">
                <a:xfrm>
                  <a:off x="876400" y="2133088"/>
                  <a:ext cx="95300" cy="95349"/>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233" name="加算記号 232"/>
                <p:cNvSpPr>
                  <a:spLocks noChangeAspect="1"/>
                </p:cNvSpPr>
                <p:nvPr/>
              </p:nvSpPr>
              <p:spPr bwMode="auto">
                <a:xfrm>
                  <a:off x="885930" y="2144213"/>
                  <a:ext cx="71475" cy="73101"/>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456" name="グループ化 233"/>
              <p:cNvGrpSpPr>
                <a:grpSpLocks/>
              </p:cNvGrpSpPr>
              <p:nvPr/>
            </p:nvGrpSpPr>
            <p:grpSpPr bwMode="auto">
              <a:xfrm>
                <a:off x="1403648" y="2427238"/>
                <a:ext cx="95250" cy="95250"/>
                <a:chOff x="876350" y="2132856"/>
                <a:chExt cx="95250" cy="95250"/>
              </a:xfrm>
            </p:grpSpPr>
            <p:sp>
              <p:nvSpPr>
                <p:cNvPr id="235" name="ドーナツ 234"/>
                <p:cNvSpPr>
                  <a:spLocks noChangeAspect="1"/>
                </p:cNvSpPr>
                <p:nvPr/>
              </p:nvSpPr>
              <p:spPr bwMode="auto">
                <a:xfrm>
                  <a:off x="876381" y="2132567"/>
                  <a:ext cx="95300" cy="95349"/>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236" name="加算記号 235"/>
                <p:cNvSpPr>
                  <a:spLocks noChangeAspect="1"/>
                </p:cNvSpPr>
                <p:nvPr/>
              </p:nvSpPr>
              <p:spPr bwMode="auto">
                <a:xfrm>
                  <a:off x="885911" y="2143690"/>
                  <a:ext cx="71475" cy="73101"/>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457" name="グループ化 236"/>
              <p:cNvGrpSpPr>
                <a:grpSpLocks/>
              </p:cNvGrpSpPr>
              <p:nvPr/>
            </p:nvGrpSpPr>
            <p:grpSpPr bwMode="auto">
              <a:xfrm>
                <a:off x="1115616" y="2611388"/>
                <a:ext cx="95250" cy="95250"/>
                <a:chOff x="876350" y="2132856"/>
                <a:chExt cx="95250" cy="95250"/>
              </a:xfrm>
            </p:grpSpPr>
            <p:sp>
              <p:nvSpPr>
                <p:cNvPr id="238" name="ドーナツ 237"/>
                <p:cNvSpPr>
                  <a:spLocks noChangeAspect="1"/>
                </p:cNvSpPr>
                <p:nvPr/>
              </p:nvSpPr>
              <p:spPr bwMode="auto">
                <a:xfrm>
                  <a:off x="876923" y="2132757"/>
                  <a:ext cx="95300" cy="95349"/>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239" name="加算記号 238"/>
                <p:cNvSpPr>
                  <a:spLocks noChangeAspect="1"/>
                </p:cNvSpPr>
                <p:nvPr/>
              </p:nvSpPr>
              <p:spPr bwMode="auto">
                <a:xfrm>
                  <a:off x="886453" y="2143880"/>
                  <a:ext cx="71476" cy="73101"/>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458" name="グループ化 239"/>
              <p:cNvGrpSpPr>
                <a:grpSpLocks/>
              </p:cNvGrpSpPr>
              <p:nvPr/>
            </p:nvGrpSpPr>
            <p:grpSpPr bwMode="auto">
              <a:xfrm>
                <a:off x="1268016" y="1916832"/>
                <a:ext cx="95250" cy="95250"/>
                <a:chOff x="876350" y="2132856"/>
                <a:chExt cx="95250" cy="95250"/>
              </a:xfrm>
            </p:grpSpPr>
            <p:sp>
              <p:nvSpPr>
                <p:cNvPr id="241" name="ドーナツ 240"/>
                <p:cNvSpPr>
                  <a:spLocks noChangeAspect="1"/>
                </p:cNvSpPr>
                <p:nvPr/>
              </p:nvSpPr>
              <p:spPr bwMode="auto">
                <a:xfrm>
                  <a:off x="877003" y="2132856"/>
                  <a:ext cx="95300" cy="95349"/>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242" name="加算記号 241"/>
                <p:cNvSpPr>
                  <a:spLocks noChangeAspect="1"/>
                </p:cNvSpPr>
                <p:nvPr/>
              </p:nvSpPr>
              <p:spPr bwMode="auto">
                <a:xfrm>
                  <a:off x="886533" y="2143981"/>
                  <a:ext cx="71476" cy="73101"/>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459" name="グループ化 242"/>
              <p:cNvGrpSpPr>
                <a:grpSpLocks/>
              </p:cNvGrpSpPr>
              <p:nvPr/>
            </p:nvGrpSpPr>
            <p:grpSpPr bwMode="auto">
              <a:xfrm>
                <a:off x="1486322" y="1976140"/>
                <a:ext cx="95250" cy="95250"/>
                <a:chOff x="876350" y="2132856"/>
                <a:chExt cx="95250" cy="95250"/>
              </a:xfrm>
            </p:grpSpPr>
            <p:sp>
              <p:nvSpPr>
                <p:cNvPr id="244" name="ドーナツ 243"/>
                <p:cNvSpPr>
                  <a:spLocks noChangeAspect="1"/>
                </p:cNvSpPr>
                <p:nvPr/>
              </p:nvSpPr>
              <p:spPr bwMode="auto">
                <a:xfrm>
                  <a:off x="876301" y="2132346"/>
                  <a:ext cx="95300" cy="95349"/>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245" name="加算記号 244"/>
                <p:cNvSpPr>
                  <a:spLocks noChangeAspect="1"/>
                </p:cNvSpPr>
                <p:nvPr/>
              </p:nvSpPr>
              <p:spPr bwMode="auto">
                <a:xfrm>
                  <a:off x="885831" y="2143470"/>
                  <a:ext cx="71475" cy="73101"/>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460" name="グループ化 245"/>
              <p:cNvGrpSpPr>
                <a:grpSpLocks/>
              </p:cNvGrpSpPr>
              <p:nvPr/>
            </p:nvGrpSpPr>
            <p:grpSpPr bwMode="auto">
              <a:xfrm>
                <a:off x="1718221" y="2325638"/>
                <a:ext cx="95250" cy="95250"/>
                <a:chOff x="876350" y="2132856"/>
                <a:chExt cx="95250" cy="95250"/>
              </a:xfrm>
            </p:grpSpPr>
            <p:sp>
              <p:nvSpPr>
                <p:cNvPr id="247" name="ドーナツ 246"/>
                <p:cNvSpPr>
                  <a:spLocks noChangeAspect="1"/>
                </p:cNvSpPr>
                <p:nvPr/>
              </p:nvSpPr>
              <p:spPr bwMode="auto">
                <a:xfrm>
                  <a:off x="876300" y="2132461"/>
                  <a:ext cx="95300" cy="95349"/>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248" name="加算記号 247"/>
                <p:cNvSpPr>
                  <a:spLocks noChangeAspect="1"/>
                </p:cNvSpPr>
                <p:nvPr/>
              </p:nvSpPr>
              <p:spPr bwMode="auto">
                <a:xfrm>
                  <a:off x="885830" y="2143584"/>
                  <a:ext cx="71475" cy="73101"/>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grpSp>
          <p:nvGrpSpPr>
            <p:cNvPr id="8255" name="グループ化 260"/>
            <p:cNvGrpSpPr>
              <a:grpSpLocks/>
            </p:cNvGrpSpPr>
            <p:nvPr/>
          </p:nvGrpSpPr>
          <p:grpSpPr bwMode="auto">
            <a:xfrm>
              <a:off x="1728108" y="3270250"/>
              <a:ext cx="784225" cy="685800"/>
              <a:chOff x="876350" y="1916832"/>
              <a:chExt cx="937121" cy="789806"/>
            </a:xfrm>
          </p:grpSpPr>
          <p:grpSp>
            <p:nvGrpSpPr>
              <p:cNvPr id="8417" name="Group 91"/>
              <p:cNvGrpSpPr>
                <a:grpSpLocks/>
              </p:cNvGrpSpPr>
              <p:nvPr/>
            </p:nvGrpSpPr>
            <p:grpSpPr bwMode="auto">
              <a:xfrm>
                <a:off x="948935" y="1996272"/>
                <a:ext cx="751278" cy="661987"/>
                <a:chOff x="3693" y="318"/>
                <a:chExt cx="308" cy="294"/>
              </a:xfrm>
            </p:grpSpPr>
            <p:grpSp>
              <p:nvGrpSpPr>
                <p:cNvPr id="8442" name="Group 92"/>
                <p:cNvGrpSpPr>
                  <a:grpSpLocks noChangeAspect="1"/>
                </p:cNvGrpSpPr>
                <p:nvPr/>
              </p:nvGrpSpPr>
              <p:grpSpPr bwMode="auto">
                <a:xfrm rot="-1964477">
                  <a:off x="3693" y="402"/>
                  <a:ext cx="291" cy="127"/>
                  <a:chOff x="2313" y="907"/>
                  <a:chExt cx="786" cy="220"/>
                </a:xfrm>
              </p:grpSpPr>
              <p:cxnSp>
                <p:nvCxnSpPr>
                  <p:cNvPr id="8447" name="AutoShape 93"/>
                  <p:cNvCxnSpPr>
                    <a:cxnSpLocks noChangeAspect="1" noChangeShapeType="1"/>
                  </p:cNvCxnSpPr>
                  <p:nvPr/>
                </p:nvCxnSpPr>
                <p:spPr bwMode="auto">
                  <a:xfrm rot="13060594" flipH="1">
                    <a:off x="2313" y="948"/>
                    <a:ext cx="182" cy="152"/>
                  </a:xfrm>
                  <a:prstGeom prst="curvedConnector3">
                    <a:avLst>
                      <a:gd name="adj1" fmla="val 49884"/>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448" name="AutoShape 94"/>
                  <p:cNvCxnSpPr>
                    <a:cxnSpLocks noChangeAspect="1" noChangeShapeType="1"/>
                  </p:cNvCxnSpPr>
                  <p:nvPr/>
                </p:nvCxnSpPr>
                <p:spPr bwMode="auto">
                  <a:xfrm rot="13060594" flipH="1">
                    <a:off x="2554" y="925"/>
                    <a:ext cx="268" cy="196"/>
                  </a:xfrm>
                  <a:prstGeom prst="curvedConnector3">
                    <a:avLst>
                      <a:gd name="adj1" fmla="val 49921"/>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449" name="AutoShape 95"/>
                  <p:cNvCxnSpPr>
                    <a:cxnSpLocks noChangeAspect="1" noChangeShapeType="1"/>
                  </p:cNvCxnSpPr>
                  <p:nvPr/>
                </p:nvCxnSpPr>
                <p:spPr bwMode="auto">
                  <a:xfrm rot="13060594" flipH="1">
                    <a:off x="2895" y="907"/>
                    <a:ext cx="204" cy="205"/>
                  </a:xfrm>
                  <a:prstGeom prst="curvedConnector3">
                    <a:avLst>
                      <a:gd name="adj1" fmla="val 50000"/>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450" name="AutoShape 96"/>
                  <p:cNvCxnSpPr>
                    <a:cxnSpLocks noChangeAspect="1" noChangeShapeType="1"/>
                  </p:cNvCxnSpPr>
                  <p:nvPr/>
                </p:nvCxnSpPr>
                <p:spPr bwMode="auto">
                  <a:xfrm rot="13060594" flipH="1">
                    <a:off x="2367" y="909"/>
                    <a:ext cx="327" cy="205"/>
                  </a:xfrm>
                  <a:prstGeom prst="curvedConnector3">
                    <a:avLst>
                      <a:gd name="adj1" fmla="val 50000"/>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451" name="AutoShape 97"/>
                  <p:cNvCxnSpPr>
                    <a:cxnSpLocks noChangeAspect="1" noChangeShapeType="1"/>
                  </p:cNvCxnSpPr>
                  <p:nvPr/>
                </p:nvCxnSpPr>
                <p:spPr bwMode="auto">
                  <a:xfrm rot="13060594" flipH="1">
                    <a:off x="2760" y="923"/>
                    <a:ext cx="245" cy="204"/>
                  </a:xfrm>
                  <a:prstGeom prst="curvedConnector3">
                    <a:avLst>
                      <a:gd name="adj1" fmla="val 50000"/>
                    </a:avLst>
                  </a:prstGeom>
                  <a:noFill/>
                  <a:ln w="12700">
                    <a:solidFill>
                      <a:schemeClr val="accent2"/>
                    </a:solidFill>
                    <a:round/>
                    <a:headEnd/>
                    <a:tailEnd/>
                  </a:ln>
                  <a:extLst>
                    <a:ext uri="{909E8E84-426E-40DD-AFC4-6F175D3DCCD1}">
                      <a14:hiddenFill xmlns:a14="http://schemas.microsoft.com/office/drawing/2010/main">
                        <a:noFill/>
                      </a14:hiddenFill>
                    </a:ext>
                  </a:extLst>
                </p:spPr>
              </p:cxnSp>
            </p:grpSp>
            <p:sp>
              <p:nvSpPr>
                <p:cNvPr id="8443" name="Oval 98"/>
                <p:cNvSpPr>
                  <a:spLocks noChangeAspect="1" noChangeArrowheads="1"/>
                </p:cNvSpPr>
                <p:nvPr/>
              </p:nvSpPr>
              <p:spPr bwMode="auto">
                <a:xfrm>
                  <a:off x="3787" y="516"/>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sp>
              <p:nvSpPr>
                <p:cNvPr id="8444" name="Oval 99"/>
                <p:cNvSpPr>
                  <a:spLocks noChangeAspect="1" noChangeArrowheads="1"/>
                </p:cNvSpPr>
                <p:nvPr/>
              </p:nvSpPr>
              <p:spPr bwMode="auto">
                <a:xfrm>
                  <a:off x="3696" y="393"/>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sp>
              <p:nvSpPr>
                <p:cNvPr id="8445" name="Oval 100"/>
                <p:cNvSpPr>
                  <a:spLocks noChangeAspect="1" noChangeArrowheads="1"/>
                </p:cNvSpPr>
                <p:nvPr/>
              </p:nvSpPr>
              <p:spPr bwMode="auto">
                <a:xfrm>
                  <a:off x="3817" y="318"/>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sp>
              <p:nvSpPr>
                <p:cNvPr id="8446" name="Oval 101"/>
                <p:cNvSpPr>
                  <a:spLocks noChangeAspect="1" noChangeArrowheads="1"/>
                </p:cNvSpPr>
                <p:nvPr/>
              </p:nvSpPr>
              <p:spPr bwMode="auto">
                <a:xfrm>
                  <a:off x="3905" y="431"/>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grpSp>
          <p:grpSp>
            <p:nvGrpSpPr>
              <p:cNvPr id="8418" name="グループ化 263"/>
              <p:cNvGrpSpPr>
                <a:grpSpLocks/>
              </p:cNvGrpSpPr>
              <p:nvPr/>
            </p:nvGrpSpPr>
            <p:grpSpPr bwMode="auto">
              <a:xfrm>
                <a:off x="876350" y="2132856"/>
                <a:ext cx="95250" cy="95250"/>
                <a:chOff x="876350" y="2132856"/>
                <a:chExt cx="95250" cy="95250"/>
              </a:xfrm>
            </p:grpSpPr>
            <p:sp>
              <p:nvSpPr>
                <p:cNvPr id="286" name="ドーナツ 285"/>
                <p:cNvSpPr>
                  <a:spLocks noChangeAspect="1"/>
                </p:cNvSpPr>
                <p:nvPr/>
              </p:nvSpPr>
              <p:spPr bwMode="auto">
                <a:xfrm>
                  <a:off x="876350" y="2132566"/>
                  <a:ext cx="94851" cy="95069"/>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287" name="加算記号 286"/>
                <p:cNvSpPr>
                  <a:spLocks noChangeAspect="1"/>
                </p:cNvSpPr>
                <p:nvPr/>
              </p:nvSpPr>
              <p:spPr bwMode="auto">
                <a:xfrm>
                  <a:off x="885836" y="2143535"/>
                  <a:ext cx="72087" cy="73130"/>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419" name="グループ化 264"/>
              <p:cNvGrpSpPr>
                <a:grpSpLocks/>
              </p:cNvGrpSpPr>
              <p:nvPr/>
            </p:nvGrpSpPr>
            <p:grpSpPr bwMode="auto">
              <a:xfrm>
                <a:off x="1028750" y="2060848"/>
                <a:ext cx="95250" cy="95250"/>
                <a:chOff x="876350" y="2132856"/>
                <a:chExt cx="95250" cy="95250"/>
              </a:xfrm>
            </p:grpSpPr>
            <p:sp>
              <p:nvSpPr>
                <p:cNvPr id="284" name="ドーナツ 283"/>
                <p:cNvSpPr>
                  <a:spLocks noChangeAspect="1"/>
                </p:cNvSpPr>
                <p:nvPr/>
              </p:nvSpPr>
              <p:spPr bwMode="auto">
                <a:xfrm>
                  <a:off x="875711" y="2133273"/>
                  <a:ext cx="96748" cy="95069"/>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285" name="加算記号 284"/>
                <p:cNvSpPr>
                  <a:spLocks noChangeAspect="1"/>
                </p:cNvSpPr>
                <p:nvPr/>
              </p:nvSpPr>
              <p:spPr bwMode="auto">
                <a:xfrm>
                  <a:off x="885196" y="2144242"/>
                  <a:ext cx="73983" cy="73130"/>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420" name="グループ化 265"/>
              <p:cNvGrpSpPr>
                <a:grpSpLocks/>
              </p:cNvGrpSpPr>
              <p:nvPr/>
            </p:nvGrpSpPr>
            <p:grpSpPr bwMode="auto">
              <a:xfrm>
                <a:off x="971600" y="2380630"/>
                <a:ext cx="95250" cy="95250"/>
                <a:chOff x="876350" y="2132856"/>
                <a:chExt cx="95250" cy="95250"/>
              </a:xfrm>
            </p:grpSpPr>
            <p:sp>
              <p:nvSpPr>
                <p:cNvPr id="282" name="ドーナツ 281"/>
                <p:cNvSpPr>
                  <a:spLocks noChangeAspect="1"/>
                </p:cNvSpPr>
                <p:nvPr/>
              </p:nvSpPr>
              <p:spPr bwMode="auto">
                <a:xfrm>
                  <a:off x="875951" y="2133434"/>
                  <a:ext cx="94851" cy="95069"/>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283" name="加算記号 282"/>
                <p:cNvSpPr>
                  <a:spLocks noChangeAspect="1"/>
                </p:cNvSpPr>
                <p:nvPr/>
              </p:nvSpPr>
              <p:spPr bwMode="auto">
                <a:xfrm>
                  <a:off x="885437" y="2144404"/>
                  <a:ext cx="72087" cy="73130"/>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421" name="グループ化 266"/>
              <p:cNvGrpSpPr>
                <a:grpSpLocks/>
              </p:cNvGrpSpPr>
              <p:nvPr/>
            </p:nvGrpSpPr>
            <p:grpSpPr bwMode="auto">
              <a:xfrm>
                <a:off x="1403648" y="2427238"/>
                <a:ext cx="95250" cy="95250"/>
                <a:chOff x="876350" y="2132856"/>
                <a:chExt cx="95250" cy="95250"/>
              </a:xfrm>
            </p:grpSpPr>
            <p:sp>
              <p:nvSpPr>
                <p:cNvPr id="280" name="ドーナツ 279"/>
                <p:cNvSpPr>
                  <a:spLocks noChangeAspect="1"/>
                </p:cNvSpPr>
                <p:nvPr/>
              </p:nvSpPr>
              <p:spPr bwMode="auto">
                <a:xfrm>
                  <a:off x="876419" y="2132534"/>
                  <a:ext cx="94851" cy="95069"/>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281" name="加算記号 280"/>
                <p:cNvSpPr>
                  <a:spLocks noChangeAspect="1"/>
                </p:cNvSpPr>
                <p:nvPr/>
              </p:nvSpPr>
              <p:spPr bwMode="auto">
                <a:xfrm>
                  <a:off x="885905" y="2143503"/>
                  <a:ext cx="72087" cy="73130"/>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422" name="グループ化 267"/>
              <p:cNvGrpSpPr>
                <a:grpSpLocks/>
              </p:cNvGrpSpPr>
              <p:nvPr/>
            </p:nvGrpSpPr>
            <p:grpSpPr bwMode="auto">
              <a:xfrm>
                <a:off x="1115616" y="2611388"/>
                <a:ext cx="95250" cy="95250"/>
                <a:chOff x="876350" y="2132856"/>
                <a:chExt cx="95250" cy="95250"/>
              </a:xfrm>
            </p:grpSpPr>
            <p:sp>
              <p:nvSpPr>
                <p:cNvPr id="278" name="ドーナツ 277"/>
                <p:cNvSpPr>
                  <a:spLocks noChangeAspect="1"/>
                </p:cNvSpPr>
                <p:nvPr/>
              </p:nvSpPr>
              <p:spPr bwMode="auto">
                <a:xfrm>
                  <a:off x="876106" y="2133037"/>
                  <a:ext cx="94851" cy="95069"/>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279" name="加算記号 278"/>
                <p:cNvSpPr>
                  <a:spLocks noChangeAspect="1"/>
                </p:cNvSpPr>
                <p:nvPr/>
              </p:nvSpPr>
              <p:spPr bwMode="auto">
                <a:xfrm>
                  <a:off x="885592" y="2144006"/>
                  <a:ext cx="72087" cy="73130"/>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423" name="グループ化 268"/>
              <p:cNvGrpSpPr>
                <a:grpSpLocks/>
              </p:cNvGrpSpPr>
              <p:nvPr/>
            </p:nvGrpSpPr>
            <p:grpSpPr bwMode="auto">
              <a:xfrm>
                <a:off x="1268016" y="1916832"/>
                <a:ext cx="95250" cy="95250"/>
                <a:chOff x="876350" y="2132856"/>
                <a:chExt cx="95250" cy="95250"/>
              </a:xfrm>
            </p:grpSpPr>
            <p:sp>
              <p:nvSpPr>
                <p:cNvPr id="276" name="ドーナツ 275"/>
                <p:cNvSpPr>
                  <a:spLocks noChangeAspect="1"/>
                </p:cNvSpPr>
                <p:nvPr/>
              </p:nvSpPr>
              <p:spPr bwMode="auto">
                <a:xfrm>
                  <a:off x="875467" y="2132856"/>
                  <a:ext cx="96748" cy="95069"/>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277" name="加算記号 276"/>
                <p:cNvSpPr>
                  <a:spLocks noChangeAspect="1"/>
                </p:cNvSpPr>
                <p:nvPr/>
              </p:nvSpPr>
              <p:spPr bwMode="auto">
                <a:xfrm>
                  <a:off x="884953" y="2143826"/>
                  <a:ext cx="73983" cy="73130"/>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424" name="グループ化 269"/>
              <p:cNvGrpSpPr>
                <a:grpSpLocks/>
              </p:cNvGrpSpPr>
              <p:nvPr/>
            </p:nvGrpSpPr>
            <p:grpSpPr bwMode="auto">
              <a:xfrm>
                <a:off x="1486322" y="1976140"/>
                <a:ext cx="95250" cy="95250"/>
                <a:chOff x="876350" y="2132856"/>
                <a:chExt cx="95250" cy="95250"/>
              </a:xfrm>
            </p:grpSpPr>
            <p:sp>
              <p:nvSpPr>
                <p:cNvPr id="274" name="ドーナツ 273"/>
                <p:cNvSpPr>
                  <a:spLocks noChangeAspect="1"/>
                </p:cNvSpPr>
                <p:nvPr/>
              </p:nvSpPr>
              <p:spPr bwMode="auto">
                <a:xfrm>
                  <a:off x="877214" y="2132052"/>
                  <a:ext cx="94851" cy="96898"/>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275" name="加算記号 274"/>
                <p:cNvSpPr>
                  <a:spLocks noChangeAspect="1"/>
                </p:cNvSpPr>
                <p:nvPr/>
              </p:nvSpPr>
              <p:spPr bwMode="auto">
                <a:xfrm>
                  <a:off x="886700" y="2144850"/>
                  <a:ext cx="72087" cy="73130"/>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425" name="グループ化 270"/>
              <p:cNvGrpSpPr>
                <a:grpSpLocks/>
              </p:cNvGrpSpPr>
              <p:nvPr/>
            </p:nvGrpSpPr>
            <p:grpSpPr bwMode="auto">
              <a:xfrm>
                <a:off x="1718221" y="2325638"/>
                <a:ext cx="95250" cy="95250"/>
                <a:chOff x="876350" y="2132856"/>
                <a:chExt cx="95250" cy="95250"/>
              </a:xfrm>
            </p:grpSpPr>
            <p:sp>
              <p:nvSpPr>
                <p:cNvPr id="272" name="ドーナツ 271"/>
                <p:cNvSpPr>
                  <a:spLocks noChangeAspect="1"/>
                </p:cNvSpPr>
                <p:nvPr/>
              </p:nvSpPr>
              <p:spPr bwMode="auto">
                <a:xfrm>
                  <a:off x="876749" y="2133579"/>
                  <a:ext cx="94851" cy="95069"/>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273" name="加算記号 272"/>
                <p:cNvSpPr>
                  <a:spLocks noChangeAspect="1"/>
                </p:cNvSpPr>
                <p:nvPr/>
              </p:nvSpPr>
              <p:spPr bwMode="auto">
                <a:xfrm>
                  <a:off x="886235" y="2144549"/>
                  <a:ext cx="72087" cy="73130"/>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grpSp>
          <p:nvGrpSpPr>
            <p:cNvPr id="8256" name="グループ化 297"/>
            <p:cNvGrpSpPr>
              <a:grpSpLocks/>
            </p:cNvGrpSpPr>
            <p:nvPr/>
          </p:nvGrpSpPr>
          <p:grpSpPr bwMode="auto">
            <a:xfrm>
              <a:off x="3144158" y="3573463"/>
              <a:ext cx="698500" cy="561975"/>
              <a:chOff x="876350" y="1916832"/>
              <a:chExt cx="937121" cy="789806"/>
            </a:xfrm>
          </p:grpSpPr>
          <p:grpSp>
            <p:nvGrpSpPr>
              <p:cNvPr id="8382" name="Group 91"/>
              <p:cNvGrpSpPr>
                <a:grpSpLocks/>
              </p:cNvGrpSpPr>
              <p:nvPr/>
            </p:nvGrpSpPr>
            <p:grpSpPr bwMode="auto">
              <a:xfrm>
                <a:off x="948935" y="1996272"/>
                <a:ext cx="751278" cy="661987"/>
                <a:chOff x="3693" y="318"/>
                <a:chExt cx="308" cy="294"/>
              </a:xfrm>
            </p:grpSpPr>
            <p:grpSp>
              <p:nvGrpSpPr>
                <p:cNvPr id="8407" name="Group 92"/>
                <p:cNvGrpSpPr>
                  <a:grpSpLocks noChangeAspect="1"/>
                </p:cNvGrpSpPr>
                <p:nvPr/>
              </p:nvGrpSpPr>
              <p:grpSpPr bwMode="auto">
                <a:xfrm rot="-1964477">
                  <a:off x="3693" y="402"/>
                  <a:ext cx="291" cy="127"/>
                  <a:chOff x="2313" y="907"/>
                  <a:chExt cx="786" cy="220"/>
                </a:xfrm>
              </p:grpSpPr>
              <p:cxnSp>
                <p:nvCxnSpPr>
                  <p:cNvPr id="8412" name="AutoShape 93"/>
                  <p:cNvCxnSpPr>
                    <a:cxnSpLocks noChangeAspect="1" noChangeShapeType="1"/>
                  </p:cNvCxnSpPr>
                  <p:nvPr/>
                </p:nvCxnSpPr>
                <p:spPr bwMode="auto">
                  <a:xfrm rot="13060594" flipH="1">
                    <a:off x="2313" y="948"/>
                    <a:ext cx="182" cy="152"/>
                  </a:xfrm>
                  <a:prstGeom prst="curvedConnector3">
                    <a:avLst>
                      <a:gd name="adj1" fmla="val 49884"/>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413" name="AutoShape 94"/>
                  <p:cNvCxnSpPr>
                    <a:cxnSpLocks noChangeAspect="1" noChangeShapeType="1"/>
                  </p:cNvCxnSpPr>
                  <p:nvPr/>
                </p:nvCxnSpPr>
                <p:spPr bwMode="auto">
                  <a:xfrm rot="13060594" flipH="1">
                    <a:off x="2554" y="925"/>
                    <a:ext cx="268" cy="196"/>
                  </a:xfrm>
                  <a:prstGeom prst="curvedConnector3">
                    <a:avLst>
                      <a:gd name="adj1" fmla="val 49921"/>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414" name="AutoShape 95"/>
                  <p:cNvCxnSpPr>
                    <a:cxnSpLocks noChangeAspect="1" noChangeShapeType="1"/>
                  </p:cNvCxnSpPr>
                  <p:nvPr/>
                </p:nvCxnSpPr>
                <p:spPr bwMode="auto">
                  <a:xfrm rot="13060594" flipH="1">
                    <a:off x="2895" y="907"/>
                    <a:ext cx="204" cy="205"/>
                  </a:xfrm>
                  <a:prstGeom prst="curvedConnector3">
                    <a:avLst>
                      <a:gd name="adj1" fmla="val 50000"/>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415" name="AutoShape 96"/>
                  <p:cNvCxnSpPr>
                    <a:cxnSpLocks noChangeAspect="1" noChangeShapeType="1"/>
                  </p:cNvCxnSpPr>
                  <p:nvPr/>
                </p:nvCxnSpPr>
                <p:spPr bwMode="auto">
                  <a:xfrm rot="13060594" flipH="1">
                    <a:off x="2367" y="909"/>
                    <a:ext cx="327" cy="205"/>
                  </a:xfrm>
                  <a:prstGeom prst="curvedConnector3">
                    <a:avLst>
                      <a:gd name="adj1" fmla="val 50000"/>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416" name="AutoShape 97"/>
                  <p:cNvCxnSpPr>
                    <a:cxnSpLocks noChangeAspect="1" noChangeShapeType="1"/>
                  </p:cNvCxnSpPr>
                  <p:nvPr/>
                </p:nvCxnSpPr>
                <p:spPr bwMode="auto">
                  <a:xfrm rot="13060594" flipH="1">
                    <a:off x="2760" y="923"/>
                    <a:ext cx="245" cy="204"/>
                  </a:xfrm>
                  <a:prstGeom prst="curvedConnector3">
                    <a:avLst>
                      <a:gd name="adj1" fmla="val 50000"/>
                    </a:avLst>
                  </a:prstGeom>
                  <a:noFill/>
                  <a:ln w="12700">
                    <a:solidFill>
                      <a:schemeClr val="accent2"/>
                    </a:solidFill>
                    <a:round/>
                    <a:headEnd/>
                    <a:tailEnd/>
                  </a:ln>
                  <a:extLst>
                    <a:ext uri="{909E8E84-426E-40DD-AFC4-6F175D3DCCD1}">
                      <a14:hiddenFill xmlns:a14="http://schemas.microsoft.com/office/drawing/2010/main">
                        <a:noFill/>
                      </a14:hiddenFill>
                    </a:ext>
                  </a:extLst>
                </p:spPr>
              </p:cxnSp>
            </p:grpSp>
            <p:sp>
              <p:nvSpPr>
                <p:cNvPr id="8408" name="Oval 98"/>
                <p:cNvSpPr>
                  <a:spLocks noChangeAspect="1" noChangeArrowheads="1"/>
                </p:cNvSpPr>
                <p:nvPr/>
              </p:nvSpPr>
              <p:spPr bwMode="auto">
                <a:xfrm>
                  <a:off x="3787" y="516"/>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sp>
              <p:nvSpPr>
                <p:cNvPr id="8409" name="Oval 99"/>
                <p:cNvSpPr>
                  <a:spLocks noChangeAspect="1" noChangeArrowheads="1"/>
                </p:cNvSpPr>
                <p:nvPr/>
              </p:nvSpPr>
              <p:spPr bwMode="auto">
                <a:xfrm>
                  <a:off x="3696" y="393"/>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sp>
              <p:nvSpPr>
                <p:cNvPr id="8410" name="Oval 100"/>
                <p:cNvSpPr>
                  <a:spLocks noChangeAspect="1" noChangeArrowheads="1"/>
                </p:cNvSpPr>
                <p:nvPr/>
              </p:nvSpPr>
              <p:spPr bwMode="auto">
                <a:xfrm>
                  <a:off x="3817" y="318"/>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sp>
              <p:nvSpPr>
                <p:cNvPr id="8411" name="Oval 101"/>
                <p:cNvSpPr>
                  <a:spLocks noChangeAspect="1" noChangeArrowheads="1"/>
                </p:cNvSpPr>
                <p:nvPr/>
              </p:nvSpPr>
              <p:spPr bwMode="auto">
                <a:xfrm>
                  <a:off x="3905" y="431"/>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grpSp>
          <p:grpSp>
            <p:nvGrpSpPr>
              <p:cNvPr id="8383" name="グループ化 299"/>
              <p:cNvGrpSpPr>
                <a:grpSpLocks/>
              </p:cNvGrpSpPr>
              <p:nvPr/>
            </p:nvGrpSpPr>
            <p:grpSpPr bwMode="auto">
              <a:xfrm>
                <a:off x="876350" y="2132856"/>
                <a:ext cx="95250" cy="95250"/>
                <a:chOff x="876350" y="2132856"/>
                <a:chExt cx="95250" cy="95250"/>
              </a:xfrm>
            </p:grpSpPr>
            <p:sp>
              <p:nvSpPr>
                <p:cNvPr id="335" name="ドーナツ 334"/>
                <p:cNvSpPr>
                  <a:spLocks noChangeAspect="1"/>
                </p:cNvSpPr>
                <p:nvPr/>
              </p:nvSpPr>
              <p:spPr bwMode="auto">
                <a:xfrm>
                  <a:off x="876350" y="2133247"/>
                  <a:ext cx="95843" cy="95937"/>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336" name="加算記号 335"/>
                <p:cNvSpPr>
                  <a:spLocks noChangeAspect="1"/>
                </p:cNvSpPr>
                <p:nvPr/>
              </p:nvSpPr>
              <p:spPr bwMode="auto">
                <a:xfrm>
                  <a:off x="887000" y="2144403"/>
                  <a:ext cx="70284" cy="73625"/>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84" name="グループ化 300"/>
              <p:cNvGrpSpPr>
                <a:grpSpLocks/>
              </p:cNvGrpSpPr>
              <p:nvPr/>
            </p:nvGrpSpPr>
            <p:grpSpPr bwMode="auto">
              <a:xfrm>
                <a:off x="1028750" y="2060848"/>
                <a:ext cx="95250" cy="95250"/>
                <a:chOff x="876350" y="2132856"/>
                <a:chExt cx="95250" cy="95250"/>
              </a:xfrm>
            </p:grpSpPr>
            <p:sp>
              <p:nvSpPr>
                <p:cNvPr id="333" name="ドーナツ 332"/>
                <p:cNvSpPr>
                  <a:spLocks noChangeAspect="1"/>
                </p:cNvSpPr>
                <p:nvPr/>
              </p:nvSpPr>
              <p:spPr bwMode="auto">
                <a:xfrm>
                  <a:off x="877297" y="2133861"/>
                  <a:ext cx="93712" cy="93705"/>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334" name="加算記号 333"/>
                <p:cNvSpPr>
                  <a:spLocks noChangeAspect="1"/>
                </p:cNvSpPr>
                <p:nvPr/>
              </p:nvSpPr>
              <p:spPr bwMode="auto">
                <a:xfrm>
                  <a:off x="887947" y="2145017"/>
                  <a:ext cx="70284" cy="71395"/>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85" name="グループ化 301"/>
              <p:cNvGrpSpPr>
                <a:grpSpLocks/>
              </p:cNvGrpSpPr>
              <p:nvPr/>
            </p:nvGrpSpPr>
            <p:grpSpPr bwMode="auto">
              <a:xfrm>
                <a:off x="971600" y="2380630"/>
                <a:ext cx="95250" cy="95250"/>
                <a:chOff x="876350" y="2132856"/>
                <a:chExt cx="95250" cy="95250"/>
              </a:xfrm>
            </p:grpSpPr>
            <p:sp>
              <p:nvSpPr>
                <p:cNvPr id="326" name="ドーナツ 325"/>
                <p:cNvSpPr>
                  <a:spLocks noChangeAspect="1"/>
                </p:cNvSpPr>
                <p:nvPr/>
              </p:nvSpPr>
              <p:spPr bwMode="auto">
                <a:xfrm>
                  <a:off x="876943" y="2133124"/>
                  <a:ext cx="93712" cy="95936"/>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329" name="加算記号 328"/>
                <p:cNvSpPr>
                  <a:spLocks noChangeAspect="1"/>
                </p:cNvSpPr>
                <p:nvPr/>
              </p:nvSpPr>
              <p:spPr bwMode="auto">
                <a:xfrm>
                  <a:off x="887591" y="2144279"/>
                  <a:ext cx="70285" cy="73626"/>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86" name="グループ化 302"/>
              <p:cNvGrpSpPr>
                <a:grpSpLocks/>
              </p:cNvGrpSpPr>
              <p:nvPr/>
            </p:nvGrpSpPr>
            <p:grpSpPr bwMode="auto">
              <a:xfrm>
                <a:off x="1403648" y="2427238"/>
                <a:ext cx="95250" cy="95250"/>
                <a:chOff x="876350" y="2132856"/>
                <a:chExt cx="95250" cy="95250"/>
              </a:xfrm>
            </p:grpSpPr>
            <p:sp>
              <p:nvSpPr>
                <p:cNvPr id="320" name="ドーナツ 319"/>
                <p:cNvSpPr>
                  <a:spLocks noChangeAspect="1"/>
                </p:cNvSpPr>
                <p:nvPr/>
              </p:nvSpPr>
              <p:spPr bwMode="auto">
                <a:xfrm>
                  <a:off x="877248" y="2133369"/>
                  <a:ext cx="93712" cy="93705"/>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323" name="加算記号 322"/>
                <p:cNvSpPr>
                  <a:spLocks noChangeAspect="1"/>
                </p:cNvSpPr>
                <p:nvPr/>
              </p:nvSpPr>
              <p:spPr bwMode="auto">
                <a:xfrm>
                  <a:off x="887897" y="2144525"/>
                  <a:ext cx="70284" cy="71395"/>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87" name="グループ化 303"/>
              <p:cNvGrpSpPr>
                <a:grpSpLocks/>
              </p:cNvGrpSpPr>
              <p:nvPr/>
            </p:nvGrpSpPr>
            <p:grpSpPr bwMode="auto">
              <a:xfrm>
                <a:off x="1115616" y="2611388"/>
                <a:ext cx="95250" cy="95250"/>
                <a:chOff x="876350" y="2132856"/>
                <a:chExt cx="95250" cy="95250"/>
              </a:xfrm>
            </p:grpSpPr>
            <p:sp>
              <p:nvSpPr>
                <p:cNvPr id="314" name="ドーナツ 313"/>
                <p:cNvSpPr>
                  <a:spLocks noChangeAspect="1"/>
                </p:cNvSpPr>
                <p:nvPr/>
              </p:nvSpPr>
              <p:spPr bwMode="auto">
                <a:xfrm>
                  <a:off x="875624" y="2132169"/>
                  <a:ext cx="95843" cy="95937"/>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317" name="加算記号 316"/>
                <p:cNvSpPr>
                  <a:spLocks noChangeAspect="1"/>
                </p:cNvSpPr>
                <p:nvPr/>
              </p:nvSpPr>
              <p:spPr bwMode="auto">
                <a:xfrm>
                  <a:off x="886274" y="2143325"/>
                  <a:ext cx="70284" cy="73625"/>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88" name="グループ化 304"/>
              <p:cNvGrpSpPr>
                <a:grpSpLocks/>
              </p:cNvGrpSpPr>
              <p:nvPr/>
            </p:nvGrpSpPr>
            <p:grpSpPr bwMode="auto">
              <a:xfrm>
                <a:off x="1268016" y="1916832"/>
                <a:ext cx="95250" cy="95250"/>
                <a:chOff x="876350" y="2132856"/>
                <a:chExt cx="95250" cy="95250"/>
              </a:xfrm>
            </p:grpSpPr>
            <p:sp>
              <p:nvSpPr>
                <p:cNvPr id="312" name="ドーナツ 311"/>
                <p:cNvSpPr>
                  <a:spLocks noChangeAspect="1"/>
                </p:cNvSpPr>
                <p:nvPr/>
              </p:nvSpPr>
              <p:spPr bwMode="auto">
                <a:xfrm>
                  <a:off x="876571" y="2132856"/>
                  <a:ext cx="95843" cy="95936"/>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313" name="加算記号 312"/>
                <p:cNvSpPr>
                  <a:spLocks noChangeAspect="1"/>
                </p:cNvSpPr>
                <p:nvPr/>
              </p:nvSpPr>
              <p:spPr bwMode="auto">
                <a:xfrm>
                  <a:off x="887221" y="2144011"/>
                  <a:ext cx="70284" cy="73626"/>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89" name="グループ化 305"/>
              <p:cNvGrpSpPr>
                <a:grpSpLocks/>
              </p:cNvGrpSpPr>
              <p:nvPr/>
            </p:nvGrpSpPr>
            <p:grpSpPr bwMode="auto">
              <a:xfrm>
                <a:off x="1486322" y="1976140"/>
                <a:ext cx="95250" cy="95250"/>
                <a:chOff x="876350" y="2132856"/>
                <a:chExt cx="95250" cy="95250"/>
              </a:xfrm>
            </p:grpSpPr>
            <p:sp>
              <p:nvSpPr>
                <p:cNvPr id="310" name="ドーナツ 309"/>
                <p:cNvSpPr>
                  <a:spLocks noChangeAspect="1"/>
                </p:cNvSpPr>
                <p:nvPr/>
              </p:nvSpPr>
              <p:spPr bwMode="auto">
                <a:xfrm>
                  <a:off x="875506" y="2133786"/>
                  <a:ext cx="95843" cy="93705"/>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311" name="加算記号 310"/>
                <p:cNvSpPr>
                  <a:spLocks noChangeAspect="1"/>
                </p:cNvSpPr>
                <p:nvPr/>
              </p:nvSpPr>
              <p:spPr bwMode="auto">
                <a:xfrm>
                  <a:off x="886156" y="2144942"/>
                  <a:ext cx="70284" cy="71395"/>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90" name="グループ化 306"/>
              <p:cNvGrpSpPr>
                <a:grpSpLocks/>
              </p:cNvGrpSpPr>
              <p:nvPr/>
            </p:nvGrpSpPr>
            <p:grpSpPr bwMode="auto">
              <a:xfrm>
                <a:off x="1718221" y="2325638"/>
                <a:ext cx="95250" cy="95250"/>
                <a:chOff x="876350" y="2132856"/>
                <a:chExt cx="95250" cy="95250"/>
              </a:xfrm>
            </p:grpSpPr>
            <p:sp>
              <p:nvSpPr>
                <p:cNvPr id="308" name="ドーナツ 307"/>
                <p:cNvSpPr>
                  <a:spLocks noChangeAspect="1"/>
                </p:cNvSpPr>
                <p:nvPr/>
              </p:nvSpPr>
              <p:spPr bwMode="auto">
                <a:xfrm>
                  <a:off x="875758" y="2132339"/>
                  <a:ext cx="95842" cy="95937"/>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309" name="加算記号 308"/>
                <p:cNvSpPr>
                  <a:spLocks noChangeAspect="1"/>
                </p:cNvSpPr>
                <p:nvPr/>
              </p:nvSpPr>
              <p:spPr bwMode="auto">
                <a:xfrm>
                  <a:off x="886407" y="2143495"/>
                  <a:ext cx="70285" cy="73625"/>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grpSp>
          <p:nvGrpSpPr>
            <p:cNvPr id="8257" name="グループ化 346"/>
            <p:cNvGrpSpPr>
              <a:grpSpLocks/>
            </p:cNvGrpSpPr>
            <p:nvPr/>
          </p:nvGrpSpPr>
          <p:grpSpPr bwMode="auto">
            <a:xfrm>
              <a:off x="3509283" y="4641850"/>
              <a:ext cx="658813" cy="623888"/>
              <a:chOff x="876350" y="1916832"/>
              <a:chExt cx="937121" cy="789806"/>
            </a:xfrm>
          </p:grpSpPr>
          <p:grpSp>
            <p:nvGrpSpPr>
              <p:cNvPr id="8347" name="Group 91"/>
              <p:cNvGrpSpPr>
                <a:grpSpLocks/>
              </p:cNvGrpSpPr>
              <p:nvPr/>
            </p:nvGrpSpPr>
            <p:grpSpPr bwMode="auto">
              <a:xfrm>
                <a:off x="948935" y="1996272"/>
                <a:ext cx="751278" cy="661987"/>
                <a:chOff x="3693" y="318"/>
                <a:chExt cx="308" cy="294"/>
              </a:xfrm>
            </p:grpSpPr>
            <p:grpSp>
              <p:nvGrpSpPr>
                <p:cNvPr id="8372" name="Group 92"/>
                <p:cNvGrpSpPr>
                  <a:grpSpLocks noChangeAspect="1"/>
                </p:cNvGrpSpPr>
                <p:nvPr/>
              </p:nvGrpSpPr>
              <p:grpSpPr bwMode="auto">
                <a:xfrm rot="-1964477">
                  <a:off x="3693" y="402"/>
                  <a:ext cx="291" cy="127"/>
                  <a:chOff x="2313" y="907"/>
                  <a:chExt cx="786" cy="220"/>
                </a:xfrm>
              </p:grpSpPr>
              <p:cxnSp>
                <p:nvCxnSpPr>
                  <p:cNvPr id="8377" name="AutoShape 93"/>
                  <p:cNvCxnSpPr>
                    <a:cxnSpLocks noChangeAspect="1" noChangeShapeType="1"/>
                  </p:cNvCxnSpPr>
                  <p:nvPr/>
                </p:nvCxnSpPr>
                <p:spPr bwMode="auto">
                  <a:xfrm rot="13060594" flipH="1">
                    <a:off x="2313" y="948"/>
                    <a:ext cx="182" cy="152"/>
                  </a:xfrm>
                  <a:prstGeom prst="curvedConnector3">
                    <a:avLst>
                      <a:gd name="adj1" fmla="val 49884"/>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378" name="AutoShape 94"/>
                  <p:cNvCxnSpPr>
                    <a:cxnSpLocks noChangeAspect="1" noChangeShapeType="1"/>
                  </p:cNvCxnSpPr>
                  <p:nvPr/>
                </p:nvCxnSpPr>
                <p:spPr bwMode="auto">
                  <a:xfrm rot="13060594" flipH="1">
                    <a:off x="2554" y="925"/>
                    <a:ext cx="268" cy="196"/>
                  </a:xfrm>
                  <a:prstGeom prst="curvedConnector3">
                    <a:avLst>
                      <a:gd name="adj1" fmla="val 49921"/>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379" name="AutoShape 95"/>
                  <p:cNvCxnSpPr>
                    <a:cxnSpLocks noChangeAspect="1" noChangeShapeType="1"/>
                  </p:cNvCxnSpPr>
                  <p:nvPr/>
                </p:nvCxnSpPr>
                <p:spPr bwMode="auto">
                  <a:xfrm rot="13060594" flipH="1">
                    <a:off x="2895" y="907"/>
                    <a:ext cx="204" cy="205"/>
                  </a:xfrm>
                  <a:prstGeom prst="curvedConnector3">
                    <a:avLst>
                      <a:gd name="adj1" fmla="val 50000"/>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380" name="AutoShape 96"/>
                  <p:cNvCxnSpPr>
                    <a:cxnSpLocks noChangeAspect="1" noChangeShapeType="1"/>
                  </p:cNvCxnSpPr>
                  <p:nvPr/>
                </p:nvCxnSpPr>
                <p:spPr bwMode="auto">
                  <a:xfrm rot="13060594" flipH="1">
                    <a:off x="2367" y="909"/>
                    <a:ext cx="327" cy="205"/>
                  </a:xfrm>
                  <a:prstGeom prst="curvedConnector3">
                    <a:avLst>
                      <a:gd name="adj1" fmla="val 50000"/>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381" name="AutoShape 97"/>
                  <p:cNvCxnSpPr>
                    <a:cxnSpLocks noChangeAspect="1" noChangeShapeType="1"/>
                  </p:cNvCxnSpPr>
                  <p:nvPr/>
                </p:nvCxnSpPr>
                <p:spPr bwMode="auto">
                  <a:xfrm rot="13060594" flipH="1">
                    <a:off x="2760" y="923"/>
                    <a:ext cx="245" cy="204"/>
                  </a:xfrm>
                  <a:prstGeom prst="curvedConnector3">
                    <a:avLst>
                      <a:gd name="adj1" fmla="val 50000"/>
                    </a:avLst>
                  </a:prstGeom>
                  <a:noFill/>
                  <a:ln w="12700">
                    <a:solidFill>
                      <a:schemeClr val="accent2"/>
                    </a:solidFill>
                    <a:round/>
                    <a:headEnd/>
                    <a:tailEnd/>
                  </a:ln>
                  <a:extLst>
                    <a:ext uri="{909E8E84-426E-40DD-AFC4-6F175D3DCCD1}">
                      <a14:hiddenFill xmlns:a14="http://schemas.microsoft.com/office/drawing/2010/main">
                        <a:noFill/>
                      </a14:hiddenFill>
                    </a:ext>
                  </a:extLst>
                </p:spPr>
              </p:cxnSp>
            </p:grpSp>
            <p:sp>
              <p:nvSpPr>
                <p:cNvPr id="8373" name="Oval 98"/>
                <p:cNvSpPr>
                  <a:spLocks noChangeAspect="1" noChangeArrowheads="1"/>
                </p:cNvSpPr>
                <p:nvPr/>
              </p:nvSpPr>
              <p:spPr bwMode="auto">
                <a:xfrm>
                  <a:off x="3787" y="516"/>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sp>
              <p:nvSpPr>
                <p:cNvPr id="8374" name="Oval 99"/>
                <p:cNvSpPr>
                  <a:spLocks noChangeAspect="1" noChangeArrowheads="1"/>
                </p:cNvSpPr>
                <p:nvPr/>
              </p:nvSpPr>
              <p:spPr bwMode="auto">
                <a:xfrm>
                  <a:off x="3696" y="393"/>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sp>
              <p:nvSpPr>
                <p:cNvPr id="8375" name="Oval 100"/>
                <p:cNvSpPr>
                  <a:spLocks noChangeAspect="1" noChangeArrowheads="1"/>
                </p:cNvSpPr>
                <p:nvPr/>
              </p:nvSpPr>
              <p:spPr bwMode="auto">
                <a:xfrm>
                  <a:off x="3817" y="318"/>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sp>
              <p:nvSpPr>
                <p:cNvPr id="8376" name="Oval 101"/>
                <p:cNvSpPr>
                  <a:spLocks noChangeAspect="1" noChangeArrowheads="1"/>
                </p:cNvSpPr>
                <p:nvPr/>
              </p:nvSpPr>
              <p:spPr bwMode="auto">
                <a:xfrm>
                  <a:off x="3905" y="431"/>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grpSp>
          <p:grpSp>
            <p:nvGrpSpPr>
              <p:cNvPr id="8348" name="グループ化 348"/>
              <p:cNvGrpSpPr>
                <a:grpSpLocks/>
              </p:cNvGrpSpPr>
              <p:nvPr/>
            </p:nvGrpSpPr>
            <p:grpSpPr bwMode="auto">
              <a:xfrm>
                <a:off x="876350" y="2132856"/>
                <a:ext cx="95250" cy="95250"/>
                <a:chOff x="876350" y="2132856"/>
                <a:chExt cx="95250" cy="95250"/>
              </a:xfrm>
            </p:grpSpPr>
            <p:sp>
              <p:nvSpPr>
                <p:cNvPr id="371" name="ドーナツ 370"/>
                <p:cNvSpPr>
                  <a:spLocks noChangeAspect="1"/>
                </p:cNvSpPr>
                <p:nvPr/>
              </p:nvSpPr>
              <p:spPr bwMode="auto">
                <a:xfrm>
                  <a:off x="876350" y="2131869"/>
                  <a:ext cx="94842" cy="96465"/>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372" name="加算記号 371"/>
                <p:cNvSpPr>
                  <a:spLocks noChangeAspect="1"/>
                </p:cNvSpPr>
                <p:nvPr/>
              </p:nvSpPr>
              <p:spPr bwMode="auto">
                <a:xfrm>
                  <a:off x="885383" y="2143927"/>
                  <a:ext cx="72260" cy="74358"/>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49" name="グループ化 349"/>
              <p:cNvGrpSpPr>
                <a:grpSpLocks/>
              </p:cNvGrpSpPr>
              <p:nvPr/>
            </p:nvGrpSpPr>
            <p:grpSpPr bwMode="auto">
              <a:xfrm>
                <a:off x="1028750" y="2060848"/>
                <a:ext cx="95250" cy="95250"/>
                <a:chOff x="876350" y="2132856"/>
                <a:chExt cx="95250" cy="95250"/>
              </a:xfrm>
            </p:grpSpPr>
            <p:sp>
              <p:nvSpPr>
                <p:cNvPr id="369" name="ドーナツ 368"/>
                <p:cNvSpPr>
                  <a:spLocks noChangeAspect="1"/>
                </p:cNvSpPr>
                <p:nvPr/>
              </p:nvSpPr>
              <p:spPr bwMode="auto">
                <a:xfrm>
                  <a:off x="875245" y="2133537"/>
                  <a:ext cx="97099" cy="94456"/>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370" name="加算記号 369"/>
                <p:cNvSpPr>
                  <a:spLocks noChangeAspect="1"/>
                </p:cNvSpPr>
                <p:nvPr/>
              </p:nvSpPr>
              <p:spPr bwMode="auto">
                <a:xfrm>
                  <a:off x="886535" y="2145595"/>
                  <a:ext cx="72260" cy="72349"/>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50" name="グループ化 350"/>
              <p:cNvGrpSpPr>
                <a:grpSpLocks/>
              </p:cNvGrpSpPr>
              <p:nvPr/>
            </p:nvGrpSpPr>
            <p:grpSpPr bwMode="auto">
              <a:xfrm>
                <a:off x="971600" y="2380630"/>
                <a:ext cx="95250" cy="95250"/>
                <a:chOff x="876350" y="2132856"/>
                <a:chExt cx="95250" cy="95250"/>
              </a:xfrm>
            </p:grpSpPr>
            <p:sp>
              <p:nvSpPr>
                <p:cNvPr id="367" name="ドーナツ 366"/>
                <p:cNvSpPr>
                  <a:spLocks noChangeAspect="1"/>
                </p:cNvSpPr>
                <p:nvPr/>
              </p:nvSpPr>
              <p:spPr bwMode="auto">
                <a:xfrm>
                  <a:off x="875942" y="2133295"/>
                  <a:ext cx="94842" cy="94455"/>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368" name="加算記号 367"/>
                <p:cNvSpPr>
                  <a:spLocks noChangeAspect="1"/>
                </p:cNvSpPr>
                <p:nvPr/>
              </p:nvSpPr>
              <p:spPr bwMode="auto">
                <a:xfrm>
                  <a:off x="884974" y="2145353"/>
                  <a:ext cx="72260" cy="72349"/>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51" name="グループ化 351"/>
              <p:cNvGrpSpPr>
                <a:grpSpLocks/>
              </p:cNvGrpSpPr>
              <p:nvPr/>
            </p:nvGrpSpPr>
            <p:grpSpPr bwMode="auto">
              <a:xfrm>
                <a:off x="1403648" y="2427238"/>
                <a:ext cx="95250" cy="95250"/>
                <a:chOff x="876350" y="2132856"/>
                <a:chExt cx="95250" cy="95250"/>
              </a:xfrm>
            </p:grpSpPr>
            <p:sp>
              <p:nvSpPr>
                <p:cNvPr id="365" name="ドーナツ 364"/>
                <p:cNvSpPr>
                  <a:spLocks noChangeAspect="1"/>
                </p:cNvSpPr>
                <p:nvPr/>
              </p:nvSpPr>
              <p:spPr bwMode="auto">
                <a:xfrm>
                  <a:off x="877452" y="2132909"/>
                  <a:ext cx="94842" cy="94456"/>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366" name="加算記号 365"/>
                <p:cNvSpPr>
                  <a:spLocks noChangeAspect="1"/>
                </p:cNvSpPr>
                <p:nvPr/>
              </p:nvSpPr>
              <p:spPr bwMode="auto">
                <a:xfrm>
                  <a:off x="886485" y="2144967"/>
                  <a:ext cx="72260" cy="72349"/>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52" name="グループ化 352"/>
              <p:cNvGrpSpPr>
                <a:grpSpLocks/>
              </p:cNvGrpSpPr>
              <p:nvPr/>
            </p:nvGrpSpPr>
            <p:grpSpPr bwMode="auto">
              <a:xfrm>
                <a:off x="1115616" y="2611388"/>
                <a:ext cx="95250" cy="95250"/>
                <a:chOff x="876350" y="2132856"/>
                <a:chExt cx="95250" cy="95250"/>
              </a:xfrm>
            </p:grpSpPr>
            <p:sp>
              <p:nvSpPr>
                <p:cNvPr id="363" name="ドーナツ 362"/>
                <p:cNvSpPr>
                  <a:spLocks noChangeAspect="1"/>
                </p:cNvSpPr>
                <p:nvPr/>
              </p:nvSpPr>
              <p:spPr bwMode="auto">
                <a:xfrm>
                  <a:off x="876445" y="2133650"/>
                  <a:ext cx="94842" cy="94456"/>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364" name="加算記号 363"/>
                <p:cNvSpPr>
                  <a:spLocks noChangeAspect="1"/>
                </p:cNvSpPr>
                <p:nvPr/>
              </p:nvSpPr>
              <p:spPr bwMode="auto">
                <a:xfrm>
                  <a:off x="885478" y="2145708"/>
                  <a:ext cx="72260" cy="72349"/>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53" name="グループ化 353"/>
              <p:cNvGrpSpPr>
                <a:grpSpLocks/>
              </p:cNvGrpSpPr>
              <p:nvPr/>
            </p:nvGrpSpPr>
            <p:grpSpPr bwMode="auto">
              <a:xfrm>
                <a:off x="1268016" y="1916832"/>
                <a:ext cx="95250" cy="95250"/>
                <a:chOff x="876350" y="2132856"/>
                <a:chExt cx="95250" cy="95250"/>
              </a:xfrm>
            </p:grpSpPr>
            <p:sp>
              <p:nvSpPr>
                <p:cNvPr id="361" name="ドーナツ 360"/>
                <p:cNvSpPr>
                  <a:spLocks noChangeAspect="1"/>
                </p:cNvSpPr>
                <p:nvPr/>
              </p:nvSpPr>
              <p:spPr bwMode="auto">
                <a:xfrm>
                  <a:off x="875340" y="2132856"/>
                  <a:ext cx="97099" cy="94456"/>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362" name="加算記号 361"/>
                <p:cNvSpPr>
                  <a:spLocks noChangeAspect="1"/>
                </p:cNvSpPr>
                <p:nvPr/>
              </p:nvSpPr>
              <p:spPr bwMode="auto">
                <a:xfrm>
                  <a:off x="886630" y="2144914"/>
                  <a:ext cx="72260" cy="72349"/>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54" name="グループ化 354"/>
              <p:cNvGrpSpPr>
                <a:grpSpLocks/>
              </p:cNvGrpSpPr>
              <p:nvPr/>
            </p:nvGrpSpPr>
            <p:grpSpPr bwMode="auto">
              <a:xfrm>
                <a:off x="1486322" y="1976140"/>
                <a:ext cx="95250" cy="95250"/>
                <a:chOff x="876350" y="2132856"/>
                <a:chExt cx="95250" cy="95250"/>
              </a:xfrm>
            </p:grpSpPr>
            <p:sp>
              <p:nvSpPr>
                <p:cNvPr id="359" name="ドーナツ 358"/>
                <p:cNvSpPr>
                  <a:spLocks noChangeAspect="1"/>
                </p:cNvSpPr>
                <p:nvPr/>
              </p:nvSpPr>
              <p:spPr bwMode="auto">
                <a:xfrm>
                  <a:off x="876071" y="2133838"/>
                  <a:ext cx="94842" cy="94456"/>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360" name="加算記号 359"/>
                <p:cNvSpPr>
                  <a:spLocks noChangeAspect="1"/>
                </p:cNvSpPr>
                <p:nvPr/>
              </p:nvSpPr>
              <p:spPr bwMode="auto">
                <a:xfrm>
                  <a:off x="885104" y="2145897"/>
                  <a:ext cx="72260" cy="72349"/>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55" name="グループ化 355"/>
              <p:cNvGrpSpPr>
                <a:grpSpLocks/>
              </p:cNvGrpSpPr>
              <p:nvPr/>
            </p:nvGrpSpPr>
            <p:grpSpPr bwMode="auto">
              <a:xfrm>
                <a:off x="1718221" y="2325638"/>
                <a:ext cx="95250" cy="95250"/>
                <a:chOff x="876350" y="2132856"/>
                <a:chExt cx="95250" cy="95250"/>
              </a:xfrm>
            </p:grpSpPr>
            <p:sp>
              <p:nvSpPr>
                <p:cNvPr id="357" name="ドーナツ 356"/>
                <p:cNvSpPr>
                  <a:spLocks noChangeAspect="1"/>
                </p:cNvSpPr>
                <p:nvPr/>
              </p:nvSpPr>
              <p:spPr bwMode="auto">
                <a:xfrm>
                  <a:off x="876758" y="2132017"/>
                  <a:ext cx="94842" cy="96465"/>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358" name="加算記号 357"/>
                <p:cNvSpPr>
                  <a:spLocks noChangeAspect="1"/>
                </p:cNvSpPr>
                <p:nvPr/>
              </p:nvSpPr>
              <p:spPr bwMode="auto">
                <a:xfrm>
                  <a:off x="885791" y="2144075"/>
                  <a:ext cx="72260" cy="74358"/>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grpSp>
          <p:nvGrpSpPr>
            <p:cNvPr id="8258" name="グループ化 382"/>
            <p:cNvGrpSpPr>
              <a:grpSpLocks/>
            </p:cNvGrpSpPr>
            <p:nvPr/>
          </p:nvGrpSpPr>
          <p:grpSpPr bwMode="auto">
            <a:xfrm>
              <a:off x="3212421" y="5451475"/>
              <a:ext cx="669925" cy="596900"/>
              <a:chOff x="876350" y="1916832"/>
              <a:chExt cx="937121" cy="789806"/>
            </a:xfrm>
          </p:grpSpPr>
          <p:grpSp>
            <p:nvGrpSpPr>
              <p:cNvPr id="8312" name="Group 91"/>
              <p:cNvGrpSpPr>
                <a:grpSpLocks/>
              </p:cNvGrpSpPr>
              <p:nvPr/>
            </p:nvGrpSpPr>
            <p:grpSpPr bwMode="auto">
              <a:xfrm>
                <a:off x="948935" y="1996272"/>
                <a:ext cx="751278" cy="661987"/>
                <a:chOff x="3693" y="318"/>
                <a:chExt cx="308" cy="294"/>
              </a:xfrm>
            </p:grpSpPr>
            <p:grpSp>
              <p:nvGrpSpPr>
                <p:cNvPr id="8337" name="Group 92"/>
                <p:cNvGrpSpPr>
                  <a:grpSpLocks noChangeAspect="1"/>
                </p:cNvGrpSpPr>
                <p:nvPr/>
              </p:nvGrpSpPr>
              <p:grpSpPr bwMode="auto">
                <a:xfrm rot="-1964477">
                  <a:off x="3693" y="402"/>
                  <a:ext cx="291" cy="127"/>
                  <a:chOff x="2313" y="907"/>
                  <a:chExt cx="786" cy="220"/>
                </a:xfrm>
              </p:grpSpPr>
              <p:cxnSp>
                <p:nvCxnSpPr>
                  <p:cNvPr id="8342" name="AutoShape 93"/>
                  <p:cNvCxnSpPr>
                    <a:cxnSpLocks noChangeAspect="1" noChangeShapeType="1"/>
                  </p:cNvCxnSpPr>
                  <p:nvPr/>
                </p:nvCxnSpPr>
                <p:spPr bwMode="auto">
                  <a:xfrm rot="13060594" flipH="1">
                    <a:off x="2313" y="948"/>
                    <a:ext cx="182" cy="152"/>
                  </a:xfrm>
                  <a:prstGeom prst="curvedConnector3">
                    <a:avLst>
                      <a:gd name="adj1" fmla="val 49884"/>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343" name="AutoShape 94"/>
                  <p:cNvCxnSpPr>
                    <a:cxnSpLocks noChangeAspect="1" noChangeShapeType="1"/>
                  </p:cNvCxnSpPr>
                  <p:nvPr/>
                </p:nvCxnSpPr>
                <p:spPr bwMode="auto">
                  <a:xfrm rot="13060594" flipH="1">
                    <a:off x="2554" y="925"/>
                    <a:ext cx="268" cy="196"/>
                  </a:xfrm>
                  <a:prstGeom prst="curvedConnector3">
                    <a:avLst>
                      <a:gd name="adj1" fmla="val 49921"/>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344" name="AutoShape 95"/>
                  <p:cNvCxnSpPr>
                    <a:cxnSpLocks noChangeAspect="1" noChangeShapeType="1"/>
                  </p:cNvCxnSpPr>
                  <p:nvPr/>
                </p:nvCxnSpPr>
                <p:spPr bwMode="auto">
                  <a:xfrm rot="13060594" flipH="1">
                    <a:off x="2895" y="907"/>
                    <a:ext cx="204" cy="205"/>
                  </a:xfrm>
                  <a:prstGeom prst="curvedConnector3">
                    <a:avLst>
                      <a:gd name="adj1" fmla="val 50000"/>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345" name="AutoShape 96"/>
                  <p:cNvCxnSpPr>
                    <a:cxnSpLocks noChangeAspect="1" noChangeShapeType="1"/>
                  </p:cNvCxnSpPr>
                  <p:nvPr/>
                </p:nvCxnSpPr>
                <p:spPr bwMode="auto">
                  <a:xfrm rot="13060594" flipH="1">
                    <a:off x="2367" y="909"/>
                    <a:ext cx="327" cy="205"/>
                  </a:xfrm>
                  <a:prstGeom prst="curvedConnector3">
                    <a:avLst>
                      <a:gd name="adj1" fmla="val 50000"/>
                    </a:avLst>
                  </a:prstGeom>
                  <a:noFill/>
                  <a:ln w="12700">
                    <a:solidFill>
                      <a:schemeClr val="accent2"/>
                    </a:solidFill>
                    <a:round/>
                    <a:headEnd/>
                    <a:tailEnd/>
                  </a:ln>
                  <a:extLst>
                    <a:ext uri="{909E8E84-426E-40DD-AFC4-6F175D3DCCD1}">
                      <a14:hiddenFill xmlns:a14="http://schemas.microsoft.com/office/drawing/2010/main">
                        <a:noFill/>
                      </a14:hiddenFill>
                    </a:ext>
                  </a:extLst>
                </p:spPr>
              </p:cxnSp>
              <p:cxnSp>
                <p:nvCxnSpPr>
                  <p:cNvPr id="8346" name="AutoShape 97"/>
                  <p:cNvCxnSpPr>
                    <a:cxnSpLocks noChangeAspect="1" noChangeShapeType="1"/>
                  </p:cNvCxnSpPr>
                  <p:nvPr/>
                </p:nvCxnSpPr>
                <p:spPr bwMode="auto">
                  <a:xfrm rot="13060594" flipH="1">
                    <a:off x="2760" y="923"/>
                    <a:ext cx="245" cy="204"/>
                  </a:xfrm>
                  <a:prstGeom prst="curvedConnector3">
                    <a:avLst>
                      <a:gd name="adj1" fmla="val 50000"/>
                    </a:avLst>
                  </a:prstGeom>
                  <a:noFill/>
                  <a:ln w="12700">
                    <a:solidFill>
                      <a:schemeClr val="accent2"/>
                    </a:solidFill>
                    <a:round/>
                    <a:headEnd/>
                    <a:tailEnd/>
                  </a:ln>
                  <a:extLst>
                    <a:ext uri="{909E8E84-426E-40DD-AFC4-6F175D3DCCD1}">
                      <a14:hiddenFill xmlns:a14="http://schemas.microsoft.com/office/drawing/2010/main">
                        <a:noFill/>
                      </a14:hiddenFill>
                    </a:ext>
                  </a:extLst>
                </p:spPr>
              </p:cxnSp>
            </p:grpSp>
            <p:sp>
              <p:nvSpPr>
                <p:cNvPr id="8338" name="Oval 98"/>
                <p:cNvSpPr>
                  <a:spLocks noChangeAspect="1" noChangeArrowheads="1"/>
                </p:cNvSpPr>
                <p:nvPr/>
              </p:nvSpPr>
              <p:spPr bwMode="auto">
                <a:xfrm>
                  <a:off x="3787" y="516"/>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sp>
              <p:nvSpPr>
                <p:cNvPr id="8339" name="Oval 99"/>
                <p:cNvSpPr>
                  <a:spLocks noChangeAspect="1" noChangeArrowheads="1"/>
                </p:cNvSpPr>
                <p:nvPr/>
              </p:nvSpPr>
              <p:spPr bwMode="auto">
                <a:xfrm>
                  <a:off x="3696" y="393"/>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sp>
              <p:nvSpPr>
                <p:cNvPr id="8340" name="Oval 100"/>
                <p:cNvSpPr>
                  <a:spLocks noChangeAspect="1" noChangeArrowheads="1"/>
                </p:cNvSpPr>
                <p:nvPr/>
              </p:nvSpPr>
              <p:spPr bwMode="auto">
                <a:xfrm>
                  <a:off x="3817" y="318"/>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sp>
              <p:nvSpPr>
                <p:cNvPr id="8341" name="Oval 101"/>
                <p:cNvSpPr>
                  <a:spLocks noChangeAspect="1" noChangeArrowheads="1"/>
                </p:cNvSpPr>
                <p:nvPr/>
              </p:nvSpPr>
              <p:spPr bwMode="auto">
                <a:xfrm>
                  <a:off x="3905" y="431"/>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p>
                  <a:endParaRPr lang="ja-JP" altLang="en-US" sz="1600"/>
                </a:p>
              </p:txBody>
            </p:sp>
          </p:grpSp>
          <p:grpSp>
            <p:nvGrpSpPr>
              <p:cNvPr id="8313" name="グループ化 384"/>
              <p:cNvGrpSpPr>
                <a:grpSpLocks/>
              </p:cNvGrpSpPr>
              <p:nvPr/>
            </p:nvGrpSpPr>
            <p:grpSpPr bwMode="auto">
              <a:xfrm>
                <a:off x="876350" y="2132856"/>
                <a:ext cx="95250" cy="95250"/>
                <a:chOff x="876350" y="2132856"/>
                <a:chExt cx="95250" cy="95250"/>
              </a:xfrm>
            </p:grpSpPr>
            <p:sp>
              <p:nvSpPr>
                <p:cNvPr id="409" name="ドーナツ 408"/>
                <p:cNvSpPr>
                  <a:spLocks noChangeAspect="1"/>
                </p:cNvSpPr>
                <p:nvPr/>
              </p:nvSpPr>
              <p:spPr bwMode="auto">
                <a:xfrm>
                  <a:off x="876350" y="2133189"/>
                  <a:ext cx="95488" cy="94524"/>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410" name="加算記号 409"/>
                <p:cNvSpPr>
                  <a:spLocks noChangeAspect="1"/>
                </p:cNvSpPr>
                <p:nvPr/>
              </p:nvSpPr>
              <p:spPr bwMode="auto">
                <a:xfrm>
                  <a:off x="887453" y="2145793"/>
                  <a:ext cx="71061" cy="71418"/>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14" name="グループ化 385"/>
              <p:cNvGrpSpPr>
                <a:grpSpLocks/>
              </p:cNvGrpSpPr>
              <p:nvPr/>
            </p:nvGrpSpPr>
            <p:grpSpPr bwMode="auto">
              <a:xfrm>
                <a:off x="1028750" y="2060848"/>
                <a:ext cx="95250" cy="95250"/>
                <a:chOff x="876350" y="2132856"/>
                <a:chExt cx="95250" cy="95250"/>
              </a:xfrm>
            </p:grpSpPr>
            <p:sp>
              <p:nvSpPr>
                <p:cNvPr id="407" name="ドーナツ 406"/>
                <p:cNvSpPr>
                  <a:spLocks noChangeAspect="1"/>
                </p:cNvSpPr>
                <p:nvPr/>
              </p:nvSpPr>
              <p:spPr bwMode="auto">
                <a:xfrm>
                  <a:off x="877175" y="2133778"/>
                  <a:ext cx="95489" cy="94524"/>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408" name="加算記号 407"/>
                <p:cNvSpPr>
                  <a:spLocks noChangeAspect="1"/>
                </p:cNvSpPr>
                <p:nvPr/>
              </p:nvSpPr>
              <p:spPr bwMode="auto">
                <a:xfrm>
                  <a:off x="888279" y="2146381"/>
                  <a:ext cx="71061" cy="71418"/>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15" name="グループ化 386"/>
              <p:cNvGrpSpPr>
                <a:grpSpLocks/>
              </p:cNvGrpSpPr>
              <p:nvPr/>
            </p:nvGrpSpPr>
            <p:grpSpPr bwMode="auto">
              <a:xfrm>
                <a:off x="971600" y="2380630"/>
                <a:ext cx="95250" cy="95250"/>
                <a:chOff x="876350" y="2132856"/>
                <a:chExt cx="95250" cy="95250"/>
              </a:xfrm>
            </p:grpSpPr>
            <p:sp>
              <p:nvSpPr>
                <p:cNvPr id="405" name="ドーナツ 404"/>
                <p:cNvSpPr>
                  <a:spLocks noChangeAspect="1"/>
                </p:cNvSpPr>
                <p:nvPr/>
              </p:nvSpPr>
              <p:spPr bwMode="auto">
                <a:xfrm>
                  <a:off x="876588" y="2133279"/>
                  <a:ext cx="95489" cy="94524"/>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406" name="加算記号 405"/>
                <p:cNvSpPr>
                  <a:spLocks noChangeAspect="1"/>
                </p:cNvSpPr>
                <p:nvPr/>
              </p:nvSpPr>
              <p:spPr bwMode="auto">
                <a:xfrm>
                  <a:off x="887692" y="2145883"/>
                  <a:ext cx="71061" cy="71418"/>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16" name="グループ化 387"/>
              <p:cNvGrpSpPr>
                <a:grpSpLocks/>
              </p:cNvGrpSpPr>
              <p:nvPr/>
            </p:nvGrpSpPr>
            <p:grpSpPr bwMode="auto">
              <a:xfrm>
                <a:off x="1403648" y="2427238"/>
                <a:ext cx="95250" cy="95250"/>
                <a:chOff x="876350" y="2132856"/>
                <a:chExt cx="95250" cy="95250"/>
              </a:xfrm>
            </p:grpSpPr>
            <p:sp>
              <p:nvSpPr>
                <p:cNvPr id="402" name="ドーナツ 401"/>
                <p:cNvSpPr>
                  <a:spLocks noChangeAspect="1"/>
                </p:cNvSpPr>
                <p:nvPr/>
              </p:nvSpPr>
              <p:spPr bwMode="auto">
                <a:xfrm>
                  <a:off x="875348" y="2132884"/>
                  <a:ext cx="95489" cy="94524"/>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404" name="加算記号 403"/>
                <p:cNvSpPr>
                  <a:spLocks noChangeAspect="1"/>
                </p:cNvSpPr>
                <p:nvPr/>
              </p:nvSpPr>
              <p:spPr bwMode="auto">
                <a:xfrm>
                  <a:off x="886452" y="2145487"/>
                  <a:ext cx="71061" cy="71418"/>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17" name="グループ化 388"/>
              <p:cNvGrpSpPr>
                <a:grpSpLocks/>
              </p:cNvGrpSpPr>
              <p:nvPr/>
            </p:nvGrpSpPr>
            <p:grpSpPr bwMode="auto">
              <a:xfrm>
                <a:off x="1115616" y="2611388"/>
                <a:ext cx="95250" cy="95250"/>
                <a:chOff x="876350" y="2132856"/>
                <a:chExt cx="95250" cy="95250"/>
              </a:xfrm>
            </p:grpSpPr>
            <p:sp>
              <p:nvSpPr>
                <p:cNvPr id="400" name="ドーナツ 399"/>
                <p:cNvSpPr>
                  <a:spLocks noChangeAspect="1"/>
                </p:cNvSpPr>
                <p:nvPr/>
              </p:nvSpPr>
              <p:spPr bwMode="auto">
                <a:xfrm>
                  <a:off x="876917" y="2133582"/>
                  <a:ext cx="95488" cy="94524"/>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401" name="加算記号 400"/>
                <p:cNvSpPr>
                  <a:spLocks noChangeAspect="1"/>
                </p:cNvSpPr>
                <p:nvPr/>
              </p:nvSpPr>
              <p:spPr bwMode="auto">
                <a:xfrm>
                  <a:off x="888019" y="2146186"/>
                  <a:ext cx="71061" cy="71418"/>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18" name="グループ化 389"/>
              <p:cNvGrpSpPr>
                <a:grpSpLocks/>
              </p:cNvGrpSpPr>
              <p:nvPr/>
            </p:nvGrpSpPr>
            <p:grpSpPr bwMode="auto">
              <a:xfrm>
                <a:off x="1268016" y="1916832"/>
                <a:ext cx="95250" cy="95250"/>
                <a:chOff x="876350" y="2132856"/>
                <a:chExt cx="95250" cy="95250"/>
              </a:xfrm>
            </p:grpSpPr>
            <p:sp>
              <p:nvSpPr>
                <p:cNvPr id="397" name="ドーナツ 396"/>
                <p:cNvSpPr>
                  <a:spLocks noChangeAspect="1"/>
                </p:cNvSpPr>
                <p:nvPr/>
              </p:nvSpPr>
              <p:spPr bwMode="auto">
                <a:xfrm>
                  <a:off x="875522" y="2132856"/>
                  <a:ext cx="95488" cy="94525"/>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399" name="加算記号 398"/>
                <p:cNvSpPr>
                  <a:spLocks noChangeAspect="1"/>
                </p:cNvSpPr>
                <p:nvPr/>
              </p:nvSpPr>
              <p:spPr bwMode="auto">
                <a:xfrm>
                  <a:off x="886624" y="2145459"/>
                  <a:ext cx="71061" cy="71418"/>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19" name="グループ化 390"/>
              <p:cNvGrpSpPr>
                <a:grpSpLocks/>
              </p:cNvGrpSpPr>
              <p:nvPr/>
            </p:nvGrpSpPr>
            <p:grpSpPr bwMode="auto">
              <a:xfrm>
                <a:off x="1486322" y="1976140"/>
                <a:ext cx="95250" cy="95250"/>
                <a:chOff x="876350" y="2132856"/>
                <a:chExt cx="95250" cy="95250"/>
              </a:xfrm>
            </p:grpSpPr>
            <p:sp>
              <p:nvSpPr>
                <p:cNvPr id="395" name="ドーナツ 394"/>
                <p:cNvSpPr>
                  <a:spLocks noChangeAspect="1"/>
                </p:cNvSpPr>
                <p:nvPr/>
              </p:nvSpPr>
              <p:spPr bwMode="auto">
                <a:xfrm>
                  <a:off x="877061" y="2132364"/>
                  <a:ext cx="95489" cy="96625"/>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396" name="加算記号 395"/>
                <p:cNvSpPr>
                  <a:spLocks noChangeAspect="1"/>
                </p:cNvSpPr>
                <p:nvPr/>
              </p:nvSpPr>
              <p:spPr bwMode="auto">
                <a:xfrm>
                  <a:off x="888165" y="2144967"/>
                  <a:ext cx="71061" cy="73520"/>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nvGrpSpPr>
              <p:cNvPr id="8320" name="グループ化 391"/>
              <p:cNvGrpSpPr>
                <a:grpSpLocks/>
              </p:cNvGrpSpPr>
              <p:nvPr/>
            </p:nvGrpSpPr>
            <p:grpSpPr bwMode="auto">
              <a:xfrm>
                <a:off x="1718221" y="2325638"/>
                <a:ext cx="95250" cy="95250"/>
                <a:chOff x="876350" y="2132856"/>
                <a:chExt cx="95250" cy="95250"/>
              </a:xfrm>
            </p:grpSpPr>
            <p:sp>
              <p:nvSpPr>
                <p:cNvPr id="393" name="ドーナツ 392"/>
                <p:cNvSpPr>
                  <a:spLocks noChangeAspect="1"/>
                </p:cNvSpPr>
                <p:nvPr/>
              </p:nvSpPr>
              <p:spPr bwMode="auto">
                <a:xfrm>
                  <a:off x="876111" y="2133658"/>
                  <a:ext cx="95489" cy="94524"/>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sp>
              <p:nvSpPr>
                <p:cNvPr id="394" name="加算記号 393"/>
                <p:cNvSpPr>
                  <a:spLocks noChangeAspect="1"/>
                </p:cNvSpPr>
                <p:nvPr/>
              </p:nvSpPr>
              <p:spPr bwMode="auto">
                <a:xfrm>
                  <a:off x="887215" y="2146261"/>
                  <a:ext cx="71061" cy="71418"/>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grpSp>
        </p:grpSp>
        <p:sp>
          <p:nvSpPr>
            <p:cNvPr id="422" name="禁止 421"/>
            <p:cNvSpPr/>
            <p:nvPr/>
          </p:nvSpPr>
          <p:spPr>
            <a:xfrm>
              <a:off x="941614" y="4586288"/>
              <a:ext cx="358775" cy="357187"/>
            </a:xfrm>
            <a:prstGeom prst="noSmoking">
              <a:avLst/>
            </a:prstGeom>
            <a:solidFill>
              <a:srgbClr val="FF33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lnSpc>
                  <a:spcPts val="1680"/>
                </a:lnSpc>
                <a:defRPr/>
              </a:pPr>
              <a:endParaRPr lang="ja-JP" altLang="en-US" sz="1400">
                <a:solidFill>
                  <a:schemeClr val="tx1"/>
                </a:solidFill>
                <a:latin typeface="HGP創英角ｺﾞｼｯｸUB" pitchFamily="50" charset="-128"/>
                <a:ea typeface="HGP創英角ｺﾞｼｯｸUB" pitchFamily="50" charset="-128"/>
              </a:endParaRPr>
            </a:p>
          </p:txBody>
        </p:sp>
        <p:sp>
          <p:nvSpPr>
            <p:cNvPr id="426" name="禁止 425"/>
            <p:cNvSpPr/>
            <p:nvPr/>
          </p:nvSpPr>
          <p:spPr>
            <a:xfrm>
              <a:off x="1499508" y="5380038"/>
              <a:ext cx="358775" cy="357187"/>
            </a:xfrm>
            <a:prstGeom prst="noSmoking">
              <a:avLst/>
            </a:prstGeom>
            <a:solidFill>
              <a:srgbClr val="FF33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lnSpc>
                  <a:spcPts val="1680"/>
                </a:lnSpc>
                <a:defRPr/>
              </a:pPr>
              <a:endParaRPr lang="ja-JP" altLang="en-US" sz="1400">
                <a:solidFill>
                  <a:schemeClr val="tx1"/>
                </a:solidFill>
                <a:latin typeface="HGP創英角ｺﾞｼｯｸUB" pitchFamily="50" charset="-128"/>
                <a:ea typeface="HGP創英角ｺﾞｼｯｸUB" pitchFamily="50" charset="-128"/>
              </a:endParaRPr>
            </a:p>
          </p:txBody>
        </p:sp>
        <p:sp>
          <p:nvSpPr>
            <p:cNvPr id="8264" name="Text Box 42"/>
            <p:cNvSpPr txBox="1">
              <a:spLocks noChangeArrowheads="1"/>
            </p:cNvSpPr>
            <p:nvPr/>
          </p:nvSpPr>
          <p:spPr bwMode="auto">
            <a:xfrm>
              <a:off x="1432833" y="4248150"/>
              <a:ext cx="998538" cy="339725"/>
            </a:xfrm>
            <a:prstGeom prst="rect">
              <a:avLst/>
            </a:prstGeom>
            <a:solidFill>
              <a:srgbClr val="FFFFFF"/>
            </a:solidFill>
            <a:ln w="9525">
              <a:solidFill>
                <a:schemeClr val="tx1"/>
              </a:solidFill>
              <a:miter lim="800000"/>
              <a:headEnd/>
              <a:tailEnd/>
            </a:ln>
          </p:spPr>
          <p:txBody>
            <a:bodyPr>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ctr" eaLnBrk="1" hangingPunct="1"/>
              <a:r>
                <a:rPr lang="en-US" altLang="ja-JP" sz="1600" dirty="0" smtClean="0">
                  <a:latin typeface="HGP創英角ｺﾞｼｯｸUB" pitchFamily="50" charset="-128"/>
                  <a:ea typeface="HGP創英角ｺﾞｼｯｸUB" pitchFamily="50" charset="-128"/>
                </a:rPr>
                <a:t>inhibition</a:t>
              </a:r>
              <a:endParaRPr lang="ja-JP" altLang="en-US" sz="1600" dirty="0">
                <a:latin typeface="HGP創英角ｺﾞｼｯｸUB" pitchFamily="50" charset="-128"/>
                <a:ea typeface="HGP創英角ｺﾞｼｯｸUB" pitchFamily="50" charset="-128"/>
              </a:endParaRPr>
            </a:p>
          </p:txBody>
        </p:sp>
        <p:sp>
          <p:nvSpPr>
            <p:cNvPr id="8265" name="Text Box 97"/>
            <p:cNvSpPr txBox="1">
              <a:spLocks noChangeArrowheads="1"/>
            </p:cNvSpPr>
            <p:nvPr/>
          </p:nvSpPr>
          <p:spPr bwMode="auto">
            <a:xfrm>
              <a:off x="155646" y="2189172"/>
              <a:ext cx="123348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ctr" eaLnBrk="1" hangingPunct="1">
                <a:spcBef>
                  <a:spcPct val="50000"/>
                </a:spcBef>
              </a:pPr>
              <a:r>
                <a:rPr lang="en-US" altLang="ja-JP" sz="1600" dirty="0" smtClean="0">
                  <a:latin typeface="HGP創英角ｺﾞｼｯｸUB" pitchFamily="50" charset="-128"/>
                  <a:ea typeface="HGP創英角ｺﾞｼｯｸUB" pitchFamily="50" charset="-128"/>
                </a:rPr>
                <a:t>Cellular uptake </a:t>
              </a:r>
              <a:r>
                <a:rPr lang="en-US" altLang="ja-JP" sz="1600" dirty="0" smtClean="0">
                  <a:solidFill>
                    <a:srgbClr val="FF0000"/>
                  </a:solidFill>
                  <a:latin typeface="HGP創英角ｺﾞｼｯｸUB" pitchFamily="50" charset="-128"/>
                  <a:ea typeface="HGP創英角ｺﾞｼｯｸUB" pitchFamily="50" charset="-128"/>
                </a:rPr>
                <a:t>(Good</a:t>
              </a:r>
              <a:r>
                <a:rPr lang="en-US" altLang="ja-JP" sz="1600" dirty="0">
                  <a:solidFill>
                    <a:srgbClr val="FF0000"/>
                  </a:solidFill>
                  <a:latin typeface="HGP創英角ｺﾞｼｯｸUB" pitchFamily="50" charset="-128"/>
                  <a:ea typeface="HGP創英角ｺﾞｼｯｸUB" pitchFamily="50" charset="-128"/>
                </a:rPr>
                <a:t>)</a:t>
              </a:r>
              <a:endParaRPr lang="ja-JP" altLang="en-US" sz="1600" dirty="0">
                <a:solidFill>
                  <a:srgbClr val="FF0000"/>
                </a:solidFill>
                <a:latin typeface="HGP創英角ｺﾞｼｯｸUB" pitchFamily="50" charset="-128"/>
                <a:ea typeface="HGP創英角ｺﾞｼｯｸUB" pitchFamily="50" charset="-128"/>
              </a:endParaRPr>
            </a:p>
          </p:txBody>
        </p:sp>
        <p:sp>
          <p:nvSpPr>
            <p:cNvPr id="8268" name="テキスト ボックス 332"/>
            <p:cNvSpPr txBox="1">
              <a:spLocks noChangeArrowheads="1"/>
            </p:cNvSpPr>
            <p:nvPr/>
          </p:nvSpPr>
          <p:spPr bwMode="auto">
            <a:xfrm>
              <a:off x="2455743" y="4043136"/>
              <a:ext cx="125867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ctr" eaLnBrk="1" hangingPunct="1"/>
              <a:r>
                <a:rPr lang="en-US" altLang="ja-JP" sz="1600" dirty="0" smtClean="0">
                  <a:solidFill>
                    <a:srgbClr val="FF0000"/>
                  </a:solidFill>
                  <a:latin typeface="HGP創英角ｺﾞｼｯｸUB" pitchFamily="50" charset="-128"/>
                  <a:ea typeface="HGP創英角ｺﾞｼｯｸUB" pitchFamily="50" charset="-128"/>
                </a:rPr>
                <a:t>Cationic</a:t>
              </a:r>
            </a:p>
            <a:p>
              <a:pPr algn="ctr" eaLnBrk="1" hangingPunct="1"/>
              <a:r>
                <a:rPr lang="en-US" altLang="ja-JP" sz="1600" dirty="0" smtClean="0">
                  <a:solidFill>
                    <a:srgbClr val="FF0000"/>
                  </a:solidFill>
                  <a:latin typeface="HGP創英角ｺﾞｼｯｸUB" pitchFamily="50" charset="-128"/>
                  <a:ea typeface="HGP創英角ｺﾞｼｯｸUB" pitchFamily="50" charset="-128"/>
                </a:rPr>
                <a:t>components</a:t>
              </a:r>
              <a:endParaRPr lang="ja-JP" altLang="en-US" sz="1600" dirty="0">
                <a:solidFill>
                  <a:srgbClr val="FF0000"/>
                </a:solidFill>
                <a:latin typeface="HGP創英角ｺﾞｼｯｸUB" pitchFamily="50" charset="-128"/>
                <a:ea typeface="HGP創英角ｺﾞｼｯｸUB" pitchFamily="50" charset="-128"/>
              </a:endParaRPr>
            </a:p>
          </p:txBody>
        </p:sp>
        <p:sp>
          <p:nvSpPr>
            <p:cNvPr id="315" name="Text Box 120"/>
            <p:cNvSpPr txBox="1">
              <a:spLocks noChangeArrowheads="1"/>
            </p:cNvSpPr>
            <p:nvPr/>
          </p:nvSpPr>
          <p:spPr bwMode="auto">
            <a:xfrm>
              <a:off x="3538766" y="5949280"/>
              <a:ext cx="1205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800" dirty="0" smtClean="0">
                  <a:latin typeface="HGP創英角ｺﾞｼｯｸUB" pitchFamily="50" charset="-128"/>
                  <a:ea typeface="HGP創英角ｺﾞｼｯｸUB" pitchFamily="50" charset="-128"/>
                </a:rPr>
                <a:t>Nucleus</a:t>
              </a:r>
              <a:endParaRPr lang="ja-JP" altLang="en-US" sz="1800" dirty="0">
                <a:latin typeface="HGP創英角ｺﾞｼｯｸUB" pitchFamily="50" charset="-128"/>
                <a:ea typeface="HGP創英角ｺﾞｼｯｸUB" pitchFamily="50" charset="-128"/>
              </a:endParaRPr>
            </a:p>
          </p:txBody>
        </p:sp>
      </p:grpSp>
      <p:sp>
        <p:nvSpPr>
          <p:cNvPr id="316" name="Text Box 100"/>
          <p:cNvSpPr txBox="1">
            <a:spLocks noChangeArrowheads="1"/>
          </p:cNvSpPr>
          <p:nvPr/>
        </p:nvSpPr>
        <p:spPr bwMode="auto">
          <a:xfrm>
            <a:off x="1471748" y="1114846"/>
            <a:ext cx="28696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200" dirty="0" smtClean="0">
                <a:latin typeface="HGP創英角ｺﾞｼｯｸUB" pitchFamily="50" charset="-128"/>
                <a:ea typeface="HGP創英角ｺﾞｼｯｸUB" pitchFamily="50" charset="-128"/>
              </a:rPr>
              <a:t>Hama et al. </a:t>
            </a:r>
            <a:r>
              <a:rPr lang="en-US" altLang="ja-JP" sz="1200" dirty="0" err="1" smtClean="0">
                <a:latin typeface="HGP創英角ｺﾞｼｯｸUB" pitchFamily="50" charset="-128"/>
                <a:ea typeface="HGP創英角ｺﾞｼｯｸUB" pitchFamily="50" charset="-128"/>
              </a:rPr>
              <a:t>Mol</a:t>
            </a:r>
            <a:r>
              <a:rPr lang="en-US" altLang="ja-JP" sz="1200" dirty="0" smtClean="0">
                <a:latin typeface="HGP創英角ｺﾞｼｯｸUB" pitchFamily="50" charset="-128"/>
                <a:ea typeface="HGP創英角ｺﾞｼｯｸUB" pitchFamily="50" charset="-128"/>
              </a:rPr>
              <a:t> </a:t>
            </a:r>
            <a:r>
              <a:rPr lang="en-US" altLang="ja-JP" sz="1200" dirty="0" err="1" smtClean="0">
                <a:latin typeface="HGP創英角ｺﾞｼｯｸUB" pitchFamily="50" charset="-128"/>
                <a:ea typeface="HGP創英角ｺﾞｼｯｸUB" pitchFamily="50" charset="-128"/>
              </a:rPr>
              <a:t>Ther</a:t>
            </a:r>
            <a:r>
              <a:rPr lang="en-US" altLang="ja-JP" sz="1200" dirty="0" smtClean="0">
                <a:latin typeface="HGP創英角ｺﾞｼｯｸUB" pitchFamily="50" charset="-128"/>
                <a:ea typeface="HGP創英角ｺﾞｼｯｸUB" pitchFamily="50" charset="-128"/>
              </a:rPr>
              <a:t>. (2006)</a:t>
            </a:r>
          </a:p>
          <a:p>
            <a:pPr eaLnBrk="1" hangingPunct="1"/>
            <a:r>
              <a:rPr lang="en-US" altLang="ja-JP" sz="1200" dirty="0" smtClean="0">
                <a:latin typeface="HGP創英角ｺﾞｼｯｸUB" pitchFamily="50" charset="-128"/>
                <a:ea typeface="HGP創英角ｺﾞｼｯｸUB" pitchFamily="50" charset="-128"/>
              </a:rPr>
              <a:t>Hama </a:t>
            </a:r>
            <a:r>
              <a:rPr lang="en-US" altLang="ja-JP" sz="1200" dirty="0">
                <a:latin typeface="HGP創英角ｺﾞｼｯｸUB" pitchFamily="50" charset="-128"/>
                <a:ea typeface="HGP創英角ｺﾞｼｯｸUB" pitchFamily="50" charset="-128"/>
              </a:rPr>
              <a:t>et al., </a:t>
            </a:r>
            <a:r>
              <a:rPr lang="en-US" altLang="ja-JP" sz="1200" i="1" dirty="0">
                <a:latin typeface="HGP創英角ｺﾞｼｯｸUB" pitchFamily="50" charset="-128"/>
                <a:ea typeface="HGP創英角ｺﾞｼｯｸUB" pitchFamily="50" charset="-128"/>
              </a:rPr>
              <a:t>Nucleic Acids Res.</a:t>
            </a:r>
            <a:r>
              <a:rPr lang="en-US" altLang="ja-JP" sz="1200" dirty="0">
                <a:latin typeface="HGP創英角ｺﾞｼｯｸUB" pitchFamily="50" charset="-128"/>
                <a:ea typeface="HGP創英角ｺﾞｼｯｸUB" pitchFamily="50" charset="-128"/>
              </a:rPr>
              <a:t> (2007</a:t>
            </a:r>
            <a:r>
              <a:rPr lang="en-US" altLang="ja-JP" sz="1200" dirty="0" smtClean="0">
                <a:latin typeface="HGP創英角ｺﾞｼｯｸUB" pitchFamily="50" charset="-128"/>
                <a:ea typeface="HGP創英角ｺﾞｼｯｸUB" pitchFamily="50" charset="-128"/>
              </a:rPr>
              <a:t>)</a:t>
            </a:r>
            <a:endParaRPr lang="en-US" altLang="ja-JP" sz="1200" dirty="0">
              <a:latin typeface="HGP創英角ｺﾞｼｯｸUB" pitchFamily="50" charset="-128"/>
              <a:ea typeface="HGP創英角ｺﾞｼｯｸUB" pitchFamily="50" charset="-128"/>
            </a:endParaRPr>
          </a:p>
        </p:txBody>
      </p:sp>
      <p:grpSp>
        <p:nvGrpSpPr>
          <p:cNvPr id="4" name="グループ化 3"/>
          <p:cNvGrpSpPr/>
          <p:nvPr/>
        </p:nvGrpSpPr>
        <p:grpSpPr>
          <a:xfrm>
            <a:off x="4319221" y="181089"/>
            <a:ext cx="4975717" cy="6512579"/>
            <a:chOff x="4319221" y="181089"/>
            <a:chExt cx="4975717" cy="6512579"/>
          </a:xfrm>
        </p:grpSpPr>
        <p:grpSp>
          <p:nvGrpSpPr>
            <p:cNvPr id="5" name="グループ化 4"/>
            <p:cNvGrpSpPr/>
            <p:nvPr/>
          </p:nvGrpSpPr>
          <p:grpSpPr>
            <a:xfrm>
              <a:off x="4319221" y="181089"/>
              <a:ext cx="4975717" cy="6512579"/>
              <a:chOff x="4319221" y="181089"/>
              <a:chExt cx="4975717" cy="6512579"/>
            </a:xfrm>
          </p:grpSpPr>
          <p:sp>
            <p:nvSpPr>
              <p:cNvPr id="126978" name="AutoShape 78"/>
              <p:cNvSpPr>
                <a:spLocks noChangeArrowheads="1"/>
              </p:cNvSpPr>
              <p:nvPr/>
            </p:nvSpPr>
            <p:spPr bwMode="auto">
              <a:xfrm>
                <a:off x="4557485" y="3011289"/>
                <a:ext cx="4514169" cy="3682379"/>
              </a:xfrm>
              <a:prstGeom prst="roundRect">
                <a:avLst>
                  <a:gd name="adj" fmla="val 16667"/>
                </a:avLst>
              </a:prstGeom>
              <a:gradFill flip="none" rotWithShape="1">
                <a:gsLst>
                  <a:gs pos="0">
                    <a:srgbClr val="FFC000"/>
                  </a:gs>
                  <a:gs pos="100000">
                    <a:srgbClr val="FFFFCC"/>
                  </a:gs>
                </a:gsLst>
                <a:path path="circle">
                  <a:fillToRect l="100000" t="100000"/>
                </a:path>
                <a:tileRect r="-100000" b="-100000"/>
              </a:gradFill>
              <a:ln w="9525" algn="ctr">
                <a:solidFill>
                  <a:schemeClr val="tx1"/>
                </a:solidFill>
                <a:round/>
                <a:headEnd/>
                <a:tailEnd/>
              </a:ln>
            </p:spPr>
            <p:txBody>
              <a:bodyPr wrap="none" anchor="ctr"/>
              <a:lstStyle/>
              <a:p>
                <a:pPr>
                  <a:defRPr/>
                </a:pPr>
                <a:endParaRPr lang="ja-JP" altLang="ja-JP" sz="1600">
                  <a:latin typeface="HGP創英角ｺﾞｼｯｸUB" pitchFamily="50" charset="-128"/>
                  <a:ea typeface="HGP創英角ｺﾞｼｯｸUB" pitchFamily="50" charset="-128"/>
                </a:endParaRPr>
              </a:p>
            </p:txBody>
          </p:sp>
          <p:sp>
            <p:nvSpPr>
              <p:cNvPr id="8198" name="Text Box 55"/>
              <p:cNvSpPr txBox="1">
                <a:spLocks noChangeArrowheads="1"/>
              </p:cNvSpPr>
              <p:nvPr/>
            </p:nvSpPr>
            <p:spPr bwMode="auto">
              <a:xfrm>
                <a:off x="4516940" y="181089"/>
                <a:ext cx="4446994" cy="1015663"/>
              </a:xfrm>
              <a:prstGeom prst="rect">
                <a:avLst/>
              </a:prstGeom>
              <a:noFill/>
              <a:ln w="9525"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ctr" eaLnBrk="1" hangingPunct="1">
                  <a:lnSpc>
                    <a:spcPts val="2400"/>
                  </a:lnSpc>
                </a:pPr>
                <a:r>
                  <a:rPr lang="en-US" altLang="ja-JP" sz="2000" dirty="0">
                    <a:latin typeface="HGP創英角ｺﾞｼｯｸUB" pitchFamily="50" charset="-128"/>
                    <a:ea typeface="HGP創英角ｺﾞｼｯｸUB" pitchFamily="50" charset="-128"/>
                  </a:rPr>
                  <a:t>A neutral </a:t>
                </a:r>
                <a:r>
                  <a:rPr lang="en-US" altLang="ja-JP" sz="2000" dirty="0" smtClean="0">
                    <a:latin typeface="HGP創英角ｺﾞｼｯｸUB" pitchFamily="50" charset="-128"/>
                    <a:ea typeface="HGP創英角ｺﾞｼｯｸUB" pitchFamily="50" charset="-128"/>
                  </a:rPr>
                  <a:t>envelope-type nanoparticle </a:t>
                </a:r>
                <a:r>
                  <a:rPr lang="en-US" altLang="ja-JP" sz="2000" dirty="0">
                    <a:latin typeface="HGP創英角ｺﾞｼｯｸUB" pitchFamily="50" charset="-128"/>
                    <a:ea typeface="HGP創英角ｺﾞｼｯｸUB" pitchFamily="50" charset="-128"/>
                  </a:rPr>
                  <a:t>containing </a:t>
                </a:r>
                <a:r>
                  <a:rPr lang="en-US" altLang="ja-JP" sz="2000" dirty="0" smtClean="0">
                    <a:solidFill>
                      <a:srgbClr val="FF0000"/>
                    </a:solidFill>
                    <a:latin typeface="HGP創英角ｺﾞｼｯｸUB" pitchFamily="50" charset="-128"/>
                    <a:ea typeface="HGP創英角ｺﾞｼｯｸUB" pitchFamily="50" charset="-128"/>
                  </a:rPr>
                  <a:t>pH-responsive</a:t>
                </a:r>
                <a:r>
                  <a:rPr lang="en-US" altLang="ja-JP" sz="2000" dirty="0" smtClean="0">
                    <a:latin typeface="HGP創英角ｺﾞｼｯｸUB" pitchFamily="50" charset="-128"/>
                    <a:ea typeface="HGP創英角ｺﾞｼｯｸUB" pitchFamily="50" charset="-128"/>
                  </a:rPr>
                  <a:t> </a:t>
                </a:r>
                <a:r>
                  <a:rPr lang="en-US" altLang="ja-JP" sz="2000" dirty="0">
                    <a:latin typeface="HGP創英角ｺﾞｼｯｸUB" pitchFamily="50" charset="-128"/>
                    <a:ea typeface="HGP創英角ｺﾞｼｯｸUB" pitchFamily="50" charset="-128"/>
                  </a:rPr>
                  <a:t>and </a:t>
                </a:r>
                <a:endParaRPr lang="en-US" altLang="ja-JP" sz="2000" dirty="0" smtClean="0">
                  <a:latin typeface="HGP創英角ｺﾞｼｯｸUB" pitchFamily="50" charset="-128"/>
                  <a:ea typeface="HGP創英角ｺﾞｼｯｸUB" pitchFamily="50" charset="-128"/>
                </a:endParaRPr>
              </a:p>
              <a:p>
                <a:pPr algn="ctr" eaLnBrk="1" hangingPunct="1">
                  <a:lnSpc>
                    <a:spcPts val="2400"/>
                  </a:lnSpc>
                </a:pPr>
                <a:r>
                  <a:rPr lang="en-US" altLang="ja-JP" sz="2000" dirty="0" smtClean="0">
                    <a:solidFill>
                      <a:srgbClr val="FF0000"/>
                    </a:solidFill>
                    <a:latin typeface="HGP創英角ｺﾞｼｯｸUB" pitchFamily="50" charset="-128"/>
                    <a:ea typeface="HGP創英角ｺﾞｼｯｸUB" pitchFamily="50" charset="-128"/>
                  </a:rPr>
                  <a:t>SS-cleavable</a:t>
                </a:r>
                <a:r>
                  <a:rPr lang="en-US" altLang="ja-JP" sz="2000" dirty="0" smtClean="0">
                    <a:latin typeface="HGP創英角ｺﾞｼｯｸUB" pitchFamily="50" charset="-128"/>
                    <a:ea typeface="HGP創英角ｺﾞｼｯｸUB" pitchFamily="50" charset="-128"/>
                  </a:rPr>
                  <a:t> </a:t>
                </a:r>
                <a:r>
                  <a:rPr lang="en-US" altLang="ja-JP" sz="2000" dirty="0">
                    <a:latin typeface="HGP創英角ｺﾞｼｯｸUB" pitchFamily="50" charset="-128"/>
                    <a:ea typeface="HGP創英角ｺﾞｼｯｸUB" pitchFamily="50" charset="-128"/>
                  </a:rPr>
                  <a:t>lipid-like materials</a:t>
                </a:r>
                <a:endParaRPr lang="en-US" altLang="ja-JP" sz="2000" baseline="-25000" dirty="0">
                  <a:latin typeface="HGP創英角ｺﾞｼｯｸUB" pitchFamily="50" charset="-128"/>
                  <a:ea typeface="HGP創英角ｺﾞｼｯｸUB" pitchFamily="50" charset="-128"/>
                </a:endParaRPr>
              </a:p>
            </p:txBody>
          </p:sp>
          <p:grpSp>
            <p:nvGrpSpPr>
              <p:cNvPr id="9238" name="Group 145"/>
              <p:cNvGrpSpPr>
                <a:grpSpLocks/>
              </p:cNvGrpSpPr>
              <p:nvPr/>
            </p:nvGrpSpPr>
            <p:grpSpPr bwMode="auto">
              <a:xfrm>
                <a:off x="6875694" y="1807344"/>
                <a:ext cx="2166933" cy="1117600"/>
                <a:chOff x="3590" y="2247"/>
                <a:chExt cx="1537" cy="753"/>
              </a:xfrm>
            </p:grpSpPr>
            <p:sp>
              <p:nvSpPr>
                <p:cNvPr id="115" name="フローチャート : 結合子 114"/>
                <p:cNvSpPr/>
                <p:nvPr/>
              </p:nvSpPr>
              <p:spPr bwMode="auto">
                <a:xfrm>
                  <a:off x="4165" y="2247"/>
                  <a:ext cx="697" cy="657"/>
                </a:xfrm>
                <a:prstGeom prst="flowChartConnector">
                  <a:avLst/>
                </a:prstGeom>
                <a:gradFill flip="none" rotWithShape="1">
                  <a:gsLst>
                    <a:gs pos="0">
                      <a:srgbClr val="00B050">
                        <a:tint val="66000"/>
                        <a:satMod val="160000"/>
                      </a:srgbClr>
                    </a:gs>
                    <a:gs pos="50000">
                      <a:srgbClr val="00B050">
                        <a:tint val="44500"/>
                        <a:satMod val="160000"/>
                      </a:srgbClr>
                    </a:gs>
                    <a:gs pos="100000">
                      <a:srgbClr val="00B050">
                        <a:tint val="23500"/>
                        <a:satMod val="160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fontAlgn="auto">
                    <a:spcBef>
                      <a:spcPts val="0"/>
                    </a:spcBef>
                    <a:spcAft>
                      <a:spcPts val="0"/>
                    </a:spcAft>
                    <a:defRPr/>
                  </a:pPr>
                  <a:endParaRPr lang="ja-JP" altLang="en-US" sz="1400" dirty="0">
                    <a:latin typeface="HGP創英角ｺﾞｼｯｸUB" pitchFamily="50" charset="-128"/>
                    <a:ea typeface="HGP創英角ｺﾞｼｯｸUB" pitchFamily="50" charset="-128"/>
                  </a:endParaRPr>
                </a:p>
              </p:txBody>
            </p:sp>
            <p:sp>
              <p:nvSpPr>
                <p:cNvPr id="117" name="フローチャート : 結合子 116"/>
                <p:cNvSpPr/>
                <p:nvPr/>
              </p:nvSpPr>
              <p:spPr bwMode="auto">
                <a:xfrm>
                  <a:off x="3605" y="2275"/>
                  <a:ext cx="409" cy="363"/>
                </a:xfrm>
                <a:prstGeom prst="flowChartConnector">
                  <a:avLst/>
                </a:prstGeom>
                <a:gradFill flip="none" rotWithShape="1">
                  <a:gsLst>
                    <a:gs pos="0">
                      <a:schemeClr val="accent6">
                        <a:tint val="66000"/>
                        <a:satMod val="160000"/>
                      </a:schemeClr>
                    </a:gs>
                    <a:gs pos="50000">
                      <a:schemeClr val="accent6">
                        <a:tint val="44500"/>
                        <a:satMod val="160000"/>
                      </a:schemeClr>
                    </a:gs>
                    <a:gs pos="100000">
                      <a:schemeClr val="accent6">
                        <a:tint val="23500"/>
                        <a:satMod val="1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fontAlgn="auto">
                    <a:spcBef>
                      <a:spcPts val="0"/>
                    </a:spcBef>
                    <a:spcAft>
                      <a:spcPts val="0"/>
                    </a:spcAft>
                    <a:defRPr/>
                  </a:pPr>
                  <a:endParaRPr lang="ja-JP" altLang="en-US" sz="1400" dirty="0">
                    <a:latin typeface="HGP創英角ｺﾞｼｯｸUB" pitchFamily="50" charset="-128"/>
                    <a:ea typeface="HGP創英角ｺﾞｼｯｸUB" pitchFamily="50" charset="-128"/>
                  </a:endParaRPr>
                </a:p>
              </p:txBody>
            </p:sp>
            <p:cxnSp>
              <p:nvCxnSpPr>
                <p:cNvPr id="8537" name="直線コネクタ 112"/>
                <p:cNvCxnSpPr>
                  <a:cxnSpLocks noChangeShapeType="1"/>
                </p:cNvCxnSpPr>
                <p:nvPr/>
              </p:nvCxnSpPr>
              <p:spPr bwMode="auto">
                <a:xfrm>
                  <a:off x="3672" y="2596"/>
                  <a:ext cx="825" cy="330"/>
                </a:xfrm>
                <a:prstGeom prst="line">
                  <a:avLst/>
                </a:prstGeom>
                <a:noFill/>
                <a:ln w="57150" algn="ctr">
                  <a:solidFill>
                    <a:srgbClr val="000080"/>
                  </a:solidFill>
                  <a:round/>
                  <a:headEnd/>
                  <a:tailEnd/>
                </a:ln>
                <a:extLst>
                  <a:ext uri="{909E8E84-426E-40DD-AFC4-6F175D3DCCD1}">
                    <a14:hiddenFill xmlns:a14="http://schemas.microsoft.com/office/drawing/2010/main">
                      <a:noFill/>
                    </a14:hiddenFill>
                  </a:ext>
                </a:extLst>
              </p:spPr>
            </p:cxnSp>
            <p:sp>
              <p:nvSpPr>
                <p:cNvPr id="8538" name="二等辺三角形 113"/>
                <p:cNvSpPr>
                  <a:spLocks noChangeArrowheads="1"/>
                </p:cNvSpPr>
                <p:nvPr/>
              </p:nvSpPr>
              <p:spPr bwMode="auto">
                <a:xfrm>
                  <a:off x="3969" y="2773"/>
                  <a:ext cx="226" cy="227"/>
                </a:xfrm>
                <a:prstGeom prst="triangle">
                  <a:avLst>
                    <a:gd name="adj" fmla="val 50000"/>
                  </a:avLst>
                </a:prstGeom>
                <a:solidFill>
                  <a:srgbClr val="002060"/>
                </a:solidFill>
                <a:ln w="25400" algn="ctr">
                  <a:solidFill>
                    <a:srgbClr val="000080"/>
                  </a:solidFill>
                  <a:miter lim="800000"/>
                  <a:headEnd/>
                  <a:tailEnd/>
                </a:ln>
              </p:spPr>
              <p:txBody>
                <a:bodyPr anchor="ctr"/>
                <a:lstStyle/>
                <a:p>
                  <a:endParaRPr lang="ja-JP" altLang="en-US" sz="1400">
                    <a:solidFill>
                      <a:srgbClr val="FFFFFF"/>
                    </a:solidFill>
                    <a:latin typeface="HGP創英角ｺﾞｼｯｸUB" pitchFamily="50" charset="-128"/>
                    <a:ea typeface="HGP創英角ｺﾞｼｯｸUB" pitchFamily="50" charset="-128"/>
                  </a:endParaRPr>
                </a:p>
              </p:txBody>
            </p:sp>
            <p:sp>
              <p:nvSpPr>
                <p:cNvPr id="8539" name="Text Box 747"/>
                <p:cNvSpPr txBox="1">
                  <a:spLocks noChangeAspect="1" noChangeArrowheads="1"/>
                </p:cNvSpPr>
                <p:nvPr/>
              </p:nvSpPr>
              <p:spPr bwMode="auto">
                <a:xfrm>
                  <a:off x="3590" y="2278"/>
                  <a:ext cx="528" cy="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9928" tIns="39964" rIns="79928" bIns="39964">
                  <a:spAutoFit/>
                </a:bodyPr>
                <a:lstStyle>
                  <a:lvl1pPr defTabSz="798513" eaLnBrk="0" hangingPunct="0">
                    <a:defRPr kumimoji="1" sz="2400">
                      <a:solidFill>
                        <a:schemeClr val="tx1"/>
                      </a:solidFill>
                      <a:latin typeface="Arial" charset="0"/>
                      <a:ea typeface="ＭＳ Ｐゴシック" charset="-128"/>
                    </a:defRPr>
                  </a:lvl1pPr>
                  <a:lvl2pPr marL="742950" indent="-285750" defTabSz="798513" eaLnBrk="0" hangingPunct="0">
                    <a:defRPr kumimoji="1" sz="2400">
                      <a:solidFill>
                        <a:schemeClr val="tx1"/>
                      </a:solidFill>
                      <a:latin typeface="Arial" charset="0"/>
                      <a:ea typeface="ＭＳ Ｐゴシック" charset="-128"/>
                    </a:defRPr>
                  </a:lvl2pPr>
                  <a:lvl3pPr marL="1143000" indent="-228600" defTabSz="798513" eaLnBrk="0" hangingPunct="0">
                    <a:defRPr kumimoji="1" sz="2400">
                      <a:solidFill>
                        <a:schemeClr val="tx1"/>
                      </a:solidFill>
                      <a:latin typeface="Arial" charset="0"/>
                      <a:ea typeface="ＭＳ Ｐゴシック" charset="-128"/>
                    </a:defRPr>
                  </a:lvl3pPr>
                  <a:lvl4pPr marL="1600200" indent="-228600" defTabSz="798513" eaLnBrk="0" hangingPunct="0">
                    <a:defRPr kumimoji="1" sz="2400">
                      <a:solidFill>
                        <a:schemeClr val="tx1"/>
                      </a:solidFill>
                      <a:latin typeface="Arial" charset="0"/>
                      <a:ea typeface="ＭＳ Ｐゴシック" charset="-128"/>
                    </a:defRPr>
                  </a:lvl4pPr>
                  <a:lvl5pPr marL="2057400" indent="-228600" defTabSz="798513" eaLnBrk="0" hangingPunct="0">
                    <a:defRPr kumimoji="1" sz="2400">
                      <a:solidFill>
                        <a:schemeClr val="tx1"/>
                      </a:solidFill>
                      <a:latin typeface="Arial" charset="0"/>
                      <a:ea typeface="ＭＳ Ｐゴシック" charset="-128"/>
                    </a:defRPr>
                  </a:lvl5pPr>
                  <a:lvl6pPr marL="2514600" indent="-228600" defTabSz="798513"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defTabSz="798513"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defTabSz="798513"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defTabSz="798513"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400" dirty="0" smtClean="0">
                      <a:latin typeface="HGP創英角ｺﾞｼｯｸUB" pitchFamily="50" charset="-128"/>
                      <a:ea typeface="HGP創英角ｺﾞｼｯｸUB" pitchFamily="50" charset="-128"/>
                    </a:rPr>
                    <a:t>Cellular</a:t>
                  </a:r>
                </a:p>
                <a:p>
                  <a:pPr eaLnBrk="1" hangingPunct="1"/>
                  <a:r>
                    <a:rPr lang="en-US" altLang="ja-JP" sz="1400" dirty="0" smtClean="0">
                      <a:latin typeface="HGP創英角ｺﾞｼｯｸUB" pitchFamily="50" charset="-128"/>
                      <a:ea typeface="HGP創英角ｺﾞｼｯｸUB" pitchFamily="50" charset="-128"/>
                    </a:rPr>
                    <a:t>uptake</a:t>
                  </a:r>
                  <a:endParaRPr lang="en-US" altLang="ja-JP" sz="1400" dirty="0">
                    <a:latin typeface="HGP創英角ｺﾞｼｯｸUB" pitchFamily="50" charset="-128"/>
                    <a:ea typeface="HGP創英角ｺﾞｼｯｸUB" pitchFamily="50" charset="-128"/>
                  </a:endParaRPr>
                </a:p>
              </p:txBody>
            </p:sp>
            <p:sp>
              <p:nvSpPr>
                <p:cNvPr id="8540" name="Text Box 747"/>
                <p:cNvSpPr txBox="1">
                  <a:spLocks noChangeAspect="1" noChangeArrowheads="1"/>
                </p:cNvSpPr>
                <p:nvPr/>
              </p:nvSpPr>
              <p:spPr bwMode="auto">
                <a:xfrm>
                  <a:off x="4080" y="2339"/>
                  <a:ext cx="1047" cy="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9928" tIns="39964" rIns="79928" bIns="39964">
                  <a:spAutoFit/>
                </a:bodyPr>
                <a:lstStyle>
                  <a:lvl1pPr defTabSz="798513" eaLnBrk="0" hangingPunct="0">
                    <a:defRPr kumimoji="1" sz="2400">
                      <a:solidFill>
                        <a:schemeClr val="tx1"/>
                      </a:solidFill>
                      <a:latin typeface="Arial" charset="0"/>
                      <a:ea typeface="ＭＳ Ｐゴシック" charset="-128"/>
                    </a:defRPr>
                  </a:lvl1pPr>
                  <a:lvl2pPr marL="742950" indent="-285750" defTabSz="798513" eaLnBrk="0" hangingPunct="0">
                    <a:defRPr kumimoji="1" sz="2400">
                      <a:solidFill>
                        <a:schemeClr val="tx1"/>
                      </a:solidFill>
                      <a:latin typeface="Arial" charset="0"/>
                      <a:ea typeface="ＭＳ Ｐゴシック" charset="-128"/>
                    </a:defRPr>
                  </a:lvl2pPr>
                  <a:lvl3pPr marL="1143000" indent="-228600" defTabSz="798513" eaLnBrk="0" hangingPunct="0">
                    <a:defRPr kumimoji="1" sz="2400">
                      <a:solidFill>
                        <a:schemeClr val="tx1"/>
                      </a:solidFill>
                      <a:latin typeface="Arial" charset="0"/>
                      <a:ea typeface="ＭＳ Ｐゴシック" charset="-128"/>
                    </a:defRPr>
                  </a:lvl3pPr>
                  <a:lvl4pPr marL="1600200" indent="-228600" defTabSz="798513" eaLnBrk="0" hangingPunct="0">
                    <a:defRPr kumimoji="1" sz="2400">
                      <a:solidFill>
                        <a:schemeClr val="tx1"/>
                      </a:solidFill>
                      <a:latin typeface="Arial" charset="0"/>
                      <a:ea typeface="ＭＳ Ｐゴシック" charset="-128"/>
                    </a:defRPr>
                  </a:lvl4pPr>
                  <a:lvl5pPr marL="2057400" indent="-228600" defTabSz="798513" eaLnBrk="0" hangingPunct="0">
                    <a:defRPr kumimoji="1" sz="2400">
                      <a:solidFill>
                        <a:schemeClr val="tx1"/>
                      </a:solidFill>
                      <a:latin typeface="Arial" charset="0"/>
                      <a:ea typeface="ＭＳ Ｐゴシック" charset="-128"/>
                    </a:defRPr>
                  </a:lvl5pPr>
                  <a:lvl6pPr marL="2514600" indent="-228600" defTabSz="798513"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defTabSz="798513"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defTabSz="798513"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defTabSz="798513"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800" dirty="0" smtClean="0">
                      <a:latin typeface="HGP創英角ｺﾞｼｯｸUB" pitchFamily="50" charset="-128"/>
                      <a:ea typeface="HGP創英角ｺﾞｼｯｸUB" pitchFamily="50" charset="-128"/>
                    </a:rPr>
                    <a:t>Post-nuclear</a:t>
                  </a:r>
                </a:p>
                <a:p>
                  <a:pPr eaLnBrk="1" hangingPunct="1"/>
                  <a:r>
                    <a:rPr lang="en-US" altLang="ja-JP" sz="1800" dirty="0" smtClean="0">
                      <a:latin typeface="HGP創英角ｺﾞｼｯｸUB" pitchFamily="50" charset="-128"/>
                      <a:ea typeface="HGP創英角ｺﾞｼｯｸUB" pitchFamily="50" charset="-128"/>
                    </a:rPr>
                    <a:t>delivery</a:t>
                  </a:r>
                  <a:endParaRPr lang="en-US" altLang="ja-JP" sz="1800" dirty="0">
                    <a:latin typeface="HGP創英角ｺﾞｼｯｸUB" pitchFamily="50" charset="-128"/>
                    <a:ea typeface="HGP創英角ｺﾞｼｯｸUB" pitchFamily="50" charset="-128"/>
                  </a:endParaRPr>
                </a:p>
              </p:txBody>
            </p:sp>
          </p:grpSp>
          <p:sp>
            <p:nvSpPr>
              <p:cNvPr id="8216" name="テキスト ボックス 302"/>
              <p:cNvSpPr txBox="1">
                <a:spLocks noChangeArrowheads="1"/>
              </p:cNvSpPr>
              <p:nvPr/>
            </p:nvSpPr>
            <p:spPr bwMode="auto">
              <a:xfrm>
                <a:off x="4672222" y="1178749"/>
                <a:ext cx="2153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ctr" eaLnBrk="1" hangingPunct="1"/>
                <a:r>
                  <a:rPr lang="en-US" altLang="ja-JP" dirty="0" smtClean="0">
                    <a:solidFill>
                      <a:srgbClr val="0070C0"/>
                    </a:solidFill>
                    <a:latin typeface="HGP創英角ｺﾞｼｯｸUB" pitchFamily="50" charset="-128"/>
                    <a:ea typeface="HGP創英角ｺﾞｼｯｸUB" pitchFamily="50" charset="-128"/>
                  </a:rPr>
                  <a:t>Neutral</a:t>
                </a:r>
                <a:endParaRPr lang="en-US" altLang="ja-JP" dirty="0">
                  <a:solidFill>
                    <a:srgbClr val="0070C0"/>
                  </a:solidFill>
                  <a:latin typeface="HGP創英角ｺﾞｼｯｸUB" pitchFamily="50" charset="-128"/>
                  <a:ea typeface="HGP創英角ｺﾞｼｯｸUB" pitchFamily="50" charset="-128"/>
                </a:endParaRPr>
              </a:p>
              <a:p>
                <a:pPr algn="ctr" eaLnBrk="1" hangingPunct="1"/>
                <a:r>
                  <a:rPr lang="en-US" altLang="ja-JP" sz="1600" dirty="0">
                    <a:solidFill>
                      <a:srgbClr val="0070C0"/>
                    </a:solidFill>
                    <a:latin typeface="HGP創英角ｺﾞｼｯｸUB" pitchFamily="50" charset="-128"/>
                    <a:ea typeface="HGP創英角ｺﾞｼｯｸUB" pitchFamily="50" charset="-128"/>
                  </a:rPr>
                  <a:t>-</a:t>
                </a:r>
                <a:r>
                  <a:rPr lang="en-US" altLang="ja-JP" sz="1600" dirty="0" smtClean="0">
                    <a:solidFill>
                      <a:srgbClr val="0070C0"/>
                    </a:solidFill>
                    <a:latin typeface="HGP創英角ｺﾞｼｯｸUB" pitchFamily="50" charset="-128"/>
                    <a:ea typeface="HGP創英角ｺﾞｼｯｸUB" pitchFamily="50" charset="-128"/>
                  </a:rPr>
                  <a:t>Exclusion of </a:t>
                </a:r>
              </a:p>
              <a:p>
                <a:pPr algn="ctr" eaLnBrk="1" hangingPunct="1"/>
                <a:r>
                  <a:rPr lang="en-US" altLang="ja-JP" sz="1600" dirty="0" smtClean="0">
                    <a:solidFill>
                      <a:srgbClr val="0070C0"/>
                    </a:solidFill>
                    <a:latin typeface="HGP創英角ｺﾞｼｯｸUB" pitchFamily="50" charset="-128"/>
                    <a:ea typeface="HGP創英角ｺﾞｼｯｸUB" pitchFamily="50" charset="-128"/>
                  </a:rPr>
                  <a:t>cationic components</a:t>
                </a:r>
                <a:r>
                  <a:rPr lang="en-US" altLang="ja-JP" sz="1600" dirty="0">
                    <a:solidFill>
                      <a:srgbClr val="0070C0"/>
                    </a:solidFill>
                    <a:latin typeface="HGP創英角ｺﾞｼｯｸUB" pitchFamily="50" charset="-128"/>
                    <a:ea typeface="HGP創英角ｺﾞｼｯｸUB" pitchFamily="50" charset="-128"/>
                  </a:rPr>
                  <a:t>-</a:t>
                </a:r>
                <a:endParaRPr lang="ja-JP" altLang="en-US" sz="1600" dirty="0">
                  <a:solidFill>
                    <a:srgbClr val="0070C0"/>
                  </a:solidFill>
                  <a:latin typeface="HGP創英角ｺﾞｼｯｸUB" pitchFamily="50" charset="-128"/>
                  <a:ea typeface="HGP創英角ｺﾞｼｯｸUB" pitchFamily="50" charset="-128"/>
                </a:endParaRPr>
              </a:p>
            </p:txBody>
          </p:sp>
          <p:grpSp>
            <p:nvGrpSpPr>
              <p:cNvPr id="8231" name="グループ化 18"/>
              <p:cNvGrpSpPr>
                <a:grpSpLocks/>
              </p:cNvGrpSpPr>
              <p:nvPr/>
            </p:nvGrpSpPr>
            <p:grpSpPr bwMode="auto">
              <a:xfrm>
                <a:off x="5305880" y="2117725"/>
                <a:ext cx="633413" cy="623888"/>
                <a:chOff x="5667468" y="2105007"/>
                <a:chExt cx="776740" cy="751972"/>
              </a:xfrm>
            </p:grpSpPr>
            <p:grpSp>
              <p:nvGrpSpPr>
                <p:cNvPr id="8521" name="グループ化 466"/>
                <p:cNvGrpSpPr>
                  <a:grpSpLocks noChangeAspect="1"/>
                </p:cNvGrpSpPr>
                <p:nvPr/>
              </p:nvGrpSpPr>
              <p:grpSpPr bwMode="auto">
                <a:xfrm>
                  <a:off x="5781302" y="2208141"/>
                  <a:ext cx="518890" cy="518890"/>
                  <a:chOff x="1730375" y="1382982"/>
                  <a:chExt cx="455671" cy="454428"/>
                </a:xfrm>
              </p:grpSpPr>
              <p:sp>
                <p:nvSpPr>
                  <p:cNvPr id="468" name="Oval 36"/>
                  <p:cNvSpPr>
                    <a:spLocks noChangeArrowheads="1"/>
                  </p:cNvSpPr>
                  <p:nvPr/>
                </p:nvSpPr>
                <p:spPr bwMode="auto">
                  <a:xfrm>
                    <a:off x="1729563" y="1383149"/>
                    <a:ext cx="456447" cy="454118"/>
                  </a:xfrm>
                  <a:prstGeom prst="ellipse">
                    <a:avLst/>
                  </a:prstGeom>
                  <a:solidFill>
                    <a:schemeClr val="tx2">
                      <a:lumMod val="20000"/>
                      <a:lumOff val="80000"/>
                      <a:alpha val="74117"/>
                    </a:schemeClr>
                  </a:solidFill>
                  <a:ln w="12700" algn="ctr">
                    <a:solidFill>
                      <a:schemeClr val="tx2">
                        <a:lumMod val="75000"/>
                      </a:schemeClr>
                    </a:solidFill>
                    <a:round/>
                    <a:headEnd/>
                    <a:tailEnd/>
                  </a:ln>
                </p:spPr>
                <p:txBody>
                  <a:bodyPr wrap="none" anchor="ctr"/>
                  <a:lstStyle/>
                  <a:p>
                    <a:pPr>
                      <a:defRPr/>
                    </a:pPr>
                    <a:endParaRPr lang="ja-JP" altLang="ja-JP" sz="1400">
                      <a:latin typeface="HGP創英角ｺﾞｼｯｸUB" pitchFamily="50" charset="-128"/>
                      <a:ea typeface="HGP創英角ｺﾞｼｯｸUB" pitchFamily="50" charset="-128"/>
                    </a:endParaRPr>
                  </a:p>
                </p:txBody>
              </p:sp>
              <p:sp>
                <p:nvSpPr>
                  <p:cNvPr id="8524" name="Freeform 37"/>
                  <p:cNvSpPr>
                    <a:spLocks/>
                  </p:cNvSpPr>
                  <p:nvPr/>
                </p:nvSpPr>
                <p:spPr bwMode="auto">
                  <a:xfrm>
                    <a:off x="1820018" y="1483789"/>
                    <a:ext cx="276383" cy="222008"/>
                  </a:xfrm>
                  <a:custGeom>
                    <a:avLst/>
                    <a:gdLst>
                      <a:gd name="T0" fmla="*/ 0 w 1126"/>
                      <a:gd name="T1" fmla="*/ 0 h 854"/>
                      <a:gd name="T2" fmla="*/ 0 w 1126"/>
                      <a:gd name="T3" fmla="*/ 0 h 854"/>
                      <a:gd name="T4" fmla="*/ 0 w 1126"/>
                      <a:gd name="T5" fmla="*/ 0 h 854"/>
                      <a:gd name="T6" fmla="*/ 0 w 1126"/>
                      <a:gd name="T7" fmla="*/ 0 h 854"/>
                      <a:gd name="T8" fmla="*/ 0 w 1126"/>
                      <a:gd name="T9" fmla="*/ 0 h 854"/>
                      <a:gd name="T10" fmla="*/ 0 w 1126"/>
                      <a:gd name="T11" fmla="*/ 0 h 854"/>
                      <a:gd name="T12" fmla="*/ 0 w 1126"/>
                      <a:gd name="T13" fmla="*/ 0 h 854"/>
                      <a:gd name="T14" fmla="*/ 0 w 1126"/>
                      <a:gd name="T15" fmla="*/ 0 h 854"/>
                      <a:gd name="T16" fmla="*/ 0 60000 65536"/>
                      <a:gd name="T17" fmla="*/ 0 60000 65536"/>
                      <a:gd name="T18" fmla="*/ 0 60000 65536"/>
                      <a:gd name="T19" fmla="*/ 0 60000 65536"/>
                      <a:gd name="T20" fmla="*/ 0 60000 65536"/>
                      <a:gd name="T21" fmla="*/ 0 60000 65536"/>
                      <a:gd name="T22" fmla="*/ 0 60000 65536"/>
                      <a:gd name="T23" fmla="*/ 0 60000 65536"/>
                      <a:gd name="T24" fmla="*/ 0 w 1126"/>
                      <a:gd name="T25" fmla="*/ 0 h 854"/>
                      <a:gd name="T26" fmla="*/ 1126 w 1126"/>
                      <a:gd name="T27" fmla="*/ 854 h 8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26" h="854">
                        <a:moveTo>
                          <a:pt x="37" y="809"/>
                        </a:moveTo>
                        <a:cubicBezTo>
                          <a:pt x="18" y="483"/>
                          <a:pt x="0" y="158"/>
                          <a:pt x="128" y="128"/>
                        </a:cubicBezTo>
                        <a:cubicBezTo>
                          <a:pt x="256" y="98"/>
                          <a:pt x="725" y="506"/>
                          <a:pt x="808" y="627"/>
                        </a:cubicBezTo>
                        <a:cubicBezTo>
                          <a:pt x="891" y="748"/>
                          <a:pt x="687" y="854"/>
                          <a:pt x="627" y="854"/>
                        </a:cubicBezTo>
                        <a:cubicBezTo>
                          <a:pt x="567" y="854"/>
                          <a:pt x="445" y="755"/>
                          <a:pt x="445" y="627"/>
                        </a:cubicBezTo>
                        <a:cubicBezTo>
                          <a:pt x="445" y="499"/>
                          <a:pt x="551" y="166"/>
                          <a:pt x="627" y="83"/>
                        </a:cubicBezTo>
                        <a:cubicBezTo>
                          <a:pt x="703" y="0"/>
                          <a:pt x="816" y="7"/>
                          <a:pt x="899" y="128"/>
                        </a:cubicBezTo>
                        <a:cubicBezTo>
                          <a:pt x="982" y="249"/>
                          <a:pt x="1054" y="529"/>
                          <a:pt x="1126" y="809"/>
                        </a:cubicBez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en-US"/>
                  </a:p>
                </p:txBody>
              </p:sp>
            </p:grpSp>
            <p:sp>
              <p:nvSpPr>
                <p:cNvPr id="470" name="ドーナツ 469"/>
                <p:cNvSpPr>
                  <a:spLocks noChangeAspect="1"/>
                </p:cNvSpPr>
                <p:nvPr/>
              </p:nvSpPr>
              <p:spPr>
                <a:xfrm>
                  <a:off x="5667468" y="2105007"/>
                  <a:ext cx="776740" cy="751972"/>
                </a:xfrm>
                <a:prstGeom prst="donut">
                  <a:avLst>
                    <a:gd name="adj" fmla="val 9524"/>
                  </a:avLst>
                </a:prstGeom>
                <a:solidFill>
                  <a:schemeClr val="tx2">
                    <a:lumMod val="60000"/>
                    <a:lumOff val="4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solidFill>
                      <a:srgbClr val="FFC000"/>
                    </a:solidFill>
                  </a:endParaRPr>
                </a:p>
              </p:txBody>
            </p:sp>
          </p:grpSp>
          <p:sp>
            <p:nvSpPr>
              <p:cNvPr id="8232" name="Oval 79"/>
              <p:cNvSpPr>
                <a:spLocks noChangeArrowheads="1"/>
              </p:cNvSpPr>
              <p:nvPr/>
            </p:nvSpPr>
            <p:spPr bwMode="auto">
              <a:xfrm>
                <a:off x="5890080" y="3090863"/>
                <a:ext cx="927100" cy="949325"/>
              </a:xfrm>
              <a:prstGeom prst="ellipse">
                <a:avLst/>
              </a:prstGeom>
              <a:solidFill>
                <a:schemeClr val="bg1"/>
              </a:solidFill>
              <a:ln w="9525" algn="ctr">
                <a:solidFill>
                  <a:schemeClr val="tx1"/>
                </a:solidFill>
                <a:round/>
                <a:headEnd/>
                <a:tailEnd/>
              </a:ln>
            </p:spPr>
            <p:txBody>
              <a:bodyPr wrap="none" anchor="ctr"/>
              <a:lstStyle/>
              <a:p>
                <a:endParaRPr lang="ja-JP" altLang="ja-JP" sz="1600">
                  <a:latin typeface="HGP創英角ｺﾞｼｯｸUB" pitchFamily="50" charset="-128"/>
                  <a:ea typeface="HGP創英角ｺﾞｼｯｸUB" pitchFamily="50" charset="-128"/>
                </a:endParaRPr>
              </a:p>
            </p:txBody>
          </p:sp>
          <p:sp>
            <p:nvSpPr>
              <p:cNvPr id="473" name="Oval 81"/>
              <p:cNvSpPr>
                <a:spLocks noChangeArrowheads="1"/>
              </p:cNvSpPr>
              <p:nvPr/>
            </p:nvSpPr>
            <p:spPr bwMode="auto">
              <a:xfrm>
                <a:off x="6375855" y="5168900"/>
                <a:ext cx="1800225" cy="1435100"/>
              </a:xfrm>
              <a:prstGeom prst="ellipse">
                <a:avLst/>
              </a:prstGeom>
              <a:gradFill flip="none" rotWithShape="1">
                <a:gsLst>
                  <a:gs pos="0">
                    <a:srgbClr val="92D050"/>
                  </a:gs>
                  <a:gs pos="100000">
                    <a:schemeClr val="accent3">
                      <a:lumMod val="20000"/>
                      <a:lumOff val="80000"/>
                    </a:schemeClr>
                  </a:gs>
                </a:gsLst>
                <a:lin ang="10800000" scaled="1"/>
                <a:tileRect/>
              </a:gradFill>
              <a:ln w="9525" algn="ctr">
                <a:solidFill>
                  <a:schemeClr val="tx1"/>
                </a:solidFill>
                <a:round/>
                <a:headEnd/>
                <a:tailEnd/>
              </a:ln>
            </p:spPr>
            <p:txBody>
              <a:bodyPr wrap="none" anchor="ctr"/>
              <a:lstStyle/>
              <a:p>
                <a:pPr>
                  <a:defRPr/>
                </a:pPr>
                <a:endParaRPr lang="ja-JP" altLang="ja-JP" sz="1600">
                  <a:latin typeface="HGP創英角ｺﾞｼｯｸUB" pitchFamily="50" charset="-128"/>
                  <a:ea typeface="HGP創英角ｺﾞｼｯｸUB" pitchFamily="50" charset="-128"/>
                </a:endParaRPr>
              </a:p>
            </p:txBody>
          </p:sp>
          <p:sp>
            <p:nvSpPr>
              <p:cNvPr id="8234" name="AutoShape 92"/>
              <p:cNvSpPr>
                <a:spLocks noChangeArrowheads="1"/>
              </p:cNvSpPr>
              <p:nvPr/>
            </p:nvSpPr>
            <p:spPr bwMode="auto">
              <a:xfrm rot="1328761">
                <a:off x="6733043" y="3684588"/>
                <a:ext cx="388937" cy="300037"/>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tx2"/>
              </a:solidFill>
              <a:ln w="9525" algn="ctr">
                <a:solidFill>
                  <a:schemeClr val="tx1"/>
                </a:solidFill>
                <a:miter lim="800000"/>
                <a:headEnd/>
                <a:tailEnd/>
              </a:ln>
            </p:spPr>
            <p:txBody>
              <a:bodyPr wrap="none" anchor="ctr"/>
              <a:lstStyle/>
              <a:p>
                <a:endParaRPr lang="ja-JP" altLang="en-US"/>
              </a:p>
            </p:txBody>
          </p:sp>
          <p:sp>
            <p:nvSpPr>
              <p:cNvPr id="8235" name="Text Box 89"/>
              <p:cNvSpPr txBox="1">
                <a:spLocks noChangeArrowheads="1"/>
              </p:cNvSpPr>
              <p:nvPr/>
            </p:nvSpPr>
            <p:spPr bwMode="auto">
              <a:xfrm>
                <a:off x="4726965" y="3856623"/>
                <a:ext cx="8468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spcBef>
                    <a:spcPct val="50000"/>
                  </a:spcBef>
                </a:pPr>
                <a:r>
                  <a:rPr lang="en-US" altLang="ja-JP" sz="1600" dirty="0" smtClean="0">
                    <a:latin typeface="HGP創英角ｺﾞｼｯｸUB" pitchFamily="50" charset="-128"/>
                    <a:ea typeface="HGP創英角ｺﾞｼｯｸUB" pitchFamily="50" charset="-128"/>
                  </a:rPr>
                  <a:t>Protein</a:t>
                </a:r>
                <a:endParaRPr lang="en-US" altLang="ja-JP" sz="1600" dirty="0">
                  <a:latin typeface="HGP創英角ｺﾞｼｯｸUB" pitchFamily="50" charset="-128"/>
                  <a:ea typeface="HGP創英角ｺﾞｼｯｸUB" pitchFamily="50" charset="-128"/>
                </a:endParaRPr>
              </a:p>
            </p:txBody>
          </p:sp>
          <p:sp>
            <p:nvSpPr>
              <p:cNvPr id="8236" name="Text Box 90"/>
              <p:cNvSpPr txBox="1">
                <a:spLocks noChangeArrowheads="1"/>
              </p:cNvSpPr>
              <p:nvPr/>
            </p:nvSpPr>
            <p:spPr bwMode="auto">
              <a:xfrm>
                <a:off x="4778830" y="5241925"/>
                <a:ext cx="7048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spcBef>
                    <a:spcPct val="50000"/>
                  </a:spcBef>
                </a:pPr>
                <a:r>
                  <a:rPr lang="en-US" altLang="ja-JP" sz="1600">
                    <a:latin typeface="HGP創英角ｺﾞｼｯｸUB" pitchFamily="50" charset="-128"/>
                    <a:ea typeface="HGP創英角ｺﾞｼｯｸUB" pitchFamily="50" charset="-128"/>
                  </a:rPr>
                  <a:t>mRNA</a:t>
                </a:r>
              </a:p>
            </p:txBody>
          </p:sp>
          <p:sp>
            <p:nvSpPr>
              <p:cNvPr id="8237" name="Text Box 118"/>
              <p:cNvSpPr txBox="1">
                <a:spLocks noChangeArrowheads="1"/>
              </p:cNvSpPr>
              <p:nvPr/>
            </p:nvSpPr>
            <p:spPr bwMode="auto">
              <a:xfrm>
                <a:off x="4778830" y="3429000"/>
                <a:ext cx="1341438"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spcBef>
                    <a:spcPct val="50000"/>
                  </a:spcBef>
                </a:pPr>
                <a:r>
                  <a:rPr lang="en-US" altLang="ja-JP" sz="1600" dirty="0" smtClean="0">
                    <a:latin typeface="HGP創英角ｺﾞｼｯｸUB" pitchFamily="50" charset="-128"/>
                    <a:ea typeface="HGP創英角ｺﾞｼｯｸUB" pitchFamily="50" charset="-128"/>
                  </a:rPr>
                  <a:t>Endosome</a:t>
                </a:r>
                <a:endParaRPr lang="ja-JP" altLang="en-US" sz="1600" dirty="0">
                  <a:latin typeface="HGP創英角ｺﾞｼｯｸUB" pitchFamily="50" charset="-128"/>
                  <a:ea typeface="HGP創英角ｺﾞｼｯｸUB" pitchFamily="50" charset="-128"/>
                </a:endParaRPr>
              </a:p>
            </p:txBody>
          </p:sp>
          <p:sp>
            <p:nvSpPr>
              <p:cNvPr id="8238" name="Text Box 120"/>
              <p:cNvSpPr txBox="1">
                <a:spLocks noChangeArrowheads="1"/>
              </p:cNvSpPr>
              <p:nvPr/>
            </p:nvSpPr>
            <p:spPr bwMode="auto">
              <a:xfrm>
                <a:off x="8089222" y="5712280"/>
                <a:ext cx="1205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800" dirty="0" smtClean="0">
                    <a:latin typeface="HGP創英角ｺﾞｼｯｸUB" pitchFamily="50" charset="-128"/>
                    <a:ea typeface="HGP創英角ｺﾞｼｯｸUB" pitchFamily="50" charset="-128"/>
                  </a:rPr>
                  <a:t>Nucleus</a:t>
                </a:r>
                <a:endParaRPr lang="ja-JP" altLang="en-US" sz="1800" dirty="0">
                  <a:latin typeface="HGP創英角ｺﾞｼｯｸUB" pitchFamily="50" charset="-128"/>
                  <a:ea typeface="HGP創英角ｺﾞｼｯｸUB" pitchFamily="50" charset="-128"/>
                </a:endParaRPr>
              </a:p>
            </p:txBody>
          </p:sp>
          <p:sp>
            <p:nvSpPr>
              <p:cNvPr id="489" name="下カーブ矢印 488"/>
              <p:cNvSpPr/>
              <p:nvPr/>
            </p:nvSpPr>
            <p:spPr>
              <a:xfrm rot="6122568">
                <a:off x="7739574" y="5342732"/>
                <a:ext cx="692150" cy="300037"/>
              </a:xfrm>
              <a:prstGeom prst="curvedDownArrow">
                <a:avLst/>
              </a:prstGeom>
              <a:solidFill>
                <a:srgbClr val="777777"/>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grpSp>
            <p:nvGrpSpPr>
              <p:cNvPr id="8240" name="Group 100"/>
              <p:cNvGrpSpPr>
                <a:grpSpLocks/>
              </p:cNvGrpSpPr>
              <p:nvPr/>
            </p:nvGrpSpPr>
            <p:grpSpPr bwMode="auto">
              <a:xfrm>
                <a:off x="6598105" y="5627688"/>
                <a:ext cx="300038" cy="622300"/>
                <a:chOff x="2064" y="73"/>
                <a:chExt cx="415" cy="636"/>
              </a:xfrm>
            </p:grpSpPr>
            <p:sp>
              <p:nvSpPr>
                <p:cNvPr id="8519" name="Freeform 98"/>
                <p:cNvSpPr>
                  <a:spLocks/>
                </p:cNvSpPr>
                <p:nvPr/>
              </p:nvSpPr>
              <p:spPr bwMode="auto">
                <a:xfrm>
                  <a:off x="2094" y="119"/>
                  <a:ext cx="385" cy="590"/>
                </a:xfrm>
                <a:custGeom>
                  <a:avLst/>
                  <a:gdLst>
                    <a:gd name="T0" fmla="*/ 242 w 385"/>
                    <a:gd name="T1" fmla="*/ 0 h 590"/>
                    <a:gd name="T2" fmla="*/ 15 w 385"/>
                    <a:gd name="T3" fmla="*/ 136 h 590"/>
                    <a:gd name="T4" fmla="*/ 332 w 385"/>
                    <a:gd name="T5" fmla="*/ 227 h 590"/>
                    <a:gd name="T6" fmla="*/ 106 w 385"/>
                    <a:gd name="T7" fmla="*/ 363 h 590"/>
                    <a:gd name="T8" fmla="*/ 378 w 385"/>
                    <a:gd name="T9" fmla="*/ 408 h 590"/>
                    <a:gd name="T10" fmla="*/ 151 w 385"/>
                    <a:gd name="T11" fmla="*/ 590 h 590"/>
                    <a:gd name="T12" fmla="*/ 0 60000 65536"/>
                    <a:gd name="T13" fmla="*/ 0 60000 65536"/>
                    <a:gd name="T14" fmla="*/ 0 60000 65536"/>
                    <a:gd name="T15" fmla="*/ 0 60000 65536"/>
                    <a:gd name="T16" fmla="*/ 0 60000 65536"/>
                    <a:gd name="T17" fmla="*/ 0 60000 65536"/>
                    <a:gd name="T18" fmla="*/ 0 w 385"/>
                    <a:gd name="T19" fmla="*/ 0 h 590"/>
                    <a:gd name="T20" fmla="*/ 385 w 385"/>
                    <a:gd name="T21" fmla="*/ 590 h 590"/>
                  </a:gdLst>
                  <a:ahLst/>
                  <a:cxnLst>
                    <a:cxn ang="T12">
                      <a:pos x="T0" y="T1"/>
                    </a:cxn>
                    <a:cxn ang="T13">
                      <a:pos x="T2" y="T3"/>
                    </a:cxn>
                    <a:cxn ang="T14">
                      <a:pos x="T4" y="T5"/>
                    </a:cxn>
                    <a:cxn ang="T15">
                      <a:pos x="T6" y="T7"/>
                    </a:cxn>
                    <a:cxn ang="T16">
                      <a:pos x="T8" y="T9"/>
                    </a:cxn>
                    <a:cxn ang="T17">
                      <a:pos x="T10" y="T11"/>
                    </a:cxn>
                  </a:cxnLst>
                  <a:rect l="T18" t="T19" r="T20" b="T21"/>
                  <a:pathLst>
                    <a:path w="385" h="590">
                      <a:moveTo>
                        <a:pt x="242" y="0"/>
                      </a:moveTo>
                      <a:cubicBezTo>
                        <a:pt x="121" y="49"/>
                        <a:pt x="0" y="98"/>
                        <a:pt x="15" y="136"/>
                      </a:cubicBezTo>
                      <a:cubicBezTo>
                        <a:pt x="30" y="174"/>
                        <a:pt x="317" y="189"/>
                        <a:pt x="332" y="227"/>
                      </a:cubicBezTo>
                      <a:cubicBezTo>
                        <a:pt x="347" y="265"/>
                        <a:pt x="98" y="333"/>
                        <a:pt x="106" y="363"/>
                      </a:cubicBezTo>
                      <a:cubicBezTo>
                        <a:pt x="114" y="393"/>
                        <a:pt x="371" y="370"/>
                        <a:pt x="378" y="408"/>
                      </a:cubicBezTo>
                      <a:cubicBezTo>
                        <a:pt x="385" y="446"/>
                        <a:pt x="268" y="518"/>
                        <a:pt x="151" y="590"/>
                      </a:cubicBez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en-US"/>
                </a:p>
              </p:txBody>
            </p:sp>
            <p:sp>
              <p:nvSpPr>
                <p:cNvPr id="8520" name="Freeform 99"/>
                <p:cNvSpPr>
                  <a:spLocks/>
                </p:cNvSpPr>
                <p:nvPr/>
              </p:nvSpPr>
              <p:spPr bwMode="auto">
                <a:xfrm>
                  <a:off x="2064" y="73"/>
                  <a:ext cx="385" cy="590"/>
                </a:xfrm>
                <a:custGeom>
                  <a:avLst/>
                  <a:gdLst>
                    <a:gd name="T0" fmla="*/ 242 w 385"/>
                    <a:gd name="T1" fmla="*/ 0 h 590"/>
                    <a:gd name="T2" fmla="*/ 15 w 385"/>
                    <a:gd name="T3" fmla="*/ 136 h 590"/>
                    <a:gd name="T4" fmla="*/ 332 w 385"/>
                    <a:gd name="T5" fmla="*/ 227 h 590"/>
                    <a:gd name="T6" fmla="*/ 106 w 385"/>
                    <a:gd name="T7" fmla="*/ 363 h 590"/>
                    <a:gd name="T8" fmla="*/ 378 w 385"/>
                    <a:gd name="T9" fmla="*/ 408 h 590"/>
                    <a:gd name="T10" fmla="*/ 151 w 385"/>
                    <a:gd name="T11" fmla="*/ 590 h 590"/>
                    <a:gd name="T12" fmla="*/ 0 60000 65536"/>
                    <a:gd name="T13" fmla="*/ 0 60000 65536"/>
                    <a:gd name="T14" fmla="*/ 0 60000 65536"/>
                    <a:gd name="T15" fmla="*/ 0 60000 65536"/>
                    <a:gd name="T16" fmla="*/ 0 60000 65536"/>
                    <a:gd name="T17" fmla="*/ 0 60000 65536"/>
                    <a:gd name="T18" fmla="*/ 0 w 385"/>
                    <a:gd name="T19" fmla="*/ 0 h 590"/>
                    <a:gd name="T20" fmla="*/ 385 w 385"/>
                    <a:gd name="T21" fmla="*/ 590 h 590"/>
                  </a:gdLst>
                  <a:ahLst/>
                  <a:cxnLst>
                    <a:cxn ang="T12">
                      <a:pos x="T0" y="T1"/>
                    </a:cxn>
                    <a:cxn ang="T13">
                      <a:pos x="T2" y="T3"/>
                    </a:cxn>
                    <a:cxn ang="T14">
                      <a:pos x="T4" y="T5"/>
                    </a:cxn>
                    <a:cxn ang="T15">
                      <a:pos x="T6" y="T7"/>
                    </a:cxn>
                    <a:cxn ang="T16">
                      <a:pos x="T8" y="T9"/>
                    </a:cxn>
                    <a:cxn ang="T17">
                      <a:pos x="T10" y="T11"/>
                    </a:cxn>
                  </a:cxnLst>
                  <a:rect l="T18" t="T19" r="T20" b="T21"/>
                  <a:pathLst>
                    <a:path w="385" h="590">
                      <a:moveTo>
                        <a:pt x="242" y="0"/>
                      </a:moveTo>
                      <a:cubicBezTo>
                        <a:pt x="121" y="49"/>
                        <a:pt x="0" y="98"/>
                        <a:pt x="15" y="136"/>
                      </a:cubicBezTo>
                      <a:cubicBezTo>
                        <a:pt x="30" y="174"/>
                        <a:pt x="317" y="189"/>
                        <a:pt x="332" y="227"/>
                      </a:cubicBezTo>
                      <a:cubicBezTo>
                        <a:pt x="347" y="265"/>
                        <a:pt x="98" y="333"/>
                        <a:pt x="106" y="363"/>
                      </a:cubicBezTo>
                      <a:cubicBezTo>
                        <a:pt x="114" y="393"/>
                        <a:pt x="371" y="370"/>
                        <a:pt x="378" y="408"/>
                      </a:cubicBezTo>
                      <a:cubicBezTo>
                        <a:pt x="385" y="446"/>
                        <a:pt x="268" y="518"/>
                        <a:pt x="151" y="590"/>
                      </a:cubicBez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en-US"/>
                </a:p>
              </p:txBody>
            </p:sp>
          </p:grpSp>
          <p:sp>
            <p:nvSpPr>
              <p:cNvPr id="8241" name="Text Box 91"/>
              <p:cNvSpPr txBox="1">
                <a:spLocks noChangeArrowheads="1"/>
              </p:cNvSpPr>
              <p:nvPr/>
            </p:nvSpPr>
            <p:spPr bwMode="auto">
              <a:xfrm>
                <a:off x="6453643" y="5300663"/>
                <a:ext cx="566737"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spcBef>
                    <a:spcPct val="50000"/>
                  </a:spcBef>
                </a:pPr>
                <a:r>
                  <a:rPr lang="en-US" altLang="ja-JP" sz="1600">
                    <a:latin typeface="HGP創英角ｺﾞｼｯｸUB" pitchFamily="50" charset="-128"/>
                    <a:ea typeface="HGP創英角ｺﾞｼｯｸUB" pitchFamily="50" charset="-128"/>
                  </a:rPr>
                  <a:t>DNA</a:t>
                </a:r>
              </a:p>
            </p:txBody>
          </p:sp>
          <p:sp>
            <p:nvSpPr>
              <p:cNvPr id="8242" name="Text Box 97"/>
              <p:cNvSpPr txBox="1">
                <a:spLocks noChangeArrowheads="1"/>
              </p:cNvSpPr>
              <p:nvPr/>
            </p:nvSpPr>
            <p:spPr bwMode="auto">
              <a:xfrm>
                <a:off x="6058355" y="4298950"/>
                <a:ext cx="195500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600" dirty="0" smtClean="0">
                    <a:latin typeface="HGP創英角ｺﾞｼｯｸUB" pitchFamily="50" charset="-128"/>
                    <a:ea typeface="HGP創英角ｺﾞｼｯｸUB" pitchFamily="50" charset="-128"/>
                  </a:rPr>
                  <a:t>Low cationic components</a:t>
                </a:r>
                <a:endParaRPr lang="ja-JP" altLang="en-US" sz="1600" dirty="0">
                  <a:latin typeface="HGP創英角ｺﾞｼｯｸUB" pitchFamily="50" charset="-128"/>
                  <a:ea typeface="HGP創英角ｺﾞｼｯｸUB" pitchFamily="50" charset="-128"/>
                </a:endParaRPr>
              </a:p>
            </p:txBody>
          </p:sp>
          <p:grpSp>
            <p:nvGrpSpPr>
              <p:cNvPr id="8243" name="グループ化 501"/>
              <p:cNvGrpSpPr>
                <a:grpSpLocks/>
              </p:cNvGrpSpPr>
              <p:nvPr/>
            </p:nvGrpSpPr>
            <p:grpSpPr bwMode="auto">
              <a:xfrm>
                <a:off x="5270955" y="5091113"/>
                <a:ext cx="1106488" cy="307975"/>
                <a:chOff x="990597" y="5084104"/>
                <a:chExt cx="1107728" cy="306525"/>
              </a:xfrm>
            </p:grpSpPr>
            <p:sp>
              <p:nvSpPr>
                <p:cNvPr id="503" name="フリーフォーム 502"/>
                <p:cNvSpPr/>
                <p:nvPr/>
              </p:nvSpPr>
              <p:spPr>
                <a:xfrm rot="21212108">
                  <a:off x="990597" y="5136244"/>
                  <a:ext cx="662730" cy="135882"/>
                </a:xfrm>
                <a:custGeom>
                  <a:avLst/>
                  <a:gdLst>
                    <a:gd name="connsiteX0" fmla="*/ 0 w 600075"/>
                    <a:gd name="connsiteY0" fmla="*/ 114998 h 162676"/>
                    <a:gd name="connsiteX1" fmla="*/ 66675 w 600075"/>
                    <a:gd name="connsiteY1" fmla="*/ 698 h 162676"/>
                    <a:gd name="connsiteX2" fmla="*/ 142875 w 600075"/>
                    <a:gd name="connsiteY2" fmla="*/ 162623 h 162676"/>
                    <a:gd name="connsiteX3" fmla="*/ 314325 w 600075"/>
                    <a:gd name="connsiteY3" fmla="*/ 19748 h 162676"/>
                    <a:gd name="connsiteX4" fmla="*/ 342900 w 600075"/>
                    <a:gd name="connsiteY4" fmla="*/ 124523 h 162676"/>
                    <a:gd name="connsiteX5" fmla="*/ 447675 w 600075"/>
                    <a:gd name="connsiteY5" fmla="*/ 124523 h 162676"/>
                    <a:gd name="connsiteX6" fmla="*/ 495300 w 600075"/>
                    <a:gd name="connsiteY6" fmla="*/ 29273 h 162676"/>
                    <a:gd name="connsiteX7" fmla="*/ 600075 w 600075"/>
                    <a:gd name="connsiteY7" fmla="*/ 124523 h 16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0075" h="162676">
                      <a:moveTo>
                        <a:pt x="0" y="114998"/>
                      </a:moveTo>
                      <a:cubicBezTo>
                        <a:pt x="21431" y="53879"/>
                        <a:pt x="42863" y="-7240"/>
                        <a:pt x="66675" y="698"/>
                      </a:cubicBezTo>
                      <a:cubicBezTo>
                        <a:pt x="90488" y="8635"/>
                        <a:pt x="101600" y="159448"/>
                        <a:pt x="142875" y="162623"/>
                      </a:cubicBezTo>
                      <a:cubicBezTo>
                        <a:pt x="184150" y="165798"/>
                        <a:pt x="280988" y="26098"/>
                        <a:pt x="314325" y="19748"/>
                      </a:cubicBezTo>
                      <a:cubicBezTo>
                        <a:pt x="347663" y="13398"/>
                        <a:pt x="320675" y="107061"/>
                        <a:pt x="342900" y="124523"/>
                      </a:cubicBezTo>
                      <a:cubicBezTo>
                        <a:pt x="365125" y="141985"/>
                        <a:pt x="422275" y="140398"/>
                        <a:pt x="447675" y="124523"/>
                      </a:cubicBezTo>
                      <a:cubicBezTo>
                        <a:pt x="473075" y="108648"/>
                        <a:pt x="469900" y="29273"/>
                        <a:pt x="495300" y="29273"/>
                      </a:cubicBezTo>
                      <a:cubicBezTo>
                        <a:pt x="520700" y="29273"/>
                        <a:pt x="560387" y="76898"/>
                        <a:pt x="600075" y="124523"/>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p>
              </p:txBody>
            </p:sp>
            <p:sp>
              <p:nvSpPr>
                <p:cNvPr id="8518" name="テキスト ボックス 503"/>
                <p:cNvSpPr txBox="1">
                  <a:spLocks noChangeArrowheads="1"/>
                </p:cNvSpPr>
                <p:nvPr/>
              </p:nvSpPr>
              <p:spPr bwMode="auto">
                <a:xfrm>
                  <a:off x="1591413" y="5084104"/>
                  <a:ext cx="506912" cy="30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400">
                      <a:latin typeface="HGP創英角ｺﾞｼｯｸUB" pitchFamily="50" charset="-128"/>
                      <a:ea typeface="HGP創英角ｺﾞｼｯｸUB" pitchFamily="50" charset="-128"/>
                    </a:rPr>
                    <a:t>AAA</a:t>
                  </a:r>
                  <a:endParaRPr lang="ja-JP" altLang="en-US" sz="1400">
                    <a:latin typeface="HGP創英角ｺﾞｼｯｸUB" pitchFamily="50" charset="-128"/>
                    <a:ea typeface="HGP創英角ｺﾞｼｯｸUB" pitchFamily="50" charset="-128"/>
                  </a:endParaRPr>
                </a:p>
              </p:txBody>
            </p:sp>
          </p:grpSp>
          <p:sp>
            <p:nvSpPr>
              <p:cNvPr id="506" name="フリーフォーム 505"/>
              <p:cNvSpPr/>
              <p:nvPr/>
            </p:nvSpPr>
            <p:spPr>
              <a:xfrm>
                <a:off x="5507493" y="4090761"/>
                <a:ext cx="428625" cy="330200"/>
              </a:xfrm>
              <a:custGeom>
                <a:avLst/>
                <a:gdLst>
                  <a:gd name="connsiteX0" fmla="*/ 9525 w 466992"/>
                  <a:gd name="connsiteY0" fmla="*/ 219075 h 638175"/>
                  <a:gd name="connsiteX1" fmla="*/ 28575 w 466992"/>
                  <a:gd name="connsiteY1" fmla="*/ 133350 h 638175"/>
                  <a:gd name="connsiteX2" fmla="*/ 66675 w 466992"/>
                  <a:gd name="connsiteY2" fmla="*/ 57150 h 638175"/>
                  <a:gd name="connsiteX3" fmla="*/ 85725 w 466992"/>
                  <a:gd name="connsiteY3" fmla="*/ 0 h 638175"/>
                  <a:gd name="connsiteX4" fmla="*/ 171450 w 466992"/>
                  <a:gd name="connsiteY4" fmla="*/ 66675 h 638175"/>
                  <a:gd name="connsiteX5" fmla="*/ 190500 w 466992"/>
                  <a:gd name="connsiteY5" fmla="*/ 123825 h 638175"/>
                  <a:gd name="connsiteX6" fmla="*/ 161925 w 466992"/>
                  <a:gd name="connsiteY6" fmla="*/ 266700 h 638175"/>
                  <a:gd name="connsiteX7" fmla="*/ 133350 w 466992"/>
                  <a:gd name="connsiteY7" fmla="*/ 285750 h 638175"/>
                  <a:gd name="connsiteX8" fmla="*/ 104775 w 466992"/>
                  <a:gd name="connsiteY8" fmla="*/ 257175 h 638175"/>
                  <a:gd name="connsiteX9" fmla="*/ 104775 w 466992"/>
                  <a:gd name="connsiteY9" fmla="*/ 152400 h 638175"/>
                  <a:gd name="connsiteX10" fmla="*/ 123825 w 466992"/>
                  <a:gd name="connsiteY10" fmla="*/ 95250 h 638175"/>
                  <a:gd name="connsiteX11" fmla="*/ 152400 w 466992"/>
                  <a:gd name="connsiteY11" fmla="*/ 76200 h 638175"/>
                  <a:gd name="connsiteX12" fmla="*/ 190500 w 466992"/>
                  <a:gd name="connsiteY12" fmla="*/ 85725 h 638175"/>
                  <a:gd name="connsiteX13" fmla="*/ 209550 w 466992"/>
                  <a:gd name="connsiteY13" fmla="*/ 114300 h 638175"/>
                  <a:gd name="connsiteX14" fmla="*/ 238125 w 466992"/>
                  <a:gd name="connsiteY14" fmla="*/ 133350 h 638175"/>
                  <a:gd name="connsiteX15" fmla="*/ 247650 w 466992"/>
                  <a:gd name="connsiteY15" fmla="*/ 361950 h 638175"/>
                  <a:gd name="connsiteX16" fmla="*/ 209550 w 466992"/>
                  <a:gd name="connsiteY16" fmla="*/ 428625 h 638175"/>
                  <a:gd name="connsiteX17" fmla="*/ 180975 w 466992"/>
                  <a:gd name="connsiteY17" fmla="*/ 419100 h 638175"/>
                  <a:gd name="connsiteX18" fmla="*/ 171450 w 466992"/>
                  <a:gd name="connsiteY18" fmla="*/ 390525 h 638175"/>
                  <a:gd name="connsiteX19" fmla="*/ 142875 w 466992"/>
                  <a:gd name="connsiteY19" fmla="*/ 361950 h 638175"/>
                  <a:gd name="connsiteX20" fmla="*/ 114300 w 466992"/>
                  <a:gd name="connsiteY20" fmla="*/ 276225 h 638175"/>
                  <a:gd name="connsiteX21" fmla="*/ 104775 w 466992"/>
                  <a:gd name="connsiteY21" fmla="*/ 247650 h 638175"/>
                  <a:gd name="connsiteX22" fmla="*/ 38100 w 466992"/>
                  <a:gd name="connsiteY22" fmla="*/ 314325 h 638175"/>
                  <a:gd name="connsiteX23" fmla="*/ 19050 w 466992"/>
                  <a:gd name="connsiteY23" fmla="*/ 342900 h 638175"/>
                  <a:gd name="connsiteX24" fmla="*/ 0 w 466992"/>
                  <a:gd name="connsiteY24" fmla="*/ 400050 h 638175"/>
                  <a:gd name="connsiteX25" fmla="*/ 9525 w 466992"/>
                  <a:gd name="connsiteY25" fmla="*/ 495300 h 638175"/>
                  <a:gd name="connsiteX26" fmla="*/ 19050 w 466992"/>
                  <a:gd name="connsiteY26" fmla="*/ 523875 h 638175"/>
                  <a:gd name="connsiteX27" fmla="*/ 57150 w 466992"/>
                  <a:gd name="connsiteY27" fmla="*/ 514350 h 638175"/>
                  <a:gd name="connsiteX28" fmla="*/ 76200 w 466992"/>
                  <a:gd name="connsiteY28" fmla="*/ 485775 h 638175"/>
                  <a:gd name="connsiteX29" fmla="*/ 114300 w 466992"/>
                  <a:gd name="connsiteY29" fmla="*/ 419100 h 638175"/>
                  <a:gd name="connsiteX30" fmla="*/ 142875 w 466992"/>
                  <a:gd name="connsiteY30" fmla="*/ 390525 h 638175"/>
                  <a:gd name="connsiteX31" fmla="*/ 152400 w 466992"/>
                  <a:gd name="connsiteY31" fmla="*/ 361950 h 638175"/>
                  <a:gd name="connsiteX32" fmla="*/ 161925 w 466992"/>
                  <a:gd name="connsiteY32" fmla="*/ 323850 h 638175"/>
                  <a:gd name="connsiteX33" fmla="*/ 180975 w 466992"/>
                  <a:gd name="connsiteY33" fmla="*/ 295275 h 638175"/>
                  <a:gd name="connsiteX34" fmla="*/ 200025 w 466992"/>
                  <a:gd name="connsiteY34" fmla="*/ 228600 h 638175"/>
                  <a:gd name="connsiteX35" fmla="*/ 219075 w 466992"/>
                  <a:gd name="connsiteY35" fmla="*/ 200025 h 638175"/>
                  <a:gd name="connsiteX36" fmla="*/ 247650 w 466992"/>
                  <a:gd name="connsiteY36" fmla="*/ 142875 h 638175"/>
                  <a:gd name="connsiteX37" fmla="*/ 323850 w 466992"/>
                  <a:gd name="connsiteY37" fmla="*/ 57150 h 638175"/>
                  <a:gd name="connsiteX38" fmla="*/ 352425 w 466992"/>
                  <a:gd name="connsiteY38" fmla="*/ 76200 h 638175"/>
                  <a:gd name="connsiteX39" fmla="*/ 381000 w 466992"/>
                  <a:gd name="connsiteY39" fmla="*/ 152400 h 638175"/>
                  <a:gd name="connsiteX40" fmla="*/ 390525 w 466992"/>
                  <a:gd name="connsiteY40" fmla="*/ 190500 h 638175"/>
                  <a:gd name="connsiteX41" fmla="*/ 381000 w 466992"/>
                  <a:gd name="connsiteY41" fmla="*/ 314325 h 638175"/>
                  <a:gd name="connsiteX42" fmla="*/ 352425 w 466992"/>
                  <a:gd name="connsiteY42" fmla="*/ 295275 h 638175"/>
                  <a:gd name="connsiteX43" fmla="*/ 314325 w 466992"/>
                  <a:gd name="connsiteY43" fmla="*/ 247650 h 638175"/>
                  <a:gd name="connsiteX44" fmla="*/ 295275 w 466992"/>
                  <a:gd name="connsiteY44" fmla="*/ 180975 h 638175"/>
                  <a:gd name="connsiteX45" fmla="*/ 304800 w 466992"/>
                  <a:gd name="connsiteY45" fmla="*/ 66675 h 638175"/>
                  <a:gd name="connsiteX46" fmla="*/ 323850 w 466992"/>
                  <a:gd name="connsiteY46" fmla="*/ 123825 h 638175"/>
                  <a:gd name="connsiteX47" fmla="*/ 295275 w 466992"/>
                  <a:gd name="connsiteY47" fmla="*/ 342900 h 638175"/>
                  <a:gd name="connsiteX48" fmla="*/ 266700 w 466992"/>
                  <a:gd name="connsiteY48" fmla="*/ 428625 h 638175"/>
                  <a:gd name="connsiteX49" fmla="*/ 257175 w 466992"/>
                  <a:gd name="connsiteY49" fmla="*/ 457200 h 638175"/>
                  <a:gd name="connsiteX50" fmla="*/ 247650 w 466992"/>
                  <a:gd name="connsiteY50" fmla="*/ 485775 h 638175"/>
                  <a:gd name="connsiteX51" fmla="*/ 276225 w 466992"/>
                  <a:gd name="connsiteY51" fmla="*/ 609600 h 638175"/>
                  <a:gd name="connsiteX52" fmla="*/ 304800 w 466992"/>
                  <a:gd name="connsiteY52" fmla="*/ 619125 h 638175"/>
                  <a:gd name="connsiteX53" fmla="*/ 381000 w 466992"/>
                  <a:gd name="connsiteY53" fmla="*/ 561975 h 638175"/>
                  <a:gd name="connsiteX54" fmla="*/ 419100 w 466992"/>
                  <a:gd name="connsiteY54" fmla="*/ 504825 h 638175"/>
                  <a:gd name="connsiteX55" fmla="*/ 466725 w 466992"/>
                  <a:gd name="connsiteY55" fmla="*/ 447675 h 638175"/>
                  <a:gd name="connsiteX56" fmla="*/ 438150 w 466992"/>
                  <a:gd name="connsiteY56" fmla="*/ 457200 h 638175"/>
                  <a:gd name="connsiteX57" fmla="*/ 428625 w 466992"/>
                  <a:gd name="connsiteY57" fmla="*/ 485775 h 638175"/>
                  <a:gd name="connsiteX58" fmla="*/ 371475 w 466992"/>
                  <a:gd name="connsiteY58" fmla="*/ 523875 h 638175"/>
                  <a:gd name="connsiteX59" fmla="*/ 342900 w 466992"/>
                  <a:gd name="connsiteY59" fmla="*/ 542925 h 638175"/>
                  <a:gd name="connsiteX60" fmla="*/ 314325 w 466992"/>
                  <a:gd name="connsiteY60" fmla="*/ 561975 h 638175"/>
                  <a:gd name="connsiteX61" fmla="*/ 276225 w 466992"/>
                  <a:gd name="connsiteY61" fmla="*/ 581025 h 638175"/>
                  <a:gd name="connsiteX62" fmla="*/ 219075 w 466992"/>
                  <a:gd name="connsiteY62" fmla="*/ 619125 h 638175"/>
                  <a:gd name="connsiteX63" fmla="*/ 190500 w 466992"/>
                  <a:gd name="connsiteY63" fmla="*/ 638175 h 638175"/>
                  <a:gd name="connsiteX64" fmla="*/ 200025 w 466992"/>
                  <a:gd name="connsiteY64" fmla="*/ 609600 h 638175"/>
                  <a:gd name="connsiteX65" fmla="*/ 238125 w 466992"/>
                  <a:gd name="connsiteY65" fmla="*/ 571500 h 638175"/>
                  <a:gd name="connsiteX66" fmla="*/ 266700 w 466992"/>
                  <a:gd name="connsiteY66" fmla="*/ 533400 h 638175"/>
                  <a:gd name="connsiteX67" fmla="*/ 285750 w 466992"/>
                  <a:gd name="connsiteY67" fmla="*/ 476250 h 638175"/>
                  <a:gd name="connsiteX68" fmla="*/ 314325 w 466992"/>
                  <a:gd name="connsiteY68" fmla="*/ 419100 h 638175"/>
                  <a:gd name="connsiteX69" fmla="*/ 276225 w 466992"/>
                  <a:gd name="connsiteY69" fmla="*/ 409575 h 638175"/>
                  <a:gd name="connsiteX70" fmla="*/ 219075 w 466992"/>
                  <a:gd name="connsiteY70" fmla="*/ 438150 h 638175"/>
                  <a:gd name="connsiteX71" fmla="*/ 171450 w 466992"/>
                  <a:gd name="connsiteY71" fmla="*/ 476250 h 638175"/>
                  <a:gd name="connsiteX72" fmla="*/ 152400 w 466992"/>
                  <a:gd name="connsiteY72" fmla="*/ 504825 h 638175"/>
                  <a:gd name="connsiteX73" fmla="*/ 123825 w 466992"/>
                  <a:gd name="connsiteY73" fmla="*/ 523875 h 638175"/>
                  <a:gd name="connsiteX74" fmla="*/ 104775 w 466992"/>
                  <a:gd name="connsiteY74" fmla="*/ 552450 h 638175"/>
                  <a:gd name="connsiteX75" fmla="*/ 76200 w 466992"/>
                  <a:gd name="connsiteY75" fmla="*/ 571500 h 638175"/>
                  <a:gd name="connsiteX76" fmla="*/ 57150 w 466992"/>
                  <a:gd name="connsiteY76" fmla="*/ 63817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466992" h="638175">
                    <a:moveTo>
                      <a:pt x="9525" y="219075"/>
                    </a:moveTo>
                    <a:cubicBezTo>
                      <a:pt x="15875" y="190500"/>
                      <a:pt x="18833" y="160953"/>
                      <a:pt x="28575" y="133350"/>
                    </a:cubicBezTo>
                    <a:cubicBezTo>
                      <a:pt x="38026" y="106571"/>
                      <a:pt x="55488" y="83252"/>
                      <a:pt x="66675" y="57150"/>
                    </a:cubicBezTo>
                    <a:cubicBezTo>
                      <a:pt x="74585" y="38693"/>
                      <a:pt x="79375" y="19050"/>
                      <a:pt x="85725" y="0"/>
                    </a:cubicBezTo>
                    <a:cubicBezTo>
                      <a:pt x="137966" y="10448"/>
                      <a:pt x="149591" y="1099"/>
                      <a:pt x="171450" y="66675"/>
                    </a:cubicBezTo>
                    <a:lnTo>
                      <a:pt x="190500" y="123825"/>
                    </a:lnTo>
                    <a:cubicBezTo>
                      <a:pt x="190040" y="127969"/>
                      <a:pt x="182187" y="253192"/>
                      <a:pt x="161925" y="266700"/>
                    </a:cubicBezTo>
                    <a:lnTo>
                      <a:pt x="133350" y="285750"/>
                    </a:lnTo>
                    <a:cubicBezTo>
                      <a:pt x="123825" y="276225"/>
                      <a:pt x="112247" y="268383"/>
                      <a:pt x="104775" y="257175"/>
                    </a:cubicBezTo>
                    <a:cubicBezTo>
                      <a:pt x="85153" y="227742"/>
                      <a:pt x="99110" y="178838"/>
                      <a:pt x="104775" y="152400"/>
                    </a:cubicBezTo>
                    <a:cubicBezTo>
                      <a:pt x="108982" y="132765"/>
                      <a:pt x="107117" y="106389"/>
                      <a:pt x="123825" y="95250"/>
                    </a:cubicBezTo>
                    <a:lnTo>
                      <a:pt x="152400" y="76200"/>
                    </a:lnTo>
                    <a:cubicBezTo>
                      <a:pt x="165100" y="79375"/>
                      <a:pt x="179608" y="78463"/>
                      <a:pt x="190500" y="85725"/>
                    </a:cubicBezTo>
                    <a:cubicBezTo>
                      <a:pt x="200025" y="92075"/>
                      <a:pt x="201455" y="106205"/>
                      <a:pt x="209550" y="114300"/>
                    </a:cubicBezTo>
                    <a:cubicBezTo>
                      <a:pt x="217645" y="122395"/>
                      <a:pt x="228600" y="127000"/>
                      <a:pt x="238125" y="133350"/>
                    </a:cubicBezTo>
                    <a:cubicBezTo>
                      <a:pt x="273782" y="240322"/>
                      <a:pt x="262544" y="183217"/>
                      <a:pt x="247650" y="361950"/>
                    </a:cubicBezTo>
                    <a:cubicBezTo>
                      <a:pt x="242222" y="427088"/>
                      <a:pt x="253459" y="413989"/>
                      <a:pt x="209550" y="428625"/>
                    </a:cubicBezTo>
                    <a:cubicBezTo>
                      <a:pt x="200025" y="425450"/>
                      <a:pt x="188075" y="426200"/>
                      <a:pt x="180975" y="419100"/>
                    </a:cubicBezTo>
                    <a:cubicBezTo>
                      <a:pt x="173875" y="412000"/>
                      <a:pt x="177019" y="398879"/>
                      <a:pt x="171450" y="390525"/>
                    </a:cubicBezTo>
                    <a:cubicBezTo>
                      <a:pt x="163978" y="379317"/>
                      <a:pt x="152400" y="371475"/>
                      <a:pt x="142875" y="361950"/>
                    </a:cubicBezTo>
                    <a:lnTo>
                      <a:pt x="114300" y="276225"/>
                    </a:lnTo>
                    <a:lnTo>
                      <a:pt x="104775" y="247650"/>
                    </a:lnTo>
                    <a:cubicBezTo>
                      <a:pt x="54480" y="264415"/>
                      <a:pt x="81769" y="248821"/>
                      <a:pt x="38100" y="314325"/>
                    </a:cubicBezTo>
                    <a:cubicBezTo>
                      <a:pt x="31750" y="323850"/>
                      <a:pt x="22670" y="332040"/>
                      <a:pt x="19050" y="342900"/>
                    </a:cubicBezTo>
                    <a:lnTo>
                      <a:pt x="0" y="400050"/>
                    </a:lnTo>
                    <a:cubicBezTo>
                      <a:pt x="3175" y="431800"/>
                      <a:pt x="4673" y="463763"/>
                      <a:pt x="9525" y="495300"/>
                    </a:cubicBezTo>
                    <a:cubicBezTo>
                      <a:pt x="11052" y="505223"/>
                      <a:pt x="9728" y="520146"/>
                      <a:pt x="19050" y="523875"/>
                    </a:cubicBezTo>
                    <a:cubicBezTo>
                      <a:pt x="31205" y="528737"/>
                      <a:pt x="44450" y="517525"/>
                      <a:pt x="57150" y="514350"/>
                    </a:cubicBezTo>
                    <a:cubicBezTo>
                      <a:pt x="63500" y="504825"/>
                      <a:pt x="70520" y="495714"/>
                      <a:pt x="76200" y="485775"/>
                    </a:cubicBezTo>
                    <a:cubicBezTo>
                      <a:pt x="93139" y="456132"/>
                      <a:pt x="93203" y="444416"/>
                      <a:pt x="114300" y="419100"/>
                    </a:cubicBezTo>
                    <a:cubicBezTo>
                      <a:pt x="122924" y="408752"/>
                      <a:pt x="133350" y="400050"/>
                      <a:pt x="142875" y="390525"/>
                    </a:cubicBezTo>
                    <a:cubicBezTo>
                      <a:pt x="146050" y="381000"/>
                      <a:pt x="149642" y="371604"/>
                      <a:pt x="152400" y="361950"/>
                    </a:cubicBezTo>
                    <a:cubicBezTo>
                      <a:pt x="155996" y="349363"/>
                      <a:pt x="156768" y="335882"/>
                      <a:pt x="161925" y="323850"/>
                    </a:cubicBezTo>
                    <a:cubicBezTo>
                      <a:pt x="166434" y="313328"/>
                      <a:pt x="174625" y="304800"/>
                      <a:pt x="180975" y="295275"/>
                    </a:cubicBezTo>
                    <a:cubicBezTo>
                      <a:pt x="184027" y="283068"/>
                      <a:pt x="193193" y="242265"/>
                      <a:pt x="200025" y="228600"/>
                    </a:cubicBezTo>
                    <a:cubicBezTo>
                      <a:pt x="205145" y="218361"/>
                      <a:pt x="213955" y="210264"/>
                      <a:pt x="219075" y="200025"/>
                    </a:cubicBezTo>
                    <a:cubicBezTo>
                      <a:pt x="237989" y="162197"/>
                      <a:pt x="216453" y="177972"/>
                      <a:pt x="247650" y="142875"/>
                    </a:cubicBezTo>
                    <a:cubicBezTo>
                      <a:pt x="334643" y="45008"/>
                      <a:pt x="280615" y="122003"/>
                      <a:pt x="323850" y="57150"/>
                    </a:cubicBezTo>
                    <a:cubicBezTo>
                      <a:pt x="333375" y="63500"/>
                      <a:pt x="344330" y="68105"/>
                      <a:pt x="352425" y="76200"/>
                    </a:cubicBezTo>
                    <a:cubicBezTo>
                      <a:pt x="377640" y="101415"/>
                      <a:pt x="373211" y="117352"/>
                      <a:pt x="381000" y="152400"/>
                    </a:cubicBezTo>
                    <a:cubicBezTo>
                      <a:pt x="383840" y="165179"/>
                      <a:pt x="387350" y="177800"/>
                      <a:pt x="390525" y="190500"/>
                    </a:cubicBezTo>
                    <a:cubicBezTo>
                      <a:pt x="387350" y="231775"/>
                      <a:pt x="395147" y="275420"/>
                      <a:pt x="381000" y="314325"/>
                    </a:cubicBezTo>
                    <a:cubicBezTo>
                      <a:pt x="377088" y="325083"/>
                      <a:pt x="359576" y="304214"/>
                      <a:pt x="352425" y="295275"/>
                    </a:cubicBezTo>
                    <a:cubicBezTo>
                      <a:pt x="299845" y="229550"/>
                      <a:pt x="396217" y="302245"/>
                      <a:pt x="314325" y="247650"/>
                    </a:cubicBezTo>
                    <a:cubicBezTo>
                      <a:pt x="309833" y="234175"/>
                      <a:pt x="295275" y="192935"/>
                      <a:pt x="295275" y="180975"/>
                    </a:cubicBezTo>
                    <a:cubicBezTo>
                      <a:pt x="295275" y="142743"/>
                      <a:pt x="301625" y="104775"/>
                      <a:pt x="304800" y="66675"/>
                    </a:cubicBezTo>
                    <a:cubicBezTo>
                      <a:pt x="311150" y="85725"/>
                      <a:pt x="325029" y="103779"/>
                      <a:pt x="323850" y="123825"/>
                    </a:cubicBezTo>
                    <a:cubicBezTo>
                      <a:pt x="313146" y="305796"/>
                      <a:pt x="331423" y="234456"/>
                      <a:pt x="295275" y="342900"/>
                    </a:cubicBezTo>
                    <a:lnTo>
                      <a:pt x="266700" y="428625"/>
                    </a:lnTo>
                    <a:lnTo>
                      <a:pt x="257175" y="457200"/>
                    </a:lnTo>
                    <a:lnTo>
                      <a:pt x="247650" y="485775"/>
                    </a:lnTo>
                    <a:cubicBezTo>
                      <a:pt x="250520" y="514477"/>
                      <a:pt x="242272" y="582437"/>
                      <a:pt x="276225" y="609600"/>
                    </a:cubicBezTo>
                    <a:cubicBezTo>
                      <a:pt x="284065" y="615872"/>
                      <a:pt x="295275" y="615950"/>
                      <a:pt x="304800" y="619125"/>
                    </a:cubicBezTo>
                    <a:cubicBezTo>
                      <a:pt x="346278" y="598386"/>
                      <a:pt x="348907" y="602092"/>
                      <a:pt x="381000" y="561975"/>
                    </a:cubicBezTo>
                    <a:cubicBezTo>
                      <a:pt x="395303" y="544097"/>
                      <a:pt x="402911" y="521014"/>
                      <a:pt x="419100" y="504825"/>
                    </a:cubicBezTo>
                    <a:cubicBezTo>
                      <a:pt x="419360" y="504565"/>
                      <a:pt x="471145" y="456516"/>
                      <a:pt x="466725" y="447675"/>
                    </a:cubicBezTo>
                    <a:cubicBezTo>
                      <a:pt x="462235" y="438695"/>
                      <a:pt x="447675" y="454025"/>
                      <a:pt x="438150" y="457200"/>
                    </a:cubicBezTo>
                    <a:cubicBezTo>
                      <a:pt x="434975" y="466725"/>
                      <a:pt x="435725" y="478675"/>
                      <a:pt x="428625" y="485775"/>
                    </a:cubicBezTo>
                    <a:cubicBezTo>
                      <a:pt x="412436" y="501964"/>
                      <a:pt x="390525" y="511175"/>
                      <a:pt x="371475" y="523875"/>
                    </a:cubicBezTo>
                    <a:lnTo>
                      <a:pt x="342900" y="542925"/>
                    </a:lnTo>
                    <a:cubicBezTo>
                      <a:pt x="333375" y="549275"/>
                      <a:pt x="324564" y="556855"/>
                      <a:pt x="314325" y="561975"/>
                    </a:cubicBezTo>
                    <a:cubicBezTo>
                      <a:pt x="301625" y="568325"/>
                      <a:pt x="288401" y="573720"/>
                      <a:pt x="276225" y="581025"/>
                    </a:cubicBezTo>
                    <a:cubicBezTo>
                      <a:pt x="256592" y="592805"/>
                      <a:pt x="238125" y="606425"/>
                      <a:pt x="219075" y="619125"/>
                    </a:cubicBezTo>
                    <a:lnTo>
                      <a:pt x="190500" y="638175"/>
                    </a:lnTo>
                    <a:cubicBezTo>
                      <a:pt x="193675" y="628650"/>
                      <a:pt x="194189" y="617770"/>
                      <a:pt x="200025" y="609600"/>
                    </a:cubicBezTo>
                    <a:cubicBezTo>
                      <a:pt x="210464" y="594985"/>
                      <a:pt x="226298" y="585017"/>
                      <a:pt x="238125" y="571500"/>
                    </a:cubicBezTo>
                    <a:cubicBezTo>
                      <a:pt x="248579" y="559553"/>
                      <a:pt x="257175" y="546100"/>
                      <a:pt x="266700" y="533400"/>
                    </a:cubicBezTo>
                    <a:cubicBezTo>
                      <a:pt x="273050" y="514350"/>
                      <a:pt x="274611" y="492958"/>
                      <a:pt x="285750" y="476250"/>
                    </a:cubicBezTo>
                    <a:cubicBezTo>
                      <a:pt x="310369" y="439321"/>
                      <a:pt x="301180" y="458535"/>
                      <a:pt x="314325" y="419100"/>
                    </a:cubicBezTo>
                    <a:cubicBezTo>
                      <a:pt x="301625" y="415925"/>
                      <a:pt x="289316" y="409575"/>
                      <a:pt x="276225" y="409575"/>
                    </a:cubicBezTo>
                    <a:cubicBezTo>
                      <a:pt x="256507" y="409575"/>
                      <a:pt x="233522" y="428518"/>
                      <a:pt x="219075" y="438150"/>
                    </a:cubicBezTo>
                    <a:cubicBezTo>
                      <a:pt x="164480" y="520042"/>
                      <a:pt x="237175" y="423670"/>
                      <a:pt x="171450" y="476250"/>
                    </a:cubicBezTo>
                    <a:cubicBezTo>
                      <a:pt x="162511" y="483401"/>
                      <a:pt x="160495" y="496730"/>
                      <a:pt x="152400" y="504825"/>
                    </a:cubicBezTo>
                    <a:cubicBezTo>
                      <a:pt x="144305" y="512920"/>
                      <a:pt x="133350" y="517525"/>
                      <a:pt x="123825" y="523875"/>
                    </a:cubicBezTo>
                    <a:cubicBezTo>
                      <a:pt x="117475" y="533400"/>
                      <a:pt x="112870" y="544355"/>
                      <a:pt x="104775" y="552450"/>
                    </a:cubicBezTo>
                    <a:cubicBezTo>
                      <a:pt x="96680" y="560545"/>
                      <a:pt x="82267" y="561792"/>
                      <a:pt x="76200" y="571500"/>
                    </a:cubicBezTo>
                    <a:cubicBezTo>
                      <a:pt x="56146" y="603586"/>
                      <a:pt x="57150" y="613009"/>
                      <a:pt x="57150" y="638175"/>
                    </a:cubicBezTo>
                  </a:path>
                </a:pathLst>
              </a:custGeom>
              <a:noFill/>
              <a:ln>
                <a:solidFill>
                  <a:srgbClr val="00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p>
            </p:txBody>
          </p:sp>
          <p:grpSp>
            <p:nvGrpSpPr>
              <p:cNvPr id="8245" name="グループ化 14"/>
              <p:cNvGrpSpPr>
                <a:grpSpLocks/>
              </p:cNvGrpSpPr>
              <p:nvPr/>
            </p:nvGrpSpPr>
            <p:grpSpPr bwMode="auto">
              <a:xfrm>
                <a:off x="7104518" y="3651250"/>
                <a:ext cx="788987" cy="754063"/>
                <a:chOff x="7165626" y="3802499"/>
                <a:chExt cx="595313" cy="595313"/>
              </a:xfrm>
            </p:grpSpPr>
            <p:grpSp>
              <p:nvGrpSpPr>
                <p:cNvPr id="8513" name="グループ化 551"/>
                <p:cNvGrpSpPr>
                  <a:grpSpLocks noChangeAspect="1"/>
                </p:cNvGrpSpPr>
                <p:nvPr/>
              </p:nvGrpSpPr>
              <p:grpSpPr bwMode="auto">
                <a:xfrm>
                  <a:off x="7270401" y="3894574"/>
                  <a:ext cx="407988" cy="407988"/>
                  <a:chOff x="1730375" y="1382982"/>
                  <a:chExt cx="455671" cy="454428"/>
                </a:xfrm>
              </p:grpSpPr>
              <p:sp>
                <p:nvSpPr>
                  <p:cNvPr id="553" name="Oval 36"/>
                  <p:cNvSpPr>
                    <a:spLocks noChangeArrowheads="1"/>
                  </p:cNvSpPr>
                  <p:nvPr/>
                </p:nvSpPr>
                <p:spPr bwMode="auto">
                  <a:xfrm>
                    <a:off x="1729743" y="1382331"/>
                    <a:ext cx="456193" cy="455079"/>
                  </a:xfrm>
                  <a:prstGeom prst="ellipse">
                    <a:avLst/>
                  </a:prstGeom>
                  <a:solidFill>
                    <a:schemeClr val="tx2">
                      <a:lumMod val="20000"/>
                      <a:lumOff val="80000"/>
                      <a:alpha val="74117"/>
                    </a:schemeClr>
                  </a:solidFill>
                  <a:ln w="12700" algn="ctr">
                    <a:solidFill>
                      <a:schemeClr val="tx2">
                        <a:lumMod val="75000"/>
                      </a:schemeClr>
                    </a:solidFill>
                    <a:round/>
                    <a:headEnd/>
                    <a:tailEnd/>
                  </a:ln>
                </p:spPr>
                <p:txBody>
                  <a:bodyPr wrap="none" anchor="ctr"/>
                  <a:lstStyle/>
                  <a:p>
                    <a:pPr>
                      <a:defRPr/>
                    </a:pPr>
                    <a:endParaRPr lang="ja-JP" altLang="ja-JP" sz="1600">
                      <a:latin typeface="HGP創英角ｺﾞｼｯｸUB" pitchFamily="50" charset="-128"/>
                      <a:ea typeface="HGP創英角ｺﾞｼｯｸUB" pitchFamily="50" charset="-128"/>
                    </a:endParaRPr>
                  </a:p>
                </p:txBody>
              </p:sp>
              <p:sp>
                <p:nvSpPr>
                  <p:cNvPr id="8516" name="Freeform 37"/>
                  <p:cNvSpPr>
                    <a:spLocks/>
                  </p:cNvSpPr>
                  <p:nvPr/>
                </p:nvSpPr>
                <p:spPr bwMode="auto">
                  <a:xfrm>
                    <a:off x="1820018" y="1483789"/>
                    <a:ext cx="276383" cy="222008"/>
                  </a:xfrm>
                  <a:custGeom>
                    <a:avLst/>
                    <a:gdLst>
                      <a:gd name="T0" fmla="*/ 0 w 1126"/>
                      <a:gd name="T1" fmla="*/ 0 h 854"/>
                      <a:gd name="T2" fmla="*/ 0 w 1126"/>
                      <a:gd name="T3" fmla="*/ 0 h 854"/>
                      <a:gd name="T4" fmla="*/ 0 w 1126"/>
                      <a:gd name="T5" fmla="*/ 0 h 854"/>
                      <a:gd name="T6" fmla="*/ 0 w 1126"/>
                      <a:gd name="T7" fmla="*/ 0 h 854"/>
                      <a:gd name="T8" fmla="*/ 0 w 1126"/>
                      <a:gd name="T9" fmla="*/ 0 h 854"/>
                      <a:gd name="T10" fmla="*/ 0 w 1126"/>
                      <a:gd name="T11" fmla="*/ 0 h 854"/>
                      <a:gd name="T12" fmla="*/ 0 w 1126"/>
                      <a:gd name="T13" fmla="*/ 0 h 854"/>
                      <a:gd name="T14" fmla="*/ 0 w 1126"/>
                      <a:gd name="T15" fmla="*/ 0 h 854"/>
                      <a:gd name="T16" fmla="*/ 0 60000 65536"/>
                      <a:gd name="T17" fmla="*/ 0 60000 65536"/>
                      <a:gd name="T18" fmla="*/ 0 60000 65536"/>
                      <a:gd name="T19" fmla="*/ 0 60000 65536"/>
                      <a:gd name="T20" fmla="*/ 0 60000 65536"/>
                      <a:gd name="T21" fmla="*/ 0 60000 65536"/>
                      <a:gd name="T22" fmla="*/ 0 60000 65536"/>
                      <a:gd name="T23" fmla="*/ 0 60000 65536"/>
                      <a:gd name="T24" fmla="*/ 0 w 1126"/>
                      <a:gd name="T25" fmla="*/ 0 h 854"/>
                      <a:gd name="T26" fmla="*/ 1126 w 1126"/>
                      <a:gd name="T27" fmla="*/ 854 h 8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26" h="854">
                        <a:moveTo>
                          <a:pt x="37" y="809"/>
                        </a:moveTo>
                        <a:cubicBezTo>
                          <a:pt x="18" y="483"/>
                          <a:pt x="0" y="158"/>
                          <a:pt x="128" y="128"/>
                        </a:cubicBezTo>
                        <a:cubicBezTo>
                          <a:pt x="256" y="98"/>
                          <a:pt x="725" y="506"/>
                          <a:pt x="808" y="627"/>
                        </a:cubicBezTo>
                        <a:cubicBezTo>
                          <a:pt x="891" y="748"/>
                          <a:pt x="687" y="854"/>
                          <a:pt x="627" y="854"/>
                        </a:cubicBezTo>
                        <a:cubicBezTo>
                          <a:pt x="567" y="854"/>
                          <a:pt x="445" y="755"/>
                          <a:pt x="445" y="627"/>
                        </a:cubicBezTo>
                        <a:cubicBezTo>
                          <a:pt x="445" y="499"/>
                          <a:pt x="551" y="166"/>
                          <a:pt x="627" y="83"/>
                        </a:cubicBezTo>
                        <a:cubicBezTo>
                          <a:pt x="703" y="0"/>
                          <a:pt x="816" y="7"/>
                          <a:pt x="899" y="128"/>
                        </a:cubicBezTo>
                        <a:cubicBezTo>
                          <a:pt x="982" y="249"/>
                          <a:pt x="1054" y="529"/>
                          <a:pt x="1126" y="809"/>
                        </a:cubicBez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en-US"/>
                  </a:p>
                </p:txBody>
              </p:sp>
            </p:grpSp>
            <p:sp>
              <p:nvSpPr>
                <p:cNvPr id="555" name="ドーナツ 554"/>
                <p:cNvSpPr>
                  <a:spLocks noChangeAspect="1"/>
                </p:cNvSpPr>
                <p:nvPr/>
              </p:nvSpPr>
              <p:spPr>
                <a:xfrm>
                  <a:off x="7165626" y="3802499"/>
                  <a:ext cx="595313" cy="595313"/>
                </a:xfrm>
                <a:prstGeom prst="donut">
                  <a:avLst>
                    <a:gd name="adj" fmla="val 6266"/>
                  </a:avLst>
                </a:prstGeom>
                <a:noFill/>
                <a:ln>
                  <a:solidFill>
                    <a:schemeClr val="tx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C000"/>
                    </a:solidFill>
                  </a:endParaRPr>
                </a:p>
              </p:txBody>
            </p:sp>
          </p:grpSp>
          <p:grpSp>
            <p:nvGrpSpPr>
              <p:cNvPr id="8246" name="グループ化 127155"/>
              <p:cNvGrpSpPr>
                <a:grpSpLocks/>
              </p:cNvGrpSpPr>
              <p:nvPr/>
            </p:nvGrpSpPr>
            <p:grpSpPr bwMode="auto">
              <a:xfrm>
                <a:off x="5936118" y="3190875"/>
                <a:ext cx="812800" cy="728663"/>
                <a:chOff x="7873279" y="-1295984"/>
                <a:chExt cx="812095" cy="729457"/>
              </a:xfrm>
            </p:grpSpPr>
            <p:grpSp>
              <p:nvGrpSpPr>
                <p:cNvPr id="8491" name="グループ化 555"/>
                <p:cNvGrpSpPr>
                  <a:grpSpLocks noChangeAspect="1"/>
                </p:cNvGrpSpPr>
                <p:nvPr/>
              </p:nvGrpSpPr>
              <p:grpSpPr bwMode="auto">
                <a:xfrm>
                  <a:off x="8084460" y="-1134565"/>
                  <a:ext cx="408536" cy="407422"/>
                  <a:chOff x="1730375" y="1382982"/>
                  <a:chExt cx="455671" cy="454428"/>
                </a:xfrm>
              </p:grpSpPr>
              <p:sp>
                <p:nvSpPr>
                  <p:cNvPr id="557" name="Oval 36"/>
                  <p:cNvSpPr>
                    <a:spLocks noChangeArrowheads="1"/>
                  </p:cNvSpPr>
                  <p:nvPr/>
                </p:nvSpPr>
                <p:spPr bwMode="auto">
                  <a:xfrm>
                    <a:off x="1730122" y="1383744"/>
                    <a:ext cx="456433" cy="453781"/>
                  </a:xfrm>
                  <a:prstGeom prst="ellipse">
                    <a:avLst/>
                  </a:prstGeom>
                  <a:solidFill>
                    <a:schemeClr val="tx2">
                      <a:lumMod val="20000"/>
                      <a:lumOff val="80000"/>
                      <a:alpha val="74117"/>
                    </a:schemeClr>
                  </a:solidFill>
                  <a:ln w="12700" algn="ctr">
                    <a:solidFill>
                      <a:schemeClr val="tx2">
                        <a:lumMod val="75000"/>
                      </a:schemeClr>
                    </a:solidFill>
                    <a:round/>
                    <a:headEnd/>
                    <a:tailEnd/>
                  </a:ln>
                </p:spPr>
                <p:txBody>
                  <a:bodyPr wrap="none" anchor="ctr"/>
                  <a:lstStyle/>
                  <a:p>
                    <a:pPr>
                      <a:defRPr/>
                    </a:pPr>
                    <a:endParaRPr lang="ja-JP" altLang="ja-JP" sz="1600">
                      <a:latin typeface="HGP創英角ｺﾞｼｯｸUB" pitchFamily="50" charset="-128"/>
                      <a:ea typeface="HGP創英角ｺﾞｼｯｸUB" pitchFamily="50" charset="-128"/>
                    </a:endParaRPr>
                  </a:p>
                </p:txBody>
              </p:sp>
              <p:sp>
                <p:nvSpPr>
                  <p:cNvPr id="8512" name="Freeform 37"/>
                  <p:cNvSpPr>
                    <a:spLocks/>
                  </p:cNvSpPr>
                  <p:nvPr/>
                </p:nvSpPr>
                <p:spPr bwMode="auto">
                  <a:xfrm>
                    <a:off x="1820018" y="1483789"/>
                    <a:ext cx="276383" cy="222008"/>
                  </a:xfrm>
                  <a:custGeom>
                    <a:avLst/>
                    <a:gdLst>
                      <a:gd name="T0" fmla="*/ 0 w 1126"/>
                      <a:gd name="T1" fmla="*/ 0 h 854"/>
                      <a:gd name="T2" fmla="*/ 0 w 1126"/>
                      <a:gd name="T3" fmla="*/ 0 h 854"/>
                      <a:gd name="T4" fmla="*/ 0 w 1126"/>
                      <a:gd name="T5" fmla="*/ 0 h 854"/>
                      <a:gd name="T6" fmla="*/ 0 w 1126"/>
                      <a:gd name="T7" fmla="*/ 0 h 854"/>
                      <a:gd name="T8" fmla="*/ 0 w 1126"/>
                      <a:gd name="T9" fmla="*/ 0 h 854"/>
                      <a:gd name="T10" fmla="*/ 0 w 1126"/>
                      <a:gd name="T11" fmla="*/ 0 h 854"/>
                      <a:gd name="T12" fmla="*/ 0 w 1126"/>
                      <a:gd name="T13" fmla="*/ 0 h 854"/>
                      <a:gd name="T14" fmla="*/ 0 w 1126"/>
                      <a:gd name="T15" fmla="*/ 0 h 854"/>
                      <a:gd name="T16" fmla="*/ 0 60000 65536"/>
                      <a:gd name="T17" fmla="*/ 0 60000 65536"/>
                      <a:gd name="T18" fmla="*/ 0 60000 65536"/>
                      <a:gd name="T19" fmla="*/ 0 60000 65536"/>
                      <a:gd name="T20" fmla="*/ 0 60000 65536"/>
                      <a:gd name="T21" fmla="*/ 0 60000 65536"/>
                      <a:gd name="T22" fmla="*/ 0 60000 65536"/>
                      <a:gd name="T23" fmla="*/ 0 60000 65536"/>
                      <a:gd name="T24" fmla="*/ 0 w 1126"/>
                      <a:gd name="T25" fmla="*/ 0 h 854"/>
                      <a:gd name="T26" fmla="*/ 1126 w 1126"/>
                      <a:gd name="T27" fmla="*/ 854 h 8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26" h="854">
                        <a:moveTo>
                          <a:pt x="37" y="809"/>
                        </a:moveTo>
                        <a:cubicBezTo>
                          <a:pt x="18" y="483"/>
                          <a:pt x="0" y="158"/>
                          <a:pt x="128" y="128"/>
                        </a:cubicBezTo>
                        <a:cubicBezTo>
                          <a:pt x="256" y="98"/>
                          <a:pt x="725" y="506"/>
                          <a:pt x="808" y="627"/>
                        </a:cubicBezTo>
                        <a:cubicBezTo>
                          <a:pt x="891" y="748"/>
                          <a:pt x="687" y="854"/>
                          <a:pt x="627" y="854"/>
                        </a:cubicBezTo>
                        <a:cubicBezTo>
                          <a:pt x="567" y="854"/>
                          <a:pt x="445" y="755"/>
                          <a:pt x="445" y="627"/>
                        </a:cubicBezTo>
                        <a:cubicBezTo>
                          <a:pt x="445" y="499"/>
                          <a:pt x="551" y="166"/>
                          <a:pt x="627" y="83"/>
                        </a:cubicBezTo>
                        <a:cubicBezTo>
                          <a:pt x="703" y="0"/>
                          <a:pt x="816" y="7"/>
                          <a:pt x="899" y="128"/>
                        </a:cubicBezTo>
                        <a:cubicBezTo>
                          <a:pt x="982" y="249"/>
                          <a:pt x="1054" y="529"/>
                          <a:pt x="1126" y="809"/>
                        </a:cubicBez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en-US"/>
                  </a:p>
                </p:txBody>
              </p:sp>
            </p:grpSp>
            <p:grpSp>
              <p:nvGrpSpPr>
                <p:cNvPr id="8492" name="グループ化 558"/>
                <p:cNvGrpSpPr>
                  <a:grpSpLocks/>
                </p:cNvGrpSpPr>
                <p:nvPr/>
              </p:nvGrpSpPr>
              <p:grpSpPr bwMode="auto">
                <a:xfrm>
                  <a:off x="7959309" y="-1234054"/>
                  <a:ext cx="94872" cy="94548"/>
                  <a:chOff x="550892" y="2705961"/>
                  <a:chExt cx="94872" cy="94548"/>
                </a:xfrm>
              </p:grpSpPr>
              <p:sp>
                <p:nvSpPr>
                  <p:cNvPr id="560" name="加算記号 559"/>
                  <p:cNvSpPr>
                    <a:spLocks noChangeAspect="1"/>
                  </p:cNvSpPr>
                  <p:nvPr/>
                </p:nvSpPr>
                <p:spPr>
                  <a:xfrm>
                    <a:off x="560029" y="2715546"/>
                    <a:ext cx="71375" cy="71515"/>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sp>
                <p:nvSpPr>
                  <p:cNvPr id="561" name="ドーナツ 560"/>
                  <p:cNvSpPr>
                    <a:spLocks noChangeAspect="1"/>
                  </p:cNvSpPr>
                  <p:nvPr/>
                </p:nvSpPr>
                <p:spPr>
                  <a:xfrm>
                    <a:off x="550512" y="2706011"/>
                    <a:ext cx="95168" cy="93764"/>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grpSp>
            <p:grpSp>
              <p:nvGrpSpPr>
                <p:cNvPr id="8493" name="グループ化 561"/>
                <p:cNvGrpSpPr>
                  <a:grpSpLocks/>
                </p:cNvGrpSpPr>
                <p:nvPr/>
              </p:nvGrpSpPr>
              <p:grpSpPr bwMode="auto">
                <a:xfrm>
                  <a:off x="8428278" y="-1295984"/>
                  <a:ext cx="94872" cy="94548"/>
                  <a:chOff x="550892" y="2705961"/>
                  <a:chExt cx="94872" cy="94548"/>
                </a:xfrm>
              </p:grpSpPr>
              <p:sp>
                <p:nvSpPr>
                  <p:cNvPr id="563" name="加算記号 562"/>
                  <p:cNvSpPr>
                    <a:spLocks noChangeAspect="1"/>
                  </p:cNvSpPr>
                  <p:nvPr/>
                </p:nvSpPr>
                <p:spPr>
                  <a:xfrm>
                    <a:off x="560553" y="2715496"/>
                    <a:ext cx="71375" cy="71516"/>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sp>
                <p:nvSpPr>
                  <p:cNvPr id="564" name="ドーナツ 563"/>
                  <p:cNvSpPr>
                    <a:spLocks noChangeAspect="1"/>
                  </p:cNvSpPr>
                  <p:nvPr/>
                </p:nvSpPr>
                <p:spPr>
                  <a:xfrm>
                    <a:off x="551036" y="2705961"/>
                    <a:ext cx="95168" cy="93765"/>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grpSp>
            <p:grpSp>
              <p:nvGrpSpPr>
                <p:cNvPr id="8494" name="グループ化 564"/>
                <p:cNvGrpSpPr>
                  <a:grpSpLocks/>
                </p:cNvGrpSpPr>
                <p:nvPr/>
              </p:nvGrpSpPr>
              <p:grpSpPr bwMode="auto">
                <a:xfrm>
                  <a:off x="8590502" y="-1098936"/>
                  <a:ext cx="94872" cy="94548"/>
                  <a:chOff x="550892" y="2705961"/>
                  <a:chExt cx="94872" cy="94548"/>
                </a:xfrm>
              </p:grpSpPr>
              <p:sp>
                <p:nvSpPr>
                  <p:cNvPr id="566" name="加算記号 565"/>
                  <p:cNvSpPr>
                    <a:spLocks noChangeAspect="1"/>
                  </p:cNvSpPr>
                  <p:nvPr/>
                </p:nvSpPr>
                <p:spPr>
                  <a:xfrm>
                    <a:off x="560113" y="2715512"/>
                    <a:ext cx="71375" cy="71516"/>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sp>
                <p:nvSpPr>
                  <p:cNvPr id="567" name="ドーナツ 566"/>
                  <p:cNvSpPr>
                    <a:spLocks noChangeAspect="1"/>
                  </p:cNvSpPr>
                  <p:nvPr/>
                </p:nvSpPr>
                <p:spPr>
                  <a:xfrm>
                    <a:off x="550596" y="2705977"/>
                    <a:ext cx="95168" cy="93765"/>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grpSp>
            <p:grpSp>
              <p:nvGrpSpPr>
                <p:cNvPr id="8495" name="グループ化 567"/>
                <p:cNvGrpSpPr>
                  <a:grpSpLocks/>
                </p:cNvGrpSpPr>
                <p:nvPr/>
              </p:nvGrpSpPr>
              <p:grpSpPr bwMode="auto">
                <a:xfrm>
                  <a:off x="8522572" y="-719722"/>
                  <a:ext cx="94872" cy="94548"/>
                  <a:chOff x="550892" y="2705961"/>
                  <a:chExt cx="94872" cy="94548"/>
                </a:xfrm>
              </p:grpSpPr>
              <p:sp>
                <p:nvSpPr>
                  <p:cNvPr id="569" name="加算記号 568"/>
                  <p:cNvSpPr>
                    <a:spLocks noChangeAspect="1"/>
                  </p:cNvSpPr>
                  <p:nvPr/>
                </p:nvSpPr>
                <p:spPr>
                  <a:xfrm>
                    <a:off x="559839" y="2716125"/>
                    <a:ext cx="71376" cy="71515"/>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sp>
                <p:nvSpPr>
                  <p:cNvPr id="570" name="ドーナツ 569"/>
                  <p:cNvSpPr>
                    <a:spLocks noChangeAspect="1"/>
                  </p:cNvSpPr>
                  <p:nvPr/>
                </p:nvSpPr>
                <p:spPr>
                  <a:xfrm>
                    <a:off x="550322" y="2706590"/>
                    <a:ext cx="95168" cy="93764"/>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grpSp>
            <p:grpSp>
              <p:nvGrpSpPr>
                <p:cNvPr id="8496" name="グループ化 570"/>
                <p:cNvGrpSpPr>
                  <a:grpSpLocks/>
                </p:cNvGrpSpPr>
                <p:nvPr/>
              </p:nvGrpSpPr>
              <p:grpSpPr bwMode="auto">
                <a:xfrm>
                  <a:off x="8047701" y="-661075"/>
                  <a:ext cx="94872" cy="94548"/>
                  <a:chOff x="550892" y="2705961"/>
                  <a:chExt cx="94872" cy="94548"/>
                </a:xfrm>
              </p:grpSpPr>
              <p:sp>
                <p:nvSpPr>
                  <p:cNvPr id="572" name="加算記号 571"/>
                  <p:cNvSpPr>
                    <a:spLocks noChangeAspect="1"/>
                  </p:cNvSpPr>
                  <p:nvPr/>
                </p:nvSpPr>
                <p:spPr>
                  <a:xfrm>
                    <a:off x="560461" y="2716279"/>
                    <a:ext cx="71375" cy="71516"/>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sp>
                <p:nvSpPr>
                  <p:cNvPr id="573" name="ドーナツ 572"/>
                  <p:cNvSpPr>
                    <a:spLocks noChangeAspect="1"/>
                  </p:cNvSpPr>
                  <p:nvPr/>
                </p:nvSpPr>
                <p:spPr>
                  <a:xfrm>
                    <a:off x="550944" y="2706744"/>
                    <a:ext cx="95168" cy="93765"/>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grpSp>
            <p:grpSp>
              <p:nvGrpSpPr>
                <p:cNvPr id="8497" name="グループ化 573"/>
                <p:cNvGrpSpPr>
                  <a:grpSpLocks/>
                </p:cNvGrpSpPr>
                <p:nvPr/>
              </p:nvGrpSpPr>
              <p:grpSpPr bwMode="auto">
                <a:xfrm>
                  <a:off x="7873279" y="-956061"/>
                  <a:ext cx="94872" cy="94548"/>
                  <a:chOff x="550892" y="2705961"/>
                  <a:chExt cx="94872" cy="94548"/>
                </a:xfrm>
              </p:grpSpPr>
              <p:sp>
                <p:nvSpPr>
                  <p:cNvPr id="575" name="加算記号 574"/>
                  <p:cNvSpPr>
                    <a:spLocks noChangeAspect="1"/>
                  </p:cNvSpPr>
                  <p:nvPr/>
                </p:nvSpPr>
                <p:spPr>
                  <a:xfrm>
                    <a:off x="560409" y="2715669"/>
                    <a:ext cx="71375" cy="71516"/>
                  </a:xfrm>
                  <a:prstGeom prst="mathPlu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0000"/>
                      </a:solidFill>
                    </a:endParaRPr>
                  </a:p>
                </p:txBody>
              </p:sp>
              <p:sp>
                <p:nvSpPr>
                  <p:cNvPr id="576" name="ドーナツ 575"/>
                  <p:cNvSpPr>
                    <a:spLocks noChangeAspect="1"/>
                  </p:cNvSpPr>
                  <p:nvPr/>
                </p:nvSpPr>
                <p:spPr>
                  <a:xfrm>
                    <a:off x="550892" y="2706133"/>
                    <a:ext cx="95168" cy="93765"/>
                  </a:xfrm>
                  <a:prstGeom prst="donut">
                    <a:avLst>
                      <a:gd name="adj" fmla="val 11546"/>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chemeClr val="tx1"/>
                      </a:solidFill>
                    </a:endParaRPr>
                  </a:p>
                </p:txBody>
              </p:sp>
            </p:grpSp>
            <p:sp>
              <p:nvSpPr>
                <p:cNvPr id="577" name="ドーナツ 576"/>
                <p:cNvSpPr>
                  <a:spLocks noChangeAspect="1"/>
                </p:cNvSpPr>
                <p:nvPr/>
              </p:nvSpPr>
              <p:spPr>
                <a:xfrm>
                  <a:off x="7995410" y="-1229236"/>
                  <a:ext cx="594797" cy="595962"/>
                </a:xfrm>
                <a:prstGeom prst="donut">
                  <a:avLst>
                    <a:gd name="adj" fmla="val 9524"/>
                  </a:avLst>
                </a:prstGeom>
                <a:solidFill>
                  <a:srgbClr val="FF7C8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a:solidFill>
                      <a:srgbClr val="FFC000"/>
                    </a:solidFill>
                  </a:endParaRPr>
                </a:p>
              </p:txBody>
            </p:sp>
          </p:grpSp>
          <p:cxnSp>
            <p:nvCxnSpPr>
              <p:cNvPr id="579" name="直線矢印コネクタ 578"/>
              <p:cNvCxnSpPr/>
              <p:nvPr/>
            </p:nvCxnSpPr>
            <p:spPr>
              <a:xfrm>
                <a:off x="5936118" y="2787650"/>
                <a:ext cx="306387" cy="461963"/>
              </a:xfrm>
              <a:prstGeom prst="straightConnector1">
                <a:avLst/>
              </a:prstGeom>
              <a:ln w="28575">
                <a:solidFill>
                  <a:schemeClr val="tx1"/>
                </a:solidFill>
                <a:prstDash val="sysDot"/>
                <a:tailEnd type="arrow"/>
              </a:ln>
            </p:spPr>
            <p:style>
              <a:lnRef idx="1">
                <a:schemeClr val="accent1"/>
              </a:lnRef>
              <a:fillRef idx="0">
                <a:schemeClr val="accent1"/>
              </a:fillRef>
              <a:effectRef idx="0">
                <a:schemeClr val="accent1"/>
              </a:effectRef>
              <a:fontRef idx="minor">
                <a:schemeClr val="tx1"/>
              </a:fontRef>
            </p:style>
          </p:cxnSp>
          <p:sp>
            <p:nvSpPr>
              <p:cNvPr id="8248" name="AutoShape 92"/>
              <p:cNvSpPr>
                <a:spLocks noChangeArrowheads="1"/>
              </p:cNvSpPr>
              <p:nvPr/>
            </p:nvSpPr>
            <p:spPr bwMode="auto">
              <a:xfrm rot="12971371">
                <a:off x="5736093" y="5448300"/>
                <a:ext cx="838200" cy="300038"/>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tx2"/>
              </a:solidFill>
              <a:ln w="9525" algn="ctr">
                <a:solidFill>
                  <a:schemeClr val="tx1"/>
                </a:solidFill>
                <a:miter lim="800000"/>
                <a:headEnd/>
                <a:tailEnd/>
              </a:ln>
            </p:spPr>
            <p:txBody>
              <a:bodyPr wrap="none" anchor="ctr"/>
              <a:lstStyle/>
              <a:p>
                <a:endParaRPr lang="ja-JP" altLang="en-US"/>
              </a:p>
            </p:txBody>
          </p:sp>
          <p:sp>
            <p:nvSpPr>
              <p:cNvPr id="8249" name="AutoShape 92"/>
              <p:cNvSpPr>
                <a:spLocks noChangeArrowheads="1"/>
              </p:cNvSpPr>
              <p:nvPr/>
            </p:nvSpPr>
            <p:spPr bwMode="auto">
              <a:xfrm rot="9883490">
                <a:off x="6969580" y="5746750"/>
                <a:ext cx="388938" cy="300038"/>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tx2"/>
              </a:solidFill>
              <a:ln w="9525" algn="ctr">
                <a:solidFill>
                  <a:schemeClr val="tx1"/>
                </a:solidFill>
                <a:miter lim="800000"/>
                <a:headEnd/>
                <a:tailEnd/>
              </a:ln>
            </p:spPr>
            <p:txBody>
              <a:bodyPr wrap="none" anchor="ctr"/>
              <a:lstStyle/>
              <a:p>
                <a:endParaRPr lang="ja-JP" altLang="en-US"/>
              </a:p>
            </p:txBody>
          </p:sp>
          <p:sp>
            <p:nvSpPr>
              <p:cNvPr id="8250" name="AutoShape 92"/>
              <p:cNvSpPr>
                <a:spLocks noChangeArrowheads="1"/>
              </p:cNvSpPr>
              <p:nvPr/>
            </p:nvSpPr>
            <p:spPr bwMode="auto">
              <a:xfrm rot="3982571">
                <a:off x="7430144" y="4462812"/>
                <a:ext cx="360362" cy="344487"/>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tx2"/>
              </a:solidFill>
              <a:ln w="9525" algn="ctr">
                <a:solidFill>
                  <a:schemeClr val="tx1"/>
                </a:solidFill>
                <a:miter lim="800000"/>
                <a:headEnd/>
                <a:tailEnd/>
              </a:ln>
            </p:spPr>
            <p:txBody>
              <a:bodyPr wrap="none" anchor="ctr"/>
              <a:lstStyle/>
              <a:p>
                <a:endParaRPr lang="ja-JP" altLang="en-US"/>
              </a:p>
            </p:txBody>
          </p:sp>
          <p:grpSp>
            <p:nvGrpSpPr>
              <p:cNvPr id="8251" name="グループ化 585"/>
              <p:cNvGrpSpPr>
                <a:grpSpLocks noChangeAspect="1"/>
              </p:cNvGrpSpPr>
              <p:nvPr/>
            </p:nvGrpSpPr>
            <p:grpSpPr bwMode="auto">
              <a:xfrm>
                <a:off x="7620397" y="4821212"/>
                <a:ext cx="407987" cy="407988"/>
                <a:chOff x="1730375" y="1382982"/>
                <a:chExt cx="455671" cy="454428"/>
              </a:xfrm>
            </p:grpSpPr>
            <p:sp>
              <p:nvSpPr>
                <p:cNvPr id="587" name="Oval 36"/>
                <p:cNvSpPr>
                  <a:spLocks noChangeArrowheads="1"/>
                </p:cNvSpPr>
                <p:nvPr/>
              </p:nvSpPr>
              <p:spPr bwMode="auto">
                <a:xfrm>
                  <a:off x="1730375" y="1382982"/>
                  <a:ext cx="455671" cy="454428"/>
                </a:xfrm>
                <a:prstGeom prst="ellipse">
                  <a:avLst/>
                </a:prstGeom>
                <a:solidFill>
                  <a:schemeClr val="tx2">
                    <a:lumMod val="20000"/>
                    <a:lumOff val="80000"/>
                    <a:alpha val="74117"/>
                  </a:schemeClr>
                </a:solidFill>
                <a:ln w="12700" algn="ctr">
                  <a:solidFill>
                    <a:schemeClr val="tx2">
                      <a:lumMod val="75000"/>
                    </a:schemeClr>
                  </a:solidFill>
                  <a:round/>
                  <a:headEnd/>
                  <a:tailEnd/>
                </a:ln>
              </p:spPr>
              <p:txBody>
                <a:bodyPr wrap="none" anchor="ctr"/>
                <a:lstStyle/>
                <a:p>
                  <a:pPr>
                    <a:defRPr/>
                  </a:pPr>
                  <a:endParaRPr lang="ja-JP" altLang="ja-JP" sz="1600">
                    <a:latin typeface="HGP創英角ｺﾞｼｯｸUB" pitchFamily="50" charset="-128"/>
                    <a:ea typeface="HGP創英角ｺﾞｼｯｸUB" pitchFamily="50" charset="-128"/>
                  </a:endParaRPr>
                </a:p>
              </p:txBody>
            </p:sp>
            <p:sp>
              <p:nvSpPr>
                <p:cNvPr id="8490" name="Freeform 37"/>
                <p:cNvSpPr>
                  <a:spLocks/>
                </p:cNvSpPr>
                <p:nvPr/>
              </p:nvSpPr>
              <p:spPr bwMode="auto">
                <a:xfrm>
                  <a:off x="1820018" y="1483789"/>
                  <a:ext cx="276383" cy="222008"/>
                </a:xfrm>
                <a:custGeom>
                  <a:avLst/>
                  <a:gdLst>
                    <a:gd name="T0" fmla="*/ 0 w 1126"/>
                    <a:gd name="T1" fmla="*/ 0 h 854"/>
                    <a:gd name="T2" fmla="*/ 0 w 1126"/>
                    <a:gd name="T3" fmla="*/ 0 h 854"/>
                    <a:gd name="T4" fmla="*/ 0 w 1126"/>
                    <a:gd name="T5" fmla="*/ 0 h 854"/>
                    <a:gd name="T6" fmla="*/ 0 w 1126"/>
                    <a:gd name="T7" fmla="*/ 0 h 854"/>
                    <a:gd name="T8" fmla="*/ 0 w 1126"/>
                    <a:gd name="T9" fmla="*/ 0 h 854"/>
                    <a:gd name="T10" fmla="*/ 0 w 1126"/>
                    <a:gd name="T11" fmla="*/ 0 h 854"/>
                    <a:gd name="T12" fmla="*/ 0 w 1126"/>
                    <a:gd name="T13" fmla="*/ 0 h 854"/>
                    <a:gd name="T14" fmla="*/ 0 w 1126"/>
                    <a:gd name="T15" fmla="*/ 0 h 854"/>
                    <a:gd name="T16" fmla="*/ 0 60000 65536"/>
                    <a:gd name="T17" fmla="*/ 0 60000 65536"/>
                    <a:gd name="T18" fmla="*/ 0 60000 65536"/>
                    <a:gd name="T19" fmla="*/ 0 60000 65536"/>
                    <a:gd name="T20" fmla="*/ 0 60000 65536"/>
                    <a:gd name="T21" fmla="*/ 0 60000 65536"/>
                    <a:gd name="T22" fmla="*/ 0 60000 65536"/>
                    <a:gd name="T23" fmla="*/ 0 60000 65536"/>
                    <a:gd name="T24" fmla="*/ 0 w 1126"/>
                    <a:gd name="T25" fmla="*/ 0 h 854"/>
                    <a:gd name="T26" fmla="*/ 1126 w 1126"/>
                    <a:gd name="T27" fmla="*/ 854 h 8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26" h="854">
                      <a:moveTo>
                        <a:pt x="37" y="809"/>
                      </a:moveTo>
                      <a:cubicBezTo>
                        <a:pt x="18" y="483"/>
                        <a:pt x="0" y="158"/>
                        <a:pt x="128" y="128"/>
                      </a:cubicBezTo>
                      <a:cubicBezTo>
                        <a:pt x="256" y="98"/>
                        <a:pt x="725" y="506"/>
                        <a:pt x="808" y="627"/>
                      </a:cubicBezTo>
                      <a:cubicBezTo>
                        <a:pt x="891" y="748"/>
                        <a:pt x="687" y="854"/>
                        <a:pt x="627" y="854"/>
                      </a:cubicBezTo>
                      <a:cubicBezTo>
                        <a:pt x="567" y="854"/>
                        <a:pt x="445" y="755"/>
                        <a:pt x="445" y="627"/>
                      </a:cubicBezTo>
                      <a:cubicBezTo>
                        <a:pt x="445" y="499"/>
                        <a:pt x="551" y="166"/>
                        <a:pt x="627" y="83"/>
                      </a:cubicBezTo>
                      <a:cubicBezTo>
                        <a:pt x="703" y="0"/>
                        <a:pt x="816" y="7"/>
                        <a:pt x="899" y="128"/>
                      </a:cubicBezTo>
                      <a:cubicBezTo>
                        <a:pt x="982" y="249"/>
                        <a:pt x="1054" y="529"/>
                        <a:pt x="1126" y="809"/>
                      </a:cubicBez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en-US"/>
                </a:p>
              </p:txBody>
            </p:sp>
          </p:grpSp>
          <p:grpSp>
            <p:nvGrpSpPr>
              <p:cNvPr id="8252" name="グループ化 588"/>
              <p:cNvGrpSpPr>
                <a:grpSpLocks noChangeAspect="1"/>
              </p:cNvGrpSpPr>
              <p:nvPr/>
            </p:nvGrpSpPr>
            <p:grpSpPr bwMode="auto">
              <a:xfrm>
                <a:off x="7420430" y="5661025"/>
                <a:ext cx="407988" cy="406400"/>
                <a:chOff x="1730375" y="1382982"/>
                <a:chExt cx="455671" cy="454428"/>
              </a:xfrm>
            </p:grpSpPr>
            <p:sp>
              <p:nvSpPr>
                <p:cNvPr id="590" name="Oval 36"/>
                <p:cNvSpPr>
                  <a:spLocks noChangeArrowheads="1"/>
                </p:cNvSpPr>
                <p:nvPr/>
              </p:nvSpPr>
              <p:spPr bwMode="auto">
                <a:xfrm>
                  <a:off x="1730375" y="1382982"/>
                  <a:ext cx="455671" cy="454428"/>
                </a:xfrm>
                <a:prstGeom prst="ellipse">
                  <a:avLst/>
                </a:prstGeom>
                <a:solidFill>
                  <a:schemeClr val="tx2">
                    <a:lumMod val="20000"/>
                    <a:lumOff val="80000"/>
                    <a:alpha val="74117"/>
                  </a:schemeClr>
                </a:solidFill>
                <a:ln w="12700" algn="ctr">
                  <a:solidFill>
                    <a:schemeClr val="tx2">
                      <a:lumMod val="75000"/>
                    </a:schemeClr>
                  </a:solidFill>
                  <a:round/>
                  <a:headEnd/>
                  <a:tailEnd/>
                </a:ln>
              </p:spPr>
              <p:txBody>
                <a:bodyPr wrap="none" anchor="ctr"/>
                <a:lstStyle/>
                <a:p>
                  <a:pPr>
                    <a:defRPr/>
                  </a:pPr>
                  <a:endParaRPr lang="ja-JP" altLang="ja-JP" sz="1600">
                    <a:latin typeface="HGP創英角ｺﾞｼｯｸUB" pitchFamily="50" charset="-128"/>
                    <a:ea typeface="HGP創英角ｺﾞｼｯｸUB" pitchFamily="50" charset="-128"/>
                  </a:endParaRPr>
                </a:p>
              </p:txBody>
            </p:sp>
            <p:sp>
              <p:nvSpPr>
                <p:cNvPr id="8488" name="Freeform 37"/>
                <p:cNvSpPr>
                  <a:spLocks/>
                </p:cNvSpPr>
                <p:nvPr/>
              </p:nvSpPr>
              <p:spPr bwMode="auto">
                <a:xfrm>
                  <a:off x="1820018" y="1483789"/>
                  <a:ext cx="276383" cy="222008"/>
                </a:xfrm>
                <a:custGeom>
                  <a:avLst/>
                  <a:gdLst>
                    <a:gd name="T0" fmla="*/ 0 w 1126"/>
                    <a:gd name="T1" fmla="*/ 0 h 854"/>
                    <a:gd name="T2" fmla="*/ 0 w 1126"/>
                    <a:gd name="T3" fmla="*/ 0 h 854"/>
                    <a:gd name="T4" fmla="*/ 0 w 1126"/>
                    <a:gd name="T5" fmla="*/ 0 h 854"/>
                    <a:gd name="T6" fmla="*/ 0 w 1126"/>
                    <a:gd name="T7" fmla="*/ 0 h 854"/>
                    <a:gd name="T8" fmla="*/ 0 w 1126"/>
                    <a:gd name="T9" fmla="*/ 0 h 854"/>
                    <a:gd name="T10" fmla="*/ 0 w 1126"/>
                    <a:gd name="T11" fmla="*/ 0 h 854"/>
                    <a:gd name="T12" fmla="*/ 0 w 1126"/>
                    <a:gd name="T13" fmla="*/ 0 h 854"/>
                    <a:gd name="T14" fmla="*/ 0 w 1126"/>
                    <a:gd name="T15" fmla="*/ 0 h 854"/>
                    <a:gd name="T16" fmla="*/ 0 60000 65536"/>
                    <a:gd name="T17" fmla="*/ 0 60000 65536"/>
                    <a:gd name="T18" fmla="*/ 0 60000 65536"/>
                    <a:gd name="T19" fmla="*/ 0 60000 65536"/>
                    <a:gd name="T20" fmla="*/ 0 60000 65536"/>
                    <a:gd name="T21" fmla="*/ 0 60000 65536"/>
                    <a:gd name="T22" fmla="*/ 0 60000 65536"/>
                    <a:gd name="T23" fmla="*/ 0 60000 65536"/>
                    <a:gd name="T24" fmla="*/ 0 w 1126"/>
                    <a:gd name="T25" fmla="*/ 0 h 854"/>
                    <a:gd name="T26" fmla="*/ 1126 w 1126"/>
                    <a:gd name="T27" fmla="*/ 854 h 8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26" h="854">
                      <a:moveTo>
                        <a:pt x="37" y="809"/>
                      </a:moveTo>
                      <a:cubicBezTo>
                        <a:pt x="18" y="483"/>
                        <a:pt x="0" y="158"/>
                        <a:pt x="128" y="128"/>
                      </a:cubicBezTo>
                      <a:cubicBezTo>
                        <a:pt x="256" y="98"/>
                        <a:pt x="725" y="506"/>
                        <a:pt x="808" y="627"/>
                      </a:cubicBezTo>
                      <a:cubicBezTo>
                        <a:pt x="891" y="748"/>
                        <a:pt x="687" y="854"/>
                        <a:pt x="627" y="854"/>
                      </a:cubicBezTo>
                      <a:cubicBezTo>
                        <a:pt x="567" y="854"/>
                        <a:pt x="445" y="755"/>
                        <a:pt x="445" y="627"/>
                      </a:cubicBezTo>
                      <a:cubicBezTo>
                        <a:pt x="445" y="499"/>
                        <a:pt x="551" y="166"/>
                        <a:pt x="627" y="83"/>
                      </a:cubicBezTo>
                      <a:cubicBezTo>
                        <a:pt x="703" y="0"/>
                        <a:pt x="816" y="7"/>
                        <a:pt x="899" y="128"/>
                      </a:cubicBezTo>
                      <a:cubicBezTo>
                        <a:pt x="982" y="249"/>
                        <a:pt x="1054" y="529"/>
                        <a:pt x="1126" y="809"/>
                      </a:cubicBez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en-US"/>
                </a:p>
              </p:txBody>
            </p:sp>
          </p:grpSp>
          <p:sp>
            <p:nvSpPr>
              <p:cNvPr id="8253" name="AutoShape 92"/>
              <p:cNvSpPr>
                <a:spLocks noChangeArrowheads="1"/>
              </p:cNvSpPr>
              <p:nvPr/>
            </p:nvSpPr>
            <p:spPr bwMode="auto">
              <a:xfrm rot="15570205">
                <a:off x="5495595" y="4635412"/>
                <a:ext cx="531812" cy="300038"/>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tx2"/>
              </a:solidFill>
              <a:ln w="9525" algn="ctr">
                <a:solidFill>
                  <a:schemeClr val="tx1"/>
                </a:solidFill>
                <a:miter lim="800000"/>
                <a:headEnd/>
                <a:tailEnd/>
              </a:ln>
            </p:spPr>
            <p:txBody>
              <a:bodyPr wrap="none" anchor="ctr"/>
              <a:lstStyle/>
              <a:p>
                <a:endParaRPr lang="ja-JP" altLang="en-US"/>
              </a:p>
            </p:txBody>
          </p:sp>
          <p:sp>
            <p:nvSpPr>
              <p:cNvPr id="8260" name="Text Box 97"/>
              <p:cNvSpPr txBox="1">
                <a:spLocks noChangeArrowheads="1"/>
              </p:cNvSpPr>
              <p:nvPr/>
            </p:nvSpPr>
            <p:spPr bwMode="auto">
              <a:xfrm>
                <a:off x="4936758" y="5720895"/>
                <a:ext cx="138194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ctr" eaLnBrk="1" hangingPunct="1">
                  <a:lnSpc>
                    <a:spcPts val="1200"/>
                  </a:lnSpc>
                  <a:spcBef>
                    <a:spcPct val="50000"/>
                  </a:spcBef>
                </a:pPr>
                <a:r>
                  <a:rPr lang="en-US" altLang="ja-JP" sz="1600" dirty="0" smtClean="0">
                    <a:latin typeface="HGP創英角ｺﾞｼｯｸUB" pitchFamily="50" charset="-128"/>
                    <a:ea typeface="HGP創英角ｺﾞｼｯｸUB" pitchFamily="50" charset="-128"/>
                  </a:rPr>
                  <a:t>Transcription</a:t>
                </a:r>
              </a:p>
              <a:p>
                <a:pPr algn="ctr" eaLnBrk="1" hangingPunct="1">
                  <a:lnSpc>
                    <a:spcPts val="1200"/>
                  </a:lnSpc>
                  <a:spcBef>
                    <a:spcPct val="50000"/>
                  </a:spcBef>
                </a:pPr>
                <a:r>
                  <a:rPr lang="en-US" altLang="ja-JP" sz="1600" dirty="0" smtClean="0">
                    <a:solidFill>
                      <a:srgbClr val="FF0000"/>
                    </a:solidFill>
                    <a:latin typeface="HGP創英角ｺﾞｼｯｸUB" pitchFamily="50" charset="-128"/>
                    <a:ea typeface="HGP創英角ｺﾞｼｯｸUB" pitchFamily="50" charset="-128"/>
                  </a:rPr>
                  <a:t>(Good</a:t>
                </a:r>
                <a:r>
                  <a:rPr lang="en-US" altLang="ja-JP" sz="1600" dirty="0">
                    <a:solidFill>
                      <a:srgbClr val="FF0000"/>
                    </a:solidFill>
                    <a:latin typeface="HGP創英角ｺﾞｼｯｸUB" pitchFamily="50" charset="-128"/>
                    <a:ea typeface="HGP創英角ｺﾞｼｯｸUB" pitchFamily="50" charset="-128"/>
                  </a:rPr>
                  <a:t>)</a:t>
                </a:r>
                <a:endParaRPr lang="ja-JP" altLang="en-US" sz="1600" dirty="0">
                  <a:solidFill>
                    <a:srgbClr val="FF0000"/>
                  </a:solidFill>
                  <a:latin typeface="HGP創英角ｺﾞｼｯｸUB" pitchFamily="50" charset="-128"/>
                  <a:ea typeface="HGP創英角ｺﾞｼｯｸUB" pitchFamily="50" charset="-128"/>
                </a:endParaRPr>
              </a:p>
            </p:txBody>
          </p:sp>
          <p:sp>
            <p:nvSpPr>
              <p:cNvPr id="8261" name="Text Box 97"/>
              <p:cNvSpPr txBox="1">
                <a:spLocks noChangeArrowheads="1"/>
              </p:cNvSpPr>
              <p:nvPr/>
            </p:nvSpPr>
            <p:spPr bwMode="auto">
              <a:xfrm>
                <a:off x="4456450" y="4564263"/>
                <a:ext cx="122319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ctr" eaLnBrk="1" hangingPunct="1">
                  <a:lnSpc>
                    <a:spcPts val="1200"/>
                  </a:lnSpc>
                  <a:spcBef>
                    <a:spcPct val="50000"/>
                  </a:spcBef>
                </a:pPr>
                <a:r>
                  <a:rPr lang="en-US" altLang="ja-JP" sz="1600" dirty="0" smtClean="0">
                    <a:latin typeface="HGP創英角ｺﾞｼｯｸUB" pitchFamily="50" charset="-128"/>
                    <a:ea typeface="HGP創英角ｺﾞｼｯｸUB" pitchFamily="50" charset="-128"/>
                  </a:rPr>
                  <a:t>Translation</a:t>
                </a:r>
              </a:p>
              <a:p>
                <a:pPr algn="ctr" eaLnBrk="1" hangingPunct="1">
                  <a:lnSpc>
                    <a:spcPts val="1200"/>
                  </a:lnSpc>
                  <a:spcBef>
                    <a:spcPct val="50000"/>
                  </a:spcBef>
                </a:pPr>
                <a:r>
                  <a:rPr lang="en-US" altLang="ja-JP" sz="1600" dirty="0" smtClean="0">
                    <a:solidFill>
                      <a:srgbClr val="FF0000"/>
                    </a:solidFill>
                    <a:latin typeface="HGP創英角ｺﾞｼｯｸUB" pitchFamily="50" charset="-128"/>
                    <a:ea typeface="HGP創英角ｺﾞｼｯｸUB" pitchFamily="50" charset="-128"/>
                  </a:rPr>
                  <a:t>(Good</a:t>
                </a:r>
                <a:r>
                  <a:rPr lang="en-US" altLang="ja-JP" sz="1600" dirty="0">
                    <a:solidFill>
                      <a:srgbClr val="FF0000"/>
                    </a:solidFill>
                    <a:latin typeface="HGP創英角ｺﾞｼｯｸUB" pitchFamily="50" charset="-128"/>
                    <a:ea typeface="HGP創英角ｺﾞｼｯｸUB" pitchFamily="50" charset="-128"/>
                  </a:rPr>
                  <a:t>)</a:t>
                </a:r>
                <a:endParaRPr lang="ja-JP" altLang="en-US" sz="1600" dirty="0">
                  <a:solidFill>
                    <a:srgbClr val="FF0000"/>
                  </a:solidFill>
                  <a:latin typeface="HGP創英角ｺﾞｼｯｸUB" pitchFamily="50" charset="-128"/>
                  <a:ea typeface="HGP創英角ｺﾞｼｯｸUB" pitchFamily="50" charset="-128"/>
                </a:endParaRPr>
              </a:p>
            </p:txBody>
          </p:sp>
          <p:sp>
            <p:nvSpPr>
              <p:cNvPr id="8262" name="Text Box 97"/>
              <p:cNvSpPr txBox="1">
                <a:spLocks noChangeArrowheads="1"/>
              </p:cNvSpPr>
              <p:nvPr/>
            </p:nvSpPr>
            <p:spPr bwMode="auto">
              <a:xfrm>
                <a:off x="6651564" y="6117112"/>
                <a:ext cx="199586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ctr" eaLnBrk="1" hangingPunct="1">
                  <a:lnSpc>
                    <a:spcPts val="1200"/>
                  </a:lnSpc>
                  <a:spcBef>
                    <a:spcPct val="50000"/>
                  </a:spcBef>
                </a:pPr>
                <a:r>
                  <a:rPr lang="en-US" altLang="ja-JP" sz="1600" dirty="0" err="1" smtClean="0">
                    <a:latin typeface="HGP創英角ｺﾞｼｯｸUB" pitchFamily="50" charset="-128"/>
                    <a:ea typeface="HGP創英角ｺﾞｼｯｸUB" pitchFamily="50" charset="-128"/>
                  </a:rPr>
                  <a:t>Decondensation</a:t>
                </a:r>
                <a:endParaRPr lang="en-US" altLang="ja-JP" sz="1600" dirty="0" smtClean="0">
                  <a:latin typeface="HGP創英角ｺﾞｼｯｸUB" pitchFamily="50" charset="-128"/>
                  <a:ea typeface="HGP創英角ｺﾞｼｯｸUB" pitchFamily="50" charset="-128"/>
                </a:endParaRPr>
              </a:p>
              <a:p>
                <a:pPr algn="ctr" eaLnBrk="1" hangingPunct="1">
                  <a:lnSpc>
                    <a:spcPts val="1200"/>
                  </a:lnSpc>
                  <a:spcBef>
                    <a:spcPct val="50000"/>
                  </a:spcBef>
                </a:pPr>
                <a:r>
                  <a:rPr lang="en-US" altLang="ja-JP" sz="1600" dirty="0" smtClean="0">
                    <a:solidFill>
                      <a:srgbClr val="FF0000"/>
                    </a:solidFill>
                    <a:latin typeface="HGP創英角ｺﾞｼｯｸUB" pitchFamily="50" charset="-128"/>
                    <a:ea typeface="HGP創英角ｺﾞｼｯｸUB" pitchFamily="50" charset="-128"/>
                  </a:rPr>
                  <a:t>(Good</a:t>
                </a:r>
                <a:r>
                  <a:rPr lang="en-US" altLang="ja-JP" sz="1600" dirty="0">
                    <a:solidFill>
                      <a:srgbClr val="FF0000"/>
                    </a:solidFill>
                    <a:latin typeface="HGP創英角ｺﾞｼｯｸUB" pitchFamily="50" charset="-128"/>
                    <a:ea typeface="HGP創英角ｺﾞｼｯｸUB" pitchFamily="50" charset="-128"/>
                  </a:rPr>
                  <a:t>)</a:t>
                </a:r>
              </a:p>
            </p:txBody>
          </p:sp>
          <p:sp>
            <p:nvSpPr>
              <p:cNvPr id="14" name="爆発 1 13"/>
              <p:cNvSpPr/>
              <p:nvPr/>
            </p:nvSpPr>
            <p:spPr>
              <a:xfrm>
                <a:off x="7639505" y="3162300"/>
                <a:ext cx="1397000" cy="912813"/>
              </a:xfrm>
              <a:prstGeom prst="irregularSeal1">
                <a:avLst/>
              </a:prstGeom>
              <a:solidFill>
                <a:srgbClr val="66FF33"/>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8267" name="Text Box 97"/>
              <p:cNvSpPr txBox="1">
                <a:spLocks noChangeArrowheads="1"/>
              </p:cNvSpPr>
              <p:nvPr/>
            </p:nvSpPr>
            <p:spPr bwMode="auto">
              <a:xfrm>
                <a:off x="7749497" y="3365047"/>
                <a:ext cx="12144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ctr" eaLnBrk="1" hangingPunct="1">
                  <a:spcBef>
                    <a:spcPct val="50000"/>
                  </a:spcBef>
                </a:pPr>
                <a:r>
                  <a:rPr lang="en-US" altLang="ja-JP" sz="2000" dirty="0" smtClean="0">
                    <a:latin typeface="HGP創英角ｺﾞｼｯｸUB" pitchFamily="50" charset="-128"/>
                    <a:ea typeface="HGP創英角ｺﾞｼｯｸUB" pitchFamily="50" charset="-128"/>
                  </a:rPr>
                  <a:t>Collapse</a:t>
                </a:r>
                <a:endParaRPr lang="ja-JP" altLang="en-US" sz="2000" dirty="0">
                  <a:latin typeface="HGP創英角ｺﾞｼｯｸUB" pitchFamily="50" charset="-128"/>
                  <a:ea typeface="HGP創英角ｺﾞｼｯｸUB" pitchFamily="50" charset="-128"/>
                </a:endParaRPr>
              </a:p>
            </p:txBody>
          </p:sp>
          <p:sp>
            <p:nvSpPr>
              <p:cNvPr id="8269" name="Text Box 97"/>
              <p:cNvSpPr txBox="1">
                <a:spLocks noChangeArrowheads="1"/>
              </p:cNvSpPr>
              <p:nvPr/>
            </p:nvSpPr>
            <p:spPr bwMode="auto">
              <a:xfrm>
                <a:off x="4319221" y="2197833"/>
                <a:ext cx="123507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ctr" eaLnBrk="1" hangingPunct="1">
                  <a:spcBef>
                    <a:spcPct val="50000"/>
                  </a:spcBef>
                </a:pPr>
                <a:r>
                  <a:rPr lang="en-US" altLang="ja-JP" sz="1600" dirty="0" smtClean="0">
                    <a:latin typeface="HGP創英角ｺﾞｼｯｸUB" pitchFamily="50" charset="-128"/>
                    <a:ea typeface="HGP創英角ｺﾞｼｯｸUB" pitchFamily="50" charset="-128"/>
                  </a:rPr>
                  <a:t>Cellular uptake </a:t>
                </a:r>
                <a:r>
                  <a:rPr lang="en-US" altLang="ja-JP" sz="1600" dirty="0" smtClean="0">
                    <a:solidFill>
                      <a:srgbClr val="0000FF"/>
                    </a:solidFill>
                    <a:latin typeface="HGP創英角ｺﾞｼｯｸUB" pitchFamily="50" charset="-128"/>
                    <a:ea typeface="HGP創英角ｺﾞｼｯｸUB" pitchFamily="50" charset="-128"/>
                  </a:rPr>
                  <a:t>(Poor</a:t>
                </a:r>
                <a:r>
                  <a:rPr lang="en-US" altLang="ja-JP" sz="1600" dirty="0">
                    <a:solidFill>
                      <a:srgbClr val="0000FF"/>
                    </a:solidFill>
                    <a:latin typeface="HGP創英角ｺﾞｼｯｸUB" pitchFamily="50" charset="-128"/>
                    <a:ea typeface="HGP創英角ｺﾞｼｯｸUB" pitchFamily="50" charset="-128"/>
                  </a:rPr>
                  <a:t>)</a:t>
                </a:r>
                <a:endParaRPr lang="ja-JP" altLang="en-US" sz="1600" dirty="0">
                  <a:solidFill>
                    <a:srgbClr val="0000FF"/>
                  </a:solidFill>
                  <a:latin typeface="HGP創英角ｺﾞｼｯｸUB" pitchFamily="50" charset="-128"/>
                  <a:ea typeface="HGP創英角ｺﾞｼｯｸUB" pitchFamily="50" charset="-128"/>
                </a:endParaRPr>
              </a:p>
            </p:txBody>
          </p:sp>
          <p:sp>
            <p:nvSpPr>
              <p:cNvPr id="8272" name="Text Box 97"/>
              <p:cNvSpPr txBox="1">
                <a:spLocks noChangeArrowheads="1"/>
              </p:cNvSpPr>
              <p:nvPr/>
            </p:nvSpPr>
            <p:spPr bwMode="auto">
              <a:xfrm>
                <a:off x="7726672" y="4409622"/>
                <a:ext cx="14488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ctr" eaLnBrk="1" hangingPunct="1">
                  <a:lnSpc>
                    <a:spcPts val="1200"/>
                  </a:lnSpc>
                  <a:spcBef>
                    <a:spcPct val="50000"/>
                  </a:spcBef>
                </a:pPr>
                <a:r>
                  <a:rPr lang="en-US" altLang="ja-JP" sz="1600" dirty="0" smtClean="0">
                    <a:latin typeface="HGP創英角ｺﾞｼｯｸUB" pitchFamily="50" charset="-128"/>
                    <a:ea typeface="HGP創英角ｺﾞｼｯｸUB" pitchFamily="50" charset="-128"/>
                  </a:rPr>
                  <a:t>Decapsulation</a:t>
                </a:r>
              </a:p>
              <a:p>
                <a:pPr algn="ctr" eaLnBrk="1" hangingPunct="1">
                  <a:lnSpc>
                    <a:spcPts val="1200"/>
                  </a:lnSpc>
                  <a:spcBef>
                    <a:spcPct val="50000"/>
                  </a:spcBef>
                </a:pPr>
                <a:r>
                  <a:rPr lang="en-US" altLang="ja-JP" sz="1600" dirty="0" smtClean="0">
                    <a:solidFill>
                      <a:srgbClr val="FF0000"/>
                    </a:solidFill>
                    <a:latin typeface="HGP創英角ｺﾞｼｯｸUB" pitchFamily="50" charset="-128"/>
                    <a:ea typeface="HGP創英角ｺﾞｼｯｸUB" pitchFamily="50" charset="-128"/>
                  </a:rPr>
                  <a:t>(Good</a:t>
                </a:r>
                <a:r>
                  <a:rPr lang="en-US" altLang="ja-JP" sz="1600" dirty="0">
                    <a:solidFill>
                      <a:srgbClr val="FF0000"/>
                    </a:solidFill>
                    <a:latin typeface="HGP創英角ｺﾞｼｯｸUB" pitchFamily="50" charset="-128"/>
                    <a:ea typeface="HGP創英角ｺﾞｼｯｸUB" pitchFamily="50" charset="-128"/>
                  </a:rPr>
                  <a:t>)</a:t>
                </a:r>
              </a:p>
            </p:txBody>
          </p:sp>
          <p:sp>
            <p:nvSpPr>
              <p:cNvPr id="8273" name="Text Box 89"/>
              <p:cNvSpPr txBox="1">
                <a:spLocks noChangeArrowheads="1"/>
              </p:cNvSpPr>
              <p:nvPr/>
            </p:nvSpPr>
            <p:spPr bwMode="auto">
              <a:xfrm>
                <a:off x="5885318" y="2171700"/>
                <a:ext cx="101441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ctr" eaLnBrk="1" hangingPunct="1">
                  <a:spcBef>
                    <a:spcPct val="50000"/>
                  </a:spcBef>
                </a:pPr>
                <a:r>
                  <a:rPr lang="en-US" altLang="ja-JP" sz="1400" dirty="0" smtClean="0">
                    <a:latin typeface="HGP創英角ｺﾞｼｯｸUB" pitchFamily="50" charset="-128"/>
                    <a:ea typeface="HGP創英角ｺﾞｼｯｸUB" pitchFamily="50" charset="-128"/>
                  </a:rPr>
                  <a:t>Minimum charge ratio</a:t>
                </a:r>
                <a:endParaRPr lang="en-US" altLang="ja-JP" sz="1400" dirty="0">
                  <a:latin typeface="HGP創英角ｺﾞｼｯｸUB" pitchFamily="50" charset="-128"/>
                  <a:ea typeface="HGP創英角ｺﾞｼｯｸUB" pitchFamily="50" charset="-128"/>
                </a:endParaRPr>
              </a:p>
            </p:txBody>
          </p:sp>
          <p:sp>
            <p:nvSpPr>
              <p:cNvPr id="318" name="Text Box 89"/>
              <p:cNvSpPr txBox="1">
                <a:spLocks noChangeArrowheads="1"/>
              </p:cNvSpPr>
              <p:nvPr/>
            </p:nvSpPr>
            <p:spPr bwMode="auto">
              <a:xfrm>
                <a:off x="6753570" y="5168336"/>
                <a:ext cx="136606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algn="ctr" eaLnBrk="1" hangingPunct="1">
                  <a:spcBef>
                    <a:spcPct val="50000"/>
                  </a:spcBef>
                </a:pPr>
                <a:r>
                  <a:rPr lang="en-US" altLang="ja-JP" sz="1400" dirty="0" smtClean="0">
                    <a:latin typeface="HGP創英角ｺﾞｼｯｸUB" pitchFamily="50" charset="-128"/>
                    <a:ea typeface="HGP創英角ｺﾞｼｯｸUB" pitchFamily="50" charset="-128"/>
                  </a:rPr>
                  <a:t>Minimum charge ratio</a:t>
                </a:r>
                <a:endParaRPr lang="en-US" altLang="ja-JP" sz="1400" dirty="0">
                  <a:latin typeface="HGP創英角ｺﾞｼｯｸUB" pitchFamily="50" charset="-128"/>
                  <a:ea typeface="HGP創英角ｺﾞｼｯｸUB" pitchFamily="50" charset="-128"/>
                </a:endParaRPr>
              </a:p>
            </p:txBody>
          </p:sp>
        </p:grpSp>
        <p:sp>
          <p:nvSpPr>
            <p:cNvPr id="319" name="Text Box 100"/>
            <p:cNvSpPr txBox="1">
              <a:spLocks noChangeArrowheads="1"/>
            </p:cNvSpPr>
            <p:nvPr/>
          </p:nvSpPr>
          <p:spPr bwMode="auto">
            <a:xfrm>
              <a:off x="6567169" y="1267245"/>
              <a:ext cx="268535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200" dirty="0" smtClean="0">
                  <a:latin typeface="HGP創英角ｺﾞｼｯｸUB" pitchFamily="50" charset="-128"/>
                  <a:ea typeface="HGP創英角ｺﾞｼｯｸUB" pitchFamily="50" charset="-128"/>
                </a:rPr>
                <a:t>Akita et al. </a:t>
              </a:r>
              <a:r>
                <a:rPr lang="en-US" altLang="ja-JP" sz="1200" dirty="0" err="1" smtClean="0">
                  <a:latin typeface="HGP創英角ｺﾞｼｯｸUB" pitchFamily="50" charset="-128"/>
                  <a:ea typeface="HGP創英角ｺﾞｼｯｸUB" pitchFamily="50" charset="-128"/>
                </a:rPr>
                <a:t>Adv</a:t>
              </a:r>
              <a:r>
                <a:rPr lang="en-US" altLang="ja-JP" sz="1200" dirty="0" smtClean="0">
                  <a:latin typeface="HGP創英角ｺﾞｼｯｸUB" pitchFamily="50" charset="-128"/>
                  <a:ea typeface="HGP創英角ｺﾞｼｯｸUB" pitchFamily="50" charset="-128"/>
                </a:rPr>
                <a:t> </a:t>
              </a:r>
              <a:r>
                <a:rPr lang="en-US" altLang="ja-JP" sz="1200" dirty="0" err="1" smtClean="0">
                  <a:latin typeface="HGP創英角ｺﾞｼｯｸUB" pitchFamily="50" charset="-128"/>
                  <a:ea typeface="HGP創英角ｺﾞｼｯｸUB" pitchFamily="50" charset="-128"/>
                </a:rPr>
                <a:t>Healthc</a:t>
              </a:r>
              <a:r>
                <a:rPr lang="en-US" altLang="ja-JP" sz="1200" dirty="0" smtClean="0">
                  <a:latin typeface="HGP創英角ｺﾞｼｯｸUB" pitchFamily="50" charset="-128"/>
                  <a:ea typeface="HGP創英角ｺﾞｼｯｸUB" pitchFamily="50" charset="-128"/>
                </a:rPr>
                <a:t> Mat. (2013)</a:t>
              </a:r>
            </a:p>
          </p:txBody>
        </p:sp>
      </p:grpSp>
    </p:spTree>
    <p:extLst>
      <p:ext uri="{BB962C8B-B14F-4D97-AF65-F5344CB8AC3E}">
        <p14:creationId xmlns:p14="http://schemas.microsoft.com/office/powerpoint/2010/main" val="2083340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テキスト ボックス 1"/>
          <p:cNvSpPr txBox="1"/>
          <p:nvPr/>
        </p:nvSpPr>
        <p:spPr>
          <a:xfrm>
            <a:off x="7627454" y="2466931"/>
            <a:ext cx="733086" cy="307777"/>
          </a:xfrm>
          <a:prstGeom prst="rect">
            <a:avLst/>
          </a:prstGeom>
          <a:solidFill>
            <a:schemeClr val="bg1"/>
          </a:solidFill>
          <a:ln>
            <a:noFill/>
          </a:ln>
        </p:spPr>
        <p:txBody>
          <a:bodyPr wrap="none" rtlCol="0">
            <a:spAutoFit/>
          </a:bodyPr>
          <a:lstStyle/>
          <a:p>
            <a:r>
              <a:rPr kumimoji="1" lang="en-US" altLang="ja-JP" sz="1400" dirty="0" smtClean="0">
                <a:latin typeface="Chalkduster" pitchFamily="66" charset="0"/>
                <a:cs typeface="Aharoni" pitchFamily="2" charset="-79"/>
              </a:rPr>
              <a:t>Akita</a:t>
            </a:r>
            <a:endParaRPr kumimoji="1" lang="ja-JP" altLang="en-US" sz="1400" dirty="0">
              <a:latin typeface="Chalkduster" pitchFamily="66" charset="0"/>
              <a:cs typeface="Aharoni" pitchFamily="2" charset="-79"/>
            </a:endParaRPr>
          </a:p>
        </p:txBody>
      </p:sp>
      <p:sp>
        <p:nvSpPr>
          <p:cNvPr id="5" name="テキスト ボックス 4"/>
          <p:cNvSpPr txBox="1"/>
          <p:nvPr/>
        </p:nvSpPr>
        <p:spPr>
          <a:xfrm>
            <a:off x="7126987" y="5579948"/>
            <a:ext cx="1711815" cy="369332"/>
          </a:xfrm>
          <a:prstGeom prst="rect">
            <a:avLst/>
          </a:prstGeom>
          <a:noFill/>
        </p:spPr>
        <p:txBody>
          <a:bodyPr wrap="none" rtlCol="0">
            <a:spAutoFit/>
          </a:bodyPr>
          <a:lstStyle/>
          <a:p>
            <a:r>
              <a:rPr kumimoji="1" lang="en-US" altLang="ja-JP" dirty="0" smtClean="0">
                <a:latin typeface="Chalkduster" pitchFamily="66" charset="0"/>
                <a:ea typeface="HGP創英角ｺﾞｼｯｸUB" pitchFamily="50" charset="-128"/>
                <a:cs typeface="Aharoni" pitchFamily="2" charset="-79"/>
              </a:rPr>
              <a:t>Dr. P. </a:t>
            </a:r>
            <a:r>
              <a:rPr kumimoji="1" lang="en-US" altLang="ja-JP" dirty="0" err="1" smtClean="0">
                <a:latin typeface="Chalkduster" pitchFamily="66" charset="0"/>
                <a:ea typeface="HGP創英角ｺﾞｼｯｸUB" pitchFamily="50" charset="-128"/>
                <a:cs typeface="Aharoni" pitchFamily="2" charset="-79"/>
              </a:rPr>
              <a:t>Cullis</a:t>
            </a:r>
            <a:endParaRPr kumimoji="1" lang="ja-JP" altLang="en-US" dirty="0">
              <a:latin typeface="Chalkduster" pitchFamily="66" charset="0"/>
              <a:ea typeface="HGP創英角ｺﾞｼｯｸUB" pitchFamily="50" charset="-128"/>
              <a:cs typeface="Aharoni" pitchFamily="2" charset="-79"/>
            </a:endParaRPr>
          </a:p>
        </p:txBody>
      </p:sp>
      <p:sp>
        <p:nvSpPr>
          <p:cNvPr id="6" name="テキスト ボックス 5"/>
          <p:cNvSpPr txBox="1"/>
          <p:nvPr/>
        </p:nvSpPr>
        <p:spPr>
          <a:xfrm>
            <a:off x="4860032" y="5579948"/>
            <a:ext cx="1801455" cy="307777"/>
          </a:xfrm>
          <a:prstGeom prst="rect">
            <a:avLst/>
          </a:prstGeom>
          <a:noFill/>
        </p:spPr>
        <p:txBody>
          <a:bodyPr wrap="none" rtlCol="0">
            <a:spAutoFit/>
          </a:bodyPr>
          <a:lstStyle/>
          <a:p>
            <a:r>
              <a:rPr kumimoji="1" lang="en-US" altLang="ja-JP" sz="1400" dirty="0" smtClean="0">
                <a:latin typeface="Chalkduster" pitchFamily="66" charset="0"/>
                <a:ea typeface="HGP創英角ｺﾞｼｯｸUB" pitchFamily="50" charset="-128"/>
                <a:cs typeface="Aharoni" pitchFamily="2" charset="-79"/>
              </a:rPr>
              <a:t>Dr. </a:t>
            </a:r>
            <a:r>
              <a:rPr lang="en-US" altLang="ja-JP" sz="1400" dirty="0" smtClean="0">
                <a:latin typeface="Chalkduster" pitchFamily="66" charset="0"/>
                <a:ea typeface="HGP創英角ｺﾞｼｯｸUB" pitchFamily="50" charset="-128"/>
                <a:cs typeface="Aharoni" pitchFamily="2" charset="-79"/>
              </a:rPr>
              <a:t>H. </a:t>
            </a:r>
            <a:r>
              <a:rPr kumimoji="1" lang="en-US" altLang="ja-JP" sz="1400" dirty="0" err="1" smtClean="0">
                <a:latin typeface="Chalkduster" pitchFamily="66" charset="0"/>
                <a:ea typeface="HGP創英角ｺﾞｼｯｸUB" pitchFamily="50" charset="-128"/>
                <a:cs typeface="Aharoni" pitchFamily="2" charset="-79"/>
              </a:rPr>
              <a:t>Harashima</a:t>
            </a:r>
            <a:endParaRPr kumimoji="1" lang="ja-JP" altLang="en-US" sz="1400" dirty="0">
              <a:latin typeface="Chalkduster" pitchFamily="66" charset="0"/>
              <a:ea typeface="HGP創英角ｺﾞｼｯｸUB" pitchFamily="50" charset="-128"/>
              <a:cs typeface="Aharoni" pitchFamily="2" charset="-79"/>
            </a:endParaRPr>
          </a:p>
        </p:txBody>
      </p:sp>
      <p:sp>
        <p:nvSpPr>
          <p:cNvPr id="7" name="テキスト ボックス 6"/>
          <p:cNvSpPr txBox="1"/>
          <p:nvPr/>
        </p:nvSpPr>
        <p:spPr>
          <a:xfrm>
            <a:off x="6437559" y="6175864"/>
            <a:ext cx="2492990" cy="369332"/>
          </a:xfrm>
          <a:prstGeom prst="rect">
            <a:avLst/>
          </a:prstGeom>
          <a:noFill/>
        </p:spPr>
        <p:txBody>
          <a:bodyPr wrap="none" rtlCol="0">
            <a:spAutoFit/>
          </a:bodyPr>
          <a:lstStyle/>
          <a:p>
            <a:r>
              <a:rPr kumimoji="1" lang="en-US" altLang="ja-JP" dirty="0" smtClean="0">
                <a:latin typeface="Arial" pitchFamily="34" charset="0"/>
                <a:ea typeface="HG創英角ｺﾞｼｯｸUB" pitchFamily="49" charset="-128"/>
                <a:cs typeface="Arial" pitchFamily="34" charset="0"/>
              </a:rPr>
              <a:t>March 2012 (Sapporo)</a:t>
            </a:r>
            <a:endParaRPr kumimoji="1" lang="ja-JP" altLang="en-US" dirty="0">
              <a:latin typeface="Arial" pitchFamily="34" charset="0"/>
              <a:ea typeface="HG創英角ｺﾞｼｯｸUB" pitchFamily="49" charset="-128"/>
              <a:cs typeface="Arial" pitchFamily="34" charset="0"/>
            </a:endParaRPr>
          </a:p>
        </p:txBody>
      </p:sp>
      <p:pic>
        <p:nvPicPr>
          <p:cNvPr id="1331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89589" y="2858919"/>
            <a:ext cx="4074899" cy="27657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正方形/長方形 2"/>
          <p:cNvSpPr/>
          <p:nvPr/>
        </p:nvSpPr>
        <p:spPr>
          <a:xfrm>
            <a:off x="309458" y="1090836"/>
            <a:ext cx="6125725" cy="369332"/>
          </a:xfrm>
          <a:prstGeom prst="rect">
            <a:avLst/>
          </a:prstGeom>
        </p:spPr>
        <p:txBody>
          <a:bodyPr wrap="square">
            <a:spAutoFit/>
          </a:bodyPr>
          <a:lstStyle/>
          <a:p>
            <a:r>
              <a:rPr lang="en-US" altLang="ja-JP" b="1" dirty="0" smtClean="0">
                <a:latin typeface="Arial Unicode MS" pitchFamily="50" charset="-128"/>
                <a:ea typeface="Arial Unicode MS" pitchFamily="50" charset="-128"/>
                <a:cs typeface="Arial Unicode MS" pitchFamily="50" charset="-128"/>
              </a:rPr>
              <a:t>Rational </a:t>
            </a:r>
            <a:r>
              <a:rPr lang="en-US" altLang="ja-JP" b="1" dirty="0">
                <a:latin typeface="Arial Unicode MS" pitchFamily="50" charset="-128"/>
                <a:ea typeface="Arial Unicode MS" pitchFamily="50" charset="-128"/>
                <a:cs typeface="Arial Unicode MS" pitchFamily="50" charset="-128"/>
              </a:rPr>
              <a:t>design of cationic lipids for siRNA delivery</a:t>
            </a:r>
            <a:endParaRPr lang="ja-JP" altLang="en-US" b="1" dirty="0">
              <a:latin typeface="Arial Unicode MS" pitchFamily="50" charset="-128"/>
              <a:ea typeface="Arial Unicode MS" pitchFamily="50" charset="-128"/>
              <a:cs typeface="Arial Unicode MS" pitchFamily="50" charset="-128"/>
            </a:endParaRPr>
          </a:p>
        </p:txBody>
      </p:sp>
      <p:sp>
        <p:nvSpPr>
          <p:cNvPr id="4" name="正方形/長方形 3"/>
          <p:cNvSpPr/>
          <p:nvPr/>
        </p:nvSpPr>
        <p:spPr>
          <a:xfrm>
            <a:off x="755576" y="1427902"/>
            <a:ext cx="3344185" cy="338554"/>
          </a:xfrm>
          <a:prstGeom prst="rect">
            <a:avLst/>
          </a:prstGeom>
        </p:spPr>
        <p:txBody>
          <a:bodyPr wrap="none">
            <a:spAutoFit/>
          </a:bodyPr>
          <a:lstStyle/>
          <a:p>
            <a:r>
              <a:rPr lang="en-US" altLang="ja-JP" sz="1600" dirty="0">
                <a:latin typeface="Arial Unicode MS" pitchFamily="50" charset="-128"/>
                <a:ea typeface="Arial Unicode MS" pitchFamily="50" charset="-128"/>
                <a:cs typeface="Arial Unicode MS" pitchFamily="50" charset="-128"/>
              </a:rPr>
              <a:t>Nat </a:t>
            </a:r>
            <a:r>
              <a:rPr lang="en-US" altLang="ja-JP" sz="1600" dirty="0" err="1">
                <a:latin typeface="Arial Unicode MS" pitchFamily="50" charset="-128"/>
                <a:ea typeface="Arial Unicode MS" pitchFamily="50" charset="-128"/>
                <a:cs typeface="Arial Unicode MS" pitchFamily="50" charset="-128"/>
              </a:rPr>
              <a:t>Biotechnol</a:t>
            </a:r>
            <a:r>
              <a:rPr lang="en-US" altLang="ja-JP" sz="1600" dirty="0">
                <a:latin typeface="Arial Unicode MS" pitchFamily="50" charset="-128"/>
                <a:ea typeface="Arial Unicode MS" pitchFamily="50" charset="-128"/>
                <a:cs typeface="Arial Unicode MS" pitchFamily="50" charset="-128"/>
              </a:rPr>
              <a:t>. </a:t>
            </a:r>
            <a:r>
              <a:rPr lang="en-US" altLang="ja-JP" sz="1600" dirty="0" smtClean="0">
                <a:latin typeface="Arial Unicode MS" pitchFamily="50" charset="-128"/>
                <a:ea typeface="Arial Unicode MS" pitchFamily="50" charset="-128"/>
                <a:cs typeface="Arial Unicode MS" pitchFamily="50" charset="-128"/>
              </a:rPr>
              <a:t>28(2</a:t>
            </a:r>
            <a:r>
              <a:rPr lang="en-US" altLang="ja-JP" sz="1600" dirty="0">
                <a:latin typeface="Arial Unicode MS" pitchFamily="50" charset="-128"/>
                <a:ea typeface="Arial Unicode MS" pitchFamily="50" charset="-128"/>
                <a:cs typeface="Arial Unicode MS" pitchFamily="50" charset="-128"/>
              </a:rPr>
              <a:t>):</a:t>
            </a:r>
            <a:r>
              <a:rPr lang="en-US" altLang="ja-JP" sz="1600" dirty="0" smtClean="0">
                <a:latin typeface="Arial Unicode MS" pitchFamily="50" charset="-128"/>
                <a:ea typeface="Arial Unicode MS" pitchFamily="50" charset="-128"/>
                <a:cs typeface="Arial Unicode MS" pitchFamily="50" charset="-128"/>
              </a:rPr>
              <a:t>172-6 (2010)</a:t>
            </a:r>
            <a:endParaRPr lang="ja-JP" altLang="en-US" sz="1600" dirty="0">
              <a:latin typeface="Arial Unicode MS" pitchFamily="50" charset="-128"/>
              <a:ea typeface="Arial Unicode MS" pitchFamily="50" charset="-128"/>
              <a:cs typeface="Arial Unicode MS" pitchFamily="50" charset="-128"/>
            </a:endParaRPr>
          </a:p>
        </p:txBody>
      </p:sp>
      <p:sp>
        <p:nvSpPr>
          <p:cNvPr id="11" name="正方形/長方形 10"/>
          <p:cNvSpPr/>
          <p:nvPr/>
        </p:nvSpPr>
        <p:spPr>
          <a:xfrm>
            <a:off x="467544" y="116632"/>
            <a:ext cx="8371258" cy="892552"/>
          </a:xfrm>
          <a:prstGeom prst="rect">
            <a:avLst/>
          </a:prstGeom>
        </p:spPr>
        <p:txBody>
          <a:bodyPr wrap="square">
            <a:spAutoFit/>
          </a:bodyPr>
          <a:lstStyle/>
          <a:p>
            <a:r>
              <a:rPr lang="en-US" altLang="ja-JP" sz="2800" dirty="0" smtClean="0">
                <a:latin typeface="Arial Unicode MS" pitchFamily="50" charset="-128"/>
                <a:ea typeface="Arial Unicode MS" pitchFamily="50" charset="-128"/>
                <a:cs typeface="Arial Unicode MS" pitchFamily="50" charset="-128"/>
              </a:rPr>
              <a:t>SNALP</a:t>
            </a:r>
            <a:r>
              <a:rPr lang="ja-JP" altLang="en-US" sz="2800" dirty="0" smtClean="0">
                <a:latin typeface="Arial Unicode MS" pitchFamily="50" charset="-128"/>
                <a:ea typeface="Arial Unicode MS" pitchFamily="50" charset="-128"/>
                <a:cs typeface="Arial Unicode MS" pitchFamily="50" charset="-128"/>
              </a:rPr>
              <a:t>　</a:t>
            </a:r>
            <a:endParaRPr lang="en-US" altLang="ja-JP" sz="2800" dirty="0" smtClean="0">
              <a:latin typeface="Arial Unicode MS" pitchFamily="50" charset="-128"/>
              <a:ea typeface="Arial Unicode MS" pitchFamily="50" charset="-128"/>
              <a:cs typeface="Arial Unicode MS" pitchFamily="50" charset="-128"/>
            </a:endParaRPr>
          </a:p>
          <a:p>
            <a:r>
              <a:rPr lang="ja-JP" altLang="en-US" sz="2400" dirty="0" smtClean="0">
                <a:latin typeface="Arial Unicode MS" pitchFamily="50" charset="-128"/>
                <a:ea typeface="Arial Unicode MS" pitchFamily="50" charset="-128"/>
                <a:cs typeface="Arial Unicode MS" pitchFamily="50" charset="-128"/>
              </a:rPr>
              <a:t>～</a:t>
            </a:r>
            <a:r>
              <a:rPr lang="en-US" altLang="ja-JP" sz="2400" dirty="0" smtClean="0">
                <a:solidFill>
                  <a:srgbClr val="FF0000"/>
                </a:solidFill>
                <a:latin typeface="Arial Unicode MS" pitchFamily="50" charset="-128"/>
                <a:ea typeface="Arial Unicode MS" pitchFamily="50" charset="-128"/>
                <a:cs typeface="Arial Unicode MS" pitchFamily="50" charset="-128"/>
              </a:rPr>
              <a:t>Neutralized particles </a:t>
            </a:r>
            <a:r>
              <a:rPr lang="en-US" altLang="ja-JP" sz="2400" smtClean="0">
                <a:latin typeface="Arial Unicode MS" pitchFamily="50" charset="-128"/>
                <a:ea typeface="Arial Unicode MS" pitchFamily="50" charset="-128"/>
                <a:cs typeface="Arial Unicode MS" pitchFamily="50" charset="-128"/>
              </a:rPr>
              <a:t>formed with </a:t>
            </a:r>
            <a:r>
              <a:rPr lang="en-US" altLang="ja-JP" sz="2400" dirty="0">
                <a:latin typeface="Arial Unicode MS" pitchFamily="50" charset="-128"/>
                <a:ea typeface="Arial Unicode MS" pitchFamily="50" charset="-128"/>
                <a:cs typeface="Arial Unicode MS" pitchFamily="50" charset="-128"/>
              </a:rPr>
              <a:t>ionizable </a:t>
            </a:r>
            <a:r>
              <a:rPr lang="en-US" altLang="ja-JP" sz="2400" dirty="0" err="1">
                <a:latin typeface="Arial Unicode MS" pitchFamily="50" charset="-128"/>
                <a:ea typeface="Arial Unicode MS" pitchFamily="50" charset="-128"/>
                <a:cs typeface="Arial Unicode MS" pitchFamily="50" charset="-128"/>
              </a:rPr>
              <a:t>aminolipids</a:t>
            </a:r>
            <a:r>
              <a:rPr lang="en-US" altLang="ja-JP" sz="2400" dirty="0">
                <a:latin typeface="Arial Unicode MS" pitchFamily="50" charset="-128"/>
                <a:ea typeface="Arial Unicode MS" pitchFamily="50" charset="-128"/>
                <a:cs typeface="Arial Unicode MS" pitchFamily="50" charset="-128"/>
              </a:rPr>
              <a:t> </a:t>
            </a:r>
            <a:endParaRPr lang="ja-JP" altLang="en-US" sz="2400" dirty="0">
              <a:latin typeface="Arial Unicode MS" pitchFamily="50" charset="-128"/>
              <a:ea typeface="Arial Unicode MS" pitchFamily="50" charset="-128"/>
              <a:cs typeface="Arial Unicode MS" pitchFamily="50" charset="-128"/>
            </a:endParaRPr>
          </a:p>
        </p:txBody>
      </p:sp>
      <p:pic>
        <p:nvPicPr>
          <p:cNvPr id="1331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8915" y="1764036"/>
            <a:ext cx="3757112" cy="1808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正方形/長方形 7"/>
          <p:cNvSpPr/>
          <p:nvPr/>
        </p:nvSpPr>
        <p:spPr>
          <a:xfrm>
            <a:off x="715088" y="4729302"/>
            <a:ext cx="3823483" cy="338554"/>
          </a:xfrm>
          <a:prstGeom prst="rect">
            <a:avLst/>
          </a:prstGeom>
        </p:spPr>
        <p:txBody>
          <a:bodyPr wrap="none">
            <a:spAutoFit/>
          </a:bodyPr>
          <a:lstStyle/>
          <a:p>
            <a:r>
              <a:rPr lang="en-US" altLang="ja-JP" sz="1600" dirty="0" err="1">
                <a:latin typeface="Arial Unicode MS" pitchFamily="50" charset="-128"/>
                <a:ea typeface="Arial Unicode MS" pitchFamily="50" charset="-128"/>
                <a:cs typeface="Arial Unicode MS" pitchFamily="50" charset="-128"/>
              </a:rPr>
              <a:t>Angew</a:t>
            </a:r>
            <a:r>
              <a:rPr lang="en-US" altLang="ja-JP" sz="1600" dirty="0">
                <a:latin typeface="Arial Unicode MS" pitchFamily="50" charset="-128"/>
                <a:ea typeface="Arial Unicode MS" pitchFamily="50" charset="-128"/>
                <a:cs typeface="Arial Unicode MS" pitchFamily="50" charset="-128"/>
              </a:rPr>
              <a:t> </a:t>
            </a:r>
            <a:r>
              <a:rPr lang="en-US" altLang="ja-JP" sz="1600" dirty="0" err="1">
                <a:latin typeface="Arial Unicode MS" pitchFamily="50" charset="-128"/>
                <a:ea typeface="Arial Unicode MS" pitchFamily="50" charset="-128"/>
                <a:cs typeface="Arial Unicode MS" pitchFamily="50" charset="-128"/>
              </a:rPr>
              <a:t>Chem</a:t>
            </a:r>
            <a:r>
              <a:rPr lang="en-US" altLang="ja-JP" sz="1600" dirty="0">
                <a:latin typeface="Arial Unicode MS" pitchFamily="50" charset="-128"/>
                <a:ea typeface="Arial Unicode MS" pitchFamily="50" charset="-128"/>
                <a:cs typeface="Arial Unicode MS" pitchFamily="50" charset="-128"/>
              </a:rPr>
              <a:t> </a:t>
            </a:r>
            <a:r>
              <a:rPr lang="en-US" altLang="ja-JP" sz="1600" dirty="0" err="1">
                <a:latin typeface="Arial Unicode MS" pitchFamily="50" charset="-128"/>
                <a:ea typeface="Arial Unicode MS" pitchFamily="50" charset="-128"/>
                <a:cs typeface="Arial Unicode MS" pitchFamily="50" charset="-128"/>
              </a:rPr>
              <a:t>Int</a:t>
            </a:r>
            <a:r>
              <a:rPr lang="en-US" altLang="ja-JP" sz="1600" dirty="0">
                <a:latin typeface="Arial Unicode MS" pitchFamily="50" charset="-128"/>
                <a:ea typeface="Arial Unicode MS" pitchFamily="50" charset="-128"/>
                <a:cs typeface="Arial Unicode MS" pitchFamily="50" charset="-128"/>
              </a:rPr>
              <a:t> Ed </a:t>
            </a:r>
            <a:r>
              <a:rPr lang="en-US" altLang="ja-JP" sz="1600" dirty="0" smtClean="0">
                <a:latin typeface="Arial Unicode MS" pitchFamily="50" charset="-128"/>
                <a:ea typeface="Arial Unicode MS" pitchFamily="50" charset="-128"/>
                <a:cs typeface="Arial Unicode MS" pitchFamily="50" charset="-128"/>
              </a:rPr>
              <a:t>Engl.51: 1-6 (2012)</a:t>
            </a:r>
            <a:endParaRPr lang="ja-JP" altLang="en-US" sz="1600" dirty="0">
              <a:latin typeface="Arial Unicode MS" pitchFamily="50" charset="-128"/>
              <a:ea typeface="Arial Unicode MS" pitchFamily="50" charset="-128"/>
              <a:cs typeface="Arial Unicode MS" pitchFamily="50" charset="-128"/>
            </a:endParaRPr>
          </a:p>
        </p:txBody>
      </p:sp>
      <p:sp>
        <p:nvSpPr>
          <p:cNvPr id="9" name="正方形/長方形 8"/>
          <p:cNvSpPr/>
          <p:nvPr/>
        </p:nvSpPr>
        <p:spPr>
          <a:xfrm>
            <a:off x="325029" y="3858771"/>
            <a:ext cx="4572000" cy="923330"/>
          </a:xfrm>
          <a:prstGeom prst="rect">
            <a:avLst/>
          </a:prstGeom>
        </p:spPr>
        <p:txBody>
          <a:bodyPr>
            <a:spAutoFit/>
          </a:bodyPr>
          <a:lstStyle/>
          <a:p>
            <a:r>
              <a:rPr lang="en-US" altLang="ja-JP" b="1" dirty="0">
                <a:latin typeface="Arial Unicode MS" pitchFamily="50" charset="-128"/>
                <a:ea typeface="Arial Unicode MS" pitchFamily="50" charset="-128"/>
                <a:cs typeface="Arial Unicode MS" pitchFamily="50" charset="-128"/>
              </a:rPr>
              <a:t>Maximizing the Potency of siRNA Lipid Nanoparticles for Hepatic Gene Silencing </a:t>
            </a:r>
            <a:r>
              <a:rPr lang="en-US" altLang="ja-JP" b="1" i="1" dirty="0">
                <a:latin typeface="Arial Unicode MS" pitchFamily="50" charset="-128"/>
                <a:ea typeface="Arial Unicode MS" pitchFamily="50" charset="-128"/>
                <a:cs typeface="Arial Unicode MS" pitchFamily="50" charset="-128"/>
              </a:rPr>
              <a:t>In Vivo</a:t>
            </a:r>
            <a:endParaRPr lang="ja-JP" altLang="en-US" b="1" i="1" dirty="0">
              <a:latin typeface="Arial Unicode MS" pitchFamily="50" charset="-128"/>
              <a:ea typeface="Arial Unicode MS" pitchFamily="50" charset="-128"/>
              <a:cs typeface="Arial Unicode MS" pitchFamily="50" charset="-128"/>
            </a:endParaRPr>
          </a:p>
        </p:txBody>
      </p:sp>
      <p:sp>
        <p:nvSpPr>
          <p:cNvPr id="10" name="正方形/長方形 9"/>
          <p:cNvSpPr/>
          <p:nvPr/>
        </p:nvSpPr>
        <p:spPr>
          <a:xfrm>
            <a:off x="1337817" y="5867980"/>
            <a:ext cx="2448272" cy="369332"/>
          </a:xfrm>
          <a:prstGeom prst="rect">
            <a:avLst/>
          </a:prstGeom>
        </p:spPr>
        <p:txBody>
          <a:bodyPr wrap="square">
            <a:spAutoFit/>
          </a:bodyPr>
          <a:lstStyle/>
          <a:p>
            <a:r>
              <a:rPr lang="en-US" altLang="ja-JP" b="1" dirty="0" smtClean="0"/>
              <a:t>DLin-MC3-DMA</a:t>
            </a:r>
            <a:endParaRPr lang="ja-JP" altLang="en-US" b="1" dirty="0"/>
          </a:p>
        </p:txBody>
      </p:sp>
      <p:sp>
        <p:nvSpPr>
          <p:cNvPr id="15" name="テキスト ボックス 14"/>
          <p:cNvSpPr txBox="1"/>
          <p:nvPr/>
        </p:nvSpPr>
        <p:spPr>
          <a:xfrm>
            <a:off x="6354737" y="1750072"/>
            <a:ext cx="2189895" cy="523220"/>
          </a:xfrm>
          <a:prstGeom prst="rect">
            <a:avLst/>
          </a:prstGeom>
          <a:solidFill>
            <a:schemeClr val="bg1"/>
          </a:solidFill>
          <a:ln>
            <a:noFill/>
          </a:ln>
        </p:spPr>
        <p:txBody>
          <a:bodyPr wrap="none" rtlCol="0">
            <a:spAutoFit/>
          </a:bodyPr>
          <a:lstStyle/>
          <a:p>
            <a:r>
              <a:rPr kumimoji="1" lang="en-US" altLang="ja-JP" sz="1400" dirty="0" smtClean="0">
                <a:latin typeface="Chalkduster" pitchFamily="66" charset="0"/>
                <a:cs typeface="Aharoni" pitchFamily="2" charset="-79"/>
              </a:rPr>
              <a:t>Dr. Y. </a:t>
            </a:r>
            <a:r>
              <a:rPr lang="en-US" altLang="ja-JP" sz="1400" dirty="0" smtClean="0">
                <a:latin typeface="Chalkduster" pitchFamily="66" charset="0"/>
                <a:cs typeface="Aharoni" pitchFamily="2" charset="-79"/>
              </a:rPr>
              <a:t>Yamada</a:t>
            </a:r>
          </a:p>
          <a:p>
            <a:r>
              <a:rPr kumimoji="1" lang="en-US" altLang="ja-JP" sz="1400" dirty="0" smtClean="0">
                <a:latin typeface="Chalkduster" pitchFamily="66" charset="0"/>
                <a:cs typeface="Aharoni" pitchFamily="2" charset="-79"/>
              </a:rPr>
              <a:t>(Tomorrow, Track1)</a:t>
            </a:r>
            <a:endParaRPr kumimoji="1" lang="ja-JP" altLang="en-US" sz="1400" dirty="0">
              <a:latin typeface="Chalkduster" pitchFamily="66" charset="0"/>
              <a:cs typeface="Aharoni" pitchFamily="2" charset="-79"/>
            </a:endParaRPr>
          </a:p>
        </p:txBody>
      </p:sp>
      <p:cxnSp>
        <p:nvCxnSpPr>
          <p:cNvPr id="13" name="直線矢印コネクタ 12"/>
          <p:cNvCxnSpPr/>
          <p:nvPr/>
        </p:nvCxnSpPr>
        <p:spPr>
          <a:xfrm flipH="1">
            <a:off x="6907318" y="2286950"/>
            <a:ext cx="253627" cy="79510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 name="直線矢印コネクタ 17"/>
          <p:cNvCxnSpPr/>
          <p:nvPr/>
        </p:nvCxnSpPr>
        <p:spPr>
          <a:xfrm flipH="1">
            <a:off x="7697566" y="2728616"/>
            <a:ext cx="169216" cy="4086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直線矢印コネクタ 19"/>
          <p:cNvCxnSpPr/>
          <p:nvPr/>
        </p:nvCxnSpPr>
        <p:spPr>
          <a:xfrm>
            <a:off x="5756749" y="2572202"/>
            <a:ext cx="242248" cy="60928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2" name="テキスト ボックス 21"/>
          <p:cNvSpPr txBox="1"/>
          <p:nvPr/>
        </p:nvSpPr>
        <p:spPr>
          <a:xfrm>
            <a:off x="4427984" y="1901286"/>
            <a:ext cx="1954959" cy="738664"/>
          </a:xfrm>
          <a:prstGeom prst="rect">
            <a:avLst/>
          </a:prstGeom>
          <a:solidFill>
            <a:schemeClr val="bg1"/>
          </a:solidFill>
          <a:ln>
            <a:noFill/>
          </a:ln>
        </p:spPr>
        <p:txBody>
          <a:bodyPr wrap="none" rtlCol="0">
            <a:spAutoFit/>
          </a:bodyPr>
          <a:lstStyle/>
          <a:p>
            <a:r>
              <a:rPr kumimoji="1" lang="en-US" altLang="ja-JP" sz="1400" dirty="0" smtClean="0">
                <a:latin typeface="Chalkduster" pitchFamily="66" charset="0"/>
                <a:cs typeface="Aharoni" pitchFamily="2" charset="-79"/>
              </a:rPr>
              <a:t>Dr. </a:t>
            </a:r>
            <a:r>
              <a:rPr lang="en-US" altLang="ja-JP" sz="1400" dirty="0" smtClean="0">
                <a:latin typeface="Chalkduster" pitchFamily="66" charset="0"/>
                <a:cs typeface="Aharoni" pitchFamily="2" charset="-79"/>
              </a:rPr>
              <a:t>H. Hatakeyama</a:t>
            </a:r>
          </a:p>
          <a:p>
            <a:r>
              <a:rPr lang="en-US" altLang="ja-JP" sz="1400" dirty="0" smtClean="0">
                <a:latin typeface="Chalkduster" pitchFamily="66" charset="0"/>
                <a:cs typeface="Aharoni" pitchFamily="2" charset="-79"/>
              </a:rPr>
              <a:t>(MD. Anderson </a:t>
            </a:r>
          </a:p>
          <a:p>
            <a:r>
              <a:rPr lang="en-US" altLang="ja-JP" sz="1400" dirty="0" smtClean="0">
                <a:latin typeface="Chalkduster" pitchFamily="66" charset="0"/>
                <a:cs typeface="Aharoni" pitchFamily="2" charset="-79"/>
              </a:rPr>
              <a:t>cancer center)</a:t>
            </a:r>
          </a:p>
        </p:txBody>
      </p:sp>
      <p:pic>
        <p:nvPicPr>
          <p:cNvPr id="16" name="図 15"/>
          <p:cNvPicPr>
            <a:picLocks noChangeAspect="1"/>
          </p:cNvPicPr>
          <p:nvPr/>
        </p:nvPicPr>
        <p:blipFill>
          <a:blip r:embed="rId5"/>
          <a:stretch>
            <a:fillRect/>
          </a:stretch>
        </p:blipFill>
        <p:spPr>
          <a:xfrm>
            <a:off x="362179" y="5287136"/>
            <a:ext cx="4281829" cy="597943"/>
          </a:xfrm>
          <a:prstGeom prst="rect">
            <a:avLst/>
          </a:prstGeom>
        </p:spPr>
      </p:pic>
    </p:spTree>
    <p:extLst>
      <p:ext uri="{BB962C8B-B14F-4D97-AF65-F5344CB8AC3E}">
        <p14:creationId xmlns:p14="http://schemas.microsoft.com/office/powerpoint/2010/main" val="57972207"/>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516610"/>
            <a:ext cx="5036144" cy="62445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正方形/長方形 5"/>
          <p:cNvSpPr/>
          <p:nvPr/>
        </p:nvSpPr>
        <p:spPr>
          <a:xfrm>
            <a:off x="251520" y="27958"/>
            <a:ext cx="5839612" cy="523220"/>
          </a:xfrm>
          <a:prstGeom prst="rect">
            <a:avLst/>
          </a:prstGeom>
        </p:spPr>
        <p:txBody>
          <a:bodyPr wrap="none">
            <a:spAutoFit/>
          </a:bodyPr>
          <a:lstStyle/>
          <a:p>
            <a:r>
              <a:rPr lang="en-US" altLang="ja-JP" sz="2800" dirty="0">
                <a:latin typeface="Arial Unicode MS" panose="020B0604020202020204" pitchFamily="50" charset="-128"/>
                <a:ea typeface="Arial Unicode MS" panose="020B0604020202020204" pitchFamily="50" charset="-128"/>
                <a:cs typeface="Arial Unicode MS" panose="020B0604020202020204" pitchFamily="50" charset="-128"/>
              </a:rPr>
              <a:t>RNAi-based drugs in clinical trials.</a:t>
            </a:r>
            <a:endParaRPr lang="ja-JP" altLang="en-US" sz="28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 name="テキスト ボックス 7"/>
          <p:cNvSpPr txBox="1"/>
          <p:nvPr/>
        </p:nvSpPr>
        <p:spPr>
          <a:xfrm>
            <a:off x="5509672" y="5949280"/>
            <a:ext cx="3634328" cy="646331"/>
          </a:xfrm>
          <a:prstGeom prst="rect">
            <a:avLst/>
          </a:prstGeom>
          <a:noFill/>
        </p:spPr>
        <p:txBody>
          <a:bodyPr wrap="none" rtlCol="0">
            <a:spAutoFit/>
          </a:bodyPr>
          <a:lstStyle/>
          <a:p>
            <a:r>
              <a:rPr kumimoji="1" lang="en-US" altLang="ja-JP" dirty="0" err="1" smtClean="0">
                <a:latin typeface="Arial Unicode MS" panose="020B0604020202020204" pitchFamily="50" charset="-128"/>
                <a:ea typeface="Arial Unicode MS" panose="020B0604020202020204" pitchFamily="50" charset="-128"/>
                <a:cs typeface="Arial Unicode MS" panose="020B0604020202020204" pitchFamily="50" charset="-128"/>
              </a:rPr>
              <a:t>Kanasty</a:t>
            </a:r>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 R et al. Nature Materials </a:t>
            </a:r>
          </a:p>
          <a:p>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12: 967-977 (2013)</a:t>
            </a: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 name="正方形/長方形 10"/>
          <p:cNvSpPr/>
          <p:nvPr/>
        </p:nvSpPr>
        <p:spPr>
          <a:xfrm>
            <a:off x="1867064" y="938353"/>
            <a:ext cx="216024" cy="936104"/>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正方形/長方形 12"/>
          <p:cNvSpPr/>
          <p:nvPr/>
        </p:nvSpPr>
        <p:spPr>
          <a:xfrm>
            <a:off x="1867064" y="2155550"/>
            <a:ext cx="216024" cy="576064"/>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4023116859"/>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410" name="グループ化 11"/>
          <p:cNvGrpSpPr>
            <a:grpSpLocks/>
          </p:cNvGrpSpPr>
          <p:nvPr/>
        </p:nvGrpSpPr>
        <p:grpSpPr bwMode="auto">
          <a:xfrm>
            <a:off x="-625782" y="2733985"/>
            <a:ext cx="3578225" cy="3821113"/>
            <a:chOff x="1170834" y="2714794"/>
            <a:chExt cx="1905385" cy="2052876"/>
          </a:xfrm>
        </p:grpSpPr>
        <p:sp>
          <p:nvSpPr>
            <p:cNvPr id="17717" name="Oval 29"/>
            <p:cNvSpPr>
              <a:spLocks noChangeAspect="1" noChangeArrowheads="1"/>
            </p:cNvSpPr>
            <p:nvPr/>
          </p:nvSpPr>
          <p:spPr bwMode="auto">
            <a:xfrm>
              <a:off x="1177602" y="2757856"/>
              <a:ext cx="1850476" cy="1861435"/>
            </a:xfrm>
            <a:prstGeom prst="ellipse">
              <a:avLst/>
            </a:prstGeom>
            <a:gradFill rotWithShape="1">
              <a:gsLst>
                <a:gs pos="0">
                  <a:srgbClr val="EAEAEA"/>
                </a:gs>
                <a:gs pos="100000">
                  <a:srgbClr val="C0C0C0"/>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718" name="正方形/長方形 9"/>
            <p:cNvSpPr>
              <a:spLocks noChangeArrowheads="1"/>
            </p:cNvSpPr>
            <p:nvPr/>
          </p:nvSpPr>
          <p:spPr bwMode="auto">
            <a:xfrm>
              <a:off x="1170834" y="2714794"/>
              <a:ext cx="798936" cy="2052876"/>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719" name="正方形/長方形 664"/>
            <p:cNvSpPr>
              <a:spLocks noChangeArrowheads="1"/>
            </p:cNvSpPr>
            <p:nvPr/>
          </p:nvSpPr>
          <p:spPr bwMode="auto">
            <a:xfrm>
              <a:off x="1430837" y="3602516"/>
              <a:ext cx="1645382" cy="1126472"/>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412" name="Text Box 31"/>
          <p:cNvSpPr txBox="1">
            <a:spLocks noChangeArrowheads="1"/>
          </p:cNvSpPr>
          <p:nvPr/>
        </p:nvSpPr>
        <p:spPr bwMode="auto">
          <a:xfrm>
            <a:off x="731973" y="3424129"/>
            <a:ext cx="2069797"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lnSpc>
                <a:spcPts val="1800"/>
              </a:lnSpc>
              <a:spcBef>
                <a:spcPct val="0"/>
              </a:spcBef>
              <a:buFontTx/>
              <a:buNone/>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p</a:t>
            </a:r>
            <a:r>
              <a:rPr lang="ja-JP" alt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rPr>
              <a:t>ＤＮＡ</a:t>
            </a: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endPar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endParaRPr>
          </a:p>
          <a:p>
            <a:pPr algn="ctr" eaLnBrk="1" hangingPunct="1">
              <a:lnSpc>
                <a:spcPts val="1800"/>
              </a:lnSpc>
              <a:spcBef>
                <a:spcPct val="0"/>
              </a:spcBef>
              <a:buFontTx/>
              <a:buNone/>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Nucleic acid </a:t>
            </a:r>
            <a:r>
              <a:rPr lang="ja-JP" alt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400" dirty="0" err="1" smtClean="0">
                <a:latin typeface="Arial Unicode MS" panose="020B0604020202020204" pitchFamily="50" charset="-128"/>
                <a:ea typeface="Arial Unicode MS" panose="020B0604020202020204" pitchFamily="50" charset="-128"/>
                <a:cs typeface="Arial Unicode MS" panose="020B0604020202020204" pitchFamily="50" charset="-128"/>
              </a:rPr>
              <a:t>siRNA</a:t>
            </a:r>
            <a:r>
              <a:rPr lang="ja-JP" alt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endParaRPr>
          </a:p>
          <a:p>
            <a:pPr algn="ctr" eaLnBrk="1" hangingPunct="1">
              <a:lnSpc>
                <a:spcPts val="1800"/>
              </a:lnSpc>
              <a:spcBef>
                <a:spcPct val="0"/>
              </a:spcBef>
              <a:buFontTx/>
              <a:buNone/>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(Negatively charged)</a:t>
            </a:r>
          </a:p>
        </p:txBody>
      </p:sp>
      <p:sp>
        <p:nvSpPr>
          <p:cNvPr id="17428" name="テキスト ボックス 6"/>
          <p:cNvSpPr txBox="1">
            <a:spLocks noChangeArrowheads="1"/>
          </p:cNvSpPr>
          <p:nvPr/>
        </p:nvSpPr>
        <p:spPr bwMode="auto">
          <a:xfrm>
            <a:off x="344375" y="1261599"/>
            <a:ext cx="1193983" cy="182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lnSpc>
                <a:spcPts val="700"/>
              </a:lnSpc>
              <a:spcBef>
                <a:spcPct val="0"/>
              </a:spcBef>
              <a:buFontTx/>
              <a:buNone/>
            </a:pPr>
            <a:r>
              <a:rPr lang="en-US" altLang="ja-JP"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PEG</a:t>
            </a:r>
            <a:endParaRPr lang="ja-JP" altLang="en-US" baseline="-25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 name="テキスト ボックス 4"/>
          <p:cNvSpPr txBox="1"/>
          <p:nvPr/>
        </p:nvSpPr>
        <p:spPr>
          <a:xfrm>
            <a:off x="2670415" y="991689"/>
            <a:ext cx="1923925" cy="400110"/>
          </a:xfrm>
          <a:prstGeom prst="rect">
            <a:avLst/>
          </a:prstGeom>
          <a:noFill/>
        </p:spPr>
        <p:txBody>
          <a:bodyPr wrap="none" rtlCol="0">
            <a:spAutoFit/>
          </a:bodyPr>
          <a:lstStyle/>
          <a:p>
            <a:r>
              <a:rPr kumimoji="1" lang="en-US" altLang="ja-JP" sz="2000" b="1" dirty="0" smtClean="0">
                <a:latin typeface="Arial Unicode MS" panose="020B0604020202020204" pitchFamily="50" charset="-128"/>
                <a:ea typeface="Arial Unicode MS" panose="020B0604020202020204" pitchFamily="50" charset="-128"/>
                <a:cs typeface="Arial Unicode MS" panose="020B0604020202020204" pitchFamily="50" charset="-128"/>
              </a:rPr>
              <a:t>Neutral Charge</a:t>
            </a:r>
            <a:endParaRPr kumimoji="1" lang="ja-JP" altLang="en-US" sz="20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1" name="グループ化 10"/>
          <p:cNvGrpSpPr/>
          <p:nvPr/>
        </p:nvGrpSpPr>
        <p:grpSpPr>
          <a:xfrm>
            <a:off x="4230200" y="3662674"/>
            <a:ext cx="4690038" cy="2911983"/>
            <a:chOff x="79778" y="3832028"/>
            <a:chExt cx="4548263" cy="2911983"/>
          </a:xfrm>
        </p:grpSpPr>
        <p:sp>
          <p:nvSpPr>
            <p:cNvPr id="449" name="AutoShape 78"/>
            <p:cNvSpPr>
              <a:spLocks noChangeArrowheads="1"/>
            </p:cNvSpPr>
            <p:nvPr/>
          </p:nvSpPr>
          <p:spPr bwMode="auto">
            <a:xfrm>
              <a:off x="659085" y="3832028"/>
              <a:ext cx="3968956" cy="2911983"/>
            </a:xfrm>
            <a:prstGeom prst="roundRect">
              <a:avLst>
                <a:gd name="adj" fmla="val 8682"/>
              </a:avLst>
            </a:prstGeom>
            <a:noFill/>
            <a:ln w="19050" algn="ctr">
              <a:solidFill>
                <a:schemeClr val="tx1"/>
              </a:solidFill>
              <a:round/>
              <a:headEnd/>
              <a:tailEnd/>
            </a:ln>
          </p:spPr>
          <p:txBody>
            <a:bodyPr wrap="none" anchor="ctr"/>
            <a:lstStyle/>
            <a:p>
              <a:pPr eaLnBrk="1" hangingPunct="1">
                <a:defRPr/>
              </a:pPr>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0" name="ドーナツ 449"/>
            <p:cNvSpPr>
              <a:spLocks noChangeAspect="1"/>
            </p:cNvSpPr>
            <p:nvPr/>
          </p:nvSpPr>
          <p:spPr bwMode="auto">
            <a:xfrm>
              <a:off x="79778" y="3994065"/>
              <a:ext cx="516040" cy="508280"/>
            </a:xfrm>
            <a:prstGeom prst="donut">
              <a:avLst>
                <a:gd name="adj" fmla="val 9524"/>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C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482" name="グループ化 481"/>
            <p:cNvGrpSpPr/>
            <p:nvPr/>
          </p:nvGrpSpPr>
          <p:grpSpPr>
            <a:xfrm>
              <a:off x="185624" y="4100042"/>
              <a:ext cx="293291" cy="293291"/>
              <a:chOff x="9799656" y="1353064"/>
              <a:chExt cx="243989" cy="245192"/>
            </a:xfrm>
          </p:grpSpPr>
          <p:sp>
            <p:nvSpPr>
              <p:cNvPr id="483" name="円/楕円 482"/>
              <p:cNvSpPr/>
              <p:nvPr/>
            </p:nvSpPr>
            <p:spPr>
              <a:xfrm>
                <a:off x="9799656" y="1353064"/>
                <a:ext cx="243989" cy="245192"/>
              </a:xfrm>
              <a:prstGeom prst="ellipse">
                <a:avLst/>
              </a:prstGeom>
              <a:solidFill>
                <a:srgbClr val="99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solidFill>
                    <a:prstClr val="white"/>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84" name="フリーフォーム 483"/>
              <p:cNvSpPr/>
              <p:nvPr/>
            </p:nvSpPr>
            <p:spPr>
              <a:xfrm>
                <a:off x="9845620" y="1405521"/>
                <a:ext cx="170275" cy="151520"/>
              </a:xfrm>
              <a:custGeom>
                <a:avLst/>
                <a:gdLst>
                  <a:gd name="connsiteX0" fmla="*/ 171119 w 438656"/>
                  <a:gd name="connsiteY0" fmla="*/ 583028 h 583028"/>
                  <a:gd name="connsiteX1" fmla="*/ 4 w 438656"/>
                  <a:gd name="connsiteY1" fmla="*/ 240796 h 583028"/>
                  <a:gd name="connsiteX2" fmla="*/ 165772 w 438656"/>
                  <a:gd name="connsiteY2" fmla="*/ 164 h 583028"/>
                  <a:gd name="connsiteX3" fmla="*/ 245983 w 438656"/>
                  <a:gd name="connsiteY3" fmla="*/ 203364 h 583028"/>
                  <a:gd name="connsiteX4" fmla="*/ 128340 w 438656"/>
                  <a:gd name="connsiteY4" fmla="*/ 219407 h 583028"/>
                  <a:gd name="connsiteX5" fmla="*/ 336888 w 438656"/>
                  <a:gd name="connsiteY5" fmla="*/ 21554 h 583028"/>
                  <a:gd name="connsiteX6" fmla="*/ 438488 w 438656"/>
                  <a:gd name="connsiteY6" fmla="*/ 278228 h 583028"/>
                  <a:gd name="connsiteX7" fmla="*/ 315498 w 438656"/>
                  <a:gd name="connsiteY7" fmla="*/ 518859 h 58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656" h="583028">
                    <a:moveTo>
                      <a:pt x="171119" y="583028"/>
                    </a:moveTo>
                    <a:cubicBezTo>
                      <a:pt x="86007" y="460484"/>
                      <a:pt x="895" y="337940"/>
                      <a:pt x="4" y="240796"/>
                    </a:cubicBezTo>
                    <a:cubicBezTo>
                      <a:pt x="-887" y="143652"/>
                      <a:pt x="124776" y="6403"/>
                      <a:pt x="165772" y="164"/>
                    </a:cubicBezTo>
                    <a:cubicBezTo>
                      <a:pt x="206768" y="-6075"/>
                      <a:pt x="252222" y="166824"/>
                      <a:pt x="245983" y="203364"/>
                    </a:cubicBezTo>
                    <a:cubicBezTo>
                      <a:pt x="239744" y="239904"/>
                      <a:pt x="113189" y="249709"/>
                      <a:pt x="128340" y="219407"/>
                    </a:cubicBezTo>
                    <a:cubicBezTo>
                      <a:pt x="143491" y="189105"/>
                      <a:pt x="285197" y="11750"/>
                      <a:pt x="336888" y="21554"/>
                    </a:cubicBezTo>
                    <a:cubicBezTo>
                      <a:pt x="388579" y="31357"/>
                      <a:pt x="442053" y="195344"/>
                      <a:pt x="438488" y="278228"/>
                    </a:cubicBezTo>
                    <a:cubicBezTo>
                      <a:pt x="434923" y="361112"/>
                      <a:pt x="315498" y="518859"/>
                      <a:pt x="315498" y="51885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0" lang="en-US">
                  <a:solidFill>
                    <a:prstClr val="white"/>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nvGrpSpPr>
          <p:cNvPr id="13" name="グループ化 12"/>
          <p:cNvGrpSpPr/>
          <p:nvPr/>
        </p:nvGrpSpPr>
        <p:grpSpPr>
          <a:xfrm>
            <a:off x="7631748" y="3979686"/>
            <a:ext cx="1346455" cy="744371"/>
            <a:chOff x="3477741" y="4149040"/>
            <a:chExt cx="1346455" cy="744371"/>
          </a:xfrm>
        </p:grpSpPr>
        <p:sp>
          <p:nvSpPr>
            <p:cNvPr id="469" name="Text Box 118"/>
            <p:cNvSpPr txBox="1">
              <a:spLocks noChangeArrowheads="1"/>
            </p:cNvSpPr>
            <p:nvPr/>
          </p:nvSpPr>
          <p:spPr bwMode="auto">
            <a:xfrm>
              <a:off x="3477741" y="4149040"/>
              <a:ext cx="1156490" cy="323165"/>
            </a:xfrm>
            <a:prstGeom prst="rect">
              <a:avLst/>
            </a:prstGeom>
            <a:solidFill>
              <a:schemeClr val="tx1"/>
            </a:solidFill>
            <a:ln>
              <a:noFill/>
            </a:ln>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lnSpc>
                  <a:spcPts val="1800"/>
                </a:lnSpc>
                <a:spcBef>
                  <a:spcPts val="0"/>
                </a:spcBef>
                <a:buFontTx/>
                <a:buNone/>
              </a:pPr>
              <a:r>
                <a:rPr lang="en-US" altLang="ja-JP" sz="1600" dirty="0" smtClean="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Cytoplasm</a:t>
              </a:r>
            </a:p>
          </p:txBody>
        </p:sp>
        <p:sp>
          <p:nvSpPr>
            <p:cNvPr id="470" name="Text Box 118"/>
            <p:cNvSpPr txBox="1">
              <a:spLocks noChangeArrowheads="1"/>
            </p:cNvSpPr>
            <p:nvPr/>
          </p:nvSpPr>
          <p:spPr bwMode="auto">
            <a:xfrm>
              <a:off x="3558180" y="4442005"/>
              <a:ext cx="1266016" cy="45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lnSpc>
                  <a:spcPts val="1400"/>
                </a:lnSpc>
                <a:spcBef>
                  <a:spcPts val="0"/>
                </a:spcBef>
                <a:buFontTx/>
                <a:buNone/>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Reductive environment</a:t>
              </a:r>
            </a:p>
          </p:txBody>
        </p:sp>
      </p:grpSp>
      <p:grpSp>
        <p:nvGrpSpPr>
          <p:cNvPr id="14" name="グループ化 13"/>
          <p:cNvGrpSpPr/>
          <p:nvPr/>
        </p:nvGrpSpPr>
        <p:grpSpPr>
          <a:xfrm>
            <a:off x="6876145" y="4763714"/>
            <a:ext cx="1926841" cy="663236"/>
            <a:chOff x="2722138" y="4933068"/>
            <a:chExt cx="1926841" cy="663236"/>
          </a:xfrm>
        </p:grpSpPr>
        <p:sp>
          <p:nvSpPr>
            <p:cNvPr id="455" name="爆発 1 454"/>
            <p:cNvSpPr/>
            <p:nvPr/>
          </p:nvSpPr>
          <p:spPr bwMode="auto">
            <a:xfrm>
              <a:off x="3653817" y="5007774"/>
              <a:ext cx="960764" cy="588530"/>
            </a:xfrm>
            <a:prstGeom prst="irregularSeal1">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6" name="Text Box 97"/>
            <p:cNvSpPr txBox="1">
              <a:spLocks noChangeArrowheads="1"/>
            </p:cNvSpPr>
            <p:nvPr/>
          </p:nvSpPr>
          <p:spPr bwMode="auto">
            <a:xfrm>
              <a:off x="3660630" y="5100534"/>
              <a:ext cx="9883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a:spcBef>
                  <a:spcPct val="50000"/>
                </a:spcBef>
                <a:buNone/>
              </a:pPr>
              <a:r>
                <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rPr>
                <a:t>Collapse</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3" name="ドーナツ 452"/>
            <p:cNvSpPr>
              <a:spLocks noChangeAspect="1"/>
            </p:cNvSpPr>
            <p:nvPr/>
          </p:nvSpPr>
          <p:spPr bwMode="auto">
            <a:xfrm>
              <a:off x="3087528" y="4933068"/>
              <a:ext cx="537258" cy="536486"/>
            </a:xfrm>
            <a:prstGeom prst="donut">
              <a:avLst>
                <a:gd name="adj" fmla="val 8568"/>
              </a:avLst>
            </a:prstGeom>
            <a:no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C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7" name="下矢印 466"/>
            <p:cNvSpPr/>
            <p:nvPr/>
          </p:nvSpPr>
          <p:spPr>
            <a:xfrm rot="16200000">
              <a:off x="2711476" y="5032401"/>
              <a:ext cx="337119" cy="315796"/>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2" name="円/楕円 491"/>
            <p:cNvSpPr/>
            <p:nvPr/>
          </p:nvSpPr>
          <p:spPr>
            <a:xfrm>
              <a:off x="3203937" y="5053139"/>
              <a:ext cx="293291" cy="293291"/>
            </a:xfrm>
            <a:prstGeom prst="ellipse">
              <a:avLst/>
            </a:prstGeom>
            <a:solidFill>
              <a:srgbClr val="99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solidFill>
                  <a:prstClr val="white"/>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3" name="フリーフォーム 492"/>
            <p:cNvSpPr/>
            <p:nvPr/>
          </p:nvSpPr>
          <p:spPr>
            <a:xfrm>
              <a:off x="3243170" y="5121853"/>
              <a:ext cx="204682" cy="181243"/>
            </a:xfrm>
            <a:custGeom>
              <a:avLst/>
              <a:gdLst>
                <a:gd name="connsiteX0" fmla="*/ 171119 w 438656"/>
                <a:gd name="connsiteY0" fmla="*/ 583028 h 583028"/>
                <a:gd name="connsiteX1" fmla="*/ 4 w 438656"/>
                <a:gd name="connsiteY1" fmla="*/ 240796 h 583028"/>
                <a:gd name="connsiteX2" fmla="*/ 165772 w 438656"/>
                <a:gd name="connsiteY2" fmla="*/ 164 h 583028"/>
                <a:gd name="connsiteX3" fmla="*/ 245983 w 438656"/>
                <a:gd name="connsiteY3" fmla="*/ 203364 h 583028"/>
                <a:gd name="connsiteX4" fmla="*/ 128340 w 438656"/>
                <a:gd name="connsiteY4" fmla="*/ 219407 h 583028"/>
                <a:gd name="connsiteX5" fmla="*/ 336888 w 438656"/>
                <a:gd name="connsiteY5" fmla="*/ 21554 h 583028"/>
                <a:gd name="connsiteX6" fmla="*/ 438488 w 438656"/>
                <a:gd name="connsiteY6" fmla="*/ 278228 h 583028"/>
                <a:gd name="connsiteX7" fmla="*/ 315498 w 438656"/>
                <a:gd name="connsiteY7" fmla="*/ 518859 h 58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656" h="583028">
                  <a:moveTo>
                    <a:pt x="171119" y="583028"/>
                  </a:moveTo>
                  <a:cubicBezTo>
                    <a:pt x="86007" y="460484"/>
                    <a:pt x="895" y="337940"/>
                    <a:pt x="4" y="240796"/>
                  </a:cubicBezTo>
                  <a:cubicBezTo>
                    <a:pt x="-887" y="143652"/>
                    <a:pt x="124776" y="6403"/>
                    <a:pt x="165772" y="164"/>
                  </a:cubicBezTo>
                  <a:cubicBezTo>
                    <a:pt x="206768" y="-6075"/>
                    <a:pt x="252222" y="166824"/>
                    <a:pt x="245983" y="203364"/>
                  </a:cubicBezTo>
                  <a:cubicBezTo>
                    <a:pt x="239744" y="239904"/>
                    <a:pt x="113189" y="249709"/>
                    <a:pt x="128340" y="219407"/>
                  </a:cubicBezTo>
                  <a:cubicBezTo>
                    <a:pt x="143491" y="189105"/>
                    <a:pt x="285197" y="11750"/>
                    <a:pt x="336888" y="21554"/>
                  </a:cubicBezTo>
                  <a:cubicBezTo>
                    <a:pt x="388579" y="31357"/>
                    <a:pt x="442053" y="195344"/>
                    <a:pt x="438488" y="278228"/>
                  </a:cubicBezTo>
                  <a:cubicBezTo>
                    <a:pt x="434923" y="361112"/>
                    <a:pt x="315498" y="518859"/>
                    <a:pt x="315498" y="51885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0" lang="en-US">
                <a:solidFill>
                  <a:prstClr val="white"/>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7" name="グループ化 26"/>
          <p:cNvGrpSpPr/>
          <p:nvPr/>
        </p:nvGrpSpPr>
        <p:grpSpPr>
          <a:xfrm>
            <a:off x="4256614" y="4630391"/>
            <a:ext cx="2491972" cy="1024978"/>
            <a:chOff x="197464" y="4861832"/>
            <a:chExt cx="2491972" cy="1024978"/>
          </a:xfrm>
        </p:grpSpPr>
        <p:sp>
          <p:nvSpPr>
            <p:cNvPr id="489" name="円/楕円 488"/>
            <p:cNvSpPr/>
            <p:nvPr/>
          </p:nvSpPr>
          <p:spPr>
            <a:xfrm>
              <a:off x="2284325" y="5056831"/>
              <a:ext cx="293291" cy="293291"/>
            </a:xfrm>
            <a:prstGeom prst="ellipse">
              <a:avLst/>
            </a:prstGeom>
            <a:solidFill>
              <a:srgbClr val="99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solidFill>
                  <a:prstClr val="white"/>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0" name="フリーフォーム 489"/>
            <p:cNvSpPr/>
            <p:nvPr/>
          </p:nvSpPr>
          <p:spPr>
            <a:xfrm>
              <a:off x="2323558" y="5125545"/>
              <a:ext cx="204682" cy="181243"/>
            </a:xfrm>
            <a:custGeom>
              <a:avLst/>
              <a:gdLst>
                <a:gd name="connsiteX0" fmla="*/ 171119 w 438656"/>
                <a:gd name="connsiteY0" fmla="*/ 583028 h 583028"/>
                <a:gd name="connsiteX1" fmla="*/ 4 w 438656"/>
                <a:gd name="connsiteY1" fmla="*/ 240796 h 583028"/>
                <a:gd name="connsiteX2" fmla="*/ 165772 w 438656"/>
                <a:gd name="connsiteY2" fmla="*/ 164 h 583028"/>
                <a:gd name="connsiteX3" fmla="*/ 245983 w 438656"/>
                <a:gd name="connsiteY3" fmla="*/ 203364 h 583028"/>
                <a:gd name="connsiteX4" fmla="*/ 128340 w 438656"/>
                <a:gd name="connsiteY4" fmla="*/ 219407 h 583028"/>
                <a:gd name="connsiteX5" fmla="*/ 336888 w 438656"/>
                <a:gd name="connsiteY5" fmla="*/ 21554 h 583028"/>
                <a:gd name="connsiteX6" fmla="*/ 438488 w 438656"/>
                <a:gd name="connsiteY6" fmla="*/ 278228 h 583028"/>
                <a:gd name="connsiteX7" fmla="*/ 315498 w 438656"/>
                <a:gd name="connsiteY7" fmla="*/ 518859 h 58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656" h="583028">
                  <a:moveTo>
                    <a:pt x="171119" y="583028"/>
                  </a:moveTo>
                  <a:cubicBezTo>
                    <a:pt x="86007" y="460484"/>
                    <a:pt x="895" y="337940"/>
                    <a:pt x="4" y="240796"/>
                  </a:cubicBezTo>
                  <a:cubicBezTo>
                    <a:pt x="-887" y="143652"/>
                    <a:pt x="124776" y="6403"/>
                    <a:pt x="165772" y="164"/>
                  </a:cubicBezTo>
                  <a:cubicBezTo>
                    <a:pt x="206768" y="-6075"/>
                    <a:pt x="252222" y="166824"/>
                    <a:pt x="245983" y="203364"/>
                  </a:cubicBezTo>
                  <a:cubicBezTo>
                    <a:pt x="239744" y="239904"/>
                    <a:pt x="113189" y="249709"/>
                    <a:pt x="128340" y="219407"/>
                  </a:cubicBezTo>
                  <a:cubicBezTo>
                    <a:pt x="143491" y="189105"/>
                    <a:pt x="285197" y="11750"/>
                    <a:pt x="336888" y="21554"/>
                  </a:cubicBezTo>
                  <a:cubicBezTo>
                    <a:pt x="388579" y="31357"/>
                    <a:pt x="442053" y="195344"/>
                    <a:pt x="438488" y="278228"/>
                  </a:cubicBezTo>
                  <a:cubicBezTo>
                    <a:pt x="434923" y="361112"/>
                    <a:pt x="315498" y="518859"/>
                    <a:pt x="315498" y="51885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0" lang="en-US">
                <a:solidFill>
                  <a:prstClr val="white"/>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7" name="ドーナツ 456"/>
            <p:cNvSpPr>
              <a:spLocks noChangeAspect="1"/>
            </p:cNvSpPr>
            <p:nvPr/>
          </p:nvSpPr>
          <p:spPr bwMode="auto">
            <a:xfrm>
              <a:off x="2173396" y="4942806"/>
              <a:ext cx="516040" cy="527251"/>
            </a:xfrm>
            <a:prstGeom prst="donut">
              <a:avLst>
                <a:gd name="adj" fmla="val 9524"/>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C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4" name="下矢印 463"/>
            <p:cNvSpPr/>
            <p:nvPr/>
          </p:nvSpPr>
          <p:spPr>
            <a:xfrm rot="18187895">
              <a:off x="1836592" y="4845963"/>
              <a:ext cx="339361" cy="371100"/>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3" name="爆発 1 472"/>
            <p:cNvSpPr/>
            <p:nvPr/>
          </p:nvSpPr>
          <p:spPr bwMode="auto">
            <a:xfrm>
              <a:off x="197464" y="4928501"/>
              <a:ext cx="2009542" cy="958309"/>
            </a:xfrm>
            <a:prstGeom prst="irregularSeal1">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4" name="Text Box 97"/>
            <p:cNvSpPr txBox="1">
              <a:spLocks noChangeArrowheads="1"/>
            </p:cNvSpPr>
            <p:nvPr/>
          </p:nvSpPr>
          <p:spPr bwMode="auto">
            <a:xfrm>
              <a:off x="294853" y="5132499"/>
              <a:ext cx="165021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a:spcBef>
                  <a:spcPts val="0"/>
                </a:spcBef>
                <a:buNone/>
              </a:pPr>
              <a:r>
                <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rPr>
                <a:t>Endosomal </a:t>
              </a:r>
            </a:p>
            <a:p>
              <a:pPr algn="ctr">
                <a:spcBef>
                  <a:spcPts val="0"/>
                </a:spcBef>
                <a:buNone/>
              </a:pPr>
              <a:r>
                <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rPr>
                <a:t>Escape</a:t>
              </a:r>
            </a:p>
          </p:txBody>
        </p:sp>
      </p:grpSp>
      <p:sp>
        <p:nvSpPr>
          <p:cNvPr id="445" name="テキスト ボックス 2"/>
          <p:cNvSpPr txBox="1">
            <a:spLocks noChangeArrowheads="1"/>
          </p:cNvSpPr>
          <p:nvPr/>
        </p:nvSpPr>
        <p:spPr bwMode="auto">
          <a:xfrm>
            <a:off x="5233003" y="1706099"/>
            <a:ext cx="11336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ssPalmM</a:t>
            </a:r>
            <a:endParaRPr lang="en-US" altLang="ja-JP" sz="18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4" name="正方形/長方形 7"/>
          <p:cNvSpPr>
            <a:spLocks noChangeArrowheads="1"/>
          </p:cNvSpPr>
          <p:nvPr/>
        </p:nvSpPr>
        <p:spPr bwMode="auto">
          <a:xfrm>
            <a:off x="6318355" y="2736049"/>
            <a:ext cx="994559" cy="247783"/>
          </a:xfrm>
          <a:prstGeom prst="rect">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algn="ctr"/>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5" name="正方形/長方形 5"/>
          <p:cNvSpPr>
            <a:spLocks noChangeArrowheads="1"/>
          </p:cNvSpPr>
          <p:nvPr/>
        </p:nvSpPr>
        <p:spPr bwMode="auto">
          <a:xfrm>
            <a:off x="7319546" y="2624202"/>
            <a:ext cx="295052" cy="395766"/>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6" name="テキスト ボックス 2"/>
          <p:cNvSpPr txBox="1">
            <a:spLocks noChangeArrowheads="1"/>
          </p:cNvSpPr>
          <p:nvPr/>
        </p:nvSpPr>
        <p:spPr bwMode="auto">
          <a:xfrm>
            <a:off x="4943547" y="2203350"/>
            <a:ext cx="152958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algn="ctr" eaLnBrk="1" hangingPunct="1"/>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C</a:t>
            </a:r>
            <a:r>
              <a:rPr lang="en-US" altLang="ja-JP" sz="1400"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13</a:t>
            </a: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H</a:t>
            </a:r>
            <a:r>
              <a:rPr lang="en-US" altLang="ja-JP" sz="1400"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27</a:t>
            </a: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p>
          <a:p>
            <a:pPr algn="ctr" eaLnBrk="1" hangingPunct="1"/>
            <a:r>
              <a:rPr lang="ja-JP" alt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400" dirty="0" err="1" smtClean="0">
                <a:latin typeface="Arial Unicode MS" panose="020B0604020202020204" pitchFamily="50" charset="-128"/>
                <a:ea typeface="Arial Unicode MS" panose="020B0604020202020204" pitchFamily="50" charset="-128"/>
                <a:cs typeface="Arial Unicode MS" panose="020B0604020202020204" pitchFamily="50" charset="-128"/>
              </a:rPr>
              <a:t>Myristic</a:t>
            </a: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aci</a:t>
            </a:r>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d</a:t>
            </a:r>
            <a:r>
              <a:rPr lang="ja-JP" alt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pic>
        <p:nvPicPr>
          <p:cNvPr id="50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74045" y="1908382"/>
            <a:ext cx="2940578" cy="1082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08" name="正方形/長方形 5"/>
          <p:cNvSpPr>
            <a:spLocks noChangeArrowheads="1"/>
          </p:cNvSpPr>
          <p:nvPr/>
        </p:nvSpPr>
        <p:spPr bwMode="auto">
          <a:xfrm>
            <a:off x="7324519" y="1842996"/>
            <a:ext cx="293394" cy="395766"/>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9" name="対角する 2 つの角を丸めた四角形 538"/>
          <p:cNvSpPr/>
          <p:nvPr/>
        </p:nvSpPr>
        <p:spPr>
          <a:xfrm flipV="1">
            <a:off x="4795388" y="989969"/>
            <a:ext cx="4060508" cy="2562373"/>
          </a:xfrm>
          <a:prstGeom prst="round2DiagRect">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0" name="角丸四角形 539"/>
          <p:cNvSpPr/>
          <p:nvPr/>
        </p:nvSpPr>
        <p:spPr>
          <a:xfrm>
            <a:off x="4795388" y="779888"/>
            <a:ext cx="2539034" cy="344268"/>
          </a:xfrm>
          <a:prstGeom prst="roundRect">
            <a:avLst/>
          </a:prstGeom>
          <a:solidFill>
            <a:schemeClr val="tx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1" name="テキスト ボックス 2"/>
          <p:cNvSpPr txBox="1">
            <a:spLocks noChangeArrowheads="1"/>
          </p:cNvSpPr>
          <p:nvPr/>
        </p:nvSpPr>
        <p:spPr bwMode="auto">
          <a:xfrm>
            <a:off x="4889786" y="781728"/>
            <a:ext cx="24593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600" dirty="0" smtClean="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1</a:t>
            </a:r>
            <a:r>
              <a:rPr lang="en-US" altLang="ja-JP" sz="1600" baseline="30000" dirty="0" smtClean="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st</a:t>
            </a:r>
            <a:r>
              <a:rPr lang="en-US" altLang="ja-JP" sz="1600" dirty="0" smtClean="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 generation</a:t>
            </a:r>
            <a:r>
              <a:rPr lang="ja-JP" altLang="en-US" sz="1600" dirty="0" smtClean="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600" dirty="0" smtClean="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fatty acid</a:t>
            </a:r>
            <a:endParaRPr lang="en-US" altLang="ja-JP" sz="1600" baseline="-25000" dirty="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7411" name="グループ化 2"/>
          <p:cNvGrpSpPr>
            <a:grpSpLocks/>
          </p:cNvGrpSpPr>
          <p:nvPr/>
        </p:nvGrpSpPr>
        <p:grpSpPr bwMode="auto">
          <a:xfrm>
            <a:off x="783917" y="1184734"/>
            <a:ext cx="2947989" cy="3167054"/>
            <a:chOff x="4645793" y="611189"/>
            <a:chExt cx="1527825" cy="1640222"/>
          </a:xfrm>
        </p:grpSpPr>
        <p:grpSp>
          <p:nvGrpSpPr>
            <p:cNvPr id="17497" name="Group 313"/>
            <p:cNvGrpSpPr>
              <a:grpSpLocks noChangeAspect="1"/>
            </p:cNvGrpSpPr>
            <p:nvPr/>
          </p:nvGrpSpPr>
          <p:grpSpPr bwMode="auto">
            <a:xfrm rot="180767">
              <a:off x="4651371" y="1039815"/>
              <a:ext cx="87313" cy="169862"/>
              <a:chOff x="3105" y="764"/>
              <a:chExt cx="58" cy="76"/>
            </a:xfrm>
          </p:grpSpPr>
          <p:grpSp>
            <p:nvGrpSpPr>
              <p:cNvPr id="17713" name="Group 312"/>
              <p:cNvGrpSpPr>
                <a:grpSpLocks noChangeAspect="1"/>
              </p:cNvGrpSpPr>
              <p:nvPr/>
            </p:nvGrpSpPr>
            <p:grpSpPr bwMode="auto">
              <a:xfrm>
                <a:off x="3119" y="796"/>
                <a:ext cx="44" cy="44"/>
                <a:chOff x="3126" y="780"/>
                <a:chExt cx="27" cy="76"/>
              </a:xfrm>
            </p:grpSpPr>
            <p:sp>
              <p:nvSpPr>
                <p:cNvPr id="17715" name="Freeform 185"/>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716" name="Freeform 186"/>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714" name="Oval 187"/>
              <p:cNvSpPr>
                <a:spLocks noChangeAspect="1" noChangeArrowheads="1"/>
              </p:cNvSpPr>
              <p:nvPr/>
            </p:nvSpPr>
            <p:spPr bwMode="auto">
              <a:xfrm rot="10091288" flipH="1" flipV="1">
                <a:off x="3105" y="764"/>
                <a:ext cx="53"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498" name="Freeform 281"/>
            <p:cNvSpPr>
              <a:spLocks noChangeAspect="1"/>
            </p:cNvSpPr>
            <p:nvPr/>
          </p:nvSpPr>
          <p:spPr bwMode="auto">
            <a:xfrm rot="21406534">
              <a:off x="4843458" y="611189"/>
              <a:ext cx="93662" cy="438151"/>
            </a:xfrm>
            <a:custGeom>
              <a:avLst/>
              <a:gdLst>
                <a:gd name="T0" fmla="*/ 0 w 136"/>
                <a:gd name="T1" fmla="*/ 0 h 862"/>
                <a:gd name="T2" fmla="*/ 2147483646 w 136"/>
                <a:gd name="T3" fmla="*/ 2147483646 h 862"/>
                <a:gd name="T4" fmla="*/ 0 w 136"/>
                <a:gd name="T5" fmla="*/ 2147483646 h 862"/>
                <a:gd name="T6" fmla="*/ 2147483646 w 136"/>
                <a:gd name="T7" fmla="*/ 2147483646 h 862"/>
                <a:gd name="T8" fmla="*/ 0 w 136"/>
                <a:gd name="T9" fmla="*/ 2147483646 h 862"/>
                <a:gd name="T10" fmla="*/ 2147483646 w 136"/>
                <a:gd name="T11" fmla="*/ 2147483646 h 862"/>
                <a:gd name="T12" fmla="*/ 0 w 136"/>
                <a:gd name="T13" fmla="*/ 2147483646 h 862"/>
                <a:gd name="T14" fmla="*/ 2147483646 w 136"/>
                <a:gd name="T15" fmla="*/ 2147483646 h 862"/>
                <a:gd name="T16" fmla="*/ 0 w 136"/>
                <a:gd name="T17" fmla="*/ 2147483646 h 862"/>
                <a:gd name="T18" fmla="*/ 2147483646 w 136"/>
                <a:gd name="T19" fmla="*/ 2147483646 h 862"/>
                <a:gd name="T20" fmla="*/ 0 w 136"/>
                <a:gd name="T21" fmla="*/ 2147483646 h 862"/>
                <a:gd name="T22" fmla="*/ 2147483646 w 136"/>
                <a:gd name="T23" fmla="*/ 2147483646 h 862"/>
                <a:gd name="T24" fmla="*/ 0 w 136"/>
                <a:gd name="T25" fmla="*/ 2147483646 h 8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6" h="862">
                  <a:moveTo>
                    <a:pt x="0" y="0"/>
                  </a:moveTo>
                  <a:cubicBezTo>
                    <a:pt x="68" y="11"/>
                    <a:pt x="136" y="23"/>
                    <a:pt x="136" y="46"/>
                  </a:cubicBezTo>
                  <a:cubicBezTo>
                    <a:pt x="136" y="69"/>
                    <a:pt x="0" y="113"/>
                    <a:pt x="0" y="136"/>
                  </a:cubicBezTo>
                  <a:cubicBezTo>
                    <a:pt x="0" y="159"/>
                    <a:pt x="136" y="159"/>
                    <a:pt x="136" y="182"/>
                  </a:cubicBezTo>
                  <a:cubicBezTo>
                    <a:pt x="136" y="205"/>
                    <a:pt x="0" y="250"/>
                    <a:pt x="0" y="273"/>
                  </a:cubicBezTo>
                  <a:cubicBezTo>
                    <a:pt x="0" y="296"/>
                    <a:pt x="136" y="295"/>
                    <a:pt x="136" y="318"/>
                  </a:cubicBezTo>
                  <a:cubicBezTo>
                    <a:pt x="136" y="341"/>
                    <a:pt x="0" y="386"/>
                    <a:pt x="0" y="409"/>
                  </a:cubicBezTo>
                  <a:cubicBezTo>
                    <a:pt x="0" y="432"/>
                    <a:pt x="136" y="431"/>
                    <a:pt x="136" y="454"/>
                  </a:cubicBezTo>
                  <a:cubicBezTo>
                    <a:pt x="136" y="477"/>
                    <a:pt x="0" y="522"/>
                    <a:pt x="0" y="545"/>
                  </a:cubicBezTo>
                  <a:cubicBezTo>
                    <a:pt x="0" y="568"/>
                    <a:pt x="136" y="567"/>
                    <a:pt x="136" y="590"/>
                  </a:cubicBezTo>
                  <a:cubicBezTo>
                    <a:pt x="136" y="613"/>
                    <a:pt x="0" y="651"/>
                    <a:pt x="0" y="681"/>
                  </a:cubicBezTo>
                  <a:cubicBezTo>
                    <a:pt x="0" y="711"/>
                    <a:pt x="136" y="742"/>
                    <a:pt x="136" y="772"/>
                  </a:cubicBezTo>
                  <a:cubicBezTo>
                    <a:pt x="136" y="802"/>
                    <a:pt x="23" y="847"/>
                    <a:pt x="0" y="862"/>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7499" name="Group 319"/>
            <p:cNvGrpSpPr>
              <a:grpSpLocks noChangeAspect="1"/>
            </p:cNvGrpSpPr>
            <p:nvPr/>
          </p:nvGrpSpPr>
          <p:grpSpPr bwMode="auto">
            <a:xfrm rot="542053">
              <a:off x="4843458" y="1030290"/>
              <a:ext cx="112712" cy="169862"/>
              <a:chOff x="3112" y="764"/>
              <a:chExt cx="51" cy="76"/>
            </a:xfrm>
          </p:grpSpPr>
          <p:grpSp>
            <p:nvGrpSpPr>
              <p:cNvPr id="17709" name="Group 320"/>
              <p:cNvGrpSpPr>
                <a:grpSpLocks noChangeAspect="1"/>
              </p:cNvGrpSpPr>
              <p:nvPr/>
            </p:nvGrpSpPr>
            <p:grpSpPr bwMode="auto">
              <a:xfrm>
                <a:off x="3119" y="796"/>
                <a:ext cx="44" cy="44"/>
                <a:chOff x="3126" y="780"/>
                <a:chExt cx="27" cy="76"/>
              </a:xfrm>
            </p:grpSpPr>
            <p:sp>
              <p:nvSpPr>
                <p:cNvPr id="17711" name="Freeform 321"/>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712" name="Freeform 322"/>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710" name="Oval 323"/>
              <p:cNvSpPr>
                <a:spLocks noChangeAspect="1" noChangeArrowheads="1"/>
              </p:cNvSpPr>
              <p:nvPr/>
            </p:nvSpPr>
            <p:spPr bwMode="auto">
              <a:xfrm rot="10091288" flipH="1" flipV="1">
                <a:off x="3112" y="764"/>
                <a:ext cx="39"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00" name="Group 324"/>
            <p:cNvGrpSpPr>
              <a:grpSpLocks noChangeAspect="1"/>
            </p:cNvGrpSpPr>
            <p:nvPr/>
          </p:nvGrpSpPr>
          <p:grpSpPr bwMode="auto">
            <a:xfrm rot="631753">
              <a:off x="4930770" y="1033464"/>
              <a:ext cx="112713" cy="168275"/>
              <a:chOff x="3112" y="764"/>
              <a:chExt cx="51" cy="76"/>
            </a:xfrm>
          </p:grpSpPr>
          <p:grpSp>
            <p:nvGrpSpPr>
              <p:cNvPr id="17705" name="Group 325"/>
              <p:cNvGrpSpPr>
                <a:grpSpLocks noChangeAspect="1"/>
              </p:cNvGrpSpPr>
              <p:nvPr/>
            </p:nvGrpSpPr>
            <p:grpSpPr bwMode="auto">
              <a:xfrm>
                <a:off x="3119" y="796"/>
                <a:ext cx="44" cy="44"/>
                <a:chOff x="3126" y="780"/>
                <a:chExt cx="27" cy="76"/>
              </a:xfrm>
            </p:grpSpPr>
            <p:sp>
              <p:nvSpPr>
                <p:cNvPr id="17707" name="Freeform 326"/>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708" name="Freeform 327"/>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706" name="Oval 328"/>
              <p:cNvSpPr>
                <a:spLocks noChangeAspect="1" noChangeArrowheads="1"/>
              </p:cNvSpPr>
              <p:nvPr/>
            </p:nvSpPr>
            <p:spPr bwMode="auto">
              <a:xfrm rot="10091288" flipH="1" flipV="1">
                <a:off x="3112" y="764"/>
                <a:ext cx="41"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01" name="Group 334"/>
            <p:cNvGrpSpPr>
              <a:grpSpLocks noChangeAspect="1"/>
            </p:cNvGrpSpPr>
            <p:nvPr/>
          </p:nvGrpSpPr>
          <p:grpSpPr bwMode="auto">
            <a:xfrm rot="1949327">
              <a:off x="5212552" y="1105696"/>
              <a:ext cx="112712" cy="171450"/>
              <a:chOff x="3112" y="763"/>
              <a:chExt cx="51" cy="77"/>
            </a:xfrm>
          </p:grpSpPr>
          <p:grpSp>
            <p:nvGrpSpPr>
              <p:cNvPr id="17701" name="Group 335"/>
              <p:cNvGrpSpPr>
                <a:grpSpLocks noChangeAspect="1"/>
              </p:cNvGrpSpPr>
              <p:nvPr/>
            </p:nvGrpSpPr>
            <p:grpSpPr bwMode="auto">
              <a:xfrm>
                <a:off x="3119" y="796"/>
                <a:ext cx="44" cy="44"/>
                <a:chOff x="3126" y="780"/>
                <a:chExt cx="27" cy="76"/>
              </a:xfrm>
            </p:grpSpPr>
            <p:sp>
              <p:nvSpPr>
                <p:cNvPr id="17703" name="Freeform 336"/>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704" name="Freeform 337"/>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702" name="Oval 338"/>
              <p:cNvSpPr>
                <a:spLocks noChangeAspect="1" noChangeArrowheads="1"/>
              </p:cNvSpPr>
              <p:nvPr/>
            </p:nvSpPr>
            <p:spPr bwMode="auto">
              <a:xfrm rot="10091288" flipH="1" flipV="1">
                <a:off x="3112" y="763"/>
                <a:ext cx="39"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02" name="Group 344"/>
            <p:cNvGrpSpPr>
              <a:grpSpLocks noChangeAspect="1"/>
            </p:cNvGrpSpPr>
            <p:nvPr/>
          </p:nvGrpSpPr>
          <p:grpSpPr bwMode="auto">
            <a:xfrm rot="2718672">
              <a:off x="5558168" y="1291395"/>
              <a:ext cx="108635" cy="168275"/>
              <a:chOff x="3114" y="764"/>
              <a:chExt cx="49" cy="76"/>
            </a:xfrm>
          </p:grpSpPr>
          <p:grpSp>
            <p:nvGrpSpPr>
              <p:cNvPr id="17697" name="Group 345"/>
              <p:cNvGrpSpPr>
                <a:grpSpLocks noChangeAspect="1"/>
              </p:cNvGrpSpPr>
              <p:nvPr/>
            </p:nvGrpSpPr>
            <p:grpSpPr bwMode="auto">
              <a:xfrm>
                <a:off x="3119" y="796"/>
                <a:ext cx="44" cy="44"/>
                <a:chOff x="3126" y="780"/>
                <a:chExt cx="27" cy="76"/>
              </a:xfrm>
            </p:grpSpPr>
            <p:sp>
              <p:nvSpPr>
                <p:cNvPr id="17699" name="Freeform 346"/>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700" name="Freeform 347"/>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98" name="Oval 348"/>
              <p:cNvSpPr>
                <a:spLocks noChangeAspect="1" noChangeArrowheads="1"/>
              </p:cNvSpPr>
              <p:nvPr/>
            </p:nvSpPr>
            <p:spPr bwMode="auto">
              <a:xfrm rot="10091288" flipH="1" flipV="1">
                <a:off x="3114" y="764"/>
                <a:ext cx="35"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03" name="Group 349"/>
            <p:cNvGrpSpPr>
              <a:grpSpLocks noChangeAspect="1"/>
            </p:cNvGrpSpPr>
            <p:nvPr/>
          </p:nvGrpSpPr>
          <p:grpSpPr bwMode="auto">
            <a:xfrm rot="2590324">
              <a:off x="5482904" y="1244828"/>
              <a:ext cx="112796" cy="169863"/>
              <a:chOff x="3113" y="764"/>
              <a:chExt cx="50" cy="76"/>
            </a:xfrm>
          </p:grpSpPr>
          <p:grpSp>
            <p:nvGrpSpPr>
              <p:cNvPr id="17693" name="Group 350"/>
              <p:cNvGrpSpPr>
                <a:grpSpLocks noChangeAspect="1"/>
              </p:cNvGrpSpPr>
              <p:nvPr/>
            </p:nvGrpSpPr>
            <p:grpSpPr bwMode="auto">
              <a:xfrm>
                <a:off x="3119" y="796"/>
                <a:ext cx="44" cy="44"/>
                <a:chOff x="3126" y="780"/>
                <a:chExt cx="27" cy="76"/>
              </a:xfrm>
            </p:grpSpPr>
            <p:sp>
              <p:nvSpPr>
                <p:cNvPr id="17695" name="Freeform 351"/>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96" name="Freeform 352"/>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94" name="Oval 353"/>
              <p:cNvSpPr>
                <a:spLocks noChangeAspect="1" noChangeArrowheads="1"/>
              </p:cNvSpPr>
              <p:nvPr/>
            </p:nvSpPr>
            <p:spPr bwMode="auto">
              <a:xfrm rot="10091288" flipH="1" flipV="1">
                <a:off x="3113" y="764"/>
                <a:ext cx="37"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04" name="Group 359"/>
            <p:cNvGrpSpPr>
              <a:grpSpLocks noChangeAspect="1"/>
            </p:cNvGrpSpPr>
            <p:nvPr/>
          </p:nvGrpSpPr>
          <p:grpSpPr bwMode="auto">
            <a:xfrm rot="21168285">
              <a:off x="5266222" y="690568"/>
              <a:ext cx="266700" cy="608013"/>
              <a:chOff x="3571" y="462"/>
              <a:chExt cx="120" cy="273"/>
            </a:xfrm>
          </p:grpSpPr>
          <p:sp>
            <p:nvSpPr>
              <p:cNvPr id="17687" name="Freeform 280"/>
              <p:cNvSpPr>
                <a:spLocks noChangeAspect="1"/>
              </p:cNvSpPr>
              <p:nvPr/>
            </p:nvSpPr>
            <p:spPr bwMode="auto">
              <a:xfrm rot="1912856">
                <a:off x="3655" y="462"/>
                <a:ext cx="36" cy="231"/>
              </a:xfrm>
              <a:custGeom>
                <a:avLst/>
                <a:gdLst>
                  <a:gd name="T0" fmla="*/ 0 w 136"/>
                  <a:gd name="T1" fmla="*/ 0 h 862"/>
                  <a:gd name="T2" fmla="*/ 0 w 136"/>
                  <a:gd name="T3" fmla="*/ 0 h 862"/>
                  <a:gd name="T4" fmla="*/ 0 w 136"/>
                  <a:gd name="T5" fmla="*/ 0 h 862"/>
                  <a:gd name="T6" fmla="*/ 0 w 136"/>
                  <a:gd name="T7" fmla="*/ 0 h 862"/>
                  <a:gd name="T8" fmla="*/ 0 w 136"/>
                  <a:gd name="T9" fmla="*/ 0 h 862"/>
                  <a:gd name="T10" fmla="*/ 0 w 136"/>
                  <a:gd name="T11" fmla="*/ 0 h 862"/>
                  <a:gd name="T12" fmla="*/ 0 w 136"/>
                  <a:gd name="T13" fmla="*/ 0 h 862"/>
                  <a:gd name="T14" fmla="*/ 0 w 136"/>
                  <a:gd name="T15" fmla="*/ 0 h 862"/>
                  <a:gd name="T16" fmla="*/ 0 w 136"/>
                  <a:gd name="T17" fmla="*/ 0 h 862"/>
                  <a:gd name="T18" fmla="*/ 0 w 136"/>
                  <a:gd name="T19" fmla="*/ 0 h 862"/>
                  <a:gd name="T20" fmla="*/ 0 w 136"/>
                  <a:gd name="T21" fmla="*/ 0 h 862"/>
                  <a:gd name="T22" fmla="*/ 0 w 136"/>
                  <a:gd name="T23" fmla="*/ 0 h 862"/>
                  <a:gd name="T24" fmla="*/ 0 w 136"/>
                  <a:gd name="T25" fmla="*/ 0 h 8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6" h="862">
                    <a:moveTo>
                      <a:pt x="0" y="0"/>
                    </a:moveTo>
                    <a:cubicBezTo>
                      <a:pt x="68" y="11"/>
                      <a:pt x="136" y="23"/>
                      <a:pt x="136" y="46"/>
                    </a:cubicBezTo>
                    <a:cubicBezTo>
                      <a:pt x="136" y="69"/>
                      <a:pt x="0" y="113"/>
                      <a:pt x="0" y="136"/>
                    </a:cubicBezTo>
                    <a:cubicBezTo>
                      <a:pt x="0" y="159"/>
                      <a:pt x="136" y="159"/>
                      <a:pt x="136" y="182"/>
                    </a:cubicBezTo>
                    <a:cubicBezTo>
                      <a:pt x="136" y="205"/>
                      <a:pt x="0" y="250"/>
                      <a:pt x="0" y="273"/>
                    </a:cubicBezTo>
                    <a:cubicBezTo>
                      <a:pt x="0" y="296"/>
                      <a:pt x="136" y="295"/>
                      <a:pt x="136" y="318"/>
                    </a:cubicBezTo>
                    <a:cubicBezTo>
                      <a:pt x="136" y="341"/>
                      <a:pt x="0" y="386"/>
                      <a:pt x="0" y="409"/>
                    </a:cubicBezTo>
                    <a:cubicBezTo>
                      <a:pt x="0" y="432"/>
                      <a:pt x="136" y="431"/>
                      <a:pt x="136" y="454"/>
                    </a:cubicBezTo>
                    <a:cubicBezTo>
                      <a:pt x="136" y="477"/>
                      <a:pt x="0" y="522"/>
                      <a:pt x="0" y="545"/>
                    </a:cubicBezTo>
                    <a:cubicBezTo>
                      <a:pt x="0" y="568"/>
                      <a:pt x="136" y="567"/>
                      <a:pt x="136" y="590"/>
                    </a:cubicBezTo>
                    <a:cubicBezTo>
                      <a:pt x="136" y="613"/>
                      <a:pt x="0" y="651"/>
                      <a:pt x="0" y="681"/>
                    </a:cubicBezTo>
                    <a:cubicBezTo>
                      <a:pt x="0" y="711"/>
                      <a:pt x="136" y="742"/>
                      <a:pt x="136" y="772"/>
                    </a:cubicBezTo>
                    <a:cubicBezTo>
                      <a:pt x="136" y="802"/>
                      <a:pt x="23" y="847"/>
                      <a:pt x="0" y="862"/>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7688" name="Group 354"/>
              <p:cNvGrpSpPr>
                <a:grpSpLocks noChangeAspect="1"/>
              </p:cNvGrpSpPr>
              <p:nvPr/>
            </p:nvGrpSpPr>
            <p:grpSpPr bwMode="auto">
              <a:xfrm rot="2544031">
                <a:off x="3571" y="659"/>
                <a:ext cx="52" cy="76"/>
                <a:chOff x="3111" y="764"/>
                <a:chExt cx="52" cy="76"/>
              </a:xfrm>
            </p:grpSpPr>
            <p:grpSp>
              <p:nvGrpSpPr>
                <p:cNvPr id="17689" name="Group 355"/>
                <p:cNvGrpSpPr>
                  <a:grpSpLocks noChangeAspect="1"/>
                </p:cNvGrpSpPr>
                <p:nvPr/>
              </p:nvGrpSpPr>
              <p:grpSpPr bwMode="auto">
                <a:xfrm>
                  <a:off x="3119" y="796"/>
                  <a:ext cx="44" cy="44"/>
                  <a:chOff x="3126" y="780"/>
                  <a:chExt cx="27" cy="76"/>
                </a:xfrm>
              </p:grpSpPr>
              <p:sp>
                <p:nvSpPr>
                  <p:cNvPr id="17691" name="Freeform 356"/>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92" name="Freeform 357"/>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90" name="Oval 358"/>
                <p:cNvSpPr>
                  <a:spLocks noChangeAspect="1" noChangeArrowheads="1"/>
                </p:cNvSpPr>
                <p:nvPr/>
              </p:nvSpPr>
              <p:spPr bwMode="auto">
                <a:xfrm rot="10091288" flipH="1" flipV="1">
                  <a:off x="3111" y="764"/>
                  <a:ext cx="42"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nvGrpSpPr>
            <p:cNvPr id="17505" name="Group 365"/>
            <p:cNvGrpSpPr>
              <a:grpSpLocks noChangeAspect="1"/>
            </p:cNvGrpSpPr>
            <p:nvPr/>
          </p:nvGrpSpPr>
          <p:grpSpPr bwMode="auto">
            <a:xfrm rot="3461985">
              <a:off x="5710899" y="1437267"/>
              <a:ext cx="110852" cy="168275"/>
              <a:chOff x="3113" y="764"/>
              <a:chExt cx="50" cy="76"/>
            </a:xfrm>
          </p:grpSpPr>
          <p:grpSp>
            <p:nvGrpSpPr>
              <p:cNvPr id="17683" name="Group 366"/>
              <p:cNvGrpSpPr>
                <a:grpSpLocks noChangeAspect="1"/>
              </p:cNvGrpSpPr>
              <p:nvPr/>
            </p:nvGrpSpPr>
            <p:grpSpPr bwMode="auto">
              <a:xfrm>
                <a:off x="3119" y="796"/>
                <a:ext cx="44" cy="44"/>
                <a:chOff x="3126" y="780"/>
                <a:chExt cx="27" cy="76"/>
              </a:xfrm>
            </p:grpSpPr>
            <p:sp>
              <p:nvSpPr>
                <p:cNvPr id="17685" name="Freeform 367"/>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86" name="Freeform 368"/>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84" name="Oval 369"/>
              <p:cNvSpPr>
                <a:spLocks noChangeAspect="1" noChangeArrowheads="1"/>
              </p:cNvSpPr>
              <p:nvPr/>
            </p:nvSpPr>
            <p:spPr bwMode="auto">
              <a:xfrm rot="10091288" flipH="1" flipV="1">
                <a:off x="3113" y="764"/>
                <a:ext cx="37"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06" name="Group 370"/>
            <p:cNvGrpSpPr>
              <a:grpSpLocks noChangeAspect="1"/>
            </p:cNvGrpSpPr>
            <p:nvPr/>
          </p:nvGrpSpPr>
          <p:grpSpPr bwMode="auto">
            <a:xfrm rot="3451274">
              <a:off x="5769674" y="1505811"/>
              <a:ext cx="115286" cy="169862"/>
              <a:chOff x="3111" y="764"/>
              <a:chExt cx="52" cy="76"/>
            </a:xfrm>
          </p:grpSpPr>
          <p:grpSp>
            <p:nvGrpSpPr>
              <p:cNvPr id="17679" name="Group 371"/>
              <p:cNvGrpSpPr>
                <a:grpSpLocks noChangeAspect="1"/>
              </p:cNvGrpSpPr>
              <p:nvPr/>
            </p:nvGrpSpPr>
            <p:grpSpPr bwMode="auto">
              <a:xfrm>
                <a:off x="3119" y="796"/>
                <a:ext cx="44" cy="44"/>
                <a:chOff x="3126" y="780"/>
                <a:chExt cx="27" cy="76"/>
              </a:xfrm>
            </p:grpSpPr>
            <p:sp>
              <p:nvSpPr>
                <p:cNvPr id="17681" name="Freeform 372"/>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82" name="Freeform 373"/>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80" name="Oval 374"/>
              <p:cNvSpPr>
                <a:spLocks noChangeAspect="1" noChangeArrowheads="1"/>
              </p:cNvSpPr>
              <p:nvPr/>
            </p:nvSpPr>
            <p:spPr bwMode="auto">
              <a:xfrm rot="10091288" flipH="1" flipV="1">
                <a:off x="3111" y="764"/>
                <a:ext cx="40"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07" name="Group 375"/>
            <p:cNvGrpSpPr>
              <a:grpSpLocks noChangeAspect="1"/>
            </p:cNvGrpSpPr>
            <p:nvPr/>
          </p:nvGrpSpPr>
          <p:grpSpPr bwMode="auto">
            <a:xfrm rot="1372535">
              <a:off x="5898688" y="1189121"/>
              <a:ext cx="274930" cy="603251"/>
              <a:chOff x="3568" y="462"/>
              <a:chExt cx="123" cy="271"/>
            </a:xfrm>
          </p:grpSpPr>
          <p:sp>
            <p:nvSpPr>
              <p:cNvPr id="17673" name="Freeform 376"/>
              <p:cNvSpPr>
                <a:spLocks noChangeAspect="1"/>
              </p:cNvSpPr>
              <p:nvPr/>
            </p:nvSpPr>
            <p:spPr bwMode="auto">
              <a:xfrm rot="1912856">
                <a:off x="3655" y="462"/>
                <a:ext cx="36" cy="231"/>
              </a:xfrm>
              <a:custGeom>
                <a:avLst/>
                <a:gdLst>
                  <a:gd name="T0" fmla="*/ 0 w 136"/>
                  <a:gd name="T1" fmla="*/ 0 h 862"/>
                  <a:gd name="T2" fmla="*/ 0 w 136"/>
                  <a:gd name="T3" fmla="*/ 0 h 862"/>
                  <a:gd name="T4" fmla="*/ 0 w 136"/>
                  <a:gd name="T5" fmla="*/ 0 h 862"/>
                  <a:gd name="T6" fmla="*/ 0 w 136"/>
                  <a:gd name="T7" fmla="*/ 0 h 862"/>
                  <a:gd name="T8" fmla="*/ 0 w 136"/>
                  <a:gd name="T9" fmla="*/ 0 h 862"/>
                  <a:gd name="T10" fmla="*/ 0 w 136"/>
                  <a:gd name="T11" fmla="*/ 0 h 862"/>
                  <a:gd name="T12" fmla="*/ 0 w 136"/>
                  <a:gd name="T13" fmla="*/ 0 h 862"/>
                  <a:gd name="T14" fmla="*/ 0 w 136"/>
                  <a:gd name="T15" fmla="*/ 0 h 862"/>
                  <a:gd name="T16" fmla="*/ 0 w 136"/>
                  <a:gd name="T17" fmla="*/ 0 h 862"/>
                  <a:gd name="T18" fmla="*/ 0 w 136"/>
                  <a:gd name="T19" fmla="*/ 0 h 862"/>
                  <a:gd name="T20" fmla="*/ 0 w 136"/>
                  <a:gd name="T21" fmla="*/ 0 h 862"/>
                  <a:gd name="T22" fmla="*/ 0 w 136"/>
                  <a:gd name="T23" fmla="*/ 0 h 862"/>
                  <a:gd name="T24" fmla="*/ 0 w 136"/>
                  <a:gd name="T25" fmla="*/ 0 h 8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6" h="862">
                    <a:moveTo>
                      <a:pt x="0" y="0"/>
                    </a:moveTo>
                    <a:cubicBezTo>
                      <a:pt x="68" y="11"/>
                      <a:pt x="136" y="23"/>
                      <a:pt x="136" y="46"/>
                    </a:cubicBezTo>
                    <a:cubicBezTo>
                      <a:pt x="136" y="69"/>
                      <a:pt x="0" y="113"/>
                      <a:pt x="0" y="136"/>
                    </a:cubicBezTo>
                    <a:cubicBezTo>
                      <a:pt x="0" y="159"/>
                      <a:pt x="136" y="159"/>
                      <a:pt x="136" y="182"/>
                    </a:cubicBezTo>
                    <a:cubicBezTo>
                      <a:pt x="136" y="205"/>
                      <a:pt x="0" y="250"/>
                      <a:pt x="0" y="273"/>
                    </a:cubicBezTo>
                    <a:cubicBezTo>
                      <a:pt x="0" y="296"/>
                      <a:pt x="136" y="295"/>
                      <a:pt x="136" y="318"/>
                    </a:cubicBezTo>
                    <a:cubicBezTo>
                      <a:pt x="136" y="341"/>
                      <a:pt x="0" y="386"/>
                      <a:pt x="0" y="409"/>
                    </a:cubicBezTo>
                    <a:cubicBezTo>
                      <a:pt x="0" y="432"/>
                      <a:pt x="136" y="431"/>
                      <a:pt x="136" y="454"/>
                    </a:cubicBezTo>
                    <a:cubicBezTo>
                      <a:pt x="136" y="477"/>
                      <a:pt x="0" y="522"/>
                      <a:pt x="0" y="545"/>
                    </a:cubicBezTo>
                    <a:cubicBezTo>
                      <a:pt x="0" y="568"/>
                      <a:pt x="136" y="567"/>
                      <a:pt x="136" y="590"/>
                    </a:cubicBezTo>
                    <a:cubicBezTo>
                      <a:pt x="136" y="613"/>
                      <a:pt x="0" y="651"/>
                      <a:pt x="0" y="681"/>
                    </a:cubicBezTo>
                    <a:cubicBezTo>
                      <a:pt x="0" y="711"/>
                      <a:pt x="136" y="742"/>
                      <a:pt x="136" y="772"/>
                    </a:cubicBezTo>
                    <a:cubicBezTo>
                      <a:pt x="136" y="802"/>
                      <a:pt x="23" y="847"/>
                      <a:pt x="0" y="862"/>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7674" name="Group 377"/>
              <p:cNvGrpSpPr>
                <a:grpSpLocks noChangeAspect="1"/>
              </p:cNvGrpSpPr>
              <p:nvPr/>
            </p:nvGrpSpPr>
            <p:grpSpPr bwMode="auto">
              <a:xfrm rot="2544031">
                <a:off x="3568" y="659"/>
                <a:ext cx="56" cy="74"/>
                <a:chOff x="3107" y="766"/>
                <a:chExt cx="56" cy="74"/>
              </a:xfrm>
            </p:grpSpPr>
            <p:grpSp>
              <p:nvGrpSpPr>
                <p:cNvPr id="17675" name="Group 378"/>
                <p:cNvGrpSpPr>
                  <a:grpSpLocks noChangeAspect="1"/>
                </p:cNvGrpSpPr>
                <p:nvPr/>
              </p:nvGrpSpPr>
              <p:grpSpPr bwMode="auto">
                <a:xfrm>
                  <a:off x="3119" y="796"/>
                  <a:ext cx="44" cy="44"/>
                  <a:chOff x="3126" y="780"/>
                  <a:chExt cx="27" cy="76"/>
                </a:xfrm>
              </p:grpSpPr>
              <p:sp>
                <p:nvSpPr>
                  <p:cNvPr id="17677" name="Freeform 379"/>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78" name="Freeform 380"/>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76" name="Oval 381"/>
                <p:cNvSpPr>
                  <a:spLocks noChangeAspect="1" noChangeArrowheads="1"/>
                </p:cNvSpPr>
                <p:nvPr/>
              </p:nvSpPr>
              <p:spPr bwMode="auto">
                <a:xfrm rot="10091288" flipH="1" flipV="1">
                  <a:off x="3107" y="766"/>
                  <a:ext cx="44"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nvGrpSpPr>
            <p:cNvPr id="17508" name="Group 382"/>
            <p:cNvGrpSpPr>
              <a:grpSpLocks noChangeAspect="1"/>
            </p:cNvGrpSpPr>
            <p:nvPr/>
          </p:nvGrpSpPr>
          <p:grpSpPr bwMode="auto">
            <a:xfrm rot="3861909">
              <a:off x="5870468" y="1662108"/>
              <a:ext cx="113068" cy="168275"/>
              <a:chOff x="3112" y="764"/>
              <a:chExt cx="51" cy="76"/>
            </a:xfrm>
          </p:grpSpPr>
          <p:grpSp>
            <p:nvGrpSpPr>
              <p:cNvPr id="17669" name="Group 383"/>
              <p:cNvGrpSpPr>
                <a:grpSpLocks noChangeAspect="1"/>
              </p:cNvGrpSpPr>
              <p:nvPr/>
            </p:nvGrpSpPr>
            <p:grpSpPr bwMode="auto">
              <a:xfrm>
                <a:off x="3119" y="796"/>
                <a:ext cx="44" cy="44"/>
                <a:chOff x="3126" y="780"/>
                <a:chExt cx="27" cy="76"/>
              </a:xfrm>
            </p:grpSpPr>
            <p:sp>
              <p:nvSpPr>
                <p:cNvPr id="17671" name="Freeform 384"/>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72" name="Freeform 385"/>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70" name="Oval 386"/>
              <p:cNvSpPr>
                <a:spLocks noChangeAspect="1" noChangeArrowheads="1"/>
              </p:cNvSpPr>
              <p:nvPr/>
            </p:nvSpPr>
            <p:spPr bwMode="auto">
              <a:xfrm rot="10091288" flipH="1" flipV="1">
                <a:off x="3112" y="764"/>
                <a:ext cx="39"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09" name="Group 392"/>
            <p:cNvGrpSpPr>
              <a:grpSpLocks noChangeAspect="1"/>
            </p:cNvGrpSpPr>
            <p:nvPr/>
          </p:nvGrpSpPr>
          <p:grpSpPr bwMode="auto">
            <a:xfrm rot="4927462">
              <a:off x="5958502" y="1852915"/>
              <a:ext cx="124153" cy="167627"/>
              <a:chOff x="3107" y="765"/>
              <a:chExt cx="56" cy="75"/>
            </a:xfrm>
          </p:grpSpPr>
          <p:grpSp>
            <p:nvGrpSpPr>
              <p:cNvPr id="17665" name="Group 393"/>
              <p:cNvGrpSpPr>
                <a:grpSpLocks noChangeAspect="1"/>
              </p:cNvGrpSpPr>
              <p:nvPr/>
            </p:nvGrpSpPr>
            <p:grpSpPr bwMode="auto">
              <a:xfrm>
                <a:off x="3119" y="796"/>
                <a:ext cx="44" cy="44"/>
                <a:chOff x="3126" y="780"/>
                <a:chExt cx="27" cy="76"/>
              </a:xfrm>
            </p:grpSpPr>
            <p:sp>
              <p:nvSpPr>
                <p:cNvPr id="17667" name="Freeform 394"/>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68" name="Freeform 395"/>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66" name="Oval 396"/>
              <p:cNvSpPr>
                <a:spLocks noChangeAspect="1" noChangeArrowheads="1"/>
              </p:cNvSpPr>
              <p:nvPr/>
            </p:nvSpPr>
            <p:spPr bwMode="auto">
              <a:xfrm rot="10091288" flipH="1" flipV="1">
                <a:off x="3107" y="765"/>
                <a:ext cx="42"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10" name="Group 397"/>
            <p:cNvGrpSpPr>
              <a:grpSpLocks noChangeAspect="1"/>
            </p:cNvGrpSpPr>
            <p:nvPr/>
          </p:nvGrpSpPr>
          <p:grpSpPr bwMode="auto">
            <a:xfrm rot="15455527">
              <a:off x="5776395" y="1873484"/>
              <a:ext cx="121196" cy="170489"/>
              <a:chOff x="3109" y="763"/>
              <a:chExt cx="54" cy="77"/>
            </a:xfrm>
          </p:grpSpPr>
          <p:grpSp>
            <p:nvGrpSpPr>
              <p:cNvPr id="17661" name="Group 398"/>
              <p:cNvGrpSpPr>
                <a:grpSpLocks noChangeAspect="1"/>
              </p:cNvGrpSpPr>
              <p:nvPr/>
            </p:nvGrpSpPr>
            <p:grpSpPr bwMode="auto">
              <a:xfrm>
                <a:off x="3119" y="796"/>
                <a:ext cx="44" cy="44"/>
                <a:chOff x="3126" y="780"/>
                <a:chExt cx="27" cy="76"/>
              </a:xfrm>
            </p:grpSpPr>
            <p:sp>
              <p:nvSpPr>
                <p:cNvPr id="17663" name="Freeform 399"/>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64" name="Freeform 400"/>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62" name="Oval 401"/>
              <p:cNvSpPr>
                <a:spLocks noChangeAspect="1" noChangeArrowheads="1"/>
              </p:cNvSpPr>
              <p:nvPr/>
            </p:nvSpPr>
            <p:spPr bwMode="auto">
              <a:xfrm rot="10091288" flipH="1" flipV="1">
                <a:off x="3109" y="763"/>
                <a:ext cx="46"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11" name="Group 402"/>
            <p:cNvGrpSpPr>
              <a:grpSpLocks noChangeAspect="1"/>
            </p:cNvGrpSpPr>
            <p:nvPr/>
          </p:nvGrpSpPr>
          <p:grpSpPr bwMode="auto">
            <a:xfrm rot="16200000">
              <a:off x="5847240" y="2107665"/>
              <a:ext cx="108635" cy="170489"/>
              <a:chOff x="3114" y="763"/>
              <a:chExt cx="49" cy="77"/>
            </a:xfrm>
          </p:grpSpPr>
          <p:grpSp>
            <p:nvGrpSpPr>
              <p:cNvPr id="17657" name="Group 403"/>
              <p:cNvGrpSpPr>
                <a:grpSpLocks noChangeAspect="1"/>
              </p:cNvGrpSpPr>
              <p:nvPr/>
            </p:nvGrpSpPr>
            <p:grpSpPr bwMode="auto">
              <a:xfrm>
                <a:off x="3119" y="796"/>
                <a:ext cx="44" cy="44"/>
                <a:chOff x="3126" y="780"/>
                <a:chExt cx="27" cy="76"/>
              </a:xfrm>
            </p:grpSpPr>
            <p:sp>
              <p:nvSpPr>
                <p:cNvPr id="17659" name="Freeform 404"/>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60" name="Freeform 405"/>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58" name="Oval 406"/>
              <p:cNvSpPr>
                <a:spLocks noChangeAspect="1" noChangeArrowheads="1"/>
              </p:cNvSpPr>
              <p:nvPr/>
            </p:nvSpPr>
            <p:spPr bwMode="auto">
              <a:xfrm rot="10091288" flipH="1" flipV="1">
                <a:off x="3114" y="763"/>
                <a:ext cx="44"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12" name="Group 407"/>
            <p:cNvGrpSpPr>
              <a:grpSpLocks noChangeAspect="1"/>
            </p:cNvGrpSpPr>
            <p:nvPr/>
          </p:nvGrpSpPr>
          <p:grpSpPr bwMode="auto">
            <a:xfrm rot="5400000">
              <a:off x="6009216" y="2019374"/>
              <a:ext cx="108634" cy="170489"/>
              <a:chOff x="3114" y="763"/>
              <a:chExt cx="49" cy="77"/>
            </a:xfrm>
          </p:grpSpPr>
          <p:grpSp>
            <p:nvGrpSpPr>
              <p:cNvPr id="17653" name="Group 408"/>
              <p:cNvGrpSpPr>
                <a:grpSpLocks noChangeAspect="1"/>
              </p:cNvGrpSpPr>
              <p:nvPr/>
            </p:nvGrpSpPr>
            <p:grpSpPr bwMode="auto">
              <a:xfrm>
                <a:off x="3119" y="796"/>
                <a:ext cx="44" cy="44"/>
                <a:chOff x="3126" y="780"/>
                <a:chExt cx="27" cy="76"/>
              </a:xfrm>
            </p:grpSpPr>
            <p:sp>
              <p:nvSpPr>
                <p:cNvPr id="17655" name="Freeform 409"/>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56" name="Freeform 410"/>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54" name="Oval 411"/>
              <p:cNvSpPr>
                <a:spLocks noChangeAspect="1" noChangeArrowheads="1"/>
              </p:cNvSpPr>
              <p:nvPr/>
            </p:nvSpPr>
            <p:spPr bwMode="auto">
              <a:xfrm rot="10091288" flipH="1" flipV="1">
                <a:off x="3114" y="763"/>
                <a:ext cx="44"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13" name="Group 417"/>
            <p:cNvGrpSpPr>
              <a:grpSpLocks noChangeAspect="1"/>
            </p:cNvGrpSpPr>
            <p:nvPr/>
          </p:nvGrpSpPr>
          <p:grpSpPr bwMode="auto">
            <a:xfrm rot="15172076">
              <a:off x="5730758" y="1776451"/>
              <a:ext cx="121936" cy="166061"/>
              <a:chOff x="3108" y="765"/>
              <a:chExt cx="55" cy="75"/>
            </a:xfrm>
          </p:grpSpPr>
          <p:grpSp>
            <p:nvGrpSpPr>
              <p:cNvPr id="17649" name="Group 418"/>
              <p:cNvGrpSpPr>
                <a:grpSpLocks noChangeAspect="1"/>
              </p:cNvGrpSpPr>
              <p:nvPr/>
            </p:nvGrpSpPr>
            <p:grpSpPr bwMode="auto">
              <a:xfrm>
                <a:off x="3119" y="796"/>
                <a:ext cx="44" cy="44"/>
                <a:chOff x="3126" y="780"/>
                <a:chExt cx="27" cy="76"/>
              </a:xfrm>
            </p:grpSpPr>
            <p:sp>
              <p:nvSpPr>
                <p:cNvPr id="17651" name="Freeform 419"/>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52" name="Freeform 420"/>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50" name="Oval 421"/>
              <p:cNvSpPr>
                <a:spLocks noChangeAspect="1" noChangeArrowheads="1"/>
              </p:cNvSpPr>
              <p:nvPr/>
            </p:nvSpPr>
            <p:spPr bwMode="auto">
              <a:xfrm rot="10091288" flipH="1" flipV="1">
                <a:off x="3108" y="765"/>
                <a:ext cx="47"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14" name="Group 432"/>
            <p:cNvGrpSpPr>
              <a:grpSpLocks noChangeAspect="1"/>
            </p:cNvGrpSpPr>
            <p:nvPr/>
          </p:nvGrpSpPr>
          <p:grpSpPr bwMode="auto">
            <a:xfrm rot="13583351">
              <a:off x="5378381" y="1371702"/>
              <a:ext cx="109975" cy="169862"/>
              <a:chOff x="3114" y="764"/>
              <a:chExt cx="49" cy="76"/>
            </a:xfrm>
          </p:grpSpPr>
          <p:grpSp>
            <p:nvGrpSpPr>
              <p:cNvPr id="17645" name="Group 433"/>
              <p:cNvGrpSpPr>
                <a:grpSpLocks noChangeAspect="1"/>
              </p:cNvGrpSpPr>
              <p:nvPr/>
            </p:nvGrpSpPr>
            <p:grpSpPr bwMode="auto">
              <a:xfrm>
                <a:off x="3119" y="796"/>
                <a:ext cx="44" cy="44"/>
                <a:chOff x="3126" y="780"/>
                <a:chExt cx="27" cy="76"/>
              </a:xfrm>
            </p:grpSpPr>
            <p:sp>
              <p:nvSpPr>
                <p:cNvPr id="17647" name="Freeform 434"/>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48" name="Freeform 435"/>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46" name="Oval 436"/>
              <p:cNvSpPr>
                <a:spLocks noChangeAspect="1" noChangeArrowheads="1"/>
              </p:cNvSpPr>
              <p:nvPr/>
            </p:nvSpPr>
            <p:spPr bwMode="auto">
              <a:xfrm rot="10091288" flipH="1" flipV="1">
                <a:off x="3114" y="764"/>
                <a:ext cx="36"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15" name="Group 437"/>
            <p:cNvGrpSpPr>
              <a:grpSpLocks noChangeAspect="1"/>
            </p:cNvGrpSpPr>
            <p:nvPr/>
          </p:nvGrpSpPr>
          <p:grpSpPr bwMode="auto">
            <a:xfrm rot="12934168">
              <a:off x="5292762" y="1324454"/>
              <a:ext cx="112223" cy="169255"/>
              <a:chOff x="3113" y="767"/>
              <a:chExt cx="50" cy="73"/>
            </a:xfrm>
          </p:grpSpPr>
          <p:grpSp>
            <p:nvGrpSpPr>
              <p:cNvPr id="17641" name="Group 438"/>
              <p:cNvGrpSpPr>
                <a:grpSpLocks noChangeAspect="1"/>
              </p:cNvGrpSpPr>
              <p:nvPr/>
            </p:nvGrpSpPr>
            <p:grpSpPr bwMode="auto">
              <a:xfrm>
                <a:off x="3119" y="796"/>
                <a:ext cx="44" cy="44"/>
                <a:chOff x="3126" y="780"/>
                <a:chExt cx="27" cy="76"/>
              </a:xfrm>
            </p:grpSpPr>
            <p:sp>
              <p:nvSpPr>
                <p:cNvPr id="17643" name="Freeform 439"/>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44" name="Freeform 440"/>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42" name="Oval 441"/>
              <p:cNvSpPr>
                <a:spLocks noChangeAspect="1" noChangeArrowheads="1"/>
              </p:cNvSpPr>
              <p:nvPr/>
            </p:nvSpPr>
            <p:spPr bwMode="auto">
              <a:xfrm rot="10091288" flipH="1" flipV="1">
                <a:off x="3113" y="767"/>
                <a:ext cx="42"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16" name="Group 442"/>
            <p:cNvGrpSpPr>
              <a:grpSpLocks noChangeAspect="1"/>
            </p:cNvGrpSpPr>
            <p:nvPr/>
          </p:nvGrpSpPr>
          <p:grpSpPr bwMode="auto">
            <a:xfrm rot="12698811">
              <a:off x="5198606" y="1280127"/>
              <a:ext cx="117503" cy="176213"/>
              <a:chOff x="3110" y="764"/>
              <a:chExt cx="53" cy="76"/>
            </a:xfrm>
          </p:grpSpPr>
          <p:grpSp>
            <p:nvGrpSpPr>
              <p:cNvPr id="17637" name="Group 443"/>
              <p:cNvGrpSpPr>
                <a:grpSpLocks noChangeAspect="1"/>
              </p:cNvGrpSpPr>
              <p:nvPr/>
            </p:nvGrpSpPr>
            <p:grpSpPr bwMode="auto">
              <a:xfrm>
                <a:off x="3119" y="796"/>
                <a:ext cx="44" cy="44"/>
                <a:chOff x="3126" y="780"/>
                <a:chExt cx="27" cy="76"/>
              </a:xfrm>
            </p:grpSpPr>
            <p:sp>
              <p:nvSpPr>
                <p:cNvPr id="17639" name="Freeform 444"/>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40" name="Freeform 445"/>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38" name="Oval 446"/>
              <p:cNvSpPr>
                <a:spLocks noChangeAspect="1" noChangeArrowheads="1"/>
              </p:cNvSpPr>
              <p:nvPr/>
            </p:nvSpPr>
            <p:spPr bwMode="auto">
              <a:xfrm rot="10091288" flipH="1" flipV="1">
                <a:off x="3110" y="764"/>
                <a:ext cx="43"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17" name="Group 452"/>
            <p:cNvGrpSpPr>
              <a:grpSpLocks noChangeAspect="1"/>
            </p:cNvGrpSpPr>
            <p:nvPr/>
          </p:nvGrpSpPr>
          <p:grpSpPr bwMode="auto">
            <a:xfrm rot="11836517">
              <a:off x="4973633" y="1216027"/>
              <a:ext cx="114300" cy="176213"/>
              <a:chOff x="3112" y="764"/>
              <a:chExt cx="51" cy="76"/>
            </a:xfrm>
          </p:grpSpPr>
          <p:grpSp>
            <p:nvGrpSpPr>
              <p:cNvPr id="17633" name="Group 453"/>
              <p:cNvGrpSpPr>
                <a:grpSpLocks noChangeAspect="1"/>
              </p:cNvGrpSpPr>
              <p:nvPr/>
            </p:nvGrpSpPr>
            <p:grpSpPr bwMode="auto">
              <a:xfrm>
                <a:off x="3119" y="796"/>
                <a:ext cx="44" cy="44"/>
                <a:chOff x="3126" y="780"/>
                <a:chExt cx="27" cy="76"/>
              </a:xfrm>
            </p:grpSpPr>
            <p:sp>
              <p:nvSpPr>
                <p:cNvPr id="17635" name="Freeform 454"/>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36" name="Freeform 455"/>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34" name="Oval 456"/>
              <p:cNvSpPr>
                <a:spLocks noChangeAspect="1" noChangeArrowheads="1"/>
              </p:cNvSpPr>
              <p:nvPr/>
            </p:nvSpPr>
            <p:spPr bwMode="auto">
              <a:xfrm rot="10091288" flipH="1" flipV="1">
                <a:off x="3112" y="764"/>
                <a:ext cx="40"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18" name="Group 462"/>
            <p:cNvGrpSpPr>
              <a:grpSpLocks noChangeAspect="1"/>
            </p:cNvGrpSpPr>
            <p:nvPr/>
          </p:nvGrpSpPr>
          <p:grpSpPr bwMode="auto">
            <a:xfrm rot="11411821">
              <a:off x="4754558" y="1206502"/>
              <a:ext cx="117475" cy="174625"/>
              <a:chOff x="3110" y="764"/>
              <a:chExt cx="53" cy="76"/>
            </a:xfrm>
          </p:grpSpPr>
          <p:grpSp>
            <p:nvGrpSpPr>
              <p:cNvPr id="17629" name="Group 463"/>
              <p:cNvGrpSpPr>
                <a:grpSpLocks noChangeAspect="1"/>
              </p:cNvGrpSpPr>
              <p:nvPr/>
            </p:nvGrpSpPr>
            <p:grpSpPr bwMode="auto">
              <a:xfrm>
                <a:off x="3119" y="796"/>
                <a:ext cx="44" cy="44"/>
                <a:chOff x="3126" y="780"/>
                <a:chExt cx="27" cy="76"/>
              </a:xfrm>
            </p:grpSpPr>
            <p:sp>
              <p:nvSpPr>
                <p:cNvPr id="17631" name="Freeform 464"/>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32" name="Freeform 465"/>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30" name="Oval 466"/>
              <p:cNvSpPr>
                <a:spLocks noChangeAspect="1" noChangeArrowheads="1"/>
              </p:cNvSpPr>
              <p:nvPr/>
            </p:nvSpPr>
            <p:spPr bwMode="auto">
              <a:xfrm rot="10091288" flipH="1" flipV="1">
                <a:off x="3110" y="764"/>
                <a:ext cx="42"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19" name="Group 467"/>
            <p:cNvGrpSpPr>
              <a:grpSpLocks noChangeAspect="1"/>
            </p:cNvGrpSpPr>
            <p:nvPr/>
          </p:nvGrpSpPr>
          <p:grpSpPr bwMode="auto">
            <a:xfrm rot="11411821">
              <a:off x="4656133" y="1208090"/>
              <a:ext cx="117475" cy="176212"/>
              <a:chOff x="3110" y="764"/>
              <a:chExt cx="53" cy="76"/>
            </a:xfrm>
          </p:grpSpPr>
          <p:grpSp>
            <p:nvGrpSpPr>
              <p:cNvPr id="17625" name="Group 468"/>
              <p:cNvGrpSpPr>
                <a:grpSpLocks noChangeAspect="1"/>
              </p:cNvGrpSpPr>
              <p:nvPr/>
            </p:nvGrpSpPr>
            <p:grpSpPr bwMode="auto">
              <a:xfrm>
                <a:off x="3119" y="796"/>
                <a:ext cx="44" cy="44"/>
                <a:chOff x="3126" y="780"/>
                <a:chExt cx="27" cy="76"/>
              </a:xfrm>
            </p:grpSpPr>
            <p:sp>
              <p:nvSpPr>
                <p:cNvPr id="17627" name="Freeform 469"/>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28" name="Freeform 470"/>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26" name="Oval 471"/>
              <p:cNvSpPr>
                <a:spLocks noChangeAspect="1" noChangeArrowheads="1"/>
              </p:cNvSpPr>
              <p:nvPr/>
            </p:nvSpPr>
            <p:spPr bwMode="auto">
              <a:xfrm rot="10091288" flipH="1" flipV="1">
                <a:off x="3110" y="764"/>
                <a:ext cx="42"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20" name="グループ化 12"/>
            <p:cNvGrpSpPr>
              <a:grpSpLocks/>
            </p:cNvGrpSpPr>
            <p:nvPr/>
          </p:nvGrpSpPr>
          <p:grpSpPr bwMode="auto">
            <a:xfrm>
              <a:off x="4645793" y="924602"/>
              <a:ext cx="296862" cy="281895"/>
              <a:chOff x="4309306" y="718603"/>
              <a:chExt cx="297426" cy="281337"/>
            </a:xfrm>
          </p:grpSpPr>
          <p:grpSp>
            <p:nvGrpSpPr>
              <p:cNvPr id="17618" name="グループ化 10"/>
              <p:cNvGrpSpPr>
                <a:grpSpLocks/>
              </p:cNvGrpSpPr>
              <p:nvPr/>
            </p:nvGrpSpPr>
            <p:grpSpPr bwMode="auto">
              <a:xfrm>
                <a:off x="4412873" y="896368"/>
                <a:ext cx="82310" cy="103572"/>
                <a:chOff x="4556126" y="823354"/>
                <a:chExt cx="82310" cy="71553"/>
              </a:xfrm>
            </p:grpSpPr>
            <p:sp>
              <p:nvSpPr>
                <p:cNvPr id="17623" name="Freeform 647"/>
                <p:cNvSpPr>
                  <a:spLocks/>
                </p:cNvSpPr>
                <p:nvPr/>
              </p:nvSpPr>
              <p:spPr bwMode="auto">
                <a:xfrm>
                  <a:off x="4556126" y="823469"/>
                  <a:ext cx="17462" cy="71438"/>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24" name="Freeform 648"/>
                <p:cNvSpPr>
                  <a:spLocks/>
                </p:cNvSpPr>
                <p:nvPr/>
              </p:nvSpPr>
              <p:spPr bwMode="auto">
                <a:xfrm>
                  <a:off x="4619228" y="823354"/>
                  <a:ext cx="19208" cy="71437"/>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19" name="Text Box 649"/>
              <p:cNvSpPr txBox="1">
                <a:spLocks noChangeArrowheads="1"/>
              </p:cNvSpPr>
              <p:nvPr/>
            </p:nvSpPr>
            <p:spPr bwMode="auto">
              <a:xfrm>
                <a:off x="4312948" y="718603"/>
                <a:ext cx="289021" cy="127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SS</a:t>
                </a:r>
              </a:p>
            </p:txBody>
          </p:sp>
          <p:sp>
            <p:nvSpPr>
              <p:cNvPr id="17620" name="Text Box 649"/>
              <p:cNvSpPr txBox="1">
                <a:spLocks noChangeArrowheads="1"/>
              </p:cNvSpPr>
              <p:nvPr/>
            </p:nvSpPr>
            <p:spPr bwMode="auto">
              <a:xfrm>
                <a:off x="4309306" y="801673"/>
                <a:ext cx="297426" cy="127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N N</a:t>
                </a:r>
              </a:p>
            </p:txBody>
          </p:sp>
          <p:cxnSp>
            <p:nvCxnSpPr>
              <p:cNvPr id="376" name="直線コネクタ 375"/>
              <p:cNvCxnSpPr>
                <a:cxnSpLocks noChangeAspect="1"/>
              </p:cNvCxnSpPr>
              <p:nvPr/>
            </p:nvCxnSpPr>
            <p:spPr>
              <a:xfrm flipV="1">
                <a:off x="4413168" y="814440"/>
                <a:ext cx="14837" cy="1723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7" name="直線コネクタ 376"/>
              <p:cNvCxnSpPr>
                <a:cxnSpLocks noChangeAspect="1"/>
              </p:cNvCxnSpPr>
              <p:nvPr/>
            </p:nvCxnSpPr>
            <p:spPr>
              <a:xfrm flipH="1" flipV="1">
                <a:off x="4477463" y="816081"/>
                <a:ext cx="15662" cy="1723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521" name="Group 324"/>
            <p:cNvGrpSpPr>
              <a:grpSpLocks noChangeAspect="1"/>
            </p:cNvGrpSpPr>
            <p:nvPr/>
          </p:nvGrpSpPr>
          <p:grpSpPr bwMode="auto">
            <a:xfrm rot="799823">
              <a:off x="5018082" y="1046165"/>
              <a:ext cx="112712" cy="168276"/>
              <a:chOff x="3112" y="764"/>
              <a:chExt cx="51" cy="76"/>
            </a:xfrm>
          </p:grpSpPr>
          <p:grpSp>
            <p:nvGrpSpPr>
              <p:cNvPr id="17614" name="Group 325"/>
              <p:cNvGrpSpPr>
                <a:grpSpLocks noChangeAspect="1"/>
              </p:cNvGrpSpPr>
              <p:nvPr/>
            </p:nvGrpSpPr>
            <p:grpSpPr bwMode="auto">
              <a:xfrm>
                <a:off x="3119" y="796"/>
                <a:ext cx="44" cy="44"/>
                <a:chOff x="3126" y="780"/>
                <a:chExt cx="27" cy="76"/>
              </a:xfrm>
            </p:grpSpPr>
            <p:sp>
              <p:nvSpPr>
                <p:cNvPr id="17616" name="Freeform 326"/>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17" name="Freeform 327"/>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15" name="Oval 328"/>
              <p:cNvSpPr>
                <a:spLocks noChangeAspect="1" noChangeArrowheads="1"/>
              </p:cNvSpPr>
              <p:nvPr/>
            </p:nvSpPr>
            <p:spPr bwMode="auto">
              <a:xfrm rot="10091288" flipH="1" flipV="1">
                <a:off x="3112" y="764"/>
                <a:ext cx="41"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22" name="グループ化 334"/>
            <p:cNvGrpSpPr>
              <a:grpSpLocks/>
            </p:cNvGrpSpPr>
            <p:nvPr/>
          </p:nvGrpSpPr>
          <p:grpSpPr bwMode="auto">
            <a:xfrm rot="10983149">
              <a:off x="4775756" y="1179530"/>
              <a:ext cx="296862" cy="280564"/>
              <a:chOff x="4305350" y="719932"/>
              <a:chExt cx="297426" cy="280008"/>
            </a:xfrm>
          </p:grpSpPr>
          <p:grpSp>
            <p:nvGrpSpPr>
              <p:cNvPr id="17607" name="グループ化 335"/>
              <p:cNvGrpSpPr>
                <a:grpSpLocks/>
              </p:cNvGrpSpPr>
              <p:nvPr/>
            </p:nvGrpSpPr>
            <p:grpSpPr bwMode="auto">
              <a:xfrm>
                <a:off x="4412873" y="896368"/>
                <a:ext cx="82310" cy="103572"/>
                <a:chOff x="4556126" y="823354"/>
                <a:chExt cx="82310" cy="71553"/>
              </a:xfrm>
            </p:grpSpPr>
            <p:sp>
              <p:nvSpPr>
                <p:cNvPr id="17612" name="Freeform 647"/>
                <p:cNvSpPr>
                  <a:spLocks/>
                </p:cNvSpPr>
                <p:nvPr/>
              </p:nvSpPr>
              <p:spPr bwMode="auto">
                <a:xfrm>
                  <a:off x="4556126" y="823469"/>
                  <a:ext cx="17462" cy="71438"/>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13" name="Freeform 648"/>
                <p:cNvSpPr>
                  <a:spLocks/>
                </p:cNvSpPr>
                <p:nvPr/>
              </p:nvSpPr>
              <p:spPr bwMode="auto">
                <a:xfrm>
                  <a:off x="4619228" y="823354"/>
                  <a:ext cx="19208" cy="71437"/>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08" name="Text Box 649"/>
              <p:cNvSpPr txBox="1">
                <a:spLocks noChangeArrowheads="1"/>
              </p:cNvSpPr>
              <p:nvPr/>
            </p:nvSpPr>
            <p:spPr bwMode="auto">
              <a:xfrm>
                <a:off x="4308992" y="719932"/>
                <a:ext cx="289021" cy="127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SS</a:t>
                </a:r>
              </a:p>
            </p:txBody>
          </p:sp>
          <p:sp>
            <p:nvSpPr>
              <p:cNvPr id="17609" name="Text Box 649"/>
              <p:cNvSpPr txBox="1">
                <a:spLocks noChangeArrowheads="1"/>
              </p:cNvSpPr>
              <p:nvPr/>
            </p:nvSpPr>
            <p:spPr bwMode="auto">
              <a:xfrm>
                <a:off x="4305350" y="799065"/>
                <a:ext cx="297426" cy="127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N N</a:t>
                </a:r>
              </a:p>
            </p:txBody>
          </p:sp>
          <p:cxnSp>
            <p:nvCxnSpPr>
              <p:cNvPr id="365" name="直線コネクタ 364"/>
              <p:cNvCxnSpPr>
                <a:cxnSpLocks noChangeAspect="1"/>
              </p:cNvCxnSpPr>
              <p:nvPr/>
            </p:nvCxnSpPr>
            <p:spPr>
              <a:xfrm flipV="1">
                <a:off x="4430389" y="834453"/>
                <a:ext cx="14013" cy="18052"/>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6" name="直線コネクタ 365"/>
              <p:cNvCxnSpPr>
                <a:cxnSpLocks noChangeAspect="1"/>
              </p:cNvCxnSpPr>
              <p:nvPr/>
            </p:nvCxnSpPr>
            <p:spPr>
              <a:xfrm flipH="1" flipV="1">
                <a:off x="4461974" y="838463"/>
                <a:ext cx="16486" cy="18052"/>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523" name="グループ化 350"/>
            <p:cNvGrpSpPr>
              <a:grpSpLocks/>
            </p:cNvGrpSpPr>
            <p:nvPr/>
          </p:nvGrpSpPr>
          <p:grpSpPr bwMode="auto">
            <a:xfrm rot="826424">
              <a:off x="5028985" y="965835"/>
              <a:ext cx="300400" cy="285135"/>
              <a:chOff x="4305350" y="713865"/>
              <a:chExt cx="299369" cy="286075"/>
            </a:xfrm>
          </p:grpSpPr>
          <p:grpSp>
            <p:nvGrpSpPr>
              <p:cNvPr id="17600" name="グループ化 351"/>
              <p:cNvGrpSpPr>
                <a:grpSpLocks/>
              </p:cNvGrpSpPr>
              <p:nvPr/>
            </p:nvGrpSpPr>
            <p:grpSpPr bwMode="auto">
              <a:xfrm>
                <a:off x="4412873" y="896368"/>
                <a:ext cx="82310" cy="103572"/>
                <a:chOff x="4556126" y="823354"/>
                <a:chExt cx="82310" cy="71553"/>
              </a:xfrm>
            </p:grpSpPr>
            <p:sp>
              <p:nvSpPr>
                <p:cNvPr id="17605" name="Freeform 647"/>
                <p:cNvSpPr>
                  <a:spLocks/>
                </p:cNvSpPr>
                <p:nvPr/>
              </p:nvSpPr>
              <p:spPr bwMode="auto">
                <a:xfrm>
                  <a:off x="4556126" y="823469"/>
                  <a:ext cx="17462" cy="71438"/>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06" name="Freeform 648"/>
                <p:cNvSpPr>
                  <a:spLocks/>
                </p:cNvSpPr>
                <p:nvPr/>
              </p:nvSpPr>
              <p:spPr bwMode="auto">
                <a:xfrm>
                  <a:off x="4619228" y="823354"/>
                  <a:ext cx="19208" cy="71437"/>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601" name="Text Box 649"/>
              <p:cNvSpPr txBox="1">
                <a:spLocks noChangeArrowheads="1"/>
              </p:cNvSpPr>
              <p:nvPr/>
            </p:nvSpPr>
            <p:spPr bwMode="auto">
              <a:xfrm>
                <a:off x="4315698" y="713865"/>
                <a:ext cx="289021" cy="1279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SS</a:t>
                </a:r>
              </a:p>
            </p:txBody>
          </p:sp>
          <p:sp>
            <p:nvSpPr>
              <p:cNvPr id="17602" name="Text Box 649"/>
              <p:cNvSpPr txBox="1">
                <a:spLocks noChangeArrowheads="1"/>
              </p:cNvSpPr>
              <p:nvPr/>
            </p:nvSpPr>
            <p:spPr bwMode="auto">
              <a:xfrm>
                <a:off x="4305350" y="798728"/>
                <a:ext cx="297426" cy="127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N N</a:t>
                </a:r>
              </a:p>
            </p:txBody>
          </p:sp>
          <p:cxnSp>
            <p:nvCxnSpPr>
              <p:cNvPr id="358" name="直線コネクタ 357"/>
              <p:cNvCxnSpPr>
                <a:cxnSpLocks noChangeAspect="1"/>
              </p:cNvCxnSpPr>
              <p:nvPr/>
            </p:nvCxnSpPr>
            <p:spPr>
              <a:xfrm flipV="1">
                <a:off x="4413435" y="806801"/>
                <a:ext cx="14758" cy="18972"/>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9" name="直線コネクタ 358"/>
              <p:cNvCxnSpPr>
                <a:cxnSpLocks noChangeAspect="1"/>
              </p:cNvCxnSpPr>
              <p:nvPr/>
            </p:nvCxnSpPr>
            <p:spPr>
              <a:xfrm flipH="1" flipV="1">
                <a:off x="4482641" y="812428"/>
                <a:ext cx="13119" cy="1814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524" name="グループ化 350"/>
            <p:cNvGrpSpPr>
              <a:grpSpLocks/>
            </p:cNvGrpSpPr>
            <p:nvPr/>
          </p:nvGrpSpPr>
          <p:grpSpPr bwMode="auto">
            <a:xfrm rot="1628195">
              <a:off x="5318107" y="1091912"/>
              <a:ext cx="298453" cy="279423"/>
              <a:chOff x="4304524" y="719596"/>
              <a:chExt cx="297426" cy="280344"/>
            </a:xfrm>
          </p:grpSpPr>
          <p:grpSp>
            <p:nvGrpSpPr>
              <p:cNvPr id="17593" name="グループ化 351"/>
              <p:cNvGrpSpPr>
                <a:grpSpLocks/>
              </p:cNvGrpSpPr>
              <p:nvPr/>
            </p:nvGrpSpPr>
            <p:grpSpPr bwMode="auto">
              <a:xfrm>
                <a:off x="4412873" y="896368"/>
                <a:ext cx="82310" cy="103572"/>
                <a:chOff x="4556126" y="823354"/>
                <a:chExt cx="82310" cy="71553"/>
              </a:xfrm>
            </p:grpSpPr>
            <p:sp>
              <p:nvSpPr>
                <p:cNvPr id="17598" name="Freeform 647"/>
                <p:cNvSpPr>
                  <a:spLocks/>
                </p:cNvSpPr>
                <p:nvPr/>
              </p:nvSpPr>
              <p:spPr bwMode="auto">
                <a:xfrm>
                  <a:off x="4556126" y="823469"/>
                  <a:ext cx="17462" cy="71438"/>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599" name="Freeform 648"/>
                <p:cNvSpPr>
                  <a:spLocks/>
                </p:cNvSpPr>
                <p:nvPr/>
              </p:nvSpPr>
              <p:spPr bwMode="auto">
                <a:xfrm>
                  <a:off x="4619228" y="823354"/>
                  <a:ext cx="19208" cy="71437"/>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594" name="Text Box 649"/>
              <p:cNvSpPr txBox="1">
                <a:spLocks noChangeArrowheads="1"/>
              </p:cNvSpPr>
              <p:nvPr/>
            </p:nvSpPr>
            <p:spPr bwMode="auto">
              <a:xfrm>
                <a:off x="4308991" y="719596"/>
                <a:ext cx="289021" cy="127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SS</a:t>
                </a:r>
              </a:p>
            </p:txBody>
          </p:sp>
          <p:sp>
            <p:nvSpPr>
              <p:cNvPr id="17595" name="Text Box 649"/>
              <p:cNvSpPr txBox="1">
                <a:spLocks noChangeArrowheads="1"/>
              </p:cNvSpPr>
              <p:nvPr/>
            </p:nvSpPr>
            <p:spPr bwMode="auto">
              <a:xfrm>
                <a:off x="4304524" y="799107"/>
                <a:ext cx="297426" cy="127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N N</a:t>
                </a:r>
              </a:p>
            </p:txBody>
          </p:sp>
          <p:cxnSp>
            <p:nvCxnSpPr>
              <p:cNvPr id="351" name="直線コネクタ 350"/>
              <p:cNvCxnSpPr>
                <a:cxnSpLocks noChangeAspect="1"/>
              </p:cNvCxnSpPr>
              <p:nvPr/>
            </p:nvCxnSpPr>
            <p:spPr>
              <a:xfrm flipV="1">
                <a:off x="4408288" y="813494"/>
                <a:ext cx="16398" cy="18972"/>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直線コネクタ 351"/>
              <p:cNvCxnSpPr>
                <a:cxnSpLocks noChangeAspect="1"/>
              </p:cNvCxnSpPr>
              <p:nvPr/>
            </p:nvCxnSpPr>
            <p:spPr>
              <a:xfrm flipH="1" flipV="1">
                <a:off x="4475525" y="814579"/>
                <a:ext cx="13939" cy="1732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525" name="グループ化 350"/>
            <p:cNvGrpSpPr>
              <a:grpSpLocks/>
            </p:cNvGrpSpPr>
            <p:nvPr/>
          </p:nvGrpSpPr>
          <p:grpSpPr bwMode="auto">
            <a:xfrm rot="2340838">
              <a:off x="5562736" y="1267355"/>
              <a:ext cx="298453" cy="279423"/>
              <a:chOff x="4304524" y="719596"/>
              <a:chExt cx="297426" cy="280344"/>
            </a:xfrm>
          </p:grpSpPr>
          <p:grpSp>
            <p:nvGrpSpPr>
              <p:cNvPr id="17586" name="グループ化 351"/>
              <p:cNvGrpSpPr>
                <a:grpSpLocks/>
              </p:cNvGrpSpPr>
              <p:nvPr/>
            </p:nvGrpSpPr>
            <p:grpSpPr bwMode="auto">
              <a:xfrm>
                <a:off x="4412873" y="896368"/>
                <a:ext cx="82310" cy="103572"/>
                <a:chOff x="4556126" y="823354"/>
                <a:chExt cx="82310" cy="71553"/>
              </a:xfrm>
            </p:grpSpPr>
            <p:sp>
              <p:nvSpPr>
                <p:cNvPr id="17591" name="Freeform 647"/>
                <p:cNvSpPr>
                  <a:spLocks/>
                </p:cNvSpPr>
                <p:nvPr/>
              </p:nvSpPr>
              <p:spPr bwMode="auto">
                <a:xfrm>
                  <a:off x="4556126" y="823469"/>
                  <a:ext cx="17462" cy="71438"/>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592" name="Freeform 648"/>
                <p:cNvSpPr>
                  <a:spLocks/>
                </p:cNvSpPr>
                <p:nvPr/>
              </p:nvSpPr>
              <p:spPr bwMode="auto">
                <a:xfrm>
                  <a:off x="4619228" y="823354"/>
                  <a:ext cx="19208" cy="71437"/>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587" name="Text Box 649"/>
              <p:cNvSpPr txBox="1">
                <a:spLocks noChangeArrowheads="1"/>
              </p:cNvSpPr>
              <p:nvPr/>
            </p:nvSpPr>
            <p:spPr bwMode="auto">
              <a:xfrm>
                <a:off x="4308992" y="719596"/>
                <a:ext cx="289021" cy="127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SS</a:t>
                </a:r>
              </a:p>
            </p:txBody>
          </p:sp>
          <p:sp>
            <p:nvSpPr>
              <p:cNvPr id="17588" name="Text Box 649"/>
              <p:cNvSpPr txBox="1">
                <a:spLocks noChangeArrowheads="1"/>
              </p:cNvSpPr>
              <p:nvPr/>
            </p:nvSpPr>
            <p:spPr bwMode="auto">
              <a:xfrm>
                <a:off x="4304524" y="799106"/>
                <a:ext cx="297426" cy="127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N N</a:t>
                </a:r>
              </a:p>
            </p:txBody>
          </p:sp>
          <p:cxnSp>
            <p:nvCxnSpPr>
              <p:cNvPr id="344" name="直線コネクタ 343"/>
              <p:cNvCxnSpPr>
                <a:cxnSpLocks noChangeAspect="1"/>
              </p:cNvCxnSpPr>
              <p:nvPr/>
            </p:nvCxnSpPr>
            <p:spPr>
              <a:xfrm flipV="1">
                <a:off x="4405516" y="811266"/>
                <a:ext cx="15578" cy="1979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5" name="直線コネクタ 344"/>
              <p:cNvCxnSpPr>
                <a:cxnSpLocks noChangeAspect="1"/>
              </p:cNvCxnSpPr>
              <p:nvPr/>
            </p:nvCxnSpPr>
            <p:spPr>
              <a:xfrm flipH="1" flipV="1">
                <a:off x="4482639" y="813907"/>
                <a:ext cx="14758" cy="18972"/>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526" name="グループ化 350"/>
            <p:cNvGrpSpPr>
              <a:grpSpLocks/>
            </p:cNvGrpSpPr>
            <p:nvPr/>
          </p:nvGrpSpPr>
          <p:grpSpPr bwMode="auto">
            <a:xfrm rot="3560105">
              <a:off x="5864185" y="1668900"/>
              <a:ext cx="300399" cy="284574"/>
              <a:chOff x="4304524" y="714427"/>
              <a:chExt cx="299365" cy="285513"/>
            </a:xfrm>
          </p:grpSpPr>
          <p:grpSp>
            <p:nvGrpSpPr>
              <p:cNvPr id="17579" name="グループ化 351"/>
              <p:cNvGrpSpPr>
                <a:grpSpLocks/>
              </p:cNvGrpSpPr>
              <p:nvPr/>
            </p:nvGrpSpPr>
            <p:grpSpPr bwMode="auto">
              <a:xfrm>
                <a:off x="4412873" y="896368"/>
                <a:ext cx="82310" cy="103572"/>
                <a:chOff x="4556126" y="823354"/>
                <a:chExt cx="82310" cy="71553"/>
              </a:xfrm>
            </p:grpSpPr>
            <p:sp>
              <p:nvSpPr>
                <p:cNvPr id="17584" name="Freeform 647"/>
                <p:cNvSpPr>
                  <a:spLocks/>
                </p:cNvSpPr>
                <p:nvPr/>
              </p:nvSpPr>
              <p:spPr bwMode="auto">
                <a:xfrm>
                  <a:off x="4556126" y="823469"/>
                  <a:ext cx="17462" cy="71438"/>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585" name="Freeform 648"/>
                <p:cNvSpPr>
                  <a:spLocks/>
                </p:cNvSpPr>
                <p:nvPr/>
              </p:nvSpPr>
              <p:spPr bwMode="auto">
                <a:xfrm>
                  <a:off x="4619228" y="823354"/>
                  <a:ext cx="19208" cy="71437"/>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580" name="Text Box 649"/>
              <p:cNvSpPr txBox="1">
                <a:spLocks noChangeArrowheads="1"/>
              </p:cNvSpPr>
              <p:nvPr/>
            </p:nvSpPr>
            <p:spPr bwMode="auto">
              <a:xfrm>
                <a:off x="4314868" y="714427"/>
                <a:ext cx="289021" cy="127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SS</a:t>
                </a:r>
              </a:p>
            </p:txBody>
          </p:sp>
          <p:sp>
            <p:nvSpPr>
              <p:cNvPr id="17581" name="Text Box 649"/>
              <p:cNvSpPr txBox="1">
                <a:spLocks noChangeArrowheads="1"/>
              </p:cNvSpPr>
              <p:nvPr/>
            </p:nvSpPr>
            <p:spPr bwMode="auto">
              <a:xfrm>
                <a:off x="4304524" y="799065"/>
                <a:ext cx="297426" cy="127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N N</a:t>
                </a:r>
              </a:p>
            </p:txBody>
          </p:sp>
          <p:cxnSp>
            <p:nvCxnSpPr>
              <p:cNvPr id="337" name="直線コネクタ 336"/>
              <p:cNvCxnSpPr>
                <a:cxnSpLocks noChangeAspect="1"/>
              </p:cNvCxnSpPr>
              <p:nvPr/>
            </p:nvCxnSpPr>
            <p:spPr>
              <a:xfrm flipV="1">
                <a:off x="4401734" y="806027"/>
                <a:ext cx="17206" cy="1816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 name="直線コネクタ 337"/>
              <p:cNvCxnSpPr>
                <a:cxnSpLocks noChangeAspect="1"/>
              </p:cNvCxnSpPr>
              <p:nvPr/>
            </p:nvCxnSpPr>
            <p:spPr>
              <a:xfrm flipH="1" flipV="1">
                <a:off x="4476437" y="816330"/>
                <a:ext cx="14748" cy="1816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527" name="Group 370"/>
            <p:cNvGrpSpPr>
              <a:grpSpLocks noChangeAspect="1"/>
            </p:cNvGrpSpPr>
            <p:nvPr/>
          </p:nvGrpSpPr>
          <p:grpSpPr bwMode="auto">
            <a:xfrm rot="4939312">
              <a:off x="5987539" y="1942259"/>
              <a:ext cx="115286" cy="169862"/>
              <a:chOff x="3111" y="764"/>
              <a:chExt cx="52" cy="76"/>
            </a:xfrm>
          </p:grpSpPr>
          <p:grpSp>
            <p:nvGrpSpPr>
              <p:cNvPr id="17575" name="Group 371"/>
              <p:cNvGrpSpPr>
                <a:grpSpLocks noChangeAspect="1"/>
              </p:cNvGrpSpPr>
              <p:nvPr/>
            </p:nvGrpSpPr>
            <p:grpSpPr bwMode="auto">
              <a:xfrm>
                <a:off x="3119" y="796"/>
                <a:ext cx="44" cy="44"/>
                <a:chOff x="3126" y="780"/>
                <a:chExt cx="27" cy="76"/>
              </a:xfrm>
            </p:grpSpPr>
            <p:sp>
              <p:nvSpPr>
                <p:cNvPr id="17577" name="Freeform 372"/>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578" name="Freeform 373"/>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576" name="Oval 374"/>
              <p:cNvSpPr>
                <a:spLocks noChangeAspect="1" noChangeArrowheads="1"/>
              </p:cNvSpPr>
              <p:nvPr/>
            </p:nvSpPr>
            <p:spPr bwMode="auto">
              <a:xfrm rot="10091288" flipH="1" flipV="1">
                <a:off x="3111" y="764"/>
                <a:ext cx="40"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28" name="グループ化 334"/>
            <p:cNvGrpSpPr>
              <a:grpSpLocks/>
            </p:cNvGrpSpPr>
            <p:nvPr/>
          </p:nvGrpSpPr>
          <p:grpSpPr bwMode="auto">
            <a:xfrm rot="11880838">
              <a:off x="4986163" y="1231724"/>
              <a:ext cx="296862" cy="280565"/>
              <a:chOff x="4305350" y="719931"/>
              <a:chExt cx="297426" cy="280009"/>
            </a:xfrm>
          </p:grpSpPr>
          <p:grpSp>
            <p:nvGrpSpPr>
              <p:cNvPr id="17568" name="グループ化 335"/>
              <p:cNvGrpSpPr>
                <a:grpSpLocks/>
              </p:cNvGrpSpPr>
              <p:nvPr/>
            </p:nvGrpSpPr>
            <p:grpSpPr bwMode="auto">
              <a:xfrm>
                <a:off x="4412873" y="896368"/>
                <a:ext cx="82310" cy="103572"/>
                <a:chOff x="4556126" y="823354"/>
                <a:chExt cx="82310" cy="71553"/>
              </a:xfrm>
            </p:grpSpPr>
            <p:sp>
              <p:nvSpPr>
                <p:cNvPr id="17573" name="Freeform 647"/>
                <p:cNvSpPr>
                  <a:spLocks/>
                </p:cNvSpPr>
                <p:nvPr/>
              </p:nvSpPr>
              <p:spPr bwMode="auto">
                <a:xfrm>
                  <a:off x="4556126" y="823469"/>
                  <a:ext cx="17462" cy="71438"/>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574" name="Freeform 648"/>
                <p:cNvSpPr>
                  <a:spLocks/>
                </p:cNvSpPr>
                <p:nvPr/>
              </p:nvSpPr>
              <p:spPr bwMode="auto">
                <a:xfrm>
                  <a:off x="4619228" y="823354"/>
                  <a:ext cx="19208" cy="71437"/>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569" name="Text Box 649"/>
              <p:cNvSpPr txBox="1">
                <a:spLocks noChangeArrowheads="1"/>
              </p:cNvSpPr>
              <p:nvPr/>
            </p:nvSpPr>
            <p:spPr bwMode="auto">
              <a:xfrm>
                <a:off x="4308992" y="719931"/>
                <a:ext cx="289021" cy="127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SS</a:t>
                </a:r>
              </a:p>
            </p:txBody>
          </p:sp>
          <p:sp>
            <p:nvSpPr>
              <p:cNvPr id="17570" name="Text Box 649"/>
              <p:cNvSpPr txBox="1">
                <a:spLocks noChangeArrowheads="1"/>
              </p:cNvSpPr>
              <p:nvPr/>
            </p:nvSpPr>
            <p:spPr bwMode="auto">
              <a:xfrm>
                <a:off x="4305350" y="799064"/>
                <a:ext cx="297426" cy="127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N N</a:t>
                </a:r>
              </a:p>
            </p:txBody>
          </p:sp>
          <p:cxnSp>
            <p:nvCxnSpPr>
              <p:cNvPr id="326" name="直線コネクタ 325"/>
              <p:cNvCxnSpPr>
                <a:cxnSpLocks noChangeAspect="1"/>
              </p:cNvCxnSpPr>
              <p:nvPr/>
            </p:nvCxnSpPr>
            <p:spPr>
              <a:xfrm flipV="1">
                <a:off x="4416332" y="819724"/>
                <a:ext cx="14013" cy="1641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直線コネクタ 326"/>
              <p:cNvCxnSpPr>
                <a:cxnSpLocks noChangeAspect="1"/>
              </p:cNvCxnSpPr>
              <p:nvPr/>
            </p:nvCxnSpPr>
            <p:spPr>
              <a:xfrm flipH="1" flipV="1">
                <a:off x="4469824" y="821012"/>
                <a:ext cx="16486" cy="17232"/>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529" name="Group 422"/>
            <p:cNvGrpSpPr>
              <a:grpSpLocks noChangeAspect="1"/>
            </p:cNvGrpSpPr>
            <p:nvPr/>
          </p:nvGrpSpPr>
          <p:grpSpPr bwMode="auto">
            <a:xfrm rot="14421770">
              <a:off x="5537629" y="1517948"/>
              <a:ext cx="113069" cy="163847"/>
              <a:chOff x="3112" y="766"/>
              <a:chExt cx="51" cy="74"/>
            </a:xfrm>
          </p:grpSpPr>
          <p:grpSp>
            <p:nvGrpSpPr>
              <p:cNvPr id="17564" name="Group 423"/>
              <p:cNvGrpSpPr>
                <a:grpSpLocks noChangeAspect="1"/>
              </p:cNvGrpSpPr>
              <p:nvPr/>
            </p:nvGrpSpPr>
            <p:grpSpPr bwMode="auto">
              <a:xfrm>
                <a:off x="3119" y="796"/>
                <a:ext cx="44" cy="44"/>
                <a:chOff x="3126" y="780"/>
                <a:chExt cx="27" cy="76"/>
              </a:xfrm>
            </p:grpSpPr>
            <p:sp>
              <p:nvSpPr>
                <p:cNvPr id="17566" name="Freeform 424"/>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567" name="Freeform 425"/>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565" name="Oval 426"/>
              <p:cNvSpPr>
                <a:spLocks noChangeAspect="1" noChangeArrowheads="1"/>
              </p:cNvSpPr>
              <p:nvPr/>
            </p:nvSpPr>
            <p:spPr bwMode="auto">
              <a:xfrm rot="10091288" flipH="1" flipV="1">
                <a:off x="3112" y="766"/>
                <a:ext cx="42"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30" name="Group 422"/>
            <p:cNvGrpSpPr>
              <a:grpSpLocks noChangeAspect="1"/>
            </p:cNvGrpSpPr>
            <p:nvPr/>
          </p:nvGrpSpPr>
          <p:grpSpPr bwMode="auto">
            <a:xfrm rot="13930349">
              <a:off x="5594126" y="1581417"/>
              <a:ext cx="113069" cy="163847"/>
              <a:chOff x="3112" y="766"/>
              <a:chExt cx="51" cy="74"/>
            </a:xfrm>
          </p:grpSpPr>
          <p:grpSp>
            <p:nvGrpSpPr>
              <p:cNvPr id="17560" name="Group 423"/>
              <p:cNvGrpSpPr>
                <a:grpSpLocks noChangeAspect="1"/>
              </p:cNvGrpSpPr>
              <p:nvPr/>
            </p:nvGrpSpPr>
            <p:grpSpPr bwMode="auto">
              <a:xfrm>
                <a:off x="3119" y="796"/>
                <a:ext cx="44" cy="44"/>
                <a:chOff x="3126" y="780"/>
                <a:chExt cx="27" cy="76"/>
              </a:xfrm>
            </p:grpSpPr>
            <p:sp>
              <p:nvSpPr>
                <p:cNvPr id="17562" name="Freeform 424"/>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563" name="Freeform 425"/>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561" name="Oval 426"/>
              <p:cNvSpPr>
                <a:spLocks noChangeAspect="1" noChangeArrowheads="1"/>
              </p:cNvSpPr>
              <p:nvPr/>
            </p:nvSpPr>
            <p:spPr bwMode="auto">
              <a:xfrm rot="10091288" flipH="1" flipV="1">
                <a:off x="3112" y="766"/>
                <a:ext cx="42"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531" name="グループ化 350"/>
            <p:cNvGrpSpPr>
              <a:grpSpLocks/>
            </p:cNvGrpSpPr>
            <p:nvPr/>
          </p:nvGrpSpPr>
          <p:grpSpPr bwMode="auto">
            <a:xfrm rot="13101086">
              <a:off x="5329466" y="1422676"/>
              <a:ext cx="304182" cy="287073"/>
              <a:chOff x="4304524" y="711922"/>
              <a:chExt cx="303134" cy="288018"/>
            </a:xfrm>
          </p:grpSpPr>
          <p:grpSp>
            <p:nvGrpSpPr>
              <p:cNvPr id="17553" name="グループ化 351"/>
              <p:cNvGrpSpPr>
                <a:grpSpLocks/>
              </p:cNvGrpSpPr>
              <p:nvPr/>
            </p:nvGrpSpPr>
            <p:grpSpPr bwMode="auto">
              <a:xfrm>
                <a:off x="4412873" y="896368"/>
                <a:ext cx="82310" cy="103572"/>
                <a:chOff x="4556126" y="823354"/>
                <a:chExt cx="82310" cy="71553"/>
              </a:xfrm>
            </p:grpSpPr>
            <p:sp>
              <p:nvSpPr>
                <p:cNvPr id="17558" name="Freeform 647"/>
                <p:cNvSpPr>
                  <a:spLocks/>
                </p:cNvSpPr>
                <p:nvPr/>
              </p:nvSpPr>
              <p:spPr bwMode="auto">
                <a:xfrm>
                  <a:off x="4556126" y="823469"/>
                  <a:ext cx="17462" cy="71438"/>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559" name="Freeform 648"/>
                <p:cNvSpPr>
                  <a:spLocks/>
                </p:cNvSpPr>
                <p:nvPr/>
              </p:nvSpPr>
              <p:spPr bwMode="auto">
                <a:xfrm>
                  <a:off x="4619228" y="823354"/>
                  <a:ext cx="19208" cy="71437"/>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554" name="Text Box 649"/>
              <p:cNvSpPr txBox="1">
                <a:spLocks noChangeArrowheads="1"/>
              </p:cNvSpPr>
              <p:nvPr/>
            </p:nvSpPr>
            <p:spPr bwMode="auto">
              <a:xfrm>
                <a:off x="4318637" y="711922"/>
                <a:ext cx="289021" cy="1279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SS</a:t>
                </a:r>
              </a:p>
            </p:txBody>
          </p:sp>
          <p:sp>
            <p:nvSpPr>
              <p:cNvPr id="17555" name="Text Box 649"/>
              <p:cNvSpPr txBox="1">
                <a:spLocks noChangeArrowheads="1"/>
              </p:cNvSpPr>
              <p:nvPr/>
            </p:nvSpPr>
            <p:spPr bwMode="auto">
              <a:xfrm>
                <a:off x="4304524" y="799106"/>
                <a:ext cx="297426" cy="127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N N</a:t>
                </a:r>
              </a:p>
            </p:txBody>
          </p:sp>
          <p:cxnSp>
            <p:nvCxnSpPr>
              <p:cNvPr id="311" name="直線コネクタ 310"/>
              <p:cNvCxnSpPr>
                <a:cxnSpLocks noChangeAspect="1"/>
              </p:cNvCxnSpPr>
              <p:nvPr/>
            </p:nvCxnSpPr>
            <p:spPr>
              <a:xfrm flipV="1">
                <a:off x="4416797" y="807129"/>
                <a:ext cx="16398" cy="18972"/>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直線コネクタ 311"/>
              <p:cNvCxnSpPr>
                <a:cxnSpLocks noChangeAspect="1"/>
              </p:cNvCxnSpPr>
              <p:nvPr/>
            </p:nvCxnSpPr>
            <p:spPr>
              <a:xfrm flipH="1" flipV="1">
                <a:off x="4490684" y="817110"/>
                <a:ext cx="14758" cy="17322"/>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532" name="グループ化 350"/>
            <p:cNvGrpSpPr>
              <a:grpSpLocks/>
            </p:cNvGrpSpPr>
            <p:nvPr/>
          </p:nvGrpSpPr>
          <p:grpSpPr bwMode="auto">
            <a:xfrm rot="14196798">
              <a:off x="5536162" y="1641385"/>
              <a:ext cx="298455" cy="289065"/>
              <a:chOff x="4304524" y="709922"/>
              <a:chExt cx="297426" cy="290018"/>
            </a:xfrm>
          </p:grpSpPr>
          <p:grpSp>
            <p:nvGrpSpPr>
              <p:cNvPr id="17546" name="グループ化 351"/>
              <p:cNvGrpSpPr>
                <a:grpSpLocks/>
              </p:cNvGrpSpPr>
              <p:nvPr/>
            </p:nvGrpSpPr>
            <p:grpSpPr bwMode="auto">
              <a:xfrm>
                <a:off x="4412873" y="896368"/>
                <a:ext cx="82310" cy="103572"/>
                <a:chOff x="4556126" y="823354"/>
                <a:chExt cx="82310" cy="71553"/>
              </a:xfrm>
            </p:grpSpPr>
            <p:sp>
              <p:nvSpPr>
                <p:cNvPr id="17551" name="Freeform 647"/>
                <p:cNvSpPr>
                  <a:spLocks/>
                </p:cNvSpPr>
                <p:nvPr/>
              </p:nvSpPr>
              <p:spPr bwMode="auto">
                <a:xfrm>
                  <a:off x="4556126" y="823469"/>
                  <a:ext cx="17462" cy="71438"/>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552" name="Freeform 648"/>
                <p:cNvSpPr>
                  <a:spLocks/>
                </p:cNvSpPr>
                <p:nvPr/>
              </p:nvSpPr>
              <p:spPr bwMode="auto">
                <a:xfrm>
                  <a:off x="4619228" y="823354"/>
                  <a:ext cx="19208" cy="71437"/>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547" name="Text Box 649"/>
              <p:cNvSpPr txBox="1">
                <a:spLocks noChangeArrowheads="1"/>
              </p:cNvSpPr>
              <p:nvPr/>
            </p:nvSpPr>
            <p:spPr bwMode="auto">
              <a:xfrm>
                <a:off x="4312350" y="709922"/>
                <a:ext cx="289021" cy="127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SS</a:t>
                </a:r>
              </a:p>
            </p:txBody>
          </p:sp>
          <p:sp>
            <p:nvSpPr>
              <p:cNvPr id="17548" name="Text Box 649"/>
              <p:cNvSpPr txBox="1">
                <a:spLocks noChangeArrowheads="1"/>
              </p:cNvSpPr>
              <p:nvPr/>
            </p:nvSpPr>
            <p:spPr bwMode="auto">
              <a:xfrm>
                <a:off x="4304524" y="799063"/>
                <a:ext cx="297426" cy="127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N N</a:t>
                </a:r>
              </a:p>
            </p:txBody>
          </p:sp>
          <p:cxnSp>
            <p:nvCxnSpPr>
              <p:cNvPr id="304" name="直線コネクタ 303"/>
              <p:cNvCxnSpPr>
                <a:cxnSpLocks noChangeAspect="1"/>
              </p:cNvCxnSpPr>
              <p:nvPr/>
            </p:nvCxnSpPr>
            <p:spPr>
              <a:xfrm flipV="1">
                <a:off x="4413023" y="809987"/>
                <a:ext cx="15567" cy="1898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 name="直線コネクタ 304"/>
              <p:cNvCxnSpPr>
                <a:cxnSpLocks noChangeAspect="1"/>
              </p:cNvCxnSpPr>
              <p:nvPr/>
            </p:nvCxnSpPr>
            <p:spPr>
              <a:xfrm flipH="1" flipV="1">
                <a:off x="4487560" y="810873"/>
                <a:ext cx="15567" cy="1733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533" name="グループ化 350"/>
            <p:cNvGrpSpPr>
              <a:grpSpLocks/>
            </p:cNvGrpSpPr>
            <p:nvPr/>
          </p:nvGrpSpPr>
          <p:grpSpPr bwMode="auto">
            <a:xfrm rot="15029045">
              <a:off x="5684726" y="1949250"/>
              <a:ext cx="298455" cy="279465"/>
              <a:chOff x="4304524" y="719554"/>
              <a:chExt cx="297426" cy="280386"/>
            </a:xfrm>
          </p:grpSpPr>
          <p:grpSp>
            <p:nvGrpSpPr>
              <p:cNvPr id="17539" name="グループ化 351"/>
              <p:cNvGrpSpPr>
                <a:grpSpLocks/>
              </p:cNvGrpSpPr>
              <p:nvPr/>
            </p:nvGrpSpPr>
            <p:grpSpPr bwMode="auto">
              <a:xfrm>
                <a:off x="4412873" y="896368"/>
                <a:ext cx="82310" cy="103572"/>
                <a:chOff x="4556126" y="823354"/>
                <a:chExt cx="82310" cy="71553"/>
              </a:xfrm>
            </p:grpSpPr>
            <p:sp>
              <p:nvSpPr>
                <p:cNvPr id="17544" name="Freeform 647"/>
                <p:cNvSpPr>
                  <a:spLocks/>
                </p:cNvSpPr>
                <p:nvPr/>
              </p:nvSpPr>
              <p:spPr bwMode="auto">
                <a:xfrm>
                  <a:off x="4556126" y="823469"/>
                  <a:ext cx="17462" cy="71438"/>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545" name="Freeform 648"/>
                <p:cNvSpPr>
                  <a:spLocks/>
                </p:cNvSpPr>
                <p:nvPr/>
              </p:nvSpPr>
              <p:spPr bwMode="auto">
                <a:xfrm>
                  <a:off x="4619228" y="823354"/>
                  <a:ext cx="19208" cy="71437"/>
                </a:xfrm>
                <a:custGeom>
                  <a:avLst/>
                  <a:gdLst>
                    <a:gd name="T0" fmla="*/ 0 w 91"/>
                    <a:gd name="T1" fmla="*/ 0 h 408"/>
                    <a:gd name="T2" fmla="*/ 2147483646 w 91"/>
                    <a:gd name="T3" fmla="*/ 2147483646 h 408"/>
                    <a:gd name="T4" fmla="*/ 0 w 91"/>
                    <a:gd name="T5" fmla="*/ 2147483646 h 408"/>
                    <a:gd name="T6" fmla="*/ 2147483646 w 91"/>
                    <a:gd name="T7" fmla="*/ 2147483646 h 408"/>
                    <a:gd name="T8" fmla="*/ 0 w 91"/>
                    <a:gd name="T9" fmla="*/ 2147483646 h 408"/>
                    <a:gd name="T10" fmla="*/ 2147483646 w 91"/>
                    <a:gd name="T11" fmla="*/ 2147483646 h 408"/>
                    <a:gd name="T12" fmla="*/ 0 w 91"/>
                    <a:gd name="T13" fmla="*/ 2147483646 h 408"/>
                    <a:gd name="T14" fmla="*/ 2147483646 w 91"/>
                    <a:gd name="T15" fmla="*/ 2147483646 h 408"/>
                    <a:gd name="T16" fmla="*/ 0 w 91"/>
                    <a:gd name="T17" fmla="*/ 2147483646 h 408"/>
                    <a:gd name="T18" fmla="*/ 2147483646 w 91"/>
                    <a:gd name="T19" fmla="*/ 2147483646 h 4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1" h="408">
                      <a:moveTo>
                        <a:pt x="0" y="0"/>
                      </a:moveTo>
                      <a:lnTo>
                        <a:pt x="91" y="45"/>
                      </a:lnTo>
                      <a:lnTo>
                        <a:pt x="0" y="90"/>
                      </a:lnTo>
                      <a:lnTo>
                        <a:pt x="91" y="136"/>
                      </a:lnTo>
                      <a:lnTo>
                        <a:pt x="0" y="181"/>
                      </a:lnTo>
                      <a:lnTo>
                        <a:pt x="91" y="226"/>
                      </a:lnTo>
                      <a:lnTo>
                        <a:pt x="0" y="272"/>
                      </a:lnTo>
                      <a:lnTo>
                        <a:pt x="91" y="317"/>
                      </a:lnTo>
                      <a:lnTo>
                        <a:pt x="0" y="363"/>
                      </a:lnTo>
                      <a:lnTo>
                        <a:pt x="91" y="408"/>
                      </a:lnTo>
                    </a:path>
                  </a:pathLst>
                </a:custGeom>
                <a:noFill/>
                <a:ln w="63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540" name="Text Box 649"/>
              <p:cNvSpPr txBox="1">
                <a:spLocks noChangeArrowheads="1"/>
              </p:cNvSpPr>
              <p:nvPr/>
            </p:nvSpPr>
            <p:spPr bwMode="auto">
              <a:xfrm>
                <a:off x="4308992" y="719554"/>
                <a:ext cx="289021" cy="127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SS</a:t>
                </a:r>
              </a:p>
            </p:txBody>
          </p:sp>
          <p:sp>
            <p:nvSpPr>
              <p:cNvPr id="17541" name="Text Box 649"/>
              <p:cNvSpPr txBox="1">
                <a:spLocks noChangeArrowheads="1"/>
              </p:cNvSpPr>
              <p:nvPr/>
            </p:nvSpPr>
            <p:spPr bwMode="auto">
              <a:xfrm>
                <a:off x="4304524" y="799064"/>
                <a:ext cx="297426" cy="127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00">
                    <a:latin typeface="Arial Unicode MS" panose="020B0604020202020204" pitchFamily="50" charset="-128"/>
                    <a:ea typeface="Arial Unicode MS" panose="020B0604020202020204" pitchFamily="50" charset="-128"/>
                    <a:cs typeface="Arial Unicode MS" panose="020B0604020202020204" pitchFamily="50" charset="-128"/>
                  </a:rPr>
                  <a:t>N N</a:t>
                </a:r>
              </a:p>
            </p:txBody>
          </p:sp>
          <p:cxnSp>
            <p:nvCxnSpPr>
              <p:cNvPr id="297" name="直線コネクタ 296"/>
              <p:cNvCxnSpPr>
                <a:cxnSpLocks noChangeAspect="1"/>
              </p:cNvCxnSpPr>
              <p:nvPr/>
            </p:nvCxnSpPr>
            <p:spPr>
              <a:xfrm flipV="1">
                <a:off x="4435501" y="806722"/>
                <a:ext cx="15568" cy="1898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8" name="直線コネクタ 297"/>
              <p:cNvCxnSpPr>
                <a:cxnSpLocks noChangeAspect="1"/>
              </p:cNvCxnSpPr>
              <p:nvPr/>
            </p:nvCxnSpPr>
            <p:spPr>
              <a:xfrm flipH="1" flipV="1">
                <a:off x="4489079" y="813250"/>
                <a:ext cx="13929" cy="1733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534" name="Group 407"/>
            <p:cNvGrpSpPr>
              <a:grpSpLocks noChangeAspect="1"/>
            </p:cNvGrpSpPr>
            <p:nvPr/>
          </p:nvGrpSpPr>
          <p:grpSpPr bwMode="auto">
            <a:xfrm rot="5400000">
              <a:off x="6023361" y="2111849"/>
              <a:ext cx="108634" cy="170489"/>
              <a:chOff x="3114" y="763"/>
              <a:chExt cx="49" cy="77"/>
            </a:xfrm>
          </p:grpSpPr>
          <p:grpSp>
            <p:nvGrpSpPr>
              <p:cNvPr id="17535" name="Group 408"/>
              <p:cNvGrpSpPr>
                <a:grpSpLocks noChangeAspect="1"/>
              </p:cNvGrpSpPr>
              <p:nvPr/>
            </p:nvGrpSpPr>
            <p:grpSpPr bwMode="auto">
              <a:xfrm>
                <a:off x="3119" y="796"/>
                <a:ext cx="44" cy="44"/>
                <a:chOff x="3126" y="780"/>
                <a:chExt cx="27" cy="76"/>
              </a:xfrm>
            </p:grpSpPr>
            <p:sp>
              <p:nvSpPr>
                <p:cNvPr id="17537" name="Freeform 409"/>
                <p:cNvSpPr>
                  <a:spLocks noChangeAspect="1"/>
                </p:cNvSpPr>
                <p:nvPr/>
              </p:nvSpPr>
              <p:spPr bwMode="auto">
                <a:xfrm rot="10091288" flipH="1" flipV="1">
                  <a:off x="3126" y="780"/>
                  <a:ext cx="19" cy="75"/>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538" name="Freeform 410"/>
                <p:cNvSpPr>
                  <a:spLocks noChangeAspect="1"/>
                </p:cNvSpPr>
                <p:nvPr/>
              </p:nvSpPr>
              <p:spPr bwMode="auto">
                <a:xfrm rot="10091288" flipV="1">
                  <a:off x="3135" y="780"/>
                  <a:ext cx="18" cy="76"/>
                </a:xfrm>
                <a:custGeom>
                  <a:avLst/>
                  <a:gdLst>
                    <a:gd name="T0" fmla="*/ 0 w 144"/>
                    <a:gd name="T1" fmla="*/ 0 h 672"/>
                    <a:gd name="T2" fmla="*/ 0 w 144"/>
                    <a:gd name="T3" fmla="*/ 0 h 672"/>
                    <a:gd name="T4" fmla="*/ 0 w 144"/>
                    <a:gd name="T5" fmla="*/ 0 h 672"/>
                    <a:gd name="T6" fmla="*/ 0 w 144"/>
                    <a:gd name="T7" fmla="*/ 0 h 6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672">
                      <a:moveTo>
                        <a:pt x="144" y="0"/>
                      </a:moveTo>
                      <a:cubicBezTo>
                        <a:pt x="104" y="36"/>
                        <a:pt x="64" y="72"/>
                        <a:pt x="48" y="144"/>
                      </a:cubicBezTo>
                      <a:cubicBezTo>
                        <a:pt x="32" y="216"/>
                        <a:pt x="56" y="344"/>
                        <a:pt x="48" y="432"/>
                      </a:cubicBezTo>
                      <a:cubicBezTo>
                        <a:pt x="40" y="520"/>
                        <a:pt x="20" y="596"/>
                        <a:pt x="0" y="672"/>
                      </a:cubicBezTo>
                    </a:path>
                  </a:pathLst>
                </a:custGeom>
                <a:noFill/>
                <a:ln w="6350" cmpd="sng">
                  <a:solidFill>
                    <a:schemeClr val="tx1"/>
                  </a:solidFill>
                  <a:round/>
                  <a:headEnd/>
                  <a:tailEnd/>
                </a:ln>
                <a:effectLst/>
                <a:extLst>
                  <a:ext uri="{909E8E84-426E-40DD-AFC4-6F175D3DCCD1}">
                    <a14:hiddenFill xmlns:a14="http://schemas.microsoft.com/office/drawing/2010/main">
                      <a:gradFill rotWithShape="0">
                        <a:gsLst>
                          <a:gs pos="0">
                            <a:schemeClr val="bg1"/>
                          </a:gs>
                          <a:gs pos="100000">
                            <a:srgbClr val="6600FF"/>
                          </a:gs>
                        </a:gsLst>
                        <a:path path="rect">
                          <a:fillToRect l="50000" t="50000" r="50000" b="50000"/>
                        </a:path>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536" name="Oval 411"/>
              <p:cNvSpPr>
                <a:spLocks noChangeAspect="1" noChangeArrowheads="1"/>
              </p:cNvSpPr>
              <p:nvPr/>
            </p:nvSpPr>
            <p:spPr bwMode="auto">
              <a:xfrm rot="10091288" flipH="1" flipV="1">
                <a:off x="3114" y="763"/>
                <a:ext cx="44" cy="35"/>
              </a:xfrm>
              <a:prstGeom prst="ellipse">
                <a:avLst/>
              </a:prstGeom>
              <a:gradFill rotWithShape="1">
                <a:gsLst>
                  <a:gs pos="0">
                    <a:srgbClr val="C0C0C0"/>
                  </a:gs>
                  <a:gs pos="100000">
                    <a:schemeClr val="tx1"/>
                  </a:gs>
                </a:gsLst>
                <a:path path="shape">
                  <a:fillToRect l="50000" t="50000" r="50000" b="5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nvGrpSpPr>
          <p:cNvPr id="10" name="グループ化 9"/>
          <p:cNvGrpSpPr/>
          <p:nvPr/>
        </p:nvGrpSpPr>
        <p:grpSpPr>
          <a:xfrm>
            <a:off x="1522952" y="1341846"/>
            <a:ext cx="5839832" cy="2364288"/>
            <a:chOff x="1711634" y="780690"/>
            <a:chExt cx="5839832" cy="2364288"/>
          </a:xfrm>
        </p:grpSpPr>
        <p:sp>
          <p:nvSpPr>
            <p:cNvPr id="7" name="下矢印 6"/>
            <p:cNvSpPr/>
            <p:nvPr/>
          </p:nvSpPr>
          <p:spPr>
            <a:xfrm>
              <a:off x="3161595" y="830875"/>
              <a:ext cx="405499" cy="424693"/>
            </a:xfrm>
            <a:prstGeom prst="down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31" name="テキスト ボックス 330"/>
            <p:cNvSpPr txBox="1"/>
            <p:nvPr/>
          </p:nvSpPr>
          <p:spPr>
            <a:xfrm>
              <a:off x="2851576" y="1268220"/>
              <a:ext cx="2226892" cy="746358"/>
            </a:xfrm>
            <a:prstGeom prst="rect">
              <a:avLst/>
            </a:prstGeom>
            <a:noFill/>
          </p:spPr>
          <p:txBody>
            <a:bodyPr wrap="none" rtlCol="0">
              <a:spAutoFit/>
            </a:bodyPr>
            <a:lstStyle/>
            <a:p>
              <a:pPr>
                <a:lnSpc>
                  <a:spcPts val="1700"/>
                </a:lnSpc>
              </a:pPr>
              <a:r>
                <a:rPr kumimoji="1" lang="en-US" altLang="ja-JP" sz="2000" b="1"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Positive charging</a:t>
              </a:r>
            </a:p>
            <a:p>
              <a:pPr>
                <a:lnSpc>
                  <a:spcPts val="1700"/>
                </a:lnSpc>
              </a:pPr>
              <a:r>
                <a:rPr lang="ja-JP" altLang="en-US" sz="20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ja-JP" altLang="en-US" sz="20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ja-JP" alt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Driving force for </a:t>
              </a:r>
            </a:p>
            <a:p>
              <a:pPr>
                <a:lnSpc>
                  <a:spcPts val="1700"/>
                </a:lnSpc>
              </a:pPr>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endosomal escape </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32" name="テキスト ボックス 331"/>
            <p:cNvSpPr txBox="1"/>
            <p:nvPr/>
          </p:nvSpPr>
          <p:spPr>
            <a:xfrm>
              <a:off x="3490968" y="780690"/>
              <a:ext cx="1180131" cy="523220"/>
            </a:xfrm>
            <a:prstGeom prst="rect">
              <a:avLst/>
            </a:prstGeom>
            <a:noFill/>
          </p:spPr>
          <p:txBody>
            <a:bodyPr wrap="none" rtlCol="0">
              <a:spAutoFit/>
            </a:bodyPr>
            <a:lstStyle/>
            <a:p>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Acidic pH </a:t>
              </a:r>
            </a:p>
            <a:p>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i</a:t>
              </a: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n cytoplasm</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412" name="グループ化 411"/>
            <p:cNvGrpSpPr/>
            <p:nvPr/>
          </p:nvGrpSpPr>
          <p:grpSpPr>
            <a:xfrm>
              <a:off x="1711634" y="1283797"/>
              <a:ext cx="161925" cy="164586"/>
              <a:chOff x="4457567" y="7091821"/>
              <a:chExt cx="95250" cy="93663"/>
            </a:xfrm>
          </p:grpSpPr>
          <p:sp>
            <p:nvSpPr>
              <p:cNvPr id="413" name="円/楕円 412"/>
              <p:cNvSpPr>
                <a:spLocks noChangeAspect="1"/>
              </p:cNvSpPr>
              <p:nvPr/>
            </p:nvSpPr>
            <p:spPr bwMode="auto">
              <a:xfrm>
                <a:off x="4457567" y="7091821"/>
                <a:ext cx="95250" cy="936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4" name="加算記号 413"/>
              <p:cNvSpPr>
                <a:spLocks noChangeAspect="1"/>
              </p:cNvSpPr>
              <p:nvPr/>
            </p:nvSpPr>
            <p:spPr bwMode="auto">
              <a:xfrm>
                <a:off x="4469473" y="7103061"/>
                <a:ext cx="71437" cy="71438"/>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15" name="グループ化 414"/>
            <p:cNvGrpSpPr/>
            <p:nvPr/>
          </p:nvGrpSpPr>
          <p:grpSpPr>
            <a:xfrm>
              <a:off x="2139514" y="1435903"/>
              <a:ext cx="161925" cy="164586"/>
              <a:chOff x="4457567" y="7091821"/>
              <a:chExt cx="95250" cy="93663"/>
            </a:xfrm>
          </p:grpSpPr>
          <p:sp>
            <p:nvSpPr>
              <p:cNvPr id="416" name="円/楕円 415"/>
              <p:cNvSpPr>
                <a:spLocks noChangeAspect="1"/>
              </p:cNvSpPr>
              <p:nvPr/>
            </p:nvSpPr>
            <p:spPr bwMode="auto">
              <a:xfrm>
                <a:off x="4457567" y="7091821"/>
                <a:ext cx="95250" cy="936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7" name="加算記号 416"/>
              <p:cNvSpPr>
                <a:spLocks noChangeAspect="1"/>
              </p:cNvSpPr>
              <p:nvPr/>
            </p:nvSpPr>
            <p:spPr bwMode="auto">
              <a:xfrm>
                <a:off x="4469473" y="7103061"/>
                <a:ext cx="71437" cy="71438"/>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18" name="グループ化 417"/>
            <p:cNvGrpSpPr/>
            <p:nvPr/>
          </p:nvGrpSpPr>
          <p:grpSpPr>
            <a:xfrm>
              <a:off x="2870665" y="1844321"/>
              <a:ext cx="161925" cy="164586"/>
              <a:chOff x="4457567" y="7091821"/>
              <a:chExt cx="95250" cy="93663"/>
            </a:xfrm>
          </p:grpSpPr>
          <p:sp>
            <p:nvSpPr>
              <p:cNvPr id="419" name="円/楕円 418"/>
              <p:cNvSpPr>
                <a:spLocks noChangeAspect="1"/>
              </p:cNvSpPr>
              <p:nvPr/>
            </p:nvSpPr>
            <p:spPr bwMode="auto">
              <a:xfrm>
                <a:off x="4457567" y="7091821"/>
                <a:ext cx="95250" cy="936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0" name="加算記号 419"/>
              <p:cNvSpPr>
                <a:spLocks noChangeAspect="1"/>
              </p:cNvSpPr>
              <p:nvPr/>
            </p:nvSpPr>
            <p:spPr bwMode="auto">
              <a:xfrm>
                <a:off x="4469473" y="7103061"/>
                <a:ext cx="71437" cy="71438"/>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21" name="グループ化 420"/>
            <p:cNvGrpSpPr/>
            <p:nvPr/>
          </p:nvGrpSpPr>
          <p:grpSpPr>
            <a:xfrm>
              <a:off x="3181524" y="2119864"/>
              <a:ext cx="161925" cy="164586"/>
              <a:chOff x="4479981" y="7091821"/>
              <a:chExt cx="95250" cy="93663"/>
            </a:xfrm>
          </p:grpSpPr>
          <p:sp>
            <p:nvSpPr>
              <p:cNvPr id="422" name="円/楕円 421"/>
              <p:cNvSpPr>
                <a:spLocks noChangeAspect="1"/>
              </p:cNvSpPr>
              <p:nvPr/>
            </p:nvSpPr>
            <p:spPr bwMode="auto">
              <a:xfrm>
                <a:off x="4479981" y="7091821"/>
                <a:ext cx="95250" cy="936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3" name="加算記号 422"/>
              <p:cNvSpPr>
                <a:spLocks noChangeAspect="1"/>
              </p:cNvSpPr>
              <p:nvPr/>
            </p:nvSpPr>
            <p:spPr bwMode="auto">
              <a:xfrm>
                <a:off x="4491887" y="7103061"/>
                <a:ext cx="71437" cy="71438"/>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24" name="グループ化 423"/>
            <p:cNvGrpSpPr/>
            <p:nvPr/>
          </p:nvGrpSpPr>
          <p:grpSpPr>
            <a:xfrm>
              <a:off x="3728786" y="2980392"/>
              <a:ext cx="161925" cy="164586"/>
              <a:chOff x="4489587" y="7079429"/>
              <a:chExt cx="95250" cy="93663"/>
            </a:xfrm>
          </p:grpSpPr>
          <p:sp>
            <p:nvSpPr>
              <p:cNvPr id="427" name="円/楕円 426"/>
              <p:cNvSpPr>
                <a:spLocks noChangeAspect="1"/>
              </p:cNvSpPr>
              <p:nvPr/>
            </p:nvSpPr>
            <p:spPr bwMode="auto">
              <a:xfrm>
                <a:off x="4489587" y="7079429"/>
                <a:ext cx="95250" cy="936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8" name="加算記号 427"/>
              <p:cNvSpPr>
                <a:spLocks noChangeAspect="1"/>
              </p:cNvSpPr>
              <p:nvPr/>
            </p:nvSpPr>
            <p:spPr bwMode="auto">
              <a:xfrm>
                <a:off x="4502615" y="7090671"/>
                <a:ext cx="71437" cy="71438"/>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29" name="グループ化 428"/>
            <p:cNvGrpSpPr/>
            <p:nvPr/>
          </p:nvGrpSpPr>
          <p:grpSpPr>
            <a:xfrm>
              <a:off x="7389539" y="1398633"/>
              <a:ext cx="161927" cy="164587"/>
              <a:chOff x="4593127" y="7032579"/>
              <a:chExt cx="95250" cy="93663"/>
            </a:xfrm>
          </p:grpSpPr>
          <p:sp>
            <p:nvSpPr>
              <p:cNvPr id="441" name="円/楕円 440"/>
              <p:cNvSpPr>
                <a:spLocks noChangeAspect="1"/>
              </p:cNvSpPr>
              <p:nvPr/>
            </p:nvSpPr>
            <p:spPr bwMode="auto">
              <a:xfrm>
                <a:off x="4593127" y="7032579"/>
                <a:ext cx="95250" cy="936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2" name="加算記号 441"/>
              <p:cNvSpPr>
                <a:spLocks noChangeAspect="1"/>
              </p:cNvSpPr>
              <p:nvPr/>
            </p:nvSpPr>
            <p:spPr bwMode="auto">
              <a:xfrm>
                <a:off x="4601665" y="7043818"/>
                <a:ext cx="71437" cy="71439"/>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43" name="グループ化 442"/>
            <p:cNvGrpSpPr/>
            <p:nvPr/>
          </p:nvGrpSpPr>
          <p:grpSpPr>
            <a:xfrm>
              <a:off x="7382025" y="2017941"/>
              <a:ext cx="161927" cy="164586"/>
              <a:chOff x="4593351" y="6822017"/>
              <a:chExt cx="95250" cy="93663"/>
            </a:xfrm>
          </p:grpSpPr>
          <p:sp>
            <p:nvSpPr>
              <p:cNvPr id="446" name="円/楕円 445"/>
              <p:cNvSpPr>
                <a:spLocks noChangeAspect="1"/>
              </p:cNvSpPr>
              <p:nvPr/>
            </p:nvSpPr>
            <p:spPr bwMode="auto">
              <a:xfrm>
                <a:off x="4593351" y="6822017"/>
                <a:ext cx="95250" cy="93663"/>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7" name="加算記号 446"/>
              <p:cNvSpPr>
                <a:spLocks noChangeAspect="1"/>
              </p:cNvSpPr>
              <p:nvPr/>
            </p:nvSpPr>
            <p:spPr bwMode="auto">
              <a:xfrm>
                <a:off x="4604901" y="6833257"/>
                <a:ext cx="71437" cy="71438"/>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nvGrpSpPr>
          <p:cNvPr id="3" name="グループ化 2"/>
          <p:cNvGrpSpPr/>
          <p:nvPr/>
        </p:nvGrpSpPr>
        <p:grpSpPr>
          <a:xfrm>
            <a:off x="1671024" y="1504198"/>
            <a:ext cx="6683595" cy="921598"/>
            <a:chOff x="1712306" y="1175019"/>
            <a:chExt cx="6683595" cy="921598"/>
          </a:xfrm>
        </p:grpSpPr>
        <p:sp>
          <p:nvSpPr>
            <p:cNvPr id="2" name="稲妻 1"/>
            <p:cNvSpPr/>
            <p:nvPr/>
          </p:nvSpPr>
          <p:spPr>
            <a:xfrm>
              <a:off x="2289130" y="1432336"/>
              <a:ext cx="226898" cy="421640"/>
            </a:xfrm>
            <a:prstGeom prst="lightningBolt">
              <a:avLst/>
            </a:prstGeom>
            <a:solidFill>
              <a:srgbClr val="FFFF00"/>
            </a:solidFill>
            <a:ln w="19050">
              <a:solidFill>
                <a:srgbClr val="FF99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5" name="稲妻 424"/>
            <p:cNvSpPr/>
            <p:nvPr/>
          </p:nvSpPr>
          <p:spPr>
            <a:xfrm>
              <a:off x="1712306" y="1175019"/>
              <a:ext cx="226898" cy="421640"/>
            </a:xfrm>
            <a:prstGeom prst="lightningBolt">
              <a:avLst/>
            </a:prstGeom>
            <a:solidFill>
              <a:srgbClr val="FFFF00"/>
            </a:solidFill>
            <a:ln w="19050">
              <a:solidFill>
                <a:srgbClr val="FF99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6" name="稲妻 425"/>
            <p:cNvSpPr/>
            <p:nvPr/>
          </p:nvSpPr>
          <p:spPr>
            <a:xfrm rot="4516204">
              <a:off x="7936116" y="1636831"/>
              <a:ext cx="413870" cy="505701"/>
            </a:xfrm>
            <a:prstGeom prst="lightningBolt">
              <a:avLst/>
            </a:prstGeom>
            <a:solidFill>
              <a:srgbClr val="FFFF00"/>
            </a:solidFill>
            <a:ln w="19050">
              <a:solidFill>
                <a:srgbClr val="FF99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1" name="グループ化 30"/>
          <p:cNvGrpSpPr/>
          <p:nvPr/>
        </p:nvGrpSpPr>
        <p:grpSpPr>
          <a:xfrm>
            <a:off x="4920172" y="5373105"/>
            <a:ext cx="4061796" cy="1224247"/>
            <a:chOff x="766165" y="5542459"/>
            <a:chExt cx="4061796" cy="1224247"/>
          </a:xfrm>
        </p:grpSpPr>
        <p:sp>
          <p:nvSpPr>
            <p:cNvPr id="463" name="フリーフォーム 462"/>
            <p:cNvSpPr/>
            <p:nvPr/>
          </p:nvSpPr>
          <p:spPr>
            <a:xfrm>
              <a:off x="3391133" y="6106092"/>
              <a:ext cx="302024" cy="207391"/>
            </a:xfrm>
            <a:custGeom>
              <a:avLst/>
              <a:gdLst>
                <a:gd name="connsiteX0" fmla="*/ 0 w 595714"/>
                <a:gd name="connsiteY0" fmla="*/ 173685 h 455907"/>
                <a:gd name="connsiteX1" fmla="*/ 316089 w 595714"/>
                <a:gd name="connsiteY1" fmla="*/ 4352 h 455907"/>
                <a:gd name="connsiteX2" fmla="*/ 259644 w 595714"/>
                <a:gd name="connsiteY2" fmla="*/ 331729 h 455907"/>
                <a:gd name="connsiteX3" fmla="*/ 575733 w 595714"/>
                <a:gd name="connsiteY3" fmla="*/ 230129 h 455907"/>
                <a:gd name="connsiteX4" fmla="*/ 564444 w 595714"/>
                <a:gd name="connsiteY4" fmla="*/ 455907 h 455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5714" h="455907">
                  <a:moveTo>
                    <a:pt x="0" y="173685"/>
                  </a:moveTo>
                  <a:cubicBezTo>
                    <a:pt x="136407" y="75848"/>
                    <a:pt x="272815" y="-21989"/>
                    <a:pt x="316089" y="4352"/>
                  </a:cubicBezTo>
                  <a:cubicBezTo>
                    <a:pt x="359363" y="30693"/>
                    <a:pt x="216370" y="294099"/>
                    <a:pt x="259644" y="331729"/>
                  </a:cubicBezTo>
                  <a:cubicBezTo>
                    <a:pt x="302918" y="369359"/>
                    <a:pt x="524933" y="209433"/>
                    <a:pt x="575733" y="230129"/>
                  </a:cubicBezTo>
                  <a:cubicBezTo>
                    <a:pt x="626533" y="250825"/>
                    <a:pt x="564444" y="455907"/>
                    <a:pt x="564444" y="455907"/>
                  </a:cubicBezTo>
                </a:path>
              </a:pathLst>
            </a:custGeom>
            <a:no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30" name="グループ化 29"/>
            <p:cNvGrpSpPr/>
            <p:nvPr/>
          </p:nvGrpSpPr>
          <p:grpSpPr>
            <a:xfrm>
              <a:off x="766165" y="5542459"/>
              <a:ext cx="4061796" cy="1224247"/>
              <a:chOff x="766165" y="5542459"/>
              <a:chExt cx="4061796" cy="1224247"/>
            </a:xfrm>
          </p:grpSpPr>
          <p:sp>
            <p:nvSpPr>
              <p:cNvPr id="448" name="フリーフォーム 447"/>
              <p:cNvSpPr/>
              <p:nvPr/>
            </p:nvSpPr>
            <p:spPr>
              <a:xfrm rot="5400000">
                <a:off x="2856611" y="6101239"/>
                <a:ext cx="428763" cy="170879"/>
              </a:xfrm>
              <a:custGeom>
                <a:avLst/>
                <a:gdLst>
                  <a:gd name="connsiteX0" fmla="*/ 16164 w 1087582"/>
                  <a:gd name="connsiteY0" fmla="*/ 166255 h 477982"/>
                  <a:gd name="connsiteX1" fmla="*/ 57728 w 1087582"/>
                  <a:gd name="connsiteY1" fmla="*/ 429491 h 477982"/>
                  <a:gd name="connsiteX2" fmla="*/ 196273 w 1087582"/>
                  <a:gd name="connsiteY2" fmla="*/ 443346 h 477982"/>
                  <a:gd name="connsiteX3" fmla="*/ 307110 w 1087582"/>
                  <a:gd name="connsiteY3" fmla="*/ 221673 h 477982"/>
                  <a:gd name="connsiteX4" fmla="*/ 404091 w 1087582"/>
                  <a:gd name="connsiteY4" fmla="*/ 69273 h 477982"/>
                  <a:gd name="connsiteX5" fmla="*/ 556491 w 1087582"/>
                  <a:gd name="connsiteY5" fmla="*/ 221673 h 477982"/>
                  <a:gd name="connsiteX6" fmla="*/ 625764 w 1087582"/>
                  <a:gd name="connsiteY6" fmla="*/ 332509 h 477982"/>
                  <a:gd name="connsiteX7" fmla="*/ 764310 w 1087582"/>
                  <a:gd name="connsiteY7" fmla="*/ 387928 h 477982"/>
                  <a:gd name="connsiteX8" fmla="*/ 833582 w 1087582"/>
                  <a:gd name="connsiteY8" fmla="*/ 124691 h 477982"/>
                  <a:gd name="connsiteX9" fmla="*/ 972128 w 1087582"/>
                  <a:gd name="connsiteY9" fmla="*/ 0 h 477982"/>
                  <a:gd name="connsiteX10" fmla="*/ 1041401 w 1087582"/>
                  <a:gd name="connsiteY10" fmla="*/ 124691 h 477982"/>
                  <a:gd name="connsiteX11" fmla="*/ 1055255 w 1087582"/>
                  <a:gd name="connsiteY11" fmla="*/ 304800 h 477982"/>
                  <a:gd name="connsiteX12" fmla="*/ 847437 w 1087582"/>
                  <a:gd name="connsiteY12" fmla="*/ 263237 h 477982"/>
                  <a:gd name="connsiteX13" fmla="*/ 625764 w 1087582"/>
                  <a:gd name="connsiteY13" fmla="*/ 55419 h 477982"/>
                  <a:gd name="connsiteX14" fmla="*/ 514928 w 1087582"/>
                  <a:gd name="connsiteY14" fmla="*/ 249382 h 477982"/>
                  <a:gd name="connsiteX15" fmla="*/ 431801 w 1087582"/>
                  <a:gd name="connsiteY15" fmla="*/ 387928 h 477982"/>
                  <a:gd name="connsiteX16" fmla="*/ 237837 w 1087582"/>
                  <a:gd name="connsiteY16" fmla="*/ 235528 h 477982"/>
                  <a:gd name="connsiteX17" fmla="*/ 154710 w 1087582"/>
                  <a:gd name="connsiteY17" fmla="*/ 110837 h 477982"/>
                  <a:gd name="connsiteX18" fmla="*/ 16164 w 1087582"/>
                  <a:gd name="connsiteY18" fmla="*/ 166255 h 47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7582" h="477982">
                    <a:moveTo>
                      <a:pt x="16164" y="166255"/>
                    </a:moveTo>
                    <a:cubicBezTo>
                      <a:pt x="0" y="219364"/>
                      <a:pt x="27710" y="383309"/>
                      <a:pt x="57728" y="429491"/>
                    </a:cubicBezTo>
                    <a:cubicBezTo>
                      <a:pt x="87746" y="475673"/>
                      <a:pt x="154709" y="477982"/>
                      <a:pt x="196273" y="443346"/>
                    </a:cubicBezTo>
                    <a:cubicBezTo>
                      <a:pt x="237837" y="408710"/>
                      <a:pt x="272474" y="284019"/>
                      <a:pt x="307110" y="221673"/>
                    </a:cubicBezTo>
                    <a:cubicBezTo>
                      <a:pt x="341746" y="159328"/>
                      <a:pt x="362528" y="69273"/>
                      <a:pt x="404091" y="69273"/>
                    </a:cubicBezTo>
                    <a:cubicBezTo>
                      <a:pt x="445654" y="69273"/>
                      <a:pt x="519546" y="177800"/>
                      <a:pt x="556491" y="221673"/>
                    </a:cubicBezTo>
                    <a:cubicBezTo>
                      <a:pt x="593437" y="265546"/>
                      <a:pt x="591128" y="304800"/>
                      <a:pt x="625764" y="332509"/>
                    </a:cubicBezTo>
                    <a:cubicBezTo>
                      <a:pt x="660400" y="360218"/>
                      <a:pt x="729674" y="422564"/>
                      <a:pt x="764310" y="387928"/>
                    </a:cubicBezTo>
                    <a:cubicBezTo>
                      <a:pt x="798946" y="353292"/>
                      <a:pt x="798946" y="189346"/>
                      <a:pt x="833582" y="124691"/>
                    </a:cubicBezTo>
                    <a:cubicBezTo>
                      <a:pt x="868218" y="60036"/>
                      <a:pt x="937492" y="0"/>
                      <a:pt x="972128" y="0"/>
                    </a:cubicBezTo>
                    <a:cubicBezTo>
                      <a:pt x="1006764" y="0"/>
                      <a:pt x="1027547" y="73891"/>
                      <a:pt x="1041401" y="124691"/>
                    </a:cubicBezTo>
                    <a:cubicBezTo>
                      <a:pt x="1055255" y="175491"/>
                      <a:pt x="1087582" y="281709"/>
                      <a:pt x="1055255" y="304800"/>
                    </a:cubicBezTo>
                    <a:cubicBezTo>
                      <a:pt x="1022928" y="327891"/>
                      <a:pt x="919019" y="304801"/>
                      <a:pt x="847437" y="263237"/>
                    </a:cubicBezTo>
                    <a:cubicBezTo>
                      <a:pt x="775855" y="221674"/>
                      <a:pt x="681182" y="57728"/>
                      <a:pt x="625764" y="55419"/>
                    </a:cubicBezTo>
                    <a:cubicBezTo>
                      <a:pt x="570346" y="53110"/>
                      <a:pt x="547255" y="193964"/>
                      <a:pt x="514928" y="249382"/>
                    </a:cubicBezTo>
                    <a:cubicBezTo>
                      <a:pt x="482601" y="304800"/>
                      <a:pt x="477983" y="390237"/>
                      <a:pt x="431801" y="387928"/>
                    </a:cubicBezTo>
                    <a:cubicBezTo>
                      <a:pt x="385619" y="385619"/>
                      <a:pt x="284019" y="281710"/>
                      <a:pt x="237837" y="235528"/>
                    </a:cubicBezTo>
                    <a:cubicBezTo>
                      <a:pt x="191655" y="189346"/>
                      <a:pt x="189346" y="127001"/>
                      <a:pt x="154710" y="110837"/>
                    </a:cubicBezTo>
                    <a:cubicBezTo>
                      <a:pt x="120074" y="94673"/>
                      <a:pt x="32328" y="113146"/>
                      <a:pt x="16164" y="166255"/>
                    </a:cubicBezTo>
                    <a:close/>
                  </a:path>
                </a:pathLst>
              </a:custGeom>
              <a:noFill/>
              <a:ln w="38100">
                <a:solidFill>
                  <a:schemeClr val="tx1">
                    <a:lumMod val="65000"/>
                    <a:lumOff val="35000"/>
                  </a:schemeClr>
                </a:solidFill>
              </a:ln>
              <a:scene3d>
                <a:camera prst="isometricRightUp"/>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1300"/>
                  </a:lnSpc>
                </a:pPr>
                <a:endParaRPr kumimoji="1" lang="ja-JP" altLang="en-US" sz="105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8" name="下矢印 467"/>
              <p:cNvSpPr/>
              <p:nvPr/>
            </p:nvSpPr>
            <p:spPr>
              <a:xfrm>
                <a:off x="3185190" y="5542459"/>
                <a:ext cx="374984" cy="336327"/>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 name="円/楕円 7"/>
              <p:cNvSpPr/>
              <p:nvPr/>
            </p:nvSpPr>
            <p:spPr>
              <a:xfrm>
                <a:off x="1732807" y="5693481"/>
                <a:ext cx="914400" cy="914400"/>
              </a:xfrm>
              <a:prstGeom prst="ellipse">
                <a:avLst/>
              </a:prstGeom>
              <a:solidFill>
                <a:srgbClr val="6DD9FF"/>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6" name="爆発 1 475"/>
              <p:cNvSpPr/>
              <p:nvPr/>
            </p:nvSpPr>
            <p:spPr bwMode="auto">
              <a:xfrm>
                <a:off x="790469" y="6025170"/>
                <a:ext cx="1530514" cy="741536"/>
              </a:xfrm>
              <a:prstGeom prst="irregularSeal1">
                <a:avLst/>
              </a:prstGeom>
              <a:solidFill>
                <a:srgbClr val="FF993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7" name="Text Box 97"/>
              <p:cNvSpPr txBox="1">
                <a:spLocks noChangeArrowheads="1"/>
              </p:cNvSpPr>
              <p:nvPr/>
            </p:nvSpPr>
            <p:spPr bwMode="auto">
              <a:xfrm>
                <a:off x="766165" y="6141139"/>
                <a:ext cx="1451430" cy="485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a:lnSpc>
                    <a:spcPts val="1500"/>
                  </a:lnSpc>
                  <a:spcBef>
                    <a:spcPts val="0"/>
                  </a:spcBef>
                  <a:buNone/>
                </a:pPr>
                <a:r>
                  <a:rPr lang="en-US" altLang="ja-JP" sz="1800" dirty="0">
                    <a:latin typeface="Arial Unicode MS" panose="020B0604020202020204" pitchFamily="50" charset="-128"/>
                    <a:ea typeface="Arial Unicode MS" panose="020B0604020202020204" pitchFamily="50" charset="-128"/>
                    <a:cs typeface="Arial Unicode MS" panose="020B0604020202020204" pitchFamily="50" charset="-128"/>
                  </a:rPr>
                  <a:t>Gene </a:t>
                </a:r>
              </a:p>
              <a:p>
                <a:pPr algn="ctr">
                  <a:lnSpc>
                    <a:spcPts val="1500"/>
                  </a:lnSpc>
                  <a:spcBef>
                    <a:spcPts val="0"/>
                  </a:spcBef>
                  <a:buNone/>
                </a:pPr>
                <a:r>
                  <a:rPr lang="en-US" altLang="ja-JP" sz="1800" dirty="0">
                    <a:latin typeface="Arial Unicode MS" panose="020B0604020202020204" pitchFamily="50" charset="-128"/>
                    <a:ea typeface="Arial Unicode MS" panose="020B0604020202020204" pitchFamily="50" charset="-128"/>
                    <a:cs typeface="Arial Unicode MS" panose="020B0604020202020204" pitchFamily="50" charset="-128"/>
                  </a:rPr>
                  <a:t>expression</a:t>
                </a:r>
                <a:endParaRPr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3" name="下矢印 542"/>
              <p:cNvSpPr/>
              <p:nvPr/>
            </p:nvSpPr>
            <p:spPr>
              <a:xfrm rot="5400000">
                <a:off x="2513668" y="6042800"/>
                <a:ext cx="374984" cy="380995"/>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4" name="Text Box 118"/>
              <p:cNvSpPr txBox="1">
                <a:spLocks noChangeArrowheads="1"/>
              </p:cNvSpPr>
              <p:nvPr/>
            </p:nvSpPr>
            <p:spPr bwMode="auto">
              <a:xfrm>
                <a:off x="1775091" y="5669651"/>
                <a:ext cx="1132068"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lnSpc>
                    <a:spcPts val="1800"/>
                  </a:lnSpc>
                  <a:spcBef>
                    <a:spcPts val="0"/>
                  </a:spcBef>
                  <a:buFontTx/>
                  <a:buNone/>
                </a:pPr>
                <a:r>
                  <a:rPr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Nucleus</a:t>
                </a:r>
              </a:p>
            </p:txBody>
          </p:sp>
          <p:sp>
            <p:nvSpPr>
              <p:cNvPr id="545" name="爆発 1 544"/>
              <p:cNvSpPr/>
              <p:nvPr/>
            </p:nvSpPr>
            <p:spPr bwMode="auto">
              <a:xfrm>
                <a:off x="3613883" y="5643054"/>
                <a:ext cx="1160369" cy="866228"/>
              </a:xfrm>
              <a:prstGeom prst="irregularSeal1">
                <a:avLst/>
              </a:prstGeom>
              <a:solidFill>
                <a:srgbClr val="FF993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2" name="Text Box 97"/>
              <p:cNvSpPr txBox="1">
                <a:spLocks noChangeArrowheads="1"/>
              </p:cNvSpPr>
              <p:nvPr/>
            </p:nvSpPr>
            <p:spPr bwMode="auto">
              <a:xfrm>
                <a:off x="3669593" y="5820815"/>
                <a:ext cx="1158368"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lnSpc>
                    <a:spcPts val="1500"/>
                  </a:lnSpc>
                  <a:spcBef>
                    <a:spcPts val="0"/>
                  </a:spcBef>
                  <a:buFontTx/>
                  <a:buNone/>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mRNA</a:t>
                </a:r>
              </a:p>
              <a:p>
                <a:pPr algn="ctr" eaLnBrk="1" hangingPunct="1">
                  <a:lnSpc>
                    <a:spcPts val="1500"/>
                  </a:lnSpc>
                  <a:spcBef>
                    <a:spcPts val="0"/>
                  </a:spcBef>
                  <a:buFontTx/>
                  <a:buNone/>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knockdown</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2" name="フリーフォーム 461"/>
              <p:cNvSpPr/>
              <p:nvPr/>
            </p:nvSpPr>
            <p:spPr>
              <a:xfrm>
                <a:off x="3353931" y="6082984"/>
                <a:ext cx="302024" cy="207391"/>
              </a:xfrm>
              <a:custGeom>
                <a:avLst/>
                <a:gdLst>
                  <a:gd name="connsiteX0" fmla="*/ 0 w 595714"/>
                  <a:gd name="connsiteY0" fmla="*/ 173685 h 455907"/>
                  <a:gd name="connsiteX1" fmla="*/ 316089 w 595714"/>
                  <a:gd name="connsiteY1" fmla="*/ 4352 h 455907"/>
                  <a:gd name="connsiteX2" fmla="*/ 259644 w 595714"/>
                  <a:gd name="connsiteY2" fmla="*/ 331729 h 455907"/>
                  <a:gd name="connsiteX3" fmla="*/ 575733 w 595714"/>
                  <a:gd name="connsiteY3" fmla="*/ 230129 h 455907"/>
                  <a:gd name="connsiteX4" fmla="*/ 564444 w 595714"/>
                  <a:gd name="connsiteY4" fmla="*/ 455907 h 455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5714" h="455907">
                    <a:moveTo>
                      <a:pt x="0" y="173685"/>
                    </a:moveTo>
                    <a:cubicBezTo>
                      <a:pt x="136407" y="75848"/>
                      <a:pt x="272815" y="-21989"/>
                      <a:pt x="316089" y="4352"/>
                    </a:cubicBezTo>
                    <a:cubicBezTo>
                      <a:pt x="359363" y="30693"/>
                      <a:pt x="216370" y="294099"/>
                      <a:pt x="259644" y="331729"/>
                    </a:cubicBezTo>
                    <a:cubicBezTo>
                      <a:pt x="302918" y="369359"/>
                      <a:pt x="524933" y="209433"/>
                      <a:pt x="575733" y="230129"/>
                    </a:cubicBezTo>
                    <a:cubicBezTo>
                      <a:pt x="626533" y="250825"/>
                      <a:pt x="564444" y="455907"/>
                      <a:pt x="564444" y="455907"/>
                    </a:cubicBezTo>
                  </a:path>
                </a:pathLst>
              </a:cu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7" name="フリーフォーム 546"/>
              <p:cNvSpPr/>
              <p:nvPr/>
            </p:nvSpPr>
            <p:spPr>
              <a:xfrm rot="5400000">
                <a:off x="2112957" y="6209461"/>
                <a:ext cx="428763" cy="170879"/>
              </a:xfrm>
              <a:custGeom>
                <a:avLst/>
                <a:gdLst>
                  <a:gd name="connsiteX0" fmla="*/ 16164 w 1087582"/>
                  <a:gd name="connsiteY0" fmla="*/ 166255 h 477982"/>
                  <a:gd name="connsiteX1" fmla="*/ 57728 w 1087582"/>
                  <a:gd name="connsiteY1" fmla="*/ 429491 h 477982"/>
                  <a:gd name="connsiteX2" fmla="*/ 196273 w 1087582"/>
                  <a:gd name="connsiteY2" fmla="*/ 443346 h 477982"/>
                  <a:gd name="connsiteX3" fmla="*/ 307110 w 1087582"/>
                  <a:gd name="connsiteY3" fmla="*/ 221673 h 477982"/>
                  <a:gd name="connsiteX4" fmla="*/ 404091 w 1087582"/>
                  <a:gd name="connsiteY4" fmla="*/ 69273 h 477982"/>
                  <a:gd name="connsiteX5" fmla="*/ 556491 w 1087582"/>
                  <a:gd name="connsiteY5" fmla="*/ 221673 h 477982"/>
                  <a:gd name="connsiteX6" fmla="*/ 625764 w 1087582"/>
                  <a:gd name="connsiteY6" fmla="*/ 332509 h 477982"/>
                  <a:gd name="connsiteX7" fmla="*/ 764310 w 1087582"/>
                  <a:gd name="connsiteY7" fmla="*/ 387928 h 477982"/>
                  <a:gd name="connsiteX8" fmla="*/ 833582 w 1087582"/>
                  <a:gd name="connsiteY8" fmla="*/ 124691 h 477982"/>
                  <a:gd name="connsiteX9" fmla="*/ 972128 w 1087582"/>
                  <a:gd name="connsiteY9" fmla="*/ 0 h 477982"/>
                  <a:gd name="connsiteX10" fmla="*/ 1041401 w 1087582"/>
                  <a:gd name="connsiteY10" fmla="*/ 124691 h 477982"/>
                  <a:gd name="connsiteX11" fmla="*/ 1055255 w 1087582"/>
                  <a:gd name="connsiteY11" fmla="*/ 304800 h 477982"/>
                  <a:gd name="connsiteX12" fmla="*/ 847437 w 1087582"/>
                  <a:gd name="connsiteY12" fmla="*/ 263237 h 477982"/>
                  <a:gd name="connsiteX13" fmla="*/ 625764 w 1087582"/>
                  <a:gd name="connsiteY13" fmla="*/ 55419 h 477982"/>
                  <a:gd name="connsiteX14" fmla="*/ 514928 w 1087582"/>
                  <a:gd name="connsiteY14" fmla="*/ 249382 h 477982"/>
                  <a:gd name="connsiteX15" fmla="*/ 431801 w 1087582"/>
                  <a:gd name="connsiteY15" fmla="*/ 387928 h 477982"/>
                  <a:gd name="connsiteX16" fmla="*/ 237837 w 1087582"/>
                  <a:gd name="connsiteY16" fmla="*/ 235528 h 477982"/>
                  <a:gd name="connsiteX17" fmla="*/ 154710 w 1087582"/>
                  <a:gd name="connsiteY17" fmla="*/ 110837 h 477982"/>
                  <a:gd name="connsiteX18" fmla="*/ 16164 w 1087582"/>
                  <a:gd name="connsiteY18" fmla="*/ 166255 h 47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7582" h="477982">
                    <a:moveTo>
                      <a:pt x="16164" y="166255"/>
                    </a:moveTo>
                    <a:cubicBezTo>
                      <a:pt x="0" y="219364"/>
                      <a:pt x="27710" y="383309"/>
                      <a:pt x="57728" y="429491"/>
                    </a:cubicBezTo>
                    <a:cubicBezTo>
                      <a:pt x="87746" y="475673"/>
                      <a:pt x="154709" y="477982"/>
                      <a:pt x="196273" y="443346"/>
                    </a:cubicBezTo>
                    <a:cubicBezTo>
                      <a:pt x="237837" y="408710"/>
                      <a:pt x="272474" y="284019"/>
                      <a:pt x="307110" y="221673"/>
                    </a:cubicBezTo>
                    <a:cubicBezTo>
                      <a:pt x="341746" y="159328"/>
                      <a:pt x="362528" y="69273"/>
                      <a:pt x="404091" y="69273"/>
                    </a:cubicBezTo>
                    <a:cubicBezTo>
                      <a:pt x="445654" y="69273"/>
                      <a:pt x="519546" y="177800"/>
                      <a:pt x="556491" y="221673"/>
                    </a:cubicBezTo>
                    <a:cubicBezTo>
                      <a:pt x="593437" y="265546"/>
                      <a:pt x="591128" y="304800"/>
                      <a:pt x="625764" y="332509"/>
                    </a:cubicBezTo>
                    <a:cubicBezTo>
                      <a:pt x="660400" y="360218"/>
                      <a:pt x="729674" y="422564"/>
                      <a:pt x="764310" y="387928"/>
                    </a:cubicBezTo>
                    <a:cubicBezTo>
                      <a:pt x="798946" y="353292"/>
                      <a:pt x="798946" y="189346"/>
                      <a:pt x="833582" y="124691"/>
                    </a:cubicBezTo>
                    <a:cubicBezTo>
                      <a:pt x="868218" y="60036"/>
                      <a:pt x="937492" y="0"/>
                      <a:pt x="972128" y="0"/>
                    </a:cubicBezTo>
                    <a:cubicBezTo>
                      <a:pt x="1006764" y="0"/>
                      <a:pt x="1027547" y="73891"/>
                      <a:pt x="1041401" y="124691"/>
                    </a:cubicBezTo>
                    <a:cubicBezTo>
                      <a:pt x="1055255" y="175491"/>
                      <a:pt x="1087582" y="281709"/>
                      <a:pt x="1055255" y="304800"/>
                    </a:cubicBezTo>
                    <a:cubicBezTo>
                      <a:pt x="1022928" y="327891"/>
                      <a:pt x="919019" y="304801"/>
                      <a:pt x="847437" y="263237"/>
                    </a:cubicBezTo>
                    <a:cubicBezTo>
                      <a:pt x="775855" y="221674"/>
                      <a:pt x="681182" y="57728"/>
                      <a:pt x="625764" y="55419"/>
                    </a:cubicBezTo>
                    <a:cubicBezTo>
                      <a:pt x="570346" y="53110"/>
                      <a:pt x="547255" y="193964"/>
                      <a:pt x="514928" y="249382"/>
                    </a:cubicBezTo>
                    <a:cubicBezTo>
                      <a:pt x="482601" y="304800"/>
                      <a:pt x="477983" y="390237"/>
                      <a:pt x="431801" y="387928"/>
                    </a:cubicBezTo>
                    <a:cubicBezTo>
                      <a:pt x="385619" y="385619"/>
                      <a:pt x="284019" y="281710"/>
                      <a:pt x="237837" y="235528"/>
                    </a:cubicBezTo>
                    <a:cubicBezTo>
                      <a:pt x="191655" y="189346"/>
                      <a:pt x="189346" y="127001"/>
                      <a:pt x="154710" y="110837"/>
                    </a:cubicBezTo>
                    <a:cubicBezTo>
                      <a:pt x="120074" y="94673"/>
                      <a:pt x="32328" y="113146"/>
                      <a:pt x="16164" y="166255"/>
                    </a:cubicBezTo>
                    <a:close/>
                  </a:path>
                </a:pathLst>
              </a:custGeom>
              <a:noFill/>
              <a:ln w="38100">
                <a:solidFill>
                  <a:schemeClr val="tx1">
                    <a:lumMod val="65000"/>
                    <a:lumOff val="35000"/>
                  </a:schemeClr>
                </a:solidFill>
              </a:ln>
              <a:scene3d>
                <a:camera prst="isometricRightUp"/>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1300"/>
                  </a:lnSpc>
                </a:pPr>
                <a:endParaRPr kumimoji="1" lang="ja-JP" altLang="en-US" sz="105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8" name="Text Box 97"/>
              <p:cNvSpPr txBox="1">
                <a:spLocks noChangeArrowheads="1"/>
              </p:cNvSpPr>
              <p:nvPr/>
            </p:nvSpPr>
            <p:spPr bwMode="auto">
              <a:xfrm>
                <a:off x="2720132" y="6310068"/>
                <a:ext cx="84842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50000"/>
                  </a:spcBef>
                  <a:buFontTx/>
                  <a:buNone/>
                </a:pP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pDNA</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9" name="Text Box 97"/>
              <p:cNvSpPr txBox="1">
                <a:spLocks noChangeArrowheads="1"/>
              </p:cNvSpPr>
              <p:nvPr/>
            </p:nvSpPr>
            <p:spPr bwMode="auto">
              <a:xfrm>
                <a:off x="3465493" y="6313483"/>
                <a:ext cx="84842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50000"/>
                  </a:spcBef>
                  <a:buFontTx/>
                  <a:buNone/>
                </a:pP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siRNA</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367" name="正方形/長方形 366"/>
          <p:cNvSpPr/>
          <p:nvPr/>
        </p:nvSpPr>
        <p:spPr>
          <a:xfrm>
            <a:off x="7413240" y="2001424"/>
            <a:ext cx="108984" cy="17874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68" name="Text Box 37"/>
          <p:cNvSpPr txBox="1">
            <a:spLocks noChangeArrowheads="1"/>
          </p:cNvSpPr>
          <p:nvPr/>
        </p:nvSpPr>
        <p:spPr bwMode="auto">
          <a:xfrm>
            <a:off x="7305572" y="1929907"/>
            <a:ext cx="250651" cy="338554"/>
          </a:xfrm>
          <a:prstGeom prst="rect">
            <a:avLst/>
          </a:prstGeom>
          <a:noFill/>
          <a:ln w="9525">
            <a:noFill/>
            <a:miter lim="800000"/>
            <a:headEnd/>
            <a:tailEnd/>
          </a:ln>
          <a:effectLst/>
        </p:spPr>
        <p:txBody>
          <a:bodyPr wrap="squar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r>
              <a:rPr lang="en-US" altLang="ja-JP" sz="16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p>
        </p:txBody>
      </p:sp>
      <p:grpSp>
        <p:nvGrpSpPr>
          <p:cNvPr id="371" name="グループ化 370"/>
          <p:cNvGrpSpPr/>
          <p:nvPr/>
        </p:nvGrpSpPr>
        <p:grpSpPr>
          <a:xfrm>
            <a:off x="7311583" y="2631610"/>
            <a:ext cx="250651" cy="338554"/>
            <a:chOff x="9266620" y="621453"/>
            <a:chExt cx="250651" cy="338554"/>
          </a:xfrm>
        </p:grpSpPr>
        <p:sp>
          <p:nvSpPr>
            <p:cNvPr id="372" name="正方形/長方形 371"/>
            <p:cNvSpPr/>
            <p:nvPr/>
          </p:nvSpPr>
          <p:spPr>
            <a:xfrm>
              <a:off x="9368280" y="701337"/>
              <a:ext cx="108984" cy="17874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73" name="Text Box 37"/>
            <p:cNvSpPr txBox="1">
              <a:spLocks noChangeArrowheads="1"/>
            </p:cNvSpPr>
            <p:nvPr/>
          </p:nvSpPr>
          <p:spPr bwMode="auto">
            <a:xfrm>
              <a:off x="9266620" y="621453"/>
              <a:ext cx="250651" cy="338554"/>
            </a:xfrm>
            <a:prstGeom prst="rect">
              <a:avLst/>
            </a:prstGeom>
            <a:noFill/>
            <a:ln w="9525">
              <a:noFill/>
              <a:miter lim="800000"/>
              <a:headEnd/>
              <a:tailEnd/>
            </a:ln>
            <a:effectLst/>
          </p:spPr>
          <p:txBody>
            <a:bodyPr wrap="squar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r>
                <a:rPr lang="en-US" altLang="ja-JP" sz="16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p>
          </p:txBody>
        </p:sp>
      </p:grpSp>
      <p:grpSp>
        <p:nvGrpSpPr>
          <p:cNvPr id="388" name="グループ化 387"/>
          <p:cNvGrpSpPr/>
          <p:nvPr/>
        </p:nvGrpSpPr>
        <p:grpSpPr>
          <a:xfrm>
            <a:off x="7698276" y="2089920"/>
            <a:ext cx="250651" cy="338554"/>
            <a:chOff x="9242557" y="653537"/>
            <a:chExt cx="250651" cy="338554"/>
          </a:xfrm>
        </p:grpSpPr>
        <p:sp>
          <p:nvSpPr>
            <p:cNvPr id="389" name="正方形/長方形 388"/>
            <p:cNvSpPr/>
            <p:nvPr/>
          </p:nvSpPr>
          <p:spPr>
            <a:xfrm>
              <a:off x="9368280" y="701337"/>
              <a:ext cx="108984" cy="17874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90" name="Text Box 37"/>
            <p:cNvSpPr txBox="1">
              <a:spLocks noChangeArrowheads="1"/>
            </p:cNvSpPr>
            <p:nvPr/>
          </p:nvSpPr>
          <p:spPr bwMode="auto">
            <a:xfrm>
              <a:off x="9242557" y="653537"/>
              <a:ext cx="250651" cy="338554"/>
            </a:xfrm>
            <a:prstGeom prst="rect">
              <a:avLst/>
            </a:prstGeom>
            <a:noFill/>
            <a:ln w="9525">
              <a:noFill/>
              <a:miter lim="800000"/>
              <a:headEnd/>
              <a:tailEnd/>
            </a:ln>
            <a:effectLst/>
          </p:spPr>
          <p:txBody>
            <a:bodyPr wrap="squar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r>
                <a:rPr lang="en-US" altLang="ja-JP" sz="16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p>
          </p:txBody>
        </p:sp>
      </p:grpSp>
      <p:grpSp>
        <p:nvGrpSpPr>
          <p:cNvPr id="392" name="グループ化 391"/>
          <p:cNvGrpSpPr/>
          <p:nvPr/>
        </p:nvGrpSpPr>
        <p:grpSpPr>
          <a:xfrm>
            <a:off x="7698275" y="2508761"/>
            <a:ext cx="250651" cy="338554"/>
            <a:chOff x="9242557" y="653537"/>
            <a:chExt cx="250651" cy="338554"/>
          </a:xfrm>
        </p:grpSpPr>
        <p:sp>
          <p:nvSpPr>
            <p:cNvPr id="393" name="正方形/長方形 392"/>
            <p:cNvSpPr/>
            <p:nvPr/>
          </p:nvSpPr>
          <p:spPr>
            <a:xfrm>
              <a:off x="9368280" y="701337"/>
              <a:ext cx="108984" cy="17874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94" name="Text Box 37"/>
            <p:cNvSpPr txBox="1">
              <a:spLocks noChangeArrowheads="1"/>
            </p:cNvSpPr>
            <p:nvPr/>
          </p:nvSpPr>
          <p:spPr bwMode="auto">
            <a:xfrm>
              <a:off x="9242557" y="653537"/>
              <a:ext cx="250651" cy="338554"/>
            </a:xfrm>
            <a:prstGeom prst="rect">
              <a:avLst/>
            </a:prstGeom>
            <a:noFill/>
            <a:ln w="9525">
              <a:noFill/>
              <a:miter lim="800000"/>
              <a:headEnd/>
              <a:tailEnd/>
            </a:ln>
            <a:effectLst/>
          </p:spPr>
          <p:txBody>
            <a:bodyPr wrap="squar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r>
                <a:rPr lang="en-US" altLang="ja-JP" sz="16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p>
          </p:txBody>
        </p:sp>
      </p:grpSp>
      <p:grpSp>
        <p:nvGrpSpPr>
          <p:cNvPr id="9" name="グループ化 8"/>
          <p:cNvGrpSpPr/>
          <p:nvPr/>
        </p:nvGrpSpPr>
        <p:grpSpPr>
          <a:xfrm>
            <a:off x="4767830" y="3761354"/>
            <a:ext cx="2983393" cy="1078841"/>
            <a:chOff x="735069" y="4010752"/>
            <a:chExt cx="2983393" cy="1078841"/>
          </a:xfrm>
        </p:grpSpPr>
        <p:grpSp>
          <p:nvGrpSpPr>
            <p:cNvPr id="24" name="グループ化 23"/>
            <p:cNvGrpSpPr/>
            <p:nvPr/>
          </p:nvGrpSpPr>
          <p:grpSpPr>
            <a:xfrm>
              <a:off x="735069" y="4010752"/>
              <a:ext cx="2600096" cy="1078841"/>
              <a:chOff x="735069" y="4010752"/>
              <a:chExt cx="2600096" cy="1078841"/>
            </a:xfrm>
          </p:grpSpPr>
          <p:grpSp>
            <p:nvGrpSpPr>
              <p:cNvPr id="22" name="グループ化 21"/>
              <p:cNvGrpSpPr/>
              <p:nvPr/>
            </p:nvGrpSpPr>
            <p:grpSpPr>
              <a:xfrm>
                <a:off x="735069" y="4316180"/>
                <a:ext cx="1114505" cy="773413"/>
                <a:chOff x="735069" y="4316180"/>
                <a:chExt cx="1114505" cy="773413"/>
              </a:xfrm>
            </p:grpSpPr>
            <p:sp>
              <p:nvSpPr>
                <p:cNvPr id="451" name="Oval 79"/>
                <p:cNvSpPr>
                  <a:spLocks noChangeArrowheads="1"/>
                </p:cNvSpPr>
                <p:nvPr/>
              </p:nvSpPr>
              <p:spPr bwMode="auto">
                <a:xfrm>
                  <a:off x="1094268" y="4316180"/>
                  <a:ext cx="755306" cy="773413"/>
                </a:xfrm>
                <a:prstGeom prst="ellipse">
                  <a:avLst/>
                </a:prstGeom>
                <a:solidFill>
                  <a:schemeClr val="bg1"/>
                </a:solidFill>
                <a:ln w="9525" algn="ctr">
                  <a:solidFill>
                    <a:schemeClr val="tx1"/>
                  </a:solidFill>
                  <a:round/>
                  <a:headEnd/>
                  <a:tailEnd/>
                </a:ln>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1" name="グループ化 20"/>
                <p:cNvGrpSpPr/>
                <p:nvPr/>
              </p:nvGrpSpPr>
              <p:grpSpPr>
                <a:xfrm>
                  <a:off x="735069" y="4324399"/>
                  <a:ext cx="981292" cy="612580"/>
                  <a:chOff x="735069" y="4324399"/>
                  <a:chExt cx="981292" cy="612580"/>
                </a:xfrm>
              </p:grpSpPr>
              <p:sp>
                <p:nvSpPr>
                  <p:cNvPr id="486" name="円/楕円 485"/>
                  <p:cNvSpPr/>
                  <p:nvPr/>
                </p:nvSpPr>
                <p:spPr>
                  <a:xfrm>
                    <a:off x="1329781" y="4540441"/>
                    <a:ext cx="293291" cy="293291"/>
                  </a:xfrm>
                  <a:prstGeom prst="ellipse">
                    <a:avLst/>
                  </a:prstGeom>
                  <a:solidFill>
                    <a:srgbClr val="99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solidFill>
                        <a:prstClr val="white"/>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2" name="グループ化 11"/>
                  <p:cNvGrpSpPr/>
                  <p:nvPr/>
                </p:nvGrpSpPr>
                <p:grpSpPr>
                  <a:xfrm>
                    <a:off x="735069" y="4324399"/>
                    <a:ext cx="981292" cy="612580"/>
                    <a:chOff x="735069" y="4324399"/>
                    <a:chExt cx="981292" cy="612580"/>
                  </a:xfrm>
                </p:grpSpPr>
                <p:sp>
                  <p:nvSpPr>
                    <p:cNvPr id="454" name="ドーナツ 453"/>
                    <p:cNvSpPr>
                      <a:spLocks noChangeAspect="1"/>
                    </p:cNvSpPr>
                    <p:nvPr/>
                  </p:nvSpPr>
                  <p:spPr bwMode="auto">
                    <a:xfrm>
                      <a:off x="1231361" y="4451979"/>
                      <a:ext cx="485000" cy="485000"/>
                    </a:xfrm>
                    <a:prstGeom prst="donut">
                      <a:avLst>
                        <a:gd name="adj" fmla="val 9524"/>
                      </a:avLst>
                    </a:prstGeom>
                    <a:solidFill>
                      <a:schemeClr val="tx1">
                        <a:lumMod val="75000"/>
                        <a:lumOff val="25000"/>
                      </a:schemeClr>
                    </a:soli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C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5" name="下矢印 464"/>
                    <p:cNvSpPr/>
                    <p:nvPr/>
                  </p:nvSpPr>
                  <p:spPr>
                    <a:xfrm rot="17654280">
                      <a:off x="748806" y="4310662"/>
                      <a:ext cx="339361" cy="366835"/>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87" name="フリーフォーム 486"/>
                    <p:cNvSpPr/>
                    <p:nvPr/>
                  </p:nvSpPr>
                  <p:spPr>
                    <a:xfrm>
                      <a:off x="1369014" y="4609155"/>
                      <a:ext cx="204682" cy="181243"/>
                    </a:xfrm>
                    <a:custGeom>
                      <a:avLst/>
                      <a:gdLst>
                        <a:gd name="connsiteX0" fmla="*/ 171119 w 438656"/>
                        <a:gd name="connsiteY0" fmla="*/ 583028 h 583028"/>
                        <a:gd name="connsiteX1" fmla="*/ 4 w 438656"/>
                        <a:gd name="connsiteY1" fmla="*/ 240796 h 583028"/>
                        <a:gd name="connsiteX2" fmla="*/ 165772 w 438656"/>
                        <a:gd name="connsiteY2" fmla="*/ 164 h 583028"/>
                        <a:gd name="connsiteX3" fmla="*/ 245983 w 438656"/>
                        <a:gd name="connsiteY3" fmla="*/ 203364 h 583028"/>
                        <a:gd name="connsiteX4" fmla="*/ 128340 w 438656"/>
                        <a:gd name="connsiteY4" fmla="*/ 219407 h 583028"/>
                        <a:gd name="connsiteX5" fmla="*/ 336888 w 438656"/>
                        <a:gd name="connsiteY5" fmla="*/ 21554 h 583028"/>
                        <a:gd name="connsiteX6" fmla="*/ 438488 w 438656"/>
                        <a:gd name="connsiteY6" fmla="*/ 278228 h 583028"/>
                        <a:gd name="connsiteX7" fmla="*/ 315498 w 438656"/>
                        <a:gd name="connsiteY7" fmla="*/ 518859 h 58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656" h="583028">
                          <a:moveTo>
                            <a:pt x="171119" y="583028"/>
                          </a:moveTo>
                          <a:cubicBezTo>
                            <a:pt x="86007" y="460484"/>
                            <a:pt x="895" y="337940"/>
                            <a:pt x="4" y="240796"/>
                          </a:cubicBezTo>
                          <a:cubicBezTo>
                            <a:pt x="-887" y="143652"/>
                            <a:pt x="124776" y="6403"/>
                            <a:pt x="165772" y="164"/>
                          </a:cubicBezTo>
                          <a:cubicBezTo>
                            <a:pt x="206768" y="-6075"/>
                            <a:pt x="252222" y="166824"/>
                            <a:pt x="245983" y="203364"/>
                          </a:cubicBezTo>
                          <a:cubicBezTo>
                            <a:pt x="239744" y="239904"/>
                            <a:pt x="113189" y="249709"/>
                            <a:pt x="128340" y="219407"/>
                          </a:cubicBezTo>
                          <a:cubicBezTo>
                            <a:pt x="143491" y="189105"/>
                            <a:pt x="285197" y="11750"/>
                            <a:pt x="336888" y="21554"/>
                          </a:cubicBezTo>
                          <a:cubicBezTo>
                            <a:pt x="388579" y="31357"/>
                            <a:pt x="442053" y="195344"/>
                            <a:pt x="438488" y="278228"/>
                          </a:cubicBezTo>
                          <a:cubicBezTo>
                            <a:pt x="434923" y="361112"/>
                            <a:pt x="315498" y="518859"/>
                            <a:pt x="315498" y="51885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0" lang="en-US">
                        <a:solidFill>
                          <a:prstClr val="white"/>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sp>
            <p:nvSpPr>
              <p:cNvPr id="471" name="Text Box 118"/>
              <p:cNvSpPr txBox="1">
                <a:spLocks noChangeArrowheads="1"/>
              </p:cNvSpPr>
              <p:nvPr/>
            </p:nvSpPr>
            <p:spPr bwMode="auto">
              <a:xfrm>
                <a:off x="1849464" y="4010752"/>
                <a:ext cx="1485701" cy="323165"/>
              </a:xfrm>
              <a:prstGeom prst="rect">
                <a:avLst/>
              </a:prstGeom>
              <a:solidFill>
                <a:schemeClr val="tx1"/>
              </a:solidFill>
              <a:ln>
                <a:noFill/>
              </a:ln>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lnSpc>
                    <a:spcPts val="1800"/>
                  </a:lnSpc>
                  <a:spcBef>
                    <a:spcPts val="0"/>
                  </a:spcBef>
                  <a:buFontTx/>
                  <a:buNone/>
                </a:pPr>
                <a:r>
                  <a:rPr lang="en-US" altLang="ja-JP" sz="1600" dirty="0" smtClean="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Endosome</a:t>
                </a:r>
              </a:p>
            </p:txBody>
          </p:sp>
        </p:grpSp>
        <p:sp>
          <p:nvSpPr>
            <p:cNvPr id="408" name="Text Box 118"/>
            <p:cNvSpPr txBox="1">
              <a:spLocks noChangeArrowheads="1"/>
            </p:cNvSpPr>
            <p:nvPr/>
          </p:nvSpPr>
          <p:spPr bwMode="auto">
            <a:xfrm>
              <a:off x="1793270" y="4311794"/>
              <a:ext cx="192519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lnSpc>
                  <a:spcPts val="1800"/>
                </a:lnSpc>
                <a:spcBef>
                  <a:spcPts val="0"/>
                </a:spcBef>
                <a:buFontTx/>
                <a:buNone/>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Acidic environment</a:t>
              </a:r>
            </a:p>
          </p:txBody>
        </p:sp>
      </p:grpSp>
      <p:grpSp>
        <p:nvGrpSpPr>
          <p:cNvPr id="25" name="グループ化 24"/>
          <p:cNvGrpSpPr/>
          <p:nvPr/>
        </p:nvGrpSpPr>
        <p:grpSpPr>
          <a:xfrm>
            <a:off x="5211546" y="4158295"/>
            <a:ext cx="2703325" cy="588791"/>
            <a:chOff x="1057539" y="4327649"/>
            <a:chExt cx="2703325" cy="588791"/>
          </a:xfrm>
        </p:grpSpPr>
        <p:grpSp>
          <p:nvGrpSpPr>
            <p:cNvPr id="23" name="グループ化 22"/>
            <p:cNvGrpSpPr/>
            <p:nvPr/>
          </p:nvGrpSpPr>
          <p:grpSpPr>
            <a:xfrm>
              <a:off x="1057539" y="4327649"/>
              <a:ext cx="528581" cy="588791"/>
              <a:chOff x="1057539" y="4327649"/>
              <a:chExt cx="528581" cy="588791"/>
            </a:xfrm>
          </p:grpSpPr>
          <p:sp>
            <p:nvSpPr>
              <p:cNvPr id="459" name="円/楕円 458"/>
              <p:cNvSpPr>
                <a:spLocks noChangeAspect="1"/>
              </p:cNvSpPr>
              <p:nvPr/>
            </p:nvSpPr>
            <p:spPr bwMode="auto">
              <a:xfrm>
                <a:off x="1057539" y="4377305"/>
                <a:ext cx="131920" cy="13408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0" name="加算記号 459"/>
              <p:cNvSpPr>
                <a:spLocks noChangeAspect="1"/>
              </p:cNvSpPr>
              <p:nvPr/>
            </p:nvSpPr>
            <p:spPr bwMode="auto">
              <a:xfrm>
                <a:off x="1074029" y="4393396"/>
                <a:ext cx="98939" cy="102271"/>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6" name="円/楕円 495"/>
              <p:cNvSpPr>
                <a:spLocks noChangeAspect="1"/>
              </p:cNvSpPr>
              <p:nvPr/>
            </p:nvSpPr>
            <p:spPr bwMode="auto">
              <a:xfrm>
                <a:off x="1454200" y="4327649"/>
                <a:ext cx="131920" cy="13408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7" name="加算記号 496"/>
              <p:cNvSpPr>
                <a:spLocks noChangeAspect="1"/>
              </p:cNvSpPr>
              <p:nvPr/>
            </p:nvSpPr>
            <p:spPr bwMode="auto">
              <a:xfrm>
                <a:off x="1470690" y="4343740"/>
                <a:ext cx="98939" cy="102271"/>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9" name="円/楕円 498"/>
              <p:cNvSpPr>
                <a:spLocks noChangeAspect="1"/>
              </p:cNvSpPr>
              <p:nvPr/>
            </p:nvSpPr>
            <p:spPr bwMode="auto">
              <a:xfrm>
                <a:off x="1454200" y="4782352"/>
                <a:ext cx="131920" cy="13408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0" name="加算記号 499"/>
              <p:cNvSpPr>
                <a:spLocks noChangeAspect="1"/>
              </p:cNvSpPr>
              <p:nvPr/>
            </p:nvSpPr>
            <p:spPr bwMode="auto">
              <a:xfrm>
                <a:off x="1470690" y="4798443"/>
                <a:ext cx="98939" cy="102271"/>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2" name="円/楕円 501"/>
              <p:cNvSpPr>
                <a:spLocks noChangeAspect="1"/>
              </p:cNvSpPr>
              <p:nvPr/>
            </p:nvSpPr>
            <p:spPr bwMode="auto">
              <a:xfrm>
                <a:off x="1091993" y="4757725"/>
                <a:ext cx="131920" cy="13408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3" name="加算記号 502"/>
              <p:cNvSpPr>
                <a:spLocks noChangeAspect="1"/>
              </p:cNvSpPr>
              <p:nvPr/>
            </p:nvSpPr>
            <p:spPr bwMode="auto">
              <a:xfrm>
                <a:off x="1108483" y="4773816"/>
                <a:ext cx="98939" cy="102271"/>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466" name="Text Box 118"/>
            <p:cNvSpPr txBox="1">
              <a:spLocks noChangeArrowheads="1"/>
            </p:cNvSpPr>
            <p:nvPr/>
          </p:nvSpPr>
          <p:spPr bwMode="auto">
            <a:xfrm>
              <a:off x="1838012" y="4439320"/>
              <a:ext cx="192285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lnSpc>
                  <a:spcPts val="1800"/>
                </a:lnSpc>
                <a:spcBef>
                  <a:spcPts val="0"/>
                </a:spcBef>
                <a:buFontTx/>
                <a:buNone/>
              </a:pPr>
              <a:r>
                <a:rPr lang="ja-JP" alt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Positive Charging</a:t>
              </a:r>
            </a:p>
          </p:txBody>
        </p:sp>
      </p:grpSp>
      <p:grpSp>
        <p:nvGrpSpPr>
          <p:cNvPr id="409" name="グループ化 509"/>
          <p:cNvGrpSpPr>
            <a:grpSpLocks noChangeAspect="1"/>
          </p:cNvGrpSpPr>
          <p:nvPr/>
        </p:nvGrpSpPr>
        <p:grpSpPr bwMode="auto">
          <a:xfrm>
            <a:off x="1174575" y="4577593"/>
            <a:ext cx="1842569" cy="1872895"/>
            <a:chOff x="2109192" y="1542256"/>
            <a:chExt cx="4191000" cy="4191000"/>
          </a:xfrm>
        </p:grpSpPr>
        <p:pic>
          <p:nvPicPr>
            <p:cNvPr id="410"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9192" y="1542256"/>
              <a:ext cx="4191000" cy="419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 name="テキスト ボックス 511"/>
            <p:cNvSpPr txBox="1">
              <a:spLocks noChangeArrowheads="1"/>
            </p:cNvSpPr>
            <p:nvPr/>
          </p:nvSpPr>
          <p:spPr bwMode="auto">
            <a:xfrm>
              <a:off x="4628509" y="5009491"/>
              <a:ext cx="1623243" cy="619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r>
                <a:rPr lang="en-US" altLang="ja-JP" sz="1200" dirty="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100 nm</a:t>
              </a:r>
              <a:endParaRPr lang="ja-JP" altLang="en-US" sz="1200" dirty="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32" name="直線コネクタ 431"/>
            <p:cNvCxnSpPr/>
            <p:nvPr/>
          </p:nvCxnSpPr>
          <p:spPr>
            <a:xfrm>
              <a:off x="4718384" y="5589853"/>
              <a:ext cx="1439430" cy="0"/>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433" name="正方形/長方形 432"/>
          <p:cNvSpPr/>
          <p:nvPr/>
        </p:nvSpPr>
        <p:spPr>
          <a:xfrm>
            <a:off x="559799" y="6515992"/>
            <a:ext cx="3834165" cy="276999"/>
          </a:xfrm>
          <a:prstGeom prst="rect">
            <a:avLst/>
          </a:prstGeom>
        </p:spPr>
        <p:txBody>
          <a:bodyPr wrap="square">
            <a:spAutoFit/>
          </a:bodyPr>
          <a:lstStyle/>
          <a:p>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Akita H* and Ishiba R </a:t>
            </a:r>
            <a:r>
              <a:rPr lang="en-US" altLang="ja-JP" sz="1200" i="1" dirty="0" smtClean="0">
                <a:latin typeface="Arial Unicode MS" panose="020B0604020202020204" pitchFamily="50" charset="-128"/>
                <a:ea typeface="Arial Unicode MS" panose="020B0604020202020204" pitchFamily="50" charset="-128"/>
                <a:cs typeface="Arial Unicode MS" panose="020B0604020202020204" pitchFamily="50" charset="-128"/>
              </a:rPr>
              <a:t>et al. </a:t>
            </a:r>
            <a:r>
              <a:rPr lang="en-US" altLang="ja-JP" sz="1200" b="1" dirty="0" smtClean="0">
                <a:latin typeface="Arial Unicode MS" panose="020B0604020202020204" pitchFamily="50" charset="-128"/>
                <a:ea typeface="Arial Unicode MS" panose="020B0604020202020204" pitchFamily="50" charset="-128"/>
                <a:cs typeface="Arial Unicode MS" panose="020B0604020202020204" pitchFamily="50" charset="-128"/>
              </a:rPr>
              <a:t>Adv Healthc Mat. </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2013</a:t>
            </a:r>
          </a:p>
        </p:txBody>
      </p:sp>
      <p:sp>
        <p:nvSpPr>
          <p:cNvPr id="511" name="円/楕円 2"/>
          <p:cNvSpPr>
            <a:spLocks noChangeArrowheads="1"/>
          </p:cNvSpPr>
          <p:nvPr/>
        </p:nvSpPr>
        <p:spPr bwMode="auto">
          <a:xfrm rot="5400000">
            <a:off x="7434267" y="2296706"/>
            <a:ext cx="841363" cy="285107"/>
          </a:xfrm>
          <a:prstGeom prst="ellipse">
            <a:avLst/>
          </a:pr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rgbClr val="00B05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0" name="テキスト ボックス 533"/>
          <p:cNvSpPr txBox="1">
            <a:spLocks noChangeArrowheads="1"/>
          </p:cNvSpPr>
          <p:nvPr/>
        </p:nvSpPr>
        <p:spPr bwMode="auto">
          <a:xfrm>
            <a:off x="2787879" y="613058"/>
            <a:ext cx="1429100" cy="369332"/>
          </a:xfrm>
          <a:prstGeom prst="rect">
            <a:avLst/>
          </a:prstGeom>
          <a:solidFill>
            <a:schemeClr val="bg1"/>
          </a:solidFill>
          <a:ln>
            <a:noFill/>
          </a:ln>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r>
              <a:rPr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(cytoplasm)</a:t>
            </a:r>
            <a:endParaRPr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3" name="テキスト ボックス 533"/>
          <p:cNvSpPr txBox="1">
            <a:spLocks noChangeArrowheads="1"/>
          </p:cNvSpPr>
          <p:nvPr/>
        </p:nvSpPr>
        <p:spPr bwMode="auto">
          <a:xfrm>
            <a:off x="639653" y="611993"/>
            <a:ext cx="1571317" cy="369332"/>
          </a:xfrm>
          <a:prstGeom prst="rect">
            <a:avLst/>
          </a:prstGeom>
          <a:solidFill>
            <a:schemeClr val="bg1"/>
          </a:solidFill>
          <a:ln>
            <a:noFill/>
          </a:ln>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r>
              <a:rPr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(endosome)</a:t>
            </a:r>
            <a:endParaRPr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4" name="テキスト ボックス 533"/>
          <p:cNvSpPr txBox="1">
            <a:spLocks noChangeArrowheads="1"/>
          </p:cNvSpPr>
          <p:nvPr/>
        </p:nvSpPr>
        <p:spPr bwMode="auto">
          <a:xfrm>
            <a:off x="148370" y="-5832"/>
            <a:ext cx="4971543" cy="707886"/>
          </a:xfrm>
          <a:prstGeom prst="rect">
            <a:avLst/>
          </a:prstGeom>
          <a:noFill/>
          <a:ln>
            <a:noFill/>
          </a:ln>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r>
              <a:rPr lang="en-US" altLang="ja-JP" sz="2000" dirty="0" smtClean="0">
                <a:latin typeface="Arial Unicode MS" panose="020B0604020202020204" pitchFamily="50" charset="-128"/>
                <a:ea typeface="Arial Unicode MS" panose="020B0604020202020204" pitchFamily="50" charset="-128"/>
                <a:cs typeface="Arial Unicode MS" panose="020B0604020202020204" pitchFamily="50" charset="-128"/>
              </a:rPr>
              <a:t>Design of lipid-like surfactant responsive </a:t>
            </a:r>
          </a:p>
          <a:p>
            <a:pPr eaLnBrk="1" hangingPunct="1">
              <a:spcBef>
                <a:spcPct val="0"/>
              </a:spcBef>
              <a:buFontTx/>
              <a:buNone/>
            </a:pPr>
            <a:r>
              <a:rPr lang="en-US" altLang="ja-JP" sz="2000" dirty="0" smtClean="0">
                <a:latin typeface="Arial Unicode MS" panose="020B0604020202020204" pitchFamily="50" charset="-128"/>
                <a:ea typeface="Arial Unicode MS" panose="020B0604020202020204" pitchFamily="50" charset="-128"/>
                <a:cs typeface="Arial Unicode MS" panose="020B0604020202020204" pitchFamily="50" charset="-128"/>
              </a:rPr>
              <a:t>to the </a:t>
            </a:r>
            <a:r>
              <a:rPr lang="en-US" altLang="ja-JP" sz="2000"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low pH </a:t>
            </a:r>
            <a:r>
              <a:rPr lang="en-US" altLang="ja-JP" sz="2000" dirty="0" smtClean="0">
                <a:latin typeface="Arial Unicode MS" panose="020B0604020202020204" pitchFamily="50" charset="-128"/>
                <a:ea typeface="Arial Unicode MS" panose="020B0604020202020204" pitchFamily="50" charset="-128"/>
                <a:cs typeface="Arial Unicode MS" panose="020B0604020202020204" pitchFamily="50" charset="-128"/>
              </a:rPr>
              <a:t>and </a:t>
            </a:r>
            <a:r>
              <a:rPr lang="en-US" altLang="ja-JP" sz="2000"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reductive environment</a:t>
            </a:r>
            <a:endParaRPr lang="ja-JP" altLang="en-US" sz="2000"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55" name="直線コネクタ 354"/>
          <p:cNvCxnSpPr/>
          <p:nvPr/>
        </p:nvCxnSpPr>
        <p:spPr>
          <a:xfrm>
            <a:off x="912298" y="667109"/>
            <a:ext cx="830501"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56" name="直線コネクタ 355"/>
          <p:cNvCxnSpPr/>
          <p:nvPr/>
        </p:nvCxnSpPr>
        <p:spPr>
          <a:xfrm>
            <a:off x="2255050" y="671301"/>
            <a:ext cx="2483957"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357" name="テキスト ボックス 2"/>
          <p:cNvSpPr txBox="1">
            <a:spLocks noChangeArrowheads="1"/>
          </p:cNvSpPr>
          <p:nvPr/>
        </p:nvSpPr>
        <p:spPr bwMode="auto">
          <a:xfrm>
            <a:off x="5060994" y="87011"/>
            <a:ext cx="332655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r>
              <a:rPr lang="en-US" altLang="ja-JP" sz="1800" dirty="0">
                <a:latin typeface="Arial Unicode MS" panose="020B0604020202020204" pitchFamily="50" charset="-128"/>
                <a:ea typeface="Arial Unicode MS" panose="020B0604020202020204" pitchFamily="50" charset="-128"/>
                <a:cs typeface="Arial Unicode MS" panose="020B0604020202020204" pitchFamily="50" charset="-128"/>
              </a:rPr>
              <a:t>ss-cleavable </a:t>
            </a:r>
            <a:r>
              <a:rPr lang="en-US" altLang="ja-JP" sz="1800" u="sng" dirty="0">
                <a:latin typeface="Arial Unicode MS" panose="020B0604020202020204" pitchFamily="50" charset="-128"/>
                <a:ea typeface="Arial Unicode MS" panose="020B0604020202020204" pitchFamily="50" charset="-128"/>
                <a:cs typeface="Arial Unicode MS" panose="020B0604020202020204" pitchFamily="50" charset="-128"/>
              </a:rPr>
              <a:t>P</a:t>
            </a:r>
            <a:r>
              <a:rPr lang="en-US" altLang="ja-JP" sz="1800" dirty="0">
                <a:latin typeface="Arial Unicode MS" panose="020B0604020202020204" pitchFamily="50" charset="-128"/>
                <a:ea typeface="Arial Unicode MS" panose="020B0604020202020204" pitchFamily="50" charset="-128"/>
                <a:cs typeface="Arial Unicode MS" panose="020B0604020202020204" pitchFamily="50" charset="-128"/>
              </a:rPr>
              <a:t>roton-</a:t>
            </a:r>
            <a:r>
              <a:rPr lang="en-US" altLang="ja-JP" sz="1800" u="sng" dirty="0">
                <a:latin typeface="Arial Unicode MS" panose="020B0604020202020204" pitchFamily="50" charset="-128"/>
                <a:ea typeface="Arial Unicode MS" panose="020B0604020202020204" pitchFamily="50" charset="-128"/>
                <a:cs typeface="Arial Unicode MS" panose="020B0604020202020204" pitchFamily="50" charset="-128"/>
              </a:rPr>
              <a:t>A</a:t>
            </a:r>
            <a:r>
              <a:rPr lang="en-US" altLang="ja-JP" sz="1800" dirty="0">
                <a:latin typeface="Arial Unicode MS" panose="020B0604020202020204" pitchFamily="50" charset="-128"/>
                <a:ea typeface="Arial Unicode MS" panose="020B0604020202020204" pitchFamily="50" charset="-128"/>
                <a:cs typeface="Arial Unicode MS" panose="020B0604020202020204" pitchFamily="50" charset="-128"/>
              </a:rPr>
              <a:t>ctivated</a:t>
            </a:r>
          </a:p>
          <a:p>
            <a:pPr eaLnBrk="1" hangingPunct="1">
              <a:spcBef>
                <a:spcPct val="0"/>
              </a:spcBef>
              <a:buFontTx/>
              <a:buNone/>
            </a:pPr>
            <a:r>
              <a:rPr lang="en-US" altLang="ja-JP" sz="1800" u="sng" dirty="0">
                <a:latin typeface="Arial Unicode MS" panose="020B0604020202020204" pitchFamily="50" charset="-128"/>
                <a:ea typeface="Arial Unicode MS" panose="020B0604020202020204" pitchFamily="50" charset="-128"/>
                <a:cs typeface="Arial Unicode MS" panose="020B0604020202020204" pitchFamily="50" charset="-128"/>
              </a:rPr>
              <a:t>L</a:t>
            </a:r>
            <a:r>
              <a:rPr lang="en-US" altLang="ja-JP" sz="1800" dirty="0">
                <a:latin typeface="Arial Unicode MS" panose="020B0604020202020204" pitchFamily="50" charset="-128"/>
                <a:ea typeface="Arial Unicode MS" panose="020B0604020202020204" pitchFamily="50" charset="-128"/>
                <a:cs typeface="Arial Unicode MS" panose="020B0604020202020204" pitchFamily="50" charset="-128"/>
              </a:rPr>
              <a:t>ipid-like </a:t>
            </a:r>
            <a:r>
              <a:rPr lang="en-US" altLang="ja-JP" sz="1800" u="sng" dirty="0">
                <a:latin typeface="Arial Unicode MS" panose="020B0604020202020204" pitchFamily="50" charset="-128"/>
                <a:ea typeface="Arial Unicode MS" panose="020B0604020202020204" pitchFamily="50" charset="-128"/>
                <a:cs typeface="Arial Unicode MS" panose="020B0604020202020204" pitchFamily="50" charset="-128"/>
              </a:rPr>
              <a:t>M</a:t>
            </a:r>
            <a:r>
              <a:rPr lang="en-US" altLang="ja-JP" sz="1800" dirty="0">
                <a:latin typeface="Arial Unicode MS" panose="020B0604020202020204" pitchFamily="50" charset="-128"/>
                <a:ea typeface="Arial Unicode MS" panose="020B0604020202020204" pitchFamily="50" charset="-128"/>
                <a:cs typeface="Arial Unicode MS" panose="020B0604020202020204" pitchFamily="50" charset="-128"/>
              </a:rPr>
              <a:t>aterial (</a:t>
            </a:r>
            <a:r>
              <a:rPr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ssPalm)</a:t>
            </a:r>
            <a:endParaRPr lang="en-US" altLang="ja-JP" sz="18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60" name="テキスト ボックス 6"/>
          <p:cNvSpPr txBox="1">
            <a:spLocks noChangeArrowheads="1"/>
          </p:cNvSpPr>
          <p:nvPr/>
        </p:nvSpPr>
        <p:spPr bwMode="auto">
          <a:xfrm>
            <a:off x="5488401" y="3052687"/>
            <a:ext cx="3321050" cy="52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algn="ctr" eaLnBrk="1" hangingPunct="1">
              <a:lnSpc>
                <a:spcPts val="1675"/>
              </a:lnSpc>
              <a:defRPr/>
            </a:pP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Tertiary amines</a:t>
            </a:r>
            <a:endParaRPr lang="en-US" altLang="ja-JP"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gn="ctr" eaLnBrk="1" hangingPunct="1">
              <a:lnSpc>
                <a:spcPts val="1675"/>
              </a:lnSpc>
              <a:defRPr/>
            </a:pP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Proton-sponge units(Endosome</a:t>
            </a:r>
            <a:r>
              <a:rPr lang="en-US" altLang="ja-JP"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en-US"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61" name="テキスト ボックス 6"/>
          <p:cNvSpPr txBox="1">
            <a:spLocks noChangeArrowheads="1"/>
          </p:cNvSpPr>
          <p:nvPr/>
        </p:nvSpPr>
        <p:spPr bwMode="auto">
          <a:xfrm>
            <a:off x="6363278" y="1112334"/>
            <a:ext cx="2584099" cy="746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lnSpc>
                <a:spcPts val="1675"/>
              </a:lnSpc>
              <a:spcBef>
                <a:spcPct val="0"/>
              </a:spcBef>
              <a:buFontTx/>
              <a:buNone/>
            </a:pPr>
            <a:r>
              <a:rPr lang="en-US" altLang="ja-JP" sz="14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Disulfide bonding</a:t>
            </a:r>
            <a:endParaRPr lang="en-US" altLang="ja-JP" sz="14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gn="ctr" eaLnBrk="1" hangingPunct="1">
              <a:lnSpc>
                <a:spcPts val="1675"/>
              </a:lnSpc>
              <a:spcBef>
                <a:spcPct val="0"/>
              </a:spcBef>
              <a:buFontTx/>
              <a:buNone/>
            </a:pPr>
            <a:r>
              <a:rPr lang="en-US" altLang="ja-JP" sz="14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Cleavable unit in reductive environment(Cytoplasm</a:t>
            </a:r>
            <a:r>
              <a:rPr lang="en-US" altLang="ja-JP" sz="14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en-US" sz="14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Tree>
    <p:extLst>
      <p:ext uri="{BB962C8B-B14F-4D97-AF65-F5344CB8AC3E}">
        <p14:creationId xmlns:p14="http://schemas.microsoft.com/office/powerpoint/2010/main" val="33719185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4" presetClass="emph" presetSubtype="0" fill="hold" grpId="0" nodeType="clickEffect">
                                  <p:stCondLst>
                                    <p:cond delay="0"/>
                                  </p:stCondLst>
                                  <p:iterate type="lt">
                                    <p:tmPct val="10000"/>
                                  </p:iterate>
                                  <p:childTnLst>
                                    <p:animMotion origin="layout" path="M -2.22222E-6 -2.59259E-6 L -0.04305 -0.03588 " pathEditMode="relative" rAng="0" ptsTypes="AA">
                                      <p:cBhvr>
                                        <p:cTn id="6" dur="250" accel="50000" decel="50000" autoRev="1" fill="hold">
                                          <p:stCondLst>
                                            <p:cond delay="0"/>
                                          </p:stCondLst>
                                        </p:cTn>
                                        <p:tgtEl>
                                          <p:spTgt spid="5"/>
                                        </p:tgtEl>
                                        <p:attrNameLst>
                                          <p:attrName>ppt_x</p:attrName>
                                          <p:attrName>ppt_y</p:attrName>
                                        </p:attrNameLst>
                                      </p:cBhvr>
                                      <p:rCtr x="-2153" y="-1806"/>
                                    </p:animMotion>
                                    <p:animRot by="1500000">
                                      <p:cBhvr>
                                        <p:cTn id="7" dur="125" fill="hold">
                                          <p:stCondLst>
                                            <p:cond delay="0"/>
                                          </p:stCondLst>
                                        </p:cTn>
                                        <p:tgtEl>
                                          <p:spTgt spid="5"/>
                                        </p:tgtEl>
                                        <p:attrNameLst>
                                          <p:attrName>r</p:attrName>
                                        </p:attrNameLst>
                                      </p:cBhvr>
                                    </p:animRot>
                                    <p:animRot by="-1500000">
                                      <p:cBhvr>
                                        <p:cTn id="8" dur="125" fill="hold">
                                          <p:stCondLst>
                                            <p:cond delay="125"/>
                                          </p:stCondLst>
                                        </p:cTn>
                                        <p:tgtEl>
                                          <p:spTgt spid="5"/>
                                        </p:tgtEl>
                                        <p:attrNameLst>
                                          <p:attrName>r</p:attrName>
                                        </p:attrNameLst>
                                      </p:cBhvr>
                                    </p:animRot>
                                    <p:animRot by="-1500000">
                                      <p:cBhvr>
                                        <p:cTn id="9" dur="125" fill="hold">
                                          <p:stCondLst>
                                            <p:cond delay="250"/>
                                          </p:stCondLst>
                                        </p:cTn>
                                        <p:tgtEl>
                                          <p:spTgt spid="5"/>
                                        </p:tgtEl>
                                        <p:attrNameLst>
                                          <p:attrName>r</p:attrName>
                                        </p:attrNameLst>
                                      </p:cBhvr>
                                    </p:animRot>
                                    <p:animRot by="1500000">
                                      <p:cBhvr>
                                        <p:cTn id="10" dur="125" fill="hold">
                                          <p:stCondLst>
                                            <p:cond delay="375"/>
                                          </p:stCondLst>
                                        </p:cTn>
                                        <p:tgtEl>
                                          <p:spTgt spid="5"/>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25"/>
                                        </p:tgtEl>
                                        <p:attrNameLst>
                                          <p:attrName>style.visibility</p:attrName>
                                        </p:attrNameLst>
                                      </p:cBhvr>
                                      <p:to>
                                        <p:strVal val="visible"/>
                                      </p:to>
                                    </p:set>
                                    <p:animEffect transition="in" filter="fade">
                                      <p:cBhvr>
                                        <p:cTn id="30" dur="500"/>
                                        <p:tgtEl>
                                          <p:spTgt spid="25"/>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27"/>
                                        </p:tgtEl>
                                        <p:attrNameLst>
                                          <p:attrName>style.visibility</p:attrName>
                                        </p:attrNameLst>
                                      </p:cBhvr>
                                      <p:to>
                                        <p:strVal val="visible"/>
                                      </p:to>
                                    </p:set>
                                    <p:animEffect transition="in" filter="fade">
                                      <p:cBhvr>
                                        <p:cTn id="35" dur="500"/>
                                        <p:tgtEl>
                                          <p:spTgt spid="27"/>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13"/>
                                        </p:tgtEl>
                                        <p:attrNameLst>
                                          <p:attrName>style.visibility</p:attrName>
                                        </p:attrNameLst>
                                      </p:cBhvr>
                                      <p:to>
                                        <p:strVal val="visible"/>
                                      </p:to>
                                    </p:set>
                                    <p:animEffect transition="in" filter="fade">
                                      <p:cBhvr>
                                        <p:cTn id="40" dur="500"/>
                                        <p:tgtEl>
                                          <p:spTgt spid="13"/>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fade">
                                      <p:cBhvr>
                                        <p:cTn id="45" dur="500"/>
                                        <p:tgtEl>
                                          <p:spTgt spid="3"/>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14"/>
                                        </p:tgtEl>
                                        <p:attrNameLst>
                                          <p:attrName>style.visibility</p:attrName>
                                        </p:attrNameLst>
                                      </p:cBhvr>
                                      <p:to>
                                        <p:strVal val="visible"/>
                                      </p:to>
                                    </p:set>
                                    <p:animEffect transition="in" filter="fade">
                                      <p:cBhvr>
                                        <p:cTn id="50" dur="500"/>
                                        <p:tgtEl>
                                          <p:spTgt spid="14"/>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31"/>
                                        </p:tgtEl>
                                        <p:attrNameLst>
                                          <p:attrName>style.visibility</p:attrName>
                                        </p:attrNameLst>
                                      </p:cBhvr>
                                      <p:to>
                                        <p:strVal val="visible"/>
                                      </p:to>
                                    </p:set>
                                    <p:animEffect transition="in" filter="fade">
                                      <p:cBhvr>
                                        <p:cTn id="5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57" name="直線コネクタ 256"/>
          <p:cNvCxnSpPr/>
          <p:nvPr/>
        </p:nvCxnSpPr>
        <p:spPr>
          <a:xfrm flipV="1">
            <a:off x="915549" y="1488407"/>
            <a:ext cx="57522" cy="654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9" name="正方形/長方形 273"/>
          <p:cNvSpPr>
            <a:spLocks noChangeArrowheads="1"/>
          </p:cNvSpPr>
          <p:nvPr/>
        </p:nvSpPr>
        <p:spPr bwMode="auto">
          <a:xfrm>
            <a:off x="363940" y="54858"/>
            <a:ext cx="1024268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2200" dirty="0" smtClean="0">
                <a:latin typeface="Arial Unicode MS" panose="020B0604020202020204" pitchFamily="50" charset="-128"/>
                <a:ea typeface="Arial Unicode MS" panose="020B0604020202020204" pitchFamily="50" charset="-128"/>
                <a:cs typeface="Arial Unicode MS" panose="020B0604020202020204" pitchFamily="50" charset="-128"/>
              </a:rPr>
              <a:t>Evaluation of the particle-collapse activity in reductive environment</a:t>
            </a:r>
            <a:endParaRPr lang="ja-JP" altLang="en-US" sz="2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aphicFrame>
        <p:nvGraphicFramePr>
          <p:cNvPr id="24" name="オブジェクト 23"/>
          <p:cNvGraphicFramePr>
            <a:graphicFrameLocks noChangeAspect="1"/>
          </p:cNvGraphicFramePr>
          <p:nvPr>
            <p:extLst>
              <p:ext uri="{D42A27DB-BD31-4B8C-83A1-F6EECF244321}">
                <p14:modId xmlns:p14="http://schemas.microsoft.com/office/powerpoint/2010/main" val="1917684928"/>
              </p:ext>
            </p:extLst>
          </p:nvPr>
        </p:nvGraphicFramePr>
        <p:xfrm>
          <a:off x="3365168" y="846883"/>
          <a:ext cx="2480966" cy="1364491"/>
        </p:xfrm>
        <a:graphic>
          <a:graphicData uri="http://schemas.openxmlformats.org/presentationml/2006/ole">
            <mc:AlternateContent xmlns:mc="http://schemas.openxmlformats.org/markup-compatibility/2006">
              <mc:Choice xmlns:v="urn:schemas-microsoft-com:vml" Requires="v">
                <p:oleObj spid="_x0000_s5334" name="ChemSketch" r:id="rId4" imgW="3706200" imgH="2039040" progId="ACD.ChemSketch.20">
                  <p:embed/>
                </p:oleObj>
              </mc:Choice>
              <mc:Fallback>
                <p:oleObj name="ChemSketch" r:id="rId4" imgW="3706200" imgH="2039040" progId="ACD.ChemSketch.20">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65168" y="846883"/>
                        <a:ext cx="2480966" cy="1364491"/>
                      </a:xfrm>
                      <a:prstGeom prst="rect">
                        <a:avLst/>
                      </a:prstGeom>
                      <a:noFill/>
                      <a:ln>
                        <a:noFill/>
                      </a:ln>
                    </p:spPr>
                  </p:pic>
                </p:oleObj>
              </mc:Fallback>
            </mc:AlternateContent>
          </a:graphicData>
        </a:graphic>
      </p:graphicFrame>
      <p:grpSp>
        <p:nvGrpSpPr>
          <p:cNvPr id="148" name="グループ化 147"/>
          <p:cNvGrpSpPr/>
          <p:nvPr/>
        </p:nvGrpSpPr>
        <p:grpSpPr>
          <a:xfrm rot="1453789">
            <a:off x="398222" y="1411497"/>
            <a:ext cx="475292" cy="778155"/>
            <a:chOff x="4070554" y="27196290"/>
            <a:chExt cx="701887" cy="1134653"/>
          </a:xfrm>
        </p:grpSpPr>
        <p:grpSp>
          <p:nvGrpSpPr>
            <p:cNvPr id="176" name="グループ化 175"/>
            <p:cNvGrpSpPr/>
            <p:nvPr/>
          </p:nvGrpSpPr>
          <p:grpSpPr>
            <a:xfrm rot="1560000">
              <a:off x="4070554" y="27261612"/>
              <a:ext cx="545108" cy="1069331"/>
              <a:chOff x="2379944" y="2312876"/>
              <a:chExt cx="294488" cy="577766"/>
            </a:xfrm>
            <a:gradFill>
              <a:gsLst>
                <a:gs pos="0">
                  <a:srgbClr val="00FF00"/>
                </a:gs>
                <a:gs pos="100000">
                  <a:srgbClr val="CCFFCC"/>
                </a:gs>
              </a:gsLst>
              <a:path path="shape">
                <a:fillToRect l="50000" t="50000" r="50000" b="50000"/>
              </a:path>
            </a:gradFill>
          </p:grpSpPr>
          <p:sp>
            <p:nvSpPr>
              <p:cNvPr id="182" name="六角形 181"/>
              <p:cNvSpPr/>
              <p:nvPr/>
            </p:nvSpPr>
            <p:spPr>
              <a:xfrm rot="5400000">
                <a:off x="2411760" y="2348880"/>
                <a:ext cx="216024" cy="144016"/>
              </a:xfrm>
              <a:prstGeom prst="hexagon">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3" name="六角形 182"/>
              <p:cNvSpPr/>
              <p:nvPr/>
            </p:nvSpPr>
            <p:spPr>
              <a:xfrm rot="5400000">
                <a:off x="2343940" y="2528900"/>
                <a:ext cx="216024" cy="144016"/>
              </a:xfrm>
              <a:prstGeom prst="hexagon">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4" name="六角形 183"/>
              <p:cNvSpPr/>
              <p:nvPr/>
            </p:nvSpPr>
            <p:spPr>
              <a:xfrm rot="5400000">
                <a:off x="2494412" y="2533101"/>
                <a:ext cx="216024" cy="144016"/>
              </a:xfrm>
              <a:prstGeom prst="hexagon">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5" name="六角形 184"/>
              <p:cNvSpPr/>
              <p:nvPr/>
            </p:nvSpPr>
            <p:spPr>
              <a:xfrm rot="5400000">
                <a:off x="2420725" y="2710622"/>
                <a:ext cx="216024" cy="144016"/>
              </a:xfrm>
              <a:prstGeom prst="hexagon">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7" name="グループ化 176"/>
            <p:cNvGrpSpPr/>
            <p:nvPr/>
          </p:nvGrpSpPr>
          <p:grpSpPr>
            <a:xfrm rot="1560000">
              <a:off x="4227333" y="27196290"/>
              <a:ext cx="545108" cy="1069331"/>
              <a:chOff x="2379944" y="2312876"/>
              <a:chExt cx="294488" cy="577766"/>
            </a:xfrm>
            <a:gradFill>
              <a:gsLst>
                <a:gs pos="0">
                  <a:srgbClr val="00FF00"/>
                </a:gs>
                <a:gs pos="100000">
                  <a:srgbClr val="CCFFCC"/>
                </a:gs>
              </a:gsLst>
              <a:path path="shape">
                <a:fillToRect l="50000" t="50000" r="50000" b="50000"/>
              </a:path>
            </a:gradFill>
          </p:grpSpPr>
          <p:sp>
            <p:nvSpPr>
              <p:cNvPr id="178" name="六角形 177"/>
              <p:cNvSpPr/>
              <p:nvPr/>
            </p:nvSpPr>
            <p:spPr>
              <a:xfrm rot="5400000">
                <a:off x="2411760" y="2348880"/>
                <a:ext cx="216024" cy="144016"/>
              </a:xfrm>
              <a:prstGeom prst="hexagon">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9" name="六角形 178"/>
              <p:cNvSpPr/>
              <p:nvPr/>
            </p:nvSpPr>
            <p:spPr>
              <a:xfrm rot="5400000">
                <a:off x="2343940" y="2528900"/>
                <a:ext cx="216024" cy="144016"/>
              </a:xfrm>
              <a:prstGeom prst="hexagon">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0" name="六角形 179"/>
              <p:cNvSpPr/>
              <p:nvPr/>
            </p:nvSpPr>
            <p:spPr>
              <a:xfrm rot="5400000">
                <a:off x="2494412" y="2533101"/>
                <a:ext cx="216024" cy="144016"/>
              </a:xfrm>
              <a:prstGeom prst="hexagon">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1" name="六角形 180"/>
              <p:cNvSpPr/>
              <p:nvPr/>
            </p:nvSpPr>
            <p:spPr>
              <a:xfrm rot="5400000">
                <a:off x="2420725" y="2710622"/>
                <a:ext cx="216024" cy="144016"/>
              </a:xfrm>
              <a:prstGeom prst="hexagon">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226" name="テキスト ボックス 225"/>
          <p:cNvSpPr txBox="1"/>
          <p:nvPr/>
        </p:nvSpPr>
        <p:spPr>
          <a:xfrm>
            <a:off x="82794" y="1085131"/>
            <a:ext cx="1600118" cy="307777"/>
          </a:xfrm>
          <a:prstGeom prst="rect">
            <a:avLst/>
          </a:prstGeom>
          <a:noFill/>
        </p:spPr>
        <p:txBody>
          <a:bodyPr wrap="none" rtlCol="0">
            <a:spAutoFit/>
          </a:bodyPr>
          <a:lstStyle/>
          <a:p>
            <a:pPr algn="ctr"/>
            <a:r>
              <a:rPr 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rPr>
              <a:t>Excimer(480 nm)</a:t>
            </a:r>
            <a:endParaRPr 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7" name="角丸四角形 246"/>
          <p:cNvSpPr/>
          <p:nvPr/>
        </p:nvSpPr>
        <p:spPr>
          <a:xfrm>
            <a:off x="3353592" y="868469"/>
            <a:ext cx="833378" cy="1307944"/>
          </a:xfrm>
          <a:prstGeom prst="roundRect">
            <a:avLst/>
          </a:prstGeom>
          <a:noFill/>
          <a:ln w="19050">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8" name="テキスト ボックス 6"/>
          <p:cNvSpPr txBox="1">
            <a:spLocks noChangeArrowheads="1"/>
          </p:cNvSpPr>
          <p:nvPr/>
        </p:nvSpPr>
        <p:spPr bwMode="auto">
          <a:xfrm>
            <a:off x="129731" y="882736"/>
            <a:ext cx="3058509" cy="3103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lnSpc>
                <a:spcPts val="1675"/>
              </a:lnSpc>
              <a:spcBef>
                <a:spcPct val="0"/>
              </a:spcBef>
              <a:buFontTx/>
              <a:buNone/>
            </a:pPr>
            <a:r>
              <a:rPr lang="en-US" altLang="ja-JP" sz="1400" b="1" dirty="0" err="1" smtClean="0">
                <a:solidFill>
                  <a:srgbClr val="009900"/>
                </a:solidFill>
                <a:latin typeface="Arial Unicode MS" panose="020B0604020202020204" pitchFamily="50" charset="-128"/>
                <a:ea typeface="Arial Unicode MS" panose="020B0604020202020204" pitchFamily="50" charset="-128"/>
                <a:cs typeface="Arial Unicode MS" panose="020B0604020202020204" pitchFamily="50" charset="-128"/>
              </a:rPr>
              <a:t>Pyrene</a:t>
            </a:r>
            <a:endParaRPr lang="ja-JP" altLang="en-US" sz="1400" b="1" dirty="0">
              <a:solidFill>
                <a:srgbClr val="0099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 name="角丸四角形吹き出し 25"/>
          <p:cNvSpPr/>
          <p:nvPr/>
        </p:nvSpPr>
        <p:spPr>
          <a:xfrm>
            <a:off x="105976" y="895490"/>
            <a:ext cx="3151411" cy="1280924"/>
          </a:xfrm>
          <a:prstGeom prst="wedgeRoundRectCallout">
            <a:avLst>
              <a:gd name="adj1" fmla="val 53779"/>
              <a:gd name="adj2" fmla="val -17551"/>
              <a:gd name="adj3" fmla="val 16667"/>
            </a:avLst>
          </a:prstGeom>
          <a:noFill/>
          <a:ln w="19050">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7" name="円/楕円 186"/>
          <p:cNvSpPr>
            <a:spLocks noChangeAspect="1"/>
          </p:cNvSpPr>
          <p:nvPr/>
        </p:nvSpPr>
        <p:spPr>
          <a:xfrm>
            <a:off x="1228672" y="2410494"/>
            <a:ext cx="543951" cy="543952"/>
          </a:xfrm>
          <a:prstGeom prst="ellipse">
            <a:avLst/>
          </a:prstGeom>
          <a:gradFill>
            <a:gsLst>
              <a:gs pos="29000">
                <a:srgbClr val="99FF33"/>
              </a:gs>
              <a:gs pos="100000">
                <a:srgbClr val="00FF00"/>
              </a:gs>
            </a:gsLst>
            <a:path path="shape">
              <a:fillToRect l="50000" t="50000" r="50000" b="50000"/>
            </a:path>
          </a:grad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 name="テキスト ボックス 6"/>
          <p:cNvSpPr txBox="1">
            <a:spLocks noChangeArrowheads="1"/>
          </p:cNvSpPr>
          <p:nvPr/>
        </p:nvSpPr>
        <p:spPr bwMode="auto">
          <a:xfrm>
            <a:off x="109948" y="537286"/>
            <a:ext cx="5948795" cy="3103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lnSpc>
                <a:spcPts val="1675"/>
              </a:lnSpc>
              <a:spcBef>
                <a:spcPct val="0"/>
              </a:spcBef>
              <a:buFontTx/>
              <a:buNone/>
            </a:pPr>
            <a:r>
              <a:rPr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SS-cleavage sensing probe (</a:t>
            </a:r>
            <a:r>
              <a:rPr lang="en-US" altLang="ja-JP" sz="1800" dirty="0" err="1" smtClean="0">
                <a:latin typeface="Arial Unicode MS" panose="020B0604020202020204" pitchFamily="50" charset="-128"/>
                <a:ea typeface="Arial Unicode MS" panose="020B0604020202020204" pitchFamily="50" charset="-128"/>
                <a:cs typeface="Arial Unicode MS" panose="020B0604020202020204" pitchFamily="50" charset="-128"/>
              </a:rPr>
              <a:t>Pyrene</a:t>
            </a:r>
            <a:r>
              <a:rPr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-scaffold ssPalm)</a:t>
            </a:r>
            <a:endParaRPr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1" name="正方形/長方形 230"/>
          <p:cNvSpPr/>
          <p:nvPr/>
        </p:nvSpPr>
        <p:spPr>
          <a:xfrm>
            <a:off x="5371715" y="1075841"/>
            <a:ext cx="113566" cy="1854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2" name="正方形/長方形 201"/>
          <p:cNvSpPr/>
          <p:nvPr/>
        </p:nvSpPr>
        <p:spPr>
          <a:xfrm>
            <a:off x="5373602" y="1778924"/>
            <a:ext cx="113566" cy="1854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3" name="正方形/長方形 202"/>
          <p:cNvSpPr/>
          <p:nvPr/>
        </p:nvSpPr>
        <p:spPr>
          <a:xfrm>
            <a:off x="5753140" y="1181575"/>
            <a:ext cx="113566" cy="1854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4" name="正方形/長方形 203"/>
          <p:cNvSpPr/>
          <p:nvPr/>
        </p:nvSpPr>
        <p:spPr>
          <a:xfrm>
            <a:off x="5752192" y="1674166"/>
            <a:ext cx="113566" cy="1854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8" name="Text Box 37"/>
          <p:cNvSpPr txBox="1">
            <a:spLocks noChangeArrowheads="1"/>
          </p:cNvSpPr>
          <p:nvPr/>
        </p:nvSpPr>
        <p:spPr bwMode="auto">
          <a:xfrm>
            <a:off x="5267186" y="1017397"/>
            <a:ext cx="250651" cy="338554"/>
          </a:xfrm>
          <a:prstGeom prst="rect">
            <a:avLst/>
          </a:prstGeom>
          <a:noFill/>
          <a:ln w="9525">
            <a:noFill/>
            <a:miter lim="800000"/>
            <a:headEnd/>
            <a:tailEnd/>
          </a:ln>
          <a:effectLst/>
        </p:spPr>
        <p:txBody>
          <a:bodyPr wrap="squar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r>
              <a:rPr lang="en-US" altLang="ja-JP" sz="1600" b="1"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p>
        </p:txBody>
      </p:sp>
      <p:sp>
        <p:nvSpPr>
          <p:cNvPr id="219" name="Text Box 37"/>
          <p:cNvSpPr txBox="1">
            <a:spLocks noChangeArrowheads="1"/>
          </p:cNvSpPr>
          <p:nvPr/>
        </p:nvSpPr>
        <p:spPr bwMode="auto">
          <a:xfrm>
            <a:off x="5258276" y="1744165"/>
            <a:ext cx="250651" cy="338554"/>
          </a:xfrm>
          <a:prstGeom prst="rect">
            <a:avLst/>
          </a:prstGeom>
          <a:noFill/>
          <a:ln w="9525">
            <a:noFill/>
            <a:miter lim="800000"/>
            <a:headEnd/>
            <a:tailEnd/>
          </a:ln>
          <a:effectLst/>
        </p:spPr>
        <p:txBody>
          <a:bodyPr wrap="squar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r>
              <a:rPr lang="en-US" altLang="ja-JP" sz="1600" b="1"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p>
        </p:txBody>
      </p:sp>
      <p:sp>
        <p:nvSpPr>
          <p:cNvPr id="222" name="Text Box 37"/>
          <p:cNvSpPr txBox="1">
            <a:spLocks noChangeArrowheads="1"/>
          </p:cNvSpPr>
          <p:nvPr/>
        </p:nvSpPr>
        <p:spPr bwMode="auto">
          <a:xfrm>
            <a:off x="5653182" y="1131074"/>
            <a:ext cx="250651" cy="338554"/>
          </a:xfrm>
          <a:prstGeom prst="rect">
            <a:avLst/>
          </a:prstGeom>
          <a:noFill/>
          <a:ln w="9525">
            <a:noFill/>
            <a:miter lim="800000"/>
            <a:headEnd/>
            <a:tailEnd/>
          </a:ln>
          <a:effectLst/>
        </p:spPr>
        <p:txBody>
          <a:bodyPr wrap="squar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r>
              <a:rPr lang="en-US" altLang="ja-JP" sz="1600" b="1"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p>
        </p:txBody>
      </p:sp>
      <p:sp>
        <p:nvSpPr>
          <p:cNvPr id="234" name="Text Box 37"/>
          <p:cNvSpPr txBox="1">
            <a:spLocks noChangeArrowheads="1"/>
          </p:cNvSpPr>
          <p:nvPr/>
        </p:nvSpPr>
        <p:spPr bwMode="auto">
          <a:xfrm>
            <a:off x="5666523" y="1625850"/>
            <a:ext cx="250651" cy="338554"/>
          </a:xfrm>
          <a:prstGeom prst="rect">
            <a:avLst/>
          </a:prstGeom>
          <a:noFill/>
          <a:ln w="9525">
            <a:noFill/>
            <a:miter lim="800000"/>
            <a:headEnd/>
            <a:tailEnd/>
          </a:ln>
          <a:effectLst/>
        </p:spPr>
        <p:txBody>
          <a:bodyPr wrap="squar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r>
              <a:rPr lang="en-US" altLang="ja-JP" sz="1600" b="1"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p>
        </p:txBody>
      </p:sp>
      <p:grpSp>
        <p:nvGrpSpPr>
          <p:cNvPr id="241" name="グループ化 240"/>
          <p:cNvGrpSpPr/>
          <p:nvPr/>
        </p:nvGrpSpPr>
        <p:grpSpPr>
          <a:xfrm>
            <a:off x="1078425" y="859883"/>
            <a:ext cx="4646339" cy="1716747"/>
            <a:chOff x="1039185" y="834322"/>
            <a:chExt cx="4646339" cy="1716747"/>
          </a:xfrm>
        </p:grpSpPr>
        <p:sp>
          <p:nvSpPr>
            <p:cNvPr id="199" name="稲妻 198"/>
            <p:cNvSpPr/>
            <p:nvPr/>
          </p:nvSpPr>
          <p:spPr>
            <a:xfrm rot="20708572">
              <a:off x="5138408" y="834322"/>
              <a:ext cx="547116" cy="796603"/>
            </a:xfrm>
            <a:prstGeom prst="lightningBolt">
              <a:avLst/>
            </a:prstGeom>
            <a:solidFill>
              <a:srgbClr val="FFFF00"/>
            </a:solidFill>
            <a:ln w="19050">
              <a:solidFill>
                <a:srgbClr val="FF99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b="1">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5" name="稲妻 234"/>
            <p:cNvSpPr/>
            <p:nvPr/>
          </p:nvSpPr>
          <p:spPr>
            <a:xfrm rot="4554694">
              <a:off x="1667861" y="2216653"/>
              <a:ext cx="277144" cy="328894"/>
            </a:xfrm>
            <a:prstGeom prst="lightningBolt">
              <a:avLst/>
            </a:prstGeom>
            <a:solidFill>
              <a:srgbClr val="FFFF00"/>
            </a:solidFill>
            <a:ln w="19050">
              <a:solidFill>
                <a:srgbClr val="FF99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b="1">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6" name="稲妻 235"/>
            <p:cNvSpPr/>
            <p:nvPr/>
          </p:nvSpPr>
          <p:spPr>
            <a:xfrm rot="20708572">
              <a:off x="1039185" y="2222175"/>
              <a:ext cx="277144" cy="328894"/>
            </a:xfrm>
            <a:prstGeom prst="lightningBolt">
              <a:avLst/>
            </a:prstGeom>
            <a:solidFill>
              <a:srgbClr val="FFFF00"/>
            </a:solidFill>
            <a:ln w="19050">
              <a:solidFill>
                <a:srgbClr val="FF99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b="1">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15" name="グループ化 314"/>
          <p:cNvGrpSpPr/>
          <p:nvPr/>
        </p:nvGrpSpPr>
        <p:grpSpPr>
          <a:xfrm rot="19128743">
            <a:off x="840596" y="2828670"/>
            <a:ext cx="717483" cy="192755"/>
            <a:chOff x="1682413" y="2852405"/>
            <a:chExt cx="717483" cy="192755"/>
          </a:xfrm>
        </p:grpSpPr>
        <p:grpSp>
          <p:nvGrpSpPr>
            <p:cNvPr id="284" name="グループ化 283"/>
            <p:cNvGrpSpPr/>
            <p:nvPr/>
          </p:nvGrpSpPr>
          <p:grpSpPr>
            <a:xfrm rot="1361305">
              <a:off x="1682413" y="2852405"/>
              <a:ext cx="661729" cy="114186"/>
              <a:chOff x="-4908858" y="-6494879"/>
              <a:chExt cx="13266126" cy="1797656"/>
            </a:xfrm>
          </p:grpSpPr>
          <p:grpSp>
            <p:nvGrpSpPr>
              <p:cNvPr id="269" name="グループ化 268"/>
              <p:cNvGrpSpPr/>
              <p:nvPr/>
            </p:nvGrpSpPr>
            <p:grpSpPr>
              <a:xfrm>
                <a:off x="-4908858" y="-6494879"/>
                <a:ext cx="6636150" cy="1781031"/>
                <a:chOff x="1142789" y="-6447197"/>
                <a:chExt cx="6636150" cy="1781031"/>
              </a:xfrm>
            </p:grpSpPr>
            <p:grpSp>
              <p:nvGrpSpPr>
                <p:cNvPr id="253" name="グループ化 252"/>
                <p:cNvGrpSpPr/>
                <p:nvPr/>
              </p:nvGrpSpPr>
              <p:grpSpPr>
                <a:xfrm>
                  <a:off x="4457796" y="-6411083"/>
                  <a:ext cx="1661429" cy="1744917"/>
                  <a:chOff x="4457796" y="-6427708"/>
                  <a:chExt cx="1661429" cy="1744917"/>
                </a:xfrm>
              </p:grpSpPr>
              <p:sp>
                <p:nvSpPr>
                  <p:cNvPr id="246" name="アーチ 245"/>
                  <p:cNvSpPr/>
                  <p:nvPr/>
                </p:nvSpPr>
                <p:spPr>
                  <a:xfrm>
                    <a:off x="4457796" y="-6427708"/>
                    <a:ext cx="1626012" cy="1744917"/>
                  </a:xfrm>
                  <a:prstGeom prst="blockArc">
                    <a:avLst>
                      <a:gd name="adj1" fmla="val 10800000"/>
                      <a:gd name="adj2" fmla="val 16256134"/>
                      <a:gd name="adj3" fmla="val 161"/>
                    </a:avLst>
                  </a:prstGeom>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0" name="アーチ 249"/>
                  <p:cNvSpPr/>
                  <p:nvPr/>
                </p:nvSpPr>
                <p:spPr>
                  <a:xfrm flipH="1">
                    <a:off x="4493213" y="-6427708"/>
                    <a:ext cx="1626012" cy="1744917"/>
                  </a:xfrm>
                  <a:prstGeom prst="blockArc">
                    <a:avLst>
                      <a:gd name="adj1" fmla="val 10800000"/>
                      <a:gd name="adj2" fmla="val 16256134"/>
                      <a:gd name="adj3" fmla="val 161"/>
                    </a:avLst>
                  </a:prstGeom>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60" name="グループ化 259"/>
                <p:cNvGrpSpPr/>
                <p:nvPr/>
              </p:nvGrpSpPr>
              <p:grpSpPr>
                <a:xfrm rot="10800000">
                  <a:off x="6117510" y="-6419365"/>
                  <a:ext cx="1661429" cy="1744917"/>
                  <a:chOff x="4457796" y="-6427708"/>
                  <a:chExt cx="1661429" cy="1744917"/>
                </a:xfrm>
              </p:grpSpPr>
              <p:sp>
                <p:nvSpPr>
                  <p:cNvPr id="261" name="アーチ 260"/>
                  <p:cNvSpPr/>
                  <p:nvPr/>
                </p:nvSpPr>
                <p:spPr>
                  <a:xfrm>
                    <a:off x="4457796" y="-6427708"/>
                    <a:ext cx="1626012" cy="1744917"/>
                  </a:xfrm>
                  <a:prstGeom prst="blockArc">
                    <a:avLst>
                      <a:gd name="adj1" fmla="val 10800000"/>
                      <a:gd name="adj2" fmla="val 16256134"/>
                      <a:gd name="adj3" fmla="val 161"/>
                    </a:avLst>
                  </a:prstGeom>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2" name="アーチ 261"/>
                  <p:cNvSpPr/>
                  <p:nvPr/>
                </p:nvSpPr>
                <p:spPr>
                  <a:xfrm flipH="1">
                    <a:off x="4493213" y="-6427708"/>
                    <a:ext cx="1626012" cy="1744917"/>
                  </a:xfrm>
                  <a:prstGeom prst="blockArc">
                    <a:avLst>
                      <a:gd name="adj1" fmla="val 10800000"/>
                      <a:gd name="adj2" fmla="val 16256134"/>
                      <a:gd name="adj3" fmla="val 161"/>
                    </a:avLst>
                  </a:prstGeom>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5" name="グループ化 34"/>
                <p:cNvGrpSpPr/>
                <p:nvPr/>
              </p:nvGrpSpPr>
              <p:grpSpPr>
                <a:xfrm>
                  <a:off x="1142789" y="-6447197"/>
                  <a:ext cx="3318762" cy="1753199"/>
                  <a:chOff x="1736437" y="-5022420"/>
                  <a:chExt cx="3318762" cy="1753199"/>
                </a:xfrm>
              </p:grpSpPr>
              <p:grpSp>
                <p:nvGrpSpPr>
                  <p:cNvPr id="263" name="グループ化 262"/>
                  <p:cNvGrpSpPr/>
                  <p:nvPr/>
                </p:nvGrpSpPr>
                <p:grpSpPr>
                  <a:xfrm>
                    <a:off x="1736437" y="-5014138"/>
                    <a:ext cx="1659048" cy="1744917"/>
                    <a:chOff x="4457796" y="-6427708"/>
                    <a:chExt cx="1659048" cy="1744917"/>
                  </a:xfrm>
                </p:grpSpPr>
                <p:sp>
                  <p:nvSpPr>
                    <p:cNvPr id="264" name="アーチ 263"/>
                    <p:cNvSpPr/>
                    <p:nvPr/>
                  </p:nvSpPr>
                  <p:spPr>
                    <a:xfrm>
                      <a:off x="4457796" y="-6427708"/>
                      <a:ext cx="1626012" cy="1744917"/>
                    </a:xfrm>
                    <a:prstGeom prst="blockArc">
                      <a:avLst>
                        <a:gd name="adj1" fmla="val 10800000"/>
                        <a:gd name="adj2" fmla="val 16256134"/>
                        <a:gd name="adj3" fmla="val 161"/>
                      </a:avLst>
                    </a:prstGeom>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5" name="アーチ 264"/>
                    <p:cNvSpPr/>
                    <p:nvPr/>
                  </p:nvSpPr>
                  <p:spPr>
                    <a:xfrm flipH="1">
                      <a:off x="4490832" y="-6427708"/>
                      <a:ext cx="1626012" cy="1744917"/>
                    </a:xfrm>
                    <a:prstGeom prst="blockArc">
                      <a:avLst>
                        <a:gd name="adj1" fmla="val 10800000"/>
                        <a:gd name="adj2" fmla="val 16256134"/>
                        <a:gd name="adj3" fmla="val 161"/>
                      </a:avLst>
                    </a:prstGeom>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66" name="グループ化 265"/>
                  <p:cNvGrpSpPr/>
                  <p:nvPr/>
                </p:nvGrpSpPr>
                <p:grpSpPr>
                  <a:xfrm rot="10800000">
                    <a:off x="3393770" y="-5022420"/>
                    <a:ext cx="1661429" cy="1744917"/>
                    <a:chOff x="4457796" y="-6427708"/>
                    <a:chExt cx="1661429" cy="1744917"/>
                  </a:xfrm>
                </p:grpSpPr>
                <p:sp>
                  <p:nvSpPr>
                    <p:cNvPr id="267" name="アーチ 266"/>
                    <p:cNvSpPr/>
                    <p:nvPr/>
                  </p:nvSpPr>
                  <p:spPr>
                    <a:xfrm>
                      <a:off x="4457796" y="-6427708"/>
                      <a:ext cx="1626012" cy="1744917"/>
                    </a:xfrm>
                    <a:prstGeom prst="blockArc">
                      <a:avLst>
                        <a:gd name="adj1" fmla="val 10800000"/>
                        <a:gd name="adj2" fmla="val 16256134"/>
                        <a:gd name="adj3" fmla="val 161"/>
                      </a:avLst>
                    </a:prstGeom>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8" name="アーチ 267"/>
                    <p:cNvSpPr/>
                    <p:nvPr/>
                  </p:nvSpPr>
                  <p:spPr>
                    <a:xfrm flipH="1">
                      <a:off x="4493213" y="-6427708"/>
                      <a:ext cx="1626012" cy="1744917"/>
                    </a:xfrm>
                    <a:prstGeom prst="blockArc">
                      <a:avLst>
                        <a:gd name="adj1" fmla="val 10800000"/>
                        <a:gd name="adj2" fmla="val 16256134"/>
                        <a:gd name="adj3" fmla="val 161"/>
                      </a:avLst>
                    </a:prstGeom>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grpSp>
            <p:nvGrpSpPr>
              <p:cNvPr id="270" name="グループ化 269"/>
              <p:cNvGrpSpPr/>
              <p:nvPr/>
            </p:nvGrpSpPr>
            <p:grpSpPr>
              <a:xfrm>
                <a:off x="1721118" y="-6478254"/>
                <a:ext cx="6636150" cy="1781031"/>
                <a:chOff x="1142789" y="-6447197"/>
                <a:chExt cx="6636150" cy="1781031"/>
              </a:xfrm>
            </p:grpSpPr>
            <p:grpSp>
              <p:nvGrpSpPr>
                <p:cNvPr id="271" name="グループ化 270"/>
                <p:cNvGrpSpPr/>
                <p:nvPr/>
              </p:nvGrpSpPr>
              <p:grpSpPr>
                <a:xfrm>
                  <a:off x="4457796" y="-6411083"/>
                  <a:ext cx="1661429" cy="1744917"/>
                  <a:chOff x="4457796" y="-6427708"/>
                  <a:chExt cx="1661429" cy="1744917"/>
                </a:xfrm>
              </p:grpSpPr>
              <p:sp>
                <p:nvSpPr>
                  <p:cNvPr id="282" name="アーチ 281"/>
                  <p:cNvSpPr/>
                  <p:nvPr/>
                </p:nvSpPr>
                <p:spPr>
                  <a:xfrm>
                    <a:off x="4457796" y="-6427708"/>
                    <a:ext cx="1626012" cy="1744917"/>
                  </a:xfrm>
                  <a:prstGeom prst="blockArc">
                    <a:avLst>
                      <a:gd name="adj1" fmla="val 10800000"/>
                      <a:gd name="adj2" fmla="val 16256134"/>
                      <a:gd name="adj3" fmla="val 161"/>
                    </a:avLst>
                  </a:prstGeom>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3" name="アーチ 282"/>
                  <p:cNvSpPr/>
                  <p:nvPr/>
                </p:nvSpPr>
                <p:spPr>
                  <a:xfrm flipH="1">
                    <a:off x="4493213" y="-6427708"/>
                    <a:ext cx="1626012" cy="1744917"/>
                  </a:xfrm>
                  <a:prstGeom prst="blockArc">
                    <a:avLst>
                      <a:gd name="adj1" fmla="val 10800000"/>
                      <a:gd name="adj2" fmla="val 16256134"/>
                      <a:gd name="adj3" fmla="val 161"/>
                    </a:avLst>
                  </a:prstGeom>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72" name="グループ化 271"/>
                <p:cNvGrpSpPr/>
                <p:nvPr/>
              </p:nvGrpSpPr>
              <p:grpSpPr>
                <a:xfrm rot="10800000">
                  <a:off x="6117510" y="-6419365"/>
                  <a:ext cx="1661429" cy="1744917"/>
                  <a:chOff x="4457796" y="-6427708"/>
                  <a:chExt cx="1661429" cy="1744917"/>
                </a:xfrm>
              </p:grpSpPr>
              <p:sp>
                <p:nvSpPr>
                  <p:cNvPr id="280" name="アーチ 279"/>
                  <p:cNvSpPr/>
                  <p:nvPr/>
                </p:nvSpPr>
                <p:spPr>
                  <a:xfrm>
                    <a:off x="4457796" y="-6427708"/>
                    <a:ext cx="1626012" cy="1744917"/>
                  </a:xfrm>
                  <a:prstGeom prst="blockArc">
                    <a:avLst>
                      <a:gd name="adj1" fmla="val 10800000"/>
                      <a:gd name="adj2" fmla="val 16256134"/>
                      <a:gd name="adj3" fmla="val 161"/>
                    </a:avLst>
                  </a:prstGeom>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1" name="アーチ 280"/>
                  <p:cNvSpPr/>
                  <p:nvPr/>
                </p:nvSpPr>
                <p:spPr>
                  <a:xfrm flipH="1">
                    <a:off x="4493213" y="-6427708"/>
                    <a:ext cx="1626012" cy="1744917"/>
                  </a:xfrm>
                  <a:prstGeom prst="blockArc">
                    <a:avLst>
                      <a:gd name="adj1" fmla="val 10800000"/>
                      <a:gd name="adj2" fmla="val 16256134"/>
                      <a:gd name="adj3" fmla="val 161"/>
                    </a:avLst>
                  </a:prstGeom>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73" name="グループ化 272"/>
                <p:cNvGrpSpPr/>
                <p:nvPr/>
              </p:nvGrpSpPr>
              <p:grpSpPr>
                <a:xfrm>
                  <a:off x="1142789" y="-6447197"/>
                  <a:ext cx="3318762" cy="1753199"/>
                  <a:chOff x="1736437" y="-5022420"/>
                  <a:chExt cx="3318762" cy="1753199"/>
                </a:xfrm>
              </p:grpSpPr>
              <p:grpSp>
                <p:nvGrpSpPr>
                  <p:cNvPr id="274" name="グループ化 273"/>
                  <p:cNvGrpSpPr/>
                  <p:nvPr/>
                </p:nvGrpSpPr>
                <p:grpSpPr>
                  <a:xfrm>
                    <a:off x="1736437" y="-5014138"/>
                    <a:ext cx="1659048" cy="1744917"/>
                    <a:chOff x="4457796" y="-6427708"/>
                    <a:chExt cx="1659048" cy="1744917"/>
                  </a:xfrm>
                </p:grpSpPr>
                <p:sp>
                  <p:nvSpPr>
                    <p:cNvPr id="278" name="アーチ 277"/>
                    <p:cNvSpPr/>
                    <p:nvPr/>
                  </p:nvSpPr>
                  <p:spPr>
                    <a:xfrm>
                      <a:off x="4457796" y="-6427708"/>
                      <a:ext cx="1626012" cy="1744917"/>
                    </a:xfrm>
                    <a:prstGeom prst="blockArc">
                      <a:avLst>
                        <a:gd name="adj1" fmla="val 10800000"/>
                        <a:gd name="adj2" fmla="val 16256134"/>
                        <a:gd name="adj3" fmla="val 161"/>
                      </a:avLst>
                    </a:prstGeom>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9" name="アーチ 278"/>
                    <p:cNvSpPr/>
                    <p:nvPr/>
                  </p:nvSpPr>
                  <p:spPr>
                    <a:xfrm flipH="1">
                      <a:off x="4490832" y="-6427708"/>
                      <a:ext cx="1626012" cy="1744917"/>
                    </a:xfrm>
                    <a:prstGeom prst="blockArc">
                      <a:avLst>
                        <a:gd name="adj1" fmla="val 10800000"/>
                        <a:gd name="adj2" fmla="val 16256134"/>
                        <a:gd name="adj3" fmla="val 161"/>
                      </a:avLst>
                    </a:prstGeom>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75" name="グループ化 274"/>
                  <p:cNvGrpSpPr/>
                  <p:nvPr/>
                </p:nvGrpSpPr>
                <p:grpSpPr>
                  <a:xfrm rot="10800000">
                    <a:off x="3393770" y="-5022420"/>
                    <a:ext cx="1661429" cy="1744917"/>
                    <a:chOff x="4457796" y="-6427708"/>
                    <a:chExt cx="1661429" cy="1744917"/>
                  </a:xfrm>
                </p:grpSpPr>
                <p:sp>
                  <p:nvSpPr>
                    <p:cNvPr id="276" name="アーチ 275"/>
                    <p:cNvSpPr/>
                    <p:nvPr/>
                  </p:nvSpPr>
                  <p:spPr>
                    <a:xfrm>
                      <a:off x="4457796" y="-6427708"/>
                      <a:ext cx="1626012" cy="1744917"/>
                    </a:xfrm>
                    <a:prstGeom prst="blockArc">
                      <a:avLst>
                        <a:gd name="adj1" fmla="val 10800000"/>
                        <a:gd name="adj2" fmla="val 16256134"/>
                        <a:gd name="adj3" fmla="val 161"/>
                      </a:avLst>
                    </a:prstGeom>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7" name="アーチ 276"/>
                    <p:cNvSpPr/>
                    <p:nvPr/>
                  </p:nvSpPr>
                  <p:spPr>
                    <a:xfrm flipH="1">
                      <a:off x="4493213" y="-6427708"/>
                      <a:ext cx="1626012" cy="1744917"/>
                    </a:xfrm>
                    <a:prstGeom prst="blockArc">
                      <a:avLst>
                        <a:gd name="adj1" fmla="val 10800000"/>
                        <a:gd name="adj2" fmla="val 16256134"/>
                        <a:gd name="adj3" fmla="val 161"/>
                      </a:avLst>
                    </a:prstGeom>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grpSp>
        <p:sp>
          <p:nvSpPr>
            <p:cNvPr id="314" name="二等辺三角形 313"/>
            <p:cNvSpPr/>
            <p:nvPr/>
          </p:nvSpPr>
          <p:spPr>
            <a:xfrm rot="1468561">
              <a:off x="2287117" y="2944784"/>
              <a:ext cx="112779" cy="100376"/>
            </a:xfrm>
            <a:prstGeom prst="triangle">
              <a:avLst/>
            </a:prstGeom>
            <a:solidFill>
              <a:srgbClr val="009900"/>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28" name="グループ化 127"/>
          <p:cNvGrpSpPr/>
          <p:nvPr/>
        </p:nvGrpSpPr>
        <p:grpSpPr>
          <a:xfrm>
            <a:off x="5802895" y="111046"/>
            <a:ext cx="3543549" cy="3803168"/>
            <a:chOff x="5802895" y="47546"/>
            <a:chExt cx="3543549" cy="3803168"/>
          </a:xfrm>
        </p:grpSpPr>
        <p:grpSp>
          <p:nvGrpSpPr>
            <p:cNvPr id="127" name="グループ化 126"/>
            <p:cNvGrpSpPr/>
            <p:nvPr/>
          </p:nvGrpSpPr>
          <p:grpSpPr>
            <a:xfrm>
              <a:off x="5802895" y="47546"/>
              <a:ext cx="3543549" cy="3803168"/>
              <a:chOff x="6069361" y="74410"/>
              <a:chExt cx="3123570" cy="3310361"/>
            </a:xfrm>
          </p:grpSpPr>
          <p:graphicFrame>
            <p:nvGraphicFramePr>
              <p:cNvPr id="224" name="グラフ 223"/>
              <p:cNvGraphicFramePr>
                <a:graphicFrameLocks/>
              </p:cNvGraphicFramePr>
              <p:nvPr>
                <p:extLst/>
              </p:nvPr>
            </p:nvGraphicFramePr>
            <p:xfrm>
              <a:off x="6069361" y="74410"/>
              <a:ext cx="3123570" cy="3310361"/>
            </p:xfrm>
            <a:graphic>
              <a:graphicData uri="http://schemas.openxmlformats.org/drawingml/2006/chart">
                <c:chart xmlns:c="http://schemas.openxmlformats.org/drawingml/2006/chart" xmlns:r="http://schemas.openxmlformats.org/officeDocument/2006/relationships" r:id="rId6"/>
              </a:graphicData>
            </a:graphic>
          </p:graphicFrame>
          <p:sp>
            <p:nvSpPr>
              <p:cNvPr id="237" name="テキスト ボックス 236"/>
              <p:cNvSpPr txBox="1"/>
              <p:nvPr/>
            </p:nvSpPr>
            <p:spPr>
              <a:xfrm>
                <a:off x="7656580" y="704943"/>
                <a:ext cx="523099" cy="294685"/>
              </a:xfrm>
              <a:prstGeom prst="rect">
                <a:avLst/>
              </a:prstGeom>
              <a:noFill/>
            </p:spPr>
            <p:txBody>
              <a:bodyPr wrap="none" rtlCol="0">
                <a:spAutoFit/>
              </a:bodyPr>
              <a:lstStyle/>
              <a:p>
                <a:r>
                  <a:rPr lang="en-US" sz="1600" dirty="0" smtClean="0">
                    <a:solidFill>
                      <a:srgbClr val="009900"/>
                    </a:solidFill>
                    <a:latin typeface="Arial Unicode MS" panose="020B0604020202020204" pitchFamily="50" charset="-128"/>
                    <a:ea typeface="Arial Unicode MS" panose="020B0604020202020204" pitchFamily="50" charset="-128"/>
                    <a:cs typeface="Arial Unicode MS" panose="020B0604020202020204" pitchFamily="50" charset="-128"/>
                  </a:rPr>
                  <a:t>PBS</a:t>
                </a:r>
                <a:endParaRPr lang="en-US" sz="1600" dirty="0">
                  <a:solidFill>
                    <a:srgbClr val="0099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9" name="テキスト ボックス 238"/>
              <p:cNvSpPr txBox="1"/>
              <p:nvPr/>
            </p:nvSpPr>
            <p:spPr>
              <a:xfrm>
                <a:off x="6820599" y="2187989"/>
                <a:ext cx="1166021" cy="294685"/>
              </a:xfrm>
              <a:prstGeom prst="rect">
                <a:avLst/>
              </a:prstGeom>
              <a:noFill/>
            </p:spPr>
            <p:txBody>
              <a:bodyPr wrap="none" rtlCol="0">
                <a:spAutoFit/>
              </a:bodyPr>
              <a:lstStyle/>
              <a:p>
                <a:r>
                  <a:rPr lang="en-US" sz="1600" dirty="0" smtClean="0">
                    <a:solidFill>
                      <a:srgbClr val="FF66CC"/>
                    </a:solidFill>
                    <a:latin typeface="Arial Unicode MS" panose="020B0604020202020204" pitchFamily="50" charset="-128"/>
                    <a:ea typeface="Arial Unicode MS" panose="020B0604020202020204" pitchFamily="50" charset="-128"/>
                    <a:cs typeface="Arial Unicode MS" panose="020B0604020202020204" pitchFamily="50" charset="-128"/>
                  </a:rPr>
                  <a:t>Dithiothreitol</a:t>
                </a:r>
                <a:endParaRPr lang="en-US" sz="1600" dirty="0">
                  <a:solidFill>
                    <a:srgbClr val="FF66CC"/>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86" name="直線矢印コネクタ 185"/>
              <p:cNvCxnSpPr/>
              <p:nvPr/>
            </p:nvCxnSpPr>
            <p:spPr>
              <a:xfrm flipH="1">
                <a:off x="8556323" y="931765"/>
                <a:ext cx="0" cy="1087193"/>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5" name="テキスト ボックス 24"/>
              <p:cNvSpPr txBox="1"/>
              <p:nvPr/>
            </p:nvSpPr>
            <p:spPr>
              <a:xfrm>
                <a:off x="8003767" y="1195547"/>
                <a:ext cx="975264" cy="294685"/>
              </a:xfrm>
              <a:prstGeom prst="rect">
                <a:avLst/>
              </a:prstGeom>
              <a:solidFill>
                <a:schemeClr val="bg1">
                  <a:alpha val="79000"/>
                </a:schemeClr>
              </a:solidFill>
            </p:spPr>
            <p:txBody>
              <a:bodyPr wrap="none" rtlCol="0">
                <a:spAutoFit/>
              </a:bodyPr>
              <a:lstStyle/>
              <a:p>
                <a:pPr algn="ct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Reduction</a:t>
                </a:r>
              </a:p>
            </p:txBody>
          </p:sp>
          <p:sp>
            <p:nvSpPr>
              <p:cNvPr id="238" name="テキスト ボックス 237"/>
              <p:cNvSpPr txBox="1"/>
              <p:nvPr/>
            </p:nvSpPr>
            <p:spPr>
              <a:xfrm>
                <a:off x="7169287" y="1143635"/>
                <a:ext cx="1086892" cy="509001"/>
              </a:xfrm>
              <a:prstGeom prst="rect">
                <a:avLst/>
              </a:prstGeom>
              <a:noFill/>
            </p:spPr>
            <p:txBody>
              <a:bodyPr wrap="none" rtlCol="0">
                <a:spAutoFit/>
              </a:bodyPr>
              <a:lstStyle/>
              <a:p>
                <a:r>
                  <a:rPr lang="en-US" sz="16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10 mM</a:t>
                </a:r>
              </a:p>
              <a:p>
                <a:r>
                  <a:rPr lang="en-US" sz="16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Glutathione</a:t>
                </a:r>
                <a:endParaRPr lang="en-US" sz="16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350" name="テキスト ボックス 349"/>
            <p:cNvSpPr txBox="1"/>
            <p:nvPr/>
          </p:nvSpPr>
          <p:spPr>
            <a:xfrm>
              <a:off x="6575840" y="1901824"/>
              <a:ext cx="683200" cy="523220"/>
            </a:xfrm>
            <a:prstGeom prst="rect">
              <a:avLst/>
            </a:prstGeom>
            <a:noFill/>
          </p:spPr>
          <p:txBody>
            <a:bodyPr wrap="none" rtlCol="0">
              <a:spAutoFit/>
            </a:bodyPr>
            <a:lstStyle/>
            <a:p>
              <a:pPr algn="ctr"/>
              <a:r>
                <a:rPr 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rPr>
                <a:t>Within</a:t>
              </a:r>
            </a:p>
            <a:p>
              <a:pPr algn="ctr"/>
              <a:r>
                <a:rPr lang="en-US"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2</a:t>
              </a:r>
              <a:r>
                <a:rPr 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rPr>
                <a:t> min</a:t>
              </a:r>
            </a:p>
          </p:txBody>
        </p:sp>
        <p:sp>
          <p:nvSpPr>
            <p:cNvPr id="351" name="テキスト ボックス 350"/>
            <p:cNvSpPr txBox="1"/>
            <p:nvPr/>
          </p:nvSpPr>
          <p:spPr>
            <a:xfrm>
              <a:off x="7492489" y="1866190"/>
              <a:ext cx="729687" cy="523220"/>
            </a:xfrm>
            <a:prstGeom prst="rect">
              <a:avLst/>
            </a:prstGeom>
            <a:noFill/>
          </p:spPr>
          <p:txBody>
            <a:bodyPr wrap="none" rtlCol="0">
              <a:spAutoFit/>
            </a:bodyPr>
            <a:lstStyle/>
            <a:p>
              <a:pPr algn="ctr"/>
              <a:r>
                <a:rPr 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rPr>
                <a:t>Within</a:t>
              </a:r>
            </a:p>
            <a:p>
              <a:pPr algn="ctr"/>
              <a:r>
                <a:rPr lang="en-US"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16</a:t>
              </a:r>
              <a:r>
                <a:rPr 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rPr>
                <a:t> min</a:t>
              </a:r>
            </a:p>
          </p:txBody>
        </p:sp>
      </p:grpSp>
      <p:sp>
        <p:nvSpPr>
          <p:cNvPr id="229" name="テキスト ボックス 228"/>
          <p:cNvSpPr txBox="1"/>
          <p:nvPr/>
        </p:nvSpPr>
        <p:spPr>
          <a:xfrm rot="2590076">
            <a:off x="868776" y="1336260"/>
            <a:ext cx="354584" cy="246221"/>
          </a:xfrm>
          <a:prstGeom prst="rect">
            <a:avLst/>
          </a:prstGeom>
          <a:noFill/>
        </p:spPr>
        <p:txBody>
          <a:bodyPr wrap="none" rtlCol="0">
            <a:spAutoFit/>
          </a:bodyPr>
          <a:lstStyle/>
          <a:p>
            <a:r>
              <a:rPr kumimoji="1" lang="en-US" altLang="ja-JP" sz="1000" dirty="0" smtClean="0">
                <a:latin typeface="Arial Unicode MS" panose="020B0604020202020204" pitchFamily="50" charset="-128"/>
                <a:ea typeface="Arial Unicode MS" panose="020B0604020202020204" pitchFamily="50" charset="-128"/>
                <a:cs typeface="Arial Unicode MS" panose="020B0604020202020204" pitchFamily="50" charset="-128"/>
              </a:rPr>
              <a:t>SS</a:t>
            </a:r>
            <a:endParaRPr kumimoji="1" lang="ja-JP" altLang="en-US" sz="1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4" name="グループ化 13"/>
          <p:cNvGrpSpPr/>
          <p:nvPr/>
        </p:nvGrpSpPr>
        <p:grpSpPr>
          <a:xfrm>
            <a:off x="961843" y="1084164"/>
            <a:ext cx="4570009" cy="2211078"/>
            <a:chOff x="961843" y="1084164"/>
            <a:chExt cx="4570009" cy="2211078"/>
          </a:xfrm>
        </p:grpSpPr>
        <p:cxnSp>
          <p:nvCxnSpPr>
            <p:cNvPr id="233" name="直線コネクタ 232"/>
            <p:cNvCxnSpPr>
              <a:stCxn id="229" idx="2"/>
              <a:endCxn id="229" idx="2"/>
            </p:cNvCxnSpPr>
            <p:nvPr/>
          </p:nvCxnSpPr>
          <p:spPr>
            <a:xfrm>
              <a:off x="961843" y="154916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43" name="直線コネクタ 242"/>
            <p:cNvCxnSpPr/>
            <p:nvPr/>
          </p:nvCxnSpPr>
          <p:spPr>
            <a:xfrm flipV="1">
              <a:off x="974621" y="1522351"/>
              <a:ext cx="32263" cy="328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5" name="テキスト ボックス 154"/>
            <p:cNvSpPr txBox="1"/>
            <p:nvPr/>
          </p:nvSpPr>
          <p:spPr>
            <a:xfrm>
              <a:off x="1633792" y="1084164"/>
              <a:ext cx="1752404" cy="307777"/>
            </a:xfrm>
            <a:prstGeom prst="rect">
              <a:avLst/>
            </a:prstGeom>
            <a:noFill/>
          </p:spPr>
          <p:txBody>
            <a:bodyPr wrap="none" rtlCol="0">
              <a:spAutoFit/>
            </a:bodyPr>
            <a:lstStyle/>
            <a:p>
              <a:pPr algn="ctr"/>
              <a:r>
                <a:rPr 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rPr>
                <a:t>Monomer (370 nm)</a:t>
              </a:r>
              <a:endParaRPr 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8" name="爆発 2 227"/>
            <p:cNvSpPr/>
            <p:nvPr/>
          </p:nvSpPr>
          <p:spPr>
            <a:xfrm rot="1535664">
              <a:off x="1290259" y="1401545"/>
              <a:ext cx="714854" cy="553944"/>
            </a:xfrm>
            <a:prstGeom prst="irregularSeal2">
              <a:avLst/>
            </a:prstGeom>
            <a:solidFill>
              <a:srgbClr val="FF9933"/>
            </a:soli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7" name="テキスト ボックス 226"/>
            <p:cNvSpPr txBox="1"/>
            <p:nvPr/>
          </p:nvSpPr>
          <p:spPr>
            <a:xfrm>
              <a:off x="1043608" y="1451898"/>
              <a:ext cx="1174208" cy="338554"/>
            </a:xfrm>
            <a:prstGeom prst="rect">
              <a:avLst/>
            </a:prstGeom>
            <a:noFill/>
          </p:spPr>
          <p:txBody>
            <a:bodyPr wrap="square" rtlCol="0">
              <a:spAutoFit/>
            </a:bodyPr>
            <a:lstStyle/>
            <a:p>
              <a:pPr algn="ct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Cleavage</a:t>
              </a:r>
              <a:endParaRPr 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32" name="直線矢印コネクタ 231"/>
            <p:cNvCxnSpPr/>
            <p:nvPr/>
          </p:nvCxnSpPr>
          <p:spPr>
            <a:xfrm>
              <a:off x="1376086" y="1954291"/>
              <a:ext cx="499300" cy="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89" name="直線矢印コネクタ 188"/>
            <p:cNvCxnSpPr/>
            <p:nvPr/>
          </p:nvCxnSpPr>
          <p:spPr>
            <a:xfrm>
              <a:off x="1957328" y="2674648"/>
              <a:ext cx="2410403" cy="0"/>
            </a:xfrm>
            <a:prstGeom prst="straightConnector1">
              <a:avLst/>
            </a:prstGeom>
            <a:ln w="381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90" name="円/楕円 189"/>
            <p:cNvSpPr>
              <a:spLocks noChangeAspect="1"/>
            </p:cNvSpPr>
            <p:nvPr/>
          </p:nvSpPr>
          <p:spPr>
            <a:xfrm>
              <a:off x="4491395" y="2401069"/>
              <a:ext cx="543951" cy="543952"/>
            </a:xfrm>
            <a:prstGeom prst="ellipse">
              <a:avLst/>
            </a:prstGeom>
            <a:gradFill>
              <a:gsLst>
                <a:gs pos="29000">
                  <a:schemeClr val="accent2">
                    <a:lumMod val="20000"/>
                    <a:lumOff val="80000"/>
                  </a:schemeClr>
                </a:gs>
                <a:gs pos="100000">
                  <a:srgbClr val="7030A0"/>
                </a:gs>
              </a:gsLst>
              <a:path path="shape">
                <a:fillToRect l="50000" t="50000" r="50000" b="50000"/>
              </a:path>
            </a:grad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 name="テキスト ボックス 190"/>
            <p:cNvSpPr txBox="1"/>
            <p:nvPr/>
          </p:nvSpPr>
          <p:spPr>
            <a:xfrm>
              <a:off x="2642485" y="2119798"/>
              <a:ext cx="1313181" cy="584775"/>
            </a:xfrm>
            <a:prstGeom prst="rect">
              <a:avLst/>
            </a:prstGeom>
            <a:noFill/>
          </p:spPr>
          <p:txBody>
            <a:bodyPr wrap="none" rtlCol="0">
              <a:spAutoFit/>
            </a:bodyPr>
            <a:lstStyle/>
            <a:p>
              <a:pPr algn="ct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Reductive </a:t>
              </a:r>
            </a:p>
            <a:p>
              <a:pPr algn="ct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environment</a:t>
              </a:r>
              <a:endParaRPr 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8" name="テキスト ボックス 197"/>
            <p:cNvSpPr txBox="1"/>
            <p:nvPr/>
          </p:nvSpPr>
          <p:spPr>
            <a:xfrm>
              <a:off x="2390211" y="2650666"/>
              <a:ext cx="1874232" cy="584775"/>
            </a:xfrm>
            <a:prstGeom prst="rect">
              <a:avLst/>
            </a:prstGeom>
            <a:noFill/>
          </p:spPr>
          <p:txBody>
            <a:bodyPr wrap="none" rtlCol="0">
              <a:spAutoFit/>
            </a:bodyPr>
            <a:lstStyle/>
            <a:p>
              <a:pPr algn="ct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Decay of </a:t>
              </a:r>
            </a:p>
            <a:p>
              <a:pPr algn="ctr"/>
              <a:r>
                <a:rPr lang="en-US" altLang="ja-JP" sz="1600" dirty="0" err="1" smtClean="0">
                  <a:latin typeface="Arial Unicode MS" panose="020B0604020202020204" pitchFamily="50" charset="-128"/>
                  <a:ea typeface="Arial Unicode MS" panose="020B0604020202020204" pitchFamily="50" charset="-128"/>
                  <a:cs typeface="Arial Unicode MS" panose="020B0604020202020204" pitchFamily="50" charset="-128"/>
                </a:rPr>
                <a:t>excimer</a:t>
              </a: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 formation </a:t>
              </a:r>
              <a:endParaRPr 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316" name="グループ化 315"/>
            <p:cNvGrpSpPr/>
            <p:nvPr/>
          </p:nvGrpSpPr>
          <p:grpSpPr>
            <a:xfrm>
              <a:off x="4814369" y="2848810"/>
              <a:ext cx="717483" cy="192755"/>
              <a:chOff x="1682413" y="2852405"/>
              <a:chExt cx="717483" cy="192755"/>
            </a:xfrm>
            <a:solidFill>
              <a:srgbClr val="009900"/>
            </a:solidFill>
          </p:grpSpPr>
          <p:grpSp>
            <p:nvGrpSpPr>
              <p:cNvPr id="317" name="グループ化 316"/>
              <p:cNvGrpSpPr/>
              <p:nvPr/>
            </p:nvGrpSpPr>
            <p:grpSpPr>
              <a:xfrm rot="1361305">
                <a:off x="1682413" y="2852405"/>
                <a:ext cx="661729" cy="114186"/>
                <a:chOff x="-4908858" y="-6494879"/>
                <a:chExt cx="13266126" cy="1797656"/>
              </a:xfrm>
              <a:grpFill/>
            </p:grpSpPr>
            <p:grpSp>
              <p:nvGrpSpPr>
                <p:cNvPr id="319" name="グループ化 318"/>
                <p:cNvGrpSpPr/>
                <p:nvPr/>
              </p:nvGrpSpPr>
              <p:grpSpPr>
                <a:xfrm>
                  <a:off x="-4908858" y="-6494879"/>
                  <a:ext cx="6636150" cy="1781031"/>
                  <a:chOff x="1142789" y="-6447197"/>
                  <a:chExt cx="6636150" cy="1781031"/>
                </a:xfrm>
                <a:grpFill/>
              </p:grpSpPr>
              <p:grpSp>
                <p:nvGrpSpPr>
                  <p:cNvPr id="334" name="グループ化 333"/>
                  <p:cNvGrpSpPr/>
                  <p:nvPr/>
                </p:nvGrpSpPr>
                <p:grpSpPr>
                  <a:xfrm>
                    <a:off x="4457796" y="-6411083"/>
                    <a:ext cx="1661429" cy="1744917"/>
                    <a:chOff x="4457796" y="-6427708"/>
                    <a:chExt cx="1661429" cy="1744917"/>
                  </a:xfrm>
                  <a:grpFill/>
                </p:grpSpPr>
                <p:sp>
                  <p:nvSpPr>
                    <p:cNvPr id="345" name="アーチ 344"/>
                    <p:cNvSpPr/>
                    <p:nvPr/>
                  </p:nvSpPr>
                  <p:spPr>
                    <a:xfrm>
                      <a:off x="4457796" y="-6427708"/>
                      <a:ext cx="1626012" cy="1744917"/>
                    </a:xfrm>
                    <a:prstGeom prst="blockArc">
                      <a:avLst>
                        <a:gd name="adj1" fmla="val 10800000"/>
                        <a:gd name="adj2" fmla="val 16256134"/>
                        <a:gd name="adj3" fmla="val 161"/>
                      </a:avLst>
                    </a:prstGeom>
                    <a:grp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6" name="アーチ 345"/>
                    <p:cNvSpPr/>
                    <p:nvPr/>
                  </p:nvSpPr>
                  <p:spPr>
                    <a:xfrm flipH="1">
                      <a:off x="4493213" y="-6427708"/>
                      <a:ext cx="1626012" cy="1744917"/>
                    </a:xfrm>
                    <a:prstGeom prst="blockArc">
                      <a:avLst>
                        <a:gd name="adj1" fmla="val 10800000"/>
                        <a:gd name="adj2" fmla="val 16256134"/>
                        <a:gd name="adj3" fmla="val 161"/>
                      </a:avLst>
                    </a:prstGeom>
                    <a:grp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35" name="グループ化 334"/>
                  <p:cNvGrpSpPr/>
                  <p:nvPr/>
                </p:nvGrpSpPr>
                <p:grpSpPr>
                  <a:xfrm rot="10800000">
                    <a:off x="6117510" y="-6419365"/>
                    <a:ext cx="1661429" cy="1744917"/>
                    <a:chOff x="4457796" y="-6427708"/>
                    <a:chExt cx="1661429" cy="1744917"/>
                  </a:xfrm>
                  <a:grpFill/>
                </p:grpSpPr>
                <p:sp>
                  <p:nvSpPr>
                    <p:cNvPr id="343" name="アーチ 342"/>
                    <p:cNvSpPr/>
                    <p:nvPr/>
                  </p:nvSpPr>
                  <p:spPr>
                    <a:xfrm>
                      <a:off x="4457796" y="-6427708"/>
                      <a:ext cx="1626012" cy="1744917"/>
                    </a:xfrm>
                    <a:prstGeom prst="blockArc">
                      <a:avLst>
                        <a:gd name="adj1" fmla="val 10800000"/>
                        <a:gd name="adj2" fmla="val 16256134"/>
                        <a:gd name="adj3" fmla="val 161"/>
                      </a:avLst>
                    </a:prstGeom>
                    <a:grp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4" name="アーチ 343"/>
                    <p:cNvSpPr/>
                    <p:nvPr/>
                  </p:nvSpPr>
                  <p:spPr>
                    <a:xfrm flipH="1">
                      <a:off x="4493213" y="-6427708"/>
                      <a:ext cx="1626012" cy="1744917"/>
                    </a:xfrm>
                    <a:prstGeom prst="blockArc">
                      <a:avLst>
                        <a:gd name="adj1" fmla="val 10800000"/>
                        <a:gd name="adj2" fmla="val 16256134"/>
                        <a:gd name="adj3" fmla="val 161"/>
                      </a:avLst>
                    </a:prstGeom>
                    <a:grp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36" name="グループ化 335"/>
                  <p:cNvGrpSpPr/>
                  <p:nvPr/>
                </p:nvGrpSpPr>
                <p:grpSpPr>
                  <a:xfrm>
                    <a:off x="1142789" y="-6447197"/>
                    <a:ext cx="3318762" cy="1753199"/>
                    <a:chOff x="1736437" y="-5022420"/>
                    <a:chExt cx="3318762" cy="1753199"/>
                  </a:xfrm>
                  <a:grpFill/>
                </p:grpSpPr>
                <p:grpSp>
                  <p:nvGrpSpPr>
                    <p:cNvPr id="337" name="グループ化 336"/>
                    <p:cNvGrpSpPr/>
                    <p:nvPr/>
                  </p:nvGrpSpPr>
                  <p:grpSpPr>
                    <a:xfrm>
                      <a:off x="1736437" y="-5014138"/>
                      <a:ext cx="1659048" cy="1744917"/>
                      <a:chOff x="4457796" y="-6427708"/>
                      <a:chExt cx="1659048" cy="1744917"/>
                    </a:xfrm>
                    <a:grpFill/>
                  </p:grpSpPr>
                  <p:sp>
                    <p:nvSpPr>
                      <p:cNvPr id="341" name="アーチ 340"/>
                      <p:cNvSpPr/>
                      <p:nvPr/>
                    </p:nvSpPr>
                    <p:spPr>
                      <a:xfrm>
                        <a:off x="4457796" y="-6427708"/>
                        <a:ext cx="1626012" cy="1744917"/>
                      </a:xfrm>
                      <a:prstGeom prst="blockArc">
                        <a:avLst>
                          <a:gd name="adj1" fmla="val 10800000"/>
                          <a:gd name="adj2" fmla="val 16256134"/>
                          <a:gd name="adj3" fmla="val 161"/>
                        </a:avLst>
                      </a:prstGeom>
                      <a:grp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2" name="アーチ 341"/>
                      <p:cNvSpPr/>
                      <p:nvPr/>
                    </p:nvSpPr>
                    <p:spPr>
                      <a:xfrm flipH="1">
                        <a:off x="4490832" y="-6427708"/>
                        <a:ext cx="1626012" cy="1744917"/>
                      </a:xfrm>
                      <a:prstGeom prst="blockArc">
                        <a:avLst>
                          <a:gd name="adj1" fmla="val 10800000"/>
                          <a:gd name="adj2" fmla="val 16256134"/>
                          <a:gd name="adj3" fmla="val 161"/>
                        </a:avLst>
                      </a:prstGeom>
                      <a:grp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38" name="グループ化 337"/>
                    <p:cNvGrpSpPr/>
                    <p:nvPr/>
                  </p:nvGrpSpPr>
                  <p:grpSpPr>
                    <a:xfrm rot="10800000">
                      <a:off x="3393770" y="-5022420"/>
                      <a:ext cx="1661429" cy="1744917"/>
                      <a:chOff x="4457796" y="-6427708"/>
                      <a:chExt cx="1661429" cy="1744917"/>
                    </a:xfrm>
                    <a:grpFill/>
                  </p:grpSpPr>
                  <p:sp>
                    <p:nvSpPr>
                      <p:cNvPr id="339" name="アーチ 338"/>
                      <p:cNvSpPr/>
                      <p:nvPr/>
                    </p:nvSpPr>
                    <p:spPr>
                      <a:xfrm>
                        <a:off x="4457796" y="-6427708"/>
                        <a:ext cx="1626012" cy="1744917"/>
                      </a:xfrm>
                      <a:prstGeom prst="blockArc">
                        <a:avLst>
                          <a:gd name="adj1" fmla="val 10800000"/>
                          <a:gd name="adj2" fmla="val 16256134"/>
                          <a:gd name="adj3" fmla="val 161"/>
                        </a:avLst>
                      </a:prstGeom>
                      <a:grp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0" name="アーチ 339"/>
                      <p:cNvSpPr/>
                      <p:nvPr/>
                    </p:nvSpPr>
                    <p:spPr>
                      <a:xfrm flipH="1">
                        <a:off x="4493213" y="-6427708"/>
                        <a:ext cx="1626012" cy="1744917"/>
                      </a:xfrm>
                      <a:prstGeom prst="blockArc">
                        <a:avLst>
                          <a:gd name="adj1" fmla="val 10800000"/>
                          <a:gd name="adj2" fmla="val 16256134"/>
                          <a:gd name="adj3" fmla="val 161"/>
                        </a:avLst>
                      </a:prstGeom>
                      <a:grp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grpSp>
              <p:nvGrpSpPr>
                <p:cNvPr id="320" name="グループ化 319"/>
                <p:cNvGrpSpPr/>
                <p:nvPr/>
              </p:nvGrpSpPr>
              <p:grpSpPr>
                <a:xfrm>
                  <a:off x="1721118" y="-6478254"/>
                  <a:ext cx="6636150" cy="1781031"/>
                  <a:chOff x="1142789" y="-6447197"/>
                  <a:chExt cx="6636150" cy="1781031"/>
                </a:xfrm>
                <a:grpFill/>
              </p:grpSpPr>
              <p:grpSp>
                <p:nvGrpSpPr>
                  <p:cNvPr id="321" name="グループ化 320"/>
                  <p:cNvGrpSpPr/>
                  <p:nvPr/>
                </p:nvGrpSpPr>
                <p:grpSpPr>
                  <a:xfrm>
                    <a:off x="4457796" y="-6411083"/>
                    <a:ext cx="1661429" cy="1744917"/>
                    <a:chOff x="4457796" y="-6427708"/>
                    <a:chExt cx="1661429" cy="1744917"/>
                  </a:xfrm>
                  <a:grpFill/>
                </p:grpSpPr>
                <p:sp>
                  <p:nvSpPr>
                    <p:cNvPr id="332" name="アーチ 331"/>
                    <p:cNvSpPr/>
                    <p:nvPr/>
                  </p:nvSpPr>
                  <p:spPr>
                    <a:xfrm>
                      <a:off x="4457796" y="-6427708"/>
                      <a:ext cx="1626012" cy="1744917"/>
                    </a:xfrm>
                    <a:prstGeom prst="blockArc">
                      <a:avLst>
                        <a:gd name="adj1" fmla="val 10800000"/>
                        <a:gd name="adj2" fmla="val 16256134"/>
                        <a:gd name="adj3" fmla="val 161"/>
                      </a:avLst>
                    </a:prstGeom>
                    <a:grp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33" name="アーチ 332"/>
                    <p:cNvSpPr/>
                    <p:nvPr/>
                  </p:nvSpPr>
                  <p:spPr>
                    <a:xfrm flipH="1">
                      <a:off x="4493213" y="-6427708"/>
                      <a:ext cx="1626012" cy="1744917"/>
                    </a:xfrm>
                    <a:prstGeom prst="blockArc">
                      <a:avLst>
                        <a:gd name="adj1" fmla="val 10800000"/>
                        <a:gd name="adj2" fmla="val 16256134"/>
                        <a:gd name="adj3" fmla="val 161"/>
                      </a:avLst>
                    </a:prstGeom>
                    <a:grp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22" name="グループ化 321"/>
                  <p:cNvGrpSpPr/>
                  <p:nvPr/>
                </p:nvGrpSpPr>
                <p:grpSpPr>
                  <a:xfrm rot="10800000">
                    <a:off x="6117510" y="-6419365"/>
                    <a:ext cx="1661429" cy="1744917"/>
                    <a:chOff x="4457796" y="-6427708"/>
                    <a:chExt cx="1661429" cy="1744917"/>
                  </a:xfrm>
                  <a:grpFill/>
                </p:grpSpPr>
                <p:sp>
                  <p:nvSpPr>
                    <p:cNvPr id="330" name="アーチ 329"/>
                    <p:cNvSpPr/>
                    <p:nvPr/>
                  </p:nvSpPr>
                  <p:spPr>
                    <a:xfrm>
                      <a:off x="4457796" y="-6427708"/>
                      <a:ext cx="1626012" cy="1744917"/>
                    </a:xfrm>
                    <a:prstGeom prst="blockArc">
                      <a:avLst>
                        <a:gd name="adj1" fmla="val 10800000"/>
                        <a:gd name="adj2" fmla="val 16256134"/>
                        <a:gd name="adj3" fmla="val 161"/>
                      </a:avLst>
                    </a:prstGeom>
                    <a:grp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31" name="アーチ 330"/>
                    <p:cNvSpPr/>
                    <p:nvPr/>
                  </p:nvSpPr>
                  <p:spPr>
                    <a:xfrm flipH="1">
                      <a:off x="4493213" y="-6427708"/>
                      <a:ext cx="1626012" cy="1744917"/>
                    </a:xfrm>
                    <a:prstGeom prst="blockArc">
                      <a:avLst>
                        <a:gd name="adj1" fmla="val 10800000"/>
                        <a:gd name="adj2" fmla="val 16256134"/>
                        <a:gd name="adj3" fmla="val 161"/>
                      </a:avLst>
                    </a:prstGeom>
                    <a:grp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23" name="グループ化 322"/>
                  <p:cNvGrpSpPr/>
                  <p:nvPr/>
                </p:nvGrpSpPr>
                <p:grpSpPr>
                  <a:xfrm>
                    <a:off x="1142789" y="-6447197"/>
                    <a:ext cx="3318762" cy="1753199"/>
                    <a:chOff x="1736437" y="-5022420"/>
                    <a:chExt cx="3318762" cy="1753199"/>
                  </a:xfrm>
                  <a:grpFill/>
                </p:grpSpPr>
                <p:grpSp>
                  <p:nvGrpSpPr>
                    <p:cNvPr id="324" name="グループ化 323"/>
                    <p:cNvGrpSpPr/>
                    <p:nvPr/>
                  </p:nvGrpSpPr>
                  <p:grpSpPr>
                    <a:xfrm>
                      <a:off x="1736437" y="-5014138"/>
                      <a:ext cx="1659048" cy="1744917"/>
                      <a:chOff x="4457796" y="-6427708"/>
                      <a:chExt cx="1659048" cy="1744917"/>
                    </a:xfrm>
                    <a:grpFill/>
                  </p:grpSpPr>
                  <p:sp>
                    <p:nvSpPr>
                      <p:cNvPr id="328" name="アーチ 327"/>
                      <p:cNvSpPr/>
                      <p:nvPr/>
                    </p:nvSpPr>
                    <p:spPr>
                      <a:xfrm>
                        <a:off x="4457796" y="-6427708"/>
                        <a:ext cx="1626012" cy="1744917"/>
                      </a:xfrm>
                      <a:prstGeom prst="blockArc">
                        <a:avLst>
                          <a:gd name="adj1" fmla="val 10800000"/>
                          <a:gd name="adj2" fmla="val 16256134"/>
                          <a:gd name="adj3" fmla="val 161"/>
                        </a:avLst>
                      </a:prstGeom>
                      <a:grp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9" name="アーチ 328"/>
                      <p:cNvSpPr/>
                      <p:nvPr/>
                    </p:nvSpPr>
                    <p:spPr>
                      <a:xfrm flipH="1">
                        <a:off x="4490832" y="-6427708"/>
                        <a:ext cx="1626012" cy="1744917"/>
                      </a:xfrm>
                      <a:prstGeom prst="blockArc">
                        <a:avLst>
                          <a:gd name="adj1" fmla="val 10800000"/>
                          <a:gd name="adj2" fmla="val 16256134"/>
                          <a:gd name="adj3" fmla="val 161"/>
                        </a:avLst>
                      </a:prstGeom>
                      <a:grp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25" name="グループ化 324"/>
                    <p:cNvGrpSpPr/>
                    <p:nvPr/>
                  </p:nvGrpSpPr>
                  <p:grpSpPr>
                    <a:xfrm rot="10800000">
                      <a:off x="3393770" y="-5022420"/>
                      <a:ext cx="1661429" cy="1744917"/>
                      <a:chOff x="4457796" y="-6427708"/>
                      <a:chExt cx="1661429" cy="1744917"/>
                    </a:xfrm>
                    <a:grpFill/>
                  </p:grpSpPr>
                  <p:sp>
                    <p:nvSpPr>
                      <p:cNvPr id="326" name="アーチ 325"/>
                      <p:cNvSpPr/>
                      <p:nvPr/>
                    </p:nvSpPr>
                    <p:spPr>
                      <a:xfrm>
                        <a:off x="4457796" y="-6427708"/>
                        <a:ext cx="1626012" cy="1744917"/>
                      </a:xfrm>
                      <a:prstGeom prst="blockArc">
                        <a:avLst>
                          <a:gd name="adj1" fmla="val 10800000"/>
                          <a:gd name="adj2" fmla="val 16256134"/>
                          <a:gd name="adj3" fmla="val 161"/>
                        </a:avLst>
                      </a:prstGeom>
                      <a:grp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7" name="アーチ 326"/>
                      <p:cNvSpPr/>
                      <p:nvPr/>
                    </p:nvSpPr>
                    <p:spPr>
                      <a:xfrm flipH="1">
                        <a:off x="4493213" y="-6427708"/>
                        <a:ext cx="1626012" cy="1744917"/>
                      </a:xfrm>
                      <a:prstGeom prst="blockArc">
                        <a:avLst>
                          <a:gd name="adj1" fmla="val 10800000"/>
                          <a:gd name="adj2" fmla="val 16256134"/>
                          <a:gd name="adj3" fmla="val 161"/>
                        </a:avLst>
                      </a:prstGeom>
                      <a:grp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grpSp>
          <p:sp>
            <p:nvSpPr>
              <p:cNvPr id="318" name="二等辺三角形 317"/>
              <p:cNvSpPr/>
              <p:nvPr/>
            </p:nvSpPr>
            <p:spPr>
              <a:xfrm rot="1468561">
                <a:off x="2287117" y="2944784"/>
                <a:ext cx="112779" cy="100376"/>
              </a:xfrm>
              <a:prstGeom prst="triangl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347" name="テキスト ボックス 346"/>
            <p:cNvSpPr txBox="1"/>
            <p:nvPr/>
          </p:nvSpPr>
          <p:spPr>
            <a:xfrm>
              <a:off x="4636780" y="2987465"/>
              <a:ext cx="883055" cy="307777"/>
            </a:xfrm>
            <a:prstGeom prst="rect">
              <a:avLst/>
            </a:prstGeom>
            <a:noFill/>
          </p:spPr>
          <p:txBody>
            <a:bodyPr wrap="square" rtlCol="0">
              <a:spAutoFit/>
            </a:bodyPr>
            <a:lstStyle/>
            <a:p>
              <a:pPr algn="ctr"/>
              <a:r>
                <a:rPr lang="en-US" sz="1400"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370 nm</a:t>
              </a:r>
              <a:endParaRPr lang="en-US" sz="1400"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54" name="グループ化 253"/>
            <p:cNvGrpSpPr/>
            <p:nvPr/>
          </p:nvGrpSpPr>
          <p:grpSpPr>
            <a:xfrm>
              <a:off x="1973486" y="1340803"/>
              <a:ext cx="946243" cy="622126"/>
              <a:chOff x="1952220" y="1353503"/>
              <a:chExt cx="946243" cy="622126"/>
            </a:xfrm>
          </p:grpSpPr>
          <p:grpSp>
            <p:nvGrpSpPr>
              <p:cNvPr id="145" name="グループ化 144"/>
              <p:cNvGrpSpPr/>
              <p:nvPr/>
            </p:nvGrpSpPr>
            <p:grpSpPr>
              <a:xfrm rot="3061451">
                <a:off x="2134332" y="1424390"/>
                <a:ext cx="369127" cy="733352"/>
                <a:chOff x="2418514" y="2294299"/>
                <a:chExt cx="294488" cy="577763"/>
              </a:xfrm>
              <a:gradFill flip="none" rotWithShape="1">
                <a:gsLst>
                  <a:gs pos="0">
                    <a:srgbClr val="6600FF"/>
                  </a:gs>
                  <a:gs pos="100000">
                    <a:srgbClr val="CCCCFF"/>
                  </a:gs>
                </a:gsLst>
                <a:path path="shape">
                  <a:fillToRect l="50000" t="50000" r="50000" b="50000"/>
                </a:path>
                <a:tileRect/>
              </a:gradFill>
            </p:grpSpPr>
            <p:sp>
              <p:nvSpPr>
                <p:cNvPr id="194" name="六角形 193"/>
                <p:cNvSpPr/>
                <p:nvPr/>
              </p:nvSpPr>
              <p:spPr>
                <a:xfrm rot="5400000">
                  <a:off x="2450330" y="2330303"/>
                  <a:ext cx="216024" cy="144016"/>
                </a:xfrm>
                <a:prstGeom prst="hexagon">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 name="六角形 194"/>
                <p:cNvSpPr/>
                <p:nvPr/>
              </p:nvSpPr>
              <p:spPr>
                <a:xfrm rot="5400000">
                  <a:off x="2382510" y="2510324"/>
                  <a:ext cx="216024" cy="144016"/>
                </a:xfrm>
                <a:prstGeom prst="hexagon">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6" name="六角形 195"/>
                <p:cNvSpPr/>
                <p:nvPr/>
              </p:nvSpPr>
              <p:spPr>
                <a:xfrm rot="5400000">
                  <a:off x="2532982" y="2514522"/>
                  <a:ext cx="216024" cy="144016"/>
                </a:xfrm>
                <a:prstGeom prst="hexagon">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7" name="六角形 196"/>
                <p:cNvSpPr/>
                <p:nvPr/>
              </p:nvSpPr>
              <p:spPr>
                <a:xfrm rot="5400000">
                  <a:off x="2459295" y="2692042"/>
                  <a:ext cx="216024" cy="144016"/>
                </a:xfrm>
                <a:prstGeom prst="hexagon">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86" name="テキスト ボックス 285"/>
              <p:cNvSpPr txBox="1"/>
              <p:nvPr/>
            </p:nvSpPr>
            <p:spPr>
              <a:xfrm rot="2590076">
                <a:off x="2535863" y="1353503"/>
                <a:ext cx="362600" cy="246221"/>
              </a:xfrm>
              <a:prstGeom prst="rect">
                <a:avLst/>
              </a:prstGeom>
              <a:noFill/>
            </p:spPr>
            <p:txBody>
              <a:bodyPr wrap="none" rtlCol="0">
                <a:spAutoFit/>
              </a:bodyPr>
              <a:lstStyle/>
              <a:p>
                <a:r>
                  <a:rPr kumimoji="1" lang="en-US" altLang="ja-JP" sz="1000" dirty="0" smtClean="0">
                    <a:latin typeface="Arial Unicode MS" panose="020B0604020202020204" pitchFamily="50" charset="-128"/>
                    <a:ea typeface="Arial Unicode MS" panose="020B0604020202020204" pitchFamily="50" charset="-128"/>
                    <a:cs typeface="Arial Unicode MS" panose="020B0604020202020204" pitchFamily="50" charset="-128"/>
                  </a:rPr>
                  <a:t>SH</a:t>
                </a:r>
                <a:endParaRPr kumimoji="1" lang="ja-JP" altLang="en-US" sz="1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87" name="直線コネクタ 286"/>
              <p:cNvCxnSpPr/>
              <p:nvPr/>
            </p:nvCxnSpPr>
            <p:spPr>
              <a:xfrm flipV="1">
                <a:off x="2599099" y="1514063"/>
                <a:ext cx="32263" cy="328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89" name="テキスト ボックス 6"/>
          <p:cNvSpPr txBox="1">
            <a:spLocks noChangeArrowheads="1"/>
          </p:cNvSpPr>
          <p:nvPr/>
        </p:nvSpPr>
        <p:spPr bwMode="auto">
          <a:xfrm>
            <a:off x="5114524" y="-2609875"/>
            <a:ext cx="3321050" cy="52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algn="ctr" eaLnBrk="1" hangingPunct="1">
              <a:lnSpc>
                <a:spcPts val="1675"/>
              </a:lnSpc>
              <a:defRPr/>
            </a:pP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Tertiary amines</a:t>
            </a:r>
            <a:endParaRPr lang="en-US" altLang="ja-JP"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gn="ctr" eaLnBrk="1" hangingPunct="1">
              <a:lnSpc>
                <a:spcPts val="1675"/>
              </a:lnSpc>
              <a:defRPr/>
            </a:pP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Proton-sponge units(Endosome</a:t>
            </a:r>
            <a:r>
              <a:rPr lang="en-US" altLang="ja-JP"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en-US"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94" name="グループ化 293"/>
          <p:cNvGrpSpPr/>
          <p:nvPr/>
        </p:nvGrpSpPr>
        <p:grpSpPr>
          <a:xfrm>
            <a:off x="176370" y="3322336"/>
            <a:ext cx="8721024" cy="3564061"/>
            <a:chOff x="176370" y="3322336"/>
            <a:chExt cx="8721024" cy="3564061"/>
          </a:xfrm>
        </p:grpSpPr>
        <p:sp>
          <p:nvSpPr>
            <p:cNvPr id="136" name="円/楕円 135"/>
            <p:cNvSpPr/>
            <p:nvPr/>
          </p:nvSpPr>
          <p:spPr>
            <a:xfrm>
              <a:off x="266954" y="5213180"/>
              <a:ext cx="1280646" cy="497834"/>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5" name="円/楕円 134"/>
            <p:cNvSpPr/>
            <p:nvPr/>
          </p:nvSpPr>
          <p:spPr>
            <a:xfrm>
              <a:off x="340606" y="3670293"/>
              <a:ext cx="1280646" cy="428064"/>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 name="グループ化 6"/>
            <p:cNvGrpSpPr>
              <a:grpSpLocks/>
            </p:cNvGrpSpPr>
            <p:nvPr/>
          </p:nvGrpSpPr>
          <p:grpSpPr bwMode="auto">
            <a:xfrm>
              <a:off x="807990" y="4399464"/>
              <a:ext cx="3391927" cy="892285"/>
              <a:chOff x="4724400" y="954618"/>
              <a:chExt cx="1666875" cy="491777"/>
            </a:xfrm>
          </p:grpSpPr>
          <p:pic>
            <p:nvPicPr>
              <p:cNvPr id="3" name="Picture 348" descr="C:\Users\Administrator\Documents\論文\石破 (B-2)\B-2.tif"/>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724400" y="954618"/>
                <a:ext cx="1666875"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正方形/長方形 473"/>
              <p:cNvSpPr>
                <a:spLocks noChangeArrowheads="1"/>
              </p:cNvSpPr>
              <p:nvPr/>
            </p:nvSpPr>
            <p:spPr bwMode="auto">
              <a:xfrm>
                <a:off x="5373216" y="1187624"/>
                <a:ext cx="424238" cy="258771"/>
              </a:xfrm>
              <a:prstGeom prst="rect">
                <a:avLst/>
              </a:prstGeom>
              <a:solidFill>
                <a:schemeClr val="bg1"/>
              </a:solidFill>
              <a:ln w="9525">
                <a:solidFill>
                  <a:schemeClr val="bg1"/>
                </a:solidFill>
                <a:round/>
                <a:headEnd/>
                <a:tailEnd/>
              </a:ln>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5" name="テキスト ボックス 2"/>
            <p:cNvSpPr txBox="1">
              <a:spLocks noChangeArrowheads="1"/>
            </p:cNvSpPr>
            <p:nvPr/>
          </p:nvSpPr>
          <p:spPr bwMode="auto">
            <a:xfrm>
              <a:off x="504095" y="3687866"/>
              <a:ext cx="102624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r>
                <a:rPr lang="en-US" altLang="ja-JP" sz="2000" dirty="0" smtClean="0">
                  <a:latin typeface="Arial Unicode MS" panose="020B0604020202020204" pitchFamily="50" charset="-128"/>
                  <a:ea typeface="Arial Unicode MS" panose="020B0604020202020204" pitchFamily="50" charset="-128"/>
                  <a:cs typeface="Arial Unicode MS" panose="020B0604020202020204" pitchFamily="50" charset="-128"/>
                </a:rPr>
                <a:t>ssPalm</a:t>
              </a:r>
              <a:endParaRPr lang="en-US" altLang="ja-JP" sz="2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 name="円/楕円 2"/>
            <p:cNvSpPr>
              <a:spLocks noChangeArrowheads="1"/>
            </p:cNvSpPr>
            <p:nvPr/>
          </p:nvSpPr>
          <p:spPr bwMode="auto">
            <a:xfrm>
              <a:off x="2236983" y="4530526"/>
              <a:ext cx="528320" cy="308461"/>
            </a:xfrm>
            <a:prstGeom prst="ellipse">
              <a:avLst/>
            </a:prstGeom>
            <a:noFill/>
            <a:ln w="28575">
              <a:solidFill>
                <a:srgbClr val="0070C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lnSpc>
                  <a:spcPts val="900"/>
                </a:lnSpc>
              </a:pPr>
              <a:endParaRPr lang="ja-JP" altLang="en-US" sz="1000">
                <a:solidFill>
                  <a:srgbClr val="00B05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 name="正方形/長方形 5"/>
            <p:cNvSpPr>
              <a:spLocks noChangeArrowheads="1"/>
            </p:cNvSpPr>
            <p:nvPr/>
          </p:nvSpPr>
          <p:spPr bwMode="auto">
            <a:xfrm>
              <a:off x="1814046" y="4558327"/>
              <a:ext cx="189689" cy="426284"/>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 name="正方形/長方形 479"/>
            <p:cNvSpPr>
              <a:spLocks noChangeArrowheads="1"/>
            </p:cNvSpPr>
            <p:nvPr/>
          </p:nvSpPr>
          <p:spPr bwMode="auto">
            <a:xfrm>
              <a:off x="2995740" y="4376957"/>
              <a:ext cx="192500" cy="426284"/>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 name="右中かっこ 8"/>
            <p:cNvSpPr/>
            <p:nvPr/>
          </p:nvSpPr>
          <p:spPr>
            <a:xfrm rot="16200000">
              <a:off x="2455011" y="3728035"/>
              <a:ext cx="99289" cy="1198556"/>
            </a:xfrm>
            <a:prstGeom prst="rightBrace">
              <a:avLst/>
            </a:prstGeom>
            <a:ln w="28575">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 name="直線コネクタ 9"/>
            <p:cNvCxnSpPr/>
            <p:nvPr/>
          </p:nvCxnSpPr>
          <p:spPr>
            <a:xfrm flipH="1">
              <a:off x="1906182" y="4364966"/>
              <a:ext cx="0" cy="18137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flipH="1">
              <a:off x="2515194" y="4840310"/>
              <a:ext cx="0" cy="211818"/>
            </a:xfrm>
            <a:prstGeom prst="line">
              <a:avLst/>
            </a:prstGeom>
            <a:ln w="28575">
              <a:solidFill>
                <a:srgbClr val="0070C0"/>
              </a:solidFill>
            </a:ln>
          </p:spPr>
          <p:style>
            <a:lnRef idx="1">
              <a:schemeClr val="accent1"/>
            </a:lnRef>
            <a:fillRef idx="0">
              <a:schemeClr val="accent1"/>
            </a:fillRef>
            <a:effectRef idx="0">
              <a:schemeClr val="accent1"/>
            </a:effectRef>
            <a:fontRef idx="minor">
              <a:schemeClr val="tx1"/>
            </a:fontRef>
          </p:style>
        </p:cxnSp>
        <p:sp>
          <p:nvSpPr>
            <p:cNvPr id="12" name="正方形/長方形 7"/>
            <p:cNvSpPr>
              <a:spLocks noChangeArrowheads="1"/>
            </p:cNvSpPr>
            <p:nvPr/>
          </p:nvSpPr>
          <p:spPr bwMode="auto">
            <a:xfrm>
              <a:off x="2992930" y="4865464"/>
              <a:ext cx="843064" cy="190636"/>
            </a:xfrm>
            <a:prstGeom prst="rect">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 name="テキスト ボックス 2"/>
            <p:cNvSpPr txBox="1">
              <a:spLocks noChangeArrowheads="1"/>
            </p:cNvSpPr>
            <p:nvPr/>
          </p:nvSpPr>
          <p:spPr bwMode="auto">
            <a:xfrm>
              <a:off x="3381720" y="4984923"/>
              <a:ext cx="113364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r>
                <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rPr>
                <a:t>R</a:t>
              </a:r>
              <a:r>
                <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rPr>
                <a:t>C</a:t>
              </a:r>
              <a:r>
                <a:rPr lang="en-US" altLang="ja-JP" sz="1600" baseline="-25000" dirty="0">
                  <a:latin typeface="Arial Unicode MS" panose="020B0604020202020204" pitchFamily="50" charset="-128"/>
                  <a:ea typeface="Arial Unicode MS" panose="020B0604020202020204" pitchFamily="50" charset="-128"/>
                  <a:cs typeface="Arial Unicode MS" panose="020B0604020202020204" pitchFamily="50" charset="-128"/>
                </a:rPr>
                <a:t>13</a:t>
              </a:r>
              <a:r>
                <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rPr>
                <a:t>H</a:t>
              </a:r>
              <a:r>
                <a:rPr lang="en-US" altLang="ja-JP" sz="1600" baseline="-25000" dirty="0">
                  <a:latin typeface="Arial Unicode MS" panose="020B0604020202020204" pitchFamily="50" charset="-128"/>
                  <a:ea typeface="Arial Unicode MS" panose="020B0604020202020204" pitchFamily="50" charset="-128"/>
                  <a:cs typeface="Arial Unicode MS" panose="020B0604020202020204" pitchFamily="50" charset="-128"/>
                </a:rPr>
                <a:t>27</a:t>
              </a:r>
              <a:endPar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 name="テキスト ボックス 6"/>
            <p:cNvSpPr txBox="1">
              <a:spLocks noChangeArrowheads="1"/>
            </p:cNvSpPr>
            <p:nvPr/>
          </p:nvSpPr>
          <p:spPr bwMode="auto">
            <a:xfrm>
              <a:off x="1024543" y="3791477"/>
              <a:ext cx="2939483" cy="52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algn="ctr" eaLnBrk="1" hangingPunct="1">
                <a:lnSpc>
                  <a:spcPts val="1675"/>
                </a:lnSpc>
                <a:defRPr/>
              </a:pPr>
              <a:r>
                <a:rPr lang="en-US" altLang="ja-JP"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Tertiary amines</a:t>
              </a:r>
            </a:p>
            <a:p>
              <a:pPr algn="ctr" eaLnBrk="1" hangingPunct="1">
                <a:lnSpc>
                  <a:spcPts val="1675"/>
                </a:lnSpc>
                <a:defRPr/>
              </a:pPr>
              <a:r>
                <a:rPr lang="en-US" altLang="ja-JP"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Proton-sponge </a:t>
              </a: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units</a:t>
              </a:r>
              <a:endParaRPr lang="ja-JP" altLang="en-US"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6" name="グループ化 15"/>
            <p:cNvGrpSpPr/>
            <p:nvPr/>
          </p:nvGrpSpPr>
          <p:grpSpPr>
            <a:xfrm>
              <a:off x="176370" y="5156189"/>
              <a:ext cx="4084264" cy="1478921"/>
              <a:chOff x="4050143" y="2478763"/>
              <a:chExt cx="4614432" cy="1858287"/>
            </a:xfrm>
          </p:grpSpPr>
          <p:pic>
            <p:nvPicPr>
              <p:cNvPr id="17" name="Picture 347" descr="C:\Users\Administrator\Documents\論文\石破 (B-2)\B-2-1.tif"/>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29175" y="3409950"/>
                <a:ext cx="3835400" cy="92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テキスト ボックス 471"/>
              <p:cNvSpPr txBox="1">
                <a:spLocks noChangeArrowheads="1"/>
              </p:cNvSpPr>
              <p:nvPr/>
            </p:nvSpPr>
            <p:spPr bwMode="auto">
              <a:xfrm>
                <a:off x="4050143" y="2478763"/>
                <a:ext cx="1695765" cy="7347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2000" dirty="0" smtClean="0">
                    <a:latin typeface="Arial Unicode MS" panose="020B0604020202020204" pitchFamily="50" charset="-128"/>
                    <a:ea typeface="Arial Unicode MS" panose="020B0604020202020204" pitchFamily="50" charset="-128"/>
                    <a:cs typeface="Arial Unicode MS" panose="020B0604020202020204" pitchFamily="50" charset="-128"/>
                  </a:rPr>
                  <a:t>ccPalm</a:t>
                </a:r>
                <a:r>
                  <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rPr>
                  <a:t> </a:t>
                </a:r>
                <a:endPar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endParaRPr>
              </a:p>
              <a:p>
                <a:pPr algn="ctr" eaLnBrk="1" hangingPunct="1">
                  <a:spcBef>
                    <a:spcPct val="0"/>
                  </a:spcBef>
                  <a:buFontTx/>
                  <a:buNone/>
                </a:pP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(Non-cleavable) </a:t>
                </a:r>
                <a:endPar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 name="正方形/長方形 480"/>
              <p:cNvSpPr>
                <a:spLocks noChangeArrowheads="1"/>
              </p:cNvSpPr>
              <p:nvPr/>
            </p:nvSpPr>
            <p:spPr bwMode="auto">
              <a:xfrm>
                <a:off x="5962650" y="3578225"/>
                <a:ext cx="214313" cy="514350"/>
              </a:xfrm>
              <a:prstGeom prst="rect">
                <a:avLst/>
              </a:prstGeom>
              <a:noFill/>
              <a:ln w="2857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lnSpc>
                    <a:spcPts val="900"/>
                  </a:lnSpc>
                </a:pPr>
                <a:endParaRPr lang="ja-JP" altLang="en-US" sz="1000">
                  <a:solidFill>
                    <a:srgbClr val="777777"/>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 name="正方形/長方形 481"/>
              <p:cNvSpPr>
                <a:spLocks noChangeArrowheads="1"/>
              </p:cNvSpPr>
              <p:nvPr/>
            </p:nvSpPr>
            <p:spPr bwMode="auto">
              <a:xfrm>
                <a:off x="7313613" y="3360738"/>
                <a:ext cx="217487" cy="514350"/>
              </a:xfrm>
              <a:prstGeom prst="rect">
                <a:avLst/>
              </a:prstGeom>
              <a:noFill/>
              <a:ln w="2857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lnSpc>
                    <a:spcPts val="900"/>
                  </a:lnSpc>
                </a:pPr>
                <a:endParaRPr lang="ja-JP" altLang="en-US" sz="1000">
                  <a:solidFill>
                    <a:srgbClr val="777777"/>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 name="正方形/長方形 7"/>
              <p:cNvSpPr>
                <a:spLocks noChangeArrowheads="1"/>
              </p:cNvSpPr>
              <p:nvPr/>
            </p:nvSpPr>
            <p:spPr bwMode="auto">
              <a:xfrm>
                <a:off x="6425292" y="3984217"/>
                <a:ext cx="1730997" cy="331692"/>
              </a:xfrm>
              <a:prstGeom prst="rect">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 name="右中かっこ 21"/>
              <p:cNvSpPr/>
              <p:nvPr/>
            </p:nvSpPr>
            <p:spPr>
              <a:xfrm rot="16200000">
                <a:off x="6694885" y="2599135"/>
                <a:ext cx="119063" cy="1378743"/>
              </a:xfrm>
              <a:prstGeom prst="rightBrace">
                <a:avLst/>
              </a:prstGeom>
              <a:ln w="28575">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3" name="直線コネクタ 22"/>
              <p:cNvCxnSpPr/>
              <p:nvPr/>
            </p:nvCxnSpPr>
            <p:spPr>
              <a:xfrm flipH="1">
                <a:off x="6064250" y="3348038"/>
                <a:ext cx="0" cy="217487"/>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pic>
          <p:nvPicPr>
            <p:cNvPr id="132" name="Picture 17" descr="B-2-1"/>
            <p:cNvPicPr>
              <a:picLocks noChangeAspect="1" noChangeArrowheads="1"/>
            </p:cNvPicPr>
            <p:nvPr/>
          </p:nvPicPr>
          <p:blipFill>
            <a:blip r:embed="rId9">
              <a:extLst>
                <a:ext uri="{28A0092B-C50C-407E-A947-70E740481C1C}">
                  <a14:useLocalDpi xmlns:a14="http://schemas.microsoft.com/office/drawing/2010/main" val="0"/>
                </a:ext>
              </a:extLst>
            </a:blip>
            <a:srcRect l="36227" t="62088" r="26222"/>
            <a:stretch>
              <a:fillRect/>
            </a:stretch>
          </p:blipFill>
          <p:spPr bwMode="auto">
            <a:xfrm>
              <a:off x="4650409" y="3717032"/>
              <a:ext cx="1250863" cy="1209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13" descr="B-2-1"/>
            <p:cNvPicPr>
              <a:picLocks noChangeAspect="1" noChangeArrowheads="1"/>
            </p:cNvPicPr>
            <p:nvPr/>
          </p:nvPicPr>
          <p:blipFill>
            <a:blip r:embed="rId10">
              <a:extLst>
                <a:ext uri="{28A0092B-C50C-407E-A947-70E740481C1C}">
                  <a14:useLocalDpi xmlns:a14="http://schemas.microsoft.com/office/drawing/2010/main" val="0"/>
                </a:ext>
              </a:extLst>
            </a:blip>
            <a:srcRect l="25740" t="38458" r="28572" b="16216"/>
            <a:stretch>
              <a:fillRect/>
            </a:stretch>
          </p:blipFill>
          <p:spPr bwMode="auto">
            <a:xfrm>
              <a:off x="4650480" y="5027773"/>
              <a:ext cx="1250864" cy="1209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 name="Text Box 31"/>
            <p:cNvSpPr txBox="1">
              <a:spLocks noChangeArrowheads="1"/>
            </p:cNvSpPr>
            <p:nvPr/>
          </p:nvSpPr>
          <p:spPr bwMode="auto">
            <a:xfrm>
              <a:off x="4320140" y="6216983"/>
              <a:ext cx="2037868" cy="669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sz="1600">
                  <a:solidFill>
                    <a:schemeClr val="tx1"/>
                  </a:solidFill>
                  <a:latin typeface="HGP創英角ｺﾞｼｯｸUB" pitchFamily="50" charset="-128"/>
                  <a:ea typeface="HGP創英角ｺﾞｼｯｸUB" pitchFamily="50" charset="-128"/>
                </a:defRPr>
              </a:lvl1pPr>
              <a:lvl2pPr marL="742950" indent="-285750" eaLnBrk="0" hangingPunct="0">
                <a:defRPr kumimoji="1" sz="1600">
                  <a:solidFill>
                    <a:schemeClr val="tx1"/>
                  </a:solidFill>
                  <a:latin typeface="HGP創英角ｺﾞｼｯｸUB" pitchFamily="50" charset="-128"/>
                  <a:ea typeface="HGP創英角ｺﾞｼｯｸUB" pitchFamily="50" charset="-128"/>
                </a:defRPr>
              </a:lvl2pPr>
              <a:lvl3pPr marL="1143000" indent="-228600" eaLnBrk="0" hangingPunct="0">
                <a:defRPr kumimoji="1" sz="1600">
                  <a:solidFill>
                    <a:schemeClr val="tx1"/>
                  </a:solidFill>
                  <a:latin typeface="HGP創英角ｺﾞｼｯｸUB" pitchFamily="50" charset="-128"/>
                  <a:ea typeface="HGP創英角ｺﾞｼｯｸUB" pitchFamily="50" charset="-128"/>
                </a:defRPr>
              </a:lvl3pPr>
              <a:lvl4pPr marL="1600200" indent="-228600" eaLnBrk="0" hangingPunct="0">
                <a:defRPr kumimoji="1" sz="1600">
                  <a:solidFill>
                    <a:schemeClr val="tx1"/>
                  </a:solidFill>
                  <a:latin typeface="HGP創英角ｺﾞｼｯｸUB" pitchFamily="50" charset="-128"/>
                  <a:ea typeface="HGP創英角ｺﾞｼｯｸUB" pitchFamily="50" charset="-128"/>
                </a:defRPr>
              </a:lvl4pPr>
              <a:lvl5pPr marL="2057400" indent="-228600" eaLnBrk="0" hangingPunct="0">
                <a:defRPr kumimoji="1" sz="1600">
                  <a:solidFill>
                    <a:schemeClr val="tx1"/>
                  </a:solidFill>
                  <a:latin typeface="HGP創英角ｺﾞｼｯｸUB" pitchFamily="50" charset="-128"/>
                  <a:ea typeface="HGP創英角ｺﾞｼｯｸUB" pitchFamily="50" charset="-128"/>
                </a:defRPr>
              </a:lvl5pPr>
              <a:lvl6pPr marL="2514600" indent="-228600" algn="ctr" eaLnBrk="0" fontAlgn="base" hangingPunct="0">
                <a:spcBef>
                  <a:spcPct val="0"/>
                </a:spcBef>
                <a:spcAft>
                  <a:spcPct val="0"/>
                </a:spcAft>
                <a:defRPr kumimoji="1" sz="1600">
                  <a:solidFill>
                    <a:schemeClr val="tx1"/>
                  </a:solidFill>
                  <a:latin typeface="HGP創英角ｺﾞｼｯｸUB" pitchFamily="50" charset="-128"/>
                  <a:ea typeface="HGP創英角ｺﾞｼｯｸUB" pitchFamily="50" charset="-128"/>
                </a:defRPr>
              </a:lvl6pPr>
              <a:lvl7pPr marL="2971800" indent="-228600" algn="ctr" eaLnBrk="0" fontAlgn="base" hangingPunct="0">
                <a:spcBef>
                  <a:spcPct val="0"/>
                </a:spcBef>
                <a:spcAft>
                  <a:spcPct val="0"/>
                </a:spcAft>
                <a:defRPr kumimoji="1" sz="1600">
                  <a:solidFill>
                    <a:schemeClr val="tx1"/>
                  </a:solidFill>
                  <a:latin typeface="HGP創英角ｺﾞｼｯｸUB" pitchFamily="50" charset="-128"/>
                  <a:ea typeface="HGP創英角ｺﾞｼｯｸUB" pitchFamily="50" charset="-128"/>
                </a:defRPr>
              </a:lvl7pPr>
              <a:lvl8pPr marL="3429000" indent="-228600" algn="ctr" eaLnBrk="0" fontAlgn="base" hangingPunct="0">
                <a:spcBef>
                  <a:spcPct val="0"/>
                </a:spcBef>
                <a:spcAft>
                  <a:spcPct val="0"/>
                </a:spcAft>
                <a:defRPr kumimoji="1" sz="1600">
                  <a:solidFill>
                    <a:schemeClr val="tx1"/>
                  </a:solidFill>
                  <a:latin typeface="HGP創英角ｺﾞｼｯｸUB" pitchFamily="50" charset="-128"/>
                  <a:ea typeface="HGP創英角ｺﾞｼｯｸUB" pitchFamily="50" charset="-128"/>
                </a:defRPr>
              </a:lvl8pPr>
              <a:lvl9pPr marL="3886200" indent="-228600" algn="ctr" eaLnBrk="0" fontAlgn="base" hangingPunct="0">
                <a:spcBef>
                  <a:spcPct val="0"/>
                </a:spcBef>
                <a:spcAft>
                  <a:spcPct val="0"/>
                </a:spcAft>
                <a:defRPr kumimoji="1" sz="1600">
                  <a:solidFill>
                    <a:schemeClr val="tx1"/>
                  </a:solidFill>
                  <a:latin typeface="HGP創英角ｺﾞｼｯｸUB" pitchFamily="50" charset="-128"/>
                  <a:ea typeface="HGP創英角ｺﾞｼｯｸUB" pitchFamily="50" charset="-128"/>
                </a:defRPr>
              </a:lvl9pPr>
            </a:lstStyle>
            <a:p>
              <a:pPr algn="ctr" eaLnBrk="1" hangingPunct="1">
                <a:lnSpc>
                  <a:spcPts val="1500"/>
                </a:lnSpc>
                <a:spcBef>
                  <a:spcPts val="0"/>
                </a:spcBef>
                <a:defRPr/>
              </a:pPr>
              <a:r>
                <a:rPr lang="en-US" altLang="ja-JP" sz="1200"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Nucleus (Hoechst33342)  </a:t>
              </a:r>
            </a:p>
            <a:p>
              <a:pPr algn="ctr" eaLnBrk="1" hangingPunct="1">
                <a:lnSpc>
                  <a:spcPts val="1500"/>
                </a:lnSpc>
                <a:spcBef>
                  <a:spcPts val="0"/>
                </a:spcBef>
                <a:defRPr/>
              </a:pPr>
              <a:r>
                <a:rPr lang="en-US" altLang="ja-JP" sz="1200" dirty="0" smtClean="0">
                  <a:solidFill>
                    <a:srgbClr val="006600"/>
                  </a:solidFill>
                  <a:latin typeface="Arial Unicode MS" panose="020B0604020202020204" pitchFamily="50" charset="-128"/>
                  <a:ea typeface="Arial Unicode MS" panose="020B0604020202020204" pitchFamily="50" charset="-128"/>
                  <a:cs typeface="Arial Unicode MS" panose="020B0604020202020204" pitchFamily="50" charset="-128"/>
                </a:rPr>
                <a:t>Lipid envelope(NBD)</a:t>
              </a:r>
            </a:p>
            <a:p>
              <a:pPr algn="ctr" eaLnBrk="1" hangingPunct="1">
                <a:lnSpc>
                  <a:spcPts val="1500"/>
                </a:lnSpc>
                <a:spcBef>
                  <a:spcPts val="0"/>
                </a:spcBef>
                <a:defRPr/>
              </a:pPr>
              <a:r>
                <a:rPr lang="en-US" altLang="ja-JP" sz="12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pDNA (Rhodamine) </a:t>
              </a:r>
            </a:p>
          </p:txBody>
        </p:sp>
        <p:sp>
          <p:nvSpPr>
            <p:cNvPr id="126" name="正方形/長方形 273"/>
            <p:cNvSpPr>
              <a:spLocks noChangeArrowheads="1"/>
            </p:cNvSpPr>
            <p:nvPr/>
          </p:nvSpPr>
          <p:spPr bwMode="auto">
            <a:xfrm>
              <a:off x="239937" y="3322336"/>
              <a:ext cx="603117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2000" dirty="0" smtClean="0">
                  <a:latin typeface="Arial Unicode MS" panose="020B0604020202020204" pitchFamily="50" charset="-128"/>
                  <a:ea typeface="Arial Unicode MS" panose="020B0604020202020204" pitchFamily="50" charset="-128"/>
                  <a:cs typeface="Arial Unicode MS" panose="020B0604020202020204" pitchFamily="50" charset="-128"/>
                </a:rPr>
                <a:t>Decapsulation efficiency of pDNA in the cell (3 h)</a:t>
              </a:r>
            </a:p>
          </p:txBody>
        </p:sp>
        <p:grpSp>
          <p:nvGrpSpPr>
            <p:cNvPr id="137" name="グループ化 136"/>
            <p:cNvGrpSpPr/>
            <p:nvPr/>
          </p:nvGrpSpPr>
          <p:grpSpPr>
            <a:xfrm>
              <a:off x="6388956" y="3439754"/>
              <a:ext cx="2508438" cy="3061962"/>
              <a:chOff x="6938483" y="3657656"/>
              <a:chExt cx="2116193" cy="2557074"/>
            </a:xfrm>
          </p:grpSpPr>
          <p:sp>
            <p:nvSpPr>
              <p:cNvPr id="27" name="Rectangle 11"/>
              <p:cNvSpPr>
                <a:spLocks noChangeArrowheads="1"/>
              </p:cNvSpPr>
              <p:nvPr/>
            </p:nvSpPr>
            <p:spPr bwMode="auto">
              <a:xfrm rot="16200000">
                <a:off x="6034877" y="4795022"/>
                <a:ext cx="1988967" cy="181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altLang="ja-JP" sz="14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Decapsulation efficiency(%)</a:t>
                </a:r>
                <a:endParaRPr kumimoji="1" lang="ja-JP" altLang="ja-JP" sz="1400" i="0" u="none" strike="noStrike" cap="none" normalizeH="0" baseline="0" dirty="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 name="Rectangle 14"/>
              <p:cNvSpPr>
                <a:spLocks noChangeArrowheads="1"/>
              </p:cNvSpPr>
              <p:nvPr/>
            </p:nvSpPr>
            <p:spPr bwMode="auto">
              <a:xfrm>
                <a:off x="7581693" y="6058433"/>
                <a:ext cx="424635" cy="154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ja-JP" sz="1200" i="0" u="none" strike="noStrike" cap="none" normalizeH="0" baseline="0" dirty="0" smtClean="0">
                    <a:ln>
                      <a:noFill/>
                    </a:ln>
                    <a:solidFill>
                      <a:srgbClr val="000000"/>
                    </a:solidFill>
                    <a:effectLst/>
                    <a:latin typeface="Arial Unicode MS" panose="020B0604020202020204" pitchFamily="50" charset="-128"/>
                    <a:ea typeface="Arial Unicode MS" panose="020B0604020202020204" pitchFamily="50" charset="-128"/>
                    <a:cs typeface="Arial Unicode MS" panose="020B0604020202020204" pitchFamily="50" charset="-128"/>
                  </a:rPr>
                  <a:t>ssPalm</a:t>
                </a:r>
                <a:endParaRPr kumimoji="1" lang="ja-JP" altLang="ja-JP" sz="1200" i="0" u="none" strike="noStrike" cap="none" normalizeH="0" baseline="0" dirty="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 name="Rectangle 16"/>
              <p:cNvSpPr>
                <a:spLocks noChangeArrowheads="1"/>
              </p:cNvSpPr>
              <p:nvPr/>
            </p:nvSpPr>
            <p:spPr bwMode="auto">
              <a:xfrm>
                <a:off x="8190580" y="6060514"/>
                <a:ext cx="424635" cy="154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ja-JP" sz="1200" i="0" u="none" strike="noStrike" cap="none" normalizeH="0" baseline="0" dirty="0" smtClean="0">
                    <a:ln>
                      <a:noFill/>
                    </a:ln>
                    <a:solidFill>
                      <a:srgbClr val="000000"/>
                    </a:solidFill>
                    <a:effectLst/>
                    <a:latin typeface="Arial Unicode MS" panose="020B0604020202020204" pitchFamily="50" charset="-128"/>
                    <a:ea typeface="Arial Unicode MS" panose="020B0604020202020204" pitchFamily="50" charset="-128"/>
                    <a:cs typeface="Arial Unicode MS" panose="020B0604020202020204" pitchFamily="50" charset="-128"/>
                  </a:rPr>
                  <a:t>ccPalm</a:t>
                </a:r>
                <a:endParaRPr kumimoji="1" lang="ja-JP" altLang="ja-JP" sz="1200" i="0" u="none" strike="noStrike" cap="none" normalizeH="0" baseline="0" dirty="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 name="Rectangle 10"/>
              <p:cNvSpPr>
                <a:spLocks noChangeArrowheads="1"/>
              </p:cNvSpPr>
              <p:nvPr/>
            </p:nvSpPr>
            <p:spPr bwMode="auto">
              <a:xfrm>
                <a:off x="7506794" y="4039534"/>
                <a:ext cx="1210056" cy="1965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 name="Line 12"/>
              <p:cNvSpPr>
                <a:spLocks noChangeShapeType="1"/>
              </p:cNvSpPr>
              <p:nvPr/>
            </p:nvSpPr>
            <p:spPr bwMode="auto">
              <a:xfrm>
                <a:off x="7506794" y="5998539"/>
                <a:ext cx="1211840"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 name="Line 13"/>
              <p:cNvSpPr>
                <a:spLocks noChangeShapeType="1"/>
              </p:cNvSpPr>
              <p:nvPr/>
            </p:nvSpPr>
            <p:spPr bwMode="auto">
              <a:xfrm>
                <a:off x="7809756" y="5998539"/>
                <a:ext cx="0" cy="57057"/>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3" name="Line 15"/>
              <p:cNvSpPr>
                <a:spLocks noChangeShapeType="1"/>
              </p:cNvSpPr>
              <p:nvPr/>
            </p:nvSpPr>
            <p:spPr bwMode="auto">
              <a:xfrm>
                <a:off x="8415674" y="5998539"/>
                <a:ext cx="0" cy="57057"/>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 name="Line 17"/>
              <p:cNvSpPr>
                <a:spLocks noChangeShapeType="1"/>
              </p:cNvSpPr>
              <p:nvPr/>
            </p:nvSpPr>
            <p:spPr bwMode="auto">
              <a:xfrm flipV="1">
                <a:off x="7506794" y="4039534"/>
                <a:ext cx="0" cy="1959005"/>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6" name="Rectangle 19"/>
              <p:cNvSpPr>
                <a:spLocks noChangeArrowheads="1"/>
              </p:cNvSpPr>
              <p:nvPr/>
            </p:nvSpPr>
            <p:spPr bwMode="auto">
              <a:xfrm>
                <a:off x="7328207" y="5891847"/>
                <a:ext cx="63561" cy="1349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ja-JP" sz="1050" i="0" u="none" strike="noStrike" cap="none" normalizeH="0" baseline="0" dirty="0" smtClean="0">
                    <a:ln>
                      <a:noFill/>
                    </a:ln>
                    <a:solidFill>
                      <a:srgbClr val="000000"/>
                    </a:solidFill>
                    <a:effectLst/>
                    <a:latin typeface="Arial Unicode MS" panose="020B0604020202020204" pitchFamily="50" charset="-128"/>
                    <a:ea typeface="Arial Unicode MS" panose="020B0604020202020204" pitchFamily="50" charset="-128"/>
                    <a:cs typeface="Arial Unicode MS" panose="020B0604020202020204" pitchFamily="50" charset="-128"/>
                  </a:rPr>
                  <a:t>0</a:t>
                </a:r>
                <a:endParaRPr kumimoji="1" lang="ja-JP" altLang="ja-JP" sz="1050" i="0" u="none" strike="noStrike" cap="none" normalizeH="0" baseline="0" dirty="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7" name="Line 20"/>
              <p:cNvSpPr>
                <a:spLocks noChangeShapeType="1"/>
              </p:cNvSpPr>
              <p:nvPr/>
            </p:nvSpPr>
            <p:spPr bwMode="auto">
              <a:xfrm flipH="1">
                <a:off x="7449767" y="5607776"/>
                <a:ext cx="5702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8" name="Rectangle 21"/>
              <p:cNvSpPr>
                <a:spLocks noChangeArrowheads="1"/>
              </p:cNvSpPr>
              <p:nvPr/>
            </p:nvSpPr>
            <p:spPr bwMode="auto">
              <a:xfrm>
                <a:off x="7212596" y="5551885"/>
                <a:ext cx="158224" cy="1349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ja-JP" sz="1050" i="0" u="none" strike="noStrike" cap="none" normalizeH="0" baseline="0" dirty="0" smtClean="0">
                    <a:ln>
                      <a:noFill/>
                    </a:ln>
                    <a:solidFill>
                      <a:srgbClr val="000000"/>
                    </a:solidFill>
                    <a:effectLst/>
                    <a:latin typeface="Arial Unicode MS" panose="020B0604020202020204" pitchFamily="50" charset="-128"/>
                    <a:ea typeface="Arial Unicode MS" panose="020B0604020202020204" pitchFamily="50" charset="-128"/>
                    <a:cs typeface="Arial Unicode MS" panose="020B0604020202020204" pitchFamily="50" charset="-128"/>
                  </a:rPr>
                  <a:t>0.2</a:t>
                </a:r>
                <a:endParaRPr kumimoji="1" lang="ja-JP" altLang="ja-JP" sz="1050" i="0" u="none" strike="noStrike" cap="none" normalizeH="0" baseline="0" dirty="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9" name="Line 22"/>
              <p:cNvSpPr>
                <a:spLocks noChangeShapeType="1"/>
              </p:cNvSpPr>
              <p:nvPr/>
            </p:nvSpPr>
            <p:spPr bwMode="auto">
              <a:xfrm flipH="1">
                <a:off x="7449767" y="5215284"/>
                <a:ext cx="5702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0" name="Rectangle 23"/>
              <p:cNvSpPr>
                <a:spLocks noChangeArrowheads="1"/>
              </p:cNvSpPr>
              <p:nvPr/>
            </p:nvSpPr>
            <p:spPr bwMode="auto">
              <a:xfrm>
                <a:off x="7212596" y="5159392"/>
                <a:ext cx="158224" cy="1349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ja-JP" sz="1050" i="0" u="none" strike="noStrike" cap="none" normalizeH="0" baseline="0" dirty="0" smtClean="0">
                    <a:ln>
                      <a:noFill/>
                    </a:ln>
                    <a:solidFill>
                      <a:srgbClr val="000000"/>
                    </a:solidFill>
                    <a:effectLst/>
                    <a:latin typeface="Arial Unicode MS" panose="020B0604020202020204" pitchFamily="50" charset="-128"/>
                    <a:ea typeface="Arial Unicode MS" panose="020B0604020202020204" pitchFamily="50" charset="-128"/>
                    <a:cs typeface="Arial Unicode MS" panose="020B0604020202020204" pitchFamily="50" charset="-128"/>
                  </a:rPr>
                  <a:t>0.4</a:t>
                </a:r>
                <a:endParaRPr kumimoji="1" lang="ja-JP" altLang="ja-JP" sz="1050" i="0" u="none" strike="noStrike" cap="none" normalizeH="0" baseline="0" dirty="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 name="Line 24"/>
              <p:cNvSpPr>
                <a:spLocks noChangeShapeType="1"/>
              </p:cNvSpPr>
              <p:nvPr/>
            </p:nvSpPr>
            <p:spPr bwMode="auto">
              <a:xfrm flipH="1">
                <a:off x="7449767" y="4824520"/>
                <a:ext cx="5702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 name="Rectangle 25"/>
              <p:cNvSpPr>
                <a:spLocks noChangeArrowheads="1"/>
              </p:cNvSpPr>
              <p:nvPr/>
            </p:nvSpPr>
            <p:spPr bwMode="auto">
              <a:xfrm>
                <a:off x="7212596" y="4768628"/>
                <a:ext cx="158224" cy="1349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ja-JP" sz="1050" i="0" u="none" strike="noStrike" cap="none" normalizeH="0" baseline="0" dirty="0" smtClean="0">
                    <a:ln>
                      <a:noFill/>
                    </a:ln>
                    <a:solidFill>
                      <a:srgbClr val="000000"/>
                    </a:solidFill>
                    <a:effectLst/>
                    <a:latin typeface="Arial Unicode MS" panose="020B0604020202020204" pitchFamily="50" charset="-128"/>
                    <a:ea typeface="Arial Unicode MS" panose="020B0604020202020204" pitchFamily="50" charset="-128"/>
                    <a:cs typeface="Arial Unicode MS" panose="020B0604020202020204" pitchFamily="50" charset="-128"/>
                  </a:rPr>
                  <a:t>0.6</a:t>
                </a:r>
                <a:endParaRPr kumimoji="1" lang="ja-JP" altLang="ja-JP" sz="1050" i="0" u="none" strike="noStrike" cap="none" normalizeH="0" baseline="0" dirty="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 name="Line 26"/>
              <p:cNvSpPr>
                <a:spLocks noChangeShapeType="1"/>
              </p:cNvSpPr>
              <p:nvPr/>
            </p:nvSpPr>
            <p:spPr bwMode="auto">
              <a:xfrm flipH="1">
                <a:off x="7449767" y="4432026"/>
                <a:ext cx="5702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 name="Rectangle 27"/>
              <p:cNvSpPr>
                <a:spLocks noChangeArrowheads="1"/>
              </p:cNvSpPr>
              <p:nvPr/>
            </p:nvSpPr>
            <p:spPr bwMode="auto">
              <a:xfrm>
                <a:off x="7212596" y="4376135"/>
                <a:ext cx="158224" cy="1349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ja-JP" sz="1050" i="0" u="none" strike="noStrike" cap="none" normalizeH="0" baseline="0" dirty="0" smtClean="0">
                    <a:ln>
                      <a:noFill/>
                    </a:ln>
                    <a:solidFill>
                      <a:srgbClr val="000000"/>
                    </a:solidFill>
                    <a:effectLst/>
                    <a:latin typeface="Arial Unicode MS" panose="020B0604020202020204" pitchFamily="50" charset="-128"/>
                    <a:ea typeface="Arial Unicode MS" panose="020B0604020202020204" pitchFamily="50" charset="-128"/>
                    <a:cs typeface="Arial Unicode MS" panose="020B0604020202020204" pitchFamily="50" charset="-128"/>
                  </a:rPr>
                  <a:t>0.8</a:t>
                </a:r>
                <a:endParaRPr kumimoji="1" lang="ja-JP" altLang="ja-JP" sz="1050" i="0" u="none" strike="noStrike" cap="none" normalizeH="0" baseline="0" dirty="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 name="Line 28"/>
              <p:cNvSpPr>
                <a:spLocks noChangeShapeType="1"/>
              </p:cNvSpPr>
              <p:nvPr/>
            </p:nvSpPr>
            <p:spPr bwMode="auto">
              <a:xfrm flipH="1">
                <a:off x="7449767" y="4039534"/>
                <a:ext cx="57028" cy="0"/>
              </a:xfrm>
              <a:prstGeom prst="line">
                <a:avLst/>
              </a:prstGeom>
              <a:noFill/>
              <a:ln w="12">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 name="Rectangle 29"/>
              <p:cNvSpPr>
                <a:spLocks noChangeArrowheads="1"/>
              </p:cNvSpPr>
              <p:nvPr/>
            </p:nvSpPr>
            <p:spPr bwMode="auto">
              <a:xfrm>
                <a:off x="7212596" y="3983643"/>
                <a:ext cx="158224" cy="1349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ja-JP" sz="1050" i="0" u="none" strike="noStrike" cap="none" normalizeH="0" baseline="0" dirty="0" smtClean="0">
                    <a:ln>
                      <a:noFill/>
                    </a:ln>
                    <a:solidFill>
                      <a:srgbClr val="000000"/>
                    </a:solidFill>
                    <a:effectLst/>
                    <a:latin typeface="Arial Unicode MS" panose="020B0604020202020204" pitchFamily="50" charset="-128"/>
                    <a:ea typeface="Arial Unicode MS" panose="020B0604020202020204" pitchFamily="50" charset="-128"/>
                    <a:cs typeface="Arial Unicode MS" panose="020B0604020202020204" pitchFamily="50" charset="-128"/>
                  </a:rPr>
                  <a:t>1.0</a:t>
                </a:r>
                <a:endParaRPr kumimoji="1" lang="ja-JP" altLang="ja-JP" sz="1050" i="0" u="none" strike="noStrike" cap="none" normalizeH="0" baseline="0" dirty="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 name="Oval 30"/>
              <p:cNvSpPr>
                <a:spLocks noChangeArrowheads="1"/>
              </p:cNvSpPr>
              <p:nvPr/>
            </p:nvSpPr>
            <p:spPr bwMode="auto">
              <a:xfrm>
                <a:off x="7848961" y="4330013"/>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8" name="Oval 31"/>
              <p:cNvSpPr>
                <a:spLocks noChangeArrowheads="1"/>
              </p:cNvSpPr>
              <p:nvPr/>
            </p:nvSpPr>
            <p:spPr bwMode="auto">
              <a:xfrm>
                <a:off x="7788370" y="4290244"/>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 name="Oval 32"/>
              <p:cNvSpPr>
                <a:spLocks noChangeArrowheads="1"/>
              </p:cNvSpPr>
              <p:nvPr/>
            </p:nvSpPr>
            <p:spPr bwMode="auto">
              <a:xfrm>
                <a:off x="7758073" y="4157109"/>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 name="Oval 33"/>
              <p:cNvSpPr>
                <a:spLocks noChangeArrowheads="1"/>
              </p:cNvSpPr>
              <p:nvPr/>
            </p:nvSpPr>
            <p:spPr bwMode="auto">
              <a:xfrm>
                <a:off x="7818665" y="4592828"/>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 name="Oval 34"/>
              <p:cNvSpPr>
                <a:spLocks noChangeArrowheads="1"/>
              </p:cNvSpPr>
              <p:nvPr/>
            </p:nvSpPr>
            <p:spPr bwMode="auto">
              <a:xfrm>
                <a:off x="7665403" y="4305806"/>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 name="Oval 35"/>
              <p:cNvSpPr>
                <a:spLocks noChangeArrowheads="1"/>
              </p:cNvSpPr>
              <p:nvPr/>
            </p:nvSpPr>
            <p:spPr bwMode="auto">
              <a:xfrm>
                <a:off x="7788370" y="4817603"/>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 name="Oval 36"/>
              <p:cNvSpPr>
                <a:spLocks noChangeArrowheads="1"/>
              </p:cNvSpPr>
              <p:nvPr/>
            </p:nvSpPr>
            <p:spPr bwMode="auto">
              <a:xfrm>
                <a:off x="7725995" y="4259122"/>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 name="Oval 37"/>
              <p:cNvSpPr>
                <a:spLocks noChangeArrowheads="1"/>
              </p:cNvSpPr>
              <p:nvPr/>
            </p:nvSpPr>
            <p:spPr bwMode="auto">
              <a:xfrm>
                <a:off x="7665403" y="4836622"/>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5" name="Oval 38"/>
              <p:cNvSpPr>
                <a:spLocks noChangeArrowheads="1"/>
              </p:cNvSpPr>
              <p:nvPr/>
            </p:nvSpPr>
            <p:spPr bwMode="auto">
              <a:xfrm>
                <a:off x="7788370" y="4895409"/>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6" name="Oval 39"/>
              <p:cNvSpPr>
                <a:spLocks noChangeArrowheads="1"/>
              </p:cNvSpPr>
              <p:nvPr/>
            </p:nvSpPr>
            <p:spPr bwMode="auto">
              <a:xfrm>
                <a:off x="7758073" y="5028547"/>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7" name="Oval 40"/>
              <p:cNvSpPr>
                <a:spLocks noChangeArrowheads="1"/>
              </p:cNvSpPr>
              <p:nvPr/>
            </p:nvSpPr>
            <p:spPr bwMode="auto">
              <a:xfrm>
                <a:off x="7788370" y="5329400"/>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8" name="Oval 41"/>
              <p:cNvSpPr>
                <a:spLocks noChangeArrowheads="1"/>
              </p:cNvSpPr>
              <p:nvPr/>
            </p:nvSpPr>
            <p:spPr bwMode="auto">
              <a:xfrm>
                <a:off x="7788370" y="5778950"/>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9" name="Oval 42"/>
              <p:cNvSpPr>
                <a:spLocks noChangeArrowheads="1"/>
              </p:cNvSpPr>
              <p:nvPr/>
            </p:nvSpPr>
            <p:spPr bwMode="auto">
              <a:xfrm>
                <a:off x="7818665" y="4110424"/>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0" name="Oval 43"/>
              <p:cNvSpPr>
                <a:spLocks noChangeArrowheads="1"/>
              </p:cNvSpPr>
              <p:nvPr/>
            </p:nvSpPr>
            <p:spPr bwMode="auto">
              <a:xfrm>
                <a:off x="7788370" y="4437214"/>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 name="Oval 44"/>
              <p:cNvSpPr>
                <a:spLocks noChangeArrowheads="1"/>
              </p:cNvSpPr>
              <p:nvPr/>
            </p:nvSpPr>
            <p:spPr bwMode="auto">
              <a:xfrm>
                <a:off x="7788370" y="5151308"/>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2" name="Oval 45"/>
              <p:cNvSpPr>
                <a:spLocks noChangeArrowheads="1"/>
              </p:cNvSpPr>
              <p:nvPr/>
            </p:nvSpPr>
            <p:spPr bwMode="auto">
              <a:xfrm>
                <a:off x="7911334" y="4841810"/>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3" name="Oval 46"/>
              <p:cNvSpPr>
                <a:spLocks noChangeArrowheads="1"/>
              </p:cNvSpPr>
              <p:nvPr/>
            </p:nvSpPr>
            <p:spPr bwMode="auto">
              <a:xfrm>
                <a:off x="7788370" y="5488472"/>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 name="Oval 47"/>
              <p:cNvSpPr>
                <a:spLocks noChangeArrowheads="1"/>
              </p:cNvSpPr>
              <p:nvPr/>
            </p:nvSpPr>
            <p:spPr bwMode="auto">
              <a:xfrm>
                <a:off x="7848961" y="4895409"/>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5" name="Oval 48"/>
              <p:cNvSpPr>
                <a:spLocks noChangeArrowheads="1"/>
              </p:cNvSpPr>
              <p:nvPr/>
            </p:nvSpPr>
            <p:spPr bwMode="auto">
              <a:xfrm>
                <a:off x="7788370" y="4506375"/>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6" name="Oval 49"/>
              <p:cNvSpPr>
                <a:spLocks noChangeArrowheads="1"/>
              </p:cNvSpPr>
              <p:nvPr/>
            </p:nvSpPr>
            <p:spPr bwMode="auto">
              <a:xfrm>
                <a:off x="7818665" y="5056210"/>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7" name="Oval 50"/>
              <p:cNvSpPr>
                <a:spLocks noChangeArrowheads="1"/>
              </p:cNvSpPr>
              <p:nvPr/>
            </p:nvSpPr>
            <p:spPr bwMode="auto">
              <a:xfrm>
                <a:off x="7725995" y="4866016"/>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8" name="Oval 51"/>
              <p:cNvSpPr>
                <a:spLocks noChangeArrowheads="1"/>
              </p:cNvSpPr>
              <p:nvPr/>
            </p:nvSpPr>
            <p:spPr bwMode="auto">
              <a:xfrm>
                <a:off x="7758073" y="4565163"/>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9" name="Oval 52"/>
              <p:cNvSpPr>
                <a:spLocks noChangeArrowheads="1"/>
              </p:cNvSpPr>
              <p:nvPr/>
            </p:nvSpPr>
            <p:spPr bwMode="auto">
              <a:xfrm>
                <a:off x="7818665" y="5256780"/>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0" name="Oval 53"/>
              <p:cNvSpPr>
                <a:spLocks noChangeArrowheads="1"/>
              </p:cNvSpPr>
              <p:nvPr/>
            </p:nvSpPr>
            <p:spPr bwMode="auto">
              <a:xfrm>
                <a:off x="7758073" y="5225658"/>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1" name="Oval 54"/>
              <p:cNvSpPr>
                <a:spLocks noChangeArrowheads="1"/>
              </p:cNvSpPr>
              <p:nvPr/>
            </p:nvSpPr>
            <p:spPr bwMode="auto">
              <a:xfrm>
                <a:off x="7725995" y="4321367"/>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2" name="Oval 55"/>
              <p:cNvSpPr>
                <a:spLocks noChangeArrowheads="1"/>
              </p:cNvSpPr>
              <p:nvPr/>
            </p:nvSpPr>
            <p:spPr bwMode="auto">
              <a:xfrm>
                <a:off x="7788370" y="4352490"/>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3" name="Oval 56"/>
              <p:cNvSpPr>
                <a:spLocks noChangeArrowheads="1"/>
              </p:cNvSpPr>
              <p:nvPr/>
            </p:nvSpPr>
            <p:spPr bwMode="auto">
              <a:xfrm>
                <a:off x="7788370" y="4068927"/>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4" name="Oval 57"/>
              <p:cNvSpPr>
                <a:spLocks noChangeArrowheads="1"/>
              </p:cNvSpPr>
              <p:nvPr/>
            </p:nvSpPr>
            <p:spPr bwMode="auto">
              <a:xfrm>
                <a:off x="7911334" y="4312723"/>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 name="Oval 59"/>
              <p:cNvSpPr>
                <a:spLocks noChangeArrowheads="1"/>
              </p:cNvSpPr>
              <p:nvPr/>
            </p:nvSpPr>
            <p:spPr bwMode="auto">
              <a:xfrm>
                <a:off x="7848961" y="4229728"/>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 name="Line 60"/>
              <p:cNvSpPr>
                <a:spLocks noChangeShapeType="1"/>
              </p:cNvSpPr>
              <p:nvPr/>
            </p:nvSpPr>
            <p:spPr bwMode="auto">
              <a:xfrm>
                <a:off x="7807972" y="4637784"/>
                <a:ext cx="0" cy="162531"/>
              </a:xfrm>
              <a:prstGeom prst="line">
                <a:avLst/>
              </a:prstGeom>
              <a:noFill/>
              <a:ln w="19050">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 name="Line 61"/>
              <p:cNvSpPr>
                <a:spLocks noChangeShapeType="1"/>
              </p:cNvSpPr>
              <p:nvPr/>
            </p:nvSpPr>
            <p:spPr bwMode="auto">
              <a:xfrm>
                <a:off x="7733124" y="4637784"/>
                <a:ext cx="151480" cy="0"/>
              </a:xfrm>
              <a:prstGeom prst="line">
                <a:avLst/>
              </a:prstGeom>
              <a:noFill/>
              <a:ln w="6">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 name="Line 62"/>
              <p:cNvSpPr>
                <a:spLocks noChangeShapeType="1"/>
              </p:cNvSpPr>
              <p:nvPr/>
            </p:nvSpPr>
            <p:spPr bwMode="auto">
              <a:xfrm flipH="1">
                <a:off x="7733124" y="4637784"/>
                <a:ext cx="151480" cy="0"/>
              </a:xfrm>
              <a:prstGeom prst="line">
                <a:avLst/>
              </a:prstGeom>
              <a:noFill/>
              <a:ln w="19050">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9" name="Line 63"/>
              <p:cNvSpPr>
                <a:spLocks noChangeShapeType="1"/>
              </p:cNvSpPr>
              <p:nvPr/>
            </p:nvSpPr>
            <p:spPr bwMode="auto">
              <a:xfrm>
                <a:off x="7733124" y="4800312"/>
                <a:ext cx="151480" cy="0"/>
              </a:xfrm>
              <a:prstGeom prst="line">
                <a:avLst/>
              </a:prstGeom>
              <a:noFill/>
              <a:ln w="6">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 name="Line 64"/>
              <p:cNvSpPr>
                <a:spLocks noChangeShapeType="1"/>
              </p:cNvSpPr>
              <p:nvPr/>
            </p:nvSpPr>
            <p:spPr bwMode="auto">
              <a:xfrm flipH="1">
                <a:off x="7733124" y="4800312"/>
                <a:ext cx="151480" cy="0"/>
              </a:xfrm>
              <a:prstGeom prst="line">
                <a:avLst/>
              </a:prstGeom>
              <a:noFill/>
              <a:ln w="19050">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 name="Line 65"/>
              <p:cNvSpPr>
                <a:spLocks noChangeShapeType="1"/>
              </p:cNvSpPr>
              <p:nvPr/>
            </p:nvSpPr>
            <p:spPr bwMode="auto">
              <a:xfrm>
                <a:off x="7610575" y="4719046"/>
                <a:ext cx="404134" cy="0"/>
              </a:xfrm>
              <a:prstGeom prst="line">
                <a:avLst/>
              </a:prstGeom>
              <a:noFill/>
              <a:ln w="28575">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 name="Oval 66"/>
              <p:cNvSpPr>
                <a:spLocks noChangeArrowheads="1"/>
              </p:cNvSpPr>
              <p:nvPr/>
            </p:nvSpPr>
            <p:spPr bwMode="auto">
              <a:xfrm>
                <a:off x="8394289" y="5652731"/>
                <a:ext cx="40988" cy="41497"/>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 name="Oval 67"/>
              <p:cNvSpPr>
                <a:spLocks noChangeArrowheads="1"/>
              </p:cNvSpPr>
              <p:nvPr/>
            </p:nvSpPr>
            <p:spPr bwMode="auto">
              <a:xfrm>
                <a:off x="8362211" y="5355335"/>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 name="Oval 68"/>
              <p:cNvSpPr>
                <a:spLocks noChangeArrowheads="1"/>
              </p:cNvSpPr>
              <p:nvPr/>
            </p:nvSpPr>
            <p:spPr bwMode="auto">
              <a:xfrm>
                <a:off x="8394289" y="5296548"/>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 name="Oval 69"/>
              <p:cNvSpPr>
                <a:spLocks noChangeArrowheads="1"/>
              </p:cNvSpPr>
              <p:nvPr/>
            </p:nvSpPr>
            <p:spPr bwMode="auto">
              <a:xfrm>
                <a:off x="8454882" y="5045836"/>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 name="Oval 70"/>
              <p:cNvSpPr>
                <a:spLocks noChangeArrowheads="1"/>
              </p:cNvSpPr>
              <p:nvPr/>
            </p:nvSpPr>
            <p:spPr bwMode="auto">
              <a:xfrm>
                <a:off x="8331915" y="5075230"/>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7" name="Oval 71"/>
              <p:cNvSpPr>
                <a:spLocks noChangeArrowheads="1"/>
              </p:cNvSpPr>
              <p:nvPr/>
            </p:nvSpPr>
            <p:spPr bwMode="auto">
              <a:xfrm>
                <a:off x="8454882" y="5286174"/>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8" name="Oval 72"/>
              <p:cNvSpPr>
                <a:spLocks noChangeArrowheads="1"/>
              </p:cNvSpPr>
              <p:nvPr/>
            </p:nvSpPr>
            <p:spPr bwMode="auto">
              <a:xfrm>
                <a:off x="8424585" y="5459077"/>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 name="Oval 74"/>
              <p:cNvSpPr>
                <a:spLocks noChangeArrowheads="1"/>
              </p:cNvSpPr>
              <p:nvPr/>
            </p:nvSpPr>
            <p:spPr bwMode="auto">
              <a:xfrm>
                <a:off x="8485176" y="5893069"/>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 name="Oval 76"/>
              <p:cNvSpPr>
                <a:spLocks noChangeArrowheads="1"/>
              </p:cNvSpPr>
              <p:nvPr/>
            </p:nvSpPr>
            <p:spPr bwMode="auto">
              <a:xfrm>
                <a:off x="8362211" y="5863674"/>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1" name="Oval 77"/>
              <p:cNvSpPr>
                <a:spLocks noChangeArrowheads="1"/>
              </p:cNvSpPr>
              <p:nvPr/>
            </p:nvSpPr>
            <p:spPr bwMode="auto">
              <a:xfrm>
                <a:off x="8394289" y="4836622"/>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2" name="Oval 78"/>
              <p:cNvSpPr>
                <a:spLocks noChangeArrowheads="1"/>
              </p:cNvSpPr>
              <p:nvPr/>
            </p:nvSpPr>
            <p:spPr bwMode="auto">
              <a:xfrm>
                <a:off x="8331915" y="5280987"/>
                <a:ext cx="40988" cy="41497"/>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3" name="Oval 79"/>
              <p:cNvSpPr>
                <a:spLocks noChangeArrowheads="1"/>
              </p:cNvSpPr>
              <p:nvPr/>
            </p:nvSpPr>
            <p:spPr bwMode="auto">
              <a:xfrm>
                <a:off x="8424585" y="5874049"/>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4" name="Oval 80"/>
              <p:cNvSpPr>
                <a:spLocks noChangeArrowheads="1"/>
              </p:cNvSpPr>
              <p:nvPr/>
            </p:nvSpPr>
            <p:spPr bwMode="auto">
              <a:xfrm>
                <a:off x="8394289" y="5087334"/>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5" name="Oval 81"/>
              <p:cNvSpPr>
                <a:spLocks noChangeArrowheads="1"/>
              </p:cNvSpPr>
              <p:nvPr/>
            </p:nvSpPr>
            <p:spPr bwMode="auto">
              <a:xfrm>
                <a:off x="8362211" y="5951856"/>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 name="Oval 82"/>
              <p:cNvSpPr>
                <a:spLocks noChangeArrowheads="1"/>
              </p:cNvSpPr>
              <p:nvPr/>
            </p:nvSpPr>
            <p:spPr bwMode="auto">
              <a:xfrm>
                <a:off x="8424585" y="5939752"/>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7" name="Oval 83"/>
              <p:cNvSpPr>
                <a:spLocks noChangeArrowheads="1"/>
              </p:cNvSpPr>
              <p:nvPr/>
            </p:nvSpPr>
            <p:spPr bwMode="auto">
              <a:xfrm>
                <a:off x="8517254" y="5657918"/>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8" name="Oval 84"/>
              <p:cNvSpPr>
                <a:spLocks noChangeArrowheads="1"/>
              </p:cNvSpPr>
              <p:nvPr/>
            </p:nvSpPr>
            <p:spPr bwMode="auto">
              <a:xfrm>
                <a:off x="8271323" y="5697686"/>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 name="Oval 85"/>
              <p:cNvSpPr>
                <a:spLocks noChangeArrowheads="1"/>
              </p:cNvSpPr>
              <p:nvPr/>
            </p:nvSpPr>
            <p:spPr bwMode="auto">
              <a:xfrm>
                <a:off x="8485176" y="5818719"/>
                <a:ext cx="40988" cy="41497"/>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0" name="Oval 87"/>
              <p:cNvSpPr>
                <a:spLocks noChangeArrowheads="1"/>
              </p:cNvSpPr>
              <p:nvPr/>
            </p:nvSpPr>
            <p:spPr bwMode="auto">
              <a:xfrm>
                <a:off x="8301619" y="5927649"/>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 name="Oval 88"/>
              <p:cNvSpPr>
                <a:spLocks noChangeArrowheads="1"/>
              </p:cNvSpPr>
              <p:nvPr/>
            </p:nvSpPr>
            <p:spPr bwMode="auto">
              <a:xfrm>
                <a:off x="8394289" y="5716706"/>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2" name="Oval 89"/>
              <p:cNvSpPr>
                <a:spLocks noChangeArrowheads="1"/>
              </p:cNvSpPr>
              <p:nvPr/>
            </p:nvSpPr>
            <p:spPr bwMode="auto">
              <a:xfrm>
                <a:off x="8454882" y="5702873"/>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3" name="Oval 90"/>
              <p:cNvSpPr>
                <a:spLocks noChangeArrowheads="1"/>
              </p:cNvSpPr>
              <p:nvPr/>
            </p:nvSpPr>
            <p:spPr bwMode="auto">
              <a:xfrm>
                <a:off x="8424585" y="5725350"/>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4" name="Oval 91"/>
              <p:cNvSpPr>
                <a:spLocks noChangeArrowheads="1"/>
              </p:cNvSpPr>
              <p:nvPr/>
            </p:nvSpPr>
            <p:spPr bwMode="auto">
              <a:xfrm>
                <a:off x="8362211" y="5782410"/>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5" name="Oval 92"/>
              <p:cNvSpPr>
                <a:spLocks noChangeArrowheads="1"/>
              </p:cNvSpPr>
              <p:nvPr/>
            </p:nvSpPr>
            <p:spPr bwMode="auto">
              <a:xfrm>
                <a:off x="8331915" y="5711518"/>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6" name="Oval 93"/>
              <p:cNvSpPr>
                <a:spLocks noChangeArrowheads="1"/>
              </p:cNvSpPr>
              <p:nvPr/>
            </p:nvSpPr>
            <p:spPr bwMode="auto">
              <a:xfrm>
                <a:off x="8301619" y="5815262"/>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7" name="Oval 95"/>
              <p:cNvSpPr>
                <a:spLocks noChangeArrowheads="1"/>
              </p:cNvSpPr>
              <p:nvPr/>
            </p:nvSpPr>
            <p:spPr bwMode="auto">
              <a:xfrm>
                <a:off x="8424585" y="5372626"/>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8" name="Line 96"/>
              <p:cNvSpPr>
                <a:spLocks noChangeShapeType="1"/>
              </p:cNvSpPr>
              <p:nvPr/>
            </p:nvSpPr>
            <p:spPr bwMode="auto">
              <a:xfrm>
                <a:off x="8413891" y="5531697"/>
                <a:ext cx="0" cy="110659"/>
              </a:xfrm>
              <a:prstGeom prst="line">
                <a:avLst/>
              </a:prstGeom>
              <a:noFill/>
              <a:ln w="19050">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9" name="Line 97"/>
              <p:cNvSpPr>
                <a:spLocks noChangeShapeType="1"/>
              </p:cNvSpPr>
              <p:nvPr/>
            </p:nvSpPr>
            <p:spPr bwMode="auto">
              <a:xfrm>
                <a:off x="8339043" y="5531697"/>
                <a:ext cx="149697" cy="0"/>
              </a:xfrm>
              <a:prstGeom prst="line">
                <a:avLst/>
              </a:prstGeom>
              <a:noFill/>
              <a:ln w="6">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0" name="Line 98"/>
              <p:cNvSpPr>
                <a:spLocks noChangeShapeType="1"/>
              </p:cNvSpPr>
              <p:nvPr/>
            </p:nvSpPr>
            <p:spPr bwMode="auto">
              <a:xfrm flipH="1">
                <a:off x="8339043" y="5531697"/>
                <a:ext cx="149697" cy="0"/>
              </a:xfrm>
              <a:prstGeom prst="line">
                <a:avLst/>
              </a:prstGeom>
              <a:noFill/>
              <a:ln w="19050">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1" name="Line 99"/>
              <p:cNvSpPr>
                <a:spLocks noChangeShapeType="1"/>
              </p:cNvSpPr>
              <p:nvPr/>
            </p:nvSpPr>
            <p:spPr bwMode="auto">
              <a:xfrm>
                <a:off x="8339043" y="5642356"/>
                <a:ext cx="149697" cy="0"/>
              </a:xfrm>
              <a:prstGeom prst="line">
                <a:avLst/>
              </a:prstGeom>
              <a:noFill/>
              <a:ln w="6">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2" name="Line 100"/>
              <p:cNvSpPr>
                <a:spLocks noChangeShapeType="1"/>
              </p:cNvSpPr>
              <p:nvPr/>
            </p:nvSpPr>
            <p:spPr bwMode="auto">
              <a:xfrm flipH="1">
                <a:off x="8339043" y="5642356"/>
                <a:ext cx="149697" cy="0"/>
              </a:xfrm>
              <a:prstGeom prst="line">
                <a:avLst/>
              </a:prstGeom>
              <a:noFill/>
              <a:ln w="19050">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3" name="Line 101"/>
              <p:cNvSpPr>
                <a:spLocks noChangeShapeType="1"/>
              </p:cNvSpPr>
              <p:nvPr/>
            </p:nvSpPr>
            <p:spPr bwMode="auto">
              <a:xfrm>
                <a:off x="8216496" y="5587026"/>
                <a:ext cx="404134" cy="0"/>
              </a:xfrm>
              <a:prstGeom prst="line">
                <a:avLst/>
              </a:prstGeom>
              <a:noFill/>
              <a:ln w="28575">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4" name="Oval 58"/>
              <p:cNvSpPr>
                <a:spLocks noChangeArrowheads="1"/>
              </p:cNvSpPr>
              <p:nvPr/>
            </p:nvSpPr>
            <p:spPr bwMode="auto">
              <a:xfrm>
                <a:off x="7789818" y="4679279"/>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5" name="Oval 73"/>
              <p:cNvSpPr>
                <a:spLocks noChangeArrowheads="1"/>
              </p:cNvSpPr>
              <p:nvPr/>
            </p:nvSpPr>
            <p:spPr bwMode="auto">
              <a:xfrm>
                <a:off x="8362211" y="5519595"/>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6" name="Oval 75"/>
              <p:cNvSpPr>
                <a:spLocks noChangeArrowheads="1"/>
              </p:cNvSpPr>
              <p:nvPr/>
            </p:nvSpPr>
            <p:spPr bwMode="auto">
              <a:xfrm>
                <a:off x="8454882" y="5529969"/>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7" name="Oval 94"/>
              <p:cNvSpPr>
                <a:spLocks noChangeArrowheads="1"/>
              </p:cNvSpPr>
              <p:nvPr/>
            </p:nvSpPr>
            <p:spPr bwMode="auto">
              <a:xfrm>
                <a:off x="8331915" y="5564550"/>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8" name="Oval 86"/>
              <p:cNvSpPr>
                <a:spLocks noChangeArrowheads="1"/>
              </p:cNvSpPr>
              <p:nvPr/>
            </p:nvSpPr>
            <p:spPr bwMode="auto">
              <a:xfrm>
                <a:off x="8394289" y="5581840"/>
                <a:ext cx="40988" cy="39768"/>
              </a:xfrm>
              <a:prstGeom prst="ellipse">
                <a:avLst/>
              </a:prstGeom>
              <a:solidFill>
                <a:srgbClr val="000000"/>
              </a:solid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9" name="直線コネクタ 118"/>
              <p:cNvCxnSpPr/>
              <p:nvPr/>
            </p:nvCxnSpPr>
            <p:spPr>
              <a:xfrm flipH="1" flipV="1">
                <a:off x="7806748" y="3994890"/>
                <a:ext cx="1781" cy="5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直線コネクタ 119"/>
              <p:cNvCxnSpPr/>
              <p:nvPr/>
            </p:nvCxnSpPr>
            <p:spPr>
              <a:xfrm>
                <a:off x="7806748" y="3990286"/>
                <a:ext cx="60149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直線コネクタ 120"/>
              <p:cNvCxnSpPr/>
              <p:nvPr/>
            </p:nvCxnSpPr>
            <p:spPr>
              <a:xfrm>
                <a:off x="8403199" y="3983340"/>
                <a:ext cx="1478" cy="71606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2" name="テキスト ボックス 142"/>
              <p:cNvSpPr txBox="1">
                <a:spLocks noChangeArrowheads="1"/>
              </p:cNvSpPr>
              <p:nvPr/>
            </p:nvSpPr>
            <p:spPr bwMode="auto">
              <a:xfrm>
                <a:off x="7908579" y="3939953"/>
                <a:ext cx="274796" cy="257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hangingPunct="1"/>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 name="Rectangle 8"/>
              <p:cNvSpPr>
                <a:spLocks noChangeArrowheads="1"/>
              </p:cNvSpPr>
              <p:nvPr/>
            </p:nvSpPr>
            <p:spPr bwMode="auto">
              <a:xfrm>
                <a:off x="7143996" y="3657656"/>
                <a:ext cx="1910680" cy="2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r>
                  <a:rPr lang="en-US" altLang="ja-JP" sz="9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**;p&lt;0.01</a:t>
                </a:r>
                <a:r>
                  <a:rPr lang="ja-JP" altLang="en-US" sz="9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a:t>
                </a:r>
                <a:endParaRPr lang="en-US" altLang="ja-JP" sz="9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a:p>
                <a:r>
                  <a:rPr lang="en-US" altLang="ja-JP" sz="9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Non-parametric </a:t>
                </a:r>
                <a:r>
                  <a:rPr lang="en-US" altLang="ja-JP" sz="9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Mann-Whitney test </a:t>
                </a:r>
                <a:endParaRPr lang="ja-JP" altLang="ja-JP" sz="9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85" name="正方形/長方形 284"/>
            <p:cNvSpPr/>
            <p:nvPr/>
          </p:nvSpPr>
          <p:spPr>
            <a:xfrm>
              <a:off x="560426" y="6467262"/>
              <a:ext cx="3834165" cy="276999"/>
            </a:xfrm>
            <a:prstGeom prst="rect">
              <a:avLst/>
            </a:prstGeom>
          </p:spPr>
          <p:txBody>
            <a:bodyPr wrap="square">
              <a:spAutoFit/>
            </a:bodyPr>
            <a:lstStyle/>
            <a:p>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Akita H* and Ishiba R </a:t>
              </a:r>
              <a:r>
                <a:rPr lang="en-US" altLang="ja-JP" sz="1200" i="1" dirty="0" smtClean="0">
                  <a:latin typeface="Arial Unicode MS" panose="020B0604020202020204" pitchFamily="50" charset="-128"/>
                  <a:ea typeface="Arial Unicode MS" panose="020B0604020202020204" pitchFamily="50" charset="-128"/>
                  <a:cs typeface="Arial Unicode MS" panose="020B0604020202020204" pitchFamily="50" charset="-128"/>
                </a:rPr>
                <a:t>et al. </a:t>
              </a:r>
              <a:r>
                <a:rPr lang="en-US" altLang="ja-JP" sz="1200" b="1" dirty="0" smtClean="0">
                  <a:latin typeface="Arial Unicode MS" panose="020B0604020202020204" pitchFamily="50" charset="-128"/>
                  <a:ea typeface="Arial Unicode MS" panose="020B0604020202020204" pitchFamily="50" charset="-128"/>
                  <a:cs typeface="Arial Unicode MS" panose="020B0604020202020204" pitchFamily="50" charset="-128"/>
                </a:rPr>
                <a:t>Adv Healthc Mat</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 2013</a:t>
              </a:r>
            </a:p>
          </p:txBody>
        </p:sp>
        <p:sp>
          <p:nvSpPr>
            <p:cNvPr id="290" name="テキスト ボックス 6"/>
            <p:cNvSpPr txBox="1">
              <a:spLocks noChangeArrowheads="1"/>
            </p:cNvSpPr>
            <p:nvPr/>
          </p:nvSpPr>
          <p:spPr bwMode="auto">
            <a:xfrm>
              <a:off x="1393102" y="4992288"/>
              <a:ext cx="2248264" cy="3103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lnSpc>
                  <a:spcPts val="1675"/>
                </a:lnSpc>
                <a:spcBef>
                  <a:spcPct val="0"/>
                </a:spcBef>
                <a:buFontTx/>
                <a:buNone/>
              </a:pPr>
              <a:r>
                <a:rPr lang="en-US" altLang="ja-JP" sz="14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Disulfide bonding</a:t>
              </a:r>
              <a:endParaRPr lang="en-US" altLang="ja-JP" sz="14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1" name="テキスト ボックス 6"/>
            <p:cNvSpPr txBox="1">
              <a:spLocks noChangeArrowheads="1"/>
            </p:cNvSpPr>
            <p:nvPr/>
          </p:nvSpPr>
          <p:spPr bwMode="auto">
            <a:xfrm>
              <a:off x="1129357" y="5251409"/>
              <a:ext cx="2939483" cy="52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algn="ctr" eaLnBrk="1" hangingPunct="1">
                <a:lnSpc>
                  <a:spcPts val="1675"/>
                </a:lnSpc>
                <a:defRPr/>
              </a:pPr>
              <a:r>
                <a:rPr lang="en-US" altLang="ja-JP"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Tertiary amines</a:t>
              </a:r>
            </a:p>
            <a:p>
              <a:pPr algn="ctr" eaLnBrk="1" hangingPunct="1">
                <a:lnSpc>
                  <a:spcPts val="1675"/>
                </a:lnSpc>
                <a:defRPr/>
              </a:pPr>
              <a:r>
                <a:rPr lang="en-US" altLang="ja-JP"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Proton-sponge </a:t>
              </a: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units</a:t>
              </a:r>
              <a:endParaRPr lang="ja-JP" altLang="en-US"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58" name="テキスト ボックス 257"/>
          <p:cNvSpPr txBox="1"/>
          <p:nvPr/>
        </p:nvSpPr>
        <p:spPr>
          <a:xfrm>
            <a:off x="416777" y="3004342"/>
            <a:ext cx="800220" cy="307777"/>
          </a:xfrm>
          <a:prstGeom prst="rect">
            <a:avLst/>
          </a:prstGeom>
          <a:noFill/>
          <a:ln>
            <a:noFill/>
          </a:ln>
        </p:spPr>
        <p:txBody>
          <a:bodyPr wrap="none" rtlCol="0">
            <a:spAutoFit/>
          </a:bodyPr>
          <a:lstStyle/>
          <a:p>
            <a:pPr algn="ctr"/>
            <a:r>
              <a:rPr lang="en-US" sz="1400"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334 nm</a:t>
            </a:r>
            <a:endParaRPr lang="en-US" sz="1400"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9" name="テキスト ボックス 258"/>
          <p:cNvSpPr txBox="1"/>
          <p:nvPr/>
        </p:nvSpPr>
        <p:spPr>
          <a:xfrm>
            <a:off x="1443521" y="3021171"/>
            <a:ext cx="800219" cy="307777"/>
          </a:xfrm>
          <a:prstGeom prst="rect">
            <a:avLst/>
          </a:prstGeom>
          <a:noFill/>
        </p:spPr>
        <p:txBody>
          <a:bodyPr wrap="none" rtlCol="0">
            <a:spAutoFit/>
          </a:bodyPr>
          <a:lstStyle/>
          <a:p>
            <a:pPr algn="ctr"/>
            <a:r>
              <a:rPr lang="en-US" sz="1400" dirty="0" smtClean="0">
                <a:solidFill>
                  <a:srgbClr val="009900"/>
                </a:solidFill>
                <a:latin typeface="Arial Unicode MS" panose="020B0604020202020204" pitchFamily="50" charset="-128"/>
                <a:ea typeface="Arial Unicode MS" panose="020B0604020202020204" pitchFamily="50" charset="-128"/>
                <a:cs typeface="Arial Unicode MS" panose="020B0604020202020204" pitchFamily="50" charset="-128"/>
              </a:rPr>
              <a:t>480 nm</a:t>
            </a:r>
            <a:endParaRPr lang="en-US" sz="1400" dirty="0">
              <a:solidFill>
                <a:srgbClr val="0099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88" name="グループ化 287"/>
          <p:cNvGrpSpPr/>
          <p:nvPr/>
        </p:nvGrpSpPr>
        <p:grpSpPr>
          <a:xfrm>
            <a:off x="1635081" y="2884928"/>
            <a:ext cx="717483" cy="192755"/>
            <a:chOff x="1682413" y="2852405"/>
            <a:chExt cx="717483" cy="192755"/>
          </a:xfrm>
        </p:grpSpPr>
        <p:grpSp>
          <p:nvGrpSpPr>
            <p:cNvPr id="292" name="グループ化 291"/>
            <p:cNvGrpSpPr/>
            <p:nvPr/>
          </p:nvGrpSpPr>
          <p:grpSpPr>
            <a:xfrm rot="1361305">
              <a:off x="1682413" y="2852405"/>
              <a:ext cx="661729" cy="114186"/>
              <a:chOff x="-4908858" y="-6494879"/>
              <a:chExt cx="13266126" cy="1797656"/>
            </a:xfrm>
          </p:grpSpPr>
          <p:grpSp>
            <p:nvGrpSpPr>
              <p:cNvPr id="295" name="グループ化 294"/>
              <p:cNvGrpSpPr/>
              <p:nvPr/>
            </p:nvGrpSpPr>
            <p:grpSpPr>
              <a:xfrm>
                <a:off x="-4908858" y="-6494879"/>
                <a:ext cx="6636150" cy="1781031"/>
                <a:chOff x="1142789" y="-6447197"/>
                <a:chExt cx="6636150" cy="1781031"/>
              </a:xfrm>
            </p:grpSpPr>
            <p:grpSp>
              <p:nvGrpSpPr>
                <p:cNvPr id="311" name="グループ化 310"/>
                <p:cNvGrpSpPr/>
                <p:nvPr/>
              </p:nvGrpSpPr>
              <p:grpSpPr>
                <a:xfrm>
                  <a:off x="4457796" y="-6411083"/>
                  <a:ext cx="1661429" cy="1744917"/>
                  <a:chOff x="4457796" y="-6427708"/>
                  <a:chExt cx="1661429" cy="1744917"/>
                </a:xfrm>
              </p:grpSpPr>
              <p:sp>
                <p:nvSpPr>
                  <p:cNvPr id="359" name="アーチ 358"/>
                  <p:cNvSpPr/>
                  <p:nvPr/>
                </p:nvSpPr>
                <p:spPr>
                  <a:xfrm>
                    <a:off x="4457796" y="-6427708"/>
                    <a:ext cx="1626012" cy="1744917"/>
                  </a:xfrm>
                  <a:prstGeom prst="blockArc">
                    <a:avLst>
                      <a:gd name="adj1" fmla="val 10800000"/>
                      <a:gd name="adj2" fmla="val 16256134"/>
                      <a:gd name="adj3" fmla="val 161"/>
                    </a:avLst>
                  </a:prstGeom>
                  <a:ln w="28575">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60" name="アーチ 359"/>
                  <p:cNvSpPr/>
                  <p:nvPr/>
                </p:nvSpPr>
                <p:spPr>
                  <a:xfrm flipH="1">
                    <a:off x="4493213" y="-6427708"/>
                    <a:ext cx="1626012" cy="1744917"/>
                  </a:xfrm>
                  <a:prstGeom prst="blockArc">
                    <a:avLst>
                      <a:gd name="adj1" fmla="val 10800000"/>
                      <a:gd name="adj2" fmla="val 16256134"/>
                      <a:gd name="adj3" fmla="val 161"/>
                    </a:avLst>
                  </a:prstGeom>
                  <a:ln w="28575">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12" name="グループ化 311"/>
                <p:cNvGrpSpPr/>
                <p:nvPr/>
              </p:nvGrpSpPr>
              <p:grpSpPr>
                <a:xfrm rot="10800000">
                  <a:off x="6117510" y="-6419365"/>
                  <a:ext cx="1661429" cy="1744917"/>
                  <a:chOff x="4457796" y="-6427708"/>
                  <a:chExt cx="1661429" cy="1744917"/>
                </a:xfrm>
              </p:grpSpPr>
              <p:sp>
                <p:nvSpPr>
                  <p:cNvPr id="357" name="アーチ 356"/>
                  <p:cNvSpPr/>
                  <p:nvPr/>
                </p:nvSpPr>
                <p:spPr>
                  <a:xfrm>
                    <a:off x="4457796" y="-6427708"/>
                    <a:ext cx="1626012" cy="1744917"/>
                  </a:xfrm>
                  <a:prstGeom prst="blockArc">
                    <a:avLst>
                      <a:gd name="adj1" fmla="val 10800000"/>
                      <a:gd name="adj2" fmla="val 16256134"/>
                      <a:gd name="adj3" fmla="val 161"/>
                    </a:avLst>
                  </a:prstGeom>
                  <a:ln w="28575">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8" name="アーチ 357"/>
                  <p:cNvSpPr/>
                  <p:nvPr/>
                </p:nvSpPr>
                <p:spPr>
                  <a:xfrm flipH="1">
                    <a:off x="4493213" y="-6427708"/>
                    <a:ext cx="1626012" cy="1744917"/>
                  </a:xfrm>
                  <a:prstGeom prst="blockArc">
                    <a:avLst>
                      <a:gd name="adj1" fmla="val 10800000"/>
                      <a:gd name="adj2" fmla="val 16256134"/>
                      <a:gd name="adj3" fmla="val 161"/>
                    </a:avLst>
                  </a:prstGeom>
                  <a:ln w="28575">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13" name="グループ化 312"/>
                <p:cNvGrpSpPr/>
                <p:nvPr/>
              </p:nvGrpSpPr>
              <p:grpSpPr>
                <a:xfrm>
                  <a:off x="1142789" y="-6447197"/>
                  <a:ext cx="3318762" cy="1753199"/>
                  <a:chOff x="1736437" y="-5022420"/>
                  <a:chExt cx="3318762" cy="1753199"/>
                </a:xfrm>
              </p:grpSpPr>
              <p:grpSp>
                <p:nvGrpSpPr>
                  <p:cNvPr id="349" name="グループ化 348"/>
                  <p:cNvGrpSpPr/>
                  <p:nvPr/>
                </p:nvGrpSpPr>
                <p:grpSpPr>
                  <a:xfrm>
                    <a:off x="1736437" y="-5014138"/>
                    <a:ext cx="1659048" cy="1744917"/>
                    <a:chOff x="4457796" y="-6427708"/>
                    <a:chExt cx="1659048" cy="1744917"/>
                  </a:xfrm>
                </p:grpSpPr>
                <p:sp>
                  <p:nvSpPr>
                    <p:cNvPr id="355" name="アーチ 354"/>
                    <p:cNvSpPr/>
                    <p:nvPr/>
                  </p:nvSpPr>
                  <p:spPr>
                    <a:xfrm>
                      <a:off x="4457796" y="-6427708"/>
                      <a:ext cx="1626012" cy="1744917"/>
                    </a:xfrm>
                    <a:prstGeom prst="blockArc">
                      <a:avLst>
                        <a:gd name="adj1" fmla="val 10800000"/>
                        <a:gd name="adj2" fmla="val 16256134"/>
                        <a:gd name="adj3" fmla="val 161"/>
                      </a:avLst>
                    </a:prstGeom>
                    <a:ln w="28575">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6" name="アーチ 355"/>
                    <p:cNvSpPr/>
                    <p:nvPr/>
                  </p:nvSpPr>
                  <p:spPr>
                    <a:xfrm flipH="1">
                      <a:off x="4490832" y="-6427708"/>
                      <a:ext cx="1626012" cy="1744917"/>
                    </a:xfrm>
                    <a:prstGeom prst="blockArc">
                      <a:avLst>
                        <a:gd name="adj1" fmla="val 10800000"/>
                        <a:gd name="adj2" fmla="val 16256134"/>
                        <a:gd name="adj3" fmla="val 161"/>
                      </a:avLst>
                    </a:prstGeom>
                    <a:ln w="28575">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52" name="グループ化 351"/>
                  <p:cNvGrpSpPr/>
                  <p:nvPr/>
                </p:nvGrpSpPr>
                <p:grpSpPr>
                  <a:xfrm rot="10800000">
                    <a:off x="3393770" y="-5022420"/>
                    <a:ext cx="1661429" cy="1744917"/>
                    <a:chOff x="4457796" y="-6427708"/>
                    <a:chExt cx="1661429" cy="1744917"/>
                  </a:xfrm>
                </p:grpSpPr>
                <p:sp>
                  <p:nvSpPr>
                    <p:cNvPr id="353" name="アーチ 352"/>
                    <p:cNvSpPr/>
                    <p:nvPr/>
                  </p:nvSpPr>
                  <p:spPr>
                    <a:xfrm>
                      <a:off x="4457796" y="-6427708"/>
                      <a:ext cx="1626012" cy="1744917"/>
                    </a:xfrm>
                    <a:prstGeom prst="blockArc">
                      <a:avLst>
                        <a:gd name="adj1" fmla="val 10800000"/>
                        <a:gd name="adj2" fmla="val 16256134"/>
                        <a:gd name="adj3" fmla="val 161"/>
                      </a:avLst>
                    </a:prstGeom>
                    <a:ln w="28575">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4" name="アーチ 353"/>
                    <p:cNvSpPr/>
                    <p:nvPr/>
                  </p:nvSpPr>
                  <p:spPr>
                    <a:xfrm flipH="1">
                      <a:off x="4493213" y="-6427708"/>
                      <a:ext cx="1626012" cy="1744917"/>
                    </a:xfrm>
                    <a:prstGeom prst="blockArc">
                      <a:avLst>
                        <a:gd name="adj1" fmla="val 10800000"/>
                        <a:gd name="adj2" fmla="val 16256134"/>
                        <a:gd name="adj3" fmla="val 161"/>
                      </a:avLst>
                    </a:prstGeom>
                    <a:ln w="28575">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grpSp>
            <p:nvGrpSpPr>
              <p:cNvPr id="297" name="グループ化 296"/>
              <p:cNvGrpSpPr/>
              <p:nvPr/>
            </p:nvGrpSpPr>
            <p:grpSpPr>
              <a:xfrm>
                <a:off x="1721118" y="-6478254"/>
                <a:ext cx="6636150" cy="1781031"/>
                <a:chOff x="1142789" y="-6447197"/>
                <a:chExt cx="6636150" cy="1781031"/>
              </a:xfrm>
            </p:grpSpPr>
            <p:grpSp>
              <p:nvGrpSpPr>
                <p:cNvPr id="298" name="グループ化 297"/>
                <p:cNvGrpSpPr/>
                <p:nvPr/>
              </p:nvGrpSpPr>
              <p:grpSpPr>
                <a:xfrm>
                  <a:off x="4457796" y="-6411083"/>
                  <a:ext cx="1661429" cy="1744917"/>
                  <a:chOff x="4457796" y="-6427708"/>
                  <a:chExt cx="1661429" cy="1744917"/>
                </a:xfrm>
              </p:grpSpPr>
              <p:sp>
                <p:nvSpPr>
                  <p:cNvPr id="309" name="アーチ 308"/>
                  <p:cNvSpPr/>
                  <p:nvPr/>
                </p:nvSpPr>
                <p:spPr>
                  <a:xfrm>
                    <a:off x="4457796" y="-6427708"/>
                    <a:ext cx="1626012" cy="1744917"/>
                  </a:xfrm>
                  <a:prstGeom prst="blockArc">
                    <a:avLst>
                      <a:gd name="adj1" fmla="val 10800000"/>
                      <a:gd name="adj2" fmla="val 16256134"/>
                      <a:gd name="adj3" fmla="val 161"/>
                    </a:avLst>
                  </a:prstGeom>
                  <a:ln w="28575">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0" name="アーチ 309"/>
                  <p:cNvSpPr/>
                  <p:nvPr/>
                </p:nvSpPr>
                <p:spPr>
                  <a:xfrm flipH="1">
                    <a:off x="4493213" y="-6427708"/>
                    <a:ext cx="1626012" cy="1744917"/>
                  </a:xfrm>
                  <a:prstGeom prst="blockArc">
                    <a:avLst>
                      <a:gd name="adj1" fmla="val 10800000"/>
                      <a:gd name="adj2" fmla="val 16256134"/>
                      <a:gd name="adj3" fmla="val 161"/>
                    </a:avLst>
                  </a:prstGeom>
                  <a:ln w="28575">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99" name="グループ化 298"/>
                <p:cNvGrpSpPr/>
                <p:nvPr/>
              </p:nvGrpSpPr>
              <p:grpSpPr>
                <a:xfrm rot="10800000">
                  <a:off x="6117510" y="-6419365"/>
                  <a:ext cx="1661429" cy="1744917"/>
                  <a:chOff x="4457796" y="-6427708"/>
                  <a:chExt cx="1661429" cy="1744917"/>
                </a:xfrm>
              </p:grpSpPr>
              <p:sp>
                <p:nvSpPr>
                  <p:cNvPr id="307" name="アーチ 306"/>
                  <p:cNvSpPr/>
                  <p:nvPr/>
                </p:nvSpPr>
                <p:spPr>
                  <a:xfrm>
                    <a:off x="4457796" y="-6427708"/>
                    <a:ext cx="1626012" cy="1744917"/>
                  </a:xfrm>
                  <a:prstGeom prst="blockArc">
                    <a:avLst>
                      <a:gd name="adj1" fmla="val 10800000"/>
                      <a:gd name="adj2" fmla="val 16256134"/>
                      <a:gd name="adj3" fmla="val 161"/>
                    </a:avLst>
                  </a:prstGeom>
                  <a:ln w="28575">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8" name="アーチ 307"/>
                  <p:cNvSpPr/>
                  <p:nvPr/>
                </p:nvSpPr>
                <p:spPr>
                  <a:xfrm flipH="1">
                    <a:off x="4493213" y="-6427708"/>
                    <a:ext cx="1626012" cy="1744917"/>
                  </a:xfrm>
                  <a:prstGeom prst="blockArc">
                    <a:avLst>
                      <a:gd name="adj1" fmla="val 10800000"/>
                      <a:gd name="adj2" fmla="val 16256134"/>
                      <a:gd name="adj3" fmla="val 161"/>
                    </a:avLst>
                  </a:prstGeom>
                  <a:ln w="28575">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00" name="グループ化 299"/>
                <p:cNvGrpSpPr/>
                <p:nvPr/>
              </p:nvGrpSpPr>
              <p:grpSpPr>
                <a:xfrm>
                  <a:off x="1142789" y="-6447197"/>
                  <a:ext cx="3318762" cy="1753199"/>
                  <a:chOff x="1736437" y="-5022420"/>
                  <a:chExt cx="3318762" cy="1753199"/>
                </a:xfrm>
              </p:grpSpPr>
              <p:grpSp>
                <p:nvGrpSpPr>
                  <p:cNvPr id="301" name="グループ化 300"/>
                  <p:cNvGrpSpPr/>
                  <p:nvPr/>
                </p:nvGrpSpPr>
                <p:grpSpPr>
                  <a:xfrm>
                    <a:off x="1736437" y="-5014138"/>
                    <a:ext cx="1659048" cy="1744917"/>
                    <a:chOff x="4457796" y="-6427708"/>
                    <a:chExt cx="1659048" cy="1744917"/>
                  </a:xfrm>
                </p:grpSpPr>
                <p:sp>
                  <p:nvSpPr>
                    <p:cNvPr id="305" name="アーチ 304"/>
                    <p:cNvSpPr/>
                    <p:nvPr/>
                  </p:nvSpPr>
                  <p:spPr>
                    <a:xfrm>
                      <a:off x="4457796" y="-6427708"/>
                      <a:ext cx="1626012" cy="1744917"/>
                    </a:xfrm>
                    <a:prstGeom prst="blockArc">
                      <a:avLst>
                        <a:gd name="adj1" fmla="val 10800000"/>
                        <a:gd name="adj2" fmla="val 16256134"/>
                        <a:gd name="adj3" fmla="val 161"/>
                      </a:avLst>
                    </a:prstGeom>
                    <a:ln w="28575">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6" name="アーチ 305"/>
                    <p:cNvSpPr/>
                    <p:nvPr/>
                  </p:nvSpPr>
                  <p:spPr>
                    <a:xfrm flipH="1">
                      <a:off x="4490832" y="-6427708"/>
                      <a:ext cx="1626012" cy="1744917"/>
                    </a:xfrm>
                    <a:prstGeom prst="blockArc">
                      <a:avLst>
                        <a:gd name="adj1" fmla="val 10800000"/>
                        <a:gd name="adj2" fmla="val 16256134"/>
                        <a:gd name="adj3" fmla="val 161"/>
                      </a:avLst>
                    </a:prstGeom>
                    <a:ln w="28575">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02" name="グループ化 301"/>
                  <p:cNvGrpSpPr/>
                  <p:nvPr/>
                </p:nvGrpSpPr>
                <p:grpSpPr>
                  <a:xfrm rot="10800000">
                    <a:off x="3393770" y="-5022420"/>
                    <a:ext cx="1661429" cy="1744917"/>
                    <a:chOff x="4457796" y="-6427708"/>
                    <a:chExt cx="1661429" cy="1744917"/>
                  </a:xfrm>
                </p:grpSpPr>
                <p:sp>
                  <p:nvSpPr>
                    <p:cNvPr id="303" name="アーチ 302"/>
                    <p:cNvSpPr/>
                    <p:nvPr/>
                  </p:nvSpPr>
                  <p:spPr>
                    <a:xfrm>
                      <a:off x="4457796" y="-6427708"/>
                      <a:ext cx="1626012" cy="1744917"/>
                    </a:xfrm>
                    <a:prstGeom prst="blockArc">
                      <a:avLst>
                        <a:gd name="adj1" fmla="val 10800000"/>
                        <a:gd name="adj2" fmla="val 16256134"/>
                        <a:gd name="adj3" fmla="val 161"/>
                      </a:avLst>
                    </a:prstGeom>
                    <a:ln w="28575">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4" name="アーチ 303"/>
                    <p:cNvSpPr/>
                    <p:nvPr/>
                  </p:nvSpPr>
                  <p:spPr>
                    <a:xfrm flipH="1">
                      <a:off x="4493213" y="-6427708"/>
                      <a:ext cx="1626012" cy="1744917"/>
                    </a:xfrm>
                    <a:prstGeom prst="blockArc">
                      <a:avLst>
                        <a:gd name="adj1" fmla="val 10800000"/>
                        <a:gd name="adj2" fmla="val 16256134"/>
                        <a:gd name="adj3" fmla="val 161"/>
                      </a:avLst>
                    </a:prstGeom>
                    <a:ln w="28575">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grpSp>
        <p:sp>
          <p:nvSpPr>
            <p:cNvPr id="293" name="二等辺三角形 292"/>
            <p:cNvSpPr/>
            <p:nvPr/>
          </p:nvSpPr>
          <p:spPr>
            <a:xfrm rot="1468561">
              <a:off x="2287117" y="2944784"/>
              <a:ext cx="112779" cy="100376"/>
            </a:xfrm>
            <a:prstGeom prst="triangle">
              <a:avLst/>
            </a:prstGeom>
            <a:solidFill>
              <a:srgbClr val="0099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Tree>
    <p:extLst>
      <p:ext uri="{BB962C8B-B14F-4D97-AF65-F5344CB8AC3E}">
        <p14:creationId xmlns:p14="http://schemas.microsoft.com/office/powerpoint/2010/main" val="11214326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41"/>
                                        </p:tgtEl>
                                        <p:attrNameLst>
                                          <p:attrName>style.visibility</p:attrName>
                                        </p:attrNameLst>
                                      </p:cBhvr>
                                      <p:to>
                                        <p:strVal val="visible"/>
                                      </p:to>
                                    </p:set>
                                    <p:animEffect transition="in" filter="fade">
                                      <p:cBhvr>
                                        <p:cTn id="7" dur="500"/>
                                        <p:tgtEl>
                                          <p:spTgt spid="24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28"/>
                                        </p:tgtEl>
                                        <p:attrNameLst>
                                          <p:attrName>style.visibility</p:attrName>
                                        </p:attrNameLst>
                                      </p:cBhvr>
                                      <p:to>
                                        <p:strVal val="visible"/>
                                      </p:to>
                                    </p:set>
                                    <p:animEffect transition="in" filter="fade">
                                      <p:cBhvr>
                                        <p:cTn id="17" dur="500"/>
                                        <p:tgtEl>
                                          <p:spTgt spid="12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94"/>
                                        </p:tgtEl>
                                        <p:attrNameLst>
                                          <p:attrName>style.visibility</p:attrName>
                                        </p:attrNameLst>
                                      </p:cBhvr>
                                      <p:to>
                                        <p:strVal val="visible"/>
                                      </p:to>
                                    </p:set>
                                    <p:animEffect transition="in" filter="fade">
                                      <p:cBhvr>
                                        <p:cTn id="22" dur="500"/>
                                        <p:tgtEl>
                                          <p:spTgt spid="2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3" name="表 162"/>
          <p:cNvGraphicFramePr>
            <a:graphicFrameLocks noGrp="1"/>
          </p:cNvGraphicFramePr>
          <p:nvPr>
            <p:extLst>
              <p:ext uri="{D42A27DB-BD31-4B8C-83A1-F6EECF244321}">
                <p14:modId xmlns:p14="http://schemas.microsoft.com/office/powerpoint/2010/main" val="3379383720"/>
              </p:ext>
            </p:extLst>
          </p:nvPr>
        </p:nvGraphicFramePr>
        <p:xfrm>
          <a:off x="35496" y="980728"/>
          <a:ext cx="5825694" cy="1615568"/>
        </p:xfrm>
        <a:graphic>
          <a:graphicData uri="http://schemas.openxmlformats.org/drawingml/2006/table">
            <a:tbl>
              <a:tblPr firstRow="1">
                <a:tableStyleId>{8EC20E35-A176-4012-BC5E-935CFFF8708E}</a:tableStyleId>
              </a:tblPr>
              <a:tblGrid>
                <a:gridCol w="1180690"/>
                <a:gridCol w="1111237"/>
                <a:gridCol w="1111237"/>
                <a:gridCol w="1111237"/>
                <a:gridCol w="1311293"/>
              </a:tblGrid>
              <a:tr h="251358">
                <a:tc>
                  <a:txBody>
                    <a:bodyPr/>
                    <a:lstStyle/>
                    <a:p>
                      <a:endParaRPr kumimoji="1"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tc>
                <a:tc>
                  <a:txBody>
                    <a:bodyPr/>
                    <a:lstStyle/>
                    <a:p>
                      <a:pPr algn="ctr"/>
                      <a:r>
                        <a:rPr kumimoji="1"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ssPalm</a:t>
                      </a:r>
                      <a:endParaRPr kumimoji="1"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tc>
                <a:tc>
                  <a:txBody>
                    <a:bodyPr/>
                    <a:lstStyle/>
                    <a:p>
                      <a:pPr algn="ctr"/>
                      <a:r>
                        <a:rPr kumimoji="1"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ccPalm</a:t>
                      </a:r>
                      <a:endParaRPr kumimoji="1"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tc>
                <a:tc>
                  <a:txBody>
                    <a:bodyPr/>
                    <a:lstStyle/>
                    <a:p>
                      <a:pPr algn="ctr"/>
                      <a:r>
                        <a:rPr kumimoji="1"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DODAP</a:t>
                      </a:r>
                      <a:endParaRPr kumimoji="1"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tc>
                <a:tc>
                  <a:txBody>
                    <a:bodyPr/>
                    <a:lstStyle/>
                    <a:p>
                      <a:pPr algn="ctr"/>
                      <a:r>
                        <a:rPr kumimoji="1"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DOTAP</a:t>
                      </a:r>
                      <a:endParaRPr kumimoji="1"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tc>
              </a:tr>
              <a:tr h="251358">
                <a:tc>
                  <a:txBody>
                    <a:bodyPr/>
                    <a:lstStyle/>
                    <a:p>
                      <a:pPr algn="ct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Size (nm)</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lnB w="12700" cap="flat" cmpd="sng" algn="ctr">
                      <a:solidFill>
                        <a:schemeClr val="tx1"/>
                      </a:solidFill>
                      <a:prstDash val="solid"/>
                      <a:round/>
                      <a:headEnd type="none" w="med" len="med"/>
                      <a:tailEnd type="none" w="med" len="med"/>
                    </a:lnB>
                  </a:tcPr>
                </a:tc>
                <a:tc>
                  <a:txBody>
                    <a:bodyPr/>
                    <a:lstStyle/>
                    <a:p>
                      <a:pPr algn="ctr"/>
                      <a:r>
                        <a:rPr kumimoji="1"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156.3</a:t>
                      </a:r>
                      <a:endParaRPr kumimoji="1"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lnB w="12700" cap="flat" cmpd="sng" algn="ctr">
                      <a:solidFill>
                        <a:schemeClr val="tx1"/>
                      </a:solidFill>
                      <a:prstDash val="solid"/>
                      <a:round/>
                      <a:headEnd type="none" w="med" len="med"/>
                      <a:tailEnd type="none" w="med" len="med"/>
                    </a:lnB>
                  </a:tcPr>
                </a:tc>
                <a:tc>
                  <a:txBody>
                    <a:bodyPr/>
                    <a:lstStyle/>
                    <a:p>
                      <a:pPr algn="ctr"/>
                      <a:r>
                        <a:rPr kumimoji="1"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150.3</a:t>
                      </a:r>
                      <a:endParaRPr kumimoji="1"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lnB w="12700" cap="flat" cmpd="sng" algn="ctr">
                      <a:solidFill>
                        <a:schemeClr val="tx1"/>
                      </a:solidFill>
                      <a:prstDash val="solid"/>
                      <a:round/>
                      <a:headEnd type="none" w="med" len="med"/>
                      <a:tailEnd type="none" w="med" len="med"/>
                    </a:lnB>
                  </a:tcPr>
                </a:tc>
                <a:tc>
                  <a:txBody>
                    <a:bodyPr/>
                    <a:lstStyle/>
                    <a:p>
                      <a:pPr algn="ctr"/>
                      <a:r>
                        <a:rPr kumimoji="1"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151.1</a:t>
                      </a:r>
                      <a:endParaRPr kumimoji="1"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lnB w="12700" cap="flat" cmpd="sng" algn="ctr">
                      <a:solidFill>
                        <a:schemeClr val="tx1"/>
                      </a:solidFill>
                      <a:prstDash val="solid"/>
                      <a:round/>
                      <a:headEnd type="none" w="med" len="med"/>
                      <a:tailEnd type="none" w="med" len="med"/>
                    </a:lnB>
                  </a:tcPr>
                </a:tc>
                <a:tc>
                  <a:txBody>
                    <a:bodyPr/>
                    <a:lstStyle/>
                    <a:p>
                      <a:pPr algn="ctr"/>
                      <a:r>
                        <a:rPr kumimoji="1"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235.8</a:t>
                      </a:r>
                      <a:endParaRPr kumimoji="1"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lnB w="12700" cap="flat" cmpd="sng" algn="ctr">
                      <a:solidFill>
                        <a:schemeClr val="tx1"/>
                      </a:solidFill>
                      <a:prstDash val="solid"/>
                      <a:round/>
                      <a:headEnd type="none" w="med" len="med"/>
                      <a:tailEnd type="none" w="med" len="med"/>
                    </a:lnB>
                  </a:tcPr>
                </a:tc>
              </a:tr>
              <a:tr h="251358">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PDI</a:t>
                      </a:r>
                      <a:endParaRPr kumimoji="1" lang="ja-JP" alt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kumimoji="1"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0.14</a:t>
                      </a:r>
                      <a:endParaRPr kumimoji="1"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kumimoji="1"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0.07</a:t>
                      </a:r>
                      <a:endParaRPr kumimoji="1"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kumimoji="1"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0.09</a:t>
                      </a:r>
                      <a:endParaRPr kumimoji="1"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kumimoji="1"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0.30</a:t>
                      </a:r>
                      <a:endParaRPr kumimoji="1"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90596">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sym typeface="Symbol"/>
                        </a:rPr>
                        <a:t></a:t>
                      </a: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sym typeface="Symbol"/>
                        </a:rPr>
                        <a:t>-potential</a:t>
                      </a:r>
                      <a:r>
                        <a:rPr kumimoji="1" lang="en-US" altLang="ja-JP" sz="1400" baseline="0" dirty="0" smtClean="0">
                          <a:latin typeface="Arial Unicode MS" panose="020B0604020202020204" pitchFamily="50" charset="-128"/>
                          <a:ea typeface="Arial Unicode MS" panose="020B0604020202020204" pitchFamily="50" charset="-128"/>
                          <a:cs typeface="Arial Unicode MS" panose="020B0604020202020204" pitchFamily="50" charset="-128"/>
                          <a:sym typeface="Symbol"/>
                        </a:rPr>
                        <a:t> (mV)</a:t>
                      </a:r>
                      <a:endParaRPr kumimoji="1" lang="ja-JP" alt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lnT w="12700" cap="flat" cmpd="sng" algn="ctr">
                      <a:solidFill>
                        <a:schemeClr val="tx1"/>
                      </a:solidFill>
                      <a:prstDash val="solid"/>
                      <a:round/>
                      <a:headEnd type="none" w="med" len="med"/>
                      <a:tailEnd type="none" w="med" len="med"/>
                    </a:lnT>
                  </a:tcPr>
                </a:tc>
                <a:tc>
                  <a:txBody>
                    <a:bodyPr/>
                    <a:lstStyle/>
                    <a:p>
                      <a:pPr algn="ctr"/>
                      <a:r>
                        <a:rPr kumimoji="1"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-0.08</a:t>
                      </a:r>
                      <a:endParaRPr kumimoji="1"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lnT w="12700" cap="flat" cmpd="sng" algn="ctr">
                      <a:solidFill>
                        <a:schemeClr val="tx1"/>
                      </a:solidFill>
                      <a:prstDash val="solid"/>
                      <a:round/>
                      <a:headEnd type="none" w="med" len="med"/>
                      <a:tailEnd type="none" w="med" len="med"/>
                    </a:lnT>
                  </a:tcPr>
                </a:tc>
                <a:tc>
                  <a:txBody>
                    <a:bodyPr/>
                    <a:lstStyle/>
                    <a:p>
                      <a:pPr algn="ctr"/>
                      <a:r>
                        <a:rPr kumimoji="1"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+12.4</a:t>
                      </a:r>
                      <a:endParaRPr kumimoji="1"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lnT w="12700" cap="flat" cmpd="sng" algn="ctr">
                      <a:solidFill>
                        <a:schemeClr val="tx1"/>
                      </a:solidFill>
                      <a:prstDash val="solid"/>
                      <a:round/>
                      <a:headEnd type="none" w="med" len="med"/>
                      <a:tailEnd type="none" w="med" len="med"/>
                    </a:lnT>
                  </a:tcPr>
                </a:tc>
                <a:tc>
                  <a:txBody>
                    <a:bodyPr/>
                    <a:lstStyle/>
                    <a:p>
                      <a:pPr algn="ctr"/>
                      <a:r>
                        <a:rPr kumimoji="1"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-3.18</a:t>
                      </a:r>
                      <a:endParaRPr kumimoji="1"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lnT w="12700" cap="flat" cmpd="sng" algn="ctr">
                      <a:solidFill>
                        <a:schemeClr val="tx1"/>
                      </a:solidFill>
                      <a:prstDash val="solid"/>
                      <a:round/>
                      <a:headEnd type="none" w="med" len="med"/>
                      <a:tailEnd type="none" w="med" len="med"/>
                    </a:lnT>
                  </a:tcPr>
                </a:tc>
                <a:tc>
                  <a:txBody>
                    <a:bodyPr/>
                    <a:lstStyle/>
                    <a:p>
                      <a:pPr algn="ctr"/>
                      <a:r>
                        <a:rPr kumimoji="1"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+57.9</a:t>
                      </a:r>
                      <a:endParaRPr kumimoji="1" lang="ja-JP" altLang="en-US" sz="1800" dirty="0">
                        <a:latin typeface="Arial Unicode MS" panose="020B0604020202020204" pitchFamily="50" charset="-128"/>
                        <a:ea typeface="Arial Unicode MS" panose="020B0604020202020204" pitchFamily="50" charset="-128"/>
                        <a:cs typeface="Arial Unicode MS" panose="020B0604020202020204" pitchFamily="50" charset="-128"/>
                      </a:endParaRPr>
                    </a:p>
                  </a:txBody>
                  <a:tcPr marL="91442" marR="91442" marT="45736" marB="45736">
                    <a:lnT w="12700" cap="flat" cmpd="sng" algn="ctr">
                      <a:solidFill>
                        <a:schemeClr val="tx1"/>
                      </a:solidFill>
                      <a:prstDash val="solid"/>
                      <a:round/>
                      <a:headEnd type="none" w="med" len="med"/>
                      <a:tailEnd type="none" w="med" len="med"/>
                    </a:lnT>
                  </a:tcPr>
                </a:tc>
              </a:tr>
            </a:tbl>
          </a:graphicData>
        </a:graphic>
      </p:graphicFrame>
      <p:sp>
        <p:nvSpPr>
          <p:cNvPr id="170" name="円/楕円 169"/>
          <p:cNvSpPr/>
          <p:nvPr/>
        </p:nvSpPr>
        <p:spPr>
          <a:xfrm>
            <a:off x="4818175" y="2068379"/>
            <a:ext cx="890588" cy="4318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9" name="正方形/長方形 158"/>
          <p:cNvSpPr/>
          <p:nvPr/>
        </p:nvSpPr>
        <p:spPr>
          <a:xfrm>
            <a:off x="4208213" y="6526271"/>
            <a:ext cx="5128317" cy="338554"/>
          </a:xfrm>
          <a:prstGeom prst="rect">
            <a:avLst/>
          </a:prstGeom>
        </p:spPr>
        <p:txBody>
          <a:bodyPr wrap="square">
            <a:spAutoFit/>
          </a:bodyPr>
          <a:lstStyle/>
          <a:p>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Akita H* and Ishiba R </a:t>
            </a:r>
            <a:r>
              <a:rPr lang="en-US" altLang="ja-JP" sz="1600" i="1" dirty="0" smtClean="0">
                <a:latin typeface="Arial Unicode MS" panose="020B0604020202020204" pitchFamily="50" charset="-128"/>
                <a:ea typeface="Arial Unicode MS" panose="020B0604020202020204" pitchFamily="50" charset="-128"/>
                <a:cs typeface="Arial Unicode MS" panose="020B0604020202020204" pitchFamily="50" charset="-128"/>
              </a:rPr>
              <a:t>et al. </a:t>
            </a:r>
            <a:r>
              <a:rPr lang="en-US" altLang="ja-JP" sz="1600" b="1" dirty="0" err="1" smtClean="0">
                <a:latin typeface="Arial Unicode MS" panose="020B0604020202020204" pitchFamily="50" charset="-128"/>
                <a:ea typeface="Arial Unicode MS" panose="020B0604020202020204" pitchFamily="50" charset="-128"/>
                <a:cs typeface="Arial Unicode MS" panose="020B0604020202020204" pitchFamily="50" charset="-128"/>
              </a:rPr>
              <a:t>Adv</a:t>
            </a:r>
            <a:r>
              <a:rPr lang="en-US" altLang="ja-JP" sz="1600" b="1"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600" b="1" dirty="0" err="1">
                <a:latin typeface="Arial Unicode MS" panose="020B0604020202020204" pitchFamily="50" charset="-128"/>
                <a:ea typeface="Arial Unicode MS" panose="020B0604020202020204" pitchFamily="50" charset="-128"/>
                <a:cs typeface="Arial Unicode MS" panose="020B0604020202020204" pitchFamily="50" charset="-128"/>
              </a:rPr>
              <a:t>Healthc</a:t>
            </a:r>
            <a:r>
              <a:rPr lang="en-US" altLang="ja-JP" sz="1600" b="1"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600" b="1" dirty="0" smtClean="0">
                <a:latin typeface="Arial Unicode MS" panose="020B0604020202020204" pitchFamily="50" charset="-128"/>
                <a:ea typeface="Arial Unicode MS" panose="020B0604020202020204" pitchFamily="50" charset="-128"/>
                <a:cs typeface="Arial Unicode MS" panose="020B0604020202020204" pitchFamily="50" charset="-128"/>
              </a:rPr>
              <a:t>Mat</a:t>
            </a: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 2013</a:t>
            </a:r>
          </a:p>
        </p:txBody>
      </p:sp>
      <p:sp>
        <p:nvSpPr>
          <p:cNvPr id="160" name="円/楕円 159"/>
          <p:cNvSpPr/>
          <p:nvPr/>
        </p:nvSpPr>
        <p:spPr>
          <a:xfrm>
            <a:off x="1377358" y="2080692"/>
            <a:ext cx="890588" cy="431800"/>
          </a:xfrm>
          <a:prstGeom prst="ellipse">
            <a:avLst/>
          </a:pr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1" name="テキスト ボックス 163"/>
          <p:cNvSpPr txBox="1">
            <a:spLocks noChangeArrowheads="1"/>
          </p:cNvSpPr>
          <p:nvPr/>
        </p:nvSpPr>
        <p:spPr bwMode="auto">
          <a:xfrm>
            <a:off x="81904" y="0"/>
            <a:ext cx="862607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Physicochemical characters and </a:t>
            </a:r>
            <a:r>
              <a:rPr lang="en-US" altLang="ja-JP" i="1" dirty="0" smtClean="0">
                <a:latin typeface="Arial Unicode MS" panose="020B0604020202020204" pitchFamily="50" charset="-128"/>
                <a:ea typeface="Arial Unicode MS" panose="020B0604020202020204" pitchFamily="50" charset="-128"/>
                <a:cs typeface="Arial Unicode MS" panose="020B0604020202020204" pitchFamily="50" charset="-128"/>
              </a:rPr>
              <a:t>in vitro </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transgene expression</a:t>
            </a:r>
            <a:endParaRPr lang="en-US" altLang="ja-JP" baseline="-25000" dirty="0" smtClean="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 name="テキスト ボックス 1"/>
          <p:cNvSpPr txBox="1"/>
          <p:nvPr/>
        </p:nvSpPr>
        <p:spPr>
          <a:xfrm>
            <a:off x="1387206" y="2560460"/>
            <a:ext cx="928459" cy="369332"/>
          </a:xfrm>
          <a:prstGeom prst="rect">
            <a:avLst/>
          </a:prstGeom>
          <a:noFill/>
        </p:spPr>
        <p:txBody>
          <a:bodyPr wrap="none" rtlCol="0">
            <a:spAutoFit/>
          </a:bodyPr>
          <a:lstStyle/>
          <a:p>
            <a:r>
              <a:rPr kumimoji="1" lang="en-US" altLang="ja-JP"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Neutral</a:t>
            </a:r>
            <a:endParaRPr kumimoji="1" lang="ja-JP" altLang="en-US"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6" name="テキスト ボックス 235"/>
          <p:cNvSpPr txBox="1"/>
          <p:nvPr/>
        </p:nvSpPr>
        <p:spPr>
          <a:xfrm>
            <a:off x="4788024" y="2555628"/>
            <a:ext cx="1018227" cy="369332"/>
          </a:xfrm>
          <a:prstGeom prst="rect">
            <a:avLst/>
          </a:prstGeom>
          <a:noFill/>
        </p:spPr>
        <p:txBody>
          <a:bodyPr wrap="none" rtlCol="0">
            <a:spAutoFit/>
          </a:bodyPr>
          <a:lstStyle/>
          <a:p>
            <a:r>
              <a:rPr kumimoji="1" lang="en-US" altLang="ja-JP"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Cationic</a:t>
            </a:r>
            <a:endParaRPr kumimoji="1" lang="ja-JP" altLang="en-US"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 name="テキスト ボックス 8"/>
          <p:cNvSpPr txBox="1"/>
          <p:nvPr/>
        </p:nvSpPr>
        <p:spPr>
          <a:xfrm>
            <a:off x="1386420" y="490648"/>
            <a:ext cx="840295" cy="477054"/>
          </a:xfrm>
          <a:prstGeom prst="rect">
            <a:avLst/>
          </a:prstGeom>
          <a:noFill/>
        </p:spPr>
        <p:txBody>
          <a:bodyPr wrap="none" rtlCol="0">
            <a:spAutoFit/>
          </a:bodyPr>
          <a:lstStyle/>
          <a:p>
            <a:pPr>
              <a:lnSpc>
                <a:spcPts val="1500"/>
              </a:lnSpc>
            </a:pPr>
            <a:r>
              <a:rPr kumimoji="1" lang="en-US" altLang="ja-JP" sz="1400"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Tertiary </a:t>
            </a:r>
          </a:p>
          <a:p>
            <a:pPr>
              <a:lnSpc>
                <a:spcPts val="1500"/>
              </a:lnSpc>
            </a:pPr>
            <a:r>
              <a:rPr kumimoji="1" lang="en-US" altLang="ja-JP" sz="1400"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amines</a:t>
            </a:r>
            <a:endParaRPr kumimoji="1" lang="ja-JP" altLang="en-US" sz="1400"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7" name="テキスト ボックス 236"/>
          <p:cNvSpPr txBox="1"/>
          <p:nvPr/>
        </p:nvSpPr>
        <p:spPr>
          <a:xfrm>
            <a:off x="4420913" y="461665"/>
            <a:ext cx="1576072" cy="477054"/>
          </a:xfrm>
          <a:prstGeom prst="rect">
            <a:avLst/>
          </a:prstGeom>
          <a:noFill/>
        </p:spPr>
        <p:txBody>
          <a:bodyPr wrap="none" rtlCol="0">
            <a:spAutoFit/>
          </a:bodyPr>
          <a:lstStyle/>
          <a:p>
            <a:pPr algn="ctr">
              <a:lnSpc>
                <a:spcPts val="1500"/>
              </a:lnSpc>
            </a:pPr>
            <a:r>
              <a:rPr kumimoji="1"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Cationic lipid</a:t>
            </a:r>
          </a:p>
          <a:p>
            <a:pPr algn="ctr">
              <a:lnSpc>
                <a:spcPts val="1500"/>
              </a:lnSpc>
            </a:pP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quaternary amine</a:t>
            </a:r>
            <a:endParaRPr kumimoji="1" lang="ja-JP" altLang="en-US"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0" name="グループ化 9"/>
          <p:cNvGrpSpPr/>
          <p:nvPr/>
        </p:nvGrpSpPr>
        <p:grpSpPr>
          <a:xfrm>
            <a:off x="3007296" y="3033307"/>
            <a:ext cx="3042068" cy="3579757"/>
            <a:chOff x="3007296" y="3033307"/>
            <a:chExt cx="3042068" cy="3579757"/>
          </a:xfrm>
        </p:grpSpPr>
        <p:grpSp>
          <p:nvGrpSpPr>
            <p:cNvPr id="168" name="グループ化 167"/>
            <p:cNvGrpSpPr>
              <a:grpSpLocks/>
            </p:cNvGrpSpPr>
            <p:nvPr/>
          </p:nvGrpSpPr>
          <p:grpSpPr bwMode="auto">
            <a:xfrm>
              <a:off x="3007296" y="3033307"/>
              <a:ext cx="2829035" cy="3277006"/>
              <a:chOff x="3235057" y="3032645"/>
              <a:chExt cx="2829858" cy="3276931"/>
            </a:xfrm>
          </p:grpSpPr>
          <p:sp>
            <p:nvSpPr>
              <p:cNvPr id="12377" name="Rectangle 7"/>
              <p:cNvSpPr>
                <a:spLocks noChangeArrowheads="1"/>
              </p:cNvSpPr>
              <p:nvPr/>
            </p:nvSpPr>
            <p:spPr bwMode="auto">
              <a:xfrm>
                <a:off x="3766017" y="3809448"/>
                <a:ext cx="2296661" cy="21789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78" name="Rectangle 8"/>
              <p:cNvSpPr>
                <a:spLocks noChangeArrowheads="1"/>
              </p:cNvSpPr>
              <p:nvPr/>
            </p:nvSpPr>
            <p:spPr bwMode="auto">
              <a:xfrm>
                <a:off x="3862697" y="4375620"/>
                <a:ext cx="380270" cy="160844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79" name="Freeform 9"/>
              <p:cNvSpPr>
                <a:spLocks/>
              </p:cNvSpPr>
              <p:nvPr/>
            </p:nvSpPr>
            <p:spPr bwMode="auto">
              <a:xfrm>
                <a:off x="3862697" y="4375620"/>
                <a:ext cx="380270" cy="1608443"/>
              </a:xfrm>
              <a:custGeom>
                <a:avLst/>
                <a:gdLst>
                  <a:gd name="T0" fmla="*/ 0 w 313"/>
                  <a:gd name="T1" fmla="*/ 2147483647 h 1396"/>
                  <a:gd name="T2" fmla="*/ 0 w 313"/>
                  <a:gd name="T3" fmla="*/ 2147483647 h 1396"/>
                  <a:gd name="T4" fmla="*/ 0 w 313"/>
                  <a:gd name="T5" fmla="*/ 0 h 1396"/>
                  <a:gd name="T6" fmla="*/ 2147483647 w 313"/>
                  <a:gd name="T7" fmla="*/ 0 h 1396"/>
                  <a:gd name="T8" fmla="*/ 2147483647 w 313"/>
                  <a:gd name="T9" fmla="*/ 2147483647 h 13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1396">
                    <a:moveTo>
                      <a:pt x="0" y="1396"/>
                    </a:moveTo>
                    <a:lnTo>
                      <a:pt x="0" y="1396"/>
                    </a:lnTo>
                    <a:lnTo>
                      <a:pt x="0" y="0"/>
                    </a:lnTo>
                    <a:lnTo>
                      <a:pt x="313" y="0"/>
                    </a:lnTo>
                    <a:lnTo>
                      <a:pt x="313" y="1396"/>
                    </a:lnTo>
                  </a:path>
                </a:pathLst>
              </a:custGeom>
              <a:gradFill rotWithShape="1">
                <a:gsLst>
                  <a:gs pos="0">
                    <a:srgbClr val="800000"/>
                  </a:gs>
                  <a:gs pos="100000">
                    <a:srgbClr val="FF00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80" name="Freeform 10"/>
              <p:cNvSpPr>
                <a:spLocks/>
              </p:cNvSpPr>
              <p:nvPr/>
            </p:nvSpPr>
            <p:spPr bwMode="auto">
              <a:xfrm>
                <a:off x="3959375" y="4229788"/>
                <a:ext cx="189061" cy="0"/>
              </a:xfrm>
              <a:custGeom>
                <a:avLst/>
                <a:gdLst>
                  <a:gd name="T0" fmla="*/ 0 w 156"/>
                  <a:gd name="T1" fmla="*/ 2147483647 w 156"/>
                  <a:gd name="T2" fmla="*/ 0 w 156"/>
                  <a:gd name="T3" fmla="*/ 0 60000 65536"/>
                  <a:gd name="T4" fmla="*/ 0 60000 65536"/>
                  <a:gd name="T5" fmla="*/ 0 60000 65536"/>
                </a:gdLst>
                <a:ahLst/>
                <a:cxnLst>
                  <a:cxn ang="T3">
                    <a:pos x="T0" y="0"/>
                  </a:cxn>
                  <a:cxn ang="T4">
                    <a:pos x="T1" y="0"/>
                  </a:cxn>
                  <a:cxn ang="T5">
                    <a:pos x="T2" y="0"/>
                  </a:cxn>
                </a:cxnLst>
                <a:rect l="0" t="0" r="r" b="b"/>
                <a:pathLst>
                  <a:path w="156">
                    <a:moveTo>
                      <a:pt x="0" y="0"/>
                    </a:moveTo>
                    <a:lnTo>
                      <a:pt x="156" y="0"/>
                    </a:lnTo>
                    <a:lnTo>
                      <a:pt x="0" y="0"/>
                    </a:lnTo>
                  </a:path>
                </a:pathLst>
              </a:custGeom>
              <a:noFill/>
              <a:ln w="6">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81" name="Line 11"/>
              <p:cNvSpPr>
                <a:spLocks noChangeShapeType="1"/>
              </p:cNvSpPr>
              <p:nvPr/>
            </p:nvSpPr>
            <p:spPr bwMode="auto">
              <a:xfrm>
                <a:off x="4053905" y="4229788"/>
                <a:ext cx="0" cy="145832"/>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82" name="Rectangle 12"/>
              <p:cNvSpPr>
                <a:spLocks noChangeArrowheads="1"/>
              </p:cNvSpPr>
              <p:nvPr/>
            </p:nvSpPr>
            <p:spPr bwMode="auto">
              <a:xfrm>
                <a:off x="4436324" y="5149817"/>
                <a:ext cx="380271" cy="834247"/>
              </a:xfrm>
              <a:prstGeom prst="rect">
                <a:avLst/>
              </a:prstGeom>
              <a:gradFill rotWithShape="0">
                <a:gsLst>
                  <a:gs pos="0">
                    <a:srgbClr val="002060"/>
                  </a:gs>
                  <a:gs pos="100000">
                    <a:srgbClr val="0070C0"/>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83" name="Freeform 13"/>
              <p:cNvSpPr>
                <a:spLocks/>
              </p:cNvSpPr>
              <p:nvPr/>
            </p:nvSpPr>
            <p:spPr bwMode="auto">
              <a:xfrm>
                <a:off x="4436324" y="5149817"/>
                <a:ext cx="380271" cy="834247"/>
              </a:xfrm>
              <a:custGeom>
                <a:avLst/>
                <a:gdLst>
                  <a:gd name="T0" fmla="*/ 0 w 313"/>
                  <a:gd name="T1" fmla="*/ 2147483647 h 724"/>
                  <a:gd name="T2" fmla="*/ 0 w 313"/>
                  <a:gd name="T3" fmla="*/ 2147483647 h 724"/>
                  <a:gd name="T4" fmla="*/ 0 w 313"/>
                  <a:gd name="T5" fmla="*/ 0 h 724"/>
                  <a:gd name="T6" fmla="*/ 2147483647 w 313"/>
                  <a:gd name="T7" fmla="*/ 0 h 724"/>
                  <a:gd name="T8" fmla="*/ 2147483647 w 313"/>
                  <a:gd name="T9" fmla="*/ 2147483647 h 7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724">
                    <a:moveTo>
                      <a:pt x="0" y="724"/>
                    </a:moveTo>
                    <a:lnTo>
                      <a:pt x="0" y="724"/>
                    </a:lnTo>
                    <a:lnTo>
                      <a:pt x="0" y="0"/>
                    </a:lnTo>
                    <a:lnTo>
                      <a:pt x="313" y="0"/>
                    </a:lnTo>
                    <a:lnTo>
                      <a:pt x="313" y="7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84" name="Freeform 14"/>
              <p:cNvSpPr>
                <a:spLocks/>
              </p:cNvSpPr>
              <p:nvPr/>
            </p:nvSpPr>
            <p:spPr bwMode="auto">
              <a:xfrm>
                <a:off x="4533004" y="5117648"/>
                <a:ext cx="189061" cy="0"/>
              </a:xfrm>
              <a:custGeom>
                <a:avLst/>
                <a:gdLst>
                  <a:gd name="T0" fmla="*/ 0 w 156"/>
                  <a:gd name="T1" fmla="*/ 2147483647 w 156"/>
                  <a:gd name="T2" fmla="*/ 0 w 156"/>
                  <a:gd name="T3" fmla="*/ 0 60000 65536"/>
                  <a:gd name="T4" fmla="*/ 0 60000 65536"/>
                  <a:gd name="T5" fmla="*/ 0 60000 65536"/>
                </a:gdLst>
                <a:ahLst/>
                <a:cxnLst>
                  <a:cxn ang="T3">
                    <a:pos x="T0" y="0"/>
                  </a:cxn>
                  <a:cxn ang="T4">
                    <a:pos x="T1" y="0"/>
                  </a:cxn>
                  <a:cxn ang="T5">
                    <a:pos x="T2" y="0"/>
                  </a:cxn>
                </a:cxnLst>
                <a:rect l="0" t="0" r="r" b="b"/>
                <a:pathLst>
                  <a:path w="156">
                    <a:moveTo>
                      <a:pt x="0" y="0"/>
                    </a:moveTo>
                    <a:lnTo>
                      <a:pt x="156" y="0"/>
                    </a:lnTo>
                    <a:lnTo>
                      <a:pt x="0" y="0"/>
                    </a:lnTo>
                  </a:path>
                </a:pathLst>
              </a:custGeom>
              <a:noFill/>
              <a:ln w="6">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85" name="Line 15"/>
              <p:cNvSpPr>
                <a:spLocks noChangeShapeType="1"/>
              </p:cNvSpPr>
              <p:nvPr/>
            </p:nvSpPr>
            <p:spPr bwMode="auto">
              <a:xfrm>
                <a:off x="4627534" y="5117648"/>
                <a:ext cx="0" cy="32168"/>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86" name="Rectangle 16"/>
              <p:cNvSpPr>
                <a:spLocks noChangeArrowheads="1"/>
              </p:cNvSpPr>
              <p:nvPr/>
            </p:nvSpPr>
            <p:spPr bwMode="auto">
              <a:xfrm>
                <a:off x="5009953" y="5619483"/>
                <a:ext cx="382419" cy="364581"/>
              </a:xfrm>
              <a:prstGeom prst="rect">
                <a:avLst/>
              </a:prstGeom>
              <a:gradFill rotWithShape="0">
                <a:gsLst>
                  <a:gs pos="0">
                    <a:srgbClr val="006600"/>
                  </a:gs>
                  <a:gs pos="100000">
                    <a:srgbClr val="33CC33"/>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87" name="Freeform 17"/>
              <p:cNvSpPr>
                <a:spLocks/>
              </p:cNvSpPr>
              <p:nvPr/>
            </p:nvSpPr>
            <p:spPr bwMode="auto">
              <a:xfrm>
                <a:off x="5009953" y="5619483"/>
                <a:ext cx="380270" cy="364581"/>
              </a:xfrm>
              <a:custGeom>
                <a:avLst/>
                <a:gdLst>
                  <a:gd name="T0" fmla="*/ 0 w 313"/>
                  <a:gd name="T1" fmla="*/ 2147483647 h 317"/>
                  <a:gd name="T2" fmla="*/ 0 w 313"/>
                  <a:gd name="T3" fmla="*/ 2147483647 h 317"/>
                  <a:gd name="T4" fmla="*/ 0 w 313"/>
                  <a:gd name="T5" fmla="*/ 0 h 317"/>
                  <a:gd name="T6" fmla="*/ 2147483647 w 313"/>
                  <a:gd name="T7" fmla="*/ 0 h 317"/>
                  <a:gd name="T8" fmla="*/ 2147483647 w 313"/>
                  <a:gd name="T9" fmla="*/ 2147483647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317">
                    <a:moveTo>
                      <a:pt x="0" y="317"/>
                    </a:moveTo>
                    <a:lnTo>
                      <a:pt x="0" y="317"/>
                    </a:lnTo>
                    <a:lnTo>
                      <a:pt x="0" y="0"/>
                    </a:lnTo>
                    <a:lnTo>
                      <a:pt x="313" y="0"/>
                    </a:lnTo>
                    <a:lnTo>
                      <a:pt x="313" y="3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88" name="Freeform 18"/>
              <p:cNvSpPr>
                <a:spLocks/>
              </p:cNvSpPr>
              <p:nvPr/>
            </p:nvSpPr>
            <p:spPr bwMode="auto">
              <a:xfrm>
                <a:off x="5106631" y="5278492"/>
                <a:ext cx="189061" cy="0"/>
              </a:xfrm>
              <a:custGeom>
                <a:avLst/>
                <a:gdLst>
                  <a:gd name="T0" fmla="*/ 0 w 156"/>
                  <a:gd name="T1" fmla="*/ 2147483647 w 156"/>
                  <a:gd name="T2" fmla="*/ 0 w 156"/>
                  <a:gd name="T3" fmla="*/ 0 60000 65536"/>
                  <a:gd name="T4" fmla="*/ 0 60000 65536"/>
                  <a:gd name="T5" fmla="*/ 0 60000 65536"/>
                </a:gdLst>
                <a:ahLst/>
                <a:cxnLst>
                  <a:cxn ang="T3">
                    <a:pos x="T0" y="0"/>
                  </a:cxn>
                  <a:cxn ang="T4">
                    <a:pos x="T1" y="0"/>
                  </a:cxn>
                  <a:cxn ang="T5">
                    <a:pos x="T2" y="0"/>
                  </a:cxn>
                </a:cxnLst>
                <a:rect l="0" t="0" r="r" b="b"/>
                <a:pathLst>
                  <a:path w="156">
                    <a:moveTo>
                      <a:pt x="0" y="0"/>
                    </a:moveTo>
                    <a:lnTo>
                      <a:pt x="156" y="0"/>
                    </a:lnTo>
                    <a:lnTo>
                      <a:pt x="0" y="0"/>
                    </a:lnTo>
                  </a:path>
                </a:pathLst>
              </a:custGeom>
              <a:noFill/>
              <a:ln w="6">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89" name="Line 19"/>
              <p:cNvSpPr>
                <a:spLocks noChangeShapeType="1"/>
              </p:cNvSpPr>
              <p:nvPr/>
            </p:nvSpPr>
            <p:spPr bwMode="auto">
              <a:xfrm>
                <a:off x="5201161" y="5278492"/>
                <a:ext cx="0" cy="340991"/>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90" name="Rectangle 20"/>
              <p:cNvSpPr>
                <a:spLocks noChangeArrowheads="1"/>
              </p:cNvSpPr>
              <p:nvPr/>
            </p:nvSpPr>
            <p:spPr bwMode="auto">
              <a:xfrm>
                <a:off x="5585729" y="4255523"/>
                <a:ext cx="382419" cy="1728541"/>
              </a:xfrm>
              <a:prstGeom prst="rect">
                <a:avLst/>
              </a:prstGeom>
              <a:gradFill rotWithShape="0">
                <a:gsLst>
                  <a:gs pos="0">
                    <a:srgbClr val="6600CC"/>
                  </a:gs>
                  <a:gs pos="100000">
                    <a:srgbClr val="9966FF"/>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91" name="Freeform 21"/>
              <p:cNvSpPr>
                <a:spLocks/>
              </p:cNvSpPr>
              <p:nvPr/>
            </p:nvSpPr>
            <p:spPr bwMode="auto">
              <a:xfrm>
                <a:off x="5585729" y="4255523"/>
                <a:ext cx="380270" cy="1726395"/>
              </a:xfrm>
              <a:custGeom>
                <a:avLst/>
                <a:gdLst>
                  <a:gd name="T0" fmla="*/ 0 w 313"/>
                  <a:gd name="T1" fmla="*/ 2147483647 h 1500"/>
                  <a:gd name="T2" fmla="*/ 0 w 313"/>
                  <a:gd name="T3" fmla="*/ 2147483647 h 1500"/>
                  <a:gd name="T4" fmla="*/ 0 w 313"/>
                  <a:gd name="T5" fmla="*/ 0 h 1500"/>
                  <a:gd name="T6" fmla="*/ 2147483647 w 313"/>
                  <a:gd name="T7" fmla="*/ 0 h 1500"/>
                  <a:gd name="T8" fmla="*/ 2147483647 w 313"/>
                  <a:gd name="T9" fmla="*/ 2147483647 h 15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1500">
                    <a:moveTo>
                      <a:pt x="0" y="1500"/>
                    </a:moveTo>
                    <a:lnTo>
                      <a:pt x="0" y="1500"/>
                    </a:lnTo>
                    <a:lnTo>
                      <a:pt x="0" y="0"/>
                    </a:lnTo>
                    <a:lnTo>
                      <a:pt x="313" y="0"/>
                    </a:lnTo>
                    <a:lnTo>
                      <a:pt x="313" y="1500"/>
                    </a:lnTo>
                  </a:path>
                </a:pathLst>
              </a:custGeom>
              <a:noFill/>
              <a:ln w="6">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92" name="Freeform 22"/>
              <p:cNvSpPr>
                <a:spLocks/>
              </p:cNvSpPr>
              <p:nvPr/>
            </p:nvSpPr>
            <p:spPr bwMode="auto">
              <a:xfrm>
                <a:off x="5680259" y="4244799"/>
                <a:ext cx="191209" cy="0"/>
              </a:xfrm>
              <a:custGeom>
                <a:avLst/>
                <a:gdLst>
                  <a:gd name="T0" fmla="*/ 0 w 156"/>
                  <a:gd name="T1" fmla="*/ 2147483647 w 156"/>
                  <a:gd name="T2" fmla="*/ 0 w 156"/>
                  <a:gd name="T3" fmla="*/ 0 60000 65536"/>
                  <a:gd name="T4" fmla="*/ 0 60000 65536"/>
                  <a:gd name="T5" fmla="*/ 0 60000 65536"/>
                </a:gdLst>
                <a:ahLst/>
                <a:cxnLst>
                  <a:cxn ang="T3">
                    <a:pos x="T0" y="0"/>
                  </a:cxn>
                  <a:cxn ang="T4">
                    <a:pos x="T1" y="0"/>
                  </a:cxn>
                  <a:cxn ang="T5">
                    <a:pos x="T2" y="0"/>
                  </a:cxn>
                </a:cxnLst>
                <a:rect l="0" t="0" r="r" b="b"/>
                <a:pathLst>
                  <a:path w="156">
                    <a:moveTo>
                      <a:pt x="0" y="0"/>
                    </a:moveTo>
                    <a:lnTo>
                      <a:pt x="156" y="0"/>
                    </a:lnTo>
                    <a:lnTo>
                      <a:pt x="0" y="0"/>
                    </a:lnTo>
                  </a:path>
                </a:pathLst>
              </a:custGeom>
              <a:noFill/>
              <a:ln w="6">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93" name="Line 23"/>
              <p:cNvSpPr>
                <a:spLocks noChangeShapeType="1"/>
              </p:cNvSpPr>
              <p:nvPr/>
            </p:nvSpPr>
            <p:spPr bwMode="auto">
              <a:xfrm>
                <a:off x="5776938" y="4244799"/>
                <a:ext cx="0" cy="10724"/>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94" name="Rectangle 24"/>
              <p:cNvSpPr>
                <a:spLocks noChangeArrowheads="1"/>
              </p:cNvSpPr>
              <p:nvPr/>
            </p:nvSpPr>
            <p:spPr bwMode="auto">
              <a:xfrm rot="-5400000">
                <a:off x="1941754" y="4800830"/>
                <a:ext cx="280204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Gene expression</a:t>
                </a:r>
                <a:r>
                  <a:rPr lang="en-US" altLang="ja-JP" sz="14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 (RLU/mg protein)</a:t>
                </a:r>
                <a:endParaRPr lang="ja-JP" altLang="ja-JP"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95" name="Line 27"/>
              <p:cNvSpPr>
                <a:spLocks noChangeShapeType="1"/>
              </p:cNvSpPr>
              <p:nvPr/>
            </p:nvSpPr>
            <p:spPr bwMode="auto">
              <a:xfrm>
                <a:off x="3766017" y="5984063"/>
                <a:ext cx="229666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96" name="Line 28"/>
              <p:cNvSpPr>
                <a:spLocks noChangeShapeType="1"/>
              </p:cNvSpPr>
              <p:nvPr/>
            </p:nvSpPr>
            <p:spPr bwMode="auto">
              <a:xfrm>
                <a:off x="4053905" y="5984063"/>
                <a:ext cx="0" cy="38603"/>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97" name="Line 30"/>
              <p:cNvSpPr>
                <a:spLocks noChangeShapeType="1"/>
              </p:cNvSpPr>
              <p:nvPr/>
            </p:nvSpPr>
            <p:spPr bwMode="auto">
              <a:xfrm>
                <a:off x="4627534" y="5984063"/>
                <a:ext cx="0" cy="38603"/>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98" name="Rectangle 31"/>
              <p:cNvSpPr>
                <a:spLocks noChangeArrowheads="1"/>
              </p:cNvSpPr>
              <p:nvPr/>
            </p:nvSpPr>
            <p:spPr bwMode="auto">
              <a:xfrm>
                <a:off x="4337753" y="6022666"/>
                <a:ext cx="503489" cy="184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dirty="0" err="1"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ccPalm</a:t>
                </a:r>
                <a:endParaRPr lang="ja-JP" altLang="ja-JP"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99" name="Line 32"/>
              <p:cNvSpPr>
                <a:spLocks noChangeShapeType="1"/>
              </p:cNvSpPr>
              <p:nvPr/>
            </p:nvSpPr>
            <p:spPr bwMode="auto">
              <a:xfrm>
                <a:off x="5201161" y="5984063"/>
                <a:ext cx="0" cy="38603"/>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00" name="Rectangle 33"/>
              <p:cNvSpPr>
                <a:spLocks noChangeArrowheads="1"/>
              </p:cNvSpPr>
              <p:nvPr/>
            </p:nvSpPr>
            <p:spPr bwMode="auto">
              <a:xfrm>
                <a:off x="4934757" y="6026955"/>
                <a:ext cx="546784" cy="184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20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DODAP</a:t>
                </a:r>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01" name="Line 34"/>
              <p:cNvSpPr>
                <a:spLocks noChangeShapeType="1"/>
              </p:cNvSpPr>
              <p:nvPr/>
            </p:nvSpPr>
            <p:spPr bwMode="auto">
              <a:xfrm>
                <a:off x="5774790" y="5984063"/>
                <a:ext cx="0" cy="38603"/>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02" name="Rectangle 35"/>
              <p:cNvSpPr>
                <a:spLocks noChangeArrowheads="1"/>
              </p:cNvSpPr>
              <p:nvPr/>
            </p:nvSpPr>
            <p:spPr bwMode="auto">
              <a:xfrm>
                <a:off x="5534167" y="6026955"/>
                <a:ext cx="530748" cy="184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2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DOTAP</a:t>
                </a:r>
                <a:endParaRPr lang="ja-JP" altLang="ja-JP"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03" name="Line 36"/>
              <p:cNvSpPr>
                <a:spLocks noChangeShapeType="1"/>
              </p:cNvSpPr>
              <p:nvPr/>
            </p:nvSpPr>
            <p:spPr bwMode="auto">
              <a:xfrm flipV="1">
                <a:off x="3766017" y="3809448"/>
                <a:ext cx="0" cy="21746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04" name="Line 37"/>
              <p:cNvSpPr>
                <a:spLocks noChangeShapeType="1"/>
              </p:cNvSpPr>
              <p:nvPr/>
            </p:nvSpPr>
            <p:spPr bwMode="auto">
              <a:xfrm flipH="1">
                <a:off x="3725198" y="5984063"/>
                <a:ext cx="40819"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05" name="Rectangle 38"/>
              <p:cNvSpPr>
                <a:spLocks noChangeArrowheads="1"/>
              </p:cNvSpPr>
              <p:nvPr/>
            </p:nvSpPr>
            <p:spPr bwMode="auto">
              <a:xfrm>
                <a:off x="3456058" y="5891845"/>
                <a:ext cx="227692" cy="184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2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sz="1200" baseline="300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7</a:t>
                </a:r>
                <a:endParaRPr lang="ja-JP" altLang="ja-JP" sz="1200" baseline="30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06" name="Rectangle 40"/>
              <p:cNvSpPr>
                <a:spLocks noChangeArrowheads="1"/>
              </p:cNvSpPr>
              <p:nvPr/>
            </p:nvSpPr>
            <p:spPr bwMode="auto">
              <a:xfrm>
                <a:off x="3710158" y="5928304"/>
                <a:ext cx="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07" name="Line 41"/>
              <p:cNvSpPr>
                <a:spLocks noChangeShapeType="1"/>
              </p:cNvSpPr>
              <p:nvPr/>
            </p:nvSpPr>
            <p:spPr bwMode="auto">
              <a:xfrm flipH="1">
                <a:off x="3742385" y="5655940"/>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08" name="Line 42"/>
              <p:cNvSpPr>
                <a:spLocks noChangeShapeType="1"/>
              </p:cNvSpPr>
              <p:nvPr/>
            </p:nvSpPr>
            <p:spPr bwMode="auto">
              <a:xfrm flipH="1">
                <a:off x="3742385" y="5465072"/>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09" name="Line 43"/>
              <p:cNvSpPr>
                <a:spLocks noChangeShapeType="1"/>
              </p:cNvSpPr>
              <p:nvPr/>
            </p:nvSpPr>
            <p:spPr bwMode="auto">
              <a:xfrm flipH="1">
                <a:off x="3742385" y="5329962"/>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10" name="Line 44"/>
              <p:cNvSpPr>
                <a:spLocks noChangeShapeType="1"/>
              </p:cNvSpPr>
              <p:nvPr/>
            </p:nvSpPr>
            <p:spPr bwMode="auto">
              <a:xfrm flipH="1">
                <a:off x="3742385" y="5224878"/>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11" name="Line 45"/>
              <p:cNvSpPr>
                <a:spLocks noChangeShapeType="1"/>
              </p:cNvSpPr>
              <p:nvPr/>
            </p:nvSpPr>
            <p:spPr bwMode="auto">
              <a:xfrm flipH="1">
                <a:off x="3742385" y="5136949"/>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12" name="Line 46"/>
              <p:cNvSpPr>
                <a:spLocks noChangeShapeType="1"/>
              </p:cNvSpPr>
              <p:nvPr/>
            </p:nvSpPr>
            <p:spPr bwMode="auto">
              <a:xfrm flipH="1">
                <a:off x="3742385" y="5064033"/>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13" name="Line 47"/>
              <p:cNvSpPr>
                <a:spLocks noChangeShapeType="1"/>
              </p:cNvSpPr>
              <p:nvPr/>
            </p:nvSpPr>
            <p:spPr bwMode="auto">
              <a:xfrm flipH="1">
                <a:off x="3742385" y="5001840"/>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14" name="Line 48"/>
              <p:cNvSpPr>
                <a:spLocks noChangeShapeType="1"/>
              </p:cNvSpPr>
              <p:nvPr/>
            </p:nvSpPr>
            <p:spPr bwMode="auto">
              <a:xfrm flipH="1">
                <a:off x="3742385" y="4946081"/>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15" name="Line 49"/>
              <p:cNvSpPr>
                <a:spLocks noChangeShapeType="1"/>
              </p:cNvSpPr>
              <p:nvPr/>
            </p:nvSpPr>
            <p:spPr bwMode="auto">
              <a:xfrm flipH="1">
                <a:off x="3725198" y="4896755"/>
                <a:ext cx="40819"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16" name="Rectangle 52"/>
              <p:cNvSpPr>
                <a:spLocks noChangeArrowheads="1"/>
              </p:cNvSpPr>
              <p:nvPr/>
            </p:nvSpPr>
            <p:spPr bwMode="auto">
              <a:xfrm>
                <a:off x="3710158" y="4840995"/>
                <a:ext cx="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17" name="Line 53"/>
              <p:cNvSpPr>
                <a:spLocks noChangeShapeType="1"/>
              </p:cNvSpPr>
              <p:nvPr/>
            </p:nvSpPr>
            <p:spPr bwMode="auto">
              <a:xfrm flipH="1">
                <a:off x="3742385" y="4568633"/>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18" name="Line 54"/>
              <p:cNvSpPr>
                <a:spLocks noChangeShapeType="1"/>
              </p:cNvSpPr>
              <p:nvPr/>
            </p:nvSpPr>
            <p:spPr bwMode="auto">
              <a:xfrm flipH="1">
                <a:off x="3742385" y="4377764"/>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19" name="Line 55"/>
              <p:cNvSpPr>
                <a:spLocks noChangeShapeType="1"/>
              </p:cNvSpPr>
              <p:nvPr/>
            </p:nvSpPr>
            <p:spPr bwMode="auto">
              <a:xfrm flipH="1">
                <a:off x="3742385" y="4242655"/>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20" name="Line 56"/>
              <p:cNvSpPr>
                <a:spLocks noChangeShapeType="1"/>
              </p:cNvSpPr>
              <p:nvPr/>
            </p:nvSpPr>
            <p:spPr bwMode="auto">
              <a:xfrm flipH="1">
                <a:off x="3742385" y="4135426"/>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21" name="Line 57"/>
              <p:cNvSpPr>
                <a:spLocks noChangeShapeType="1"/>
              </p:cNvSpPr>
              <p:nvPr/>
            </p:nvSpPr>
            <p:spPr bwMode="auto">
              <a:xfrm flipH="1">
                <a:off x="3742385" y="4051786"/>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22" name="Line 58"/>
              <p:cNvSpPr>
                <a:spLocks noChangeShapeType="1"/>
              </p:cNvSpPr>
              <p:nvPr/>
            </p:nvSpPr>
            <p:spPr bwMode="auto">
              <a:xfrm flipH="1">
                <a:off x="3742385" y="3976726"/>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23" name="Line 59"/>
              <p:cNvSpPr>
                <a:spLocks noChangeShapeType="1"/>
              </p:cNvSpPr>
              <p:nvPr/>
            </p:nvSpPr>
            <p:spPr bwMode="auto">
              <a:xfrm flipH="1">
                <a:off x="3742385" y="3914532"/>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24" name="Line 60"/>
              <p:cNvSpPr>
                <a:spLocks noChangeShapeType="1"/>
              </p:cNvSpPr>
              <p:nvPr/>
            </p:nvSpPr>
            <p:spPr bwMode="auto">
              <a:xfrm flipH="1">
                <a:off x="3742385" y="3858773"/>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25" name="Line 61"/>
              <p:cNvSpPr>
                <a:spLocks noChangeShapeType="1"/>
              </p:cNvSpPr>
              <p:nvPr/>
            </p:nvSpPr>
            <p:spPr bwMode="auto">
              <a:xfrm flipH="1">
                <a:off x="3725198" y="3809448"/>
                <a:ext cx="40819"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26" name="Rectangle 38"/>
              <p:cNvSpPr>
                <a:spLocks noChangeArrowheads="1"/>
              </p:cNvSpPr>
              <p:nvPr/>
            </p:nvSpPr>
            <p:spPr bwMode="auto">
              <a:xfrm>
                <a:off x="3453912" y="4830273"/>
                <a:ext cx="227692" cy="184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20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sz="1200" baseline="3000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8</a:t>
                </a:r>
                <a:endParaRPr lang="ja-JP" altLang="ja-JP" sz="1200" baseline="300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27" name="Rectangle 38"/>
              <p:cNvSpPr>
                <a:spLocks noChangeArrowheads="1"/>
              </p:cNvSpPr>
              <p:nvPr/>
            </p:nvSpPr>
            <p:spPr bwMode="auto">
              <a:xfrm>
                <a:off x="3453912" y="3725808"/>
                <a:ext cx="227692" cy="184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20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sz="1200" baseline="3000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9</a:t>
                </a:r>
                <a:endParaRPr lang="ja-JP" altLang="ja-JP" sz="1200" baseline="300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28" name="Rectangle 31"/>
              <p:cNvSpPr>
                <a:spLocks noChangeArrowheads="1"/>
              </p:cNvSpPr>
              <p:nvPr/>
            </p:nvSpPr>
            <p:spPr bwMode="auto">
              <a:xfrm>
                <a:off x="3761721" y="6028931"/>
                <a:ext cx="503489" cy="184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ssPalm</a:t>
                </a:r>
                <a:endParaRPr lang="ja-JP" altLang="ja-JP"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7" name="直線コネクタ 86"/>
              <p:cNvCxnSpPr/>
              <p:nvPr/>
            </p:nvCxnSpPr>
            <p:spPr>
              <a:xfrm flipV="1">
                <a:off x="4054445" y="3976004"/>
                <a:ext cx="0" cy="15874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直線コネクタ 87"/>
              <p:cNvCxnSpPr/>
              <p:nvPr/>
            </p:nvCxnSpPr>
            <p:spPr>
              <a:xfrm>
                <a:off x="4051270" y="3976004"/>
                <a:ext cx="882907"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直線コネクタ 88"/>
              <p:cNvCxnSpPr/>
              <p:nvPr/>
            </p:nvCxnSpPr>
            <p:spPr>
              <a:xfrm flipH="1">
                <a:off x="4931001" y="3976004"/>
                <a:ext cx="3176" cy="96359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直線コネクタ 89"/>
              <p:cNvCxnSpPr/>
              <p:nvPr/>
            </p:nvCxnSpPr>
            <p:spPr>
              <a:xfrm>
                <a:off x="4440321" y="4945944"/>
                <a:ext cx="949601"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2433" name="テキスト ボックス 142"/>
              <p:cNvSpPr txBox="1">
                <a:spLocks noChangeArrowheads="1"/>
              </p:cNvSpPr>
              <p:nvPr/>
            </p:nvSpPr>
            <p:spPr bwMode="auto">
              <a:xfrm>
                <a:off x="4313865" y="3809448"/>
                <a:ext cx="303376" cy="276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34" name="テキスト ボックス 148"/>
              <p:cNvSpPr txBox="1">
                <a:spLocks noChangeArrowheads="1"/>
              </p:cNvSpPr>
              <p:nvPr/>
            </p:nvSpPr>
            <p:spPr bwMode="auto">
              <a:xfrm>
                <a:off x="3868140" y="3032645"/>
                <a:ext cx="2123315" cy="400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2000" dirty="0" smtClean="0">
                    <a:latin typeface="Arial Unicode MS" panose="020B0604020202020204" pitchFamily="50" charset="-128"/>
                    <a:ea typeface="Arial Unicode MS" panose="020B0604020202020204" pitchFamily="50" charset="-128"/>
                    <a:cs typeface="Arial Unicode MS" panose="020B0604020202020204" pitchFamily="50" charset="-128"/>
                  </a:rPr>
                  <a:t>Gene expression</a:t>
                </a:r>
                <a:endParaRPr lang="ja-JP" altLang="en-US" sz="2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35" name="テキスト ボックス 142"/>
              <p:cNvSpPr txBox="1">
                <a:spLocks noChangeArrowheads="1"/>
              </p:cNvSpPr>
              <p:nvPr/>
            </p:nvSpPr>
            <p:spPr bwMode="auto">
              <a:xfrm>
                <a:off x="4922668" y="3394427"/>
                <a:ext cx="862988" cy="276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rPr>
                  <a:t>**; p&lt;0.01</a:t>
                </a:r>
                <a:endParaRPr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38" name="テキスト ボックス 237"/>
            <p:cNvSpPr txBox="1"/>
            <p:nvPr/>
          </p:nvSpPr>
          <p:spPr>
            <a:xfrm>
              <a:off x="3332310" y="6243732"/>
              <a:ext cx="928459" cy="369332"/>
            </a:xfrm>
            <a:prstGeom prst="rect">
              <a:avLst/>
            </a:prstGeom>
            <a:noFill/>
          </p:spPr>
          <p:txBody>
            <a:bodyPr wrap="none" rtlCol="0">
              <a:spAutoFit/>
            </a:bodyPr>
            <a:lstStyle/>
            <a:p>
              <a:r>
                <a:rPr kumimoji="1" lang="en-US" altLang="ja-JP"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Neutral</a:t>
              </a:r>
              <a:endParaRPr kumimoji="1" lang="ja-JP" altLang="en-US"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9" name="テキスト ボックス 238"/>
            <p:cNvSpPr txBox="1"/>
            <p:nvPr/>
          </p:nvSpPr>
          <p:spPr>
            <a:xfrm>
              <a:off x="5031137" y="6162571"/>
              <a:ext cx="1018227" cy="369332"/>
            </a:xfrm>
            <a:prstGeom prst="rect">
              <a:avLst/>
            </a:prstGeom>
            <a:noFill/>
          </p:spPr>
          <p:txBody>
            <a:bodyPr wrap="none" rtlCol="0">
              <a:spAutoFit/>
            </a:bodyPr>
            <a:lstStyle/>
            <a:p>
              <a:r>
                <a:rPr kumimoji="1" lang="en-US" altLang="ja-JP"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Cationic</a:t>
              </a:r>
              <a:endParaRPr kumimoji="1" lang="ja-JP" altLang="en-US"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1" name="グループ化 10"/>
          <p:cNvGrpSpPr/>
          <p:nvPr/>
        </p:nvGrpSpPr>
        <p:grpSpPr>
          <a:xfrm>
            <a:off x="35496" y="3021512"/>
            <a:ext cx="3106680" cy="3598657"/>
            <a:chOff x="35496" y="3021512"/>
            <a:chExt cx="3106680" cy="3598657"/>
          </a:xfrm>
        </p:grpSpPr>
        <p:grpSp>
          <p:nvGrpSpPr>
            <p:cNvPr id="167" name="グループ化 166"/>
            <p:cNvGrpSpPr>
              <a:grpSpLocks/>
            </p:cNvGrpSpPr>
            <p:nvPr/>
          </p:nvGrpSpPr>
          <p:grpSpPr bwMode="auto">
            <a:xfrm>
              <a:off x="35496" y="3021512"/>
              <a:ext cx="2902060" cy="3231652"/>
              <a:chOff x="263022" y="3020867"/>
              <a:chExt cx="2902903" cy="3233077"/>
            </a:xfrm>
          </p:grpSpPr>
          <p:sp>
            <p:nvSpPr>
              <p:cNvPr id="12322" name="Rectangle 10"/>
              <p:cNvSpPr>
                <a:spLocks noChangeArrowheads="1"/>
              </p:cNvSpPr>
              <p:nvPr/>
            </p:nvSpPr>
            <p:spPr bwMode="auto">
              <a:xfrm>
                <a:off x="858434" y="3816311"/>
                <a:ext cx="2285918" cy="2174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23" name="Rectangle 11"/>
              <p:cNvSpPr>
                <a:spLocks noChangeArrowheads="1"/>
              </p:cNvSpPr>
              <p:nvPr/>
            </p:nvSpPr>
            <p:spPr bwMode="auto">
              <a:xfrm>
                <a:off x="952964" y="5656370"/>
                <a:ext cx="380271" cy="328122"/>
              </a:xfrm>
              <a:prstGeom prst="rect">
                <a:avLst/>
              </a:prstGeom>
              <a:gradFill rotWithShape="1">
                <a:gsLst>
                  <a:gs pos="0">
                    <a:srgbClr val="800000"/>
                  </a:gs>
                  <a:gs pos="100000">
                    <a:srgbClr val="FF0000"/>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24" name="Freeform 12"/>
              <p:cNvSpPr>
                <a:spLocks/>
              </p:cNvSpPr>
              <p:nvPr/>
            </p:nvSpPr>
            <p:spPr bwMode="auto">
              <a:xfrm>
                <a:off x="952964" y="5656370"/>
                <a:ext cx="378122" cy="328122"/>
              </a:xfrm>
              <a:custGeom>
                <a:avLst/>
                <a:gdLst>
                  <a:gd name="T0" fmla="*/ 0 w 313"/>
                  <a:gd name="T1" fmla="*/ 2147483647 h 287"/>
                  <a:gd name="T2" fmla="*/ 0 w 313"/>
                  <a:gd name="T3" fmla="*/ 2147483647 h 287"/>
                  <a:gd name="T4" fmla="*/ 0 w 313"/>
                  <a:gd name="T5" fmla="*/ 0 h 287"/>
                  <a:gd name="T6" fmla="*/ 2147483647 w 313"/>
                  <a:gd name="T7" fmla="*/ 0 h 287"/>
                  <a:gd name="T8" fmla="*/ 2147483647 w 313"/>
                  <a:gd name="T9" fmla="*/ 2147483647 h 2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287">
                    <a:moveTo>
                      <a:pt x="0" y="287"/>
                    </a:moveTo>
                    <a:lnTo>
                      <a:pt x="0" y="287"/>
                    </a:lnTo>
                    <a:lnTo>
                      <a:pt x="0" y="0"/>
                    </a:lnTo>
                    <a:lnTo>
                      <a:pt x="313" y="0"/>
                    </a:lnTo>
                    <a:lnTo>
                      <a:pt x="313" y="28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25" name="Freeform 13"/>
              <p:cNvSpPr>
                <a:spLocks/>
              </p:cNvSpPr>
              <p:nvPr/>
            </p:nvSpPr>
            <p:spPr bwMode="auto">
              <a:xfrm>
                <a:off x="1047495" y="5643503"/>
                <a:ext cx="191210" cy="0"/>
              </a:xfrm>
              <a:custGeom>
                <a:avLst/>
                <a:gdLst>
                  <a:gd name="T0" fmla="*/ 0 w 156"/>
                  <a:gd name="T1" fmla="*/ 2147483647 w 156"/>
                  <a:gd name="T2" fmla="*/ 0 w 156"/>
                  <a:gd name="T3" fmla="*/ 0 60000 65536"/>
                  <a:gd name="T4" fmla="*/ 0 60000 65536"/>
                  <a:gd name="T5" fmla="*/ 0 60000 65536"/>
                </a:gdLst>
                <a:ahLst/>
                <a:cxnLst>
                  <a:cxn ang="T3">
                    <a:pos x="T0" y="0"/>
                  </a:cxn>
                  <a:cxn ang="T4">
                    <a:pos x="T1" y="0"/>
                  </a:cxn>
                  <a:cxn ang="T5">
                    <a:pos x="T2" y="0"/>
                  </a:cxn>
                </a:cxnLst>
                <a:rect l="0" t="0" r="r" b="b"/>
                <a:pathLst>
                  <a:path w="156">
                    <a:moveTo>
                      <a:pt x="0" y="0"/>
                    </a:moveTo>
                    <a:lnTo>
                      <a:pt x="156" y="0"/>
                    </a:lnTo>
                    <a:lnTo>
                      <a:pt x="0" y="0"/>
                    </a:lnTo>
                  </a:path>
                </a:pathLst>
              </a:custGeom>
              <a:noFill/>
              <a:ln w="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26" name="Line 14"/>
              <p:cNvSpPr>
                <a:spLocks noChangeShapeType="1"/>
              </p:cNvSpPr>
              <p:nvPr/>
            </p:nvSpPr>
            <p:spPr bwMode="auto">
              <a:xfrm>
                <a:off x="1144174" y="5643503"/>
                <a:ext cx="0" cy="12868"/>
              </a:xfrm>
              <a:prstGeom prst="line">
                <a:avLst/>
              </a:prstGeom>
              <a:noFill/>
              <a:ln w="3">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27" name="Rectangle 15"/>
              <p:cNvSpPr>
                <a:spLocks noChangeArrowheads="1"/>
              </p:cNvSpPr>
              <p:nvPr/>
            </p:nvSpPr>
            <p:spPr bwMode="auto">
              <a:xfrm>
                <a:off x="1524444" y="4496146"/>
                <a:ext cx="382419" cy="1488347"/>
              </a:xfrm>
              <a:prstGeom prst="rect">
                <a:avLst/>
              </a:prstGeom>
              <a:gradFill rotWithShape="0">
                <a:gsLst>
                  <a:gs pos="0">
                    <a:srgbClr val="002060"/>
                  </a:gs>
                  <a:gs pos="100000">
                    <a:srgbClr val="0070C0"/>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28" name="Freeform 16"/>
              <p:cNvSpPr>
                <a:spLocks/>
              </p:cNvSpPr>
              <p:nvPr/>
            </p:nvSpPr>
            <p:spPr bwMode="auto">
              <a:xfrm>
                <a:off x="1524444" y="4496146"/>
                <a:ext cx="380271" cy="1488347"/>
              </a:xfrm>
              <a:custGeom>
                <a:avLst/>
                <a:gdLst>
                  <a:gd name="T0" fmla="*/ 0 w 313"/>
                  <a:gd name="T1" fmla="*/ 2147483647 h 1298"/>
                  <a:gd name="T2" fmla="*/ 0 w 313"/>
                  <a:gd name="T3" fmla="*/ 2147483647 h 1298"/>
                  <a:gd name="T4" fmla="*/ 0 w 313"/>
                  <a:gd name="T5" fmla="*/ 0 h 1298"/>
                  <a:gd name="T6" fmla="*/ 2147483647 w 313"/>
                  <a:gd name="T7" fmla="*/ 0 h 1298"/>
                  <a:gd name="T8" fmla="*/ 2147483647 w 313"/>
                  <a:gd name="T9" fmla="*/ 2147483647 h 12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1298">
                    <a:moveTo>
                      <a:pt x="0" y="1298"/>
                    </a:moveTo>
                    <a:lnTo>
                      <a:pt x="0" y="1298"/>
                    </a:lnTo>
                    <a:lnTo>
                      <a:pt x="0" y="0"/>
                    </a:lnTo>
                    <a:lnTo>
                      <a:pt x="313" y="0"/>
                    </a:lnTo>
                    <a:lnTo>
                      <a:pt x="313" y="12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29" name="Freeform 17"/>
              <p:cNvSpPr>
                <a:spLocks/>
              </p:cNvSpPr>
              <p:nvPr/>
            </p:nvSpPr>
            <p:spPr bwMode="auto">
              <a:xfrm>
                <a:off x="1621123" y="4331013"/>
                <a:ext cx="186912" cy="0"/>
              </a:xfrm>
              <a:custGeom>
                <a:avLst/>
                <a:gdLst>
                  <a:gd name="T0" fmla="*/ 0 w 156"/>
                  <a:gd name="T1" fmla="*/ 2147483647 w 156"/>
                  <a:gd name="T2" fmla="*/ 0 w 156"/>
                  <a:gd name="T3" fmla="*/ 0 60000 65536"/>
                  <a:gd name="T4" fmla="*/ 0 60000 65536"/>
                  <a:gd name="T5" fmla="*/ 0 60000 65536"/>
                </a:gdLst>
                <a:ahLst/>
                <a:cxnLst>
                  <a:cxn ang="T3">
                    <a:pos x="T0" y="0"/>
                  </a:cxn>
                  <a:cxn ang="T4">
                    <a:pos x="T1" y="0"/>
                  </a:cxn>
                  <a:cxn ang="T5">
                    <a:pos x="T2" y="0"/>
                  </a:cxn>
                </a:cxnLst>
                <a:rect l="0" t="0" r="r" b="b"/>
                <a:pathLst>
                  <a:path w="156">
                    <a:moveTo>
                      <a:pt x="0" y="0"/>
                    </a:moveTo>
                    <a:lnTo>
                      <a:pt x="156" y="0"/>
                    </a:lnTo>
                    <a:lnTo>
                      <a:pt x="0" y="0"/>
                    </a:lnTo>
                  </a:path>
                </a:pathLst>
              </a:custGeom>
              <a:noFill/>
              <a:ln w="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30" name="Line 18"/>
              <p:cNvSpPr>
                <a:spLocks noChangeShapeType="1"/>
              </p:cNvSpPr>
              <p:nvPr/>
            </p:nvSpPr>
            <p:spPr bwMode="auto">
              <a:xfrm>
                <a:off x="1713505" y="4331013"/>
                <a:ext cx="0" cy="165133"/>
              </a:xfrm>
              <a:prstGeom prst="line">
                <a:avLst/>
              </a:prstGeom>
              <a:noFill/>
              <a:ln w="3">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31" name="Rectangle 19"/>
              <p:cNvSpPr>
                <a:spLocks noChangeArrowheads="1"/>
              </p:cNvSpPr>
              <p:nvPr/>
            </p:nvSpPr>
            <p:spPr bwMode="auto">
              <a:xfrm>
                <a:off x="2095923" y="5705695"/>
                <a:ext cx="380271" cy="278797"/>
              </a:xfrm>
              <a:prstGeom prst="rect">
                <a:avLst/>
              </a:prstGeom>
              <a:gradFill rotWithShape="0">
                <a:gsLst>
                  <a:gs pos="0">
                    <a:srgbClr val="006600"/>
                  </a:gs>
                  <a:gs pos="100000">
                    <a:srgbClr val="33CC33"/>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32" name="Freeform 20"/>
              <p:cNvSpPr>
                <a:spLocks/>
              </p:cNvSpPr>
              <p:nvPr/>
            </p:nvSpPr>
            <p:spPr bwMode="auto">
              <a:xfrm>
                <a:off x="2095923" y="5705695"/>
                <a:ext cx="380271" cy="278797"/>
              </a:xfrm>
              <a:custGeom>
                <a:avLst/>
                <a:gdLst>
                  <a:gd name="T0" fmla="*/ 0 w 313"/>
                  <a:gd name="T1" fmla="*/ 2147483647 h 243"/>
                  <a:gd name="T2" fmla="*/ 0 w 313"/>
                  <a:gd name="T3" fmla="*/ 2147483647 h 243"/>
                  <a:gd name="T4" fmla="*/ 0 w 313"/>
                  <a:gd name="T5" fmla="*/ 0 h 243"/>
                  <a:gd name="T6" fmla="*/ 2147483647 w 313"/>
                  <a:gd name="T7" fmla="*/ 0 h 243"/>
                  <a:gd name="T8" fmla="*/ 2147483647 w 313"/>
                  <a:gd name="T9" fmla="*/ 2147483647 h 2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243">
                    <a:moveTo>
                      <a:pt x="0" y="243"/>
                    </a:moveTo>
                    <a:lnTo>
                      <a:pt x="0" y="243"/>
                    </a:lnTo>
                    <a:lnTo>
                      <a:pt x="0" y="0"/>
                    </a:lnTo>
                    <a:lnTo>
                      <a:pt x="313" y="0"/>
                    </a:lnTo>
                    <a:lnTo>
                      <a:pt x="313" y="24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33" name="Freeform 21"/>
              <p:cNvSpPr>
                <a:spLocks/>
              </p:cNvSpPr>
              <p:nvPr/>
            </p:nvSpPr>
            <p:spPr bwMode="auto">
              <a:xfrm>
                <a:off x="2190454" y="5656370"/>
                <a:ext cx="191210" cy="0"/>
              </a:xfrm>
              <a:custGeom>
                <a:avLst/>
                <a:gdLst>
                  <a:gd name="T0" fmla="*/ 0 w 156"/>
                  <a:gd name="T1" fmla="*/ 2147483647 w 156"/>
                  <a:gd name="T2" fmla="*/ 0 w 156"/>
                  <a:gd name="T3" fmla="*/ 0 60000 65536"/>
                  <a:gd name="T4" fmla="*/ 0 60000 65536"/>
                  <a:gd name="T5" fmla="*/ 0 60000 65536"/>
                </a:gdLst>
                <a:ahLst/>
                <a:cxnLst>
                  <a:cxn ang="T3">
                    <a:pos x="T0" y="0"/>
                  </a:cxn>
                  <a:cxn ang="T4">
                    <a:pos x="T1" y="0"/>
                  </a:cxn>
                  <a:cxn ang="T5">
                    <a:pos x="T2" y="0"/>
                  </a:cxn>
                </a:cxnLst>
                <a:rect l="0" t="0" r="r" b="b"/>
                <a:pathLst>
                  <a:path w="156">
                    <a:moveTo>
                      <a:pt x="0" y="0"/>
                    </a:moveTo>
                    <a:lnTo>
                      <a:pt x="156" y="0"/>
                    </a:lnTo>
                    <a:lnTo>
                      <a:pt x="0" y="0"/>
                    </a:lnTo>
                  </a:path>
                </a:pathLst>
              </a:custGeom>
              <a:noFill/>
              <a:ln w="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34" name="Line 22"/>
              <p:cNvSpPr>
                <a:spLocks noChangeShapeType="1"/>
              </p:cNvSpPr>
              <p:nvPr/>
            </p:nvSpPr>
            <p:spPr bwMode="auto">
              <a:xfrm>
                <a:off x="2287133" y="5656370"/>
                <a:ext cx="0" cy="49325"/>
              </a:xfrm>
              <a:prstGeom prst="line">
                <a:avLst/>
              </a:prstGeom>
              <a:noFill/>
              <a:ln w="3">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35" name="Rectangle 23"/>
              <p:cNvSpPr>
                <a:spLocks noChangeArrowheads="1"/>
              </p:cNvSpPr>
              <p:nvPr/>
            </p:nvSpPr>
            <p:spPr bwMode="auto">
              <a:xfrm>
                <a:off x="2669552" y="4611954"/>
                <a:ext cx="380270" cy="1372539"/>
              </a:xfrm>
              <a:prstGeom prst="rect">
                <a:avLst/>
              </a:prstGeom>
              <a:gradFill rotWithShape="0">
                <a:gsLst>
                  <a:gs pos="0">
                    <a:srgbClr val="6600CC"/>
                  </a:gs>
                  <a:gs pos="100000">
                    <a:srgbClr val="9966FF"/>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36" name="Freeform 24"/>
              <p:cNvSpPr>
                <a:spLocks/>
              </p:cNvSpPr>
              <p:nvPr/>
            </p:nvSpPr>
            <p:spPr bwMode="auto">
              <a:xfrm>
                <a:off x="2669552" y="4611954"/>
                <a:ext cx="380270" cy="1372539"/>
              </a:xfrm>
              <a:custGeom>
                <a:avLst/>
                <a:gdLst>
                  <a:gd name="T0" fmla="*/ 0 w 313"/>
                  <a:gd name="T1" fmla="*/ 2147483647 h 1196"/>
                  <a:gd name="T2" fmla="*/ 0 w 313"/>
                  <a:gd name="T3" fmla="*/ 2147483647 h 1196"/>
                  <a:gd name="T4" fmla="*/ 0 w 313"/>
                  <a:gd name="T5" fmla="*/ 0 h 1196"/>
                  <a:gd name="T6" fmla="*/ 2147483647 w 313"/>
                  <a:gd name="T7" fmla="*/ 0 h 1196"/>
                  <a:gd name="T8" fmla="*/ 2147483647 w 313"/>
                  <a:gd name="T9" fmla="*/ 2147483647 h 11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1196">
                    <a:moveTo>
                      <a:pt x="0" y="1196"/>
                    </a:moveTo>
                    <a:lnTo>
                      <a:pt x="0" y="1196"/>
                    </a:lnTo>
                    <a:lnTo>
                      <a:pt x="0" y="0"/>
                    </a:lnTo>
                    <a:lnTo>
                      <a:pt x="313" y="0"/>
                    </a:lnTo>
                    <a:lnTo>
                      <a:pt x="313" y="1196"/>
                    </a:lnTo>
                  </a:path>
                </a:pathLst>
              </a:custGeom>
              <a:gradFill rotWithShape="0">
                <a:gsLst>
                  <a:gs pos="0">
                    <a:srgbClr val="6600CC"/>
                  </a:gs>
                  <a:gs pos="100000">
                    <a:srgbClr val="9966FF"/>
                  </a:gs>
                </a:gsLst>
                <a:lin ang="5400000" scaled="1"/>
              </a:gradFill>
              <a:ln w="3">
                <a:solidFill>
                  <a:srgbClr val="000000"/>
                </a:solidFill>
                <a:prstDash val="solid"/>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37" name="Freeform 25"/>
              <p:cNvSpPr>
                <a:spLocks/>
              </p:cNvSpPr>
              <p:nvPr/>
            </p:nvSpPr>
            <p:spPr bwMode="auto">
              <a:xfrm>
                <a:off x="2766230" y="4483278"/>
                <a:ext cx="189061" cy="0"/>
              </a:xfrm>
              <a:custGeom>
                <a:avLst/>
                <a:gdLst>
                  <a:gd name="T0" fmla="*/ 0 w 156"/>
                  <a:gd name="T1" fmla="*/ 2147483647 w 156"/>
                  <a:gd name="T2" fmla="*/ 0 w 156"/>
                  <a:gd name="T3" fmla="*/ 0 60000 65536"/>
                  <a:gd name="T4" fmla="*/ 0 60000 65536"/>
                  <a:gd name="T5" fmla="*/ 0 60000 65536"/>
                </a:gdLst>
                <a:ahLst/>
                <a:cxnLst>
                  <a:cxn ang="T3">
                    <a:pos x="T0" y="0"/>
                  </a:cxn>
                  <a:cxn ang="T4">
                    <a:pos x="T1" y="0"/>
                  </a:cxn>
                  <a:cxn ang="T5">
                    <a:pos x="T2" y="0"/>
                  </a:cxn>
                </a:cxnLst>
                <a:rect l="0" t="0" r="r" b="b"/>
                <a:pathLst>
                  <a:path w="156">
                    <a:moveTo>
                      <a:pt x="0" y="0"/>
                    </a:moveTo>
                    <a:lnTo>
                      <a:pt x="156" y="0"/>
                    </a:lnTo>
                    <a:lnTo>
                      <a:pt x="0" y="0"/>
                    </a:lnTo>
                  </a:path>
                </a:pathLst>
              </a:custGeom>
              <a:noFill/>
              <a:ln w="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38" name="Line 26"/>
              <p:cNvSpPr>
                <a:spLocks noChangeShapeType="1"/>
              </p:cNvSpPr>
              <p:nvPr/>
            </p:nvSpPr>
            <p:spPr bwMode="auto">
              <a:xfrm>
                <a:off x="2858613" y="4483278"/>
                <a:ext cx="0" cy="128676"/>
              </a:xfrm>
              <a:prstGeom prst="line">
                <a:avLst/>
              </a:prstGeom>
              <a:noFill/>
              <a:ln w="3">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39" name="Rectangle 28"/>
              <p:cNvSpPr>
                <a:spLocks noChangeArrowheads="1"/>
              </p:cNvSpPr>
              <p:nvPr/>
            </p:nvSpPr>
            <p:spPr bwMode="auto">
              <a:xfrm rot="16200000">
                <a:off x="-961352" y="4814127"/>
                <a:ext cx="26641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Uptake (Geo Mean: arbitrary unit)</a:t>
                </a:r>
                <a:endParaRPr lang="ja-JP" altLang="ja-JP"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40" name="Line 29"/>
              <p:cNvSpPr>
                <a:spLocks noChangeShapeType="1"/>
              </p:cNvSpPr>
              <p:nvPr/>
            </p:nvSpPr>
            <p:spPr bwMode="auto">
              <a:xfrm>
                <a:off x="858434" y="5984492"/>
                <a:ext cx="228806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41" name="Line 30"/>
              <p:cNvSpPr>
                <a:spLocks noChangeShapeType="1"/>
              </p:cNvSpPr>
              <p:nvPr/>
            </p:nvSpPr>
            <p:spPr bwMode="auto">
              <a:xfrm>
                <a:off x="1144174" y="5984492"/>
                <a:ext cx="0" cy="40748"/>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42" name="Line 32"/>
              <p:cNvSpPr>
                <a:spLocks noChangeShapeType="1"/>
              </p:cNvSpPr>
              <p:nvPr/>
            </p:nvSpPr>
            <p:spPr bwMode="auto">
              <a:xfrm>
                <a:off x="1713505" y="5984492"/>
                <a:ext cx="0" cy="40748"/>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43" name="Line 34"/>
              <p:cNvSpPr>
                <a:spLocks noChangeShapeType="1"/>
              </p:cNvSpPr>
              <p:nvPr/>
            </p:nvSpPr>
            <p:spPr bwMode="auto">
              <a:xfrm>
                <a:off x="2287133" y="5984492"/>
                <a:ext cx="0" cy="40748"/>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44" name="Line 36"/>
              <p:cNvSpPr>
                <a:spLocks noChangeShapeType="1"/>
              </p:cNvSpPr>
              <p:nvPr/>
            </p:nvSpPr>
            <p:spPr bwMode="auto">
              <a:xfrm>
                <a:off x="2858613" y="5984492"/>
                <a:ext cx="0" cy="40748"/>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45" name="Line 38"/>
              <p:cNvSpPr>
                <a:spLocks noChangeShapeType="1"/>
              </p:cNvSpPr>
              <p:nvPr/>
            </p:nvSpPr>
            <p:spPr bwMode="auto">
              <a:xfrm flipV="1">
                <a:off x="858434" y="3816311"/>
                <a:ext cx="0" cy="21681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46" name="Line 39"/>
              <p:cNvSpPr>
                <a:spLocks noChangeShapeType="1"/>
              </p:cNvSpPr>
              <p:nvPr/>
            </p:nvSpPr>
            <p:spPr bwMode="auto">
              <a:xfrm flipH="1">
                <a:off x="815465" y="5984492"/>
                <a:ext cx="4296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47" name="Rectangle 40"/>
              <p:cNvSpPr>
                <a:spLocks noChangeArrowheads="1"/>
              </p:cNvSpPr>
              <p:nvPr/>
            </p:nvSpPr>
            <p:spPr bwMode="auto">
              <a:xfrm>
                <a:off x="697303" y="5918011"/>
                <a:ext cx="84985" cy="184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20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0</a:t>
                </a:r>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48" name="Line 41"/>
              <p:cNvSpPr>
                <a:spLocks noChangeShapeType="1"/>
              </p:cNvSpPr>
              <p:nvPr/>
            </p:nvSpPr>
            <p:spPr bwMode="auto">
              <a:xfrm flipH="1">
                <a:off x="815465" y="5444055"/>
                <a:ext cx="4296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49" name="Rectangle 42"/>
              <p:cNvSpPr>
                <a:spLocks noChangeArrowheads="1"/>
              </p:cNvSpPr>
              <p:nvPr/>
            </p:nvSpPr>
            <p:spPr bwMode="auto">
              <a:xfrm>
                <a:off x="576925" y="5360907"/>
                <a:ext cx="169967" cy="184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20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50</a:t>
                </a:r>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50" name="Line 43"/>
              <p:cNvSpPr>
                <a:spLocks noChangeShapeType="1"/>
              </p:cNvSpPr>
              <p:nvPr/>
            </p:nvSpPr>
            <p:spPr bwMode="auto">
              <a:xfrm flipH="1">
                <a:off x="815465" y="4901474"/>
                <a:ext cx="4296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51" name="Rectangle 44"/>
              <p:cNvSpPr>
                <a:spLocks noChangeArrowheads="1"/>
              </p:cNvSpPr>
              <p:nvPr/>
            </p:nvSpPr>
            <p:spPr bwMode="auto">
              <a:xfrm>
                <a:off x="484544" y="4818327"/>
                <a:ext cx="254952" cy="184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20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100</a:t>
                </a:r>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52" name="Line 45"/>
              <p:cNvSpPr>
                <a:spLocks noChangeShapeType="1"/>
              </p:cNvSpPr>
              <p:nvPr/>
            </p:nvSpPr>
            <p:spPr bwMode="auto">
              <a:xfrm flipH="1">
                <a:off x="815465" y="4358892"/>
                <a:ext cx="4296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53" name="Rectangle 46"/>
              <p:cNvSpPr>
                <a:spLocks noChangeArrowheads="1"/>
              </p:cNvSpPr>
              <p:nvPr/>
            </p:nvSpPr>
            <p:spPr bwMode="auto">
              <a:xfrm>
                <a:off x="484544" y="4277890"/>
                <a:ext cx="254952" cy="184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20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150</a:t>
                </a:r>
                <a:endParaRPr lang="ja-JP"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54" name="Line 47"/>
              <p:cNvSpPr>
                <a:spLocks noChangeShapeType="1"/>
              </p:cNvSpPr>
              <p:nvPr/>
            </p:nvSpPr>
            <p:spPr bwMode="auto">
              <a:xfrm flipH="1">
                <a:off x="815465" y="3818455"/>
                <a:ext cx="4296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55" name="Rectangle 48"/>
              <p:cNvSpPr>
                <a:spLocks noChangeArrowheads="1"/>
              </p:cNvSpPr>
              <p:nvPr/>
            </p:nvSpPr>
            <p:spPr bwMode="auto">
              <a:xfrm>
                <a:off x="484544" y="3735308"/>
                <a:ext cx="254952" cy="184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2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200</a:t>
                </a:r>
                <a:endParaRPr lang="ja-JP" altLang="ja-JP"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56" name="Rectangle 31"/>
              <p:cNvSpPr>
                <a:spLocks noChangeArrowheads="1"/>
              </p:cNvSpPr>
              <p:nvPr/>
            </p:nvSpPr>
            <p:spPr bwMode="auto">
              <a:xfrm>
                <a:off x="1430100" y="6037946"/>
                <a:ext cx="503489" cy="184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dirty="0" err="1"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ccPalm</a:t>
                </a:r>
                <a:endParaRPr lang="ja-JP" altLang="ja-JP"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57" name="Rectangle 33"/>
              <p:cNvSpPr>
                <a:spLocks noChangeArrowheads="1"/>
              </p:cNvSpPr>
              <p:nvPr/>
            </p:nvSpPr>
            <p:spPr bwMode="auto">
              <a:xfrm>
                <a:off x="1980841" y="6027384"/>
                <a:ext cx="546784" cy="184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2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DODAP</a:t>
                </a:r>
                <a:endParaRPr lang="ja-JP" altLang="ja-JP"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58" name="Rectangle 35"/>
              <p:cNvSpPr>
                <a:spLocks noChangeArrowheads="1"/>
              </p:cNvSpPr>
              <p:nvPr/>
            </p:nvSpPr>
            <p:spPr bwMode="auto">
              <a:xfrm>
                <a:off x="2635177" y="6027384"/>
                <a:ext cx="530748" cy="184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2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DOTAP</a:t>
                </a:r>
                <a:endParaRPr lang="ja-JP" altLang="ja-JP"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59" name="Rectangle 31"/>
              <p:cNvSpPr>
                <a:spLocks noChangeArrowheads="1"/>
              </p:cNvSpPr>
              <p:nvPr/>
            </p:nvSpPr>
            <p:spPr bwMode="auto">
              <a:xfrm>
                <a:off x="873171" y="6031512"/>
                <a:ext cx="503489" cy="184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ssPalm</a:t>
                </a:r>
                <a:endParaRPr lang="ja-JP" altLang="ja-JP"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1" name="直線コネクタ 130"/>
              <p:cNvCxnSpPr/>
              <p:nvPr/>
            </p:nvCxnSpPr>
            <p:spPr>
              <a:xfrm flipV="1">
                <a:off x="1673132" y="4060639"/>
                <a:ext cx="0" cy="15882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直線コネクタ 131"/>
              <p:cNvCxnSpPr/>
              <p:nvPr/>
            </p:nvCxnSpPr>
            <p:spPr>
              <a:xfrm>
                <a:off x="1144341" y="4060639"/>
                <a:ext cx="535143"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直線コネクタ 132"/>
              <p:cNvCxnSpPr/>
              <p:nvPr/>
            </p:nvCxnSpPr>
            <p:spPr>
              <a:xfrm>
                <a:off x="1142753" y="3882761"/>
                <a:ext cx="0" cy="158502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直線コネクタ 133"/>
              <p:cNvCxnSpPr/>
              <p:nvPr/>
            </p:nvCxnSpPr>
            <p:spPr>
              <a:xfrm>
                <a:off x="1142753" y="3881173"/>
                <a:ext cx="176105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直線コネクタ 134"/>
              <p:cNvCxnSpPr/>
              <p:nvPr/>
            </p:nvCxnSpPr>
            <p:spPr>
              <a:xfrm>
                <a:off x="2903802" y="3882761"/>
                <a:ext cx="0" cy="48281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直線コネクタ 135"/>
              <p:cNvCxnSpPr/>
              <p:nvPr/>
            </p:nvCxnSpPr>
            <p:spPr>
              <a:xfrm>
                <a:off x="2190807" y="4060639"/>
                <a:ext cx="0" cy="154849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直線コネクタ 136"/>
              <p:cNvCxnSpPr/>
              <p:nvPr/>
            </p:nvCxnSpPr>
            <p:spPr>
              <a:xfrm flipV="1">
                <a:off x="1782702" y="4060639"/>
                <a:ext cx="409694"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直線コネクタ 137"/>
              <p:cNvCxnSpPr/>
              <p:nvPr/>
            </p:nvCxnSpPr>
            <p:spPr>
              <a:xfrm flipV="1">
                <a:off x="1782702" y="4060639"/>
                <a:ext cx="0" cy="15882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直線コネクタ 138"/>
              <p:cNvCxnSpPr/>
              <p:nvPr/>
            </p:nvCxnSpPr>
            <p:spPr>
              <a:xfrm>
                <a:off x="2397242" y="4054286"/>
                <a:ext cx="0" cy="154849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直線コネクタ 139"/>
              <p:cNvCxnSpPr/>
              <p:nvPr/>
            </p:nvCxnSpPr>
            <p:spPr>
              <a:xfrm flipV="1">
                <a:off x="2397242" y="4060639"/>
                <a:ext cx="409694"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直線コネクタ 140"/>
              <p:cNvCxnSpPr/>
              <p:nvPr/>
            </p:nvCxnSpPr>
            <p:spPr>
              <a:xfrm flipV="1">
                <a:off x="2805349" y="4060639"/>
                <a:ext cx="0" cy="30652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2371" name="テキスト ボックス 178"/>
              <p:cNvSpPr txBox="1">
                <a:spLocks noChangeArrowheads="1"/>
              </p:cNvSpPr>
              <p:nvPr/>
            </p:nvSpPr>
            <p:spPr bwMode="auto">
              <a:xfrm>
                <a:off x="1225814" y="3891371"/>
                <a:ext cx="303376" cy="277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72" name="テキスト ボックス 179"/>
              <p:cNvSpPr txBox="1">
                <a:spLocks noChangeArrowheads="1"/>
              </p:cNvSpPr>
              <p:nvPr/>
            </p:nvSpPr>
            <p:spPr bwMode="auto">
              <a:xfrm>
                <a:off x="1810184" y="3891371"/>
                <a:ext cx="303376" cy="277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73" name="テキスト ボックス 180"/>
              <p:cNvSpPr txBox="1">
                <a:spLocks noChangeArrowheads="1"/>
              </p:cNvSpPr>
              <p:nvPr/>
            </p:nvSpPr>
            <p:spPr bwMode="auto">
              <a:xfrm>
                <a:off x="2426780" y="3891371"/>
                <a:ext cx="303376" cy="277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74" name="テキスト ボックス 181"/>
              <p:cNvSpPr txBox="1">
                <a:spLocks noChangeArrowheads="1"/>
              </p:cNvSpPr>
              <p:nvPr/>
            </p:nvSpPr>
            <p:spPr bwMode="auto">
              <a:xfrm>
                <a:off x="1803738" y="3711225"/>
                <a:ext cx="303376" cy="277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75" name="テキスト ボックス 147"/>
              <p:cNvSpPr txBox="1">
                <a:spLocks noChangeArrowheads="1"/>
              </p:cNvSpPr>
              <p:nvPr/>
            </p:nvSpPr>
            <p:spPr bwMode="auto">
              <a:xfrm>
                <a:off x="1002195" y="3020867"/>
                <a:ext cx="1897224" cy="400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2000" dirty="0" smtClean="0">
                    <a:latin typeface="Arial Unicode MS" panose="020B0604020202020204" pitchFamily="50" charset="-128"/>
                    <a:ea typeface="Arial Unicode MS" panose="020B0604020202020204" pitchFamily="50" charset="-128"/>
                    <a:cs typeface="Arial Unicode MS" panose="020B0604020202020204" pitchFamily="50" charset="-128"/>
                  </a:rPr>
                  <a:t>Cellular uptake</a:t>
                </a:r>
                <a:endParaRPr lang="ja-JP" altLang="en-US" sz="2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76" name="テキスト ボックス 142"/>
              <p:cNvSpPr txBox="1">
                <a:spLocks noChangeArrowheads="1"/>
              </p:cNvSpPr>
              <p:nvPr/>
            </p:nvSpPr>
            <p:spPr bwMode="auto">
              <a:xfrm>
                <a:off x="2170394" y="3389172"/>
                <a:ext cx="862988" cy="277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rPr>
                  <a:t>**; p&lt;0.01</a:t>
                </a:r>
                <a:endParaRPr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40" name="テキスト ボックス 239"/>
            <p:cNvSpPr txBox="1"/>
            <p:nvPr/>
          </p:nvSpPr>
          <p:spPr>
            <a:xfrm>
              <a:off x="479355" y="6250837"/>
              <a:ext cx="928459" cy="369332"/>
            </a:xfrm>
            <a:prstGeom prst="rect">
              <a:avLst/>
            </a:prstGeom>
            <a:noFill/>
          </p:spPr>
          <p:txBody>
            <a:bodyPr wrap="none" rtlCol="0">
              <a:spAutoFit/>
            </a:bodyPr>
            <a:lstStyle/>
            <a:p>
              <a:r>
                <a:rPr kumimoji="1" lang="en-US" altLang="ja-JP"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Neutral</a:t>
              </a:r>
              <a:endParaRPr kumimoji="1" lang="ja-JP" altLang="en-US"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1" name="テキスト ボックス 240"/>
            <p:cNvSpPr txBox="1"/>
            <p:nvPr/>
          </p:nvSpPr>
          <p:spPr>
            <a:xfrm>
              <a:off x="2123949" y="6243732"/>
              <a:ext cx="1018227" cy="369332"/>
            </a:xfrm>
            <a:prstGeom prst="rect">
              <a:avLst/>
            </a:prstGeom>
            <a:noFill/>
          </p:spPr>
          <p:txBody>
            <a:bodyPr wrap="none" rtlCol="0">
              <a:spAutoFit/>
            </a:bodyPr>
            <a:lstStyle/>
            <a:p>
              <a:r>
                <a:rPr kumimoji="1" lang="en-US" altLang="ja-JP"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Cationic</a:t>
              </a:r>
              <a:endParaRPr kumimoji="1" lang="ja-JP" altLang="en-US"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2" name="グループ化 11"/>
          <p:cNvGrpSpPr/>
          <p:nvPr/>
        </p:nvGrpSpPr>
        <p:grpSpPr>
          <a:xfrm>
            <a:off x="6017869" y="548679"/>
            <a:ext cx="3035917" cy="5999361"/>
            <a:chOff x="6017869" y="548679"/>
            <a:chExt cx="3035917" cy="5999361"/>
          </a:xfrm>
        </p:grpSpPr>
        <p:grpSp>
          <p:nvGrpSpPr>
            <p:cNvPr id="8" name="グループ化 7"/>
            <p:cNvGrpSpPr/>
            <p:nvPr/>
          </p:nvGrpSpPr>
          <p:grpSpPr>
            <a:xfrm>
              <a:off x="6017869" y="548679"/>
              <a:ext cx="3035917" cy="5999361"/>
              <a:chOff x="6075925" y="602342"/>
              <a:chExt cx="3035917" cy="5999361"/>
            </a:xfrm>
          </p:grpSpPr>
          <p:grpSp>
            <p:nvGrpSpPr>
              <p:cNvPr id="161" name="グループ化 160"/>
              <p:cNvGrpSpPr>
                <a:grpSpLocks noChangeAspect="1"/>
              </p:cNvGrpSpPr>
              <p:nvPr/>
            </p:nvGrpSpPr>
            <p:grpSpPr>
              <a:xfrm>
                <a:off x="6255452" y="3697050"/>
                <a:ext cx="2793459" cy="2631713"/>
                <a:chOff x="1854764" y="1265986"/>
                <a:chExt cx="5164267" cy="4398762"/>
              </a:xfrm>
            </p:grpSpPr>
            <p:cxnSp>
              <p:nvCxnSpPr>
                <p:cNvPr id="162" name="直線コネクタ 161"/>
                <p:cNvCxnSpPr/>
                <p:nvPr/>
              </p:nvCxnSpPr>
              <p:spPr>
                <a:xfrm>
                  <a:off x="2558678" y="1501188"/>
                  <a:ext cx="0" cy="35988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直線コネクタ 163"/>
                <p:cNvCxnSpPr/>
                <p:nvPr/>
              </p:nvCxnSpPr>
              <p:spPr>
                <a:xfrm>
                  <a:off x="2484174" y="5099991"/>
                  <a:ext cx="74504"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直線コネクタ 164"/>
                <p:cNvCxnSpPr/>
                <p:nvPr/>
              </p:nvCxnSpPr>
              <p:spPr>
                <a:xfrm>
                  <a:off x="2484174" y="1501188"/>
                  <a:ext cx="74504"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直線コネクタ 165"/>
                <p:cNvCxnSpPr/>
                <p:nvPr/>
              </p:nvCxnSpPr>
              <p:spPr>
                <a:xfrm>
                  <a:off x="2484174" y="2100989"/>
                  <a:ext cx="74504"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直線コネクタ 171"/>
                <p:cNvCxnSpPr/>
                <p:nvPr/>
              </p:nvCxnSpPr>
              <p:spPr>
                <a:xfrm>
                  <a:off x="2484174" y="2700790"/>
                  <a:ext cx="74504"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直線コネクタ 172"/>
                <p:cNvCxnSpPr/>
                <p:nvPr/>
              </p:nvCxnSpPr>
              <p:spPr>
                <a:xfrm>
                  <a:off x="2484174" y="3300591"/>
                  <a:ext cx="74504"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直線コネクタ 173"/>
                <p:cNvCxnSpPr/>
                <p:nvPr/>
              </p:nvCxnSpPr>
              <p:spPr>
                <a:xfrm>
                  <a:off x="2484174" y="3900389"/>
                  <a:ext cx="74504"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直線コネクタ 174"/>
                <p:cNvCxnSpPr/>
                <p:nvPr/>
              </p:nvCxnSpPr>
              <p:spPr>
                <a:xfrm>
                  <a:off x="2484174" y="4500190"/>
                  <a:ext cx="74504"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直線コネクタ 175"/>
                <p:cNvCxnSpPr/>
                <p:nvPr/>
              </p:nvCxnSpPr>
              <p:spPr>
                <a:xfrm>
                  <a:off x="5874083" y="5103570"/>
                  <a:ext cx="0" cy="59981"/>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直線コネクタ 176"/>
                <p:cNvCxnSpPr/>
                <p:nvPr/>
              </p:nvCxnSpPr>
              <p:spPr>
                <a:xfrm>
                  <a:off x="3713482" y="5103570"/>
                  <a:ext cx="0" cy="59981"/>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178" name="正方形/長方形 177"/>
                <p:cNvSpPr/>
                <p:nvPr/>
              </p:nvSpPr>
              <p:spPr>
                <a:xfrm>
                  <a:off x="4967647" y="2100989"/>
                  <a:ext cx="372517" cy="2999002"/>
                </a:xfrm>
                <a:prstGeom prst="rect">
                  <a:avLst/>
                </a:prstGeom>
                <a:solidFill>
                  <a:srgbClr val="CCCCFF"/>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9" name="正方形/長方形 178"/>
                <p:cNvSpPr/>
                <p:nvPr/>
              </p:nvSpPr>
              <p:spPr>
                <a:xfrm>
                  <a:off x="2793523" y="2117829"/>
                  <a:ext cx="372517" cy="2999003"/>
                </a:xfrm>
                <a:prstGeom prst="rect">
                  <a:avLst/>
                </a:prstGeom>
                <a:solidFill>
                  <a:srgbClr val="FFCCCC"/>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0" name="正方形/長方形 179"/>
                <p:cNvSpPr/>
                <p:nvPr/>
              </p:nvSpPr>
              <p:spPr>
                <a:xfrm>
                  <a:off x="5340163" y="2484861"/>
                  <a:ext cx="372517" cy="2614960"/>
                </a:xfrm>
                <a:prstGeom prst="rect">
                  <a:avLst/>
                </a:prstGeom>
                <a:solidFill>
                  <a:srgbClr val="9999FF"/>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1" name="正方形/長方形 180"/>
                <p:cNvSpPr/>
                <p:nvPr/>
              </p:nvSpPr>
              <p:spPr>
                <a:xfrm>
                  <a:off x="5712680" y="3264602"/>
                  <a:ext cx="372517" cy="1835389"/>
                </a:xfrm>
                <a:prstGeom prst="rect">
                  <a:avLst/>
                </a:prstGeom>
                <a:solidFill>
                  <a:srgbClr val="9966FF"/>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2" name="正方形/長方形 181"/>
                <p:cNvSpPr/>
                <p:nvPr/>
              </p:nvSpPr>
              <p:spPr>
                <a:xfrm>
                  <a:off x="6085200" y="4320250"/>
                  <a:ext cx="372517" cy="779741"/>
                </a:xfrm>
                <a:prstGeom prst="rect">
                  <a:avLst/>
                </a:prstGeom>
                <a:solidFill>
                  <a:srgbClr val="9933FF"/>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3" name="正方形/長方形 182"/>
                <p:cNvSpPr/>
                <p:nvPr/>
              </p:nvSpPr>
              <p:spPr>
                <a:xfrm>
                  <a:off x="6457716" y="4774532"/>
                  <a:ext cx="372517" cy="324339"/>
                </a:xfrm>
                <a:prstGeom prst="rect">
                  <a:avLst/>
                </a:prstGeom>
                <a:solidFill>
                  <a:srgbClr val="6600CC"/>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4" name="正方形/長方形 183"/>
                <p:cNvSpPr/>
                <p:nvPr/>
              </p:nvSpPr>
              <p:spPr>
                <a:xfrm>
                  <a:off x="3166039" y="2488612"/>
                  <a:ext cx="372517" cy="2611379"/>
                </a:xfrm>
                <a:prstGeom prst="rect">
                  <a:avLst/>
                </a:prstGeom>
                <a:solidFill>
                  <a:srgbClr val="FF9999"/>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5" name="正方形/長方形 184"/>
                <p:cNvSpPr/>
                <p:nvPr/>
              </p:nvSpPr>
              <p:spPr>
                <a:xfrm>
                  <a:off x="3538558" y="2466220"/>
                  <a:ext cx="372517" cy="2637352"/>
                </a:xfrm>
                <a:prstGeom prst="rect">
                  <a:avLst/>
                </a:prstGeom>
                <a:solidFill>
                  <a:srgbClr val="FF7C80"/>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6" name="正方形/長方形 185"/>
                <p:cNvSpPr/>
                <p:nvPr/>
              </p:nvSpPr>
              <p:spPr>
                <a:xfrm>
                  <a:off x="3911075" y="2712201"/>
                  <a:ext cx="372517" cy="2386668"/>
                </a:xfrm>
                <a:prstGeom prst="rect">
                  <a:avLst/>
                </a:prstGeom>
                <a:solidFill>
                  <a:srgbClr val="FF5050"/>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7" name="正方形/長方形 186"/>
                <p:cNvSpPr/>
                <p:nvPr/>
              </p:nvSpPr>
              <p:spPr>
                <a:xfrm>
                  <a:off x="4283592" y="3057019"/>
                  <a:ext cx="372517" cy="2046551"/>
                </a:xfrm>
                <a:prstGeom prst="rect">
                  <a:avLst/>
                </a:prstGeom>
                <a:solidFill>
                  <a:srgbClr val="FF0000"/>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88" name="直線コネクタ 187"/>
                <p:cNvCxnSpPr/>
                <p:nvPr/>
              </p:nvCxnSpPr>
              <p:spPr>
                <a:xfrm>
                  <a:off x="5526423" y="2209903"/>
                  <a:ext cx="0" cy="270774"/>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直線コネクタ 188"/>
                <p:cNvCxnSpPr/>
                <p:nvPr/>
              </p:nvCxnSpPr>
              <p:spPr>
                <a:xfrm>
                  <a:off x="5898940" y="2598711"/>
                  <a:ext cx="0" cy="663551"/>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直線コネクタ 189"/>
                <p:cNvCxnSpPr/>
                <p:nvPr/>
              </p:nvCxnSpPr>
              <p:spPr>
                <a:xfrm>
                  <a:off x="6271456" y="4114947"/>
                  <a:ext cx="0" cy="20265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直線コネクタ 190"/>
                <p:cNvCxnSpPr/>
                <p:nvPr/>
              </p:nvCxnSpPr>
              <p:spPr>
                <a:xfrm>
                  <a:off x="6643976" y="4605291"/>
                  <a:ext cx="0" cy="169241"/>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直線コネクタ 191"/>
                <p:cNvCxnSpPr/>
                <p:nvPr/>
              </p:nvCxnSpPr>
              <p:spPr>
                <a:xfrm>
                  <a:off x="3352299" y="2213874"/>
                  <a:ext cx="0" cy="270774"/>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直線コネクタ 192"/>
                <p:cNvCxnSpPr/>
                <p:nvPr/>
              </p:nvCxnSpPr>
              <p:spPr>
                <a:xfrm>
                  <a:off x="3724815" y="1976318"/>
                  <a:ext cx="0" cy="485933"/>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直線コネクタ 193"/>
                <p:cNvCxnSpPr/>
                <p:nvPr/>
              </p:nvCxnSpPr>
              <p:spPr>
                <a:xfrm>
                  <a:off x="4097335" y="2520772"/>
                  <a:ext cx="0" cy="18746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直線コネクタ 194"/>
                <p:cNvCxnSpPr/>
                <p:nvPr/>
              </p:nvCxnSpPr>
              <p:spPr>
                <a:xfrm>
                  <a:off x="4469851" y="2535154"/>
                  <a:ext cx="0" cy="51789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直線コネクタ 195"/>
                <p:cNvCxnSpPr/>
                <p:nvPr/>
              </p:nvCxnSpPr>
              <p:spPr>
                <a:xfrm>
                  <a:off x="3650314" y="1975847"/>
                  <a:ext cx="149006"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直線コネクタ 196"/>
                <p:cNvCxnSpPr/>
                <p:nvPr/>
              </p:nvCxnSpPr>
              <p:spPr>
                <a:xfrm>
                  <a:off x="5451919" y="2205936"/>
                  <a:ext cx="149006"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 name="直線コネクタ 197"/>
                <p:cNvCxnSpPr/>
                <p:nvPr/>
              </p:nvCxnSpPr>
              <p:spPr>
                <a:xfrm>
                  <a:off x="3277794" y="2209903"/>
                  <a:ext cx="149006"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直線コネクタ 198"/>
                <p:cNvCxnSpPr/>
                <p:nvPr/>
              </p:nvCxnSpPr>
              <p:spPr>
                <a:xfrm>
                  <a:off x="4395347" y="2535225"/>
                  <a:ext cx="149006"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直線コネクタ 199"/>
                <p:cNvCxnSpPr/>
                <p:nvPr/>
              </p:nvCxnSpPr>
              <p:spPr>
                <a:xfrm>
                  <a:off x="4022830" y="2519357"/>
                  <a:ext cx="149006"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直線コネクタ 200"/>
                <p:cNvCxnSpPr/>
                <p:nvPr/>
              </p:nvCxnSpPr>
              <p:spPr>
                <a:xfrm>
                  <a:off x="5824435" y="2598697"/>
                  <a:ext cx="149006"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直線コネクタ 201"/>
                <p:cNvCxnSpPr/>
                <p:nvPr/>
              </p:nvCxnSpPr>
              <p:spPr>
                <a:xfrm>
                  <a:off x="6196955" y="4114096"/>
                  <a:ext cx="149006"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直線コネクタ 202"/>
                <p:cNvCxnSpPr/>
                <p:nvPr/>
              </p:nvCxnSpPr>
              <p:spPr>
                <a:xfrm>
                  <a:off x="6569471" y="4602065"/>
                  <a:ext cx="149006"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直線コネクタ 203"/>
                <p:cNvCxnSpPr/>
                <p:nvPr/>
              </p:nvCxnSpPr>
              <p:spPr>
                <a:xfrm>
                  <a:off x="2548820" y="5099991"/>
                  <a:ext cx="447021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5" name="テキスト ボックス 204"/>
                <p:cNvSpPr txBox="1"/>
                <p:nvPr/>
              </p:nvSpPr>
              <p:spPr>
                <a:xfrm>
                  <a:off x="2812302" y="5097368"/>
                  <a:ext cx="1900177" cy="565874"/>
                </a:xfrm>
                <a:prstGeom prst="rect">
                  <a:avLst/>
                </a:prstGeom>
                <a:noFill/>
              </p:spPr>
              <p:txBody>
                <a:bodyPr wrap="none" rtlCol="0">
                  <a:spAutoFit/>
                </a:bodyPr>
                <a:lstStyle/>
                <a:p>
                  <a:r>
                    <a:rPr kumimoji="1" lang="en-US" altLang="ja-JP" sz="1600"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ssPalmM</a:t>
                  </a:r>
                  <a:endParaRPr kumimoji="1"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6" name="テキスト ボックス 205"/>
                <p:cNvSpPr txBox="1"/>
                <p:nvPr/>
              </p:nvSpPr>
              <p:spPr>
                <a:xfrm>
                  <a:off x="5143520" y="5098874"/>
                  <a:ext cx="1645319" cy="565874"/>
                </a:xfrm>
                <a:prstGeom prst="rect">
                  <a:avLst/>
                </a:prstGeom>
                <a:noFill/>
              </p:spPr>
              <p:txBody>
                <a:bodyPr wrap="none" rtlCol="0">
                  <a:spAutoFit/>
                </a:bodyPr>
                <a:lstStyle/>
                <a:p>
                  <a:r>
                    <a:rPr kumimoji="1"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DOTAP</a:t>
                  </a:r>
                  <a:endParaRPr kumimoji="1"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7" name="テキスト ボックス 206"/>
                <p:cNvSpPr txBox="1"/>
                <p:nvPr/>
              </p:nvSpPr>
              <p:spPr>
                <a:xfrm>
                  <a:off x="2081198" y="4906576"/>
                  <a:ext cx="498458" cy="462988"/>
                </a:xfrm>
                <a:prstGeom prst="rect">
                  <a:avLst/>
                </a:prstGeom>
                <a:noFill/>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8" name="テキスト ボックス 207"/>
                <p:cNvSpPr txBox="1"/>
                <p:nvPr/>
              </p:nvSpPr>
              <p:spPr>
                <a:xfrm>
                  <a:off x="1854768" y="1265986"/>
                  <a:ext cx="762204" cy="462988"/>
                </a:xfrm>
                <a:prstGeom prst="rect">
                  <a:avLst/>
                </a:prstGeom>
                <a:noFill/>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1.2</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9" name="テキスト ボックス 208"/>
                <p:cNvSpPr txBox="1"/>
                <p:nvPr/>
              </p:nvSpPr>
              <p:spPr>
                <a:xfrm>
                  <a:off x="1854764" y="1892574"/>
                  <a:ext cx="762204" cy="462988"/>
                </a:xfrm>
                <a:prstGeom prst="rect">
                  <a:avLst/>
                </a:prstGeom>
                <a:noFill/>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1.0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0" name="テキスト ボックス 209"/>
                <p:cNvSpPr txBox="1"/>
                <p:nvPr/>
              </p:nvSpPr>
              <p:spPr>
                <a:xfrm>
                  <a:off x="1854770" y="2490122"/>
                  <a:ext cx="762204" cy="462988"/>
                </a:xfrm>
                <a:prstGeom prst="rect">
                  <a:avLst/>
                </a:prstGeom>
                <a:noFill/>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0.8</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1" name="テキスト ボックス 210"/>
                <p:cNvSpPr txBox="1"/>
                <p:nvPr/>
              </p:nvSpPr>
              <p:spPr>
                <a:xfrm>
                  <a:off x="1854770" y="3066185"/>
                  <a:ext cx="762204" cy="462988"/>
                </a:xfrm>
                <a:prstGeom prst="rect">
                  <a:avLst/>
                </a:prstGeom>
                <a:noFill/>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0.6</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2" name="テキスト ボックス 211"/>
                <p:cNvSpPr txBox="1"/>
                <p:nvPr/>
              </p:nvSpPr>
              <p:spPr>
                <a:xfrm>
                  <a:off x="1854770" y="3642250"/>
                  <a:ext cx="762204" cy="462988"/>
                </a:xfrm>
                <a:prstGeom prst="rect">
                  <a:avLst/>
                </a:prstGeom>
                <a:noFill/>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0.4</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3" name="テキスト ボックス 212"/>
                <p:cNvSpPr txBox="1"/>
                <p:nvPr/>
              </p:nvSpPr>
              <p:spPr>
                <a:xfrm>
                  <a:off x="1854770" y="4268836"/>
                  <a:ext cx="762204" cy="462988"/>
                </a:xfrm>
                <a:prstGeom prst="rect">
                  <a:avLst/>
                </a:prstGeom>
                <a:noFill/>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0.2</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4" name="テキスト ボックス 213"/>
                <p:cNvSpPr txBox="1"/>
                <p:nvPr/>
              </p:nvSpPr>
              <p:spPr>
                <a:xfrm>
                  <a:off x="5715045" y="2260569"/>
                  <a:ext cx="451042" cy="462988"/>
                </a:xfrm>
                <a:prstGeom prst="rect">
                  <a:avLst/>
                </a:prstGeom>
                <a:noFill/>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5" name="テキスト ボックス 214"/>
                <p:cNvSpPr txBox="1"/>
                <p:nvPr/>
              </p:nvSpPr>
              <p:spPr>
                <a:xfrm>
                  <a:off x="6010791" y="3765293"/>
                  <a:ext cx="560688" cy="462988"/>
                </a:xfrm>
                <a:prstGeom prst="rect">
                  <a:avLst/>
                </a:prstGeom>
                <a:noFill/>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6" name="テキスト ボックス 215"/>
                <p:cNvSpPr txBox="1"/>
                <p:nvPr/>
              </p:nvSpPr>
              <p:spPr>
                <a:xfrm>
                  <a:off x="6370833" y="4246290"/>
                  <a:ext cx="560688" cy="462988"/>
                </a:xfrm>
                <a:prstGeom prst="rect">
                  <a:avLst/>
                </a:prstGeom>
                <a:noFill/>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17" name="Rectangle 24"/>
              <p:cNvSpPr>
                <a:spLocks noChangeArrowheads="1"/>
              </p:cNvSpPr>
              <p:nvPr/>
            </p:nvSpPr>
            <p:spPr bwMode="auto">
              <a:xfrm rot="16200000">
                <a:off x="4834864" y="4788826"/>
                <a:ext cx="276518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Translation efficiency(% of control)</a:t>
                </a:r>
                <a:endParaRPr lang="ja-JP" altLang="ja-JP"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8" name="右矢印 217"/>
              <p:cNvSpPr/>
              <p:nvPr/>
            </p:nvSpPr>
            <p:spPr>
              <a:xfrm rot="4076991">
                <a:off x="8188171" y="4798486"/>
                <a:ext cx="1137319" cy="54583"/>
              </a:xfrm>
              <a:prstGeom prst="rightArrow">
                <a:avLst/>
              </a:prstGeom>
              <a:solidFill>
                <a:schemeClr val="tx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 name="直角三角形 2"/>
              <p:cNvSpPr/>
              <p:nvPr/>
            </p:nvSpPr>
            <p:spPr>
              <a:xfrm flipH="1">
                <a:off x="6992215" y="3923225"/>
                <a:ext cx="778542" cy="123437"/>
              </a:xfrm>
              <a:prstGeom prst="r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9" name="直角三角形 218"/>
              <p:cNvSpPr/>
              <p:nvPr/>
            </p:nvSpPr>
            <p:spPr>
              <a:xfrm flipH="1">
                <a:off x="8147846" y="3940935"/>
                <a:ext cx="778542" cy="123437"/>
              </a:xfrm>
              <a:prstGeom prst="r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 name="テキスト ボックス 3"/>
              <p:cNvSpPr txBox="1"/>
              <p:nvPr/>
            </p:nvSpPr>
            <p:spPr>
              <a:xfrm>
                <a:off x="7105990" y="3648332"/>
                <a:ext cx="593432" cy="276999"/>
              </a:xfrm>
              <a:prstGeom prst="rect">
                <a:avLst/>
              </a:prstGeom>
              <a:noFill/>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pDNA</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0" name="テキスト ボックス 219"/>
              <p:cNvSpPr txBox="1"/>
              <p:nvPr/>
            </p:nvSpPr>
            <p:spPr>
              <a:xfrm>
                <a:off x="8196809" y="3648840"/>
                <a:ext cx="593432" cy="276999"/>
              </a:xfrm>
              <a:prstGeom prst="rect">
                <a:avLst/>
              </a:prstGeom>
              <a:noFill/>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pDNA</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2" name="テキスト ボックス 148"/>
              <p:cNvSpPr txBox="1">
                <a:spLocks noChangeArrowheads="1"/>
              </p:cNvSpPr>
              <p:nvPr/>
            </p:nvSpPr>
            <p:spPr bwMode="auto">
              <a:xfrm>
                <a:off x="6269042" y="606848"/>
                <a:ext cx="25971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i="1" dirty="0" smtClean="0">
                    <a:latin typeface="Arial Unicode MS" panose="020B0604020202020204" pitchFamily="50" charset="-128"/>
                    <a:ea typeface="Arial Unicode MS" panose="020B0604020202020204" pitchFamily="50" charset="-128"/>
                    <a:cs typeface="Arial Unicode MS" panose="020B0604020202020204" pitchFamily="50" charset="-128"/>
                  </a:rPr>
                  <a:t>in vitro </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translation</a:t>
                </a:r>
                <a:endParaRPr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23" name="Group 11"/>
              <p:cNvGrpSpPr>
                <a:grpSpLocks/>
              </p:cNvGrpSpPr>
              <p:nvPr/>
            </p:nvGrpSpPr>
            <p:grpSpPr bwMode="auto">
              <a:xfrm>
                <a:off x="7232501" y="2424683"/>
                <a:ext cx="336550" cy="814388"/>
                <a:chOff x="1200" y="864"/>
                <a:chExt cx="240" cy="864"/>
              </a:xfrm>
            </p:grpSpPr>
            <p:sp>
              <p:nvSpPr>
                <p:cNvPr id="224" name="AutoShape 12"/>
                <p:cNvSpPr>
                  <a:spLocks noChangeArrowheads="1"/>
                </p:cNvSpPr>
                <p:nvPr/>
              </p:nvSpPr>
              <p:spPr bwMode="auto">
                <a:xfrm>
                  <a:off x="1200" y="864"/>
                  <a:ext cx="240" cy="864"/>
                </a:xfrm>
                <a:prstGeom prst="can">
                  <a:avLst>
                    <a:gd name="adj" fmla="val 49583"/>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5" name="AutoShape 13"/>
                <p:cNvSpPr>
                  <a:spLocks noChangeArrowheads="1"/>
                </p:cNvSpPr>
                <p:nvPr/>
              </p:nvSpPr>
              <p:spPr bwMode="auto">
                <a:xfrm>
                  <a:off x="1200" y="1531"/>
                  <a:ext cx="240" cy="192"/>
                </a:xfrm>
                <a:prstGeom prst="can">
                  <a:avLst>
                    <a:gd name="adj" fmla="val 50000"/>
                  </a:avLst>
                </a:prstGeom>
                <a:gradFill rotWithShape="0">
                  <a:gsLst>
                    <a:gs pos="0">
                      <a:srgbClr val="76002F"/>
                    </a:gs>
                    <a:gs pos="100000">
                      <a:srgbClr val="FF0066"/>
                    </a:gs>
                  </a:gsLst>
                  <a:path path="rect">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26" name="Text Box 25"/>
              <p:cNvSpPr txBox="1">
                <a:spLocks noChangeArrowheads="1"/>
              </p:cNvSpPr>
              <p:nvPr/>
            </p:nvSpPr>
            <p:spPr bwMode="auto">
              <a:xfrm>
                <a:off x="7824485" y="2591425"/>
                <a:ext cx="1122139"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Luciferase </a:t>
                </a:r>
              </a:p>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activity</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7" name="Line 54"/>
              <p:cNvSpPr>
                <a:spLocks noChangeShapeType="1"/>
              </p:cNvSpPr>
              <p:nvPr/>
            </p:nvSpPr>
            <p:spPr bwMode="auto">
              <a:xfrm>
                <a:off x="7518251" y="2873946"/>
                <a:ext cx="317500" cy="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8" name="Text Box 56"/>
              <p:cNvSpPr txBox="1">
                <a:spLocks noChangeArrowheads="1"/>
              </p:cNvSpPr>
              <p:nvPr/>
            </p:nvSpPr>
            <p:spPr bwMode="auto">
              <a:xfrm>
                <a:off x="6080145" y="2442193"/>
                <a:ext cx="111120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Rabbit </a:t>
                </a:r>
              </a:p>
              <a:p>
                <a:pPr eaLnBrk="1" hangingPunct="1"/>
                <a:r>
                  <a:rPr lang="en-US" altLang="ja-JP" sz="1400" dirty="0" err="1" smtClean="0">
                    <a:latin typeface="Arial Unicode MS" panose="020B0604020202020204" pitchFamily="50" charset="-128"/>
                    <a:ea typeface="Arial Unicode MS" panose="020B0604020202020204" pitchFamily="50" charset="-128"/>
                    <a:cs typeface="Arial Unicode MS" panose="020B0604020202020204" pitchFamily="50" charset="-128"/>
                  </a:rPr>
                  <a:t>Retilulocyte</a:t>
                </a:r>
                <a:endPar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endParaRPr>
              </a:p>
              <a:p>
                <a:pPr eaLnBrk="1" hangingPunct="1"/>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Lysate</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9" name="Text Box 57"/>
              <p:cNvSpPr txBox="1">
                <a:spLocks noChangeArrowheads="1"/>
              </p:cNvSpPr>
              <p:nvPr/>
            </p:nvSpPr>
            <p:spPr bwMode="auto">
              <a:xfrm>
                <a:off x="6559838" y="3230902"/>
                <a:ext cx="199605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r>
                  <a:rPr lang="en-US" altLang="ja-JP" i="1" dirty="0">
                    <a:latin typeface="Arial Unicode MS" panose="020B0604020202020204" pitchFamily="50" charset="-128"/>
                    <a:ea typeface="Arial Unicode MS" panose="020B0604020202020204" pitchFamily="50" charset="-128"/>
                    <a:cs typeface="Arial Unicode MS" panose="020B0604020202020204" pitchFamily="50" charset="-128"/>
                  </a:rPr>
                  <a:t>in </a:t>
                </a:r>
                <a:r>
                  <a:rPr lang="en-US" altLang="ja-JP" i="1" dirty="0" smtClean="0">
                    <a:latin typeface="Arial Unicode MS" panose="020B0604020202020204" pitchFamily="50" charset="-128"/>
                    <a:ea typeface="Arial Unicode MS" panose="020B0604020202020204" pitchFamily="50" charset="-128"/>
                    <a:cs typeface="Arial Unicode MS" panose="020B0604020202020204" pitchFamily="50" charset="-128"/>
                  </a:rPr>
                  <a:t>vitro </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translation</a:t>
                </a:r>
                <a:endParaRPr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0" name="Line 59"/>
              <p:cNvSpPr>
                <a:spLocks noChangeShapeType="1"/>
              </p:cNvSpPr>
              <p:nvPr/>
            </p:nvSpPr>
            <p:spPr bwMode="auto">
              <a:xfrm>
                <a:off x="6845892" y="3079710"/>
                <a:ext cx="414338" cy="6032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1" name="AutoShape 2"/>
              <p:cNvSpPr>
                <a:spLocks noChangeArrowheads="1"/>
              </p:cNvSpPr>
              <p:nvPr/>
            </p:nvSpPr>
            <p:spPr bwMode="auto">
              <a:xfrm>
                <a:off x="6400795" y="1102835"/>
                <a:ext cx="2648115" cy="1150628"/>
              </a:xfrm>
              <a:prstGeom prst="wedgeRoundRectCallout">
                <a:avLst>
                  <a:gd name="adj1" fmla="val -12659"/>
                  <a:gd name="adj2" fmla="val 97666"/>
                  <a:gd name="adj3" fmla="val 16667"/>
                </a:avLst>
              </a:prstGeom>
              <a:gradFill rotWithShape="0">
                <a:gsLst>
                  <a:gs pos="0">
                    <a:srgbClr val="FFFFFF"/>
                  </a:gs>
                  <a:gs pos="100000">
                    <a:srgbClr val="E3FFE3"/>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32" name="Group 14"/>
              <p:cNvGrpSpPr>
                <a:grpSpLocks/>
              </p:cNvGrpSpPr>
              <p:nvPr/>
            </p:nvGrpSpPr>
            <p:grpSpPr bwMode="auto">
              <a:xfrm>
                <a:off x="7464950" y="1739217"/>
                <a:ext cx="1294513" cy="277200"/>
                <a:chOff x="240" y="1430"/>
                <a:chExt cx="960" cy="270"/>
              </a:xfrm>
            </p:grpSpPr>
            <p:sp>
              <p:nvSpPr>
                <p:cNvPr id="233" name="Freeform 15"/>
                <p:cNvSpPr>
                  <a:spLocks/>
                </p:cNvSpPr>
                <p:nvPr/>
              </p:nvSpPr>
              <p:spPr bwMode="auto">
                <a:xfrm>
                  <a:off x="240" y="1512"/>
                  <a:ext cx="609" cy="72"/>
                </a:xfrm>
                <a:custGeom>
                  <a:avLst/>
                  <a:gdLst>
                    <a:gd name="T0" fmla="*/ 0 w 1488"/>
                    <a:gd name="T1" fmla="*/ 66 h 104"/>
                    <a:gd name="T2" fmla="*/ 39 w 1488"/>
                    <a:gd name="T3" fmla="*/ 0 h 104"/>
                    <a:gd name="T4" fmla="*/ 98 w 1488"/>
                    <a:gd name="T5" fmla="*/ 66 h 104"/>
                    <a:gd name="T6" fmla="*/ 157 w 1488"/>
                    <a:gd name="T7" fmla="*/ 0 h 104"/>
                    <a:gd name="T8" fmla="*/ 216 w 1488"/>
                    <a:gd name="T9" fmla="*/ 66 h 104"/>
                    <a:gd name="T10" fmla="*/ 295 w 1488"/>
                    <a:gd name="T11" fmla="*/ 0 h 104"/>
                    <a:gd name="T12" fmla="*/ 354 w 1488"/>
                    <a:gd name="T13" fmla="*/ 66 h 104"/>
                    <a:gd name="T14" fmla="*/ 413 w 1488"/>
                    <a:gd name="T15" fmla="*/ 0 h 104"/>
                    <a:gd name="T16" fmla="*/ 471 w 1488"/>
                    <a:gd name="T17" fmla="*/ 66 h 104"/>
                    <a:gd name="T18" fmla="*/ 530 w 1488"/>
                    <a:gd name="T19" fmla="*/ 0 h 104"/>
                    <a:gd name="T20" fmla="*/ 589 w 1488"/>
                    <a:gd name="T21" fmla="*/ 66 h 104"/>
                    <a:gd name="T22" fmla="*/ 609 w 1488"/>
                    <a:gd name="T23" fmla="*/ 33 h 10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488" h="104">
                      <a:moveTo>
                        <a:pt x="0" y="96"/>
                      </a:moveTo>
                      <a:cubicBezTo>
                        <a:pt x="28" y="48"/>
                        <a:pt x="56" y="0"/>
                        <a:pt x="96" y="0"/>
                      </a:cubicBezTo>
                      <a:cubicBezTo>
                        <a:pt x="136" y="0"/>
                        <a:pt x="192" y="96"/>
                        <a:pt x="240" y="96"/>
                      </a:cubicBezTo>
                      <a:cubicBezTo>
                        <a:pt x="288" y="96"/>
                        <a:pt x="336" y="0"/>
                        <a:pt x="384" y="0"/>
                      </a:cubicBezTo>
                      <a:cubicBezTo>
                        <a:pt x="432" y="0"/>
                        <a:pt x="472" y="96"/>
                        <a:pt x="528" y="96"/>
                      </a:cubicBezTo>
                      <a:cubicBezTo>
                        <a:pt x="584" y="96"/>
                        <a:pt x="664" y="0"/>
                        <a:pt x="720" y="0"/>
                      </a:cubicBezTo>
                      <a:cubicBezTo>
                        <a:pt x="776" y="0"/>
                        <a:pt x="816" y="96"/>
                        <a:pt x="864" y="96"/>
                      </a:cubicBezTo>
                      <a:cubicBezTo>
                        <a:pt x="912" y="96"/>
                        <a:pt x="960" y="0"/>
                        <a:pt x="1008" y="0"/>
                      </a:cubicBezTo>
                      <a:cubicBezTo>
                        <a:pt x="1056" y="0"/>
                        <a:pt x="1104" y="96"/>
                        <a:pt x="1152" y="96"/>
                      </a:cubicBezTo>
                      <a:cubicBezTo>
                        <a:pt x="1200" y="96"/>
                        <a:pt x="1248" y="0"/>
                        <a:pt x="1296" y="0"/>
                      </a:cubicBezTo>
                      <a:cubicBezTo>
                        <a:pt x="1344" y="0"/>
                        <a:pt x="1408" y="88"/>
                        <a:pt x="1440" y="96"/>
                      </a:cubicBezTo>
                      <a:cubicBezTo>
                        <a:pt x="1472" y="104"/>
                        <a:pt x="1480" y="56"/>
                        <a:pt x="1488" y="48"/>
                      </a:cubicBezTo>
                    </a:path>
                  </a:pathLst>
                </a:custGeom>
                <a:noFill/>
                <a:ln w="28575" cmpd="sng">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4" name="Text Box 18"/>
                <p:cNvSpPr txBox="1">
                  <a:spLocks noChangeArrowheads="1"/>
                </p:cNvSpPr>
                <p:nvPr/>
              </p:nvSpPr>
              <p:spPr bwMode="auto">
                <a:xfrm>
                  <a:off x="835" y="1430"/>
                  <a:ext cx="365" cy="2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rPr>
                    <a:t>AAA</a:t>
                  </a:r>
                </a:p>
              </p:txBody>
            </p:sp>
          </p:grpSp>
          <p:sp>
            <p:nvSpPr>
              <p:cNvPr id="235" name="Text Box 26"/>
              <p:cNvSpPr txBox="1">
                <a:spLocks noChangeArrowheads="1"/>
              </p:cNvSpPr>
              <p:nvPr/>
            </p:nvSpPr>
            <p:spPr bwMode="auto">
              <a:xfrm>
                <a:off x="7305564" y="1916577"/>
                <a:ext cx="158889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Luciferase mRNA</a:t>
                </a:r>
              </a:p>
            </p:txBody>
          </p:sp>
          <p:pic>
            <p:nvPicPr>
              <p:cNvPr id="263" name="Picture 3"/>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1471" b="89706" l="4412" r="89706"/>
                        </a14:imgEffect>
                      </a14:imgLayer>
                    </a14:imgProps>
                  </a:ext>
                  <a:ext uri="{28A0092B-C50C-407E-A947-70E740481C1C}">
                    <a14:useLocalDpi xmlns:a14="http://schemas.microsoft.com/office/drawing/2010/main" val="0"/>
                  </a:ext>
                </a:extLst>
              </a:blip>
              <a:srcRect/>
              <a:stretch>
                <a:fillRect/>
              </a:stretch>
            </p:blipFill>
            <p:spPr bwMode="auto">
              <a:xfrm>
                <a:off x="6601282" y="1493902"/>
                <a:ext cx="548918" cy="5489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正方形/長方形 4"/>
              <p:cNvSpPr/>
              <p:nvPr/>
            </p:nvSpPr>
            <p:spPr>
              <a:xfrm>
                <a:off x="6572665" y="1137104"/>
                <a:ext cx="2408032" cy="369332"/>
              </a:xfrm>
              <a:prstGeom prst="rect">
                <a:avLst/>
              </a:prstGeom>
            </p:spPr>
            <p:txBody>
              <a:bodyPr wrap="none">
                <a:spAutoFit/>
              </a:bodyPr>
              <a:lstStyle/>
              <a:p>
                <a:r>
                  <a:rPr lang="en-US" altLang="ja-JP" dirty="0" err="1" smtClean="0">
                    <a:latin typeface="Arial Unicode MS" panose="020B0604020202020204" pitchFamily="50" charset="-128"/>
                    <a:ea typeface="Arial Unicode MS" panose="020B0604020202020204" pitchFamily="50" charset="-128"/>
                    <a:cs typeface="Arial Unicode MS" panose="020B0604020202020204" pitchFamily="50" charset="-128"/>
                  </a:rPr>
                  <a:t>LNP</a:t>
                </a:r>
                <a:r>
                  <a:rPr lang="en-US" altLang="ja-JP" baseline="-25000"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ssPalm</a:t>
                </a:r>
                <a:r>
                  <a:rPr lang="en-US" altLang="ja-JP"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or</a:t>
                </a:r>
                <a:r>
                  <a:rPr lang="en-US" altLang="ja-JP"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LNP</a:t>
                </a:r>
                <a:r>
                  <a:rPr lang="en-US" altLang="ja-JP"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DOTAP</a:t>
                </a:r>
                <a:endParaRPr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 name="テキスト ボックス 5"/>
              <p:cNvSpPr txBox="1"/>
              <p:nvPr/>
            </p:nvSpPr>
            <p:spPr>
              <a:xfrm>
                <a:off x="7557868" y="1368875"/>
                <a:ext cx="394660" cy="523220"/>
              </a:xfrm>
              <a:prstGeom prst="rect">
                <a:avLst/>
              </a:prstGeom>
              <a:noFill/>
            </p:spPr>
            <p:txBody>
              <a:bodyPr wrap="none" rtlCol="0">
                <a:spAutoFit/>
              </a:bodyPr>
              <a:lstStyle/>
              <a:p>
                <a:r>
                  <a:rPr kumimoji="1" lang="en-US" altLang="ja-JP" sz="28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kumimoji="1" lang="ja-JP" altLang="en-US" sz="28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 name="角丸四角形 6"/>
              <p:cNvSpPr/>
              <p:nvPr/>
            </p:nvSpPr>
            <p:spPr>
              <a:xfrm>
                <a:off x="6075925" y="602342"/>
                <a:ext cx="3035917" cy="5999361"/>
              </a:xfrm>
              <a:prstGeom prst="roundRect">
                <a:avLst>
                  <a:gd name="adj" fmla="val 784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42" name="テキスト ボックス 241"/>
            <p:cNvSpPr txBox="1"/>
            <p:nvPr/>
          </p:nvSpPr>
          <p:spPr>
            <a:xfrm>
              <a:off x="6783205" y="6158831"/>
              <a:ext cx="928459" cy="369332"/>
            </a:xfrm>
            <a:prstGeom prst="rect">
              <a:avLst/>
            </a:prstGeom>
            <a:noFill/>
          </p:spPr>
          <p:txBody>
            <a:bodyPr wrap="none" rtlCol="0">
              <a:spAutoFit/>
            </a:bodyPr>
            <a:lstStyle/>
            <a:p>
              <a:r>
                <a:rPr kumimoji="1" lang="en-US" altLang="ja-JP"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Neutral</a:t>
              </a:r>
              <a:endParaRPr kumimoji="1" lang="ja-JP" altLang="en-US"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3" name="テキスト ボックス 242"/>
            <p:cNvSpPr txBox="1"/>
            <p:nvPr/>
          </p:nvSpPr>
          <p:spPr>
            <a:xfrm>
              <a:off x="7871994" y="6156071"/>
              <a:ext cx="1018227" cy="369332"/>
            </a:xfrm>
            <a:prstGeom prst="rect">
              <a:avLst/>
            </a:prstGeom>
            <a:noFill/>
          </p:spPr>
          <p:txBody>
            <a:bodyPr wrap="none" rtlCol="0">
              <a:spAutoFit/>
            </a:bodyPr>
            <a:lstStyle/>
            <a:p>
              <a:r>
                <a:rPr kumimoji="1" lang="en-US" altLang="ja-JP"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Cationic</a:t>
              </a:r>
              <a:endParaRPr kumimoji="1" lang="ja-JP" altLang="en-US"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Tree>
    <p:extLst>
      <p:ext uri="{BB962C8B-B14F-4D97-AF65-F5344CB8AC3E}">
        <p14:creationId xmlns:p14="http://schemas.microsoft.com/office/powerpoint/2010/main" val="12536613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テキスト ボックス 2"/>
          <p:cNvSpPr txBox="1">
            <a:spLocks noChangeArrowheads="1"/>
          </p:cNvSpPr>
          <p:nvPr/>
        </p:nvSpPr>
        <p:spPr bwMode="auto">
          <a:xfrm>
            <a:off x="472063" y="87563"/>
            <a:ext cx="380905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2800" dirty="0" smtClean="0">
                <a:latin typeface="Arial Unicode MS" panose="020B0604020202020204" pitchFamily="50" charset="-128"/>
                <a:ea typeface="Arial Unicode MS" panose="020B0604020202020204" pitchFamily="50" charset="-128"/>
                <a:cs typeface="Arial Unicode MS" panose="020B0604020202020204" pitchFamily="50" charset="-128"/>
              </a:rPr>
              <a:t>2</a:t>
            </a:r>
            <a:r>
              <a:rPr lang="en-US" altLang="ja-JP" sz="2800" baseline="30000" dirty="0" smtClean="0">
                <a:latin typeface="Arial Unicode MS" panose="020B0604020202020204" pitchFamily="50" charset="-128"/>
                <a:ea typeface="Arial Unicode MS" panose="020B0604020202020204" pitchFamily="50" charset="-128"/>
                <a:cs typeface="Arial Unicode MS" panose="020B0604020202020204" pitchFamily="50" charset="-128"/>
              </a:rPr>
              <a:t>nd</a:t>
            </a:r>
            <a:r>
              <a:rPr lang="en-US" altLang="ja-JP" sz="2800" dirty="0" smtClean="0">
                <a:latin typeface="Arial Unicode MS" panose="020B0604020202020204" pitchFamily="50" charset="-128"/>
                <a:ea typeface="Arial Unicode MS" panose="020B0604020202020204" pitchFamily="50" charset="-128"/>
                <a:cs typeface="Arial Unicode MS" panose="020B0604020202020204" pitchFamily="50" charset="-128"/>
              </a:rPr>
              <a:t> Generation ssPalm</a:t>
            </a:r>
            <a:endParaRPr lang="en-US" altLang="ja-JP" sz="28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 name="テキスト ボックス 2"/>
          <p:cNvSpPr txBox="1">
            <a:spLocks noChangeArrowheads="1"/>
          </p:cNvSpPr>
          <p:nvPr/>
        </p:nvSpPr>
        <p:spPr bwMode="auto">
          <a:xfrm>
            <a:off x="1641864" y="2342441"/>
            <a:ext cx="11336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800" b="1" dirty="0" smtClean="0">
                <a:latin typeface="Arial Unicode MS" panose="020B0604020202020204" pitchFamily="50" charset="-128"/>
                <a:ea typeface="Arial Unicode MS" panose="020B0604020202020204" pitchFamily="50" charset="-128"/>
                <a:cs typeface="Arial Unicode MS" panose="020B0604020202020204" pitchFamily="50" charset="-128"/>
              </a:rPr>
              <a:t>ssPalmM</a:t>
            </a:r>
            <a:endParaRPr lang="en-US" altLang="ja-JP" sz="18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 name="角丸四角形 23"/>
          <p:cNvSpPr/>
          <p:nvPr/>
        </p:nvSpPr>
        <p:spPr>
          <a:xfrm>
            <a:off x="4894853" y="246945"/>
            <a:ext cx="4069635" cy="2940866"/>
          </a:xfrm>
          <a:prstGeom prst="roundRect">
            <a:avLst/>
          </a:prstGeom>
          <a:noFill/>
          <a:ln w="28575">
            <a:solidFill>
              <a:srgbClr val="FF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pic>
        <p:nvPicPr>
          <p:cNvPr id="25"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08963" y="401584"/>
            <a:ext cx="2071294" cy="9789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 name="正方形/長方形 5"/>
          <p:cNvSpPr>
            <a:spLocks noChangeArrowheads="1"/>
          </p:cNvSpPr>
          <p:nvPr/>
        </p:nvSpPr>
        <p:spPr bwMode="auto">
          <a:xfrm>
            <a:off x="7411966" y="411805"/>
            <a:ext cx="227713" cy="307167"/>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 name="正方形/長方形 5"/>
          <p:cNvSpPr>
            <a:spLocks noChangeArrowheads="1"/>
          </p:cNvSpPr>
          <p:nvPr/>
        </p:nvSpPr>
        <p:spPr bwMode="auto">
          <a:xfrm>
            <a:off x="7409392" y="1055983"/>
            <a:ext cx="227713" cy="307167"/>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 name="テキスト ボックス 560"/>
          <p:cNvSpPr txBox="1">
            <a:spLocks noChangeArrowheads="1"/>
          </p:cNvSpPr>
          <p:nvPr/>
        </p:nvSpPr>
        <p:spPr bwMode="auto">
          <a:xfrm>
            <a:off x="7375548" y="461273"/>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endParaRPr lang="ja-JP" altLang="en-US"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 name="テキスト ボックス 561"/>
          <p:cNvSpPr txBox="1">
            <a:spLocks noChangeArrowheads="1"/>
          </p:cNvSpPr>
          <p:nvPr/>
        </p:nvSpPr>
        <p:spPr bwMode="auto">
          <a:xfrm>
            <a:off x="7375548" y="1011503"/>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endParaRPr lang="ja-JP" altLang="en-US" sz="1400" b="1">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 name="円/楕円 2"/>
          <p:cNvSpPr>
            <a:spLocks noChangeArrowheads="1"/>
          </p:cNvSpPr>
          <p:nvPr/>
        </p:nvSpPr>
        <p:spPr bwMode="auto">
          <a:xfrm rot="5400000">
            <a:off x="7554024" y="762134"/>
            <a:ext cx="563310" cy="240194"/>
          </a:xfrm>
          <a:prstGeom prst="ellipse">
            <a:avLst/>
          </a:pr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rgbClr val="00B05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 name="テキスト ボックス 564"/>
          <p:cNvSpPr txBox="1">
            <a:spLocks noChangeArrowheads="1"/>
          </p:cNvSpPr>
          <p:nvPr/>
        </p:nvSpPr>
        <p:spPr bwMode="auto">
          <a:xfrm>
            <a:off x="7682596" y="559758"/>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endParaRPr lang="ja-JP" altLang="en-US"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 name="テキスト ボックス 565"/>
          <p:cNvSpPr txBox="1">
            <a:spLocks noChangeArrowheads="1"/>
          </p:cNvSpPr>
          <p:nvPr/>
        </p:nvSpPr>
        <p:spPr bwMode="auto">
          <a:xfrm>
            <a:off x="7684997" y="904797"/>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endParaRPr lang="ja-JP" altLang="en-US"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33" name="グループ化 32"/>
          <p:cNvGrpSpPr/>
          <p:nvPr/>
        </p:nvGrpSpPr>
        <p:grpSpPr>
          <a:xfrm>
            <a:off x="5343367" y="1605346"/>
            <a:ext cx="3356217" cy="1217986"/>
            <a:chOff x="7023563" y="4373602"/>
            <a:chExt cx="3356217" cy="1217986"/>
          </a:xfrm>
        </p:grpSpPr>
        <p:sp>
          <p:nvSpPr>
            <p:cNvPr id="36" name="円/楕円 2"/>
            <p:cNvSpPr>
              <a:spLocks noChangeArrowheads="1"/>
            </p:cNvSpPr>
            <p:nvPr/>
          </p:nvSpPr>
          <p:spPr bwMode="auto">
            <a:xfrm rot="5400000">
              <a:off x="9917791" y="4853666"/>
              <a:ext cx="590295" cy="231574"/>
            </a:xfrm>
            <a:prstGeom prst="ellipse">
              <a:avLst/>
            </a:pr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rgbClr val="00B05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7" name="テキスト ボックス 2"/>
            <p:cNvSpPr txBox="1">
              <a:spLocks noChangeArrowheads="1"/>
            </p:cNvSpPr>
            <p:nvPr/>
          </p:nvSpPr>
          <p:spPr bwMode="auto">
            <a:xfrm>
              <a:off x="7279503" y="4810864"/>
              <a:ext cx="957302" cy="306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latin typeface="Arial Unicode MS" panose="020B0604020202020204" pitchFamily="50" charset="-128"/>
                  <a:ea typeface="Arial Unicode MS" panose="020B0604020202020204" pitchFamily="50" charset="-128"/>
                  <a:cs typeface="Arial Unicode MS" panose="020B0604020202020204" pitchFamily="50" charset="-128"/>
                </a:rPr>
                <a:t>Vitamin E</a:t>
              </a:r>
            </a:p>
          </p:txBody>
        </p:sp>
        <p:pic>
          <p:nvPicPr>
            <p:cNvPr id="38"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23563" y="4373602"/>
              <a:ext cx="3245886" cy="12179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9" name="グループ化 13"/>
            <p:cNvGrpSpPr>
              <a:grpSpLocks/>
            </p:cNvGrpSpPr>
            <p:nvPr/>
          </p:nvGrpSpPr>
          <p:grpSpPr bwMode="auto">
            <a:xfrm>
              <a:off x="9764845" y="4502024"/>
              <a:ext cx="314832" cy="936192"/>
              <a:chOff x="7303692" y="4274046"/>
              <a:chExt cx="389206" cy="1112530"/>
            </a:xfrm>
          </p:grpSpPr>
          <p:sp>
            <p:nvSpPr>
              <p:cNvPr id="42" name="正方形/長方形 5"/>
              <p:cNvSpPr>
                <a:spLocks noChangeArrowheads="1"/>
              </p:cNvSpPr>
              <p:nvPr/>
            </p:nvSpPr>
            <p:spPr bwMode="auto">
              <a:xfrm>
                <a:off x="7338479" y="4274046"/>
                <a:ext cx="281836" cy="365262"/>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 name="正方形/長方形 5"/>
              <p:cNvSpPr>
                <a:spLocks noChangeArrowheads="1"/>
              </p:cNvSpPr>
              <p:nvPr/>
            </p:nvSpPr>
            <p:spPr bwMode="auto">
              <a:xfrm>
                <a:off x="7341654" y="5021314"/>
                <a:ext cx="281836" cy="365262"/>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 name="テキスト ボックス 562"/>
              <p:cNvSpPr txBox="1">
                <a:spLocks noChangeArrowheads="1"/>
              </p:cNvSpPr>
              <p:nvPr/>
            </p:nvSpPr>
            <p:spPr bwMode="auto">
              <a:xfrm>
                <a:off x="7304090" y="4324104"/>
                <a:ext cx="388808" cy="36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endParaRPr lang="ja-JP" altLang="en-US"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 name="テキスト ボックス 563"/>
              <p:cNvSpPr txBox="1">
                <a:spLocks noChangeArrowheads="1"/>
              </p:cNvSpPr>
              <p:nvPr/>
            </p:nvSpPr>
            <p:spPr bwMode="auto">
              <a:xfrm>
                <a:off x="7303692" y="4985291"/>
                <a:ext cx="388808" cy="36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endParaRPr lang="ja-JP" altLang="en-US" sz="1400" b="1">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40" name="テキスト ボックス 566"/>
            <p:cNvSpPr txBox="1">
              <a:spLocks noChangeArrowheads="1"/>
            </p:cNvSpPr>
            <p:nvPr/>
          </p:nvSpPr>
          <p:spPr bwMode="auto">
            <a:xfrm>
              <a:off x="10074888" y="4651192"/>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endParaRPr lang="ja-JP" altLang="en-US"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 name="テキスト ボックス 567"/>
            <p:cNvSpPr txBox="1">
              <a:spLocks noChangeArrowheads="1"/>
            </p:cNvSpPr>
            <p:nvPr/>
          </p:nvSpPr>
          <p:spPr bwMode="auto">
            <a:xfrm>
              <a:off x="10073601" y="4989539"/>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endParaRPr lang="ja-JP" altLang="en-US" sz="1400" b="1">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34" name="角丸四角形 33"/>
          <p:cNvSpPr/>
          <p:nvPr/>
        </p:nvSpPr>
        <p:spPr>
          <a:xfrm>
            <a:off x="5292080" y="48693"/>
            <a:ext cx="3279200" cy="331855"/>
          </a:xfrm>
          <a:prstGeom prst="roundRect">
            <a:avLst/>
          </a:prstGeom>
          <a:solidFill>
            <a:srgbClr val="FFFF00"/>
          </a:solidFill>
          <a:ln>
            <a:solidFill>
              <a:srgbClr val="FF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 name="テキスト ボックス 2"/>
          <p:cNvSpPr txBox="1">
            <a:spLocks noChangeArrowheads="1"/>
          </p:cNvSpPr>
          <p:nvPr/>
        </p:nvSpPr>
        <p:spPr bwMode="auto">
          <a:xfrm>
            <a:off x="5307426" y="52444"/>
            <a:ext cx="331212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2G: fat-soluble vitamin-scaffold ssPalm</a:t>
            </a:r>
            <a:endParaRPr lang="en-US" altLang="ja-JP" sz="1400" b="1" baseline="-25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 name="正方形/長方形 7"/>
          <p:cNvSpPr>
            <a:spLocks noChangeArrowheads="1"/>
          </p:cNvSpPr>
          <p:nvPr/>
        </p:nvSpPr>
        <p:spPr bwMode="auto">
          <a:xfrm>
            <a:off x="2334086" y="2140967"/>
            <a:ext cx="994559" cy="247783"/>
          </a:xfrm>
          <a:prstGeom prst="rect">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algn="ctr"/>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 name="正方形/長方形 5"/>
          <p:cNvSpPr>
            <a:spLocks noChangeArrowheads="1"/>
          </p:cNvSpPr>
          <p:nvPr/>
        </p:nvSpPr>
        <p:spPr bwMode="auto">
          <a:xfrm>
            <a:off x="3335277" y="2029120"/>
            <a:ext cx="295052" cy="395766"/>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 name="テキスト ボックス 2"/>
          <p:cNvSpPr txBox="1">
            <a:spLocks noChangeArrowheads="1"/>
          </p:cNvSpPr>
          <p:nvPr/>
        </p:nvSpPr>
        <p:spPr bwMode="auto">
          <a:xfrm>
            <a:off x="791259" y="1689487"/>
            <a:ext cx="21082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C</a:t>
            </a:r>
            <a:r>
              <a:rPr lang="en-US" altLang="ja-JP" sz="1400"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13</a:t>
            </a: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H</a:t>
            </a:r>
            <a:r>
              <a:rPr lang="en-US" altLang="ja-JP" sz="1400"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27</a:t>
            </a: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ja-JP" alt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400" dirty="0" err="1" smtClean="0">
                <a:latin typeface="Arial Unicode MS" panose="020B0604020202020204" pitchFamily="50" charset="-128"/>
                <a:ea typeface="Arial Unicode MS" panose="020B0604020202020204" pitchFamily="50" charset="-128"/>
                <a:cs typeface="Arial Unicode MS" panose="020B0604020202020204" pitchFamily="50" charset="-128"/>
              </a:rPr>
              <a:t>Myristic</a:t>
            </a: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aci</a:t>
            </a:r>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d</a:t>
            </a:r>
            <a:r>
              <a:rPr lang="ja-JP" alt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 name="フローチャート : 代替処理 362"/>
          <p:cNvSpPr/>
          <p:nvPr/>
        </p:nvSpPr>
        <p:spPr>
          <a:xfrm>
            <a:off x="271392" y="725675"/>
            <a:ext cx="4479637" cy="2415293"/>
          </a:xfrm>
          <a:prstGeom prst="flowChartAlternateProcess">
            <a:avLst/>
          </a:prstGeom>
          <a:noFill/>
          <a:ln w="28575">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lnSpc>
                <a:spcPts val="1680"/>
              </a:lnSpc>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pic>
        <p:nvPicPr>
          <p:cNvPr id="14"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9776" y="1313300"/>
            <a:ext cx="2940578" cy="1082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 name="正方形/長方形 5"/>
          <p:cNvSpPr>
            <a:spLocks noChangeArrowheads="1"/>
          </p:cNvSpPr>
          <p:nvPr/>
        </p:nvSpPr>
        <p:spPr bwMode="auto">
          <a:xfrm>
            <a:off x="3340250" y="1247914"/>
            <a:ext cx="293394" cy="395766"/>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 name="テキスト ボックス 557"/>
          <p:cNvSpPr txBox="1">
            <a:spLocks noChangeArrowheads="1"/>
          </p:cNvSpPr>
          <p:nvPr/>
        </p:nvSpPr>
        <p:spPr bwMode="auto">
          <a:xfrm>
            <a:off x="3323717" y="1324408"/>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endParaRPr lang="ja-JP" altLang="en-US"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 name="テキスト ボックス 558"/>
          <p:cNvSpPr txBox="1">
            <a:spLocks noChangeArrowheads="1"/>
          </p:cNvSpPr>
          <p:nvPr/>
        </p:nvSpPr>
        <p:spPr bwMode="auto">
          <a:xfrm>
            <a:off x="3318742" y="2053524"/>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endParaRPr lang="ja-JP" altLang="en-US"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 name="円/楕円 2"/>
          <p:cNvSpPr>
            <a:spLocks noChangeArrowheads="1"/>
          </p:cNvSpPr>
          <p:nvPr/>
        </p:nvSpPr>
        <p:spPr bwMode="auto">
          <a:xfrm rot="5400000">
            <a:off x="3449998" y="1701624"/>
            <a:ext cx="841363" cy="285107"/>
          </a:xfrm>
          <a:prstGeom prst="ellipse">
            <a:avLst/>
          </a:pr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rgbClr val="00B05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 name="テキスト ボックス 7"/>
          <p:cNvSpPr txBox="1">
            <a:spLocks noChangeArrowheads="1"/>
          </p:cNvSpPr>
          <p:nvPr/>
        </p:nvSpPr>
        <p:spPr bwMode="auto">
          <a:xfrm>
            <a:off x="3711580" y="1474297"/>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endParaRPr lang="ja-JP" altLang="en-US"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 name="テキスト ボックス 556"/>
          <p:cNvSpPr txBox="1">
            <a:spLocks noChangeArrowheads="1"/>
          </p:cNvSpPr>
          <p:nvPr/>
        </p:nvSpPr>
        <p:spPr bwMode="auto">
          <a:xfrm>
            <a:off x="3715778" y="1925876"/>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endParaRPr lang="ja-JP" altLang="en-US"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 name="角丸四角形 20"/>
          <p:cNvSpPr/>
          <p:nvPr/>
        </p:nvSpPr>
        <p:spPr>
          <a:xfrm>
            <a:off x="468824" y="630475"/>
            <a:ext cx="2945487" cy="295565"/>
          </a:xfrm>
          <a:prstGeom prst="roundRect">
            <a:avLst/>
          </a:prstGeom>
          <a:solidFill>
            <a:srgbClr val="FFFF00"/>
          </a:solidFill>
          <a:ln>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 name="正方形/長方形 2"/>
          <p:cNvSpPr>
            <a:spLocks noChangeArrowheads="1"/>
          </p:cNvSpPr>
          <p:nvPr/>
        </p:nvSpPr>
        <p:spPr bwMode="auto">
          <a:xfrm>
            <a:off x="506923" y="620688"/>
            <a:ext cx="33957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en-US" altLang="ja-JP"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1G</a:t>
            </a:r>
            <a:r>
              <a:rPr lang="ja-JP" altLang="en-US"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400" b="1" dirty="0" err="1" smtClean="0">
                <a:latin typeface="Arial Unicode MS" panose="020B0604020202020204" pitchFamily="50" charset="-128"/>
                <a:ea typeface="Arial Unicode MS" panose="020B0604020202020204" pitchFamily="50" charset="-128"/>
                <a:cs typeface="Arial Unicode MS" panose="020B0604020202020204" pitchFamily="50" charset="-128"/>
              </a:rPr>
              <a:t>Myristic</a:t>
            </a:r>
            <a:r>
              <a:rPr lang="en-US" altLang="ja-JP"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 acid-scaffold ssPalm</a:t>
            </a:r>
            <a:endParaRPr lang="ja-JP" altLang="en-US" sz="14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 name="テキスト ボックス 6"/>
          <p:cNvSpPr txBox="1">
            <a:spLocks noChangeArrowheads="1"/>
          </p:cNvSpPr>
          <p:nvPr/>
        </p:nvSpPr>
        <p:spPr bwMode="auto">
          <a:xfrm>
            <a:off x="416263" y="2689189"/>
            <a:ext cx="2157129" cy="4257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algn="ctr" eaLnBrk="1" hangingPunct="1">
              <a:lnSpc>
                <a:spcPts val="1300"/>
              </a:lnSpc>
            </a:pPr>
            <a:r>
              <a:rPr lang="en-US" altLang="ja-JP" sz="1050" dirty="0" smtClean="0">
                <a:latin typeface="Arial Unicode MS" pitchFamily="50" charset="-128"/>
                <a:ea typeface="Arial Unicode MS" pitchFamily="50" charset="-128"/>
                <a:cs typeface="Arial Unicode MS" pitchFamily="50" charset="-128"/>
              </a:rPr>
              <a:t>Akita H and Ishiba R et al. </a:t>
            </a:r>
          </a:p>
          <a:p>
            <a:pPr algn="ctr" eaLnBrk="1" hangingPunct="1">
              <a:lnSpc>
                <a:spcPts val="1300"/>
              </a:lnSpc>
            </a:pPr>
            <a:r>
              <a:rPr lang="en-US" altLang="ja-JP" sz="1050" b="1" dirty="0" smtClean="0">
                <a:latin typeface="Arial Unicode MS" pitchFamily="50" charset="-128"/>
                <a:ea typeface="Arial Unicode MS" pitchFamily="50" charset="-128"/>
                <a:cs typeface="Arial Unicode MS" pitchFamily="50" charset="-128"/>
              </a:rPr>
              <a:t>Adv. </a:t>
            </a:r>
            <a:r>
              <a:rPr lang="en-US" altLang="ja-JP" sz="1050" b="1" dirty="0" err="1" smtClean="0">
                <a:latin typeface="Arial Unicode MS" pitchFamily="50" charset="-128"/>
                <a:ea typeface="Arial Unicode MS" pitchFamily="50" charset="-128"/>
                <a:cs typeface="Arial Unicode MS" pitchFamily="50" charset="-128"/>
              </a:rPr>
              <a:t>Healthc</a:t>
            </a:r>
            <a:r>
              <a:rPr lang="en-US" altLang="ja-JP" sz="1050" b="1" dirty="0" smtClean="0">
                <a:latin typeface="Arial Unicode MS" pitchFamily="50" charset="-128"/>
                <a:ea typeface="Arial Unicode MS" pitchFamily="50" charset="-128"/>
                <a:cs typeface="Arial Unicode MS" pitchFamily="50" charset="-128"/>
              </a:rPr>
              <a:t> Mat. </a:t>
            </a:r>
            <a:r>
              <a:rPr lang="en-US" altLang="ja-JP" sz="1050" dirty="0" smtClean="0">
                <a:latin typeface="Arial Unicode MS" pitchFamily="50" charset="-128"/>
                <a:ea typeface="Arial Unicode MS" pitchFamily="50" charset="-128"/>
                <a:cs typeface="Arial Unicode MS" pitchFamily="50" charset="-128"/>
              </a:rPr>
              <a:t>2013</a:t>
            </a:r>
            <a:endParaRPr lang="ja-JP" altLang="en-US" sz="1050" dirty="0">
              <a:latin typeface="Arial Unicode MS" pitchFamily="50" charset="-128"/>
              <a:ea typeface="Arial Unicode MS" pitchFamily="50" charset="-128"/>
              <a:cs typeface="Arial Unicode MS" pitchFamily="50" charset="-128"/>
            </a:endParaRPr>
          </a:p>
        </p:txBody>
      </p:sp>
      <p:sp>
        <p:nvSpPr>
          <p:cNvPr id="46" name="右矢印 45"/>
          <p:cNvSpPr/>
          <p:nvPr/>
        </p:nvSpPr>
        <p:spPr>
          <a:xfrm>
            <a:off x="4382007" y="1586275"/>
            <a:ext cx="862847" cy="634597"/>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2" name="テキスト ボックス 2"/>
          <p:cNvSpPr txBox="1">
            <a:spLocks noChangeArrowheads="1"/>
          </p:cNvSpPr>
          <p:nvPr/>
        </p:nvSpPr>
        <p:spPr bwMode="auto">
          <a:xfrm>
            <a:off x="5884482" y="728485"/>
            <a:ext cx="960128" cy="306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latin typeface="Arial Unicode MS" panose="020B0604020202020204" pitchFamily="50" charset="-128"/>
                <a:ea typeface="Arial Unicode MS" panose="020B0604020202020204" pitchFamily="50" charset="-128"/>
                <a:cs typeface="Arial Unicode MS" panose="020B0604020202020204" pitchFamily="50" charset="-128"/>
              </a:rPr>
              <a:t>Vitamin A</a:t>
            </a:r>
          </a:p>
        </p:txBody>
      </p:sp>
      <p:sp>
        <p:nvSpPr>
          <p:cNvPr id="263" name="テキスト ボックス 2"/>
          <p:cNvSpPr txBox="1">
            <a:spLocks noChangeArrowheads="1"/>
          </p:cNvSpPr>
          <p:nvPr/>
        </p:nvSpPr>
        <p:spPr bwMode="auto">
          <a:xfrm>
            <a:off x="6109571" y="1205197"/>
            <a:ext cx="10951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800" b="1"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ssPalmA</a:t>
            </a:r>
            <a:endParaRPr lang="en-US" altLang="ja-JP" sz="18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4" name="テキスト ボックス 2"/>
          <p:cNvSpPr txBox="1">
            <a:spLocks noChangeArrowheads="1"/>
          </p:cNvSpPr>
          <p:nvPr/>
        </p:nvSpPr>
        <p:spPr bwMode="auto">
          <a:xfrm>
            <a:off x="6154891" y="2791889"/>
            <a:ext cx="10951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800" b="1"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ssPalmE</a:t>
            </a:r>
            <a:endParaRPr lang="en-US" altLang="ja-JP" sz="18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57" name="テキスト ボックス 6"/>
          <p:cNvSpPr txBox="1">
            <a:spLocks noChangeArrowheads="1"/>
          </p:cNvSpPr>
          <p:nvPr/>
        </p:nvSpPr>
        <p:spPr bwMode="auto">
          <a:xfrm>
            <a:off x="557816" y="946820"/>
            <a:ext cx="3010394" cy="52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algn="ctr" eaLnBrk="1" hangingPunct="1">
              <a:lnSpc>
                <a:spcPts val="1675"/>
              </a:lnSpc>
              <a:defRPr/>
            </a:pP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Tertiary amines</a:t>
            </a:r>
            <a:endParaRPr lang="en-US" altLang="ja-JP"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gn="ctr" eaLnBrk="1" hangingPunct="1">
              <a:lnSpc>
                <a:spcPts val="1675"/>
              </a:lnSpc>
              <a:defRPr/>
            </a:pP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Proton-sponge units(Endosome</a:t>
            </a:r>
            <a:r>
              <a:rPr lang="en-US" altLang="ja-JP"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en-US"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59" name="テキスト ボックス 6"/>
          <p:cNvSpPr txBox="1">
            <a:spLocks noChangeArrowheads="1"/>
          </p:cNvSpPr>
          <p:nvPr/>
        </p:nvSpPr>
        <p:spPr bwMode="auto">
          <a:xfrm>
            <a:off x="3221414" y="2401885"/>
            <a:ext cx="1633769" cy="746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lnSpc>
                <a:spcPts val="1675"/>
              </a:lnSpc>
              <a:spcBef>
                <a:spcPct val="0"/>
              </a:spcBef>
              <a:buFontTx/>
              <a:buNone/>
            </a:pP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Disulfide bonding</a:t>
            </a:r>
            <a:endParaRPr lang="en-US" altLang="ja-JP" sz="12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gn="ctr" eaLnBrk="1" hangingPunct="1">
              <a:lnSpc>
                <a:spcPts val="1675"/>
              </a:lnSpc>
              <a:spcBef>
                <a:spcPct val="0"/>
              </a:spcBef>
              <a:buFontTx/>
              <a:buNone/>
            </a:pP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Cleavable unit</a:t>
            </a:r>
          </a:p>
          <a:p>
            <a:pPr algn="ctr" eaLnBrk="1" hangingPunct="1">
              <a:lnSpc>
                <a:spcPts val="1675"/>
              </a:lnSpc>
              <a:spcBef>
                <a:spcPct val="0"/>
              </a:spcBef>
              <a:buFontTx/>
              <a:buNone/>
            </a:pP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(Cytoplasm</a:t>
            </a:r>
            <a:r>
              <a:rPr lang="en-US" altLang="ja-JP" sz="12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en-US" sz="12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49" name="グループ化 48"/>
          <p:cNvGrpSpPr/>
          <p:nvPr/>
        </p:nvGrpSpPr>
        <p:grpSpPr>
          <a:xfrm>
            <a:off x="425819" y="5003884"/>
            <a:ext cx="6860429" cy="393267"/>
            <a:chOff x="857585" y="4894216"/>
            <a:chExt cx="6860429" cy="393267"/>
          </a:xfrm>
        </p:grpSpPr>
        <p:sp>
          <p:nvSpPr>
            <p:cNvPr id="6" name="テキスト ボックス 5"/>
            <p:cNvSpPr txBox="1"/>
            <p:nvPr/>
          </p:nvSpPr>
          <p:spPr>
            <a:xfrm>
              <a:off x="857585" y="4894216"/>
              <a:ext cx="2941831" cy="369332"/>
            </a:xfrm>
            <a:prstGeom prst="rect">
              <a:avLst/>
            </a:prstGeom>
            <a:noFill/>
          </p:spPr>
          <p:txBody>
            <a:bodyPr wrap="none" rtlCol="0">
              <a:spAutoFit/>
            </a:bodyPr>
            <a:lstStyle/>
            <a:p>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2. Unique transport system</a:t>
              </a:r>
            </a:p>
          </p:txBody>
        </p:sp>
        <p:sp>
          <p:nvSpPr>
            <p:cNvPr id="675" name="テキスト ボックス 674"/>
            <p:cNvSpPr txBox="1"/>
            <p:nvPr/>
          </p:nvSpPr>
          <p:spPr>
            <a:xfrm>
              <a:off x="3880104" y="4918151"/>
              <a:ext cx="3837910" cy="369332"/>
            </a:xfrm>
            <a:prstGeom prst="rect">
              <a:avLst/>
            </a:prstGeom>
            <a:noFill/>
          </p:spPr>
          <p:txBody>
            <a:bodyPr wrap="none" rtlCol="0">
              <a:spAutoFit/>
            </a:bodyPr>
            <a:lstStyle/>
            <a:p>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Vitamin A;            Nuclear transport</a:t>
              </a:r>
            </a:p>
          </p:txBody>
        </p:sp>
      </p:grpSp>
      <p:grpSp>
        <p:nvGrpSpPr>
          <p:cNvPr id="2" name="グループ化 1"/>
          <p:cNvGrpSpPr/>
          <p:nvPr/>
        </p:nvGrpSpPr>
        <p:grpSpPr>
          <a:xfrm>
            <a:off x="180889" y="3378121"/>
            <a:ext cx="8983545" cy="1622492"/>
            <a:chOff x="180889" y="3378121"/>
            <a:chExt cx="8983545" cy="1622492"/>
          </a:xfrm>
        </p:grpSpPr>
        <p:sp>
          <p:nvSpPr>
            <p:cNvPr id="63" name="テキスト ボックス 62"/>
            <p:cNvSpPr txBox="1"/>
            <p:nvPr/>
          </p:nvSpPr>
          <p:spPr>
            <a:xfrm>
              <a:off x="180889" y="3378121"/>
              <a:ext cx="2401619" cy="523220"/>
            </a:xfrm>
            <a:prstGeom prst="rect">
              <a:avLst/>
            </a:prstGeom>
            <a:noFill/>
          </p:spPr>
          <p:txBody>
            <a:bodyPr wrap="none" rtlCol="0">
              <a:spAutoFit/>
            </a:bodyPr>
            <a:lstStyle/>
            <a:p>
              <a:r>
                <a:rPr kumimoji="1" lang="en-US" altLang="ja-JP" sz="2800" dirty="0" smtClean="0">
                  <a:latin typeface="Arial Unicode MS" panose="020B0604020202020204" pitchFamily="50" charset="-128"/>
                  <a:ea typeface="Arial Unicode MS" panose="020B0604020202020204" pitchFamily="50" charset="-128"/>
                  <a:cs typeface="Arial Unicode MS" panose="020B0604020202020204" pitchFamily="50" charset="-128"/>
                </a:rPr>
                <a:t>Why Vitamin?</a:t>
              </a:r>
              <a:endParaRPr kumimoji="1" lang="ja-JP" altLang="en-US" sz="28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 name="テキスト ボックス 63"/>
            <p:cNvSpPr txBox="1"/>
            <p:nvPr/>
          </p:nvSpPr>
          <p:spPr>
            <a:xfrm>
              <a:off x="395536" y="4016233"/>
              <a:ext cx="3018775" cy="646331"/>
            </a:xfrm>
            <a:prstGeom prst="rect">
              <a:avLst/>
            </a:prstGeom>
            <a:noFill/>
          </p:spPr>
          <p:txBody>
            <a:bodyPr wrap="none" rtlCol="0">
              <a:spAutoFit/>
            </a:bodyPr>
            <a:lstStyle/>
            <a:p>
              <a:pPr marL="342900" indent="-342900">
                <a:buAutoNum type="arabicPeriod"/>
              </a:pP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Unique physicochemical</a:t>
              </a:r>
            </a:p>
            <a:p>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    property</a:t>
              </a:r>
            </a:p>
          </p:txBody>
        </p:sp>
        <p:sp>
          <p:nvSpPr>
            <p:cNvPr id="65" name="テキスト ボックス 64"/>
            <p:cNvSpPr txBox="1"/>
            <p:nvPr/>
          </p:nvSpPr>
          <p:spPr>
            <a:xfrm>
              <a:off x="3433824" y="3786010"/>
              <a:ext cx="2165483" cy="923330"/>
            </a:xfrm>
            <a:prstGeom prst="rect">
              <a:avLst/>
            </a:prstGeom>
            <a:noFill/>
          </p:spPr>
          <p:txBody>
            <a:bodyPr wrap="square" rtlCol="0">
              <a:spAutoFit/>
            </a:bodyPr>
            <a:lstStyle/>
            <a:p>
              <a:r>
                <a:rPr kumimoji="1" lang="en-US" altLang="ja-JP" dirty="0" err="1" smtClean="0">
                  <a:latin typeface="Arial Unicode MS" panose="020B0604020202020204" pitchFamily="50" charset="-128"/>
                  <a:ea typeface="Arial Unicode MS" panose="020B0604020202020204" pitchFamily="50" charset="-128"/>
                  <a:cs typeface="Arial Unicode MS" panose="020B0604020202020204" pitchFamily="50" charset="-128"/>
                </a:rPr>
                <a:t>Myristic</a:t>
              </a:r>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 acid(C</a:t>
              </a:r>
              <a:r>
                <a:rPr kumimoji="1" lang="en-US" altLang="ja-JP"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14</a:t>
              </a:r>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a:t>
              </a:r>
            </a:p>
            <a:p>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Vitamin A(C</a:t>
              </a:r>
              <a:r>
                <a:rPr lang="en-US" altLang="ja-JP"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16</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a:t>
              </a:r>
            </a:p>
            <a:p>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Vitamin </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E(C</a:t>
              </a:r>
              <a:r>
                <a:rPr lang="en-US" altLang="ja-JP"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28</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kumimoji="1" lang="ja-JP" altLang="en-US" baseline="-25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6" name="二等辺三角形 65"/>
            <p:cNvSpPr/>
            <p:nvPr/>
          </p:nvSpPr>
          <p:spPr>
            <a:xfrm>
              <a:off x="7228192" y="3850147"/>
              <a:ext cx="141702" cy="780356"/>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7" name="テキスト ボックス 66"/>
            <p:cNvSpPr txBox="1"/>
            <p:nvPr/>
          </p:nvSpPr>
          <p:spPr>
            <a:xfrm>
              <a:off x="7353881" y="3789040"/>
              <a:ext cx="1710725" cy="369332"/>
            </a:xfrm>
            <a:prstGeom prst="rect">
              <a:avLst/>
            </a:prstGeom>
            <a:noFill/>
          </p:spPr>
          <p:txBody>
            <a:bodyPr wrap="none" rtlCol="0">
              <a:spAutoFit/>
            </a:bodyPr>
            <a:lstStyle/>
            <a:p>
              <a:pPr algn="ct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Hydrophobicity</a:t>
              </a:r>
            </a:p>
          </p:txBody>
        </p:sp>
        <p:sp>
          <p:nvSpPr>
            <p:cNvPr id="68" name="テキスト ボックス 67"/>
            <p:cNvSpPr txBox="1"/>
            <p:nvPr/>
          </p:nvSpPr>
          <p:spPr>
            <a:xfrm>
              <a:off x="6531339" y="3403442"/>
              <a:ext cx="723275" cy="369332"/>
            </a:xfrm>
            <a:prstGeom prst="rect">
              <a:avLst/>
            </a:prstGeom>
            <a:noFill/>
          </p:spPr>
          <p:txBody>
            <a:bodyPr wrap="none" rtlCol="0">
              <a:spAutoFit/>
            </a:bodyPr>
            <a:lstStyle/>
            <a:p>
              <a:r>
                <a:rPr kumimoji="1" lang="en-US" altLang="ja-JP" dirty="0" err="1" smtClean="0">
                  <a:latin typeface="Arial Unicode MS" panose="020B0604020202020204" pitchFamily="50" charset="-128"/>
                  <a:ea typeface="Arial Unicode MS" panose="020B0604020202020204" pitchFamily="50" charset="-128"/>
                  <a:cs typeface="Arial Unicode MS" panose="020B0604020202020204" pitchFamily="50" charset="-128"/>
                </a:rPr>
                <a:t>LogP</a:t>
              </a:r>
              <a:endParaRPr kumimoji="1" lang="ja-JP" altLang="en-US" baseline="-25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9" name="正方形/長方形 68"/>
            <p:cNvSpPr/>
            <p:nvPr/>
          </p:nvSpPr>
          <p:spPr>
            <a:xfrm>
              <a:off x="5554936" y="3777008"/>
              <a:ext cx="1854456" cy="923330"/>
            </a:xfrm>
            <a:prstGeom prst="rect">
              <a:avLst/>
            </a:prstGeom>
          </p:spPr>
          <p:txBody>
            <a:bodyPr wrap="square">
              <a:spAutoFit/>
            </a:bodyPr>
            <a:lstStyle/>
            <a:p>
              <a:pPr>
                <a:spcAft>
                  <a:spcPts val="0"/>
                </a:spcAft>
              </a:pPr>
              <a:r>
                <a:rPr lang="en-US" altLang="ja-JP" kern="100" dirty="0" smtClean="0">
                  <a:latin typeface="Arial Unicode MS" panose="020B0604020202020204" pitchFamily="50" charset="-128"/>
                  <a:ea typeface="Arial Unicode MS" panose="020B0604020202020204" pitchFamily="50" charset="-128"/>
                  <a:cs typeface="Arial Unicode MS" panose="020B0604020202020204" pitchFamily="50" charset="-128"/>
                </a:rPr>
                <a:t>ssPalmM: 14.2</a:t>
              </a:r>
              <a:endParaRPr lang="ja-JP" altLang="ja-JP" kern="100" dirty="0">
                <a:latin typeface="Arial Unicode MS" panose="020B0604020202020204" pitchFamily="50" charset="-128"/>
                <a:ea typeface="Arial Unicode MS" panose="020B0604020202020204" pitchFamily="50" charset="-128"/>
                <a:cs typeface="Arial Unicode MS" panose="020B0604020202020204" pitchFamily="50" charset="-128"/>
              </a:endParaRPr>
            </a:p>
            <a:p>
              <a:pPr>
                <a:spcAft>
                  <a:spcPts val="0"/>
                </a:spcAft>
              </a:pPr>
              <a:r>
                <a:rPr lang="en-US" altLang="ja-JP" kern="100"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ssPalmA</a:t>
              </a:r>
              <a:r>
                <a:rPr lang="en-US" altLang="ja-JP" kern="100" dirty="0" smtClean="0">
                  <a:latin typeface="Arial Unicode MS" panose="020B0604020202020204" pitchFamily="50" charset="-128"/>
                  <a:ea typeface="Arial Unicode MS" panose="020B0604020202020204" pitchFamily="50" charset="-128"/>
                  <a:cs typeface="Arial Unicode MS" panose="020B0604020202020204" pitchFamily="50" charset="-128"/>
                </a:rPr>
                <a:t>: 16.1</a:t>
              </a:r>
              <a:endParaRPr lang="ja-JP" altLang="ja-JP" kern="100" dirty="0">
                <a:latin typeface="Arial Unicode MS" panose="020B0604020202020204" pitchFamily="50" charset="-128"/>
                <a:ea typeface="Arial Unicode MS" panose="020B0604020202020204" pitchFamily="50" charset="-128"/>
                <a:cs typeface="Arial Unicode MS" panose="020B0604020202020204" pitchFamily="50" charset="-128"/>
              </a:endParaRPr>
            </a:p>
            <a:p>
              <a:pPr>
                <a:spcAft>
                  <a:spcPts val="0"/>
                </a:spcAft>
              </a:pPr>
              <a:r>
                <a:rPr lang="en-US" altLang="ja-JP" kern="100"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ssPalmE</a:t>
              </a:r>
              <a:r>
                <a:rPr lang="en-US" altLang="ja-JP" kern="100" dirty="0" smtClean="0">
                  <a:latin typeface="Arial Unicode MS" panose="020B0604020202020204" pitchFamily="50" charset="-128"/>
                  <a:ea typeface="Arial Unicode MS" panose="020B0604020202020204" pitchFamily="50" charset="-128"/>
                  <a:cs typeface="Arial Unicode MS" panose="020B0604020202020204" pitchFamily="50" charset="-128"/>
                </a:rPr>
                <a:t>:  22.5</a:t>
              </a:r>
              <a:endParaRPr lang="ja-JP" altLang="ja-JP" kern="100" dirty="0">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0" name="グループ化 69"/>
            <p:cNvGrpSpPr/>
            <p:nvPr/>
          </p:nvGrpSpPr>
          <p:grpSpPr>
            <a:xfrm>
              <a:off x="5354253" y="3895051"/>
              <a:ext cx="168137" cy="748273"/>
              <a:chOff x="5339967" y="3895051"/>
              <a:chExt cx="327507" cy="748273"/>
            </a:xfrm>
          </p:grpSpPr>
          <p:sp>
            <p:nvSpPr>
              <p:cNvPr id="71" name="右矢印 70"/>
              <p:cNvSpPr/>
              <p:nvPr/>
            </p:nvSpPr>
            <p:spPr>
              <a:xfrm>
                <a:off x="5345436" y="3895051"/>
                <a:ext cx="322038" cy="189988"/>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2" name="右矢印 71"/>
              <p:cNvSpPr/>
              <p:nvPr/>
            </p:nvSpPr>
            <p:spPr>
              <a:xfrm>
                <a:off x="5345436" y="4186781"/>
                <a:ext cx="322038" cy="189988"/>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3" name="右矢印 72"/>
              <p:cNvSpPr/>
              <p:nvPr/>
            </p:nvSpPr>
            <p:spPr>
              <a:xfrm>
                <a:off x="5339967" y="4453336"/>
                <a:ext cx="322038" cy="189988"/>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74" name="下矢印 73"/>
            <p:cNvSpPr/>
            <p:nvPr/>
          </p:nvSpPr>
          <p:spPr>
            <a:xfrm>
              <a:off x="8026586" y="4196567"/>
              <a:ext cx="226271" cy="249955"/>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 name="テキスト ボックス 74"/>
            <p:cNvSpPr txBox="1"/>
            <p:nvPr/>
          </p:nvSpPr>
          <p:spPr>
            <a:xfrm>
              <a:off x="7216465" y="4354282"/>
              <a:ext cx="1947969" cy="646331"/>
            </a:xfrm>
            <a:prstGeom prst="rect">
              <a:avLst/>
            </a:prstGeom>
            <a:noFill/>
          </p:spPr>
          <p:txBody>
            <a:bodyPr wrap="none" rtlCol="0">
              <a:spAutoFit/>
            </a:bodyPr>
            <a:lstStyle/>
            <a:p>
              <a:pPr algn="ct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More stable </a:t>
              </a:r>
            </a:p>
            <a:p>
              <a:pPr algn="ct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particle formation</a:t>
              </a:r>
            </a:p>
          </p:txBody>
        </p:sp>
      </p:grpSp>
    </p:spTree>
    <p:extLst>
      <p:ext uri="{BB962C8B-B14F-4D97-AF65-F5344CB8AC3E}">
        <p14:creationId xmlns:p14="http://schemas.microsoft.com/office/powerpoint/2010/main" val="552484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fade">
                                      <p:cBhvr>
                                        <p:cTn id="12"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8" name="グループ化 707"/>
          <p:cNvGrpSpPr/>
          <p:nvPr/>
        </p:nvGrpSpPr>
        <p:grpSpPr>
          <a:xfrm>
            <a:off x="2714135" y="3124279"/>
            <a:ext cx="6905324" cy="3754611"/>
            <a:chOff x="2714135" y="3149679"/>
            <a:chExt cx="6905324" cy="3754611"/>
          </a:xfrm>
        </p:grpSpPr>
        <p:grpSp>
          <p:nvGrpSpPr>
            <p:cNvPr id="706" name="グループ化 705"/>
            <p:cNvGrpSpPr/>
            <p:nvPr/>
          </p:nvGrpSpPr>
          <p:grpSpPr>
            <a:xfrm>
              <a:off x="2714135" y="3149679"/>
              <a:ext cx="6905324" cy="3701557"/>
              <a:chOff x="2714135" y="3149679"/>
              <a:chExt cx="6905324" cy="3701557"/>
            </a:xfrm>
          </p:grpSpPr>
          <p:grpSp>
            <p:nvGrpSpPr>
              <p:cNvPr id="283" name="グループ化 282"/>
              <p:cNvGrpSpPr>
                <a:grpSpLocks noChangeAspect="1"/>
              </p:cNvGrpSpPr>
              <p:nvPr/>
            </p:nvGrpSpPr>
            <p:grpSpPr>
              <a:xfrm>
                <a:off x="7835027" y="5229200"/>
                <a:ext cx="1261872" cy="1334330"/>
                <a:chOff x="8412317" y="5953027"/>
                <a:chExt cx="2457450" cy="2598559"/>
              </a:xfrm>
            </p:grpSpPr>
            <p:pic>
              <p:nvPicPr>
                <p:cNvPr id="295" name="Picture 16" descr="C:\Users\TANAKA\Documents\lab\data\microscope\Tanaka\120622\for report\PalmA RA+\4-2.tif"/>
                <p:cNvPicPr>
                  <a:picLocks noChangeAspect="1" noChangeArrowheads="1"/>
                </p:cNvPicPr>
                <p:nvPr/>
              </p:nvPicPr>
              <p:blipFill rotWithShape="1">
                <a:blip r:embed="rId3">
                  <a:extLst>
                    <a:ext uri="{28A0092B-C50C-407E-A947-70E740481C1C}">
                      <a14:useLocalDpi xmlns:a14="http://schemas.microsoft.com/office/drawing/2010/main" val="0"/>
                    </a:ext>
                  </a:extLst>
                </a:blip>
                <a:srcRect l="12839" t="2526" b="10311"/>
                <a:stretch/>
              </p:blipFill>
              <p:spPr bwMode="auto">
                <a:xfrm>
                  <a:off x="8412317" y="5953027"/>
                  <a:ext cx="2457450" cy="2457450"/>
                </a:xfrm>
                <a:prstGeom prst="rect">
                  <a:avLst/>
                </a:prstGeom>
                <a:noFill/>
                <a:extLst>
                  <a:ext uri="{909E8E84-426E-40DD-AFC4-6F175D3DCCD1}">
                    <a14:hiddenFill xmlns:a14="http://schemas.microsoft.com/office/drawing/2010/main">
                      <a:solidFill>
                        <a:srgbClr val="FFFFFF"/>
                      </a:solidFill>
                    </a14:hiddenFill>
                  </a:ext>
                </a:extLst>
              </p:spPr>
            </p:pic>
            <p:cxnSp>
              <p:nvCxnSpPr>
                <p:cNvPr id="296" name="直線コネクタ 295"/>
                <p:cNvCxnSpPr/>
                <p:nvPr/>
              </p:nvCxnSpPr>
              <p:spPr>
                <a:xfrm>
                  <a:off x="10040180" y="8551586"/>
                  <a:ext cx="459580" cy="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84" name="グループ化 283"/>
              <p:cNvGrpSpPr>
                <a:grpSpLocks noChangeAspect="1"/>
              </p:cNvGrpSpPr>
              <p:nvPr/>
            </p:nvGrpSpPr>
            <p:grpSpPr>
              <a:xfrm>
                <a:off x="5830408" y="3747283"/>
                <a:ext cx="1261872" cy="1261872"/>
                <a:chOff x="5255419" y="7313681"/>
                <a:chExt cx="2324100" cy="2324100"/>
              </a:xfrm>
            </p:grpSpPr>
            <p:pic>
              <p:nvPicPr>
                <p:cNvPr id="293" name="Picture 19" descr="C:\Users\TANAKA\Documents\lab\data\microscope\Tanaka\120622\for report\PalmM RA-\3-2.tif"/>
                <p:cNvPicPr>
                  <a:picLocks noChangeAspect="1" noChangeArrowheads="1"/>
                </p:cNvPicPr>
                <p:nvPr/>
              </p:nvPicPr>
              <p:blipFill rotWithShape="1">
                <a:blip r:embed="rId4">
                  <a:extLst>
                    <a:ext uri="{28A0092B-C50C-407E-A947-70E740481C1C}">
                      <a14:useLocalDpi xmlns:a14="http://schemas.microsoft.com/office/drawing/2010/main" val="0"/>
                    </a:ext>
                  </a:extLst>
                </a:blip>
                <a:srcRect l="12714" t="12516" r="3724" b="3921"/>
                <a:stretch/>
              </p:blipFill>
              <p:spPr bwMode="auto">
                <a:xfrm>
                  <a:off x="5255419" y="7313681"/>
                  <a:ext cx="2324100" cy="2324100"/>
                </a:xfrm>
                <a:prstGeom prst="rect">
                  <a:avLst/>
                </a:prstGeom>
                <a:noFill/>
                <a:extLst>
                  <a:ext uri="{909E8E84-426E-40DD-AFC4-6F175D3DCCD1}">
                    <a14:hiddenFill xmlns:a14="http://schemas.microsoft.com/office/drawing/2010/main">
                      <a:solidFill>
                        <a:srgbClr val="FFFFFF"/>
                      </a:solidFill>
                    </a14:hiddenFill>
                  </a:ext>
                </a:extLst>
              </p:spPr>
            </p:pic>
            <p:cxnSp>
              <p:nvCxnSpPr>
                <p:cNvPr id="294" name="直線コネクタ 293"/>
                <p:cNvCxnSpPr/>
                <p:nvPr/>
              </p:nvCxnSpPr>
              <p:spPr>
                <a:xfrm>
                  <a:off x="6913890" y="9469368"/>
                  <a:ext cx="471790" cy="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85" name="グループ化 284"/>
              <p:cNvGrpSpPr>
                <a:grpSpLocks noChangeAspect="1"/>
              </p:cNvGrpSpPr>
              <p:nvPr/>
            </p:nvGrpSpPr>
            <p:grpSpPr>
              <a:xfrm>
                <a:off x="7846632" y="3728827"/>
                <a:ext cx="1261872" cy="1261872"/>
                <a:chOff x="5909435" y="9563100"/>
                <a:chExt cx="2352676" cy="2352676"/>
              </a:xfrm>
            </p:grpSpPr>
            <p:pic>
              <p:nvPicPr>
                <p:cNvPr id="291" name="Picture 25" descr="C:\Users\TANAKA\Documents\lab\data\microscope\Tanaka\120622\for report\PalmM RA+\2-2.tif"/>
                <p:cNvPicPr>
                  <a:picLocks noChangeAspect="1" noChangeArrowheads="1"/>
                </p:cNvPicPr>
                <p:nvPr/>
              </p:nvPicPr>
              <p:blipFill rotWithShape="1">
                <a:blip r:embed="rId5">
                  <a:extLst>
                    <a:ext uri="{28A0092B-C50C-407E-A947-70E740481C1C}">
                      <a14:useLocalDpi xmlns:a14="http://schemas.microsoft.com/office/drawing/2010/main" val="0"/>
                    </a:ext>
                  </a:extLst>
                </a:blip>
                <a:srcRect l="5254" t="3985" r="5254" b="6521"/>
                <a:stretch/>
              </p:blipFill>
              <p:spPr bwMode="auto">
                <a:xfrm>
                  <a:off x="5909435" y="9563100"/>
                  <a:ext cx="2352676" cy="2352676"/>
                </a:xfrm>
                <a:prstGeom prst="rect">
                  <a:avLst/>
                </a:prstGeom>
                <a:noFill/>
                <a:extLst>
                  <a:ext uri="{909E8E84-426E-40DD-AFC4-6F175D3DCCD1}">
                    <a14:hiddenFill xmlns:a14="http://schemas.microsoft.com/office/drawing/2010/main">
                      <a:solidFill>
                        <a:srgbClr val="FFFFFF"/>
                      </a:solidFill>
                    </a14:hiddenFill>
                  </a:ext>
                </a:extLst>
              </p:spPr>
            </p:pic>
            <p:cxnSp>
              <p:nvCxnSpPr>
                <p:cNvPr id="292" name="直線コネクタ 291"/>
                <p:cNvCxnSpPr/>
                <p:nvPr/>
              </p:nvCxnSpPr>
              <p:spPr>
                <a:xfrm flipV="1">
                  <a:off x="7434347" y="11745292"/>
                  <a:ext cx="475915" cy="2"/>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286" name="Text Box 31"/>
              <p:cNvSpPr txBox="1">
                <a:spLocks noChangeArrowheads="1"/>
              </p:cNvSpPr>
              <p:nvPr/>
            </p:nvSpPr>
            <p:spPr bwMode="auto">
              <a:xfrm>
                <a:off x="6660232" y="3222522"/>
                <a:ext cx="295922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eaLnBrk="0" hangingPunct="0">
                  <a:defRPr kumimoji="1" sz="1600">
                    <a:solidFill>
                      <a:schemeClr val="tx1"/>
                    </a:solidFill>
                    <a:latin typeface="HGP創英角ｺﾞｼｯｸUB" pitchFamily="50" charset="-128"/>
                    <a:ea typeface="HGP創英角ｺﾞｼｯｸUB" pitchFamily="50" charset="-128"/>
                  </a:defRPr>
                </a:lvl1pPr>
                <a:lvl2pPr marL="742950" indent="-285750" eaLnBrk="0" hangingPunct="0">
                  <a:defRPr kumimoji="1" sz="1600">
                    <a:solidFill>
                      <a:schemeClr val="tx1"/>
                    </a:solidFill>
                    <a:latin typeface="HGP創英角ｺﾞｼｯｸUB" pitchFamily="50" charset="-128"/>
                    <a:ea typeface="HGP創英角ｺﾞｼｯｸUB" pitchFamily="50" charset="-128"/>
                  </a:defRPr>
                </a:lvl2pPr>
                <a:lvl3pPr marL="1143000" indent="-228600" eaLnBrk="0" hangingPunct="0">
                  <a:defRPr kumimoji="1" sz="1600">
                    <a:solidFill>
                      <a:schemeClr val="tx1"/>
                    </a:solidFill>
                    <a:latin typeface="HGP創英角ｺﾞｼｯｸUB" pitchFamily="50" charset="-128"/>
                    <a:ea typeface="HGP創英角ｺﾞｼｯｸUB" pitchFamily="50" charset="-128"/>
                  </a:defRPr>
                </a:lvl3pPr>
                <a:lvl4pPr marL="1600200" indent="-228600" eaLnBrk="0" hangingPunct="0">
                  <a:defRPr kumimoji="1" sz="1600">
                    <a:solidFill>
                      <a:schemeClr val="tx1"/>
                    </a:solidFill>
                    <a:latin typeface="HGP創英角ｺﾞｼｯｸUB" pitchFamily="50" charset="-128"/>
                    <a:ea typeface="HGP創英角ｺﾞｼｯｸUB" pitchFamily="50" charset="-128"/>
                  </a:defRPr>
                </a:lvl4pPr>
                <a:lvl5pPr marL="2057400" indent="-228600" eaLnBrk="0" hangingPunct="0">
                  <a:defRPr kumimoji="1" sz="1600">
                    <a:solidFill>
                      <a:schemeClr val="tx1"/>
                    </a:solidFill>
                    <a:latin typeface="HGP創英角ｺﾞｼｯｸUB" pitchFamily="50" charset="-128"/>
                    <a:ea typeface="HGP創英角ｺﾞｼｯｸUB" pitchFamily="50" charset="-128"/>
                  </a:defRPr>
                </a:lvl5pPr>
                <a:lvl6pPr marL="2514600" indent="-228600" algn="ctr" eaLnBrk="0" fontAlgn="base" hangingPunct="0">
                  <a:spcBef>
                    <a:spcPct val="0"/>
                  </a:spcBef>
                  <a:spcAft>
                    <a:spcPct val="0"/>
                  </a:spcAft>
                  <a:defRPr kumimoji="1" sz="1600">
                    <a:solidFill>
                      <a:schemeClr val="tx1"/>
                    </a:solidFill>
                    <a:latin typeface="HGP創英角ｺﾞｼｯｸUB" pitchFamily="50" charset="-128"/>
                    <a:ea typeface="HGP創英角ｺﾞｼｯｸUB" pitchFamily="50" charset="-128"/>
                  </a:defRPr>
                </a:lvl6pPr>
                <a:lvl7pPr marL="2971800" indent="-228600" algn="ctr" eaLnBrk="0" fontAlgn="base" hangingPunct="0">
                  <a:spcBef>
                    <a:spcPct val="0"/>
                  </a:spcBef>
                  <a:spcAft>
                    <a:spcPct val="0"/>
                  </a:spcAft>
                  <a:defRPr kumimoji="1" sz="1600">
                    <a:solidFill>
                      <a:schemeClr val="tx1"/>
                    </a:solidFill>
                    <a:latin typeface="HGP創英角ｺﾞｼｯｸUB" pitchFamily="50" charset="-128"/>
                    <a:ea typeface="HGP創英角ｺﾞｼｯｸUB" pitchFamily="50" charset="-128"/>
                  </a:defRPr>
                </a:lvl7pPr>
                <a:lvl8pPr marL="3429000" indent="-228600" algn="ctr" eaLnBrk="0" fontAlgn="base" hangingPunct="0">
                  <a:spcBef>
                    <a:spcPct val="0"/>
                  </a:spcBef>
                  <a:spcAft>
                    <a:spcPct val="0"/>
                  </a:spcAft>
                  <a:defRPr kumimoji="1" sz="1600">
                    <a:solidFill>
                      <a:schemeClr val="tx1"/>
                    </a:solidFill>
                    <a:latin typeface="HGP創英角ｺﾞｼｯｸUB" pitchFamily="50" charset="-128"/>
                    <a:ea typeface="HGP創英角ｺﾞｼｯｸUB" pitchFamily="50" charset="-128"/>
                  </a:defRPr>
                </a:lvl8pPr>
                <a:lvl9pPr marL="3886200" indent="-228600" algn="ctr" eaLnBrk="0" fontAlgn="base" hangingPunct="0">
                  <a:spcBef>
                    <a:spcPct val="0"/>
                  </a:spcBef>
                  <a:spcAft>
                    <a:spcPct val="0"/>
                  </a:spcAft>
                  <a:defRPr kumimoji="1" sz="1600">
                    <a:solidFill>
                      <a:schemeClr val="tx1"/>
                    </a:solidFill>
                    <a:latin typeface="HGP創英角ｺﾞｼｯｸUB" pitchFamily="50" charset="-128"/>
                    <a:ea typeface="HGP創英角ｺﾞｼｯｸUB" pitchFamily="50" charset="-128"/>
                  </a:defRPr>
                </a:lvl9pPr>
              </a:lstStyle>
              <a:p>
                <a:pPr eaLnBrk="1" hangingPunct="1">
                  <a:lnSpc>
                    <a:spcPts val="1200"/>
                  </a:lnSpc>
                  <a:spcBef>
                    <a:spcPts val="0"/>
                  </a:spcBef>
                  <a:defRPr/>
                </a:pPr>
                <a:r>
                  <a:rPr lang="en-US" altLang="ja-JP" sz="105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Blue: Nucleus (Hoechst33342)  </a:t>
                </a:r>
              </a:p>
              <a:p>
                <a:pPr eaLnBrk="1" hangingPunct="1">
                  <a:lnSpc>
                    <a:spcPts val="1200"/>
                  </a:lnSpc>
                  <a:spcBef>
                    <a:spcPts val="0"/>
                  </a:spcBef>
                  <a:defRPr/>
                </a:pPr>
                <a:r>
                  <a:rPr lang="en-US" altLang="ja-JP" sz="1050" dirty="0" smtClean="0">
                    <a:solidFill>
                      <a:srgbClr val="008000"/>
                    </a:solidFill>
                    <a:latin typeface="Arial Unicode MS" panose="020B0604020202020204" pitchFamily="50" charset="-128"/>
                    <a:ea typeface="Arial Unicode MS" panose="020B0604020202020204" pitchFamily="50" charset="-128"/>
                    <a:cs typeface="Arial Unicode MS" panose="020B0604020202020204" pitchFamily="50" charset="-128"/>
                  </a:rPr>
                  <a:t>Green: Lysosome (</a:t>
                </a:r>
                <a:r>
                  <a:rPr lang="en-US" altLang="ja-JP" sz="1050" dirty="0" err="1" smtClean="0">
                    <a:solidFill>
                      <a:srgbClr val="008000"/>
                    </a:solidFill>
                    <a:latin typeface="Arial Unicode MS" panose="020B0604020202020204" pitchFamily="50" charset="-128"/>
                    <a:ea typeface="Arial Unicode MS" panose="020B0604020202020204" pitchFamily="50" charset="-128"/>
                    <a:cs typeface="Arial Unicode MS" panose="020B0604020202020204" pitchFamily="50" charset="-128"/>
                  </a:rPr>
                  <a:t>LysotrackerGreen</a:t>
                </a:r>
                <a:r>
                  <a:rPr lang="en-US" altLang="ja-JP" sz="1050" dirty="0" smtClean="0">
                    <a:solidFill>
                      <a:srgbClr val="008000"/>
                    </a:solidFill>
                    <a:latin typeface="Arial Unicode MS" panose="020B0604020202020204" pitchFamily="50" charset="-128"/>
                    <a:ea typeface="Arial Unicode MS" panose="020B0604020202020204" pitchFamily="50" charset="-128"/>
                    <a:cs typeface="Arial Unicode MS" panose="020B0604020202020204" pitchFamily="50" charset="-128"/>
                  </a:rPr>
                  <a:t>)  </a:t>
                </a:r>
              </a:p>
              <a:p>
                <a:pPr eaLnBrk="1" hangingPunct="1">
                  <a:lnSpc>
                    <a:spcPts val="1200"/>
                  </a:lnSpc>
                  <a:spcBef>
                    <a:spcPts val="0"/>
                  </a:spcBef>
                  <a:defRPr/>
                </a:pPr>
                <a:r>
                  <a:rPr lang="en-US" altLang="ja-JP" sz="105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Red: pDNA (Rhodamine) </a:t>
                </a:r>
              </a:p>
            </p:txBody>
          </p:sp>
          <p:sp>
            <p:nvSpPr>
              <p:cNvPr id="299" name="テキスト ボックス 298"/>
              <p:cNvSpPr txBox="1"/>
              <p:nvPr/>
            </p:nvSpPr>
            <p:spPr>
              <a:xfrm>
                <a:off x="2714135" y="3149679"/>
                <a:ext cx="3619902" cy="461665"/>
              </a:xfrm>
              <a:prstGeom prst="rect">
                <a:avLst/>
              </a:prstGeom>
              <a:noFill/>
            </p:spPr>
            <p:txBody>
              <a:bodyPr wrap="none" rtlCol="0">
                <a:spAutoFit/>
              </a:bodyPr>
              <a:lstStyle/>
              <a:p>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Inhibition of gene expression and nuclear </a:t>
                </a:r>
              </a:p>
              <a:p>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accumulation in the presence of retinoic acid (RA)</a:t>
                </a:r>
              </a:p>
            </p:txBody>
          </p:sp>
          <p:sp>
            <p:nvSpPr>
              <p:cNvPr id="432" name="テキスト ボックス 431"/>
              <p:cNvSpPr txBox="1"/>
              <p:nvPr/>
            </p:nvSpPr>
            <p:spPr>
              <a:xfrm rot="16200000">
                <a:off x="2532885" y="4014102"/>
                <a:ext cx="1447832" cy="461665"/>
              </a:xfrm>
              <a:prstGeom prst="rect">
                <a:avLst/>
              </a:prstGeom>
              <a:noFill/>
              <a:ln w="6350">
                <a:noFill/>
              </a:ln>
            </p:spPr>
            <p:txBody>
              <a:bodyPr wrap="none" rtlCol="0">
                <a:spAutoFit/>
              </a:bodyPr>
              <a:lstStyle/>
              <a:p>
                <a:pPr algn="ctr"/>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Luciferase activity </a:t>
                </a:r>
              </a:p>
              <a:p>
                <a:pPr algn="ctr"/>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(RLU/2 min)</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65" name="テキスト ボックス 664"/>
              <p:cNvSpPr txBox="1"/>
              <p:nvPr/>
            </p:nvSpPr>
            <p:spPr>
              <a:xfrm rot="16200000">
                <a:off x="2532841" y="5839377"/>
                <a:ext cx="1447832" cy="461665"/>
              </a:xfrm>
              <a:prstGeom prst="rect">
                <a:avLst/>
              </a:prstGeom>
              <a:noFill/>
              <a:ln w="6350">
                <a:noFill/>
              </a:ln>
            </p:spPr>
            <p:txBody>
              <a:bodyPr wrap="none" rtlCol="0">
                <a:spAutoFit/>
              </a:bodyPr>
              <a:lstStyle/>
              <a:p>
                <a:pPr algn="ctr"/>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Luciferase activity </a:t>
                </a:r>
              </a:p>
              <a:p>
                <a:pPr algn="ctr"/>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(RLU/2 min)</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666" name="グループ化 665"/>
              <p:cNvGrpSpPr>
                <a:grpSpLocks noChangeAspect="1"/>
              </p:cNvGrpSpPr>
              <p:nvPr/>
            </p:nvGrpSpPr>
            <p:grpSpPr>
              <a:xfrm>
                <a:off x="5827632" y="5243108"/>
                <a:ext cx="1261872" cy="1334330"/>
                <a:chOff x="2681287" y="-164868"/>
                <a:chExt cx="2552700" cy="2699278"/>
              </a:xfrm>
            </p:grpSpPr>
            <p:pic>
              <p:nvPicPr>
                <p:cNvPr id="667" name="Picture 4" descr="C:\Users\TANAKA\Documents\lab\data\microscope\Tanaka\120622\for report\PalmA RA-\1-2.tif"/>
                <p:cNvPicPr>
                  <a:picLocks noChangeAspect="1" noChangeArrowheads="1"/>
                </p:cNvPicPr>
                <p:nvPr/>
              </p:nvPicPr>
              <p:blipFill rotWithShape="1">
                <a:blip r:embed="rId6">
                  <a:extLst>
                    <a:ext uri="{28A0092B-C50C-407E-A947-70E740481C1C}">
                      <a14:useLocalDpi xmlns:a14="http://schemas.microsoft.com/office/drawing/2010/main" val="0"/>
                    </a:ext>
                  </a:extLst>
                </a:blip>
                <a:srcRect l="7336" t="20455" r="19837" b="3409"/>
                <a:stretch/>
              </p:blipFill>
              <p:spPr bwMode="auto">
                <a:xfrm>
                  <a:off x="2681287" y="-164868"/>
                  <a:ext cx="2552700" cy="2552700"/>
                </a:xfrm>
                <a:prstGeom prst="rect">
                  <a:avLst/>
                </a:prstGeom>
                <a:noFill/>
                <a:extLst>
                  <a:ext uri="{909E8E84-426E-40DD-AFC4-6F175D3DCCD1}">
                    <a14:hiddenFill xmlns:a14="http://schemas.microsoft.com/office/drawing/2010/main">
                      <a:solidFill>
                        <a:srgbClr val="FFFFFF"/>
                      </a:solidFill>
                    </a14:hiddenFill>
                  </a:ext>
                </a:extLst>
              </p:spPr>
            </p:pic>
            <p:cxnSp>
              <p:nvCxnSpPr>
                <p:cNvPr id="668" name="直線コネクタ 667"/>
                <p:cNvCxnSpPr/>
                <p:nvPr/>
              </p:nvCxnSpPr>
              <p:spPr>
                <a:xfrm>
                  <a:off x="4573624" y="2534410"/>
                  <a:ext cx="459581" cy="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70" name="爆発 2 669"/>
              <p:cNvSpPr/>
              <p:nvPr/>
            </p:nvSpPr>
            <p:spPr>
              <a:xfrm rot="710308">
                <a:off x="4330036" y="5179156"/>
                <a:ext cx="1096105" cy="455701"/>
              </a:xfrm>
              <a:prstGeom prst="irregularSeal2">
                <a:avLst/>
              </a:prstGeom>
              <a:solidFill>
                <a:srgbClr val="99FF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rgbClr val="FFFF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71" name="テキスト ボックス 670"/>
              <p:cNvSpPr txBox="1"/>
              <p:nvPr/>
            </p:nvSpPr>
            <p:spPr>
              <a:xfrm>
                <a:off x="4349012" y="5215583"/>
                <a:ext cx="992579" cy="338554"/>
              </a:xfrm>
              <a:prstGeom prst="rect">
                <a:avLst/>
              </a:prstGeom>
              <a:noFill/>
            </p:spPr>
            <p:txBody>
              <a:bodyPr wrap="none" rtlCol="0">
                <a:spAutoFit/>
              </a:bodyPr>
              <a:lstStyle/>
              <a:p>
                <a:r>
                  <a:rPr lang="en-US" altLang="ja-JP" sz="1600"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t>
                </a:r>
                <a:r>
                  <a:rPr kumimoji="1" lang="en-US" altLang="ja-JP" sz="1600" dirty="0" err="1" smtClean="0">
                    <a:latin typeface="Arial Unicode MS" panose="020B0604020202020204" pitchFamily="50" charset="-128"/>
                    <a:ea typeface="Arial Unicode MS" panose="020B0604020202020204" pitchFamily="50" charset="-128"/>
                    <a:cs typeface="Arial Unicode MS" panose="020B0604020202020204" pitchFamily="50" charset="-128"/>
                  </a:rPr>
                  <a:t>almA</a:t>
                </a:r>
                <a:endParaRPr kumimoji="1" lang="ja-JP" altLang="en-US" sz="1600" baseline="-25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69" name="爆発 2 668"/>
              <p:cNvSpPr/>
              <p:nvPr/>
            </p:nvSpPr>
            <p:spPr>
              <a:xfrm rot="710308">
                <a:off x="4318119" y="3536589"/>
                <a:ext cx="1096105" cy="455701"/>
              </a:xfrm>
              <a:prstGeom prst="irregularSeal2">
                <a:avLst/>
              </a:prstGeom>
              <a:solidFill>
                <a:srgbClr val="99FF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rgbClr val="FFFF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9" name="テキスト ボックス 288"/>
              <p:cNvSpPr txBox="1"/>
              <p:nvPr/>
            </p:nvSpPr>
            <p:spPr>
              <a:xfrm>
                <a:off x="4316945" y="3580718"/>
                <a:ext cx="1027845" cy="338554"/>
              </a:xfrm>
              <a:prstGeom prst="rect">
                <a:avLst/>
              </a:prstGeom>
              <a:noFill/>
            </p:spPr>
            <p:txBody>
              <a:bodyPr wrap="none" rtlCol="0">
                <a:spAutoFit/>
              </a:bodyPr>
              <a:lstStyle/>
              <a:p>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ssP</a:t>
                </a:r>
                <a:r>
                  <a:rPr kumimoji="1"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almM</a:t>
                </a:r>
                <a:endParaRPr kumimoji="1" lang="ja-JP" altLang="en-US" sz="1600" baseline="-25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0" name="テキスト ボックス 419"/>
              <p:cNvSpPr txBox="1"/>
              <p:nvPr/>
            </p:nvSpPr>
            <p:spPr>
              <a:xfrm>
                <a:off x="4222204" y="4904565"/>
                <a:ext cx="808235" cy="276999"/>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Time (</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hr)</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662" name="グループ化 661"/>
              <p:cNvGrpSpPr/>
              <p:nvPr/>
            </p:nvGrpSpPr>
            <p:grpSpPr>
              <a:xfrm>
                <a:off x="3391329" y="3573051"/>
                <a:ext cx="2293187" cy="1482304"/>
                <a:chOff x="3731559" y="3381574"/>
                <a:chExt cx="2004860" cy="1716982"/>
              </a:xfrm>
            </p:grpSpPr>
            <p:cxnSp>
              <p:nvCxnSpPr>
                <p:cNvPr id="302" name="直線コネクタ 301"/>
                <p:cNvCxnSpPr/>
                <p:nvPr/>
              </p:nvCxnSpPr>
              <p:spPr>
                <a:xfrm>
                  <a:off x="4058655" y="3531816"/>
                  <a:ext cx="0" cy="127522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 name="直線コネクタ 302"/>
                <p:cNvCxnSpPr/>
                <p:nvPr/>
              </p:nvCxnSpPr>
              <p:spPr>
                <a:xfrm>
                  <a:off x="4058655" y="4807037"/>
                  <a:ext cx="152476"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4" name="直線コネクタ 303"/>
                <p:cNvCxnSpPr/>
                <p:nvPr/>
              </p:nvCxnSpPr>
              <p:spPr>
                <a:xfrm flipV="1">
                  <a:off x="4211132" y="4801370"/>
                  <a:ext cx="152476" cy="5668"/>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5" name="直線コネクタ 304"/>
                <p:cNvCxnSpPr/>
                <p:nvPr/>
              </p:nvCxnSpPr>
              <p:spPr>
                <a:xfrm flipV="1">
                  <a:off x="4363608" y="4696518"/>
                  <a:ext cx="152476" cy="104851"/>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6" name="直線コネクタ 305"/>
                <p:cNvCxnSpPr/>
                <p:nvPr/>
              </p:nvCxnSpPr>
              <p:spPr>
                <a:xfrm flipV="1">
                  <a:off x="4516085" y="4421637"/>
                  <a:ext cx="152476" cy="274881"/>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7" name="直線コネクタ 306"/>
                <p:cNvCxnSpPr/>
                <p:nvPr/>
              </p:nvCxnSpPr>
              <p:spPr>
                <a:xfrm flipV="1">
                  <a:off x="4668561" y="4196348"/>
                  <a:ext cx="152476" cy="22528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 name="直線コネクタ 307"/>
                <p:cNvCxnSpPr/>
                <p:nvPr/>
              </p:nvCxnSpPr>
              <p:spPr>
                <a:xfrm flipV="1">
                  <a:off x="4821037" y="4075911"/>
                  <a:ext cx="152476" cy="119021"/>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 name="直線コネクタ 308"/>
                <p:cNvCxnSpPr/>
                <p:nvPr/>
              </p:nvCxnSpPr>
              <p:spPr>
                <a:xfrm flipV="1">
                  <a:off x="4973514" y="3985228"/>
                  <a:ext cx="152476" cy="9068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直線コネクタ 309"/>
                <p:cNvCxnSpPr/>
                <p:nvPr/>
              </p:nvCxnSpPr>
              <p:spPr>
                <a:xfrm flipV="1">
                  <a:off x="5125990" y="3928552"/>
                  <a:ext cx="152476" cy="5667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直線コネクタ 310"/>
                <p:cNvCxnSpPr/>
                <p:nvPr/>
              </p:nvCxnSpPr>
              <p:spPr>
                <a:xfrm>
                  <a:off x="5278467" y="3928552"/>
                  <a:ext cx="152476" cy="8501"/>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直線コネクタ 311"/>
                <p:cNvCxnSpPr/>
                <p:nvPr/>
              </p:nvCxnSpPr>
              <p:spPr>
                <a:xfrm>
                  <a:off x="5430943" y="3937053"/>
                  <a:ext cx="152476" cy="1983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3" name="直線コネクタ 312"/>
                <p:cNvCxnSpPr/>
                <p:nvPr/>
              </p:nvCxnSpPr>
              <p:spPr>
                <a:xfrm>
                  <a:off x="4516085" y="4688017"/>
                  <a:ext cx="0" cy="1700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4" name="直線コネクタ 313"/>
                <p:cNvCxnSpPr/>
                <p:nvPr/>
              </p:nvCxnSpPr>
              <p:spPr>
                <a:xfrm>
                  <a:off x="4668561" y="4401800"/>
                  <a:ext cx="0" cy="3967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 name="直線コネクタ 314"/>
                <p:cNvCxnSpPr/>
                <p:nvPr/>
              </p:nvCxnSpPr>
              <p:spPr>
                <a:xfrm>
                  <a:off x="4821037" y="4175094"/>
                  <a:ext cx="0" cy="4250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 name="直線コネクタ 315"/>
                <p:cNvCxnSpPr/>
                <p:nvPr/>
              </p:nvCxnSpPr>
              <p:spPr>
                <a:xfrm>
                  <a:off x="4973514" y="4050406"/>
                  <a:ext cx="0" cy="481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 name="直線コネクタ 316"/>
                <p:cNvCxnSpPr/>
                <p:nvPr/>
              </p:nvCxnSpPr>
              <p:spPr>
                <a:xfrm>
                  <a:off x="5125990" y="3956890"/>
                  <a:ext cx="0" cy="5667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 name="直線コネクタ 317"/>
                <p:cNvCxnSpPr/>
                <p:nvPr/>
              </p:nvCxnSpPr>
              <p:spPr>
                <a:xfrm>
                  <a:off x="5278467" y="3897380"/>
                  <a:ext cx="0" cy="6234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9" name="直線コネクタ 318"/>
                <p:cNvCxnSpPr/>
                <p:nvPr/>
              </p:nvCxnSpPr>
              <p:spPr>
                <a:xfrm>
                  <a:off x="5430943" y="3908715"/>
                  <a:ext cx="0" cy="6234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直線コネクタ 319"/>
                <p:cNvCxnSpPr/>
                <p:nvPr/>
              </p:nvCxnSpPr>
              <p:spPr>
                <a:xfrm>
                  <a:off x="5583419" y="3928552"/>
                  <a:ext cx="0" cy="6234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直線コネクタ 320"/>
                <p:cNvCxnSpPr/>
                <p:nvPr/>
              </p:nvCxnSpPr>
              <p:spPr>
                <a:xfrm flipV="1">
                  <a:off x="4495754" y="4688017"/>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直線コネクタ 321"/>
                <p:cNvCxnSpPr/>
                <p:nvPr/>
              </p:nvCxnSpPr>
              <p:spPr>
                <a:xfrm flipV="1">
                  <a:off x="4648231" y="4401800"/>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直線コネクタ 322"/>
                <p:cNvCxnSpPr/>
                <p:nvPr/>
              </p:nvCxnSpPr>
              <p:spPr>
                <a:xfrm flipV="1">
                  <a:off x="4800707" y="4175094"/>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直線コネクタ 323"/>
                <p:cNvCxnSpPr/>
                <p:nvPr/>
              </p:nvCxnSpPr>
              <p:spPr>
                <a:xfrm flipV="1">
                  <a:off x="4953184" y="4050406"/>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直線コネクタ 324"/>
                <p:cNvCxnSpPr/>
                <p:nvPr/>
              </p:nvCxnSpPr>
              <p:spPr>
                <a:xfrm flipV="1">
                  <a:off x="5105660" y="3956890"/>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直線コネクタ 325"/>
                <p:cNvCxnSpPr/>
                <p:nvPr/>
              </p:nvCxnSpPr>
              <p:spPr>
                <a:xfrm flipV="1">
                  <a:off x="5258136" y="3897380"/>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直線コネクタ 326"/>
                <p:cNvCxnSpPr/>
                <p:nvPr/>
              </p:nvCxnSpPr>
              <p:spPr>
                <a:xfrm flipV="1">
                  <a:off x="5410613" y="3908715"/>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直線コネクタ 327"/>
                <p:cNvCxnSpPr/>
                <p:nvPr/>
              </p:nvCxnSpPr>
              <p:spPr>
                <a:xfrm flipV="1">
                  <a:off x="5563089" y="3928552"/>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 name="直線コネクタ 328"/>
                <p:cNvCxnSpPr/>
                <p:nvPr/>
              </p:nvCxnSpPr>
              <p:spPr>
                <a:xfrm flipV="1">
                  <a:off x="4495754" y="4705020"/>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0" name="直線コネクタ 329"/>
                <p:cNvCxnSpPr/>
                <p:nvPr/>
              </p:nvCxnSpPr>
              <p:spPr>
                <a:xfrm flipV="1">
                  <a:off x="4648231" y="4441474"/>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1" name="直線コネクタ 330"/>
                <p:cNvCxnSpPr/>
                <p:nvPr/>
              </p:nvCxnSpPr>
              <p:spPr>
                <a:xfrm flipV="1">
                  <a:off x="4800707" y="4217602"/>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 name="直線コネクタ 331"/>
                <p:cNvCxnSpPr/>
                <p:nvPr/>
              </p:nvCxnSpPr>
              <p:spPr>
                <a:xfrm flipV="1">
                  <a:off x="4953184" y="4101415"/>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 name="直線コネクタ 332"/>
                <p:cNvCxnSpPr/>
                <p:nvPr/>
              </p:nvCxnSpPr>
              <p:spPr>
                <a:xfrm flipV="1">
                  <a:off x="5105660" y="4013566"/>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4" name="直線コネクタ 333"/>
                <p:cNvCxnSpPr/>
                <p:nvPr/>
              </p:nvCxnSpPr>
              <p:spPr>
                <a:xfrm flipV="1">
                  <a:off x="5258136" y="3959724"/>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5" name="直線コネクタ 334"/>
                <p:cNvCxnSpPr/>
                <p:nvPr/>
              </p:nvCxnSpPr>
              <p:spPr>
                <a:xfrm flipV="1">
                  <a:off x="5410613" y="3970962"/>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直線コネクタ 335"/>
                <p:cNvCxnSpPr/>
                <p:nvPr/>
              </p:nvCxnSpPr>
              <p:spPr>
                <a:xfrm flipV="1">
                  <a:off x="5563089" y="3990896"/>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7" name="グループ化 336"/>
                <p:cNvGrpSpPr/>
                <p:nvPr/>
              </p:nvGrpSpPr>
              <p:grpSpPr>
                <a:xfrm>
                  <a:off x="4058655" y="3806697"/>
                  <a:ext cx="1524764" cy="1000340"/>
                  <a:chOff x="468000" y="349200"/>
                  <a:chExt cx="2160000" cy="1270800"/>
                </a:xfrm>
              </p:grpSpPr>
              <p:cxnSp>
                <p:nvCxnSpPr>
                  <p:cNvPr id="468" name="直線コネクタ 467"/>
                  <p:cNvCxnSpPr/>
                  <p:nvPr/>
                </p:nvCxnSpPr>
                <p:spPr>
                  <a:xfrm>
                    <a:off x="468000" y="1620000"/>
                    <a:ext cx="216000" cy="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469" name="直線コネクタ 468"/>
                  <p:cNvCxnSpPr/>
                  <p:nvPr/>
                </p:nvCxnSpPr>
                <p:spPr>
                  <a:xfrm flipV="1">
                    <a:off x="684000" y="1612800"/>
                    <a:ext cx="216000" cy="720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470" name="直線コネクタ 469"/>
                  <p:cNvCxnSpPr/>
                  <p:nvPr/>
                </p:nvCxnSpPr>
                <p:spPr>
                  <a:xfrm flipV="1">
                    <a:off x="900000" y="1461600"/>
                    <a:ext cx="216000" cy="15120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471" name="直線コネクタ 470"/>
                  <p:cNvCxnSpPr/>
                  <p:nvPr/>
                </p:nvCxnSpPr>
                <p:spPr>
                  <a:xfrm flipV="1">
                    <a:off x="1116000" y="1098000"/>
                    <a:ext cx="216000" cy="36360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472" name="直線コネクタ 471"/>
                  <p:cNvCxnSpPr/>
                  <p:nvPr/>
                </p:nvCxnSpPr>
                <p:spPr>
                  <a:xfrm flipV="1">
                    <a:off x="1332000" y="860400"/>
                    <a:ext cx="216000" cy="23760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473" name="直線コネクタ 472"/>
                  <p:cNvCxnSpPr/>
                  <p:nvPr/>
                </p:nvCxnSpPr>
                <p:spPr>
                  <a:xfrm flipV="1">
                    <a:off x="1548000" y="757800"/>
                    <a:ext cx="216000" cy="10260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474" name="直線コネクタ 473"/>
                  <p:cNvCxnSpPr/>
                  <p:nvPr/>
                </p:nvCxnSpPr>
                <p:spPr>
                  <a:xfrm flipV="1">
                    <a:off x="1764000" y="619200"/>
                    <a:ext cx="216000" cy="13680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475" name="直線コネクタ 474"/>
                  <p:cNvCxnSpPr/>
                  <p:nvPr/>
                </p:nvCxnSpPr>
                <p:spPr>
                  <a:xfrm flipV="1">
                    <a:off x="1980000" y="453600"/>
                    <a:ext cx="216000" cy="16560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476" name="直線コネクタ 475"/>
                  <p:cNvCxnSpPr/>
                  <p:nvPr/>
                </p:nvCxnSpPr>
                <p:spPr>
                  <a:xfrm flipV="1">
                    <a:off x="2196000" y="370800"/>
                    <a:ext cx="216000" cy="8280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477" name="直線コネクタ 476"/>
                  <p:cNvCxnSpPr/>
                  <p:nvPr/>
                </p:nvCxnSpPr>
                <p:spPr>
                  <a:xfrm flipV="1">
                    <a:off x="2412000" y="349200"/>
                    <a:ext cx="216000" cy="21600"/>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grpSp>
            <p:cxnSp>
              <p:nvCxnSpPr>
                <p:cNvPr id="338" name="直線コネクタ 337"/>
                <p:cNvCxnSpPr/>
                <p:nvPr/>
              </p:nvCxnSpPr>
              <p:spPr>
                <a:xfrm>
                  <a:off x="4516085" y="4668180"/>
                  <a:ext cx="0" cy="2833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9" name="直線コネクタ 338"/>
                <p:cNvCxnSpPr/>
                <p:nvPr/>
              </p:nvCxnSpPr>
              <p:spPr>
                <a:xfrm>
                  <a:off x="4668561" y="4356459"/>
                  <a:ext cx="0" cy="7651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直線コネクタ 339"/>
                <p:cNvCxnSpPr/>
                <p:nvPr/>
              </p:nvCxnSpPr>
              <p:spPr>
                <a:xfrm>
                  <a:off x="4821037" y="4163759"/>
                  <a:ext cx="0" cy="87849"/>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直線コネクタ 340"/>
                <p:cNvCxnSpPr/>
                <p:nvPr/>
              </p:nvCxnSpPr>
              <p:spPr>
                <a:xfrm>
                  <a:off x="4973514" y="4087246"/>
                  <a:ext cx="0" cy="8218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直線コネクタ 341"/>
                <p:cNvCxnSpPr/>
                <p:nvPr/>
              </p:nvCxnSpPr>
              <p:spPr>
                <a:xfrm>
                  <a:off x="5125990" y="3973893"/>
                  <a:ext cx="0" cy="90682"/>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直線コネクタ 342"/>
                <p:cNvCxnSpPr/>
                <p:nvPr/>
              </p:nvCxnSpPr>
              <p:spPr>
                <a:xfrm>
                  <a:off x="5278467" y="3837869"/>
                  <a:ext cx="0" cy="10201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4" name="直線コネクタ 343"/>
                <p:cNvCxnSpPr/>
                <p:nvPr/>
              </p:nvCxnSpPr>
              <p:spPr>
                <a:xfrm>
                  <a:off x="5430943" y="3775525"/>
                  <a:ext cx="0" cy="9635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5" name="直線コネクタ 344"/>
                <p:cNvCxnSpPr/>
                <p:nvPr/>
              </p:nvCxnSpPr>
              <p:spPr>
                <a:xfrm>
                  <a:off x="5583419" y="3758522"/>
                  <a:ext cx="0" cy="9351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6" name="直線コネクタ 345"/>
                <p:cNvCxnSpPr/>
                <p:nvPr/>
              </p:nvCxnSpPr>
              <p:spPr>
                <a:xfrm flipV="1">
                  <a:off x="4495754" y="4668180"/>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7" name="直線コネクタ 346"/>
                <p:cNvCxnSpPr/>
                <p:nvPr/>
              </p:nvCxnSpPr>
              <p:spPr>
                <a:xfrm flipV="1">
                  <a:off x="4648231" y="4356459"/>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8" name="直線コネクタ 347"/>
                <p:cNvCxnSpPr/>
                <p:nvPr/>
              </p:nvCxnSpPr>
              <p:spPr>
                <a:xfrm flipV="1">
                  <a:off x="4800707" y="4163759"/>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9" name="直線コネクタ 348"/>
                <p:cNvCxnSpPr/>
                <p:nvPr/>
              </p:nvCxnSpPr>
              <p:spPr>
                <a:xfrm flipV="1">
                  <a:off x="4953184" y="4087246"/>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0" name="直線コネクタ 349"/>
                <p:cNvCxnSpPr/>
                <p:nvPr/>
              </p:nvCxnSpPr>
              <p:spPr>
                <a:xfrm flipV="1">
                  <a:off x="5105660" y="3973893"/>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直線コネクタ 350"/>
                <p:cNvCxnSpPr/>
                <p:nvPr/>
              </p:nvCxnSpPr>
              <p:spPr>
                <a:xfrm flipV="1">
                  <a:off x="5258136" y="3837869"/>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直線コネクタ 351"/>
                <p:cNvCxnSpPr/>
                <p:nvPr/>
              </p:nvCxnSpPr>
              <p:spPr>
                <a:xfrm flipV="1">
                  <a:off x="5410613" y="3775525"/>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3" name="直線コネクタ 352"/>
                <p:cNvCxnSpPr/>
                <p:nvPr/>
              </p:nvCxnSpPr>
              <p:spPr>
                <a:xfrm flipV="1">
                  <a:off x="5563089" y="3758522"/>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4" name="直線コネクタ 353"/>
                <p:cNvCxnSpPr/>
                <p:nvPr/>
              </p:nvCxnSpPr>
              <p:spPr>
                <a:xfrm flipV="1">
                  <a:off x="4495754" y="4696518"/>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5" name="直線コネクタ 354"/>
                <p:cNvCxnSpPr/>
                <p:nvPr/>
              </p:nvCxnSpPr>
              <p:spPr>
                <a:xfrm flipV="1">
                  <a:off x="4648231" y="4432972"/>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直線コネクタ 355"/>
                <p:cNvCxnSpPr/>
                <p:nvPr/>
              </p:nvCxnSpPr>
              <p:spPr>
                <a:xfrm flipV="1">
                  <a:off x="4800707" y="4251608"/>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7" name="直線コネクタ 356"/>
                <p:cNvCxnSpPr/>
                <p:nvPr/>
              </p:nvCxnSpPr>
              <p:spPr>
                <a:xfrm flipV="1">
                  <a:off x="4953184" y="4169427"/>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8" name="直線コネクタ 357"/>
                <p:cNvCxnSpPr/>
                <p:nvPr/>
              </p:nvCxnSpPr>
              <p:spPr>
                <a:xfrm flipV="1">
                  <a:off x="5105660" y="4064575"/>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9" name="直線コネクタ 358"/>
                <p:cNvCxnSpPr/>
                <p:nvPr/>
              </p:nvCxnSpPr>
              <p:spPr>
                <a:xfrm flipV="1">
                  <a:off x="5258136" y="3939887"/>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0" name="直線コネクタ 359"/>
                <p:cNvCxnSpPr/>
                <p:nvPr/>
              </p:nvCxnSpPr>
              <p:spPr>
                <a:xfrm flipV="1">
                  <a:off x="5410613" y="3871875"/>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1" name="直線コネクタ 360"/>
                <p:cNvCxnSpPr/>
                <p:nvPr/>
              </p:nvCxnSpPr>
              <p:spPr>
                <a:xfrm flipV="1">
                  <a:off x="5563089" y="3852039"/>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2" name="直線コネクタ 361"/>
                <p:cNvCxnSpPr/>
                <p:nvPr/>
              </p:nvCxnSpPr>
              <p:spPr>
                <a:xfrm>
                  <a:off x="4516085" y="4676681"/>
                  <a:ext cx="0" cy="198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線コネクタ 362"/>
                <p:cNvCxnSpPr/>
                <p:nvPr/>
              </p:nvCxnSpPr>
              <p:spPr>
                <a:xfrm>
                  <a:off x="4668561" y="4381964"/>
                  <a:ext cx="0" cy="5384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線コネクタ 363"/>
                <p:cNvCxnSpPr/>
                <p:nvPr/>
              </p:nvCxnSpPr>
              <p:spPr>
                <a:xfrm>
                  <a:off x="4821037" y="4186430"/>
                  <a:ext cx="0" cy="7651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5" name="直線コネクタ 364"/>
                <p:cNvCxnSpPr/>
                <p:nvPr/>
              </p:nvCxnSpPr>
              <p:spPr>
                <a:xfrm>
                  <a:off x="4973514" y="4109917"/>
                  <a:ext cx="0" cy="73679"/>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6" name="直線コネクタ 365"/>
                <p:cNvCxnSpPr/>
                <p:nvPr/>
              </p:nvCxnSpPr>
              <p:spPr>
                <a:xfrm>
                  <a:off x="5125990" y="3996564"/>
                  <a:ext cx="0" cy="7084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7" name="直線コネクタ 366"/>
                <p:cNvCxnSpPr/>
                <p:nvPr/>
              </p:nvCxnSpPr>
              <p:spPr>
                <a:xfrm>
                  <a:off x="5278467" y="3866208"/>
                  <a:ext cx="0" cy="7934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8" name="直線コネクタ 367"/>
                <p:cNvCxnSpPr/>
                <p:nvPr/>
              </p:nvCxnSpPr>
              <p:spPr>
                <a:xfrm>
                  <a:off x="5430943" y="3801030"/>
                  <a:ext cx="0" cy="7084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9" name="直線コネクタ 368"/>
                <p:cNvCxnSpPr/>
                <p:nvPr/>
              </p:nvCxnSpPr>
              <p:spPr>
                <a:xfrm>
                  <a:off x="5583419" y="3767024"/>
                  <a:ext cx="0" cy="7651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0" name="直線コネクタ 369"/>
                <p:cNvCxnSpPr/>
                <p:nvPr/>
              </p:nvCxnSpPr>
              <p:spPr>
                <a:xfrm flipV="1">
                  <a:off x="4495754" y="4676681"/>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1" name="直線コネクタ 370"/>
                <p:cNvCxnSpPr/>
                <p:nvPr/>
              </p:nvCxnSpPr>
              <p:spPr>
                <a:xfrm flipV="1">
                  <a:off x="4648231" y="4381964"/>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2" name="直線コネクタ 371"/>
                <p:cNvCxnSpPr/>
                <p:nvPr/>
              </p:nvCxnSpPr>
              <p:spPr>
                <a:xfrm flipV="1">
                  <a:off x="4800707" y="4186430"/>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3" name="直線コネクタ 372"/>
                <p:cNvCxnSpPr/>
                <p:nvPr/>
              </p:nvCxnSpPr>
              <p:spPr>
                <a:xfrm flipV="1">
                  <a:off x="4953184" y="4109917"/>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4" name="直線コネクタ 373"/>
                <p:cNvCxnSpPr/>
                <p:nvPr/>
              </p:nvCxnSpPr>
              <p:spPr>
                <a:xfrm flipV="1">
                  <a:off x="5105660" y="3996564"/>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5" name="直線コネクタ 374"/>
                <p:cNvCxnSpPr/>
                <p:nvPr/>
              </p:nvCxnSpPr>
              <p:spPr>
                <a:xfrm flipV="1">
                  <a:off x="5258136" y="3866208"/>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6" name="直線コネクタ 375"/>
                <p:cNvCxnSpPr/>
                <p:nvPr/>
              </p:nvCxnSpPr>
              <p:spPr>
                <a:xfrm flipV="1">
                  <a:off x="5410613" y="3801030"/>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7" name="直線コネクタ 376"/>
                <p:cNvCxnSpPr/>
                <p:nvPr/>
              </p:nvCxnSpPr>
              <p:spPr>
                <a:xfrm flipV="1">
                  <a:off x="5563089" y="3767024"/>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8" name="直線コネクタ 377"/>
                <p:cNvCxnSpPr/>
                <p:nvPr/>
              </p:nvCxnSpPr>
              <p:spPr>
                <a:xfrm flipV="1">
                  <a:off x="4495754" y="4696518"/>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9" name="直線コネクタ 378"/>
                <p:cNvCxnSpPr/>
                <p:nvPr/>
              </p:nvCxnSpPr>
              <p:spPr>
                <a:xfrm flipV="1">
                  <a:off x="4648231" y="4435806"/>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0" name="直線コネクタ 379"/>
                <p:cNvCxnSpPr/>
                <p:nvPr/>
              </p:nvCxnSpPr>
              <p:spPr>
                <a:xfrm flipV="1">
                  <a:off x="4800707" y="4262943"/>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1" name="直線コネクタ 380"/>
                <p:cNvCxnSpPr/>
                <p:nvPr/>
              </p:nvCxnSpPr>
              <p:spPr>
                <a:xfrm flipV="1">
                  <a:off x="4953184" y="4183596"/>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2" name="直線コネクタ 381"/>
                <p:cNvCxnSpPr/>
                <p:nvPr/>
              </p:nvCxnSpPr>
              <p:spPr>
                <a:xfrm flipV="1">
                  <a:off x="5105660" y="4067409"/>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3" name="直線コネクタ 382"/>
                <p:cNvCxnSpPr/>
                <p:nvPr/>
              </p:nvCxnSpPr>
              <p:spPr>
                <a:xfrm flipV="1">
                  <a:off x="5258136" y="3945555"/>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4" name="直線コネクタ 383"/>
                <p:cNvCxnSpPr/>
                <p:nvPr/>
              </p:nvCxnSpPr>
              <p:spPr>
                <a:xfrm flipV="1">
                  <a:off x="5410613" y="3871875"/>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5" name="直線コネクタ 384"/>
                <p:cNvCxnSpPr/>
                <p:nvPr/>
              </p:nvCxnSpPr>
              <p:spPr>
                <a:xfrm flipV="1">
                  <a:off x="5563089" y="3843537"/>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6" name="直線コネクタ 385"/>
                <p:cNvCxnSpPr/>
                <p:nvPr/>
              </p:nvCxnSpPr>
              <p:spPr>
                <a:xfrm>
                  <a:off x="4516085" y="4673848"/>
                  <a:ext cx="0" cy="2267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7" name="直線コネクタ 386"/>
                <p:cNvCxnSpPr/>
                <p:nvPr/>
              </p:nvCxnSpPr>
              <p:spPr>
                <a:xfrm>
                  <a:off x="4668561" y="4376296"/>
                  <a:ext cx="0" cy="6234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8" name="直線コネクタ 387"/>
                <p:cNvCxnSpPr/>
                <p:nvPr/>
              </p:nvCxnSpPr>
              <p:spPr>
                <a:xfrm>
                  <a:off x="4821037" y="4192097"/>
                  <a:ext cx="0" cy="7651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9" name="直線コネクタ 388"/>
                <p:cNvCxnSpPr/>
                <p:nvPr/>
              </p:nvCxnSpPr>
              <p:spPr>
                <a:xfrm>
                  <a:off x="4973514" y="4104249"/>
                  <a:ext cx="0" cy="7934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0" name="直線コネクタ 389"/>
                <p:cNvCxnSpPr/>
                <p:nvPr/>
              </p:nvCxnSpPr>
              <p:spPr>
                <a:xfrm>
                  <a:off x="5125990" y="4005065"/>
                  <a:ext cx="0" cy="8218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1" name="直線コネクタ 390"/>
                <p:cNvCxnSpPr/>
                <p:nvPr/>
              </p:nvCxnSpPr>
              <p:spPr>
                <a:xfrm>
                  <a:off x="5278467" y="3903047"/>
                  <a:ext cx="0" cy="7934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2" name="直線コネクタ 391"/>
                <p:cNvCxnSpPr/>
                <p:nvPr/>
              </p:nvCxnSpPr>
              <p:spPr>
                <a:xfrm>
                  <a:off x="5430943" y="3837869"/>
                  <a:ext cx="0" cy="8218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3" name="直線コネクタ 392"/>
                <p:cNvCxnSpPr/>
                <p:nvPr/>
              </p:nvCxnSpPr>
              <p:spPr>
                <a:xfrm>
                  <a:off x="5583419" y="3789694"/>
                  <a:ext cx="0" cy="90682"/>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4" name="直線コネクタ 393"/>
                <p:cNvCxnSpPr/>
                <p:nvPr/>
              </p:nvCxnSpPr>
              <p:spPr>
                <a:xfrm flipV="1">
                  <a:off x="4495754" y="4673848"/>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5" name="直線コネクタ 394"/>
                <p:cNvCxnSpPr/>
                <p:nvPr/>
              </p:nvCxnSpPr>
              <p:spPr>
                <a:xfrm flipV="1">
                  <a:off x="4648231" y="4376296"/>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6" name="直線コネクタ 395"/>
                <p:cNvCxnSpPr/>
                <p:nvPr/>
              </p:nvCxnSpPr>
              <p:spPr>
                <a:xfrm flipV="1">
                  <a:off x="4800707" y="4192097"/>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7" name="直線コネクタ 396"/>
                <p:cNvCxnSpPr/>
                <p:nvPr/>
              </p:nvCxnSpPr>
              <p:spPr>
                <a:xfrm flipV="1">
                  <a:off x="4953184" y="4104249"/>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直線コネクタ 397"/>
                <p:cNvCxnSpPr/>
                <p:nvPr/>
              </p:nvCxnSpPr>
              <p:spPr>
                <a:xfrm flipV="1">
                  <a:off x="5105660" y="4005065"/>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直線コネクタ 398"/>
                <p:cNvCxnSpPr/>
                <p:nvPr/>
              </p:nvCxnSpPr>
              <p:spPr>
                <a:xfrm flipV="1">
                  <a:off x="5258136" y="3903047"/>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直線コネクタ 399"/>
                <p:cNvCxnSpPr/>
                <p:nvPr/>
              </p:nvCxnSpPr>
              <p:spPr>
                <a:xfrm flipV="1">
                  <a:off x="5410613" y="3837869"/>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直線コネクタ 400"/>
                <p:cNvCxnSpPr/>
                <p:nvPr/>
              </p:nvCxnSpPr>
              <p:spPr>
                <a:xfrm flipV="1">
                  <a:off x="5563089" y="3789694"/>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直線コネクタ 401"/>
                <p:cNvCxnSpPr/>
                <p:nvPr/>
              </p:nvCxnSpPr>
              <p:spPr>
                <a:xfrm flipV="1">
                  <a:off x="4495754" y="4693684"/>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直線コネクタ 402"/>
                <p:cNvCxnSpPr/>
                <p:nvPr/>
              </p:nvCxnSpPr>
              <p:spPr>
                <a:xfrm flipV="1">
                  <a:off x="4648231" y="4435806"/>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直線コネクタ 403"/>
                <p:cNvCxnSpPr/>
                <p:nvPr/>
              </p:nvCxnSpPr>
              <p:spPr>
                <a:xfrm flipV="1">
                  <a:off x="4800707" y="4268611"/>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5" name="直線コネクタ 404"/>
                <p:cNvCxnSpPr/>
                <p:nvPr/>
              </p:nvCxnSpPr>
              <p:spPr>
                <a:xfrm flipV="1">
                  <a:off x="4953184" y="4183596"/>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6" name="直線コネクタ 405"/>
                <p:cNvCxnSpPr/>
                <p:nvPr/>
              </p:nvCxnSpPr>
              <p:spPr>
                <a:xfrm flipV="1">
                  <a:off x="5105660" y="4087246"/>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直線コネクタ 406"/>
                <p:cNvCxnSpPr/>
                <p:nvPr/>
              </p:nvCxnSpPr>
              <p:spPr>
                <a:xfrm flipV="1">
                  <a:off x="5258136" y="3979561"/>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直線コネクタ 407"/>
                <p:cNvCxnSpPr/>
                <p:nvPr/>
              </p:nvCxnSpPr>
              <p:spPr>
                <a:xfrm flipV="1">
                  <a:off x="5410613" y="3920050"/>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直線コネクタ 408"/>
                <p:cNvCxnSpPr/>
                <p:nvPr/>
              </p:nvCxnSpPr>
              <p:spPr>
                <a:xfrm flipV="1">
                  <a:off x="5563089" y="3880377"/>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0" name="直線コネクタ 409"/>
                <p:cNvCxnSpPr/>
                <p:nvPr/>
              </p:nvCxnSpPr>
              <p:spPr>
                <a:xfrm>
                  <a:off x="4033729" y="4809019"/>
                  <a:ext cx="25413"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1" name="直線コネクタ 410"/>
                <p:cNvCxnSpPr/>
                <p:nvPr/>
              </p:nvCxnSpPr>
              <p:spPr>
                <a:xfrm>
                  <a:off x="4059142" y="4809019"/>
                  <a:ext cx="0" cy="2833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2" name="直線コネクタ 411"/>
                <p:cNvCxnSpPr/>
                <p:nvPr/>
              </p:nvCxnSpPr>
              <p:spPr>
                <a:xfrm>
                  <a:off x="4440333" y="4809019"/>
                  <a:ext cx="0" cy="2833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3" name="直線コネクタ 412"/>
                <p:cNvCxnSpPr/>
                <p:nvPr/>
              </p:nvCxnSpPr>
              <p:spPr>
                <a:xfrm>
                  <a:off x="4821524" y="4809019"/>
                  <a:ext cx="0" cy="2833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4" name="直線コネクタ 413"/>
                <p:cNvCxnSpPr/>
                <p:nvPr/>
              </p:nvCxnSpPr>
              <p:spPr>
                <a:xfrm>
                  <a:off x="5202715" y="4809019"/>
                  <a:ext cx="0" cy="2833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5" name="直線コネクタ 414"/>
                <p:cNvCxnSpPr/>
                <p:nvPr/>
              </p:nvCxnSpPr>
              <p:spPr>
                <a:xfrm>
                  <a:off x="5583906" y="4809019"/>
                  <a:ext cx="0" cy="2833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416" name="テキスト ボックス 415"/>
                <p:cNvSpPr txBox="1"/>
                <p:nvPr/>
              </p:nvSpPr>
              <p:spPr>
                <a:xfrm>
                  <a:off x="4282845" y="4777703"/>
                  <a:ext cx="310001" cy="320853"/>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10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7" name="テキスト ボックス 416"/>
                <p:cNvSpPr txBox="1"/>
                <p:nvPr/>
              </p:nvSpPr>
              <p:spPr>
                <a:xfrm>
                  <a:off x="4664036" y="4777703"/>
                  <a:ext cx="310001" cy="320853"/>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20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8" name="テキスト ボックス 417"/>
                <p:cNvSpPr txBox="1"/>
                <p:nvPr/>
              </p:nvSpPr>
              <p:spPr>
                <a:xfrm>
                  <a:off x="5045227" y="4775828"/>
                  <a:ext cx="310001" cy="320853"/>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30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9" name="テキスト ボックス 418"/>
                <p:cNvSpPr txBox="1"/>
                <p:nvPr/>
              </p:nvSpPr>
              <p:spPr>
                <a:xfrm>
                  <a:off x="5426418" y="4777703"/>
                  <a:ext cx="310001" cy="320853"/>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40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1" name="テキスト ボックス 420"/>
                <p:cNvSpPr txBox="1"/>
                <p:nvPr/>
              </p:nvSpPr>
              <p:spPr>
                <a:xfrm>
                  <a:off x="3921985" y="4776917"/>
                  <a:ext cx="235725" cy="320853"/>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22" name="直線コネクタ 421"/>
                <p:cNvCxnSpPr/>
                <p:nvPr/>
              </p:nvCxnSpPr>
              <p:spPr>
                <a:xfrm>
                  <a:off x="4033243" y="3531816"/>
                  <a:ext cx="25413"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3" name="直線コネクタ 422"/>
                <p:cNvCxnSpPr/>
                <p:nvPr/>
              </p:nvCxnSpPr>
              <p:spPr>
                <a:xfrm>
                  <a:off x="4033243" y="3956890"/>
                  <a:ext cx="25413"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4" name="直線コネクタ 423"/>
                <p:cNvCxnSpPr/>
                <p:nvPr/>
              </p:nvCxnSpPr>
              <p:spPr>
                <a:xfrm>
                  <a:off x="4033243" y="4381964"/>
                  <a:ext cx="25413"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直線コネクタ 424"/>
                <p:cNvCxnSpPr/>
                <p:nvPr/>
              </p:nvCxnSpPr>
              <p:spPr>
                <a:xfrm>
                  <a:off x="4045949" y="3744353"/>
                  <a:ext cx="12706"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6" name="直線コネクタ 425"/>
                <p:cNvCxnSpPr/>
                <p:nvPr/>
              </p:nvCxnSpPr>
              <p:spPr>
                <a:xfrm>
                  <a:off x="4045949" y="4169427"/>
                  <a:ext cx="12706"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7" name="直線コネクタ 426"/>
                <p:cNvCxnSpPr/>
                <p:nvPr/>
              </p:nvCxnSpPr>
              <p:spPr>
                <a:xfrm>
                  <a:off x="4045949" y="4594500"/>
                  <a:ext cx="12706"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428" name="テキスト ボックス 427"/>
                <p:cNvSpPr txBox="1"/>
                <p:nvPr/>
              </p:nvSpPr>
              <p:spPr>
                <a:xfrm>
                  <a:off x="3832925" y="4668515"/>
                  <a:ext cx="235725" cy="320853"/>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9" name="テキスト ボックス 428"/>
                <p:cNvSpPr txBox="1"/>
                <p:nvPr/>
              </p:nvSpPr>
              <p:spPr>
                <a:xfrm>
                  <a:off x="3732128" y="4232320"/>
                  <a:ext cx="347842" cy="320853"/>
                </a:xfrm>
                <a:prstGeom prst="rect">
                  <a:avLst/>
                </a:prstGeom>
                <a:noFill/>
                <a:ln w="6350">
                  <a:noFill/>
                </a:ln>
              </p:spPr>
              <p:txBody>
                <a:bodyPr wrap="none" rtlCol="0">
                  <a:spAutoFit/>
                </a:bodyPr>
                <a:lstStyle/>
                <a:p>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1.0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0" name="テキスト ボックス 429"/>
                <p:cNvSpPr txBox="1"/>
                <p:nvPr/>
              </p:nvSpPr>
              <p:spPr>
                <a:xfrm>
                  <a:off x="3731559" y="3805568"/>
                  <a:ext cx="347842" cy="320853"/>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2.0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1" name="テキスト ボックス 430"/>
                <p:cNvSpPr txBox="1"/>
                <p:nvPr/>
              </p:nvSpPr>
              <p:spPr>
                <a:xfrm>
                  <a:off x="3731559" y="3381574"/>
                  <a:ext cx="347842" cy="320853"/>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3.0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3" name="テキスト ボックス 432"/>
                <p:cNvSpPr txBox="1"/>
                <p:nvPr/>
              </p:nvSpPr>
              <p:spPr>
                <a:xfrm>
                  <a:off x="4022784" y="3458208"/>
                  <a:ext cx="517417" cy="320853"/>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(x10</a:t>
                  </a:r>
                  <a:r>
                    <a:rPr kumimoji="1" lang="en-US" altLang="ja-JP" sz="1200" baseline="30000" dirty="0" smtClean="0">
                      <a:latin typeface="Arial Unicode MS" panose="020B0604020202020204" pitchFamily="50" charset="-128"/>
                      <a:ea typeface="Arial Unicode MS" panose="020B0604020202020204" pitchFamily="50" charset="-128"/>
                      <a:cs typeface="Arial Unicode MS" panose="020B0604020202020204" pitchFamily="50" charset="-128"/>
                    </a:rPr>
                    <a:t>6</a:t>
                  </a:r>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435" name="グループ化 434"/>
                <p:cNvGrpSpPr/>
                <p:nvPr/>
              </p:nvGrpSpPr>
              <p:grpSpPr>
                <a:xfrm>
                  <a:off x="4058396" y="3833174"/>
                  <a:ext cx="1524764" cy="972002"/>
                  <a:chOff x="468000" y="385200"/>
                  <a:chExt cx="2160000" cy="1234800"/>
                </a:xfrm>
              </p:grpSpPr>
              <p:cxnSp>
                <p:nvCxnSpPr>
                  <p:cNvPr id="458" name="直線コネクタ 457"/>
                  <p:cNvCxnSpPr/>
                  <p:nvPr/>
                </p:nvCxnSpPr>
                <p:spPr>
                  <a:xfrm>
                    <a:off x="468000" y="1620000"/>
                    <a:ext cx="216000" cy="0"/>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9" name="直線コネクタ 458"/>
                  <p:cNvCxnSpPr/>
                  <p:nvPr/>
                </p:nvCxnSpPr>
                <p:spPr>
                  <a:xfrm flipV="1">
                    <a:off x="684000" y="1609200"/>
                    <a:ext cx="216000" cy="10800"/>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60" name="直線コネクタ 459"/>
                  <p:cNvCxnSpPr/>
                  <p:nvPr/>
                </p:nvCxnSpPr>
                <p:spPr>
                  <a:xfrm flipV="1">
                    <a:off x="900000" y="1461600"/>
                    <a:ext cx="216000" cy="147600"/>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61" name="直線コネクタ 460"/>
                  <p:cNvCxnSpPr/>
                  <p:nvPr/>
                </p:nvCxnSpPr>
                <p:spPr>
                  <a:xfrm flipV="1">
                    <a:off x="1116000" y="1112400"/>
                    <a:ext cx="216000" cy="349200"/>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62" name="直線コネクタ 461"/>
                  <p:cNvCxnSpPr/>
                  <p:nvPr/>
                </p:nvCxnSpPr>
                <p:spPr>
                  <a:xfrm flipV="1">
                    <a:off x="1332000" y="889200"/>
                    <a:ext cx="216000" cy="223200"/>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63" name="直線コネクタ 462"/>
                  <p:cNvCxnSpPr/>
                  <p:nvPr/>
                </p:nvCxnSpPr>
                <p:spPr>
                  <a:xfrm flipV="1">
                    <a:off x="1548000" y="777600"/>
                    <a:ext cx="216000" cy="111600"/>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64" name="直線コネクタ 463"/>
                  <p:cNvCxnSpPr/>
                  <p:nvPr/>
                </p:nvCxnSpPr>
                <p:spPr>
                  <a:xfrm flipV="1">
                    <a:off x="1764000" y="655200"/>
                    <a:ext cx="216000" cy="122400"/>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65" name="直線コネクタ 464"/>
                  <p:cNvCxnSpPr/>
                  <p:nvPr/>
                </p:nvCxnSpPr>
                <p:spPr>
                  <a:xfrm flipV="1">
                    <a:off x="1980000" y="522000"/>
                    <a:ext cx="216000" cy="133200"/>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66" name="直線コネクタ 465"/>
                  <p:cNvCxnSpPr/>
                  <p:nvPr/>
                </p:nvCxnSpPr>
                <p:spPr>
                  <a:xfrm flipV="1">
                    <a:off x="2196000" y="442800"/>
                    <a:ext cx="216000" cy="75600"/>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67" name="直線コネクタ 466"/>
                  <p:cNvCxnSpPr/>
                  <p:nvPr/>
                </p:nvCxnSpPr>
                <p:spPr>
                  <a:xfrm flipV="1">
                    <a:off x="2412000" y="385200"/>
                    <a:ext cx="216000" cy="57600"/>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448" name="直線コネクタ 447"/>
                <p:cNvCxnSpPr/>
                <p:nvPr/>
              </p:nvCxnSpPr>
              <p:spPr>
                <a:xfrm>
                  <a:off x="4058396" y="4805176"/>
                  <a:ext cx="152476" cy="0"/>
                </a:xfrm>
                <a:prstGeom prst="line">
                  <a:avLst/>
                </a:prstGeom>
                <a:ln w="63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449" name="直線コネクタ 448"/>
                <p:cNvCxnSpPr/>
                <p:nvPr/>
              </p:nvCxnSpPr>
              <p:spPr>
                <a:xfrm flipV="1">
                  <a:off x="4210873" y="4796674"/>
                  <a:ext cx="152476" cy="8501"/>
                </a:xfrm>
                <a:prstGeom prst="line">
                  <a:avLst/>
                </a:prstGeom>
                <a:ln w="63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450" name="直線コネクタ 449"/>
                <p:cNvCxnSpPr/>
                <p:nvPr/>
              </p:nvCxnSpPr>
              <p:spPr>
                <a:xfrm flipV="1">
                  <a:off x="4363349" y="4684738"/>
                  <a:ext cx="152476" cy="111936"/>
                </a:xfrm>
                <a:prstGeom prst="line">
                  <a:avLst/>
                </a:prstGeom>
                <a:ln w="952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451" name="直線コネクタ 450"/>
                <p:cNvCxnSpPr/>
                <p:nvPr/>
              </p:nvCxnSpPr>
              <p:spPr>
                <a:xfrm flipV="1">
                  <a:off x="4515825" y="4407023"/>
                  <a:ext cx="152476" cy="276298"/>
                </a:xfrm>
                <a:prstGeom prst="line">
                  <a:avLst/>
                </a:prstGeom>
                <a:ln w="952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452" name="直線コネクタ 451"/>
                <p:cNvCxnSpPr/>
                <p:nvPr/>
              </p:nvCxnSpPr>
              <p:spPr>
                <a:xfrm flipV="1">
                  <a:off x="4668302" y="4222825"/>
                  <a:ext cx="152476" cy="182782"/>
                </a:xfrm>
                <a:prstGeom prst="line">
                  <a:avLst/>
                </a:prstGeom>
                <a:ln w="952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453" name="直線コネクタ 452"/>
                <p:cNvCxnSpPr/>
                <p:nvPr/>
              </p:nvCxnSpPr>
              <p:spPr>
                <a:xfrm flipV="1">
                  <a:off x="4820778" y="4144895"/>
                  <a:ext cx="152476" cy="76513"/>
                </a:xfrm>
                <a:prstGeom prst="line">
                  <a:avLst/>
                </a:prstGeom>
                <a:ln w="952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454" name="直線コネクタ 453"/>
                <p:cNvCxnSpPr/>
                <p:nvPr/>
              </p:nvCxnSpPr>
              <p:spPr>
                <a:xfrm flipV="1">
                  <a:off x="4973255" y="4031542"/>
                  <a:ext cx="152476" cy="113353"/>
                </a:xfrm>
                <a:prstGeom prst="line">
                  <a:avLst/>
                </a:prstGeom>
                <a:ln w="952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455" name="直線コネクタ 454"/>
                <p:cNvCxnSpPr/>
                <p:nvPr/>
              </p:nvCxnSpPr>
              <p:spPr>
                <a:xfrm flipV="1">
                  <a:off x="5125731" y="3904020"/>
                  <a:ext cx="152476" cy="127522"/>
                </a:xfrm>
                <a:prstGeom prst="line">
                  <a:avLst/>
                </a:prstGeom>
                <a:ln w="952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456" name="直線コネクタ 455"/>
                <p:cNvCxnSpPr/>
                <p:nvPr/>
              </p:nvCxnSpPr>
              <p:spPr>
                <a:xfrm flipV="1">
                  <a:off x="5278208" y="3836008"/>
                  <a:ext cx="152476" cy="68012"/>
                </a:xfrm>
                <a:prstGeom prst="line">
                  <a:avLst/>
                </a:prstGeom>
                <a:ln w="952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457" name="直線コネクタ 456"/>
                <p:cNvCxnSpPr/>
                <p:nvPr/>
              </p:nvCxnSpPr>
              <p:spPr>
                <a:xfrm flipV="1">
                  <a:off x="5430684" y="3804836"/>
                  <a:ext cx="152476" cy="31172"/>
                </a:xfrm>
                <a:prstGeom prst="line">
                  <a:avLst/>
                </a:prstGeom>
                <a:ln w="952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437" name="直線コネクタ 436"/>
                <p:cNvCxnSpPr/>
                <p:nvPr/>
              </p:nvCxnSpPr>
              <p:spPr>
                <a:xfrm>
                  <a:off x="4058655" y="4807037"/>
                  <a:ext cx="1651828"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3" name="グループ化 662"/>
              <p:cNvGrpSpPr/>
              <p:nvPr/>
            </p:nvGrpSpPr>
            <p:grpSpPr>
              <a:xfrm>
                <a:off x="3392831" y="5237567"/>
                <a:ext cx="2264376" cy="1613669"/>
                <a:chOff x="3752316" y="5100776"/>
                <a:chExt cx="1979671" cy="1869144"/>
              </a:xfrm>
            </p:grpSpPr>
            <p:sp>
              <p:nvSpPr>
                <p:cNvPr id="622" name="テキスト ボックス 621"/>
                <p:cNvSpPr txBox="1"/>
                <p:nvPr/>
              </p:nvSpPr>
              <p:spPr>
                <a:xfrm>
                  <a:off x="3752316" y="5954402"/>
                  <a:ext cx="347841" cy="320853"/>
                </a:xfrm>
                <a:prstGeom prst="rect">
                  <a:avLst/>
                </a:prstGeom>
                <a:noFill/>
                <a:ln w="6350">
                  <a:noFill/>
                </a:ln>
              </p:spPr>
              <p:txBody>
                <a:bodyPr wrap="none" rtlCol="0">
                  <a:spAutoFit/>
                </a:bodyPr>
                <a:lstStyle/>
                <a:p>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2.0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23" name="テキスト ボックス 622"/>
                <p:cNvSpPr txBox="1"/>
                <p:nvPr/>
              </p:nvSpPr>
              <p:spPr>
                <a:xfrm>
                  <a:off x="3752316" y="5528367"/>
                  <a:ext cx="347841" cy="320853"/>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4.0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24" name="テキスト ボックス 623"/>
                <p:cNvSpPr txBox="1"/>
                <p:nvPr/>
              </p:nvSpPr>
              <p:spPr>
                <a:xfrm>
                  <a:off x="3752316" y="5100776"/>
                  <a:ext cx="347841" cy="320853"/>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6.0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79" name="直線コネクタ 478"/>
                <p:cNvCxnSpPr/>
                <p:nvPr/>
              </p:nvCxnSpPr>
              <p:spPr>
                <a:xfrm>
                  <a:off x="4039264" y="6521381"/>
                  <a:ext cx="25413"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480" name="テキスト ボックス 479"/>
                <p:cNvSpPr txBox="1"/>
                <p:nvPr/>
              </p:nvSpPr>
              <p:spPr>
                <a:xfrm>
                  <a:off x="3949707" y="6498732"/>
                  <a:ext cx="235725" cy="320853"/>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81" name="直線コネクタ 480"/>
                <p:cNvCxnSpPr/>
                <p:nvPr/>
              </p:nvCxnSpPr>
              <p:spPr>
                <a:xfrm>
                  <a:off x="4039264" y="6521381"/>
                  <a:ext cx="25413"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2" name="直線コネクタ 481"/>
                <p:cNvCxnSpPr/>
                <p:nvPr/>
              </p:nvCxnSpPr>
              <p:spPr>
                <a:xfrm>
                  <a:off x="4064191" y="5244178"/>
                  <a:ext cx="0" cy="127522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3" name="グループ化 482"/>
                <p:cNvGrpSpPr/>
                <p:nvPr/>
              </p:nvGrpSpPr>
              <p:grpSpPr>
                <a:xfrm>
                  <a:off x="4064191" y="5595573"/>
                  <a:ext cx="1524764" cy="923827"/>
                  <a:chOff x="468000" y="446400"/>
                  <a:chExt cx="2160000" cy="1173600"/>
                </a:xfrm>
              </p:grpSpPr>
              <p:cxnSp>
                <p:nvCxnSpPr>
                  <p:cNvPr id="647" name="直線コネクタ 646"/>
                  <p:cNvCxnSpPr/>
                  <p:nvPr/>
                </p:nvCxnSpPr>
                <p:spPr>
                  <a:xfrm>
                    <a:off x="468000" y="1620000"/>
                    <a:ext cx="216000" cy="0"/>
                  </a:xfrm>
                  <a:prstGeom prst="line">
                    <a:avLst/>
                  </a:prstGeom>
                  <a:ln w="63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48" name="直線コネクタ 647"/>
                  <p:cNvCxnSpPr/>
                  <p:nvPr/>
                </p:nvCxnSpPr>
                <p:spPr>
                  <a:xfrm flipV="1">
                    <a:off x="684000" y="1605600"/>
                    <a:ext cx="216000" cy="14400"/>
                  </a:xfrm>
                  <a:prstGeom prst="line">
                    <a:avLst/>
                  </a:prstGeom>
                  <a:ln w="952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649" name="直線コネクタ 648"/>
                  <p:cNvCxnSpPr/>
                  <p:nvPr/>
                </p:nvCxnSpPr>
                <p:spPr>
                  <a:xfrm flipV="1">
                    <a:off x="900000" y="1357200"/>
                    <a:ext cx="216000" cy="2484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0" name="直線コネクタ 649"/>
                  <p:cNvCxnSpPr/>
                  <p:nvPr/>
                </p:nvCxnSpPr>
                <p:spPr>
                  <a:xfrm flipV="1">
                    <a:off x="1116000" y="882000"/>
                    <a:ext cx="216000" cy="4752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1" name="直線コネクタ 650"/>
                  <p:cNvCxnSpPr/>
                  <p:nvPr/>
                </p:nvCxnSpPr>
                <p:spPr>
                  <a:xfrm flipV="1">
                    <a:off x="1332000" y="568800"/>
                    <a:ext cx="216000" cy="3132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2" name="直線コネクタ 651"/>
                  <p:cNvCxnSpPr/>
                  <p:nvPr/>
                </p:nvCxnSpPr>
                <p:spPr>
                  <a:xfrm flipV="1">
                    <a:off x="1548000" y="471600"/>
                    <a:ext cx="216000" cy="972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3" name="直線コネクタ 652"/>
                  <p:cNvCxnSpPr/>
                  <p:nvPr/>
                </p:nvCxnSpPr>
                <p:spPr>
                  <a:xfrm flipV="1">
                    <a:off x="1764000" y="446400"/>
                    <a:ext cx="216000" cy="252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4" name="直線コネクタ 653"/>
                  <p:cNvCxnSpPr/>
                  <p:nvPr/>
                </p:nvCxnSpPr>
                <p:spPr>
                  <a:xfrm>
                    <a:off x="1980000" y="446400"/>
                    <a:ext cx="216000" cy="54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5" name="直線コネクタ 654"/>
                  <p:cNvCxnSpPr/>
                  <p:nvPr/>
                </p:nvCxnSpPr>
                <p:spPr>
                  <a:xfrm>
                    <a:off x="2196000" y="450000"/>
                    <a:ext cx="216000" cy="288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6" name="直線コネクタ 655"/>
                  <p:cNvCxnSpPr/>
                  <p:nvPr/>
                </p:nvCxnSpPr>
                <p:spPr>
                  <a:xfrm>
                    <a:off x="2412000" y="478800"/>
                    <a:ext cx="216000" cy="414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84" name="直線コネクタ 483"/>
                <p:cNvCxnSpPr/>
                <p:nvPr/>
              </p:nvCxnSpPr>
              <p:spPr>
                <a:xfrm>
                  <a:off x="4521620" y="6287026"/>
                  <a:ext cx="0" cy="481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5" name="直線コネクタ 484"/>
                <p:cNvCxnSpPr/>
                <p:nvPr/>
              </p:nvCxnSpPr>
              <p:spPr>
                <a:xfrm>
                  <a:off x="4674096" y="5907294"/>
                  <a:ext cx="0" cy="6234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6" name="直線コネクタ 485"/>
                <p:cNvCxnSpPr/>
                <p:nvPr/>
              </p:nvCxnSpPr>
              <p:spPr>
                <a:xfrm>
                  <a:off x="4826572" y="5655083"/>
                  <a:ext cx="0" cy="7651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7" name="直線コネクタ 486"/>
                <p:cNvCxnSpPr/>
                <p:nvPr/>
              </p:nvCxnSpPr>
              <p:spPr>
                <a:xfrm>
                  <a:off x="4979049" y="5572902"/>
                  <a:ext cx="0" cy="8501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直線コネクタ 487"/>
                <p:cNvCxnSpPr/>
                <p:nvPr/>
              </p:nvCxnSpPr>
              <p:spPr>
                <a:xfrm>
                  <a:off x="5131525" y="5553065"/>
                  <a:ext cx="0" cy="87849"/>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9" name="直線コネクタ 488"/>
                <p:cNvCxnSpPr/>
                <p:nvPr/>
              </p:nvCxnSpPr>
              <p:spPr>
                <a:xfrm>
                  <a:off x="5284002" y="5558733"/>
                  <a:ext cx="0" cy="8218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0" name="直線コネクタ 489"/>
                <p:cNvCxnSpPr/>
                <p:nvPr/>
              </p:nvCxnSpPr>
              <p:spPr>
                <a:xfrm>
                  <a:off x="5436478" y="5581404"/>
                  <a:ext cx="0" cy="7934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1" name="直線コネクタ 490"/>
                <p:cNvCxnSpPr/>
                <p:nvPr/>
              </p:nvCxnSpPr>
              <p:spPr>
                <a:xfrm>
                  <a:off x="5588954" y="5621077"/>
                  <a:ext cx="0" cy="7084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2" name="直線コネクタ 491"/>
                <p:cNvCxnSpPr/>
                <p:nvPr/>
              </p:nvCxnSpPr>
              <p:spPr>
                <a:xfrm flipV="1">
                  <a:off x="4501289" y="6287026"/>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3" name="直線コネクタ 492"/>
                <p:cNvCxnSpPr/>
                <p:nvPr/>
              </p:nvCxnSpPr>
              <p:spPr>
                <a:xfrm flipV="1">
                  <a:off x="4653766" y="5907294"/>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直線コネクタ 493"/>
                <p:cNvCxnSpPr/>
                <p:nvPr/>
              </p:nvCxnSpPr>
              <p:spPr>
                <a:xfrm flipV="1">
                  <a:off x="4806242" y="5655083"/>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5" name="直線コネクタ 494"/>
                <p:cNvCxnSpPr/>
                <p:nvPr/>
              </p:nvCxnSpPr>
              <p:spPr>
                <a:xfrm flipV="1">
                  <a:off x="4958719" y="5572902"/>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直線コネクタ 495"/>
                <p:cNvCxnSpPr/>
                <p:nvPr/>
              </p:nvCxnSpPr>
              <p:spPr>
                <a:xfrm flipV="1">
                  <a:off x="5111195" y="5553065"/>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7" name="直線コネクタ 496"/>
                <p:cNvCxnSpPr/>
                <p:nvPr/>
              </p:nvCxnSpPr>
              <p:spPr>
                <a:xfrm flipV="1">
                  <a:off x="5263671" y="5558733"/>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直線コネクタ 497"/>
                <p:cNvCxnSpPr/>
                <p:nvPr/>
              </p:nvCxnSpPr>
              <p:spPr>
                <a:xfrm flipV="1">
                  <a:off x="5416148" y="5581404"/>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9" name="直線コネクタ 498"/>
                <p:cNvCxnSpPr/>
                <p:nvPr/>
              </p:nvCxnSpPr>
              <p:spPr>
                <a:xfrm flipV="1">
                  <a:off x="5568624" y="5621077"/>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直線コネクタ 499"/>
                <p:cNvCxnSpPr/>
                <p:nvPr/>
              </p:nvCxnSpPr>
              <p:spPr>
                <a:xfrm flipV="1">
                  <a:off x="4501289" y="6335201"/>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直線コネクタ 500"/>
                <p:cNvCxnSpPr/>
                <p:nvPr/>
              </p:nvCxnSpPr>
              <p:spPr>
                <a:xfrm flipV="1">
                  <a:off x="4653766" y="5969638"/>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直線コネクタ 501"/>
                <p:cNvCxnSpPr/>
                <p:nvPr/>
              </p:nvCxnSpPr>
              <p:spPr>
                <a:xfrm flipV="1">
                  <a:off x="4806242" y="5731596"/>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直線コネクタ 502"/>
                <p:cNvCxnSpPr/>
                <p:nvPr/>
              </p:nvCxnSpPr>
              <p:spPr>
                <a:xfrm flipV="1">
                  <a:off x="4958719" y="5657917"/>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直線コネクタ 503"/>
                <p:cNvCxnSpPr/>
                <p:nvPr/>
              </p:nvCxnSpPr>
              <p:spPr>
                <a:xfrm flipV="1">
                  <a:off x="5111195" y="5640914"/>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5" name="直線コネクタ 504"/>
                <p:cNvCxnSpPr/>
                <p:nvPr/>
              </p:nvCxnSpPr>
              <p:spPr>
                <a:xfrm flipV="1">
                  <a:off x="5263671" y="5640914"/>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6" name="直線コネクタ 505"/>
                <p:cNvCxnSpPr/>
                <p:nvPr/>
              </p:nvCxnSpPr>
              <p:spPr>
                <a:xfrm flipV="1">
                  <a:off x="5416148" y="5660751"/>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7" name="直線コネクタ 506"/>
                <p:cNvCxnSpPr/>
                <p:nvPr/>
              </p:nvCxnSpPr>
              <p:spPr>
                <a:xfrm flipV="1">
                  <a:off x="5568624" y="5691923"/>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8" name="直線コネクタ 507"/>
                <p:cNvCxnSpPr/>
                <p:nvPr/>
              </p:nvCxnSpPr>
              <p:spPr>
                <a:xfrm>
                  <a:off x="4369143" y="6505231"/>
                  <a:ext cx="0" cy="566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9" name="直線コネクタ 508"/>
                <p:cNvCxnSpPr/>
                <p:nvPr/>
              </p:nvCxnSpPr>
              <p:spPr>
                <a:xfrm flipV="1">
                  <a:off x="4348813" y="6505231"/>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0" name="直線コネクタ 509"/>
                <p:cNvCxnSpPr/>
                <p:nvPr/>
              </p:nvCxnSpPr>
              <p:spPr>
                <a:xfrm flipV="1">
                  <a:off x="4348813" y="6510898"/>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1" name="直線コネクタ 510"/>
                <p:cNvCxnSpPr/>
                <p:nvPr/>
              </p:nvCxnSpPr>
              <p:spPr>
                <a:xfrm>
                  <a:off x="4064191" y="6519400"/>
                  <a:ext cx="152476" cy="0"/>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12" name="直線コネクタ 511"/>
                <p:cNvCxnSpPr/>
                <p:nvPr/>
              </p:nvCxnSpPr>
              <p:spPr>
                <a:xfrm flipV="1">
                  <a:off x="4216667" y="6516566"/>
                  <a:ext cx="152476" cy="2834"/>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13" name="直線コネクタ 512"/>
                <p:cNvCxnSpPr/>
                <p:nvPr/>
              </p:nvCxnSpPr>
              <p:spPr>
                <a:xfrm flipV="1">
                  <a:off x="4369143" y="6459889"/>
                  <a:ext cx="152476" cy="56677"/>
                </a:xfrm>
                <a:prstGeom prst="line">
                  <a:avLst/>
                </a:prstGeom>
                <a:ln w="952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514" name="直線コネクタ 513"/>
                <p:cNvCxnSpPr/>
                <p:nvPr/>
              </p:nvCxnSpPr>
              <p:spPr>
                <a:xfrm flipV="1">
                  <a:off x="4521620" y="6338035"/>
                  <a:ext cx="152476" cy="121854"/>
                </a:xfrm>
                <a:prstGeom prst="line">
                  <a:avLst/>
                </a:prstGeom>
                <a:ln w="952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515" name="直線コネクタ 514"/>
                <p:cNvCxnSpPr/>
                <p:nvPr/>
              </p:nvCxnSpPr>
              <p:spPr>
                <a:xfrm flipV="1">
                  <a:off x="4674096" y="6258688"/>
                  <a:ext cx="152476" cy="79347"/>
                </a:xfrm>
                <a:prstGeom prst="line">
                  <a:avLst/>
                </a:prstGeom>
                <a:ln w="952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516" name="直線コネクタ 515"/>
                <p:cNvCxnSpPr/>
                <p:nvPr/>
              </p:nvCxnSpPr>
              <p:spPr>
                <a:xfrm flipV="1">
                  <a:off x="4826572" y="6224682"/>
                  <a:ext cx="152476" cy="31172"/>
                </a:xfrm>
                <a:prstGeom prst="line">
                  <a:avLst/>
                </a:prstGeom>
                <a:ln w="952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517" name="直線コネクタ 516"/>
                <p:cNvCxnSpPr/>
                <p:nvPr/>
              </p:nvCxnSpPr>
              <p:spPr>
                <a:xfrm flipV="1">
                  <a:off x="4979049" y="6202011"/>
                  <a:ext cx="152476" cy="22671"/>
                </a:xfrm>
                <a:prstGeom prst="line">
                  <a:avLst/>
                </a:prstGeom>
                <a:ln w="952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518" name="直線コネクタ 517"/>
                <p:cNvCxnSpPr/>
                <p:nvPr/>
              </p:nvCxnSpPr>
              <p:spPr>
                <a:xfrm flipV="1">
                  <a:off x="5131525" y="6190676"/>
                  <a:ext cx="152476" cy="11335"/>
                </a:xfrm>
                <a:prstGeom prst="line">
                  <a:avLst/>
                </a:prstGeom>
                <a:ln w="952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519" name="直線コネクタ 518"/>
                <p:cNvCxnSpPr/>
                <p:nvPr/>
              </p:nvCxnSpPr>
              <p:spPr>
                <a:xfrm>
                  <a:off x="5284002" y="6190676"/>
                  <a:ext cx="152476" cy="2834"/>
                </a:xfrm>
                <a:prstGeom prst="line">
                  <a:avLst/>
                </a:prstGeom>
                <a:ln w="952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520" name="直線コネクタ 519"/>
                <p:cNvCxnSpPr/>
                <p:nvPr/>
              </p:nvCxnSpPr>
              <p:spPr>
                <a:xfrm>
                  <a:off x="5436478" y="6193510"/>
                  <a:ext cx="152476" cy="5668"/>
                </a:xfrm>
                <a:prstGeom prst="line">
                  <a:avLst/>
                </a:prstGeom>
                <a:ln w="952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521" name="直線コネクタ 520"/>
                <p:cNvCxnSpPr/>
                <p:nvPr/>
              </p:nvCxnSpPr>
              <p:spPr>
                <a:xfrm>
                  <a:off x="4521620" y="6448554"/>
                  <a:ext cx="0" cy="2267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2" name="直線コネクタ 521"/>
                <p:cNvCxnSpPr/>
                <p:nvPr/>
              </p:nvCxnSpPr>
              <p:spPr>
                <a:xfrm>
                  <a:off x="4674096" y="6315364"/>
                  <a:ext cx="0" cy="4534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3" name="直線コネクタ 522"/>
                <p:cNvCxnSpPr/>
                <p:nvPr/>
              </p:nvCxnSpPr>
              <p:spPr>
                <a:xfrm>
                  <a:off x="4826572" y="6227516"/>
                  <a:ext cx="0" cy="5951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4" name="直線コネクタ 523"/>
                <p:cNvCxnSpPr/>
                <p:nvPr/>
              </p:nvCxnSpPr>
              <p:spPr>
                <a:xfrm>
                  <a:off x="4979049" y="6187842"/>
                  <a:ext cx="0" cy="7084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5" name="直線コネクタ 524"/>
                <p:cNvCxnSpPr/>
                <p:nvPr/>
              </p:nvCxnSpPr>
              <p:spPr>
                <a:xfrm>
                  <a:off x="5131525" y="6165172"/>
                  <a:ext cx="0" cy="7651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6" name="直線コネクタ 525"/>
                <p:cNvCxnSpPr/>
                <p:nvPr/>
              </p:nvCxnSpPr>
              <p:spPr>
                <a:xfrm>
                  <a:off x="5284002" y="6153836"/>
                  <a:ext cx="0" cy="7651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直線コネクタ 526"/>
                <p:cNvCxnSpPr/>
                <p:nvPr/>
              </p:nvCxnSpPr>
              <p:spPr>
                <a:xfrm>
                  <a:off x="5436478" y="6153836"/>
                  <a:ext cx="0" cy="7651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直線コネクタ 527"/>
                <p:cNvCxnSpPr/>
                <p:nvPr/>
              </p:nvCxnSpPr>
              <p:spPr>
                <a:xfrm>
                  <a:off x="5588954" y="6165172"/>
                  <a:ext cx="0" cy="73679"/>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直線コネクタ 528"/>
                <p:cNvCxnSpPr/>
                <p:nvPr/>
              </p:nvCxnSpPr>
              <p:spPr>
                <a:xfrm flipV="1">
                  <a:off x="4501289" y="6448554"/>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0" name="直線コネクタ 529"/>
                <p:cNvCxnSpPr/>
                <p:nvPr/>
              </p:nvCxnSpPr>
              <p:spPr>
                <a:xfrm flipV="1">
                  <a:off x="4653766" y="6315364"/>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1" name="直線コネクタ 530"/>
                <p:cNvCxnSpPr/>
                <p:nvPr/>
              </p:nvCxnSpPr>
              <p:spPr>
                <a:xfrm flipV="1">
                  <a:off x="4806242" y="6227516"/>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直線コネクタ 531"/>
                <p:cNvCxnSpPr/>
                <p:nvPr/>
              </p:nvCxnSpPr>
              <p:spPr>
                <a:xfrm flipV="1">
                  <a:off x="4958719" y="6187842"/>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3" name="直線コネクタ 532"/>
                <p:cNvCxnSpPr/>
                <p:nvPr/>
              </p:nvCxnSpPr>
              <p:spPr>
                <a:xfrm flipV="1">
                  <a:off x="5111195" y="6165172"/>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4" name="直線コネクタ 533"/>
                <p:cNvCxnSpPr/>
                <p:nvPr/>
              </p:nvCxnSpPr>
              <p:spPr>
                <a:xfrm flipV="1">
                  <a:off x="5263671" y="6153836"/>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5" name="直線コネクタ 534"/>
                <p:cNvCxnSpPr/>
                <p:nvPr/>
              </p:nvCxnSpPr>
              <p:spPr>
                <a:xfrm flipV="1">
                  <a:off x="5416148" y="6153836"/>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直線コネクタ 535"/>
                <p:cNvCxnSpPr/>
                <p:nvPr/>
              </p:nvCxnSpPr>
              <p:spPr>
                <a:xfrm flipV="1">
                  <a:off x="5568624" y="6165172"/>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直線コネクタ 536"/>
                <p:cNvCxnSpPr/>
                <p:nvPr/>
              </p:nvCxnSpPr>
              <p:spPr>
                <a:xfrm flipV="1">
                  <a:off x="4501289" y="6471225"/>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直線コネクタ 537"/>
                <p:cNvCxnSpPr/>
                <p:nvPr/>
              </p:nvCxnSpPr>
              <p:spPr>
                <a:xfrm flipV="1">
                  <a:off x="4653766" y="6357872"/>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9" name="直線コネクタ 538"/>
                <p:cNvCxnSpPr/>
                <p:nvPr/>
              </p:nvCxnSpPr>
              <p:spPr>
                <a:xfrm flipV="1">
                  <a:off x="4806242" y="6287026"/>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0" name="直線コネクタ 539"/>
                <p:cNvCxnSpPr/>
                <p:nvPr/>
              </p:nvCxnSpPr>
              <p:spPr>
                <a:xfrm flipV="1">
                  <a:off x="4958719" y="6258688"/>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1" name="直線コネクタ 540"/>
                <p:cNvCxnSpPr/>
                <p:nvPr/>
              </p:nvCxnSpPr>
              <p:spPr>
                <a:xfrm flipV="1">
                  <a:off x="5111195" y="6241685"/>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直線コネクタ 541"/>
                <p:cNvCxnSpPr/>
                <p:nvPr/>
              </p:nvCxnSpPr>
              <p:spPr>
                <a:xfrm flipV="1">
                  <a:off x="5263671" y="6230350"/>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3" name="直線コネクタ 542"/>
                <p:cNvCxnSpPr/>
                <p:nvPr/>
              </p:nvCxnSpPr>
              <p:spPr>
                <a:xfrm flipV="1">
                  <a:off x="5416148" y="6230350"/>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直線コネクタ 543"/>
                <p:cNvCxnSpPr/>
                <p:nvPr/>
              </p:nvCxnSpPr>
              <p:spPr>
                <a:xfrm flipV="1">
                  <a:off x="5568624" y="6236017"/>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7" name="直線コネクタ 636"/>
                <p:cNvCxnSpPr/>
                <p:nvPr/>
              </p:nvCxnSpPr>
              <p:spPr>
                <a:xfrm>
                  <a:off x="4064191" y="6519400"/>
                  <a:ext cx="152476" cy="0"/>
                </a:xfrm>
                <a:prstGeom prst="line">
                  <a:avLst/>
                </a:prstGeom>
                <a:ln w="63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638" name="直線コネクタ 637"/>
                <p:cNvCxnSpPr/>
                <p:nvPr/>
              </p:nvCxnSpPr>
              <p:spPr>
                <a:xfrm>
                  <a:off x="4216667" y="6519400"/>
                  <a:ext cx="152476" cy="0"/>
                </a:xfrm>
                <a:prstGeom prst="line">
                  <a:avLst/>
                </a:prstGeom>
                <a:ln w="63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639" name="直線コネクタ 638"/>
                <p:cNvCxnSpPr/>
                <p:nvPr/>
              </p:nvCxnSpPr>
              <p:spPr>
                <a:xfrm flipV="1">
                  <a:off x="4369143" y="6485394"/>
                  <a:ext cx="152476" cy="34006"/>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640" name="直線コネクタ 639"/>
                <p:cNvCxnSpPr/>
                <p:nvPr/>
              </p:nvCxnSpPr>
              <p:spPr>
                <a:xfrm flipV="1">
                  <a:off x="4521620" y="6408881"/>
                  <a:ext cx="152476" cy="73679"/>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641" name="直線コネクタ 640"/>
                <p:cNvCxnSpPr/>
                <p:nvPr/>
              </p:nvCxnSpPr>
              <p:spPr>
                <a:xfrm flipV="1">
                  <a:off x="4674096" y="6362122"/>
                  <a:ext cx="152476" cy="46758"/>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642" name="直線コネクタ 641"/>
                <p:cNvCxnSpPr/>
                <p:nvPr/>
              </p:nvCxnSpPr>
              <p:spPr>
                <a:xfrm flipV="1">
                  <a:off x="4826572" y="6340869"/>
                  <a:ext cx="152476" cy="19837"/>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643" name="直線コネクタ 642"/>
                <p:cNvCxnSpPr/>
                <p:nvPr/>
              </p:nvCxnSpPr>
              <p:spPr>
                <a:xfrm flipV="1">
                  <a:off x="4979049" y="6325283"/>
                  <a:ext cx="152476" cy="15586"/>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644" name="直線コネクタ 643"/>
                <p:cNvCxnSpPr/>
                <p:nvPr/>
              </p:nvCxnSpPr>
              <p:spPr>
                <a:xfrm flipV="1">
                  <a:off x="5131525" y="6312531"/>
                  <a:ext cx="152476" cy="11335"/>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645" name="直線コネクタ 644"/>
                <p:cNvCxnSpPr/>
                <p:nvPr/>
              </p:nvCxnSpPr>
              <p:spPr>
                <a:xfrm flipV="1">
                  <a:off x="5284002" y="6309697"/>
                  <a:ext cx="152476" cy="2834"/>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646" name="直線コネクタ 645"/>
                <p:cNvCxnSpPr/>
                <p:nvPr/>
              </p:nvCxnSpPr>
              <p:spPr>
                <a:xfrm>
                  <a:off x="5436478" y="6309697"/>
                  <a:ext cx="152476" cy="5668"/>
                </a:xfrm>
                <a:prstGeom prst="line">
                  <a:avLst/>
                </a:prstGeom>
                <a:ln w="9525">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546" name="直線コネクタ 545"/>
                <p:cNvCxnSpPr/>
                <p:nvPr/>
              </p:nvCxnSpPr>
              <p:spPr>
                <a:xfrm>
                  <a:off x="4521620" y="6479726"/>
                  <a:ext cx="0" cy="566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7" name="直線コネクタ 546"/>
                <p:cNvCxnSpPr/>
                <p:nvPr/>
              </p:nvCxnSpPr>
              <p:spPr>
                <a:xfrm>
                  <a:off x="4674096" y="6403213"/>
                  <a:ext cx="0" cy="1133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8" name="直線コネクタ 547"/>
                <p:cNvCxnSpPr/>
                <p:nvPr/>
              </p:nvCxnSpPr>
              <p:spPr>
                <a:xfrm>
                  <a:off x="4826572" y="6355038"/>
                  <a:ext cx="0" cy="14169"/>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9" name="直線コネクタ 548"/>
                <p:cNvCxnSpPr/>
                <p:nvPr/>
              </p:nvCxnSpPr>
              <p:spPr>
                <a:xfrm>
                  <a:off x="4979049" y="6332367"/>
                  <a:ext cx="0" cy="1700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0" name="直線コネクタ 549"/>
                <p:cNvCxnSpPr/>
                <p:nvPr/>
              </p:nvCxnSpPr>
              <p:spPr>
                <a:xfrm>
                  <a:off x="5131525" y="6315364"/>
                  <a:ext cx="0" cy="198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1" name="直線コネクタ 550"/>
                <p:cNvCxnSpPr/>
                <p:nvPr/>
              </p:nvCxnSpPr>
              <p:spPr>
                <a:xfrm>
                  <a:off x="5284002" y="6301195"/>
                  <a:ext cx="0" cy="198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2" name="直線コネクタ 551"/>
                <p:cNvCxnSpPr/>
                <p:nvPr/>
              </p:nvCxnSpPr>
              <p:spPr>
                <a:xfrm>
                  <a:off x="5436478" y="6301195"/>
                  <a:ext cx="0" cy="198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直線コネクタ 552"/>
                <p:cNvCxnSpPr/>
                <p:nvPr/>
              </p:nvCxnSpPr>
              <p:spPr>
                <a:xfrm>
                  <a:off x="5588954" y="6306863"/>
                  <a:ext cx="0" cy="1700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4" name="直線コネクタ 553"/>
                <p:cNvCxnSpPr/>
                <p:nvPr/>
              </p:nvCxnSpPr>
              <p:spPr>
                <a:xfrm flipV="1">
                  <a:off x="4501289" y="6479726"/>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5" name="直線コネクタ 554"/>
                <p:cNvCxnSpPr/>
                <p:nvPr/>
              </p:nvCxnSpPr>
              <p:spPr>
                <a:xfrm flipV="1">
                  <a:off x="4653766" y="6403213"/>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6" name="直線コネクタ 555"/>
                <p:cNvCxnSpPr/>
                <p:nvPr/>
              </p:nvCxnSpPr>
              <p:spPr>
                <a:xfrm flipV="1">
                  <a:off x="4806242" y="6355038"/>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7" name="直線コネクタ 556"/>
                <p:cNvCxnSpPr/>
                <p:nvPr/>
              </p:nvCxnSpPr>
              <p:spPr>
                <a:xfrm flipV="1">
                  <a:off x="4958719" y="6332367"/>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8" name="直線コネクタ 557"/>
                <p:cNvCxnSpPr/>
                <p:nvPr/>
              </p:nvCxnSpPr>
              <p:spPr>
                <a:xfrm flipV="1">
                  <a:off x="5111195" y="6315364"/>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直線コネクタ 558"/>
                <p:cNvCxnSpPr/>
                <p:nvPr/>
              </p:nvCxnSpPr>
              <p:spPr>
                <a:xfrm flipV="1">
                  <a:off x="5263671" y="6301195"/>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0" name="直線コネクタ 559"/>
                <p:cNvCxnSpPr/>
                <p:nvPr/>
              </p:nvCxnSpPr>
              <p:spPr>
                <a:xfrm flipV="1">
                  <a:off x="5416148" y="6301195"/>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1" name="直線コネクタ 560"/>
                <p:cNvCxnSpPr/>
                <p:nvPr/>
              </p:nvCxnSpPr>
              <p:spPr>
                <a:xfrm flipV="1">
                  <a:off x="5568624" y="6306863"/>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2" name="直線コネクタ 561"/>
                <p:cNvCxnSpPr/>
                <p:nvPr/>
              </p:nvCxnSpPr>
              <p:spPr>
                <a:xfrm flipV="1">
                  <a:off x="4501289" y="6485394"/>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直線コネクタ 562"/>
                <p:cNvCxnSpPr/>
                <p:nvPr/>
              </p:nvCxnSpPr>
              <p:spPr>
                <a:xfrm flipV="1">
                  <a:off x="4653766" y="6411714"/>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4" name="直線コネクタ 563"/>
                <p:cNvCxnSpPr/>
                <p:nvPr/>
              </p:nvCxnSpPr>
              <p:spPr>
                <a:xfrm flipV="1">
                  <a:off x="4806242" y="6369207"/>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直線コネクタ 564"/>
                <p:cNvCxnSpPr/>
                <p:nvPr/>
              </p:nvCxnSpPr>
              <p:spPr>
                <a:xfrm flipV="1">
                  <a:off x="4958719" y="6349370"/>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直線コネクタ 565"/>
                <p:cNvCxnSpPr/>
                <p:nvPr/>
              </p:nvCxnSpPr>
              <p:spPr>
                <a:xfrm flipV="1">
                  <a:off x="5111195" y="6332367"/>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7" name="直線コネクタ 566"/>
                <p:cNvCxnSpPr/>
                <p:nvPr/>
              </p:nvCxnSpPr>
              <p:spPr>
                <a:xfrm flipV="1">
                  <a:off x="5263671" y="6321032"/>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8" name="直線コネクタ 567"/>
                <p:cNvCxnSpPr/>
                <p:nvPr/>
              </p:nvCxnSpPr>
              <p:spPr>
                <a:xfrm flipV="1">
                  <a:off x="5416148" y="6321032"/>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9" name="直線コネクタ 568"/>
                <p:cNvCxnSpPr/>
                <p:nvPr/>
              </p:nvCxnSpPr>
              <p:spPr>
                <a:xfrm flipV="1">
                  <a:off x="5568624" y="6323866"/>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0" name="直線コネクタ 569"/>
                <p:cNvCxnSpPr/>
                <p:nvPr/>
              </p:nvCxnSpPr>
              <p:spPr>
                <a:xfrm>
                  <a:off x="4064191" y="6519400"/>
                  <a:ext cx="152476"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1" name="直線コネクタ 570"/>
                <p:cNvCxnSpPr/>
                <p:nvPr/>
              </p:nvCxnSpPr>
              <p:spPr>
                <a:xfrm>
                  <a:off x="4216667" y="6519400"/>
                  <a:ext cx="152476"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直線コネクタ 571"/>
                <p:cNvCxnSpPr/>
                <p:nvPr/>
              </p:nvCxnSpPr>
              <p:spPr>
                <a:xfrm flipV="1">
                  <a:off x="4369143" y="6499563"/>
                  <a:ext cx="152476" cy="19837"/>
                </a:xfrm>
                <a:prstGeom prst="line">
                  <a:avLst/>
                </a:prstGeom>
                <a:ln w="95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3" name="直線コネクタ 572"/>
                <p:cNvCxnSpPr/>
                <p:nvPr/>
              </p:nvCxnSpPr>
              <p:spPr>
                <a:xfrm flipV="1">
                  <a:off x="4521620" y="6462723"/>
                  <a:ext cx="152476" cy="36840"/>
                </a:xfrm>
                <a:prstGeom prst="line">
                  <a:avLst/>
                </a:prstGeom>
                <a:ln w="95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4" name="直線コネクタ 573"/>
                <p:cNvCxnSpPr/>
                <p:nvPr/>
              </p:nvCxnSpPr>
              <p:spPr>
                <a:xfrm flipV="1">
                  <a:off x="4674096" y="6438636"/>
                  <a:ext cx="152476" cy="24088"/>
                </a:xfrm>
                <a:prstGeom prst="line">
                  <a:avLst/>
                </a:prstGeom>
                <a:ln w="95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5" name="直線コネクタ 574"/>
                <p:cNvCxnSpPr/>
                <p:nvPr/>
              </p:nvCxnSpPr>
              <p:spPr>
                <a:xfrm flipV="1">
                  <a:off x="4826572" y="6425884"/>
                  <a:ext cx="152476" cy="11335"/>
                </a:xfrm>
                <a:prstGeom prst="line">
                  <a:avLst/>
                </a:prstGeom>
                <a:ln w="95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6" name="直線コネクタ 575"/>
                <p:cNvCxnSpPr/>
                <p:nvPr/>
              </p:nvCxnSpPr>
              <p:spPr>
                <a:xfrm flipV="1">
                  <a:off x="4979049" y="6414548"/>
                  <a:ext cx="152476" cy="11335"/>
                </a:xfrm>
                <a:prstGeom prst="line">
                  <a:avLst/>
                </a:prstGeom>
                <a:ln w="95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7" name="直線コネクタ 576"/>
                <p:cNvCxnSpPr/>
                <p:nvPr/>
              </p:nvCxnSpPr>
              <p:spPr>
                <a:xfrm flipV="1">
                  <a:off x="5131525" y="6406047"/>
                  <a:ext cx="152476" cy="8501"/>
                </a:xfrm>
                <a:prstGeom prst="line">
                  <a:avLst/>
                </a:prstGeom>
                <a:ln w="95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8" name="直線コネクタ 577"/>
                <p:cNvCxnSpPr/>
                <p:nvPr/>
              </p:nvCxnSpPr>
              <p:spPr>
                <a:xfrm flipV="1">
                  <a:off x="5284002" y="6400379"/>
                  <a:ext cx="152476" cy="5668"/>
                </a:xfrm>
                <a:prstGeom prst="line">
                  <a:avLst/>
                </a:prstGeom>
                <a:ln w="95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9" name="直線コネクタ 578"/>
                <p:cNvCxnSpPr/>
                <p:nvPr/>
              </p:nvCxnSpPr>
              <p:spPr>
                <a:xfrm>
                  <a:off x="5436478" y="6400379"/>
                  <a:ext cx="152476" cy="0"/>
                </a:xfrm>
                <a:prstGeom prst="line">
                  <a:avLst/>
                </a:prstGeom>
                <a:ln w="95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80" name="直線コネクタ 579"/>
                <p:cNvCxnSpPr/>
                <p:nvPr/>
              </p:nvCxnSpPr>
              <p:spPr>
                <a:xfrm>
                  <a:off x="4521620" y="6496729"/>
                  <a:ext cx="0" cy="566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直線コネクタ 580"/>
                <p:cNvCxnSpPr/>
                <p:nvPr/>
              </p:nvCxnSpPr>
              <p:spPr>
                <a:xfrm>
                  <a:off x="4674096" y="6457056"/>
                  <a:ext cx="0" cy="8501"/>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2" name="直線コネクタ 581"/>
                <p:cNvCxnSpPr/>
                <p:nvPr/>
              </p:nvCxnSpPr>
              <p:spPr>
                <a:xfrm>
                  <a:off x="4826572" y="6431551"/>
                  <a:ext cx="0" cy="14169"/>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3" name="直線コネクタ 582"/>
                <p:cNvCxnSpPr/>
                <p:nvPr/>
              </p:nvCxnSpPr>
              <p:spPr>
                <a:xfrm>
                  <a:off x="4979049" y="6417382"/>
                  <a:ext cx="0" cy="1700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4" name="直線コネクタ 583"/>
                <p:cNvCxnSpPr/>
                <p:nvPr/>
              </p:nvCxnSpPr>
              <p:spPr>
                <a:xfrm>
                  <a:off x="5131525" y="6406047"/>
                  <a:ext cx="0" cy="1700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5" name="直線コネクタ 584"/>
                <p:cNvCxnSpPr/>
                <p:nvPr/>
              </p:nvCxnSpPr>
              <p:spPr>
                <a:xfrm>
                  <a:off x="5284002" y="6397545"/>
                  <a:ext cx="0" cy="1700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6" name="直線コネクタ 585"/>
                <p:cNvCxnSpPr/>
                <p:nvPr/>
              </p:nvCxnSpPr>
              <p:spPr>
                <a:xfrm>
                  <a:off x="5436478" y="6391878"/>
                  <a:ext cx="0" cy="1700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直線コネクタ 586"/>
                <p:cNvCxnSpPr/>
                <p:nvPr/>
              </p:nvCxnSpPr>
              <p:spPr>
                <a:xfrm>
                  <a:off x="5588954" y="6394711"/>
                  <a:ext cx="0" cy="14169"/>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8" name="直線コネクタ 587"/>
                <p:cNvCxnSpPr/>
                <p:nvPr/>
              </p:nvCxnSpPr>
              <p:spPr>
                <a:xfrm flipV="1">
                  <a:off x="4501289" y="6496729"/>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9" name="直線コネクタ 588"/>
                <p:cNvCxnSpPr/>
                <p:nvPr/>
              </p:nvCxnSpPr>
              <p:spPr>
                <a:xfrm flipV="1">
                  <a:off x="4653766" y="6457056"/>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0" name="直線コネクタ 589"/>
                <p:cNvCxnSpPr/>
                <p:nvPr/>
              </p:nvCxnSpPr>
              <p:spPr>
                <a:xfrm flipV="1">
                  <a:off x="4806242" y="6431551"/>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1" name="直線コネクタ 590"/>
                <p:cNvCxnSpPr/>
                <p:nvPr/>
              </p:nvCxnSpPr>
              <p:spPr>
                <a:xfrm flipV="1">
                  <a:off x="4958719" y="6417382"/>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2" name="直線コネクタ 591"/>
                <p:cNvCxnSpPr/>
                <p:nvPr/>
              </p:nvCxnSpPr>
              <p:spPr>
                <a:xfrm flipV="1">
                  <a:off x="5111195" y="6406047"/>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3" name="直線コネクタ 592"/>
                <p:cNvCxnSpPr/>
                <p:nvPr/>
              </p:nvCxnSpPr>
              <p:spPr>
                <a:xfrm flipV="1">
                  <a:off x="5263671" y="6397545"/>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直線コネクタ 593"/>
                <p:cNvCxnSpPr/>
                <p:nvPr/>
              </p:nvCxnSpPr>
              <p:spPr>
                <a:xfrm flipV="1">
                  <a:off x="5416148" y="6391878"/>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5" name="直線コネクタ 594"/>
                <p:cNvCxnSpPr/>
                <p:nvPr/>
              </p:nvCxnSpPr>
              <p:spPr>
                <a:xfrm flipV="1">
                  <a:off x="5568624" y="6394711"/>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6" name="直線コネクタ 595"/>
                <p:cNvCxnSpPr/>
                <p:nvPr/>
              </p:nvCxnSpPr>
              <p:spPr>
                <a:xfrm flipV="1">
                  <a:off x="4501289" y="6502397"/>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7" name="直線コネクタ 596"/>
                <p:cNvCxnSpPr/>
                <p:nvPr/>
              </p:nvCxnSpPr>
              <p:spPr>
                <a:xfrm flipV="1">
                  <a:off x="4653766" y="6468391"/>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8" name="直線コネクタ 597"/>
                <p:cNvCxnSpPr/>
                <p:nvPr/>
              </p:nvCxnSpPr>
              <p:spPr>
                <a:xfrm flipV="1">
                  <a:off x="4806242" y="6445720"/>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9" name="直線コネクタ 598"/>
                <p:cNvCxnSpPr/>
                <p:nvPr/>
              </p:nvCxnSpPr>
              <p:spPr>
                <a:xfrm flipV="1">
                  <a:off x="4958719" y="6434385"/>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0" name="直線コネクタ 599"/>
                <p:cNvCxnSpPr/>
                <p:nvPr/>
              </p:nvCxnSpPr>
              <p:spPr>
                <a:xfrm flipV="1">
                  <a:off x="5111195" y="6423050"/>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1" name="直線コネクタ 600"/>
                <p:cNvCxnSpPr/>
                <p:nvPr/>
              </p:nvCxnSpPr>
              <p:spPr>
                <a:xfrm flipV="1">
                  <a:off x="5263671" y="6414548"/>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2" name="直線コネクタ 601"/>
                <p:cNvCxnSpPr/>
                <p:nvPr/>
              </p:nvCxnSpPr>
              <p:spPr>
                <a:xfrm flipV="1">
                  <a:off x="5416148" y="6408881"/>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3" name="直線コネクタ 602"/>
                <p:cNvCxnSpPr/>
                <p:nvPr/>
              </p:nvCxnSpPr>
              <p:spPr>
                <a:xfrm flipV="1">
                  <a:off x="5568624" y="6408881"/>
                  <a:ext cx="4066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4" name="直線コネクタ 603"/>
                <p:cNvCxnSpPr/>
                <p:nvPr/>
              </p:nvCxnSpPr>
              <p:spPr>
                <a:xfrm>
                  <a:off x="4064677" y="6521381"/>
                  <a:ext cx="0" cy="2833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5" name="直線コネクタ 604"/>
                <p:cNvCxnSpPr/>
                <p:nvPr/>
              </p:nvCxnSpPr>
              <p:spPr>
                <a:xfrm>
                  <a:off x="4445868" y="6521381"/>
                  <a:ext cx="0" cy="2833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6" name="直線コネクタ 605"/>
                <p:cNvCxnSpPr/>
                <p:nvPr/>
              </p:nvCxnSpPr>
              <p:spPr>
                <a:xfrm>
                  <a:off x="4827059" y="6521381"/>
                  <a:ext cx="0" cy="2833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7" name="直線コネクタ 606"/>
                <p:cNvCxnSpPr/>
                <p:nvPr/>
              </p:nvCxnSpPr>
              <p:spPr>
                <a:xfrm>
                  <a:off x="5208250" y="6521381"/>
                  <a:ext cx="0" cy="2833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8" name="直線コネクタ 607"/>
                <p:cNvCxnSpPr/>
                <p:nvPr/>
              </p:nvCxnSpPr>
              <p:spPr>
                <a:xfrm>
                  <a:off x="5589441" y="6521381"/>
                  <a:ext cx="0" cy="2833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609" name="テキスト ボックス 608"/>
                <p:cNvSpPr txBox="1"/>
                <p:nvPr/>
              </p:nvSpPr>
              <p:spPr>
                <a:xfrm>
                  <a:off x="4278413" y="6490065"/>
                  <a:ext cx="310001" cy="320853"/>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10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0" name="テキスト ボックス 609"/>
                <p:cNvSpPr txBox="1"/>
                <p:nvPr/>
              </p:nvSpPr>
              <p:spPr>
                <a:xfrm>
                  <a:off x="4659604" y="6490065"/>
                  <a:ext cx="310001" cy="320853"/>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20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1" name="テキスト ボックス 610"/>
                <p:cNvSpPr txBox="1"/>
                <p:nvPr/>
              </p:nvSpPr>
              <p:spPr>
                <a:xfrm>
                  <a:off x="5040795" y="6497563"/>
                  <a:ext cx="310001" cy="320853"/>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30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2" name="テキスト ボックス 611"/>
                <p:cNvSpPr txBox="1"/>
                <p:nvPr/>
              </p:nvSpPr>
              <p:spPr>
                <a:xfrm>
                  <a:off x="5421986" y="6490065"/>
                  <a:ext cx="310001" cy="320853"/>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40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14" name="直線コネクタ 613"/>
                <p:cNvCxnSpPr/>
                <p:nvPr/>
              </p:nvCxnSpPr>
              <p:spPr>
                <a:xfrm>
                  <a:off x="4064677" y="6521381"/>
                  <a:ext cx="0" cy="2833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5" name="直線コネクタ 614"/>
                <p:cNvCxnSpPr/>
                <p:nvPr/>
              </p:nvCxnSpPr>
              <p:spPr>
                <a:xfrm>
                  <a:off x="4038778" y="5244178"/>
                  <a:ext cx="25413"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6" name="直線コネクタ 615"/>
                <p:cNvCxnSpPr/>
                <p:nvPr/>
              </p:nvCxnSpPr>
              <p:spPr>
                <a:xfrm>
                  <a:off x="4038778" y="5669252"/>
                  <a:ext cx="25413"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7" name="直線コネクタ 616"/>
                <p:cNvCxnSpPr/>
                <p:nvPr/>
              </p:nvCxnSpPr>
              <p:spPr>
                <a:xfrm>
                  <a:off x="4038778" y="6094326"/>
                  <a:ext cx="25413"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8" name="直線コネクタ 617"/>
                <p:cNvCxnSpPr/>
                <p:nvPr/>
              </p:nvCxnSpPr>
              <p:spPr>
                <a:xfrm>
                  <a:off x="4051484" y="5456715"/>
                  <a:ext cx="12706"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9" name="直線コネクタ 618"/>
                <p:cNvCxnSpPr/>
                <p:nvPr/>
              </p:nvCxnSpPr>
              <p:spPr>
                <a:xfrm>
                  <a:off x="4051484" y="5881789"/>
                  <a:ext cx="12706"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0" name="直線コネクタ 619"/>
                <p:cNvCxnSpPr/>
                <p:nvPr/>
              </p:nvCxnSpPr>
              <p:spPr>
                <a:xfrm>
                  <a:off x="4051484" y="6306863"/>
                  <a:ext cx="12706"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621" name="テキスト ボックス 620"/>
                <p:cNvSpPr txBox="1"/>
                <p:nvPr/>
              </p:nvSpPr>
              <p:spPr>
                <a:xfrm>
                  <a:off x="3850196" y="6411219"/>
                  <a:ext cx="235725" cy="320853"/>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25" name="テキスト ボックス 624"/>
                <p:cNvSpPr txBox="1"/>
                <p:nvPr/>
              </p:nvSpPr>
              <p:spPr>
                <a:xfrm>
                  <a:off x="4005133" y="5161561"/>
                  <a:ext cx="517417" cy="320853"/>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(x10</a:t>
                  </a:r>
                  <a:r>
                    <a:rPr kumimoji="1" lang="en-US" altLang="ja-JP" sz="1200" baseline="30000" dirty="0" smtClean="0">
                      <a:latin typeface="Arial Unicode MS" panose="020B0604020202020204" pitchFamily="50" charset="-128"/>
                      <a:ea typeface="Arial Unicode MS" panose="020B0604020202020204" pitchFamily="50" charset="-128"/>
                      <a:cs typeface="Arial Unicode MS" panose="020B0604020202020204" pitchFamily="50" charset="-128"/>
                    </a:rPr>
                    <a:t>7</a:t>
                  </a:r>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26" name="直線コネクタ 625"/>
                <p:cNvCxnSpPr/>
                <p:nvPr/>
              </p:nvCxnSpPr>
              <p:spPr>
                <a:xfrm>
                  <a:off x="4064191" y="6519400"/>
                  <a:ext cx="1651827"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661" name="テキスト ボックス 660"/>
                <p:cNvSpPr txBox="1"/>
                <p:nvPr/>
              </p:nvSpPr>
              <p:spPr>
                <a:xfrm>
                  <a:off x="4628886" y="6649067"/>
                  <a:ext cx="706614" cy="320853"/>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Time (</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hr)</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676" name="グループ化 675"/>
              <p:cNvGrpSpPr/>
              <p:nvPr/>
            </p:nvGrpSpPr>
            <p:grpSpPr>
              <a:xfrm>
                <a:off x="3799754" y="5483485"/>
                <a:ext cx="680427" cy="612812"/>
                <a:chOff x="3916800" y="-110463"/>
                <a:chExt cx="677385" cy="709830"/>
              </a:xfrm>
            </p:grpSpPr>
            <p:sp>
              <p:nvSpPr>
                <p:cNvPr id="677" name="テキスト ボックス 676"/>
                <p:cNvSpPr txBox="1"/>
                <p:nvPr/>
              </p:nvSpPr>
              <p:spPr>
                <a:xfrm>
                  <a:off x="4118043" y="-110463"/>
                  <a:ext cx="469495" cy="300056"/>
                </a:xfrm>
                <a:prstGeom prst="rect">
                  <a:avLst/>
                </a:prstGeom>
                <a:noFill/>
                <a:ln w="6350">
                  <a:noFill/>
                </a:ln>
              </p:spPr>
              <p:txBody>
                <a:bodyPr wrap="none" rtlCol="0">
                  <a:spAutoFit/>
                </a:bodyPr>
                <a:lstStyle/>
                <a:p>
                  <a:pPr>
                    <a:lnSpc>
                      <a:spcPts val="1300"/>
                    </a:lnSpc>
                  </a:pPr>
                  <a:r>
                    <a:rPr lang="en-US" altLang="ja-JP" sz="1000" dirty="0" smtClean="0">
                      <a:latin typeface="Arial Unicode MS" panose="020B0604020202020204" pitchFamily="50" charset="-128"/>
                      <a:ea typeface="Arial Unicode MS" panose="020B0604020202020204" pitchFamily="50" charset="-128"/>
                      <a:cs typeface="Arial Unicode MS" panose="020B0604020202020204" pitchFamily="50" charset="-128"/>
                    </a:rPr>
                    <a:t>0 μM</a:t>
                  </a:r>
                  <a:endParaRPr kumimoji="1" lang="ja-JP" altLang="en-US" sz="1000" baseline="-25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78" name="テキスト ボックス 677"/>
                <p:cNvSpPr txBox="1"/>
                <p:nvPr/>
              </p:nvSpPr>
              <p:spPr>
                <a:xfrm>
                  <a:off x="4015596" y="28799"/>
                  <a:ext cx="574820" cy="300056"/>
                </a:xfrm>
                <a:prstGeom prst="rect">
                  <a:avLst/>
                </a:prstGeom>
                <a:noFill/>
                <a:ln w="6350">
                  <a:noFill/>
                </a:ln>
              </p:spPr>
              <p:txBody>
                <a:bodyPr wrap="none" rtlCol="0">
                  <a:spAutoFit/>
                </a:bodyPr>
                <a:lstStyle/>
                <a:p>
                  <a:pPr>
                    <a:lnSpc>
                      <a:spcPts val="1300"/>
                    </a:lnSpc>
                  </a:pPr>
                  <a:r>
                    <a:rPr kumimoji="1" lang="en-US" altLang="ja-JP" sz="1000" dirty="0" smtClean="0">
                      <a:latin typeface="Arial Unicode MS" panose="020B0604020202020204" pitchFamily="50" charset="-128"/>
                      <a:ea typeface="Arial Unicode MS" panose="020B0604020202020204" pitchFamily="50" charset="-128"/>
                      <a:cs typeface="Arial Unicode MS" panose="020B0604020202020204" pitchFamily="50" charset="-128"/>
                    </a:rPr>
                    <a:t>5.0 μM</a:t>
                  </a:r>
                  <a:endParaRPr kumimoji="1" lang="ja-JP" altLang="en-US" sz="1000" baseline="-25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79" name="テキスト ボックス 678"/>
                <p:cNvSpPr txBox="1"/>
                <p:nvPr/>
              </p:nvSpPr>
              <p:spPr>
                <a:xfrm>
                  <a:off x="4019365" y="167665"/>
                  <a:ext cx="574820" cy="300056"/>
                </a:xfrm>
                <a:prstGeom prst="rect">
                  <a:avLst/>
                </a:prstGeom>
                <a:noFill/>
                <a:ln w="6350">
                  <a:noFill/>
                </a:ln>
              </p:spPr>
              <p:txBody>
                <a:bodyPr wrap="none" rtlCol="0">
                  <a:spAutoFit/>
                </a:bodyPr>
                <a:lstStyle/>
                <a:p>
                  <a:pPr>
                    <a:lnSpc>
                      <a:spcPts val="1300"/>
                    </a:lnSpc>
                  </a:pPr>
                  <a:r>
                    <a:rPr kumimoji="1" lang="en-US" altLang="ja-JP" sz="1000" dirty="0" smtClean="0">
                      <a:latin typeface="Arial Unicode MS" panose="020B0604020202020204" pitchFamily="50" charset="-128"/>
                      <a:ea typeface="Arial Unicode MS" panose="020B0604020202020204" pitchFamily="50" charset="-128"/>
                      <a:cs typeface="Arial Unicode MS" panose="020B0604020202020204" pitchFamily="50" charset="-128"/>
                    </a:rPr>
                    <a:t>7.5 μM</a:t>
                  </a:r>
                  <a:endParaRPr kumimoji="1" lang="ja-JP" altLang="en-US" sz="1000" baseline="-25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80" name="テキスト ボックス 679"/>
                <p:cNvSpPr txBox="1"/>
                <p:nvPr/>
              </p:nvSpPr>
              <p:spPr>
                <a:xfrm>
                  <a:off x="3950889" y="299311"/>
                  <a:ext cx="641845" cy="300056"/>
                </a:xfrm>
                <a:prstGeom prst="rect">
                  <a:avLst/>
                </a:prstGeom>
                <a:noFill/>
                <a:ln w="6350">
                  <a:noFill/>
                </a:ln>
              </p:spPr>
              <p:txBody>
                <a:bodyPr wrap="none" rtlCol="0">
                  <a:spAutoFit/>
                </a:bodyPr>
                <a:lstStyle/>
                <a:p>
                  <a:pPr>
                    <a:lnSpc>
                      <a:spcPts val="1300"/>
                    </a:lnSpc>
                  </a:pPr>
                  <a:r>
                    <a:rPr kumimoji="1" lang="en-US" altLang="ja-JP" sz="1000" dirty="0" smtClean="0">
                      <a:latin typeface="Arial Unicode MS" panose="020B0604020202020204" pitchFamily="50" charset="-128"/>
                      <a:ea typeface="Arial Unicode MS" panose="020B0604020202020204" pitchFamily="50" charset="-128"/>
                      <a:cs typeface="Arial Unicode MS" panose="020B0604020202020204" pitchFamily="50" charset="-128"/>
                    </a:rPr>
                    <a:t>10.0 μM</a:t>
                  </a:r>
                </a:p>
              </p:txBody>
            </p:sp>
            <p:cxnSp>
              <p:nvCxnSpPr>
                <p:cNvPr id="681" name="直線コネクタ 680"/>
                <p:cNvCxnSpPr/>
                <p:nvPr/>
              </p:nvCxnSpPr>
              <p:spPr>
                <a:xfrm>
                  <a:off x="3916800" y="39600"/>
                  <a:ext cx="1152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2" name="直線コネクタ 681"/>
                <p:cNvCxnSpPr/>
                <p:nvPr/>
              </p:nvCxnSpPr>
              <p:spPr>
                <a:xfrm>
                  <a:off x="3916800" y="170775"/>
                  <a:ext cx="115200" cy="0"/>
                </a:xfrm>
                <a:prstGeom prst="line">
                  <a:avLst/>
                </a:prstGeom>
                <a:ln w="19050">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683" name="直線コネクタ 682"/>
                <p:cNvCxnSpPr/>
                <p:nvPr/>
              </p:nvCxnSpPr>
              <p:spPr>
                <a:xfrm>
                  <a:off x="3916800" y="302294"/>
                  <a:ext cx="115200" cy="0"/>
                </a:xfrm>
                <a:prstGeom prst="line">
                  <a:avLst/>
                </a:prstGeom>
                <a:ln w="19050">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684" name="直線コネクタ 683"/>
                <p:cNvCxnSpPr/>
                <p:nvPr/>
              </p:nvCxnSpPr>
              <p:spPr>
                <a:xfrm>
                  <a:off x="3916800" y="441761"/>
                  <a:ext cx="11520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85" name="下矢印 684"/>
              <p:cNvSpPr/>
              <p:nvPr/>
            </p:nvSpPr>
            <p:spPr>
              <a:xfrm>
                <a:off x="5554356" y="5671010"/>
                <a:ext cx="153851" cy="733948"/>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688" name="グループ化 687"/>
              <p:cNvGrpSpPr/>
              <p:nvPr/>
            </p:nvGrpSpPr>
            <p:grpSpPr>
              <a:xfrm>
                <a:off x="3848764" y="3823608"/>
                <a:ext cx="680427" cy="612812"/>
                <a:chOff x="3916800" y="-110463"/>
                <a:chExt cx="677385" cy="709830"/>
              </a:xfrm>
            </p:grpSpPr>
            <p:sp>
              <p:nvSpPr>
                <p:cNvPr id="689" name="テキスト ボックス 688"/>
                <p:cNvSpPr txBox="1"/>
                <p:nvPr/>
              </p:nvSpPr>
              <p:spPr>
                <a:xfrm>
                  <a:off x="4118043" y="-110463"/>
                  <a:ext cx="469495" cy="300056"/>
                </a:xfrm>
                <a:prstGeom prst="rect">
                  <a:avLst/>
                </a:prstGeom>
                <a:noFill/>
                <a:ln w="6350">
                  <a:noFill/>
                </a:ln>
              </p:spPr>
              <p:txBody>
                <a:bodyPr wrap="none" rtlCol="0">
                  <a:spAutoFit/>
                </a:bodyPr>
                <a:lstStyle/>
                <a:p>
                  <a:pPr>
                    <a:lnSpc>
                      <a:spcPts val="1300"/>
                    </a:lnSpc>
                  </a:pPr>
                  <a:r>
                    <a:rPr lang="en-US" altLang="ja-JP" sz="1000" dirty="0" smtClean="0">
                      <a:latin typeface="Arial Unicode MS" panose="020B0604020202020204" pitchFamily="50" charset="-128"/>
                      <a:ea typeface="Arial Unicode MS" panose="020B0604020202020204" pitchFamily="50" charset="-128"/>
                      <a:cs typeface="Arial Unicode MS" panose="020B0604020202020204" pitchFamily="50" charset="-128"/>
                    </a:rPr>
                    <a:t>0 μM</a:t>
                  </a:r>
                  <a:endParaRPr kumimoji="1" lang="ja-JP" altLang="en-US" sz="1000" baseline="-25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90" name="テキスト ボックス 689"/>
                <p:cNvSpPr txBox="1"/>
                <p:nvPr/>
              </p:nvSpPr>
              <p:spPr>
                <a:xfrm>
                  <a:off x="4015596" y="28799"/>
                  <a:ext cx="574820" cy="300056"/>
                </a:xfrm>
                <a:prstGeom prst="rect">
                  <a:avLst/>
                </a:prstGeom>
                <a:noFill/>
                <a:ln w="6350">
                  <a:noFill/>
                </a:ln>
              </p:spPr>
              <p:txBody>
                <a:bodyPr wrap="none" rtlCol="0">
                  <a:spAutoFit/>
                </a:bodyPr>
                <a:lstStyle/>
                <a:p>
                  <a:pPr>
                    <a:lnSpc>
                      <a:spcPts val="1300"/>
                    </a:lnSpc>
                  </a:pPr>
                  <a:r>
                    <a:rPr kumimoji="1" lang="en-US" altLang="ja-JP" sz="1000" dirty="0" smtClean="0">
                      <a:latin typeface="Arial Unicode MS" panose="020B0604020202020204" pitchFamily="50" charset="-128"/>
                      <a:ea typeface="Arial Unicode MS" panose="020B0604020202020204" pitchFamily="50" charset="-128"/>
                      <a:cs typeface="Arial Unicode MS" panose="020B0604020202020204" pitchFamily="50" charset="-128"/>
                    </a:rPr>
                    <a:t>5.0 μM</a:t>
                  </a:r>
                  <a:endParaRPr kumimoji="1" lang="ja-JP" altLang="en-US" sz="1000" baseline="-25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91" name="テキスト ボックス 690"/>
                <p:cNvSpPr txBox="1"/>
                <p:nvPr/>
              </p:nvSpPr>
              <p:spPr>
                <a:xfrm>
                  <a:off x="4019365" y="167665"/>
                  <a:ext cx="574820" cy="300056"/>
                </a:xfrm>
                <a:prstGeom prst="rect">
                  <a:avLst/>
                </a:prstGeom>
                <a:noFill/>
                <a:ln w="6350">
                  <a:noFill/>
                </a:ln>
              </p:spPr>
              <p:txBody>
                <a:bodyPr wrap="none" rtlCol="0">
                  <a:spAutoFit/>
                </a:bodyPr>
                <a:lstStyle/>
                <a:p>
                  <a:pPr>
                    <a:lnSpc>
                      <a:spcPts val="1300"/>
                    </a:lnSpc>
                  </a:pPr>
                  <a:r>
                    <a:rPr kumimoji="1" lang="en-US" altLang="ja-JP" sz="1000" dirty="0" smtClean="0">
                      <a:latin typeface="Arial Unicode MS" panose="020B0604020202020204" pitchFamily="50" charset="-128"/>
                      <a:ea typeface="Arial Unicode MS" panose="020B0604020202020204" pitchFamily="50" charset="-128"/>
                      <a:cs typeface="Arial Unicode MS" panose="020B0604020202020204" pitchFamily="50" charset="-128"/>
                    </a:rPr>
                    <a:t>7.5 μM</a:t>
                  </a:r>
                  <a:endParaRPr kumimoji="1" lang="ja-JP" altLang="en-US" sz="1000" baseline="-25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92" name="テキスト ボックス 691"/>
                <p:cNvSpPr txBox="1"/>
                <p:nvPr/>
              </p:nvSpPr>
              <p:spPr>
                <a:xfrm>
                  <a:off x="3950889" y="299311"/>
                  <a:ext cx="641845" cy="300056"/>
                </a:xfrm>
                <a:prstGeom prst="rect">
                  <a:avLst/>
                </a:prstGeom>
                <a:noFill/>
                <a:ln w="6350">
                  <a:noFill/>
                </a:ln>
              </p:spPr>
              <p:txBody>
                <a:bodyPr wrap="none" rtlCol="0">
                  <a:spAutoFit/>
                </a:bodyPr>
                <a:lstStyle/>
                <a:p>
                  <a:pPr>
                    <a:lnSpc>
                      <a:spcPts val="1300"/>
                    </a:lnSpc>
                  </a:pPr>
                  <a:r>
                    <a:rPr kumimoji="1" lang="en-US" altLang="ja-JP" sz="1000" dirty="0" smtClean="0">
                      <a:latin typeface="Arial Unicode MS" panose="020B0604020202020204" pitchFamily="50" charset="-128"/>
                      <a:ea typeface="Arial Unicode MS" panose="020B0604020202020204" pitchFamily="50" charset="-128"/>
                      <a:cs typeface="Arial Unicode MS" panose="020B0604020202020204" pitchFamily="50" charset="-128"/>
                    </a:rPr>
                    <a:t>10.0 μM</a:t>
                  </a:r>
                </a:p>
              </p:txBody>
            </p:sp>
            <p:cxnSp>
              <p:nvCxnSpPr>
                <p:cNvPr id="693" name="直線コネクタ 692"/>
                <p:cNvCxnSpPr/>
                <p:nvPr/>
              </p:nvCxnSpPr>
              <p:spPr>
                <a:xfrm>
                  <a:off x="3916800" y="39600"/>
                  <a:ext cx="1152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4" name="直線コネクタ 693"/>
                <p:cNvCxnSpPr/>
                <p:nvPr/>
              </p:nvCxnSpPr>
              <p:spPr>
                <a:xfrm>
                  <a:off x="3916800" y="170775"/>
                  <a:ext cx="115200" cy="0"/>
                </a:xfrm>
                <a:prstGeom prst="line">
                  <a:avLst/>
                </a:prstGeom>
                <a:ln w="19050">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695" name="直線コネクタ 694"/>
                <p:cNvCxnSpPr/>
                <p:nvPr/>
              </p:nvCxnSpPr>
              <p:spPr>
                <a:xfrm>
                  <a:off x="3916800" y="302294"/>
                  <a:ext cx="115200" cy="0"/>
                </a:xfrm>
                <a:prstGeom prst="line">
                  <a:avLst/>
                </a:prstGeom>
                <a:ln w="19050">
                  <a:solidFill>
                    <a:srgbClr val="008000"/>
                  </a:solidFill>
                </a:ln>
              </p:spPr>
              <p:style>
                <a:lnRef idx="1">
                  <a:schemeClr val="accent1"/>
                </a:lnRef>
                <a:fillRef idx="0">
                  <a:schemeClr val="accent1"/>
                </a:fillRef>
                <a:effectRef idx="0">
                  <a:schemeClr val="accent1"/>
                </a:effectRef>
                <a:fontRef idx="minor">
                  <a:schemeClr val="tx1"/>
                </a:fontRef>
              </p:style>
            </p:cxnSp>
            <p:cxnSp>
              <p:nvCxnSpPr>
                <p:cNvPr id="696" name="直線コネクタ 695"/>
                <p:cNvCxnSpPr/>
                <p:nvPr/>
              </p:nvCxnSpPr>
              <p:spPr>
                <a:xfrm>
                  <a:off x="3916800" y="441761"/>
                  <a:ext cx="11520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97" name="右矢印 696"/>
              <p:cNvSpPr/>
              <p:nvPr/>
            </p:nvSpPr>
            <p:spPr>
              <a:xfrm>
                <a:off x="7089268" y="3933056"/>
                <a:ext cx="840339" cy="435476"/>
              </a:xfrm>
              <a:prstGeom prst="rightArrow">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98" name="右矢印 697"/>
              <p:cNvSpPr/>
              <p:nvPr/>
            </p:nvSpPr>
            <p:spPr>
              <a:xfrm>
                <a:off x="7079425" y="5377461"/>
                <a:ext cx="889822" cy="435476"/>
              </a:xfrm>
              <a:prstGeom prst="rightArrow">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99" name="テキスト ボックス 698"/>
              <p:cNvSpPr txBox="1"/>
              <p:nvPr/>
            </p:nvSpPr>
            <p:spPr>
              <a:xfrm>
                <a:off x="5801488" y="3782471"/>
                <a:ext cx="593432" cy="259045"/>
              </a:xfrm>
              <a:prstGeom prst="rect">
                <a:avLst/>
              </a:prstGeom>
              <a:noFill/>
              <a:ln w="6350">
                <a:noFill/>
              </a:ln>
            </p:spPr>
            <p:txBody>
              <a:bodyPr wrap="none" rtlCol="0">
                <a:spAutoFit/>
              </a:bodyPr>
              <a:lstStyle/>
              <a:p>
                <a:pPr>
                  <a:lnSpc>
                    <a:spcPts val="1300"/>
                  </a:lnSpc>
                </a:pPr>
                <a:r>
                  <a:rPr lang="en-US" altLang="ja-JP" sz="1400" b="1" dirty="0" smtClean="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0 μM</a:t>
                </a:r>
                <a:endParaRPr kumimoji="1" lang="ja-JP" altLang="en-US" sz="1400" b="1" baseline="-25000" dirty="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00" name="テキスト ボックス 699"/>
              <p:cNvSpPr txBox="1"/>
              <p:nvPr/>
            </p:nvSpPr>
            <p:spPr>
              <a:xfrm>
                <a:off x="7846034" y="3757488"/>
                <a:ext cx="686406" cy="259045"/>
              </a:xfrm>
              <a:prstGeom prst="rect">
                <a:avLst/>
              </a:prstGeom>
              <a:noFill/>
              <a:ln w="6350">
                <a:noFill/>
              </a:ln>
            </p:spPr>
            <p:txBody>
              <a:bodyPr wrap="none" rtlCol="0">
                <a:spAutoFit/>
              </a:bodyPr>
              <a:lstStyle/>
              <a:p>
                <a:pPr>
                  <a:lnSpc>
                    <a:spcPts val="1300"/>
                  </a:lnSpc>
                </a:pPr>
                <a:r>
                  <a:rPr lang="en-US" altLang="ja-JP" sz="1400" b="1" dirty="0" smtClean="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10 μM</a:t>
                </a:r>
                <a:endParaRPr kumimoji="1" lang="ja-JP" altLang="en-US" sz="1400" b="1" baseline="-25000" dirty="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01" name="テキスト ボックス 700"/>
              <p:cNvSpPr txBox="1"/>
              <p:nvPr/>
            </p:nvSpPr>
            <p:spPr>
              <a:xfrm>
                <a:off x="5801488" y="5294506"/>
                <a:ext cx="593432" cy="259045"/>
              </a:xfrm>
              <a:prstGeom prst="rect">
                <a:avLst/>
              </a:prstGeom>
              <a:noFill/>
              <a:ln w="6350">
                <a:noFill/>
              </a:ln>
            </p:spPr>
            <p:txBody>
              <a:bodyPr wrap="none" rtlCol="0">
                <a:spAutoFit/>
              </a:bodyPr>
              <a:lstStyle/>
              <a:p>
                <a:pPr>
                  <a:lnSpc>
                    <a:spcPts val="1300"/>
                  </a:lnSpc>
                </a:pPr>
                <a:r>
                  <a:rPr lang="en-US" altLang="ja-JP" sz="1400" b="1" dirty="0" smtClean="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0 μM</a:t>
                </a:r>
                <a:endParaRPr kumimoji="1" lang="ja-JP" altLang="en-US" sz="1400" b="1" baseline="-25000" dirty="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02" name="テキスト ボックス 701"/>
              <p:cNvSpPr txBox="1"/>
              <p:nvPr/>
            </p:nvSpPr>
            <p:spPr>
              <a:xfrm>
                <a:off x="7846034" y="5269523"/>
                <a:ext cx="686406" cy="259045"/>
              </a:xfrm>
              <a:prstGeom prst="rect">
                <a:avLst/>
              </a:prstGeom>
              <a:noFill/>
              <a:ln w="6350">
                <a:noFill/>
              </a:ln>
            </p:spPr>
            <p:txBody>
              <a:bodyPr wrap="none" rtlCol="0">
                <a:spAutoFit/>
              </a:bodyPr>
              <a:lstStyle/>
              <a:p>
                <a:pPr>
                  <a:lnSpc>
                    <a:spcPts val="1300"/>
                  </a:lnSpc>
                </a:pPr>
                <a:r>
                  <a:rPr lang="en-US" altLang="ja-JP" sz="1400" b="1" dirty="0" smtClean="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10 μM</a:t>
                </a:r>
                <a:endParaRPr kumimoji="1" lang="ja-JP" altLang="en-US" sz="1400" b="1" baseline="-25000" dirty="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03" name="テキスト ボックス 702"/>
              <p:cNvSpPr txBox="1"/>
              <p:nvPr/>
            </p:nvSpPr>
            <p:spPr>
              <a:xfrm>
                <a:off x="7020963" y="4286064"/>
                <a:ext cx="771366" cy="523220"/>
              </a:xfrm>
              <a:prstGeom prst="rect">
                <a:avLst/>
              </a:prstGeom>
              <a:noFill/>
            </p:spPr>
            <p:txBody>
              <a:bodyPr wrap="none" rtlCol="0">
                <a:spAutoFit/>
              </a:bodyPr>
              <a:lstStyle/>
              <a:p>
                <a:pPr algn="ct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No</a:t>
                </a:r>
              </a:p>
              <a:p>
                <a:pPr algn="ct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change</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04" name="テキスト ボックス 703"/>
              <p:cNvSpPr txBox="1"/>
              <p:nvPr/>
            </p:nvSpPr>
            <p:spPr>
              <a:xfrm>
                <a:off x="7040711" y="5738409"/>
                <a:ext cx="854721" cy="646331"/>
              </a:xfrm>
              <a:prstGeom prst="rect">
                <a:avLst/>
              </a:prstGeom>
              <a:noFill/>
            </p:spPr>
            <p:txBody>
              <a:bodyPr wrap="none" rtlCol="0">
                <a:spAutoFit/>
              </a:bodyPr>
              <a:lstStyle/>
              <a:p>
                <a:pPr algn="ct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Inhibition</a:t>
                </a:r>
              </a:p>
              <a:p>
                <a:pPr algn="ct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of nuclear</a:t>
                </a:r>
              </a:p>
              <a:p>
                <a:pPr algn="ctr"/>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delivery</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707" name="テキスト ボックス 706"/>
            <p:cNvSpPr txBox="1"/>
            <p:nvPr/>
          </p:nvSpPr>
          <p:spPr>
            <a:xfrm>
              <a:off x="5998073" y="6442625"/>
              <a:ext cx="2879314" cy="461665"/>
            </a:xfrm>
            <a:prstGeom prst="rect">
              <a:avLst/>
            </a:prstGeom>
            <a:noFill/>
          </p:spPr>
          <p:txBody>
            <a:bodyPr wrap="none" rtlCol="0">
              <a:spAutoFit/>
            </a:bodyPr>
            <a:lstStyle/>
            <a:p>
              <a:pPr algn="ct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Nuclear delivery by vitamin A-transport </a:t>
              </a:r>
            </a:p>
            <a:p>
              <a:pPr algn="ct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System i</a:t>
              </a:r>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n host cell</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 name="グループ化 3"/>
          <p:cNvGrpSpPr/>
          <p:nvPr/>
        </p:nvGrpSpPr>
        <p:grpSpPr>
          <a:xfrm>
            <a:off x="-224913" y="3211923"/>
            <a:ext cx="3512670" cy="3532864"/>
            <a:chOff x="-224913" y="3211923"/>
            <a:chExt cx="3512670" cy="3532864"/>
          </a:xfrm>
        </p:grpSpPr>
        <p:grpSp>
          <p:nvGrpSpPr>
            <p:cNvPr id="2" name="グループ化 1"/>
            <p:cNvGrpSpPr/>
            <p:nvPr/>
          </p:nvGrpSpPr>
          <p:grpSpPr>
            <a:xfrm>
              <a:off x="7699" y="3211923"/>
              <a:ext cx="2908554" cy="3224211"/>
              <a:chOff x="7699" y="3211923"/>
              <a:chExt cx="2908554" cy="3224211"/>
            </a:xfrm>
          </p:grpSpPr>
          <p:grpSp>
            <p:nvGrpSpPr>
              <p:cNvPr id="705" name="グループ化 704"/>
              <p:cNvGrpSpPr/>
              <p:nvPr/>
            </p:nvGrpSpPr>
            <p:grpSpPr>
              <a:xfrm>
                <a:off x="7699" y="3691228"/>
                <a:ext cx="2908554" cy="2744906"/>
                <a:chOff x="7699" y="3691228"/>
                <a:chExt cx="2908554" cy="2744906"/>
              </a:xfrm>
            </p:grpSpPr>
            <p:sp>
              <p:nvSpPr>
                <p:cNvPr id="274" name="テキスト ボックス 273"/>
                <p:cNvSpPr txBox="1"/>
                <p:nvPr/>
              </p:nvSpPr>
              <p:spPr>
                <a:xfrm>
                  <a:off x="239104" y="3691228"/>
                  <a:ext cx="1928733" cy="369332"/>
                </a:xfrm>
                <a:prstGeom prst="rect">
                  <a:avLst/>
                </a:prstGeom>
                <a:noFill/>
              </p:spPr>
              <p:txBody>
                <a:bodyPr wrap="none" rtlCol="0">
                  <a:spAutoFit/>
                </a:bodyPr>
                <a:lstStyle/>
                <a:p>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Gene expression</a:t>
                  </a: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673" name="グループ化 672"/>
                <p:cNvGrpSpPr/>
                <p:nvPr/>
              </p:nvGrpSpPr>
              <p:grpSpPr>
                <a:xfrm>
                  <a:off x="7699" y="4161152"/>
                  <a:ext cx="2908554" cy="2274982"/>
                  <a:chOff x="5747" y="4189975"/>
                  <a:chExt cx="3195892" cy="2595277"/>
                </a:xfrm>
              </p:grpSpPr>
              <p:grpSp>
                <p:nvGrpSpPr>
                  <p:cNvPr id="273" name="グループ化 272"/>
                  <p:cNvGrpSpPr>
                    <a:grpSpLocks noChangeAspect="1"/>
                  </p:cNvGrpSpPr>
                  <p:nvPr/>
                </p:nvGrpSpPr>
                <p:grpSpPr>
                  <a:xfrm>
                    <a:off x="5747" y="4189975"/>
                    <a:ext cx="3121236" cy="2595277"/>
                    <a:chOff x="45112" y="4311615"/>
                    <a:chExt cx="3121236" cy="2595277"/>
                  </a:xfrm>
                </p:grpSpPr>
                <p:grpSp>
                  <p:nvGrpSpPr>
                    <p:cNvPr id="48" name="グループ化 47"/>
                    <p:cNvGrpSpPr/>
                    <p:nvPr/>
                  </p:nvGrpSpPr>
                  <p:grpSpPr>
                    <a:xfrm>
                      <a:off x="45112" y="4311615"/>
                      <a:ext cx="3121236" cy="2595277"/>
                      <a:chOff x="-47009" y="155416"/>
                      <a:chExt cx="2894497" cy="2244008"/>
                    </a:xfrm>
                  </p:grpSpPr>
                  <p:grpSp>
                    <p:nvGrpSpPr>
                      <p:cNvPr id="59" name="グループ化 58"/>
                      <p:cNvGrpSpPr/>
                      <p:nvPr/>
                    </p:nvGrpSpPr>
                    <p:grpSpPr>
                      <a:xfrm>
                        <a:off x="445206" y="1801495"/>
                        <a:ext cx="2217600" cy="104400"/>
                        <a:chOff x="3327964" y="2672188"/>
                        <a:chExt cx="2217600" cy="104400"/>
                      </a:xfrm>
                    </p:grpSpPr>
                    <p:grpSp>
                      <p:nvGrpSpPr>
                        <p:cNvPr id="206" name="グループ化 205"/>
                        <p:cNvGrpSpPr/>
                        <p:nvPr/>
                      </p:nvGrpSpPr>
                      <p:grpSpPr>
                        <a:xfrm>
                          <a:off x="3976690" y="2692464"/>
                          <a:ext cx="1568424" cy="43221"/>
                          <a:chOff x="3976690" y="2692464"/>
                          <a:chExt cx="1568424" cy="43221"/>
                        </a:xfrm>
                      </p:grpSpPr>
                      <p:cxnSp>
                        <p:nvCxnSpPr>
                          <p:cNvPr id="230" name="直線コネクタ 229"/>
                          <p:cNvCxnSpPr/>
                          <p:nvPr/>
                        </p:nvCxnSpPr>
                        <p:spPr>
                          <a:xfrm>
                            <a:off x="4005437" y="2724622"/>
                            <a:ext cx="0" cy="36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直線コネクタ 230"/>
                          <p:cNvCxnSpPr/>
                          <p:nvPr/>
                        </p:nvCxnSpPr>
                        <p:spPr>
                          <a:xfrm>
                            <a:off x="4220122" y="2706793"/>
                            <a:ext cx="0" cy="36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直線コネクタ 231"/>
                          <p:cNvCxnSpPr/>
                          <p:nvPr/>
                        </p:nvCxnSpPr>
                        <p:spPr>
                          <a:xfrm>
                            <a:off x="4435056" y="2697531"/>
                            <a:ext cx="0" cy="72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 name="直線コネクタ 232"/>
                          <p:cNvCxnSpPr/>
                          <p:nvPr/>
                        </p:nvCxnSpPr>
                        <p:spPr>
                          <a:xfrm>
                            <a:off x="4652238" y="2692769"/>
                            <a:ext cx="0" cy="72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直線コネクタ 233"/>
                          <p:cNvCxnSpPr/>
                          <p:nvPr/>
                        </p:nvCxnSpPr>
                        <p:spPr>
                          <a:xfrm>
                            <a:off x="4867935" y="2693350"/>
                            <a:ext cx="0" cy="72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直線コネクタ 234"/>
                          <p:cNvCxnSpPr/>
                          <p:nvPr/>
                        </p:nvCxnSpPr>
                        <p:spPr>
                          <a:xfrm>
                            <a:off x="5084608" y="2692826"/>
                            <a:ext cx="0" cy="72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直線コネクタ 235"/>
                          <p:cNvCxnSpPr/>
                          <p:nvPr/>
                        </p:nvCxnSpPr>
                        <p:spPr>
                          <a:xfrm>
                            <a:off x="5299056" y="2701076"/>
                            <a:ext cx="0" cy="72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直線コネクタ 236"/>
                          <p:cNvCxnSpPr/>
                          <p:nvPr/>
                        </p:nvCxnSpPr>
                        <p:spPr>
                          <a:xfrm>
                            <a:off x="5515926" y="2715043"/>
                            <a:ext cx="0" cy="36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直線コネクタ 237"/>
                          <p:cNvCxnSpPr/>
                          <p:nvPr/>
                        </p:nvCxnSpPr>
                        <p:spPr>
                          <a:xfrm>
                            <a:off x="4005437" y="2728860"/>
                            <a:ext cx="0" cy="36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直線コネクタ 238"/>
                          <p:cNvCxnSpPr/>
                          <p:nvPr/>
                        </p:nvCxnSpPr>
                        <p:spPr>
                          <a:xfrm>
                            <a:off x="4220122" y="2711031"/>
                            <a:ext cx="0" cy="36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直線コネクタ 239"/>
                          <p:cNvCxnSpPr/>
                          <p:nvPr/>
                        </p:nvCxnSpPr>
                        <p:spPr>
                          <a:xfrm>
                            <a:off x="4435056" y="2707055"/>
                            <a:ext cx="0" cy="72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直線コネクタ 240"/>
                          <p:cNvCxnSpPr/>
                          <p:nvPr/>
                        </p:nvCxnSpPr>
                        <p:spPr>
                          <a:xfrm>
                            <a:off x="4652238" y="2704674"/>
                            <a:ext cx="0" cy="72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直線コネクタ 241"/>
                          <p:cNvCxnSpPr/>
                          <p:nvPr/>
                        </p:nvCxnSpPr>
                        <p:spPr>
                          <a:xfrm>
                            <a:off x="4867935" y="2702874"/>
                            <a:ext cx="0" cy="72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直線コネクタ 242"/>
                          <p:cNvCxnSpPr/>
                          <p:nvPr/>
                        </p:nvCxnSpPr>
                        <p:spPr>
                          <a:xfrm>
                            <a:off x="5084608" y="2702350"/>
                            <a:ext cx="0" cy="72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直線コネクタ 243"/>
                          <p:cNvCxnSpPr/>
                          <p:nvPr/>
                        </p:nvCxnSpPr>
                        <p:spPr>
                          <a:xfrm>
                            <a:off x="5299056" y="2710338"/>
                            <a:ext cx="0" cy="72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直線コネクタ 244"/>
                          <p:cNvCxnSpPr/>
                          <p:nvPr/>
                        </p:nvCxnSpPr>
                        <p:spPr>
                          <a:xfrm>
                            <a:off x="5515926" y="2719281"/>
                            <a:ext cx="0" cy="36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直線コネクタ 245"/>
                          <p:cNvCxnSpPr/>
                          <p:nvPr/>
                        </p:nvCxnSpPr>
                        <p:spPr>
                          <a:xfrm>
                            <a:off x="3976690" y="2735685"/>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直線コネクタ 246"/>
                          <p:cNvCxnSpPr/>
                          <p:nvPr/>
                        </p:nvCxnSpPr>
                        <p:spPr>
                          <a:xfrm>
                            <a:off x="3976690" y="2722470"/>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直線コネクタ 247"/>
                          <p:cNvCxnSpPr/>
                          <p:nvPr/>
                        </p:nvCxnSpPr>
                        <p:spPr>
                          <a:xfrm>
                            <a:off x="4192522" y="2716290"/>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9" name="直線コネクタ 248"/>
                          <p:cNvCxnSpPr/>
                          <p:nvPr/>
                        </p:nvCxnSpPr>
                        <p:spPr>
                          <a:xfrm>
                            <a:off x="4192522" y="2703075"/>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直線コネクタ 249"/>
                          <p:cNvCxnSpPr/>
                          <p:nvPr/>
                        </p:nvCxnSpPr>
                        <p:spPr>
                          <a:xfrm>
                            <a:off x="4408354" y="2715396"/>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 name="直線コネクタ 250"/>
                          <p:cNvCxnSpPr/>
                          <p:nvPr/>
                        </p:nvCxnSpPr>
                        <p:spPr>
                          <a:xfrm>
                            <a:off x="4408354" y="2699538"/>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直線コネクタ 251"/>
                          <p:cNvCxnSpPr/>
                          <p:nvPr/>
                        </p:nvCxnSpPr>
                        <p:spPr>
                          <a:xfrm>
                            <a:off x="4624186" y="2711859"/>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直線コネクタ 252"/>
                          <p:cNvCxnSpPr/>
                          <p:nvPr/>
                        </p:nvCxnSpPr>
                        <p:spPr>
                          <a:xfrm>
                            <a:off x="4624186" y="2693358"/>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直線コネクタ 253"/>
                          <p:cNvCxnSpPr/>
                          <p:nvPr/>
                        </p:nvCxnSpPr>
                        <p:spPr>
                          <a:xfrm>
                            <a:off x="4837375" y="2710965"/>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直線コネクタ 254"/>
                          <p:cNvCxnSpPr/>
                          <p:nvPr/>
                        </p:nvCxnSpPr>
                        <p:spPr>
                          <a:xfrm>
                            <a:off x="4837375" y="2692464"/>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6" name="直線コネクタ 255"/>
                          <p:cNvCxnSpPr/>
                          <p:nvPr/>
                        </p:nvCxnSpPr>
                        <p:spPr>
                          <a:xfrm>
                            <a:off x="5055850" y="2712714"/>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 name="直線コネクタ 256"/>
                          <p:cNvCxnSpPr/>
                          <p:nvPr/>
                        </p:nvCxnSpPr>
                        <p:spPr>
                          <a:xfrm>
                            <a:off x="5055850" y="2694213"/>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直線コネクタ 257"/>
                          <p:cNvCxnSpPr/>
                          <p:nvPr/>
                        </p:nvCxnSpPr>
                        <p:spPr>
                          <a:xfrm>
                            <a:off x="5271682" y="2719749"/>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 name="直線コネクタ 258"/>
                          <p:cNvCxnSpPr/>
                          <p:nvPr/>
                        </p:nvCxnSpPr>
                        <p:spPr>
                          <a:xfrm>
                            <a:off x="5271682" y="2701248"/>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直線コネクタ 259"/>
                          <p:cNvCxnSpPr/>
                          <p:nvPr/>
                        </p:nvCxnSpPr>
                        <p:spPr>
                          <a:xfrm>
                            <a:off x="5487514" y="2724141"/>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1" name="直線コネクタ 260"/>
                          <p:cNvCxnSpPr/>
                          <p:nvPr/>
                        </p:nvCxnSpPr>
                        <p:spPr>
                          <a:xfrm>
                            <a:off x="5487514" y="2710926"/>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7" name="グループ化 206"/>
                        <p:cNvGrpSpPr/>
                        <p:nvPr/>
                      </p:nvGrpSpPr>
                      <p:grpSpPr>
                        <a:xfrm>
                          <a:off x="3327964" y="2672188"/>
                          <a:ext cx="2217600" cy="104400"/>
                          <a:chOff x="403200" y="1688400"/>
                          <a:chExt cx="2217600" cy="104400"/>
                        </a:xfrm>
                        <a:solidFill>
                          <a:schemeClr val="bg1"/>
                        </a:solidFill>
                      </p:grpSpPr>
                      <p:sp>
                        <p:nvSpPr>
                          <p:cNvPr id="219" name="正方形/長方形 218"/>
                          <p:cNvSpPr/>
                          <p:nvPr/>
                        </p:nvSpPr>
                        <p:spPr>
                          <a:xfrm>
                            <a:off x="403200" y="1735200"/>
                            <a:ext cx="57600" cy="57600"/>
                          </a:xfrm>
                          <a:prstGeom prst="rect">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0" name="正方形/長方形 219"/>
                          <p:cNvSpPr/>
                          <p:nvPr/>
                        </p:nvSpPr>
                        <p:spPr>
                          <a:xfrm>
                            <a:off x="619200" y="1735200"/>
                            <a:ext cx="57600" cy="57600"/>
                          </a:xfrm>
                          <a:prstGeom prst="rect">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1" name="正方形/長方形 220"/>
                          <p:cNvSpPr/>
                          <p:nvPr/>
                        </p:nvSpPr>
                        <p:spPr>
                          <a:xfrm>
                            <a:off x="835200" y="1731600"/>
                            <a:ext cx="57600" cy="57600"/>
                          </a:xfrm>
                          <a:prstGeom prst="rect">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2" name="正方形/長方形 221"/>
                          <p:cNvSpPr/>
                          <p:nvPr/>
                        </p:nvSpPr>
                        <p:spPr>
                          <a:xfrm>
                            <a:off x="1051200" y="1713600"/>
                            <a:ext cx="57600" cy="57600"/>
                          </a:xfrm>
                          <a:prstGeom prst="rect">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3" name="正方形/長方形 222"/>
                          <p:cNvSpPr/>
                          <p:nvPr/>
                        </p:nvSpPr>
                        <p:spPr>
                          <a:xfrm>
                            <a:off x="1267200" y="1695600"/>
                            <a:ext cx="57600" cy="57600"/>
                          </a:xfrm>
                          <a:prstGeom prst="rect">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4" name="正方形/長方形 223"/>
                          <p:cNvSpPr/>
                          <p:nvPr/>
                        </p:nvSpPr>
                        <p:spPr>
                          <a:xfrm>
                            <a:off x="1483200" y="1692000"/>
                            <a:ext cx="57600" cy="57600"/>
                          </a:xfrm>
                          <a:prstGeom prst="rect">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5" name="正方形/長方形 224"/>
                          <p:cNvSpPr/>
                          <p:nvPr/>
                        </p:nvSpPr>
                        <p:spPr>
                          <a:xfrm>
                            <a:off x="1699200" y="1688400"/>
                            <a:ext cx="57600" cy="57600"/>
                          </a:xfrm>
                          <a:prstGeom prst="rect">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6" name="正方形/長方形 225"/>
                          <p:cNvSpPr/>
                          <p:nvPr/>
                        </p:nvSpPr>
                        <p:spPr>
                          <a:xfrm>
                            <a:off x="1915200" y="1688400"/>
                            <a:ext cx="57600" cy="57600"/>
                          </a:xfrm>
                          <a:prstGeom prst="rect">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7" name="正方形/長方形 226"/>
                          <p:cNvSpPr/>
                          <p:nvPr/>
                        </p:nvSpPr>
                        <p:spPr>
                          <a:xfrm>
                            <a:off x="2131200" y="1688400"/>
                            <a:ext cx="57600" cy="57600"/>
                          </a:xfrm>
                          <a:prstGeom prst="rect">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8" name="正方形/長方形 227"/>
                          <p:cNvSpPr/>
                          <p:nvPr/>
                        </p:nvSpPr>
                        <p:spPr>
                          <a:xfrm>
                            <a:off x="2347200" y="1695600"/>
                            <a:ext cx="57600" cy="57600"/>
                          </a:xfrm>
                          <a:prstGeom prst="rect">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9" name="正方形/長方形 228"/>
                          <p:cNvSpPr/>
                          <p:nvPr/>
                        </p:nvSpPr>
                        <p:spPr>
                          <a:xfrm>
                            <a:off x="2563200" y="1702800"/>
                            <a:ext cx="57600" cy="57600"/>
                          </a:xfrm>
                          <a:prstGeom prst="rect">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08" name="グループ化 207"/>
                        <p:cNvGrpSpPr/>
                        <p:nvPr/>
                      </p:nvGrpSpPr>
                      <p:grpSpPr>
                        <a:xfrm>
                          <a:off x="3352985" y="2702902"/>
                          <a:ext cx="2161502" cy="46800"/>
                          <a:chOff x="3140248" y="3205758"/>
                          <a:chExt cx="2161502" cy="46800"/>
                        </a:xfrm>
                      </p:grpSpPr>
                      <p:cxnSp>
                        <p:nvCxnSpPr>
                          <p:cNvPr id="209" name="直線コネクタ 208"/>
                          <p:cNvCxnSpPr/>
                          <p:nvPr/>
                        </p:nvCxnSpPr>
                        <p:spPr>
                          <a:xfrm>
                            <a:off x="3140248" y="3252558"/>
                            <a:ext cx="217502"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直線コネクタ 209"/>
                          <p:cNvCxnSpPr/>
                          <p:nvPr/>
                        </p:nvCxnSpPr>
                        <p:spPr>
                          <a:xfrm flipH="1">
                            <a:off x="3360027" y="3248958"/>
                            <a:ext cx="213723" cy="209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直線コネクタ 210"/>
                          <p:cNvCxnSpPr/>
                          <p:nvPr/>
                        </p:nvCxnSpPr>
                        <p:spPr>
                          <a:xfrm flipH="1">
                            <a:off x="3572248" y="3230958"/>
                            <a:ext cx="216000" cy="1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直線コネクタ 211"/>
                          <p:cNvCxnSpPr/>
                          <p:nvPr/>
                        </p:nvCxnSpPr>
                        <p:spPr>
                          <a:xfrm flipH="1">
                            <a:off x="3788248" y="3212958"/>
                            <a:ext cx="217502" cy="1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直線コネクタ 212"/>
                          <p:cNvCxnSpPr/>
                          <p:nvPr/>
                        </p:nvCxnSpPr>
                        <p:spPr>
                          <a:xfrm flipH="1">
                            <a:off x="4004248" y="3209358"/>
                            <a:ext cx="216000" cy="36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直線コネクタ 213"/>
                          <p:cNvCxnSpPr/>
                          <p:nvPr/>
                        </p:nvCxnSpPr>
                        <p:spPr>
                          <a:xfrm flipH="1">
                            <a:off x="4220248" y="3205758"/>
                            <a:ext cx="216000" cy="36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直線コネクタ 214"/>
                          <p:cNvCxnSpPr/>
                          <p:nvPr/>
                        </p:nvCxnSpPr>
                        <p:spPr>
                          <a:xfrm flipH="1">
                            <a:off x="4436248" y="3205758"/>
                            <a:ext cx="2160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直線コネクタ 215"/>
                          <p:cNvCxnSpPr/>
                          <p:nvPr/>
                        </p:nvCxnSpPr>
                        <p:spPr>
                          <a:xfrm flipH="1">
                            <a:off x="4653750" y="3205758"/>
                            <a:ext cx="214498"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直線コネクタ 216"/>
                          <p:cNvCxnSpPr/>
                          <p:nvPr/>
                        </p:nvCxnSpPr>
                        <p:spPr>
                          <a:xfrm flipH="1" flipV="1">
                            <a:off x="4868248" y="3205758"/>
                            <a:ext cx="217502" cy="72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直線コネクタ 217"/>
                          <p:cNvCxnSpPr/>
                          <p:nvPr/>
                        </p:nvCxnSpPr>
                        <p:spPr>
                          <a:xfrm flipH="1" flipV="1">
                            <a:off x="5084248" y="3212958"/>
                            <a:ext cx="217502" cy="9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60" name="グループ化 59"/>
                      <p:cNvGrpSpPr/>
                      <p:nvPr/>
                    </p:nvGrpSpPr>
                    <p:grpSpPr>
                      <a:xfrm>
                        <a:off x="446177" y="1772540"/>
                        <a:ext cx="2218671" cy="133200"/>
                        <a:chOff x="3085291" y="769144"/>
                        <a:chExt cx="2218671" cy="133200"/>
                      </a:xfrm>
                      <a:solidFill>
                        <a:schemeClr val="bg1"/>
                      </a:solidFill>
                    </p:grpSpPr>
                    <p:grpSp>
                      <p:nvGrpSpPr>
                        <p:cNvPr id="150" name="グループ化 149"/>
                        <p:cNvGrpSpPr/>
                        <p:nvPr/>
                      </p:nvGrpSpPr>
                      <p:grpSpPr>
                        <a:xfrm>
                          <a:off x="3734362" y="771354"/>
                          <a:ext cx="1569600" cy="97541"/>
                          <a:chOff x="3729600" y="1076122"/>
                          <a:chExt cx="1569600" cy="97541"/>
                        </a:xfrm>
                        <a:grpFill/>
                      </p:grpSpPr>
                      <p:cxnSp>
                        <p:nvCxnSpPr>
                          <p:cNvPr id="174" name="直線コネクタ 173"/>
                          <p:cNvCxnSpPr/>
                          <p:nvPr/>
                        </p:nvCxnSpPr>
                        <p:spPr>
                          <a:xfrm>
                            <a:off x="3758400" y="1156687"/>
                            <a:ext cx="0" cy="72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直線コネクタ 174"/>
                          <p:cNvCxnSpPr/>
                          <p:nvPr/>
                        </p:nvCxnSpPr>
                        <p:spPr>
                          <a:xfrm>
                            <a:off x="3974400" y="1127545"/>
                            <a:ext cx="0" cy="144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直線コネクタ 175"/>
                          <p:cNvCxnSpPr/>
                          <p:nvPr/>
                        </p:nvCxnSpPr>
                        <p:spPr>
                          <a:xfrm>
                            <a:off x="4190400" y="1116745"/>
                            <a:ext cx="0" cy="144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直線コネクタ 176"/>
                          <p:cNvCxnSpPr/>
                          <p:nvPr/>
                        </p:nvCxnSpPr>
                        <p:spPr>
                          <a:xfrm>
                            <a:off x="4407710" y="1097583"/>
                            <a:ext cx="0" cy="180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直線コネクタ 177"/>
                          <p:cNvCxnSpPr/>
                          <p:nvPr/>
                        </p:nvCxnSpPr>
                        <p:spPr>
                          <a:xfrm>
                            <a:off x="4623448" y="1083128"/>
                            <a:ext cx="0" cy="252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直線コネクタ 178"/>
                          <p:cNvCxnSpPr/>
                          <p:nvPr/>
                        </p:nvCxnSpPr>
                        <p:spPr>
                          <a:xfrm>
                            <a:off x="4838400" y="1076976"/>
                            <a:ext cx="0" cy="252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直線コネクタ 179"/>
                          <p:cNvCxnSpPr/>
                          <p:nvPr/>
                        </p:nvCxnSpPr>
                        <p:spPr>
                          <a:xfrm>
                            <a:off x="5055316" y="1077631"/>
                            <a:ext cx="0" cy="324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直線コネクタ 180"/>
                          <p:cNvCxnSpPr/>
                          <p:nvPr/>
                        </p:nvCxnSpPr>
                        <p:spPr>
                          <a:xfrm>
                            <a:off x="5270400" y="1084119"/>
                            <a:ext cx="0" cy="324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直線コネクタ 181"/>
                          <p:cNvCxnSpPr/>
                          <p:nvPr/>
                        </p:nvCxnSpPr>
                        <p:spPr>
                          <a:xfrm>
                            <a:off x="3758400" y="1166227"/>
                            <a:ext cx="0" cy="72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直線コネクタ 182"/>
                          <p:cNvCxnSpPr/>
                          <p:nvPr/>
                        </p:nvCxnSpPr>
                        <p:spPr>
                          <a:xfrm>
                            <a:off x="3974400" y="1144228"/>
                            <a:ext cx="0" cy="144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直線コネクタ 183"/>
                          <p:cNvCxnSpPr/>
                          <p:nvPr/>
                        </p:nvCxnSpPr>
                        <p:spPr>
                          <a:xfrm>
                            <a:off x="4190400" y="1131031"/>
                            <a:ext cx="0" cy="144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直線コネクタ 184"/>
                          <p:cNvCxnSpPr/>
                          <p:nvPr/>
                        </p:nvCxnSpPr>
                        <p:spPr>
                          <a:xfrm>
                            <a:off x="4407710" y="1111869"/>
                            <a:ext cx="0" cy="180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直線コネクタ 185"/>
                          <p:cNvCxnSpPr/>
                          <p:nvPr/>
                        </p:nvCxnSpPr>
                        <p:spPr>
                          <a:xfrm>
                            <a:off x="4623448" y="1104557"/>
                            <a:ext cx="0" cy="252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直線コネクタ 186"/>
                          <p:cNvCxnSpPr/>
                          <p:nvPr/>
                        </p:nvCxnSpPr>
                        <p:spPr>
                          <a:xfrm>
                            <a:off x="4838400" y="1103167"/>
                            <a:ext cx="0" cy="252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直線コネクタ 187"/>
                          <p:cNvCxnSpPr/>
                          <p:nvPr/>
                        </p:nvCxnSpPr>
                        <p:spPr>
                          <a:xfrm>
                            <a:off x="5055316" y="1108584"/>
                            <a:ext cx="0" cy="324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直線コネクタ 188"/>
                          <p:cNvCxnSpPr/>
                          <p:nvPr/>
                        </p:nvCxnSpPr>
                        <p:spPr>
                          <a:xfrm>
                            <a:off x="5270400" y="1110310"/>
                            <a:ext cx="0" cy="324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直線コネクタ 189"/>
                          <p:cNvCxnSpPr/>
                          <p:nvPr/>
                        </p:nvCxnSpPr>
                        <p:spPr>
                          <a:xfrm>
                            <a:off x="3729600" y="1154615"/>
                            <a:ext cx="576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直線コネクタ 190"/>
                          <p:cNvCxnSpPr/>
                          <p:nvPr/>
                        </p:nvCxnSpPr>
                        <p:spPr>
                          <a:xfrm>
                            <a:off x="3729600" y="1173663"/>
                            <a:ext cx="576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直線コネクタ 191"/>
                          <p:cNvCxnSpPr/>
                          <p:nvPr/>
                        </p:nvCxnSpPr>
                        <p:spPr>
                          <a:xfrm>
                            <a:off x="3945600" y="1128424"/>
                            <a:ext cx="576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直線コネクタ 192"/>
                          <p:cNvCxnSpPr/>
                          <p:nvPr/>
                        </p:nvCxnSpPr>
                        <p:spPr>
                          <a:xfrm>
                            <a:off x="3945600" y="1159393"/>
                            <a:ext cx="576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直線コネクタ 193"/>
                          <p:cNvCxnSpPr/>
                          <p:nvPr/>
                        </p:nvCxnSpPr>
                        <p:spPr>
                          <a:xfrm>
                            <a:off x="4161600" y="1145123"/>
                            <a:ext cx="576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直線コネクタ 194"/>
                          <p:cNvCxnSpPr/>
                          <p:nvPr/>
                        </p:nvCxnSpPr>
                        <p:spPr>
                          <a:xfrm>
                            <a:off x="4161600" y="1116551"/>
                            <a:ext cx="576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直線コネクタ 195"/>
                          <p:cNvCxnSpPr/>
                          <p:nvPr/>
                        </p:nvCxnSpPr>
                        <p:spPr>
                          <a:xfrm>
                            <a:off x="4378328" y="1133234"/>
                            <a:ext cx="576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直線コネクタ 196"/>
                          <p:cNvCxnSpPr/>
                          <p:nvPr/>
                        </p:nvCxnSpPr>
                        <p:spPr>
                          <a:xfrm>
                            <a:off x="4378328" y="1097519"/>
                            <a:ext cx="576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 name="直線コネクタ 197"/>
                          <p:cNvCxnSpPr/>
                          <p:nvPr/>
                        </p:nvCxnSpPr>
                        <p:spPr>
                          <a:xfrm>
                            <a:off x="4593600" y="1130869"/>
                            <a:ext cx="576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直線コネクタ 198"/>
                          <p:cNvCxnSpPr/>
                          <p:nvPr/>
                        </p:nvCxnSpPr>
                        <p:spPr>
                          <a:xfrm>
                            <a:off x="4593600" y="1083249"/>
                            <a:ext cx="576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直線コネクタ 199"/>
                          <p:cNvCxnSpPr/>
                          <p:nvPr/>
                        </p:nvCxnSpPr>
                        <p:spPr>
                          <a:xfrm>
                            <a:off x="4809600" y="1128504"/>
                            <a:ext cx="576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直線コネクタ 200"/>
                          <p:cNvCxnSpPr/>
                          <p:nvPr/>
                        </p:nvCxnSpPr>
                        <p:spPr>
                          <a:xfrm>
                            <a:off x="4809600" y="1076122"/>
                            <a:ext cx="576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直線コネクタ 201"/>
                          <p:cNvCxnSpPr/>
                          <p:nvPr/>
                        </p:nvCxnSpPr>
                        <p:spPr>
                          <a:xfrm>
                            <a:off x="5026008" y="1142806"/>
                            <a:ext cx="576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直線コネクタ 202"/>
                          <p:cNvCxnSpPr/>
                          <p:nvPr/>
                        </p:nvCxnSpPr>
                        <p:spPr>
                          <a:xfrm>
                            <a:off x="5026008" y="1078519"/>
                            <a:ext cx="576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直線コネクタ 203"/>
                          <p:cNvCxnSpPr/>
                          <p:nvPr/>
                        </p:nvCxnSpPr>
                        <p:spPr>
                          <a:xfrm>
                            <a:off x="5241600" y="1142822"/>
                            <a:ext cx="576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直線コネクタ 204"/>
                          <p:cNvCxnSpPr/>
                          <p:nvPr/>
                        </p:nvCxnSpPr>
                        <p:spPr>
                          <a:xfrm>
                            <a:off x="5241600" y="1083297"/>
                            <a:ext cx="576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1" name="グループ化 150"/>
                        <p:cNvGrpSpPr/>
                        <p:nvPr/>
                      </p:nvGrpSpPr>
                      <p:grpSpPr>
                        <a:xfrm>
                          <a:off x="3085291" y="769144"/>
                          <a:ext cx="2217600" cy="133200"/>
                          <a:chOff x="403200" y="1659600"/>
                          <a:chExt cx="2217600" cy="133200"/>
                        </a:xfrm>
                        <a:grpFill/>
                      </p:grpSpPr>
                      <p:sp>
                        <p:nvSpPr>
                          <p:cNvPr id="163" name="円/楕円 162"/>
                          <p:cNvSpPr/>
                          <p:nvPr/>
                        </p:nvSpPr>
                        <p:spPr>
                          <a:xfrm>
                            <a:off x="403200" y="1735200"/>
                            <a:ext cx="57600" cy="57600"/>
                          </a:xfrm>
                          <a:prstGeom prst="ellipse">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4" name="円/楕円 163"/>
                          <p:cNvSpPr/>
                          <p:nvPr/>
                        </p:nvSpPr>
                        <p:spPr>
                          <a:xfrm>
                            <a:off x="619200" y="1735200"/>
                            <a:ext cx="57600" cy="57600"/>
                          </a:xfrm>
                          <a:prstGeom prst="ellipse">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5" name="円/楕円 164"/>
                          <p:cNvSpPr/>
                          <p:nvPr/>
                        </p:nvSpPr>
                        <p:spPr>
                          <a:xfrm>
                            <a:off x="835200" y="1735200"/>
                            <a:ext cx="57600" cy="57600"/>
                          </a:xfrm>
                          <a:prstGeom prst="ellipse">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6" name="円/楕円 165"/>
                          <p:cNvSpPr/>
                          <p:nvPr/>
                        </p:nvSpPr>
                        <p:spPr>
                          <a:xfrm>
                            <a:off x="1268702" y="1699200"/>
                            <a:ext cx="57600" cy="57600"/>
                          </a:xfrm>
                          <a:prstGeom prst="ellipse">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7" name="円/楕円 166"/>
                          <p:cNvSpPr/>
                          <p:nvPr/>
                        </p:nvSpPr>
                        <p:spPr>
                          <a:xfrm>
                            <a:off x="1484702" y="1688400"/>
                            <a:ext cx="57600" cy="57600"/>
                          </a:xfrm>
                          <a:prstGeom prst="ellipse">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8" name="円/楕円 167"/>
                          <p:cNvSpPr/>
                          <p:nvPr/>
                        </p:nvSpPr>
                        <p:spPr>
                          <a:xfrm>
                            <a:off x="1700702" y="1674000"/>
                            <a:ext cx="57600" cy="57600"/>
                          </a:xfrm>
                          <a:prstGeom prst="ellipse">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9" name="円/楕円 168"/>
                          <p:cNvSpPr/>
                          <p:nvPr/>
                        </p:nvSpPr>
                        <p:spPr>
                          <a:xfrm>
                            <a:off x="1916702" y="1663200"/>
                            <a:ext cx="57600" cy="57600"/>
                          </a:xfrm>
                          <a:prstGeom prst="ellipse">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0" name="円/楕円 169"/>
                          <p:cNvSpPr/>
                          <p:nvPr/>
                        </p:nvSpPr>
                        <p:spPr>
                          <a:xfrm>
                            <a:off x="2132702" y="1659600"/>
                            <a:ext cx="57600" cy="57600"/>
                          </a:xfrm>
                          <a:prstGeom prst="ellipse">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1" name="円/楕円 170"/>
                          <p:cNvSpPr/>
                          <p:nvPr/>
                        </p:nvSpPr>
                        <p:spPr>
                          <a:xfrm>
                            <a:off x="1051200" y="1720800"/>
                            <a:ext cx="57600" cy="57600"/>
                          </a:xfrm>
                          <a:prstGeom prst="ellipse">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2" name="円/楕円 171"/>
                          <p:cNvSpPr/>
                          <p:nvPr/>
                        </p:nvSpPr>
                        <p:spPr>
                          <a:xfrm>
                            <a:off x="2347200" y="1666800"/>
                            <a:ext cx="57600" cy="57600"/>
                          </a:xfrm>
                          <a:prstGeom prst="ellipse">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3" name="円/楕円 172"/>
                          <p:cNvSpPr/>
                          <p:nvPr/>
                        </p:nvSpPr>
                        <p:spPr>
                          <a:xfrm>
                            <a:off x="2563200" y="1670400"/>
                            <a:ext cx="57600" cy="57600"/>
                          </a:xfrm>
                          <a:prstGeom prst="ellipse">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52" name="グループ化 151"/>
                        <p:cNvGrpSpPr/>
                        <p:nvPr/>
                      </p:nvGrpSpPr>
                      <p:grpSpPr>
                        <a:xfrm>
                          <a:off x="3112950" y="799744"/>
                          <a:ext cx="2158498" cy="75600"/>
                          <a:chOff x="3112950" y="1102744"/>
                          <a:chExt cx="2158498" cy="75600"/>
                        </a:xfrm>
                        <a:grpFill/>
                      </p:grpSpPr>
                      <p:cxnSp>
                        <p:nvCxnSpPr>
                          <p:cNvPr id="153" name="直線コネクタ 152"/>
                          <p:cNvCxnSpPr/>
                          <p:nvPr/>
                        </p:nvCxnSpPr>
                        <p:spPr>
                          <a:xfrm>
                            <a:off x="3112950" y="1178344"/>
                            <a:ext cx="216000"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直線コネクタ 153"/>
                          <p:cNvCxnSpPr/>
                          <p:nvPr/>
                        </p:nvCxnSpPr>
                        <p:spPr>
                          <a:xfrm>
                            <a:off x="3327448" y="1178344"/>
                            <a:ext cx="217502" cy="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直線コネクタ 154"/>
                          <p:cNvCxnSpPr/>
                          <p:nvPr/>
                        </p:nvCxnSpPr>
                        <p:spPr>
                          <a:xfrm flipV="1">
                            <a:off x="3543448" y="1163944"/>
                            <a:ext cx="217502" cy="144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直線コネクタ 155"/>
                          <p:cNvCxnSpPr/>
                          <p:nvPr/>
                        </p:nvCxnSpPr>
                        <p:spPr>
                          <a:xfrm flipV="1">
                            <a:off x="3760950" y="1142344"/>
                            <a:ext cx="216000" cy="216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直線コネクタ 156"/>
                          <p:cNvCxnSpPr/>
                          <p:nvPr/>
                        </p:nvCxnSpPr>
                        <p:spPr>
                          <a:xfrm flipH="1">
                            <a:off x="3975448" y="1131544"/>
                            <a:ext cx="217502" cy="108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直線コネクタ 157"/>
                          <p:cNvCxnSpPr/>
                          <p:nvPr/>
                        </p:nvCxnSpPr>
                        <p:spPr>
                          <a:xfrm flipH="1">
                            <a:off x="4191448" y="1113544"/>
                            <a:ext cx="217502" cy="180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直線コネクタ 158"/>
                          <p:cNvCxnSpPr/>
                          <p:nvPr/>
                        </p:nvCxnSpPr>
                        <p:spPr>
                          <a:xfrm flipH="1">
                            <a:off x="4407448" y="1106344"/>
                            <a:ext cx="217502" cy="72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直線コネクタ 159"/>
                          <p:cNvCxnSpPr/>
                          <p:nvPr/>
                        </p:nvCxnSpPr>
                        <p:spPr>
                          <a:xfrm flipH="1">
                            <a:off x="4627593" y="1102744"/>
                            <a:ext cx="213357" cy="36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直線コネクタ 160"/>
                          <p:cNvCxnSpPr/>
                          <p:nvPr/>
                        </p:nvCxnSpPr>
                        <p:spPr>
                          <a:xfrm flipH="1" flipV="1">
                            <a:off x="4840950" y="1102744"/>
                            <a:ext cx="214498" cy="72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直線コネクタ 161"/>
                          <p:cNvCxnSpPr/>
                          <p:nvPr/>
                        </p:nvCxnSpPr>
                        <p:spPr>
                          <a:xfrm flipH="1" flipV="1">
                            <a:off x="5055448" y="1109944"/>
                            <a:ext cx="216000" cy="3600"/>
                          </a:xfrm>
                          <a:prstGeom prst="line">
                            <a:avLst/>
                          </a:prstGeom>
                          <a:grpFill/>
                          <a:ln w="63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61" name="テキスト ボックス 60"/>
                      <p:cNvSpPr txBox="1"/>
                      <p:nvPr/>
                    </p:nvSpPr>
                    <p:spPr>
                      <a:xfrm rot="16200000">
                        <a:off x="-1027886" y="1136293"/>
                        <a:ext cx="2244008" cy="282254"/>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Luciferase activity (RLU/2 min)</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62" name="グループ化 61"/>
                      <p:cNvGrpSpPr/>
                      <p:nvPr/>
                    </p:nvGrpSpPr>
                    <p:grpSpPr>
                      <a:xfrm>
                        <a:off x="121686" y="174987"/>
                        <a:ext cx="2725802" cy="2171708"/>
                        <a:chOff x="121686" y="174987"/>
                        <a:chExt cx="2725802" cy="2171708"/>
                      </a:xfrm>
                    </p:grpSpPr>
                    <p:grpSp>
                      <p:nvGrpSpPr>
                        <p:cNvPr id="64" name="グループ化 63"/>
                        <p:cNvGrpSpPr/>
                        <p:nvPr/>
                      </p:nvGrpSpPr>
                      <p:grpSpPr>
                        <a:xfrm>
                          <a:off x="121686" y="174987"/>
                          <a:ext cx="2725802" cy="1975956"/>
                          <a:chOff x="121686" y="174987"/>
                          <a:chExt cx="2725802" cy="1975956"/>
                        </a:xfrm>
                      </p:grpSpPr>
                      <p:cxnSp>
                        <p:nvCxnSpPr>
                          <p:cNvPr id="128" name="直線コネクタ 127"/>
                          <p:cNvCxnSpPr/>
                          <p:nvPr/>
                        </p:nvCxnSpPr>
                        <p:spPr>
                          <a:xfrm>
                            <a:off x="475487" y="293442"/>
                            <a:ext cx="0" cy="1584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直線コネクタ 128"/>
                          <p:cNvCxnSpPr/>
                          <p:nvPr/>
                        </p:nvCxnSpPr>
                        <p:spPr>
                          <a:xfrm>
                            <a:off x="439487" y="1877442"/>
                            <a:ext cx="360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直線コネクタ 129"/>
                          <p:cNvCxnSpPr/>
                          <p:nvPr/>
                        </p:nvCxnSpPr>
                        <p:spPr>
                          <a:xfrm>
                            <a:off x="439487" y="293442"/>
                            <a:ext cx="360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直線コネクタ 130"/>
                          <p:cNvCxnSpPr/>
                          <p:nvPr/>
                        </p:nvCxnSpPr>
                        <p:spPr>
                          <a:xfrm>
                            <a:off x="439487" y="689442"/>
                            <a:ext cx="360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直線コネクタ 131"/>
                          <p:cNvCxnSpPr/>
                          <p:nvPr/>
                        </p:nvCxnSpPr>
                        <p:spPr>
                          <a:xfrm>
                            <a:off x="439487" y="1085442"/>
                            <a:ext cx="360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直線コネクタ 132"/>
                          <p:cNvCxnSpPr/>
                          <p:nvPr/>
                        </p:nvCxnSpPr>
                        <p:spPr>
                          <a:xfrm>
                            <a:off x="439487" y="1481442"/>
                            <a:ext cx="360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直線コネクタ 133"/>
                          <p:cNvCxnSpPr/>
                          <p:nvPr/>
                        </p:nvCxnSpPr>
                        <p:spPr>
                          <a:xfrm>
                            <a:off x="475487" y="1877442"/>
                            <a:ext cx="0" cy="3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直線コネクタ 134"/>
                          <p:cNvCxnSpPr/>
                          <p:nvPr/>
                        </p:nvCxnSpPr>
                        <p:spPr>
                          <a:xfrm>
                            <a:off x="1015487" y="1877442"/>
                            <a:ext cx="0" cy="3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直線コネクタ 135"/>
                          <p:cNvCxnSpPr/>
                          <p:nvPr/>
                        </p:nvCxnSpPr>
                        <p:spPr>
                          <a:xfrm>
                            <a:off x="1555487" y="1877442"/>
                            <a:ext cx="0" cy="3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直線コネクタ 136"/>
                          <p:cNvCxnSpPr/>
                          <p:nvPr/>
                        </p:nvCxnSpPr>
                        <p:spPr>
                          <a:xfrm>
                            <a:off x="2095487" y="1877442"/>
                            <a:ext cx="0" cy="3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直線コネクタ 137"/>
                          <p:cNvCxnSpPr/>
                          <p:nvPr/>
                        </p:nvCxnSpPr>
                        <p:spPr>
                          <a:xfrm>
                            <a:off x="2635487" y="1877442"/>
                            <a:ext cx="0" cy="36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39" name="テキスト ボックス 138"/>
                          <p:cNvSpPr txBox="1"/>
                          <p:nvPr/>
                        </p:nvSpPr>
                        <p:spPr>
                          <a:xfrm>
                            <a:off x="230458" y="1753174"/>
                            <a:ext cx="274741" cy="273228"/>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0" name="テキスト ボックス 139"/>
                          <p:cNvSpPr txBox="1"/>
                          <p:nvPr/>
                        </p:nvSpPr>
                        <p:spPr>
                          <a:xfrm>
                            <a:off x="121686" y="1362987"/>
                            <a:ext cx="405414" cy="273228"/>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1.0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1" name="テキスト ボックス 140"/>
                          <p:cNvSpPr txBox="1"/>
                          <p:nvPr/>
                        </p:nvSpPr>
                        <p:spPr>
                          <a:xfrm>
                            <a:off x="121686" y="966598"/>
                            <a:ext cx="405414" cy="273228"/>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2.0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2" name="テキスト ボックス 141"/>
                          <p:cNvSpPr txBox="1"/>
                          <p:nvPr/>
                        </p:nvSpPr>
                        <p:spPr>
                          <a:xfrm>
                            <a:off x="121686" y="571428"/>
                            <a:ext cx="405414" cy="273228"/>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3.0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3" name="テキスト ボックス 142"/>
                          <p:cNvSpPr txBox="1"/>
                          <p:nvPr/>
                        </p:nvSpPr>
                        <p:spPr>
                          <a:xfrm>
                            <a:off x="121686" y="174987"/>
                            <a:ext cx="405414" cy="273228"/>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4.0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4" name="テキスト ボックス 143"/>
                          <p:cNvSpPr txBox="1"/>
                          <p:nvPr/>
                        </p:nvSpPr>
                        <p:spPr>
                          <a:xfrm>
                            <a:off x="355856" y="1877442"/>
                            <a:ext cx="274741" cy="273228"/>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5" name="テキスト ボックス 144"/>
                          <p:cNvSpPr txBox="1"/>
                          <p:nvPr/>
                        </p:nvSpPr>
                        <p:spPr>
                          <a:xfrm>
                            <a:off x="866177" y="1877714"/>
                            <a:ext cx="361311" cy="273228"/>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10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6" name="テキスト ボックス 145"/>
                          <p:cNvSpPr txBox="1"/>
                          <p:nvPr/>
                        </p:nvSpPr>
                        <p:spPr>
                          <a:xfrm>
                            <a:off x="1406177" y="1877714"/>
                            <a:ext cx="361311" cy="273228"/>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20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7" name="テキスト ボックス 146"/>
                          <p:cNvSpPr txBox="1"/>
                          <p:nvPr/>
                        </p:nvSpPr>
                        <p:spPr>
                          <a:xfrm>
                            <a:off x="1946177" y="1877715"/>
                            <a:ext cx="361311" cy="273228"/>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30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8" name="テキスト ボックス 147"/>
                          <p:cNvSpPr txBox="1"/>
                          <p:nvPr/>
                        </p:nvSpPr>
                        <p:spPr>
                          <a:xfrm>
                            <a:off x="2486177" y="1877714"/>
                            <a:ext cx="361311" cy="273228"/>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40</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9" name="直線コネクタ 148"/>
                          <p:cNvCxnSpPr/>
                          <p:nvPr/>
                        </p:nvCxnSpPr>
                        <p:spPr>
                          <a:xfrm>
                            <a:off x="475487" y="1877442"/>
                            <a:ext cx="23400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5" name="テキスト ボックス 64"/>
                        <p:cNvSpPr txBox="1"/>
                        <p:nvPr/>
                      </p:nvSpPr>
                      <p:spPr>
                        <a:xfrm>
                          <a:off x="1256811" y="2073467"/>
                          <a:ext cx="1032644" cy="273228"/>
                        </a:xfrm>
                        <a:prstGeom prst="rect">
                          <a:avLst/>
                        </a:prstGeom>
                        <a:noFill/>
                        <a:ln w="6350">
                          <a:noFill/>
                        </a:ln>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Time</a:t>
                          </a:r>
                          <a:r>
                            <a:rPr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ja-JP" altLang="en-US" sz="12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hr</a:t>
                          </a:r>
                          <a:r>
                            <a:rPr lang="ja-JP" altLang="en-US" sz="12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66" name="グループ化 65"/>
                        <p:cNvGrpSpPr/>
                        <p:nvPr/>
                      </p:nvGrpSpPr>
                      <p:grpSpPr>
                        <a:xfrm>
                          <a:off x="445100" y="489002"/>
                          <a:ext cx="2218632" cy="1416511"/>
                          <a:chOff x="3085398" y="1263702"/>
                          <a:chExt cx="2218632" cy="1416511"/>
                        </a:xfrm>
                      </p:grpSpPr>
                      <p:grpSp>
                        <p:nvGrpSpPr>
                          <p:cNvPr id="68" name="グループ化 67"/>
                          <p:cNvGrpSpPr/>
                          <p:nvPr/>
                        </p:nvGrpSpPr>
                        <p:grpSpPr>
                          <a:xfrm>
                            <a:off x="3517200" y="1263702"/>
                            <a:ext cx="1786830" cy="1340516"/>
                            <a:chOff x="3517200" y="1263702"/>
                            <a:chExt cx="1786830" cy="1340516"/>
                          </a:xfrm>
                        </p:grpSpPr>
                        <p:cxnSp>
                          <p:nvCxnSpPr>
                            <p:cNvPr id="92" name="直線コネクタ 91"/>
                            <p:cNvCxnSpPr/>
                            <p:nvPr/>
                          </p:nvCxnSpPr>
                          <p:spPr>
                            <a:xfrm>
                              <a:off x="3545829" y="2585975"/>
                              <a:ext cx="0" cy="72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直線コネクタ 92"/>
                            <p:cNvCxnSpPr/>
                            <p:nvPr/>
                          </p:nvCxnSpPr>
                          <p:spPr>
                            <a:xfrm>
                              <a:off x="3760064" y="1997496"/>
                              <a:ext cx="0" cy="1476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直線コネクタ 93"/>
                            <p:cNvCxnSpPr/>
                            <p:nvPr/>
                          </p:nvCxnSpPr>
                          <p:spPr>
                            <a:xfrm>
                              <a:off x="3978000" y="1509090"/>
                              <a:ext cx="0" cy="2268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直線コネクタ 94"/>
                            <p:cNvCxnSpPr/>
                            <p:nvPr/>
                          </p:nvCxnSpPr>
                          <p:spPr>
                            <a:xfrm>
                              <a:off x="4192045" y="1360788"/>
                              <a:ext cx="0" cy="2268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直線コネクタ 95"/>
                            <p:cNvCxnSpPr/>
                            <p:nvPr/>
                          </p:nvCxnSpPr>
                          <p:spPr>
                            <a:xfrm>
                              <a:off x="4410000" y="1311607"/>
                              <a:ext cx="0" cy="2268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直線コネクタ 96"/>
                            <p:cNvCxnSpPr/>
                            <p:nvPr/>
                          </p:nvCxnSpPr>
                          <p:spPr>
                            <a:xfrm>
                              <a:off x="4624950" y="1263702"/>
                              <a:ext cx="0" cy="2484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直線コネクタ 97"/>
                            <p:cNvCxnSpPr/>
                            <p:nvPr/>
                          </p:nvCxnSpPr>
                          <p:spPr>
                            <a:xfrm>
                              <a:off x="4840950" y="1269683"/>
                              <a:ext cx="0" cy="2556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直線コネクタ 98"/>
                            <p:cNvCxnSpPr/>
                            <p:nvPr/>
                          </p:nvCxnSpPr>
                          <p:spPr>
                            <a:xfrm>
                              <a:off x="5056819" y="1324731"/>
                              <a:ext cx="0" cy="3276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直線コネクタ 99"/>
                            <p:cNvCxnSpPr/>
                            <p:nvPr/>
                          </p:nvCxnSpPr>
                          <p:spPr>
                            <a:xfrm>
                              <a:off x="5272950" y="1376988"/>
                              <a:ext cx="0" cy="3564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直線コネクタ 100"/>
                            <p:cNvCxnSpPr/>
                            <p:nvPr/>
                          </p:nvCxnSpPr>
                          <p:spPr>
                            <a:xfrm>
                              <a:off x="3545829" y="2595499"/>
                              <a:ext cx="0" cy="72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線コネクタ 101"/>
                            <p:cNvCxnSpPr/>
                            <p:nvPr/>
                          </p:nvCxnSpPr>
                          <p:spPr>
                            <a:xfrm>
                              <a:off x="3760064" y="2147499"/>
                              <a:ext cx="0" cy="1476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直線コネクタ 102"/>
                            <p:cNvCxnSpPr/>
                            <p:nvPr/>
                          </p:nvCxnSpPr>
                          <p:spPr>
                            <a:xfrm>
                              <a:off x="3978000" y="1735285"/>
                              <a:ext cx="0" cy="2268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直線コネクタ 103"/>
                            <p:cNvCxnSpPr/>
                            <p:nvPr/>
                          </p:nvCxnSpPr>
                          <p:spPr>
                            <a:xfrm>
                              <a:off x="4192045" y="1589364"/>
                              <a:ext cx="0" cy="2268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直線コネクタ 104"/>
                            <p:cNvCxnSpPr/>
                            <p:nvPr/>
                          </p:nvCxnSpPr>
                          <p:spPr>
                            <a:xfrm>
                              <a:off x="4410000" y="1540183"/>
                              <a:ext cx="0" cy="2268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直線コネクタ 105"/>
                            <p:cNvCxnSpPr/>
                            <p:nvPr/>
                          </p:nvCxnSpPr>
                          <p:spPr>
                            <a:xfrm>
                              <a:off x="4624950" y="1513707"/>
                              <a:ext cx="0" cy="2484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直線コネクタ 106"/>
                            <p:cNvCxnSpPr/>
                            <p:nvPr/>
                          </p:nvCxnSpPr>
                          <p:spPr>
                            <a:xfrm>
                              <a:off x="4840950" y="1526831"/>
                              <a:ext cx="0" cy="2556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直線コネクタ 107"/>
                            <p:cNvCxnSpPr/>
                            <p:nvPr/>
                          </p:nvCxnSpPr>
                          <p:spPr>
                            <a:xfrm>
                              <a:off x="5056819" y="1653309"/>
                              <a:ext cx="0" cy="3276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直線コネクタ 108"/>
                            <p:cNvCxnSpPr/>
                            <p:nvPr/>
                          </p:nvCxnSpPr>
                          <p:spPr>
                            <a:xfrm>
                              <a:off x="5272950" y="1734138"/>
                              <a:ext cx="0" cy="3564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直線コネクタ 109"/>
                            <p:cNvCxnSpPr/>
                            <p:nvPr/>
                          </p:nvCxnSpPr>
                          <p:spPr>
                            <a:xfrm>
                              <a:off x="3517200" y="2604218"/>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直線コネクタ 110"/>
                            <p:cNvCxnSpPr/>
                            <p:nvPr/>
                          </p:nvCxnSpPr>
                          <p:spPr>
                            <a:xfrm>
                              <a:off x="3517200" y="2585717"/>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直線コネクタ 111"/>
                            <p:cNvCxnSpPr/>
                            <p:nvPr/>
                          </p:nvCxnSpPr>
                          <p:spPr>
                            <a:xfrm>
                              <a:off x="3733907" y="2296337"/>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直線コネクタ 112"/>
                            <p:cNvCxnSpPr/>
                            <p:nvPr/>
                          </p:nvCxnSpPr>
                          <p:spPr>
                            <a:xfrm>
                              <a:off x="3733907" y="1997416"/>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直線コネクタ 113"/>
                            <p:cNvCxnSpPr/>
                            <p:nvPr/>
                          </p:nvCxnSpPr>
                          <p:spPr>
                            <a:xfrm>
                              <a:off x="3949193" y="1963686"/>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直線コネクタ 114"/>
                            <p:cNvCxnSpPr/>
                            <p:nvPr/>
                          </p:nvCxnSpPr>
                          <p:spPr>
                            <a:xfrm>
                              <a:off x="3949193" y="1509090"/>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直線コネクタ 115"/>
                            <p:cNvCxnSpPr/>
                            <p:nvPr/>
                          </p:nvCxnSpPr>
                          <p:spPr>
                            <a:xfrm>
                              <a:off x="4165200" y="1814568"/>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直線コネクタ 116"/>
                            <p:cNvCxnSpPr/>
                            <p:nvPr/>
                          </p:nvCxnSpPr>
                          <p:spPr>
                            <a:xfrm>
                              <a:off x="4165200" y="1357329"/>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直線コネクタ 117"/>
                            <p:cNvCxnSpPr/>
                            <p:nvPr/>
                          </p:nvCxnSpPr>
                          <p:spPr>
                            <a:xfrm>
                              <a:off x="4381200" y="1768743"/>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直線コネクタ 118"/>
                            <p:cNvCxnSpPr/>
                            <p:nvPr/>
                          </p:nvCxnSpPr>
                          <p:spPr>
                            <a:xfrm>
                              <a:off x="4381200" y="1308861"/>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直線コネクタ 119"/>
                            <p:cNvCxnSpPr/>
                            <p:nvPr/>
                          </p:nvCxnSpPr>
                          <p:spPr>
                            <a:xfrm>
                              <a:off x="4597849" y="1763457"/>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直線コネクタ 120"/>
                            <p:cNvCxnSpPr/>
                            <p:nvPr/>
                          </p:nvCxnSpPr>
                          <p:spPr>
                            <a:xfrm>
                              <a:off x="4597849" y="1263930"/>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直線コネクタ 121"/>
                            <p:cNvCxnSpPr/>
                            <p:nvPr/>
                          </p:nvCxnSpPr>
                          <p:spPr>
                            <a:xfrm>
                              <a:off x="4813681" y="1783707"/>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直線コネクタ 122"/>
                            <p:cNvCxnSpPr/>
                            <p:nvPr/>
                          </p:nvCxnSpPr>
                          <p:spPr>
                            <a:xfrm>
                              <a:off x="4813681" y="1268322"/>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直線コネクタ 123"/>
                            <p:cNvCxnSpPr/>
                            <p:nvPr/>
                          </p:nvCxnSpPr>
                          <p:spPr>
                            <a:xfrm>
                              <a:off x="5029513" y="1981038"/>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直線コネクタ 124"/>
                            <p:cNvCxnSpPr/>
                            <p:nvPr/>
                          </p:nvCxnSpPr>
                          <p:spPr>
                            <a:xfrm>
                              <a:off x="5029513" y="1320288"/>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直線コネクタ 125"/>
                            <p:cNvCxnSpPr/>
                            <p:nvPr/>
                          </p:nvCxnSpPr>
                          <p:spPr>
                            <a:xfrm>
                              <a:off x="5246430" y="2091150"/>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直線コネクタ 126"/>
                            <p:cNvCxnSpPr/>
                            <p:nvPr/>
                          </p:nvCxnSpPr>
                          <p:spPr>
                            <a:xfrm>
                              <a:off x="5246430" y="1374964"/>
                              <a:ext cx="576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 name="グループ化 68"/>
                          <p:cNvGrpSpPr/>
                          <p:nvPr/>
                        </p:nvGrpSpPr>
                        <p:grpSpPr>
                          <a:xfrm>
                            <a:off x="3085398" y="1481413"/>
                            <a:ext cx="2217600" cy="1198800"/>
                            <a:chOff x="403200" y="594000"/>
                            <a:chExt cx="2217600" cy="1198800"/>
                          </a:xfrm>
                          <a:solidFill>
                            <a:schemeClr val="bg1"/>
                          </a:solidFill>
                        </p:grpSpPr>
                        <p:sp>
                          <p:nvSpPr>
                            <p:cNvPr id="81" name="円/楕円 80"/>
                            <p:cNvSpPr/>
                            <p:nvPr/>
                          </p:nvSpPr>
                          <p:spPr>
                            <a:xfrm>
                              <a:off x="403200" y="1735200"/>
                              <a:ext cx="57600" cy="57600"/>
                            </a:xfrm>
                            <a:prstGeom prst="ellipse">
                              <a:avLst/>
                            </a:prstGeom>
                            <a:solidFill>
                              <a:schemeClr val="tx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 name="円/楕円 81"/>
                            <p:cNvSpPr/>
                            <p:nvPr/>
                          </p:nvSpPr>
                          <p:spPr>
                            <a:xfrm>
                              <a:off x="619200" y="1735200"/>
                              <a:ext cx="57600" cy="57600"/>
                            </a:xfrm>
                            <a:prstGeom prst="ellipse">
                              <a:avLst/>
                            </a:prstGeom>
                            <a:solidFill>
                              <a:schemeClr val="tx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 name="円/楕円 82"/>
                            <p:cNvSpPr/>
                            <p:nvPr/>
                          </p:nvSpPr>
                          <p:spPr>
                            <a:xfrm>
                              <a:off x="835200" y="1677600"/>
                              <a:ext cx="57600" cy="57600"/>
                            </a:xfrm>
                            <a:prstGeom prst="ellipse">
                              <a:avLst/>
                            </a:prstGeom>
                            <a:solidFill>
                              <a:schemeClr val="tx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 name="円/楕円 83"/>
                            <p:cNvSpPr/>
                            <p:nvPr/>
                          </p:nvSpPr>
                          <p:spPr>
                            <a:xfrm>
                              <a:off x="1051200" y="1227600"/>
                              <a:ext cx="57600" cy="57600"/>
                            </a:xfrm>
                            <a:prstGeom prst="ellipse">
                              <a:avLst/>
                            </a:prstGeom>
                            <a:solidFill>
                              <a:schemeClr val="tx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 name="円/楕円 84"/>
                            <p:cNvSpPr/>
                            <p:nvPr/>
                          </p:nvSpPr>
                          <p:spPr>
                            <a:xfrm>
                              <a:off x="1267200" y="817200"/>
                              <a:ext cx="57600" cy="57600"/>
                            </a:xfrm>
                            <a:prstGeom prst="ellipse">
                              <a:avLst/>
                            </a:prstGeom>
                            <a:solidFill>
                              <a:schemeClr val="tx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 name="円/楕円 85"/>
                            <p:cNvSpPr/>
                            <p:nvPr/>
                          </p:nvSpPr>
                          <p:spPr>
                            <a:xfrm>
                              <a:off x="1483200" y="669600"/>
                              <a:ext cx="57600" cy="57600"/>
                            </a:xfrm>
                            <a:prstGeom prst="ellipse">
                              <a:avLst/>
                            </a:prstGeom>
                            <a:solidFill>
                              <a:schemeClr val="tx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7" name="円/楕円 86"/>
                            <p:cNvSpPr/>
                            <p:nvPr/>
                          </p:nvSpPr>
                          <p:spPr>
                            <a:xfrm>
                              <a:off x="1699200" y="619200"/>
                              <a:ext cx="57600" cy="57600"/>
                            </a:xfrm>
                            <a:prstGeom prst="ellipse">
                              <a:avLst/>
                            </a:prstGeom>
                            <a:solidFill>
                              <a:schemeClr val="tx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8" name="円/楕円 87"/>
                            <p:cNvSpPr/>
                            <p:nvPr/>
                          </p:nvSpPr>
                          <p:spPr>
                            <a:xfrm>
                              <a:off x="1915200" y="594000"/>
                              <a:ext cx="57600" cy="57600"/>
                            </a:xfrm>
                            <a:prstGeom prst="ellipse">
                              <a:avLst/>
                            </a:prstGeom>
                            <a:solidFill>
                              <a:schemeClr val="tx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 name="円/楕円 88"/>
                            <p:cNvSpPr/>
                            <p:nvPr/>
                          </p:nvSpPr>
                          <p:spPr>
                            <a:xfrm>
                              <a:off x="2131200" y="608400"/>
                              <a:ext cx="57600" cy="57600"/>
                            </a:xfrm>
                            <a:prstGeom prst="ellipse">
                              <a:avLst/>
                            </a:prstGeom>
                            <a:solidFill>
                              <a:schemeClr val="tx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 name="円/楕円 89"/>
                            <p:cNvSpPr/>
                            <p:nvPr/>
                          </p:nvSpPr>
                          <p:spPr>
                            <a:xfrm>
                              <a:off x="2347200" y="734400"/>
                              <a:ext cx="57600" cy="57600"/>
                            </a:xfrm>
                            <a:prstGeom prst="ellipse">
                              <a:avLst/>
                            </a:prstGeom>
                            <a:solidFill>
                              <a:schemeClr val="tx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1" name="円/楕円 90"/>
                            <p:cNvSpPr/>
                            <p:nvPr/>
                          </p:nvSpPr>
                          <p:spPr>
                            <a:xfrm>
                              <a:off x="2563200" y="813600"/>
                              <a:ext cx="57600" cy="57600"/>
                            </a:xfrm>
                            <a:prstGeom prst="ellipse">
                              <a:avLst/>
                            </a:prstGeom>
                            <a:solidFill>
                              <a:schemeClr val="tx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8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70" name="グループ化 69"/>
                          <p:cNvGrpSpPr/>
                          <p:nvPr/>
                        </p:nvGrpSpPr>
                        <p:grpSpPr>
                          <a:xfrm>
                            <a:off x="3115230" y="1509304"/>
                            <a:ext cx="2160000" cy="1141200"/>
                            <a:chOff x="3112950" y="1512216"/>
                            <a:chExt cx="2160000" cy="1141200"/>
                          </a:xfrm>
                        </p:grpSpPr>
                        <p:cxnSp>
                          <p:nvCxnSpPr>
                            <p:cNvPr id="71" name="直線コネクタ 70"/>
                            <p:cNvCxnSpPr/>
                            <p:nvPr/>
                          </p:nvCxnSpPr>
                          <p:spPr>
                            <a:xfrm flipH="1">
                              <a:off x="3112950" y="2653416"/>
                              <a:ext cx="21600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直線コネクタ 71"/>
                            <p:cNvCxnSpPr/>
                            <p:nvPr/>
                          </p:nvCxnSpPr>
                          <p:spPr>
                            <a:xfrm flipH="1">
                              <a:off x="3328950" y="2595816"/>
                              <a:ext cx="216000" cy="57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直線コネクタ 72"/>
                            <p:cNvCxnSpPr/>
                            <p:nvPr/>
                          </p:nvCxnSpPr>
                          <p:spPr>
                            <a:xfrm flipH="1">
                              <a:off x="3545829" y="2147871"/>
                              <a:ext cx="217502" cy="45032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直線コネクタ 73"/>
                            <p:cNvCxnSpPr/>
                            <p:nvPr/>
                          </p:nvCxnSpPr>
                          <p:spPr>
                            <a:xfrm flipH="1">
                              <a:off x="3760950" y="1731816"/>
                              <a:ext cx="216000" cy="41607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直線コネクタ 74"/>
                            <p:cNvCxnSpPr/>
                            <p:nvPr/>
                          </p:nvCxnSpPr>
                          <p:spPr>
                            <a:xfrm flipH="1">
                              <a:off x="3979331" y="1587816"/>
                              <a:ext cx="216000" cy="144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直線コネクタ 75"/>
                            <p:cNvCxnSpPr/>
                            <p:nvPr/>
                          </p:nvCxnSpPr>
                          <p:spPr>
                            <a:xfrm flipH="1">
                              <a:off x="4192950" y="1537416"/>
                              <a:ext cx="216000" cy="504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直線コネクタ 76"/>
                            <p:cNvCxnSpPr/>
                            <p:nvPr/>
                          </p:nvCxnSpPr>
                          <p:spPr>
                            <a:xfrm flipH="1">
                              <a:off x="4408950" y="1512216"/>
                              <a:ext cx="216000" cy="252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直線コネクタ 77"/>
                            <p:cNvCxnSpPr/>
                            <p:nvPr/>
                          </p:nvCxnSpPr>
                          <p:spPr>
                            <a:xfrm flipH="1" flipV="1">
                              <a:off x="4624950" y="1512216"/>
                              <a:ext cx="216000" cy="12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直線コネクタ 78"/>
                            <p:cNvCxnSpPr/>
                            <p:nvPr/>
                          </p:nvCxnSpPr>
                          <p:spPr>
                            <a:xfrm flipH="1" flipV="1">
                              <a:off x="4840950" y="1524816"/>
                              <a:ext cx="216000" cy="1278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直線コネクタ 79"/>
                            <p:cNvCxnSpPr/>
                            <p:nvPr/>
                          </p:nvCxnSpPr>
                          <p:spPr>
                            <a:xfrm flipH="1" flipV="1">
                              <a:off x="5055448" y="1652616"/>
                              <a:ext cx="217502" cy="828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67" name="テキスト ボックス 66"/>
                        <p:cNvSpPr txBox="1"/>
                        <p:nvPr/>
                      </p:nvSpPr>
                      <p:spPr>
                        <a:xfrm>
                          <a:off x="457487" y="185113"/>
                          <a:ext cx="671659" cy="303587"/>
                        </a:xfrm>
                        <a:prstGeom prst="rect">
                          <a:avLst/>
                        </a:prstGeom>
                        <a:noFill/>
                        <a:ln w="6350">
                          <a:noFill/>
                        </a:ln>
                      </p:spPr>
                      <p:txBody>
                        <a:bodyPr wrap="none" rtlCol="0">
                          <a:spAutoFit/>
                        </a:bodyPr>
                        <a:lstStyle/>
                        <a:p>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(x10</a:t>
                          </a:r>
                          <a:r>
                            <a:rPr kumimoji="1" lang="en-US" altLang="ja-JP" sz="1400" baseline="30000" dirty="0" smtClean="0">
                              <a:latin typeface="Arial Unicode MS" panose="020B0604020202020204" pitchFamily="50" charset="-128"/>
                              <a:ea typeface="Arial Unicode MS" panose="020B0604020202020204" pitchFamily="50" charset="-128"/>
                              <a:cs typeface="Arial Unicode MS" panose="020B0604020202020204" pitchFamily="50" charset="-128"/>
                            </a:rPr>
                            <a:t>7</a:t>
                          </a: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265" name="テキスト ボックス 2"/>
                    <p:cNvSpPr txBox="1">
                      <a:spLocks noChangeArrowheads="1"/>
                    </p:cNvSpPr>
                    <p:nvPr/>
                  </p:nvSpPr>
                  <p:spPr bwMode="auto">
                    <a:xfrm>
                      <a:off x="776478" y="4667791"/>
                      <a:ext cx="981432" cy="3511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ssPalmA</a:t>
                      </a:r>
                      <a:endPar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6" name="テキスト ボックス 2"/>
                    <p:cNvSpPr txBox="1">
                      <a:spLocks noChangeArrowheads="1"/>
                    </p:cNvSpPr>
                    <p:nvPr/>
                  </p:nvSpPr>
                  <p:spPr bwMode="auto">
                    <a:xfrm>
                      <a:off x="1962540" y="5650641"/>
                      <a:ext cx="1013137" cy="3511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ssPalmM</a:t>
                      </a:r>
                      <a:endPar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7" name="テキスト ボックス 2"/>
                    <p:cNvSpPr txBox="1">
                      <a:spLocks noChangeArrowheads="1"/>
                    </p:cNvSpPr>
                    <p:nvPr/>
                  </p:nvSpPr>
                  <p:spPr bwMode="auto">
                    <a:xfrm>
                      <a:off x="2035916" y="5842315"/>
                      <a:ext cx="882796" cy="3511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DOTAP</a:t>
                      </a:r>
                      <a:endPar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2" name="右中かっこ 271"/>
                    <p:cNvSpPr/>
                    <p:nvPr/>
                  </p:nvSpPr>
                  <p:spPr>
                    <a:xfrm>
                      <a:off x="2977939" y="6047446"/>
                      <a:ext cx="45719" cy="297840"/>
                    </a:xfrm>
                    <a:prstGeom prst="righ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300" name="U ターン矢印 299"/>
                  <p:cNvSpPr/>
                  <p:nvPr/>
                </p:nvSpPr>
                <p:spPr>
                  <a:xfrm rot="5400000">
                    <a:off x="2855231" y="5789055"/>
                    <a:ext cx="411889" cy="280926"/>
                  </a:xfrm>
                  <a:prstGeom prst="uturnArrow">
                    <a:avLst>
                      <a:gd name="adj1" fmla="val 27103"/>
                      <a:gd name="adj2" fmla="val 25000"/>
                      <a:gd name="adj3" fmla="val 33047"/>
                      <a:gd name="adj4" fmla="val 33578"/>
                      <a:gd name="adj5" fmla="val 750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660" name="テキスト ボックス 2"/>
              <p:cNvSpPr txBox="1">
                <a:spLocks noChangeArrowheads="1"/>
              </p:cNvSpPr>
              <p:nvPr/>
            </p:nvSpPr>
            <p:spPr bwMode="auto">
              <a:xfrm>
                <a:off x="39364" y="3211923"/>
                <a:ext cx="2444900" cy="36933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800" b="1" dirty="0" smtClean="0">
                    <a:latin typeface="Arial Unicode MS" panose="020B0604020202020204" pitchFamily="50" charset="-128"/>
                    <a:ea typeface="Arial Unicode MS" panose="020B0604020202020204" pitchFamily="50" charset="-128"/>
                    <a:cs typeface="Arial Unicode MS" panose="020B0604020202020204" pitchFamily="50" charset="-128"/>
                  </a:rPr>
                  <a:t>Function of </a:t>
                </a:r>
                <a:r>
                  <a:rPr lang="en-US" altLang="ja-JP" sz="1800" b="1" dirty="0" err="1" smtClean="0">
                    <a:latin typeface="Arial Unicode MS" panose="020B0604020202020204" pitchFamily="50" charset="-128"/>
                    <a:ea typeface="Arial Unicode MS" panose="020B0604020202020204" pitchFamily="50" charset="-128"/>
                    <a:cs typeface="Arial Unicode MS" panose="020B0604020202020204" pitchFamily="50" charset="-128"/>
                  </a:rPr>
                  <a:t>LNP</a:t>
                </a:r>
                <a:r>
                  <a:rPr lang="en-US" altLang="ja-JP" sz="1800" b="1" baseline="-25000"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ssPalm</a:t>
                </a:r>
                <a:r>
                  <a:rPr lang="en-US" altLang="ja-JP" sz="1800" b="1" baseline="-25000" dirty="0" err="1" smtClean="0">
                    <a:solidFill>
                      <a:srgbClr val="FF3300"/>
                    </a:solidFill>
                    <a:latin typeface="Arial Unicode MS" panose="020B0604020202020204" pitchFamily="50" charset="-128"/>
                    <a:ea typeface="Arial Unicode MS" panose="020B0604020202020204" pitchFamily="50" charset="-128"/>
                    <a:cs typeface="Arial Unicode MS" panose="020B0604020202020204" pitchFamily="50" charset="-128"/>
                  </a:rPr>
                  <a:t>A</a:t>
                </a:r>
                <a:endParaRPr lang="en-US" altLang="ja-JP" sz="1800" b="1" baseline="-25000" dirty="0">
                  <a:solidFill>
                    <a:srgbClr val="FF33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664" name="テキスト ボックス 6"/>
            <p:cNvSpPr txBox="1">
              <a:spLocks noChangeArrowheads="1"/>
            </p:cNvSpPr>
            <p:nvPr/>
          </p:nvSpPr>
          <p:spPr bwMode="auto">
            <a:xfrm>
              <a:off x="-224913" y="6434446"/>
              <a:ext cx="3512670" cy="3103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algn="ctr" eaLnBrk="1" hangingPunct="1">
                <a:lnSpc>
                  <a:spcPts val="1675"/>
                </a:lnSpc>
              </a:pPr>
              <a:r>
                <a:rPr lang="en-US" altLang="ja-JP" sz="1050" dirty="0" smtClean="0">
                  <a:latin typeface="Arial Unicode MS" pitchFamily="50" charset="-128"/>
                  <a:ea typeface="Arial Unicode MS" pitchFamily="50" charset="-128"/>
                  <a:cs typeface="Arial Unicode MS" pitchFamily="50" charset="-128"/>
                </a:rPr>
                <a:t>Tanaka H and Akita Het al. </a:t>
              </a:r>
              <a:r>
                <a:rPr lang="en-US" altLang="ja-JP" sz="1050" b="1" dirty="0" smtClean="0">
                  <a:latin typeface="Arial Unicode MS" pitchFamily="50" charset="-128"/>
                  <a:ea typeface="Arial Unicode MS" pitchFamily="50" charset="-128"/>
                  <a:cs typeface="Arial Unicode MS" pitchFamily="50" charset="-128"/>
                </a:rPr>
                <a:t>Biomaterials. </a:t>
              </a:r>
              <a:r>
                <a:rPr lang="en-US" altLang="ja-JP" sz="1050" dirty="0" smtClean="0">
                  <a:latin typeface="Arial Unicode MS" pitchFamily="50" charset="-128"/>
                  <a:ea typeface="Arial Unicode MS" pitchFamily="50" charset="-128"/>
                  <a:cs typeface="Arial Unicode MS" pitchFamily="50" charset="-128"/>
                </a:rPr>
                <a:t>2014</a:t>
              </a:r>
              <a:endParaRPr lang="ja-JP" altLang="en-US" sz="1050" dirty="0">
                <a:latin typeface="Arial Unicode MS" pitchFamily="50" charset="-128"/>
                <a:ea typeface="Arial Unicode MS" pitchFamily="50" charset="-128"/>
                <a:cs typeface="Arial Unicode MS" pitchFamily="50" charset="-128"/>
              </a:endParaRPr>
            </a:p>
          </p:txBody>
        </p:sp>
      </p:grpSp>
      <p:sp>
        <p:nvSpPr>
          <p:cNvPr id="657" name="テキスト ボックス 656"/>
          <p:cNvSpPr txBox="1">
            <a:spLocks noChangeArrowheads="1"/>
          </p:cNvSpPr>
          <p:nvPr/>
        </p:nvSpPr>
        <p:spPr bwMode="auto">
          <a:xfrm>
            <a:off x="472063" y="87563"/>
            <a:ext cx="380905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2800" dirty="0" smtClean="0">
                <a:latin typeface="Arial Unicode MS" panose="020B0604020202020204" pitchFamily="50" charset="-128"/>
                <a:ea typeface="Arial Unicode MS" panose="020B0604020202020204" pitchFamily="50" charset="-128"/>
                <a:cs typeface="Arial Unicode MS" panose="020B0604020202020204" pitchFamily="50" charset="-128"/>
              </a:rPr>
              <a:t>2</a:t>
            </a:r>
            <a:r>
              <a:rPr lang="en-US" altLang="ja-JP" sz="2800" baseline="30000" dirty="0" smtClean="0">
                <a:latin typeface="Arial Unicode MS" panose="020B0604020202020204" pitchFamily="50" charset="-128"/>
                <a:ea typeface="Arial Unicode MS" panose="020B0604020202020204" pitchFamily="50" charset="-128"/>
                <a:cs typeface="Arial Unicode MS" panose="020B0604020202020204" pitchFamily="50" charset="-128"/>
              </a:rPr>
              <a:t>nd</a:t>
            </a:r>
            <a:r>
              <a:rPr lang="en-US" altLang="ja-JP" sz="2800" dirty="0" smtClean="0">
                <a:latin typeface="Arial Unicode MS" panose="020B0604020202020204" pitchFamily="50" charset="-128"/>
                <a:ea typeface="Arial Unicode MS" panose="020B0604020202020204" pitchFamily="50" charset="-128"/>
                <a:cs typeface="Arial Unicode MS" panose="020B0604020202020204" pitchFamily="50" charset="-128"/>
              </a:rPr>
              <a:t> Generation ssPalm</a:t>
            </a:r>
            <a:endParaRPr lang="en-US" altLang="ja-JP" sz="28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58" name="テキスト ボックス 2"/>
          <p:cNvSpPr txBox="1">
            <a:spLocks noChangeArrowheads="1"/>
          </p:cNvSpPr>
          <p:nvPr/>
        </p:nvSpPr>
        <p:spPr bwMode="auto">
          <a:xfrm>
            <a:off x="1641864" y="2342441"/>
            <a:ext cx="11336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800" b="1" dirty="0" smtClean="0">
                <a:latin typeface="Arial Unicode MS" panose="020B0604020202020204" pitchFamily="50" charset="-128"/>
                <a:ea typeface="Arial Unicode MS" panose="020B0604020202020204" pitchFamily="50" charset="-128"/>
                <a:cs typeface="Arial Unicode MS" panose="020B0604020202020204" pitchFamily="50" charset="-128"/>
              </a:rPr>
              <a:t>ssPalmM</a:t>
            </a:r>
            <a:endParaRPr lang="en-US" altLang="ja-JP" sz="18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59" name="角丸四角形 658"/>
          <p:cNvSpPr/>
          <p:nvPr/>
        </p:nvSpPr>
        <p:spPr>
          <a:xfrm>
            <a:off x="4894853" y="246945"/>
            <a:ext cx="4069635" cy="2940866"/>
          </a:xfrm>
          <a:prstGeom prst="roundRect">
            <a:avLst/>
          </a:prstGeom>
          <a:noFill/>
          <a:ln w="28575">
            <a:solidFill>
              <a:srgbClr val="FF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pic>
        <p:nvPicPr>
          <p:cNvPr id="743"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08963" y="401584"/>
            <a:ext cx="2071294" cy="9789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44" name="正方形/長方形 5"/>
          <p:cNvSpPr>
            <a:spLocks noChangeArrowheads="1"/>
          </p:cNvSpPr>
          <p:nvPr/>
        </p:nvSpPr>
        <p:spPr bwMode="auto">
          <a:xfrm>
            <a:off x="7411966" y="411805"/>
            <a:ext cx="227713" cy="307167"/>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45" name="正方形/長方形 5"/>
          <p:cNvSpPr>
            <a:spLocks noChangeArrowheads="1"/>
          </p:cNvSpPr>
          <p:nvPr/>
        </p:nvSpPr>
        <p:spPr bwMode="auto">
          <a:xfrm>
            <a:off x="7409392" y="1055983"/>
            <a:ext cx="227713" cy="307167"/>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46" name="テキスト ボックス 560"/>
          <p:cNvSpPr txBox="1">
            <a:spLocks noChangeArrowheads="1"/>
          </p:cNvSpPr>
          <p:nvPr/>
        </p:nvSpPr>
        <p:spPr bwMode="auto">
          <a:xfrm>
            <a:off x="7375548" y="461273"/>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endParaRPr lang="ja-JP" altLang="en-US"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47" name="テキスト ボックス 561"/>
          <p:cNvSpPr txBox="1">
            <a:spLocks noChangeArrowheads="1"/>
          </p:cNvSpPr>
          <p:nvPr/>
        </p:nvSpPr>
        <p:spPr bwMode="auto">
          <a:xfrm>
            <a:off x="7375548" y="1011503"/>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endParaRPr lang="ja-JP" altLang="en-US" sz="1400" b="1">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48" name="円/楕円 2"/>
          <p:cNvSpPr>
            <a:spLocks noChangeArrowheads="1"/>
          </p:cNvSpPr>
          <p:nvPr/>
        </p:nvSpPr>
        <p:spPr bwMode="auto">
          <a:xfrm rot="5400000">
            <a:off x="7554024" y="762134"/>
            <a:ext cx="563310" cy="240194"/>
          </a:xfrm>
          <a:prstGeom prst="ellipse">
            <a:avLst/>
          </a:pr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rgbClr val="00B05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49" name="テキスト ボックス 564"/>
          <p:cNvSpPr txBox="1">
            <a:spLocks noChangeArrowheads="1"/>
          </p:cNvSpPr>
          <p:nvPr/>
        </p:nvSpPr>
        <p:spPr bwMode="auto">
          <a:xfrm>
            <a:off x="7682596" y="559758"/>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endParaRPr lang="ja-JP" altLang="en-US"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0" name="テキスト ボックス 565"/>
          <p:cNvSpPr txBox="1">
            <a:spLocks noChangeArrowheads="1"/>
          </p:cNvSpPr>
          <p:nvPr/>
        </p:nvSpPr>
        <p:spPr bwMode="auto">
          <a:xfrm>
            <a:off x="7684997" y="904797"/>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endParaRPr lang="ja-JP" altLang="en-US"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51" name="グループ化 750"/>
          <p:cNvGrpSpPr/>
          <p:nvPr/>
        </p:nvGrpSpPr>
        <p:grpSpPr>
          <a:xfrm>
            <a:off x="5343367" y="1605346"/>
            <a:ext cx="3356217" cy="1217986"/>
            <a:chOff x="7023563" y="4373602"/>
            <a:chExt cx="3356217" cy="1217986"/>
          </a:xfrm>
        </p:grpSpPr>
        <p:sp>
          <p:nvSpPr>
            <p:cNvPr id="752" name="円/楕円 2"/>
            <p:cNvSpPr>
              <a:spLocks noChangeArrowheads="1"/>
            </p:cNvSpPr>
            <p:nvPr/>
          </p:nvSpPr>
          <p:spPr bwMode="auto">
            <a:xfrm rot="5400000">
              <a:off x="9917791" y="4853666"/>
              <a:ext cx="590295" cy="231574"/>
            </a:xfrm>
            <a:prstGeom prst="ellipse">
              <a:avLst/>
            </a:pr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rgbClr val="00B05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3" name="テキスト ボックス 2"/>
            <p:cNvSpPr txBox="1">
              <a:spLocks noChangeArrowheads="1"/>
            </p:cNvSpPr>
            <p:nvPr/>
          </p:nvSpPr>
          <p:spPr bwMode="auto">
            <a:xfrm>
              <a:off x="7279503" y="4810864"/>
              <a:ext cx="957302" cy="306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latin typeface="Arial Unicode MS" panose="020B0604020202020204" pitchFamily="50" charset="-128"/>
                  <a:ea typeface="Arial Unicode MS" panose="020B0604020202020204" pitchFamily="50" charset="-128"/>
                  <a:cs typeface="Arial Unicode MS" panose="020B0604020202020204" pitchFamily="50" charset="-128"/>
                </a:rPr>
                <a:t>Vitamin E</a:t>
              </a:r>
            </a:p>
          </p:txBody>
        </p:sp>
        <p:pic>
          <p:nvPicPr>
            <p:cNvPr id="754"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023563" y="4373602"/>
              <a:ext cx="3245886" cy="12179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55" name="グループ化 13"/>
            <p:cNvGrpSpPr>
              <a:grpSpLocks/>
            </p:cNvGrpSpPr>
            <p:nvPr/>
          </p:nvGrpSpPr>
          <p:grpSpPr bwMode="auto">
            <a:xfrm>
              <a:off x="9764845" y="4502024"/>
              <a:ext cx="314832" cy="936192"/>
              <a:chOff x="7303692" y="4274046"/>
              <a:chExt cx="389206" cy="1112530"/>
            </a:xfrm>
          </p:grpSpPr>
          <p:sp>
            <p:nvSpPr>
              <p:cNvPr id="758" name="正方形/長方形 5"/>
              <p:cNvSpPr>
                <a:spLocks noChangeArrowheads="1"/>
              </p:cNvSpPr>
              <p:nvPr/>
            </p:nvSpPr>
            <p:spPr bwMode="auto">
              <a:xfrm>
                <a:off x="7338479" y="4274046"/>
                <a:ext cx="281836" cy="365262"/>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9" name="正方形/長方形 5"/>
              <p:cNvSpPr>
                <a:spLocks noChangeArrowheads="1"/>
              </p:cNvSpPr>
              <p:nvPr/>
            </p:nvSpPr>
            <p:spPr bwMode="auto">
              <a:xfrm>
                <a:off x="7341654" y="5021314"/>
                <a:ext cx="281836" cy="365262"/>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0" name="テキスト ボックス 562"/>
              <p:cNvSpPr txBox="1">
                <a:spLocks noChangeArrowheads="1"/>
              </p:cNvSpPr>
              <p:nvPr/>
            </p:nvSpPr>
            <p:spPr bwMode="auto">
              <a:xfrm>
                <a:off x="7304090" y="4324104"/>
                <a:ext cx="388808" cy="36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endParaRPr lang="ja-JP" altLang="en-US"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1" name="テキスト ボックス 563"/>
              <p:cNvSpPr txBox="1">
                <a:spLocks noChangeArrowheads="1"/>
              </p:cNvSpPr>
              <p:nvPr/>
            </p:nvSpPr>
            <p:spPr bwMode="auto">
              <a:xfrm>
                <a:off x="7303692" y="4985291"/>
                <a:ext cx="388808" cy="36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endParaRPr lang="ja-JP" altLang="en-US" sz="1400" b="1">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756" name="テキスト ボックス 566"/>
            <p:cNvSpPr txBox="1">
              <a:spLocks noChangeArrowheads="1"/>
            </p:cNvSpPr>
            <p:nvPr/>
          </p:nvSpPr>
          <p:spPr bwMode="auto">
            <a:xfrm>
              <a:off x="10074888" y="4651192"/>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endParaRPr lang="ja-JP" altLang="en-US"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7" name="テキスト ボックス 567"/>
            <p:cNvSpPr txBox="1">
              <a:spLocks noChangeArrowheads="1"/>
            </p:cNvSpPr>
            <p:nvPr/>
          </p:nvSpPr>
          <p:spPr bwMode="auto">
            <a:xfrm>
              <a:off x="10073601" y="4989539"/>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endParaRPr lang="ja-JP" altLang="en-US" sz="1400" b="1">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762" name="角丸四角形 761"/>
          <p:cNvSpPr/>
          <p:nvPr/>
        </p:nvSpPr>
        <p:spPr>
          <a:xfrm>
            <a:off x="5292080" y="48693"/>
            <a:ext cx="3279200" cy="331855"/>
          </a:xfrm>
          <a:prstGeom prst="roundRect">
            <a:avLst/>
          </a:prstGeom>
          <a:solidFill>
            <a:srgbClr val="FFFF00"/>
          </a:solidFill>
          <a:ln>
            <a:solidFill>
              <a:srgbClr val="FF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3" name="テキスト ボックス 2"/>
          <p:cNvSpPr txBox="1">
            <a:spLocks noChangeArrowheads="1"/>
          </p:cNvSpPr>
          <p:nvPr/>
        </p:nvSpPr>
        <p:spPr bwMode="auto">
          <a:xfrm>
            <a:off x="5307426" y="52444"/>
            <a:ext cx="331212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2G: fat-soluble vitamin-scaffold ssPalm</a:t>
            </a:r>
            <a:endParaRPr lang="en-US" altLang="ja-JP" sz="1400" b="1" baseline="-25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4" name="正方形/長方形 7"/>
          <p:cNvSpPr>
            <a:spLocks noChangeArrowheads="1"/>
          </p:cNvSpPr>
          <p:nvPr/>
        </p:nvSpPr>
        <p:spPr bwMode="auto">
          <a:xfrm>
            <a:off x="2334086" y="2140967"/>
            <a:ext cx="994559" cy="247783"/>
          </a:xfrm>
          <a:prstGeom prst="rect">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algn="ctr"/>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5" name="正方形/長方形 5"/>
          <p:cNvSpPr>
            <a:spLocks noChangeArrowheads="1"/>
          </p:cNvSpPr>
          <p:nvPr/>
        </p:nvSpPr>
        <p:spPr bwMode="auto">
          <a:xfrm>
            <a:off x="3335277" y="2029120"/>
            <a:ext cx="295052" cy="395766"/>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6" name="テキスト ボックス 2"/>
          <p:cNvSpPr txBox="1">
            <a:spLocks noChangeArrowheads="1"/>
          </p:cNvSpPr>
          <p:nvPr/>
        </p:nvSpPr>
        <p:spPr bwMode="auto">
          <a:xfrm>
            <a:off x="791259" y="1689487"/>
            <a:ext cx="21082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C</a:t>
            </a:r>
            <a:r>
              <a:rPr lang="en-US" altLang="ja-JP" sz="1400" b="1"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13</a:t>
            </a:r>
            <a:r>
              <a:rPr lang="en-US" altLang="ja-JP"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H</a:t>
            </a:r>
            <a:r>
              <a:rPr lang="en-US" altLang="ja-JP" sz="1400" b="1"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27</a:t>
            </a:r>
            <a:r>
              <a:rPr lang="en-US" altLang="ja-JP"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ja-JP" altLang="en-US"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400" b="1" dirty="0" err="1" smtClean="0">
                <a:latin typeface="Arial Unicode MS" panose="020B0604020202020204" pitchFamily="50" charset="-128"/>
                <a:ea typeface="Arial Unicode MS" panose="020B0604020202020204" pitchFamily="50" charset="-128"/>
                <a:cs typeface="Arial Unicode MS" panose="020B0604020202020204" pitchFamily="50" charset="-128"/>
              </a:rPr>
              <a:t>Myristic</a:t>
            </a:r>
            <a:r>
              <a:rPr lang="en-US" altLang="ja-JP"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 aci</a:t>
            </a:r>
            <a:r>
              <a:rPr lang="en-US" altLang="ja-JP" sz="1400" b="1" dirty="0">
                <a:latin typeface="Arial Unicode MS" panose="020B0604020202020204" pitchFamily="50" charset="-128"/>
                <a:ea typeface="Arial Unicode MS" panose="020B0604020202020204" pitchFamily="50" charset="-128"/>
                <a:cs typeface="Arial Unicode MS" panose="020B0604020202020204" pitchFamily="50" charset="-128"/>
              </a:rPr>
              <a:t>d</a:t>
            </a:r>
            <a:r>
              <a:rPr lang="ja-JP" altLang="en-US"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lang="en-US" altLang="ja-JP" sz="14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7" name="フローチャート : 代替処理 362"/>
          <p:cNvSpPr/>
          <p:nvPr/>
        </p:nvSpPr>
        <p:spPr>
          <a:xfrm>
            <a:off x="271392" y="725675"/>
            <a:ext cx="4479637" cy="2415293"/>
          </a:xfrm>
          <a:prstGeom prst="flowChartAlternateProcess">
            <a:avLst/>
          </a:prstGeom>
          <a:noFill/>
          <a:ln w="28575">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lnSpc>
                <a:spcPts val="1680"/>
              </a:lnSpc>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pic>
        <p:nvPicPr>
          <p:cNvPr id="768"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89776" y="1313300"/>
            <a:ext cx="2940578" cy="1082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69" name="正方形/長方形 5"/>
          <p:cNvSpPr>
            <a:spLocks noChangeArrowheads="1"/>
          </p:cNvSpPr>
          <p:nvPr/>
        </p:nvSpPr>
        <p:spPr bwMode="auto">
          <a:xfrm>
            <a:off x="3340250" y="1247914"/>
            <a:ext cx="293394" cy="395766"/>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0" name="テキスト ボックス 557"/>
          <p:cNvSpPr txBox="1">
            <a:spLocks noChangeArrowheads="1"/>
          </p:cNvSpPr>
          <p:nvPr/>
        </p:nvSpPr>
        <p:spPr bwMode="auto">
          <a:xfrm>
            <a:off x="3323717" y="1324408"/>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endParaRPr lang="ja-JP" altLang="en-US"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1" name="テキスト ボックス 558"/>
          <p:cNvSpPr txBox="1">
            <a:spLocks noChangeArrowheads="1"/>
          </p:cNvSpPr>
          <p:nvPr/>
        </p:nvSpPr>
        <p:spPr bwMode="auto">
          <a:xfrm>
            <a:off x="3318742" y="2053524"/>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endParaRPr lang="ja-JP" altLang="en-US"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2" name="円/楕円 2"/>
          <p:cNvSpPr>
            <a:spLocks noChangeArrowheads="1"/>
          </p:cNvSpPr>
          <p:nvPr/>
        </p:nvSpPr>
        <p:spPr bwMode="auto">
          <a:xfrm rot="5400000">
            <a:off x="3449998" y="1701624"/>
            <a:ext cx="841363" cy="285107"/>
          </a:xfrm>
          <a:prstGeom prst="ellipse">
            <a:avLst/>
          </a:pr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rgbClr val="00B05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3" name="テキスト ボックス 7"/>
          <p:cNvSpPr txBox="1">
            <a:spLocks noChangeArrowheads="1"/>
          </p:cNvSpPr>
          <p:nvPr/>
        </p:nvSpPr>
        <p:spPr bwMode="auto">
          <a:xfrm>
            <a:off x="3711580" y="1474297"/>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endParaRPr lang="ja-JP" altLang="en-US"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4" name="テキスト ボックス 556"/>
          <p:cNvSpPr txBox="1">
            <a:spLocks noChangeArrowheads="1"/>
          </p:cNvSpPr>
          <p:nvPr/>
        </p:nvSpPr>
        <p:spPr bwMode="auto">
          <a:xfrm>
            <a:off x="3715778" y="1925876"/>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endParaRPr lang="ja-JP" altLang="en-US"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5" name="角丸四角形 774"/>
          <p:cNvSpPr/>
          <p:nvPr/>
        </p:nvSpPr>
        <p:spPr>
          <a:xfrm>
            <a:off x="468824" y="630475"/>
            <a:ext cx="2945487" cy="295565"/>
          </a:xfrm>
          <a:prstGeom prst="roundRect">
            <a:avLst/>
          </a:prstGeom>
          <a:solidFill>
            <a:srgbClr val="FFFF00"/>
          </a:solidFill>
          <a:ln>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6" name="正方形/長方形 2"/>
          <p:cNvSpPr>
            <a:spLocks noChangeArrowheads="1"/>
          </p:cNvSpPr>
          <p:nvPr/>
        </p:nvSpPr>
        <p:spPr bwMode="auto">
          <a:xfrm>
            <a:off x="506923" y="620688"/>
            <a:ext cx="33957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en-US" altLang="ja-JP"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1G</a:t>
            </a:r>
            <a:r>
              <a:rPr lang="ja-JP" altLang="en-US"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400" b="1" dirty="0" err="1" smtClean="0">
                <a:latin typeface="Arial Unicode MS" panose="020B0604020202020204" pitchFamily="50" charset="-128"/>
                <a:ea typeface="Arial Unicode MS" panose="020B0604020202020204" pitchFamily="50" charset="-128"/>
                <a:cs typeface="Arial Unicode MS" panose="020B0604020202020204" pitchFamily="50" charset="-128"/>
              </a:rPr>
              <a:t>Myristic</a:t>
            </a:r>
            <a:r>
              <a:rPr lang="en-US" altLang="ja-JP"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 acid-scaffold ssPalm</a:t>
            </a:r>
            <a:endParaRPr lang="ja-JP" altLang="en-US" sz="14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7" name="テキスト ボックス 6"/>
          <p:cNvSpPr txBox="1">
            <a:spLocks noChangeArrowheads="1"/>
          </p:cNvSpPr>
          <p:nvPr/>
        </p:nvSpPr>
        <p:spPr bwMode="auto">
          <a:xfrm>
            <a:off x="416263" y="2689189"/>
            <a:ext cx="2157129" cy="4257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algn="ctr" eaLnBrk="1" hangingPunct="1">
              <a:lnSpc>
                <a:spcPts val="1300"/>
              </a:lnSpc>
            </a:pPr>
            <a:r>
              <a:rPr lang="en-US" altLang="ja-JP" sz="1050" dirty="0" smtClean="0">
                <a:latin typeface="Arial Unicode MS" pitchFamily="50" charset="-128"/>
                <a:ea typeface="Arial Unicode MS" pitchFamily="50" charset="-128"/>
                <a:cs typeface="Arial Unicode MS" pitchFamily="50" charset="-128"/>
              </a:rPr>
              <a:t>Akita H and Ishiba R et al. </a:t>
            </a:r>
          </a:p>
          <a:p>
            <a:pPr algn="ctr" eaLnBrk="1" hangingPunct="1">
              <a:lnSpc>
                <a:spcPts val="1300"/>
              </a:lnSpc>
            </a:pPr>
            <a:r>
              <a:rPr lang="en-US" altLang="ja-JP" sz="1050" b="1" dirty="0" smtClean="0">
                <a:latin typeface="Arial Unicode MS" pitchFamily="50" charset="-128"/>
                <a:ea typeface="Arial Unicode MS" pitchFamily="50" charset="-128"/>
                <a:cs typeface="Arial Unicode MS" pitchFamily="50" charset="-128"/>
              </a:rPr>
              <a:t>Adv. </a:t>
            </a:r>
            <a:r>
              <a:rPr lang="en-US" altLang="ja-JP" sz="1050" b="1" dirty="0" err="1" smtClean="0">
                <a:latin typeface="Arial Unicode MS" pitchFamily="50" charset="-128"/>
                <a:ea typeface="Arial Unicode MS" pitchFamily="50" charset="-128"/>
                <a:cs typeface="Arial Unicode MS" pitchFamily="50" charset="-128"/>
              </a:rPr>
              <a:t>Healthc</a:t>
            </a:r>
            <a:r>
              <a:rPr lang="en-US" altLang="ja-JP" sz="1050" b="1" dirty="0" smtClean="0">
                <a:latin typeface="Arial Unicode MS" pitchFamily="50" charset="-128"/>
                <a:ea typeface="Arial Unicode MS" pitchFamily="50" charset="-128"/>
                <a:cs typeface="Arial Unicode MS" pitchFamily="50" charset="-128"/>
              </a:rPr>
              <a:t> Mat. </a:t>
            </a:r>
            <a:r>
              <a:rPr lang="en-US" altLang="ja-JP" sz="1050" dirty="0" smtClean="0">
                <a:latin typeface="Arial Unicode MS" pitchFamily="50" charset="-128"/>
                <a:ea typeface="Arial Unicode MS" pitchFamily="50" charset="-128"/>
                <a:cs typeface="Arial Unicode MS" pitchFamily="50" charset="-128"/>
              </a:rPr>
              <a:t>2013</a:t>
            </a:r>
            <a:endParaRPr lang="ja-JP" altLang="en-US" sz="1050" dirty="0">
              <a:latin typeface="Arial Unicode MS" pitchFamily="50" charset="-128"/>
              <a:ea typeface="Arial Unicode MS" pitchFamily="50" charset="-128"/>
              <a:cs typeface="Arial Unicode MS" pitchFamily="50" charset="-128"/>
            </a:endParaRPr>
          </a:p>
        </p:txBody>
      </p:sp>
      <p:sp>
        <p:nvSpPr>
          <p:cNvPr id="778" name="右矢印 777"/>
          <p:cNvSpPr/>
          <p:nvPr/>
        </p:nvSpPr>
        <p:spPr>
          <a:xfrm>
            <a:off x="4382007" y="1586275"/>
            <a:ext cx="862847" cy="634597"/>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9" name="テキスト ボックス 2"/>
          <p:cNvSpPr txBox="1">
            <a:spLocks noChangeArrowheads="1"/>
          </p:cNvSpPr>
          <p:nvPr/>
        </p:nvSpPr>
        <p:spPr bwMode="auto">
          <a:xfrm>
            <a:off x="5884482" y="728485"/>
            <a:ext cx="960128" cy="306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latin typeface="Arial Unicode MS" panose="020B0604020202020204" pitchFamily="50" charset="-128"/>
                <a:ea typeface="Arial Unicode MS" panose="020B0604020202020204" pitchFamily="50" charset="-128"/>
                <a:cs typeface="Arial Unicode MS" panose="020B0604020202020204" pitchFamily="50" charset="-128"/>
              </a:rPr>
              <a:t>Vitamin A</a:t>
            </a:r>
          </a:p>
        </p:txBody>
      </p:sp>
      <p:sp>
        <p:nvSpPr>
          <p:cNvPr id="780" name="テキスト ボックス 2"/>
          <p:cNvSpPr txBox="1">
            <a:spLocks noChangeArrowheads="1"/>
          </p:cNvSpPr>
          <p:nvPr/>
        </p:nvSpPr>
        <p:spPr bwMode="auto">
          <a:xfrm>
            <a:off x="6109571" y="1205197"/>
            <a:ext cx="10951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800" b="1"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ssPalmA</a:t>
            </a:r>
            <a:endParaRPr lang="en-US" altLang="ja-JP" sz="18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1" name="テキスト ボックス 2"/>
          <p:cNvSpPr txBox="1">
            <a:spLocks noChangeArrowheads="1"/>
          </p:cNvSpPr>
          <p:nvPr/>
        </p:nvSpPr>
        <p:spPr bwMode="auto">
          <a:xfrm>
            <a:off x="6154891" y="2791889"/>
            <a:ext cx="10951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800" b="1"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ssPalmE</a:t>
            </a:r>
            <a:endParaRPr lang="en-US" altLang="ja-JP" sz="18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2" name="テキスト ボックス 6"/>
          <p:cNvSpPr txBox="1">
            <a:spLocks noChangeArrowheads="1"/>
          </p:cNvSpPr>
          <p:nvPr/>
        </p:nvSpPr>
        <p:spPr bwMode="auto">
          <a:xfrm>
            <a:off x="557816" y="946820"/>
            <a:ext cx="3010394" cy="52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algn="ctr" eaLnBrk="1" hangingPunct="1">
              <a:lnSpc>
                <a:spcPts val="1675"/>
              </a:lnSpc>
              <a:defRPr/>
            </a:pP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Tertiary amines</a:t>
            </a:r>
            <a:endParaRPr lang="en-US" altLang="ja-JP"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gn="ctr" eaLnBrk="1" hangingPunct="1">
              <a:lnSpc>
                <a:spcPts val="1675"/>
              </a:lnSpc>
              <a:defRPr/>
            </a:pP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Proton-sponge units(Endosome</a:t>
            </a:r>
            <a:r>
              <a:rPr lang="en-US" altLang="ja-JP"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en-US"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3" name="テキスト ボックス 6"/>
          <p:cNvSpPr txBox="1">
            <a:spLocks noChangeArrowheads="1"/>
          </p:cNvSpPr>
          <p:nvPr/>
        </p:nvSpPr>
        <p:spPr bwMode="auto">
          <a:xfrm>
            <a:off x="3221414" y="2401885"/>
            <a:ext cx="1633769" cy="746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lnSpc>
                <a:spcPts val="1675"/>
              </a:lnSpc>
              <a:spcBef>
                <a:spcPct val="0"/>
              </a:spcBef>
              <a:buFontTx/>
              <a:buNone/>
            </a:pP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Disulfide bonding</a:t>
            </a:r>
            <a:endParaRPr lang="en-US" altLang="ja-JP" sz="12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gn="ctr" eaLnBrk="1" hangingPunct="1">
              <a:lnSpc>
                <a:spcPts val="1675"/>
              </a:lnSpc>
              <a:spcBef>
                <a:spcPct val="0"/>
              </a:spcBef>
              <a:buFontTx/>
              <a:buNone/>
            </a:pP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Cleavable unit</a:t>
            </a:r>
          </a:p>
          <a:p>
            <a:pPr algn="ctr" eaLnBrk="1" hangingPunct="1">
              <a:lnSpc>
                <a:spcPts val="1675"/>
              </a:lnSpc>
              <a:spcBef>
                <a:spcPct val="0"/>
              </a:spcBef>
              <a:buFontTx/>
              <a:buNone/>
            </a:pP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(Cytoplasm</a:t>
            </a:r>
            <a:r>
              <a:rPr lang="en-US" altLang="ja-JP" sz="12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en-US" sz="12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Tree>
    <p:extLst>
      <p:ext uri="{BB962C8B-B14F-4D97-AF65-F5344CB8AC3E}">
        <p14:creationId xmlns:p14="http://schemas.microsoft.com/office/powerpoint/2010/main" val="4057972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08"/>
                                        </p:tgtEl>
                                        <p:attrNameLst>
                                          <p:attrName>style.visibility</p:attrName>
                                        </p:attrNameLst>
                                      </p:cBhvr>
                                      <p:to>
                                        <p:strVal val="visible"/>
                                      </p:to>
                                    </p:set>
                                    <p:animEffect transition="in" filter="fade">
                                      <p:cBhvr>
                                        <p:cTn id="7" dur="500"/>
                                        <p:tgtEl>
                                          <p:spTgt spid="7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グループ化 1"/>
          <p:cNvGrpSpPr/>
          <p:nvPr/>
        </p:nvGrpSpPr>
        <p:grpSpPr>
          <a:xfrm>
            <a:off x="391313" y="5472051"/>
            <a:ext cx="8074658" cy="950781"/>
            <a:chOff x="408566" y="5687304"/>
            <a:chExt cx="8074658" cy="950781"/>
          </a:xfrm>
        </p:grpSpPr>
        <p:sp>
          <p:nvSpPr>
            <p:cNvPr id="658" name="テキスト ボックス 657"/>
            <p:cNvSpPr txBox="1"/>
            <p:nvPr/>
          </p:nvSpPr>
          <p:spPr>
            <a:xfrm>
              <a:off x="408566" y="5687304"/>
              <a:ext cx="2980303" cy="646331"/>
            </a:xfrm>
            <a:prstGeom prst="rect">
              <a:avLst/>
            </a:prstGeom>
            <a:noFill/>
          </p:spPr>
          <p:txBody>
            <a:bodyPr wrap="none" rtlCol="0">
              <a:spAutoFit/>
            </a:bodyPr>
            <a:lstStyle/>
            <a:p>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3. Unique pharmacological </a:t>
              </a:r>
            </a:p>
            <a:p>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   activity</a:t>
              </a:r>
            </a:p>
          </p:txBody>
        </p:sp>
        <p:sp>
          <p:nvSpPr>
            <p:cNvPr id="54" name="テキスト ボックス 53"/>
            <p:cNvSpPr txBox="1"/>
            <p:nvPr/>
          </p:nvSpPr>
          <p:spPr>
            <a:xfrm>
              <a:off x="3451077" y="5714755"/>
              <a:ext cx="5032147" cy="923330"/>
            </a:xfrm>
            <a:prstGeom prst="rect">
              <a:avLst/>
            </a:prstGeom>
            <a:noFill/>
          </p:spPr>
          <p:txBody>
            <a:bodyPr wrap="none" rtlCol="0">
              <a:spAutoFit/>
            </a:bodyPr>
            <a:lstStyle/>
            <a:p>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Vitamin E; 	</a:t>
              </a:r>
              <a:r>
                <a:rPr lang="ja-JP" altLang="en-US"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Immune-</a:t>
              </a:r>
              <a:r>
                <a:rPr lang="en-US" altLang="ja-JP" dirty="0" err="1" smtClean="0">
                  <a:latin typeface="Arial Unicode MS" panose="020B0604020202020204" pitchFamily="50" charset="-128"/>
                  <a:ea typeface="Arial Unicode MS" panose="020B0604020202020204" pitchFamily="50" charset="-128"/>
                  <a:cs typeface="Arial Unicode MS" panose="020B0604020202020204" pitchFamily="50" charset="-128"/>
                </a:rPr>
                <a:t>stimulative</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 activity</a:t>
              </a:r>
            </a:p>
            <a:p>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	(adjuvant function)</a:t>
              </a:r>
            </a:p>
            <a:p>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ja-JP" altLang="en-US"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Anti-tumor</a:t>
              </a:r>
              <a:r>
                <a:rPr lang="ja-JP" altLang="en-US"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mtClean="0">
                  <a:latin typeface="Arial Unicode MS" panose="020B0604020202020204" pitchFamily="50" charset="-128"/>
                  <a:ea typeface="Arial Unicode MS" panose="020B0604020202020204" pitchFamily="50" charset="-128"/>
                  <a:cs typeface="Arial Unicode MS" panose="020B0604020202020204" pitchFamily="50" charset="-128"/>
                </a:rPr>
                <a:t>activity</a:t>
              </a:r>
              <a:endPar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66" name="テキスト ボックス 65"/>
          <p:cNvSpPr txBox="1"/>
          <p:nvPr/>
        </p:nvSpPr>
        <p:spPr>
          <a:xfrm>
            <a:off x="180889" y="3378121"/>
            <a:ext cx="2401619" cy="523220"/>
          </a:xfrm>
          <a:prstGeom prst="rect">
            <a:avLst/>
          </a:prstGeom>
          <a:noFill/>
        </p:spPr>
        <p:txBody>
          <a:bodyPr wrap="none" rtlCol="0">
            <a:spAutoFit/>
          </a:bodyPr>
          <a:lstStyle/>
          <a:p>
            <a:r>
              <a:rPr kumimoji="1" lang="en-US" altLang="ja-JP" sz="2800" dirty="0" smtClean="0">
                <a:latin typeface="Arial Unicode MS" panose="020B0604020202020204" pitchFamily="50" charset="-128"/>
                <a:ea typeface="Arial Unicode MS" panose="020B0604020202020204" pitchFamily="50" charset="-128"/>
                <a:cs typeface="Arial Unicode MS" panose="020B0604020202020204" pitchFamily="50" charset="-128"/>
              </a:rPr>
              <a:t>Why Vitamin?</a:t>
            </a:r>
            <a:endParaRPr kumimoji="1" lang="ja-JP" altLang="en-US" sz="28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7" name="テキスト ボックス 66"/>
          <p:cNvSpPr txBox="1"/>
          <p:nvPr/>
        </p:nvSpPr>
        <p:spPr>
          <a:xfrm>
            <a:off x="395536" y="4016233"/>
            <a:ext cx="3018775" cy="646331"/>
          </a:xfrm>
          <a:prstGeom prst="rect">
            <a:avLst/>
          </a:prstGeom>
          <a:noFill/>
        </p:spPr>
        <p:txBody>
          <a:bodyPr wrap="none" rtlCol="0">
            <a:spAutoFit/>
          </a:bodyPr>
          <a:lstStyle/>
          <a:p>
            <a:pPr marL="342900" indent="-342900">
              <a:buAutoNum type="arabicPeriod"/>
            </a:pP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Unique physicochemical</a:t>
            </a:r>
          </a:p>
          <a:p>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    property</a:t>
            </a:r>
          </a:p>
        </p:txBody>
      </p:sp>
      <p:sp>
        <p:nvSpPr>
          <p:cNvPr id="68" name="テキスト ボックス 67"/>
          <p:cNvSpPr txBox="1"/>
          <p:nvPr/>
        </p:nvSpPr>
        <p:spPr>
          <a:xfrm>
            <a:off x="3433824" y="3786010"/>
            <a:ext cx="2165483" cy="923330"/>
          </a:xfrm>
          <a:prstGeom prst="rect">
            <a:avLst/>
          </a:prstGeom>
          <a:noFill/>
        </p:spPr>
        <p:txBody>
          <a:bodyPr wrap="square" rtlCol="0">
            <a:spAutoFit/>
          </a:bodyPr>
          <a:lstStyle/>
          <a:p>
            <a:r>
              <a:rPr kumimoji="1" lang="en-US" altLang="ja-JP" dirty="0" err="1" smtClean="0">
                <a:latin typeface="Arial Unicode MS" panose="020B0604020202020204" pitchFamily="50" charset="-128"/>
                <a:ea typeface="Arial Unicode MS" panose="020B0604020202020204" pitchFamily="50" charset="-128"/>
                <a:cs typeface="Arial Unicode MS" panose="020B0604020202020204" pitchFamily="50" charset="-128"/>
              </a:rPr>
              <a:t>Myristic</a:t>
            </a:r>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 acid(C</a:t>
            </a:r>
            <a:r>
              <a:rPr kumimoji="1" lang="en-US" altLang="ja-JP"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14</a:t>
            </a:r>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a:t>
            </a:r>
          </a:p>
          <a:p>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Vitamin A(C</a:t>
            </a:r>
            <a:r>
              <a:rPr lang="en-US" altLang="ja-JP"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16</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a:t>
            </a:r>
          </a:p>
          <a:p>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Vitamin </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E(C</a:t>
            </a:r>
            <a:r>
              <a:rPr lang="en-US" altLang="ja-JP"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28</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kumimoji="1" lang="ja-JP" altLang="en-US" baseline="-25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9" name="二等辺三角形 68"/>
          <p:cNvSpPr/>
          <p:nvPr/>
        </p:nvSpPr>
        <p:spPr>
          <a:xfrm>
            <a:off x="7228192" y="3850147"/>
            <a:ext cx="141702" cy="780356"/>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0" name="テキスト ボックス 69"/>
          <p:cNvSpPr txBox="1"/>
          <p:nvPr/>
        </p:nvSpPr>
        <p:spPr>
          <a:xfrm>
            <a:off x="7353881" y="3789040"/>
            <a:ext cx="1710725" cy="369332"/>
          </a:xfrm>
          <a:prstGeom prst="rect">
            <a:avLst/>
          </a:prstGeom>
          <a:noFill/>
        </p:spPr>
        <p:txBody>
          <a:bodyPr wrap="none" rtlCol="0">
            <a:spAutoFit/>
          </a:bodyPr>
          <a:lstStyle/>
          <a:p>
            <a:pPr algn="ct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Hydrophobicity</a:t>
            </a:r>
          </a:p>
        </p:txBody>
      </p:sp>
      <p:grpSp>
        <p:nvGrpSpPr>
          <p:cNvPr id="71" name="グループ化 70"/>
          <p:cNvGrpSpPr/>
          <p:nvPr/>
        </p:nvGrpSpPr>
        <p:grpSpPr>
          <a:xfrm>
            <a:off x="396791" y="5003884"/>
            <a:ext cx="6860429" cy="393267"/>
            <a:chOff x="857585" y="4894216"/>
            <a:chExt cx="6860429" cy="393267"/>
          </a:xfrm>
        </p:grpSpPr>
        <p:sp>
          <p:nvSpPr>
            <p:cNvPr id="72" name="テキスト ボックス 71"/>
            <p:cNvSpPr txBox="1"/>
            <p:nvPr/>
          </p:nvSpPr>
          <p:spPr>
            <a:xfrm>
              <a:off x="857585" y="4894216"/>
              <a:ext cx="2941831" cy="369332"/>
            </a:xfrm>
            <a:prstGeom prst="rect">
              <a:avLst/>
            </a:prstGeom>
            <a:noFill/>
          </p:spPr>
          <p:txBody>
            <a:bodyPr wrap="none" rtlCol="0">
              <a:spAutoFit/>
            </a:bodyPr>
            <a:lstStyle/>
            <a:p>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2. Unique transport system</a:t>
              </a:r>
            </a:p>
          </p:txBody>
        </p:sp>
        <p:sp>
          <p:nvSpPr>
            <p:cNvPr id="73" name="テキスト ボックス 72"/>
            <p:cNvSpPr txBox="1"/>
            <p:nvPr/>
          </p:nvSpPr>
          <p:spPr>
            <a:xfrm>
              <a:off x="3880104" y="4918151"/>
              <a:ext cx="3837910" cy="369332"/>
            </a:xfrm>
            <a:prstGeom prst="rect">
              <a:avLst/>
            </a:prstGeom>
            <a:noFill/>
          </p:spPr>
          <p:txBody>
            <a:bodyPr wrap="none" rtlCol="0">
              <a:spAutoFit/>
            </a:bodyPr>
            <a:lstStyle/>
            <a:p>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Vitamin A;            Nuclear transport</a:t>
              </a:r>
            </a:p>
          </p:txBody>
        </p:sp>
      </p:grpSp>
      <p:sp>
        <p:nvSpPr>
          <p:cNvPr id="74" name="テキスト ボックス 73"/>
          <p:cNvSpPr txBox="1"/>
          <p:nvPr/>
        </p:nvSpPr>
        <p:spPr>
          <a:xfrm>
            <a:off x="6531339" y="3403442"/>
            <a:ext cx="723275" cy="369332"/>
          </a:xfrm>
          <a:prstGeom prst="rect">
            <a:avLst/>
          </a:prstGeom>
          <a:noFill/>
        </p:spPr>
        <p:txBody>
          <a:bodyPr wrap="none" rtlCol="0">
            <a:spAutoFit/>
          </a:bodyPr>
          <a:lstStyle/>
          <a:p>
            <a:r>
              <a:rPr kumimoji="1" lang="en-US" altLang="ja-JP" dirty="0" err="1" smtClean="0">
                <a:latin typeface="Arial Unicode MS" panose="020B0604020202020204" pitchFamily="50" charset="-128"/>
                <a:ea typeface="Arial Unicode MS" panose="020B0604020202020204" pitchFamily="50" charset="-128"/>
                <a:cs typeface="Arial Unicode MS" panose="020B0604020202020204" pitchFamily="50" charset="-128"/>
              </a:rPr>
              <a:t>LogP</a:t>
            </a:r>
            <a:endParaRPr kumimoji="1" lang="ja-JP" altLang="en-US" baseline="-25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 name="正方形/長方形 74"/>
          <p:cNvSpPr/>
          <p:nvPr/>
        </p:nvSpPr>
        <p:spPr>
          <a:xfrm>
            <a:off x="5554936" y="3777008"/>
            <a:ext cx="1708444" cy="1200329"/>
          </a:xfrm>
          <a:prstGeom prst="rect">
            <a:avLst/>
          </a:prstGeom>
        </p:spPr>
        <p:txBody>
          <a:bodyPr wrap="square">
            <a:spAutoFit/>
          </a:bodyPr>
          <a:lstStyle/>
          <a:p>
            <a:pPr>
              <a:spcAft>
                <a:spcPts val="0"/>
              </a:spcAft>
            </a:pPr>
            <a:r>
              <a:rPr lang="en-US" altLang="ja-JP" kern="100" dirty="0" smtClean="0">
                <a:latin typeface="Arial Unicode MS" panose="020B0604020202020204" pitchFamily="50" charset="-128"/>
                <a:ea typeface="Arial Unicode MS" panose="020B0604020202020204" pitchFamily="50" charset="-128"/>
                <a:cs typeface="Arial Unicode MS" panose="020B0604020202020204" pitchFamily="50" charset="-128"/>
              </a:rPr>
              <a:t>ssPalmM: 14.2</a:t>
            </a:r>
            <a:endParaRPr lang="ja-JP" altLang="ja-JP" kern="100" dirty="0">
              <a:latin typeface="Arial Unicode MS" panose="020B0604020202020204" pitchFamily="50" charset="-128"/>
              <a:ea typeface="Arial Unicode MS" panose="020B0604020202020204" pitchFamily="50" charset="-128"/>
              <a:cs typeface="Arial Unicode MS" panose="020B0604020202020204" pitchFamily="50" charset="-128"/>
            </a:endParaRPr>
          </a:p>
          <a:p>
            <a:pPr>
              <a:spcAft>
                <a:spcPts val="0"/>
              </a:spcAft>
            </a:pPr>
            <a:r>
              <a:rPr lang="en-US" altLang="ja-JP" kern="100"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ssPalmA</a:t>
            </a:r>
            <a:r>
              <a:rPr lang="en-US" altLang="ja-JP" kern="100" dirty="0" smtClean="0">
                <a:latin typeface="Arial Unicode MS" panose="020B0604020202020204" pitchFamily="50" charset="-128"/>
                <a:ea typeface="Arial Unicode MS" panose="020B0604020202020204" pitchFamily="50" charset="-128"/>
                <a:cs typeface="Arial Unicode MS" panose="020B0604020202020204" pitchFamily="50" charset="-128"/>
              </a:rPr>
              <a:t>: 16.1</a:t>
            </a:r>
            <a:endParaRPr lang="ja-JP" altLang="ja-JP" kern="100" dirty="0">
              <a:latin typeface="Arial Unicode MS" panose="020B0604020202020204" pitchFamily="50" charset="-128"/>
              <a:ea typeface="Arial Unicode MS" panose="020B0604020202020204" pitchFamily="50" charset="-128"/>
              <a:cs typeface="Arial Unicode MS" panose="020B0604020202020204" pitchFamily="50" charset="-128"/>
            </a:endParaRPr>
          </a:p>
          <a:p>
            <a:pPr>
              <a:spcAft>
                <a:spcPts val="0"/>
              </a:spcAft>
            </a:pPr>
            <a:r>
              <a:rPr lang="en-US" altLang="ja-JP" kern="100"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ssPalmE</a:t>
            </a:r>
            <a:r>
              <a:rPr lang="en-US" altLang="ja-JP" kern="100" dirty="0" smtClean="0">
                <a:latin typeface="Arial Unicode MS" panose="020B0604020202020204" pitchFamily="50" charset="-128"/>
                <a:ea typeface="Arial Unicode MS" panose="020B0604020202020204" pitchFamily="50" charset="-128"/>
                <a:cs typeface="Arial Unicode MS" panose="020B0604020202020204" pitchFamily="50" charset="-128"/>
              </a:rPr>
              <a:t>:  22.5</a:t>
            </a:r>
            <a:endParaRPr lang="ja-JP" altLang="ja-JP" kern="100" dirty="0">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6" name="グループ化 75"/>
          <p:cNvGrpSpPr/>
          <p:nvPr/>
        </p:nvGrpSpPr>
        <p:grpSpPr>
          <a:xfrm>
            <a:off x="5354253" y="3895051"/>
            <a:ext cx="168137" cy="748273"/>
            <a:chOff x="5339967" y="3895051"/>
            <a:chExt cx="327507" cy="748273"/>
          </a:xfrm>
        </p:grpSpPr>
        <p:sp>
          <p:nvSpPr>
            <p:cNvPr id="77" name="右矢印 76"/>
            <p:cNvSpPr/>
            <p:nvPr/>
          </p:nvSpPr>
          <p:spPr>
            <a:xfrm>
              <a:off x="5345436" y="3895051"/>
              <a:ext cx="322038" cy="189988"/>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 name="右矢印 77"/>
            <p:cNvSpPr/>
            <p:nvPr/>
          </p:nvSpPr>
          <p:spPr>
            <a:xfrm>
              <a:off x="5345436" y="4186781"/>
              <a:ext cx="322038" cy="189988"/>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9" name="右矢印 78"/>
            <p:cNvSpPr/>
            <p:nvPr/>
          </p:nvSpPr>
          <p:spPr>
            <a:xfrm>
              <a:off x="5339967" y="4453336"/>
              <a:ext cx="322038" cy="189988"/>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5" name="下矢印 4"/>
          <p:cNvSpPr/>
          <p:nvPr/>
        </p:nvSpPr>
        <p:spPr>
          <a:xfrm>
            <a:off x="8026586" y="4196567"/>
            <a:ext cx="226271" cy="249955"/>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 name="テキスト ボックス 80"/>
          <p:cNvSpPr txBox="1"/>
          <p:nvPr/>
        </p:nvSpPr>
        <p:spPr>
          <a:xfrm>
            <a:off x="7216465" y="4354282"/>
            <a:ext cx="1947969" cy="646331"/>
          </a:xfrm>
          <a:prstGeom prst="rect">
            <a:avLst/>
          </a:prstGeom>
          <a:noFill/>
        </p:spPr>
        <p:txBody>
          <a:bodyPr wrap="none" rtlCol="0">
            <a:spAutoFit/>
          </a:bodyPr>
          <a:lstStyle/>
          <a:p>
            <a:pPr algn="ct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More stable </a:t>
            </a:r>
          </a:p>
          <a:p>
            <a:pPr algn="ct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particle formation</a:t>
            </a:r>
          </a:p>
        </p:txBody>
      </p:sp>
      <p:sp>
        <p:nvSpPr>
          <p:cNvPr id="65" name="テキスト ボックス 64"/>
          <p:cNvSpPr txBox="1">
            <a:spLocks noChangeArrowheads="1"/>
          </p:cNvSpPr>
          <p:nvPr/>
        </p:nvSpPr>
        <p:spPr bwMode="auto">
          <a:xfrm>
            <a:off x="472063" y="87563"/>
            <a:ext cx="380905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2800" dirty="0" smtClean="0">
                <a:latin typeface="Arial Unicode MS" panose="020B0604020202020204" pitchFamily="50" charset="-128"/>
                <a:ea typeface="Arial Unicode MS" panose="020B0604020202020204" pitchFamily="50" charset="-128"/>
                <a:cs typeface="Arial Unicode MS" panose="020B0604020202020204" pitchFamily="50" charset="-128"/>
              </a:rPr>
              <a:t>2</a:t>
            </a:r>
            <a:r>
              <a:rPr lang="en-US" altLang="ja-JP" sz="2800" baseline="30000" dirty="0" smtClean="0">
                <a:latin typeface="Arial Unicode MS" panose="020B0604020202020204" pitchFamily="50" charset="-128"/>
                <a:ea typeface="Arial Unicode MS" panose="020B0604020202020204" pitchFamily="50" charset="-128"/>
                <a:cs typeface="Arial Unicode MS" panose="020B0604020202020204" pitchFamily="50" charset="-128"/>
              </a:rPr>
              <a:t>nd</a:t>
            </a:r>
            <a:r>
              <a:rPr lang="en-US" altLang="ja-JP" sz="2800" dirty="0" smtClean="0">
                <a:latin typeface="Arial Unicode MS" panose="020B0604020202020204" pitchFamily="50" charset="-128"/>
                <a:ea typeface="Arial Unicode MS" panose="020B0604020202020204" pitchFamily="50" charset="-128"/>
                <a:cs typeface="Arial Unicode MS" panose="020B0604020202020204" pitchFamily="50" charset="-128"/>
              </a:rPr>
              <a:t> Generation ssPalm</a:t>
            </a:r>
            <a:endParaRPr lang="en-US" altLang="ja-JP" sz="28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 name="テキスト ボックス 2"/>
          <p:cNvSpPr txBox="1">
            <a:spLocks noChangeArrowheads="1"/>
          </p:cNvSpPr>
          <p:nvPr/>
        </p:nvSpPr>
        <p:spPr bwMode="auto">
          <a:xfrm>
            <a:off x="1641864" y="2342441"/>
            <a:ext cx="11336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800" b="1" dirty="0" smtClean="0">
                <a:latin typeface="Arial Unicode MS" panose="020B0604020202020204" pitchFamily="50" charset="-128"/>
                <a:ea typeface="Arial Unicode MS" panose="020B0604020202020204" pitchFamily="50" charset="-128"/>
                <a:cs typeface="Arial Unicode MS" panose="020B0604020202020204" pitchFamily="50" charset="-128"/>
              </a:rPr>
              <a:t>ssPalmM</a:t>
            </a:r>
            <a:endParaRPr lang="en-US" altLang="ja-JP" sz="18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 name="角丸四角形 81"/>
          <p:cNvSpPr/>
          <p:nvPr/>
        </p:nvSpPr>
        <p:spPr>
          <a:xfrm>
            <a:off x="4894853" y="246945"/>
            <a:ext cx="4069635" cy="2940866"/>
          </a:xfrm>
          <a:prstGeom prst="roundRect">
            <a:avLst/>
          </a:prstGeom>
          <a:noFill/>
          <a:ln w="28575">
            <a:solidFill>
              <a:srgbClr val="FF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pic>
        <p:nvPicPr>
          <p:cNvPr id="83"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08963" y="401584"/>
            <a:ext cx="2071294" cy="9789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4" name="正方形/長方形 5"/>
          <p:cNvSpPr>
            <a:spLocks noChangeArrowheads="1"/>
          </p:cNvSpPr>
          <p:nvPr/>
        </p:nvSpPr>
        <p:spPr bwMode="auto">
          <a:xfrm>
            <a:off x="7411966" y="411805"/>
            <a:ext cx="227713" cy="307167"/>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 name="正方形/長方形 5"/>
          <p:cNvSpPr>
            <a:spLocks noChangeArrowheads="1"/>
          </p:cNvSpPr>
          <p:nvPr/>
        </p:nvSpPr>
        <p:spPr bwMode="auto">
          <a:xfrm>
            <a:off x="7409392" y="1055983"/>
            <a:ext cx="227713" cy="307167"/>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 name="テキスト ボックス 560"/>
          <p:cNvSpPr txBox="1">
            <a:spLocks noChangeArrowheads="1"/>
          </p:cNvSpPr>
          <p:nvPr/>
        </p:nvSpPr>
        <p:spPr bwMode="auto">
          <a:xfrm>
            <a:off x="7375548" y="461273"/>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endParaRPr lang="ja-JP" altLang="en-US"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7" name="テキスト ボックス 561"/>
          <p:cNvSpPr txBox="1">
            <a:spLocks noChangeArrowheads="1"/>
          </p:cNvSpPr>
          <p:nvPr/>
        </p:nvSpPr>
        <p:spPr bwMode="auto">
          <a:xfrm>
            <a:off x="7375548" y="1011503"/>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endParaRPr lang="ja-JP" altLang="en-US" sz="1400" b="1">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8" name="円/楕円 2"/>
          <p:cNvSpPr>
            <a:spLocks noChangeArrowheads="1"/>
          </p:cNvSpPr>
          <p:nvPr/>
        </p:nvSpPr>
        <p:spPr bwMode="auto">
          <a:xfrm rot="5400000">
            <a:off x="7554024" y="762134"/>
            <a:ext cx="563310" cy="240194"/>
          </a:xfrm>
          <a:prstGeom prst="ellipse">
            <a:avLst/>
          </a:pr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rgbClr val="00B05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 name="テキスト ボックス 564"/>
          <p:cNvSpPr txBox="1">
            <a:spLocks noChangeArrowheads="1"/>
          </p:cNvSpPr>
          <p:nvPr/>
        </p:nvSpPr>
        <p:spPr bwMode="auto">
          <a:xfrm>
            <a:off x="7682596" y="559758"/>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endParaRPr lang="ja-JP" altLang="en-US"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 name="テキスト ボックス 565"/>
          <p:cNvSpPr txBox="1">
            <a:spLocks noChangeArrowheads="1"/>
          </p:cNvSpPr>
          <p:nvPr/>
        </p:nvSpPr>
        <p:spPr bwMode="auto">
          <a:xfrm>
            <a:off x="7684997" y="904797"/>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endParaRPr lang="ja-JP" altLang="en-US"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91" name="グループ化 90"/>
          <p:cNvGrpSpPr/>
          <p:nvPr/>
        </p:nvGrpSpPr>
        <p:grpSpPr>
          <a:xfrm>
            <a:off x="5343367" y="1605346"/>
            <a:ext cx="3356217" cy="1217986"/>
            <a:chOff x="7023563" y="4373602"/>
            <a:chExt cx="3356217" cy="1217986"/>
          </a:xfrm>
        </p:grpSpPr>
        <p:sp>
          <p:nvSpPr>
            <p:cNvPr id="92" name="円/楕円 2"/>
            <p:cNvSpPr>
              <a:spLocks noChangeArrowheads="1"/>
            </p:cNvSpPr>
            <p:nvPr/>
          </p:nvSpPr>
          <p:spPr bwMode="auto">
            <a:xfrm rot="5400000">
              <a:off x="9917791" y="4853666"/>
              <a:ext cx="590295" cy="231574"/>
            </a:xfrm>
            <a:prstGeom prst="ellipse">
              <a:avLst/>
            </a:pr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rgbClr val="00B05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3" name="テキスト ボックス 2"/>
            <p:cNvSpPr txBox="1">
              <a:spLocks noChangeArrowheads="1"/>
            </p:cNvSpPr>
            <p:nvPr/>
          </p:nvSpPr>
          <p:spPr bwMode="auto">
            <a:xfrm>
              <a:off x="7279503" y="4810864"/>
              <a:ext cx="957302" cy="306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latin typeface="Arial Unicode MS" panose="020B0604020202020204" pitchFamily="50" charset="-128"/>
                  <a:ea typeface="Arial Unicode MS" panose="020B0604020202020204" pitchFamily="50" charset="-128"/>
                  <a:cs typeface="Arial Unicode MS" panose="020B0604020202020204" pitchFamily="50" charset="-128"/>
                </a:rPr>
                <a:t>Vitamin E</a:t>
              </a:r>
            </a:p>
          </p:txBody>
        </p:sp>
        <p:pic>
          <p:nvPicPr>
            <p:cNvPr id="9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23563" y="4373602"/>
              <a:ext cx="3245886" cy="12179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95" name="グループ化 13"/>
            <p:cNvGrpSpPr>
              <a:grpSpLocks/>
            </p:cNvGrpSpPr>
            <p:nvPr/>
          </p:nvGrpSpPr>
          <p:grpSpPr bwMode="auto">
            <a:xfrm>
              <a:off x="9764845" y="4502024"/>
              <a:ext cx="314832" cy="936192"/>
              <a:chOff x="7303692" y="4274046"/>
              <a:chExt cx="389206" cy="1112530"/>
            </a:xfrm>
          </p:grpSpPr>
          <p:sp>
            <p:nvSpPr>
              <p:cNvPr id="98" name="正方形/長方形 5"/>
              <p:cNvSpPr>
                <a:spLocks noChangeArrowheads="1"/>
              </p:cNvSpPr>
              <p:nvPr/>
            </p:nvSpPr>
            <p:spPr bwMode="auto">
              <a:xfrm>
                <a:off x="7338479" y="4274046"/>
                <a:ext cx="281836" cy="365262"/>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8" name="正方形/長方形 5"/>
              <p:cNvSpPr>
                <a:spLocks noChangeArrowheads="1"/>
              </p:cNvSpPr>
              <p:nvPr/>
            </p:nvSpPr>
            <p:spPr bwMode="auto">
              <a:xfrm>
                <a:off x="7341654" y="5021314"/>
                <a:ext cx="281836" cy="365262"/>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9" name="テキスト ボックス 562"/>
              <p:cNvSpPr txBox="1">
                <a:spLocks noChangeArrowheads="1"/>
              </p:cNvSpPr>
              <p:nvPr/>
            </p:nvSpPr>
            <p:spPr bwMode="auto">
              <a:xfrm>
                <a:off x="7304090" y="4324104"/>
                <a:ext cx="388808" cy="36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endParaRPr lang="ja-JP" altLang="en-US"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0" name="テキスト ボックス 563"/>
              <p:cNvSpPr txBox="1">
                <a:spLocks noChangeArrowheads="1"/>
              </p:cNvSpPr>
              <p:nvPr/>
            </p:nvSpPr>
            <p:spPr bwMode="auto">
              <a:xfrm>
                <a:off x="7303692" y="4985291"/>
                <a:ext cx="388808" cy="365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endParaRPr lang="ja-JP" altLang="en-US" sz="1400" b="1">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6" name="テキスト ボックス 566"/>
            <p:cNvSpPr txBox="1">
              <a:spLocks noChangeArrowheads="1"/>
            </p:cNvSpPr>
            <p:nvPr/>
          </p:nvSpPr>
          <p:spPr bwMode="auto">
            <a:xfrm>
              <a:off x="10074888" y="4651192"/>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endParaRPr lang="ja-JP" altLang="en-US"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7" name="テキスト ボックス 567"/>
            <p:cNvSpPr txBox="1">
              <a:spLocks noChangeArrowheads="1"/>
            </p:cNvSpPr>
            <p:nvPr/>
          </p:nvSpPr>
          <p:spPr bwMode="auto">
            <a:xfrm>
              <a:off x="10073601" y="4989539"/>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endParaRPr lang="ja-JP" altLang="en-US" sz="1400" b="1">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21" name="角丸四角形 120"/>
          <p:cNvSpPr/>
          <p:nvPr/>
        </p:nvSpPr>
        <p:spPr>
          <a:xfrm>
            <a:off x="5292080" y="48693"/>
            <a:ext cx="3279200" cy="331855"/>
          </a:xfrm>
          <a:prstGeom prst="roundRect">
            <a:avLst/>
          </a:prstGeom>
          <a:solidFill>
            <a:srgbClr val="FFFF00"/>
          </a:solidFill>
          <a:ln>
            <a:solidFill>
              <a:srgbClr val="FF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2" name="テキスト ボックス 2"/>
          <p:cNvSpPr txBox="1">
            <a:spLocks noChangeArrowheads="1"/>
          </p:cNvSpPr>
          <p:nvPr/>
        </p:nvSpPr>
        <p:spPr bwMode="auto">
          <a:xfrm>
            <a:off x="5307426" y="52444"/>
            <a:ext cx="331212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2G: fat-soluble vitamin-scaffold ssPalm</a:t>
            </a:r>
            <a:endParaRPr lang="en-US" altLang="ja-JP" sz="1400" b="1" baseline="-25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 name="正方形/長方形 7"/>
          <p:cNvSpPr>
            <a:spLocks noChangeArrowheads="1"/>
          </p:cNvSpPr>
          <p:nvPr/>
        </p:nvSpPr>
        <p:spPr bwMode="auto">
          <a:xfrm>
            <a:off x="2334086" y="2140967"/>
            <a:ext cx="994559" cy="247783"/>
          </a:xfrm>
          <a:prstGeom prst="rect">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algn="ctr"/>
            <a:endParaRPr lang="ja-JP" altLang="en-US" sz="10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 name="正方形/長方形 5"/>
          <p:cNvSpPr>
            <a:spLocks noChangeArrowheads="1"/>
          </p:cNvSpPr>
          <p:nvPr/>
        </p:nvSpPr>
        <p:spPr bwMode="auto">
          <a:xfrm>
            <a:off x="3335277" y="2029120"/>
            <a:ext cx="295052" cy="395766"/>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5" name="テキスト ボックス 2"/>
          <p:cNvSpPr txBox="1">
            <a:spLocks noChangeArrowheads="1"/>
          </p:cNvSpPr>
          <p:nvPr/>
        </p:nvSpPr>
        <p:spPr bwMode="auto">
          <a:xfrm>
            <a:off x="791259" y="1689487"/>
            <a:ext cx="21082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C</a:t>
            </a:r>
            <a:r>
              <a:rPr lang="en-US" altLang="ja-JP" sz="1400" b="1"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13</a:t>
            </a:r>
            <a:r>
              <a:rPr lang="en-US" altLang="ja-JP"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H</a:t>
            </a:r>
            <a:r>
              <a:rPr lang="en-US" altLang="ja-JP" sz="1400" b="1"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27</a:t>
            </a:r>
            <a:r>
              <a:rPr lang="en-US" altLang="ja-JP"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ja-JP" altLang="en-US"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400" b="1" dirty="0" err="1" smtClean="0">
                <a:latin typeface="Arial Unicode MS" panose="020B0604020202020204" pitchFamily="50" charset="-128"/>
                <a:ea typeface="Arial Unicode MS" panose="020B0604020202020204" pitchFamily="50" charset="-128"/>
                <a:cs typeface="Arial Unicode MS" panose="020B0604020202020204" pitchFamily="50" charset="-128"/>
              </a:rPr>
              <a:t>Myristic</a:t>
            </a:r>
            <a:r>
              <a:rPr lang="en-US" altLang="ja-JP"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 aci</a:t>
            </a:r>
            <a:r>
              <a:rPr lang="en-US" altLang="ja-JP" sz="1400" b="1" dirty="0">
                <a:latin typeface="Arial Unicode MS" panose="020B0604020202020204" pitchFamily="50" charset="-128"/>
                <a:ea typeface="Arial Unicode MS" panose="020B0604020202020204" pitchFamily="50" charset="-128"/>
                <a:cs typeface="Arial Unicode MS" panose="020B0604020202020204" pitchFamily="50" charset="-128"/>
              </a:rPr>
              <a:t>d</a:t>
            </a:r>
            <a:r>
              <a:rPr lang="ja-JP" altLang="en-US"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lang="en-US" altLang="ja-JP" sz="14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6" name="フローチャート : 代替処理 362"/>
          <p:cNvSpPr/>
          <p:nvPr/>
        </p:nvSpPr>
        <p:spPr>
          <a:xfrm>
            <a:off x="271392" y="725675"/>
            <a:ext cx="4479637" cy="2415293"/>
          </a:xfrm>
          <a:prstGeom prst="flowChartAlternateProcess">
            <a:avLst/>
          </a:prstGeom>
          <a:noFill/>
          <a:ln w="28575">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lnSpc>
                <a:spcPts val="1680"/>
              </a:lnSpc>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pic>
        <p:nvPicPr>
          <p:cNvPr id="12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9776" y="1313300"/>
            <a:ext cx="2940578" cy="1082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8" name="正方形/長方形 5"/>
          <p:cNvSpPr>
            <a:spLocks noChangeArrowheads="1"/>
          </p:cNvSpPr>
          <p:nvPr/>
        </p:nvSpPr>
        <p:spPr bwMode="auto">
          <a:xfrm>
            <a:off x="3340250" y="1247914"/>
            <a:ext cx="293394" cy="395766"/>
          </a:xfrm>
          <a:prstGeom prst="rect">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9" name="テキスト ボックス 557"/>
          <p:cNvSpPr txBox="1">
            <a:spLocks noChangeArrowheads="1"/>
          </p:cNvSpPr>
          <p:nvPr/>
        </p:nvSpPr>
        <p:spPr bwMode="auto">
          <a:xfrm>
            <a:off x="3323717" y="1324408"/>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endParaRPr lang="ja-JP" altLang="en-US"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0" name="テキスト ボックス 558"/>
          <p:cNvSpPr txBox="1">
            <a:spLocks noChangeArrowheads="1"/>
          </p:cNvSpPr>
          <p:nvPr/>
        </p:nvSpPr>
        <p:spPr bwMode="auto">
          <a:xfrm>
            <a:off x="3318742" y="2053524"/>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a:t>
            </a:r>
            <a:endParaRPr lang="ja-JP" altLang="en-US"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1" name="円/楕円 2"/>
          <p:cNvSpPr>
            <a:spLocks noChangeArrowheads="1"/>
          </p:cNvSpPr>
          <p:nvPr/>
        </p:nvSpPr>
        <p:spPr bwMode="auto">
          <a:xfrm rot="5400000">
            <a:off x="3449998" y="1701624"/>
            <a:ext cx="841363" cy="285107"/>
          </a:xfrm>
          <a:prstGeom prst="ellipse">
            <a:avLst/>
          </a:pr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lnSpc>
                <a:spcPts val="900"/>
              </a:lnSpc>
            </a:pPr>
            <a:endParaRPr lang="ja-JP" altLang="en-US" sz="1000">
              <a:solidFill>
                <a:srgbClr val="00B05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2" name="テキスト ボックス 7"/>
          <p:cNvSpPr txBox="1">
            <a:spLocks noChangeArrowheads="1"/>
          </p:cNvSpPr>
          <p:nvPr/>
        </p:nvSpPr>
        <p:spPr bwMode="auto">
          <a:xfrm>
            <a:off x="3711580" y="1474297"/>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endParaRPr lang="ja-JP" altLang="en-US"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3" name="テキスト ボックス 556"/>
          <p:cNvSpPr txBox="1">
            <a:spLocks noChangeArrowheads="1"/>
          </p:cNvSpPr>
          <p:nvPr/>
        </p:nvSpPr>
        <p:spPr bwMode="auto">
          <a:xfrm>
            <a:off x="3715778" y="1925876"/>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S</a:t>
            </a:r>
            <a:endParaRPr lang="ja-JP" altLang="en-US" sz="14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4" name="角丸四角形 133"/>
          <p:cNvSpPr/>
          <p:nvPr/>
        </p:nvSpPr>
        <p:spPr>
          <a:xfrm>
            <a:off x="468824" y="630475"/>
            <a:ext cx="2945487" cy="295565"/>
          </a:xfrm>
          <a:prstGeom prst="roundRect">
            <a:avLst/>
          </a:prstGeom>
          <a:solidFill>
            <a:srgbClr val="FFFF00"/>
          </a:solidFill>
          <a:ln>
            <a:solidFill>
              <a:srgbClr val="0099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5" name="正方形/長方形 2"/>
          <p:cNvSpPr>
            <a:spLocks noChangeArrowheads="1"/>
          </p:cNvSpPr>
          <p:nvPr/>
        </p:nvSpPr>
        <p:spPr bwMode="auto">
          <a:xfrm>
            <a:off x="506923" y="620688"/>
            <a:ext cx="33957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en-US" altLang="ja-JP"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1G</a:t>
            </a:r>
            <a:r>
              <a:rPr lang="ja-JP" altLang="en-US"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400" b="1" dirty="0" err="1" smtClean="0">
                <a:latin typeface="Arial Unicode MS" panose="020B0604020202020204" pitchFamily="50" charset="-128"/>
                <a:ea typeface="Arial Unicode MS" panose="020B0604020202020204" pitchFamily="50" charset="-128"/>
                <a:cs typeface="Arial Unicode MS" panose="020B0604020202020204" pitchFamily="50" charset="-128"/>
              </a:rPr>
              <a:t>Myristic</a:t>
            </a:r>
            <a:r>
              <a:rPr lang="en-US" altLang="ja-JP"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 acid-scaffold ssPalm</a:t>
            </a:r>
            <a:endParaRPr lang="ja-JP" altLang="en-US" sz="14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6" name="テキスト ボックス 6"/>
          <p:cNvSpPr txBox="1">
            <a:spLocks noChangeArrowheads="1"/>
          </p:cNvSpPr>
          <p:nvPr/>
        </p:nvSpPr>
        <p:spPr bwMode="auto">
          <a:xfrm>
            <a:off x="416263" y="2689189"/>
            <a:ext cx="2157129" cy="4257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algn="ctr" eaLnBrk="1" hangingPunct="1">
              <a:lnSpc>
                <a:spcPts val="1300"/>
              </a:lnSpc>
            </a:pPr>
            <a:r>
              <a:rPr lang="en-US" altLang="ja-JP" sz="1050" dirty="0" smtClean="0">
                <a:latin typeface="Arial Unicode MS" pitchFamily="50" charset="-128"/>
                <a:ea typeface="Arial Unicode MS" pitchFamily="50" charset="-128"/>
                <a:cs typeface="Arial Unicode MS" pitchFamily="50" charset="-128"/>
              </a:rPr>
              <a:t>Akita H and Ishiba R et al. </a:t>
            </a:r>
          </a:p>
          <a:p>
            <a:pPr algn="ctr" eaLnBrk="1" hangingPunct="1">
              <a:lnSpc>
                <a:spcPts val="1300"/>
              </a:lnSpc>
            </a:pPr>
            <a:r>
              <a:rPr lang="en-US" altLang="ja-JP" sz="1050" b="1" dirty="0" smtClean="0">
                <a:latin typeface="Arial Unicode MS" pitchFamily="50" charset="-128"/>
                <a:ea typeface="Arial Unicode MS" pitchFamily="50" charset="-128"/>
                <a:cs typeface="Arial Unicode MS" pitchFamily="50" charset="-128"/>
              </a:rPr>
              <a:t>Adv. </a:t>
            </a:r>
            <a:r>
              <a:rPr lang="en-US" altLang="ja-JP" sz="1050" b="1" dirty="0" err="1" smtClean="0">
                <a:latin typeface="Arial Unicode MS" pitchFamily="50" charset="-128"/>
                <a:ea typeface="Arial Unicode MS" pitchFamily="50" charset="-128"/>
                <a:cs typeface="Arial Unicode MS" pitchFamily="50" charset="-128"/>
              </a:rPr>
              <a:t>Healthc</a:t>
            </a:r>
            <a:r>
              <a:rPr lang="en-US" altLang="ja-JP" sz="1050" b="1" dirty="0" smtClean="0">
                <a:latin typeface="Arial Unicode MS" pitchFamily="50" charset="-128"/>
                <a:ea typeface="Arial Unicode MS" pitchFamily="50" charset="-128"/>
                <a:cs typeface="Arial Unicode MS" pitchFamily="50" charset="-128"/>
              </a:rPr>
              <a:t> Mat. </a:t>
            </a:r>
            <a:r>
              <a:rPr lang="en-US" altLang="ja-JP" sz="1050" dirty="0" smtClean="0">
                <a:latin typeface="Arial Unicode MS" pitchFamily="50" charset="-128"/>
                <a:ea typeface="Arial Unicode MS" pitchFamily="50" charset="-128"/>
                <a:cs typeface="Arial Unicode MS" pitchFamily="50" charset="-128"/>
              </a:rPr>
              <a:t>2013</a:t>
            </a:r>
            <a:endParaRPr lang="ja-JP" altLang="en-US" sz="1050" dirty="0">
              <a:latin typeface="Arial Unicode MS" pitchFamily="50" charset="-128"/>
              <a:ea typeface="Arial Unicode MS" pitchFamily="50" charset="-128"/>
              <a:cs typeface="Arial Unicode MS" pitchFamily="50" charset="-128"/>
            </a:endParaRPr>
          </a:p>
        </p:txBody>
      </p:sp>
      <p:sp>
        <p:nvSpPr>
          <p:cNvPr id="137" name="右矢印 136"/>
          <p:cNvSpPr/>
          <p:nvPr/>
        </p:nvSpPr>
        <p:spPr>
          <a:xfrm>
            <a:off x="4382007" y="1586275"/>
            <a:ext cx="862847" cy="634597"/>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8" name="テキスト ボックス 2"/>
          <p:cNvSpPr txBox="1">
            <a:spLocks noChangeArrowheads="1"/>
          </p:cNvSpPr>
          <p:nvPr/>
        </p:nvSpPr>
        <p:spPr bwMode="auto">
          <a:xfrm>
            <a:off x="5884482" y="728485"/>
            <a:ext cx="960128" cy="306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400" b="1" dirty="0">
                <a:latin typeface="Arial Unicode MS" panose="020B0604020202020204" pitchFamily="50" charset="-128"/>
                <a:ea typeface="Arial Unicode MS" panose="020B0604020202020204" pitchFamily="50" charset="-128"/>
                <a:cs typeface="Arial Unicode MS" panose="020B0604020202020204" pitchFamily="50" charset="-128"/>
              </a:rPr>
              <a:t>Vitamin A</a:t>
            </a:r>
          </a:p>
        </p:txBody>
      </p:sp>
      <p:sp>
        <p:nvSpPr>
          <p:cNvPr id="139" name="テキスト ボックス 2"/>
          <p:cNvSpPr txBox="1">
            <a:spLocks noChangeArrowheads="1"/>
          </p:cNvSpPr>
          <p:nvPr/>
        </p:nvSpPr>
        <p:spPr bwMode="auto">
          <a:xfrm>
            <a:off x="6109571" y="1205197"/>
            <a:ext cx="10951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800" b="1"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ssPalmA</a:t>
            </a:r>
            <a:endParaRPr lang="en-US" altLang="ja-JP" sz="18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0" name="テキスト ボックス 2"/>
          <p:cNvSpPr txBox="1">
            <a:spLocks noChangeArrowheads="1"/>
          </p:cNvSpPr>
          <p:nvPr/>
        </p:nvSpPr>
        <p:spPr bwMode="auto">
          <a:xfrm>
            <a:off x="6154891" y="2791889"/>
            <a:ext cx="10951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eaLnBrk="1" hangingPunct="1"/>
            <a:r>
              <a:rPr lang="en-US" altLang="ja-JP" sz="1800" b="1"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ssPalmE</a:t>
            </a:r>
            <a:endParaRPr lang="en-US" altLang="ja-JP" sz="18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1" name="テキスト ボックス 6"/>
          <p:cNvSpPr txBox="1">
            <a:spLocks noChangeArrowheads="1"/>
          </p:cNvSpPr>
          <p:nvPr/>
        </p:nvSpPr>
        <p:spPr bwMode="auto">
          <a:xfrm>
            <a:off x="557816" y="946820"/>
            <a:ext cx="3010394" cy="52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Arial" charset="0"/>
                <a:ea typeface="ＭＳ Ｐゴシック" pitchFamily="50" charset="-128"/>
              </a:defRPr>
            </a:lvl1pPr>
            <a:lvl2pPr marL="742950" indent="-285750" eaLnBrk="0" hangingPunct="0">
              <a:defRPr kumimoji="1" sz="2400">
                <a:solidFill>
                  <a:schemeClr val="tx1"/>
                </a:solidFill>
                <a:latin typeface="Arial" charset="0"/>
                <a:ea typeface="ＭＳ Ｐゴシック" pitchFamily="50" charset="-128"/>
              </a:defRPr>
            </a:lvl2pPr>
            <a:lvl3pPr marL="1143000" indent="-228600" eaLnBrk="0" hangingPunct="0">
              <a:defRPr kumimoji="1" sz="2400">
                <a:solidFill>
                  <a:schemeClr val="tx1"/>
                </a:solidFill>
                <a:latin typeface="Arial" charset="0"/>
                <a:ea typeface="ＭＳ Ｐゴシック" pitchFamily="50" charset="-128"/>
              </a:defRPr>
            </a:lvl3pPr>
            <a:lvl4pPr marL="1600200" indent="-228600" eaLnBrk="0" hangingPunct="0">
              <a:defRPr kumimoji="1" sz="2400">
                <a:solidFill>
                  <a:schemeClr val="tx1"/>
                </a:solidFill>
                <a:latin typeface="Arial" charset="0"/>
                <a:ea typeface="ＭＳ Ｐゴシック" pitchFamily="50" charset="-128"/>
              </a:defRPr>
            </a:lvl4pPr>
            <a:lvl5pPr marL="2057400" indent="-228600" eaLnBrk="0" hangingPunct="0">
              <a:defRPr kumimoji="1" sz="2400">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pitchFamily="50" charset="-128"/>
              </a:defRPr>
            </a:lvl9pPr>
          </a:lstStyle>
          <a:p>
            <a:pPr algn="ctr" eaLnBrk="1" hangingPunct="1">
              <a:lnSpc>
                <a:spcPts val="1675"/>
              </a:lnSpc>
              <a:defRPr/>
            </a:pP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Tertiary amines</a:t>
            </a:r>
            <a:endParaRPr lang="en-US" altLang="ja-JP"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gn="ctr" eaLnBrk="1" hangingPunct="1">
              <a:lnSpc>
                <a:spcPts val="1675"/>
              </a:lnSpc>
              <a:defRPr/>
            </a:pP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Proton-sponge units(Endosome</a:t>
            </a:r>
            <a:r>
              <a:rPr lang="en-US" altLang="ja-JP"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en-US"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2" name="テキスト ボックス 6"/>
          <p:cNvSpPr txBox="1">
            <a:spLocks noChangeArrowheads="1"/>
          </p:cNvSpPr>
          <p:nvPr/>
        </p:nvSpPr>
        <p:spPr bwMode="auto">
          <a:xfrm>
            <a:off x="3221414" y="2401885"/>
            <a:ext cx="1633769" cy="746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lnSpc>
                <a:spcPts val="1675"/>
              </a:lnSpc>
              <a:spcBef>
                <a:spcPct val="0"/>
              </a:spcBef>
              <a:buFontTx/>
              <a:buNone/>
            </a:pP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Disulfide bonding</a:t>
            </a:r>
            <a:endParaRPr lang="en-US" altLang="ja-JP" sz="12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gn="ctr" eaLnBrk="1" hangingPunct="1">
              <a:lnSpc>
                <a:spcPts val="1675"/>
              </a:lnSpc>
              <a:spcBef>
                <a:spcPct val="0"/>
              </a:spcBef>
              <a:buFontTx/>
              <a:buNone/>
            </a:pP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Cleavable unit</a:t>
            </a:r>
          </a:p>
          <a:p>
            <a:pPr algn="ctr" eaLnBrk="1" hangingPunct="1">
              <a:lnSpc>
                <a:spcPts val="1675"/>
              </a:lnSpc>
              <a:spcBef>
                <a:spcPct val="0"/>
              </a:spcBef>
              <a:buFontTx/>
              <a:buNone/>
            </a:pP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(Cytoplasm</a:t>
            </a:r>
            <a:r>
              <a:rPr lang="en-US" altLang="ja-JP" sz="12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en-US" sz="12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Tree>
    <p:extLst>
      <p:ext uri="{BB962C8B-B14F-4D97-AF65-F5344CB8AC3E}">
        <p14:creationId xmlns:p14="http://schemas.microsoft.com/office/powerpoint/2010/main" val="623684698"/>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テキスト ボックス 3"/>
          <p:cNvSpPr txBox="1"/>
          <p:nvPr/>
        </p:nvSpPr>
        <p:spPr>
          <a:xfrm>
            <a:off x="75381" y="34395"/>
            <a:ext cx="3182281" cy="461665"/>
          </a:xfrm>
          <a:prstGeom prst="rect">
            <a:avLst/>
          </a:prstGeom>
          <a:noFill/>
        </p:spPr>
        <p:txBody>
          <a:bodyPr wrap="none" rtlCol="0">
            <a:spAutoFit/>
          </a:bodyPr>
          <a:lstStyle/>
          <a:p>
            <a:r>
              <a:rPr kumimoji="1" lang="en-US" altLang="ja-JP" sz="2400" dirty="0" smtClean="0">
                <a:latin typeface="Arial Unicode MS" panose="020B0604020202020204" pitchFamily="50" charset="-128"/>
                <a:ea typeface="Arial Unicode MS" panose="020B0604020202020204" pitchFamily="50" charset="-128"/>
                <a:cs typeface="Arial Unicode MS" panose="020B0604020202020204" pitchFamily="50" charset="-128"/>
              </a:rPr>
              <a:t>Topical administration</a:t>
            </a:r>
            <a:endParaRPr kumimoji="1" lang="ja-JP" altLang="en-US" sz="2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 name="正方形/長方形 45"/>
          <p:cNvSpPr/>
          <p:nvPr/>
        </p:nvSpPr>
        <p:spPr>
          <a:xfrm>
            <a:off x="1708027" y="5623730"/>
            <a:ext cx="288032" cy="180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 name="テキスト ボックス 50"/>
          <p:cNvSpPr txBox="1"/>
          <p:nvPr/>
        </p:nvSpPr>
        <p:spPr>
          <a:xfrm>
            <a:off x="1225133" y="3170486"/>
            <a:ext cx="2140330" cy="338554"/>
          </a:xfrm>
          <a:prstGeom prst="rect">
            <a:avLst/>
          </a:prstGeom>
          <a:noFill/>
        </p:spPr>
        <p:txBody>
          <a:bodyPr wrap="none" rtlCol="0">
            <a:spAutoFit/>
          </a:bodyPr>
          <a:lstStyle/>
          <a:p>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Uptake of the particle</a:t>
            </a:r>
            <a:endParaRPr kumimoji="1"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pic>
        <p:nvPicPr>
          <p:cNvPr id="52" name="図 51" descr="View Snapshot 4.tif"/>
          <p:cNvPicPr>
            <a:picLocks noChangeAspect="1"/>
          </p:cNvPicPr>
          <p:nvPr/>
        </p:nvPicPr>
        <p:blipFill>
          <a:blip r:embed="rId3" cstate="print">
            <a:lum bright="10000" contrast="40000"/>
          </a:blip>
          <a:stretch>
            <a:fillRect/>
          </a:stretch>
        </p:blipFill>
        <p:spPr>
          <a:xfrm>
            <a:off x="1633791" y="4993433"/>
            <a:ext cx="1302081" cy="1302081"/>
          </a:xfrm>
          <a:prstGeom prst="rect">
            <a:avLst/>
          </a:prstGeom>
        </p:spPr>
      </p:pic>
      <p:pic>
        <p:nvPicPr>
          <p:cNvPr id="53" name="図 52" descr="View Snapshot.tif"/>
          <p:cNvPicPr>
            <a:picLocks noChangeAspect="1"/>
          </p:cNvPicPr>
          <p:nvPr/>
        </p:nvPicPr>
        <p:blipFill>
          <a:blip r:embed="rId4" cstate="print">
            <a:lum bright="10000" contrast="40000"/>
          </a:blip>
          <a:stretch>
            <a:fillRect/>
          </a:stretch>
        </p:blipFill>
        <p:spPr>
          <a:xfrm>
            <a:off x="3029116" y="4993433"/>
            <a:ext cx="1302081" cy="1302081"/>
          </a:xfrm>
          <a:prstGeom prst="rect">
            <a:avLst/>
          </a:prstGeom>
        </p:spPr>
      </p:pic>
      <p:grpSp>
        <p:nvGrpSpPr>
          <p:cNvPr id="42" name="グループ化 41"/>
          <p:cNvGrpSpPr/>
          <p:nvPr/>
        </p:nvGrpSpPr>
        <p:grpSpPr>
          <a:xfrm>
            <a:off x="113883" y="3687837"/>
            <a:ext cx="4215878" cy="1072801"/>
            <a:chOff x="3316194" y="1531638"/>
            <a:chExt cx="8164235" cy="1974772"/>
          </a:xfrm>
        </p:grpSpPr>
        <p:pic>
          <p:nvPicPr>
            <p:cNvPr id="43" name="Picture 2"/>
            <p:cNvPicPr>
              <a:picLocks noChangeArrowheads="1"/>
            </p:cNvPicPr>
            <p:nvPr/>
          </p:nvPicPr>
          <p:blipFill>
            <a:blip r:embed="rId5" cstate="print">
              <a:lum bright="30000" contrast="40000"/>
            </a:blip>
            <a:srcRect/>
            <a:stretch>
              <a:fillRect/>
            </a:stretch>
          </p:blipFill>
          <p:spPr bwMode="auto">
            <a:xfrm>
              <a:off x="6052419" y="1531640"/>
              <a:ext cx="2663139" cy="1974770"/>
            </a:xfrm>
            <a:prstGeom prst="rect">
              <a:avLst/>
            </a:prstGeom>
            <a:noFill/>
            <a:ln w="9525">
              <a:noFill/>
              <a:miter lim="800000"/>
              <a:headEnd/>
              <a:tailEnd/>
            </a:ln>
          </p:spPr>
        </p:pic>
        <p:pic>
          <p:nvPicPr>
            <p:cNvPr id="44" name="Picture 3"/>
            <p:cNvPicPr>
              <a:picLocks noChangeArrowheads="1"/>
            </p:cNvPicPr>
            <p:nvPr/>
          </p:nvPicPr>
          <p:blipFill>
            <a:blip r:embed="rId6" cstate="print">
              <a:lum bright="30000" contrast="40000"/>
            </a:blip>
            <a:srcRect/>
            <a:stretch>
              <a:fillRect/>
            </a:stretch>
          </p:blipFill>
          <p:spPr bwMode="auto">
            <a:xfrm flipH="1">
              <a:off x="8817295" y="1531638"/>
              <a:ext cx="2663134" cy="1974770"/>
            </a:xfrm>
            <a:prstGeom prst="rect">
              <a:avLst/>
            </a:prstGeom>
            <a:noFill/>
            <a:ln w="9525">
              <a:noFill/>
              <a:miter lim="800000"/>
              <a:headEnd/>
              <a:tailEnd/>
            </a:ln>
          </p:spPr>
        </p:pic>
        <p:pic>
          <p:nvPicPr>
            <p:cNvPr id="45" name="Picture 5"/>
            <p:cNvPicPr>
              <a:picLocks noChangeArrowheads="1"/>
            </p:cNvPicPr>
            <p:nvPr/>
          </p:nvPicPr>
          <p:blipFill>
            <a:blip r:embed="rId7" cstate="print">
              <a:lum bright="30000" contrast="40000"/>
            </a:blip>
            <a:srcRect/>
            <a:stretch>
              <a:fillRect/>
            </a:stretch>
          </p:blipFill>
          <p:spPr bwMode="auto">
            <a:xfrm>
              <a:off x="3316194" y="1531640"/>
              <a:ext cx="2663140" cy="1974770"/>
            </a:xfrm>
            <a:prstGeom prst="rect">
              <a:avLst/>
            </a:prstGeom>
            <a:noFill/>
            <a:ln w="9525">
              <a:noFill/>
              <a:miter lim="800000"/>
              <a:headEnd/>
              <a:tailEnd/>
            </a:ln>
          </p:spPr>
        </p:pic>
      </p:grpSp>
      <p:sp>
        <p:nvSpPr>
          <p:cNvPr id="48" name="テキスト ボックス 47"/>
          <p:cNvSpPr txBox="1"/>
          <p:nvPr/>
        </p:nvSpPr>
        <p:spPr>
          <a:xfrm>
            <a:off x="354764" y="3422927"/>
            <a:ext cx="922047" cy="307777"/>
          </a:xfrm>
          <a:prstGeom prst="rect">
            <a:avLst/>
          </a:prstGeom>
          <a:noFill/>
        </p:spPr>
        <p:txBody>
          <a:bodyPr wrap="none" rtlCol="0">
            <a:spAutoFit/>
          </a:bodyPr>
          <a:lstStyle/>
          <a:p>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ssPalmM</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 name="テキスト ボックス 48"/>
          <p:cNvSpPr txBox="1"/>
          <p:nvPr/>
        </p:nvSpPr>
        <p:spPr>
          <a:xfrm>
            <a:off x="1807732" y="3412478"/>
            <a:ext cx="893193" cy="307777"/>
          </a:xfrm>
          <a:prstGeom prst="rect">
            <a:avLst/>
          </a:prstGeom>
          <a:noFill/>
        </p:spPr>
        <p:txBody>
          <a:bodyPr wrap="none" rtlCol="0">
            <a:spAutoFit/>
          </a:bodyPr>
          <a:lstStyle/>
          <a:p>
            <a:r>
              <a:rPr kumimoji="1" lang="en-US" altLang="ja-JP" sz="1400"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ssPalmA</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 name="テキスト ボックス 49"/>
          <p:cNvSpPr txBox="1"/>
          <p:nvPr/>
        </p:nvSpPr>
        <p:spPr>
          <a:xfrm>
            <a:off x="3248113" y="3412478"/>
            <a:ext cx="893193" cy="307777"/>
          </a:xfrm>
          <a:prstGeom prst="rect">
            <a:avLst/>
          </a:prstGeom>
          <a:noFill/>
        </p:spPr>
        <p:txBody>
          <a:bodyPr wrap="none" rtlCol="0">
            <a:spAutoFit/>
          </a:bodyPr>
          <a:lstStyle/>
          <a:p>
            <a:r>
              <a:rPr kumimoji="1" lang="en-US" altLang="ja-JP" sz="1400"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ssPalmE</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 name="円/楕円 53"/>
          <p:cNvSpPr/>
          <p:nvPr/>
        </p:nvSpPr>
        <p:spPr>
          <a:xfrm>
            <a:off x="1887427" y="3790519"/>
            <a:ext cx="323695" cy="212282"/>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5" name="円/楕円 54"/>
          <p:cNvSpPr/>
          <p:nvPr/>
        </p:nvSpPr>
        <p:spPr>
          <a:xfrm>
            <a:off x="3215845" y="3885927"/>
            <a:ext cx="323695" cy="212282"/>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6" name="下矢印 55"/>
          <p:cNvSpPr/>
          <p:nvPr/>
        </p:nvSpPr>
        <p:spPr>
          <a:xfrm>
            <a:off x="2123384" y="4650496"/>
            <a:ext cx="316126" cy="417532"/>
          </a:xfrm>
          <a:prstGeom prst="downArrow">
            <a:avLst/>
          </a:prstGeom>
          <a:solidFill>
            <a:schemeClr val="tx1"/>
          </a:solidFill>
          <a:ln w="190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7" name="下矢印 56"/>
          <p:cNvSpPr/>
          <p:nvPr/>
        </p:nvSpPr>
        <p:spPr>
          <a:xfrm>
            <a:off x="3534941" y="4648903"/>
            <a:ext cx="316126" cy="415194"/>
          </a:xfrm>
          <a:prstGeom prst="downArrow">
            <a:avLst/>
          </a:prstGeom>
          <a:solidFill>
            <a:schemeClr val="tx1"/>
          </a:solidFill>
          <a:ln w="190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8" name="テキスト ボックス 57"/>
          <p:cNvSpPr txBox="1"/>
          <p:nvPr/>
        </p:nvSpPr>
        <p:spPr>
          <a:xfrm>
            <a:off x="35774" y="5411061"/>
            <a:ext cx="1702710" cy="646331"/>
          </a:xfrm>
          <a:prstGeom prst="rect">
            <a:avLst/>
          </a:prstGeom>
          <a:noFill/>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Gene expression was </a:t>
            </a:r>
          </a:p>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observed mainly in </a:t>
            </a:r>
          </a:p>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astrocytes</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1" name="テキスト ボックス 70"/>
          <p:cNvSpPr txBox="1"/>
          <p:nvPr/>
        </p:nvSpPr>
        <p:spPr>
          <a:xfrm>
            <a:off x="1211667" y="6252207"/>
            <a:ext cx="3297698" cy="276999"/>
          </a:xfrm>
          <a:prstGeom prst="rect">
            <a:avLst/>
          </a:prstGeom>
          <a:noFill/>
        </p:spPr>
        <p:txBody>
          <a:bodyPr wrap="none" rtlCol="0">
            <a:spAutoFit/>
          </a:bodyPr>
          <a:lstStyle/>
          <a:p>
            <a:r>
              <a:rPr kumimoji="1" lang="en-US" altLang="ja-JP" sz="12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mCherry (</a:t>
            </a:r>
            <a:r>
              <a:rPr lang="en-US" altLang="ja-JP" sz="12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Gene expression</a:t>
            </a:r>
            <a:r>
              <a:rPr kumimoji="1" lang="en-US" altLang="ja-JP" sz="12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a:t>
            </a:r>
            <a:r>
              <a:rPr kumimoji="1" lang="ja-JP" altLang="en-US" sz="12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kumimoji="1" lang="en-US" altLang="ja-JP" sz="1200" dirty="0" smtClean="0">
                <a:solidFill>
                  <a:srgbClr val="008000"/>
                </a:solidFill>
                <a:latin typeface="Arial Unicode MS" panose="020B0604020202020204" pitchFamily="50" charset="-128"/>
                <a:ea typeface="Arial Unicode MS" panose="020B0604020202020204" pitchFamily="50" charset="-128"/>
                <a:cs typeface="Arial Unicode MS" panose="020B0604020202020204" pitchFamily="50" charset="-128"/>
              </a:rPr>
              <a:t>GRAP(Astrocyte</a:t>
            </a:r>
            <a:r>
              <a:rPr lang="en-US" altLang="ja-JP" sz="1200" dirty="0">
                <a:solidFill>
                  <a:srgbClr val="008000"/>
                </a:solidFill>
                <a:latin typeface="Arial Unicode MS" panose="020B0604020202020204" pitchFamily="50" charset="-128"/>
                <a:ea typeface="Arial Unicode MS" panose="020B0604020202020204" pitchFamily="50" charset="-128"/>
                <a:cs typeface="Arial Unicode MS" panose="020B0604020202020204" pitchFamily="50" charset="-128"/>
              </a:rPr>
              <a:t>)</a:t>
            </a:r>
            <a:endParaRPr kumimoji="1" lang="ja-JP" altLang="en-US" sz="1200" dirty="0">
              <a:solidFill>
                <a:srgbClr val="008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pic>
        <p:nvPicPr>
          <p:cNvPr id="5" name="Picture 2" descr="C:\Users\Mina Tamaru\Desktop\マウス脳室のイラスト.jpg"/>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1571" t="6651" r="54857" b="55207"/>
          <a:stretch/>
        </p:blipFill>
        <p:spPr bwMode="auto">
          <a:xfrm>
            <a:off x="166529" y="1427989"/>
            <a:ext cx="1895665" cy="1039653"/>
          </a:xfrm>
          <a:prstGeom prst="rect">
            <a:avLst/>
          </a:prstGeom>
          <a:noFill/>
          <a:extLst>
            <a:ext uri="{909E8E84-426E-40DD-AFC4-6F175D3DCCD1}">
              <a14:hiddenFill xmlns:a14="http://schemas.microsoft.com/office/drawing/2010/main">
                <a:solidFill>
                  <a:srgbClr val="FFFFFF"/>
                </a:solidFill>
              </a14:hiddenFill>
            </a:ext>
          </a:extLst>
        </p:spPr>
      </p:pic>
      <p:sp>
        <p:nvSpPr>
          <p:cNvPr id="6" name="正方形/長方形 5"/>
          <p:cNvSpPr/>
          <p:nvPr/>
        </p:nvSpPr>
        <p:spPr>
          <a:xfrm>
            <a:off x="119199" y="1264177"/>
            <a:ext cx="331778" cy="28438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 name="正方形/長方形 6"/>
          <p:cNvSpPr/>
          <p:nvPr/>
        </p:nvSpPr>
        <p:spPr>
          <a:xfrm>
            <a:off x="1256725" y="2401705"/>
            <a:ext cx="331778" cy="28438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 name="正方形/長方形 7"/>
          <p:cNvSpPr/>
          <p:nvPr/>
        </p:nvSpPr>
        <p:spPr>
          <a:xfrm>
            <a:off x="1683297" y="2212116"/>
            <a:ext cx="331778" cy="28438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 name="テキスト ボックス 8"/>
          <p:cNvSpPr txBox="1"/>
          <p:nvPr/>
        </p:nvSpPr>
        <p:spPr>
          <a:xfrm>
            <a:off x="921682" y="1062685"/>
            <a:ext cx="755335" cy="461666"/>
          </a:xfrm>
          <a:prstGeom prst="rect">
            <a:avLst/>
          </a:prstGeom>
          <a:noFill/>
        </p:spPr>
        <p:txBody>
          <a:bodyPr wrap="none" rtlCol="0">
            <a:spAutoFit/>
          </a:bodyPr>
          <a:lstStyle/>
          <a:p>
            <a:pPr algn="ctr"/>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Latera</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l </a:t>
            </a:r>
          </a:p>
          <a:p>
            <a:pPr algn="ct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ventricle</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 name="テキスト ボックス 10"/>
          <p:cNvSpPr txBox="1"/>
          <p:nvPr/>
        </p:nvSpPr>
        <p:spPr>
          <a:xfrm>
            <a:off x="708325" y="2404469"/>
            <a:ext cx="988631" cy="523220"/>
          </a:xfrm>
          <a:prstGeom prst="rect">
            <a:avLst/>
          </a:prstGeom>
          <a:noFill/>
        </p:spPr>
        <p:txBody>
          <a:bodyPr wrap="square" rtlCol="0">
            <a:spAutoFit/>
          </a:bodyPr>
          <a:lstStyle/>
          <a:p>
            <a:pPr algn="ct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Third ventricle</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7" name="グループ化 65"/>
          <p:cNvGrpSpPr>
            <a:grpSpLocks noChangeAspect="1"/>
          </p:cNvGrpSpPr>
          <p:nvPr/>
        </p:nvGrpSpPr>
        <p:grpSpPr>
          <a:xfrm rot="7595628" flipV="1">
            <a:off x="433870" y="1072047"/>
            <a:ext cx="138718" cy="804260"/>
            <a:chOff x="4714876" y="2913059"/>
            <a:chExt cx="928694" cy="4540271"/>
          </a:xfrm>
          <a:scene3d>
            <a:camera prst="orthographicFront">
              <a:rot lat="0" lon="0" rev="9600000"/>
            </a:camera>
            <a:lightRig rig="threePt" dir="t"/>
          </a:scene3d>
        </p:grpSpPr>
        <p:sp>
          <p:nvSpPr>
            <p:cNvPr id="18" name="正方形/長方形 17"/>
            <p:cNvSpPr/>
            <p:nvPr/>
          </p:nvSpPr>
          <p:spPr>
            <a:xfrm rot="10800000">
              <a:off x="4921252" y="4048125"/>
              <a:ext cx="515941" cy="2063760"/>
            </a:xfrm>
            <a:prstGeom prst="rect">
              <a:avLst/>
            </a:prstGeom>
            <a:solidFill>
              <a:schemeClr val="bg1"/>
            </a:solidFill>
            <a:ln w="127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 name="正方形/長方形 18"/>
            <p:cNvSpPr/>
            <p:nvPr/>
          </p:nvSpPr>
          <p:spPr>
            <a:xfrm rot="10800000">
              <a:off x="5127629" y="3429000"/>
              <a:ext cx="87313" cy="515936"/>
            </a:xfrm>
            <a:prstGeom prst="rect">
              <a:avLst/>
            </a:prstGeom>
            <a:solidFill>
              <a:schemeClr val="bg1">
                <a:lumMod val="8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 name="直角三角形 19"/>
            <p:cNvSpPr/>
            <p:nvPr/>
          </p:nvSpPr>
          <p:spPr>
            <a:xfrm rot="10800000" flipV="1">
              <a:off x="5127629" y="2913059"/>
              <a:ext cx="103188" cy="515940"/>
            </a:xfrm>
            <a:prstGeom prst="rtTriangle">
              <a:avLst/>
            </a:prstGeom>
            <a:solidFill>
              <a:schemeClr val="bg1">
                <a:lumMod val="8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1" name="グループ化 124"/>
            <p:cNvGrpSpPr/>
            <p:nvPr/>
          </p:nvGrpSpPr>
          <p:grpSpPr>
            <a:xfrm rot="10800000">
              <a:off x="4921252" y="5286382"/>
              <a:ext cx="515941" cy="2166948"/>
              <a:chOff x="3428992" y="2857496"/>
              <a:chExt cx="357190" cy="1500198"/>
            </a:xfrm>
          </p:grpSpPr>
          <p:sp>
            <p:nvSpPr>
              <p:cNvPr id="38" name="正方形/長方形 37"/>
              <p:cNvSpPr/>
              <p:nvPr/>
            </p:nvSpPr>
            <p:spPr>
              <a:xfrm>
                <a:off x="3428992" y="2857496"/>
                <a:ext cx="357190" cy="71438"/>
              </a:xfrm>
              <a:prstGeom prst="rect">
                <a:avLst/>
              </a:prstGeom>
              <a:solidFill>
                <a:schemeClr val="bg1"/>
              </a:solidFill>
              <a:ln w="127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9" name="正方形/長方形 38"/>
              <p:cNvSpPr/>
              <p:nvPr/>
            </p:nvSpPr>
            <p:spPr>
              <a:xfrm>
                <a:off x="3571868" y="2928934"/>
                <a:ext cx="71438" cy="1285884"/>
              </a:xfrm>
              <a:prstGeom prst="rect">
                <a:avLst/>
              </a:prstGeom>
              <a:solidFill>
                <a:schemeClr val="bg1"/>
              </a:solidFill>
              <a:ln w="127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0" name="正方形/長方形 39"/>
              <p:cNvSpPr/>
              <p:nvPr/>
            </p:nvSpPr>
            <p:spPr>
              <a:xfrm>
                <a:off x="3428992" y="4214818"/>
                <a:ext cx="357190" cy="142876"/>
              </a:xfrm>
              <a:prstGeom prst="rect">
                <a:avLst/>
              </a:prstGeom>
              <a:solidFill>
                <a:schemeClr val="tx1"/>
              </a:solidFill>
              <a:ln w="127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2" name="正方形/長方形 21"/>
            <p:cNvSpPr/>
            <p:nvPr/>
          </p:nvSpPr>
          <p:spPr>
            <a:xfrm rot="10800000">
              <a:off x="4714876" y="6111886"/>
              <a:ext cx="928694" cy="103188"/>
            </a:xfrm>
            <a:prstGeom prst="rect">
              <a:avLst/>
            </a:prstGeom>
            <a:solidFill>
              <a:schemeClr val="bg1"/>
            </a:solidFill>
            <a:ln w="127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 name="正方形/長方形 22"/>
            <p:cNvSpPr/>
            <p:nvPr/>
          </p:nvSpPr>
          <p:spPr>
            <a:xfrm rot="10800000">
              <a:off x="4921252" y="4048125"/>
              <a:ext cx="515941" cy="1238256"/>
            </a:xfrm>
            <a:prstGeom prst="rect">
              <a:avLst/>
            </a:prstGeom>
            <a:gradFill>
              <a:gsLst>
                <a:gs pos="0">
                  <a:schemeClr val="accent5">
                    <a:lumMod val="20000"/>
                    <a:lumOff val="80000"/>
                  </a:schemeClr>
                </a:gs>
                <a:gs pos="50000">
                  <a:schemeClr val="accent5">
                    <a:lumMod val="40000"/>
                    <a:lumOff val="60000"/>
                  </a:schemeClr>
                </a:gs>
                <a:gs pos="100000">
                  <a:schemeClr val="accent5">
                    <a:lumMod val="75000"/>
                  </a:schemeClr>
                </a:gs>
              </a:gsLst>
              <a:lin ang="10800000" scaled="0"/>
            </a:gradFill>
            <a:ln w="127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4" name="直線コネクタ 23"/>
            <p:cNvCxnSpPr>
              <a:stCxn id="23" idx="3"/>
            </p:cNvCxnSpPr>
            <p:nvPr/>
          </p:nvCxnSpPr>
          <p:spPr>
            <a:xfrm rot="10800000" flipH="1">
              <a:off x="4921252" y="4664960"/>
              <a:ext cx="206376" cy="2294"/>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5" name="直線コネクタ 24"/>
            <p:cNvCxnSpPr/>
            <p:nvPr/>
          </p:nvCxnSpPr>
          <p:spPr>
            <a:xfrm>
              <a:off x="4921252" y="5284088"/>
              <a:ext cx="309565" cy="2294"/>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6" name="直線コネクタ 25"/>
            <p:cNvCxnSpPr/>
            <p:nvPr/>
          </p:nvCxnSpPr>
          <p:spPr>
            <a:xfrm rot="10800000" flipH="1">
              <a:off x="4921252" y="4561772"/>
              <a:ext cx="206376" cy="2294"/>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7" name="直線コネクタ 26"/>
            <p:cNvCxnSpPr/>
            <p:nvPr/>
          </p:nvCxnSpPr>
          <p:spPr>
            <a:xfrm rot="10800000" flipH="1">
              <a:off x="4921252" y="4458584"/>
              <a:ext cx="206376" cy="2294"/>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8" name="直線コネクタ 27"/>
            <p:cNvCxnSpPr/>
            <p:nvPr/>
          </p:nvCxnSpPr>
          <p:spPr>
            <a:xfrm rot="10800000" flipH="1">
              <a:off x="4921252" y="4355396"/>
              <a:ext cx="206376" cy="2294"/>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9" name="直線コネクタ 28"/>
            <p:cNvCxnSpPr/>
            <p:nvPr/>
          </p:nvCxnSpPr>
          <p:spPr>
            <a:xfrm>
              <a:off x="4921251" y="4770443"/>
              <a:ext cx="309565" cy="2294"/>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 name="直線コネクタ 29"/>
            <p:cNvCxnSpPr/>
            <p:nvPr/>
          </p:nvCxnSpPr>
          <p:spPr>
            <a:xfrm>
              <a:off x="4921251" y="4254503"/>
              <a:ext cx="309565" cy="2294"/>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rot="10800000" flipH="1">
              <a:off x="4921252" y="4149020"/>
              <a:ext cx="206376" cy="2294"/>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2" name="直線コネクタ 31"/>
            <p:cNvCxnSpPr/>
            <p:nvPr/>
          </p:nvCxnSpPr>
          <p:spPr>
            <a:xfrm rot="10800000" flipH="1">
              <a:off x="4921252" y="4871336"/>
              <a:ext cx="206376" cy="2294"/>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rot="10800000" flipH="1">
              <a:off x="4921252" y="4974524"/>
              <a:ext cx="206376" cy="2294"/>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4" name="直線コネクタ 33"/>
            <p:cNvCxnSpPr/>
            <p:nvPr/>
          </p:nvCxnSpPr>
          <p:spPr>
            <a:xfrm rot="10800000" flipH="1">
              <a:off x="4921252" y="5077712"/>
              <a:ext cx="206376" cy="2294"/>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rot="10800000" flipH="1">
              <a:off x="4921252" y="5180900"/>
              <a:ext cx="206376" cy="2294"/>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6" name="円/楕円 35"/>
            <p:cNvSpPr/>
            <p:nvPr/>
          </p:nvSpPr>
          <p:spPr>
            <a:xfrm rot="780000">
              <a:off x="5165833" y="2943827"/>
              <a:ext cx="26000" cy="415999"/>
            </a:xfrm>
            <a:prstGeom prst="ellipse">
              <a:avLst/>
            </a:prstGeom>
            <a:solidFill>
              <a:schemeClr val="tx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7" name="正方形/長方形 5"/>
            <p:cNvSpPr/>
            <p:nvPr/>
          </p:nvSpPr>
          <p:spPr>
            <a:xfrm rot="10800000">
              <a:off x="5024441" y="3944937"/>
              <a:ext cx="309565" cy="103188"/>
            </a:xfrm>
            <a:prstGeom prst="rect">
              <a:avLst/>
            </a:prstGeom>
            <a:solidFill>
              <a:schemeClr val="bg1">
                <a:lumMod val="95000"/>
              </a:schemeClr>
            </a:solidFill>
            <a:ln w="127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41" name="正方形/長方形 40"/>
          <p:cNvSpPr/>
          <p:nvPr/>
        </p:nvSpPr>
        <p:spPr>
          <a:xfrm>
            <a:off x="85874" y="416035"/>
            <a:ext cx="2056973" cy="523220"/>
          </a:xfrm>
          <a:prstGeom prst="rect">
            <a:avLst/>
          </a:prstGeom>
        </p:spPr>
        <p:txBody>
          <a:bodyPr wrap="none">
            <a:spAutoFit/>
          </a:bodyPr>
          <a:lstStyle/>
          <a:p>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intracerebroventricular </a:t>
            </a:r>
          </a:p>
          <a:p>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(ICV) injection</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aphicFrame>
        <p:nvGraphicFramePr>
          <p:cNvPr id="59" name="グラフ 58"/>
          <p:cNvGraphicFramePr/>
          <p:nvPr>
            <p:extLst>
              <p:ext uri="{D42A27DB-BD31-4B8C-83A1-F6EECF244321}">
                <p14:modId xmlns:p14="http://schemas.microsoft.com/office/powerpoint/2010/main" val="781086659"/>
              </p:ext>
            </p:extLst>
          </p:nvPr>
        </p:nvGraphicFramePr>
        <p:xfrm>
          <a:off x="2157542" y="1154013"/>
          <a:ext cx="2844657" cy="2610970"/>
        </p:xfrm>
        <a:graphic>
          <a:graphicData uri="http://schemas.openxmlformats.org/drawingml/2006/chart">
            <c:chart xmlns:c="http://schemas.openxmlformats.org/drawingml/2006/chart" xmlns:r="http://schemas.openxmlformats.org/officeDocument/2006/relationships" r:id="rId9"/>
          </a:graphicData>
        </a:graphic>
      </p:graphicFrame>
      <p:sp>
        <p:nvSpPr>
          <p:cNvPr id="60" name="正方形/長方形 59"/>
          <p:cNvSpPr/>
          <p:nvPr/>
        </p:nvSpPr>
        <p:spPr>
          <a:xfrm>
            <a:off x="2699415" y="1009639"/>
            <a:ext cx="542136" cy="253916"/>
          </a:xfrm>
          <a:prstGeom prst="rect">
            <a:avLst/>
          </a:prstGeom>
        </p:spPr>
        <p:txBody>
          <a:bodyPr wrap="none">
            <a:spAutoFit/>
          </a:bodyPr>
          <a:lstStyle/>
          <a:p>
            <a:r>
              <a:rPr lang="en-US" altLang="ja-JP" sz="1050" dirty="0" smtClean="0">
                <a:latin typeface="Arial Unicode MS" panose="020B0604020202020204" pitchFamily="50" charset="-128"/>
                <a:ea typeface="Arial Unicode MS" panose="020B0604020202020204" pitchFamily="50" charset="-128"/>
                <a:cs typeface="Arial Unicode MS" panose="020B0604020202020204" pitchFamily="50" charset="-128"/>
              </a:rPr>
              <a:t>(x10</a:t>
            </a:r>
            <a:r>
              <a:rPr lang="en-US" altLang="ja-JP" sz="1050" baseline="30000" dirty="0" smtClean="0">
                <a:latin typeface="Arial Unicode MS" panose="020B0604020202020204" pitchFamily="50" charset="-128"/>
                <a:ea typeface="Arial Unicode MS" panose="020B0604020202020204" pitchFamily="50" charset="-128"/>
                <a:cs typeface="Arial Unicode MS" panose="020B0604020202020204" pitchFamily="50" charset="-128"/>
              </a:rPr>
              <a:t>6</a:t>
            </a:r>
            <a:r>
              <a:rPr lang="en-US" altLang="ja-JP" sz="105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en-US" sz="105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 name="正方形/長方形 60"/>
          <p:cNvSpPr/>
          <p:nvPr/>
        </p:nvSpPr>
        <p:spPr>
          <a:xfrm>
            <a:off x="2580794" y="1152375"/>
            <a:ext cx="269626" cy="276999"/>
          </a:xfrm>
          <a:prstGeom prst="rect">
            <a:avLst/>
          </a:prstGeom>
        </p:spPr>
        <p:txBody>
          <a:bodyPr wrap="none">
            <a:spAutoFit/>
          </a:bodyPr>
          <a:lstStyle/>
          <a:p>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5</a:t>
            </a:r>
            <a:endParaRPr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2" name="正方形/長方形 61"/>
          <p:cNvSpPr/>
          <p:nvPr/>
        </p:nvSpPr>
        <p:spPr>
          <a:xfrm>
            <a:off x="2578022" y="1453756"/>
            <a:ext cx="269626" cy="276999"/>
          </a:xfrm>
          <a:prstGeom prst="rect">
            <a:avLst/>
          </a:prstGeom>
        </p:spPr>
        <p:txBody>
          <a:bodyPr wrap="none">
            <a:spAutoFit/>
          </a:bodyPr>
          <a:lstStyle/>
          <a:p>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4</a:t>
            </a:r>
            <a:endParaRPr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3" name="正方形/長方形 62"/>
          <p:cNvSpPr/>
          <p:nvPr/>
        </p:nvSpPr>
        <p:spPr>
          <a:xfrm>
            <a:off x="2578022" y="1755137"/>
            <a:ext cx="269626" cy="276999"/>
          </a:xfrm>
          <a:prstGeom prst="rect">
            <a:avLst/>
          </a:prstGeom>
        </p:spPr>
        <p:txBody>
          <a:bodyPr wrap="none">
            <a:spAutoFit/>
          </a:bodyPr>
          <a:lstStyle/>
          <a:p>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3</a:t>
            </a:r>
            <a:endParaRPr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 name="正方形/長方形 63"/>
          <p:cNvSpPr/>
          <p:nvPr/>
        </p:nvSpPr>
        <p:spPr>
          <a:xfrm>
            <a:off x="2578022" y="2064356"/>
            <a:ext cx="269626" cy="276999"/>
          </a:xfrm>
          <a:prstGeom prst="rect">
            <a:avLst/>
          </a:prstGeom>
        </p:spPr>
        <p:txBody>
          <a:bodyPr wrap="none">
            <a:spAutoFit/>
          </a:bodyPr>
          <a:lstStyle/>
          <a:p>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2</a:t>
            </a:r>
            <a:endParaRPr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5" name="正方形/長方形 64"/>
          <p:cNvSpPr/>
          <p:nvPr/>
        </p:nvSpPr>
        <p:spPr>
          <a:xfrm>
            <a:off x="2571654" y="2348880"/>
            <a:ext cx="269626" cy="276999"/>
          </a:xfrm>
          <a:prstGeom prst="rect">
            <a:avLst/>
          </a:prstGeom>
        </p:spPr>
        <p:txBody>
          <a:bodyPr wrap="none">
            <a:spAutoFit/>
          </a:bodyPr>
          <a:lstStyle/>
          <a:p>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1</a:t>
            </a:r>
            <a:endParaRPr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6" name="正方形/長方形 65"/>
          <p:cNvSpPr/>
          <p:nvPr/>
        </p:nvSpPr>
        <p:spPr>
          <a:xfrm>
            <a:off x="2571654" y="2647945"/>
            <a:ext cx="269626" cy="276999"/>
          </a:xfrm>
          <a:prstGeom prst="rect">
            <a:avLst/>
          </a:prstGeom>
        </p:spPr>
        <p:txBody>
          <a:bodyPr wrap="none">
            <a:spAutoFit/>
          </a:bodyPr>
          <a:lstStyle/>
          <a:p>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0</a:t>
            </a:r>
            <a:endParaRPr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7" name="テキスト ボックス 66"/>
          <p:cNvSpPr txBox="1"/>
          <p:nvPr/>
        </p:nvSpPr>
        <p:spPr>
          <a:xfrm>
            <a:off x="3185125" y="2954478"/>
            <a:ext cx="790601" cy="276999"/>
          </a:xfrm>
          <a:prstGeom prst="rect">
            <a:avLst/>
          </a:prstGeom>
          <a:noFill/>
        </p:spPr>
        <p:txBody>
          <a:bodyPr wrap="none" rtlCol="0">
            <a:spAutoFit/>
          </a:bodyPr>
          <a:lstStyle/>
          <a:p>
            <a:r>
              <a:rPr kumimoji="1" lang="en-US" altLang="ja-JP" sz="1200"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ssPalmX</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8" name="テキスト ボックス 67"/>
          <p:cNvSpPr txBox="1"/>
          <p:nvPr/>
        </p:nvSpPr>
        <p:spPr>
          <a:xfrm>
            <a:off x="2973151" y="2757585"/>
            <a:ext cx="312906" cy="276999"/>
          </a:xfrm>
          <a:prstGeom prst="rect">
            <a:avLst/>
          </a:prstGeom>
          <a:noFill/>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M</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9" name="テキスト ボックス 68"/>
          <p:cNvSpPr txBox="1"/>
          <p:nvPr/>
        </p:nvSpPr>
        <p:spPr>
          <a:xfrm>
            <a:off x="3456631" y="2752124"/>
            <a:ext cx="287258" cy="276999"/>
          </a:xfrm>
          <a:prstGeom prst="rect">
            <a:avLst/>
          </a:prstGeom>
          <a:noFill/>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A</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0" name="テキスト ボックス 69"/>
          <p:cNvSpPr txBox="1"/>
          <p:nvPr/>
        </p:nvSpPr>
        <p:spPr>
          <a:xfrm>
            <a:off x="3947318" y="2763386"/>
            <a:ext cx="287258" cy="276999"/>
          </a:xfrm>
          <a:prstGeom prst="rect">
            <a:avLst/>
          </a:prstGeom>
          <a:noFill/>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E</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2" name="テキスト ボックス 71"/>
          <p:cNvSpPr txBox="1"/>
          <p:nvPr/>
        </p:nvSpPr>
        <p:spPr>
          <a:xfrm rot="16200000">
            <a:off x="1744322" y="1682436"/>
            <a:ext cx="1422184" cy="461665"/>
          </a:xfrm>
          <a:prstGeom prst="rect">
            <a:avLst/>
          </a:prstGeom>
          <a:noFill/>
        </p:spPr>
        <p:txBody>
          <a:bodyPr wrap="none" rtlCol="0">
            <a:spAutoFit/>
          </a:bodyPr>
          <a:lstStyle/>
          <a:p>
            <a:pPr algn="ctr"/>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Luciferase activity</a:t>
            </a:r>
          </a:p>
          <a:p>
            <a:pPr algn="ctr"/>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(RLU/mg protein)</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3" name="テキスト ボックス 72"/>
          <p:cNvSpPr txBox="1"/>
          <p:nvPr/>
        </p:nvSpPr>
        <p:spPr>
          <a:xfrm>
            <a:off x="3191543" y="1552707"/>
            <a:ext cx="729687" cy="276999"/>
          </a:xfrm>
          <a:prstGeom prst="rect">
            <a:avLst/>
          </a:prstGeom>
          <a:noFill/>
        </p:spPr>
        <p:txBody>
          <a:bodyPr wrap="non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15</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-folds</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4" name="テキスト ボックス 73"/>
          <p:cNvSpPr txBox="1"/>
          <p:nvPr/>
        </p:nvSpPr>
        <p:spPr>
          <a:xfrm>
            <a:off x="3677639" y="1026550"/>
            <a:ext cx="729687" cy="276999"/>
          </a:xfrm>
          <a:prstGeom prst="rect">
            <a:avLst/>
          </a:prstGeom>
          <a:noFill/>
        </p:spPr>
        <p:txBody>
          <a:bodyPr wrap="none" rtlCol="0">
            <a:spAutoFit/>
          </a:bodyPr>
          <a:lstStyle/>
          <a:p>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30-folds</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 name="テキスト ボックス 76"/>
          <p:cNvSpPr txBox="1"/>
          <p:nvPr/>
        </p:nvSpPr>
        <p:spPr>
          <a:xfrm>
            <a:off x="10661" y="4721626"/>
            <a:ext cx="2052165" cy="461665"/>
          </a:xfrm>
          <a:prstGeom prst="rect">
            <a:avLst/>
          </a:prstGeom>
          <a:noFill/>
        </p:spPr>
        <p:txBody>
          <a:bodyPr wrap="none" rtlCol="0">
            <a:spAutoFit/>
          </a:bodyPr>
          <a:lstStyle/>
          <a:p>
            <a:r>
              <a:rPr kumimoji="1"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Hoechst33342 (Nucleus</a:t>
            </a:r>
            <a:r>
              <a:rPr lang="en-US" altLang="ja-JP" sz="12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a:t>
            </a:r>
            <a:r>
              <a:rPr kumimoji="1" lang="ja-JP" altLang="en-US" sz="1200" dirty="0" smtClean="0">
                <a:solidFill>
                  <a:schemeClr val="accent6">
                    <a:lumMod val="75000"/>
                  </a:schemeClr>
                </a:solidFill>
                <a:latin typeface="Arial Unicode MS" panose="020B0604020202020204" pitchFamily="50" charset="-128"/>
                <a:ea typeface="Arial Unicode MS" panose="020B0604020202020204" pitchFamily="50" charset="-128"/>
                <a:cs typeface="Arial Unicode MS" panose="020B0604020202020204" pitchFamily="50" charset="-128"/>
              </a:rPr>
              <a:t>　</a:t>
            </a:r>
            <a:endParaRPr kumimoji="1" lang="en-US" altLang="ja-JP" sz="1200" dirty="0" smtClean="0">
              <a:solidFill>
                <a:schemeClr val="accent6">
                  <a:lumMod val="75000"/>
                </a:schemeClr>
              </a:solidFill>
              <a:latin typeface="Arial Unicode MS" panose="020B0604020202020204" pitchFamily="50" charset="-128"/>
              <a:ea typeface="Arial Unicode MS" panose="020B0604020202020204" pitchFamily="50" charset="-128"/>
              <a:cs typeface="Arial Unicode MS" panose="020B0604020202020204" pitchFamily="50" charset="-128"/>
            </a:endParaRPr>
          </a:p>
          <a:p>
            <a:r>
              <a:rPr kumimoji="1" lang="en-US" altLang="ja-JP" sz="1200" dirty="0" smtClean="0">
                <a:solidFill>
                  <a:srgbClr val="008000"/>
                </a:solidFill>
                <a:latin typeface="Arial Unicode MS" panose="020B0604020202020204" pitchFamily="50" charset="-128"/>
                <a:ea typeface="Arial Unicode MS" panose="020B0604020202020204" pitchFamily="50" charset="-128"/>
                <a:cs typeface="Arial Unicode MS" panose="020B0604020202020204" pitchFamily="50" charset="-128"/>
              </a:rPr>
              <a:t>ssPalm particle</a:t>
            </a:r>
            <a:endParaRPr kumimoji="1" lang="ja-JP" altLang="en-US" sz="1200" dirty="0">
              <a:solidFill>
                <a:srgbClr val="008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9" name="正方形/長方形 78"/>
          <p:cNvSpPr/>
          <p:nvPr/>
        </p:nvSpPr>
        <p:spPr>
          <a:xfrm>
            <a:off x="1909028" y="424292"/>
            <a:ext cx="2691764" cy="523220"/>
          </a:xfrm>
          <a:prstGeom prst="rect">
            <a:avLst/>
          </a:prstGeom>
        </p:spPr>
        <p:txBody>
          <a:bodyPr wrap="none">
            <a:spAutoFit/>
          </a:bodyPr>
          <a:lstStyle/>
          <a:p>
            <a:pPr algn="ct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Effect of the hydrophobic </a:t>
            </a:r>
          </a:p>
          <a:p>
            <a:pPr algn="ctr"/>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s</a:t>
            </a: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caffold on the gene expression</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5" name="グループ化 74"/>
          <p:cNvGrpSpPr/>
          <p:nvPr/>
        </p:nvGrpSpPr>
        <p:grpSpPr>
          <a:xfrm>
            <a:off x="4491271" y="88920"/>
            <a:ext cx="4676952" cy="6674338"/>
            <a:chOff x="4491271" y="88920"/>
            <a:chExt cx="4676952" cy="6674338"/>
          </a:xfrm>
        </p:grpSpPr>
        <p:sp>
          <p:nvSpPr>
            <p:cNvPr id="269" name="テキスト ボックス 519"/>
            <p:cNvSpPr txBox="1"/>
            <p:nvPr/>
          </p:nvSpPr>
          <p:spPr>
            <a:xfrm>
              <a:off x="7528575" y="2431716"/>
              <a:ext cx="1257132" cy="523220"/>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r>
                <a:rPr lang="en-US" altLang="ja-JP" sz="14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Intravenous injection</a:t>
              </a:r>
              <a:endParaRPr lang="ja-JP" altLang="en-US" sz="14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 name="テキスト ボックス 80"/>
            <p:cNvSpPr txBox="1"/>
            <p:nvPr/>
          </p:nvSpPr>
          <p:spPr>
            <a:xfrm>
              <a:off x="5380526" y="88920"/>
              <a:ext cx="3033203" cy="584775"/>
            </a:xfrm>
            <a:prstGeom prst="rect">
              <a:avLst/>
            </a:prstGeom>
            <a:noFill/>
          </p:spPr>
          <p:txBody>
            <a:bodyPr wrap="none" rtlCol="0">
              <a:spAutoFit/>
            </a:bodyPr>
            <a:lstStyle/>
            <a:p>
              <a:pPr algn="ct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Subcutaneous administration</a:t>
              </a:r>
              <a:r>
                <a:rPr lang="ja-JP" altLang="en-US" sz="16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endPar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endParaRPr>
            </a:p>
            <a:p>
              <a:pPr algn="ctr"/>
              <a:r>
                <a:rPr lang="ja-JP" altLang="en-US" sz="16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kumimoji="1"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DNA vaccine</a:t>
              </a:r>
              <a:r>
                <a:rPr kumimoji="1" lang="ja-JP" altLang="en-US" sz="16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kumimoji="1"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0" name="テキスト ボックス 519"/>
            <p:cNvSpPr txBox="1"/>
            <p:nvPr/>
          </p:nvSpPr>
          <p:spPr>
            <a:xfrm>
              <a:off x="7569708" y="1039326"/>
              <a:ext cx="1598515" cy="733534"/>
            </a:xfrm>
            <a:prstGeom prst="rect">
              <a:avLst/>
            </a:prstGeom>
            <a:noFill/>
            <a:ln>
              <a:noFill/>
            </a:ln>
          </p:spPr>
          <p:txBody>
            <a:bodyPr wrap="non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a:lnSpc>
                  <a:spcPts val="1200"/>
                </a:lnSpc>
              </a:pPr>
              <a:r>
                <a:rPr lang="ja-JP" altLang="en-US" sz="1200" baseline="30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★１</a:t>
              </a:r>
              <a:endParaRPr lang="en-US" altLang="ja-JP" sz="12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nSpc>
                  <a:spcPts val="1200"/>
                </a:lnSpc>
              </a:pPr>
              <a:r>
                <a:rPr lang="en-US" altLang="ja-JP" sz="12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Single</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 immunization </a:t>
              </a:r>
            </a:p>
            <a:p>
              <a:pPr>
                <a:lnSpc>
                  <a:spcPts val="1300"/>
                </a:lnSpc>
              </a:pP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at a dose of </a:t>
              </a:r>
            </a:p>
            <a:p>
              <a:pPr>
                <a:lnSpc>
                  <a:spcPts val="1300"/>
                </a:lnSpc>
              </a:pPr>
              <a:r>
                <a:rPr lang="en-US" altLang="ja-JP" sz="12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2.4 </a:t>
              </a:r>
              <a:r>
                <a:rPr lang="el-GR" altLang="ja-JP" sz="12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μ</a:t>
              </a:r>
              <a:r>
                <a:rPr lang="en-US" altLang="ja-JP" sz="12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g</a:t>
              </a:r>
              <a:r>
                <a:rPr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 mouse</a:t>
              </a:r>
            </a:p>
          </p:txBody>
        </p:sp>
        <p:sp>
          <p:nvSpPr>
            <p:cNvPr id="181" name="下矢印 180"/>
            <p:cNvSpPr/>
            <p:nvPr/>
          </p:nvSpPr>
          <p:spPr>
            <a:xfrm>
              <a:off x="6365333" y="1961148"/>
              <a:ext cx="638508" cy="400851"/>
            </a:xfrm>
            <a:prstGeom prst="downArrow">
              <a:avLst/>
            </a:prstGeom>
            <a:solidFill>
              <a:sysClr val="windowText" lastClr="00000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pic>
          <p:nvPicPr>
            <p:cNvPr id="185" name="Picture 346"/>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735376" y="1020421"/>
              <a:ext cx="614463" cy="6408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6" name="グループ化 275"/>
            <p:cNvGrpSpPr>
              <a:grpSpLocks noChangeAspect="1"/>
            </p:cNvGrpSpPr>
            <p:nvPr/>
          </p:nvGrpSpPr>
          <p:grpSpPr>
            <a:xfrm>
              <a:off x="6421345" y="1093684"/>
              <a:ext cx="1136247" cy="722817"/>
              <a:chOff x="6198255" y="1460452"/>
              <a:chExt cx="1414612" cy="899897"/>
            </a:xfrm>
          </p:grpSpPr>
          <p:grpSp>
            <p:nvGrpSpPr>
              <p:cNvPr id="183" name="グループ化 33"/>
              <p:cNvGrpSpPr>
                <a:grpSpLocks noChangeAspect="1"/>
              </p:cNvGrpSpPr>
              <p:nvPr/>
            </p:nvGrpSpPr>
            <p:grpSpPr>
              <a:xfrm>
                <a:off x="6198255" y="1690849"/>
                <a:ext cx="1116445" cy="669500"/>
                <a:chOff x="2959149" y="2268348"/>
                <a:chExt cx="1440444" cy="863795"/>
              </a:xfrm>
            </p:grpSpPr>
            <p:sp>
              <p:nvSpPr>
                <p:cNvPr id="196" name="フリーフォーム 195"/>
                <p:cNvSpPr/>
                <p:nvPr/>
              </p:nvSpPr>
              <p:spPr>
                <a:xfrm>
                  <a:off x="2959149" y="2268348"/>
                  <a:ext cx="1440444" cy="835552"/>
                </a:xfrm>
                <a:custGeom>
                  <a:avLst/>
                  <a:gdLst>
                    <a:gd name="connsiteX0" fmla="*/ 80613 w 1440444"/>
                    <a:gd name="connsiteY0" fmla="*/ 390120 h 835552"/>
                    <a:gd name="connsiteX1" fmla="*/ 186528 w 1440444"/>
                    <a:gd name="connsiteY1" fmla="*/ 301857 h 835552"/>
                    <a:gd name="connsiteX2" fmla="*/ 303035 w 1440444"/>
                    <a:gd name="connsiteY2" fmla="*/ 241839 h 835552"/>
                    <a:gd name="connsiteX3" fmla="*/ 352462 w 1440444"/>
                    <a:gd name="connsiteY3" fmla="*/ 203003 h 835552"/>
                    <a:gd name="connsiteX4" fmla="*/ 359523 w 1440444"/>
                    <a:gd name="connsiteY4" fmla="*/ 139454 h 835552"/>
                    <a:gd name="connsiteX5" fmla="*/ 384236 w 1440444"/>
                    <a:gd name="connsiteY5" fmla="*/ 54722 h 835552"/>
                    <a:gd name="connsiteX6" fmla="*/ 440724 w 1440444"/>
                    <a:gd name="connsiteY6" fmla="*/ 19417 h 835552"/>
                    <a:gd name="connsiteX7" fmla="*/ 479560 w 1440444"/>
                    <a:gd name="connsiteY7" fmla="*/ 30009 h 835552"/>
                    <a:gd name="connsiteX8" fmla="*/ 521926 w 1440444"/>
                    <a:gd name="connsiteY8" fmla="*/ 72375 h 835552"/>
                    <a:gd name="connsiteX9" fmla="*/ 518395 w 1440444"/>
                    <a:gd name="connsiteY9" fmla="*/ 128863 h 835552"/>
                    <a:gd name="connsiteX10" fmla="*/ 497212 w 1440444"/>
                    <a:gd name="connsiteY10" fmla="*/ 164168 h 835552"/>
                    <a:gd name="connsiteX11" fmla="*/ 532517 w 1440444"/>
                    <a:gd name="connsiteY11" fmla="*/ 167698 h 835552"/>
                    <a:gd name="connsiteX12" fmla="*/ 557231 w 1440444"/>
                    <a:gd name="connsiteY12" fmla="*/ 150046 h 835552"/>
                    <a:gd name="connsiteX13" fmla="*/ 617249 w 1440444"/>
                    <a:gd name="connsiteY13" fmla="*/ 153576 h 835552"/>
                    <a:gd name="connsiteX14" fmla="*/ 705512 w 1440444"/>
                    <a:gd name="connsiteY14" fmla="*/ 118271 h 835552"/>
                    <a:gd name="connsiteX15" fmla="*/ 786714 w 1440444"/>
                    <a:gd name="connsiteY15" fmla="*/ 51192 h 835552"/>
                    <a:gd name="connsiteX16" fmla="*/ 843202 w 1440444"/>
                    <a:gd name="connsiteY16" fmla="*/ 22948 h 835552"/>
                    <a:gd name="connsiteX17" fmla="*/ 934995 w 1440444"/>
                    <a:gd name="connsiteY17" fmla="*/ 1765 h 835552"/>
                    <a:gd name="connsiteX18" fmla="*/ 1033849 w 1440444"/>
                    <a:gd name="connsiteY18" fmla="*/ 12356 h 835552"/>
                    <a:gd name="connsiteX19" fmla="*/ 1125642 w 1440444"/>
                    <a:gd name="connsiteY19" fmla="*/ 44131 h 835552"/>
                    <a:gd name="connsiteX20" fmla="*/ 1210374 w 1440444"/>
                    <a:gd name="connsiteY20" fmla="*/ 90027 h 835552"/>
                    <a:gd name="connsiteX21" fmla="*/ 1302167 w 1440444"/>
                    <a:gd name="connsiteY21" fmla="*/ 160637 h 835552"/>
                    <a:gd name="connsiteX22" fmla="*/ 1386899 w 1440444"/>
                    <a:gd name="connsiteY22" fmla="*/ 245369 h 835552"/>
                    <a:gd name="connsiteX23" fmla="*/ 1422204 w 1440444"/>
                    <a:gd name="connsiteY23" fmla="*/ 354815 h 835552"/>
                    <a:gd name="connsiteX24" fmla="*/ 1439856 w 1440444"/>
                    <a:gd name="connsiteY24" fmla="*/ 485444 h 835552"/>
                    <a:gd name="connsiteX25" fmla="*/ 1425734 w 1440444"/>
                    <a:gd name="connsiteY25" fmla="*/ 577237 h 835552"/>
                    <a:gd name="connsiteX26" fmla="*/ 1383368 w 1440444"/>
                    <a:gd name="connsiteY26" fmla="*/ 690213 h 835552"/>
                    <a:gd name="connsiteX27" fmla="*/ 1341002 w 1440444"/>
                    <a:gd name="connsiteY27" fmla="*/ 736109 h 835552"/>
                    <a:gd name="connsiteX28" fmla="*/ 1333941 w 1440444"/>
                    <a:gd name="connsiteY28" fmla="*/ 767884 h 835552"/>
                    <a:gd name="connsiteX29" fmla="*/ 1231557 w 1440444"/>
                    <a:gd name="connsiteY29" fmla="*/ 782006 h 835552"/>
                    <a:gd name="connsiteX30" fmla="*/ 1175069 w 1440444"/>
                    <a:gd name="connsiteY30" fmla="*/ 774945 h 835552"/>
                    <a:gd name="connsiteX31" fmla="*/ 1097398 w 1440444"/>
                    <a:gd name="connsiteY31" fmla="*/ 799658 h 835552"/>
                    <a:gd name="connsiteX32" fmla="*/ 1033849 w 1440444"/>
                    <a:gd name="connsiteY32" fmla="*/ 824372 h 835552"/>
                    <a:gd name="connsiteX33" fmla="*/ 857324 w 1440444"/>
                    <a:gd name="connsiteY33" fmla="*/ 824372 h 835552"/>
                    <a:gd name="connsiteX34" fmla="*/ 762000 w 1440444"/>
                    <a:gd name="connsiteY34" fmla="*/ 834963 h 835552"/>
                    <a:gd name="connsiteX35" fmla="*/ 663146 w 1440444"/>
                    <a:gd name="connsiteY35" fmla="*/ 820841 h 835552"/>
                    <a:gd name="connsiteX36" fmla="*/ 596066 w 1440444"/>
                    <a:gd name="connsiteY36" fmla="*/ 785536 h 835552"/>
                    <a:gd name="connsiteX37" fmla="*/ 571353 w 1440444"/>
                    <a:gd name="connsiteY37" fmla="*/ 736109 h 835552"/>
                    <a:gd name="connsiteX38" fmla="*/ 514865 w 1440444"/>
                    <a:gd name="connsiteY38" fmla="*/ 746701 h 835552"/>
                    <a:gd name="connsiteX39" fmla="*/ 497212 w 1440444"/>
                    <a:gd name="connsiteY39" fmla="*/ 697274 h 835552"/>
                    <a:gd name="connsiteX40" fmla="*/ 440724 w 1440444"/>
                    <a:gd name="connsiteY40" fmla="*/ 654908 h 835552"/>
                    <a:gd name="connsiteX41" fmla="*/ 405419 w 1440444"/>
                    <a:gd name="connsiteY41" fmla="*/ 637255 h 835552"/>
                    <a:gd name="connsiteX42" fmla="*/ 366584 w 1440444"/>
                    <a:gd name="connsiteY42" fmla="*/ 637255 h 835552"/>
                    <a:gd name="connsiteX43" fmla="*/ 313626 w 1440444"/>
                    <a:gd name="connsiteY43" fmla="*/ 598420 h 835552"/>
                    <a:gd name="connsiteX44" fmla="*/ 239486 w 1440444"/>
                    <a:gd name="connsiteY44" fmla="*/ 605481 h 835552"/>
                    <a:gd name="connsiteX45" fmla="*/ 168876 w 1440444"/>
                    <a:gd name="connsiteY45" fmla="*/ 594889 h 835552"/>
                    <a:gd name="connsiteX46" fmla="*/ 80613 w 1440444"/>
                    <a:gd name="connsiteY46" fmla="*/ 563115 h 835552"/>
                    <a:gd name="connsiteX47" fmla="*/ 48839 w 1440444"/>
                    <a:gd name="connsiteY47" fmla="*/ 531340 h 835552"/>
                    <a:gd name="connsiteX48" fmla="*/ 31186 w 1440444"/>
                    <a:gd name="connsiteY48" fmla="*/ 474852 h 835552"/>
                    <a:gd name="connsiteX49" fmla="*/ 10003 w 1440444"/>
                    <a:gd name="connsiteY49" fmla="*/ 443077 h 835552"/>
                    <a:gd name="connsiteX50" fmla="*/ 80613 w 1440444"/>
                    <a:gd name="connsiteY50" fmla="*/ 390120 h 835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440444" h="835552">
                      <a:moveTo>
                        <a:pt x="80613" y="390120"/>
                      </a:moveTo>
                      <a:cubicBezTo>
                        <a:pt x="110034" y="366583"/>
                        <a:pt x="149458" y="326571"/>
                        <a:pt x="186528" y="301857"/>
                      </a:cubicBezTo>
                      <a:cubicBezTo>
                        <a:pt x="223598" y="277144"/>
                        <a:pt x="275379" y="258315"/>
                        <a:pt x="303035" y="241839"/>
                      </a:cubicBezTo>
                      <a:cubicBezTo>
                        <a:pt x="330691" y="225363"/>
                        <a:pt x="343047" y="220067"/>
                        <a:pt x="352462" y="203003"/>
                      </a:cubicBezTo>
                      <a:cubicBezTo>
                        <a:pt x="361877" y="185939"/>
                        <a:pt x="354227" y="164168"/>
                        <a:pt x="359523" y="139454"/>
                      </a:cubicBezTo>
                      <a:cubicBezTo>
                        <a:pt x="364819" y="114741"/>
                        <a:pt x="370703" y="74728"/>
                        <a:pt x="384236" y="54722"/>
                      </a:cubicBezTo>
                      <a:cubicBezTo>
                        <a:pt x="397769" y="34716"/>
                        <a:pt x="424837" y="23536"/>
                        <a:pt x="440724" y="19417"/>
                      </a:cubicBezTo>
                      <a:cubicBezTo>
                        <a:pt x="456611" y="15298"/>
                        <a:pt x="466027" y="21183"/>
                        <a:pt x="479560" y="30009"/>
                      </a:cubicBezTo>
                      <a:cubicBezTo>
                        <a:pt x="493093" y="38835"/>
                        <a:pt x="515454" y="55899"/>
                        <a:pt x="521926" y="72375"/>
                      </a:cubicBezTo>
                      <a:cubicBezTo>
                        <a:pt x="528398" y="88851"/>
                        <a:pt x="522514" y="113564"/>
                        <a:pt x="518395" y="128863"/>
                      </a:cubicBezTo>
                      <a:cubicBezTo>
                        <a:pt x="514276" y="144162"/>
                        <a:pt x="494858" y="157696"/>
                        <a:pt x="497212" y="164168"/>
                      </a:cubicBezTo>
                      <a:cubicBezTo>
                        <a:pt x="499566" y="170640"/>
                        <a:pt x="522514" y="170052"/>
                        <a:pt x="532517" y="167698"/>
                      </a:cubicBezTo>
                      <a:cubicBezTo>
                        <a:pt x="542520" y="165344"/>
                        <a:pt x="543109" y="152400"/>
                        <a:pt x="557231" y="150046"/>
                      </a:cubicBezTo>
                      <a:cubicBezTo>
                        <a:pt x="571353" y="147692"/>
                        <a:pt x="592536" y="158872"/>
                        <a:pt x="617249" y="153576"/>
                      </a:cubicBezTo>
                      <a:cubicBezTo>
                        <a:pt x="641963" y="148280"/>
                        <a:pt x="677268" y="135335"/>
                        <a:pt x="705512" y="118271"/>
                      </a:cubicBezTo>
                      <a:cubicBezTo>
                        <a:pt x="733756" y="101207"/>
                        <a:pt x="763766" y="67079"/>
                        <a:pt x="786714" y="51192"/>
                      </a:cubicBezTo>
                      <a:cubicBezTo>
                        <a:pt x="809662" y="35305"/>
                        <a:pt x="818489" y="31186"/>
                        <a:pt x="843202" y="22948"/>
                      </a:cubicBezTo>
                      <a:cubicBezTo>
                        <a:pt x="867915" y="14710"/>
                        <a:pt x="903221" y="3530"/>
                        <a:pt x="934995" y="1765"/>
                      </a:cubicBezTo>
                      <a:cubicBezTo>
                        <a:pt x="966769" y="0"/>
                        <a:pt x="1002075" y="5295"/>
                        <a:pt x="1033849" y="12356"/>
                      </a:cubicBezTo>
                      <a:cubicBezTo>
                        <a:pt x="1065623" y="19417"/>
                        <a:pt x="1096221" y="31186"/>
                        <a:pt x="1125642" y="44131"/>
                      </a:cubicBezTo>
                      <a:cubicBezTo>
                        <a:pt x="1155063" y="57076"/>
                        <a:pt x="1180953" y="70609"/>
                        <a:pt x="1210374" y="90027"/>
                      </a:cubicBezTo>
                      <a:cubicBezTo>
                        <a:pt x="1239795" y="109445"/>
                        <a:pt x="1272746" y="134747"/>
                        <a:pt x="1302167" y="160637"/>
                      </a:cubicBezTo>
                      <a:cubicBezTo>
                        <a:pt x="1331588" y="186527"/>
                        <a:pt x="1366893" y="213006"/>
                        <a:pt x="1386899" y="245369"/>
                      </a:cubicBezTo>
                      <a:cubicBezTo>
                        <a:pt x="1406905" y="277732"/>
                        <a:pt x="1413378" y="314803"/>
                        <a:pt x="1422204" y="354815"/>
                      </a:cubicBezTo>
                      <a:cubicBezTo>
                        <a:pt x="1431030" y="394828"/>
                        <a:pt x="1439268" y="448374"/>
                        <a:pt x="1439856" y="485444"/>
                      </a:cubicBezTo>
                      <a:cubicBezTo>
                        <a:pt x="1440444" y="522514"/>
                        <a:pt x="1435149" y="543109"/>
                        <a:pt x="1425734" y="577237"/>
                      </a:cubicBezTo>
                      <a:cubicBezTo>
                        <a:pt x="1416319" y="611365"/>
                        <a:pt x="1397490" y="663734"/>
                        <a:pt x="1383368" y="690213"/>
                      </a:cubicBezTo>
                      <a:cubicBezTo>
                        <a:pt x="1369246" y="716692"/>
                        <a:pt x="1349240" y="723164"/>
                        <a:pt x="1341002" y="736109"/>
                      </a:cubicBezTo>
                      <a:cubicBezTo>
                        <a:pt x="1332764" y="749054"/>
                        <a:pt x="1352182" y="760235"/>
                        <a:pt x="1333941" y="767884"/>
                      </a:cubicBezTo>
                      <a:cubicBezTo>
                        <a:pt x="1315700" y="775533"/>
                        <a:pt x="1258036" y="780829"/>
                        <a:pt x="1231557" y="782006"/>
                      </a:cubicBezTo>
                      <a:cubicBezTo>
                        <a:pt x="1205078" y="783183"/>
                        <a:pt x="1197429" y="772003"/>
                        <a:pt x="1175069" y="774945"/>
                      </a:cubicBezTo>
                      <a:cubicBezTo>
                        <a:pt x="1152709" y="777887"/>
                        <a:pt x="1120935" y="791420"/>
                        <a:pt x="1097398" y="799658"/>
                      </a:cubicBezTo>
                      <a:cubicBezTo>
                        <a:pt x="1073861" y="807896"/>
                        <a:pt x="1073861" y="820253"/>
                        <a:pt x="1033849" y="824372"/>
                      </a:cubicBezTo>
                      <a:cubicBezTo>
                        <a:pt x="993837" y="828491"/>
                        <a:pt x="902632" y="822607"/>
                        <a:pt x="857324" y="824372"/>
                      </a:cubicBezTo>
                      <a:cubicBezTo>
                        <a:pt x="812016" y="826137"/>
                        <a:pt x="794363" y="835552"/>
                        <a:pt x="762000" y="834963"/>
                      </a:cubicBezTo>
                      <a:cubicBezTo>
                        <a:pt x="729637" y="834375"/>
                        <a:pt x="690802" y="829079"/>
                        <a:pt x="663146" y="820841"/>
                      </a:cubicBezTo>
                      <a:cubicBezTo>
                        <a:pt x="635490" y="812603"/>
                        <a:pt x="611365" y="799658"/>
                        <a:pt x="596066" y="785536"/>
                      </a:cubicBezTo>
                      <a:cubicBezTo>
                        <a:pt x="580767" y="771414"/>
                        <a:pt x="584886" y="742581"/>
                        <a:pt x="571353" y="736109"/>
                      </a:cubicBezTo>
                      <a:cubicBezTo>
                        <a:pt x="557820" y="729637"/>
                        <a:pt x="527222" y="753174"/>
                        <a:pt x="514865" y="746701"/>
                      </a:cubicBezTo>
                      <a:cubicBezTo>
                        <a:pt x="502508" y="740229"/>
                        <a:pt x="509569" y="712573"/>
                        <a:pt x="497212" y="697274"/>
                      </a:cubicBezTo>
                      <a:cubicBezTo>
                        <a:pt x="484855" y="681975"/>
                        <a:pt x="456023" y="664911"/>
                        <a:pt x="440724" y="654908"/>
                      </a:cubicBezTo>
                      <a:cubicBezTo>
                        <a:pt x="425425" y="644905"/>
                        <a:pt x="417776" y="640197"/>
                        <a:pt x="405419" y="637255"/>
                      </a:cubicBezTo>
                      <a:cubicBezTo>
                        <a:pt x="393062" y="634313"/>
                        <a:pt x="381883" y="643727"/>
                        <a:pt x="366584" y="637255"/>
                      </a:cubicBezTo>
                      <a:cubicBezTo>
                        <a:pt x="351285" y="630783"/>
                        <a:pt x="334809" y="603716"/>
                        <a:pt x="313626" y="598420"/>
                      </a:cubicBezTo>
                      <a:cubicBezTo>
                        <a:pt x="292443" y="593124"/>
                        <a:pt x="263611" y="606069"/>
                        <a:pt x="239486" y="605481"/>
                      </a:cubicBezTo>
                      <a:cubicBezTo>
                        <a:pt x="215361" y="604893"/>
                        <a:pt x="195355" y="601950"/>
                        <a:pt x="168876" y="594889"/>
                      </a:cubicBezTo>
                      <a:cubicBezTo>
                        <a:pt x="142397" y="587828"/>
                        <a:pt x="100619" y="573706"/>
                        <a:pt x="80613" y="563115"/>
                      </a:cubicBezTo>
                      <a:cubicBezTo>
                        <a:pt x="60607" y="552524"/>
                        <a:pt x="57077" y="546051"/>
                        <a:pt x="48839" y="531340"/>
                      </a:cubicBezTo>
                      <a:cubicBezTo>
                        <a:pt x="40601" y="516630"/>
                        <a:pt x="37659" y="489563"/>
                        <a:pt x="31186" y="474852"/>
                      </a:cubicBezTo>
                      <a:cubicBezTo>
                        <a:pt x="24713" y="460142"/>
                        <a:pt x="0" y="458376"/>
                        <a:pt x="10003" y="443077"/>
                      </a:cubicBezTo>
                      <a:cubicBezTo>
                        <a:pt x="20006" y="427778"/>
                        <a:pt x="51192" y="413657"/>
                        <a:pt x="80613" y="390120"/>
                      </a:cubicBezTo>
                      <a:close/>
                    </a:path>
                  </a:pathLst>
                </a:custGeom>
                <a:solidFill>
                  <a:sysClr val="windowText" lastClr="000000">
                    <a:lumMod val="85000"/>
                    <a:lumOff val="15000"/>
                  </a:sysClr>
                </a:solidFill>
                <a:ln w="31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7" name="フリーフォーム 196"/>
                <p:cNvSpPr/>
                <p:nvPr/>
              </p:nvSpPr>
              <p:spPr>
                <a:xfrm>
                  <a:off x="3309846" y="2286588"/>
                  <a:ext cx="170052" cy="166522"/>
                </a:xfrm>
                <a:custGeom>
                  <a:avLst/>
                  <a:gdLst>
                    <a:gd name="connsiteX0" fmla="*/ 8826 w 170052"/>
                    <a:gd name="connsiteY0" fmla="*/ 128275 h 166522"/>
                    <a:gd name="connsiteX1" fmla="*/ 37070 w 170052"/>
                    <a:gd name="connsiteY1" fmla="*/ 43543 h 166522"/>
                    <a:gd name="connsiteX2" fmla="*/ 100619 w 170052"/>
                    <a:gd name="connsiteY2" fmla="*/ 1177 h 166522"/>
                    <a:gd name="connsiteX3" fmla="*/ 153576 w 170052"/>
                    <a:gd name="connsiteY3" fmla="*/ 36482 h 166522"/>
                    <a:gd name="connsiteX4" fmla="*/ 167698 w 170052"/>
                    <a:gd name="connsiteY4" fmla="*/ 71787 h 166522"/>
                    <a:gd name="connsiteX5" fmla="*/ 167698 w 170052"/>
                    <a:gd name="connsiteY5" fmla="*/ 110623 h 166522"/>
                    <a:gd name="connsiteX6" fmla="*/ 153576 w 170052"/>
                    <a:gd name="connsiteY6" fmla="*/ 152989 h 166522"/>
                    <a:gd name="connsiteX7" fmla="*/ 90027 w 170052"/>
                    <a:gd name="connsiteY7" fmla="*/ 156519 h 166522"/>
                    <a:gd name="connsiteX8" fmla="*/ 75905 w 170052"/>
                    <a:gd name="connsiteY8" fmla="*/ 160050 h 166522"/>
                    <a:gd name="connsiteX9" fmla="*/ 90027 w 170052"/>
                    <a:gd name="connsiteY9" fmla="*/ 117684 h 166522"/>
                    <a:gd name="connsiteX10" fmla="*/ 8826 w 170052"/>
                    <a:gd name="connsiteY10" fmla="*/ 128275 h 166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0052" h="166522">
                      <a:moveTo>
                        <a:pt x="8826" y="128275"/>
                      </a:moveTo>
                      <a:cubicBezTo>
                        <a:pt x="0" y="115918"/>
                        <a:pt x="21771" y="64726"/>
                        <a:pt x="37070" y="43543"/>
                      </a:cubicBezTo>
                      <a:cubicBezTo>
                        <a:pt x="52369" y="22360"/>
                        <a:pt x="81201" y="2354"/>
                        <a:pt x="100619" y="1177"/>
                      </a:cubicBezTo>
                      <a:cubicBezTo>
                        <a:pt x="120037" y="0"/>
                        <a:pt x="142396" y="24714"/>
                        <a:pt x="153576" y="36482"/>
                      </a:cubicBezTo>
                      <a:cubicBezTo>
                        <a:pt x="164756" y="48250"/>
                        <a:pt x="165344" y="59430"/>
                        <a:pt x="167698" y="71787"/>
                      </a:cubicBezTo>
                      <a:cubicBezTo>
                        <a:pt x="170052" y="84144"/>
                        <a:pt x="170052" y="97089"/>
                        <a:pt x="167698" y="110623"/>
                      </a:cubicBezTo>
                      <a:cubicBezTo>
                        <a:pt x="165344" y="124157"/>
                        <a:pt x="166521" y="145340"/>
                        <a:pt x="153576" y="152989"/>
                      </a:cubicBezTo>
                      <a:cubicBezTo>
                        <a:pt x="140631" y="160638"/>
                        <a:pt x="102972" y="155342"/>
                        <a:pt x="90027" y="156519"/>
                      </a:cubicBezTo>
                      <a:cubicBezTo>
                        <a:pt x="77082" y="157696"/>
                        <a:pt x="75905" y="166522"/>
                        <a:pt x="75905" y="160050"/>
                      </a:cubicBezTo>
                      <a:cubicBezTo>
                        <a:pt x="75905" y="153578"/>
                        <a:pt x="96499" y="124157"/>
                        <a:pt x="90027" y="117684"/>
                      </a:cubicBezTo>
                      <a:cubicBezTo>
                        <a:pt x="83555" y="111211"/>
                        <a:pt x="17652" y="140632"/>
                        <a:pt x="8826" y="128275"/>
                      </a:cubicBezTo>
                      <a:close/>
                    </a:path>
                  </a:pathLst>
                </a:custGeom>
                <a:solidFill>
                  <a:srgbClr val="F79646">
                    <a:lumMod val="40000"/>
                    <a:lumOff val="60000"/>
                  </a:srgbClr>
                </a:solidFill>
                <a:ln w="31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8" name="フリーフォーム 197"/>
                <p:cNvSpPr/>
                <p:nvPr/>
              </p:nvSpPr>
              <p:spPr>
                <a:xfrm>
                  <a:off x="3402815" y="2482531"/>
                  <a:ext cx="263611" cy="252431"/>
                </a:xfrm>
                <a:custGeom>
                  <a:avLst/>
                  <a:gdLst>
                    <a:gd name="connsiteX0" fmla="*/ 11180 w 263611"/>
                    <a:gd name="connsiteY0" fmla="*/ 154754 h 252431"/>
                    <a:gd name="connsiteX1" fmla="*/ 11180 w 263611"/>
                    <a:gd name="connsiteY1" fmla="*/ 66491 h 252431"/>
                    <a:gd name="connsiteX2" fmla="*/ 71199 w 263611"/>
                    <a:gd name="connsiteY2" fmla="*/ 10003 h 252431"/>
                    <a:gd name="connsiteX3" fmla="*/ 120626 w 263611"/>
                    <a:gd name="connsiteY3" fmla="*/ 10003 h 252431"/>
                    <a:gd name="connsiteX4" fmla="*/ 162992 w 263611"/>
                    <a:gd name="connsiteY4" fmla="*/ 17064 h 252431"/>
                    <a:gd name="connsiteX5" fmla="*/ 198297 w 263611"/>
                    <a:gd name="connsiteY5" fmla="*/ 6473 h 252431"/>
                    <a:gd name="connsiteX6" fmla="*/ 254785 w 263611"/>
                    <a:gd name="connsiteY6" fmla="*/ 55900 h 252431"/>
                    <a:gd name="connsiteX7" fmla="*/ 251254 w 263611"/>
                    <a:gd name="connsiteY7" fmla="*/ 126510 h 252431"/>
                    <a:gd name="connsiteX8" fmla="*/ 215949 w 263611"/>
                    <a:gd name="connsiteY8" fmla="*/ 197120 h 252431"/>
                    <a:gd name="connsiteX9" fmla="*/ 148870 w 263611"/>
                    <a:gd name="connsiteY9" fmla="*/ 239486 h 252431"/>
                    <a:gd name="connsiteX10" fmla="*/ 106504 w 263611"/>
                    <a:gd name="connsiteY10" fmla="*/ 250077 h 252431"/>
                    <a:gd name="connsiteX11" fmla="*/ 64138 w 263611"/>
                    <a:gd name="connsiteY11" fmla="*/ 225364 h 252431"/>
                    <a:gd name="connsiteX12" fmla="*/ 78260 w 263611"/>
                    <a:gd name="connsiteY12" fmla="*/ 214772 h 252431"/>
                    <a:gd name="connsiteX13" fmla="*/ 11180 w 263611"/>
                    <a:gd name="connsiteY13" fmla="*/ 154754 h 252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3611" h="252431">
                      <a:moveTo>
                        <a:pt x="11180" y="154754"/>
                      </a:moveTo>
                      <a:cubicBezTo>
                        <a:pt x="0" y="130041"/>
                        <a:pt x="1177" y="90616"/>
                        <a:pt x="11180" y="66491"/>
                      </a:cubicBezTo>
                      <a:cubicBezTo>
                        <a:pt x="21183" y="42366"/>
                        <a:pt x="52958" y="19418"/>
                        <a:pt x="71199" y="10003"/>
                      </a:cubicBezTo>
                      <a:cubicBezTo>
                        <a:pt x="89440" y="588"/>
                        <a:pt x="105327" y="8826"/>
                        <a:pt x="120626" y="10003"/>
                      </a:cubicBezTo>
                      <a:cubicBezTo>
                        <a:pt x="135925" y="11180"/>
                        <a:pt x="150047" y="17652"/>
                        <a:pt x="162992" y="17064"/>
                      </a:cubicBezTo>
                      <a:cubicBezTo>
                        <a:pt x="175937" y="16476"/>
                        <a:pt x="182998" y="0"/>
                        <a:pt x="198297" y="6473"/>
                      </a:cubicBezTo>
                      <a:cubicBezTo>
                        <a:pt x="213596" y="12946"/>
                        <a:pt x="245959" y="35894"/>
                        <a:pt x="254785" y="55900"/>
                      </a:cubicBezTo>
                      <a:cubicBezTo>
                        <a:pt x="263611" y="75906"/>
                        <a:pt x="257727" y="102973"/>
                        <a:pt x="251254" y="126510"/>
                      </a:cubicBezTo>
                      <a:cubicBezTo>
                        <a:pt x="244781" y="150047"/>
                        <a:pt x="233013" y="178291"/>
                        <a:pt x="215949" y="197120"/>
                      </a:cubicBezTo>
                      <a:cubicBezTo>
                        <a:pt x="198885" y="215949"/>
                        <a:pt x="167111" y="230660"/>
                        <a:pt x="148870" y="239486"/>
                      </a:cubicBezTo>
                      <a:cubicBezTo>
                        <a:pt x="130629" y="248312"/>
                        <a:pt x="120626" y="252431"/>
                        <a:pt x="106504" y="250077"/>
                      </a:cubicBezTo>
                      <a:cubicBezTo>
                        <a:pt x="92382" y="247723"/>
                        <a:pt x="68845" y="231248"/>
                        <a:pt x="64138" y="225364"/>
                      </a:cubicBezTo>
                      <a:cubicBezTo>
                        <a:pt x="59431" y="219480"/>
                        <a:pt x="80025" y="223598"/>
                        <a:pt x="78260" y="214772"/>
                      </a:cubicBezTo>
                      <a:cubicBezTo>
                        <a:pt x="76495" y="205946"/>
                        <a:pt x="22360" y="179467"/>
                        <a:pt x="11180" y="154754"/>
                      </a:cubicBezTo>
                      <a:close/>
                    </a:path>
                  </a:pathLst>
                </a:custGeom>
                <a:solidFill>
                  <a:srgbClr val="F79646">
                    <a:lumMod val="40000"/>
                    <a:lumOff val="60000"/>
                  </a:srgbClr>
                </a:solidFill>
                <a:ln w="31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9" name="フリーフォーム 198"/>
                <p:cNvSpPr/>
                <p:nvPr/>
              </p:nvSpPr>
              <p:spPr>
                <a:xfrm>
                  <a:off x="3440474" y="2561967"/>
                  <a:ext cx="86497" cy="144162"/>
                </a:xfrm>
                <a:custGeom>
                  <a:avLst/>
                  <a:gdLst>
                    <a:gd name="connsiteX0" fmla="*/ 30009 w 86497"/>
                    <a:gd name="connsiteY0" fmla="*/ 142397 h 144162"/>
                    <a:gd name="connsiteX1" fmla="*/ 47662 w 86497"/>
                    <a:gd name="connsiteY1" fmla="*/ 82379 h 144162"/>
                    <a:gd name="connsiteX2" fmla="*/ 86497 w 86497"/>
                    <a:gd name="connsiteY2" fmla="*/ 32952 h 144162"/>
                    <a:gd name="connsiteX3" fmla="*/ 47662 w 86497"/>
                    <a:gd name="connsiteY3" fmla="*/ 1177 h 144162"/>
                    <a:gd name="connsiteX4" fmla="*/ 12357 w 86497"/>
                    <a:gd name="connsiteY4" fmla="*/ 25891 h 144162"/>
                    <a:gd name="connsiteX5" fmla="*/ 1765 w 86497"/>
                    <a:gd name="connsiteY5" fmla="*/ 71787 h 144162"/>
                    <a:gd name="connsiteX6" fmla="*/ 30009 w 86497"/>
                    <a:gd name="connsiteY6" fmla="*/ 142397 h 144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497" h="144162">
                      <a:moveTo>
                        <a:pt x="30009" y="142397"/>
                      </a:moveTo>
                      <a:cubicBezTo>
                        <a:pt x="37659" y="144162"/>
                        <a:pt x="38247" y="100620"/>
                        <a:pt x="47662" y="82379"/>
                      </a:cubicBezTo>
                      <a:cubicBezTo>
                        <a:pt x="57077" y="64138"/>
                        <a:pt x="86497" y="46486"/>
                        <a:pt x="86497" y="32952"/>
                      </a:cubicBezTo>
                      <a:cubicBezTo>
                        <a:pt x="86497" y="19418"/>
                        <a:pt x="60019" y="2354"/>
                        <a:pt x="47662" y="1177"/>
                      </a:cubicBezTo>
                      <a:cubicBezTo>
                        <a:pt x="35305" y="0"/>
                        <a:pt x="20006" y="14123"/>
                        <a:pt x="12357" y="25891"/>
                      </a:cubicBezTo>
                      <a:cubicBezTo>
                        <a:pt x="4708" y="37659"/>
                        <a:pt x="0" y="56488"/>
                        <a:pt x="1765" y="71787"/>
                      </a:cubicBezTo>
                      <a:cubicBezTo>
                        <a:pt x="3530" y="87086"/>
                        <a:pt x="22360" y="140632"/>
                        <a:pt x="30009" y="142397"/>
                      </a:cubicBezTo>
                      <a:close/>
                    </a:path>
                  </a:pathLst>
                </a:custGeom>
                <a:solidFill>
                  <a:srgbClr val="F79646">
                    <a:lumMod val="60000"/>
                    <a:lumOff val="40000"/>
                  </a:srgbClr>
                </a:solidFill>
                <a:ln w="31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0" name="フリーフォーム 199"/>
                <p:cNvSpPr/>
                <p:nvPr/>
              </p:nvSpPr>
              <p:spPr>
                <a:xfrm>
                  <a:off x="4133630" y="2986805"/>
                  <a:ext cx="170052" cy="132394"/>
                </a:xfrm>
                <a:custGeom>
                  <a:avLst/>
                  <a:gdLst>
                    <a:gd name="connsiteX0" fmla="*/ 155930 w 170052"/>
                    <a:gd name="connsiteY0" fmla="*/ 17652 h 132394"/>
                    <a:gd name="connsiteX1" fmla="*/ 148869 w 170052"/>
                    <a:gd name="connsiteY1" fmla="*/ 70610 h 132394"/>
                    <a:gd name="connsiteX2" fmla="*/ 162991 w 170052"/>
                    <a:gd name="connsiteY2" fmla="*/ 95323 h 132394"/>
                    <a:gd name="connsiteX3" fmla="*/ 106503 w 170052"/>
                    <a:gd name="connsiteY3" fmla="*/ 127098 h 132394"/>
                    <a:gd name="connsiteX4" fmla="*/ 25301 w 170052"/>
                    <a:gd name="connsiteY4" fmla="*/ 127098 h 132394"/>
                    <a:gd name="connsiteX5" fmla="*/ 588 w 170052"/>
                    <a:gd name="connsiteY5" fmla="*/ 120037 h 132394"/>
                    <a:gd name="connsiteX6" fmla="*/ 21771 w 170052"/>
                    <a:gd name="connsiteY6" fmla="*/ 74140 h 132394"/>
                    <a:gd name="connsiteX7" fmla="*/ 64137 w 170052"/>
                    <a:gd name="connsiteY7" fmla="*/ 67079 h 132394"/>
                    <a:gd name="connsiteX8" fmla="*/ 85320 w 170052"/>
                    <a:gd name="connsiteY8" fmla="*/ 7061 h 132394"/>
                    <a:gd name="connsiteX9" fmla="*/ 155930 w 170052"/>
                    <a:gd name="connsiteY9" fmla="*/ 17652 h 132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052" h="132394">
                      <a:moveTo>
                        <a:pt x="155930" y="17652"/>
                      </a:moveTo>
                      <a:cubicBezTo>
                        <a:pt x="166521" y="28243"/>
                        <a:pt x="147692" y="57665"/>
                        <a:pt x="148869" y="70610"/>
                      </a:cubicBezTo>
                      <a:cubicBezTo>
                        <a:pt x="150046" y="83555"/>
                        <a:pt x="170052" y="85908"/>
                        <a:pt x="162991" y="95323"/>
                      </a:cubicBezTo>
                      <a:cubicBezTo>
                        <a:pt x="155930" y="104738"/>
                        <a:pt x="129451" y="121802"/>
                        <a:pt x="106503" y="127098"/>
                      </a:cubicBezTo>
                      <a:cubicBezTo>
                        <a:pt x="83555" y="132394"/>
                        <a:pt x="42954" y="128275"/>
                        <a:pt x="25301" y="127098"/>
                      </a:cubicBezTo>
                      <a:cubicBezTo>
                        <a:pt x="7648" y="125921"/>
                        <a:pt x="1176" y="128863"/>
                        <a:pt x="588" y="120037"/>
                      </a:cubicBezTo>
                      <a:cubicBezTo>
                        <a:pt x="0" y="111211"/>
                        <a:pt x="11180" y="82966"/>
                        <a:pt x="21771" y="74140"/>
                      </a:cubicBezTo>
                      <a:cubicBezTo>
                        <a:pt x="32363" y="65314"/>
                        <a:pt x="53546" y="78259"/>
                        <a:pt x="64137" y="67079"/>
                      </a:cubicBezTo>
                      <a:cubicBezTo>
                        <a:pt x="74729" y="55899"/>
                        <a:pt x="69433" y="14122"/>
                        <a:pt x="85320" y="7061"/>
                      </a:cubicBezTo>
                      <a:cubicBezTo>
                        <a:pt x="101207" y="0"/>
                        <a:pt x="145339" y="7061"/>
                        <a:pt x="155930" y="17652"/>
                      </a:cubicBezTo>
                      <a:close/>
                    </a:path>
                  </a:pathLst>
                </a:custGeom>
                <a:solidFill>
                  <a:srgbClr val="F79646">
                    <a:lumMod val="40000"/>
                    <a:lumOff val="60000"/>
                  </a:srgbClr>
                </a:solidFill>
                <a:ln w="31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1" name="フリーフォーム 200"/>
                <p:cNvSpPr/>
                <p:nvPr/>
              </p:nvSpPr>
              <p:spPr>
                <a:xfrm>
                  <a:off x="3831183" y="3015049"/>
                  <a:ext cx="157108" cy="115918"/>
                </a:xfrm>
                <a:custGeom>
                  <a:avLst/>
                  <a:gdLst>
                    <a:gd name="connsiteX0" fmla="*/ 62961 w 157108"/>
                    <a:gd name="connsiteY0" fmla="*/ 10591 h 115918"/>
                    <a:gd name="connsiteX1" fmla="*/ 62961 w 157108"/>
                    <a:gd name="connsiteY1" fmla="*/ 77671 h 115918"/>
                    <a:gd name="connsiteX2" fmla="*/ 17064 w 157108"/>
                    <a:gd name="connsiteY2" fmla="*/ 91793 h 115918"/>
                    <a:gd name="connsiteX3" fmla="*/ 17064 w 157108"/>
                    <a:gd name="connsiteY3" fmla="*/ 112976 h 115918"/>
                    <a:gd name="connsiteX4" fmla="*/ 119449 w 157108"/>
                    <a:gd name="connsiteY4" fmla="*/ 109445 h 115918"/>
                    <a:gd name="connsiteX5" fmla="*/ 154754 w 157108"/>
                    <a:gd name="connsiteY5" fmla="*/ 91793 h 115918"/>
                    <a:gd name="connsiteX6" fmla="*/ 133571 w 157108"/>
                    <a:gd name="connsiteY6" fmla="*/ 56488 h 115918"/>
                    <a:gd name="connsiteX7" fmla="*/ 126510 w 157108"/>
                    <a:gd name="connsiteY7" fmla="*/ 14122 h 115918"/>
                    <a:gd name="connsiteX8" fmla="*/ 62961 w 157108"/>
                    <a:gd name="connsiteY8" fmla="*/ 10591 h 115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108" h="115918">
                      <a:moveTo>
                        <a:pt x="62961" y="10591"/>
                      </a:moveTo>
                      <a:cubicBezTo>
                        <a:pt x="52370" y="21182"/>
                        <a:pt x="70610" y="64137"/>
                        <a:pt x="62961" y="77671"/>
                      </a:cubicBezTo>
                      <a:cubicBezTo>
                        <a:pt x="55312" y="91205"/>
                        <a:pt x="24714" y="85909"/>
                        <a:pt x="17064" y="91793"/>
                      </a:cubicBezTo>
                      <a:cubicBezTo>
                        <a:pt x="9415" y="97677"/>
                        <a:pt x="0" y="110034"/>
                        <a:pt x="17064" y="112976"/>
                      </a:cubicBezTo>
                      <a:cubicBezTo>
                        <a:pt x="34128" y="115918"/>
                        <a:pt x="96501" y="112975"/>
                        <a:pt x="119449" y="109445"/>
                      </a:cubicBezTo>
                      <a:cubicBezTo>
                        <a:pt x="142397" y="105915"/>
                        <a:pt x="152400" y="100619"/>
                        <a:pt x="154754" y="91793"/>
                      </a:cubicBezTo>
                      <a:cubicBezTo>
                        <a:pt x="157108" y="82967"/>
                        <a:pt x="138278" y="69433"/>
                        <a:pt x="133571" y="56488"/>
                      </a:cubicBezTo>
                      <a:cubicBezTo>
                        <a:pt x="128864" y="43543"/>
                        <a:pt x="137690" y="20595"/>
                        <a:pt x="126510" y="14122"/>
                      </a:cubicBezTo>
                      <a:cubicBezTo>
                        <a:pt x="115330" y="7649"/>
                        <a:pt x="73552" y="0"/>
                        <a:pt x="62961" y="10591"/>
                      </a:cubicBezTo>
                      <a:close/>
                    </a:path>
                  </a:pathLst>
                </a:custGeom>
                <a:solidFill>
                  <a:srgbClr val="F79646">
                    <a:lumMod val="40000"/>
                    <a:lumOff val="60000"/>
                  </a:srgbClr>
                </a:solidFill>
                <a:ln w="31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2" name="フリーフォーム 201"/>
                <p:cNvSpPr/>
                <p:nvPr/>
              </p:nvSpPr>
              <p:spPr>
                <a:xfrm>
                  <a:off x="3373983" y="2992689"/>
                  <a:ext cx="174171" cy="139454"/>
                </a:xfrm>
                <a:custGeom>
                  <a:avLst/>
                  <a:gdLst>
                    <a:gd name="connsiteX0" fmla="*/ 100031 w 174171"/>
                    <a:gd name="connsiteY0" fmla="*/ 18829 h 139454"/>
                    <a:gd name="connsiteX1" fmla="*/ 78848 w 174171"/>
                    <a:gd name="connsiteY1" fmla="*/ 78848 h 139454"/>
                    <a:gd name="connsiteX2" fmla="*/ 29421 w 174171"/>
                    <a:gd name="connsiteY2" fmla="*/ 89439 h 139454"/>
                    <a:gd name="connsiteX3" fmla="*/ 1177 w 174171"/>
                    <a:gd name="connsiteY3" fmla="*/ 103561 h 139454"/>
                    <a:gd name="connsiteX4" fmla="*/ 36482 w 174171"/>
                    <a:gd name="connsiteY4" fmla="*/ 124744 h 139454"/>
                    <a:gd name="connsiteX5" fmla="*/ 75317 w 174171"/>
                    <a:gd name="connsiteY5" fmla="*/ 138866 h 139454"/>
                    <a:gd name="connsiteX6" fmla="*/ 131805 w 174171"/>
                    <a:gd name="connsiteY6" fmla="*/ 121214 h 139454"/>
                    <a:gd name="connsiteX7" fmla="*/ 160049 w 174171"/>
                    <a:gd name="connsiteY7" fmla="*/ 75317 h 139454"/>
                    <a:gd name="connsiteX8" fmla="*/ 174171 w 174171"/>
                    <a:gd name="connsiteY8" fmla="*/ 57665 h 139454"/>
                    <a:gd name="connsiteX9" fmla="*/ 160049 w 174171"/>
                    <a:gd name="connsiteY9" fmla="*/ 4707 h 139454"/>
                    <a:gd name="connsiteX10" fmla="*/ 100031 w 174171"/>
                    <a:gd name="connsiteY10" fmla="*/ 18829 h 13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171" h="139454">
                      <a:moveTo>
                        <a:pt x="100031" y="18829"/>
                      </a:moveTo>
                      <a:cubicBezTo>
                        <a:pt x="86498" y="31186"/>
                        <a:pt x="90616" y="67080"/>
                        <a:pt x="78848" y="78848"/>
                      </a:cubicBezTo>
                      <a:cubicBezTo>
                        <a:pt x="67080" y="90616"/>
                        <a:pt x="42366" y="85320"/>
                        <a:pt x="29421" y="89439"/>
                      </a:cubicBezTo>
                      <a:cubicBezTo>
                        <a:pt x="16476" y="93558"/>
                        <a:pt x="0" y="97677"/>
                        <a:pt x="1177" y="103561"/>
                      </a:cubicBezTo>
                      <a:cubicBezTo>
                        <a:pt x="2354" y="109445"/>
                        <a:pt x="24125" y="118860"/>
                        <a:pt x="36482" y="124744"/>
                      </a:cubicBezTo>
                      <a:cubicBezTo>
                        <a:pt x="48839" y="130628"/>
                        <a:pt x="59430" y="139454"/>
                        <a:pt x="75317" y="138866"/>
                      </a:cubicBezTo>
                      <a:cubicBezTo>
                        <a:pt x="91204" y="138278"/>
                        <a:pt x="117683" y="131805"/>
                        <a:pt x="131805" y="121214"/>
                      </a:cubicBezTo>
                      <a:cubicBezTo>
                        <a:pt x="145927" y="110623"/>
                        <a:pt x="152988" y="85908"/>
                        <a:pt x="160049" y="75317"/>
                      </a:cubicBezTo>
                      <a:cubicBezTo>
                        <a:pt x="167110" y="64726"/>
                        <a:pt x="174171" y="69433"/>
                        <a:pt x="174171" y="57665"/>
                      </a:cubicBezTo>
                      <a:cubicBezTo>
                        <a:pt x="174171" y="45897"/>
                        <a:pt x="173583" y="9414"/>
                        <a:pt x="160049" y="4707"/>
                      </a:cubicBezTo>
                      <a:cubicBezTo>
                        <a:pt x="146515" y="0"/>
                        <a:pt x="113564" y="6472"/>
                        <a:pt x="100031" y="18829"/>
                      </a:cubicBezTo>
                      <a:close/>
                    </a:path>
                  </a:pathLst>
                </a:custGeom>
                <a:solidFill>
                  <a:srgbClr val="F79646">
                    <a:lumMod val="40000"/>
                    <a:lumOff val="60000"/>
                  </a:srgbClr>
                </a:solidFill>
                <a:ln w="31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3" name="フリーフォーム 202"/>
                <p:cNvSpPr/>
                <p:nvPr/>
              </p:nvSpPr>
              <p:spPr>
                <a:xfrm>
                  <a:off x="3162742" y="2630812"/>
                  <a:ext cx="102972" cy="84732"/>
                </a:xfrm>
                <a:custGeom>
                  <a:avLst/>
                  <a:gdLst>
                    <a:gd name="connsiteX0" fmla="*/ 57076 w 102972"/>
                    <a:gd name="connsiteY0" fmla="*/ 2942 h 84732"/>
                    <a:gd name="connsiteX1" fmla="*/ 95911 w 102972"/>
                    <a:gd name="connsiteY1" fmla="*/ 34717 h 84732"/>
                    <a:gd name="connsiteX2" fmla="*/ 95911 w 102972"/>
                    <a:gd name="connsiteY2" fmla="*/ 70022 h 84732"/>
                    <a:gd name="connsiteX3" fmla="*/ 53545 w 102972"/>
                    <a:gd name="connsiteY3" fmla="*/ 84144 h 84732"/>
                    <a:gd name="connsiteX4" fmla="*/ 21771 w 102972"/>
                    <a:gd name="connsiteY4" fmla="*/ 73552 h 84732"/>
                    <a:gd name="connsiteX5" fmla="*/ 588 w 102972"/>
                    <a:gd name="connsiteY5" fmla="*/ 52369 h 84732"/>
                    <a:gd name="connsiteX6" fmla="*/ 57076 w 102972"/>
                    <a:gd name="connsiteY6" fmla="*/ 2942 h 8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972" h="84732">
                      <a:moveTo>
                        <a:pt x="57076" y="2942"/>
                      </a:moveTo>
                      <a:cubicBezTo>
                        <a:pt x="72963" y="0"/>
                        <a:pt x="89439" y="23537"/>
                        <a:pt x="95911" y="34717"/>
                      </a:cubicBezTo>
                      <a:cubicBezTo>
                        <a:pt x="102383" y="45897"/>
                        <a:pt x="102972" y="61784"/>
                        <a:pt x="95911" y="70022"/>
                      </a:cubicBezTo>
                      <a:cubicBezTo>
                        <a:pt x="88850" y="78260"/>
                        <a:pt x="65902" y="83556"/>
                        <a:pt x="53545" y="84144"/>
                      </a:cubicBezTo>
                      <a:cubicBezTo>
                        <a:pt x="41188" y="84732"/>
                        <a:pt x="30597" y="78848"/>
                        <a:pt x="21771" y="73552"/>
                      </a:cubicBezTo>
                      <a:cubicBezTo>
                        <a:pt x="12945" y="68256"/>
                        <a:pt x="0" y="58842"/>
                        <a:pt x="588" y="52369"/>
                      </a:cubicBezTo>
                      <a:cubicBezTo>
                        <a:pt x="1176" y="45896"/>
                        <a:pt x="41189" y="5884"/>
                        <a:pt x="57076" y="2942"/>
                      </a:cubicBezTo>
                      <a:close/>
                    </a:path>
                  </a:pathLst>
                </a:custGeom>
                <a:solidFill>
                  <a:sysClr val="windowText" lastClr="000000"/>
                </a:solidFill>
                <a:ln w="31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84" name="フリーフォーム 183"/>
              <p:cNvSpPr/>
              <p:nvPr/>
            </p:nvSpPr>
            <p:spPr>
              <a:xfrm>
                <a:off x="7187893" y="1657949"/>
                <a:ext cx="424974" cy="548953"/>
              </a:xfrm>
              <a:custGeom>
                <a:avLst/>
                <a:gdLst>
                  <a:gd name="connsiteX0" fmla="*/ 145567 w 481804"/>
                  <a:gd name="connsiteY0" fmla="*/ 530324 h 669056"/>
                  <a:gd name="connsiteX1" fmla="*/ 297283 w 481804"/>
                  <a:gd name="connsiteY1" fmla="*/ 464717 h 669056"/>
                  <a:gd name="connsiteX2" fmla="*/ 375192 w 481804"/>
                  <a:gd name="connsiteY2" fmla="*/ 337603 h 669056"/>
                  <a:gd name="connsiteX3" fmla="*/ 317786 w 481804"/>
                  <a:gd name="connsiteY3" fmla="*/ 177686 h 669056"/>
                  <a:gd name="connsiteX4" fmla="*/ 116864 w 481804"/>
                  <a:gd name="connsiteY4" fmla="*/ 87476 h 669056"/>
                  <a:gd name="connsiteX5" fmla="*/ 6151 w 481804"/>
                  <a:gd name="connsiteY5" fmla="*/ 5467 h 669056"/>
                  <a:gd name="connsiteX6" fmla="*/ 153768 w 481804"/>
                  <a:gd name="connsiteY6" fmla="*/ 54672 h 669056"/>
                  <a:gd name="connsiteX7" fmla="*/ 334187 w 481804"/>
                  <a:gd name="connsiteY7" fmla="*/ 112079 h 669056"/>
                  <a:gd name="connsiteX8" fmla="*/ 465402 w 481804"/>
                  <a:gd name="connsiteY8" fmla="*/ 276097 h 669056"/>
                  <a:gd name="connsiteX9" fmla="*/ 432598 w 481804"/>
                  <a:gd name="connsiteY9" fmla="*/ 427813 h 669056"/>
                  <a:gd name="connsiteX10" fmla="*/ 317786 w 481804"/>
                  <a:gd name="connsiteY10" fmla="*/ 538525 h 669056"/>
                  <a:gd name="connsiteX11" fmla="*/ 248078 w 481804"/>
                  <a:gd name="connsiteY11" fmla="*/ 604132 h 669056"/>
                  <a:gd name="connsiteX12" fmla="*/ 104562 w 481804"/>
                  <a:gd name="connsiteY12" fmla="*/ 657438 h 669056"/>
                  <a:gd name="connsiteX13" fmla="*/ 145567 w 481804"/>
                  <a:gd name="connsiteY13" fmla="*/ 530324 h 66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1804" h="669056">
                    <a:moveTo>
                      <a:pt x="145567" y="530324"/>
                    </a:moveTo>
                    <a:cubicBezTo>
                      <a:pt x="177687" y="498204"/>
                      <a:pt x="259012" y="496837"/>
                      <a:pt x="297283" y="464717"/>
                    </a:cubicBezTo>
                    <a:cubicBezTo>
                      <a:pt x="335554" y="432597"/>
                      <a:pt x="371775" y="385441"/>
                      <a:pt x="375192" y="337603"/>
                    </a:cubicBezTo>
                    <a:cubicBezTo>
                      <a:pt x="378609" y="289765"/>
                      <a:pt x="360841" y="219374"/>
                      <a:pt x="317786" y="177686"/>
                    </a:cubicBezTo>
                    <a:cubicBezTo>
                      <a:pt x="274731" y="135998"/>
                      <a:pt x="168803" y="116179"/>
                      <a:pt x="116864" y="87476"/>
                    </a:cubicBezTo>
                    <a:cubicBezTo>
                      <a:pt x="64925" y="58773"/>
                      <a:pt x="0" y="10934"/>
                      <a:pt x="6151" y="5467"/>
                    </a:cubicBezTo>
                    <a:cubicBezTo>
                      <a:pt x="12302" y="0"/>
                      <a:pt x="153768" y="54672"/>
                      <a:pt x="153768" y="54672"/>
                    </a:cubicBezTo>
                    <a:cubicBezTo>
                      <a:pt x="208441" y="72441"/>
                      <a:pt x="282248" y="75175"/>
                      <a:pt x="334187" y="112079"/>
                    </a:cubicBezTo>
                    <a:cubicBezTo>
                      <a:pt x="386126" y="148983"/>
                      <a:pt x="449000" y="223475"/>
                      <a:pt x="465402" y="276097"/>
                    </a:cubicBezTo>
                    <a:cubicBezTo>
                      <a:pt x="481804" y="328719"/>
                      <a:pt x="457201" y="384075"/>
                      <a:pt x="432598" y="427813"/>
                    </a:cubicBezTo>
                    <a:cubicBezTo>
                      <a:pt x="407995" y="471551"/>
                      <a:pt x="348539" y="509139"/>
                      <a:pt x="317786" y="538525"/>
                    </a:cubicBezTo>
                    <a:cubicBezTo>
                      <a:pt x="287033" y="567911"/>
                      <a:pt x="283615" y="584313"/>
                      <a:pt x="248078" y="604132"/>
                    </a:cubicBezTo>
                    <a:cubicBezTo>
                      <a:pt x="212541" y="623951"/>
                      <a:pt x="122331" y="669056"/>
                      <a:pt x="104562" y="657438"/>
                    </a:cubicBezTo>
                    <a:cubicBezTo>
                      <a:pt x="86793" y="645820"/>
                      <a:pt x="113447" y="562444"/>
                      <a:pt x="145567" y="530324"/>
                    </a:cubicBezTo>
                    <a:close/>
                  </a:path>
                </a:pathLst>
              </a:custGeom>
              <a:solidFill>
                <a:srgbClr val="F79646">
                  <a:lumMod val="40000"/>
                  <a:lumOff val="60000"/>
                </a:srgbClr>
              </a:solidFill>
              <a:ln w="31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86" name="Group 9"/>
              <p:cNvGrpSpPr>
                <a:grpSpLocks/>
              </p:cNvGrpSpPr>
              <p:nvPr/>
            </p:nvGrpSpPr>
            <p:grpSpPr bwMode="auto">
              <a:xfrm rot="13854675">
                <a:off x="6975175" y="1219730"/>
                <a:ext cx="205999" cy="687444"/>
                <a:chOff x="2153" y="1888"/>
                <a:chExt cx="318" cy="816"/>
              </a:xfrm>
            </p:grpSpPr>
            <p:grpSp>
              <p:nvGrpSpPr>
                <p:cNvPr id="188" name="Group 10"/>
                <p:cNvGrpSpPr>
                  <a:grpSpLocks/>
                </p:cNvGrpSpPr>
                <p:nvPr/>
              </p:nvGrpSpPr>
              <p:grpSpPr bwMode="auto">
                <a:xfrm>
                  <a:off x="2153" y="1888"/>
                  <a:ext cx="318" cy="816"/>
                  <a:chOff x="2153" y="1888"/>
                  <a:chExt cx="318" cy="816"/>
                </a:xfrm>
              </p:grpSpPr>
              <p:sp>
                <p:nvSpPr>
                  <p:cNvPr id="191" name="Oval 11"/>
                  <p:cNvSpPr>
                    <a:spLocks noChangeArrowheads="1"/>
                  </p:cNvSpPr>
                  <p:nvPr/>
                </p:nvSpPr>
                <p:spPr bwMode="auto">
                  <a:xfrm>
                    <a:off x="2245" y="2614"/>
                    <a:ext cx="136" cy="90"/>
                  </a:xfrm>
                  <a:prstGeom prst="ellipse">
                    <a:avLst/>
                  </a:prstGeom>
                  <a:gradFill rotWithShape="1">
                    <a:gsLst>
                      <a:gs pos="0">
                        <a:srgbClr val="777777"/>
                      </a:gs>
                      <a:gs pos="100000">
                        <a:srgbClr val="C0C0C0"/>
                      </a:gs>
                    </a:gsLst>
                    <a:lin ang="2700000" scaled="1"/>
                  </a:grad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2" name="AutoShape 12"/>
                  <p:cNvSpPr>
                    <a:spLocks noChangeArrowheads="1"/>
                  </p:cNvSpPr>
                  <p:nvPr/>
                </p:nvSpPr>
                <p:spPr bwMode="auto">
                  <a:xfrm>
                    <a:off x="2290" y="2432"/>
                    <a:ext cx="46" cy="227"/>
                  </a:xfrm>
                  <a:prstGeom prst="can">
                    <a:avLst>
                      <a:gd name="adj" fmla="val 123370"/>
                    </a:avLst>
                  </a:prstGeom>
                  <a:gradFill rotWithShape="1">
                    <a:gsLst>
                      <a:gs pos="0">
                        <a:srgbClr val="292929"/>
                      </a:gs>
                      <a:gs pos="50000">
                        <a:srgbClr val="777777"/>
                      </a:gs>
                      <a:gs pos="100000">
                        <a:srgbClr val="292929"/>
                      </a:gs>
                    </a:gsLst>
                    <a:lin ang="0" scaled="1"/>
                  </a:grad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 name="Oval 13"/>
                  <p:cNvSpPr>
                    <a:spLocks noChangeArrowheads="1"/>
                  </p:cNvSpPr>
                  <p:nvPr/>
                </p:nvSpPr>
                <p:spPr bwMode="auto">
                  <a:xfrm>
                    <a:off x="2153" y="2409"/>
                    <a:ext cx="318" cy="136"/>
                  </a:xfrm>
                  <a:prstGeom prst="ellipse">
                    <a:avLst/>
                  </a:prstGeom>
                  <a:gradFill rotWithShape="1">
                    <a:gsLst>
                      <a:gs pos="0">
                        <a:srgbClr val="1F497D"/>
                      </a:gs>
                      <a:gs pos="100000">
                        <a:srgbClr val="FFFFFF"/>
                      </a:gs>
                    </a:gsLst>
                    <a:lin ang="2700000" scaled="1"/>
                  </a:gradFill>
                  <a:ln w="9525">
                    <a:solidFill>
                      <a:srgbClr val="333333"/>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 name="AutoShape 14"/>
                  <p:cNvSpPr>
                    <a:spLocks noChangeArrowheads="1"/>
                  </p:cNvSpPr>
                  <p:nvPr/>
                </p:nvSpPr>
                <p:spPr bwMode="auto">
                  <a:xfrm>
                    <a:off x="2221" y="2047"/>
                    <a:ext cx="181" cy="453"/>
                  </a:xfrm>
                  <a:prstGeom prst="can">
                    <a:avLst>
                      <a:gd name="adj" fmla="val 62569"/>
                    </a:avLst>
                  </a:prstGeom>
                  <a:gradFill rotWithShape="1">
                    <a:gsLst>
                      <a:gs pos="0">
                        <a:srgbClr val="292929"/>
                      </a:gs>
                      <a:gs pos="50000">
                        <a:srgbClr val="FFFFFF"/>
                      </a:gs>
                      <a:gs pos="100000">
                        <a:srgbClr val="292929"/>
                      </a:gs>
                    </a:gsLst>
                    <a:lin ang="0" scaled="1"/>
                  </a:gradFill>
                  <a:ln w="9525">
                    <a:solidFill>
                      <a:srgbClr val="333333"/>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 name="AutoShape 15"/>
                  <p:cNvSpPr>
                    <a:spLocks noChangeArrowheads="1"/>
                  </p:cNvSpPr>
                  <p:nvPr/>
                </p:nvSpPr>
                <p:spPr bwMode="auto">
                  <a:xfrm>
                    <a:off x="2290" y="1888"/>
                    <a:ext cx="46" cy="227"/>
                  </a:xfrm>
                  <a:prstGeom prst="can">
                    <a:avLst>
                      <a:gd name="adj" fmla="val 123370"/>
                    </a:avLst>
                  </a:prstGeom>
                  <a:gradFill rotWithShape="1">
                    <a:gsLst>
                      <a:gs pos="0">
                        <a:sysClr val="window" lastClr="FFFFFF"/>
                      </a:gs>
                      <a:gs pos="100000">
                        <a:srgbClr val="1F497D"/>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89" name="Arc 16"/>
                <p:cNvSpPr>
                  <a:spLocks/>
                </p:cNvSpPr>
                <p:nvPr/>
              </p:nvSpPr>
              <p:spPr bwMode="auto">
                <a:xfrm rot="10800000">
                  <a:off x="2221" y="2228"/>
                  <a:ext cx="90" cy="4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ysClr val="windowText" lastClr="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0" name="Arc 17"/>
                <p:cNvSpPr>
                  <a:spLocks/>
                </p:cNvSpPr>
                <p:nvPr/>
              </p:nvSpPr>
              <p:spPr bwMode="auto">
                <a:xfrm rot="10800000">
                  <a:off x="2223" y="2341"/>
                  <a:ext cx="90" cy="4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ysClr val="windowText" lastClr="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187" name="角丸四角形吹き出し 186"/>
            <p:cNvSpPr/>
            <p:nvPr/>
          </p:nvSpPr>
          <p:spPr>
            <a:xfrm>
              <a:off x="4491272" y="979633"/>
              <a:ext cx="1893841" cy="937432"/>
            </a:xfrm>
            <a:prstGeom prst="wedgeRoundRectCallout">
              <a:avLst>
                <a:gd name="adj1" fmla="val 90480"/>
                <a:gd name="adj2" fmla="val -36335"/>
                <a:gd name="adj3" fmla="val 16667"/>
              </a:avLst>
            </a:prstGeom>
            <a:noFill/>
            <a:ln w="127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05" name="グループ化 303"/>
            <p:cNvGrpSpPr/>
            <p:nvPr/>
          </p:nvGrpSpPr>
          <p:grpSpPr>
            <a:xfrm rot="8690115">
              <a:off x="5707571" y="2779496"/>
              <a:ext cx="181940" cy="225523"/>
              <a:chOff x="2277238" y="2906257"/>
              <a:chExt cx="181940" cy="225523"/>
            </a:xfrm>
          </p:grpSpPr>
          <p:grpSp>
            <p:nvGrpSpPr>
              <p:cNvPr id="206" name="グループ化 127"/>
              <p:cNvGrpSpPr/>
              <p:nvPr/>
            </p:nvGrpSpPr>
            <p:grpSpPr>
              <a:xfrm rot="19296127">
                <a:off x="2277238" y="2906257"/>
                <a:ext cx="104508" cy="148785"/>
                <a:chOff x="3319506" y="2771686"/>
                <a:chExt cx="104508" cy="148785"/>
              </a:xfrm>
            </p:grpSpPr>
            <p:grpSp>
              <p:nvGrpSpPr>
                <p:cNvPr id="208" name="グループ化 37"/>
                <p:cNvGrpSpPr>
                  <a:grpSpLocks noChangeAspect="1"/>
                </p:cNvGrpSpPr>
                <p:nvPr/>
              </p:nvGrpSpPr>
              <p:grpSpPr>
                <a:xfrm>
                  <a:off x="3319506" y="2790734"/>
                  <a:ext cx="104026" cy="129737"/>
                  <a:chOff x="756561" y="2320470"/>
                  <a:chExt cx="63496" cy="85273"/>
                </a:xfrm>
              </p:grpSpPr>
              <p:cxnSp>
                <p:nvCxnSpPr>
                  <p:cNvPr id="210" name="直線コネクタ 209"/>
                  <p:cNvCxnSpPr/>
                  <p:nvPr/>
                </p:nvCxnSpPr>
                <p:spPr>
                  <a:xfrm flipH="1">
                    <a:off x="787400" y="2349230"/>
                    <a:ext cx="540" cy="56513"/>
                  </a:xfrm>
                  <a:prstGeom prst="line">
                    <a:avLst/>
                  </a:prstGeom>
                  <a:noFill/>
                  <a:ln w="25400" cap="flat" cmpd="sng" algn="ctr">
                    <a:solidFill>
                      <a:sysClr val="windowText" lastClr="000000"/>
                    </a:solidFill>
                    <a:prstDash val="solid"/>
                  </a:ln>
                  <a:effectLst/>
                </p:spPr>
              </p:cxnSp>
              <p:cxnSp>
                <p:nvCxnSpPr>
                  <p:cNvPr id="211" name="直線コネクタ 210"/>
                  <p:cNvCxnSpPr/>
                  <p:nvPr/>
                </p:nvCxnSpPr>
                <p:spPr>
                  <a:xfrm flipV="1">
                    <a:off x="787400" y="2322286"/>
                    <a:ext cx="32657" cy="29028"/>
                  </a:xfrm>
                  <a:prstGeom prst="line">
                    <a:avLst/>
                  </a:prstGeom>
                  <a:noFill/>
                  <a:ln w="25400" cap="flat" cmpd="sng" algn="ctr">
                    <a:solidFill>
                      <a:sysClr val="windowText" lastClr="000000"/>
                    </a:solidFill>
                    <a:prstDash val="solid"/>
                  </a:ln>
                  <a:effectLst/>
                </p:spPr>
              </p:cxnSp>
              <p:cxnSp>
                <p:nvCxnSpPr>
                  <p:cNvPr id="212" name="直線コネクタ 211"/>
                  <p:cNvCxnSpPr/>
                  <p:nvPr/>
                </p:nvCxnSpPr>
                <p:spPr>
                  <a:xfrm rot="-5400000" flipV="1">
                    <a:off x="754746" y="2322285"/>
                    <a:ext cx="32657" cy="29028"/>
                  </a:xfrm>
                  <a:prstGeom prst="line">
                    <a:avLst/>
                  </a:prstGeom>
                  <a:noFill/>
                  <a:ln w="25400" cap="flat" cmpd="sng" algn="ctr">
                    <a:solidFill>
                      <a:sysClr val="windowText" lastClr="000000"/>
                    </a:solidFill>
                    <a:prstDash val="solid"/>
                  </a:ln>
                  <a:effectLst/>
                </p:spPr>
              </p:cxnSp>
            </p:grpSp>
            <p:cxnSp>
              <p:nvCxnSpPr>
                <p:cNvPr id="209" name="直線コネクタ 208"/>
                <p:cNvCxnSpPr/>
                <p:nvPr/>
              </p:nvCxnSpPr>
              <p:spPr>
                <a:xfrm flipV="1">
                  <a:off x="3319835" y="2771686"/>
                  <a:ext cx="104179" cy="1412"/>
                </a:xfrm>
                <a:prstGeom prst="line">
                  <a:avLst/>
                </a:prstGeom>
                <a:noFill/>
                <a:ln w="25400" cap="flat" cmpd="sng" algn="ctr">
                  <a:solidFill>
                    <a:srgbClr val="FF0000"/>
                  </a:solidFill>
                  <a:prstDash val="solid"/>
                </a:ln>
                <a:effectLst/>
              </p:spPr>
            </p:cxnSp>
          </p:grpSp>
          <p:sp>
            <p:nvSpPr>
              <p:cNvPr id="207" name="円/楕円 206"/>
              <p:cNvSpPr/>
              <p:nvPr/>
            </p:nvSpPr>
            <p:spPr>
              <a:xfrm rot="19296127">
                <a:off x="2327545" y="2995766"/>
                <a:ext cx="131633" cy="136014"/>
              </a:xfrm>
              <a:prstGeom prst="ellipse">
                <a:avLst/>
              </a:prstGeom>
              <a:gradFill>
                <a:gsLst>
                  <a:gs pos="44000">
                    <a:srgbClr val="FFC000"/>
                  </a:gs>
                  <a:gs pos="16000">
                    <a:srgbClr val="FFFF00"/>
                  </a:gs>
                </a:gsLst>
                <a:path path="circle">
                  <a:fillToRect l="50000" t="50000" r="50000" b="50000"/>
                </a:path>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13" name="グループ化 304"/>
            <p:cNvGrpSpPr/>
            <p:nvPr/>
          </p:nvGrpSpPr>
          <p:grpSpPr>
            <a:xfrm rot="3824455">
              <a:off x="5625506" y="2555854"/>
              <a:ext cx="181940" cy="225523"/>
              <a:chOff x="2277238" y="2906257"/>
              <a:chExt cx="181940" cy="225523"/>
            </a:xfrm>
          </p:grpSpPr>
          <p:grpSp>
            <p:nvGrpSpPr>
              <p:cNvPr id="214" name="グループ化 127"/>
              <p:cNvGrpSpPr/>
              <p:nvPr/>
            </p:nvGrpSpPr>
            <p:grpSpPr>
              <a:xfrm rot="19296127">
                <a:off x="2277238" y="2906257"/>
                <a:ext cx="104508" cy="148785"/>
                <a:chOff x="3319506" y="2771686"/>
                <a:chExt cx="104508" cy="148785"/>
              </a:xfrm>
            </p:grpSpPr>
            <p:grpSp>
              <p:nvGrpSpPr>
                <p:cNvPr id="216" name="グループ化 37"/>
                <p:cNvGrpSpPr>
                  <a:grpSpLocks noChangeAspect="1"/>
                </p:cNvGrpSpPr>
                <p:nvPr/>
              </p:nvGrpSpPr>
              <p:grpSpPr>
                <a:xfrm>
                  <a:off x="3319506" y="2790734"/>
                  <a:ext cx="104026" cy="129737"/>
                  <a:chOff x="756561" y="2320470"/>
                  <a:chExt cx="63496" cy="85273"/>
                </a:xfrm>
              </p:grpSpPr>
              <p:cxnSp>
                <p:nvCxnSpPr>
                  <p:cNvPr id="218" name="直線コネクタ 217"/>
                  <p:cNvCxnSpPr/>
                  <p:nvPr/>
                </p:nvCxnSpPr>
                <p:spPr>
                  <a:xfrm flipH="1">
                    <a:off x="787400" y="2349230"/>
                    <a:ext cx="540" cy="56513"/>
                  </a:xfrm>
                  <a:prstGeom prst="line">
                    <a:avLst/>
                  </a:prstGeom>
                  <a:noFill/>
                  <a:ln w="25400" cap="flat" cmpd="sng" algn="ctr">
                    <a:solidFill>
                      <a:sysClr val="windowText" lastClr="000000"/>
                    </a:solidFill>
                    <a:prstDash val="solid"/>
                  </a:ln>
                  <a:effectLst/>
                </p:spPr>
              </p:cxnSp>
              <p:cxnSp>
                <p:nvCxnSpPr>
                  <p:cNvPr id="219" name="直線コネクタ 218"/>
                  <p:cNvCxnSpPr/>
                  <p:nvPr/>
                </p:nvCxnSpPr>
                <p:spPr>
                  <a:xfrm flipV="1">
                    <a:off x="787400" y="2322286"/>
                    <a:ext cx="32657" cy="29028"/>
                  </a:xfrm>
                  <a:prstGeom prst="line">
                    <a:avLst/>
                  </a:prstGeom>
                  <a:noFill/>
                  <a:ln w="25400" cap="flat" cmpd="sng" algn="ctr">
                    <a:solidFill>
                      <a:sysClr val="windowText" lastClr="000000"/>
                    </a:solidFill>
                    <a:prstDash val="solid"/>
                  </a:ln>
                  <a:effectLst/>
                </p:spPr>
              </p:cxnSp>
              <p:cxnSp>
                <p:nvCxnSpPr>
                  <p:cNvPr id="220" name="直線コネクタ 219"/>
                  <p:cNvCxnSpPr/>
                  <p:nvPr/>
                </p:nvCxnSpPr>
                <p:spPr>
                  <a:xfrm rot="-5400000" flipV="1">
                    <a:off x="754746" y="2322285"/>
                    <a:ext cx="32657" cy="29028"/>
                  </a:xfrm>
                  <a:prstGeom prst="line">
                    <a:avLst/>
                  </a:prstGeom>
                  <a:noFill/>
                  <a:ln w="25400" cap="flat" cmpd="sng" algn="ctr">
                    <a:solidFill>
                      <a:sysClr val="windowText" lastClr="000000"/>
                    </a:solidFill>
                    <a:prstDash val="solid"/>
                  </a:ln>
                  <a:effectLst/>
                </p:spPr>
              </p:cxnSp>
            </p:grpSp>
            <p:cxnSp>
              <p:nvCxnSpPr>
                <p:cNvPr id="217" name="直線コネクタ 216"/>
                <p:cNvCxnSpPr/>
                <p:nvPr/>
              </p:nvCxnSpPr>
              <p:spPr>
                <a:xfrm flipV="1">
                  <a:off x="3319835" y="2771686"/>
                  <a:ext cx="104179" cy="1412"/>
                </a:xfrm>
                <a:prstGeom prst="line">
                  <a:avLst/>
                </a:prstGeom>
                <a:noFill/>
                <a:ln w="25400" cap="flat" cmpd="sng" algn="ctr">
                  <a:solidFill>
                    <a:srgbClr val="FF0000"/>
                  </a:solidFill>
                  <a:prstDash val="solid"/>
                </a:ln>
                <a:effectLst/>
              </p:spPr>
            </p:cxnSp>
          </p:grpSp>
          <p:sp>
            <p:nvSpPr>
              <p:cNvPr id="215" name="円/楕円 214"/>
              <p:cNvSpPr/>
              <p:nvPr/>
            </p:nvSpPr>
            <p:spPr>
              <a:xfrm rot="19296127">
                <a:off x="2327545" y="2995766"/>
                <a:ext cx="131633" cy="136014"/>
              </a:xfrm>
              <a:prstGeom prst="ellipse">
                <a:avLst/>
              </a:prstGeom>
              <a:gradFill>
                <a:gsLst>
                  <a:gs pos="44000">
                    <a:srgbClr val="FFC000"/>
                  </a:gs>
                  <a:gs pos="16000">
                    <a:srgbClr val="FFFF00"/>
                  </a:gs>
                </a:gsLst>
                <a:path path="circle">
                  <a:fillToRect l="50000" t="50000" r="50000" b="50000"/>
                </a:path>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21" name="グループ化 336"/>
            <p:cNvGrpSpPr/>
            <p:nvPr/>
          </p:nvGrpSpPr>
          <p:grpSpPr>
            <a:xfrm>
              <a:off x="5440033" y="2664498"/>
              <a:ext cx="181940" cy="225523"/>
              <a:chOff x="2277238" y="2906257"/>
              <a:chExt cx="181940" cy="225523"/>
            </a:xfrm>
          </p:grpSpPr>
          <p:grpSp>
            <p:nvGrpSpPr>
              <p:cNvPr id="222" name="グループ化 127"/>
              <p:cNvGrpSpPr/>
              <p:nvPr/>
            </p:nvGrpSpPr>
            <p:grpSpPr>
              <a:xfrm rot="19296127">
                <a:off x="2277238" y="2906257"/>
                <a:ext cx="104508" cy="148785"/>
                <a:chOff x="3319506" y="2771686"/>
                <a:chExt cx="104508" cy="148785"/>
              </a:xfrm>
            </p:grpSpPr>
            <p:grpSp>
              <p:nvGrpSpPr>
                <p:cNvPr id="224" name="グループ化 37"/>
                <p:cNvGrpSpPr>
                  <a:grpSpLocks noChangeAspect="1"/>
                </p:cNvGrpSpPr>
                <p:nvPr/>
              </p:nvGrpSpPr>
              <p:grpSpPr>
                <a:xfrm>
                  <a:off x="3319506" y="2790734"/>
                  <a:ext cx="104026" cy="129737"/>
                  <a:chOff x="756561" y="2320470"/>
                  <a:chExt cx="63496" cy="85273"/>
                </a:xfrm>
              </p:grpSpPr>
              <p:cxnSp>
                <p:nvCxnSpPr>
                  <p:cNvPr id="226" name="直線コネクタ 225"/>
                  <p:cNvCxnSpPr/>
                  <p:nvPr/>
                </p:nvCxnSpPr>
                <p:spPr>
                  <a:xfrm flipH="1">
                    <a:off x="787400" y="2349230"/>
                    <a:ext cx="540" cy="56513"/>
                  </a:xfrm>
                  <a:prstGeom prst="line">
                    <a:avLst/>
                  </a:prstGeom>
                  <a:noFill/>
                  <a:ln w="25400" cap="flat" cmpd="sng" algn="ctr">
                    <a:solidFill>
                      <a:sysClr val="windowText" lastClr="000000"/>
                    </a:solidFill>
                    <a:prstDash val="solid"/>
                  </a:ln>
                  <a:effectLst/>
                </p:spPr>
              </p:cxnSp>
              <p:cxnSp>
                <p:nvCxnSpPr>
                  <p:cNvPr id="227" name="直線コネクタ 226"/>
                  <p:cNvCxnSpPr/>
                  <p:nvPr/>
                </p:nvCxnSpPr>
                <p:spPr>
                  <a:xfrm flipV="1">
                    <a:off x="787400" y="2322286"/>
                    <a:ext cx="32657" cy="29028"/>
                  </a:xfrm>
                  <a:prstGeom prst="line">
                    <a:avLst/>
                  </a:prstGeom>
                  <a:noFill/>
                  <a:ln w="25400" cap="flat" cmpd="sng" algn="ctr">
                    <a:solidFill>
                      <a:sysClr val="windowText" lastClr="000000"/>
                    </a:solidFill>
                    <a:prstDash val="solid"/>
                  </a:ln>
                  <a:effectLst/>
                </p:spPr>
              </p:cxnSp>
              <p:cxnSp>
                <p:nvCxnSpPr>
                  <p:cNvPr id="228" name="直線コネクタ 227"/>
                  <p:cNvCxnSpPr/>
                  <p:nvPr/>
                </p:nvCxnSpPr>
                <p:spPr>
                  <a:xfrm rot="-5400000" flipV="1">
                    <a:off x="754746" y="2322285"/>
                    <a:ext cx="32657" cy="29028"/>
                  </a:xfrm>
                  <a:prstGeom prst="line">
                    <a:avLst/>
                  </a:prstGeom>
                  <a:noFill/>
                  <a:ln w="25400" cap="flat" cmpd="sng" algn="ctr">
                    <a:solidFill>
                      <a:sysClr val="windowText" lastClr="000000"/>
                    </a:solidFill>
                    <a:prstDash val="solid"/>
                  </a:ln>
                  <a:effectLst/>
                </p:spPr>
              </p:cxnSp>
            </p:grpSp>
            <p:cxnSp>
              <p:nvCxnSpPr>
                <p:cNvPr id="225" name="直線コネクタ 224"/>
                <p:cNvCxnSpPr/>
                <p:nvPr/>
              </p:nvCxnSpPr>
              <p:spPr>
                <a:xfrm flipV="1">
                  <a:off x="3319835" y="2771686"/>
                  <a:ext cx="104179" cy="1412"/>
                </a:xfrm>
                <a:prstGeom prst="line">
                  <a:avLst/>
                </a:prstGeom>
                <a:noFill/>
                <a:ln w="25400" cap="flat" cmpd="sng" algn="ctr">
                  <a:solidFill>
                    <a:srgbClr val="FF0000"/>
                  </a:solidFill>
                  <a:prstDash val="solid"/>
                </a:ln>
                <a:effectLst/>
              </p:spPr>
            </p:cxnSp>
          </p:grpSp>
          <p:sp>
            <p:nvSpPr>
              <p:cNvPr id="223" name="円/楕円 222"/>
              <p:cNvSpPr/>
              <p:nvPr/>
            </p:nvSpPr>
            <p:spPr>
              <a:xfrm rot="19296127">
                <a:off x="2327545" y="2995766"/>
                <a:ext cx="131633" cy="136014"/>
              </a:xfrm>
              <a:prstGeom prst="ellipse">
                <a:avLst/>
              </a:prstGeom>
              <a:gradFill>
                <a:gsLst>
                  <a:gs pos="44000">
                    <a:srgbClr val="FFC000"/>
                  </a:gs>
                  <a:gs pos="16000">
                    <a:srgbClr val="FFFF00"/>
                  </a:gs>
                </a:gsLst>
                <a:path path="circle">
                  <a:fillToRect l="50000" t="50000" r="50000" b="50000"/>
                </a:path>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29" name="グループ化 350"/>
            <p:cNvGrpSpPr/>
            <p:nvPr/>
          </p:nvGrpSpPr>
          <p:grpSpPr>
            <a:xfrm rot="18149342">
              <a:off x="4639708" y="2609038"/>
              <a:ext cx="218139" cy="136014"/>
              <a:chOff x="2714958" y="2127192"/>
              <a:chExt cx="218139" cy="136014"/>
            </a:xfrm>
          </p:grpSpPr>
          <p:grpSp>
            <p:nvGrpSpPr>
              <p:cNvPr id="230" name="グループ化 37"/>
              <p:cNvGrpSpPr>
                <a:grpSpLocks noChangeAspect="1"/>
              </p:cNvGrpSpPr>
              <p:nvPr/>
            </p:nvGrpSpPr>
            <p:grpSpPr>
              <a:xfrm rot="14931159">
                <a:off x="2727814" y="2145781"/>
                <a:ext cx="104026" cy="129737"/>
                <a:chOff x="756561" y="2320470"/>
                <a:chExt cx="63496" cy="85273"/>
              </a:xfrm>
            </p:grpSpPr>
            <p:cxnSp>
              <p:nvCxnSpPr>
                <p:cNvPr id="232" name="直線コネクタ 231"/>
                <p:cNvCxnSpPr/>
                <p:nvPr/>
              </p:nvCxnSpPr>
              <p:spPr>
                <a:xfrm flipH="1">
                  <a:off x="787400" y="2349230"/>
                  <a:ext cx="540" cy="56513"/>
                </a:xfrm>
                <a:prstGeom prst="line">
                  <a:avLst/>
                </a:prstGeom>
                <a:noFill/>
                <a:ln w="25400" cap="flat" cmpd="sng" algn="ctr">
                  <a:solidFill>
                    <a:sysClr val="windowText" lastClr="000000"/>
                  </a:solidFill>
                  <a:prstDash val="solid"/>
                </a:ln>
                <a:effectLst/>
              </p:spPr>
            </p:cxnSp>
            <p:cxnSp>
              <p:nvCxnSpPr>
                <p:cNvPr id="233" name="直線コネクタ 232"/>
                <p:cNvCxnSpPr/>
                <p:nvPr/>
              </p:nvCxnSpPr>
              <p:spPr>
                <a:xfrm flipV="1">
                  <a:off x="787400" y="2322286"/>
                  <a:ext cx="32657" cy="29028"/>
                </a:xfrm>
                <a:prstGeom prst="line">
                  <a:avLst/>
                </a:prstGeom>
                <a:noFill/>
                <a:ln w="25400" cap="flat" cmpd="sng" algn="ctr">
                  <a:solidFill>
                    <a:sysClr val="windowText" lastClr="000000"/>
                  </a:solidFill>
                  <a:prstDash val="solid"/>
                </a:ln>
                <a:effectLst/>
              </p:spPr>
            </p:cxnSp>
            <p:cxnSp>
              <p:nvCxnSpPr>
                <p:cNvPr id="234" name="直線コネクタ 233"/>
                <p:cNvCxnSpPr/>
                <p:nvPr/>
              </p:nvCxnSpPr>
              <p:spPr>
                <a:xfrm rot="-5400000" flipV="1">
                  <a:off x="754746" y="2322285"/>
                  <a:ext cx="32657" cy="29028"/>
                </a:xfrm>
                <a:prstGeom prst="line">
                  <a:avLst/>
                </a:prstGeom>
                <a:noFill/>
                <a:ln w="25400" cap="flat" cmpd="sng" algn="ctr">
                  <a:solidFill>
                    <a:sysClr val="windowText" lastClr="000000"/>
                  </a:solidFill>
                  <a:prstDash val="solid"/>
                </a:ln>
                <a:effectLst/>
              </p:spPr>
            </p:cxnSp>
          </p:grpSp>
          <p:sp>
            <p:nvSpPr>
              <p:cNvPr id="231" name="円/楕円 230"/>
              <p:cNvSpPr/>
              <p:nvPr/>
            </p:nvSpPr>
            <p:spPr>
              <a:xfrm rot="1289701">
                <a:off x="2801464" y="2127192"/>
                <a:ext cx="131633" cy="136014"/>
              </a:xfrm>
              <a:prstGeom prst="ellipse">
                <a:avLst/>
              </a:prstGeom>
              <a:gradFill>
                <a:gsLst>
                  <a:gs pos="30000">
                    <a:srgbClr val="F78B31"/>
                  </a:gs>
                  <a:gs pos="0">
                    <a:srgbClr val="FFFF00"/>
                  </a:gs>
                </a:gsLst>
                <a:path path="circle">
                  <a:fillToRect l="50000" t="50000" r="50000" b="50000"/>
                </a:path>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35" name="グループ化 356"/>
            <p:cNvGrpSpPr/>
            <p:nvPr/>
          </p:nvGrpSpPr>
          <p:grpSpPr>
            <a:xfrm rot="6738891">
              <a:off x="4907083" y="2566021"/>
              <a:ext cx="218139" cy="136014"/>
              <a:chOff x="2714958" y="2127192"/>
              <a:chExt cx="218139" cy="136014"/>
            </a:xfrm>
          </p:grpSpPr>
          <p:grpSp>
            <p:nvGrpSpPr>
              <p:cNvPr id="236" name="グループ化 37"/>
              <p:cNvGrpSpPr>
                <a:grpSpLocks noChangeAspect="1"/>
              </p:cNvGrpSpPr>
              <p:nvPr/>
            </p:nvGrpSpPr>
            <p:grpSpPr>
              <a:xfrm rot="14931159">
                <a:off x="2727814" y="2145781"/>
                <a:ext cx="104026" cy="129737"/>
                <a:chOff x="756561" y="2320470"/>
                <a:chExt cx="63496" cy="85273"/>
              </a:xfrm>
            </p:grpSpPr>
            <p:cxnSp>
              <p:nvCxnSpPr>
                <p:cNvPr id="238" name="直線コネクタ 237"/>
                <p:cNvCxnSpPr/>
                <p:nvPr/>
              </p:nvCxnSpPr>
              <p:spPr>
                <a:xfrm flipH="1">
                  <a:off x="787400" y="2349230"/>
                  <a:ext cx="540" cy="56513"/>
                </a:xfrm>
                <a:prstGeom prst="line">
                  <a:avLst/>
                </a:prstGeom>
                <a:noFill/>
                <a:ln w="25400" cap="flat" cmpd="sng" algn="ctr">
                  <a:solidFill>
                    <a:sysClr val="windowText" lastClr="000000"/>
                  </a:solidFill>
                  <a:prstDash val="solid"/>
                </a:ln>
                <a:effectLst/>
              </p:spPr>
            </p:cxnSp>
            <p:cxnSp>
              <p:nvCxnSpPr>
                <p:cNvPr id="239" name="直線コネクタ 238"/>
                <p:cNvCxnSpPr/>
                <p:nvPr/>
              </p:nvCxnSpPr>
              <p:spPr>
                <a:xfrm flipV="1">
                  <a:off x="787400" y="2322286"/>
                  <a:ext cx="32657" cy="29028"/>
                </a:xfrm>
                <a:prstGeom prst="line">
                  <a:avLst/>
                </a:prstGeom>
                <a:noFill/>
                <a:ln w="25400" cap="flat" cmpd="sng" algn="ctr">
                  <a:solidFill>
                    <a:sysClr val="windowText" lastClr="000000"/>
                  </a:solidFill>
                  <a:prstDash val="solid"/>
                </a:ln>
                <a:effectLst/>
              </p:spPr>
            </p:cxnSp>
            <p:cxnSp>
              <p:nvCxnSpPr>
                <p:cNvPr id="240" name="直線コネクタ 239"/>
                <p:cNvCxnSpPr/>
                <p:nvPr/>
              </p:nvCxnSpPr>
              <p:spPr>
                <a:xfrm rot="-5400000" flipV="1">
                  <a:off x="754746" y="2322285"/>
                  <a:ext cx="32657" cy="29028"/>
                </a:xfrm>
                <a:prstGeom prst="line">
                  <a:avLst/>
                </a:prstGeom>
                <a:noFill/>
                <a:ln w="25400" cap="flat" cmpd="sng" algn="ctr">
                  <a:solidFill>
                    <a:sysClr val="windowText" lastClr="000000"/>
                  </a:solidFill>
                  <a:prstDash val="solid"/>
                </a:ln>
                <a:effectLst/>
              </p:spPr>
            </p:cxnSp>
          </p:grpSp>
          <p:sp>
            <p:nvSpPr>
              <p:cNvPr id="237" name="円/楕円 236"/>
              <p:cNvSpPr/>
              <p:nvPr/>
            </p:nvSpPr>
            <p:spPr>
              <a:xfrm rot="1289701">
                <a:off x="2801464" y="2127192"/>
                <a:ext cx="131633" cy="136014"/>
              </a:xfrm>
              <a:prstGeom prst="ellipse">
                <a:avLst/>
              </a:prstGeom>
              <a:gradFill>
                <a:gsLst>
                  <a:gs pos="30000">
                    <a:srgbClr val="F78B31"/>
                  </a:gs>
                  <a:gs pos="0">
                    <a:srgbClr val="FFFF00"/>
                  </a:gs>
                </a:gsLst>
                <a:path path="circle">
                  <a:fillToRect l="50000" t="50000" r="50000" b="50000"/>
                </a:path>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41" name="グループ化 368"/>
            <p:cNvGrpSpPr/>
            <p:nvPr/>
          </p:nvGrpSpPr>
          <p:grpSpPr>
            <a:xfrm rot="14128786">
              <a:off x="4897858" y="2812296"/>
              <a:ext cx="218139" cy="136014"/>
              <a:chOff x="2714958" y="2127192"/>
              <a:chExt cx="218139" cy="136014"/>
            </a:xfrm>
          </p:grpSpPr>
          <p:grpSp>
            <p:nvGrpSpPr>
              <p:cNvPr id="242" name="グループ化 37"/>
              <p:cNvGrpSpPr>
                <a:grpSpLocks noChangeAspect="1"/>
              </p:cNvGrpSpPr>
              <p:nvPr/>
            </p:nvGrpSpPr>
            <p:grpSpPr>
              <a:xfrm rot="14931159">
                <a:off x="2727814" y="2145781"/>
                <a:ext cx="104026" cy="129737"/>
                <a:chOff x="756561" y="2320470"/>
                <a:chExt cx="63496" cy="85273"/>
              </a:xfrm>
            </p:grpSpPr>
            <p:cxnSp>
              <p:nvCxnSpPr>
                <p:cNvPr id="244" name="直線コネクタ 243"/>
                <p:cNvCxnSpPr/>
                <p:nvPr/>
              </p:nvCxnSpPr>
              <p:spPr>
                <a:xfrm flipH="1">
                  <a:off x="787400" y="2349230"/>
                  <a:ext cx="540" cy="56513"/>
                </a:xfrm>
                <a:prstGeom prst="line">
                  <a:avLst/>
                </a:prstGeom>
                <a:noFill/>
                <a:ln w="25400" cap="flat" cmpd="sng" algn="ctr">
                  <a:solidFill>
                    <a:sysClr val="windowText" lastClr="000000"/>
                  </a:solidFill>
                  <a:prstDash val="solid"/>
                </a:ln>
                <a:effectLst/>
              </p:spPr>
            </p:cxnSp>
            <p:cxnSp>
              <p:nvCxnSpPr>
                <p:cNvPr id="245" name="直線コネクタ 244"/>
                <p:cNvCxnSpPr/>
                <p:nvPr/>
              </p:nvCxnSpPr>
              <p:spPr>
                <a:xfrm flipV="1">
                  <a:off x="787400" y="2322286"/>
                  <a:ext cx="32657" cy="29028"/>
                </a:xfrm>
                <a:prstGeom prst="line">
                  <a:avLst/>
                </a:prstGeom>
                <a:noFill/>
                <a:ln w="25400" cap="flat" cmpd="sng" algn="ctr">
                  <a:solidFill>
                    <a:sysClr val="windowText" lastClr="000000"/>
                  </a:solidFill>
                  <a:prstDash val="solid"/>
                </a:ln>
                <a:effectLst/>
              </p:spPr>
            </p:cxnSp>
            <p:cxnSp>
              <p:nvCxnSpPr>
                <p:cNvPr id="246" name="直線コネクタ 245"/>
                <p:cNvCxnSpPr/>
                <p:nvPr/>
              </p:nvCxnSpPr>
              <p:spPr>
                <a:xfrm rot="-5400000" flipV="1">
                  <a:off x="754746" y="2322285"/>
                  <a:ext cx="32657" cy="29028"/>
                </a:xfrm>
                <a:prstGeom prst="line">
                  <a:avLst/>
                </a:prstGeom>
                <a:noFill/>
                <a:ln w="25400" cap="flat" cmpd="sng" algn="ctr">
                  <a:solidFill>
                    <a:sysClr val="windowText" lastClr="000000"/>
                  </a:solidFill>
                  <a:prstDash val="solid"/>
                </a:ln>
                <a:effectLst/>
              </p:spPr>
            </p:cxnSp>
          </p:grpSp>
          <p:sp>
            <p:nvSpPr>
              <p:cNvPr id="243" name="円/楕円 242"/>
              <p:cNvSpPr/>
              <p:nvPr/>
            </p:nvSpPr>
            <p:spPr>
              <a:xfrm rot="1289701">
                <a:off x="2801464" y="2127192"/>
                <a:ext cx="131633" cy="136014"/>
              </a:xfrm>
              <a:prstGeom prst="ellipse">
                <a:avLst/>
              </a:prstGeom>
              <a:gradFill>
                <a:gsLst>
                  <a:gs pos="30000">
                    <a:srgbClr val="F78B31"/>
                  </a:gs>
                  <a:gs pos="0">
                    <a:srgbClr val="FFFF00"/>
                  </a:gs>
                </a:gsLst>
                <a:path path="circle">
                  <a:fillToRect l="50000" t="50000" r="50000" b="50000"/>
                </a:path>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47" name="テキスト ボックス 246"/>
            <p:cNvSpPr txBox="1"/>
            <p:nvPr/>
          </p:nvSpPr>
          <p:spPr>
            <a:xfrm>
              <a:off x="5374289" y="2944931"/>
              <a:ext cx="668773" cy="461665"/>
            </a:xfrm>
            <a:prstGeom prst="rect">
              <a:avLst/>
            </a:prstGeom>
            <a:noFill/>
          </p:spPr>
          <p:txBody>
            <a:bodyPr wrap="none" rtlCol="0">
              <a:spAutoFit/>
            </a:bodyPr>
            <a:lstStyle/>
            <a:p>
              <a:pPr algn="ct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Target </a:t>
              </a:r>
            </a:p>
            <a:p>
              <a:pPr algn="ct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cells</a:t>
              </a:r>
              <a:endParaRPr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8" name="テキスト ボックス 247"/>
            <p:cNvSpPr txBox="1"/>
            <p:nvPr/>
          </p:nvSpPr>
          <p:spPr>
            <a:xfrm>
              <a:off x="4598670" y="2925881"/>
              <a:ext cx="678392" cy="461665"/>
            </a:xfrm>
            <a:prstGeom prst="rect">
              <a:avLst/>
            </a:prstGeom>
            <a:noFill/>
          </p:spPr>
          <p:txBody>
            <a:bodyPr wrap="none" rtlCol="0">
              <a:spAutoFit/>
            </a:bodyPr>
            <a:lstStyle/>
            <a:p>
              <a:pPr algn="ct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Control</a:t>
              </a:r>
            </a:p>
            <a:p>
              <a:pPr algn="ct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cells</a:t>
              </a:r>
              <a:endParaRPr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9" name="テキスト ボックス 519"/>
            <p:cNvSpPr txBox="1"/>
            <p:nvPr/>
          </p:nvSpPr>
          <p:spPr>
            <a:xfrm>
              <a:off x="6929963" y="1961149"/>
              <a:ext cx="1042273" cy="369332"/>
            </a:xfrm>
            <a:prstGeom prst="rect">
              <a:avLst/>
            </a:prstGeom>
            <a:noFill/>
          </p:spPr>
          <p:txBody>
            <a:bodyPr wrap="non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r>
                <a:rPr lang="en-US" altLang="ja-JP"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1 weeks</a:t>
              </a:r>
              <a:endParaRPr lang="ja-JP" altLang="en-US"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78" name="グループ化 277"/>
            <p:cNvGrpSpPr>
              <a:grpSpLocks noChangeAspect="1"/>
            </p:cNvGrpSpPr>
            <p:nvPr/>
          </p:nvGrpSpPr>
          <p:grpSpPr>
            <a:xfrm>
              <a:off x="6413958" y="2524883"/>
              <a:ext cx="1115858" cy="723509"/>
              <a:chOff x="6236768" y="3262805"/>
              <a:chExt cx="1414613" cy="917218"/>
            </a:xfrm>
          </p:grpSpPr>
          <p:grpSp>
            <p:nvGrpSpPr>
              <p:cNvPr id="250" name="グループ化 33"/>
              <p:cNvGrpSpPr>
                <a:grpSpLocks noChangeAspect="1"/>
              </p:cNvGrpSpPr>
              <p:nvPr/>
            </p:nvGrpSpPr>
            <p:grpSpPr>
              <a:xfrm>
                <a:off x="6236768" y="3510523"/>
                <a:ext cx="1116446" cy="669500"/>
                <a:chOff x="2959149" y="2268348"/>
                <a:chExt cx="1440444" cy="863795"/>
              </a:xfrm>
            </p:grpSpPr>
            <p:sp>
              <p:nvSpPr>
                <p:cNvPr id="251" name="フリーフォーム 250"/>
                <p:cNvSpPr/>
                <p:nvPr/>
              </p:nvSpPr>
              <p:spPr>
                <a:xfrm>
                  <a:off x="2959149" y="2268348"/>
                  <a:ext cx="1440444" cy="835552"/>
                </a:xfrm>
                <a:custGeom>
                  <a:avLst/>
                  <a:gdLst>
                    <a:gd name="connsiteX0" fmla="*/ 80613 w 1440444"/>
                    <a:gd name="connsiteY0" fmla="*/ 390120 h 835552"/>
                    <a:gd name="connsiteX1" fmla="*/ 186528 w 1440444"/>
                    <a:gd name="connsiteY1" fmla="*/ 301857 h 835552"/>
                    <a:gd name="connsiteX2" fmla="*/ 303035 w 1440444"/>
                    <a:gd name="connsiteY2" fmla="*/ 241839 h 835552"/>
                    <a:gd name="connsiteX3" fmla="*/ 352462 w 1440444"/>
                    <a:gd name="connsiteY3" fmla="*/ 203003 h 835552"/>
                    <a:gd name="connsiteX4" fmla="*/ 359523 w 1440444"/>
                    <a:gd name="connsiteY4" fmla="*/ 139454 h 835552"/>
                    <a:gd name="connsiteX5" fmla="*/ 384236 w 1440444"/>
                    <a:gd name="connsiteY5" fmla="*/ 54722 h 835552"/>
                    <a:gd name="connsiteX6" fmla="*/ 440724 w 1440444"/>
                    <a:gd name="connsiteY6" fmla="*/ 19417 h 835552"/>
                    <a:gd name="connsiteX7" fmla="*/ 479560 w 1440444"/>
                    <a:gd name="connsiteY7" fmla="*/ 30009 h 835552"/>
                    <a:gd name="connsiteX8" fmla="*/ 521926 w 1440444"/>
                    <a:gd name="connsiteY8" fmla="*/ 72375 h 835552"/>
                    <a:gd name="connsiteX9" fmla="*/ 518395 w 1440444"/>
                    <a:gd name="connsiteY9" fmla="*/ 128863 h 835552"/>
                    <a:gd name="connsiteX10" fmla="*/ 497212 w 1440444"/>
                    <a:gd name="connsiteY10" fmla="*/ 164168 h 835552"/>
                    <a:gd name="connsiteX11" fmla="*/ 532517 w 1440444"/>
                    <a:gd name="connsiteY11" fmla="*/ 167698 h 835552"/>
                    <a:gd name="connsiteX12" fmla="*/ 557231 w 1440444"/>
                    <a:gd name="connsiteY12" fmla="*/ 150046 h 835552"/>
                    <a:gd name="connsiteX13" fmla="*/ 617249 w 1440444"/>
                    <a:gd name="connsiteY13" fmla="*/ 153576 h 835552"/>
                    <a:gd name="connsiteX14" fmla="*/ 705512 w 1440444"/>
                    <a:gd name="connsiteY14" fmla="*/ 118271 h 835552"/>
                    <a:gd name="connsiteX15" fmla="*/ 786714 w 1440444"/>
                    <a:gd name="connsiteY15" fmla="*/ 51192 h 835552"/>
                    <a:gd name="connsiteX16" fmla="*/ 843202 w 1440444"/>
                    <a:gd name="connsiteY16" fmla="*/ 22948 h 835552"/>
                    <a:gd name="connsiteX17" fmla="*/ 934995 w 1440444"/>
                    <a:gd name="connsiteY17" fmla="*/ 1765 h 835552"/>
                    <a:gd name="connsiteX18" fmla="*/ 1033849 w 1440444"/>
                    <a:gd name="connsiteY18" fmla="*/ 12356 h 835552"/>
                    <a:gd name="connsiteX19" fmla="*/ 1125642 w 1440444"/>
                    <a:gd name="connsiteY19" fmla="*/ 44131 h 835552"/>
                    <a:gd name="connsiteX20" fmla="*/ 1210374 w 1440444"/>
                    <a:gd name="connsiteY20" fmla="*/ 90027 h 835552"/>
                    <a:gd name="connsiteX21" fmla="*/ 1302167 w 1440444"/>
                    <a:gd name="connsiteY21" fmla="*/ 160637 h 835552"/>
                    <a:gd name="connsiteX22" fmla="*/ 1386899 w 1440444"/>
                    <a:gd name="connsiteY22" fmla="*/ 245369 h 835552"/>
                    <a:gd name="connsiteX23" fmla="*/ 1422204 w 1440444"/>
                    <a:gd name="connsiteY23" fmla="*/ 354815 h 835552"/>
                    <a:gd name="connsiteX24" fmla="*/ 1439856 w 1440444"/>
                    <a:gd name="connsiteY24" fmla="*/ 485444 h 835552"/>
                    <a:gd name="connsiteX25" fmla="*/ 1425734 w 1440444"/>
                    <a:gd name="connsiteY25" fmla="*/ 577237 h 835552"/>
                    <a:gd name="connsiteX26" fmla="*/ 1383368 w 1440444"/>
                    <a:gd name="connsiteY26" fmla="*/ 690213 h 835552"/>
                    <a:gd name="connsiteX27" fmla="*/ 1341002 w 1440444"/>
                    <a:gd name="connsiteY27" fmla="*/ 736109 h 835552"/>
                    <a:gd name="connsiteX28" fmla="*/ 1333941 w 1440444"/>
                    <a:gd name="connsiteY28" fmla="*/ 767884 h 835552"/>
                    <a:gd name="connsiteX29" fmla="*/ 1231557 w 1440444"/>
                    <a:gd name="connsiteY29" fmla="*/ 782006 h 835552"/>
                    <a:gd name="connsiteX30" fmla="*/ 1175069 w 1440444"/>
                    <a:gd name="connsiteY30" fmla="*/ 774945 h 835552"/>
                    <a:gd name="connsiteX31" fmla="*/ 1097398 w 1440444"/>
                    <a:gd name="connsiteY31" fmla="*/ 799658 h 835552"/>
                    <a:gd name="connsiteX32" fmla="*/ 1033849 w 1440444"/>
                    <a:gd name="connsiteY32" fmla="*/ 824372 h 835552"/>
                    <a:gd name="connsiteX33" fmla="*/ 857324 w 1440444"/>
                    <a:gd name="connsiteY33" fmla="*/ 824372 h 835552"/>
                    <a:gd name="connsiteX34" fmla="*/ 762000 w 1440444"/>
                    <a:gd name="connsiteY34" fmla="*/ 834963 h 835552"/>
                    <a:gd name="connsiteX35" fmla="*/ 663146 w 1440444"/>
                    <a:gd name="connsiteY35" fmla="*/ 820841 h 835552"/>
                    <a:gd name="connsiteX36" fmla="*/ 596066 w 1440444"/>
                    <a:gd name="connsiteY36" fmla="*/ 785536 h 835552"/>
                    <a:gd name="connsiteX37" fmla="*/ 571353 w 1440444"/>
                    <a:gd name="connsiteY37" fmla="*/ 736109 h 835552"/>
                    <a:gd name="connsiteX38" fmla="*/ 514865 w 1440444"/>
                    <a:gd name="connsiteY38" fmla="*/ 746701 h 835552"/>
                    <a:gd name="connsiteX39" fmla="*/ 497212 w 1440444"/>
                    <a:gd name="connsiteY39" fmla="*/ 697274 h 835552"/>
                    <a:gd name="connsiteX40" fmla="*/ 440724 w 1440444"/>
                    <a:gd name="connsiteY40" fmla="*/ 654908 h 835552"/>
                    <a:gd name="connsiteX41" fmla="*/ 405419 w 1440444"/>
                    <a:gd name="connsiteY41" fmla="*/ 637255 h 835552"/>
                    <a:gd name="connsiteX42" fmla="*/ 366584 w 1440444"/>
                    <a:gd name="connsiteY42" fmla="*/ 637255 h 835552"/>
                    <a:gd name="connsiteX43" fmla="*/ 313626 w 1440444"/>
                    <a:gd name="connsiteY43" fmla="*/ 598420 h 835552"/>
                    <a:gd name="connsiteX44" fmla="*/ 239486 w 1440444"/>
                    <a:gd name="connsiteY44" fmla="*/ 605481 h 835552"/>
                    <a:gd name="connsiteX45" fmla="*/ 168876 w 1440444"/>
                    <a:gd name="connsiteY45" fmla="*/ 594889 h 835552"/>
                    <a:gd name="connsiteX46" fmla="*/ 80613 w 1440444"/>
                    <a:gd name="connsiteY46" fmla="*/ 563115 h 835552"/>
                    <a:gd name="connsiteX47" fmla="*/ 48839 w 1440444"/>
                    <a:gd name="connsiteY47" fmla="*/ 531340 h 835552"/>
                    <a:gd name="connsiteX48" fmla="*/ 31186 w 1440444"/>
                    <a:gd name="connsiteY48" fmla="*/ 474852 h 835552"/>
                    <a:gd name="connsiteX49" fmla="*/ 10003 w 1440444"/>
                    <a:gd name="connsiteY49" fmla="*/ 443077 h 835552"/>
                    <a:gd name="connsiteX50" fmla="*/ 80613 w 1440444"/>
                    <a:gd name="connsiteY50" fmla="*/ 390120 h 835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440444" h="835552">
                      <a:moveTo>
                        <a:pt x="80613" y="390120"/>
                      </a:moveTo>
                      <a:cubicBezTo>
                        <a:pt x="110034" y="366583"/>
                        <a:pt x="149458" y="326571"/>
                        <a:pt x="186528" y="301857"/>
                      </a:cubicBezTo>
                      <a:cubicBezTo>
                        <a:pt x="223598" y="277144"/>
                        <a:pt x="275379" y="258315"/>
                        <a:pt x="303035" y="241839"/>
                      </a:cubicBezTo>
                      <a:cubicBezTo>
                        <a:pt x="330691" y="225363"/>
                        <a:pt x="343047" y="220067"/>
                        <a:pt x="352462" y="203003"/>
                      </a:cubicBezTo>
                      <a:cubicBezTo>
                        <a:pt x="361877" y="185939"/>
                        <a:pt x="354227" y="164168"/>
                        <a:pt x="359523" y="139454"/>
                      </a:cubicBezTo>
                      <a:cubicBezTo>
                        <a:pt x="364819" y="114741"/>
                        <a:pt x="370703" y="74728"/>
                        <a:pt x="384236" y="54722"/>
                      </a:cubicBezTo>
                      <a:cubicBezTo>
                        <a:pt x="397769" y="34716"/>
                        <a:pt x="424837" y="23536"/>
                        <a:pt x="440724" y="19417"/>
                      </a:cubicBezTo>
                      <a:cubicBezTo>
                        <a:pt x="456611" y="15298"/>
                        <a:pt x="466027" y="21183"/>
                        <a:pt x="479560" y="30009"/>
                      </a:cubicBezTo>
                      <a:cubicBezTo>
                        <a:pt x="493093" y="38835"/>
                        <a:pt x="515454" y="55899"/>
                        <a:pt x="521926" y="72375"/>
                      </a:cubicBezTo>
                      <a:cubicBezTo>
                        <a:pt x="528398" y="88851"/>
                        <a:pt x="522514" y="113564"/>
                        <a:pt x="518395" y="128863"/>
                      </a:cubicBezTo>
                      <a:cubicBezTo>
                        <a:pt x="514276" y="144162"/>
                        <a:pt x="494858" y="157696"/>
                        <a:pt x="497212" y="164168"/>
                      </a:cubicBezTo>
                      <a:cubicBezTo>
                        <a:pt x="499566" y="170640"/>
                        <a:pt x="522514" y="170052"/>
                        <a:pt x="532517" y="167698"/>
                      </a:cubicBezTo>
                      <a:cubicBezTo>
                        <a:pt x="542520" y="165344"/>
                        <a:pt x="543109" y="152400"/>
                        <a:pt x="557231" y="150046"/>
                      </a:cubicBezTo>
                      <a:cubicBezTo>
                        <a:pt x="571353" y="147692"/>
                        <a:pt x="592536" y="158872"/>
                        <a:pt x="617249" y="153576"/>
                      </a:cubicBezTo>
                      <a:cubicBezTo>
                        <a:pt x="641963" y="148280"/>
                        <a:pt x="677268" y="135335"/>
                        <a:pt x="705512" y="118271"/>
                      </a:cubicBezTo>
                      <a:cubicBezTo>
                        <a:pt x="733756" y="101207"/>
                        <a:pt x="763766" y="67079"/>
                        <a:pt x="786714" y="51192"/>
                      </a:cubicBezTo>
                      <a:cubicBezTo>
                        <a:pt x="809662" y="35305"/>
                        <a:pt x="818489" y="31186"/>
                        <a:pt x="843202" y="22948"/>
                      </a:cubicBezTo>
                      <a:cubicBezTo>
                        <a:pt x="867915" y="14710"/>
                        <a:pt x="903221" y="3530"/>
                        <a:pt x="934995" y="1765"/>
                      </a:cubicBezTo>
                      <a:cubicBezTo>
                        <a:pt x="966769" y="0"/>
                        <a:pt x="1002075" y="5295"/>
                        <a:pt x="1033849" y="12356"/>
                      </a:cubicBezTo>
                      <a:cubicBezTo>
                        <a:pt x="1065623" y="19417"/>
                        <a:pt x="1096221" y="31186"/>
                        <a:pt x="1125642" y="44131"/>
                      </a:cubicBezTo>
                      <a:cubicBezTo>
                        <a:pt x="1155063" y="57076"/>
                        <a:pt x="1180953" y="70609"/>
                        <a:pt x="1210374" y="90027"/>
                      </a:cubicBezTo>
                      <a:cubicBezTo>
                        <a:pt x="1239795" y="109445"/>
                        <a:pt x="1272746" y="134747"/>
                        <a:pt x="1302167" y="160637"/>
                      </a:cubicBezTo>
                      <a:cubicBezTo>
                        <a:pt x="1331588" y="186527"/>
                        <a:pt x="1366893" y="213006"/>
                        <a:pt x="1386899" y="245369"/>
                      </a:cubicBezTo>
                      <a:cubicBezTo>
                        <a:pt x="1406905" y="277732"/>
                        <a:pt x="1413378" y="314803"/>
                        <a:pt x="1422204" y="354815"/>
                      </a:cubicBezTo>
                      <a:cubicBezTo>
                        <a:pt x="1431030" y="394828"/>
                        <a:pt x="1439268" y="448374"/>
                        <a:pt x="1439856" y="485444"/>
                      </a:cubicBezTo>
                      <a:cubicBezTo>
                        <a:pt x="1440444" y="522514"/>
                        <a:pt x="1435149" y="543109"/>
                        <a:pt x="1425734" y="577237"/>
                      </a:cubicBezTo>
                      <a:cubicBezTo>
                        <a:pt x="1416319" y="611365"/>
                        <a:pt x="1397490" y="663734"/>
                        <a:pt x="1383368" y="690213"/>
                      </a:cubicBezTo>
                      <a:cubicBezTo>
                        <a:pt x="1369246" y="716692"/>
                        <a:pt x="1349240" y="723164"/>
                        <a:pt x="1341002" y="736109"/>
                      </a:cubicBezTo>
                      <a:cubicBezTo>
                        <a:pt x="1332764" y="749054"/>
                        <a:pt x="1352182" y="760235"/>
                        <a:pt x="1333941" y="767884"/>
                      </a:cubicBezTo>
                      <a:cubicBezTo>
                        <a:pt x="1315700" y="775533"/>
                        <a:pt x="1258036" y="780829"/>
                        <a:pt x="1231557" y="782006"/>
                      </a:cubicBezTo>
                      <a:cubicBezTo>
                        <a:pt x="1205078" y="783183"/>
                        <a:pt x="1197429" y="772003"/>
                        <a:pt x="1175069" y="774945"/>
                      </a:cubicBezTo>
                      <a:cubicBezTo>
                        <a:pt x="1152709" y="777887"/>
                        <a:pt x="1120935" y="791420"/>
                        <a:pt x="1097398" y="799658"/>
                      </a:cubicBezTo>
                      <a:cubicBezTo>
                        <a:pt x="1073861" y="807896"/>
                        <a:pt x="1073861" y="820253"/>
                        <a:pt x="1033849" y="824372"/>
                      </a:cubicBezTo>
                      <a:cubicBezTo>
                        <a:pt x="993837" y="828491"/>
                        <a:pt x="902632" y="822607"/>
                        <a:pt x="857324" y="824372"/>
                      </a:cubicBezTo>
                      <a:cubicBezTo>
                        <a:pt x="812016" y="826137"/>
                        <a:pt x="794363" y="835552"/>
                        <a:pt x="762000" y="834963"/>
                      </a:cubicBezTo>
                      <a:cubicBezTo>
                        <a:pt x="729637" y="834375"/>
                        <a:pt x="690802" y="829079"/>
                        <a:pt x="663146" y="820841"/>
                      </a:cubicBezTo>
                      <a:cubicBezTo>
                        <a:pt x="635490" y="812603"/>
                        <a:pt x="611365" y="799658"/>
                        <a:pt x="596066" y="785536"/>
                      </a:cubicBezTo>
                      <a:cubicBezTo>
                        <a:pt x="580767" y="771414"/>
                        <a:pt x="584886" y="742581"/>
                        <a:pt x="571353" y="736109"/>
                      </a:cubicBezTo>
                      <a:cubicBezTo>
                        <a:pt x="557820" y="729637"/>
                        <a:pt x="527222" y="753174"/>
                        <a:pt x="514865" y="746701"/>
                      </a:cubicBezTo>
                      <a:cubicBezTo>
                        <a:pt x="502508" y="740229"/>
                        <a:pt x="509569" y="712573"/>
                        <a:pt x="497212" y="697274"/>
                      </a:cubicBezTo>
                      <a:cubicBezTo>
                        <a:pt x="484855" y="681975"/>
                        <a:pt x="456023" y="664911"/>
                        <a:pt x="440724" y="654908"/>
                      </a:cubicBezTo>
                      <a:cubicBezTo>
                        <a:pt x="425425" y="644905"/>
                        <a:pt x="417776" y="640197"/>
                        <a:pt x="405419" y="637255"/>
                      </a:cubicBezTo>
                      <a:cubicBezTo>
                        <a:pt x="393062" y="634313"/>
                        <a:pt x="381883" y="643727"/>
                        <a:pt x="366584" y="637255"/>
                      </a:cubicBezTo>
                      <a:cubicBezTo>
                        <a:pt x="351285" y="630783"/>
                        <a:pt x="334809" y="603716"/>
                        <a:pt x="313626" y="598420"/>
                      </a:cubicBezTo>
                      <a:cubicBezTo>
                        <a:pt x="292443" y="593124"/>
                        <a:pt x="263611" y="606069"/>
                        <a:pt x="239486" y="605481"/>
                      </a:cubicBezTo>
                      <a:cubicBezTo>
                        <a:pt x="215361" y="604893"/>
                        <a:pt x="195355" y="601950"/>
                        <a:pt x="168876" y="594889"/>
                      </a:cubicBezTo>
                      <a:cubicBezTo>
                        <a:pt x="142397" y="587828"/>
                        <a:pt x="100619" y="573706"/>
                        <a:pt x="80613" y="563115"/>
                      </a:cubicBezTo>
                      <a:cubicBezTo>
                        <a:pt x="60607" y="552524"/>
                        <a:pt x="57077" y="546051"/>
                        <a:pt x="48839" y="531340"/>
                      </a:cubicBezTo>
                      <a:cubicBezTo>
                        <a:pt x="40601" y="516630"/>
                        <a:pt x="37659" y="489563"/>
                        <a:pt x="31186" y="474852"/>
                      </a:cubicBezTo>
                      <a:cubicBezTo>
                        <a:pt x="24713" y="460142"/>
                        <a:pt x="0" y="458376"/>
                        <a:pt x="10003" y="443077"/>
                      </a:cubicBezTo>
                      <a:cubicBezTo>
                        <a:pt x="20006" y="427778"/>
                        <a:pt x="51192" y="413657"/>
                        <a:pt x="80613" y="390120"/>
                      </a:cubicBezTo>
                      <a:close/>
                    </a:path>
                  </a:pathLst>
                </a:custGeom>
                <a:solidFill>
                  <a:sysClr val="windowText" lastClr="000000">
                    <a:lumMod val="85000"/>
                    <a:lumOff val="15000"/>
                  </a:sysClr>
                </a:solidFill>
                <a:ln w="31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2" name="フリーフォーム 251"/>
                <p:cNvSpPr/>
                <p:nvPr/>
              </p:nvSpPr>
              <p:spPr>
                <a:xfrm>
                  <a:off x="3309846" y="2286588"/>
                  <a:ext cx="170052" cy="166522"/>
                </a:xfrm>
                <a:custGeom>
                  <a:avLst/>
                  <a:gdLst>
                    <a:gd name="connsiteX0" fmla="*/ 8826 w 170052"/>
                    <a:gd name="connsiteY0" fmla="*/ 128275 h 166522"/>
                    <a:gd name="connsiteX1" fmla="*/ 37070 w 170052"/>
                    <a:gd name="connsiteY1" fmla="*/ 43543 h 166522"/>
                    <a:gd name="connsiteX2" fmla="*/ 100619 w 170052"/>
                    <a:gd name="connsiteY2" fmla="*/ 1177 h 166522"/>
                    <a:gd name="connsiteX3" fmla="*/ 153576 w 170052"/>
                    <a:gd name="connsiteY3" fmla="*/ 36482 h 166522"/>
                    <a:gd name="connsiteX4" fmla="*/ 167698 w 170052"/>
                    <a:gd name="connsiteY4" fmla="*/ 71787 h 166522"/>
                    <a:gd name="connsiteX5" fmla="*/ 167698 w 170052"/>
                    <a:gd name="connsiteY5" fmla="*/ 110623 h 166522"/>
                    <a:gd name="connsiteX6" fmla="*/ 153576 w 170052"/>
                    <a:gd name="connsiteY6" fmla="*/ 152989 h 166522"/>
                    <a:gd name="connsiteX7" fmla="*/ 90027 w 170052"/>
                    <a:gd name="connsiteY7" fmla="*/ 156519 h 166522"/>
                    <a:gd name="connsiteX8" fmla="*/ 75905 w 170052"/>
                    <a:gd name="connsiteY8" fmla="*/ 160050 h 166522"/>
                    <a:gd name="connsiteX9" fmla="*/ 90027 w 170052"/>
                    <a:gd name="connsiteY9" fmla="*/ 117684 h 166522"/>
                    <a:gd name="connsiteX10" fmla="*/ 8826 w 170052"/>
                    <a:gd name="connsiteY10" fmla="*/ 128275 h 166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0052" h="166522">
                      <a:moveTo>
                        <a:pt x="8826" y="128275"/>
                      </a:moveTo>
                      <a:cubicBezTo>
                        <a:pt x="0" y="115918"/>
                        <a:pt x="21771" y="64726"/>
                        <a:pt x="37070" y="43543"/>
                      </a:cubicBezTo>
                      <a:cubicBezTo>
                        <a:pt x="52369" y="22360"/>
                        <a:pt x="81201" y="2354"/>
                        <a:pt x="100619" y="1177"/>
                      </a:cubicBezTo>
                      <a:cubicBezTo>
                        <a:pt x="120037" y="0"/>
                        <a:pt x="142396" y="24714"/>
                        <a:pt x="153576" y="36482"/>
                      </a:cubicBezTo>
                      <a:cubicBezTo>
                        <a:pt x="164756" y="48250"/>
                        <a:pt x="165344" y="59430"/>
                        <a:pt x="167698" y="71787"/>
                      </a:cubicBezTo>
                      <a:cubicBezTo>
                        <a:pt x="170052" y="84144"/>
                        <a:pt x="170052" y="97089"/>
                        <a:pt x="167698" y="110623"/>
                      </a:cubicBezTo>
                      <a:cubicBezTo>
                        <a:pt x="165344" y="124157"/>
                        <a:pt x="166521" y="145340"/>
                        <a:pt x="153576" y="152989"/>
                      </a:cubicBezTo>
                      <a:cubicBezTo>
                        <a:pt x="140631" y="160638"/>
                        <a:pt x="102972" y="155342"/>
                        <a:pt x="90027" y="156519"/>
                      </a:cubicBezTo>
                      <a:cubicBezTo>
                        <a:pt x="77082" y="157696"/>
                        <a:pt x="75905" y="166522"/>
                        <a:pt x="75905" y="160050"/>
                      </a:cubicBezTo>
                      <a:cubicBezTo>
                        <a:pt x="75905" y="153578"/>
                        <a:pt x="96499" y="124157"/>
                        <a:pt x="90027" y="117684"/>
                      </a:cubicBezTo>
                      <a:cubicBezTo>
                        <a:pt x="83555" y="111211"/>
                        <a:pt x="17652" y="140632"/>
                        <a:pt x="8826" y="128275"/>
                      </a:cubicBezTo>
                      <a:close/>
                    </a:path>
                  </a:pathLst>
                </a:custGeom>
                <a:solidFill>
                  <a:srgbClr val="F79646">
                    <a:lumMod val="40000"/>
                    <a:lumOff val="60000"/>
                  </a:srgbClr>
                </a:solidFill>
                <a:ln w="31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3" name="フリーフォーム 252"/>
                <p:cNvSpPr/>
                <p:nvPr/>
              </p:nvSpPr>
              <p:spPr>
                <a:xfrm>
                  <a:off x="3402815" y="2482531"/>
                  <a:ext cx="263611" cy="252431"/>
                </a:xfrm>
                <a:custGeom>
                  <a:avLst/>
                  <a:gdLst>
                    <a:gd name="connsiteX0" fmla="*/ 11180 w 263611"/>
                    <a:gd name="connsiteY0" fmla="*/ 154754 h 252431"/>
                    <a:gd name="connsiteX1" fmla="*/ 11180 w 263611"/>
                    <a:gd name="connsiteY1" fmla="*/ 66491 h 252431"/>
                    <a:gd name="connsiteX2" fmla="*/ 71199 w 263611"/>
                    <a:gd name="connsiteY2" fmla="*/ 10003 h 252431"/>
                    <a:gd name="connsiteX3" fmla="*/ 120626 w 263611"/>
                    <a:gd name="connsiteY3" fmla="*/ 10003 h 252431"/>
                    <a:gd name="connsiteX4" fmla="*/ 162992 w 263611"/>
                    <a:gd name="connsiteY4" fmla="*/ 17064 h 252431"/>
                    <a:gd name="connsiteX5" fmla="*/ 198297 w 263611"/>
                    <a:gd name="connsiteY5" fmla="*/ 6473 h 252431"/>
                    <a:gd name="connsiteX6" fmla="*/ 254785 w 263611"/>
                    <a:gd name="connsiteY6" fmla="*/ 55900 h 252431"/>
                    <a:gd name="connsiteX7" fmla="*/ 251254 w 263611"/>
                    <a:gd name="connsiteY7" fmla="*/ 126510 h 252431"/>
                    <a:gd name="connsiteX8" fmla="*/ 215949 w 263611"/>
                    <a:gd name="connsiteY8" fmla="*/ 197120 h 252431"/>
                    <a:gd name="connsiteX9" fmla="*/ 148870 w 263611"/>
                    <a:gd name="connsiteY9" fmla="*/ 239486 h 252431"/>
                    <a:gd name="connsiteX10" fmla="*/ 106504 w 263611"/>
                    <a:gd name="connsiteY10" fmla="*/ 250077 h 252431"/>
                    <a:gd name="connsiteX11" fmla="*/ 64138 w 263611"/>
                    <a:gd name="connsiteY11" fmla="*/ 225364 h 252431"/>
                    <a:gd name="connsiteX12" fmla="*/ 78260 w 263611"/>
                    <a:gd name="connsiteY12" fmla="*/ 214772 h 252431"/>
                    <a:gd name="connsiteX13" fmla="*/ 11180 w 263611"/>
                    <a:gd name="connsiteY13" fmla="*/ 154754 h 252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3611" h="252431">
                      <a:moveTo>
                        <a:pt x="11180" y="154754"/>
                      </a:moveTo>
                      <a:cubicBezTo>
                        <a:pt x="0" y="130041"/>
                        <a:pt x="1177" y="90616"/>
                        <a:pt x="11180" y="66491"/>
                      </a:cubicBezTo>
                      <a:cubicBezTo>
                        <a:pt x="21183" y="42366"/>
                        <a:pt x="52958" y="19418"/>
                        <a:pt x="71199" y="10003"/>
                      </a:cubicBezTo>
                      <a:cubicBezTo>
                        <a:pt x="89440" y="588"/>
                        <a:pt x="105327" y="8826"/>
                        <a:pt x="120626" y="10003"/>
                      </a:cubicBezTo>
                      <a:cubicBezTo>
                        <a:pt x="135925" y="11180"/>
                        <a:pt x="150047" y="17652"/>
                        <a:pt x="162992" y="17064"/>
                      </a:cubicBezTo>
                      <a:cubicBezTo>
                        <a:pt x="175937" y="16476"/>
                        <a:pt x="182998" y="0"/>
                        <a:pt x="198297" y="6473"/>
                      </a:cubicBezTo>
                      <a:cubicBezTo>
                        <a:pt x="213596" y="12946"/>
                        <a:pt x="245959" y="35894"/>
                        <a:pt x="254785" y="55900"/>
                      </a:cubicBezTo>
                      <a:cubicBezTo>
                        <a:pt x="263611" y="75906"/>
                        <a:pt x="257727" y="102973"/>
                        <a:pt x="251254" y="126510"/>
                      </a:cubicBezTo>
                      <a:cubicBezTo>
                        <a:pt x="244781" y="150047"/>
                        <a:pt x="233013" y="178291"/>
                        <a:pt x="215949" y="197120"/>
                      </a:cubicBezTo>
                      <a:cubicBezTo>
                        <a:pt x="198885" y="215949"/>
                        <a:pt x="167111" y="230660"/>
                        <a:pt x="148870" y="239486"/>
                      </a:cubicBezTo>
                      <a:cubicBezTo>
                        <a:pt x="130629" y="248312"/>
                        <a:pt x="120626" y="252431"/>
                        <a:pt x="106504" y="250077"/>
                      </a:cubicBezTo>
                      <a:cubicBezTo>
                        <a:pt x="92382" y="247723"/>
                        <a:pt x="68845" y="231248"/>
                        <a:pt x="64138" y="225364"/>
                      </a:cubicBezTo>
                      <a:cubicBezTo>
                        <a:pt x="59431" y="219480"/>
                        <a:pt x="80025" y="223598"/>
                        <a:pt x="78260" y="214772"/>
                      </a:cubicBezTo>
                      <a:cubicBezTo>
                        <a:pt x="76495" y="205946"/>
                        <a:pt x="22360" y="179467"/>
                        <a:pt x="11180" y="154754"/>
                      </a:cubicBezTo>
                      <a:close/>
                    </a:path>
                  </a:pathLst>
                </a:custGeom>
                <a:solidFill>
                  <a:srgbClr val="F79646">
                    <a:lumMod val="40000"/>
                    <a:lumOff val="60000"/>
                  </a:srgbClr>
                </a:solidFill>
                <a:ln w="31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4" name="フリーフォーム 253"/>
                <p:cNvSpPr/>
                <p:nvPr/>
              </p:nvSpPr>
              <p:spPr>
                <a:xfrm>
                  <a:off x="3440474" y="2561967"/>
                  <a:ext cx="86497" cy="144162"/>
                </a:xfrm>
                <a:custGeom>
                  <a:avLst/>
                  <a:gdLst>
                    <a:gd name="connsiteX0" fmla="*/ 30009 w 86497"/>
                    <a:gd name="connsiteY0" fmla="*/ 142397 h 144162"/>
                    <a:gd name="connsiteX1" fmla="*/ 47662 w 86497"/>
                    <a:gd name="connsiteY1" fmla="*/ 82379 h 144162"/>
                    <a:gd name="connsiteX2" fmla="*/ 86497 w 86497"/>
                    <a:gd name="connsiteY2" fmla="*/ 32952 h 144162"/>
                    <a:gd name="connsiteX3" fmla="*/ 47662 w 86497"/>
                    <a:gd name="connsiteY3" fmla="*/ 1177 h 144162"/>
                    <a:gd name="connsiteX4" fmla="*/ 12357 w 86497"/>
                    <a:gd name="connsiteY4" fmla="*/ 25891 h 144162"/>
                    <a:gd name="connsiteX5" fmla="*/ 1765 w 86497"/>
                    <a:gd name="connsiteY5" fmla="*/ 71787 h 144162"/>
                    <a:gd name="connsiteX6" fmla="*/ 30009 w 86497"/>
                    <a:gd name="connsiteY6" fmla="*/ 142397 h 144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497" h="144162">
                      <a:moveTo>
                        <a:pt x="30009" y="142397"/>
                      </a:moveTo>
                      <a:cubicBezTo>
                        <a:pt x="37659" y="144162"/>
                        <a:pt x="38247" y="100620"/>
                        <a:pt x="47662" y="82379"/>
                      </a:cubicBezTo>
                      <a:cubicBezTo>
                        <a:pt x="57077" y="64138"/>
                        <a:pt x="86497" y="46486"/>
                        <a:pt x="86497" y="32952"/>
                      </a:cubicBezTo>
                      <a:cubicBezTo>
                        <a:pt x="86497" y="19418"/>
                        <a:pt x="60019" y="2354"/>
                        <a:pt x="47662" y="1177"/>
                      </a:cubicBezTo>
                      <a:cubicBezTo>
                        <a:pt x="35305" y="0"/>
                        <a:pt x="20006" y="14123"/>
                        <a:pt x="12357" y="25891"/>
                      </a:cubicBezTo>
                      <a:cubicBezTo>
                        <a:pt x="4708" y="37659"/>
                        <a:pt x="0" y="56488"/>
                        <a:pt x="1765" y="71787"/>
                      </a:cubicBezTo>
                      <a:cubicBezTo>
                        <a:pt x="3530" y="87086"/>
                        <a:pt x="22360" y="140632"/>
                        <a:pt x="30009" y="142397"/>
                      </a:cubicBezTo>
                      <a:close/>
                    </a:path>
                  </a:pathLst>
                </a:custGeom>
                <a:solidFill>
                  <a:srgbClr val="F79646">
                    <a:lumMod val="60000"/>
                    <a:lumOff val="40000"/>
                  </a:srgbClr>
                </a:solidFill>
                <a:ln w="31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5" name="フリーフォーム 254"/>
                <p:cNvSpPr/>
                <p:nvPr/>
              </p:nvSpPr>
              <p:spPr>
                <a:xfrm>
                  <a:off x="4133630" y="2986805"/>
                  <a:ext cx="170052" cy="132394"/>
                </a:xfrm>
                <a:custGeom>
                  <a:avLst/>
                  <a:gdLst>
                    <a:gd name="connsiteX0" fmla="*/ 155930 w 170052"/>
                    <a:gd name="connsiteY0" fmla="*/ 17652 h 132394"/>
                    <a:gd name="connsiteX1" fmla="*/ 148869 w 170052"/>
                    <a:gd name="connsiteY1" fmla="*/ 70610 h 132394"/>
                    <a:gd name="connsiteX2" fmla="*/ 162991 w 170052"/>
                    <a:gd name="connsiteY2" fmla="*/ 95323 h 132394"/>
                    <a:gd name="connsiteX3" fmla="*/ 106503 w 170052"/>
                    <a:gd name="connsiteY3" fmla="*/ 127098 h 132394"/>
                    <a:gd name="connsiteX4" fmla="*/ 25301 w 170052"/>
                    <a:gd name="connsiteY4" fmla="*/ 127098 h 132394"/>
                    <a:gd name="connsiteX5" fmla="*/ 588 w 170052"/>
                    <a:gd name="connsiteY5" fmla="*/ 120037 h 132394"/>
                    <a:gd name="connsiteX6" fmla="*/ 21771 w 170052"/>
                    <a:gd name="connsiteY6" fmla="*/ 74140 h 132394"/>
                    <a:gd name="connsiteX7" fmla="*/ 64137 w 170052"/>
                    <a:gd name="connsiteY7" fmla="*/ 67079 h 132394"/>
                    <a:gd name="connsiteX8" fmla="*/ 85320 w 170052"/>
                    <a:gd name="connsiteY8" fmla="*/ 7061 h 132394"/>
                    <a:gd name="connsiteX9" fmla="*/ 155930 w 170052"/>
                    <a:gd name="connsiteY9" fmla="*/ 17652 h 132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052" h="132394">
                      <a:moveTo>
                        <a:pt x="155930" y="17652"/>
                      </a:moveTo>
                      <a:cubicBezTo>
                        <a:pt x="166521" y="28243"/>
                        <a:pt x="147692" y="57665"/>
                        <a:pt x="148869" y="70610"/>
                      </a:cubicBezTo>
                      <a:cubicBezTo>
                        <a:pt x="150046" y="83555"/>
                        <a:pt x="170052" y="85908"/>
                        <a:pt x="162991" y="95323"/>
                      </a:cubicBezTo>
                      <a:cubicBezTo>
                        <a:pt x="155930" y="104738"/>
                        <a:pt x="129451" y="121802"/>
                        <a:pt x="106503" y="127098"/>
                      </a:cubicBezTo>
                      <a:cubicBezTo>
                        <a:pt x="83555" y="132394"/>
                        <a:pt x="42954" y="128275"/>
                        <a:pt x="25301" y="127098"/>
                      </a:cubicBezTo>
                      <a:cubicBezTo>
                        <a:pt x="7648" y="125921"/>
                        <a:pt x="1176" y="128863"/>
                        <a:pt x="588" y="120037"/>
                      </a:cubicBezTo>
                      <a:cubicBezTo>
                        <a:pt x="0" y="111211"/>
                        <a:pt x="11180" y="82966"/>
                        <a:pt x="21771" y="74140"/>
                      </a:cubicBezTo>
                      <a:cubicBezTo>
                        <a:pt x="32363" y="65314"/>
                        <a:pt x="53546" y="78259"/>
                        <a:pt x="64137" y="67079"/>
                      </a:cubicBezTo>
                      <a:cubicBezTo>
                        <a:pt x="74729" y="55899"/>
                        <a:pt x="69433" y="14122"/>
                        <a:pt x="85320" y="7061"/>
                      </a:cubicBezTo>
                      <a:cubicBezTo>
                        <a:pt x="101207" y="0"/>
                        <a:pt x="145339" y="7061"/>
                        <a:pt x="155930" y="17652"/>
                      </a:cubicBezTo>
                      <a:close/>
                    </a:path>
                  </a:pathLst>
                </a:custGeom>
                <a:solidFill>
                  <a:srgbClr val="F79646">
                    <a:lumMod val="40000"/>
                    <a:lumOff val="60000"/>
                  </a:srgbClr>
                </a:solidFill>
                <a:ln w="31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6" name="フリーフォーム 255"/>
                <p:cNvSpPr/>
                <p:nvPr/>
              </p:nvSpPr>
              <p:spPr>
                <a:xfrm>
                  <a:off x="3831183" y="3015049"/>
                  <a:ext cx="157108" cy="115918"/>
                </a:xfrm>
                <a:custGeom>
                  <a:avLst/>
                  <a:gdLst>
                    <a:gd name="connsiteX0" fmla="*/ 62961 w 157108"/>
                    <a:gd name="connsiteY0" fmla="*/ 10591 h 115918"/>
                    <a:gd name="connsiteX1" fmla="*/ 62961 w 157108"/>
                    <a:gd name="connsiteY1" fmla="*/ 77671 h 115918"/>
                    <a:gd name="connsiteX2" fmla="*/ 17064 w 157108"/>
                    <a:gd name="connsiteY2" fmla="*/ 91793 h 115918"/>
                    <a:gd name="connsiteX3" fmla="*/ 17064 w 157108"/>
                    <a:gd name="connsiteY3" fmla="*/ 112976 h 115918"/>
                    <a:gd name="connsiteX4" fmla="*/ 119449 w 157108"/>
                    <a:gd name="connsiteY4" fmla="*/ 109445 h 115918"/>
                    <a:gd name="connsiteX5" fmla="*/ 154754 w 157108"/>
                    <a:gd name="connsiteY5" fmla="*/ 91793 h 115918"/>
                    <a:gd name="connsiteX6" fmla="*/ 133571 w 157108"/>
                    <a:gd name="connsiteY6" fmla="*/ 56488 h 115918"/>
                    <a:gd name="connsiteX7" fmla="*/ 126510 w 157108"/>
                    <a:gd name="connsiteY7" fmla="*/ 14122 h 115918"/>
                    <a:gd name="connsiteX8" fmla="*/ 62961 w 157108"/>
                    <a:gd name="connsiteY8" fmla="*/ 10591 h 115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108" h="115918">
                      <a:moveTo>
                        <a:pt x="62961" y="10591"/>
                      </a:moveTo>
                      <a:cubicBezTo>
                        <a:pt x="52370" y="21182"/>
                        <a:pt x="70610" y="64137"/>
                        <a:pt x="62961" y="77671"/>
                      </a:cubicBezTo>
                      <a:cubicBezTo>
                        <a:pt x="55312" y="91205"/>
                        <a:pt x="24714" y="85909"/>
                        <a:pt x="17064" y="91793"/>
                      </a:cubicBezTo>
                      <a:cubicBezTo>
                        <a:pt x="9415" y="97677"/>
                        <a:pt x="0" y="110034"/>
                        <a:pt x="17064" y="112976"/>
                      </a:cubicBezTo>
                      <a:cubicBezTo>
                        <a:pt x="34128" y="115918"/>
                        <a:pt x="96501" y="112975"/>
                        <a:pt x="119449" y="109445"/>
                      </a:cubicBezTo>
                      <a:cubicBezTo>
                        <a:pt x="142397" y="105915"/>
                        <a:pt x="152400" y="100619"/>
                        <a:pt x="154754" y="91793"/>
                      </a:cubicBezTo>
                      <a:cubicBezTo>
                        <a:pt x="157108" y="82967"/>
                        <a:pt x="138278" y="69433"/>
                        <a:pt x="133571" y="56488"/>
                      </a:cubicBezTo>
                      <a:cubicBezTo>
                        <a:pt x="128864" y="43543"/>
                        <a:pt x="137690" y="20595"/>
                        <a:pt x="126510" y="14122"/>
                      </a:cubicBezTo>
                      <a:cubicBezTo>
                        <a:pt x="115330" y="7649"/>
                        <a:pt x="73552" y="0"/>
                        <a:pt x="62961" y="10591"/>
                      </a:cubicBezTo>
                      <a:close/>
                    </a:path>
                  </a:pathLst>
                </a:custGeom>
                <a:solidFill>
                  <a:srgbClr val="F79646">
                    <a:lumMod val="40000"/>
                    <a:lumOff val="60000"/>
                  </a:srgbClr>
                </a:solidFill>
                <a:ln w="31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7" name="フリーフォーム 256"/>
                <p:cNvSpPr/>
                <p:nvPr/>
              </p:nvSpPr>
              <p:spPr>
                <a:xfrm>
                  <a:off x="3373983" y="2992689"/>
                  <a:ext cx="174171" cy="139454"/>
                </a:xfrm>
                <a:custGeom>
                  <a:avLst/>
                  <a:gdLst>
                    <a:gd name="connsiteX0" fmla="*/ 100031 w 174171"/>
                    <a:gd name="connsiteY0" fmla="*/ 18829 h 139454"/>
                    <a:gd name="connsiteX1" fmla="*/ 78848 w 174171"/>
                    <a:gd name="connsiteY1" fmla="*/ 78848 h 139454"/>
                    <a:gd name="connsiteX2" fmla="*/ 29421 w 174171"/>
                    <a:gd name="connsiteY2" fmla="*/ 89439 h 139454"/>
                    <a:gd name="connsiteX3" fmla="*/ 1177 w 174171"/>
                    <a:gd name="connsiteY3" fmla="*/ 103561 h 139454"/>
                    <a:gd name="connsiteX4" fmla="*/ 36482 w 174171"/>
                    <a:gd name="connsiteY4" fmla="*/ 124744 h 139454"/>
                    <a:gd name="connsiteX5" fmla="*/ 75317 w 174171"/>
                    <a:gd name="connsiteY5" fmla="*/ 138866 h 139454"/>
                    <a:gd name="connsiteX6" fmla="*/ 131805 w 174171"/>
                    <a:gd name="connsiteY6" fmla="*/ 121214 h 139454"/>
                    <a:gd name="connsiteX7" fmla="*/ 160049 w 174171"/>
                    <a:gd name="connsiteY7" fmla="*/ 75317 h 139454"/>
                    <a:gd name="connsiteX8" fmla="*/ 174171 w 174171"/>
                    <a:gd name="connsiteY8" fmla="*/ 57665 h 139454"/>
                    <a:gd name="connsiteX9" fmla="*/ 160049 w 174171"/>
                    <a:gd name="connsiteY9" fmla="*/ 4707 h 139454"/>
                    <a:gd name="connsiteX10" fmla="*/ 100031 w 174171"/>
                    <a:gd name="connsiteY10" fmla="*/ 18829 h 13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171" h="139454">
                      <a:moveTo>
                        <a:pt x="100031" y="18829"/>
                      </a:moveTo>
                      <a:cubicBezTo>
                        <a:pt x="86498" y="31186"/>
                        <a:pt x="90616" y="67080"/>
                        <a:pt x="78848" y="78848"/>
                      </a:cubicBezTo>
                      <a:cubicBezTo>
                        <a:pt x="67080" y="90616"/>
                        <a:pt x="42366" y="85320"/>
                        <a:pt x="29421" y="89439"/>
                      </a:cubicBezTo>
                      <a:cubicBezTo>
                        <a:pt x="16476" y="93558"/>
                        <a:pt x="0" y="97677"/>
                        <a:pt x="1177" y="103561"/>
                      </a:cubicBezTo>
                      <a:cubicBezTo>
                        <a:pt x="2354" y="109445"/>
                        <a:pt x="24125" y="118860"/>
                        <a:pt x="36482" y="124744"/>
                      </a:cubicBezTo>
                      <a:cubicBezTo>
                        <a:pt x="48839" y="130628"/>
                        <a:pt x="59430" y="139454"/>
                        <a:pt x="75317" y="138866"/>
                      </a:cubicBezTo>
                      <a:cubicBezTo>
                        <a:pt x="91204" y="138278"/>
                        <a:pt x="117683" y="131805"/>
                        <a:pt x="131805" y="121214"/>
                      </a:cubicBezTo>
                      <a:cubicBezTo>
                        <a:pt x="145927" y="110623"/>
                        <a:pt x="152988" y="85908"/>
                        <a:pt x="160049" y="75317"/>
                      </a:cubicBezTo>
                      <a:cubicBezTo>
                        <a:pt x="167110" y="64726"/>
                        <a:pt x="174171" y="69433"/>
                        <a:pt x="174171" y="57665"/>
                      </a:cubicBezTo>
                      <a:cubicBezTo>
                        <a:pt x="174171" y="45897"/>
                        <a:pt x="173583" y="9414"/>
                        <a:pt x="160049" y="4707"/>
                      </a:cubicBezTo>
                      <a:cubicBezTo>
                        <a:pt x="146515" y="0"/>
                        <a:pt x="113564" y="6472"/>
                        <a:pt x="100031" y="18829"/>
                      </a:cubicBezTo>
                      <a:close/>
                    </a:path>
                  </a:pathLst>
                </a:custGeom>
                <a:solidFill>
                  <a:srgbClr val="F79646">
                    <a:lumMod val="40000"/>
                    <a:lumOff val="60000"/>
                  </a:srgbClr>
                </a:solidFill>
                <a:ln w="31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8" name="フリーフォーム 257"/>
                <p:cNvSpPr/>
                <p:nvPr/>
              </p:nvSpPr>
              <p:spPr>
                <a:xfrm>
                  <a:off x="3162742" y="2630812"/>
                  <a:ext cx="102972" cy="84732"/>
                </a:xfrm>
                <a:custGeom>
                  <a:avLst/>
                  <a:gdLst>
                    <a:gd name="connsiteX0" fmla="*/ 57076 w 102972"/>
                    <a:gd name="connsiteY0" fmla="*/ 2942 h 84732"/>
                    <a:gd name="connsiteX1" fmla="*/ 95911 w 102972"/>
                    <a:gd name="connsiteY1" fmla="*/ 34717 h 84732"/>
                    <a:gd name="connsiteX2" fmla="*/ 95911 w 102972"/>
                    <a:gd name="connsiteY2" fmla="*/ 70022 h 84732"/>
                    <a:gd name="connsiteX3" fmla="*/ 53545 w 102972"/>
                    <a:gd name="connsiteY3" fmla="*/ 84144 h 84732"/>
                    <a:gd name="connsiteX4" fmla="*/ 21771 w 102972"/>
                    <a:gd name="connsiteY4" fmla="*/ 73552 h 84732"/>
                    <a:gd name="connsiteX5" fmla="*/ 588 w 102972"/>
                    <a:gd name="connsiteY5" fmla="*/ 52369 h 84732"/>
                    <a:gd name="connsiteX6" fmla="*/ 57076 w 102972"/>
                    <a:gd name="connsiteY6" fmla="*/ 2942 h 8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972" h="84732">
                      <a:moveTo>
                        <a:pt x="57076" y="2942"/>
                      </a:moveTo>
                      <a:cubicBezTo>
                        <a:pt x="72963" y="0"/>
                        <a:pt x="89439" y="23537"/>
                        <a:pt x="95911" y="34717"/>
                      </a:cubicBezTo>
                      <a:cubicBezTo>
                        <a:pt x="102383" y="45897"/>
                        <a:pt x="102972" y="61784"/>
                        <a:pt x="95911" y="70022"/>
                      </a:cubicBezTo>
                      <a:cubicBezTo>
                        <a:pt x="88850" y="78260"/>
                        <a:pt x="65902" y="83556"/>
                        <a:pt x="53545" y="84144"/>
                      </a:cubicBezTo>
                      <a:cubicBezTo>
                        <a:pt x="41188" y="84732"/>
                        <a:pt x="30597" y="78848"/>
                        <a:pt x="21771" y="73552"/>
                      </a:cubicBezTo>
                      <a:cubicBezTo>
                        <a:pt x="12945" y="68256"/>
                        <a:pt x="0" y="58842"/>
                        <a:pt x="588" y="52369"/>
                      </a:cubicBezTo>
                      <a:cubicBezTo>
                        <a:pt x="1176" y="45896"/>
                        <a:pt x="41189" y="5884"/>
                        <a:pt x="57076" y="2942"/>
                      </a:cubicBezTo>
                      <a:close/>
                    </a:path>
                  </a:pathLst>
                </a:custGeom>
                <a:solidFill>
                  <a:sysClr val="windowText" lastClr="000000"/>
                </a:solidFill>
                <a:ln w="31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59" name="フリーフォーム 258"/>
              <p:cNvSpPr/>
              <p:nvPr/>
            </p:nvSpPr>
            <p:spPr>
              <a:xfrm>
                <a:off x="7226407" y="3477623"/>
                <a:ext cx="424974" cy="548953"/>
              </a:xfrm>
              <a:custGeom>
                <a:avLst/>
                <a:gdLst>
                  <a:gd name="connsiteX0" fmla="*/ 145567 w 481804"/>
                  <a:gd name="connsiteY0" fmla="*/ 530324 h 669056"/>
                  <a:gd name="connsiteX1" fmla="*/ 297283 w 481804"/>
                  <a:gd name="connsiteY1" fmla="*/ 464717 h 669056"/>
                  <a:gd name="connsiteX2" fmla="*/ 375192 w 481804"/>
                  <a:gd name="connsiteY2" fmla="*/ 337603 h 669056"/>
                  <a:gd name="connsiteX3" fmla="*/ 317786 w 481804"/>
                  <a:gd name="connsiteY3" fmla="*/ 177686 h 669056"/>
                  <a:gd name="connsiteX4" fmla="*/ 116864 w 481804"/>
                  <a:gd name="connsiteY4" fmla="*/ 87476 h 669056"/>
                  <a:gd name="connsiteX5" fmla="*/ 6151 w 481804"/>
                  <a:gd name="connsiteY5" fmla="*/ 5467 h 669056"/>
                  <a:gd name="connsiteX6" fmla="*/ 153768 w 481804"/>
                  <a:gd name="connsiteY6" fmla="*/ 54672 h 669056"/>
                  <a:gd name="connsiteX7" fmla="*/ 334187 w 481804"/>
                  <a:gd name="connsiteY7" fmla="*/ 112079 h 669056"/>
                  <a:gd name="connsiteX8" fmla="*/ 465402 w 481804"/>
                  <a:gd name="connsiteY8" fmla="*/ 276097 h 669056"/>
                  <a:gd name="connsiteX9" fmla="*/ 432598 w 481804"/>
                  <a:gd name="connsiteY9" fmla="*/ 427813 h 669056"/>
                  <a:gd name="connsiteX10" fmla="*/ 317786 w 481804"/>
                  <a:gd name="connsiteY10" fmla="*/ 538525 h 669056"/>
                  <a:gd name="connsiteX11" fmla="*/ 248078 w 481804"/>
                  <a:gd name="connsiteY11" fmla="*/ 604132 h 669056"/>
                  <a:gd name="connsiteX12" fmla="*/ 104562 w 481804"/>
                  <a:gd name="connsiteY12" fmla="*/ 657438 h 669056"/>
                  <a:gd name="connsiteX13" fmla="*/ 145567 w 481804"/>
                  <a:gd name="connsiteY13" fmla="*/ 530324 h 66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1804" h="669056">
                    <a:moveTo>
                      <a:pt x="145567" y="530324"/>
                    </a:moveTo>
                    <a:cubicBezTo>
                      <a:pt x="177687" y="498204"/>
                      <a:pt x="259012" y="496837"/>
                      <a:pt x="297283" y="464717"/>
                    </a:cubicBezTo>
                    <a:cubicBezTo>
                      <a:pt x="335554" y="432597"/>
                      <a:pt x="371775" y="385441"/>
                      <a:pt x="375192" y="337603"/>
                    </a:cubicBezTo>
                    <a:cubicBezTo>
                      <a:pt x="378609" y="289765"/>
                      <a:pt x="360841" y="219374"/>
                      <a:pt x="317786" y="177686"/>
                    </a:cubicBezTo>
                    <a:cubicBezTo>
                      <a:pt x="274731" y="135998"/>
                      <a:pt x="168803" y="116179"/>
                      <a:pt x="116864" y="87476"/>
                    </a:cubicBezTo>
                    <a:cubicBezTo>
                      <a:pt x="64925" y="58773"/>
                      <a:pt x="0" y="10934"/>
                      <a:pt x="6151" y="5467"/>
                    </a:cubicBezTo>
                    <a:cubicBezTo>
                      <a:pt x="12302" y="0"/>
                      <a:pt x="153768" y="54672"/>
                      <a:pt x="153768" y="54672"/>
                    </a:cubicBezTo>
                    <a:cubicBezTo>
                      <a:pt x="208441" y="72441"/>
                      <a:pt x="282248" y="75175"/>
                      <a:pt x="334187" y="112079"/>
                    </a:cubicBezTo>
                    <a:cubicBezTo>
                      <a:pt x="386126" y="148983"/>
                      <a:pt x="449000" y="223475"/>
                      <a:pt x="465402" y="276097"/>
                    </a:cubicBezTo>
                    <a:cubicBezTo>
                      <a:pt x="481804" y="328719"/>
                      <a:pt x="457201" y="384075"/>
                      <a:pt x="432598" y="427813"/>
                    </a:cubicBezTo>
                    <a:cubicBezTo>
                      <a:pt x="407995" y="471551"/>
                      <a:pt x="348539" y="509139"/>
                      <a:pt x="317786" y="538525"/>
                    </a:cubicBezTo>
                    <a:cubicBezTo>
                      <a:pt x="287033" y="567911"/>
                      <a:pt x="283615" y="584313"/>
                      <a:pt x="248078" y="604132"/>
                    </a:cubicBezTo>
                    <a:cubicBezTo>
                      <a:pt x="212541" y="623951"/>
                      <a:pt x="122331" y="669056"/>
                      <a:pt x="104562" y="657438"/>
                    </a:cubicBezTo>
                    <a:cubicBezTo>
                      <a:pt x="86793" y="645820"/>
                      <a:pt x="113447" y="562444"/>
                      <a:pt x="145567" y="530324"/>
                    </a:cubicBezTo>
                    <a:close/>
                  </a:path>
                </a:pathLst>
              </a:custGeom>
              <a:solidFill>
                <a:srgbClr val="F79646">
                  <a:lumMod val="40000"/>
                  <a:lumOff val="60000"/>
                </a:srgbClr>
              </a:solidFill>
              <a:ln w="31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60" name="Group 9"/>
              <p:cNvGrpSpPr>
                <a:grpSpLocks/>
              </p:cNvGrpSpPr>
              <p:nvPr/>
            </p:nvGrpSpPr>
            <p:grpSpPr bwMode="auto">
              <a:xfrm rot="7124735">
                <a:off x="6988821" y="3022083"/>
                <a:ext cx="205999" cy="687444"/>
                <a:chOff x="2153" y="1888"/>
                <a:chExt cx="318" cy="816"/>
              </a:xfrm>
            </p:grpSpPr>
            <p:grpSp>
              <p:nvGrpSpPr>
                <p:cNvPr id="261" name="Group 10"/>
                <p:cNvGrpSpPr>
                  <a:grpSpLocks/>
                </p:cNvGrpSpPr>
                <p:nvPr/>
              </p:nvGrpSpPr>
              <p:grpSpPr bwMode="auto">
                <a:xfrm>
                  <a:off x="2153" y="1888"/>
                  <a:ext cx="318" cy="816"/>
                  <a:chOff x="2153" y="1888"/>
                  <a:chExt cx="318" cy="816"/>
                </a:xfrm>
              </p:grpSpPr>
              <p:sp>
                <p:nvSpPr>
                  <p:cNvPr id="264" name="Oval 11"/>
                  <p:cNvSpPr>
                    <a:spLocks noChangeArrowheads="1"/>
                  </p:cNvSpPr>
                  <p:nvPr/>
                </p:nvSpPr>
                <p:spPr bwMode="auto">
                  <a:xfrm>
                    <a:off x="2245" y="2614"/>
                    <a:ext cx="136" cy="90"/>
                  </a:xfrm>
                  <a:prstGeom prst="ellipse">
                    <a:avLst/>
                  </a:prstGeom>
                  <a:gradFill rotWithShape="1">
                    <a:gsLst>
                      <a:gs pos="0">
                        <a:srgbClr val="777777"/>
                      </a:gs>
                      <a:gs pos="100000">
                        <a:srgbClr val="C0C0C0"/>
                      </a:gs>
                    </a:gsLst>
                    <a:lin ang="2700000" scaled="1"/>
                  </a:grad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5" name="AutoShape 12"/>
                  <p:cNvSpPr>
                    <a:spLocks noChangeArrowheads="1"/>
                  </p:cNvSpPr>
                  <p:nvPr/>
                </p:nvSpPr>
                <p:spPr bwMode="auto">
                  <a:xfrm>
                    <a:off x="2290" y="2432"/>
                    <a:ext cx="46" cy="227"/>
                  </a:xfrm>
                  <a:prstGeom prst="can">
                    <a:avLst>
                      <a:gd name="adj" fmla="val 123370"/>
                    </a:avLst>
                  </a:prstGeom>
                  <a:gradFill rotWithShape="1">
                    <a:gsLst>
                      <a:gs pos="0">
                        <a:srgbClr val="292929"/>
                      </a:gs>
                      <a:gs pos="50000">
                        <a:srgbClr val="777777"/>
                      </a:gs>
                      <a:gs pos="100000">
                        <a:srgbClr val="292929"/>
                      </a:gs>
                    </a:gsLst>
                    <a:lin ang="0" scaled="1"/>
                  </a:gradFill>
                  <a:ln w="952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6" name="Oval 13"/>
                  <p:cNvSpPr>
                    <a:spLocks noChangeArrowheads="1"/>
                  </p:cNvSpPr>
                  <p:nvPr/>
                </p:nvSpPr>
                <p:spPr bwMode="auto">
                  <a:xfrm>
                    <a:off x="2153" y="2409"/>
                    <a:ext cx="318" cy="136"/>
                  </a:xfrm>
                  <a:prstGeom prst="ellipse">
                    <a:avLst/>
                  </a:prstGeom>
                  <a:gradFill rotWithShape="1">
                    <a:gsLst>
                      <a:gs pos="0">
                        <a:srgbClr val="1F497D"/>
                      </a:gs>
                      <a:gs pos="100000">
                        <a:srgbClr val="FFFFFF"/>
                      </a:gs>
                    </a:gsLst>
                    <a:lin ang="2700000" scaled="1"/>
                  </a:gradFill>
                  <a:ln w="9525">
                    <a:solidFill>
                      <a:srgbClr val="333333"/>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7" name="AutoShape 14"/>
                  <p:cNvSpPr>
                    <a:spLocks noChangeArrowheads="1"/>
                  </p:cNvSpPr>
                  <p:nvPr/>
                </p:nvSpPr>
                <p:spPr bwMode="auto">
                  <a:xfrm>
                    <a:off x="2221" y="2047"/>
                    <a:ext cx="181" cy="453"/>
                  </a:xfrm>
                  <a:prstGeom prst="can">
                    <a:avLst>
                      <a:gd name="adj" fmla="val 62569"/>
                    </a:avLst>
                  </a:prstGeom>
                  <a:gradFill rotWithShape="1">
                    <a:gsLst>
                      <a:gs pos="0">
                        <a:srgbClr val="292929"/>
                      </a:gs>
                      <a:gs pos="50000">
                        <a:srgbClr val="FFFFFF"/>
                      </a:gs>
                      <a:gs pos="100000">
                        <a:srgbClr val="292929"/>
                      </a:gs>
                    </a:gsLst>
                    <a:lin ang="0" scaled="1"/>
                  </a:gradFill>
                  <a:ln w="9525">
                    <a:solidFill>
                      <a:srgbClr val="333333"/>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8" name="AutoShape 15"/>
                  <p:cNvSpPr>
                    <a:spLocks noChangeArrowheads="1"/>
                  </p:cNvSpPr>
                  <p:nvPr/>
                </p:nvSpPr>
                <p:spPr bwMode="auto">
                  <a:xfrm>
                    <a:off x="2290" y="1888"/>
                    <a:ext cx="46" cy="227"/>
                  </a:xfrm>
                  <a:prstGeom prst="can">
                    <a:avLst>
                      <a:gd name="adj" fmla="val 123370"/>
                    </a:avLst>
                  </a:prstGeom>
                  <a:gradFill rotWithShape="1">
                    <a:gsLst>
                      <a:gs pos="0">
                        <a:sysClr val="window" lastClr="FFFFFF"/>
                      </a:gs>
                      <a:gs pos="100000">
                        <a:srgbClr val="1F497D"/>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62" name="Arc 16"/>
                <p:cNvSpPr>
                  <a:spLocks/>
                </p:cNvSpPr>
                <p:nvPr/>
              </p:nvSpPr>
              <p:spPr bwMode="auto">
                <a:xfrm rot="10800000">
                  <a:off x="2221" y="2228"/>
                  <a:ext cx="90" cy="4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ysClr val="windowText" lastClr="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3" name="Arc 17"/>
                <p:cNvSpPr>
                  <a:spLocks/>
                </p:cNvSpPr>
                <p:nvPr/>
              </p:nvSpPr>
              <p:spPr bwMode="auto">
                <a:xfrm rot="10800000">
                  <a:off x="2223" y="2341"/>
                  <a:ext cx="90" cy="4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ysClr val="windowText" lastClr="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270" name="角丸四角形吹き出し 269"/>
            <p:cNvSpPr/>
            <p:nvPr/>
          </p:nvSpPr>
          <p:spPr>
            <a:xfrm>
              <a:off x="4491271" y="2220376"/>
              <a:ext cx="1751511" cy="1181684"/>
            </a:xfrm>
            <a:prstGeom prst="wedgeRoundRectCallout">
              <a:avLst>
                <a:gd name="adj1" fmla="val 92845"/>
                <a:gd name="adj2" fmla="val -17678"/>
                <a:gd name="adj3" fmla="val 16667"/>
              </a:avLst>
            </a:prstGeom>
            <a:noFill/>
            <a:ln w="127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400" i="0" u="none" strike="noStrike" kern="0" cap="none" spc="0" normalizeH="0" baseline="0" noProof="0" smtClean="0">
                <a:ln>
                  <a:noFill/>
                </a:ln>
                <a:solidFill>
                  <a:prstClr val="white"/>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1" name="テキスト ボックス 270"/>
            <p:cNvSpPr txBox="1"/>
            <p:nvPr/>
          </p:nvSpPr>
          <p:spPr>
            <a:xfrm>
              <a:off x="4799037" y="2204600"/>
              <a:ext cx="1428596" cy="307777"/>
            </a:xfrm>
            <a:prstGeom prst="rect">
              <a:avLst/>
            </a:prstGeom>
            <a:noFill/>
          </p:spPr>
          <p:txBody>
            <a:bodyPr wrap="none" rtlCol="0">
              <a:spAutoFit/>
            </a:bodyPr>
            <a:lstStyle/>
            <a:p>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Antigen peptide</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72" name="直線コネクタ 271"/>
            <p:cNvCxnSpPr/>
            <p:nvPr/>
          </p:nvCxnSpPr>
          <p:spPr>
            <a:xfrm>
              <a:off x="5305502" y="2473778"/>
              <a:ext cx="106997" cy="151388"/>
            </a:xfrm>
            <a:prstGeom prst="line">
              <a:avLst/>
            </a:prstGeom>
            <a:noFill/>
            <a:ln w="9525" cap="flat" cmpd="sng" algn="ctr">
              <a:solidFill>
                <a:schemeClr val="tx1"/>
              </a:solidFill>
              <a:prstDash val="solid"/>
            </a:ln>
            <a:effectLst/>
          </p:spPr>
        </p:cxnSp>
        <p:sp>
          <p:nvSpPr>
            <p:cNvPr id="275" name="テキスト ボックス 519"/>
            <p:cNvSpPr txBox="1"/>
            <p:nvPr/>
          </p:nvSpPr>
          <p:spPr>
            <a:xfrm>
              <a:off x="4568190" y="1024519"/>
              <a:ext cx="1313963" cy="830997"/>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r>
                <a:rPr lang="en-US" altLang="ja-JP" sz="12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ssPalm encapsulating </a:t>
              </a:r>
            </a:p>
            <a:p>
              <a:r>
                <a:rPr lang="en-US" altLang="ja-JP" sz="12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an antigen-encoding pDNA</a:t>
              </a:r>
            </a:p>
          </p:txBody>
        </p:sp>
        <p:grpSp>
          <p:nvGrpSpPr>
            <p:cNvPr id="281" name="グループ化 280"/>
            <p:cNvGrpSpPr/>
            <p:nvPr/>
          </p:nvGrpSpPr>
          <p:grpSpPr>
            <a:xfrm>
              <a:off x="5355919" y="3526557"/>
              <a:ext cx="1110980" cy="1352313"/>
              <a:chOff x="1812181" y="777434"/>
              <a:chExt cx="1827213" cy="1722436"/>
            </a:xfrm>
          </p:grpSpPr>
          <p:sp>
            <p:nvSpPr>
              <p:cNvPr id="376" name="Rectangle 13"/>
              <p:cNvSpPr>
                <a:spLocks noChangeArrowheads="1"/>
              </p:cNvSpPr>
              <p:nvPr/>
            </p:nvSpPr>
            <p:spPr bwMode="auto">
              <a:xfrm>
                <a:off x="1812181" y="777434"/>
                <a:ext cx="1827213" cy="1722436"/>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77" name="Rectangle 14"/>
              <p:cNvSpPr>
                <a:spLocks noChangeArrowheads="1"/>
              </p:cNvSpPr>
              <p:nvPr/>
            </p:nvSpPr>
            <p:spPr bwMode="auto">
              <a:xfrm>
                <a:off x="1812181" y="777434"/>
                <a:ext cx="1827213" cy="1722436"/>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78" name="Rectangle 16"/>
              <p:cNvSpPr>
                <a:spLocks noChangeArrowheads="1"/>
              </p:cNvSpPr>
              <p:nvPr/>
            </p:nvSpPr>
            <p:spPr bwMode="auto">
              <a:xfrm>
                <a:off x="1812181" y="777434"/>
                <a:ext cx="1827213" cy="115887"/>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79" name="Rectangle 17"/>
              <p:cNvSpPr>
                <a:spLocks noChangeArrowheads="1"/>
              </p:cNvSpPr>
              <p:nvPr/>
            </p:nvSpPr>
            <p:spPr bwMode="auto">
              <a:xfrm>
                <a:off x="3529856" y="777434"/>
                <a:ext cx="109538" cy="1722436"/>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81" name="Line 19"/>
              <p:cNvSpPr>
                <a:spLocks noChangeShapeType="1"/>
              </p:cNvSpPr>
              <p:nvPr/>
            </p:nvSpPr>
            <p:spPr bwMode="auto">
              <a:xfrm flipH="1">
                <a:off x="2051894" y="2215707"/>
                <a:ext cx="39688"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82" name="Line 51"/>
              <p:cNvSpPr>
                <a:spLocks noChangeShapeType="1"/>
              </p:cNvSpPr>
              <p:nvPr/>
            </p:nvSpPr>
            <p:spPr bwMode="auto">
              <a:xfrm flipH="1">
                <a:off x="2072532" y="2122046"/>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83" name="Line 52"/>
              <p:cNvSpPr>
                <a:spLocks noChangeShapeType="1"/>
              </p:cNvSpPr>
              <p:nvPr/>
            </p:nvSpPr>
            <p:spPr bwMode="auto">
              <a:xfrm flipH="1">
                <a:off x="2072532" y="2069658"/>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84" name="Line 53"/>
              <p:cNvSpPr>
                <a:spLocks noChangeShapeType="1"/>
              </p:cNvSpPr>
              <p:nvPr/>
            </p:nvSpPr>
            <p:spPr bwMode="auto">
              <a:xfrm flipH="1">
                <a:off x="2072532" y="2026795"/>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85" name="Line 54"/>
              <p:cNvSpPr>
                <a:spLocks noChangeShapeType="1"/>
              </p:cNvSpPr>
              <p:nvPr/>
            </p:nvSpPr>
            <p:spPr bwMode="auto">
              <a:xfrm flipH="1">
                <a:off x="2072532" y="1996633"/>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86" name="Line 55"/>
              <p:cNvSpPr>
                <a:spLocks noChangeShapeType="1"/>
              </p:cNvSpPr>
              <p:nvPr/>
            </p:nvSpPr>
            <p:spPr bwMode="auto">
              <a:xfrm flipH="1">
                <a:off x="2072532" y="1964883"/>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87" name="Line 56"/>
              <p:cNvSpPr>
                <a:spLocks noChangeShapeType="1"/>
              </p:cNvSpPr>
              <p:nvPr/>
            </p:nvSpPr>
            <p:spPr bwMode="auto">
              <a:xfrm flipH="1">
                <a:off x="2072532" y="1942657"/>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88" name="Line 57"/>
              <p:cNvSpPr>
                <a:spLocks noChangeShapeType="1"/>
              </p:cNvSpPr>
              <p:nvPr/>
            </p:nvSpPr>
            <p:spPr bwMode="auto">
              <a:xfrm flipH="1">
                <a:off x="2072532" y="1933133"/>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89" name="Line 58"/>
              <p:cNvSpPr>
                <a:spLocks noChangeShapeType="1"/>
              </p:cNvSpPr>
              <p:nvPr/>
            </p:nvSpPr>
            <p:spPr bwMode="auto">
              <a:xfrm flipH="1">
                <a:off x="2072532" y="1912496"/>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90" name="Line 59"/>
              <p:cNvSpPr>
                <a:spLocks noChangeShapeType="1"/>
              </p:cNvSpPr>
              <p:nvPr/>
            </p:nvSpPr>
            <p:spPr bwMode="auto">
              <a:xfrm flipH="1">
                <a:off x="2051894" y="1890272"/>
                <a:ext cx="39688"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91" name="Line 86"/>
              <p:cNvSpPr>
                <a:spLocks noChangeShapeType="1"/>
              </p:cNvSpPr>
              <p:nvPr/>
            </p:nvSpPr>
            <p:spPr bwMode="auto">
              <a:xfrm flipH="1">
                <a:off x="2072532" y="1796608"/>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92" name="Line 87"/>
              <p:cNvSpPr>
                <a:spLocks noChangeShapeType="1"/>
              </p:cNvSpPr>
              <p:nvPr/>
            </p:nvSpPr>
            <p:spPr bwMode="auto">
              <a:xfrm flipH="1">
                <a:off x="2072532" y="1744221"/>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93" name="Line 88"/>
              <p:cNvSpPr>
                <a:spLocks noChangeShapeType="1"/>
              </p:cNvSpPr>
              <p:nvPr/>
            </p:nvSpPr>
            <p:spPr bwMode="auto">
              <a:xfrm flipH="1">
                <a:off x="2072532" y="1701358"/>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94" name="Line 89"/>
              <p:cNvSpPr>
                <a:spLocks noChangeShapeType="1"/>
              </p:cNvSpPr>
              <p:nvPr/>
            </p:nvSpPr>
            <p:spPr bwMode="auto">
              <a:xfrm flipH="1">
                <a:off x="2072532" y="1669609"/>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95" name="Line 90"/>
              <p:cNvSpPr>
                <a:spLocks noChangeShapeType="1"/>
              </p:cNvSpPr>
              <p:nvPr/>
            </p:nvSpPr>
            <p:spPr bwMode="auto">
              <a:xfrm flipH="1">
                <a:off x="2072532" y="1639446"/>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96" name="Line 91"/>
              <p:cNvSpPr>
                <a:spLocks noChangeShapeType="1"/>
              </p:cNvSpPr>
              <p:nvPr/>
            </p:nvSpPr>
            <p:spPr bwMode="auto">
              <a:xfrm flipH="1">
                <a:off x="2072532" y="1617221"/>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97" name="Line 92"/>
              <p:cNvSpPr>
                <a:spLocks noChangeShapeType="1"/>
              </p:cNvSpPr>
              <p:nvPr/>
            </p:nvSpPr>
            <p:spPr bwMode="auto">
              <a:xfrm flipH="1">
                <a:off x="2072532" y="1607696"/>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98" name="Line 93"/>
              <p:cNvSpPr>
                <a:spLocks noChangeShapeType="1"/>
              </p:cNvSpPr>
              <p:nvPr/>
            </p:nvSpPr>
            <p:spPr bwMode="auto">
              <a:xfrm flipH="1">
                <a:off x="2072532" y="1587058"/>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99" name="Line 94"/>
              <p:cNvSpPr>
                <a:spLocks noChangeShapeType="1"/>
              </p:cNvSpPr>
              <p:nvPr/>
            </p:nvSpPr>
            <p:spPr bwMode="auto">
              <a:xfrm flipH="1">
                <a:off x="2051894" y="1564833"/>
                <a:ext cx="39688"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00" name="Line 122"/>
              <p:cNvSpPr>
                <a:spLocks noChangeShapeType="1"/>
              </p:cNvSpPr>
              <p:nvPr/>
            </p:nvSpPr>
            <p:spPr bwMode="auto">
              <a:xfrm flipH="1">
                <a:off x="2072532" y="1471172"/>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01" name="Line 123"/>
              <p:cNvSpPr>
                <a:spLocks noChangeShapeType="1"/>
              </p:cNvSpPr>
              <p:nvPr/>
            </p:nvSpPr>
            <p:spPr bwMode="auto">
              <a:xfrm flipH="1">
                <a:off x="2072532" y="1418783"/>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02" name="Line 124"/>
              <p:cNvSpPr>
                <a:spLocks noChangeShapeType="1"/>
              </p:cNvSpPr>
              <p:nvPr/>
            </p:nvSpPr>
            <p:spPr bwMode="auto">
              <a:xfrm flipH="1">
                <a:off x="2072532" y="1375921"/>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03" name="Line 125"/>
              <p:cNvSpPr>
                <a:spLocks noChangeShapeType="1"/>
              </p:cNvSpPr>
              <p:nvPr/>
            </p:nvSpPr>
            <p:spPr bwMode="auto">
              <a:xfrm flipH="1">
                <a:off x="2072532" y="1344171"/>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04" name="Line 126"/>
              <p:cNvSpPr>
                <a:spLocks noChangeShapeType="1"/>
              </p:cNvSpPr>
              <p:nvPr/>
            </p:nvSpPr>
            <p:spPr bwMode="auto">
              <a:xfrm flipH="1">
                <a:off x="2072532" y="1314008"/>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05" name="Line 127"/>
              <p:cNvSpPr>
                <a:spLocks noChangeShapeType="1"/>
              </p:cNvSpPr>
              <p:nvPr/>
            </p:nvSpPr>
            <p:spPr bwMode="auto">
              <a:xfrm flipH="1">
                <a:off x="2072532" y="1291783"/>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06" name="Line 128"/>
              <p:cNvSpPr>
                <a:spLocks noChangeShapeType="1"/>
              </p:cNvSpPr>
              <p:nvPr/>
            </p:nvSpPr>
            <p:spPr bwMode="auto">
              <a:xfrm flipH="1">
                <a:off x="2072532" y="1282258"/>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07" name="Line 129"/>
              <p:cNvSpPr>
                <a:spLocks noChangeShapeType="1"/>
              </p:cNvSpPr>
              <p:nvPr/>
            </p:nvSpPr>
            <p:spPr bwMode="auto">
              <a:xfrm flipH="1">
                <a:off x="2072532" y="1260034"/>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08" name="Line 130"/>
              <p:cNvSpPr>
                <a:spLocks noChangeShapeType="1"/>
              </p:cNvSpPr>
              <p:nvPr/>
            </p:nvSpPr>
            <p:spPr bwMode="auto">
              <a:xfrm flipH="1">
                <a:off x="2051894" y="1229871"/>
                <a:ext cx="39688"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09" name="Line 159"/>
              <p:cNvSpPr>
                <a:spLocks noChangeShapeType="1"/>
              </p:cNvSpPr>
              <p:nvPr/>
            </p:nvSpPr>
            <p:spPr bwMode="auto">
              <a:xfrm flipH="1">
                <a:off x="2072532" y="1134622"/>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0" name="Line 160"/>
              <p:cNvSpPr>
                <a:spLocks noChangeShapeType="1"/>
              </p:cNvSpPr>
              <p:nvPr/>
            </p:nvSpPr>
            <p:spPr bwMode="auto">
              <a:xfrm flipH="1">
                <a:off x="2072532" y="1071121"/>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1" name="Line 161"/>
              <p:cNvSpPr>
                <a:spLocks noChangeShapeType="1"/>
              </p:cNvSpPr>
              <p:nvPr/>
            </p:nvSpPr>
            <p:spPr bwMode="auto">
              <a:xfrm flipH="1">
                <a:off x="2072532" y="1029846"/>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2" name="Line 162"/>
              <p:cNvSpPr>
                <a:spLocks noChangeShapeType="1"/>
              </p:cNvSpPr>
              <p:nvPr/>
            </p:nvSpPr>
            <p:spPr bwMode="auto">
              <a:xfrm flipH="1">
                <a:off x="2072532" y="998097"/>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3" name="Line 163"/>
              <p:cNvSpPr>
                <a:spLocks noChangeShapeType="1"/>
              </p:cNvSpPr>
              <p:nvPr/>
            </p:nvSpPr>
            <p:spPr bwMode="auto">
              <a:xfrm flipH="1">
                <a:off x="2072532" y="977459"/>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4" name="Line 164"/>
              <p:cNvSpPr>
                <a:spLocks noChangeShapeType="1"/>
              </p:cNvSpPr>
              <p:nvPr/>
            </p:nvSpPr>
            <p:spPr bwMode="auto">
              <a:xfrm flipH="1">
                <a:off x="2072532" y="945708"/>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5" name="Line 165"/>
              <p:cNvSpPr>
                <a:spLocks noChangeShapeType="1"/>
              </p:cNvSpPr>
              <p:nvPr/>
            </p:nvSpPr>
            <p:spPr bwMode="auto">
              <a:xfrm flipH="1">
                <a:off x="2072532" y="934596"/>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6" name="Line 166"/>
              <p:cNvSpPr>
                <a:spLocks noChangeShapeType="1"/>
              </p:cNvSpPr>
              <p:nvPr/>
            </p:nvSpPr>
            <p:spPr bwMode="auto">
              <a:xfrm flipH="1">
                <a:off x="2072532" y="913959"/>
                <a:ext cx="19050"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7" name="Line 167"/>
              <p:cNvSpPr>
                <a:spLocks noChangeShapeType="1"/>
              </p:cNvSpPr>
              <p:nvPr/>
            </p:nvSpPr>
            <p:spPr bwMode="auto">
              <a:xfrm flipH="1">
                <a:off x="2051894" y="904434"/>
                <a:ext cx="39688"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8" name="Line 196"/>
              <p:cNvSpPr>
                <a:spLocks noChangeShapeType="1"/>
              </p:cNvSpPr>
              <p:nvPr/>
            </p:nvSpPr>
            <p:spPr bwMode="auto">
              <a:xfrm flipV="1">
                <a:off x="2091580" y="893321"/>
                <a:ext cx="1589" cy="133349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9" name="Line 232"/>
              <p:cNvSpPr>
                <a:spLocks noChangeShapeType="1"/>
              </p:cNvSpPr>
              <p:nvPr/>
            </p:nvSpPr>
            <p:spPr bwMode="auto">
              <a:xfrm>
                <a:off x="2091582" y="893321"/>
                <a:ext cx="1438274"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0" name="Line 233"/>
              <p:cNvSpPr>
                <a:spLocks noChangeShapeType="1"/>
              </p:cNvSpPr>
              <p:nvPr/>
            </p:nvSpPr>
            <p:spPr bwMode="auto">
              <a:xfrm flipV="1">
                <a:off x="3529856" y="893321"/>
                <a:ext cx="1589" cy="133349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1" name="Line 234"/>
              <p:cNvSpPr>
                <a:spLocks noChangeShapeType="1"/>
              </p:cNvSpPr>
              <p:nvPr/>
            </p:nvSpPr>
            <p:spPr bwMode="auto">
              <a:xfrm>
                <a:off x="2102693" y="2226820"/>
                <a:ext cx="1589" cy="41275"/>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3" name="Line 236"/>
              <p:cNvSpPr>
                <a:spLocks noChangeShapeType="1"/>
              </p:cNvSpPr>
              <p:nvPr/>
            </p:nvSpPr>
            <p:spPr bwMode="auto">
              <a:xfrm>
                <a:off x="2161430"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4" name="Line 237"/>
              <p:cNvSpPr>
                <a:spLocks noChangeShapeType="1"/>
              </p:cNvSpPr>
              <p:nvPr/>
            </p:nvSpPr>
            <p:spPr bwMode="auto">
              <a:xfrm>
                <a:off x="2221756"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5" name="Line 238"/>
              <p:cNvSpPr>
                <a:spLocks noChangeShapeType="1"/>
              </p:cNvSpPr>
              <p:nvPr/>
            </p:nvSpPr>
            <p:spPr bwMode="auto">
              <a:xfrm>
                <a:off x="2282081"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6" name="Line 239"/>
              <p:cNvSpPr>
                <a:spLocks noChangeShapeType="1"/>
              </p:cNvSpPr>
              <p:nvPr/>
            </p:nvSpPr>
            <p:spPr bwMode="auto">
              <a:xfrm>
                <a:off x="2342405"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7" name="Line 240"/>
              <p:cNvSpPr>
                <a:spLocks noChangeShapeType="1"/>
              </p:cNvSpPr>
              <p:nvPr/>
            </p:nvSpPr>
            <p:spPr bwMode="auto">
              <a:xfrm>
                <a:off x="2382093" y="2226820"/>
                <a:ext cx="1589" cy="41275"/>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9" name="Line 242"/>
              <p:cNvSpPr>
                <a:spLocks noChangeShapeType="1"/>
              </p:cNvSpPr>
              <p:nvPr/>
            </p:nvSpPr>
            <p:spPr bwMode="auto">
              <a:xfrm>
                <a:off x="2442418"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0" name="Line 243"/>
              <p:cNvSpPr>
                <a:spLocks noChangeShapeType="1"/>
              </p:cNvSpPr>
              <p:nvPr/>
            </p:nvSpPr>
            <p:spPr bwMode="auto">
              <a:xfrm>
                <a:off x="2501155"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1" name="Line 244"/>
              <p:cNvSpPr>
                <a:spLocks noChangeShapeType="1"/>
              </p:cNvSpPr>
              <p:nvPr/>
            </p:nvSpPr>
            <p:spPr bwMode="auto">
              <a:xfrm>
                <a:off x="2561480"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2" name="Line 245"/>
              <p:cNvSpPr>
                <a:spLocks noChangeShapeType="1"/>
              </p:cNvSpPr>
              <p:nvPr/>
            </p:nvSpPr>
            <p:spPr bwMode="auto">
              <a:xfrm>
                <a:off x="2621806"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3" name="Line 246"/>
              <p:cNvSpPr>
                <a:spLocks noChangeShapeType="1"/>
              </p:cNvSpPr>
              <p:nvPr/>
            </p:nvSpPr>
            <p:spPr bwMode="auto">
              <a:xfrm>
                <a:off x="2661492" y="2226820"/>
                <a:ext cx="1589" cy="41275"/>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5" name="Line 248"/>
              <p:cNvSpPr>
                <a:spLocks noChangeShapeType="1"/>
              </p:cNvSpPr>
              <p:nvPr/>
            </p:nvSpPr>
            <p:spPr bwMode="auto">
              <a:xfrm>
                <a:off x="2721817"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6" name="Line 249"/>
              <p:cNvSpPr>
                <a:spLocks noChangeShapeType="1"/>
              </p:cNvSpPr>
              <p:nvPr/>
            </p:nvSpPr>
            <p:spPr bwMode="auto">
              <a:xfrm>
                <a:off x="2780555"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7" name="Line 250"/>
              <p:cNvSpPr>
                <a:spLocks noChangeShapeType="1"/>
              </p:cNvSpPr>
              <p:nvPr/>
            </p:nvSpPr>
            <p:spPr bwMode="auto">
              <a:xfrm>
                <a:off x="2840881"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8" name="Line 251"/>
              <p:cNvSpPr>
                <a:spLocks noChangeShapeType="1"/>
              </p:cNvSpPr>
              <p:nvPr/>
            </p:nvSpPr>
            <p:spPr bwMode="auto">
              <a:xfrm>
                <a:off x="2901205"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9" name="Line 252"/>
              <p:cNvSpPr>
                <a:spLocks noChangeShapeType="1"/>
              </p:cNvSpPr>
              <p:nvPr/>
            </p:nvSpPr>
            <p:spPr bwMode="auto">
              <a:xfrm>
                <a:off x="2940893" y="2226820"/>
                <a:ext cx="1589" cy="41275"/>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1" name="Line 254"/>
              <p:cNvSpPr>
                <a:spLocks noChangeShapeType="1"/>
              </p:cNvSpPr>
              <p:nvPr/>
            </p:nvSpPr>
            <p:spPr bwMode="auto">
              <a:xfrm>
                <a:off x="2990105"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2" name="Line 255"/>
              <p:cNvSpPr>
                <a:spLocks noChangeShapeType="1"/>
              </p:cNvSpPr>
              <p:nvPr/>
            </p:nvSpPr>
            <p:spPr bwMode="auto">
              <a:xfrm>
                <a:off x="3040906"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3" name="Line 256"/>
              <p:cNvSpPr>
                <a:spLocks noChangeShapeType="1"/>
              </p:cNvSpPr>
              <p:nvPr/>
            </p:nvSpPr>
            <p:spPr bwMode="auto">
              <a:xfrm>
                <a:off x="3090117"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4" name="Line 257"/>
              <p:cNvSpPr>
                <a:spLocks noChangeShapeType="1"/>
              </p:cNvSpPr>
              <p:nvPr/>
            </p:nvSpPr>
            <p:spPr bwMode="auto">
              <a:xfrm>
                <a:off x="3140918"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5" name="Line 258"/>
              <p:cNvSpPr>
                <a:spLocks noChangeShapeType="1"/>
              </p:cNvSpPr>
              <p:nvPr/>
            </p:nvSpPr>
            <p:spPr bwMode="auto">
              <a:xfrm>
                <a:off x="3210767" y="2226820"/>
                <a:ext cx="1589" cy="41275"/>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7" name="Line 260"/>
              <p:cNvSpPr>
                <a:spLocks noChangeShapeType="1"/>
              </p:cNvSpPr>
              <p:nvPr/>
            </p:nvSpPr>
            <p:spPr bwMode="auto">
              <a:xfrm>
                <a:off x="3269506"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8" name="Line 261"/>
              <p:cNvSpPr>
                <a:spLocks noChangeShapeType="1"/>
              </p:cNvSpPr>
              <p:nvPr/>
            </p:nvSpPr>
            <p:spPr bwMode="auto">
              <a:xfrm>
                <a:off x="3329829"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9" name="Line 262"/>
              <p:cNvSpPr>
                <a:spLocks noChangeShapeType="1"/>
              </p:cNvSpPr>
              <p:nvPr/>
            </p:nvSpPr>
            <p:spPr bwMode="auto">
              <a:xfrm>
                <a:off x="3390155"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0" name="Line 263"/>
              <p:cNvSpPr>
                <a:spLocks noChangeShapeType="1"/>
              </p:cNvSpPr>
              <p:nvPr/>
            </p:nvSpPr>
            <p:spPr bwMode="auto">
              <a:xfrm>
                <a:off x="3450480" y="2226820"/>
                <a:ext cx="1589" cy="2063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1" name="Line 264"/>
              <p:cNvSpPr>
                <a:spLocks noChangeShapeType="1"/>
              </p:cNvSpPr>
              <p:nvPr/>
            </p:nvSpPr>
            <p:spPr bwMode="auto">
              <a:xfrm>
                <a:off x="3490167" y="2226820"/>
                <a:ext cx="1589" cy="41275"/>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3" name="Line 266"/>
              <p:cNvSpPr>
                <a:spLocks noChangeShapeType="1"/>
              </p:cNvSpPr>
              <p:nvPr/>
            </p:nvSpPr>
            <p:spPr bwMode="auto">
              <a:xfrm>
                <a:off x="2091582" y="2226821"/>
                <a:ext cx="1438274" cy="1588"/>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pic>
            <p:nvPicPr>
              <p:cNvPr id="454" name="Picture 269"/>
              <p:cNvPicPr>
                <a:picLocks noChangeAspect="1" noChangeArrowheads="1"/>
              </p:cNvPicPr>
              <p:nvPr/>
            </p:nvPicPr>
            <p:blipFill>
              <a:blip r:embed="rId11" cstate="print"/>
              <a:srcRect r="4666"/>
              <a:stretch>
                <a:fillRect/>
              </a:stretch>
            </p:blipFill>
            <p:spPr bwMode="auto">
              <a:xfrm>
                <a:off x="2102693" y="904434"/>
                <a:ext cx="1427163" cy="1322387"/>
              </a:xfrm>
              <a:prstGeom prst="rect">
                <a:avLst/>
              </a:prstGeom>
              <a:noFill/>
              <a:ln w="9525">
                <a:noFill/>
                <a:miter lim="800000"/>
                <a:headEnd/>
                <a:tailEnd/>
              </a:ln>
            </p:spPr>
          </p:pic>
        </p:grpSp>
        <p:sp>
          <p:nvSpPr>
            <p:cNvPr id="282" name="Line 1847"/>
            <p:cNvSpPr>
              <a:spLocks noChangeShapeType="1"/>
            </p:cNvSpPr>
            <p:nvPr/>
          </p:nvSpPr>
          <p:spPr bwMode="auto">
            <a:xfrm flipH="1">
              <a:off x="6643822" y="4063112"/>
              <a:ext cx="12549"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3" name="Line 1848"/>
            <p:cNvSpPr>
              <a:spLocks noChangeShapeType="1"/>
            </p:cNvSpPr>
            <p:nvPr/>
          </p:nvSpPr>
          <p:spPr bwMode="auto">
            <a:xfrm flipH="1">
              <a:off x="6643822" y="4020736"/>
              <a:ext cx="12549"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4" name="Line 1849"/>
            <p:cNvSpPr>
              <a:spLocks noChangeShapeType="1"/>
            </p:cNvSpPr>
            <p:nvPr/>
          </p:nvSpPr>
          <p:spPr bwMode="auto">
            <a:xfrm flipH="1">
              <a:off x="6643822" y="3987083"/>
              <a:ext cx="12549"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5" name="Line 1850"/>
            <p:cNvSpPr>
              <a:spLocks noChangeShapeType="1"/>
            </p:cNvSpPr>
            <p:nvPr/>
          </p:nvSpPr>
          <p:spPr bwMode="auto">
            <a:xfrm flipH="1">
              <a:off x="6643822" y="3960910"/>
              <a:ext cx="12549"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6" name="Line 1851"/>
            <p:cNvSpPr>
              <a:spLocks noChangeShapeType="1"/>
            </p:cNvSpPr>
            <p:nvPr/>
          </p:nvSpPr>
          <p:spPr bwMode="auto">
            <a:xfrm flipH="1">
              <a:off x="6643822" y="3935982"/>
              <a:ext cx="12549"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7" name="Line 1852"/>
            <p:cNvSpPr>
              <a:spLocks noChangeShapeType="1"/>
            </p:cNvSpPr>
            <p:nvPr/>
          </p:nvSpPr>
          <p:spPr bwMode="auto">
            <a:xfrm flipH="1">
              <a:off x="6643822" y="3918533"/>
              <a:ext cx="12549"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8" name="Line 1853"/>
            <p:cNvSpPr>
              <a:spLocks noChangeShapeType="1"/>
            </p:cNvSpPr>
            <p:nvPr/>
          </p:nvSpPr>
          <p:spPr bwMode="auto">
            <a:xfrm flipH="1">
              <a:off x="6643822" y="3909808"/>
              <a:ext cx="12549"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9" name="Line 1854"/>
            <p:cNvSpPr>
              <a:spLocks noChangeShapeType="1"/>
            </p:cNvSpPr>
            <p:nvPr/>
          </p:nvSpPr>
          <p:spPr bwMode="auto">
            <a:xfrm flipH="1">
              <a:off x="6643822" y="3893605"/>
              <a:ext cx="12549"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0" name="Line 1855"/>
            <p:cNvSpPr>
              <a:spLocks noChangeShapeType="1"/>
            </p:cNvSpPr>
            <p:nvPr/>
          </p:nvSpPr>
          <p:spPr bwMode="auto">
            <a:xfrm flipH="1">
              <a:off x="6631274" y="3867431"/>
              <a:ext cx="25096"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1" name="Line 1884"/>
            <p:cNvSpPr>
              <a:spLocks noChangeShapeType="1"/>
            </p:cNvSpPr>
            <p:nvPr/>
          </p:nvSpPr>
          <p:spPr bwMode="auto">
            <a:xfrm flipH="1">
              <a:off x="6643822" y="3854902"/>
              <a:ext cx="12549"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2" name="Line 1885"/>
            <p:cNvSpPr>
              <a:spLocks noChangeShapeType="1"/>
            </p:cNvSpPr>
            <p:nvPr/>
          </p:nvSpPr>
          <p:spPr bwMode="auto">
            <a:xfrm flipH="1">
              <a:off x="6643822" y="3803801"/>
              <a:ext cx="12549"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3" name="Line 1886"/>
            <p:cNvSpPr>
              <a:spLocks noChangeShapeType="1"/>
            </p:cNvSpPr>
            <p:nvPr/>
          </p:nvSpPr>
          <p:spPr bwMode="auto">
            <a:xfrm flipH="1">
              <a:off x="6643822" y="3770149"/>
              <a:ext cx="12549"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4" name="Line 1887"/>
            <p:cNvSpPr>
              <a:spLocks noChangeShapeType="1"/>
            </p:cNvSpPr>
            <p:nvPr/>
          </p:nvSpPr>
          <p:spPr bwMode="auto">
            <a:xfrm flipH="1">
              <a:off x="6643822" y="3745222"/>
              <a:ext cx="12549"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5" name="Line 1888"/>
            <p:cNvSpPr>
              <a:spLocks noChangeShapeType="1"/>
            </p:cNvSpPr>
            <p:nvPr/>
          </p:nvSpPr>
          <p:spPr bwMode="auto">
            <a:xfrm flipH="1">
              <a:off x="6643822" y="3727773"/>
              <a:ext cx="12549"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6" name="Line 1889"/>
            <p:cNvSpPr>
              <a:spLocks noChangeShapeType="1"/>
            </p:cNvSpPr>
            <p:nvPr/>
          </p:nvSpPr>
          <p:spPr bwMode="auto">
            <a:xfrm flipH="1">
              <a:off x="6643822" y="3702845"/>
              <a:ext cx="12549"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7" name="Line 1890"/>
            <p:cNvSpPr>
              <a:spLocks noChangeShapeType="1"/>
            </p:cNvSpPr>
            <p:nvPr/>
          </p:nvSpPr>
          <p:spPr bwMode="auto">
            <a:xfrm flipH="1">
              <a:off x="6643822" y="3694120"/>
              <a:ext cx="12549"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8" name="Line 1891"/>
            <p:cNvSpPr>
              <a:spLocks noChangeShapeType="1"/>
            </p:cNvSpPr>
            <p:nvPr/>
          </p:nvSpPr>
          <p:spPr bwMode="auto">
            <a:xfrm flipH="1">
              <a:off x="6643822" y="3677918"/>
              <a:ext cx="12549"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9" name="Line 1892"/>
            <p:cNvSpPr>
              <a:spLocks noChangeShapeType="1"/>
            </p:cNvSpPr>
            <p:nvPr/>
          </p:nvSpPr>
          <p:spPr bwMode="auto">
            <a:xfrm flipH="1">
              <a:off x="6631274" y="3669194"/>
              <a:ext cx="25096"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0" name="Line 1921"/>
            <p:cNvSpPr>
              <a:spLocks noChangeShapeType="1"/>
            </p:cNvSpPr>
            <p:nvPr/>
          </p:nvSpPr>
          <p:spPr bwMode="auto">
            <a:xfrm flipV="1">
              <a:off x="6707692" y="3596969"/>
              <a:ext cx="966" cy="107561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1" name="Line 1956"/>
            <p:cNvSpPr>
              <a:spLocks noChangeShapeType="1"/>
            </p:cNvSpPr>
            <p:nvPr/>
          </p:nvSpPr>
          <p:spPr bwMode="auto">
            <a:xfrm>
              <a:off x="6656370" y="3660469"/>
              <a:ext cx="893803"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2" name="Line 1957"/>
            <p:cNvSpPr>
              <a:spLocks noChangeShapeType="1"/>
            </p:cNvSpPr>
            <p:nvPr/>
          </p:nvSpPr>
          <p:spPr bwMode="auto">
            <a:xfrm flipV="1">
              <a:off x="7601494" y="3596969"/>
              <a:ext cx="966" cy="107561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3" name="Line 1958"/>
            <p:cNvSpPr>
              <a:spLocks noChangeShapeType="1"/>
            </p:cNvSpPr>
            <p:nvPr/>
          </p:nvSpPr>
          <p:spPr bwMode="auto">
            <a:xfrm>
              <a:off x="6713483" y="4672588"/>
              <a:ext cx="966" cy="33653"/>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5" name="Line 1960"/>
            <p:cNvSpPr>
              <a:spLocks noChangeShapeType="1"/>
            </p:cNvSpPr>
            <p:nvPr/>
          </p:nvSpPr>
          <p:spPr bwMode="auto">
            <a:xfrm>
              <a:off x="6751126"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6" name="Line 1961"/>
            <p:cNvSpPr>
              <a:spLocks noChangeShapeType="1"/>
            </p:cNvSpPr>
            <p:nvPr/>
          </p:nvSpPr>
          <p:spPr bwMode="auto">
            <a:xfrm>
              <a:off x="6787805"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7" name="Line 1962"/>
            <p:cNvSpPr>
              <a:spLocks noChangeShapeType="1"/>
            </p:cNvSpPr>
            <p:nvPr/>
          </p:nvSpPr>
          <p:spPr bwMode="auto">
            <a:xfrm>
              <a:off x="6825449"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8" name="Line 1963"/>
            <p:cNvSpPr>
              <a:spLocks noChangeShapeType="1"/>
            </p:cNvSpPr>
            <p:nvPr/>
          </p:nvSpPr>
          <p:spPr bwMode="auto">
            <a:xfrm>
              <a:off x="6863093"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9" name="Line 1964"/>
            <p:cNvSpPr>
              <a:spLocks noChangeShapeType="1"/>
            </p:cNvSpPr>
            <p:nvPr/>
          </p:nvSpPr>
          <p:spPr bwMode="auto">
            <a:xfrm>
              <a:off x="6887223" y="4672588"/>
              <a:ext cx="966" cy="33653"/>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1" name="Line 1966"/>
            <p:cNvSpPr>
              <a:spLocks noChangeShapeType="1"/>
            </p:cNvSpPr>
            <p:nvPr/>
          </p:nvSpPr>
          <p:spPr bwMode="auto">
            <a:xfrm>
              <a:off x="6924868"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2" name="Line 1967"/>
            <p:cNvSpPr>
              <a:spLocks noChangeShapeType="1"/>
            </p:cNvSpPr>
            <p:nvPr/>
          </p:nvSpPr>
          <p:spPr bwMode="auto">
            <a:xfrm>
              <a:off x="6962511"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3" name="Line 1968"/>
            <p:cNvSpPr>
              <a:spLocks noChangeShapeType="1"/>
            </p:cNvSpPr>
            <p:nvPr/>
          </p:nvSpPr>
          <p:spPr bwMode="auto">
            <a:xfrm>
              <a:off x="6999191"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4" name="Line 1969"/>
            <p:cNvSpPr>
              <a:spLocks noChangeShapeType="1"/>
            </p:cNvSpPr>
            <p:nvPr/>
          </p:nvSpPr>
          <p:spPr bwMode="auto">
            <a:xfrm>
              <a:off x="7036834"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5" name="Line 1970"/>
            <p:cNvSpPr>
              <a:spLocks noChangeShapeType="1"/>
            </p:cNvSpPr>
            <p:nvPr/>
          </p:nvSpPr>
          <p:spPr bwMode="auto">
            <a:xfrm>
              <a:off x="7061931" y="4672588"/>
              <a:ext cx="966" cy="33653"/>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7" name="Line 1972"/>
            <p:cNvSpPr>
              <a:spLocks noChangeShapeType="1"/>
            </p:cNvSpPr>
            <p:nvPr/>
          </p:nvSpPr>
          <p:spPr bwMode="auto">
            <a:xfrm>
              <a:off x="7098609"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8" name="Line 1973"/>
            <p:cNvSpPr>
              <a:spLocks noChangeShapeType="1"/>
            </p:cNvSpPr>
            <p:nvPr/>
          </p:nvSpPr>
          <p:spPr bwMode="auto">
            <a:xfrm>
              <a:off x="7136253"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9" name="Line 1974"/>
            <p:cNvSpPr>
              <a:spLocks noChangeShapeType="1"/>
            </p:cNvSpPr>
            <p:nvPr/>
          </p:nvSpPr>
          <p:spPr bwMode="auto">
            <a:xfrm>
              <a:off x="7172932"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0" name="Line 1975"/>
            <p:cNvSpPr>
              <a:spLocks noChangeShapeType="1"/>
            </p:cNvSpPr>
            <p:nvPr/>
          </p:nvSpPr>
          <p:spPr bwMode="auto">
            <a:xfrm>
              <a:off x="7210575"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1" name="Line 1976"/>
            <p:cNvSpPr>
              <a:spLocks noChangeShapeType="1"/>
            </p:cNvSpPr>
            <p:nvPr/>
          </p:nvSpPr>
          <p:spPr bwMode="auto">
            <a:xfrm>
              <a:off x="7235671" y="4672588"/>
              <a:ext cx="966" cy="33653"/>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3" name="Line 1978"/>
            <p:cNvSpPr>
              <a:spLocks noChangeShapeType="1"/>
            </p:cNvSpPr>
            <p:nvPr/>
          </p:nvSpPr>
          <p:spPr bwMode="auto">
            <a:xfrm>
              <a:off x="7266560"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4" name="Line 1979"/>
            <p:cNvSpPr>
              <a:spLocks noChangeShapeType="1"/>
            </p:cNvSpPr>
            <p:nvPr/>
          </p:nvSpPr>
          <p:spPr bwMode="auto">
            <a:xfrm>
              <a:off x="7297446"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5" name="Line 1980"/>
            <p:cNvSpPr>
              <a:spLocks noChangeShapeType="1"/>
            </p:cNvSpPr>
            <p:nvPr/>
          </p:nvSpPr>
          <p:spPr bwMode="auto">
            <a:xfrm>
              <a:off x="7328334"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6" name="Line 1981"/>
            <p:cNvSpPr>
              <a:spLocks noChangeShapeType="1"/>
            </p:cNvSpPr>
            <p:nvPr/>
          </p:nvSpPr>
          <p:spPr bwMode="auto">
            <a:xfrm>
              <a:off x="7359221"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7" name="Line 1982"/>
            <p:cNvSpPr>
              <a:spLocks noChangeShapeType="1"/>
            </p:cNvSpPr>
            <p:nvPr/>
          </p:nvSpPr>
          <p:spPr bwMode="auto">
            <a:xfrm>
              <a:off x="7403622" y="4672588"/>
              <a:ext cx="966" cy="33653"/>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9" name="Line 1984"/>
            <p:cNvSpPr>
              <a:spLocks noChangeShapeType="1"/>
            </p:cNvSpPr>
            <p:nvPr/>
          </p:nvSpPr>
          <p:spPr bwMode="auto">
            <a:xfrm>
              <a:off x="7440300"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30" name="Line 1985"/>
            <p:cNvSpPr>
              <a:spLocks noChangeShapeType="1"/>
            </p:cNvSpPr>
            <p:nvPr/>
          </p:nvSpPr>
          <p:spPr bwMode="auto">
            <a:xfrm>
              <a:off x="7477945"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31" name="Line 1986"/>
            <p:cNvSpPr>
              <a:spLocks noChangeShapeType="1"/>
            </p:cNvSpPr>
            <p:nvPr/>
          </p:nvSpPr>
          <p:spPr bwMode="auto">
            <a:xfrm>
              <a:off x="7514624"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32" name="Line 1987"/>
            <p:cNvSpPr>
              <a:spLocks noChangeShapeType="1"/>
            </p:cNvSpPr>
            <p:nvPr/>
          </p:nvSpPr>
          <p:spPr bwMode="auto">
            <a:xfrm>
              <a:off x="7552267" y="4672588"/>
              <a:ext cx="966" cy="17449"/>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33" name="Line 1988"/>
            <p:cNvSpPr>
              <a:spLocks noChangeShapeType="1"/>
            </p:cNvSpPr>
            <p:nvPr/>
          </p:nvSpPr>
          <p:spPr bwMode="auto">
            <a:xfrm>
              <a:off x="7577363" y="4672588"/>
              <a:ext cx="966" cy="33653"/>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35" name="Line 1990"/>
            <p:cNvSpPr>
              <a:spLocks noChangeShapeType="1"/>
            </p:cNvSpPr>
            <p:nvPr/>
          </p:nvSpPr>
          <p:spPr bwMode="auto">
            <a:xfrm>
              <a:off x="6707692" y="4672588"/>
              <a:ext cx="893803"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pic>
          <p:nvPicPr>
            <p:cNvPr id="337" name="Picture 1993"/>
            <p:cNvPicPr>
              <a:picLocks noChangeAspect="1" noChangeArrowheads="1"/>
            </p:cNvPicPr>
            <p:nvPr/>
          </p:nvPicPr>
          <p:blipFill>
            <a:blip r:embed="rId12" cstate="print"/>
            <a:srcRect r="4666"/>
            <a:stretch>
              <a:fillRect/>
            </a:stretch>
          </p:blipFill>
          <p:spPr bwMode="auto">
            <a:xfrm>
              <a:off x="6713483" y="3605694"/>
              <a:ext cx="888012" cy="1066894"/>
            </a:xfrm>
            <a:prstGeom prst="rect">
              <a:avLst/>
            </a:prstGeom>
            <a:noFill/>
            <a:ln w="9525">
              <a:noFill/>
              <a:miter lim="800000"/>
              <a:headEnd/>
              <a:tailEnd/>
            </a:ln>
          </p:spPr>
        </p:pic>
        <p:sp>
          <p:nvSpPr>
            <p:cNvPr id="338" name="Line 51"/>
            <p:cNvSpPr>
              <a:spLocks noChangeShapeType="1"/>
            </p:cNvSpPr>
            <p:nvPr/>
          </p:nvSpPr>
          <p:spPr bwMode="auto">
            <a:xfrm flipH="1">
              <a:off x="6695770" y="4598840"/>
              <a:ext cx="11583"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39" name="Line 52"/>
            <p:cNvSpPr>
              <a:spLocks noChangeShapeType="1"/>
            </p:cNvSpPr>
            <p:nvPr/>
          </p:nvSpPr>
          <p:spPr bwMode="auto">
            <a:xfrm flipH="1">
              <a:off x="6695770" y="4557708"/>
              <a:ext cx="11583"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0" name="Line 53"/>
            <p:cNvSpPr>
              <a:spLocks noChangeShapeType="1"/>
            </p:cNvSpPr>
            <p:nvPr/>
          </p:nvSpPr>
          <p:spPr bwMode="auto">
            <a:xfrm flipH="1">
              <a:off x="6695770" y="4524058"/>
              <a:ext cx="11583"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1" name="Line 54"/>
            <p:cNvSpPr>
              <a:spLocks noChangeShapeType="1"/>
            </p:cNvSpPr>
            <p:nvPr/>
          </p:nvSpPr>
          <p:spPr bwMode="auto">
            <a:xfrm flipH="1">
              <a:off x="6695770" y="4500376"/>
              <a:ext cx="11583"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2" name="Line 55"/>
            <p:cNvSpPr>
              <a:spLocks noChangeShapeType="1"/>
            </p:cNvSpPr>
            <p:nvPr/>
          </p:nvSpPr>
          <p:spPr bwMode="auto">
            <a:xfrm flipH="1">
              <a:off x="6695770" y="4475448"/>
              <a:ext cx="11583"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3" name="Line 56"/>
            <p:cNvSpPr>
              <a:spLocks noChangeShapeType="1"/>
            </p:cNvSpPr>
            <p:nvPr/>
          </p:nvSpPr>
          <p:spPr bwMode="auto">
            <a:xfrm flipH="1">
              <a:off x="6644448" y="4458000"/>
              <a:ext cx="11583"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4" name="Line 57"/>
            <p:cNvSpPr>
              <a:spLocks noChangeShapeType="1"/>
            </p:cNvSpPr>
            <p:nvPr/>
          </p:nvSpPr>
          <p:spPr bwMode="auto">
            <a:xfrm flipH="1">
              <a:off x="6644448" y="4450521"/>
              <a:ext cx="11583"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5" name="Line 58"/>
            <p:cNvSpPr>
              <a:spLocks noChangeShapeType="1"/>
            </p:cNvSpPr>
            <p:nvPr/>
          </p:nvSpPr>
          <p:spPr bwMode="auto">
            <a:xfrm flipH="1">
              <a:off x="6644448" y="4434318"/>
              <a:ext cx="11583"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6" name="Line 59"/>
            <p:cNvSpPr>
              <a:spLocks noChangeShapeType="1"/>
            </p:cNvSpPr>
            <p:nvPr/>
          </p:nvSpPr>
          <p:spPr bwMode="auto">
            <a:xfrm flipH="1">
              <a:off x="6631901" y="4416869"/>
              <a:ext cx="24130"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7" name="Line 86"/>
            <p:cNvSpPr>
              <a:spLocks noChangeShapeType="1"/>
            </p:cNvSpPr>
            <p:nvPr/>
          </p:nvSpPr>
          <p:spPr bwMode="auto">
            <a:xfrm flipH="1">
              <a:off x="6644448" y="4343333"/>
              <a:ext cx="11583"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8" name="Line 87"/>
            <p:cNvSpPr>
              <a:spLocks noChangeShapeType="1"/>
            </p:cNvSpPr>
            <p:nvPr/>
          </p:nvSpPr>
          <p:spPr bwMode="auto">
            <a:xfrm flipH="1">
              <a:off x="6644448" y="4302203"/>
              <a:ext cx="11583"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9" name="Line 88"/>
            <p:cNvSpPr>
              <a:spLocks noChangeShapeType="1"/>
            </p:cNvSpPr>
            <p:nvPr/>
          </p:nvSpPr>
          <p:spPr bwMode="auto">
            <a:xfrm flipH="1">
              <a:off x="6644448" y="4268550"/>
              <a:ext cx="11583"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0" name="Line 89"/>
            <p:cNvSpPr>
              <a:spLocks noChangeShapeType="1"/>
            </p:cNvSpPr>
            <p:nvPr/>
          </p:nvSpPr>
          <p:spPr bwMode="auto">
            <a:xfrm flipH="1">
              <a:off x="6644448" y="4243623"/>
              <a:ext cx="11583"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1" name="Line 90"/>
            <p:cNvSpPr>
              <a:spLocks noChangeShapeType="1"/>
            </p:cNvSpPr>
            <p:nvPr/>
          </p:nvSpPr>
          <p:spPr bwMode="auto">
            <a:xfrm flipH="1">
              <a:off x="6644448" y="4219943"/>
              <a:ext cx="11583"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2" name="Line 91"/>
            <p:cNvSpPr>
              <a:spLocks noChangeShapeType="1"/>
            </p:cNvSpPr>
            <p:nvPr/>
          </p:nvSpPr>
          <p:spPr bwMode="auto">
            <a:xfrm flipH="1">
              <a:off x="6644448" y="4202494"/>
              <a:ext cx="11583"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3" name="Line 92"/>
            <p:cNvSpPr>
              <a:spLocks noChangeShapeType="1"/>
            </p:cNvSpPr>
            <p:nvPr/>
          </p:nvSpPr>
          <p:spPr bwMode="auto">
            <a:xfrm flipH="1">
              <a:off x="6644448" y="4195015"/>
              <a:ext cx="11583"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4" name="Line 93"/>
            <p:cNvSpPr>
              <a:spLocks noChangeShapeType="1"/>
            </p:cNvSpPr>
            <p:nvPr/>
          </p:nvSpPr>
          <p:spPr bwMode="auto">
            <a:xfrm flipH="1">
              <a:off x="6644448" y="4178812"/>
              <a:ext cx="11583"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5" name="Line 94"/>
            <p:cNvSpPr>
              <a:spLocks noChangeShapeType="1"/>
            </p:cNvSpPr>
            <p:nvPr/>
          </p:nvSpPr>
          <p:spPr bwMode="auto">
            <a:xfrm flipH="1">
              <a:off x="6631901" y="4161363"/>
              <a:ext cx="24130"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6" name="Line 122"/>
            <p:cNvSpPr>
              <a:spLocks noChangeShapeType="1"/>
            </p:cNvSpPr>
            <p:nvPr/>
          </p:nvSpPr>
          <p:spPr bwMode="auto">
            <a:xfrm flipH="1">
              <a:off x="6644448" y="4087827"/>
              <a:ext cx="11583" cy="1246"/>
            </a:xfrm>
            <a:prstGeom prst="line">
              <a:avLst/>
            </a:prstGeom>
            <a:noFill/>
            <a:ln w="9525">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sysClr val="windowText" lastClr="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pic>
          <p:nvPicPr>
            <p:cNvPr id="357" name="Picture 11"/>
            <p:cNvPicPr>
              <a:picLocks noChangeAspect="1" noChangeArrowheads="1"/>
            </p:cNvPicPr>
            <p:nvPr/>
          </p:nvPicPr>
          <p:blipFill>
            <a:blip r:embed="rId13" cstate="print"/>
            <a:srcRect/>
            <a:stretch>
              <a:fillRect/>
            </a:stretch>
          </p:blipFill>
          <p:spPr bwMode="auto">
            <a:xfrm>
              <a:off x="7715369" y="3455484"/>
              <a:ext cx="1178964" cy="1454145"/>
            </a:xfrm>
            <a:prstGeom prst="rect">
              <a:avLst/>
            </a:prstGeom>
            <a:noFill/>
            <a:ln w="9525">
              <a:noFill/>
              <a:miter lim="800000"/>
              <a:headEnd/>
              <a:tailEnd/>
            </a:ln>
            <a:effectLst/>
          </p:spPr>
        </p:pic>
        <p:sp>
          <p:nvSpPr>
            <p:cNvPr id="358" name="正方形/長方形 357"/>
            <p:cNvSpPr/>
            <p:nvPr/>
          </p:nvSpPr>
          <p:spPr>
            <a:xfrm>
              <a:off x="8190510" y="3572380"/>
              <a:ext cx="394349" cy="706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9" name="正方形/長方形 358"/>
            <p:cNvSpPr/>
            <p:nvPr/>
          </p:nvSpPr>
          <p:spPr>
            <a:xfrm rot="5400000">
              <a:off x="7145802" y="4010457"/>
              <a:ext cx="1315730" cy="1133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61" name="正方形/長方形 360"/>
            <p:cNvSpPr/>
            <p:nvPr/>
          </p:nvSpPr>
          <p:spPr>
            <a:xfrm>
              <a:off x="7868406" y="4725827"/>
              <a:ext cx="939881" cy="1424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63" name="正方形/長方形 362"/>
            <p:cNvSpPr/>
            <p:nvPr/>
          </p:nvSpPr>
          <p:spPr>
            <a:xfrm>
              <a:off x="5425547" y="4011680"/>
              <a:ext cx="3420621" cy="330289"/>
            </a:xfrm>
            <a:prstGeom prst="rect">
              <a:avLst/>
            </a:prstGeom>
            <a:no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64" name="正方形/長方形 363"/>
            <p:cNvSpPr/>
            <p:nvPr/>
          </p:nvSpPr>
          <p:spPr>
            <a:xfrm>
              <a:off x="5425547" y="3619405"/>
              <a:ext cx="3420621" cy="346030"/>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65" name="右矢印 364"/>
            <p:cNvSpPr/>
            <p:nvPr/>
          </p:nvSpPr>
          <p:spPr>
            <a:xfrm>
              <a:off x="5230062" y="3724099"/>
              <a:ext cx="174370" cy="196312"/>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66" name="右矢印 365"/>
            <p:cNvSpPr/>
            <p:nvPr/>
          </p:nvSpPr>
          <p:spPr>
            <a:xfrm>
              <a:off x="5227770" y="4073342"/>
              <a:ext cx="174370" cy="196312"/>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1" name="テキスト ボックス 460"/>
            <p:cNvSpPr txBox="1"/>
            <p:nvPr/>
          </p:nvSpPr>
          <p:spPr>
            <a:xfrm>
              <a:off x="4506730" y="3541531"/>
              <a:ext cx="744114" cy="477054"/>
            </a:xfrm>
            <a:prstGeom prst="rect">
              <a:avLst/>
            </a:prstGeom>
            <a:noFill/>
          </p:spPr>
          <p:txBody>
            <a:bodyPr wrap="none" rtlCol="0">
              <a:spAutoFit/>
            </a:bodyPr>
            <a:lstStyle/>
            <a:p>
              <a:pPr algn="ctr">
                <a:lnSpc>
                  <a:spcPts val="1500"/>
                </a:lnSpc>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Target </a:t>
              </a:r>
            </a:p>
            <a:p>
              <a:pPr algn="ctr">
                <a:lnSpc>
                  <a:spcPts val="1500"/>
                </a:lnSpc>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cells</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2" name="テキスト ボックス 461"/>
            <p:cNvSpPr txBox="1"/>
            <p:nvPr/>
          </p:nvSpPr>
          <p:spPr>
            <a:xfrm>
              <a:off x="4498447" y="3986553"/>
              <a:ext cx="761748" cy="477054"/>
            </a:xfrm>
            <a:prstGeom prst="rect">
              <a:avLst/>
            </a:prstGeom>
            <a:noFill/>
          </p:spPr>
          <p:txBody>
            <a:bodyPr wrap="none" rtlCol="0">
              <a:spAutoFit/>
            </a:bodyPr>
            <a:lstStyle/>
            <a:p>
              <a:pPr algn="ctr">
                <a:lnSpc>
                  <a:spcPts val="1500"/>
                </a:lnSpc>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Control</a:t>
              </a:r>
            </a:p>
            <a:p>
              <a:pPr algn="ctr">
                <a:lnSpc>
                  <a:spcPts val="1500"/>
                </a:lnSpc>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cells</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3" name="テキスト ボックス 462"/>
            <p:cNvSpPr txBox="1"/>
            <p:nvPr/>
          </p:nvSpPr>
          <p:spPr>
            <a:xfrm>
              <a:off x="4613490" y="639738"/>
              <a:ext cx="4482317" cy="307777"/>
            </a:xfrm>
            <a:prstGeom prst="rect">
              <a:avLst/>
            </a:prstGeom>
            <a:noFill/>
          </p:spPr>
          <p:txBody>
            <a:bodyPr wrap="none" rtlCol="0">
              <a:spAutoFit/>
            </a:bodyPr>
            <a:lstStyle/>
            <a:p>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Antigen-specific Cytotoxic T-lymphoma (CTL) activity</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4" name="テキスト ボックス 463"/>
            <p:cNvSpPr txBox="1"/>
            <p:nvPr/>
          </p:nvSpPr>
          <p:spPr>
            <a:xfrm>
              <a:off x="5590389" y="5827366"/>
              <a:ext cx="790602" cy="461665"/>
            </a:xfrm>
            <a:prstGeom prst="rect">
              <a:avLst/>
            </a:prstGeom>
            <a:noFill/>
          </p:spPr>
          <p:txBody>
            <a:bodyPr wrap="none" rtlCol="0">
              <a:spAutoFit/>
            </a:bodyPr>
            <a:lstStyle/>
            <a:p>
              <a:pPr algn="ctr"/>
              <a:r>
                <a:rPr lang="en-US" altLang="ja-JP" sz="1200"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ssPalmE</a:t>
              </a:r>
              <a:endPar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endParaRPr>
            </a:p>
            <a:p>
              <a:pPr algn="ct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particle</a:t>
              </a:r>
            </a:p>
          </p:txBody>
        </p:sp>
        <p:sp>
          <p:nvSpPr>
            <p:cNvPr id="465" name="テキスト ボックス 464"/>
            <p:cNvSpPr txBox="1"/>
            <p:nvPr/>
          </p:nvSpPr>
          <p:spPr>
            <a:xfrm>
              <a:off x="6697112" y="5813292"/>
              <a:ext cx="865943" cy="461665"/>
            </a:xfrm>
            <a:prstGeom prst="rect">
              <a:avLst/>
            </a:prstGeom>
            <a:noFill/>
          </p:spPr>
          <p:txBody>
            <a:bodyPr wrap="none" rtlCol="0">
              <a:spAutoFit/>
            </a:bodyPr>
            <a:lstStyle/>
            <a:p>
              <a:pPr algn="ctr"/>
              <a:r>
                <a:rPr lang="en-US" altLang="ja-JP" sz="1200" dirty="0" err="1" smtClean="0">
                  <a:latin typeface="Arial Unicode MS" panose="020B0604020202020204" pitchFamily="50" charset="-128"/>
                  <a:ea typeface="Arial Unicode MS" panose="020B0604020202020204" pitchFamily="50" charset="-128"/>
                  <a:cs typeface="Arial Unicode MS" panose="020B0604020202020204" pitchFamily="50" charset="-128"/>
                </a:rPr>
                <a:t>ssPalmE</a:t>
              </a:r>
              <a:endPar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endParaRPr>
            </a:p>
            <a:p>
              <a:pPr algn="ct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(Modified</a:t>
              </a:r>
              <a:r>
                <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rPr>
                <a:t>)</a:t>
              </a:r>
              <a:endPar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80" name="グループ化 279"/>
            <p:cNvGrpSpPr/>
            <p:nvPr/>
          </p:nvGrpSpPr>
          <p:grpSpPr>
            <a:xfrm>
              <a:off x="4674015" y="4245866"/>
              <a:ext cx="4402844" cy="2129119"/>
              <a:chOff x="828567" y="886855"/>
              <a:chExt cx="7241294" cy="5013744"/>
            </a:xfrm>
          </p:grpSpPr>
          <p:graphicFrame>
            <p:nvGraphicFramePr>
              <p:cNvPr id="455" name="グラフ 454"/>
              <p:cNvGraphicFramePr/>
              <p:nvPr>
                <p:extLst/>
              </p:nvPr>
            </p:nvGraphicFramePr>
            <p:xfrm>
              <a:off x="1120792" y="886855"/>
              <a:ext cx="6698799" cy="4140460"/>
            </p:xfrm>
            <a:graphic>
              <a:graphicData uri="http://schemas.openxmlformats.org/drawingml/2006/chart">
                <c:chart xmlns:c="http://schemas.openxmlformats.org/drawingml/2006/chart" xmlns:r="http://schemas.openxmlformats.org/officeDocument/2006/relationships" r:id="rId14"/>
              </a:graphicData>
            </a:graphic>
          </p:graphicFrame>
          <p:sp>
            <p:nvSpPr>
              <p:cNvPr id="456" name="テキスト ボックス 455"/>
              <p:cNvSpPr txBox="1"/>
              <p:nvPr/>
            </p:nvSpPr>
            <p:spPr>
              <a:xfrm rot="16200000">
                <a:off x="-829508" y="2885593"/>
                <a:ext cx="4075444" cy="759294"/>
              </a:xfrm>
              <a:prstGeom prst="rect">
                <a:avLst/>
              </a:prstGeom>
              <a:noFill/>
            </p:spPr>
            <p:txBody>
              <a:bodyPr wrap="square" rtlCol="0">
                <a:spAutoFit/>
              </a:bodyPr>
              <a:lstStyle/>
              <a:p>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Cytotoxic T lymphoma activity</a:t>
                </a:r>
                <a:r>
                  <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%Lysis)</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9" name="テキスト ボックス 458"/>
              <p:cNvSpPr txBox="1"/>
              <p:nvPr/>
            </p:nvSpPr>
            <p:spPr>
              <a:xfrm>
                <a:off x="5530446" y="4596020"/>
                <a:ext cx="2539415" cy="1304579"/>
              </a:xfrm>
              <a:prstGeom prst="rect">
                <a:avLst/>
              </a:prstGeom>
              <a:noFill/>
            </p:spPr>
            <p:txBody>
              <a:bodyPr wrap="none" rtlCol="0">
                <a:spAutoFit/>
              </a:bodyPr>
              <a:lstStyle/>
              <a:p>
                <a:pPr algn="ctr">
                  <a:lnSpc>
                    <a:spcPts val="1200"/>
                  </a:lnSpc>
                </a:pPr>
                <a:r>
                  <a:rPr kumimoji="1"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Lipofectamine</a:t>
                </a:r>
              </a:p>
              <a:p>
                <a:pPr algn="ctr">
                  <a:lnSpc>
                    <a:spcPts val="1200"/>
                  </a:lnSpc>
                </a:pP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2000</a:t>
                </a:r>
                <a:r>
                  <a:rPr lang="en-US" altLang="ja-JP" sz="1200" baseline="300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lang="en-US" altLang="ja-JP" sz="1200" baseline="30000" dirty="0">
                  <a:latin typeface="Arial Unicode MS" panose="020B0604020202020204" pitchFamily="50" charset="-128"/>
                  <a:ea typeface="Arial Unicode MS" panose="020B0604020202020204" pitchFamily="50" charset="-128"/>
                  <a:cs typeface="Arial Unicode MS" panose="020B0604020202020204" pitchFamily="50" charset="-128"/>
                </a:endParaRPr>
              </a:p>
              <a:p>
                <a:pPr algn="ctr">
                  <a:lnSpc>
                    <a:spcPts val="1200"/>
                  </a:lnSpc>
                </a:pPr>
                <a:r>
                  <a:rPr lang="ja-JP" altLang="en-US" sz="11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100" dirty="0" smtClean="0">
                    <a:latin typeface="Arial Unicode MS" panose="020B0604020202020204" pitchFamily="50" charset="-128"/>
                    <a:ea typeface="Arial Unicode MS" panose="020B0604020202020204" pitchFamily="50" charset="-128"/>
                    <a:cs typeface="Arial Unicode MS" panose="020B0604020202020204" pitchFamily="50" charset="-128"/>
                  </a:rPr>
                  <a:t>Cationic Lipoplex</a:t>
                </a:r>
                <a:r>
                  <a:rPr lang="ja-JP" altLang="en-US" sz="11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lang="en-US" altLang="ja-JP" sz="1100" dirty="0" smtClean="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466" name="テキスト ボックス 519"/>
            <p:cNvSpPr txBox="1"/>
            <p:nvPr/>
          </p:nvSpPr>
          <p:spPr>
            <a:xfrm>
              <a:off x="4809494" y="6240038"/>
              <a:ext cx="4306034" cy="523220"/>
            </a:xfrm>
            <a:prstGeom prst="rect">
              <a:avLst/>
            </a:prstGeom>
            <a:noFill/>
            <a:ln>
              <a:noFill/>
            </a:ln>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r>
                <a:rPr lang="ja-JP" altLang="en-US" sz="1400" baseline="30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ja-JP" altLang="en-US" sz="1400" baseline="30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１</a:t>
              </a: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Conventional technology</a:t>
              </a:r>
            </a:p>
            <a:p>
              <a:r>
                <a:rPr lang="ja-JP" altLang="en-US"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Multiple </a:t>
              </a: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injection of pDNA (</a:t>
              </a: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50</a:t>
              </a:r>
              <a:r>
                <a:rPr lang="ja-JP" altLang="en-US"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100 </a:t>
              </a:r>
              <a:r>
                <a:rPr lang="el-GR"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μ</a:t>
              </a: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g/mouse</a:t>
              </a: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 name="正方形/長方形 1"/>
            <p:cNvSpPr/>
            <p:nvPr/>
          </p:nvSpPr>
          <p:spPr>
            <a:xfrm>
              <a:off x="7593489" y="1030112"/>
              <a:ext cx="1412836" cy="74156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334" name="正方形/長方形 333"/>
          <p:cNvSpPr/>
          <p:nvPr/>
        </p:nvSpPr>
        <p:spPr>
          <a:xfrm>
            <a:off x="105413" y="6527290"/>
            <a:ext cx="3038011" cy="276999"/>
          </a:xfrm>
          <a:prstGeom prst="rect">
            <a:avLst/>
          </a:prstGeom>
        </p:spPr>
        <p:txBody>
          <a:bodyPr wrap="none">
            <a:spAutoFit/>
          </a:bodyPr>
          <a:lstStyle/>
          <a:p>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Akita et al. </a:t>
            </a:r>
            <a:r>
              <a:rPr lang="en-US" altLang="ja-JP" sz="1200" i="1" dirty="0" err="1" smtClean="0">
                <a:latin typeface="Arial Unicode MS" panose="020B0604020202020204" pitchFamily="50" charset="-128"/>
                <a:ea typeface="Arial Unicode MS" panose="020B0604020202020204" pitchFamily="50" charset="-128"/>
                <a:cs typeface="Arial Unicode MS" panose="020B0604020202020204" pitchFamily="50" charset="-128"/>
              </a:rPr>
              <a:t>Int</a:t>
            </a:r>
            <a:r>
              <a:rPr lang="en-US" altLang="ja-JP" sz="1200" i="1" dirty="0" smtClean="0">
                <a:latin typeface="Arial Unicode MS" panose="020B0604020202020204" pitchFamily="50" charset="-128"/>
                <a:ea typeface="Arial Unicode MS" panose="020B0604020202020204" pitchFamily="50" charset="-128"/>
                <a:cs typeface="Arial Unicode MS" panose="020B0604020202020204" pitchFamily="50" charset="-128"/>
              </a:rPr>
              <a:t> J Pharm. 490</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 142-5 (2015)</a:t>
            </a:r>
            <a:endParaRPr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60" name="テキスト ボックス 359"/>
          <p:cNvSpPr txBox="1"/>
          <p:nvPr/>
        </p:nvSpPr>
        <p:spPr>
          <a:xfrm>
            <a:off x="1398456" y="2233523"/>
            <a:ext cx="988631" cy="523220"/>
          </a:xfrm>
          <a:prstGeom prst="rect">
            <a:avLst/>
          </a:prstGeom>
          <a:noFill/>
        </p:spPr>
        <p:txBody>
          <a:bodyPr wrap="square" rtlCol="0">
            <a:spAutoFit/>
          </a:bodyPr>
          <a:lstStyle/>
          <a:p>
            <a:pPr algn="ct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Fourth</a:t>
            </a:r>
          </a:p>
          <a:p>
            <a:pPr algn="ct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ventricle</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Tree>
    <p:extLst>
      <p:ext uri="{BB962C8B-B14F-4D97-AF65-F5344CB8AC3E}">
        <p14:creationId xmlns:p14="http://schemas.microsoft.com/office/powerpoint/2010/main" val="2490079226"/>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正方形/長方形 1"/>
          <p:cNvSpPr/>
          <p:nvPr/>
        </p:nvSpPr>
        <p:spPr>
          <a:xfrm>
            <a:off x="611559" y="2060848"/>
            <a:ext cx="8302273" cy="2062103"/>
          </a:xfrm>
          <a:prstGeom prst="rect">
            <a:avLst/>
          </a:prstGeom>
        </p:spPr>
        <p:txBody>
          <a:bodyPr wrap="none">
            <a:spAutoFit/>
          </a:bodyPr>
          <a:lstStyle/>
          <a:p>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August 17, 2015 (</a:t>
            </a:r>
            <a:r>
              <a:rPr lang="en-US" altLang="ja-JP"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Today!!</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a:t>
            </a:r>
          </a:p>
          <a:p>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Track </a:t>
            </a:r>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4: Nanotechnologies for Drug </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Delivery</a:t>
            </a:r>
          </a:p>
          <a:p>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 14:10~14:35</a:t>
            </a:r>
          </a:p>
          <a:p>
            <a:endPar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endParaRPr>
          </a:p>
          <a:p>
            <a:r>
              <a:rPr lang="en-US" altLang="ja-JP" sz="2800" b="1" dirty="0">
                <a:latin typeface="Arial Unicode MS" panose="020B0604020202020204" pitchFamily="50" charset="-128"/>
                <a:ea typeface="Arial Unicode MS" panose="020B0604020202020204" pitchFamily="50" charset="-128"/>
                <a:cs typeface="Arial Unicode MS" panose="020B0604020202020204" pitchFamily="50" charset="-128"/>
              </a:rPr>
              <a:t>Particle formed by ssPalm as a </a:t>
            </a:r>
            <a:r>
              <a:rPr lang="en-US" altLang="ja-JP" sz="2800" b="1" dirty="0" err="1">
                <a:latin typeface="Arial Unicode MS" panose="020B0604020202020204" pitchFamily="50" charset="-128"/>
                <a:ea typeface="Arial Unicode MS" panose="020B0604020202020204" pitchFamily="50" charset="-128"/>
                <a:cs typeface="Arial Unicode MS" panose="020B0604020202020204" pitchFamily="50" charset="-128"/>
              </a:rPr>
              <a:t>nanoDDS</a:t>
            </a:r>
            <a:r>
              <a:rPr lang="en-US" altLang="ja-JP" sz="2800" b="1" dirty="0">
                <a:latin typeface="Arial Unicode MS" panose="020B0604020202020204" pitchFamily="50" charset="-128"/>
                <a:ea typeface="Arial Unicode MS" panose="020B0604020202020204" pitchFamily="50" charset="-128"/>
                <a:cs typeface="Arial Unicode MS" panose="020B0604020202020204" pitchFamily="50" charset="-128"/>
              </a:rPr>
              <a:t> platform </a:t>
            </a:r>
            <a:endParaRPr lang="en-US" altLang="ja-JP" sz="2800" b="1" dirty="0" smtClean="0">
              <a:latin typeface="Arial Unicode MS" panose="020B0604020202020204" pitchFamily="50" charset="-128"/>
              <a:ea typeface="Arial Unicode MS" panose="020B0604020202020204" pitchFamily="50" charset="-128"/>
              <a:cs typeface="Arial Unicode MS" panose="020B0604020202020204" pitchFamily="50" charset="-128"/>
            </a:endParaRPr>
          </a:p>
          <a:p>
            <a:r>
              <a:rPr lang="en-US" altLang="ja-JP" sz="2800" b="1" dirty="0" smtClean="0">
                <a:latin typeface="Arial Unicode MS" panose="020B0604020202020204" pitchFamily="50" charset="-128"/>
                <a:ea typeface="Arial Unicode MS" panose="020B0604020202020204" pitchFamily="50" charset="-128"/>
                <a:cs typeface="Arial Unicode MS" panose="020B0604020202020204" pitchFamily="50" charset="-128"/>
              </a:rPr>
              <a:t>for </a:t>
            </a:r>
            <a:r>
              <a:rPr lang="en-US" altLang="ja-JP" sz="2800" b="1" dirty="0">
                <a:latin typeface="Arial Unicode MS" panose="020B0604020202020204" pitchFamily="50" charset="-128"/>
                <a:ea typeface="Arial Unicode MS" panose="020B0604020202020204" pitchFamily="50" charset="-128"/>
                <a:cs typeface="Arial Unicode MS" panose="020B0604020202020204" pitchFamily="50" charset="-128"/>
              </a:rPr>
              <a:t>the genes and nucleic </a:t>
            </a:r>
            <a:r>
              <a:rPr lang="en-US" altLang="ja-JP" sz="2800" b="1" dirty="0" smtClean="0">
                <a:latin typeface="Arial Unicode MS" panose="020B0604020202020204" pitchFamily="50" charset="-128"/>
                <a:ea typeface="Arial Unicode MS" panose="020B0604020202020204" pitchFamily="50" charset="-128"/>
                <a:cs typeface="Arial Unicode MS" panose="020B0604020202020204" pitchFamily="50" charset="-128"/>
              </a:rPr>
              <a:t>acids</a:t>
            </a:r>
            <a:endParaRPr lang="en-US" altLang="ja-JP" sz="2800"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 name="正方形/長方形 2"/>
          <p:cNvSpPr/>
          <p:nvPr/>
        </p:nvSpPr>
        <p:spPr>
          <a:xfrm>
            <a:off x="1547665" y="4437112"/>
            <a:ext cx="7366168" cy="369332"/>
          </a:xfrm>
          <a:prstGeom prst="rect">
            <a:avLst/>
          </a:prstGeom>
        </p:spPr>
        <p:txBody>
          <a:bodyPr wrap="square">
            <a:spAutoFit/>
          </a:bodyPr>
          <a:lstStyle/>
          <a:p>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Application of ssPalm via </a:t>
            </a:r>
            <a:r>
              <a:rPr lang="en-US" altLang="ja-JP" u="sng" dirty="0" smtClean="0">
                <a:latin typeface="Arial Unicode MS" panose="020B0604020202020204" pitchFamily="50" charset="-128"/>
                <a:ea typeface="Arial Unicode MS" panose="020B0604020202020204" pitchFamily="50" charset="-128"/>
                <a:cs typeface="Arial Unicode MS" panose="020B0604020202020204" pitchFamily="50" charset="-128"/>
              </a:rPr>
              <a:t>Intravenous administration </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will be presented</a:t>
            </a:r>
            <a:endParaRPr lang="en-US" altLang="ja-JP" dirty="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Tree>
    <p:extLst>
      <p:ext uri="{BB962C8B-B14F-4D97-AF65-F5344CB8AC3E}">
        <p14:creationId xmlns:p14="http://schemas.microsoft.com/office/powerpoint/2010/main" val="715409610"/>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テキスト ボックス 2"/>
          <p:cNvSpPr txBox="1"/>
          <p:nvPr/>
        </p:nvSpPr>
        <p:spPr>
          <a:xfrm>
            <a:off x="905561" y="3068960"/>
            <a:ext cx="7292381" cy="1077218"/>
          </a:xfrm>
          <a:prstGeom prst="rect">
            <a:avLst/>
          </a:prstGeom>
          <a:noFill/>
        </p:spPr>
        <p:txBody>
          <a:bodyPr wrap="none" rtlCol="0">
            <a:spAutoFit/>
          </a:bodyPr>
          <a:lstStyle/>
          <a:p>
            <a:pPr algn="ctr"/>
            <a:r>
              <a:rPr kumimoji="1" lang="en-US" altLang="ja-JP" sz="3200" b="1" dirty="0" smtClean="0">
                <a:latin typeface="Arial Unicode MS" panose="020B0604020202020204" pitchFamily="50" charset="-128"/>
                <a:ea typeface="Arial Unicode MS" panose="020B0604020202020204" pitchFamily="50" charset="-128"/>
                <a:cs typeface="Arial Unicode MS" panose="020B0604020202020204" pitchFamily="50" charset="-128"/>
              </a:rPr>
              <a:t>Other strategy to enhance transcription</a:t>
            </a:r>
          </a:p>
          <a:p>
            <a:pPr algn="ctr"/>
            <a:r>
              <a:rPr lang="en-US" altLang="ja-JP" sz="3200" b="1"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kumimoji="1" lang="en-US" altLang="ja-JP" sz="3200" b="1" dirty="0" smtClean="0">
                <a:latin typeface="Arial Unicode MS" panose="020B0604020202020204" pitchFamily="50" charset="-128"/>
                <a:ea typeface="Arial Unicode MS" panose="020B0604020202020204" pitchFamily="50" charset="-128"/>
                <a:cs typeface="Arial Unicode MS" panose="020B0604020202020204" pitchFamily="50" charset="-128"/>
              </a:rPr>
              <a:t>Switch-on” </a:t>
            </a:r>
            <a:r>
              <a:rPr lang="en-US" altLang="ja-JP" sz="3200" b="1" dirty="0" smtClean="0">
                <a:latin typeface="Arial Unicode MS" panose="020B0604020202020204" pitchFamily="50" charset="-128"/>
                <a:ea typeface="Arial Unicode MS" panose="020B0604020202020204" pitchFamily="50" charset="-128"/>
                <a:cs typeface="Arial Unicode MS" panose="020B0604020202020204" pitchFamily="50" charset="-128"/>
              </a:rPr>
              <a:t>f</a:t>
            </a:r>
            <a:r>
              <a:rPr kumimoji="1" lang="en-US" altLang="ja-JP" sz="3200" b="1" dirty="0" smtClean="0">
                <a:latin typeface="Arial Unicode MS" panose="020B0604020202020204" pitchFamily="50" charset="-128"/>
                <a:ea typeface="Arial Unicode MS" panose="020B0604020202020204" pitchFamily="50" charset="-128"/>
                <a:cs typeface="Arial Unicode MS" panose="020B0604020202020204" pitchFamily="50" charset="-128"/>
              </a:rPr>
              <a:t>unction</a:t>
            </a:r>
          </a:p>
        </p:txBody>
      </p:sp>
      <p:sp>
        <p:nvSpPr>
          <p:cNvPr id="4" name="テキスト ボックス 3"/>
          <p:cNvSpPr txBox="1"/>
          <p:nvPr/>
        </p:nvSpPr>
        <p:spPr>
          <a:xfrm>
            <a:off x="2677680" y="2132856"/>
            <a:ext cx="3748142" cy="830997"/>
          </a:xfrm>
          <a:prstGeom prst="rect">
            <a:avLst/>
          </a:prstGeom>
          <a:noFill/>
        </p:spPr>
        <p:txBody>
          <a:bodyPr wrap="none" rtlCol="0">
            <a:spAutoFit/>
          </a:bodyPr>
          <a:lstStyle/>
          <a:p>
            <a:r>
              <a:rPr kumimoji="1" lang="en-US" altLang="ja-JP" sz="4800" b="1" dirty="0" smtClean="0">
                <a:latin typeface="Arial Unicode MS" panose="020B0604020202020204" pitchFamily="50" charset="-128"/>
                <a:ea typeface="Arial Unicode MS" panose="020B0604020202020204" pitchFamily="50" charset="-128"/>
                <a:cs typeface="Arial Unicode MS" panose="020B0604020202020204" pitchFamily="50" charset="-128"/>
              </a:rPr>
              <a:t>DNA vaccine</a:t>
            </a:r>
          </a:p>
        </p:txBody>
      </p:sp>
    </p:spTree>
    <p:extLst>
      <p:ext uri="{BB962C8B-B14F-4D97-AF65-F5344CB8AC3E}">
        <p14:creationId xmlns:p14="http://schemas.microsoft.com/office/powerpoint/2010/main" val="72826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Freeform 794"/>
          <p:cNvSpPr>
            <a:spLocks noChangeAspect="1"/>
          </p:cNvSpPr>
          <p:nvPr/>
        </p:nvSpPr>
        <p:spPr bwMode="auto">
          <a:xfrm>
            <a:off x="4114800" y="1581869"/>
            <a:ext cx="2112963" cy="4325938"/>
          </a:xfrm>
          <a:custGeom>
            <a:avLst/>
            <a:gdLst>
              <a:gd name="T0" fmla="*/ 2147483647 w 1384"/>
              <a:gd name="T1" fmla="*/ 2147483647 h 3170"/>
              <a:gd name="T2" fmla="*/ 2147483647 w 1384"/>
              <a:gd name="T3" fmla="*/ 2147483647 h 3170"/>
              <a:gd name="T4" fmla="*/ 2147483647 w 1384"/>
              <a:gd name="T5" fmla="*/ 2147483647 h 3170"/>
              <a:gd name="T6" fmla="*/ 2147483647 w 1384"/>
              <a:gd name="T7" fmla="*/ 2147483647 h 3170"/>
              <a:gd name="T8" fmla="*/ 2147483647 w 1384"/>
              <a:gd name="T9" fmla="*/ 2147483647 h 3170"/>
              <a:gd name="T10" fmla="*/ 2147483647 w 1384"/>
              <a:gd name="T11" fmla="*/ 2147483647 h 3170"/>
              <a:gd name="T12" fmla="*/ 2147483647 w 1384"/>
              <a:gd name="T13" fmla="*/ 2147483647 h 3170"/>
              <a:gd name="T14" fmla="*/ 2147483647 w 1384"/>
              <a:gd name="T15" fmla="*/ 2147483647 h 3170"/>
              <a:gd name="T16" fmla="*/ 2147483647 w 1384"/>
              <a:gd name="T17" fmla="*/ 2147483647 h 3170"/>
              <a:gd name="T18" fmla="*/ 2147483647 w 1384"/>
              <a:gd name="T19" fmla="*/ 2147483647 h 3170"/>
              <a:gd name="T20" fmla="*/ 2147483647 w 1384"/>
              <a:gd name="T21" fmla="*/ 2147483647 h 3170"/>
              <a:gd name="T22" fmla="*/ 2147483647 w 1384"/>
              <a:gd name="T23" fmla="*/ 2147483647 h 3170"/>
              <a:gd name="T24" fmla="*/ 2147483647 w 1384"/>
              <a:gd name="T25" fmla="*/ 2147483647 h 3170"/>
              <a:gd name="T26" fmla="*/ 2147483647 w 1384"/>
              <a:gd name="T27" fmla="*/ 2147483647 h 3170"/>
              <a:gd name="T28" fmla="*/ 2147483647 w 1384"/>
              <a:gd name="T29" fmla="*/ 2147483647 h 3170"/>
              <a:gd name="T30" fmla="*/ 2147483647 w 1384"/>
              <a:gd name="T31" fmla="*/ 2147483647 h 3170"/>
              <a:gd name="T32" fmla="*/ 2147483647 w 1384"/>
              <a:gd name="T33" fmla="*/ 2147483647 h 3170"/>
              <a:gd name="T34" fmla="*/ 2147483647 w 1384"/>
              <a:gd name="T35" fmla="*/ 2147483647 h 3170"/>
              <a:gd name="T36" fmla="*/ 2147483647 w 1384"/>
              <a:gd name="T37" fmla="*/ 2147483647 h 3170"/>
              <a:gd name="T38" fmla="*/ 2147483647 w 1384"/>
              <a:gd name="T39" fmla="*/ 2147483647 h 3170"/>
              <a:gd name="T40" fmla="*/ 2147483647 w 1384"/>
              <a:gd name="T41" fmla="*/ 2147483647 h 3170"/>
              <a:gd name="T42" fmla="*/ 2147483647 w 1384"/>
              <a:gd name="T43" fmla="*/ 2147483647 h 3170"/>
              <a:gd name="T44" fmla="*/ 2147483647 w 1384"/>
              <a:gd name="T45" fmla="*/ 2147483647 h 3170"/>
              <a:gd name="T46" fmla="*/ 2147483647 w 1384"/>
              <a:gd name="T47" fmla="*/ 2147483647 h 3170"/>
              <a:gd name="T48" fmla="*/ 2147483647 w 1384"/>
              <a:gd name="T49" fmla="*/ 2147483647 h 3170"/>
              <a:gd name="T50" fmla="*/ 2147483647 w 1384"/>
              <a:gd name="T51" fmla="*/ 2147483647 h 3170"/>
              <a:gd name="T52" fmla="*/ 2147483647 w 1384"/>
              <a:gd name="T53" fmla="*/ 2147483647 h 3170"/>
              <a:gd name="T54" fmla="*/ 2147483647 w 1384"/>
              <a:gd name="T55" fmla="*/ 2147483647 h 3170"/>
              <a:gd name="T56" fmla="*/ 2147483647 w 1384"/>
              <a:gd name="T57" fmla="*/ 2147483647 h 3170"/>
              <a:gd name="T58" fmla="*/ 2147483647 w 1384"/>
              <a:gd name="T59" fmla="*/ 2147483647 h 3170"/>
              <a:gd name="T60" fmla="*/ 2147483647 w 1384"/>
              <a:gd name="T61" fmla="*/ 2147483647 h 3170"/>
              <a:gd name="T62" fmla="*/ 2147483647 w 1384"/>
              <a:gd name="T63" fmla="*/ 2147483647 h 3170"/>
              <a:gd name="T64" fmla="*/ 2147483647 w 1384"/>
              <a:gd name="T65" fmla="*/ 2147483647 h 3170"/>
              <a:gd name="T66" fmla="*/ 2147483647 w 1384"/>
              <a:gd name="T67" fmla="*/ 2147483647 h 3170"/>
              <a:gd name="T68" fmla="*/ 2147483647 w 1384"/>
              <a:gd name="T69" fmla="*/ 2147483647 h 3170"/>
              <a:gd name="T70" fmla="*/ 2147483647 w 1384"/>
              <a:gd name="T71" fmla="*/ 2147483647 h 3170"/>
              <a:gd name="T72" fmla="*/ 2147483647 w 1384"/>
              <a:gd name="T73" fmla="*/ 2147483647 h 3170"/>
              <a:gd name="T74" fmla="*/ 2147483647 w 1384"/>
              <a:gd name="T75" fmla="*/ 2147483647 h 3170"/>
              <a:gd name="T76" fmla="*/ 2147483647 w 1384"/>
              <a:gd name="T77" fmla="*/ 2147483647 h 3170"/>
              <a:gd name="T78" fmla="*/ 2147483647 w 1384"/>
              <a:gd name="T79" fmla="*/ 2147483647 h 3170"/>
              <a:gd name="T80" fmla="*/ 2147483647 w 1384"/>
              <a:gd name="T81" fmla="*/ 2147483647 h 3170"/>
              <a:gd name="T82" fmla="*/ 2147483647 w 1384"/>
              <a:gd name="T83" fmla="*/ 2147483647 h 3170"/>
              <a:gd name="T84" fmla="*/ 2147483647 w 1384"/>
              <a:gd name="T85" fmla="*/ 2147483647 h 3170"/>
              <a:gd name="T86" fmla="*/ 2147483647 w 1384"/>
              <a:gd name="T87" fmla="*/ 2147483647 h 317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84"/>
              <a:gd name="T133" fmla="*/ 0 h 3170"/>
              <a:gd name="T134" fmla="*/ 1384 w 1384"/>
              <a:gd name="T135" fmla="*/ 3170 h 317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84" h="3170">
                <a:moveTo>
                  <a:pt x="417" y="953"/>
                </a:moveTo>
                <a:cubicBezTo>
                  <a:pt x="424" y="928"/>
                  <a:pt x="424" y="896"/>
                  <a:pt x="429" y="872"/>
                </a:cubicBezTo>
                <a:cubicBezTo>
                  <a:pt x="433" y="847"/>
                  <a:pt x="444" y="836"/>
                  <a:pt x="447" y="806"/>
                </a:cubicBezTo>
                <a:cubicBezTo>
                  <a:pt x="450" y="775"/>
                  <a:pt x="444" y="720"/>
                  <a:pt x="447" y="688"/>
                </a:cubicBezTo>
                <a:cubicBezTo>
                  <a:pt x="450" y="655"/>
                  <a:pt x="455" y="633"/>
                  <a:pt x="467" y="611"/>
                </a:cubicBezTo>
                <a:cubicBezTo>
                  <a:pt x="479" y="588"/>
                  <a:pt x="484" y="573"/>
                  <a:pt x="522" y="552"/>
                </a:cubicBezTo>
                <a:cubicBezTo>
                  <a:pt x="560" y="530"/>
                  <a:pt x="660" y="498"/>
                  <a:pt x="694" y="477"/>
                </a:cubicBezTo>
                <a:cubicBezTo>
                  <a:pt x="728" y="455"/>
                  <a:pt x="727" y="437"/>
                  <a:pt x="726" y="424"/>
                </a:cubicBezTo>
                <a:cubicBezTo>
                  <a:pt x="724" y="412"/>
                  <a:pt x="701" y="412"/>
                  <a:pt x="687" y="399"/>
                </a:cubicBezTo>
                <a:cubicBezTo>
                  <a:pt x="674" y="387"/>
                  <a:pt x="654" y="368"/>
                  <a:pt x="642" y="347"/>
                </a:cubicBezTo>
                <a:cubicBezTo>
                  <a:pt x="630" y="327"/>
                  <a:pt x="625" y="295"/>
                  <a:pt x="617" y="277"/>
                </a:cubicBezTo>
                <a:cubicBezTo>
                  <a:pt x="609" y="259"/>
                  <a:pt x="600" y="252"/>
                  <a:pt x="597" y="239"/>
                </a:cubicBezTo>
                <a:cubicBezTo>
                  <a:pt x="594" y="226"/>
                  <a:pt x="599" y="221"/>
                  <a:pt x="599" y="200"/>
                </a:cubicBezTo>
                <a:cubicBezTo>
                  <a:pt x="599" y="180"/>
                  <a:pt x="592" y="141"/>
                  <a:pt x="599" y="114"/>
                </a:cubicBezTo>
                <a:cubicBezTo>
                  <a:pt x="606" y="87"/>
                  <a:pt x="622" y="56"/>
                  <a:pt x="640" y="39"/>
                </a:cubicBezTo>
                <a:cubicBezTo>
                  <a:pt x="658" y="21"/>
                  <a:pt x="688" y="15"/>
                  <a:pt x="710" y="9"/>
                </a:cubicBezTo>
                <a:cubicBezTo>
                  <a:pt x="732" y="3"/>
                  <a:pt x="747" y="0"/>
                  <a:pt x="771" y="5"/>
                </a:cubicBezTo>
                <a:cubicBezTo>
                  <a:pt x="796" y="9"/>
                  <a:pt x="833" y="11"/>
                  <a:pt x="858" y="35"/>
                </a:cubicBezTo>
                <a:cubicBezTo>
                  <a:pt x="882" y="58"/>
                  <a:pt x="907" y="109"/>
                  <a:pt x="917" y="144"/>
                </a:cubicBezTo>
                <a:cubicBezTo>
                  <a:pt x="926" y="179"/>
                  <a:pt x="917" y="217"/>
                  <a:pt x="912" y="244"/>
                </a:cubicBezTo>
                <a:cubicBezTo>
                  <a:pt x="907" y="270"/>
                  <a:pt x="892" y="281"/>
                  <a:pt x="887" y="304"/>
                </a:cubicBezTo>
                <a:cubicBezTo>
                  <a:pt x="882" y="327"/>
                  <a:pt x="878" y="354"/>
                  <a:pt x="880" y="380"/>
                </a:cubicBezTo>
                <a:cubicBezTo>
                  <a:pt x="883" y="406"/>
                  <a:pt x="881" y="440"/>
                  <a:pt x="903" y="461"/>
                </a:cubicBezTo>
                <a:cubicBezTo>
                  <a:pt x="925" y="482"/>
                  <a:pt x="975" y="486"/>
                  <a:pt x="1012" y="506"/>
                </a:cubicBezTo>
                <a:cubicBezTo>
                  <a:pt x="1049" y="527"/>
                  <a:pt x="1100" y="551"/>
                  <a:pt x="1128" y="583"/>
                </a:cubicBezTo>
                <a:cubicBezTo>
                  <a:pt x="1155" y="616"/>
                  <a:pt x="1169" y="669"/>
                  <a:pt x="1175" y="701"/>
                </a:cubicBezTo>
                <a:cubicBezTo>
                  <a:pt x="1181" y="734"/>
                  <a:pt x="1166" y="745"/>
                  <a:pt x="1166" y="779"/>
                </a:cubicBezTo>
                <a:cubicBezTo>
                  <a:pt x="1166" y="812"/>
                  <a:pt x="1175" y="858"/>
                  <a:pt x="1178" y="903"/>
                </a:cubicBezTo>
                <a:cubicBezTo>
                  <a:pt x="1180" y="949"/>
                  <a:pt x="1180" y="1006"/>
                  <a:pt x="1180" y="1051"/>
                </a:cubicBezTo>
                <a:cubicBezTo>
                  <a:pt x="1180" y="1096"/>
                  <a:pt x="1173" y="1139"/>
                  <a:pt x="1178" y="1171"/>
                </a:cubicBezTo>
                <a:cubicBezTo>
                  <a:pt x="1182" y="1204"/>
                  <a:pt x="1200" y="1219"/>
                  <a:pt x="1207" y="1248"/>
                </a:cubicBezTo>
                <a:cubicBezTo>
                  <a:pt x="1214" y="1278"/>
                  <a:pt x="1214" y="1290"/>
                  <a:pt x="1221" y="1348"/>
                </a:cubicBezTo>
                <a:cubicBezTo>
                  <a:pt x="1227" y="1406"/>
                  <a:pt x="1235" y="1526"/>
                  <a:pt x="1250" y="1598"/>
                </a:cubicBezTo>
                <a:cubicBezTo>
                  <a:pt x="1265" y="1670"/>
                  <a:pt x="1305" y="1739"/>
                  <a:pt x="1314" y="1779"/>
                </a:cubicBezTo>
                <a:cubicBezTo>
                  <a:pt x="1323" y="1820"/>
                  <a:pt x="1307" y="1829"/>
                  <a:pt x="1305" y="1845"/>
                </a:cubicBezTo>
                <a:cubicBezTo>
                  <a:pt x="1302" y="1862"/>
                  <a:pt x="1299" y="1867"/>
                  <a:pt x="1298" y="1879"/>
                </a:cubicBezTo>
                <a:cubicBezTo>
                  <a:pt x="1296" y="1891"/>
                  <a:pt x="1299" y="1912"/>
                  <a:pt x="1293" y="1918"/>
                </a:cubicBezTo>
                <a:cubicBezTo>
                  <a:pt x="1288" y="1924"/>
                  <a:pt x="1271" y="1928"/>
                  <a:pt x="1264" y="1918"/>
                </a:cubicBezTo>
                <a:cubicBezTo>
                  <a:pt x="1257" y="1908"/>
                  <a:pt x="1259" y="1873"/>
                  <a:pt x="1252" y="1857"/>
                </a:cubicBezTo>
                <a:cubicBezTo>
                  <a:pt x="1246" y="1840"/>
                  <a:pt x="1231" y="1834"/>
                  <a:pt x="1223" y="1818"/>
                </a:cubicBezTo>
                <a:cubicBezTo>
                  <a:pt x="1215" y="1802"/>
                  <a:pt x="1210" y="1756"/>
                  <a:pt x="1202" y="1759"/>
                </a:cubicBezTo>
                <a:cubicBezTo>
                  <a:pt x="1195" y="1762"/>
                  <a:pt x="1184" y="1828"/>
                  <a:pt x="1178" y="1838"/>
                </a:cubicBezTo>
                <a:cubicBezTo>
                  <a:pt x="1171" y="1849"/>
                  <a:pt x="1163" y="1833"/>
                  <a:pt x="1159" y="1825"/>
                </a:cubicBezTo>
                <a:cubicBezTo>
                  <a:pt x="1156" y="1817"/>
                  <a:pt x="1155" y="1798"/>
                  <a:pt x="1155" y="1786"/>
                </a:cubicBezTo>
                <a:cubicBezTo>
                  <a:pt x="1155" y="1774"/>
                  <a:pt x="1159" y="1767"/>
                  <a:pt x="1159" y="1752"/>
                </a:cubicBezTo>
                <a:cubicBezTo>
                  <a:pt x="1160" y="1738"/>
                  <a:pt x="1157" y="1721"/>
                  <a:pt x="1157" y="1700"/>
                </a:cubicBezTo>
                <a:cubicBezTo>
                  <a:pt x="1157" y="1679"/>
                  <a:pt x="1177" y="1679"/>
                  <a:pt x="1162" y="1623"/>
                </a:cubicBezTo>
                <a:cubicBezTo>
                  <a:pt x="1146" y="1567"/>
                  <a:pt x="1083" y="1425"/>
                  <a:pt x="1066" y="1366"/>
                </a:cubicBezTo>
                <a:cubicBezTo>
                  <a:pt x="1050" y="1307"/>
                  <a:pt x="1064" y="1307"/>
                  <a:pt x="1060" y="1269"/>
                </a:cubicBezTo>
                <a:cubicBezTo>
                  <a:pt x="1055" y="1231"/>
                  <a:pt x="1042" y="1135"/>
                  <a:pt x="1039" y="1137"/>
                </a:cubicBezTo>
                <a:cubicBezTo>
                  <a:pt x="1036" y="1139"/>
                  <a:pt x="1038" y="1247"/>
                  <a:pt x="1039" y="1282"/>
                </a:cubicBezTo>
                <a:cubicBezTo>
                  <a:pt x="1041" y="1318"/>
                  <a:pt x="1047" y="1321"/>
                  <a:pt x="1050" y="1353"/>
                </a:cubicBezTo>
                <a:cubicBezTo>
                  <a:pt x="1053" y="1385"/>
                  <a:pt x="1058" y="1434"/>
                  <a:pt x="1060" y="1473"/>
                </a:cubicBezTo>
                <a:cubicBezTo>
                  <a:pt x="1061" y="1512"/>
                  <a:pt x="1056" y="1534"/>
                  <a:pt x="1062" y="1587"/>
                </a:cubicBezTo>
                <a:cubicBezTo>
                  <a:pt x="1067" y="1639"/>
                  <a:pt x="1080" y="1718"/>
                  <a:pt x="1089" y="1791"/>
                </a:cubicBezTo>
                <a:cubicBezTo>
                  <a:pt x="1098" y="1863"/>
                  <a:pt x="1111" y="1955"/>
                  <a:pt x="1114" y="2022"/>
                </a:cubicBezTo>
                <a:cubicBezTo>
                  <a:pt x="1117" y="2090"/>
                  <a:pt x="1106" y="2149"/>
                  <a:pt x="1107" y="2195"/>
                </a:cubicBezTo>
                <a:cubicBezTo>
                  <a:pt x="1109" y="2241"/>
                  <a:pt x="1118" y="2261"/>
                  <a:pt x="1121" y="2299"/>
                </a:cubicBezTo>
                <a:cubicBezTo>
                  <a:pt x="1124" y="2338"/>
                  <a:pt x="1124" y="2371"/>
                  <a:pt x="1128" y="2429"/>
                </a:cubicBezTo>
                <a:cubicBezTo>
                  <a:pt x="1131" y="2486"/>
                  <a:pt x="1143" y="2591"/>
                  <a:pt x="1146" y="2644"/>
                </a:cubicBezTo>
                <a:cubicBezTo>
                  <a:pt x="1149" y="2697"/>
                  <a:pt x="1143" y="2703"/>
                  <a:pt x="1146" y="2746"/>
                </a:cubicBezTo>
                <a:cubicBezTo>
                  <a:pt x="1149" y="2789"/>
                  <a:pt x="1156" y="2864"/>
                  <a:pt x="1164" y="2903"/>
                </a:cubicBezTo>
                <a:cubicBezTo>
                  <a:pt x="1171" y="2942"/>
                  <a:pt x="1178" y="2958"/>
                  <a:pt x="1193" y="2980"/>
                </a:cubicBezTo>
                <a:cubicBezTo>
                  <a:pt x="1209" y="3002"/>
                  <a:pt x="1238" y="3020"/>
                  <a:pt x="1259" y="3035"/>
                </a:cubicBezTo>
                <a:cubicBezTo>
                  <a:pt x="1280" y="3049"/>
                  <a:pt x="1303" y="3053"/>
                  <a:pt x="1323" y="3066"/>
                </a:cubicBezTo>
                <a:cubicBezTo>
                  <a:pt x="1342" y="3079"/>
                  <a:pt x="1370" y="3105"/>
                  <a:pt x="1377" y="3114"/>
                </a:cubicBezTo>
                <a:cubicBezTo>
                  <a:pt x="1384" y="3123"/>
                  <a:pt x="1378" y="3120"/>
                  <a:pt x="1366" y="3123"/>
                </a:cubicBezTo>
                <a:cubicBezTo>
                  <a:pt x="1354" y="3126"/>
                  <a:pt x="1339" y="3143"/>
                  <a:pt x="1302" y="3134"/>
                </a:cubicBezTo>
                <a:cubicBezTo>
                  <a:pt x="1266" y="3126"/>
                  <a:pt x="1184" y="3080"/>
                  <a:pt x="1148" y="3071"/>
                </a:cubicBezTo>
                <a:cubicBezTo>
                  <a:pt x="1112" y="3062"/>
                  <a:pt x="1102" y="3082"/>
                  <a:pt x="1087" y="3078"/>
                </a:cubicBezTo>
                <a:cubicBezTo>
                  <a:pt x="1072" y="3073"/>
                  <a:pt x="1060" y="3063"/>
                  <a:pt x="1057" y="3046"/>
                </a:cubicBezTo>
                <a:cubicBezTo>
                  <a:pt x="1054" y="3029"/>
                  <a:pt x="1068" y="3002"/>
                  <a:pt x="1069" y="2976"/>
                </a:cubicBezTo>
                <a:cubicBezTo>
                  <a:pt x="1069" y="2949"/>
                  <a:pt x="1072" y="2922"/>
                  <a:pt x="1062" y="2887"/>
                </a:cubicBezTo>
                <a:cubicBezTo>
                  <a:pt x="1052" y="2852"/>
                  <a:pt x="1026" y="2817"/>
                  <a:pt x="1010" y="2767"/>
                </a:cubicBezTo>
                <a:cubicBezTo>
                  <a:pt x="993" y="2717"/>
                  <a:pt x="966" y="2647"/>
                  <a:pt x="962" y="2585"/>
                </a:cubicBezTo>
                <a:cubicBezTo>
                  <a:pt x="957" y="2523"/>
                  <a:pt x="980" y="2437"/>
                  <a:pt x="980" y="2392"/>
                </a:cubicBezTo>
                <a:cubicBezTo>
                  <a:pt x="980" y="2348"/>
                  <a:pt x="972" y="2350"/>
                  <a:pt x="964" y="2315"/>
                </a:cubicBezTo>
                <a:cubicBezTo>
                  <a:pt x="957" y="2280"/>
                  <a:pt x="947" y="2232"/>
                  <a:pt x="932" y="2181"/>
                </a:cubicBezTo>
                <a:cubicBezTo>
                  <a:pt x="918" y="2130"/>
                  <a:pt x="892" y="2059"/>
                  <a:pt x="876" y="2011"/>
                </a:cubicBezTo>
                <a:cubicBezTo>
                  <a:pt x="859" y="1963"/>
                  <a:pt x="845" y="1941"/>
                  <a:pt x="830" y="1895"/>
                </a:cubicBezTo>
                <a:cubicBezTo>
                  <a:pt x="815" y="1849"/>
                  <a:pt x="791" y="1743"/>
                  <a:pt x="783" y="1734"/>
                </a:cubicBezTo>
                <a:cubicBezTo>
                  <a:pt x="774" y="1725"/>
                  <a:pt x="781" y="1779"/>
                  <a:pt x="780" y="1838"/>
                </a:cubicBezTo>
                <a:cubicBezTo>
                  <a:pt x="780" y="1898"/>
                  <a:pt x="780" y="2024"/>
                  <a:pt x="778" y="2093"/>
                </a:cubicBezTo>
                <a:cubicBezTo>
                  <a:pt x="777" y="2162"/>
                  <a:pt x="774" y="2206"/>
                  <a:pt x="771" y="2254"/>
                </a:cubicBezTo>
                <a:cubicBezTo>
                  <a:pt x="768" y="2301"/>
                  <a:pt x="757" y="2331"/>
                  <a:pt x="760" y="2379"/>
                </a:cubicBezTo>
                <a:cubicBezTo>
                  <a:pt x="763" y="2426"/>
                  <a:pt x="786" y="2495"/>
                  <a:pt x="792" y="2542"/>
                </a:cubicBezTo>
                <a:cubicBezTo>
                  <a:pt x="797" y="2589"/>
                  <a:pt x="798" y="2604"/>
                  <a:pt x="794" y="2662"/>
                </a:cubicBezTo>
                <a:cubicBezTo>
                  <a:pt x="790" y="2721"/>
                  <a:pt x="769" y="2842"/>
                  <a:pt x="767" y="2892"/>
                </a:cubicBezTo>
                <a:cubicBezTo>
                  <a:pt x="765" y="2942"/>
                  <a:pt x="776" y="2940"/>
                  <a:pt x="778" y="2964"/>
                </a:cubicBezTo>
                <a:cubicBezTo>
                  <a:pt x="780" y="2988"/>
                  <a:pt x="785" y="3016"/>
                  <a:pt x="780" y="3039"/>
                </a:cubicBezTo>
                <a:cubicBezTo>
                  <a:pt x="776" y="3062"/>
                  <a:pt x="758" y="3084"/>
                  <a:pt x="749" y="3100"/>
                </a:cubicBezTo>
                <a:cubicBezTo>
                  <a:pt x="740" y="3117"/>
                  <a:pt x="742" y="3130"/>
                  <a:pt x="728" y="3141"/>
                </a:cubicBezTo>
                <a:cubicBezTo>
                  <a:pt x="715" y="3153"/>
                  <a:pt x="687" y="3170"/>
                  <a:pt x="667" y="3168"/>
                </a:cubicBezTo>
                <a:cubicBezTo>
                  <a:pt x="647" y="3167"/>
                  <a:pt x="614" y="3150"/>
                  <a:pt x="610" y="3134"/>
                </a:cubicBezTo>
                <a:cubicBezTo>
                  <a:pt x="606" y="3119"/>
                  <a:pt x="632" y="3091"/>
                  <a:pt x="642" y="3071"/>
                </a:cubicBezTo>
                <a:cubicBezTo>
                  <a:pt x="652" y="3050"/>
                  <a:pt x="668" y="3040"/>
                  <a:pt x="671" y="3012"/>
                </a:cubicBezTo>
                <a:cubicBezTo>
                  <a:pt x="675" y="2984"/>
                  <a:pt x="671" y="2939"/>
                  <a:pt x="665" y="2901"/>
                </a:cubicBezTo>
                <a:cubicBezTo>
                  <a:pt x="659" y="2862"/>
                  <a:pt x="647" y="2837"/>
                  <a:pt x="635" y="2780"/>
                </a:cubicBezTo>
                <a:cubicBezTo>
                  <a:pt x="623" y="2724"/>
                  <a:pt x="598" y="2626"/>
                  <a:pt x="592" y="2558"/>
                </a:cubicBezTo>
                <a:cubicBezTo>
                  <a:pt x="586" y="2490"/>
                  <a:pt x="603" y="2432"/>
                  <a:pt x="599" y="2372"/>
                </a:cubicBezTo>
                <a:cubicBezTo>
                  <a:pt x="595" y="2312"/>
                  <a:pt x="582" y="2247"/>
                  <a:pt x="569" y="2197"/>
                </a:cubicBezTo>
                <a:cubicBezTo>
                  <a:pt x="557" y="2147"/>
                  <a:pt x="533" y="2139"/>
                  <a:pt x="519" y="2070"/>
                </a:cubicBezTo>
                <a:cubicBezTo>
                  <a:pt x="506" y="2001"/>
                  <a:pt x="491" y="1838"/>
                  <a:pt x="485" y="1782"/>
                </a:cubicBezTo>
                <a:cubicBezTo>
                  <a:pt x="480" y="1726"/>
                  <a:pt x="490" y="1759"/>
                  <a:pt x="488" y="1732"/>
                </a:cubicBezTo>
                <a:cubicBezTo>
                  <a:pt x="485" y="1705"/>
                  <a:pt x="472" y="1653"/>
                  <a:pt x="470" y="1616"/>
                </a:cubicBezTo>
                <a:cubicBezTo>
                  <a:pt x="467" y="1579"/>
                  <a:pt x="470" y="1544"/>
                  <a:pt x="474" y="1509"/>
                </a:cubicBezTo>
                <a:cubicBezTo>
                  <a:pt x="479" y="1475"/>
                  <a:pt x="493" y="1437"/>
                  <a:pt x="499" y="1405"/>
                </a:cubicBezTo>
                <a:cubicBezTo>
                  <a:pt x="505" y="1373"/>
                  <a:pt x="501" y="1353"/>
                  <a:pt x="510" y="1316"/>
                </a:cubicBezTo>
                <a:cubicBezTo>
                  <a:pt x="519" y="1279"/>
                  <a:pt x="547" y="1209"/>
                  <a:pt x="556" y="1180"/>
                </a:cubicBezTo>
                <a:cubicBezTo>
                  <a:pt x="565" y="1151"/>
                  <a:pt x="566" y="1159"/>
                  <a:pt x="567" y="1142"/>
                </a:cubicBezTo>
                <a:cubicBezTo>
                  <a:pt x="569" y="1124"/>
                  <a:pt x="567" y="1094"/>
                  <a:pt x="565" y="1076"/>
                </a:cubicBezTo>
                <a:cubicBezTo>
                  <a:pt x="563" y="1058"/>
                  <a:pt x="557" y="1030"/>
                  <a:pt x="556" y="1035"/>
                </a:cubicBezTo>
                <a:cubicBezTo>
                  <a:pt x="554" y="1040"/>
                  <a:pt x="558" y="1080"/>
                  <a:pt x="553" y="1103"/>
                </a:cubicBezTo>
                <a:cubicBezTo>
                  <a:pt x="549" y="1126"/>
                  <a:pt x="544" y="1141"/>
                  <a:pt x="529" y="1173"/>
                </a:cubicBezTo>
                <a:cubicBezTo>
                  <a:pt x="513" y="1206"/>
                  <a:pt x="491" y="1255"/>
                  <a:pt x="463" y="1298"/>
                </a:cubicBezTo>
                <a:cubicBezTo>
                  <a:pt x="435" y="1341"/>
                  <a:pt x="387" y="1403"/>
                  <a:pt x="361" y="1432"/>
                </a:cubicBezTo>
                <a:cubicBezTo>
                  <a:pt x="334" y="1462"/>
                  <a:pt x="325" y="1456"/>
                  <a:pt x="306" y="1475"/>
                </a:cubicBezTo>
                <a:cubicBezTo>
                  <a:pt x="287" y="1494"/>
                  <a:pt x="262" y="1524"/>
                  <a:pt x="247" y="1546"/>
                </a:cubicBezTo>
                <a:cubicBezTo>
                  <a:pt x="233" y="1567"/>
                  <a:pt x="230" y="1584"/>
                  <a:pt x="218" y="1605"/>
                </a:cubicBezTo>
                <a:cubicBezTo>
                  <a:pt x="206" y="1625"/>
                  <a:pt x="192" y="1652"/>
                  <a:pt x="177" y="1670"/>
                </a:cubicBezTo>
                <a:cubicBezTo>
                  <a:pt x="162" y="1689"/>
                  <a:pt x="146" y="1709"/>
                  <a:pt x="129" y="1714"/>
                </a:cubicBezTo>
                <a:cubicBezTo>
                  <a:pt x="112" y="1719"/>
                  <a:pt x="85" y="1710"/>
                  <a:pt x="74" y="1698"/>
                </a:cubicBezTo>
                <a:cubicBezTo>
                  <a:pt x="63" y="1686"/>
                  <a:pt x="60" y="1663"/>
                  <a:pt x="65" y="1641"/>
                </a:cubicBezTo>
                <a:cubicBezTo>
                  <a:pt x="70" y="1619"/>
                  <a:pt x="105" y="1579"/>
                  <a:pt x="104" y="1568"/>
                </a:cubicBezTo>
                <a:cubicBezTo>
                  <a:pt x="103" y="1557"/>
                  <a:pt x="72" y="1574"/>
                  <a:pt x="57" y="1577"/>
                </a:cubicBezTo>
                <a:cubicBezTo>
                  <a:pt x="41" y="1580"/>
                  <a:pt x="14" y="1589"/>
                  <a:pt x="7" y="1587"/>
                </a:cubicBezTo>
                <a:cubicBezTo>
                  <a:pt x="0" y="1585"/>
                  <a:pt x="7" y="1572"/>
                  <a:pt x="14" y="1566"/>
                </a:cubicBezTo>
                <a:cubicBezTo>
                  <a:pt x="21" y="1560"/>
                  <a:pt x="16" y="1572"/>
                  <a:pt x="47" y="1550"/>
                </a:cubicBezTo>
                <a:cubicBezTo>
                  <a:pt x="78" y="1528"/>
                  <a:pt x="162" y="1473"/>
                  <a:pt x="199" y="1432"/>
                </a:cubicBezTo>
                <a:cubicBezTo>
                  <a:pt x="237" y="1391"/>
                  <a:pt x="241" y="1350"/>
                  <a:pt x="274" y="1303"/>
                </a:cubicBezTo>
                <a:cubicBezTo>
                  <a:pt x="308" y="1256"/>
                  <a:pt x="374" y="1187"/>
                  <a:pt x="399" y="1148"/>
                </a:cubicBezTo>
                <a:cubicBezTo>
                  <a:pt x="424" y="1110"/>
                  <a:pt x="421" y="1104"/>
                  <a:pt x="424" y="1071"/>
                </a:cubicBezTo>
                <a:cubicBezTo>
                  <a:pt x="427" y="1039"/>
                  <a:pt x="419" y="977"/>
                  <a:pt x="417" y="953"/>
                </a:cubicBezTo>
                <a:close/>
              </a:path>
            </a:pathLst>
          </a:custGeom>
          <a:gradFill rotWithShape="1">
            <a:gsLst>
              <a:gs pos="0">
                <a:schemeClr val="bg1"/>
              </a:gs>
              <a:gs pos="100000">
                <a:srgbClr val="FFCCFF"/>
              </a:gs>
            </a:gsLst>
            <a:lin ang="18900000" scaled="1"/>
          </a:gradFill>
          <a:ln w="9525">
            <a:solidFill>
              <a:schemeClr val="tx1"/>
            </a:solidFill>
            <a:round/>
            <a:headEnd/>
            <a:tailEnd/>
          </a:ln>
        </p:spPr>
        <p:txBody>
          <a:bodyPr/>
          <a:lstStyle/>
          <a:p>
            <a:endParaRPr lang="ja-JP" altLang="en-US"/>
          </a:p>
        </p:txBody>
      </p:sp>
      <p:grpSp>
        <p:nvGrpSpPr>
          <p:cNvPr id="120188" name="Group 380"/>
          <p:cNvGrpSpPr>
            <a:grpSpLocks/>
          </p:cNvGrpSpPr>
          <p:nvPr/>
        </p:nvGrpSpPr>
        <p:grpSpPr bwMode="auto">
          <a:xfrm>
            <a:off x="2843213" y="4537794"/>
            <a:ext cx="2008187" cy="1489075"/>
            <a:chOff x="1791" y="2568"/>
            <a:chExt cx="1265" cy="938"/>
          </a:xfrm>
        </p:grpSpPr>
        <p:grpSp>
          <p:nvGrpSpPr>
            <p:cNvPr id="3397" name="Group 943"/>
            <p:cNvGrpSpPr>
              <a:grpSpLocks/>
            </p:cNvGrpSpPr>
            <p:nvPr/>
          </p:nvGrpSpPr>
          <p:grpSpPr bwMode="auto">
            <a:xfrm>
              <a:off x="2173" y="2750"/>
              <a:ext cx="699" cy="546"/>
              <a:chOff x="4178" y="3113"/>
              <a:chExt cx="834" cy="618"/>
            </a:xfrm>
          </p:grpSpPr>
          <p:grpSp>
            <p:nvGrpSpPr>
              <p:cNvPr id="3400" name="Group 944"/>
              <p:cNvGrpSpPr>
                <a:grpSpLocks/>
              </p:cNvGrpSpPr>
              <p:nvPr/>
            </p:nvGrpSpPr>
            <p:grpSpPr bwMode="auto">
              <a:xfrm rot="-4739436">
                <a:off x="4283" y="3274"/>
                <a:ext cx="116" cy="228"/>
                <a:chOff x="1202" y="2346"/>
                <a:chExt cx="251" cy="533"/>
              </a:xfrm>
            </p:grpSpPr>
            <p:sp>
              <p:nvSpPr>
                <p:cNvPr id="3432" name="AutoShape 945"/>
                <p:cNvSpPr>
                  <a:spLocks noChangeArrowheads="1"/>
                </p:cNvSpPr>
                <p:nvPr/>
              </p:nvSpPr>
              <p:spPr bwMode="auto">
                <a:xfrm>
                  <a:off x="1231" y="2477"/>
                  <a:ext cx="90" cy="136"/>
                </a:xfrm>
                <a:prstGeom prst="roundRect">
                  <a:avLst>
                    <a:gd name="adj" fmla="val 16667"/>
                  </a:avLst>
                </a:prstGeom>
                <a:solidFill>
                  <a:srgbClr val="FFFF00"/>
                </a:solidFill>
                <a:ln w="12700">
                  <a:solidFill>
                    <a:srgbClr val="FF0000"/>
                  </a:solidFill>
                  <a:round/>
                  <a:headEnd/>
                  <a:tailEnd/>
                </a:ln>
              </p:spPr>
              <p:txBody>
                <a:bodyPr rot="10800000"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p>
              </p:txBody>
            </p:sp>
            <p:sp>
              <p:nvSpPr>
                <p:cNvPr id="3433" name="Freeform 946"/>
                <p:cNvSpPr>
                  <a:spLocks/>
                </p:cNvSpPr>
                <p:nvPr/>
              </p:nvSpPr>
              <p:spPr bwMode="auto">
                <a:xfrm>
                  <a:off x="1202" y="2346"/>
                  <a:ext cx="251" cy="533"/>
                </a:xfrm>
                <a:custGeom>
                  <a:avLst/>
                  <a:gdLst>
                    <a:gd name="T0" fmla="*/ 56 w 251"/>
                    <a:gd name="T1" fmla="*/ 100 h 533"/>
                    <a:gd name="T2" fmla="*/ 3 w 251"/>
                    <a:gd name="T3" fmla="*/ 104 h 533"/>
                    <a:gd name="T4" fmla="*/ 0 w 251"/>
                    <a:gd name="T5" fmla="*/ 9 h 533"/>
                    <a:gd name="T6" fmla="*/ 68 w 251"/>
                    <a:gd name="T7" fmla="*/ 0 h 533"/>
                    <a:gd name="T8" fmla="*/ 74 w 251"/>
                    <a:gd name="T9" fmla="*/ 40 h 533"/>
                    <a:gd name="T10" fmla="*/ 158 w 251"/>
                    <a:gd name="T11" fmla="*/ 36 h 533"/>
                    <a:gd name="T12" fmla="*/ 162 w 251"/>
                    <a:gd name="T13" fmla="*/ 0 h 533"/>
                    <a:gd name="T14" fmla="*/ 240 w 251"/>
                    <a:gd name="T15" fmla="*/ 6 h 533"/>
                    <a:gd name="T16" fmla="*/ 251 w 251"/>
                    <a:gd name="T17" fmla="*/ 126 h 533"/>
                    <a:gd name="T18" fmla="*/ 240 w 251"/>
                    <a:gd name="T19" fmla="*/ 313 h 533"/>
                    <a:gd name="T20" fmla="*/ 125 w 251"/>
                    <a:gd name="T21" fmla="*/ 346 h 533"/>
                    <a:gd name="T22" fmla="*/ 126 w 251"/>
                    <a:gd name="T23" fmla="*/ 533 h 533"/>
                    <a:gd name="T24" fmla="*/ 48 w 251"/>
                    <a:gd name="T25" fmla="*/ 533 h 533"/>
                    <a:gd name="T26" fmla="*/ 53 w 251"/>
                    <a:gd name="T27" fmla="*/ 318 h 533"/>
                    <a:gd name="T28" fmla="*/ 169 w 251"/>
                    <a:gd name="T29" fmla="*/ 264 h 533"/>
                    <a:gd name="T30" fmla="*/ 173 w 251"/>
                    <a:gd name="T31" fmla="*/ 74 h 533"/>
                    <a:gd name="T32" fmla="*/ 124 w 251"/>
                    <a:gd name="T33" fmla="*/ 90 h 533"/>
                    <a:gd name="T34" fmla="*/ 82 w 251"/>
                    <a:gd name="T35" fmla="*/ 78 h 533"/>
                    <a:gd name="T36" fmla="*/ 56 w 251"/>
                    <a:gd name="T37" fmla="*/ 100 h 5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1"/>
                    <a:gd name="T58" fmla="*/ 0 h 533"/>
                    <a:gd name="T59" fmla="*/ 251 w 251"/>
                    <a:gd name="T60" fmla="*/ 533 h 5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1" h="533">
                      <a:moveTo>
                        <a:pt x="56" y="100"/>
                      </a:moveTo>
                      <a:lnTo>
                        <a:pt x="3" y="104"/>
                      </a:lnTo>
                      <a:lnTo>
                        <a:pt x="0" y="9"/>
                      </a:lnTo>
                      <a:lnTo>
                        <a:pt x="68" y="0"/>
                      </a:lnTo>
                      <a:lnTo>
                        <a:pt x="74" y="40"/>
                      </a:lnTo>
                      <a:lnTo>
                        <a:pt x="158" y="36"/>
                      </a:lnTo>
                      <a:lnTo>
                        <a:pt x="162" y="0"/>
                      </a:lnTo>
                      <a:lnTo>
                        <a:pt x="240" y="6"/>
                      </a:lnTo>
                      <a:lnTo>
                        <a:pt x="251" y="126"/>
                      </a:lnTo>
                      <a:lnTo>
                        <a:pt x="240" y="313"/>
                      </a:lnTo>
                      <a:lnTo>
                        <a:pt x="125" y="346"/>
                      </a:lnTo>
                      <a:lnTo>
                        <a:pt x="126" y="533"/>
                      </a:lnTo>
                      <a:lnTo>
                        <a:pt x="48" y="533"/>
                      </a:lnTo>
                      <a:lnTo>
                        <a:pt x="53" y="318"/>
                      </a:lnTo>
                      <a:lnTo>
                        <a:pt x="169" y="264"/>
                      </a:lnTo>
                      <a:cubicBezTo>
                        <a:pt x="189" y="223"/>
                        <a:pt x="180" y="103"/>
                        <a:pt x="173" y="74"/>
                      </a:cubicBezTo>
                      <a:lnTo>
                        <a:pt x="124" y="90"/>
                      </a:lnTo>
                      <a:lnTo>
                        <a:pt x="82" y="78"/>
                      </a:lnTo>
                      <a:lnTo>
                        <a:pt x="56" y="100"/>
                      </a:lnTo>
                      <a:close/>
                    </a:path>
                  </a:pathLst>
                </a:custGeom>
                <a:solidFill>
                  <a:srgbClr val="FFFF00"/>
                </a:solidFill>
                <a:ln w="9525">
                  <a:solidFill>
                    <a:srgbClr val="FF0000"/>
                  </a:solidFill>
                  <a:round/>
                  <a:headEnd/>
                  <a:tailEnd/>
                </a:ln>
              </p:spPr>
              <p:txBody>
                <a:bodyPr/>
                <a:lstStyle/>
                <a:p>
                  <a:endParaRPr lang="ja-JP" altLang="en-US"/>
                </a:p>
              </p:txBody>
            </p:sp>
          </p:grpSp>
          <p:sp>
            <p:nvSpPr>
              <p:cNvPr id="3401" name="Freeform 947"/>
              <p:cNvSpPr>
                <a:spLocks noChangeAspect="1"/>
              </p:cNvSpPr>
              <p:nvPr/>
            </p:nvSpPr>
            <p:spPr bwMode="auto">
              <a:xfrm rot="309335">
                <a:off x="4339" y="3113"/>
                <a:ext cx="673" cy="618"/>
              </a:xfrm>
              <a:custGeom>
                <a:avLst/>
                <a:gdLst>
                  <a:gd name="T0" fmla="*/ 107693 w 564"/>
                  <a:gd name="T1" fmla="*/ 81810 h 534"/>
                  <a:gd name="T2" fmla="*/ 100899 w 564"/>
                  <a:gd name="T3" fmla="*/ 110333 h 534"/>
                  <a:gd name="T4" fmla="*/ 20571 w 564"/>
                  <a:gd name="T5" fmla="*/ 109879 h 534"/>
                  <a:gd name="T6" fmla="*/ 17239 w 564"/>
                  <a:gd name="T7" fmla="*/ 114947 h 534"/>
                  <a:gd name="T8" fmla="*/ 117155 w 564"/>
                  <a:gd name="T9" fmla="*/ 121244 h 534"/>
                  <a:gd name="T10" fmla="*/ 111082 w 564"/>
                  <a:gd name="T11" fmla="*/ 141424 h 534"/>
                  <a:gd name="T12" fmla="*/ 153121 w 564"/>
                  <a:gd name="T13" fmla="*/ 134290 h 534"/>
                  <a:gd name="T14" fmla="*/ 203306 w 564"/>
                  <a:gd name="T15" fmla="*/ 150834 h 534"/>
                  <a:gd name="T16" fmla="*/ 152103 w 564"/>
                  <a:gd name="T17" fmla="*/ 179252 h 534"/>
                  <a:gd name="T18" fmla="*/ 192177 w 564"/>
                  <a:gd name="T19" fmla="*/ 178362 h 534"/>
                  <a:gd name="T20" fmla="*/ 238268 w 564"/>
                  <a:gd name="T21" fmla="*/ 156131 h 534"/>
                  <a:gd name="T22" fmla="*/ 293662 w 564"/>
                  <a:gd name="T23" fmla="*/ 161767 h 534"/>
                  <a:gd name="T24" fmla="*/ 290661 w 564"/>
                  <a:gd name="T25" fmla="*/ 156699 h 534"/>
                  <a:gd name="T26" fmla="*/ 341855 w 564"/>
                  <a:gd name="T27" fmla="*/ 153760 h 534"/>
                  <a:gd name="T28" fmla="*/ 413865 w 564"/>
                  <a:gd name="T29" fmla="*/ 183841 h 534"/>
                  <a:gd name="T30" fmla="*/ 393266 w 564"/>
                  <a:gd name="T31" fmla="*/ 151258 h 534"/>
                  <a:gd name="T32" fmla="*/ 456792 w 564"/>
                  <a:gd name="T33" fmla="*/ 142641 h 534"/>
                  <a:gd name="T34" fmla="*/ 570404 w 564"/>
                  <a:gd name="T35" fmla="*/ 157655 h 534"/>
                  <a:gd name="T36" fmla="*/ 564000 w 564"/>
                  <a:gd name="T37" fmla="*/ 149062 h 534"/>
                  <a:gd name="T38" fmla="*/ 481560 w 564"/>
                  <a:gd name="T39" fmla="*/ 129368 h 534"/>
                  <a:gd name="T40" fmla="*/ 520043 w 564"/>
                  <a:gd name="T41" fmla="*/ 123043 h 534"/>
                  <a:gd name="T42" fmla="*/ 490202 w 564"/>
                  <a:gd name="T43" fmla="*/ 115186 h 534"/>
                  <a:gd name="T44" fmla="*/ 536114 w 564"/>
                  <a:gd name="T45" fmla="*/ 114256 h 534"/>
                  <a:gd name="T46" fmla="*/ 596501 w 564"/>
                  <a:gd name="T47" fmla="*/ 116037 h 534"/>
                  <a:gd name="T48" fmla="*/ 589293 w 564"/>
                  <a:gd name="T49" fmla="*/ 109076 h 534"/>
                  <a:gd name="T50" fmla="*/ 504149 w 564"/>
                  <a:gd name="T51" fmla="*/ 99530 h 534"/>
                  <a:gd name="T52" fmla="*/ 520043 w 564"/>
                  <a:gd name="T53" fmla="*/ 88434 h 534"/>
                  <a:gd name="T54" fmla="*/ 502656 w 564"/>
                  <a:gd name="T55" fmla="*/ 81810 h 534"/>
                  <a:gd name="T56" fmla="*/ 554778 w 564"/>
                  <a:gd name="T57" fmla="*/ 70690 h 534"/>
                  <a:gd name="T58" fmla="*/ 650136 w 564"/>
                  <a:gd name="T59" fmla="*/ 57842 h 534"/>
                  <a:gd name="T60" fmla="*/ 479283 w 564"/>
                  <a:gd name="T61" fmla="*/ 67647 h 534"/>
                  <a:gd name="T62" fmla="*/ 456792 w 564"/>
                  <a:gd name="T63" fmla="*/ 61202 h 534"/>
                  <a:gd name="T64" fmla="*/ 476455 w 564"/>
                  <a:gd name="T65" fmla="*/ 52540 h 534"/>
                  <a:gd name="T66" fmla="*/ 504984 w 564"/>
                  <a:gd name="T67" fmla="*/ 40026 h 534"/>
                  <a:gd name="T68" fmla="*/ 469270 w 564"/>
                  <a:gd name="T69" fmla="*/ 45695 h 534"/>
                  <a:gd name="T70" fmla="*/ 443423 w 564"/>
                  <a:gd name="T71" fmla="*/ 54669 h 534"/>
                  <a:gd name="T72" fmla="*/ 421064 w 564"/>
                  <a:gd name="T73" fmla="*/ 45399 h 534"/>
                  <a:gd name="T74" fmla="*/ 393143 w 564"/>
                  <a:gd name="T75" fmla="*/ 37710 h 534"/>
                  <a:gd name="T76" fmla="*/ 421245 w 564"/>
                  <a:gd name="T77" fmla="*/ 14867 h 534"/>
                  <a:gd name="T78" fmla="*/ 326521 w 564"/>
                  <a:gd name="T79" fmla="*/ 39228 h 534"/>
                  <a:gd name="T80" fmla="*/ 295844 w 564"/>
                  <a:gd name="T81" fmla="*/ 22907 h 534"/>
                  <a:gd name="T82" fmla="*/ 291277 w 564"/>
                  <a:gd name="T83" fmla="*/ 2325 h 534"/>
                  <a:gd name="T84" fmla="*/ 268850 w 564"/>
                  <a:gd name="T85" fmla="*/ 7161 h 534"/>
                  <a:gd name="T86" fmla="*/ 267620 w 564"/>
                  <a:gd name="T87" fmla="*/ 42077 h 534"/>
                  <a:gd name="T88" fmla="*/ 207774 w 564"/>
                  <a:gd name="T89" fmla="*/ 41136 h 534"/>
                  <a:gd name="T90" fmla="*/ 107693 w 564"/>
                  <a:gd name="T91" fmla="*/ 19365 h 534"/>
                  <a:gd name="T92" fmla="*/ 113108 w 564"/>
                  <a:gd name="T93" fmla="*/ 27146 h 534"/>
                  <a:gd name="T94" fmla="*/ 177468 w 564"/>
                  <a:gd name="T95" fmla="*/ 49697 h 534"/>
                  <a:gd name="T96" fmla="*/ 132550 w 564"/>
                  <a:gd name="T97" fmla="*/ 66941 h 534"/>
                  <a:gd name="T98" fmla="*/ 37252 w 564"/>
                  <a:gd name="T99" fmla="*/ 69579 h 534"/>
                  <a:gd name="T100" fmla="*/ 15399 w 564"/>
                  <a:gd name="T101" fmla="*/ 74858 h 534"/>
                  <a:gd name="T102" fmla="*/ 66974 w 564"/>
                  <a:gd name="T103" fmla="*/ 76641 h 534"/>
                  <a:gd name="T104" fmla="*/ 107693 w 564"/>
                  <a:gd name="T105" fmla="*/ 81810 h 53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4"/>
                  <a:gd name="T160" fmla="*/ 0 h 534"/>
                  <a:gd name="T161" fmla="*/ 564 w 564"/>
                  <a:gd name="T162" fmla="*/ 534 h 53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4" h="534">
                    <a:moveTo>
                      <a:pt x="92" y="237"/>
                    </a:moveTo>
                    <a:cubicBezTo>
                      <a:pt x="98" y="251"/>
                      <a:pt x="98" y="308"/>
                      <a:pt x="86" y="321"/>
                    </a:cubicBezTo>
                    <a:cubicBezTo>
                      <a:pt x="74" y="334"/>
                      <a:pt x="29" y="316"/>
                      <a:pt x="17" y="319"/>
                    </a:cubicBezTo>
                    <a:cubicBezTo>
                      <a:pt x="5" y="321"/>
                      <a:pt x="0" y="328"/>
                      <a:pt x="14" y="333"/>
                    </a:cubicBezTo>
                    <a:cubicBezTo>
                      <a:pt x="27" y="339"/>
                      <a:pt x="87" y="338"/>
                      <a:pt x="100" y="351"/>
                    </a:cubicBezTo>
                    <a:cubicBezTo>
                      <a:pt x="114" y="363"/>
                      <a:pt x="90" y="403"/>
                      <a:pt x="95" y="410"/>
                    </a:cubicBezTo>
                    <a:cubicBezTo>
                      <a:pt x="100" y="416"/>
                      <a:pt x="116" y="386"/>
                      <a:pt x="130" y="390"/>
                    </a:cubicBezTo>
                    <a:cubicBezTo>
                      <a:pt x="142" y="396"/>
                      <a:pt x="173" y="416"/>
                      <a:pt x="173" y="437"/>
                    </a:cubicBezTo>
                    <a:cubicBezTo>
                      <a:pt x="173" y="458"/>
                      <a:pt x="131" y="506"/>
                      <a:pt x="129" y="519"/>
                    </a:cubicBezTo>
                    <a:cubicBezTo>
                      <a:pt x="127" y="532"/>
                      <a:pt x="151" y="528"/>
                      <a:pt x="163" y="517"/>
                    </a:cubicBezTo>
                    <a:cubicBezTo>
                      <a:pt x="175" y="506"/>
                      <a:pt x="189" y="461"/>
                      <a:pt x="203" y="453"/>
                    </a:cubicBezTo>
                    <a:cubicBezTo>
                      <a:pt x="218" y="445"/>
                      <a:pt x="242" y="469"/>
                      <a:pt x="250" y="469"/>
                    </a:cubicBezTo>
                    <a:cubicBezTo>
                      <a:pt x="257" y="469"/>
                      <a:pt x="241" y="458"/>
                      <a:pt x="248" y="454"/>
                    </a:cubicBezTo>
                    <a:cubicBezTo>
                      <a:pt x="254" y="450"/>
                      <a:pt x="275" y="432"/>
                      <a:pt x="292" y="445"/>
                    </a:cubicBezTo>
                    <a:cubicBezTo>
                      <a:pt x="309" y="459"/>
                      <a:pt x="345" y="534"/>
                      <a:pt x="353" y="533"/>
                    </a:cubicBezTo>
                    <a:cubicBezTo>
                      <a:pt x="360" y="532"/>
                      <a:pt x="329" y="458"/>
                      <a:pt x="336" y="438"/>
                    </a:cubicBezTo>
                    <a:cubicBezTo>
                      <a:pt x="342" y="418"/>
                      <a:pt x="364" y="411"/>
                      <a:pt x="390" y="414"/>
                    </a:cubicBezTo>
                    <a:cubicBezTo>
                      <a:pt x="414" y="417"/>
                      <a:pt x="471" y="454"/>
                      <a:pt x="486" y="457"/>
                    </a:cubicBezTo>
                    <a:cubicBezTo>
                      <a:pt x="501" y="460"/>
                      <a:pt x="492" y="446"/>
                      <a:pt x="480" y="432"/>
                    </a:cubicBezTo>
                    <a:cubicBezTo>
                      <a:pt x="467" y="419"/>
                      <a:pt x="416" y="388"/>
                      <a:pt x="410" y="375"/>
                    </a:cubicBezTo>
                    <a:cubicBezTo>
                      <a:pt x="404" y="363"/>
                      <a:pt x="442" y="362"/>
                      <a:pt x="443" y="356"/>
                    </a:cubicBezTo>
                    <a:cubicBezTo>
                      <a:pt x="445" y="348"/>
                      <a:pt x="416" y="338"/>
                      <a:pt x="418" y="334"/>
                    </a:cubicBezTo>
                    <a:cubicBezTo>
                      <a:pt x="420" y="330"/>
                      <a:pt x="442" y="330"/>
                      <a:pt x="457" y="331"/>
                    </a:cubicBezTo>
                    <a:cubicBezTo>
                      <a:pt x="472" y="332"/>
                      <a:pt x="501" y="339"/>
                      <a:pt x="508" y="337"/>
                    </a:cubicBezTo>
                    <a:cubicBezTo>
                      <a:pt x="515" y="335"/>
                      <a:pt x="515" y="324"/>
                      <a:pt x="502" y="316"/>
                    </a:cubicBezTo>
                    <a:cubicBezTo>
                      <a:pt x="489" y="308"/>
                      <a:pt x="440" y="299"/>
                      <a:pt x="430" y="289"/>
                    </a:cubicBezTo>
                    <a:cubicBezTo>
                      <a:pt x="420" y="279"/>
                      <a:pt x="443" y="265"/>
                      <a:pt x="443" y="256"/>
                    </a:cubicBezTo>
                    <a:cubicBezTo>
                      <a:pt x="443" y="247"/>
                      <a:pt x="424" y="246"/>
                      <a:pt x="428" y="237"/>
                    </a:cubicBezTo>
                    <a:cubicBezTo>
                      <a:pt x="433" y="229"/>
                      <a:pt x="452" y="216"/>
                      <a:pt x="473" y="205"/>
                    </a:cubicBezTo>
                    <a:cubicBezTo>
                      <a:pt x="494" y="194"/>
                      <a:pt x="564" y="169"/>
                      <a:pt x="554" y="168"/>
                    </a:cubicBezTo>
                    <a:cubicBezTo>
                      <a:pt x="543" y="166"/>
                      <a:pt x="437" y="195"/>
                      <a:pt x="409" y="196"/>
                    </a:cubicBezTo>
                    <a:cubicBezTo>
                      <a:pt x="382" y="198"/>
                      <a:pt x="389" y="186"/>
                      <a:pt x="390" y="178"/>
                    </a:cubicBezTo>
                    <a:cubicBezTo>
                      <a:pt x="389" y="171"/>
                      <a:pt x="399" y="163"/>
                      <a:pt x="406" y="152"/>
                    </a:cubicBezTo>
                    <a:cubicBezTo>
                      <a:pt x="412" y="141"/>
                      <a:pt x="431" y="119"/>
                      <a:pt x="431" y="116"/>
                    </a:cubicBezTo>
                    <a:cubicBezTo>
                      <a:pt x="430" y="113"/>
                      <a:pt x="410" y="126"/>
                      <a:pt x="401" y="133"/>
                    </a:cubicBezTo>
                    <a:cubicBezTo>
                      <a:pt x="393" y="141"/>
                      <a:pt x="386" y="159"/>
                      <a:pt x="378" y="158"/>
                    </a:cubicBezTo>
                    <a:cubicBezTo>
                      <a:pt x="371" y="158"/>
                      <a:pt x="366" y="140"/>
                      <a:pt x="358" y="131"/>
                    </a:cubicBezTo>
                    <a:cubicBezTo>
                      <a:pt x="350" y="124"/>
                      <a:pt x="334" y="125"/>
                      <a:pt x="335" y="109"/>
                    </a:cubicBezTo>
                    <a:cubicBezTo>
                      <a:pt x="335" y="95"/>
                      <a:pt x="369" y="42"/>
                      <a:pt x="359" y="43"/>
                    </a:cubicBezTo>
                    <a:cubicBezTo>
                      <a:pt x="350" y="43"/>
                      <a:pt x="295" y="110"/>
                      <a:pt x="278" y="113"/>
                    </a:cubicBezTo>
                    <a:cubicBezTo>
                      <a:pt x="260" y="117"/>
                      <a:pt x="257" y="83"/>
                      <a:pt x="252" y="66"/>
                    </a:cubicBezTo>
                    <a:cubicBezTo>
                      <a:pt x="247" y="48"/>
                      <a:pt x="252" y="15"/>
                      <a:pt x="249" y="7"/>
                    </a:cubicBezTo>
                    <a:cubicBezTo>
                      <a:pt x="245" y="0"/>
                      <a:pt x="234" y="1"/>
                      <a:pt x="230" y="21"/>
                    </a:cubicBezTo>
                    <a:cubicBezTo>
                      <a:pt x="227" y="39"/>
                      <a:pt x="237" y="106"/>
                      <a:pt x="228" y="122"/>
                    </a:cubicBezTo>
                    <a:cubicBezTo>
                      <a:pt x="219" y="139"/>
                      <a:pt x="200" y="130"/>
                      <a:pt x="177" y="119"/>
                    </a:cubicBezTo>
                    <a:cubicBezTo>
                      <a:pt x="154" y="108"/>
                      <a:pt x="106" y="63"/>
                      <a:pt x="92" y="56"/>
                    </a:cubicBezTo>
                    <a:cubicBezTo>
                      <a:pt x="79" y="50"/>
                      <a:pt x="86" y="65"/>
                      <a:pt x="96" y="79"/>
                    </a:cubicBezTo>
                    <a:cubicBezTo>
                      <a:pt x="106" y="94"/>
                      <a:pt x="149" y="125"/>
                      <a:pt x="151" y="144"/>
                    </a:cubicBezTo>
                    <a:cubicBezTo>
                      <a:pt x="154" y="164"/>
                      <a:pt x="134" y="185"/>
                      <a:pt x="113" y="194"/>
                    </a:cubicBezTo>
                    <a:cubicBezTo>
                      <a:pt x="93" y="204"/>
                      <a:pt x="49" y="198"/>
                      <a:pt x="32" y="202"/>
                    </a:cubicBezTo>
                    <a:cubicBezTo>
                      <a:pt x="15" y="206"/>
                      <a:pt x="9" y="214"/>
                      <a:pt x="13" y="217"/>
                    </a:cubicBezTo>
                    <a:cubicBezTo>
                      <a:pt x="17" y="220"/>
                      <a:pt x="44" y="219"/>
                      <a:pt x="57" y="222"/>
                    </a:cubicBezTo>
                    <a:cubicBezTo>
                      <a:pt x="70" y="225"/>
                      <a:pt x="85" y="234"/>
                      <a:pt x="92" y="237"/>
                    </a:cubicBezTo>
                    <a:close/>
                  </a:path>
                </a:pathLst>
              </a:custGeom>
              <a:solidFill>
                <a:srgbClr val="CCCC00"/>
              </a:solidFill>
              <a:ln w="9525" cmpd="sng">
                <a:solidFill>
                  <a:srgbClr val="FF0000"/>
                </a:solidFill>
                <a:round/>
                <a:headEnd/>
                <a:tailEnd/>
              </a:ln>
            </p:spPr>
            <p:txBody>
              <a:bodyPr/>
              <a:lstStyle/>
              <a:p>
                <a:endParaRPr lang="ja-JP" altLang="en-US"/>
              </a:p>
            </p:txBody>
          </p:sp>
          <p:sp>
            <p:nvSpPr>
              <p:cNvPr id="3402" name="Freeform 948"/>
              <p:cNvSpPr>
                <a:spLocks noChangeAspect="1"/>
              </p:cNvSpPr>
              <p:nvPr/>
            </p:nvSpPr>
            <p:spPr bwMode="auto">
              <a:xfrm rot="998629">
                <a:off x="4521" y="3337"/>
                <a:ext cx="296" cy="250"/>
              </a:xfrm>
              <a:custGeom>
                <a:avLst/>
                <a:gdLst>
                  <a:gd name="T0" fmla="*/ 2147483647 w 159"/>
                  <a:gd name="T1" fmla="*/ 2147483647 h 139"/>
                  <a:gd name="T2" fmla="*/ 2147483647 w 159"/>
                  <a:gd name="T3" fmla="*/ 2147483647 h 139"/>
                  <a:gd name="T4" fmla="*/ 2147483647 w 159"/>
                  <a:gd name="T5" fmla="*/ 2147483647 h 139"/>
                  <a:gd name="T6" fmla="*/ 2147483647 w 159"/>
                  <a:gd name="T7" fmla="*/ 2147483647 h 139"/>
                  <a:gd name="T8" fmla="*/ 2147483647 w 159"/>
                  <a:gd name="T9" fmla="*/ 2147483647 h 139"/>
                  <a:gd name="T10" fmla="*/ 2147483647 w 159"/>
                  <a:gd name="T11" fmla="*/ 2147483647 h 139"/>
                  <a:gd name="T12" fmla="*/ 2147483647 w 159"/>
                  <a:gd name="T13" fmla="*/ 2147483647 h 139"/>
                  <a:gd name="T14" fmla="*/ 2147483647 w 159"/>
                  <a:gd name="T15" fmla="*/ 2147483647 h 139"/>
                  <a:gd name="T16" fmla="*/ 2147483647 w 159"/>
                  <a:gd name="T17" fmla="*/ 2147483647 h 139"/>
                  <a:gd name="T18" fmla="*/ 2147483647 w 159"/>
                  <a:gd name="T19" fmla="*/ 2147483647 h 139"/>
                  <a:gd name="T20" fmla="*/ 2147483647 w 159"/>
                  <a:gd name="T21" fmla="*/ 2147483647 h 1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9"/>
                  <a:gd name="T34" fmla="*/ 0 h 139"/>
                  <a:gd name="T35" fmla="*/ 159 w 159"/>
                  <a:gd name="T36" fmla="*/ 139 h 1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9" h="139">
                    <a:moveTo>
                      <a:pt x="40" y="66"/>
                    </a:moveTo>
                    <a:cubicBezTo>
                      <a:pt x="28" y="74"/>
                      <a:pt x="8" y="83"/>
                      <a:pt x="4" y="93"/>
                    </a:cubicBezTo>
                    <a:cubicBezTo>
                      <a:pt x="0" y="102"/>
                      <a:pt x="7" y="116"/>
                      <a:pt x="19" y="124"/>
                    </a:cubicBezTo>
                    <a:cubicBezTo>
                      <a:pt x="31" y="132"/>
                      <a:pt x="59" y="137"/>
                      <a:pt x="76" y="138"/>
                    </a:cubicBezTo>
                    <a:cubicBezTo>
                      <a:pt x="93" y="139"/>
                      <a:pt x="111" y="136"/>
                      <a:pt x="124" y="129"/>
                    </a:cubicBezTo>
                    <a:cubicBezTo>
                      <a:pt x="137" y="122"/>
                      <a:pt x="149" y="105"/>
                      <a:pt x="154" y="93"/>
                    </a:cubicBezTo>
                    <a:cubicBezTo>
                      <a:pt x="159" y="81"/>
                      <a:pt x="156" y="69"/>
                      <a:pt x="154" y="57"/>
                    </a:cubicBezTo>
                    <a:cubicBezTo>
                      <a:pt x="152" y="45"/>
                      <a:pt x="152" y="30"/>
                      <a:pt x="142" y="21"/>
                    </a:cubicBezTo>
                    <a:cubicBezTo>
                      <a:pt x="132" y="12"/>
                      <a:pt x="107" y="0"/>
                      <a:pt x="94" y="4"/>
                    </a:cubicBezTo>
                    <a:cubicBezTo>
                      <a:pt x="81" y="8"/>
                      <a:pt x="75" y="34"/>
                      <a:pt x="66" y="44"/>
                    </a:cubicBezTo>
                    <a:cubicBezTo>
                      <a:pt x="57" y="54"/>
                      <a:pt x="46" y="61"/>
                      <a:pt x="40" y="66"/>
                    </a:cubicBezTo>
                    <a:close/>
                  </a:path>
                </a:pathLst>
              </a:custGeom>
              <a:gradFill rotWithShape="1">
                <a:gsLst>
                  <a:gs pos="0">
                    <a:srgbClr val="FF6600"/>
                  </a:gs>
                  <a:gs pos="100000">
                    <a:srgbClr val="FFB27F"/>
                  </a:gs>
                </a:gsLst>
                <a:path path="rect">
                  <a:fillToRect l="100000" t="100000"/>
                </a:path>
              </a:gradFill>
              <a:ln>
                <a:noFill/>
              </a:ln>
              <a:extLst>
                <a:ext uri="{91240B29-F687-4F45-9708-019B960494DF}">
                  <a14:hiddenLine xmlns:a14="http://schemas.microsoft.com/office/drawing/2010/main" w="9525" cmpd="sng">
                    <a:solidFill>
                      <a:srgbClr val="000000"/>
                    </a:solidFill>
                    <a:round/>
                    <a:headEnd/>
                    <a:tailEnd/>
                  </a14:hiddenLine>
                </a:ext>
              </a:extLst>
            </p:spPr>
            <p:txBody>
              <a:bodyPr/>
              <a:lstStyle/>
              <a:p>
                <a:endParaRPr lang="ja-JP" altLang="en-US"/>
              </a:p>
            </p:txBody>
          </p:sp>
          <p:sp>
            <p:nvSpPr>
              <p:cNvPr id="3403" name="Line 949"/>
              <p:cNvSpPr>
                <a:spLocks noChangeAspect="1" noChangeShapeType="1"/>
              </p:cNvSpPr>
              <p:nvPr/>
            </p:nvSpPr>
            <p:spPr bwMode="auto">
              <a:xfrm rot="2471860" flipH="1" flipV="1">
                <a:off x="4760" y="3506"/>
                <a:ext cx="18" cy="0"/>
              </a:xfrm>
              <a:prstGeom prst="line">
                <a:avLst/>
              </a:prstGeom>
              <a:noFill/>
              <a:ln w="12700">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404" name="Line 950"/>
              <p:cNvSpPr>
                <a:spLocks noChangeAspect="1" noChangeShapeType="1"/>
              </p:cNvSpPr>
              <p:nvPr/>
            </p:nvSpPr>
            <p:spPr bwMode="auto">
              <a:xfrm rot="2471860" flipH="1" flipV="1">
                <a:off x="4745" y="3494"/>
                <a:ext cx="19" cy="1"/>
              </a:xfrm>
              <a:prstGeom prst="line">
                <a:avLst/>
              </a:prstGeom>
              <a:noFill/>
              <a:ln w="12700">
                <a:solidFill>
                  <a:srgbClr val="00E7E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405" name="Line 951"/>
              <p:cNvSpPr>
                <a:spLocks noChangeAspect="1" noChangeShapeType="1"/>
              </p:cNvSpPr>
              <p:nvPr/>
            </p:nvSpPr>
            <p:spPr bwMode="auto">
              <a:xfrm rot="2471860" flipV="1">
                <a:off x="4753" y="3484"/>
                <a:ext cx="19"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406" name="Line 952"/>
              <p:cNvSpPr>
                <a:spLocks noChangeAspect="1" noChangeShapeType="1"/>
              </p:cNvSpPr>
              <p:nvPr/>
            </p:nvSpPr>
            <p:spPr bwMode="auto">
              <a:xfrm rot="2471860" flipV="1">
                <a:off x="4767" y="3495"/>
                <a:ext cx="18" cy="0"/>
              </a:xfrm>
              <a:prstGeom prst="line">
                <a:avLst/>
              </a:prstGeom>
              <a:noFill/>
              <a:ln w="127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407" name="Line 953"/>
              <p:cNvSpPr>
                <a:spLocks noChangeAspect="1" noChangeShapeType="1"/>
              </p:cNvSpPr>
              <p:nvPr/>
            </p:nvSpPr>
            <p:spPr bwMode="auto">
              <a:xfrm rot="3396647" flipH="1" flipV="1">
                <a:off x="4717" y="3532"/>
                <a:ext cx="15"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408" name="Line 954"/>
              <p:cNvSpPr>
                <a:spLocks noChangeAspect="1" noChangeShapeType="1"/>
              </p:cNvSpPr>
              <p:nvPr/>
            </p:nvSpPr>
            <p:spPr bwMode="auto">
              <a:xfrm rot="3396647" flipH="1" flipV="1">
                <a:off x="4711" y="3520"/>
                <a:ext cx="16" cy="1"/>
              </a:xfrm>
              <a:prstGeom prst="line">
                <a:avLst/>
              </a:prstGeom>
              <a:noFill/>
              <a:ln w="127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409" name="Line 955"/>
              <p:cNvSpPr>
                <a:spLocks noChangeAspect="1" noChangeShapeType="1"/>
              </p:cNvSpPr>
              <p:nvPr/>
            </p:nvSpPr>
            <p:spPr bwMode="auto">
              <a:xfrm rot="3396647" flipV="1">
                <a:off x="4724" y="3512"/>
                <a:ext cx="15" cy="1"/>
              </a:xfrm>
              <a:prstGeom prst="line">
                <a:avLst/>
              </a:prstGeom>
              <a:noFill/>
              <a:ln w="12700">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410" name="Line 956"/>
              <p:cNvSpPr>
                <a:spLocks noChangeAspect="1" noChangeShapeType="1"/>
              </p:cNvSpPr>
              <p:nvPr/>
            </p:nvSpPr>
            <p:spPr bwMode="auto">
              <a:xfrm rot="3396647" flipV="1">
                <a:off x="4733" y="3523"/>
                <a:ext cx="16" cy="1"/>
              </a:xfrm>
              <a:prstGeom prst="line">
                <a:avLst/>
              </a:prstGeom>
              <a:noFill/>
              <a:ln w="12700">
                <a:solidFill>
                  <a:srgbClr val="00E7E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411" name="Line 957"/>
              <p:cNvSpPr>
                <a:spLocks noChangeAspect="1" noChangeShapeType="1"/>
              </p:cNvSpPr>
              <p:nvPr/>
            </p:nvSpPr>
            <p:spPr bwMode="auto">
              <a:xfrm rot="4591772" flipV="1">
                <a:off x="4680" y="3529"/>
                <a:ext cx="15"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412" name="Line 958"/>
              <p:cNvSpPr>
                <a:spLocks noChangeAspect="1" noChangeShapeType="1"/>
              </p:cNvSpPr>
              <p:nvPr/>
            </p:nvSpPr>
            <p:spPr bwMode="auto">
              <a:xfrm rot="4591772" flipV="1">
                <a:off x="4683" y="3544"/>
                <a:ext cx="15" cy="0"/>
              </a:xfrm>
              <a:prstGeom prst="line">
                <a:avLst/>
              </a:prstGeom>
              <a:noFill/>
              <a:ln w="127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413" name="Line 959"/>
              <p:cNvSpPr>
                <a:spLocks noChangeAspect="1" noChangeShapeType="1"/>
              </p:cNvSpPr>
              <p:nvPr/>
            </p:nvSpPr>
            <p:spPr bwMode="auto">
              <a:xfrm rot="4591772" flipV="1">
                <a:off x="4661" y="3534"/>
                <a:ext cx="15"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414" name="Line 960"/>
              <p:cNvSpPr>
                <a:spLocks noChangeAspect="1" noChangeShapeType="1"/>
              </p:cNvSpPr>
              <p:nvPr/>
            </p:nvSpPr>
            <p:spPr bwMode="auto">
              <a:xfrm rot="4591772" flipV="1">
                <a:off x="4664" y="3547"/>
                <a:ext cx="15" cy="0"/>
              </a:xfrm>
              <a:prstGeom prst="line">
                <a:avLst/>
              </a:prstGeom>
              <a:noFill/>
              <a:ln w="127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415" name="Line 961"/>
              <p:cNvSpPr>
                <a:spLocks noChangeAspect="1" noChangeShapeType="1"/>
              </p:cNvSpPr>
              <p:nvPr/>
            </p:nvSpPr>
            <p:spPr bwMode="auto">
              <a:xfrm rot="536229" flipH="1" flipV="1">
                <a:off x="4775" y="3467"/>
                <a:ext cx="18" cy="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416" name="Line 962"/>
              <p:cNvSpPr>
                <a:spLocks noChangeAspect="1" noChangeShapeType="1"/>
              </p:cNvSpPr>
              <p:nvPr/>
            </p:nvSpPr>
            <p:spPr bwMode="auto">
              <a:xfrm rot="536229" flipH="1" flipV="1">
                <a:off x="4758" y="3465"/>
                <a:ext cx="18" cy="0"/>
              </a:xfrm>
              <a:prstGeom prst="line">
                <a:avLst/>
              </a:prstGeom>
              <a:noFill/>
              <a:ln w="127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417" name="Line 963"/>
              <p:cNvSpPr>
                <a:spLocks noChangeAspect="1" noChangeShapeType="1"/>
              </p:cNvSpPr>
              <p:nvPr/>
            </p:nvSpPr>
            <p:spPr bwMode="auto">
              <a:xfrm rot="536229" flipV="1">
                <a:off x="4760" y="3450"/>
                <a:ext cx="19" cy="1"/>
              </a:xfrm>
              <a:prstGeom prst="line">
                <a:avLst/>
              </a:prstGeom>
              <a:noFill/>
              <a:ln w="12700">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418" name="Line 964"/>
              <p:cNvSpPr>
                <a:spLocks noChangeAspect="1" noChangeShapeType="1"/>
              </p:cNvSpPr>
              <p:nvPr/>
            </p:nvSpPr>
            <p:spPr bwMode="auto">
              <a:xfrm rot="536229" flipV="1">
                <a:off x="4777" y="3453"/>
                <a:ext cx="19" cy="1"/>
              </a:xfrm>
              <a:prstGeom prst="line">
                <a:avLst/>
              </a:prstGeom>
              <a:noFill/>
              <a:ln w="12700">
                <a:solidFill>
                  <a:srgbClr val="00E7E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419" name="Freeform 965"/>
              <p:cNvSpPr>
                <a:spLocks noChangeAspect="1"/>
              </p:cNvSpPr>
              <p:nvPr/>
            </p:nvSpPr>
            <p:spPr bwMode="auto">
              <a:xfrm rot="2269065" flipH="1" flipV="1">
                <a:off x="4759" y="3476"/>
                <a:ext cx="28" cy="49"/>
              </a:xfrm>
              <a:custGeom>
                <a:avLst/>
                <a:gdLst>
                  <a:gd name="T0" fmla="*/ 0 w 72"/>
                  <a:gd name="T1" fmla="*/ 0 h 153"/>
                  <a:gd name="T2" fmla="*/ 0 w 72"/>
                  <a:gd name="T3" fmla="*/ 0 h 153"/>
                  <a:gd name="T4" fmla="*/ 0 w 72"/>
                  <a:gd name="T5" fmla="*/ 0 h 153"/>
                  <a:gd name="T6" fmla="*/ 0 w 72"/>
                  <a:gd name="T7" fmla="*/ 0 h 153"/>
                  <a:gd name="T8" fmla="*/ 0 60000 65536"/>
                  <a:gd name="T9" fmla="*/ 0 60000 65536"/>
                  <a:gd name="T10" fmla="*/ 0 60000 65536"/>
                  <a:gd name="T11" fmla="*/ 0 60000 65536"/>
                  <a:gd name="T12" fmla="*/ 0 w 72"/>
                  <a:gd name="T13" fmla="*/ 0 h 153"/>
                  <a:gd name="T14" fmla="*/ 72 w 72"/>
                  <a:gd name="T15" fmla="*/ 153 h 153"/>
                </a:gdLst>
                <a:ahLst/>
                <a:cxnLst>
                  <a:cxn ang="T8">
                    <a:pos x="T0" y="T1"/>
                  </a:cxn>
                  <a:cxn ang="T9">
                    <a:pos x="T2" y="T3"/>
                  </a:cxn>
                  <a:cxn ang="T10">
                    <a:pos x="T4" y="T5"/>
                  </a:cxn>
                  <a:cxn ang="T11">
                    <a:pos x="T6" y="T7"/>
                  </a:cxn>
                </a:cxnLst>
                <a:rect l="T12" t="T13" r="T14" b="T15"/>
                <a:pathLst>
                  <a:path w="72" h="153">
                    <a:moveTo>
                      <a:pt x="72" y="0"/>
                    </a:moveTo>
                    <a:cubicBezTo>
                      <a:pt x="62" y="8"/>
                      <a:pt x="19" y="33"/>
                      <a:pt x="9" y="49"/>
                    </a:cubicBezTo>
                    <a:cubicBezTo>
                      <a:pt x="0" y="64"/>
                      <a:pt x="7" y="78"/>
                      <a:pt x="16" y="95"/>
                    </a:cubicBezTo>
                    <a:cubicBezTo>
                      <a:pt x="25" y="112"/>
                      <a:pt x="56" y="141"/>
                      <a:pt x="66" y="153"/>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420" name="Freeform 966"/>
              <p:cNvSpPr>
                <a:spLocks noChangeAspect="1"/>
              </p:cNvSpPr>
              <p:nvPr/>
            </p:nvSpPr>
            <p:spPr bwMode="auto">
              <a:xfrm rot="2269065" flipH="1" flipV="1">
                <a:off x="4745" y="3468"/>
                <a:ext cx="21" cy="41"/>
              </a:xfrm>
              <a:custGeom>
                <a:avLst/>
                <a:gdLst>
                  <a:gd name="T0" fmla="*/ 0 w 66"/>
                  <a:gd name="T1" fmla="*/ 0 h 161"/>
                  <a:gd name="T2" fmla="*/ 0 w 66"/>
                  <a:gd name="T3" fmla="*/ 0 h 161"/>
                  <a:gd name="T4" fmla="*/ 0 w 66"/>
                  <a:gd name="T5" fmla="*/ 0 h 161"/>
                  <a:gd name="T6" fmla="*/ 0 w 66"/>
                  <a:gd name="T7" fmla="*/ 0 h 161"/>
                  <a:gd name="T8" fmla="*/ 0 60000 65536"/>
                  <a:gd name="T9" fmla="*/ 0 60000 65536"/>
                  <a:gd name="T10" fmla="*/ 0 60000 65536"/>
                  <a:gd name="T11" fmla="*/ 0 60000 65536"/>
                  <a:gd name="T12" fmla="*/ 0 w 66"/>
                  <a:gd name="T13" fmla="*/ 0 h 161"/>
                  <a:gd name="T14" fmla="*/ 66 w 66"/>
                  <a:gd name="T15" fmla="*/ 161 h 161"/>
                </a:gdLst>
                <a:ahLst/>
                <a:cxnLst>
                  <a:cxn ang="T8">
                    <a:pos x="T0" y="T1"/>
                  </a:cxn>
                  <a:cxn ang="T9">
                    <a:pos x="T2" y="T3"/>
                  </a:cxn>
                  <a:cxn ang="T10">
                    <a:pos x="T4" y="T5"/>
                  </a:cxn>
                  <a:cxn ang="T11">
                    <a:pos x="T6" y="T7"/>
                  </a:cxn>
                </a:cxnLst>
                <a:rect l="T12" t="T13" r="T14" b="T15"/>
                <a:pathLst>
                  <a:path w="66" h="161">
                    <a:moveTo>
                      <a:pt x="0" y="0"/>
                    </a:moveTo>
                    <a:cubicBezTo>
                      <a:pt x="9" y="8"/>
                      <a:pt x="47" y="33"/>
                      <a:pt x="56" y="51"/>
                    </a:cubicBezTo>
                    <a:cubicBezTo>
                      <a:pt x="66" y="70"/>
                      <a:pt x="64" y="93"/>
                      <a:pt x="56" y="111"/>
                    </a:cubicBezTo>
                    <a:cubicBezTo>
                      <a:pt x="48" y="130"/>
                      <a:pt x="17" y="152"/>
                      <a:pt x="9" y="161"/>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421" name="Freeform 967"/>
              <p:cNvSpPr>
                <a:spLocks noChangeAspect="1"/>
              </p:cNvSpPr>
              <p:nvPr/>
            </p:nvSpPr>
            <p:spPr bwMode="auto">
              <a:xfrm rot="3193852" flipH="1" flipV="1">
                <a:off x="4725" y="3504"/>
                <a:ext cx="19" cy="49"/>
              </a:xfrm>
              <a:custGeom>
                <a:avLst/>
                <a:gdLst>
                  <a:gd name="T0" fmla="*/ 0 w 72"/>
                  <a:gd name="T1" fmla="*/ 0 h 153"/>
                  <a:gd name="T2" fmla="*/ 0 w 72"/>
                  <a:gd name="T3" fmla="*/ 0 h 153"/>
                  <a:gd name="T4" fmla="*/ 0 w 72"/>
                  <a:gd name="T5" fmla="*/ 0 h 153"/>
                  <a:gd name="T6" fmla="*/ 0 w 72"/>
                  <a:gd name="T7" fmla="*/ 0 h 153"/>
                  <a:gd name="T8" fmla="*/ 0 60000 65536"/>
                  <a:gd name="T9" fmla="*/ 0 60000 65536"/>
                  <a:gd name="T10" fmla="*/ 0 60000 65536"/>
                  <a:gd name="T11" fmla="*/ 0 60000 65536"/>
                  <a:gd name="T12" fmla="*/ 0 w 72"/>
                  <a:gd name="T13" fmla="*/ 0 h 153"/>
                  <a:gd name="T14" fmla="*/ 72 w 72"/>
                  <a:gd name="T15" fmla="*/ 153 h 153"/>
                </a:gdLst>
                <a:ahLst/>
                <a:cxnLst>
                  <a:cxn ang="T8">
                    <a:pos x="T0" y="T1"/>
                  </a:cxn>
                  <a:cxn ang="T9">
                    <a:pos x="T2" y="T3"/>
                  </a:cxn>
                  <a:cxn ang="T10">
                    <a:pos x="T4" y="T5"/>
                  </a:cxn>
                  <a:cxn ang="T11">
                    <a:pos x="T6" y="T7"/>
                  </a:cxn>
                </a:cxnLst>
                <a:rect l="T12" t="T13" r="T14" b="T15"/>
                <a:pathLst>
                  <a:path w="72" h="153">
                    <a:moveTo>
                      <a:pt x="72" y="0"/>
                    </a:moveTo>
                    <a:cubicBezTo>
                      <a:pt x="62" y="8"/>
                      <a:pt x="19" y="33"/>
                      <a:pt x="9" y="49"/>
                    </a:cubicBezTo>
                    <a:cubicBezTo>
                      <a:pt x="0" y="64"/>
                      <a:pt x="7" y="78"/>
                      <a:pt x="16" y="95"/>
                    </a:cubicBezTo>
                    <a:cubicBezTo>
                      <a:pt x="25" y="112"/>
                      <a:pt x="56" y="141"/>
                      <a:pt x="66" y="153"/>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422" name="Freeform 968"/>
              <p:cNvSpPr>
                <a:spLocks noChangeAspect="1"/>
              </p:cNvSpPr>
              <p:nvPr/>
            </p:nvSpPr>
            <p:spPr bwMode="auto">
              <a:xfrm rot="3193852" flipH="1" flipV="1">
                <a:off x="4713" y="3491"/>
                <a:ext cx="17" cy="51"/>
              </a:xfrm>
              <a:custGeom>
                <a:avLst/>
                <a:gdLst>
                  <a:gd name="T0" fmla="*/ 0 w 66"/>
                  <a:gd name="T1" fmla="*/ 0 h 161"/>
                  <a:gd name="T2" fmla="*/ 0 w 66"/>
                  <a:gd name="T3" fmla="*/ 0 h 161"/>
                  <a:gd name="T4" fmla="*/ 0 w 66"/>
                  <a:gd name="T5" fmla="*/ 0 h 161"/>
                  <a:gd name="T6" fmla="*/ 0 w 66"/>
                  <a:gd name="T7" fmla="*/ 0 h 161"/>
                  <a:gd name="T8" fmla="*/ 0 60000 65536"/>
                  <a:gd name="T9" fmla="*/ 0 60000 65536"/>
                  <a:gd name="T10" fmla="*/ 0 60000 65536"/>
                  <a:gd name="T11" fmla="*/ 0 60000 65536"/>
                  <a:gd name="T12" fmla="*/ 0 w 66"/>
                  <a:gd name="T13" fmla="*/ 0 h 161"/>
                  <a:gd name="T14" fmla="*/ 66 w 66"/>
                  <a:gd name="T15" fmla="*/ 161 h 161"/>
                </a:gdLst>
                <a:ahLst/>
                <a:cxnLst>
                  <a:cxn ang="T8">
                    <a:pos x="T0" y="T1"/>
                  </a:cxn>
                  <a:cxn ang="T9">
                    <a:pos x="T2" y="T3"/>
                  </a:cxn>
                  <a:cxn ang="T10">
                    <a:pos x="T4" y="T5"/>
                  </a:cxn>
                  <a:cxn ang="T11">
                    <a:pos x="T6" y="T7"/>
                  </a:cxn>
                </a:cxnLst>
                <a:rect l="T12" t="T13" r="T14" b="T15"/>
                <a:pathLst>
                  <a:path w="66" h="161">
                    <a:moveTo>
                      <a:pt x="0" y="0"/>
                    </a:moveTo>
                    <a:cubicBezTo>
                      <a:pt x="9" y="8"/>
                      <a:pt x="47" y="33"/>
                      <a:pt x="56" y="51"/>
                    </a:cubicBezTo>
                    <a:cubicBezTo>
                      <a:pt x="66" y="70"/>
                      <a:pt x="64" y="93"/>
                      <a:pt x="56" y="111"/>
                    </a:cubicBezTo>
                    <a:cubicBezTo>
                      <a:pt x="48" y="130"/>
                      <a:pt x="17" y="152"/>
                      <a:pt x="9" y="161"/>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423" name="Freeform 969"/>
              <p:cNvSpPr>
                <a:spLocks noChangeAspect="1"/>
              </p:cNvSpPr>
              <p:nvPr/>
            </p:nvSpPr>
            <p:spPr bwMode="auto">
              <a:xfrm rot="4388977" flipH="1" flipV="1">
                <a:off x="4676" y="3523"/>
                <a:ext cx="19" cy="49"/>
              </a:xfrm>
              <a:custGeom>
                <a:avLst/>
                <a:gdLst>
                  <a:gd name="T0" fmla="*/ 0 w 72"/>
                  <a:gd name="T1" fmla="*/ 0 h 153"/>
                  <a:gd name="T2" fmla="*/ 0 w 72"/>
                  <a:gd name="T3" fmla="*/ 0 h 153"/>
                  <a:gd name="T4" fmla="*/ 0 w 72"/>
                  <a:gd name="T5" fmla="*/ 0 h 153"/>
                  <a:gd name="T6" fmla="*/ 0 w 72"/>
                  <a:gd name="T7" fmla="*/ 0 h 153"/>
                  <a:gd name="T8" fmla="*/ 0 60000 65536"/>
                  <a:gd name="T9" fmla="*/ 0 60000 65536"/>
                  <a:gd name="T10" fmla="*/ 0 60000 65536"/>
                  <a:gd name="T11" fmla="*/ 0 60000 65536"/>
                  <a:gd name="T12" fmla="*/ 0 w 72"/>
                  <a:gd name="T13" fmla="*/ 0 h 153"/>
                  <a:gd name="T14" fmla="*/ 72 w 72"/>
                  <a:gd name="T15" fmla="*/ 153 h 153"/>
                </a:gdLst>
                <a:ahLst/>
                <a:cxnLst>
                  <a:cxn ang="T8">
                    <a:pos x="T0" y="T1"/>
                  </a:cxn>
                  <a:cxn ang="T9">
                    <a:pos x="T2" y="T3"/>
                  </a:cxn>
                  <a:cxn ang="T10">
                    <a:pos x="T4" y="T5"/>
                  </a:cxn>
                  <a:cxn ang="T11">
                    <a:pos x="T6" y="T7"/>
                  </a:cxn>
                </a:cxnLst>
                <a:rect l="T12" t="T13" r="T14" b="T15"/>
                <a:pathLst>
                  <a:path w="72" h="153">
                    <a:moveTo>
                      <a:pt x="72" y="0"/>
                    </a:moveTo>
                    <a:cubicBezTo>
                      <a:pt x="62" y="8"/>
                      <a:pt x="19" y="33"/>
                      <a:pt x="9" y="49"/>
                    </a:cubicBezTo>
                    <a:cubicBezTo>
                      <a:pt x="0" y="64"/>
                      <a:pt x="7" y="78"/>
                      <a:pt x="16" y="95"/>
                    </a:cubicBezTo>
                    <a:cubicBezTo>
                      <a:pt x="25" y="112"/>
                      <a:pt x="56" y="141"/>
                      <a:pt x="66" y="153"/>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424" name="Freeform 970"/>
              <p:cNvSpPr>
                <a:spLocks noChangeAspect="1"/>
              </p:cNvSpPr>
              <p:nvPr/>
            </p:nvSpPr>
            <p:spPr bwMode="auto">
              <a:xfrm rot="4388977" flipH="1" flipV="1">
                <a:off x="4670" y="3506"/>
                <a:ext cx="17" cy="51"/>
              </a:xfrm>
              <a:custGeom>
                <a:avLst/>
                <a:gdLst>
                  <a:gd name="T0" fmla="*/ 0 w 66"/>
                  <a:gd name="T1" fmla="*/ 0 h 161"/>
                  <a:gd name="T2" fmla="*/ 0 w 66"/>
                  <a:gd name="T3" fmla="*/ 0 h 161"/>
                  <a:gd name="T4" fmla="*/ 0 w 66"/>
                  <a:gd name="T5" fmla="*/ 0 h 161"/>
                  <a:gd name="T6" fmla="*/ 0 w 66"/>
                  <a:gd name="T7" fmla="*/ 0 h 161"/>
                  <a:gd name="T8" fmla="*/ 0 60000 65536"/>
                  <a:gd name="T9" fmla="*/ 0 60000 65536"/>
                  <a:gd name="T10" fmla="*/ 0 60000 65536"/>
                  <a:gd name="T11" fmla="*/ 0 60000 65536"/>
                  <a:gd name="T12" fmla="*/ 0 w 66"/>
                  <a:gd name="T13" fmla="*/ 0 h 161"/>
                  <a:gd name="T14" fmla="*/ 66 w 66"/>
                  <a:gd name="T15" fmla="*/ 161 h 161"/>
                </a:gdLst>
                <a:ahLst/>
                <a:cxnLst>
                  <a:cxn ang="T8">
                    <a:pos x="T0" y="T1"/>
                  </a:cxn>
                  <a:cxn ang="T9">
                    <a:pos x="T2" y="T3"/>
                  </a:cxn>
                  <a:cxn ang="T10">
                    <a:pos x="T4" y="T5"/>
                  </a:cxn>
                  <a:cxn ang="T11">
                    <a:pos x="T6" y="T7"/>
                  </a:cxn>
                </a:cxnLst>
                <a:rect l="T12" t="T13" r="T14" b="T15"/>
                <a:pathLst>
                  <a:path w="66" h="161">
                    <a:moveTo>
                      <a:pt x="0" y="0"/>
                    </a:moveTo>
                    <a:cubicBezTo>
                      <a:pt x="9" y="8"/>
                      <a:pt x="47" y="33"/>
                      <a:pt x="56" y="51"/>
                    </a:cubicBezTo>
                    <a:cubicBezTo>
                      <a:pt x="66" y="70"/>
                      <a:pt x="64" y="93"/>
                      <a:pt x="56" y="111"/>
                    </a:cubicBezTo>
                    <a:cubicBezTo>
                      <a:pt x="48" y="130"/>
                      <a:pt x="17" y="152"/>
                      <a:pt x="9" y="161"/>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425" name="Freeform 971"/>
              <p:cNvSpPr>
                <a:spLocks noChangeAspect="1"/>
              </p:cNvSpPr>
              <p:nvPr/>
            </p:nvSpPr>
            <p:spPr bwMode="auto">
              <a:xfrm rot="333434" flipH="1" flipV="1">
                <a:off x="4778" y="3438"/>
                <a:ext cx="23" cy="40"/>
              </a:xfrm>
              <a:custGeom>
                <a:avLst/>
                <a:gdLst>
                  <a:gd name="T0" fmla="*/ 0 w 72"/>
                  <a:gd name="T1" fmla="*/ 0 h 153"/>
                  <a:gd name="T2" fmla="*/ 0 w 72"/>
                  <a:gd name="T3" fmla="*/ 0 h 153"/>
                  <a:gd name="T4" fmla="*/ 0 w 72"/>
                  <a:gd name="T5" fmla="*/ 0 h 153"/>
                  <a:gd name="T6" fmla="*/ 0 w 72"/>
                  <a:gd name="T7" fmla="*/ 0 h 153"/>
                  <a:gd name="T8" fmla="*/ 0 60000 65536"/>
                  <a:gd name="T9" fmla="*/ 0 60000 65536"/>
                  <a:gd name="T10" fmla="*/ 0 60000 65536"/>
                  <a:gd name="T11" fmla="*/ 0 60000 65536"/>
                  <a:gd name="T12" fmla="*/ 0 w 72"/>
                  <a:gd name="T13" fmla="*/ 0 h 153"/>
                  <a:gd name="T14" fmla="*/ 72 w 72"/>
                  <a:gd name="T15" fmla="*/ 153 h 153"/>
                </a:gdLst>
                <a:ahLst/>
                <a:cxnLst>
                  <a:cxn ang="T8">
                    <a:pos x="T0" y="T1"/>
                  </a:cxn>
                  <a:cxn ang="T9">
                    <a:pos x="T2" y="T3"/>
                  </a:cxn>
                  <a:cxn ang="T10">
                    <a:pos x="T4" y="T5"/>
                  </a:cxn>
                  <a:cxn ang="T11">
                    <a:pos x="T6" y="T7"/>
                  </a:cxn>
                </a:cxnLst>
                <a:rect l="T12" t="T13" r="T14" b="T15"/>
                <a:pathLst>
                  <a:path w="72" h="153">
                    <a:moveTo>
                      <a:pt x="72" y="0"/>
                    </a:moveTo>
                    <a:cubicBezTo>
                      <a:pt x="62" y="8"/>
                      <a:pt x="19" y="33"/>
                      <a:pt x="9" y="49"/>
                    </a:cubicBezTo>
                    <a:cubicBezTo>
                      <a:pt x="0" y="64"/>
                      <a:pt x="7" y="78"/>
                      <a:pt x="16" y="95"/>
                    </a:cubicBezTo>
                    <a:cubicBezTo>
                      <a:pt x="25" y="112"/>
                      <a:pt x="56" y="141"/>
                      <a:pt x="66" y="153"/>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426" name="Freeform 972"/>
              <p:cNvSpPr>
                <a:spLocks noChangeAspect="1"/>
              </p:cNvSpPr>
              <p:nvPr/>
            </p:nvSpPr>
            <p:spPr bwMode="auto">
              <a:xfrm rot="333434" flipH="1" flipV="1">
                <a:off x="4756" y="3436"/>
                <a:ext cx="22" cy="42"/>
              </a:xfrm>
              <a:custGeom>
                <a:avLst/>
                <a:gdLst>
                  <a:gd name="T0" fmla="*/ 0 w 66"/>
                  <a:gd name="T1" fmla="*/ 0 h 161"/>
                  <a:gd name="T2" fmla="*/ 0 w 66"/>
                  <a:gd name="T3" fmla="*/ 0 h 161"/>
                  <a:gd name="T4" fmla="*/ 0 w 66"/>
                  <a:gd name="T5" fmla="*/ 0 h 161"/>
                  <a:gd name="T6" fmla="*/ 0 w 66"/>
                  <a:gd name="T7" fmla="*/ 0 h 161"/>
                  <a:gd name="T8" fmla="*/ 0 60000 65536"/>
                  <a:gd name="T9" fmla="*/ 0 60000 65536"/>
                  <a:gd name="T10" fmla="*/ 0 60000 65536"/>
                  <a:gd name="T11" fmla="*/ 0 60000 65536"/>
                  <a:gd name="T12" fmla="*/ 0 w 66"/>
                  <a:gd name="T13" fmla="*/ 0 h 161"/>
                  <a:gd name="T14" fmla="*/ 66 w 66"/>
                  <a:gd name="T15" fmla="*/ 161 h 161"/>
                </a:gdLst>
                <a:ahLst/>
                <a:cxnLst>
                  <a:cxn ang="T8">
                    <a:pos x="T0" y="T1"/>
                  </a:cxn>
                  <a:cxn ang="T9">
                    <a:pos x="T2" y="T3"/>
                  </a:cxn>
                  <a:cxn ang="T10">
                    <a:pos x="T4" y="T5"/>
                  </a:cxn>
                  <a:cxn ang="T11">
                    <a:pos x="T6" y="T7"/>
                  </a:cxn>
                </a:cxnLst>
                <a:rect l="T12" t="T13" r="T14" b="T15"/>
                <a:pathLst>
                  <a:path w="66" h="161">
                    <a:moveTo>
                      <a:pt x="0" y="0"/>
                    </a:moveTo>
                    <a:cubicBezTo>
                      <a:pt x="9" y="8"/>
                      <a:pt x="47" y="33"/>
                      <a:pt x="56" y="51"/>
                    </a:cubicBezTo>
                    <a:cubicBezTo>
                      <a:pt x="66" y="70"/>
                      <a:pt x="64" y="93"/>
                      <a:pt x="56" y="111"/>
                    </a:cubicBezTo>
                    <a:cubicBezTo>
                      <a:pt x="48" y="130"/>
                      <a:pt x="17" y="152"/>
                      <a:pt x="9" y="161"/>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427" name="Line 973"/>
              <p:cNvSpPr>
                <a:spLocks noChangeShapeType="1"/>
              </p:cNvSpPr>
              <p:nvPr/>
            </p:nvSpPr>
            <p:spPr bwMode="auto">
              <a:xfrm flipH="1">
                <a:off x="4616" y="3479"/>
                <a:ext cx="113" cy="0"/>
              </a:xfrm>
              <a:prstGeom prst="line">
                <a:avLst/>
              </a:prstGeom>
              <a:noFill/>
              <a:ln w="9525">
                <a:solidFill>
                  <a:schemeClr val="tx1"/>
                </a:solidFill>
                <a:round/>
                <a:headEnd/>
                <a:tailEnd type="arrow" w="med" len="sm"/>
              </a:ln>
              <a:extLst>
                <a:ext uri="{909E8E84-426E-40DD-AFC4-6F175D3DCCD1}">
                  <a14:hiddenFill xmlns:a14="http://schemas.microsoft.com/office/drawing/2010/main">
                    <a:noFill/>
                  </a14:hiddenFill>
                </a:ext>
              </a:extLst>
            </p:spPr>
            <p:txBody>
              <a:bodyPr/>
              <a:lstStyle/>
              <a:p>
                <a:endParaRPr lang="ja-JP" altLang="en-US"/>
              </a:p>
            </p:txBody>
          </p:sp>
          <p:sp>
            <p:nvSpPr>
              <p:cNvPr id="3428" name="Oval 974"/>
              <p:cNvSpPr>
                <a:spLocks noChangeArrowheads="1"/>
              </p:cNvSpPr>
              <p:nvPr/>
            </p:nvSpPr>
            <p:spPr bwMode="auto">
              <a:xfrm>
                <a:off x="4549" y="3463"/>
                <a:ext cx="46" cy="46"/>
              </a:xfrm>
              <a:prstGeom prst="ellipse">
                <a:avLst/>
              </a:prstGeom>
              <a:solidFill>
                <a:srgbClr val="FF0000"/>
              </a:solidFill>
              <a:ln w="9525">
                <a:solidFill>
                  <a:schemeClr val="bg2"/>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p>
            </p:txBody>
          </p:sp>
          <p:sp>
            <p:nvSpPr>
              <p:cNvPr id="3429" name="Oval 975"/>
              <p:cNvSpPr>
                <a:spLocks noChangeArrowheads="1"/>
              </p:cNvSpPr>
              <p:nvPr/>
            </p:nvSpPr>
            <p:spPr bwMode="auto">
              <a:xfrm>
                <a:off x="4590" y="3340"/>
                <a:ext cx="46" cy="46"/>
              </a:xfrm>
              <a:prstGeom prst="ellipse">
                <a:avLst/>
              </a:prstGeom>
              <a:solidFill>
                <a:srgbClr val="FF0000"/>
              </a:solidFill>
              <a:ln w="9525">
                <a:solidFill>
                  <a:schemeClr val="bg2"/>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p>
            </p:txBody>
          </p:sp>
          <p:sp>
            <p:nvSpPr>
              <p:cNvPr id="3430" name="Oval 976"/>
              <p:cNvSpPr>
                <a:spLocks noChangeArrowheads="1"/>
              </p:cNvSpPr>
              <p:nvPr/>
            </p:nvSpPr>
            <p:spPr bwMode="auto">
              <a:xfrm>
                <a:off x="4680" y="3295"/>
                <a:ext cx="46" cy="46"/>
              </a:xfrm>
              <a:prstGeom prst="ellipse">
                <a:avLst/>
              </a:prstGeom>
              <a:solidFill>
                <a:srgbClr val="FF0000"/>
              </a:solidFill>
              <a:ln w="9525">
                <a:solidFill>
                  <a:schemeClr val="bg2"/>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p>
            </p:txBody>
          </p:sp>
          <p:sp>
            <p:nvSpPr>
              <p:cNvPr id="2" name="Oval 977"/>
              <p:cNvSpPr>
                <a:spLocks noChangeArrowheads="1"/>
              </p:cNvSpPr>
              <p:nvPr/>
            </p:nvSpPr>
            <p:spPr bwMode="auto">
              <a:xfrm>
                <a:off x="4178" y="3341"/>
                <a:ext cx="46" cy="46"/>
              </a:xfrm>
              <a:prstGeom prst="ellipse">
                <a:avLst/>
              </a:prstGeom>
              <a:solidFill>
                <a:srgbClr val="FF0000"/>
              </a:solidFill>
              <a:ln w="9525">
                <a:solidFill>
                  <a:schemeClr val="bg2"/>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p>
            </p:txBody>
          </p:sp>
        </p:grpSp>
        <p:sp>
          <p:nvSpPr>
            <p:cNvPr id="3398" name="AutoShape 978"/>
            <p:cNvSpPr>
              <a:spLocks noChangeArrowheads="1"/>
            </p:cNvSpPr>
            <p:nvPr/>
          </p:nvSpPr>
          <p:spPr bwMode="auto">
            <a:xfrm rot="-8844458">
              <a:off x="1791" y="2568"/>
              <a:ext cx="489" cy="276"/>
            </a:xfrm>
            <a:prstGeom prst="leftArrow">
              <a:avLst>
                <a:gd name="adj1" fmla="val 44269"/>
                <a:gd name="adj2" fmla="val 59722"/>
              </a:avLst>
            </a:prstGeom>
            <a:solidFill>
              <a:schemeClr val="tx1"/>
            </a:solidFill>
            <a:ln w="9525">
              <a:solidFill>
                <a:schemeClr val="tx1"/>
              </a:solidFill>
              <a:miter lim="800000"/>
              <a:headEnd/>
              <a:tailEnd/>
            </a:ln>
          </p:spPr>
          <p:txBody>
            <a:bodyPr rot="10800000"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p>
          </p:txBody>
        </p:sp>
        <p:sp>
          <p:nvSpPr>
            <p:cNvPr id="3399" name="Text Box 979"/>
            <p:cNvSpPr txBox="1">
              <a:spLocks noChangeArrowheads="1"/>
            </p:cNvSpPr>
            <p:nvPr/>
          </p:nvSpPr>
          <p:spPr bwMode="auto">
            <a:xfrm>
              <a:off x="2059" y="3275"/>
              <a:ext cx="99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dirty="0">
                  <a:latin typeface="HGP創英角ｺﾞｼｯｸUB" panose="020B0900000000000000" pitchFamily="50" charset="-128"/>
                  <a:ea typeface="HGP創英角ｺﾞｼｯｸUB" panose="020B0900000000000000" pitchFamily="50" charset="-128"/>
                </a:rPr>
                <a:t>Stimulated DC</a:t>
              </a:r>
            </a:p>
          </p:txBody>
        </p:sp>
      </p:grpSp>
      <p:sp>
        <p:nvSpPr>
          <p:cNvPr id="174036" name="AutoShape 980"/>
          <p:cNvSpPr>
            <a:spLocks noChangeArrowheads="1"/>
          </p:cNvSpPr>
          <p:nvPr/>
        </p:nvSpPr>
        <p:spPr bwMode="auto">
          <a:xfrm rot="7347617">
            <a:off x="4162425" y="4155207"/>
            <a:ext cx="1209675" cy="536575"/>
          </a:xfrm>
          <a:prstGeom prst="leftArrow">
            <a:avLst>
              <a:gd name="adj1" fmla="val 40037"/>
              <a:gd name="adj2" fmla="val 43909"/>
            </a:avLst>
          </a:prstGeom>
          <a:solidFill>
            <a:schemeClr val="tx1"/>
          </a:solidFill>
          <a:ln w="9525">
            <a:solidFill>
              <a:schemeClr val="tx1"/>
            </a:solidFill>
            <a:miter lim="800000"/>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p>
        </p:txBody>
      </p:sp>
      <p:grpSp>
        <p:nvGrpSpPr>
          <p:cNvPr id="120190" name="Group 382"/>
          <p:cNvGrpSpPr>
            <a:grpSpLocks/>
          </p:cNvGrpSpPr>
          <p:nvPr/>
        </p:nvGrpSpPr>
        <p:grpSpPr bwMode="auto">
          <a:xfrm>
            <a:off x="3109913" y="2091457"/>
            <a:ext cx="2054225" cy="1576387"/>
            <a:chOff x="1959" y="1027"/>
            <a:chExt cx="1294" cy="993"/>
          </a:xfrm>
        </p:grpSpPr>
        <p:grpSp>
          <p:nvGrpSpPr>
            <p:cNvPr id="3388" name="Group 984"/>
            <p:cNvGrpSpPr>
              <a:grpSpLocks/>
            </p:cNvGrpSpPr>
            <p:nvPr/>
          </p:nvGrpSpPr>
          <p:grpSpPr bwMode="auto">
            <a:xfrm>
              <a:off x="1959" y="1027"/>
              <a:ext cx="1294" cy="690"/>
              <a:chOff x="3514" y="1797"/>
              <a:chExt cx="1543" cy="781"/>
            </a:xfrm>
          </p:grpSpPr>
          <p:grpSp>
            <p:nvGrpSpPr>
              <p:cNvPr id="3390" name="Group 985"/>
              <p:cNvGrpSpPr>
                <a:grpSpLocks/>
              </p:cNvGrpSpPr>
              <p:nvPr/>
            </p:nvGrpSpPr>
            <p:grpSpPr bwMode="auto">
              <a:xfrm rot="-4739436">
                <a:off x="3570" y="2121"/>
                <a:ext cx="116" cy="228"/>
                <a:chOff x="1202" y="2346"/>
                <a:chExt cx="251" cy="533"/>
              </a:xfrm>
            </p:grpSpPr>
            <p:sp>
              <p:nvSpPr>
                <p:cNvPr id="3395" name="AutoShape 986"/>
                <p:cNvSpPr>
                  <a:spLocks noChangeArrowheads="1"/>
                </p:cNvSpPr>
                <p:nvPr/>
              </p:nvSpPr>
              <p:spPr bwMode="auto">
                <a:xfrm>
                  <a:off x="1231" y="2477"/>
                  <a:ext cx="90" cy="136"/>
                </a:xfrm>
                <a:prstGeom prst="roundRect">
                  <a:avLst>
                    <a:gd name="adj" fmla="val 16667"/>
                  </a:avLst>
                </a:prstGeom>
                <a:solidFill>
                  <a:srgbClr val="FFFF00"/>
                </a:solidFill>
                <a:ln w="12700">
                  <a:solidFill>
                    <a:srgbClr val="FF0000"/>
                  </a:solidFill>
                  <a:round/>
                  <a:headEnd/>
                  <a:tailEnd/>
                </a:ln>
              </p:spPr>
              <p:txBody>
                <a:bodyPr rot="10800000"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p>
              </p:txBody>
            </p:sp>
            <p:sp>
              <p:nvSpPr>
                <p:cNvPr id="3396" name="Freeform 987"/>
                <p:cNvSpPr>
                  <a:spLocks/>
                </p:cNvSpPr>
                <p:nvPr/>
              </p:nvSpPr>
              <p:spPr bwMode="auto">
                <a:xfrm>
                  <a:off x="1202" y="2346"/>
                  <a:ext cx="251" cy="533"/>
                </a:xfrm>
                <a:custGeom>
                  <a:avLst/>
                  <a:gdLst>
                    <a:gd name="T0" fmla="*/ 56 w 251"/>
                    <a:gd name="T1" fmla="*/ 100 h 533"/>
                    <a:gd name="T2" fmla="*/ 3 w 251"/>
                    <a:gd name="T3" fmla="*/ 104 h 533"/>
                    <a:gd name="T4" fmla="*/ 0 w 251"/>
                    <a:gd name="T5" fmla="*/ 9 h 533"/>
                    <a:gd name="T6" fmla="*/ 68 w 251"/>
                    <a:gd name="T7" fmla="*/ 0 h 533"/>
                    <a:gd name="T8" fmla="*/ 74 w 251"/>
                    <a:gd name="T9" fmla="*/ 40 h 533"/>
                    <a:gd name="T10" fmla="*/ 158 w 251"/>
                    <a:gd name="T11" fmla="*/ 36 h 533"/>
                    <a:gd name="T12" fmla="*/ 162 w 251"/>
                    <a:gd name="T13" fmla="*/ 0 h 533"/>
                    <a:gd name="T14" fmla="*/ 240 w 251"/>
                    <a:gd name="T15" fmla="*/ 6 h 533"/>
                    <a:gd name="T16" fmla="*/ 251 w 251"/>
                    <a:gd name="T17" fmla="*/ 126 h 533"/>
                    <a:gd name="T18" fmla="*/ 240 w 251"/>
                    <a:gd name="T19" fmla="*/ 313 h 533"/>
                    <a:gd name="T20" fmla="*/ 125 w 251"/>
                    <a:gd name="T21" fmla="*/ 346 h 533"/>
                    <a:gd name="T22" fmla="*/ 126 w 251"/>
                    <a:gd name="T23" fmla="*/ 533 h 533"/>
                    <a:gd name="T24" fmla="*/ 48 w 251"/>
                    <a:gd name="T25" fmla="*/ 533 h 533"/>
                    <a:gd name="T26" fmla="*/ 53 w 251"/>
                    <a:gd name="T27" fmla="*/ 318 h 533"/>
                    <a:gd name="T28" fmla="*/ 169 w 251"/>
                    <a:gd name="T29" fmla="*/ 264 h 533"/>
                    <a:gd name="T30" fmla="*/ 173 w 251"/>
                    <a:gd name="T31" fmla="*/ 74 h 533"/>
                    <a:gd name="T32" fmla="*/ 124 w 251"/>
                    <a:gd name="T33" fmla="*/ 90 h 533"/>
                    <a:gd name="T34" fmla="*/ 82 w 251"/>
                    <a:gd name="T35" fmla="*/ 78 h 533"/>
                    <a:gd name="T36" fmla="*/ 56 w 251"/>
                    <a:gd name="T37" fmla="*/ 100 h 5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1"/>
                    <a:gd name="T58" fmla="*/ 0 h 533"/>
                    <a:gd name="T59" fmla="*/ 251 w 251"/>
                    <a:gd name="T60" fmla="*/ 533 h 5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1" h="533">
                      <a:moveTo>
                        <a:pt x="56" y="100"/>
                      </a:moveTo>
                      <a:lnTo>
                        <a:pt x="3" y="104"/>
                      </a:lnTo>
                      <a:lnTo>
                        <a:pt x="0" y="9"/>
                      </a:lnTo>
                      <a:lnTo>
                        <a:pt x="68" y="0"/>
                      </a:lnTo>
                      <a:lnTo>
                        <a:pt x="74" y="40"/>
                      </a:lnTo>
                      <a:lnTo>
                        <a:pt x="158" y="36"/>
                      </a:lnTo>
                      <a:lnTo>
                        <a:pt x="162" y="0"/>
                      </a:lnTo>
                      <a:lnTo>
                        <a:pt x="240" y="6"/>
                      </a:lnTo>
                      <a:lnTo>
                        <a:pt x="251" y="126"/>
                      </a:lnTo>
                      <a:lnTo>
                        <a:pt x="240" y="313"/>
                      </a:lnTo>
                      <a:lnTo>
                        <a:pt x="125" y="346"/>
                      </a:lnTo>
                      <a:lnTo>
                        <a:pt x="126" y="533"/>
                      </a:lnTo>
                      <a:lnTo>
                        <a:pt x="48" y="533"/>
                      </a:lnTo>
                      <a:lnTo>
                        <a:pt x="53" y="318"/>
                      </a:lnTo>
                      <a:lnTo>
                        <a:pt x="169" y="264"/>
                      </a:lnTo>
                      <a:cubicBezTo>
                        <a:pt x="189" y="223"/>
                        <a:pt x="180" y="103"/>
                        <a:pt x="173" y="74"/>
                      </a:cubicBezTo>
                      <a:lnTo>
                        <a:pt x="124" y="90"/>
                      </a:lnTo>
                      <a:lnTo>
                        <a:pt x="82" y="78"/>
                      </a:lnTo>
                      <a:lnTo>
                        <a:pt x="56" y="100"/>
                      </a:lnTo>
                      <a:close/>
                    </a:path>
                  </a:pathLst>
                </a:custGeom>
                <a:solidFill>
                  <a:srgbClr val="FFFF00"/>
                </a:solidFill>
                <a:ln w="9525">
                  <a:solidFill>
                    <a:srgbClr val="FF0000"/>
                  </a:solidFill>
                  <a:round/>
                  <a:headEnd/>
                  <a:tailEnd/>
                </a:ln>
              </p:spPr>
              <p:txBody>
                <a:bodyPr/>
                <a:lstStyle/>
                <a:p>
                  <a:endParaRPr lang="ja-JP" altLang="en-US"/>
                </a:p>
              </p:txBody>
            </p:sp>
          </p:grpSp>
          <p:grpSp>
            <p:nvGrpSpPr>
              <p:cNvPr id="3391" name="Group 988"/>
              <p:cNvGrpSpPr>
                <a:grpSpLocks/>
              </p:cNvGrpSpPr>
              <p:nvPr/>
            </p:nvGrpSpPr>
            <p:grpSpPr bwMode="auto">
              <a:xfrm>
                <a:off x="3627" y="1797"/>
                <a:ext cx="1430" cy="781"/>
                <a:chOff x="3582" y="1766"/>
                <a:chExt cx="1532" cy="812"/>
              </a:xfrm>
            </p:grpSpPr>
            <p:sp>
              <p:nvSpPr>
                <p:cNvPr id="3392" name="Freeform 989"/>
                <p:cNvSpPr>
                  <a:spLocks noChangeAspect="1"/>
                </p:cNvSpPr>
                <p:nvPr/>
              </p:nvSpPr>
              <p:spPr bwMode="auto">
                <a:xfrm rot="309335">
                  <a:off x="3582" y="1960"/>
                  <a:ext cx="673" cy="618"/>
                </a:xfrm>
                <a:custGeom>
                  <a:avLst/>
                  <a:gdLst>
                    <a:gd name="T0" fmla="*/ 107693 w 564"/>
                    <a:gd name="T1" fmla="*/ 81810 h 534"/>
                    <a:gd name="T2" fmla="*/ 100899 w 564"/>
                    <a:gd name="T3" fmla="*/ 110333 h 534"/>
                    <a:gd name="T4" fmla="*/ 20571 w 564"/>
                    <a:gd name="T5" fmla="*/ 109879 h 534"/>
                    <a:gd name="T6" fmla="*/ 17239 w 564"/>
                    <a:gd name="T7" fmla="*/ 114947 h 534"/>
                    <a:gd name="T8" fmla="*/ 117155 w 564"/>
                    <a:gd name="T9" fmla="*/ 121244 h 534"/>
                    <a:gd name="T10" fmla="*/ 111082 w 564"/>
                    <a:gd name="T11" fmla="*/ 141424 h 534"/>
                    <a:gd name="T12" fmla="*/ 153121 w 564"/>
                    <a:gd name="T13" fmla="*/ 134290 h 534"/>
                    <a:gd name="T14" fmla="*/ 203306 w 564"/>
                    <a:gd name="T15" fmla="*/ 150834 h 534"/>
                    <a:gd name="T16" fmla="*/ 152103 w 564"/>
                    <a:gd name="T17" fmla="*/ 179252 h 534"/>
                    <a:gd name="T18" fmla="*/ 192177 w 564"/>
                    <a:gd name="T19" fmla="*/ 178362 h 534"/>
                    <a:gd name="T20" fmla="*/ 238268 w 564"/>
                    <a:gd name="T21" fmla="*/ 156131 h 534"/>
                    <a:gd name="T22" fmla="*/ 293662 w 564"/>
                    <a:gd name="T23" fmla="*/ 161767 h 534"/>
                    <a:gd name="T24" fmla="*/ 290661 w 564"/>
                    <a:gd name="T25" fmla="*/ 156699 h 534"/>
                    <a:gd name="T26" fmla="*/ 341855 w 564"/>
                    <a:gd name="T27" fmla="*/ 153760 h 534"/>
                    <a:gd name="T28" fmla="*/ 413865 w 564"/>
                    <a:gd name="T29" fmla="*/ 183841 h 534"/>
                    <a:gd name="T30" fmla="*/ 393266 w 564"/>
                    <a:gd name="T31" fmla="*/ 151258 h 534"/>
                    <a:gd name="T32" fmla="*/ 456792 w 564"/>
                    <a:gd name="T33" fmla="*/ 142641 h 534"/>
                    <a:gd name="T34" fmla="*/ 570404 w 564"/>
                    <a:gd name="T35" fmla="*/ 157655 h 534"/>
                    <a:gd name="T36" fmla="*/ 564000 w 564"/>
                    <a:gd name="T37" fmla="*/ 149062 h 534"/>
                    <a:gd name="T38" fmla="*/ 481560 w 564"/>
                    <a:gd name="T39" fmla="*/ 129368 h 534"/>
                    <a:gd name="T40" fmla="*/ 520043 w 564"/>
                    <a:gd name="T41" fmla="*/ 123043 h 534"/>
                    <a:gd name="T42" fmla="*/ 490202 w 564"/>
                    <a:gd name="T43" fmla="*/ 115186 h 534"/>
                    <a:gd name="T44" fmla="*/ 536114 w 564"/>
                    <a:gd name="T45" fmla="*/ 114256 h 534"/>
                    <a:gd name="T46" fmla="*/ 596501 w 564"/>
                    <a:gd name="T47" fmla="*/ 116037 h 534"/>
                    <a:gd name="T48" fmla="*/ 589293 w 564"/>
                    <a:gd name="T49" fmla="*/ 109076 h 534"/>
                    <a:gd name="T50" fmla="*/ 504149 w 564"/>
                    <a:gd name="T51" fmla="*/ 99530 h 534"/>
                    <a:gd name="T52" fmla="*/ 520043 w 564"/>
                    <a:gd name="T53" fmla="*/ 88434 h 534"/>
                    <a:gd name="T54" fmla="*/ 502656 w 564"/>
                    <a:gd name="T55" fmla="*/ 81810 h 534"/>
                    <a:gd name="T56" fmla="*/ 554778 w 564"/>
                    <a:gd name="T57" fmla="*/ 70690 h 534"/>
                    <a:gd name="T58" fmla="*/ 650136 w 564"/>
                    <a:gd name="T59" fmla="*/ 57842 h 534"/>
                    <a:gd name="T60" fmla="*/ 479283 w 564"/>
                    <a:gd name="T61" fmla="*/ 67647 h 534"/>
                    <a:gd name="T62" fmla="*/ 456792 w 564"/>
                    <a:gd name="T63" fmla="*/ 61202 h 534"/>
                    <a:gd name="T64" fmla="*/ 476455 w 564"/>
                    <a:gd name="T65" fmla="*/ 52540 h 534"/>
                    <a:gd name="T66" fmla="*/ 504984 w 564"/>
                    <a:gd name="T67" fmla="*/ 40026 h 534"/>
                    <a:gd name="T68" fmla="*/ 469270 w 564"/>
                    <a:gd name="T69" fmla="*/ 45695 h 534"/>
                    <a:gd name="T70" fmla="*/ 443423 w 564"/>
                    <a:gd name="T71" fmla="*/ 54669 h 534"/>
                    <a:gd name="T72" fmla="*/ 421064 w 564"/>
                    <a:gd name="T73" fmla="*/ 45399 h 534"/>
                    <a:gd name="T74" fmla="*/ 393143 w 564"/>
                    <a:gd name="T75" fmla="*/ 37710 h 534"/>
                    <a:gd name="T76" fmla="*/ 421245 w 564"/>
                    <a:gd name="T77" fmla="*/ 14867 h 534"/>
                    <a:gd name="T78" fmla="*/ 326521 w 564"/>
                    <a:gd name="T79" fmla="*/ 39228 h 534"/>
                    <a:gd name="T80" fmla="*/ 295844 w 564"/>
                    <a:gd name="T81" fmla="*/ 22907 h 534"/>
                    <a:gd name="T82" fmla="*/ 291277 w 564"/>
                    <a:gd name="T83" fmla="*/ 2325 h 534"/>
                    <a:gd name="T84" fmla="*/ 268850 w 564"/>
                    <a:gd name="T85" fmla="*/ 7161 h 534"/>
                    <a:gd name="T86" fmla="*/ 267620 w 564"/>
                    <a:gd name="T87" fmla="*/ 42077 h 534"/>
                    <a:gd name="T88" fmla="*/ 207774 w 564"/>
                    <a:gd name="T89" fmla="*/ 41136 h 534"/>
                    <a:gd name="T90" fmla="*/ 107693 w 564"/>
                    <a:gd name="T91" fmla="*/ 19365 h 534"/>
                    <a:gd name="T92" fmla="*/ 113108 w 564"/>
                    <a:gd name="T93" fmla="*/ 27146 h 534"/>
                    <a:gd name="T94" fmla="*/ 177468 w 564"/>
                    <a:gd name="T95" fmla="*/ 49697 h 534"/>
                    <a:gd name="T96" fmla="*/ 132550 w 564"/>
                    <a:gd name="T97" fmla="*/ 66941 h 534"/>
                    <a:gd name="T98" fmla="*/ 37252 w 564"/>
                    <a:gd name="T99" fmla="*/ 69579 h 534"/>
                    <a:gd name="T100" fmla="*/ 15399 w 564"/>
                    <a:gd name="T101" fmla="*/ 74858 h 534"/>
                    <a:gd name="T102" fmla="*/ 66974 w 564"/>
                    <a:gd name="T103" fmla="*/ 76641 h 534"/>
                    <a:gd name="T104" fmla="*/ 107693 w 564"/>
                    <a:gd name="T105" fmla="*/ 81810 h 53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4"/>
                    <a:gd name="T160" fmla="*/ 0 h 534"/>
                    <a:gd name="T161" fmla="*/ 564 w 564"/>
                    <a:gd name="T162" fmla="*/ 534 h 53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4" h="534">
                      <a:moveTo>
                        <a:pt x="92" y="237"/>
                      </a:moveTo>
                      <a:cubicBezTo>
                        <a:pt x="98" y="251"/>
                        <a:pt x="98" y="308"/>
                        <a:pt x="86" y="321"/>
                      </a:cubicBezTo>
                      <a:cubicBezTo>
                        <a:pt x="74" y="334"/>
                        <a:pt x="29" y="316"/>
                        <a:pt x="17" y="319"/>
                      </a:cubicBezTo>
                      <a:cubicBezTo>
                        <a:pt x="5" y="321"/>
                        <a:pt x="0" y="328"/>
                        <a:pt x="14" y="333"/>
                      </a:cubicBezTo>
                      <a:cubicBezTo>
                        <a:pt x="27" y="339"/>
                        <a:pt x="87" y="338"/>
                        <a:pt x="100" y="351"/>
                      </a:cubicBezTo>
                      <a:cubicBezTo>
                        <a:pt x="114" y="363"/>
                        <a:pt x="90" y="403"/>
                        <a:pt x="95" y="410"/>
                      </a:cubicBezTo>
                      <a:cubicBezTo>
                        <a:pt x="100" y="416"/>
                        <a:pt x="116" y="386"/>
                        <a:pt x="130" y="390"/>
                      </a:cubicBezTo>
                      <a:cubicBezTo>
                        <a:pt x="142" y="396"/>
                        <a:pt x="173" y="416"/>
                        <a:pt x="173" y="437"/>
                      </a:cubicBezTo>
                      <a:cubicBezTo>
                        <a:pt x="173" y="458"/>
                        <a:pt x="131" y="506"/>
                        <a:pt x="129" y="519"/>
                      </a:cubicBezTo>
                      <a:cubicBezTo>
                        <a:pt x="127" y="532"/>
                        <a:pt x="151" y="528"/>
                        <a:pt x="163" y="517"/>
                      </a:cubicBezTo>
                      <a:cubicBezTo>
                        <a:pt x="175" y="506"/>
                        <a:pt x="189" y="461"/>
                        <a:pt x="203" y="453"/>
                      </a:cubicBezTo>
                      <a:cubicBezTo>
                        <a:pt x="218" y="445"/>
                        <a:pt x="242" y="469"/>
                        <a:pt x="250" y="469"/>
                      </a:cubicBezTo>
                      <a:cubicBezTo>
                        <a:pt x="257" y="469"/>
                        <a:pt x="241" y="458"/>
                        <a:pt x="248" y="454"/>
                      </a:cubicBezTo>
                      <a:cubicBezTo>
                        <a:pt x="254" y="450"/>
                        <a:pt x="275" y="432"/>
                        <a:pt x="292" y="445"/>
                      </a:cubicBezTo>
                      <a:cubicBezTo>
                        <a:pt x="309" y="459"/>
                        <a:pt x="345" y="534"/>
                        <a:pt x="353" y="533"/>
                      </a:cubicBezTo>
                      <a:cubicBezTo>
                        <a:pt x="360" y="532"/>
                        <a:pt x="329" y="458"/>
                        <a:pt x="336" y="438"/>
                      </a:cubicBezTo>
                      <a:cubicBezTo>
                        <a:pt x="342" y="418"/>
                        <a:pt x="364" y="411"/>
                        <a:pt x="390" y="414"/>
                      </a:cubicBezTo>
                      <a:cubicBezTo>
                        <a:pt x="414" y="417"/>
                        <a:pt x="471" y="454"/>
                        <a:pt x="486" y="457"/>
                      </a:cubicBezTo>
                      <a:cubicBezTo>
                        <a:pt x="501" y="460"/>
                        <a:pt x="492" y="446"/>
                        <a:pt x="480" y="432"/>
                      </a:cubicBezTo>
                      <a:cubicBezTo>
                        <a:pt x="467" y="419"/>
                        <a:pt x="416" y="388"/>
                        <a:pt x="410" y="375"/>
                      </a:cubicBezTo>
                      <a:cubicBezTo>
                        <a:pt x="404" y="363"/>
                        <a:pt x="442" y="362"/>
                        <a:pt x="443" y="356"/>
                      </a:cubicBezTo>
                      <a:cubicBezTo>
                        <a:pt x="445" y="348"/>
                        <a:pt x="416" y="338"/>
                        <a:pt x="418" y="334"/>
                      </a:cubicBezTo>
                      <a:cubicBezTo>
                        <a:pt x="420" y="330"/>
                        <a:pt x="442" y="330"/>
                        <a:pt x="457" y="331"/>
                      </a:cubicBezTo>
                      <a:cubicBezTo>
                        <a:pt x="472" y="332"/>
                        <a:pt x="501" y="339"/>
                        <a:pt x="508" y="337"/>
                      </a:cubicBezTo>
                      <a:cubicBezTo>
                        <a:pt x="515" y="335"/>
                        <a:pt x="515" y="324"/>
                        <a:pt x="502" y="316"/>
                      </a:cubicBezTo>
                      <a:cubicBezTo>
                        <a:pt x="489" y="308"/>
                        <a:pt x="440" y="299"/>
                        <a:pt x="430" y="289"/>
                      </a:cubicBezTo>
                      <a:cubicBezTo>
                        <a:pt x="420" y="279"/>
                        <a:pt x="443" y="265"/>
                        <a:pt x="443" y="256"/>
                      </a:cubicBezTo>
                      <a:cubicBezTo>
                        <a:pt x="443" y="247"/>
                        <a:pt x="424" y="246"/>
                        <a:pt x="428" y="237"/>
                      </a:cubicBezTo>
                      <a:cubicBezTo>
                        <a:pt x="433" y="229"/>
                        <a:pt x="452" y="216"/>
                        <a:pt x="473" y="205"/>
                      </a:cubicBezTo>
                      <a:cubicBezTo>
                        <a:pt x="494" y="194"/>
                        <a:pt x="564" y="169"/>
                        <a:pt x="554" y="168"/>
                      </a:cubicBezTo>
                      <a:cubicBezTo>
                        <a:pt x="543" y="166"/>
                        <a:pt x="437" y="195"/>
                        <a:pt x="409" y="196"/>
                      </a:cubicBezTo>
                      <a:cubicBezTo>
                        <a:pt x="382" y="198"/>
                        <a:pt x="389" y="186"/>
                        <a:pt x="390" y="178"/>
                      </a:cubicBezTo>
                      <a:cubicBezTo>
                        <a:pt x="389" y="171"/>
                        <a:pt x="399" y="163"/>
                        <a:pt x="406" y="152"/>
                      </a:cubicBezTo>
                      <a:cubicBezTo>
                        <a:pt x="412" y="141"/>
                        <a:pt x="431" y="119"/>
                        <a:pt x="431" y="116"/>
                      </a:cubicBezTo>
                      <a:cubicBezTo>
                        <a:pt x="430" y="113"/>
                        <a:pt x="410" y="126"/>
                        <a:pt x="401" y="133"/>
                      </a:cubicBezTo>
                      <a:cubicBezTo>
                        <a:pt x="393" y="141"/>
                        <a:pt x="386" y="159"/>
                        <a:pt x="378" y="158"/>
                      </a:cubicBezTo>
                      <a:cubicBezTo>
                        <a:pt x="371" y="158"/>
                        <a:pt x="366" y="140"/>
                        <a:pt x="358" y="131"/>
                      </a:cubicBezTo>
                      <a:cubicBezTo>
                        <a:pt x="350" y="124"/>
                        <a:pt x="334" y="125"/>
                        <a:pt x="335" y="109"/>
                      </a:cubicBezTo>
                      <a:cubicBezTo>
                        <a:pt x="335" y="95"/>
                        <a:pt x="369" y="42"/>
                        <a:pt x="359" y="43"/>
                      </a:cubicBezTo>
                      <a:cubicBezTo>
                        <a:pt x="350" y="43"/>
                        <a:pt x="295" y="110"/>
                        <a:pt x="278" y="113"/>
                      </a:cubicBezTo>
                      <a:cubicBezTo>
                        <a:pt x="260" y="117"/>
                        <a:pt x="257" y="83"/>
                        <a:pt x="252" y="66"/>
                      </a:cubicBezTo>
                      <a:cubicBezTo>
                        <a:pt x="247" y="48"/>
                        <a:pt x="252" y="15"/>
                        <a:pt x="249" y="7"/>
                      </a:cubicBezTo>
                      <a:cubicBezTo>
                        <a:pt x="245" y="0"/>
                        <a:pt x="234" y="1"/>
                        <a:pt x="230" y="21"/>
                      </a:cubicBezTo>
                      <a:cubicBezTo>
                        <a:pt x="227" y="39"/>
                        <a:pt x="237" y="106"/>
                        <a:pt x="228" y="122"/>
                      </a:cubicBezTo>
                      <a:cubicBezTo>
                        <a:pt x="219" y="139"/>
                        <a:pt x="200" y="130"/>
                        <a:pt x="177" y="119"/>
                      </a:cubicBezTo>
                      <a:cubicBezTo>
                        <a:pt x="154" y="108"/>
                        <a:pt x="106" y="63"/>
                        <a:pt x="92" y="56"/>
                      </a:cubicBezTo>
                      <a:cubicBezTo>
                        <a:pt x="79" y="50"/>
                        <a:pt x="86" y="65"/>
                        <a:pt x="96" y="79"/>
                      </a:cubicBezTo>
                      <a:cubicBezTo>
                        <a:pt x="106" y="94"/>
                        <a:pt x="149" y="125"/>
                        <a:pt x="151" y="144"/>
                      </a:cubicBezTo>
                      <a:cubicBezTo>
                        <a:pt x="154" y="164"/>
                        <a:pt x="134" y="185"/>
                        <a:pt x="113" y="194"/>
                      </a:cubicBezTo>
                      <a:cubicBezTo>
                        <a:pt x="93" y="204"/>
                        <a:pt x="49" y="198"/>
                        <a:pt x="32" y="202"/>
                      </a:cubicBezTo>
                      <a:cubicBezTo>
                        <a:pt x="15" y="206"/>
                        <a:pt x="9" y="214"/>
                        <a:pt x="13" y="217"/>
                      </a:cubicBezTo>
                      <a:cubicBezTo>
                        <a:pt x="17" y="220"/>
                        <a:pt x="44" y="219"/>
                        <a:pt x="57" y="222"/>
                      </a:cubicBezTo>
                      <a:cubicBezTo>
                        <a:pt x="70" y="225"/>
                        <a:pt x="85" y="234"/>
                        <a:pt x="92" y="237"/>
                      </a:cubicBezTo>
                      <a:close/>
                    </a:path>
                  </a:pathLst>
                </a:custGeom>
                <a:gradFill rotWithShape="0">
                  <a:gsLst>
                    <a:gs pos="0">
                      <a:srgbClr val="FFFFBC"/>
                    </a:gs>
                    <a:gs pos="100000">
                      <a:srgbClr val="FFFF66"/>
                    </a:gs>
                  </a:gsLst>
                  <a:path path="rect">
                    <a:fillToRect l="50000" t="50000" r="50000" b="50000"/>
                  </a:path>
                </a:gradFill>
                <a:ln w="9525" cmpd="sng">
                  <a:solidFill>
                    <a:srgbClr val="FF0000"/>
                  </a:solidFill>
                  <a:round/>
                  <a:headEnd/>
                  <a:tailEnd/>
                </a:ln>
              </p:spPr>
              <p:txBody>
                <a:bodyPr/>
                <a:lstStyle/>
                <a:p>
                  <a:endParaRPr lang="ja-JP" altLang="en-US"/>
                </a:p>
              </p:txBody>
            </p:sp>
            <p:sp>
              <p:nvSpPr>
                <p:cNvPr id="3393" name="Freeform 990"/>
                <p:cNvSpPr>
                  <a:spLocks noChangeAspect="1"/>
                </p:cNvSpPr>
                <p:nvPr/>
              </p:nvSpPr>
              <p:spPr bwMode="auto">
                <a:xfrm rot="998629">
                  <a:off x="3764" y="2184"/>
                  <a:ext cx="296" cy="250"/>
                </a:xfrm>
                <a:custGeom>
                  <a:avLst/>
                  <a:gdLst>
                    <a:gd name="T0" fmla="*/ 2147483647 w 159"/>
                    <a:gd name="T1" fmla="*/ 2147483647 h 139"/>
                    <a:gd name="T2" fmla="*/ 2147483647 w 159"/>
                    <a:gd name="T3" fmla="*/ 2147483647 h 139"/>
                    <a:gd name="T4" fmla="*/ 2147483647 w 159"/>
                    <a:gd name="T5" fmla="*/ 2147483647 h 139"/>
                    <a:gd name="T6" fmla="*/ 2147483647 w 159"/>
                    <a:gd name="T7" fmla="*/ 2147483647 h 139"/>
                    <a:gd name="T8" fmla="*/ 2147483647 w 159"/>
                    <a:gd name="T9" fmla="*/ 2147483647 h 139"/>
                    <a:gd name="T10" fmla="*/ 2147483647 w 159"/>
                    <a:gd name="T11" fmla="*/ 2147483647 h 139"/>
                    <a:gd name="T12" fmla="*/ 2147483647 w 159"/>
                    <a:gd name="T13" fmla="*/ 2147483647 h 139"/>
                    <a:gd name="T14" fmla="*/ 2147483647 w 159"/>
                    <a:gd name="T15" fmla="*/ 2147483647 h 139"/>
                    <a:gd name="T16" fmla="*/ 2147483647 w 159"/>
                    <a:gd name="T17" fmla="*/ 2147483647 h 139"/>
                    <a:gd name="T18" fmla="*/ 2147483647 w 159"/>
                    <a:gd name="T19" fmla="*/ 2147483647 h 139"/>
                    <a:gd name="T20" fmla="*/ 2147483647 w 159"/>
                    <a:gd name="T21" fmla="*/ 2147483647 h 1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9"/>
                    <a:gd name="T34" fmla="*/ 0 h 139"/>
                    <a:gd name="T35" fmla="*/ 159 w 159"/>
                    <a:gd name="T36" fmla="*/ 139 h 1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9" h="139">
                      <a:moveTo>
                        <a:pt x="40" y="66"/>
                      </a:moveTo>
                      <a:cubicBezTo>
                        <a:pt x="28" y="74"/>
                        <a:pt x="8" y="83"/>
                        <a:pt x="4" y="93"/>
                      </a:cubicBezTo>
                      <a:cubicBezTo>
                        <a:pt x="0" y="102"/>
                        <a:pt x="7" y="116"/>
                        <a:pt x="19" y="124"/>
                      </a:cubicBezTo>
                      <a:cubicBezTo>
                        <a:pt x="31" y="132"/>
                        <a:pt x="59" y="137"/>
                        <a:pt x="76" y="138"/>
                      </a:cubicBezTo>
                      <a:cubicBezTo>
                        <a:pt x="93" y="139"/>
                        <a:pt x="111" y="136"/>
                        <a:pt x="124" y="129"/>
                      </a:cubicBezTo>
                      <a:cubicBezTo>
                        <a:pt x="137" y="122"/>
                        <a:pt x="149" y="105"/>
                        <a:pt x="154" y="93"/>
                      </a:cubicBezTo>
                      <a:cubicBezTo>
                        <a:pt x="159" y="81"/>
                        <a:pt x="156" y="69"/>
                        <a:pt x="154" y="57"/>
                      </a:cubicBezTo>
                      <a:cubicBezTo>
                        <a:pt x="152" y="45"/>
                        <a:pt x="152" y="30"/>
                        <a:pt x="142" y="21"/>
                      </a:cubicBezTo>
                      <a:cubicBezTo>
                        <a:pt x="132" y="12"/>
                        <a:pt x="107" y="0"/>
                        <a:pt x="94" y="4"/>
                      </a:cubicBezTo>
                      <a:cubicBezTo>
                        <a:pt x="81" y="8"/>
                        <a:pt x="75" y="34"/>
                        <a:pt x="66" y="44"/>
                      </a:cubicBezTo>
                      <a:cubicBezTo>
                        <a:pt x="57" y="54"/>
                        <a:pt x="46" y="61"/>
                        <a:pt x="40" y="66"/>
                      </a:cubicBezTo>
                      <a:close/>
                    </a:path>
                  </a:pathLst>
                </a:custGeom>
                <a:gradFill rotWithShape="1">
                  <a:gsLst>
                    <a:gs pos="0">
                      <a:srgbClr val="FF6600"/>
                    </a:gs>
                    <a:gs pos="100000">
                      <a:srgbClr val="FFB27F"/>
                    </a:gs>
                  </a:gsLst>
                  <a:path path="rect">
                    <a:fillToRect l="100000" t="100000"/>
                  </a:path>
                </a:gradFill>
                <a:ln>
                  <a:noFill/>
                </a:ln>
                <a:extLst>
                  <a:ext uri="{91240B29-F687-4F45-9708-019B960494DF}">
                    <a14:hiddenLine xmlns:a14="http://schemas.microsoft.com/office/drawing/2010/main" w="9525" cmpd="sng">
                      <a:solidFill>
                        <a:srgbClr val="000000"/>
                      </a:solidFill>
                      <a:round/>
                      <a:headEnd/>
                      <a:tailEnd/>
                    </a14:hiddenLine>
                  </a:ext>
                </a:extLst>
              </p:spPr>
              <p:txBody>
                <a:bodyPr/>
                <a:lstStyle/>
                <a:p>
                  <a:endParaRPr lang="ja-JP" altLang="en-US"/>
                </a:p>
              </p:txBody>
            </p:sp>
            <p:sp>
              <p:nvSpPr>
                <p:cNvPr id="3394" name="AutoShape 991"/>
                <p:cNvSpPr>
                  <a:spLocks noChangeArrowheads="1"/>
                </p:cNvSpPr>
                <p:nvPr/>
              </p:nvSpPr>
              <p:spPr bwMode="auto">
                <a:xfrm rot="9520822">
                  <a:off x="4116" y="1766"/>
                  <a:ext cx="998" cy="383"/>
                </a:xfrm>
                <a:prstGeom prst="curvedUpArrow">
                  <a:avLst>
                    <a:gd name="adj1" fmla="val 52115"/>
                    <a:gd name="adj2" fmla="val 104230"/>
                    <a:gd name="adj3" fmla="val 33333"/>
                  </a:avLst>
                </a:prstGeom>
                <a:solidFill>
                  <a:schemeClr val="tx1"/>
                </a:solidFill>
                <a:ln w="9525">
                  <a:solidFill>
                    <a:schemeClr val="tx1"/>
                  </a:solidFill>
                  <a:miter lim="800000"/>
                  <a:headEnd/>
                  <a:tailEnd/>
                </a:ln>
              </p:spPr>
              <p:txBody>
                <a:bodyPr rot="10800000"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p>
              </p:txBody>
            </p:sp>
          </p:grpSp>
        </p:grpSp>
        <p:sp>
          <p:nvSpPr>
            <p:cNvPr id="3389" name="Text Box 992"/>
            <p:cNvSpPr txBox="1">
              <a:spLocks noChangeArrowheads="1"/>
            </p:cNvSpPr>
            <p:nvPr/>
          </p:nvSpPr>
          <p:spPr bwMode="auto">
            <a:xfrm>
              <a:off x="2154" y="1616"/>
              <a:ext cx="78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dirty="0">
                  <a:latin typeface="HGP創英角ｺﾞｼｯｸUB" panose="020B0900000000000000" pitchFamily="50" charset="-128"/>
                  <a:ea typeface="HGP創英角ｺﾞｼｯｸUB" panose="020B0900000000000000" pitchFamily="50" charset="-128"/>
                </a:rPr>
                <a:t>Dendritic</a:t>
              </a:r>
            </a:p>
            <a:p>
              <a:pPr eaLnBrk="1" hangingPunct="1"/>
              <a:r>
                <a:rPr lang="en-US" altLang="ja-JP" dirty="0">
                  <a:latin typeface="HGP創英角ｺﾞｼｯｸUB" panose="020B0900000000000000" pitchFamily="50" charset="-128"/>
                  <a:ea typeface="HGP創英角ｺﾞｼｯｸUB" panose="020B0900000000000000" pitchFamily="50" charset="-128"/>
                </a:rPr>
                <a:t>cells (DC)</a:t>
              </a:r>
            </a:p>
          </p:txBody>
        </p:sp>
      </p:grpSp>
      <p:grpSp>
        <p:nvGrpSpPr>
          <p:cNvPr id="3434" name="Group 362"/>
          <p:cNvGrpSpPr>
            <a:grpSpLocks/>
          </p:cNvGrpSpPr>
          <p:nvPr/>
        </p:nvGrpSpPr>
        <p:grpSpPr bwMode="auto">
          <a:xfrm>
            <a:off x="254000" y="1080219"/>
            <a:ext cx="3597275" cy="1662113"/>
            <a:chOff x="160" y="-1061"/>
            <a:chExt cx="2266" cy="1047"/>
          </a:xfrm>
        </p:grpSpPr>
        <p:sp>
          <p:nvSpPr>
            <p:cNvPr id="3355" name="Text Box 889"/>
            <p:cNvSpPr txBox="1">
              <a:spLocks noChangeArrowheads="1"/>
            </p:cNvSpPr>
            <p:nvPr/>
          </p:nvSpPr>
          <p:spPr bwMode="auto">
            <a:xfrm>
              <a:off x="1277" y="-1061"/>
              <a:ext cx="1149" cy="372"/>
            </a:xfrm>
            <a:prstGeom prst="rect">
              <a:avLst/>
            </a:prstGeom>
            <a:solidFill>
              <a:srgbClr val="FFFF00"/>
            </a:solidFill>
            <a:ln w="9525">
              <a:solidFill>
                <a:schemeClr val="tx1"/>
              </a:solidFill>
              <a:miter lim="800000"/>
              <a:headEnd/>
              <a:tailEnd/>
            </a:ln>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sz="1600">
                  <a:latin typeface="HGP創英角ｺﾞｼｯｸUB" panose="020B0900000000000000" pitchFamily="50" charset="-128"/>
                  <a:ea typeface="HGP創英角ｺﾞｼｯｸUB" panose="020B0900000000000000" pitchFamily="50" charset="-128"/>
                </a:rPr>
                <a:t>Transfection with </a:t>
              </a:r>
            </a:p>
            <a:p>
              <a:pPr algn="ctr" eaLnBrk="1" hangingPunct="1"/>
              <a:r>
                <a:rPr lang="en-US" altLang="ja-JP" sz="1600">
                  <a:latin typeface="HGP創英角ｺﾞｼｯｸUB" panose="020B0900000000000000" pitchFamily="50" charset="-128"/>
                  <a:ea typeface="HGP創英角ｺﾞｼｯｸUB" panose="020B0900000000000000" pitchFamily="50" charset="-128"/>
                </a:rPr>
                <a:t>gene carriers</a:t>
              </a:r>
            </a:p>
          </p:txBody>
        </p:sp>
        <p:sp>
          <p:nvSpPr>
            <p:cNvPr id="3356" name="Text Box 994"/>
            <p:cNvSpPr txBox="1">
              <a:spLocks noChangeArrowheads="1"/>
            </p:cNvSpPr>
            <p:nvPr/>
          </p:nvSpPr>
          <p:spPr bwMode="auto">
            <a:xfrm>
              <a:off x="160" y="-970"/>
              <a:ext cx="1026"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lnSpc>
                  <a:spcPct val="90000"/>
                </a:lnSpc>
                <a:spcBef>
                  <a:spcPct val="50000"/>
                </a:spcBef>
              </a:pPr>
              <a:r>
                <a:rPr lang="en-US" altLang="ja-JP" sz="1600" dirty="0" smtClean="0">
                  <a:latin typeface="HGP創英角ｺﾞｼｯｸUB" panose="020B0900000000000000" pitchFamily="50" charset="-128"/>
                  <a:ea typeface="HGP創英角ｺﾞｼｯｸUB" panose="020B0900000000000000" pitchFamily="50" charset="-128"/>
                </a:rPr>
                <a:t>Antigen-encoding DNA </a:t>
              </a:r>
              <a:endParaRPr lang="en-US" altLang="ja-JP" sz="1600" dirty="0">
                <a:latin typeface="HGP創英角ｺﾞｼｯｸUB" panose="020B0900000000000000" pitchFamily="50" charset="-128"/>
                <a:ea typeface="HGP創英角ｺﾞｼｯｸUB" panose="020B0900000000000000" pitchFamily="50" charset="-128"/>
              </a:endParaRPr>
            </a:p>
          </p:txBody>
        </p:sp>
        <p:grpSp>
          <p:nvGrpSpPr>
            <p:cNvPr id="3357" name="Group 995"/>
            <p:cNvGrpSpPr>
              <a:grpSpLocks/>
            </p:cNvGrpSpPr>
            <p:nvPr/>
          </p:nvGrpSpPr>
          <p:grpSpPr bwMode="auto">
            <a:xfrm>
              <a:off x="933" y="-692"/>
              <a:ext cx="267" cy="280"/>
              <a:chOff x="5058" y="936"/>
              <a:chExt cx="318" cy="317"/>
            </a:xfrm>
          </p:grpSpPr>
          <p:sp>
            <p:nvSpPr>
              <p:cNvPr id="3364" name="Line 996"/>
              <p:cNvSpPr>
                <a:spLocks noChangeAspect="1" noChangeShapeType="1"/>
              </p:cNvSpPr>
              <p:nvPr/>
            </p:nvSpPr>
            <p:spPr bwMode="auto">
              <a:xfrm rot="-8328140">
                <a:off x="5287" y="1120"/>
                <a:ext cx="39"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65" name="Line 997"/>
              <p:cNvSpPr>
                <a:spLocks noChangeAspect="1" noChangeShapeType="1"/>
              </p:cNvSpPr>
              <p:nvPr/>
            </p:nvSpPr>
            <p:spPr bwMode="auto">
              <a:xfrm rot="-8328140">
                <a:off x="5257" y="1089"/>
                <a:ext cx="40" cy="1"/>
              </a:xfrm>
              <a:prstGeom prst="line">
                <a:avLst/>
              </a:prstGeom>
              <a:noFill/>
              <a:ln w="38100">
                <a:solidFill>
                  <a:srgbClr val="00E7E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66" name="Line 998"/>
              <p:cNvSpPr>
                <a:spLocks noChangeAspect="1" noChangeShapeType="1"/>
              </p:cNvSpPr>
              <p:nvPr/>
            </p:nvSpPr>
            <p:spPr bwMode="auto">
              <a:xfrm rot="13271860" flipH="1">
                <a:off x="5273" y="1062"/>
                <a:ext cx="39" cy="1"/>
              </a:xfrm>
              <a:prstGeom prst="line">
                <a:avLst/>
              </a:prstGeom>
              <a:noFill/>
              <a:ln w="381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67" name="Line 999"/>
              <p:cNvSpPr>
                <a:spLocks noChangeAspect="1" noChangeShapeType="1"/>
              </p:cNvSpPr>
              <p:nvPr/>
            </p:nvSpPr>
            <p:spPr bwMode="auto">
              <a:xfrm rot="13271860" flipH="1">
                <a:off x="5302" y="1090"/>
                <a:ext cx="39" cy="1"/>
              </a:xfrm>
              <a:prstGeom prst="line">
                <a:avLst/>
              </a:prstGeom>
              <a:noFill/>
              <a:ln w="381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68" name="Line 1000"/>
              <p:cNvSpPr>
                <a:spLocks noChangeAspect="1" noChangeShapeType="1"/>
              </p:cNvSpPr>
              <p:nvPr/>
            </p:nvSpPr>
            <p:spPr bwMode="auto">
              <a:xfrm rot="-7403353">
                <a:off x="5192" y="1189"/>
                <a:ext cx="40" cy="2"/>
              </a:xfrm>
              <a:prstGeom prst="line">
                <a:avLst/>
              </a:prstGeom>
              <a:noFill/>
              <a:ln w="381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69" name="Line 1001"/>
              <p:cNvSpPr>
                <a:spLocks noChangeAspect="1" noChangeShapeType="1"/>
              </p:cNvSpPr>
              <p:nvPr/>
            </p:nvSpPr>
            <p:spPr bwMode="auto">
              <a:xfrm rot="-7403353">
                <a:off x="5177" y="1158"/>
                <a:ext cx="41" cy="1"/>
              </a:xfrm>
              <a:prstGeom prst="line">
                <a:avLst/>
              </a:prstGeom>
              <a:noFill/>
              <a:ln w="381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70" name="Line 1002"/>
              <p:cNvSpPr>
                <a:spLocks noChangeAspect="1" noChangeShapeType="1"/>
              </p:cNvSpPr>
              <p:nvPr/>
            </p:nvSpPr>
            <p:spPr bwMode="auto">
              <a:xfrm rot="14196647" flipH="1">
                <a:off x="5207" y="1136"/>
                <a:ext cx="40" cy="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71" name="Line 1003"/>
              <p:cNvSpPr>
                <a:spLocks noChangeAspect="1" noChangeShapeType="1"/>
              </p:cNvSpPr>
              <p:nvPr/>
            </p:nvSpPr>
            <p:spPr bwMode="auto">
              <a:xfrm rot="14196647" flipH="1">
                <a:off x="5226" y="1166"/>
                <a:ext cx="39" cy="1"/>
              </a:xfrm>
              <a:prstGeom prst="line">
                <a:avLst/>
              </a:prstGeom>
              <a:noFill/>
              <a:ln w="38100">
                <a:solidFill>
                  <a:srgbClr val="00E7E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72" name="Line 1004"/>
              <p:cNvSpPr>
                <a:spLocks noChangeAspect="1" noChangeShapeType="1"/>
              </p:cNvSpPr>
              <p:nvPr/>
            </p:nvSpPr>
            <p:spPr bwMode="auto">
              <a:xfrm rot="15391772" flipH="1">
                <a:off x="5112" y="1182"/>
                <a:ext cx="40" cy="1"/>
              </a:xfrm>
              <a:prstGeom prst="line">
                <a:avLst/>
              </a:prstGeom>
              <a:noFill/>
              <a:ln w="381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73" name="Line 1005"/>
              <p:cNvSpPr>
                <a:spLocks noChangeAspect="1" noChangeShapeType="1"/>
              </p:cNvSpPr>
              <p:nvPr/>
            </p:nvSpPr>
            <p:spPr bwMode="auto">
              <a:xfrm rot="15391772" flipH="1">
                <a:off x="5120" y="1217"/>
                <a:ext cx="40" cy="1"/>
              </a:xfrm>
              <a:prstGeom prst="line">
                <a:avLst/>
              </a:prstGeom>
              <a:noFill/>
              <a:ln w="381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74" name="Line 1006"/>
              <p:cNvSpPr>
                <a:spLocks noChangeAspect="1" noChangeShapeType="1"/>
              </p:cNvSpPr>
              <p:nvPr/>
            </p:nvSpPr>
            <p:spPr bwMode="auto">
              <a:xfrm rot="15391772" flipH="1">
                <a:off x="5072" y="1194"/>
                <a:ext cx="39" cy="1"/>
              </a:xfrm>
              <a:prstGeom prst="line">
                <a:avLst/>
              </a:prstGeom>
              <a:noFill/>
              <a:ln w="381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75" name="Line 1007"/>
              <p:cNvSpPr>
                <a:spLocks noChangeAspect="1" noChangeShapeType="1"/>
              </p:cNvSpPr>
              <p:nvPr/>
            </p:nvSpPr>
            <p:spPr bwMode="auto">
              <a:xfrm rot="15391772" flipH="1">
                <a:off x="5080" y="1224"/>
                <a:ext cx="39" cy="2"/>
              </a:xfrm>
              <a:prstGeom prst="line">
                <a:avLst/>
              </a:prstGeom>
              <a:noFill/>
              <a:ln w="381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76" name="Line 1008"/>
              <p:cNvSpPr>
                <a:spLocks noChangeAspect="1" noChangeShapeType="1"/>
              </p:cNvSpPr>
              <p:nvPr/>
            </p:nvSpPr>
            <p:spPr bwMode="auto">
              <a:xfrm rot="-10263771">
                <a:off x="5318" y="1016"/>
                <a:ext cx="41" cy="1"/>
              </a:xfrm>
              <a:prstGeom prst="line">
                <a:avLst/>
              </a:prstGeom>
              <a:noFill/>
              <a:ln w="381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77" name="Line 1009"/>
              <p:cNvSpPr>
                <a:spLocks noChangeAspect="1" noChangeShapeType="1"/>
              </p:cNvSpPr>
              <p:nvPr/>
            </p:nvSpPr>
            <p:spPr bwMode="auto">
              <a:xfrm rot="-10263771">
                <a:off x="5283" y="1011"/>
                <a:ext cx="39" cy="1"/>
              </a:xfrm>
              <a:prstGeom prst="line">
                <a:avLst/>
              </a:prstGeom>
              <a:noFill/>
              <a:ln w="381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78" name="Line 1010"/>
              <p:cNvSpPr>
                <a:spLocks noChangeAspect="1" noChangeShapeType="1"/>
              </p:cNvSpPr>
              <p:nvPr/>
            </p:nvSpPr>
            <p:spPr bwMode="auto">
              <a:xfrm rot="11336229" flipH="1">
                <a:off x="5288" y="974"/>
                <a:ext cx="40" cy="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79" name="Line 1011"/>
              <p:cNvSpPr>
                <a:spLocks noChangeAspect="1" noChangeShapeType="1"/>
              </p:cNvSpPr>
              <p:nvPr/>
            </p:nvSpPr>
            <p:spPr bwMode="auto">
              <a:xfrm rot="11336229" flipH="1">
                <a:off x="5323" y="981"/>
                <a:ext cx="41" cy="2"/>
              </a:xfrm>
              <a:prstGeom prst="line">
                <a:avLst/>
              </a:prstGeom>
              <a:noFill/>
              <a:ln w="38100">
                <a:solidFill>
                  <a:srgbClr val="00E7E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80" name="Freeform 1012"/>
              <p:cNvSpPr>
                <a:spLocks noChangeAspect="1"/>
              </p:cNvSpPr>
              <p:nvPr/>
            </p:nvSpPr>
            <p:spPr bwMode="auto">
              <a:xfrm rot="-8530935">
                <a:off x="5284" y="1041"/>
                <a:ext cx="61" cy="130"/>
              </a:xfrm>
              <a:custGeom>
                <a:avLst/>
                <a:gdLst>
                  <a:gd name="T0" fmla="*/ 3 w 72"/>
                  <a:gd name="T1" fmla="*/ 0 h 153"/>
                  <a:gd name="T2" fmla="*/ 3 w 72"/>
                  <a:gd name="T3" fmla="*/ 3 h 153"/>
                  <a:gd name="T4" fmla="*/ 3 w 72"/>
                  <a:gd name="T5" fmla="*/ 3 h 153"/>
                  <a:gd name="T6" fmla="*/ 3 w 72"/>
                  <a:gd name="T7" fmla="*/ 3 h 153"/>
                  <a:gd name="T8" fmla="*/ 0 60000 65536"/>
                  <a:gd name="T9" fmla="*/ 0 60000 65536"/>
                  <a:gd name="T10" fmla="*/ 0 60000 65536"/>
                  <a:gd name="T11" fmla="*/ 0 60000 65536"/>
                  <a:gd name="T12" fmla="*/ 0 w 72"/>
                  <a:gd name="T13" fmla="*/ 0 h 153"/>
                  <a:gd name="T14" fmla="*/ 72 w 72"/>
                  <a:gd name="T15" fmla="*/ 153 h 153"/>
                </a:gdLst>
                <a:ahLst/>
                <a:cxnLst>
                  <a:cxn ang="T8">
                    <a:pos x="T0" y="T1"/>
                  </a:cxn>
                  <a:cxn ang="T9">
                    <a:pos x="T2" y="T3"/>
                  </a:cxn>
                  <a:cxn ang="T10">
                    <a:pos x="T4" y="T5"/>
                  </a:cxn>
                  <a:cxn ang="T11">
                    <a:pos x="T6" y="T7"/>
                  </a:cxn>
                </a:cxnLst>
                <a:rect l="T12" t="T13" r="T14" b="T15"/>
                <a:pathLst>
                  <a:path w="72" h="153">
                    <a:moveTo>
                      <a:pt x="72" y="0"/>
                    </a:moveTo>
                    <a:cubicBezTo>
                      <a:pt x="62" y="8"/>
                      <a:pt x="19" y="33"/>
                      <a:pt x="9" y="49"/>
                    </a:cubicBezTo>
                    <a:cubicBezTo>
                      <a:pt x="0" y="64"/>
                      <a:pt x="7" y="78"/>
                      <a:pt x="16" y="95"/>
                    </a:cubicBezTo>
                    <a:cubicBezTo>
                      <a:pt x="25" y="112"/>
                      <a:pt x="56" y="141"/>
                      <a:pt x="66" y="153"/>
                    </a:cubicBezTo>
                  </a:path>
                </a:pathLst>
              </a:custGeom>
              <a:noFill/>
              <a:ln w="28575" cmpd="sng">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381" name="Freeform 1013"/>
              <p:cNvSpPr>
                <a:spLocks noChangeAspect="1"/>
              </p:cNvSpPr>
              <p:nvPr/>
            </p:nvSpPr>
            <p:spPr bwMode="auto">
              <a:xfrm rot="-8530935">
                <a:off x="5256" y="1019"/>
                <a:ext cx="46" cy="109"/>
              </a:xfrm>
              <a:custGeom>
                <a:avLst/>
                <a:gdLst>
                  <a:gd name="T0" fmla="*/ 0 w 66"/>
                  <a:gd name="T1" fmla="*/ 0 h 161"/>
                  <a:gd name="T2" fmla="*/ 1 w 66"/>
                  <a:gd name="T3" fmla="*/ 1 h 161"/>
                  <a:gd name="T4" fmla="*/ 1 w 66"/>
                  <a:gd name="T5" fmla="*/ 1 h 161"/>
                  <a:gd name="T6" fmla="*/ 1 w 66"/>
                  <a:gd name="T7" fmla="*/ 1 h 161"/>
                  <a:gd name="T8" fmla="*/ 0 60000 65536"/>
                  <a:gd name="T9" fmla="*/ 0 60000 65536"/>
                  <a:gd name="T10" fmla="*/ 0 60000 65536"/>
                  <a:gd name="T11" fmla="*/ 0 60000 65536"/>
                  <a:gd name="T12" fmla="*/ 0 w 66"/>
                  <a:gd name="T13" fmla="*/ 0 h 161"/>
                  <a:gd name="T14" fmla="*/ 66 w 66"/>
                  <a:gd name="T15" fmla="*/ 161 h 161"/>
                </a:gdLst>
                <a:ahLst/>
                <a:cxnLst>
                  <a:cxn ang="T8">
                    <a:pos x="T0" y="T1"/>
                  </a:cxn>
                  <a:cxn ang="T9">
                    <a:pos x="T2" y="T3"/>
                  </a:cxn>
                  <a:cxn ang="T10">
                    <a:pos x="T4" y="T5"/>
                  </a:cxn>
                  <a:cxn ang="T11">
                    <a:pos x="T6" y="T7"/>
                  </a:cxn>
                </a:cxnLst>
                <a:rect l="T12" t="T13" r="T14" b="T15"/>
                <a:pathLst>
                  <a:path w="66" h="161">
                    <a:moveTo>
                      <a:pt x="0" y="0"/>
                    </a:moveTo>
                    <a:cubicBezTo>
                      <a:pt x="9" y="8"/>
                      <a:pt x="47" y="33"/>
                      <a:pt x="56" y="51"/>
                    </a:cubicBezTo>
                    <a:cubicBezTo>
                      <a:pt x="66" y="70"/>
                      <a:pt x="64" y="93"/>
                      <a:pt x="56" y="111"/>
                    </a:cubicBezTo>
                    <a:cubicBezTo>
                      <a:pt x="48" y="130"/>
                      <a:pt x="17" y="152"/>
                      <a:pt x="9" y="161"/>
                    </a:cubicBezTo>
                  </a:path>
                </a:pathLst>
              </a:custGeom>
              <a:noFill/>
              <a:ln w="28575" cmpd="sng">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382" name="Freeform 1014"/>
              <p:cNvSpPr>
                <a:spLocks noChangeAspect="1"/>
              </p:cNvSpPr>
              <p:nvPr/>
            </p:nvSpPr>
            <p:spPr bwMode="auto">
              <a:xfrm rot="-7606148">
                <a:off x="5210" y="1127"/>
                <a:ext cx="48" cy="104"/>
              </a:xfrm>
              <a:custGeom>
                <a:avLst/>
                <a:gdLst>
                  <a:gd name="T0" fmla="*/ 1 w 72"/>
                  <a:gd name="T1" fmla="*/ 0 h 153"/>
                  <a:gd name="T2" fmla="*/ 1 w 72"/>
                  <a:gd name="T3" fmla="*/ 1 h 153"/>
                  <a:gd name="T4" fmla="*/ 1 w 72"/>
                  <a:gd name="T5" fmla="*/ 1 h 153"/>
                  <a:gd name="T6" fmla="*/ 1 w 72"/>
                  <a:gd name="T7" fmla="*/ 1 h 153"/>
                  <a:gd name="T8" fmla="*/ 0 60000 65536"/>
                  <a:gd name="T9" fmla="*/ 0 60000 65536"/>
                  <a:gd name="T10" fmla="*/ 0 60000 65536"/>
                  <a:gd name="T11" fmla="*/ 0 60000 65536"/>
                  <a:gd name="T12" fmla="*/ 0 w 72"/>
                  <a:gd name="T13" fmla="*/ 0 h 153"/>
                  <a:gd name="T14" fmla="*/ 72 w 72"/>
                  <a:gd name="T15" fmla="*/ 153 h 153"/>
                </a:gdLst>
                <a:ahLst/>
                <a:cxnLst>
                  <a:cxn ang="T8">
                    <a:pos x="T0" y="T1"/>
                  </a:cxn>
                  <a:cxn ang="T9">
                    <a:pos x="T2" y="T3"/>
                  </a:cxn>
                  <a:cxn ang="T10">
                    <a:pos x="T4" y="T5"/>
                  </a:cxn>
                  <a:cxn ang="T11">
                    <a:pos x="T6" y="T7"/>
                  </a:cxn>
                </a:cxnLst>
                <a:rect l="T12" t="T13" r="T14" b="T15"/>
                <a:pathLst>
                  <a:path w="72" h="153">
                    <a:moveTo>
                      <a:pt x="72" y="0"/>
                    </a:moveTo>
                    <a:cubicBezTo>
                      <a:pt x="62" y="8"/>
                      <a:pt x="19" y="33"/>
                      <a:pt x="9" y="49"/>
                    </a:cubicBezTo>
                    <a:cubicBezTo>
                      <a:pt x="0" y="64"/>
                      <a:pt x="7" y="78"/>
                      <a:pt x="16" y="95"/>
                    </a:cubicBezTo>
                    <a:cubicBezTo>
                      <a:pt x="25" y="112"/>
                      <a:pt x="56" y="141"/>
                      <a:pt x="66" y="153"/>
                    </a:cubicBezTo>
                  </a:path>
                </a:pathLst>
              </a:custGeom>
              <a:noFill/>
              <a:ln w="28575" cmpd="sng">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383" name="Freeform 1015"/>
              <p:cNvSpPr>
                <a:spLocks noChangeAspect="1"/>
              </p:cNvSpPr>
              <p:nvPr/>
            </p:nvSpPr>
            <p:spPr bwMode="auto">
              <a:xfrm rot="-7606148">
                <a:off x="5182" y="1092"/>
                <a:ext cx="46" cy="109"/>
              </a:xfrm>
              <a:custGeom>
                <a:avLst/>
                <a:gdLst>
                  <a:gd name="T0" fmla="*/ 0 w 66"/>
                  <a:gd name="T1" fmla="*/ 0 h 161"/>
                  <a:gd name="T2" fmla="*/ 1 w 66"/>
                  <a:gd name="T3" fmla="*/ 1 h 161"/>
                  <a:gd name="T4" fmla="*/ 1 w 66"/>
                  <a:gd name="T5" fmla="*/ 1 h 161"/>
                  <a:gd name="T6" fmla="*/ 1 w 66"/>
                  <a:gd name="T7" fmla="*/ 1 h 161"/>
                  <a:gd name="T8" fmla="*/ 0 60000 65536"/>
                  <a:gd name="T9" fmla="*/ 0 60000 65536"/>
                  <a:gd name="T10" fmla="*/ 0 60000 65536"/>
                  <a:gd name="T11" fmla="*/ 0 60000 65536"/>
                  <a:gd name="T12" fmla="*/ 0 w 66"/>
                  <a:gd name="T13" fmla="*/ 0 h 161"/>
                  <a:gd name="T14" fmla="*/ 66 w 66"/>
                  <a:gd name="T15" fmla="*/ 161 h 161"/>
                </a:gdLst>
                <a:ahLst/>
                <a:cxnLst>
                  <a:cxn ang="T8">
                    <a:pos x="T0" y="T1"/>
                  </a:cxn>
                  <a:cxn ang="T9">
                    <a:pos x="T2" y="T3"/>
                  </a:cxn>
                  <a:cxn ang="T10">
                    <a:pos x="T4" y="T5"/>
                  </a:cxn>
                  <a:cxn ang="T11">
                    <a:pos x="T6" y="T7"/>
                  </a:cxn>
                </a:cxnLst>
                <a:rect l="T12" t="T13" r="T14" b="T15"/>
                <a:pathLst>
                  <a:path w="66" h="161">
                    <a:moveTo>
                      <a:pt x="0" y="0"/>
                    </a:moveTo>
                    <a:cubicBezTo>
                      <a:pt x="9" y="8"/>
                      <a:pt x="47" y="33"/>
                      <a:pt x="56" y="51"/>
                    </a:cubicBezTo>
                    <a:cubicBezTo>
                      <a:pt x="66" y="70"/>
                      <a:pt x="64" y="93"/>
                      <a:pt x="56" y="111"/>
                    </a:cubicBezTo>
                    <a:cubicBezTo>
                      <a:pt x="48" y="130"/>
                      <a:pt x="17" y="152"/>
                      <a:pt x="9" y="161"/>
                    </a:cubicBezTo>
                  </a:path>
                </a:pathLst>
              </a:custGeom>
              <a:noFill/>
              <a:ln w="28575" cmpd="sng">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384" name="Freeform 1016"/>
              <p:cNvSpPr>
                <a:spLocks noChangeAspect="1"/>
              </p:cNvSpPr>
              <p:nvPr/>
            </p:nvSpPr>
            <p:spPr bwMode="auto">
              <a:xfrm rot="-6411023">
                <a:off x="5103" y="1177"/>
                <a:ext cx="49" cy="104"/>
              </a:xfrm>
              <a:custGeom>
                <a:avLst/>
                <a:gdLst>
                  <a:gd name="T0" fmla="*/ 1 w 72"/>
                  <a:gd name="T1" fmla="*/ 0 h 153"/>
                  <a:gd name="T2" fmla="*/ 1 w 72"/>
                  <a:gd name="T3" fmla="*/ 1 h 153"/>
                  <a:gd name="T4" fmla="*/ 1 w 72"/>
                  <a:gd name="T5" fmla="*/ 1 h 153"/>
                  <a:gd name="T6" fmla="*/ 1 w 72"/>
                  <a:gd name="T7" fmla="*/ 1 h 153"/>
                  <a:gd name="T8" fmla="*/ 0 60000 65536"/>
                  <a:gd name="T9" fmla="*/ 0 60000 65536"/>
                  <a:gd name="T10" fmla="*/ 0 60000 65536"/>
                  <a:gd name="T11" fmla="*/ 0 60000 65536"/>
                  <a:gd name="T12" fmla="*/ 0 w 72"/>
                  <a:gd name="T13" fmla="*/ 0 h 153"/>
                  <a:gd name="T14" fmla="*/ 72 w 72"/>
                  <a:gd name="T15" fmla="*/ 153 h 153"/>
                </a:gdLst>
                <a:ahLst/>
                <a:cxnLst>
                  <a:cxn ang="T8">
                    <a:pos x="T0" y="T1"/>
                  </a:cxn>
                  <a:cxn ang="T9">
                    <a:pos x="T2" y="T3"/>
                  </a:cxn>
                  <a:cxn ang="T10">
                    <a:pos x="T4" y="T5"/>
                  </a:cxn>
                  <a:cxn ang="T11">
                    <a:pos x="T6" y="T7"/>
                  </a:cxn>
                </a:cxnLst>
                <a:rect l="T12" t="T13" r="T14" b="T15"/>
                <a:pathLst>
                  <a:path w="72" h="153">
                    <a:moveTo>
                      <a:pt x="72" y="0"/>
                    </a:moveTo>
                    <a:cubicBezTo>
                      <a:pt x="62" y="8"/>
                      <a:pt x="19" y="33"/>
                      <a:pt x="9" y="49"/>
                    </a:cubicBezTo>
                    <a:cubicBezTo>
                      <a:pt x="0" y="64"/>
                      <a:pt x="7" y="78"/>
                      <a:pt x="16" y="95"/>
                    </a:cubicBezTo>
                    <a:cubicBezTo>
                      <a:pt x="25" y="112"/>
                      <a:pt x="56" y="141"/>
                      <a:pt x="66" y="153"/>
                    </a:cubicBezTo>
                  </a:path>
                </a:pathLst>
              </a:custGeom>
              <a:noFill/>
              <a:ln w="28575" cmpd="sng">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385" name="Freeform 1017"/>
              <p:cNvSpPr>
                <a:spLocks noChangeAspect="1"/>
              </p:cNvSpPr>
              <p:nvPr/>
            </p:nvSpPr>
            <p:spPr bwMode="auto">
              <a:xfrm rot="-6411023">
                <a:off x="5090" y="1132"/>
                <a:ext cx="45" cy="109"/>
              </a:xfrm>
              <a:custGeom>
                <a:avLst/>
                <a:gdLst>
                  <a:gd name="T0" fmla="*/ 0 w 66"/>
                  <a:gd name="T1" fmla="*/ 0 h 161"/>
                  <a:gd name="T2" fmla="*/ 1 w 66"/>
                  <a:gd name="T3" fmla="*/ 1 h 161"/>
                  <a:gd name="T4" fmla="*/ 1 w 66"/>
                  <a:gd name="T5" fmla="*/ 1 h 161"/>
                  <a:gd name="T6" fmla="*/ 1 w 66"/>
                  <a:gd name="T7" fmla="*/ 1 h 161"/>
                  <a:gd name="T8" fmla="*/ 0 60000 65536"/>
                  <a:gd name="T9" fmla="*/ 0 60000 65536"/>
                  <a:gd name="T10" fmla="*/ 0 60000 65536"/>
                  <a:gd name="T11" fmla="*/ 0 60000 65536"/>
                  <a:gd name="T12" fmla="*/ 0 w 66"/>
                  <a:gd name="T13" fmla="*/ 0 h 161"/>
                  <a:gd name="T14" fmla="*/ 66 w 66"/>
                  <a:gd name="T15" fmla="*/ 161 h 161"/>
                </a:gdLst>
                <a:ahLst/>
                <a:cxnLst>
                  <a:cxn ang="T8">
                    <a:pos x="T0" y="T1"/>
                  </a:cxn>
                  <a:cxn ang="T9">
                    <a:pos x="T2" y="T3"/>
                  </a:cxn>
                  <a:cxn ang="T10">
                    <a:pos x="T4" y="T5"/>
                  </a:cxn>
                  <a:cxn ang="T11">
                    <a:pos x="T6" y="T7"/>
                  </a:cxn>
                </a:cxnLst>
                <a:rect l="T12" t="T13" r="T14" b="T15"/>
                <a:pathLst>
                  <a:path w="66" h="161">
                    <a:moveTo>
                      <a:pt x="0" y="0"/>
                    </a:moveTo>
                    <a:cubicBezTo>
                      <a:pt x="9" y="8"/>
                      <a:pt x="47" y="33"/>
                      <a:pt x="56" y="51"/>
                    </a:cubicBezTo>
                    <a:cubicBezTo>
                      <a:pt x="66" y="70"/>
                      <a:pt x="64" y="93"/>
                      <a:pt x="56" y="111"/>
                    </a:cubicBezTo>
                    <a:cubicBezTo>
                      <a:pt x="48" y="130"/>
                      <a:pt x="17" y="152"/>
                      <a:pt x="9" y="161"/>
                    </a:cubicBezTo>
                  </a:path>
                </a:pathLst>
              </a:custGeom>
              <a:noFill/>
              <a:ln w="28575" cmpd="sng">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386" name="Freeform 1018"/>
              <p:cNvSpPr>
                <a:spLocks noChangeAspect="1"/>
              </p:cNvSpPr>
              <p:nvPr/>
            </p:nvSpPr>
            <p:spPr bwMode="auto">
              <a:xfrm rot="-10466566">
                <a:off x="5326" y="942"/>
                <a:ext cx="50" cy="103"/>
              </a:xfrm>
              <a:custGeom>
                <a:avLst/>
                <a:gdLst>
                  <a:gd name="T0" fmla="*/ 1 w 72"/>
                  <a:gd name="T1" fmla="*/ 0 h 153"/>
                  <a:gd name="T2" fmla="*/ 1 w 72"/>
                  <a:gd name="T3" fmla="*/ 1 h 153"/>
                  <a:gd name="T4" fmla="*/ 1 w 72"/>
                  <a:gd name="T5" fmla="*/ 1 h 153"/>
                  <a:gd name="T6" fmla="*/ 1 w 72"/>
                  <a:gd name="T7" fmla="*/ 1 h 153"/>
                  <a:gd name="T8" fmla="*/ 0 60000 65536"/>
                  <a:gd name="T9" fmla="*/ 0 60000 65536"/>
                  <a:gd name="T10" fmla="*/ 0 60000 65536"/>
                  <a:gd name="T11" fmla="*/ 0 60000 65536"/>
                  <a:gd name="T12" fmla="*/ 0 w 72"/>
                  <a:gd name="T13" fmla="*/ 0 h 153"/>
                  <a:gd name="T14" fmla="*/ 72 w 72"/>
                  <a:gd name="T15" fmla="*/ 153 h 153"/>
                </a:gdLst>
                <a:ahLst/>
                <a:cxnLst>
                  <a:cxn ang="T8">
                    <a:pos x="T0" y="T1"/>
                  </a:cxn>
                  <a:cxn ang="T9">
                    <a:pos x="T2" y="T3"/>
                  </a:cxn>
                  <a:cxn ang="T10">
                    <a:pos x="T4" y="T5"/>
                  </a:cxn>
                  <a:cxn ang="T11">
                    <a:pos x="T6" y="T7"/>
                  </a:cxn>
                </a:cxnLst>
                <a:rect l="T12" t="T13" r="T14" b="T15"/>
                <a:pathLst>
                  <a:path w="72" h="153">
                    <a:moveTo>
                      <a:pt x="72" y="0"/>
                    </a:moveTo>
                    <a:cubicBezTo>
                      <a:pt x="62" y="8"/>
                      <a:pt x="19" y="33"/>
                      <a:pt x="9" y="49"/>
                    </a:cubicBezTo>
                    <a:cubicBezTo>
                      <a:pt x="0" y="64"/>
                      <a:pt x="7" y="78"/>
                      <a:pt x="16" y="95"/>
                    </a:cubicBezTo>
                    <a:cubicBezTo>
                      <a:pt x="25" y="112"/>
                      <a:pt x="56" y="141"/>
                      <a:pt x="66" y="153"/>
                    </a:cubicBezTo>
                  </a:path>
                </a:pathLst>
              </a:custGeom>
              <a:noFill/>
              <a:ln w="28575" cmpd="sng">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387" name="Freeform 1019"/>
              <p:cNvSpPr>
                <a:spLocks noChangeAspect="1"/>
              </p:cNvSpPr>
              <p:nvPr/>
            </p:nvSpPr>
            <p:spPr bwMode="auto">
              <a:xfrm rot="-10466566">
                <a:off x="5280" y="936"/>
                <a:ext cx="46" cy="109"/>
              </a:xfrm>
              <a:custGeom>
                <a:avLst/>
                <a:gdLst>
                  <a:gd name="T0" fmla="*/ 0 w 66"/>
                  <a:gd name="T1" fmla="*/ 0 h 161"/>
                  <a:gd name="T2" fmla="*/ 1 w 66"/>
                  <a:gd name="T3" fmla="*/ 1 h 161"/>
                  <a:gd name="T4" fmla="*/ 1 w 66"/>
                  <a:gd name="T5" fmla="*/ 1 h 161"/>
                  <a:gd name="T6" fmla="*/ 1 w 66"/>
                  <a:gd name="T7" fmla="*/ 1 h 161"/>
                  <a:gd name="T8" fmla="*/ 0 60000 65536"/>
                  <a:gd name="T9" fmla="*/ 0 60000 65536"/>
                  <a:gd name="T10" fmla="*/ 0 60000 65536"/>
                  <a:gd name="T11" fmla="*/ 0 60000 65536"/>
                  <a:gd name="T12" fmla="*/ 0 w 66"/>
                  <a:gd name="T13" fmla="*/ 0 h 161"/>
                  <a:gd name="T14" fmla="*/ 66 w 66"/>
                  <a:gd name="T15" fmla="*/ 161 h 161"/>
                </a:gdLst>
                <a:ahLst/>
                <a:cxnLst>
                  <a:cxn ang="T8">
                    <a:pos x="T0" y="T1"/>
                  </a:cxn>
                  <a:cxn ang="T9">
                    <a:pos x="T2" y="T3"/>
                  </a:cxn>
                  <a:cxn ang="T10">
                    <a:pos x="T4" y="T5"/>
                  </a:cxn>
                  <a:cxn ang="T11">
                    <a:pos x="T6" y="T7"/>
                  </a:cxn>
                </a:cxnLst>
                <a:rect l="T12" t="T13" r="T14" b="T15"/>
                <a:pathLst>
                  <a:path w="66" h="161">
                    <a:moveTo>
                      <a:pt x="0" y="0"/>
                    </a:moveTo>
                    <a:cubicBezTo>
                      <a:pt x="9" y="8"/>
                      <a:pt x="47" y="33"/>
                      <a:pt x="56" y="51"/>
                    </a:cubicBezTo>
                    <a:cubicBezTo>
                      <a:pt x="66" y="70"/>
                      <a:pt x="64" y="93"/>
                      <a:pt x="56" y="111"/>
                    </a:cubicBezTo>
                    <a:cubicBezTo>
                      <a:pt x="48" y="130"/>
                      <a:pt x="17" y="152"/>
                      <a:pt x="9" y="161"/>
                    </a:cubicBezTo>
                  </a:path>
                </a:pathLst>
              </a:custGeom>
              <a:noFill/>
              <a:ln w="28575" cmpd="sng">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grpSp>
        <p:sp>
          <p:nvSpPr>
            <p:cNvPr id="3358" name="AutoShape 1020"/>
            <p:cNvSpPr>
              <a:spLocks noChangeArrowheads="1"/>
            </p:cNvSpPr>
            <p:nvPr/>
          </p:nvSpPr>
          <p:spPr bwMode="auto">
            <a:xfrm>
              <a:off x="1388" y="-652"/>
              <a:ext cx="342" cy="360"/>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 name="T24" fmla="*/ 3158 w 21600"/>
                <a:gd name="T25" fmla="*/ 3180 h 21600"/>
                <a:gd name="T26" fmla="*/ 18442 w 21600"/>
                <a:gd name="T27" fmla="*/ 18420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991" y="10800"/>
                  </a:moveTo>
                  <a:cubicBezTo>
                    <a:pt x="1991" y="15665"/>
                    <a:pt x="5935" y="19609"/>
                    <a:pt x="10800" y="19609"/>
                  </a:cubicBezTo>
                  <a:cubicBezTo>
                    <a:pt x="15665" y="19609"/>
                    <a:pt x="19609" y="15665"/>
                    <a:pt x="19609" y="10800"/>
                  </a:cubicBezTo>
                  <a:cubicBezTo>
                    <a:pt x="19609" y="5935"/>
                    <a:pt x="15665" y="1991"/>
                    <a:pt x="10800" y="1991"/>
                  </a:cubicBezTo>
                  <a:cubicBezTo>
                    <a:pt x="5935" y="1991"/>
                    <a:pt x="1991" y="5935"/>
                    <a:pt x="1991" y="10800"/>
                  </a:cubicBezTo>
                  <a:close/>
                </a:path>
              </a:pathLst>
            </a:custGeom>
            <a:gradFill rotWithShape="1">
              <a:gsLst>
                <a:gs pos="0">
                  <a:srgbClr val="FF6600"/>
                </a:gs>
                <a:gs pos="50000">
                  <a:srgbClr val="FF9966"/>
                </a:gs>
                <a:gs pos="100000">
                  <a:srgbClr val="FF6600"/>
                </a:gs>
              </a:gsLst>
              <a:lin ang="18900000" scaled="1"/>
            </a:gradFill>
            <a:ln w="9525">
              <a:solidFill>
                <a:schemeClr val="tx1"/>
              </a:solidFill>
              <a:round/>
              <a:headEnd/>
              <a:tailEnd/>
            </a:ln>
          </p:spPr>
          <p:txBody>
            <a:bodyPr wrap="none" anchor="ctr"/>
            <a:lstStyle/>
            <a:p>
              <a:endParaRPr lang="ja-JP" altLang="en-US"/>
            </a:p>
          </p:txBody>
        </p:sp>
        <p:sp>
          <p:nvSpPr>
            <p:cNvPr id="3359" name="Oval 1021"/>
            <p:cNvSpPr>
              <a:spLocks noChangeArrowheads="1"/>
            </p:cNvSpPr>
            <p:nvPr/>
          </p:nvSpPr>
          <p:spPr bwMode="auto">
            <a:xfrm>
              <a:off x="1449" y="-590"/>
              <a:ext cx="228" cy="241"/>
            </a:xfrm>
            <a:prstGeom prst="ellipse">
              <a:avLst/>
            </a:prstGeom>
            <a:gradFill rotWithShape="1">
              <a:gsLst>
                <a:gs pos="0">
                  <a:srgbClr val="66FF33"/>
                </a:gs>
                <a:gs pos="100000">
                  <a:srgbClr val="008000"/>
                </a:gs>
              </a:gsLst>
              <a:path path="shape">
                <a:fillToRect l="50000" t="50000" r="50000" b="50000"/>
              </a:path>
            </a:gradFill>
            <a:ln w="9525">
              <a:solidFill>
                <a:schemeClr val="tx1"/>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p>
          </p:txBody>
        </p:sp>
        <p:sp>
          <p:nvSpPr>
            <p:cNvPr id="79" name="フリーフォーム 78"/>
            <p:cNvSpPr/>
            <p:nvPr/>
          </p:nvSpPr>
          <p:spPr>
            <a:xfrm>
              <a:off x="1505" y="-524"/>
              <a:ext cx="113" cy="119"/>
            </a:xfrm>
            <a:custGeom>
              <a:avLst/>
              <a:gdLst>
                <a:gd name="connsiteX0" fmla="*/ 0 w 486697"/>
                <a:gd name="connsiteY0" fmla="*/ 297425 h 341670"/>
                <a:gd name="connsiteX1" fmla="*/ 147484 w 486697"/>
                <a:gd name="connsiteY1" fmla="*/ 2458 h 341670"/>
                <a:gd name="connsiteX2" fmla="*/ 280219 w 486697"/>
                <a:gd name="connsiteY2" fmla="*/ 282677 h 341670"/>
                <a:gd name="connsiteX3" fmla="*/ 132735 w 486697"/>
                <a:gd name="connsiteY3" fmla="*/ 297425 h 341670"/>
                <a:gd name="connsiteX4" fmla="*/ 324464 w 486697"/>
                <a:gd name="connsiteY4" fmla="*/ 17206 h 341670"/>
                <a:gd name="connsiteX5" fmla="*/ 486697 w 486697"/>
                <a:gd name="connsiteY5" fmla="*/ 208935 h 341670"/>
                <a:gd name="connsiteX6" fmla="*/ 486697 w 486697"/>
                <a:gd name="connsiteY6" fmla="*/ 208935 h 34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6697" h="341670">
                  <a:moveTo>
                    <a:pt x="0" y="297425"/>
                  </a:moveTo>
                  <a:cubicBezTo>
                    <a:pt x="50390" y="151170"/>
                    <a:pt x="100781" y="4916"/>
                    <a:pt x="147484" y="2458"/>
                  </a:cubicBezTo>
                  <a:cubicBezTo>
                    <a:pt x="194187" y="0"/>
                    <a:pt x="282677" y="233516"/>
                    <a:pt x="280219" y="282677"/>
                  </a:cubicBezTo>
                  <a:cubicBezTo>
                    <a:pt x="277761" y="331838"/>
                    <a:pt x="125361" y="341670"/>
                    <a:pt x="132735" y="297425"/>
                  </a:cubicBezTo>
                  <a:cubicBezTo>
                    <a:pt x="140109" y="253180"/>
                    <a:pt x="265470" y="31954"/>
                    <a:pt x="324464" y="17206"/>
                  </a:cubicBezTo>
                  <a:cubicBezTo>
                    <a:pt x="383458" y="2458"/>
                    <a:pt x="486697" y="208935"/>
                    <a:pt x="486697" y="208935"/>
                  </a:cubicBezTo>
                  <a:lnTo>
                    <a:pt x="486697" y="208935"/>
                  </a:lnTo>
                </a:path>
              </a:pathLst>
            </a:custGeom>
            <a:ln w="28575">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ja-JP" altLang="en-US"/>
            </a:p>
          </p:txBody>
        </p:sp>
        <p:sp>
          <p:nvSpPr>
            <p:cNvPr id="3361" name="AutoShape 1023"/>
            <p:cNvSpPr>
              <a:spLocks noChangeArrowheads="1"/>
            </p:cNvSpPr>
            <p:nvPr/>
          </p:nvSpPr>
          <p:spPr bwMode="auto">
            <a:xfrm rot="-547162">
              <a:off x="1238" y="-652"/>
              <a:ext cx="304" cy="120"/>
            </a:xfrm>
            <a:prstGeom prst="curvedDownArrow">
              <a:avLst>
                <a:gd name="adj1" fmla="val 50667"/>
                <a:gd name="adj2" fmla="val 101333"/>
                <a:gd name="adj3" fmla="val 33333"/>
              </a:avLst>
            </a:prstGeom>
            <a:solidFill>
              <a:schemeClr val="tx1"/>
            </a:solidFill>
            <a:ln w="9525">
              <a:solidFill>
                <a:schemeClr val="tx1"/>
              </a:solidFill>
              <a:miter lim="800000"/>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p>
          </p:txBody>
        </p:sp>
        <p:sp>
          <p:nvSpPr>
            <p:cNvPr id="3362" name="Text Box 1024"/>
            <p:cNvSpPr txBox="1">
              <a:spLocks noChangeArrowheads="1"/>
            </p:cNvSpPr>
            <p:nvPr/>
          </p:nvSpPr>
          <p:spPr bwMode="auto">
            <a:xfrm>
              <a:off x="823" y="-380"/>
              <a:ext cx="100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i="1">
                  <a:latin typeface="HGP創英角ｺﾞｼｯｸUB" panose="020B0900000000000000" pitchFamily="50" charset="-128"/>
                  <a:ea typeface="HGP創英角ｺﾞｼｯｸUB" panose="020B0900000000000000" pitchFamily="50" charset="-128"/>
                </a:rPr>
                <a:t>ex vivo</a:t>
              </a:r>
            </a:p>
            <a:p>
              <a:pPr eaLnBrk="1" hangingPunct="1"/>
              <a:r>
                <a:rPr lang="en-US" altLang="ja-JP" sz="1600">
                  <a:latin typeface="HGP創英角ｺﾞｼｯｸUB" panose="020B0900000000000000" pitchFamily="50" charset="-128"/>
                  <a:ea typeface="HGP創英角ｺﾞｼｯｸUB" panose="020B0900000000000000" pitchFamily="50" charset="-128"/>
                </a:rPr>
                <a:t>Gene delivery</a:t>
              </a:r>
            </a:p>
          </p:txBody>
        </p:sp>
        <p:sp>
          <p:nvSpPr>
            <p:cNvPr id="3363" name="AutoShape 1025"/>
            <p:cNvSpPr>
              <a:spLocks noChangeArrowheads="1"/>
            </p:cNvSpPr>
            <p:nvPr/>
          </p:nvSpPr>
          <p:spPr bwMode="auto">
            <a:xfrm rot="2185631">
              <a:off x="1704" y="-383"/>
              <a:ext cx="357" cy="296"/>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11796480 60000 65536"/>
                <a:gd name="T10" fmla="*/ 5898240 60000 65536"/>
                <a:gd name="T11" fmla="*/ 0 60000 65536"/>
                <a:gd name="T12" fmla="*/ 3388 w 21600"/>
                <a:gd name="T13" fmla="*/ 5400 h 21600"/>
                <a:gd name="T14" fmla="*/ 15913 w 21600"/>
                <a:gd name="T15" fmla="*/ 16200 h 21600"/>
              </a:gdLst>
              <a:ahLst/>
              <a:cxnLst>
                <a:cxn ang="T8">
                  <a:pos x="T0" y="T1"/>
                </a:cxn>
                <a:cxn ang="T9">
                  <a:pos x="T2" y="T3"/>
                </a:cxn>
                <a:cxn ang="T10">
                  <a:pos x="T4" y="T5"/>
                </a:cxn>
                <a:cxn ang="T11">
                  <a:pos x="T6" y="T7"/>
                </a:cxn>
              </a:cxnLst>
              <a:rect l="T12" t="T13" r="T14" b="T15"/>
              <a:pathLst>
                <a:path w="21600" h="21600">
                  <a:moveTo>
                    <a:pt x="10217" y="0"/>
                  </a:moveTo>
                  <a:lnTo>
                    <a:pt x="10217" y="5398"/>
                  </a:lnTo>
                  <a:lnTo>
                    <a:pt x="3375" y="5398"/>
                  </a:lnTo>
                  <a:lnTo>
                    <a:pt x="3375" y="16202"/>
                  </a:lnTo>
                  <a:lnTo>
                    <a:pt x="10217" y="16202"/>
                  </a:lnTo>
                  <a:lnTo>
                    <a:pt x="10217" y="21600"/>
                  </a:lnTo>
                  <a:lnTo>
                    <a:pt x="21600" y="10800"/>
                  </a:lnTo>
                  <a:lnTo>
                    <a:pt x="10217" y="0"/>
                  </a:lnTo>
                  <a:close/>
                </a:path>
                <a:path w="21600" h="21600">
                  <a:moveTo>
                    <a:pt x="1350" y="5398"/>
                  </a:moveTo>
                  <a:lnTo>
                    <a:pt x="1350" y="16202"/>
                  </a:lnTo>
                  <a:lnTo>
                    <a:pt x="2700" y="16202"/>
                  </a:lnTo>
                  <a:lnTo>
                    <a:pt x="2700" y="5398"/>
                  </a:lnTo>
                  <a:lnTo>
                    <a:pt x="1350" y="5398"/>
                  </a:lnTo>
                  <a:close/>
                </a:path>
                <a:path w="21600" h="21600">
                  <a:moveTo>
                    <a:pt x="0" y="5398"/>
                  </a:moveTo>
                  <a:lnTo>
                    <a:pt x="0" y="16202"/>
                  </a:lnTo>
                  <a:lnTo>
                    <a:pt x="675" y="16202"/>
                  </a:lnTo>
                  <a:lnTo>
                    <a:pt x="675" y="5398"/>
                  </a:lnTo>
                  <a:lnTo>
                    <a:pt x="0" y="5398"/>
                  </a:lnTo>
                  <a:close/>
                </a:path>
              </a:pathLst>
            </a:custGeom>
            <a:gradFill rotWithShape="1">
              <a:gsLst>
                <a:gs pos="0">
                  <a:srgbClr val="3399FF"/>
                </a:gs>
                <a:gs pos="100000">
                  <a:srgbClr val="0066FF"/>
                </a:gs>
              </a:gsLst>
              <a:lin ang="0" scaled="1"/>
            </a:gradFill>
            <a:ln>
              <a:noFill/>
            </a:ln>
            <a:extLst>
              <a:ext uri="{91240B29-F687-4F45-9708-019B960494DF}">
                <a14:hiddenLine xmlns:a14="http://schemas.microsoft.com/office/drawing/2010/main" w="3175">
                  <a:solidFill>
                    <a:srgbClr val="000000"/>
                  </a:solidFill>
                  <a:miter lim="800000"/>
                  <a:headEnd/>
                  <a:tailEnd/>
                </a14:hiddenLine>
              </a:ext>
            </a:extLst>
          </p:spPr>
          <p:txBody>
            <a:bodyPr wrap="none" anchor="ctr"/>
            <a:lstStyle/>
            <a:p>
              <a:endParaRPr lang="ja-JP" altLang="en-US"/>
            </a:p>
          </p:txBody>
        </p:sp>
      </p:grpSp>
      <p:grpSp>
        <p:nvGrpSpPr>
          <p:cNvPr id="3080" name="Group 361"/>
          <p:cNvGrpSpPr>
            <a:grpSpLocks/>
          </p:cNvGrpSpPr>
          <p:nvPr/>
        </p:nvGrpSpPr>
        <p:grpSpPr bwMode="auto">
          <a:xfrm rot="1216262">
            <a:off x="5021263" y="3128094"/>
            <a:ext cx="573087" cy="469900"/>
            <a:chOff x="3947" y="1671"/>
            <a:chExt cx="633" cy="479"/>
          </a:xfrm>
        </p:grpSpPr>
        <p:sp>
          <p:nvSpPr>
            <p:cNvPr id="4385" name="Freeform 289"/>
            <p:cNvSpPr>
              <a:spLocks/>
            </p:cNvSpPr>
            <p:nvPr/>
          </p:nvSpPr>
          <p:spPr bwMode="auto">
            <a:xfrm>
              <a:off x="3978" y="1671"/>
              <a:ext cx="405" cy="291"/>
            </a:xfrm>
            <a:custGeom>
              <a:avLst/>
              <a:gdLst/>
              <a:ahLst/>
              <a:cxnLst>
                <a:cxn ang="0">
                  <a:pos x="244" y="162"/>
                </a:cxn>
                <a:cxn ang="0">
                  <a:pos x="321" y="111"/>
                </a:cxn>
                <a:cxn ang="0">
                  <a:pos x="399" y="41"/>
                </a:cxn>
                <a:cxn ang="0">
                  <a:pos x="293" y="35"/>
                </a:cxn>
                <a:cxn ang="0">
                  <a:pos x="259" y="1"/>
                </a:cxn>
                <a:cxn ang="0">
                  <a:pos x="175" y="39"/>
                </a:cxn>
                <a:cxn ang="0">
                  <a:pos x="113" y="65"/>
                </a:cxn>
                <a:cxn ang="0">
                  <a:pos x="55" y="195"/>
                </a:cxn>
                <a:cxn ang="0">
                  <a:pos x="42" y="260"/>
                </a:cxn>
                <a:cxn ang="0">
                  <a:pos x="8" y="290"/>
                </a:cxn>
                <a:cxn ang="0">
                  <a:pos x="95" y="255"/>
                </a:cxn>
                <a:cxn ang="0">
                  <a:pos x="139" y="218"/>
                </a:cxn>
                <a:cxn ang="0">
                  <a:pos x="196" y="193"/>
                </a:cxn>
              </a:cxnLst>
              <a:rect l="0" t="0" r="r" b="b"/>
              <a:pathLst>
                <a:path w="404" h="291">
                  <a:moveTo>
                    <a:pt x="244" y="162"/>
                  </a:moveTo>
                  <a:cubicBezTo>
                    <a:pt x="256" y="154"/>
                    <a:pt x="295" y="131"/>
                    <a:pt x="321" y="111"/>
                  </a:cubicBezTo>
                  <a:cubicBezTo>
                    <a:pt x="347" y="91"/>
                    <a:pt x="404" y="54"/>
                    <a:pt x="399" y="41"/>
                  </a:cubicBezTo>
                  <a:cubicBezTo>
                    <a:pt x="394" y="28"/>
                    <a:pt x="316" y="42"/>
                    <a:pt x="293" y="35"/>
                  </a:cubicBezTo>
                  <a:cubicBezTo>
                    <a:pt x="270" y="28"/>
                    <a:pt x="279" y="0"/>
                    <a:pt x="259" y="1"/>
                  </a:cubicBezTo>
                  <a:cubicBezTo>
                    <a:pt x="239" y="2"/>
                    <a:pt x="199" y="28"/>
                    <a:pt x="175" y="39"/>
                  </a:cubicBezTo>
                  <a:cubicBezTo>
                    <a:pt x="151" y="50"/>
                    <a:pt x="133" y="39"/>
                    <a:pt x="113" y="65"/>
                  </a:cubicBezTo>
                  <a:cubicBezTo>
                    <a:pt x="93" y="91"/>
                    <a:pt x="67" y="163"/>
                    <a:pt x="55" y="195"/>
                  </a:cubicBezTo>
                  <a:cubicBezTo>
                    <a:pt x="43" y="227"/>
                    <a:pt x="50" y="245"/>
                    <a:pt x="42" y="260"/>
                  </a:cubicBezTo>
                  <a:cubicBezTo>
                    <a:pt x="34" y="276"/>
                    <a:pt x="0" y="291"/>
                    <a:pt x="8" y="290"/>
                  </a:cubicBezTo>
                  <a:cubicBezTo>
                    <a:pt x="17" y="289"/>
                    <a:pt x="72" y="267"/>
                    <a:pt x="95" y="255"/>
                  </a:cubicBezTo>
                  <a:cubicBezTo>
                    <a:pt x="116" y="244"/>
                    <a:pt x="122" y="229"/>
                    <a:pt x="139" y="218"/>
                  </a:cubicBezTo>
                  <a:cubicBezTo>
                    <a:pt x="156" y="208"/>
                    <a:pt x="184" y="199"/>
                    <a:pt x="196" y="193"/>
                  </a:cubicBezTo>
                </a:path>
              </a:pathLst>
            </a:custGeom>
            <a:gradFill rotWithShape="1">
              <a:gsLst>
                <a:gs pos="0">
                  <a:schemeClr val="tx1"/>
                </a:gs>
                <a:gs pos="100000">
                  <a:schemeClr val="tx1">
                    <a:gamma/>
                    <a:tint val="0"/>
                    <a:invGamma/>
                  </a:schemeClr>
                </a:gs>
              </a:gsLst>
              <a:lin ang="5400000" scaled="1"/>
            </a:gradFill>
            <a:ln w="19050" cap="flat" cmpd="sng">
              <a:solidFill>
                <a:schemeClr val="tx1"/>
              </a:solidFill>
              <a:prstDash val="solid"/>
              <a:round/>
              <a:headEnd/>
              <a:tailEnd/>
            </a:ln>
            <a:effectLst/>
          </p:spPr>
          <p:txBody>
            <a:bodyPr/>
            <a:lstStyle/>
            <a:p>
              <a:pPr fontAlgn="auto">
                <a:spcBef>
                  <a:spcPts val="0"/>
                </a:spcBef>
                <a:spcAft>
                  <a:spcPts val="0"/>
                </a:spcAft>
                <a:defRPr/>
              </a:pPr>
              <a:endParaRPr lang="ja-JP" altLang="en-US">
                <a:latin typeface="+mn-lt"/>
                <a:ea typeface="+mn-ea"/>
              </a:endParaRPr>
            </a:p>
          </p:txBody>
        </p:sp>
        <p:sp>
          <p:nvSpPr>
            <p:cNvPr id="3306" name="Freeform 290"/>
            <p:cNvSpPr>
              <a:spLocks/>
            </p:cNvSpPr>
            <p:nvPr/>
          </p:nvSpPr>
          <p:spPr bwMode="auto">
            <a:xfrm>
              <a:off x="4126" y="1738"/>
              <a:ext cx="128" cy="63"/>
            </a:xfrm>
            <a:custGeom>
              <a:avLst/>
              <a:gdLst>
                <a:gd name="T0" fmla="*/ 74 w 128"/>
                <a:gd name="T1" fmla="*/ 4 h 63"/>
                <a:gd name="T2" fmla="*/ 108 w 128"/>
                <a:gd name="T3" fmla="*/ 30 h 63"/>
                <a:gd name="T4" fmla="*/ 118 w 128"/>
                <a:gd name="T5" fmla="*/ 52 h 63"/>
                <a:gd name="T6" fmla="*/ 50 w 128"/>
                <a:gd name="T7" fmla="*/ 62 h 63"/>
                <a:gd name="T8" fmla="*/ 2 w 128"/>
                <a:gd name="T9" fmla="*/ 46 h 63"/>
                <a:gd name="T10" fmla="*/ 40 w 128"/>
                <a:gd name="T11" fmla="*/ 7 h 63"/>
                <a:gd name="T12" fmla="*/ 74 w 128"/>
                <a:gd name="T13" fmla="*/ 4 h 63"/>
                <a:gd name="T14" fmla="*/ 0 60000 65536"/>
                <a:gd name="T15" fmla="*/ 0 60000 65536"/>
                <a:gd name="T16" fmla="*/ 0 60000 65536"/>
                <a:gd name="T17" fmla="*/ 0 60000 65536"/>
                <a:gd name="T18" fmla="*/ 0 60000 65536"/>
                <a:gd name="T19" fmla="*/ 0 60000 65536"/>
                <a:gd name="T20" fmla="*/ 0 60000 65536"/>
                <a:gd name="T21" fmla="*/ 0 w 128"/>
                <a:gd name="T22" fmla="*/ 0 h 63"/>
                <a:gd name="T23" fmla="*/ 128 w 128"/>
                <a:gd name="T24" fmla="*/ 63 h 6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63">
                  <a:moveTo>
                    <a:pt x="74" y="4"/>
                  </a:moveTo>
                  <a:cubicBezTo>
                    <a:pt x="85" y="8"/>
                    <a:pt x="101" y="22"/>
                    <a:pt x="108" y="30"/>
                  </a:cubicBezTo>
                  <a:cubicBezTo>
                    <a:pt x="115" y="38"/>
                    <a:pt x="128" y="47"/>
                    <a:pt x="118" y="52"/>
                  </a:cubicBezTo>
                  <a:cubicBezTo>
                    <a:pt x="108" y="57"/>
                    <a:pt x="69" y="63"/>
                    <a:pt x="50" y="62"/>
                  </a:cubicBezTo>
                  <a:cubicBezTo>
                    <a:pt x="31" y="61"/>
                    <a:pt x="4" y="55"/>
                    <a:pt x="2" y="46"/>
                  </a:cubicBezTo>
                  <a:cubicBezTo>
                    <a:pt x="0" y="37"/>
                    <a:pt x="28" y="14"/>
                    <a:pt x="40" y="7"/>
                  </a:cubicBezTo>
                  <a:cubicBezTo>
                    <a:pt x="52" y="0"/>
                    <a:pt x="63" y="0"/>
                    <a:pt x="74" y="4"/>
                  </a:cubicBezTo>
                  <a:close/>
                </a:path>
              </a:pathLst>
            </a:custGeom>
            <a:solidFill>
              <a:schemeClr val="tx1"/>
            </a:solidFill>
            <a:ln w="19050" cap="flat" cmpd="sng">
              <a:solidFill>
                <a:schemeClr val="tx1"/>
              </a:solidFill>
              <a:prstDash val="solid"/>
              <a:round/>
              <a:headEnd/>
              <a:tailEnd/>
            </a:ln>
          </p:spPr>
          <p:txBody>
            <a:bodyPr/>
            <a:lstStyle/>
            <a:p>
              <a:endParaRPr lang="ja-JP" altLang="en-US"/>
            </a:p>
          </p:txBody>
        </p:sp>
        <p:sp>
          <p:nvSpPr>
            <p:cNvPr id="4387" name="Freeform 291"/>
            <p:cNvSpPr>
              <a:spLocks/>
            </p:cNvSpPr>
            <p:nvPr/>
          </p:nvSpPr>
          <p:spPr bwMode="auto">
            <a:xfrm>
              <a:off x="3941" y="1800"/>
              <a:ext cx="388" cy="251"/>
            </a:xfrm>
            <a:custGeom>
              <a:avLst/>
              <a:gdLst/>
              <a:ahLst/>
              <a:cxnLst>
                <a:cxn ang="0">
                  <a:pos x="209" y="144"/>
                </a:cxn>
                <a:cxn ang="0">
                  <a:pos x="286" y="93"/>
                </a:cxn>
                <a:cxn ang="0">
                  <a:pos x="381" y="6"/>
                </a:cxn>
                <a:cxn ang="0">
                  <a:pos x="243" y="56"/>
                </a:cxn>
                <a:cxn ang="0">
                  <a:pos x="171" y="19"/>
                </a:cxn>
                <a:cxn ang="0">
                  <a:pos x="92" y="41"/>
                </a:cxn>
                <a:cxn ang="0">
                  <a:pos x="70" y="112"/>
                </a:cxn>
                <a:cxn ang="0">
                  <a:pos x="20" y="177"/>
                </a:cxn>
                <a:cxn ang="0">
                  <a:pos x="7" y="242"/>
                </a:cxn>
                <a:cxn ang="0">
                  <a:pos x="60" y="237"/>
                </a:cxn>
                <a:cxn ang="0">
                  <a:pos x="104" y="200"/>
                </a:cxn>
                <a:cxn ang="0">
                  <a:pos x="161" y="175"/>
                </a:cxn>
              </a:cxnLst>
              <a:rect l="0" t="0" r="r" b="b"/>
              <a:pathLst>
                <a:path w="388" h="252">
                  <a:moveTo>
                    <a:pt x="209" y="144"/>
                  </a:moveTo>
                  <a:cubicBezTo>
                    <a:pt x="221" y="136"/>
                    <a:pt x="258" y="115"/>
                    <a:pt x="286" y="93"/>
                  </a:cubicBezTo>
                  <a:cubicBezTo>
                    <a:pt x="315" y="70"/>
                    <a:pt x="388" y="12"/>
                    <a:pt x="381" y="6"/>
                  </a:cubicBezTo>
                  <a:cubicBezTo>
                    <a:pt x="374" y="0"/>
                    <a:pt x="276" y="55"/>
                    <a:pt x="243" y="56"/>
                  </a:cubicBezTo>
                  <a:cubicBezTo>
                    <a:pt x="207" y="60"/>
                    <a:pt x="197" y="22"/>
                    <a:pt x="171" y="19"/>
                  </a:cubicBezTo>
                  <a:cubicBezTo>
                    <a:pt x="146" y="16"/>
                    <a:pt x="109" y="26"/>
                    <a:pt x="92" y="41"/>
                  </a:cubicBezTo>
                  <a:cubicBezTo>
                    <a:pt x="75" y="57"/>
                    <a:pt x="81" y="89"/>
                    <a:pt x="70" y="112"/>
                  </a:cubicBezTo>
                  <a:cubicBezTo>
                    <a:pt x="58" y="134"/>
                    <a:pt x="30" y="156"/>
                    <a:pt x="20" y="177"/>
                  </a:cubicBezTo>
                  <a:cubicBezTo>
                    <a:pt x="10" y="199"/>
                    <a:pt x="0" y="232"/>
                    <a:pt x="7" y="242"/>
                  </a:cubicBezTo>
                  <a:cubicBezTo>
                    <a:pt x="14" y="252"/>
                    <a:pt x="44" y="244"/>
                    <a:pt x="60" y="237"/>
                  </a:cubicBezTo>
                  <a:cubicBezTo>
                    <a:pt x="76" y="230"/>
                    <a:pt x="87" y="210"/>
                    <a:pt x="104" y="200"/>
                  </a:cubicBezTo>
                  <a:cubicBezTo>
                    <a:pt x="121" y="190"/>
                    <a:pt x="149" y="180"/>
                    <a:pt x="161" y="175"/>
                  </a:cubicBezTo>
                </a:path>
              </a:pathLst>
            </a:custGeom>
            <a:gradFill rotWithShape="1">
              <a:gsLst>
                <a:gs pos="0">
                  <a:schemeClr val="tx1"/>
                </a:gs>
                <a:gs pos="100000">
                  <a:schemeClr val="tx1">
                    <a:gamma/>
                    <a:tint val="0"/>
                    <a:invGamma/>
                  </a:schemeClr>
                </a:gs>
              </a:gsLst>
              <a:lin ang="5400000" scaled="1"/>
            </a:gradFill>
            <a:ln w="19050" cap="flat" cmpd="sng">
              <a:solidFill>
                <a:schemeClr val="tx1"/>
              </a:solidFill>
              <a:prstDash val="solid"/>
              <a:round/>
              <a:headEnd/>
              <a:tailEnd/>
            </a:ln>
            <a:effectLst/>
          </p:spPr>
          <p:txBody>
            <a:bodyPr/>
            <a:lstStyle/>
            <a:p>
              <a:pPr fontAlgn="auto">
                <a:spcBef>
                  <a:spcPts val="0"/>
                </a:spcBef>
                <a:spcAft>
                  <a:spcPts val="0"/>
                </a:spcAft>
                <a:defRPr/>
              </a:pPr>
              <a:endParaRPr lang="ja-JP" altLang="en-US">
                <a:latin typeface="+mn-lt"/>
                <a:ea typeface="+mn-ea"/>
              </a:endParaRPr>
            </a:p>
          </p:txBody>
        </p:sp>
        <p:sp>
          <p:nvSpPr>
            <p:cNvPr id="3308" name="Freeform 292"/>
            <p:cNvSpPr>
              <a:spLocks/>
            </p:cNvSpPr>
            <p:nvPr/>
          </p:nvSpPr>
          <p:spPr bwMode="auto">
            <a:xfrm rot="1677603">
              <a:off x="4068" y="1833"/>
              <a:ext cx="60" cy="148"/>
            </a:xfrm>
            <a:custGeom>
              <a:avLst/>
              <a:gdLst>
                <a:gd name="T0" fmla="*/ 0 w 150"/>
                <a:gd name="T1" fmla="*/ 1 h 209"/>
                <a:gd name="T2" fmla="*/ 0 w 150"/>
                <a:gd name="T3" fmla="*/ 1 h 209"/>
                <a:gd name="T4" fmla="*/ 0 w 150"/>
                <a:gd name="T5" fmla="*/ 1 h 209"/>
                <a:gd name="T6" fmla="*/ 0 w 150"/>
                <a:gd name="T7" fmla="*/ 1 h 209"/>
                <a:gd name="T8" fmla="*/ 0 w 150"/>
                <a:gd name="T9" fmla="*/ 1 h 209"/>
                <a:gd name="T10" fmla="*/ 0 w 150"/>
                <a:gd name="T11" fmla="*/ 1 h 209"/>
                <a:gd name="T12" fmla="*/ 0 w 150"/>
                <a:gd name="T13" fmla="*/ 1 h 209"/>
                <a:gd name="T14" fmla="*/ 0 w 150"/>
                <a:gd name="T15" fmla="*/ 1 h 209"/>
                <a:gd name="T16" fmla="*/ 0 w 150"/>
                <a:gd name="T17" fmla="*/ 1 h 209"/>
                <a:gd name="T18" fmla="*/ 0 w 150"/>
                <a:gd name="T19" fmla="*/ 1 h 209"/>
                <a:gd name="T20" fmla="*/ 0 w 150"/>
                <a:gd name="T21" fmla="*/ 1 h 2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0"/>
                <a:gd name="T34" fmla="*/ 0 h 209"/>
                <a:gd name="T35" fmla="*/ 150 w 150"/>
                <a:gd name="T36" fmla="*/ 209 h 2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0" h="209">
                  <a:moveTo>
                    <a:pt x="10" y="67"/>
                  </a:moveTo>
                  <a:cubicBezTo>
                    <a:pt x="20" y="53"/>
                    <a:pt x="53" y="52"/>
                    <a:pt x="75" y="44"/>
                  </a:cubicBezTo>
                  <a:cubicBezTo>
                    <a:pt x="97" y="33"/>
                    <a:pt x="135" y="0"/>
                    <a:pt x="142" y="10"/>
                  </a:cubicBezTo>
                  <a:cubicBezTo>
                    <a:pt x="150" y="19"/>
                    <a:pt x="120" y="76"/>
                    <a:pt x="118" y="101"/>
                  </a:cubicBezTo>
                  <a:cubicBezTo>
                    <a:pt x="116" y="125"/>
                    <a:pt x="134" y="146"/>
                    <a:pt x="129" y="158"/>
                  </a:cubicBezTo>
                  <a:cubicBezTo>
                    <a:pt x="123" y="172"/>
                    <a:pt x="95" y="172"/>
                    <a:pt x="80" y="180"/>
                  </a:cubicBezTo>
                  <a:cubicBezTo>
                    <a:pt x="66" y="189"/>
                    <a:pt x="54" y="209"/>
                    <a:pt x="46" y="209"/>
                  </a:cubicBezTo>
                  <a:cubicBezTo>
                    <a:pt x="39" y="209"/>
                    <a:pt x="43" y="188"/>
                    <a:pt x="36" y="183"/>
                  </a:cubicBezTo>
                  <a:cubicBezTo>
                    <a:pt x="29" y="179"/>
                    <a:pt x="10" y="204"/>
                    <a:pt x="5" y="185"/>
                  </a:cubicBezTo>
                  <a:cubicBezTo>
                    <a:pt x="0" y="166"/>
                    <a:pt x="3" y="90"/>
                    <a:pt x="4" y="70"/>
                  </a:cubicBezTo>
                  <a:cubicBezTo>
                    <a:pt x="5" y="50"/>
                    <a:pt x="9" y="68"/>
                    <a:pt x="10" y="67"/>
                  </a:cubicBezTo>
                  <a:close/>
                </a:path>
              </a:pathLst>
            </a:custGeom>
            <a:solidFill>
              <a:schemeClr val="tx1"/>
            </a:solidFill>
            <a:ln w="19050" cap="flat" cmpd="sng">
              <a:solidFill>
                <a:schemeClr val="tx1"/>
              </a:solidFill>
              <a:prstDash val="solid"/>
              <a:round/>
              <a:headEnd/>
              <a:tailEnd/>
            </a:ln>
          </p:spPr>
          <p:txBody>
            <a:bodyPr/>
            <a:lstStyle/>
            <a:p>
              <a:endParaRPr lang="ja-JP" altLang="en-US"/>
            </a:p>
          </p:txBody>
        </p:sp>
        <p:sp>
          <p:nvSpPr>
            <p:cNvPr id="4389" name="Freeform 293"/>
            <p:cNvSpPr>
              <a:spLocks/>
            </p:cNvSpPr>
            <p:nvPr/>
          </p:nvSpPr>
          <p:spPr bwMode="auto">
            <a:xfrm>
              <a:off x="4155" y="1732"/>
              <a:ext cx="351" cy="257"/>
            </a:xfrm>
            <a:custGeom>
              <a:avLst/>
              <a:gdLst/>
              <a:ahLst/>
              <a:cxnLst>
                <a:cxn ang="0">
                  <a:pos x="244" y="128"/>
                </a:cxn>
                <a:cxn ang="0">
                  <a:pos x="321" y="77"/>
                </a:cxn>
                <a:cxn ang="0">
                  <a:pos x="345" y="41"/>
                </a:cxn>
                <a:cxn ang="0">
                  <a:pos x="278" y="40"/>
                </a:cxn>
                <a:cxn ang="0">
                  <a:pos x="206" y="3"/>
                </a:cxn>
                <a:cxn ang="0">
                  <a:pos x="127" y="25"/>
                </a:cxn>
                <a:cxn ang="0">
                  <a:pos x="105" y="96"/>
                </a:cxn>
                <a:cxn ang="0">
                  <a:pos x="55" y="161"/>
                </a:cxn>
                <a:cxn ang="0">
                  <a:pos x="42" y="226"/>
                </a:cxn>
                <a:cxn ang="0">
                  <a:pos x="8" y="256"/>
                </a:cxn>
                <a:cxn ang="0">
                  <a:pos x="95" y="221"/>
                </a:cxn>
                <a:cxn ang="0">
                  <a:pos x="139" y="184"/>
                </a:cxn>
                <a:cxn ang="0">
                  <a:pos x="196" y="159"/>
                </a:cxn>
              </a:cxnLst>
              <a:rect l="0" t="0" r="r" b="b"/>
              <a:pathLst>
                <a:path w="352" h="257">
                  <a:moveTo>
                    <a:pt x="244" y="128"/>
                  </a:moveTo>
                  <a:cubicBezTo>
                    <a:pt x="256" y="120"/>
                    <a:pt x="304" y="91"/>
                    <a:pt x="321" y="77"/>
                  </a:cubicBezTo>
                  <a:cubicBezTo>
                    <a:pt x="338" y="63"/>
                    <a:pt x="352" y="47"/>
                    <a:pt x="345" y="41"/>
                  </a:cubicBezTo>
                  <a:cubicBezTo>
                    <a:pt x="338" y="35"/>
                    <a:pt x="301" y="46"/>
                    <a:pt x="278" y="40"/>
                  </a:cubicBezTo>
                  <a:cubicBezTo>
                    <a:pt x="255" y="34"/>
                    <a:pt x="232" y="6"/>
                    <a:pt x="206" y="3"/>
                  </a:cubicBezTo>
                  <a:cubicBezTo>
                    <a:pt x="181" y="0"/>
                    <a:pt x="144" y="10"/>
                    <a:pt x="127" y="25"/>
                  </a:cubicBezTo>
                  <a:cubicBezTo>
                    <a:pt x="110" y="41"/>
                    <a:pt x="116" y="73"/>
                    <a:pt x="105" y="96"/>
                  </a:cubicBezTo>
                  <a:cubicBezTo>
                    <a:pt x="93" y="118"/>
                    <a:pt x="65" y="140"/>
                    <a:pt x="55" y="161"/>
                  </a:cubicBezTo>
                  <a:cubicBezTo>
                    <a:pt x="45" y="183"/>
                    <a:pt x="50" y="211"/>
                    <a:pt x="42" y="226"/>
                  </a:cubicBezTo>
                  <a:cubicBezTo>
                    <a:pt x="34" y="241"/>
                    <a:pt x="0" y="257"/>
                    <a:pt x="8" y="256"/>
                  </a:cubicBezTo>
                  <a:cubicBezTo>
                    <a:pt x="17" y="255"/>
                    <a:pt x="72" y="233"/>
                    <a:pt x="95" y="221"/>
                  </a:cubicBezTo>
                  <a:cubicBezTo>
                    <a:pt x="117" y="209"/>
                    <a:pt x="122" y="194"/>
                    <a:pt x="139" y="184"/>
                  </a:cubicBezTo>
                  <a:cubicBezTo>
                    <a:pt x="156" y="174"/>
                    <a:pt x="184" y="164"/>
                    <a:pt x="196" y="159"/>
                  </a:cubicBezTo>
                </a:path>
              </a:pathLst>
            </a:custGeom>
            <a:gradFill rotWithShape="1">
              <a:gsLst>
                <a:gs pos="0">
                  <a:schemeClr val="tx1"/>
                </a:gs>
                <a:gs pos="100000">
                  <a:schemeClr val="tx1">
                    <a:gamma/>
                    <a:tint val="0"/>
                    <a:invGamma/>
                  </a:schemeClr>
                </a:gs>
              </a:gsLst>
              <a:lin ang="5400000" scaled="1"/>
            </a:gradFill>
            <a:ln w="19050" cap="flat" cmpd="sng">
              <a:solidFill>
                <a:schemeClr val="tx1"/>
              </a:solidFill>
              <a:prstDash val="solid"/>
              <a:round/>
              <a:headEnd/>
              <a:tailEnd/>
            </a:ln>
            <a:effectLst/>
          </p:spPr>
          <p:txBody>
            <a:bodyPr/>
            <a:lstStyle/>
            <a:p>
              <a:pPr fontAlgn="auto">
                <a:spcBef>
                  <a:spcPts val="0"/>
                </a:spcBef>
                <a:spcAft>
                  <a:spcPts val="0"/>
                </a:spcAft>
                <a:defRPr/>
              </a:pPr>
              <a:endParaRPr lang="ja-JP" altLang="en-US">
                <a:latin typeface="+mn-lt"/>
                <a:ea typeface="+mn-ea"/>
              </a:endParaRPr>
            </a:p>
          </p:txBody>
        </p:sp>
        <p:sp>
          <p:nvSpPr>
            <p:cNvPr id="3310" name="Freeform 294"/>
            <p:cNvSpPr>
              <a:spLocks/>
            </p:cNvSpPr>
            <p:nvPr/>
          </p:nvSpPr>
          <p:spPr bwMode="auto">
            <a:xfrm rot="1677603">
              <a:off x="4322" y="1750"/>
              <a:ext cx="60" cy="148"/>
            </a:xfrm>
            <a:custGeom>
              <a:avLst/>
              <a:gdLst>
                <a:gd name="T0" fmla="*/ 0 w 150"/>
                <a:gd name="T1" fmla="*/ 1 h 209"/>
                <a:gd name="T2" fmla="*/ 0 w 150"/>
                <a:gd name="T3" fmla="*/ 1 h 209"/>
                <a:gd name="T4" fmla="*/ 0 w 150"/>
                <a:gd name="T5" fmla="*/ 1 h 209"/>
                <a:gd name="T6" fmla="*/ 0 w 150"/>
                <a:gd name="T7" fmla="*/ 1 h 209"/>
                <a:gd name="T8" fmla="*/ 0 w 150"/>
                <a:gd name="T9" fmla="*/ 1 h 209"/>
                <a:gd name="T10" fmla="*/ 0 w 150"/>
                <a:gd name="T11" fmla="*/ 1 h 209"/>
                <a:gd name="T12" fmla="*/ 0 w 150"/>
                <a:gd name="T13" fmla="*/ 1 h 209"/>
                <a:gd name="T14" fmla="*/ 0 w 150"/>
                <a:gd name="T15" fmla="*/ 1 h 209"/>
                <a:gd name="T16" fmla="*/ 0 w 150"/>
                <a:gd name="T17" fmla="*/ 1 h 209"/>
                <a:gd name="T18" fmla="*/ 0 w 150"/>
                <a:gd name="T19" fmla="*/ 1 h 209"/>
                <a:gd name="T20" fmla="*/ 0 w 150"/>
                <a:gd name="T21" fmla="*/ 1 h 2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0"/>
                <a:gd name="T34" fmla="*/ 0 h 209"/>
                <a:gd name="T35" fmla="*/ 150 w 150"/>
                <a:gd name="T36" fmla="*/ 209 h 2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0" h="209">
                  <a:moveTo>
                    <a:pt x="10" y="67"/>
                  </a:moveTo>
                  <a:cubicBezTo>
                    <a:pt x="20" y="53"/>
                    <a:pt x="53" y="52"/>
                    <a:pt x="75" y="44"/>
                  </a:cubicBezTo>
                  <a:cubicBezTo>
                    <a:pt x="97" y="33"/>
                    <a:pt x="135" y="0"/>
                    <a:pt x="142" y="10"/>
                  </a:cubicBezTo>
                  <a:cubicBezTo>
                    <a:pt x="150" y="19"/>
                    <a:pt x="120" y="76"/>
                    <a:pt x="118" y="101"/>
                  </a:cubicBezTo>
                  <a:cubicBezTo>
                    <a:pt x="116" y="125"/>
                    <a:pt x="134" y="146"/>
                    <a:pt x="129" y="158"/>
                  </a:cubicBezTo>
                  <a:cubicBezTo>
                    <a:pt x="123" y="172"/>
                    <a:pt x="95" y="172"/>
                    <a:pt x="80" y="180"/>
                  </a:cubicBezTo>
                  <a:cubicBezTo>
                    <a:pt x="66" y="189"/>
                    <a:pt x="54" y="209"/>
                    <a:pt x="46" y="209"/>
                  </a:cubicBezTo>
                  <a:cubicBezTo>
                    <a:pt x="39" y="209"/>
                    <a:pt x="43" y="188"/>
                    <a:pt x="36" y="183"/>
                  </a:cubicBezTo>
                  <a:cubicBezTo>
                    <a:pt x="29" y="179"/>
                    <a:pt x="10" y="204"/>
                    <a:pt x="5" y="185"/>
                  </a:cubicBezTo>
                  <a:cubicBezTo>
                    <a:pt x="0" y="166"/>
                    <a:pt x="3" y="90"/>
                    <a:pt x="4" y="70"/>
                  </a:cubicBezTo>
                  <a:cubicBezTo>
                    <a:pt x="5" y="50"/>
                    <a:pt x="9" y="68"/>
                    <a:pt x="10" y="67"/>
                  </a:cubicBezTo>
                  <a:close/>
                </a:path>
              </a:pathLst>
            </a:custGeom>
            <a:solidFill>
              <a:schemeClr val="tx1"/>
            </a:solidFill>
            <a:ln w="19050" cap="flat" cmpd="sng">
              <a:solidFill>
                <a:schemeClr val="tx1"/>
              </a:solidFill>
              <a:prstDash val="solid"/>
              <a:round/>
              <a:headEnd/>
              <a:tailEnd/>
            </a:ln>
          </p:spPr>
          <p:txBody>
            <a:bodyPr/>
            <a:lstStyle/>
            <a:p>
              <a:endParaRPr lang="ja-JP" altLang="en-US"/>
            </a:p>
          </p:txBody>
        </p:sp>
        <p:sp>
          <p:nvSpPr>
            <p:cNvPr id="4391" name="Freeform 295"/>
            <p:cNvSpPr>
              <a:spLocks/>
            </p:cNvSpPr>
            <p:nvPr/>
          </p:nvSpPr>
          <p:spPr bwMode="auto">
            <a:xfrm rot="1677603">
              <a:off x="4117" y="1714"/>
              <a:ext cx="256" cy="434"/>
            </a:xfrm>
            <a:custGeom>
              <a:avLst/>
              <a:gdLst/>
              <a:ahLst/>
              <a:cxnLst>
                <a:cxn ang="0">
                  <a:pos x="347" y="332"/>
                </a:cxn>
                <a:cxn ang="0">
                  <a:pos x="444" y="199"/>
                </a:cxn>
                <a:cxn ang="0">
                  <a:pos x="539" y="3"/>
                </a:cxn>
                <a:cxn ang="0">
                  <a:pos x="323" y="181"/>
                </a:cxn>
                <a:cxn ang="0">
                  <a:pos x="147" y="182"/>
                </a:cxn>
                <a:cxn ang="0">
                  <a:pos x="17" y="273"/>
                </a:cxn>
                <a:cxn ang="0">
                  <a:pos x="46" y="392"/>
                </a:cxn>
                <a:cxn ang="0">
                  <a:pos x="17" y="523"/>
                </a:cxn>
                <a:cxn ang="0">
                  <a:pos x="59" y="626"/>
                </a:cxn>
                <a:cxn ang="0">
                  <a:pos x="24" y="695"/>
                </a:cxn>
                <a:cxn ang="0">
                  <a:pos x="155" y="580"/>
                </a:cxn>
                <a:cxn ang="0">
                  <a:pos x="203" y="492"/>
                </a:cxn>
                <a:cxn ang="0">
                  <a:pos x="285" y="412"/>
                </a:cxn>
              </a:cxnLst>
              <a:rect l="0" t="0" r="r" b="b"/>
              <a:pathLst>
                <a:path w="559" h="703">
                  <a:moveTo>
                    <a:pt x="347" y="332"/>
                  </a:moveTo>
                  <a:cubicBezTo>
                    <a:pt x="362" y="311"/>
                    <a:pt x="412" y="254"/>
                    <a:pt x="444" y="199"/>
                  </a:cubicBezTo>
                  <a:cubicBezTo>
                    <a:pt x="476" y="144"/>
                    <a:pt x="559" y="6"/>
                    <a:pt x="539" y="3"/>
                  </a:cubicBezTo>
                  <a:cubicBezTo>
                    <a:pt x="518" y="0"/>
                    <a:pt x="387" y="152"/>
                    <a:pt x="323" y="181"/>
                  </a:cubicBezTo>
                  <a:cubicBezTo>
                    <a:pt x="257" y="212"/>
                    <a:pt x="198" y="166"/>
                    <a:pt x="147" y="182"/>
                  </a:cubicBezTo>
                  <a:cubicBezTo>
                    <a:pt x="96" y="197"/>
                    <a:pt x="34" y="239"/>
                    <a:pt x="17" y="273"/>
                  </a:cubicBezTo>
                  <a:cubicBezTo>
                    <a:pt x="0" y="309"/>
                    <a:pt x="46" y="351"/>
                    <a:pt x="46" y="392"/>
                  </a:cubicBezTo>
                  <a:cubicBezTo>
                    <a:pt x="46" y="434"/>
                    <a:pt x="15" y="485"/>
                    <a:pt x="17" y="523"/>
                  </a:cubicBezTo>
                  <a:cubicBezTo>
                    <a:pt x="19" y="562"/>
                    <a:pt x="58" y="597"/>
                    <a:pt x="59" y="626"/>
                  </a:cubicBezTo>
                  <a:cubicBezTo>
                    <a:pt x="60" y="655"/>
                    <a:pt x="8" y="703"/>
                    <a:pt x="24" y="695"/>
                  </a:cubicBezTo>
                  <a:cubicBezTo>
                    <a:pt x="40" y="687"/>
                    <a:pt x="125" y="614"/>
                    <a:pt x="155" y="580"/>
                  </a:cubicBezTo>
                  <a:cubicBezTo>
                    <a:pt x="185" y="546"/>
                    <a:pt x="181" y="520"/>
                    <a:pt x="203" y="492"/>
                  </a:cubicBezTo>
                  <a:cubicBezTo>
                    <a:pt x="225" y="464"/>
                    <a:pt x="268" y="429"/>
                    <a:pt x="285" y="412"/>
                  </a:cubicBezTo>
                </a:path>
              </a:pathLst>
            </a:custGeom>
            <a:gradFill rotWithShape="1">
              <a:gsLst>
                <a:gs pos="0">
                  <a:schemeClr val="tx1"/>
                </a:gs>
                <a:gs pos="100000">
                  <a:schemeClr val="tx1">
                    <a:gamma/>
                    <a:tint val="0"/>
                    <a:invGamma/>
                  </a:schemeClr>
                </a:gs>
              </a:gsLst>
              <a:lin ang="5400000" scaled="1"/>
            </a:gradFill>
            <a:ln w="19050" cap="flat" cmpd="sng">
              <a:solidFill>
                <a:schemeClr val="tx1"/>
              </a:solidFill>
              <a:prstDash val="solid"/>
              <a:round/>
              <a:headEnd/>
              <a:tailEnd/>
            </a:ln>
            <a:effectLst/>
          </p:spPr>
          <p:txBody>
            <a:bodyPr/>
            <a:lstStyle/>
            <a:p>
              <a:pPr fontAlgn="auto">
                <a:spcBef>
                  <a:spcPts val="0"/>
                </a:spcBef>
                <a:spcAft>
                  <a:spcPts val="0"/>
                </a:spcAft>
                <a:defRPr/>
              </a:pPr>
              <a:endParaRPr lang="ja-JP" altLang="en-US">
                <a:latin typeface="+mn-lt"/>
                <a:ea typeface="+mn-ea"/>
              </a:endParaRPr>
            </a:p>
          </p:txBody>
        </p:sp>
        <p:sp>
          <p:nvSpPr>
            <p:cNvPr id="3312" name="Freeform 296"/>
            <p:cNvSpPr>
              <a:spLocks/>
            </p:cNvSpPr>
            <p:nvPr/>
          </p:nvSpPr>
          <p:spPr bwMode="auto">
            <a:xfrm rot="1677603">
              <a:off x="4192" y="1826"/>
              <a:ext cx="60" cy="148"/>
            </a:xfrm>
            <a:custGeom>
              <a:avLst/>
              <a:gdLst>
                <a:gd name="T0" fmla="*/ 0 w 150"/>
                <a:gd name="T1" fmla="*/ 1 h 209"/>
                <a:gd name="T2" fmla="*/ 0 w 150"/>
                <a:gd name="T3" fmla="*/ 1 h 209"/>
                <a:gd name="T4" fmla="*/ 0 w 150"/>
                <a:gd name="T5" fmla="*/ 1 h 209"/>
                <a:gd name="T6" fmla="*/ 0 w 150"/>
                <a:gd name="T7" fmla="*/ 1 h 209"/>
                <a:gd name="T8" fmla="*/ 0 w 150"/>
                <a:gd name="T9" fmla="*/ 1 h 209"/>
                <a:gd name="T10" fmla="*/ 0 w 150"/>
                <a:gd name="T11" fmla="*/ 1 h 209"/>
                <a:gd name="T12" fmla="*/ 0 w 150"/>
                <a:gd name="T13" fmla="*/ 1 h 209"/>
                <a:gd name="T14" fmla="*/ 0 w 150"/>
                <a:gd name="T15" fmla="*/ 1 h 209"/>
                <a:gd name="T16" fmla="*/ 0 w 150"/>
                <a:gd name="T17" fmla="*/ 1 h 209"/>
                <a:gd name="T18" fmla="*/ 0 w 150"/>
                <a:gd name="T19" fmla="*/ 1 h 209"/>
                <a:gd name="T20" fmla="*/ 0 w 150"/>
                <a:gd name="T21" fmla="*/ 1 h 2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0"/>
                <a:gd name="T34" fmla="*/ 0 h 209"/>
                <a:gd name="T35" fmla="*/ 150 w 150"/>
                <a:gd name="T36" fmla="*/ 209 h 2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0" h="209">
                  <a:moveTo>
                    <a:pt x="10" y="67"/>
                  </a:moveTo>
                  <a:cubicBezTo>
                    <a:pt x="20" y="53"/>
                    <a:pt x="53" y="52"/>
                    <a:pt x="75" y="44"/>
                  </a:cubicBezTo>
                  <a:cubicBezTo>
                    <a:pt x="97" y="33"/>
                    <a:pt x="135" y="0"/>
                    <a:pt x="142" y="10"/>
                  </a:cubicBezTo>
                  <a:cubicBezTo>
                    <a:pt x="150" y="19"/>
                    <a:pt x="120" y="76"/>
                    <a:pt x="118" y="101"/>
                  </a:cubicBezTo>
                  <a:cubicBezTo>
                    <a:pt x="116" y="125"/>
                    <a:pt x="134" y="146"/>
                    <a:pt x="129" y="158"/>
                  </a:cubicBezTo>
                  <a:cubicBezTo>
                    <a:pt x="123" y="172"/>
                    <a:pt x="95" y="172"/>
                    <a:pt x="80" y="180"/>
                  </a:cubicBezTo>
                  <a:cubicBezTo>
                    <a:pt x="66" y="189"/>
                    <a:pt x="54" y="209"/>
                    <a:pt x="46" y="209"/>
                  </a:cubicBezTo>
                  <a:cubicBezTo>
                    <a:pt x="39" y="209"/>
                    <a:pt x="43" y="188"/>
                    <a:pt x="36" y="183"/>
                  </a:cubicBezTo>
                  <a:cubicBezTo>
                    <a:pt x="29" y="179"/>
                    <a:pt x="10" y="204"/>
                    <a:pt x="5" y="185"/>
                  </a:cubicBezTo>
                  <a:cubicBezTo>
                    <a:pt x="0" y="166"/>
                    <a:pt x="3" y="90"/>
                    <a:pt x="4" y="70"/>
                  </a:cubicBezTo>
                  <a:cubicBezTo>
                    <a:pt x="5" y="50"/>
                    <a:pt x="9" y="68"/>
                    <a:pt x="10" y="67"/>
                  </a:cubicBezTo>
                  <a:close/>
                </a:path>
              </a:pathLst>
            </a:custGeom>
            <a:solidFill>
              <a:schemeClr val="tx1"/>
            </a:solidFill>
            <a:ln w="19050" cap="flat" cmpd="sng">
              <a:solidFill>
                <a:schemeClr val="tx1"/>
              </a:solidFill>
              <a:prstDash val="solid"/>
              <a:round/>
              <a:headEnd/>
              <a:tailEnd/>
            </a:ln>
          </p:spPr>
          <p:txBody>
            <a:bodyPr/>
            <a:lstStyle/>
            <a:p>
              <a:endParaRPr lang="ja-JP" altLang="en-US"/>
            </a:p>
          </p:txBody>
        </p:sp>
        <p:sp>
          <p:nvSpPr>
            <p:cNvPr id="4394" name="Freeform 298"/>
            <p:cNvSpPr>
              <a:spLocks/>
            </p:cNvSpPr>
            <p:nvPr/>
          </p:nvSpPr>
          <p:spPr bwMode="auto">
            <a:xfrm>
              <a:off x="4048" y="1889"/>
              <a:ext cx="381" cy="254"/>
            </a:xfrm>
            <a:custGeom>
              <a:avLst/>
              <a:gdLst/>
              <a:ahLst/>
              <a:cxnLst>
                <a:cxn ang="0">
                  <a:pos x="202" y="144"/>
                </a:cxn>
                <a:cxn ang="0">
                  <a:pos x="279" y="93"/>
                </a:cxn>
                <a:cxn ang="0">
                  <a:pos x="374" y="6"/>
                </a:cxn>
                <a:cxn ang="0">
                  <a:pos x="236" y="56"/>
                </a:cxn>
                <a:cxn ang="0">
                  <a:pos x="164" y="19"/>
                </a:cxn>
                <a:cxn ang="0">
                  <a:pos x="85" y="41"/>
                </a:cxn>
                <a:cxn ang="0">
                  <a:pos x="63" y="112"/>
                </a:cxn>
                <a:cxn ang="0">
                  <a:pos x="13" y="177"/>
                </a:cxn>
                <a:cxn ang="0">
                  <a:pos x="0" y="242"/>
                </a:cxn>
                <a:cxn ang="0">
                  <a:pos x="15" y="248"/>
                </a:cxn>
                <a:cxn ang="0">
                  <a:pos x="53" y="237"/>
                </a:cxn>
                <a:cxn ang="0">
                  <a:pos x="97" y="200"/>
                </a:cxn>
                <a:cxn ang="0">
                  <a:pos x="154" y="175"/>
                </a:cxn>
              </a:cxnLst>
              <a:rect l="0" t="0" r="r" b="b"/>
              <a:pathLst>
                <a:path w="381" h="254">
                  <a:moveTo>
                    <a:pt x="202" y="144"/>
                  </a:moveTo>
                  <a:cubicBezTo>
                    <a:pt x="214" y="136"/>
                    <a:pt x="251" y="115"/>
                    <a:pt x="279" y="93"/>
                  </a:cubicBezTo>
                  <a:cubicBezTo>
                    <a:pt x="308" y="70"/>
                    <a:pt x="381" y="12"/>
                    <a:pt x="374" y="6"/>
                  </a:cubicBezTo>
                  <a:cubicBezTo>
                    <a:pt x="367" y="0"/>
                    <a:pt x="269" y="55"/>
                    <a:pt x="236" y="56"/>
                  </a:cubicBezTo>
                  <a:cubicBezTo>
                    <a:pt x="200" y="60"/>
                    <a:pt x="190" y="22"/>
                    <a:pt x="164" y="19"/>
                  </a:cubicBezTo>
                  <a:cubicBezTo>
                    <a:pt x="139" y="16"/>
                    <a:pt x="102" y="26"/>
                    <a:pt x="85" y="41"/>
                  </a:cubicBezTo>
                  <a:cubicBezTo>
                    <a:pt x="68" y="57"/>
                    <a:pt x="74" y="89"/>
                    <a:pt x="63" y="112"/>
                  </a:cubicBezTo>
                  <a:cubicBezTo>
                    <a:pt x="51" y="134"/>
                    <a:pt x="23" y="156"/>
                    <a:pt x="13" y="177"/>
                  </a:cubicBezTo>
                  <a:cubicBezTo>
                    <a:pt x="3" y="199"/>
                    <a:pt x="0" y="230"/>
                    <a:pt x="0" y="242"/>
                  </a:cubicBezTo>
                  <a:cubicBezTo>
                    <a:pt x="0" y="254"/>
                    <a:pt x="6" y="249"/>
                    <a:pt x="15" y="248"/>
                  </a:cubicBezTo>
                  <a:cubicBezTo>
                    <a:pt x="24" y="247"/>
                    <a:pt x="39" y="245"/>
                    <a:pt x="53" y="237"/>
                  </a:cubicBezTo>
                  <a:cubicBezTo>
                    <a:pt x="67" y="229"/>
                    <a:pt x="80" y="210"/>
                    <a:pt x="97" y="200"/>
                  </a:cubicBezTo>
                  <a:cubicBezTo>
                    <a:pt x="114" y="190"/>
                    <a:pt x="142" y="180"/>
                    <a:pt x="154" y="175"/>
                  </a:cubicBezTo>
                </a:path>
              </a:pathLst>
            </a:custGeom>
            <a:gradFill rotWithShape="1">
              <a:gsLst>
                <a:gs pos="0">
                  <a:schemeClr val="tx1"/>
                </a:gs>
                <a:gs pos="100000">
                  <a:schemeClr val="tx1">
                    <a:gamma/>
                    <a:tint val="0"/>
                    <a:invGamma/>
                  </a:schemeClr>
                </a:gs>
              </a:gsLst>
              <a:lin ang="5400000" scaled="1"/>
            </a:gradFill>
            <a:ln w="19050" cap="flat" cmpd="sng">
              <a:solidFill>
                <a:schemeClr val="tx1"/>
              </a:solidFill>
              <a:prstDash val="solid"/>
              <a:round/>
              <a:headEnd/>
              <a:tailEnd/>
            </a:ln>
            <a:effectLst/>
          </p:spPr>
          <p:txBody>
            <a:bodyPr/>
            <a:lstStyle/>
            <a:p>
              <a:pPr fontAlgn="auto">
                <a:spcBef>
                  <a:spcPts val="0"/>
                </a:spcBef>
                <a:spcAft>
                  <a:spcPts val="0"/>
                </a:spcAft>
                <a:defRPr/>
              </a:pPr>
              <a:endParaRPr lang="ja-JP" altLang="en-US">
                <a:latin typeface="+mn-lt"/>
                <a:ea typeface="+mn-ea"/>
              </a:endParaRPr>
            </a:p>
          </p:txBody>
        </p:sp>
        <p:sp>
          <p:nvSpPr>
            <p:cNvPr id="3314" name="Freeform 299"/>
            <p:cNvSpPr>
              <a:spLocks/>
            </p:cNvSpPr>
            <p:nvPr/>
          </p:nvSpPr>
          <p:spPr bwMode="auto">
            <a:xfrm rot="1677603">
              <a:off x="4169" y="1923"/>
              <a:ext cx="60" cy="147"/>
            </a:xfrm>
            <a:custGeom>
              <a:avLst/>
              <a:gdLst>
                <a:gd name="T0" fmla="*/ 0 w 150"/>
                <a:gd name="T1" fmla="*/ 1 h 209"/>
                <a:gd name="T2" fmla="*/ 0 w 150"/>
                <a:gd name="T3" fmla="*/ 1 h 209"/>
                <a:gd name="T4" fmla="*/ 0 w 150"/>
                <a:gd name="T5" fmla="*/ 1 h 209"/>
                <a:gd name="T6" fmla="*/ 0 w 150"/>
                <a:gd name="T7" fmla="*/ 1 h 209"/>
                <a:gd name="T8" fmla="*/ 0 w 150"/>
                <a:gd name="T9" fmla="*/ 1 h 209"/>
                <a:gd name="T10" fmla="*/ 0 w 150"/>
                <a:gd name="T11" fmla="*/ 1 h 209"/>
                <a:gd name="T12" fmla="*/ 0 w 150"/>
                <a:gd name="T13" fmla="*/ 1 h 209"/>
                <a:gd name="T14" fmla="*/ 0 w 150"/>
                <a:gd name="T15" fmla="*/ 1 h 209"/>
                <a:gd name="T16" fmla="*/ 0 w 150"/>
                <a:gd name="T17" fmla="*/ 1 h 209"/>
                <a:gd name="T18" fmla="*/ 0 w 150"/>
                <a:gd name="T19" fmla="*/ 1 h 209"/>
                <a:gd name="T20" fmla="*/ 0 w 150"/>
                <a:gd name="T21" fmla="*/ 1 h 2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0"/>
                <a:gd name="T34" fmla="*/ 0 h 209"/>
                <a:gd name="T35" fmla="*/ 150 w 150"/>
                <a:gd name="T36" fmla="*/ 209 h 2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0" h="209">
                  <a:moveTo>
                    <a:pt x="10" y="67"/>
                  </a:moveTo>
                  <a:cubicBezTo>
                    <a:pt x="20" y="53"/>
                    <a:pt x="53" y="52"/>
                    <a:pt x="75" y="44"/>
                  </a:cubicBezTo>
                  <a:cubicBezTo>
                    <a:pt x="97" y="33"/>
                    <a:pt x="135" y="0"/>
                    <a:pt x="142" y="10"/>
                  </a:cubicBezTo>
                  <a:cubicBezTo>
                    <a:pt x="150" y="19"/>
                    <a:pt x="120" y="76"/>
                    <a:pt x="118" y="101"/>
                  </a:cubicBezTo>
                  <a:cubicBezTo>
                    <a:pt x="116" y="125"/>
                    <a:pt x="134" y="146"/>
                    <a:pt x="129" y="158"/>
                  </a:cubicBezTo>
                  <a:cubicBezTo>
                    <a:pt x="123" y="172"/>
                    <a:pt x="95" y="172"/>
                    <a:pt x="80" y="180"/>
                  </a:cubicBezTo>
                  <a:cubicBezTo>
                    <a:pt x="66" y="189"/>
                    <a:pt x="54" y="209"/>
                    <a:pt x="46" y="209"/>
                  </a:cubicBezTo>
                  <a:cubicBezTo>
                    <a:pt x="39" y="209"/>
                    <a:pt x="43" y="188"/>
                    <a:pt x="36" y="183"/>
                  </a:cubicBezTo>
                  <a:cubicBezTo>
                    <a:pt x="29" y="179"/>
                    <a:pt x="10" y="204"/>
                    <a:pt x="5" y="185"/>
                  </a:cubicBezTo>
                  <a:cubicBezTo>
                    <a:pt x="0" y="166"/>
                    <a:pt x="3" y="90"/>
                    <a:pt x="4" y="70"/>
                  </a:cubicBezTo>
                  <a:cubicBezTo>
                    <a:pt x="5" y="50"/>
                    <a:pt x="9" y="68"/>
                    <a:pt x="10" y="67"/>
                  </a:cubicBezTo>
                  <a:close/>
                </a:path>
              </a:pathLst>
            </a:custGeom>
            <a:solidFill>
              <a:schemeClr val="tx1"/>
            </a:solidFill>
            <a:ln w="19050" cap="flat" cmpd="sng">
              <a:solidFill>
                <a:schemeClr val="tx1"/>
              </a:solidFill>
              <a:prstDash val="solid"/>
              <a:round/>
              <a:headEnd/>
              <a:tailEnd/>
            </a:ln>
          </p:spPr>
          <p:txBody>
            <a:bodyPr/>
            <a:lstStyle/>
            <a:p>
              <a:endParaRPr lang="ja-JP" altLang="en-US"/>
            </a:p>
          </p:txBody>
        </p:sp>
        <p:sp>
          <p:nvSpPr>
            <p:cNvPr id="4397" name="Freeform 301"/>
            <p:cNvSpPr>
              <a:spLocks/>
            </p:cNvSpPr>
            <p:nvPr/>
          </p:nvSpPr>
          <p:spPr bwMode="auto">
            <a:xfrm>
              <a:off x="4253" y="1831"/>
              <a:ext cx="316" cy="257"/>
            </a:xfrm>
            <a:custGeom>
              <a:avLst/>
              <a:gdLst/>
              <a:ahLst/>
              <a:cxnLst>
                <a:cxn ang="0">
                  <a:pos x="244" y="128"/>
                </a:cxn>
                <a:cxn ang="0">
                  <a:pos x="300" y="108"/>
                </a:cxn>
                <a:cxn ang="0">
                  <a:pos x="316" y="76"/>
                </a:cxn>
                <a:cxn ang="0">
                  <a:pos x="278" y="40"/>
                </a:cxn>
                <a:cxn ang="0">
                  <a:pos x="206" y="3"/>
                </a:cxn>
                <a:cxn ang="0">
                  <a:pos x="127" y="25"/>
                </a:cxn>
                <a:cxn ang="0">
                  <a:pos x="105" y="96"/>
                </a:cxn>
                <a:cxn ang="0">
                  <a:pos x="55" y="161"/>
                </a:cxn>
                <a:cxn ang="0">
                  <a:pos x="42" y="226"/>
                </a:cxn>
                <a:cxn ang="0">
                  <a:pos x="8" y="256"/>
                </a:cxn>
                <a:cxn ang="0">
                  <a:pos x="95" y="221"/>
                </a:cxn>
                <a:cxn ang="0">
                  <a:pos x="139" y="184"/>
                </a:cxn>
                <a:cxn ang="0">
                  <a:pos x="196" y="159"/>
                </a:cxn>
              </a:cxnLst>
              <a:rect l="0" t="0" r="r" b="b"/>
              <a:pathLst>
                <a:path w="320" h="257">
                  <a:moveTo>
                    <a:pt x="244" y="128"/>
                  </a:moveTo>
                  <a:cubicBezTo>
                    <a:pt x="253" y="125"/>
                    <a:pt x="288" y="117"/>
                    <a:pt x="300" y="108"/>
                  </a:cubicBezTo>
                  <a:cubicBezTo>
                    <a:pt x="312" y="99"/>
                    <a:pt x="320" y="87"/>
                    <a:pt x="316" y="76"/>
                  </a:cubicBezTo>
                  <a:cubicBezTo>
                    <a:pt x="312" y="65"/>
                    <a:pt x="296" y="52"/>
                    <a:pt x="278" y="40"/>
                  </a:cubicBezTo>
                  <a:cubicBezTo>
                    <a:pt x="260" y="28"/>
                    <a:pt x="232" y="6"/>
                    <a:pt x="206" y="3"/>
                  </a:cubicBezTo>
                  <a:cubicBezTo>
                    <a:pt x="181" y="0"/>
                    <a:pt x="144" y="10"/>
                    <a:pt x="127" y="25"/>
                  </a:cubicBezTo>
                  <a:cubicBezTo>
                    <a:pt x="110" y="41"/>
                    <a:pt x="116" y="73"/>
                    <a:pt x="105" y="96"/>
                  </a:cubicBezTo>
                  <a:cubicBezTo>
                    <a:pt x="93" y="118"/>
                    <a:pt x="65" y="140"/>
                    <a:pt x="55" y="161"/>
                  </a:cubicBezTo>
                  <a:cubicBezTo>
                    <a:pt x="45" y="183"/>
                    <a:pt x="50" y="211"/>
                    <a:pt x="42" y="226"/>
                  </a:cubicBezTo>
                  <a:cubicBezTo>
                    <a:pt x="34" y="241"/>
                    <a:pt x="0" y="257"/>
                    <a:pt x="8" y="256"/>
                  </a:cubicBezTo>
                  <a:cubicBezTo>
                    <a:pt x="17" y="255"/>
                    <a:pt x="72" y="233"/>
                    <a:pt x="95" y="221"/>
                  </a:cubicBezTo>
                  <a:cubicBezTo>
                    <a:pt x="117" y="209"/>
                    <a:pt x="122" y="194"/>
                    <a:pt x="139" y="184"/>
                  </a:cubicBezTo>
                  <a:cubicBezTo>
                    <a:pt x="156" y="174"/>
                    <a:pt x="184" y="164"/>
                    <a:pt x="196" y="159"/>
                  </a:cubicBezTo>
                </a:path>
              </a:pathLst>
            </a:custGeom>
            <a:gradFill rotWithShape="1">
              <a:gsLst>
                <a:gs pos="0">
                  <a:schemeClr val="tx1"/>
                </a:gs>
                <a:gs pos="100000">
                  <a:schemeClr val="tx1">
                    <a:gamma/>
                    <a:tint val="0"/>
                    <a:invGamma/>
                  </a:schemeClr>
                </a:gs>
              </a:gsLst>
              <a:lin ang="5400000" scaled="1"/>
            </a:gradFill>
            <a:ln w="19050" cap="flat" cmpd="sng">
              <a:solidFill>
                <a:schemeClr val="tx1"/>
              </a:solidFill>
              <a:prstDash val="solid"/>
              <a:round/>
              <a:headEnd/>
              <a:tailEnd/>
            </a:ln>
            <a:effectLst/>
          </p:spPr>
          <p:txBody>
            <a:bodyPr/>
            <a:lstStyle/>
            <a:p>
              <a:pPr fontAlgn="auto">
                <a:spcBef>
                  <a:spcPts val="0"/>
                </a:spcBef>
                <a:spcAft>
                  <a:spcPts val="0"/>
                </a:spcAft>
                <a:defRPr/>
              </a:pPr>
              <a:endParaRPr lang="ja-JP" altLang="en-US">
                <a:latin typeface="+mn-lt"/>
                <a:ea typeface="+mn-ea"/>
              </a:endParaRPr>
            </a:p>
          </p:txBody>
        </p:sp>
        <p:sp>
          <p:nvSpPr>
            <p:cNvPr id="3316" name="Freeform 302"/>
            <p:cNvSpPr>
              <a:spLocks/>
            </p:cNvSpPr>
            <p:nvPr/>
          </p:nvSpPr>
          <p:spPr bwMode="auto">
            <a:xfrm rot="1677603">
              <a:off x="4416" y="1851"/>
              <a:ext cx="60" cy="147"/>
            </a:xfrm>
            <a:custGeom>
              <a:avLst/>
              <a:gdLst>
                <a:gd name="T0" fmla="*/ 0 w 150"/>
                <a:gd name="T1" fmla="*/ 1 h 209"/>
                <a:gd name="T2" fmla="*/ 0 w 150"/>
                <a:gd name="T3" fmla="*/ 1 h 209"/>
                <a:gd name="T4" fmla="*/ 0 w 150"/>
                <a:gd name="T5" fmla="*/ 1 h 209"/>
                <a:gd name="T6" fmla="*/ 0 w 150"/>
                <a:gd name="T7" fmla="*/ 1 h 209"/>
                <a:gd name="T8" fmla="*/ 0 w 150"/>
                <a:gd name="T9" fmla="*/ 1 h 209"/>
                <a:gd name="T10" fmla="*/ 0 w 150"/>
                <a:gd name="T11" fmla="*/ 1 h 209"/>
                <a:gd name="T12" fmla="*/ 0 w 150"/>
                <a:gd name="T13" fmla="*/ 1 h 209"/>
                <a:gd name="T14" fmla="*/ 0 w 150"/>
                <a:gd name="T15" fmla="*/ 1 h 209"/>
                <a:gd name="T16" fmla="*/ 0 w 150"/>
                <a:gd name="T17" fmla="*/ 1 h 209"/>
                <a:gd name="T18" fmla="*/ 0 w 150"/>
                <a:gd name="T19" fmla="*/ 1 h 209"/>
                <a:gd name="T20" fmla="*/ 0 w 150"/>
                <a:gd name="T21" fmla="*/ 1 h 2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0"/>
                <a:gd name="T34" fmla="*/ 0 h 209"/>
                <a:gd name="T35" fmla="*/ 150 w 150"/>
                <a:gd name="T36" fmla="*/ 209 h 2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0" h="209">
                  <a:moveTo>
                    <a:pt x="10" y="67"/>
                  </a:moveTo>
                  <a:cubicBezTo>
                    <a:pt x="20" y="53"/>
                    <a:pt x="53" y="52"/>
                    <a:pt x="75" y="44"/>
                  </a:cubicBezTo>
                  <a:cubicBezTo>
                    <a:pt x="97" y="33"/>
                    <a:pt x="135" y="0"/>
                    <a:pt x="142" y="10"/>
                  </a:cubicBezTo>
                  <a:cubicBezTo>
                    <a:pt x="150" y="19"/>
                    <a:pt x="120" y="76"/>
                    <a:pt x="118" y="101"/>
                  </a:cubicBezTo>
                  <a:cubicBezTo>
                    <a:pt x="116" y="125"/>
                    <a:pt x="134" y="146"/>
                    <a:pt x="129" y="158"/>
                  </a:cubicBezTo>
                  <a:cubicBezTo>
                    <a:pt x="123" y="172"/>
                    <a:pt x="95" y="172"/>
                    <a:pt x="80" y="180"/>
                  </a:cubicBezTo>
                  <a:cubicBezTo>
                    <a:pt x="66" y="189"/>
                    <a:pt x="54" y="209"/>
                    <a:pt x="46" y="209"/>
                  </a:cubicBezTo>
                  <a:cubicBezTo>
                    <a:pt x="39" y="209"/>
                    <a:pt x="43" y="188"/>
                    <a:pt x="36" y="183"/>
                  </a:cubicBezTo>
                  <a:cubicBezTo>
                    <a:pt x="29" y="179"/>
                    <a:pt x="10" y="204"/>
                    <a:pt x="5" y="185"/>
                  </a:cubicBezTo>
                  <a:cubicBezTo>
                    <a:pt x="0" y="166"/>
                    <a:pt x="3" y="90"/>
                    <a:pt x="4" y="70"/>
                  </a:cubicBezTo>
                  <a:cubicBezTo>
                    <a:pt x="5" y="50"/>
                    <a:pt x="9" y="68"/>
                    <a:pt x="10" y="67"/>
                  </a:cubicBezTo>
                  <a:close/>
                </a:path>
              </a:pathLst>
            </a:custGeom>
            <a:solidFill>
              <a:schemeClr val="tx1"/>
            </a:solidFill>
            <a:ln w="19050" cap="flat" cmpd="sng">
              <a:solidFill>
                <a:schemeClr val="tx1"/>
              </a:solidFill>
              <a:prstDash val="solid"/>
              <a:round/>
              <a:headEnd/>
              <a:tailEnd/>
            </a:ln>
          </p:spPr>
          <p:txBody>
            <a:bodyPr/>
            <a:lstStyle/>
            <a:p>
              <a:endParaRPr lang="ja-JP" altLang="en-US"/>
            </a:p>
          </p:txBody>
        </p:sp>
        <p:sp>
          <p:nvSpPr>
            <p:cNvPr id="4400" name="Freeform 304"/>
            <p:cNvSpPr>
              <a:spLocks/>
            </p:cNvSpPr>
            <p:nvPr/>
          </p:nvSpPr>
          <p:spPr bwMode="auto">
            <a:xfrm>
              <a:off x="4190" y="1892"/>
              <a:ext cx="288" cy="235"/>
            </a:xfrm>
            <a:custGeom>
              <a:avLst/>
              <a:gdLst/>
              <a:ahLst/>
              <a:cxnLst>
                <a:cxn ang="0">
                  <a:pos x="209" y="128"/>
                </a:cxn>
                <a:cxn ang="0">
                  <a:pos x="263" y="122"/>
                </a:cxn>
                <a:cxn ang="0">
                  <a:pos x="286" y="77"/>
                </a:cxn>
                <a:cxn ang="0">
                  <a:pos x="243" y="40"/>
                </a:cxn>
                <a:cxn ang="0">
                  <a:pos x="171" y="3"/>
                </a:cxn>
                <a:cxn ang="0">
                  <a:pos x="92" y="25"/>
                </a:cxn>
                <a:cxn ang="0">
                  <a:pos x="70" y="96"/>
                </a:cxn>
                <a:cxn ang="0">
                  <a:pos x="20" y="161"/>
                </a:cxn>
                <a:cxn ang="0">
                  <a:pos x="7" y="226"/>
                </a:cxn>
                <a:cxn ang="0">
                  <a:pos x="60" y="221"/>
                </a:cxn>
                <a:cxn ang="0">
                  <a:pos x="104" y="184"/>
                </a:cxn>
                <a:cxn ang="0">
                  <a:pos x="195" y="156"/>
                </a:cxn>
                <a:cxn ang="0">
                  <a:pos x="209" y="132"/>
                </a:cxn>
              </a:cxnLst>
              <a:rect l="0" t="0" r="r" b="b"/>
              <a:pathLst>
                <a:path w="289" h="236">
                  <a:moveTo>
                    <a:pt x="209" y="128"/>
                  </a:moveTo>
                  <a:cubicBezTo>
                    <a:pt x="218" y="127"/>
                    <a:pt x="250" y="130"/>
                    <a:pt x="263" y="122"/>
                  </a:cubicBezTo>
                  <a:cubicBezTo>
                    <a:pt x="276" y="114"/>
                    <a:pt x="289" y="91"/>
                    <a:pt x="286" y="77"/>
                  </a:cubicBezTo>
                  <a:cubicBezTo>
                    <a:pt x="283" y="63"/>
                    <a:pt x="262" y="52"/>
                    <a:pt x="243" y="40"/>
                  </a:cubicBezTo>
                  <a:cubicBezTo>
                    <a:pt x="224" y="28"/>
                    <a:pt x="197" y="6"/>
                    <a:pt x="171" y="3"/>
                  </a:cubicBezTo>
                  <a:cubicBezTo>
                    <a:pt x="146" y="0"/>
                    <a:pt x="109" y="10"/>
                    <a:pt x="92" y="25"/>
                  </a:cubicBezTo>
                  <a:cubicBezTo>
                    <a:pt x="75" y="41"/>
                    <a:pt x="81" y="73"/>
                    <a:pt x="70" y="96"/>
                  </a:cubicBezTo>
                  <a:cubicBezTo>
                    <a:pt x="58" y="118"/>
                    <a:pt x="30" y="140"/>
                    <a:pt x="20" y="161"/>
                  </a:cubicBezTo>
                  <a:cubicBezTo>
                    <a:pt x="10" y="183"/>
                    <a:pt x="0" y="216"/>
                    <a:pt x="7" y="226"/>
                  </a:cubicBezTo>
                  <a:cubicBezTo>
                    <a:pt x="14" y="236"/>
                    <a:pt x="44" y="228"/>
                    <a:pt x="60" y="221"/>
                  </a:cubicBezTo>
                  <a:cubicBezTo>
                    <a:pt x="76" y="214"/>
                    <a:pt x="82" y="195"/>
                    <a:pt x="104" y="184"/>
                  </a:cubicBezTo>
                  <a:cubicBezTo>
                    <a:pt x="126" y="173"/>
                    <a:pt x="178" y="165"/>
                    <a:pt x="195" y="156"/>
                  </a:cubicBezTo>
                  <a:cubicBezTo>
                    <a:pt x="212" y="147"/>
                    <a:pt x="206" y="137"/>
                    <a:pt x="209" y="132"/>
                  </a:cubicBezTo>
                </a:path>
              </a:pathLst>
            </a:custGeom>
            <a:gradFill rotWithShape="1">
              <a:gsLst>
                <a:gs pos="0">
                  <a:schemeClr val="tx1"/>
                </a:gs>
                <a:gs pos="100000">
                  <a:schemeClr val="tx1">
                    <a:gamma/>
                    <a:tint val="0"/>
                    <a:invGamma/>
                  </a:schemeClr>
                </a:gs>
              </a:gsLst>
              <a:lin ang="5400000" scaled="1"/>
            </a:gradFill>
            <a:ln w="19050" cap="flat" cmpd="sng">
              <a:solidFill>
                <a:schemeClr val="tx1"/>
              </a:solidFill>
              <a:prstDash val="solid"/>
              <a:round/>
              <a:headEnd/>
              <a:tailEnd/>
            </a:ln>
            <a:effectLst/>
          </p:spPr>
          <p:txBody>
            <a:bodyPr/>
            <a:lstStyle/>
            <a:p>
              <a:pPr fontAlgn="auto">
                <a:spcBef>
                  <a:spcPts val="0"/>
                </a:spcBef>
                <a:spcAft>
                  <a:spcPts val="0"/>
                </a:spcAft>
                <a:defRPr/>
              </a:pPr>
              <a:endParaRPr lang="ja-JP" altLang="en-US">
                <a:latin typeface="+mn-lt"/>
                <a:ea typeface="+mn-ea"/>
              </a:endParaRPr>
            </a:p>
          </p:txBody>
        </p:sp>
        <p:sp>
          <p:nvSpPr>
            <p:cNvPr id="3318" name="Freeform 305"/>
            <p:cNvSpPr>
              <a:spLocks/>
            </p:cNvSpPr>
            <p:nvPr/>
          </p:nvSpPr>
          <p:spPr bwMode="auto">
            <a:xfrm rot="1677603">
              <a:off x="4334" y="1911"/>
              <a:ext cx="60" cy="147"/>
            </a:xfrm>
            <a:custGeom>
              <a:avLst/>
              <a:gdLst>
                <a:gd name="T0" fmla="*/ 0 w 150"/>
                <a:gd name="T1" fmla="*/ 1 h 209"/>
                <a:gd name="T2" fmla="*/ 0 w 150"/>
                <a:gd name="T3" fmla="*/ 1 h 209"/>
                <a:gd name="T4" fmla="*/ 0 w 150"/>
                <a:gd name="T5" fmla="*/ 1 h 209"/>
                <a:gd name="T6" fmla="*/ 0 w 150"/>
                <a:gd name="T7" fmla="*/ 1 h 209"/>
                <a:gd name="T8" fmla="*/ 0 w 150"/>
                <a:gd name="T9" fmla="*/ 1 h 209"/>
                <a:gd name="T10" fmla="*/ 0 w 150"/>
                <a:gd name="T11" fmla="*/ 1 h 209"/>
                <a:gd name="T12" fmla="*/ 0 w 150"/>
                <a:gd name="T13" fmla="*/ 1 h 209"/>
                <a:gd name="T14" fmla="*/ 0 w 150"/>
                <a:gd name="T15" fmla="*/ 1 h 209"/>
                <a:gd name="T16" fmla="*/ 0 w 150"/>
                <a:gd name="T17" fmla="*/ 1 h 209"/>
                <a:gd name="T18" fmla="*/ 0 w 150"/>
                <a:gd name="T19" fmla="*/ 1 h 209"/>
                <a:gd name="T20" fmla="*/ 0 w 150"/>
                <a:gd name="T21" fmla="*/ 1 h 2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0"/>
                <a:gd name="T34" fmla="*/ 0 h 209"/>
                <a:gd name="T35" fmla="*/ 150 w 150"/>
                <a:gd name="T36" fmla="*/ 209 h 2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0" h="209">
                  <a:moveTo>
                    <a:pt x="10" y="67"/>
                  </a:moveTo>
                  <a:cubicBezTo>
                    <a:pt x="20" y="53"/>
                    <a:pt x="53" y="52"/>
                    <a:pt x="75" y="44"/>
                  </a:cubicBezTo>
                  <a:cubicBezTo>
                    <a:pt x="97" y="33"/>
                    <a:pt x="135" y="0"/>
                    <a:pt x="142" y="10"/>
                  </a:cubicBezTo>
                  <a:cubicBezTo>
                    <a:pt x="150" y="19"/>
                    <a:pt x="120" y="76"/>
                    <a:pt x="118" y="101"/>
                  </a:cubicBezTo>
                  <a:cubicBezTo>
                    <a:pt x="116" y="125"/>
                    <a:pt x="134" y="146"/>
                    <a:pt x="129" y="158"/>
                  </a:cubicBezTo>
                  <a:cubicBezTo>
                    <a:pt x="123" y="172"/>
                    <a:pt x="95" y="172"/>
                    <a:pt x="80" y="180"/>
                  </a:cubicBezTo>
                  <a:cubicBezTo>
                    <a:pt x="66" y="189"/>
                    <a:pt x="54" y="209"/>
                    <a:pt x="46" y="209"/>
                  </a:cubicBezTo>
                  <a:cubicBezTo>
                    <a:pt x="39" y="209"/>
                    <a:pt x="43" y="188"/>
                    <a:pt x="36" y="183"/>
                  </a:cubicBezTo>
                  <a:cubicBezTo>
                    <a:pt x="29" y="179"/>
                    <a:pt x="10" y="204"/>
                    <a:pt x="5" y="185"/>
                  </a:cubicBezTo>
                  <a:cubicBezTo>
                    <a:pt x="0" y="166"/>
                    <a:pt x="3" y="90"/>
                    <a:pt x="4" y="70"/>
                  </a:cubicBezTo>
                  <a:cubicBezTo>
                    <a:pt x="5" y="50"/>
                    <a:pt x="9" y="68"/>
                    <a:pt x="10" y="67"/>
                  </a:cubicBezTo>
                  <a:close/>
                </a:path>
              </a:pathLst>
            </a:custGeom>
            <a:solidFill>
              <a:schemeClr val="tx1"/>
            </a:solidFill>
            <a:ln w="19050" cap="flat" cmpd="sng">
              <a:solidFill>
                <a:schemeClr val="tx1"/>
              </a:solidFill>
              <a:prstDash val="solid"/>
              <a:round/>
              <a:headEnd/>
              <a:tailEnd/>
            </a:ln>
          </p:spPr>
          <p:txBody>
            <a:bodyPr/>
            <a:lstStyle/>
            <a:p>
              <a:endParaRPr lang="ja-JP" altLang="en-US"/>
            </a:p>
          </p:txBody>
        </p:sp>
      </p:grpSp>
      <p:sp>
        <p:nvSpPr>
          <p:cNvPr id="3081" name="Text Box 191"/>
          <p:cNvSpPr txBox="1">
            <a:spLocks noChangeArrowheads="1"/>
          </p:cNvSpPr>
          <p:nvPr/>
        </p:nvSpPr>
        <p:spPr bwMode="auto">
          <a:xfrm>
            <a:off x="4879975" y="2810594"/>
            <a:ext cx="8445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t>Tumor</a:t>
            </a:r>
          </a:p>
        </p:txBody>
      </p:sp>
      <p:sp>
        <p:nvSpPr>
          <p:cNvPr id="3082" name="Text Box 1027"/>
          <p:cNvSpPr txBox="1">
            <a:spLocks noChangeArrowheads="1"/>
          </p:cNvSpPr>
          <p:nvPr/>
        </p:nvSpPr>
        <p:spPr bwMode="auto">
          <a:xfrm>
            <a:off x="242888" y="-55563"/>
            <a:ext cx="885666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4800" dirty="0" smtClean="0">
                <a:latin typeface="HGP創英角ｺﾞｼｯｸUB" panose="020B0900000000000000" pitchFamily="50" charset="-128"/>
                <a:ea typeface="HGP創英角ｺﾞｼｯｸUB" panose="020B0900000000000000" pitchFamily="50" charset="-128"/>
              </a:rPr>
              <a:t>Principle of DNA </a:t>
            </a:r>
            <a:r>
              <a:rPr lang="en-US" altLang="ja-JP" sz="4800" dirty="0">
                <a:latin typeface="HGP創英角ｺﾞｼｯｸUB" panose="020B0900000000000000" pitchFamily="50" charset="-128"/>
                <a:ea typeface="HGP創英角ｺﾞｼｯｸUB" panose="020B0900000000000000" pitchFamily="50" charset="-128"/>
              </a:rPr>
              <a:t>vaccine</a:t>
            </a:r>
          </a:p>
        </p:txBody>
      </p:sp>
      <p:grpSp>
        <p:nvGrpSpPr>
          <p:cNvPr id="6" name="グループ化 5"/>
          <p:cNvGrpSpPr>
            <a:grpSpLocks/>
          </p:cNvGrpSpPr>
          <p:nvPr/>
        </p:nvGrpSpPr>
        <p:grpSpPr bwMode="auto">
          <a:xfrm>
            <a:off x="66993" y="4395217"/>
            <a:ext cx="3025457" cy="1741190"/>
            <a:chOff x="67219" y="3933825"/>
            <a:chExt cx="3025228" cy="1741489"/>
          </a:xfrm>
        </p:grpSpPr>
        <p:sp>
          <p:nvSpPr>
            <p:cNvPr id="3272" name="Text Box 890"/>
            <p:cNvSpPr txBox="1">
              <a:spLocks noChangeArrowheads="1"/>
            </p:cNvSpPr>
            <p:nvPr/>
          </p:nvSpPr>
          <p:spPr bwMode="auto">
            <a:xfrm>
              <a:off x="827256" y="5084663"/>
              <a:ext cx="2265191" cy="590651"/>
            </a:xfrm>
            <a:prstGeom prst="rect">
              <a:avLst/>
            </a:prstGeom>
            <a:solidFill>
              <a:srgbClr val="FFFF00"/>
            </a:solidFill>
            <a:ln w="9525">
              <a:solidFill>
                <a:schemeClr val="tx1"/>
              </a:solidFill>
              <a:miter lim="800000"/>
              <a:headEnd/>
              <a:tailEnd/>
            </a:ln>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Stimulation of DCs with adjuvant treatment</a:t>
              </a:r>
            </a:p>
          </p:txBody>
        </p:sp>
        <p:grpSp>
          <p:nvGrpSpPr>
            <p:cNvPr id="3273" name="Group 896"/>
            <p:cNvGrpSpPr>
              <a:grpSpLocks/>
            </p:cNvGrpSpPr>
            <p:nvPr/>
          </p:nvGrpSpPr>
          <p:grpSpPr bwMode="auto">
            <a:xfrm>
              <a:off x="2061076" y="4320455"/>
              <a:ext cx="638716" cy="527646"/>
              <a:chOff x="3222" y="801"/>
              <a:chExt cx="220" cy="177"/>
            </a:xfrm>
          </p:grpSpPr>
          <p:grpSp>
            <p:nvGrpSpPr>
              <p:cNvPr id="3292" name="Group 897"/>
              <p:cNvGrpSpPr>
                <a:grpSpLocks noChangeAspect="1"/>
              </p:cNvGrpSpPr>
              <p:nvPr/>
            </p:nvGrpSpPr>
            <p:grpSpPr bwMode="auto">
              <a:xfrm rot="-2320961">
                <a:off x="3307" y="801"/>
                <a:ext cx="135" cy="177"/>
                <a:chOff x="618" y="1679"/>
                <a:chExt cx="1678" cy="1299"/>
              </a:xfrm>
            </p:grpSpPr>
            <p:sp>
              <p:nvSpPr>
                <p:cNvPr id="3295" name="Freeform 899"/>
                <p:cNvSpPr>
                  <a:spLocks noChangeAspect="1"/>
                </p:cNvSpPr>
                <p:nvPr/>
              </p:nvSpPr>
              <p:spPr bwMode="auto">
                <a:xfrm>
                  <a:off x="618" y="1791"/>
                  <a:ext cx="1678" cy="1187"/>
                </a:xfrm>
                <a:custGeom>
                  <a:avLst/>
                  <a:gdLst>
                    <a:gd name="T0" fmla="*/ 0 w 1678"/>
                    <a:gd name="T1" fmla="*/ 53 h 1187"/>
                    <a:gd name="T2" fmla="*/ 680 w 1678"/>
                    <a:gd name="T3" fmla="*/ 98 h 1187"/>
                    <a:gd name="T4" fmla="*/ 816 w 1678"/>
                    <a:gd name="T5" fmla="*/ 642 h 1187"/>
                    <a:gd name="T6" fmla="*/ 1497 w 1678"/>
                    <a:gd name="T7" fmla="*/ 914 h 1187"/>
                    <a:gd name="T8" fmla="*/ 1678 w 1678"/>
                    <a:gd name="T9" fmla="*/ 1187 h 1187"/>
                    <a:gd name="T10" fmla="*/ 0 60000 65536"/>
                    <a:gd name="T11" fmla="*/ 0 60000 65536"/>
                    <a:gd name="T12" fmla="*/ 0 60000 65536"/>
                    <a:gd name="T13" fmla="*/ 0 60000 65536"/>
                    <a:gd name="T14" fmla="*/ 0 60000 65536"/>
                    <a:gd name="T15" fmla="*/ 0 w 1678"/>
                    <a:gd name="T16" fmla="*/ 0 h 1187"/>
                    <a:gd name="T17" fmla="*/ 1678 w 1678"/>
                    <a:gd name="T18" fmla="*/ 1187 h 1187"/>
                  </a:gdLst>
                  <a:ahLst/>
                  <a:cxnLst>
                    <a:cxn ang="T10">
                      <a:pos x="T0" y="T1"/>
                    </a:cxn>
                    <a:cxn ang="T11">
                      <a:pos x="T2" y="T3"/>
                    </a:cxn>
                    <a:cxn ang="T12">
                      <a:pos x="T4" y="T5"/>
                    </a:cxn>
                    <a:cxn ang="T13">
                      <a:pos x="T6" y="T7"/>
                    </a:cxn>
                    <a:cxn ang="T14">
                      <a:pos x="T8" y="T9"/>
                    </a:cxn>
                  </a:cxnLst>
                  <a:rect l="T15" t="T16" r="T17" b="T18"/>
                  <a:pathLst>
                    <a:path w="1678" h="1187">
                      <a:moveTo>
                        <a:pt x="0" y="53"/>
                      </a:moveTo>
                      <a:cubicBezTo>
                        <a:pt x="272" y="26"/>
                        <a:pt x="544" y="0"/>
                        <a:pt x="680" y="98"/>
                      </a:cubicBezTo>
                      <a:cubicBezTo>
                        <a:pt x="816" y="196"/>
                        <a:pt x="680" y="506"/>
                        <a:pt x="816" y="642"/>
                      </a:cubicBezTo>
                      <a:cubicBezTo>
                        <a:pt x="952" y="778"/>
                        <a:pt x="1353" y="823"/>
                        <a:pt x="1497" y="914"/>
                      </a:cubicBezTo>
                      <a:cubicBezTo>
                        <a:pt x="1641" y="1005"/>
                        <a:pt x="1659" y="1096"/>
                        <a:pt x="1678" y="1187"/>
                      </a:cubicBezTo>
                    </a:path>
                  </a:pathLst>
                </a:custGeom>
                <a:noFill/>
                <a:ln w="9525" cmpd="sng">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296" name="Line 900"/>
                <p:cNvSpPr>
                  <a:spLocks noChangeAspect="1" noChangeShapeType="1"/>
                </p:cNvSpPr>
                <p:nvPr/>
              </p:nvSpPr>
              <p:spPr bwMode="auto">
                <a:xfrm>
                  <a:off x="624" y="1701"/>
                  <a:ext cx="0" cy="136"/>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97" name="Line 901"/>
                <p:cNvSpPr>
                  <a:spLocks noChangeAspect="1" noChangeShapeType="1"/>
                </p:cNvSpPr>
                <p:nvPr/>
              </p:nvSpPr>
              <p:spPr bwMode="auto">
                <a:xfrm>
                  <a:off x="817" y="1679"/>
                  <a:ext cx="0" cy="136"/>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98" name="Line 902"/>
                <p:cNvSpPr>
                  <a:spLocks noChangeAspect="1" noChangeShapeType="1"/>
                </p:cNvSpPr>
                <p:nvPr/>
              </p:nvSpPr>
              <p:spPr bwMode="auto">
                <a:xfrm flipH="1">
                  <a:off x="1044" y="1698"/>
                  <a:ext cx="27" cy="121"/>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99" name="Line 903"/>
                <p:cNvSpPr>
                  <a:spLocks noChangeAspect="1" noChangeShapeType="1"/>
                </p:cNvSpPr>
                <p:nvPr/>
              </p:nvSpPr>
              <p:spPr bwMode="auto">
                <a:xfrm flipH="1" flipV="1">
                  <a:off x="1223" y="1888"/>
                  <a:ext cx="109" cy="57"/>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00" name="Line 904"/>
                <p:cNvSpPr>
                  <a:spLocks noChangeAspect="1" noChangeShapeType="1"/>
                </p:cNvSpPr>
                <p:nvPr/>
              </p:nvSpPr>
              <p:spPr bwMode="auto">
                <a:xfrm flipH="1" flipV="1">
                  <a:off x="1241" y="2024"/>
                  <a:ext cx="109" cy="57"/>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01" name="Line 905"/>
                <p:cNvSpPr>
                  <a:spLocks noChangeAspect="1" noChangeShapeType="1"/>
                </p:cNvSpPr>
                <p:nvPr/>
              </p:nvSpPr>
              <p:spPr bwMode="auto">
                <a:xfrm flipH="1" flipV="1">
                  <a:off x="1253" y="2200"/>
                  <a:ext cx="109" cy="57"/>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02" name="Line 906"/>
                <p:cNvSpPr>
                  <a:spLocks noChangeAspect="1" noChangeShapeType="1"/>
                </p:cNvSpPr>
                <p:nvPr/>
              </p:nvSpPr>
              <p:spPr bwMode="auto">
                <a:xfrm flipH="1" flipV="1">
                  <a:off x="1461" y="2375"/>
                  <a:ext cx="79" cy="129"/>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03" name="Line 907"/>
                <p:cNvSpPr>
                  <a:spLocks noChangeAspect="1" noChangeShapeType="1"/>
                </p:cNvSpPr>
                <p:nvPr/>
              </p:nvSpPr>
              <p:spPr bwMode="auto">
                <a:xfrm flipH="1" flipV="1">
                  <a:off x="1661" y="2448"/>
                  <a:ext cx="79" cy="129"/>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04" name="Line 908"/>
                <p:cNvSpPr>
                  <a:spLocks noChangeAspect="1" noChangeShapeType="1"/>
                </p:cNvSpPr>
                <p:nvPr/>
              </p:nvSpPr>
              <p:spPr bwMode="auto">
                <a:xfrm flipH="1" flipV="1">
                  <a:off x="1900" y="2517"/>
                  <a:ext cx="79" cy="129"/>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grpSp>
          <p:sp>
            <p:nvSpPr>
              <p:cNvPr id="3293" name="Line 912"/>
              <p:cNvSpPr>
                <a:spLocks noChangeAspect="1" noChangeShapeType="1"/>
              </p:cNvSpPr>
              <p:nvPr/>
            </p:nvSpPr>
            <p:spPr bwMode="auto">
              <a:xfrm>
                <a:off x="3363" y="857"/>
                <a:ext cx="19" cy="0"/>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94" name="Line 917"/>
              <p:cNvSpPr>
                <a:spLocks noChangeAspect="1" noChangeShapeType="1"/>
              </p:cNvSpPr>
              <p:nvPr/>
            </p:nvSpPr>
            <p:spPr bwMode="auto">
              <a:xfrm>
                <a:off x="3222" y="925"/>
                <a:ext cx="19" cy="0"/>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ja-JP" altLang="en-US"/>
              </a:p>
            </p:txBody>
          </p:sp>
        </p:grpSp>
        <p:grpSp>
          <p:nvGrpSpPr>
            <p:cNvPr id="3274" name="Group 918"/>
            <p:cNvGrpSpPr>
              <a:grpSpLocks/>
            </p:cNvGrpSpPr>
            <p:nvPr/>
          </p:nvGrpSpPr>
          <p:grpSpPr bwMode="auto">
            <a:xfrm>
              <a:off x="1763688" y="4581128"/>
              <a:ext cx="718518" cy="612873"/>
              <a:chOff x="3222" y="800"/>
              <a:chExt cx="220" cy="181"/>
            </a:xfrm>
          </p:grpSpPr>
          <p:grpSp>
            <p:nvGrpSpPr>
              <p:cNvPr id="3279" name="Group 919"/>
              <p:cNvGrpSpPr>
                <a:grpSpLocks noChangeAspect="1"/>
              </p:cNvGrpSpPr>
              <p:nvPr/>
            </p:nvGrpSpPr>
            <p:grpSpPr bwMode="auto">
              <a:xfrm rot="-2320961">
                <a:off x="3296" y="800"/>
                <a:ext cx="146" cy="181"/>
                <a:chOff x="482" y="1648"/>
                <a:chExt cx="1814" cy="1330"/>
              </a:xfrm>
            </p:grpSpPr>
            <p:sp>
              <p:nvSpPr>
                <p:cNvPr id="3281" name="Freeform 920"/>
                <p:cNvSpPr>
                  <a:spLocks noChangeAspect="1"/>
                </p:cNvSpPr>
                <p:nvPr/>
              </p:nvSpPr>
              <p:spPr bwMode="auto">
                <a:xfrm>
                  <a:off x="482" y="1648"/>
                  <a:ext cx="1678" cy="1187"/>
                </a:xfrm>
                <a:custGeom>
                  <a:avLst/>
                  <a:gdLst>
                    <a:gd name="T0" fmla="*/ 0 w 1678"/>
                    <a:gd name="T1" fmla="*/ 53 h 1187"/>
                    <a:gd name="T2" fmla="*/ 680 w 1678"/>
                    <a:gd name="T3" fmla="*/ 98 h 1187"/>
                    <a:gd name="T4" fmla="*/ 816 w 1678"/>
                    <a:gd name="T5" fmla="*/ 642 h 1187"/>
                    <a:gd name="T6" fmla="*/ 1497 w 1678"/>
                    <a:gd name="T7" fmla="*/ 914 h 1187"/>
                    <a:gd name="T8" fmla="*/ 1678 w 1678"/>
                    <a:gd name="T9" fmla="*/ 1187 h 1187"/>
                    <a:gd name="T10" fmla="*/ 0 60000 65536"/>
                    <a:gd name="T11" fmla="*/ 0 60000 65536"/>
                    <a:gd name="T12" fmla="*/ 0 60000 65536"/>
                    <a:gd name="T13" fmla="*/ 0 60000 65536"/>
                    <a:gd name="T14" fmla="*/ 0 60000 65536"/>
                    <a:gd name="T15" fmla="*/ 0 w 1678"/>
                    <a:gd name="T16" fmla="*/ 0 h 1187"/>
                    <a:gd name="T17" fmla="*/ 1678 w 1678"/>
                    <a:gd name="T18" fmla="*/ 1187 h 1187"/>
                  </a:gdLst>
                  <a:ahLst/>
                  <a:cxnLst>
                    <a:cxn ang="T10">
                      <a:pos x="T0" y="T1"/>
                    </a:cxn>
                    <a:cxn ang="T11">
                      <a:pos x="T2" y="T3"/>
                    </a:cxn>
                    <a:cxn ang="T12">
                      <a:pos x="T4" y="T5"/>
                    </a:cxn>
                    <a:cxn ang="T13">
                      <a:pos x="T6" y="T7"/>
                    </a:cxn>
                    <a:cxn ang="T14">
                      <a:pos x="T8" y="T9"/>
                    </a:cxn>
                  </a:cxnLst>
                  <a:rect l="T15" t="T16" r="T17" b="T18"/>
                  <a:pathLst>
                    <a:path w="1678" h="1187">
                      <a:moveTo>
                        <a:pt x="0" y="53"/>
                      </a:moveTo>
                      <a:cubicBezTo>
                        <a:pt x="272" y="26"/>
                        <a:pt x="544" y="0"/>
                        <a:pt x="680" y="98"/>
                      </a:cubicBezTo>
                      <a:cubicBezTo>
                        <a:pt x="816" y="196"/>
                        <a:pt x="680" y="506"/>
                        <a:pt x="816" y="642"/>
                      </a:cubicBezTo>
                      <a:cubicBezTo>
                        <a:pt x="952" y="778"/>
                        <a:pt x="1353" y="823"/>
                        <a:pt x="1497" y="914"/>
                      </a:cubicBezTo>
                      <a:cubicBezTo>
                        <a:pt x="1641" y="1005"/>
                        <a:pt x="1659" y="1096"/>
                        <a:pt x="1678" y="1187"/>
                      </a:cubicBezTo>
                    </a:path>
                  </a:pathLst>
                </a:custGeom>
                <a:noFill/>
                <a:ln w="9525" cmpd="sng">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282" name="Freeform 921"/>
                <p:cNvSpPr>
                  <a:spLocks noChangeAspect="1"/>
                </p:cNvSpPr>
                <p:nvPr/>
              </p:nvSpPr>
              <p:spPr bwMode="auto">
                <a:xfrm>
                  <a:off x="618" y="1791"/>
                  <a:ext cx="1678" cy="1187"/>
                </a:xfrm>
                <a:custGeom>
                  <a:avLst/>
                  <a:gdLst>
                    <a:gd name="T0" fmla="*/ 0 w 1678"/>
                    <a:gd name="T1" fmla="*/ 53 h 1187"/>
                    <a:gd name="T2" fmla="*/ 680 w 1678"/>
                    <a:gd name="T3" fmla="*/ 98 h 1187"/>
                    <a:gd name="T4" fmla="*/ 816 w 1678"/>
                    <a:gd name="T5" fmla="*/ 642 h 1187"/>
                    <a:gd name="T6" fmla="*/ 1497 w 1678"/>
                    <a:gd name="T7" fmla="*/ 914 h 1187"/>
                    <a:gd name="T8" fmla="*/ 1678 w 1678"/>
                    <a:gd name="T9" fmla="*/ 1187 h 1187"/>
                    <a:gd name="T10" fmla="*/ 0 60000 65536"/>
                    <a:gd name="T11" fmla="*/ 0 60000 65536"/>
                    <a:gd name="T12" fmla="*/ 0 60000 65536"/>
                    <a:gd name="T13" fmla="*/ 0 60000 65536"/>
                    <a:gd name="T14" fmla="*/ 0 60000 65536"/>
                    <a:gd name="T15" fmla="*/ 0 w 1678"/>
                    <a:gd name="T16" fmla="*/ 0 h 1187"/>
                    <a:gd name="T17" fmla="*/ 1678 w 1678"/>
                    <a:gd name="T18" fmla="*/ 1187 h 1187"/>
                  </a:gdLst>
                  <a:ahLst/>
                  <a:cxnLst>
                    <a:cxn ang="T10">
                      <a:pos x="T0" y="T1"/>
                    </a:cxn>
                    <a:cxn ang="T11">
                      <a:pos x="T2" y="T3"/>
                    </a:cxn>
                    <a:cxn ang="T12">
                      <a:pos x="T4" y="T5"/>
                    </a:cxn>
                    <a:cxn ang="T13">
                      <a:pos x="T6" y="T7"/>
                    </a:cxn>
                    <a:cxn ang="T14">
                      <a:pos x="T8" y="T9"/>
                    </a:cxn>
                  </a:cxnLst>
                  <a:rect l="T15" t="T16" r="T17" b="T18"/>
                  <a:pathLst>
                    <a:path w="1678" h="1187">
                      <a:moveTo>
                        <a:pt x="0" y="53"/>
                      </a:moveTo>
                      <a:cubicBezTo>
                        <a:pt x="272" y="26"/>
                        <a:pt x="544" y="0"/>
                        <a:pt x="680" y="98"/>
                      </a:cubicBezTo>
                      <a:cubicBezTo>
                        <a:pt x="816" y="196"/>
                        <a:pt x="680" y="506"/>
                        <a:pt x="816" y="642"/>
                      </a:cubicBezTo>
                      <a:cubicBezTo>
                        <a:pt x="952" y="778"/>
                        <a:pt x="1353" y="823"/>
                        <a:pt x="1497" y="914"/>
                      </a:cubicBezTo>
                      <a:cubicBezTo>
                        <a:pt x="1641" y="1005"/>
                        <a:pt x="1659" y="1096"/>
                        <a:pt x="1678" y="1187"/>
                      </a:cubicBezTo>
                    </a:path>
                  </a:pathLst>
                </a:custGeom>
                <a:noFill/>
                <a:ln w="9525" cmpd="sng">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283" name="Line 922"/>
                <p:cNvSpPr>
                  <a:spLocks noChangeAspect="1" noChangeShapeType="1"/>
                </p:cNvSpPr>
                <p:nvPr/>
              </p:nvSpPr>
              <p:spPr bwMode="auto">
                <a:xfrm>
                  <a:off x="624" y="1701"/>
                  <a:ext cx="0" cy="136"/>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84" name="Line 923"/>
                <p:cNvSpPr>
                  <a:spLocks noChangeAspect="1" noChangeShapeType="1"/>
                </p:cNvSpPr>
                <p:nvPr/>
              </p:nvSpPr>
              <p:spPr bwMode="auto">
                <a:xfrm>
                  <a:off x="817" y="1679"/>
                  <a:ext cx="0" cy="136"/>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85" name="Line 924"/>
                <p:cNvSpPr>
                  <a:spLocks noChangeAspect="1" noChangeShapeType="1"/>
                </p:cNvSpPr>
                <p:nvPr/>
              </p:nvSpPr>
              <p:spPr bwMode="auto">
                <a:xfrm flipH="1">
                  <a:off x="1044" y="1698"/>
                  <a:ext cx="27" cy="121"/>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86" name="Line 925"/>
                <p:cNvSpPr>
                  <a:spLocks noChangeAspect="1" noChangeShapeType="1"/>
                </p:cNvSpPr>
                <p:nvPr/>
              </p:nvSpPr>
              <p:spPr bwMode="auto">
                <a:xfrm flipH="1" flipV="1">
                  <a:off x="1223" y="1888"/>
                  <a:ext cx="109" cy="57"/>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87" name="Line 926"/>
                <p:cNvSpPr>
                  <a:spLocks noChangeAspect="1" noChangeShapeType="1"/>
                </p:cNvSpPr>
                <p:nvPr/>
              </p:nvSpPr>
              <p:spPr bwMode="auto">
                <a:xfrm flipH="1" flipV="1">
                  <a:off x="1241" y="2024"/>
                  <a:ext cx="109" cy="57"/>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88" name="Line 927"/>
                <p:cNvSpPr>
                  <a:spLocks noChangeAspect="1" noChangeShapeType="1"/>
                </p:cNvSpPr>
                <p:nvPr/>
              </p:nvSpPr>
              <p:spPr bwMode="auto">
                <a:xfrm flipH="1" flipV="1">
                  <a:off x="1253" y="2200"/>
                  <a:ext cx="109" cy="57"/>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89" name="Line 928"/>
                <p:cNvSpPr>
                  <a:spLocks noChangeAspect="1" noChangeShapeType="1"/>
                </p:cNvSpPr>
                <p:nvPr/>
              </p:nvSpPr>
              <p:spPr bwMode="auto">
                <a:xfrm flipH="1" flipV="1">
                  <a:off x="1461" y="2375"/>
                  <a:ext cx="79" cy="129"/>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90" name="Line 929"/>
                <p:cNvSpPr>
                  <a:spLocks noChangeAspect="1" noChangeShapeType="1"/>
                </p:cNvSpPr>
                <p:nvPr/>
              </p:nvSpPr>
              <p:spPr bwMode="auto">
                <a:xfrm flipH="1" flipV="1">
                  <a:off x="1661" y="2448"/>
                  <a:ext cx="79" cy="129"/>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91" name="Line 930"/>
                <p:cNvSpPr>
                  <a:spLocks noChangeAspect="1" noChangeShapeType="1"/>
                </p:cNvSpPr>
                <p:nvPr/>
              </p:nvSpPr>
              <p:spPr bwMode="auto">
                <a:xfrm flipH="1" flipV="1">
                  <a:off x="1900" y="2517"/>
                  <a:ext cx="79" cy="129"/>
                </a:xfrm>
                <a:prstGeom prst="line">
                  <a:avLst/>
                </a:prstGeom>
                <a:noFill/>
                <a:ln w="9525">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grpSp>
          <p:sp>
            <p:nvSpPr>
              <p:cNvPr id="3280" name="Line 939"/>
              <p:cNvSpPr>
                <a:spLocks noChangeAspect="1" noChangeShapeType="1"/>
              </p:cNvSpPr>
              <p:nvPr/>
            </p:nvSpPr>
            <p:spPr bwMode="auto">
              <a:xfrm>
                <a:off x="3222" y="925"/>
                <a:ext cx="19" cy="0"/>
              </a:xfrm>
              <a:prstGeom prst="line">
                <a:avLst/>
              </a:prstGeom>
              <a:noFill/>
              <a:ln w="9525">
                <a:solidFill>
                  <a:schemeClr val="bg1"/>
                </a:solidFill>
                <a:round/>
                <a:headEnd/>
                <a:tailEnd/>
              </a:ln>
              <a:extLst>
                <a:ext uri="{909E8E84-426E-40DD-AFC4-6F175D3DCCD1}">
                  <a14:hiddenFill xmlns:a14="http://schemas.microsoft.com/office/drawing/2010/main">
                    <a:noFill/>
                  </a14:hiddenFill>
                </a:ext>
              </a:extLst>
            </p:spPr>
            <p:txBody>
              <a:bodyPr/>
              <a:lstStyle/>
              <a:p>
                <a:endParaRPr lang="ja-JP" altLang="en-US"/>
              </a:p>
            </p:txBody>
          </p:sp>
        </p:grpSp>
        <p:sp>
          <p:nvSpPr>
            <p:cNvPr id="3275" name="Rectangle 940"/>
            <p:cNvSpPr>
              <a:spLocks noChangeArrowheads="1"/>
            </p:cNvSpPr>
            <p:nvPr/>
          </p:nvSpPr>
          <p:spPr bwMode="auto">
            <a:xfrm>
              <a:off x="67219" y="4136250"/>
              <a:ext cx="2096929" cy="519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dirty="0">
                  <a:latin typeface="HGP創英角ｺﾞｼｯｸUB" panose="020B0900000000000000" pitchFamily="50" charset="-128"/>
                  <a:ea typeface="HGP創英角ｺﾞｼｯｸUB" panose="020B0900000000000000" pitchFamily="50" charset="-128"/>
                </a:rPr>
                <a:t>Adjuvant</a:t>
              </a:r>
            </a:p>
            <a:p>
              <a:pPr eaLnBrk="1" hangingPunct="1"/>
              <a:r>
                <a:rPr lang="en-US" altLang="ja-JP" sz="1200" dirty="0">
                  <a:latin typeface="HGP創英角ｺﾞｼｯｸUB" panose="020B0900000000000000" pitchFamily="50" charset="-128"/>
                  <a:ea typeface="HGP創英角ｺﾞｼｯｸUB" panose="020B0900000000000000" pitchFamily="50" charset="-128"/>
                </a:rPr>
                <a:t>(CpG oligonucleotide etc…)</a:t>
              </a:r>
            </a:p>
          </p:txBody>
        </p:sp>
        <p:sp>
          <p:nvSpPr>
            <p:cNvPr id="3276" name="AutoShape 941"/>
            <p:cNvSpPr>
              <a:spLocks noChangeArrowheads="1"/>
            </p:cNvSpPr>
            <p:nvPr/>
          </p:nvSpPr>
          <p:spPr bwMode="auto">
            <a:xfrm rot="-3852565">
              <a:off x="2000247" y="3933825"/>
              <a:ext cx="446088" cy="446087"/>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11796480 60000 65536"/>
                <a:gd name="T10" fmla="*/ 5898240 60000 65536"/>
                <a:gd name="T11" fmla="*/ 0 60000 65536"/>
                <a:gd name="T12" fmla="*/ 3382 w 21600"/>
                <a:gd name="T13" fmla="*/ 5381 h 21600"/>
                <a:gd name="T14" fmla="*/ 15912 w 21600"/>
                <a:gd name="T15" fmla="*/ 16219 h 21600"/>
              </a:gdLst>
              <a:ahLst/>
              <a:cxnLst>
                <a:cxn ang="T8">
                  <a:pos x="T0" y="T1"/>
                </a:cxn>
                <a:cxn ang="T9">
                  <a:pos x="T2" y="T3"/>
                </a:cxn>
                <a:cxn ang="T10">
                  <a:pos x="T4" y="T5"/>
                </a:cxn>
                <a:cxn ang="T11">
                  <a:pos x="T6" y="T7"/>
                </a:cxn>
              </a:cxnLst>
              <a:rect l="T12" t="T13" r="T14" b="T15"/>
              <a:pathLst>
                <a:path w="21600" h="21600">
                  <a:moveTo>
                    <a:pt x="10217" y="0"/>
                  </a:moveTo>
                  <a:lnTo>
                    <a:pt x="10217" y="5398"/>
                  </a:lnTo>
                  <a:lnTo>
                    <a:pt x="3375" y="5398"/>
                  </a:lnTo>
                  <a:lnTo>
                    <a:pt x="3375" y="16202"/>
                  </a:lnTo>
                  <a:lnTo>
                    <a:pt x="10217" y="16202"/>
                  </a:lnTo>
                  <a:lnTo>
                    <a:pt x="10217" y="21600"/>
                  </a:lnTo>
                  <a:lnTo>
                    <a:pt x="21600" y="10800"/>
                  </a:lnTo>
                  <a:lnTo>
                    <a:pt x="10217" y="0"/>
                  </a:lnTo>
                  <a:close/>
                </a:path>
                <a:path w="21600" h="21600">
                  <a:moveTo>
                    <a:pt x="1350" y="5398"/>
                  </a:moveTo>
                  <a:lnTo>
                    <a:pt x="1350" y="16202"/>
                  </a:lnTo>
                  <a:lnTo>
                    <a:pt x="2700" y="16202"/>
                  </a:lnTo>
                  <a:lnTo>
                    <a:pt x="2700" y="5398"/>
                  </a:lnTo>
                  <a:lnTo>
                    <a:pt x="1350" y="5398"/>
                  </a:lnTo>
                  <a:close/>
                </a:path>
                <a:path w="21600" h="21600">
                  <a:moveTo>
                    <a:pt x="0" y="5398"/>
                  </a:moveTo>
                  <a:lnTo>
                    <a:pt x="0" y="16202"/>
                  </a:lnTo>
                  <a:lnTo>
                    <a:pt x="675" y="16202"/>
                  </a:lnTo>
                  <a:lnTo>
                    <a:pt x="675" y="5398"/>
                  </a:lnTo>
                  <a:lnTo>
                    <a:pt x="0" y="5398"/>
                  </a:lnTo>
                  <a:close/>
                </a:path>
              </a:pathLst>
            </a:custGeom>
            <a:gradFill rotWithShape="1">
              <a:gsLst>
                <a:gs pos="0">
                  <a:srgbClr val="3399FF"/>
                </a:gs>
                <a:gs pos="100000">
                  <a:srgbClr val="0066FF"/>
                </a:gs>
              </a:gsLst>
              <a:lin ang="0" scaled="1"/>
            </a:gradFill>
            <a:ln>
              <a:noFill/>
            </a:ln>
            <a:extLst>
              <a:ext uri="{91240B29-F687-4F45-9708-019B960494DF}">
                <a14:hiddenLine xmlns:a14="http://schemas.microsoft.com/office/drawing/2010/main" w="3175">
                  <a:solidFill>
                    <a:srgbClr val="000000"/>
                  </a:solidFill>
                  <a:miter lim="800000"/>
                  <a:headEnd/>
                  <a:tailEnd/>
                </a14:hiddenLine>
              </a:ext>
            </a:extLst>
          </p:spPr>
          <p:txBody>
            <a:bodyPr wrap="none" anchor="ctr"/>
            <a:lstStyle/>
            <a:p>
              <a:endParaRPr lang="ja-JP" altLang="en-US"/>
            </a:p>
          </p:txBody>
        </p:sp>
        <p:sp>
          <p:nvSpPr>
            <p:cNvPr id="3" name="太陽 2"/>
            <p:cNvSpPr/>
            <p:nvPr/>
          </p:nvSpPr>
          <p:spPr>
            <a:xfrm>
              <a:off x="1346329" y="4613094"/>
              <a:ext cx="273029" cy="273097"/>
            </a:xfrm>
            <a:prstGeom prst="sun">
              <a:avLst/>
            </a:prstGeom>
            <a:ln>
              <a:solidFill>
                <a:srgbClr val="66FF3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378" name="太陽 377"/>
            <p:cNvSpPr/>
            <p:nvPr/>
          </p:nvSpPr>
          <p:spPr>
            <a:xfrm>
              <a:off x="1609179" y="4741420"/>
              <a:ext cx="273029" cy="273097"/>
            </a:xfrm>
            <a:prstGeom prst="sun">
              <a:avLst/>
            </a:prstGeom>
            <a:ln>
              <a:solidFill>
                <a:srgbClr val="66FF3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grpSp>
      <p:sp>
        <p:nvSpPr>
          <p:cNvPr id="3431" name="Text Box 359"/>
          <p:cNvSpPr txBox="1">
            <a:spLocks noChangeArrowheads="1"/>
          </p:cNvSpPr>
          <p:nvPr/>
        </p:nvSpPr>
        <p:spPr bwMode="auto">
          <a:xfrm>
            <a:off x="638367" y="7029400"/>
            <a:ext cx="7583487" cy="1130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2000" dirty="0">
                <a:latin typeface="HGP創英角ｺﾞｼｯｸUB" panose="020B0900000000000000" pitchFamily="50" charset="-128"/>
                <a:ea typeface="HGP創英角ｺﾞｼｯｸUB" panose="020B0900000000000000" pitchFamily="50" charset="-128"/>
              </a:rPr>
              <a:t>Advantages of DNA vaccine</a:t>
            </a:r>
          </a:p>
          <a:p>
            <a:pPr eaLnBrk="1" hangingPunct="1"/>
            <a:r>
              <a:rPr lang="en-US" altLang="ja-JP" sz="1600" dirty="0">
                <a:latin typeface="HGP創英角ｺﾞｼｯｸUB" panose="020B0900000000000000" pitchFamily="50" charset="-128"/>
                <a:ea typeface="HGP創英角ｺﾞｼｯｸUB" panose="020B0900000000000000" pitchFamily="50" charset="-128"/>
              </a:rPr>
              <a:t>1.</a:t>
            </a:r>
            <a:r>
              <a:rPr lang="ja-JP" altLang="en-US" sz="1600" dirty="0">
                <a:latin typeface="HGP創英角ｺﾞｼｯｸUB" panose="020B0900000000000000" pitchFamily="50" charset="-128"/>
                <a:ea typeface="HGP創英角ｺﾞｼｯｸUB" panose="020B0900000000000000" pitchFamily="50" charset="-128"/>
              </a:rPr>
              <a:t>　</a:t>
            </a:r>
            <a:r>
              <a:rPr lang="en-US" altLang="ja-JP" sz="1600" dirty="0">
                <a:latin typeface="HGP創英角ｺﾞｼｯｸUB" panose="020B0900000000000000" pitchFamily="50" charset="-128"/>
                <a:ea typeface="HGP創英角ｺﾞｼｯｸUB" panose="020B0900000000000000" pitchFamily="50" charset="-128"/>
              </a:rPr>
              <a:t>Correct post-translational modifications (glycosylation and folding) is achieved</a:t>
            </a:r>
          </a:p>
          <a:p>
            <a:pPr eaLnBrk="1" hangingPunct="1"/>
            <a:r>
              <a:rPr lang="en-US" altLang="ja-JP" sz="1600" dirty="0">
                <a:latin typeface="HGP創英角ｺﾞｼｯｸUB" panose="020B0900000000000000" pitchFamily="50" charset="-128"/>
                <a:ea typeface="HGP創英角ｺﾞｼｯｸUB" panose="020B0900000000000000" pitchFamily="50" charset="-128"/>
              </a:rPr>
              <a:t>2</a:t>
            </a:r>
            <a:r>
              <a:rPr lang="ja-JP" altLang="en-US" sz="1600" dirty="0" err="1">
                <a:latin typeface="HGP創英角ｺﾞｼｯｸUB" panose="020B0900000000000000" pitchFamily="50" charset="-128"/>
                <a:ea typeface="HGP創英角ｺﾞｼｯｸUB" panose="020B0900000000000000" pitchFamily="50" charset="-128"/>
              </a:rPr>
              <a:t>．</a:t>
            </a:r>
            <a:r>
              <a:rPr lang="ja-JP" altLang="en-US" sz="1600" dirty="0">
                <a:latin typeface="HGP創英角ｺﾞｼｯｸUB" panose="020B0900000000000000" pitchFamily="50" charset="-128"/>
                <a:ea typeface="HGP創英角ｺﾞｼｯｸUB" panose="020B0900000000000000" pitchFamily="50" charset="-128"/>
              </a:rPr>
              <a:t> </a:t>
            </a:r>
            <a:r>
              <a:rPr lang="en-US" altLang="ja-JP" sz="1600" dirty="0">
                <a:latin typeface="HGP創英角ｺﾞｼｯｸUB" panose="020B0900000000000000" pitchFamily="50" charset="-128"/>
                <a:ea typeface="HGP創英角ｺﾞｼｯｸUB" panose="020B0900000000000000" pitchFamily="50" charset="-128"/>
              </a:rPr>
              <a:t>Purification of antigen proteins are not necessary</a:t>
            </a:r>
          </a:p>
          <a:p>
            <a:pPr eaLnBrk="1" hangingPunct="1"/>
            <a:r>
              <a:rPr lang="ja-JP" altLang="en-US" sz="1600" dirty="0">
                <a:latin typeface="HGP創英角ｺﾞｼｯｸUB" panose="020B0900000000000000" pitchFamily="50" charset="-128"/>
                <a:ea typeface="HGP創英角ｺﾞｼｯｸUB" panose="020B0900000000000000" pitchFamily="50" charset="-128"/>
              </a:rPr>
              <a:t>　　　　　　                   ⇒</a:t>
            </a:r>
            <a:r>
              <a:rPr lang="en-US" altLang="ja-JP" sz="1600" dirty="0">
                <a:latin typeface="HGP創英角ｺﾞｼｯｸUB" panose="020B0900000000000000" pitchFamily="50" charset="-128"/>
                <a:ea typeface="HGP創英角ｺﾞｼｯｸUB" panose="020B0900000000000000" pitchFamily="50" charset="-128"/>
              </a:rPr>
              <a:t>Highly potent in the protection against viral infection</a:t>
            </a:r>
          </a:p>
        </p:txBody>
      </p:sp>
      <p:grpSp>
        <p:nvGrpSpPr>
          <p:cNvPr id="3437" name="Group 365"/>
          <p:cNvGrpSpPr>
            <a:grpSpLocks/>
          </p:cNvGrpSpPr>
          <p:nvPr/>
        </p:nvGrpSpPr>
        <p:grpSpPr bwMode="auto">
          <a:xfrm>
            <a:off x="5980113" y="935757"/>
            <a:ext cx="3073400" cy="5589587"/>
            <a:chOff x="3767" y="300"/>
            <a:chExt cx="1936" cy="3521"/>
          </a:xfrm>
        </p:grpSpPr>
        <p:sp>
          <p:nvSpPr>
            <p:cNvPr id="3088" name="AutoShape 375"/>
            <p:cNvSpPr>
              <a:spLocks noChangeArrowheads="1"/>
            </p:cNvSpPr>
            <p:nvPr/>
          </p:nvSpPr>
          <p:spPr bwMode="auto">
            <a:xfrm>
              <a:off x="3767" y="300"/>
              <a:ext cx="1914" cy="3521"/>
            </a:xfrm>
            <a:prstGeom prst="wedgeRoundRectCallout">
              <a:avLst>
                <a:gd name="adj1" fmla="val -62852"/>
                <a:gd name="adj2" fmla="val -21259"/>
                <a:gd name="adj3" fmla="val 16667"/>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a:p>
          </p:txBody>
        </p:sp>
        <p:sp>
          <p:nvSpPr>
            <p:cNvPr id="3089" name="Text Box 201"/>
            <p:cNvSpPr txBox="1">
              <a:spLocks noChangeArrowheads="1"/>
            </p:cNvSpPr>
            <p:nvPr/>
          </p:nvSpPr>
          <p:spPr bwMode="auto">
            <a:xfrm>
              <a:off x="3972" y="300"/>
              <a:ext cx="1316"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lnSpc>
                  <a:spcPct val="90000"/>
                </a:lnSpc>
              </a:pPr>
              <a:r>
                <a:rPr lang="en-US" altLang="ja-JP" sz="1600" u="sng" dirty="0">
                  <a:latin typeface="HGP創英角ｺﾞｼｯｸUB" panose="020B0900000000000000" pitchFamily="50" charset="-128"/>
                  <a:ea typeface="HGP創英角ｺﾞｼｯｸUB" panose="020B0900000000000000" pitchFamily="50" charset="-128"/>
                </a:rPr>
                <a:t>Antigen presentation </a:t>
              </a:r>
            </a:p>
            <a:p>
              <a:pPr eaLnBrk="1" hangingPunct="1">
                <a:lnSpc>
                  <a:spcPct val="90000"/>
                </a:lnSpc>
              </a:pPr>
              <a:r>
                <a:rPr lang="en-US" altLang="ja-JP" sz="1600" u="sng" dirty="0">
                  <a:latin typeface="HGP創英角ｺﾞｼｯｸUB" panose="020B0900000000000000" pitchFamily="50" charset="-128"/>
                  <a:ea typeface="HGP創英角ｺﾞｼｯｸUB" panose="020B0900000000000000" pitchFamily="50" charset="-128"/>
                </a:rPr>
                <a:t>to </a:t>
              </a:r>
              <a:r>
                <a:rPr lang="en-US" altLang="ja-JP" sz="1600" u="sng" dirty="0" smtClean="0">
                  <a:latin typeface="HGP創英角ｺﾞｼｯｸUB" panose="020B0900000000000000" pitchFamily="50" charset="-128"/>
                  <a:ea typeface="HGP創英角ｺﾞｼｯｸUB" panose="020B0900000000000000" pitchFamily="50" charset="-128"/>
                </a:rPr>
                <a:t>T-lymphocyte</a:t>
              </a:r>
              <a:endParaRPr lang="en-US" altLang="ja-JP" sz="1600" u="sng" dirty="0">
                <a:latin typeface="HGP創英角ｺﾞｼｯｸUB" panose="020B0900000000000000" pitchFamily="50" charset="-128"/>
                <a:ea typeface="HGP創英角ｺﾞｼｯｸUB" panose="020B0900000000000000" pitchFamily="50" charset="-128"/>
              </a:endParaRPr>
            </a:p>
          </p:txBody>
        </p:sp>
        <p:grpSp>
          <p:nvGrpSpPr>
            <p:cNvPr id="3090" name="Group 243"/>
            <p:cNvGrpSpPr>
              <a:grpSpLocks/>
            </p:cNvGrpSpPr>
            <p:nvPr/>
          </p:nvGrpSpPr>
          <p:grpSpPr bwMode="auto">
            <a:xfrm>
              <a:off x="3878" y="660"/>
              <a:ext cx="1564" cy="683"/>
              <a:chOff x="5217" y="977"/>
              <a:chExt cx="2002" cy="834"/>
            </a:xfrm>
          </p:grpSpPr>
          <p:grpSp>
            <p:nvGrpSpPr>
              <p:cNvPr id="3223" name="Group 134"/>
              <p:cNvGrpSpPr>
                <a:grpSpLocks noChangeAspect="1"/>
              </p:cNvGrpSpPr>
              <p:nvPr/>
            </p:nvGrpSpPr>
            <p:grpSpPr bwMode="auto">
              <a:xfrm>
                <a:off x="5217" y="1027"/>
                <a:ext cx="289" cy="289"/>
                <a:chOff x="2016" y="2880"/>
                <a:chExt cx="528" cy="528"/>
              </a:xfrm>
            </p:grpSpPr>
            <p:sp>
              <p:nvSpPr>
                <p:cNvPr id="3270" name="Oval 135"/>
                <p:cNvSpPr>
                  <a:spLocks noChangeAspect="1" noChangeArrowheads="1"/>
                </p:cNvSpPr>
                <p:nvPr/>
              </p:nvSpPr>
              <p:spPr bwMode="auto">
                <a:xfrm>
                  <a:off x="2016" y="2880"/>
                  <a:ext cx="528" cy="528"/>
                </a:xfrm>
                <a:prstGeom prst="ellipse">
                  <a:avLst/>
                </a:prstGeom>
                <a:gradFill rotWithShape="1">
                  <a:gsLst>
                    <a:gs pos="0">
                      <a:srgbClr val="EFFCF5"/>
                    </a:gs>
                    <a:gs pos="100000">
                      <a:srgbClr val="00CC66"/>
                    </a:gs>
                  </a:gsLst>
                  <a:path path="shape">
                    <a:fillToRect l="50000" t="50000" r="50000" b="50000"/>
                  </a:path>
                </a:gradFill>
                <a:ln w="9525">
                  <a:solidFill>
                    <a:srgbClr val="33CC33"/>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71" name="Oval 136"/>
                <p:cNvSpPr>
                  <a:spLocks noChangeAspect="1" noChangeArrowheads="1"/>
                </p:cNvSpPr>
                <p:nvPr/>
              </p:nvSpPr>
              <p:spPr bwMode="auto">
                <a:xfrm>
                  <a:off x="2109" y="3004"/>
                  <a:ext cx="373" cy="373"/>
                </a:xfrm>
                <a:prstGeom prst="ellipse">
                  <a:avLst/>
                </a:prstGeom>
                <a:gradFill rotWithShape="1">
                  <a:gsLst>
                    <a:gs pos="0">
                      <a:srgbClr val="D1E8E8"/>
                    </a:gs>
                    <a:gs pos="100000">
                      <a:srgbClr val="008080"/>
                    </a:gs>
                  </a:gsLst>
                  <a:path path="shape">
                    <a:fillToRect l="50000" t="50000" r="50000" b="50000"/>
                  </a:path>
                </a:gradFill>
                <a:ln w="9525">
                  <a:solidFill>
                    <a:srgbClr val="009999"/>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grpSp>
          <p:grpSp>
            <p:nvGrpSpPr>
              <p:cNvPr id="3224" name="Group 142"/>
              <p:cNvGrpSpPr>
                <a:grpSpLocks noChangeAspect="1"/>
              </p:cNvGrpSpPr>
              <p:nvPr/>
            </p:nvGrpSpPr>
            <p:grpSpPr bwMode="auto">
              <a:xfrm>
                <a:off x="5443" y="1418"/>
                <a:ext cx="289" cy="289"/>
                <a:chOff x="2016" y="2880"/>
                <a:chExt cx="528" cy="528"/>
              </a:xfrm>
            </p:grpSpPr>
            <p:sp>
              <p:nvSpPr>
                <p:cNvPr id="3268" name="Oval 143"/>
                <p:cNvSpPr>
                  <a:spLocks noChangeAspect="1" noChangeArrowheads="1"/>
                </p:cNvSpPr>
                <p:nvPr/>
              </p:nvSpPr>
              <p:spPr bwMode="auto">
                <a:xfrm>
                  <a:off x="2016" y="2880"/>
                  <a:ext cx="528" cy="528"/>
                </a:xfrm>
                <a:prstGeom prst="ellipse">
                  <a:avLst/>
                </a:prstGeom>
                <a:gradFill rotWithShape="1">
                  <a:gsLst>
                    <a:gs pos="0">
                      <a:srgbClr val="EFFCF5"/>
                    </a:gs>
                    <a:gs pos="100000">
                      <a:srgbClr val="00CC66"/>
                    </a:gs>
                  </a:gsLst>
                  <a:path path="shape">
                    <a:fillToRect l="50000" t="50000" r="50000" b="50000"/>
                  </a:path>
                </a:gradFill>
                <a:ln w="9525">
                  <a:solidFill>
                    <a:srgbClr val="33CC33"/>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69" name="Oval 144"/>
                <p:cNvSpPr>
                  <a:spLocks noChangeAspect="1" noChangeArrowheads="1"/>
                </p:cNvSpPr>
                <p:nvPr/>
              </p:nvSpPr>
              <p:spPr bwMode="auto">
                <a:xfrm>
                  <a:off x="2109" y="3004"/>
                  <a:ext cx="373" cy="373"/>
                </a:xfrm>
                <a:prstGeom prst="ellipse">
                  <a:avLst/>
                </a:prstGeom>
                <a:gradFill rotWithShape="1">
                  <a:gsLst>
                    <a:gs pos="0">
                      <a:srgbClr val="D1E8E8"/>
                    </a:gs>
                    <a:gs pos="100000">
                      <a:srgbClr val="008080"/>
                    </a:gs>
                  </a:gsLst>
                  <a:path path="shape">
                    <a:fillToRect l="50000" t="50000" r="50000" b="50000"/>
                  </a:path>
                </a:gradFill>
                <a:ln w="9525">
                  <a:solidFill>
                    <a:srgbClr val="009999"/>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grpSp>
          <p:grpSp>
            <p:nvGrpSpPr>
              <p:cNvPr id="3225" name="Group 145"/>
              <p:cNvGrpSpPr>
                <a:grpSpLocks noChangeAspect="1"/>
              </p:cNvGrpSpPr>
              <p:nvPr/>
            </p:nvGrpSpPr>
            <p:grpSpPr bwMode="auto">
              <a:xfrm>
                <a:off x="5916" y="1026"/>
                <a:ext cx="289" cy="289"/>
                <a:chOff x="2016" y="2880"/>
                <a:chExt cx="528" cy="528"/>
              </a:xfrm>
            </p:grpSpPr>
            <p:sp>
              <p:nvSpPr>
                <p:cNvPr id="3266" name="Oval 146"/>
                <p:cNvSpPr>
                  <a:spLocks noChangeAspect="1" noChangeArrowheads="1"/>
                </p:cNvSpPr>
                <p:nvPr/>
              </p:nvSpPr>
              <p:spPr bwMode="auto">
                <a:xfrm>
                  <a:off x="2016" y="2880"/>
                  <a:ext cx="528" cy="528"/>
                </a:xfrm>
                <a:prstGeom prst="ellipse">
                  <a:avLst/>
                </a:prstGeom>
                <a:gradFill rotWithShape="1">
                  <a:gsLst>
                    <a:gs pos="0">
                      <a:srgbClr val="EFFCF5"/>
                    </a:gs>
                    <a:gs pos="100000">
                      <a:srgbClr val="00CC66"/>
                    </a:gs>
                  </a:gsLst>
                  <a:path path="shape">
                    <a:fillToRect l="50000" t="50000" r="50000" b="50000"/>
                  </a:path>
                </a:gradFill>
                <a:ln w="9525">
                  <a:solidFill>
                    <a:srgbClr val="33CC33"/>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67" name="Oval 147"/>
                <p:cNvSpPr>
                  <a:spLocks noChangeAspect="1" noChangeArrowheads="1"/>
                </p:cNvSpPr>
                <p:nvPr/>
              </p:nvSpPr>
              <p:spPr bwMode="auto">
                <a:xfrm>
                  <a:off x="2109" y="3004"/>
                  <a:ext cx="373" cy="373"/>
                </a:xfrm>
                <a:prstGeom prst="ellipse">
                  <a:avLst/>
                </a:prstGeom>
                <a:gradFill rotWithShape="1">
                  <a:gsLst>
                    <a:gs pos="0">
                      <a:srgbClr val="D1E8E8"/>
                    </a:gs>
                    <a:gs pos="100000">
                      <a:srgbClr val="008080"/>
                    </a:gs>
                  </a:gsLst>
                  <a:path path="shape">
                    <a:fillToRect l="50000" t="50000" r="50000" b="50000"/>
                  </a:path>
                </a:gradFill>
                <a:ln w="9525">
                  <a:solidFill>
                    <a:srgbClr val="009999"/>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grpSp>
          <p:grpSp>
            <p:nvGrpSpPr>
              <p:cNvPr id="3226" name="Group 148"/>
              <p:cNvGrpSpPr>
                <a:grpSpLocks noChangeAspect="1"/>
              </p:cNvGrpSpPr>
              <p:nvPr/>
            </p:nvGrpSpPr>
            <p:grpSpPr bwMode="auto">
              <a:xfrm>
                <a:off x="5816" y="1522"/>
                <a:ext cx="289" cy="289"/>
                <a:chOff x="2016" y="2880"/>
                <a:chExt cx="528" cy="528"/>
              </a:xfrm>
            </p:grpSpPr>
            <p:sp>
              <p:nvSpPr>
                <p:cNvPr id="3264" name="Oval 149"/>
                <p:cNvSpPr>
                  <a:spLocks noChangeAspect="1" noChangeArrowheads="1"/>
                </p:cNvSpPr>
                <p:nvPr/>
              </p:nvSpPr>
              <p:spPr bwMode="auto">
                <a:xfrm>
                  <a:off x="2016" y="2880"/>
                  <a:ext cx="528" cy="528"/>
                </a:xfrm>
                <a:prstGeom prst="ellipse">
                  <a:avLst/>
                </a:prstGeom>
                <a:gradFill rotWithShape="1">
                  <a:gsLst>
                    <a:gs pos="0">
                      <a:srgbClr val="EFFCF5"/>
                    </a:gs>
                    <a:gs pos="100000">
                      <a:srgbClr val="00CC66"/>
                    </a:gs>
                  </a:gsLst>
                  <a:path path="shape">
                    <a:fillToRect l="50000" t="50000" r="50000" b="50000"/>
                  </a:path>
                </a:gradFill>
                <a:ln w="9525">
                  <a:solidFill>
                    <a:srgbClr val="33CC33"/>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65" name="Oval 150"/>
                <p:cNvSpPr>
                  <a:spLocks noChangeAspect="1" noChangeArrowheads="1"/>
                </p:cNvSpPr>
                <p:nvPr/>
              </p:nvSpPr>
              <p:spPr bwMode="auto">
                <a:xfrm>
                  <a:off x="2109" y="3004"/>
                  <a:ext cx="373" cy="373"/>
                </a:xfrm>
                <a:prstGeom prst="ellipse">
                  <a:avLst/>
                </a:prstGeom>
                <a:gradFill rotWithShape="1">
                  <a:gsLst>
                    <a:gs pos="0">
                      <a:srgbClr val="D1E8E8"/>
                    </a:gs>
                    <a:gs pos="100000">
                      <a:srgbClr val="008080"/>
                    </a:gs>
                  </a:gsLst>
                  <a:path path="shape">
                    <a:fillToRect l="50000" t="50000" r="50000" b="50000"/>
                  </a:path>
                </a:gradFill>
                <a:ln w="9525">
                  <a:solidFill>
                    <a:srgbClr val="009999"/>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grpSp>
          <p:sp>
            <p:nvSpPr>
              <p:cNvPr id="3227" name="AutoShape 198"/>
              <p:cNvSpPr>
                <a:spLocks noChangeArrowheads="1"/>
              </p:cNvSpPr>
              <p:nvPr/>
            </p:nvSpPr>
            <p:spPr bwMode="auto">
              <a:xfrm rot="6378741">
                <a:off x="6260" y="1261"/>
                <a:ext cx="480" cy="52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 name="T18" fmla="*/ 3150 w 21600"/>
                  <a:gd name="T19" fmla="*/ 3150 h 21600"/>
                  <a:gd name="T20" fmla="*/ 18450 w 21600"/>
                  <a:gd name="T21" fmla="*/ 18450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8231"/>
                      <a:pt x="14390" y="6017"/>
                      <a:pt x="11872" y="5507"/>
                    </a:cubicBezTo>
                    <a:lnTo>
                      <a:pt x="12944" y="215"/>
                    </a:lnTo>
                    <a:cubicBezTo>
                      <a:pt x="17980" y="1235"/>
                      <a:pt x="21599" y="5662"/>
                      <a:pt x="21600" y="10799"/>
                    </a:cubicBezTo>
                    <a:lnTo>
                      <a:pt x="21600" y="10800"/>
                    </a:lnTo>
                    <a:lnTo>
                      <a:pt x="24300" y="10800"/>
                    </a:lnTo>
                    <a:lnTo>
                      <a:pt x="18900" y="16200"/>
                    </a:lnTo>
                    <a:lnTo>
                      <a:pt x="13500" y="10800"/>
                    </a:lnTo>
                    <a:lnTo>
                      <a:pt x="16200" y="10800"/>
                    </a:lnTo>
                    <a:close/>
                  </a:path>
                </a:pathLst>
              </a:custGeom>
              <a:gradFill rotWithShape="1">
                <a:gsLst>
                  <a:gs pos="0">
                    <a:srgbClr val="FF0000"/>
                  </a:gs>
                  <a:gs pos="100000">
                    <a:srgbClr val="FF9933"/>
                  </a:gs>
                </a:gsLst>
                <a:lin ang="5400000" scaled="1"/>
              </a:gradFill>
              <a:ln w="9525">
                <a:solidFill>
                  <a:srgbClr val="FF9933"/>
                </a:solidFill>
                <a:miter lim="800000"/>
                <a:headEnd/>
                <a:tailEnd/>
              </a:ln>
            </p:spPr>
            <p:txBody>
              <a:bodyPr wrap="none" anchor="ctr"/>
              <a:lstStyle/>
              <a:p>
                <a:endParaRPr lang="ja-JP" altLang="en-US"/>
              </a:p>
            </p:txBody>
          </p:sp>
          <p:sp>
            <p:nvSpPr>
              <p:cNvPr id="3228" name="Freeform 322"/>
              <p:cNvSpPr>
                <a:spLocks/>
              </p:cNvSpPr>
              <p:nvPr/>
            </p:nvSpPr>
            <p:spPr bwMode="auto">
              <a:xfrm rot="5943358">
                <a:off x="6232" y="1080"/>
                <a:ext cx="121" cy="260"/>
              </a:xfrm>
              <a:custGeom>
                <a:avLst/>
                <a:gdLst>
                  <a:gd name="T0" fmla="*/ 15009 w 102"/>
                  <a:gd name="T1" fmla="*/ 1 h 412"/>
                  <a:gd name="T2" fmla="*/ 8990 w 102"/>
                  <a:gd name="T3" fmla="*/ 1 h 412"/>
                  <a:gd name="T4" fmla="*/ 1542 w 102"/>
                  <a:gd name="T5" fmla="*/ 1 h 412"/>
                  <a:gd name="T6" fmla="*/ 5097 w 102"/>
                  <a:gd name="T7" fmla="*/ 1 h 412"/>
                  <a:gd name="T8" fmla="*/ 33368 w 102"/>
                  <a:gd name="T9" fmla="*/ 1 h 412"/>
                  <a:gd name="T10" fmla="*/ 22699 w 102"/>
                  <a:gd name="T11" fmla="*/ 1 h 412"/>
                  <a:gd name="T12" fmla="*/ 10892 w 102"/>
                  <a:gd name="T13" fmla="*/ 1 h 412"/>
                  <a:gd name="T14" fmla="*/ 42311 w 102"/>
                  <a:gd name="T15" fmla="*/ 1 h 412"/>
                  <a:gd name="T16" fmla="*/ 44813 w 102"/>
                  <a:gd name="T17" fmla="*/ 1 h 412"/>
                  <a:gd name="T18" fmla="*/ 37985 w 102"/>
                  <a:gd name="T19" fmla="*/ 1 h 412"/>
                  <a:gd name="T20" fmla="*/ 32763 w 102"/>
                  <a:gd name="T21" fmla="*/ 1 h 412"/>
                  <a:gd name="T22" fmla="*/ 15009 w 102"/>
                  <a:gd name="T23" fmla="*/ 1 h 4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2"/>
                  <a:gd name="T37" fmla="*/ 0 h 412"/>
                  <a:gd name="T38" fmla="*/ 102 w 102"/>
                  <a:gd name="T39" fmla="*/ 412 h 4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2" h="412">
                    <a:moveTo>
                      <a:pt x="32" y="106"/>
                    </a:moveTo>
                    <a:cubicBezTo>
                      <a:pt x="23" y="100"/>
                      <a:pt x="24" y="81"/>
                      <a:pt x="19" y="66"/>
                    </a:cubicBezTo>
                    <a:cubicBezTo>
                      <a:pt x="14" y="51"/>
                      <a:pt x="4" y="3"/>
                      <a:pt x="3" y="16"/>
                    </a:cubicBezTo>
                    <a:cubicBezTo>
                      <a:pt x="2" y="29"/>
                      <a:pt x="0" y="113"/>
                      <a:pt x="11" y="142"/>
                    </a:cubicBezTo>
                    <a:cubicBezTo>
                      <a:pt x="22" y="171"/>
                      <a:pt x="66" y="148"/>
                      <a:pt x="72" y="193"/>
                    </a:cubicBezTo>
                    <a:cubicBezTo>
                      <a:pt x="78" y="238"/>
                      <a:pt x="56" y="412"/>
                      <a:pt x="48" y="412"/>
                    </a:cubicBezTo>
                    <a:cubicBezTo>
                      <a:pt x="40" y="412"/>
                      <a:pt x="17" y="238"/>
                      <a:pt x="24" y="193"/>
                    </a:cubicBezTo>
                    <a:cubicBezTo>
                      <a:pt x="31" y="148"/>
                      <a:pt x="78" y="172"/>
                      <a:pt x="90" y="142"/>
                    </a:cubicBezTo>
                    <a:cubicBezTo>
                      <a:pt x="102" y="112"/>
                      <a:pt x="96" y="26"/>
                      <a:pt x="95" y="13"/>
                    </a:cubicBezTo>
                    <a:cubicBezTo>
                      <a:pt x="94" y="0"/>
                      <a:pt x="86" y="46"/>
                      <a:pt x="82" y="61"/>
                    </a:cubicBezTo>
                    <a:cubicBezTo>
                      <a:pt x="78" y="76"/>
                      <a:pt x="78" y="96"/>
                      <a:pt x="70" y="103"/>
                    </a:cubicBezTo>
                    <a:cubicBezTo>
                      <a:pt x="62" y="110"/>
                      <a:pt x="40" y="106"/>
                      <a:pt x="32" y="106"/>
                    </a:cubicBezTo>
                    <a:close/>
                  </a:path>
                </a:pathLst>
              </a:custGeom>
              <a:gradFill rotWithShape="1">
                <a:gsLst>
                  <a:gs pos="0">
                    <a:srgbClr val="DAFFF3"/>
                  </a:gs>
                  <a:gs pos="100000">
                    <a:srgbClr val="66FFCC"/>
                  </a:gs>
                </a:gsLst>
                <a:lin ang="5400000" scaled="1"/>
              </a:gradFill>
              <a:ln w="9525">
                <a:solidFill>
                  <a:schemeClr val="hlink"/>
                </a:solidFill>
                <a:round/>
                <a:headEnd/>
                <a:tailEnd/>
              </a:ln>
            </p:spPr>
            <p:txBody>
              <a:bodyPr/>
              <a:lstStyle/>
              <a:p>
                <a:endParaRPr lang="ja-JP" altLang="en-US"/>
              </a:p>
            </p:txBody>
          </p:sp>
          <p:grpSp>
            <p:nvGrpSpPr>
              <p:cNvPr id="3229" name="Group 323"/>
              <p:cNvGrpSpPr>
                <a:grpSpLocks/>
              </p:cNvGrpSpPr>
              <p:nvPr/>
            </p:nvGrpSpPr>
            <p:grpSpPr bwMode="auto">
              <a:xfrm rot="-4739436">
                <a:off x="6490" y="1138"/>
                <a:ext cx="116" cy="228"/>
                <a:chOff x="1202" y="2346"/>
                <a:chExt cx="251" cy="533"/>
              </a:xfrm>
            </p:grpSpPr>
            <p:sp>
              <p:nvSpPr>
                <p:cNvPr id="3262" name="AutoShape 324"/>
                <p:cNvSpPr>
                  <a:spLocks noChangeArrowheads="1"/>
                </p:cNvSpPr>
                <p:nvPr/>
              </p:nvSpPr>
              <p:spPr bwMode="auto">
                <a:xfrm>
                  <a:off x="1231" y="2477"/>
                  <a:ext cx="90" cy="136"/>
                </a:xfrm>
                <a:prstGeom prst="roundRect">
                  <a:avLst>
                    <a:gd name="adj" fmla="val 16667"/>
                  </a:avLst>
                </a:prstGeom>
                <a:solidFill>
                  <a:srgbClr val="FFFF00"/>
                </a:solidFill>
                <a:ln w="12700">
                  <a:solidFill>
                    <a:srgbClr val="FF0000"/>
                  </a:solidFill>
                  <a:round/>
                  <a:headEnd/>
                  <a:tailEnd/>
                </a:ln>
              </p:spPr>
              <p:txBody>
                <a:bodyPr rot="10800000"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63" name="Freeform 325"/>
                <p:cNvSpPr>
                  <a:spLocks/>
                </p:cNvSpPr>
                <p:nvPr/>
              </p:nvSpPr>
              <p:spPr bwMode="auto">
                <a:xfrm>
                  <a:off x="1202" y="2346"/>
                  <a:ext cx="251" cy="533"/>
                </a:xfrm>
                <a:custGeom>
                  <a:avLst/>
                  <a:gdLst>
                    <a:gd name="T0" fmla="*/ 56 w 251"/>
                    <a:gd name="T1" fmla="*/ 100 h 533"/>
                    <a:gd name="T2" fmla="*/ 3 w 251"/>
                    <a:gd name="T3" fmla="*/ 104 h 533"/>
                    <a:gd name="T4" fmla="*/ 0 w 251"/>
                    <a:gd name="T5" fmla="*/ 9 h 533"/>
                    <a:gd name="T6" fmla="*/ 68 w 251"/>
                    <a:gd name="T7" fmla="*/ 0 h 533"/>
                    <a:gd name="T8" fmla="*/ 74 w 251"/>
                    <a:gd name="T9" fmla="*/ 40 h 533"/>
                    <a:gd name="T10" fmla="*/ 158 w 251"/>
                    <a:gd name="T11" fmla="*/ 36 h 533"/>
                    <a:gd name="T12" fmla="*/ 162 w 251"/>
                    <a:gd name="T13" fmla="*/ 0 h 533"/>
                    <a:gd name="T14" fmla="*/ 240 w 251"/>
                    <a:gd name="T15" fmla="*/ 6 h 533"/>
                    <a:gd name="T16" fmla="*/ 251 w 251"/>
                    <a:gd name="T17" fmla="*/ 126 h 533"/>
                    <a:gd name="T18" fmla="*/ 240 w 251"/>
                    <a:gd name="T19" fmla="*/ 313 h 533"/>
                    <a:gd name="T20" fmla="*/ 125 w 251"/>
                    <a:gd name="T21" fmla="*/ 346 h 533"/>
                    <a:gd name="T22" fmla="*/ 126 w 251"/>
                    <a:gd name="T23" fmla="*/ 533 h 533"/>
                    <a:gd name="T24" fmla="*/ 48 w 251"/>
                    <a:gd name="T25" fmla="*/ 533 h 533"/>
                    <a:gd name="T26" fmla="*/ 53 w 251"/>
                    <a:gd name="T27" fmla="*/ 318 h 533"/>
                    <a:gd name="T28" fmla="*/ 169 w 251"/>
                    <a:gd name="T29" fmla="*/ 264 h 533"/>
                    <a:gd name="T30" fmla="*/ 173 w 251"/>
                    <a:gd name="T31" fmla="*/ 74 h 533"/>
                    <a:gd name="T32" fmla="*/ 124 w 251"/>
                    <a:gd name="T33" fmla="*/ 90 h 533"/>
                    <a:gd name="T34" fmla="*/ 82 w 251"/>
                    <a:gd name="T35" fmla="*/ 78 h 533"/>
                    <a:gd name="T36" fmla="*/ 56 w 251"/>
                    <a:gd name="T37" fmla="*/ 100 h 5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1"/>
                    <a:gd name="T58" fmla="*/ 0 h 533"/>
                    <a:gd name="T59" fmla="*/ 251 w 251"/>
                    <a:gd name="T60" fmla="*/ 533 h 5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1" h="533">
                      <a:moveTo>
                        <a:pt x="56" y="100"/>
                      </a:moveTo>
                      <a:lnTo>
                        <a:pt x="3" y="104"/>
                      </a:lnTo>
                      <a:lnTo>
                        <a:pt x="0" y="9"/>
                      </a:lnTo>
                      <a:lnTo>
                        <a:pt x="68" y="0"/>
                      </a:lnTo>
                      <a:lnTo>
                        <a:pt x="74" y="40"/>
                      </a:lnTo>
                      <a:lnTo>
                        <a:pt x="158" y="36"/>
                      </a:lnTo>
                      <a:lnTo>
                        <a:pt x="162" y="0"/>
                      </a:lnTo>
                      <a:lnTo>
                        <a:pt x="240" y="6"/>
                      </a:lnTo>
                      <a:lnTo>
                        <a:pt x="251" y="126"/>
                      </a:lnTo>
                      <a:lnTo>
                        <a:pt x="240" y="313"/>
                      </a:lnTo>
                      <a:lnTo>
                        <a:pt x="125" y="346"/>
                      </a:lnTo>
                      <a:lnTo>
                        <a:pt x="126" y="533"/>
                      </a:lnTo>
                      <a:lnTo>
                        <a:pt x="48" y="533"/>
                      </a:lnTo>
                      <a:lnTo>
                        <a:pt x="53" y="318"/>
                      </a:lnTo>
                      <a:lnTo>
                        <a:pt x="169" y="264"/>
                      </a:lnTo>
                      <a:cubicBezTo>
                        <a:pt x="189" y="223"/>
                        <a:pt x="180" y="103"/>
                        <a:pt x="173" y="74"/>
                      </a:cubicBezTo>
                      <a:lnTo>
                        <a:pt x="124" y="90"/>
                      </a:lnTo>
                      <a:lnTo>
                        <a:pt x="82" y="78"/>
                      </a:lnTo>
                      <a:lnTo>
                        <a:pt x="56" y="100"/>
                      </a:lnTo>
                      <a:close/>
                    </a:path>
                  </a:pathLst>
                </a:custGeom>
                <a:solidFill>
                  <a:srgbClr val="FFFF00"/>
                </a:solidFill>
                <a:ln w="9525">
                  <a:solidFill>
                    <a:srgbClr val="FF0000"/>
                  </a:solidFill>
                  <a:round/>
                  <a:headEnd/>
                  <a:tailEnd/>
                </a:ln>
              </p:spPr>
              <p:txBody>
                <a:bodyPr/>
                <a:lstStyle/>
                <a:p>
                  <a:endParaRPr lang="ja-JP" altLang="en-US"/>
                </a:p>
              </p:txBody>
            </p:sp>
          </p:grpSp>
          <p:sp>
            <p:nvSpPr>
              <p:cNvPr id="3230" name="Oval 326"/>
              <p:cNvSpPr>
                <a:spLocks noChangeAspect="1" noChangeArrowheads="1"/>
              </p:cNvSpPr>
              <p:nvPr/>
            </p:nvSpPr>
            <p:spPr bwMode="auto">
              <a:xfrm rot="5943358">
                <a:off x="6359" y="1196"/>
                <a:ext cx="83" cy="63"/>
              </a:xfrm>
              <a:prstGeom prst="ellipse">
                <a:avLst/>
              </a:prstGeom>
              <a:solidFill>
                <a:srgbClr val="FF0000"/>
              </a:solidFill>
              <a:ln w="9525">
                <a:solidFill>
                  <a:schemeClr val="bg2"/>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31" name="Freeform 368"/>
              <p:cNvSpPr>
                <a:spLocks noChangeAspect="1"/>
              </p:cNvSpPr>
              <p:nvPr/>
            </p:nvSpPr>
            <p:spPr bwMode="auto">
              <a:xfrm rot="309335">
                <a:off x="6546" y="977"/>
                <a:ext cx="673" cy="618"/>
              </a:xfrm>
              <a:custGeom>
                <a:avLst/>
                <a:gdLst>
                  <a:gd name="T0" fmla="*/ 53118 w 564"/>
                  <a:gd name="T1" fmla="*/ 45606 h 534"/>
                  <a:gd name="T2" fmla="*/ 49767 w 564"/>
                  <a:gd name="T3" fmla="*/ 61506 h 534"/>
                  <a:gd name="T4" fmla="*/ 10146 w 564"/>
                  <a:gd name="T5" fmla="*/ 61253 h 534"/>
                  <a:gd name="T6" fmla="*/ 8503 w 564"/>
                  <a:gd name="T7" fmla="*/ 64078 h 534"/>
                  <a:gd name="T8" fmla="*/ 57785 w 564"/>
                  <a:gd name="T9" fmla="*/ 67588 h 534"/>
                  <a:gd name="T10" fmla="*/ 54790 w 564"/>
                  <a:gd name="T11" fmla="*/ 78838 h 534"/>
                  <a:gd name="T12" fmla="*/ 75525 w 564"/>
                  <a:gd name="T13" fmla="*/ 74861 h 534"/>
                  <a:gd name="T14" fmla="*/ 100278 w 564"/>
                  <a:gd name="T15" fmla="*/ 84083 h 534"/>
                  <a:gd name="T16" fmla="*/ 75023 w 564"/>
                  <a:gd name="T17" fmla="*/ 99925 h 534"/>
                  <a:gd name="T18" fmla="*/ 94789 w 564"/>
                  <a:gd name="T19" fmla="*/ 99429 h 534"/>
                  <a:gd name="T20" fmla="*/ 117523 w 564"/>
                  <a:gd name="T21" fmla="*/ 87036 h 534"/>
                  <a:gd name="T22" fmla="*/ 144845 w 564"/>
                  <a:gd name="T23" fmla="*/ 90178 h 534"/>
                  <a:gd name="T24" fmla="*/ 143365 w 564"/>
                  <a:gd name="T25" fmla="*/ 87353 h 534"/>
                  <a:gd name="T26" fmla="*/ 168616 w 564"/>
                  <a:gd name="T27" fmla="*/ 85715 h 534"/>
                  <a:gd name="T28" fmla="*/ 204134 w 564"/>
                  <a:gd name="T29" fmla="*/ 102483 h 534"/>
                  <a:gd name="T30" fmla="*/ 193973 w 564"/>
                  <a:gd name="T31" fmla="*/ 84320 h 534"/>
                  <a:gd name="T32" fmla="*/ 225307 w 564"/>
                  <a:gd name="T33" fmla="*/ 79516 h 534"/>
                  <a:gd name="T34" fmla="*/ 281345 w 564"/>
                  <a:gd name="T35" fmla="*/ 87886 h 534"/>
                  <a:gd name="T36" fmla="*/ 278186 w 564"/>
                  <a:gd name="T37" fmla="*/ 83096 h 534"/>
                  <a:gd name="T38" fmla="*/ 237524 w 564"/>
                  <a:gd name="T39" fmla="*/ 72117 h 534"/>
                  <a:gd name="T40" fmla="*/ 256505 w 564"/>
                  <a:gd name="T41" fmla="*/ 68591 h 534"/>
                  <a:gd name="T42" fmla="*/ 241786 w 564"/>
                  <a:gd name="T43" fmla="*/ 64211 h 534"/>
                  <a:gd name="T44" fmla="*/ 264431 w 564"/>
                  <a:gd name="T45" fmla="*/ 63693 h 534"/>
                  <a:gd name="T46" fmla="*/ 294217 w 564"/>
                  <a:gd name="T47" fmla="*/ 64686 h 534"/>
                  <a:gd name="T48" fmla="*/ 290661 w 564"/>
                  <a:gd name="T49" fmla="*/ 60805 h 534"/>
                  <a:gd name="T50" fmla="*/ 248665 w 564"/>
                  <a:gd name="T51" fmla="*/ 55483 h 534"/>
                  <a:gd name="T52" fmla="*/ 256505 w 564"/>
                  <a:gd name="T53" fmla="*/ 49298 h 534"/>
                  <a:gd name="T54" fmla="*/ 247929 w 564"/>
                  <a:gd name="T55" fmla="*/ 45606 h 534"/>
                  <a:gd name="T56" fmla="*/ 273637 w 564"/>
                  <a:gd name="T57" fmla="*/ 39407 h 534"/>
                  <a:gd name="T58" fmla="*/ 320671 w 564"/>
                  <a:gd name="T59" fmla="*/ 32245 h 534"/>
                  <a:gd name="T60" fmla="*/ 236401 w 564"/>
                  <a:gd name="T61" fmla="*/ 37710 h 534"/>
                  <a:gd name="T62" fmla="*/ 225307 w 564"/>
                  <a:gd name="T63" fmla="*/ 34117 h 534"/>
                  <a:gd name="T64" fmla="*/ 235006 w 564"/>
                  <a:gd name="T65" fmla="*/ 29289 h 534"/>
                  <a:gd name="T66" fmla="*/ 249078 w 564"/>
                  <a:gd name="T67" fmla="*/ 22313 h 534"/>
                  <a:gd name="T68" fmla="*/ 231461 w 564"/>
                  <a:gd name="T69" fmla="*/ 25473 h 534"/>
                  <a:gd name="T70" fmla="*/ 218713 w 564"/>
                  <a:gd name="T71" fmla="*/ 30475 h 534"/>
                  <a:gd name="T72" fmla="*/ 207684 w 564"/>
                  <a:gd name="T73" fmla="*/ 25308 h 534"/>
                  <a:gd name="T74" fmla="*/ 193913 w 564"/>
                  <a:gd name="T75" fmla="*/ 21021 h 534"/>
                  <a:gd name="T76" fmla="*/ 207774 w 564"/>
                  <a:gd name="T77" fmla="*/ 8287 h 534"/>
                  <a:gd name="T78" fmla="*/ 161052 w 564"/>
                  <a:gd name="T79" fmla="*/ 21868 h 534"/>
                  <a:gd name="T80" fmla="*/ 145922 w 564"/>
                  <a:gd name="T81" fmla="*/ 12769 h 534"/>
                  <a:gd name="T82" fmla="*/ 143668 w 564"/>
                  <a:gd name="T83" fmla="*/ 1296 h 534"/>
                  <a:gd name="T84" fmla="*/ 132607 w 564"/>
                  <a:gd name="T85" fmla="*/ 3992 h 534"/>
                  <a:gd name="T86" fmla="*/ 132000 w 564"/>
                  <a:gd name="T87" fmla="*/ 23456 h 534"/>
                  <a:gd name="T88" fmla="*/ 102482 w 564"/>
                  <a:gd name="T89" fmla="*/ 22932 h 534"/>
                  <a:gd name="T90" fmla="*/ 53118 w 564"/>
                  <a:gd name="T91" fmla="*/ 10796 h 534"/>
                  <a:gd name="T92" fmla="*/ 55789 w 564"/>
                  <a:gd name="T93" fmla="*/ 15133 h 534"/>
                  <a:gd name="T94" fmla="*/ 87534 w 564"/>
                  <a:gd name="T95" fmla="*/ 27704 h 534"/>
                  <a:gd name="T96" fmla="*/ 65379 w 564"/>
                  <a:gd name="T97" fmla="*/ 37317 h 534"/>
                  <a:gd name="T98" fmla="*/ 18375 w 564"/>
                  <a:gd name="T99" fmla="*/ 38788 h 534"/>
                  <a:gd name="T100" fmla="*/ 7595 w 564"/>
                  <a:gd name="T101" fmla="*/ 41730 h 534"/>
                  <a:gd name="T102" fmla="*/ 33035 w 564"/>
                  <a:gd name="T103" fmla="*/ 42724 h 534"/>
                  <a:gd name="T104" fmla="*/ 53118 w 564"/>
                  <a:gd name="T105" fmla="*/ 45606 h 53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4"/>
                  <a:gd name="T160" fmla="*/ 0 h 534"/>
                  <a:gd name="T161" fmla="*/ 564 w 564"/>
                  <a:gd name="T162" fmla="*/ 534 h 53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4" h="534">
                    <a:moveTo>
                      <a:pt x="92" y="237"/>
                    </a:moveTo>
                    <a:cubicBezTo>
                      <a:pt x="98" y="251"/>
                      <a:pt x="98" y="308"/>
                      <a:pt x="86" y="321"/>
                    </a:cubicBezTo>
                    <a:cubicBezTo>
                      <a:pt x="74" y="334"/>
                      <a:pt x="29" y="316"/>
                      <a:pt x="17" y="319"/>
                    </a:cubicBezTo>
                    <a:cubicBezTo>
                      <a:pt x="5" y="321"/>
                      <a:pt x="0" y="328"/>
                      <a:pt x="14" y="333"/>
                    </a:cubicBezTo>
                    <a:cubicBezTo>
                      <a:pt x="27" y="339"/>
                      <a:pt x="87" y="338"/>
                      <a:pt x="100" y="351"/>
                    </a:cubicBezTo>
                    <a:cubicBezTo>
                      <a:pt x="114" y="363"/>
                      <a:pt x="90" y="403"/>
                      <a:pt x="95" y="410"/>
                    </a:cubicBezTo>
                    <a:cubicBezTo>
                      <a:pt x="100" y="416"/>
                      <a:pt x="116" y="386"/>
                      <a:pt x="130" y="390"/>
                    </a:cubicBezTo>
                    <a:cubicBezTo>
                      <a:pt x="142" y="396"/>
                      <a:pt x="173" y="416"/>
                      <a:pt x="173" y="437"/>
                    </a:cubicBezTo>
                    <a:cubicBezTo>
                      <a:pt x="173" y="458"/>
                      <a:pt x="131" y="506"/>
                      <a:pt x="129" y="519"/>
                    </a:cubicBezTo>
                    <a:cubicBezTo>
                      <a:pt x="127" y="532"/>
                      <a:pt x="151" y="528"/>
                      <a:pt x="163" y="517"/>
                    </a:cubicBezTo>
                    <a:cubicBezTo>
                      <a:pt x="175" y="506"/>
                      <a:pt x="189" y="461"/>
                      <a:pt x="203" y="453"/>
                    </a:cubicBezTo>
                    <a:cubicBezTo>
                      <a:pt x="218" y="445"/>
                      <a:pt x="242" y="469"/>
                      <a:pt x="250" y="469"/>
                    </a:cubicBezTo>
                    <a:cubicBezTo>
                      <a:pt x="257" y="469"/>
                      <a:pt x="241" y="458"/>
                      <a:pt x="248" y="454"/>
                    </a:cubicBezTo>
                    <a:cubicBezTo>
                      <a:pt x="254" y="450"/>
                      <a:pt x="275" y="432"/>
                      <a:pt x="292" y="445"/>
                    </a:cubicBezTo>
                    <a:cubicBezTo>
                      <a:pt x="309" y="459"/>
                      <a:pt x="345" y="534"/>
                      <a:pt x="353" y="533"/>
                    </a:cubicBezTo>
                    <a:cubicBezTo>
                      <a:pt x="360" y="532"/>
                      <a:pt x="329" y="458"/>
                      <a:pt x="336" y="438"/>
                    </a:cubicBezTo>
                    <a:cubicBezTo>
                      <a:pt x="342" y="418"/>
                      <a:pt x="364" y="411"/>
                      <a:pt x="390" y="414"/>
                    </a:cubicBezTo>
                    <a:cubicBezTo>
                      <a:pt x="414" y="417"/>
                      <a:pt x="471" y="454"/>
                      <a:pt x="486" y="457"/>
                    </a:cubicBezTo>
                    <a:cubicBezTo>
                      <a:pt x="501" y="460"/>
                      <a:pt x="492" y="446"/>
                      <a:pt x="480" y="432"/>
                    </a:cubicBezTo>
                    <a:cubicBezTo>
                      <a:pt x="467" y="419"/>
                      <a:pt x="416" y="388"/>
                      <a:pt x="410" y="375"/>
                    </a:cubicBezTo>
                    <a:cubicBezTo>
                      <a:pt x="404" y="363"/>
                      <a:pt x="442" y="362"/>
                      <a:pt x="443" y="356"/>
                    </a:cubicBezTo>
                    <a:cubicBezTo>
                      <a:pt x="445" y="348"/>
                      <a:pt x="416" y="338"/>
                      <a:pt x="418" y="334"/>
                    </a:cubicBezTo>
                    <a:cubicBezTo>
                      <a:pt x="420" y="330"/>
                      <a:pt x="442" y="330"/>
                      <a:pt x="457" y="331"/>
                    </a:cubicBezTo>
                    <a:cubicBezTo>
                      <a:pt x="472" y="332"/>
                      <a:pt x="501" y="339"/>
                      <a:pt x="508" y="337"/>
                    </a:cubicBezTo>
                    <a:cubicBezTo>
                      <a:pt x="515" y="335"/>
                      <a:pt x="515" y="324"/>
                      <a:pt x="502" y="316"/>
                    </a:cubicBezTo>
                    <a:cubicBezTo>
                      <a:pt x="489" y="308"/>
                      <a:pt x="440" y="299"/>
                      <a:pt x="430" y="289"/>
                    </a:cubicBezTo>
                    <a:cubicBezTo>
                      <a:pt x="420" y="279"/>
                      <a:pt x="443" y="265"/>
                      <a:pt x="443" y="256"/>
                    </a:cubicBezTo>
                    <a:cubicBezTo>
                      <a:pt x="443" y="247"/>
                      <a:pt x="424" y="246"/>
                      <a:pt x="428" y="237"/>
                    </a:cubicBezTo>
                    <a:cubicBezTo>
                      <a:pt x="433" y="229"/>
                      <a:pt x="452" y="216"/>
                      <a:pt x="473" y="205"/>
                    </a:cubicBezTo>
                    <a:cubicBezTo>
                      <a:pt x="494" y="194"/>
                      <a:pt x="564" y="169"/>
                      <a:pt x="554" y="168"/>
                    </a:cubicBezTo>
                    <a:cubicBezTo>
                      <a:pt x="543" y="166"/>
                      <a:pt x="437" y="195"/>
                      <a:pt x="409" y="196"/>
                    </a:cubicBezTo>
                    <a:cubicBezTo>
                      <a:pt x="382" y="198"/>
                      <a:pt x="389" y="186"/>
                      <a:pt x="390" y="178"/>
                    </a:cubicBezTo>
                    <a:cubicBezTo>
                      <a:pt x="389" y="171"/>
                      <a:pt x="399" y="163"/>
                      <a:pt x="406" y="152"/>
                    </a:cubicBezTo>
                    <a:cubicBezTo>
                      <a:pt x="412" y="141"/>
                      <a:pt x="431" y="119"/>
                      <a:pt x="431" y="116"/>
                    </a:cubicBezTo>
                    <a:cubicBezTo>
                      <a:pt x="430" y="113"/>
                      <a:pt x="410" y="126"/>
                      <a:pt x="401" y="133"/>
                    </a:cubicBezTo>
                    <a:cubicBezTo>
                      <a:pt x="393" y="141"/>
                      <a:pt x="386" y="159"/>
                      <a:pt x="378" y="158"/>
                    </a:cubicBezTo>
                    <a:cubicBezTo>
                      <a:pt x="371" y="158"/>
                      <a:pt x="366" y="140"/>
                      <a:pt x="358" y="131"/>
                    </a:cubicBezTo>
                    <a:cubicBezTo>
                      <a:pt x="350" y="124"/>
                      <a:pt x="334" y="125"/>
                      <a:pt x="335" y="109"/>
                    </a:cubicBezTo>
                    <a:cubicBezTo>
                      <a:pt x="335" y="95"/>
                      <a:pt x="369" y="42"/>
                      <a:pt x="359" y="43"/>
                    </a:cubicBezTo>
                    <a:cubicBezTo>
                      <a:pt x="350" y="43"/>
                      <a:pt x="295" y="110"/>
                      <a:pt x="278" y="113"/>
                    </a:cubicBezTo>
                    <a:cubicBezTo>
                      <a:pt x="260" y="117"/>
                      <a:pt x="257" y="83"/>
                      <a:pt x="252" y="66"/>
                    </a:cubicBezTo>
                    <a:cubicBezTo>
                      <a:pt x="247" y="48"/>
                      <a:pt x="252" y="15"/>
                      <a:pt x="249" y="7"/>
                    </a:cubicBezTo>
                    <a:cubicBezTo>
                      <a:pt x="245" y="0"/>
                      <a:pt x="234" y="1"/>
                      <a:pt x="230" y="21"/>
                    </a:cubicBezTo>
                    <a:cubicBezTo>
                      <a:pt x="227" y="39"/>
                      <a:pt x="237" y="106"/>
                      <a:pt x="228" y="122"/>
                    </a:cubicBezTo>
                    <a:cubicBezTo>
                      <a:pt x="219" y="139"/>
                      <a:pt x="200" y="130"/>
                      <a:pt x="177" y="119"/>
                    </a:cubicBezTo>
                    <a:cubicBezTo>
                      <a:pt x="154" y="108"/>
                      <a:pt x="106" y="63"/>
                      <a:pt x="92" y="56"/>
                    </a:cubicBezTo>
                    <a:cubicBezTo>
                      <a:pt x="79" y="50"/>
                      <a:pt x="86" y="65"/>
                      <a:pt x="96" y="79"/>
                    </a:cubicBezTo>
                    <a:cubicBezTo>
                      <a:pt x="106" y="94"/>
                      <a:pt x="149" y="125"/>
                      <a:pt x="151" y="144"/>
                    </a:cubicBezTo>
                    <a:cubicBezTo>
                      <a:pt x="154" y="164"/>
                      <a:pt x="134" y="185"/>
                      <a:pt x="113" y="194"/>
                    </a:cubicBezTo>
                    <a:cubicBezTo>
                      <a:pt x="93" y="204"/>
                      <a:pt x="49" y="198"/>
                      <a:pt x="32" y="202"/>
                    </a:cubicBezTo>
                    <a:cubicBezTo>
                      <a:pt x="15" y="206"/>
                      <a:pt x="9" y="214"/>
                      <a:pt x="13" y="217"/>
                    </a:cubicBezTo>
                    <a:cubicBezTo>
                      <a:pt x="17" y="220"/>
                      <a:pt x="44" y="219"/>
                      <a:pt x="57" y="222"/>
                    </a:cubicBezTo>
                    <a:cubicBezTo>
                      <a:pt x="70" y="225"/>
                      <a:pt x="85" y="234"/>
                      <a:pt x="92" y="237"/>
                    </a:cubicBezTo>
                    <a:close/>
                  </a:path>
                </a:pathLst>
              </a:custGeom>
              <a:gradFill rotWithShape="0">
                <a:gsLst>
                  <a:gs pos="0">
                    <a:srgbClr val="FFFFBC"/>
                  </a:gs>
                  <a:gs pos="100000">
                    <a:srgbClr val="FFFF66"/>
                  </a:gs>
                </a:gsLst>
                <a:path path="rect">
                  <a:fillToRect l="50000" t="50000" r="50000" b="50000"/>
                </a:path>
              </a:gradFill>
              <a:ln w="9525" cmpd="sng">
                <a:solidFill>
                  <a:srgbClr val="FF0000"/>
                </a:solidFill>
                <a:round/>
                <a:headEnd/>
                <a:tailEnd/>
              </a:ln>
            </p:spPr>
            <p:txBody>
              <a:bodyPr/>
              <a:lstStyle/>
              <a:p>
                <a:endParaRPr lang="ja-JP" altLang="en-US"/>
              </a:p>
            </p:txBody>
          </p:sp>
          <p:sp>
            <p:nvSpPr>
              <p:cNvPr id="3232" name="Freeform 369"/>
              <p:cNvSpPr>
                <a:spLocks noChangeAspect="1"/>
              </p:cNvSpPr>
              <p:nvPr/>
            </p:nvSpPr>
            <p:spPr bwMode="auto">
              <a:xfrm rot="998629">
                <a:off x="6728" y="1201"/>
                <a:ext cx="296" cy="250"/>
              </a:xfrm>
              <a:custGeom>
                <a:avLst/>
                <a:gdLst>
                  <a:gd name="T0" fmla="*/ 2147483647 w 159"/>
                  <a:gd name="T1" fmla="*/ 2147483647 h 139"/>
                  <a:gd name="T2" fmla="*/ 2147483647 w 159"/>
                  <a:gd name="T3" fmla="*/ 2147483647 h 139"/>
                  <a:gd name="T4" fmla="*/ 2147483647 w 159"/>
                  <a:gd name="T5" fmla="*/ 2147483647 h 139"/>
                  <a:gd name="T6" fmla="*/ 2147483647 w 159"/>
                  <a:gd name="T7" fmla="*/ 2147483647 h 139"/>
                  <a:gd name="T8" fmla="*/ 2147483647 w 159"/>
                  <a:gd name="T9" fmla="*/ 2147483647 h 139"/>
                  <a:gd name="T10" fmla="*/ 2147483647 w 159"/>
                  <a:gd name="T11" fmla="*/ 2147483647 h 139"/>
                  <a:gd name="T12" fmla="*/ 2147483647 w 159"/>
                  <a:gd name="T13" fmla="*/ 2147483647 h 139"/>
                  <a:gd name="T14" fmla="*/ 2147483647 w 159"/>
                  <a:gd name="T15" fmla="*/ 2147483647 h 139"/>
                  <a:gd name="T16" fmla="*/ 2147483647 w 159"/>
                  <a:gd name="T17" fmla="*/ 2147483647 h 139"/>
                  <a:gd name="T18" fmla="*/ 2147483647 w 159"/>
                  <a:gd name="T19" fmla="*/ 2147483647 h 139"/>
                  <a:gd name="T20" fmla="*/ 2147483647 w 159"/>
                  <a:gd name="T21" fmla="*/ 2147483647 h 1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9"/>
                  <a:gd name="T34" fmla="*/ 0 h 139"/>
                  <a:gd name="T35" fmla="*/ 159 w 159"/>
                  <a:gd name="T36" fmla="*/ 139 h 1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9" h="139">
                    <a:moveTo>
                      <a:pt x="40" y="66"/>
                    </a:moveTo>
                    <a:cubicBezTo>
                      <a:pt x="28" y="74"/>
                      <a:pt x="8" y="83"/>
                      <a:pt x="4" y="93"/>
                    </a:cubicBezTo>
                    <a:cubicBezTo>
                      <a:pt x="0" y="102"/>
                      <a:pt x="7" y="116"/>
                      <a:pt x="19" y="124"/>
                    </a:cubicBezTo>
                    <a:cubicBezTo>
                      <a:pt x="31" y="132"/>
                      <a:pt x="59" y="137"/>
                      <a:pt x="76" y="138"/>
                    </a:cubicBezTo>
                    <a:cubicBezTo>
                      <a:pt x="93" y="139"/>
                      <a:pt x="111" y="136"/>
                      <a:pt x="124" y="129"/>
                    </a:cubicBezTo>
                    <a:cubicBezTo>
                      <a:pt x="137" y="122"/>
                      <a:pt x="149" y="105"/>
                      <a:pt x="154" y="93"/>
                    </a:cubicBezTo>
                    <a:cubicBezTo>
                      <a:pt x="159" y="81"/>
                      <a:pt x="156" y="69"/>
                      <a:pt x="154" y="57"/>
                    </a:cubicBezTo>
                    <a:cubicBezTo>
                      <a:pt x="152" y="45"/>
                      <a:pt x="152" y="30"/>
                      <a:pt x="142" y="21"/>
                    </a:cubicBezTo>
                    <a:cubicBezTo>
                      <a:pt x="132" y="12"/>
                      <a:pt x="107" y="0"/>
                      <a:pt x="94" y="4"/>
                    </a:cubicBezTo>
                    <a:cubicBezTo>
                      <a:pt x="81" y="8"/>
                      <a:pt x="75" y="34"/>
                      <a:pt x="66" y="44"/>
                    </a:cubicBezTo>
                    <a:cubicBezTo>
                      <a:pt x="57" y="54"/>
                      <a:pt x="46" y="61"/>
                      <a:pt x="40" y="66"/>
                    </a:cubicBezTo>
                    <a:close/>
                  </a:path>
                </a:pathLst>
              </a:custGeom>
              <a:gradFill rotWithShape="1">
                <a:gsLst>
                  <a:gs pos="0">
                    <a:srgbClr val="FF6600"/>
                  </a:gs>
                  <a:gs pos="100000">
                    <a:srgbClr val="FFB27F"/>
                  </a:gs>
                </a:gsLst>
                <a:path path="rect">
                  <a:fillToRect l="100000" t="100000"/>
                </a:path>
              </a:gradFill>
              <a:ln>
                <a:noFill/>
              </a:ln>
              <a:extLst>
                <a:ext uri="{91240B29-F687-4F45-9708-019B960494DF}">
                  <a14:hiddenLine xmlns:a14="http://schemas.microsoft.com/office/drawing/2010/main" w="9525" cmpd="sng">
                    <a:solidFill>
                      <a:srgbClr val="000000"/>
                    </a:solidFill>
                    <a:round/>
                    <a:headEnd/>
                    <a:tailEnd/>
                  </a14:hiddenLine>
                </a:ext>
              </a:extLst>
            </p:spPr>
            <p:txBody>
              <a:bodyPr/>
              <a:lstStyle/>
              <a:p>
                <a:endParaRPr lang="ja-JP" altLang="en-US"/>
              </a:p>
            </p:txBody>
          </p:sp>
          <p:sp>
            <p:nvSpPr>
              <p:cNvPr id="3233" name="Freeform 374"/>
              <p:cNvSpPr>
                <a:spLocks/>
              </p:cNvSpPr>
              <p:nvPr/>
            </p:nvSpPr>
            <p:spPr bwMode="auto">
              <a:xfrm rot="4375899">
                <a:off x="5489" y="985"/>
                <a:ext cx="121" cy="260"/>
              </a:xfrm>
              <a:custGeom>
                <a:avLst/>
                <a:gdLst>
                  <a:gd name="T0" fmla="*/ 15009 w 102"/>
                  <a:gd name="T1" fmla="*/ 1 h 412"/>
                  <a:gd name="T2" fmla="*/ 8990 w 102"/>
                  <a:gd name="T3" fmla="*/ 1 h 412"/>
                  <a:gd name="T4" fmla="*/ 1542 w 102"/>
                  <a:gd name="T5" fmla="*/ 1 h 412"/>
                  <a:gd name="T6" fmla="*/ 5097 w 102"/>
                  <a:gd name="T7" fmla="*/ 1 h 412"/>
                  <a:gd name="T8" fmla="*/ 33368 w 102"/>
                  <a:gd name="T9" fmla="*/ 1 h 412"/>
                  <a:gd name="T10" fmla="*/ 22699 w 102"/>
                  <a:gd name="T11" fmla="*/ 1 h 412"/>
                  <a:gd name="T12" fmla="*/ 10892 w 102"/>
                  <a:gd name="T13" fmla="*/ 1 h 412"/>
                  <a:gd name="T14" fmla="*/ 42311 w 102"/>
                  <a:gd name="T15" fmla="*/ 1 h 412"/>
                  <a:gd name="T16" fmla="*/ 44813 w 102"/>
                  <a:gd name="T17" fmla="*/ 1 h 412"/>
                  <a:gd name="T18" fmla="*/ 37985 w 102"/>
                  <a:gd name="T19" fmla="*/ 1 h 412"/>
                  <a:gd name="T20" fmla="*/ 32763 w 102"/>
                  <a:gd name="T21" fmla="*/ 1 h 412"/>
                  <a:gd name="T22" fmla="*/ 15009 w 102"/>
                  <a:gd name="T23" fmla="*/ 1 h 4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2"/>
                  <a:gd name="T37" fmla="*/ 0 h 412"/>
                  <a:gd name="T38" fmla="*/ 102 w 102"/>
                  <a:gd name="T39" fmla="*/ 412 h 4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2" h="412">
                    <a:moveTo>
                      <a:pt x="32" y="106"/>
                    </a:moveTo>
                    <a:cubicBezTo>
                      <a:pt x="23" y="100"/>
                      <a:pt x="24" y="81"/>
                      <a:pt x="19" y="66"/>
                    </a:cubicBezTo>
                    <a:cubicBezTo>
                      <a:pt x="14" y="51"/>
                      <a:pt x="4" y="3"/>
                      <a:pt x="3" y="16"/>
                    </a:cubicBezTo>
                    <a:cubicBezTo>
                      <a:pt x="2" y="29"/>
                      <a:pt x="0" y="113"/>
                      <a:pt x="11" y="142"/>
                    </a:cubicBezTo>
                    <a:cubicBezTo>
                      <a:pt x="22" y="171"/>
                      <a:pt x="66" y="148"/>
                      <a:pt x="72" y="193"/>
                    </a:cubicBezTo>
                    <a:cubicBezTo>
                      <a:pt x="78" y="238"/>
                      <a:pt x="56" y="412"/>
                      <a:pt x="48" y="412"/>
                    </a:cubicBezTo>
                    <a:cubicBezTo>
                      <a:pt x="40" y="412"/>
                      <a:pt x="17" y="238"/>
                      <a:pt x="24" y="193"/>
                    </a:cubicBezTo>
                    <a:cubicBezTo>
                      <a:pt x="31" y="148"/>
                      <a:pt x="78" y="172"/>
                      <a:pt x="90" y="142"/>
                    </a:cubicBezTo>
                    <a:cubicBezTo>
                      <a:pt x="102" y="112"/>
                      <a:pt x="96" y="26"/>
                      <a:pt x="95" y="13"/>
                    </a:cubicBezTo>
                    <a:cubicBezTo>
                      <a:pt x="94" y="0"/>
                      <a:pt x="86" y="46"/>
                      <a:pt x="82" y="61"/>
                    </a:cubicBezTo>
                    <a:cubicBezTo>
                      <a:pt x="78" y="76"/>
                      <a:pt x="78" y="96"/>
                      <a:pt x="70" y="103"/>
                    </a:cubicBezTo>
                    <a:cubicBezTo>
                      <a:pt x="62" y="110"/>
                      <a:pt x="40" y="106"/>
                      <a:pt x="32" y="106"/>
                    </a:cubicBezTo>
                    <a:close/>
                  </a:path>
                </a:pathLst>
              </a:custGeom>
              <a:gradFill rotWithShape="1">
                <a:gsLst>
                  <a:gs pos="0">
                    <a:srgbClr val="99FF99"/>
                  </a:gs>
                  <a:gs pos="50000">
                    <a:srgbClr val="E7FFE7"/>
                  </a:gs>
                  <a:gs pos="100000">
                    <a:srgbClr val="99FF99"/>
                  </a:gs>
                </a:gsLst>
                <a:lin ang="5400000" scaled="1"/>
              </a:gradFill>
              <a:ln w="9525">
                <a:solidFill>
                  <a:srgbClr val="009900"/>
                </a:solidFill>
                <a:round/>
                <a:headEnd/>
                <a:tailEnd/>
              </a:ln>
            </p:spPr>
            <p:txBody>
              <a:bodyPr/>
              <a:lstStyle/>
              <a:p>
                <a:endParaRPr lang="ja-JP" altLang="en-US"/>
              </a:p>
            </p:txBody>
          </p:sp>
          <p:sp>
            <p:nvSpPr>
              <p:cNvPr id="3234" name="Freeform 375"/>
              <p:cNvSpPr>
                <a:spLocks/>
              </p:cNvSpPr>
              <p:nvPr/>
            </p:nvSpPr>
            <p:spPr bwMode="auto">
              <a:xfrm rot="1441279">
                <a:off x="5621" y="1240"/>
                <a:ext cx="121" cy="260"/>
              </a:xfrm>
              <a:custGeom>
                <a:avLst/>
                <a:gdLst>
                  <a:gd name="T0" fmla="*/ 15009 w 102"/>
                  <a:gd name="T1" fmla="*/ 1 h 412"/>
                  <a:gd name="T2" fmla="*/ 8990 w 102"/>
                  <a:gd name="T3" fmla="*/ 1 h 412"/>
                  <a:gd name="T4" fmla="*/ 1542 w 102"/>
                  <a:gd name="T5" fmla="*/ 1 h 412"/>
                  <a:gd name="T6" fmla="*/ 5097 w 102"/>
                  <a:gd name="T7" fmla="*/ 1 h 412"/>
                  <a:gd name="T8" fmla="*/ 33368 w 102"/>
                  <a:gd name="T9" fmla="*/ 1 h 412"/>
                  <a:gd name="T10" fmla="*/ 22699 w 102"/>
                  <a:gd name="T11" fmla="*/ 1 h 412"/>
                  <a:gd name="T12" fmla="*/ 10892 w 102"/>
                  <a:gd name="T13" fmla="*/ 1 h 412"/>
                  <a:gd name="T14" fmla="*/ 42311 w 102"/>
                  <a:gd name="T15" fmla="*/ 1 h 412"/>
                  <a:gd name="T16" fmla="*/ 44813 w 102"/>
                  <a:gd name="T17" fmla="*/ 1 h 412"/>
                  <a:gd name="T18" fmla="*/ 37985 w 102"/>
                  <a:gd name="T19" fmla="*/ 1 h 412"/>
                  <a:gd name="T20" fmla="*/ 32763 w 102"/>
                  <a:gd name="T21" fmla="*/ 1 h 412"/>
                  <a:gd name="T22" fmla="*/ 15009 w 102"/>
                  <a:gd name="T23" fmla="*/ 1 h 4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2"/>
                  <a:gd name="T37" fmla="*/ 0 h 412"/>
                  <a:gd name="T38" fmla="*/ 102 w 102"/>
                  <a:gd name="T39" fmla="*/ 412 h 4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2" h="412">
                    <a:moveTo>
                      <a:pt x="32" y="106"/>
                    </a:moveTo>
                    <a:cubicBezTo>
                      <a:pt x="23" y="100"/>
                      <a:pt x="24" y="81"/>
                      <a:pt x="19" y="66"/>
                    </a:cubicBezTo>
                    <a:cubicBezTo>
                      <a:pt x="14" y="51"/>
                      <a:pt x="4" y="3"/>
                      <a:pt x="3" y="16"/>
                    </a:cubicBezTo>
                    <a:cubicBezTo>
                      <a:pt x="2" y="29"/>
                      <a:pt x="0" y="113"/>
                      <a:pt x="11" y="142"/>
                    </a:cubicBezTo>
                    <a:cubicBezTo>
                      <a:pt x="22" y="171"/>
                      <a:pt x="66" y="148"/>
                      <a:pt x="72" y="193"/>
                    </a:cubicBezTo>
                    <a:cubicBezTo>
                      <a:pt x="78" y="238"/>
                      <a:pt x="56" y="412"/>
                      <a:pt x="48" y="412"/>
                    </a:cubicBezTo>
                    <a:cubicBezTo>
                      <a:pt x="40" y="412"/>
                      <a:pt x="17" y="238"/>
                      <a:pt x="24" y="193"/>
                    </a:cubicBezTo>
                    <a:cubicBezTo>
                      <a:pt x="31" y="148"/>
                      <a:pt x="78" y="172"/>
                      <a:pt x="90" y="142"/>
                    </a:cubicBezTo>
                    <a:cubicBezTo>
                      <a:pt x="102" y="112"/>
                      <a:pt x="96" y="26"/>
                      <a:pt x="95" y="13"/>
                    </a:cubicBezTo>
                    <a:cubicBezTo>
                      <a:pt x="94" y="0"/>
                      <a:pt x="86" y="46"/>
                      <a:pt x="82" y="61"/>
                    </a:cubicBezTo>
                    <a:cubicBezTo>
                      <a:pt x="78" y="76"/>
                      <a:pt x="78" y="96"/>
                      <a:pt x="70" y="103"/>
                    </a:cubicBezTo>
                    <a:cubicBezTo>
                      <a:pt x="62" y="110"/>
                      <a:pt x="40" y="106"/>
                      <a:pt x="32" y="106"/>
                    </a:cubicBezTo>
                    <a:close/>
                  </a:path>
                </a:pathLst>
              </a:custGeom>
              <a:gradFill rotWithShape="1">
                <a:gsLst>
                  <a:gs pos="0">
                    <a:srgbClr val="CC99FF"/>
                  </a:gs>
                  <a:gs pos="50000">
                    <a:srgbClr val="E9D2FF"/>
                  </a:gs>
                  <a:gs pos="100000">
                    <a:srgbClr val="CC99FF"/>
                  </a:gs>
                </a:gsLst>
                <a:lin ang="0" scaled="1"/>
              </a:gradFill>
              <a:ln w="9525">
                <a:solidFill>
                  <a:srgbClr val="9933FF"/>
                </a:solidFill>
                <a:round/>
                <a:headEnd/>
                <a:tailEnd/>
              </a:ln>
            </p:spPr>
            <p:txBody>
              <a:bodyPr/>
              <a:lstStyle/>
              <a:p>
                <a:endParaRPr lang="ja-JP" altLang="en-US"/>
              </a:p>
            </p:txBody>
          </p:sp>
          <p:sp>
            <p:nvSpPr>
              <p:cNvPr id="3235" name="Freeform 376"/>
              <p:cNvSpPr>
                <a:spLocks/>
              </p:cNvSpPr>
              <p:nvPr/>
            </p:nvSpPr>
            <p:spPr bwMode="auto">
              <a:xfrm rot="4899412">
                <a:off x="6091" y="1501"/>
                <a:ext cx="121" cy="260"/>
              </a:xfrm>
              <a:custGeom>
                <a:avLst/>
                <a:gdLst>
                  <a:gd name="T0" fmla="*/ 15009 w 102"/>
                  <a:gd name="T1" fmla="*/ 1 h 412"/>
                  <a:gd name="T2" fmla="*/ 8990 w 102"/>
                  <a:gd name="T3" fmla="*/ 1 h 412"/>
                  <a:gd name="T4" fmla="*/ 1542 w 102"/>
                  <a:gd name="T5" fmla="*/ 1 h 412"/>
                  <a:gd name="T6" fmla="*/ 5097 w 102"/>
                  <a:gd name="T7" fmla="*/ 1 h 412"/>
                  <a:gd name="T8" fmla="*/ 33368 w 102"/>
                  <a:gd name="T9" fmla="*/ 1 h 412"/>
                  <a:gd name="T10" fmla="*/ 22699 w 102"/>
                  <a:gd name="T11" fmla="*/ 1 h 412"/>
                  <a:gd name="T12" fmla="*/ 10892 w 102"/>
                  <a:gd name="T13" fmla="*/ 1 h 412"/>
                  <a:gd name="T14" fmla="*/ 42311 w 102"/>
                  <a:gd name="T15" fmla="*/ 1 h 412"/>
                  <a:gd name="T16" fmla="*/ 44813 w 102"/>
                  <a:gd name="T17" fmla="*/ 1 h 412"/>
                  <a:gd name="T18" fmla="*/ 37985 w 102"/>
                  <a:gd name="T19" fmla="*/ 1 h 412"/>
                  <a:gd name="T20" fmla="*/ 32763 w 102"/>
                  <a:gd name="T21" fmla="*/ 1 h 412"/>
                  <a:gd name="T22" fmla="*/ 15009 w 102"/>
                  <a:gd name="T23" fmla="*/ 1 h 4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2"/>
                  <a:gd name="T37" fmla="*/ 0 h 412"/>
                  <a:gd name="T38" fmla="*/ 102 w 102"/>
                  <a:gd name="T39" fmla="*/ 412 h 4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2" h="412">
                    <a:moveTo>
                      <a:pt x="32" y="106"/>
                    </a:moveTo>
                    <a:cubicBezTo>
                      <a:pt x="23" y="100"/>
                      <a:pt x="24" y="81"/>
                      <a:pt x="19" y="66"/>
                    </a:cubicBezTo>
                    <a:cubicBezTo>
                      <a:pt x="14" y="51"/>
                      <a:pt x="4" y="3"/>
                      <a:pt x="3" y="16"/>
                    </a:cubicBezTo>
                    <a:cubicBezTo>
                      <a:pt x="2" y="29"/>
                      <a:pt x="0" y="113"/>
                      <a:pt x="11" y="142"/>
                    </a:cubicBezTo>
                    <a:cubicBezTo>
                      <a:pt x="22" y="171"/>
                      <a:pt x="66" y="148"/>
                      <a:pt x="72" y="193"/>
                    </a:cubicBezTo>
                    <a:cubicBezTo>
                      <a:pt x="78" y="238"/>
                      <a:pt x="56" y="412"/>
                      <a:pt x="48" y="412"/>
                    </a:cubicBezTo>
                    <a:cubicBezTo>
                      <a:pt x="40" y="412"/>
                      <a:pt x="17" y="238"/>
                      <a:pt x="24" y="193"/>
                    </a:cubicBezTo>
                    <a:cubicBezTo>
                      <a:pt x="31" y="148"/>
                      <a:pt x="78" y="172"/>
                      <a:pt x="90" y="142"/>
                    </a:cubicBezTo>
                    <a:cubicBezTo>
                      <a:pt x="102" y="112"/>
                      <a:pt x="96" y="26"/>
                      <a:pt x="95" y="13"/>
                    </a:cubicBezTo>
                    <a:cubicBezTo>
                      <a:pt x="94" y="0"/>
                      <a:pt x="86" y="46"/>
                      <a:pt x="82" y="61"/>
                    </a:cubicBezTo>
                    <a:cubicBezTo>
                      <a:pt x="78" y="76"/>
                      <a:pt x="78" y="96"/>
                      <a:pt x="70" y="103"/>
                    </a:cubicBezTo>
                    <a:cubicBezTo>
                      <a:pt x="62" y="110"/>
                      <a:pt x="40" y="106"/>
                      <a:pt x="32" y="106"/>
                    </a:cubicBezTo>
                    <a:close/>
                  </a:path>
                </a:pathLst>
              </a:custGeom>
              <a:gradFill rotWithShape="1">
                <a:gsLst>
                  <a:gs pos="0">
                    <a:srgbClr val="FF6699"/>
                  </a:gs>
                  <a:gs pos="50000">
                    <a:srgbClr val="FFDAE7"/>
                  </a:gs>
                  <a:gs pos="100000">
                    <a:srgbClr val="FF6699"/>
                  </a:gs>
                </a:gsLst>
                <a:lin ang="0" scaled="1"/>
              </a:gradFill>
              <a:ln w="9525">
                <a:solidFill>
                  <a:srgbClr val="FF0066"/>
                </a:solidFill>
                <a:round/>
                <a:headEnd/>
                <a:tailEnd/>
              </a:ln>
            </p:spPr>
            <p:txBody>
              <a:bodyPr/>
              <a:lstStyle/>
              <a:p>
                <a:endParaRPr lang="ja-JP" altLang="en-US"/>
              </a:p>
            </p:txBody>
          </p:sp>
          <p:sp>
            <p:nvSpPr>
              <p:cNvPr id="3236" name="Line 883"/>
              <p:cNvSpPr>
                <a:spLocks noChangeAspect="1" noChangeShapeType="1"/>
              </p:cNvSpPr>
              <p:nvPr/>
            </p:nvSpPr>
            <p:spPr bwMode="auto">
              <a:xfrm rot="2471860" flipH="1" flipV="1">
                <a:off x="6967" y="1370"/>
                <a:ext cx="18" cy="0"/>
              </a:xfrm>
              <a:prstGeom prst="line">
                <a:avLst/>
              </a:prstGeom>
              <a:noFill/>
              <a:ln w="12700">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37" name="Line 884"/>
              <p:cNvSpPr>
                <a:spLocks noChangeAspect="1" noChangeShapeType="1"/>
              </p:cNvSpPr>
              <p:nvPr/>
            </p:nvSpPr>
            <p:spPr bwMode="auto">
              <a:xfrm rot="2471860" flipH="1" flipV="1">
                <a:off x="6952" y="1358"/>
                <a:ext cx="19" cy="1"/>
              </a:xfrm>
              <a:prstGeom prst="line">
                <a:avLst/>
              </a:prstGeom>
              <a:noFill/>
              <a:ln w="12700">
                <a:solidFill>
                  <a:srgbClr val="00E7E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38" name="Line 885"/>
              <p:cNvSpPr>
                <a:spLocks noChangeAspect="1" noChangeShapeType="1"/>
              </p:cNvSpPr>
              <p:nvPr/>
            </p:nvSpPr>
            <p:spPr bwMode="auto">
              <a:xfrm rot="2471860" flipV="1">
                <a:off x="6960" y="1348"/>
                <a:ext cx="19"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39" name="Line 886"/>
              <p:cNvSpPr>
                <a:spLocks noChangeAspect="1" noChangeShapeType="1"/>
              </p:cNvSpPr>
              <p:nvPr/>
            </p:nvSpPr>
            <p:spPr bwMode="auto">
              <a:xfrm rot="2471860" flipV="1">
                <a:off x="6974" y="1359"/>
                <a:ext cx="18" cy="0"/>
              </a:xfrm>
              <a:prstGeom prst="line">
                <a:avLst/>
              </a:prstGeom>
              <a:noFill/>
              <a:ln w="127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40" name="Line 887"/>
              <p:cNvSpPr>
                <a:spLocks noChangeAspect="1" noChangeShapeType="1"/>
              </p:cNvSpPr>
              <p:nvPr/>
            </p:nvSpPr>
            <p:spPr bwMode="auto">
              <a:xfrm rot="3396647" flipH="1" flipV="1">
                <a:off x="6924" y="1396"/>
                <a:ext cx="15"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41" name="Line 888"/>
              <p:cNvSpPr>
                <a:spLocks noChangeAspect="1" noChangeShapeType="1"/>
              </p:cNvSpPr>
              <p:nvPr/>
            </p:nvSpPr>
            <p:spPr bwMode="auto">
              <a:xfrm rot="3396647" flipH="1" flipV="1">
                <a:off x="6918" y="1384"/>
                <a:ext cx="16" cy="1"/>
              </a:xfrm>
              <a:prstGeom prst="line">
                <a:avLst/>
              </a:prstGeom>
              <a:noFill/>
              <a:ln w="127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42" name="Line 889"/>
              <p:cNvSpPr>
                <a:spLocks noChangeAspect="1" noChangeShapeType="1"/>
              </p:cNvSpPr>
              <p:nvPr/>
            </p:nvSpPr>
            <p:spPr bwMode="auto">
              <a:xfrm rot="3396647" flipV="1">
                <a:off x="6931" y="1376"/>
                <a:ext cx="15" cy="1"/>
              </a:xfrm>
              <a:prstGeom prst="line">
                <a:avLst/>
              </a:prstGeom>
              <a:noFill/>
              <a:ln w="12700">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43" name="Line 890"/>
              <p:cNvSpPr>
                <a:spLocks noChangeAspect="1" noChangeShapeType="1"/>
              </p:cNvSpPr>
              <p:nvPr/>
            </p:nvSpPr>
            <p:spPr bwMode="auto">
              <a:xfrm rot="3396647" flipV="1">
                <a:off x="6940" y="1387"/>
                <a:ext cx="16" cy="1"/>
              </a:xfrm>
              <a:prstGeom prst="line">
                <a:avLst/>
              </a:prstGeom>
              <a:noFill/>
              <a:ln w="12700">
                <a:solidFill>
                  <a:srgbClr val="00E7E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44" name="Line 891"/>
              <p:cNvSpPr>
                <a:spLocks noChangeAspect="1" noChangeShapeType="1"/>
              </p:cNvSpPr>
              <p:nvPr/>
            </p:nvSpPr>
            <p:spPr bwMode="auto">
              <a:xfrm rot="4591772" flipV="1">
                <a:off x="6887" y="1393"/>
                <a:ext cx="15"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45" name="Line 892"/>
              <p:cNvSpPr>
                <a:spLocks noChangeAspect="1" noChangeShapeType="1"/>
              </p:cNvSpPr>
              <p:nvPr/>
            </p:nvSpPr>
            <p:spPr bwMode="auto">
              <a:xfrm rot="4591772" flipV="1">
                <a:off x="6890" y="1408"/>
                <a:ext cx="15" cy="0"/>
              </a:xfrm>
              <a:prstGeom prst="line">
                <a:avLst/>
              </a:prstGeom>
              <a:noFill/>
              <a:ln w="127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46" name="Line 893"/>
              <p:cNvSpPr>
                <a:spLocks noChangeAspect="1" noChangeShapeType="1"/>
              </p:cNvSpPr>
              <p:nvPr/>
            </p:nvSpPr>
            <p:spPr bwMode="auto">
              <a:xfrm rot="4591772" flipV="1">
                <a:off x="6868" y="1398"/>
                <a:ext cx="15"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47" name="Line 894"/>
              <p:cNvSpPr>
                <a:spLocks noChangeAspect="1" noChangeShapeType="1"/>
              </p:cNvSpPr>
              <p:nvPr/>
            </p:nvSpPr>
            <p:spPr bwMode="auto">
              <a:xfrm rot="4591772" flipV="1">
                <a:off x="6871" y="1411"/>
                <a:ext cx="15" cy="0"/>
              </a:xfrm>
              <a:prstGeom prst="line">
                <a:avLst/>
              </a:prstGeom>
              <a:noFill/>
              <a:ln w="127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48" name="Line 895"/>
              <p:cNvSpPr>
                <a:spLocks noChangeAspect="1" noChangeShapeType="1"/>
              </p:cNvSpPr>
              <p:nvPr/>
            </p:nvSpPr>
            <p:spPr bwMode="auto">
              <a:xfrm rot="536229" flipH="1" flipV="1">
                <a:off x="6982" y="1331"/>
                <a:ext cx="18" cy="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49" name="Line 896"/>
              <p:cNvSpPr>
                <a:spLocks noChangeAspect="1" noChangeShapeType="1"/>
              </p:cNvSpPr>
              <p:nvPr/>
            </p:nvSpPr>
            <p:spPr bwMode="auto">
              <a:xfrm rot="536229" flipH="1" flipV="1">
                <a:off x="6965" y="1329"/>
                <a:ext cx="18" cy="0"/>
              </a:xfrm>
              <a:prstGeom prst="line">
                <a:avLst/>
              </a:prstGeom>
              <a:noFill/>
              <a:ln w="127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50" name="Line 897"/>
              <p:cNvSpPr>
                <a:spLocks noChangeAspect="1" noChangeShapeType="1"/>
              </p:cNvSpPr>
              <p:nvPr/>
            </p:nvSpPr>
            <p:spPr bwMode="auto">
              <a:xfrm rot="536229" flipV="1">
                <a:off x="6967" y="1314"/>
                <a:ext cx="19" cy="1"/>
              </a:xfrm>
              <a:prstGeom prst="line">
                <a:avLst/>
              </a:prstGeom>
              <a:noFill/>
              <a:ln w="12700">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51" name="Line 898"/>
              <p:cNvSpPr>
                <a:spLocks noChangeAspect="1" noChangeShapeType="1"/>
              </p:cNvSpPr>
              <p:nvPr/>
            </p:nvSpPr>
            <p:spPr bwMode="auto">
              <a:xfrm rot="536229" flipV="1">
                <a:off x="6984" y="1317"/>
                <a:ext cx="19" cy="1"/>
              </a:xfrm>
              <a:prstGeom prst="line">
                <a:avLst/>
              </a:prstGeom>
              <a:noFill/>
              <a:ln w="12700">
                <a:solidFill>
                  <a:srgbClr val="00E7E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252" name="Freeform 899"/>
              <p:cNvSpPr>
                <a:spLocks noChangeAspect="1"/>
              </p:cNvSpPr>
              <p:nvPr/>
            </p:nvSpPr>
            <p:spPr bwMode="auto">
              <a:xfrm rot="2269065" flipH="1" flipV="1">
                <a:off x="6966" y="1340"/>
                <a:ext cx="28" cy="49"/>
              </a:xfrm>
              <a:custGeom>
                <a:avLst/>
                <a:gdLst>
                  <a:gd name="T0" fmla="*/ 0 w 72"/>
                  <a:gd name="T1" fmla="*/ 0 h 153"/>
                  <a:gd name="T2" fmla="*/ 0 w 72"/>
                  <a:gd name="T3" fmla="*/ 0 h 153"/>
                  <a:gd name="T4" fmla="*/ 0 w 72"/>
                  <a:gd name="T5" fmla="*/ 0 h 153"/>
                  <a:gd name="T6" fmla="*/ 0 w 72"/>
                  <a:gd name="T7" fmla="*/ 0 h 153"/>
                  <a:gd name="T8" fmla="*/ 0 60000 65536"/>
                  <a:gd name="T9" fmla="*/ 0 60000 65536"/>
                  <a:gd name="T10" fmla="*/ 0 60000 65536"/>
                  <a:gd name="T11" fmla="*/ 0 60000 65536"/>
                  <a:gd name="T12" fmla="*/ 0 w 72"/>
                  <a:gd name="T13" fmla="*/ 0 h 153"/>
                  <a:gd name="T14" fmla="*/ 72 w 72"/>
                  <a:gd name="T15" fmla="*/ 153 h 153"/>
                </a:gdLst>
                <a:ahLst/>
                <a:cxnLst>
                  <a:cxn ang="T8">
                    <a:pos x="T0" y="T1"/>
                  </a:cxn>
                  <a:cxn ang="T9">
                    <a:pos x="T2" y="T3"/>
                  </a:cxn>
                  <a:cxn ang="T10">
                    <a:pos x="T4" y="T5"/>
                  </a:cxn>
                  <a:cxn ang="T11">
                    <a:pos x="T6" y="T7"/>
                  </a:cxn>
                </a:cxnLst>
                <a:rect l="T12" t="T13" r="T14" b="T15"/>
                <a:pathLst>
                  <a:path w="72" h="153">
                    <a:moveTo>
                      <a:pt x="72" y="0"/>
                    </a:moveTo>
                    <a:cubicBezTo>
                      <a:pt x="62" y="8"/>
                      <a:pt x="19" y="33"/>
                      <a:pt x="9" y="49"/>
                    </a:cubicBezTo>
                    <a:cubicBezTo>
                      <a:pt x="0" y="64"/>
                      <a:pt x="7" y="78"/>
                      <a:pt x="16" y="95"/>
                    </a:cubicBezTo>
                    <a:cubicBezTo>
                      <a:pt x="25" y="112"/>
                      <a:pt x="56" y="141"/>
                      <a:pt x="66" y="153"/>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253" name="Freeform 900"/>
              <p:cNvSpPr>
                <a:spLocks noChangeAspect="1"/>
              </p:cNvSpPr>
              <p:nvPr/>
            </p:nvSpPr>
            <p:spPr bwMode="auto">
              <a:xfrm rot="2269065" flipH="1" flipV="1">
                <a:off x="6952" y="1332"/>
                <a:ext cx="21" cy="41"/>
              </a:xfrm>
              <a:custGeom>
                <a:avLst/>
                <a:gdLst>
                  <a:gd name="T0" fmla="*/ 0 w 66"/>
                  <a:gd name="T1" fmla="*/ 0 h 161"/>
                  <a:gd name="T2" fmla="*/ 0 w 66"/>
                  <a:gd name="T3" fmla="*/ 0 h 161"/>
                  <a:gd name="T4" fmla="*/ 0 w 66"/>
                  <a:gd name="T5" fmla="*/ 0 h 161"/>
                  <a:gd name="T6" fmla="*/ 0 w 66"/>
                  <a:gd name="T7" fmla="*/ 0 h 161"/>
                  <a:gd name="T8" fmla="*/ 0 60000 65536"/>
                  <a:gd name="T9" fmla="*/ 0 60000 65536"/>
                  <a:gd name="T10" fmla="*/ 0 60000 65536"/>
                  <a:gd name="T11" fmla="*/ 0 60000 65536"/>
                  <a:gd name="T12" fmla="*/ 0 w 66"/>
                  <a:gd name="T13" fmla="*/ 0 h 161"/>
                  <a:gd name="T14" fmla="*/ 66 w 66"/>
                  <a:gd name="T15" fmla="*/ 161 h 161"/>
                </a:gdLst>
                <a:ahLst/>
                <a:cxnLst>
                  <a:cxn ang="T8">
                    <a:pos x="T0" y="T1"/>
                  </a:cxn>
                  <a:cxn ang="T9">
                    <a:pos x="T2" y="T3"/>
                  </a:cxn>
                  <a:cxn ang="T10">
                    <a:pos x="T4" y="T5"/>
                  </a:cxn>
                  <a:cxn ang="T11">
                    <a:pos x="T6" y="T7"/>
                  </a:cxn>
                </a:cxnLst>
                <a:rect l="T12" t="T13" r="T14" b="T15"/>
                <a:pathLst>
                  <a:path w="66" h="161">
                    <a:moveTo>
                      <a:pt x="0" y="0"/>
                    </a:moveTo>
                    <a:cubicBezTo>
                      <a:pt x="9" y="8"/>
                      <a:pt x="47" y="33"/>
                      <a:pt x="56" y="51"/>
                    </a:cubicBezTo>
                    <a:cubicBezTo>
                      <a:pt x="66" y="70"/>
                      <a:pt x="64" y="93"/>
                      <a:pt x="56" y="111"/>
                    </a:cubicBezTo>
                    <a:cubicBezTo>
                      <a:pt x="48" y="130"/>
                      <a:pt x="17" y="152"/>
                      <a:pt x="9" y="161"/>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254" name="Freeform 901"/>
              <p:cNvSpPr>
                <a:spLocks noChangeAspect="1"/>
              </p:cNvSpPr>
              <p:nvPr/>
            </p:nvSpPr>
            <p:spPr bwMode="auto">
              <a:xfrm rot="3193852" flipH="1" flipV="1">
                <a:off x="6932" y="1368"/>
                <a:ext cx="19" cy="49"/>
              </a:xfrm>
              <a:custGeom>
                <a:avLst/>
                <a:gdLst>
                  <a:gd name="T0" fmla="*/ 0 w 72"/>
                  <a:gd name="T1" fmla="*/ 0 h 153"/>
                  <a:gd name="T2" fmla="*/ 0 w 72"/>
                  <a:gd name="T3" fmla="*/ 0 h 153"/>
                  <a:gd name="T4" fmla="*/ 0 w 72"/>
                  <a:gd name="T5" fmla="*/ 0 h 153"/>
                  <a:gd name="T6" fmla="*/ 0 w 72"/>
                  <a:gd name="T7" fmla="*/ 0 h 153"/>
                  <a:gd name="T8" fmla="*/ 0 60000 65536"/>
                  <a:gd name="T9" fmla="*/ 0 60000 65536"/>
                  <a:gd name="T10" fmla="*/ 0 60000 65536"/>
                  <a:gd name="T11" fmla="*/ 0 60000 65536"/>
                  <a:gd name="T12" fmla="*/ 0 w 72"/>
                  <a:gd name="T13" fmla="*/ 0 h 153"/>
                  <a:gd name="T14" fmla="*/ 72 w 72"/>
                  <a:gd name="T15" fmla="*/ 153 h 153"/>
                </a:gdLst>
                <a:ahLst/>
                <a:cxnLst>
                  <a:cxn ang="T8">
                    <a:pos x="T0" y="T1"/>
                  </a:cxn>
                  <a:cxn ang="T9">
                    <a:pos x="T2" y="T3"/>
                  </a:cxn>
                  <a:cxn ang="T10">
                    <a:pos x="T4" y="T5"/>
                  </a:cxn>
                  <a:cxn ang="T11">
                    <a:pos x="T6" y="T7"/>
                  </a:cxn>
                </a:cxnLst>
                <a:rect l="T12" t="T13" r="T14" b="T15"/>
                <a:pathLst>
                  <a:path w="72" h="153">
                    <a:moveTo>
                      <a:pt x="72" y="0"/>
                    </a:moveTo>
                    <a:cubicBezTo>
                      <a:pt x="62" y="8"/>
                      <a:pt x="19" y="33"/>
                      <a:pt x="9" y="49"/>
                    </a:cubicBezTo>
                    <a:cubicBezTo>
                      <a:pt x="0" y="64"/>
                      <a:pt x="7" y="78"/>
                      <a:pt x="16" y="95"/>
                    </a:cubicBezTo>
                    <a:cubicBezTo>
                      <a:pt x="25" y="112"/>
                      <a:pt x="56" y="141"/>
                      <a:pt x="66" y="153"/>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255" name="Freeform 902"/>
              <p:cNvSpPr>
                <a:spLocks noChangeAspect="1"/>
              </p:cNvSpPr>
              <p:nvPr/>
            </p:nvSpPr>
            <p:spPr bwMode="auto">
              <a:xfrm rot="3193852" flipH="1" flipV="1">
                <a:off x="6920" y="1355"/>
                <a:ext cx="17" cy="51"/>
              </a:xfrm>
              <a:custGeom>
                <a:avLst/>
                <a:gdLst>
                  <a:gd name="T0" fmla="*/ 0 w 66"/>
                  <a:gd name="T1" fmla="*/ 0 h 161"/>
                  <a:gd name="T2" fmla="*/ 0 w 66"/>
                  <a:gd name="T3" fmla="*/ 0 h 161"/>
                  <a:gd name="T4" fmla="*/ 0 w 66"/>
                  <a:gd name="T5" fmla="*/ 0 h 161"/>
                  <a:gd name="T6" fmla="*/ 0 w 66"/>
                  <a:gd name="T7" fmla="*/ 0 h 161"/>
                  <a:gd name="T8" fmla="*/ 0 60000 65536"/>
                  <a:gd name="T9" fmla="*/ 0 60000 65536"/>
                  <a:gd name="T10" fmla="*/ 0 60000 65536"/>
                  <a:gd name="T11" fmla="*/ 0 60000 65536"/>
                  <a:gd name="T12" fmla="*/ 0 w 66"/>
                  <a:gd name="T13" fmla="*/ 0 h 161"/>
                  <a:gd name="T14" fmla="*/ 66 w 66"/>
                  <a:gd name="T15" fmla="*/ 161 h 161"/>
                </a:gdLst>
                <a:ahLst/>
                <a:cxnLst>
                  <a:cxn ang="T8">
                    <a:pos x="T0" y="T1"/>
                  </a:cxn>
                  <a:cxn ang="T9">
                    <a:pos x="T2" y="T3"/>
                  </a:cxn>
                  <a:cxn ang="T10">
                    <a:pos x="T4" y="T5"/>
                  </a:cxn>
                  <a:cxn ang="T11">
                    <a:pos x="T6" y="T7"/>
                  </a:cxn>
                </a:cxnLst>
                <a:rect l="T12" t="T13" r="T14" b="T15"/>
                <a:pathLst>
                  <a:path w="66" h="161">
                    <a:moveTo>
                      <a:pt x="0" y="0"/>
                    </a:moveTo>
                    <a:cubicBezTo>
                      <a:pt x="9" y="8"/>
                      <a:pt x="47" y="33"/>
                      <a:pt x="56" y="51"/>
                    </a:cubicBezTo>
                    <a:cubicBezTo>
                      <a:pt x="66" y="70"/>
                      <a:pt x="64" y="93"/>
                      <a:pt x="56" y="111"/>
                    </a:cubicBezTo>
                    <a:cubicBezTo>
                      <a:pt x="48" y="130"/>
                      <a:pt x="17" y="152"/>
                      <a:pt x="9" y="161"/>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256" name="Freeform 903"/>
              <p:cNvSpPr>
                <a:spLocks noChangeAspect="1"/>
              </p:cNvSpPr>
              <p:nvPr/>
            </p:nvSpPr>
            <p:spPr bwMode="auto">
              <a:xfrm rot="4388977" flipH="1" flipV="1">
                <a:off x="6883" y="1387"/>
                <a:ext cx="19" cy="49"/>
              </a:xfrm>
              <a:custGeom>
                <a:avLst/>
                <a:gdLst>
                  <a:gd name="T0" fmla="*/ 0 w 72"/>
                  <a:gd name="T1" fmla="*/ 0 h 153"/>
                  <a:gd name="T2" fmla="*/ 0 w 72"/>
                  <a:gd name="T3" fmla="*/ 0 h 153"/>
                  <a:gd name="T4" fmla="*/ 0 w 72"/>
                  <a:gd name="T5" fmla="*/ 0 h 153"/>
                  <a:gd name="T6" fmla="*/ 0 w 72"/>
                  <a:gd name="T7" fmla="*/ 0 h 153"/>
                  <a:gd name="T8" fmla="*/ 0 60000 65536"/>
                  <a:gd name="T9" fmla="*/ 0 60000 65536"/>
                  <a:gd name="T10" fmla="*/ 0 60000 65536"/>
                  <a:gd name="T11" fmla="*/ 0 60000 65536"/>
                  <a:gd name="T12" fmla="*/ 0 w 72"/>
                  <a:gd name="T13" fmla="*/ 0 h 153"/>
                  <a:gd name="T14" fmla="*/ 72 w 72"/>
                  <a:gd name="T15" fmla="*/ 153 h 153"/>
                </a:gdLst>
                <a:ahLst/>
                <a:cxnLst>
                  <a:cxn ang="T8">
                    <a:pos x="T0" y="T1"/>
                  </a:cxn>
                  <a:cxn ang="T9">
                    <a:pos x="T2" y="T3"/>
                  </a:cxn>
                  <a:cxn ang="T10">
                    <a:pos x="T4" y="T5"/>
                  </a:cxn>
                  <a:cxn ang="T11">
                    <a:pos x="T6" y="T7"/>
                  </a:cxn>
                </a:cxnLst>
                <a:rect l="T12" t="T13" r="T14" b="T15"/>
                <a:pathLst>
                  <a:path w="72" h="153">
                    <a:moveTo>
                      <a:pt x="72" y="0"/>
                    </a:moveTo>
                    <a:cubicBezTo>
                      <a:pt x="62" y="8"/>
                      <a:pt x="19" y="33"/>
                      <a:pt x="9" y="49"/>
                    </a:cubicBezTo>
                    <a:cubicBezTo>
                      <a:pt x="0" y="64"/>
                      <a:pt x="7" y="78"/>
                      <a:pt x="16" y="95"/>
                    </a:cubicBezTo>
                    <a:cubicBezTo>
                      <a:pt x="25" y="112"/>
                      <a:pt x="56" y="141"/>
                      <a:pt x="66" y="153"/>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257" name="Freeform 904"/>
              <p:cNvSpPr>
                <a:spLocks noChangeAspect="1"/>
              </p:cNvSpPr>
              <p:nvPr/>
            </p:nvSpPr>
            <p:spPr bwMode="auto">
              <a:xfrm rot="4388977" flipH="1" flipV="1">
                <a:off x="6877" y="1370"/>
                <a:ext cx="17" cy="51"/>
              </a:xfrm>
              <a:custGeom>
                <a:avLst/>
                <a:gdLst>
                  <a:gd name="T0" fmla="*/ 0 w 66"/>
                  <a:gd name="T1" fmla="*/ 0 h 161"/>
                  <a:gd name="T2" fmla="*/ 0 w 66"/>
                  <a:gd name="T3" fmla="*/ 0 h 161"/>
                  <a:gd name="T4" fmla="*/ 0 w 66"/>
                  <a:gd name="T5" fmla="*/ 0 h 161"/>
                  <a:gd name="T6" fmla="*/ 0 w 66"/>
                  <a:gd name="T7" fmla="*/ 0 h 161"/>
                  <a:gd name="T8" fmla="*/ 0 60000 65536"/>
                  <a:gd name="T9" fmla="*/ 0 60000 65536"/>
                  <a:gd name="T10" fmla="*/ 0 60000 65536"/>
                  <a:gd name="T11" fmla="*/ 0 60000 65536"/>
                  <a:gd name="T12" fmla="*/ 0 w 66"/>
                  <a:gd name="T13" fmla="*/ 0 h 161"/>
                  <a:gd name="T14" fmla="*/ 66 w 66"/>
                  <a:gd name="T15" fmla="*/ 161 h 161"/>
                </a:gdLst>
                <a:ahLst/>
                <a:cxnLst>
                  <a:cxn ang="T8">
                    <a:pos x="T0" y="T1"/>
                  </a:cxn>
                  <a:cxn ang="T9">
                    <a:pos x="T2" y="T3"/>
                  </a:cxn>
                  <a:cxn ang="T10">
                    <a:pos x="T4" y="T5"/>
                  </a:cxn>
                  <a:cxn ang="T11">
                    <a:pos x="T6" y="T7"/>
                  </a:cxn>
                </a:cxnLst>
                <a:rect l="T12" t="T13" r="T14" b="T15"/>
                <a:pathLst>
                  <a:path w="66" h="161">
                    <a:moveTo>
                      <a:pt x="0" y="0"/>
                    </a:moveTo>
                    <a:cubicBezTo>
                      <a:pt x="9" y="8"/>
                      <a:pt x="47" y="33"/>
                      <a:pt x="56" y="51"/>
                    </a:cubicBezTo>
                    <a:cubicBezTo>
                      <a:pt x="66" y="70"/>
                      <a:pt x="64" y="93"/>
                      <a:pt x="56" y="111"/>
                    </a:cubicBezTo>
                    <a:cubicBezTo>
                      <a:pt x="48" y="130"/>
                      <a:pt x="17" y="152"/>
                      <a:pt x="9" y="161"/>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258" name="Freeform 905"/>
              <p:cNvSpPr>
                <a:spLocks noChangeAspect="1"/>
              </p:cNvSpPr>
              <p:nvPr/>
            </p:nvSpPr>
            <p:spPr bwMode="auto">
              <a:xfrm rot="333434" flipH="1" flipV="1">
                <a:off x="6985" y="1302"/>
                <a:ext cx="23" cy="40"/>
              </a:xfrm>
              <a:custGeom>
                <a:avLst/>
                <a:gdLst>
                  <a:gd name="T0" fmla="*/ 0 w 72"/>
                  <a:gd name="T1" fmla="*/ 0 h 153"/>
                  <a:gd name="T2" fmla="*/ 0 w 72"/>
                  <a:gd name="T3" fmla="*/ 0 h 153"/>
                  <a:gd name="T4" fmla="*/ 0 w 72"/>
                  <a:gd name="T5" fmla="*/ 0 h 153"/>
                  <a:gd name="T6" fmla="*/ 0 w 72"/>
                  <a:gd name="T7" fmla="*/ 0 h 153"/>
                  <a:gd name="T8" fmla="*/ 0 60000 65536"/>
                  <a:gd name="T9" fmla="*/ 0 60000 65536"/>
                  <a:gd name="T10" fmla="*/ 0 60000 65536"/>
                  <a:gd name="T11" fmla="*/ 0 60000 65536"/>
                  <a:gd name="T12" fmla="*/ 0 w 72"/>
                  <a:gd name="T13" fmla="*/ 0 h 153"/>
                  <a:gd name="T14" fmla="*/ 72 w 72"/>
                  <a:gd name="T15" fmla="*/ 153 h 153"/>
                </a:gdLst>
                <a:ahLst/>
                <a:cxnLst>
                  <a:cxn ang="T8">
                    <a:pos x="T0" y="T1"/>
                  </a:cxn>
                  <a:cxn ang="T9">
                    <a:pos x="T2" y="T3"/>
                  </a:cxn>
                  <a:cxn ang="T10">
                    <a:pos x="T4" y="T5"/>
                  </a:cxn>
                  <a:cxn ang="T11">
                    <a:pos x="T6" y="T7"/>
                  </a:cxn>
                </a:cxnLst>
                <a:rect l="T12" t="T13" r="T14" b="T15"/>
                <a:pathLst>
                  <a:path w="72" h="153">
                    <a:moveTo>
                      <a:pt x="72" y="0"/>
                    </a:moveTo>
                    <a:cubicBezTo>
                      <a:pt x="62" y="8"/>
                      <a:pt x="19" y="33"/>
                      <a:pt x="9" y="49"/>
                    </a:cubicBezTo>
                    <a:cubicBezTo>
                      <a:pt x="0" y="64"/>
                      <a:pt x="7" y="78"/>
                      <a:pt x="16" y="95"/>
                    </a:cubicBezTo>
                    <a:cubicBezTo>
                      <a:pt x="25" y="112"/>
                      <a:pt x="56" y="141"/>
                      <a:pt x="66" y="153"/>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259" name="Freeform 906"/>
              <p:cNvSpPr>
                <a:spLocks noChangeAspect="1"/>
              </p:cNvSpPr>
              <p:nvPr/>
            </p:nvSpPr>
            <p:spPr bwMode="auto">
              <a:xfrm rot="333434" flipH="1" flipV="1">
                <a:off x="6963" y="1300"/>
                <a:ext cx="22" cy="42"/>
              </a:xfrm>
              <a:custGeom>
                <a:avLst/>
                <a:gdLst>
                  <a:gd name="T0" fmla="*/ 0 w 66"/>
                  <a:gd name="T1" fmla="*/ 0 h 161"/>
                  <a:gd name="T2" fmla="*/ 0 w 66"/>
                  <a:gd name="T3" fmla="*/ 0 h 161"/>
                  <a:gd name="T4" fmla="*/ 0 w 66"/>
                  <a:gd name="T5" fmla="*/ 0 h 161"/>
                  <a:gd name="T6" fmla="*/ 0 w 66"/>
                  <a:gd name="T7" fmla="*/ 0 h 161"/>
                  <a:gd name="T8" fmla="*/ 0 60000 65536"/>
                  <a:gd name="T9" fmla="*/ 0 60000 65536"/>
                  <a:gd name="T10" fmla="*/ 0 60000 65536"/>
                  <a:gd name="T11" fmla="*/ 0 60000 65536"/>
                  <a:gd name="T12" fmla="*/ 0 w 66"/>
                  <a:gd name="T13" fmla="*/ 0 h 161"/>
                  <a:gd name="T14" fmla="*/ 66 w 66"/>
                  <a:gd name="T15" fmla="*/ 161 h 161"/>
                </a:gdLst>
                <a:ahLst/>
                <a:cxnLst>
                  <a:cxn ang="T8">
                    <a:pos x="T0" y="T1"/>
                  </a:cxn>
                  <a:cxn ang="T9">
                    <a:pos x="T2" y="T3"/>
                  </a:cxn>
                  <a:cxn ang="T10">
                    <a:pos x="T4" y="T5"/>
                  </a:cxn>
                  <a:cxn ang="T11">
                    <a:pos x="T6" y="T7"/>
                  </a:cxn>
                </a:cxnLst>
                <a:rect l="T12" t="T13" r="T14" b="T15"/>
                <a:pathLst>
                  <a:path w="66" h="161">
                    <a:moveTo>
                      <a:pt x="0" y="0"/>
                    </a:moveTo>
                    <a:cubicBezTo>
                      <a:pt x="9" y="8"/>
                      <a:pt x="47" y="33"/>
                      <a:pt x="56" y="51"/>
                    </a:cubicBezTo>
                    <a:cubicBezTo>
                      <a:pt x="66" y="70"/>
                      <a:pt x="64" y="93"/>
                      <a:pt x="56" y="111"/>
                    </a:cubicBezTo>
                    <a:cubicBezTo>
                      <a:pt x="48" y="130"/>
                      <a:pt x="17" y="152"/>
                      <a:pt x="9" y="161"/>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260" name="Line 908"/>
              <p:cNvSpPr>
                <a:spLocks noChangeShapeType="1"/>
              </p:cNvSpPr>
              <p:nvPr/>
            </p:nvSpPr>
            <p:spPr bwMode="auto">
              <a:xfrm flipH="1">
                <a:off x="6823" y="1343"/>
                <a:ext cx="113" cy="0"/>
              </a:xfrm>
              <a:prstGeom prst="line">
                <a:avLst/>
              </a:prstGeom>
              <a:noFill/>
              <a:ln w="9525">
                <a:solidFill>
                  <a:schemeClr val="tx1"/>
                </a:solidFill>
                <a:round/>
                <a:headEnd/>
                <a:tailEnd type="arrow" w="med" len="sm"/>
              </a:ln>
              <a:extLst>
                <a:ext uri="{909E8E84-426E-40DD-AFC4-6F175D3DCCD1}">
                  <a14:hiddenFill xmlns:a14="http://schemas.microsoft.com/office/drawing/2010/main">
                    <a:noFill/>
                  </a14:hiddenFill>
                </a:ext>
              </a:extLst>
            </p:spPr>
            <p:txBody>
              <a:bodyPr/>
              <a:lstStyle/>
              <a:p>
                <a:endParaRPr lang="ja-JP" altLang="en-US"/>
              </a:p>
            </p:txBody>
          </p:sp>
          <p:sp>
            <p:nvSpPr>
              <p:cNvPr id="3261" name="Oval 909"/>
              <p:cNvSpPr>
                <a:spLocks noChangeArrowheads="1"/>
              </p:cNvSpPr>
              <p:nvPr/>
            </p:nvSpPr>
            <p:spPr bwMode="auto">
              <a:xfrm>
                <a:off x="6756" y="1327"/>
                <a:ext cx="46" cy="46"/>
              </a:xfrm>
              <a:prstGeom prst="ellipse">
                <a:avLst/>
              </a:prstGeom>
              <a:solidFill>
                <a:srgbClr val="FF0000"/>
              </a:solidFill>
              <a:ln w="9525">
                <a:solidFill>
                  <a:schemeClr val="bg2"/>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grpSp>
        <p:sp>
          <p:nvSpPr>
            <p:cNvPr id="3091" name="Text Box 202"/>
            <p:cNvSpPr txBox="1">
              <a:spLocks noChangeArrowheads="1"/>
            </p:cNvSpPr>
            <p:nvPr/>
          </p:nvSpPr>
          <p:spPr bwMode="auto">
            <a:xfrm>
              <a:off x="4386" y="1519"/>
              <a:ext cx="1282"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lnSpc>
                  <a:spcPct val="90000"/>
                </a:lnSpc>
              </a:pPr>
              <a:r>
                <a:rPr lang="en-US" altLang="ja-JP" sz="1600" u="sng" dirty="0">
                  <a:latin typeface="HGP創英角ｺﾞｼｯｸUB" panose="020B0900000000000000" pitchFamily="50" charset="-128"/>
                  <a:ea typeface="HGP創英角ｺﾞｼｯｸUB" panose="020B0900000000000000" pitchFamily="50" charset="-128"/>
                </a:rPr>
                <a:t>Antigen-specific </a:t>
              </a:r>
            </a:p>
            <a:p>
              <a:pPr eaLnBrk="1" hangingPunct="1">
                <a:lnSpc>
                  <a:spcPct val="90000"/>
                </a:lnSpc>
              </a:pPr>
              <a:r>
                <a:rPr lang="en-US" altLang="ja-JP" sz="1600" u="sng" dirty="0" smtClean="0">
                  <a:latin typeface="HGP創英角ｺﾞｼｯｸUB" panose="020B0900000000000000" pitchFamily="50" charset="-128"/>
                  <a:ea typeface="HGP創英角ｺﾞｼｯｸUB" panose="020B0900000000000000" pitchFamily="50" charset="-128"/>
                </a:rPr>
                <a:t>activation</a:t>
              </a:r>
              <a:endParaRPr lang="en-US" altLang="ja-JP" sz="1600" u="sng" dirty="0">
                <a:latin typeface="HGP創英角ｺﾞｼｯｸUB" panose="020B0900000000000000" pitchFamily="50" charset="-128"/>
                <a:ea typeface="HGP創英角ｺﾞｼｯｸUB" panose="020B0900000000000000" pitchFamily="50" charset="-128"/>
              </a:endParaRPr>
            </a:p>
          </p:txBody>
        </p:sp>
        <p:grpSp>
          <p:nvGrpSpPr>
            <p:cNvPr id="3092" name="Group 216"/>
            <p:cNvGrpSpPr>
              <a:grpSpLocks noChangeAspect="1"/>
            </p:cNvGrpSpPr>
            <p:nvPr/>
          </p:nvGrpSpPr>
          <p:grpSpPr bwMode="auto">
            <a:xfrm>
              <a:off x="4112" y="1933"/>
              <a:ext cx="290" cy="278"/>
              <a:chOff x="528" y="528"/>
              <a:chExt cx="1008" cy="1008"/>
            </a:xfrm>
          </p:grpSpPr>
          <p:sp>
            <p:nvSpPr>
              <p:cNvPr id="3207" name="Freeform 217"/>
              <p:cNvSpPr>
                <a:spLocks noChangeAspect="1"/>
              </p:cNvSpPr>
              <p:nvPr/>
            </p:nvSpPr>
            <p:spPr bwMode="auto">
              <a:xfrm>
                <a:off x="528" y="528"/>
                <a:ext cx="1008" cy="1008"/>
              </a:xfrm>
              <a:custGeom>
                <a:avLst/>
                <a:gdLst>
                  <a:gd name="T0" fmla="*/ 2147483647 w 412"/>
                  <a:gd name="T1" fmla="*/ 2147483647 h 417"/>
                  <a:gd name="T2" fmla="*/ 2147483647 w 412"/>
                  <a:gd name="T3" fmla="*/ 2147483647 h 417"/>
                  <a:gd name="T4" fmla="*/ 2147483647 w 412"/>
                  <a:gd name="T5" fmla="*/ 2147483647 h 417"/>
                  <a:gd name="T6" fmla="*/ 2147483647 w 412"/>
                  <a:gd name="T7" fmla="*/ 2147483647 h 417"/>
                  <a:gd name="T8" fmla="*/ 2147483647 w 412"/>
                  <a:gd name="T9" fmla="*/ 2147483647 h 417"/>
                  <a:gd name="T10" fmla="*/ 2147483647 w 412"/>
                  <a:gd name="T11" fmla="*/ 2147483647 h 417"/>
                  <a:gd name="T12" fmla="*/ 2147483647 w 412"/>
                  <a:gd name="T13" fmla="*/ 2147483647 h 417"/>
                  <a:gd name="T14" fmla="*/ 2147483647 w 412"/>
                  <a:gd name="T15" fmla="*/ 2147483647 h 417"/>
                  <a:gd name="T16" fmla="*/ 2147483647 w 412"/>
                  <a:gd name="T17" fmla="*/ 2147483647 h 417"/>
                  <a:gd name="T18" fmla="*/ 2147483647 w 412"/>
                  <a:gd name="T19" fmla="*/ 2147483647 h 417"/>
                  <a:gd name="T20" fmla="*/ 2147483647 w 412"/>
                  <a:gd name="T21" fmla="*/ 2147483647 h 417"/>
                  <a:gd name="T22" fmla="*/ 2147483647 w 412"/>
                  <a:gd name="T23" fmla="*/ 2147483647 h 417"/>
                  <a:gd name="T24" fmla="*/ 2147483647 w 412"/>
                  <a:gd name="T25" fmla="*/ 2147483647 h 417"/>
                  <a:gd name="T26" fmla="*/ 2147483647 w 412"/>
                  <a:gd name="T27" fmla="*/ 2147483647 h 417"/>
                  <a:gd name="T28" fmla="*/ 2147483647 w 412"/>
                  <a:gd name="T29" fmla="*/ 2147483647 h 417"/>
                  <a:gd name="T30" fmla="*/ 2147483647 w 412"/>
                  <a:gd name="T31" fmla="*/ 2147483647 h 417"/>
                  <a:gd name="T32" fmla="*/ 2147483647 w 412"/>
                  <a:gd name="T33" fmla="*/ 2147483647 h 417"/>
                  <a:gd name="T34" fmla="*/ 2147483647 w 412"/>
                  <a:gd name="T35" fmla="*/ 2147483647 h 417"/>
                  <a:gd name="T36" fmla="*/ 2147483647 w 412"/>
                  <a:gd name="T37" fmla="*/ 2147483647 h 417"/>
                  <a:gd name="T38" fmla="*/ 2147483647 w 412"/>
                  <a:gd name="T39" fmla="*/ 2147483647 h 417"/>
                  <a:gd name="T40" fmla="*/ 2147483647 w 412"/>
                  <a:gd name="T41" fmla="*/ 2147483647 h 417"/>
                  <a:gd name="T42" fmla="*/ 2147483647 w 412"/>
                  <a:gd name="T43" fmla="*/ 2147483647 h 417"/>
                  <a:gd name="T44" fmla="*/ 2147483647 w 412"/>
                  <a:gd name="T45" fmla="*/ 2147483647 h 417"/>
                  <a:gd name="T46" fmla="*/ 2147483647 w 412"/>
                  <a:gd name="T47" fmla="*/ 2147483647 h 417"/>
                  <a:gd name="T48" fmla="*/ 2147483647 w 412"/>
                  <a:gd name="T49" fmla="*/ 2147483647 h 417"/>
                  <a:gd name="T50" fmla="*/ 2147483647 w 412"/>
                  <a:gd name="T51" fmla="*/ 2147483647 h 417"/>
                  <a:gd name="T52" fmla="*/ 2147483647 w 412"/>
                  <a:gd name="T53" fmla="*/ 2147483647 h 417"/>
                  <a:gd name="T54" fmla="*/ 2147483647 w 412"/>
                  <a:gd name="T55" fmla="*/ 2147483647 h 417"/>
                  <a:gd name="T56" fmla="*/ 2147483647 w 412"/>
                  <a:gd name="T57" fmla="*/ 2147483647 h 417"/>
                  <a:gd name="T58" fmla="*/ 2147483647 w 412"/>
                  <a:gd name="T59" fmla="*/ 2147483647 h 417"/>
                  <a:gd name="T60" fmla="*/ 2147483647 w 412"/>
                  <a:gd name="T61" fmla="*/ 2147483647 h 417"/>
                  <a:gd name="T62" fmla="*/ 2147483647 w 412"/>
                  <a:gd name="T63" fmla="*/ 2147483647 h 417"/>
                  <a:gd name="T64" fmla="*/ 2147483647 w 412"/>
                  <a:gd name="T65" fmla="*/ 2147483647 h 417"/>
                  <a:gd name="T66" fmla="*/ 2147483647 w 412"/>
                  <a:gd name="T67" fmla="*/ 2147483647 h 417"/>
                  <a:gd name="T68" fmla="*/ 2147483647 w 412"/>
                  <a:gd name="T69" fmla="*/ 2147483647 h 417"/>
                  <a:gd name="T70" fmla="*/ 2147483647 w 412"/>
                  <a:gd name="T71" fmla="*/ 2147483647 h 417"/>
                  <a:gd name="T72" fmla="*/ 2147483647 w 412"/>
                  <a:gd name="T73" fmla="*/ 2147483647 h 417"/>
                  <a:gd name="T74" fmla="*/ 2147483647 w 412"/>
                  <a:gd name="T75" fmla="*/ 2147483647 h 417"/>
                  <a:gd name="T76" fmla="*/ 2147483647 w 412"/>
                  <a:gd name="T77" fmla="*/ 2147483647 h 417"/>
                  <a:gd name="T78" fmla="*/ 2147483647 w 412"/>
                  <a:gd name="T79" fmla="*/ 2147483647 h 417"/>
                  <a:gd name="T80" fmla="*/ 2147483647 w 412"/>
                  <a:gd name="T81" fmla="*/ 2147483647 h 417"/>
                  <a:gd name="T82" fmla="*/ 2147483647 w 412"/>
                  <a:gd name="T83" fmla="*/ 2147483647 h 417"/>
                  <a:gd name="T84" fmla="*/ 2147483647 w 412"/>
                  <a:gd name="T85" fmla="*/ 2147483647 h 417"/>
                  <a:gd name="T86" fmla="*/ 2147483647 w 412"/>
                  <a:gd name="T87" fmla="*/ 2147483647 h 417"/>
                  <a:gd name="T88" fmla="*/ 2147483647 w 412"/>
                  <a:gd name="T89" fmla="*/ 2147483647 h 417"/>
                  <a:gd name="T90" fmla="*/ 2147483647 w 412"/>
                  <a:gd name="T91" fmla="*/ 2147483647 h 417"/>
                  <a:gd name="T92" fmla="*/ 2147483647 w 412"/>
                  <a:gd name="T93" fmla="*/ 2147483647 h 417"/>
                  <a:gd name="T94" fmla="*/ 2147483647 w 412"/>
                  <a:gd name="T95" fmla="*/ 2147483647 h 417"/>
                  <a:gd name="T96" fmla="*/ 2147483647 w 412"/>
                  <a:gd name="T97" fmla="*/ 2147483647 h 417"/>
                  <a:gd name="T98" fmla="*/ 2147483647 w 412"/>
                  <a:gd name="T99" fmla="*/ 2147483647 h 417"/>
                  <a:gd name="T100" fmla="*/ 2147483647 w 412"/>
                  <a:gd name="T101" fmla="*/ 2147483647 h 417"/>
                  <a:gd name="T102" fmla="*/ 2147483647 w 412"/>
                  <a:gd name="T103" fmla="*/ 2147483647 h 417"/>
                  <a:gd name="T104" fmla="*/ 2147483647 w 412"/>
                  <a:gd name="T105" fmla="*/ 2147483647 h 417"/>
                  <a:gd name="T106" fmla="*/ 2147483647 w 412"/>
                  <a:gd name="T107" fmla="*/ 2147483647 h 417"/>
                  <a:gd name="T108" fmla="*/ 2147483647 w 412"/>
                  <a:gd name="T109" fmla="*/ 2147483647 h 417"/>
                  <a:gd name="T110" fmla="*/ 2147483647 w 412"/>
                  <a:gd name="T111" fmla="*/ 2147483647 h 417"/>
                  <a:gd name="T112" fmla="*/ 2147483647 w 412"/>
                  <a:gd name="T113" fmla="*/ 2147483647 h 417"/>
                  <a:gd name="T114" fmla="*/ 2147483647 w 412"/>
                  <a:gd name="T115" fmla="*/ 2147483647 h 41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12"/>
                  <a:gd name="T175" fmla="*/ 0 h 417"/>
                  <a:gd name="T176" fmla="*/ 412 w 412"/>
                  <a:gd name="T177" fmla="*/ 417 h 41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12" h="417">
                    <a:moveTo>
                      <a:pt x="132" y="70"/>
                    </a:moveTo>
                    <a:cubicBezTo>
                      <a:pt x="122" y="71"/>
                      <a:pt x="84" y="45"/>
                      <a:pt x="78" y="49"/>
                    </a:cubicBezTo>
                    <a:cubicBezTo>
                      <a:pt x="72" y="53"/>
                      <a:pt x="100" y="90"/>
                      <a:pt x="98" y="97"/>
                    </a:cubicBezTo>
                    <a:cubicBezTo>
                      <a:pt x="96" y="104"/>
                      <a:pt x="69" y="85"/>
                      <a:pt x="64" y="90"/>
                    </a:cubicBezTo>
                    <a:cubicBezTo>
                      <a:pt x="59" y="95"/>
                      <a:pt x="77" y="122"/>
                      <a:pt x="67" y="129"/>
                    </a:cubicBezTo>
                    <a:cubicBezTo>
                      <a:pt x="57" y="136"/>
                      <a:pt x="6" y="124"/>
                      <a:pt x="3" y="129"/>
                    </a:cubicBezTo>
                    <a:cubicBezTo>
                      <a:pt x="0" y="134"/>
                      <a:pt x="48" y="148"/>
                      <a:pt x="48" y="161"/>
                    </a:cubicBezTo>
                    <a:cubicBezTo>
                      <a:pt x="48" y="174"/>
                      <a:pt x="3" y="199"/>
                      <a:pt x="3" y="205"/>
                    </a:cubicBezTo>
                    <a:cubicBezTo>
                      <a:pt x="3" y="211"/>
                      <a:pt x="39" y="194"/>
                      <a:pt x="46" y="198"/>
                    </a:cubicBezTo>
                    <a:cubicBezTo>
                      <a:pt x="53" y="202"/>
                      <a:pt x="53" y="223"/>
                      <a:pt x="47" y="229"/>
                    </a:cubicBezTo>
                    <a:cubicBezTo>
                      <a:pt x="41" y="235"/>
                      <a:pt x="6" y="231"/>
                      <a:pt x="7" y="235"/>
                    </a:cubicBezTo>
                    <a:cubicBezTo>
                      <a:pt x="8" y="239"/>
                      <a:pt x="45" y="249"/>
                      <a:pt x="52" y="255"/>
                    </a:cubicBezTo>
                    <a:cubicBezTo>
                      <a:pt x="59" y="261"/>
                      <a:pt x="57" y="264"/>
                      <a:pt x="51" y="273"/>
                    </a:cubicBezTo>
                    <a:cubicBezTo>
                      <a:pt x="45" y="282"/>
                      <a:pt x="13" y="304"/>
                      <a:pt x="16" y="310"/>
                    </a:cubicBezTo>
                    <a:cubicBezTo>
                      <a:pt x="19" y="316"/>
                      <a:pt x="60" y="302"/>
                      <a:pt x="70" y="307"/>
                    </a:cubicBezTo>
                    <a:cubicBezTo>
                      <a:pt x="80" y="312"/>
                      <a:pt x="68" y="332"/>
                      <a:pt x="73" y="337"/>
                    </a:cubicBezTo>
                    <a:cubicBezTo>
                      <a:pt x="78" y="342"/>
                      <a:pt x="96" y="329"/>
                      <a:pt x="98" y="335"/>
                    </a:cubicBezTo>
                    <a:cubicBezTo>
                      <a:pt x="100" y="341"/>
                      <a:pt x="84" y="371"/>
                      <a:pt x="87" y="375"/>
                    </a:cubicBezTo>
                    <a:cubicBezTo>
                      <a:pt x="90" y="379"/>
                      <a:pt x="109" y="360"/>
                      <a:pt x="115" y="361"/>
                    </a:cubicBezTo>
                    <a:cubicBezTo>
                      <a:pt x="121" y="362"/>
                      <a:pt x="116" y="382"/>
                      <a:pt x="122" y="383"/>
                    </a:cubicBezTo>
                    <a:cubicBezTo>
                      <a:pt x="128" y="384"/>
                      <a:pt x="146" y="362"/>
                      <a:pt x="150" y="367"/>
                    </a:cubicBezTo>
                    <a:cubicBezTo>
                      <a:pt x="154" y="372"/>
                      <a:pt x="142" y="413"/>
                      <a:pt x="147" y="415"/>
                    </a:cubicBezTo>
                    <a:cubicBezTo>
                      <a:pt x="152" y="417"/>
                      <a:pt x="173" y="383"/>
                      <a:pt x="184" y="381"/>
                    </a:cubicBezTo>
                    <a:cubicBezTo>
                      <a:pt x="195" y="379"/>
                      <a:pt x="202" y="405"/>
                      <a:pt x="212" y="405"/>
                    </a:cubicBezTo>
                    <a:cubicBezTo>
                      <a:pt x="222" y="405"/>
                      <a:pt x="233" y="384"/>
                      <a:pt x="244" y="383"/>
                    </a:cubicBezTo>
                    <a:cubicBezTo>
                      <a:pt x="255" y="382"/>
                      <a:pt x="271" y="401"/>
                      <a:pt x="280" y="397"/>
                    </a:cubicBezTo>
                    <a:cubicBezTo>
                      <a:pt x="289" y="393"/>
                      <a:pt x="289" y="360"/>
                      <a:pt x="296" y="357"/>
                    </a:cubicBezTo>
                    <a:cubicBezTo>
                      <a:pt x="303" y="354"/>
                      <a:pt x="318" y="378"/>
                      <a:pt x="322" y="376"/>
                    </a:cubicBezTo>
                    <a:cubicBezTo>
                      <a:pt x="326" y="374"/>
                      <a:pt x="313" y="348"/>
                      <a:pt x="319" y="343"/>
                    </a:cubicBezTo>
                    <a:cubicBezTo>
                      <a:pt x="325" y="338"/>
                      <a:pt x="358" y="352"/>
                      <a:pt x="360" y="348"/>
                    </a:cubicBezTo>
                    <a:cubicBezTo>
                      <a:pt x="362" y="344"/>
                      <a:pt x="334" y="327"/>
                      <a:pt x="332" y="321"/>
                    </a:cubicBezTo>
                    <a:cubicBezTo>
                      <a:pt x="330" y="315"/>
                      <a:pt x="339" y="310"/>
                      <a:pt x="346" y="309"/>
                    </a:cubicBezTo>
                    <a:cubicBezTo>
                      <a:pt x="353" y="308"/>
                      <a:pt x="374" y="317"/>
                      <a:pt x="375" y="313"/>
                    </a:cubicBezTo>
                    <a:cubicBezTo>
                      <a:pt x="376" y="309"/>
                      <a:pt x="352" y="291"/>
                      <a:pt x="352" y="285"/>
                    </a:cubicBezTo>
                    <a:cubicBezTo>
                      <a:pt x="352" y="279"/>
                      <a:pt x="376" y="281"/>
                      <a:pt x="378" y="276"/>
                    </a:cubicBezTo>
                    <a:cubicBezTo>
                      <a:pt x="380" y="271"/>
                      <a:pt x="359" y="259"/>
                      <a:pt x="364" y="256"/>
                    </a:cubicBezTo>
                    <a:cubicBezTo>
                      <a:pt x="369" y="253"/>
                      <a:pt x="412" y="265"/>
                      <a:pt x="411" y="259"/>
                    </a:cubicBezTo>
                    <a:cubicBezTo>
                      <a:pt x="410" y="253"/>
                      <a:pt x="360" y="224"/>
                      <a:pt x="358" y="217"/>
                    </a:cubicBezTo>
                    <a:cubicBezTo>
                      <a:pt x="356" y="210"/>
                      <a:pt x="394" y="222"/>
                      <a:pt x="396" y="219"/>
                    </a:cubicBezTo>
                    <a:cubicBezTo>
                      <a:pt x="398" y="216"/>
                      <a:pt x="371" y="204"/>
                      <a:pt x="372" y="198"/>
                    </a:cubicBezTo>
                    <a:cubicBezTo>
                      <a:pt x="373" y="192"/>
                      <a:pt x="405" y="189"/>
                      <a:pt x="403" y="183"/>
                    </a:cubicBezTo>
                    <a:cubicBezTo>
                      <a:pt x="401" y="177"/>
                      <a:pt x="360" y="166"/>
                      <a:pt x="358" y="161"/>
                    </a:cubicBezTo>
                    <a:cubicBezTo>
                      <a:pt x="356" y="156"/>
                      <a:pt x="391" y="156"/>
                      <a:pt x="390" y="151"/>
                    </a:cubicBezTo>
                    <a:cubicBezTo>
                      <a:pt x="389" y="146"/>
                      <a:pt x="348" y="141"/>
                      <a:pt x="349" y="130"/>
                    </a:cubicBezTo>
                    <a:cubicBezTo>
                      <a:pt x="350" y="119"/>
                      <a:pt x="399" y="91"/>
                      <a:pt x="396" y="87"/>
                    </a:cubicBezTo>
                    <a:cubicBezTo>
                      <a:pt x="393" y="83"/>
                      <a:pt x="339" y="109"/>
                      <a:pt x="330" y="108"/>
                    </a:cubicBezTo>
                    <a:cubicBezTo>
                      <a:pt x="321" y="107"/>
                      <a:pt x="345" y="87"/>
                      <a:pt x="340" y="82"/>
                    </a:cubicBezTo>
                    <a:cubicBezTo>
                      <a:pt x="335" y="77"/>
                      <a:pt x="305" y="86"/>
                      <a:pt x="301" y="79"/>
                    </a:cubicBezTo>
                    <a:cubicBezTo>
                      <a:pt x="297" y="72"/>
                      <a:pt x="322" y="42"/>
                      <a:pt x="318" y="39"/>
                    </a:cubicBezTo>
                    <a:cubicBezTo>
                      <a:pt x="314" y="36"/>
                      <a:pt x="286" y="62"/>
                      <a:pt x="280" y="61"/>
                    </a:cubicBezTo>
                    <a:cubicBezTo>
                      <a:pt x="274" y="60"/>
                      <a:pt x="285" y="34"/>
                      <a:pt x="279" y="33"/>
                    </a:cubicBezTo>
                    <a:cubicBezTo>
                      <a:pt x="273" y="32"/>
                      <a:pt x="251" y="54"/>
                      <a:pt x="244" y="54"/>
                    </a:cubicBezTo>
                    <a:cubicBezTo>
                      <a:pt x="237" y="54"/>
                      <a:pt x="240" y="30"/>
                      <a:pt x="234" y="30"/>
                    </a:cubicBezTo>
                    <a:cubicBezTo>
                      <a:pt x="228" y="30"/>
                      <a:pt x="218" y="56"/>
                      <a:pt x="207" y="51"/>
                    </a:cubicBezTo>
                    <a:cubicBezTo>
                      <a:pt x="196" y="46"/>
                      <a:pt x="175" y="0"/>
                      <a:pt x="169" y="1"/>
                    </a:cubicBezTo>
                    <a:cubicBezTo>
                      <a:pt x="163" y="2"/>
                      <a:pt x="174" y="48"/>
                      <a:pt x="169" y="55"/>
                    </a:cubicBezTo>
                    <a:cubicBezTo>
                      <a:pt x="164" y="62"/>
                      <a:pt x="145" y="40"/>
                      <a:pt x="139" y="42"/>
                    </a:cubicBezTo>
                    <a:cubicBezTo>
                      <a:pt x="133" y="44"/>
                      <a:pt x="133" y="64"/>
                      <a:pt x="132" y="70"/>
                    </a:cubicBezTo>
                    <a:close/>
                  </a:path>
                </a:pathLst>
              </a:custGeom>
              <a:gradFill rotWithShape="1">
                <a:gsLst>
                  <a:gs pos="0">
                    <a:srgbClr val="99FFCC"/>
                  </a:gs>
                  <a:gs pos="100000">
                    <a:srgbClr val="00CC00"/>
                  </a:gs>
                </a:gsLst>
                <a:path path="rect">
                  <a:fillToRect l="50000" t="50000" r="50000" b="50000"/>
                </a:path>
              </a:gradFill>
              <a:ln w="9525">
                <a:solidFill>
                  <a:srgbClr val="00CC00"/>
                </a:solidFill>
                <a:round/>
                <a:headEnd/>
                <a:tailEnd/>
              </a:ln>
            </p:spPr>
            <p:txBody>
              <a:bodyPr/>
              <a:lstStyle/>
              <a:p>
                <a:endParaRPr lang="ja-JP" altLang="en-US"/>
              </a:p>
            </p:txBody>
          </p:sp>
          <p:sp>
            <p:nvSpPr>
              <p:cNvPr id="3208" name="Oval 218"/>
              <p:cNvSpPr>
                <a:spLocks noChangeAspect="1" noChangeArrowheads="1"/>
              </p:cNvSpPr>
              <p:nvPr/>
            </p:nvSpPr>
            <p:spPr bwMode="auto">
              <a:xfrm>
                <a:off x="831" y="873"/>
                <a:ext cx="520" cy="517"/>
              </a:xfrm>
              <a:prstGeom prst="ellipse">
                <a:avLst/>
              </a:prstGeom>
              <a:gradFill rotWithShape="1">
                <a:gsLst>
                  <a:gs pos="0">
                    <a:srgbClr val="D1E8E8"/>
                  </a:gs>
                  <a:gs pos="100000">
                    <a:srgbClr val="008080"/>
                  </a:gs>
                </a:gsLst>
                <a:path path="shape">
                  <a:fillToRect l="50000" t="50000" r="50000" b="50000"/>
                </a:path>
              </a:gradFill>
              <a:ln w="9525">
                <a:solidFill>
                  <a:srgbClr val="009999"/>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09" name="Oval 219"/>
              <p:cNvSpPr>
                <a:spLocks noChangeAspect="1" noChangeArrowheads="1"/>
              </p:cNvSpPr>
              <p:nvPr/>
            </p:nvSpPr>
            <p:spPr bwMode="auto">
              <a:xfrm>
                <a:off x="1056" y="672"/>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10" name="Oval 220"/>
              <p:cNvSpPr>
                <a:spLocks noChangeAspect="1" noChangeArrowheads="1"/>
              </p:cNvSpPr>
              <p:nvPr/>
            </p:nvSpPr>
            <p:spPr bwMode="auto">
              <a:xfrm>
                <a:off x="816" y="768"/>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11" name="Oval 221"/>
              <p:cNvSpPr>
                <a:spLocks noChangeAspect="1" noChangeArrowheads="1"/>
              </p:cNvSpPr>
              <p:nvPr/>
            </p:nvSpPr>
            <p:spPr bwMode="auto">
              <a:xfrm>
                <a:off x="960" y="768"/>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12" name="Oval 222"/>
              <p:cNvSpPr>
                <a:spLocks noChangeAspect="1" noChangeArrowheads="1"/>
              </p:cNvSpPr>
              <p:nvPr/>
            </p:nvSpPr>
            <p:spPr bwMode="auto">
              <a:xfrm>
                <a:off x="720" y="816"/>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13" name="Oval 223"/>
              <p:cNvSpPr>
                <a:spLocks noChangeAspect="1" noChangeArrowheads="1"/>
              </p:cNvSpPr>
              <p:nvPr/>
            </p:nvSpPr>
            <p:spPr bwMode="auto">
              <a:xfrm>
                <a:off x="768" y="96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14" name="Oval 224"/>
              <p:cNvSpPr>
                <a:spLocks noChangeAspect="1" noChangeArrowheads="1"/>
              </p:cNvSpPr>
              <p:nvPr/>
            </p:nvSpPr>
            <p:spPr bwMode="auto">
              <a:xfrm>
                <a:off x="864" y="864"/>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15" name="Oval 225"/>
              <p:cNvSpPr>
                <a:spLocks noChangeAspect="1" noChangeArrowheads="1"/>
              </p:cNvSpPr>
              <p:nvPr/>
            </p:nvSpPr>
            <p:spPr bwMode="auto">
              <a:xfrm>
                <a:off x="768" y="120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16" name="Oval 226"/>
              <p:cNvSpPr>
                <a:spLocks noChangeAspect="1" noChangeArrowheads="1"/>
              </p:cNvSpPr>
              <p:nvPr/>
            </p:nvSpPr>
            <p:spPr bwMode="auto">
              <a:xfrm>
                <a:off x="1200" y="768"/>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17" name="Oval 227"/>
              <p:cNvSpPr>
                <a:spLocks noChangeAspect="1" noChangeArrowheads="1"/>
              </p:cNvSpPr>
              <p:nvPr/>
            </p:nvSpPr>
            <p:spPr bwMode="auto">
              <a:xfrm>
                <a:off x="672" y="96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18" name="Oval 228"/>
              <p:cNvSpPr>
                <a:spLocks noChangeAspect="1" noChangeArrowheads="1"/>
              </p:cNvSpPr>
              <p:nvPr/>
            </p:nvSpPr>
            <p:spPr bwMode="auto">
              <a:xfrm>
                <a:off x="864" y="72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19" name="Oval 229"/>
              <p:cNvSpPr>
                <a:spLocks noChangeAspect="1" noChangeArrowheads="1"/>
              </p:cNvSpPr>
              <p:nvPr/>
            </p:nvSpPr>
            <p:spPr bwMode="auto">
              <a:xfrm>
                <a:off x="720" y="1104"/>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20" name="Oval 230"/>
              <p:cNvSpPr>
                <a:spLocks noChangeAspect="1" noChangeArrowheads="1"/>
              </p:cNvSpPr>
              <p:nvPr/>
            </p:nvSpPr>
            <p:spPr bwMode="auto">
              <a:xfrm>
                <a:off x="1296" y="864"/>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21" name="Oval 231"/>
              <p:cNvSpPr>
                <a:spLocks noChangeAspect="1" noChangeArrowheads="1"/>
              </p:cNvSpPr>
              <p:nvPr/>
            </p:nvSpPr>
            <p:spPr bwMode="auto">
              <a:xfrm>
                <a:off x="1104" y="768"/>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22" name="Oval 232"/>
              <p:cNvSpPr>
                <a:spLocks noChangeAspect="1" noChangeArrowheads="1"/>
              </p:cNvSpPr>
              <p:nvPr/>
            </p:nvSpPr>
            <p:spPr bwMode="auto">
              <a:xfrm>
                <a:off x="1359" y="96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grpSp>
        <p:grpSp>
          <p:nvGrpSpPr>
            <p:cNvPr id="3093" name="Group 250"/>
            <p:cNvGrpSpPr>
              <a:grpSpLocks noChangeAspect="1"/>
            </p:cNvGrpSpPr>
            <p:nvPr/>
          </p:nvGrpSpPr>
          <p:grpSpPr bwMode="auto">
            <a:xfrm>
              <a:off x="4607" y="2040"/>
              <a:ext cx="290" cy="278"/>
              <a:chOff x="528" y="528"/>
              <a:chExt cx="1008" cy="1008"/>
            </a:xfrm>
          </p:grpSpPr>
          <p:sp>
            <p:nvSpPr>
              <p:cNvPr id="3191" name="Freeform 251"/>
              <p:cNvSpPr>
                <a:spLocks noChangeAspect="1"/>
              </p:cNvSpPr>
              <p:nvPr/>
            </p:nvSpPr>
            <p:spPr bwMode="auto">
              <a:xfrm>
                <a:off x="528" y="528"/>
                <a:ext cx="1008" cy="1008"/>
              </a:xfrm>
              <a:custGeom>
                <a:avLst/>
                <a:gdLst>
                  <a:gd name="T0" fmla="*/ 2147483647 w 412"/>
                  <a:gd name="T1" fmla="*/ 2147483647 h 417"/>
                  <a:gd name="T2" fmla="*/ 2147483647 w 412"/>
                  <a:gd name="T3" fmla="*/ 2147483647 h 417"/>
                  <a:gd name="T4" fmla="*/ 2147483647 w 412"/>
                  <a:gd name="T5" fmla="*/ 2147483647 h 417"/>
                  <a:gd name="T6" fmla="*/ 2147483647 w 412"/>
                  <a:gd name="T7" fmla="*/ 2147483647 h 417"/>
                  <a:gd name="T8" fmla="*/ 2147483647 w 412"/>
                  <a:gd name="T9" fmla="*/ 2147483647 h 417"/>
                  <a:gd name="T10" fmla="*/ 2147483647 w 412"/>
                  <a:gd name="T11" fmla="*/ 2147483647 h 417"/>
                  <a:gd name="T12" fmla="*/ 2147483647 w 412"/>
                  <a:gd name="T13" fmla="*/ 2147483647 h 417"/>
                  <a:gd name="T14" fmla="*/ 2147483647 w 412"/>
                  <a:gd name="T15" fmla="*/ 2147483647 h 417"/>
                  <a:gd name="T16" fmla="*/ 2147483647 w 412"/>
                  <a:gd name="T17" fmla="*/ 2147483647 h 417"/>
                  <a:gd name="T18" fmla="*/ 2147483647 w 412"/>
                  <a:gd name="T19" fmla="*/ 2147483647 h 417"/>
                  <a:gd name="T20" fmla="*/ 2147483647 w 412"/>
                  <a:gd name="T21" fmla="*/ 2147483647 h 417"/>
                  <a:gd name="T22" fmla="*/ 2147483647 w 412"/>
                  <a:gd name="T23" fmla="*/ 2147483647 h 417"/>
                  <a:gd name="T24" fmla="*/ 2147483647 w 412"/>
                  <a:gd name="T25" fmla="*/ 2147483647 h 417"/>
                  <a:gd name="T26" fmla="*/ 2147483647 w 412"/>
                  <a:gd name="T27" fmla="*/ 2147483647 h 417"/>
                  <a:gd name="T28" fmla="*/ 2147483647 w 412"/>
                  <a:gd name="T29" fmla="*/ 2147483647 h 417"/>
                  <a:gd name="T30" fmla="*/ 2147483647 w 412"/>
                  <a:gd name="T31" fmla="*/ 2147483647 h 417"/>
                  <a:gd name="T32" fmla="*/ 2147483647 w 412"/>
                  <a:gd name="T33" fmla="*/ 2147483647 h 417"/>
                  <a:gd name="T34" fmla="*/ 2147483647 w 412"/>
                  <a:gd name="T35" fmla="*/ 2147483647 h 417"/>
                  <a:gd name="T36" fmla="*/ 2147483647 w 412"/>
                  <a:gd name="T37" fmla="*/ 2147483647 h 417"/>
                  <a:gd name="T38" fmla="*/ 2147483647 w 412"/>
                  <a:gd name="T39" fmla="*/ 2147483647 h 417"/>
                  <a:gd name="T40" fmla="*/ 2147483647 w 412"/>
                  <a:gd name="T41" fmla="*/ 2147483647 h 417"/>
                  <a:gd name="T42" fmla="*/ 2147483647 w 412"/>
                  <a:gd name="T43" fmla="*/ 2147483647 h 417"/>
                  <a:gd name="T44" fmla="*/ 2147483647 w 412"/>
                  <a:gd name="T45" fmla="*/ 2147483647 h 417"/>
                  <a:gd name="T46" fmla="*/ 2147483647 w 412"/>
                  <a:gd name="T47" fmla="*/ 2147483647 h 417"/>
                  <a:gd name="T48" fmla="*/ 2147483647 w 412"/>
                  <a:gd name="T49" fmla="*/ 2147483647 h 417"/>
                  <a:gd name="T50" fmla="*/ 2147483647 w 412"/>
                  <a:gd name="T51" fmla="*/ 2147483647 h 417"/>
                  <a:gd name="T52" fmla="*/ 2147483647 w 412"/>
                  <a:gd name="T53" fmla="*/ 2147483647 h 417"/>
                  <a:gd name="T54" fmla="*/ 2147483647 w 412"/>
                  <a:gd name="T55" fmla="*/ 2147483647 h 417"/>
                  <a:gd name="T56" fmla="*/ 2147483647 w 412"/>
                  <a:gd name="T57" fmla="*/ 2147483647 h 417"/>
                  <a:gd name="T58" fmla="*/ 2147483647 w 412"/>
                  <a:gd name="T59" fmla="*/ 2147483647 h 417"/>
                  <a:gd name="T60" fmla="*/ 2147483647 w 412"/>
                  <a:gd name="T61" fmla="*/ 2147483647 h 417"/>
                  <a:gd name="T62" fmla="*/ 2147483647 w 412"/>
                  <a:gd name="T63" fmla="*/ 2147483647 h 417"/>
                  <a:gd name="T64" fmla="*/ 2147483647 w 412"/>
                  <a:gd name="T65" fmla="*/ 2147483647 h 417"/>
                  <a:gd name="T66" fmla="*/ 2147483647 w 412"/>
                  <a:gd name="T67" fmla="*/ 2147483647 h 417"/>
                  <a:gd name="T68" fmla="*/ 2147483647 w 412"/>
                  <a:gd name="T69" fmla="*/ 2147483647 h 417"/>
                  <a:gd name="T70" fmla="*/ 2147483647 w 412"/>
                  <a:gd name="T71" fmla="*/ 2147483647 h 417"/>
                  <a:gd name="T72" fmla="*/ 2147483647 w 412"/>
                  <a:gd name="T73" fmla="*/ 2147483647 h 417"/>
                  <a:gd name="T74" fmla="*/ 2147483647 w 412"/>
                  <a:gd name="T75" fmla="*/ 2147483647 h 417"/>
                  <a:gd name="T76" fmla="*/ 2147483647 w 412"/>
                  <a:gd name="T77" fmla="*/ 2147483647 h 417"/>
                  <a:gd name="T78" fmla="*/ 2147483647 w 412"/>
                  <a:gd name="T79" fmla="*/ 2147483647 h 417"/>
                  <a:gd name="T80" fmla="*/ 2147483647 w 412"/>
                  <a:gd name="T81" fmla="*/ 2147483647 h 417"/>
                  <a:gd name="T82" fmla="*/ 2147483647 w 412"/>
                  <a:gd name="T83" fmla="*/ 2147483647 h 417"/>
                  <a:gd name="T84" fmla="*/ 2147483647 w 412"/>
                  <a:gd name="T85" fmla="*/ 2147483647 h 417"/>
                  <a:gd name="T86" fmla="*/ 2147483647 w 412"/>
                  <a:gd name="T87" fmla="*/ 2147483647 h 417"/>
                  <a:gd name="T88" fmla="*/ 2147483647 w 412"/>
                  <a:gd name="T89" fmla="*/ 2147483647 h 417"/>
                  <a:gd name="T90" fmla="*/ 2147483647 w 412"/>
                  <a:gd name="T91" fmla="*/ 2147483647 h 417"/>
                  <a:gd name="T92" fmla="*/ 2147483647 w 412"/>
                  <a:gd name="T93" fmla="*/ 2147483647 h 417"/>
                  <a:gd name="T94" fmla="*/ 2147483647 w 412"/>
                  <a:gd name="T95" fmla="*/ 2147483647 h 417"/>
                  <a:gd name="T96" fmla="*/ 2147483647 w 412"/>
                  <a:gd name="T97" fmla="*/ 2147483647 h 417"/>
                  <a:gd name="T98" fmla="*/ 2147483647 w 412"/>
                  <a:gd name="T99" fmla="*/ 2147483647 h 417"/>
                  <a:gd name="T100" fmla="*/ 2147483647 w 412"/>
                  <a:gd name="T101" fmla="*/ 2147483647 h 417"/>
                  <a:gd name="T102" fmla="*/ 2147483647 w 412"/>
                  <a:gd name="T103" fmla="*/ 2147483647 h 417"/>
                  <a:gd name="T104" fmla="*/ 2147483647 w 412"/>
                  <a:gd name="T105" fmla="*/ 2147483647 h 417"/>
                  <a:gd name="T106" fmla="*/ 2147483647 w 412"/>
                  <a:gd name="T107" fmla="*/ 2147483647 h 417"/>
                  <a:gd name="T108" fmla="*/ 2147483647 w 412"/>
                  <a:gd name="T109" fmla="*/ 2147483647 h 417"/>
                  <a:gd name="T110" fmla="*/ 2147483647 w 412"/>
                  <a:gd name="T111" fmla="*/ 2147483647 h 417"/>
                  <a:gd name="T112" fmla="*/ 2147483647 w 412"/>
                  <a:gd name="T113" fmla="*/ 2147483647 h 417"/>
                  <a:gd name="T114" fmla="*/ 2147483647 w 412"/>
                  <a:gd name="T115" fmla="*/ 2147483647 h 41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12"/>
                  <a:gd name="T175" fmla="*/ 0 h 417"/>
                  <a:gd name="T176" fmla="*/ 412 w 412"/>
                  <a:gd name="T177" fmla="*/ 417 h 41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12" h="417">
                    <a:moveTo>
                      <a:pt x="132" y="70"/>
                    </a:moveTo>
                    <a:cubicBezTo>
                      <a:pt x="122" y="71"/>
                      <a:pt x="84" y="45"/>
                      <a:pt x="78" y="49"/>
                    </a:cubicBezTo>
                    <a:cubicBezTo>
                      <a:pt x="72" y="53"/>
                      <a:pt x="100" y="90"/>
                      <a:pt x="98" y="97"/>
                    </a:cubicBezTo>
                    <a:cubicBezTo>
                      <a:pt x="96" y="104"/>
                      <a:pt x="69" y="85"/>
                      <a:pt x="64" y="90"/>
                    </a:cubicBezTo>
                    <a:cubicBezTo>
                      <a:pt x="59" y="95"/>
                      <a:pt x="77" y="122"/>
                      <a:pt x="67" y="129"/>
                    </a:cubicBezTo>
                    <a:cubicBezTo>
                      <a:pt x="57" y="136"/>
                      <a:pt x="6" y="124"/>
                      <a:pt x="3" y="129"/>
                    </a:cubicBezTo>
                    <a:cubicBezTo>
                      <a:pt x="0" y="134"/>
                      <a:pt x="48" y="148"/>
                      <a:pt x="48" y="161"/>
                    </a:cubicBezTo>
                    <a:cubicBezTo>
                      <a:pt x="48" y="174"/>
                      <a:pt x="3" y="199"/>
                      <a:pt x="3" y="205"/>
                    </a:cubicBezTo>
                    <a:cubicBezTo>
                      <a:pt x="3" y="211"/>
                      <a:pt x="39" y="194"/>
                      <a:pt x="46" y="198"/>
                    </a:cubicBezTo>
                    <a:cubicBezTo>
                      <a:pt x="53" y="202"/>
                      <a:pt x="53" y="223"/>
                      <a:pt x="47" y="229"/>
                    </a:cubicBezTo>
                    <a:cubicBezTo>
                      <a:pt x="41" y="235"/>
                      <a:pt x="6" y="231"/>
                      <a:pt x="7" y="235"/>
                    </a:cubicBezTo>
                    <a:cubicBezTo>
                      <a:pt x="8" y="239"/>
                      <a:pt x="45" y="249"/>
                      <a:pt x="52" y="255"/>
                    </a:cubicBezTo>
                    <a:cubicBezTo>
                      <a:pt x="59" y="261"/>
                      <a:pt x="57" y="264"/>
                      <a:pt x="51" y="273"/>
                    </a:cubicBezTo>
                    <a:cubicBezTo>
                      <a:pt x="45" y="282"/>
                      <a:pt x="13" y="304"/>
                      <a:pt x="16" y="310"/>
                    </a:cubicBezTo>
                    <a:cubicBezTo>
                      <a:pt x="19" y="316"/>
                      <a:pt x="60" y="302"/>
                      <a:pt x="70" y="307"/>
                    </a:cubicBezTo>
                    <a:cubicBezTo>
                      <a:pt x="80" y="312"/>
                      <a:pt x="68" y="332"/>
                      <a:pt x="73" y="337"/>
                    </a:cubicBezTo>
                    <a:cubicBezTo>
                      <a:pt x="78" y="342"/>
                      <a:pt x="96" y="329"/>
                      <a:pt x="98" y="335"/>
                    </a:cubicBezTo>
                    <a:cubicBezTo>
                      <a:pt x="100" y="341"/>
                      <a:pt x="84" y="371"/>
                      <a:pt x="87" y="375"/>
                    </a:cubicBezTo>
                    <a:cubicBezTo>
                      <a:pt x="90" y="379"/>
                      <a:pt x="109" y="360"/>
                      <a:pt x="115" y="361"/>
                    </a:cubicBezTo>
                    <a:cubicBezTo>
                      <a:pt x="121" y="362"/>
                      <a:pt x="116" y="382"/>
                      <a:pt x="122" y="383"/>
                    </a:cubicBezTo>
                    <a:cubicBezTo>
                      <a:pt x="128" y="384"/>
                      <a:pt x="146" y="362"/>
                      <a:pt x="150" y="367"/>
                    </a:cubicBezTo>
                    <a:cubicBezTo>
                      <a:pt x="154" y="372"/>
                      <a:pt x="142" y="413"/>
                      <a:pt x="147" y="415"/>
                    </a:cubicBezTo>
                    <a:cubicBezTo>
                      <a:pt x="152" y="417"/>
                      <a:pt x="173" y="383"/>
                      <a:pt x="184" y="381"/>
                    </a:cubicBezTo>
                    <a:cubicBezTo>
                      <a:pt x="195" y="379"/>
                      <a:pt x="202" y="405"/>
                      <a:pt x="212" y="405"/>
                    </a:cubicBezTo>
                    <a:cubicBezTo>
                      <a:pt x="222" y="405"/>
                      <a:pt x="233" y="384"/>
                      <a:pt x="244" y="383"/>
                    </a:cubicBezTo>
                    <a:cubicBezTo>
                      <a:pt x="255" y="382"/>
                      <a:pt x="271" y="401"/>
                      <a:pt x="280" y="397"/>
                    </a:cubicBezTo>
                    <a:cubicBezTo>
                      <a:pt x="289" y="393"/>
                      <a:pt x="289" y="360"/>
                      <a:pt x="296" y="357"/>
                    </a:cubicBezTo>
                    <a:cubicBezTo>
                      <a:pt x="303" y="354"/>
                      <a:pt x="318" y="378"/>
                      <a:pt x="322" y="376"/>
                    </a:cubicBezTo>
                    <a:cubicBezTo>
                      <a:pt x="326" y="374"/>
                      <a:pt x="313" y="348"/>
                      <a:pt x="319" y="343"/>
                    </a:cubicBezTo>
                    <a:cubicBezTo>
                      <a:pt x="325" y="338"/>
                      <a:pt x="358" y="352"/>
                      <a:pt x="360" y="348"/>
                    </a:cubicBezTo>
                    <a:cubicBezTo>
                      <a:pt x="362" y="344"/>
                      <a:pt x="334" y="327"/>
                      <a:pt x="332" y="321"/>
                    </a:cubicBezTo>
                    <a:cubicBezTo>
                      <a:pt x="330" y="315"/>
                      <a:pt x="339" y="310"/>
                      <a:pt x="346" y="309"/>
                    </a:cubicBezTo>
                    <a:cubicBezTo>
                      <a:pt x="353" y="308"/>
                      <a:pt x="374" y="317"/>
                      <a:pt x="375" y="313"/>
                    </a:cubicBezTo>
                    <a:cubicBezTo>
                      <a:pt x="376" y="309"/>
                      <a:pt x="352" y="291"/>
                      <a:pt x="352" y="285"/>
                    </a:cubicBezTo>
                    <a:cubicBezTo>
                      <a:pt x="352" y="279"/>
                      <a:pt x="376" y="281"/>
                      <a:pt x="378" y="276"/>
                    </a:cubicBezTo>
                    <a:cubicBezTo>
                      <a:pt x="380" y="271"/>
                      <a:pt x="359" y="259"/>
                      <a:pt x="364" y="256"/>
                    </a:cubicBezTo>
                    <a:cubicBezTo>
                      <a:pt x="369" y="253"/>
                      <a:pt x="412" y="265"/>
                      <a:pt x="411" y="259"/>
                    </a:cubicBezTo>
                    <a:cubicBezTo>
                      <a:pt x="410" y="253"/>
                      <a:pt x="360" y="224"/>
                      <a:pt x="358" y="217"/>
                    </a:cubicBezTo>
                    <a:cubicBezTo>
                      <a:pt x="356" y="210"/>
                      <a:pt x="394" y="222"/>
                      <a:pt x="396" y="219"/>
                    </a:cubicBezTo>
                    <a:cubicBezTo>
                      <a:pt x="398" y="216"/>
                      <a:pt x="371" y="204"/>
                      <a:pt x="372" y="198"/>
                    </a:cubicBezTo>
                    <a:cubicBezTo>
                      <a:pt x="373" y="192"/>
                      <a:pt x="405" y="189"/>
                      <a:pt x="403" y="183"/>
                    </a:cubicBezTo>
                    <a:cubicBezTo>
                      <a:pt x="401" y="177"/>
                      <a:pt x="360" y="166"/>
                      <a:pt x="358" y="161"/>
                    </a:cubicBezTo>
                    <a:cubicBezTo>
                      <a:pt x="356" y="156"/>
                      <a:pt x="391" y="156"/>
                      <a:pt x="390" y="151"/>
                    </a:cubicBezTo>
                    <a:cubicBezTo>
                      <a:pt x="389" y="146"/>
                      <a:pt x="348" y="141"/>
                      <a:pt x="349" y="130"/>
                    </a:cubicBezTo>
                    <a:cubicBezTo>
                      <a:pt x="350" y="119"/>
                      <a:pt x="399" y="91"/>
                      <a:pt x="396" y="87"/>
                    </a:cubicBezTo>
                    <a:cubicBezTo>
                      <a:pt x="393" y="83"/>
                      <a:pt x="339" y="109"/>
                      <a:pt x="330" y="108"/>
                    </a:cubicBezTo>
                    <a:cubicBezTo>
                      <a:pt x="321" y="107"/>
                      <a:pt x="345" y="87"/>
                      <a:pt x="340" y="82"/>
                    </a:cubicBezTo>
                    <a:cubicBezTo>
                      <a:pt x="335" y="77"/>
                      <a:pt x="305" y="86"/>
                      <a:pt x="301" y="79"/>
                    </a:cubicBezTo>
                    <a:cubicBezTo>
                      <a:pt x="297" y="72"/>
                      <a:pt x="322" y="42"/>
                      <a:pt x="318" y="39"/>
                    </a:cubicBezTo>
                    <a:cubicBezTo>
                      <a:pt x="314" y="36"/>
                      <a:pt x="286" y="62"/>
                      <a:pt x="280" y="61"/>
                    </a:cubicBezTo>
                    <a:cubicBezTo>
                      <a:pt x="274" y="60"/>
                      <a:pt x="285" y="34"/>
                      <a:pt x="279" y="33"/>
                    </a:cubicBezTo>
                    <a:cubicBezTo>
                      <a:pt x="273" y="32"/>
                      <a:pt x="251" y="54"/>
                      <a:pt x="244" y="54"/>
                    </a:cubicBezTo>
                    <a:cubicBezTo>
                      <a:pt x="237" y="54"/>
                      <a:pt x="240" y="30"/>
                      <a:pt x="234" y="30"/>
                    </a:cubicBezTo>
                    <a:cubicBezTo>
                      <a:pt x="228" y="30"/>
                      <a:pt x="218" y="56"/>
                      <a:pt x="207" y="51"/>
                    </a:cubicBezTo>
                    <a:cubicBezTo>
                      <a:pt x="196" y="46"/>
                      <a:pt x="175" y="0"/>
                      <a:pt x="169" y="1"/>
                    </a:cubicBezTo>
                    <a:cubicBezTo>
                      <a:pt x="163" y="2"/>
                      <a:pt x="174" y="48"/>
                      <a:pt x="169" y="55"/>
                    </a:cubicBezTo>
                    <a:cubicBezTo>
                      <a:pt x="164" y="62"/>
                      <a:pt x="145" y="40"/>
                      <a:pt x="139" y="42"/>
                    </a:cubicBezTo>
                    <a:cubicBezTo>
                      <a:pt x="133" y="44"/>
                      <a:pt x="133" y="64"/>
                      <a:pt x="132" y="70"/>
                    </a:cubicBezTo>
                    <a:close/>
                  </a:path>
                </a:pathLst>
              </a:custGeom>
              <a:gradFill rotWithShape="1">
                <a:gsLst>
                  <a:gs pos="0">
                    <a:srgbClr val="99FFCC"/>
                  </a:gs>
                  <a:gs pos="100000">
                    <a:srgbClr val="00CC00"/>
                  </a:gs>
                </a:gsLst>
                <a:path path="rect">
                  <a:fillToRect l="50000" t="50000" r="50000" b="50000"/>
                </a:path>
              </a:gradFill>
              <a:ln w="9525">
                <a:solidFill>
                  <a:srgbClr val="00CC00"/>
                </a:solidFill>
                <a:round/>
                <a:headEnd/>
                <a:tailEnd/>
              </a:ln>
            </p:spPr>
            <p:txBody>
              <a:bodyPr/>
              <a:lstStyle/>
              <a:p>
                <a:endParaRPr lang="ja-JP" altLang="en-US"/>
              </a:p>
            </p:txBody>
          </p:sp>
          <p:sp>
            <p:nvSpPr>
              <p:cNvPr id="3192" name="Oval 252"/>
              <p:cNvSpPr>
                <a:spLocks noChangeAspect="1" noChangeArrowheads="1"/>
              </p:cNvSpPr>
              <p:nvPr/>
            </p:nvSpPr>
            <p:spPr bwMode="auto">
              <a:xfrm>
                <a:off x="831" y="873"/>
                <a:ext cx="520" cy="517"/>
              </a:xfrm>
              <a:prstGeom prst="ellipse">
                <a:avLst/>
              </a:prstGeom>
              <a:gradFill rotWithShape="1">
                <a:gsLst>
                  <a:gs pos="0">
                    <a:srgbClr val="D1E8E8"/>
                  </a:gs>
                  <a:gs pos="100000">
                    <a:srgbClr val="008080"/>
                  </a:gs>
                </a:gsLst>
                <a:path path="shape">
                  <a:fillToRect l="50000" t="50000" r="50000" b="50000"/>
                </a:path>
              </a:gradFill>
              <a:ln w="9525">
                <a:solidFill>
                  <a:srgbClr val="009999"/>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93" name="Oval 253"/>
              <p:cNvSpPr>
                <a:spLocks noChangeAspect="1" noChangeArrowheads="1"/>
              </p:cNvSpPr>
              <p:nvPr/>
            </p:nvSpPr>
            <p:spPr bwMode="auto">
              <a:xfrm>
                <a:off x="1056" y="672"/>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94" name="Oval 254"/>
              <p:cNvSpPr>
                <a:spLocks noChangeAspect="1" noChangeArrowheads="1"/>
              </p:cNvSpPr>
              <p:nvPr/>
            </p:nvSpPr>
            <p:spPr bwMode="auto">
              <a:xfrm>
                <a:off x="816" y="768"/>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95" name="Oval 255"/>
              <p:cNvSpPr>
                <a:spLocks noChangeAspect="1" noChangeArrowheads="1"/>
              </p:cNvSpPr>
              <p:nvPr/>
            </p:nvSpPr>
            <p:spPr bwMode="auto">
              <a:xfrm>
                <a:off x="960" y="768"/>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96" name="Oval 256"/>
              <p:cNvSpPr>
                <a:spLocks noChangeAspect="1" noChangeArrowheads="1"/>
              </p:cNvSpPr>
              <p:nvPr/>
            </p:nvSpPr>
            <p:spPr bwMode="auto">
              <a:xfrm>
                <a:off x="720" y="816"/>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97" name="Oval 257"/>
              <p:cNvSpPr>
                <a:spLocks noChangeAspect="1" noChangeArrowheads="1"/>
              </p:cNvSpPr>
              <p:nvPr/>
            </p:nvSpPr>
            <p:spPr bwMode="auto">
              <a:xfrm>
                <a:off x="768" y="96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98" name="Oval 258"/>
              <p:cNvSpPr>
                <a:spLocks noChangeAspect="1" noChangeArrowheads="1"/>
              </p:cNvSpPr>
              <p:nvPr/>
            </p:nvSpPr>
            <p:spPr bwMode="auto">
              <a:xfrm>
                <a:off x="864" y="864"/>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99" name="Oval 259"/>
              <p:cNvSpPr>
                <a:spLocks noChangeAspect="1" noChangeArrowheads="1"/>
              </p:cNvSpPr>
              <p:nvPr/>
            </p:nvSpPr>
            <p:spPr bwMode="auto">
              <a:xfrm>
                <a:off x="768" y="120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00" name="Oval 260"/>
              <p:cNvSpPr>
                <a:spLocks noChangeAspect="1" noChangeArrowheads="1"/>
              </p:cNvSpPr>
              <p:nvPr/>
            </p:nvSpPr>
            <p:spPr bwMode="auto">
              <a:xfrm>
                <a:off x="1200" y="768"/>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01" name="Oval 261"/>
              <p:cNvSpPr>
                <a:spLocks noChangeAspect="1" noChangeArrowheads="1"/>
              </p:cNvSpPr>
              <p:nvPr/>
            </p:nvSpPr>
            <p:spPr bwMode="auto">
              <a:xfrm>
                <a:off x="672" y="96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02" name="Oval 262"/>
              <p:cNvSpPr>
                <a:spLocks noChangeAspect="1" noChangeArrowheads="1"/>
              </p:cNvSpPr>
              <p:nvPr/>
            </p:nvSpPr>
            <p:spPr bwMode="auto">
              <a:xfrm>
                <a:off x="864" y="72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03" name="Oval 263"/>
              <p:cNvSpPr>
                <a:spLocks noChangeAspect="1" noChangeArrowheads="1"/>
              </p:cNvSpPr>
              <p:nvPr/>
            </p:nvSpPr>
            <p:spPr bwMode="auto">
              <a:xfrm>
                <a:off x="720" y="1104"/>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04" name="Oval 264"/>
              <p:cNvSpPr>
                <a:spLocks noChangeAspect="1" noChangeArrowheads="1"/>
              </p:cNvSpPr>
              <p:nvPr/>
            </p:nvSpPr>
            <p:spPr bwMode="auto">
              <a:xfrm>
                <a:off x="1296" y="864"/>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05" name="Oval 265"/>
              <p:cNvSpPr>
                <a:spLocks noChangeAspect="1" noChangeArrowheads="1"/>
              </p:cNvSpPr>
              <p:nvPr/>
            </p:nvSpPr>
            <p:spPr bwMode="auto">
              <a:xfrm>
                <a:off x="1104" y="768"/>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206" name="Oval 266"/>
              <p:cNvSpPr>
                <a:spLocks noChangeAspect="1" noChangeArrowheads="1"/>
              </p:cNvSpPr>
              <p:nvPr/>
            </p:nvSpPr>
            <p:spPr bwMode="auto">
              <a:xfrm>
                <a:off x="1359" y="96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grpSp>
        <p:sp>
          <p:nvSpPr>
            <p:cNvPr id="3094" name="Freeform 364"/>
            <p:cNvSpPr>
              <a:spLocks/>
            </p:cNvSpPr>
            <p:nvPr/>
          </p:nvSpPr>
          <p:spPr bwMode="auto">
            <a:xfrm rot="4531752">
              <a:off x="4416" y="1943"/>
              <a:ext cx="104" cy="224"/>
            </a:xfrm>
            <a:custGeom>
              <a:avLst/>
              <a:gdLst>
                <a:gd name="T0" fmla="*/ 2147483647 w 102"/>
                <a:gd name="T1" fmla="*/ 37003 h 412"/>
                <a:gd name="T2" fmla="*/ 2147483647 w 102"/>
                <a:gd name="T3" fmla="*/ 37003 h 412"/>
                <a:gd name="T4" fmla="*/ 2147483647 w 102"/>
                <a:gd name="T5" fmla="*/ 37003 h 412"/>
                <a:gd name="T6" fmla="*/ 2147483647 w 102"/>
                <a:gd name="T7" fmla="*/ 37003 h 412"/>
                <a:gd name="T8" fmla="*/ 2147483647 w 102"/>
                <a:gd name="T9" fmla="*/ 37003 h 412"/>
                <a:gd name="T10" fmla="*/ 2147483647 w 102"/>
                <a:gd name="T11" fmla="*/ 37003 h 412"/>
                <a:gd name="T12" fmla="*/ 2147483647 w 102"/>
                <a:gd name="T13" fmla="*/ 37003 h 412"/>
                <a:gd name="T14" fmla="*/ 2147483647 w 102"/>
                <a:gd name="T15" fmla="*/ 37003 h 412"/>
                <a:gd name="T16" fmla="*/ 2147483647 w 102"/>
                <a:gd name="T17" fmla="*/ 37003 h 412"/>
                <a:gd name="T18" fmla="*/ 2147483647 w 102"/>
                <a:gd name="T19" fmla="*/ 37003 h 412"/>
                <a:gd name="T20" fmla="*/ 2147483647 w 102"/>
                <a:gd name="T21" fmla="*/ 37003 h 412"/>
                <a:gd name="T22" fmla="*/ 2147483647 w 102"/>
                <a:gd name="T23" fmla="*/ 37003 h 4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2"/>
                <a:gd name="T37" fmla="*/ 0 h 412"/>
                <a:gd name="T38" fmla="*/ 102 w 102"/>
                <a:gd name="T39" fmla="*/ 412 h 4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2" h="412">
                  <a:moveTo>
                    <a:pt x="32" y="106"/>
                  </a:moveTo>
                  <a:cubicBezTo>
                    <a:pt x="23" y="100"/>
                    <a:pt x="24" y="81"/>
                    <a:pt x="19" y="66"/>
                  </a:cubicBezTo>
                  <a:cubicBezTo>
                    <a:pt x="14" y="51"/>
                    <a:pt x="4" y="3"/>
                    <a:pt x="3" y="16"/>
                  </a:cubicBezTo>
                  <a:cubicBezTo>
                    <a:pt x="2" y="29"/>
                    <a:pt x="0" y="113"/>
                    <a:pt x="11" y="142"/>
                  </a:cubicBezTo>
                  <a:cubicBezTo>
                    <a:pt x="22" y="171"/>
                    <a:pt x="66" y="148"/>
                    <a:pt x="72" y="193"/>
                  </a:cubicBezTo>
                  <a:cubicBezTo>
                    <a:pt x="78" y="238"/>
                    <a:pt x="56" y="412"/>
                    <a:pt x="48" y="412"/>
                  </a:cubicBezTo>
                  <a:cubicBezTo>
                    <a:pt x="40" y="412"/>
                    <a:pt x="17" y="238"/>
                    <a:pt x="24" y="193"/>
                  </a:cubicBezTo>
                  <a:cubicBezTo>
                    <a:pt x="31" y="148"/>
                    <a:pt x="78" y="172"/>
                    <a:pt x="90" y="142"/>
                  </a:cubicBezTo>
                  <a:cubicBezTo>
                    <a:pt x="102" y="112"/>
                    <a:pt x="96" y="26"/>
                    <a:pt x="95" y="13"/>
                  </a:cubicBezTo>
                  <a:cubicBezTo>
                    <a:pt x="94" y="0"/>
                    <a:pt x="86" y="46"/>
                    <a:pt x="82" y="61"/>
                  </a:cubicBezTo>
                  <a:cubicBezTo>
                    <a:pt x="78" y="76"/>
                    <a:pt x="78" y="96"/>
                    <a:pt x="70" y="103"/>
                  </a:cubicBezTo>
                  <a:cubicBezTo>
                    <a:pt x="62" y="110"/>
                    <a:pt x="40" y="106"/>
                    <a:pt x="32" y="106"/>
                  </a:cubicBezTo>
                  <a:close/>
                </a:path>
              </a:pathLst>
            </a:custGeom>
            <a:gradFill rotWithShape="1">
              <a:gsLst>
                <a:gs pos="0">
                  <a:srgbClr val="DAFFF3"/>
                </a:gs>
                <a:gs pos="100000">
                  <a:srgbClr val="66FFCC"/>
                </a:gs>
              </a:gsLst>
              <a:lin ang="5400000" scaled="1"/>
            </a:gradFill>
            <a:ln w="9525">
              <a:solidFill>
                <a:schemeClr val="hlink"/>
              </a:solidFill>
              <a:round/>
              <a:headEnd/>
              <a:tailEnd/>
            </a:ln>
          </p:spPr>
          <p:txBody>
            <a:bodyPr/>
            <a:lstStyle/>
            <a:p>
              <a:endParaRPr lang="ja-JP" altLang="en-US"/>
            </a:p>
          </p:txBody>
        </p:sp>
        <p:sp>
          <p:nvSpPr>
            <p:cNvPr id="3095" name="Freeform 365"/>
            <p:cNvSpPr>
              <a:spLocks/>
            </p:cNvSpPr>
            <p:nvPr/>
          </p:nvSpPr>
          <p:spPr bwMode="auto">
            <a:xfrm rot="6746283">
              <a:off x="4892" y="2184"/>
              <a:ext cx="105" cy="224"/>
            </a:xfrm>
            <a:custGeom>
              <a:avLst/>
              <a:gdLst>
                <a:gd name="T0" fmla="*/ 2147483647 w 102"/>
                <a:gd name="T1" fmla="*/ 37003 h 412"/>
                <a:gd name="T2" fmla="*/ 2147483647 w 102"/>
                <a:gd name="T3" fmla="*/ 37003 h 412"/>
                <a:gd name="T4" fmla="*/ 2147483647 w 102"/>
                <a:gd name="T5" fmla="*/ 37003 h 412"/>
                <a:gd name="T6" fmla="*/ 2147483647 w 102"/>
                <a:gd name="T7" fmla="*/ 37003 h 412"/>
                <a:gd name="T8" fmla="*/ 2147483647 w 102"/>
                <a:gd name="T9" fmla="*/ 37003 h 412"/>
                <a:gd name="T10" fmla="*/ 2147483647 w 102"/>
                <a:gd name="T11" fmla="*/ 37003 h 412"/>
                <a:gd name="T12" fmla="*/ 2147483647 w 102"/>
                <a:gd name="T13" fmla="*/ 37003 h 412"/>
                <a:gd name="T14" fmla="*/ 2147483647 w 102"/>
                <a:gd name="T15" fmla="*/ 37003 h 412"/>
                <a:gd name="T16" fmla="*/ 2147483647 w 102"/>
                <a:gd name="T17" fmla="*/ 37003 h 412"/>
                <a:gd name="T18" fmla="*/ 2147483647 w 102"/>
                <a:gd name="T19" fmla="*/ 37003 h 412"/>
                <a:gd name="T20" fmla="*/ 2147483647 w 102"/>
                <a:gd name="T21" fmla="*/ 37003 h 412"/>
                <a:gd name="T22" fmla="*/ 2147483647 w 102"/>
                <a:gd name="T23" fmla="*/ 37003 h 4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2"/>
                <a:gd name="T37" fmla="*/ 0 h 412"/>
                <a:gd name="T38" fmla="*/ 102 w 102"/>
                <a:gd name="T39" fmla="*/ 412 h 4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2" h="412">
                  <a:moveTo>
                    <a:pt x="32" y="106"/>
                  </a:moveTo>
                  <a:cubicBezTo>
                    <a:pt x="23" y="100"/>
                    <a:pt x="24" y="81"/>
                    <a:pt x="19" y="66"/>
                  </a:cubicBezTo>
                  <a:cubicBezTo>
                    <a:pt x="14" y="51"/>
                    <a:pt x="4" y="3"/>
                    <a:pt x="3" y="16"/>
                  </a:cubicBezTo>
                  <a:cubicBezTo>
                    <a:pt x="2" y="29"/>
                    <a:pt x="0" y="113"/>
                    <a:pt x="11" y="142"/>
                  </a:cubicBezTo>
                  <a:cubicBezTo>
                    <a:pt x="22" y="171"/>
                    <a:pt x="66" y="148"/>
                    <a:pt x="72" y="193"/>
                  </a:cubicBezTo>
                  <a:cubicBezTo>
                    <a:pt x="78" y="238"/>
                    <a:pt x="56" y="412"/>
                    <a:pt x="48" y="412"/>
                  </a:cubicBezTo>
                  <a:cubicBezTo>
                    <a:pt x="40" y="412"/>
                    <a:pt x="17" y="238"/>
                    <a:pt x="24" y="193"/>
                  </a:cubicBezTo>
                  <a:cubicBezTo>
                    <a:pt x="31" y="148"/>
                    <a:pt x="78" y="172"/>
                    <a:pt x="90" y="142"/>
                  </a:cubicBezTo>
                  <a:cubicBezTo>
                    <a:pt x="102" y="112"/>
                    <a:pt x="96" y="26"/>
                    <a:pt x="95" y="13"/>
                  </a:cubicBezTo>
                  <a:cubicBezTo>
                    <a:pt x="94" y="0"/>
                    <a:pt x="86" y="46"/>
                    <a:pt x="82" y="61"/>
                  </a:cubicBezTo>
                  <a:cubicBezTo>
                    <a:pt x="78" y="76"/>
                    <a:pt x="78" y="96"/>
                    <a:pt x="70" y="103"/>
                  </a:cubicBezTo>
                  <a:cubicBezTo>
                    <a:pt x="62" y="110"/>
                    <a:pt x="40" y="106"/>
                    <a:pt x="32" y="106"/>
                  </a:cubicBezTo>
                  <a:close/>
                </a:path>
              </a:pathLst>
            </a:custGeom>
            <a:gradFill rotWithShape="1">
              <a:gsLst>
                <a:gs pos="0">
                  <a:srgbClr val="DAFFF3"/>
                </a:gs>
                <a:gs pos="100000">
                  <a:srgbClr val="66FFCC"/>
                </a:gs>
              </a:gsLst>
              <a:lin ang="5400000" scaled="1"/>
            </a:gradFill>
            <a:ln w="9525">
              <a:solidFill>
                <a:schemeClr val="hlink"/>
              </a:solidFill>
              <a:round/>
              <a:headEnd/>
              <a:tailEnd/>
            </a:ln>
          </p:spPr>
          <p:txBody>
            <a:bodyPr/>
            <a:lstStyle/>
            <a:p>
              <a:endParaRPr lang="ja-JP" altLang="en-US"/>
            </a:p>
          </p:txBody>
        </p:sp>
        <p:sp>
          <p:nvSpPr>
            <p:cNvPr id="3096" name="Text Box 1029"/>
            <p:cNvSpPr txBox="1">
              <a:spLocks noChangeArrowheads="1"/>
            </p:cNvSpPr>
            <p:nvPr/>
          </p:nvSpPr>
          <p:spPr bwMode="auto">
            <a:xfrm>
              <a:off x="4906" y="1842"/>
              <a:ext cx="79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dirty="0">
                  <a:latin typeface="HGP創英角ｺﾞｼｯｸUB" panose="020B0900000000000000" pitchFamily="50" charset="-128"/>
                  <a:ea typeface="HGP創英角ｺﾞｼｯｸUB" panose="020B0900000000000000" pitchFamily="50" charset="-128"/>
                </a:rPr>
                <a:t>Cytotoxic</a:t>
              </a:r>
            </a:p>
            <a:p>
              <a:pPr eaLnBrk="1" hangingPunct="1"/>
              <a:r>
                <a:rPr lang="en-US" altLang="ja-JP" sz="1200" dirty="0" smtClean="0">
                  <a:latin typeface="HGP創英角ｺﾞｼｯｸUB" panose="020B0900000000000000" pitchFamily="50" charset="-128"/>
                  <a:ea typeface="HGP創英角ｺﾞｼｯｸUB" panose="020B0900000000000000" pitchFamily="50" charset="-128"/>
                </a:rPr>
                <a:t>T-lymphocyte</a:t>
              </a:r>
              <a:endParaRPr lang="en-US" altLang="ja-JP" sz="1200" dirty="0">
                <a:latin typeface="HGP創英角ｺﾞｼｯｸUB" panose="020B0900000000000000" pitchFamily="50" charset="-128"/>
                <a:ea typeface="HGP創英角ｺﾞｼｯｸUB" panose="020B0900000000000000" pitchFamily="50" charset="-128"/>
              </a:endParaRPr>
            </a:p>
          </p:txBody>
        </p:sp>
        <p:sp>
          <p:nvSpPr>
            <p:cNvPr id="3097" name="Text Box 203"/>
            <p:cNvSpPr txBox="1">
              <a:spLocks noChangeArrowheads="1"/>
            </p:cNvSpPr>
            <p:nvPr/>
          </p:nvSpPr>
          <p:spPr bwMode="auto">
            <a:xfrm>
              <a:off x="4392" y="2359"/>
              <a:ext cx="1304" cy="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lnSpc>
                  <a:spcPct val="90000"/>
                </a:lnSpc>
              </a:pPr>
              <a:r>
                <a:rPr lang="en-US" altLang="ja-JP" sz="1600" u="sng">
                  <a:latin typeface="HGP創英角ｺﾞｼｯｸUB" panose="020B0900000000000000" pitchFamily="50" charset="-128"/>
                  <a:ea typeface="HGP創英角ｺﾞｼｯｸUB" panose="020B0900000000000000" pitchFamily="50" charset="-128"/>
                </a:rPr>
                <a:t>Exclusion of </a:t>
              </a:r>
            </a:p>
            <a:p>
              <a:pPr eaLnBrk="1" hangingPunct="1">
                <a:lnSpc>
                  <a:spcPct val="90000"/>
                </a:lnSpc>
              </a:pPr>
              <a:r>
                <a:rPr lang="en-US" altLang="ja-JP" sz="1600" u="sng">
                  <a:latin typeface="HGP創英角ｺﾞｼｯｸUB" panose="020B0900000000000000" pitchFamily="50" charset="-128"/>
                  <a:ea typeface="HGP創英角ｺﾞｼｯｸUB" panose="020B0900000000000000" pitchFamily="50" charset="-128"/>
                </a:rPr>
                <a:t>antigen-presenting </a:t>
              </a:r>
            </a:p>
            <a:p>
              <a:pPr eaLnBrk="1" hangingPunct="1">
                <a:lnSpc>
                  <a:spcPct val="90000"/>
                </a:lnSpc>
              </a:pPr>
              <a:r>
                <a:rPr lang="en-US" altLang="ja-JP" sz="1600" u="sng">
                  <a:latin typeface="HGP創英角ｺﾞｼｯｸUB" panose="020B0900000000000000" pitchFamily="50" charset="-128"/>
                  <a:ea typeface="HGP創英角ｺﾞｼｯｸUB" panose="020B0900000000000000" pitchFamily="50" charset="-128"/>
                </a:rPr>
                <a:t>tumor cells</a:t>
              </a:r>
            </a:p>
          </p:txBody>
        </p:sp>
        <p:grpSp>
          <p:nvGrpSpPr>
            <p:cNvPr id="3098" name="Group 371"/>
            <p:cNvGrpSpPr>
              <a:grpSpLocks/>
            </p:cNvGrpSpPr>
            <p:nvPr/>
          </p:nvGrpSpPr>
          <p:grpSpPr bwMode="auto">
            <a:xfrm>
              <a:off x="3878" y="2812"/>
              <a:ext cx="1270" cy="970"/>
              <a:chOff x="4039" y="3108"/>
              <a:chExt cx="1517" cy="1212"/>
            </a:xfrm>
          </p:grpSpPr>
          <p:sp>
            <p:nvSpPr>
              <p:cNvPr id="3104" name="Oval 170"/>
              <p:cNvSpPr>
                <a:spLocks noChangeAspect="1" noChangeArrowheads="1"/>
              </p:cNvSpPr>
              <p:nvPr/>
            </p:nvSpPr>
            <p:spPr bwMode="auto">
              <a:xfrm rot="2731097">
                <a:off x="4460" y="3284"/>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05" name="Oval 171"/>
              <p:cNvSpPr>
                <a:spLocks noChangeAspect="1" noChangeArrowheads="1"/>
              </p:cNvSpPr>
              <p:nvPr/>
            </p:nvSpPr>
            <p:spPr bwMode="auto">
              <a:xfrm rot="2731097">
                <a:off x="4512" y="3439"/>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06" name="Oval 172"/>
              <p:cNvSpPr>
                <a:spLocks noChangeAspect="1" noChangeArrowheads="1"/>
              </p:cNvSpPr>
              <p:nvPr/>
            </p:nvSpPr>
            <p:spPr bwMode="auto">
              <a:xfrm rot="2731097">
                <a:off x="4636" y="3244"/>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07" name="Oval 173"/>
              <p:cNvSpPr>
                <a:spLocks noChangeAspect="1" noChangeArrowheads="1"/>
              </p:cNvSpPr>
              <p:nvPr/>
            </p:nvSpPr>
            <p:spPr bwMode="auto">
              <a:xfrm rot="2731097">
                <a:off x="4781" y="3305"/>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08" name="Oval 174"/>
              <p:cNvSpPr>
                <a:spLocks noChangeAspect="1" noChangeArrowheads="1"/>
              </p:cNvSpPr>
              <p:nvPr/>
            </p:nvSpPr>
            <p:spPr bwMode="auto">
              <a:xfrm rot="2731097">
                <a:off x="5045" y="3470"/>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09" name="Oval 175"/>
              <p:cNvSpPr>
                <a:spLocks noChangeAspect="1" noChangeArrowheads="1"/>
              </p:cNvSpPr>
              <p:nvPr/>
            </p:nvSpPr>
            <p:spPr bwMode="auto">
              <a:xfrm rot="2731097">
                <a:off x="4615" y="3449"/>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10" name="Oval 176"/>
              <p:cNvSpPr>
                <a:spLocks noChangeAspect="1" noChangeArrowheads="1"/>
              </p:cNvSpPr>
              <p:nvPr/>
            </p:nvSpPr>
            <p:spPr bwMode="auto">
              <a:xfrm rot="2731097">
                <a:off x="4636" y="3561"/>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11" name="Oval 178"/>
              <p:cNvSpPr>
                <a:spLocks noChangeAspect="1" noChangeArrowheads="1"/>
              </p:cNvSpPr>
              <p:nvPr/>
            </p:nvSpPr>
            <p:spPr bwMode="auto">
              <a:xfrm rot="2731097">
                <a:off x="4546" y="3652"/>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12" name="Oval 179"/>
              <p:cNvSpPr>
                <a:spLocks noChangeAspect="1" noChangeArrowheads="1"/>
              </p:cNvSpPr>
              <p:nvPr/>
            </p:nvSpPr>
            <p:spPr bwMode="auto">
              <a:xfrm rot="2731097">
                <a:off x="4521" y="3536"/>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13" name="Oval 180"/>
              <p:cNvSpPr>
                <a:spLocks noChangeAspect="1" noChangeArrowheads="1"/>
              </p:cNvSpPr>
              <p:nvPr/>
            </p:nvSpPr>
            <p:spPr bwMode="auto">
              <a:xfrm rot="2731097">
                <a:off x="4729" y="3626"/>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14" name="Oval 181"/>
              <p:cNvSpPr>
                <a:spLocks noChangeAspect="1" noChangeArrowheads="1"/>
              </p:cNvSpPr>
              <p:nvPr/>
            </p:nvSpPr>
            <p:spPr bwMode="auto">
              <a:xfrm rot="2731097">
                <a:off x="4626" y="3727"/>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15" name="Oval 182"/>
              <p:cNvSpPr>
                <a:spLocks noChangeAspect="1" noChangeArrowheads="1"/>
              </p:cNvSpPr>
              <p:nvPr/>
            </p:nvSpPr>
            <p:spPr bwMode="auto">
              <a:xfrm rot="2731097">
                <a:off x="4934" y="3393"/>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16" name="Oval 184"/>
              <p:cNvSpPr>
                <a:spLocks noChangeAspect="1" noChangeArrowheads="1"/>
              </p:cNvSpPr>
              <p:nvPr/>
            </p:nvSpPr>
            <p:spPr bwMode="auto">
              <a:xfrm rot="-2139515">
                <a:off x="4410" y="3743"/>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17" name="Oval 185"/>
              <p:cNvSpPr>
                <a:spLocks noChangeAspect="1" noChangeArrowheads="1"/>
              </p:cNvSpPr>
              <p:nvPr/>
            </p:nvSpPr>
            <p:spPr bwMode="auto">
              <a:xfrm rot="-2139515">
                <a:off x="4455" y="3949"/>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18" name="Oval 187"/>
              <p:cNvSpPr>
                <a:spLocks noChangeAspect="1" noChangeArrowheads="1"/>
              </p:cNvSpPr>
              <p:nvPr/>
            </p:nvSpPr>
            <p:spPr bwMode="auto">
              <a:xfrm rot="-2139515">
                <a:off x="4546" y="3994"/>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19" name="Oval 188"/>
              <p:cNvSpPr>
                <a:spLocks noChangeAspect="1" noChangeArrowheads="1"/>
              </p:cNvSpPr>
              <p:nvPr/>
            </p:nvSpPr>
            <p:spPr bwMode="auto">
              <a:xfrm rot="-2139515">
                <a:off x="4687" y="4076"/>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20" name="Oval 189"/>
              <p:cNvSpPr>
                <a:spLocks noChangeAspect="1" noChangeArrowheads="1"/>
              </p:cNvSpPr>
              <p:nvPr/>
            </p:nvSpPr>
            <p:spPr bwMode="auto">
              <a:xfrm rot="-2139515">
                <a:off x="4546" y="4130"/>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21" name="Oval 190"/>
              <p:cNvSpPr>
                <a:spLocks noChangeAspect="1" noChangeArrowheads="1"/>
              </p:cNvSpPr>
              <p:nvPr/>
            </p:nvSpPr>
            <p:spPr bwMode="auto">
              <a:xfrm rot="-2139515">
                <a:off x="4455" y="4221"/>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22" name="Oval 191"/>
              <p:cNvSpPr>
                <a:spLocks noChangeAspect="1" noChangeArrowheads="1"/>
              </p:cNvSpPr>
              <p:nvPr/>
            </p:nvSpPr>
            <p:spPr bwMode="auto">
              <a:xfrm rot="-2139515">
                <a:off x="4410" y="4085"/>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23" name="Oval 192"/>
              <p:cNvSpPr>
                <a:spLocks noChangeAspect="1" noChangeArrowheads="1"/>
              </p:cNvSpPr>
              <p:nvPr/>
            </p:nvSpPr>
            <p:spPr bwMode="auto">
              <a:xfrm rot="-2139515">
                <a:off x="4546" y="4221"/>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24" name="Oval 193"/>
              <p:cNvSpPr>
                <a:spLocks noChangeAspect="1" noChangeArrowheads="1"/>
              </p:cNvSpPr>
              <p:nvPr/>
            </p:nvSpPr>
            <p:spPr bwMode="auto">
              <a:xfrm rot="-2139515">
                <a:off x="4682" y="4176"/>
                <a:ext cx="70" cy="70"/>
              </a:xfrm>
              <a:prstGeom prst="ellipse">
                <a:avLst/>
              </a:prstGeom>
              <a:gradFill rotWithShape="1">
                <a:gsLst>
                  <a:gs pos="0">
                    <a:srgbClr val="FFFF00"/>
                  </a:gs>
                  <a:gs pos="100000">
                    <a:srgbClr val="FF3300"/>
                  </a:gs>
                </a:gsLst>
                <a:path path="shape">
                  <a:fillToRect l="50000" t="50000" r="50000" b="50000"/>
                </a:path>
              </a:gradFill>
              <a:ln w="9525">
                <a:solidFill>
                  <a:srgbClr val="FF505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grpSp>
            <p:nvGrpSpPr>
              <p:cNvPr id="3125" name="Group 233"/>
              <p:cNvGrpSpPr>
                <a:grpSpLocks noChangeAspect="1"/>
              </p:cNvGrpSpPr>
              <p:nvPr/>
            </p:nvGrpSpPr>
            <p:grpSpPr bwMode="auto">
              <a:xfrm>
                <a:off x="4228" y="3108"/>
                <a:ext cx="336" cy="322"/>
                <a:chOff x="528" y="528"/>
                <a:chExt cx="1008" cy="1008"/>
              </a:xfrm>
            </p:grpSpPr>
            <p:sp>
              <p:nvSpPr>
                <p:cNvPr id="3175" name="Freeform 234"/>
                <p:cNvSpPr>
                  <a:spLocks noChangeAspect="1"/>
                </p:cNvSpPr>
                <p:nvPr/>
              </p:nvSpPr>
              <p:spPr bwMode="auto">
                <a:xfrm>
                  <a:off x="528" y="528"/>
                  <a:ext cx="1008" cy="1008"/>
                </a:xfrm>
                <a:custGeom>
                  <a:avLst/>
                  <a:gdLst>
                    <a:gd name="T0" fmla="*/ 2147483647 w 412"/>
                    <a:gd name="T1" fmla="*/ 2147483647 h 417"/>
                    <a:gd name="T2" fmla="*/ 2147483647 w 412"/>
                    <a:gd name="T3" fmla="*/ 2147483647 h 417"/>
                    <a:gd name="T4" fmla="*/ 2147483647 w 412"/>
                    <a:gd name="T5" fmla="*/ 2147483647 h 417"/>
                    <a:gd name="T6" fmla="*/ 2147483647 w 412"/>
                    <a:gd name="T7" fmla="*/ 2147483647 h 417"/>
                    <a:gd name="T8" fmla="*/ 2147483647 w 412"/>
                    <a:gd name="T9" fmla="*/ 2147483647 h 417"/>
                    <a:gd name="T10" fmla="*/ 2147483647 w 412"/>
                    <a:gd name="T11" fmla="*/ 2147483647 h 417"/>
                    <a:gd name="T12" fmla="*/ 2147483647 w 412"/>
                    <a:gd name="T13" fmla="*/ 2147483647 h 417"/>
                    <a:gd name="T14" fmla="*/ 2147483647 w 412"/>
                    <a:gd name="T15" fmla="*/ 2147483647 h 417"/>
                    <a:gd name="T16" fmla="*/ 2147483647 w 412"/>
                    <a:gd name="T17" fmla="*/ 2147483647 h 417"/>
                    <a:gd name="T18" fmla="*/ 2147483647 w 412"/>
                    <a:gd name="T19" fmla="*/ 2147483647 h 417"/>
                    <a:gd name="T20" fmla="*/ 2147483647 w 412"/>
                    <a:gd name="T21" fmla="*/ 2147483647 h 417"/>
                    <a:gd name="T22" fmla="*/ 2147483647 w 412"/>
                    <a:gd name="T23" fmla="*/ 2147483647 h 417"/>
                    <a:gd name="T24" fmla="*/ 2147483647 w 412"/>
                    <a:gd name="T25" fmla="*/ 2147483647 h 417"/>
                    <a:gd name="T26" fmla="*/ 2147483647 w 412"/>
                    <a:gd name="T27" fmla="*/ 2147483647 h 417"/>
                    <a:gd name="T28" fmla="*/ 2147483647 w 412"/>
                    <a:gd name="T29" fmla="*/ 2147483647 h 417"/>
                    <a:gd name="T30" fmla="*/ 2147483647 w 412"/>
                    <a:gd name="T31" fmla="*/ 2147483647 h 417"/>
                    <a:gd name="T32" fmla="*/ 2147483647 w 412"/>
                    <a:gd name="T33" fmla="*/ 2147483647 h 417"/>
                    <a:gd name="T34" fmla="*/ 2147483647 w 412"/>
                    <a:gd name="T35" fmla="*/ 2147483647 h 417"/>
                    <a:gd name="T36" fmla="*/ 2147483647 w 412"/>
                    <a:gd name="T37" fmla="*/ 2147483647 h 417"/>
                    <a:gd name="T38" fmla="*/ 2147483647 w 412"/>
                    <a:gd name="T39" fmla="*/ 2147483647 h 417"/>
                    <a:gd name="T40" fmla="*/ 2147483647 w 412"/>
                    <a:gd name="T41" fmla="*/ 2147483647 h 417"/>
                    <a:gd name="T42" fmla="*/ 2147483647 w 412"/>
                    <a:gd name="T43" fmla="*/ 2147483647 h 417"/>
                    <a:gd name="T44" fmla="*/ 2147483647 w 412"/>
                    <a:gd name="T45" fmla="*/ 2147483647 h 417"/>
                    <a:gd name="T46" fmla="*/ 2147483647 w 412"/>
                    <a:gd name="T47" fmla="*/ 2147483647 h 417"/>
                    <a:gd name="T48" fmla="*/ 2147483647 w 412"/>
                    <a:gd name="T49" fmla="*/ 2147483647 h 417"/>
                    <a:gd name="T50" fmla="*/ 2147483647 w 412"/>
                    <a:gd name="T51" fmla="*/ 2147483647 h 417"/>
                    <a:gd name="T52" fmla="*/ 2147483647 w 412"/>
                    <a:gd name="T53" fmla="*/ 2147483647 h 417"/>
                    <a:gd name="T54" fmla="*/ 2147483647 w 412"/>
                    <a:gd name="T55" fmla="*/ 2147483647 h 417"/>
                    <a:gd name="T56" fmla="*/ 2147483647 w 412"/>
                    <a:gd name="T57" fmla="*/ 2147483647 h 417"/>
                    <a:gd name="T58" fmla="*/ 2147483647 w 412"/>
                    <a:gd name="T59" fmla="*/ 2147483647 h 417"/>
                    <a:gd name="T60" fmla="*/ 2147483647 w 412"/>
                    <a:gd name="T61" fmla="*/ 2147483647 h 417"/>
                    <a:gd name="T62" fmla="*/ 2147483647 w 412"/>
                    <a:gd name="T63" fmla="*/ 2147483647 h 417"/>
                    <a:gd name="T64" fmla="*/ 2147483647 w 412"/>
                    <a:gd name="T65" fmla="*/ 2147483647 h 417"/>
                    <a:gd name="T66" fmla="*/ 2147483647 w 412"/>
                    <a:gd name="T67" fmla="*/ 2147483647 h 417"/>
                    <a:gd name="T68" fmla="*/ 2147483647 w 412"/>
                    <a:gd name="T69" fmla="*/ 2147483647 h 417"/>
                    <a:gd name="T70" fmla="*/ 2147483647 w 412"/>
                    <a:gd name="T71" fmla="*/ 2147483647 h 417"/>
                    <a:gd name="T72" fmla="*/ 2147483647 w 412"/>
                    <a:gd name="T73" fmla="*/ 2147483647 h 417"/>
                    <a:gd name="T74" fmla="*/ 2147483647 w 412"/>
                    <a:gd name="T75" fmla="*/ 2147483647 h 417"/>
                    <a:gd name="T76" fmla="*/ 2147483647 w 412"/>
                    <a:gd name="T77" fmla="*/ 2147483647 h 417"/>
                    <a:gd name="T78" fmla="*/ 2147483647 w 412"/>
                    <a:gd name="T79" fmla="*/ 2147483647 h 417"/>
                    <a:gd name="T80" fmla="*/ 2147483647 w 412"/>
                    <a:gd name="T81" fmla="*/ 2147483647 h 417"/>
                    <a:gd name="T82" fmla="*/ 2147483647 w 412"/>
                    <a:gd name="T83" fmla="*/ 2147483647 h 417"/>
                    <a:gd name="T84" fmla="*/ 2147483647 w 412"/>
                    <a:gd name="T85" fmla="*/ 2147483647 h 417"/>
                    <a:gd name="T86" fmla="*/ 2147483647 w 412"/>
                    <a:gd name="T87" fmla="*/ 2147483647 h 417"/>
                    <a:gd name="T88" fmla="*/ 2147483647 w 412"/>
                    <a:gd name="T89" fmla="*/ 2147483647 h 417"/>
                    <a:gd name="T90" fmla="*/ 2147483647 w 412"/>
                    <a:gd name="T91" fmla="*/ 2147483647 h 417"/>
                    <a:gd name="T92" fmla="*/ 2147483647 w 412"/>
                    <a:gd name="T93" fmla="*/ 2147483647 h 417"/>
                    <a:gd name="T94" fmla="*/ 2147483647 w 412"/>
                    <a:gd name="T95" fmla="*/ 2147483647 h 417"/>
                    <a:gd name="T96" fmla="*/ 2147483647 w 412"/>
                    <a:gd name="T97" fmla="*/ 2147483647 h 417"/>
                    <a:gd name="T98" fmla="*/ 2147483647 w 412"/>
                    <a:gd name="T99" fmla="*/ 2147483647 h 417"/>
                    <a:gd name="T100" fmla="*/ 2147483647 w 412"/>
                    <a:gd name="T101" fmla="*/ 2147483647 h 417"/>
                    <a:gd name="T102" fmla="*/ 2147483647 w 412"/>
                    <a:gd name="T103" fmla="*/ 2147483647 h 417"/>
                    <a:gd name="T104" fmla="*/ 2147483647 w 412"/>
                    <a:gd name="T105" fmla="*/ 2147483647 h 417"/>
                    <a:gd name="T106" fmla="*/ 2147483647 w 412"/>
                    <a:gd name="T107" fmla="*/ 2147483647 h 417"/>
                    <a:gd name="T108" fmla="*/ 2147483647 w 412"/>
                    <a:gd name="T109" fmla="*/ 2147483647 h 417"/>
                    <a:gd name="T110" fmla="*/ 2147483647 w 412"/>
                    <a:gd name="T111" fmla="*/ 2147483647 h 417"/>
                    <a:gd name="T112" fmla="*/ 2147483647 w 412"/>
                    <a:gd name="T113" fmla="*/ 2147483647 h 417"/>
                    <a:gd name="T114" fmla="*/ 2147483647 w 412"/>
                    <a:gd name="T115" fmla="*/ 2147483647 h 41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12"/>
                    <a:gd name="T175" fmla="*/ 0 h 417"/>
                    <a:gd name="T176" fmla="*/ 412 w 412"/>
                    <a:gd name="T177" fmla="*/ 417 h 41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12" h="417">
                      <a:moveTo>
                        <a:pt x="132" y="70"/>
                      </a:moveTo>
                      <a:cubicBezTo>
                        <a:pt x="122" y="71"/>
                        <a:pt x="84" y="45"/>
                        <a:pt x="78" y="49"/>
                      </a:cubicBezTo>
                      <a:cubicBezTo>
                        <a:pt x="72" y="53"/>
                        <a:pt x="100" y="90"/>
                        <a:pt x="98" y="97"/>
                      </a:cubicBezTo>
                      <a:cubicBezTo>
                        <a:pt x="96" y="104"/>
                        <a:pt x="69" y="85"/>
                        <a:pt x="64" y="90"/>
                      </a:cubicBezTo>
                      <a:cubicBezTo>
                        <a:pt x="59" y="95"/>
                        <a:pt x="77" y="122"/>
                        <a:pt x="67" y="129"/>
                      </a:cubicBezTo>
                      <a:cubicBezTo>
                        <a:pt x="57" y="136"/>
                        <a:pt x="6" y="124"/>
                        <a:pt x="3" y="129"/>
                      </a:cubicBezTo>
                      <a:cubicBezTo>
                        <a:pt x="0" y="134"/>
                        <a:pt x="48" y="148"/>
                        <a:pt x="48" y="161"/>
                      </a:cubicBezTo>
                      <a:cubicBezTo>
                        <a:pt x="48" y="174"/>
                        <a:pt x="3" y="199"/>
                        <a:pt x="3" y="205"/>
                      </a:cubicBezTo>
                      <a:cubicBezTo>
                        <a:pt x="3" y="211"/>
                        <a:pt x="39" y="194"/>
                        <a:pt x="46" y="198"/>
                      </a:cubicBezTo>
                      <a:cubicBezTo>
                        <a:pt x="53" y="202"/>
                        <a:pt x="53" y="223"/>
                        <a:pt x="47" y="229"/>
                      </a:cubicBezTo>
                      <a:cubicBezTo>
                        <a:pt x="41" y="235"/>
                        <a:pt x="6" y="231"/>
                        <a:pt x="7" y="235"/>
                      </a:cubicBezTo>
                      <a:cubicBezTo>
                        <a:pt x="8" y="239"/>
                        <a:pt x="45" y="249"/>
                        <a:pt x="52" y="255"/>
                      </a:cubicBezTo>
                      <a:cubicBezTo>
                        <a:pt x="59" y="261"/>
                        <a:pt x="57" y="264"/>
                        <a:pt x="51" y="273"/>
                      </a:cubicBezTo>
                      <a:cubicBezTo>
                        <a:pt x="45" y="282"/>
                        <a:pt x="13" y="304"/>
                        <a:pt x="16" y="310"/>
                      </a:cubicBezTo>
                      <a:cubicBezTo>
                        <a:pt x="19" y="316"/>
                        <a:pt x="60" y="302"/>
                        <a:pt x="70" y="307"/>
                      </a:cubicBezTo>
                      <a:cubicBezTo>
                        <a:pt x="80" y="312"/>
                        <a:pt x="68" y="332"/>
                        <a:pt x="73" y="337"/>
                      </a:cubicBezTo>
                      <a:cubicBezTo>
                        <a:pt x="78" y="342"/>
                        <a:pt x="96" y="329"/>
                        <a:pt x="98" y="335"/>
                      </a:cubicBezTo>
                      <a:cubicBezTo>
                        <a:pt x="100" y="341"/>
                        <a:pt x="84" y="371"/>
                        <a:pt x="87" y="375"/>
                      </a:cubicBezTo>
                      <a:cubicBezTo>
                        <a:pt x="90" y="379"/>
                        <a:pt x="109" y="360"/>
                        <a:pt x="115" y="361"/>
                      </a:cubicBezTo>
                      <a:cubicBezTo>
                        <a:pt x="121" y="362"/>
                        <a:pt x="116" y="382"/>
                        <a:pt x="122" y="383"/>
                      </a:cubicBezTo>
                      <a:cubicBezTo>
                        <a:pt x="128" y="384"/>
                        <a:pt x="146" y="362"/>
                        <a:pt x="150" y="367"/>
                      </a:cubicBezTo>
                      <a:cubicBezTo>
                        <a:pt x="154" y="372"/>
                        <a:pt x="142" y="413"/>
                        <a:pt x="147" y="415"/>
                      </a:cubicBezTo>
                      <a:cubicBezTo>
                        <a:pt x="152" y="417"/>
                        <a:pt x="173" y="383"/>
                        <a:pt x="184" y="381"/>
                      </a:cubicBezTo>
                      <a:cubicBezTo>
                        <a:pt x="195" y="379"/>
                        <a:pt x="202" y="405"/>
                        <a:pt x="212" y="405"/>
                      </a:cubicBezTo>
                      <a:cubicBezTo>
                        <a:pt x="222" y="405"/>
                        <a:pt x="233" y="384"/>
                        <a:pt x="244" y="383"/>
                      </a:cubicBezTo>
                      <a:cubicBezTo>
                        <a:pt x="255" y="382"/>
                        <a:pt x="271" y="401"/>
                        <a:pt x="280" y="397"/>
                      </a:cubicBezTo>
                      <a:cubicBezTo>
                        <a:pt x="289" y="393"/>
                        <a:pt x="289" y="360"/>
                        <a:pt x="296" y="357"/>
                      </a:cubicBezTo>
                      <a:cubicBezTo>
                        <a:pt x="303" y="354"/>
                        <a:pt x="318" y="378"/>
                        <a:pt x="322" y="376"/>
                      </a:cubicBezTo>
                      <a:cubicBezTo>
                        <a:pt x="326" y="374"/>
                        <a:pt x="313" y="348"/>
                        <a:pt x="319" y="343"/>
                      </a:cubicBezTo>
                      <a:cubicBezTo>
                        <a:pt x="325" y="338"/>
                        <a:pt x="358" y="352"/>
                        <a:pt x="360" y="348"/>
                      </a:cubicBezTo>
                      <a:cubicBezTo>
                        <a:pt x="362" y="344"/>
                        <a:pt x="334" y="327"/>
                        <a:pt x="332" y="321"/>
                      </a:cubicBezTo>
                      <a:cubicBezTo>
                        <a:pt x="330" y="315"/>
                        <a:pt x="339" y="310"/>
                        <a:pt x="346" y="309"/>
                      </a:cubicBezTo>
                      <a:cubicBezTo>
                        <a:pt x="353" y="308"/>
                        <a:pt x="374" y="317"/>
                        <a:pt x="375" y="313"/>
                      </a:cubicBezTo>
                      <a:cubicBezTo>
                        <a:pt x="376" y="309"/>
                        <a:pt x="352" y="291"/>
                        <a:pt x="352" y="285"/>
                      </a:cubicBezTo>
                      <a:cubicBezTo>
                        <a:pt x="352" y="279"/>
                        <a:pt x="376" y="281"/>
                        <a:pt x="378" y="276"/>
                      </a:cubicBezTo>
                      <a:cubicBezTo>
                        <a:pt x="380" y="271"/>
                        <a:pt x="359" y="259"/>
                        <a:pt x="364" y="256"/>
                      </a:cubicBezTo>
                      <a:cubicBezTo>
                        <a:pt x="369" y="253"/>
                        <a:pt x="412" y="265"/>
                        <a:pt x="411" y="259"/>
                      </a:cubicBezTo>
                      <a:cubicBezTo>
                        <a:pt x="410" y="253"/>
                        <a:pt x="360" y="224"/>
                        <a:pt x="358" y="217"/>
                      </a:cubicBezTo>
                      <a:cubicBezTo>
                        <a:pt x="356" y="210"/>
                        <a:pt x="394" y="222"/>
                        <a:pt x="396" y="219"/>
                      </a:cubicBezTo>
                      <a:cubicBezTo>
                        <a:pt x="398" y="216"/>
                        <a:pt x="371" y="204"/>
                        <a:pt x="372" y="198"/>
                      </a:cubicBezTo>
                      <a:cubicBezTo>
                        <a:pt x="373" y="192"/>
                        <a:pt x="405" y="189"/>
                        <a:pt x="403" y="183"/>
                      </a:cubicBezTo>
                      <a:cubicBezTo>
                        <a:pt x="401" y="177"/>
                        <a:pt x="360" y="166"/>
                        <a:pt x="358" y="161"/>
                      </a:cubicBezTo>
                      <a:cubicBezTo>
                        <a:pt x="356" y="156"/>
                        <a:pt x="391" y="156"/>
                        <a:pt x="390" y="151"/>
                      </a:cubicBezTo>
                      <a:cubicBezTo>
                        <a:pt x="389" y="146"/>
                        <a:pt x="348" y="141"/>
                        <a:pt x="349" y="130"/>
                      </a:cubicBezTo>
                      <a:cubicBezTo>
                        <a:pt x="350" y="119"/>
                        <a:pt x="399" y="91"/>
                        <a:pt x="396" y="87"/>
                      </a:cubicBezTo>
                      <a:cubicBezTo>
                        <a:pt x="393" y="83"/>
                        <a:pt x="339" y="109"/>
                        <a:pt x="330" y="108"/>
                      </a:cubicBezTo>
                      <a:cubicBezTo>
                        <a:pt x="321" y="107"/>
                        <a:pt x="345" y="87"/>
                        <a:pt x="340" y="82"/>
                      </a:cubicBezTo>
                      <a:cubicBezTo>
                        <a:pt x="335" y="77"/>
                        <a:pt x="305" y="86"/>
                        <a:pt x="301" y="79"/>
                      </a:cubicBezTo>
                      <a:cubicBezTo>
                        <a:pt x="297" y="72"/>
                        <a:pt x="322" y="42"/>
                        <a:pt x="318" y="39"/>
                      </a:cubicBezTo>
                      <a:cubicBezTo>
                        <a:pt x="314" y="36"/>
                        <a:pt x="286" y="62"/>
                        <a:pt x="280" y="61"/>
                      </a:cubicBezTo>
                      <a:cubicBezTo>
                        <a:pt x="274" y="60"/>
                        <a:pt x="285" y="34"/>
                        <a:pt x="279" y="33"/>
                      </a:cubicBezTo>
                      <a:cubicBezTo>
                        <a:pt x="273" y="32"/>
                        <a:pt x="251" y="54"/>
                        <a:pt x="244" y="54"/>
                      </a:cubicBezTo>
                      <a:cubicBezTo>
                        <a:pt x="237" y="54"/>
                        <a:pt x="240" y="30"/>
                        <a:pt x="234" y="30"/>
                      </a:cubicBezTo>
                      <a:cubicBezTo>
                        <a:pt x="228" y="30"/>
                        <a:pt x="218" y="56"/>
                        <a:pt x="207" y="51"/>
                      </a:cubicBezTo>
                      <a:cubicBezTo>
                        <a:pt x="196" y="46"/>
                        <a:pt x="175" y="0"/>
                        <a:pt x="169" y="1"/>
                      </a:cubicBezTo>
                      <a:cubicBezTo>
                        <a:pt x="163" y="2"/>
                        <a:pt x="174" y="48"/>
                        <a:pt x="169" y="55"/>
                      </a:cubicBezTo>
                      <a:cubicBezTo>
                        <a:pt x="164" y="62"/>
                        <a:pt x="145" y="40"/>
                        <a:pt x="139" y="42"/>
                      </a:cubicBezTo>
                      <a:cubicBezTo>
                        <a:pt x="133" y="44"/>
                        <a:pt x="133" y="64"/>
                        <a:pt x="132" y="70"/>
                      </a:cubicBezTo>
                      <a:close/>
                    </a:path>
                  </a:pathLst>
                </a:custGeom>
                <a:gradFill rotWithShape="1">
                  <a:gsLst>
                    <a:gs pos="0">
                      <a:srgbClr val="99FFCC"/>
                    </a:gs>
                    <a:gs pos="100000">
                      <a:srgbClr val="00CC00"/>
                    </a:gs>
                  </a:gsLst>
                  <a:path path="rect">
                    <a:fillToRect l="50000" t="50000" r="50000" b="50000"/>
                  </a:path>
                </a:gradFill>
                <a:ln w="9525">
                  <a:solidFill>
                    <a:srgbClr val="00CC00"/>
                  </a:solidFill>
                  <a:round/>
                  <a:headEnd/>
                  <a:tailEnd/>
                </a:ln>
              </p:spPr>
              <p:txBody>
                <a:bodyPr/>
                <a:lstStyle/>
                <a:p>
                  <a:endParaRPr lang="ja-JP" altLang="en-US"/>
                </a:p>
              </p:txBody>
            </p:sp>
            <p:sp>
              <p:nvSpPr>
                <p:cNvPr id="3176" name="Oval 235"/>
                <p:cNvSpPr>
                  <a:spLocks noChangeAspect="1" noChangeArrowheads="1"/>
                </p:cNvSpPr>
                <p:nvPr/>
              </p:nvSpPr>
              <p:spPr bwMode="auto">
                <a:xfrm>
                  <a:off x="831" y="873"/>
                  <a:ext cx="520" cy="517"/>
                </a:xfrm>
                <a:prstGeom prst="ellipse">
                  <a:avLst/>
                </a:prstGeom>
                <a:gradFill rotWithShape="1">
                  <a:gsLst>
                    <a:gs pos="0">
                      <a:srgbClr val="D1E8E8"/>
                    </a:gs>
                    <a:gs pos="100000">
                      <a:srgbClr val="008080"/>
                    </a:gs>
                  </a:gsLst>
                  <a:path path="shape">
                    <a:fillToRect l="50000" t="50000" r="50000" b="50000"/>
                  </a:path>
                </a:gradFill>
                <a:ln w="9525">
                  <a:solidFill>
                    <a:srgbClr val="009999"/>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77" name="Oval 236"/>
                <p:cNvSpPr>
                  <a:spLocks noChangeAspect="1" noChangeArrowheads="1"/>
                </p:cNvSpPr>
                <p:nvPr/>
              </p:nvSpPr>
              <p:spPr bwMode="auto">
                <a:xfrm>
                  <a:off x="1056" y="672"/>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78" name="Oval 237"/>
                <p:cNvSpPr>
                  <a:spLocks noChangeAspect="1" noChangeArrowheads="1"/>
                </p:cNvSpPr>
                <p:nvPr/>
              </p:nvSpPr>
              <p:spPr bwMode="auto">
                <a:xfrm>
                  <a:off x="816" y="768"/>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79" name="Oval 238"/>
                <p:cNvSpPr>
                  <a:spLocks noChangeAspect="1" noChangeArrowheads="1"/>
                </p:cNvSpPr>
                <p:nvPr/>
              </p:nvSpPr>
              <p:spPr bwMode="auto">
                <a:xfrm>
                  <a:off x="960" y="768"/>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80" name="Oval 239"/>
                <p:cNvSpPr>
                  <a:spLocks noChangeAspect="1" noChangeArrowheads="1"/>
                </p:cNvSpPr>
                <p:nvPr/>
              </p:nvSpPr>
              <p:spPr bwMode="auto">
                <a:xfrm>
                  <a:off x="720" y="816"/>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81" name="Oval 240"/>
                <p:cNvSpPr>
                  <a:spLocks noChangeAspect="1" noChangeArrowheads="1"/>
                </p:cNvSpPr>
                <p:nvPr/>
              </p:nvSpPr>
              <p:spPr bwMode="auto">
                <a:xfrm>
                  <a:off x="768" y="96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82" name="Oval 241"/>
                <p:cNvSpPr>
                  <a:spLocks noChangeAspect="1" noChangeArrowheads="1"/>
                </p:cNvSpPr>
                <p:nvPr/>
              </p:nvSpPr>
              <p:spPr bwMode="auto">
                <a:xfrm>
                  <a:off x="864" y="864"/>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83" name="Oval 242"/>
                <p:cNvSpPr>
                  <a:spLocks noChangeAspect="1" noChangeArrowheads="1"/>
                </p:cNvSpPr>
                <p:nvPr/>
              </p:nvSpPr>
              <p:spPr bwMode="auto">
                <a:xfrm>
                  <a:off x="768" y="120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84" name="Oval 243"/>
                <p:cNvSpPr>
                  <a:spLocks noChangeAspect="1" noChangeArrowheads="1"/>
                </p:cNvSpPr>
                <p:nvPr/>
              </p:nvSpPr>
              <p:spPr bwMode="auto">
                <a:xfrm>
                  <a:off x="1200" y="768"/>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85" name="Oval 244"/>
                <p:cNvSpPr>
                  <a:spLocks noChangeAspect="1" noChangeArrowheads="1"/>
                </p:cNvSpPr>
                <p:nvPr/>
              </p:nvSpPr>
              <p:spPr bwMode="auto">
                <a:xfrm>
                  <a:off x="672" y="96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86" name="Oval 245"/>
                <p:cNvSpPr>
                  <a:spLocks noChangeAspect="1" noChangeArrowheads="1"/>
                </p:cNvSpPr>
                <p:nvPr/>
              </p:nvSpPr>
              <p:spPr bwMode="auto">
                <a:xfrm>
                  <a:off x="864" y="72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87" name="Oval 246"/>
                <p:cNvSpPr>
                  <a:spLocks noChangeAspect="1" noChangeArrowheads="1"/>
                </p:cNvSpPr>
                <p:nvPr/>
              </p:nvSpPr>
              <p:spPr bwMode="auto">
                <a:xfrm>
                  <a:off x="720" y="1104"/>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88" name="Oval 247"/>
                <p:cNvSpPr>
                  <a:spLocks noChangeAspect="1" noChangeArrowheads="1"/>
                </p:cNvSpPr>
                <p:nvPr/>
              </p:nvSpPr>
              <p:spPr bwMode="auto">
                <a:xfrm>
                  <a:off x="1296" y="864"/>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89" name="Oval 248"/>
                <p:cNvSpPr>
                  <a:spLocks noChangeAspect="1" noChangeArrowheads="1"/>
                </p:cNvSpPr>
                <p:nvPr/>
              </p:nvSpPr>
              <p:spPr bwMode="auto">
                <a:xfrm>
                  <a:off x="1104" y="768"/>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90" name="Oval 249"/>
                <p:cNvSpPr>
                  <a:spLocks noChangeAspect="1" noChangeArrowheads="1"/>
                </p:cNvSpPr>
                <p:nvPr/>
              </p:nvSpPr>
              <p:spPr bwMode="auto">
                <a:xfrm>
                  <a:off x="1359" y="96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grpSp>
          <p:grpSp>
            <p:nvGrpSpPr>
              <p:cNvPr id="3126" name="Group 267"/>
              <p:cNvGrpSpPr>
                <a:grpSpLocks noChangeAspect="1"/>
              </p:cNvGrpSpPr>
              <p:nvPr/>
            </p:nvGrpSpPr>
            <p:grpSpPr bwMode="auto">
              <a:xfrm>
                <a:off x="4039" y="3722"/>
                <a:ext cx="336" cy="322"/>
                <a:chOff x="528" y="528"/>
                <a:chExt cx="1008" cy="1008"/>
              </a:xfrm>
            </p:grpSpPr>
            <p:sp>
              <p:nvSpPr>
                <p:cNvPr id="3159" name="Freeform 268"/>
                <p:cNvSpPr>
                  <a:spLocks noChangeAspect="1"/>
                </p:cNvSpPr>
                <p:nvPr/>
              </p:nvSpPr>
              <p:spPr bwMode="auto">
                <a:xfrm>
                  <a:off x="528" y="528"/>
                  <a:ext cx="1008" cy="1008"/>
                </a:xfrm>
                <a:custGeom>
                  <a:avLst/>
                  <a:gdLst>
                    <a:gd name="T0" fmla="*/ 2147483647 w 412"/>
                    <a:gd name="T1" fmla="*/ 2147483647 h 417"/>
                    <a:gd name="T2" fmla="*/ 2147483647 w 412"/>
                    <a:gd name="T3" fmla="*/ 2147483647 h 417"/>
                    <a:gd name="T4" fmla="*/ 2147483647 w 412"/>
                    <a:gd name="T5" fmla="*/ 2147483647 h 417"/>
                    <a:gd name="T6" fmla="*/ 2147483647 w 412"/>
                    <a:gd name="T7" fmla="*/ 2147483647 h 417"/>
                    <a:gd name="T8" fmla="*/ 2147483647 w 412"/>
                    <a:gd name="T9" fmla="*/ 2147483647 h 417"/>
                    <a:gd name="T10" fmla="*/ 2147483647 w 412"/>
                    <a:gd name="T11" fmla="*/ 2147483647 h 417"/>
                    <a:gd name="T12" fmla="*/ 2147483647 w 412"/>
                    <a:gd name="T13" fmla="*/ 2147483647 h 417"/>
                    <a:gd name="T14" fmla="*/ 2147483647 w 412"/>
                    <a:gd name="T15" fmla="*/ 2147483647 h 417"/>
                    <a:gd name="T16" fmla="*/ 2147483647 w 412"/>
                    <a:gd name="T17" fmla="*/ 2147483647 h 417"/>
                    <a:gd name="T18" fmla="*/ 2147483647 w 412"/>
                    <a:gd name="T19" fmla="*/ 2147483647 h 417"/>
                    <a:gd name="T20" fmla="*/ 2147483647 w 412"/>
                    <a:gd name="T21" fmla="*/ 2147483647 h 417"/>
                    <a:gd name="T22" fmla="*/ 2147483647 w 412"/>
                    <a:gd name="T23" fmla="*/ 2147483647 h 417"/>
                    <a:gd name="T24" fmla="*/ 2147483647 w 412"/>
                    <a:gd name="T25" fmla="*/ 2147483647 h 417"/>
                    <a:gd name="T26" fmla="*/ 2147483647 w 412"/>
                    <a:gd name="T27" fmla="*/ 2147483647 h 417"/>
                    <a:gd name="T28" fmla="*/ 2147483647 w 412"/>
                    <a:gd name="T29" fmla="*/ 2147483647 h 417"/>
                    <a:gd name="T30" fmla="*/ 2147483647 w 412"/>
                    <a:gd name="T31" fmla="*/ 2147483647 h 417"/>
                    <a:gd name="T32" fmla="*/ 2147483647 w 412"/>
                    <a:gd name="T33" fmla="*/ 2147483647 h 417"/>
                    <a:gd name="T34" fmla="*/ 2147483647 w 412"/>
                    <a:gd name="T35" fmla="*/ 2147483647 h 417"/>
                    <a:gd name="T36" fmla="*/ 2147483647 w 412"/>
                    <a:gd name="T37" fmla="*/ 2147483647 h 417"/>
                    <a:gd name="T38" fmla="*/ 2147483647 w 412"/>
                    <a:gd name="T39" fmla="*/ 2147483647 h 417"/>
                    <a:gd name="T40" fmla="*/ 2147483647 w 412"/>
                    <a:gd name="T41" fmla="*/ 2147483647 h 417"/>
                    <a:gd name="T42" fmla="*/ 2147483647 w 412"/>
                    <a:gd name="T43" fmla="*/ 2147483647 h 417"/>
                    <a:gd name="T44" fmla="*/ 2147483647 w 412"/>
                    <a:gd name="T45" fmla="*/ 2147483647 h 417"/>
                    <a:gd name="T46" fmla="*/ 2147483647 w 412"/>
                    <a:gd name="T47" fmla="*/ 2147483647 h 417"/>
                    <a:gd name="T48" fmla="*/ 2147483647 w 412"/>
                    <a:gd name="T49" fmla="*/ 2147483647 h 417"/>
                    <a:gd name="T50" fmla="*/ 2147483647 w 412"/>
                    <a:gd name="T51" fmla="*/ 2147483647 h 417"/>
                    <a:gd name="T52" fmla="*/ 2147483647 w 412"/>
                    <a:gd name="T53" fmla="*/ 2147483647 h 417"/>
                    <a:gd name="T54" fmla="*/ 2147483647 w 412"/>
                    <a:gd name="T55" fmla="*/ 2147483647 h 417"/>
                    <a:gd name="T56" fmla="*/ 2147483647 w 412"/>
                    <a:gd name="T57" fmla="*/ 2147483647 h 417"/>
                    <a:gd name="T58" fmla="*/ 2147483647 w 412"/>
                    <a:gd name="T59" fmla="*/ 2147483647 h 417"/>
                    <a:gd name="T60" fmla="*/ 2147483647 w 412"/>
                    <a:gd name="T61" fmla="*/ 2147483647 h 417"/>
                    <a:gd name="T62" fmla="*/ 2147483647 w 412"/>
                    <a:gd name="T63" fmla="*/ 2147483647 h 417"/>
                    <a:gd name="T64" fmla="*/ 2147483647 w 412"/>
                    <a:gd name="T65" fmla="*/ 2147483647 h 417"/>
                    <a:gd name="T66" fmla="*/ 2147483647 w 412"/>
                    <a:gd name="T67" fmla="*/ 2147483647 h 417"/>
                    <a:gd name="T68" fmla="*/ 2147483647 w 412"/>
                    <a:gd name="T69" fmla="*/ 2147483647 h 417"/>
                    <a:gd name="T70" fmla="*/ 2147483647 w 412"/>
                    <a:gd name="T71" fmla="*/ 2147483647 h 417"/>
                    <a:gd name="T72" fmla="*/ 2147483647 w 412"/>
                    <a:gd name="T73" fmla="*/ 2147483647 h 417"/>
                    <a:gd name="T74" fmla="*/ 2147483647 w 412"/>
                    <a:gd name="T75" fmla="*/ 2147483647 h 417"/>
                    <a:gd name="T76" fmla="*/ 2147483647 w 412"/>
                    <a:gd name="T77" fmla="*/ 2147483647 h 417"/>
                    <a:gd name="T78" fmla="*/ 2147483647 w 412"/>
                    <a:gd name="T79" fmla="*/ 2147483647 h 417"/>
                    <a:gd name="T80" fmla="*/ 2147483647 w 412"/>
                    <a:gd name="T81" fmla="*/ 2147483647 h 417"/>
                    <a:gd name="T82" fmla="*/ 2147483647 w 412"/>
                    <a:gd name="T83" fmla="*/ 2147483647 h 417"/>
                    <a:gd name="T84" fmla="*/ 2147483647 w 412"/>
                    <a:gd name="T85" fmla="*/ 2147483647 h 417"/>
                    <a:gd name="T86" fmla="*/ 2147483647 w 412"/>
                    <a:gd name="T87" fmla="*/ 2147483647 h 417"/>
                    <a:gd name="T88" fmla="*/ 2147483647 w 412"/>
                    <a:gd name="T89" fmla="*/ 2147483647 h 417"/>
                    <a:gd name="T90" fmla="*/ 2147483647 w 412"/>
                    <a:gd name="T91" fmla="*/ 2147483647 h 417"/>
                    <a:gd name="T92" fmla="*/ 2147483647 w 412"/>
                    <a:gd name="T93" fmla="*/ 2147483647 h 417"/>
                    <a:gd name="T94" fmla="*/ 2147483647 w 412"/>
                    <a:gd name="T95" fmla="*/ 2147483647 h 417"/>
                    <a:gd name="T96" fmla="*/ 2147483647 w 412"/>
                    <a:gd name="T97" fmla="*/ 2147483647 h 417"/>
                    <a:gd name="T98" fmla="*/ 2147483647 w 412"/>
                    <a:gd name="T99" fmla="*/ 2147483647 h 417"/>
                    <a:gd name="T100" fmla="*/ 2147483647 w 412"/>
                    <a:gd name="T101" fmla="*/ 2147483647 h 417"/>
                    <a:gd name="T102" fmla="*/ 2147483647 w 412"/>
                    <a:gd name="T103" fmla="*/ 2147483647 h 417"/>
                    <a:gd name="T104" fmla="*/ 2147483647 w 412"/>
                    <a:gd name="T105" fmla="*/ 2147483647 h 417"/>
                    <a:gd name="T106" fmla="*/ 2147483647 w 412"/>
                    <a:gd name="T107" fmla="*/ 2147483647 h 417"/>
                    <a:gd name="T108" fmla="*/ 2147483647 w 412"/>
                    <a:gd name="T109" fmla="*/ 2147483647 h 417"/>
                    <a:gd name="T110" fmla="*/ 2147483647 w 412"/>
                    <a:gd name="T111" fmla="*/ 2147483647 h 417"/>
                    <a:gd name="T112" fmla="*/ 2147483647 w 412"/>
                    <a:gd name="T113" fmla="*/ 2147483647 h 417"/>
                    <a:gd name="T114" fmla="*/ 2147483647 w 412"/>
                    <a:gd name="T115" fmla="*/ 2147483647 h 41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12"/>
                    <a:gd name="T175" fmla="*/ 0 h 417"/>
                    <a:gd name="T176" fmla="*/ 412 w 412"/>
                    <a:gd name="T177" fmla="*/ 417 h 41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12" h="417">
                      <a:moveTo>
                        <a:pt x="132" y="70"/>
                      </a:moveTo>
                      <a:cubicBezTo>
                        <a:pt x="122" y="71"/>
                        <a:pt x="84" y="45"/>
                        <a:pt x="78" y="49"/>
                      </a:cubicBezTo>
                      <a:cubicBezTo>
                        <a:pt x="72" y="53"/>
                        <a:pt x="100" y="90"/>
                        <a:pt x="98" y="97"/>
                      </a:cubicBezTo>
                      <a:cubicBezTo>
                        <a:pt x="96" y="104"/>
                        <a:pt x="69" y="85"/>
                        <a:pt x="64" y="90"/>
                      </a:cubicBezTo>
                      <a:cubicBezTo>
                        <a:pt x="59" y="95"/>
                        <a:pt x="77" y="122"/>
                        <a:pt x="67" y="129"/>
                      </a:cubicBezTo>
                      <a:cubicBezTo>
                        <a:pt x="57" y="136"/>
                        <a:pt x="6" y="124"/>
                        <a:pt x="3" y="129"/>
                      </a:cubicBezTo>
                      <a:cubicBezTo>
                        <a:pt x="0" y="134"/>
                        <a:pt x="48" y="148"/>
                        <a:pt x="48" y="161"/>
                      </a:cubicBezTo>
                      <a:cubicBezTo>
                        <a:pt x="48" y="174"/>
                        <a:pt x="3" y="199"/>
                        <a:pt x="3" y="205"/>
                      </a:cubicBezTo>
                      <a:cubicBezTo>
                        <a:pt x="3" y="211"/>
                        <a:pt x="39" y="194"/>
                        <a:pt x="46" y="198"/>
                      </a:cubicBezTo>
                      <a:cubicBezTo>
                        <a:pt x="53" y="202"/>
                        <a:pt x="53" y="223"/>
                        <a:pt x="47" y="229"/>
                      </a:cubicBezTo>
                      <a:cubicBezTo>
                        <a:pt x="41" y="235"/>
                        <a:pt x="6" y="231"/>
                        <a:pt x="7" y="235"/>
                      </a:cubicBezTo>
                      <a:cubicBezTo>
                        <a:pt x="8" y="239"/>
                        <a:pt x="45" y="249"/>
                        <a:pt x="52" y="255"/>
                      </a:cubicBezTo>
                      <a:cubicBezTo>
                        <a:pt x="59" y="261"/>
                        <a:pt x="57" y="264"/>
                        <a:pt x="51" y="273"/>
                      </a:cubicBezTo>
                      <a:cubicBezTo>
                        <a:pt x="45" y="282"/>
                        <a:pt x="13" y="304"/>
                        <a:pt x="16" y="310"/>
                      </a:cubicBezTo>
                      <a:cubicBezTo>
                        <a:pt x="19" y="316"/>
                        <a:pt x="60" y="302"/>
                        <a:pt x="70" y="307"/>
                      </a:cubicBezTo>
                      <a:cubicBezTo>
                        <a:pt x="80" y="312"/>
                        <a:pt x="68" y="332"/>
                        <a:pt x="73" y="337"/>
                      </a:cubicBezTo>
                      <a:cubicBezTo>
                        <a:pt x="78" y="342"/>
                        <a:pt x="96" y="329"/>
                        <a:pt x="98" y="335"/>
                      </a:cubicBezTo>
                      <a:cubicBezTo>
                        <a:pt x="100" y="341"/>
                        <a:pt x="84" y="371"/>
                        <a:pt x="87" y="375"/>
                      </a:cubicBezTo>
                      <a:cubicBezTo>
                        <a:pt x="90" y="379"/>
                        <a:pt x="109" y="360"/>
                        <a:pt x="115" y="361"/>
                      </a:cubicBezTo>
                      <a:cubicBezTo>
                        <a:pt x="121" y="362"/>
                        <a:pt x="116" y="382"/>
                        <a:pt x="122" y="383"/>
                      </a:cubicBezTo>
                      <a:cubicBezTo>
                        <a:pt x="128" y="384"/>
                        <a:pt x="146" y="362"/>
                        <a:pt x="150" y="367"/>
                      </a:cubicBezTo>
                      <a:cubicBezTo>
                        <a:pt x="154" y="372"/>
                        <a:pt x="142" y="413"/>
                        <a:pt x="147" y="415"/>
                      </a:cubicBezTo>
                      <a:cubicBezTo>
                        <a:pt x="152" y="417"/>
                        <a:pt x="173" y="383"/>
                        <a:pt x="184" y="381"/>
                      </a:cubicBezTo>
                      <a:cubicBezTo>
                        <a:pt x="195" y="379"/>
                        <a:pt x="202" y="405"/>
                        <a:pt x="212" y="405"/>
                      </a:cubicBezTo>
                      <a:cubicBezTo>
                        <a:pt x="222" y="405"/>
                        <a:pt x="233" y="384"/>
                        <a:pt x="244" y="383"/>
                      </a:cubicBezTo>
                      <a:cubicBezTo>
                        <a:pt x="255" y="382"/>
                        <a:pt x="271" y="401"/>
                        <a:pt x="280" y="397"/>
                      </a:cubicBezTo>
                      <a:cubicBezTo>
                        <a:pt x="289" y="393"/>
                        <a:pt x="289" y="360"/>
                        <a:pt x="296" y="357"/>
                      </a:cubicBezTo>
                      <a:cubicBezTo>
                        <a:pt x="303" y="354"/>
                        <a:pt x="318" y="378"/>
                        <a:pt x="322" y="376"/>
                      </a:cubicBezTo>
                      <a:cubicBezTo>
                        <a:pt x="326" y="374"/>
                        <a:pt x="313" y="348"/>
                        <a:pt x="319" y="343"/>
                      </a:cubicBezTo>
                      <a:cubicBezTo>
                        <a:pt x="325" y="338"/>
                        <a:pt x="358" y="352"/>
                        <a:pt x="360" y="348"/>
                      </a:cubicBezTo>
                      <a:cubicBezTo>
                        <a:pt x="362" y="344"/>
                        <a:pt x="334" y="327"/>
                        <a:pt x="332" y="321"/>
                      </a:cubicBezTo>
                      <a:cubicBezTo>
                        <a:pt x="330" y="315"/>
                        <a:pt x="339" y="310"/>
                        <a:pt x="346" y="309"/>
                      </a:cubicBezTo>
                      <a:cubicBezTo>
                        <a:pt x="353" y="308"/>
                        <a:pt x="374" y="317"/>
                        <a:pt x="375" y="313"/>
                      </a:cubicBezTo>
                      <a:cubicBezTo>
                        <a:pt x="376" y="309"/>
                        <a:pt x="352" y="291"/>
                        <a:pt x="352" y="285"/>
                      </a:cubicBezTo>
                      <a:cubicBezTo>
                        <a:pt x="352" y="279"/>
                        <a:pt x="376" y="281"/>
                        <a:pt x="378" y="276"/>
                      </a:cubicBezTo>
                      <a:cubicBezTo>
                        <a:pt x="380" y="271"/>
                        <a:pt x="359" y="259"/>
                        <a:pt x="364" y="256"/>
                      </a:cubicBezTo>
                      <a:cubicBezTo>
                        <a:pt x="369" y="253"/>
                        <a:pt x="412" y="265"/>
                        <a:pt x="411" y="259"/>
                      </a:cubicBezTo>
                      <a:cubicBezTo>
                        <a:pt x="410" y="253"/>
                        <a:pt x="360" y="224"/>
                        <a:pt x="358" y="217"/>
                      </a:cubicBezTo>
                      <a:cubicBezTo>
                        <a:pt x="356" y="210"/>
                        <a:pt x="394" y="222"/>
                        <a:pt x="396" y="219"/>
                      </a:cubicBezTo>
                      <a:cubicBezTo>
                        <a:pt x="398" y="216"/>
                        <a:pt x="371" y="204"/>
                        <a:pt x="372" y="198"/>
                      </a:cubicBezTo>
                      <a:cubicBezTo>
                        <a:pt x="373" y="192"/>
                        <a:pt x="405" y="189"/>
                        <a:pt x="403" y="183"/>
                      </a:cubicBezTo>
                      <a:cubicBezTo>
                        <a:pt x="401" y="177"/>
                        <a:pt x="360" y="166"/>
                        <a:pt x="358" y="161"/>
                      </a:cubicBezTo>
                      <a:cubicBezTo>
                        <a:pt x="356" y="156"/>
                        <a:pt x="391" y="156"/>
                        <a:pt x="390" y="151"/>
                      </a:cubicBezTo>
                      <a:cubicBezTo>
                        <a:pt x="389" y="146"/>
                        <a:pt x="348" y="141"/>
                        <a:pt x="349" y="130"/>
                      </a:cubicBezTo>
                      <a:cubicBezTo>
                        <a:pt x="350" y="119"/>
                        <a:pt x="399" y="91"/>
                        <a:pt x="396" y="87"/>
                      </a:cubicBezTo>
                      <a:cubicBezTo>
                        <a:pt x="393" y="83"/>
                        <a:pt x="339" y="109"/>
                        <a:pt x="330" y="108"/>
                      </a:cubicBezTo>
                      <a:cubicBezTo>
                        <a:pt x="321" y="107"/>
                        <a:pt x="345" y="87"/>
                        <a:pt x="340" y="82"/>
                      </a:cubicBezTo>
                      <a:cubicBezTo>
                        <a:pt x="335" y="77"/>
                        <a:pt x="305" y="86"/>
                        <a:pt x="301" y="79"/>
                      </a:cubicBezTo>
                      <a:cubicBezTo>
                        <a:pt x="297" y="72"/>
                        <a:pt x="322" y="42"/>
                        <a:pt x="318" y="39"/>
                      </a:cubicBezTo>
                      <a:cubicBezTo>
                        <a:pt x="314" y="36"/>
                        <a:pt x="286" y="62"/>
                        <a:pt x="280" y="61"/>
                      </a:cubicBezTo>
                      <a:cubicBezTo>
                        <a:pt x="274" y="60"/>
                        <a:pt x="285" y="34"/>
                        <a:pt x="279" y="33"/>
                      </a:cubicBezTo>
                      <a:cubicBezTo>
                        <a:pt x="273" y="32"/>
                        <a:pt x="251" y="54"/>
                        <a:pt x="244" y="54"/>
                      </a:cubicBezTo>
                      <a:cubicBezTo>
                        <a:pt x="237" y="54"/>
                        <a:pt x="240" y="30"/>
                        <a:pt x="234" y="30"/>
                      </a:cubicBezTo>
                      <a:cubicBezTo>
                        <a:pt x="228" y="30"/>
                        <a:pt x="218" y="56"/>
                        <a:pt x="207" y="51"/>
                      </a:cubicBezTo>
                      <a:cubicBezTo>
                        <a:pt x="196" y="46"/>
                        <a:pt x="175" y="0"/>
                        <a:pt x="169" y="1"/>
                      </a:cubicBezTo>
                      <a:cubicBezTo>
                        <a:pt x="163" y="2"/>
                        <a:pt x="174" y="48"/>
                        <a:pt x="169" y="55"/>
                      </a:cubicBezTo>
                      <a:cubicBezTo>
                        <a:pt x="164" y="62"/>
                        <a:pt x="145" y="40"/>
                        <a:pt x="139" y="42"/>
                      </a:cubicBezTo>
                      <a:cubicBezTo>
                        <a:pt x="133" y="44"/>
                        <a:pt x="133" y="64"/>
                        <a:pt x="132" y="70"/>
                      </a:cubicBezTo>
                      <a:close/>
                    </a:path>
                  </a:pathLst>
                </a:custGeom>
                <a:gradFill rotWithShape="1">
                  <a:gsLst>
                    <a:gs pos="0">
                      <a:srgbClr val="99FFCC"/>
                    </a:gs>
                    <a:gs pos="100000">
                      <a:srgbClr val="00CC00"/>
                    </a:gs>
                  </a:gsLst>
                  <a:path path="rect">
                    <a:fillToRect l="50000" t="50000" r="50000" b="50000"/>
                  </a:path>
                </a:gradFill>
                <a:ln w="9525">
                  <a:solidFill>
                    <a:srgbClr val="00CC00"/>
                  </a:solidFill>
                  <a:round/>
                  <a:headEnd/>
                  <a:tailEnd/>
                </a:ln>
              </p:spPr>
              <p:txBody>
                <a:bodyPr/>
                <a:lstStyle/>
                <a:p>
                  <a:endParaRPr lang="ja-JP" altLang="en-US"/>
                </a:p>
              </p:txBody>
            </p:sp>
            <p:sp>
              <p:nvSpPr>
                <p:cNvPr id="3160" name="Oval 269"/>
                <p:cNvSpPr>
                  <a:spLocks noChangeAspect="1" noChangeArrowheads="1"/>
                </p:cNvSpPr>
                <p:nvPr/>
              </p:nvSpPr>
              <p:spPr bwMode="auto">
                <a:xfrm>
                  <a:off x="831" y="873"/>
                  <a:ext cx="520" cy="517"/>
                </a:xfrm>
                <a:prstGeom prst="ellipse">
                  <a:avLst/>
                </a:prstGeom>
                <a:gradFill rotWithShape="1">
                  <a:gsLst>
                    <a:gs pos="0">
                      <a:srgbClr val="D1E8E8"/>
                    </a:gs>
                    <a:gs pos="100000">
                      <a:srgbClr val="008080"/>
                    </a:gs>
                  </a:gsLst>
                  <a:path path="shape">
                    <a:fillToRect l="50000" t="50000" r="50000" b="50000"/>
                  </a:path>
                </a:gradFill>
                <a:ln w="9525">
                  <a:solidFill>
                    <a:srgbClr val="009999"/>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61" name="Oval 270"/>
                <p:cNvSpPr>
                  <a:spLocks noChangeAspect="1" noChangeArrowheads="1"/>
                </p:cNvSpPr>
                <p:nvPr/>
              </p:nvSpPr>
              <p:spPr bwMode="auto">
                <a:xfrm>
                  <a:off x="1056" y="672"/>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62" name="Oval 271"/>
                <p:cNvSpPr>
                  <a:spLocks noChangeAspect="1" noChangeArrowheads="1"/>
                </p:cNvSpPr>
                <p:nvPr/>
              </p:nvSpPr>
              <p:spPr bwMode="auto">
                <a:xfrm>
                  <a:off x="816" y="768"/>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63" name="Oval 272"/>
                <p:cNvSpPr>
                  <a:spLocks noChangeAspect="1" noChangeArrowheads="1"/>
                </p:cNvSpPr>
                <p:nvPr/>
              </p:nvSpPr>
              <p:spPr bwMode="auto">
                <a:xfrm>
                  <a:off x="960" y="768"/>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64" name="Oval 273"/>
                <p:cNvSpPr>
                  <a:spLocks noChangeAspect="1" noChangeArrowheads="1"/>
                </p:cNvSpPr>
                <p:nvPr/>
              </p:nvSpPr>
              <p:spPr bwMode="auto">
                <a:xfrm>
                  <a:off x="720" y="816"/>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65" name="Oval 274"/>
                <p:cNvSpPr>
                  <a:spLocks noChangeAspect="1" noChangeArrowheads="1"/>
                </p:cNvSpPr>
                <p:nvPr/>
              </p:nvSpPr>
              <p:spPr bwMode="auto">
                <a:xfrm>
                  <a:off x="768" y="96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66" name="Oval 275"/>
                <p:cNvSpPr>
                  <a:spLocks noChangeAspect="1" noChangeArrowheads="1"/>
                </p:cNvSpPr>
                <p:nvPr/>
              </p:nvSpPr>
              <p:spPr bwMode="auto">
                <a:xfrm>
                  <a:off x="864" y="864"/>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67" name="Oval 276"/>
                <p:cNvSpPr>
                  <a:spLocks noChangeAspect="1" noChangeArrowheads="1"/>
                </p:cNvSpPr>
                <p:nvPr/>
              </p:nvSpPr>
              <p:spPr bwMode="auto">
                <a:xfrm>
                  <a:off x="768" y="120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68" name="Oval 277"/>
                <p:cNvSpPr>
                  <a:spLocks noChangeAspect="1" noChangeArrowheads="1"/>
                </p:cNvSpPr>
                <p:nvPr/>
              </p:nvSpPr>
              <p:spPr bwMode="auto">
                <a:xfrm>
                  <a:off x="1200" y="768"/>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69" name="Oval 278"/>
                <p:cNvSpPr>
                  <a:spLocks noChangeAspect="1" noChangeArrowheads="1"/>
                </p:cNvSpPr>
                <p:nvPr/>
              </p:nvSpPr>
              <p:spPr bwMode="auto">
                <a:xfrm>
                  <a:off x="672" y="96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70" name="Oval 279"/>
                <p:cNvSpPr>
                  <a:spLocks noChangeAspect="1" noChangeArrowheads="1"/>
                </p:cNvSpPr>
                <p:nvPr/>
              </p:nvSpPr>
              <p:spPr bwMode="auto">
                <a:xfrm>
                  <a:off x="864" y="72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71" name="Oval 280"/>
                <p:cNvSpPr>
                  <a:spLocks noChangeAspect="1" noChangeArrowheads="1"/>
                </p:cNvSpPr>
                <p:nvPr/>
              </p:nvSpPr>
              <p:spPr bwMode="auto">
                <a:xfrm>
                  <a:off x="720" y="1104"/>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72" name="Oval 281"/>
                <p:cNvSpPr>
                  <a:spLocks noChangeAspect="1" noChangeArrowheads="1"/>
                </p:cNvSpPr>
                <p:nvPr/>
              </p:nvSpPr>
              <p:spPr bwMode="auto">
                <a:xfrm>
                  <a:off x="1296" y="864"/>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73" name="Oval 282"/>
                <p:cNvSpPr>
                  <a:spLocks noChangeAspect="1" noChangeArrowheads="1"/>
                </p:cNvSpPr>
                <p:nvPr/>
              </p:nvSpPr>
              <p:spPr bwMode="auto">
                <a:xfrm>
                  <a:off x="1104" y="768"/>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74" name="Oval 283"/>
                <p:cNvSpPr>
                  <a:spLocks noChangeAspect="1" noChangeArrowheads="1"/>
                </p:cNvSpPr>
                <p:nvPr/>
              </p:nvSpPr>
              <p:spPr bwMode="auto">
                <a:xfrm>
                  <a:off x="1359" y="960"/>
                  <a:ext cx="48" cy="48"/>
                </a:xfrm>
                <a:prstGeom prst="ellipse">
                  <a:avLst/>
                </a:prstGeom>
                <a:gradFill rotWithShape="1">
                  <a:gsLst>
                    <a:gs pos="0">
                      <a:srgbClr val="F9FCEF"/>
                    </a:gs>
                    <a:gs pos="100000">
                      <a:srgbClr val="99CC00"/>
                    </a:gs>
                  </a:gsLst>
                  <a:path path="shape">
                    <a:fillToRect l="50000" t="50000" r="50000" b="50000"/>
                  </a:path>
                </a:gradFill>
                <a:ln w="9525">
                  <a:solidFill>
                    <a:srgbClr val="99CC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grpSp>
          <p:grpSp>
            <p:nvGrpSpPr>
              <p:cNvPr id="3127" name="Group 327"/>
              <p:cNvGrpSpPr>
                <a:grpSpLocks noChangeAspect="1"/>
              </p:cNvGrpSpPr>
              <p:nvPr/>
            </p:nvGrpSpPr>
            <p:grpSpPr bwMode="auto">
              <a:xfrm rot="3052259">
                <a:off x="4756" y="3521"/>
                <a:ext cx="745" cy="854"/>
                <a:chOff x="3470" y="1253"/>
                <a:chExt cx="573" cy="657"/>
              </a:xfrm>
            </p:grpSpPr>
            <p:sp>
              <p:nvSpPr>
                <p:cNvPr id="4424" name="Freeform 328"/>
                <p:cNvSpPr>
                  <a:spLocks noChangeAspect="1"/>
                </p:cNvSpPr>
                <p:nvPr/>
              </p:nvSpPr>
              <p:spPr bwMode="auto">
                <a:xfrm>
                  <a:off x="3473" y="1306"/>
                  <a:ext cx="259" cy="436"/>
                </a:xfrm>
                <a:custGeom>
                  <a:avLst/>
                  <a:gdLst/>
                  <a:ahLst/>
                  <a:cxnLst>
                    <a:cxn ang="0">
                      <a:pos x="347" y="332"/>
                    </a:cxn>
                    <a:cxn ang="0">
                      <a:pos x="444" y="199"/>
                    </a:cxn>
                    <a:cxn ang="0">
                      <a:pos x="539" y="3"/>
                    </a:cxn>
                    <a:cxn ang="0">
                      <a:pos x="323" y="181"/>
                    </a:cxn>
                    <a:cxn ang="0">
                      <a:pos x="147" y="182"/>
                    </a:cxn>
                    <a:cxn ang="0">
                      <a:pos x="17" y="273"/>
                    </a:cxn>
                    <a:cxn ang="0">
                      <a:pos x="46" y="392"/>
                    </a:cxn>
                    <a:cxn ang="0">
                      <a:pos x="17" y="523"/>
                    </a:cxn>
                    <a:cxn ang="0">
                      <a:pos x="59" y="626"/>
                    </a:cxn>
                    <a:cxn ang="0">
                      <a:pos x="24" y="695"/>
                    </a:cxn>
                    <a:cxn ang="0">
                      <a:pos x="155" y="580"/>
                    </a:cxn>
                    <a:cxn ang="0">
                      <a:pos x="203" y="492"/>
                    </a:cxn>
                    <a:cxn ang="0">
                      <a:pos x="285" y="412"/>
                    </a:cxn>
                  </a:cxnLst>
                  <a:rect l="0" t="0" r="r" b="b"/>
                  <a:pathLst>
                    <a:path w="559" h="703">
                      <a:moveTo>
                        <a:pt x="347" y="332"/>
                      </a:moveTo>
                      <a:cubicBezTo>
                        <a:pt x="362" y="311"/>
                        <a:pt x="412" y="254"/>
                        <a:pt x="444" y="199"/>
                      </a:cubicBezTo>
                      <a:cubicBezTo>
                        <a:pt x="476" y="144"/>
                        <a:pt x="559" y="6"/>
                        <a:pt x="539" y="3"/>
                      </a:cubicBezTo>
                      <a:cubicBezTo>
                        <a:pt x="518" y="0"/>
                        <a:pt x="387" y="152"/>
                        <a:pt x="323" y="181"/>
                      </a:cubicBezTo>
                      <a:cubicBezTo>
                        <a:pt x="257" y="212"/>
                        <a:pt x="198" y="166"/>
                        <a:pt x="147" y="182"/>
                      </a:cubicBezTo>
                      <a:cubicBezTo>
                        <a:pt x="96" y="197"/>
                        <a:pt x="34" y="239"/>
                        <a:pt x="17" y="273"/>
                      </a:cubicBezTo>
                      <a:cubicBezTo>
                        <a:pt x="0" y="309"/>
                        <a:pt x="46" y="351"/>
                        <a:pt x="46" y="392"/>
                      </a:cubicBezTo>
                      <a:cubicBezTo>
                        <a:pt x="46" y="434"/>
                        <a:pt x="15" y="485"/>
                        <a:pt x="17" y="523"/>
                      </a:cubicBezTo>
                      <a:cubicBezTo>
                        <a:pt x="19" y="562"/>
                        <a:pt x="58" y="597"/>
                        <a:pt x="59" y="626"/>
                      </a:cubicBezTo>
                      <a:cubicBezTo>
                        <a:pt x="60" y="655"/>
                        <a:pt x="8" y="703"/>
                        <a:pt x="24" y="695"/>
                      </a:cubicBezTo>
                      <a:cubicBezTo>
                        <a:pt x="40" y="687"/>
                        <a:pt x="125" y="614"/>
                        <a:pt x="155" y="580"/>
                      </a:cubicBezTo>
                      <a:cubicBezTo>
                        <a:pt x="185" y="546"/>
                        <a:pt x="181" y="520"/>
                        <a:pt x="203" y="492"/>
                      </a:cubicBezTo>
                      <a:cubicBezTo>
                        <a:pt x="225" y="464"/>
                        <a:pt x="268" y="429"/>
                        <a:pt x="285" y="412"/>
                      </a:cubicBezTo>
                    </a:path>
                  </a:pathLst>
                </a:custGeom>
                <a:gradFill rotWithShape="1">
                  <a:gsLst>
                    <a:gs pos="0">
                      <a:schemeClr val="tx1"/>
                    </a:gs>
                    <a:gs pos="100000">
                      <a:schemeClr val="tx1">
                        <a:gamma/>
                        <a:tint val="0"/>
                        <a:invGamma/>
                      </a:schemeClr>
                    </a:gs>
                  </a:gsLst>
                  <a:lin ang="5400000" scaled="1"/>
                </a:gradFill>
                <a:ln w="19050" cap="flat" cmpd="sng">
                  <a:solidFill>
                    <a:schemeClr val="tx1"/>
                  </a:solidFill>
                  <a:prstDash val="solid"/>
                  <a:round/>
                  <a:headEnd/>
                  <a:tailEnd/>
                </a:ln>
                <a:effectLst/>
              </p:spPr>
              <p:txBody>
                <a:bodyPr/>
                <a:lstStyle/>
                <a:p>
                  <a:pPr fontAlgn="auto">
                    <a:spcBef>
                      <a:spcPts val="0"/>
                    </a:spcBef>
                    <a:spcAft>
                      <a:spcPts val="0"/>
                    </a:spcAft>
                    <a:defRPr/>
                  </a:pPr>
                  <a:endParaRPr lang="ja-JP" altLang="en-US">
                    <a:latin typeface="+mn-lt"/>
                    <a:ea typeface="+mn-ea"/>
                  </a:endParaRPr>
                </a:p>
              </p:txBody>
            </p:sp>
            <p:sp>
              <p:nvSpPr>
                <p:cNvPr id="3143" name="Freeform 329"/>
                <p:cNvSpPr>
                  <a:spLocks noChangeAspect="1"/>
                </p:cNvSpPr>
                <p:nvPr/>
              </p:nvSpPr>
              <p:spPr bwMode="auto">
                <a:xfrm>
                  <a:off x="3539" y="1441"/>
                  <a:ext cx="60" cy="148"/>
                </a:xfrm>
                <a:custGeom>
                  <a:avLst/>
                  <a:gdLst>
                    <a:gd name="T0" fmla="*/ 0 w 150"/>
                    <a:gd name="T1" fmla="*/ 1 h 209"/>
                    <a:gd name="T2" fmla="*/ 0 w 150"/>
                    <a:gd name="T3" fmla="*/ 1 h 209"/>
                    <a:gd name="T4" fmla="*/ 0 w 150"/>
                    <a:gd name="T5" fmla="*/ 1 h 209"/>
                    <a:gd name="T6" fmla="*/ 0 w 150"/>
                    <a:gd name="T7" fmla="*/ 1 h 209"/>
                    <a:gd name="T8" fmla="*/ 0 w 150"/>
                    <a:gd name="T9" fmla="*/ 1 h 209"/>
                    <a:gd name="T10" fmla="*/ 0 w 150"/>
                    <a:gd name="T11" fmla="*/ 1 h 209"/>
                    <a:gd name="T12" fmla="*/ 0 w 150"/>
                    <a:gd name="T13" fmla="*/ 1 h 209"/>
                    <a:gd name="T14" fmla="*/ 0 w 150"/>
                    <a:gd name="T15" fmla="*/ 1 h 209"/>
                    <a:gd name="T16" fmla="*/ 0 w 150"/>
                    <a:gd name="T17" fmla="*/ 1 h 209"/>
                    <a:gd name="T18" fmla="*/ 0 w 150"/>
                    <a:gd name="T19" fmla="*/ 1 h 209"/>
                    <a:gd name="T20" fmla="*/ 0 w 150"/>
                    <a:gd name="T21" fmla="*/ 1 h 2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0"/>
                    <a:gd name="T34" fmla="*/ 0 h 209"/>
                    <a:gd name="T35" fmla="*/ 150 w 150"/>
                    <a:gd name="T36" fmla="*/ 209 h 2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0" h="209">
                      <a:moveTo>
                        <a:pt x="10" y="67"/>
                      </a:moveTo>
                      <a:cubicBezTo>
                        <a:pt x="20" y="53"/>
                        <a:pt x="53" y="52"/>
                        <a:pt x="75" y="44"/>
                      </a:cubicBezTo>
                      <a:cubicBezTo>
                        <a:pt x="97" y="33"/>
                        <a:pt x="135" y="0"/>
                        <a:pt x="142" y="10"/>
                      </a:cubicBezTo>
                      <a:cubicBezTo>
                        <a:pt x="150" y="19"/>
                        <a:pt x="120" y="76"/>
                        <a:pt x="118" y="101"/>
                      </a:cubicBezTo>
                      <a:cubicBezTo>
                        <a:pt x="116" y="125"/>
                        <a:pt x="134" y="146"/>
                        <a:pt x="129" y="158"/>
                      </a:cubicBezTo>
                      <a:cubicBezTo>
                        <a:pt x="123" y="172"/>
                        <a:pt x="95" y="172"/>
                        <a:pt x="80" y="180"/>
                      </a:cubicBezTo>
                      <a:cubicBezTo>
                        <a:pt x="66" y="189"/>
                        <a:pt x="54" y="209"/>
                        <a:pt x="46" y="209"/>
                      </a:cubicBezTo>
                      <a:cubicBezTo>
                        <a:pt x="39" y="209"/>
                        <a:pt x="43" y="188"/>
                        <a:pt x="36" y="183"/>
                      </a:cubicBezTo>
                      <a:cubicBezTo>
                        <a:pt x="29" y="179"/>
                        <a:pt x="10" y="204"/>
                        <a:pt x="5" y="185"/>
                      </a:cubicBezTo>
                      <a:cubicBezTo>
                        <a:pt x="0" y="166"/>
                        <a:pt x="3" y="90"/>
                        <a:pt x="4" y="70"/>
                      </a:cubicBezTo>
                      <a:cubicBezTo>
                        <a:pt x="5" y="50"/>
                        <a:pt x="9" y="68"/>
                        <a:pt x="10" y="67"/>
                      </a:cubicBezTo>
                      <a:close/>
                    </a:path>
                  </a:pathLst>
                </a:custGeom>
                <a:solidFill>
                  <a:schemeClr val="tx1"/>
                </a:solidFill>
                <a:ln w="19050" cap="flat" cmpd="sng">
                  <a:solidFill>
                    <a:schemeClr val="tx1"/>
                  </a:solidFill>
                  <a:prstDash val="solid"/>
                  <a:round/>
                  <a:headEnd/>
                  <a:tailEnd/>
                </a:ln>
              </p:spPr>
              <p:txBody>
                <a:bodyPr/>
                <a:lstStyle/>
                <a:p>
                  <a:endParaRPr lang="ja-JP" altLang="en-US"/>
                </a:p>
              </p:txBody>
            </p:sp>
            <p:sp>
              <p:nvSpPr>
                <p:cNvPr id="4426" name="Freeform 330"/>
                <p:cNvSpPr>
                  <a:spLocks noChangeAspect="1"/>
                </p:cNvSpPr>
                <p:nvPr/>
              </p:nvSpPr>
              <p:spPr bwMode="auto">
                <a:xfrm>
                  <a:off x="3466" y="1443"/>
                  <a:ext cx="256" cy="433"/>
                </a:xfrm>
                <a:custGeom>
                  <a:avLst/>
                  <a:gdLst/>
                  <a:ahLst/>
                  <a:cxnLst>
                    <a:cxn ang="0">
                      <a:pos x="347" y="332"/>
                    </a:cxn>
                    <a:cxn ang="0">
                      <a:pos x="444" y="199"/>
                    </a:cxn>
                    <a:cxn ang="0">
                      <a:pos x="539" y="3"/>
                    </a:cxn>
                    <a:cxn ang="0">
                      <a:pos x="323" y="181"/>
                    </a:cxn>
                    <a:cxn ang="0">
                      <a:pos x="147" y="182"/>
                    </a:cxn>
                    <a:cxn ang="0">
                      <a:pos x="17" y="273"/>
                    </a:cxn>
                    <a:cxn ang="0">
                      <a:pos x="46" y="392"/>
                    </a:cxn>
                    <a:cxn ang="0">
                      <a:pos x="17" y="523"/>
                    </a:cxn>
                    <a:cxn ang="0">
                      <a:pos x="59" y="626"/>
                    </a:cxn>
                    <a:cxn ang="0">
                      <a:pos x="24" y="695"/>
                    </a:cxn>
                    <a:cxn ang="0">
                      <a:pos x="155" y="580"/>
                    </a:cxn>
                    <a:cxn ang="0">
                      <a:pos x="203" y="492"/>
                    </a:cxn>
                    <a:cxn ang="0">
                      <a:pos x="285" y="412"/>
                    </a:cxn>
                  </a:cxnLst>
                  <a:rect l="0" t="0" r="r" b="b"/>
                  <a:pathLst>
                    <a:path w="559" h="703">
                      <a:moveTo>
                        <a:pt x="347" y="332"/>
                      </a:moveTo>
                      <a:cubicBezTo>
                        <a:pt x="362" y="311"/>
                        <a:pt x="412" y="254"/>
                        <a:pt x="444" y="199"/>
                      </a:cubicBezTo>
                      <a:cubicBezTo>
                        <a:pt x="476" y="144"/>
                        <a:pt x="559" y="6"/>
                        <a:pt x="539" y="3"/>
                      </a:cubicBezTo>
                      <a:cubicBezTo>
                        <a:pt x="518" y="0"/>
                        <a:pt x="387" y="152"/>
                        <a:pt x="323" y="181"/>
                      </a:cubicBezTo>
                      <a:cubicBezTo>
                        <a:pt x="257" y="212"/>
                        <a:pt x="198" y="166"/>
                        <a:pt x="147" y="182"/>
                      </a:cubicBezTo>
                      <a:cubicBezTo>
                        <a:pt x="96" y="197"/>
                        <a:pt x="34" y="239"/>
                        <a:pt x="17" y="273"/>
                      </a:cubicBezTo>
                      <a:cubicBezTo>
                        <a:pt x="0" y="309"/>
                        <a:pt x="46" y="351"/>
                        <a:pt x="46" y="392"/>
                      </a:cubicBezTo>
                      <a:cubicBezTo>
                        <a:pt x="46" y="434"/>
                        <a:pt x="15" y="485"/>
                        <a:pt x="17" y="523"/>
                      </a:cubicBezTo>
                      <a:cubicBezTo>
                        <a:pt x="19" y="562"/>
                        <a:pt x="58" y="597"/>
                        <a:pt x="59" y="626"/>
                      </a:cubicBezTo>
                      <a:cubicBezTo>
                        <a:pt x="60" y="655"/>
                        <a:pt x="8" y="703"/>
                        <a:pt x="24" y="695"/>
                      </a:cubicBezTo>
                      <a:cubicBezTo>
                        <a:pt x="40" y="687"/>
                        <a:pt x="125" y="614"/>
                        <a:pt x="155" y="580"/>
                      </a:cubicBezTo>
                      <a:cubicBezTo>
                        <a:pt x="185" y="546"/>
                        <a:pt x="181" y="520"/>
                        <a:pt x="203" y="492"/>
                      </a:cubicBezTo>
                      <a:cubicBezTo>
                        <a:pt x="225" y="464"/>
                        <a:pt x="268" y="429"/>
                        <a:pt x="285" y="412"/>
                      </a:cubicBezTo>
                    </a:path>
                  </a:pathLst>
                </a:custGeom>
                <a:gradFill rotWithShape="1">
                  <a:gsLst>
                    <a:gs pos="0">
                      <a:schemeClr val="tx1"/>
                    </a:gs>
                    <a:gs pos="100000">
                      <a:schemeClr val="tx1">
                        <a:gamma/>
                        <a:tint val="0"/>
                        <a:invGamma/>
                      </a:schemeClr>
                    </a:gs>
                  </a:gsLst>
                  <a:lin ang="5400000" scaled="1"/>
                </a:gradFill>
                <a:ln w="19050" cap="flat" cmpd="sng">
                  <a:solidFill>
                    <a:schemeClr val="tx1"/>
                  </a:solidFill>
                  <a:prstDash val="solid"/>
                  <a:round/>
                  <a:headEnd/>
                  <a:tailEnd/>
                </a:ln>
                <a:effectLst/>
              </p:spPr>
              <p:txBody>
                <a:bodyPr/>
                <a:lstStyle/>
                <a:p>
                  <a:pPr fontAlgn="auto">
                    <a:spcBef>
                      <a:spcPts val="0"/>
                    </a:spcBef>
                    <a:spcAft>
                      <a:spcPts val="0"/>
                    </a:spcAft>
                    <a:defRPr/>
                  </a:pPr>
                  <a:endParaRPr lang="ja-JP" altLang="en-US">
                    <a:latin typeface="+mn-lt"/>
                    <a:ea typeface="+mn-ea"/>
                  </a:endParaRPr>
                </a:p>
              </p:txBody>
            </p:sp>
            <p:sp>
              <p:nvSpPr>
                <p:cNvPr id="3145" name="Freeform 331"/>
                <p:cNvSpPr>
                  <a:spLocks noChangeAspect="1"/>
                </p:cNvSpPr>
                <p:nvPr/>
              </p:nvSpPr>
              <p:spPr bwMode="auto">
                <a:xfrm>
                  <a:off x="3531" y="1570"/>
                  <a:ext cx="60" cy="148"/>
                </a:xfrm>
                <a:custGeom>
                  <a:avLst/>
                  <a:gdLst>
                    <a:gd name="T0" fmla="*/ 0 w 150"/>
                    <a:gd name="T1" fmla="*/ 1 h 209"/>
                    <a:gd name="T2" fmla="*/ 0 w 150"/>
                    <a:gd name="T3" fmla="*/ 1 h 209"/>
                    <a:gd name="T4" fmla="*/ 0 w 150"/>
                    <a:gd name="T5" fmla="*/ 1 h 209"/>
                    <a:gd name="T6" fmla="*/ 0 w 150"/>
                    <a:gd name="T7" fmla="*/ 1 h 209"/>
                    <a:gd name="T8" fmla="*/ 0 w 150"/>
                    <a:gd name="T9" fmla="*/ 1 h 209"/>
                    <a:gd name="T10" fmla="*/ 0 w 150"/>
                    <a:gd name="T11" fmla="*/ 1 h 209"/>
                    <a:gd name="T12" fmla="*/ 0 w 150"/>
                    <a:gd name="T13" fmla="*/ 1 h 209"/>
                    <a:gd name="T14" fmla="*/ 0 w 150"/>
                    <a:gd name="T15" fmla="*/ 1 h 209"/>
                    <a:gd name="T16" fmla="*/ 0 w 150"/>
                    <a:gd name="T17" fmla="*/ 1 h 209"/>
                    <a:gd name="T18" fmla="*/ 0 w 150"/>
                    <a:gd name="T19" fmla="*/ 1 h 209"/>
                    <a:gd name="T20" fmla="*/ 0 w 150"/>
                    <a:gd name="T21" fmla="*/ 1 h 2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0"/>
                    <a:gd name="T34" fmla="*/ 0 h 209"/>
                    <a:gd name="T35" fmla="*/ 150 w 150"/>
                    <a:gd name="T36" fmla="*/ 209 h 2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0" h="209">
                      <a:moveTo>
                        <a:pt x="10" y="67"/>
                      </a:moveTo>
                      <a:cubicBezTo>
                        <a:pt x="20" y="53"/>
                        <a:pt x="53" y="52"/>
                        <a:pt x="75" y="44"/>
                      </a:cubicBezTo>
                      <a:cubicBezTo>
                        <a:pt x="97" y="33"/>
                        <a:pt x="135" y="0"/>
                        <a:pt x="142" y="10"/>
                      </a:cubicBezTo>
                      <a:cubicBezTo>
                        <a:pt x="150" y="19"/>
                        <a:pt x="120" y="76"/>
                        <a:pt x="118" y="101"/>
                      </a:cubicBezTo>
                      <a:cubicBezTo>
                        <a:pt x="116" y="125"/>
                        <a:pt x="134" y="146"/>
                        <a:pt x="129" y="158"/>
                      </a:cubicBezTo>
                      <a:cubicBezTo>
                        <a:pt x="123" y="172"/>
                        <a:pt x="95" y="172"/>
                        <a:pt x="80" y="180"/>
                      </a:cubicBezTo>
                      <a:cubicBezTo>
                        <a:pt x="66" y="189"/>
                        <a:pt x="54" y="209"/>
                        <a:pt x="46" y="209"/>
                      </a:cubicBezTo>
                      <a:cubicBezTo>
                        <a:pt x="39" y="209"/>
                        <a:pt x="43" y="188"/>
                        <a:pt x="36" y="183"/>
                      </a:cubicBezTo>
                      <a:cubicBezTo>
                        <a:pt x="29" y="179"/>
                        <a:pt x="10" y="204"/>
                        <a:pt x="5" y="185"/>
                      </a:cubicBezTo>
                      <a:cubicBezTo>
                        <a:pt x="0" y="166"/>
                        <a:pt x="3" y="90"/>
                        <a:pt x="4" y="70"/>
                      </a:cubicBezTo>
                      <a:cubicBezTo>
                        <a:pt x="5" y="50"/>
                        <a:pt x="9" y="68"/>
                        <a:pt x="10" y="67"/>
                      </a:cubicBezTo>
                      <a:close/>
                    </a:path>
                  </a:pathLst>
                </a:custGeom>
                <a:solidFill>
                  <a:schemeClr val="tx1"/>
                </a:solidFill>
                <a:ln w="19050" cap="flat" cmpd="sng">
                  <a:solidFill>
                    <a:schemeClr val="tx1"/>
                  </a:solidFill>
                  <a:prstDash val="solid"/>
                  <a:round/>
                  <a:headEnd/>
                  <a:tailEnd/>
                </a:ln>
              </p:spPr>
              <p:txBody>
                <a:bodyPr/>
                <a:lstStyle/>
                <a:p>
                  <a:endParaRPr lang="ja-JP" altLang="en-US"/>
                </a:p>
              </p:txBody>
            </p:sp>
            <p:sp>
              <p:nvSpPr>
                <p:cNvPr id="4428" name="Freeform 332"/>
                <p:cNvSpPr>
                  <a:spLocks noChangeAspect="1"/>
                </p:cNvSpPr>
                <p:nvPr/>
              </p:nvSpPr>
              <p:spPr bwMode="auto">
                <a:xfrm>
                  <a:off x="3647" y="1250"/>
                  <a:ext cx="259" cy="433"/>
                </a:xfrm>
                <a:custGeom>
                  <a:avLst/>
                  <a:gdLst/>
                  <a:ahLst/>
                  <a:cxnLst>
                    <a:cxn ang="0">
                      <a:pos x="347" y="332"/>
                    </a:cxn>
                    <a:cxn ang="0">
                      <a:pos x="444" y="199"/>
                    </a:cxn>
                    <a:cxn ang="0">
                      <a:pos x="539" y="3"/>
                    </a:cxn>
                    <a:cxn ang="0">
                      <a:pos x="323" y="181"/>
                    </a:cxn>
                    <a:cxn ang="0">
                      <a:pos x="147" y="182"/>
                    </a:cxn>
                    <a:cxn ang="0">
                      <a:pos x="17" y="273"/>
                    </a:cxn>
                    <a:cxn ang="0">
                      <a:pos x="46" y="392"/>
                    </a:cxn>
                    <a:cxn ang="0">
                      <a:pos x="17" y="523"/>
                    </a:cxn>
                    <a:cxn ang="0">
                      <a:pos x="59" y="626"/>
                    </a:cxn>
                    <a:cxn ang="0">
                      <a:pos x="24" y="695"/>
                    </a:cxn>
                    <a:cxn ang="0">
                      <a:pos x="155" y="580"/>
                    </a:cxn>
                    <a:cxn ang="0">
                      <a:pos x="203" y="492"/>
                    </a:cxn>
                    <a:cxn ang="0">
                      <a:pos x="285" y="412"/>
                    </a:cxn>
                  </a:cxnLst>
                  <a:rect l="0" t="0" r="r" b="b"/>
                  <a:pathLst>
                    <a:path w="559" h="703">
                      <a:moveTo>
                        <a:pt x="347" y="332"/>
                      </a:moveTo>
                      <a:cubicBezTo>
                        <a:pt x="362" y="311"/>
                        <a:pt x="412" y="254"/>
                        <a:pt x="444" y="199"/>
                      </a:cubicBezTo>
                      <a:cubicBezTo>
                        <a:pt x="476" y="144"/>
                        <a:pt x="559" y="6"/>
                        <a:pt x="539" y="3"/>
                      </a:cubicBezTo>
                      <a:cubicBezTo>
                        <a:pt x="518" y="0"/>
                        <a:pt x="387" y="152"/>
                        <a:pt x="323" y="181"/>
                      </a:cubicBezTo>
                      <a:cubicBezTo>
                        <a:pt x="257" y="212"/>
                        <a:pt x="198" y="166"/>
                        <a:pt x="147" y="182"/>
                      </a:cubicBezTo>
                      <a:cubicBezTo>
                        <a:pt x="96" y="197"/>
                        <a:pt x="34" y="239"/>
                        <a:pt x="17" y="273"/>
                      </a:cubicBezTo>
                      <a:cubicBezTo>
                        <a:pt x="0" y="309"/>
                        <a:pt x="46" y="351"/>
                        <a:pt x="46" y="392"/>
                      </a:cubicBezTo>
                      <a:cubicBezTo>
                        <a:pt x="46" y="434"/>
                        <a:pt x="15" y="485"/>
                        <a:pt x="17" y="523"/>
                      </a:cubicBezTo>
                      <a:cubicBezTo>
                        <a:pt x="19" y="562"/>
                        <a:pt x="58" y="597"/>
                        <a:pt x="59" y="626"/>
                      </a:cubicBezTo>
                      <a:cubicBezTo>
                        <a:pt x="60" y="655"/>
                        <a:pt x="8" y="703"/>
                        <a:pt x="24" y="695"/>
                      </a:cubicBezTo>
                      <a:cubicBezTo>
                        <a:pt x="40" y="687"/>
                        <a:pt x="125" y="614"/>
                        <a:pt x="155" y="580"/>
                      </a:cubicBezTo>
                      <a:cubicBezTo>
                        <a:pt x="185" y="546"/>
                        <a:pt x="181" y="520"/>
                        <a:pt x="203" y="492"/>
                      </a:cubicBezTo>
                      <a:cubicBezTo>
                        <a:pt x="225" y="464"/>
                        <a:pt x="268" y="429"/>
                        <a:pt x="285" y="412"/>
                      </a:cubicBezTo>
                    </a:path>
                  </a:pathLst>
                </a:custGeom>
                <a:gradFill rotWithShape="1">
                  <a:gsLst>
                    <a:gs pos="0">
                      <a:schemeClr val="tx1"/>
                    </a:gs>
                    <a:gs pos="100000">
                      <a:schemeClr val="tx1">
                        <a:gamma/>
                        <a:tint val="0"/>
                        <a:invGamma/>
                      </a:schemeClr>
                    </a:gs>
                  </a:gsLst>
                  <a:lin ang="5400000" scaled="1"/>
                </a:gradFill>
                <a:ln w="19050" cap="flat" cmpd="sng">
                  <a:solidFill>
                    <a:schemeClr val="tx1"/>
                  </a:solidFill>
                  <a:prstDash val="solid"/>
                  <a:round/>
                  <a:headEnd/>
                  <a:tailEnd/>
                </a:ln>
                <a:effectLst/>
              </p:spPr>
              <p:txBody>
                <a:bodyPr/>
                <a:lstStyle/>
                <a:p>
                  <a:pPr fontAlgn="auto">
                    <a:spcBef>
                      <a:spcPts val="0"/>
                    </a:spcBef>
                    <a:spcAft>
                      <a:spcPts val="0"/>
                    </a:spcAft>
                    <a:defRPr/>
                  </a:pPr>
                  <a:endParaRPr lang="ja-JP" altLang="en-US">
                    <a:latin typeface="+mn-lt"/>
                    <a:ea typeface="+mn-ea"/>
                  </a:endParaRPr>
                </a:p>
              </p:txBody>
            </p:sp>
            <p:sp>
              <p:nvSpPr>
                <p:cNvPr id="3147" name="Freeform 333"/>
                <p:cNvSpPr>
                  <a:spLocks noChangeAspect="1"/>
                </p:cNvSpPr>
                <p:nvPr/>
              </p:nvSpPr>
              <p:spPr bwMode="auto">
                <a:xfrm>
                  <a:off x="3716" y="1377"/>
                  <a:ext cx="60" cy="148"/>
                </a:xfrm>
                <a:custGeom>
                  <a:avLst/>
                  <a:gdLst>
                    <a:gd name="T0" fmla="*/ 0 w 150"/>
                    <a:gd name="T1" fmla="*/ 1 h 209"/>
                    <a:gd name="T2" fmla="*/ 0 w 150"/>
                    <a:gd name="T3" fmla="*/ 1 h 209"/>
                    <a:gd name="T4" fmla="*/ 0 w 150"/>
                    <a:gd name="T5" fmla="*/ 1 h 209"/>
                    <a:gd name="T6" fmla="*/ 0 w 150"/>
                    <a:gd name="T7" fmla="*/ 1 h 209"/>
                    <a:gd name="T8" fmla="*/ 0 w 150"/>
                    <a:gd name="T9" fmla="*/ 1 h 209"/>
                    <a:gd name="T10" fmla="*/ 0 w 150"/>
                    <a:gd name="T11" fmla="*/ 1 h 209"/>
                    <a:gd name="T12" fmla="*/ 0 w 150"/>
                    <a:gd name="T13" fmla="*/ 1 h 209"/>
                    <a:gd name="T14" fmla="*/ 0 w 150"/>
                    <a:gd name="T15" fmla="*/ 1 h 209"/>
                    <a:gd name="T16" fmla="*/ 0 w 150"/>
                    <a:gd name="T17" fmla="*/ 1 h 209"/>
                    <a:gd name="T18" fmla="*/ 0 w 150"/>
                    <a:gd name="T19" fmla="*/ 1 h 209"/>
                    <a:gd name="T20" fmla="*/ 0 w 150"/>
                    <a:gd name="T21" fmla="*/ 1 h 2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0"/>
                    <a:gd name="T34" fmla="*/ 0 h 209"/>
                    <a:gd name="T35" fmla="*/ 150 w 150"/>
                    <a:gd name="T36" fmla="*/ 209 h 2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0" h="209">
                      <a:moveTo>
                        <a:pt x="10" y="67"/>
                      </a:moveTo>
                      <a:cubicBezTo>
                        <a:pt x="20" y="53"/>
                        <a:pt x="53" y="52"/>
                        <a:pt x="75" y="44"/>
                      </a:cubicBezTo>
                      <a:cubicBezTo>
                        <a:pt x="97" y="33"/>
                        <a:pt x="135" y="0"/>
                        <a:pt x="142" y="10"/>
                      </a:cubicBezTo>
                      <a:cubicBezTo>
                        <a:pt x="150" y="19"/>
                        <a:pt x="120" y="76"/>
                        <a:pt x="118" y="101"/>
                      </a:cubicBezTo>
                      <a:cubicBezTo>
                        <a:pt x="116" y="125"/>
                        <a:pt x="134" y="146"/>
                        <a:pt x="129" y="158"/>
                      </a:cubicBezTo>
                      <a:cubicBezTo>
                        <a:pt x="123" y="172"/>
                        <a:pt x="95" y="172"/>
                        <a:pt x="80" y="180"/>
                      </a:cubicBezTo>
                      <a:cubicBezTo>
                        <a:pt x="66" y="189"/>
                        <a:pt x="54" y="209"/>
                        <a:pt x="46" y="209"/>
                      </a:cubicBezTo>
                      <a:cubicBezTo>
                        <a:pt x="39" y="209"/>
                        <a:pt x="43" y="188"/>
                        <a:pt x="36" y="183"/>
                      </a:cubicBezTo>
                      <a:cubicBezTo>
                        <a:pt x="29" y="179"/>
                        <a:pt x="10" y="204"/>
                        <a:pt x="5" y="185"/>
                      </a:cubicBezTo>
                      <a:cubicBezTo>
                        <a:pt x="0" y="166"/>
                        <a:pt x="3" y="90"/>
                        <a:pt x="4" y="70"/>
                      </a:cubicBezTo>
                      <a:cubicBezTo>
                        <a:pt x="5" y="50"/>
                        <a:pt x="9" y="68"/>
                        <a:pt x="10" y="67"/>
                      </a:cubicBezTo>
                      <a:close/>
                    </a:path>
                  </a:pathLst>
                </a:custGeom>
                <a:solidFill>
                  <a:schemeClr val="tx1"/>
                </a:solidFill>
                <a:ln w="19050" cap="flat" cmpd="sng">
                  <a:solidFill>
                    <a:schemeClr val="tx1"/>
                  </a:solidFill>
                  <a:prstDash val="solid"/>
                  <a:round/>
                  <a:headEnd/>
                  <a:tailEnd/>
                </a:ln>
              </p:spPr>
              <p:txBody>
                <a:bodyPr/>
                <a:lstStyle/>
                <a:p>
                  <a:endParaRPr lang="ja-JP" altLang="en-US"/>
                </a:p>
              </p:txBody>
            </p:sp>
            <p:sp>
              <p:nvSpPr>
                <p:cNvPr id="4430" name="Freeform 334"/>
                <p:cNvSpPr>
                  <a:spLocks noChangeAspect="1"/>
                </p:cNvSpPr>
                <p:nvPr/>
              </p:nvSpPr>
              <p:spPr bwMode="auto">
                <a:xfrm>
                  <a:off x="3567" y="1361"/>
                  <a:ext cx="259" cy="436"/>
                </a:xfrm>
                <a:custGeom>
                  <a:avLst/>
                  <a:gdLst/>
                  <a:ahLst/>
                  <a:cxnLst>
                    <a:cxn ang="0">
                      <a:pos x="347" y="332"/>
                    </a:cxn>
                    <a:cxn ang="0">
                      <a:pos x="444" y="199"/>
                    </a:cxn>
                    <a:cxn ang="0">
                      <a:pos x="539" y="3"/>
                    </a:cxn>
                    <a:cxn ang="0">
                      <a:pos x="323" y="181"/>
                    </a:cxn>
                    <a:cxn ang="0">
                      <a:pos x="147" y="182"/>
                    </a:cxn>
                    <a:cxn ang="0">
                      <a:pos x="17" y="273"/>
                    </a:cxn>
                    <a:cxn ang="0">
                      <a:pos x="46" y="392"/>
                    </a:cxn>
                    <a:cxn ang="0">
                      <a:pos x="17" y="523"/>
                    </a:cxn>
                    <a:cxn ang="0">
                      <a:pos x="59" y="626"/>
                    </a:cxn>
                    <a:cxn ang="0">
                      <a:pos x="24" y="695"/>
                    </a:cxn>
                    <a:cxn ang="0">
                      <a:pos x="155" y="580"/>
                    </a:cxn>
                    <a:cxn ang="0">
                      <a:pos x="203" y="492"/>
                    </a:cxn>
                    <a:cxn ang="0">
                      <a:pos x="285" y="412"/>
                    </a:cxn>
                  </a:cxnLst>
                  <a:rect l="0" t="0" r="r" b="b"/>
                  <a:pathLst>
                    <a:path w="559" h="703">
                      <a:moveTo>
                        <a:pt x="347" y="332"/>
                      </a:moveTo>
                      <a:cubicBezTo>
                        <a:pt x="362" y="311"/>
                        <a:pt x="412" y="254"/>
                        <a:pt x="444" y="199"/>
                      </a:cubicBezTo>
                      <a:cubicBezTo>
                        <a:pt x="476" y="144"/>
                        <a:pt x="559" y="6"/>
                        <a:pt x="539" y="3"/>
                      </a:cubicBezTo>
                      <a:cubicBezTo>
                        <a:pt x="518" y="0"/>
                        <a:pt x="387" y="152"/>
                        <a:pt x="323" y="181"/>
                      </a:cubicBezTo>
                      <a:cubicBezTo>
                        <a:pt x="257" y="212"/>
                        <a:pt x="198" y="166"/>
                        <a:pt x="147" y="182"/>
                      </a:cubicBezTo>
                      <a:cubicBezTo>
                        <a:pt x="96" y="197"/>
                        <a:pt x="34" y="239"/>
                        <a:pt x="17" y="273"/>
                      </a:cubicBezTo>
                      <a:cubicBezTo>
                        <a:pt x="0" y="309"/>
                        <a:pt x="46" y="351"/>
                        <a:pt x="46" y="392"/>
                      </a:cubicBezTo>
                      <a:cubicBezTo>
                        <a:pt x="46" y="434"/>
                        <a:pt x="15" y="485"/>
                        <a:pt x="17" y="523"/>
                      </a:cubicBezTo>
                      <a:cubicBezTo>
                        <a:pt x="19" y="562"/>
                        <a:pt x="58" y="597"/>
                        <a:pt x="59" y="626"/>
                      </a:cubicBezTo>
                      <a:cubicBezTo>
                        <a:pt x="60" y="655"/>
                        <a:pt x="8" y="703"/>
                        <a:pt x="24" y="695"/>
                      </a:cubicBezTo>
                      <a:cubicBezTo>
                        <a:pt x="40" y="687"/>
                        <a:pt x="125" y="614"/>
                        <a:pt x="155" y="580"/>
                      </a:cubicBezTo>
                      <a:cubicBezTo>
                        <a:pt x="185" y="546"/>
                        <a:pt x="181" y="520"/>
                        <a:pt x="203" y="492"/>
                      </a:cubicBezTo>
                      <a:cubicBezTo>
                        <a:pt x="225" y="464"/>
                        <a:pt x="268" y="429"/>
                        <a:pt x="285" y="412"/>
                      </a:cubicBezTo>
                    </a:path>
                  </a:pathLst>
                </a:custGeom>
                <a:gradFill rotWithShape="1">
                  <a:gsLst>
                    <a:gs pos="0">
                      <a:schemeClr val="tx1"/>
                    </a:gs>
                    <a:gs pos="100000">
                      <a:schemeClr val="tx1">
                        <a:gamma/>
                        <a:tint val="0"/>
                        <a:invGamma/>
                      </a:schemeClr>
                    </a:gs>
                  </a:gsLst>
                  <a:lin ang="5400000" scaled="1"/>
                </a:gradFill>
                <a:ln w="19050" cap="flat" cmpd="sng">
                  <a:solidFill>
                    <a:schemeClr val="tx1"/>
                  </a:solidFill>
                  <a:prstDash val="solid"/>
                  <a:round/>
                  <a:headEnd/>
                  <a:tailEnd/>
                </a:ln>
                <a:effectLst/>
              </p:spPr>
              <p:txBody>
                <a:bodyPr/>
                <a:lstStyle/>
                <a:p>
                  <a:pPr fontAlgn="auto">
                    <a:spcBef>
                      <a:spcPts val="0"/>
                    </a:spcBef>
                    <a:spcAft>
                      <a:spcPts val="0"/>
                    </a:spcAft>
                    <a:defRPr/>
                  </a:pPr>
                  <a:endParaRPr lang="ja-JP" altLang="en-US">
                    <a:latin typeface="+mn-lt"/>
                    <a:ea typeface="+mn-ea"/>
                  </a:endParaRPr>
                </a:p>
              </p:txBody>
            </p:sp>
            <p:sp>
              <p:nvSpPr>
                <p:cNvPr id="3149" name="Freeform 335"/>
                <p:cNvSpPr>
                  <a:spLocks noChangeAspect="1"/>
                </p:cNvSpPr>
                <p:nvPr/>
              </p:nvSpPr>
              <p:spPr bwMode="auto">
                <a:xfrm>
                  <a:off x="3637" y="1505"/>
                  <a:ext cx="60" cy="148"/>
                </a:xfrm>
                <a:custGeom>
                  <a:avLst/>
                  <a:gdLst>
                    <a:gd name="T0" fmla="*/ 0 w 150"/>
                    <a:gd name="T1" fmla="*/ 1 h 209"/>
                    <a:gd name="T2" fmla="*/ 0 w 150"/>
                    <a:gd name="T3" fmla="*/ 1 h 209"/>
                    <a:gd name="T4" fmla="*/ 0 w 150"/>
                    <a:gd name="T5" fmla="*/ 1 h 209"/>
                    <a:gd name="T6" fmla="*/ 0 w 150"/>
                    <a:gd name="T7" fmla="*/ 1 h 209"/>
                    <a:gd name="T8" fmla="*/ 0 w 150"/>
                    <a:gd name="T9" fmla="*/ 1 h 209"/>
                    <a:gd name="T10" fmla="*/ 0 w 150"/>
                    <a:gd name="T11" fmla="*/ 1 h 209"/>
                    <a:gd name="T12" fmla="*/ 0 w 150"/>
                    <a:gd name="T13" fmla="*/ 1 h 209"/>
                    <a:gd name="T14" fmla="*/ 0 w 150"/>
                    <a:gd name="T15" fmla="*/ 1 h 209"/>
                    <a:gd name="T16" fmla="*/ 0 w 150"/>
                    <a:gd name="T17" fmla="*/ 1 h 209"/>
                    <a:gd name="T18" fmla="*/ 0 w 150"/>
                    <a:gd name="T19" fmla="*/ 1 h 209"/>
                    <a:gd name="T20" fmla="*/ 0 w 150"/>
                    <a:gd name="T21" fmla="*/ 1 h 2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0"/>
                    <a:gd name="T34" fmla="*/ 0 h 209"/>
                    <a:gd name="T35" fmla="*/ 150 w 150"/>
                    <a:gd name="T36" fmla="*/ 209 h 2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0" h="209">
                      <a:moveTo>
                        <a:pt x="10" y="67"/>
                      </a:moveTo>
                      <a:cubicBezTo>
                        <a:pt x="20" y="53"/>
                        <a:pt x="53" y="52"/>
                        <a:pt x="75" y="44"/>
                      </a:cubicBezTo>
                      <a:cubicBezTo>
                        <a:pt x="97" y="33"/>
                        <a:pt x="135" y="0"/>
                        <a:pt x="142" y="10"/>
                      </a:cubicBezTo>
                      <a:cubicBezTo>
                        <a:pt x="150" y="19"/>
                        <a:pt x="120" y="76"/>
                        <a:pt x="118" y="101"/>
                      </a:cubicBezTo>
                      <a:cubicBezTo>
                        <a:pt x="116" y="125"/>
                        <a:pt x="134" y="146"/>
                        <a:pt x="129" y="158"/>
                      </a:cubicBezTo>
                      <a:cubicBezTo>
                        <a:pt x="123" y="172"/>
                        <a:pt x="95" y="172"/>
                        <a:pt x="80" y="180"/>
                      </a:cubicBezTo>
                      <a:cubicBezTo>
                        <a:pt x="66" y="189"/>
                        <a:pt x="54" y="209"/>
                        <a:pt x="46" y="209"/>
                      </a:cubicBezTo>
                      <a:cubicBezTo>
                        <a:pt x="39" y="209"/>
                        <a:pt x="43" y="188"/>
                        <a:pt x="36" y="183"/>
                      </a:cubicBezTo>
                      <a:cubicBezTo>
                        <a:pt x="29" y="179"/>
                        <a:pt x="10" y="204"/>
                        <a:pt x="5" y="185"/>
                      </a:cubicBezTo>
                      <a:cubicBezTo>
                        <a:pt x="0" y="166"/>
                        <a:pt x="3" y="90"/>
                        <a:pt x="4" y="70"/>
                      </a:cubicBezTo>
                      <a:cubicBezTo>
                        <a:pt x="5" y="50"/>
                        <a:pt x="9" y="68"/>
                        <a:pt x="10" y="67"/>
                      </a:cubicBezTo>
                      <a:close/>
                    </a:path>
                  </a:pathLst>
                </a:custGeom>
                <a:solidFill>
                  <a:schemeClr val="tx1"/>
                </a:solidFill>
                <a:ln w="19050" cap="flat" cmpd="sng">
                  <a:solidFill>
                    <a:schemeClr val="tx1"/>
                  </a:solidFill>
                  <a:prstDash val="solid"/>
                  <a:round/>
                  <a:headEnd/>
                  <a:tailEnd/>
                </a:ln>
              </p:spPr>
              <p:txBody>
                <a:bodyPr/>
                <a:lstStyle/>
                <a:p>
                  <a:endParaRPr lang="ja-JP" altLang="en-US"/>
                </a:p>
              </p:txBody>
            </p:sp>
            <p:grpSp>
              <p:nvGrpSpPr>
                <p:cNvPr id="3150" name="Group 336"/>
                <p:cNvGrpSpPr>
                  <a:grpSpLocks noChangeAspect="1"/>
                </p:cNvGrpSpPr>
                <p:nvPr/>
              </p:nvGrpSpPr>
              <p:grpSpPr bwMode="auto">
                <a:xfrm>
                  <a:off x="3602" y="1477"/>
                  <a:ext cx="256" cy="433"/>
                  <a:chOff x="3379" y="1298"/>
                  <a:chExt cx="441" cy="612"/>
                </a:xfrm>
              </p:grpSpPr>
              <p:sp>
                <p:nvSpPr>
                  <p:cNvPr id="4433" name="Freeform 337"/>
                  <p:cNvSpPr>
                    <a:spLocks noChangeAspect="1"/>
                  </p:cNvSpPr>
                  <p:nvPr/>
                </p:nvSpPr>
                <p:spPr bwMode="auto">
                  <a:xfrm>
                    <a:off x="3330" y="1287"/>
                    <a:ext cx="459" cy="612"/>
                  </a:xfrm>
                  <a:custGeom>
                    <a:avLst/>
                    <a:gdLst/>
                    <a:ahLst/>
                    <a:cxnLst>
                      <a:cxn ang="0">
                        <a:pos x="347" y="332"/>
                      </a:cxn>
                      <a:cxn ang="0">
                        <a:pos x="444" y="199"/>
                      </a:cxn>
                      <a:cxn ang="0">
                        <a:pos x="539" y="3"/>
                      </a:cxn>
                      <a:cxn ang="0">
                        <a:pos x="323" y="181"/>
                      </a:cxn>
                      <a:cxn ang="0">
                        <a:pos x="147" y="182"/>
                      </a:cxn>
                      <a:cxn ang="0">
                        <a:pos x="17" y="273"/>
                      </a:cxn>
                      <a:cxn ang="0">
                        <a:pos x="46" y="392"/>
                      </a:cxn>
                      <a:cxn ang="0">
                        <a:pos x="17" y="523"/>
                      </a:cxn>
                      <a:cxn ang="0">
                        <a:pos x="59" y="626"/>
                      </a:cxn>
                      <a:cxn ang="0">
                        <a:pos x="24" y="695"/>
                      </a:cxn>
                      <a:cxn ang="0">
                        <a:pos x="155" y="580"/>
                      </a:cxn>
                      <a:cxn ang="0">
                        <a:pos x="203" y="492"/>
                      </a:cxn>
                      <a:cxn ang="0">
                        <a:pos x="285" y="412"/>
                      </a:cxn>
                    </a:cxnLst>
                    <a:rect l="0" t="0" r="r" b="b"/>
                    <a:pathLst>
                      <a:path w="559" h="703">
                        <a:moveTo>
                          <a:pt x="347" y="332"/>
                        </a:moveTo>
                        <a:cubicBezTo>
                          <a:pt x="362" y="311"/>
                          <a:pt x="412" y="254"/>
                          <a:pt x="444" y="199"/>
                        </a:cubicBezTo>
                        <a:cubicBezTo>
                          <a:pt x="476" y="144"/>
                          <a:pt x="559" y="6"/>
                          <a:pt x="539" y="3"/>
                        </a:cubicBezTo>
                        <a:cubicBezTo>
                          <a:pt x="518" y="0"/>
                          <a:pt x="387" y="152"/>
                          <a:pt x="323" y="181"/>
                        </a:cubicBezTo>
                        <a:cubicBezTo>
                          <a:pt x="257" y="212"/>
                          <a:pt x="198" y="166"/>
                          <a:pt x="147" y="182"/>
                        </a:cubicBezTo>
                        <a:cubicBezTo>
                          <a:pt x="96" y="197"/>
                          <a:pt x="34" y="239"/>
                          <a:pt x="17" y="273"/>
                        </a:cubicBezTo>
                        <a:cubicBezTo>
                          <a:pt x="0" y="309"/>
                          <a:pt x="46" y="351"/>
                          <a:pt x="46" y="392"/>
                        </a:cubicBezTo>
                        <a:cubicBezTo>
                          <a:pt x="46" y="434"/>
                          <a:pt x="15" y="485"/>
                          <a:pt x="17" y="523"/>
                        </a:cubicBezTo>
                        <a:cubicBezTo>
                          <a:pt x="19" y="562"/>
                          <a:pt x="58" y="597"/>
                          <a:pt x="59" y="626"/>
                        </a:cubicBezTo>
                        <a:cubicBezTo>
                          <a:pt x="60" y="655"/>
                          <a:pt x="8" y="703"/>
                          <a:pt x="24" y="695"/>
                        </a:cubicBezTo>
                        <a:cubicBezTo>
                          <a:pt x="40" y="687"/>
                          <a:pt x="125" y="614"/>
                          <a:pt x="155" y="580"/>
                        </a:cubicBezTo>
                        <a:cubicBezTo>
                          <a:pt x="185" y="546"/>
                          <a:pt x="181" y="520"/>
                          <a:pt x="203" y="492"/>
                        </a:cubicBezTo>
                        <a:cubicBezTo>
                          <a:pt x="225" y="464"/>
                          <a:pt x="268" y="429"/>
                          <a:pt x="285" y="412"/>
                        </a:cubicBezTo>
                      </a:path>
                    </a:pathLst>
                  </a:custGeom>
                  <a:gradFill rotWithShape="1">
                    <a:gsLst>
                      <a:gs pos="0">
                        <a:schemeClr val="tx1"/>
                      </a:gs>
                      <a:gs pos="100000">
                        <a:schemeClr val="tx1">
                          <a:gamma/>
                          <a:tint val="0"/>
                          <a:invGamma/>
                        </a:schemeClr>
                      </a:gs>
                    </a:gsLst>
                    <a:lin ang="5400000" scaled="1"/>
                  </a:gradFill>
                  <a:ln w="19050" cap="flat" cmpd="sng">
                    <a:solidFill>
                      <a:schemeClr val="tx1"/>
                    </a:solidFill>
                    <a:prstDash val="solid"/>
                    <a:round/>
                    <a:headEnd/>
                    <a:tailEnd/>
                  </a:ln>
                  <a:effectLst/>
                </p:spPr>
                <p:txBody>
                  <a:bodyPr/>
                  <a:lstStyle/>
                  <a:p>
                    <a:pPr fontAlgn="auto">
                      <a:spcBef>
                        <a:spcPts val="0"/>
                      </a:spcBef>
                      <a:spcAft>
                        <a:spcPts val="0"/>
                      </a:spcAft>
                      <a:defRPr/>
                    </a:pPr>
                    <a:endParaRPr lang="ja-JP" altLang="en-US">
                      <a:latin typeface="+mn-lt"/>
                      <a:ea typeface="+mn-ea"/>
                    </a:endParaRPr>
                  </a:p>
                </p:txBody>
              </p:sp>
              <p:sp>
                <p:nvSpPr>
                  <p:cNvPr id="3158" name="Freeform 338"/>
                  <p:cNvSpPr>
                    <a:spLocks noChangeAspect="1"/>
                  </p:cNvSpPr>
                  <p:nvPr/>
                </p:nvSpPr>
                <p:spPr bwMode="auto">
                  <a:xfrm>
                    <a:off x="3484" y="1474"/>
                    <a:ext cx="104" cy="209"/>
                  </a:xfrm>
                  <a:custGeom>
                    <a:avLst/>
                    <a:gdLst>
                      <a:gd name="T0" fmla="*/ 1 w 150"/>
                      <a:gd name="T1" fmla="*/ 67 h 209"/>
                      <a:gd name="T2" fmla="*/ 1 w 150"/>
                      <a:gd name="T3" fmla="*/ 44 h 209"/>
                      <a:gd name="T4" fmla="*/ 1 w 150"/>
                      <a:gd name="T5" fmla="*/ 10 h 209"/>
                      <a:gd name="T6" fmla="*/ 1 w 150"/>
                      <a:gd name="T7" fmla="*/ 101 h 209"/>
                      <a:gd name="T8" fmla="*/ 1 w 150"/>
                      <a:gd name="T9" fmla="*/ 158 h 209"/>
                      <a:gd name="T10" fmla="*/ 1 w 150"/>
                      <a:gd name="T11" fmla="*/ 180 h 209"/>
                      <a:gd name="T12" fmla="*/ 1 w 150"/>
                      <a:gd name="T13" fmla="*/ 209 h 209"/>
                      <a:gd name="T14" fmla="*/ 1 w 150"/>
                      <a:gd name="T15" fmla="*/ 183 h 209"/>
                      <a:gd name="T16" fmla="*/ 1 w 150"/>
                      <a:gd name="T17" fmla="*/ 185 h 209"/>
                      <a:gd name="T18" fmla="*/ 1 w 150"/>
                      <a:gd name="T19" fmla="*/ 70 h 209"/>
                      <a:gd name="T20" fmla="*/ 1 w 150"/>
                      <a:gd name="T21" fmla="*/ 67 h 2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0"/>
                      <a:gd name="T34" fmla="*/ 0 h 209"/>
                      <a:gd name="T35" fmla="*/ 150 w 150"/>
                      <a:gd name="T36" fmla="*/ 209 h 2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0" h="209">
                        <a:moveTo>
                          <a:pt x="10" y="67"/>
                        </a:moveTo>
                        <a:cubicBezTo>
                          <a:pt x="20" y="53"/>
                          <a:pt x="53" y="52"/>
                          <a:pt x="75" y="44"/>
                        </a:cubicBezTo>
                        <a:cubicBezTo>
                          <a:pt x="97" y="33"/>
                          <a:pt x="135" y="0"/>
                          <a:pt x="142" y="10"/>
                        </a:cubicBezTo>
                        <a:cubicBezTo>
                          <a:pt x="150" y="19"/>
                          <a:pt x="120" y="76"/>
                          <a:pt x="118" y="101"/>
                        </a:cubicBezTo>
                        <a:cubicBezTo>
                          <a:pt x="116" y="125"/>
                          <a:pt x="134" y="146"/>
                          <a:pt x="129" y="158"/>
                        </a:cubicBezTo>
                        <a:cubicBezTo>
                          <a:pt x="123" y="172"/>
                          <a:pt x="95" y="172"/>
                          <a:pt x="80" y="180"/>
                        </a:cubicBezTo>
                        <a:cubicBezTo>
                          <a:pt x="66" y="189"/>
                          <a:pt x="54" y="209"/>
                          <a:pt x="46" y="209"/>
                        </a:cubicBezTo>
                        <a:cubicBezTo>
                          <a:pt x="39" y="209"/>
                          <a:pt x="43" y="188"/>
                          <a:pt x="36" y="183"/>
                        </a:cubicBezTo>
                        <a:cubicBezTo>
                          <a:pt x="29" y="179"/>
                          <a:pt x="10" y="204"/>
                          <a:pt x="5" y="185"/>
                        </a:cubicBezTo>
                        <a:cubicBezTo>
                          <a:pt x="0" y="166"/>
                          <a:pt x="3" y="90"/>
                          <a:pt x="4" y="70"/>
                        </a:cubicBezTo>
                        <a:cubicBezTo>
                          <a:pt x="5" y="50"/>
                          <a:pt x="9" y="68"/>
                          <a:pt x="10" y="67"/>
                        </a:cubicBezTo>
                        <a:close/>
                      </a:path>
                    </a:pathLst>
                  </a:custGeom>
                  <a:solidFill>
                    <a:schemeClr val="tx1"/>
                  </a:solidFill>
                  <a:ln w="19050" cap="flat" cmpd="sng">
                    <a:solidFill>
                      <a:schemeClr val="tx1"/>
                    </a:solidFill>
                    <a:prstDash val="solid"/>
                    <a:round/>
                    <a:headEnd/>
                    <a:tailEnd/>
                  </a:ln>
                </p:spPr>
                <p:txBody>
                  <a:bodyPr/>
                  <a:lstStyle/>
                  <a:p>
                    <a:endParaRPr lang="ja-JP" altLang="en-US"/>
                  </a:p>
                </p:txBody>
              </p:sp>
            </p:grpSp>
            <p:grpSp>
              <p:nvGrpSpPr>
                <p:cNvPr id="3151" name="Group 339"/>
                <p:cNvGrpSpPr>
                  <a:grpSpLocks noChangeAspect="1"/>
                </p:cNvGrpSpPr>
                <p:nvPr/>
              </p:nvGrpSpPr>
              <p:grpSpPr bwMode="auto">
                <a:xfrm>
                  <a:off x="3787" y="1298"/>
                  <a:ext cx="256" cy="433"/>
                  <a:chOff x="3379" y="1298"/>
                  <a:chExt cx="441" cy="612"/>
                </a:xfrm>
              </p:grpSpPr>
              <p:sp>
                <p:nvSpPr>
                  <p:cNvPr id="4436" name="Freeform 340"/>
                  <p:cNvSpPr>
                    <a:spLocks noChangeAspect="1"/>
                  </p:cNvSpPr>
                  <p:nvPr/>
                </p:nvSpPr>
                <p:spPr bwMode="auto">
                  <a:xfrm>
                    <a:off x="3305" y="1283"/>
                    <a:ext cx="427" cy="612"/>
                  </a:xfrm>
                  <a:custGeom>
                    <a:avLst/>
                    <a:gdLst/>
                    <a:ahLst/>
                    <a:cxnLst>
                      <a:cxn ang="0">
                        <a:pos x="347" y="332"/>
                      </a:cxn>
                      <a:cxn ang="0">
                        <a:pos x="444" y="199"/>
                      </a:cxn>
                      <a:cxn ang="0">
                        <a:pos x="539" y="3"/>
                      </a:cxn>
                      <a:cxn ang="0">
                        <a:pos x="323" y="181"/>
                      </a:cxn>
                      <a:cxn ang="0">
                        <a:pos x="147" y="182"/>
                      </a:cxn>
                      <a:cxn ang="0">
                        <a:pos x="17" y="273"/>
                      </a:cxn>
                      <a:cxn ang="0">
                        <a:pos x="46" y="392"/>
                      </a:cxn>
                      <a:cxn ang="0">
                        <a:pos x="17" y="523"/>
                      </a:cxn>
                      <a:cxn ang="0">
                        <a:pos x="59" y="626"/>
                      </a:cxn>
                      <a:cxn ang="0">
                        <a:pos x="24" y="695"/>
                      </a:cxn>
                      <a:cxn ang="0">
                        <a:pos x="155" y="580"/>
                      </a:cxn>
                      <a:cxn ang="0">
                        <a:pos x="203" y="492"/>
                      </a:cxn>
                      <a:cxn ang="0">
                        <a:pos x="285" y="412"/>
                      </a:cxn>
                    </a:cxnLst>
                    <a:rect l="0" t="0" r="r" b="b"/>
                    <a:pathLst>
                      <a:path w="559" h="703">
                        <a:moveTo>
                          <a:pt x="347" y="332"/>
                        </a:moveTo>
                        <a:cubicBezTo>
                          <a:pt x="362" y="311"/>
                          <a:pt x="412" y="254"/>
                          <a:pt x="444" y="199"/>
                        </a:cubicBezTo>
                        <a:cubicBezTo>
                          <a:pt x="476" y="144"/>
                          <a:pt x="559" y="6"/>
                          <a:pt x="539" y="3"/>
                        </a:cubicBezTo>
                        <a:cubicBezTo>
                          <a:pt x="518" y="0"/>
                          <a:pt x="387" y="152"/>
                          <a:pt x="323" y="181"/>
                        </a:cubicBezTo>
                        <a:cubicBezTo>
                          <a:pt x="257" y="212"/>
                          <a:pt x="198" y="166"/>
                          <a:pt x="147" y="182"/>
                        </a:cubicBezTo>
                        <a:cubicBezTo>
                          <a:pt x="96" y="197"/>
                          <a:pt x="34" y="239"/>
                          <a:pt x="17" y="273"/>
                        </a:cubicBezTo>
                        <a:cubicBezTo>
                          <a:pt x="0" y="309"/>
                          <a:pt x="46" y="351"/>
                          <a:pt x="46" y="392"/>
                        </a:cubicBezTo>
                        <a:cubicBezTo>
                          <a:pt x="46" y="434"/>
                          <a:pt x="15" y="485"/>
                          <a:pt x="17" y="523"/>
                        </a:cubicBezTo>
                        <a:cubicBezTo>
                          <a:pt x="19" y="562"/>
                          <a:pt x="58" y="597"/>
                          <a:pt x="59" y="626"/>
                        </a:cubicBezTo>
                        <a:cubicBezTo>
                          <a:pt x="60" y="655"/>
                          <a:pt x="8" y="703"/>
                          <a:pt x="24" y="695"/>
                        </a:cubicBezTo>
                        <a:cubicBezTo>
                          <a:pt x="40" y="687"/>
                          <a:pt x="125" y="614"/>
                          <a:pt x="155" y="580"/>
                        </a:cubicBezTo>
                        <a:cubicBezTo>
                          <a:pt x="185" y="546"/>
                          <a:pt x="181" y="520"/>
                          <a:pt x="203" y="492"/>
                        </a:cubicBezTo>
                        <a:cubicBezTo>
                          <a:pt x="225" y="464"/>
                          <a:pt x="268" y="429"/>
                          <a:pt x="285" y="412"/>
                        </a:cubicBezTo>
                      </a:path>
                    </a:pathLst>
                  </a:custGeom>
                  <a:gradFill rotWithShape="1">
                    <a:gsLst>
                      <a:gs pos="0">
                        <a:schemeClr val="tx1"/>
                      </a:gs>
                      <a:gs pos="100000">
                        <a:schemeClr val="tx1">
                          <a:gamma/>
                          <a:tint val="0"/>
                          <a:invGamma/>
                        </a:schemeClr>
                      </a:gs>
                    </a:gsLst>
                    <a:lin ang="5400000" scaled="1"/>
                  </a:gradFill>
                  <a:ln w="19050" cap="flat" cmpd="sng">
                    <a:solidFill>
                      <a:schemeClr val="tx1"/>
                    </a:solidFill>
                    <a:prstDash val="solid"/>
                    <a:round/>
                    <a:headEnd/>
                    <a:tailEnd/>
                  </a:ln>
                  <a:effectLst/>
                </p:spPr>
                <p:txBody>
                  <a:bodyPr/>
                  <a:lstStyle/>
                  <a:p>
                    <a:pPr fontAlgn="auto">
                      <a:spcBef>
                        <a:spcPts val="0"/>
                      </a:spcBef>
                      <a:spcAft>
                        <a:spcPts val="0"/>
                      </a:spcAft>
                      <a:defRPr/>
                    </a:pPr>
                    <a:endParaRPr lang="ja-JP" altLang="en-US">
                      <a:latin typeface="+mn-lt"/>
                      <a:ea typeface="+mn-ea"/>
                    </a:endParaRPr>
                  </a:p>
                </p:txBody>
              </p:sp>
              <p:sp>
                <p:nvSpPr>
                  <p:cNvPr id="3156" name="Freeform 341"/>
                  <p:cNvSpPr>
                    <a:spLocks noChangeAspect="1"/>
                  </p:cNvSpPr>
                  <p:nvPr/>
                </p:nvSpPr>
                <p:spPr bwMode="auto">
                  <a:xfrm>
                    <a:off x="3484" y="1474"/>
                    <a:ext cx="104" cy="209"/>
                  </a:xfrm>
                  <a:custGeom>
                    <a:avLst/>
                    <a:gdLst>
                      <a:gd name="T0" fmla="*/ 1 w 150"/>
                      <a:gd name="T1" fmla="*/ 67 h 209"/>
                      <a:gd name="T2" fmla="*/ 1 w 150"/>
                      <a:gd name="T3" fmla="*/ 44 h 209"/>
                      <a:gd name="T4" fmla="*/ 1 w 150"/>
                      <a:gd name="T5" fmla="*/ 10 h 209"/>
                      <a:gd name="T6" fmla="*/ 1 w 150"/>
                      <a:gd name="T7" fmla="*/ 101 h 209"/>
                      <a:gd name="T8" fmla="*/ 1 w 150"/>
                      <a:gd name="T9" fmla="*/ 158 h 209"/>
                      <a:gd name="T10" fmla="*/ 1 w 150"/>
                      <a:gd name="T11" fmla="*/ 180 h 209"/>
                      <a:gd name="T12" fmla="*/ 1 w 150"/>
                      <a:gd name="T13" fmla="*/ 209 h 209"/>
                      <a:gd name="T14" fmla="*/ 1 w 150"/>
                      <a:gd name="T15" fmla="*/ 183 h 209"/>
                      <a:gd name="T16" fmla="*/ 1 w 150"/>
                      <a:gd name="T17" fmla="*/ 185 h 209"/>
                      <a:gd name="T18" fmla="*/ 1 w 150"/>
                      <a:gd name="T19" fmla="*/ 70 h 209"/>
                      <a:gd name="T20" fmla="*/ 1 w 150"/>
                      <a:gd name="T21" fmla="*/ 67 h 2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0"/>
                      <a:gd name="T34" fmla="*/ 0 h 209"/>
                      <a:gd name="T35" fmla="*/ 150 w 150"/>
                      <a:gd name="T36" fmla="*/ 209 h 2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0" h="209">
                        <a:moveTo>
                          <a:pt x="10" y="67"/>
                        </a:moveTo>
                        <a:cubicBezTo>
                          <a:pt x="20" y="53"/>
                          <a:pt x="53" y="52"/>
                          <a:pt x="75" y="44"/>
                        </a:cubicBezTo>
                        <a:cubicBezTo>
                          <a:pt x="97" y="33"/>
                          <a:pt x="135" y="0"/>
                          <a:pt x="142" y="10"/>
                        </a:cubicBezTo>
                        <a:cubicBezTo>
                          <a:pt x="150" y="19"/>
                          <a:pt x="120" y="76"/>
                          <a:pt x="118" y="101"/>
                        </a:cubicBezTo>
                        <a:cubicBezTo>
                          <a:pt x="116" y="125"/>
                          <a:pt x="134" y="146"/>
                          <a:pt x="129" y="158"/>
                        </a:cubicBezTo>
                        <a:cubicBezTo>
                          <a:pt x="123" y="172"/>
                          <a:pt x="95" y="172"/>
                          <a:pt x="80" y="180"/>
                        </a:cubicBezTo>
                        <a:cubicBezTo>
                          <a:pt x="66" y="189"/>
                          <a:pt x="54" y="209"/>
                          <a:pt x="46" y="209"/>
                        </a:cubicBezTo>
                        <a:cubicBezTo>
                          <a:pt x="39" y="209"/>
                          <a:pt x="43" y="188"/>
                          <a:pt x="36" y="183"/>
                        </a:cubicBezTo>
                        <a:cubicBezTo>
                          <a:pt x="29" y="179"/>
                          <a:pt x="10" y="204"/>
                          <a:pt x="5" y="185"/>
                        </a:cubicBezTo>
                        <a:cubicBezTo>
                          <a:pt x="0" y="166"/>
                          <a:pt x="3" y="90"/>
                          <a:pt x="4" y="70"/>
                        </a:cubicBezTo>
                        <a:cubicBezTo>
                          <a:pt x="5" y="50"/>
                          <a:pt x="9" y="68"/>
                          <a:pt x="10" y="67"/>
                        </a:cubicBezTo>
                        <a:close/>
                      </a:path>
                    </a:pathLst>
                  </a:custGeom>
                  <a:solidFill>
                    <a:schemeClr val="tx1"/>
                  </a:solidFill>
                  <a:ln w="19050" cap="flat" cmpd="sng">
                    <a:solidFill>
                      <a:schemeClr val="tx1"/>
                    </a:solidFill>
                    <a:prstDash val="solid"/>
                    <a:round/>
                    <a:headEnd/>
                    <a:tailEnd/>
                  </a:ln>
                </p:spPr>
                <p:txBody>
                  <a:bodyPr/>
                  <a:lstStyle/>
                  <a:p>
                    <a:endParaRPr lang="ja-JP" altLang="en-US"/>
                  </a:p>
                </p:txBody>
              </p:sp>
            </p:grpSp>
            <p:grpSp>
              <p:nvGrpSpPr>
                <p:cNvPr id="3152" name="Group 342"/>
                <p:cNvGrpSpPr>
                  <a:grpSpLocks noChangeAspect="1"/>
                </p:cNvGrpSpPr>
                <p:nvPr/>
              </p:nvGrpSpPr>
              <p:grpSpPr bwMode="auto">
                <a:xfrm>
                  <a:off x="3742" y="1389"/>
                  <a:ext cx="256" cy="433"/>
                  <a:chOff x="3379" y="1298"/>
                  <a:chExt cx="441" cy="612"/>
                </a:xfrm>
              </p:grpSpPr>
              <p:sp>
                <p:nvSpPr>
                  <p:cNvPr id="4439" name="Freeform 343"/>
                  <p:cNvSpPr>
                    <a:spLocks noChangeAspect="1"/>
                  </p:cNvSpPr>
                  <p:nvPr/>
                </p:nvSpPr>
                <p:spPr bwMode="auto">
                  <a:xfrm>
                    <a:off x="3285" y="1274"/>
                    <a:ext cx="432" cy="612"/>
                  </a:xfrm>
                  <a:custGeom>
                    <a:avLst/>
                    <a:gdLst/>
                    <a:ahLst/>
                    <a:cxnLst>
                      <a:cxn ang="0">
                        <a:pos x="347" y="332"/>
                      </a:cxn>
                      <a:cxn ang="0">
                        <a:pos x="444" y="199"/>
                      </a:cxn>
                      <a:cxn ang="0">
                        <a:pos x="539" y="3"/>
                      </a:cxn>
                      <a:cxn ang="0">
                        <a:pos x="323" y="181"/>
                      </a:cxn>
                      <a:cxn ang="0">
                        <a:pos x="147" y="182"/>
                      </a:cxn>
                      <a:cxn ang="0">
                        <a:pos x="17" y="273"/>
                      </a:cxn>
                      <a:cxn ang="0">
                        <a:pos x="46" y="392"/>
                      </a:cxn>
                      <a:cxn ang="0">
                        <a:pos x="17" y="523"/>
                      </a:cxn>
                      <a:cxn ang="0">
                        <a:pos x="59" y="626"/>
                      </a:cxn>
                      <a:cxn ang="0">
                        <a:pos x="24" y="695"/>
                      </a:cxn>
                      <a:cxn ang="0">
                        <a:pos x="155" y="580"/>
                      </a:cxn>
                      <a:cxn ang="0">
                        <a:pos x="203" y="492"/>
                      </a:cxn>
                      <a:cxn ang="0">
                        <a:pos x="285" y="412"/>
                      </a:cxn>
                    </a:cxnLst>
                    <a:rect l="0" t="0" r="r" b="b"/>
                    <a:pathLst>
                      <a:path w="559" h="703">
                        <a:moveTo>
                          <a:pt x="347" y="332"/>
                        </a:moveTo>
                        <a:cubicBezTo>
                          <a:pt x="362" y="311"/>
                          <a:pt x="412" y="254"/>
                          <a:pt x="444" y="199"/>
                        </a:cubicBezTo>
                        <a:cubicBezTo>
                          <a:pt x="476" y="144"/>
                          <a:pt x="559" y="6"/>
                          <a:pt x="539" y="3"/>
                        </a:cubicBezTo>
                        <a:cubicBezTo>
                          <a:pt x="518" y="0"/>
                          <a:pt x="387" y="152"/>
                          <a:pt x="323" y="181"/>
                        </a:cubicBezTo>
                        <a:cubicBezTo>
                          <a:pt x="257" y="212"/>
                          <a:pt x="198" y="166"/>
                          <a:pt x="147" y="182"/>
                        </a:cubicBezTo>
                        <a:cubicBezTo>
                          <a:pt x="96" y="197"/>
                          <a:pt x="34" y="239"/>
                          <a:pt x="17" y="273"/>
                        </a:cubicBezTo>
                        <a:cubicBezTo>
                          <a:pt x="0" y="309"/>
                          <a:pt x="46" y="351"/>
                          <a:pt x="46" y="392"/>
                        </a:cubicBezTo>
                        <a:cubicBezTo>
                          <a:pt x="46" y="434"/>
                          <a:pt x="15" y="485"/>
                          <a:pt x="17" y="523"/>
                        </a:cubicBezTo>
                        <a:cubicBezTo>
                          <a:pt x="19" y="562"/>
                          <a:pt x="58" y="597"/>
                          <a:pt x="59" y="626"/>
                        </a:cubicBezTo>
                        <a:cubicBezTo>
                          <a:pt x="60" y="655"/>
                          <a:pt x="8" y="703"/>
                          <a:pt x="24" y="695"/>
                        </a:cubicBezTo>
                        <a:cubicBezTo>
                          <a:pt x="40" y="687"/>
                          <a:pt x="125" y="614"/>
                          <a:pt x="155" y="580"/>
                        </a:cubicBezTo>
                        <a:cubicBezTo>
                          <a:pt x="185" y="546"/>
                          <a:pt x="181" y="520"/>
                          <a:pt x="203" y="492"/>
                        </a:cubicBezTo>
                        <a:cubicBezTo>
                          <a:pt x="225" y="464"/>
                          <a:pt x="268" y="429"/>
                          <a:pt x="285" y="412"/>
                        </a:cubicBezTo>
                      </a:path>
                    </a:pathLst>
                  </a:custGeom>
                  <a:gradFill rotWithShape="1">
                    <a:gsLst>
                      <a:gs pos="0">
                        <a:schemeClr val="tx1"/>
                      </a:gs>
                      <a:gs pos="100000">
                        <a:schemeClr val="tx1">
                          <a:gamma/>
                          <a:tint val="0"/>
                          <a:invGamma/>
                        </a:schemeClr>
                      </a:gs>
                    </a:gsLst>
                    <a:lin ang="5400000" scaled="1"/>
                  </a:gradFill>
                  <a:ln w="19050" cap="flat" cmpd="sng">
                    <a:solidFill>
                      <a:schemeClr val="tx1"/>
                    </a:solidFill>
                    <a:prstDash val="solid"/>
                    <a:round/>
                    <a:headEnd/>
                    <a:tailEnd/>
                  </a:ln>
                  <a:effectLst/>
                </p:spPr>
                <p:txBody>
                  <a:bodyPr/>
                  <a:lstStyle/>
                  <a:p>
                    <a:pPr fontAlgn="auto">
                      <a:spcBef>
                        <a:spcPts val="0"/>
                      </a:spcBef>
                      <a:spcAft>
                        <a:spcPts val="0"/>
                      </a:spcAft>
                      <a:defRPr/>
                    </a:pPr>
                    <a:endParaRPr lang="ja-JP" altLang="en-US">
                      <a:latin typeface="+mn-lt"/>
                      <a:ea typeface="+mn-ea"/>
                    </a:endParaRPr>
                  </a:p>
                </p:txBody>
              </p:sp>
              <p:sp>
                <p:nvSpPr>
                  <p:cNvPr id="3154" name="Freeform 344"/>
                  <p:cNvSpPr>
                    <a:spLocks noChangeAspect="1"/>
                  </p:cNvSpPr>
                  <p:nvPr/>
                </p:nvSpPr>
                <p:spPr bwMode="auto">
                  <a:xfrm>
                    <a:off x="3484" y="1474"/>
                    <a:ext cx="104" cy="209"/>
                  </a:xfrm>
                  <a:custGeom>
                    <a:avLst/>
                    <a:gdLst>
                      <a:gd name="T0" fmla="*/ 1 w 150"/>
                      <a:gd name="T1" fmla="*/ 67 h 209"/>
                      <a:gd name="T2" fmla="*/ 1 w 150"/>
                      <a:gd name="T3" fmla="*/ 44 h 209"/>
                      <a:gd name="T4" fmla="*/ 1 w 150"/>
                      <a:gd name="T5" fmla="*/ 10 h 209"/>
                      <a:gd name="T6" fmla="*/ 1 w 150"/>
                      <a:gd name="T7" fmla="*/ 101 h 209"/>
                      <a:gd name="T8" fmla="*/ 1 w 150"/>
                      <a:gd name="T9" fmla="*/ 158 h 209"/>
                      <a:gd name="T10" fmla="*/ 1 w 150"/>
                      <a:gd name="T11" fmla="*/ 180 h 209"/>
                      <a:gd name="T12" fmla="*/ 1 w 150"/>
                      <a:gd name="T13" fmla="*/ 209 h 209"/>
                      <a:gd name="T14" fmla="*/ 1 w 150"/>
                      <a:gd name="T15" fmla="*/ 183 h 209"/>
                      <a:gd name="T16" fmla="*/ 1 w 150"/>
                      <a:gd name="T17" fmla="*/ 185 h 209"/>
                      <a:gd name="T18" fmla="*/ 1 w 150"/>
                      <a:gd name="T19" fmla="*/ 70 h 209"/>
                      <a:gd name="T20" fmla="*/ 1 w 150"/>
                      <a:gd name="T21" fmla="*/ 67 h 2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0"/>
                      <a:gd name="T34" fmla="*/ 0 h 209"/>
                      <a:gd name="T35" fmla="*/ 150 w 150"/>
                      <a:gd name="T36" fmla="*/ 209 h 2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0" h="209">
                        <a:moveTo>
                          <a:pt x="10" y="67"/>
                        </a:moveTo>
                        <a:cubicBezTo>
                          <a:pt x="20" y="53"/>
                          <a:pt x="53" y="52"/>
                          <a:pt x="75" y="44"/>
                        </a:cubicBezTo>
                        <a:cubicBezTo>
                          <a:pt x="97" y="33"/>
                          <a:pt x="135" y="0"/>
                          <a:pt x="142" y="10"/>
                        </a:cubicBezTo>
                        <a:cubicBezTo>
                          <a:pt x="150" y="19"/>
                          <a:pt x="120" y="76"/>
                          <a:pt x="118" y="101"/>
                        </a:cubicBezTo>
                        <a:cubicBezTo>
                          <a:pt x="116" y="125"/>
                          <a:pt x="134" y="146"/>
                          <a:pt x="129" y="158"/>
                        </a:cubicBezTo>
                        <a:cubicBezTo>
                          <a:pt x="123" y="172"/>
                          <a:pt x="95" y="172"/>
                          <a:pt x="80" y="180"/>
                        </a:cubicBezTo>
                        <a:cubicBezTo>
                          <a:pt x="66" y="189"/>
                          <a:pt x="54" y="209"/>
                          <a:pt x="46" y="209"/>
                        </a:cubicBezTo>
                        <a:cubicBezTo>
                          <a:pt x="39" y="209"/>
                          <a:pt x="43" y="188"/>
                          <a:pt x="36" y="183"/>
                        </a:cubicBezTo>
                        <a:cubicBezTo>
                          <a:pt x="29" y="179"/>
                          <a:pt x="10" y="204"/>
                          <a:pt x="5" y="185"/>
                        </a:cubicBezTo>
                        <a:cubicBezTo>
                          <a:pt x="0" y="166"/>
                          <a:pt x="3" y="90"/>
                          <a:pt x="4" y="70"/>
                        </a:cubicBezTo>
                        <a:cubicBezTo>
                          <a:pt x="5" y="50"/>
                          <a:pt x="9" y="68"/>
                          <a:pt x="10" y="67"/>
                        </a:cubicBezTo>
                        <a:close/>
                      </a:path>
                    </a:pathLst>
                  </a:custGeom>
                  <a:solidFill>
                    <a:schemeClr val="tx1"/>
                  </a:solidFill>
                  <a:ln w="19050" cap="flat" cmpd="sng">
                    <a:solidFill>
                      <a:schemeClr val="tx1"/>
                    </a:solidFill>
                    <a:prstDash val="solid"/>
                    <a:round/>
                    <a:headEnd/>
                    <a:tailEnd/>
                  </a:ln>
                </p:spPr>
                <p:txBody>
                  <a:bodyPr/>
                  <a:lstStyle/>
                  <a:p>
                    <a:endParaRPr lang="ja-JP" altLang="en-US"/>
                  </a:p>
                </p:txBody>
              </p:sp>
            </p:grpSp>
          </p:grpSp>
          <p:grpSp>
            <p:nvGrpSpPr>
              <p:cNvPr id="3128" name="Group 346"/>
              <p:cNvGrpSpPr>
                <a:grpSpLocks noChangeAspect="1"/>
              </p:cNvGrpSpPr>
              <p:nvPr/>
            </p:nvGrpSpPr>
            <p:grpSpPr bwMode="auto">
              <a:xfrm rot="1546501">
                <a:off x="5006" y="3718"/>
                <a:ext cx="116" cy="245"/>
                <a:chOff x="1202" y="2346"/>
                <a:chExt cx="251" cy="533"/>
              </a:xfrm>
            </p:grpSpPr>
            <p:sp>
              <p:nvSpPr>
                <p:cNvPr id="3140" name="AutoShape 347"/>
                <p:cNvSpPr>
                  <a:spLocks noChangeAspect="1" noChangeArrowheads="1"/>
                </p:cNvSpPr>
                <p:nvPr/>
              </p:nvSpPr>
              <p:spPr bwMode="auto">
                <a:xfrm>
                  <a:off x="1231" y="2477"/>
                  <a:ext cx="90" cy="136"/>
                </a:xfrm>
                <a:prstGeom prst="roundRect">
                  <a:avLst>
                    <a:gd name="adj" fmla="val 16667"/>
                  </a:avLst>
                </a:prstGeom>
                <a:solidFill>
                  <a:srgbClr val="FFFF00"/>
                </a:solidFill>
                <a:ln w="12700">
                  <a:solidFill>
                    <a:srgbClr val="FF00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41" name="Freeform 348"/>
                <p:cNvSpPr>
                  <a:spLocks noChangeAspect="1"/>
                </p:cNvSpPr>
                <p:nvPr/>
              </p:nvSpPr>
              <p:spPr bwMode="auto">
                <a:xfrm>
                  <a:off x="1202" y="2346"/>
                  <a:ext cx="251" cy="533"/>
                </a:xfrm>
                <a:custGeom>
                  <a:avLst/>
                  <a:gdLst>
                    <a:gd name="T0" fmla="*/ 56 w 251"/>
                    <a:gd name="T1" fmla="*/ 100 h 533"/>
                    <a:gd name="T2" fmla="*/ 3 w 251"/>
                    <a:gd name="T3" fmla="*/ 104 h 533"/>
                    <a:gd name="T4" fmla="*/ 0 w 251"/>
                    <a:gd name="T5" fmla="*/ 9 h 533"/>
                    <a:gd name="T6" fmla="*/ 68 w 251"/>
                    <a:gd name="T7" fmla="*/ 0 h 533"/>
                    <a:gd name="T8" fmla="*/ 74 w 251"/>
                    <a:gd name="T9" fmla="*/ 40 h 533"/>
                    <a:gd name="T10" fmla="*/ 158 w 251"/>
                    <a:gd name="T11" fmla="*/ 36 h 533"/>
                    <a:gd name="T12" fmla="*/ 162 w 251"/>
                    <a:gd name="T13" fmla="*/ 0 h 533"/>
                    <a:gd name="T14" fmla="*/ 240 w 251"/>
                    <a:gd name="T15" fmla="*/ 6 h 533"/>
                    <a:gd name="T16" fmla="*/ 251 w 251"/>
                    <a:gd name="T17" fmla="*/ 126 h 533"/>
                    <a:gd name="T18" fmla="*/ 240 w 251"/>
                    <a:gd name="T19" fmla="*/ 313 h 533"/>
                    <a:gd name="T20" fmla="*/ 125 w 251"/>
                    <a:gd name="T21" fmla="*/ 346 h 533"/>
                    <a:gd name="T22" fmla="*/ 126 w 251"/>
                    <a:gd name="T23" fmla="*/ 533 h 533"/>
                    <a:gd name="T24" fmla="*/ 48 w 251"/>
                    <a:gd name="T25" fmla="*/ 533 h 533"/>
                    <a:gd name="T26" fmla="*/ 53 w 251"/>
                    <a:gd name="T27" fmla="*/ 318 h 533"/>
                    <a:gd name="T28" fmla="*/ 169 w 251"/>
                    <a:gd name="T29" fmla="*/ 264 h 533"/>
                    <a:gd name="T30" fmla="*/ 173 w 251"/>
                    <a:gd name="T31" fmla="*/ 74 h 533"/>
                    <a:gd name="T32" fmla="*/ 124 w 251"/>
                    <a:gd name="T33" fmla="*/ 90 h 533"/>
                    <a:gd name="T34" fmla="*/ 82 w 251"/>
                    <a:gd name="T35" fmla="*/ 78 h 533"/>
                    <a:gd name="T36" fmla="*/ 56 w 251"/>
                    <a:gd name="T37" fmla="*/ 100 h 5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1"/>
                    <a:gd name="T58" fmla="*/ 0 h 533"/>
                    <a:gd name="T59" fmla="*/ 251 w 251"/>
                    <a:gd name="T60" fmla="*/ 533 h 5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1" h="533">
                      <a:moveTo>
                        <a:pt x="56" y="100"/>
                      </a:moveTo>
                      <a:lnTo>
                        <a:pt x="3" y="104"/>
                      </a:lnTo>
                      <a:lnTo>
                        <a:pt x="0" y="9"/>
                      </a:lnTo>
                      <a:lnTo>
                        <a:pt x="68" y="0"/>
                      </a:lnTo>
                      <a:lnTo>
                        <a:pt x="74" y="40"/>
                      </a:lnTo>
                      <a:lnTo>
                        <a:pt x="158" y="36"/>
                      </a:lnTo>
                      <a:lnTo>
                        <a:pt x="162" y="0"/>
                      </a:lnTo>
                      <a:lnTo>
                        <a:pt x="240" y="6"/>
                      </a:lnTo>
                      <a:lnTo>
                        <a:pt x="251" y="126"/>
                      </a:lnTo>
                      <a:lnTo>
                        <a:pt x="240" y="313"/>
                      </a:lnTo>
                      <a:lnTo>
                        <a:pt x="125" y="346"/>
                      </a:lnTo>
                      <a:lnTo>
                        <a:pt x="126" y="533"/>
                      </a:lnTo>
                      <a:lnTo>
                        <a:pt x="48" y="533"/>
                      </a:lnTo>
                      <a:lnTo>
                        <a:pt x="53" y="318"/>
                      </a:lnTo>
                      <a:lnTo>
                        <a:pt x="169" y="264"/>
                      </a:lnTo>
                      <a:cubicBezTo>
                        <a:pt x="189" y="223"/>
                        <a:pt x="180" y="103"/>
                        <a:pt x="173" y="74"/>
                      </a:cubicBezTo>
                      <a:lnTo>
                        <a:pt x="124" y="90"/>
                      </a:lnTo>
                      <a:lnTo>
                        <a:pt x="82" y="78"/>
                      </a:lnTo>
                      <a:lnTo>
                        <a:pt x="56" y="100"/>
                      </a:lnTo>
                      <a:close/>
                    </a:path>
                  </a:pathLst>
                </a:custGeom>
                <a:solidFill>
                  <a:srgbClr val="FFFF00"/>
                </a:solidFill>
                <a:ln w="9525">
                  <a:solidFill>
                    <a:srgbClr val="FF0000"/>
                  </a:solidFill>
                  <a:round/>
                  <a:headEnd/>
                  <a:tailEnd/>
                </a:ln>
              </p:spPr>
              <p:txBody>
                <a:bodyPr/>
                <a:lstStyle/>
                <a:p>
                  <a:endParaRPr lang="ja-JP" altLang="en-US"/>
                </a:p>
              </p:txBody>
            </p:sp>
          </p:grpSp>
          <p:sp>
            <p:nvSpPr>
              <p:cNvPr id="3129" name="Oval 349"/>
              <p:cNvSpPr>
                <a:spLocks noChangeAspect="1" noChangeArrowheads="1"/>
              </p:cNvSpPr>
              <p:nvPr/>
            </p:nvSpPr>
            <p:spPr bwMode="auto">
              <a:xfrm rot="-9370703">
                <a:off x="5090" y="3666"/>
                <a:ext cx="83" cy="68"/>
              </a:xfrm>
              <a:prstGeom prst="ellipse">
                <a:avLst/>
              </a:prstGeom>
              <a:solidFill>
                <a:srgbClr val="FF0000"/>
              </a:solidFill>
              <a:ln w="9525">
                <a:solidFill>
                  <a:schemeClr val="bg2"/>
                </a:solidFill>
                <a:round/>
                <a:headEnd/>
                <a:tailEnd/>
              </a:ln>
            </p:spPr>
            <p:txBody>
              <a:bodyPr rot="10800000"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grpSp>
            <p:nvGrpSpPr>
              <p:cNvPr id="3130" name="Group 351"/>
              <p:cNvGrpSpPr>
                <a:grpSpLocks noChangeAspect="1"/>
              </p:cNvGrpSpPr>
              <p:nvPr/>
            </p:nvGrpSpPr>
            <p:grpSpPr bwMode="auto">
              <a:xfrm rot="-2230247">
                <a:off x="4787" y="3418"/>
                <a:ext cx="116" cy="246"/>
                <a:chOff x="1202" y="2346"/>
                <a:chExt cx="251" cy="533"/>
              </a:xfrm>
            </p:grpSpPr>
            <p:sp>
              <p:nvSpPr>
                <p:cNvPr id="3138" name="AutoShape 352"/>
                <p:cNvSpPr>
                  <a:spLocks noChangeAspect="1" noChangeArrowheads="1"/>
                </p:cNvSpPr>
                <p:nvPr/>
              </p:nvSpPr>
              <p:spPr bwMode="auto">
                <a:xfrm>
                  <a:off x="1231" y="2477"/>
                  <a:ext cx="90" cy="136"/>
                </a:xfrm>
                <a:prstGeom prst="roundRect">
                  <a:avLst>
                    <a:gd name="adj" fmla="val 16667"/>
                  </a:avLst>
                </a:prstGeom>
                <a:solidFill>
                  <a:srgbClr val="FFFF00"/>
                </a:solidFill>
                <a:ln w="12700">
                  <a:solidFill>
                    <a:srgbClr val="FF0000"/>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39" name="Freeform 353"/>
                <p:cNvSpPr>
                  <a:spLocks noChangeAspect="1"/>
                </p:cNvSpPr>
                <p:nvPr/>
              </p:nvSpPr>
              <p:spPr bwMode="auto">
                <a:xfrm>
                  <a:off x="1202" y="2346"/>
                  <a:ext cx="251" cy="533"/>
                </a:xfrm>
                <a:custGeom>
                  <a:avLst/>
                  <a:gdLst>
                    <a:gd name="T0" fmla="*/ 56 w 251"/>
                    <a:gd name="T1" fmla="*/ 100 h 533"/>
                    <a:gd name="T2" fmla="*/ 3 w 251"/>
                    <a:gd name="T3" fmla="*/ 104 h 533"/>
                    <a:gd name="T4" fmla="*/ 0 w 251"/>
                    <a:gd name="T5" fmla="*/ 9 h 533"/>
                    <a:gd name="T6" fmla="*/ 68 w 251"/>
                    <a:gd name="T7" fmla="*/ 0 h 533"/>
                    <a:gd name="T8" fmla="*/ 74 w 251"/>
                    <a:gd name="T9" fmla="*/ 40 h 533"/>
                    <a:gd name="T10" fmla="*/ 158 w 251"/>
                    <a:gd name="T11" fmla="*/ 36 h 533"/>
                    <a:gd name="T12" fmla="*/ 162 w 251"/>
                    <a:gd name="T13" fmla="*/ 0 h 533"/>
                    <a:gd name="T14" fmla="*/ 240 w 251"/>
                    <a:gd name="T15" fmla="*/ 6 h 533"/>
                    <a:gd name="T16" fmla="*/ 251 w 251"/>
                    <a:gd name="T17" fmla="*/ 126 h 533"/>
                    <a:gd name="T18" fmla="*/ 240 w 251"/>
                    <a:gd name="T19" fmla="*/ 313 h 533"/>
                    <a:gd name="T20" fmla="*/ 125 w 251"/>
                    <a:gd name="T21" fmla="*/ 346 h 533"/>
                    <a:gd name="T22" fmla="*/ 126 w 251"/>
                    <a:gd name="T23" fmla="*/ 533 h 533"/>
                    <a:gd name="T24" fmla="*/ 48 w 251"/>
                    <a:gd name="T25" fmla="*/ 533 h 533"/>
                    <a:gd name="T26" fmla="*/ 53 w 251"/>
                    <a:gd name="T27" fmla="*/ 318 h 533"/>
                    <a:gd name="T28" fmla="*/ 169 w 251"/>
                    <a:gd name="T29" fmla="*/ 264 h 533"/>
                    <a:gd name="T30" fmla="*/ 173 w 251"/>
                    <a:gd name="T31" fmla="*/ 74 h 533"/>
                    <a:gd name="T32" fmla="*/ 124 w 251"/>
                    <a:gd name="T33" fmla="*/ 90 h 533"/>
                    <a:gd name="T34" fmla="*/ 82 w 251"/>
                    <a:gd name="T35" fmla="*/ 78 h 533"/>
                    <a:gd name="T36" fmla="*/ 56 w 251"/>
                    <a:gd name="T37" fmla="*/ 100 h 5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1"/>
                    <a:gd name="T58" fmla="*/ 0 h 533"/>
                    <a:gd name="T59" fmla="*/ 251 w 251"/>
                    <a:gd name="T60" fmla="*/ 533 h 5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1" h="533">
                      <a:moveTo>
                        <a:pt x="56" y="100"/>
                      </a:moveTo>
                      <a:lnTo>
                        <a:pt x="3" y="104"/>
                      </a:lnTo>
                      <a:lnTo>
                        <a:pt x="0" y="9"/>
                      </a:lnTo>
                      <a:lnTo>
                        <a:pt x="68" y="0"/>
                      </a:lnTo>
                      <a:lnTo>
                        <a:pt x="74" y="40"/>
                      </a:lnTo>
                      <a:lnTo>
                        <a:pt x="158" y="36"/>
                      </a:lnTo>
                      <a:lnTo>
                        <a:pt x="162" y="0"/>
                      </a:lnTo>
                      <a:lnTo>
                        <a:pt x="240" y="6"/>
                      </a:lnTo>
                      <a:lnTo>
                        <a:pt x="251" y="126"/>
                      </a:lnTo>
                      <a:lnTo>
                        <a:pt x="240" y="313"/>
                      </a:lnTo>
                      <a:lnTo>
                        <a:pt x="125" y="346"/>
                      </a:lnTo>
                      <a:lnTo>
                        <a:pt x="126" y="533"/>
                      </a:lnTo>
                      <a:lnTo>
                        <a:pt x="48" y="533"/>
                      </a:lnTo>
                      <a:lnTo>
                        <a:pt x="53" y="318"/>
                      </a:lnTo>
                      <a:lnTo>
                        <a:pt x="169" y="264"/>
                      </a:lnTo>
                      <a:cubicBezTo>
                        <a:pt x="189" y="223"/>
                        <a:pt x="180" y="103"/>
                        <a:pt x="173" y="74"/>
                      </a:cubicBezTo>
                      <a:lnTo>
                        <a:pt x="124" y="90"/>
                      </a:lnTo>
                      <a:lnTo>
                        <a:pt x="82" y="78"/>
                      </a:lnTo>
                      <a:lnTo>
                        <a:pt x="56" y="100"/>
                      </a:lnTo>
                      <a:close/>
                    </a:path>
                  </a:pathLst>
                </a:custGeom>
                <a:solidFill>
                  <a:srgbClr val="FFFF00"/>
                </a:solidFill>
                <a:ln w="9525">
                  <a:solidFill>
                    <a:srgbClr val="FF0000"/>
                  </a:solidFill>
                  <a:round/>
                  <a:headEnd/>
                  <a:tailEnd/>
                </a:ln>
              </p:spPr>
              <p:txBody>
                <a:bodyPr/>
                <a:lstStyle/>
                <a:p>
                  <a:endParaRPr lang="ja-JP" altLang="en-US"/>
                </a:p>
              </p:txBody>
            </p:sp>
          </p:grpSp>
          <p:sp>
            <p:nvSpPr>
              <p:cNvPr id="3131" name="Oval 354"/>
              <p:cNvSpPr>
                <a:spLocks noChangeAspect="1" noChangeArrowheads="1"/>
              </p:cNvSpPr>
              <p:nvPr/>
            </p:nvSpPr>
            <p:spPr bwMode="auto">
              <a:xfrm rot="8452549">
                <a:off x="4707" y="3382"/>
                <a:ext cx="83" cy="68"/>
              </a:xfrm>
              <a:prstGeom prst="ellipse">
                <a:avLst/>
              </a:prstGeom>
              <a:solidFill>
                <a:srgbClr val="FF0000"/>
              </a:solidFill>
              <a:ln w="9525">
                <a:solidFill>
                  <a:schemeClr val="bg2"/>
                </a:solidFill>
                <a:round/>
                <a:headEnd/>
                <a:tailEnd/>
              </a:ln>
            </p:spPr>
            <p:txBody>
              <a:bodyPr rot="10800000"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grpSp>
            <p:nvGrpSpPr>
              <p:cNvPr id="3132" name="Group 356"/>
              <p:cNvGrpSpPr>
                <a:grpSpLocks noChangeAspect="1"/>
              </p:cNvGrpSpPr>
              <p:nvPr/>
            </p:nvGrpSpPr>
            <p:grpSpPr bwMode="auto">
              <a:xfrm rot="-2985461">
                <a:off x="4652" y="3827"/>
                <a:ext cx="117" cy="246"/>
                <a:chOff x="1202" y="2346"/>
                <a:chExt cx="251" cy="533"/>
              </a:xfrm>
            </p:grpSpPr>
            <p:sp>
              <p:nvSpPr>
                <p:cNvPr id="3136" name="AutoShape 357"/>
                <p:cNvSpPr>
                  <a:spLocks noChangeAspect="1" noChangeArrowheads="1"/>
                </p:cNvSpPr>
                <p:nvPr/>
              </p:nvSpPr>
              <p:spPr bwMode="auto">
                <a:xfrm>
                  <a:off x="1231" y="2477"/>
                  <a:ext cx="90" cy="136"/>
                </a:xfrm>
                <a:prstGeom prst="roundRect">
                  <a:avLst>
                    <a:gd name="adj" fmla="val 16667"/>
                  </a:avLst>
                </a:prstGeom>
                <a:solidFill>
                  <a:srgbClr val="FFFF00"/>
                </a:solidFill>
                <a:ln w="12700">
                  <a:solidFill>
                    <a:srgbClr val="FF0000"/>
                  </a:solidFill>
                  <a:round/>
                  <a:headEnd/>
                  <a:tailEnd/>
                </a:ln>
              </p:spPr>
              <p:txBody>
                <a:bodyPr rot="10800000"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37" name="Freeform 358"/>
                <p:cNvSpPr>
                  <a:spLocks noChangeAspect="1"/>
                </p:cNvSpPr>
                <p:nvPr/>
              </p:nvSpPr>
              <p:spPr bwMode="auto">
                <a:xfrm>
                  <a:off x="1202" y="2346"/>
                  <a:ext cx="251" cy="533"/>
                </a:xfrm>
                <a:custGeom>
                  <a:avLst/>
                  <a:gdLst>
                    <a:gd name="T0" fmla="*/ 56 w 251"/>
                    <a:gd name="T1" fmla="*/ 100 h 533"/>
                    <a:gd name="T2" fmla="*/ 3 w 251"/>
                    <a:gd name="T3" fmla="*/ 104 h 533"/>
                    <a:gd name="T4" fmla="*/ 0 w 251"/>
                    <a:gd name="T5" fmla="*/ 9 h 533"/>
                    <a:gd name="T6" fmla="*/ 68 w 251"/>
                    <a:gd name="T7" fmla="*/ 0 h 533"/>
                    <a:gd name="T8" fmla="*/ 74 w 251"/>
                    <a:gd name="T9" fmla="*/ 40 h 533"/>
                    <a:gd name="T10" fmla="*/ 158 w 251"/>
                    <a:gd name="T11" fmla="*/ 36 h 533"/>
                    <a:gd name="T12" fmla="*/ 162 w 251"/>
                    <a:gd name="T13" fmla="*/ 0 h 533"/>
                    <a:gd name="T14" fmla="*/ 240 w 251"/>
                    <a:gd name="T15" fmla="*/ 6 h 533"/>
                    <a:gd name="T16" fmla="*/ 251 w 251"/>
                    <a:gd name="T17" fmla="*/ 126 h 533"/>
                    <a:gd name="T18" fmla="*/ 240 w 251"/>
                    <a:gd name="T19" fmla="*/ 313 h 533"/>
                    <a:gd name="T20" fmla="*/ 125 w 251"/>
                    <a:gd name="T21" fmla="*/ 346 h 533"/>
                    <a:gd name="T22" fmla="*/ 126 w 251"/>
                    <a:gd name="T23" fmla="*/ 533 h 533"/>
                    <a:gd name="T24" fmla="*/ 48 w 251"/>
                    <a:gd name="T25" fmla="*/ 533 h 533"/>
                    <a:gd name="T26" fmla="*/ 53 w 251"/>
                    <a:gd name="T27" fmla="*/ 318 h 533"/>
                    <a:gd name="T28" fmla="*/ 169 w 251"/>
                    <a:gd name="T29" fmla="*/ 264 h 533"/>
                    <a:gd name="T30" fmla="*/ 173 w 251"/>
                    <a:gd name="T31" fmla="*/ 74 h 533"/>
                    <a:gd name="T32" fmla="*/ 124 w 251"/>
                    <a:gd name="T33" fmla="*/ 90 h 533"/>
                    <a:gd name="T34" fmla="*/ 82 w 251"/>
                    <a:gd name="T35" fmla="*/ 78 h 533"/>
                    <a:gd name="T36" fmla="*/ 56 w 251"/>
                    <a:gd name="T37" fmla="*/ 100 h 5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1"/>
                    <a:gd name="T58" fmla="*/ 0 h 533"/>
                    <a:gd name="T59" fmla="*/ 251 w 251"/>
                    <a:gd name="T60" fmla="*/ 533 h 5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1" h="533">
                      <a:moveTo>
                        <a:pt x="56" y="100"/>
                      </a:moveTo>
                      <a:lnTo>
                        <a:pt x="3" y="104"/>
                      </a:lnTo>
                      <a:lnTo>
                        <a:pt x="0" y="9"/>
                      </a:lnTo>
                      <a:lnTo>
                        <a:pt x="68" y="0"/>
                      </a:lnTo>
                      <a:lnTo>
                        <a:pt x="74" y="40"/>
                      </a:lnTo>
                      <a:lnTo>
                        <a:pt x="158" y="36"/>
                      </a:lnTo>
                      <a:lnTo>
                        <a:pt x="162" y="0"/>
                      </a:lnTo>
                      <a:lnTo>
                        <a:pt x="240" y="6"/>
                      </a:lnTo>
                      <a:lnTo>
                        <a:pt x="251" y="126"/>
                      </a:lnTo>
                      <a:lnTo>
                        <a:pt x="240" y="313"/>
                      </a:lnTo>
                      <a:lnTo>
                        <a:pt x="125" y="346"/>
                      </a:lnTo>
                      <a:lnTo>
                        <a:pt x="126" y="533"/>
                      </a:lnTo>
                      <a:lnTo>
                        <a:pt x="48" y="533"/>
                      </a:lnTo>
                      <a:lnTo>
                        <a:pt x="53" y="318"/>
                      </a:lnTo>
                      <a:lnTo>
                        <a:pt x="169" y="264"/>
                      </a:lnTo>
                      <a:cubicBezTo>
                        <a:pt x="189" y="223"/>
                        <a:pt x="180" y="103"/>
                        <a:pt x="173" y="74"/>
                      </a:cubicBezTo>
                      <a:lnTo>
                        <a:pt x="124" y="90"/>
                      </a:lnTo>
                      <a:lnTo>
                        <a:pt x="82" y="78"/>
                      </a:lnTo>
                      <a:lnTo>
                        <a:pt x="56" y="100"/>
                      </a:lnTo>
                      <a:close/>
                    </a:path>
                  </a:pathLst>
                </a:custGeom>
                <a:solidFill>
                  <a:srgbClr val="FFFF00"/>
                </a:solidFill>
                <a:ln w="9525">
                  <a:solidFill>
                    <a:srgbClr val="FF0000"/>
                  </a:solidFill>
                  <a:round/>
                  <a:headEnd/>
                  <a:tailEnd/>
                </a:ln>
              </p:spPr>
              <p:txBody>
                <a:bodyPr/>
                <a:lstStyle/>
                <a:p>
                  <a:endParaRPr lang="ja-JP" altLang="en-US"/>
                </a:p>
              </p:txBody>
            </p:sp>
          </p:grpSp>
          <p:sp>
            <p:nvSpPr>
              <p:cNvPr id="3133" name="Oval 359"/>
              <p:cNvSpPr>
                <a:spLocks noChangeAspect="1" noChangeArrowheads="1"/>
              </p:cNvSpPr>
              <p:nvPr/>
            </p:nvSpPr>
            <p:spPr bwMode="auto">
              <a:xfrm rot="7697334">
                <a:off x="4549" y="3814"/>
                <a:ext cx="83" cy="68"/>
              </a:xfrm>
              <a:prstGeom prst="ellipse">
                <a:avLst/>
              </a:prstGeom>
              <a:solidFill>
                <a:srgbClr val="FF0000"/>
              </a:solidFill>
              <a:ln w="9525">
                <a:solidFill>
                  <a:schemeClr val="bg2"/>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Calibri" panose="020F0502020204030204" pitchFamily="34" charset="0"/>
                </a:endParaRPr>
              </a:p>
            </p:txBody>
          </p:sp>
          <p:sp>
            <p:nvSpPr>
              <p:cNvPr id="3134" name="Freeform 362"/>
              <p:cNvSpPr>
                <a:spLocks/>
              </p:cNvSpPr>
              <p:nvPr/>
            </p:nvSpPr>
            <p:spPr bwMode="auto">
              <a:xfrm rot="6528828">
                <a:off x="4577" y="3252"/>
                <a:ext cx="121" cy="260"/>
              </a:xfrm>
              <a:custGeom>
                <a:avLst/>
                <a:gdLst>
                  <a:gd name="T0" fmla="*/ 15009 w 102"/>
                  <a:gd name="T1" fmla="*/ 1 h 412"/>
                  <a:gd name="T2" fmla="*/ 8990 w 102"/>
                  <a:gd name="T3" fmla="*/ 1 h 412"/>
                  <a:gd name="T4" fmla="*/ 1542 w 102"/>
                  <a:gd name="T5" fmla="*/ 1 h 412"/>
                  <a:gd name="T6" fmla="*/ 5097 w 102"/>
                  <a:gd name="T7" fmla="*/ 1 h 412"/>
                  <a:gd name="T8" fmla="*/ 33368 w 102"/>
                  <a:gd name="T9" fmla="*/ 1 h 412"/>
                  <a:gd name="T10" fmla="*/ 22699 w 102"/>
                  <a:gd name="T11" fmla="*/ 1 h 412"/>
                  <a:gd name="T12" fmla="*/ 10892 w 102"/>
                  <a:gd name="T13" fmla="*/ 1 h 412"/>
                  <a:gd name="T14" fmla="*/ 42311 w 102"/>
                  <a:gd name="T15" fmla="*/ 1 h 412"/>
                  <a:gd name="T16" fmla="*/ 44813 w 102"/>
                  <a:gd name="T17" fmla="*/ 1 h 412"/>
                  <a:gd name="T18" fmla="*/ 37985 w 102"/>
                  <a:gd name="T19" fmla="*/ 1 h 412"/>
                  <a:gd name="T20" fmla="*/ 32763 w 102"/>
                  <a:gd name="T21" fmla="*/ 1 h 412"/>
                  <a:gd name="T22" fmla="*/ 15009 w 102"/>
                  <a:gd name="T23" fmla="*/ 1 h 4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2"/>
                  <a:gd name="T37" fmla="*/ 0 h 412"/>
                  <a:gd name="T38" fmla="*/ 102 w 102"/>
                  <a:gd name="T39" fmla="*/ 412 h 4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2" h="412">
                    <a:moveTo>
                      <a:pt x="32" y="106"/>
                    </a:moveTo>
                    <a:cubicBezTo>
                      <a:pt x="23" y="100"/>
                      <a:pt x="24" y="81"/>
                      <a:pt x="19" y="66"/>
                    </a:cubicBezTo>
                    <a:cubicBezTo>
                      <a:pt x="14" y="51"/>
                      <a:pt x="4" y="3"/>
                      <a:pt x="3" y="16"/>
                    </a:cubicBezTo>
                    <a:cubicBezTo>
                      <a:pt x="2" y="29"/>
                      <a:pt x="0" y="113"/>
                      <a:pt x="11" y="142"/>
                    </a:cubicBezTo>
                    <a:cubicBezTo>
                      <a:pt x="22" y="171"/>
                      <a:pt x="66" y="148"/>
                      <a:pt x="72" y="193"/>
                    </a:cubicBezTo>
                    <a:cubicBezTo>
                      <a:pt x="78" y="238"/>
                      <a:pt x="56" y="412"/>
                      <a:pt x="48" y="412"/>
                    </a:cubicBezTo>
                    <a:cubicBezTo>
                      <a:pt x="40" y="412"/>
                      <a:pt x="17" y="238"/>
                      <a:pt x="24" y="193"/>
                    </a:cubicBezTo>
                    <a:cubicBezTo>
                      <a:pt x="31" y="148"/>
                      <a:pt x="78" y="172"/>
                      <a:pt x="90" y="142"/>
                    </a:cubicBezTo>
                    <a:cubicBezTo>
                      <a:pt x="102" y="112"/>
                      <a:pt x="96" y="26"/>
                      <a:pt x="95" y="13"/>
                    </a:cubicBezTo>
                    <a:cubicBezTo>
                      <a:pt x="94" y="0"/>
                      <a:pt x="86" y="46"/>
                      <a:pt x="82" y="61"/>
                    </a:cubicBezTo>
                    <a:cubicBezTo>
                      <a:pt x="78" y="76"/>
                      <a:pt x="78" y="96"/>
                      <a:pt x="70" y="103"/>
                    </a:cubicBezTo>
                    <a:cubicBezTo>
                      <a:pt x="62" y="110"/>
                      <a:pt x="40" y="106"/>
                      <a:pt x="32" y="106"/>
                    </a:cubicBezTo>
                    <a:close/>
                  </a:path>
                </a:pathLst>
              </a:custGeom>
              <a:gradFill rotWithShape="1">
                <a:gsLst>
                  <a:gs pos="0">
                    <a:srgbClr val="DAFFF3"/>
                  </a:gs>
                  <a:gs pos="100000">
                    <a:srgbClr val="66FFCC"/>
                  </a:gs>
                </a:gsLst>
                <a:lin ang="5400000" scaled="1"/>
              </a:gradFill>
              <a:ln w="9525">
                <a:solidFill>
                  <a:schemeClr val="hlink"/>
                </a:solidFill>
                <a:round/>
                <a:headEnd/>
                <a:tailEnd/>
              </a:ln>
            </p:spPr>
            <p:txBody>
              <a:bodyPr/>
              <a:lstStyle/>
              <a:p>
                <a:endParaRPr lang="ja-JP" altLang="en-US"/>
              </a:p>
            </p:txBody>
          </p:sp>
          <p:sp>
            <p:nvSpPr>
              <p:cNvPr id="3135" name="Freeform 363"/>
              <p:cNvSpPr>
                <a:spLocks/>
              </p:cNvSpPr>
              <p:nvPr/>
            </p:nvSpPr>
            <p:spPr bwMode="auto">
              <a:xfrm rot="4796624">
                <a:off x="4413" y="3744"/>
                <a:ext cx="121" cy="260"/>
              </a:xfrm>
              <a:custGeom>
                <a:avLst/>
                <a:gdLst>
                  <a:gd name="T0" fmla="*/ 15009 w 102"/>
                  <a:gd name="T1" fmla="*/ 1 h 412"/>
                  <a:gd name="T2" fmla="*/ 8990 w 102"/>
                  <a:gd name="T3" fmla="*/ 1 h 412"/>
                  <a:gd name="T4" fmla="*/ 1542 w 102"/>
                  <a:gd name="T5" fmla="*/ 1 h 412"/>
                  <a:gd name="T6" fmla="*/ 5097 w 102"/>
                  <a:gd name="T7" fmla="*/ 1 h 412"/>
                  <a:gd name="T8" fmla="*/ 33368 w 102"/>
                  <a:gd name="T9" fmla="*/ 1 h 412"/>
                  <a:gd name="T10" fmla="*/ 22699 w 102"/>
                  <a:gd name="T11" fmla="*/ 1 h 412"/>
                  <a:gd name="T12" fmla="*/ 10892 w 102"/>
                  <a:gd name="T13" fmla="*/ 1 h 412"/>
                  <a:gd name="T14" fmla="*/ 42311 w 102"/>
                  <a:gd name="T15" fmla="*/ 1 h 412"/>
                  <a:gd name="T16" fmla="*/ 44813 w 102"/>
                  <a:gd name="T17" fmla="*/ 1 h 412"/>
                  <a:gd name="T18" fmla="*/ 37985 w 102"/>
                  <a:gd name="T19" fmla="*/ 1 h 412"/>
                  <a:gd name="T20" fmla="*/ 32763 w 102"/>
                  <a:gd name="T21" fmla="*/ 1 h 412"/>
                  <a:gd name="T22" fmla="*/ 15009 w 102"/>
                  <a:gd name="T23" fmla="*/ 1 h 4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2"/>
                  <a:gd name="T37" fmla="*/ 0 h 412"/>
                  <a:gd name="T38" fmla="*/ 102 w 102"/>
                  <a:gd name="T39" fmla="*/ 412 h 4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2" h="412">
                    <a:moveTo>
                      <a:pt x="32" y="106"/>
                    </a:moveTo>
                    <a:cubicBezTo>
                      <a:pt x="23" y="100"/>
                      <a:pt x="24" y="81"/>
                      <a:pt x="19" y="66"/>
                    </a:cubicBezTo>
                    <a:cubicBezTo>
                      <a:pt x="14" y="51"/>
                      <a:pt x="4" y="3"/>
                      <a:pt x="3" y="16"/>
                    </a:cubicBezTo>
                    <a:cubicBezTo>
                      <a:pt x="2" y="29"/>
                      <a:pt x="0" y="113"/>
                      <a:pt x="11" y="142"/>
                    </a:cubicBezTo>
                    <a:cubicBezTo>
                      <a:pt x="22" y="171"/>
                      <a:pt x="66" y="148"/>
                      <a:pt x="72" y="193"/>
                    </a:cubicBezTo>
                    <a:cubicBezTo>
                      <a:pt x="78" y="238"/>
                      <a:pt x="56" y="412"/>
                      <a:pt x="48" y="412"/>
                    </a:cubicBezTo>
                    <a:cubicBezTo>
                      <a:pt x="40" y="412"/>
                      <a:pt x="17" y="238"/>
                      <a:pt x="24" y="193"/>
                    </a:cubicBezTo>
                    <a:cubicBezTo>
                      <a:pt x="31" y="148"/>
                      <a:pt x="78" y="172"/>
                      <a:pt x="90" y="142"/>
                    </a:cubicBezTo>
                    <a:cubicBezTo>
                      <a:pt x="102" y="112"/>
                      <a:pt x="96" y="26"/>
                      <a:pt x="95" y="13"/>
                    </a:cubicBezTo>
                    <a:cubicBezTo>
                      <a:pt x="94" y="0"/>
                      <a:pt x="86" y="46"/>
                      <a:pt x="82" y="61"/>
                    </a:cubicBezTo>
                    <a:cubicBezTo>
                      <a:pt x="78" y="76"/>
                      <a:pt x="78" y="96"/>
                      <a:pt x="70" y="103"/>
                    </a:cubicBezTo>
                    <a:cubicBezTo>
                      <a:pt x="62" y="110"/>
                      <a:pt x="40" y="106"/>
                      <a:pt x="32" y="106"/>
                    </a:cubicBezTo>
                    <a:close/>
                  </a:path>
                </a:pathLst>
              </a:custGeom>
              <a:gradFill rotWithShape="1">
                <a:gsLst>
                  <a:gs pos="0">
                    <a:srgbClr val="DAFFF3"/>
                  </a:gs>
                  <a:gs pos="100000">
                    <a:srgbClr val="66FFCC"/>
                  </a:gs>
                </a:gsLst>
                <a:lin ang="5400000" scaled="1"/>
              </a:gradFill>
              <a:ln w="9525">
                <a:solidFill>
                  <a:schemeClr val="hlink"/>
                </a:solidFill>
                <a:round/>
                <a:headEnd/>
                <a:tailEnd/>
              </a:ln>
            </p:spPr>
            <p:txBody>
              <a:bodyPr/>
              <a:lstStyle/>
              <a:p>
                <a:endParaRPr lang="ja-JP" altLang="en-US"/>
              </a:p>
            </p:txBody>
          </p:sp>
        </p:grpSp>
        <p:sp>
          <p:nvSpPr>
            <p:cNvPr id="3099" name="AutoShape 372"/>
            <p:cNvSpPr>
              <a:spLocks noChangeArrowheads="1"/>
            </p:cNvSpPr>
            <p:nvPr/>
          </p:nvSpPr>
          <p:spPr bwMode="auto">
            <a:xfrm>
              <a:off x="4108" y="1480"/>
              <a:ext cx="227" cy="362"/>
            </a:xfrm>
            <a:prstGeom prst="downArrow">
              <a:avLst>
                <a:gd name="adj1" fmla="val 35685"/>
                <a:gd name="adj2" fmla="val 72707"/>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100" name="AutoShape 373"/>
            <p:cNvSpPr>
              <a:spLocks noChangeArrowheads="1"/>
            </p:cNvSpPr>
            <p:nvPr/>
          </p:nvSpPr>
          <p:spPr bwMode="auto">
            <a:xfrm>
              <a:off x="4108" y="2359"/>
              <a:ext cx="227" cy="408"/>
            </a:xfrm>
            <a:prstGeom prst="downArrow">
              <a:avLst>
                <a:gd name="adj1" fmla="val 35685"/>
                <a:gd name="adj2" fmla="val 81946"/>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4" name="円/楕円 3"/>
            <p:cNvSpPr/>
            <p:nvPr/>
          </p:nvSpPr>
          <p:spPr bwMode="auto">
            <a:xfrm>
              <a:off x="4915" y="1272"/>
              <a:ext cx="780" cy="208"/>
            </a:xfrm>
            <a:prstGeom prst="ellipse">
              <a:avLst/>
            </a:prstGeom>
            <a:solidFill>
              <a:srgbClr val="66FF33"/>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3102" name="テキスト ボックス 2"/>
            <p:cNvSpPr txBox="1">
              <a:spLocks noChangeArrowheads="1"/>
            </p:cNvSpPr>
            <p:nvPr/>
          </p:nvSpPr>
          <p:spPr bwMode="auto">
            <a:xfrm>
              <a:off x="4967" y="1275"/>
              <a:ext cx="70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a:latin typeface="HGP創英角ｺﾞｼｯｸUB" panose="020B0900000000000000" pitchFamily="50" charset="-128"/>
                </a:rPr>
                <a:t>Lymph node</a:t>
              </a:r>
              <a:endParaRPr lang="ja-JP" altLang="en-US" sz="1400">
                <a:latin typeface="HGP創英角ｺﾞｼｯｸUB" panose="020B0900000000000000" pitchFamily="50" charset="-128"/>
              </a:endParaRPr>
            </a:p>
          </p:txBody>
        </p:sp>
        <p:sp>
          <p:nvSpPr>
            <p:cNvPr id="3103" name="Text Box 364"/>
            <p:cNvSpPr txBox="1">
              <a:spLocks noChangeArrowheads="1"/>
            </p:cNvSpPr>
            <p:nvPr/>
          </p:nvSpPr>
          <p:spPr bwMode="auto">
            <a:xfrm>
              <a:off x="4757" y="2924"/>
              <a:ext cx="94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latin typeface="HGP創英角ｺﾞｼｯｸUB" panose="020B0900000000000000" pitchFamily="50" charset="-128"/>
                  <a:ea typeface="HGP創英角ｺﾞｼｯｸUB" panose="020B0900000000000000" pitchFamily="50" charset="-128"/>
                </a:rPr>
                <a:t>Tumor cells</a:t>
              </a:r>
            </a:p>
            <a:p>
              <a:pPr eaLnBrk="1" hangingPunct="1"/>
              <a:r>
                <a:rPr lang="en-US" altLang="ja-JP" sz="1200">
                  <a:latin typeface="HGP創英角ｺﾞｼｯｸUB" panose="020B0900000000000000" pitchFamily="50" charset="-128"/>
                  <a:ea typeface="HGP創英角ｺﾞｼｯｸUB" panose="020B0900000000000000" pitchFamily="50" charset="-128"/>
                </a:rPr>
                <a:t>Virus-infected cells</a:t>
              </a:r>
            </a:p>
          </p:txBody>
        </p:sp>
      </p:grpSp>
      <p:sp>
        <p:nvSpPr>
          <p:cNvPr id="361" name="Rectangle 363"/>
          <p:cNvSpPr>
            <a:spLocks noChangeArrowheads="1"/>
          </p:cNvSpPr>
          <p:nvPr/>
        </p:nvSpPr>
        <p:spPr bwMode="auto">
          <a:xfrm>
            <a:off x="250825" y="1008782"/>
            <a:ext cx="4392613" cy="2735262"/>
          </a:xfrm>
          <a:prstGeom prst="rect">
            <a:avLst/>
          </a:prstGeom>
          <a:noFill/>
          <a:ln w="2857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grpSp>
        <p:nvGrpSpPr>
          <p:cNvPr id="8" name="グループ化 7"/>
          <p:cNvGrpSpPr/>
          <p:nvPr/>
        </p:nvGrpSpPr>
        <p:grpSpPr>
          <a:xfrm>
            <a:off x="107950" y="3070682"/>
            <a:ext cx="3151188" cy="1436688"/>
            <a:chOff x="107950" y="2495288"/>
            <a:chExt cx="3151188" cy="1436688"/>
          </a:xfrm>
        </p:grpSpPr>
        <p:grpSp>
          <p:nvGrpSpPr>
            <p:cNvPr id="120186" name="Group 378"/>
            <p:cNvGrpSpPr>
              <a:grpSpLocks/>
            </p:cNvGrpSpPr>
            <p:nvPr/>
          </p:nvGrpSpPr>
          <p:grpSpPr bwMode="auto">
            <a:xfrm>
              <a:off x="107950" y="2495288"/>
              <a:ext cx="3151188" cy="1436688"/>
              <a:chOff x="68" y="1618"/>
              <a:chExt cx="1985" cy="905"/>
            </a:xfrm>
          </p:grpSpPr>
          <p:grpSp>
            <p:nvGrpSpPr>
              <p:cNvPr id="3319" name="Group 852"/>
              <p:cNvGrpSpPr>
                <a:grpSpLocks/>
              </p:cNvGrpSpPr>
              <p:nvPr/>
            </p:nvGrpSpPr>
            <p:grpSpPr bwMode="auto">
              <a:xfrm rot="-4739436">
                <a:off x="1256" y="2124"/>
                <a:ext cx="102" cy="191"/>
                <a:chOff x="1202" y="2346"/>
                <a:chExt cx="251" cy="533"/>
              </a:xfrm>
            </p:grpSpPr>
            <p:sp>
              <p:nvSpPr>
                <p:cNvPr id="3353" name="AutoShape 853"/>
                <p:cNvSpPr>
                  <a:spLocks noChangeArrowheads="1"/>
                </p:cNvSpPr>
                <p:nvPr/>
              </p:nvSpPr>
              <p:spPr bwMode="auto">
                <a:xfrm>
                  <a:off x="1231" y="2477"/>
                  <a:ext cx="90" cy="136"/>
                </a:xfrm>
                <a:prstGeom prst="roundRect">
                  <a:avLst>
                    <a:gd name="adj" fmla="val 16667"/>
                  </a:avLst>
                </a:prstGeom>
                <a:solidFill>
                  <a:srgbClr val="FFFF00"/>
                </a:solidFill>
                <a:ln w="12700">
                  <a:solidFill>
                    <a:srgbClr val="FF0000"/>
                  </a:solidFill>
                  <a:round/>
                  <a:headEnd/>
                  <a:tailEnd/>
                </a:ln>
              </p:spPr>
              <p:txBody>
                <a:bodyPr rot="10800000"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p>
              </p:txBody>
            </p:sp>
            <p:sp>
              <p:nvSpPr>
                <p:cNvPr id="3354" name="Freeform 854"/>
                <p:cNvSpPr>
                  <a:spLocks/>
                </p:cNvSpPr>
                <p:nvPr/>
              </p:nvSpPr>
              <p:spPr bwMode="auto">
                <a:xfrm>
                  <a:off x="1202" y="2346"/>
                  <a:ext cx="251" cy="533"/>
                </a:xfrm>
                <a:custGeom>
                  <a:avLst/>
                  <a:gdLst>
                    <a:gd name="T0" fmla="*/ 56 w 251"/>
                    <a:gd name="T1" fmla="*/ 100 h 533"/>
                    <a:gd name="T2" fmla="*/ 3 w 251"/>
                    <a:gd name="T3" fmla="*/ 104 h 533"/>
                    <a:gd name="T4" fmla="*/ 0 w 251"/>
                    <a:gd name="T5" fmla="*/ 9 h 533"/>
                    <a:gd name="T6" fmla="*/ 68 w 251"/>
                    <a:gd name="T7" fmla="*/ 0 h 533"/>
                    <a:gd name="T8" fmla="*/ 74 w 251"/>
                    <a:gd name="T9" fmla="*/ 40 h 533"/>
                    <a:gd name="T10" fmla="*/ 158 w 251"/>
                    <a:gd name="T11" fmla="*/ 36 h 533"/>
                    <a:gd name="T12" fmla="*/ 162 w 251"/>
                    <a:gd name="T13" fmla="*/ 0 h 533"/>
                    <a:gd name="T14" fmla="*/ 240 w 251"/>
                    <a:gd name="T15" fmla="*/ 6 h 533"/>
                    <a:gd name="T16" fmla="*/ 251 w 251"/>
                    <a:gd name="T17" fmla="*/ 126 h 533"/>
                    <a:gd name="T18" fmla="*/ 240 w 251"/>
                    <a:gd name="T19" fmla="*/ 313 h 533"/>
                    <a:gd name="T20" fmla="*/ 125 w 251"/>
                    <a:gd name="T21" fmla="*/ 346 h 533"/>
                    <a:gd name="T22" fmla="*/ 126 w 251"/>
                    <a:gd name="T23" fmla="*/ 533 h 533"/>
                    <a:gd name="T24" fmla="*/ 48 w 251"/>
                    <a:gd name="T25" fmla="*/ 533 h 533"/>
                    <a:gd name="T26" fmla="*/ 53 w 251"/>
                    <a:gd name="T27" fmla="*/ 318 h 533"/>
                    <a:gd name="T28" fmla="*/ 169 w 251"/>
                    <a:gd name="T29" fmla="*/ 264 h 533"/>
                    <a:gd name="T30" fmla="*/ 173 w 251"/>
                    <a:gd name="T31" fmla="*/ 74 h 533"/>
                    <a:gd name="T32" fmla="*/ 124 w 251"/>
                    <a:gd name="T33" fmla="*/ 90 h 533"/>
                    <a:gd name="T34" fmla="*/ 82 w 251"/>
                    <a:gd name="T35" fmla="*/ 78 h 533"/>
                    <a:gd name="T36" fmla="*/ 56 w 251"/>
                    <a:gd name="T37" fmla="*/ 100 h 5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1"/>
                    <a:gd name="T58" fmla="*/ 0 h 533"/>
                    <a:gd name="T59" fmla="*/ 251 w 251"/>
                    <a:gd name="T60" fmla="*/ 533 h 5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1" h="533">
                      <a:moveTo>
                        <a:pt x="56" y="100"/>
                      </a:moveTo>
                      <a:lnTo>
                        <a:pt x="3" y="104"/>
                      </a:lnTo>
                      <a:lnTo>
                        <a:pt x="0" y="9"/>
                      </a:lnTo>
                      <a:lnTo>
                        <a:pt x="68" y="0"/>
                      </a:lnTo>
                      <a:lnTo>
                        <a:pt x="74" y="40"/>
                      </a:lnTo>
                      <a:lnTo>
                        <a:pt x="158" y="36"/>
                      </a:lnTo>
                      <a:lnTo>
                        <a:pt x="162" y="0"/>
                      </a:lnTo>
                      <a:lnTo>
                        <a:pt x="240" y="6"/>
                      </a:lnTo>
                      <a:lnTo>
                        <a:pt x="251" y="126"/>
                      </a:lnTo>
                      <a:lnTo>
                        <a:pt x="240" y="313"/>
                      </a:lnTo>
                      <a:lnTo>
                        <a:pt x="125" y="346"/>
                      </a:lnTo>
                      <a:lnTo>
                        <a:pt x="126" y="533"/>
                      </a:lnTo>
                      <a:lnTo>
                        <a:pt x="48" y="533"/>
                      </a:lnTo>
                      <a:lnTo>
                        <a:pt x="53" y="318"/>
                      </a:lnTo>
                      <a:lnTo>
                        <a:pt x="169" y="264"/>
                      </a:lnTo>
                      <a:cubicBezTo>
                        <a:pt x="189" y="223"/>
                        <a:pt x="180" y="103"/>
                        <a:pt x="173" y="74"/>
                      </a:cubicBezTo>
                      <a:lnTo>
                        <a:pt x="124" y="90"/>
                      </a:lnTo>
                      <a:lnTo>
                        <a:pt x="82" y="78"/>
                      </a:lnTo>
                      <a:lnTo>
                        <a:pt x="56" y="100"/>
                      </a:lnTo>
                      <a:close/>
                    </a:path>
                  </a:pathLst>
                </a:custGeom>
                <a:solidFill>
                  <a:srgbClr val="FFFF00"/>
                </a:solidFill>
                <a:ln w="9525">
                  <a:solidFill>
                    <a:srgbClr val="FF0000"/>
                  </a:solidFill>
                  <a:round/>
                  <a:headEnd/>
                  <a:tailEnd/>
                </a:ln>
              </p:spPr>
              <p:txBody>
                <a:bodyPr/>
                <a:lstStyle/>
                <a:p>
                  <a:endParaRPr lang="ja-JP" altLang="en-US"/>
                </a:p>
              </p:txBody>
            </p:sp>
          </p:grpSp>
          <p:sp>
            <p:nvSpPr>
              <p:cNvPr id="3320" name="Freeform 855"/>
              <p:cNvSpPr>
                <a:spLocks noChangeAspect="1"/>
              </p:cNvSpPr>
              <p:nvPr/>
            </p:nvSpPr>
            <p:spPr bwMode="auto">
              <a:xfrm rot="309335">
                <a:off x="1305" y="1977"/>
                <a:ext cx="564" cy="546"/>
              </a:xfrm>
              <a:custGeom>
                <a:avLst/>
                <a:gdLst>
                  <a:gd name="T0" fmla="*/ 186 w 564"/>
                  <a:gd name="T1" fmla="*/ 946 h 534"/>
                  <a:gd name="T2" fmla="*/ 175 w 564"/>
                  <a:gd name="T3" fmla="*/ 1275 h 534"/>
                  <a:gd name="T4" fmla="*/ 35 w 564"/>
                  <a:gd name="T5" fmla="*/ 1271 h 534"/>
                  <a:gd name="T6" fmla="*/ 29 w 564"/>
                  <a:gd name="T7" fmla="*/ 1328 h 534"/>
                  <a:gd name="T8" fmla="*/ 202 w 564"/>
                  <a:gd name="T9" fmla="*/ 1402 h 534"/>
                  <a:gd name="T10" fmla="*/ 192 w 564"/>
                  <a:gd name="T11" fmla="*/ 1638 h 534"/>
                  <a:gd name="T12" fmla="*/ 264 w 564"/>
                  <a:gd name="T13" fmla="*/ 1555 h 534"/>
                  <a:gd name="T14" fmla="*/ 351 w 564"/>
                  <a:gd name="T15" fmla="*/ 1749 h 534"/>
                  <a:gd name="T16" fmla="*/ 263 w 564"/>
                  <a:gd name="T17" fmla="*/ 2075 h 534"/>
                  <a:gd name="T18" fmla="*/ 332 w 564"/>
                  <a:gd name="T19" fmla="*/ 2060 h 534"/>
                  <a:gd name="T20" fmla="*/ 412 w 564"/>
                  <a:gd name="T21" fmla="*/ 1803 h 534"/>
                  <a:gd name="T22" fmla="*/ 507 w 564"/>
                  <a:gd name="T23" fmla="*/ 1874 h 534"/>
                  <a:gd name="T24" fmla="*/ 502 w 564"/>
                  <a:gd name="T25" fmla="*/ 1813 h 534"/>
                  <a:gd name="T26" fmla="*/ 591 w 564"/>
                  <a:gd name="T27" fmla="*/ 1777 h 534"/>
                  <a:gd name="T28" fmla="*/ 715 w 564"/>
                  <a:gd name="T29" fmla="*/ 2127 h 534"/>
                  <a:gd name="T30" fmla="*/ 680 w 564"/>
                  <a:gd name="T31" fmla="*/ 1751 h 534"/>
                  <a:gd name="T32" fmla="*/ 790 w 564"/>
                  <a:gd name="T33" fmla="*/ 1649 h 534"/>
                  <a:gd name="T34" fmla="*/ 986 w 564"/>
                  <a:gd name="T35" fmla="*/ 1824 h 534"/>
                  <a:gd name="T36" fmla="*/ 974 w 564"/>
                  <a:gd name="T37" fmla="*/ 1723 h 534"/>
                  <a:gd name="T38" fmla="*/ 832 w 564"/>
                  <a:gd name="T39" fmla="*/ 1496 h 534"/>
                  <a:gd name="T40" fmla="*/ 899 w 564"/>
                  <a:gd name="T41" fmla="*/ 1421 h 534"/>
                  <a:gd name="T42" fmla="*/ 847 w 564"/>
                  <a:gd name="T43" fmla="*/ 1331 h 534"/>
                  <a:gd name="T44" fmla="*/ 926 w 564"/>
                  <a:gd name="T45" fmla="*/ 1321 h 534"/>
                  <a:gd name="T46" fmla="*/ 1030 w 564"/>
                  <a:gd name="T47" fmla="*/ 1347 h 534"/>
                  <a:gd name="T48" fmla="*/ 1018 w 564"/>
                  <a:gd name="T49" fmla="*/ 1264 h 534"/>
                  <a:gd name="T50" fmla="*/ 871 w 564"/>
                  <a:gd name="T51" fmla="*/ 1154 h 534"/>
                  <a:gd name="T52" fmla="*/ 899 w 564"/>
                  <a:gd name="T53" fmla="*/ 1021 h 534"/>
                  <a:gd name="T54" fmla="*/ 869 w 564"/>
                  <a:gd name="T55" fmla="*/ 946 h 534"/>
                  <a:gd name="T56" fmla="*/ 958 w 564"/>
                  <a:gd name="T57" fmla="*/ 817 h 534"/>
                  <a:gd name="T58" fmla="*/ 1123 w 564"/>
                  <a:gd name="T59" fmla="*/ 670 h 534"/>
                  <a:gd name="T60" fmla="*/ 828 w 564"/>
                  <a:gd name="T61" fmla="*/ 782 h 534"/>
                  <a:gd name="T62" fmla="*/ 790 w 564"/>
                  <a:gd name="T63" fmla="*/ 708 h 534"/>
                  <a:gd name="T64" fmla="*/ 823 w 564"/>
                  <a:gd name="T65" fmla="*/ 606 h 534"/>
                  <a:gd name="T66" fmla="*/ 872 w 564"/>
                  <a:gd name="T67" fmla="*/ 460 h 534"/>
                  <a:gd name="T68" fmla="*/ 811 w 564"/>
                  <a:gd name="T69" fmla="*/ 530 h 534"/>
                  <a:gd name="T70" fmla="*/ 766 w 564"/>
                  <a:gd name="T71" fmla="*/ 633 h 534"/>
                  <a:gd name="T72" fmla="*/ 727 w 564"/>
                  <a:gd name="T73" fmla="*/ 525 h 534"/>
                  <a:gd name="T74" fmla="*/ 679 w 564"/>
                  <a:gd name="T75" fmla="*/ 435 h 534"/>
                  <a:gd name="T76" fmla="*/ 728 w 564"/>
                  <a:gd name="T77" fmla="*/ 173 h 534"/>
                  <a:gd name="T78" fmla="*/ 564 w 564"/>
                  <a:gd name="T79" fmla="*/ 455 h 534"/>
                  <a:gd name="T80" fmla="*/ 511 w 564"/>
                  <a:gd name="T81" fmla="*/ 264 h 534"/>
                  <a:gd name="T82" fmla="*/ 504 w 564"/>
                  <a:gd name="T83" fmla="*/ 12 h 534"/>
                  <a:gd name="T84" fmla="*/ 465 w 564"/>
                  <a:gd name="T85" fmla="*/ 79 h 534"/>
                  <a:gd name="T86" fmla="*/ 463 w 564"/>
                  <a:gd name="T87" fmla="*/ 486 h 534"/>
                  <a:gd name="T88" fmla="*/ 359 w 564"/>
                  <a:gd name="T89" fmla="*/ 475 h 534"/>
                  <a:gd name="T90" fmla="*/ 186 w 564"/>
                  <a:gd name="T91" fmla="*/ 222 h 534"/>
                  <a:gd name="T92" fmla="*/ 195 w 564"/>
                  <a:gd name="T93" fmla="*/ 312 h 534"/>
                  <a:gd name="T94" fmla="*/ 307 w 564"/>
                  <a:gd name="T95" fmla="*/ 574 h 534"/>
                  <a:gd name="T96" fmla="*/ 229 w 564"/>
                  <a:gd name="T97" fmla="*/ 775 h 534"/>
                  <a:gd name="T98" fmla="*/ 64 w 564"/>
                  <a:gd name="T99" fmla="*/ 809 h 534"/>
                  <a:gd name="T100" fmla="*/ 27 w 564"/>
                  <a:gd name="T101" fmla="*/ 866 h 534"/>
                  <a:gd name="T102" fmla="*/ 116 w 564"/>
                  <a:gd name="T103" fmla="*/ 885 h 534"/>
                  <a:gd name="T104" fmla="*/ 186 w 564"/>
                  <a:gd name="T105" fmla="*/ 946 h 53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4"/>
                  <a:gd name="T160" fmla="*/ 0 h 534"/>
                  <a:gd name="T161" fmla="*/ 564 w 564"/>
                  <a:gd name="T162" fmla="*/ 534 h 53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4" h="534">
                    <a:moveTo>
                      <a:pt x="92" y="237"/>
                    </a:moveTo>
                    <a:cubicBezTo>
                      <a:pt x="98" y="251"/>
                      <a:pt x="98" y="308"/>
                      <a:pt x="86" y="321"/>
                    </a:cubicBezTo>
                    <a:cubicBezTo>
                      <a:pt x="74" y="334"/>
                      <a:pt x="29" y="316"/>
                      <a:pt x="17" y="319"/>
                    </a:cubicBezTo>
                    <a:cubicBezTo>
                      <a:pt x="5" y="321"/>
                      <a:pt x="0" y="328"/>
                      <a:pt x="14" y="333"/>
                    </a:cubicBezTo>
                    <a:cubicBezTo>
                      <a:pt x="27" y="339"/>
                      <a:pt x="87" y="338"/>
                      <a:pt x="100" y="351"/>
                    </a:cubicBezTo>
                    <a:cubicBezTo>
                      <a:pt x="114" y="363"/>
                      <a:pt x="90" y="403"/>
                      <a:pt x="95" y="410"/>
                    </a:cubicBezTo>
                    <a:cubicBezTo>
                      <a:pt x="100" y="416"/>
                      <a:pt x="116" y="386"/>
                      <a:pt x="130" y="390"/>
                    </a:cubicBezTo>
                    <a:cubicBezTo>
                      <a:pt x="142" y="396"/>
                      <a:pt x="173" y="416"/>
                      <a:pt x="173" y="437"/>
                    </a:cubicBezTo>
                    <a:cubicBezTo>
                      <a:pt x="173" y="458"/>
                      <a:pt x="131" y="506"/>
                      <a:pt x="129" y="519"/>
                    </a:cubicBezTo>
                    <a:cubicBezTo>
                      <a:pt x="127" y="532"/>
                      <a:pt x="151" y="528"/>
                      <a:pt x="163" y="517"/>
                    </a:cubicBezTo>
                    <a:cubicBezTo>
                      <a:pt x="175" y="506"/>
                      <a:pt x="189" y="461"/>
                      <a:pt x="203" y="453"/>
                    </a:cubicBezTo>
                    <a:cubicBezTo>
                      <a:pt x="218" y="445"/>
                      <a:pt x="242" y="469"/>
                      <a:pt x="250" y="469"/>
                    </a:cubicBezTo>
                    <a:cubicBezTo>
                      <a:pt x="257" y="469"/>
                      <a:pt x="241" y="458"/>
                      <a:pt x="248" y="454"/>
                    </a:cubicBezTo>
                    <a:cubicBezTo>
                      <a:pt x="254" y="450"/>
                      <a:pt x="275" y="432"/>
                      <a:pt x="292" y="445"/>
                    </a:cubicBezTo>
                    <a:cubicBezTo>
                      <a:pt x="309" y="459"/>
                      <a:pt x="345" y="534"/>
                      <a:pt x="353" y="533"/>
                    </a:cubicBezTo>
                    <a:cubicBezTo>
                      <a:pt x="360" y="532"/>
                      <a:pt x="329" y="458"/>
                      <a:pt x="336" y="438"/>
                    </a:cubicBezTo>
                    <a:cubicBezTo>
                      <a:pt x="342" y="418"/>
                      <a:pt x="364" y="411"/>
                      <a:pt x="390" y="414"/>
                    </a:cubicBezTo>
                    <a:cubicBezTo>
                      <a:pt x="414" y="417"/>
                      <a:pt x="471" y="454"/>
                      <a:pt x="486" y="457"/>
                    </a:cubicBezTo>
                    <a:cubicBezTo>
                      <a:pt x="501" y="460"/>
                      <a:pt x="492" y="446"/>
                      <a:pt x="480" y="432"/>
                    </a:cubicBezTo>
                    <a:cubicBezTo>
                      <a:pt x="467" y="419"/>
                      <a:pt x="416" y="388"/>
                      <a:pt x="410" y="375"/>
                    </a:cubicBezTo>
                    <a:cubicBezTo>
                      <a:pt x="404" y="363"/>
                      <a:pt x="442" y="362"/>
                      <a:pt x="443" y="356"/>
                    </a:cubicBezTo>
                    <a:cubicBezTo>
                      <a:pt x="445" y="348"/>
                      <a:pt x="416" y="338"/>
                      <a:pt x="418" y="334"/>
                    </a:cubicBezTo>
                    <a:cubicBezTo>
                      <a:pt x="420" y="330"/>
                      <a:pt x="442" y="330"/>
                      <a:pt x="457" y="331"/>
                    </a:cubicBezTo>
                    <a:cubicBezTo>
                      <a:pt x="472" y="332"/>
                      <a:pt x="501" y="339"/>
                      <a:pt x="508" y="337"/>
                    </a:cubicBezTo>
                    <a:cubicBezTo>
                      <a:pt x="515" y="335"/>
                      <a:pt x="515" y="324"/>
                      <a:pt x="502" y="316"/>
                    </a:cubicBezTo>
                    <a:cubicBezTo>
                      <a:pt x="489" y="308"/>
                      <a:pt x="440" y="299"/>
                      <a:pt x="430" y="289"/>
                    </a:cubicBezTo>
                    <a:cubicBezTo>
                      <a:pt x="420" y="279"/>
                      <a:pt x="443" y="265"/>
                      <a:pt x="443" y="256"/>
                    </a:cubicBezTo>
                    <a:cubicBezTo>
                      <a:pt x="443" y="247"/>
                      <a:pt x="424" y="246"/>
                      <a:pt x="428" y="237"/>
                    </a:cubicBezTo>
                    <a:cubicBezTo>
                      <a:pt x="433" y="229"/>
                      <a:pt x="452" y="216"/>
                      <a:pt x="473" y="205"/>
                    </a:cubicBezTo>
                    <a:cubicBezTo>
                      <a:pt x="494" y="194"/>
                      <a:pt x="564" y="169"/>
                      <a:pt x="554" y="168"/>
                    </a:cubicBezTo>
                    <a:cubicBezTo>
                      <a:pt x="543" y="166"/>
                      <a:pt x="437" y="195"/>
                      <a:pt x="409" y="196"/>
                    </a:cubicBezTo>
                    <a:cubicBezTo>
                      <a:pt x="382" y="198"/>
                      <a:pt x="389" y="186"/>
                      <a:pt x="390" y="178"/>
                    </a:cubicBezTo>
                    <a:cubicBezTo>
                      <a:pt x="389" y="171"/>
                      <a:pt x="399" y="163"/>
                      <a:pt x="406" y="152"/>
                    </a:cubicBezTo>
                    <a:cubicBezTo>
                      <a:pt x="412" y="141"/>
                      <a:pt x="431" y="119"/>
                      <a:pt x="431" y="116"/>
                    </a:cubicBezTo>
                    <a:cubicBezTo>
                      <a:pt x="430" y="113"/>
                      <a:pt x="410" y="126"/>
                      <a:pt x="401" y="133"/>
                    </a:cubicBezTo>
                    <a:cubicBezTo>
                      <a:pt x="393" y="141"/>
                      <a:pt x="386" y="159"/>
                      <a:pt x="378" y="158"/>
                    </a:cubicBezTo>
                    <a:cubicBezTo>
                      <a:pt x="371" y="158"/>
                      <a:pt x="366" y="140"/>
                      <a:pt x="358" y="131"/>
                    </a:cubicBezTo>
                    <a:cubicBezTo>
                      <a:pt x="350" y="124"/>
                      <a:pt x="334" y="125"/>
                      <a:pt x="335" y="109"/>
                    </a:cubicBezTo>
                    <a:cubicBezTo>
                      <a:pt x="335" y="95"/>
                      <a:pt x="369" y="42"/>
                      <a:pt x="359" y="43"/>
                    </a:cubicBezTo>
                    <a:cubicBezTo>
                      <a:pt x="350" y="43"/>
                      <a:pt x="295" y="110"/>
                      <a:pt x="278" y="113"/>
                    </a:cubicBezTo>
                    <a:cubicBezTo>
                      <a:pt x="260" y="117"/>
                      <a:pt x="257" y="83"/>
                      <a:pt x="252" y="66"/>
                    </a:cubicBezTo>
                    <a:cubicBezTo>
                      <a:pt x="247" y="48"/>
                      <a:pt x="252" y="15"/>
                      <a:pt x="249" y="7"/>
                    </a:cubicBezTo>
                    <a:cubicBezTo>
                      <a:pt x="245" y="0"/>
                      <a:pt x="234" y="1"/>
                      <a:pt x="230" y="21"/>
                    </a:cubicBezTo>
                    <a:cubicBezTo>
                      <a:pt x="227" y="39"/>
                      <a:pt x="237" y="106"/>
                      <a:pt x="228" y="122"/>
                    </a:cubicBezTo>
                    <a:cubicBezTo>
                      <a:pt x="219" y="139"/>
                      <a:pt x="200" y="130"/>
                      <a:pt x="177" y="119"/>
                    </a:cubicBezTo>
                    <a:cubicBezTo>
                      <a:pt x="154" y="108"/>
                      <a:pt x="106" y="63"/>
                      <a:pt x="92" y="56"/>
                    </a:cubicBezTo>
                    <a:cubicBezTo>
                      <a:pt x="79" y="50"/>
                      <a:pt x="86" y="65"/>
                      <a:pt x="96" y="79"/>
                    </a:cubicBezTo>
                    <a:cubicBezTo>
                      <a:pt x="106" y="94"/>
                      <a:pt x="149" y="125"/>
                      <a:pt x="151" y="144"/>
                    </a:cubicBezTo>
                    <a:cubicBezTo>
                      <a:pt x="154" y="164"/>
                      <a:pt x="134" y="185"/>
                      <a:pt x="113" y="194"/>
                    </a:cubicBezTo>
                    <a:cubicBezTo>
                      <a:pt x="93" y="204"/>
                      <a:pt x="49" y="198"/>
                      <a:pt x="32" y="202"/>
                    </a:cubicBezTo>
                    <a:cubicBezTo>
                      <a:pt x="15" y="206"/>
                      <a:pt x="9" y="214"/>
                      <a:pt x="13" y="217"/>
                    </a:cubicBezTo>
                    <a:cubicBezTo>
                      <a:pt x="17" y="220"/>
                      <a:pt x="44" y="219"/>
                      <a:pt x="57" y="222"/>
                    </a:cubicBezTo>
                    <a:cubicBezTo>
                      <a:pt x="70" y="225"/>
                      <a:pt x="85" y="234"/>
                      <a:pt x="92" y="237"/>
                    </a:cubicBezTo>
                    <a:close/>
                  </a:path>
                </a:pathLst>
              </a:custGeom>
              <a:gradFill rotWithShape="0">
                <a:gsLst>
                  <a:gs pos="0">
                    <a:srgbClr val="FFFFBC"/>
                  </a:gs>
                  <a:gs pos="100000">
                    <a:srgbClr val="FFFF66"/>
                  </a:gs>
                </a:gsLst>
                <a:path path="rect">
                  <a:fillToRect l="50000" t="50000" r="50000" b="50000"/>
                </a:path>
              </a:gradFill>
              <a:ln w="9525" cmpd="sng">
                <a:solidFill>
                  <a:srgbClr val="FF0000"/>
                </a:solidFill>
                <a:round/>
                <a:headEnd/>
                <a:tailEnd/>
              </a:ln>
            </p:spPr>
            <p:txBody>
              <a:bodyPr/>
              <a:lstStyle/>
              <a:p>
                <a:endParaRPr lang="ja-JP" altLang="en-US"/>
              </a:p>
            </p:txBody>
          </p:sp>
          <p:sp>
            <p:nvSpPr>
              <p:cNvPr id="3321" name="Freeform 856"/>
              <p:cNvSpPr>
                <a:spLocks noChangeAspect="1"/>
              </p:cNvSpPr>
              <p:nvPr/>
            </p:nvSpPr>
            <p:spPr bwMode="auto">
              <a:xfrm rot="998629">
                <a:off x="1458" y="2175"/>
                <a:ext cx="248" cy="221"/>
              </a:xfrm>
              <a:custGeom>
                <a:avLst/>
                <a:gdLst>
                  <a:gd name="T0" fmla="*/ 2147483647 w 159"/>
                  <a:gd name="T1" fmla="*/ 2147483647 h 139"/>
                  <a:gd name="T2" fmla="*/ 398454567 w 159"/>
                  <a:gd name="T3" fmla="*/ 2147483647 h 139"/>
                  <a:gd name="T4" fmla="*/ 2002179755 w 159"/>
                  <a:gd name="T5" fmla="*/ 2147483647 h 139"/>
                  <a:gd name="T6" fmla="*/ 2147483647 w 159"/>
                  <a:gd name="T7" fmla="*/ 2147483647 h 139"/>
                  <a:gd name="T8" fmla="*/ 2147483647 w 159"/>
                  <a:gd name="T9" fmla="*/ 2147483647 h 139"/>
                  <a:gd name="T10" fmla="*/ 2147483647 w 159"/>
                  <a:gd name="T11" fmla="*/ 2147483647 h 139"/>
                  <a:gd name="T12" fmla="*/ 2147483647 w 159"/>
                  <a:gd name="T13" fmla="*/ 2147483647 h 139"/>
                  <a:gd name="T14" fmla="*/ 2147483647 w 159"/>
                  <a:gd name="T15" fmla="*/ 2147483647 h 139"/>
                  <a:gd name="T16" fmla="*/ 2147483647 w 159"/>
                  <a:gd name="T17" fmla="*/ 725612766 h 139"/>
                  <a:gd name="T18" fmla="*/ 2147483647 w 159"/>
                  <a:gd name="T19" fmla="*/ 2147483647 h 139"/>
                  <a:gd name="T20" fmla="*/ 2147483647 w 159"/>
                  <a:gd name="T21" fmla="*/ 2147483647 h 1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9"/>
                  <a:gd name="T34" fmla="*/ 0 h 139"/>
                  <a:gd name="T35" fmla="*/ 159 w 159"/>
                  <a:gd name="T36" fmla="*/ 139 h 1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9" h="139">
                    <a:moveTo>
                      <a:pt x="40" y="66"/>
                    </a:moveTo>
                    <a:cubicBezTo>
                      <a:pt x="28" y="74"/>
                      <a:pt x="8" y="83"/>
                      <a:pt x="4" y="93"/>
                    </a:cubicBezTo>
                    <a:cubicBezTo>
                      <a:pt x="0" y="102"/>
                      <a:pt x="7" y="116"/>
                      <a:pt x="19" y="124"/>
                    </a:cubicBezTo>
                    <a:cubicBezTo>
                      <a:pt x="31" y="132"/>
                      <a:pt x="59" y="137"/>
                      <a:pt x="76" y="138"/>
                    </a:cubicBezTo>
                    <a:cubicBezTo>
                      <a:pt x="93" y="139"/>
                      <a:pt x="111" y="136"/>
                      <a:pt x="124" y="129"/>
                    </a:cubicBezTo>
                    <a:cubicBezTo>
                      <a:pt x="137" y="122"/>
                      <a:pt x="149" y="105"/>
                      <a:pt x="154" y="93"/>
                    </a:cubicBezTo>
                    <a:cubicBezTo>
                      <a:pt x="159" y="81"/>
                      <a:pt x="156" y="69"/>
                      <a:pt x="154" y="57"/>
                    </a:cubicBezTo>
                    <a:cubicBezTo>
                      <a:pt x="152" y="45"/>
                      <a:pt x="152" y="30"/>
                      <a:pt x="142" y="21"/>
                    </a:cubicBezTo>
                    <a:cubicBezTo>
                      <a:pt x="132" y="12"/>
                      <a:pt x="107" y="0"/>
                      <a:pt x="94" y="4"/>
                    </a:cubicBezTo>
                    <a:cubicBezTo>
                      <a:pt x="81" y="8"/>
                      <a:pt x="75" y="34"/>
                      <a:pt x="66" y="44"/>
                    </a:cubicBezTo>
                    <a:cubicBezTo>
                      <a:pt x="57" y="54"/>
                      <a:pt x="46" y="61"/>
                      <a:pt x="40" y="66"/>
                    </a:cubicBezTo>
                    <a:close/>
                  </a:path>
                </a:pathLst>
              </a:custGeom>
              <a:gradFill rotWithShape="1">
                <a:gsLst>
                  <a:gs pos="0">
                    <a:srgbClr val="FF6600"/>
                  </a:gs>
                  <a:gs pos="100000">
                    <a:srgbClr val="FFB27F"/>
                  </a:gs>
                </a:gsLst>
                <a:path path="rect">
                  <a:fillToRect l="100000" t="100000"/>
                </a:path>
              </a:gradFill>
              <a:ln>
                <a:noFill/>
              </a:ln>
              <a:extLst>
                <a:ext uri="{91240B29-F687-4F45-9708-019B960494DF}">
                  <a14:hiddenLine xmlns:a14="http://schemas.microsoft.com/office/drawing/2010/main" w="9525" cmpd="sng">
                    <a:solidFill>
                      <a:srgbClr val="000000"/>
                    </a:solidFill>
                    <a:round/>
                    <a:headEnd/>
                    <a:tailEnd/>
                  </a14:hiddenLine>
                </a:ext>
              </a:extLst>
            </p:spPr>
            <p:txBody>
              <a:bodyPr/>
              <a:lstStyle/>
              <a:p>
                <a:endParaRPr lang="ja-JP" altLang="en-US"/>
              </a:p>
            </p:txBody>
          </p:sp>
          <p:sp>
            <p:nvSpPr>
              <p:cNvPr id="3322" name="Line 857"/>
              <p:cNvSpPr>
                <a:spLocks noChangeAspect="1" noChangeShapeType="1"/>
              </p:cNvSpPr>
              <p:nvPr/>
            </p:nvSpPr>
            <p:spPr bwMode="auto">
              <a:xfrm rot="2471860" flipH="1" flipV="1">
                <a:off x="1658" y="2324"/>
                <a:ext cx="15" cy="0"/>
              </a:xfrm>
              <a:prstGeom prst="line">
                <a:avLst/>
              </a:prstGeom>
              <a:noFill/>
              <a:ln w="12700">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23" name="Line 858"/>
              <p:cNvSpPr>
                <a:spLocks noChangeAspect="1" noChangeShapeType="1"/>
              </p:cNvSpPr>
              <p:nvPr/>
            </p:nvSpPr>
            <p:spPr bwMode="auto">
              <a:xfrm rot="2471860" flipH="1" flipV="1">
                <a:off x="1645" y="2314"/>
                <a:ext cx="16" cy="1"/>
              </a:xfrm>
              <a:prstGeom prst="line">
                <a:avLst/>
              </a:prstGeom>
              <a:noFill/>
              <a:ln w="12700">
                <a:solidFill>
                  <a:srgbClr val="00E7E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24" name="Line 859"/>
              <p:cNvSpPr>
                <a:spLocks noChangeAspect="1" noChangeShapeType="1"/>
              </p:cNvSpPr>
              <p:nvPr/>
            </p:nvSpPr>
            <p:spPr bwMode="auto">
              <a:xfrm rot="2471860" flipV="1">
                <a:off x="1652" y="2305"/>
                <a:ext cx="16"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25" name="Line 860"/>
              <p:cNvSpPr>
                <a:spLocks noChangeAspect="1" noChangeShapeType="1"/>
              </p:cNvSpPr>
              <p:nvPr/>
            </p:nvSpPr>
            <p:spPr bwMode="auto">
              <a:xfrm rot="2471860" flipV="1">
                <a:off x="1664" y="2315"/>
                <a:ext cx="15" cy="0"/>
              </a:xfrm>
              <a:prstGeom prst="line">
                <a:avLst/>
              </a:prstGeom>
              <a:noFill/>
              <a:ln w="127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26" name="Line 861"/>
              <p:cNvSpPr>
                <a:spLocks noChangeAspect="1" noChangeShapeType="1"/>
              </p:cNvSpPr>
              <p:nvPr/>
            </p:nvSpPr>
            <p:spPr bwMode="auto">
              <a:xfrm rot="3396647" flipH="1" flipV="1">
                <a:off x="1622" y="2347"/>
                <a:ext cx="1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27" name="Line 862"/>
              <p:cNvSpPr>
                <a:spLocks noChangeAspect="1" noChangeShapeType="1"/>
              </p:cNvSpPr>
              <p:nvPr/>
            </p:nvSpPr>
            <p:spPr bwMode="auto">
              <a:xfrm rot="3396647" flipH="1" flipV="1">
                <a:off x="1616" y="2337"/>
                <a:ext cx="15" cy="1"/>
              </a:xfrm>
              <a:prstGeom prst="line">
                <a:avLst/>
              </a:prstGeom>
              <a:noFill/>
              <a:ln w="127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28" name="Line 863"/>
              <p:cNvSpPr>
                <a:spLocks noChangeAspect="1" noChangeShapeType="1"/>
              </p:cNvSpPr>
              <p:nvPr/>
            </p:nvSpPr>
            <p:spPr bwMode="auto">
              <a:xfrm rot="3396647" flipV="1">
                <a:off x="1628" y="2329"/>
                <a:ext cx="14" cy="1"/>
              </a:xfrm>
              <a:prstGeom prst="line">
                <a:avLst/>
              </a:prstGeom>
              <a:noFill/>
              <a:ln w="12700">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29" name="Line 864"/>
              <p:cNvSpPr>
                <a:spLocks noChangeAspect="1" noChangeShapeType="1"/>
              </p:cNvSpPr>
              <p:nvPr/>
            </p:nvSpPr>
            <p:spPr bwMode="auto">
              <a:xfrm rot="3396647" flipV="1">
                <a:off x="1635" y="2339"/>
                <a:ext cx="14" cy="1"/>
              </a:xfrm>
              <a:prstGeom prst="line">
                <a:avLst/>
              </a:prstGeom>
              <a:noFill/>
              <a:ln w="12700">
                <a:solidFill>
                  <a:srgbClr val="00E7E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30" name="Line 865"/>
              <p:cNvSpPr>
                <a:spLocks noChangeAspect="1" noChangeShapeType="1"/>
              </p:cNvSpPr>
              <p:nvPr/>
            </p:nvSpPr>
            <p:spPr bwMode="auto">
              <a:xfrm rot="4591772" flipV="1">
                <a:off x="1591" y="2344"/>
                <a:ext cx="1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31" name="Line 866"/>
              <p:cNvSpPr>
                <a:spLocks noChangeAspect="1" noChangeShapeType="1"/>
              </p:cNvSpPr>
              <p:nvPr/>
            </p:nvSpPr>
            <p:spPr bwMode="auto">
              <a:xfrm rot="4591772" flipV="1">
                <a:off x="1593" y="2358"/>
                <a:ext cx="13" cy="0"/>
              </a:xfrm>
              <a:prstGeom prst="line">
                <a:avLst/>
              </a:prstGeom>
              <a:noFill/>
              <a:ln w="127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32" name="Line 867"/>
              <p:cNvSpPr>
                <a:spLocks noChangeAspect="1" noChangeShapeType="1"/>
              </p:cNvSpPr>
              <p:nvPr/>
            </p:nvSpPr>
            <p:spPr bwMode="auto">
              <a:xfrm rot="4591772" flipV="1">
                <a:off x="1575" y="2349"/>
                <a:ext cx="13"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33" name="Line 868"/>
              <p:cNvSpPr>
                <a:spLocks noChangeAspect="1" noChangeShapeType="1"/>
              </p:cNvSpPr>
              <p:nvPr/>
            </p:nvSpPr>
            <p:spPr bwMode="auto">
              <a:xfrm rot="4591772" flipV="1">
                <a:off x="1577" y="2360"/>
                <a:ext cx="14" cy="0"/>
              </a:xfrm>
              <a:prstGeom prst="line">
                <a:avLst/>
              </a:prstGeom>
              <a:noFill/>
              <a:ln w="127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34" name="Line 869"/>
              <p:cNvSpPr>
                <a:spLocks noChangeAspect="1" noChangeShapeType="1"/>
              </p:cNvSpPr>
              <p:nvPr/>
            </p:nvSpPr>
            <p:spPr bwMode="auto">
              <a:xfrm rot="536229" flipH="1" flipV="1">
                <a:off x="1671" y="2290"/>
                <a:ext cx="15" cy="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35" name="Line 870"/>
              <p:cNvSpPr>
                <a:spLocks noChangeAspect="1" noChangeShapeType="1"/>
              </p:cNvSpPr>
              <p:nvPr/>
            </p:nvSpPr>
            <p:spPr bwMode="auto">
              <a:xfrm rot="536229" flipH="1" flipV="1">
                <a:off x="1656" y="2288"/>
                <a:ext cx="15" cy="0"/>
              </a:xfrm>
              <a:prstGeom prst="line">
                <a:avLst/>
              </a:prstGeom>
              <a:noFill/>
              <a:ln w="12700">
                <a:solidFill>
                  <a:srgbClr val="FF3399"/>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36" name="Line 871"/>
              <p:cNvSpPr>
                <a:spLocks noChangeAspect="1" noChangeShapeType="1"/>
              </p:cNvSpPr>
              <p:nvPr/>
            </p:nvSpPr>
            <p:spPr bwMode="auto">
              <a:xfrm rot="536229" flipV="1">
                <a:off x="1658" y="2275"/>
                <a:ext cx="16" cy="1"/>
              </a:xfrm>
              <a:prstGeom prst="line">
                <a:avLst/>
              </a:prstGeom>
              <a:noFill/>
              <a:ln w="12700">
                <a:solidFill>
                  <a:schemeClr val="accent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37" name="Line 872"/>
              <p:cNvSpPr>
                <a:spLocks noChangeAspect="1" noChangeShapeType="1"/>
              </p:cNvSpPr>
              <p:nvPr/>
            </p:nvSpPr>
            <p:spPr bwMode="auto">
              <a:xfrm rot="536229" flipV="1">
                <a:off x="1672" y="2277"/>
                <a:ext cx="16" cy="1"/>
              </a:xfrm>
              <a:prstGeom prst="line">
                <a:avLst/>
              </a:prstGeom>
              <a:noFill/>
              <a:ln w="12700">
                <a:solidFill>
                  <a:srgbClr val="00E7E2"/>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338" name="Freeform 873"/>
              <p:cNvSpPr>
                <a:spLocks noChangeAspect="1"/>
              </p:cNvSpPr>
              <p:nvPr/>
            </p:nvSpPr>
            <p:spPr bwMode="auto">
              <a:xfrm rot="2269065" flipH="1" flipV="1">
                <a:off x="1657" y="2298"/>
                <a:ext cx="24" cy="43"/>
              </a:xfrm>
              <a:custGeom>
                <a:avLst/>
                <a:gdLst>
                  <a:gd name="T0" fmla="*/ 0 w 72"/>
                  <a:gd name="T1" fmla="*/ 0 h 153"/>
                  <a:gd name="T2" fmla="*/ 0 w 72"/>
                  <a:gd name="T3" fmla="*/ 0 h 153"/>
                  <a:gd name="T4" fmla="*/ 0 w 72"/>
                  <a:gd name="T5" fmla="*/ 0 h 153"/>
                  <a:gd name="T6" fmla="*/ 0 w 72"/>
                  <a:gd name="T7" fmla="*/ 0 h 153"/>
                  <a:gd name="T8" fmla="*/ 0 60000 65536"/>
                  <a:gd name="T9" fmla="*/ 0 60000 65536"/>
                  <a:gd name="T10" fmla="*/ 0 60000 65536"/>
                  <a:gd name="T11" fmla="*/ 0 60000 65536"/>
                  <a:gd name="T12" fmla="*/ 0 w 72"/>
                  <a:gd name="T13" fmla="*/ 0 h 153"/>
                  <a:gd name="T14" fmla="*/ 72 w 72"/>
                  <a:gd name="T15" fmla="*/ 153 h 153"/>
                </a:gdLst>
                <a:ahLst/>
                <a:cxnLst>
                  <a:cxn ang="T8">
                    <a:pos x="T0" y="T1"/>
                  </a:cxn>
                  <a:cxn ang="T9">
                    <a:pos x="T2" y="T3"/>
                  </a:cxn>
                  <a:cxn ang="T10">
                    <a:pos x="T4" y="T5"/>
                  </a:cxn>
                  <a:cxn ang="T11">
                    <a:pos x="T6" y="T7"/>
                  </a:cxn>
                </a:cxnLst>
                <a:rect l="T12" t="T13" r="T14" b="T15"/>
                <a:pathLst>
                  <a:path w="72" h="153">
                    <a:moveTo>
                      <a:pt x="72" y="0"/>
                    </a:moveTo>
                    <a:cubicBezTo>
                      <a:pt x="62" y="8"/>
                      <a:pt x="19" y="33"/>
                      <a:pt x="9" y="49"/>
                    </a:cubicBezTo>
                    <a:cubicBezTo>
                      <a:pt x="0" y="64"/>
                      <a:pt x="7" y="78"/>
                      <a:pt x="16" y="95"/>
                    </a:cubicBezTo>
                    <a:cubicBezTo>
                      <a:pt x="25" y="112"/>
                      <a:pt x="56" y="141"/>
                      <a:pt x="66" y="153"/>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339" name="Freeform 874"/>
              <p:cNvSpPr>
                <a:spLocks noChangeAspect="1"/>
              </p:cNvSpPr>
              <p:nvPr/>
            </p:nvSpPr>
            <p:spPr bwMode="auto">
              <a:xfrm rot="2269065" flipH="1" flipV="1">
                <a:off x="1645" y="2291"/>
                <a:ext cx="18" cy="36"/>
              </a:xfrm>
              <a:custGeom>
                <a:avLst/>
                <a:gdLst>
                  <a:gd name="T0" fmla="*/ 0 w 66"/>
                  <a:gd name="T1" fmla="*/ 0 h 161"/>
                  <a:gd name="T2" fmla="*/ 0 w 66"/>
                  <a:gd name="T3" fmla="*/ 0 h 161"/>
                  <a:gd name="T4" fmla="*/ 0 w 66"/>
                  <a:gd name="T5" fmla="*/ 0 h 161"/>
                  <a:gd name="T6" fmla="*/ 0 w 66"/>
                  <a:gd name="T7" fmla="*/ 0 h 161"/>
                  <a:gd name="T8" fmla="*/ 0 60000 65536"/>
                  <a:gd name="T9" fmla="*/ 0 60000 65536"/>
                  <a:gd name="T10" fmla="*/ 0 60000 65536"/>
                  <a:gd name="T11" fmla="*/ 0 60000 65536"/>
                  <a:gd name="T12" fmla="*/ 0 w 66"/>
                  <a:gd name="T13" fmla="*/ 0 h 161"/>
                  <a:gd name="T14" fmla="*/ 66 w 66"/>
                  <a:gd name="T15" fmla="*/ 161 h 161"/>
                </a:gdLst>
                <a:ahLst/>
                <a:cxnLst>
                  <a:cxn ang="T8">
                    <a:pos x="T0" y="T1"/>
                  </a:cxn>
                  <a:cxn ang="T9">
                    <a:pos x="T2" y="T3"/>
                  </a:cxn>
                  <a:cxn ang="T10">
                    <a:pos x="T4" y="T5"/>
                  </a:cxn>
                  <a:cxn ang="T11">
                    <a:pos x="T6" y="T7"/>
                  </a:cxn>
                </a:cxnLst>
                <a:rect l="T12" t="T13" r="T14" b="T15"/>
                <a:pathLst>
                  <a:path w="66" h="161">
                    <a:moveTo>
                      <a:pt x="0" y="0"/>
                    </a:moveTo>
                    <a:cubicBezTo>
                      <a:pt x="9" y="8"/>
                      <a:pt x="47" y="33"/>
                      <a:pt x="56" y="51"/>
                    </a:cubicBezTo>
                    <a:cubicBezTo>
                      <a:pt x="66" y="70"/>
                      <a:pt x="64" y="93"/>
                      <a:pt x="56" y="111"/>
                    </a:cubicBezTo>
                    <a:cubicBezTo>
                      <a:pt x="48" y="130"/>
                      <a:pt x="17" y="152"/>
                      <a:pt x="9" y="161"/>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340" name="Freeform 875"/>
              <p:cNvSpPr>
                <a:spLocks noChangeAspect="1"/>
              </p:cNvSpPr>
              <p:nvPr/>
            </p:nvSpPr>
            <p:spPr bwMode="auto">
              <a:xfrm rot="3193852" flipH="1" flipV="1">
                <a:off x="1628" y="2324"/>
                <a:ext cx="17" cy="41"/>
              </a:xfrm>
              <a:custGeom>
                <a:avLst/>
                <a:gdLst>
                  <a:gd name="T0" fmla="*/ 0 w 72"/>
                  <a:gd name="T1" fmla="*/ 0 h 153"/>
                  <a:gd name="T2" fmla="*/ 0 w 72"/>
                  <a:gd name="T3" fmla="*/ 0 h 153"/>
                  <a:gd name="T4" fmla="*/ 0 w 72"/>
                  <a:gd name="T5" fmla="*/ 0 h 153"/>
                  <a:gd name="T6" fmla="*/ 0 w 72"/>
                  <a:gd name="T7" fmla="*/ 0 h 153"/>
                  <a:gd name="T8" fmla="*/ 0 60000 65536"/>
                  <a:gd name="T9" fmla="*/ 0 60000 65536"/>
                  <a:gd name="T10" fmla="*/ 0 60000 65536"/>
                  <a:gd name="T11" fmla="*/ 0 60000 65536"/>
                  <a:gd name="T12" fmla="*/ 0 w 72"/>
                  <a:gd name="T13" fmla="*/ 0 h 153"/>
                  <a:gd name="T14" fmla="*/ 72 w 72"/>
                  <a:gd name="T15" fmla="*/ 153 h 153"/>
                </a:gdLst>
                <a:ahLst/>
                <a:cxnLst>
                  <a:cxn ang="T8">
                    <a:pos x="T0" y="T1"/>
                  </a:cxn>
                  <a:cxn ang="T9">
                    <a:pos x="T2" y="T3"/>
                  </a:cxn>
                  <a:cxn ang="T10">
                    <a:pos x="T4" y="T5"/>
                  </a:cxn>
                  <a:cxn ang="T11">
                    <a:pos x="T6" y="T7"/>
                  </a:cxn>
                </a:cxnLst>
                <a:rect l="T12" t="T13" r="T14" b="T15"/>
                <a:pathLst>
                  <a:path w="72" h="153">
                    <a:moveTo>
                      <a:pt x="72" y="0"/>
                    </a:moveTo>
                    <a:cubicBezTo>
                      <a:pt x="62" y="8"/>
                      <a:pt x="19" y="33"/>
                      <a:pt x="9" y="49"/>
                    </a:cubicBezTo>
                    <a:cubicBezTo>
                      <a:pt x="0" y="64"/>
                      <a:pt x="7" y="78"/>
                      <a:pt x="16" y="95"/>
                    </a:cubicBezTo>
                    <a:cubicBezTo>
                      <a:pt x="25" y="112"/>
                      <a:pt x="56" y="141"/>
                      <a:pt x="66" y="153"/>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341" name="Freeform 876"/>
              <p:cNvSpPr>
                <a:spLocks noChangeAspect="1"/>
              </p:cNvSpPr>
              <p:nvPr/>
            </p:nvSpPr>
            <p:spPr bwMode="auto">
              <a:xfrm rot="3193852" flipH="1" flipV="1">
                <a:off x="1618" y="2312"/>
                <a:ext cx="15" cy="43"/>
              </a:xfrm>
              <a:custGeom>
                <a:avLst/>
                <a:gdLst>
                  <a:gd name="T0" fmla="*/ 0 w 66"/>
                  <a:gd name="T1" fmla="*/ 0 h 161"/>
                  <a:gd name="T2" fmla="*/ 0 w 66"/>
                  <a:gd name="T3" fmla="*/ 0 h 161"/>
                  <a:gd name="T4" fmla="*/ 0 w 66"/>
                  <a:gd name="T5" fmla="*/ 0 h 161"/>
                  <a:gd name="T6" fmla="*/ 0 w 66"/>
                  <a:gd name="T7" fmla="*/ 0 h 161"/>
                  <a:gd name="T8" fmla="*/ 0 60000 65536"/>
                  <a:gd name="T9" fmla="*/ 0 60000 65536"/>
                  <a:gd name="T10" fmla="*/ 0 60000 65536"/>
                  <a:gd name="T11" fmla="*/ 0 60000 65536"/>
                  <a:gd name="T12" fmla="*/ 0 w 66"/>
                  <a:gd name="T13" fmla="*/ 0 h 161"/>
                  <a:gd name="T14" fmla="*/ 66 w 66"/>
                  <a:gd name="T15" fmla="*/ 161 h 161"/>
                </a:gdLst>
                <a:ahLst/>
                <a:cxnLst>
                  <a:cxn ang="T8">
                    <a:pos x="T0" y="T1"/>
                  </a:cxn>
                  <a:cxn ang="T9">
                    <a:pos x="T2" y="T3"/>
                  </a:cxn>
                  <a:cxn ang="T10">
                    <a:pos x="T4" y="T5"/>
                  </a:cxn>
                  <a:cxn ang="T11">
                    <a:pos x="T6" y="T7"/>
                  </a:cxn>
                </a:cxnLst>
                <a:rect l="T12" t="T13" r="T14" b="T15"/>
                <a:pathLst>
                  <a:path w="66" h="161">
                    <a:moveTo>
                      <a:pt x="0" y="0"/>
                    </a:moveTo>
                    <a:cubicBezTo>
                      <a:pt x="9" y="8"/>
                      <a:pt x="47" y="33"/>
                      <a:pt x="56" y="51"/>
                    </a:cubicBezTo>
                    <a:cubicBezTo>
                      <a:pt x="66" y="70"/>
                      <a:pt x="64" y="93"/>
                      <a:pt x="56" y="111"/>
                    </a:cubicBezTo>
                    <a:cubicBezTo>
                      <a:pt x="48" y="130"/>
                      <a:pt x="17" y="152"/>
                      <a:pt x="9" y="161"/>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342" name="Freeform 877"/>
              <p:cNvSpPr>
                <a:spLocks noChangeAspect="1"/>
              </p:cNvSpPr>
              <p:nvPr/>
            </p:nvSpPr>
            <p:spPr bwMode="auto">
              <a:xfrm rot="4388977" flipH="1" flipV="1">
                <a:off x="1588" y="2340"/>
                <a:ext cx="16" cy="41"/>
              </a:xfrm>
              <a:custGeom>
                <a:avLst/>
                <a:gdLst>
                  <a:gd name="T0" fmla="*/ 0 w 72"/>
                  <a:gd name="T1" fmla="*/ 0 h 153"/>
                  <a:gd name="T2" fmla="*/ 0 w 72"/>
                  <a:gd name="T3" fmla="*/ 0 h 153"/>
                  <a:gd name="T4" fmla="*/ 0 w 72"/>
                  <a:gd name="T5" fmla="*/ 0 h 153"/>
                  <a:gd name="T6" fmla="*/ 0 w 72"/>
                  <a:gd name="T7" fmla="*/ 0 h 153"/>
                  <a:gd name="T8" fmla="*/ 0 60000 65536"/>
                  <a:gd name="T9" fmla="*/ 0 60000 65536"/>
                  <a:gd name="T10" fmla="*/ 0 60000 65536"/>
                  <a:gd name="T11" fmla="*/ 0 60000 65536"/>
                  <a:gd name="T12" fmla="*/ 0 w 72"/>
                  <a:gd name="T13" fmla="*/ 0 h 153"/>
                  <a:gd name="T14" fmla="*/ 72 w 72"/>
                  <a:gd name="T15" fmla="*/ 153 h 153"/>
                </a:gdLst>
                <a:ahLst/>
                <a:cxnLst>
                  <a:cxn ang="T8">
                    <a:pos x="T0" y="T1"/>
                  </a:cxn>
                  <a:cxn ang="T9">
                    <a:pos x="T2" y="T3"/>
                  </a:cxn>
                  <a:cxn ang="T10">
                    <a:pos x="T4" y="T5"/>
                  </a:cxn>
                  <a:cxn ang="T11">
                    <a:pos x="T6" y="T7"/>
                  </a:cxn>
                </a:cxnLst>
                <a:rect l="T12" t="T13" r="T14" b="T15"/>
                <a:pathLst>
                  <a:path w="72" h="153">
                    <a:moveTo>
                      <a:pt x="72" y="0"/>
                    </a:moveTo>
                    <a:cubicBezTo>
                      <a:pt x="62" y="8"/>
                      <a:pt x="19" y="33"/>
                      <a:pt x="9" y="49"/>
                    </a:cubicBezTo>
                    <a:cubicBezTo>
                      <a:pt x="0" y="64"/>
                      <a:pt x="7" y="78"/>
                      <a:pt x="16" y="95"/>
                    </a:cubicBezTo>
                    <a:cubicBezTo>
                      <a:pt x="25" y="112"/>
                      <a:pt x="56" y="141"/>
                      <a:pt x="66" y="153"/>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343" name="Freeform 878"/>
              <p:cNvSpPr>
                <a:spLocks noChangeAspect="1"/>
              </p:cNvSpPr>
              <p:nvPr/>
            </p:nvSpPr>
            <p:spPr bwMode="auto">
              <a:xfrm rot="4388977" flipH="1" flipV="1">
                <a:off x="1582" y="2325"/>
                <a:ext cx="15" cy="43"/>
              </a:xfrm>
              <a:custGeom>
                <a:avLst/>
                <a:gdLst>
                  <a:gd name="T0" fmla="*/ 0 w 66"/>
                  <a:gd name="T1" fmla="*/ 0 h 161"/>
                  <a:gd name="T2" fmla="*/ 0 w 66"/>
                  <a:gd name="T3" fmla="*/ 0 h 161"/>
                  <a:gd name="T4" fmla="*/ 0 w 66"/>
                  <a:gd name="T5" fmla="*/ 0 h 161"/>
                  <a:gd name="T6" fmla="*/ 0 w 66"/>
                  <a:gd name="T7" fmla="*/ 0 h 161"/>
                  <a:gd name="T8" fmla="*/ 0 60000 65536"/>
                  <a:gd name="T9" fmla="*/ 0 60000 65536"/>
                  <a:gd name="T10" fmla="*/ 0 60000 65536"/>
                  <a:gd name="T11" fmla="*/ 0 60000 65536"/>
                  <a:gd name="T12" fmla="*/ 0 w 66"/>
                  <a:gd name="T13" fmla="*/ 0 h 161"/>
                  <a:gd name="T14" fmla="*/ 66 w 66"/>
                  <a:gd name="T15" fmla="*/ 161 h 161"/>
                </a:gdLst>
                <a:ahLst/>
                <a:cxnLst>
                  <a:cxn ang="T8">
                    <a:pos x="T0" y="T1"/>
                  </a:cxn>
                  <a:cxn ang="T9">
                    <a:pos x="T2" y="T3"/>
                  </a:cxn>
                  <a:cxn ang="T10">
                    <a:pos x="T4" y="T5"/>
                  </a:cxn>
                  <a:cxn ang="T11">
                    <a:pos x="T6" y="T7"/>
                  </a:cxn>
                </a:cxnLst>
                <a:rect l="T12" t="T13" r="T14" b="T15"/>
                <a:pathLst>
                  <a:path w="66" h="161">
                    <a:moveTo>
                      <a:pt x="0" y="0"/>
                    </a:moveTo>
                    <a:cubicBezTo>
                      <a:pt x="9" y="8"/>
                      <a:pt x="47" y="33"/>
                      <a:pt x="56" y="51"/>
                    </a:cubicBezTo>
                    <a:cubicBezTo>
                      <a:pt x="66" y="70"/>
                      <a:pt x="64" y="93"/>
                      <a:pt x="56" y="111"/>
                    </a:cubicBezTo>
                    <a:cubicBezTo>
                      <a:pt x="48" y="130"/>
                      <a:pt x="17" y="152"/>
                      <a:pt x="9" y="161"/>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344" name="Freeform 879"/>
              <p:cNvSpPr>
                <a:spLocks noChangeAspect="1"/>
              </p:cNvSpPr>
              <p:nvPr/>
            </p:nvSpPr>
            <p:spPr bwMode="auto">
              <a:xfrm rot="333434" flipH="1" flipV="1">
                <a:off x="1673" y="2264"/>
                <a:ext cx="19" cy="36"/>
              </a:xfrm>
              <a:custGeom>
                <a:avLst/>
                <a:gdLst>
                  <a:gd name="T0" fmla="*/ 0 w 72"/>
                  <a:gd name="T1" fmla="*/ 0 h 153"/>
                  <a:gd name="T2" fmla="*/ 0 w 72"/>
                  <a:gd name="T3" fmla="*/ 0 h 153"/>
                  <a:gd name="T4" fmla="*/ 0 w 72"/>
                  <a:gd name="T5" fmla="*/ 0 h 153"/>
                  <a:gd name="T6" fmla="*/ 0 w 72"/>
                  <a:gd name="T7" fmla="*/ 0 h 153"/>
                  <a:gd name="T8" fmla="*/ 0 60000 65536"/>
                  <a:gd name="T9" fmla="*/ 0 60000 65536"/>
                  <a:gd name="T10" fmla="*/ 0 60000 65536"/>
                  <a:gd name="T11" fmla="*/ 0 60000 65536"/>
                  <a:gd name="T12" fmla="*/ 0 w 72"/>
                  <a:gd name="T13" fmla="*/ 0 h 153"/>
                  <a:gd name="T14" fmla="*/ 72 w 72"/>
                  <a:gd name="T15" fmla="*/ 153 h 153"/>
                </a:gdLst>
                <a:ahLst/>
                <a:cxnLst>
                  <a:cxn ang="T8">
                    <a:pos x="T0" y="T1"/>
                  </a:cxn>
                  <a:cxn ang="T9">
                    <a:pos x="T2" y="T3"/>
                  </a:cxn>
                  <a:cxn ang="T10">
                    <a:pos x="T4" y="T5"/>
                  </a:cxn>
                  <a:cxn ang="T11">
                    <a:pos x="T6" y="T7"/>
                  </a:cxn>
                </a:cxnLst>
                <a:rect l="T12" t="T13" r="T14" b="T15"/>
                <a:pathLst>
                  <a:path w="72" h="153">
                    <a:moveTo>
                      <a:pt x="72" y="0"/>
                    </a:moveTo>
                    <a:cubicBezTo>
                      <a:pt x="62" y="8"/>
                      <a:pt x="19" y="33"/>
                      <a:pt x="9" y="49"/>
                    </a:cubicBezTo>
                    <a:cubicBezTo>
                      <a:pt x="0" y="64"/>
                      <a:pt x="7" y="78"/>
                      <a:pt x="16" y="95"/>
                    </a:cubicBezTo>
                    <a:cubicBezTo>
                      <a:pt x="25" y="112"/>
                      <a:pt x="56" y="141"/>
                      <a:pt x="66" y="153"/>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345" name="Freeform 880"/>
              <p:cNvSpPr>
                <a:spLocks noChangeAspect="1"/>
              </p:cNvSpPr>
              <p:nvPr/>
            </p:nvSpPr>
            <p:spPr bwMode="auto">
              <a:xfrm rot="333434" flipH="1" flipV="1">
                <a:off x="1655" y="2262"/>
                <a:ext cx="18" cy="38"/>
              </a:xfrm>
              <a:custGeom>
                <a:avLst/>
                <a:gdLst>
                  <a:gd name="T0" fmla="*/ 0 w 66"/>
                  <a:gd name="T1" fmla="*/ 0 h 161"/>
                  <a:gd name="T2" fmla="*/ 0 w 66"/>
                  <a:gd name="T3" fmla="*/ 0 h 161"/>
                  <a:gd name="T4" fmla="*/ 0 w 66"/>
                  <a:gd name="T5" fmla="*/ 0 h 161"/>
                  <a:gd name="T6" fmla="*/ 0 w 66"/>
                  <a:gd name="T7" fmla="*/ 0 h 161"/>
                  <a:gd name="T8" fmla="*/ 0 60000 65536"/>
                  <a:gd name="T9" fmla="*/ 0 60000 65536"/>
                  <a:gd name="T10" fmla="*/ 0 60000 65536"/>
                  <a:gd name="T11" fmla="*/ 0 60000 65536"/>
                  <a:gd name="T12" fmla="*/ 0 w 66"/>
                  <a:gd name="T13" fmla="*/ 0 h 161"/>
                  <a:gd name="T14" fmla="*/ 66 w 66"/>
                  <a:gd name="T15" fmla="*/ 161 h 161"/>
                </a:gdLst>
                <a:ahLst/>
                <a:cxnLst>
                  <a:cxn ang="T8">
                    <a:pos x="T0" y="T1"/>
                  </a:cxn>
                  <a:cxn ang="T9">
                    <a:pos x="T2" y="T3"/>
                  </a:cxn>
                  <a:cxn ang="T10">
                    <a:pos x="T4" y="T5"/>
                  </a:cxn>
                  <a:cxn ang="T11">
                    <a:pos x="T6" y="T7"/>
                  </a:cxn>
                </a:cxnLst>
                <a:rect l="T12" t="T13" r="T14" b="T15"/>
                <a:pathLst>
                  <a:path w="66" h="161">
                    <a:moveTo>
                      <a:pt x="0" y="0"/>
                    </a:moveTo>
                    <a:cubicBezTo>
                      <a:pt x="9" y="8"/>
                      <a:pt x="47" y="33"/>
                      <a:pt x="56" y="51"/>
                    </a:cubicBezTo>
                    <a:cubicBezTo>
                      <a:pt x="66" y="70"/>
                      <a:pt x="64" y="93"/>
                      <a:pt x="56" y="111"/>
                    </a:cubicBezTo>
                    <a:cubicBezTo>
                      <a:pt x="48" y="130"/>
                      <a:pt x="17" y="152"/>
                      <a:pt x="9" y="161"/>
                    </a:cubicBezTo>
                  </a:path>
                </a:pathLst>
              </a:custGeom>
              <a:noFill/>
              <a:ln w="12700" cmpd="sng">
                <a:solidFill>
                  <a:srgbClr val="0033CC"/>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346" name="Line 881"/>
              <p:cNvSpPr>
                <a:spLocks noChangeShapeType="1"/>
              </p:cNvSpPr>
              <p:nvPr/>
            </p:nvSpPr>
            <p:spPr bwMode="auto">
              <a:xfrm flipH="1">
                <a:off x="1537" y="2300"/>
                <a:ext cx="95" cy="0"/>
              </a:xfrm>
              <a:prstGeom prst="line">
                <a:avLst/>
              </a:prstGeom>
              <a:noFill/>
              <a:ln w="9525">
                <a:solidFill>
                  <a:schemeClr val="tx1"/>
                </a:solidFill>
                <a:round/>
                <a:headEnd/>
                <a:tailEnd type="arrow" w="med" len="sm"/>
              </a:ln>
              <a:extLst>
                <a:ext uri="{909E8E84-426E-40DD-AFC4-6F175D3DCCD1}">
                  <a14:hiddenFill xmlns:a14="http://schemas.microsoft.com/office/drawing/2010/main">
                    <a:noFill/>
                  </a14:hiddenFill>
                </a:ext>
              </a:extLst>
            </p:spPr>
            <p:txBody>
              <a:bodyPr/>
              <a:lstStyle/>
              <a:p>
                <a:endParaRPr lang="ja-JP" altLang="en-US"/>
              </a:p>
            </p:txBody>
          </p:sp>
          <p:sp>
            <p:nvSpPr>
              <p:cNvPr id="3347" name="Oval 882"/>
              <p:cNvSpPr>
                <a:spLocks noChangeArrowheads="1"/>
              </p:cNvSpPr>
              <p:nvPr/>
            </p:nvSpPr>
            <p:spPr bwMode="auto">
              <a:xfrm>
                <a:off x="1481" y="2286"/>
                <a:ext cx="39" cy="41"/>
              </a:xfrm>
              <a:prstGeom prst="ellipse">
                <a:avLst/>
              </a:prstGeom>
              <a:solidFill>
                <a:srgbClr val="FF0000"/>
              </a:solidFill>
              <a:ln w="9525">
                <a:solidFill>
                  <a:schemeClr val="bg2"/>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p>
            </p:txBody>
          </p:sp>
          <p:sp>
            <p:nvSpPr>
              <p:cNvPr id="3348" name="Oval 883"/>
              <p:cNvSpPr>
                <a:spLocks noChangeArrowheads="1"/>
              </p:cNvSpPr>
              <p:nvPr/>
            </p:nvSpPr>
            <p:spPr bwMode="auto">
              <a:xfrm>
                <a:off x="1516" y="2178"/>
                <a:ext cx="38" cy="40"/>
              </a:xfrm>
              <a:prstGeom prst="ellipse">
                <a:avLst/>
              </a:prstGeom>
              <a:solidFill>
                <a:srgbClr val="FF0000"/>
              </a:solidFill>
              <a:ln w="9525">
                <a:solidFill>
                  <a:schemeClr val="bg2"/>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p>
            </p:txBody>
          </p:sp>
          <p:sp>
            <p:nvSpPr>
              <p:cNvPr id="3349" name="Oval 884"/>
              <p:cNvSpPr>
                <a:spLocks noChangeArrowheads="1"/>
              </p:cNvSpPr>
              <p:nvPr/>
            </p:nvSpPr>
            <p:spPr bwMode="auto">
              <a:xfrm>
                <a:off x="1591" y="2138"/>
                <a:ext cx="38" cy="41"/>
              </a:xfrm>
              <a:prstGeom prst="ellipse">
                <a:avLst/>
              </a:prstGeom>
              <a:solidFill>
                <a:srgbClr val="FF0000"/>
              </a:solidFill>
              <a:ln w="9525">
                <a:solidFill>
                  <a:schemeClr val="bg2"/>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p>
            </p:txBody>
          </p:sp>
          <p:sp>
            <p:nvSpPr>
              <p:cNvPr id="3350" name="Oval 885"/>
              <p:cNvSpPr>
                <a:spLocks noChangeArrowheads="1"/>
              </p:cNvSpPr>
              <p:nvPr/>
            </p:nvSpPr>
            <p:spPr bwMode="auto">
              <a:xfrm>
                <a:off x="1174" y="2178"/>
                <a:ext cx="38" cy="40"/>
              </a:xfrm>
              <a:prstGeom prst="ellipse">
                <a:avLst/>
              </a:prstGeom>
              <a:solidFill>
                <a:srgbClr val="FF0000"/>
              </a:solidFill>
              <a:ln w="9525">
                <a:solidFill>
                  <a:schemeClr val="bg2"/>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p>
            </p:txBody>
          </p:sp>
          <p:sp>
            <p:nvSpPr>
              <p:cNvPr id="3351" name="Text Box 887"/>
              <p:cNvSpPr txBox="1">
                <a:spLocks noChangeArrowheads="1"/>
              </p:cNvSpPr>
              <p:nvPr/>
            </p:nvSpPr>
            <p:spPr bwMode="auto">
              <a:xfrm>
                <a:off x="68" y="1661"/>
                <a:ext cx="1257" cy="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Gene expression</a:t>
                </a:r>
              </a:p>
              <a:p>
                <a:pPr eaLnBrk="1" hangingPunct="1"/>
                <a:r>
                  <a:rPr lang="en-US" altLang="ja-JP" sz="1600">
                    <a:latin typeface="HGP創英角ｺﾞｼｯｸUB" panose="020B0900000000000000" pitchFamily="50" charset="-128"/>
                    <a:ea typeface="HGP創英角ｺﾞｼｯｸUB" panose="020B0900000000000000" pitchFamily="50" charset="-128"/>
                  </a:rPr>
                  <a:t>antigen presentation</a:t>
                </a:r>
              </a:p>
              <a:p>
                <a:pPr eaLnBrk="1" hangingPunct="1"/>
                <a:r>
                  <a:rPr lang="en-US" altLang="ja-JP" sz="1600">
                    <a:latin typeface="HGP創英角ｺﾞｼｯｸUB" panose="020B0900000000000000" pitchFamily="50" charset="-128"/>
                    <a:ea typeface="HGP創英角ｺﾞｼｯｸUB" panose="020B0900000000000000" pitchFamily="50" charset="-128"/>
                  </a:rPr>
                  <a:t>on MHC Class I</a:t>
                </a:r>
              </a:p>
            </p:txBody>
          </p:sp>
          <p:sp>
            <p:nvSpPr>
              <p:cNvPr id="3352" name="AutoShape 1028"/>
              <p:cNvSpPr>
                <a:spLocks noChangeArrowheads="1"/>
              </p:cNvSpPr>
              <p:nvPr/>
            </p:nvSpPr>
            <p:spPr bwMode="auto">
              <a:xfrm rot="-2791838">
                <a:off x="1654" y="1679"/>
                <a:ext cx="460" cy="338"/>
              </a:xfrm>
              <a:prstGeom prst="leftArrow">
                <a:avLst>
                  <a:gd name="adj1" fmla="val 43796"/>
                  <a:gd name="adj2" fmla="val 34553"/>
                </a:avLst>
              </a:prstGeom>
              <a:solidFill>
                <a:schemeClr val="tx1"/>
              </a:solidFill>
              <a:ln w="9525">
                <a:solidFill>
                  <a:schemeClr val="tx1"/>
                </a:solidFill>
                <a:miter lim="800000"/>
                <a:headEnd/>
                <a:tailEnd/>
              </a:ln>
            </p:spPr>
            <p:txBody>
              <a:bodyPr rot="10800000"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p>
            </p:txBody>
          </p:sp>
        </p:grpSp>
        <p:sp>
          <p:nvSpPr>
            <p:cNvPr id="362" name="Text Box 979"/>
            <p:cNvSpPr txBox="1">
              <a:spLocks noChangeArrowheads="1"/>
            </p:cNvSpPr>
            <p:nvPr/>
          </p:nvSpPr>
          <p:spPr bwMode="auto">
            <a:xfrm>
              <a:off x="597646" y="3379272"/>
              <a:ext cx="931665" cy="369332"/>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dirty="0" smtClean="0">
                  <a:solidFill>
                    <a:srgbClr val="FF0000"/>
                  </a:solidFill>
                  <a:latin typeface="HGP創英角ｺﾞｼｯｸUB" panose="020B0900000000000000" pitchFamily="50" charset="-128"/>
                  <a:ea typeface="HGP創英角ｺﾞｼｯｸUB" panose="020B0900000000000000" pitchFamily="50" charset="-128"/>
                </a:rPr>
                <a:t>Antigen</a:t>
              </a:r>
              <a:endParaRPr lang="en-US" altLang="ja-JP" dirty="0">
                <a:solidFill>
                  <a:srgbClr val="FF0000"/>
                </a:solidFill>
                <a:latin typeface="HGP創英角ｺﾞｼｯｸUB" panose="020B0900000000000000" pitchFamily="50" charset="-128"/>
                <a:ea typeface="HGP創英角ｺﾞｼｯｸUB" panose="020B0900000000000000" pitchFamily="50" charset="-128"/>
              </a:endParaRPr>
            </a:p>
          </p:txBody>
        </p:sp>
        <p:cxnSp>
          <p:nvCxnSpPr>
            <p:cNvPr id="7" name="直線コネクタ 6"/>
            <p:cNvCxnSpPr/>
            <p:nvPr/>
          </p:nvCxnSpPr>
          <p:spPr>
            <a:xfrm flipV="1">
              <a:off x="1487169" y="3428485"/>
              <a:ext cx="359575" cy="141616"/>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70585889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3" presetClass="entr" presetSubtype="0" fill="hold" nodeType="clickEffect">
                                  <p:stCondLst>
                                    <p:cond delay="0"/>
                                  </p:stCondLst>
                                  <p:childTnLst>
                                    <p:set>
                                      <p:cBhvr>
                                        <p:cTn id="6" dur="1" fill="hold">
                                          <p:stCondLst>
                                            <p:cond delay="0"/>
                                          </p:stCondLst>
                                        </p:cTn>
                                        <p:tgtEl>
                                          <p:spTgt spid="120190"/>
                                        </p:tgtEl>
                                        <p:attrNameLst>
                                          <p:attrName>style.visibility</p:attrName>
                                        </p:attrNameLst>
                                      </p:cBhvr>
                                      <p:to>
                                        <p:strVal val="visible"/>
                                      </p:to>
                                    </p:set>
                                    <p:anim calcmode="lin" valueType="num">
                                      <p:cBhvr>
                                        <p:cTn id="7" dur="500" fill="hold"/>
                                        <p:tgtEl>
                                          <p:spTgt spid="120190"/>
                                        </p:tgtEl>
                                        <p:attrNameLst>
                                          <p:attrName>ppt_w</p:attrName>
                                        </p:attrNameLst>
                                      </p:cBhvr>
                                      <p:tavLst>
                                        <p:tav tm="0">
                                          <p:val>
                                            <p:fltVal val="0"/>
                                          </p:val>
                                        </p:tav>
                                        <p:tav tm="100000">
                                          <p:val>
                                            <p:strVal val="#ppt_w"/>
                                          </p:val>
                                        </p:tav>
                                      </p:tavLst>
                                    </p:anim>
                                    <p:anim calcmode="lin" valueType="num">
                                      <p:cBhvr>
                                        <p:cTn id="8" dur="500" fill="hold"/>
                                        <p:tgtEl>
                                          <p:spTgt spid="120190"/>
                                        </p:tgtEl>
                                        <p:attrNameLst>
                                          <p:attrName>ppt_h</p:attrName>
                                        </p:attrNameLst>
                                      </p:cBhvr>
                                      <p:tavLst>
                                        <p:tav tm="0">
                                          <p:val>
                                            <p:fltVal val="0"/>
                                          </p:val>
                                        </p:tav>
                                        <p:tav tm="100000">
                                          <p:val>
                                            <p:strVal val="#ppt_h"/>
                                          </p:val>
                                        </p:tav>
                                      </p:tavLst>
                                    </p:anim>
                                    <p:animEffect transition="in" filter="fade">
                                      <p:cBhvr>
                                        <p:cTn id="9" dur="500"/>
                                        <p:tgtEl>
                                          <p:spTgt spid="120190"/>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3" presetClass="entr" presetSubtype="0" fill="hold" nodeType="clickEffect">
                                  <p:stCondLst>
                                    <p:cond delay="0"/>
                                  </p:stCondLst>
                                  <p:childTnLst>
                                    <p:set>
                                      <p:cBhvr>
                                        <p:cTn id="13" dur="1" fill="hold">
                                          <p:stCondLst>
                                            <p:cond delay="0"/>
                                          </p:stCondLst>
                                        </p:cTn>
                                        <p:tgtEl>
                                          <p:spTgt spid="3434"/>
                                        </p:tgtEl>
                                        <p:attrNameLst>
                                          <p:attrName>style.visibility</p:attrName>
                                        </p:attrNameLst>
                                      </p:cBhvr>
                                      <p:to>
                                        <p:strVal val="visible"/>
                                      </p:to>
                                    </p:set>
                                    <p:anim calcmode="lin" valueType="num">
                                      <p:cBhvr>
                                        <p:cTn id="14" dur="500" fill="hold"/>
                                        <p:tgtEl>
                                          <p:spTgt spid="3434"/>
                                        </p:tgtEl>
                                        <p:attrNameLst>
                                          <p:attrName>ppt_w</p:attrName>
                                        </p:attrNameLst>
                                      </p:cBhvr>
                                      <p:tavLst>
                                        <p:tav tm="0">
                                          <p:val>
                                            <p:fltVal val="0"/>
                                          </p:val>
                                        </p:tav>
                                        <p:tav tm="100000">
                                          <p:val>
                                            <p:strVal val="#ppt_w"/>
                                          </p:val>
                                        </p:tav>
                                      </p:tavLst>
                                    </p:anim>
                                    <p:anim calcmode="lin" valueType="num">
                                      <p:cBhvr>
                                        <p:cTn id="15" dur="500" fill="hold"/>
                                        <p:tgtEl>
                                          <p:spTgt spid="3434"/>
                                        </p:tgtEl>
                                        <p:attrNameLst>
                                          <p:attrName>ppt_h</p:attrName>
                                        </p:attrNameLst>
                                      </p:cBhvr>
                                      <p:tavLst>
                                        <p:tav tm="0">
                                          <p:val>
                                            <p:fltVal val="0"/>
                                          </p:val>
                                        </p:tav>
                                        <p:tav tm="100000">
                                          <p:val>
                                            <p:strVal val="#ppt_h"/>
                                          </p:val>
                                        </p:tav>
                                      </p:tavLst>
                                    </p:anim>
                                    <p:animEffect transition="in" filter="fade">
                                      <p:cBhvr>
                                        <p:cTn id="16" dur="500"/>
                                        <p:tgtEl>
                                          <p:spTgt spid="3434"/>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ntr" presetSubtype="0" fill="hold" nodeType="click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500"/>
                                        <p:tgtEl>
                                          <p:spTgt spid="8"/>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fade">
                                      <p:cBhvr>
                                        <p:cTn id="26" dur="500"/>
                                        <p:tgtEl>
                                          <p:spTgt spid="6"/>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53" presetClass="entr" presetSubtype="0" fill="hold" nodeType="clickEffect">
                                  <p:stCondLst>
                                    <p:cond delay="0"/>
                                  </p:stCondLst>
                                  <p:childTnLst>
                                    <p:set>
                                      <p:cBhvr>
                                        <p:cTn id="30" dur="1" fill="hold">
                                          <p:stCondLst>
                                            <p:cond delay="0"/>
                                          </p:stCondLst>
                                        </p:cTn>
                                        <p:tgtEl>
                                          <p:spTgt spid="120188"/>
                                        </p:tgtEl>
                                        <p:attrNameLst>
                                          <p:attrName>style.visibility</p:attrName>
                                        </p:attrNameLst>
                                      </p:cBhvr>
                                      <p:to>
                                        <p:strVal val="visible"/>
                                      </p:to>
                                    </p:set>
                                    <p:anim calcmode="lin" valueType="num">
                                      <p:cBhvr>
                                        <p:cTn id="31" dur="500" fill="hold"/>
                                        <p:tgtEl>
                                          <p:spTgt spid="120188"/>
                                        </p:tgtEl>
                                        <p:attrNameLst>
                                          <p:attrName>ppt_w</p:attrName>
                                        </p:attrNameLst>
                                      </p:cBhvr>
                                      <p:tavLst>
                                        <p:tav tm="0">
                                          <p:val>
                                            <p:fltVal val="0"/>
                                          </p:val>
                                        </p:tav>
                                        <p:tav tm="100000">
                                          <p:val>
                                            <p:strVal val="#ppt_w"/>
                                          </p:val>
                                        </p:tav>
                                      </p:tavLst>
                                    </p:anim>
                                    <p:anim calcmode="lin" valueType="num">
                                      <p:cBhvr>
                                        <p:cTn id="32" dur="500" fill="hold"/>
                                        <p:tgtEl>
                                          <p:spTgt spid="120188"/>
                                        </p:tgtEl>
                                        <p:attrNameLst>
                                          <p:attrName>ppt_h</p:attrName>
                                        </p:attrNameLst>
                                      </p:cBhvr>
                                      <p:tavLst>
                                        <p:tav tm="0">
                                          <p:val>
                                            <p:fltVal val="0"/>
                                          </p:val>
                                        </p:tav>
                                        <p:tav tm="100000">
                                          <p:val>
                                            <p:strVal val="#ppt_h"/>
                                          </p:val>
                                        </p:tav>
                                      </p:tavLst>
                                    </p:anim>
                                    <p:animEffect transition="in" filter="fade">
                                      <p:cBhvr>
                                        <p:cTn id="33" dur="500"/>
                                        <p:tgtEl>
                                          <p:spTgt spid="120188"/>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3" presetClass="entr" presetSubtype="0" fill="hold" grpId="0" nodeType="clickEffect">
                                  <p:stCondLst>
                                    <p:cond delay="0"/>
                                  </p:stCondLst>
                                  <p:childTnLst>
                                    <p:set>
                                      <p:cBhvr>
                                        <p:cTn id="37" dur="1" fill="hold">
                                          <p:stCondLst>
                                            <p:cond delay="0"/>
                                          </p:stCondLst>
                                        </p:cTn>
                                        <p:tgtEl>
                                          <p:spTgt spid="174036"/>
                                        </p:tgtEl>
                                        <p:attrNameLst>
                                          <p:attrName>style.visibility</p:attrName>
                                        </p:attrNameLst>
                                      </p:cBhvr>
                                      <p:to>
                                        <p:strVal val="visible"/>
                                      </p:to>
                                    </p:set>
                                    <p:anim calcmode="lin" valueType="num">
                                      <p:cBhvr>
                                        <p:cTn id="38" dur="500" fill="hold"/>
                                        <p:tgtEl>
                                          <p:spTgt spid="174036"/>
                                        </p:tgtEl>
                                        <p:attrNameLst>
                                          <p:attrName>ppt_w</p:attrName>
                                        </p:attrNameLst>
                                      </p:cBhvr>
                                      <p:tavLst>
                                        <p:tav tm="0">
                                          <p:val>
                                            <p:fltVal val="0"/>
                                          </p:val>
                                        </p:tav>
                                        <p:tav tm="100000">
                                          <p:val>
                                            <p:strVal val="#ppt_w"/>
                                          </p:val>
                                        </p:tav>
                                      </p:tavLst>
                                    </p:anim>
                                    <p:anim calcmode="lin" valueType="num">
                                      <p:cBhvr>
                                        <p:cTn id="39" dur="500" fill="hold"/>
                                        <p:tgtEl>
                                          <p:spTgt spid="174036"/>
                                        </p:tgtEl>
                                        <p:attrNameLst>
                                          <p:attrName>ppt_h</p:attrName>
                                        </p:attrNameLst>
                                      </p:cBhvr>
                                      <p:tavLst>
                                        <p:tav tm="0">
                                          <p:val>
                                            <p:fltVal val="0"/>
                                          </p:val>
                                        </p:tav>
                                        <p:tav tm="100000">
                                          <p:val>
                                            <p:strVal val="#ppt_h"/>
                                          </p:val>
                                        </p:tav>
                                      </p:tavLst>
                                    </p:anim>
                                    <p:animEffect transition="in" filter="fade">
                                      <p:cBhvr>
                                        <p:cTn id="40" dur="500"/>
                                        <p:tgtEl>
                                          <p:spTgt spid="174036"/>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53" presetClass="entr" presetSubtype="0" fill="hold" nodeType="clickEffect">
                                  <p:stCondLst>
                                    <p:cond delay="0"/>
                                  </p:stCondLst>
                                  <p:childTnLst>
                                    <p:set>
                                      <p:cBhvr>
                                        <p:cTn id="44" dur="1" fill="hold">
                                          <p:stCondLst>
                                            <p:cond delay="0"/>
                                          </p:stCondLst>
                                        </p:cTn>
                                        <p:tgtEl>
                                          <p:spTgt spid="3437"/>
                                        </p:tgtEl>
                                        <p:attrNameLst>
                                          <p:attrName>style.visibility</p:attrName>
                                        </p:attrNameLst>
                                      </p:cBhvr>
                                      <p:to>
                                        <p:strVal val="visible"/>
                                      </p:to>
                                    </p:set>
                                    <p:anim calcmode="lin" valueType="num">
                                      <p:cBhvr>
                                        <p:cTn id="45" dur="500" fill="hold"/>
                                        <p:tgtEl>
                                          <p:spTgt spid="3437"/>
                                        </p:tgtEl>
                                        <p:attrNameLst>
                                          <p:attrName>ppt_w</p:attrName>
                                        </p:attrNameLst>
                                      </p:cBhvr>
                                      <p:tavLst>
                                        <p:tav tm="0">
                                          <p:val>
                                            <p:fltVal val="0"/>
                                          </p:val>
                                        </p:tav>
                                        <p:tav tm="100000">
                                          <p:val>
                                            <p:strVal val="#ppt_w"/>
                                          </p:val>
                                        </p:tav>
                                      </p:tavLst>
                                    </p:anim>
                                    <p:anim calcmode="lin" valueType="num">
                                      <p:cBhvr>
                                        <p:cTn id="46" dur="500" fill="hold"/>
                                        <p:tgtEl>
                                          <p:spTgt spid="3437"/>
                                        </p:tgtEl>
                                        <p:attrNameLst>
                                          <p:attrName>ppt_h</p:attrName>
                                        </p:attrNameLst>
                                      </p:cBhvr>
                                      <p:tavLst>
                                        <p:tav tm="0">
                                          <p:val>
                                            <p:fltVal val="0"/>
                                          </p:val>
                                        </p:tav>
                                        <p:tav tm="100000">
                                          <p:val>
                                            <p:strVal val="#ppt_h"/>
                                          </p:val>
                                        </p:tav>
                                      </p:tavLst>
                                    </p:anim>
                                    <p:animEffect transition="in" filter="fade">
                                      <p:cBhvr>
                                        <p:cTn id="47" dur="500"/>
                                        <p:tgtEl>
                                          <p:spTgt spid="3437"/>
                                        </p:tgtEl>
                                      </p:cBhvr>
                                    </p:animEffect>
                                  </p:childTnLst>
                                </p:cTn>
                              </p:par>
                            </p:childTnLst>
                          </p:cTn>
                        </p:par>
                      </p:childTnLst>
                    </p:cTn>
                  </p:par>
                  <p:par>
                    <p:cTn id="48" fill="hold">
                      <p:stCondLst>
                        <p:cond delay="indefinite"/>
                      </p:stCondLst>
                      <p:childTnLst>
                        <p:par>
                          <p:cTn id="49" fill="hold">
                            <p:stCondLst>
                              <p:cond delay="0"/>
                            </p:stCondLst>
                            <p:childTnLst>
                              <p:par>
                                <p:cTn id="50" presetID="53" presetClass="entr" presetSubtype="0" fill="hold" grpId="0" nodeType="clickEffect">
                                  <p:stCondLst>
                                    <p:cond delay="0"/>
                                  </p:stCondLst>
                                  <p:childTnLst>
                                    <p:set>
                                      <p:cBhvr>
                                        <p:cTn id="51" dur="1" fill="hold">
                                          <p:stCondLst>
                                            <p:cond delay="0"/>
                                          </p:stCondLst>
                                        </p:cTn>
                                        <p:tgtEl>
                                          <p:spTgt spid="361"/>
                                        </p:tgtEl>
                                        <p:attrNameLst>
                                          <p:attrName>style.visibility</p:attrName>
                                        </p:attrNameLst>
                                      </p:cBhvr>
                                      <p:to>
                                        <p:strVal val="visible"/>
                                      </p:to>
                                    </p:set>
                                    <p:anim calcmode="lin" valueType="num">
                                      <p:cBhvr>
                                        <p:cTn id="52" dur="500" fill="hold"/>
                                        <p:tgtEl>
                                          <p:spTgt spid="361"/>
                                        </p:tgtEl>
                                        <p:attrNameLst>
                                          <p:attrName>ppt_w</p:attrName>
                                        </p:attrNameLst>
                                      </p:cBhvr>
                                      <p:tavLst>
                                        <p:tav tm="0">
                                          <p:val>
                                            <p:fltVal val="0"/>
                                          </p:val>
                                        </p:tav>
                                        <p:tav tm="100000">
                                          <p:val>
                                            <p:strVal val="#ppt_w"/>
                                          </p:val>
                                        </p:tav>
                                      </p:tavLst>
                                    </p:anim>
                                    <p:anim calcmode="lin" valueType="num">
                                      <p:cBhvr>
                                        <p:cTn id="53" dur="500" fill="hold"/>
                                        <p:tgtEl>
                                          <p:spTgt spid="361"/>
                                        </p:tgtEl>
                                        <p:attrNameLst>
                                          <p:attrName>ppt_h</p:attrName>
                                        </p:attrNameLst>
                                      </p:cBhvr>
                                      <p:tavLst>
                                        <p:tav tm="0">
                                          <p:val>
                                            <p:fltVal val="0"/>
                                          </p:val>
                                        </p:tav>
                                        <p:tav tm="100000">
                                          <p:val>
                                            <p:strVal val="#ppt_h"/>
                                          </p:val>
                                        </p:tav>
                                      </p:tavLst>
                                    </p:anim>
                                    <p:animEffect transition="in" filter="fade">
                                      <p:cBhvr>
                                        <p:cTn id="54" dur="500"/>
                                        <p:tgtEl>
                                          <p:spTgt spid="3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036" grpId="0" animBg="1"/>
      <p:bldP spid="361"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Text Box 2"/>
          <p:cNvSpPr txBox="1">
            <a:spLocks noChangeArrowheads="1"/>
          </p:cNvSpPr>
          <p:nvPr/>
        </p:nvSpPr>
        <p:spPr bwMode="auto">
          <a:xfrm>
            <a:off x="5172175" y="3557715"/>
            <a:ext cx="40222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Khalil IA et al. </a:t>
            </a:r>
            <a:r>
              <a:rPr lang="en-US" altLang="ja-JP" sz="1400" i="1" dirty="0">
                <a:latin typeface="Arial Unicode MS" panose="020B0604020202020204" pitchFamily="50" charset="-128"/>
                <a:ea typeface="Arial Unicode MS" panose="020B0604020202020204" pitchFamily="50" charset="-128"/>
                <a:cs typeface="Arial Unicode MS" panose="020B0604020202020204" pitchFamily="50" charset="-128"/>
              </a:rPr>
              <a:t>Gene Ther</a:t>
            </a:r>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 (2007) 14(8):682-689 </a:t>
            </a:r>
          </a:p>
        </p:txBody>
      </p:sp>
      <p:sp>
        <p:nvSpPr>
          <p:cNvPr id="15363" name="Rectangle 4"/>
          <p:cNvSpPr>
            <a:spLocks noChangeArrowheads="1"/>
          </p:cNvSpPr>
          <p:nvPr/>
        </p:nvSpPr>
        <p:spPr bwMode="auto">
          <a:xfrm>
            <a:off x="434005" y="1235393"/>
            <a:ext cx="431934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3200" b="1"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R8-MEND</a:t>
            </a:r>
          </a:p>
        </p:txBody>
      </p:sp>
      <p:sp>
        <p:nvSpPr>
          <p:cNvPr id="15785" name="Text Box 604"/>
          <p:cNvSpPr txBox="1">
            <a:spLocks noChangeArrowheads="1"/>
          </p:cNvSpPr>
          <p:nvPr/>
        </p:nvSpPr>
        <p:spPr bwMode="auto">
          <a:xfrm>
            <a:off x="5715000" y="3268663"/>
            <a:ext cx="23209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Adenovirus (particles/cell)</a:t>
            </a:r>
          </a:p>
        </p:txBody>
      </p:sp>
      <p:sp>
        <p:nvSpPr>
          <p:cNvPr id="15786" name="Text Box 605"/>
          <p:cNvSpPr txBox="1">
            <a:spLocks noChangeAspect="1" noChangeArrowheads="1"/>
          </p:cNvSpPr>
          <p:nvPr/>
        </p:nvSpPr>
        <p:spPr bwMode="auto">
          <a:xfrm rot="-5400000">
            <a:off x="4328819" y="1782847"/>
            <a:ext cx="1997663"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lnSpc>
                <a:spcPct val="90000"/>
              </a:lnSpc>
            </a:pPr>
            <a:r>
              <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rPr>
              <a:t>Transfection activity</a:t>
            </a:r>
          </a:p>
          <a:p>
            <a:pPr algn="ctr" eaLnBrk="1" hangingPunct="1">
              <a:lnSpc>
                <a:spcPct val="90000"/>
              </a:lnSpc>
            </a:pPr>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(RLU/mg protein)</a:t>
            </a:r>
          </a:p>
        </p:txBody>
      </p:sp>
      <p:sp>
        <p:nvSpPr>
          <p:cNvPr id="15787" name="Text Box 606"/>
          <p:cNvSpPr txBox="1">
            <a:spLocks noChangeArrowheads="1"/>
          </p:cNvSpPr>
          <p:nvPr/>
        </p:nvSpPr>
        <p:spPr bwMode="auto">
          <a:xfrm>
            <a:off x="5795963" y="685800"/>
            <a:ext cx="29876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Dividing cells</a:t>
            </a:r>
            <a:endParaRPr lang="en-US" altLang="ja-JP">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788" name="Text Box 607"/>
          <p:cNvSpPr txBox="1">
            <a:spLocks noChangeArrowheads="1"/>
          </p:cNvSpPr>
          <p:nvPr/>
        </p:nvSpPr>
        <p:spPr bwMode="auto">
          <a:xfrm>
            <a:off x="359023" y="5877272"/>
            <a:ext cx="44614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dirty="0" err="1">
                <a:latin typeface="Arial Unicode MS" panose="020B0604020202020204" pitchFamily="50" charset="-128"/>
                <a:ea typeface="Arial Unicode MS" panose="020B0604020202020204" pitchFamily="50" charset="-128"/>
                <a:cs typeface="Arial Unicode MS" panose="020B0604020202020204" pitchFamily="50" charset="-128"/>
              </a:rPr>
              <a:t>Kogure</a:t>
            </a:r>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 K et al. </a:t>
            </a:r>
            <a:r>
              <a:rPr lang="en-US" altLang="ja-JP" sz="1400" i="1" dirty="0">
                <a:latin typeface="Arial Unicode MS" panose="020B0604020202020204" pitchFamily="50" charset="-128"/>
                <a:ea typeface="Arial Unicode MS" panose="020B0604020202020204" pitchFamily="50" charset="-128"/>
                <a:cs typeface="Arial Unicode MS" panose="020B0604020202020204" pitchFamily="50" charset="-128"/>
              </a:rPr>
              <a:t>J Control Release</a:t>
            </a:r>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 (2004) 2 : 317-323.</a:t>
            </a:r>
          </a:p>
        </p:txBody>
      </p:sp>
      <p:sp>
        <p:nvSpPr>
          <p:cNvPr id="15789" name="Text Box 608"/>
          <p:cNvSpPr txBox="1">
            <a:spLocks noChangeAspect="1" noChangeArrowheads="1"/>
          </p:cNvSpPr>
          <p:nvPr/>
        </p:nvSpPr>
        <p:spPr bwMode="auto">
          <a:xfrm rot="-5400000">
            <a:off x="4601869" y="5167397"/>
            <a:ext cx="1997663"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lnSpc>
                <a:spcPct val="90000"/>
              </a:lnSpc>
            </a:pPr>
            <a:r>
              <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rPr>
              <a:t>Transfection activity</a:t>
            </a:r>
            <a:endParaRPr lang="en-US" altLang="ja-JP" sz="1400" b="1" dirty="0">
              <a:latin typeface="Arial Unicode MS" panose="020B0604020202020204" pitchFamily="50" charset="-128"/>
              <a:ea typeface="Arial Unicode MS" panose="020B0604020202020204" pitchFamily="50" charset="-128"/>
              <a:cs typeface="Arial Unicode MS" panose="020B0604020202020204" pitchFamily="50" charset="-128"/>
            </a:endParaRPr>
          </a:p>
          <a:p>
            <a:pPr algn="ctr" eaLnBrk="1" hangingPunct="1">
              <a:lnSpc>
                <a:spcPct val="90000"/>
              </a:lnSpc>
            </a:pPr>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(RLU/mg protein)</a:t>
            </a:r>
          </a:p>
        </p:txBody>
      </p:sp>
      <p:sp>
        <p:nvSpPr>
          <p:cNvPr id="15790" name="Text Box 609"/>
          <p:cNvSpPr txBox="1">
            <a:spLocks noChangeArrowheads="1"/>
          </p:cNvSpPr>
          <p:nvPr/>
        </p:nvSpPr>
        <p:spPr bwMode="auto">
          <a:xfrm>
            <a:off x="5232400" y="3867150"/>
            <a:ext cx="391160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Transfection activity in dividing and non-dividing cells</a:t>
            </a:r>
          </a:p>
        </p:txBody>
      </p:sp>
      <p:grpSp>
        <p:nvGrpSpPr>
          <p:cNvPr id="15791" name="Group 610"/>
          <p:cNvGrpSpPr>
            <a:grpSpLocks/>
          </p:cNvGrpSpPr>
          <p:nvPr/>
        </p:nvGrpSpPr>
        <p:grpSpPr bwMode="auto">
          <a:xfrm>
            <a:off x="6291263" y="4576763"/>
            <a:ext cx="2016125" cy="1851025"/>
            <a:chOff x="2462" y="2484"/>
            <a:chExt cx="1060" cy="1771"/>
          </a:xfrm>
        </p:grpSpPr>
        <p:sp>
          <p:nvSpPr>
            <p:cNvPr id="15840" name="Rectangle 611"/>
            <p:cNvSpPr>
              <a:spLocks noChangeArrowheads="1"/>
            </p:cNvSpPr>
            <p:nvPr/>
          </p:nvSpPr>
          <p:spPr bwMode="auto">
            <a:xfrm>
              <a:off x="2483" y="2484"/>
              <a:ext cx="1039" cy="17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41" name="Line 612"/>
            <p:cNvSpPr>
              <a:spLocks noChangeShapeType="1"/>
            </p:cNvSpPr>
            <p:nvPr/>
          </p:nvSpPr>
          <p:spPr bwMode="auto">
            <a:xfrm>
              <a:off x="2483" y="3898"/>
              <a:ext cx="1039" cy="1"/>
            </a:xfrm>
            <a:prstGeom prst="line">
              <a:avLst/>
            </a:prstGeom>
            <a:noFill/>
            <a:ln w="25400">
              <a:solidFill>
                <a:srgbClr val="808080"/>
              </a:solidFill>
              <a:prstDash val="sysDot"/>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42" name="Line 613"/>
            <p:cNvSpPr>
              <a:spLocks noChangeShapeType="1"/>
            </p:cNvSpPr>
            <p:nvPr/>
          </p:nvSpPr>
          <p:spPr bwMode="auto">
            <a:xfrm>
              <a:off x="2483" y="3542"/>
              <a:ext cx="1039" cy="2"/>
            </a:xfrm>
            <a:prstGeom prst="line">
              <a:avLst/>
            </a:prstGeom>
            <a:noFill/>
            <a:ln w="25400">
              <a:solidFill>
                <a:srgbClr val="808080"/>
              </a:solidFill>
              <a:prstDash val="sysDot"/>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43" name="Line 614"/>
            <p:cNvSpPr>
              <a:spLocks noChangeShapeType="1"/>
            </p:cNvSpPr>
            <p:nvPr/>
          </p:nvSpPr>
          <p:spPr bwMode="auto">
            <a:xfrm>
              <a:off x="2483" y="3194"/>
              <a:ext cx="1039" cy="1"/>
            </a:xfrm>
            <a:prstGeom prst="line">
              <a:avLst/>
            </a:prstGeom>
            <a:noFill/>
            <a:ln w="25400">
              <a:solidFill>
                <a:srgbClr val="808080"/>
              </a:solidFill>
              <a:prstDash val="sysDot"/>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44" name="Line 615"/>
            <p:cNvSpPr>
              <a:spLocks noChangeShapeType="1"/>
            </p:cNvSpPr>
            <p:nvPr/>
          </p:nvSpPr>
          <p:spPr bwMode="auto">
            <a:xfrm>
              <a:off x="2483" y="2838"/>
              <a:ext cx="1039" cy="2"/>
            </a:xfrm>
            <a:prstGeom prst="line">
              <a:avLst/>
            </a:prstGeom>
            <a:noFill/>
            <a:ln w="25400">
              <a:solidFill>
                <a:srgbClr val="808080"/>
              </a:solidFill>
              <a:prstDash val="sysDot"/>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45" name="Line 616"/>
            <p:cNvSpPr>
              <a:spLocks noChangeShapeType="1"/>
            </p:cNvSpPr>
            <p:nvPr/>
          </p:nvSpPr>
          <p:spPr bwMode="auto">
            <a:xfrm>
              <a:off x="2483" y="2484"/>
              <a:ext cx="1039"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46" name="Rectangle 617"/>
            <p:cNvSpPr>
              <a:spLocks noChangeArrowheads="1"/>
            </p:cNvSpPr>
            <p:nvPr/>
          </p:nvSpPr>
          <p:spPr bwMode="auto">
            <a:xfrm>
              <a:off x="2483" y="2484"/>
              <a:ext cx="1039" cy="1770"/>
            </a:xfrm>
            <a:prstGeom prst="rect">
              <a:avLst/>
            </a:prstGeom>
            <a:noFill/>
            <a:ln w="254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47" name="Rectangle 618"/>
            <p:cNvSpPr>
              <a:spLocks noChangeArrowheads="1"/>
            </p:cNvSpPr>
            <p:nvPr/>
          </p:nvSpPr>
          <p:spPr bwMode="auto">
            <a:xfrm>
              <a:off x="2553" y="2662"/>
              <a:ext cx="378" cy="1592"/>
            </a:xfrm>
            <a:prstGeom prst="rect">
              <a:avLst/>
            </a:prstGeom>
            <a:solidFill>
              <a:srgbClr val="000000"/>
            </a:solidFill>
            <a:ln w="19050">
              <a:solidFill>
                <a:srgbClr val="333333"/>
              </a:solidFill>
              <a:miter lim="800000"/>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435" name="Rectangle 619"/>
            <p:cNvSpPr>
              <a:spLocks noChangeArrowheads="1"/>
            </p:cNvSpPr>
            <p:nvPr/>
          </p:nvSpPr>
          <p:spPr bwMode="auto">
            <a:xfrm>
              <a:off x="3077" y="4099"/>
              <a:ext cx="369" cy="155"/>
            </a:xfrm>
            <a:prstGeom prst="rect">
              <a:avLst/>
            </a:prstGeom>
            <a:gradFill rotWithShape="1">
              <a:gsLst>
                <a:gs pos="0">
                  <a:schemeClr val="folHlink"/>
                </a:gs>
                <a:gs pos="50000">
                  <a:srgbClr val="CCFF99"/>
                </a:gs>
                <a:gs pos="100000">
                  <a:schemeClr val="folHlink"/>
                </a:gs>
              </a:gsLst>
              <a:lin ang="0" scaled="1"/>
            </a:gradFill>
            <a:ln w="19050">
              <a:solidFill>
                <a:srgbClr val="333333"/>
              </a:solidFill>
              <a:miter lim="800000"/>
              <a:headEnd/>
              <a:tailEnd/>
            </a:ln>
          </p:spPr>
          <p:txBody>
            <a:bodyPr/>
            <a:lstStyle/>
            <a:p>
              <a:pPr>
                <a:defRPr/>
              </a:pPr>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49" name="Line 620"/>
            <p:cNvSpPr>
              <a:spLocks noChangeShapeType="1"/>
            </p:cNvSpPr>
            <p:nvPr/>
          </p:nvSpPr>
          <p:spPr bwMode="auto">
            <a:xfrm flipV="1">
              <a:off x="2741" y="2637"/>
              <a:ext cx="0" cy="25"/>
            </a:xfrm>
            <a:prstGeom prst="line">
              <a:avLst/>
            </a:prstGeom>
            <a:noFill/>
            <a:ln w="19050">
              <a:solidFill>
                <a:srgbClr val="333333"/>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50" name="Line 621"/>
            <p:cNvSpPr>
              <a:spLocks noChangeShapeType="1"/>
            </p:cNvSpPr>
            <p:nvPr/>
          </p:nvSpPr>
          <p:spPr bwMode="auto">
            <a:xfrm>
              <a:off x="2720" y="2637"/>
              <a:ext cx="49" cy="2"/>
            </a:xfrm>
            <a:prstGeom prst="line">
              <a:avLst/>
            </a:prstGeom>
            <a:noFill/>
            <a:ln w="19050">
              <a:solidFill>
                <a:srgbClr val="333333"/>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51" name="Line 622"/>
            <p:cNvSpPr>
              <a:spLocks noChangeShapeType="1"/>
            </p:cNvSpPr>
            <p:nvPr/>
          </p:nvSpPr>
          <p:spPr bwMode="auto">
            <a:xfrm flipV="1">
              <a:off x="3258" y="4002"/>
              <a:ext cx="0" cy="97"/>
            </a:xfrm>
            <a:prstGeom prst="line">
              <a:avLst/>
            </a:prstGeom>
            <a:noFill/>
            <a:ln w="19050">
              <a:solidFill>
                <a:srgbClr val="333333"/>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52" name="Line 623"/>
            <p:cNvSpPr>
              <a:spLocks noChangeShapeType="1"/>
            </p:cNvSpPr>
            <p:nvPr/>
          </p:nvSpPr>
          <p:spPr bwMode="auto">
            <a:xfrm>
              <a:off x="3237" y="4002"/>
              <a:ext cx="49" cy="2"/>
            </a:xfrm>
            <a:prstGeom prst="line">
              <a:avLst/>
            </a:prstGeom>
            <a:noFill/>
            <a:ln w="19050">
              <a:solidFill>
                <a:srgbClr val="333333"/>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53" name="Line 624"/>
            <p:cNvSpPr>
              <a:spLocks noChangeShapeType="1"/>
            </p:cNvSpPr>
            <p:nvPr/>
          </p:nvSpPr>
          <p:spPr bwMode="auto">
            <a:xfrm>
              <a:off x="2483" y="2484"/>
              <a:ext cx="0" cy="1770"/>
            </a:xfrm>
            <a:prstGeom prst="line">
              <a:avLst/>
            </a:prstGeom>
            <a:noFill/>
            <a:ln w="19050">
              <a:solidFill>
                <a:srgbClr val="333333"/>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54" name="Line 625"/>
            <p:cNvSpPr>
              <a:spLocks noChangeShapeType="1"/>
            </p:cNvSpPr>
            <p:nvPr/>
          </p:nvSpPr>
          <p:spPr bwMode="auto">
            <a:xfrm>
              <a:off x="2462" y="4254"/>
              <a:ext cx="21" cy="1"/>
            </a:xfrm>
            <a:prstGeom prst="line">
              <a:avLst/>
            </a:prstGeom>
            <a:noFill/>
            <a:ln w="19050">
              <a:solidFill>
                <a:srgbClr val="333333"/>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55" name="Line 626"/>
            <p:cNvSpPr>
              <a:spLocks noChangeShapeType="1"/>
            </p:cNvSpPr>
            <p:nvPr/>
          </p:nvSpPr>
          <p:spPr bwMode="auto">
            <a:xfrm>
              <a:off x="2462" y="3898"/>
              <a:ext cx="21" cy="1"/>
            </a:xfrm>
            <a:prstGeom prst="line">
              <a:avLst/>
            </a:prstGeom>
            <a:noFill/>
            <a:ln w="19050">
              <a:solidFill>
                <a:srgbClr val="333333"/>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56" name="Line 627"/>
            <p:cNvSpPr>
              <a:spLocks noChangeShapeType="1"/>
            </p:cNvSpPr>
            <p:nvPr/>
          </p:nvSpPr>
          <p:spPr bwMode="auto">
            <a:xfrm>
              <a:off x="2462" y="3542"/>
              <a:ext cx="21" cy="2"/>
            </a:xfrm>
            <a:prstGeom prst="line">
              <a:avLst/>
            </a:prstGeom>
            <a:noFill/>
            <a:ln w="19050">
              <a:solidFill>
                <a:srgbClr val="333333"/>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57" name="Line 628"/>
            <p:cNvSpPr>
              <a:spLocks noChangeShapeType="1"/>
            </p:cNvSpPr>
            <p:nvPr/>
          </p:nvSpPr>
          <p:spPr bwMode="auto">
            <a:xfrm>
              <a:off x="2462" y="3194"/>
              <a:ext cx="21" cy="1"/>
            </a:xfrm>
            <a:prstGeom prst="line">
              <a:avLst/>
            </a:prstGeom>
            <a:noFill/>
            <a:ln w="19050">
              <a:solidFill>
                <a:srgbClr val="333333"/>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58" name="Line 629"/>
            <p:cNvSpPr>
              <a:spLocks noChangeShapeType="1"/>
            </p:cNvSpPr>
            <p:nvPr/>
          </p:nvSpPr>
          <p:spPr bwMode="auto">
            <a:xfrm>
              <a:off x="2462" y="2838"/>
              <a:ext cx="21" cy="2"/>
            </a:xfrm>
            <a:prstGeom prst="line">
              <a:avLst/>
            </a:prstGeom>
            <a:noFill/>
            <a:ln w="19050">
              <a:solidFill>
                <a:srgbClr val="333333"/>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59" name="Line 630"/>
            <p:cNvSpPr>
              <a:spLocks noChangeShapeType="1"/>
            </p:cNvSpPr>
            <p:nvPr/>
          </p:nvSpPr>
          <p:spPr bwMode="auto">
            <a:xfrm>
              <a:off x="2462" y="2484"/>
              <a:ext cx="21" cy="1"/>
            </a:xfrm>
            <a:prstGeom prst="line">
              <a:avLst/>
            </a:prstGeom>
            <a:noFill/>
            <a:ln w="19050">
              <a:solidFill>
                <a:srgbClr val="333333"/>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60" name="Line 631"/>
            <p:cNvSpPr>
              <a:spLocks noChangeShapeType="1"/>
            </p:cNvSpPr>
            <p:nvPr/>
          </p:nvSpPr>
          <p:spPr bwMode="auto">
            <a:xfrm>
              <a:off x="2483" y="4254"/>
              <a:ext cx="1039" cy="1"/>
            </a:xfrm>
            <a:prstGeom prst="line">
              <a:avLst/>
            </a:prstGeom>
            <a:noFill/>
            <a:ln w="19050">
              <a:solidFill>
                <a:srgbClr val="333333"/>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35448" name="Rectangle 632"/>
          <p:cNvSpPr>
            <a:spLocks noChangeArrowheads="1"/>
          </p:cNvSpPr>
          <p:nvPr/>
        </p:nvSpPr>
        <p:spPr bwMode="auto">
          <a:xfrm>
            <a:off x="7370763" y="6507163"/>
            <a:ext cx="1379537" cy="276225"/>
          </a:xfrm>
          <a:prstGeom prst="rect">
            <a:avLst/>
          </a:prstGeom>
          <a:noFill/>
          <a:ln w="9525">
            <a:noFill/>
            <a:miter lim="800000"/>
            <a:headEnd/>
            <a:tailEnd/>
          </a:ln>
        </p:spPr>
        <p:txBody>
          <a:bodyPr lIns="0" tIns="0" rIns="0" bIns="0">
            <a:spAutoFit/>
          </a:bodyPr>
          <a:lstStyle/>
          <a:p>
            <a:pPr>
              <a:defRPr/>
            </a:pPr>
            <a:r>
              <a:rPr lang="en-US" altLang="ja-JP" dirty="0">
                <a:solidFill>
                  <a:srgbClr val="006600"/>
                </a:solidFill>
                <a:effectLst>
                  <a:outerShdw blurRad="38100" dist="38100" dir="2700000" algn="tl">
                    <a:srgbClr val="C0C0C0"/>
                  </a:outerShdw>
                </a:effectLst>
                <a:latin typeface="Arial Unicode MS" panose="020B0604020202020204" pitchFamily="50" charset="-128"/>
                <a:ea typeface="Arial Unicode MS" panose="020B0604020202020204" pitchFamily="50" charset="-128"/>
                <a:cs typeface="Arial Unicode MS" panose="020B0604020202020204" pitchFamily="50" charset="-128"/>
              </a:rPr>
              <a:t>DC (JAWSII)</a:t>
            </a:r>
          </a:p>
        </p:txBody>
      </p:sp>
      <p:sp>
        <p:nvSpPr>
          <p:cNvPr id="15793" name="Rectangle 633"/>
          <p:cNvSpPr>
            <a:spLocks noChangeArrowheads="1"/>
          </p:cNvSpPr>
          <p:nvPr/>
        </p:nvSpPr>
        <p:spPr bwMode="auto">
          <a:xfrm>
            <a:off x="6578600" y="6507163"/>
            <a:ext cx="55143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HeLa</a:t>
            </a:r>
            <a:endParaRPr lang="en-US"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794" name="Line 634"/>
          <p:cNvSpPr>
            <a:spLocks noChangeShapeType="1"/>
          </p:cNvSpPr>
          <p:nvPr/>
        </p:nvSpPr>
        <p:spPr bwMode="auto">
          <a:xfrm>
            <a:off x="5873750" y="3279775"/>
            <a:ext cx="19796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795" name="Text Box 635"/>
          <p:cNvSpPr txBox="1">
            <a:spLocks noChangeArrowheads="1"/>
          </p:cNvSpPr>
          <p:nvPr/>
        </p:nvSpPr>
        <p:spPr bwMode="auto">
          <a:xfrm>
            <a:off x="6911975" y="2909888"/>
            <a:ext cx="7986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1x10</a:t>
            </a:r>
            <a:r>
              <a:rPr lang="en-US" altLang="ja-JP" sz="2400" baseline="30000">
                <a:latin typeface="Arial Unicode MS" panose="020B0604020202020204" pitchFamily="50" charset="-128"/>
                <a:ea typeface="Arial Unicode MS" panose="020B0604020202020204" pitchFamily="50" charset="-128"/>
                <a:cs typeface="Arial Unicode MS" panose="020B0604020202020204" pitchFamily="50" charset="-128"/>
              </a:rPr>
              <a:t>5</a:t>
            </a:r>
          </a:p>
        </p:txBody>
      </p:sp>
      <p:sp>
        <p:nvSpPr>
          <p:cNvPr id="15796" name="Text Box 636"/>
          <p:cNvSpPr txBox="1">
            <a:spLocks noChangeArrowheads="1"/>
          </p:cNvSpPr>
          <p:nvPr/>
        </p:nvSpPr>
        <p:spPr bwMode="auto">
          <a:xfrm>
            <a:off x="6035675" y="2909888"/>
            <a:ext cx="7986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5x10</a:t>
            </a:r>
            <a:r>
              <a:rPr lang="en-US" altLang="ja-JP" sz="2400" baseline="30000">
                <a:latin typeface="Arial Unicode MS" panose="020B0604020202020204" pitchFamily="50" charset="-128"/>
                <a:ea typeface="Arial Unicode MS" panose="020B0604020202020204" pitchFamily="50" charset="-128"/>
                <a:cs typeface="Arial Unicode MS" panose="020B0604020202020204" pitchFamily="50" charset="-128"/>
              </a:rPr>
              <a:t>3</a:t>
            </a:r>
          </a:p>
        </p:txBody>
      </p:sp>
      <p:sp>
        <p:nvSpPr>
          <p:cNvPr id="35453" name="Text Box 637"/>
          <p:cNvSpPr txBox="1">
            <a:spLocks noChangeArrowheads="1"/>
          </p:cNvSpPr>
          <p:nvPr/>
        </p:nvSpPr>
        <p:spPr bwMode="auto">
          <a:xfrm>
            <a:off x="7704138" y="2886075"/>
            <a:ext cx="1368425" cy="368300"/>
          </a:xfrm>
          <a:prstGeom prst="rect">
            <a:avLst/>
          </a:prstGeom>
          <a:noFill/>
          <a:ln w="9525">
            <a:noFill/>
            <a:miter lim="800000"/>
            <a:headEnd/>
            <a:tailEnd/>
          </a:ln>
          <a:effectLst/>
        </p:spPr>
        <p:txBody>
          <a:bodyPr>
            <a:spAutoFit/>
          </a:bodyPr>
          <a:lstStyle/>
          <a:p>
            <a:pPr algn="ctr">
              <a:defRPr/>
            </a:pPr>
            <a:r>
              <a:rPr lang="en-US" altLang="ja-JP">
                <a:solidFill>
                  <a:srgbClr val="006600"/>
                </a:solidFill>
                <a:effectLst>
                  <a:outerShdw blurRad="38100" dist="38100" dir="2700000" algn="tl">
                    <a:srgbClr val="C0C0C0"/>
                  </a:outerShdw>
                </a:effectLst>
                <a:latin typeface="Arial Unicode MS" panose="020B0604020202020204" pitchFamily="50" charset="-128"/>
                <a:ea typeface="Arial Unicode MS" panose="020B0604020202020204" pitchFamily="50" charset="-128"/>
                <a:cs typeface="Arial Unicode MS" panose="020B0604020202020204" pitchFamily="50" charset="-128"/>
              </a:rPr>
              <a:t>R8-MEND</a:t>
            </a:r>
          </a:p>
        </p:txBody>
      </p:sp>
      <p:sp>
        <p:nvSpPr>
          <p:cNvPr id="15798" name="AutoShape 638"/>
          <p:cNvSpPr>
            <a:spLocks noChangeAspect="1" noChangeArrowheads="1" noTextEdit="1"/>
          </p:cNvSpPr>
          <p:nvPr/>
        </p:nvSpPr>
        <p:spPr bwMode="auto">
          <a:xfrm>
            <a:off x="5832475" y="1055688"/>
            <a:ext cx="2952750" cy="1925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799" name="Rectangle 639"/>
          <p:cNvSpPr>
            <a:spLocks noChangeArrowheads="1"/>
          </p:cNvSpPr>
          <p:nvPr/>
        </p:nvSpPr>
        <p:spPr bwMode="auto">
          <a:xfrm>
            <a:off x="5867400" y="1089025"/>
            <a:ext cx="2882900" cy="18637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00" name="Rectangle 640"/>
          <p:cNvSpPr>
            <a:spLocks noChangeArrowheads="1"/>
          </p:cNvSpPr>
          <p:nvPr/>
        </p:nvSpPr>
        <p:spPr bwMode="auto">
          <a:xfrm>
            <a:off x="5948363" y="1136650"/>
            <a:ext cx="2735262" cy="17430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01" name="Line 641"/>
          <p:cNvSpPr>
            <a:spLocks noChangeShapeType="1"/>
          </p:cNvSpPr>
          <p:nvPr/>
        </p:nvSpPr>
        <p:spPr bwMode="auto">
          <a:xfrm>
            <a:off x="5948363" y="2446338"/>
            <a:ext cx="2735262" cy="1587"/>
          </a:xfrm>
          <a:prstGeom prst="line">
            <a:avLst/>
          </a:prstGeom>
          <a:noFill/>
          <a:ln w="25400">
            <a:solidFill>
              <a:srgbClr val="808080"/>
            </a:solidFill>
            <a:prstDash val="sysDot"/>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02" name="Line 642"/>
          <p:cNvSpPr>
            <a:spLocks noChangeShapeType="1"/>
          </p:cNvSpPr>
          <p:nvPr/>
        </p:nvSpPr>
        <p:spPr bwMode="auto">
          <a:xfrm>
            <a:off x="5948363" y="2011363"/>
            <a:ext cx="2735262" cy="1587"/>
          </a:xfrm>
          <a:prstGeom prst="line">
            <a:avLst/>
          </a:prstGeom>
          <a:noFill/>
          <a:ln w="25400">
            <a:solidFill>
              <a:srgbClr val="808080"/>
            </a:solidFill>
            <a:prstDash val="sysDot"/>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03" name="Line 643"/>
          <p:cNvSpPr>
            <a:spLocks noChangeShapeType="1"/>
          </p:cNvSpPr>
          <p:nvPr/>
        </p:nvSpPr>
        <p:spPr bwMode="auto">
          <a:xfrm>
            <a:off x="5948363" y="1570038"/>
            <a:ext cx="2735262" cy="1587"/>
          </a:xfrm>
          <a:prstGeom prst="line">
            <a:avLst/>
          </a:prstGeom>
          <a:noFill/>
          <a:ln w="25400">
            <a:solidFill>
              <a:srgbClr val="808080"/>
            </a:solidFill>
            <a:prstDash val="sysDot"/>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04" name="Line 644"/>
          <p:cNvSpPr>
            <a:spLocks noChangeShapeType="1"/>
          </p:cNvSpPr>
          <p:nvPr/>
        </p:nvSpPr>
        <p:spPr bwMode="auto">
          <a:xfrm>
            <a:off x="5948363" y="1136650"/>
            <a:ext cx="2735262" cy="0"/>
          </a:xfrm>
          <a:prstGeom prst="line">
            <a:avLst/>
          </a:prstGeom>
          <a:noFill/>
          <a:ln w="0">
            <a:solidFill>
              <a:srgbClr val="C0C0C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05" name="Rectangle 645"/>
          <p:cNvSpPr>
            <a:spLocks noChangeArrowheads="1"/>
          </p:cNvSpPr>
          <p:nvPr/>
        </p:nvSpPr>
        <p:spPr bwMode="auto">
          <a:xfrm>
            <a:off x="5948363" y="1136650"/>
            <a:ext cx="2735262" cy="1743075"/>
          </a:xfrm>
          <a:prstGeom prst="rect">
            <a:avLst/>
          </a:prstGeom>
          <a:noFill/>
          <a:ln w="254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06" name="Rectangle 646"/>
          <p:cNvSpPr>
            <a:spLocks noChangeArrowheads="1"/>
          </p:cNvSpPr>
          <p:nvPr/>
        </p:nvSpPr>
        <p:spPr bwMode="auto">
          <a:xfrm>
            <a:off x="6096000" y="2432050"/>
            <a:ext cx="608013" cy="447675"/>
          </a:xfrm>
          <a:prstGeom prst="rect">
            <a:avLst/>
          </a:prstGeom>
          <a:solidFill>
            <a:srgbClr val="333333"/>
          </a:solidFill>
          <a:ln w="19050">
            <a:solidFill>
              <a:srgbClr val="000000"/>
            </a:solidFill>
            <a:miter lim="800000"/>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07" name="Rectangle 647"/>
          <p:cNvSpPr>
            <a:spLocks noChangeArrowheads="1"/>
          </p:cNvSpPr>
          <p:nvPr/>
        </p:nvSpPr>
        <p:spPr bwMode="auto">
          <a:xfrm>
            <a:off x="7008813" y="1417638"/>
            <a:ext cx="608012" cy="1462087"/>
          </a:xfrm>
          <a:prstGeom prst="rect">
            <a:avLst/>
          </a:prstGeom>
          <a:solidFill>
            <a:srgbClr val="333333"/>
          </a:solidFill>
          <a:ln w="19050">
            <a:solidFill>
              <a:srgbClr val="000000"/>
            </a:solidFill>
            <a:miter lim="800000"/>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08" name="Rectangle 648"/>
          <p:cNvSpPr>
            <a:spLocks noChangeArrowheads="1"/>
          </p:cNvSpPr>
          <p:nvPr/>
        </p:nvSpPr>
        <p:spPr bwMode="auto">
          <a:xfrm>
            <a:off x="7920038" y="1397000"/>
            <a:ext cx="608012" cy="1482725"/>
          </a:xfrm>
          <a:prstGeom prst="rect">
            <a:avLst/>
          </a:prstGeom>
          <a:gradFill rotWithShape="1">
            <a:gsLst>
              <a:gs pos="0">
                <a:srgbClr val="99CC00"/>
              </a:gs>
              <a:gs pos="50000">
                <a:srgbClr val="CCFF99"/>
              </a:gs>
              <a:gs pos="100000">
                <a:srgbClr val="99CC00"/>
              </a:gs>
            </a:gsLst>
            <a:lin ang="0" scaled="1"/>
          </a:gradFill>
          <a:ln w="19050">
            <a:solidFill>
              <a:srgbClr val="000000"/>
            </a:solidFill>
            <a:miter lim="800000"/>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09" name="Line 649"/>
          <p:cNvSpPr>
            <a:spLocks noChangeShapeType="1"/>
          </p:cNvSpPr>
          <p:nvPr/>
        </p:nvSpPr>
        <p:spPr bwMode="auto">
          <a:xfrm flipV="1">
            <a:off x="6400800" y="2284413"/>
            <a:ext cx="0" cy="1476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10" name="Line 650"/>
          <p:cNvSpPr>
            <a:spLocks noChangeShapeType="1"/>
          </p:cNvSpPr>
          <p:nvPr/>
        </p:nvSpPr>
        <p:spPr bwMode="auto">
          <a:xfrm>
            <a:off x="6380163" y="2284413"/>
            <a:ext cx="47625"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11" name="Line 651"/>
          <p:cNvSpPr>
            <a:spLocks noChangeShapeType="1"/>
          </p:cNvSpPr>
          <p:nvPr/>
        </p:nvSpPr>
        <p:spPr bwMode="auto">
          <a:xfrm flipV="1">
            <a:off x="7312025" y="1382713"/>
            <a:ext cx="1588" cy="349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12" name="Line 652"/>
          <p:cNvSpPr>
            <a:spLocks noChangeShapeType="1"/>
          </p:cNvSpPr>
          <p:nvPr/>
        </p:nvSpPr>
        <p:spPr bwMode="auto">
          <a:xfrm>
            <a:off x="7291388" y="1382713"/>
            <a:ext cx="47625"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13" name="Line 653"/>
          <p:cNvSpPr>
            <a:spLocks noChangeShapeType="1"/>
          </p:cNvSpPr>
          <p:nvPr/>
        </p:nvSpPr>
        <p:spPr bwMode="auto">
          <a:xfrm flipV="1">
            <a:off x="8223250" y="1290638"/>
            <a:ext cx="1588" cy="1063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14" name="Line 654"/>
          <p:cNvSpPr>
            <a:spLocks noChangeShapeType="1"/>
          </p:cNvSpPr>
          <p:nvPr/>
        </p:nvSpPr>
        <p:spPr bwMode="auto">
          <a:xfrm>
            <a:off x="8204200" y="1290638"/>
            <a:ext cx="476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15" name="Line 655"/>
          <p:cNvSpPr>
            <a:spLocks noChangeShapeType="1"/>
          </p:cNvSpPr>
          <p:nvPr/>
        </p:nvSpPr>
        <p:spPr bwMode="auto">
          <a:xfrm>
            <a:off x="5948363" y="1136650"/>
            <a:ext cx="0" cy="17430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16" name="Line 656"/>
          <p:cNvSpPr>
            <a:spLocks noChangeShapeType="1"/>
          </p:cNvSpPr>
          <p:nvPr/>
        </p:nvSpPr>
        <p:spPr bwMode="auto">
          <a:xfrm>
            <a:off x="5948363" y="2879725"/>
            <a:ext cx="25400"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17" name="Line 657"/>
          <p:cNvSpPr>
            <a:spLocks noChangeShapeType="1"/>
          </p:cNvSpPr>
          <p:nvPr/>
        </p:nvSpPr>
        <p:spPr bwMode="auto">
          <a:xfrm>
            <a:off x="5948363" y="2446338"/>
            <a:ext cx="2540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18" name="Line 658"/>
          <p:cNvSpPr>
            <a:spLocks noChangeShapeType="1"/>
          </p:cNvSpPr>
          <p:nvPr/>
        </p:nvSpPr>
        <p:spPr bwMode="auto">
          <a:xfrm>
            <a:off x="5948363" y="2011363"/>
            <a:ext cx="2540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19" name="Line 659"/>
          <p:cNvSpPr>
            <a:spLocks noChangeShapeType="1"/>
          </p:cNvSpPr>
          <p:nvPr/>
        </p:nvSpPr>
        <p:spPr bwMode="auto">
          <a:xfrm>
            <a:off x="5948363" y="1570038"/>
            <a:ext cx="2540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20" name="Line 660"/>
          <p:cNvSpPr>
            <a:spLocks noChangeShapeType="1"/>
          </p:cNvSpPr>
          <p:nvPr/>
        </p:nvSpPr>
        <p:spPr bwMode="auto">
          <a:xfrm>
            <a:off x="5948363" y="1136650"/>
            <a:ext cx="2540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21" name="Line 661"/>
          <p:cNvSpPr>
            <a:spLocks noChangeShapeType="1"/>
          </p:cNvSpPr>
          <p:nvPr/>
        </p:nvSpPr>
        <p:spPr bwMode="auto">
          <a:xfrm>
            <a:off x="5948363" y="2879725"/>
            <a:ext cx="2735262"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22" name="Line 662"/>
          <p:cNvSpPr>
            <a:spLocks noChangeShapeType="1"/>
          </p:cNvSpPr>
          <p:nvPr/>
        </p:nvSpPr>
        <p:spPr bwMode="auto">
          <a:xfrm flipV="1">
            <a:off x="5948363" y="2854325"/>
            <a:ext cx="0"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23" name="Line 663"/>
          <p:cNvSpPr>
            <a:spLocks noChangeShapeType="1"/>
          </p:cNvSpPr>
          <p:nvPr/>
        </p:nvSpPr>
        <p:spPr bwMode="auto">
          <a:xfrm flipV="1">
            <a:off x="6859588" y="2854325"/>
            <a:ext cx="1587"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24" name="Line 664"/>
          <p:cNvSpPr>
            <a:spLocks noChangeShapeType="1"/>
          </p:cNvSpPr>
          <p:nvPr/>
        </p:nvSpPr>
        <p:spPr bwMode="auto">
          <a:xfrm flipV="1">
            <a:off x="7772400" y="2854325"/>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25" name="Line 665"/>
          <p:cNvSpPr>
            <a:spLocks noChangeShapeType="1"/>
          </p:cNvSpPr>
          <p:nvPr/>
        </p:nvSpPr>
        <p:spPr bwMode="auto">
          <a:xfrm flipV="1">
            <a:off x="8683625" y="2854325"/>
            <a:ext cx="1588" cy="254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26" name="Text Box 666"/>
          <p:cNvSpPr txBox="1">
            <a:spLocks noChangeArrowheads="1"/>
          </p:cNvSpPr>
          <p:nvPr/>
        </p:nvSpPr>
        <p:spPr bwMode="auto">
          <a:xfrm>
            <a:off x="6011863" y="1158875"/>
            <a:ext cx="720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b="1">
                <a:latin typeface="Arial Unicode MS" panose="020B0604020202020204" pitchFamily="50" charset="-128"/>
                <a:ea typeface="Arial Unicode MS" panose="020B0604020202020204" pitchFamily="50" charset="-128"/>
                <a:cs typeface="Arial Unicode MS" panose="020B0604020202020204" pitchFamily="50" charset="-128"/>
              </a:rPr>
              <a:t>HeLa</a:t>
            </a:r>
          </a:p>
        </p:txBody>
      </p:sp>
      <p:sp>
        <p:nvSpPr>
          <p:cNvPr id="15827" name="Text Box 667"/>
          <p:cNvSpPr txBox="1">
            <a:spLocks noChangeArrowheads="1"/>
          </p:cNvSpPr>
          <p:nvPr/>
        </p:nvSpPr>
        <p:spPr bwMode="auto">
          <a:xfrm>
            <a:off x="5480050" y="2579688"/>
            <a:ext cx="487634" cy="48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lnSpc>
                <a:spcPct val="160000"/>
              </a:lnSpc>
            </a:pPr>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sz="1600" baseline="30000">
                <a:latin typeface="Arial Unicode MS" panose="020B0604020202020204" pitchFamily="50" charset="-128"/>
                <a:ea typeface="Arial Unicode MS" panose="020B0604020202020204" pitchFamily="50" charset="-128"/>
                <a:cs typeface="Arial Unicode MS" panose="020B0604020202020204" pitchFamily="50" charset="-128"/>
              </a:rPr>
              <a:t>5</a:t>
            </a:r>
          </a:p>
        </p:txBody>
      </p:sp>
      <p:sp>
        <p:nvSpPr>
          <p:cNvPr id="15828" name="Text Box 668"/>
          <p:cNvSpPr txBox="1">
            <a:spLocks noChangeArrowheads="1"/>
          </p:cNvSpPr>
          <p:nvPr/>
        </p:nvSpPr>
        <p:spPr bwMode="auto">
          <a:xfrm>
            <a:off x="5480050" y="2147888"/>
            <a:ext cx="487634" cy="48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lnSpc>
                <a:spcPct val="160000"/>
              </a:lnSpc>
            </a:pPr>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sz="1600" baseline="30000">
                <a:latin typeface="Arial Unicode MS" panose="020B0604020202020204" pitchFamily="50" charset="-128"/>
                <a:ea typeface="Arial Unicode MS" panose="020B0604020202020204" pitchFamily="50" charset="-128"/>
                <a:cs typeface="Arial Unicode MS" panose="020B0604020202020204" pitchFamily="50" charset="-128"/>
              </a:rPr>
              <a:t>6</a:t>
            </a:r>
          </a:p>
        </p:txBody>
      </p:sp>
      <p:sp>
        <p:nvSpPr>
          <p:cNvPr id="15829" name="Text Box 669"/>
          <p:cNvSpPr txBox="1">
            <a:spLocks noChangeArrowheads="1"/>
          </p:cNvSpPr>
          <p:nvPr/>
        </p:nvSpPr>
        <p:spPr bwMode="auto">
          <a:xfrm>
            <a:off x="5483225" y="1714500"/>
            <a:ext cx="487634" cy="48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lnSpc>
                <a:spcPct val="160000"/>
              </a:lnSpc>
            </a:pPr>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sz="1600" baseline="30000">
                <a:latin typeface="Arial Unicode MS" panose="020B0604020202020204" pitchFamily="50" charset="-128"/>
                <a:ea typeface="Arial Unicode MS" panose="020B0604020202020204" pitchFamily="50" charset="-128"/>
                <a:cs typeface="Arial Unicode MS" panose="020B0604020202020204" pitchFamily="50" charset="-128"/>
              </a:rPr>
              <a:t>7</a:t>
            </a:r>
          </a:p>
        </p:txBody>
      </p:sp>
      <p:sp>
        <p:nvSpPr>
          <p:cNvPr id="15830" name="Text Box 670"/>
          <p:cNvSpPr txBox="1">
            <a:spLocks noChangeArrowheads="1"/>
          </p:cNvSpPr>
          <p:nvPr/>
        </p:nvSpPr>
        <p:spPr bwMode="auto">
          <a:xfrm>
            <a:off x="5480050" y="1255713"/>
            <a:ext cx="487634" cy="48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lnSpc>
                <a:spcPct val="160000"/>
              </a:lnSpc>
            </a:pPr>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sz="1600" baseline="30000">
                <a:latin typeface="Arial Unicode MS" panose="020B0604020202020204" pitchFamily="50" charset="-128"/>
                <a:ea typeface="Arial Unicode MS" panose="020B0604020202020204" pitchFamily="50" charset="-128"/>
                <a:cs typeface="Arial Unicode MS" panose="020B0604020202020204" pitchFamily="50" charset="-128"/>
              </a:rPr>
              <a:t>8</a:t>
            </a:r>
          </a:p>
        </p:txBody>
      </p:sp>
      <p:sp>
        <p:nvSpPr>
          <p:cNvPr id="15831" name="Text Box 671"/>
          <p:cNvSpPr txBox="1">
            <a:spLocks noChangeArrowheads="1"/>
          </p:cNvSpPr>
          <p:nvPr/>
        </p:nvSpPr>
        <p:spPr bwMode="auto">
          <a:xfrm>
            <a:off x="5478463" y="808038"/>
            <a:ext cx="487634" cy="48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lnSpc>
                <a:spcPct val="160000"/>
              </a:lnSpc>
            </a:pPr>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sz="1600" baseline="30000">
                <a:latin typeface="Arial Unicode MS" panose="020B0604020202020204" pitchFamily="50" charset="-128"/>
                <a:ea typeface="Arial Unicode MS" panose="020B0604020202020204" pitchFamily="50" charset="-128"/>
                <a:cs typeface="Arial Unicode MS" panose="020B0604020202020204" pitchFamily="50" charset="-128"/>
              </a:rPr>
              <a:t>9</a:t>
            </a:r>
          </a:p>
        </p:txBody>
      </p:sp>
      <p:sp>
        <p:nvSpPr>
          <p:cNvPr id="15832" name="Text Box 672"/>
          <p:cNvSpPr txBox="1">
            <a:spLocks noChangeArrowheads="1"/>
          </p:cNvSpPr>
          <p:nvPr/>
        </p:nvSpPr>
        <p:spPr bwMode="auto">
          <a:xfrm>
            <a:off x="5824538" y="5783263"/>
            <a:ext cx="487634" cy="48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lnSpc>
                <a:spcPct val="160000"/>
              </a:lnSpc>
            </a:pPr>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sz="1600" baseline="30000">
                <a:latin typeface="Arial Unicode MS" panose="020B0604020202020204" pitchFamily="50" charset="-128"/>
                <a:ea typeface="Arial Unicode MS" panose="020B0604020202020204" pitchFamily="50" charset="-128"/>
                <a:cs typeface="Arial Unicode MS" panose="020B0604020202020204" pitchFamily="50" charset="-128"/>
              </a:rPr>
              <a:t>5</a:t>
            </a:r>
          </a:p>
        </p:txBody>
      </p:sp>
      <p:sp>
        <p:nvSpPr>
          <p:cNvPr id="15833" name="Text Box 673"/>
          <p:cNvSpPr txBox="1">
            <a:spLocks noChangeArrowheads="1"/>
          </p:cNvSpPr>
          <p:nvPr/>
        </p:nvSpPr>
        <p:spPr bwMode="auto">
          <a:xfrm>
            <a:off x="5815013" y="5381625"/>
            <a:ext cx="487634" cy="48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lnSpc>
                <a:spcPct val="160000"/>
              </a:lnSpc>
            </a:pPr>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sz="1600" baseline="30000">
                <a:latin typeface="Arial Unicode MS" panose="020B0604020202020204" pitchFamily="50" charset="-128"/>
                <a:ea typeface="Arial Unicode MS" panose="020B0604020202020204" pitchFamily="50" charset="-128"/>
                <a:cs typeface="Arial Unicode MS" panose="020B0604020202020204" pitchFamily="50" charset="-128"/>
              </a:rPr>
              <a:t>6</a:t>
            </a:r>
          </a:p>
        </p:txBody>
      </p:sp>
      <p:sp>
        <p:nvSpPr>
          <p:cNvPr id="15834" name="Text Box 674"/>
          <p:cNvSpPr txBox="1">
            <a:spLocks noChangeArrowheads="1"/>
          </p:cNvSpPr>
          <p:nvPr/>
        </p:nvSpPr>
        <p:spPr bwMode="auto">
          <a:xfrm>
            <a:off x="5810250" y="4978400"/>
            <a:ext cx="487634" cy="48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lnSpc>
                <a:spcPct val="160000"/>
              </a:lnSpc>
            </a:pPr>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sz="1600" baseline="30000">
                <a:latin typeface="Arial Unicode MS" panose="020B0604020202020204" pitchFamily="50" charset="-128"/>
                <a:ea typeface="Arial Unicode MS" panose="020B0604020202020204" pitchFamily="50" charset="-128"/>
                <a:cs typeface="Arial Unicode MS" panose="020B0604020202020204" pitchFamily="50" charset="-128"/>
              </a:rPr>
              <a:t>7</a:t>
            </a:r>
          </a:p>
        </p:txBody>
      </p:sp>
      <p:sp>
        <p:nvSpPr>
          <p:cNvPr id="15835" name="Text Box 675"/>
          <p:cNvSpPr txBox="1">
            <a:spLocks noChangeArrowheads="1"/>
          </p:cNvSpPr>
          <p:nvPr/>
        </p:nvSpPr>
        <p:spPr bwMode="auto">
          <a:xfrm>
            <a:off x="5838825" y="6099175"/>
            <a:ext cx="487634" cy="48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lnSpc>
                <a:spcPct val="160000"/>
              </a:lnSpc>
            </a:pPr>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sz="1600" baseline="30000">
                <a:latin typeface="Arial Unicode MS" panose="020B0604020202020204" pitchFamily="50" charset="-128"/>
                <a:ea typeface="Arial Unicode MS" panose="020B0604020202020204" pitchFamily="50" charset="-128"/>
                <a:cs typeface="Arial Unicode MS" panose="020B0604020202020204" pitchFamily="50" charset="-128"/>
              </a:rPr>
              <a:t>4</a:t>
            </a:r>
          </a:p>
        </p:txBody>
      </p:sp>
      <p:sp>
        <p:nvSpPr>
          <p:cNvPr id="15836" name="Text Box 676"/>
          <p:cNvSpPr txBox="1">
            <a:spLocks noChangeArrowheads="1"/>
          </p:cNvSpPr>
          <p:nvPr/>
        </p:nvSpPr>
        <p:spPr bwMode="auto">
          <a:xfrm>
            <a:off x="5826125" y="4610100"/>
            <a:ext cx="487634" cy="48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lnSpc>
                <a:spcPct val="160000"/>
              </a:lnSpc>
            </a:pPr>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sz="1600" baseline="30000">
                <a:latin typeface="Arial Unicode MS" panose="020B0604020202020204" pitchFamily="50" charset="-128"/>
                <a:ea typeface="Arial Unicode MS" panose="020B0604020202020204" pitchFamily="50" charset="-128"/>
                <a:cs typeface="Arial Unicode MS" panose="020B0604020202020204" pitchFamily="50" charset="-128"/>
              </a:rPr>
              <a:t>8</a:t>
            </a:r>
          </a:p>
        </p:txBody>
      </p:sp>
      <p:sp>
        <p:nvSpPr>
          <p:cNvPr id="15837" name="Text Box 677"/>
          <p:cNvSpPr txBox="1">
            <a:spLocks noChangeArrowheads="1"/>
          </p:cNvSpPr>
          <p:nvPr/>
        </p:nvSpPr>
        <p:spPr bwMode="auto">
          <a:xfrm>
            <a:off x="5810250" y="4264025"/>
            <a:ext cx="487634" cy="48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lnSpc>
                <a:spcPct val="160000"/>
              </a:lnSpc>
            </a:pPr>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sz="1600" baseline="30000">
                <a:latin typeface="Arial Unicode MS" panose="020B0604020202020204" pitchFamily="50" charset="-128"/>
                <a:ea typeface="Arial Unicode MS" panose="020B0604020202020204" pitchFamily="50" charset="-128"/>
                <a:cs typeface="Arial Unicode MS" panose="020B0604020202020204" pitchFamily="50" charset="-128"/>
              </a:rPr>
              <a:t>9</a:t>
            </a:r>
          </a:p>
        </p:txBody>
      </p:sp>
      <p:sp>
        <p:nvSpPr>
          <p:cNvPr id="15838" name="Text Box 3"/>
          <p:cNvSpPr txBox="1">
            <a:spLocks noChangeArrowheads="1"/>
          </p:cNvSpPr>
          <p:nvPr/>
        </p:nvSpPr>
        <p:spPr bwMode="auto">
          <a:xfrm>
            <a:off x="142875" y="60325"/>
            <a:ext cx="8893175"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lnSpc>
                <a:spcPct val="85000"/>
              </a:lnSpc>
            </a:pPr>
            <a:r>
              <a:rPr lang="en-US" altLang="ja-JP" sz="320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Transfection activity of R8-MEND in dividing and non-dividing cells</a:t>
            </a:r>
          </a:p>
        </p:txBody>
      </p:sp>
      <p:grpSp>
        <p:nvGrpSpPr>
          <p:cNvPr id="4" name="グループ化 3"/>
          <p:cNvGrpSpPr>
            <a:grpSpLocks noChangeAspect="1"/>
          </p:cNvGrpSpPr>
          <p:nvPr/>
        </p:nvGrpSpPr>
        <p:grpSpPr>
          <a:xfrm>
            <a:off x="101947" y="2272397"/>
            <a:ext cx="4825127" cy="3412261"/>
            <a:chOff x="476250" y="1006216"/>
            <a:chExt cx="3717333" cy="2628846"/>
          </a:xfrm>
        </p:grpSpPr>
        <p:sp>
          <p:nvSpPr>
            <p:cNvPr id="1878" name="Rectangle 5"/>
            <p:cNvSpPr>
              <a:spLocks noChangeArrowheads="1"/>
            </p:cNvSpPr>
            <p:nvPr/>
          </p:nvSpPr>
          <p:spPr bwMode="auto">
            <a:xfrm>
              <a:off x="476250" y="1012824"/>
              <a:ext cx="3679825" cy="2622238"/>
            </a:xfrm>
            <a:prstGeom prst="rect">
              <a:avLst/>
            </a:prstGeom>
            <a:gradFill rotWithShape="1">
              <a:gsLst>
                <a:gs pos="0">
                  <a:srgbClr val="FFFFFF"/>
                </a:gs>
                <a:gs pos="100000">
                  <a:srgbClr val="DDDDDD"/>
                </a:gs>
              </a:gsLst>
              <a:path path="shape">
                <a:fillToRect l="50000" t="50000" r="50000" b="50000"/>
              </a:path>
            </a:gra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79" name="Text Box 6"/>
            <p:cNvSpPr txBox="1">
              <a:spLocks noChangeArrowheads="1"/>
            </p:cNvSpPr>
            <p:nvPr/>
          </p:nvSpPr>
          <p:spPr bwMode="auto">
            <a:xfrm>
              <a:off x="2826299" y="3093016"/>
              <a:ext cx="1057275" cy="284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r>
                <a:rPr lang="en-US" altLang="ja-JP" b="1"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Stearyl-R8</a:t>
              </a:r>
            </a:p>
          </p:txBody>
        </p:sp>
        <p:sp>
          <p:nvSpPr>
            <p:cNvPr id="1880" name="Rectangle 7"/>
            <p:cNvSpPr>
              <a:spLocks noChangeArrowheads="1"/>
            </p:cNvSpPr>
            <p:nvPr/>
          </p:nvSpPr>
          <p:spPr bwMode="auto">
            <a:xfrm>
              <a:off x="2385565" y="3320484"/>
              <a:ext cx="1787251" cy="284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ja-JP" b="1" i="0" u="none" strike="noStrike" kern="0" cap="none" spc="0" normalizeH="0" baseline="0" noProof="0" dirty="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rPr>
                <a:t>CH</a:t>
              </a:r>
              <a:r>
                <a:rPr kumimoji="1" lang="en-US" altLang="ja-JP" b="1" i="0" u="none" strike="noStrike" kern="0" cap="none" spc="0" normalizeH="0" baseline="-25000" noProof="0" dirty="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rPr>
                <a:t>3</a:t>
              </a:r>
              <a:r>
                <a:rPr kumimoji="1" lang="en-US" altLang="ja-JP" b="1" i="0" u="none" strike="noStrike" kern="0" cap="none" spc="0" normalizeH="0" baseline="0" noProof="0" dirty="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rPr>
                <a:t>(CH</a:t>
              </a:r>
              <a:r>
                <a:rPr kumimoji="1" lang="en-US" altLang="ja-JP" b="1" i="0" u="none" strike="noStrike" kern="0" cap="none" spc="0" normalizeH="0" baseline="-25000" noProof="0" dirty="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rPr>
                <a:t>2</a:t>
              </a:r>
              <a:r>
                <a:rPr kumimoji="1" lang="en-US" altLang="ja-JP" b="1" i="0" u="none" strike="noStrike" kern="0" cap="none" spc="0" normalizeH="0" baseline="0" noProof="0" dirty="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rPr>
                <a:t>)</a:t>
              </a:r>
              <a:r>
                <a:rPr kumimoji="1" lang="en-US" altLang="ja-JP" b="1" i="0" u="none" strike="noStrike" kern="0" cap="none" spc="0" normalizeH="0" baseline="-25000" noProof="0" dirty="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rPr>
                <a:t>16</a:t>
              </a:r>
              <a:r>
                <a:rPr kumimoji="1" lang="en-US" altLang="ja-JP" b="1" i="0" u="none" strike="noStrike" kern="0" cap="none" spc="0" normalizeH="0" baseline="0" noProof="0" dirty="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rPr>
                <a:t>CONH</a:t>
              </a:r>
              <a:r>
                <a:rPr kumimoji="1" lang="en-US" altLang="ja-JP" b="1" i="0" u="none" strike="noStrike" kern="0" cap="none" spc="0" normalizeH="0" baseline="0" noProof="0" dirty="0" smtClean="0">
                  <a:ln>
                    <a:noFill/>
                  </a:ln>
                  <a:solidFill>
                    <a:srgbClr val="EF0606"/>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rPr>
                <a:t>R8</a:t>
              </a:r>
            </a:p>
          </p:txBody>
        </p:sp>
        <p:sp>
          <p:nvSpPr>
            <p:cNvPr id="1881" name="Text Box 8"/>
            <p:cNvSpPr txBox="1">
              <a:spLocks noChangeArrowheads="1"/>
            </p:cNvSpPr>
            <p:nvPr/>
          </p:nvSpPr>
          <p:spPr bwMode="auto">
            <a:xfrm>
              <a:off x="3003891" y="1441291"/>
              <a:ext cx="1189692" cy="433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lnSpc>
                  <a:spcPct val="85000"/>
                </a:lnSpc>
                <a:spcBef>
                  <a:spcPct val="0"/>
                </a:spcBef>
                <a:spcAft>
                  <a:spcPct val="0"/>
                </a:spcAft>
              </a:pPr>
              <a:r>
                <a:rPr lang="en-US" altLang="ja-JP" b="1"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RRRRRRRR</a:t>
              </a:r>
            </a:p>
            <a:p>
              <a:pPr eaLnBrk="1" fontAlgn="base" hangingPunct="1">
                <a:lnSpc>
                  <a:spcPct val="85000"/>
                </a:lnSpc>
                <a:spcBef>
                  <a:spcPct val="0"/>
                </a:spcBef>
                <a:spcAft>
                  <a:spcPct val="0"/>
                </a:spcAft>
              </a:pPr>
              <a:r>
                <a:rPr lang="en-US" altLang="ja-JP" b="1"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(R8) peptide</a:t>
              </a:r>
            </a:p>
          </p:txBody>
        </p:sp>
        <p:sp>
          <p:nvSpPr>
            <p:cNvPr id="1882" name="Text Box 9"/>
            <p:cNvSpPr txBox="1">
              <a:spLocks noChangeArrowheads="1"/>
            </p:cNvSpPr>
            <p:nvPr/>
          </p:nvSpPr>
          <p:spPr bwMode="auto">
            <a:xfrm>
              <a:off x="533400" y="1006216"/>
              <a:ext cx="900112" cy="49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r>
                <a:rPr lang="en-US" altLang="ja-JP" b="1"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Lipid envelope</a:t>
              </a:r>
            </a:p>
          </p:txBody>
        </p:sp>
        <p:sp>
          <p:nvSpPr>
            <p:cNvPr id="1883" name="Text Box 10"/>
            <p:cNvSpPr txBox="1">
              <a:spLocks noChangeArrowheads="1"/>
            </p:cNvSpPr>
            <p:nvPr/>
          </p:nvSpPr>
          <p:spPr bwMode="auto">
            <a:xfrm>
              <a:off x="506413" y="2936081"/>
              <a:ext cx="1084262" cy="49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r>
                <a:rPr lang="en-US" altLang="ja-JP" b="1" dirty="0"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rPr>
                <a:t>Condensed DNA core</a:t>
              </a:r>
            </a:p>
          </p:txBody>
        </p:sp>
        <p:sp>
          <p:nvSpPr>
            <p:cNvPr id="1884" name="Oval 11"/>
            <p:cNvSpPr>
              <a:spLocks noChangeAspect="1" noChangeArrowheads="1"/>
            </p:cNvSpPr>
            <p:nvPr/>
          </p:nvSpPr>
          <p:spPr bwMode="auto">
            <a:xfrm>
              <a:off x="1163638" y="1293813"/>
              <a:ext cx="1847850" cy="1836738"/>
            </a:xfrm>
            <a:prstGeom prst="ellipse">
              <a:avLst/>
            </a:prstGeom>
            <a:gradFill rotWithShape="1">
              <a:gsLst>
                <a:gs pos="0">
                  <a:srgbClr val="FFFFFF"/>
                </a:gs>
                <a:gs pos="100000">
                  <a:srgbClr val="ABABFF"/>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85" name="Oval 12"/>
            <p:cNvSpPr>
              <a:spLocks noChangeAspect="1" noChangeArrowheads="1"/>
            </p:cNvSpPr>
            <p:nvPr/>
          </p:nvSpPr>
          <p:spPr bwMode="auto">
            <a:xfrm>
              <a:off x="1189038" y="1325563"/>
              <a:ext cx="1808162" cy="1776413"/>
            </a:xfrm>
            <a:prstGeom prst="ellipse">
              <a:avLst/>
            </a:prstGeom>
            <a:gradFill rotWithShape="1">
              <a:gsLst>
                <a:gs pos="0">
                  <a:srgbClr val="ABABFF"/>
                </a:gs>
                <a:gs pos="50000">
                  <a:srgbClr val="E5E5FF"/>
                </a:gs>
                <a:gs pos="100000">
                  <a:srgbClr val="ABABFF"/>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86" name="Oval 13"/>
            <p:cNvSpPr>
              <a:spLocks noChangeAspect="1" noChangeArrowheads="1"/>
            </p:cNvSpPr>
            <p:nvPr/>
          </p:nvSpPr>
          <p:spPr bwMode="auto">
            <a:xfrm>
              <a:off x="1381125" y="1497013"/>
              <a:ext cx="1397000" cy="1398588"/>
            </a:xfrm>
            <a:prstGeom prst="ellipse">
              <a:avLst/>
            </a:prstGeom>
            <a:gradFill rotWithShape="1">
              <a:gsLst>
                <a:gs pos="0">
                  <a:srgbClr val="E5E5FF"/>
                </a:gs>
                <a:gs pos="100000">
                  <a:srgbClr val="9B9BFF"/>
                </a:gs>
              </a:gsLst>
              <a:lin ang="18900000" scaled="1"/>
            </a:gradFill>
            <a:ln w="9525">
              <a:solidFill>
                <a:srgbClr val="92D050"/>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87" name="AutoShape 14"/>
            <p:cNvSpPr>
              <a:spLocks noChangeAspect="1" noChangeArrowheads="1"/>
            </p:cNvSpPr>
            <p:nvPr/>
          </p:nvSpPr>
          <p:spPr bwMode="auto">
            <a:xfrm rot="9620311">
              <a:off x="2254250" y="3116263"/>
              <a:ext cx="49212" cy="55563"/>
            </a:xfrm>
            <a:prstGeom prst="can">
              <a:avLst>
                <a:gd name="adj" fmla="val 28226"/>
              </a:avLst>
            </a:prstGeom>
            <a:gradFill rotWithShape="1">
              <a:gsLst>
                <a:gs pos="0">
                  <a:srgbClr val="3B3B3B"/>
                </a:gs>
                <a:gs pos="50000">
                  <a:srgbClr val="808080"/>
                </a:gs>
                <a:gs pos="100000">
                  <a:srgbClr val="3B3B3B"/>
                </a:gs>
              </a:gsLst>
              <a:lin ang="0" scaled="1"/>
            </a:gradFill>
            <a:ln w="9525">
              <a:solidFill>
                <a:srgbClr val="808080"/>
              </a:solidFill>
              <a:round/>
              <a:headEnd/>
              <a:tailEnd/>
            </a:ln>
          </p:spPr>
          <p:txBody>
            <a:bodyPr rot="10800000"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88" name="Freeform 15"/>
            <p:cNvSpPr>
              <a:spLocks noChangeAspect="1"/>
            </p:cNvSpPr>
            <p:nvPr/>
          </p:nvSpPr>
          <p:spPr bwMode="auto">
            <a:xfrm rot="13316110">
              <a:off x="2238375" y="3186113"/>
              <a:ext cx="152400" cy="74613"/>
            </a:xfrm>
            <a:custGeom>
              <a:avLst/>
              <a:gdLst>
                <a:gd name="T0" fmla="*/ 2147483647 w 89"/>
                <a:gd name="T1" fmla="*/ 2147483647 h 46"/>
                <a:gd name="T2" fmla="*/ 2147483647 w 89"/>
                <a:gd name="T3" fmla="*/ 2147483647 h 46"/>
                <a:gd name="T4" fmla="*/ 2147483647 w 89"/>
                <a:gd name="T5" fmla="*/ 2147483647 h 46"/>
                <a:gd name="T6" fmla="*/ 2147483647 w 89"/>
                <a:gd name="T7" fmla="*/ 2147483647 h 46"/>
                <a:gd name="T8" fmla="*/ 2147483647 w 89"/>
                <a:gd name="T9" fmla="*/ 2147483647 h 46"/>
                <a:gd name="T10" fmla="*/ 2147483647 w 89"/>
                <a:gd name="T11" fmla="*/ 2147483647 h 46"/>
                <a:gd name="T12" fmla="*/ 2147483647 w 89"/>
                <a:gd name="T13" fmla="*/ 2147483647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19050">
              <a:solidFill>
                <a:srgbClr val="80808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89" name="AutoShape 16"/>
            <p:cNvSpPr>
              <a:spLocks noChangeAspect="1" noChangeArrowheads="1"/>
            </p:cNvSpPr>
            <p:nvPr/>
          </p:nvSpPr>
          <p:spPr bwMode="auto">
            <a:xfrm rot="14447706">
              <a:off x="1241425" y="2625725"/>
              <a:ext cx="47625" cy="60325"/>
            </a:xfrm>
            <a:prstGeom prst="can">
              <a:avLst>
                <a:gd name="adj" fmla="val 31667"/>
              </a:avLst>
            </a:prstGeom>
            <a:gradFill rotWithShape="1">
              <a:gsLst>
                <a:gs pos="0">
                  <a:srgbClr val="3B3B3B"/>
                </a:gs>
                <a:gs pos="50000">
                  <a:srgbClr val="808080"/>
                </a:gs>
                <a:gs pos="100000">
                  <a:srgbClr val="3B3B3B"/>
                </a:gs>
              </a:gsLst>
              <a:lin ang="0" scaled="1"/>
            </a:gradFill>
            <a:ln w="9525">
              <a:solidFill>
                <a:srgbClr val="808080"/>
              </a:solidFill>
              <a:round/>
              <a:headEnd/>
              <a:tailEnd/>
            </a:ln>
          </p:spPr>
          <p:txBody>
            <a:bodyPr vert="eaVert"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90" name="Freeform 17"/>
            <p:cNvSpPr>
              <a:spLocks noChangeAspect="1"/>
            </p:cNvSpPr>
            <p:nvPr/>
          </p:nvSpPr>
          <p:spPr bwMode="auto">
            <a:xfrm rot="18143505">
              <a:off x="1116013" y="2659063"/>
              <a:ext cx="144463" cy="77787"/>
            </a:xfrm>
            <a:custGeom>
              <a:avLst/>
              <a:gdLst>
                <a:gd name="T0" fmla="*/ 2147483647 w 89"/>
                <a:gd name="T1" fmla="*/ 2147483647 h 46"/>
                <a:gd name="T2" fmla="*/ 2147483647 w 89"/>
                <a:gd name="T3" fmla="*/ 2147483647 h 46"/>
                <a:gd name="T4" fmla="*/ 2147483647 w 89"/>
                <a:gd name="T5" fmla="*/ 2147483647 h 46"/>
                <a:gd name="T6" fmla="*/ 2147483647 w 89"/>
                <a:gd name="T7" fmla="*/ 2147483647 h 46"/>
                <a:gd name="T8" fmla="*/ 2147483647 w 89"/>
                <a:gd name="T9" fmla="*/ 2147483647 h 46"/>
                <a:gd name="T10" fmla="*/ 2147483647 w 89"/>
                <a:gd name="T11" fmla="*/ 2147483647 h 46"/>
                <a:gd name="T12" fmla="*/ 2147483647 w 89"/>
                <a:gd name="T13" fmla="*/ 2147483647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19050">
              <a:solidFill>
                <a:srgbClr val="80808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91" name="AutoShape 18"/>
            <p:cNvSpPr>
              <a:spLocks noChangeAspect="1" noChangeArrowheads="1"/>
            </p:cNvSpPr>
            <p:nvPr/>
          </p:nvSpPr>
          <p:spPr bwMode="auto">
            <a:xfrm rot="6144785">
              <a:off x="2968625" y="2386013"/>
              <a:ext cx="47625" cy="55562"/>
            </a:xfrm>
            <a:prstGeom prst="can">
              <a:avLst>
                <a:gd name="adj" fmla="val 29167"/>
              </a:avLst>
            </a:prstGeom>
            <a:gradFill rotWithShape="1">
              <a:gsLst>
                <a:gs pos="0">
                  <a:srgbClr val="3B3B3B"/>
                </a:gs>
                <a:gs pos="50000">
                  <a:srgbClr val="808080"/>
                </a:gs>
                <a:gs pos="100000">
                  <a:srgbClr val="3B3B3B"/>
                </a:gs>
              </a:gsLst>
              <a:lin ang="0" scaled="1"/>
            </a:gradFill>
            <a:ln w="9525">
              <a:solidFill>
                <a:srgbClr val="808080"/>
              </a:solidFill>
              <a:round/>
              <a:headEnd/>
              <a:tailEnd/>
            </a:ln>
          </p:spPr>
          <p:txBody>
            <a:bodyPr rot="10800000" vert="eaVert"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92" name="Freeform 19"/>
            <p:cNvSpPr>
              <a:spLocks noChangeAspect="1"/>
            </p:cNvSpPr>
            <p:nvPr/>
          </p:nvSpPr>
          <p:spPr bwMode="auto">
            <a:xfrm rot="9840584">
              <a:off x="3022600" y="2382838"/>
              <a:ext cx="152400" cy="74613"/>
            </a:xfrm>
            <a:custGeom>
              <a:avLst/>
              <a:gdLst>
                <a:gd name="T0" fmla="*/ 2147483647 w 89"/>
                <a:gd name="T1" fmla="*/ 2147483647 h 46"/>
                <a:gd name="T2" fmla="*/ 2147483647 w 89"/>
                <a:gd name="T3" fmla="*/ 2147483647 h 46"/>
                <a:gd name="T4" fmla="*/ 2147483647 w 89"/>
                <a:gd name="T5" fmla="*/ 2147483647 h 46"/>
                <a:gd name="T6" fmla="*/ 2147483647 w 89"/>
                <a:gd name="T7" fmla="*/ 2147483647 h 46"/>
                <a:gd name="T8" fmla="*/ 2147483647 w 89"/>
                <a:gd name="T9" fmla="*/ 2147483647 h 46"/>
                <a:gd name="T10" fmla="*/ 2147483647 w 89"/>
                <a:gd name="T11" fmla="*/ 2147483647 h 46"/>
                <a:gd name="T12" fmla="*/ 2147483647 w 89"/>
                <a:gd name="T13" fmla="*/ 2147483647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19050">
              <a:solidFill>
                <a:srgbClr val="80808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93" name="Freeform 20"/>
            <p:cNvSpPr>
              <a:spLocks noChangeAspect="1"/>
            </p:cNvSpPr>
            <p:nvPr/>
          </p:nvSpPr>
          <p:spPr bwMode="auto">
            <a:xfrm rot="5531914">
              <a:off x="2919413" y="2244725"/>
              <a:ext cx="17463" cy="92075"/>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94" name="Freeform 21"/>
            <p:cNvSpPr>
              <a:spLocks noChangeAspect="1"/>
            </p:cNvSpPr>
            <p:nvPr/>
          </p:nvSpPr>
          <p:spPr bwMode="auto">
            <a:xfrm rot="5531914">
              <a:off x="2921000" y="2274888"/>
              <a:ext cx="12700" cy="96837"/>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95" name="Freeform 22"/>
            <p:cNvSpPr>
              <a:spLocks noChangeAspect="1"/>
            </p:cNvSpPr>
            <p:nvPr/>
          </p:nvSpPr>
          <p:spPr bwMode="auto">
            <a:xfrm rot="5684294">
              <a:off x="2917825" y="2298700"/>
              <a:ext cx="14288"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96" name="Freeform 23"/>
            <p:cNvSpPr>
              <a:spLocks noChangeAspect="1"/>
            </p:cNvSpPr>
            <p:nvPr/>
          </p:nvSpPr>
          <p:spPr bwMode="auto">
            <a:xfrm rot="5684294">
              <a:off x="2911475" y="2330450"/>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97" name="Freeform 24"/>
            <p:cNvSpPr>
              <a:spLocks noChangeAspect="1"/>
            </p:cNvSpPr>
            <p:nvPr/>
          </p:nvSpPr>
          <p:spPr bwMode="auto">
            <a:xfrm rot="17119341">
              <a:off x="2811463" y="2355850"/>
              <a:ext cx="14288"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98" name="Freeform 25"/>
            <p:cNvSpPr>
              <a:spLocks noChangeAspect="1"/>
            </p:cNvSpPr>
            <p:nvPr/>
          </p:nvSpPr>
          <p:spPr bwMode="auto">
            <a:xfrm rot="17119341">
              <a:off x="2822575" y="2324100"/>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99" name="Freeform 26"/>
            <p:cNvSpPr>
              <a:spLocks noChangeAspect="1"/>
            </p:cNvSpPr>
            <p:nvPr/>
          </p:nvSpPr>
          <p:spPr bwMode="auto">
            <a:xfrm rot="17346573">
              <a:off x="2817813" y="2312988"/>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00" name="Freeform 27"/>
            <p:cNvSpPr>
              <a:spLocks noChangeAspect="1"/>
            </p:cNvSpPr>
            <p:nvPr/>
          </p:nvSpPr>
          <p:spPr bwMode="auto">
            <a:xfrm rot="17346573">
              <a:off x="2830513" y="2282825"/>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01" name="Freeform 28"/>
            <p:cNvSpPr>
              <a:spLocks noChangeAspect="1"/>
            </p:cNvSpPr>
            <p:nvPr/>
          </p:nvSpPr>
          <p:spPr bwMode="auto">
            <a:xfrm rot="16531414">
              <a:off x="2825750" y="2252663"/>
              <a:ext cx="15875"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02" name="Freeform 29"/>
            <p:cNvSpPr>
              <a:spLocks noChangeAspect="1"/>
            </p:cNvSpPr>
            <p:nvPr/>
          </p:nvSpPr>
          <p:spPr bwMode="auto">
            <a:xfrm rot="16531414">
              <a:off x="2830513" y="2220913"/>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03" name="Freeform 30"/>
            <p:cNvSpPr>
              <a:spLocks noChangeAspect="1"/>
            </p:cNvSpPr>
            <p:nvPr/>
          </p:nvSpPr>
          <p:spPr bwMode="auto">
            <a:xfrm rot="16372441">
              <a:off x="2830513" y="2197100"/>
              <a:ext cx="15875"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04" name="Freeform 31"/>
            <p:cNvSpPr>
              <a:spLocks noChangeAspect="1"/>
            </p:cNvSpPr>
            <p:nvPr/>
          </p:nvSpPr>
          <p:spPr bwMode="auto">
            <a:xfrm rot="16372441">
              <a:off x="2832100" y="2165350"/>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05" name="Freeform 32"/>
            <p:cNvSpPr>
              <a:spLocks noChangeAspect="1"/>
            </p:cNvSpPr>
            <p:nvPr/>
          </p:nvSpPr>
          <p:spPr bwMode="auto">
            <a:xfrm rot="16025804">
              <a:off x="2833688" y="2143125"/>
              <a:ext cx="17463" cy="93662"/>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06" name="Freeform 33"/>
            <p:cNvSpPr>
              <a:spLocks noChangeAspect="1"/>
            </p:cNvSpPr>
            <p:nvPr/>
          </p:nvSpPr>
          <p:spPr bwMode="auto">
            <a:xfrm rot="16025804">
              <a:off x="2836863" y="2109788"/>
              <a:ext cx="14288" cy="96837"/>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07" name="Oval 34"/>
            <p:cNvSpPr>
              <a:spLocks noChangeAspect="1" noChangeArrowheads="1"/>
            </p:cNvSpPr>
            <p:nvPr/>
          </p:nvSpPr>
          <p:spPr bwMode="auto">
            <a:xfrm rot="15857476">
              <a:off x="2747963" y="2111375"/>
              <a:ext cx="50800" cy="34925"/>
            </a:xfrm>
            <a:prstGeom prst="ellipse">
              <a:avLst/>
            </a:prstGeom>
            <a:solidFill>
              <a:srgbClr val="BBE0E3"/>
            </a:solidFill>
            <a:ln w="12700">
              <a:solidFill>
                <a:srgbClr val="5D5D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ja-JP" altLang="ja-JP"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08" name="Freeform 35"/>
            <p:cNvSpPr>
              <a:spLocks noChangeAspect="1"/>
            </p:cNvSpPr>
            <p:nvPr/>
          </p:nvSpPr>
          <p:spPr bwMode="auto">
            <a:xfrm rot="15857476">
              <a:off x="2828925" y="2089150"/>
              <a:ext cx="15875"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09" name="Freeform 36"/>
            <p:cNvSpPr>
              <a:spLocks noChangeAspect="1"/>
            </p:cNvSpPr>
            <p:nvPr/>
          </p:nvSpPr>
          <p:spPr bwMode="auto">
            <a:xfrm rot="15857476">
              <a:off x="2828925" y="2057400"/>
              <a:ext cx="12700"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0" name="Oval 37"/>
            <p:cNvSpPr>
              <a:spLocks noChangeAspect="1" noChangeArrowheads="1"/>
            </p:cNvSpPr>
            <p:nvPr/>
          </p:nvSpPr>
          <p:spPr bwMode="auto">
            <a:xfrm rot="15618369">
              <a:off x="2740025" y="2065338"/>
              <a:ext cx="49213" cy="34925"/>
            </a:xfrm>
            <a:prstGeom prst="ellipse">
              <a:avLst/>
            </a:prstGeom>
            <a:solidFill>
              <a:srgbClr val="BBE0E3"/>
            </a:solidFill>
            <a:ln w="12700">
              <a:solidFill>
                <a:srgbClr val="5D5D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ja-JP" altLang="ja-JP"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1" name="Freeform 38"/>
            <p:cNvSpPr>
              <a:spLocks noChangeAspect="1"/>
            </p:cNvSpPr>
            <p:nvPr/>
          </p:nvSpPr>
          <p:spPr bwMode="auto">
            <a:xfrm rot="15618369">
              <a:off x="2822575" y="2038350"/>
              <a:ext cx="15875"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2" name="Freeform 39"/>
            <p:cNvSpPr>
              <a:spLocks noChangeAspect="1"/>
            </p:cNvSpPr>
            <p:nvPr/>
          </p:nvSpPr>
          <p:spPr bwMode="auto">
            <a:xfrm rot="15618369">
              <a:off x="2820988" y="2006600"/>
              <a:ext cx="12700" cy="9366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3399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3" name="Oval 40"/>
            <p:cNvSpPr>
              <a:spLocks noChangeAspect="1" noChangeArrowheads="1"/>
            </p:cNvSpPr>
            <p:nvPr/>
          </p:nvSpPr>
          <p:spPr bwMode="auto">
            <a:xfrm rot="15717524">
              <a:off x="2733675" y="2011363"/>
              <a:ext cx="50800" cy="34925"/>
            </a:xfrm>
            <a:prstGeom prst="ellipse">
              <a:avLst/>
            </a:prstGeom>
            <a:solidFill>
              <a:srgbClr val="BBE0E3"/>
            </a:solidFill>
            <a:ln w="9525">
              <a:solidFill>
                <a:srgbClr val="000000"/>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ja-JP" altLang="ja-JP"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4" name="Freeform 41"/>
            <p:cNvSpPr>
              <a:spLocks noChangeAspect="1"/>
            </p:cNvSpPr>
            <p:nvPr/>
          </p:nvSpPr>
          <p:spPr bwMode="auto">
            <a:xfrm rot="15717524">
              <a:off x="2813050" y="1987550"/>
              <a:ext cx="15875"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3399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5" name="Freeform 42"/>
            <p:cNvSpPr>
              <a:spLocks noChangeAspect="1"/>
            </p:cNvSpPr>
            <p:nvPr/>
          </p:nvSpPr>
          <p:spPr bwMode="auto">
            <a:xfrm rot="15717524">
              <a:off x="2811463" y="1957388"/>
              <a:ext cx="15875"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6" name="Freeform 43"/>
            <p:cNvSpPr>
              <a:spLocks noChangeAspect="1"/>
            </p:cNvSpPr>
            <p:nvPr/>
          </p:nvSpPr>
          <p:spPr bwMode="auto">
            <a:xfrm rot="6238762">
              <a:off x="2911475" y="2338388"/>
              <a:ext cx="15875"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7" name="Freeform 44"/>
            <p:cNvSpPr>
              <a:spLocks noChangeAspect="1"/>
            </p:cNvSpPr>
            <p:nvPr/>
          </p:nvSpPr>
          <p:spPr bwMode="auto">
            <a:xfrm rot="6238762">
              <a:off x="2901950" y="2368550"/>
              <a:ext cx="14288" cy="96837"/>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8" name="Freeform 45"/>
            <p:cNvSpPr>
              <a:spLocks noChangeAspect="1"/>
            </p:cNvSpPr>
            <p:nvPr/>
          </p:nvSpPr>
          <p:spPr bwMode="auto">
            <a:xfrm rot="6238762">
              <a:off x="2909888" y="2387600"/>
              <a:ext cx="15875"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9" name="Freeform 46"/>
            <p:cNvSpPr>
              <a:spLocks noChangeAspect="1"/>
            </p:cNvSpPr>
            <p:nvPr/>
          </p:nvSpPr>
          <p:spPr bwMode="auto">
            <a:xfrm rot="6238762">
              <a:off x="2898775" y="2419350"/>
              <a:ext cx="14288" cy="9366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20" name="Freeform 47"/>
            <p:cNvSpPr>
              <a:spLocks noChangeAspect="1"/>
            </p:cNvSpPr>
            <p:nvPr/>
          </p:nvSpPr>
          <p:spPr bwMode="auto">
            <a:xfrm rot="6675383">
              <a:off x="2894013" y="2427288"/>
              <a:ext cx="15875"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21" name="Freeform 48"/>
            <p:cNvSpPr>
              <a:spLocks noChangeAspect="1"/>
            </p:cNvSpPr>
            <p:nvPr/>
          </p:nvSpPr>
          <p:spPr bwMode="auto">
            <a:xfrm rot="6675383">
              <a:off x="2874963" y="2454275"/>
              <a:ext cx="15875"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22" name="Freeform 49"/>
            <p:cNvSpPr>
              <a:spLocks noChangeAspect="1"/>
            </p:cNvSpPr>
            <p:nvPr/>
          </p:nvSpPr>
          <p:spPr bwMode="auto">
            <a:xfrm rot="7014406">
              <a:off x="2870200" y="2471738"/>
              <a:ext cx="15875"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23" name="Freeform 50"/>
            <p:cNvSpPr>
              <a:spLocks noChangeAspect="1"/>
            </p:cNvSpPr>
            <p:nvPr/>
          </p:nvSpPr>
          <p:spPr bwMode="auto">
            <a:xfrm rot="7014406">
              <a:off x="2852738" y="2498725"/>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24" name="Freeform 51"/>
            <p:cNvSpPr>
              <a:spLocks noChangeAspect="1"/>
            </p:cNvSpPr>
            <p:nvPr/>
          </p:nvSpPr>
          <p:spPr bwMode="auto">
            <a:xfrm rot="7361596">
              <a:off x="2847975" y="2516188"/>
              <a:ext cx="15875"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25" name="Freeform 52"/>
            <p:cNvSpPr>
              <a:spLocks noChangeAspect="1"/>
            </p:cNvSpPr>
            <p:nvPr/>
          </p:nvSpPr>
          <p:spPr bwMode="auto">
            <a:xfrm rot="7361596">
              <a:off x="2828925" y="2543175"/>
              <a:ext cx="14288" cy="9366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26" name="Freeform 53"/>
            <p:cNvSpPr>
              <a:spLocks noChangeAspect="1"/>
            </p:cNvSpPr>
            <p:nvPr/>
          </p:nvSpPr>
          <p:spPr bwMode="auto">
            <a:xfrm rot="7331580">
              <a:off x="2828925" y="2563813"/>
              <a:ext cx="15875"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27" name="Freeform 54"/>
            <p:cNvSpPr>
              <a:spLocks noChangeAspect="1"/>
            </p:cNvSpPr>
            <p:nvPr/>
          </p:nvSpPr>
          <p:spPr bwMode="auto">
            <a:xfrm rot="7331580">
              <a:off x="2808288" y="2589213"/>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28" name="Freeform 55"/>
            <p:cNvSpPr>
              <a:spLocks noChangeAspect="1"/>
            </p:cNvSpPr>
            <p:nvPr/>
          </p:nvSpPr>
          <p:spPr bwMode="auto">
            <a:xfrm rot="7516648">
              <a:off x="2801938" y="2605088"/>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29" name="Freeform 56"/>
            <p:cNvSpPr>
              <a:spLocks noChangeAspect="1"/>
            </p:cNvSpPr>
            <p:nvPr/>
          </p:nvSpPr>
          <p:spPr bwMode="auto">
            <a:xfrm rot="7516648">
              <a:off x="2781300" y="2627313"/>
              <a:ext cx="14288" cy="9366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0" name="Freeform 57"/>
            <p:cNvSpPr>
              <a:spLocks noChangeAspect="1"/>
            </p:cNvSpPr>
            <p:nvPr/>
          </p:nvSpPr>
          <p:spPr bwMode="auto">
            <a:xfrm rot="7866620">
              <a:off x="2776538" y="2643188"/>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1" name="Freeform 58"/>
            <p:cNvSpPr>
              <a:spLocks noChangeAspect="1"/>
            </p:cNvSpPr>
            <p:nvPr/>
          </p:nvSpPr>
          <p:spPr bwMode="auto">
            <a:xfrm rot="7866620">
              <a:off x="2752725" y="2662238"/>
              <a:ext cx="14288" cy="96837"/>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2" name="Freeform 59"/>
            <p:cNvSpPr>
              <a:spLocks noChangeAspect="1"/>
            </p:cNvSpPr>
            <p:nvPr/>
          </p:nvSpPr>
          <p:spPr bwMode="auto">
            <a:xfrm rot="7573075">
              <a:off x="2738438" y="2684463"/>
              <a:ext cx="15875"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3" name="Freeform 60"/>
            <p:cNvSpPr>
              <a:spLocks noChangeAspect="1"/>
            </p:cNvSpPr>
            <p:nvPr/>
          </p:nvSpPr>
          <p:spPr bwMode="auto">
            <a:xfrm rot="7573075">
              <a:off x="2717800" y="2706688"/>
              <a:ext cx="14288" cy="96837"/>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4" name="Freeform 61"/>
            <p:cNvSpPr>
              <a:spLocks noChangeAspect="1"/>
            </p:cNvSpPr>
            <p:nvPr/>
          </p:nvSpPr>
          <p:spPr bwMode="auto">
            <a:xfrm rot="7725455">
              <a:off x="2705100" y="2728913"/>
              <a:ext cx="14288"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5" name="Freeform 62"/>
            <p:cNvSpPr>
              <a:spLocks noChangeAspect="1"/>
            </p:cNvSpPr>
            <p:nvPr/>
          </p:nvSpPr>
          <p:spPr bwMode="auto">
            <a:xfrm rot="7725455">
              <a:off x="2682875" y="2751138"/>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6" name="Freeform 63"/>
            <p:cNvSpPr>
              <a:spLocks noChangeAspect="1"/>
            </p:cNvSpPr>
            <p:nvPr/>
          </p:nvSpPr>
          <p:spPr bwMode="auto">
            <a:xfrm rot="19160502">
              <a:off x="2586038" y="2716213"/>
              <a:ext cx="17462" cy="92075"/>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7" name="Freeform 64"/>
            <p:cNvSpPr>
              <a:spLocks noChangeAspect="1"/>
            </p:cNvSpPr>
            <p:nvPr/>
          </p:nvSpPr>
          <p:spPr bwMode="auto">
            <a:xfrm rot="19160502">
              <a:off x="2614613" y="2697163"/>
              <a:ext cx="12700"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8" name="Freeform 65"/>
            <p:cNvSpPr>
              <a:spLocks noChangeAspect="1"/>
            </p:cNvSpPr>
            <p:nvPr/>
          </p:nvSpPr>
          <p:spPr bwMode="auto">
            <a:xfrm rot="19387734">
              <a:off x="2619375" y="2686050"/>
              <a:ext cx="12700"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9" name="Freeform 66"/>
            <p:cNvSpPr>
              <a:spLocks noChangeAspect="1"/>
            </p:cNvSpPr>
            <p:nvPr/>
          </p:nvSpPr>
          <p:spPr bwMode="auto">
            <a:xfrm rot="19387734">
              <a:off x="2644775" y="2667000"/>
              <a:ext cx="14287"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0" name="Freeform 67"/>
            <p:cNvSpPr>
              <a:spLocks noChangeAspect="1"/>
            </p:cNvSpPr>
            <p:nvPr/>
          </p:nvSpPr>
          <p:spPr bwMode="auto">
            <a:xfrm rot="18572574">
              <a:off x="2655888" y="2641600"/>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1" name="Freeform 68"/>
            <p:cNvSpPr>
              <a:spLocks noChangeAspect="1"/>
            </p:cNvSpPr>
            <p:nvPr/>
          </p:nvSpPr>
          <p:spPr bwMode="auto">
            <a:xfrm rot="18572574">
              <a:off x="2678113" y="2616200"/>
              <a:ext cx="14288" cy="96837"/>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2" name="Freeform 69"/>
            <p:cNvSpPr>
              <a:spLocks noChangeAspect="1"/>
            </p:cNvSpPr>
            <p:nvPr/>
          </p:nvSpPr>
          <p:spPr bwMode="auto">
            <a:xfrm rot="18413602">
              <a:off x="2690813" y="2598738"/>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3" name="Freeform 70"/>
            <p:cNvSpPr>
              <a:spLocks noChangeAspect="1"/>
            </p:cNvSpPr>
            <p:nvPr/>
          </p:nvSpPr>
          <p:spPr bwMode="auto">
            <a:xfrm rot="18413602">
              <a:off x="2711450" y="2574925"/>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4" name="Freeform 71"/>
            <p:cNvSpPr>
              <a:spLocks noChangeAspect="1"/>
            </p:cNvSpPr>
            <p:nvPr/>
          </p:nvSpPr>
          <p:spPr bwMode="auto">
            <a:xfrm rot="18066965">
              <a:off x="2727325" y="2554288"/>
              <a:ext cx="15875"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5" name="Freeform 72"/>
            <p:cNvSpPr>
              <a:spLocks noChangeAspect="1"/>
            </p:cNvSpPr>
            <p:nvPr/>
          </p:nvSpPr>
          <p:spPr bwMode="auto">
            <a:xfrm rot="18066965">
              <a:off x="2744788" y="2527300"/>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6" name="Freeform 73"/>
            <p:cNvSpPr>
              <a:spLocks noChangeAspect="1"/>
            </p:cNvSpPr>
            <p:nvPr/>
          </p:nvSpPr>
          <p:spPr bwMode="auto">
            <a:xfrm rot="17898636">
              <a:off x="2749550" y="2508250"/>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7" name="Freeform 74"/>
            <p:cNvSpPr>
              <a:spLocks noChangeAspect="1"/>
            </p:cNvSpPr>
            <p:nvPr/>
          </p:nvSpPr>
          <p:spPr bwMode="auto">
            <a:xfrm rot="17898636">
              <a:off x="2768600" y="2481263"/>
              <a:ext cx="14288" cy="9366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8" name="Freeform 75"/>
            <p:cNvSpPr>
              <a:spLocks noChangeAspect="1"/>
            </p:cNvSpPr>
            <p:nvPr/>
          </p:nvSpPr>
          <p:spPr bwMode="auto">
            <a:xfrm rot="17659530">
              <a:off x="2773363" y="2463800"/>
              <a:ext cx="17463" cy="92075"/>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9" name="Freeform 76"/>
            <p:cNvSpPr>
              <a:spLocks noChangeAspect="1"/>
            </p:cNvSpPr>
            <p:nvPr/>
          </p:nvSpPr>
          <p:spPr bwMode="auto">
            <a:xfrm rot="17659530">
              <a:off x="2790825" y="2433638"/>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0" name="Freeform 77"/>
            <p:cNvSpPr>
              <a:spLocks noChangeAspect="1"/>
            </p:cNvSpPr>
            <p:nvPr/>
          </p:nvSpPr>
          <p:spPr bwMode="auto">
            <a:xfrm rot="17758685">
              <a:off x="2797175" y="2416175"/>
              <a:ext cx="15875"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1" name="Freeform 78"/>
            <p:cNvSpPr>
              <a:spLocks noChangeAspect="1"/>
            </p:cNvSpPr>
            <p:nvPr/>
          </p:nvSpPr>
          <p:spPr bwMode="auto">
            <a:xfrm rot="17758685">
              <a:off x="2813050" y="2387600"/>
              <a:ext cx="14288" cy="9366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2" name="Freeform 79"/>
            <p:cNvSpPr>
              <a:spLocks noChangeAspect="1"/>
            </p:cNvSpPr>
            <p:nvPr/>
          </p:nvSpPr>
          <p:spPr bwMode="auto">
            <a:xfrm rot="8279923">
              <a:off x="2676525" y="2759075"/>
              <a:ext cx="15875" cy="90488"/>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3" name="Freeform 80"/>
            <p:cNvSpPr>
              <a:spLocks noChangeAspect="1"/>
            </p:cNvSpPr>
            <p:nvPr/>
          </p:nvSpPr>
          <p:spPr bwMode="auto">
            <a:xfrm rot="8279923">
              <a:off x="2651125" y="2779713"/>
              <a:ext cx="14287"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4" name="Freeform 81"/>
            <p:cNvSpPr>
              <a:spLocks noChangeAspect="1"/>
            </p:cNvSpPr>
            <p:nvPr/>
          </p:nvSpPr>
          <p:spPr bwMode="auto">
            <a:xfrm rot="8435411">
              <a:off x="2625725" y="2817813"/>
              <a:ext cx="15875" cy="93663"/>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5" name="Freeform 82"/>
            <p:cNvSpPr>
              <a:spLocks noChangeAspect="1"/>
            </p:cNvSpPr>
            <p:nvPr/>
          </p:nvSpPr>
          <p:spPr bwMode="auto">
            <a:xfrm rot="8435411">
              <a:off x="2598738" y="2835275"/>
              <a:ext cx="15875"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6" name="Freeform 83"/>
            <p:cNvSpPr>
              <a:spLocks noChangeAspect="1"/>
            </p:cNvSpPr>
            <p:nvPr/>
          </p:nvSpPr>
          <p:spPr bwMode="auto">
            <a:xfrm rot="8774434">
              <a:off x="2586038" y="2841625"/>
              <a:ext cx="17462" cy="95250"/>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7" name="Freeform 84"/>
            <p:cNvSpPr>
              <a:spLocks noChangeAspect="1"/>
            </p:cNvSpPr>
            <p:nvPr/>
          </p:nvSpPr>
          <p:spPr bwMode="auto">
            <a:xfrm rot="8774434">
              <a:off x="2560638" y="2857500"/>
              <a:ext cx="14287" cy="9683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8" name="Freeform 85"/>
            <p:cNvSpPr>
              <a:spLocks noChangeAspect="1"/>
            </p:cNvSpPr>
            <p:nvPr/>
          </p:nvSpPr>
          <p:spPr bwMode="auto">
            <a:xfrm rot="9121624">
              <a:off x="2544763" y="2868613"/>
              <a:ext cx="17462" cy="96838"/>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9" name="Freeform 86"/>
            <p:cNvSpPr>
              <a:spLocks noChangeAspect="1"/>
            </p:cNvSpPr>
            <p:nvPr/>
          </p:nvSpPr>
          <p:spPr bwMode="auto">
            <a:xfrm rot="9121624">
              <a:off x="2516188" y="2882900"/>
              <a:ext cx="14287" cy="9683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60" name="Freeform 87"/>
            <p:cNvSpPr>
              <a:spLocks noChangeAspect="1"/>
            </p:cNvSpPr>
            <p:nvPr/>
          </p:nvSpPr>
          <p:spPr bwMode="auto">
            <a:xfrm rot="9091608">
              <a:off x="2503488" y="2901950"/>
              <a:ext cx="14287" cy="93663"/>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61" name="Freeform 88"/>
            <p:cNvSpPr>
              <a:spLocks noChangeAspect="1"/>
            </p:cNvSpPr>
            <p:nvPr/>
          </p:nvSpPr>
          <p:spPr bwMode="auto">
            <a:xfrm rot="9091608">
              <a:off x="2474913" y="2911475"/>
              <a:ext cx="15875"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62" name="Freeform 89"/>
            <p:cNvSpPr>
              <a:spLocks noChangeAspect="1"/>
            </p:cNvSpPr>
            <p:nvPr/>
          </p:nvSpPr>
          <p:spPr bwMode="auto">
            <a:xfrm rot="9276676">
              <a:off x="2462213" y="2919413"/>
              <a:ext cx="15875" cy="93663"/>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63" name="Freeform 90"/>
            <p:cNvSpPr>
              <a:spLocks noChangeAspect="1"/>
            </p:cNvSpPr>
            <p:nvPr/>
          </p:nvSpPr>
          <p:spPr bwMode="auto">
            <a:xfrm rot="9276676">
              <a:off x="2433638" y="2928938"/>
              <a:ext cx="14287"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64" name="Freeform 91"/>
            <p:cNvSpPr>
              <a:spLocks noChangeAspect="1"/>
            </p:cNvSpPr>
            <p:nvPr/>
          </p:nvSpPr>
          <p:spPr bwMode="auto">
            <a:xfrm rot="9626648">
              <a:off x="2420938" y="2941638"/>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65" name="Freeform 92"/>
            <p:cNvSpPr>
              <a:spLocks noChangeAspect="1"/>
            </p:cNvSpPr>
            <p:nvPr/>
          </p:nvSpPr>
          <p:spPr bwMode="auto">
            <a:xfrm rot="9626648">
              <a:off x="2392363" y="2949575"/>
              <a:ext cx="14287"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66" name="Freeform 93"/>
            <p:cNvSpPr>
              <a:spLocks noChangeAspect="1"/>
            </p:cNvSpPr>
            <p:nvPr/>
          </p:nvSpPr>
          <p:spPr bwMode="auto">
            <a:xfrm rot="9333103">
              <a:off x="2368550" y="2959100"/>
              <a:ext cx="15875"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67" name="Freeform 94"/>
            <p:cNvSpPr>
              <a:spLocks noChangeAspect="1"/>
            </p:cNvSpPr>
            <p:nvPr/>
          </p:nvSpPr>
          <p:spPr bwMode="auto">
            <a:xfrm rot="9333103">
              <a:off x="2341563" y="2968625"/>
              <a:ext cx="14287" cy="9842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68" name="Freeform 95"/>
            <p:cNvSpPr>
              <a:spLocks noChangeAspect="1"/>
            </p:cNvSpPr>
            <p:nvPr/>
          </p:nvSpPr>
          <p:spPr bwMode="auto">
            <a:xfrm rot="9485483">
              <a:off x="2319338" y="2978150"/>
              <a:ext cx="12700"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69" name="Freeform 96"/>
            <p:cNvSpPr>
              <a:spLocks noChangeAspect="1"/>
            </p:cNvSpPr>
            <p:nvPr/>
          </p:nvSpPr>
          <p:spPr bwMode="auto">
            <a:xfrm rot="9485483">
              <a:off x="2289175" y="2987675"/>
              <a:ext cx="14287"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70" name="Freeform 97"/>
            <p:cNvSpPr>
              <a:spLocks noChangeAspect="1"/>
            </p:cNvSpPr>
            <p:nvPr/>
          </p:nvSpPr>
          <p:spPr bwMode="auto">
            <a:xfrm rot="20920530">
              <a:off x="2217738" y="2909888"/>
              <a:ext cx="14287" cy="93663"/>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71" name="Freeform 98"/>
            <p:cNvSpPr>
              <a:spLocks noChangeAspect="1"/>
            </p:cNvSpPr>
            <p:nvPr/>
          </p:nvSpPr>
          <p:spPr bwMode="auto">
            <a:xfrm rot="20920530">
              <a:off x="2249488" y="2905125"/>
              <a:ext cx="12700"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72" name="Freeform 99"/>
            <p:cNvSpPr>
              <a:spLocks noChangeAspect="1"/>
            </p:cNvSpPr>
            <p:nvPr/>
          </p:nvSpPr>
          <p:spPr bwMode="auto">
            <a:xfrm rot="21147762">
              <a:off x="2259013" y="2897188"/>
              <a:ext cx="15875"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73" name="Freeform 100"/>
            <p:cNvSpPr>
              <a:spLocks noChangeAspect="1"/>
            </p:cNvSpPr>
            <p:nvPr/>
          </p:nvSpPr>
          <p:spPr bwMode="auto">
            <a:xfrm rot="21147762">
              <a:off x="2290763" y="2895600"/>
              <a:ext cx="15875"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74" name="Freeform 101"/>
            <p:cNvSpPr>
              <a:spLocks noChangeAspect="1"/>
            </p:cNvSpPr>
            <p:nvPr/>
          </p:nvSpPr>
          <p:spPr bwMode="auto">
            <a:xfrm rot="20332603">
              <a:off x="2312988" y="2879725"/>
              <a:ext cx="15875"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75" name="Freeform 102"/>
            <p:cNvSpPr>
              <a:spLocks noChangeAspect="1"/>
            </p:cNvSpPr>
            <p:nvPr/>
          </p:nvSpPr>
          <p:spPr bwMode="auto">
            <a:xfrm rot="20332603">
              <a:off x="2344738" y="2868613"/>
              <a:ext cx="14287" cy="9683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76" name="Freeform 103"/>
            <p:cNvSpPr>
              <a:spLocks noChangeAspect="1"/>
            </p:cNvSpPr>
            <p:nvPr/>
          </p:nvSpPr>
          <p:spPr bwMode="auto">
            <a:xfrm rot="20173630">
              <a:off x="2365375" y="2860675"/>
              <a:ext cx="15875"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77" name="Freeform 104"/>
            <p:cNvSpPr>
              <a:spLocks noChangeAspect="1"/>
            </p:cNvSpPr>
            <p:nvPr/>
          </p:nvSpPr>
          <p:spPr bwMode="auto">
            <a:xfrm rot="20173630">
              <a:off x="2395538" y="2847975"/>
              <a:ext cx="15875" cy="9683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78" name="Freeform 105"/>
            <p:cNvSpPr>
              <a:spLocks noChangeAspect="1"/>
            </p:cNvSpPr>
            <p:nvPr/>
          </p:nvSpPr>
          <p:spPr bwMode="auto">
            <a:xfrm rot="19826993">
              <a:off x="2417763" y="2841625"/>
              <a:ext cx="15875"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79" name="Freeform 106"/>
            <p:cNvSpPr>
              <a:spLocks noChangeAspect="1"/>
            </p:cNvSpPr>
            <p:nvPr/>
          </p:nvSpPr>
          <p:spPr bwMode="auto">
            <a:xfrm rot="19826993">
              <a:off x="2447925" y="2827338"/>
              <a:ext cx="14287" cy="9683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80" name="Freeform 107"/>
            <p:cNvSpPr>
              <a:spLocks noChangeAspect="1"/>
            </p:cNvSpPr>
            <p:nvPr/>
          </p:nvSpPr>
          <p:spPr bwMode="auto">
            <a:xfrm rot="19658665">
              <a:off x="2460625" y="2814638"/>
              <a:ext cx="15875"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81" name="Freeform 108"/>
            <p:cNvSpPr>
              <a:spLocks noChangeAspect="1"/>
            </p:cNvSpPr>
            <p:nvPr/>
          </p:nvSpPr>
          <p:spPr bwMode="auto">
            <a:xfrm rot="19658665">
              <a:off x="2490788" y="2800350"/>
              <a:ext cx="14287"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82" name="Freeform 109"/>
            <p:cNvSpPr>
              <a:spLocks noChangeAspect="1"/>
            </p:cNvSpPr>
            <p:nvPr/>
          </p:nvSpPr>
          <p:spPr bwMode="auto">
            <a:xfrm rot="19419558">
              <a:off x="2505075" y="2786063"/>
              <a:ext cx="15875" cy="93663"/>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83" name="Freeform 110"/>
            <p:cNvSpPr>
              <a:spLocks noChangeAspect="1"/>
            </p:cNvSpPr>
            <p:nvPr/>
          </p:nvSpPr>
          <p:spPr bwMode="auto">
            <a:xfrm rot="19419558">
              <a:off x="2533650" y="2768600"/>
              <a:ext cx="12700"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84" name="Freeform 111"/>
            <p:cNvSpPr>
              <a:spLocks noChangeAspect="1"/>
            </p:cNvSpPr>
            <p:nvPr/>
          </p:nvSpPr>
          <p:spPr bwMode="auto">
            <a:xfrm rot="19518713">
              <a:off x="2544763" y="2759075"/>
              <a:ext cx="17462" cy="93663"/>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85" name="Freeform 112"/>
            <p:cNvSpPr>
              <a:spLocks noChangeAspect="1"/>
            </p:cNvSpPr>
            <p:nvPr/>
          </p:nvSpPr>
          <p:spPr bwMode="auto">
            <a:xfrm rot="19518713">
              <a:off x="2574925" y="2741613"/>
              <a:ext cx="12700" cy="9683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86" name="Freeform 113"/>
            <p:cNvSpPr>
              <a:spLocks noChangeAspect="1"/>
            </p:cNvSpPr>
            <p:nvPr/>
          </p:nvSpPr>
          <p:spPr bwMode="auto">
            <a:xfrm rot="10039951">
              <a:off x="2279650" y="2992438"/>
              <a:ext cx="14287" cy="93663"/>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87" name="Freeform 114"/>
            <p:cNvSpPr>
              <a:spLocks noChangeAspect="1"/>
            </p:cNvSpPr>
            <p:nvPr/>
          </p:nvSpPr>
          <p:spPr bwMode="auto">
            <a:xfrm rot="10039951">
              <a:off x="2247900" y="2995613"/>
              <a:ext cx="14287" cy="9683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88" name="Freeform 115"/>
            <p:cNvSpPr>
              <a:spLocks noChangeAspect="1"/>
            </p:cNvSpPr>
            <p:nvPr/>
          </p:nvSpPr>
          <p:spPr bwMode="auto">
            <a:xfrm rot="10039951">
              <a:off x="2232025" y="3006725"/>
              <a:ext cx="14287"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89" name="Freeform 116"/>
            <p:cNvSpPr>
              <a:spLocks noChangeAspect="1"/>
            </p:cNvSpPr>
            <p:nvPr/>
          </p:nvSpPr>
          <p:spPr bwMode="auto">
            <a:xfrm rot="10039951">
              <a:off x="2201863" y="3009900"/>
              <a:ext cx="12700" cy="9683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90" name="Freeform 117"/>
            <p:cNvSpPr>
              <a:spLocks noChangeAspect="1"/>
            </p:cNvSpPr>
            <p:nvPr/>
          </p:nvSpPr>
          <p:spPr bwMode="auto">
            <a:xfrm rot="10476572">
              <a:off x="2178050" y="3008313"/>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91" name="Freeform 118"/>
            <p:cNvSpPr>
              <a:spLocks noChangeAspect="1"/>
            </p:cNvSpPr>
            <p:nvPr/>
          </p:nvSpPr>
          <p:spPr bwMode="auto">
            <a:xfrm rot="10476572">
              <a:off x="2149475" y="3008313"/>
              <a:ext cx="14287" cy="93663"/>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92" name="Freeform 119"/>
            <p:cNvSpPr>
              <a:spLocks noChangeAspect="1"/>
            </p:cNvSpPr>
            <p:nvPr/>
          </p:nvSpPr>
          <p:spPr bwMode="auto">
            <a:xfrm rot="10815595">
              <a:off x="2130425" y="3009900"/>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93" name="Freeform 120"/>
            <p:cNvSpPr>
              <a:spLocks noChangeAspect="1"/>
            </p:cNvSpPr>
            <p:nvPr/>
          </p:nvSpPr>
          <p:spPr bwMode="auto">
            <a:xfrm rot="10815595">
              <a:off x="2098675" y="3006725"/>
              <a:ext cx="14287" cy="93663"/>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94" name="Freeform 121"/>
            <p:cNvSpPr>
              <a:spLocks noChangeAspect="1"/>
            </p:cNvSpPr>
            <p:nvPr/>
          </p:nvSpPr>
          <p:spPr bwMode="auto">
            <a:xfrm rot="11162785">
              <a:off x="2081213" y="3005138"/>
              <a:ext cx="14287" cy="96838"/>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95" name="Freeform 122"/>
            <p:cNvSpPr>
              <a:spLocks noChangeAspect="1"/>
            </p:cNvSpPr>
            <p:nvPr/>
          </p:nvSpPr>
          <p:spPr bwMode="auto">
            <a:xfrm rot="11162785">
              <a:off x="2049463" y="3000375"/>
              <a:ext cx="15875" cy="9683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96" name="Freeform 123"/>
            <p:cNvSpPr>
              <a:spLocks noChangeAspect="1"/>
            </p:cNvSpPr>
            <p:nvPr/>
          </p:nvSpPr>
          <p:spPr bwMode="auto">
            <a:xfrm rot="11132769">
              <a:off x="2030413" y="3009900"/>
              <a:ext cx="14287"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97" name="Freeform 124"/>
            <p:cNvSpPr>
              <a:spLocks noChangeAspect="1"/>
            </p:cNvSpPr>
            <p:nvPr/>
          </p:nvSpPr>
          <p:spPr bwMode="auto">
            <a:xfrm rot="11132769">
              <a:off x="1998663" y="3005138"/>
              <a:ext cx="12700" cy="93663"/>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98" name="Freeform 125"/>
            <p:cNvSpPr>
              <a:spLocks noChangeAspect="1"/>
            </p:cNvSpPr>
            <p:nvPr/>
          </p:nvSpPr>
          <p:spPr bwMode="auto">
            <a:xfrm rot="11317837">
              <a:off x="1984375" y="3003550"/>
              <a:ext cx="14287"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99" name="Freeform 126"/>
            <p:cNvSpPr>
              <a:spLocks noChangeAspect="1"/>
            </p:cNvSpPr>
            <p:nvPr/>
          </p:nvSpPr>
          <p:spPr bwMode="auto">
            <a:xfrm rot="11317837">
              <a:off x="1954213" y="2995613"/>
              <a:ext cx="12700" cy="9683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00" name="Freeform 127"/>
            <p:cNvSpPr>
              <a:spLocks noChangeAspect="1"/>
            </p:cNvSpPr>
            <p:nvPr/>
          </p:nvSpPr>
          <p:spPr bwMode="auto">
            <a:xfrm rot="11667809">
              <a:off x="1936750" y="2997200"/>
              <a:ext cx="15875" cy="93663"/>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01" name="Freeform 128"/>
            <p:cNvSpPr>
              <a:spLocks noChangeAspect="1"/>
            </p:cNvSpPr>
            <p:nvPr/>
          </p:nvSpPr>
          <p:spPr bwMode="auto">
            <a:xfrm rot="11667809">
              <a:off x="1909763" y="2987675"/>
              <a:ext cx="11112"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02" name="Freeform 129"/>
            <p:cNvSpPr>
              <a:spLocks noChangeAspect="1"/>
            </p:cNvSpPr>
            <p:nvPr/>
          </p:nvSpPr>
          <p:spPr bwMode="auto">
            <a:xfrm rot="11374264">
              <a:off x="1884363" y="2984500"/>
              <a:ext cx="14287" cy="93663"/>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03" name="Freeform 130"/>
            <p:cNvSpPr>
              <a:spLocks noChangeAspect="1"/>
            </p:cNvSpPr>
            <p:nvPr/>
          </p:nvSpPr>
          <p:spPr bwMode="auto">
            <a:xfrm rot="11374264">
              <a:off x="1852613" y="2976563"/>
              <a:ext cx="14287"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04" name="Freeform 131"/>
            <p:cNvSpPr>
              <a:spLocks noChangeAspect="1"/>
            </p:cNvSpPr>
            <p:nvPr/>
          </p:nvSpPr>
          <p:spPr bwMode="auto">
            <a:xfrm rot="11526644">
              <a:off x="1827213" y="2974975"/>
              <a:ext cx="17462" cy="95250"/>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05" name="Freeform 132"/>
            <p:cNvSpPr>
              <a:spLocks noChangeAspect="1"/>
            </p:cNvSpPr>
            <p:nvPr/>
          </p:nvSpPr>
          <p:spPr bwMode="auto">
            <a:xfrm rot="11526644">
              <a:off x="1797050" y="2965450"/>
              <a:ext cx="14287"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06" name="Freeform 133"/>
            <p:cNvSpPr>
              <a:spLocks noChangeAspect="1"/>
            </p:cNvSpPr>
            <p:nvPr/>
          </p:nvSpPr>
          <p:spPr bwMode="auto">
            <a:xfrm rot="1361691">
              <a:off x="1784350" y="2859088"/>
              <a:ext cx="15875"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07" name="Freeform 134"/>
            <p:cNvSpPr>
              <a:spLocks noChangeAspect="1"/>
            </p:cNvSpPr>
            <p:nvPr/>
          </p:nvSpPr>
          <p:spPr bwMode="auto">
            <a:xfrm rot="1361691">
              <a:off x="1814513" y="2873375"/>
              <a:ext cx="14287"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08" name="Freeform 135"/>
            <p:cNvSpPr>
              <a:spLocks noChangeAspect="1"/>
            </p:cNvSpPr>
            <p:nvPr/>
          </p:nvSpPr>
          <p:spPr bwMode="auto">
            <a:xfrm rot="1588923">
              <a:off x="1827213" y="2871788"/>
              <a:ext cx="14287" cy="96838"/>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09" name="Freeform 136"/>
            <p:cNvSpPr>
              <a:spLocks noChangeAspect="1"/>
            </p:cNvSpPr>
            <p:nvPr/>
          </p:nvSpPr>
          <p:spPr bwMode="auto">
            <a:xfrm rot="1588923">
              <a:off x="1855788" y="2887663"/>
              <a:ext cx="14287" cy="9683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10" name="Freeform 137"/>
            <p:cNvSpPr>
              <a:spLocks noChangeAspect="1"/>
            </p:cNvSpPr>
            <p:nvPr/>
          </p:nvSpPr>
          <p:spPr bwMode="auto">
            <a:xfrm rot="773763">
              <a:off x="1881188" y="2889250"/>
              <a:ext cx="15875" cy="93663"/>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11" name="Freeform 138"/>
            <p:cNvSpPr>
              <a:spLocks noChangeAspect="1"/>
            </p:cNvSpPr>
            <p:nvPr/>
          </p:nvSpPr>
          <p:spPr bwMode="auto">
            <a:xfrm rot="773763">
              <a:off x="1914525" y="2897188"/>
              <a:ext cx="12700"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12" name="Freeform 139"/>
            <p:cNvSpPr>
              <a:spLocks noChangeAspect="1"/>
            </p:cNvSpPr>
            <p:nvPr/>
          </p:nvSpPr>
          <p:spPr bwMode="auto">
            <a:xfrm rot="614791">
              <a:off x="1936750" y="2903538"/>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13" name="Freeform 140"/>
            <p:cNvSpPr>
              <a:spLocks noChangeAspect="1"/>
            </p:cNvSpPr>
            <p:nvPr/>
          </p:nvSpPr>
          <p:spPr bwMode="auto">
            <a:xfrm rot="614791">
              <a:off x="1968500" y="2909888"/>
              <a:ext cx="15875"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14" name="Freeform 141"/>
            <p:cNvSpPr>
              <a:spLocks noChangeAspect="1"/>
            </p:cNvSpPr>
            <p:nvPr/>
          </p:nvSpPr>
          <p:spPr bwMode="auto">
            <a:xfrm rot="268154">
              <a:off x="1992313" y="2914650"/>
              <a:ext cx="15875"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15" name="Freeform 142"/>
            <p:cNvSpPr>
              <a:spLocks noChangeAspect="1"/>
            </p:cNvSpPr>
            <p:nvPr/>
          </p:nvSpPr>
          <p:spPr bwMode="auto">
            <a:xfrm rot="268154">
              <a:off x="2025650" y="2919413"/>
              <a:ext cx="14287"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16" name="Freeform 143"/>
            <p:cNvSpPr>
              <a:spLocks noChangeAspect="1"/>
            </p:cNvSpPr>
            <p:nvPr/>
          </p:nvSpPr>
          <p:spPr bwMode="auto">
            <a:xfrm rot="99825">
              <a:off x="2043113" y="2916238"/>
              <a:ext cx="15875" cy="93663"/>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17" name="Freeform 144"/>
            <p:cNvSpPr>
              <a:spLocks noChangeAspect="1"/>
            </p:cNvSpPr>
            <p:nvPr/>
          </p:nvSpPr>
          <p:spPr bwMode="auto">
            <a:xfrm rot="99825">
              <a:off x="2078038" y="2917825"/>
              <a:ext cx="12700"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18" name="Freeform 145"/>
            <p:cNvSpPr>
              <a:spLocks noChangeAspect="1"/>
            </p:cNvSpPr>
            <p:nvPr/>
          </p:nvSpPr>
          <p:spPr bwMode="auto">
            <a:xfrm rot="21460719">
              <a:off x="2095500" y="2916238"/>
              <a:ext cx="17462" cy="93663"/>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19" name="Freeform 146"/>
            <p:cNvSpPr>
              <a:spLocks noChangeAspect="1"/>
            </p:cNvSpPr>
            <p:nvPr/>
          </p:nvSpPr>
          <p:spPr bwMode="auto">
            <a:xfrm rot="21460719">
              <a:off x="2128838" y="2916238"/>
              <a:ext cx="14287"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20" name="Freeform 147"/>
            <p:cNvSpPr>
              <a:spLocks noChangeAspect="1"/>
            </p:cNvSpPr>
            <p:nvPr/>
          </p:nvSpPr>
          <p:spPr bwMode="auto">
            <a:xfrm rot="21559874">
              <a:off x="2146300" y="2916238"/>
              <a:ext cx="15875" cy="93663"/>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21" name="Freeform 148"/>
            <p:cNvSpPr>
              <a:spLocks noChangeAspect="1"/>
            </p:cNvSpPr>
            <p:nvPr/>
          </p:nvSpPr>
          <p:spPr bwMode="auto">
            <a:xfrm rot="21559874">
              <a:off x="2179638" y="2916238"/>
              <a:ext cx="14287" cy="9683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22" name="Freeform 149"/>
            <p:cNvSpPr>
              <a:spLocks noChangeAspect="1"/>
            </p:cNvSpPr>
            <p:nvPr/>
          </p:nvSpPr>
          <p:spPr bwMode="auto">
            <a:xfrm rot="12081112">
              <a:off x="1787525" y="2962275"/>
              <a:ext cx="15875"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23" name="Freeform 150"/>
            <p:cNvSpPr>
              <a:spLocks noChangeAspect="1"/>
            </p:cNvSpPr>
            <p:nvPr/>
          </p:nvSpPr>
          <p:spPr bwMode="auto">
            <a:xfrm rot="12081112">
              <a:off x="1760538" y="2947988"/>
              <a:ext cx="14287" cy="9683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24" name="Freeform 151"/>
            <p:cNvSpPr>
              <a:spLocks noChangeAspect="1"/>
            </p:cNvSpPr>
            <p:nvPr/>
          </p:nvSpPr>
          <p:spPr bwMode="auto">
            <a:xfrm rot="12556420">
              <a:off x="1695450" y="2913063"/>
              <a:ext cx="15875" cy="90488"/>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25" name="Freeform 152"/>
            <p:cNvSpPr>
              <a:spLocks noChangeAspect="1"/>
            </p:cNvSpPr>
            <p:nvPr/>
          </p:nvSpPr>
          <p:spPr bwMode="auto">
            <a:xfrm rot="12556420">
              <a:off x="1668463" y="2895600"/>
              <a:ext cx="14287"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26" name="Freeform 153"/>
            <p:cNvSpPr>
              <a:spLocks noChangeAspect="1"/>
            </p:cNvSpPr>
            <p:nvPr/>
          </p:nvSpPr>
          <p:spPr bwMode="auto">
            <a:xfrm rot="12895443">
              <a:off x="1652588" y="2886075"/>
              <a:ext cx="15875" cy="8890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27" name="Freeform 154"/>
            <p:cNvSpPr>
              <a:spLocks noChangeAspect="1"/>
            </p:cNvSpPr>
            <p:nvPr/>
          </p:nvSpPr>
          <p:spPr bwMode="auto">
            <a:xfrm rot="12895443">
              <a:off x="1628775" y="2865438"/>
              <a:ext cx="12700" cy="9048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28" name="Freeform 155"/>
            <p:cNvSpPr>
              <a:spLocks noChangeAspect="1"/>
            </p:cNvSpPr>
            <p:nvPr/>
          </p:nvSpPr>
          <p:spPr bwMode="auto">
            <a:xfrm rot="13242633">
              <a:off x="1606550" y="2859088"/>
              <a:ext cx="15875" cy="8890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29" name="Freeform 156"/>
            <p:cNvSpPr>
              <a:spLocks noChangeAspect="1"/>
            </p:cNvSpPr>
            <p:nvPr/>
          </p:nvSpPr>
          <p:spPr bwMode="auto">
            <a:xfrm rot="13242633">
              <a:off x="1585913" y="2835275"/>
              <a:ext cx="12700" cy="93663"/>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30" name="Freeform 157"/>
            <p:cNvSpPr>
              <a:spLocks noChangeAspect="1"/>
            </p:cNvSpPr>
            <p:nvPr/>
          </p:nvSpPr>
          <p:spPr bwMode="auto">
            <a:xfrm rot="13212617">
              <a:off x="1565275" y="2833688"/>
              <a:ext cx="15875" cy="8890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31" name="Freeform 158"/>
            <p:cNvSpPr>
              <a:spLocks noChangeAspect="1"/>
            </p:cNvSpPr>
            <p:nvPr/>
          </p:nvSpPr>
          <p:spPr bwMode="auto">
            <a:xfrm rot="13212617">
              <a:off x="1543050" y="2809875"/>
              <a:ext cx="12700"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32" name="Freeform 159"/>
            <p:cNvSpPr>
              <a:spLocks noChangeAspect="1"/>
            </p:cNvSpPr>
            <p:nvPr/>
          </p:nvSpPr>
          <p:spPr bwMode="auto">
            <a:xfrm rot="13397685">
              <a:off x="1530350" y="2800350"/>
              <a:ext cx="15875" cy="90488"/>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33" name="Freeform 160"/>
            <p:cNvSpPr>
              <a:spLocks noChangeAspect="1"/>
            </p:cNvSpPr>
            <p:nvPr/>
          </p:nvSpPr>
          <p:spPr bwMode="auto">
            <a:xfrm rot="13397685">
              <a:off x="1506538" y="2778125"/>
              <a:ext cx="15875" cy="9048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34" name="Freeform 161"/>
            <p:cNvSpPr>
              <a:spLocks noChangeAspect="1"/>
            </p:cNvSpPr>
            <p:nvPr/>
          </p:nvSpPr>
          <p:spPr bwMode="auto">
            <a:xfrm rot="13747657">
              <a:off x="1492250" y="2771775"/>
              <a:ext cx="17463" cy="93662"/>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35" name="Freeform 162"/>
            <p:cNvSpPr>
              <a:spLocks noChangeAspect="1"/>
            </p:cNvSpPr>
            <p:nvPr/>
          </p:nvSpPr>
          <p:spPr bwMode="auto">
            <a:xfrm rot="13747657">
              <a:off x="1474788" y="2744788"/>
              <a:ext cx="14288" cy="96837"/>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36" name="Freeform 163"/>
            <p:cNvSpPr>
              <a:spLocks noChangeAspect="1"/>
            </p:cNvSpPr>
            <p:nvPr/>
          </p:nvSpPr>
          <p:spPr bwMode="auto">
            <a:xfrm rot="13454112">
              <a:off x="1455738" y="2728913"/>
              <a:ext cx="17462" cy="92075"/>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37" name="Freeform 164"/>
            <p:cNvSpPr>
              <a:spLocks noChangeAspect="1"/>
            </p:cNvSpPr>
            <p:nvPr/>
          </p:nvSpPr>
          <p:spPr bwMode="auto">
            <a:xfrm rot="13454112">
              <a:off x="1433513" y="2703513"/>
              <a:ext cx="15875" cy="93663"/>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38" name="Freeform 165"/>
            <p:cNvSpPr>
              <a:spLocks noChangeAspect="1"/>
            </p:cNvSpPr>
            <p:nvPr/>
          </p:nvSpPr>
          <p:spPr bwMode="auto">
            <a:xfrm rot="13606492">
              <a:off x="1411288" y="2690813"/>
              <a:ext cx="17463" cy="92075"/>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39" name="Freeform 166"/>
            <p:cNvSpPr>
              <a:spLocks noChangeAspect="1"/>
            </p:cNvSpPr>
            <p:nvPr/>
          </p:nvSpPr>
          <p:spPr bwMode="auto">
            <a:xfrm rot="13606492">
              <a:off x="1393825" y="2665413"/>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40" name="Freeform 167"/>
            <p:cNvSpPr>
              <a:spLocks noChangeAspect="1"/>
            </p:cNvSpPr>
            <p:nvPr/>
          </p:nvSpPr>
          <p:spPr bwMode="auto">
            <a:xfrm rot="3441541">
              <a:off x="1441450" y="2578100"/>
              <a:ext cx="17463" cy="92075"/>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41" name="Freeform 168"/>
            <p:cNvSpPr>
              <a:spLocks noChangeAspect="1"/>
            </p:cNvSpPr>
            <p:nvPr/>
          </p:nvSpPr>
          <p:spPr bwMode="auto">
            <a:xfrm rot="3441541">
              <a:off x="1458913" y="2605088"/>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42" name="Freeform 169"/>
            <p:cNvSpPr>
              <a:spLocks noChangeAspect="1"/>
            </p:cNvSpPr>
            <p:nvPr/>
          </p:nvSpPr>
          <p:spPr bwMode="auto">
            <a:xfrm rot="3668771">
              <a:off x="1470025" y="2611438"/>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43" name="Freeform 170"/>
            <p:cNvSpPr>
              <a:spLocks noChangeAspect="1"/>
            </p:cNvSpPr>
            <p:nvPr/>
          </p:nvSpPr>
          <p:spPr bwMode="auto">
            <a:xfrm rot="3668771">
              <a:off x="1485900" y="2640013"/>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44" name="Freeform 171"/>
            <p:cNvSpPr>
              <a:spLocks noChangeAspect="1"/>
            </p:cNvSpPr>
            <p:nvPr/>
          </p:nvSpPr>
          <p:spPr bwMode="auto">
            <a:xfrm rot="2853613">
              <a:off x="1509713" y="2655888"/>
              <a:ext cx="14288"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45" name="Freeform 172"/>
            <p:cNvSpPr>
              <a:spLocks noChangeAspect="1"/>
            </p:cNvSpPr>
            <p:nvPr/>
          </p:nvSpPr>
          <p:spPr bwMode="auto">
            <a:xfrm rot="2853613">
              <a:off x="1530350" y="2679700"/>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46" name="Freeform 173"/>
            <p:cNvSpPr>
              <a:spLocks noChangeAspect="1"/>
            </p:cNvSpPr>
            <p:nvPr/>
          </p:nvSpPr>
          <p:spPr bwMode="auto">
            <a:xfrm rot="2694639">
              <a:off x="1549400" y="2693988"/>
              <a:ext cx="17462" cy="92075"/>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47" name="Freeform 174"/>
            <p:cNvSpPr>
              <a:spLocks noChangeAspect="1"/>
            </p:cNvSpPr>
            <p:nvPr/>
          </p:nvSpPr>
          <p:spPr bwMode="auto">
            <a:xfrm rot="2694639">
              <a:off x="1573213" y="2717800"/>
              <a:ext cx="14287" cy="93663"/>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48" name="Freeform 175"/>
            <p:cNvSpPr>
              <a:spLocks noChangeAspect="1"/>
            </p:cNvSpPr>
            <p:nvPr/>
          </p:nvSpPr>
          <p:spPr bwMode="auto">
            <a:xfrm rot="2348002">
              <a:off x="1589088" y="2738438"/>
              <a:ext cx="15875" cy="8890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49" name="Freeform 176"/>
            <p:cNvSpPr>
              <a:spLocks noChangeAspect="1"/>
            </p:cNvSpPr>
            <p:nvPr/>
          </p:nvSpPr>
          <p:spPr bwMode="auto">
            <a:xfrm rot="2348002">
              <a:off x="1616075" y="2759075"/>
              <a:ext cx="12700"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50" name="Freeform 177"/>
            <p:cNvSpPr>
              <a:spLocks noChangeAspect="1"/>
            </p:cNvSpPr>
            <p:nvPr/>
          </p:nvSpPr>
          <p:spPr bwMode="auto">
            <a:xfrm rot="2179675">
              <a:off x="1633538" y="2768600"/>
              <a:ext cx="15875" cy="90488"/>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51" name="Freeform 178"/>
            <p:cNvSpPr>
              <a:spLocks noChangeAspect="1"/>
            </p:cNvSpPr>
            <p:nvPr/>
          </p:nvSpPr>
          <p:spPr bwMode="auto">
            <a:xfrm rot="2179675">
              <a:off x="1660525" y="2787650"/>
              <a:ext cx="12700"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52" name="Freeform 179"/>
            <p:cNvSpPr>
              <a:spLocks noChangeAspect="1"/>
            </p:cNvSpPr>
            <p:nvPr/>
          </p:nvSpPr>
          <p:spPr bwMode="auto">
            <a:xfrm rot="1940568">
              <a:off x="1677988" y="2797175"/>
              <a:ext cx="15875" cy="90488"/>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53" name="Freeform 180"/>
            <p:cNvSpPr>
              <a:spLocks noChangeAspect="1"/>
            </p:cNvSpPr>
            <p:nvPr/>
          </p:nvSpPr>
          <p:spPr bwMode="auto">
            <a:xfrm rot="1940568">
              <a:off x="1704975" y="2814638"/>
              <a:ext cx="14287" cy="93663"/>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54" name="Freeform 181"/>
            <p:cNvSpPr>
              <a:spLocks noChangeAspect="1"/>
            </p:cNvSpPr>
            <p:nvPr/>
          </p:nvSpPr>
          <p:spPr bwMode="auto">
            <a:xfrm rot="2039724">
              <a:off x="1720850" y="2824163"/>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55" name="Freeform 182"/>
            <p:cNvSpPr>
              <a:spLocks noChangeAspect="1"/>
            </p:cNvSpPr>
            <p:nvPr/>
          </p:nvSpPr>
          <p:spPr bwMode="auto">
            <a:xfrm rot="2039724">
              <a:off x="1747838" y="2843213"/>
              <a:ext cx="14287" cy="93663"/>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56" name="Freeform 183"/>
            <p:cNvSpPr>
              <a:spLocks noChangeAspect="1"/>
            </p:cNvSpPr>
            <p:nvPr/>
          </p:nvSpPr>
          <p:spPr bwMode="auto">
            <a:xfrm rot="14160960">
              <a:off x="1387475" y="2660650"/>
              <a:ext cx="15875"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57" name="Freeform 184"/>
            <p:cNvSpPr>
              <a:spLocks noChangeAspect="1"/>
            </p:cNvSpPr>
            <p:nvPr/>
          </p:nvSpPr>
          <p:spPr bwMode="auto">
            <a:xfrm rot="14160960">
              <a:off x="1371600" y="2632075"/>
              <a:ext cx="14288" cy="9366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58" name="Freeform 185"/>
            <p:cNvSpPr>
              <a:spLocks noChangeAspect="1"/>
            </p:cNvSpPr>
            <p:nvPr/>
          </p:nvSpPr>
          <p:spPr bwMode="auto">
            <a:xfrm rot="14160960">
              <a:off x="1354138" y="2619375"/>
              <a:ext cx="15875" cy="96837"/>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59" name="Freeform 186"/>
            <p:cNvSpPr>
              <a:spLocks noChangeAspect="1"/>
            </p:cNvSpPr>
            <p:nvPr/>
          </p:nvSpPr>
          <p:spPr bwMode="auto">
            <a:xfrm rot="14160960">
              <a:off x="1338263" y="2593975"/>
              <a:ext cx="12700"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60" name="Freeform 187"/>
            <p:cNvSpPr>
              <a:spLocks noChangeAspect="1"/>
            </p:cNvSpPr>
            <p:nvPr/>
          </p:nvSpPr>
          <p:spPr bwMode="auto">
            <a:xfrm rot="14597581">
              <a:off x="1335088" y="2584450"/>
              <a:ext cx="15875"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61" name="Freeform 188"/>
            <p:cNvSpPr>
              <a:spLocks noChangeAspect="1"/>
            </p:cNvSpPr>
            <p:nvPr/>
          </p:nvSpPr>
          <p:spPr bwMode="auto">
            <a:xfrm rot="14597581">
              <a:off x="1322388" y="2552700"/>
              <a:ext cx="14288" cy="96837"/>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62" name="Freeform 189"/>
            <p:cNvSpPr>
              <a:spLocks noChangeAspect="1"/>
            </p:cNvSpPr>
            <p:nvPr/>
          </p:nvSpPr>
          <p:spPr bwMode="auto">
            <a:xfrm rot="14936604">
              <a:off x="1314450" y="2540000"/>
              <a:ext cx="14288"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63" name="Freeform 190"/>
            <p:cNvSpPr>
              <a:spLocks noChangeAspect="1"/>
            </p:cNvSpPr>
            <p:nvPr/>
          </p:nvSpPr>
          <p:spPr bwMode="auto">
            <a:xfrm rot="14936604">
              <a:off x="1304925" y="2508250"/>
              <a:ext cx="12700"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64" name="Freeform 191"/>
            <p:cNvSpPr>
              <a:spLocks noChangeAspect="1"/>
            </p:cNvSpPr>
            <p:nvPr/>
          </p:nvSpPr>
          <p:spPr bwMode="auto">
            <a:xfrm rot="15283794">
              <a:off x="1293813" y="2493963"/>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65" name="Freeform 192"/>
            <p:cNvSpPr>
              <a:spLocks noChangeAspect="1"/>
            </p:cNvSpPr>
            <p:nvPr/>
          </p:nvSpPr>
          <p:spPr bwMode="auto">
            <a:xfrm rot="15283794">
              <a:off x="1287463" y="2460625"/>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66" name="Freeform 193"/>
            <p:cNvSpPr>
              <a:spLocks noChangeAspect="1"/>
            </p:cNvSpPr>
            <p:nvPr/>
          </p:nvSpPr>
          <p:spPr bwMode="auto">
            <a:xfrm rot="15253778">
              <a:off x="1274763" y="2447925"/>
              <a:ext cx="15875"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67" name="Freeform 194"/>
            <p:cNvSpPr>
              <a:spLocks noChangeAspect="1"/>
            </p:cNvSpPr>
            <p:nvPr/>
          </p:nvSpPr>
          <p:spPr bwMode="auto">
            <a:xfrm rot="15253778">
              <a:off x="1268413" y="2413000"/>
              <a:ext cx="12700" cy="96837"/>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68" name="Freeform 195"/>
            <p:cNvSpPr>
              <a:spLocks noChangeAspect="1"/>
            </p:cNvSpPr>
            <p:nvPr/>
          </p:nvSpPr>
          <p:spPr bwMode="auto">
            <a:xfrm rot="15438845">
              <a:off x="1262063" y="2405063"/>
              <a:ext cx="17463" cy="93662"/>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69" name="Freeform 196"/>
            <p:cNvSpPr>
              <a:spLocks noChangeAspect="1"/>
            </p:cNvSpPr>
            <p:nvPr/>
          </p:nvSpPr>
          <p:spPr bwMode="auto">
            <a:xfrm rot="15438845">
              <a:off x="1258888" y="2371725"/>
              <a:ext cx="14288" cy="9366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70" name="Freeform 197"/>
            <p:cNvSpPr>
              <a:spLocks noChangeAspect="1"/>
            </p:cNvSpPr>
            <p:nvPr/>
          </p:nvSpPr>
          <p:spPr bwMode="auto">
            <a:xfrm rot="15788818">
              <a:off x="1250950" y="2357438"/>
              <a:ext cx="15875"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71" name="Freeform 198"/>
            <p:cNvSpPr>
              <a:spLocks noChangeAspect="1"/>
            </p:cNvSpPr>
            <p:nvPr/>
          </p:nvSpPr>
          <p:spPr bwMode="auto">
            <a:xfrm rot="15788818">
              <a:off x="1249363" y="2325688"/>
              <a:ext cx="12700"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72" name="Freeform 199"/>
            <p:cNvSpPr>
              <a:spLocks noChangeAspect="1"/>
            </p:cNvSpPr>
            <p:nvPr/>
          </p:nvSpPr>
          <p:spPr bwMode="auto">
            <a:xfrm rot="15495273">
              <a:off x="1239838" y="2305050"/>
              <a:ext cx="15875"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73" name="Freeform 200"/>
            <p:cNvSpPr>
              <a:spLocks noChangeAspect="1"/>
            </p:cNvSpPr>
            <p:nvPr/>
          </p:nvSpPr>
          <p:spPr bwMode="auto">
            <a:xfrm rot="15495273">
              <a:off x="1235075" y="2271713"/>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74" name="Freeform 201"/>
            <p:cNvSpPr>
              <a:spLocks noChangeAspect="1"/>
            </p:cNvSpPr>
            <p:nvPr/>
          </p:nvSpPr>
          <p:spPr bwMode="auto">
            <a:xfrm rot="15647653">
              <a:off x="1227138" y="2251075"/>
              <a:ext cx="17463" cy="92075"/>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75" name="Freeform 202"/>
            <p:cNvSpPr>
              <a:spLocks noChangeAspect="1"/>
            </p:cNvSpPr>
            <p:nvPr/>
          </p:nvSpPr>
          <p:spPr bwMode="auto">
            <a:xfrm rot="15647653">
              <a:off x="1228725" y="2217738"/>
              <a:ext cx="12700" cy="9366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76" name="Freeform 203"/>
            <p:cNvSpPr>
              <a:spLocks noChangeAspect="1"/>
            </p:cNvSpPr>
            <p:nvPr/>
          </p:nvSpPr>
          <p:spPr bwMode="auto">
            <a:xfrm rot="5482701">
              <a:off x="1320800" y="2170113"/>
              <a:ext cx="15875"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77" name="Freeform 204"/>
            <p:cNvSpPr>
              <a:spLocks noChangeAspect="1"/>
            </p:cNvSpPr>
            <p:nvPr/>
          </p:nvSpPr>
          <p:spPr bwMode="auto">
            <a:xfrm rot="5482701">
              <a:off x="1316038" y="2203450"/>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78" name="Freeform 205"/>
            <p:cNvSpPr>
              <a:spLocks noChangeAspect="1"/>
            </p:cNvSpPr>
            <p:nvPr/>
          </p:nvSpPr>
          <p:spPr bwMode="auto">
            <a:xfrm rot="5709932">
              <a:off x="1322388" y="2212975"/>
              <a:ext cx="15875"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79" name="Freeform 206"/>
            <p:cNvSpPr>
              <a:spLocks noChangeAspect="1"/>
            </p:cNvSpPr>
            <p:nvPr/>
          </p:nvSpPr>
          <p:spPr bwMode="auto">
            <a:xfrm rot="5709932">
              <a:off x="1319213" y="2244725"/>
              <a:ext cx="12700"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80" name="Freeform 207"/>
            <p:cNvSpPr>
              <a:spLocks noChangeAspect="1"/>
            </p:cNvSpPr>
            <p:nvPr/>
          </p:nvSpPr>
          <p:spPr bwMode="auto">
            <a:xfrm rot="4894774">
              <a:off x="1328738" y="2273300"/>
              <a:ext cx="14288"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81" name="Freeform 208"/>
            <p:cNvSpPr>
              <a:spLocks noChangeAspect="1"/>
            </p:cNvSpPr>
            <p:nvPr/>
          </p:nvSpPr>
          <p:spPr bwMode="auto">
            <a:xfrm rot="4894774">
              <a:off x="1331913" y="2303463"/>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82" name="Freeform 209"/>
            <p:cNvSpPr>
              <a:spLocks noChangeAspect="1"/>
            </p:cNvSpPr>
            <p:nvPr/>
          </p:nvSpPr>
          <p:spPr bwMode="auto">
            <a:xfrm rot="4735800">
              <a:off x="1338263" y="2328863"/>
              <a:ext cx="14288"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83" name="Freeform 210"/>
            <p:cNvSpPr>
              <a:spLocks noChangeAspect="1"/>
            </p:cNvSpPr>
            <p:nvPr/>
          </p:nvSpPr>
          <p:spPr bwMode="auto">
            <a:xfrm rot="4735800">
              <a:off x="1343025" y="2359025"/>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84" name="Freeform 211"/>
            <p:cNvSpPr>
              <a:spLocks noChangeAspect="1"/>
            </p:cNvSpPr>
            <p:nvPr/>
          </p:nvSpPr>
          <p:spPr bwMode="auto">
            <a:xfrm rot="4389163">
              <a:off x="1349375" y="2381250"/>
              <a:ext cx="15875"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85" name="Freeform 212"/>
            <p:cNvSpPr>
              <a:spLocks noChangeAspect="1"/>
            </p:cNvSpPr>
            <p:nvPr/>
          </p:nvSpPr>
          <p:spPr bwMode="auto">
            <a:xfrm rot="4389163">
              <a:off x="1358900" y="2413000"/>
              <a:ext cx="12700"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86" name="Freeform 213"/>
            <p:cNvSpPr>
              <a:spLocks noChangeAspect="1"/>
            </p:cNvSpPr>
            <p:nvPr/>
          </p:nvSpPr>
          <p:spPr bwMode="auto">
            <a:xfrm rot="4220836">
              <a:off x="1366838" y="2432050"/>
              <a:ext cx="17463" cy="93662"/>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87" name="Freeform 214"/>
            <p:cNvSpPr>
              <a:spLocks noChangeAspect="1"/>
            </p:cNvSpPr>
            <p:nvPr/>
          </p:nvSpPr>
          <p:spPr bwMode="auto">
            <a:xfrm rot="4220836">
              <a:off x="1377950" y="2460625"/>
              <a:ext cx="14288" cy="9366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88" name="Freeform 215"/>
            <p:cNvSpPr>
              <a:spLocks noChangeAspect="1"/>
            </p:cNvSpPr>
            <p:nvPr/>
          </p:nvSpPr>
          <p:spPr bwMode="auto">
            <a:xfrm rot="3981729">
              <a:off x="1385888" y="2479675"/>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89" name="Freeform 216"/>
            <p:cNvSpPr>
              <a:spLocks noChangeAspect="1"/>
            </p:cNvSpPr>
            <p:nvPr/>
          </p:nvSpPr>
          <p:spPr bwMode="auto">
            <a:xfrm rot="3981729">
              <a:off x="1400175" y="2506663"/>
              <a:ext cx="12700" cy="96837"/>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90" name="Freeform 217"/>
            <p:cNvSpPr>
              <a:spLocks noChangeAspect="1"/>
            </p:cNvSpPr>
            <p:nvPr/>
          </p:nvSpPr>
          <p:spPr bwMode="auto">
            <a:xfrm rot="4080884">
              <a:off x="1408113" y="2525713"/>
              <a:ext cx="14288"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91" name="Freeform 218"/>
            <p:cNvSpPr>
              <a:spLocks noChangeAspect="1"/>
            </p:cNvSpPr>
            <p:nvPr/>
          </p:nvSpPr>
          <p:spPr bwMode="auto">
            <a:xfrm rot="4080884">
              <a:off x="1417638" y="2557463"/>
              <a:ext cx="14288" cy="9366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92" name="Freeform 219"/>
            <p:cNvSpPr>
              <a:spLocks noChangeAspect="1"/>
            </p:cNvSpPr>
            <p:nvPr/>
          </p:nvSpPr>
          <p:spPr bwMode="auto">
            <a:xfrm rot="16202120">
              <a:off x="1223963" y="2209800"/>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93" name="Freeform 220"/>
            <p:cNvSpPr>
              <a:spLocks noChangeAspect="1"/>
            </p:cNvSpPr>
            <p:nvPr/>
          </p:nvSpPr>
          <p:spPr bwMode="auto">
            <a:xfrm rot="16202120">
              <a:off x="1227138" y="2176463"/>
              <a:ext cx="14288" cy="9366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94" name="Freeform 221"/>
            <p:cNvSpPr>
              <a:spLocks noChangeAspect="1"/>
            </p:cNvSpPr>
            <p:nvPr/>
          </p:nvSpPr>
          <p:spPr bwMode="auto">
            <a:xfrm rot="16365414">
              <a:off x="1222375" y="2132013"/>
              <a:ext cx="14288" cy="9842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95" name="Freeform 222"/>
            <p:cNvSpPr>
              <a:spLocks noChangeAspect="1"/>
            </p:cNvSpPr>
            <p:nvPr/>
          </p:nvSpPr>
          <p:spPr bwMode="auto">
            <a:xfrm rot="16365414">
              <a:off x="1227138" y="2101850"/>
              <a:ext cx="14288" cy="96837"/>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96" name="Freeform 223"/>
            <p:cNvSpPr>
              <a:spLocks noChangeAspect="1"/>
            </p:cNvSpPr>
            <p:nvPr/>
          </p:nvSpPr>
          <p:spPr bwMode="auto">
            <a:xfrm rot="16704437">
              <a:off x="1230313" y="2084388"/>
              <a:ext cx="14288" cy="96837"/>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97" name="Freeform 224"/>
            <p:cNvSpPr>
              <a:spLocks noChangeAspect="1"/>
            </p:cNvSpPr>
            <p:nvPr/>
          </p:nvSpPr>
          <p:spPr bwMode="auto">
            <a:xfrm rot="16704437">
              <a:off x="1238250" y="2051050"/>
              <a:ext cx="12700" cy="10001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98" name="Freeform 225"/>
            <p:cNvSpPr>
              <a:spLocks noChangeAspect="1"/>
            </p:cNvSpPr>
            <p:nvPr/>
          </p:nvSpPr>
          <p:spPr bwMode="auto">
            <a:xfrm rot="17051627">
              <a:off x="1236663" y="2035175"/>
              <a:ext cx="14288" cy="10001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99" name="Freeform 226"/>
            <p:cNvSpPr>
              <a:spLocks noChangeAspect="1"/>
            </p:cNvSpPr>
            <p:nvPr/>
          </p:nvSpPr>
          <p:spPr bwMode="auto">
            <a:xfrm rot="17051627">
              <a:off x="1246188" y="2006600"/>
              <a:ext cx="11113" cy="9842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00" name="Freeform 227"/>
            <p:cNvSpPr>
              <a:spLocks noChangeAspect="1"/>
            </p:cNvSpPr>
            <p:nvPr/>
          </p:nvSpPr>
          <p:spPr bwMode="auto">
            <a:xfrm rot="17021609">
              <a:off x="1241425" y="1989138"/>
              <a:ext cx="14288" cy="9842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01" name="Freeform 228"/>
            <p:cNvSpPr>
              <a:spLocks noChangeAspect="1"/>
            </p:cNvSpPr>
            <p:nvPr/>
          </p:nvSpPr>
          <p:spPr bwMode="auto">
            <a:xfrm rot="17021609">
              <a:off x="1252538" y="1957388"/>
              <a:ext cx="14288" cy="96837"/>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02" name="Freeform 229"/>
            <p:cNvSpPr>
              <a:spLocks noChangeAspect="1"/>
            </p:cNvSpPr>
            <p:nvPr/>
          </p:nvSpPr>
          <p:spPr bwMode="auto">
            <a:xfrm rot="17206677">
              <a:off x="1255713" y="1946275"/>
              <a:ext cx="14288"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03" name="Freeform 230"/>
            <p:cNvSpPr>
              <a:spLocks noChangeAspect="1"/>
            </p:cNvSpPr>
            <p:nvPr/>
          </p:nvSpPr>
          <p:spPr bwMode="auto">
            <a:xfrm rot="17206677">
              <a:off x="1266825" y="1914525"/>
              <a:ext cx="12700" cy="9842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04" name="Freeform 231"/>
            <p:cNvSpPr>
              <a:spLocks noChangeAspect="1"/>
            </p:cNvSpPr>
            <p:nvPr/>
          </p:nvSpPr>
          <p:spPr bwMode="auto">
            <a:xfrm rot="17556650">
              <a:off x="1266825" y="1900238"/>
              <a:ext cx="15875" cy="96837"/>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05" name="Freeform 232"/>
            <p:cNvSpPr>
              <a:spLocks noChangeAspect="1"/>
            </p:cNvSpPr>
            <p:nvPr/>
          </p:nvSpPr>
          <p:spPr bwMode="auto">
            <a:xfrm rot="17556650">
              <a:off x="1282700" y="1871663"/>
              <a:ext cx="12700" cy="9842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06" name="Freeform 233"/>
            <p:cNvSpPr>
              <a:spLocks noChangeAspect="1"/>
            </p:cNvSpPr>
            <p:nvPr/>
          </p:nvSpPr>
          <p:spPr bwMode="auto">
            <a:xfrm rot="17263105">
              <a:off x="1287463" y="1852613"/>
              <a:ext cx="15875"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07" name="Freeform 234"/>
            <p:cNvSpPr>
              <a:spLocks noChangeAspect="1"/>
            </p:cNvSpPr>
            <p:nvPr/>
          </p:nvSpPr>
          <p:spPr bwMode="auto">
            <a:xfrm rot="17263105">
              <a:off x="1300163" y="1820863"/>
              <a:ext cx="14288" cy="10001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08" name="Freeform 235"/>
            <p:cNvSpPr>
              <a:spLocks noChangeAspect="1"/>
            </p:cNvSpPr>
            <p:nvPr/>
          </p:nvSpPr>
          <p:spPr bwMode="auto">
            <a:xfrm rot="17415485">
              <a:off x="1303338" y="1801813"/>
              <a:ext cx="17463" cy="98425"/>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09" name="Freeform 236"/>
            <p:cNvSpPr>
              <a:spLocks noChangeAspect="1"/>
            </p:cNvSpPr>
            <p:nvPr/>
          </p:nvSpPr>
          <p:spPr bwMode="auto">
            <a:xfrm rot="17415485">
              <a:off x="1320800" y="1771650"/>
              <a:ext cx="12700" cy="9842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10" name="Freeform 237"/>
            <p:cNvSpPr>
              <a:spLocks noChangeAspect="1"/>
            </p:cNvSpPr>
            <p:nvPr/>
          </p:nvSpPr>
          <p:spPr bwMode="auto">
            <a:xfrm rot="6709508">
              <a:off x="1400175" y="1811338"/>
              <a:ext cx="14288"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11" name="Freeform 238"/>
            <p:cNvSpPr>
              <a:spLocks noChangeAspect="1"/>
            </p:cNvSpPr>
            <p:nvPr/>
          </p:nvSpPr>
          <p:spPr bwMode="auto">
            <a:xfrm rot="6709508">
              <a:off x="1385888" y="1838325"/>
              <a:ext cx="14288" cy="9842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12" name="Freeform 239"/>
            <p:cNvSpPr>
              <a:spLocks noChangeAspect="1"/>
            </p:cNvSpPr>
            <p:nvPr/>
          </p:nvSpPr>
          <p:spPr bwMode="auto">
            <a:xfrm rot="6662606">
              <a:off x="1382713" y="1863725"/>
              <a:ext cx="15875"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13" name="Freeform 240"/>
            <p:cNvSpPr>
              <a:spLocks noChangeAspect="1"/>
            </p:cNvSpPr>
            <p:nvPr/>
          </p:nvSpPr>
          <p:spPr bwMode="auto">
            <a:xfrm rot="6662606">
              <a:off x="1373188" y="1890713"/>
              <a:ext cx="12700" cy="96837"/>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14" name="Freeform 241"/>
            <p:cNvSpPr>
              <a:spLocks noChangeAspect="1"/>
            </p:cNvSpPr>
            <p:nvPr/>
          </p:nvSpPr>
          <p:spPr bwMode="auto">
            <a:xfrm rot="6503632">
              <a:off x="1363663" y="1912938"/>
              <a:ext cx="15875" cy="9842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15" name="Freeform 242"/>
            <p:cNvSpPr>
              <a:spLocks noChangeAspect="1"/>
            </p:cNvSpPr>
            <p:nvPr/>
          </p:nvSpPr>
          <p:spPr bwMode="auto">
            <a:xfrm rot="6503632">
              <a:off x="1350963" y="1943100"/>
              <a:ext cx="14288" cy="9842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16" name="Freeform 243"/>
            <p:cNvSpPr>
              <a:spLocks noChangeAspect="1"/>
            </p:cNvSpPr>
            <p:nvPr/>
          </p:nvSpPr>
          <p:spPr bwMode="auto">
            <a:xfrm rot="6156995">
              <a:off x="1343025" y="1965325"/>
              <a:ext cx="15875" cy="9842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17" name="Freeform 244"/>
            <p:cNvSpPr>
              <a:spLocks noChangeAspect="1"/>
            </p:cNvSpPr>
            <p:nvPr/>
          </p:nvSpPr>
          <p:spPr bwMode="auto">
            <a:xfrm rot="6156995">
              <a:off x="1338263" y="1995488"/>
              <a:ext cx="12700" cy="96837"/>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18" name="Freeform 245"/>
            <p:cNvSpPr>
              <a:spLocks noChangeAspect="1"/>
            </p:cNvSpPr>
            <p:nvPr/>
          </p:nvSpPr>
          <p:spPr bwMode="auto">
            <a:xfrm rot="5988668">
              <a:off x="1331913" y="2017713"/>
              <a:ext cx="17463" cy="92075"/>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19" name="Freeform 246"/>
            <p:cNvSpPr>
              <a:spLocks noChangeAspect="1"/>
            </p:cNvSpPr>
            <p:nvPr/>
          </p:nvSpPr>
          <p:spPr bwMode="auto">
            <a:xfrm rot="5988668">
              <a:off x="1328738" y="2044700"/>
              <a:ext cx="12700" cy="96837"/>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20" name="Freeform 247"/>
            <p:cNvSpPr>
              <a:spLocks noChangeAspect="1"/>
            </p:cNvSpPr>
            <p:nvPr/>
          </p:nvSpPr>
          <p:spPr bwMode="auto">
            <a:xfrm rot="5749561">
              <a:off x="1325563" y="2066925"/>
              <a:ext cx="17463" cy="95250"/>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21" name="Freeform 248"/>
            <p:cNvSpPr>
              <a:spLocks noChangeAspect="1"/>
            </p:cNvSpPr>
            <p:nvPr/>
          </p:nvSpPr>
          <p:spPr bwMode="auto">
            <a:xfrm rot="5749561">
              <a:off x="1322388" y="2093913"/>
              <a:ext cx="14288" cy="10001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122" name="Group 249"/>
            <p:cNvGrpSpPr>
              <a:grpSpLocks noChangeAspect="1"/>
            </p:cNvGrpSpPr>
            <p:nvPr/>
          </p:nvGrpSpPr>
          <p:grpSpPr bwMode="auto">
            <a:xfrm>
              <a:off x="1149350" y="1790700"/>
              <a:ext cx="379412" cy="927100"/>
              <a:chOff x="1677" y="1658"/>
              <a:chExt cx="394" cy="985"/>
            </a:xfrm>
          </p:grpSpPr>
          <p:sp>
            <p:nvSpPr>
              <p:cNvPr id="2123" name="Oval 250"/>
              <p:cNvSpPr>
                <a:spLocks noChangeAspect="1" noChangeArrowheads="1"/>
              </p:cNvSpPr>
              <p:nvPr/>
            </p:nvSpPr>
            <p:spPr bwMode="auto">
              <a:xfrm rot="3441541">
                <a:off x="2026" y="2503"/>
                <a:ext cx="54"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24" name="Oval 251"/>
              <p:cNvSpPr>
                <a:spLocks noChangeAspect="1" noChangeArrowheads="1"/>
              </p:cNvSpPr>
              <p:nvPr/>
            </p:nvSpPr>
            <p:spPr bwMode="auto">
              <a:xfrm rot="-7439040">
                <a:off x="1808" y="2598"/>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25" name="Oval 252"/>
              <p:cNvSpPr>
                <a:spLocks noChangeAspect="1" noChangeArrowheads="1"/>
              </p:cNvSpPr>
              <p:nvPr/>
            </p:nvSpPr>
            <p:spPr bwMode="auto">
              <a:xfrm rot="-7002419">
                <a:off x="1787" y="2549"/>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26" name="Oval 253"/>
              <p:cNvSpPr>
                <a:spLocks noChangeAspect="1" noChangeArrowheads="1"/>
              </p:cNvSpPr>
              <p:nvPr/>
            </p:nvSpPr>
            <p:spPr bwMode="auto">
              <a:xfrm rot="-6663396">
                <a:off x="1766" y="2495"/>
                <a:ext cx="52"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27" name="Oval 254"/>
              <p:cNvSpPr>
                <a:spLocks noChangeAspect="1" noChangeArrowheads="1"/>
              </p:cNvSpPr>
              <p:nvPr/>
            </p:nvSpPr>
            <p:spPr bwMode="auto">
              <a:xfrm rot="-6316206">
                <a:off x="1743" y="2438"/>
                <a:ext cx="54"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28" name="Oval 255"/>
              <p:cNvSpPr>
                <a:spLocks noChangeAspect="1" noChangeArrowheads="1"/>
              </p:cNvSpPr>
              <p:nvPr/>
            </p:nvSpPr>
            <p:spPr bwMode="auto">
              <a:xfrm rot="-6346222">
                <a:off x="1722" y="2389"/>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29" name="Oval 256"/>
              <p:cNvSpPr>
                <a:spLocks noChangeAspect="1" noChangeArrowheads="1"/>
              </p:cNvSpPr>
              <p:nvPr/>
            </p:nvSpPr>
            <p:spPr bwMode="auto">
              <a:xfrm rot="-6161155">
                <a:off x="1710" y="2340"/>
                <a:ext cx="54"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30" name="Oval 257"/>
              <p:cNvSpPr>
                <a:spLocks noChangeAspect="1" noChangeArrowheads="1"/>
              </p:cNvSpPr>
              <p:nvPr/>
            </p:nvSpPr>
            <p:spPr bwMode="auto">
              <a:xfrm rot="-5811182">
                <a:off x="1697" y="2285"/>
                <a:ext cx="53"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31" name="Oval 258"/>
              <p:cNvSpPr>
                <a:spLocks noChangeAspect="1" noChangeArrowheads="1"/>
              </p:cNvSpPr>
              <p:nvPr/>
            </p:nvSpPr>
            <p:spPr bwMode="auto">
              <a:xfrm rot="-6104727">
                <a:off x="1686" y="2231"/>
                <a:ext cx="55" cy="39"/>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32" name="Oval 259"/>
              <p:cNvSpPr>
                <a:spLocks noChangeAspect="1" noChangeArrowheads="1"/>
              </p:cNvSpPr>
              <p:nvPr/>
            </p:nvSpPr>
            <p:spPr bwMode="auto">
              <a:xfrm rot="-5952347">
                <a:off x="1677" y="2172"/>
                <a:ext cx="52"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33" name="Oval 260"/>
              <p:cNvSpPr>
                <a:spLocks noChangeAspect="1" noChangeArrowheads="1"/>
              </p:cNvSpPr>
              <p:nvPr/>
            </p:nvSpPr>
            <p:spPr bwMode="auto">
              <a:xfrm rot="5482701">
                <a:off x="1898" y="2110"/>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34" name="Oval 261"/>
              <p:cNvSpPr>
                <a:spLocks noChangeAspect="1" noChangeArrowheads="1"/>
              </p:cNvSpPr>
              <p:nvPr/>
            </p:nvSpPr>
            <p:spPr bwMode="auto">
              <a:xfrm rot="5709932">
                <a:off x="1900" y="2160"/>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35" name="Oval 262"/>
              <p:cNvSpPr>
                <a:spLocks noChangeAspect="1" noChangeArrowheads="1"/>
              </p:cNvSpPr>
              <p:nvPr/>
            </p:nvSpPr>
            <p:spPr bwMode="auto">
              <a:xfrm rot="4894774">
                <a:off x="1911" y="2205"/>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36" name="Oval 263"/>
              <p:cNvSpPr>
                <a:spLocks noChangeAspect="1" noChangeArrowheads="1"/>
              </p:cNvSpPr>
              <p:nvPr/>
            </p:nvSpPr>
            <p:spPr bwMode="auto">
              <a:xfrm rot="4735800">
                <a:off x="1922" y="2261"/>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37" name="Oval 264"/>
              <p:cNvSpPr>
                <a:spLocks noChangeAspect="1" noChangeArrowheads="1"/>
              </p:cNvSpPr>
              <p:nvPr/>
            </p:nvSpPr>
            <p:spPr bwMode="auto">
              <a:xfrm rot="4389163">
                <a:off x="1931" y="2314"/>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38" name="Oval 265"/>
              <p:cNvSpPr>
                <a:spLocks noChangeAspect="1" noChangeArrowheads="1"/>
              </p:cNvSpPr>
              <p:nvPr/>
            </p:nvSpPr>
            <p:spPr bwMode="auto">
              <a:xfrm rot="4220836">
                <a:off x="1951" y="2362"/>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39" name="Oval 266"/>
              <p:cNvSpPr>
                <a:spLocks noChangeAspect="1" noChangeArrowheads="1"/>
              </p:cNvSpPr>
              <p:nvPr/>
            </p:nvSpPr>
            <p:spPr bwMode="auto">
              <a:xfrm rot="3981729">
                <a:off x="1969" y="2409"/>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40" name="Oval 267"/>
              <p:cNvSpPr>
                <a:spLocks noChangeAspect="1" noChangeArrowheads="1"/>
              </p:cNvSpPr>
              <p:nvPr/>
            </p:nvSpPr>
            <p:spPr bwMode="auto">
              <a:xfrm rot="4080884">
                <a:off x="1991" y="2461"/>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41" name="Oval 268"/>
              <p:cNvSpPr>
                <a:spLocks noChangeAspect="1" noChangeArrowheads="1"/>
              </p:cNvSpPr>
              <p:nvPr/>
            </p:nvSpPr>
            <p:spPr bwMode="auto">
              <a:xfrm rot="-5397880">
                <a:off x="1673" y="2118"/>
                <a:ext cx="54"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42" name="Oval 269"/>
              <p:cNvSpPr>
                <a:spLocks noChangeAspect="1" noChangeArrowheads="1"/>
              </p:cNvSpPr>
              <p:nvPr/>
            </p:nvSpPr>
            <p:spPr bwMode="auto">
              <a:xfrm rot="-5234586">
                <a:off x="1671" y="2035"/>
                <a:ext cx="51" cy="39"/>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43" name="Oval 270"/>
              <p:cNvSpPr>
                <a:spLocks noChangeAspect="1" noChangeArrowheads="1"/>
              </p:cNvSpPr>
              <p:nvPr/>
            </p:nvSpPr>
            <p:spPr bwMode="auto">
              <a:xfrm rot="-4895563">
                <a:off x="1678" y="1979"/>
                <a:ext cx="52" cy="40"/>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44" name="Oval 271"/>
              <p:cNvSpPr>
                <a:spLocks noChangeAspect="1" noChangeArrowheads="1"/>
              </p:cNvSpPr>
              <p:nvPr/>
            </p:nvSpPr>
            <p:spPr bwMode="auto">
              <a:xfrm rot="-4548373">
                <a:off x="1687" y="1921"/>
                <a:ext cx="51" cy="40"/>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45" name="Oval 272"/>
              <p:cNvSpPr>
                <a:spLocks noChangeAspect="1" noChangeArrowheads="1"/>
              </p:cNvSpPr>
              <p:nvPr/>
            </p:nvSpPr>
            <p:spPr bwMode="auto">
              <a:xfrm rot="-4578391">
                <a:off x="1695" y="1870"/>
                <a:ext cx="52"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46" name="Oval 273"/>
              <p:cNvSpPr>
                <a:spLocks noChangeAspect="1" noChangeArrowheads="1"/>
              </p:cNvSpPr>
              <p:nvPr/>
            </p:nvSpPr>
            <p:spPr bwMode="auto">
              <a:xfrm rot="-4393323">
                <a:off x="1710" y="1820"/>
                <a:ext cx="52" cy="39"/>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47" name="Oval 274"/>
              <p:cNvSpPr>
                <a:spLocks noChangeAspect="1" noChangeArrowheads="1"/>
              </p:cNvSpPr>
              <p:nvPr/>
            </p:nvSpPr>
            <p:spPr bwMode="auto">
              <a:xfrm rot="-4043350">
                <a:off x="1726" y="1769"/>
                <a:ext cx="51"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48" name="Oval 275"/>
              <p:cNvSpPr>
                <a:spLocks noChangeAspect="1" noChangeArrowheads="1"/>
              </p:cNvSpPr>
              <p:nvPr/>
            </p:nvSpPr>
            <p:spPr bwMode="auto">
              <a:xfrm rot="-4336895">
                <a:off x="1743" y="1719"/>
                <a:ext cx="53" cy="40"/>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49" name="Oval 276"/>
              <p:cNvSpPr>
                <a:spLocks noChangeAspect="1" noChangeArrowheads="1"/>
              </p:cNvSpPr>
              <p:nvPr/>
            </p:nvSpPr>
            <p:spPr bwMode="auto">
              <a:xfrm rot="-4184515">
                <a:off x="1765" y="1664"/>
                <a:ext cx="51" cy="39"/>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50" name="Oval 277"/>
              <p:cNvSpPr>
                <a:spLocks noChangeAspect="1" noChangeArrowheads="1"/>
              </p:cNvSpPr>
              <p:nvPr/>
            </p:nvSpPr>
            <p:spPr bwMode="auto">
              <a:xfrm rot="6709508">
                <a:off x="1976" y="1749"/>
                <a:ext cx="52"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51" name="Oval 278"/>
              <p:cNvSpPr>
                <a:spLocks noChangeAspect="1" noChangeArrowheads="1"/>
              </p:cNvSpPr>
              <p:nvPr/>
            </p:nvSpPr>
            <p:spPr bwMode="auto">
              <a:xfrm rot="6662606">
                <a:off x="1960" y="1803"/>
                <a:ext cx="51" cy="40"/>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52" name="Oval 279"/>
              <p:cNvSpPr>
                <a:spLocks noChangeAspect="1" noChangeArrowheads="1"/>
              </p:cNvSpPr>
              <p:nvPr/>
            </p:nvSpPr>
            <p:spPr bwMode="auto">
              <a:xfrm rot="6503632">
                <a:off x="1941" y="1854"/>
                <a:ext cx="52" cy="39"/>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53" name="Oval 280"/>
              <p:cNvSpPr>
                <a:spLocks noChangeAspect="1" noChangeArrowheads="1"/>
              </p:cNvSpPr>
              <p:nvPr/>
            </p:nvSpPr>
            <p:spPr bwMode="auto">
              <a:xfrm rot="6156995">
                <a:off x="1922" y="1904"/>
                <a:ext cx="52"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54" name="Oval 281"/>
              <p:cNvSpPr>
                <a:spLocks noChangeAspect="1" noChangeArrowheads="1"/>
              </p:cNvSpPr>
              <p:nvPr/>
            </p:nvSpPr>
            <p:spPr bwMode="auto">
              <a:xfrm rot="5988668">
                <a:off x="1915" y="1954"/>
                <a:ext cx="51" cy="40"/>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55" name="Oval 282"/>
              <p:cNvSpPr>
                <a:spLocks noChangeAspect="1" noChangeArrowheads="1"/>
              </p:cNvSpPr>
              <p:nvPr/>
            </p:nvSpPr>
            <p:spPr bwMode="auto">
              <a:xfrm rot="5749561">
                <a:off x="1909" y="2002"/>
                <a:ext cx="50" cy="40"/>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56" name="Oval 283"/>
              <p:cNvSpPr>
                <a:spLocks noChangeAspect="1" noChangeArrowheads="1"/>
              </p:cNvSpPr>
              <p:nvPr/>
            </p:nvSpPr>
            <p:spPr bwMode="auto">
              <a:xfrm rot="5848716">
                <a:off x="1901" y="2057"/>
                <a:ext cx="51"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157" name="Freeform 284"/>
            <p:cNvSpPr>
              <a:spLocks noChangeAspect="1"/>
            </p:cNvSpPr>
            <p:nvPr/>
          </p:nvSpPr>
          <p:spPr bwMode="auto">
            <a:xfrm rot="5848716">
              <a:off x="1320800" y="2112963"/>
              <a:ext cx="14288" cy="96837"/>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58" name="Freeform 285"/>
            <p:cNvSpPr>
              <a:spLocks noChangeAspect="1"/>
            </p:cNvSpPr>
            <p:nvPr/>
          </p:nvSpPr>
          <p:spPr bwMode="auto">
            <a:xfrm rot="5848716">
              <a:off x="1314450" y="2143125"/>
              <a:ext cx="11113" cy="10160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59" name="Freeform 286"/>
            <p:cNvSpPr>
              <a:spLocks noChangeAspect="1"/>
            </p:cNvSpPr>
            <p:nvPr/>
          </p:nvSpPr>
          <p:spPr bwMode="auto">
            <a:xfrm rot="18287278">
              <a:off x="1341438" y="1714500"/>
              <a:ext cx="15875"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60" name="Freeform 287"/>
            <p:cNvSpPr>
              <a:spLocks noChangeAspect="1"/>
            </p:cNvSpPr>
            <p:nvPr/>
          </p:nvSpPr>
          <p:spPr bwMode="auto">
            <a:xfrm rot="18287278">
              <a:off x="1362075" y="1689100"/>
              <a:ext cx="14288"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61" name="Freeform 288"/>
            <p:cNvSpPr>
              <a:spLocks noChangeAspect="1"/>
            </p:cNvSpPr>
            <p:nvPr/>
          </p:nvSpPr>
          <p:spPr bwMode="auto">
            <a:xfrm rot="18626301">
              <a:off x="1371600" y="1676400"/>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62" name="Freeform 289"/>
            <p:cNvSpPr>
              <a:spLocks noChangeAspect="1"/>
            </p:cNvSpPr>
            <p:nvPr/>
          </p:nvSpPr>
          <p:spPr bwMode="auto">
            <a:xfrm rot="18626301">
              <a:off x="1397000" y="1649413"/>
              <a:ext cx="12700" cy="9366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63" name="Freeform 290"/>
            <p:cNvSpPr>
              <a:spLocks noChangeAspect="1"/>
            </p:cNvSpPr>
            <p:nvPr/>
          </p:nvSpPr>
          <p:spPr bwMode="auto">
            <a:xfrm rot="18973491">
              <a:off x="1403350" y="1638300"/>
              <a:ext cx="17462" cy="90488"/>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64" name="Freeform 291"/>
            <p:cNvSpPr>
              <a:spLocks noChangeAspect="1"/>
            </p:cNvSpPr>
            <p:nvPr/>
          </p:nvSpPr>
          <p:spPr bwMode="auto">
            <a:xfrm rot="18973491">
              <a:off x="1427163" y="1616075"/>
              <a:ext cx="15875" cy="93663"/>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65" name="Freeform 292"/>
            <p:cNvSpPr>
              <a:spLocks noChangeAspect="1"/>
            </p:cNvSpPr>
            <p:nvPr/>
          </p:nvSpPr>
          <p:spPr bwMode="auto">
            <a:xfrm rot="18943477">
              <a:off x="1435100" y="1600200"/>
              <a:ext cx="19050" cy="88900"/>
            </a:xfrm>
            <a:custGeom>
              <a:avLst/>
              <a:gdLst>
                <a:gd name="T0" fmla="*/ 3 w 57"/>
                <a:gd name="T1" fmla="*/ 0 h 360"/>
                <a:gd name="T2" fmla="*/ 3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66" name="Freeform 293"/>
            <p:cNvSpPr>
              <a:spLocks noChangeAspect="1"/>
            </p:cNvSpPr>
            <p:nvPr/>
          </p:nvSpPr>
          <p:spPr bwMode="auto">
            <a:xfrm rot="18943477">
              <a:off x="1462088" y="1576388"/>
              <a:ext cx="14287"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67" name="Freeform 294"/>
            <p:cNvSpPr>
              <a:spLocks noChangeAspect="1"/>
            </p:cNvSpPr>
            <p:nvPr/>
          </p:nvSpPr>
          <p:spPr bwMode="auto">
            <a:xfrm rot="19128545">
              <a:off x="1471613" y="1566863"/>
              <a:ext cx="17462" cy="90488"/>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68" name="Freeform 295"/>
            <p:cNvSpPr>
              <a:spLocks noChangeAspect="1"/>
            </p:cNvSpPr>
            <p:nvPr/>
          </p:nvSpPr>
          <p:spPr bwMode="auto">
            <a:xfrm rot="19128545">
              <a:off x="1498600" y="1546225"/>
              <a:ext cx="12700"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69" name="Freeform 296"/>
            <p:cNvSpPr>
              <a:spLocks noChangeAspect="1"/>
            </p:cNvSpPr>
            <p:nvPr/>
          </p:nvSpPr>
          <p:spPr bwMode="auto">
            <a:xfrm rot="19478518">
              <a:off x="1504950" y="1535113"/>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70" name="Freeform 297"/>
            <p:cNvSpPr>
              <a:spLocks noChangeAspect="1"/>
            </p:cNvSpPr>
            <p:nvPr/>
          </p:nvSpPr>
          <p:spPr bwMode="auto">
            <a:xfrm rot="19478518">
              <a:off x="1536700" y="1516063"/>
              <a:ext cx="11112" cy="93663"/>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71" name="Freeform 298"/>
            <p:cNvSpPr>
              <a:spLocks noChangeAspect="1"/>
            </p:cNvSpPr>
            <p:nvPr/>
          </p:nvSpPr>
          <p:spPr bwMode="auto">
            <a:xfrm rot="19184971">
              <a:off x="1549400" y="1500188"/>
              <a:ext cx="19050" cy="93663"/>
            </a:xfrm>
            <a:custGeom>
              <a:avLst/>
              <a:gdLst>
                <a:gd name="T0" fmla="*/ 3 w 57"/>
                <a:gd name="T1" fmla="*/ 0 h 360"/>
                <a:gd name="T2" fmla="*/ 3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72" name="Freeform 299"/>
            <p:cNvSpPr>
              <a:spLocks noChangeAspect="1"/>
            </p:cNvSpPr>
            <p:nvPr/>
          </p:nvSpPr>
          <p:spPr bwMode="auto">
            <a:xfrm rot="19184971">
              <a:off x="1576388" y="1481138"/>
              <a:ext cx="14287"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73" name="Freeform 300"/>
            <p:cNvSpPr>
              <a:spLocks noChangeAspect="1"/>
            </p:cNvSpPr>
            <p:nvPr/>
          </p:nvSpPr>
          <p:spPr bwMode="auto">
            <a:xfrm rot="19337351">
              <a:off x="1593850" y="1466850"/>
              <a:ext cx="17462" cy="88900"/>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74" name="Freeform 301"/>
            <p:cNvSpPr>
              <a:spLocks noChangeAspect="1"/>
            </p:cNvSpPr>
            <p:nvPr/>
          </p:nvSpPr>
          <p:spPr bwMode="auto">
            <a:xfrm rot="19337351">
              <a:off x="1622425" y="1449388"/>
              <a:ext cx="12700" cy="8890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75" name="Freeform 302"/>
            <p:cNvSpPr>
              <a:spLocks noChangeAspect="1"/>
            </p:cNvSpPr>
            <p:nvPr/>
          </p:nvSpPr>
          <p:spPr bwMode="auto">
            <a:xfrm rot="9172397">
              <a:off x="1708150" y="1504950"/>
              <a:ext cx="14287" cy="8890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76" name="Freeform 303"/>
            <p:cNvSpPr>
              <a:spLocks noChangeAspect="1"/>
            </p:cNvSpPr>
            <p:nvPr/>
          </p:nvSpPr>
          <p:spPr bwMode="auto">
            <a:xfrm rot="9172397">
              <a:off x="1677988" y="1516063"/>
              <a:ext cx="12700"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77" name="Freeform 304"/>
            <p:cNvSpPr>
              <a:spLocks noChangeAspect="1"/>
            </p:cNvSpPr>
            <p:nvPr/>
          </p:nvSpPr>
          <p:spPr bwMode="auto">
            <a:xfrm rot="9399631">
              <a:off x="1668463" y="1528763"/>
              <a:ext cx="17462" cy="92075"/>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78" name="Freeform 305"/>
            <p:cNvSpPr>
              <a:spLocks noChangeAspect="1"/>
            </p:cNvSpPr>
            <p:nvPr/>
          </p:nvSpPr>
          <p:spPr bwMode="auto">
            <a:xfrm rot="9399631">
              <a:off x="1638300" y="1538288"/>
              <a:ext cx="15875" cy="93663"/>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79" name="Freeform 306"/>
            <p:cNvSpPr>
              <a:spLocks noChangeAspect="1"/>
            </p:cNvSpPr>
            <p:nvPr/>
          </p:nvSpPr>
          <p:spPr bwMode="auto">
            <a:xfrm rot="8584475">
              <a:off x="1620838" y="1562100"/>
              <a:ext cx="15875" cy="8890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80" name="Freeform 307"/>
            <p:cNvSpPr>
              <a:spLocks noChangeAspect="1"/>
            </p:cNvSpPr>
            <p:nvPr/>
          </p:nvSpPr>
          <p:spPr bwMode="auto">
            <a:xfrm rot="8584475">
              <a:off x="1593850" y="1579563"/>
              <a:ext cx="14287" cy="8890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81" name="Freeform 308"/>
            <p:cNvSpPr>
              <a:spLocks noChangeAspect="1"/>
            </p:cNvSpPr>
            <p:nvPr/>
          </p:nvSpPr>
          <p:spPr bwMode="auto">
            <a:xfrm rot="8425496">
              <a:off x="1576388" y="1597025"/>
              <a:ext cx="17462" cy="88900"/>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82" name="Freeform 309"/>
            <p:cNvSpPr>
              <a:spLocks noChangeAspect="1"/>
            </p:cNvSpPr>
            <p:nvPr/>
          </p:nvSpPr>
          <p:spPr bwMode="auto">
            <a:xfrm rot="8425496">
              <a:off x="1549400" y="1614488"/>
              <a:ext cx="14287"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83" name="Freeform 310"/>
            <p:cNvSpPr>
              <a:spLocks noChangeAspect="1"/>
            </p:cNvSpPr>
            <p:nvPr/>
          </p:nvSpPr>
          <p:spPr bwMode="auto">
            <a:xfrm rot="8078862">
              <a:off x="1531938" y="1628775"/>
              <a:ext cx="14288"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84" name="Freeform 311"/>
            <p:cNvSpPr>
              <a:spLocks noChangeAspect="1"/>
            </p:cNvSpPr>
            <p:nvPr/>
          </p:nvSpPr>
          <p:spPr bwMode="auto">
            <a:xfrm rot="8078862">
              <a:off x="1506538" y="1649413"/>
              <a:ext cx="14288" cy="9366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85" name="Freeform 312"/>
            <p:cNvSpPr>
              <a:spLocks noChangeAspect="1"/>
            </p:cNvSpPr>
            <p:nvPr/>
          </p:nvSpPr>
          <p:spPr bwMode="auto">
            <a:xfrm rot="7910537">
              <a:off x="1493838" y="1670050"/>
              <a:ext cx="17463" cy="92075"/>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86" name="Freeform 313"/>
            <p:cNvSpPr>
              <a:spLocks noChangeAspect="1"/>
            </p:cNvSpPr>
            <p:nvPr/>
          </p:nvSpPr>
          <p:spPr bwMode="auto">
            <a:xfrm rot="7910537">
              <a:off x="1473200" y="1689100"/>
              <a:ext cx="14288" cy="96837"/>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87" name="Freeform 314"/>
            <p:cNvSpPr>
              <a:spLocks noChangeAspect="1"/>
            </p:cNvSpPr>
            <p:nvPr/>
          </p:nvSpPr>
          <p:spPr bwMode="auto">
            <a:xfrm rot="7671431">
              <a:off x="1460500" y="1709738"/>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88" name="Freeform 315"/>
            <p:cNvSpPr>
              <a:spLocks noChangeAspect="1"/>
            </p:cNvSpPr>
            <p:nvPr/>
          </p:nvSpPr>
          <p:spPr bwMode="auto">
            <a:xfrm rot="7671431">
              <a:off x="1438275" y="1731963"/>
              <a:ext cx="14288" cy="9366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89" name="Oval 316"/>
            <p:cNvSpPr>
              <a:spLocks noChangeAspect="1" noChangeArrowheads="1"/>
            </p:cNvSpPr>
            <p:nvPr/>
          </p:nvSpPr>
          <p:spPr bwMode="auto">
            <a:xfrm rot="7219922">
              <a:off x="1454150" y="1828800"/>
              <a:ext cx="50800" cy="34925"/>
            </a:xfrm>
            <a:prstGeom prst="ellipse">
              <a:avLst/>
            </a:prstGeom>
            <a:gradFill rotWithShape="1">
              <a:gsLst>
                <a:gs pos="0">
                  <a:srgbClr val="9999FF"/>
                </a:gs>
                <a:gs pos="100000">
                  <a:srgbClr val="5D5DFF"/>
                </a:gs>
              </a:gsLst>
              <a:lin ang="2700000" scaled="1"/>
            </a:gradFill>
            <a:ln w="9525">
              <a:solidFill>
                <a:srgbClr val="5D5D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90" name="Freeform 317"/>
            <p:cNvSpPr>
              <a:spLocks noChangeAspect="1"/>
            </p:cNvSpPr>
            <p:nvPr/>
          </p:nvSpPr>
          <p:spPr bwMode="auto">
            <a:xfrm rot="7219922">
              <a:off x="1425575" y="1757363"/>
              <a:ext cx="14288"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91" name="Freeform 318"/>
            <p:cNvSpPr>
              <a:spLocks noChangeAspect="1"/>
            </p:cNvSpPr>
            <p:nvPr/>
          </p:nvSpPr>
          <p:spPr bwMode="auto">
            <a:xfrm rot="7219922">
              <a:off x="1408113" y="1784350"/>
              <a:ext cx="14288" cy="9366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92" name="Freeform 319"/>
            <p:cNvSpPr>
              <a:spLocks noChangeAspect="1"/>
            </p:cNvSpPr>
            <p:nvPr/>
          </p:nvSpPr>
          <p:spPr bwMode="auto">
            <a:xfrm rot="19891816">
              <a:off x="1628775" y="1443038"/>
              <a:ext cx="17462" cy="88900"/>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93" name="Freeform 320"/>
            <p:cNvSpPr>
              <a:spLocks noChangeAspect="1"/>
            </p:cNvSpPr>
            <p:nvPr/>
          </p:nvSpPr>
          <p:spPr bwMode="auto">
            <a:xfrm rot="19891816">
              <a:off x="1660525" y="1428750"/>
              <a:ext cx="12700"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94" name="Freeform 321"/>
            <p:cNvSpPr>
              <a:spLocks noChangeAspect="1"/>
            </p:cNvSpPr>
            <p:nvPr/>
          </p:nvSpPr>
          <p:spPr bwMode="auto">
            <a:xfrm rot="20328442">
              <a:off x="1709738" y="1397000"/>
              <a:ext cx="17462" cy="92075"/>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95" name="Freeform 322"/>
            <p:cNvSpPr>
              <a:spLocks noChangeAspect="1"/>
            </p:cNvSpPr>
            <p:nvPr/>
          </p:nvSpPr>
          <p:spPr bwMode="auto">
            <a:xfrm rot="20328442">
              <a:off x="1743075" y="1387475"/>
              <a:ext cx="14287" cy="9048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96" name="Freeform 323"/>
            <p:cNvSpPr>
              <a:spLocks noChangeAspect="1"/>
            </p:cNvSpPr>
            <p:nvPr/>
          </p:nvSpPr>
          <p:spPr bwMode="auto">
            <a:xfrm rot="20667466">
              <a:off x="1757363" y="1381125"/>
              <a:ext cx="17462" cy="90488"/>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97" name="Freeform 324"/>
            <p:cNvSpPr>
              <a:spLocks noChangeAspect="1"/>
            </p:cNvSpPr>
            <p:nvPr/>
          </p:nvSpPr>
          <p:spPr bwMode="auto">
            <a:xfrm rot="20667466">
              <a:off x="1792288" y="1374775"/>
              <a:ext cx="12700"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98" name="Freeform 325"/>
            <p:cNvSpPr>
              <a:spLocks noChangeAspect="1"/>
            </p:cNvSpPr>
            <p:nvPr/>
          </p:nvSpPr>
          <p:spPr bwMode="auto">
            <a:xfrm rot="21014656">
              <a:off x="1804988" y="1366838"/>
              <a:ext cx="17462" cy="92075"/>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99" name="Freeform 326"/>
            <p:cNvSpPr>
              <a:spLocks noChangeAspect="1"/>
            </p:cNvSpPr>
            <p:nvPr/>
          </p:nvSpPr>
          <p:spPr bwMode="auto">
            <a:xfrm rot="21014656">
              <a:off x="1838325" y="1363663"/>
              <a:ext cx="17462"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00" name="Freeform 327"/>
            <p:cNvSpPr>
              <a:spLocks noChangeAspect="1"/>
            </p:cNvSpPr>
            <p:nvPr/>
          </p:nvSpPr>
          <p:spPr bwMode="auto">
            <a:xfrm rot="20984634">
              <a:off x="1857375" y="1352550"/>
              <a:ext cx="15875" cy="90488"/>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01" name="Freeform 328"/>
            <p:cNvSpPr>
              <a:spLocks noChangeAspect="1"/>
            </p:cNvSpPr>
            <p:nvPr/>
          </p:nvSpPr>
          <p:spPr bwMode="auto">
            <a:xfrm rot="20984634">
              <a:off x="1890713" y="1347788"/>
              <a:ext cx="15875"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02" name="Freeform 329"/>
            <p:cNvSpPr>
              <a:spLocks noChangeAspect="1"/>
            </p:cNvSpPr>
            <p:nvPr/>
          </p:nvSpPr>
          <p:spPr bwMode="auto">
            <a:xfrm rot="21169702">
              <a:off x="1903413" y="1343025"/>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03" name="Freeform 330"/>
            <p:cNvSpPr>
              <a:spLocks noChangeAspect="1"/>
            </p:cNvSpPr>
            <p:nvPr/>
          </p:nvSpPr>
          <p:spPr bwMode="auto">
            <a:xfrm rot="21169702">
              <a:off x="1936750" y="1343025"/>
              <a:ext cx="15875" cy="9048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04" name="Freeform 331"/>
            <p:cNvSpPr>
              <a:spLocks noChangeAspect="1"/>
            </p:cNvSpPr>
            <p:nvPr/>
          </p:nvSpPr>
          <p:spPr bwMode="auto">
            <a:xfrm rot="21519675">
              <a:off x="1951038" y="1336675"/>
              <a:ext cx="14287"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05" name="Freeform 332"/>
            <p:cNvSpPr>
              <a:spLocks noChangeAspect="1"/>
            </p:cNvSpPr>
            <p:nvPr/>
          </p:nvSpPr>
          <p:spPr bwMode="auto">
            <a:xfrm rot="21519675">
              <a:off x="1984375" y="1336675"/>
              <a:ext cx="14287"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06" name="Freeform 333"/>
            <p:cNvSpPr>
              <a:spLocks noChangeAspect="1"/>
            </p:cNvSpPr>
            <p:nvPr/>
          </p:nvSpPr>
          <p:spPr bwMode="auto">
            <a:xfrm rot="10466660">
              <a:off x="1973263" y="1425575"/>
              <a:ext cx="17462" cy="90488"/>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07" name="Freeform 334"/>
            <p:cNvSpPr>
              <a:spLocks noChangeAspect="1"/>
            </p:cNvSpPr>
            <p:nvPr/>
          </p:nvSpPr>
          <p:spPr bwMode="auto">
            <a:xfrm rot="10466660">
              <a:off x="1941513" y="1425575"/>
              <a:ext cx="14287"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08" name="Freeform 335"/>
            <p:cNvSpPr>
              <a:spLocks noChangeAspect="1"/>
            </p:cNvSpPr>
            <p:nvPr/>
          </p:nvSpPr>
          <p:spPr bwMode="auto">
            <a:xfrm rot="10120020">
              <a:off x="1916113" y="1428750"/>
              <a:ext cx="14287" cy="90488"/>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09" name="Freeform 336"/>
            <p:cNvSpPr>
              <a:spLocks noChangeAspect="1"/>
            </p:cNvSpPr>
            <p:nvPr/>
          </p:nvSpPr>
          <p:spPr bwMode="auto">
            <a:xfrm rot="10120020">
              <a:off x="1884363" y="1431925"/>
              <a:ext cx="12700"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10" name="Freeform 337"/>
            <p:cNvSpPr>
              <a:spLocks noChangeAspect="1"/>
            </p:cNvSpPr>
            <p:nvPr/>
          </p:nvSpPr>
          <p:spPr bwMode="auto">
            <a:xfrm rot="9951694">
              <a:off x="1863725" y="1444625"/>
              <a:ext cx="15875" cy="90488"/>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11" name="Freeform 338"/>
            <p:cNvSpPr>
              <a:spLocks noChangeAspect="1"/>
            </p:cNvSpPr>
            <p:nvPr/>
          </p:nvSpPr>
          <p:spPr bwMode="auto">
            <a:xfrm rot="9951694">
              <a:off x="1833563" y="1449388"/>
              <a:ext cx="12700" cy="92075"/>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12" name="Freeform 339"/>
            <p:cNvSpPr>
              <a:spLocks noChangeAspect="1"/>
            </p:cNvSpPr>
            <p:nvPr/>
          </p:nvSpPr>
          <p:spPr bwMode="auto">
            <a:xfrm rot="9712588">
              <a:off x="1812925" y="1458913"/>
              <a:ext cx="15875" cy="90488"/>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13" name="Freeform 340"/>
            <p:cNvSpPr>
              <a:spLocks noChangeAspect="1"/>
            </p:cNvSpPr>
            <p:nvPr/>
          </p:nvSpPr>
          <p:spPr bwMode="auto">
            <a:xfrm rot="9712588">
              <a:off x="1782763" y="1466850"/>
              <a:ext cx="14287" cy="9048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214" name="Group 341"/>
            <p:cNvGrpSpPr>
              <a:grpSpLocks noChangeAspect="1"/>
            </p:cNvGrpSpPr>
            <p:nvPr/>
          </p:nvGrpSpPr>
          <p:grpSpPr bwMode="auto">
            <a:xfrm>
              <a:off x="1289050" y="1304925"/>
              <a:ext cx="709612" cy="523875"/>
              <a:chOff x="1822" y="1141"/>
              <a:chExt cx="739" cy="557"/>
            </a:xfrm>
          </p:grpSpPr>
          <p:sp>
            <p:nvSpPr>
              <p:cNvPr id="2215" name="Oval 342"/>
              <p:cNvSpPr>
                <a:spLocks noChangeAspect="1" noChangeArrowheads="1"/>
              </p:cNvSpPr>
              <p:nvPr/>
            </p:nvSpPr>
            <p:spPr bwMode="auto">
              <a:xfrm rot="-3312722">
                <a:off x="1814" y="1558"/>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16" name="Oval 343"/>
              <p:cNvSpPr>
                <a:spLocks noChangeAspect="1" noChangeArrowheads="1"/>
              </p:cNvSpPr>
              <p:nvPr/>
            </p:nvSpPr>
            <p:spPr bwMode="auto">
              <a:xfrm rot="-2973699">
                <a:off x="1851" y="1512"/>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17" name="Oval 344"/>
              <p:cNvSpPr>
                <a:spLocks noChangeAspect="1" noChangeArrowheads="1"/>
              </p:cNvSpPr>
              <p:nvPr/>
            </p:nvSpPr>
            <p:spPr bwMode="auto">
              <a:xfrm rot="-2626509">
                <a:off x="1889" y="1469"/>
                <a:ext cx="52" cy="36"/>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18" name="Oval 345"/>
              <p:cNvSpPr>
                <a:spLocks noChangeAspect="1" noChangeArrowheads="1"/>
              </p:cNvSpPr>
              <p:nvPr/>
            </p:nvSpPr>
            <p:spPr bwMode="auto">
              <a:xfrm rot="-2656523">
                <a:off x="1924" y="1426"/>
                <a:ext cx="53"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19" name="Oval 346"/>
              <p:cNvSpPr>
                <a:spLocks noChangeAspect="1" noChangeArrowheads="1"/>
              </p:cNvSpPr>
              <p:nvPr/>
            </p:nvSpPr>
            <p:spPr bwMode="auto">
              <a:xfrm rot="-2471455">
                <a:off x="1962" y="1391"/>
                <a:ext cx="56" cy="36"/>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20" name="Oval 347"/>
              <p:cNvSpPr>
                <a:spLocks noChangeAspect="1" noChangeArrowheads="1"/>
              </p:cNvSpPr>
              <p:nvPr/>
            </p:nvSpPr>
            <p:spPr bwMode="auto">
              <a:xfrm rot="-2121482">
                <a:off x="2006" y="1355"/>
                <a:ext cx="53" cy="36"/>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21" name="Oval 348"/>
              <p:cNvSpPr>
                <a:spLocks noChangeAspect="1" noChangeArrowheads="1"/>
              </p:cNvSpPr>
              <p:nvPr/>
            </p:nvSpPr>
            <p:spPr bwMode="auto">
              <a:xfrm rot="-2415029">
                <a:off x="2047" y="1321"/>
                <a:ext cx="53" cy="36"/>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22" name="Oval 349"/>
              <p:cNvSpPr>
                <a:spLocks noChangeAspect="1" noChangeArrowheads="1"/>
              </p:cNvSpPr>
              <p:nvPr/>
            </p:nvSpPr>
            <p:spPr bwMode="auto">
              <a:xfrm rot="-2262649">
                <a:off x="2093" y="1283"/>
                <a:ext cx="53" cy="35"/>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23" name="Oval 350"/>
              <p:cNvSpPr>
                <a:spLocks noChangeAspect="1" noChangeArrowheads="1"/>
              </p:cNvSpPr>
              <p:nvPr/>
            </p:nvSpPr>
            <p:spPr bwMode="auto">
              <a:xfrm rot="9172397">
                <a:off x="2255" y="1447"/>
                <a:ext cx="53" cy="36"/>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24" name="Oval 351"/>
              <p:cNvSpPr>
                <a:spLocks noChangeAspect="1" noChangeArrowheads="1"/>
              </p:cNvSpPr>
              <p:nvPr/>
            </p:nvSpPr>
            <p:spPr bwMode="auto">
              <a:xfrm rot="9399631">
                <a:off x="2212" y="1473"/>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25" name="Oval 352"/>
              <p:cNvSpPr>
                <a:spLocks noChangeAspect="1" noChangeArrowheads="1"/>
              </p:cNvSpPr>
              <p:nvPr/>
            </p:nvSpPr>
            <p:spPr bwMode="auto">
              <a:xfrm rot="8584475">
                <a:off x="2176" y="1504"/>
                <a:ext cx="54" cy="36"/>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26" name="Oval 353"/>
              <p:cNvSpPr>
                <a:spLocks noChangeAspect="1" noChangeArrowheads="1"/>
              </p:cNvSpPr>
              <p:nvPr/>
            </p:nvSpPr>
            <p:spPr bwMode="auto">
              <a:xfrm rot="8425496">
                <a:off x="2131" y="1539"/>
                <a:ext cx="55"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27" name="Oval 354"/>
              <p:cNvSpPr>
                <a:spLocks noChangeAspect="1" noChangeArrowheads="1"/>
              </p:cNvSpPr>
              <p:nvPr/>
            </p:nvSpPr>
            <p:spPr bwMode="auto">
              <a:xfrm rot="8078862">
                <a:off x="2091" y="1572"/>
                <a:ext cx="51"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28" name="Oval 355"/>
              <p:cNvSpPr>
                <a:spLocks noChangeAspect="1" noChangeArrowheads="1"/>
              </p:cNvSpPr>
              <p:nvPr/>
            </p:nvSpPr>
            <p:spPr bwMode="auto">
              <a:xfrm rot="7910537">
                <a:off x="2057" y="1613"/>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29" name="Oval 356"/>
              <p:cNvSpPr>
                <a:spLocks noChangeAspect="1" noChangeArrowheads="1"/>
              </p:cNvSpPr>
              <p:nvPr/>
            </p:nvSpPr>
            <p:spPr bwMode="auto">
              <a:xfrm rot="7671431">
                <a:off x="2023" y="1652"/>
                <a:ext cx="54"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30" name="Oval 357"/>
              <p:cNvSpPr>
                <a:spLocks noChangeAspect="1" noChangeArrowheads="1"/>
              </p:cNvSpPr>
              <p:nvPr/>
            </p:nvSpPr>
            <p:spPr bwMode="auto">
              <a:xfrm rot="-1708184">
                <a:off x="2141" y="1255"/>
                <a:ext cx="53" cy="36"/>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31" name="Oval 358"/>
              <p:cNvSpPr>
                <a:spLocks noChangeAspect="1" noChangeArrowheads="1"/>
              </p:cNvSpPr>
              <p:nvPr/>
            </p:nvSpPr>
            <p:spPr bwMode="auto">
              <a:xfrm rot="-1271558">
                <a:off x="2234" y="1204"/>
                <a:ext cx="53"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32" name="Oval 359"/>
              <p:cNvSpPr>
                <a:spLocks noChangeAspect="1" noChangeArrowheads="1"/>
              </p:cNvSpPr>
              <p:nvPr/>
            </p:nvSpPr>
            <p:spPr bwMode="auto">
              <a:xfrm rot="-932534">
                <a:off x="2291" y="1187"/>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33" name="Oval 360"/>
              <p:cNvSpPr>
                <a:spLocks noChangeAspect="1" noChangeArrowheads="1"/>
              </p:cNvSpPr>
              <p:nvPr/>
            </p:nvSpPr>
            <p:spPr bwMode="auto">
              <a:xfrm rot="-585344">
                <a:off x="2348" y="1170"/>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34" name="Oval 361"/>
              <p:cNvSpPr>
                <a:spLocks noChangeAspect="1" noChangeArrowheads="1"/>
              </p:cNvSpPr>
              <p:nvPr/>
            </p:nvSpPr>
            <p:spPr bwMode="auto">
              <a:xfrm rot="-615366">
                <a:off x="2399" y="1154"/>
                <a:ext cx="55" cy="39"/>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35" name="Oval 362"/>
              <p:cNvSpPr>
                <a:spLocks noChangeAspect="1" noChangeArrowheads="1"/>
              </p:cNvSpPr>
              <p:nvPr/>
            </p:nvSpPr>
            <p:spPr bwMode="auto">
              <a:xfrm rot="-430298">
                <a:off x="2451" y="1147"/>
                <a:ext cx="54"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36" name="Oval 363"/>
              <p:cNvSpPr>
                <a:spLocks noChangeAspect="1" noChangeArrowheads="1"/>
              </p:cNvSpPr>
              <p:nvPr/>
            </p:nvSpPr>
            <p:spPr bwMode="auto">
              <a:xfrm rot="-80325">
                <a:off x="2507" y="1141"/>
                <a:ext cx="53"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37" name="Oval 364"/>
              <p:cNvSpPr>
                <a:spLocks noChangeAspect="1" noChangeArrowheads="1"/>
              </p:cNvSpPr>
              <p:nvPr/>
            </p:nvSpPr>
            <p:spPr bwMode="auto">
              <a:xfrm rot="10466660">
                <a:off x="2509" y="1363"/>
                <a:ext cx="52"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38" name="Oval 365"/>
              <p:cNvSpPr>
                <a:spLocks noChangeAspect="1" noChangeArrowheads="1"/>
              </p:cNvSpPr>
              <p:nvPr/>
            </p:nvSpPr>
            <p:spPr bwMode="auto">
              <a:xfrm rot="10120020">
                <a:off x="2455" y="1368"/>
                <a:ext cx="51"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39" name="Oval 366"/>
              <p:cNvSpPr>
                <a:spLocks noChangeAspect="1" noChangeArrowheads="1"/>
              </p:cNvSpPr>
              <p:nvPr/>
            </p:nvSpPr>
            <p:spPr bwMode="auto">
              <a:xfrm rot="9951694">
                <a:off x="2404" y="1383"/>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40" name="Oval 367"/>
              <p:cNvSpPr>
                <a:spLocks noChangeAspect="1" noChangeArrowheads="1"/>
              </p:cNvSpPr>
              <p:nvPr/>
            </p:nvSpPr>
            <p:spPr bwMode="auto">
              <a:xfrm rot="9712588">
                <a:off x="2355" y="1398"/>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41" name="Oval 368"/>
              <p:cNvSpPr>
                <a:spLocks noChangeAspect="1" noChangeArrowheads="1"/>
              </p:cNvSpPr>
              <p:nvPr/>
            </p:nvSpPr>
            <p:spPr bwMode="auto">
              <a:xfrm rot="9811743">
                <a:off x="2300" y="1415"/>
                <a:ext cx="54"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242" name="Freeform 369"/>
            <p:cNvSpPr>
              <a:spLocks noChangeAspect="1"/>
            </p:cNvSpPr>
            <p:nvPr/>
          </p:nvSpPr>
          <p:spPr bwMode="auto">
            <a:xfrm rot="9811743">
              <a:off x="1760538" y="1473200"/>
              <a:ext cx="17462" cy="90488"/>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43" name="Freeform 370"/>
            <p:cNvSpPr>
              <a:spLocks noChangeAspect="1"/>
            </p:cNvSpPr>
            <p:nvPr/>
          </p:nvSpPr>
          <p:spPr bwMode="auto">
            <a:xfrm rot="9811743">
              <a:off x="1728788" y="1479550"/>
              <a:ext cx="14287" cy="93663"/>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44" name="AutoShape 371"/>
            <p:cNvSpPr>
              <a:spLocks noChangeAspect="1" noChangeArrowheads="1"/>
            </p:cNvSpPr>
            <p:nvPr/>
          </p:nvSpPr>
          <p:spPr bwMode="auto">
            <a:xfrm rot="17904201">
              <a:off x="1309688" y="1687513"/>
              <a:ext cx="46038" cy="215900"/>
            </a:xfrm>
            <a:prstGeom prst="can">
              <a:avLst>
                <a:gd name="adj" fmla="val 117241"/>
              </a:avLst>
            </a:prstGeom>
            <a:gradFill rotWithShape="1">
              <a:gsLst>
                <a:gs pos="0">
                  <a:srgbClr val="3B3B3B"/>
                </a:gs>
                <a:gs pos="50000">
                  <a:srgbClr val="808080"/>
                </a:gs>
                <a:gs pos="100000">
                  <a:srgbClr val="3B3B3B"/>
                </a:gs>
              </a:gsLst>
              <a:lin ang="0" scaled="1"/>
            </a:gradFill>
            <a:ln w="9525">
              <a:solidFill>
                <a:srgbClr val="808080"/>
              </a:solidFill>
              <a:round/>
              <a:headEnd/>
              <a:tailEnd/>
            </a:ln>
          </p:spPr>
          <p:txBody>
            <a:bodyPr vert="eaVert"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45" name="Freeform 372"/>
            <p:cNvSpPr>
              <a:spLocks noChangeAspect="1"/>
            </p:cNvSpPr>
            <p:nvPr/>
          </p:nvSpPr>
          <p:spPr bwMode="auto">
            <a:xfrm>
              <a:off x="1106488" y="1689100"/>
              <a:ext cx="150812" cy="74613"/>
            </a:xfrm>
            <a:custGeom>
              <a:avLst/>
              <a:gdLst>
                <a:gd name="T0" fmla="*/ 2147483647 w 89"/>
                <a:gd name="T1" fmla="*/ 2147483647 h 46"/>
                <a:gd name="T2" fmla="*/ 2147483647 w 89"/>
                <a:gd name="T3" fmla="*/ 2147483647 h 46"/>
                <a:gd name="T4" fmla="*/ 2147483647 w 89"/>
                <a:gd name="T5" fmla="*/ 2147483647 h 46"/>
                <a:gd name="T6" fmla="*/ 2147483647 w 89"/>
                <a:gd name="T7" fmla="*/ 2147483647 h 46"/>
                <a:gd name="T8" fmla="*/ 2147483647 w 89"/>
                <a:gd name="T9" fmla="*/ 2147483647 h 46"/>
                <a:gd name="T10" fmla="*/ 2147483647 w 89"/>
                <a:gd name="T11" fmla="*/ 2147483647 h 46"/>
                <a:gd name="T12" fmla="*/ 2147483647 w 89"/>
                <a:gd name="T13" fmla="*/ 2147483647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19050">
              <a:solidFill>
                <a:srgbClr val="80808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46" name="AutoShape 373"/>
            <p:cNvSpPr>
              <a:spLocks noChangeAspect="1" noChangeArrowheads="1"/>
            </p:cNvSpPr>
            <p:nvPr/>
          </p:nvSpPr>
          <p:spPr bwMode="auto">
            <a:xfrm rot="16501088">
              <a:off x="1222375" y="2078038"/>
              <a:ext cx="42863" cy="212725"/>
            </a:xfrm>
            <a:prstGeom prst="can">
              <a:avLst>
                <a:gd name="adj" fmla="val 124074"/>
              </a:avLst>
            </a:prstGeom>
            <a:gradFill rotWithShape="1">
              <a:gsLst>
                <a:gs pos="0">
                  <a:srgbClr val="3B3B3B"/>
                </a:gs>
                <a:gs pos="50000">
                  <a:srgbClr val="808080"/>
                </a:gs>
                <a:gs pos="100000">
                  <a:srgbClr val="3B3B3B"/>
                </a:gs>
              </a:gsLst>
              <a:lin ang="0" scaled="1"/>
            </a:gradFill>
            <a:ln w="9525">
              <a:solidFill>
                <a:srgbClr val="808080"/>
              </a:solidFill>
              <a:round/>
              <a:headEnd/>
              <a:tailEnd/>
            </a:ln>
          </p:spPr>
          <p:txBody>
            <a:bodyPr vert="eaVert"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47" name="Freeform 374"/>
            <p:cNvSpPr>
              <a:spLocks noChangeAspect="1"/>
            </p:cNvSpPr>
            <p:nvPr/>
          </p:nvSpPr>
          <p:spPr bwMode="auto">
            <a:xfrm rot="20196887">
              <a:off x="989013" y="2162175"/>
              <a:ext cx="152400" cy="74613"/>
            </a:xfrm>
            <a:custGeom>
              <a:avLst/>
              <a:gdLst>
                <a:gd name="T0" fmla="*/ 2147483647 w 89"/>
                <a:gd name="T1" fmla="*/ 2147483647 h 46"/>
                <a:gd name="T2" fmla="*/ 2147483647 w 89"/>
                <a:gd name="T3" fmla="*/ 2147483647 h 46"/>
                <a:gd name="T4" fmla="*/ 2147483647 w 89"/>
                <a:gd name="T5" fmla="*/ 2147483647 h 46"/>
                <a:gd name="T6" fmla="*/ 2147483647 w 89"/>
                <a:gd name="T7" fmla="*/ 2147483647 h 46"/>
                <a:gd name="T8" fmla="*/ 2147483647 w 89"/>
                <a:gd name="T9" fmla="*/ 2147483647 h 46"/>
                <a:gd name="T10" fmla="*/ 2147483647 w 89"/>
                <a:gd name="T11" fmla="*/ 2147483647 h 46"/>
                <a:gd name="T12" fmla="*/ 2147483647 w 89"/>
                <a:gd name="T13" fmla="*/ 2147483647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19050">
              <a:solidFill>
                <a:srgbClr val="80808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48" name="AutoShape 375"/>
            <p:cNvSpPr>
              <a:spLocks noChangeAspect="1" noChangeArrowheads="1"/>
            </p:cNvSpPr>
            <p:nvPr/>
          </p:nvSpPr>
          <p:spPr bwMode="auto">
            <a:xfrm rot="12504201">
              <a:off x="1711325" y="2889250"/>
              <a:ext cx="46037" cy="203200"/>
            </a:xfrm>
            <a:prstGeom prst="can">
              <a:avLst>
                <a:gd name="adj" fmla="val 110345"/>
              </a:avLst>
            </a:prstGeom>
            <a:gradFill rotWithShape="1">
              <a:gsLst>
                <a:gs pos="0">
                  <a:srgbClr val="3B3B3B"/>
                </a:gs>
                <a:gs pos="50000">
                  <a:srgbClr val="808080"/>
                </a:gs>
                <a:gs pos="100000">
                  <a:srgbClr val="3B3B3B"/>
                </a:gs>
              </a:gsLst>
              <a:lin ang="0" scaled="1"/>
            </a:gradFill>
            <a:ln w="9525">
              <a:solidFill>
                <a:srgbClr val="808080"/>
              </a:solidFill>
              <a:round/>
              <a:headEnd/>
              <a:tailEnd/>
            </a:ln>
          </p:spPr>
          <p:txBody>
            <a:bodyPr rot="10800000"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49" name="Freeform 376"/>
            <p:cNvSpPr>
              <a:spLocks noChangeAspect="1"/>
            </p:cNvSpPr>
            <p:nvPr/>
          </p:nvSpPr>
          <p:spPr bwMode="auto">
            <a:xfrm rot="16200000">
              <a:off x="1589088" y="3098800"/>
              <a:ext cx="144463" cy="77787"/>
            </a:xfrm>
            <a:custGeom>
              <a:avLst/>
              <a:gdLst>
                <a:gd name="T0" fmla="*/ 2147483647 w 89"/>
                <a:gd name="T1" fmla="*/ 2147483647 h 46"/>
                <a:gd name="T2" fmla="*/ 2147483647 w 89"/>
                <a:gd name="T3" fmla="*/ 2147483647 h 46"/>
                <a:gd name="T4" fmla="*/ 2147483647 w 89"/>
                <a:gd name="T5" fmla="*/ 2147483647 h 46"/>
                <a:gd name="T6" fmla="*/ 2147483647 w 89"/>
                <a:gd name="T7" fmla="*/ 2147483647 h 46"/>
                <a:gd name="T8" fmla="*/ 2147483647 w 89"/>
                <a:gd name="T9" fmla="*/ 2147483647 h 46"/>
                <a:gd name="T10" fmla="*/ 2147483647 w 89"/>
                <a:gd name="T11" fmla="*/ 2147483647 h 46"/>
                <a:gd name="T12" fmla="*/ 2147483647 w 89"/>
                <a:gd name="T13" fmla="*/ 2147483647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19050">
              <a:solidFill>
                <a:srgbClr val="80808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50" name="AutoShape 377"/>
            <p:cNvSpPr>
              <a:spLocks noChangeAspect="1" noChangeArrowheads="1"/>
            </p:cNvSpPr>
            <p:nvPr/>
          </p:nvSpPr>
          <p:spPr bwMode="auto">
            <a:xfrm rot="19844291">
              <a:off x="1684338" y="1360488"/>
              <a:ext cx="44450" cy="209550"/>
            </a:xfrm>
            <a:prstGeom prst="can">
              <a:avLst>
                <a:gd name="adj" fmla="val 127632"/>
              </a:avLst>
            </a:prstGeom>
            <a:gradFill rotWithShape="1">
              <a:gsLst>
                <a:gs pos="0">
                  <a:srgbClr val="808080">
                    <a:gamma/>
                    <a:shade val="46275"/>
                    <a:invGamma/>
                  </a:srgbClr>
                </a:gs>
                <a:gs pos="50000">
                  <a:srgbClr val="808080"/>
                </a:gs>
                <a:gs pos="100000">
                  <a:srgbClr val="808080">
                    <a:gamma/>
                    <a:shade val="46275"/>
                    <a:invGamma/>
                  </a:srgbClr>
                </a:gs>
              </a:gsLst>
              <a:lin ang="0" scaled="1"/>
            </a:gradFill>
            <a:ln w="9525">
              <a:solidFill>
                <a:srgbClr val="808080"/>
              </a:solidFill>
              <a:round/>
              <a:headEnd/>
              <a:tailEnd/>
            </a:ln>
            <a:effec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51" name="Freeform 378"/>
            <p:cNvSpPr>
              <a:spLocks noChangeAspect="1"/>
            </p:cNvSpPr>
            <p:nvPr/>
          </p:nvSpPr>
          <p:spPr bwMode="auto">
            <a:xfrm rot="1940090">
              <a:off x="1539875" y="1287463"/>
              <a:ext cx="150812" cy="74613"/>
            </a:xfrm>
            <a:custGeom>
              <a:avLst/>
              <a:gdLst>
                <a:gd name="T0" fmla="*/ 2147483647 w 89"/>
                <a:gd name="T1" fmla="*/ 2147483647 h 46"/>
                <a:gd name="T2" fmla="*/ 2147483647 w 89"/>
                <a:gd name="T3" fmla="*/ 2147483647 h 46"/>
                <a:gd name="T4" fmla="*/ 2147483647 w 89"/>
                <a:gd name="T5" fmla="*/ 2147483647 h 46"/>
                <a:gd name="T6" fmla="*/ 2147483647 w 89"/>
                <a:gd name="T7" fmla="*/ 2147483647 h 46"/>
                <a:gd name="T8" fmla="*/ 2147483647 w 89"/>
                <a:gd name="T9" fmla="*/ 2147483647 h 46"/>
                <a:gd name="T10" fmla="*/ 2147483647 w 89"/>
                <a:gd name="T11" fmla="*/ 2147483647 h 46"/>
                <a:gd name="T12" fmla="*/ 2147483647 w 89"/>
                <a:gd name="T13" fmla="*/ 2147483647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19050">
              <a:solidFill>
                <a:srgbClr val="80808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52" name="Freeform 379"/>
            <p:cNvSpPr>
              <a:spLocks noChangeAspect="1"/>
            </p:cNvSpPr>
            <p:nvPr/>
          </p:nvSpPr>
          <p:spPr bwMode="auto">
            <a:xfrm rot="5320435">
              <a:off x="2913063" y="2046288"/>
              <a:ext cx="14288"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53" name="Freeform 380"/>
            <p:cNvSpPr>
              <a:spLocks noChangeAspect="1"/>
            </p:cNvSpPr>
            <p:nvPr/>
          </p:nvSpPr>
          <p:spPr bwMode="auto">
            <a:xfrm rot="5320435">
              <a:off x="2914650" y="2078038"/>
              <a:ext cx="11113"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54" name="Freeform 381"/>
            <p:cNvSpPr>
              <a:spLocks noChangeAspect="1"/>
            </p:cNvSpPr>
            <p:nvPr/>
          </p:nvSpPr>
          <p:spPr bwMode="auto">
            <a:xfrm rot="5290419">
              <a:off x="2922588" y="2093913"/>
              <a:ext cx="15875" cy="95250"/>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55" name="Freeform 382"/>
            <p:cNvSpPr>
              <a:spLocks noChangeAspect="1"/>
            </p:cNvSpPr>
            <p:nvPr/>
          </p:nvSpPr>
          <p:spPr bwMode="auto">
            <a:xfrm rot="5290419">
              <a:off x="2924175" y="2127250"/>
              <a:ext cx="14288" cy="96837"/>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56" name="Freeform 383"/>
            <p:cNvSpPr>
              <a:spLocks noChangeAspect="1"/>
            </p:cNvSpPr>
            <p:nvPr/>
          </p:nvSpPr>
          <p:spPr bwMode="auto">
            <a:xfrm rot="5475487">
              <a:off x="2922588" y="2141538"/>
              <a:ext cx="15875"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57" name="Freeform 384"/>
            <p:cNvSpPr>
              <a:spLocks noChangeAspect="1"/>
            </p:cNvSpPr>
            <p:nvPr/>
          </p:nvSpPr>
          <p:spPr bwMode="auto">
            <a:xfrm rot="5475487">
              <a:off x="2919413" y="2173288"/>
              <a:ext cx="14288" cy="96837"/>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58" name="Freeform 385"/>
            <p:cNvSpPr>
              <a:spLocks noChangeAspect="1"/>
            </p:cNvSpPr>
            <p:nvPr/>
          </p:nvSpPr>
          <p:spPr bwMode="auto">
            <a:xfrm rot="5825459">
              <a:off x="2925763" y="2192338"/>
              <a:ext cx="17463" cy="92075"/>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59" name="Freeform 386"/>
            <p:cNvSpPr>
              <a:spLocks noChangeAspect="1"/>
            </p:cNvSpPr>
            <p:nvPr/>
          </p:nvSpPr>
          <p:spPr bwMode="auto">
            <a:xfrm rot="5825459">
              <a:off x="2917825" y="2219325"/>
              <a:ext cx="15875" cy="93662"/>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60" name="Freeform 387"/>
            <p:cNvSpPr>
              <a:spLocks noChangeAspect="1"/>
            </p:cNvSpPr>
            <p:nvPr/>
          </p:nvSpPr>
          <p:spPr bwMode="auto">
            <a:xfrm>
              <a:off x="1546225" y="1730375"/>
              <a:ext cx="1152525" cy="541338"/>
            </a:xfrm>
            <a:custGeom>
              <a:avLst/>
              <a:gdLst>
                <a:gd name="T0" fmla="*/ 2147483647 w 435"/>
                <a:gd name="T1" fmla="*/ 2147483647 h 226"/>
                <a:gd name="T2" fmla="*/ 2147483647 w 435"/>
                <a:gd name="T3" fmla="*/ 2147483647 h 226"/>
                <a:gd name="T4" fmla="*/ 2147483647 w 435"/>
                <a:gd name="T5" fmla="*/ 0 h 226"/>
                <a:gd name="T6" fmla="*/ 2147483647 w 435"/>
                <a:gd name="T7" fmla="*/ 2147483647 h 226"/>
                <a:gd name="T8" fmla="*/ 2147483647 w 435"/>
                <a:gd name="T9" fmla="*/ 2147483647 h 226"/>
                <a:gd name="T10" fmla="*/ 2147483647 w 435"/>
                <a:gd name="T11" fmla="*/ 2147483647 h 226"/>
                <a:gd name="T12" fmla="*/ 2147483647 w 435"/>
                <a:gd name="T13" fmla="*/ 2147483647 h 226"/>
                <a:gd name="T14" fmla="*/ 2147483647 w 435"/>
                <a:gd name="T15" fmla="*/ 2147483647 h 226"/>
                <a:gd name="T16" fmla="*/ 2147483647 w 435"/>
                <a:gd name="T17" fmla="*/ 2147483647 h 226"/>
                <a:gd name="T18" fmla="*/ 2147483647 w 435"/>
                <a:gd name="T19" fmla="*/ 2147483647 h 226"/>
                <a:gd name="T20" fmla="*/ 2147483647 w 435"/>
                <a:gd name="T21" fmla="*/ 2147483647 h 2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35"/>
                <a:gd name="T34" fmla="*/ 0 h 226"/>
                <a:gd name="T35" fmla="*/ 435 w 435"/>
                <a:gd name="T36" fmla="*/ 226 h 2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35" h="226">
                  <a:moveTo>
                    <a:pt x="391" y="51"/>
                  </a:moveTo>
                  <a:cubicBezTo>
                    <a:pt x="364" y="32"/>
                    <a:pt x="335" y="25"/>
                    <a:pt x="304" y="15"/>
                  </a:cubicBezTo>
                  <a:cubicBezTo>
                    <a:pt x="269" y="4"/>
                    <a:pt x="195" y="0"/>
                    <a:pt x="195" y="0"/>
                  </a:cubicBezTo>
                  <a:cubicBezTo>
                    <a:pt x="116" y="6"/>
                    <a:pt x="129" y="0"/>
                    <a:pt x="78" y="15"/>
                  </a:cubicBezTo>
                  <a:cubicBezTo>
                    <a:pt x="63" y="19"/>
                    <a:pt x="34" y="29"/>
                    <a:pt x="34" y="29"/>
                  </a:cubicBezTo>
                  <a:cubicBezTo>
                    <a:pt x="29" y="45"/>
                    <a:pt x="14" y="57"/>
                    <a:pt x="12" y="73"/>
                  </a:cubicBezTo>
                  <a:cubicBezTo>
                    <a:pt x="0" y="203"/>
                    <a:pt x="228" y="158"/>
                    <a:pt x="275" y="160"/>
                  </a:cubicBezTo>
                  <a:cubicBezTo>
                    <a:pt x="305" y="171"/>
                    <a:pt x="330" y="177"/>
                    <a:pt x="362" y="182"/>
                  </a:cubicBezTo>
                  <a:cubicBezTo>
                    <a:pt x="372" y="180"/>
                    <a:pt x="382" y="172"/>
                    <a:pt x="391" y="175"/>
                  </a:cubicBezTo>
                  <a:cubicBezTo>
                    <a:pt x="435" y="190"/>
                    <a:pt x="384" y="221"/>
                    <a:pt x="370" y="226"/>
                  </a:cubicBezTo>
                  <a:cubicBezTo>
                    <a:pt x="324" y="220"/>
                    <a:pt x="250" y="190"/>
                    <a:pt x="209" y="190"/>
                  </a:cubicBezTo>
                </a:path>
              </a:pathLst>
            </a:custGeom>
            <a:noFill/>
            <a:ln w="50800">
              <a:solidFill>
                <a:srgbClr val="92D050"/>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61" name="Freeform 388"/>
            <p:cNvSpPr>
              <a:spLocks noChangeAspect="1"/>
            </p:cNvSpPr>
            <p:nvPr/>
          </p:nvSpPr>
          <p:spPr bwMode="auto">
            <a:xfrm>
              <a:off x="1387475" y="1647825"/>
              <a:ext cx="1274762" cy="781050"/>
            </a:xfrm>
            <a:custGeom>
              <a:avLst/>
              <a:gdLst>
                <a:gd name="T0" fmla="*/ 2147483647 w 482"/>
                <a:gd name="T1" fmla="*/ 2147483647 h 326"/>
                <a:gd name="T2" fmla="*/ 2147483647 w 482"/>
                <a:gd name="T3" fmla="*/ 2147483647 h 326"/>
                <a:gd name="T4" fmla="*/ 2147483647 w 482"/>
                <a:gd name="T5" fmla="*/ 2147483647 h 326"/>
                <a:gd name="T6" fmla="*/ 2147483647 w 482"/>
                <a:gd name="T7" fmla="*/ 2147483647 h 326"/>
                <a:gd name="T8" fmla="*/ 2147483647 w 482"/>
                <a:gd name="T9" fmla="*/ 2147483647 h 326"/>
                <a:gd name="T10" fmla="*/ 2147483647 w 482"/>
                <a:gd name="T11" fmla="*/ 2147483647 h 326"/>
                <a:gd name="T12" fmla="*/ 2147483647 w 482"/>
                <a:gd name="T13" fmla="*/ 2147483647 h 326"/>
                <a:gd name="T14" fmla="*/ 2147483647 w 482"/>
                <a:gd name="T15" fmla="*/ 2147483647 h 326"/>
                <a:gd name="T16" fmla="*/ 2147483647 w 482"/>
                <a:gd name="T17" fmla="*/ 2147483647 h 326"/>
                <a:gd name="T18" fmla="*/ 2147483647 w 482"/>
                <a:gd name="T19" fmla="*/ 2147483647 h 326"/>
                <a:gd name="T20" fmla="*/ 2147483647 w 482"/>
                <a:gd name="T21" fmla="*/ 2147483647 h 326"/>
                <a:gd name="T22" fmla="*/ 2147483647 w 482"/>
                <a:gd name="T23" fmla="*/ 2147483647 h 326"/>
                <a:gd name="T24" fmla="*/ 2147483647 w 482"/>
                <a:gd name="T25" fmla="*/ 2147483647 h 326"/>
                <a:gd name="T26" fmla="*/ 2147483647 w 482"/>
                <a:gd name="T27" fmla="*/ 0 h 326"/>
                <a:gd name="T28" fmla="*/ 2147483647 w 482"/>
                <a:gd name="T29" fmla="*/ 2147483647 h 326"/>
                <a:gd name="T30" fmla="*/ 2147483647 w 482"/>
                <a:gd name="T31" fmla="*/ 2147483647 h 326"/>
                <a:gd name="T32" fmla="*/ 2147483647 w 482"/>
                <a:gd name="T33" fmla="*/ 2147483647 h 326"/>
                <a:gd name="T34" fmla="*/ 2147483647 w 482"/>
                <a:gd name="T35" fmla="*/ 2147483647 h 326"/>
                <a:gd name="T36" fmla="*/ 2147483647 w 482"/>
                <a:gd name="T37" fmla="*/ 2147483647 h 326"/>
                <a:gd name="T38" fmla="*/ 2147483647 w 482"/>
                <a:gd name="T39" fmla="*/ 2147483647 h 326"/>
                <a:gd name="T40" fmla="*/ 2147483647 w 482"/>
                <a:gd name="T41" fmla="*/ 2147483647 h 326"/>
                <a:gd name="T42" fmla="*/ 2147483647 w 482"/>
                <a:gd name="T43" fmla="*/ 2147483647 h 326"/>
                <a:gd name="T44" fmla="*/ 2147483647 w 482"/>
                <a:gd name="T45" fmla="*/ 2147483647 h 326"/>
                <a:gd name="T46" fmla="*/ 2147483647 w 482"/>
                <a:gd name="T47" fmla="*/ 2147483647 h 326"/>
                <a:gd name="T48" fmla="*/ 2147483647 w 482"/>
                <a:gd name="T49" fmla="*/ 2147483647 h 326"/>
                <a:gd name="T50" fmla="*/ 2147483647 w 482"/>
                <a:gd name="T51" fmla="*/ 2147483647 h 326"/>
                <a:gd name="T52" fmla="*/ 2147483647 w 482"/>
                <a:gd name="T53" fmla="*/ 2147483647 h 326"/>
                <a:gd name="T54" fmla="*/ 2147483647 w 482"/>
                <a:gd name="T55" fmla="*/ 2147483647 h 326"/>
                <a:gd name="T56" fmla="*/ 2147483647 w 482"/>
                <a:gd name="T57" fmla="*/ 2147483647 h 326"/>
                <a:gd name="T58" fmla="*/ 2147483647 w 482"/>
                <a:gd name="T59" fmla="*/ 2147483647 h 326"/>
                <a:gd name="T60" fmla="*/ 2147483647 w 482"/>
                <a:gd name="T61" fmla="*/ 2147483647 h 326"/>
                <a:gd name="T62" fmla="*/ 2147483647 w 482"/>
                <a:gd name="T63" fmla="*/ 2147483647 h 326"/>
                <a:gd name="T64" fmla="*/ 2147483647 w 482"/>
                <a:gd name="T65" fmla="*/ 2147483647 h 326"/>
                <a:gd name="T66" fmla="*/ 2147483647 w 482"/>
                <a:gd name="T67" fmla="*/ 2147483647 h 326"/>
                <a:gd name="T68" fmla="*/ 2147483647 w 482"/>
                <a:gd name="T69" fmla="*/ 2147483647 h 326"/>
                <a:gd name="T70" fmla="*/ 2147483647 w 482"/>
                <a:gd name="T71" fmla="*/ 2147483647 h 326"/>
                <a:gd name="T72" fmla="*/ 2147483647 w 482"/>
                <a:gd name="T73" fmla="*/ 2147483647 h 326"/>
                <a:gd name="T74" fmla="*/ 2147483647 w 482"/>
                <a:gd name="T75" fmla="*/ 2147483647 h 326"/>
                <a:gd name="T76" fmla="*/ 2147483647 w 482"/>
                <a:gd name="T77" fmla="*/ 2147483647 h 326"/>
                <a:gd name="T78" fmla="*/ 2147483647 w 482"/>
                <a:gd name="T79" fmla="*/ 2147483647 h 326"/>
                <a:gd name="T80" fmla="*/ 2147483647 w 482"/>
                <a:gd name="T81" fmla="*/ 2147483647 h 326"/>
                <a:gd name="T82" fmla="*/ 2147483647 w 482"/>
                <a:gd name="T83" fmla="*/ 2147483647 h 326"/>
                <a:gd name="T84" fmla="*/ 2147483647 w 482"/>
                <a:gd name="T85" fmla="*/ 2147483647 h 326"/>
                <a:gd name="T86" fmla="*/ 2147483647 w 482"/>
                <a:gd name="T87" fmla="*/ 2147483647 h 326"/>
                <a:gd name="T88" fmla="*/ 2147483647 w 482"/>
                <a:gd name="T89" fmla="*/ 2147483647 h 326"/>
                <a:gd name="T90" fmla="*/ 2147483647 w 482"/>
                <a:gd name="T91" fmla="*/ 2147483647 h 326"/>
                <a:gd name="T92" fmla="*/ 2147483647 w 482"/>
                <a:gd name="T93" fmla="*/ 2147483647 h 326"/>
                <a:gd name="T94" fmla="*/ 2147483647 w 482"/>
                <a:gd name="T95" fmla="*/ 2147483647 h 326"/>
                <a:gd name="T96" fmla="*/ 2147483647 w 482"/>
                <a:gd name="T97" fmla="*/ 2147483647 h 326"/>
                <a:gd name="T98" fmla="*/ 2147483647 w 482"/>
                <a:gd name="T99" fmla="*/ 2147483647 h 3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82"/>
                <a:gd name="T151" fmla="*/ 0 h 326"/>
                <a:gd name="T152" fmla="*/ 482 w 482"/>
                <a:gd name="T153" fmla="*/ 326 h 32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82" h="326">
                  <a:moveTo>
                    <a:pt x="151" y="306"/>
                  </a:moveTo>
                  <a:cubicBezTo>
                    <a:pt x="117" y="295"/>
                    <a:pt x="83" y="288"/>
                    <a:pt x="49" y="277"/>
                  </a:cubicBezTo>
                  <a:cubicBezTo>
                    <a:pt x="0" y="206"/>
                    <a:pt x="55" y="176"/>
                    <a:pt x="114" y="160"/>
                  </a:cubicBezTo>
                  <a:cubicBezTo>
                    <a:pt x="160" y="184"/>
                    <a:pt x="149" y="200"/>
                    <a:pt x="194" y="168"/>
                  </a:cubicBezTo>
                  <a:cubicBezTo>
                    <a:pt x="220" y="204"/>
                    <a:pt x="230" y="223"/>
                    <a:pt x="180" y="241"/>
                  </a:cubicBezTo>
                  <a:cubicBezTo>
                    <a:pt x="151" y="230"/>
                    <a:pt x="139" y="231"/>
                    <a:pt x="121" y="204"/>
                  </a:cubicBezTo>
                  <a:cubicBezTo>
                    <a:pt x="109" y="167"/>
                    <a:pt x="124" y="143"/>
                    <a:pt x="151" y="117"/>
                  </a:cubicBezTo>
                  <a:cubicBezTo>
                    <a:pt x="156" y="102"/>
                    <a:pt x="160" y="88"/>
                    <a:pt x="165" y="73"/>
                  </a:cubicBezTo>
                  <a:cubicBezTo>
                    <a:pt x="167" y="66"/>
                    <a:pt x="172" y="51"/>
                    <a:pt x="172" y="51"/>
                  </a:cubicBezTo>
                  <a:cubicBezTo>
                    <a:pt x="158" y="7"/>
                    <a:pt x="129" y="24"/>
                    <a:pt x="85" y="29"/>
                  </a:cubicBezTo>
                  <a:cubicBezTo>
                    <a:pt x="56" y="120"/>
                    <a:pt x="185" y="113"/>
                    <a:pt x="238" y="117"/>
                  </a:cubicBezTo>
                  <a:cubicBezTo>
                    <a:pt x="276" y="129"/>
                    <a:pt x="313" y="163"/>
                    <a:pt x="253" y="182"/>
                  </a:cubicBezTo>
                  <a:cubicBezTo>
                    <a:pt x="205" y="151"/>
                    <a:pt x="241" y="117"/>
                    <a:pt x="275" y="95"/>
                  </a:cubicBezTo>
                  <a:cubicBezTo>
                    <a:pt x="290" y="49"/>
                    <a:pt x="295" y="41"/>
                    <a:pt x="267" y="0"/>
                  </a:cubicBezTo>
                  <a:cubicBezTo>
                    <a:pt x="255" y="2"/>
                    <a:pt x="241" y="0"/>
                    <a:pt x="231" y="7"/>
                  </a:cubicBezTo>
                  <a:cubicBezTo>
                    <a:pt x="212" y="20"/>
                    <a:pt x="231" y="71"/>
                    <a:pt x="245" y="80"/>
                  </a:cubicBezTo>
                  <a:cubicBezTo>
                    <a:pt x="254" y="86"/>
                    <a:pt x="265" y="85"/>
                    <a:pt x="275" y="87"/>
                  </a:cubicBezTo>
                  <a:cubicBezTo>
                    <a:pt x="292" y="85"/>
                    <a:pt x="311" y="88"/>
                    <a:pt x="326" y="80"/>
                  </a:cubicBezTo>
                  <a:cubicBezTo>
                    <a:pt x="344" y="70"/>
                    <a:pt x="349" y="42"/>
                    <a:pt x="369" y="36"/>
                  </a:cubicBezTo>
                  <a:cubicBezTo>
                    <a:pt x="376" y="34"/>
                    <a:pt x="384" y="31"/>
                    <a:pt x="391" y="29"/>
                  </a:cubicBezTo>
                  <a:cubicBezTo>
                    <a:pt x="432" y="42"/>
                    <a:pt x="436" y="57"/>
                    <a:pt x="450" y="95"/>
                  </a:cubicBezTo>
                  <a:cubicBezTo>
                    <a:pt x="439" y="125"/>
                    <a:pt x="429" y="127"/>
                    <a:pt x="399" y="117"/>
                  </a:cubicBezTo>
                  <a:cubicBezTo>
                    <a:pt x="375" y="101"/>
                    <a:pt x="361" y="82"/>
                    <a:pt x="333" y="73"/>
                  </a:cubicBezTo>
                  <a:cubicBezTo>
                    <a:pt x="300" y="81"/>
                    <a:pt x="266" y="103"/>
                    <a:pt x="296" y="146"/>
                  </a:cubicBezTo>
                  <a:cubicBezTo>
                    <a:pt x="306" y="160"/>
                    <a:pt x="325" y="165"/>
                    <a:pt x="340" y="175"/>
                  </a:cubicBezTo>
                  <a:cubicBezTo>
                    <a:pt x="368" y="194"/>
                    <a:pt x="408" y="180"/>
                    <a:pt x="442" y="182"/>
                  </a:cubicBezTo>
                  <a:cubicBezTo>
                    <a:pt x="482" y="210"/>
                    <a:pt x="472" y="231"/>
                    <a:pt x="435" y="255"/>
                  </a:cubicBezTo>
                  <a:cubicBezTo>
                    <a:pt x="383" y="248"/>
                    <a:pt x="371" y="247"/>
                    <a:pt x="355" y="197"/>
                  </a:cubicBezTo>
                  <a:cubicBezTo>
                    <a:pt x="372" y="170"/>
                    <a:pt x="404" y="156"/>
                    <a:pt x="435" y="146"/>
                  </a:cubicBezTo>
                  <a:cubicBezTo>
                    <a:pt x="447" y="108"/>
                    <a:pt x="432" y="121"/>
                    <a:pt x="399" y="109"/>
                  </a:cubicBezTo>
                  <a:cubicBezTo>
                    <a:pt x="384" y="114"/>
                    <a:pt x="369" y="117"/>
                    <a:pt x="355" y="124"/>
                  </a:cubicBezTo>
                  <a:cubicBezTo>
                    <a:pt x="340" y="132"/>
                    <a:pt x="311" y="153"/>
                    <a:pt x="311" y="153"/>
                  </a:cubicBezTo>
                  <a:cubicBezTo>
                    <a:pt x="283" y="194"/>
                    <a:pt x="263" y="182"/>
                    <a:pt x="238" y="146"/>
                  </a:cubicBezTo>
                  <a:cubicBezTo>
                    <a:pt x="251" y="94"/>
                    <a:pt x="266" y="102"/>
                    <a:pt x="318" y="109"/>
                  </a:cubicBezTo>
                  <a:cubicBezTo>
                    <a:pt x="338" y="107"/>
                    <a:pt x="359" y="110"/>
                    <a:pt x="377" y="102"/>
                  </a:cubicBezTo>
                  <a:cubicBezTo>
                    <a:pt x="389" y="97"/>
                    <a:pt x="384" y="63"/>
                    <a:pt x="377" y="58"/>
                  </a:cubicBezTo>
                  <a:cubicBezTo>
                    <a:pt x="358" y="45"/>
                    <a:pt x="333" y="44"/>
                    <a:pt x="311" y="36"/>
                  </a:cubicBezTo>
                  <a:cubicBezTo>
                    <a:pt x="296" y="41"/>
                    <a:pt x="276" y="38"/>
                    <a:pt x="267" y="51"/>
                  </a:cubicBezTo>
                  <a:cubicBezTo>
                    <a:pt x="258" y="64"/>
                    <a:pt x="264" y="84"/>
                    <a:pt x="253" y="95"/>
                  </a:cubicBezTo>
                  <a:cubicBezTo>
                    <a:pt x="246" y="102"/>
                    <a:pt x="238" y="110"/>
                    <a:pt x="231" y="117"/>
                  </a:cubicBezTo>
                  <a:cubicBezTo>
                    <a:pt x="216" y="114"/>
                    <a:pt x="200" y="117"/>
                    <a:pt x="187" y="109"/>
                  </a:cubicBezTo>
                  <a:cubicBezTo>
                    <a:pt x="180" y="105"/>
                    <a:pt x="185" y="93"/>
                    <a:pt x="180" y="87"/>
                  </a:cubicBezTo>
                  <a:cubicBezTo>
                    <a:pt x="166" y="70"/>
                    <a:pt x="133" y="65"/>
                    <a:pt x="114" y="58"/>
                  </a:cubicBezTo>
                  <a:cubicBezTo>
                    <a:pt x="91" y="95"/>
                    <a:pt x="102" y="125"/>
                    <a:pt x="143" y="138"/>
                  </a:cubicBezTo>
                  <a:cubicBezTo>
                    <a:pt x="150" y="143"/>
                    <a:pt x="183" y="161"/>
                    <a:pt x="180" y="175"/>
                  </a:cubicBezTo>
                  <a:cubicBezTo>
                    <a:pt x="178" y="184"/>
                    <a:pt x="166" y="185"/>
                    <a:pt x="158" y="189"/>
                  </a:cubicBezTo>
                  <a:cubicBezTo>
                    <a:pt x="137" y="200"/>
                    <a:pt x="115" y="211"/>
                    <a:pt x="92" y="219"/>
                  </a:cubicBezTo>
                  <a:cubicBezTo>
                    <a:pt x="54" y="278"/>
                    <a:pt x="114" y="265"/>
                    <a:pt x="172" y="270"/>
                  </a:cubicBezTo>
                  <a:cubicBezTo>
                    <a:pt x="177" y="277"/>
                    <a:pt x="189" y="283"/>
                    <a:pt x="187" y="292"/>
                  </a:cubicBezTo>
                  <a:cubicBezTo>
                    <a:pt x="180" y="326"/>
                    <a:pt x="128" y="286"/>
                    <a:pt x="151" y="306"/>
                  </a:cubicBezTo>
                  <a:close/>
                </a:path>
              </a:pathLst>
            </a:custGeom>
            <a:noFill/>
            <a:ln w="63500">
              <a:solidFill>
                <a:srgbClr val="5F5F5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62" name="Freeform 389"/>
            <p:cNvSpPr>
              <a:spLocks noChangeAspect="1"/>
            </p:cNvSpPr>
            <p:nvPr/>
          </p:nvSpPr>
          <p:spPr bwMode="auto">
            <a:xfrm>
              <a:off x="1441450" y="1673225"/>
              <a:ext cx="1343025" cy="736600"/>
            </a:xfrm>
            <a:custGeom>
              <a:avLst/>
              <a:gdLst>
                <a:gd name="T0" fmla="*/ 2147483647 w 507"/>
                <a:gd name="T1" fmla="*/ 0 h 307"/>
                <a:gd name="T2" fmla="*/ 2147483647 w 507"/>
                <a:gd name="T3" fmla="*/ 2147483647 h 307"/>
                <a:gd name="T4" fmla="*/ 2147483647 w 507"/>
                <a:gd name="T5" fmla="*/ 2147483647 h 307"/>
                <a:gd name="T6" fmla="*/ 0 w 507"/>
                <a:gd name="T7" fmla="*/ 2147483647 h 307"/>
                <a:gd name="T8" fmla="*/ 2147483647 w 507"/>
                <a:gd name="T9" fmla="*/ 2147483647 h 307"/>
                <a:gd name="T10" fmla="*/ 2147483647 w 507"/>
                <a:gd name="T11" fmla="*/ 2147483647 h 307"/>
                <a:gd name="T12" fmla="*/ 2147483647 w 507"/>
                <a:gd name="T13" fmla="*/ 2147483647 h 307"/>
                <a:gd name="T14" fmla="*/ 2147483647 w 507"/>
                <a:gd name="T15" fmla="*/ 2147483647 h 307"/>
                <a:gd name="T16" fmla="*/ 2147483647 w 507"/>
                <a:gd name="T17" fmla="*/ 2147483647 h 307"/>
                <a:gd name="T18" fmla="*/ 2147483647 w 507"/>
                <a:gd name="T19" fmla="*/ 2147483647 h 307"/>
                <a:gd name="T20" fmla="*/ 2147483647 w 507"/>
                <a:gd name="T21" fmla="*/ 2147483647 h 307"/>
                <a:gd name="T22" fmla="*/ 2147483647 w 507"/>
                <a:gd name="T23" fmla="*/ 2147483647 h 307"/>
                <a:gd name="T24" fmla="*/ 2147483647 w 507"/>
                <a:gd name="T25" fmla="*/ 2147483647 h 307"/>
                <a:gd name="T26" fmla="*/ 2147483647 w 507"/>
                <a:gd name="T27" fmla="*/ 2147483647 h 307"/>
                <a:gd name="T28" fmla="*/ 2147483647 w 507"/>
                <a:gd name="T29" fmla="*/ 2147483647 h 30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07"/>
                <a:gd name="T46" fmla="*/ 0 h 307"/>
                <a:gd name="T47" fmla="*/ 507 w 507"/>
                <a:gd name="T48" fmla="*/ 307 h 30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07" h="307">
                  <a:moveTo>
                    <a:pt x="175" y="0"/>
                  </a:moveTo>
                  <a:cubicBezTo>
                    <a:pt x="132" y="16"/>
                    <a:pt x="90" y="19"/>
                    <a:pt x="51" y="44"/>
                  </a:cubicBezTo>
                  <a:cubicBezTo>
                    <a:pt x="41" y="59"/>
                    <a:pt x="32" y="73"/>
                    <a:pt x="22" y="88"/>
                  </a:cubicBezTo>
                  <a:cubicBezTo>
                    <a:pt x="14" y="100"/>
                    <a:pt x="8" y="155"/>
                    <a:pt x="0" y="175"/>
                  </a:cubicBezTo>
                  <a:cubicBezTo>
                    <a:pt x="0" y="177"/>
                    <a:pt x="10" y="226"/>
                    <a:pt x="15" y="234"/>
                  </a:cubicBezTo>
                  <a:cubicBezTo>
                    <a:pt x="36" y="266"/>
                    <a:pt x="108" y="293"/>
                    <a:pt x="146" y="307"/>
                  </a:cubicBezTo>
                  <a:cubicBezTo>
                    <a:pt x="194" y="290"/>
                    <a:pt x="164" y="260"/>
                    <a:pt x="190" y="234"/>
                  </a:cubicBezTo>
                  <a:cubicBezTo>
                    <a:pt x="209" y="215"/>
                    <a:pt x="234" y="205"/>
                    <a:pt x="255" y="190"/>
                  </a:cubicBezTo>
                  <a:cubicBezTo>
                    <a:pt x="270" y="192"/>
                    <a:pt x="285" y="191"/>
                    <a:pt x="299" y="197"/>
                  </a:cubicBezTo>
                  <a:cubicBezTo>
                    <a:pt x="315" y="204"/>
                    <a:pt x="326" y="220"/>
                    <a:pt x="343" y="226"/>
                  </a:cubicBezTo>
                  <a:cubicBezTo>
                    <a:pt x="350" y="229"/>
                    <a:pt x="358" y="231"/>
                    <a:pt x="365" y="234"/>
                  </a:cubicBezTo>
                  <a:cubicBezTo>
                    <a:pt x="397" y="231"/>
                    <a:pt x="435" y="239"/>
                    <a:pt x="460" y="219"/>
                  </a:cubicBezTo>
                  <a:cubicBezTo>
                    <a:pt x="507" y="181"/>
                    <a:pt x="440" y="208"/>
                    <a:pt x="496" y="190"/>
                  </a:cubicBezTo>
                  <a:cubicBezTo>
                    <a:pt x="462" y="139"/>
                    <a:pt x="482" y="155"/>
                    <a:pt x="445" y="132"/>
                  </a:cubicBezTo>
                  <a:cubicBezTo>
                    <a:pt x="427" y="106"/>
                    <a:pt x="438" y="114"/>
                    <a:pt x="416" y="102"/>
                  </a:cubicBezTo>
                </a:path>
              </a:pathLst>
            </a:custGeom>
            <a:noFill/>
            <a:ln w="50800">
              <a:solidFill>
                <a:srgbClr val="92D050"/>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63" name="Freeform 390"/>
            <p:cNvSpPr>
              <a:spLocks noChangeAspect="1"/>
            </p:cNvSpPr>
            <p:nvPr/>
          </p:nvSpPr>
          <p:spPr bwMode="auto">
            <a:xfrm>
              <a:off x="1711325" y="1655763"/>
              <a:ext cx="850900" cy="596900"/>
            </a:xfrm>
            <a:custGeom>
              <a:avLst/>
              <a:gdLst>
                <a:gd name="T0" fmla="*/ 2147483647 w 321"/>
                <a:gd name="T1" fmla="*/ 2147483647 h 248"/>
                <a:gd name="T2" fmla="*/ 2147483647 w 321"/>
                <a:gd name="T3" fmla="*/ 0 h 248"/>
                <a:gd name="T4" fmla="*/ 2147483647 w 321"/>
                <a:gd name="T5" fmla="*/ 2147483647 h 248"/>
                <a:gd name="T6" fmla="*/ 2147483647 w 321"/>
                <a:gd name="T7" fmla="*/ 2147483647 h 248"/>
                <a:gd name="T8" fmla="*/ 2147483647 w 321"/>
                <a:gd name="T9" fmla="*/ 2147483647 h 248"/>
                <a:gd name="T10" fmla="*/ 0 w 321"/>
                <a:gd name="T11" fmla="*/ 2147483647 h 248"/>
                <a:gd name="T12" fmla="*/ 2147483647 w 321"/>
                <a:gd name="T13" fmla="*/ 2147483647 h 248"/>
                <a:gd name="T14" fmla="*/ 2147483647 w 321"/>
                <a:gd name="T15" fmla="*/ 2147483647 h 248"/>
                <a:gd name="T16" fmla="*/ 2147483647 w 321"/>
                <a:gd name="T17" fmla="*/ 2147483647 h 248"/>
                <a:gd name="T18" fmla="*/ 2147483647 w 321"/>
                <a:gd name="T19" fmla="*/ 2147483647 h 248"/>
                <a:gd name="T20" fmla="*/ 2147483647 w 321"/>
                <a:gd name="T21" fmla="*/ 2147483647 h 248"/>
                <a:gd name="T22" fmla="*/ 2147483647 w 321"/>
                <a:gd name="T23" fmla="*/ 2147483647 h 248"/>
                <a:gd name="T24" fmla="*/ 2147483647 w 321"/>
                <a:gd name="T25" fmla="*/ 2147483647 h 2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21"/>
                <a:gd name="T40" fmla="*/ 0 h 248"/>
                <a:gd name="T41" fmla="*/ 321 w 321"/>
                <a:gd name="T42" fmla="*/ 248 h 24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21" h="248">
                  <a:moveTo>
                    <a:pt x="307" y="29"/>
                  </a:moveTo>
                  <a:cubicBezTo>
                    <a:pt x="262" y="15"/>
                    <a:pt x="214" y="11"/>
                    <a:pt x="168" y="0"/>
                  </a:cubicBezTo>
                  <a:cubicBezTo>
                    <a:pt x="121" y="6"/>
                    <a:pt x="103" y="6"/>
                    <a:pt x="66" y="29"/>
                  </a:cubicBezTo>
                  <a:cubicBezTo>
                    <a:pt x="48" y="84"/>
                    <a:pt x="74" y="18"/>
                    <a:pt x="37" y="66"/>
                  </a:cubicBezTo>
                  <a:cubicBezTo>
                    <a:pt x="27" y="79"/>
                    <a:pt x="24" y="96"/>
                    <a:pt x="15" y="109"/>
                  </a:cubicBezTo>
                  <a:cubicBezTo>
                    <a:pt x="10" y="124"/>
                    <a:pt x="0" y="138"/>
                    <a:pt x="0" y="153"/>
                  </a:cubicBezTo>
                  <a:cubicBezTo>
                    <a:pt x="0" y="201"/>
                    <a:pt x="40" y="235"/>
                    <a:pt x="81" y="248"/>
                  </a:cubicBezTo>
                  <a:cubicBezTo>
                    <a:pt x="157" y="238"/>
                    <a:pt x="108" y="248"/>
                    <a:pt x="153" y="233"/>
                  </a:cubicBezTo>
                  <a:cubicBezTo>
                    <a:pt x="168" y="228"/>
                    <a:pt x="182" y="224"/>
                    <a:pt x="197" y="219"/>
                  </a:cubicBezTo>
                  <a:cubicBezTo>
                    <a:pt x="204" y="217"/>
                    <a:pt x="219" y="212"/>
                    <a:pt x="219" y="212"/>
                  </a:cubicBezTo>
                  <a:cubicBezTo>
                    <a:pt x="240" y="191"/>
                    <a:pt x="253" y="170"/>
                    <a:pt x="277" y="153"/>
                  </a:cubicBezTo>
                  <a:cubicBezTo>
                    <a:pt x="294" y="128"/>
                    <a:pt x="312" y="123"/>
                    <a:pt x="321" y="95"/>
                  </a:cubicBezTo>
                  <a:cubicBezTo>
                    <a:pt x="258" y="83"/>
                    <a:pt x="205" y="66"/>
                    <a:pt x="139" y="66"/>
                  </a:cubicBezTo>
                </a:path>
              </a:pathLst>
            </a:custGeom>
            <a:noFill/>
            <a:ln w="50800">
              <a:solidFill>
                <a:srgbClr val="92D050"/>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64" name="Freeform 391"/>
            <p:cNvSpPr>
              <a:spLocks noChangeAspect="1"/>
            </p:cNvSpPr>
            <p:nvPr/>
          </p:nvSpPr>
          <p:spPr bwMode="auto">
            <a:xfrm>
              <a:off x="1501775" y="1860550"/>
              <a:ext cx="1009650" cy="460375"/>
            </a:xfrm>
            <a:custGeom>
              <a:avLst/>
              <a:gdLst>
                <a:gd name="T0" fmla="*/ 2147483647 w 382"/>
                <a:gd name="T1" fmla="*/ 2147483647 h 191"/>
                <a:gd name="T2" fmla="*/ 2147483647 w 382"/>
                <a:gd name="T3" fmla="*/ 2147483647 h 191"/>
                <a:gd name="T4" fmla="*/ 2147483647 w 382"/>
                <a:gd name="T5" fmla="*/ 2147483647 h 191"/>
                <a:gd name="T6" fmla="*/ 2147483647 w 382"/>
                <a:gd name="T7" fmla="*/ 2147483647 h 191"/>
                <a:gd name="T8" fmla="*/ 0 w 382"/>
                <a:gd name="T9" fmla="*/ 2147483647 h 191"/>
                <a:gd name="T10" fmla="*/ 2147483647 w 382"/>
                <a:gd name="T11" fmla="*/ 2147483647 h 191"/>
                <a:gd name="T12" fmla="*/ 2147483647 w 382"/>
                <a:gd name="T13" fmla="*/ 2147483647 h 191"/>
                <a:gd name="T14" fmla="*/ 2147483647 w 382"/>
                <a:gd name="T15" fmla="*/ 2147483647 h 191"/>
                <a:gd name="T16" fmla="*/ 0 60000 65536"/>
                <a:gd name="T17" fmla="*/ 0 60000 65536"/>
                <a:gd name="T18" fmla="*/ 0 60000 65536"/>
                <a:gd name="T19" fmla="*/ 0 60000 65536"/>
                <a:gd name="T20" fmla="*/ 0 60000 65536"/>
                <a:gd name="T21" fmla="*/ 0 60000 65536"/>
                <a:gd name="T22" fmla="*/ 0 60000 65536"/>
                <a:gd name="T23" fmla="*/ 0 60000 65536"/>
                <a:gd name="T24" fmla="*/ 0 w 382"/>
                <a:gd name="T25" fmla="*/ 0 h 191"/>
                <a:gd name="T26" fmla="*/ 382 w 382"/>
                <a:gd name="T27" fmla="*/ 191 h 19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2" h="191">
                  <a:moveTo>
                    <a:pt x="22" y="45"/>
                  </a:moveTo>
                  <a:cubicBezTo>
                    <a:pt x="87" y="24"/>
                    <a:pt x="144" y="8"/>
                    <a:pt x="212" y="1"/>
                  </a:cubicBezTo>
                  <a:cubicBezTo>
                    <a:pt x="253" y="4"/>
                    <a:pt x="295" y="0"/>
                    <a:pt x="336" y="9"/>
                  </a:cubicBezTo>
                  <a:cubicBezTo>
                    <a:pt x="382" y="19"/>
                    <a:pt x="324" y="57"/>
                    <a:pt x="314" y="60"/>
                  </a:cubicBezTo>
                  <a:cubicBezTo>
                    <a:pt x="213" y="53"/>
                    <a:pt x="91" y="45"/>
                    <a:pt x="0" y="103"/>
                  </a:cubicBezTo>
                  <a:cubicBezTo>
                    <a:pt x="9" y="131"/>
                    <a:pt x="41" y="160"/>
                    <a:pt x="66" y="176"/>
                  </a:cubicBezTo>
                  <a:cubicBezTo>
                    <a:pt x="76" y="171"/>
                    <a:pt x="84" y="162"/>
                    <a:pt x="95" y="162"/>
                  </a:cubicBezTo>
                  <a:cubicBezTo>
                    <a:pt x="107" y="162"/>
                    <a:pt x="156" y="179"/>
                    <a:pt x="168" y="191"/>
                  </a:cubicBezTo>
                </a:path>
              </a:pathLst>
            </a:custGeom>
            <a:noFill/>
            <a:ln w="50800">
              <a:solidFill>
                <a:srgbClr val="92D050"/>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65" name="Freeform 392"/>
            <p:cNvSpPr>
              <a:spLocks noChangeAspect="1"/>
            </p:cNvSpPr>
            <p:nvPr/>
          </p:nvSpPr>
          <p:spPr bwMode="auto">
            <a:xfrm rot="11068748">
              <a:off x="1468438" y="2147888"/>
              <a:ext cx="1150937" cy="542925"/>
            </a:xfrm>
            <a:custGeom>
              <a:avLst/>
              <a:gdLst>
                <a:gd name="T0" fmla="*/ 2147483647 w 435"/>
                <a:gd name="T1" fmla="*/ 2147483647 h 226"/>
                <a:gd name="T2" fmla="*/ 2147483647 w 435"/>
                <a:gd name="T3" fmla="*/ 2147483647 h 226"/>
                <a:gd name="T4" fmla="*/ 2147483647 w 435"/>
                <a:gd name="T5" fmla="*/ 0 h 226"/>
                <a:gd name="T6" fmla="*/ 2147483647 w 435"/>
                <a:gd name="T7" fmla="*/ 2147483647 h 226"/>
                <a:gd name="T8" fmla="*/ 2147483647 w 435"/>
                <a:gd name="T9" fmla="*/ 2147483647 h 226"/>
                <a:gd name="T10" fmla="*/ 2147483647 w 435"/>
                <a:gd name="T11" fmla="*/ 2147483647 h 226"/>
                <a:gd name="T12" fmla="*/ 2147483647 w 435"/>
                <a:gd name="T13" fmla="*/ 2147483647 h 226"/>
                <a:gd name="T14" fmla="*/ 2147483647 w 435"/>
                <a:gd name="T15" fmla="*/ 2147483647 h 226"/>
                <a:gd name="T16" fmla="*/ 2147483647 w 435"/>
                <a:gd name="T17" fmla="*/ 2147483647 h 226"/>
                <a:gd name="T18" fmla="*/ 2147483647 w 435"/>
                <a:gd name="T19" fmla="*/ 2147483647 h 226"/>
                <a:gd name="T20" fmla="*/ 2147483647 w 435"/>
                <a:gd name="T21" fmla="*/ 2147483647 h 2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35"/>
                <a:gd name="T34" fmla="*/ 0 h 226"/>
                <a:gd name="T35" fmla="*/ 435 w 435"/>
                <a:gd name="T36" fmla="*/ 226 h 2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35" h="226">
                  <a:moveTo>
                    <a:pt x="391" y="51"/>
                  </a:moveTo>
                  <a:cubicBezTo>
                    <a:pt x="364" y="32"/>
                    <a:pt x="335" y="25"/>
                    <a:pt x="304" y="15"/>
                  </a:cubicBezTo>
                  <a:cubicBezTo>
                    <a:pt x="269" y="4"/>
                    <a:pt x="195" y="0"/>
                    <a:pt x="195" y="0"/>
                  </a:cubicBezTo>
                  <a:cubicBezTo>
                    <a:pt x="116" y="6"/>
                    <a:pt x="129" y="0"/>
                    <a:pt x="78" y="15"/>
                  </a:cubicBezTo>
                  <a:cubicBezTo>
                    <a:pt x="63" y="19"/>
                    <a:pt x="34" y="29"/>
                    <a:pt x="34" y="29"/>
                  </a:cubicBezTo>
                  <a:cubicBezTo>
                    <a:pt x="29" y="45"/>
                    <a:pt x="14" y="57"/>
                    <a:pt x="12" y="73"/>
                  </a:cubicBezTo>
                  <a:cubicBezTo>
                    <a:pt x="0" y="203"/>
                    <a:pt x="228" y="158"/>
                    <a:pt x="275" y="160"/>
                  </a:cubicBezTo>
                  <a:cubicBezTo>
                    <a:pt x="305" y="171"/>
                    <a:pt x="330" y="177"/>
                    <a:pt x="362" y="182"/>
                  </a:cubicBezTo>
                  <a:cubicBezTo>
                    <a:pt x="372" y="180"/>
                    <a:pt x="382" y="172"/>
                    <a:pt x="391" y="175"/>
                  </a:cubicBezTo>
                  <a:cubicBezTo>
                    <a:pt x="435" y="190"/>
                    <a:pt x="384" y="221"/>
                    <a:pt x="370" y="226"/>
                  </a:cubicBezTo>
                  <a:cubicBezTo>
                    <a:pt x="324" y="220"/>
                    <a:pt x="250" y="190"/>
                    <a:pt x="209" y="190"/>
                  </a:cubicBezTo>
                </a:path>
              </a:pathLst>
            </a:custGeom>
            <a:noFill/>
            <a:ln w="50800">
              <a:solidFill>
                <a:srgbClr val="92D050"/>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66" name="Freeform 393"/>
            <p:cNvSpPr>
              <a:spLocks noChangeAspect="1"/>
            </p:cNvSpPr>
            <p:nvPr/>
          </p:nvSpPr>
          <p:spPr bwMode="auto">
            <a:xfrm rot="11068748">
              <a:off x="1508125" y="1974850"/>
              <a:ext cx="1276350" cy="784225"/>
            </a:xfrm>
            <a:custGeom>
              <a:avLst/>
              <a:gdLst>
                <a:gd name="T0" fmla="*/ 2147483647 w 482"/>
                <a:gd name="T1" fmla="*/ 2147483647 h 326"/>
                <a:gd name="T2" fmla="*/ 2147483647 w 482"/>
                <a:gd name="T3" fmla="*/ 2147483647 h 326"/>
                <a:gd name="T4" fmla="*/ 2147483647 w 482"/>
                <a:gd name="T5" fmla="*/ 2147483647 h 326"/>
                <a:gd name="T6" fmla="*/ 2147483647 w 482"/>
                <a:gd name="T7" fmla="*/ 2147483647 h 326"/>
                <a:gd name="T8" fmla="*/ 2147483647 w 482"/>
                <a:gd name="T9" fmla="*/ 2147483647 h 326"/>
                <a:gd name="T10" fmla="*/ 2147483647 w 482"/>
                <a:gd name="T11" fmla="*/ 2147483647 h 326"/>
                <a:gd name="T12" fmla="*/ 2147483647 w 482"/>
                <a:gd name="T13" fmla="*/ 2147483647 h 326"/>
                <a:gd name="T14" fmla="*/ 2147483647 w 482"/>
                <a:gd name="T15" fmla="*/ 2147483647 h 326"/>
                <a:gd name="T16" fmla="*/ 2147483647 w 482"/>
                <a:gd name="T17" fmla="*/ 2147483647 h 326"/>
                <a:gd name="T18" fmla="*/ 2147483647 w 482"/>
                <a:gd name="T19" fmla="*/ 2147483647 h 326"/>
                <a:gd name="T20" fmla="*/ 2147483647 w 482"/>
                <a:gd name="T21" fmla="*/ 2147483647 h 326"/>
                <a:gd name="T22" fmla="*/ 2147483647 w 482"/>
                <a:gd name="T23" fmla="*/ 2147483647 h 326"/>
                <a:gd name="T24" fmla="*/ 2147483647 w 482"/>
                <a:gd name="T25" fmla="*/ 2147483647 h 326"/>
                <a:gd name="T26" fmla="*/ 2147483647 w 482"/>
                <a:gd name="T27" fmla="*/ 0 h 326"/>
                <a:gd name="T28" fmla="*/ 2147483647 w 482"/>
                <a:gd name="T29" fmla="*/ 2147483647 h 326"/>
                <a:gd name="T30" fmla="*/ 2147483647 w 482"/>
                <a:gd name="T31" fmla="*/ 2147483647 h 326"/>
                <a:gd name="T32" fmla="*/ 2147483647 w 482"/>
                <a:gd name="T33" fmla="*/ 2147483647 h 326"/>
                <a:gd name="T34" fmla="*/ 2147483647 w 482"/>
                <a:gd name="T35" fmla="*/ 2147483647 h 326"/>
                <a:gd name="T36" fmla="*/ 2147483647 w 482"/>
                <a:gd name="T37" fmla="*/ 2147483647 h 326"/>
                <a:gd name="T38" fmla="*/ 2147483647 w 482"/>
                <a:gd name="T39" fmla="*/ 2147483647 h 326"/>
                <a:gd name="T40" fmla="*/ 2147483647 w 482"/>
                <a:gd name="T41" fmla="*/ 2147483647 h 326"/>
                <a:gd name="T42" fmla="*/ 2147483647 w 482"/>
                <a:gd name="T43" fmla="*/ 2147483647 h 326"/>
                <a:gd name="T44" fmla="*/ 2147483647 w 482"/>
                <a:gd name="T45" fmla="*/ 2147483647 h 326"/>
                <a:gd name="T46" fmla="*/ 2147483647 w 482"/>
                <a:gd name="T47" fmla="*/ 2147483647 h 326"/>
                <a:gd name="T48" fmla="*/ 2147483647 w 482"/>
                <a:gd name="T49" fmla="*/ 2147483647 h 326"/>
                <a:gd name="T50" fmla="*/ 2147483647 w 482"/>
                <a:gd name="T51" fmla="*/ 2147483647 h 326"/>
                <a:gd name="T52" fmla="*/ 2147483647 w 482"/>
                <a:gd name="T53" fmla="*/ 2147483647 h 326"/>
                <a:gd name="T54" fmla="*/ 2147483647 w 482"/>
                <a:gd name="T55" fmla="*/ 2147483647 h 326"/>
                <a:gd name="T56" fmla="*/ 2147483647 w 482"/>
                <a:gd name="T57" fmla="*/ 2147483647 h 326"/>
                <a:gd name="T58" fmla="*/ 2147483647 w 482"/>
                <a:gd name="T59" fmla="*/ 2147483647 h 326"/>
                <a:gd name="T60" fmla="*/ 2147483647 w 482"/>
                <a:gd name="T61" fmla="*/ 2147483647 h 326"/>
                <a:gd name="T62" fmla="*/ 2147483647 w 482"/>
                <a:gd name="T63" fmla="*/ 2147483647 h 326"/>
                <a:gd name="T64" fmla="*/ 2147483647 w 482"/>
                <a:gd name="T65" fmla="*/ 2147483647 h 326"/>
                <a:gd name="T66" fmla="*/ 2147483647 w 482"/>
                <a:gd name="T67" fmla="*/ 2147483647 h 326"/>
                <a:gd name="T68" fmla="*/ 2147483647 w 482"/>
                <a:gd name="T69" fmla="*/ 2147483647 h 326"/>
                <a:gd name="T70" fmla="*/ 2147483647 w 482"/>
                <a:gd name="T71" fmla="*/ 2147483647 h 326"/>
                <a:gd name="T72" fmla="*/ 2147483647 w 482"/>
                <a:gd name="T73" fmla="*/ 2147483647 h 326"/>
                <a:gd name="T74" fmla="*/ 2147483647 w 482"/>
                <a:gd name="T75" fmla="*/ 2147483647 h 326"/>
                <a:gd name="T76" fmla="*/ 2147483647 w 482"/>
                <a:gd name="T77" fmla="*/ 2147483647 h 326"/>
                <a:gd name="T78" fmla="*/ 2147483647 w 482"/>
                <a:gd name="T79" fmla="*/ 2147483647 h 326"/>
                <a:gd name="T80" fmla="*/ 2147483647 w 482"/>
                <a:gd name="T81" fmla="*/ 2147483647 h 326"/>
                <a:gd name="T82" fmla="*/ 2147483647 w 482"/>
                <a:gd name="T83" fmla="*/ 2147483647 h 326"/>
                <a:gd name="T84" fmla="*/ 2147483647 w 482"/>
                <a:gd name="T85" fmla="*/ 2147483647 h 326"/>
                <a:gd name="T86" fmla="*/ 2147483647 w 482"/>
                <a:gd name="T87" fmla="*/ 2147483647 h 326"/>
                <a:gd name="T88" fmla="*/ 2147483647 w 482"/>
                <a:gd name="T89" fmla="*/ 2147483647 h 326"/>
                <a:gd name="T90" fmla="*/ 2147483647 w 482"/>
                <a:gd name="T91" fmla="*/ 2147483647 h 326"/>
                <a:gd name="T92" fmla="*/ 2147483647 w 482"/>
                <a:gd name="T93" fmla="*/ 2147483647 h 326"/>
                <a:gd name="T94" fmla="*/ 2147483647 w 482"/>
                <a:gd name="T95" fmla="*/ 2147483647 h 326"/>
                <a:gd name="T96" fmla="*/ 2147483647 w 482"/>
                <a:gd name="T97" fmla="*/ 2147483647 h 326"/>
                <a:gd name="T98" fmla="*/ 2147483647 w 482"/>
                <a:gd name="T99" fmla="*/ 2147483647 h 3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82"/>
                <a:gd name="T151" fmla="*/ 0 h 326"/>
                <a:gd name="T152" fmla="*/ 482 w 482"/>
                <a:gd name="T153" fmla="*/ 326 h 32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82" h="326">
                  <a:moveTo>
                    <a:pt x="151" y="306"/>
                  </a:moveTo>
                  <a:cubicBezTo>
                    <a:pt x="117" y="295"/>
                    <a:pt x="83" y="288"/>
                    <a:pt x="49" y="277"/>
                  </a:cubicBezTo>
                  <a:cubicBezTo>
                    <a:pt x="0" y="206"/>
                    <a:pt x="55" y="176"/>
                    <a:pt x="114" y="160"/>
                  </a:cubicBezTo>
                  <a:cubicBezTo>
                    <a:pt x="160" y="184"/>
                    <a:pt x="149" y="200"/>
                    <a:pt x="194" y="168"/>
                  </a:cubicBezTo>
                  <a:cubicBezTo>
                    <a:pt x="220" y="204"/>
                    <a:pt x="230" y="223"/>
                    <a:pt x="180" y="241"/>
                  </a:cubicBezTo>
                  <a:cubicBezTo>
                    <a:pt x="151" y="230"/>
                    <a:pt x="139" y="231"/>
                    <a:pt x="121" y="204"/>
                  </a:cubicBezTo>
                  <a:cubicBezTo>
                    <a:pt x="109" y="167"/>
                    <a:pt x="124" y="143"/>
                    <a:pt x="151" y="117"/>
                  </a:cubicBezTo>
                  <a:cubicBezTo>
                    <a:pt x="156" y="102"/>
                    <a:pt x="160" y="88"/>
                    <a:pt x="165" y="73"/>
                  </a:cubicBezTo>
                  <a:cubicBezTo>
                    <a:pt x="167" y="66"/>
                    <a:pt x="172" y="51"/>
                    <a:pt x="172" y="51"/>
                  </a:cubicBezTo>
                  <a:cubicBezTo>
                    <a:pt x="158" y="7"/>
                    <a:pt x="129" y="24"/>
                    <a:pt x="85" y="29"/>
                  </a:cubicBezTo>
                  <a:cubicBezTo>
                    <a:pt x="56" y="120"/>
                    <a:pt x="185" y="113"/>
                    <a:pt x="238" y="117"/>
                  </a:cubicBezTo>
                  <a:cubicBezTo>
                    <a:pt x="276" y="129"/>
                    <a:pt x="313" y="163"/>
                    <a:pt x="253" y="182"/>
                  </a:cubicBezTo>
                  <a:cubicBezTo>
                    <a:pt x="205" y="151"/>
                    <a:pt x="241" y="117"/>
                    <a:pt x="275" y="95"/>
                  </a:cubicBezTo>
                  <a:cubicBezTo>
                    <a:pt x="290" y="49"/>
                    <a:pt x="295" y="41"/>
                    <a:pt x="267" y="0"/>
                  </a:cubicBezTo>
                  <a:cubicBezTo>
                    <a:pt x="255" y="2"/>
                    <a:pt x="241" y="0"/>
                    <a:pt x="231" y="7"/>
                  </a:cubicBezTo>
                  <a:cubicBezTo>
                    <a:pt x="212" y="20"/>
                    <a:pt x="231" y="71"/>
                    <a:pt x="245" y="80"/>
                  </a:cubicBezTo>
                  <a:cubicBezTo>
                    <a:pt x="254" y="86"/>
                    <a:pt x="265" y="85"/>
                    <a:pt x="275" y="87"/>
                  </a:cubicBezTo>
                  <a:cubicBezTo>
                    <a:pt x="292" y="85"/>
                    <a:pt x="311" y="88"/>
                    <a:pt x="326" y="80"/>
                  </a:cubicBezTo>
                  <a:cubicBezTo>
                    <a:pt x="344" y="70"/>
                    <a:pt x="349" y="42"/>
                    <a:pt x="369" y="36"/>
                  </a:cubicBezTo>
                  <a:cubicBezTo>
                    <a:pt x="376" y="34"/>
                    <a:pt x="384" y="31"/>
                    <a:pt x="391" y="29"/>
                  </a:cubicBezTo>
                  <a:cubicBezTo>
                    <a:pt x="432" y="42"/>
                    <a:pt x="436" y="57"/>
                    <a:pt x="450" y="95"/>
                  </a:cubicBezTo>
                  <a:cubicBezTo>
                    <a:pt x="439" y="125"/>
                    <a:pt x="429" y="127"/>
                    <a:pt x="399" y="117"/>
                  </a:cubicBezTo>
                  <a:cubicBezTo>
                    <a:pt x="375" y="101"/>
                    <a:pt x="361" y="82"/>
                    <a:pt x="333" y="73"/>
                  </a:cubicBezTo>
                  <a:cubicBezTo>
                    <a:pt x="300" y="81"/>
                    <a:pt x="266" y="103"/>
                    <a:pt x="296" y="146"/>
                  </a:cubicBezTo>
                  <a:cubicBezTo>
                    <a:pt x="306" y="160"/>
                    <a:pt x="325" y="165"/>
                    <a:pt x="340" y="175"/>
                  </a:cubicBezTo>
                  <a:cubicBezTo>
                    <a:pt x="368" y="194"/>
                    <a:pt x="408" y="180"/>
                    <a:pt x="442" y="182"/>
                  </a:cubicBezTo>
                  <a:cubicBezTo>
                    <a:pt x="482" y="210"/>
                    <a:pt x="472" y="231"/>
                    <a:pt x="435" y="255"/>
                  </a:cubicBezTo>
                  <a:cubicBezTo>
                    <a:pt x="383" y="248"/>
                    <a:pt x="371" y="247"/>
                    <a:pt x="355" y="197"/>
                  </a:cubicBezTo>
                  <a:cubicBezTo>
                    <a:pt x="372" y="170"/>
                    <a:pt x="404" y="156"/>
                    <a:pt x="435" y="146"/>
                  </a:cubicBezTo>
                  <a:cubicBezTo>
                    <a:pt x="447" y="108"/>
                    <a:pt x="432" y="121"/>
                    <a:pt x="399" y="109"/>
                  </a:cubicBezTo>
                  <a:cubicBezTo>
                    <a:pt x="384" y="114"/>
                    <a:pt x="369" y="117"/>
                    <a:pt x="355" y="124"/>
                  </a:cubicBezTo>
                  <a:cubicBezTo>
                    <a:pt x="340" y="132"/>
                    <a:pt x="311" y="153"/>
                    <a:pt x="311" y="153"/>
                  </a:cubicBezTo>
                  <a:cubicBezTo>
                    <a:pt x="283" y="194"/>
                    <a:pt x="263" y="182"/>
                    <a:pt x="238" y="146"/>
                  </a:cubicBezTo>
                  <a:cubicBezTo>
                    <a:pt x="251" y="94"/>
                    <a:pt x="266" y="102"/>
                    <a:pt x="318" y="109"/>
                  </a:cubicBezTo>
                  <a:cubicBezTo>
                    <a:pt x="338" y="107"/>
                    <a:pt x="359" y="110"/>
                    <a:pt x="377" y="102"/>
                  </a:cubicBezTo>
                  <a:cubicBezTo>
                    <a:pt x="389" y="97"/>
                    <a:pt x="384" y="63"/>
                    <a:pt x="377" y="58"/>
                  </a:cubicBezTo>
                  <a:cubicBezTo>
                    <a:pt x="358" y="45"/>
                    <a:pt x="333" y="44"/>
                    <a:pt x="311" y="36"/>
                  </a:cubicBezTo>
                  <a:cubicBezTo>
                    <a:pt x="296" y="41"/>
                    <a:pt x="276" y="38"/>
                    <a:pt x="267" y="51"/>
                  </a:cubicBezTo>
                  <a:cubicBezTo>
                    <a:pt x="258" y="64"/>
                    <a:pt x="264" y="84"/>
                    <a:pt x="253" y="95"/>
                  </a:cubicBezTo>
                  <a:cubicBezTo>
                    <a:pt x="246" y="102"/>
                    <a:pt x="238" y="110"/>
                    <a:pt x="231" y="117"/>
                  </a:cubicBezTo>
                  <a:cubicBezTo>
                    <a:pt x="216" y="114"/>
                    <a:pt x="200" y="117"/>
                    <a:pt x="187" y="109"/>
                  </a:cubicBezTo>
                  <a:cubicBezTo>
                    <a:pt x="180" y="105"/>
                    <a:pt x="185" y="93"/>
                    <a:pt x="180" y="87"/>
                  </a:cubicBezTo>
                  <a:cubicBezTo>
                    <a:pt x="166" y="70"/>
                    <a:pt x="133" y="65"/>
                    <a:pt x="114" y="58"/>
                  </a:cubicBezTo>
                  <a:cubicBezTo>
                    <a:pt x="91" y="95"/>
                    <a:pt x="102" y="125"/>
                    <a:pt x="143" y="138"/>
                  </a:cubicBezTo>
                  <a:cubicBezTo>
                    <a:pt x="150" y="143"/>
                    <a:pt x="183" y="161"/>
                    <a:pt x="180" y="175"/>
                  </a:cubicBezTo>
                  <a:cubicBezTo>
                    <a:pt x="178" y="184"/>
                    <a:pt x="166" y="185"/>
                    <a:pt x="158" y="189"/>
                  </a:cubicBezTo>
                  <a:cubicBezTo>
                    <a:pt x="137" y="200"/>
                    <a:pt x="115" y="211"/>
                    <a:pt x="92" y="219"/>
                  </a:cubicBezTo>
                  <a:cubicBezTo>
                    <a:pt x="54" y="278"/>
                    <a:pt x="114" y="265"/>
                    <a:pt x="172" y="270"/>
                  </a:cubicBezTo>
                  <a:cubicBezTo>
                    <a:pt x="177" y="277"/>
                    <a:pt x="189" y="283"/>
                    <a:pt x="187" y="292"/>
                  </a:cubicBezTo>
                  <a:cubicBezTo>
                    <a:pt x="180" y="326"/>
                    <a:pt x="128" y="286"/>
                    <a:pt x="151" y="306"/>
                  </a:cubicBezTo>
                  <a:close/>
                </a:path>
              </a:pathLst>
            </a:custGeom>
            <a:noFill/>
            <a:ln w="63500">
              <a:solidFill>
                <a:srgbClr val="5F5F5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67" name="Freeform 394"/>
            <p:cNvSpPr>
              <a:spLocks noChangeAspect="1"/>
            </p:cNvSpPr>
            <p:nvPr/>
          </p:nvSpPr>
          <p:spPr bwMode="auto">
            <a:xfrm rot="11068748">
              <a:off x="1387475" y="1989138"/>
              <a:ext cx="1341437" cy="735013"/>
            </a:xfrm>
            <a:custGeom>
              <a:avLst/>
              <a:gdLst>
                <a:gd name="T0" fmla="*/ 2147483647 w 507"/>
                <a:gd name="T1" fmla="*/ 0 h 307"/>
                <a:gd name="T2" fmla="*/ 2147483647 w 507"/>
                <a:gd name="T3" fmla="*/ 2147483647 h 307"/>
                <a:gd name="T4" fmla="*/ 2147483647 w 507"/>
                <a:gd name="T5" fmla="*/ 2147483647 h 307"/>
                <a:gd name="T6" fmla="*/ 0 w 507"/>
                <a:gd name="T7" fmla="*/ 2147483647 h 307"/>
                <a:gd name="T8" fmla="*/ 2147483647 w 507"/>
                <a:gd name="T9" fmla="*/ 2147483647 h 307"/>
                <a:gd name="T10" fmla="*/ 2147483647 w 507"/>
                <a:gd name="T11" fmla="*/ 2147483647 h 307"/>
                <a:gd name="T12" fmla="*/ 2147483647 w 507"/>
                <a:gd name="T13" fmla="*/ 2147483647 h 307"/>
                <a:gd name="T14" fmla="*/ 2147483647 w 507"/>
                <a:gd name="T15" fmla="*/ 2147483647 h 307"/>
                <a:gd name="T16" fmla="*/ 2147483647 w 507"/>
                <a:gd name="T17" fmla="*/ 2147483647 h 307"/>
                <a:gd name="T18" fmla="*/ 2147483647 w 507"/>
                <a:gd name="T19" fmla="*/ 2147483647 h 307"/>
                <a:gd name="T20" fmla="*/ 2147483647 w 507"/>
                <a:gd name="T21" fmla="*/ 2147483647 h 307"/>
                <a:gd name="T22" fmla="*/ 2147483647 w 507"/>
                <a:gd name="T23" fmla="*/ 2147483647 h 307"/>
                <a:gd name="T24" fmla="*/ 2147483647 w 507"/>
                <a:gd name="T25" fmla="*/ 2147483647 h 307"/>
                <a:gd name="T26" fmla="*/ 2147483647 w 507"/>
                <a:gd name="T27" fmla="*/ 2147483647 h 307"/>
                <a:gd name="T28" fmla="*/ 2147483647 w 507"/>
                <a:gd name="T29" fmla="*/ 2147483647 h 30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07"/>
                <a:gd name="T46" fmla="*/ 0 h 307"/>
                <a:gd name="T47" fmla="*/ 507 w 507"/>
                <a:gd name="T48" fmla="*/ 307 h 30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07" h="307">
                  <a:moveTo>
                    <a:pt x="175" y="0"/>
                  </a:moveTo>
                  <a:cubicBezTo>
                    <a:pt x="132" y="16"/>
                    <a:pt x="90" y="19"/>
                    <a:pt x="51" y="44"/>
                  </a:cubicBezTo>
                  <a:cubicBezTo>
                    <a:pt x="41" y="59"/>
                    <a:pt x="32" y="73"/>
                    <a:pt x="22" y="88"/>
                  </a:cubicBezTo>
                  <a:cubicBezTo>
                    <a:pt x="14" y="100"/>
                    <a:pt x="8" y="155"/>
                    <a:pt x="0" y="175"/>
                  </a:cubicBezTo>
                  <a:cubicBezTo>
                    <a:pt x="0" y="177"/>
                    <a:pt x="10" y="226"/>
                    <a:pt x="15" y="234"/>
                  </a:cubicBezTo>
                  <a:cubicBezTo>
                    <a:pt x="36" y="266"/>
                    <a:pt x="108" y="293"/>
                    <a:pt x="146" y="307"/>
                  </a:cubicBezTo>
                  <a:cubicBezTo>
                    <a:pt x="194" y="290"/>
                    <a:pt x="164" y="260"/>
                    <a:pt x="190" y="234"/>
                  </a:cubicBezTo>
                  <a:cubicBezTo>
                    <a:pt x="209" y="215"/>
                    <a:pt x="234" y="205"/>
                    <a:pt x="255" y="190"/>
                  </a:cubicBezTo>
                  <a:cubicBezTo>
                    <a:pt x="270" y="192"/>
                    <a:pt x="285" y="191"/>
                    <a:pt x="299" y="197"/>
                  </a:cubicBezTo>
                  <a:cubicBezTo>
                    <a:pt x="315" y="204"/>
                    <a:pt x="326" y="220"/>
                    <a:pt x="343" y="226"/>
                  </a:cubicBezTo>
                  <a:cubicBezTo>
                    <a:pt x="350" y="229"/>
                    <a:pt x="358" y="231"/>
                    <a:pt x="365" y="234"/>
                  </a:cubicBezTo>
                  <a:cubicBezTo>
                    <a:pt x="397" y="231"/>
                    <a:pt x="435" y="239"/>
                    <a:pt x="460" y="219"/>
                  </a:cubicBezTo>
                  <a:cubicBezTo>
                    <a:pt x="507" y="181"/>
                    <a:pt x="440" y="208"/>
                    <a:pt x="496" y="190"/>
                  </a:cubicBezTo>
                  <a:cubicBezTo>
                    <a:pt x="462" y="139"/>
                    <a:pt x="482" y="155"/>
                    <a:pt x="445" y="132"/>
                  </a:cubicBezTo>
                  <a:cubicBezTo>
                    <a:pt x="427" y="106"/>
                    <a:pt x="438" y="114"/>
                    <a:pt x="416" y="102"/>
                  </a:cubicBezTo>
                </a:path>
              </a:pathLst>
            </a:custGeom>
            <a:noFill/>
            <a:ln w="50800">
              <a:solidFill>
                <a:srgbClr val="92D050"/>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68" name="Freeform 395"/>
            <p:cNvSpPr>
              <a:spLocks noChangeAspect="1"/>
            </p:cNvSpPr>
            <p:nvPr/>
          </p:nvSpPr>
          <p:spPr bwMode="auto">
            <a:xfrm rot="11068748">
              <a:off x="1603375" y="2146300"/>
              <a:ext cx="849312" cy="595313"/>
            </a:xfrm>
            <a:custGeom>
              <a:avLst/>
              <a:gdLst>
                <a:gd name="T0" fmla="*/ 2147483647 w 321"/>
                <a:gd name="T1" fmla="*/ 2147483647 h 248"/>
                <a:gd name="T2" fmla="*/ 2147483647 w 321"/>
                <a:gd name="T3" fmla="*/ 0 h 248"/>
                <a:gd name="T4" fmla="*/ 2147483647 w 321"/>
                <a:gd name="T5" fmla="*/ 2147483647 h 248"/>
                <a:gd name="T6" fmla="*/ 2147483647 w 321"/>
                <a:gd name="T7" fmla="*/ 2147483647 h 248"/>
                <a:gd name="T8" fmla="*/ 2147483647 w 321"/>
                <a:gd name="T9" fmla="*/ 2147483647 h 248"/>
                <a:gd name="T10" fmla="*/ 0 w 321"/>
                <a:gd name="T11" fmla="*/ 2147483647 h 248"/>
                <a:gd name="T12" fmla="*/ 2147483647 w 321"/>
                <a:gd name="T13" fmla="*/ 2147483647 h 248"/>
                <a:gd name="T14" fmla="*/ 2147483647 w 321"/>
                <a:gd name="T15" fmla="*/ 2147483647 h 248"/>
                <a:gd name="T16" fmla="*/ 2147483647 w 321"/>
                <a:gd name="T17" fmla="*/ 2147483647 h 248"/>
                <a:gd name="T18" fmla="*/ 2147483647 w 321"/>
                <a:gd name="T19" fmla="*/ 2147483647 h 248"/>
                <a:gd name="T20" fmla="*/ 2147483647 w 321"/>
                <a:gd name="T21" fmla="*/ 2147483647 h 248"/>
                <a:gd name="T22" fmla="*/ 2147483647 w 321"/>
                <a:gd name="T23" fmla="*/ 2147483647 h 248"/>
                <a:gd name="T24" fmla="*/ 2147483647 w 321"/>
                <a:gd name="T25" fmla="*/ 2147483647 h 2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21"/>
                <a:gd name="T40" fmla="*/ 0 h 248"/>
                <a:gd name="T41" fmla="*/ 321 w 321"/>
                <a:gd name="T42" fmla="*/ 248 h 24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21" h="248">
                  <a:moveTo>
                    <a:pt x="307" y="29"/>
                  </a:moveTo>
                  <a:cubicBezTo>
                    <a:pt x="262" y="15"/>
                    <a:pt x="214" y="11"/>
                    <a:pt x="168" y="0"/>
                  </a:cubicBezTo>
                  <a:cubicBezTo>
                    <a:pt x="121" y="6"/>
                    <a:pt x="103" y="6"/>
                    <a:pt x="66" y="29"/>
                  </a:cubicBezTo>
                  <a:cubicBezTo>
                    <a:pt x="48" y="84"/>
                    <a:pt x="74" y="18"/>
                    <a:pt x="37" y="66"/>
                  </a:cubicBezTo>
                  <a:cubicBezTo>
                    <a:pt x="27" y="79"/>
                    <a:pt x="24" y="96"/>
                    <a:pt x="15" y="109"/>
                  </a:cubicBezTo>
                  <a:cubicBezTo>
                    <a:pt x="10" y="124"/>
                    <a:pt x="0" y="138"/>
                    <a:pt x="0" y="153"/>
                  </a:cubicBezTo>
                  <a:cubicBezTo>
                    <a:pt x="0" y="201"/>
                    <a:pt x="40" y="235"/>
                    <a:pt x="81" y="248"/>
                  </a:cubicBezTo>
                  <a:cubicBezTo>
                    <a:pt x="157" y="238"/>
                    <a:pt x="108" y="248"/>
                    <a:pt x="153" y="233"/>
                  </a:cubicBezTo>
                  <a:cubicBezTo>
                    <a:pt x="168" y="228"/>
                    <a:pt x="182" y="224"/>
                    <a:pt x="197" y="219"/>
                  </a:cubicBezTo>
                  <a:cubicBezTo>
                    <a:pt x="204" y="217"/>
                    <a:pt x="219" y="212"/>
                    <a:pt x="219" y="212"/>
                  </a:cubicBezTo>
                  <a:cubicBezTo>
                    <a:pt x="240" y="191"/>
                    <a:pt x="253" y="170"/>
                    <a:pt x="277" y="153"/>
                  </a:cubicBezTo>
                  <a:cubicBezTo>
                    <a:pt x="294" y="128"/>
                    <a:pt x="312" y="123"/>
                    <a:pt x="321" y="95"/>
                  </a:cubicBezTo>
                  <a:cubicBezTo>
                    <a:pt x="258" y="83"/>
                    <a:pt x="205" y="66"/>
                    <a:pt x="139" y="66"/>
                  </a:cubicBezTo>
                </a:path>
              </a:pathLst>
            </a:custGeom>
            <a:noFill/>
            <a:ln w="50800">
              <a:solidFill>
                <a:srgbClr val="92D050"/>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69" name="Freeform 396"/>
            <p:cNvSpPr>
              <a:spLocks noChangeAspect="1"/>
            </p:cNvSpPr>
            <p:nvPr/>
          </p:nvSpPr>
          <p:spPr bwMode="auto">
            <a:xfrm rot="11068748">
              <a:off x="1660525" y="2105025"/>
              <a:ext cx="1011237" cy="457200"/>
            </a:xfrm>
            <a:custGeom>
              <a:avLst/>
              <a:gdLst>
                <a:gd name="T0" fmla="*/ 2147483647 w 382"/>
                <a:gd name="T1" fmla="*/ 2147483647 h 191"/>
                <a:gd name="T2" fmla="*/ 2147483647 w 382"/>
                <a:gd name="T3" fmla="*/ 2147483647 h 191"/>
                <a:gd name="T4" fmla="*/ 2147483647 w 382"/>
                <a:gd name="T5" fmla="*/ 2147483647 h 191"/>
                <a:gd name="T6" fmla="*/ 2147483647 w 382"/>
                <a:gd name="T7" fmla="*/ 2147483647 h 191"/>
                <a:gd name="T8" fmla="*/ 0 w 382"/>
                <a:gd name="T9" fmla="*/ 2147483647 h 191"/>
                <a:gd name="T10" fmla="*/ 2147483647 w 382"/>
                <a:gd name="T11" fmla="*/ 2147483647 h 191"/>
                <a:gd name="T12" fmla="*/ 2147483647 w 382"/>
                <a:gd name="T13" fmla="*/ 2147483647 h 191"/>
                <a:gd name="T14" fmla="*/ 2147483647 w 382"/>
                <a:gd name="T15" fmla="*/ 2147483647 h 191"/>
                <a:gd name="T16" fmla="*/ 0 60000 65536"/>
                <a:gd name="T17" fmla="*/ 0 60000 65536"/>
                <a:gd name="T18" fmla="*/ 0 60000 65536"/>
                <a:gd name="T19" fmla="*/ 0 60000 65536"/>
                <a:gd name="T20" fmla="*/ 0 60000 65536"/>
                <a:gd name="T21" fmla="*/ 0 60000 65536"/>
                <a:gd name="T22" fmla="*/ 0 60000 65536"/>
                <a:gd name="T23" fmla="*/ 0 60000 65536"/>
                <a:gd name="T24" fmla="*/ 0 w 382"/>
                <a:gd name="T25" fmla="*/ 0 h 191"/>
                <a:gd name="T26" fmla="*/ 382 w 382"/>
                <a:gd name="T27" fmla="*/ 191 h 19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2" h="191">
                  <a:moveTo>
                    <a:pt x="22" y="45"/>
                  </a:moveTo>
                  <a:cubicBezTo>
                    <a:pt x="87" y="24"/>
                    <a:pt x="144" y="8"/>
                    <a:pt x="212" y="1"/>
                  </a:cubicBezTo>
                  <a:cubicBezTo>
                    <a:pt x="253" y="4"/>
                    <a:pt x="295" y="0"/>
                    <a:pt x="336" y="9"/>
                  </a:cubicBezTo>
                  <a:cubicBezTo>
                    <a:pt x="382" y="19"/>
                    <a:pt x="324" y="57"/>
                    <a:pt x="314" y="60"/>
                  </a:cubicBezTo>
                  <a:cubicBezTo>
                    <a:pt x="213" y="53"/>
                    <a:pt x="91" y="45"/>
                    <a:pt x="0" y="103"/>
                  </a:cubicBezTo>
                  <a:cubicBezTo>
                    <a:pt x="9" y="131"/>
                    <a:pt x="41" y="160"/>
                    <a:pt x="66" y="176"/>
                  </a:cubicBezTo>
                  <a:cubicBezTo>
                    <a:pt x="76" y="171"/>
                    <a:pt x="84" y="162"/>
                    <a:pt x="95" y="162"/>
                  </a:cubicBezTo>
                  <a:cubicBezTo>
                    <a:pt x="107" y="162"/>
                    <a:pt x="156" y="179"/>
                    <a:pt x="168" y="191"/>
                  </a:cubicBezTo>
                </a:path>
              </a:pathLst>
            </a:custGeom>
            <a:noFill/>
            <a:ln w="50800">
              <a:solidFill>
                <a:srgbClr val="92D050"/>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270" name="Group 397"/>
            <p:cNvGrpSpPr>
              <a:grpSpLocks noChangeAspect="1"/>
            </p:cNvGrpSpPr>
            <p:nvPr/>
          </p:nvGrpSpPr>
          <p:grpSpPr bwMode="auto">
            <a:xfrm>
              <a:off x="1317625" y="2019300"/>
              <a:ext cx="1693862" cy="1116013"/>
              <a:chOff x="1852" y="1899"/>
              <a:chExt cx="1766" cy="1188"/>
            </a:xfrm>
          </p:grpSpPr>
          <p:sp>
            <p:nvSpPr>
              <p:cNvPr id="2271" name="Oval 398"/>
              <p:cNvSpPr>
                <a:spLocks noChangeAspect="1" noChangeArrowheads="1"/>
              </p:cNvSpPr>
              <p:nvPr/>
            </p:nvSpPr>
            <p:spPr bwMode="auto">
              <a:xfrm rot="5531914">
                <a:off x="3569" y="2188"/>
                <a:ext cx="54"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72" name="Oval 399"/>
              <p:cNvSpPr>
                <a:spLocks noChangeAspect="1" noChangeArrowheads="1"/>
              </p:cNvSpPr>
              <p:nvPr/>
            </p:nvSpPr>
            <p:spPr bwMode="auto">
              <a:xfrm rot="5684294">
                <a:off x="3563" y="2249"/>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73" name="Oval 400"/>
              <p:cNvSpPr>
                <a:spLocks noChangeAspect="1" noChangeArrowheads="1"/>
              </p:cNvSpPr>
              <p:nvPr/>
            </p:nvSpPr>
            <p:spPr bwMode="auto">
              <a:xfrm rot="-4480659">
                <a:off x="3332" y="2257"/>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74" name="Oval 401"/>
              <p:cNvSpPr>
                <a:spLocks noChangeAspect="1" noChangeArrowheads="1"/>
              </p:cNvSpPr>
              <p:nvPr/>
            </p:nvSpPr>
            <p:spPr bwMode="auto">
              <a:xfrm rot="-4253427">
                <a:off x="3342" y="2208"/>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75" name="Oval 402"/>
              <p:cNvSpPr>
                <a:spLocks noChangeAspect="1" noChangeArrowheads="1"/>
              </p:cNvSpPr>
              <p:nvPr/>
            </p:nvSpPr>
            <p:spPr bwMode="auto">
              <a:xfrm rot="-5068586">
                <a:off x="3343" y="2160"/>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76" name="Oval 403"/>
              <p:cNvSpPr>
                <a:spLocks noChangeAspect="1" noChangeArrowheads="1"/>
              </p:cNvSpPr>
              <p:nvPr/>
            </p:nvSpPr>
            <p:spPr bwMode="auto">
              <a:xfrm rot="-5227559">
                <a:off x="3347" y="2104"/>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77" name="Oval 404"/>
              <p:cNvSpPr>
                <a:spLocks noChangeAspect="1" noChangeArrowheads="1"/>
              </p:cNvSpPr>
              <p:nvPr/>
            </p:nvSpPr>
            <p:spPr bwMode="auto">
              <a:xfrm rot="-5574196">
                <a:off x="3351" y="2051"/>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78" name="Oval 405"/>
              <p:cNvSpPr>
                <a:spLocks noChangeAspect="1" noChangeArrowheads="1"/>
              </p:cNvSpPr>
              <p:nvPr/>
            </p:nvSpPr>
            <p:spPr bwMode="auto">
              <a:xfrm rot="6238762">
                <a:off x="3554" y="2302"/>
                <a:ext cx="53"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79" name="Oval 406"/>
              <p:cNvSpPr>
                <a:spLocks noChangeAspect="1" noChangeArrowheads="1"/>
              </p:cNvSpPr>
              <p:nvPr/>
            </p:nvSpPr>
            <p:spPr bwMode="auto">
              <a:xfrm rot="6238762">
                <a:off x="3552" y="2354"/>
                <a:ext cx="52"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80" name="Oval 407"/>
              <p:cNvSpPr>
                <a:spLocks noChangeAspect="1" noChangeArrowheads="1"/>
              </p:cNvSpPr>
              <p:nvPr/>
            </p:nvSpPr>
            <p:spPr bwMode="auto">
              <a:xfrm rot="6675383">
                <a:off x="3528" y="2401"/>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81" name="Oval 408"/>
              <p:cNvSpPr>
                <a:spLocks noChangeAspect="1" noChangeArrowheads="1"/>
              </p:cNvSpPr>
              <p:nvPr/>
            </p:nvSpPr>
            <p:spPr bwMode="auto">
              <a:xfrm rot="7014406">
                <a:off x="3503" y="2456"/>
                <a:ext cx="52"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82" name="Oval 409"/>
              <p:cNvSpPr>
                <a:spLocks noChangeAspect="1" noChangeArrowheads="1"/>
              </p:cNvSpPr>
              <p:nvPr/>
            </p:nvSpPr>
            <p:spPr bwMode="auto">
              <a:xfrm rot="7361596">
                <a:off x="3476" y="2508"/>
                <a:ext cx="53"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83" name="Oval 410"/>
              <p:cNvSpPr>
                <a:spLocks noChangeAspect="1" noChangeArrowheads="1"/>
              </p:cNvSpPr>
              <p:nvPr/>
            </p:nvSpPr>
            <p:spPr bwMode="auto">
              <a:xfrm rot="7331580">
                <a:off x="3454" y="2558"/>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84" name="Oval 411"/>
              <p:cNvSpPr>
                <a:spLocks noChangeAspect="1" noChangeArrowheads="1"/>
              </p:cNvSpPr>
              <p:nvPr/>
            </p:nvSpPr>
            <p:spPr bwMode="auto">
              <a:xfrm rot="7516648">
                <a:off x="3423" y="2599"/>
                <a:ext cx="53" cy="39"/>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85" name="Oval 412"/>
              <p:cNvSpPr>
                <a:spLocks noChangeAspect="1" noChangeArrowheads="1"/>
              </p:cNvSpPr>
              <p:nvPr/>
            </p:nvSpPr>
            <p:spPr bwMode="auto">
              <a:xfrm rot="7866620">
                <a:off x="3392" y="2648"/>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86" name="Oval 413"/>
              <p:cNvSpPr>
                <a:spLocks noChangeAspect="1" noChangeArrowheads="1"/>
              </p:cNvSpPr>
              <p:nvPr/>
            </p:nvSpPr>
            <p:spPr bwMode="auto">
              <a:xfrm rot="7573075">
                <a:off x="3359" y="2690"/>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87" name="Oval 414"/>
              <p:cNvSpPr>
                <a:spLocks noChangeAspect="1" noChangeArrowheads="1"/>
              </p:cNvSpPr>
              <p:nvPr/>
            </p:nvSpPr>
            <p:spPr bwMode="auto">
              <a:xfrm rot="7725455">
                <a:off x="3321" y="2737"/>
                <a:ext cx="52"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88" name="Oval 415"/>
              <p:cNvSpPr>
                <a:spLocks noChangeAspect="1" noChangeArrowheads="1"/>
              </p:cNvSpPr>
              <p:nvPr/>
            </p:nvSpPr>
            <p:spPr bwMode="auto">
              <a:xfrm rot="-2439498">
                <a:off x="3126" y="2614"/>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89" name="Oval 416"/>
              <p:cNvSpPr>
                <a:spLocks noChangeAspect="1" noChangeArrowheads="1"/>
              </p:cNvSpPr>
              <p:nvPr/>
            </p:nvSpPr>
            <p:spPr bwMode="auto">
              <a:xfrm rot="-2212266">
                <a:off x="3163" y="2580"/>
                <a:ext cx="52"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90" name="Oval 417"/>
              <p:cNvSpPr>
                <a:spLocks noChangeAspect="1" noChangeArrowheads="1"/>
              </p:cNvSpPr>
              <p:nvPr/>
            </p:nvSpPr>
            <p:spPr bwMode="auto">
              <a:xfrm rot="-3027426">
                <a:off x="3188" y="2541"/>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91" name="Oval 418"/>
              <p:cNvSpPr>
                <a:spLocks noChangeAspect="1" noChangeArrowheads="1"/>
              </p:cNvSpPr>
              <p:nvPr/>
            </p:nvSpPr>
            <p:spPr bwMode="auto">
              <a:xfrm rot="-3186398">
                <a:off x="3223" y="2497"/>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92" name="Oval 419"/>
              <p:cNvSpPr>
                <a:spLocks noChangeAspect="1" noChangeArrowheads="1"/>
              </p:cNvSpPr>
              <p:nvPr/>
            </p:nvSpPr>
            <p:spPr bwMode="auto">
              <a:xfrm rot="-3533035">
                <a:off x="3255" y="2455"/>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93" name="Oval 420"/>
              <p:cNvSpPr>
                <a:spLocks noChangeAspect="1" noChangeArrowheads="1"/>
              </p:cNvSpPr>
              <p:nvPr/>
            </p:nvSpPr>
            <p:spPr bwMode="auto">
              <a:xfrm rot="-3701364">
                <a:off x="3278" y="2409"/>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94" name="Oval 421"/>
              <p:cNvSpPr>
                <a:spLocks noChangeAspect="1" noChangeArrowheads="1"/>
              </p:cNvSpPr>
              <p:nvPr/>
            </p:nvSpPr>
            <p:spPr bwMode="auto">
              <a:xfrm rot="-3940470">
                <a:off x="3301" y="2363"/>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95" name="Oval 422"/>
              <p:cNvSpPr>
                <a:spLocks noChangeAspect="1" noChangeArrowheads="1"/>
              </p:cNvSpPr>
              <p:nvPr/>
            </p:nvSpPr>
            <p:spPr bwMode="auto">
              <a:xfrm rot="-3841315">
                <a:off x="3324" y="2312"/>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96" name="Oval 423"/>
              <p:cNvSpPr>
                <a:spLocks noChangeAspect="1" noChangeArrowheads="1"/>
              </p:cNvSpPr>
              <p:nvPr/>
            </p:nvSpPr>
            <p:spPr bwMode="auto">
              <a:xfrm rot="8279923">
                <a:off x="3282" y="2774"/>
                <a:ext cx="54"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97" name="Oval 424"/>
              <p:cNvSpPr>
                <a:spLocks noChangeAspect="1" noChangeArrowheads="1"/>
              </p:cNvSpPr>
              <p:nvPr/>
            </p:nvSpPr>
            <p:spPr bwMode="auto">
              <a:xfrm rot="8435411">
                <a:off x="3228" y="2840"/>
                <a:ext cx="52"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98" name="Oval 425"/>
              <p:cNvSpPr>
                <a:spLocks noChangeAspect="1" noChangeArrowheads="1"/>
              </p:cNvSpPr>
              <p:nvPr/>
            </p:nvSpPr>
            <p:spPr bwMode="auto">
              <a:xfrm rot="8774434">
                <a:off x="3181" y="2869"/>
                <a:ext cx="52"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99" name="Oval 426"/>
              <p:cNvSpPr>
                <a:spLocks noChangeAspect="1" noChangeArrowheads="1"/>
              </p:cNvSpPr>
              <p:nvPr/>
            </p:nvSpPr>
            <p:spPr bwMode="auto">
              <a:xfrm rot="9121624">
                <a:off x="3132" y="2904"/>
                <a:ext cx="52"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00" name="Oval 427"/>
              <p:cNvSpPr>
                <a:spLocks noChangeAspect="1" noChangeArrowheads="1"/>
              </p:cNvSpPr>
              <p:nvPr/>
            </p:nvSpPr>
            <p:spPr bwMode="auto">
              <a:xfrm rot="9091608">
                <a:off x="3090" y="2934"/>
                <a:ext cx="51"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01" name="Oval 428"/>
              <p:cNvSpPr>
                <a:spLocks noChangeAspect="1" noChangeArrowheads="1"/>
              </p:cNvSpPr>
              <p:nvPr/>
            </p:nvSpPr>
            <p:spPr bwMode="auto">
              <a:xfrm rot="9276676">
                <a:off x="3042" y="2952"/>
                <a:ext cx="52"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02" name="Oval 429"/>
              <p:cNvSpPr>
                <a:spLocks noChangeAspect="1" noChangeArrowheads="1"/>
              </p:cNvSpPr>
              <p:nvPr/>
            </p:nvSpPr>
            <p:spPr bwMode="auto">
              <a:xfrm rot="9626648">
                <a:off x="2992" y="2979"/>
                <a:ext cx="51"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03" name="Oval 430"/>
              <p:cNvSpPr>
                <a:spLocks noChangeAspect="1" noChangeArrowheads="1"/>
              </p:cNvSpPr>
              <p:nvPr/>
            </p:nvSpPr>
            <p:spPr bwMode="auto">
              <a:xfrm rot="9333103">
                <a:off x="2945" y="2998"/>
                <a:ext cx="52" cy="39"/>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04" name="Oval 431"/>
              <p:cNvSpPr>
                <a:spLocks noChangeAspect="1" noChangeArrowheads="1"/>
              </p:cNvSpPr>
              <p:nvPr/>
            </p:nvSpPr>
            <p:spPr bwMode="auto">
              <a:xfrm rot="9485483">
                <a:off x="2889" y="3019"/>
                <a:ext cx="49"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05" name="Oval 432"/>
              <p:cNvSpPr>
                <a:spLocks noChangeAspect="1" noChangeArrowheads="1"/>
              </p:cNvSpPr>
              <p:nvPr/>
            </p:nvSpPr>
            <p:spPr bwMode="auto">
              <a:xfrm rot="-679470">
                <a:off x="2773" y="2809"/>
                <a:ext cx="51"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06" name="Oval 433"/>
              <p:cNvSpPr>
                <a:spLocks noChangeAspect="1" noChangeArrowheads="1"/>
              </p:cNvSpPr>
              <p:nvPr/>
            </p:nvSpPr>
            <p:spPr bwMode="auto">
              <a:xfrm rot="-452238">
                <a:off x="2821" y="2798"/>
                <a:ext cx="52"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07" name="Oval 434"/>
              <p:cNvSpPr>
                <a:spLocks noChangeAspect="1" noChangeArrowheads="1"/>
              </p:cNvSpPr>
              <p:nvPr/>
            </p:nvSpPr>
            <p:spPr bwMode="auto">
              <a:xfrm rot="-1267397">
                <a:off x="2862" y="2780"/>
                <a:ext cx="51"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08" name="Oval 435"/>
              <p:cNvSpPr>
                <a:spLocks noChangeAspect="1" noChangeArrowheads="1"/>
              </p:cNvSpPr>
              <p:nvPr/>
            </p:nvSpPr>
            <p:spPr bwMode="auto">
              <a:xfrm rot="-1426370">
                <a:off x="2913" y="2760"/>
                <a:ext cx="52"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09" name="Oval 436"/>
              <p:cNvSpPr>
                <a:spLocks noChangeAspect="1" noChangeArrowheads="1"/>
              </p:cNvSpPr>
              <p:nvPr/>
            </p:nvSpPr>
            <p:spPr bwMode="auto">
              <a:xfrm rot="-1773007">
                <a:off x="2961" y="2741"/>
                <a:ext cx="52"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10" name="Oval 437"/>
              <p:cNvSpPr>
                <a:spLocks noChangeAspect="1" noChangeArrowheads="1"/>
              </p:cNvSpPr>
              <p:nvPr/>
            </p:nvSpPr>
            <p:spPr bwMode="auto">
              <a:xfrm rot="-1941335">
                <a:off x="3003" y="2713"/>
                <a:ext cx="52"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11" name="Oval 438"/>
              <p:cNvSpPr>
                <a:spLocks noChangeAspect="1" noChangeArrowheads="1"/>
              </p:cNvSpPr>
              <p:nvPr/>
            </p:nvSpPr>
            <p:spPr bwMode="auto">
              <a:xfrm rot="-2180442">
                <a:off x="3045" y="2685"/>
                <a:ext cx="51"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12" name="Oval 439"/>
              <p:cNvSpPr>
                <a:spLocks noChangeAspect="1" noChangeArrowheads="1"/>
              </p:cNvSpPr>
              <p:nvPr/>
            </p:nvSpPr>
            <p:spPr bwMode="auto">
              <a:xfrm rot="-2081287">
                <a:off x="3088" y="2655"/>
                <a:ext cx="51"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13" name="Oval 440"/>
              <p:cNvSpPr>
                <a:spLocks noChangeAspect="1" noChangeArrowheads="1"/>
              </p:cNvSpPr>
              <p:nvPr/>
            </p:nvSpPr>
            <p:spPr bwMode="auto">
              <a:xfrm rot="10039951">
                <a:off x="2835" y="3033"/>
                <a:ext cx="51"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14" name="Oval 441"/>
              <p:cNvSpPr>
                <a:spLocks noChangeAspect="1" noChangeArrowheads="1"/>
              </p:cNvSpPr>
              <p:nvPr/>
            </p:nvSpPr>
            <p:spPr bwMode="auto">
              <a:xfrm rot="10039951">
                <a:off x="2786" y="3049"/>
                <a:ext cx="51"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15" name="Oval 442"/>
              <p:cNvSpPr>
                <a:spLocks noChangeAspect="1" noChangeArrowheads="1"/>
              </p:cNvSpPr>
              <p:nvPr/>
            </p:nvSpPr>
            <p:spPr bwMode="auto">
              <a:xfrm rot="10476572">
                <a:off x="2723" y="3049"/>
                <a:ext cx="51"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16" name="Oval 443"/>
              <p:cNvSpPr>
                <a:spLocks noChangeAspect="1" noChangeArrowheads="1"/>
              </p:cNvSpPr>
              <p:nvPr/>
            </p:nvSpPr>
            <p:spPr bwMode="auto">
              <a:xfrm rot="-10784405">
                <a:off x="2666" y="3048"/>
                <a:ext cx="52"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17" name="Oval 444"/>
              <p:cNvSpPr>
                <a:spLocks noChangeAspect="1" noChangeArrowheads="1"/>
              </p:cNvSpPr>
              <p:nvPr/>
            </p:nvSpPr>
            <p:spPr bwMode="auto">
              <a:xfrm rot="-10437215">
                <a:off x="2607" y="3046"/>
                <a:ext cx="52" cy="39"/>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18" name="Oval 445"/>
              <p:cNvSpPr>
                <a:spLocks noChangeAspect="1" noChangeArrowheads="1"/>
              </p:cNvSpPr>
              <p:nvPr/>
            </p:nvSpPr>
            <p:spPr bwMode="auto">
              <a:xfrm rot="-10467231">
                <a:off x="2555" y="3048"/>
                <a:ext cx="51"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19" name="Oval 446"/>
              <p:cNvSpPr>
                <a:spLocks noChangeAspect="1" noChangeArrowheads="1"/>
              </p:cNvSpPr>
              <p:nvPr/>
            </p:nvSpPr>
            <p:spPr bwMode="auto">
              <a:xfrm rot="-10282163">
                <a:off x="2503" y="3041"/>
                <a:ext cx="51"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20" name="Oval 447"/>
              <p:cNvSpPr>
                <a:spLocks noChangeAspect="1" noChangeArrowheads="1"/>
              </p:cNvSpPr>
              <p:nvPr/>
            </p:nvSpPr>
            <p:spPr bwMode="auto">
              <a:xfrm rot="-9932191">
                <a:off x="2449" y="3032"/>
                <a:ext cx="51"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21" name="Oval 448"/>
              <p:cNvSpPr>
                <a:spLocks noChangeAspect="1" noChangeArrowheads="1"/>
              </p:cNvSpPr>
              <p:nvPr/>
            </p:nvSpPr>
            <p:spPr bwMode="auto">
              <a:xfrm rot="-10225736">
                <a:off x="2398" y="3021"/>
                <a:ext cx="52"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22" name="Oval 449"/>
              <p:cNvSpPr>
                <a:spLocks noChangeAspect="1" noChangeArrowheads="1"/>
              </p:cNvSpPr>
              <p:nvPr/>
            </p:nvSpPr>
            <p:spPr bwMode="auto">
              <a:xfrm rot="-10073356">
                <a:off x="2338" y="3008"/>
                <a:ext cx="52"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23" name="Oval 450"/>
              <p:cNvSpPr>
                <a:spLocks noChangeAspect="1" noChangeArrowheads="1"/>
              </p:cNvSpPr>
              <p:nvPr/>
            </p:nvSpPr>
            <p:spPr bwMode="auto">
              <a:xfrm rot="1361691">
                <a:off x="2361" y="2770"/>
                <a:ext cx="52"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24" name="Oval 451"/>
              <p:cNvSpPr>
                <a:spLocks noChangeAspect="1" noChangeArrowheads="1"/>
              </p:cNvSpPr>
              <p:nvPr/>
            </p:nvSpPr>
            <p:spPr bwMode="auto">
              <a:xfrm rot="1588923">
                <a:off x="2408" y="2787"/>
                <a:ext cx="51"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25" name="Oval 452"/>
              <p:cNvSpPr>
                <a:spLocks noChangeAspect="1" noChangeArrowheads="1"/>
              </p:cNvSpPr>
              <p:nvPr/>
            </p:nvSpPr>
            <p:spPr bwMode="auto">
              <a:xfrm rot="773763">
                <a:off x="2452" y="2796"/>
                <a:ext cx="52"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26" name="Oval 453"/>
              <p:cNvSpPr>
                <a:spLocks noChangeAspect="1" noChangeArrowheads="1"/>
              </p:cNvSpPr>
              <p:nvPr/>
            </p:nvSpPr>
            <p:spPr bwMode="auto">
              <a:xfrm rot="614791">
                <a:off x="2507" y="2807"/>
                <a:ext cx="52"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27" name="Oval 454"/>
              <p:cNvSpPr>
                <a:spLocks noChangeAspect="1" noChangeArrowheads="1"/>
              </p:cNvSpPr>
              <p:nvPr/>
            </p:nvSpPr>
            <p:spPr bwMode="auto">
              <a:xfrm rot="268154">
                <a:off x="2557" y="2819"/>
                <a:ext cx="52"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28" name="Oval 455"/>
              <p:cNvSpPr>
                <a:spLocks noChangeAspect="1" noChangeArrowheads="1"/>
              </p:cNvSpPr>
              <p:nvPr/>
            </p:nvSpPr>
            <p:spPr bwMode="auto">
              <a:xfrm rot="99825">
                <a:off x="2608" y="2819"/>
                <a:ext cx="52"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29" name="Oval 456"/>
              <p:cNvSpPr>
                <a:spLocks noChangeAspect="1" noChangeArrowheads="1"/>
              </p:cNvSpPr>
              <p:nvPr/>
            </p:nvSpPr>
            <p:spPr bwMode="auto">
              <a:xfrm rot="-139281">
                <a:off x="2658" y="2819"/>
                <a:ext cx="51"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30" name="Oval 457"/>
              <p:cNvSpPr>
                <a:spLocks noChangeAspect="1" noChangeArrowheads="1"/>
              </p:cNvSpPr>
              <p:nvPr/>
            </p:nvSpPr>
            <p:spPr bwMode="auto">
              <a:xfrm rot="-40126">
                <a:off x="2712" y="2819"/>
                <a:ext cx="52"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31" name="Oval 458"/>
              <p:cNvSpPr>
                <a:spLocks noChangeAspect="1" noChangeArrowheads="1"/>
              </p:cNvSpPr>
              <p:nvPr/>
            </p:nvSpPr>
            <p:spPr bwMode="auto">
              <a:xfrm rot="-9518888">
                <a:off x="2288" y="2990"/>
                <a:ext cx="50"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32" name="Oval 459"/>
              <p:cNvSpPr>
                <a:spLocks noChangeAspect="1" noChangeArrowheads="1"/>
              </p:cNvSpPr>
              <p:nvPr/>
            </p:nvSpPr>
            <p:spPr bwMode="auto">
              <a:xfrm rot="-9043580">
                <a:off x="2183" y="2928"/>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33" name="Oval 460"/>
              <p:cNvSpPr>
                <a:spLocks noChangeAspect="1" noChangeArrowheads="1"/>
              </p:cNvSpPr>
              <p:nvPr/>
            </p:nvSpPr>
            <p:spPr bwMode="auto">
              <a:xfrm rot="-8704557">
                <a:off x="2134" y="2896"/>
                <a:ext cx="53" cy="36"/>
              </a:xfrm>
              <a:prstGeom prst="ellipse">
                <a:avLst/>
              </a:prstGeom>
              <a:gradFill rotWithShape="1">
                <a:gsLst>
                  <a:gs pos="0">
                    <a:srgbClr val="5D5DFF"/>
                  </a:gs>
                  <a:gs pos="100000">
                    <a:srgbClr val="9999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34" name="Oval 461"/>
              <p:cNvSpPr>
                <a:spLocks noChangeAspect="1" noChangeArrowheads="1"/>
              </p:cNvSpPr>
              <p:nvPr/>
            </p:nvSpPr>
            <p:spPr bwMode="auto">
              <a:xfrm rot="-8357367">
                <a:off x="2081" y="2862"/>
                <a:ext cx="55"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35" name="Oval 462"/>
              <p:cNvSpPr>
                <a:spLocks noChangeAspect="1" noChangeArrowheads="1"/>
              </p:cNvSpPr>
              <p:nvPr/>
            </p:nvSpPr>
            <p:spPr bwMode="auto">
              <a:xfrm rot="-8387383">
                <a:off x="2040" y="2835"/>
                <a:ext cx="54" cy="36"/>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36" name="Oval 463"/>
              <p:cNvSpPr>
                <a:spLocks noChangeAspect="1" noChangeArrowheads="1"/>
              </p:cNvSpPr>
              <p:nvPr/>
            </p:nvSpPr>
            <p:spPr bwMode="auto">
              <a:xfrm rot="-8202315">
                <a:off x="2000" y="2798"/>
                <a:ext cx="56"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37" name="Oval 464"/>
              <p:cNvSpPr>
                <a:spLocks noChangeAspect="1" noChangeArrowheads="1"/>
              </p:cNvSpPr>
              <p:nvPr/>
            </p:nvSpPr>
            <p:spPr bwMode="auto">
              <a:xfrm rot="-7852343">
                <a:off x="1958" y="2760"/>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38" name="Oval 465"/>
              <p:cNvSpPr>
                <a:spLocks noChangeAspect="1" noChangeArrowheads="1"/>
              </p:cNvSpPr>
              <p:nvPr/>
            </p:nvSpPr>
            <p:spPr bwMode="auto">
              <a:xfrm rot="-8145888">
                <a:off x="1921" y="2721"/>
                <a:ext cx="56"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39" name="Oval 466"/>
              <p:cNvSpPr>
                <a:spLocks noChangeAspect="1" noChangeArrowheads="1"/>
              </p:cNvSpPr>
              <p:nvPr/>
            </p:nvSpPr>
            <p:spPr bwMode="auto">
              <a:xfrm rot="-7993508">
                <a:off x="1878" y="2678"/>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40" name="Oval 467"/>
              <p:cNvSpPr>
                <a:spLocks noChangeAspect="1" noChangeArrowheads="1"/>
              </p:cNvSpPr>
              <p:nvPr/>
            </p:nvSpPr>
            <p:spPr bwMode="auto">
              <a:xfrm rot="3668771">
                <a:off x="2056" y="2542"/>
                <a:ext cx="54"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41" name="Oval 468"/>
              <p:cNvSpPr>
                <a:spLocks noChangeAspect="1" noChangeArrowheads="1"/>
              </p:cNvSpPr>
              <p:nvPr/>
            </p:nvSpPr>
            <p:spPr bwMode="auto">
              <a:xfrm rot="2853613">
                <a:off x="2091" y="2575"/>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42" name="Oval 469"/>
              <p:cNvSpPr>
                <a:spLocks noChangeAspect="1" noChangeArrowheads="1"/>
              </p:cNvSpPr>
              <p:nvPr/>
            </p:nvSpPr>
            <p:spPr bwMode="auto">
              <a:xfrm rot="2694639">
                <a:off x="2131" y="2615"/>
                <a:ext cx="54"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43" name="Oval 470"/>
              <p:cNvSpPr>
                <a:spLocks noChangeAspect="1" noChangeArrowheads="1"/>
              </p:cNvSpPr>
              <p:nvPr/>
            </p:nvSpPr>
            <p:spPr bwMode="auto">
              <a:xfrm rot="2348002">
                <a:off x="2169" y="2654"/>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44" name="Oval 471"/>
              <p:cNvSpPr>
                <a:spLocks noChangeAspect="1" noChangeArrowheads="1"/>
              </p:cNvSpPr>
              <p:nvPr/>
            </p:nvSpPr>
            <p:spPr bwMode="auto">
              <a:xfrm rot="2179675">
                <a:off x="2213" y="2683"/>
                <a:ext cx="54" cy="37"/>
              </a:xfrm>
              <a:prstGeom prst="ellipse">
                <a:avLst/>
              </a:prstGeom>
              <a:gradFill rotWithShape="1">
                <a:gsLst>
                  <a:gs pos="0">
                    <a:srgbClr val="5D5DFF"/>
                  </a:gs>
                  <a:gs pos="5000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45" name="Oval 472"/>
              <p:cNvSpPr>
                <a:spLocks noChangeAspect="1" noChangeArrowheads="1"/>
              </p:cNvSpPr>
              <p:nvPr/>
            </p:nvSpPr>
            <p:spPr bwMode="auto">
              <a:xfrm rot="1940568">
                <a:off x="2256" y="2711"/>
                <a:ext cx="53"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46" name="Oval 473"/>
              <p:cNvSpPr>
                <a:spLocks noChangeAspect="1" noChangeArrowheads="1"/>
              </p:cNvSpPr>
              <p:nvPr/>
            </p:nvSpPr>
            <p:spPr bwMode="auto">
              <a:xfrm rot="2039724">
                <a:off x="2302" y="2742"/>
                <a:ext cx="54"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47" name="Oval 474"/>
              <p:cNvSpPr>
                <a:spLocks noChangeAspect="1" noChangeArrowheads="1"/>
              </p:cNvSpPr>
              <p:nvPr/>
            </p:nvSpPr>
            <p:spPr bwMode="auto">
              <a:xfrm rot="-7439040">
                <a:off x="1843" y="2636"/>
                <a:ext cx="55"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48" name="Oval 475"/>
              <p:cNvSpPr>
                <a:spLocks noChangeAspect="1" noChangeArrowheads="1"/>
              </p:cNvSpPr>
              <p:nvPr/>
            </p:nvSpPr>
            <p:spPr bwMode="auto">
              <a:xfrm rot="5320435">
                <a:off x="3561" y="1973"/>
                <a:ext cx="52"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49" name="Oval 476"/>
              <p:cNvSpPr>
                <a:spLocks noChangeAspect="1" noChangeArrowheads="1"/>
              </p:cNvSpPr>
              <p:nvPr/>
            </p:nvSpPr>
            <p:spPr bwMode="auto">
              <a:xfrm rot="5290419">
                <a:off x="3573" y="2025"/>
                <a:ext cx="54"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50" name="Oval 477"/>
              <p:cNvSpPr>
                <a:spLocks noChangeAspect="1" noChangeArrowheads="1"/>
              </p:cNvSpPr>
              <p:nvPr/>
            </p:nvSpPr>
            <p:spPr bwMode="auto">
              <a:xfrm rot="5475487">
                <a:off x="3569" y="2079"/>
                <a:ext cx="54"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51" name="Oval 478"/>
              <p:cNvSpPr>
                <a:spLocks noChangeAspect="1" noChangeArrowheads="1"/>
              </p:cNvSpPr>
              <p:nvPr/>
            </p:nvSpPr>
            <p:spPr bwMode="auto">
              <a:xfrm rot="5825459">
                <a:off x="3569" y="2135"/>
                <a:ext cx="54"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52" name="Oval 479"/>
              <p:cNvSpPr>
                <a:spLocks noChangeAspect="1" noChangeArrowheads="1"/>
              </p:cNvSpPr>
              <p:nvPr/>
            </p:nvSpPr>
            <p:spPr bwMode="auto">
              <a:xfrm rot="4973245">
                <a:off x="3554" y="1906"/>
                <a:ext cx="52"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353" name="Freeform 480"/>
            <p:cNvSpPr>
              <a:spLocks noChangeAspect="1"/>
            </p:cNvSpPr>
            <p:nvPr/>
          </p:nvSpPr>
          <p:spPr bwMode="auto">
            <a:xfrm rot="4973245">
              <a:off x="2905125" y="1989138"/>
              <a:ext cx="14288" cy="93662"/>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3399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54" name="Freeform 481"/>
            <p:cNvSpPr>
              <a:spLocks noChangeAspect="1"/>
            </p:cNvSpPr>
            <p:nvPr/>
          </p:nvSpPr>
          <p:spPr bwMode="auto">
            <a:xfrm rot="4973245">
              <a:off x="2906713" y="2019300"/>
              <a:ext cx="14288" cy="96837"/>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55" name="Freeform 482"/>
            <p:cNvSpPr>
              <a:spLocks noChangeAspect="1"/>
            </p:cNvSpPr>
            <p:nvPr/>
          </p:nvSpPr>
          <p:spPr bwMode="auto">
            <a:xfrm>
              <a:off x="2005013" y="1317625"/>
              <a:ext cx="390525" cy="887413"/>
            </a:xfrm>
            <a:custGeom>
              <a:avLst/>
              <a:gdLst>
                <a:gd name="T0" fmla="*/ 0 w 228"/>
                <a:gd name="T1" fmla="*/ 2147483647 h 547"/>
                <a:gd name="T2" fmla="*/ 2147483647 w 228"/>
                <a:gd name="T3" fmla="*/ 2147483647 h 547"/>
                <a:gd name="T4" fmla="*/ 2147483647 w 228"/>
                <a:gd name="T5" fmla="*/ 2147483647 h 547"/>
                <a:gd name="T6" fmla="*/ 2147483647 w 228"/>
                <a:gd name="T7" fmla="*/ 2147483647 h 547"/>
                <a:gd name="T8" fmla="*/ 2147483647 w 228"/>
                <a:gd name="T9" fmla="*/ 2147483647 h 547"/>
                <a:gd name="T10" fmla="*/ 2147483647 w 228"/>
                <a:gd name="T11" fmla="*/ 2147483647 h 547"/>
                <a:gd name="T12" fmla="*/ 2147483647 w 228"/>
                <a:gd name="T13" fmla="*/ 2147483647 h 547"/>
                <a:gd name="T14" fmla="*/ 2147483647 w 228"/>
                <a:gd name="T15" fmla="*/ 2147483647 h 547"/>
                <a:gd name="T16" fmla="*/ 2147483647 w 228"/>
                <a:gd name="T17" fmla="*/ 2147483647 h 547"/>
                <a:gd name="T18" fmla="*/ 2147483647 w 228"/>
                <a:gd name="T19" fmla="*/ 2147483647 h 547"/>
                <a:gd name="T20" fmla="*/ 2147483647 w 228"/>
                <a:gd name="T21" fmla="*/ 2147483647 h 547"/>
                <a:gd name="T22" fmla="*/ 2147483647 w 228"/>
                <a:gd name="T23" fmla="*/ 2147483647 h 547"/>
                <a:gd name="T24" fmla="*/ 2147483647 w 228"/>
                <a:gd name="T25" fmla="*/ 2147483647 h 547"/>
                <a:gd name="T26" fmla="*/ 2147483647 w 228"/>
                <a:gd name="T27" fmla="*/ 2147483647 h 547"/>
                <a:gd name="T28" fmla="*/ 2147483647 w 228"/>
                <a:gd name="T29" fmla="*/ 2147483647 h 547"/>
                <a:gd name="T30" fmla="*/ 2147483647 w 228"/>
                <a:gd name="T31" fmla="*/ 2147483647 h 547"/>
                <a:gd name="T32" fmla="*/ 2147483647 w 228"/>
                <a:gd name="T33" fmla="*/ 2147483647 h 547"/>
                <a:gd name="T34" fmla="*/ 2147483647 w 228"/>
                <a:gd name="T35" fmla="*/ 2147483647 h 547"/>
                <a:gd name="T36" fmla="*/ 2147483647 w 228"/>
                <a:gd name="T37" fmla="*/ 2147483647 h 547"/>
                <a:gd name="T38" fmla="*/ 2147483647 w 228"/>
                <a:gd name="T39" fmla="*/ 2147483647 h 547"/>
                <a:gd name="T40" fmla="*/ 2147483647 w 228"/>
                <a:gd name="T41" fmla="*/ 2147483647 h 547"/>
                <a:gd name="T42" fmla="*/ 2147483647 w 228"/>
                <a:gd name="T43" fmla="*/ 0 h 547"/>
                <a:gd name="T44" fmla="*/ 2147483647 w 228"/>
                <a:gd name="T45" fmla="*/ 2147483647 h 547"/>
                <a:gd name="T46" fmla="*/ 0 w 228"/>
                <a:gd name="T47" fmla="*/ 2147483647 h 5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28"/>
                <a:gd name="T73" fmla="*/ 0 h 547"/>
                <a:gd name="T74" fmla="*/ 228 w 228"/>
                <a:gd name="T75" fmla="*/ 547 h 5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28" h="547">
                  <a:moveTo>
                    <a:pt x="0" y="117"/>
                  </a:moveTo>
                  <a:cubicBezTo>
                    <a:pt x="34" y="107"/>
                    <a:pt x="48" y="146"/>
                    <a:pt x="72" y="160"/>
                  </a:cubicBezTo>
                  <a:cubicBezTo>
                    <a:pt x="83" y="175"/>
                    <a:pt x="95" y="201"/>
                    <a:pt x="111" y="211"/>
                  </a:cubicBezTo>
                  <a:cubicBezTo>
                    <a:pt x="114" y="223"/>
                    <a:pt x="118" y="235"/>
                    <a:pt x="123" y="247"/>
                  </a:cubicBezTo>
                  <a:cubicBezTo>
                    <a:pt x="126" y="281"/>
                    <a:pt x="123" y="316"/>
                    <a:pt x="135" y="348"/>
                  </a:cubicBezTo>
                  <a:cubicBezTo>
                    <a:pt x="139" y="377"/>
                    <a:pt x="142" y="405"/>
                    <a:pt x="144" y="434"/>
                  </a:cubicBezTo>
                  <a:cubicBezTo>
                    <a:pt x="143" y="448"/>
                    <a:pt x="142" y="461"/>
                    <a:pt x="142" y="475"/>
                  </a:cubicBezTo>
                  <a:cubicBezTo>
                    <a:pt x="142" y="491"/>
                    <a:pt x="136" y="512"/>
                    <a:pt x="147" y="523"/>
                  </a:cubicBezTo>
                  <a:cubicBezTo>
                    <a:pt x="155" y="531"/>
                    <a:pt x="195" y="542"/>
                    <a:pt x="207" y="547"/>
                  </a:cubicBezTo>
                  <a:cubicBezTo>
                    <a:pt x="223" y="540"/>
                    <a:pt x="224" y="517"/>
                    <a:pt x="228" y="501"/>
                  </a:cubicBezTo>
                  <a:cubicBezTo>
                    <a:pt x="227" y="486"/>
                    <a:pt x="225" y="478"/>
                    <a:pt x="221" y="465"/>
                  </a:cubicBezTo>
                  <a:cubicBezTo>
                    <a:pt x="219" y="449"/>
                    <a:pt x="217" y="433"/>
                    <a:pt x="214" y="417"/>
                  </a:cubicBezTo>
                  <a:cubicBezTo>
                    <a:pt x="211" y="381"/>
                    <a:pt x="210" y="344"/>
                    <a:pt x="202" y="309"/>
                  </a:cubicBezTo>
                  <a:cubicBezTo>
                    <a:pt x="196" y="281"/>
                    <a:pt x="179" y="255"/>
                    <a:pt x="173" y="228"/>
                  </a:cubicBezTo>
                  <a:cubicBezTo>
                    <a:pt x="184" y="220"/>
                    <a:pt x="175" y="204"/>
                    <a:pt x="171" y="192"/>
                  </a:cubicBezTo>
                  <a:cubicBezTo>
                    <a:pt x="162" y="160"/>
                    <a:pt x="153" y="118"/>
                    <a:pt x="125" y="98"/>
                  </a:cubicBezTo>
                  <a:cubicBezTo>
                    <a:pt x="121" y="83"/>
                    <a:pt x="85" y="56"/>
                    <a:pt x="70" y="48"/>
                  </a:cubicBezTo>
                  <a:cubicBezTo>
                    <a:pt x="68" y="45"/>
                    <a:pt x="66" y="43"/>
                    <a:pt x="65" y="40"/>
                  </a:cubicBezTo>
                  <a:cubicBezTo>
                    <a:pt x="65" y="38"/>
                    <a:pt x="68" y="35"/>
                    <a:pt x="67" y="33"/>
                  </a:cubicBezTo>
                  <a:cubicBezTo>
                    <a:pt x="66" y="29"/>
                    <a:pt x="40" y="14"/>
                    <a:pt x="39" y="14"/>
                  </a:cubicBezTo>
                  <a:cubicBezTo>
                    <a:pt x="34" y="11"/>
                    <a:pt x="30" y="6"/>
                    <a:pt x="24" y="4"/>
                  </a:cubicBezTo>
                  <a:cubicBezTo>
                    <a:pt x="20" y="2"/>
                    <a:pt x="10" y="0"/>
                    <a:pt x="10" y="0"/>
                  </a:cubicBezTo>
                  <a:cubicBezTo>
                    <a:pt x="0" y="23"/>
                    <a:pt x="9" y="60"/>
                    <a:pt x="5" y="88"/>
                  </a:cubicBezTo>
                  <a:cubicBezTo>
                    <a:pt x="7" y="119"/>
                    <a:pt x="17" y="117"/>
                    <a:pt x="0" y="117"/>
                  </a:cubicBezTo>
                  <a:close/>
                </a:path>
              </a:pathLst>
            </a:custGeom>
            <a:gradFill rotWithShape="1">
              <a:gsLst>
                <a:gs pos="0">
                  <a:srgbClr val="E5E5FF"/>
                </a:gs>
                <a:gs pos="100000">
                  <a:srgbClr val="ABABFF"/>
                </a:gs>
              </a:gsLst>
              <a:path path="rect">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56" name="Freeform 483"/>
            <p:cNvSpPr>
              <a:spLocks noChangeAspect="1"/>
            </p:cNvSpPr>
            <p:nvPr/>
          </p:nvSpPr>
          <p:spPr bwMode="auto">
            <a:xfrm>
              <a:off x="1976438" y="1289050"/>
              <a:ext cx="1012825" cy="909638"/>
            </a:xfrm>
            <a:custGeom>
              <a:avLst/>
              <a:gdLst>
                <a:gd name="T0" fmla="*/ 3145363 w 1054"/>
                <a:gd name="T1" fmla="*/ 2384492 h 967"/>
                <a:gd name="T2" fmla="*/ 3145363 w 1054"/>
                <a:gd name="T3" fmla="*/ 2384492 h 967"/>
                <a:gd name="T4" fmla="*/ 3145363 w 1054"/>
                <a:gd name="T5" fmla="*/ 2384492 h 967"/>
                <a:gd name="T6" fmla="*/ 3145363 w 1054"/>
                <a:gd name="T7" fmla="*/ 2384492 h 967"/>
                <a:gd name="T8" fmla="*/ 3145363 w 1054"/>
                <a:gd name="T9" fmla="*/ 2384492 h 967"/>
                <a:gd name="T10" fmla="*/ 3145363 w 1054"/>
                <a:gd name="T11" fmla="*/ 2384492 h 967"/>
                <a:gd name="T12" fmla="*/ 3145363 w 1054"/>
                <a:gd name="T13" fmla="*/ 2384492 h 967"/>
                <a:gd name="T14" fmla="*/ 3145363 w 1054"/>
                <a:gd name="T15" fmla="*/ 2384492 h 967"/>
                <a:gd name="T16" fmla="*/ 3145363 w 1054"/>
                <a:gd name="T17" fmla="*/ 2384492 h 967"/>
                <a:gd name="T18" fmla="*/ 3145363 w 1054"/>
                <a:gd name="T19" fmla="*/ 2384492 h 967"/>
                <a:gd name="T20" fmla="*/ 3145363 w 1054"/>
                <a:gd name="T21" fmla="*/ 2384492 h 967"/>
                <a:gd name="T22" fmla="*/ 3145363 w 1054"/>
                <a:gd name="T23" fmla="*/ 2384492 h 967"/>
                <a:gd name="T24" fmla="*/ 3145363 w 1054"/>
                <a:gd name="T25" fmla="*/ 2384492 h 967"/>
                <a:gd name="T26" fmla="*/ 3145363 w 1054"/>
                <a:gd name="T27" fmla="*/ 2384492 h 967"/>
                <a:gd name="T28" fmla="*/ 3145363 w 1054"/>
                <a:gd name="T29" fmla="*/ 2384492 h 967"/>
                <a:gd name="T30" fmla="*/ 3145363 w 1054"/>
                <a:gd name="T31" fmla="*/ 2384492 h 967"/>
                <a:gd name="T32" fmla="*/ 3145363 w 1054"/>
                <a:gd name="T33" fmla="*/ 2384492 h 967"/>
                <a:gd name="T34" fmla="*/ 3145363 w 1054"/>
                <a:gd name="T35" fmla="*/ 2384492 h 967"/>
                <a:gd name="T36" fmla="*/ 3145363 w 1054"/>
                <a:gd name="T37" fmla="*/ 2384492 h 967"/>
                <a:gd name="T38" fmla="*/ 3145363 w 1054"/>
                <a:gd name="T39" fmla="*/ 2384492 h 967"/>
                <a:gd name="T40" fmla="*/ 3145363 w 1054"/>
                <a:gd name="T41" fmla="*/ 2384492 h 967"/>
                <a:gd name="T42" fmla="*/ 3145363 w 1054"/>
                <a:gd name="T43" fmla="*/ 2384492 h 967"/>
                <a:gd name="T44" fmla="*/ 3145363 w 1054"/>
                <a:gd name="T45" fmla="*/ 2384492 h 967"/>
                <a:gd name="T46" fmla="*/ 3145363 w 1054"/>
                <a:gd name="T47" fmla="*/ 2384492 h 967"/>
                <a:gd name="T48" fmla="*/ 3145363 w 1054"/>
                <a:gd name="T49" fmla="*/ 2384492 h 967"/>
                <a:gd name="T50" fmla="*/ 3145363 w 1054"/>
                <a:gd name="T51" fmla="*/ 2384492 h 967"/>
                <a:gd name="T52" fmla="*/ 3145363 w 1054"/>
                <a:gd name="T53" fmla="*/ 2384492 h 967"/>
                <a:gd name="T54" fmla="*/ 3145363 w 1054"/>
                <a:gd name="T55" fmla="*/ 2384492 h 967"/>
                <a:gd name="T56" fmla="*/ 3145363 w 1054"/>
                <a:gd name="T57" fmla="*/ 2384492 h 967"/>
                <a:gd name="T58" fmla="*/ 3145363 w 1054"/>
                <a:gd name="T59" fmla="*/ 2384492 h 967"/>
                <a:gd name="T60" fmla="*/ 3145363 w 1054"/>
                <a:gd name="T61" fmla="*/ 2384492 h 967"/>
                <a:gd name="T62" fmla="*/ 3145363 w 1054"/>
                <a:gd name="T63" fmla="*/ 2384492 h 967"/>
                <a:gd name="T64" fmla="*/ 3145363 w 1054"/>
                <a:gd name="T65" fmla="*/ 2384492 h 967"/>
                <a:gd name="T66" fmla="*/ 3145363 w 1054"/>
                <a:gd name="T67" fmla="*/ 2384492 h 967"/>
                <a:gd name="T68" fmla="*/ 3145363 w 1054"/>
                <a:gd name="T69" fmla="*/ 2384492 h 967"/>
                <a:gd name="T70" fmla="*/ 3145363 w 1054"/>
                <a:gd name="T71" fmla="*/ 2384492 h 967"/>
                <a:gd name="T72" fmla="*/ 3145363 w 1054"/>
                <a:gd name="T73" fmla="*/ 2384492 h 967"/>
                <a:gd name="T74" fmla="*/ 3145363 w 1054"/>
                <a:gd name="T75" fmla="*/ 2384492 h 967"/>
                <a:gd name="T76" fmla="*/ 3145363 w 1054"/>
                <a:gd name="T77" fmla="*/ 2384492 h 967"/>
                <a:gd name="T78" fmla="*/ 3145363 w 1054"/>
                <a:gd name="T79" fmla="*/ 2384492 h 967"/>
                <a:gd name="T80" fmla="*/ 3145363 w 1054"/>
                <a:gd name="T81" fmla="*/ 2384492 h 967"/>
                <a:gd name="T82" fmla="*/ 3145363 w 1054"/>
                <a:gd name="T83" fmla="*/ 2384492 h 967"/>
                <a:gd name="T84" fmla="*/ 3145363 w 1054"/>
                <a:gd name="T85" fmla="*/ 2384492 h 967"/>
                <a:gd name="T86" fmla="*/ 3145363 w 1054"/>
                <a:gd name="T87" fmla="*/ 2384492 h 967"/>
                <a:gd name="T88" fmla="*/ 3145363 w 1054"/>
                <a:gd name="T89" fmla="*/ 2384492 h 967"/>
                <a:gd name="T90" fmla="*/ 3145363 w 1054"/>
                <a:gd name="T91" fmla="*/ 2384492 h 967"/>
                <a:gd name="T92" fmla="*/ 3145363 w 1054"/>
                <a:gd name="T93" fmla="*/ 2384492 h 967"/>
                <a:gd name="T94" fmla="*/ 3145363 w 1054"/>
                <a:gd name="T95" fmla="*/ 2384492 h 967"/>
                <a:gd name="T96" fmla="*/ 3145363 w 1054"/>
                <a:gd name="T97" fmla="*/ 2384492 h 967"/>
                <a:gd name="T98" fmla="*/ 3145363 w 1054"/>
                <a:gd name="T99" fmla="*/ 2384492 h 967"/>
                <a:gd name="T100" fmla="*/ 3145363 w 1054"/>
                <a:gd name="T101" fmla="*/ 2384492 h 967"/>
                <a:gd name="T102" fmla="*/ 3145363 w 1054"/>
                <a:gd name="T103" fmla="*/ 2384492 h 967"/>
                <a:gd name="T104" fmla="*/ 3145363 w 1054"/>
                <a:gd name="T105" fmla="*/ 2384492 h 967"/>
                <a:gd name="T106" fmla="*/ 3145363 w 1054"/>
                <a:gd name="T107" fmla="*/ 2384492 h 967"/>
                <a:gd name="T108" fmla="*/ 3145363 w 1054"/>
                <a:gd name="T109" fmla="*/ 2384492 h 967"/>
                <a:gd name="T110" fmla="*/ 3145363 w 1054"/>
                <a:gd name="T111" fmla="*/ 2384492 h 96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54"/>
                <a:gd name="T169" fmla="*/ 0 h 967"/>
                <a:gd name="T170" fmla="*/ 1054 w 1054"/>
                <a:gd name="T171" fmla="*/ 967 h 96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54" h="967">
                  <a:moveTo>
                    <a:pt x="16" y="6"/>
                  </a:moveTo>
                  <a:cubicBezTo>
                    <a:pt x="81" y="12"/>
                    <a:pt x="2" y="5"/>
                    <a:pt x="58" y="26"/>
                  </a:cubicBezTo>
                  <a:cubicBezTo>
                    <a:pt x="84" y="52"/>
                    <a:pt x="125" y="80"/>
                    <a:pt x="141" y="92"/>
                  </a:cubicBezTo>
                  <a:cubicBezTo>
                    <a:pt x="152" y="107"/>
                    <a:pt x="176" y="127"/>
                    <a:pt x="185" y="136"/>
                  </a:cubicBezTo>
                  <a:cubicBezTo>
                    <a:pt x="193" y="146"/>
                    <a:pt x="200" y="147"/>
                    <a:pt x="209" y="154"/>
                  </a:cubicBezTo>
                  <a:cubicBezTo>
                    <a:pt x="216" y="165"/>
                    <a:pt x="218" y="172"/>
                    <a:pt x="229" y="182"/>
                  </a:cubicBezTo>
                  <a:cubicBezTo>
                    <a:pt x="233" y="188"/>
                    <a:pt x="236" y="187"/>
                    <a:pt x="240" y="193"/>
                  </a:cubicBezTo>
                  <a:cubicBezTo>
                    <a:pt x="242" y="196"/>
                    <a:pt x="265" y="213"/>
                    <a:pt x="265" y="213"/>
                  </a:cubicBezTo>
                  <a:cubicBezTo>
                    <a:pt x="275" y="231"/>
                    <a:pt x="260" y="231"/>
                    <a:pt x="270" y="239"/>
                  </a:cubicBezTo>
                  <a:cubicBezTo>
                    <a:pt x="279" y="261"/>
                    <a:pt x="296" y="265"/>
                    <a:pt x="302" y="277"/>
                  </a:cubicBezTo>
                  <a:cubicBezTo>
                    <a:pt x="314" y="306"/>
                    <a:pt x="322" y="313"/>
                    <a:pt x="329" y="340"/>
                  </a:cubicBezTo>
                  <a:cubicBezTo>
                    <a:pt x="339" y="361"/>
                    <a:pt x="341" y="415"/>
                    <a:pt x="344" y="421"/>
                  </a:cubicBezTo>
                  <a:cubicBezTo>
                    <a:pt x="356" y="461"/>
                    <a:pt x="351" y="448"/>
                    <a:pt x="362" y="484"/>
                  </a:cubicBezTo>
                  <a:cubicBezTo>
                    <a:pt x="370" y="515"/>
                    <a:pt x="380" y="536"/>
                    <a:pt x="389" y="565"/>
                  </a:cubicBezTo>
                  <a:cubicBezTo>
                    <a:pt x="395" y="604"/>
                    <a:pt x="404" y="610"/>
                    <a:pt x="404" y="688"/>
                  </a:cubicBezTo>
                  <a:cubicBezTo>
                    <a:pt x="412" y="781"/>
                    <a:pt x="407" y="770"/>
                    <a:pt x="413" y="826"/>
                  </a:cubicBezTo>
                  <a:cubicBezTo>
                    <a:pt x="414" y="871"/>
                    <a:pt x="419" y="913"/>
                    <a:pt x="410" y="961"/>
                  </a:cubicBezTo>
                  <a:cubicBezTo>
                    <a:pt x="435" y="964"/>
                    <a:pt x="453" y="967"/>
                    <a:pt x="482" y="965"/>
                  </a:cubicBezTo>
                  <a:cubicBezTo>
                    <a:pt x="531" y="962"/>
                    <a:pt x="526" y="966"/>
                    <a:pt x="572" y="960"/>
                  </a:cubicBezTo>
                  <a:cubicBezTo>
                    <a:pt x="609" y="957"/>
                    <a:pt x="639" y="958"/>
                    <a:pt x="668" y="953"/>
                  </a:cubicBezTo>
                  <a:cubicBezTo>
                    <a:pt x="709" y="948"/>
                    <a:pt x="724" y="946"/>
                    <a:pt x="742" y="942"/>
                  </a:cubicBezTo>
                  <a:cubicBezTo>
                    <a:pt x="784" y="937"/>
                    <a:pt x="805" y="931"/>
                    <a:pt x="829" y="923"/>
                  </a:cubicBezTo>
                  <a:cubicBezTo>
                    <a:pt x="858" y="912"/>
                    <a:pt x="889" y="905"/>
                    <a:pt x="919" y="896"/>
                  </a:cubicBezTo>
                  <a:cubicBezTo>
                    <a:pt x="949" y="886"/>
                    <a:pt x="939" y="881"/>
                    <a:pt x="971" y="873"/>
                  </a:cubicBezTo>
                  <a:cubicBezTo>
                    <a:pt x="1000" y="855"/>
                    <a:pt x="1000" y="855"/>
                    <a:pt x="1026" y="835"/>
                  </a:cubicBezTo>
                  <a:cubicBezTo>
                    <a:pt x="1037" y="823"/>
                    <a:pt x="1041" y="820"/>
                    <a:pt x="1054" y="799"/>
                  </a:cubicBezTo>
                  <a:cubicBezTo>
                    <a:pt x="1053" y="764"/>
                    <a:pt x="1053" y="750"/>
                    <a:pt x="1049" y="719"/>
                  </a:cubicBezTo>
                  <a:cubicBezTo>
                    <a:pt x="1047" y="693"/>
                    <a:pt x="1047" y="695"/>
                    <a:pt x="1040" y="663"/>
                  </a:cubicBezTo>
                  <a:cubicBezTo>
                    <a:pt x="1038" y="645"/>
                    <a:pt x="1038" y="645"/>
                    <a:pt x="1037" y="638"/>
                  </a:cubicBezTo>
                  <a:cubicBezTo>
                    <a:pt x="1035" y="630"/>
                    <a:pt x="1034" y="625"/>
                    <a:pt x="1031" y="616"/>
                  </a:cubicBezTo>
                  <a:cubicBezTo>
                    <a:pt x="1025" y="600"/>
                    <a:pt x="1027" y="603"/>
                    <a:pt x="1020" y="584"/>
                  </a:cubicBezTo>
                  <a:cubicBezTo>
                    <a:pt x="1014" y="570"/>
                    <a:pt x="1004" y="539"/>
                    <a:pt x="1010" y="555"/>
                  </a:cubicBezTo>
                  <a:cubicBezTo>
                    <a:pt x="1014" y="565"/>
                    <a:pt x="1004" y="539"/>
                    <a:pt x="999" y="527"/>
                  </a:cubicBezTo>
                  <a:cubicBezTo>
                    <a:pt x="992" y="512"/>
                    <a:pt x="994" y="515"/>
                    <a:pt x="986" y="507"/>
                  </a:cubicBezTo>
                  <a:cubicBezTo>
                    <a:pt x="982" y="495"/>
                    <a:pt x="979" y="491"/>
                    <a:pt x="975" y="485"/>
                  </a:cubicBezTo>
                  <a:cubicBezTo>
                    <a:pt x="966" y="470"/>
                    <a:pt x="969" y="470"/>
                    <a:pt x="956" y="453"/>
                  </a:cubicBezTo>
                  <a:cubicBezTo>
                    <a:pt x="938" y="422"/>
                    <a:pt x="944" y="433"/>
                    <a:pt x="935" y="419"/>
                  </a:cubicBezTo>
                  <a:cubicBezTo>
                    <a:pt x="925" y="405"/>
                    <a:pt x="921" y="399"/>
                    <a:pt x="908" y="383"/>
                  </a:cubicBezTo>
                  <a:cubicBezTo>
                    <a:pt x="893" y="365"/>
                    <a:pt x="894" y="362"/>
                    <a:pt x="882" y="352"/>
                  </a:cubicBezTo>
                  <a:cubicBezTo>
                    <a:pt x="873" y="339"/>
                    <a:pt x="873" y="339"/>
                    <a:pt x="865" y="329"/>
                  </a:cubicBezTo>
                  <a:cubicBezTo>
                    <a:pt x="856" y="321"/>
                    <a:pt x="865" y="328"/>
                    <a:pt x="843" y="308"/>
                  </a:cubicBezTo>
                  <a:cubicBezTo>
                    <a:pt x="838" y="301"/>
                    <a:pt x="837" y="300"/>
                    <a:pt x="833" y="297"/>
                  </a:cubicBezTo>
                  <a:cubicBezTo>
                    <a:pt x="829" y="294"/>
                    <a:pt x="826" y="293"/>
                    <a:pt x="821" y="288"/>
                  </a:cubicBezTo>
                  <a:cubicBezTo>
                    <a:pt x="812" y="279"/>
                    <a:pt x="810" y="276"/>
                    <a:pt x="803" y="270"/>
                  </a:cubicBezTo>
                  <a:cubicBezTo>
                    <a:pt x="785" y="256"/>
                    <a:pt x="798" y="265"/>
                    <a:pt x="782" y="254"/>
                  </a:cubicBezTo>
                  <a:cubicBezTo>
                    <a:pt x="758" y="233"/>
                    <a:pt x="744" y="223"/>
                    <a:pt x="741" y="222"/>
                  </a:cubicBezTo>
                  <a:cubicBezTo>
                    <a:pt x="713" y="204"/>
                    <a:pt x="722" y="207"/>
                    <a:pt x="696" y="188"/>
                  </a:cubicBezTo>
                  <a:cubicBezTo>
                    <a:pt x="660" y="170"/>
                    <a:pt x="680" y="178"/>
                    <a:pt x="644" y="159"/>
                  </a:cubicBezTo>
                  <a:cubicBezTo>
                    <a:pt x="606" y="139"/>
                    <a:pt x="620" y="144"/>
                    <a:pt x="607" y="137"/>
                  </a:cubicBezTo>
                  <a:cubicBezTo>
                    <a:pt x="593" y="130"/>
                    <a:pt x="582" y="125"/>
                    <a:pt x="564" y="118"/>
                  </a:cubicBezTo>
                  <a:cubicBezTo>
                    <a:pt x="536" y="103"/>
                    <a:pt x="532" y="101"/>
                    <a:pt x="498" y="88"/>
                  </a:cubicBezTo>
                  <a:cubicBezTo>
                    <a:pt x="465" y="76"/>
                    <a:pt x="473" y="77"/>
                    <a:pt x="436" y="66"/>
                  </a:cubicBezTo>
                  <a:cubicBezTo>
                    <a:pt x="388" y="52"/>
                    <a:pt x="408" y="60"/>
                    <a:pt x="349" y="43"/>
                  </a:cubicBezTo>
                  <a:cubicBezTo>
                    <a:pt x="289" y="30"/>
                    <a:pt x="306" y="30"/>
                    <a:pt x="246" y="23"/>
                  </a:cubicBezTo>
                  <a:cubicBezTo>
                    <a:pt x="212" y="15"/>
                    <a:pt x="202" y="15"/>
                    <a:pt x="141" y="8"/>
                  </a:cubicBezTo>
                  <a:cubicBezTo>
                    <a:pt x="0" y="0"/>
                    <a:pt x="78" y="13"/>
                    <a:pt x="16" y="6"/>
                  </a:cubicBezTo>
                  <a:close/>
                </a:path>
              </a:pathLst>
            </a:custGeom>
            <a:gradFill rotWithShape="1">
              <a:gsLst>
                <a:gs pos="0">
                  <a:srgbClr val="E5E5FF"/>
                </a:gs>
                <a:gs pos="100000">
                  <a:srgbClr val="ABABFF"/>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57" name="Freeform 484"/>
            <p:cNvSpPr>
              <a:spLocks noChangeAspect="1"/>
            </p:cNvSpPr>
            <p:nvPr/>
          </p:nvSpPr>
          <p:spPr bwMode="auto">
            <a:xfrm rot="513213">
              <a:off x="2001838" y="1322388"/>
              <a:ext cx="14287" cy="93663"/>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58" name="Freeform 485"/>
            <p:cNvSpPr>
              <a:spLocks noChangeAspect="1"/>
            </p:cNvSpPr>
            <p:nvPr/>
          </p:nvSpPr>
          <p:spPr bwMode="auto">
            <a:xfrm rot="513213">
              <a:off x="2033588" y="1328738"/>
              <a:ext cx="14287"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59" name="Freeform 486"/>
            <p:cNvSpPr>
              <a:spLocks noChangeAspect="1"/>
            </p:cNvSpPr>
            <p:nvPr/>
          </p:nvSpPr>
          <p:spPr bwMode="auto">
            <a:xfrm rot="11071132">
              <a:off x="2033588" y="1419225"/>
              <a:ext cx="15875"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60" name="Freeform 487"/>
            <p:cNvSpPr>
              <a:spLocks noChangeAspect="1"/>
            </p:cNvSpPr>
            <p:nvPr/>
          </p:nvSpPr>
          <p:spPr bwMode="auto">
            <a:xfrm rot="11071132">
              <a:off x="2001838" y="1414463"/>
              <a:ext cx="14287" cy="93663"/>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61" name="Freeform 488"/>
            <p:cNvSpPr>
              <a:spLocks noChangeAspect="1"/>
            </p:cNvSpPr>
            <p:nvPr/>
          </p:nvSpPr>
          <p:spPr bwMode="auto">
            <a:xfrm rot="513213">
              <a:off x="2043113" y="1343025"/>
              <a:ext cx="15875" cy="93663"/>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62" name="Freeform 489"/>
            <p:cNvSpPr>
              <a:spLocks noChangeAspect="1"/>
            </p:cNvSpPr>
            <p:nvPr/>
          </p:nvSpPr>
          <p:spPr bwMode="auto">
            <a:xfrm rot="513213">
              <a:off x="2078038" y="1349375"/>
              <a:ext cx="11112"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63" name="Freeform 490"/>
            <p:cNvSpPr>
              <a:spLocks noChangeAspect="1"/>
            </p:cNvSpPr>
            <p:nvPr/>
          </p:nvSpPr>
          <p:spPr bwMode="auto">
            <a:xfrm rot="11071132">
              <a:off x="2070100" y="1431925"/>
              <a:ext cx="15875" cy="93663"/>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64" name="Freeform 491"/>
            <p:cNvSpPr>
              <a:spLocks noChangeAspect="1"/>
            </p:cNvSpPr>
            <p:nvPr/>
          </p:nvSpPr>
          <p:spPr bwMode="auto">
            <a:xfrm rot="11071132">
              <a:off x="2038350" y="1427163"/>
              <a:ext cx="12700"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65" name="Freeform 492"/>
            <p:cNvSpPr>
              <a:spLocks noChangeAspect="1"/>
            </p:cNvSpPr>
            <p:nvPr/>
          </p:nvSpPr>
          <p:spPr bwMode="auto">
            <a:xfrm rot="513213">
              <a:off x="2084388" y="1371600"/>
              <a:ext cx="17462" cy="95250"/>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66" name="Freeform 493"/>
            <p:cNvSpPr>
              <a:spLocks noChangeAspect="1"/>
            </p:cNvSpPr>
            <p:nvPr/>
          </p:nvSpPr>
          <p:spPr bwMode="auto">
            <a:xfrm rot="513213">
              <a:off x="2117725" y="1376363"/>
              <a:ext cx="12700" cy="9683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67" name="Freeform 494"/>
            <p:cNvSpPr>
              <a:spLocks noChangeAspect="1"/>
            </p:cNvSpPr>
            <p:nvPr/>
          </p:nvSpPr>
          <p:spPr bwMode="auto">
            <a:xfrm rot="11409112">
              <a:off x="2108200" y="1455738"/>
              <a:ext cx="14287" cy="92075"/>
            </a:xfrm>
            <a:custGeom>
              <a:avLst/>
              <a:gdLst>
                <a:gd name="T0" fmla="*/ 0 w 57"/>
                <a:gd name="T1" fmla="*/ 0 h 360"/>
                <a:gd name="T2" fmla="*/ 0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68" name="Freeform 495"/>
            <p:cNvSpPr>
              <a:spLocks noChangeAspect="1"/>
            </p:cNvSpPr>
            <p:nvPr/>
          </p:nvSpPr>
          <p:spPr bwMode="auto">
            <a:xfrm rot="11409112">
              <a:off x="2076450" y="1446213"/>
              <a:ext cx="12700" cy="95250"/>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69" name="Freeform 496"/>
            <p:cNvSpPr>
              <a:spLocks noChangeAspect="1"/>
            </p:cNvSpPr>
            <p:nvPr/>
          </p:nvSpPr>
          <p:spPr bwMode="auto">
            <a:xfrm rot="904698">
              <a:off x="2125663" y="1401763"/>
              <a:ext cx="17462" cy="93663"/>
            </a:xfrm>
            <a:custGeom>
              <a:avLst/>
              <a:gdLst>
                <a:gd name="T0" fmla="*/ 1 w 57"/>
                <a:gd name="T1" fmla="*/ 0 h 360"/>
                <a:gd name="T2" fmla="*/ 1 w 57"/>
                <a:gd name="T3" fmla="*/ 0 h 360"/>
                <a:gd name="T4" fmla="*/ 0 w 57"/>
                <a:gd name="T5" fmla="*/ 0 h 360"/>
                <a:gd name="T6" fmla="*/ 0 60000 65536"/>
                <a:gd name="T7" fmla="*/ 0 60000 65536"/>
                <a:gd name="T8" fmla="*/ 0 60000 65536"/>
                <a:gd name="T9" fmla="*/ 0 w 57"/>
                <a:gd name="T10" fmla="*/ 0 h 360"/>
                <a:gd name="T11" fmla="*/ 57 w 57"/>
                <a:gd name="T12" fmla="*/ 360 h 360"/>
              </a:gdLst>
              <a:ahLst/>
              <a:cxnLst>
                <a:cxn ang="T6">
                  <a:pos x="T0" y="T1"/>
                </a:cxn>
                <a:cxn ang="T7">
                  <a:pos x="T2" y="T3"/>
                </a:cxn>
                <a:cxn ang="T8">
                  <a:pos x="T4" y="T5"/>
                </a:cxn>
              </a:cxnLst>
              <a:rect l="T9" t="T10" r="T11" b="T12"/>
              <a:pathLst>
                <a:path w="57" h="360">
                  <a:moveTo>
                    <a:pt x="24" y="0"/>
                  </a:moveTo>
                  <a:cubicBezTo>
                    <a:pt x="41" y="49"/>
                    <a:pt x="31" y="99"/>
                    <a:pt x="24" y="149"/>
                  </a:cubicBezTo>
                  <a:cubicBezTo>
                    <a:pt x="57" y="195"/>
                    <a:pt x="26" y="308"/>
                    <a:pt x="0" y="36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70" name="Freeform 497"/>
            <p:cNvSpPr>
              <a:spLocks noChangeAspect="1"/>
            </p:cNvSpPr>
            <p:nvPr/>
          </p:nvSpPr>
          <p:spPr bwMode="auto">
            <a:xfrm rot="904698">
              <a:off x="2157413" y="1411288"/>
              <a:ext cx="12700" cy="96838"/>
            </a:xfrm>
            <a:custGeom>
              <a:avLst/>
              <a:gdLst>
                <a:gd name="T0" fmla="*/ 0 w 101"/>
                <a:gd name="T1" fmla="*/ 0 h 365"/>
                <a:gd name="T2" fmla="*/ 0 w 101"/>
                <a:gd name="T3" fmla="*/ 0 h 365"/>
                <a:gd name="T4" fmla="*/ 0 w 101"/>
                <a:gd name="T5" fmla="*/ 0 h 365"/>
                <a:gd name="T6" fmla="*/ 0 w 101"/>
                <a:gd name="T7" fmla="*/ 0 h 365"/>
                <a:gd name="T8" fmla="*/ 0 60000 65536"/>
                <a:gd name="T9" fmla="*/ 0 60000 65536"/>
                <a:gd name="T10" fmla="*/ 0 60000 65536"/>
                <a:gd name="T11" fmla="*/ 0 60000 65536"/>
                <a:gd name="T12" fmla="*/ 0 w 101"/>
                <a:gd name="T13" fmla="*/ 0 h 365"/>
                <a:gd name="T14" fmla="*/ 101 w 101"/>
                <a:gd name="T15" fmla="*/ 365 h 365"/>
              </a:gdLst>
              <a:ahLst/>
              <a:cxnLst>
                <a:cxn ang="T8">
                  <a:pos x="T0" y="T1"/>
                </a:cxn>
                <a:cxn ang="T9">
                  <a:pos x="T2" y="T3"/>
                </a:cxn>
                <a:cxn ang="T10">
                  <a:pos x="T4" y="T5"/>
                </a:cxn>
                <a:cxn ang="T11">
                  <a:pos x="T6" y="T7"/>
                </a:cxn>
              </a:cxnLst>
              <a:rect l="T12" t="T13" r="T14" b="T15"/>
              <a:pathLst>
                <a:path w="101" h="365">
                  <a:moveTo>
                    <a:pt x="0" y="0"/>
                  </a:moveTo>
                  <a:cubicBezTo>
                    <a:pt x="20" y="28"/>
                    <a:pt x="27" y="58"/>
                    <a:pt x="34" y="91"/>
                  </a:cubicBezTo>
                  <a:cubicBezTo>
                    <a:pt x="39" y="146"/>
                    <a:pt x="36" y="205"/>
                    <a:pt x="48" y="259"/>
                  </a:cubicBezTo>
                  <a:cubicBezTo>
                    <a:pt x="56" y="296"/>
                    <a:pt x="101" y="329"/>
                    <a:pt x="101" y="36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71" name="Freeform 498"/>
            <p:cNvSpPr>
              <a:spLocks noChangeAspect="1"/>
            </p:cNvSpPr>
            <p:nvPr/>
          </p:nvSpPr>
          <p:spPr bwMode="auto">
            <a:xfrm>
              <a:off x="2219325" y="1549400"/>
              <a:ext cx="36512" cy="47625"/>
            </a:xfrm>
            <a:custGeom>
              <a:avLst/>
              <a:gdLst>
                <a:gd name="T0" fmla="*/ 2241568 w 39"/>
                <a:gd name="T1" fmla="*/ 0 h 54"/>
                <a:gd name="T2" fmla="*/ 2241568 w 39"/>
                <a:gd name="T3" fmla="*/ 1031305 h 54"/>
                <a:gd name="T4" fmla="*/ 2241568 w 39"/>
                <a:gd name="T5" fmla="*/ 1031305 h 54"/>
                <a:gd name="T6" fmla="*/ 0 w 39"/>
                <a:gd name="T7" fmla="*/ 1031305 h 54"/>
                <a:gd name="T8" fmla="*/ 0 60000 65536"/>
                <a:gd name="T9" fmla="*/ 0 60000 65536"/>
                <a:gd name="T10" fmla="*/ 0 60000 65536"/>
                <a:gd name="T11" fmla="*/ 0 60000 65536"/>
                <a:gd name="T12" fmla="*/ 0 w 39"/>
                <a:gd name="T13" fmla="*/ 0 h 54"/>
                <a:gd name="T14" fmla="*/ 39 w 39"/>
                <a:gd name="T15" fmla="*/ 54 h 54"/>
              </a:gdLst>
              <a:ahLst/>
              <a:cxnLst>
                <a:cxn ang="T8">
                  <a:pos x="T0" y="T1"/>
                </a:cxn>
                <a:cxn ang="T9">
                  <a:pos x="T2" y="T3"/>
                </a:cxn>
                <a:cxn ang="T10">
                  <a:pos x="T4" y="T5"/>
                </a:cxn>
                <a:cxn ang="T11">
                  <a:pos x="T6" y="T7"/>
                </a:cxn>
              </a:cxnLst>
              <a:rect l="T12" t="T13" r="T14" b="T15"/>
              <a:pathLst>
                <a:path w="39" h="54">
                  <a:moveTo>
                    <a:pt x="39" y="0"/>
                  </a:moveTo>
                  <a:cubicBezTo>
                    <a:pt x="38" y="5"/>
                    <a:pt x="38" y="10"/>
                    <a:pt x="36" y="14"/>
                  </a:cubicBezTo>
                  <a:cubicBezTo>
                    <a:pt x="35" y="16"/>
                    <a:pt x="32" y="19"/>
                    <a:pt x="32" y="19"/>
                  </a:cubicBezTo>
                  <a:cubicBezTo>
                    <a:pt x="22" y="31"/>
                    <a:pt x="8" y="41"/>
                    <a:pt x="0" y="54"/>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72" name="Freeform 499"/>
            <p:cNvSpPr>
              <a:spLocks noChangeAspect="1"/>
            </p:cNvSpPr>
            <p:nvPr/>
          </p:nvSpPr>
          <p:spPr bwMode="auto">
            <a:xfrm>
              <a:off x="2241550" y="1566863"/>
              <a:ext cx="30162" cy="71438"/>
            </a:xfrm>
            <a:custGeom>
              <a:avLst/>
              <a:gdLst>
                <a:gd name="T0" fmla="*/ 763558 w 35"/>
                <a:gd name="T1" fmla="*/ 0 h 80"/>
                <a:gd name="T2" fmla="*/ 763558 w 35"/>
                <a:gd name="T3" fmla="*/ 1212056 h 80"/>
                <a:gd name="T4" fmla="*/ 0 w 35"/>
                <a:gd name="T5" fmla="*/ 1212056 h 80"/>
                <a:gd name="T6" fmla="*/ 0 60000 65536"/>
                <a:gd name="T7" fmla="*/ 0 60000 65536"/>
                <a:gd name="T8" fmla="*/ 0 60000 65536"/>
                <a:gd name="T9" fmla="*/ 0 w 35"/>
                <a:gd name="T10" fmla="*/ 0 h 80"/>
                <a:gd name="T11" fmla="*/ 35 w 35"/>
                <a:gd name="T12" fmla="*/ 80 h 80"/>
              </a:gdLst>
              <a:ahLst/>
              <a:cxnLst>
                <a:cxn ang="T6">
                  <a:pos x="T0" y="T1"/>
                </a:cxn>
                <a:cxn ang="T7">
                  <a:pos x="T2" y="T3"/>
                </a:cxn>
                <a:cxn ang="T8">
                  <a:pos x="T4" y="T5"/>
                </a:cxn>
              </a:cxnLst>
              <a:rect l="T9" t="T10" r="T11" b="T12"/>
              <a:pathLst>
                <a:path w="35" h="80">
                  <a:moveTo>
                    <a:pt x="35" y="0"/>
                  </a:moveTo>
                  <a:cubicBezTo>
                    <a:pt x="27" y="14"/>
                    <a:pt x="18" y="28"/>
                    <a:pt x="8" y="41"/>
                  </a:cubicBezTo>
                  <a:cubicBezTo>
                    <a:pt x="6" y="53"/>
                    <a:pt x="0" y="68"/>
                    <a:pt x="0" y="8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73" name="Freeform 500"/>
            <p:cNvSpPr>
              <a:spLocks noChangeAspect="1"/>
            </p:cNvSpPr>
            <p:nvPr/>
          </p:nvSpPr>
          <p:spPr bwMode="auto">
            <a:xfrm>
              <a:off x="2187575" y="1611313"/>
              <a:ext cx="20637" cy="77788"/>
            </a:xfrm>
            <a:custGeom>
              <a:avLst/>
              <a:gdLst>
                <a:gd name="T0" fmla="*/ 742074 w 24"/>
                <a:gd name="T1" fmla="*/ 1432185 h 86"/>
                <a:gd name="T2" fmla="*/ 742074 w 24"/>
                <a:gd name="T3" fmla="*/ 1432185 h 86"/>
                <a:gd name="T4" fmla="*/ 742074 w 24"/>
                <a:gd name="T5" fmla="*/ 1432185 h 86"/>
                <a:gd name="T6" fmla="*/ 742074 w 24"/>
                <a:gd name="T7" fmla="*/ 0 h 86"/>
                <a:gd name="T8" fmla="*/ 0 60000 65536"/>
                <a:gd name="T9" fmla="*/ 0 60000 65536"/>
                <a:gd name="T10" fmla="*/ 0 60000 65536"/>
                <a:gd name="T11" fmla="*/ 0 60000 65536"/>
                <a:gd name="T12" fmla="*/ 0 w 24"/>
                <a:gd name="T13" fmla="*/ 0 h 86"/>
                <a:gd name="T14" fmla="*/ 24 w 24"/>
                <a:gd name="T15" fmla="*/ 86 h 86"/>
              </a:gdLst>
              <a:ahLst/>
              <a:cxnLst>
                <a:cxn ang="T8">
                  <a:pos x="T0" y="T1"/>
                </a:cxn>
                <a:cxn ang="T9">
                  <a:pos x="T2" y="T3"/>
                </a:cxn>
                <a:cxn ang="T10">
                  <a:pos x="T4" y="T5"/>
                </a:cxn>
                <a:cxn ang="T11">
                  <a:pos x="T6" y="T7"/>
                </a:cxn>
              </a:cxnLst>
              <a:rect l="T12" t="T13" r="T14" b="T15"/>
              <a:pathLst>
                <a:path w="24" h="86">
                  <a:moveTo>
                    <a:pt x="5" y="77"/>
                  </a:moveTo>
                  <a:cubicBezTo>
                    <a:pt x="11" y="61"/>
                    <a:pt x="0" y="86"/>
                    <a:pt x="15" y="77"/>
                  </a:cubicBezTo>
                  <a:cubicBezTo>
                    <a:pt x="22" y="73"/>
                    <a:pt x="17" y="62"/>
                    <a:pt x="18" y="54"/>
                  </a:cubicBezTo>
                  <a:cubicBezTo>
                    <a:pt x="19" y="36"/>
                    <a:pt x="24" y="18"/>
                    <a:pt x="24"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74" name="Freeform 501"/>
            <p:cNvSpPr>
              <a:spLocks noChangeAspect="1"/>
            </p:cNvSpPr>
            <p:nvPr/>
          </p:nvSpPr>
          <p:spPr bwMode="auto">
            <a:xfrm>
              <a:off x="2208213" y="1638300"/>
              <a:ext cx="23812" cy="50800"/>
            </a:xfrm>
            <a:custGeom>
              <a:avLst/>
              <a:gdLst>
                <a:gd name="T0" fmla="*/ 0 w 24"/>
                <a:gd name="T1" fmla="*/ 1487426 h 56"/>
                <a:gd name="T2" fmla="*/ 4768371 w 24"/>
                <a:gd name="T3" fmla="*/ 1487426 h 56"/>
                <a:gd name="T4" fmla="*/ 4768371 w 24"/>
                <a:gd name="T5" fmla="*/ 0 h 56"/>
                <a:gd name="T6" fmla="*/ 0 60000 65536"/>
                <a:gd name="T7" fmla="*/ 0 60000 65536"/>
                <a:gd name="T8" fmla="*/ 0 60000 65536"/>
                <a:gd name="T9" fmla="*/ 0 w 24"/>
                <a:gd name="T10" fmla="*/ 0 h 56"/>
                <a:gd name="T11" fmla="*/ 24 w 24"/>
                <a:gd name="T12" fmla="*/ 56 h 56"/>
              </a:gdLst>
              <a:ahLst/>
              <a:cxnLst>
                <a:cxn ang="T6">
                  <a:pos x="T0" y="T1"/>
                </a:cxn>
                <a:cxn ang="T7">
                  <a:pos x="T2" y="T3"/>
                </a:cxn>
                <a:cxn ang="T8">
                  <a:pos x="T4" y="T5"/>
                </a:cxn>
              </a:cxnLst>
              <a:rect l="T9" t="T10" r="T11" b="T12"/>
              <a:pathLst>
                <a:path w="24" h="56">
                  <a:moveTo>
                    <a:pt x="0" y="56"/>
                  </a:moveTo>
                  <a:cubicBezTo>
                    <a:pt x="2" y="45"/>
                    <a:pt x="4" y="33"/>
                    <a:pt x="8" y="22"/>
                  </a:cubicBezTo>
                  <a:cubicBezTo>
                    <a:pt x="12" y="13"/>
                    <a:pt x="21" y="8"/>
                    <a:pt x="24"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75" name="Freeform 502"/>
            <p:cNvSpPr>
              <a:spLocks noChangeAspect="1"/>
            </p:cNvSpPr>
            <p:nvPr/>
          </p:nvSpPr>
          <p:spPr bwMode="auto">
            <a:xfrm>
              <a:off x="2120900" y="1492250"/>
              <a:ext cx="11112" cy="74613"/>
            </a:xfrm>
            <a:custGeom>
              <a:avLst/>
              <a:gdLst>
                <a:gd name="T0" fmla="*/ 0 w 13"/>
                <a:gd name="T1" fmla="*/ 1321864 h 83"/>
                <a:gd name="T2" fmla="*/ 686975 w 13"/>
                <a:gd name="T3" fmla="*/ 1321864 h 83"/>
                <a:gd name="T4" fmla="*/ 0 w 13"/>
                <a:gd name="T5" fmla="*/ 0 h 83"/>
                <a:gd name="T6" fmla="*/ 0 60000 65536"/>
                <a:gd name="T7" fmla="*/ 0 60000 65536"/>
                <a:gd name="T8" fmla="*/ 0 60000 65536"/>
                <a:gd name="T9" fmla="*/ 0 w 13"/>
                <a:gd name="T10" fmla="*/ 0 h 83"/>
                <a:gd name="T11" fmla="*/ 13 w 13"/>
                <a:gd name="T12" fmla="*/ 83 h 83"/>
              </a:gdLst>
              <a:ahLst/>
              <a:cxnLst>
                <a:cxn ang="T6">
                  <a:pos x="T0" y="T1"/>
                </a:cxn>
                <a:cxn ang="T7">
                  <a:pos x="T2" y="T3"/>
                </a:cxn>
                <a:cxn ang="T8">
                  <a:pos x="T4" y="T5"/>
                </a:cxn>
              </a:cxnLst>
              <a:rect l="T9" t="T10" r="T11" b="T12"/>
              <a:pathLst>
                <a:path w="13" h="83">
                  <a:moveTo>
                    <a:pt x="0" y="83"/>
                  </a:moveTo>
                  <a:cubicBezTo>
                    <a:pt x="13" y="66"/>
                    <a:pt x="3" y="17"/>
                    <a:pt x="3" y="11"/>
                  </a:cubicBezTo>
                  <a:cubicBezTo>
                    <a:pt x="3" y="7"/>
                    <a:pt x="0" y="0"/>
                    <a:pt x="0"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76" name="Freeform 503"/>
            <p:cNvSpPr>
              <a:spLocks noChangeAspect="1"/>
            </p:cNvSpPr>
            <p:nvPr/>
          </p:nvSpPr>
          <p:spPr bwMode="auto">
            <a:xfrm>
              <a:off x="2122488" y="1508125"/>
              <a:ext cx="30162" cy="63500"/>
            </a:xfrm>
            <a:custGeom>
              <a:avLst/>
              <a:gdLst>
                <a:gd name="T0" fmla="*/ 2447806 w 32"/>
                <a:gd name="T1" fmla="*/ 1793377 h 69"/>
                <a:gd name="T2" fmla="*/ 2447806 w 32"/>
                <a:gd name="T3" fmla="*/ 0 h 69"/>
                <a:gd name="T4" fmla="*/ 0 60000 65536"/>
                <a:gd name="T5" fmla="*/ 0 60000 65536"/>
                <a:gd name="T6" fmla="*/ 0 w 32"/>
                <a:gd name="T7" fmla="*/ 0 h 69"/>
                <a:gd name="T8" fmla="*/ 32 w 32"/>
                <a:gd name="T9" fmla="*/ 69 h 69"/>
              </a:gdLst>
              <a:ahLst/>
              <a:cxnLst>
                <a:cxn ang="T4">
                  <a:pos x="T0" y="T1"/>
                </a:cxn>
                <a:cxn ang="T5">
                  <a:pos x="T2" y="T3"/>
                </a:cxn>
              </a:cxnLst>
              <a:rect l="T6" t="T7" r="T8" b="T9"/>
              <a:pathLst>
                <a:path w="32" h="69">
                  <a:moveTo>
                    <a:pt x="15" y="69"/>
                  </a:moveTo>
                  <a:cubicBezTo>
                    <a:pt x="0" y="23"/>
                    <a:pt x="25" y="28"/>
                    <a:pt x="32"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77" name="Freeform 504"/>
            <p:cNvSpPr>
              <a:spLocks noChangeAspect="1"/>
            </p:cNvSpPr>
            <p:nvPr/>
          </p:nvSpPr>
          <p:spPr bwMode="auto">
            <a:xfrm>
              <a:off x="2162175" y="1443038"/>
              <a:ext cx="25400" cy="57150"/>
            </a:xfrm>
            <a:custGeom>
              <a:avLst/>
              <a:gdLst>
                <a:gd name="T0" fmla="*/ 1487426 w 28"/>
                <a:gd name="T1" fmla="*/ 0 h 66"/>
                <a:gd name="T2" fmla="*/ 1487426 w 28"/>
                <a:gd name="T3" fmla="*/ 812440 h 66"/>
                <a:gd name="T4" fmla="*/ 1487426 w 28"/>
                <a:gd name="T5" fmla="*/ 812440 h 66"/>
                <a:gd name="T6" fmla="*/ 1487426 w 28"/>
                <a:gd name="T7" fmla="*/ 812440 h 66"/>
                <a:gd name="T8" fmla="*/ 0 w 28"/>
                <a:gd name="T9" fmla="*/ 812440 h 66"/>
                <a:gd name="T10" fmla="*/ 0 60000 65536"/>
                <a:gd name="T11" fmla="*/ 0 60000 65536"/>
                <a:gd name="T12" fmla="*/ 0 60000 65536"/>
                <a:gd name="T13" fmla="*/ 0 60000 65536"/>
                <a:gd name="T14" fmla="*/ 0 60000 65536"/>
                <a:gd name="T15" fmla="*/ 0 w 28"/>
                <a:gd name="T16" fmla="*/ 0 h 66"/>
                <a:gd name="T17" fmla="*/ 28 w 28"/>
                <a:gd name="T18" fmla="*/ 66 h 66"/>
              </a:gdLst>
              <a:ahLst/>
              <a:cxnLst>
                <a:cxn ang="T10">
                  <a:pos x="T0" y="T1"/>
                </a:cxn>
                <a:cxn ang="T11">
                  <a:pos x="T2" y="T3"/>
                </a:cxn>
                <a:cxn ang="T12">
                  <a:pos x="T4" y="T5"/>
                </a:cxn>
                <a:cxn ang="T13">
                  <a:pos x="T6" y="T7"/>
                </a:cxn>
                <a:cxn ang="T14">
                  <a:pos x="T8" y="T9"/>
                </a:cxn>
              </a:cxnLst>
              <a:rect l="T15" t="T16" r="T17" b="T18"/>
              <a:pathLst>
                <a:path w="28" h="66">
                  <a:moveTo>
                    <a:pt x="28" y="0"/>
                  </a:moveTo>
                  <a:cubicBezTo>
                    <a:pt x="25" y="7"/>
                    <a:pt x="24" y="13"/>
                    <a:pt x="20" y="19"/>
                  </a:cubicBezTo>
                  <a:cubicBezTo>
                    <a:pt x="18" y="22"/>
                    <a:pt x="16" y="27"/>
                    <a:pt x="16" y="27"/>
                  </a:cubicBezTo>
                  <a:cubicBezTo>
                    <a:pt x="14" y="35"/>
                    <a:pt x="12" y="43"/>
                    <a:pt x="8" y="51"/>
                  </a:cubicBezTo>
                  <a:cubicBezTo>
                    <a:pt x="7" y="55"/>
                    <a:pt x="4" y="66"/>
                    <a:pt x="0" y="66"/>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78" name="Freeform 505"/>
            <p:cNvSpPr>
              <a:spLocks noChangeAspect="1"/>
            </p:cNvSpPr>
            <p:nvPr/>
          </p:nvSpPr>
          <p:spPr bwMode="auto">
            <a:xfrm>
              <a:off x="2192338" y="1455738"/>
              <a:ext cx="12700" cy="74613"/>
            </a:xfrm>
            <a:custGeom>
              <a:avLst/>
              <a:gdLst>
                <a:gd name="T0" fmla="*/ 3897949 w 13"/>
                <a:gd name="T1" fmla="*/ 0 h 84"/>
                <a:gd name="T2" fmla="*/ 3897949 w 13"/>
                <a:gd name="T3" fmla="*/ 1131283 h 84"/>
                <a:gd name="T4" fmla="*/ 0 w 13"/>
                <a:gd name="T5" fmla="*/ 1131283 h 84"/>
                <a:gd name="T6" fmla="*/ 0 60000 65536"/>
                <a:gd name="T7" fmla="*/ 0 60000 65536"/>
                <a:gd name="T8" fmla="*/ 0 60000 65536"/>
                <a:gd name="T9" fmla="*/ 0 w 13"/>
                <a:gd name="T10" fmla="*/ 0 h 84"/>
                <a:gd name="T11" fmla="*/ 13 w 13"/>
                <a:gd name="T12" fmla="*/ 84 h 84"/>
              </a:gdLst>
              <a:ahLst/>
              <a:cxnLst>
                <a:cxn ang="T6">
                  <a:pos x="T0" y="T1"/>
                </a:cxn>
                <a:cxn ang="T7">
                  <a:pos x="T2" y="T3"/>
                </a:cxn>
                <a:cxn ang="T8">
                  <a:pos x="T4" y="T5"/>
                </a:cxn>
              </a:cxnLst>
              <a:rect l="T9" t="T10" r="T11" b="T12"/>
              <a:pathLst>
                <a:path w="13" h="84">
                  <a:moveTo>
                    <a:pt x="13" y="0"/>
                  </a:moveTo>
                  <a:cubicBezTo>
                    <a:pt x="11" y="10"/>
                    <a:pt x="9" y="20"/>
                    <a:pt x="6" y="30"/>
                  </a:cubicBezTo>
                  <a:cubicBezTo>
                    <a:pt x="4" y="48"/>
                    <a:pt x="0" y="66"/>
                    <a:pt x="0" y="84"/>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79" name="Freeform 506"/>
            <p:cNvSpPr>
              <a:spLocks noChangeAspect="1"/>
            </p:cNvSpPr>
            <p:nvPr/>
          </p:nvSpPr>
          <p:spPr bwMode="auto">
            <a:xfrm>
              <a:off x="2154238" y="1512888"/>
              <a:ext cx="12700" cy="92075"/>
            </a:xfrm>
            <a:custGeom>
              <a:avLst/>
              <a:gdLst>
                <a:gd name="T0" fmla="*/ 0 w 14"/>
                <a:gd name="T1" fmla="*/ 1229164 h 103"/>
                <a:gd name="T2" fmla="*/ 1487426 w 14"/>
                <a:gd name="T3" fmla="*/ 1229164 h 103"/>
                <a:gd name="T4" fmla="*/ 1487426 w 14"/>
                <a:gd name="T5" fmla="*/ 1229164 h 103"/>
                <a:gd name="T6" fmla="*/ 1487426 w 14"/>
                <a:gd name="T7" fmla="*/ 0 h 103"/>
                <a:gd name="T8" fmla="*/ 0 60000 65536"/>
                <a:gd name="T9" fmla="*/ 0 60000 65536"/>
                <a:gd name="T10" fmla="*/ 0 60000 65536"/>
                <a:gd name="T11" fmla="*/ 0 60000 65536"/>
                <a:gd name="T12" fmla="*/ 0 w 14"/>
                <a:gd name="T13" fmla="*/ 0 h 103"/>
                <a:gd name="T14" fmla="*/ 14 w 14"/>
                <a:gd name="T15" fmla="*/ 103 h 103"/>
              </a:gdLst>
              <a:ahLst/>
              <a:cxnLst>
                <a:cxn ang="T8">
                  <a:pos x="T0" y="T1"/>
                </a:cxn>
                <a:cxn ang="T9">
                  <a:pos x="T2" y="T3"/>
                </a:cxn>
                <a:cxn ang="T10">
                  <a:pos x="T4" y="T5"/>
                </a:cxn>
                <a:cxn ang="T11">
                  <a:pos x="T6" y="T7"/>
                </a:cxn>
              </a:cxnLst>
              <a:rect l="T12" t="T13" r="T14" b="T15"/>
              <a:pathLst>
                <a:path w="14" h="103">
                  <a:moveTo>
                    <a:pt x="0" y="103"/>
                  </a:moveTo>
                  <a:cubicBezTo>
                    <a:pt x="3" y="98"/>
                    <a:pt x="3" y="92"/>
                    <a:pt x="5" y="87"/>
                  </a:cubicBezTo>
                  <a:cubicBezTo>
                    <a:pt x="6" y="65"/>
                    <a:pt x="10" y="48"/>
                    <a:pt x="14" y="27"/>
                  </a:cubicBezTo>
                  <a:cubicBezTo>
                    <a:pt x="13" y="18"/>
                    <a:pt x="13" y="7"/>
                    <a:pt x="8"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80" name="Freeform 507"/>
            <p:cNvSpPr>
              <a:spLocks noChangeAspect="1"/>
            </p:cNvSpPr>
            <p:nvPr/>
          </p:nvSpPr>
          <p:spPr bwMode="auto">
            <a:xfrm>
              <a:off x="2170113" y="1538288"/>
              <a:ext cx="26987" cy="76200"/>
            </a:xfrm>
            <a:custGeom>
              <a:avLst/>
              <a:gdLst>
                <a:gd name="T0" fmla="*/ 0 w 27"/>
                <a:gd name="T1" fmla="*/ 1738004 h 83"/>
                <a:gd name="T2" fmla="*/ 5248521 w 27"/>
                <a:gd name="T3" fmla="*/ 1738004 h 83"/>
                <a:gd name="T4" fmla="*/ 5248521 w 27"/>
                <a:gd name="T5" fmla="*/ 1738004 h 83"/>
                <a:gd name="T6" fmla="*/ 5248521 w 27"/>
                <a:gd name="T7" fmla="*/ 1738004 h 83"/>
                <a:gd name="T8" fmla="*/ 5248521 w 27"/>
                <a:gd name="T9" fmla="*/ 0 h 83"/>
                <a:gd name="T10" fmla="*/ 0 60000 65536"/>
                <a:gd name="T11" fmla="*/ 0 60000 65536"/>
                <a:gd name="T12" fmla="*/ 0 60000 65536"/>
                <a:gd name="T13" fmla="*/ 0 60000 65536"/>
                <a:gd name="T14" fmla="*/ 0 60000 65536"/>
                <a:gd name="T15" fmla="*/ 0 w 27"/>
                <a:gd name="T16" fmla="*/ 0 h 83"/>
                <a:gd name="T17" fmla="*/ 27 w 27"/>
                <a:gd name="T18" fmla="*/ 83 h 83"/>
              </a:gdLst>
              <a:ahLst/>
              <a:cxnLst>
                <a:cxn ang="T10">
                  <a:pos x="T0" y="T1"/>
                </a:cxn>
                <a:cxn ang="T11">
                  <a:pos x="T2" y="T3"/>
                </a:cxn>
                <a:cxn ang="T12">
                  <a:pos x="T4" y="T5"/>
                </a:cxn>
                <a:cxn ang="T13">
                  <a:pos x="T6" y="T7"/>
                </a:cxn>
                <a:cxn ang="T14">
                  <a:pos x="T8" y="T9"/>
                </a:cxn>
              </a:cxnLst>
              <a:rect l="T15" t="T16" r="T17" b="T18"/>
              <a:pathLst>
                <a:path w="27" h="83">
                  <a:moveTo>
                    <a:pt x="0" y="83"/>
                  </a:moveTo>
                  <a:cubicBezTo>
                    <a:pt x="2" y="75"/>
                    <a:pt x="4" y="65"/>
                    <a:pt x="8" y="58"/>
                  </a:cubicBezTo>
                  <a:cubicBezTo>
                    <a:pt x="9" y="51"/>
                    <a:pt x="13" y="45"/>
                    <a:pt x="16" y="38"/>
                  </a:cubicBezTo>
                  <a:cubicBezTo>
                    <a:pt x="18" y="28"/>
                    <a:pt x="20" y="19"/>
                    <a:pt x="24" y="10"/>
                  </a:cubicBezTo>
                  <a:cubicBezTo>
                    <a:pt x="25" y="7"/>
                    <a:pt x="27" y="0"/>
                    <a:pt x="27"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81" name="Freeform 508"/>
            <p:cNvSpPr>
              <a:spLocks noChangeAspect="1"/>
            </p:cNvSpPr>
            <p:nvPr/>
          </p:nvSpPr>
          <p:spPr bwMode="auto">
            <a:xfrm>
              <a:off x="2187575" y="1490663"/>
              <a:ext cx="39687" cy="55563"/>
            </a:xfrm>
            <a:custGeom>
              <a:avLst/>
              <a:gdLst>
                <a:gd name="T0" fmla="*/ 1862345 w 43"/>
                <a:gd name="T1" fmla="*/ 0 h 62"/>
                <a:gd name="T2" fmla="*/ 1862345 w 43"/>
                <a:gd name="T3" fmla="*/ 1269763 h 62"/>
                <a:gd name="T4" fmla="*/ 0 w 43"/>
                <a:gd name="T5" fmla="*/ 1269763 h 62"/>
                <a:gd name="T6" fmla="*/ 0 60000 65536"/>
                <a:gd name="T7" fmla="*/ 0 60000 65536"/>
                <a:gd name="T8" fmla="*/ 0 60000 65536"/>
                <a:gd name="T9" fmla="*/ 0 w 43"/>
                <a:gd name="T10" fmla="*/ 0 h 62"/>
                <a:gd name="T11" fmla="*/ 43 w 43"/>
                <a:gd name="T12" fmla="*/ 62 h 62"/>
              </a:gdLst>
              <a:ahLst/>
              <a:cxnLst>
                <a:cxn ang="T6">
                  <a:pos x="T0" y="T1"/>
                </a:cxn>
                <a:cxn ang="T7">
                  <a:pos x="T2" y="T3"/>
                </a:cxn>
                <a:cxn ang="T8">
                  <a:pos x="T4" y="T5"/>
                </a:cxn>
              </a:cxnLst>
              <a:rect l="T9" t="T10" r="T11" b="T12"/>
              <a:pathLst>
                <a:path w="43" h="62">
                  <a:moveTo>
                    <a:pt x="43" y="0"/>
                  </a:moveTo>
                  <a:cubicBezTo>
                    <a:pt x="28" y="12"/>
                    <a:pt x="27" y="34"/>
                    <a:pt x="11" y="46"/>
                  </a:cubicBezTo>
                  <a:cubicBezTo>
                    <a:pt x="7" y="52"/>
                    <a:pt x="0" y="54"/>
                    <a:pt x="0" y="62"/>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82" name="Freeform 509"/>
            <p:cNvSpPr>
              <a:spLocks noChangeAspect="1"/>
            </p:cNvSpPr>
            <p:nvPr/>
          </p:nvSpPr>
          <p:spPr bwMode="auto">
            <a:xfrm>
              <a:off x="2232025" y="1508125"/>
              <a:ext cx="14287" cy="80963"/>
            </a:xfrm>
            <a:custGeom>
              <a:avLst/>
              <a:gdLst>
                <a:gd name="T0" fmla="*/ 551120 w 17"/>
                <a:gd name="T1" fmla="*/ 0 h 88"/>
                <a:gd name="T2" fmla="*/ 551120 w 17"/>
                <a:gd name="T3" fmla="*/ 1786765 h 88"/>
                <a:gd name="T4" fmla="*/ 551120 w 17"/>
                <a:gd name="T5" fmla="*/ 1786765 h 88"/>
                <a:gd name="T6" fmla="*/ 0 w 17"/>
                <a:gd name="T7" fmla="*/ 1786765 h 88"/>
                <a:gd name="T8" fmla="*/ 0 60000 65536"/>
                <a:gd name="T9" fmla="*/ 0 60000 65536"/>
                <a:gd name="T10" fmla="*/ 0 60000 65536"/>
                <a:gd name="T11" fmla="*/ 0 60000 65536"/>
                <a:gd name="T12" fmla="*/ 0 w 17"/>
                <a:gd name="T13" fmla="*/ 0 h 88"/>
                <a:gd name="T14" fmla="*/ 17 w 17"/>
                <a:gd name="T15" fmla="*/ 88 h 88"/>
              </a:gdLst>
              <a:ahLst/>
              <a:cxnLst>
                <a:cxn ang="T8">
                  <a:pos x="T0" y="T1"/>
                </a:cxn>
                <a:cxn ang="T9">
                  <a:pos x="T2" y="T3"/>
                </a:cxn>
                <a:cxn ang="T10">
                  <a:pos x="T4" y="T5"/>
                </a:cxn>
                <a:cxn ang="T11">
                  <a:pos x="T6" y="T7"/>
                </a:cxn>
              </a:cxnLst>
              <a:rect l="T12" t="T13" r="T14" b="T15"/>
              <a:pathLst>
                <a:path w="17" h="88">
                  <a:moveTo>
                    <a:pt x="17" y="0"/>
                  </a:moveTo>
                  <a:cubicBezTo>
                    <a:pt x="15" y="8"/>
                    <a:pt x="13" y="17"/>
                    <a:pt x="9" y="24"/>
                  </a:cubicBezTo>
                  <a:cubicBezTo>
                    <a:pt x="7" y="36"/>
                    <a:pt x="5" y="47"/>
                    <a:pt x="1" y="58"/>
                  </a:cubicBezTo>
                  <a:cubicBezTo>
                    <a:pt x="0" y="82"/>
                    <a:pt x="0" y="72"/>
                    <a:pt x="0" y="88"/>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83" name="Freeform 510"/>
            <p:cNvSpPr>
              <a:spLocks noChangeAspect="1"/>
            </p:cNvSpPr>
            <p:nvPr/>
          </p:nvSpPr>
          <p:spPr bwMode="auto">
            <a:xfrm>
              <a:off x="2174875" y="1535113"/>
              <a:ext cx="14287" cy="103188"/>
            </a:xfrm>
            <a:custGeom>
              <a:avLst/>
              <a:gdLst>
                <a:gd name="T0" fmla="*/ 0 w 16"/>
                <a:gd name="T1" fmla="*/ 1290421 h 115"/>
                <a:gd name="T2" fmla="*/ 1212056 w 16"/>
                <a:gd name="T3" fmla="*/ 1290421 h 115"/>
                <a:gd name="T4" fmla="*/ 1212056 w 16"/>
                <a:gd name="T5" fmla="*/ 1290421 h 115"/>
                <a:gd name="T6" fmla="*/ 1212056 w 16"/>
                <a:gd name="T7" fmla="*/ 0 h 115"/>
                <a:gd name="T8" fmla="*/ 0 60000 65536"/>
                <a:gd name="T9" fmla="*/ 0 60000 65536"/>
                <a:gd name="T10" fmla="*/ 0 60000 65536"/>
                <a:gd name="T11" fmla="*/ 0 60000 65536"/>
                <a:gd name="T12" fmla="*/ 0 w 16"/>
                <a:gd name="T13" fmla="*/ 0 h 115"/>
                <a:gd name="T14" fmla="*/ 16 w 16"/>
                <a:gd name="T15" fmla="*/ 115 h 115"/>
              </a:gdLst>
              <a:ahLst/>
              <a:cxnLst>
                <a:cxn ang="T8">
                  <a:pos x="T0" y="T1"/>
                </a:cxn>
                <a:cxn ang="T9">
                  <a:pos x="T2" y="T3"/>
                </a:cxn>
                <a:cxn ang="T10">
                  <a:pos x="T4" y="T5"/>
                </a:cxn>
                <a:cxn ang="T11">
                  <a:pos x="T6" y="T7"/>
                </a:cxn>
              </a:cxnLst>
              <a:rect l="T12" t="T13" r="T14" b="T15"/>
              <a:pathLst>
                <a:path w="16" h="115">
                  <a:moveTo>
                    <a:pt x="0" y="115"/>
                  </a:moveTo>
                  <a:cubicBezTo>
                    <a:pt x="9" y="103"/>
                    <a:pt x="11" y="82"/>
                    <a:pt x="13" y="67"/>
                  </a:cubicBezTo>
                  <a:cubicBezTo>
                    <a:pt x="14" y="56"/>
                    <a:pt x="16" y="42"/>
                    <a:pt x="11" y="31"/>
                  </a:cubicBezTo>
                  <a:cubicBezTo>
                    <a:pt x="2" y="43"/>
                    <a:pt x="8" y="9"/>
                    <a:pt x="8"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84" name="Freeform 511"/>
            <p:cNvSpPr>
              <a:spLocks noChangeAspect="1"/>
            </p:cNvSpPr>
            <p:nvPr/>
          </p:nvSpPr>
          <p:spPr bwMode="auto">
            <a:xfrm>
              <a:off x="2182813" y="1582738"/>
              <a:ext cx="38100" cy="65088"/>
            </a:xfrm>
            <a:custGeom>
              <a:avLst/>
              <a:gdLst>
                <a:gd name="T0" fmla="*/ 0 w 42"/>
                <a:gd name="T1" fmla="*/ 995652 h 74"/>
                <a:gd name="T2" fmla="*/ 1487426 w 42"/>
                <a:gd name="T3" fmla="*/ 995652 h 74"/>
                <a:gd name="T4" fmla="*/ 1487426 w 42"/>
                <a:gd name="T5" fmla="*/ 995652 h 74"/>
                <a:gd name="T6" fmla="*/ 1487426 w 42"/>
                <a:gd name="T7" fmla="*/ 995652 h 74"/>
                <a:gd name="T8" fmla="*/ 1487426 w 42"/>
                <a:gd name="T9" fmla="*/ 995652 h 74"/>
                <a:gd name="T10" fmla="*/ 1487426 w 42"/>
                <a:gd name="T11" fmla="*/ 995652 h 74"/>
                <a:gd name="T12" fmla="*/ 1487426 w 42"/>
                <a:gd name="T13" fmla="*/ 0 h 74"/>
                <a:gd name="T14" fmla="*/ 0 60000 65536"/>
                <a:gd name="T15" fmla="*/ 0 60000 65536"/>
                <a:gd name="T16" fmla="*/ 0 60000 65536"/>
                <a:gd name="T17" fmla="*/ 0 60000 65536"/>
                <a:gd name="T18" fmla="*/ 0 60000 65536"/>
                <a:gd name="T19" fmla="*/ 0 60000 65536"/>
                <a:gd name="T20" fmla="*/ 0 60000 65536"/>
                <a:gd name="T21" fmla="*/ 0 w 42"/>
                <a:gd name="T22" fmla="*/ 0 h 74"/>
                <a:gd name="T23" fmla="*/ 42 w 42"/>
                <a:gd name="T24" fmla="*/ 74 h 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2" h="74">
                  <a:moveTo>
                    <a:pt x="0" y="74"/>
                  </a:moveTo>
                  <a:cubicBezTo>
                    <a:pt x="8" y="64"/>
                    <a:pt x="8" y="51"/>
                    <a:pt x="15" y="40"/>
                  </a:cubicBezTo>
                  <a:cubicBezTo>
                    <a:pt x="18" y="36"/>
                    <a:pt x="20" y="32"/>
                    <a:pt x="23" y="28"/>
                  </a:cubicBezTo>
                  <a:cubicBezTo>
                    <a:pt x="25" y="25"/>
                    <a:pt x="29" y="18"/>
                    <a:pt x="29" y="18"/>
                  </a:cubicBezTo>
                  <a:cubicBezTo>
                    <a:pt x="29" y="16"/>
                    <a:pt x="27" y="14"/>
                    <a:pt x="28" y="13"/>
                  </a:cubicBezTo>
                  <a:cubicBezTo>
                    <a:pt x="31" y="9"/>
                    <a:pt x="40" y="4"/>
                    <a:pt x="40" y="4"/>
                  </a:cubicBezTo>
                  <a:cubicBezTo>
                    <a:pt x="41" y="3"/>
                    <a:pt x="42" y="0"/>
                    <a:pt x="42"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385" name="Group 512"/>
            <p:cNvGrpSpPr>
              <a:grpSpLocks/>
            </p:cNvGrpSpPr>
            <p:nvPr/>
          </p:nvGrpSpPr>
          <p:grpSpPr bwMode="auto">
            <a:xfrm>
              <a:off x="1998663" y="1293813"/>
              <a:ext cx="403225" cy="914400"/>
              <a:chOff x="1369" y="1438"/>
              <a:chExt cx="346" cy="842"/>
            </a:xfrm>
          </p:grpSpPr>
          <p:sp>
            <p:nvSpPr>
              <p:cNvPr id="2386" name="Oval 513"/>
              <p:cNvSpPr>
                <a:spLocks noChangeAspect="1" noChangeArrowheads="1"/>
              </p:cNvSpPr>
              <p:nvPr/>
            </p:nvSpPr>
            <p:spPr bwMode="auto">
              <a:xfrm rot="513213">
                <a:off x="1378" y="1438"/>
                <a:ext cx="43" cy="32"/>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87" name="Oval 514"/>
              <p:cNvSpPr>
                <a:spLocks noChangeAspect="1" noChangeArrowheads="1"/>
              </p:cNvSpPr>
              <p:nvPr/>
            </p:nvSpPr>
            <p:spPr bwMode="auto">
              <a:xfrm rot="-10528868">
                <a:off x="1369" y="1636"/>
                <a:ext cx="42" cy="32"/>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88" name="Oval 515"/>
              <p:cNvSpPr>
                <a:spLocks noChangeAspect="1" noChangeArrowheads="1"/>
              </p:cNvSpPr>
              <p:nvPr/>
            </p:nvSpPr>
            <p:spPr bwMode="auto">
              <a:xfrm rot="513213">
                <a:off x="1414" y="1457"/>
                <a:ext cx="42" cy="32"/>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89" name="Oval 516"/>
              <p:cNvSpPr>
                <a:spLocks noChangeAspect="1" noChangeArrowheads="1"/>
              </p:cNvSpPr>
              <p:nvPr/>
            </p:nvSpPr>
            <p:spPr bwMode="auto">
              <a:xfrm rot="-10528868">
                <a:off x="1400" y="1648"/>
                <a:ext cx="42" cy="32"/>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90" name="Oval 517"/>
              <p:cNvSpPr>
                <a:spLocks noChangeAspect="1" noChangeArrowheads="1"/>
              </p:cNvSpPr>
              <p:nvPr/>
            </p:nvSpPr>
            <p:spPr bwMode="auto">
              <a:xfrm rot="513213">
                <a:off x="1449" y="1483"/>
                <a:ext cx="43" cy="33"/>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91" name="Oval 518"/>
              <p:cNvSpPr>
                <a:spLocks noChangeAspect="1" noChangeArrowheads="1"/>
              </p:cNvSpPr>
              <p:nvPr/>
            </p:nvSpPr>
            <p:spPr bwMode="auto">
              <a:xfrm rot="-10190888">
                <a:off x="1426" y="1667"/>
                <a:ext cx="43" cy="34"/>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92" name="Oval 519"/>
              <p:cNvSpPr>
                <a:spLocks noChangeAspect="1" noChangeArrowheads="1"/>
              </p:cNvSpPr>
              <p:nvPr/>
            </p:nvSpPr>
            <p:spPr bwMode="auto">
              <a:xfrm rot="904698">
                <a:off x="1491" y="1516"/>
                <a:ext cx="42" cy="34"/>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93" name="Oval 520"/>
              <p:cNvSpPr>
                <a:spLocks noChangeAspect="1" noChangeArrowheads="1"/>
              </p:cNvSpPr>
              <p:nvPr/>
            </p:nvSpPr>
            <p:spPr bwMode="auto">
              <a:xfrm rot="-8094470">
                <a:off x="1455" y="1691"/>
                <a:ext cx="43" cy="33"/>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94" name="Oval 521"/>
              <p:cNvSpPr>
                <a:spLocks noChangeAspect="1" noChangeArrowheads="1"/>
              </p:cNvSpPr>
              <p:nvPr/>
            </p:nvSpPr>
            <p:spPr bwMode="auto">
              <a:xfrm rot="1499309">
                <a:off x="1527" y="1551"/>
                <a:ext cx="43" cy="35"/>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95" name="Oval 522"/>
              <p:cNvSpPr>
                <a:spLocks noChangeAspect="1" noChangeArrowheads="1"/>
              </p:cNvSpPr>
              <p:nvPr/>
            </p:nvSpPr>
            <p:spPr bwMode="auto">
              <a:xfrm rot="-7937281">
                <a:off x="1479" y="1726"/>
                <a:ext cx="43" cy="32"/>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96" name="Oval 523"/>
              <p:cNvSpPr>
                <a:spLocks noChangeAspect="1" noChangeArrowheads="1"/>
              </p:cNvSpPr>
              <p:nvPr/>
            </p:nvSpPr>
            <p:spPr bwMode="auto">
              <a:xfrm rot="1950190">
                <a:off x="1561" y="1601"/>
                <a:ext cx="50" cy="35"/>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97" name="Oval 524"/>
              <p:cNvSpPr>
                <a:spLocks noChangeAspect="1" noChangeArrowheads="1"/>
              </p:cNvSpPr>
              <p:nvPr/>
            </p:nvSpPr>
            <p:spPr bwMode="auto">
              <a:xfrm rot="-9070492">
                <a:off x="1499" y="1754"/>
                <a:ext cx="41"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98" name="Oval 525"/>
              <p:cNvSpPr>
                <a:spLocks noChangeAspect="1" noChangeArrowheads="1"/>
              </p:cNvSpPr>
              <p:nvPr/>
            </p:nvSpPr>
            <p:spPr bwMode="auto">
              <a:xfrm rot="2322643">
                <a:off x="1586" y="1654"/>
                <a:ext cx="48" cy="37"/>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99" name="Oval 526"/>
              <p:cNvSpPr>
                <a:spLocks noChangeAspect="1" noChangeArrowheads="1"/>
              </p:cNvSpPr>
              <p:nvPr/>
            </p:nvSpPr>
            <p:spPr bwMode="auto">
              <a:xfrm rot="-7692499">
                <a:off x="1514" y="1795"/>
                <a:ext cx="45" cy="33"/>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00" name="Oval 527"/>
              <p:cNvSpPr>
                <a:spLocks noChangeAspect="1" noChangeArrowheads="1"/>
              </p:cNvSpPr>
              <p:nvPr/>
            </p:nvSpPr>
            <p:spPr bwMode="auto">
              <a:xfrm rot="-6610833">
                <a:off x="1525" y="1831"/>
                <a:ext cx="44" cy="32"/>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01" name="Oval 528"/>
              <p:cNvSpPr>
                <a:spLocks noChangeAspect="1" noChangeArrowheads="1"/>
              </p:cNvSpPr>
              <p:nvPr/>
            </p:nvSpPr>
            <p:spPr bwMode="auto">
              <a:xfrm rot="-6740757">
                <a:off x="1533" y="1871"/>
                <a:ext cx="45" cy="30"/>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02" name="Oval 529"/>
              <p:cNvSpPr>
                <a:spLocks noChangeAspect="1" noChangeArrowheads="1"/>
              </p:cNvSpPr>
              <p:nvPr/>
            </p:nvSpPr>
            <p:spPr bwMode="auto">
              <a:xfrm rot="-7487172">
                <a:off x="1605" y="1701"/>
                <a:ext cx="45" cy="32"/>
              </a:xfrm>
              <a:prstGeom prst="ellipse">
                <a:avLst/>
              </a:prstGeom>
              <a:gradFill rotWithShape="1">
                <a:gsLst>
                  <a:gs pos="0">
                    <a:srgbClr val="5D5DFF"/>
                  </a:gs>
                  <a:gs pos="100000">
                    <a:srgbClr val="9999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03" name="Oval 530"/>
              <p:cNvSpPr>
                <a:spLocks noChangeAspect="1" noChangeArrowheads="1"/>
              </p:cNvSpPr>
              <p:nvPr/>
            </p:nvSpPr>
            <p:spPr bwMode="auto">
              <a:xfrm rot="-5826533">
                <a:off x="1546" y="1913"/>
                <a:ext cx="45" cy="32"/>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04" name="Oval 531"/>
              <p:cNvSpPr>
                <a:spLocks noChangeAspect="1" noChangeArrowheads="1"/>
              </p:cNvSpPr>
              <p:nvPr/>
            </p:nvSpPr>
            <p:spPr bwMode="auto">
              <a:xfrm rot="-6171295">
                <a:off x="1552" y="1957"/>
                <a:ext cx="44" cy="32"/>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05" name="Oval 532"/>
              <p:cNvSpPr>
                <a:spLocks noChangeAspect="1" noChangeArrowheads="1"/>
              </p:cNvSpPr>
              <p:nvPr/>
            </p:nvSpPr>
            <p:spPr bwMode="auto">
              <a:xfrm rot="-6341221">
                <a:off x="1561" y="1995"/>
                <a:ext cx="45" cy="33"/>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06" name="Oval 533"/>
              <p:cNvSpPr>
                <a:spLocks noChangeAspect="1" noChangeArrowheads="1"/>
              </p:cNvSpPr>
              <p:nvPr/>
            </p:nvSpPr>
            <p:spPr bwMode="auto">
              <a:xfrm rot="-5826533">
                <a:off x="1569" y="2037"/>
                <a:ext cx="43" cy="32"/>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07" name="Oval 534"/>
              <p:cNvSpPr>
                <a:spLocks noChangeAspect="1" noChangeArrowheads="1"/>
              </p:cNvSpPr>
              <p:nvPr/>
            </p:nvSpPr>
            <p:spPr bwMode="auto">
              <a:xfrm rot="-5826533">
                <a:off x="1571" y="2076"/>
                <a:ext cx="44" cy="31"/>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08" name="Oval 535"/>
              <p:cNvSpPr>
                <a:spLocks noChangeAspect="1" noChangeArrowheads="1"/>
              </p:cNvSpPr>
              <p:nvPr/>
            </p:nvSpPr>
            <p:spPr bwMode="auto">
              <a:xfrm rot="-5696924">
                <a:off x="1572" y="2120"/>
                <a:ext cx="44" cy="32"/>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09" name="Oval 536"/>
              <p:cNvSpPr>
                <a:spLocks noChangeAspect="1" noChangeArrowheads="1"/>
              </p:cNvSpPr>
              <p:nvPr/>
            </p:nvSpPr>
            <p:spPr bwMode="auto">
              <a:xfrm rot="-6014268">
                <a:off x="1573" y="2159"/>
                <a:ext cx="45" cy="32"/>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10" name="Oval 537"/>
              <p:cNvSpPr>
                <a:spLocks noChangeAspect="1" noChangeArrowheads="1"/>
              </p:cNvSpPr>
              <p:nvPr/>
            </p:nvSpPr>
            <p:spPr bwMode="auto">
              <a:xfrm rot="-4996318">
                <a:off x="1571" y="2201"/>
                <a:ext cx="46" cy="32"/>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11" name="Oval 538"/>
              <p:cNvSpPr>
                <a:spLocks noChangeAspect="1" noChangeArrowheads="1"/>
              </p:cNvSpPr>
              <p:nvPr/>
            </p:nvSpPr>
            <p:spPr bwMode="auto">
              <a:xfrm rot="-6631011">
                <a:off x="1612" y="1741"/>
                <a:ext cx="54" cy="38"/>
              </a:xfrm>
              <a:prstGeom prst="ellipse">
                <a:avLst/>
              </a:prstGeom>
              <a:gradFill rotWithShape="1">
                <a:gsLst>
                  <a:gs pos="0">
                    <a:srgbClr val="5D5DFF"/>
                  </a:gs>
                  <a:gs pos="100000">
                    <a:srgbClr val="9999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12" name="Oval 539"/>
              <p:cNvSpPr>
                <a:spLocks noChangeAspect="1" noChangeArrowheads="1"/>
              </p:cNvSpPr>
              <p:nvPr/>
            </p:nvSpPr>
            <p:spPr bwMode="auto">
              <a:xfrm rot="4249951">
                <a:off x="1624" y="1805"/>
                <a:ext cx="54" cy="35"/>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13" name="Oval 540"/>
              <p:cNvSpPr>
                <a:spLocks noChangeAspect="1" noChangeArrowheads="1"/>
              </p:cNvSpPr>
              <p:nvPr/>
            </p:nvSpPr>
            <p:spPr bwMode="auto">
              <a:xfrm rot="-6138146">
                <a:off x="1636" y="1850"/>
                <a:ext cx="54" cy="38"/>
              </a:xfrm>
              <a:prstGeom prst="ellipse">
                <a:avLst/>
              </a:prstGeom>
              <a:gradFill rotWithShape="1">
                <a:gsLst>
                  <a:gs pos="0">
                    <a:srgbClr val="5D5DFF"/>
                  </a:gs>
                  <a:gs pos="100000">
                    <a:srgbClr val="9999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14" name="Oval 541"/>
              <p:cNvSpPr>
                <a:spLocks noChangeAspect="1" noChangeArrowheads="1"/>
              </p:cNvSpPr>
              <p:nvPr/>
            </p:nvSpPr>
            <p:spPr bwMode="auto">
              <a:xfrm rot="-6314414">
                <a:off x="1647" y="1902"/>
                <a:ext cx="55" cy="37"/>
              </a:xfrm>
              <a:prstGeom prst="ellipse">
                <a:avLst/>
              </a:prstGeom>
              <a:gradFill rotWithShape="1">
                <a:gsLst>
                  <a:gs pos="0">
                    <a:srgbClr val="5D5DFF"/>
                  </a:gs>
                  <a:gs pos="100000">
                    <a:srgbClr val="9999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15" name="Oval 542"/>
              <p:cNvSpPr>
                <a:spLocks noChangeAspect="1" noChangeArrowheads="1"/>
              </p:cNvSpPr>
              <p:nvPr/>
            </p:nvSpPr>
            <p:spPr bwMode="auto">
              <a:xfrm rot="-6456797">
                <a:off x="1657" y="1952"/>
                <a:ext cx="55" cy="37"/>
              </a:xfrm>
              <a:prstGeom prst="ellipse">
                <a:avLst/>
              </a:prstGeom>
              <a:gradFill rotWithShape="1">
                <a:gsLst>
                  <a:gs pos="0">
                    <a:srgbClr val="5D5DFF"/>
                  </a:gs>
                  <a:gs pos="100000">
                    <a:srgbClr val="9999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16" name="Oval 543"/>
              <p:cNvSpPr>
                <a:spLocks noChangeAspect="1" noChangeArrowheads="1"/>
              </p:cNvSpPr>
              <p:nvPr/>
            </p:nvSpPr>
            <p:spPr bwMode="auto">
              <a:xfrm rot="4782236">
                <a:off x="1664" y="2018"/>
                <a:ext cx="54" cy="38"/>
              </a:xfrm>
              <a:prstGeom prst="ellipse">
                <a:avLst/>
              </a:prstGeom>
              <a:gradFill rotWithShape="1">
                <a:gsLst>
                  <a:gs pos="0">
                    <a:srgbClr val="9999FF"/>
                  </a:gs>
                  <a:gs pos="100000">
                    <a:srgbClr val="5D5DFF"/>
                  </a:gs>
                </a:gsLst>
                <a:lin ang="2700000" scaled="1"/>
              </a:gradFill>
              <a:ln w="9525">
                <a:solidFill>
                  <a:srgbClr val="9999FF"/>
                </a:solidFill>
                <a:round/>
                <a:headEnd/>
                <a:tailEnd/>
              </a:ln>
            </p:spPr>
            <p:txBody>
              <a:bodyPr rot="10800000"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17" name="Oval 544"/>
              <p:cNvSpPr>
                <a:spLocks noChangeAspect="1" noChangeArrowheads="1"/>
              </p:cNvSpPr>
              <p:nvPr/>
            </p:nvSpPr>
            <p:spPr bwMode="auto">
              <a:xfrm rot="-5779585">
                <a:off x="1669" y="2066"/>
                <a:ext cx="54" cy="38"/>
              </a:xfrm>
              <a:prstGeom prst="ellipse">
                <a:avLst/>
              </a:prstGeom>
              <a:gradFill rotWithShape="1">
                <a:gsLst>
                  <a:gs pos="0">
                    <a:srgbClr val="5D5DFF"/>
                  </a:gs>
                  <a:gs pos="100000">
                    <a:srgbClr val="9999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18" name="Oval 545"/>
              <p:cNvSpPr>
                <a:spLocks noChangeAspect="1" noChangeArrowheads="1"/>
              </p:cNvSpPr>
              <p:nvPr/>
            </p:nvSpPr>
            <p:spPr bwMode="auto">
              <a:xfrm rot="-5974307">
                <a:off x="1668" y="2125"/>
                <a:ext cx="55" cy="38"/>
              </a:xfrm>
              <a:prstGeom prst="ellipse">
                <a:avLst/>
              </a:prstGeom>
              <a:gradFill rotWithShape="1">
                <a:gsLst>
                  <a:gs pos="0">
                    <a:srgbClr val="5D5DFF"/>
                  </a:gs>
                  <a:gs pos="100000">
                    <a:srgbClr val="9999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19" name="Oval 546"/>
              <p:cNvSpPr>
                <a:spLocks noChangeAspect="1" noChangeArrowheads="1"/>
              </p:cNvSpPr>
              <p:nvPr/>
            </p:nvSpPr>
            <p:spPr bwMode="auto">
              <a:xfrm rot="-5974307">
                <a:off x="1669" y="2179"/>
                <a:ext cx="53" cy="38"/>
              </a:xfrm>
              <a:prstGeom prst="ellipse">
                <a:avLst/>
              </a:prstGeom>
              <a:gradFill rotWithShape="1">
                <a:gsLst>
                  <a:gs pos="0">
                    <a:srgbClr val="5D5DFF"/>
                  </a:gs>
                  <a:gs pos="100000">
                    <a:srgbClr val="9999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20" name="Oval 547"/>
              <p:cNvSpPr>
                <a:spLocks noChangeAspect="1" noChangeArrowheads="1"/>
              </p:cNvSpPr>
              <p:nvPr/>
            </p:nvSpPr>
            <p:spPr bwMode="auto">
              <a:xfrm rot="-5974307">
                <a:off x="1668" y="2234"/>
                <a:ext cx="55" cy="38"/>
              </a:xfrm>
              <a:prstGeom prst="ellipse">
                <a:avLst/>
              </a:prstGeom>
              <a:gradFill rotWithShape="1">
                <a:gsLst>
                  <a:gs pos="0">
                    <a:srgbClr val="5D5DFF"/>
                  </a:gs>
                  <a:gs pos="100000">
                    <a:srgbClr val="9999FF"/>
                  </a:gs>
                </a:gsLst>
                <a:lin ang="2700000" scaled="1"/>
              </a:gradFill>
              <a:ln w="9525">
                <a:solidFill>
                  <a:srgbClr val="9999FF"/>
                </a:solidFill>
                <a:round/>
                <a:headEnd/>
                <a:tailEnd/>
              </a:ln>
            </p:spPr>
            <p:txBody>
              <a:bodyPr vert="eaVert"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eaLnBrk="1" fontAlgn="base" hangingPunct="1">
                  <a:spcBef>
                    <a:spcPct val="0"/>
                  </a:spcBef>
                  <a:spcAft>
                    <a:spcPct val="0"/>
                  </a:spcAft>
                </a:pPr>
                <a:endParaRPr lang="ja-JP" altLang="ja-JP"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421" name="Freeform 548"/>
            <p:cNvSpPr>
              <a:spLocks noChangeAspect="1"/>
            </p:cNvSpPr>
            <p:nvPr/>
          </p:nvSpPr>
          <p:spPr bwMode="auto">
            <a:xfrm>
              <a:off x="2244725" y="1597025"/>
              <a:ext cx="31750" cy="50800"/>
            </a:xfrm>
            <a:custGeom>
              <a:avLst/>
              <a:gdLst>
                <a:gd name="T0" fmla="*/ 1487426 w 35"/>
                <a:gd name="T1" fmla="*/ 0 h 56"/>
                <a:gd name="T2" fmla="*/ 0 w 35"/>
                <a:gd name="T3" fmla="*/ 1487426 h 56"/>
                <a:gd name="T4" fmla="*/ 0 60000 65536"/>
                <a:gd name="T5" fmla="*/ 0 60000 65536"/>
                <a:gd name="T6" fmla="*/ 0 w 35"/>
                <a:gd name="T7" fmla="*/ 0 h 56"/>
                <a:gd name="T8" fmla="*/ 35 w 35"/>
                <a:gd name="T9" fmla="*/ 56 h 56"/>
              </a:gdLst>
              <a:ahLst/>
              <a:cxnLst>
                <a:cxn ang="T4">
                  <a:pos x="T0" y="T1"/>
                </a:cxn>
                <a:cxn ang="T5">
                  <a:pos x="T2" y="T3"/>
                </a:cxn>
              </a:cxnLst>
              <a:rect l="T6" t="T7" r="T8" b="T9"/>
              <a:pathLst>
                <a:path w="35" h="56">
                  <a:moveTo>
                    <a:pt x="35" y="0"/>
                  </a:moveTo>
                  <a:cubicBezTo>
                    <a:pt x="24" y="19"/>
                    <a:pt x="12" y="38"/>
                    <a:pt x="0" y="56"/>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22" name="Freeform 549"/>
            <p:cNvSpPr>
              <a:spLocks noChangeAspect="1"/>
            </p:cNvSpPr>
            <p:nvPr/>
          </p:nvSpPr>
          <p:spPr bwMode="auto">
            <a:xfrm>
              <a:off x="2266950" y="1611313"/>
              <a:ext cx="22225" cy="74613"/>
            </a:xfrm>
            <a:custGeom>
              <a:avLst/>
              <a:gdLst>
                <a:gd name="T0" fmla="*/ 1143863 w 25"/>
                <a:gd name="T1" fmla="*/ 0 h 83"/>
                <a:gd name="T2" fmla="*/ 1143863 w 25"/>
                <a:gd name="T3" fmla="*/ 1321864 h 83"/>
                <a:gd name="T4" fmla="*/ 1143863 w 25"/>
                <a:gd name="T5" fmla="*/ 1321864 h 83"/>
                <a:gd name="T6" fmla="*/ 1143863 w 25"/>
                <a:gd name="T7" fmla="*/ 1321864 h 83"/>
                <a:gd name="T8" fmla="*/ 0 w 25"/>
                <a:gd name="T9" fmla="*/ 1321864 h 83"/>
                <a:gd name="T10" fmla="*/ 0 60000 65536"/>
                <a:gd name="T11" fmla="*/ 0 60000 65536"/>
                <a:gd name="T12" fmla="*/ 0 60000 65536"/>
                <a:gd name="T13" fmla="*/ 0 60000 65536"/>
                <a:gd name="T14" fmla="*/ 0 60000 65536"/>
                <a:gd name="T15" fmla="*/ 0 w 25"/>
                <a:gd name="T16" fmla="*/ 0 h 83"/>
                <a:gd name="T17" fmla="*/ 25 w 25"/>
                <a:gd name="T18" fmla="*/ 83 h 83"/>
              </a:gdLst>
              <a:ahLst/>
              <a:cxnLst>
                <a:cxn ang="T10">
                  <a:pos x="T0" y="T1"/>
                </a:cxn>
                <a:cxn ang="T11">
                  <a:pos x="T2" y="T3"/>
                </a:cxn>
                <a:cxn ang="T12">
                  <a:pos x="T4" y="T5"/>
                </a:cxn>
                <a:cxn ang="T13">
                  <a:pos x="T6" y="T7"/>
                </a:cxn>
                <a:cxn ang="T14">
                  <a:pos x="T8" y="T9"/>
                </a:cxn>
              </a:cxnLst>
              <a:rect l="T15" t="T16" r="T17" b="T18"/>
              <a:pathLst>
                <a:path w="25" h="83">
                  <a:moveTo>
                    <a:pt x="22" y="0"/>
                  </a:moveTo>
                  <a:cubicBezTo>
                    <a:pt x="25" y="13"/>
                    <a:pt x="19" y="19"/>
                    <a:pt x="14" y="30"/>
                  </a:cubicBezTo>
                  <a:cubicBezTo>
                    <a:pt x="13" y="36"/>
                    <a:pt x="12" y="42"/>
                    <a:pt x="10" y="48"/>
                  </a:cubicBezTo>
                  <a:cubicBezTo>
                    <a:pt x="9" y="51"/>
                    <a:pt x="6" y="58"/>
                    <a:pt x="6" y="58"/>
                  </a:cubicBezTo>
                  <a:cubicBezTo>
                    <a:pt x="5" y="66"/>
                    <a:pt x="0" y="75"/>
                    <a:pt x="0" y="83"/>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23" name="Freeform 550"/>
            <p:cNvSpPr>
              <a:spLocks noChangeAspect="1"/>
            </p:cNvSpPr>
            <p:nvPr/>
          </p:nvSpPr>
          <p:spPr bwMode="auto">
            <a:xfrm>
              <a:off x="2208213" y="1658938"/>
              <a:ext cx="20637" cy="65088"/>
            </a:xfrm>
            <a:custGeom>
              <a:avLst/>
              <a:gdLst>
                <a:gd name="T0" fmla="*/ 0 w 22"/>
                <a:gd name="T1" fmla="*/ 1705146 h 71"/>
                <a:gd name="T2" fmla="*/ 2299845 w 22"/>
                <a:gd name="T3" fmla="*/ 1705146 h 71"/>
                <a:gd name="T4" fmla="*/ 2299845 w 22"/>
                <a:gd name="T5" fmla="*/ 0 h 71"/>
                <a:gd name="T6" fmla="*/ 0 60000 65536"/>
                <a:gd name="T7" fmla="*/ 0 60000 65536"/>
                <a:gd name="T8" fmla="*/ 0 60000 65536"/>
                <a:gd name="T9" fmla="*/ 0 w 22"/>
                <a:gd name="T10" fmla="*/ 0 h 71"/>
                <a:gd name="T11" fmla="*/ 22 w 22"/>
                <a:gd name="T12" fmla="*/ 71 h 71"/>
              </a:gdLst>
              <a:ahLst/>
              <a:cxnLst>
                <a:cxn ang="T6">
                  <a:pos x="T0" y="T1"/>
                </a:cxn>
                <a:cxn ang="T7">
                  <a:pos x="T2" y="T3"/>
                </a:cxn>
                <a:cxn ang="T8">
                  <a:pos x="T4" y="T5"/>
                </a:cxn>
              </a:cxnLst>
              <a:rect l="T9" t="T10" r="T11" b="T12"/>
              <a:pathLst>
                <a:path w="22" h="71">
                  <a:moveTo>
                    <a:pt x="0" y="71"/>
                  </a:moveTo>
                  <a:cubicBezTo>
                    <a:pt x="4" y="66"/>
                    <a:pt x="8" y="58"/>
                    <a:pt x="14" y="56"/>
                  </a:cubicBezTo>
                  <a:cubicBezTo>
                    <a:pt x="21" y="42"/>
                    <a:pt x="22" y="16"/>
                    <a:pt x="22"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24" name="Freeform 551"/>
            <p:cNvSpPr>
              <a:spLocks noChangeAspect="1"/>
            </p:cNvSpPr>
            <p:nvPr/>
          </p:nvSpPr>
          <p:spPr bwMode="auto">
            <a:xfrm>
              <a:off x="2216150" y="1693863"/>
              <a:ext cx="36512" cy="50800"/>
            </a:xfrm>
            <a:custGeom>
              <a:avLst/>
              <a:gdLst>
                <a:gd name="T0" fmla="*/ 0 w 41"/>
                <a:gd name="T1" fmla="*/ 1487426 h 56"/>
                <a:gd name="T2" fmla="*/ 1170043 w 41"/>
                <a:gd name="T3" fmla="*/ 1487426 h 56"/>
                <a:gd name="T4" fmla="*/ 1170043 w 41"/>
                <a:gd name="T5" fmla="*/ 1487426 h 56"/>
                <a:gd name="T6" fmla="*/ 1170043 w 41"/>
                <a:gd name="T7" fmla="*/ 1487426 h 56"/>
                <a:gd name="T8" fmla="*/ 1170043 w 41"/>
                <a:gd name="T9" fmla="*/ 0 h 56"/>
                <a:gd name="T10" fmla="*/ 0 60000 65536"/>
                <a:gd name="T11" fmla="*/ 0 60000 65536"/>
                <a:gd name="T12" fmla="*/ 0 60000 65536"/>
                <a:gd name="T13" fmla="*/ 0 60000 65536"/>
                <a:gd name="T14" fmla="*/ 0 60000 65536"/>
                <a:gd name="T15" fmla="*/ 0 w 41"/>
                <a:gd name="T16" fmla="*/ 0 h 56"/>
                <a:gd name="T17" fmla="*/ 41 w 41"/>
                <a:gd name="T18" fmla="*/ 56 h 56"/>
              </a:gdLst>
              <a:ahLst/>
              <a:cxnLst>
                <a:cxn ang="T10">
                  <a:pos x="T0" y="T1"/>
                </a:cxn>
                <a:cxn ang="T11">
                  <a:pos x="T2" y="T3"/>
                </a:cxn>
                <a:cxn ang="T12">
                  <a:pos x="T4" y="T5"/>
                </a:cxn>
                <a:cxn ang="T13">
                  <a:pos x="T6" y="T7"/>
                </a:cxn>
                <a:cxn ang="T14">
                  <a:pos x="T8" y="T9"/>
                </a:cxn>
              </a:cxnLst>
              <a:rect l="T15" t="T16" r="T17" b="T18"/>
              <a:pathLst>
                <a:path w="41" h="56">
                  <a:moveTo>
                    <a:pt x="0" y="56"/>
                  </a:moveTo>
                  <a:cubicBezTo>
                    <a:pt x="4" y="51"/>
                    <a:pt x="3" y="47"/>
                    <a:pt x="8" y="43"/>
                  </a:cubicBezTo>
                  <a:cubicBezTo>
                    <a:pt x="9" y="36"/>
                    <a:pt x="10" y="29"/>
                    <a:pt x="16" y="25"/>
                  </a:cubicBezTo>
                  <a:cubicBezTo>
                    <a:pt x="25" y="10"/>
                    <a:pt x="19" y="13"/>
                    <a:pt x="30" y="11"/>
                  </a:cubicBezTo>
                  <a:cubicBezTo>
                    <a:pt x="33" y="6"/>
                    <a:pt x="37" y="4"/>
                    <a:pt x="41"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25" name="Freeform 552"/>
            <p:cNvSpPr>
              <a:spLocks noChangeAspect="1"/>
            </p:cNvSpPr>
            <p:nvPr/>
          </p:nvSpPr>
          <p:spPr bwMode="auto">
            <a:xfrm>
              <a:off x="2255838" y="1658938"/>
              <a:ext cx="39687" cy="41275"/>
            </a:xfrm>
            <a:custGeom>
              <a:avLst/>
              <a:gdLst>
                <a:gd name="T0" fmla="*/ 1862345 w 43"/>
                <a:gd name="T1" fmla="*/ 0 h 45"/>
                <a:gd name="T2" fmla="*/ 1862345 w 43"/>
                <a:gd name="T3" fmla="*/ 1717199 h 45"/>
                <a:gd name="T4" fmla="*/ 0 w 43"/>
                <a:gd name="T5" fmla="*/ 1717199 h 45"/>
                <a:gd name="T6" fmla="*/ 0 60000 65536"/>
                <a:gd name="T7" fmla="*/ 0 60000 65536"/>
                <a:gd name="T8" fmla="*/ 0 60000 65536"/>
                <a:gd name="T9" fmla="*/ 0 w 43"/>
                <a:gd name="T10" fmla="*/ 0 h 45"/>
                <a:gd name="T11" fmla="*/ 43 w 43"/>
                <a:gd name="T12" fmla="*/ 45 h 45"/>
              </a:gdLst>
              <a:ahLst/>
              <a:cxnLst>
                <a:cxn ang="T6">
                  <a:pos x="T0" y="T1"/>
                </a:cxn>
                <a:cxn ang="T7">
                  <a:pos x="T2" y="T3"/>
                </a:cxn>
                <a:cxn ang="T8">
                  <a:pos x="T4" y="T5"/>
                </a:cxn>
              </a:cxnLst>
              <a:rect l="T9" t="T10" r="T11" b="T12"/>
              <a:pathLst>
                <a:path w="43" h="45">
                  <a:moveTo>
                    <a:pt x="43" y="0"/>
                  </a:moveTo>
                  <a:cubicBezTo>
                    <a:pt x="40" y="9"/>
                    <a:pt x="35" y="14"/>
                    <a:pt x="30" y="21"/>
                  </a:cubicBezTo>
                  <a:cubicBezTo>
                    <a:pt x="27" y="38"/>
                    <a:pt x="12" y="37"/>
                    <a:pt x="0" y="4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26" name="Freeform 553"/>
            <p:cNvSpPr>
              <a:spLocks noChangeAspect="1"/>
            </p:cNvSpPr>
            <p:nvPr/>
          </p:nvSpPr>
          <p:spPr bwMode="auto">
            <a:xfrm>
              <a:off x="2279650" y="1673225"/>
              <a:ext cx="26987" cy="88900"/>
            </a:xfrm>
            <a:custGeom>
              <a:avLst/>
              <a:gdLst>
                <a:gd name="T0" fmla="*/ 871092 w 31"/>
                <a:gd name="T1" fmla="*/ 0 h 99"/>
                <a:gd name="T2" fmla="*/ 871092 w 31"/>
                <a:gd name="T3" fmla="*/ 1303517 h 99"/>
                <a:gd name="T4" fmla="*/ 871092 w 31"/>
                <a:gd name="T5" fmla="*/ 1303517 h 99"/>
                <a:gd name="T6" fmla="*/ 871092 w 31"/>
                <a:gd name="T7" fmla="*/ 1303517 h 99"/>
                <a:gd name="T8" fmla="*/ 0 w 31"/>
                <a:gd name="T9" fmla="*/ 1303517 h 99"/>
                <a:gd name="T10" fmla="*/ 0 60000 65536"/>
                <a:gd name="T11" fmla="*/ 0 60000 65536"/>
                <a:gd name="T12" fmla="*/ 0 60000 65536"/>
                <a:gd name="T13" fmla="*/ 0 60000 65536"/>
                <a:gd name="T14" fmla="*/ 0 60000 65536"/>
                <a:gd name="T15" fmla="*/ 0 w 31"/>
                <a:gd name="T16" fmla="*/ 0 h 99"/>
                <a:gd name="T17" fmla="*/ 31 w 31"/>
                <a:gd name="T18" fmla="*/ 99 h 99"/>
              </a:gdLst>
              <a:ahLst/>
              <a:cxnLst>
                <a:cxn ang="T10">
                  <a:pos x="T0" y="T1"/>
                </a:cxn>
                <a:cxn ang="T11">
                  <a:pos x="T2" y="T3"/>
                </a:cxn>
                <a:cxn ang="T12">
                  <a:pos x="T4" y="T5"/>
                </a:cxn>
                <a:cxn ang="T13">
                  <a:pos x="T6" y="T7"/>
                </a:cxn>
                <a:cxn ang="T14">
                  <a:pos x="T8" y="T9"/>
                </a:cxn>
              </a:cxnLst>
              <a:rect l="T15" t="T16" r="T17" b="T18"/>
              <a:pathLst>
                <a:path w="31" h="99">
                  <a:moveTo>
                    <a:pt x="31" y="0"/>
                  </a:moveTo>
                  <a:cubicBezTo>
                    <a:pt x="28" y="7"/>
                    <a:pt x="24" y="13"/>
                    <a:pt x="20" y="19"/>
                  </a:cubicBezTo>
                  <a:cubicBezTo>
                    <a:pt x="18" y="22"/>
                    <a:pt x="16" y="27"/>
                    <a:pt x="16" y="27"/>
                  </a:cubicBezTo>
                  <a:cubicBezTo>
                    <a:pt x="13" y="40"/>
                    <a:pt x="10" y="54"/>
                    <a:pt x="5" y="66"/>
                  </a:cubicBezTo>
                  <a:cubicBezTo>
                    <a:pt x="4" y="78"/>
                    <a:pt x="0" y="87"/>
                    <a:pt x="0" y="99"/>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27" name="Freeform 554"/>
            <p:cNvSpPr>
              <a:spLocks noChangeAspect="1"/>
            </p:cNvSpPr>
            <p:nvPr/>
          </p:nvSpPr>
          <p:spPr bwMode="auto">
            <a:xfrm>
              <a:off x="2217738" y="1704975"/>
              <a:ext cx="31750" cy="65088"/>
            </a:xfrm>
            <a:custGeom>
              <a:avLst/>
              <a:gdLst>
                <a:gd name="T0" fmla="*/ 0 w 35"/>
                <a:gd name="T1" fmla="*/ 2050432 h 70"/>
                <a:gd name="T2" fmla="*/ 1487426 w 35"/>
                <a:gd name="T3" fmla="*/ 2050432 h 70"/>
                <a:gd name="T4" fmla="*/ 1487426 w 35"/>
                <a:gd name="T5" fmla="*/ 2050432 h 70"/>
                <a:gd name="T6" fmla="*/ 1487426 w 35"/>
                <a:gd name="T7" fmla="*/ 2050432 h 70"/>
                <a:gd name="T8" fmla="*/ 1487426 w 35"/>
                <a:gd name="T9" fmla="*/ 0 h 70"/>
                <a:gd name="T10" fmla="*/ 0 60000 65536"/>
                <a:gd name="T11" fmla="*/ 0 60000 65536"/>
                <a:gd name="T12" fmla="*/ 0 60000 65536"/>
                <a:gd name="T13" fmla="*/ 0 60000 65536"/>
                <a:gd name="T14" fmla="*/ 0 60000 65536"/>
                <a:gd name="T15" fmla="*/ 0 w 35"/>
                <a:gd name="T16" fmla="*/ 0 h 70"/>
                <a:gd name="T17" fmla="*/ 35 w 35"/>
                <a:gd name="T18" fmla="*/ 70 h 70"/>
              </a:gdLst>
              <a:ahLst/>
              <a:cxnLst>
                <a:cxn ang="T10">
                  <a:pos x="T0" y="T1"/>
                </a:cxn>
                <a:cxn ang="T11">
                  <a:pos x="T2" y="T3"/>
                </a:cxn>
                <a:cxn ang="T12">
                  <a:pos x="T4" y="T5"/>
                </a:cxn>
                <a:cxn ang="T13">
                  <a:pos x="T6" y="T7"/>
                </a:cxn>
                <a:cxn ang="T14">
                  <a:pos x="T8" y="T9"/>
                </a:cxn>
              </a:cxnLst>
              <a:rect l="T15" t="T16" r="T17" b="T18"/>
              <a:pathLst>
                <a:path w="35" h="70">
                  <a:moveTo>
                    <a:pt x="0" y="70"/>
                  </a:moveTo>
                  <a:cubicBezTo>
                    <a:pt x="4" y="66"/>
                    <a:pt x="8" y="61"/>
                    <a:pt x="11" y="56"/>
                  </a:cubicBezTo>
                  <a:cubicBezTo>
                    <a:pt x="13" y="53"/>
                    <a:pt x="15" y="48"/>
                    <a:pt x="15" y="48"/>
                  </a:cubicBezTo>
                  <a:cubicBezTo>
                    <a:pt x="18" y="34"/>
                    <a:pt x="25" y="24"/>
                    <a:pt x="31" y="12"/>
                  </a:cubicBezTo>
                  <a:cubicBezTo>
                    <a:pt x="32" y="9"/>
                    <a:pt x="35" y="3"/>
                    <a:pt x="35"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28" name="Freeform 555"/>
            <p:cNvSpPr>
              <a:spLocks noChangeAspect="1"/>
            </p:cNvSpPr>
            <p:nvPr/>
          </p:nvSpPr>
          <p:spPr bwMode="auto">
            <a:xfrm>
              <a:off x="2225675" y="1751013"/>
              <a:ext cx="50800" cy="28575"/>
            </a:xfrm>
            <a:custGeom>
              <a:avLst/>
              <a:gdLst>
                <a:gd name="T0" fmla="*/ 0 w 53"/>
                <a:gd name="T1" fmla="*/ 1212056 h 32"/>
                <a:gd name="T2" fmla="*/ 3042939 w 53"/>
                <a:gd name="T3" fmla="*/ 1212056 h 32"/>
                <a:gd name="T4" fmla="*/ 3042939 w 53"/>
                <a:gd name="T5" fmla="*/ 1212056 h 32"/>
                <a:gd name="T6" fmla="*/ 3042939 w 53"/>
                <a:gd name="T7" fmla="*/ 0 h 32"/>
                <a:gd name="T8" fmla="*/ 0 60000 65536"/>
                <a:gd name="T9" fmla="*/ 0 60000 65536"/>
                <a:gd name="T10" fmla="*/ 0 60000 65536"/>
                <a:gd name="T11" fmla="*/ 0 60000 65536"/>
                <a:gd name="T12" fmla="*/ 0 w 53"/>
                <a:gd name="T13" fmla="*/ 0 h 32"/>
                <a:gd name="T14" fmla="*/ 53 w 53"/>
                <a:gd name="T15" fmla="*/ 32 h 32"/>
              </a:gdLst>
              <a:ahLst/>
              <a:cxnLst>
                <a:cxn ang="T8">
                  <a:pos x="T0" y="T1"/>
                </a:cxn>
                <a:cxn ang="T9">
                  <a:pos x="T2" y="T3"/>
                </a:cxn>
                <a:cxn ang="T10">
                  <a:pos x="T4" y="T5"/>
                </a:cxn>
                <a:cxn ang="T11">
                  <a:pos x="T6" y="T7"/>
                </a:cxn>
              </a:cxnLst>
              <a:rect l="T12" t="T13" r="T14" b="T15"/>
              <a:pathLst>
                <a:path w="53" h="32">
                  <a:moveTo>
                    <a:pt x="0" y="32"/>
                  </a:moveTo>
                  <a:cubicBezTo>
                    <a:pt x="7" y="31"/>
                    <a:pt x="16" y="19"/>
                    <a:pt x="21" y="13"/>
                  </a:cubicBezTo>
                  <a:cubicBezTo>
                    <a:pt x="10" y="8"/>
                    <a:pt x="37" y="8"/>
                    <a:pt x="43" y="7"/>
                  </a:cubicBezTo>
                  <a:cubicBezTo>
                    <a:pt x="47" y="5"/>
                    <a:pt x="50" y="0"/>
                    <a:pt x="53"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29" name="Freeform 556"/>
            <p:cNvSpPr>
              <a:spLocks noChangeAspect="1"/>
            </p:cNvSpPr>
            <p:nvPr/>
          </p:nvSpPr>
          <p:spPr bwMode="auto">
            <a:xfrm>
              <a:off x="2273300" y="1706563"/>
              <a:ext cx="38100" cy="52388"/>
            </a:xfrm>
            <a:custGeom>
              <a:avLst/>
              <a:gdLst>
                <a:gd name="T0" fmla="*/ 2804762 w 40"/>
                <a:gd name="T1" fmla="*/ 0 h 58"/>
                <a:gd name="T2" fmla="*/ 2804762 w 40"/>
                <a:gd name="T3" fmla="*/ 1406201 h 58"/>
                <a:gd name="T4" fmla="*/ 2804762 w 40"/>
                <a:gd name="T5" fmla="*/ 1406201 h 58"/>
                <a:gd name="T6" fmla="*/ 0 w 40"/>
                <a:gd name="T7" fmla="*/ 1406201 h 58"/>
                <a:gd name="T8" fmla="*/ 0 60000 65536"/>
                <a:gd name="T9" fmla="*/ 0 60000 65536"/>
                <a:gd name="T10" fmla="*/ 0 60000 65536"/>
                <a:gd name="T11" fmla="*/ 0 60000 65536"/>
                <a:gd name="T12" fmla="*/ 0 w 40"/>
                <a:gd name="T13" fmla="*/ 0 h 58"/>
                <a:gd name="T14" fmla="*/ 40 w 40"/>
                <a:gd name="T15" fmla="*/ 58 h 58"/>
              </a:gdLst>
              <a:ahLst/>
              <a:cxnLst>
                <a:cxn ang="T8">
                  <a:pos x="T0" y="T1"/>
                </a:cxn>
                <a:cxn ang="T9">
                  <a:pos x="T2" y="T3"/>
                </a:cxn>
                <a:cxn ang="T10">
                  <a:pos x="T4" y="T5"/>
                </a:cxn>
                <a:cxn ang="T11">
                  <a:pos x="T6" y="T7"/>
                </a:cxn>
              </a:cxnLst>
              <a:rect l="T12" t="T13" r="T14" b="T15"/>
              <a:pathLst>
                <a:path w="40" h="58">
                  <a:moveTo>
                    <a:pt x="40" y="0"/>
                  </a:moveTo>
                  <a:cubicBezTo>
                    <a:pt x="37" y="8"/>
                    <a:pt x="38" y="13"/>
                    <a:pt x="30" y="18"/>
                  </a:cubicBezTo>
                  <a:cubicBezTo>
                    <a:pt x="24" y="28"/>
                    <a:pt x="16" y="44"/>
                    <a:pt x="6" y="50"/>
                  </a:cubicBezTo>
                  <a:cubicBezTo>
                    <a:pt x="2" y="56"/>
                    <a:pt x="4" y="54"/>
                    <a:pt x="0" y="58"/>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30" name="Freeform 557"/>
            <p:cNvSpPr>
              <a:spLocks noChangeAspect="1"/>
            </p:cNvSpPr>
            <p:nvPr/>
          </p:nvSpPr>
          <p:spPr bwMode="auto">
            <a:xfrm>
              <a:off x="2287588" y="1728788"/>
              <a:ext cx="34925" cy="73025"/>
            </a:xfrm>
            <a:custGeom>
              <a:avLst/>
              <a:gdLst>
                <a:gd name="T0" fmla="*/ 904993 w 40"/>
                <a:gd name="T1" fmla="*/ 0 h 80"/>
                <a:gd name="T2" fmla="*/ 904993 w 40"/>
                <a:gd name="T3" fmla="*/ 1612916 h 80"/>
                <a:gd name="T4" fmla="*/ 904993 w 40"/>
                <a:gd name="T5" fmla="*/ 1612916 h 80"/>
                <a:gd name="T6" fmla="*/ 904993 w 40"/>
                <a:gd name="T7" fmla="*/ 1612916 h 80"/>
                <a:gd name="T8" fmla="*/ 904993 w 40"/>
                <a:gd name="T9" fmla="*/ 1612916 h 80"/>
                <a:gd name="T10" fmla="*/ 0 w 40"/>
                <a:gd name="T11" fmla="*/ 1612916 h 80"/>
                <a:gd name="T12" fmla="*/ 0 60000 65536"/>
                <a:gd name="T13" fmla="*/ 0 60000 65536"/>
                <a:gd name="T14" fmla="*/ 0 60000 65536"/>
                <a:gd name="T15" fmla="*/ 0 60000 65536"/>
                <a:gd name="T16" fmla="*/ 0 60000 65536"/>
                <a:gd name="T17" fmla="*/ 0 60000 65536"/>
                <a:gd name="T18" fmla="*/ 0 w 40"/>
                <a:gd name="T19" fmla="*/ 0 h 80"/>
                <a:gd name="T20" fmla="*/ 40 w 40"/>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40" h="80">
                  <a:moveTo>
                    <a:pt x="40" y="0"/>
                  </a:moveTo>
                  <a:cubicBezTo>
                    <a:pt x="30" y="6"/>
                    <a:pt x="29" y="22"/>
                    <a:pt x="22" y="31"/>
                  </a:cubicBezTo>
                  <a:cubicBezTo>
                    <a:pt x="21" y="39"/>
                    <a:pt x="19" y="45"/>
                    <a:pt x="14" y="51"/>
                  </a:cubicBezTo>
                  <a:cubicBezTo>
                    <a:pt x="13" y="57"/>
                    <a:pt x="10" y="62"/>
                    <a:pt x="6" y="67"/>
                  </a:cubicBezTo>
                  <a:cubicBezTo>
                    <a:pt x="3" y="80"/>
                    <a:pt x="8" y="64"/>
                    <a:pt x="1" y="75"/>
                  </a:cubicBezTo>
                  <a:cubicBezTo>
                    <a:pt x="0" y="76"/>
                    <a:pt x="0" y="80"/>
                    <a:pt x="0" y="8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31" name="Freeform 558"/>
            <p:cNvSpPr>
              <a:spLocks noChangeAspect="1"/>
            </p:cNvSpPr>
            <p:nvPr/>
          </p:nvSpPr>
          <p:spPr bwMode="auto">
            <a:xfrm>
              <a:off x="2236788" y="1754188"/>
              <a:ext cx="34925" cy="57150"/>
            </a:xfrm>
            <a:custGeom>
              <a:avLst/>
              <a:gdLst>
                <a:gd name="T0" fmla="*/ 0 w 37"/>
                <a:gd name="T1" fmla="*/ 990806 h 65"/>
                <a:gd name="T2" fmla="*/ 2493459 w 37"/>
                <a:gd name="T3" fmla="*/ 990806 h 65"/>
                <a:gd name="T4" fmla="*/ 2493459 w 37"/>
                <a:gd name="T5" fmla="*/ 990806 h 65"/>
                <a:gd name="T6" fmla="*/ 2493459 w 37"/>
                <a:gd name="T7" fmla="*/ 0 h 65"/>
                <a:gd name="T8" fmla="*/ 0 60000 65536"/>
                <a:gd name="T9" fmla="*/ 0 60000 65536"/>
                <a:gd name="T10" fmla="*/ 0 60000 65536"/>
                <a:gd name="T11" fmla="*/ 0 60000 65536"/>
                <a:gd name="T12" fmla="*/ 0 w 37"/>
                <a:gd name="T13" fmla="*/ 0 h 65"/>
                <a:gd name="T14" fmla="*/ 37 w 37"/>
                <a:gd name="T15" fmla="*/ 65 h 65"/>
              </a:gdLst>
              <a:ahLst/>
              <a:cxnLst>
                <a:cxn ang="T8">
                  <a:pos x="T0" y="T1"/>
                </a:cxn>
                <a:cxn ang="T9">
                  <a:pos x="T2" y="T3"/>
                </a:cxn>
                <a:cxn ang="T10">
                  <a:pos x="T4" y="T5"/>
                </a:cxn>
                <a:cxn ang="T11">
                  <a:pos x="T6" y="T7"/>
                </a:cxn>
              </a:cxnLst>
              <a:rect l="T12" t="T13" r="T14" b="T15"/>
              <a:pathLst>
                <a:path w="37" h="65">
                  <a:moveTo>
                    <a:pt x="0" y="65"/>
                  </a:moveTo>
                  <a:cubicBezTo>
                    <a:pt x="11" y="63"/>
                    <a:pt x="12" y="58"/>
                    <a:pt x="19" y="49"/>
                  </a:cubicBezTo>
                  <a:cubicBezTo>
                    <a:pt x="22" y="45"/>
                    <a:pt x="26" y="37"/>
                    <a:pt x="26" y="37"/>
                  </a:cubicBezTo>
                  <a:cubicBezTo>
                    <a:pt x="29" y="24"/>
                    <a:pt x="30" y="11"/>
                    <a:pt x="37"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32" name="Freeform 559"/>
            <p:cNvSpPr>
              <a:spLocks noChangeAspect="1"/>
            </p:cNvSpPr>
            <p:nvPr/>
          </p:nvSpPr>
          <p:spPr bwMode="auto">
            <a:xfrm>
              <a:off x="2241550" y="1797050"/>
              <a:ext cx="49212" cy="36513"/>
            </a:xfrm>
            <a:custGeom>
              <a:avLst/>
              <a:gdLst>
                <a:gd name="T0" fmla="*/ 0 w 53"/>
                <a:gd name="T1" fmla="*/ 629944 h 43"/>
                <a:gd name="T2" fmla="*/ 2013935 w 53"/>
                <a:gd name="T3" fmla="*/ 629944 h 43"/>
                <a:gd name="T4" fmla="*/ 2013935 w 53"/>
                <a:gd name="T5" fmla="*/ 629944 h 43"/>
                <a:gd name="T6" fmla="*/ 2013935 w 53"/>
                <a:gd name="T7" fmla="*/ 0 h 43"/>
                <a:gd name="T8" fmla="*/ 0 60000 65536"/>
                <a:gd name="T9" fmla="*/ 0 60000 65536"/>
                <a:gd name="T10" fmla="*/ 0 60000 65536"/>
                <a:gd name="T11" fmla="*/ 0 60000 65536"/>
                <a:gd name="T12" fmla="*/ 0 w 53"/>
                <a:gd name="T13" fmla="*/ 0 h 43"/>
                <a:gd name="T14" fmla="*/ 53 w 53"/>
                <a:gd name="T15" fmla="*/ 43 h 43"/>
              </a:gdLst>
              <a:ahLst/>
              <a:cxnLst>
                <a:cxn ang="T8">
                  <a:pos x="T0" y="T1"/>
                </a:cxn>
                <a:cxn ang="T9">
                  <a:pos x="T2" y="T3"/>
                </a:cxn>
                <a:cxn ang="T10">
                  <a:pos x="T4" y="T5"/>
                </a:cxn>
                <a:cxn ang="T11">
                  <a:pos x="T6" y="T7"/>
                </a:cxn>
              </a:cxnLst>
              <a:rect l="T12" t="T13" r="T14" b="T15"/>
              <a:pathLst>
                <a:path w="53" h="43">
                  <a:moveTo>
                    <a:pt x="0" y="43"/>
                  </a:moveTo>
                  <a:cubicBezTo>
                    <a:pt x="9" y="38"/>
                    <a:pt x="18" y="34"/>
                    <a:pt x="28" y="32"/>
                  </a:cubicBezTo>
                  <a:cubicBezTo>
                    <a:pt x="33" y="28"/>
                    <a:pt x="36" y="28"/>
                    <a:pt x="39" y="22"/>
                  </a:cubicBezTo>
                  <a:cubicBezTo>
                    <a:pt x="40" y="16"/>
                    <a:pt x="48" y="5"/>
                    <a:pt x="53"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33" name="Freeform 560"/>
            <p:cNvSpPr>
              <a:spLocks noChangeAspect="1"/>
            </p:cNvSpPr>
            <p:nvPr/>
          </p:nvSpPr>
          <p:spPr bwMode="auto">
            <a:xfrm>
              <a:off x="2279650" y="1766888"/>
              <a:ext cx="42862" cy="47625"/>
            </a:xfrm>
            <a:custGeom>
              <a:avLst/>
              <a:gdLst>
                <a:gd name="T0" fmla="*/ 1593627 w 47"/>
                <a:gd name="T1" fmla="*/ 0 h 52"/>
                <a:gd name="T2" fmla="*/ 1593627 w 47"/>
                <a:gd name="T3" fmla="*/ 1684468 h 52"/>
                <a:gd name="T4" fmla="*/ 1593627 w 47"/>
                <a:gd name="T5" fmla="*/ 1684468 h 52"/>
                <a:gd name="T6" fmla="*/ 1593627 w 47"/>
                <a:gd name="T7" fmla="*/ 1684468 h 52"/>
                <a:gd name="T8" fmla="*/ 0 w 47"/>
                <a:gd name="T9" fmla="*/ 1684468 h 52"/>
                <a:gd name="T10" fmla="*/ 0 60000 65536"/>
                <a:gd name="T11" fmla="*/ 0 60000 65536"/>
                <a:gd name="T12" fmla="*/ 0 60000 65536"/>
                <a:gd name="T13" fmla="*/ 0 60000 65536"/>
                <a:gd name="T14" fmla="*/ 0 60000 65536"/>
                <a:gd name="T15" fmla="*/ 0 w 47"/>
                <a:gd name="T16" fmla="*/ 0 h 52"/>
                <a:gd name="T17" fmla="*/ 47 w 47"/>
                <a:gd name="T18" fmla="*/ 52 h 52"/>
              </a:gdLst>
              <a:ahLst/>
              <a:cxnLst>
                <a:cxn ang="T10">
                  <a:pos x="T0" y="T1"/>
                </a:cxn>
                <a:cxn ang="T11">
                  <a:pos x="T2" y="T3"/>
                </a:cxn>
                <a:cxn ang="T12">
                  <a:pos x="T4" y="T5"/>
                </a:cxn>
                <a:cxn ang="T13">
                  <a:pos x="T6" y="T7"/>
                </a:cxn>
                <a:cxn ang="T14">
                  <a:pos x="T8" y="T9"/>
                </a:cxn>
              </a:cxnLst>
              <a:rect l="T15" t="T16" r="T17" b="T18"/>
              <a:pathLst>
                <a:path w="47" h="52">
                  <a:moveTo>
                    <a:pt x="47" y="0"/>
                  </a:moveTo>
                  <a:cubicBezTo>
                    <a:pt x="45" y="6"/>
                    <a:pt x="44" y="10"/>
                    <a:pt x="40" y="15"/>
                  </a:cubicBezTo>
                  <a:cubicBezTo>
                    <a:pt x="38" y="23"/>
                    <a:pt x="32" y="35"/>
                    <a:pt x="24" y="37"/>
                  </a:cubicBezTo>
                  <a:cubicBezTo>
                    <a:pt x="21" y="39"/>
                    <a:pt x="14" y="42"/>
                    <a:pt x="12" y="44"/>
                  </a:cubicBezTo>
                  <a:cubicBezTo>
                    <a:pt x="8" y="47"/>
                    <a:pt x="0" y="52"/>
                    <a:pt x="0" y="52"/>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34" name="Freeform 561"/>
            <p:cNvSpPr>
              <a:spLocks noChangeAspect="1"/>
            </p:cNvSpPr>
            <p:nvPr/>
          </p:nvSpPr>
          <p:spPr bwMode="auto">
            <a:xfrm>
              <a:off x="2298700" y="1789113"/>
              <a:ext cx="34925" cy="69850"/>
            </a:xfrm>
            <a:custGeom>
              <a:avLst/>
              <a:gdLst>
                <a:gd name="T0" fmla="*/ 1762942 w 38"/>
                <a:gd name="T1" fmla="*/ 0 h 78"/>
                <a:gd name="T2" fmla="*/ 1762942 w 38"/>
                <a:gd name="T3" fmla="*/ 1257723 h 78"/>
                <a:gd name="T4" fmla="*/ 1762942 w 38"/>
                <a:gd name="T5" fmla="*/ 1257723 h 78"/>
                <a:gd name="T6" fmla="*/ 1762942 w 38"/>
                <a:gd name="T7" fmla="*/ 1257723 h 78"/>
                <a:gd name="T8" fmla="*/ 1762942 w 38"/>
                <a:gd name="T9" fmla="*/ 1257723 h 78"/>
                <a:gd name="T10" fmla="*/ 0 w 38"/>
                <a:gd name="T11" fmla="*/ 1257723 h 78"/>
                <a:gd name="T12" fmla="*/ 0 60000 65536"/>
                <a:gd name="T13" fmla="*/ 0 60000 65536"/>
                <a:gd name="T14" fmla="*/ 0 60000 65536"/>
                <a:gd name="T15" fmla="*/ 0 60000 65536"/>
                <a:gd name="T16" fmla="*/ 0 60000 65536"/>
                <a:gd name="T17" fmla="*/ 0 60000 65536"/>
                <a:gd name="T18" fmla="*/ 0 w 38"/>
                <a:gd name="T19" fmla="*/ 0 h 78"/>
                <a:gd name="T20" fmla="*/ 38 w 38"/>
                <a:gd name="T21" fmla="*/ 78 h 78"/>
              </a:gdLst>
              <a:ahLst/>
              <a:cxnLst>
                <a:cxn ang="T12">
                  <a:pos x="T0" y="T1"/>
                </a:cxn>
                <a:cxn ang="T13">
                  <a:pos x="T2" y="T3"/>
                </a:cxn>
                <a:cxn ang="T14">
                  <a:pos x="T4" y="T5"/>
                </a:cxn>
                <a:cxn ang="T15">
                  <a:pos x="T6" y="T7"/>
                </a:cxn>
                <a:cxn ang="T16">
                  <a:pos x="T8" y="T9"/>
                </a:cxn>
                <a:cxn ang="T17">
                  <a:pos x="T10" y="T11"/>
                </a:cxn>
              </a:cxnLst>
              <a:rect l="T18" t="T19" r="T20" b="T21"/>
              <a:pathLst>
                <a:path w="38" h="78">
                  <a:moveTo>
                    <a:pt x="34" y="0"/>
                  </a:moveTo>
                  <a:cubicBezTo>
                    <a:pt x="31" y="6"/>
                    <a:pt x="30" y="11"/>
                    <a:pt x="27" y="17"/>
                  </a:cubicBezTo>
                  <a:cubicBezTo>
                    <a:pt x="25" y="26"/>
                    <a:pt x="38" y="25"/>
                    <a:pt x="27" y="33"/>
                  </a:cubicBezTo>
                  <a:cubicBezTo>
                    <a:pt x="26" y="39"/>
                    <a:pt x="25" y="42"/>
                    <a:pt x="19" y="45"/>
                  </a:cubicBezTo>
                  <a:cubicBezTo>
                    <a:pt x="12" y="55"/>
                    <a:pt x="16" y="51"/>
                    <a:pt x="8" y="57"/>
                  </a:cubicBezTo>
                  <a:cubicBezTo>
                    <a:pt x="6" y="65"/>
                    <a:pt x="0" y="68"/>
                    <a:pt x="0" y="78"/>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35" name="Freeform 562"/>
            <p:cNvSpPr>
              <a:spLocks noChangeAspect="1"/>
            </p:cNvSpPr>
            <p:nvPr/>
          </p:nvSpPr>
          <p:spPr bwMode="auto">
            <a:xfrm>
              <a:off x="2244725" y="1800225"/>
              <a:ext cx="36512" cy="61913"/>
            </a:xfrm>
            <a:custGeom>
              <a:avLst/>
              <a:gdLst>
                <a:gd name="T0" fmla="*/ 0 w 40"/>
                <a:gd name="T1" fmla="*/ 1891460 h 67"/>
                <a:gd name="T2" fmla="*/ 1612916 w 40"/>
                <a:gd name="T3" fmla="*/ 1891460 h 67"/>
                <a:gd name="T4" fmla="*/ 1612916 w 40"/>
                <a:gd name="T5" fmla="*/ 1891460 h 67"/>
                <a:gd name="T6" fmla="*/ 1612916 w 40"/>
                <a:gd name="T7" fmla="*/ 1891460 h 67"/>
                <a:gd name="T8" fmla="*/ 1612916 w 40"/>
                <a:gd name="T9" fmla="*/ 1891460 h 67"/>
                <a:gd name="T10" fmla="*/ 1612916 w 40"/>
                <a:gd name="T11" fmla="*/ 1891460 h 67"/>
                <a:gd name="T12" fmla="*/ 1612916 w 40"/>
                <a:gd name="T13" fmla="*/ 0 h 67"/>
                <a:gd name="T14" fmla="*/ 0 60000 65536"/>
                <a:gd name="T15" fmla="*/ 0 60000 65536"/>
                <a:gd name="T16" fmla="*/ 0 60000 65536"/>
                <a:gd name="T17" fmla="*/ 0 60000 65536"/>
                <a:gd name="T18" fmla="*/ 0 60000 65536"/>
                <a:gd name="T19" fmla="*/ 0 60000 65536"/>
                <a:gd name="T20" fmla="*/ 0 60000 65536"/>
                <a:gd name="T21" fmla="*/ 0 w 40"/>
                <a:gd name="T22" fmla="*/ 0 h 67"/>
                <a:gd name="T23" fmla="*/ 40 w 40"/>
                <a:gd name="T24" fmla="*/ 67 h 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67">
                  <a:moveTo>
                    <a:pt x="0" y="67"/>
                  </a:moveTo>
                  <a:cubicBezTo>
                    <a:pt x="6" y="65"/>
                    <a:pt x="7" y="60"/>
                    <a:pt x="13" y="57"/>
                  </a:cubicBezTo>
                  <a:cubicBezTo>
                    <a:pt x="14" y="51"/>
                    <a:pt x="19" y="46"/>
                    <a:pt x="22" y="40"/>
                  </a:cubicBezTo>
                  <a:cubicBezTo>
                    <a:pt x="24" y="37"/>
                    <a:pt x="26" y="32"/>
                    <a:pt x="26" y="32"/>
                  </a:cubicBezTo>
                  <a:cubicBezTo>
                    <a:pt x="27" y="28"/>
                    <a:pt x="28" y="21"/>
                    <a:pt x="30" y="17"/>
                  </a:cubicBezTo>
                  <a:cubicBezTo>
                    <a:pt x="32" y="14"/>
                    <a:pt x="37" y="8"/>
                    <a:pt x="37" y="8"/>
                  </a:cubicBezTo>
                  <a:cubicBezTo>
                    <a:pt x="38" y="2"/>
                    <a:pt x="37" y="4"/>
                    <a:pt x="40"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36" name="Freeform 563"/>
            <p:cNvSpPr>
              <a:spLocks noChangeAspect="1"/>
            </p:cNvSpPr>
            <p:nvPr/>
          </p:nvSpPr>
          <p:spPr bwMode="auto">
            <a:xfrm>
              <a:off x="2251075" y="1844675"/>
              <a:ext cx="55562" cy="33338"/>
            </a:xfrm>
            <a:custGeom>
              <a:avLst/>
              <a:gdLst>
                <a:gd name="T0" fmla="*/ 0 w 58"/>
                <a:gd name="T1" fmla="*/ 6026976 h 33"/>
                <a:gd name="T2" fmla="*/ 3021694 w 58"/>
                <a:gd name="T3" fmla="*/ 6026976 h 33"/>
                <a:gd name="T4" fmla="*/ 3021694 w 58"/>
                <a:gd name="T5" fmla="*/ 0 h 33"/>
                <a:gd name="T6" fmla="*/ 0 60000 65536"/>
                <a:gd name="T7" fmla="*/ 0 60000 65536"/>
                <a:gd name="T8" fmla="*/ 0 60000 65536"/>
                <a:gd name="T9" fmla="*/ 0 w 58"/>
                <a:gd name="T10" fmla="*/ 0 h 33"/>
                <a:gd name="T11" fmla="*/ 58 w 58"/>
                <a:gd name="T12" fmla="*/ 33 h 33"/>
              </a:gdLst>
              <a:ahLst/>
              <a:cxnLst>
                <a:cxn ang="T6">
                  <a:pos x="T0" y="T1"/>
                </a:cxn>
                <a:cxn ang="T7">
                  <a:pos x="T2" y="T3"/>
                </a:cxn>
                <a:cxn ang="T8">
                  <a:pos x="T4" y="T5"/>
                </a:cxn>
              </a:cxnLst>
              <a:rect l="T9" t="T10" r="T11" b="T12"/>
              <a:pathLst>
                <a:path w="58" h="33">
                  <a:moveTo>
                    <a:pt x="0" y="33"/>
                  </a:moveTo>
                  <a:cubicBezTo>
                    <a:pt x="16" y="30"/>
                    <a:pt x="26" y="11"/>
                    <a:pt x="43" y="8"/>
                  </a:cubicBezTo>
                  <a:cubicBezTo>
                    <a:pt x="46" y="6"/>
                    <a:pt x="58" y="3"/>
                    <a:pt x="58"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37" name="Freeform 564"/>
            <p:cNvSpPr>
              <a:spLocks noChangeAspect="1"/>
            </p:cNvSpPr>
            <p:nvPr/>
          </p:nvSpPr>
          <p:spPr bwMode="auto">
            <a:xfrm>
              <a:off x="2287588" y="1827213"/>
              <a:ext cx="49212" cy="34925"/>
            </a:xfrm>
            <a:custGeom>
              <a:avLst/>
              <a:gdLst>
                <a:gd name="T0" fmla="*/ 1244277 w 55"/>
                <a:gd name="T1" fmla="*/ 0 h 37"/>
                <a:gd name="T2" fmla="*/ 1244277 w 55"/>
                <a:gd name="T3" fmla="*/ 2493459 h 37"/>
                <a:gd name="T4" fmla="*/ 1244277 w 55"/>
                <a:gd name="T5" fmla="*/ 2493459 h 37"/>
                <a:gd name="T6" fmla="*/ 1244277 w 55"/>
                <a:gd name="T7" fmla="*/ 2493459 h 37"/>
                <a:gd name="T8" fmla="*/ 0 w 55"/>
                <a:gd name="T9" fmla="*/ 2493459 h 37"/>
                <a:gd name="T10" fmla="*/ 0 60000 65536"/>
                <a:gd name="T11" fmla="*/ 0 60000 65536"/>
                <a:gd name="T12" fmla="*/ 0 60000 65536"/>
                <a:gd name="T13" fmla="*/ 0 60000 65536"/>
                <a:gd name="T14" fmla="*/ 0 60000 65536"/>
                <a:gd name="T15" fmla="*/ 0 w 55"/>
                <a:gd name="T16" fmla="*/ 0 h 37"/>
                <a:gd name="T17" fmla="*/ 55 w 55"/>
                <a:gd name="T18" fmla="*/ 37 h 37"/>
              </a:gdLst>
              <a:ahLst/>
              <a:cxnLst>
                <a:cxn ang="T10">
                  <a:pos x="T0" y="T1"/>
                </a:cxn>
                <a:cxn ang="T11">
                  <a:pos x="T2" y="T3"/>
                </a:cxn>
                <a:cxn ang="T12">
                  <a:pos x="T4" y="T5"/>
                </a:cxn>
                <a:cxn ang="T13">
                  <a:pos x="T6" y="T7"/>
                </a:cxn>
                <a:cxn ang="T14">
                  <a:pos x="T8" y="T9"/>
                </a:cxn>
              </a:cxnLst>
              <a:rect l="T15" t="T16" r="T17" b="T18"/>
              <a:pathLst>
                <a:path w="55" h="37">
                  <a:moveTo>
                    <a:pt x="55" y="0"/>
                  </a:moveTo>
                  <a:cubicBezTo>
                    <a:pt x="47" y="5"/>
                    <a:pt x="41" y="12"/>
                    <a:pt x="32" y="14"/>
                  </a:cubicBezTo>
                  <a:cubicBezTo>
                    <a:pt x="29" y="18"/>
                    <a:pt x="24" y="21"/>
                    <a:pt x="20" y="24"/>
                  </a:cubicBezTo>
                  <a:cubicBezTo>
                    <a:pt x="17" y="26"/>
                    <a:pt x="10" y="30"/>
                    <a:pt x="10" y="30"/>
                  </a:cubicBezTo>
                  <a:cubicBezTo>
                    <a:pt x="6" y="35"/>
                    <a:pt x="4" y="33"/>
                    <a:pt x="0" y="37"/>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38" name="Freeform 565"/>
            <p:cNvSpPr>
              <a:spLocks noChangeAspect="1"/>
            </p:cNvSpPr>
            <p:nvPr/>
          </p:nvSpPr>
          <p:spPr bwMode="auto">
            <a:xfrm>
              <a:off x="2306638" y="1844675"/>
              <a:ext cx="39687" cy="77788"/>
            </a:xfrm>
            <a:custGeom>
              <a:avLst/>
              <a:gdLst>
                <a:gd name="T0" fmla="*/ 1862345 w 43"/>
                <a:gd name="T1" fmla="*/ 0 h 85"/>
                <a:gd name="T2" fmla="*/ 1862345 w 43"/>
                <a:gd name="T3" fmla="*/ 1667373 h 85"/>
                <a:gd name="T4" fmla="*/ 1862345 w 43"/>
                <a:gd name="T5" fmla="*/ 1667373 h 85"/>
                <a:gd name="T6" fmla="*/ 1862345 w 43"/>
                <a:gd name="T7" fmla="*/ 1667373 h 85"/>
                <a:gd name="T8" fmla="*/ 1862345 w 43"/>
                <a:gd name="T9" fmla="*/ 1667373 h 85"/>
                <a:gd name="T10" fmla="*/ 1862345 w 43"/>
                <a:gd name="T11" fmla="*/ 1667373 h 85"/>
                <a:gd name="T12" fmla="*/ 1862345 w 43"/>
                <a:gd name="T13" fmla="*/ 1667373 h 85"/>
                <a:gd name="T14" fmla="*/ 0 w 43"/>
                <a:gd name="T15" fmla="*/ 1667373 h 85"/>
                <a:gd name="T16" fmla="*/ 0 60000 65536"/>
                <a:gd name="T17" fmla="*/ 0 60000 65536"/>
                <a:gd name="T18" fmla="*/ 0 60000 65536"/>
                <a:gd name="T19" fmla="*/ 0 60000 65536"/>
                <a:gd name="T20" fmla="*/ 0 60000 65536"/>
                <a:gd name="T21" fmla="*/ 0 60000 65536"/>
                <a:gd name="T22" fmla="*/ 0 60000 65536"/>
                <a:gd name="T23" fmla="*/ 0 60000 65536"/>
                <a:gd name="T24" fmla="*/ 0 w 43"/>
                <a:gd name="T25" fmla="*/ 0 h 85"/>
                <a:gd name="T26" fmla="*/ 43 w 43"/>
                <a:gd name="T27" fmla="*/ 85 h 8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3" h="85">
                  <a:moveTo>
                    <a:pt x="43" y="0"/>
                  </a:moveTo>
                  <a:cubicBezTo>
                    <a:pt x="34" y="8"/>
                    <a:pt x="39" y="2"/>
                    <a:pt x="35" y="10"/>
                  </a:cubicBezTo>
                  <a:cubicBezTo>
                    <a:pt x="34" y="12"/>
                    <a:pt x="30" y="14"/>
                    <a:pt x="32" y="15"/>
                  </a:cubicBezTo>
                  <a:cubicBezTo>
                    <a:pt x="34" y="16"/>
                    <a:pt x="36" y="11"/>
                    <a:pt x="38" y="11"/>
                  </a:cubicBezTo>
                  <a:cubicBezTo>
                    <a:pt x="41" y="11"/>
                    <a:pt x="35" y="16"/>
                    <a:pt x="33" y="19"/>
                  </a:cubicBezTo>
                  <a:cubicBezTo>
                    <a:pt x="28" y="27"/>
                    <a:pt x="23" y="35"/>
                    <a:pt x="17" y="42"/>
                  </a:cubicBezTo>
                  <a:cubicBezTo>
                    <a:pt x="15" y="53"/>
                    <a:pt x="6" y="61"/>
                    <a:pt x="1" y="71"/>
                  </a:cubicBezTo>
                  <a:cubicBezTo>
                    <a:pt x="0" y="81"/>
                    <a:pt x="0" y="76"/>
                    <a:pt x="0" y="85"/>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39" name="Freeform 566"/>
            <p:cNvSpPr>
              <a:spLocks noChangeAspect="1"/>
            </p:cNvSpPr>
            <p:nvPr/>
          </p:nvSpPr>
          <p:spPr bwMode="auto">
            <a:xfrm>
              <a:off x="2252663" y="1844675"/>
              <a:ext cx="46037" cy="63500"/>
            </a:xfrm>
            <a:custGeom>
              <a:avLst/>
              <a:gdLst>
                <a:gd name="T0" fmla="*/ 0 w 48"/>
                <a:gd name="T1" fmla="*/ 1793377 h 69"/>
                <a:gd name="T2" fmla="*/ 3068794 w 48"/>
                <a:gd name="T3" fmla="*/ 1793377 h 69"/>
                <a:gd name="T4" fmla="*/ 3068794 w 48"/>
                <a:gd name="T5" fmla="*/ 1793377 h 69"/>
                <a:gd name="T6" fmla="*/ 3068794 w 48"/>
                <a:gd name="T7" fmla="*/ 1793377 h 69"/>
                <a:gd name="T8" fmla="*/ 3068794 w 48"/>
                <a:gd name="T9" fmla="*/ 1793377 h 69"/>
                <a:gd name="T10" fmla="*/ 3068794 w 48"/>
                <a:gd name="T11" fmla="*/ 0 h 69"/>
                <a:gd name="T12" fmla="*/ 0 60000 65536"/>
                <a:gd name="T13" fmla="*/ 0 60000 65536"/>
                <a:gd name="T14" fmla="*/ 0 60000 65536"/>
                <a:gd name="T15" fmla="*/ 0 60000 65536"/>
                <a:gd name="T16" fmla="*/ 0 60000 65536"/>
                <a:gd name="T17" fmla="*/ 0 60000 65536"/>
                <a:gd name="T18" fmla="*/ 0 w 48"/>
                <a:gd name="T19" fmla="*/ 0 h 69"/>
                <a:gd name="T20" fmla="*/ 48 w 48"/>
                <a:gd name="T21" fmla="*/ 69 h 69"/>
              </a:gdLst>
              <a:ahLst/>
              <a:cxnLst>
                <a:cxn ang="T12">
                  <a:pos x="T0" y="T1"/>
                </a:cxn>
                <a:cxn ang="T13">
                  <a:pos x="T2" y="T3"/>
                </a:cxn>
                <a:cxn ang="T14">
                  <a:pos x="T4" y="T5"/>
                </a:cxn>
                <a:cxn ang="T15">
                  <a:pos x="T6" y="T7"/>
                </a:cxn>
                <a:cxn ang="T16">
                  <a:pos x="T8" y="T9"/>
                </a:cxn>
                <a:cxn ang="T17">
                  <a:pos x="T10" y="T11"/>
                </a:cxn>
              </a:cxnLst>
              <a:rect l="T18" t="T19" r="T20" b="T21"/>
              <a:pathLst>
                <a:path w="48" h="69">
                  <a:moveTo>
                    <a:pt x="0" y="69"/>
                  </a:moveTo>
                  <a:cubicBezTo>
                    <a:pt x="4" y="66"/>
                    <a:pt x="8" y="62"/>
                    <a:pt x="12" y="59"/>
                  </a:cubicBezTo>
                  <a:cubicBezTo>
                    <a:pt x="15" y="57"/>
                    <a:pt x="22" y="53"/>
                    <a:pt x="22" y="53"/>
                  </a:cubicBezTo>
                  <a:cubicBezTo>
                    <a:pt x="25" y="46"/>
                    <a:pt x="29" y="41"/>
                    <a:pt x="32" y="35"/>
                  </a:cubicBezTo>
                  <a:cubicBezTo>
                    <a:pt x="34" y="25"/>
                    <a:pt x="38" y="19"/>
                    <a:pt x="43" y="11"/>
                  </a:cubicBezTo>
                  <a:cubicBezTo>
                    <a:pt x="45" y="8"/>
                    <a:pt x="48" y="0"/>
                    <a:pt x="48"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40" name="Freeform 567"/>
            <p:cNvSpPr>
              <a:spLocks noChangeAspect="1"/>
            </p:cNvSpPr>
            <p:nvPr/>
          </p:nvSpPr>
          <p:spPr bwMode="auto">
            <a:xfrm>
              <a:off x="2260600" y="1889125"/>
              <a:ext cx="58737" cy="34925"/>
            </a:xfrm>
            <a:custGeom>
              <a:avLst/>
              <a:gdLst>
                <a:gd name="T0" fmla="*/ 0 w 65"/>
                <a:gd name="T1" fmla="*/ 1257723 h 39"/>
                <a:gd name="T2" fmla="*/ 1414747 w 65"/>
                <a:gd name="T3" fmla="*/ 1257723 h 39"/>
                <a:gd name="T4" fmla="*/ 1414747 w 65"/>
                <a:gd name="T5" fmla="*/ 0 h 39"/>
                <a:gd name="T6" fmla="*/ 0 60000 65536"/>
                <a:gd name="T7" fmla="*/ 0 60000 65536"/>
                <a:gd name="T8" fmla="*/ 0 60000 65536"/>
                <a:gd name="T9" fmla="*/ 0 w 65"/>
                <a:gd name="T10" fmla="*/ 0 h 39"/>
                <a:gd name="T11" fmla="*/ 65 w 65"/>
                <a:gd name="T12" fmla="*/ 39 h 39"/>
              </a:gdLst>
              <a:ahLst/>
              <a:cxnLst>
                <a:cxn ang="T6">
                  <a:pos x="T0" y="T1"/>
                </a:cxn>
                <a:cxn ang="T7">
                  <a:pos x="T2" y="T3"/>
                </a:cxn>
                <a:cxn ang="T8">
                  <a:pos x="T4" y="T5"/>
                </a:cxn>
              </a:cxnLst>
              <a:rect l="T9" t="T10" r="T11" b="T12"/>
              <a:pathLst>
                <a:path w="65" h="39">
                  <a:moveTo>
                    <a:pt x="0" y="39"/>
                  </a:moveTo>
                  <a:cubicBezTo>
                    <a:pt x="9" y="34"/>
                    <a:pt x="15" y="25"/>
                    <a:pt x="24" y="19"/>
                  </a:cubicBezTo>
                  <a:cubicBezTo>
                    <a:pt x="35" y="11"/>
                    <a:pt x="59" y="13"/>
                    <a:pt x="65"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41" name="Freeform 568"/>
            <p:cNvSpPr>
              <a:spLocks noChangeAspect="1"/>
            </p:cNvSpPr>
            <p:nvPr/>
          </p:nvSpPr>
          <p:spPr bwMode="auto">
            <a:xfrm>
              <a:off x="2306638" y="1879600"/>
              <a:ext cx="39687" cy="19050"/>
            </a:xfrm>
            <a:custGeom>
              <a:avLst/>
              <a:gdLst>
                <a:gd name="T0" fmla="*/ 1031305 w 45"/>
                <a:gd name="T1" fmla="*/ 0 h 20"/>
                <a:gd name="T2" fmla="*/ 1031305 w 45"/>
                <a:gd name="T3" fmla="*/ 2804762 h 20"/>
                <a:gd name="T4" fmla="*/ 0 w 45"/>
                <a:gd name="T5" fmla="*/ 2804762 h 20"/>
                <a:gd name="T6" fmla="*/ 0 60000 65536"/>
                <a:gd name="T7" fmla="*/ 0 60000 65536"/>
                <a:gd name="T8" fmla="*/ 0 60000 65536"/>
                <a:gd name="T9" fmla="*/ 0 w 45"/>
                <a:gd name="T10" fmla="*/ 0 h 20"/>
                <a:gd name="T11" fmla="*/ 45 w 45"/>
                <a:gd name="T12" fmla="*/ 20 h 20"/>
              </a:gdLst>
              <a:ahLst/>
              <a:cxnLst>
                <a:cxn ang="T6">
                  <a:pos x="T0" y="T1"/>
                </a:cxn>
                <a:cxn ang="T7">
                  <a:pos x="T2" y="T3"/>
                </a:cxn>
                <a:cxn ang="T8">
                  <a:pos x="T4" y="T5"/>
                </a:cxn>
              </a:cxnLst>
              <a:rect l="T9" t="T10" r="T11" b="T12"/>
              <a:pathLst>
                <a:path w="45" h="20">
                  <a:moveTo>
                    <a:pt x="45" y="0"/>
                  </a:moveTo>
                  <a:cubicBezTo>
                    <a:pt x="39" y="12"/>
                    <a:pt x="25" y="15"/>
                    <a:pt x="13" y="17"/>
                  </a:cubicBezTo>
                  <a:cubicBezTo>
                    <a:pt x="9" y="19"/>
                    <a:pt x="5" y="20"/>
                    <a:pt x="0" y="2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42" name="Freeform 569"/>
            <p:cNvSpPr>
              <a:spLocks noChangeAspect="1"/>
            </p:cNvSpPr>
            <p:nvPr/>
          </p:nvSpPr>
          <p:spPr bwMode="auto">
            <a:xfrm>
              <a:off x="2316163" y="1903413"/>
              <a:ext cx="44450" cy="41275"/>
            </a:xfrm>
            <a:custGeom>
              <a:avLst/>
              <a:gdLst>
                <a:gd name="T0" fmla="*/ 1944681 w 48"/>
                <a:gd name="T1" fmla="*/ 0 h 47"/>
                <a:gd name="T2" fmla="*/ 1944681 w 48"/>
                <a:gd name="T3" fmla="*/ 975689 h 47"/>
                <a:gd name="T4" fmla="*/ 1944681 w 48"/>
                <a:gd name="T5" fmla="*/ 975689 h 47"/>
                <a:gd name="T6" fmla="*/ 1944681 w 48"/>
                <a:gd name="T7" fmla="*/ 975689 h 47"/>
                <a:gd name="T8" fmla="*/ 0 w 48"/>
                <a:gd name="T9" fmla="*/ 975689 h 47"/>
                <a:gd name="T10" fmla="*/ 0 60000 65536"/>
                <a:gd name="T11" fmla="*/ 0 60000 65536"/>
                <a:gd name="T12" fmla="*/ 0 60000 65536"/>
                <a:gd name="T13" fmla="*/ 0 60000 65536"/>
                <a:gd name="T14" fmla="*/ 0 60000 65536"/>
                <a:gd name="T15" fmla="*/ 0 w 48"/>
                <a:gd name="T16" fmla="*/ 0 h 47"/>
                <a:gd name="T17" fmla="*/ 48 w 48"/>
                <a:gd name="T18" fmla="*/ 47 h 47"/>
              </a:gdLst>
              <a:ahLst/>
              <a:cxnLst>
                <a:cxn ang="T10">
                  <a:pos x="T0" y="T1"/>
                </a:cxn>
                <a:cxn ang="T11">
                  <a:pos x="T2" y="T3"/>
                </a:cxn>
                <a:cxn ang="T12">
                  <a:pos x="T4" y="T5"/>
                </a:cxn>
                <a:cxn ang="T13">
                  <a:pos x="T6" y="T7"/>
                </a:cxn>
                <a:cxn ang="T14">
                  <a:pos x="T8" y="T9"/>
                </a:cxn>
              </a:cxnLst>
              <a:rect l="T15" t="T16" r="T17" b="T18"/>
              <a:pathLst>
                <a:path w="48" h="47">
                  <a:moveTo>
                    <a:pt x="48" y="0"/>
                  </a:moveTo>
                  <a:cubicBezTo>
                    <a:pt x="41" y="4"/>
                    <a:pt x="37" y="9"/>
                    <a:pt x="30" y="13"/>
                  </a:cubicBezTo>
                  <a:cubicBezTo>
                    <a:pt x="28" y="14"/>
                    <a:pt x="25" y="16"/>
                    <a:pt x="25" y="16"/>
                  </a:cubicBezTo>
                  <a:cubicBezTo>
                    <a:pt x="21" y="23"/>
                    <a:pt x="17" y="29"/>
                    <a:pt x="11" y="34"/>
                  </a:cubicBezTo>
                  <a:cubicBezTo>
                    <a:pt x="7" y="38"/>
                    <a:pt x="0" y="47"/>
                    <a:pt x="0" y="47"/>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43" name="Freeform 570"/>
            <p:cNvSpPr>
              <a:spLocks noChangeAspect="1"/>
            </p:cNvSpPr>
            <p:nvPr/>
          </p:nvSpPr>
          <p:spPr bwMode="auto">
            <a:xfrm>
              <a:off x="2262188" y="1892300"/>
              <a:ext cx="44450" cy="58738"/>
            </a:xfrm>
            <a:custGeom>
              <a:avLst/>
              <a:gdLst>
                <a:gd name="T0" fmla="*/ 0 w 48"/>
                <a:gd name="T1" fmla="*/ 954069 h 67"/>
                <a:gd name="T2" fmla="*/ 1944681 w 48"/>
                <a:gd name="T3" fmla="*/ 954069 h 67"/>
                <a:gd name="T4" fmla="*/ 1944681 w 48"/>
                <a:gd name="T5" fmla="*/ 954069 h 67"/>
                <a:gd name="T6" fmla="*/ 1944681 w 48"/>
                <a:gd name="T7" fmla="*/ 954069 h 67"/>
                <a:gd name="T8" fmla="*/ 1944681 w 48"/>
                <a:gd name="T9" fmla="*/ 954069 h 67"/>
                <a:gd name="T10" fmla="*/ 0 60000 65536"/>
                <a:gd name="T11" fmla="*/ 0 60000 65536"/>
                <a:gd name="T12" fmla="*/ 0 60000 65536"/>
                <a:gd name="T13" fmla="*/ 0 60000 65536"/>
                <a:gd name="T14" fmla="*/ 0 60000 65536"/>
                <a:gd name="T15" fmla="*/ 0 w 48"/>
                <a:gd name="T16" fmla="*/ 0 h 67"/>
                <a:gd name="T17" fmla="*/ 48 w 48"/>
                <a:gd name="T18" fmla="*/ 67 h 67"/>
              </a:gdLst>
              <a:ahLst/>
              <a:cxnLst>
                <a:cxn ang="T10">
                  <a:pos x="T0" y="T1"/>
                </a:cxn>
                <a:cxn ang="T11">
                  <a:pos x="T2" y="T3"/>
                </a:cxn>
                <a:cxn ang="T12">
                  <a:pos x="T4" y="T5"/>
                </a:cxn>
                <a:cxn ang="T13">
                  <a:pos x="T6" y="T7"/>
                </a:cxn>
                <a:cxn ang="T14">
                  <a:pos x="T8" y="T9"/>
                </a:cxn>
              </a:cxnLst>
              <a:rect l="T15" t="T16" r="T17" b="T18"/>
              <a:pathLst>
                <a:path w="48" h="67">
                  <a:moveTo>
                    <a:pt x="0" y="67"/>
                  </a:moveTo>
                  <a:cubicBezTo>
                    <a:pt x="7" y="64"/>
                    <a:pt x="11" y="47"/>
                    <a:pt x="15" y="41"/>
                  </a:cubicBezTo>
                  <a:cubicBezTo>
                    <a:pt x="21" y="30"/>
                    <a:pt x="27" y="18"/>
                    <a:pt x="36" y="9"/>
                  </a:cubicBezTo>
                  <a:cubicBezTo>
                    <a:pt x="38" y="0"/>
                    <a:pt x="37" y="8"/>
                    <a:pt x="44" y="11"/>
                  </a:cubicBezTo>
                  <a:cubicBezTo>
                    <a:pt x="48" y="6"/>
                    <a:pt x="46" y="9"/>
                    <a:pt x="48" y="4"/>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44" name="Freeform 571"/>
            <p:cNvSpPr>
              <a:spLocks noChangeAspect="1"/>
            </p:cNvSpPr>
            <p:nvPr/>
          </p:nvSpPr>
          <p:spPr bwMode="auto">
            <a:xfrm>
              <a:off x="2262188" y="1936750"/>
              <a:ext cx="79375" cy="31750"/>
            </a:xfrm>
            <a:custGeom>
              <a:avLst/>
              <a:gdLst>
                <a:gd name="T0" fmla="*/ 0 w 85"/>
                <a:gd name="T1" fmla="*/ 2168173 h 34"/>
                <a:gd name="T2" fmla="*/ 2168173 w 85"/>
                <a:gd name="T3" fmla="*/ 2168173 h 34"/>
                <a:gd name="T4" fmla="*/ 2168173 w 85"/>
                <a:gd name="T5" fmla="*/ 2168173 h 34"/>
                <a:gd name="T6" fmla="*/ 2168173 w 85"/>
                <a:gd name="T7" fmla="*/ 2168173 h 34"/>
                <a:gd name="T8" fmla="*/ 2168173 w 85"/>
                <a:gd name="T9" fmla="*/ 2168173 h 34"/>
                <a:gd name="T10" fmla="*/ 2168173 w 85"/>
                <a:gd name="T11" fmla="*/ 0 h 34"/>
                <a:gd name="T12" fmla="*/ 0 60000 65536"/>
                <a:gd name="T13" fmla="*/ 0 60000 65536"/>
                <a:gd name="T14" fmla="*/ 0 60000 65536"/>
                <a:gd name="T15" fmla="*/ 0 60000 65536"/>
                <a:gd name="T16" fmla="*/ 0 60000 65536"/>
                <a:gd name="T17" fmla="*/ 0 60000 65536"/>
                <a:gd name="T18" fmla="*/ 0 w 85"/>
                <a:gd name="T19" fmla="*/ 0 h 34"/>
                <a:gd name="T20" fmla="*/ 85 w 85"/>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85" h="34">
                  <a:moveTo>
                    <a:pt x="0" y="34"/>
                  </a:moveTo>
                  <a:cubicBezTo>
                    <a:pt x="4" y="31"/>
                    <a:pt x="12" y="27"/>
                    <a:pt x="12" y="27"/>
                  </a:cubicBezTo>
                  <a:cubicBezTo>
                    <a:pt x="17" y="21"/>
                    <a:pt x="25" y="18"/>
                    <a:pt x="32" y="13"/>
                  </a:cubicBezTo>
                  <a:cubicBezTo>
                    <a:pt x="46" y="15"/>
                    <a:pt x="51" y="17"/>
                    <a:pt x="66" y="13"/>
                  </a:cubicBezTo>
                  <a:cubicBezTo>
                    <a:pt x="70" y="12"/>
                    <a:pt x="76" y="7"/>
                    <a:pt x="76" y="7"/>
                  </a:cubicBezTo>
                  <a:cubicBezTo>
                    <a:pt x="79" y="3"/>
                    <a:pt x="83" y="4"/>
                    <a:pt x="85"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45" name="Freeform 572"/>
            <p:cNvSpPr>
              <a:spLocks noChangeAspect="1"/>
            </p:cNvSpPr>
            <p:nvPr/>
          </p:nvSpPr>
          <p:spPr bwMode="auto">
            <a:xfrm>
              <a:off x="2301875" y="1941513"/>
              <a:ext cx="53975" cy="9525"/>
            </a:xfrm>
            <a:custGeom>
              <a:avLst/>
              <a:gdLst>
                <a:gd name="T0" fmla="*/ 3271233 w 56"/>
                <a:gd name="T1" fmla="*/ 0 h 13"/>
                <a:gd name="T2" fmla="*/ 3271233 w 56"/>
                <a:gd name="T3" fmla="*/ 92604 h 13"/>
                <a:gd name="T4" fmla="*/ 0 w 56"/>
                <a:gd name="T5" fmla="*/ 92604 h 13"/>
                <a:gd name="T6" fmla="*/ 0 60000 65536"/>
                <a:gd name="T7" fmla="*/ 0 60000 65536"/>
                <a:gd name="T8" fmla="*/ 0 60000 65536"/>
                <a:gd name="T9" fmla="*/ 0 w 56"/>
                <a:gd name="T10" fmla="*/ 0 h 13"/>
                <a:gd name="T11" fmla="*/ 56 w 56"/>
                <a:gd name="T12" fmla="*/ 13 h 13"/>
              </a:gdLst>
              <a:ahLst/>
              <a:cxnLst>
                <a:cxn ang="T6">
                  <a:pos x="T0" y="T1"/>
                </a:cxn>
                <a:cxn ang="T7">
                  <a:pos x="T2" y="T3"/>
                </a:cxn>
                <a:cxn ang="T8">
                  <a:pos x="T4" y="T5"/>
                </a:cxn>
              </a:cxnLst>
              <a:rect l="T9" t="T10" r="T11" b="T12"/>
              <a:pathLst>
                <a:path w="56" h="13">
                  <a:moveTo>
                    <a:pt x="56" y="0"/>
                  </a:moveTo>
                  <a:cubicBezTo>
                    <a:pt x="46" y="2"/>
                    <a:pt x="39" y="8"/>
                    <a:pt x="29" y="9"/>
                  </a:cubicBezTo>
                  <a:cubicBezTo>
                    <a:pt x="19" y="13"/>
                    <a:pt x="11" y="13"/>
                    <a:pt x="0" y="13"/>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46" name="Freeform 573"/>
            <p:cNvSpPr>
              <a:spLocks noChangeAspect="1"/>
            </p:cNvSpPr>
            <p:nvPr/>
          </p:nvSpPr>
          <p:spPr bwMode="auto">
            <a:xfrm>
              <a:off x="2306638" y="1962150"/>
              <a:ext cx="57150" cy="36513"/>
            </a:xfrm>
            <a:custGeom>
              <a:avLst/>
              <a:gdLst>
                <a:gd name="T0" fmla="*/ 2262426 w 61"/>
                <a:gd name="T1" fmla="*/ 0 h 40"/>
                <a:gd name="T2" fmla="*/ 2262426 w 61"/>
                <a:gd name="T3" fmla="*/ 1612916 h 40"/>
                <a:gd name="T4" fmla="*/ 2262426 w 61"/>
                <a:gd name="T5" fmla="*/ 1612916 h 40"/>
                <a:gd name="T6" fmla="*/ 0 w 61"/>
                <a:gd name="T7" fmla="*/ 1612916 h 40"/>
                <a:gd name="T8" fmla="*/ 0 60000 65536"/>
                <a:gd name="T9" fmla="*/ 0 60000 65536"/>
                <a:gd name="T10" fmla="*/ 0 60000 65536"/>
                <a:gd name="T11" fmla="*/ 0 60000 65536"/>
                <a:gd name="T12" fmla="*/ 0 w 61"/>
                <a:gd name="T13" fmla="*/ 0 h 40"/>
                <a:gd name="T14" fmla="*/ 61 w 61"/>
                <a:gd name="T15" fmla="*/ 40 h 40"/>
              </a:gdLst>
              <a:ahLst/>
              <a:cxnLst>
                <a:cxn ang="T8">
                  <a:pos x="T0" y="T1"/>
                </a:cxn>
                <a:cxn ang="T9">
                  <a:pos x="T2" y="T3"/>
                </a:cxn>
                <a:cxn ang="T10">
                  <a:pos x="T4" y="T5"/>
                </a:cxn>
                <a:cxn ang="T11">
                  <a:pos x="T6" y="T7"/>
                </a:cxn>
              </a:cxnLst>
              <a:rect l="T12" t="T13" r="T14" b="T15"/>
              <a:pathLst>
                <a:path w="61" h="40">
                  <a:moveTo>
                    <a:pt x="61" y="0"/>
                  </a:moveTo>
                  <a:cubicBezTo>
                    <a:pt x="48" y="3"/>
                    <a:pt x="30" y="8"/>
                    <a:pt x="19" y="16"/>
                  </a:cubicBezTo>
                  <a:cubicBezTo>
                    <a:pt x="15" y="23"/>
                    <a:pt x="11" y="26"/>
                    <a:pt x="7" y="33"/>
                  </a:cubicBezTo>
                  <a:cubicBezTo>
                    <a:pt x="5" y="36"/>
                    <a:pt x="0" y="40"/>
                    <a:pt x="0" y="4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47" name="Freeform 574"/>
            <p:cNvSpPr>
              <a:spLocks noChangeAspect="1"/>
            </p:cNvSpPr>
            <p:nvPr/>
          </p:nvSpPr>
          <p:spPr bwMode="auto">
            <a:xfrm>
              <a:off x="2262188" y="1947863"/>
              <a:ext cx="33337" cy="47625"/>
            </a:xfrm>
            <a:custGeom>
              <a:avLst/>
              <a:gdLst>
                <a:gd name="T0" fmla="*/ 0 w 35"/>
                <a:gd name="T1" fmla="*/ 1314982 h 53"/>
                <a:gd name="T2" fmla="*/ 2804762 w 35"/>
                <a:gd name="T3" fmla="*/ 1314982 h 53"/>
                <a:gd name="T4" fmla="*/ 2804762 w 35"/>
                <a:gd name="T5" fmla="*/ 0 h 53"/>
                <a:gd name="T6" fmla="*/ 0 60000 65536"/>
                <a:gd name="T7" fmla="*/ 0 60000 65536"/>
                <a:gd name="T8" fmla="*/ 0 60000 65536"/>
                <a:gd name="T9" fmla="*/ 0 w 35"/>
                <a:gd name="T10" fmla="*/ 0 h 53"/>
                <a:gd name="T11" fmla="*/ 35 w 35"/>
                <a:gd name="T12" fmla="*/ 53 h 53"/>
              </a:gdLst>
              <a:ahLst/>
              <a:cxnLst>
                <a:cxn ang="T6">
                  <a:pos x="T0" y="T1"/>
                </a:cxn>
                <a:cxn ang="T7">
                  <a:pos x="T2" y="T3"/>
                </a:cxn>
                <a:cxn ang="T8">
                  <a:pos x="T4" y="T5"/>
                </a:cxn>
              </a:cxnLst>
              <a:rect l="T9" t="T10" r="T11" b="T12"/>
              <a:pathLst>
                <a:path w="35" h="53">
                  <a:moveTo>
                    <a:pt x="0" y="53"/>
                  </a:moveTo>
                  <a:cubicBezTo>
                    <a:pt x="14" y="45"/>
                    <a:pt x="22" y="25"/>
                    <a:pt x="32" y="12"/>
                  </a:cubicBezTo>
                  <a:cubicBezTo>
                    <a:pt x="33" y="8"/>
                    <a:pt x="35" y="4"/>
                    <a:pt x="35"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48" name="Freeform 575"/>
            <p:cNvSpPr>
              <a:spLocks noChangeAspect="1"/>
            </p:cNvSpPr>
            <p:nvPr/>
          </p:nvSpPr>
          <p:spPr bwMode="auto">
            <a:xfrm>
              <a:off x="2266950" y="2011363"/>
              <a:ext cx="58737" cy="12700"/>
            </a:xfrm>
            <a:custGeom>
              <a:avLst/>
              <a:gdLst>
                <a:gd name="T0" fmla="*/ 0 w 62"/>
                <a:gd name="T1" fmla="*/ 0 h 15"/>
                <a:gd name="T2" fmla="*/ 2614932 w 62"/>
                <a:gd name="T3" fmla="*/ 606615 h 15"/>
                <a:gd name="T4" fmla="*/ 2614932 w 62"/>
                <a:gd name="T5" fmla="*/ 606615 h 15"/>
                <a:gd name="T6" fmla="*/ 0 60000 65536"/>
                <a:gd name="T7" fmla="*/ 0 60000 65536"/>
                <a:gd name="T8" fmla="*/ 0 60000 65536"/>
                <a:gd name="T9" fmla="*/ 0 w 62"/>
                <a:gd name="T10" fmla="*/ 0 h 15"/>
                <a:gd name="T11" fmla="*/ 62 w 62"/>
                <a:gd name="T12" fmla="*/ 15 h 15"/>
              </a:gdLst>
              <a:ahLst/>
              <a:cxnLst>
                <a:cxn ang="T6">
                  <a:pos x="T0" y="T1"/>
                </a:cxn>
                <a:cxn ang="T7">
                  <a:pos x="T2" y="T3"/>
                </a:cxn>
                <a:cxn ang="T8">
                  <a:pos x="T4" y="T5"/>
                </a:cxn>
              </a:cxnLst>
              <a:rect l="T9" t="T10" r="T11" b="T12"/>
              <a:pathLst>
                <a:path w="62" h="15">
                  <a:moveTo>
                    <a:pt x="0" y="0"/>
                  </a:moveTo>
                  <a:cubicBezTo>
                    <a:pt x="10" y="3"/>
                    <a:pt x="20" y="6"/>
                    <a:pt x="30" y="8"/>
                  </a:cubicBezTo>
                  <a:cubicBezTo>
                    <a:pt x="41" y="15"/>
                    <a:pt x="49" y="11"/>
                    <a:pt x="62" y="11"/>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49" name="Freeform 576"/>
            <p:cNvSpPr>
              <a:spLocks noChangeAspect="1"/>
            </p:cNvSpPr>
            <p:nvPr/>
          </p:nvSpPr>
          <p:spPr bwMode="auto">
            <a:xfrm>
              <a:off x="2301875" y="1995488"/>
              <a:ext cx="60325" cy="6350"/>
            </a:xfrm>
            <a:custGeom>
              <a:avLst/>
              <a:gdLst>
                <a:gd name="T0" fmla="*/ 3698492 w 62"/>
                <a:gd name="T1" fmla="*/ 0 h 9"/>
                <a:gd name="T2" fmla="*/ 3698492 w 62"/>
                <a:gd name="T3" fmla="*/ 56697 h 9"/>
                <a:gd name="T4" fmla="*/ 0 w 62"/>
                <a:gd name="T5" fmla="*/ 56697 h 9"/>
                <a:gd name="T6" fmla="*/ 0 60000 65536"/>
                <a:gd name="T7" fmla="*/ 0 60000 65536"/>
                <a:gd name="T8" fmla="*/ 0 60000 65536"/>
                <a:gd name="T9" fmla="*/ 0 w 62"/>
                <a:gd name="T10" fmla="*/ 0 h 9"/>
                <a:gd name="T11" fmla="*/ 62 w 62"/>
                <a:gd name="T12" fmla="*/ 9 h 9"/>
              </a:gdLst>
              <a:ahLst/>
              <a:cxnLst>
                <a:cxn ang="T6">
                  <a:pos x="T0" y="T1"/>
                </a:cxn>
                <a:cxn ang="T7">
                  <a:pos x="T2" y="T3"/>
                </a:cxn>
                <a:cxn ang="T8">
                  <a:pos x="T4" y="T5"/>
                </a:cxn>
              </a:cxnLst>
              <a:rect l="T9" t="T10" r="T11" b="T12"/>
              <a:pathLst>
                <a:path w="62" h="9">
                  <a:moveTo>
                    <a:pt x="62" y="0"/>
                  </a:moveTo>
                  <a:cubicBezTo>
                    <a:pt x="49" y="2"/>
                    <a:pt x="37" y="8"/>
                    <a:pt x="24" y="9"/>
                  </a:cubicBezTo>
                  <a:cubicBezTo>
                    <a:pt x="2" y="8"/>
                    <a:pt x="10" y="8"/>
                    <a:pt x="0" y="8"/>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50" name="Freeform 577"/>
            <p:cNvSpPr>
              <a:spLocks noChangeAspect="1"/>
            </p:cNvSpPr>
            <p:nvPr/>
          </p:nvSpPr>
          <p:spPr bwMode="auto">
            <a:xfrm>
              <a:off x="2311400" y="2019300"/>
              <a:ext cx="52387" cy="20638"/>
            </a:xfrm>
            <a:custGeom>
              <a:avLst/>
              <a:gdLst>
                <a:gd name="T0" fmla="*/ 3560346 w 54"/>
                <a:gd name="T1" fmla="*/ 0 h 26"/>
                <a:gd name="T2" fmla="*/ 3560346 w 54"/>
                <a:gd name="T3" fmla="*/ 262144 h 26"/>
                <a:gd name="T4" fmla="*/ 0 w 54"/>
                <a:gd name="T5" fmla="*/ 262144 h 26"/>
                <a:gd name="T6" fmla="*/ 0 60000 65536"/>
                <a:gd name="T7" fmla="*/ 0 60000 65536"/>
                <a:gd name="T8" fmla="*/ 0 60000 65536"/>
                <a:gd name="T9" fmla="*/ 0 w 54"/>
                <a:gd name="T10" fmla="*/ 0 h 26"/>
                <a:gd name="T11" fmla="*/ 54 w 54"/>
                <a:gd name="T12" fmla="*/ 26 h 26"/>
              </a:gdLst>
              <a:ahLst/>
              <a:cxnLst>
                <a:cxn ang="T6">
                  <a:pos x="T0" y="T1"/>
                </a:cxn>
                <a:cxn ang="T7">
                  <a:pos x="T2" y="T3"/>
                </a:cxn>
                <a:cxn ang="T8">
                  <a:pos x="T4" y="T5"/>
                </a:cxn>
              </a:cxnLst>
              <a:rect l="T9" t="T10" r="T11" b="T12"/>
              <a:pathLst>
                <a:path w="54" h="26">
                  <a:moveTo>
                    <a:pt x="54" y="0"/>
                  </a:moveTo>
                  <a:cubicBezTo>
                    <a:pt x="40" y="6"/>
                    <a:pt x="26" y="13"/>
                    <a:pt x="11" y="16"/>
                  </a:cubicBezTo>
                  <a:cubicBezTo>
                    <a:pt x="7" y="19"/>
                    <a:pt x="0" y="26"/>
                    <a:pt x="0" y="26"/>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51" name="Freeform 578"/>
            <p:cNvSpPr>
              <a:spLocks noChangeAspect="1"/>
            </p:cNvSpPr>
            <p:nvPr/>
          </p:nvSpPr>
          <p:spPr bwMode="auto">
            <a:xfrm>
              <a:off x="2266950" y="2016125"/>
              <a:ext cx="39687" cy="28575"/>
            </a:xfrm>
            <a:custGeom>
              <a:avLst/>
              <a:gdLst>
                <a:gd name="T0" fmla="*/ 0 w 40"/>
                <a:gd name="T1" fmla="*/ 1212056 h 32"/>
                <a:gd name="T2" fmla="*/ 4768371 w 40"/>
                <a:gd name="T3" fmla="*/ 1212056 h 32"/>
                <a:gd name="T4" fmla="*/ 4768371 w 40"/>
                <a:gd name="T5" fmla="*/ 0 h 32"/>
                <a:gd name="T6" fmla="*/ 0 60000 65536"/>
                <a:gd name="T7" fmla="*/ 0 60000 65536"/>
                <a:gd name="T8" fmla="*/ 0 60000 65536"/>
                <a:gd name="T9" fmla="*/ 0 w 40"/>
                <a:gd name="T10" fmla="*/ 0 h 32"/>
                <a:gd name="T11" fmla="*/ 40 w 40"/>
                <a:gd name="T12" fmla="*/ 32 h 32"/>
              </a:gdLst>
              <a:ahLst/>
              <a:cxnLst>
                <a:cxn ang="T6">
                  <a:pos x="T0" y="T1"/>
                </a:cxn>
                <a:cxn ang="T7">
                  <a:pos x="T2" y="T3"/>
                </a:cxn>
                <a:cxn ang="T8">
                  <a:pos x="T4" y="T5"/>
                </a:cxn>
              </a:cxnLst>
              <a:rect l="T9" t="T10" r="T11" b="T12"/>
              <a:pathLst>
                <a:path w="40" h="32">
                  <a:moveTo>
                    <a:pt x="0" y="32"/>
                  </a:moveTo>
                  <a:cubicBezTo>
                    <a:pt x="12" y="26"/>
                    <a:pt x="21" y="16"/>
                    <a:pt x="32" y="9"/>
                  </a:cubicBezTo>
                  <a:cubicBezTo>
                    <a:pt x="33" y="3"/>
                    <a:pt x="35" y="3"/>
                    <a:pt x="40"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52" name="Freeform 579"/>
            <p:cNvSpPr>
              <a:spLocks noChangeAspect="1"/>
            </p:cNvSpPr>
            <p:nvPr/>
          </p:nvSpPr>
          <p:spPr bwMode="auto">
            <a:xfrm>
              <a:off x="2266950" y="2057400"/>
              <a:ext cx="49212" cy="14288"/>
            </a:xfrm>
            <a:custGeom>
              <a:avLst/>
              <a:gdLst>
                <a:gd name="T0" fmla="*/ 0 w 51"/>
                <a:gd name="T1" fmla="*/ 0 h 14"/>
                <a:gd name="T2" fmla="*/ 3320623 w 51"/>
                <a:gd name="T3" fmla="*/ 6877301 h 14"/>
                <a:gd name="T4" fmla="*/ 3320623 w 51"/>
                <a:gd name="T5" fmla="*/ 6877301 h 14"/>
                <a:gd name="T6" fmla="*/ 0 60000 65536"/>
                <a:gd name="T7" fmla="*/ 0 60000 65536"/>
                <a:gd name="T8" fmla="*/ 0 60000 65536"/>
                <a:gd name="T9" fmla="*/ 0 w 51"/>
                <a:gd name="T10" fmla="*/ 0 h 14"/>
                <a:gd name="T11" fmla="*/ 51 w 51"/>
                <a:gd name="T12" fmla="*/ 14 h 14"/>
              </a:gdLst>
              <a:ahLst/>
              <a:cxnLst>
                <a:cxn ang="T6">
                  <a:pos x="T0" y="T1"/>
                </a:cxn>
                <a:cxn ang="T7">
                  <a:pos x="T2" y="T3"/>
                </a:cxn>
                <a:cxn ang="T8">
                  <a:pos x="T4" y="T5"/>
                </a:cxn>
              </a:cxnLst>
              <a:rect l="T9" t="T10" r="T11" b="T12"/>
              <a:pathLst>
                <a:path w="51" h="14">
                  <a:moveTo>
                    <a:pt x="0" y="0"/>
                  </a:moveTo>
                  <a:cubicBezTo>
                    <a:pt x="12" y="6"/>
                    <a:pt x="27" y="9"/>
                    <a:pt x="40" y="11"/>
                  </a:cubicBezTo>
                  <a:cubicBezTo>
                    <a:pt x="44" y="13"/>
                    <a:pt x="47" y="14"/>
                    <a:pt x="51" y="14"/>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53" name="Freeform 580"/>
            <p:cNvSpPr>
              <a:spLocks noChangeAspect="1"/>
            </p:cNvSpPr>
            <p:nvPr/>
          </p:nvSpPr>
          <p:spPr bwMode="auto">
            <a:xfrm>
              <a:off x="2306638" y="2052638"/>
              <a:ext cx="55562" cy="7938"/>
            </a:xfrm>
            <a:custGeom>
              <a:avLst/>
              <a:gdLst>
                <a:gd name="T0" fmla="*/ 3788274 w 57"/>
                <a:gd name="T1" fmla="*/ 4768371 h 8"/>
                <a:gd name="T2" fmla="*/ 3788274 w 57"/>
                <a:gd name="T3" fmla="*/ 4768371 h 8"/>
                <a:gd name="T4" fmla="*/ 0 w 57"/>
                <a:gd name="T5" fmla="*/ 0 h 8"/>
                <a:gd name="T6" fmla="*/ 0 60000 65536"/>
                <a:gd name="T7" fmla="*/ 0 60000 65536"/>
                <a:gd name="T8" fmla="*/ 0 60000 65536"/>
                <a:gd name="T9" fmla="*/ 0 w 57"/>
                <a:gd name="T10" fmla="*/ 0 h 8"/>
                <a:gd name="T11" fmla="*/ 57 w 57"/>
                <a:gd name="T12" fmla="*/ 8 h 8"/>
              </a:gdLst>
              <a:ahLst/>
              <a:cxnLst>
                <a:cxn ang="T6">
                  <a:pos x="T0" y="T1"/>
                </a:cxn>
                <a:cxn ang="T7">
                  <a:pos x="T2" y="T3"/>
                </a:cxn>
                <a:cxn ang="T8">
                  <a:pos x="T4" y="T5"/>
                </a:cxn>
              </a:cxnLst>
              <a:rect l="T9" t="T10" r="T11" b="T12"/>
              <a:pathLst>
                <a:path w="57" h="8">
                  <a:moveTo>
                    <a:pt x="57" y="8"/>
                  </a:moveTo>
                  <a:cubicBezTo>
                    <a:pt x="33" y="6"/>
                    <a:pt x="30" y="6"/>
                    <a:pt x="11" y="3"/>
                  </a:cubicBezTo>
                  <a:cubicBezTo>
                    <a:pt x="7" y="2"/>
                    <a:pt x="4" y="0"/>
                    <a:pt x="0"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54" name="Freeform 581"/>
            <p:cNvSpPr>
              <a:spLocks noChangeAspect="1"/>
            </p:cNvSpPr>
            <p:nvPr/>
          </p:nvSpPr>
          <p:spPr bwMode="auto">
            <a:xfrm>
              <a:off x="2306638" y="2084388"/>
              <a:ext cx="58737" cy="14288"/>
            </a:xfrm>
            <a:custGeom>
              <a:avLst/>
              <a:gdLst>
                <a:gd name="T0" fmla="*/ 2123856 w 63"/>
                <a:gd name="T1" fmla="*/ 0 h 17"/>
                <a:gd name="T2" fmla="*/ 2123856 w 63"/>
                <a:gd name="T3" fmla="*/ 551120 h 17"/>
                <a:gd name="T4" fmla="*/ 2123856 w 63"/>
                <a:gd name="T5" fmla="*/ 551120 h 17"/>
                <a:gd name="T6" fmla="*/ 0 w 63"/>
                <a:gd name="T7" fmla="*/ 551120 h 17"/>
                <a:gd name="T8" fmla="*/ 0 60000 65536"/>
                <a:gd name="T9" fmla="*/ 0 60000 65536"/>
                <a:gd name="T10" fmla="*/ 0 60000 65536"/>
                <a:gd name="T11" fmla="*/ 0 60000 65536"/>
                <a:gd name="T12" fmla="*/ 0 w 63"/>
                <a:gd name="T13" fmla="*/ 0 h 17"/>
                <a:gd name="T14" fmla="*/ 63 w 63"/>
                <a:gd name="T15" fmla="*/ 17 h 17"/>
              </a:gdLst>
              <a:ahLst/>
              <a:cxnLst>
                <a:cxn ang="T8">
                  <a:pos x="T0" y="T1"/>
                </a:cxn>
                <a:cxn ang="T9">
                  <a:pos x="T2" y="T3"/>
                </a:cxn>
                <a:cxn ang="T10">
                  <a:pos x="T4" y="T5"/>
                </a:cxn>
                <a:cxn ang="T11">
                  <a:pos x="T6" y="T7"/>
                </a:cxn>
              </a:cxnLst>
              <a:rect l="T12" t="T13" r="T14" b="T15"/>
              <a:pathLst>
                <a:path w="63" h="17">
                  <a:moveTo>
                    <a:pt x="63" y="0"/>
                  </a:moveTo>
                  <a:cubicBezTo>
                    <a:pt x="50" y="1"/>
                    <a:pt x="39" y="4"/>
                    <a:pt x="27" y="6"/>
                  </a:cubicBezTo>
                  <a:cubicBezTo>
                    <a:pt x="21" y="9"/>
                    <a:pt x="16" y="12"/>
                    <a:pt x="10" y="14"/>
                  </a:cubicBezTo>
                  <a:cubicBezTo>
                    <a:pt x="7" y="15"/>
                    <a:pt x="0" y="17"/>
                    <a:pt x="0" y="17"/>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55" name="Freeform 582"/>
            <p:cNvSpPr>
              <a:spLocks noChangeAspect="1"/>
            </p:cNvSpPr>
            <p:nvPr/>
          </p:nvSpPr>
          <p:spPr bwMode="auto">
            <a:xfrm>
              <a:off x="2268538" y="2071688"/>
              <a:ext cx="47625" cy="14288"/>
            </a:xfrm>
            <a:custGeom>
              <a:avLst/>
              <a:gdLst>
                <a:gd name="T0" fmla="*/ 0 w 50"/>
                <a:gd name="T1" fmla="*/ 2804762 h 15"/>
                <a:gd name="T2" fmla="*/ 2804762 w 50"/>
                <a:gd name="T3" fmla="*/ 0 h 15"/>
                <a:gd name="T4" fmla="*/ 0 60000 65536"/>
                <a:gd name="T5" fmla="*/ 0 60000 65536"/>
                <a:gd name="T6" fmla="*/ 0 w 50"/>
                <a:gd name="T7" fmla="*/ 0 h 15"/>
                <a:gd name="T8" fmla="*/ 50 w 50"/>
                <a:gd name="T9" fmla="*/ 15 h 15"/>
              </a:gdLst>
              <a:ahLst/>
              <a:cxnLst>
                <a:cxn ang="T4">
                  <a:pos x="T0" y="T1"/>
                </a:cxn>
                <a:cxn ang="T5">
                  <a:pos x="T2" y="T3"/>
                </a:cxn>
              </a:cxnLst>
              <a:rect l="T6" t="T7" r="T8" b="T9"/>
              <a:pathLst>
                <a:path w="50" h="15">
                  <a:moveTo>
                    <a:pt x="0" y="13"/>
                  </a:moveTo>
                  <a:cubicBezTo>
                    <a:pt x="26" y="15"/>
                    <a:pt x="32" y="0"/>
                    <a:pt x="50"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56" name="Freeform 583"/>
            <p:cNvSpPr>
              <a:spLocks noChangeAspect="1"/>
            </p:cNvSpPr>
            <p:nvPr/>
          </p:nvSpPr>
          <p:spPr bwMode="auto">
            <a:xfrm>
              <a:off x="2268538" y="2098675"/>
              <a:ext cx="42862" cy="19050"/>
            </a:xfrm>
            <a:custGeom>
              <a:avLst/>
              <a:gdLst>
                <a:gd name="T0" fmla="*/ 0 w 45"/>
                <a:gd name="T1" fmla="*/ 0 h 19"/>
                <a:gd name="T2" fmla="*/ 2804762 w 45"/>
                <a:gd name="T3" fmla="*/ 5463731 h 19"/>
                <a:gd name="T4" fmla="*/ 2804762 w 45"/>
                <a:gd name="T5" fmla="*/ 5463731 h 19"/>
                <a:gd name="T6" fmla="*/ 2804762 w 45"/>
                <a:gd name="T7" fmla="*/ 5463731 h 19"/>
                <a:gd name="T8" fmla="*/ 0 60000 65536"/>
                <a:gd name="T9" fmla="*/ 0 60000 65536"/>
                <a:gd name="T10" fmla="*/ 0 60000 65536"/>
                <a:gd name="T11" fmla="*/ 0 60000 65536"/>
                <a:gd name="T12" fmla="*/ 0 w 45"/>
                <a:gd name="T13" fmla="*/ 0 h 19"/>
                <a:gd name="T14" fmla="*/ 45 w 45"/>
                <a:gd name="T15" fmla="*/ 19 h 19"/>
              </a:gdLst>
              <a:ahLst/>
              <a:cxnLst>
                <a:cxn ang="T8">
                  <a:pos x="T0" y="T1"/>
                </a:cxn>
                <a:cxn ang="T9">
                  <a:pos x="T2" y="T3"/>
                </a:cxn>
                <a:cxn ang="T10">
                  <a:pos x="T4" y="T5"/>
                </a:cxn>
                <a:cxn ang="T11">
                  <a:pos x="T6" y="T7"/>
                </a:cxn>
              </a:cxnLst>
              <a:rect l="T12" t="T13" r="T14" b="T15"/>
              <a:pathLst>
                <a:path w="45" h="19">
                  <a:moveTo>
                    <a:pt x="0" y="0"/>
                  </a:moveTo>
                  <a:cubicBezTo>
                    <a:pt x="4" y="5"/>
                    <a:pt x="8" y="5"/>
                    <a:pt x="13" y="8"/>
                  </a:cubicBezTo>
                  <a:cubicBezTo>
                    <a:pt x="16" y="14"/>
                    <a:pt x="24" y="15"/>
                    <a:pt x="31" y="16"/>
                  </a:cubicBezTo>
                  <a:cubicBezTo>
                    <a:pt x="38" y="19"/>
                    <a:pt x="34" y="18"/>
                    <a:pt x="45" y="18"/>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57" name="Freeform 584"/>
            <p:cNvSpPr>
              <a:spLocks noChangeAspect="1"/>
            </p:cNvSpPr>
            <p:nvPr/>
          </p:nvSpPr>
          <p:spPr bwMode="auto">
            <a:xfrm>
              <a:off x="2306638" y="2105025"/>
              <a:ext cx="57150" cy="9525"/>
            </a:xfrm>
            <a:custGeom>
              <a:avLst/>
              <a:gdLst>
                <a:gd name="T0" fmla="*/ 1831346 w 62"/>
                <a:gd name="T1" fmla="*/ 812440 h 11"/>
                <a:gd name="T2" fmla="*/ 1831346 w 62"/>
                <a:gd name="T3" fmla="*/ 812440 h 11"/>
                <a:gd name="T4" fmla="*/ 0 w 62"/>
                <a:gd name="T5" fmla="*/ 0 h 11"/>
                <a:gd name="T6" fmla="*/ 0 60000 65536"/>
                <a:gd name="T7" fmla="*/ 0 60000 65536"/>
                <a:gd name="T8" fmla="*/ 0 60000 65536"/>
                <a:gd name="T9" fmla="*/ 0 w 62"/>
                <a:gd name="T10" fmla="*/ 0 h 11"/>
                <a:gd name="T11" fmla="*/ 62 w 62"/>
                <a:gd name="T12" fmla="*/ 11 h 11"/>
              </a:gdLst>
              <a:ahLst/>
              <a:cxnLst>
                <a:cxn ang="T6">
                  <a:pos x="T0" y="T1"/>
                </a:cxn>
                <a:cxn ang="T7">
                  <a:pos x="T2" y="T3"/>
                </a:cxn>
                <a:cxn ang="T8">
                  <a:pos x="T4" y="T5"/>
                </a:cxn>
              </a:cxnLst>
              <a:rect l="T9" t="T10" r="T11" b="T12"/>
              <a:pathLst>
                <a:path w="62" h="11">
                  <a:moveTo>
                    <a:pt x="62" y="11"/>
                  </a:moveTo>
                  <a:cubicBezTo>
                    <a:pt x="42" y="9"/>
                    <a:pt x="38" y="8"/>
                    <a:pt x="22" y="5"/>
                  </a:cubicBezTo>
                  <a:cubicBezTo>
                    <a:pt x="12" y="1"/>
                    <a:pt x="11" y="0"/>
                    <a:pt x="0"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58" name="Freeform 585"/>
            <p:cNvSpPr>
              <a:spLocks noChangeAspect="1"/>
            </p:cNvSpPr>
            <p:nvPr/>
          </p:nvSpPr>
          <p:spPr bwMode="auto">
            <a:xfrm>
              <a:off x="2306638" y="2139950"/>
              <a:ext cx="58737" cy="20638"/>
            </a:xfrm>
            <a:custGeom>
              <a:avLst/>
              <a:gdLst>
                <a:gd name="T0" fmla="*/ 1730663 w 64"/>
                <a:gd name="T1" fmla="*/ 0 h 22"/>
                <a:gd name="T2" fmla="*/ 0 w 64"/>
                <a:gd name="T3" fmla="*/ 2299845 h 22"/>
                <a:gd name="T4" fmla="*/ 0 60000 65536"/>
                <a:gd name="T5" fmla="*/ 0 60000 65536"/>
                <a:gd name="T6" fmla="*/ 0 w 64"/>
                <a:gd name="T7" fmla="*/ 0 h 22"/>
                <a:gd name="T8" fmla="*/ 64 w 64"/>
                <a:gd name="T9" fmla="*/ 22 h 22"/>
              </a:gdLst>
              <a:ahLst/>
              <a:cxnLst>
                <a:cxn ang="T4">
                  <a:pos x="T0" y="T1"/>
                </a:cxn>
                <a:cxn ang="T5">
                  <a:pos x="T2" y="T3"/>
                </a:cxn>
              </a:cxnLst>
              <a:rect l="T6" t="T7" r="T8" b="T9"/>
              <a:pathLst>
                <a:path w="64" h="22">
                  <a:moveTo>
                    <a:pt x="64" y="0"/>
                  </a:moveTo>
                  <a:cubicBezTo>
                    <a:pt x="51" y="22"/>
                    <a:pt x="22" y="18"/>
                    <a:pt x="0" y="18"/>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59" name="Freeform 586"/>
            <p:cNvSpPr>
              <a:spLocks noChangeAspect="1"/>
            </p:cNvSpPr>
            <p:nvPr/>
          </p:nvSpPr>
          <p:spPr bwMode="auto">
            <a:xfrm>
              <a:off x="2262188" y="2114550"/>
              <a:ext cx="49212" cy="15875"/>
            </a:xfrm>
            <a:custGeom>
              <a:avLst/>
              <a:gdLst>
                <a:gd name="T0" fmla="*/ 0 w 50"/>
                <a:gd name="T1" fmla="*/ 510662 h 19"/>
                <a:gd name="T2" fmla="*/ 4295581 w 50"/>
                <a:gd name="T3" fmla="*/ 510662 h 19"/>
                <a:gd name="T4" fmla="*/ 4295581 w 50"/>
                <a:gd name="T5" fmla="*/ 510662 h 19"/>
                <a:gd name="T6" fmla="*/ 0 60000 65536"/>
                <a:gd name="T7" fmla="*/ 0 60000 65536"/>
                <a:gd name="T8" fmla="*/ 0 60000 65536"/>
                <a:gd name="T9" fmla="*/ 0 w 50"/>
                <a:gd name="T10" fmla="*/ 0 h 19"/>
                <a:gd name="T11" fmla="*/ 50 w 50"/>
                <a:gd name="T12" fmla="*/ 19 h 19"/>
              </a:gdLst>
              <a:ahLst/>
              <a:cxnLst>
                <a:cxn ang="T6">
                  <a:pos x="T0" y="T1"/>
                </a:cxn>
                <a:cxn ang="T7">
                  <a:pos x="T2" y="T3"/>
                </a:cxn>
                <a:cxn ang="T8">
                  <a:pos x="T4" y="T5"/>
                </a:cxn>
              </a:cxnLst>
              <a:rect l="T9" t="T10" r="T11" b="T12"/>
              <a:pathLst>
                <a:path w="50" h="19">
                  <a:moveTo>
                    <a:pt x="0" y="19"/>
                  </a:moveTo>
                  <a:cubicBezTo>
                    <a:pt x="15" y="12"/>
                    <a:pt x="31" y="9"/>
                    <a:pt x="47" y="6"/>
                  </a:cubicBezTo>
                  <a:cubicBezTo>
                    <a:pt x="48" y="0"/>
                    <a:pt x="46" y="1"/>
                    <a:pt x="50" y="1"/>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60" name="Freeform 587"/>
            <p:cNvSpPr>
              <a:spLocks noChangeAspect="1"/>
            </p:cNvSpPr>
            <p:nvPr/>
          </p:nvSpPr>
          <p:spPr bwMode="auto">
            <a:xfrm>
              <a:off x="2262188" y="2151063"/>
              <a:ext cx="38100" cy="30163"/>
            </a:xfrm>
            <a:custGeom>
              <a:avLst/>
              <a:gdLst>
                <a:gd name="T0" fmla="*/ 0 w 42"/>
                <a:gd name="T1" fmla="*/ 0 h 32"/>
                <a:gd name="T2" fmla="*/ 1487426 w 42"/>
                <a:gd name="T3" fmla="*/ 2447806 h 32"/>
                <a:gd name="T4" fmla="*/ 1487426 w 42"/>
                <a:gd name="T5" fmla="*/ 2447806 h 32"/>
                <a:gd name="T6" fmla="*/ 0 60000 65536"/>
                <a:gd name="T7" fmla="*/ 0 60000 65536"/>
                <a:gd name="T8" fmla="*/ 0 60000 65536"/>
                <a:gd name="T9" fmla="*/ 0 w 42"/>
                <a:gd name="T10" fmla="*/ 0 h 32"/>
                <a:gd name="T11" fmla="*/ 42 w 42"/>
                <a:gd name="T12" fmla="*/ 32 h 32"/>
              </a:gdLst>
              <a:ahLst/>
              <a:cxnLst>
                <a:cxn ang="T6">
                  <a:pos x="T0" y="T1"/>
                </a:cxn>
                <a:cxn ang="T7">
                  <a:pos x="T2" y="T3"/>
                </a:cxn>
                <a:cxn ang="T8">
                  <a:pos x="T4" y="T5"/>
                </a:cxn>
              </a:cxnLst>
              <a:rect l="T9" t="T10" r="T11" b="T12"/>
              <a:pathLst>
                <a:path w="42" h="32">
                  <a:moveTo>
                    <a:pt x="0" y="0"/>
                  </a:moveTo>
                  <a:cubicBezTo>
                    <a:pt x="9" y="3"/>
                    <a:pt x="15" y="9"/>
                    <a:pt x="23" y="13"/>
                  </a:cubicBezTo>
                  <a:cubicBezTo>
                    <a:pt x="13" y="20"/>
                    <a:pt x="36" y="28"/>
                    <a:pt x="42" y="32"/>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61" name="Freeform 588"/>
            <p:cNvSpPr>
              <a:spLocks noChangeAspect="1"/>
            </p:cNvSpPr>
            <p:nvPr/>
          </p:nvSpPr>
          <p:spPr bwMode="auto">
            <a:xfrm>
              <a:off x="2301875" y="2154238"/>
              <a:ext cx="55562" cy="30163"/>
            </a:xfrm>
            <a:custGeom>
              <a:avLst/>
              <a:gdLst>
                <a:gd name="T0" fmla="*/ 2419571 w 59"/>
                <a:gd name="T1" fmla="*/ 2447806 h 32"/>
                <a:gd name="T2" fmla="*/ 2419571 w 59"/>
                <a:gd name="T3" fmla="*/ 2447806 h 32"/>
                <a:gd name="T4" fmla="*/ 0 w 59"/>
                <a:gd name="T5" fmla="*/ 0 h 32"/>
                <a:gd name="T6" fmla="*/ 0 60000 65536"/>
                <a:gd name="T7" fmla="*/ 0 60000 65536"/>
                <a:gd name="T8" fmla="*/ 0 60000 65536"/>
                <a:gd name="T9" fmla="*/ 0 w 59"/>
                <a:gd name="T10" fmla="*/ 0 h 32"/>
                <a:gd name="T11" fmla="*/ 59 w 59"/>
                <a:gd name="T12" fmla="*/ 32 h 32"/>
              </a:gdLst>
              <a:ahLst/>
              <a:cxnLst>
                <a:cxn ang="T6">
                  <a:pos x="T0" y="T1"/>
                </a:cxn>
                <a:cxn ang="T7">
                  <a:pos x="T2" y="T3"/>
                </a:cxn>
                <a:cxn ang="T8">
                  <a:pos x="T4" y="T5"/>
                </a:cxn>
              </a:cxnLst>
              <a:rect l="T9" t="T10" r="T11" b="T12"/>
              <a:pathLst>
                <a:path w="59" h="32">
                  <a:moveTo>
                    <a:pt x="59" y="32"/>
                  </a:moveTo>
                  <a:cubicBezTo>
                    <a:pt x="52" y="31"/>
                    <a:pt x="45" y="27"/>
                    <a:pt x="38" y="26"/>
                  </a:cubicBezTo>
                  <a:cubicBezTo>
                    <a:pt x="26" y="17"/>
                    <a:pt x="11" y="11"/>
                    <a:pt x="0"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62" name="Freeform 589"/>
            <p:cNvSpPr>
              <a:spLocks noChangeAspect="1"/>
            </p:cNvSpPr>
            <p:nvPr/>
          </p:nvSpPr>
          <p:spPr bwMode="auto">
            <a:xfrm>
              <a:off x="2300288" y="2195513"/>
              <a:ext cx="65087" cy="7938"/>
            </a:xfrm>
            <a:custGeom>
              <a:avLst/>
              <a:gdLst>
                <a:gd name="T0" fmla="*/ 2472190 w 69"/>
                <a:gd name="T1" fmla="*/ 4768371 h 8"/>
                <a:gd name="T2" fmla="*/ 2472190 w 69"/>
                <a:gd name="T3" fmla="*/ 4768371 h 8"/>
                <a:gd name="T4" fmla="*/ 0 w 69"/>
                <a:gd name="T5" fmla="*/ 0 h 8"/>
                <a:gd name="T6" fmla="*/ 0 60000 65536"/>
                <a:gd name="T7" fmla="*/ 0 60000 65536"/>
                <a:gd name="T8" fmla="*/ 0 60000 65536"/>
                <a:gd name="T9" fmla="*/ 0 w 69"/>
                <a:gd name="T10" fmla="*/ 0 h 8"/>
                <a:gd name="T11" fmla="*/ 69 w 69"/>
                <a:gd name="T12" fmla="*/ 8 h 8"/>
              </a:gdLst>
              <a:ahLst/>
              <a:cxnLst>
                <a:cxn ang="T6">
                  <a:pos x="T0" y="T1"/>
                </a:cxn>
                <a:cxn ang="T7">
                  <a:pos x="T2" y="T3"/>
                </a:cxn>
                <a:cxn ang="T8">
                  <a:pos x="T4" y="T5"/>
                </a:cxn>
              </a:cxnLst>
              <a:rect l="T9" t="T10" r="T11" b="T12"/>
              <a:pathLst>
                <a:path w="69" h="8">
                  <a:moveTo>
                    <a:pt x="69" y="8"/>
                  </a:moveTo>
                  <a:cubicBezTo>
                    <a:pt x="42" y="4"/>
                    <a:pt x="40" y="3"/>
                    <a:pt x="6" y="2"/>
                  </a:cubicBezTo>
                  <a:cubicBezTo>
                    <a:pt x="4" y="1"/>
                    <a:pt x="0" y="0"/>
                    <a:pt x="0" y="0"/>
                  </a:cubicBezTo>
                </a:path>
              </a:pathLst>
            </a:custGeom>
            <a:noFill/>
            <a:ln w="12700">
              <a:solidFill>
                <a:srgbClr val="5D5D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ja-JP" altLang="en-US" smtClean="0">
                <a:solidFill>
                  <a:srgbClr val="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63" name="AutoShape 590"/>
            <p:cNvSpPr>
              <a:spLocks noChangeAspect="1" noChangeArrowheads="1"/>
            </p:cNvSpPr>
            <p:nvPr/>
          </p:nvSpPr>
          <p:spPr bwMode="auto">
            <a:xfrm rot="2813760">
              <a:off x="2684463" y="1463675"/>
              <a:ext cx="47625" cy="57150"/>
            </a:xfrm>
            <a:prstGeom prst="can">
              <a:avLst>
                <a:gd name="adj" fmla="val 30000"/>
              </a:avLst>
            </a:prstGeom>
            <a:gradFill rotWithShape="1">
              <a:gsLst>
                <a:gs pos="0">
                  <a:srgbClr val="3B3B3B"/>
                </a:gs>
                <a:gs pos="50000">
                  <a:srgbClr val="808080"/>
                </a:gs>
                <a:gs pos="100000">
                  <a:srgbClr val="3B3B3B"/>
                </a:gs>
              </a:gsLst>
              <a:lin ang="0" scaled="1"/>
            </a:gradFill>
            <a:ln w="9525">
              <a:solidFill>
                <a:srgbClr val="808080"/>
              </a:solidFill>
              <a:round/>
              <a:headEnd/>
              <a:tailEnd/>
            </a:ln>
          </p:spPr>
          <p:txBody>
            <a:bodyPr rot="10800000" vert="eaVert"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64" name="Freeform 591"/>
            <p:cNvSpPr>
              <a:spLocks noChangeAspect="1"/>
            </p:cNvSpPr>
            <p:nvPr/>
          </p:nvSpPr>
          <p:spPr bwMode="auto">
            <a:xfrm rot="6509559">
              <a:off x="2719388" y="1393825"/>
              <a:ext cx="144463" cy="77787"/>
            </a:xfrm>
            <a:custGeom>
              <a:avLst/>
              <a:gdLst>
                <a:gd name="T0" fmla="*/ 2147483647 w 89"/>
                <a:gd name="T1" fmla="*/ 2147483647 h 46"/>
                <a:gd name="T2" fmla="*/ 2147483647 w 89"/>
                <a:gd name="T3" fmla="*/ 2147483647 h 46"/>
                <a:gd name="T4" fmla="*/ 2147483647 w 89"/>
                <a:gd name="T5" fmla="*/ 2147483647 h 46"/>
                <a:gd name="T6" fmla="*/ 2147483647 w 89"/>
                <a:gd name="T7" fmla="*/ 2147483647 h 46"/>
                <a:gd name="T8" fmla="*/ 2147483647 w 89"/>
                <a:gd name="T9" fmla="*/ 2147483647 h 46"/>
                <a:gd name="T10" fmla="*/ 2147483647 w 89"/>
                <a:gd name="T11" fmla="*/ 2147483647 h 46"/>
                <a:gd name="T12" fmla="*/ 2147483647 w 89"/>
                <a:gd name="T13" fmla="*/ 2147483647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19050">
              <a:solidFill>
                <a:srgbClr val="80808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65" name="AutoShape 592"/>
            <p:cNvSpPr>
              <a:spLocks noChangeAspect="1" noChangeArrowheads="1"/>
            </p:cNvSpPr>
            <p:nvPr/>
          </p:nvSpPr>
          <p:spPr bwMode="auto">
            <a:xfrm rot="1100676">
              <a:off x="2270125" y="1317625"/>
              <a:ext cx="49212" cy="57150"/>
            </a:xfrm>
            <a:prstGeom prst="can">
              <a:avLst>
                <a:gd name="adj" fmla="val 31547"/>
              </a:avLst>
            </a:prstGeom>
            <a:gradFill rotWithShape="1">
              <a:gsLst>
                <a:gs pos="0">
                  <a:srgbClr val="808080">
                    <a:gamma/>
                    <a:shade val="46275"/>
                    <a:invGamma/>
                  </a:srgbClr>
                </a:gs>
                <a:gs pos="50000">
                  <a:srgbClr val="808080"/>
                </a:gs>
                <a:gs pos="100000">
                  <a:srgbClr val="808080">
                    <a:gamma/>
                    <a:shade val="46275"/>
                    <a:invGamma/>
                  </a:srgbClr>
                </a:gs>
              </a:gsLst>
              <a:lin ang="0" scaled="1"/>
            </a:gradFill>
            <a:ln w="9525">
              <a:solidFill>
                <a:srgbClr val="808080"/>
              </a:solidFill>
              <a:round/>
              <a:headEnd/>
              <a:tailEnd/>
            </a:ln>
            <a:effec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66" name="Freeform 593"/>
            <p:cNvSpPr>
              <a:spLocks noChangeAspect="1"/>
            </p:cNvSpPr>
            <p:nvPr/>
          </p:nvSpPr>
          <p:spPr bwMode="auto">
            <a:xfrm rot="4796475">
              <a:off x="2249488" y="1223963"/>
              <a:ext cx="142875" cy="79375"/>
            </a:xfrm>
            <a:custGeom>
              <a:avLst/>
              <a:gdLst>
                <a:gd name="T0" fmla="*/ 2147483647 w 89"/>
                <a:gd name="T1" fmla="*/ 2147483647 h 46"/>
                <a:gd name="T2" fmla="*/ 2147483647 w 89"/>
                <a:gd name="T3" fmla="*/ 2147483647 h 46"/>
                <a:gd name="T4" fmla="*/ 2147483647 w 89"/>
                <a:gd name="T5" fmla="*/ 2147483647 h 46"/>
                <a:gd name="T6" fmla="*/ 2147483647 w 89"/>
                <a:gd name="T7" fmla="*/ 2147483647 h 46"/>
                <a:gd name="T8" fmla="*/ 2147483647 w 89"/>
                <a:gd name="T9" fmla="*/ 2147483647 h 46"/>
                <a:gd name="T10" fmla="*/ 2147483647 w 89"/>
                <a:gd name="T11" fmla="*/ 2147483647 h 46"/>
                <a:gd name="T12" fmla="*/ 2147483647 w 89"/>
                <a:gd name="T13" fmla="*/ 2147483647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19050">
              <a:solidFill>
                <a:srgbClr val="80808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67" name="AutoShape 594"/>
            <p:cNvSpPr>
              <a:spLocks noChangeAspect="1" noChangeArrowheads="1"/>
            </p:cNvSpPr>
            <p:nvPr/>
          </p:nvSpPr>
          <p:spPr bwMode="auto">
            <a:xfrm rot="2813760">
              <a:off x="2551113" y="1758950"/>
              <a:ext cx="46038" cy="58737"/>
            </a:xfrm>
            <a:prstGeom prst="can">
              <a:avLst>
                <a:gd name="adj" fmla="val 31897"/>
              </a:avLst>
            </a:prstGeom>
            <a:gradFill rotWithShape="1">
              <a:gsLst>
                <a:gs pos="0">
                  <a:srgbClr val="3B3B3B"/>
                </a:gs>
                <a:gs pos="50000">
                  <a:srgbClr val="808080"/>
                </a:gs>
                <a:gs pos="100000">
                  <a:srgbClr val="3B3B3B"/>
                </a:gs>
              </a:gsLst>
              <a:lin ang="0" scaled="1"/>
            </a:gradFill>
            <a:ln w="9525">
              <a:solidFill>
                <a:srgbClr val="808080"/>
              </a:solidFill>
              <a:round/>
              <a:headEnd/>
              <a:tailEnd/>
            </a:ln>
          </p:spPr>
          <p:txBody>
            <a:bodyPr rot="10800000" vert="eaVert"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68" name="Freeform 595"/>
            <p:cNvSpPr>
              <a:spLocks noChangeAspect="1"/>
            </p:cNvSpPr>
            <p:nvPr/>
          </p:nvSpPr>
          <p:spPr bwMode="auto">
            <a:xfrm rot="6509559">
              <a:off x="2563813" y="1689100"/>
              <a:ext cx="144463" cy="79375"/>
            </a:xfrm>
            <a:custGeom>
              <a:avLst/>
              <a:gdLst>
                <a:gd name="T0" fmla="*/ 2147483647 w 89"/>
                <a:gd name="T1" fmla="*/ 2147483647 h 46"/>
                <a:gd name="T2" fmla="*/ 2147483647 w 89"/>
                <a:gd name="T3" fmla="*/ 2147483647 h 46"/>
                <a:gd name="T4" fmla="*/ 2147483647 w 89"/>
                <a:gd name="T5" fmla="*/ 2147483647 h 46"/>
                <a:gd name="T6" fmla="*/ 2147483647 w 89"/>
                <a:gd name="T7" fmla="*/ 2147483647 h 46"/>
                <a:gd name="T8" fmla="*/ 2147483647 w 89"/>
                <a:gd name="T9" fmla="*/ 2147483647 h 46"/>
                <a:gd name="T10" fmla="*/ 2147483647 w 89"/>
                <a:gd name="T11" fmla="*/ 2147483647 h 46"/>
                <a:gd name="T12" fmla="*/ 2147483647 w 89"/>
                <a:gd name="T13" fmla="*/ 2147483647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19050">
              <a:solidFill>
                <a:srgbClr val="80808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69" name="AutoShape 596"/>
            <p:cNvSpPr>
              <a:spLocks noChangeAspect="1" noChangeArrowheads="1"/>
            </p:cNvSpPr>
            <p:nvPr/>
          </p:nvSpPr>
          <p:spPr bwMode="auto">
            <a:xfrm rot="5383382">
              <a:off x="2813050" y="1958975"/>
              <a:ext cx="47625" cy="58737"/>
            </a:xfrm>
            <a:prstGeom prst="can">
              <a:avLst>
                <a:gd name="adj" fmla="val 30833"/>
              </a:avLst>
            </a:prstGeom>
            <a:gradFill rotWithShape="1">
              <a:gsLst>
                <a:gs pos="0">
                  <a:srgbClr val="3B3B3B"/>
                </a:gs>
                <a:gs pos="50000">
                  <a:srgbClr val="808080"/>
                </a:gs>
                <a:gs pos="100000">
                  <a:srgbClr val="3B3B3B"/>
                </a:gs>
              </a:gsLst>
              <a:lin ang="0" scaled="1"/>
            </a:gradFill>
            <a:ln w="9525">
              <a:solidFill>
                <a:srgbClr val="808080"/>
              </a:solidFill>
              <a:round/>
              <a:headEnd/>
              <a:tailEnd/>
            </a:ln>
          </p:spPr>
          <p:txBody>
            <a:bodyPr rot="10800000" vert="eaVert"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70" name="Freeform 597"/>
            <p:cNvSpPr>
              <a:spLocks noChangeAspect="1"/>
            </p:cNvSpPr>
            <p:nvPr/>
          </p:nvSpPr>
          <p:spPr bwMode="auto">
            <a:xfrm rot="9079181">
              <a:off x="2870200" y="1930400"/>
              <a:ext cx="149225" cy="76200"/>
            </a:xfrm>
            <a:custGeom>
              <a:avLst/>
              <a:gdLst>
                <a:gd name="T0" fmla="*/ 2147483647 w 89"/>
                <a:gd name="T1" fmla="*/ 2147483647 h 46"/>
                <a:gd name="T2" fmla="*/ 2147483647 w 89"/>
                <a:gd name="T3" fmla="*/ 2147483647 h 46"/>
                <a:gd name="T4" fmla="*/ 2147483647 w 89"/>
                <a:gd name="T5" fmla="*/ 2147483647 h 46"/>
                <a:gd name="T6" fmla="*/ 2147483647 w 89"/>
                <a:gd name="T7" fmla="*/ 2147483647 h 46"/>
                <a:gd name="T8" fmla="*/ 2147483647 w 89"/>
                <a:gd name="T9" fmla="*/ 2147483647 h 46"/>
                <a:gd name="T10" fmla="*/ 2147483647 w 89"/>
                <a:gd name="T11" fmla="*/ 2147483647 h 46"/>
                <a:gd name="T12" fmla="*/ 2147483647 w 89"/>
                <a:gd name="T13" fmla="*/ 2147483647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19050">
              <a:solidFill>
                <a:srgbClr val="80808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71" name="AutoShape 598"/>
            <p:cNvSpPr>
              <a:spLocks noChangeAspect="1" noChangeArrowheads="1"/>
            </p:cNvSpPr>
            <p:nvPr/>
          </p:nvSpPr>
          <p:spPr bwMode="auto">
            <a:xfrm rot="8435811">
              <a:off x="2652713" y="2738438"/>
              <a:ext cx="46037" cy="209550"/>
            </a:xfrm>
            <a:prstGeom prst="can">
              <a:avLst>
                <a:gd name="adj" fmla="val 113793"/>
              </a:avLst>
            </a:prstGeom>
            <a:gradFill rotWithShape="1">
              <a:gsLst>
                <a:gs pos="0">
                  <a:srgbClr val="3B3B3B"/>
                </a:gs>
                <a:gs pos="50000">
                  <a:srgbClr val="808080"/>
                </a:gs>
                <a:gs pos="100000">
                  <a:srgbClr val="3B3B3B"/>
                </a:gs>
              </a:gsLst>
              <a:lin ang="0" scaled="1"/>
            </a:gradFill>
            <a:ln w="9525">
              <a:solidFill>
                <a:srgbClr val="808080"/>
              </a:solidFill>
              <a:round/>
              <a:headEnd/>
              <a:tailEnd/>
            </a:ln>
          </p:spPr>
          <p:txBody>
            <a:bodyPr rot="10800000"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72" name="Freeform 599"/>
            <p:cNvSpPr>
              <a:spLocks noChangeAspect="1"/>
            </p:cNvSpPr>
            <p:nvPr/>
          </p:nvSpPr>
          <p:spPr bwMode="auto">
            <a:xfrm rot="12131610">
              <a:off x="2711450" y="2927350"/>
              <a:ext cx="152400" cy="74613"/>
            </a:xfrm>
            <a:custGeom>
              <a:avLst/>
              <a:gdLst>
                <a:gd name="T0" fmla="*/ 2147483647 w 89"/>
                <a:gd name="T1" fmla="*/ 2147483647 h 46"/>
                <a:gd name="T2" fmla="*/ 2147483647 w 89"/>
                <a:gd name="T3" fmla="*/ 2147483647 h 46"/>
                <a:gd name="T4" fmla="*/ 2147483647 w 89"/>
                <a:gd name="T5" fmla="*/ 2147483647 h 46"/>
                <a:gd name="T6" fmla="*/ 2147483647 w 89"/>
                <a:gd name="T7" fmla="*/ 2147483647 h 46"/>
                <a:gd name="T8" fmla="*/ 2147483647 w 89"/>
                <a:gd name="T9" fmla="*/ 2147483647 h 46"/>
                <a:gd name="T10" fmla="*/ 2147483647 w 89"/>
                <a:gd name="T11" fmla="*/ 2147483647 h 46"/>
                <a:gd name="T12" fmla="*/ 2147483647 w 89"/>
                <a:gd name="T13" fmla="*/ 2147483647 h 46"/>
                <a:gd name="T14" fmla="*/ 0 w 89"/>
                <a:gd name="T15" fmla="*/ 0 h 46"/>
                <a:gd name="T16" fmla="*/ 0 60000 65536"/>
                <a:gd name="T17" fmla="*/ 0 60000 65536"/>
                <a:gd name="T18" fmla="*/ 0 60000 65536"/>
                <a:gd name="T19" fmla="*/ 0 60000 65536"/>
                <a:gd name="T20" fmla="*/ 0 60000 65536"/>
                <a:gd name="T21" fmla="*/ 0 60000 65536"/>
                <a:gd name="T22" fmla="*/ 0 60000 65536"/>
                <a:gd name="T23" fmla="*/ 0 60000 65536"/>
                <a:gd name="T24" fmla="*/ 0 w 89"/>
                <a:gd name="T25" fmla="*/ 0 h 46"/>
                <a:gd name="T26" fmla="*/ 89 w 89"/>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9" h="46">
                  <a:moveTo>
                    <a:pt x="89" y="41"/>
                  </a:moveTo>
                  <a:cubicBezTo>
                    <a:pt x="87" y="43"/>
                    <a:pt x="85" y="46"/>
                    <a:pt x="82" y="46"/>
                  </a:cubicBezTo>
                  <a:cubicBezTo>
                    <a:pt x="76" y="46"/>
                    <a:pt x="65" y="41"/>
                    <a:pt x="65" y="41"/>
                  </a:cubicBezTo>
                  <a:cubicBezTo>
                    <a:pt x="61" y="36"/>
                    <a:pt x="57" y="11"/>
                    <a:pt x="65" y="29"/>
                  </a:cubicBezTo>
                  <a:cubicBezTo>
                    <a:pt x="58" y="34"/>
                    <a:pt x="51" y="38"/>
                    <a:pt x="43" y="41"/>
                  </a:cubicBezTo>
                  <a:cubicBezTo>
                    <a:pt x="27" y="34"/>
                    <a:pt x="29" y="29"/>
                    <a:pt x="34" y="14"/>
                  </a:cubicBezTo>
                  <a:cubicBezTo>
                    <a:pt x="38" y="30"/>
                    <a:pt x="27" y="26"/>
                    <a:pt x="14" y="24"/>
                  </a:cubicBezTo>
                  <a:cubicBezTo>
                    <a:pt x="5" y="17"/>
                    <a:pt x="0" y="12"/>
                    <a:pt x="0" y="0"/>
                  </a:cubicBezTo>
                </a:path>
              </a:pathLst>
            </a:custGeom>
            <a:noFill/>
            <a:ln w="19050">
              <a:solidFill>
                <a:srgbClr val="80808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73" name="Line 600"/>
            <p:cNvSpPr>
              <a:spLocks noChangeAspect="1" noChangeShapeType="1"/>
            </p:cNvSpPr>
            <p:nvPr/>
          </p:nvSpPr>
          <p:spPr bwMode="auto">
            <a:xfrm rot="2255674" flipH="1">
              <a:off x="2831253" y="2968959"/>
              <a:ext cx="444500" cy="13811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74" name="AutoShape 601"/>
            <p:cNvSpPr>
              <a:spLocks noChangeAspect="1"/>
            </p:cNvSpPr>
            <p:nvPr/>
          </p:nvSpPr>
          <p:spPr bwMode="auto">
            <a:xfrm rot="13428390">
              <a:off x="2814638" y="1449388"/>
              <a:ext cx="180975" cy="168275"/>
            </a:xfrm>
            <a:prstGeom prst="leftBrace">
              <a:avLst>
                <a:gd name="adj1" fmla="val 8333"/>
                <a:gd name="adj2" fmla="val 50000"/>
              </a:avLst>
            </a:pr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rot="10800000" wrap="none" anchor="ct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ja-JP" altLang="ja-JP"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75" name="Line 602"/>
            <p:cNvSpPr>
              <a:spLocks noChangeAspect="1" noChangeShapeType="1"/>
            </p:cNvSpPr>
            <p:nvPr/>
          </p:nvSpPr>
          <p:spPr bwMode="auto">
            <a:xfrm rot="21126639" flipV="1">
              <a:off x="1062038" y="2520950"/>
              <a:ext cx="739775" cy="344488"/>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76" name="Line 603"/>
            <p:cNvSpPr>
              <a:spLocks noChangeAspect="1" noChangeShapeType="1"/>
            </p:cNvSpPr>
            <p:nvPr/>
          </p:nvSpPr>
          <p:spPr bwMode="auto">
            <a:xfrm>
              <a:off x="1009650" y="1508125"/>
              <a:ext cx="465137" cy="185738"/>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ja-JP" altLang="en-US" b="0" i="0" u="none" strike="noStrike" kern="0" cap="none" spc="0" normalizeH="0" baseline="0" noProof="0" smtClean="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cxnSp>
        <p:nvCxnSpPr>
          <p:cNvPr id="6" name="直線コネクタ 5"/>
          <p:cNvCxnSpPr/>
          <p:nvPr/>
        </p:nvCxnSpPr>
        <p:spPr>
          <a:xfrm>
            <a:off x="519960" y="1815465"/>
            <a:ext cx="5625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a:off x="824784" y="1815465"/>
            <a:ext cx="0" cy="29273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flipH="1">
            <a:off x="837689" y="2097722"/>
            <a:ext cx="65320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485" name="Rectangle 4"/>
          <p:cNvSpPr>
            <a:spLocks noChangeArrowheads="1"/>
          </p:cNvSpPr>
          <p:nvPr/>
        </p:nvSpPr>
        <p:spPr bwMode="auto">
          <a:xfrm>
            <a:off x="1485829" y="1827788"/>
            <a:ext cx="24754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en-US" sz="20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2000" dirty="0" err="1" smtClean="0">
                <a:latin typeface="Arial Unicode MS" panose="020B0604020202020204" pitchFamily="50" charset="-128"/>
                <a:ea typeface="Arial Unicode MS" panose="020B0604020202020204" pitchFamily="50" charset="-128"/>
                <a:cs typeface="Arial Unicode MS" panose="020B0604020202020204" pitchFamily="50" charset="-128"/>
              </a:rPr>
              <a:t>Octa</a:t>
            </a:r>
            <a:r>
              <a:rPr lang="ja-JP" altLang="en-US" sz="2000" dirty="0" err="1" smtClean="0">
                <a:latin typeface="Arial Unicode MS" panose="020B0604020202020204" pitchFamily="50" charset="-128"/>
                <a:ea typeface="Arial Unicode MS" panose="020B0604020202020204" pitchFamily="50" charset="-128"/>
                <a:cs typeface="Arial Unicode MS" panose="020B0604020202020204" pitchFamily="50" charset="-128"/>
              </a:rPr>
              <a:t>ー</a:t>
            </a:r>
            <a:r>
              <a:rPr lang="en-US" altLang="ja-JP" sz="2000" dirty="0" smtClean="0">
                <a:latin typeface="Arial Unicode MS" panose="020B0604020202020204" pitchFamily="50" charset="-128"/>
                <a:ea typeface="Arial Unicode MS" panose="020B0604020202020204" pitchFamily="50" charset="-128"/>
                <a:cs typeface="Arial Unicode MS" panose="020B0604020202020204" pitchFamily="50" charset="-128"/>
              </a:rPr>
              <a:t>arginine</a:t>
            </a:r>
            <a:r>
              <a:rPr lang="ja-JP" altLang="en-US" sz="20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lang="en-US" altLang="ja-JP" sz="2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Tree>
    <p:extLst>
      <p:ext uri="{BB962C8B-B14F-4D97-AF65-F5344CB8AC3E}">
        <p14:creationId xmlns:p14="http://schemas.microsoft.com/office/powerpoint/2010/main" val="4078278368"/>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2"/>
          <p:cNvSpPr>
            <a:spLocks noChangeAspect="1" noChangeArrowheads="1"/>
          </p:cNvSpPr>
          <p:nvPr/>
        </p:nvSpPr>
        <p:spPr bwMode="auto">
          <a:xfrm>
            <a:off x="2273293" y="4686018"/>
            <a:ext cx="2624211" cy="2553648"/>
          </a:xfrm>
          <a:prstGeom prst="ellipse">
            <a:avLst/>
          </a:prstGeom>
          <a:solidFill>
            <a:srgbClr val="CCFFFF"/>
          </a:solidFill>
          <a:ln w="9525">
            <a:solidFill>
              <a:schemeClr val="tx1"/>
            </a:solidFill>
            <a:round/>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 name="Rectangle 4"/>
          <p:cNvSpPr>
            <a:spLocks noChangeAspect="1" noChangeArrowheads="1"/>
          </p:cNvSpPr>
          <p:nvPr/>
        </p:nvSpPr>
        <p:spPr bwMode="auto">
          <a:xfrm>
            <a:off x="2150717" y="6043774"/>
            <a:ext cx="3147622" cy="1209222"/>
          </a:xfrm>
          <a:prstGeom prst="rect">
            <a:avLst/>
          </a:prstGeom>
          <a:solidFill>
            <a:schemeClr val="bg1"/>
          </a:solidFill>
          <a:ln w="9525">
            <a:noFill/>
            <a:miter lim="800000"/>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 name="Freeform 10"/>
          <p:cNvSpPr>
            <a:spLocks noChangeAspect="1"/>
          </p:cNvSpPr>
          <p:nvPr/>
        </p:nvSpPr>
        <p:spPr bwMode="auto">
          <a:xfrm rot="1545382">
            <a:off x="222597" y="1332569"/>
            <a:ext cx="4343862" cy="3219197"/>
          </a:xfrm>
          <a:custGeom>
            <a:avLst/>
            <a:gdLst>
              <a:gd name="T0" fmla="*/ 2147483647 w 1769"/>
              <a:gd name="T1" fmla="*/ 0 h 1360"/>
              <a:gd name="T2" fmla="*/ 2147483647 w 1769"/>
              <a:gd name="T3" fmla="*/ 2147483647 h 1360"/>
              <a:gd name="T4" fmla="*/ 2147483647 w 1769"/>
              <a:gd name="T5" fmla="*/ 2147483647 h 1360"/>
              <a:gd name="T6" fmla="*/ 0 w 1769"/>
              <a:gd name="T7" fmla="*/ 2147483647 h 1360"/>
              <a:gd name="T8" fmla="*/ 0 60000 65536"/>
              <a:gd name="T9" fmla="*/ 0 60000 65536"/>
              <a:gd name="T10" fmla="*/ 0 60000 65536"/>
              <a:gd name="T11" fmla="*/ 0 60000 65536"/>
              <a:gd name="T12" fmla="*/ 0 w 1769"/>
              <a:gd name="T13" fmla="*/ 0 h 1360"/>
              <a:gd name="T14" fmla="*/ 1769 w 1769"/>
              <a:gd name="T15" fmla="*/ 1360 h 1360"/>
            </a:gdLst>
            <a:ahLst/>
            <a:cxnLst>
              <a:cxn ang="T8">
                <a:pos x="T0" y="T1"/>
              </a:cxn>
              <a:cxn ang="T9">
                <a:pos x="T2" y="T3"/>
              </a:cxn>
              <a:cxn ang="T10">
                <a:pos x="T4" y="T5"/>
              </a:cxn>
              <a:cxn ang="T11">
                <a:pos x="T6" y="T7"/>
              </a:cxn>
            </a:cxnLst>
            <a:rect l="T12" t="T13" r="T14" b="T15"/>
            <a:pathLst>
              <a:path w="1769" h="1360">
                <a:moveTo>
                  <a:pt x="1769" y="0"/>
                </a:moveTo>
                <a:cubicBezTo>
                  <a:pt x="1553" y="94"/>
                  <a:pt x="1338" y="189"/>
                  <a:pt x="1089" y="363"/>
                </a:cubicBezTo>
                <a:cubicBezTo>
                  <a:pt x="840" y="537"/>
                  <a:pt x="454" y="877"/>
                  <a:pt x="272" y="1043"/>
                </a:cubicBezTo>
                <a:cubicBezTo>
                  <a:pt x="90" y="1209"/>
                  <a:pt x="45" y="1284"/>
                  <a:pt x="0" y="1360"/>
                </a:cubicBezTo>
              </a:path>
            </a:pathLst>
          </a:custGeom>
          <a:noFill/>
          <a:ln w="38100" cmpd="sng">
            <a:solidFill>
              <a:schemeClr val="tx1"/>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 name="Freeform 17"/>
          <p:cNvSpPr>
            <a:spLocks noChangeAspect="1"/>
          </p:cNvSpPr>
          <p:nvPr/>
        </p:nvSpPr>
        <p:spPr bwMode="auto">
          <a:xfrm>
            <a:off x="2214987" y="4591058"/>
            <a:ext cx="2764682" cy="1557706"/>
          </a:xfrm>
          <a:custGeom>
            <a:avLst/>
            <a:gdLst>
              <a:gd name="T0" fmla="*/ 2147483647 w 1913"/>
              <a:gd name="T1" fmla="*/ 2147483647 h 1051"/>
              <a:gd name="T2" fmla="*/ 2147483647 w 1913"/>
              <a:gd name="T3" fmla="*/ 2147483647 h 1051"/>
              <a:gd name="T4" fmla="*/ 2147483647 w 1913"/>
              <a:gd name="T5" fmla="*/ 2147483647 h 1051"/>
              <a:gd name="T6" fmla="*/ 2147483647 w 1913"/>
              <a:gd name="T7" fmla="*/ 2147483647 h 1051"/>
              <a:gd name="T8" fmla="*/ 2147483647 w 1913"/>
              <a:gd name="T9" fmla="*/ 2147483647 h 1051"/>
              <a:gd name="T10" fmla="*/ 2147483647 w 1913"/>
              <a:gd name="T11" fmla="*/ 2147483647 h 1051"/>
              <a:gd name="T12" fmla="*/ 2147483647 w 1913"/>
              <a:gd name="T13" fmla="*/ 2147483647 h 1051"/>
              <a:gd name="T14" fmla="*/ 2147483647 w 1913"/>
              <a:gd name="T15" fmla="*/ 2147483647 h 1051"/>
              <a:gd name="T16" fmla="*/ 0 60000 65536"/>
              <a:gd name="T17" fmla="*/ 0 60000 65536"/>
              <a:gd name="T18" fmla="*/ 0 60000 65536"/>
              <a:gd name="T19" fmla="*/ 0 60000 65536"/>
              <a:gd name="T20" fmla="*/ 0 60000 65536"/>
              <a:gd name="T21" fmla="*/ 0 60000 65536"/>
              <a:gd name="T22" fmla="*/ 0 60000 65536"/>
              <a:gd name="T23" fmla="*/ 0 60000 65536"/>
              <a:gd name="T24" fmla="*/ 0 w 1913"/>
              <a:gd name="T25" fmla="*/ 0 h 1051"/>
              <a:gd name="T26" fmla="*/ 1133 w 1913"/>
              <a:gd name="T27" fmla="*/ 1043 h 10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13" h="1051">
                <a:moveTo>
                  <a:pt x="10" y="1051"/>
                </a:moveTo>
                <a:cubicBezTo>
                  <a:pt x="5" y="985"/>
                  <a:pt x="0" y="920"/>
                  <a:pt x="5" y="856"/>
                </a:cubicBezTo>
                <a:cubicBezTo>
                  <a:pt x="10" y="792"/>
                  <a:pt x="11" y="748"/>
                  <a:pt x="41" y="664"/>
                </a:cubicBezTo>
                <a:cubicBezTo>
                  <a:pt x="71" y="580"/>
                  <a:pt x="105" y="447"/>
                  <a:pt x="185" y="352"/>
                </a:cubicBezTo>
                <a:cubicBezTo>
                  <a:pt x="265" y="257"/>
                  <a:pt x="413" y="149"/>
                  <a:pt x="521" y="94"/>
                </a:cubicBezTo>
                <a:cubicBezTo>
                  <a:pt x="630" y="39"/>
                  <a:pt x="745" y="36"/>
                  <a:pt x="834" y="22"/>
                </a:cubicBezTo>
                <a:cubicBezTo>
                  <a:pt x="923" y="8"/>
                  <a:pt x="974" y="0"/>
                  <a:pt x="1056" y="10"/>
                </a:cubicBezTo>
                <a:cubicBezTo>
                  <a:pt x="1138" y="20"/>
                  <a:pt x="1233" y="44"/>
                  <a:pt x="1327" y="81"/>
                </a:cubicBezTo>
                <a:cubicBezTo>
                  <a:pt x="1421" y="118"/>
                  <a:pt x="1543" y="178"/>
                  <a:pt x="1620" y="235"/>
                </a:cubicBezTo>
                <a:cubicBezTo>
                  <a:pt x="1697" y="292"/>
                  <a:pt x="1745" y="358"/>
                  <a:pt x="1788" y="422"/>
                </a:cubicBezTo>
                <a:cubicBezTo>
                  <a:pt x="1831" y="486"/>
                  <a:pt x="1858" y="514"/>
                  <a:pt x="1879" y="619"/>
                </a:cubicBezTo>
                <a:cubicBezTo>
                  <a:pt x="1900" y="724"/>
                  <a:pt x="1906" y="961"/>
                  <a:pt x="1913" y="1051"/>
                </a:cubicBezTo>
              </a:path>
            </a:pathLst>
          </a:custGeom>
          <a:noFill/>
          <a:ln w="9525">
            <a:solidFill>
              <a:schemeClr val="tx1"/>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 name="Text Box 23"/>
          <p:cNvSpPr txBox="1">
            <a:spLocks noChangeAspect="1" noChangeArrowheads="1"/>
          </p:cNvSpPr>
          <p:nvPr/>
        </p:nvSpPr>
        <p:spPr bwMode="auto">
          <a:xfrm>
            <a:off x="3670090" y="2198608"/>
            <a:ext cx="1165704" cy="584775"/>
          </a:xfrm>
          <a:prstGeom prst="rect">
            <a:avLst/>
          </a:prstGeom>
          <a:solidFill>
            <a:schemeClr val="bg1"/>
          </a:solidFill>
          <a:ln w="9525">
            <a:noFill/>
            <a:miter lim="800000"/>
            <a:headEnd/>
            <a:tailEnd/>
          </a:ln>
        </p:spPr>
        <p:txBody>
          <a:bodyPr wrap="none">
            <a:spAutoFit/>
          </a:bodyPr>
          <a:lstStyle/>
          <a:p>
            <a:pPr algn="ctr" defTabSz="914400"/>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Plasma</a:t>
            </a:r>
          </a:p>
          <a:p>
            <a:pPr algn="ctr" defTabSz="914400"/>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membrane</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 name="AutoShape 66"/>
          <p:cNvSpPr>
            <a:spLocks noChangeAspect="1" noChangeArrowheads="1"/>
          </p:cNvSpPr>
          <p:nvPr/>
        </p:nvSpPr>
        <p:spPr bwMode="auto">
          <a:xfrm>
            <a:off x="5054288" y="598751"/>
            <a:ext cx="3881292" cy="2105350"/>
          </a:xfrm>
          <a:prstGeom prst="roundRect">
            <a:avLst>
              <a:gd name="adj" fmla="val 13880"/>
            </a:avLst>
          </a:prstGeom>
          <a:solidFill>
            <a:srgbClr val="CCECFF"/>
          </a:solidFill>
          <a:ln w="9525">
            <a:solidFill>
              <a:schemeClr val="tx1"/>
            </a:solidFill>
            <a:round/>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 name="Oval 67"/>
          <p:cNvSpPr>
            <a:spLocks noChangeAspect="1" noChangeArrowheads="1"/>
          </p:cNvSpPr>
          <p:nvPr/>
        </p:nvSpPr>
        <p:spPr bwMode="auto">
          <a:xfrm>
            <a:off x="6374345" y="1747988"/>
            <a:ext cx="1301849" cy="874465"/>
          </a:xfrm>
          <a:prstGeom prst="ellipse">
            <a:avLst/>
          </a:prstGeom>
          <a:gradFill rotWithShape="1">
            <a:gsLst>
              <a:gs pos="0">
                <a:srgbClr val="FFFF00"/>
              </a:gs>
              <a:gs pos="100000">
                <a:srgbClr val="FFCC00"/>
              </a:gs>
            </a:gsLst>
            <a:path path="rect">
              <a:fillToRect r="100000" b="100000"/>
            </a:path>
          </a:gradFill>
          <a:ln w="9525">
            <a:solidFill>
              <a:schemeClr val="tx1"/>
            </a:solidFill>
            <a:round/>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6" name="Oval 68"/>
          <p:cNvSpPr>
            <a:spLocks noChangeAspect="1" noChangeArrowheads="1"/>
          </p:cNvSpPr>
          <p:nvPr/>
        </p:nvSpPr>
        <p:spPr bwMode="auto">
          <a:xfrm>
            <a:off x="5317335" y="1851772"/>
            <a:ext cx="837457" cy="443699"/>
          </a:xfrm>
          <a:prstGeom prst="ellipse">
            <a:avLst/>
          </a:prstGeom>
          <a:gradFill rotWithShape="1">
            <a:gsLst>
              <a:gs pos="0">
                <a:srgbClr val="CCFF99"/>
              </a:gs>
              <a:gs pos="100000">
                <a:srgbClr val="66FF33"/>
              </a:gs>
            </a:gsLst>
            <a:path path="rect">
              <a:fillToRect r="100000" b="100000"/>
            </a:path>
          </a:gradFill>
          <a:ln w="9525">
            <a:solidFill>
              <a:schemeClr val="tx1"/>
            </a:solidFill>
            <a:round/>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7" name="AutoShape 69"/>
          <p:cNvSpPr>
            <a:spLocks noChangeAspect="1" noChangeArrowheads="1"/>
          </p:cNvSpPr>
          <p:nvPr/>
        </p:nvSpPr>
        <p:spPr bwMode="auto">
          <a:xfrm>
            <a:off x="7710708" y="633981"/>
            <a:ext cx="1035190" cy="1759561"/>
          </a:xfrm>
          <a:prstGeom prst="wedgeRoundRectCallout">
            <a:avLst>
              <a:gd name="adj1" fmla="val -76014"/>
              <a:gd name="adj2" fmla="val -10824"/>
              <a:gd name="adj3" fmla="val 16667"/>
            </a:avLst>
          </a:prstGeom>
          <a:solidFill>
            <a:schemeClr val="bg1"/>
          </a:solidFill>
          <a:ln w="19050">
            <a:solidFill>
              <a:schemeClr val="tx2"/>
            </a:solidFill>
            <a:miter lim="800000"/>
            <a:headEnd/>
            <a:tailEnd/>
          </a:ln>
        </p:spPr>
        <p:txBody>
          <a:bodyP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pic>
        <p:nvPicPr>
          <p:cNvPr id="38" name="Picture 70"/>
          <p:cNvPicPr>
            <a:picLocks noChangeAspect="1" noChangeArrowheads="1"/>
          </p:cNvPicPr>
          <p:nvPr/>
        </p:nvPicPr>
        <p:blipFill>
          <a:blip r:embed="rId3"/>
          <a:srcRect/>
          <a:stretch>
            <a:fillRect/>
          </a:stretch>
        </p:blipFill>
        <p:spPr bwMode="auto">
          <a:xfrm>
            <a:off x="7809128" y="723482"/>
            <a:ext cx="851773" cy="1596744"/>
          </a:xfrm>
          <a:prstGeom prst="rect">
            <a:avLst/>
          </a:prstGeom>
          <a:noFill/>
          <a:ln w="9525">
            <a:noFill/>
            <a:miter lim="800000"/>
            <a:headEnd/>
            <a:tailEnd/>
          </a:ln>
        </p:spPr>
      </p:pic>
      <p:sp>
        <p:nvSpPr>
          <p:cNvPr id="39" name="Rectangle 71"/>
          <p:cNvSpPr>
            <a:spLocks noChangeAspect="1" noChangeArrowheads="1"/>
          </p:cNvSpPr>
          <p:nvPr/>
        </p:nvSpPr>
        <p:spPr bwMode="auto">
          <a:xfrm>
            <a:off x="8031018" y="1136713"/>
            <a:ext cx="165523" cy="126635"/>
          </a:xfrm>
          <a:prstGeom prst="rect">
            <a:avLst/>
          </a:prstGeom>
          <a:noFill/>
          <a:ln w="19050">
            <a:solidFill>
              <a:srgbClr val="0000FF"/>
            </a:solidFill>
            <a:miter lim="800000"/>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0" name="Rectangle 72"/>
          <p:cNvSpPr>
            <a:spLocks noChangeAspect="1" noChangeArrowheads="1"/>
          </p:cNvSpPr>
          <p:nvPr/>
        </p:nvSpPr>
        <p:spPr bwMode="auto">
          <a:xfrm>
            <a:off x="8069491" y="1273821"/>
            <a:ext cx="162839" cy="126635"/>
          </a:xfrm>
          <a:prstGeom prst="rect">
            <a:avLst/>
          </a:prstGeom>
          <a:noFill/>
          <a:ln w="19050">
            <a:solidFill>
              <a:srgbClr val="0000FF"/>
            </a:solidFill>
            <a:miter lim="800000"/>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 name="Rectangle 73"/>
          <p:cNvSpPr>
            <a:spLocks noChangeAspect="1" noChangeArrowheads="1"/>
          </p:cNvSpPr>
          <p:nvPr/>
        </p:nvSpPr>
        <p:spPr bwMode="auto">
          <a:xfrm>
            <a:off x="8048912" y="1412834"/>
            <a:ext cx="164628" cy="127587"/>
          </a:xfrm>
          <a:prstGeom prst="rect">
            <a:avLst/>
          </a:prstGeom>
          <a:noFill/>
          <a:ln w="19050">
            <a:solidFill>
              <a:srgbClr val="0000FF"/>
            </a:solidFill>
            <a:miter lim="800000"/>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 name="Rectangle 74"/>
          <p:cNvSpPr>
            <a:spLocks noChangeAspect="1" noChangeArrowheads="1"/>
          </p:cNvSpPr>
          <p:nvPr/>
        </p:nvSpPr>
        <p:spPr bwMode="auto">
          <a:xfrm>
            <a:off x="8006861" y="1580411"/>
            <a:ext cx="163733" cy="126635"/>
          </a:xfrm>
          <a:prstGeom prst="rect">
            <a:avLst/>
          </a:prstGeom>
          <a:noFill/>
          <a:ln w="19050">
            <a:solidFill>
              <a:srgbClr val="0000FF"/>
            </a:solidFill>
            <a:miter lim="800000"/>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 name="Rectangle 75"/>
          <p:cNvSpPr>
            <a:spLocks noChangeAspect="1" noChangeArrowheads="1"/>
          </p:cNvSpPr>
          <p:nvPr/>
        </p:nvSpPr>
        <p:spPr bwMode="auto">
          <a:xfrm>
            <a:off x="7924547" y="1764175"/>
            <a:ext cx="164628" cy="126635"/>
          </a:xfrm>
          <a:prstGeom prst="rect">
            <a:avLst/>
          </a:prstGeom>
          <a:noFill/>
          <a:ln w="19050">
            <a:solidFill>
              <a:srgbClr val="0000FF"/>
            </a:solidFill>
            <a:miter lim="800000"/>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 name="Rectangle 76"/>
          <p:cNvSpPr>
            <a:spLocks noChangeAspect="1" noChangeArrowheads="1"/>
          </p:cNvSpPr>
          <p:nvPr/>
        </p:nvSpPr>
        <p:spPr bwMode="auto">
          <a:xfrm>
            <a:off x="8085596" y="1944130"/>
            <a:ext cx="157471" cy="131396"/>
          </a:xfrm>
          <a:prstGeom prst="rect">
            <a:avLst/>
          </a:prstGeom>
          <a:noFill/>
          <a:ln w="19050">
            <a:solidFill>
              <a:srgbClr val="0000FF"/>
            </a:solidFill>
            <a:miter lim="800000"/>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 name="Rectangle 77"/>
          <p:cNvSpPr>
            <a:spLocks noChangeAspect="1" noChangeArrowheads="1"/>
          </p:cNvSpPr>
          <p:nvPr/>
        </p:nvSpPr>
        <p:spPr bwMode="auto">
          <a:xfrm>
            <a:off x="8467641" y="907246"/>
            <a:ext cx="163734" cy="126635"/>
          </a:xfrm>
          <a:prstGeom prst="rect">
            <a:avLst/>
          </a:prstGeom>
          <a:noFill/>
          <a:ln w="19050">
            <a:solidFill>
              <a:srgbClr val="0000FF"/>
            </a:solidFill>
            <a:miter lim="800000"/>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 name="Text Box 78"/>
          <p:cNvSpPr txBox="1">
            <a:spLocks noChangeAspect="1" noChangeArrowheads="1"/>
          </p:cNvSpPr>
          <p:nvPr/>
        </p:nvSpPr>
        <p:spPr bwMode="auto">
          <a:xfrm>
            <a:off x="5317335" y="695870"/>
            <a:ext cx="1005403" cy="461665"/>
          </a:xfrm>
          <a:prstGeom prst="rect">
            <a:avLst/>
          </a:prstGeom>
          <a:solidFill>
            <a:schemeClr val="tx1"/>
          </a:solidFill>
          <a:ln w="9525">
            <a:solidFill>
              <a:schemeClr val="tx1"/>
            </a:solidFill>
            <a:miter lim="800000"/>
            <a:headEnd/>
            <a:tailEnd/>
          </a:ln>
        </p:spPr>
        <p:txBody>
          <a:bodyPr wrap="none">
            <a:spAutoFit/>
          </a:bodyPr>
          <a:lstStyle/>
          <a:p>
            <a:pPr defTabSz="914400"/>
            <a:r>
              <a:rPr lang="en-US" altLang="ja-JP" sz="24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GALA</a:t>
            </a:r>
          </a:p>
        </p:txBody>
      </p:sp>
      <p:sp>
        <p:nvSpPr>
          <p:cNvPr id="47" name="Freeform 79"/>
          <p:cNvSpPr>
            <a:spLocks noChangeAspect="1"/>
          </p:cNvSpPr>
          <p:nvPr/>
        </p:nvSpPr>
        <p:spPr bwMode="auto">
          <a:xfrm>
            <a:off x="5459595" y="1310954"/>
            <a:ext cx="451833" cy="147583"/>
          </a:xfrm>
          <a:custGeom>
            <a:avLst/>
            <a:gdLst>
              <a:gd name="T0" fmla="*/ 0 w 544"/>
              <a:gd name="T1" fmla="*/ 0 h 205"/>
              <a:gd name="T2" fmla="*/ 2147483647 w 544"/>
              <a:gd name="T3" fmla="*/ 0 h 205"/>
              <a:gd name="T4" fmla="*/ 2147483647 w 544"/>
              <a:gd name="T5" fmla="*/ 0 h 205"/>
              <a:gd name="T6" fmla="*/ 2147483647 w 544"/>
              <a:gd name="T7" fmla="*/ 0 h 205"/>
              <a:gd name="T8" fmla="*/ 2147483647 w 544"/>
              <a:gd name="T9" fmla="*/ 0 h 205"/>
              <a:gd name="T10" fmla="*/ 2147483647 w 544"/>
              <a:gd name="T11" fmla="*/ 0 h 205"/>
              <a:gd name="T12" fmla="*/ 0 60000 65536"/>
              <a:gd name="T13" fmla="*/ 0 60000 65536"/>
              <a:gd name="T14" fmla="*/ 0 60000 65536"/>
              <a:gd name="T15" fmla="*/ 0 60000 65536"/>
              <a:gd name="T16" fmla="*/ 0 60000 65536"/>
              <a:gd name="T17" fmla="*/ 0 60000 65536"/>
              <a:gd name="T18" fmla="*/ 0 w 544"/>
              <a:gd name="T19" fmla="*/ 0 h 205"/>
              <a:gd name="T20" fmla="*/ 544 w 544"/>
              <a:gd name="T21" fmla="*/ 205 h 205"/>
            </a:gdLst>
            <a:ahLst/>
            <a:cxnLst>
              <a:cxn ang="T12">
                <a:pos x="T0" y="T1"/>
              </a:cxn>
              <a:cxn ang="T13">
                <a:pos x="T2" y="T3"/>
              </a:cxn>
              <a:cxn ang="T14">
                <a:pos x="T4" y="T5"/>
              </a:cxn>
              <a:cxn ang="T15">
                <a:pos x="T6" y="T7"/>
              </a:cxn>
              <a:cxn ang="T16">
                <a:pos x="T8" y="T9"/>
              </a:cxn>
              <a:cxn ang="T17">
                <a:pos x="T10" y="T11"/>
              </a:cxn>
            </a:cxnLst>
            <a:rect l="T18" t="T19" r="T20" b="T21"/>
            <a:pathLst>
              <a:path w="544" h="205">
                <a:moveTo>
                  <a:pt x="0" y="144"/>
                </a:moveTo>
                <a:cubicBezTo>
                  <a:pt x="26" y="72"/>
                  <a:pt x="53" y="0"/>
                  <a:pt x="91" y="8"/>
                </a:cubicBezTo>
                <a:cubicBezTo>
                  <a:pt x="129" y="16"/>
                  <a:pt x="182" y="190"/>
                  <a:pt x="227" y="190"/>
                </a:cubicBezTo>
                <a:cubicBezTo>
                  <a:pt x="272" y="190"/>
                  <a:pt x="325" y="8"/>
                  <a:pt x="363" y="8"/>
                </a:cubicBezTo>
                <a:cubicBezTo>
                  <a:pt x="401" y="8"/>
                  <a:pt x="423" y="175"/>
                  <a:pt x="453" y="190"/>
                </a:cubicBezTo>
                <a:cubicBezTo>
                  <a:pt x="483" y="205"/>
                  <a:pt x="513" y="152"/>
                  <a:pt x="544" y="99"/>
                </a:cubicBezTo>
              </a:path>
            </a:pathLst>
          </a:custGeom>
          <a:noFill/>
          <a:ln w="38100" cmpd="sng">
            <a:solidFill>
              <a:srgbClr val="FF3300"/>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8" name="Freeform 80"/>
          <p:cNvSpPr>
            <a:spLocks noChangeAspect="1"/>
          </p:cNvSpPr>
          <p:nvPr/>
        </p:nvSpPr>
        <p:spPr bwMode="auto">
          <a:xfrm>
            <a:off x="6870567" y="1267156"/>
            <a:ext cx="516253" cy="203759"/>
          </a:xfrm>
          <a:custGeom>
            <a:avLst/>
            <a:gdLst>
              <a:gd name="T0" fmla="*/ 0 w 454"/>
              <a:gd name="T1" fmla="*/ 0 h 356"/>
              <a:gd name="T2" fmla="*/ 2147483647 w 454"/>
              <a:gd name="T3" fmla="*/ 0 h 356"/>
              <a:gd name="T4" fmla="*/ 2147483647 w 454"/>
              <a:gd name="T5" fmla="*/ 0 h 356"/>
              <a:gd name="T6" fmla="*/ 2147483647 w 454"/>
              <a:gd name="T7" fmla="*/ 0 h 356"/>
              <a:gd name="T8" fmla="*/ 2147483647 w 454"/>
              <a:gd name="T9" fmla="*/ 0 h 356"/>
              <a:gd name="T10" fmla="*/ 2147483647 w 454"/>
              <a:gd name="T11" fmla="*/ 0 h 356"/>
              <a:gd name="T12" fmla="*/ 2147483647 w 454"/>
              <a:gd name="T13" fmla="*/ 0 h 356"/>
              <a:gd name="T14" fmla="*/ 2147483647 w 454"/>
              <a:gd name="T15" fmla="*/ 0 h 356"/>
              <a:gd name="T16" fmla="*/ 2147483647 w 454"/>
              <a:gd name="T17" fmla="*/ 0 h 3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4"/>
              <a:gd name="T28" fmla="*/ 0 h 356"/>
              <a:gd name="T29" fmla="*/ 454 w 454"/>
              <a:gd name="T30" fmla="*/ 356 h 35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4" h="356">
                <a:moveTo>
                  <a:pt x="0" y="227"/>
                </a:moveTo>
                <a:cubicBezTo>
                  <a:pt x="49" y="129"/>
                  <a:pt x="98" y="31"/>
                  <a:pt x="136" y="46"/>
                </a:cubicBezTo>
                <a:cubicBezTo>
                  <a:pt x="174" y="61"/>
                  <a:pt x="227" y="280"/>
                  <a:pt x="227" y="318"/>
                </a:cubicBezTo>
                <a:cubicBezTo>
                  <a:pt x="227" y="356"/>
                  <a:pt x="128" y="325"/>
                  <a:pt x="136" y="272"/>
                </a:cubicBezTo>
                <a:cubicBezTo>
                  <a:pt x="144" y="219"/>
                  <a:pt x="235" y="0"/>
                  <a:pt x="273" y="0"/>
                </a:cubicBezTo>
                <a:cubicBezTo>
                  <a:pt x="311" y="0"/>
                  <a:pt x="363" y="227"/>
                  <a:pt x="363" y="272"/>
                </a:cubicBezTo>
                <a:cubicBezTo>
                  <a:pt x="363" y="317"/>
                  <a:pt x="265" y="310"/>
                  <a:pt x="273" y="272"/>
                </a:cubicBezTo>
                <a:cubicBezTo>
                  <a:pt x="281" y="234"/>
                  <a:pt x="379" y="46"/>
                  <a:pt x="409" y="46"/>
                </a:cubicBezTo>
                <a:cubicBezTo>
                  <a:pt x="439" y="46"/>
                  <a:pt x="446" y="159"/>
                  <a:pt x="454" y="272"/>
                </a:cubicBezTo>
              </a:path>
            </a:pathLst>
          </a:custGeom>
          <a:noFill/>
          <a:ln w="38100" cmpd="sng">
            <a:solidFill>
              <a:srgbClr val="FF3300"/>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 name="Text Box 81"/>
          <p:cNvSpPr txBox="1">
            <a:spLocks noChangeAspect="1" noChangeArrowheads="1"/>
          </p:cNvSpPr>
          <p:nvPr/>
        </p:nvSpPr>
        <p:spPr bwMode="auto">
          <a:xfrm>
            <a:off x="6711621" y="1446228"/>
            <a:ext cx="854721" cy="338554"/>
          </a:xfrm>
          <a:prstGeom prst="rect">
            <a:avLst/>
          </a:prstGeom>
          <a:noFill/>
          <a:ln w="9525">
            <a:noFill/>
            <a:miter lim="800000"/>
            <a:headEnd/>
            <a:tailEnd/>
          </a:ln>
        </p:spPr>
        <p:txBody>
          <a:bodyPr wrap="none">
            <a:spAutoFit/>
          </a:bodyPr>
          <a:lstStyle/>
          <a:p>
            <a:pPr defTabSz="914400"/>
            <a:r>
              <a:rPr lang="ja-JP" altLang="en-US" sz="1600" b="1" dirty="0" smtClean="0">
                <a:latin typeface="Arial Unicode MS" panose="020B0604020202020204" pitchFamily="50" charset="-128"/>
                <a:ea typeface="Arial Unicode MS" panose="020B0604020202020204" pitchFamily="50" charset="-128"/>
                <a:cs typeface="Arial Unicode MS" panose="020B0604020202020204" pitchFamily="50" charset="-128"/>
                <a:sym typeface="Symbol" pitchFamily="18" charset="2"/>
              </a:rPr>
              <a:t></a:t>
            </a:r>
            <a:r>
              <a:rPr lang="en-US" altLang="ja-JP" sz="1600" b="1" dirty="0" smtClean="0">
                <a:latin typeface="Arial Unicode MS" panose="020B0604020202020204" pitchFamily="50" charset="-128"/>
                <a:ea typeface="Arial Unicode MS" panose="020B0604020202020204" pitchFamily="50" charset="-128"/>
                <a:cs typeface="Arial Unicode MS" panose="020B0604020202020204" pitchFamily="50" charset="-128"/>
                <a:sym typeface="Symbol" pitchFamily="18" charset="2"/>
              </a:rPr>
              <a:t>-helix</a:t>
            </a:r>
            <a:endParaRPr lang="ja-JP" altLang="en-US" sz="16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 name="Text Box 82"/>
          <p:cNvSpPr txBox="1">
            <a:spLocks noChangeAspect="1" noChangeArrowheads="1"/>
          </p:cNvSpPr>
          <p:nvPr/>
        </p:nvSpPr>
        <p:spPr bwMode="auto">
          <a:xfrm>
            <a:off x="5093655" y="1446123"/>
            <a:ext cx="1468234" cy="307777"/>
          </a:xfrm>
          <a:prstGeom prst="rect">
            <a:avLst/>
          </a:prstGeom>
          <a:noFill/>
          <a:ln w="9525">
            <a:noFill/>
            <a:miter lim="800000"/>
            <a:headEnd/>
            <a:tailEnd/>
          </a:ln>
        </p:spPr>
        <p:txBody>
          <a:bodyPr>
            <a:spAutoFit/>
          </a:bodyPr>
          <a:lstStyle/>
          <a:p>
            <a:pPr defTabSz="914400"/>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sym typeface="Symbol" pitchFamily="18" charset="2"/>
              </a:rPr>
              <a:t>Random coil</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 name="Text Box 83"/>
          <p:cNvSpPr txBox="1">
            <a:spLocks noChangeAspect="1" noChangeArrowheads="1"/>
          </p:cNvSpPr>
          <p:nvPr/>
        </p:nvSpPr>
        <p:spPr bwMode="auto">
          <a:xfrm>
            <a:off x="5381755" y="1876528"/>
            <a:ext cx="732893" cy="338554"/>
          </a:xfrm>
          <a:prstGeom prst="rect">
            <a:avLst/>
          </a:prstGeom>
          <a:noFill/>
          <a:ln w="9525">
            <a:noFill/>
            <a:miter lim="800000"/>
            <a:headEnd/>
            <a:tailEnd/>
          </a:ln>
        </p:spPr>
        <p:txBody>
          <a:bodyPr wrap="none">
            <a:spAutoFit/>
          </a:bodyPr>
          <a:lstStyle/>
          <a:p>
            <a:pPr defTabSz="914400"/>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pH7.4</a:t>
            </a:r>
          </a:p>
        </p:txBody>
      </p:sp>
      <p:sp>
        <p:nvSpPr>
          <p:cNvPr id="52" name="AutoShape 84"/>
          <p:cNvSpPr>
            <a:spLocks noChangeAspect="1" noChangeArrowheads="1"/>
          </p:cNvSpPr>
          <p:nvPr/>
        </p:nvSpPr>
        <p:spPr bwMode="auto">
          <a:xfrm>
            <a:off x="6231738" y="1332854"/>
            <a:ext cx="428571" cy="201854"/>
          </a:xfrm>
          <a:prstGeom prst="rightArrow">
            <a:avLst>
              <a:gd name="adj1" fmla="val 50000"/>
              <a:gd name="adj2" fmla="val 68278"/>
            </a:avLst>
          </a:prstGeom>
          <a:gradFill rotWithShape="1">
            <a:gsLst>
              <a:gs pos="0">
                <a:srgbClr val="FFFF00"/>
              </a:gs>
              <a:gs pos="100000">
                <a:srgbClr val="FF6600"/>
              </a:gs>
            </a:gsLst>
            <a:lin ang="0" scaled="1"/>
          </a:gradFill>
          <a:ln w="9525">
            <a:solidFill>
              <a:schemeClr val="tx1"/>
            </a:solidFill>
            <a:miter lim="800000"/>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 name="Text Box 85"/>
          <p:cNvSpPr txBox="1">
            <a:spLocks noChangeAspect="1" noChangeArrowheads="1"/>
          </p:cNvSpPr>
          <p:nvPr/>
        </p:nvSpPr>
        <p:spPr bwMode="auto">
          <a:xfrm>
            <a:off x="6365372" y="1726223"/>
            <a:ext cx="1344141" cy="830997"/>
          </a:xfrm>
          <a:prstGeom prst="rect">
            <a:avLst/>
          </a:prstGeom>
          <a:noFill/>
          <a:ln w="9525">
            <a:noFill/>
            <a:miter lim="800000"/>
            <a:headEnd/>
            <a:tailEnd/>
          </a:ln>
        </p:spPr>
        <p:txBody>
          <a:bodyPr wrap="square">
            <a:spAutoFit/>
          </a:bodyPr>
          <a:lstStyle/>
          <a:p>
            <a:pPr algn="ctr" defTabSz="914400"/>
            <a:r>
              <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rPr>
              <a:t>pH↓</a:t>
            </a:r>
          </a:p>
          <a:p>
            <a:pPr algn="ctr" defTabSz="914400"/>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Endosome</a:t>
            </a:r>
          </a:p>
          <a:p>
            <a:pPr algn="ctr" defTabSz="914400"/>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/Lysosome</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 name="AutoShape 1832"/>
          <p:cNvSpPr>
            <a:spLocks noChangeAspect="1" noChangeArrowheads="1"/>
          </p:cNvSpPr>
          <p:nvPr/>
        </p:nvSpPr>
        <p:spPr bwMode="auto">
          <a:xfrm rot="1155219">
            <a:off x="6545784" y="608273"/>
            <a:ext cx="1082610" cy="748385"/>
          </a:xfrm>
          <a:prstGeom prst="irregularSeal2">
            <a:avLst/>
          </a:prstGeom>
          <a:solidFill>
            <a:srgbClr val="FFCC99"/>
          </a:solidFill>
          <a:ln w="9525">
            <a:noFill/>
            <a:miter lim="800000"/>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5" name="Text Box 1833"/>
          <p:cNvSpPr txBox="1">
            <a:spLocks noChangeAspect="1" noChangeArrowheads="1"/>
          </p:cNvSpPr>
          <p:nvPr/>
        </p:nvSpPr>
        <p:spPr bwMode="auto">
          <a:xfrm>
            <a:off x="6472304" y="662360"/>
            <a:ext cx="1165704" cy="584775"/>
          </a:xfrm>
          <a:prstGeom prst="rect">
            <a:avLst/>
          </a:prstGeom>
          <a:noFill/>
          <a:ln w="9525">
            <a:noFill/>
            <a:miter lim="800000"/>
            <a:headEnd/>
            <a:tailEnd/>
          </a:ln>
        </p:spPr>
        <p:txBody>
          <a:bodyPr wrap="none">
            <a:spAutoFit/>
          </a:bodyPr>
          <a:lstStyle/>
          <a:p>
            <a:pPr algn="ct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Membrane</a:t>
            </a:r>
          </a:p>
          <a:p>
            <a:pPr algn="ct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fusion</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63" name="Group 1742"/>
          <p:cNvGrpSpPr>
            <a:grpSpLocks noChangeAspect="1"/>
          </p:cNvGrpSpPr>
          <p:nvPr/>
        </p:nvGrpSpPr>
        <p:grpSpPr bwMode="auto">
          <a:xfrm>
            <a:off x="638944" y="1966442"/>
            <a:ext cx="784669" cy="805513"/>
            <a:chOff x="519" y="907"/>
            <a:chExt cx="543" cy="544"/>
          </a:xfrm>
        </p:grpSpPr>
        <p:sp>
          <p:nvSpPr>
            <p:cNvPr id="64" name="Oval 4"/>
            <p:cNvSpPr>
              <a:spLocks noChangeAspect="1" noChangeArrowheads="1"/>
            </p:cNvSpPr>
            <p:nvPr/>
          </p:nvSpPr>
          <p:spPr bwMode="auto">
            <a:xfrm>
              <a:off x="691" y="1080"/>
              <a:ext cx="199" cy="198"/>
            </a:xfrm>
            <a:prstGeom prst="ellipse">
              <a:avLst/>
            </a:prstGeom>
            <a:gradFill rotWithShape="1">
              <a:gsLst>
                <a:gs pos="0">
                  <a:srgbClr val="CCFF99"/>
                </a:gs>
                <a:gs pos="100000">
                  <a:srgbClr val="00FF00"/>
                </a:gs>
              </a:gsLst>
              <a:path path="shape">
                <a:fillToRect l="50000" t="50000" r="50000" b="50000"/>
              </a:path>
            </a:gradFill>
            <a:ln w="28575">
              <a:solidFill>
                <a:srgbClr val="00CC00"/>
              </a:solidFill>
              <a:round/>
              <a:headEnd/>
              <a:tailEnd/>
            </a:ln>
          </p:spPr>
          <p:txBody>
            <a:bodyPr wrap="none" anchor="ctr"/>
            <a:lstStyle/>
            <a:p>
              <a:pP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5" name="Oval 6"/>
            <p:cNvSpPr>
              <a:spLocks noChangeAspect="1" noChangeArrowheads="1"/>
            </p:cNvSpPr>
            <p:nvPr/>
          </p:nvSpPr>
          <p:spPr bwMode="auto">
            <a:xfrm>
              <a:off x="600" y="989"/>
              <a:ext cx="381" cy="381"/>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 name="T24" fmla="*/ 3175 w 21600"/>
                <a:gd name="T25" fmla="*/ 3175 h 21600"/>
                <a:gd name="T26" fmla="*/ 18425 w 21600"/>
                <a:gd name="T27" fmla="*/ 1842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133" y="10800"/>
                  </a:moveTo>
                  <a:cubicBezTo>
                    <a:pt x="2133" y="15587"/>
                    <a:pt x="6013" y="19467"/>
                    <a:pt x="10800" y="19467"/>
                  </a:cubicBezTo>
                  <a:cubicBezTo>
                    <a:pt x="15587" y="19467"/>
                    <a:pt x="19467" y="15587"/>
                    <a:pt x="19467" y="10800"/>
                  </a:cubicBezTo>
                  <a:cubicBezTo>
                    <a:pt x="19467" y="6013"/>
                    <a:pt x="15587" y="2133"/>
                    <a:pt x="10800" y="2133"/>
                  </a:cubicBezTo>
                  <a:cubicBezTo>
                    <a:pt x="6013" y="2133"/>
                    <a:pt x="2133" y="6013"/>
                    <a:pt x="2133" y="10800"/>
                  </a:cubicBezTo>
                  <a:close/>
                </a:path>
              </a:pathLst>
            </a:custGeom>
            <a:solidFill>
              <a:srgbClr val="FFCCFF"/>
            </a:solidFill>
            <a:ln w="28575">
              <a:solidFill>
                <a:srgbClr val="FF0000"/>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6" name="Oval 8"/>
            <p:cNvSpPr>
              <a:spLocks noChangeAspect="1" noChangeArrowheads="1"/>
            </p:cNvSpPr>
            <p:nvPr/>
          </p:nvSpPr>
          <p:spPr bwMode="auto">
            <a:xfrm>
              <a:off x="519" y="907"/>
              <a:ext cx="543" cy="54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 name="T24" fmla="*/ 3182 w 21600"/>
                <a:gd name="T25" fmla="*/ 3176 h 21600"/>
                <a:gd name="T26" fmla="*/ 18418 w 21600"/>
                <a:gd name="T27" fmla="*/ 18424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398" y="10800"/>
                  </a:moveTo>
                  <a:cubicBezTo>
                    <a:pt x="1398" y="15993"/>
                    <a:pt x="5607" y="20202"/>
                    <a:pt x="10800" y="20202"/>
                  </a:cubicBezTo>
                  <a:cubicBezTo>
                    <a:pt x="15993" y="20202"/>
                    <a:pt x="20202" y="15993"/>
                    <a:pt x="20202" y="10800"/>
                  </a:cubicBezTo>
                  <a:cubicBezTo>
                    <a:pt x="20202" y="5607"/>
                    <a:pt x="15993" y="1398"/>
                    <a:pt x="10800" y="1398"/>
                  </a:cubicBezTo>
                  <a:cubicBezTo>
                    <a:pt x="5607" y="1398"/>
                    <a:pt x="1398" y="5607"/>
                    <a:pt x="1398" y="10800"/>
                  </a:cubicBezTo>
                  <a:close/>
                </a:path>
              </a:pathLst>
            </a:custGeom>
            <a:gradFill rotWithShape="1">
              <a:gsLst>
                <a:gs pos="0">
                  <a:srgbClr val="FF9999"/>
                </a:gs>
                <a:gs pos="50000">
                  <a:srgbClr val="FFCCCC"/>
                </a:gs>
                <a:gs pos="100000">
                  <a:srgbClr val="FF9999"/>
                </a:gs>
              </a:gsLst>
              <a:lin ang="5400000" scaled="1"/>
            </a:gradFill>
            <a:ln w="28575">
              <a:solidFill>
                <a:srgbClr val="FF3300"/>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67" name="Oval 11"/>
          <p:cNvSpPr>
            <a:spLocks noChangeAspect="1" noChangeArrowheads="1"/>
          </p:cNvSpPr>
          <p:nvPr/>
        </p:nvSpPr>
        <p:spPr bwMode="auto">
          <a:xfrm>
            <a:off x="823256" y="3256596"/>
            <a:ext cx="852668" cy="872163"/>
          </a:xfrm>
          <a:prstGeom prst="ellipse">
            <a:avLst/>
          </a:prstGeom>
          <a:solidFill>
            <a:schemeClr val="bg1"/>
          </a:solidFill>
          <a:ln w="28575">
            <a:solidFill>
              <a:schemeClr val="tx1"/>
            </a:solidFill>
            <a:round/>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8" name="AutoShape 12"/>
          <p:cNvSpPr>
            <a:spLocks noChangeAspect="1" noChangeArrowheads="1"/>
          </p:cNvSpPr>
          <p:nvPr/>
        </p:nvSpPr>
        <p:spPr bwMode="auto">
          <a:xfrm rot="4976205">
            <a:off x="959510" y="2864319"/>
            <a:ext cx="347533" cy="326573"/>
          </a:xfrm>
          <a:prstGeom prst="rightArrow">
            <a:avLst>
              <a:gd name="adj1" fmla="val 49685"/>
              <a:gd name="adj2" fmla="val 36769"/>
            </a:avLst>
          </a:prstGeom>
          <a:solidFill>
            <a:schemeClr val="tx1"/>
          </a:solidFill>
          <a:ln w="9525">
            <a:solidFill>
              <a:schemeClr val="tx1"/>
            </a:solidFill>
            <a:miter lim="800000"/>
            <a:headEnd/>
            <a:tailEnd/>
          </a:ln>
        </p:spPr>
        <p:txBody>
          <a:bodyPr rot="10800000" vert="eaVert"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9" name="Oval 4"/>
          <p:cNvSpPr>
            <a:spLocks noChangeAspect="1" noChangeArrowheads="1"/>
          </p:cNvSpPr>
          <p:nvPr/>
        </p:nvSpPr>
        <p:spPr bwMode="auto">
          <a:xfrm>
            <a:off x="1207091" y="3584133"/>
            <a:ext cx="213838" cy="220897"/>
          </a:xfrm>
          <a:prstGeom prst="ellipse">
            <a:avLst/>
          </a:prstGeom>
          <a:gradFill rotWithShape="1">
            <a:gsLst>
              <a:gs pos="0">
                <a:srgbClr val="CCFF99"/>
              </a:gs>
              <a:gs pos="100000">
                <a:srgbClr val="00FF00"/>
              </a:gs>
            </a:gsLst>
            <a:path path="shape">
              <a:fillToRect l="50000" t="50000" r="50000" b="50000"/>
            </a:path>
          </a:gradFill>
          <a:ln w="28575">
            <a:solidFill>
              <a:srgbClr val="00CC00"/>
            </a:solidFill>
            <a:round/>
            <a:headEnd/>
            <a:tailEnd/>
          </a:ln>
        </p:spPr>
        <p:txBody>
          <a:bodyPr wrap="none" anchor="ctr"/>
          <a:lstStyle/>
          <a:p>
            <a:pP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0" name="Oval 6"/>
          <p:cNvSpPr>
            <a:spLocks noChangeAspect="1" noChangeArrowheads="1"/>
          </p:cNvSpPr>
          <p:nvPr/>
        </p:nvSpPr>
        <p:spPr bwMode="auto">
          <a:xfrm>
            <a:off x="1106883" y="3484158"/>
            <a:ext cx="414255" cy="422752"/>
          </a:xfrm>
          <a:custGeom>
            <a:avLst/>
            <a:gdLst>
              <a:gd name="T0" fmla="*/ 2147483647 w 21600"/>
              <a:gd name="T1" fmla="*/ 0 h 21600"/>
              <a:gd name="T2" fmla="*/ 2147483647 w 21600"/>
              <a:gd name="T3" fmla="*/ 2147483647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0 60000 65536"/>
              <a:gd name="T17" fmla="*/ 0 60000 65536"/>
              <a:gd name="T18" fmla="*/ 0 60000 65536"/>
              <a:gd name="T19" fmla="*/ 0 60000 65536"/>
              <a:gd name="T20" fmla="*/ 0 60000 65536"/>
              <a:gd name="T21" fmla="*/ 0 60000 65536"/>
              <a:gd name="T22" fmla="*/ 0 60000 65536"/>
              <a:gd name="T23" fmla="*/ 0 60000 65536"/>
              <a:gd name="T24" fmla="*/ 3143 w 21600"/>
              <a:gd name="T25" fmla="*/ 3149 h 21600"/>
              <a:gd name="T26" fmla="*/ 18457 w 21600"/>
              <a:gd name="T27" fmla="*/ 18451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133" y="10800"/>
                </a:moveTo>
                <a:cubicBezTo>
                  <a:pt x="2133" y="15587"/>
                  <a:pt x="6013" y="19467"/>
                  <a:pt x="10800" y="19467"/>
                </a:cubicBezTo>
                <a:cubicBezTo>
                  <a:pt x="15587" y="19467"/>
                  <a:pt x="19467" y="15587"/>
                  <a:pt x="19467" y="10800"/>
                </a:cubicBezTo>
                <a:cubicBezTo>
                  <a:pt x="19467" y="6013"/>
                  <a:pt x="15587" y="2133"/>
                  <a:pt x="10800" y="2133"/>
                </a:cubicBezTo>
                <a:cubicBezTo>
                  <a:pt x="6013" y="2133"/>
                  <a:pt x="2133" y="6013"/>
                  <a:pt x="2133" y="10800"/>
                </a:cubicBezTo>
                <a:close/>
              </a:path>
            </a:pathLst>
          </a:custGeom>
          <a:solidFill>
            <a:srgbClr val="FFCCFF"/>
          </a:solidFill>
          <a:ln w="28575">
            <a:solidFill>
              <a:srgbClr val="FF0000"/>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1" name="Oval 8"/>
          <p:cNvSpPr>
            <a:spLocks noChangeAspect="1" noChangeArrowheads="1"/>
          </p:cNvSpPr>
          <p:nvPr/>
        </p:nvSpPr>
        <p:spPr bwMode="auto">
          <a:xfrm>
            <a:off x="1019200" y="3391801"/>
            <a:ext cx="590515" cy="605563"/>
          </a:xfrm>
          <a:custGeom>
            <a:avLst/>
            <a:gdLst>
              <a:gd name="T0" fmla="*/ 2147483647 w 21600"/>
              <a:gd name="T1" fmla="*/ 0 h 21600"/>
              <a:gd name="T2" fmla="*/ 2147483647 w 21600"/>
              <a:gd name="T3" fmla="*/ 2147483647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0 60000 65536"/>
              <a:gd name="T17" fmla="*/ 0 60000 65536"/>
              <a:gd name="T18" fmla="*/ 0 60000 65536"/>
              <a:gd name="T19" fmla="*/ 0 60000 65536"/>
              <a:gd name="T20" fmla="*/ 0 60000 65536"/>
              <a:gd name="T21" fmla="*/ 0 60000 65536"/>
              <a:gd name="T22" fmla="*/ 0 60000 65536"/>
              <a:gd name="T23" fmla="*/ 0 60000 65536"/>
              <a:gd name="T24" fmla="*/ 3166 w 21600"/>
              <a:gd name="T25" fmla="*/ 3161 h 21600"/>
              <a:gd name="T26" fmla="*/ 18434 w 21600"/>
              <a:gd name="T27" fmla="*/ 18439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398" y="10800"/>
                </a:moveTo>
                <a:cubicBezTo>
                  <a:pt x="1398" y="15993"/>
                  <a:pt x="5607" y="20202"/>
                  <a:pt x="10800" y="20202"/>
                </a:cubicBezTo>
                <a:cubicBezTo>
                  <a:pt x="15993" y="20202"/>
                  <a:pt x="20202" y="15993"/>
                  <a:pt x="20202" y="10800"/>
                </a:cubicBezTo>
                <a:cubicBezTo>
                  <a:pt x="20202" y="5607"/>
                  <a:pt x="15993" y="1398"/>
                  <a:pt x="10800" y="1398"/>
                </a:cubicBezTo>
                <a:cubicBezTo>
                  <a:pt x="5607" y="1398"/>
                  <a:pt x="1398" y="5607"/>
                  <a:pt x="1398" y="10800"/>
                </a:cubicBezTo>
                <a:close/>
              </a:path>
            </a:pathLst>
          </a:custGeom>
          <a:gradFill rotWithShape="1">
            <a:gsLst>
              <a:gs pos="0">
                <a:srgbClr val="FF9999"/>
              </a:gs>
              <a:gs pos="50000">
                <a:srgbClr val="FFCCCC"/>
              </a:gs>
              <a:gs pos="100000">
                <a:srgbClr val="FF9999"/>
              </a:gs>
            </a:gsLst>
            <a:lin ang="5400000" scaled="1"/>
          </a:gradFill>
          <a:ln w="28575">
            <a:solidFill>
              <a:srgbClr val="FF3300"/>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2" name="Text Box 23"/>
          <p:cNvSpPr txBox="1">
            <a:spLocks noChangeAspect="1" noChangeArrowheads="1"/>
          </p:cNvSpPr>
          <p:nvPr/>
        </p:nvSpPr>
        <p:spPr bwMode="auto">
          <a:xfrm>
            <a:off x="1375356" y="2946753"/>
            <a:ext cx="1164101" cy="338554"/>
          </a:xfrm>
          <a:prstGeom prst="rect">
            <a:avLst/>
          </a:prstGeom>
          <a:noFill/>
          <a:ln w="9525">
            <a:noFill/>
            <a:miter lim="800000"/>
            <a:headEnd/>
            <a:tailEnd/>
          </a:ln>
        </p:spPr>
        <p:txBody>
          <a:bodyPr wrap="none">
            <a:spAutoFit/>
          </a:bodyPr>
          <a:lstStyle/>
          <a:p>
            <a:pPr defTabSz="914400"/>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Endosome</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3" name="Text Box 981"/>
          <p:cNvSpPr txBox="1">
            <a:spLocks noChangeAspect="1" noChangeArrowheads="1"/>
          </p:cNvSpPr>
          <p:nvPr/>
        </p:nvSpPr>
        <p:spPr bwMode="auto">
          <a:xfrm>
            <a:off x="-44091" y="4914682"/>
            <a:ext cx="2258952" cy="584775"/>
          </a:xfrm>
          <a:prstGeom prst="rect">
            <a:avLst/>
          </a:prstGeom>
          <a:solidFill>
            <a:schemeClr val="bg1"/>
          </a:solidFill>
          <a:ln w="9525">
            <a:noFill/>
            <a:miter lim="800000"/>
            <a:headEnd/>
            <a:tailEnd/>
          </a:ln>
        </p:spPr>
        <p:txBody>
          <a:bodyPr wrap="none">
            <a:spAutoFit/>
          </a:bodyPr>
          <a:lstStyle/>
          <a:p>
            <a:pPr algn="ctr" defTabSz="914400"/>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Lysosome</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a:p>
            <a:pPr algn="ctr" defTabSz="914400"/>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(Degradation pathway)</a:t>
            </a:r>
            <a:endPar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4" name="Group 58"/>
          <p:cNvGrpSpPr>
            <a:grpSpLocks noChangeAspect="1"/>
          </p:cNvGrpSpPr>
          <p:nvPr/>
        </p:nvGrpSpPr>
        <p:grpSpPr bwMode="auto">
          <a:xfrm>
            <a:off x="370529" y="4364891"/>
            <a:ext cx="584252" cy="537009"/>
            <a:chOff x="2477" y="1581"/>
            <a:chExt cx="483" cy="451"/>
          </a:xfrm>
        </p:grpSpPr>
        <p:sp>
          <p:nvSpPr>
            <p:cNvPr id="75" name="Oval 127"/>
            <p:cNvSpPr>
              <a:spLocks noChangeAspect="1" noChangeArrowheads="1"/>
            </p:cNvSpPr>
            <p:nvPr/>
          </p:nvSpPr>
          <p:spPr bwMode="auto">
            <a:xfrm>
              <a:off x="2477" y="1581"/>
              <a:ext cx="483" cy="451"/>
            </a:xfrm>
            <a:prstGeom prst="ellipse">
              <a:avLst/>
            </a:prstGeom>
            <a:solidFill>
              <a:srgbClr val="FFCCFF"/>
            </a:solidFill>
            <a:ln w="19050">
              <a:solidFill>
                <a:schemeClr val="tx1"/>
              </a:solidFill>
              <a:round/>
              <a:headEnd/>
              <a:tailEnd/>
            </a:ln>
          </p:spPr>
          <p:txBody>
            <a:bodyPr wrap="none" anchor="ctr"/>
            <a:lstStyle/>
            <a:p>
              <a:pP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 name="Oval 131"/>
            <p:cNvSpPr>
              <a:spLocks noChangeAspect="1" noChangeArrowheads="1"/>
            </p:cNvSpPr>
            <p:nvPr/>
          </p:nvSpPr>
          <p:spPr bwMode="auto">
            <a:xfrm rot="-2868723">
              <a:off x="2639" y="1748"/>
              <a:ext cx="234" cy="222"/>
            </a:xfrm>
            <a:prstGeom prst="ellipse">
              <a:avLst/>
            </a:prstGeom>
            <a:gradFill rotWithShape="0">
              <a:gsLst>
                <a:gs pos="0">
                  <a:srgbClr val="CCFF99"/>
                </a:gs>
                <a:gs pos="100000">
                  <a:srgbClr val="33CC33"/>
                </a:gs>
              </a:gsLst>
              <a:path path="shape">
                <a:fillToRect l="50000" t="50000" r="50000" b="50000"/>
              </a:path>
            </a:gradFill>
            <a:ln w="9525">
              <a:solidFill>
                <a:srgbClr val="33CC33"/>
              </a:solidFill>
              <a:round/>
              <a:headEnd/>
              <a:tailEnd/>
            </a:ln>
          </p:spPr>
          <p:txBody>
            <a:bodyPr rot="10800000" wrap="none" anchor="ctr"/>
            <a:lstStyle/>
            <a:p>
              <a:pP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 name="AutoShape 132"/>
            <p:cNvSpPr>
              <a:spLocks noChangeAspect="1" noChangeArrowheads="1"/>
            </p:cNvSpPr>
            <p:nvPr/>
          </p:nvSpPr>
          <p:spPr bwMode="auto">
            <a:xfrm rot="-2868723">
              <a:off x="2506" y="1648"/>
              <a:ext cx="361" cy="228"/>
            </a:xfrm>
            <a:prstGeom prst="irregularSeal1">
              <a:avLst/>
            </a:prstGeom>
            <a:solidFill>
              <a:srgbClr val="FFCCFF"/>
            </a:solidFill>
            <a:ln w="9525">
              <a:noFill/>
              <a:miter lim="800000"/>
              <a:headEnd/>
              <a:tailEnd/>
            </a:ln>
          </p:spPr>
          <p:txBody>
            <a:bodyPr rot="10800000" wrap="none" anchor="ctr"/>
            <a:lstStyle/>
            <a:p>
              <a:pP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 name="AutoShape 133"/>
            <p:cNvSpPr>
              <a:spLocks noChangeAspect="1" noChangeArrowheads="1"/>
            </p:cNvSpPr>
            <p:nvPr/>
          </p:nvSpPr>
          <p:spPr bwMode="auto">
            <a:xfrm>
              <a:off x="2606" y="1640"/>
              <a:ext cx="125" cy="102"/>
            </a:xfrm>
            <a:prstGeom prst="octagon">
              <a:avLst>
                <a:gd name="adj" fmla="val 29287"/>
              </a:avLst>
            </a:prstGeom>
            <a:gradFill rotWithShape="0">
              <a:gsLst>
                <a:gs pos="0">
                  <a:srgbClr val="CCFF99"/>
                </a:gs>
                <a:gs pos="100000">
                  <a:srgbClr val="33CC33"/>
                </a:gs>
              </a:gsLst>
              <a:path path="shape">
                <a:fillToRect l="50000" t="50000" r="50000" b="50000"/>
              </a:path>
            </a:gradFill>
            <a:ln w="9525">
              <a:noFill/>
              <a:miter lim="800000"/>
              <a:headEnd/>
              <a:tailEnd/>
            </a:ln>
          </p:spPr>
          <p:txBody>
            <a:bodyPr wrap="none" anchor="ctr"/>
            <a:lstStyle/>
            <a:p>
              <a:pP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9" name="AutoShape 134"/>
            <p:cNvSpPr>
              <a:spLocks noChangeAspect="1" noChangeArrowheads="1"/>
            </p:cNvSpPr>
            <p:nvPr/>
          </p:nvSpPr>
          <p:spPr bwMode="auto">
            <a:xfrm>
              <a:off x="2579" y="1755"/>
              <a:ext cx="86" cy="100"/>
            </a:xfrm>
            <a:prstGeom prst="triangle">
              <a:avLst>
                <a:gd name="adj" fmla="val 50000"/>
              </a:avLst>
            </a:prstGeom>
            <a:gradFill rotWithShape="0">
              <a:gsLst>
                <a:gs pos="0">
                  <a:srgbClr val="CCFF99"/>
                </a:gs>
                <a:gs pos="100000">
                  <a:srgbClr val="33CC33"/>
                </a:gs>
              </a:gsLst>
              <a:path path="shape">
                <a:fillToRect l="50000" t="50000" r="50000" b="50000"/>
              </a:path>
            </a:gradFill>
            <a:ln w="9525">
              <a:noFill/>
              <a:miter lim="800000"/>
              <a:headEnd/>
              <a:tailEnd/>
            </a:ln>
          </p:spPr>
          <p:txBody>
            <a:bodyPr wrap="none" anchor="ctr"/>
            <a:lstStyle/>
            <a:p>
              <a:pP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80" name="AutoShape 16"/>
          <p:cNvSpPr>
            <a:spLocks noChangeAspect="1" noChangeArrowheads="1"/>
          </p:cNvSpPr>
          <p:nvPr/>
        </p:nvSpPr>
        <p:spPr bwMode="auto">
          <a:xfrm rot="7355532">
            <a:off x="704779" y="4067828"/>
            <a:ext cx="368479" cy="326572"/>
          </a:xfrm>
          <a:prstGeom prst="rightArrow">
            <a:avLst>
              <a:gd name="adj1" fmla="val 54870"/>
              <a:gd name="adj2" fmla="val 52233"/>
            </a:avLst>
          </a:prstGeom>
          <a:solidFill>
            <a:schemeClr val="tx1"/>
          </a:solidFill>
          <a:ln w="9525">
            <a:solidFill>
              <a:schemeClr val="tx1"/>
            </a:solidFill>
            <a:miter lim="800000"/>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 name="AutoShape 16"/>
          <p:cNvSpPr>
            <a:spLocks noChangeAspect="1" noChangeArrowheads="1"/>
          </p:cNvSpPr>
          <p:nvPr/>
        </p:nvSpPr>
        <p:spPr bwMode="auto">
          <a:xfrm rot="3246309">
            <a:off x="1488105" y="4108590"/>
            <a:ext cx="368480" cy="98419"/>
          </a:xfrm>
          <a:prstGeom prst="rightArrow">
            <a:avLst>
              <a:gd name="adj1" fmla="val 54870"/>
              <a:gd name="adj2" fmla="val 173319"/>
            </a:avLst>
          </a:prstGeom>
          <a:solidFill>
            <a:schemeClr val="tx1"/>
          </a:solidFill>
          <a:ln w="9525">
            <a:solidFill>
              <a:schemeClr val="tx1"/>
            </a:solidFill>
            <a:miter lim="800000"/>
            <a:headEnd/>
            <a:tailEnd/>
          </a:ln>
        </p:spPr>
        <p:txBody>
          <a:bodyPr rot="10800000" vert="eaVert"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 name="Oval 86"/>
          <p:cNvSpPr>
            <a:spLocks noChangeAspect="1" noChangeArrowheads="1"/>
          </p:cNvSpPr>
          <p:nvPr/>
        </p:nvSpPr>
        <p:spPr bwMode="auto">
          <a:xfrm>
            <a:off x="1762624" y="3301064"/>
            <a:ext cx="721144" cy="335154"/>
          </a:xfrm>
          <a:prstGeom prst="ellipse">
            <a:avLst/>
          </a:prstGeom>
          <a:gradFill rotWithShape="1">
            <a:gsLst>
              <a:gs pos="0">
                <a:srgbClr val="FFFF00"/>
              </a:gs>
              <a:gs pos="100000">
                <a:srgbClr val="FFCC00"/>
              </a:gs>
            </a:gsLst>
            <a:path path="rect">
              <a:fillToRect r="100000" b="100000"/>
            </a:path>
          </a:gradFill>
          <a:ln w="9525">
            <a:solidFill>
              <a:schemeClr val="tx1"/>
            </a:solidFill>
            <a:round/>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 name="Text Box 93"/>
          <p:cNvSpPr txBox="1">
            <a:spLocks noChangeAspect="1" noChangeArrowheads="1"/>
          </p:cNvSpPr>
          <p:nvPr/>
        </p:nvSpPr>
        <p:spPr bwMode="auto">
          <a:xfrm>
            <a:off x="1871619" y="3311950"/>
            <a:ext cx="591829" cy="338554"/>
          </a:xfrm>
          <a:prstGeom prst="rect">
            <a:avLst/>
          </a:prstGeom>
          <a:noFill/>
          <a:ln w="9525">
            <a:noFill/>
            <a:miter lim="800000"/>
            <a:headEnd/>
            <a:tailEnd/>
          </a:ln>
        </p:spPr>
        <p:txBody>
          <a:bodyPr wrap="none">
            <a:spAutoFit/>
          </a:bodyPr>
          <a:lstStyle/>
          <a:p>
            <a:pPr algn="ctr" defTabSz="914400"/>
            <a:r>
              <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rPr>
              <a:t>pH↓</a:t>
            </a:r>
          </a:p>
        </p:txBody>
      </p:sp>
      <p:grpSp>
        <p:nvGrpSpPr>
          <p:cNvPr id="89" name="Group 1786"/>
          <p:cNvGrpSpPr>
            <a:grpSpLocks noChangeAspect="1"/>
          </p:cNvGrpSpPr>
          <p:nvPr/>
        </p:nvGrpSpPr>
        <p:grpSpPr bwMode="auto">
          <a:xfrm rot="793893">
            <a:off x="1659819" y="4243017"/>
            <a:ext cx="545779" cy="557956"/>
            <a:chOff x="1339" y="2795"/>
            <a:chExt cx="286" cy="286"/>
          </a:xfrm>
        </p:grpSpPr>
        <p:sp>
          <p:nvSpPr>
            <p:cNvPr id="90" name="Oval 4"/>
            <p:cNvSpPr>
              <a:spLocks noChangeAspect="1" noChangeArrowheads="1"/>
            </p:cNvSpPr>
            <p:nvPr/>
          </p:nvSpPr>
          <p:spPr bwMode="auto">
            <a:xfrm>
              <a:off x="1407" y="2863"/>
              <a:ext cx="149" cy="149"/>
            </a:xfrm>
            <a:prstGeom prst="ellipse">
              <a:avLst/>
            </a:prstGeom>
            <a:gradFill rotWithShape="1">
              <a:gsLst>
                <a:gs pos="0">
                  <a:srgbClr val="CCFF99"/>
                </a:gs>
                <a:gs pos="100000">
                  <a:srgbClr val="00FF00"/>
                </a:gs>
              </a:gsLst>
              <a:path path="shape">
                <a:fillToRect l="50000" t="50000" r="50000" b="50000"/>
              </a:path>
            </a:gradFill>
            <a:ln w="28575">
              <a:solidFill>
                <a:srgbClr val="00CC00"/>
              </a:solidFill>
              <a:round/>
              <a:headEnd/>
              <a:tailEnd/>
            </a:ln>
          </p:spPr>
          <p:txBody>
            <a:bodyPr wrap="none" anchor="ctr"/>
            <a:lstStyle/>
            <a:p>
              <a:pP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1" name="Oval 6"/>
            <p:cNvSpPr>
              <a:spLocks noChangeAspect="1" noChangeArrowheads="1"/>
            </p:cNvSpPr>
            <p:nvPr/>
          </p:nvSpPr>
          <p:spPr bwMode="auto">
            <a:xfrm>
              <a:off x="1339" y="2795"/>
              <a:ext cx="286" cy="286"/>
            </a:xfrm>
            <a:custGeom>
              <a:avLst/>
              <a:gdLst>
                <a:gd name="T0" fmla="*/ 1 w 21600"/>
                <a:gd name="T1" fmla="*/ 0 h 21600"/>
                <a:gd name="T2" fmla="*/ 1 w 21600"/>
                <a:gd name="T3" fmla="*/ 1 h 21600"/>
                <a:gd name="T4" fmla="*/ 0 w 21600"/>
                <a:gd name="T5" fmla="*/ 1 h 21600"/>
                <a:gd name="T6" fmla="*/ 1 w 21600"/>
                <a:gd name="T7" fmla="*/ 1 h 21600"/>
                <a:gd name="T8" fmla="*/ 1 w 21600"/>
                <a:gd name="T9" fmla="*/ 1 h 21600"/>
                <a:gd name="T10" fmla="*/ 1 w 21600"/>
                <a:gd name="T11" fmla="*/ 1 h 21600"/>
                <a:gd name="T12" fmla="*/ 1 w 21600"/>
                <a:gd name="T13" fmla="*/ 1 h 21600"/>
                <a:gd name="T14" fmla="*/ 1 w 21600"/>
                <a:gd name="T15" fmla="*/ 1 h 21600"/>
                <a:gd name="T16" fmla="*/ 0 60000 65536"/>
                <a:gd name="T17" fmla="*/ 0 60000 65536"/>
                <a:gd name="T18" fmla="*/ 0 60000 65536"/>
                <a:gd name="T19" fmla="*/ 0 60000 65536"/>
                <a:gd name="T20" fmla="*/ 0 60000 65536"/>
                <a:gd name="T21" fmla="*/ 0 60000 65536"/>
                <a:gd name="T22" fmla="*/ 0 60000 65536"/>
                <a:gd name="T23" fmla="*/ 0 60000 65536"/>
                <a:gd name="T24" fmla="*/ 3172 w 21600"/>
                <a:gd name="T25" fmla="*/ 3172 h 21600"/>
                <a:gd name="T26" fmla="*/ 18428 w 21600"/>
                <a:gd name="T27" fmla="*/ 18428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133" y="10800"/>
                  </a:moveTo>
                  <a:cubicBezTo>
                    <a:pt x="2133" y="15587"/>
                    <a:pt x="6013" y="19467"/>
                    <a:pt x="10800" y="19467"/>
                  </a:cubicBezTo>
                  <a:cubicBezTo>
                    <a:pt x="15587" y="19467"/>
                    <a:pt x="19467" y="15587"/>
                    <a:pt x="19467" y="10800"/>
                  </a:cubicBezTo>
                  <a:cubicBezTo>
                    <a:pt x="19467" y="6013"/>
                    <a:pt x="15587" y="2133"/>
                    <a:pt x="10800" y="2133"/>
                  </a:cubicBezTo>
                  <a:cubicBezTo>
                    <a:pt x="6013" y="2133"/>
                    <a:pt x="2133" y="6013"/>
                    <a:pt x="2133" y="10800"/>
                  </a:cubicBezTo>
                  <a:close/>
                </a:path>
              </a:pathLst>
            </a:custGeom>
            <a:solidFill>
              <a:srgbClr val="FFCCFF"/>
            </a:solidFill>
            <a:ln w="28575">
              <a:solidFill>
                <a:srgbClr val="FF0000"/>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2" name="Text Box 2082"/>
          <p:cNvSpPr txBox="1">
            <a:spLocks noChangeAspect="1" noChangeArrowheads="1"/>
          </p:cNvSpPr>
          <p:nvPr/>
        </p:nvSpPr>
        <p:spPr bwMode="auto">
          <a:xfrm>
            <a:off x="2262860" y="4667672"/>
            <a:ext cx="389850" cy="338554"/>
          </a:xfrm>
          <a:prstGeom prst="rect">
            <a:avLst/>
          </a:prstGeom>
          <a:noFill/>
          <a:ln w="9525">
            <a:noFill/>
            <a:miter lim="800000"/>
            <a:headEnd/>
            <a:tailEnd/>
          </a:ln>
        </p:spPr>
        <p:txBody>
          <a:bodyPr wrap="none">
            <a:spAutoFit/>
          </a:bodyPr>
          <a:lstStyle/>
          <a:p>
            <a:pPr defTabSz="914400"/>
            <a:r>
              <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3" name="AutoShape 16"/>
          <p:cNvSpPr>
            <a:spLocks noChangeAspect="1" noChangeArrowheads="1"/>
          </p:cNvSpPr>
          <p:nvPr/>
        </p:nvSpPr>
        <p:spPr bwMode="auto">
          <a:xfrm rot="2700000">
            <a:off x="2089804" y="4841293"/>
            <a:ext cx="368480" cy="99314"/>
          </a:xfrm>
          <a:prstGeom prst="rightArrow">
            <a:avLst>
              <a:gd name="adj1" fmla="val 54870"/>
              <a:gd name="adj2" fmla="val 171758"/>
            </a:avLst>
          </a:prstGeom>
          <a:solidFill>
            <a:schemeClr val="tx1"/>
          </a:solidFill>
          <a:ln w="9525">
            <a:solidFill>
              <a:schemeClr val="tx1"/>
            </a:solidFill>
            <a:miter lim="800000"/>
            <a:headEnd/>
            <a:tailEnd/>
          </a:ln>
        </p:spPr>
        <p:txBody>
          <a:bodyPr rot="10800000" vert="eaVert"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4" name="Oval 2084"/>
          <p:cNvSpPr>
            <a:spLocks noChangeAspect="1" noChangeArrowheads="1"/>
          </p:cNvSpPr>
          <p:nvPr/>
        </p:nvSpPr>
        <p:spPr bwMode="auto">
          <a:xfrm>
            <a:off x="230952" y="1155700"/>
            <a:ext cx="1460182" cy="687916"/>
          </a:xfrm>
          <a:prstGeom prst="ellipse">
            <a:avLst/>
          </a:prstGeom>
          <a:solidFill>
            <a:schemeClr val="hlink"/>
          </a:solidFill>
          <a:ln w="9525">
            <a:solidFill>
              <a:schemeClr val="hlink"/>
            </a:solidFill>
            <a:round/>
            <a:headEnd/>
            <a:tailEnd/>
          </a:ln>
        </p:spPr>
        <p:txBody>
          <a:bodyPr wrap="none" anchor="ctr"/>
          <a:lstStyle/>
          <a:p>
            <a:pPr algn="ctr" defTabSz="914400"/>
            <a:r>
              <a:rPr lang="en-US" altLang="ja-JP" sz="1600" dirty="0" smtClean="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Conventional</a:t>
            </a:r>
            <a:endParaRPr lang="ja-JP" altLang="en-US" sz="1600" dirty="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gn="ctr" defTabSz="914400"/>
            <a:r>
              <a:rPr lang="ja-JP" altLang="en-US" sz="1600" dirty="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600" dirty="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GALA</a:t>
            </a:r>
            <a:r>
              <a:rPr lang="ja-JP" altLang="en-US" sz="1600" dirty="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96" name="Text Box 23"/>
          <p:cNvSpPr txBox="1">
            <a:spLocks noChangeAspect="1" noChangeArrowheads="1"/>
          </p:cNvSpPr>
          <p:nvPr/>
        </p:nvSpPr>
        <p:spPr bwMode="auto">
          <a:xfrm>
            <a:off x="1045920" y="5613564"/>
            <a:ext cx="1165704" cy="584775"/>
          </a:xfrm>
          <a:prstGeom prst="rect">
            <a:avLst/>
          </a:prstGeom>
          <a:solidFill>
            <a:schemeClr val="bg1"/>
          </a:solidFill>
          <a:ln w="9525">
            <a:noFill/>
            <a:miter lim="800000"/>
            <a:headEnd/>
            <a:tailEnd/>
          </a:ln>
        </p:spPr>
        <p:txBody>
          <a:bodyPr wrap="none">
            <a:spAutoFit/>
          </a:bodyPr>
          <a:lstStyle/>
          <a:p>
            <a:pPr algn="ctr" defTabSz="914400"/>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Nuclear </a:t>
            </a:r>
          </a:p>
          <a:p>
            <a:pPr algn="ctr" defTabSz="914400"/>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membrane</a:t>
            </a:r>
          </a:p>
        </p:txBody>
      </p:sp>
      <p:grpSp>
        <p:nvGrpSpPr>
          <p:cNvPr id="932" name="グループ化 931"/>
          <p:cNvGrpSpPr/>
          <p:nvPr/>
        </p:nvGrpSpPr>
        <p:grpSpPr>
          <a:xfrm>
            <a:off x="5054288" y="2758553"/>
            <a:ext cx="4021762" cy="3861895"/>
            <a:chOff x="5054288" y="2758553"/>
            <a:chExt cx="4021762" cy="3861895"/>
          </a:xfrm>
        </p:grpSpPr>
        <p:grpSp>
          <p:nvGrpSpPr>
            <p:cNvPr id="56" name="Group 1989"/>
            <p:cNvGrpSpPr>
              <a:grpSpLocks noChangeAspect="1"/>
            </p:cNvGrpSpPr>
            <p:nvPr/>
          </p:nvGrpSpPr>
          <p:grpSpPr bwMode="auto">
            <a:xfrm rot="4328346" flipH="1" flipV="1">
              <a:off x="7752556" y="6368124"/>
              <a:ext cx="80932" cy="311362"/>
              <a:chOff x="2791" y="205"/>
              <a:chExt cx="179" cy="636"/>
            </a:xfrm>
          </p:grpSpPr>
          <p:sp>
            <p:nvSpPr>
              <p:cNvPr id="57" name="Freeform 1990"/>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8" name="Freeform 1991"/>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9" name="Oval 1992"/>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0" name="Freeform 1993"/>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 name="Freeform 1994"/>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2" name="Oval 1995"/>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7" name="AutoShape 66"/>
            <p:cNvSpPr>
              <a:spLocks noChangeAspect="1" noChangeArrowheads="1"/>
            </p:cNvSpPr>
            <p:nvPr/>
          </p:nvSpPr>
          <p:spPr bwMode="auto">
            <a:xfrm>
              <a:off x="5054288" y="2767124"/>
              <a:ext cx="3902765" cy="3853324"/>
            </a:xfrm>
            <a:prstGeom prst="roundRect">
              <a:avLst>
                <a:gd name="adj" fmla="val 6338"/>
              </a:avLst>
            </a:prstGeom>
            <a:solidFill>
              <a:srgbClr val="CCFFCC"/>
            </a:solidFill>
            <a:ln w="9525">
              <a:solidFill>
                <a:schemeClr val="tx1"/>
              </a:solidFill>
              <a:round/>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8" name="Oval 86"/>
            <p:cNvSpPr>
              <a:spLocks noChangeAspect="1" noChangeArrowheads="1"/>
            </p:cNvSpPr>
            <p:nvPr/>
          </p:nvSpPr>
          <p:spPr bwMode="auto">
            <a:xfrm>
              <a:off x="8067702" y="4266749"/>
              <a:ext cx="722038" cy="338011"/>
            </a:xfrm>
            <a:prstGeom prst="ellipse">
              <a:avLst/>
            </a:prstGeom>
            <a:gradFill rotWithShape="1">
              <a:gsLst>
                <a:gs pos="0">
                  <a:srgbClr val="FFFF00"/>
                </a:gs>
                <a:gs pos="100000">
                  <a:srgbClr val="FFCC00"/>
                </a:gs>
              </a:gsLst>
              <a:path path="rect">
                <a:fillToRect r="100000" b="100000"/>
              </a:path>
            </a:gradFill>
            <a:ln w="9525">
              <a:solidFill>
                <a:schemeClr val="tx1"/>
              </a:solidFill>
              <a:round/>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 name="Text Box 88"/>
            <p:cNvSpPr txBox="1">
              <a:spLocks noChangeAspect="1" noChangeArrowheads="1"/>
            </p:cNvSpPr>
            <p:nvPr/>
          </p:nvSpPr>
          <p:spPr bwMode="auto">
            <a:xfrm>
              <a:off x="5271996" y="2815816"/>
              <a:ext cx="971741" cy="461665"/>
            </a:xfrm>
            <a:prstGeom prst="rect">
              <a:avLst/>
            </a:prstGeom>
            <a:solidFill>
              <a:schemeClr val="tx1"/>
            </a:solidFill>
            <a:ln w="9525">
              <a:solidFill>
                <a:schemeClr val="tx1"/>
              </a:solidFill>
              <a:miter lim="800000"/>
              <a:headEnd/>
              <a:tailEnd/>
            </a:ln>
          </p:spPr>
          <p:txBody>
            <a:bodyPr wrap="none">
              <a:spAutoFit/>
            </a:bodyPr>
            <a:lstStyle/>
            <a:p>
              <a:pPr defTabSz="914400"/>
              <a:r>
                <a:rPr lang="en-US" altLang="ja-JP" sz="2400" dirty="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KALA</a:t>
              </a:r>
            </a:p>
          </p:txBody>
        </p:sp>
        <p:sp>
          <p:nvSpPr>
            <p:cNvPr id="100" name="Freeform 89"/>
            <p:cNvSpPr>
              <a:spLocks noChangeAspect="1"/>
            </p:cNvSpPr>
            <p:nvPr/>
          </p:nvSpPr>
          <p:spPr bwMode="auto">
            <a:xfrm>
              <a:off x="8133911" y="3561211"/>
              <a:ext cx="457201" cy="148534"/>
            </a:xfrm>
            <a:custGeom>
              <a:avLst/>
              <a:gdLst>
                <a:gd name="T0" fmla="*/ 0 w 544"/>
                <a:gd name="T1" fmla="*/ 0 h 205"/>
                <a:gd name="T2" fmla="*/ 2147483647 w 544"/>
                <a:gd name="T3" fmla="*/ 0 h 205"/>
                <a:gd name="T4" fmla="*/ 2147483647 w 544"/>
                <a:gd name="T5" fmla="*/ 0 h 205"/>
                <a:gd name="T6" fmla="*/ 2147483647 w 544"/>
                <a:gd name="T7" fmla="*/ 0 h 205"/>
                <a:gd name="T8" fmla="*/ 2147483647 w 544"/>
                <a:gd name="T9" fmla="*/ 0 h 205"/>
                <a:gd name="T10" fmla="*/ 2147483647 w 544"/>
                <a:gd name="T11" fmla="*/ 0 h 205"/>
                <a:gd name="T12" fmla="*/ 0 60000 65536"/>
                <a:gd name="T13" fmla="*/ 0 60000 65536"/>
                <a:gd name="T14" fmla="*/ 0 60000 65536"/>
                <a:gd name="T15" fmla="*/ 0 60000 65536"/>
                <a:gd name="T16" fmla="*/ 0 60000 65536"/>
                <a:gd name="T17" fmla="*/ 0 60000 65536"/>
                <a:gd name="T18" fmla="*/ 0 w 544"/>
                <a:gd name="T19" fmla="*/ 0 h 205"/>
                <a:gd name="T20" fmla="*/ 544 w 544"/>
                <a:gd name="T21" fmla="*/ 205 h 205"/>
              </a:gdLst>
              <a:ahLst/>
              <a:cxnLst>
                <a:cxn ang="T12">
                  <a:pos x="T0" y="T1"/>
                </a:cxn>
                <a:cxn ang="T13">
                  <a:pos x="T2" y="T3"/>
                </a:cxn>
                <a:cxn ang="T14">
                  <a:pos x="T4" y="T5"/>
                </a:cxn>
                <a:cxn ang="T15">
                  <a:pos x="T6" y="T7"/>
                </a:cxn>
                <a:cxn ang="T16">
                  <a:pos x="T8" y="T9"/>
                </a:cxn>
                <a:cxn ang="T17">
                  <a:pos x="T10" y="T11"/>
                </a:cxn>
              </a:cxnLst>
              <a:rect l="T18" t="T19" r="T20" b="T21"/>
              <a:pathLst>
                <a:path w="544" h="205">
                  <a:moveTo>
                    <a:pt x="0" y="144"/>
                  </a:moveTo>
                  <a:cubicBezTo>
                    <a:pt x="26" y="72"/>
                    <a:pt x="53" y="0"/>
                    <a:pt x="91" y="8"/>
                  </a:cubicBezTo>
                  <a:cubicBezTo>
                    <a:pt x="129" y="16"/>
                    <a:pt x="182" y="190"/>
                    <a:pt x="227" y="190"/>
                  </a:cubicBezTo>
                  <a:cubicBezTo>
                    <a:pt x="272" y="190"/>
                    <a:pt x="325" y="8"/>
                    <a:pt x="363" y="8"/>
                  </a:cubicBezTo>
                  <a:cubicBezTo>
                    <a:pt x="401" y="8"/>
                    <a:pt x="423" y="175"/>
                    <a:pt x="453" y="190"/>
                  </a:cubicBezTo>
                  <a:cubicBezTo>
                    <a:pt x="483" y="205"/>
                    <a:pt x="513" y="152"/>
                    <a:pt x="544" y="99"/>
                  </a:cubicBezTo>
                </a:path>
              </a:pathLst>
            </a:custGeom>
            <a:noFill/>
            <a:ln w="38100" cmpd="sng">
              <a:solidFill>
                <a:srgbClr val="FF3300"/>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 name="Text Box 90"/>
            <p:cNvSpPr txBox="1">
              <a:spLocks noChangeAspect="1" noChangeArrowheads="1"/>
            </p:cNvSpPr>
            <p:nvPr/>
          </p:nvSpPr>
          <p:spPr bwMode="auto">
            <a:xfrm>
              <a:off x="8065912" y="3696415"/>
              <a:ext cx="910827" cy="523220"/>
            </a:xfrm>
            <a:prstGeom prst="rect">
              <a:avLst/>
            </a:prstGeom>
            <a:noFill/>
            <a:ln w="9525">
              <a:noFill/>
              <a:miter lim="800000"/>
              <a:headEnd/>
              <a:tailEnd/>
            </a:ln>
          </p:spPr>
          <p:txBody>
            <a:bodyPr wrap="none">
              <a:spAutoFit/>
            </a:bodyPr>
            <a:lstStyle/>
            <a:p>
              <a:pPr defTabSz="914400"/>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sym typeface="Symbol" pitchFamily="18" charset="2"/>
                </a:rPr>
                <a:t>Random </a:t>
              </a:r>
            </a:p>
            <a:p>
              <a:pPr defTabSz="914400"/>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sym typeface="Symbol" pitchFamily="18" charset="2"/>
                </a:rPr>
                <a:t>coil</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2" name="AutoShape 92"/>
            <p:cNvSpPr>
              <a:spLocks noChangeAspect="1" noChangeArrowheads="1"/>
            </p:cNvSpPr>
            <p:nvPr/>
          </p:nvSpPr>
          <p:spPr bwMode="auto">
            <a:xfrm>
              <a:off x="7615868" y="3741166"/>
              <a:ext cx="386519" cy="203759"/>
            </a:xfrm>
            <a:prstGeom prst="rightArrow">
              <a:avLst>
                <a:gd name="adj1" fmla="val 50000"/>
                <a:gd name="adj2" fmla="val 50467"/>
              </a:avLst>
            </a:prstGeom>
            <a:gradFill rotWithShape="1">
              <a:gsLst>
                <a:gs pos="0">
                  <a:srgbClr val="FFFF00"/>
                </a:gs>
                <a:gs pos="100000">
                  <a:srgbClr val="FF6600"/>
                </a:gs>
              </a:gsLst>
              <a:lin ang="0" scaled="1"/>
            </a:gradFill>
            <a:ln w="9525">
              <a:solidFill>
                <a:schemeClr val="tx1"/>
              </a:solidFill>
              <a:miter lim="800000"/>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3" name="Text Box 93"/>
            <p:cNvSpPr txBox="1">
              <a:spLocks noChangeAspect="1" noChangeArrowheads="1"/>
            </p:cNvSpPr>
            <p:nvPr/>
          </p:nvSpPr>
          <p:spPr bwMode="auto">
            <a:xfrm>
              <a:off x="8174858" y="4274366"/>
              <a:ext cx="591829" cy="338554"/>
            </a:xfrm>
            <a:prstGeom prst="rect">
              <a:avLst/>
            </a:prstGeom>
            <a:noFill/>
            <a:ln w="9525">
              <a:noFill/>
              <a:miter lim="800000"/>
              <a:headEnd/>
              <a:tailEnd/>
            </a:ln>
          </p:spPr>
          <p:txBody>
            <a:bodyPr wrap="none">
              <a:spAutoFit/>
            </a:bodyPr>
            <a:lstStyle/>
            <a:p>
              <a:pPr algn="ctr" defTabSz="914400"/>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pH↓</a:t>
              </a:r>
            </a:p>
          </p:txBody>
        </p:sp>
        <p:sp>
          <p:nvSpPr>
            <p:cNvPr id="104" name="AutoShape 94"/>
            <p:cNvSpPr>
              <a:spLocks noChangeAspect="1" noChangeArrowheads="1"/>
            </p:cNvSpPr>
            <p:nvPr/>
          </p:nvSpPr>
          <p:spPr bwMode="auto">
            <a:xfrm>
              <a:off x="6485838" y="3108943"/>
              <a:ext cx="1092452" cy="1759561"/>
            </a:xfrm>
            <a:prstGeom prst="wedgeRoundRectCallout">
              <a:avLst>
                <a:gd name="adj1" fmla="val -92833"/>
                <a:gd name="adj2" fmla="val -16181"/>
                <a:gd name="adj3" fmla="val 16667"/>
              </a:avLst>
            </a:prstGeom>
            <a:solidFill>
              <a:schemeClr val="bg1"/>
            </a:solidFill>
            <a:ln w="19050">
              <a:solidFill>
                <a:schemeClr val="tx2"/>
              </a:solidFill>
              <a:miter lim="800000"/>
              <a:headEnd/>
              <a:tailEnd/>
            </a:ln>
          </p:spPr>
          <p:txBody>
            <a:bodyP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5" name="Freeform 95"/>
            <p:cNvSpPr>
              <a:spLocks noChangeAspect="1"/>
            </p:cNvSpPr>
            <p:nvPr/>
          </p:nvSpPr>
          <p:spPr bwMode="auto">
            <a:xfrm>
              <a:off x="5419333" y="3594536"/>
              <a:ext cx="523410" cy="204711"/>
            </a:xfrm>
            <a:custGeom>
              <a:avLst/>
              <a:gdLst>
                <a:gd name="T0" fmla="*/ 0 w 454"/>
                <a:gd name="T1" fmla="*/ 0 h 356"/>
                <a:gd name="T2" fmla="*/ 2147483647 w 454"/>
                <a:gd name="T3" fmla="*/ 0 h 356"/>
                <a:gd name="T4" fmla="*/ 2147483647 w 454"/>
                <a:gd name="T5" fmla="*/ 0 h 356"/>
                <a:gd name="T6" fmla="*/ 2147483647 w 454"/>
                <a:gd name="T7" fmla="*/ 0 h 356"/>
                <a:gd name="T8" fmla="*/ 2147483647 w 454"/>
                <a:gd name="T9" fmla="*/ 0 h 356"/>
                <a:gd name="T10" fmla="*/ 2147483647 w 454"/>
                <a:gd name="T11" fmla="*/ 0 h 356"/>
                <a:gd name="T12" fmla="*/ 2147483647 w 454"/>
                <a:gd name="T13" fmla="*/ 0 h 356"/>
                <a:gd name="T14" fmla="*/ 2147483647 w 454"/>
                <a:gd name="T15" fmla="*/ 0 h 356"/>
                <a:gd name="T16" fmla="*/ 2147483647 w 454"/>
                <a:gd name="T17" fmla="*/ 0 h 3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4"/>
                <a:gd name="T28" fmla="*/ 0 h 356"/>
                <a:gd name="T29" fmla="*/ 454 w 454"/>
                <a:gd name="T30" fmla="*/ 356 h 35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4" h="356">
                  <a:moveTo>
                    <a:pt x="0" y="227"/>
                  </a:moveTo>
                  <a:cubicBezTo>
                    <a:pt x="49" y="129"/>
                    <a:pt x="98" y="31"/>
                    <a:pt x="136" y="46"/>
                  </a:cubicBezTo>
                  <a:cubicBezTo>
                    <a:pt x="174" y="61"/>
                    <a:pt x="227" y="280"/>
                    <a:pt x="227" y="318"/>
                  </a:cubicBezTo>
                  <a:cubicBezTo>
                    <a:pt x="227" y="356"/>
                    <a:pt x="128" y="325"/>
                    <a:pt x="136" y="272"/>
                  </a:cubicBezTo>
                  <a:cubicBezTo>
                    <a:pt x="144" y="219"/>
                    <a:pt x="235" y="0"/>
                    <a:pt x="273" y="0"/>
                  </a:cubicBezTo>
                  <a:cubicBezTo>
                    <a:pt x="311" y="0"/>
                    <a:pt x="363" y="227"/>
                    <a:pt x="363" y="272"/>
                  </a:cubicBezTo>
                  <a:cubicBezTo>
                    <a:pt x="363" y="317"/>
                    <a:pt x="265" y="310"/>
                    <a:pt x="273" y="272"/>
                  </a:cubicBezTo>
                  <a:cubicBezTo>
                    <a:pt x="281" y="234"/>
                    <a:pt x="379" y="46"/>
                    <a:pt x="409" y="46"/>
                  </a:cubicBezTo>
                  <a:cubicBezTo>
                    <a:pt x="439" y="46"/>
                    <a:pt x="446" y="159"/>
                    <a:pt x="454" y="272"/>
                  </a:cubicBezTo>
                </a:path>
              </a:pathLst>
            </a:custGeom>
            <a:noFill/>
            <a:ln w="38100" cmpd="sng">
              <a:solidFill>
                <a:srgbClr val="FF3300"/>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6" name="Text Box 96"/>
            <p:cNvSpPr txBox="1">
              <a:spLocks noChangeAspect="1" noChangeArrowheads="1"/>
            </p:cNvSpPr>
            <p:nvPr/>
          </p:nvSpPr>
          <p:spPr bwMode="auto">
            <a:xfrm>
              <a:off x="5227862" y="3794661"/>
              <a:ext cx="854721" cy="338554"/>
            </a:xfrm>
            <a:prstGeom prst="rect">
              <a:avLst/>
            </a:prstGeom>
            <a:noFill/>
            <a:ln w="9525">
              <a:noFill/>
              <a:miter lim="800000"/>
              <a:headEnd/>
              <a:tailEnd/>
            </a:ln>
          </p:spPr>
          <p:txBody>
            <a:bodyPr wrap="none">
              <a:spAutoFit/>
            </a:bodyPr>
            <a:lstStyle/>
            <a:p>
              <a:pPr defTabSz="914400"/>
              <a:r>
                <a:rPr lang="ja-JP" altLang="en-US" sz="1600" b="1" dirty="0" smtClean="0">
                  <a:latin typeface="Arial Unicode MS" panose="020B0604020202020204" pitchFamily="50" charset="-128"/>
                  <a:ea typeface="Arial Unicode MS" panose="020B0604020202020204" pitchFamily="50" charset="-128"/>
                  <a:cs typeface="Arial Unicode MS" panose="020B0604020202020204" pitchFamily="50" charset="-128"/>
                  <a:sym typeface="Symbol" pitchFamily="18" charset="2"/>
                </a:rPr>
                <a:t></a:t>
              </a:r>
              <a:r>
                <a:rPr lang="en-US" altLang="ja-JP" sz="1600" b="1" dirty="0" smtClean="0">
                  <a:latin typeface="Arial Unicode MS" panose="020B0604020202020204" pitchFamily="50" charset="-128"/>
                  <a:ea typeface="Arial Unicode MS" panose="020B0604020202020204" pitchFamily="50" charset="-128"/>
                  <a:cs typeface="Arial Unicode MS" panose="020B0604020202020204" pitchFamily="50" charset="-128"/>
                  <a:sym typeface="Symbol" pitchFamily="18" charset="2"/>
                </a:rPr>
                <a:t>-helix</a:t>
              </a:r>
              <a:endParaRPr lang="ja-JP" altLang="en-US" sz="16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7" name="Rectangle 98"/>
            <p:cNvSpPr>
              <a:spLocks noChangeAspect="1" noChangeArrowheads="1"/>
            </p:cNvSpPr>
            <p:nvPr/>
          </p:nvSpPr>
          <p:spPr bwMode="auto">
            <a:xfrm>
              <a:off x="5165233" y="5531195"/>
              <a:ext cx="2150010" cy="1002607"/>
            </a:xfrm>
            <a:prstGeom prst="wedgeRectCallout">
              <a:avLst>
                <a:gd name="adj1" fmla="val 54954"/>
                <a:gd name="adj2" fmla="val -144"/>
              </a:avLst>
            </a:prstGeom>
            <a:solidFill>
              <a:srgbClr val="FFFF99"/>
            </a:solidFill>
            <a:ln w="9525">
              <a:solidFill>
                <a:schemeClr val="tx1"/>
              </a:solidFill>
              <a:miter lim="800000"/>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pic>
          <p:nvPicPr>
            <p:cNvPr id="108" name="Picture 99"/>
            <p:cNvPicPr>
              <a:picLocks noChangeAspect="1" noChangeArrowheads="1"/>
            </p:cNvPicPr>
            <p:nvPr/>
          </p:nvPicPr>
          <p:blipFill>
            <a:blip r:embed="rId4"/>
            <a:srcRect/>
            <a:stretch>
              <a:fillRect/>
            </a:stretch>
          </p:blipFill>
          <p:spPr bwMode="auto">
            <a:xfrm>
              <a:off x="6561889" y="3171784"/>
              <a:ext cx="894719" cy="1626261"/>
            </a:xfrm>
            <a:prstGeom prst="rect">
              <a:avLst/>
            </a:prstGeom>
            <a:noFill/>
            <a:ln w="9525">
              <a:noFill/>
              <a:miter lim="800000"/>
              <a:headEnd/>
              <a:tailEnd/>
            </a:ln>
          </p:spPr>
        </p:pic>
        <p:sp>
          <p:nvSpPr>
            <p:cNvPr id="109" name="Rectangle 100"/>
            <p:cNvSpPr>
              <a:spLocks noChangeAspect="1" noChangeArrowheads="1"/>
            </p:cNvSpPr>
            <p:nvPr/>
          </p:nvSpPr>
          <p:spPr bwMode="auto">
            <a:xfrm>
              <a:off x="7255297" y="3396490"/>
              <a:ext cx="142260" cy="127587"/>
            </a:xfrm>
            <a:prstGeom prst="rect">
              <a:avLst/>
            </a:prstGeom>
            <a:noFill/>
            <a:ln w="19050">
              <a:solidFill>
                <a:srgbClr val="0000FF"/>
              </a:solidFill>
              <a:miter lim="800000"/>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0" name="Rectangle 101"/>
            <p:cNvSpPr>
              <a:spLocks noChangeAspect="1" noChangeArrowheads="1"/>
            </p:cNvSpPr>
            <p:nvPr/>
          </p:nvSpPr>
          <p:spPr bwMode="auto">
            <a:xfrm>
              <a:off x="6953776" y="4625707"/>
              <a:ext cx="149418" cy="126635"/>
            </a:xfrm>
            <a:prstGeom prst="rect">
              <a:avLst/>
            </a:prstGeom>
            <a:noFill/>
            <a:ln w="19050">
              <a:solidFill>
                <a:srgbClr val="0000FF"/>
              </a:solidFill>
              <a:miter lim="800000"/>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1" name="Oval 102"/>
            <p:cNvSpPr>
              <a:spLocks noChangeAspect="1" noChangeArrowheads="1"/>
            </p:cNvSpPr>
            <p:nvPr/>
          </p:nvSpPr>
          <p:spPr bwMode="auto">
            <a:xfrm>
              <a:off x="6854463" y="4407666"/>
              <a:ext cx="117208" cy="119018"/>
            </a:xfrm>
            <a:prstGeom prst="ellipse">
              <a:avLst/>
            </a:prstGeom>
            <a:noFill/>
            <a:ln w="19050">
              <a:solidFill>
                <a:srgbClr val="FF0000"/>
              </a:solidFill>
              <a:round/>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2" name="Oval 103"/>
            <p:cNvSpPr>
              <a:spLocks noChangeAspect="1" noChangeArrowheads="1"/>
            </p:cNvSpPr>
            <p:nvPr/>
          </p:nvSpPr>
          <p:spPr bwMode="auto">
            <a:xfrm>
              <a:off x="6705939" y="4247706"/>
              <a:ext cx="118997" cy="118066"/>
            </a:xfrm>
            <a:prstGeom prst="ellipse">
              <a:avLst/>
            </a:prstGeom>
            <a:noFill/>
            <a:ln w="19050">
              <a:solidFill>
                <a:srgbClr val="FF0000"/>
              </a:solidFill>
              <a:round/>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3" name="Oval 104"/>
            <p:cNvSpPr>
              <a:spLocks noChangeAspect="1" noChangeArrowheads="1"/>
            </p:cNvSpPr>
            <p:nvPr/>
          </p:nvSpPr>
          <p:spPr bwMode="auto">
            <a:xfrm>
              <a:off x="6681781" y="4087746"/>
              <a:ext cx="117208" cy="118066"/>
            </a:xfrm>
            <a:prstGeom prst="ellipse">
              <a:avLst/>
            </a:prstGeom>
            <a:noFill/>
            <a:ln w="19050">
              <a:solidFill>
                <a:srgbClr val="FF0000"/>
              </a:solidFill>
              <a:round/>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4" name="Oval 105"/>
            <p:cNvSpPr>
              <a:spLocks noChangeAspect="1" noChangeArrowheads="1"/>
            </p:cNvSpPr>
            <p:nvPr/>
          </p:nvSpPr>
          <p:spPr bwMode="auto">
            <a:xfrm>
              <a:off x="6811516" y="3909696"/>
              <a:ext cx="118103" cy="117113"/>
            </a:xfrm>
            <a:prstGeom prst="ellipse">
              <a:avLst/>
            </a:prstGeom>
            <a:noFill/>
            <a:ln w="19050">
              <a:solidFill>
                <a:srgbClr val="FF0000"/>
              </a:solidFill>
              <a:round/>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5" name="Oval 106"/>
            <p:cNvSpPr>
              <a:spLocks noChangeAspect="1" noChangeArrowheads="1"/>
            </p:cNvSpPr>
            <p:nvPr/>
          </p:nvSpPr>
          <p:spPr bwMode="auto">
            <a:xfrm>
              <a:off x="6811516" y="3755448"/>
              <a:ext cx="118103" cy="119018"/>
            </a:xfrm>
            <a:prstGeom prst="ellipse">
              <a:avLst/>
            </a:prstGeom>
            <a:noFill/>
            <a:ln w="19050">
              <a:solidFill>
                <a:srgbClr val="FF0000"/>
              </a:solidFill>
              <a:round/>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6" name="Oval 107"/>
            <p:cNvSpPr>
              <a:spLocks noChangeAspect="1" noChangeArrowheads="1"/>
            </p:cNvSpPr>
            <p:nvPr/>
          </p:nvSpPr>
          <p:spPr bwMode="auto">
            <a:xfrm>
              <a:off x="6869672" y="3598344"/>
              <a:ext cx="118998" cy="117114"/>
            </a:xfrm>
            <a:prstGeom prst="ellipse">
              <a:avLst/>
            </a:prstGeom>
            <a:noFill/>
            <a:ln w="19050">
              <a:solidFill>
                <a:srgbClr val="FF0000"/>
              </a:solidFill>
              <a:round/>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7" name="Oval 108"/>
            <p:cNvSpPr>
              <a:spLocks noChangeAspect="1" noChangeArrowheads="1"/>
            </p:cNvSpPr>
            <p:nvPr/>
          </p:nvSpPr>
          <p:spPr bwMode="auto">
            <a:xfrm>
              <a:off x="6798990" y="3475518"/>
              <a:ext cx="119892" cy="117113"/>
            </a:xfrm>
            <a:prstGeom prst="ellipse">
              <a:avLst/>
            </a:prstGeom>
            <a:noFill/>
            <a:ln w="19050">
              <a:solidFill>
                <a:srgbClr val="FF0000"/>
              </a:solidFill>
              <a:round/>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8" name="Text Box 109"/>
            <p:cNvSpPr txBox="1">
              <a:spLocks noChangeAspect="1" noChangeArrowheads="1"/>
            </p:cNvSpPr>
            <p:nvPr/>
          </p:nvSpPr>
          <p:spPr bwMode="auto">
            <a:xfrm>
              <a:off x="5339448" y="5599834"/>
              <a:ext cx="1414170" cy="338554"/>
            </a:xfrm>
            <a:prstGeom prst="rect">
              <a:avLst/>
            </a:prstGeom>
            <a:noFill/>
            <a:ln w="9525">
              <a:noFill/>
              <a:miter lim="800000"/>
              <a:headEnd/>
              <a:tailEnd/>
            </a:ln>
          </p:spPr>
          <p:txBody>
            <a:bodyPr wrap="none">
              <a:spAutoFit/>
            </a:bodyPr>
            <a:lstStyle/>
            <a:p>
              <a:pPr algn="ctr" defTabSz="914400"/>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Stearyl-KALA</a:t>
              </a:r>
              <a:endPar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19" name="Group 110"/>
            <p:cNvGrpSpPr>
              <a:grpSpLocks noChangeAspect="1"/>
            </p:cNvGrpSpPr>
            <p:nvPr/>
          </p:nvGrpSpPr>
          <p:grpSpPr bwMode="auto">
            <a:xfrm>
              <a:off x="5384979" y="6171955"/>
              <a:ext cx="1612695" cy="218042"/>
              <a:chOff x="3504" y="3892"/>
              <a:chExt cx="868" cy="137"/>
            </a:xfrm>
          </p:grpSpPr>
          <p:sp>
            <p:nvSpPr>
              <p:cNvPr id="120" name="Freeform 111"/>
              <p:cNvSpPr>
                <a:spLocks noChangeAspect="1"/>
              </p:cNvSpPr>
              <p:nvPr/>
            </p:nvSpPr>
            <p:spPr bwMode="auto">
              <a:xfrm>
                <a:off x="3504" y="3892"/>
                <a:ext cx="362" cy="137"/>
              </a:xfrm>
              <a:custGeom>
                <a:avLst/>
                <a:gdLst>
                  <a:gd name="T0" fmla="*/ 0 w 454"/>
                  <a:gd name="T1" fmla="*/ 0 h 356"/>
                  <a:gd name="T2" fmla="*/ 6 w 454"/>
                  <a:gd name="T3" fmla="*/ 0 h 356"/>
                  <a:gd name="T4" fmla="*/ 10 w 454"/>
                  <a:gd name="T5" fmla="*/ 0 h 356"/>
                  <a:gd name="T6" fmla="*/ 6 w 454"/>
                  <a:gd name="T7" fmla="*/ 0 h 356"/>
                  <a:gd name="T8" fmla="*/ 11 w 454"/>
                  <a:gd name="T9" fmla="*/ 0 h 356"/>
                  <a:gd name="T10" fmla="*/ 15 w 454"/>
                  <a:gd name="T11" fmla="*/ 0 h 356"/>
                  <a:gd name="T12" fmla="*/ 11 w 454"/>
                  <a:gd name="T13" fmla="*/ 0 h 356"/>
                  <a:gd name="T14" fmla="*/ 17 w 454"/>
                  <a:gd name="T15" fmla="*/ 0 h 356"/>
                  <a:gd name="T16" fmla="*/ 19 w 454"/>
                  <a:gd name="T17" fmla="*/ 0 h 3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4"/>
                  <a:gd name="T28" fmla="*/ 0 h 356"/>
                  <a:gd name="T29" fmla="*/ 454 w 454"/>
                  <a:gd name="T30" fmla="*/ 356 h 35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4" h="356">
                    <a:moveTo>
                      <a:pt x="0" y="227"/>
                    </a:moveTo>
                    <a:cubicBezTo>
                      <a:pt x="49" y="129"/>
                      <a:pt x="98" y="31"/>
                      <a:pt x="136" y="46"/>
                    </a:cubicBezTo>
                    <a:cubicBezTo>
                      <a:pt x="174" y="61"/>
                      <a:pt x="227" y="280"/>
                      <a:pt x="227" y="318"/>
                    </a:cubicBezTo>
                    <a:cubicBezTo>
                      <a:pt x="227" y="356"/>
                      <a:pt x="128" y="325"/>
                      <a:pt x="136" y="272"/>
                    </a:cubicBezTo>
                    <a:cubicBezTo>
                      <a:pt x="144" y="219"/>
                      <a:pt x="235" y="0"/>
                      <a:pt x="273" y="0"/>
                    </a:cubicBezTo>
                    <a:cubicBezTo>
                      <a:pt x="311" y="0"/>
                      <a:pt x="363" y="227"/>
                      <a:pt x="363" y="272"/>
                    </a:cubicBezTo>
                    <a:cubicBezTo>
                      <a:pt x="363" y="317"/>
                      <a:pt x="265" y="310"/>
                      <a:pt x="273" y="272"/>
                    </a:cubicBezTo>
                    <a:cubicBezTo>
                      <a:pt x="281" y="234"/>
                      <a:pt x="379" y="46"/>
                      <a:pt x="409" y="46"/>
                    </a:cubicBezTo>
                    <a:cubicBezTo>
                      <a:pt x="439" y="46"/>
                      <a:pt x="446" y="159"/>
                      <a:pt x="454" y="272"/>
                    </a:cubicBezTo>
                  </a:path>
                </a:pathLst>
              </a:custGeom>
              <a:noFill/>
              <a:ln w="38100" cmpd="sng">
                <a:solidFill>
                  <a:srgbClr val="FF3300"/>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21" name="Group 112"/>
              <p:cNvGrpSpPr>
                <a:grpSpLocks noChangeAspect="1"/>
              </p:cNvGrpSpPr>
              <p:nvPr/>
            </p:nvGrpSpPr>
            <p:grpSpPr bwMode="auto">
              <a:xfrm>
                <a:off x="3872" y="3915"/>
                <a:ext cx="500" cy="91"/>
                <a:chOff x="3848" y="4008"/>
                <a:chExt cx="778" cy="92"/>
              </a:xfrm>
            </p:grpSpPr>
            <p:sp>
              <p:nvSpPr>
                <p:cNvPr id="122" name="Line 113"/>
                <p:cNvSpPr>
                  <a:spLocks noChangeAspect="1" noChangeShapeType="1"/>
                </p:cNvSpPr>
                <p:nvPr/>
              </p:nvSpPr>
              <p:spPr bwMode="auto">
                <a:xfrm flipV="1">
                  <a:off x="3848" y="4008"/>
                  <a:ext cx="137" cy="89"/>
                </a:xfrm>
                <a:prstGeom prst="line">
                  <a:avLst/>
                </a:prstGeom>
                <a:noFill/>
                <a:ln w="38100">
                  <a:solidFill>
                    <a:schemeClr val="tx1"/>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 name="Line 114"/>
                <p:cNvSpPr>
                  <a:spLocks noChangeAspect="1" noChangeShapeType="1"/>
                </p:cNvSpPr>
                <p:nvPr/>
              </p:nvSpPr>
              <p:spPr bwMode="auto">
                <a:xfrm flipH="1" flipV="1">
                  <a:off x="3978" y="4011"/>
                  <a:ext cx="137" cy="89"/>
                </a:xfrm>
                <a:prstGeom prst="line">
                  <a:avLst/>
                </a:prstGeom>
                <a:noFill/>
                <a:ln w="38100">
                  <a:solidFill>
                    <a:schemeClr val="tx1"/>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 name="Line 115"/>
                <p:cNvSpPr>
                  <a:spLocks noChangeAspect="1" noChangeShapeType="1"/>
                </p:cNvSpPr>
                <p:nvPr/>
              </p:nvSpPr>
              <p:spPr bwMode="auto">
                <a:xfrm flipV="1">
                  <a:off x="4105" y="4008"/>
                  <a:ext cx="137" cy="89"/>
                </a:xfrm>
                <a:prstGeom prst="line">
                  <a:avLst/>
                </a:prstGeom>
                <a:noFill/>
                <a:ln w="38100">
                  <a:solidFill>
                    <a:schemeClr val="tx1"/>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5" name="Line 116"/>
                <p:cNvSpPr>
                  <a:spLocks noChangeAspect="1" noChangeShapeType="1"/>
                </p:cNvSpPr>
                <p:nvPr/>
              </p:nvSpPr>
              <p:spPr bwMode="auto">
                <a:xfrm flipH="1" flipV="1">
                  <a:off x="4235" y="4011"/>
                  <a:ext cx="137" cy="89"/>
                </a:xfrm>
                <a:prstGeom prst="line">
                  <a:avLst/>
                </a:prstGeom>
                <a:noFill/>
                <a:ln w="38100">
                  <a:solidFill>
                    <a:schemeClr val="tx1"/>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6" name="Line 117"/>
                <p:cNvSpPr>
                  <a:spLocks noChangeAspect="1" noChangeShapeType="1"/>
                </p:cNvSpPr>
                <p:nvPr/>
              </p:nvSpPr>
              <p:spPr bwMode="auto">
                <a:xfrm flipV="1">
                  <a:off x="4359" y="4008"/>
                  <a:ext cx="137" cy="89"/>
                </a:xfrm>
                <a:prstGeom prst="line">
                  <a:avLst/>
                </a:prstGeom>
                <a:noFill/>
                <a:ln w="38100">
                  <a:solidFill>
                    <a:schemeClr val="tx1"/>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7" name="Line 118"/>
                <p:cNvSpPr>
                  <a:spLocks noChangeAspect="1" noChangeShapeType="1"/>
                </p:cNvSpPr>
                <p:nvPr/>
              </p:nvSpPr>
              <p:spPr bwMode="auto">
                <a:xfrm flipH="1" flipV="1">
                  <a:off x="4489" y="4011"/>
                  <a:ext cx="137" cy="89"/>
                </a:xfrm>
                <a:prstGeom prst="line">
                  <a:avLst/>
                </a:prstGeom>
                <a:noFill/>
                <a:ln w="38100">
                  <a:solidFill>
                    <a:schemeClr val="tx1"/>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128" name="Text Box 119"/>
            <p:cNvSpPr txBox="1">
              <a:spLocks noChangeAspect="1" noChangeArrowheads="1"/>
            </p:cNvSpPr>
            <p:nvPr/>
          </p:nvSpPr>
          <p:spPr bwMode="auto">
            <a:xfrm>
              <a:off x="5330609" y="5884526"/>
              <a:ext cx="577402" cy="276999"/>
            </a:xfrm>
            <a:prstGeom prst="rect">
              <a:avLst/>
            </a:prstGeom>
            <a:noFill/>
            <a:ln w="9525">
              <a:noFill/>
              <a:miter lim="800000"/>
              <a:headEnd/>
              <a:tailEnd/>
            </a:ln>
          </p:spPr>
          <p:txBody>
            <a:bodyPr wrap="none">
              <a:spAutoFit/>
            </a:bodyPr>
            <a:lstStyle/>
            <a:p>
              <a:pPr defTabSz="914400"/>
              <a:r>
                <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rPr>
                <a:t>KALA</a:t>
              </a:r>
            </a:p>
          </p:txBody>
        </p:sp>
        <p:sp>
          <p:nvSpPr>
            <p:cNvPr id="129" name="Text Box 120"/>
            <p:cNvSpPr txBox="1">
              <a:spLocks noChangeAspect="1" noChangeArrowheads="1"/>
            </p:cNvSpPr>
            <p:nvPr/>
          </p:nvSpPr>
          <p:spPr bwMode="auto">
            <a:xfrm>
              <a:off x="5897861" y="5887382"/>
              <a:ext cx="1233030" cy="276999"/>
            </a:xfrm>
            <a:prstGeom prst="rect">
              <a:avLst/>
            </a:prstGeom>
            <a:noFill/>
            <a:ln w="9525">
              <a:noFill/>
              <a:miter lim="800000"/>
              <a:headEnd/>
              <a:tailEnd/>
            </a:ln>
          </p:spPr>
          <p:txBody>
            <a:bodyPr wrap="none">
              <a:spAutoFit/>
            </a:bodyPr>
            <a:lstStyle/>
            <a:p>
              <a:pPr defTabSz="914400"/>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Lipid (Stearyl</a:t>
              </a:r>
              <a:r>
                <a:rPr lang="ja-JP" altLang="en-US" sz="12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1" name="Rectangle 97"/>
            <p:cNvSpPr>
              <a:spLocks noChangeAspect="1" noChangeArrowheads="1"/>
            </p:cNvSpPr>
            <p:nvPr/>
          </p:nvSpPr>
          <p:spPr bwMode="auto">
            <a:xfrm>
              <a:off x="5265442" y="2758553"/>
              <a:ext cx="2610790" cy="338554"/>
            </a:xfrm>
            <a:prstGeom prst="rect">
              <a:avLst/>
            </a:prstGeom>
            <a:noFill/>
            <a:ln w="9525">
              <a:noFill/>
              <a:miter lim="800000"/>
              <a:headEnd/>
              <a:tailEnd/>
            </a:ln>
          </p:spPr>
          <p:txBody>
            <a:bodyPr>
              <a:spAutoFit/>
            </a:bodyPr>
            <a:lstStyle/>
            <a:p>
              <a:pPr defTabSz="914400"/>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2" name="AutoShape 1871"/>
            <p:cNvSpPr>
              <a:spLocks noChangeAspect="1" noChangeArrowheads="1"/>
            </p:cNvSpPr>
            <p:nvPr/>
          </p:nvSpPr>
          <p:spPr bwMode="auto">
            <a:xfrm rot="863723">
              <a:off x="5158010" y="4334002"/>
              <a:ext cx="1373993" cy="688399"/>
            </a:xfrm>
            <a:prstGeom prst="irregularSeal2">
              <a:avLst/>
            </a:prstGeom>
            <a:solidFill>
              <a:srgbClr val="FFCC99"/>
            </a:solidFill>
            <a:ln w="9525">
              <a:noFill/>
              <a:miter lim="800000"/>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3" name="Text Box 1872"/>
            <p:cNvSpPr txBox="1">
              <a:spLocks noChangeAspect="1" noChangeArrowheads="1"/>
            </p:cNvSpPr>
            <p:nvPr/>
          </p:nvSpPr>
          <p:spPr bwMode="auto">
            <a:xfrm>
              <a:off x="5215838" y="4408756"/>
              <a:ext cx="1165704" cy="584775"/>
            </a:xfrm>
            <a:prstGeom prst="rect">
              <a:avLst/>
            </a:prstGeom>
            <a:noFill/>
            <a:ln w="9525">
              <a:noFill/>
              <a:miter lim="800000"/>
              <a:headEnd/>
              <a:tailEnd/>
            </a:ln>
          </p:spPr>
          <p:txBody>
            <a:bodyPr wrap="none">
              <a:spAutoFit/>
            </a:bodyPr>
            <a:lstStyle/>
            <a:p>
              <a:pPr algn="ct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Membrane</a:t>
              </a:r>
            </a:p>
            <a:p>
              <a:pPr algn="ct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fusion</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4" name="Oval 87"/>
            <p:cNvSpPr>
              <a:spLocks noChangeAspect="1" noChangeArrowheads="1"/>
            </p:cNvSpPr>
            <p:nvPr/>
          </p:nvSpPr>
          <p:spPr bwMode="auto">
            <a:xfrm>
              <a:off x="5286020" y="4121071"/>
              <a:ext cx="868773" cy="369432"/>
            </a:xfrm>
            <a:prstGeom prst="ellipse">
              <a:avLst/>
            </a:prstGeom>
            <a:gradFill rotWithShape="1">
              <a:gsLst>
                <a:gs pos="0">
                  <a:srgbClr val="CCFF99"/>
                </a:gs>
                <a:gs pos="100000">
                  <a:srgbClr val="66FF33"/>
                </a:gs>
              </a:gsLst>
              <a:path path="rect">
                <a:fillToRect r="100000" b="100000"/>
              </a:path>
            </a:gradFill>
            <a:ln w="9525">
              <a:solidFill>
                <a:schemeClr val="tx1"/>
              </a:solidFill>
              <a:round/>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5" name="Text Box 91"/>
            <p:cNvSpPr txBox="1">
              <a:spLocks noChangeAspect="1" noChangeArrowheads="1"/>
            </p:cNvSpPr>
            <p:nvPr/>
          </p:nvSpPr>
          <p:spPr bwMode="auto">
            <a:xfrm>
              <a:off x="5383545" y="4113454"/>
              <a:ext cx="732893" cy="338554"/>
            </a:xfrm>
            <a:prstGeom prst="rect">
              <a:avLst/>
            </a:prstGeom>
            <a:noFill/>
            <a:ln w="9525">
              <a:noFill/>
              <a:miter lim="800000"/>
              <a:headEnd/>
              <a:tailEnd/>
            </a:ln>
          </p:spPr>
          <p:txBody>
            <a:bodyPr wrap="none">
              <a:spAutoFit/>
            </a:bodyPr>
            <a:lstStyle/>
            <a:p>
              <a:pPr defTabSz="914400"/>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pH7.4</a:t>
              </a:r>
            </a:p>
          </p:txBody>
        </p:sp>
        <p:sp>
          <p:nvSpPr>
            <p:cNvPr id="136" name="Freeform 1876"/>
            <p:cNvSpPr>
              <a:spLocks noChangeAspect="1"/>
            </p:cNvSpPr>
            <p:nvPr/>
          </p:nvSpPr>
          <p:spPr bwMode="auto">
            <a:xfrm rot="3128346" flipV="1">
              <a:off x="7980657" y="5650054"/>
              <a:ext cx="112353" cy="9842"/>
            </a:xfrm>
            <a:custGeom>
              <a:avLst/>
              <a:gdLst>
                <a:gd name="T0" fmla="*/ 0 w 2688"/>
                <a:gd name="T1" fmla="*/ 0 h 384"/>
                <a:gd name="T2" fmla="*/ 2147483647 w 2688"/>
                <a:gd name="T3" fmla="*/ 1642033555 h 384"/>
                <a:gd name="T4" fmla="*/ 2147483647 w 2688"/>
                <a:gd name="T5" fmla="*/ 0 h 384"/>
                <a:gd name="T6" fmla="*/ 2147483647 w 2688"/>
                <a:gd name="T7" fmla="*/ 1642033555 h 384"/>
                <a:gd name="T8" fmla="*/ 2147483647 w 2688"/>
                <a:gd name="T9" fmla="*/ 0 h 384"/>
                <a:gd name="T10" fmla="*/ 2147483647 w 2688"/>
                <a:gd name="T11" fmla="*/ 1642033555 h 384"/>
                <a:gd name="T12" fmla="*/ 2147483647 w 2688"/>
                <a:gd name="T13" fmla="*/ 0 h 384"/>
                <a:gd name="T14" fmla="*/ 2147483647 w 2688"/>
                <a:gd name="T15" fmla="*/ 1642033555 h 384"/>
                <a:gd name="T16" fmla="*/ 0 60000 65536"/>
                <a:gd name="T17" fmla="*/ 0 60000 65536"/>
                <a:gd name="T18" fmla="*/ 0 60000 65536"/>
                <a:gd name="T19" fmla="*/ 0 60000 65536"/>
                <a:gd name="T20" fmla="*/ 0 60000 65536"/>
                <a:gd name="T21" fmla="*/ 0 60000 65536"/>
                <a:gd name="T22" fmla="*/ 0 60000 65536"/>
                <a:gd name="T23" fmla="*/ 0 60000 65536"/>
                <a:gd name="T24" fmla="*/ 0 w 2688"/>
                <a:gd name="T25" fmla="*/ 0 h 384"/>
                <a:gd name="T26" fmla="*/ 2688 w 2688"/>
                <a:gd name="T27" fmla="*/ 384 h 3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88" h="384">
                  <a:moveTo>
                    <a:pt x="0" y="0"/>
                  </a:moveTo>
                  <a:lnTo>
                    <a:pt x="384" y="384"/>
                  </a:lnTo>
                  <a:lnTo>
                    <a:pt x="768" y="0"/>
                  </a:lnTo>
                  <a:lnTo>
                    <a:pt x="1152" y="384"/>
                  </a:lnTo>
                  <a:lnTo>
                    <a:pt x="1536" y="0"/>
                  </a:lnTo>
                  <a:lnTo>
                    <a:pt x="1920" y="384"/>
                  </a:lnTo>
                  <a:lnTo>
                    <a:pt x="2304" y="0"/>
                  </a:lnTo>
                  <a:lnTo>
                    <a:pt x="2688" y="384"/>
                  </a:lnTo>
                </a:path>
              </a:pathLst>
            </a:custGeom>
            <a:noFill/>
            <a:ln w="19050" cmpd="sng">
              <a:solidFill>
                <a:schemeClr val="tx1"/>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7" name="Oval 1877"/>
            <p:cNvSpPr>
              <a:spLocks noChangeAspect="1" noChangeArrowheads="1"/>
            </p:cNvSpPr>
            <p:nvPr/>
          </p:nvSpPr>
          <p:spPr bwMode="auto">
            <a:xfrm rot="3128346">
              <a:off x="7766687" y="5459627"/>
              <a:ext cx="279930" cy="84104"/>
            </a:xfrm>
            <a:prstGeom prst="ellipse">
              <a:avLst/>
            </a:prstGeom>
            <a:gradFill rotWithShape="0">
              <a:gsLst>
                <a:gs pos="0">
                  <a:srgbClr val="FFCC99"/>
                </a:gs>
                <a:gs pos="100000">
                  <a:srgbClr val="FF6600"/>
                </a:gs>
              </a:gsLst>
              <a:path path="shape">
                <a:fillToRect l="50000" t="50000" r="50000" b="50000"/>
              </a:path>
            </a:gradFill>
            <a:ln w="3175">
              <a:no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38" name="Group 1878"/>
            <p:cNvGrpSpPr>
              <a:grpSpLocks noChangeAspect="1"/>
            </p:cNvGrpSpPr>
            <p:nvPr/>
          </p:nvGrpSpPr>
          <p:grpSpPr bwMode="auto">
            <a:xfrm rot="728346" flipH="1">
              <a:off x="8677005" y="5407417"/>
              <a:ext cx="88577" cy="295164"/>
              <a:chOff x="2791" y="205"/>
              <a:chExt cx="179" cy="636"/>
            </a:xfrm>
          </p:grpSpPr>
          <p:sp>
            <p:nvSpPr>
              <p:cNvPr id="139" name="Freeform 1879"/>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0" name="Freeform 1880"/>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1" name="Oval 1881"/>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2" name="Freeform 1882"/>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3" name="Freeform 1883"/>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4" name="Oval 1884"/>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45" name="Group 1885"/>
            <p:cNvGrpSpPr>
              <a:grpSpLocks noChangeAspect="1"/>
            </p:cNvGrpSpPr>
            <p:nvPr/>
          </p:nvGrpSpPr>
          <p:grpSpPr bwMode="auto">
            <a:xfrm rot="428346" flipH="1">
              <a:off x="8610796" y="5393135"/>
              <a:ext cx="89472" cy="293260"/>
              <a:chOff x="2791" y="205"/>
              <a:chExt cx="179" cy="636"/>
            </a:xfrm>
          </p:grpSpPr>
          <p:sp>
            <p:nvSpPr>
              <p:cNvPr id="146" name="Freeform 1886"/>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7" name="Freeform 1887"/>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8" name="Oval 1888"/>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9" name="Freeform 1889"/>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0" name="Freeform 1890"/>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1" name="Oval 1891"/>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52" name="Freeform 1892"/>
            <p:cNvSpPr>
              <a:spLocks noChangeAspect="1"/>
            </p:cNvSpPr>
            <p:nvPr/>
          </p:nvSpPr>
          <p:spPr bwMode="auto">
            <a:xfrm rot="10928346" flipH="1">
              <a:off x="8564271" y="5553095"/>
              <a:ext cx="21473" cy="106640"/>
            </a:xfrm>
            <a:custGeom>
              <a:avLst/>
              <a:gdLst>
                <a:gd name="T0" fmla="*/ 2147483647 w 144"/>
                <a:gd name="T1" fmla="*/ 0 h 672"/>
                <a:gd name="T2" fmla="*/ 2147483647 w 144"/>
                <a:gd name="T3" fmla="*/ 2147483647 h 672"/>
                <a:gd name="T4" fmla="*/ 2147483647 w 144"/>
                <a:gd name="T5" fmla="*/ 2147483647 h 672"/>
                <a:gd name="T6" fmla="*/ 0 w 144"/>
                <a:gd name="T7" fmla="*/ 2147483647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3" name="Freeform 1893"/>
            <p:cNvSpPr>
              <a:spLocks noChangeAspect="1"/>
            </p:cNvSpPr>
            <p:nvPr/>
          </p:nvSpPr>
          <p:spPr bwMode="auto">
            <a:xfrm rot="10928346">
              <a:off x="8578586" y="5553095"/>
              <a:ext cx="21473" cy="102831"/>
            </a:xfrm>
            <a:custGeom>
              <a:avLst/>
              <a:gdLst>
                <a:gd name="T0" fmla="*/ 2147483647 w 144"/>
                <a:gd name="T1" fmla="*/ 0 h 672"/>
                <a:gd name="T2" fmla="*/ 2147483647 w 144"/>
                <a:gd name="T3" fmla="*/ 2147483647 h 672"/>
                <a:gd name="T4" fmla="*/ 2147483647 w 144"/>
                <a:gd name="T5" fmla="*/ 2147483647 h 672"/>
                <a:gd name="T6" fmla="*/ 0 w 144"/>
                <a:gd name="T7" fmla="*/ 2147483647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4" name="Oval 1894"/>
            <p:cNvSpPr>
              <a:spLocks noChangeAspect="1" noChangeArrowheads="1"/>
            </p:cNvSpPr>
            <p:nvPr/>
          </p:nvSpPr>
          <p:spPr bwMode="auto">
            <a:xfrm rot="10928346" flipH="1">
              <a:off x="8552639" y="5641644"/>
              <a:ext cx="58156" cy="39990"/>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55" name="Group 1895"/>
            <p:cNvGrpSpPr>
              <a:grpSpLocks noChangeAspect="1"/>
            </p:cNvGrpSpPr>
            <p:nvPr/>
          </p:nvGrpSpPr>
          <p:grpSpPr bwMode="auto">
            <a:xfrm rot="21428346" flipH="1">
              <a:off x="8466746" y="5387422"/>
              <a:ext cx="88577" cy="292308"/>
              <a:chOff x="2791" y="205"/>
              <a:chExt cx="179" cy="636"/>
            </a:xfrm>
          </p:grpSpPr>
          <p:sp>
            <p:nvSpPr>
              <p:cNvPr id="156" name="Freeform 1896"/>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7" name="Freeform 1897"/>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 name="Oval 1898"/>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9" name="Freeform 1899"/>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0" name="Freeform 1900"/>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1" name="Oval 1901"/>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62" name="Group 1902"/>
            <p:cNvGrpSpPr>
              <a:grpSpLocks noChangeAspect="1"/>
            </p:cNvGrpSpPr>
            <p:nvPr/>
          </p:nvGrpSpPr>
          <p:grpSpPr bwMode="auto">
            <a:xfrm rot="21128346" flipH="1">
              <a:off x="8397853" y="5389326"/>
              <a:ext cx="90367" cy="294212"/>
              <a:chOff x="2791" y="205"/>
              <a:chExt cx="179" cy="636"/>
            </a:xfrm>
          </p:grpSpPr>
          <p:sp>
            <p:nvSpPr>
              <p:cNvPr id="163" name="Freeform 1903"/>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4" name="Freeform 1904"/>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5" name="Oval 1905"/>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6" name="Freeform 1906"/>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7" name="Freeform 1907"/>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8" name="Oval 1908"/>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69" name="Group 1909"/>
            <p:cNvGrpSpPr>
              <a:grpSpLocks noChangeAspect="1"/>
            </p:cNvGrpSpPr>
            <p:nvPr/>
          </p:nvGrpSpPr>
          <p:grpSpPr bwMode="auto">
            <a:xfrm rot="20828346" flipH="1">
              <a:off x="8329854" y="5402656"/>
              <a:ext cx="88577" cy="293260"/>
              <a:chOff x="2791" y="205"/>
              <a:chExt cx="179" cy="636"/>
            </a:xfrm>
          </p:grpSpPr>
          <p:sp>
            <p:nvSpPr>
              <p:cNvPr id="170" name="Freeform 1910"/>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1" name="Freeform 1911"/>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2" name="Oval 1912"/>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3" name="Freeform 1913"/>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 name="Freeform 1914"/>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5" name="Oval 1915"/>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6" name="Group 1916"/>
            <p:cNvGrpSpPr>
              <a:grpSpLocks noChangeAspect="1"/>
            </p:cNvGrpSpPr>
            <p:nvPr/>
          </p:nvGrpSpPr>
          <p:grpSpPr bwMode="auto">
            <a:xfrm rot="20528346" flipH="1">
              <a:off x="8264540" y="5416938"/>
              <a:ext cx="85893" cy="296117"/>
              <a:chOff x="2791" y="205"/>
              <a:chExt cx="179" cy="636"/>
            </a:xfrm>
          </p:grpSpPr>
          <p:sp>
            <p:nvSpPr>
              <p:cNvPr id="177" name="Freeform 1917"/>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8" name="Freeform 1918"/>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9" name="Oval 1919"/>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0" name="Freeform 1920"/>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1" name="Freeform 1921"/>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2" name="Oval 1922"/>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83" name="Group 1923"/>
            <p:cNvGrpSpPr>
              <a:grpSpLocks noChangeAspect="1"/>
            </p:cNvGrpSpPr>
            <p:nvPr/>
          </p:nvGrpSpPr>
          <p:grpSpPr bwMode="auto">
            <a:xfrm rot="20228346" flipH="1">
              <a:off x="8196541" y="5440742"/>
              <a:ext cx="88577" cy="295164"/>
              <a:chOff x="2791" y="205"/>
              <a:chExt cx="179" cy="636"/>
            </a:xfrm>
          </p:grpSpPr>
          <p:sp>
            <p:nvSpPr>
              <p:cNvPr id="184" name="Freeform 1924"/>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5" name="Freeform 1925"/>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6" name="Oval 1926"/>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7" name="Freeform 1927"/>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8" name="Freeform 1928"/>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9" name="Oval 1929"/>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90" name="Group 1930"/>
            <p:cNvGrpSpPr>
              <a:grpSpLocks noChangeAspect="1"/>
            </p:cNvGrpSpPr>
            <p:nvPr/>
          </p:nvGrpSpPr>
          <p:grpSpPr bwMode="auto">
            <a:xfrm rot="19928346" flipH="1">
              <a:off x="8133911" y="5468354"/>
              <a:ext cx="89472" cy="292308"/>
              <a:chOff x="2791" y="205"/>
              <a:chExt cx="179" cy="636"/>
            </a:xfrm>
          </p:grpSpPr>
          <p:sp>
            <p:nvSpPr>
              <p:cNvPr id="191" name="Freeform 1931"/>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2" name="Freeform 1932"/>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 name="Oval 1933"/>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 name="Freeform 1934"/>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 name="Freeform 1935"/>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6" name="Oval 1936"/>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97" name="Group 1937"/>
            <p:cNvGrpSpPr>
              <a:grpSpLocks noChangeAspect="1"/>
            </p:cNvGrpSpPr>
            <p:nvPr/>
          </p:nvGrpSpPr>
          <p:grpSpPr bwMode="auto">
            <a:xfrm rot="19628346" flipH="1">
              <a:off x="8076649" y="5501679"/>
              <a:ext cx="86787" cy="292308"/>
              <a:chOff x="2791" y="205"/>
              <a:chExt cx="179" cy="636"/>
            </a:xfrm>
          </p:grpSpPr>
          <p:sp>
            <p:nvSpPr>
              <p:cNvPr id="198" name="Freeform 1938"/>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9" name="Freeform 1939"/>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0" name="Oval 1940"/>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1" name="Freeform 1941"/>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2" name="Freeform 1942"/>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3" name="Oval 1943"/>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04" name="Freeform 1944"/>
            <p:cNvSpPr>
              <a:spLocks noChangeAspect="1"/>
            </p:cNvSpPr>
            <p:nvPr/>
          </p:nvSpPr>
          <p:spPr bwMode="auto">
            <a:xfrm rot="8528346" flipH="1">
              <a:off x="8094543" y="5695916"/>
              <a:ext cx="21473" cy="104736"/>
            </a:xfrm>
            <a:custGeom>
              <a:avLst/>
              <a:gdLst>
                <a:gd name="T0" fmla="*/ 2147483647 w 144"/>
                <a:gd name="T1" fmla="*/ 0 h 672"/>
                <a:gd name="T2" fmla="*/ 2147483647 w 144"/>
                <a:gd name="T3" fmla="*/ 2147483647 h 672"/>
                <a:gd name="T4" fmla="*/ 2147483647 w 144"/>
                <a:gd name="T5" fmla="*/ 2147483647 h 672"/>
                <a:gd name="T6" fmla="*/ 0 w 144"/>
                <a:gd name="T7" fmla="*/ 2147483647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5" name="Freeform 1945"/>
            <p:cNvSpPr>
              <a:spLocks noChangeAspect="1"/>
            </p:cNvSpPr>
            <p:nvPr/>
          </p:nvSpPr>
          <p:spPr bwMode="auto">
            <a:xfrm rot="8528346">
              <a:off x="8104385" y="5687347"/>
              <a:ext cx="21473" cy="103784"/>
            </a:xfrm>
            <a:custGeom>
              <a:avLst/>
              <a:gdLst>
                <a:gd name="T0" fmla="*/ 2147483647 w 144"/>
                <a:gd name="T1" fmla="*/ 0 h 672"/>
                <a:gd name="T2" fmla="*/ 2147483647 w 144"/>
                <a:gd name="T3" fmla="*/ 2147483647 h 672"/>
                <a:gd name="T4" fmla="*/ 2147483647 w 144"/>
                <a:gd name="T5" fmla="*/ 2147483647 h 672"/>
                <a:gd name="T6" fmla="*/ 0 w 144"/>
                <a:gd name="T7" fmla="*/ 2147483647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6" name="Oval 1946"/>
            <p:cNvSpPr>
              <a:spLocks noChangeAspect="1" noChangeArrowheads="1"/>
            </p:cNvSpPr>
            <p:nvPr/>
          </p:nvSpPr>
          <p:spPr bwMode="auto">
            <a:xfrm rot="8528346" flipH="1">
              <a:off x="8118700" y="5762566"/>
              <a:ext cx="58157" cy="41894"/>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07" name="Group 1947"/>
            <p:cNvGrpSpPr>
              <a:grpSpLocks noChangeAspect="1"/>
            </p:cNvGrpSpPr>
            <p:nvPr/>
          </p:nvGrpSpPr>
          <p:grpSpPr bwMode="auto">
            <a:xfrm rot="19028346" flipH="1">
              <a:off x="7970177" y="5565473"/>
              <a:ext cx="77841" cy="321824"/>
              <a:chOff x="2791" y="205"/>
              <a:chExt cx="179" cy="636"/>
            </a:xfrm>
          </p:grpSpPr>
          <p:sp>
            <p:nvSpPr>
              <p:cNvPr id="208" name="Freeform 1948"/>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9" name="Freeform 1949"/>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0" name="Oval 1950"/>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1" name="Freeform 1951"/>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2" name="Freeform 1952"/>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3" name="Oval 1953"/>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14" name="Group 1954"/>
            <p:cNvGrpSpPr>
              <a:grpSpLocks noChangeAspect="1"/>
            </p:cNvGrpSpPr>
            <p:nvPr/>
          </p:nvGrpSpPr>
          <p:grpSpPr bwMode="auto">
            <a:xfrm rot="18728346" flipH="1">
              <a:off x="7918051" y="5615064"/>
              <a:ext cx="81884" cy="314047"/>
              <a:chOff x="2791" y="205"/>
              <a:chExt cx="179" cy="636"/>
            </a:xfrm>
          </p:grpSpPr>
          <p:sp>
            <p:nvSpPr>
              <p:cNvPr id="215" name="Freeform 1955"/>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6" name="Freeform 1956"/>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7" name="Oval 1957"/>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8" name="Freeform 1958"/>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9" name="Freeform 1959"/>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0" name="Oval 1960"/>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21" name="Group 1961"/>
            <p:cNvGrpSpPr>
              <a:grpSpLocks noChangeAspect="1"/>
            </p:cNvGrpSpPr>
            <p:nvPr/>
          </p:nvGrpSpPr>
          <p:grpSpPr bwMode="auto">
            <a:xfrm rot="18428346" flipH="1">
              <a:off x="7874600" y="5668832"/>
              <a:ext cx="83789" cy="313152"/>
              <a:chOff x="2791" y="205"/>
              <a:chExt cx="179" cy="636"/>
            </a:xfrm>
          </p:grpSpPr>
          <p:sp>
            <p:nvSpPr>
              <p:cNvPr id="222" name="Freeform 1962"/>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3" name="Freeform 1963"/>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4" name="Oval 1964"/>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5" name="Freeform 1965"/>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6" name="Freeform 1966"/>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7" name="Oval 1967"/>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28" name="Group 1968"/>
            <p:cNvGrpSpPr>
              <a:grpSpLocks noChangeAspect="1"/>
            </p:cNvGrpSpPr>
            <p:nvPr/>
          </p:nvGrpSpPr>
          <p:grpSpPr bwMode="auto">
            <a:xfrm rot="18128346" flipH="1">
              <a:off x="7832158" y="5720695"/>
              <a:ext cx="81884" cy="312257"/>
              <a:chOff x="2791" y="205"/>
              <a:chExt cx="179" cy="636"/>
            </a:xfrm>
          </p:grpSpPr>
          <p:sp>
            <p:nvSpPr>
              <p:cNvPr id="229" name="Freeform 1969"/>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0" name="Freeform 1970"/>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1" name="Oval 1971"/>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2" name="Freeform 1972"/>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3" name="Freeform 1973"/>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4" name="Oval 1974"/>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35" name="Group 1975"/>
            <p:cNvGrpSpPr>
              <a:grpSpLocks noChangeAspect="1"/>
            </p:cNvGrpSpPr>
            <p:nvPr/>
          </p:nvGrpSpPr>
          <p:grpSpPr bwMode="auto">
            <a:xfrm rot="17828346" flipH="1">
              <a:off x="7796340" y="5777910"/>
              <a:ext cx="82836" cy="314941"/>
              <a:chOff x="2791" y="205"/>
              <a:chExt cx="179" cy="636"/>
            </a:xfrm>
          </p:grpSpPr>
          <p:sp>
            <p:nvSpPr>
              <p:cNvPr id="236" name="Freeform 1976"/>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7" name="Freeform 1977"/>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8" name="Oval 1978"/>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9" name="Freeform 1979"/>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0" name="Freeform 1980"/>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1" name="Oval 1981"/>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42" name="Group 1982"/>
            <p:cNvGrpSpPr>
              <a:grpSpLocks noChangeAspect="1"/>
            </p:cNvGrpSpPr>
            <p:nvPr/>
          </p:nvGrpSpPr>
          <p:grpSpPr bwMode="auto">
            <a:xfrm rot="17528346" flipH="1">
              <a:off x="7767263" y="5837390"/>
              <a:ext cx="82836" cy="314047"/>
              <a:chOff x="2791" y="205"/>
              <a:chExt cx="179" cy="636"/>
            </a:xfrm>
          </p:grpSpPr>
          <p:sp>
            <p:nvSpPr>
              <p:cNvPr id="243" name="Freeform 1983"/>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4" name="Freeform 1984"/>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5" name="Oval 1985"/>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6" name="Freeform 1986"/>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7" name="Freeform 1987"/>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8" name="Oval 1988"/>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49" name="Group 1996"/>
            <p:cNvGrpSpPr>
              <a:grpSpLocks noChangeAspect="1"/>
            </p:cNvGrpSpPr>
            <p:nvPr/>
          </p:nvGrpSpPr>
          <p:grpSpPr bwMode="auto">
            <a:xfrm rot="4628346" flipH="1" flipV="1">
              <a:off x="7729626" y="6301084"/>
              <a:ext cx="84740" cy="314046"/>
              <a:chOff x="2791" y="205"/>
              <a:chExt cx="179" cy="636"/>
            </a:xfrm>
          </p:grpSpPr>
          <p:sp>
            <p:nvSpPr>
              <p:cNvPr id="250" name="Freeform 1997"/>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1" name="Freeform 1998"/>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2" name="Oval 1999"/>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3" name="Freeform 2000"/>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4" name="Freeform 2001"/>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5" name="Oval 2002"/>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56" name="Group 2003"/>
            <p:cNvGrpSpPr>
              <a:grpSpLocks noChangeAspect="1"/>
            </p:cNvGrpSpPr>
            <p:nvPr/>
          </p:nvGrpSpPr>
          <p:grpSpPr bwMode="auto">
            <a:xfrm rot="4928346" flipH="1" flipV="1">
              <a:off x="7718471" y="6236699"/>
              <a:ext cx="83789" cy="310468"/>
              <a:chOff x="2791" y="205"/>
              <a:chExt cx="179" cy="636"/>
            </a:xfrm>
          </p:grpSpPr>
          <p:sp>
            <p:nvSpPr>
              <p:cNvPr id="257" name="Freeform 2004"/>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8" name="Freeform 2005"/>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9" name="Oval 2006"/>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0" name="Freeform 2007"/>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1" name="Freeform 2008"/>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2" name="Oval 2009"/>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63" name="Group 2010"/>
            <p:cNvGrpSpPr>
              <a:grpSpLocks noChangeAspect="1"/>
            </p:cNvGrpSpPr>
            <p:nvPr/>
          </p:nvGrpSpPr>
          <p:grpSpPr bwMode="auto">
            <a:xfrm rot="5228346" flipH="1" flipV="1">
              <a:off x="7710419" y="6171117"/>
              <a:ext cx="83789" cy="314046"/>
              <a:chOff x="2791" y="205"/>
              <a:chExt cx="179" cy="636"/>
            </a:xfrm>
          </p:grpSpPr>
          <p:sp>
            <p:nvSpPr>
              <p:cNvPr id="264" name="Freeform 2011"/>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5" name="Freeform 2012"/>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6" name="Oval 2013"/>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7" name="Freeform 2014"/>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8" name="Freeform 2015"/>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9" name="Oval 2016"/>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70" name="Group 2017"/>
            <p:cNvGrpSpPr>
              <a:grpSpLocks noChangeAspect="1"/>
            </p:cNvGrpSpPr>
            <p:nvPr/>
          </p:nvGrpSpPr>
          <p:grpSpPr bwMode="auto">
            <a:xfrm rot="5528346" flipH="1" flipV="1">
              <a:off x="7711429" y="6103457"/>
              <a:ext cx="79980" cy="312257"/>
              <a:chOff x="2791" y="205"/>
              <a:chExt cx="179" cy="636"/>
            </a:xfrm>
          </p:grpSpPr>
          <p:sp>
            <p:nvSpPr>
              <p:cNvPr id="271" name="Freeform 2018"/>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2" name="Freeform 2019"/>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3" name="Oval 2020"/>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4" name="Freeform 2021"/>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5" name="Freeform 2022"/>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6" name="Oval 2023"/>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77" name="Group 2024"/>
            <p:cNvGrpSpPr>
              <a:grpSpLocks noChangeAspect="1"/>
            </p:cNvGrpSpPr>
            <p:nvPr/>
          </p:nvGrpSpPr>
          <p:grpSpPr bwMode="auto">
            <a:xfrm rot="5828346" flipH="1" flipV="1">
              <a:off x="7716711" y="6034874"/>
              <a:ext cx="82836" cy="311362"/>
              <a:chOff x="2791" y="205"/>
              <a:chExt cx="179" cy="636"/>
            </a:xfrm>
          </p:grpSpPr>
          <p:sp>
            <p:nvSpPr>
              <p:cNvPr id="278" name="Freeform 2025"/>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9" name="Freeform 2026"/>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0" name="Oval 2027"/>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1" name="Freeform 2028"/>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2" name="Freeform 2029"/>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3" name="Oval 2030"/>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84" name="Freeform 2031"/>
            <p:cNvSpPr>
              <a:spLocks noChangeAspect="1"/>
            </p:cNvSpPr>
            <p:nvPr/>
          </p:nvSpPr>
          <p:spPr bwMode="auto">
            <a:xfrm rot="16928346" flipH="1" flipV="1">
              <a:off x="7838555" y="6077002"/>
              <a:ext cx="18091" cy="110945"/>
            </a:xfrm>
            <a:custGeom>
              <a:avLst/>
              <a:gdLst>
                <a:gd name="T0" fmla="*/ 2147483647 w 144"/>
                <a:gd name="T1" fmla="*/ 0 h 672"/>
                <a:gd name="T2" fmla="*/ 2147483647 w 144"/>
                <a:gd name="T3" fmla="*/ 2147483647 h 672"/>
                <a:gd name="T4" fmla="*/ 2147483647 w 144"/>
                <a:gd name="T5" fmla="*/ 2147483647 h 672"/>
                <a:gd name="T6" fmla="*/ 0 w 144"/>
                <a:gd name="T7" fmla="*/ 2147483647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5" name="Freeform 2032"/>
            <p:cNvSpPr>
              <a:spLocks noChangeAspect="1"/>
            </p:cNvSpPr>
            <p:nvPr/>
          </p:nvSpPr>
          <p:spPr bwMode="auto">
            <a:xfrm rot="16928346" flipV="1">
              <a:off x="7831340" y="6094082"/>
              <a:ext cx="19995" cy="109156"/>
            </a:xfrm>
            <a:custGeom>
              <a:avLst/>
              <a:gdLst>
                <a:gd name="T0" fmla="*/ 2147483647 w 144"/>
                <a:gd name="T1" fmla="*/ 0 h 672"/>
                <a:gd name="T2" fmla="*/ 2147483647 w 144"/>
                <a:gd name="T3" fmla="*/ 2147483647 h 672"/>
                <a:gd name="T4" fmla="*/ 2147483647 w 144"/>
                <a:gd name="T5" fmla="*/ 2147483647 h 672"/>
                <a:gd name="T6" fmla="*/ 0 w 144"/>
                <a:gd name="T7" fmla="*/ 2147483647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6" name="Oval 2033"/>
            <p:cNvSpPr>
              <a:spLocks noChangeAspect="1" noChangeArrowheads="1"/>
            </p:cNvSpPr>
            <p:nvPr/>
          </p:nvSpPr>
          <p:spPr bwMode="auto">
            <a:xfrm rot="16928346" flipH="1" flipV="1">
              <a:off x="7869530" y="6131024"/>
              <a:ext cx="59033" cy="43842"/>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87" name="Group 2034"/>
            <p:cNvGrpSpPr>
              <a:grpSpLocks noChangeAspect="1"/>
            </p:cNvGrpSpPr>
            <p:nvPr/>
          </p:nvGrpSpPr>
          <p:grpSpPr bwMode="auto">
            <a:xfrm rot="6428346" flipH="1" flipV="1">
              <a:off x="7744952" y="5902135"/>
              <a:ext cx="80932" cy="314047"/>
              <a:chOff x="2791" y="205"/>
              <a:chExt cx="179" cy="636"/>
            </a:xfrm>
          </p:grpSpPr>
          <p:sp>
            <p:nvSpPr>
              <p:cNvPr id="288" name="Freeform 2035"/>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9" name="Freeform 2036"/>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0" name="Oval 2037"/>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1" name="Freeform 2038"/>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2" name="Freeform 2039"/>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3" name="Oval 2040"/>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94" name="Freeform 2041"/>
            <p:cNvSpPr>
              <a:spLocks noChangeAspect="1"/>
            </p:cNvSpPr>
            <p:nvPr/>
          </p:nvSpPr>
          <p:spPr bwMode="auto">
            <a:xfrm rot="5652968" flipV="1">
              <a:off x="8522857" y="5488189"/>
              <a:ext cx="112353" cy="9842"/>
            </a:xfrm>
            <a:custGeom>
              <a:avLst/>
              <a:gdLst>
                <a:gd name="T0" fmla="*/ 0 w 2688"/>
                <a:gd name="T1" fmla="*/ 0 h 384"/>
                <a:gd name="T2" fmla="*/ 2147483647 w 2688"/>
                <a:gd name="T3" fmla="*/ 1642033555 h 384"/>
                <a:gd name="T4" fmla="*/ 2147483647 w 2688"/>
                <a:gd name="T5" fmla="*/ 0 h 384"/>
                <a:gd name="T6" fmla="*/ 2147483647 w 2688"/>
                <a:gd name="T7" fmla="*/ 1642033555 h 384"/>
                <a:gd name="T8" fmla="*/ 2147483647 w 2688"/>
                <a:gd name="T9" fmla="*/ 0 h 384"/>
                <a:gd name="T10" fmla="*/ 2147483647 w 2688"/>
                <a:gd name="T11" fmla="*/ 1642033555 h 384"/>
                <a:gd name="T12" fmla="*/ 2147483647 w 2688"/>
                <a:gd name="T13" fmla="*/ 0 h 384"/>
                <a:gd name="T14" fmla="*/ 2147483647 w 2688"/>
                <a:gd name="T15" fmla="*/ 1642033555 h 384"/>
                <a:gd name="T16" fmla="*/ 0 60000 65536"/>
                <a:gd name="T17" fmla="*/ 0 60000 65536"/>
                <a:gd name="T18" fmla="*/ 0 60000 65536"/>
                <a:gd name="T19" fmla="*/ 0 60000 65536"/>
                <a:gd name="T20" fmla="*/ 0 60000 65536"/>
                <a:gd name="T21" fmla="*/ 0 60000 65536"/>
                <a:gd name="T22" fmla="*/ 0 60000 65536"/>
                <a:gd name="T23" fmla="*/ 0 60000 65536"/>
                <a:gd name="T24" fmla="*/ 0 w 2688"/>
                <a:gd name="T25" fmla="*/ 0 h 384"/>
                <a:gd name="T26" fmla="*/ 2688 w 2688"/>
                <a:gd name="T27" fmla="*/ 384 h 3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88" h="384">
                  <a:moveTo>
                    <a:pt x="0" y="0"/>
                  </a:moveTo>
                  <a:lnTo>
                    <a:pt x="384" y="384"/>
                  </a:lnTo>
                  <a:lnTo>
                    <a:pt x="768" y="0"/>
                  </a:lnTo>
                  <a:lnTo>
                    <a:pt x="1152" y="384"/>
                  </a:lnTo>
                  <a:lnTo>
                    <a:pt x="1536" y="0"/>
                  </a:lnTo>
                  <a:lnTo>
                    <a:pt x="1920" y="384"/>
                  </a:lnTo>
                  <a:lnTo>
                    <a:pt x="2304" y="0"/>
                  </a:lnTo>
                  <a:lnTo>
                    <a:pt x="2688" y="384"/>
                  </a:lnTo>
                </a:path>
              </a:pathLst>
            </a:custGeom>
            <a:noFill/>
            <a:ln w="19050" cmpd="sng">
              <a:solidFill>
                <a:schemeClr val="tx1"/>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5" name="Oval 2042"/>
            <p:cNvSpPr>
              <a:spLocks noChangeAspect="1" noChangeArrowheads="1"/>
            </p:cNvSpPr>
            <p:nvPr/>
          </p:nvSpPr>
          <p:spPr bwMode="auto">
            <a:xfrm rot="5652968">
              <a:off x="8454365" y="5258364"/>
              <a:ext cx="277074" cy="87682"/>
            </a:xfrm>
            <a:prstGeom prst="ellipse">
              <a:avLst/>
            </a:prstGeom>
            <a:gradFill rotWithShape="0">
              <a:gsLst>
                <a:gs pos="0">
                  <a:srgbClr val="FFCC99"/>
                </a:gs>
                <a:gs pos="100000">
                  <a:srgbClr val="FF6600"/>
                </a:gs>
              </a:gsLst>
              <a:path path="shape">
                <a:fillToRect l="50000" t="50000" r="50000" b="50000"/>
              </a:path>
            </a:gradFill>
            <a:ln w="3175">
              <a:no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6" name="Freeform 2043"/>
            <p:cNvSpPr>
              <a:spLocks noChangeAspect="1"/>
            </p:cNvSpPr>
            <p:nvPr/>
          </p:nvSpPr>
          <p:spPr bwMode="auto">
            <a:xfrm rot="689696" flipV="1">
              <a:off x="7668657" y="6111051"/>
              <a:ext cx="123471" cy="9521"/>
            </a:xfrm>
            <a:custGeom>
              <a:avLst/>
              <a:gdLst>
                <a:gd name="T0" fmla="*/ 0 w 2688"/>
                <a:gd name="T1" fmla="*/ 0 h 384"/>
                <a:gd name="T2" fmla="*/ 2147483647 w 2688"/>
                <a:gd name="T3" fmla="*/ 1121660667 h 384"/>
                <a:gd name="T4" fmla="*/ 2147483647 w 2688"/>
                <a:gd name="T5" fmla="*/ 0 h 384"/>
                <a:gd name="T6" fmla="*/ 2147483647 w 2688"/>
                <a:gd name="T7" fmla="*/ 1121660667 h 384"/>
                <a:gd name="T8" fmla="*/ 2147483647 w 2688"/>
                <a:gd name="T9" fmla="*/ 0 h 384"/>
                <a:gd name="T10" fmla="*/ 2147483647 w 2688"/>
                <a:gd name="T11" fmla="*/ 1121660667 h 384"/>
                <a:gd name="T12" fmla="*/ 2147483647 w 2688"/>
                <a:gd name="T13" fmla="*/ 0 h 384"/>
                <a:gd name="T14" fmla="*/ 2147483647 w 2688"/>
                <a:gd name="T15" fmla="*/ 1121660667 h 384"/>
                <a:gd name="T16" fmla="*/ 0 60000 65536"/>
                <a:gd name="T17" fmla="*/ 0 60000 65536"/>
                <a:gd name="T18" fmla="*/ 0 60000 65536"/>
                <a:gd name="T19" fmla="*/ 0 60000 65536"/>
                <a:gd name="T20" fmla="*/ 0 60000 65536"/>
                <a:gd name="T21" fmla="*/ 0 60000 65536"/>
                <a:gd name="T22" fmla="*/ 0 60000 65536"/>
                <a:gd name="T23" fmla="*/ 0 60000 65536"/>
                <a:gd name="T24" fmla="*/ 0 w 2688"/>
                <a:gd name="T25" fmla="*/ 0 h 384"/>
                <a:gd name="T26" fmla="*/ 2688 w 2688"/>
                <a:gd name="T27" fmla="*/ 384 h 3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88" h="384">
                  <a:moveTo>
                    <a:pt x="0" y="0"/>
                  </a:moveTo>
                  <a:lnTo>
                    <a:pt x="384" y="384"/>
                  </a:lnTo>
                  <a:lnTo>
                    <a:pt x="768" y="0"/>
                  </a:lnTo>
                  <a:lnTo>
                    <a:pt x="1152" y="384"/>
                  </a:lnTo>
                  <a:lnTo>
                    <a:pt x="1536" y="0"/>
                  </a:lnTo>
                  <a:lnTo>
                    <a:pt x="1920" y="384"/>
                  </a:lnTo>
                  <a:lnTo>
                    <a:pt x="2304" y="0"/>
                  </a:lnTo>
                  <a:lnTo>
                    <a:pt x="2688" y="384"/>
                  </a:lnTo>
                </a:path>
              </a:pathLst>
            </a:custGeom>
            <a:noFill/>
            <a:ln w="19050" cmpd="sng">
              <a:solidFill>
                <a:schemeClr val="tx1"/>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7" name="Oval 2044"/>
            <p:cNvSpPr>
              <a:spLocks noChangeAspect="1" noChangeArrowheads="1"/>
            </p:cNvSpPr>
            <p:nvPr/>
          </p:nvSpPr>
          <p:spPr bwMode="auto">
            <a:xfrm rot="689696">
              <a:off x="7385031" y="6037736"/>
              <a:ext cx="295257" cy="79980"/>
            </a:xfrm>
            <a:prstGeom prst="ellipse">
              <a:avLst/>
            </a:prstGeom>
            <a:gradFill rotWithShape="0">
              <a:gsLst>
                <a:gs pos="0">
                  <a:srgbClr val="FFCC99"/>
                </a:gs>
                <a:gs pos="100000">
                  <a:srgbClr val="FF6600"/>
                </a:gs>
              </a:gsLst>
              <a:path path="shape">
                <a:fillToRect l="50000" t="50000" r="50000" b="50000"/>
              </a:path>
            </a:gradFill>
            <a:ln w="3175">
              <a:no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8" name="Text Box 2045"/>
            <p:cNvSpPr txBox="1">
              <a:spLocks noChangeAspect="1" noChangeArrowheads="1"/>
            </p:cNvSpPr>
            <p:nvPr/>
          </p:nvSpPr>
          <p:spPr bwMode="auto">
            <a:xfrm>
              <a:off x="7842233" y="5853972"/>
              <a:ext cx="1233817" cy="523220"/>
            </a:xfrm>
            <a:prstGeom prst="rect">
              <a:avLst/>
            </a:prstGeom>
            <a:noFill/>
            <a:ln w="9525">
              <a:noFill/>
              <a:miter lim="800000"/>
              <a:headEnd/>
              <a:tailEnd/>
            </a:ln>
          </p:spPr>
          <p:txBody>
            <a:bodyPr>
              <a:spAutoFit/>
            </a:bodyPr>
            <a:lstStyle/>
            <a:p>
              <a:pPr algn="ct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Lipid</a:t>
              </a:r>
            </a:p>
            <a:p>
              <a:pPr algn="ct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envelope</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9" name="Text Box 2046"/>
            <p:cNvSpPr txBox="1">
              <a:spLocks noChangeAspect="1" noChangeArrowheads="1"/>
            </p:cNvSpPr>
            <p:nvPr/>
          </p:nvSpPr>
          <p:spPr bwMode="auto">
            <a:xfrm>
              <a:off x="5237333" y="5107492"/>
              <a:ext cx="2591480" cy="338554"/>
            </a:xfrm>
            <a:prstGeom prst="rect">
              <a:avLst/>
            </a:prstGeom>
            <a:noFill/>
            <a:ln w="9525">
              <a:noFill/>
              <a:miter lim="800000"/>
              <a:headEnd/>
              <a:tailEnd/>
            </a:ln>
          </p:spPr>
          <p:txBody>
            <a:bodyPr wrap="square">
              <a:spAutoFit/>
            </a:bodyPr>
            <a:lstStyle/>
            <a:p>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Surface display of KALA</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0" name="Line 2047"/>
            <p:cNvSpPr>
              <a:spLocks noChangeAspect="1" noChangeShapeType="1"/>
            </p:cNvSpPr>
            <p:nvPr/>
          </p:nvSpPr>
          <p:spPr bwMode="auto">
            <a:xfrm>
              <a:off x="7350137" y="5407417"/>
              <a:ext cx="459886" cy="66650"/>
            </a:xfrm>
            <a:prstGeom prst="line">
              <a:avLst/>
            </a:prstGeom>
            <a:noFill/>
            <a:ln w="9525">
              <a:solidFill>
                <a:schemeClr val="tx1"/>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1" name="Text Box 122"/>
            <p:cNvSpPr txBox="1">
              <a:spLocks noChangeAspect="1" noChangeArrowheads="1"/>
            </p:cNvSpPr>
            <p:nvPr/>
          </p:nvSpPr>
          <p:spPr bwMode="auto">
            <a:xfrm>
              <a:off x="5078745" y="4921824"/>
              <a:ext cx="3847528" cy="276999"/>
            </a:xfrm>
            <a:prstGeom prst="rect">
              <a:avLst/>
            </a:prstGeom>
            <a:noFill/>
            <a:ln w="9525">
              <a:noFill/>
              <a:miter lim="800000"/>
              <a:headEnd/>
              <a:tailEnd/>
            </a:ln>
          </p:spPr>
          <p:txBody>
            <a:bodyPr wrap="none">
              <a:spAutoFit/>
            </a:bodyPr>
            <a:lstStyle/>
            <a:p>
              <a:pPr defTabSz="914400"/>
              <a:r>
                <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rPr>
                <a:t>Wyman TB et al., Biochemistry 36: 3008-3017 (1997) </a:t>
              </a:r>
            </a:p>
          </p:txBody>
        </p:sp>
      </p:grpSp>
      <p:sp>
        <p:nvSpPr>
          <p:cNvPr id="302" name="テキスト ボックス 15"/>
          <p:cNvSpPr txBox="1">
            <a:spLocks noChangeArrowheads="1"/>
          </p:cNvSpPr>
          <p:nvPr/>
        </p:nvSpPr>
        <p:spPr bwMode="auto">
          <a:xfrm>
            <a:off x="172029" y="30698"/>
            <a:ext cx="5093413" cy="584775"/>
          </a:xfrm>
          <a:prstGeom prst="rect">
            <a:avLst/>
          </a:prstGeom>
          <a:noFill/>
          <a:ln w="9525">
            <a:noFill/>
            <a:miter lim="800000"/>
            <a:headEnd/>
            <a:tailEnd/>
          </a:ln>
        </p:spPr>
        <p:txBody>
          <a:bodyPr wrap="square">
            <a:spAutoFit/>
          </a:bodyPr>
          <a:lstStyle/>
          <a:p>
            <a:r>
              <a:rPr lang="en-US" altLang="ja-JP" sz="3200" dirty="0" smtClean="0">
                <a:latin typeface="Arial Unicode MS" panose="020B0604020202020204" pitchFamily="50" charset="-128"/>
                <a:ea typeface="Arial Unicode MS" panose="020B0604020202020204" pitchFamily="50" charset="-128"/>
                <a:cs typeface="Arial Unicode MS" panose="020B0604020202020204" pitchFamily="50" charset="-128"/>
              </a:rPr>
              <a:t>KALA: Key technology</a:t>
            </a:r>
            <a:endParaRPr lang="ja-JP" altLang="en-US" sz="3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303" name="Group 2480"/>
          <p:cNvGrpSpPr>
            <a:grpSpLocks/>
          </p:cNvGrpSpPr>
          <p:nvPr/>
        </p:nvGrpSpPr>
        <p:grpSpPr bwMode="auto">
          <a:xfrm>
            <a:off x="3547516" y="598751"/>
            <a:ext cx="1386878" cy="1473917"/>
            <a:chOff x="12342" y="13833"/>
            <a:chExt cx="1532" cy="1470"/>
          </a:xfrm>
        </p:grpSpPr>
        <p:pic>
          <p:nvPicPr>
            <p:cNvPr id="304" name="Picture 1739"/>
            <p:cNvPicPr>
              <a:picLocks noChangeAspect="1" noChangeArrowheads="1"/>
            </p:cNvPicPr>
            <p:nvPr/>
          </p:nvPicPr>
          <p:blipFill>
            <a:blip r:embed="rId5"/>
            <a:srcRect/>
            <a:stretch>
              <a:fillRect/>
            </a:stretch>
          </p:blipFill>
          <p:spPr bwMode="auto">
            <a:xfrm>
              <a:off x="12348" y="13833"/>
              <a:ext cx="1526" cy="1470"/>
            </a:xfrm>
            <a:prstGeom prst="rect">
              <a:avLst/>
            </a:prstGeom>
            <a:noFill/>
            <a:ln w="9525">
              <a:noFill/>
              <a:miter lim="800000"/>
              <a:headEnd/>
              <a:tailEnd/>
            </a:ln>
          </p:spPr>
        </p:pic>
        <p:sp>
          <p:nvSpPr>
            <p:cNvPr id="307" name="Line 1673"/>
            <p:cNvSpPr>
              <a:spLocks noChangeAspect="1" noChangeShapeType="1"/>
            </p:cNvSpPr>
            <p:nvPr/>
          </p:nvSpPr>
          <p:spPr bwMode="auto">
            <a:xfrm>
              <a:off x="12421" y="15232"/>
              <a:ext cx="1273" cy="0"/>
            </a:xfrm>
            <a:prstGeom prst="line">
              <a:avLst/>
            </a:prstGeom>
            <a:noFill/>
            <a:ln w="38100">
              <a:solidFill>
                <a:schemeClr val="bg1"/>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8" name="Text Box 1674"/>
            <p:cNvSpPr txBox="1">
              <a:spLocks noChangeAspect="1" noChangeArrowheads="1"/>
            </p:cNvSpPr>
            <p:nvPr/>
          </p:nvSpPr>
          <p:spPr bwMode="auto">
            <a:xfrm>
              <a:off x="12342" y="14902"/>
              <a:ext cx="1055" cy="307"/>
            </a:xfrm>
            <a:prstGeom prst="rect">
              <a:avLst/>
            </a:prstGeom>
            <a:noFill/>
            <a:ln w="9525">
              <a:noFill/>
              <a:miter lim="800000"/>
              <a:headEnd/>
              <a:tailEnd/>
            </a:ln>
          </p:spPr>
          <p:txBody>
            <a:bodyPr>
              <a:spAutoFit/>
            </a:bodyPr>
            <a:lstStyle/>
            <a:p>
              <a:pPr defTabSz="914400"/>
              <a:r>
                <a:rPr lang="en-US" altLang="ja-JP" sz="1400" b="1" dirty="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100 nm </a:t>
              </a:r>
            </a:p>
          </p:txBody>
        </p:sp>
      </p:grpSp>
      <p:grpSp>
        <p:nvGrpSpPr>
          <p:cNvPr id="621" name="グループ化 620"/>
          <p:cNvGrpSpPr/>
          <p:nvPr/>
        </p:nvGrpSpPr>
        <p:grpSpPr>
          <a:xfrm>
            <a:off x="1553044" y="1062964"/>
            <a:ext cx="3522626" cy="4678093"/>
            <a:chOff x="1553044" y="1343424"/>
            <a:chExt cx="3522626" cy="4678093"/>
          </a:xfrm>
        </p:grpSpPr>
        <p:sp>
          <p:nvSpPr>
            <p:cNvPr id="8" name="AutoShape 19"/>
            <p:cNvSpPr>
              <a:spLocks noChangeAspect="1" noChangeArrowheads="1"/>
            </p:cNvSpPr>
            <p:nvPr/>
          </p:nvSpPr>
          <p:spPr bwMode="auto">
            <a:xfrm rot="3808536">
              <a:off x="2926364" y="4926523"/>
              <a:ext cx="447507" cy="327467"/>
            </a:xfrm>
            <a:prstGeom prst="rightArrow">
              <a:avLst>
                <a:gd name="adj1" fmla="val 54870"/>
                <a:gd name="adj2" fmla="val 63262"/>
              </a:avLst>
            </a:prstGeom>
            <a:solidFill>
              <a:schemeClr val="tx1"/>
            </a:solidFill>
            <a:ln w="9525">
              <a:solidFill>
                <a:schemeClr val="tx1"/>
              </a:solidFill>
              <a:miter lim="800000"/>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9" name="Group 20"/>
            <p:cNvGrpSpPr>
              <a:grpSpLocks noChangeAspect="1"/>
            </p:cNvGrpSpPr>
            <p:nvPr/>
          </p:nvGrpSpPr>
          <p:grpSpPr bwMode="auto">
            <a:xfrm>
              <a:off x="3765748" y="5753964"/>
              <a:ext cx="458991" cy="267553"/>
              <a:chOff x="1843" y="2537"/>
              <a:chExt cx="2086" cy="551"/>
            </a:xfrm>
          </p:grpSpPr>
          <p:sp>
            <p:nvSpPr>
              <p:cNvPr id="10" name="Freeform 21"/>
              <p:cNvSpPr>
                <a:spLocks noChangeAspect="1"/>
              </p:cNvSpPr>
              <p:nvPr/>
            </p:nvSpPr>
            <p:spPr bwMode="auto">
              <a:xfrm>
                <a:off x="1843" y="2560"/>
                <a:ext cx="1890" cy="528"/>
              </a:xfrm>
              <a:custGeom>
                <a:avLst/>
                <a:gdLst>
                  <a:gd name="T0" fmla="*/ 0 w 1890"/>
                  <a:gd name="T1" fmla="*/ 476 h 528"/>
                  <a:gd name="T2" fmla="*/ 317 w 1890"/>
                  <a:gd name="T3" fmla="*/ 113 h 528"/>
                  <a:gd name="T4" fmla="*/ 816 w 1890"/>
                  <a:gd name="T5" fmla="*/ 521 h 528"/>
                  <a:gd name="T6" fmla="*/ 1043 w 1890"/>
                  <a:gd name="T7" fmla="*/ 68 h 528"/>
                  <a:gd name="T8" fmla="*/ 1406 w 1890"/>
                  <a:gd name="T9" fmla="*/ 476 h 528"/>
                  <a:gd name="T10" fmla="*/ 1814 w 1890"/>
                  <a:gd name="T11" fmla="*/ 68 h 528"/>
                  <a:gd name="T12" fmla="*/ 1860 w 1890"/>
                  <a:gd name="T13" fmla="*/ 68 h 528"/>
                  <a:gd name="T14" fmla="*/ 0 60000 65536"/>
                  <a:gd name="T15" fmla="*/ 0 60000 65536"/>
                  <a:gd name="T16" fmla="*/ 0 60000 65536"/>
                  <a:gd name="T17" fmla="*/ 0 60000 65536"/>
                  <a:gd name="T18" fmla="*/ 0 60000 65536"/>
                  <a:gd name="T19" fmla="*/ 0 60000 65536"/>
                  <a:gd name="T20" fmla="*/ 0 60000 65536"/>
                  <a:gd name="T21" fmla="*/ 0 w 1890"/>
                  <a:gd name="T22" fmla="*/ 0 h 528"/>
                  <a:gd name="T23" fmla="*/ 1890 w 1890"/>
                  <a:gd name="T24" fmla="*/ 528 h 5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90" h="528">
                    <a:moveTo>
                      <a:pt x="0" y="476"/>
                    </a:moveTo>
                    <a:cubicBezTo>
                      <a:pt x="90" y="291"/>
                      <a:pt x="181" y="106"/>
                      <a:pt x="317" y="113"/>
                    </a:cubicBezTo>
                    <a:cubicBezTo>
                      <a:pt x="453" y="120"/>
                      <a:pt x="695" y="528"/>
                      <a:pt x="816" y="521"/>
                    </a:cubicBezTo>
                    <a:cubicBezTo>
                      <a:pt x="937" y="514"/>
                      <a:pt x="945" y="75"/>
                      <a:pt x="1043" y="68"/>
                    </a:cubicBezTo>
                    <a:cubicBezTo>
                      <a:pt x="1141" y="61"/>
                      <a:pt x="1278" y="476"/>
                      <a:pt x="1406" y="476"/>
                    </a:cubicBezTo>
                    <a:cubicBezTo>
                      <a:pt x="1534" y="476"/>
                      <a:pt x="1738" y="136"/>
                      <a:pt x="1814" y="68"/>
                    </a:cubicBezTo>
                    <a:cubicBezTo>
                      <a:pt x="1890" y="0"/>
                      <a:pt x="1875" y="34"/>
                      <a:pt x="1860" y="68"/>
                    </a:cubicBezTo>
                  </a:path>
                </a:pathLst>
              </a:custGeom>
              <a:noFill/>
              <a:ln w="19050" cmpd="sng">
                <a:solidFill>
                  <a:schemeClr val="tx1"/>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 name="Freeform 22"/>
              <p:cNvSpPr>
                <a:spLocks noChangeAspect="1"/>
              </p:cNvSpPr>
              <p:nvPr/>
            </p:nvSpPr>
            <p:spPr bwMode="auto">
              <a:xfrm>
                <a:off x="2039" y="2537"/>
                <a:ext cx="1890" cy="528"/>
              </a:xfrm>
              <a:custGeom>
                <a:avLst/>
                <a:gdLst>
                  <a:gd name="T0" fmla="*/ 0 w 1890"/>
                  <a:gd name="T1" fmla="*/ 476 h 528"/>
                  <a:gd name="T2" fmla="*/ 317 w 1890"/>
                  <a:gd name="T3" fmla="*/ 113 h 528"/>
                  <a:gd name="T4" fmla="*/ 816 w 1890"/>
                  <a:gd name="T5" fmla="*/ 521 h 528"/>
                  <a:gd name="T6" fmla="*/ 1043 w 1890"/>
                  <a:gd name="T7" fmla="*/ 68 h 528"/>
                  <a:gd name="T8" fmla="*/ 1406 w 1890"/>
                  <a:gd name="T9" fmla="*/ 476 h 528"/>
                  <a:gd name="T10" fmla="*/ 1814 w 1890"/>
                  <a:gd name="T11" fmla="*/ 68 h 528"/>
                  <a:gd name="T12" fmla="*/ 1860 w 1890"/>
                  <a:gd name="T13" fmla="*/ 68 h 528"/>
                  <a:gd name="T14" fmla="*/ 0 60000 65536"/>
                  <a:gd name="T15" fmla="*/ 0 60000 65536"/>
                  <a:gd name="T16" fmla="*/ 0 60000 65536"/>
                  <a:gd name="T17" fmla="*/ 0 60000 65536"/>
                  <a:gd name="T18" fmla="*/ 0 60000 65536"/>
                  <a:gd name="T19" fmla="*/ 0 60000 65536"/>
                  <a:gd name="T20" fmla="*/ 0 60000 65536"/>
                  <a:gd name="T21" fmla="*/ 0 w 1890"/>
                  <a:gd name="T22" fmla="*/ 0 h 528"/>
                  <a:gd name="T23" fmla="*/ 1890 w 1890"/>
                  <a:gd name="T24" fmla="*/ 528 h 5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90" h="528">
                    <a:moveTo>
                      <a:pt x="0" y="476"/>
                    </a:moveTo>
                    <a:cubicBezTo>
                      <a:pt x="90" y="291"/>
                      <a:pt x="181" y="106"/>
                      <a:pt x="317" y="113"/>
                    </a:cubicBezTo>
                    <a:cubicBezTo>
                      <a:pt x="453" y="120"/>
                      <a:pt x="695" y="528"/>
                      <a:pt x="816" y="521"/>
                    </a:cubicBezTo>
                    <a:cubicBezTo>
                      <a:pt x="937" y="514"/>
                      <a:pt x="945" y="75"/>
                      <a:pt x="1043" y="68"/>
                    </a:cubicBezTo>
                    <a:cubicBezTo>
                      <a:pt x="1141" y="61"/>
                      <a:pt x="1278" y="476"/>
                      <a:pt x="1406" y="476"/>
                    </a:cubicBezTo>
                    <a:cubicBezTo>
                      <a:pt x="1534" y="476"/>
                      <a:pt x="1738" y="136"/>
                      <a:pt x="1814" y="68"/>
                    </a:cubicBezTo>
                    <a:cubicBezTo>
                      <a:pt x="1890" y="0"/>
                      <a:pt x="1875" y="34"/>
                      <a:pt x="1860" y="68"/>
                    </a:cubicBezTo>
                  </a:path>
                </a:pathLst>
              </a:custGeom>
              <a:noFill/>
              <a:ln w="19050" cmpd="sng">
                <a:solidFill>
                  <a:schemeClr val="tx1"/>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2" name="AutoShape 24"/>
            <p:cNvSpPr>
              <a:spLocks noChangeAspect="1" noChangeArrowheads="1"/>
            </p:cNvSpPr>
            <p:nvPr/>
          </p:nvSpPr>
          <p:spPr bwMode="auto">
            <a:xfrm>
              <a:off x="3296643" y="4979225"/>
              <a:ext cx="1779027" cy="733920"/>
            </a:xfrm>
            <a:prstGeom prst="irregularSeal1">
              <a:avLst/>
            </a:prstGeom>
            <a:solidFill>
              <a:schemeClr val="tx1"/>
            </a:solidFill>
            <a:ln w="9525">
              <a:solidFill>
                <a:schemeClr val="tx1"/>
              </a:solidFill>
              <a:miter lim="800000"/>
              <a:headEnd/>
              <a:tailEnd/>
            </a:ln>
          </p:spPr>
          <p:txBody>
            <a:bodyPr wrap="none" anchor="ctr"/>
            <a:lstStyle/>
            <a:p>
              <a:pPr algn="ctr" defTabSz="914400"/>
              <a:endParaRPr lang="ja-JP" altLang="ja-JP" sz="160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 name="Text Box 25"/>
            <p:cNvSpPr txBox="1">
              <a:spLocks noChangeAspect="1" noChangeArrowheads="1"/>
            </p:cNvSpPr>
            <p:nvPr/>
          </p:nvSpPr>
          <p:spPr bwMode="auto">
            <a:xfrm>
              <a:off x="3592708" y="5167790"/>
              <a:ext cx="1218603" cy="307777"/>
            </a:xfrm>
            <a:prstGeom prst="rect">
              <a:avLst/>
            </a:prstGeom>
            <a:noFill/>
            <a:ln w="9525">
              <a:noFill/>
              <a:miter lim="800000"/>
              <a:headEnd/>
              <a:tailEnd/>
            </a:ln>
          </p:spPr>
          <p:txBody>
            <a:bodyPr wrap="none">
              <a:spAutoFit/>
            </a:bodyPr>
            <a:lstStyle/>
            <a:p>
              <a:pPr defTabSz="914400"/>
              <a:r>
                <a:rPr lang="en-US" altLang="ja-JP" sz="1400" dirty="0" smtClean="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Transcription</a:t>
              </a:r>
              <a:endParaRPr lang="ja-JP" altLang="en-US" sz="1400" dirty="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 name="AutoShape 26"/>
            <p:cNvSpPr>
              <a:spLocks noChangeAspect="1" noChangeArrowheads="1"/>
            </p:cNvSpPr>
            <p:nvPr/>
          </p:nvSpPr>
          <p:spPr bwMode="auto">
            <a:xfrm rot="2224184">
              <a:off x="3440360" y="5519362"/>
              <a:ext cx="359677" cy="334203"/>
            </a:xfrm>
            <a:prstGeom prst="rightArrow">
              <a:avLst>
                <a:gd name="adj1" fmla="val 54870"/>
                <a:gd name="adj2" fmla="val 56422"/>
              </a:avLst>
            </a:prstGeom>
            <a:solidFill>
              <a:schemeClr val="tx1"/>
            </a:solidFill>
            <a:ln w="9525">
              <a:solidFill>
                <a:schemeClr val="tx1"/>
              </a:solidFill>
              <a:miter lim="800000"/>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 name="Oval 4"/>
            <p:cNvSpPr>
              <a:spLocks noChangeAspect="1" noChangeArrowheads="1"/>
            </p:cNvSpPr>
            <p:nvPr/>
          </p:nvSpPr>
          <p:spPr bwMode="auto">
            <a:xfrm>
              <a:off x="3243522" y="5347976"/>
              <a:ext cx="216522" cy="221850"/>
            </a:xfrm>
            <a:prstGeom prst="ellipse">
              <a:avLst/>
            </a:prstGeom>
            <a:gradFill rotWithShape="1">
              <a:gsLst>
                <a:gs pos="0">
                  <a:srgbClr val="CCFF99"/>
                </a:gs>
                <a:gs pos="100000">
                  <a:srgbClr val="00FF00"/>
                </a:gs>
              </a:gsLst>
              <a:path path="shape">
                <a:fillToRect l="50000" t="50000" r="50000" b="50000"/>
              </a:path>
            </a:gradFill>
            <a:ln w="28575">
              <a:solidFill>
                <a:srgbClr val="00CC00"/>
              </a:solidFill>
              <a:round/>
              <a:headEnd/>
              <a:tailEnd/>
            </a:ln>
          </p:spPr>
          <p:txBody>
            <a:bodyPr wrap="none" anchor="ctr"/>
            <a:lstStyle/>
            <a:p>
              <a:pP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8" name="Group 1786"/>
            <p:cNvGrpSpPr>
              <a:grpSpLocks noChangeAspect="1"/>
            </p:cNvGrpSpPr>
            <p:nvPr/>
          </p:nvGrpSpPr>
          <p:grpSpPr bwMode="auto">
            <a:xfrm rot="793893">
              <a:off x="2684864" y="4385670"/>
              <a:ext cx="545779" cy="557956"/>
              <a:chOff x="1339" y="2795"/>
              <a:chExt cx="286" cy="286"/>
            </a:xfrm>
          </p:grpSpPr>
          <p:sp>
            <p:nvSpPr>
              <p:cNvPr id="19" name="Oval 4"/>
              <p:cNvSpPr>
                <a:spLocks noChangeAspect="1" noChangeArrowheads="1"/>
              </p:cNvSpPr>
              <p:nvPr/>
            </p:nvSpPr>
            <p:spPr bwMode="auto">
              <a:xfrm>
                <a:off x="1407" y="2863"/>
                <a:ext cx="149" cy="149"/>
              </a:xfrm>
              <a:prstGeom prst="ellipse">
                <a:avLst/>
              </a:prstGeom>
              <a:gradFill rotWithShape="1">
                <a:gsLst>
                  <a:gs pos="0">
                    <a:srgbClr val="CCFF99"/>
                  </a:gs>
                  <a:gs pos="100000">
                    <a:srgbClr val="00FF00"/>
                  </a:gs>
                </a:gsLst>
                <a:path path="shape">
                  <a:fillToRect l="50000" t="50000" r="50000" b="50000"/>
                </a:path>
              </a:gradFill>
              <a:ln w="28575">
                <a:solidFill>
                  <a:srgbClr val="00CC00"/>
                </a:solidFill>
                <a:round/>
                <a:headEnd/>
                <a:tailEnd/>
              </a:ln>
            </p:spPr>
            <p:txBody>
              <a:bodyPr wrap="none" anchor="ctr"/>
              <a:lstStyle/>
              <a:p>
                <a:pP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 name="Oval 6"/>
              <p:cNvSpPr>
                <a:spLocks noChangeAspect="1" noChangeArrowheads="1"/>
              </p:cNvSpPr>
              <p:nvPr/>
            </p:nvSpPr>
            <p:spPr bwMode="auto">
              <a:xfrm>
                <a:off x="1339" y="2795"/>
                <a:ext cx="286" cy="286"/>
              </a:xfrm>
              <a:custGeom>
                <a:avLst/>
                <a:gdLst>
                  <a:gd name="T0" fmla="*/ 1 w 21600"/>
                  <a:gd name="T1" fmla="*/ 0 h 21600"/>
                  <a:gd name="T2" fmla="*/ 1 w 21600"/>
                  <a:gd name="T3" fmla="*/ 1 h 21600"/>
                  <a:gd name="T4" fmla="*/ 0 w 21600"/>
                  <a:gd name="T5" fmla="*/ 1 h 21600"/>
                  <a:gd name="T6" fmla="*/ 1 w 21600"/>
                  <a:gd name="T7" fmla="*/ 1 h 21600"/>
                  <a:gd name="T8" fmla="*/ 1 w 21600"/>
                  <a:gd name="T9" fmla="*/ 1 h 21600"/>
                  <a:gd name="T10" fmla="*/ 1 w 21600"/>
                  <a:gd name="T11" fmla="*/ 1 h 21600"/>
                  <a:gd name="T12" fmla="*/ 1 w 21600"/>
                  <a:gd name="T13" fmla="*/ 1 h 21600"/>
                  <a:gd name="T14" fmla="*/ 1 w 21600"/>
                  <a:gd name="T15" fmla="*/ 1 h 21600"/>
                  <a:gd name="T16" fmla="*/ 0 60000 65536"/>
                  <a:gd name="T17" fmla="*/ 0 60000 65536"/>
                  <a:gd name="T18" fmla="*/ 0 60000 65536"/>
                  <a:gd name="T19" fmla="*/ 0 60000 65536"/>
                  <a:gd name="T20" fmla="*/ 0 60000 65536"/>
                  <a:gd name="T21" fmla="*/ 0 60000 65536"/>
                  <a:gd name="T22" fmla="*/ 0 60000 65536"/>
                  <a:gd name="T23" fmla="*/ 0 60000 65536"/>
                  <a:gd name="T24" fmla="*/ 3172 w 21600"/>
                  <a:gd name="T25" fmla="*/ 3172 h 21600"/>
                  <a:gd name="T26" fmla="*/ 18428 w 21600"/>
                  <a:gd name="T27" fmla="*/ 18428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133" y="10800"/>
                    </a:moveTo>
                    <a:cubicBezTo>
                      <a:pt x="2133" y="15587"/>
                      <a:pt x="6013" y="19467"/>
                      <a:pt x="10800" y="19467"/>
                    </a:cubicBezTo>
                    <a:cubicBezTo>
                      <a:pt x="15587" y="19467"/>
                      <a:pt x="19467" y="15587"/>
                      <a:pt x="19467" y="10800"/>
                    </a:cubicBezTo>
                    <a:cubicBezTo>
                      <a:pt x="19467" y="6013"/>
                      <a:pt x="15587" y="2133"/>
                      <a:pt x="10800" y="2133"/>
                    </a:cubicBezTo>
                    <a:cubicBezTo>
                      <a:pt x="6013" y="2133"/>
                      <a:pt x="2133" y="6013"/>
                      <a:pt x="2133" y="10800"/>
                    </a:cubicBezTo>
                    <a:close/>
                  </a:path>
                </a:pathLst>
              </a:custGeom>
              <a:solidFill>
                <a:srgbClr val="FFCCFF"/>
              </a:solidFill>
              <a:ln w="28575">
                <a:solidFill>
                  <a:srgbClr val="FF0000"/>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2" name="Group 1791"/>
            <p:cNvGrpSpPr>
              <a:grpSpLocks noChangeAspect="1"/>
            </p:cNvGrpSpPr>
            <p:nvPr/>
          </p:nvGrpSpPr>
          <p:grpSpPr bwMode="auto">
            <a:xfrm rot="21037841">
              <a:off x="2313556" y="2110048"/>
              <a:ext cx="784668" cy="804561"/>
              <a:chOff x="519" y="907"/>
              <a:chExt cx="543" cy="544"/>
            </a:xfrm>
          </p:grpSpPr>
          <p:sp>
            <p:nvSpPr>
              <p:cNvPr id="23" name="Oval 4"/>
              <p:cNvSpPr>
                <a:spLocks noChangeAspect="1" noChangeArrowheads="1"/>
              </p:cNvSpPr>
              <p:nvPr/>
            </p:nvSpPr>
            <p:spPr bwMode="auto">
              <a:xfrm>
                <a:off x="691" y="1080"/>
                <a:ext cx="199" cy="198"/>
              </a:xfrm>
              <a:prstGeom prst="ellipse">
                <a:avLst/>
              </a:prstGeom>
              <a:gradFill rotWithShape="1">
                <a:gsLst>
                  <a:gs pos="0">
                    <a:srgbClr val="CCFF99"/>
                  </a:gs>
                  <a:gs pos="100000">
                    <a:srgbClr val="00FF00"/>
                  </a:gs>
                </a:gsLst>
                <a:path path="shape">
                  <a:fillToRect l="50000" t="50000" r="50000" b="50000"/>
                </a:path>
              </a:gradFill>
              <a:ln w="28575">
                <a:solidFill>
                  <a:srgbClr val="00CC00"/>
                </a:solidFill>
                <a:round/>
                <a:headEnd/>
                <a:tailEnd/>
              </a:ln>
            </p:spPr>
            <p:txBody>
              <a:bodyPr wrap="none" anchor="ctr"/>
              <a:lstStyle/>
              <a:p>
                <a:pP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 name="Oval 6"/>
              <p:cNvSpPr>
                <a:spLocks noChangeAspect="1" noChangeArrowheads="1"/>
              </p:cNvSpPr>
              <p:nvPr/>
            </p:nvSpPr>
            <p:spPr bwMode="auto">
              <a:xfrm>
                <a:off x="600" y="989"/>
                <a:ext cx="381" cy="381"/>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 name="T24" fmla="*/ 3175 w 21600"/>
                  <a:gd name="T25" fmla="*/ 3175 h 21600"/>
                  <a:gd name="T26" fmla="*/ 18425 w 21600"/>
                  <a:gd name="T27" fmla="*/ 1842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133" y="10800"/>
                    </a:moveTo>
                    <a:cubicBezTo>
                      <a:pt x="2133" y="15587"/>
                      <a:pt x="6013" y="19467"/>
                      <a:pt x="10800" y="19467"/>
                    </a:cubicBezTo>
                    <a:cubicBezTo>
                      <a:pt x="15587" y="19467"/>
                      <a:pt x="19467" y="15587"/>
                      <a:pt x="19467" y="10800"/>
                    </a:cubicBezTo>
                    <a:cubicBezTo>
                      <a:pt x="19467" y="6013"/>
                      <a:pt x="15587" y="2133"/>
                      <a:pt x="10800" y="2133"/>
                    </a:cubicBezTo>
                    <a:cubicBezTo>
                      <a:pt x="6013" y="2133"/>
                      <a:pt x="2133" y="6013"/>
                      <a:pt x="2133" y="10800"/>
                    </a:cubicBezTo>
                    <a:close/>
                  </a:path>
                </a:pathLst>
              </a:custGeom>
              <a:solidFill>
                <a:srgbClr val="FFCCFF"/>
              </a:solidFill>
              <a:ln w="28575">
                <a:solidFill>
                  <a:srgbClr val="FF0000"/>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 name="Oval 8"/>
              <p:cNvSpPr>
                <a:spLocks noChangeAspect="1" noChangeArrowheads="1"/>
              </p:cNvSpPr>
              <p:nvPr/>
            </p:nvSpPr>
            <p:spPr bwMode="auto">
              <a:xfrm>
                <a:off x="519" y="907"/>
                <a:ext cx="543" cy="54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 name="T24" fmla="*/ 3182 w 21600"/>
                  <a:gd name="T25" fmla="*/ 3176 h 21600"/>
                  <a:gd name="T26" fmla="*/ 18418 w 21600"/>
                  <a:gd name="T27" fmla="*/ 18424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398" y="10800"/>
                    </a:moveTo>
                    <a:cubicBezTo>
                      <a:pt x="1398" y="15993"/>
                      <a:pt x="5607" y="20202"/>
                      <a:pt x="10800" y="20202"/>
                    </a:cubicBezTo>
                    <a:cubicBezTo>
                      <a:pt x="15993" y="20202"/>
                      <a:pt x="20202" y="15993"/>
                      <a:pt x="20202" y="10800"/>
                    </a:cubicBezTo>
                    <a:cubicBezTo>
                      <a:pt x="20202" y="5607"/>
                      <a:pt x="15993" y="1398"/>
                      <a:pt x="10800" y="1398"/>
                    </a:cubicBezTo>
                    <a:cubicBezTo>
                      <a:pt x="5607" y="1398"/>
                      <a:pt x="1398" y="5607"/>
                      <a:pt x="1398" y="10800"/>
                    </a:cubicBezTo>
                    <a:close/>
                  </a:path>
                </a:pathLst>
              </a:custGeom>
              <a:gradFill rotWithShape="1">
                <a:gsLst>
                  <a:gs pos="0">
                    <a:srgbClr val="FF9999"/>
                  </a:gs>
                  <a:gs pos="50000">
                    <a:srgbClr val="FFCCCC"/>
                  </a:gs>
                  <a:gs pos="100000">
                    <a:srgbClr val="FF9999"/>
                  </a:gs>
                </a:gsLst>
                <a:lin ang="5400000" scaled="1"/>
              </a:gradFill>
              <a:ln w="28575">
                <a:solidFill>
                  <a:srgbClr val="FF3300"/>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6" name="Freeform 1795"/>
            <p:cNvSpPr>
              <a:spLocks noChangeAspect="1"/>
            </p:cNvSpPr>
            <p:nvPr/>
          </p:nvSpPr>
          <p:spPr bwMode="auto">
            <a:xfrm rot="9000000">
              <a:off x="2502341" y="2751470"/>
              <a:ext cx="590515" cy="358006"/>
            </a:xfrm>
            <a:custGeom>
              <a:avLst/>
              <a:gdLst>
                <a:gd name="T0" fmla="*/ 0 w 495"/>
                <a:gd name="T1" fmla="*/ 2147483647 h 242"/>
                <a:gd name="T2" fmla="*/ 2147483647 w 495"/>
                <a:gd name="T3" fmla="*/ 2147483647 h 242"/>
                <a:gd name="T4" fmla="*/ 2147483647 w 495"/>
                <a:gd name="T5" fmla="*/ 0 h 242"/>
                <a:gd name="T6" fmla="*/ 2147483647 w 495"/>
                <a:gd name="T7" fmla="*/ 2147483647 h 242"/>
                <a:gd name="T8" fmla="*/ 2147483647 w 495"/>
                <a:gd name="T9" fmla="*/ 2147483647 h 242"/>
                <a:gd name="T10" fmla="*/ 2147483647 w 495"/>
                <a:gd name="T11" fmla="*/ 2147483647 h 242"/>
                <a:gd name="T12" fmla="*/ 0 w 495"/>
                <a:gd name="T13" fmla="*/ 2147483647 h 242"/>
                <a:gd name="T14" fmla="*/ 0 60000 65536"/>
                <a:gd name="T15" fmla="*/ 0 60000 65536"/>
                <a:gd name="T16" fmla="*/ 0 60000 65536"/>
                <a:gd name="T17" fmla="*/ 0 60000 65536"/>
                <a:gd name="T18" fmla="*/ 0 60000 65536"/>
                <a:gd name="T19" fmla="*/ 0 60000 65536"/>
                <a:gd name="T20" fmla="*/ 0 60000 65536"/>
                <a:gd name="T21" fmla="*/ 0 w 495"/>
                <a:gd name="T22" fmla="*/ 0 h 242"/>
                <a:gd name="T23" fmla="*/ 495 w 495"/>
                <a:gd name="T24" fmla="*/ 242 h 2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5" h="242">
                  <a:moveTo>
                    <a:pt x="0" y="57"/>
                  </a:moveTo>
                  <a:lnTo>
                    <a:pt x="164" y="24"/>
                  </a:lnTo>
                  <a:lnTo>
                    <a:pt x="312" y="0"/>
                  </a:lnTo>
                  <a:lnTo>
                    <a:pt x="495" y="118"/>
                  </a:lnTo>
                  <a:lnTo>
                    <a:pt x="389" y="242"/>
                  </a:lnTo>
                  <a:lnTo>
                    <a:pt x="34" y="152"/>
                  </a:lnTo>
                  <a:lnTo>
                    <a:pt x="0" y="57"/>
                  </a:lnTo>
                  <a:close/>
                </a:path>
              </a:pathLst>
            </a:custGeom>
            <a:solidFill>
              <a:schemeClr val="bg1"/>
            </a:solidFill>
            <a:ln w="9525">
              <a:solidFill>
                <a:schemeClr val="bg1"/>
              </a:solidFill>
              <a:round/>
              <a:headEnd/>
              <a:tailEnd/>
            </a:ln>
          </p:spPr>
          <p:txBody>
            <a:bodyP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 name="AutoShape 29"/>
            <p:cNvSpPr>
              <a:spLocks noChangeAspect="1" noChangeArrowheads="1"/>
            </p:cNvSpPr>
            <p:nvPr/>
          </p:nvSpPr>
          <p:spPr bwMode="auto">
            <a:xfrm rot="4448273" flipH="1">
              <a:off x="3038443" y="2829348"/>
              <a:ext cx="469406" cy="328362"/>
            </a:xfrm>
            <a:prstGeom prst="lightningBolt">
              <a:avLst/>
            </a:prstGeom>
            <a:solidFill>
              <a:srgbClr val="FFFF00"/>
            </a:solidFill>
            <a:ln w="9525">
              <a:solidFill>
                <a:schemeClr val="tx1"/>
              </a:solidFill>
              <a:miter lim="800000"/>
              <a:headEnd/>
              <a:tailEnd/>
            </a:ln>
          </p:spPr>
          <p:txBody>
            <a:bodyPr vert="eaVert"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 name="AutoShape 12"/>
            <p:cNvSpPr>
              <a:spLocks noChangeAspect="1" noChangeArrowheads="1"/>
            </p:cNvSpPr>
            <p:nvPr/>
          </p:nvSpPr>
          <p:spPr bwMode="auto">
            <a:xfrm rot="5099463">
              <a:off x="2737198" y="3933913"/>
              <a:ext cx="326585" cy="327467"/>
            </a:xfrm>
            <a:prstGeom prst="rightArrow">
              <a:avLst>
                <a:gd name="adj1" fmla="val 49685"/>
                <a:gd name="adj2" fmla="val 36769"/>
              </a:avLst>
            </a:prstGeom>
            <a:solidFill>
              <a:schemeClr val="tx1"/>
            </a:solidFill>
            <a:ln w="9525">
              <a:solidFill>
                <a:schemeClr val="tx1"/>
              </a:solidFill>
              <a:miter lim="800000"/>
              <a:headEnd/>
              <a:tailEnd/>
            </a:ln>
          </p:spPr>
          <p:txBody>
            <a:bodyPr rot="10800000" vert="eaVert"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 name="AutoShape 12"/>
            <p:cNvSpPr>
              <a:spLocks noChangeAspect="1" noChangeArrowheads="1"/>
            </p:cNvSpPr>
            <p:nvPr/>
          </p:nvSpPr>
          <p:spPr bwMode="auto">
            <a:xfrm rot="5013471">
              <a:off x="2632780" y="2868465"/>
              <a:ext cx="347533" cy="327467"/>
            </a:xfrm>
            <a:prstGeom prst="rightArrow">
              <a:avLst>
                <a:gd name="adj1" fmla="val 49685"/>
                <a:gd name="adj2" fmla="val 36769"/>
              </a:avLst>
            </a:prstGeom>
            <a:solidFill>
              <a:schemeClr val="tx1"/>
            </a:solidFill>
            <a:ln w="9525">
              <a:solidFill>
                <a:schemeClr val="tx1"/>
              </a:solidFill>
              <a:miter lim="800000"/>
              <a:headEnd/>
              <a:tailEnd/>
            </a:ln>
          </p:spPr>
          <p:txBody>
            <a:bodyPr rot="10800000" vert="eaVert"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 name="Oval 87"/>
            <p:cNvSpPr>
              <a:spLocks noChangeAspect="1" noChangeArrowheads="1"/>
            </p:cNvSpPr>
            <p:nvPr/>
          </p:nvSpPr>
          <p:spPr bwMode="auto">
            <a:xfrm>
              <a:off x="3984540" y="4503255"/>
              <a:ext cx="790037" cy="429417"/>
            </a:xfrm>
            <a:prstGeom prst="ellipse">
              <a:avLst/>
            </a:prstGeom>
            <a:gradFill rotWithShape="1">
              <a:gsLst>
                <a:gs pos="0">
                  <a:srgbClr val="CCFF99"/>
                </a:gs>
                <a:gs pos="100000">
                  <a:srgbClr val="66FF33"/>
                </a:gs>
              </a:gsLst>
              <a:path path="rect">
                <a:fillToRect r="100000" b="100000"/>
              </a:path>
            </a:gradFill>
            <a:ln w="9525">
              <a:solidFill>
                <a:schemeClr val="tx1"/>
              </a:solidFill>
              <a:round/>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 name="Text Box 91"/>
            <p:cNvSpPr txBox="1">
              <a:spLocks noChangeAspect="1" noChangeArrowheads="1"/>
            </p:cNvSpPr>
            <p:nvPr/>
          </p:nvSpPr>
          <p:spPr bwMode="auto">
            <a:xfrm>
              <a:off x="3982186" y="4537810"/>
              <a:ext cx="732893" cy="338554"/>
            </a:xfrm>
            <a:prstGeom prst="rect">
              <a:avLst/>
            </a:prstGeom>
            <a:noFill/>
            <a:ln w="9525">
              <a:noFill/>
              <a:miter lim="800000"/>
              <a:headEnd/>
              <a:tailEnd/>
            </a:ln>
          </p:spPr>
          <p:txBody>
            <a:bodyPr wrap="none">
              <a:spAutoFit/>
            </a:bodyPr>
            <a:lstStyle/>
            <a:p>
              <a:pPr defTabSz="914400"/>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pH7.4</a:t>
              </a:r>
            </a:p>
          </p:txBody>
        </p:sp>
        <p:sp>
          <p:nvSpPr>
            <p:cNvPr id="32" name="Oval 87"/>
            <p:cNvSpPr>
              <a:spLocks noChangeAspect="1" noChangeArrowheads="1"/>
            </p:cNvSpPr>
            <p:nvPr/>
          </p:nvSpPr>
          <p:spPr bwMode="auto">
            <a:xfrm>
              <a:off x="1553044" y="2299524"/>
              <a:ext cx="720249" cy="412278"/>
            </a:xfrm>
            <a:prstGeom prst="ellipse">
              <a:avLst/>
            </a:prstGeom>
            <a:gradFill rotWithShape="1">
              <a:gsLst>
                <a:gs pos="0">
                  <a:srgbClr val="CCFF99"/>
                </a:gs>
                <a:gs pos="100000">
                  <a:srgbClr val="66FF33"/>
                </a:gs>
              </a:gsLst>
              <a:path path="rect">
                <a:fillToRect r="100000" b="100000"/>
              </a:path>
            </a:gradFill>
            <a:ln w="9525">
              <a:solidFill>
                <a:schemeClr val="tx1"/>
              </a:solidFill>
              <a:round/>
              <a:headEnd/>
              <a:tailEnd/>
            </a:ln>
          </p:spPr>
          <p:txBody>
            <a:bodyPr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3" name="Text Box 91"/>
            <p:cNvSpPr txBox="1">
              <a:spLocks noChangeAspect="1" noChangeArrowheads="1"/>
            </p:cNvSpPr>
            <p:nvPr/>
          </p:nvSpPr>
          <p:spPr bwMode="auto">
            <a:xfrm>
              <a:off x="1560202" y="2319519"/>
              <a:ext cx="782879" cy="338554"/>
            </a:xfrm>
            <a:prstGeom prst="rect">
              <a:avLst/>
            </a:prstGeom>
            <a:noFill/>
            <a:ln w="9525">
              <a:noFill/>
              <a:miter lim="800000"/>
              <a:headEnd/>
              <a:tailEnd/>
            </a:ln>
          </p:spPr>
          <p:txBody>
            <a:bodyPr>
              <a:spAutoFit/>
            </a:bodyPr>
            <a:lstStyle/>
            <a:p>
              <a:pPr defTabSz="914400"/>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pH7.4</a:t>
              </a:r>
            </a:p>
          </p:txBody>
        </p:sp>
        <p:sp>
          <p:nvSpPr>
            <p:cNvPr id="87" name="Text Box 28"/>
            <p:cNvSpPr txBox="1">
              <a:spLocks noChangeAspect="1" noChangeArrowheads="1"/>
            </p:cNvSpPr>
            <p:nvPr/>
          </p:nvSpPr>
          <p:spPr bwMode="auto">
            <a:xfrm>
              <a:off x="3398724" y="3171202"/>
              <a:ext cx="1448012" cy="1169551"/>
            </a:xfrm>
            <a:prstGeom prst="rect">
              <a:avLst/>
            </a:prstGeom>
            <a:noFill/>
            <a:ln w="9525">
              <a:noFill/>
              <a:miter lim="800000"/>
              <a:headEnd/>
              <a:tailEnd/>
            </a:ln>
          </p:spPr>
          <p:txBody>
            <a:bodyPr wrap="square">
              <a:spAutoFit/>
            </a:bodyPr>
            <a:lstStyle/>
            <a:p>
              <a:pPr defTabSz="914400"/>
              <a:r>
                <a:rPr lang="en-US" altLang="ja-JP" sz="1400" b="1" dirty="0" smtClean="0">
                  <a:solidFill>
                    <a:schemeClr val="accent2"/>
                  </a:solidFill>
                  <a:latin typeface="Arial Unicode MS" panose="020B0604020202020204" pitchFamily="50" charset="-128"/>
                  <a:ea typeface="Arial Unicode MS" panose="020B0604020202020204" pitchFamily="50" charset="-128"/>
                  <a:cs typeface="Arial Unicode MS" panose="020B0604020202020204" pitchFamily="50" charset="-128"/>
                </a:rPr>
                <a:t>Key design:</a:t>
              </a:r>
              <a:endParaRPr lang="ja-JP" altLang="en-US" sz="1400" b="1" dirty="0">
                <a:solidFill>
                  <a:schemeClr val="accent2"/>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defTabSz="914400"/>
              <a:r>
                <a:rPr lang="en-US" altLang="ja-JP" sz="1400" b="1" dirty="0">
                  <a:latin typeface="Arial Unicode MS" panose="020B0604020202020204" pitchFamily="50" charset="-128"/>
                  <a:ea typeface="Arial Unicode MS" panose="020B0604020202020204" pitchFamily="50" charset="-128"/>
                  <a:cs typeface="Arial Unicode MS" panose="020B0604020202020204" pitchFamily="50" charset="-128"/>
                </a:rPr>
                <a:t>F</a:t>
              </a:r>
              <a:r>
                <a:rPr lang="en-US" altLang="ja-JP"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usion with plasma/nuclear membrane </a:t>
              </a:r>
            </a:p>
            <a:p>
              <a:pPr defTabSz="914400"/>
              <a:r>
                <a:rPr lang="en-US" altLang="ja-JP" sz="1400" b="1" dirty="0" smtClean="0">
                  <a:latin typeface="Arial Unicode MS" panose="020B0604020202020204" pitchFamily="50" charset="-128"/>
                  <a:ea typeface="Arial Unicode MS" panose="020B0604020202020204" pitchFamily="50" charset="-128"/>
                  <a:cs typeface="Arial Unicode MS" panose="020B0604020202020204" pitchFamily="50" charset="-128"/>
                </a:rPr>
                <a:t>at neutral pH </a:t>
              </a:r>
            </a:p>
          </p:txBody>
        </p:sp>
        <p:sp>
          <p:nvSpPr>
            <p:cNvPr id="88" name="AutoShape 29"/>
            <p:cNvSpPr>
              <a:spLocks noChangeAspect="1" noChangeArrowheads="1"/>
            </p:cNvSpPr>
            <p:nvPr/>
          </p:nvSpPr>
          <p:spPr bwMode="auto">
            <a:xfrm rot="6310153">
              <a:off x="2995264" y="4608704"/>
              <a:ext cx="664536" cy="259293"/>
            </a:xfrm>
            <a:prstGeom prst="lightningBolt">
              <a:avLst/>
            </a:prstGeom>
            <a:solidFill>
              <a:srgbClr val="FFFF00"/>
            </a:solidFill>
            <a:ln w="9525">
              <a:solidFill>
                <a:schemeClr val="tx1"/>
              </a:solidFill>
              <a:miter lim="800000"/>
              <a:headEnd/>
              <a:tailEnd/>
            </a:ln>
          </p:spPr>
          <p:txBody>
            <a:bodyPr rot="10800000" vert="eaVert"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5" name="Oval 2086"/>
            <p:cNvSpPr>
              <a:spLocks noChangeAspect="1" noChangeArrowheads="1"/>
            </p:cNvSpPr>
            <p:nvPr/>
          </p:nvSpPr>
          <p:spPr bwMode="auto">
            <a:xfrm>
              <a:off x="1830877" y="1343424"/>
              <a:ext cx="1550549" cy="700908"/>
            </a:xfrm>
            <a:prstGeom prst="ellipse">
              <a:avLst/>
            </a:prstGeom>
            <a:solidFill>
              <a:srgbClr val="FF3300"/>
            </a:solidFill>
            <a:ln w="9525">
              <a:noFill/>
              <a:round/>
              <a:headEnd/>
              <a:tailEnd/>
            </a:ln>
          </p:spPr>
          <p:txBody>
            <a:bodyPr wrap="none" anchor="ctr"/>
            <a:lstStyle/>
            <a:p>
              <a:pPr algn="ctr" defTabSz="914400"/>
              <a:r>
                <a:rPr lang="en-US" altLang="ja-JP" sz="1600" dirty="0" smtClean="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Advanced</a:t>
              </a:r>
              <a:endParaRPr lang="ja-JP" altLang="en-US" sz="1600" dirty="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gn="ctr" defTabSz="914400"/>
              <a:r>
                <a:rPr lang="ja-JP" altLang="en-US" sz="1600" dirty="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600" dirty="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KALA</a:t>
              </a:r>
              <a:r>
                <a:rPr lang="ja-JP" altLang="en-US" sz="1600" dirty="0">
                  <a:solidFill>
                    <a:schemeClr val="bg1"/>
                  </a:solidFill>
                  <a:latin typeface="Arial Unicode MS" panose="020B0604020202020204" pitchFamily="50" charset="-128"/>
                  <a:ea typeface="Arial Unicode MS" panose="020B0604020202020204" pitchFamily="50" charset="-128"/>
                  <a:cs typeface="Arial Unicode MS" panose="020B0604020202020204" pitchFamily="50" charset="-128"/>
                </a:rPr>
                <a:t>～</a:t>
              </a:r>
            </a:p>
          </p:txBody>
        </p:sp>
        <p:grpSp>
          <p:nvGrpSpPr>
            <p:cNvPr id="84" name="Group 1786"/>
            <p:cNvGrpSpPr>
              <a:grpSpLocks noChangeAspect="1"/>
            </p:cNvGrpSpPr>
            <p:nvPr/>
          </p:nvGrpSpPr>
          <p:grpSpPr bwMode="auto">
            <a:xfrm rot="793893">
              <a:off x="2591813" y="3245955"/>
              <a:ext cx="544884" cy="557956"/>
              <a:chOff x="1339" y="2795"/>
              <a:chExt cx="286" cy="286"/>
            </a:xfrm>
          </p:grpSpPr>
          <p:sp>
            <p:nvSpPr>
              <p:cNvPr id="85" name="Oval 4"/>
              <p:cNvSpPr>
                <a:spLocks noChangeAspect="1" noChangeArrowheads="1"/>
              </p:cNvSpPr>
              <p:nvPr/>
            </p:nvSpPr>
            <p:spPr bwMode="auto">
              <a:xfrm>
                <a:off x="1407" y="2863"/>
                <a:ext cx="149" cy="149"/>
              </a:xfrm>
              <a:prstGeom prst="ellipse">
                <a:avLst/>
              </a:prstGeom>
              <a:gradFill rotWithShape="1">
                <a:gsLst>
                  <a:gs pos="0">
                    <a:srgbClr val="CCFF99"/>
                  </a:gs>
                  <a:gs pos="100000">
                    <a:srgbClr val="00FF00"/>
                  </a:gs>
                </a:gsLst>
                <a:path path="shape">
                  <a:fillToRect l="50000" t="50000" r="50000" b="50000"/>
                </a:path>
              </a:gradFill>
              <a:ln w="28575">
                <a:solidFill>
                  <a:srgbClr val="00CC00"/>
                </a:solidFill>
                <a:round/>
                <a:headEnd/>
                <a:tailEnd/>
              </a:ln>
            </p:spPr>
            <p:txBody>
              <a:bodyPr wrap="none" anchor="ctr"/>
              <a:lstStyle/>
              <a:p>
                <a:pP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 name="Oval 6"/>
              <p:cNvSpPr>
                <a:spLocks noChangeAspect="1" noChangeArrowheads="1"/>
              </p:cNvSpPr>
              <p:nvPr/>
            </p:nvSpPr>
            <p:spPr bwMode="auto">
              <a:xfrm>
                <a:off x="1339" y="2795"/>
                <a:ext cx="286" cy="286"/>
              </a:xfrm>
              <a:custGeom>
                <a:avLst/>
                <a:gdLst>
                  <a:gd name="T0" fmla="*/ 1 w 21600"/>
                  <a:gd name="T1" fmla="*/ 0 h 21600"/>
                  <a:gd name="T2" fmla="*/ 1 w 21600"/>
                  <a:gd name="T3" fmla="*/ 1 h 21600"/>
                  <a:gd name="T4" fmla="*/ 0 w 21600"/>
                  <a:gd name="T5" fmla="*/ 1 h 21600"/>
                  <a:gd name="T6" fmla="*/ 1 w 21600"/>
                  <a:gd name="T7" fmla="*/ 1 h 21600"/>
                  <a:gd name="T8" fmla="*/ 1 w 21600"/>
                  <a:gd name="T9" fmla="*/ 1 h 21600"/>
                  <a:gd name="T10" fmla="*/ 1 w 21600"/>
                  <a:gd name="T11" fmla="*/ 1 h 21600"/>
                  <a:gd name="T12" fmla="*/ 1 w 21600"/>
                  <a:gd name="T13" fmla="*/ 1 h 21600"/>
                  <a:gd name="T14" fmla="*/ 1 w 21600"/>
                  <a:gd name="T15" fmla="*/ 1 h 21600"/>
                  <a:gd name="T16" fmla="*/ 0 60000 65536"/>
                  <a:gd name="T17" fmla="*/ 0 60000 65536"/>
                  <a:gd name="T18" fmla="*/ 0 60000 65536"/>
                  <a:gd name="T19" fmla="*/ 0 60000 65536"/>
                  <a:gd name="T20" fmla="*/ 0 60000 65536"/>
                  <a:gd name="T21" fmla="*/ 0 60000 65536"/>
                  <a:gd name="T22" fmla="*/ 0 60000 65536"/>
                  <a:gd name="T23" fmla="*/ 0 60000 65536"/>
                  <a:gd name="T24" fmla="*/ 3172 w 21600"/>
                  <a:gd name="T25" fmla="*/ 3172 h 21600"/>
                  <a:gd name="T26" fmla="*/ 18428 w 21600"/>
                  <a:gd name="T27" fmla="*/ 18428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133" y="10800"/>
                    </a:moveTo>
                    <a:cubicBezTo>
                      <a:pt x="2133" y="15587"/>
                      <a:pt x="6013" y="19467"/>
                      <a:pt x="10800" y="19467"/>
                    </a:cubicBezTo>
                    <a:cubicBezTo>
                      <a:pt x="15587" y="19467"/>
                      <a:pt x="19467" y="15587"/>
                      <a:pt x="19467" y="10800"/>
                    </a:cubicBezTo>
                    <a:cubicBezTo>
                      <a:pt x="19467" y="6013"/>
                      <a:pt x="15587" y="2133"/>
                      <a:pt x="10800" y="2133"/>
                    </a:cubicBezTo>
                    <a:cubicBezTo>
                      <a:pt x="6013" y="2133"/>
                      <a:pt x="2133" y="6013"/>
                      <a:pt x="2133" y="10800"/>
                    </a:cubicBezTo>
                    <a:close/>
                  </a:path>
                </a:pathLst>
              </a:custGeom>
              <a:solidFill>
                <a:srgbClr val="FFCCFF"/>
              </a:solidFill>
              <a:ln w="28575">
                <a:solidFill>
                  <a:srgbClr val="FF0000"/>
                </a:solidFill>
                <a:round/>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931" name="Text Box 23"/>
          <p:cNvSpPr txBox="1">
            <a:spLocks noChangeAspect="1" noChangeArrowheads="1"/>
          </p:cNvSpPr>
          <p:nvPr/>
        </p:nvSpPr>
        <p:spPr bwMode="auto">
          <a:xfrm>
            <a:off x="2825255" y="5760860"/>
            <a:ext cx="923651" cy="338554"/>
          </a:xfrm>
          <a:prstGeom prst="rect">
            <a:avLst/>
          </a:prstGeom>
          <a:noFill/>
          <a:ln w="9525">
            <a:noFill/>
            <a:miter lim="800000"/>
            <a:headEnd/>
            <a:tailEnd/>
          </a:ln>
        </p:spPr>
        <p:txBody>
          <a:bodyPr wrap="none">
            <a:spAutoFit/>
          </a:bodyPr>
          <a:lstStyle/>
          <a:p>
            <a:pPr defTabSz="914400"/>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Nucleus</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2" name="AutoShape 29"/>
          <p:cNvSpPr>
            <a:spLocks noChangeAspect="1" noChangeArrowheads="1"/>
          </p:cNvSpPr>
          <p:nvPr/>
        </p:nvSpPr>
        <p:spPr bwMode="auto">
          <a:xfrm rot="6310153">
            <a:off x="1450222" y="3698982"/>
            <a:ext cx="469406" cy="329257"/>
          </a:xfrm>
          <a:prstGeom prst="lightningBolt">
            <a:avLst/>
          </a:prstGeom>
          <a:solidFill>
            <a:srgbClr val="FFFF00"/>
          </a:solidFill>
          <a:ln w="9525">
            <a:solidFill>
              <a:schemeClr val="tx1"/>
            </a:solidFill>
            <a:miter lim="800000"/>
            <a:headEnd/>
            <a:tailEnd/>
          </a:ln>
        </p:spPr>
        <p:txBody>
          <a:bodyPr rot="10800000" vert="eaVert" wrap="none" anchor="ctr"/>
          <a:lstStyle/>
          <a:p>
            <a:pPr algn="ctr" defTabSz="914400"/>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3" name="Text Box 28"/>
          <p:cNvSpPr txBox="1">
            <a:spLocks noChangeAspect="1" noChangeArrowheads="1"/>
          </p:cNvSpPr>
          <p:nvPr/>
        </p:nvSpPr>
        <p:spPr bwMode="auto">
          <a:xfrm>
            <a:off x="1786359" y="3614422"/>
            <a:ext cx="2085715" cy="523220"/>
          </a:xfrm>
          <a:prstGeom prst="rect">
            <a:avLst/>
          </a:prstGeom>
          <a:noFill/>
          <a:ln w="9525">
            <a:noFill/>
            <a:miter lim="800000"/>
            <a:headEnd/>
            <a:tailEnd/>
          </a:ln>
        </p:spPr>
        <p:txBody>
          <a:bodyPr wrap="square">
            <a:spAutoFit/>
          </a:bodyPr>
          <a:lstStyle/>
          <a:p>
            <a:pPr defTabSz="914400"/>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Membrane</a:t>
            </a:r>
          </a:p>
          <a:p>
            <a:pPr defTabSz="914400"/>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fusion</a:t>
            </a:r>
            <a:endParaRPr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Tree>
    <p:extLst>
      <p:ext uri="{BB962C8B-B14F-4D97-AF65-F5344CB8AC3E}">
        <p14:creationId xmlns:p14="http://schemas.microsoft.com/office/powerpoint/2010/main" val="17632688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32"/>
                                        </p:tgtEl>
                                        <p:attrNameLst>
                                          <p:attrName>style.visibility</p:attrName>
                                        </p:attrNameLst>
                                      </p:cBhvr>
                                      <p:to>
                                        <p:strVal val="visible"/>
                                      </p:to>
                                    </p:set>
                                    <p:animEffect transition="in" filter="fade">
                                      <p:cBhvr>
                                        <p:cTn id="7" dur="500"/>
                                        <p:tgtEl>
                                          <p:spTgt spid="93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21"/>
                                        </p:tgtEl>
                                        <p:attrNameLst>
                                          <p:attrName>style.visibility</p:attrName>
                                        </p:attrNameLst>
                                      </p:cBhvr>
                                      <p:to>
                                        <p:strVal val="visible"/>
                                      </p:to>
                                    </p:set>
                                    <p:animEffect transition="in" filter="fade">
                                      <p:cBhvr>
                                        <p:cTn id="12" dur="500"/>
                                        <p:tgtEl>
                                          <p:spTgt spid="6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57" name="テキスト ボックス 5"/>
          <p:cNvSpPr txBox="1">
            <a:spLocks noChangeArrowheads="1"/>
          </p:cNvSpPr>
          <p:nvPr/>
        </p:nvSpPr>
        <p:spPr bwMode="auto">
          <a:xfrm>
            <a:off x="1732951" y="24499"/>
            <a:ext cx="6151043" cy="1117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lnSpc>
                <a:spcPct val="130000"/>
              </a:lnSpc>
            </a:pPr>
            <a:r>
              <a:rPr lang="en-US" altLang="ja-JP" sz="3200" dirty="0" smtClean="0">
                <a:latin typeface="Arial Unicode MS" panose="020B0604020202020204" pitchFamily="50" charset="-128"/>
                <a:ea typeface="Arial Unicode MS" panose="020B0604020202020204" pitchFamily="50" charset="-128"/>
                <a:cs typeface="Arial Unicode MS" panose="020B0604020202020204" pitchFamily="50" charset="-128"/>
              </a:rPr>
              <a:t>Transgene expression activity in </a:t>
            </a:r>
          </a:p>
          <a:p>
            <a:pPr eaLnBrk="1" hangingPunct="1">
              <a:lnSpc>
                <a:spcPts val="3000"/>
              </a:lnSpc>
            </a:pPr>
            <a:r>
              <a:rPr lang="en-US" altLang="ja-JP" sz="3200" dirty="0" smtClean="0">
                <a:latin typeface="Arial Unicode MS" panose="020B0604020202020204" pitchFamily="50" charset="-128"/>
                <a:ea typeface="Arial Unicode MS" panose="020B0604020202020204" pitchFamily="50" charset="-128"/>
                <a:cs typeface="Arial Unicode MS" panose="020B0604020202020204" pitchFamily="50" charset="-128"/>
              </a:rPr>
              <a:t>dendritic cell-derived cell line</a:t>
            </a:r>
            <a:endParaRPr lang="ja-JP" altLang="en-US" sz="3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aphicFrame>
        <p:nvGraphicFramePr>
          <p:cNvPr id="6" name="グラフ 5"/>
          <p:cNvGraphicFramePr/>
          <p:nvPr>
            <p:extLst>
              <p:ext uri="{D42A27DB-BD31-4B8C-83A1-F6EECF244321}">
                <p14:modId xmlns:p14="http://schemas.microsoft.com/office/powerpoint/2010/main" val="3887461778"/>
              </p:ext>
            </p:extLst>
          </p:nvPr>
        </p:nvGraphicFramePr>
        <p:xfrm>
          <a:off x="747724" y="1289297"/>
          <a:ext cx="8072748" cy="4824599"/>
        </p:xfrm>
        <a:graphic>
          <a:graphicData uri="http://schemas.openxmlformats.org/drawingml/2006/chart">
            <c:chart xmlns:c="http://schemas.openxmlformats.org/drawingml/2006/chart" xmlns:r="http://schemas.openxmlformats.org/officeDocument/2006/relationships" r:id="rId3"/>
          </a:graphicData>
        </a:graphic>
      </p:graphicFrame>
      <p:sp>
        <p:nvSpPr>
          <p:cNvPr id="14341" name="角丸四角形吹き出し 6"/>
          <p:cNvSpPr>
            <a:spLocks noChangeArrowheads="1"/>
          </p:cNvSpPr>
          <p:nvPr/>
        </p:nvSpPr>
        <p:spPr bwMode="auto">
          <a:xfrm>
            <a:off x="2686919" y="2084304"/>
            <a:ext cx="2200275" cy="357187"/>
          </a:xfrm>
          <a:prstGeom prst="wedgeRoundRectCallout">
            <a:avLst>
              <a:gd name="adj1" fmla="val 9667"/>
              <a:gd name="adj2" fmla="val 101111"/>
              <a:gd name="adj3" fmla="val 16667"/>
            </a:avLst>
          </a:prstGeom>
          <a:noFill/>
          <a:ln w="25400"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algn="ctr"/>
            <a:r>
              <a:rPr lang="en-US" altLang="ja-JP" b="1"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GALA</a:t>
            </a:r>
            <a:r>
              <a:rPr lang="en-US" altLang="ja-JP" b="1" dirty="0" smtClean="0">
                <a:latin typeface="Arial Unicode MS" panose="020B0604020202020204" pitchFamily="50" charset="-128"/>
                <a:ea typeface="Arial Unicode MS" panose="020B0604020202020204" pitchFamily="50" charset="-128"/>
                <a:cs typeface="Arial Unicode MS" panose="020B0604020202020204" pitchFamily="50" charset="-128"/>
              </a:rPr>
              <a:t>-MEND</a:t>
            </a:r>
            <a:endParaRPr lang="en-US" altLang="ja-JP"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4342" name="グループ化 20"/>
          <p:cNvGrpSpPr>
            <a:grpSpLocks/>
          </p:cNvGrpSpPr>
          <p:nvPr/>
        </p:nvGrpSpPr>
        <p:grpSpPr bwMode="auto">
          <a:xfrm>
            <a:off x="1161451" y="1541933"/>
            <a:ext cx="571500" cy="3369708"/>
            <a:chOff x="1285852" y="1000108"/>
            <a:chExt cx="571504" cy="3368893"/>
          </a:xfrm>
        </p:grpSpPr>
        <p:sp>
          <p:nvSpPr>
            <p:cNvPr id="14351" name="テキスト ボックス 8"/>
            <p:cNvSpPr txBox="1">
              <a:spLocks noChangeArrowheads="1"/>
            </p:cNvSpPr>
            <p:nvPr/>
          </p:nvSpPr>
          <p:spPr bwMode="auto">
            <a:xfrm>
              <a:off x="1285852" y="3250405"/>
              <a:ext cx="571504" cy="369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baseline="30000">
                  <a:latin typeface="Arial Unicode MS" panose="020B0604020202020204" pitchFamily="50" charset="-128"/>
                  <a:ea typeface="Arial Unicode MS" panose="020B0604020202020204" pitchFamily="50" charset="-128"/>
                  <a:cs typeface="Arial Unicode MS" panose="020B0604020202020204" pitchFamily="50" charset="-128"/>
                </a:rPr>
                <a:t>4</a:t>
              </a:r>
              <a:endParaRPr lang="en-US"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352" name="テキスト ボックス 9"/>
            <p:cNvSpPr txBox="1">
              <a:spLocks noChangeArrowheads="1"/>
            </p:cNvSpPr>
            <p:nvPr/>
          </p:nvSpPr>
          <p:spPr bwMode="auto">
            <a:xfrm>
              <a:off x="1285852" y="2499933"/>
              <a:ext cx="571504" cy="369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baseline="30000">
                  <a:latin typeface="Arial Unicode MS" panose="020B0604020202020204" pitchFamily="50" charset="-128"/>
                  <a:ea typeface="Arial Unicode MS" panose="020B0604020202020204" pitchFamily="50" charset="-128"/>
                  <a:cs typeface="Arial Unicode MS" panose="020B0604020202020204" pitchFamily="50" charset="-128"/>
                </a:rPr>
                <a:t>5</a:t>
              </a:r>
              <a:endParaRPr lang="en-US"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353" name="テキスト ボックス 10"/>
            <p:cNvSpPr txBox="1">
              <a:spLocks noChangeArrowheads="1"/>
            </p:cNvSpPr>
            <p:nvPr/>
          </p:nvSpPr>
          <p:spPr bwMode="auto">
            <a:xfrm>
              <a:off x="1285852" y="1750207"/>
              <a:ext cx="571504" cy="369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baseline="30000">
                  <a:latin typeface="Arial Unicode MS" panose="020B0604020202020204" pitchFamily="50" charset="-128"/>
                  <a:ea typeface="Arial Unicode MS" panose="020B0604020202020204" pitchFamily="50" charset="-128"/>
                  <a:cs typeface="Arial Unicode MS" panose="020B0604020202020204" pitchFamily="50" charset="-128"/>
                </a:rPr>
                <a:t>6</a:t>
              </a:r>
              <a:endParaRPr lang="en-US"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354" name="テキスト ボックス 11"/>
            <p:cNvSpPr txBox="1">
              <a:spLocks noChangeArrowheads="1"/>
            </p:cNvSpPr>
            <p:nvPr/>
          </p:nvSpPr>
          <p:spPr bwMode="auto">
            <a:xfrm>
              <a:off x="1285852" y="1000108"/>
              <a:ext cx="571504" cy="369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baseline="30000" dirty="0">
                  <a:latin typeface="Arial Unicode MS" panose="020B0604020202020204" pitchFamily="50" charset="-128"/>
                  <a:ea typeface="Arial Unicode MS" panose="020B0604020202020204" pitchFamily="50" charset="-128"/>
                  <a:cs typeface="Arial Unicode MS" panose="020B0604020202020204" pitchFamily="50" charset="-128"/>
                </a:rPr>
                <a:t>7</a:t>
              </a:r>
              <a:endPar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355" name="テキスト ボックス 12"/>
            <p:cNvSpPr txBox="1">
              <a:spLocks noChangeArrowheads="1"/>
            </p:cNvSpPr>
            <p:nvPr/>
          </p:nvSpPr>
          <p:spPr bwMode="auto">
            <a:xfrm>
              <a:off x="1285852" y="3999758"/>
              <a:ext cx="571504" cy="369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baseline="30000">
                  <a:latin typeface="Arial Unicode MS" panose="020B0604020202020204" pitchFamily="50" charset="-128"/>
                  <a:ea typeface="Arial Unicode MS" panose="020B0604020202020204" pitchFamily="50" charset="-128"/>
                  <a:cs typeface="Arial Unicode MS" panose="020B0604020202020204" pitchFamily="50" charset="-128"/>
                </a:rPr>
                <a:t>3</a:t>
              </a:r>
              <a:endParaRPr lang="en-US"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9" name="正方形/長方形 18"/>
          <p:cNvSpPr/>
          <p:nvPr/>
        </p:nvSpPr>
        <p:spPr>
          <a:xfrm>
            <a:off x="1823319" y="3809916"/>
            <a:ext cx="431800" cy="935038"/>
          </a:xfrm>
          <a:prstGeom prst="rect">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ja-JP">
              <a:solidFill>
                <a:srgbClr val="FFFF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345" name="テキスト ボックス 16"/>
          <p:cNvSpPr txBox="1">
            <a:spLocks noChangeArrowheads="1"/>
          </p:cNvSpPr>
          <p:nvPr/>
        </p:nvSpPr>
        <p:spPr bwMode="auto">
          <a:xfrm>
            <a:off x="1905466" y="4802104"/>
            <a:ext cx="28803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0</a:t>
            </a:r>
            <a:endPar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346" name="テキスト ボックス 19"/>
          <p:cNvSpPr txBox="1">
            <a:spLocks noChangeArrowheads="1"/>
          </p:cNvSpPr>
          <p:nvPr/>
        </p:nvSpPr>
        <p:spPr bwMode="auto">
          <a:xfrm>
            <a:off x="308320" y="5226877"/>
            <a:ext cx="80645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Peptide type</a:t>
            </a:r>
            <a:r>
              <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ja-JP" altLang="en-US" sz="16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ja-JP" altLang="en-US" sz="20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2000" b="1" dirty="0" smtClean="0">
                <a:latin typeface="Arial Unicode MS" panose="020B0604020202020204" pitchFamily="50" charset="-128"/>
                <a:ea typeface="Arial Unicode MS" panose="020B0604020202020204" pitchFamily="50" charset="-128"/>
                <a:cs typeface="Arial Unicode MS" panose="020B0604020202020204" pitchFamily="50" charset="-128"/>
              </a:rPr>
              <a:t>GALA</a:t>
            </a:r>
            <a:r>
              <a:rPr lang="ja-JP" altLang="en-US" sz="2000" b="1"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ja-JP" altLang="en-US" sz="2000" b="1"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2000" b="1" dirty="0" smtClean="0">
                <a:latin typeface="Arial Unicode MS" panose="020B0604020202020204" pitchFamily="50" charset="-128"/>
                <a:ea typeface="Arial Unicode MS" panose="020B0604020202020204" pitchFamily="50" charset="-128"/>
                <a:cs typeface="Arial Unicode MS" panose="020B0604020202020204" pitchFamily="50" charset="-128"/>
              </a:rPr>
              <a:t>KALA</a:t>
            </a:r>
            <a:endParaRPr lang="en-US" altLang="ja-JP" sz="20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2" name="直線コネクタ 21"/>
          <p:cNvCxnSpPr/>
          <p:nvPr/>
        </p:nvCxnSpPr>
        <p:spPr>
          <a:xfrm>
            <a:off x="2615481" y="5178341"/>
            <a:ext cx="2808288" cy="0"/>
          </a:xfrm>
          <a:prstGeom prst="line">
            <a:avLst/>
          </a:prstGeom>
          <a:ln w="28575">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3" name="直線コネクタ 22"/>
          <p:cNvCxnSpPr/>
          <p:nvPr/>
        </p:nvCxnSpPr>
        <p:spPr>
          <a:xfrm>
            <a:off x="5784131" y="5178341"/>
            <a:ext cx="2808288" cy="0"/>
          </a:xfrm>
          <a:prstGeom prst="line">
            <a:avLst/>
          </a:prstGeom>
          <a:ln w="28575">
            <a:solidFill>
              <a:srgbClr val="FFC000"/>
            </a:solidFill>
          </a:ln>
        </p:spPr>
        <p:style>
          <a:lnRef idx="1">
            <a:schemeClr val="accent1"/>
          </a:lnRef>
          <a:fillRef idx="0">
            <a:schemeClr val="accent1"/>
          </a:fillRef>
          <a:effectRef idx="0">
            <a:schemeClr val="accent1"/>
          </a:effectRef>
          <a:fontRef idx="minor">
            <a:schemeClr val="tx1"/>
          </a:fontRef>
        </p:style>
      </p:cxnSp>
      <p:sp>
        <p:nvSpPr>
          <p:cNvPr id="25" name="テキスト ボックス 16"/>
          <p:cNvSpPr txBox="1">
            <a:spLocks noChangeArrowheads="1"/>
          </p:cNvSpPr>
          <p:nvPr/>
        </p:nvSpPr>
        <p:spPr bwMode="auto">
          <a:xfrm>
            <a:off x="308320" y="4799514"/>
            <a:ext cx="159714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Modification(%)</a:t>
            </a:r>
            <a:endPar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 name="テキスト ボックス 16"/>
          <p:cNvSpPr txBox="1">
            <a:spLocks noChangeArrowheads="1"/>
          </p:cNvSpPr>
          <p:nvPr/>
        </p:nvSpPr>
        <p:spPr bwMode="auto">
          <a:xfrm>
            <a:off x="2679621" y="4802104"/>
            <a:ext cx="28803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1</a:t>
            </a:r>
            <a:endPar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 name="テキスト ボックス 16"/>
          <p:cNvSpPr txBox="1">
            <a:spLocks noChangeArrowheads="1"/>
          </p:cNvSpPr>
          <p:nvPr/>
        </p:nvSpPr>
        <p:spPr bwMode="auto">
          <a:xfrm>
            <a:off x="3443653" y="4802104"/>
            <a:ext cx="28803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2</a:t>
            </a:r>
            <a:endPar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 name="テキスト ボックス 16"/>
          <p:cNvSpPr txBox="1">
            <a:spLocks noChangeArrowheads="1"/>
          </p:cNvSpPr>
          <p:nvPr/>
        </p:nvSpPr>
        <p:spPr bwMode="auto">
          <a:xfrm>
            <a:off x="4243177" y="4802104"/>
            <a:ext cx="28803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5</a:t>
            </a:r>
            <a:endPar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 name="テキスト ボックス 16"/>
          <p:cNvSpPr txBox="1">
            <a:spLocks noChangeArrowheads="1"/>
          </p:cNvSpPr>
          <p:nvPr/>
        </p:nvSpPr>
        <p:spPr bwMode="auto">
          <a:xfrm>
            <a:off x="5020739" y="4802104"/>
            <a:ext cx="28803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8</a:t>
            </a:r>
            <a:endPar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 name="直線コネクタ 6"/>
          <p:cNvCxnSpPr/>
          <p:nvPr/>
        </p:nvCxnSpPr>
        <p:spPr>
          <a:xfrm>
            <a:off x="1654102" y="1084849"/>
            <a:ext cx="0" cy="361000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テキスト ボックス 16"/>
          <p:cNvSpPr txBox="1">
            <a:spLocks noChangeArrowheads="1"/>
          </p:cNvSpPr>
          <p:nvPr/>
        </p:nvSpPr>
        <p:spPr bwMode="auto">
          <a:xfrm>
            <a:off x="5784457" y="4791585"/>
            <a:ext cx="28803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1</a:t>
            </a:r>
            <a:endPar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8" name="テキスト ボックス 16"/>
          <p:cNvSpPr txBox="1">
            <a:spLocks noChangeArrowheads="1"/>
          </p:cNvSpPr>
          <p:nvPr/>
        </p:nvSpPr>
        <p:spPr bwMode="auto">
          <a:xfrm>
            <a:off x="6548489" y="4791585"/>
            <a:ext cx="28803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2</a:t>
            </a:r>
            <a:endPar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9" name="テキスト ボックス 16"/>
          <p:cNvSpPr txBox="1">
            <a:spLocks noChangeArrowheads="1"/>
          </p:cNvSpPr>
          <p:nvPr/>
        </p:nvSpPr>
        <p:spPr bwMode="auto">
          <a:xfrm>
            <a:off x="7348013" y="4791585"/>
            <a:ext cx="28803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5</a:t>
            </a:r>
            <a:endPar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0" name="テキスト ボックス 16"/>
          <p:cNvSpPr txBox="1">
            <a:spLocks noChangeArrowheads="1"/>
          </p:cNvSpPr>
          <p:nvPr/>
        </p:nvSpPr>
        <p:spPr bwMode="auto">
          <a:xfrm>
            <a:off x="8125575" y="4791585"/>
            <a:ext cx="28803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8</a:t>
            </a:r>
            <a:endPar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1" name="直線コネクタ 40"/>
          <p:cNvCxnSpPr/>
          <p:nvPr/>
        </p:nvCxnSpPr>
        <p:spPr>
          <a:xfrm flipV="1">
            <a:off x="1638651" y="4673599"/>
            <a:ext cx="7109815"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テキスト ボックス 5"/>
          <p:cNvSpPr txBox="1">
            <a:spLocks noChangeArrowheads="1"/>
          </p:cNvSpPr>
          <p:nvPr/>
        </p:nvSpPr>
        <p:spPr bwMode="auto">
          <a:xfrm>
            <a:off x="308320" y="5889243"/>
            <a:ext cx="8725466" cy="572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lnSpc>
                <a:spcPct val="130000"/>
              </a:lnSpc>
            </a:pPr>
            <a:r>
              <a:rPr lang="en-US" altLang="ja-JP" sz="2400" dirty="0" smtClean="0">
                <a:latin typeface="Arial Unicode MS" panose="020B0604020202020204" pitchFamily="50" charset="-128"/>
                <a:ea typeface="Arial Unicode MS" panose="020B0604020202020204" pitchFamily="50" charset="-128"/>
                <a:cs typeface="Arial Unicode MS" panose="020B0604020202020204" pitchFamily="50" charset="-128"/>
              </a:rPr>
              <a:t>KALA modification drastically improved the transfection activity</a:t>
            </a:r>
            <a:endParaRPr lang="ja-JP" altLang="en-US" sz="2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Tree>
    <p:extLst>
      <p:ext uri="{BB962C8B-B14F-4D97-AF65-F5344CB8AC3E}">
        <p14:creationId xmlns:p14="http://schemas.microsoft.com/office/powerpoint/2010/main" val="200360299"/>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テキスト ボックス 35"/>
          <p:cNvSpPr txBox="1">
            <a:spLocks noChangeArrowheads="1"/>
          </p:cNvSpPr>
          <p:nvPr/>
        </p:nvSpPr>
        <p:spPr bwMode="auto">
          <a:xfrm>
            <a:off x="2987675" y="5927725"/>
            <a:ext cx="518477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KALA may also enhance post-nuclear delivery processes (i.e. transcription and translation)</a:t>
            </a:r>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650" name="テキスト ボックス 5"/>
          <p:cNvSpPr txBox="1">
            <a:spLocks noChangeArrowheads="1"/>
          </p:cNvSpPr>
          <p:nvPr/>
        </p:nvSpPr>
        <p:spPr bwMode="auto">
          <a:xfrm>
            <a:off x="138113" y="13394"/>
            <a:ext cx="8962710" cy="454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lnSpc>
                <a:spcPct val="130000"/>
              </a:lnSpc>
            </a:pPr>
            <a:r>
              <a:rPr lang="en-US" altLang="ja-JP" sz="2000" b="1" dirty="0">
                <a:latin typeface="Arial Unicode MS" panose="020B0604020202020204" pitchFamily="50" charset="-128"/>
                <a:ea typeface="Arial Unicode MS" panose="020B0604020202020204" pitchFamily="50" charset="-128"/>
                <a:cs typeface="Arial Unicode MS" panose="020B0604020202020204" pitchFamily="50" charset="-128"/>
              </a:rPr>
              <a:t>Quantitation of cellular uptake and nuclear delivery of pDNA by realtime-PCR</a:t>
            </a:r>
            <a:endParaRPr lang="ja-JP" altLang="en-US" sz="20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aphicFrame>
        <p:nvGraphicFramePr>
          <p:cNvPr id="9" name="グラフ 8"/>
          <p:cNvGraphicFramePr/>
          <p:nvPr>
            <p:extLst>
              <p:ext uri="{D42A27DB-BD31-4B8C-83A1-F6EECF244321}">
                <p14:modId xmlns:p14="http://schemas.microsoft.com/office/powerpoint/2010/main" val="1099052675"/>
              </p:ext>
            </p:extLst>
          </p:nvPr>
        </p:nvGraphicFramePr>
        <p:xfrm>
          <a:off x="100236" y="547838"/>
          <a:ext cx="2952302" cy="396860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0" name="グラフ 9"/>
          <p:cNvGraphicFramePr/>
          <p:nvPr>
            <p:extLst>
              <p:ext uri="{D42A27DB-BD31-4B8C-83A1-F6EECF244321}">
                <p14:modId xmlns:p14="http://schemas.microsoft.com/office/powerpoint/2010/main" val="985524118"/>
              </p:ext>
            </p:extLst>
          </p:nvPr>
        </p:nvGraphicFramePr>
        <p:xfrm>
          <a:off x="3059683" y="649985"/>
          <a:ext cx="2808287" cy="3910005"/>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1" name="グラフ 10"/>
          <p:cNvGraphicFramePr/>
          <p:nvPr>
            <p:extLst>
              <p:ext uri="{D42A27DB-BD31-4B8C-83A1-F6EECF244321}">
                <p14:modId xmlns:p14="http://schemas.microsoft.com/office/powerpoint/2010/main" val="468383388"/>
              </p:ext>
            </p:extLst>
          </p:nvPr>
        </p:nvGraphicFramePr>
        <p:xfrm>
          <a:off x="5795963" y="649986"/>
          <a:ext cx="2808287" cy="3910004"/>
        </p:xfrm>
        <a:graphic>
          <a:graphicData uri="http://schemas.openxmlformats.org/drawingml/2006/chart">
            <c:chart xmlns:c="http://schemas.openxmlformats.org/drawingml/2006/chart" xmlns:r="http://schemas.openxmlformats.org/officeDocument/2006/relationships" r:id="rId6"/>
          </a:graphicData>
        </a:graphic>
      </p:graphicFrame>
      <p:sp>
        <p:nvSpPr>
          <p:cNvPr id="26631" name="テキスト ボックス 16"/>
          <p:cNvSpPr txBox="1">
            <a:spLocks noChangeArrowheads="1"/>
          </p:cNvSpPr>
          <p:nvPr/>
        </p:nvSpPr>
        <p:spPr bwMode="auto">
          <a:xfrm>
            <a:off x="1343025" y="3241675"/>
            <a:ext cx="479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R8</a:t>
            </a:r>
          </a:p>
        </p:txBody>
      </p:sp>
      <p:graphicFrame>
        <p:nvGraphicFramePr>
          <p:cNvPr id="13" name="グラフ 12"/>
          <p:cNvGraphicFramePr/>
          <p:nvPr>
            <p:extLst>
              <p:ext uri="{D42A27DB-BD31-4B8C-83A1-F6EECF244321}">
                <p14:modId xmlns:p14="http://schemas.microsoft.com/office/powerpoint/2010/main" val="50128809"/>
              </p:ext>
            </p:extLst>
          </p:nvPr>
        </p:nvGraphicFramePr>
        <p:xfrm>
          <a:off x="179512" y="3926822"/>
          <a:ext cx="2714624" cy="2755267"/>
        </p:xfrm>
        <a:graphic>
          <a:graphicData uri="http://schemas.openxmlformats.org/drawingml/2006/chart">
            <c:chart xmlns:c="http://schemas.openxmlformats.org/drawingml/2006/chart" xmlns:r="http://schemas.openxmlformats.org/officeDocument/2006/relationships" r:id="rId7"/>
          </a:graphicData>
        </a:graphic>
      </p:graphicFrame>
      <p:grpSp>
        <p:nvGrpSpPr>
          <p:cNvPr id="26633" name="グループ化 15"/>
          <p:cNvGrpSpPr>
            <a:grpSpLocks/>
          </p:cNvGrpSpPr>
          <p:nvPr/>
        </p:nvGrpSpPr>
        <p:grpSpPr bwMode="auto">
          <a:xfrm>
            <a:off x="611188" y="4149725"/>
            <a:ext cx="571500" cy="2359025"/>
            <a:chOff x="1208684" y="1178664"/>
            <a:chExt cx="571504" cy="3060238"/>
          </a:xfrm>
        </p:grpSpPr>
        <p:sp>
          <p:nvSpPr>
            <p:cNvPr id="26644" name="テキスト ボックス 25"/>
            <p:cNvSpPr txBox="1">
              <a:spLocks noChangeArrowheads="1"/>
            </p:cNvSpPr>
            <p:nvPr/>
          </p:nvSpPr>
          <p:spPr bwMode="auto">
            <a:xfrm>
              <a:off x="1208684" y="3207153"/>
              <a:ext cx="571504" cy="356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sz="1200" baseline="30000">
                  <a:latin typeface="Arial Unicode MS" panose="020B0604020202020204" pitchFamily="50" charset="-128"/>
                  <a:ea typeface="Arial Unicode MS" panose="020B0604020202020204" pitchFamily="50" charset="-128"/>
                  <a:cs typeface="Arial Unicode MS" panose="020B0604020202020204" pitchFamily="50" charset="-128"/>
                </a:rPr>
                <a:t>4</a:t>
              </a:r>
              <a:endPar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645" name="テキスト ボックス 26"/>
            <p:cNvSpPr txBox="1">
              <a:spLocks noChangeArrowheads="1"/>
            </p:cNvSpPr>
            <p:nvPr/>
          </p:nvSpPr>
          <p:spPr bwMode="auto">
            <a:xfrm>
              <a:off x="1208684" y="2548153"/>
              <a:ext cx="571504" cy="356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sz="1200" baseline="30000">
                  <a:latin typeface="Arial Unicode MS" panose="020B0604020202020204" pitchFamily="50" charset="-128"/>
                  <a:ea typeface="Arial Unicode MS" panose="020B0604020202020204" pitchFamily="50" charset="-128"/>
                  <a:cs typeface="Arial Unicode MS" panose="020B0604020202020204" pitchFamily="50" charset="-128"/>
                </a:rPr>
                <a:t>5</a:t>
              </a:r>
              <a:endPar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646" name="テキスト ボックス 27"/>
            <p:cNvSpPr txBox="1">
              <a:spLocks noChangeArrowheads="1"/>
            </p:cNvSpPr>
            <p:nvPr/>
          </p:nvSpPr>
          <p:spPr bwMode="auto">
            <a:xfrm>
              <a:off x="1208684" y="1928281"/>
              <a:ext cx="571504" cy="356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sz="1200" baseline="30000">
                  <a:latin typeface="Arial Unicode MS" panose="020B0604020202020204" pitchFamily="50" charset="-128"/>
                  <a:ea typeface="Arial Unicode MS" panose="020B0604020202020204" pitchFamily="50" charset="-128"/>
                  <a:cs typeface="Arial Unicode MS" panose="020B0604020202020204" pitchFamily="50" charset="-128"/>
                </a:rPr>
                <a:t>6</a:t>
              </a:r>
              <a:endPar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647" name="テキスト ボックス 28"/>
            <p:cNvSpPr txBox="1">
              <a:spLocks noChangeArrowheads="1"/>
            </p:cNvSpPr>
            <p:nvPr/>
          </p:nvSpPr>
          <p:spPr bwMode="auto">
            <a:xfrm>
              <a:off x="1208684" y="1178664"/>
              <a:ext cx="571504" cy="356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sz="1200" baseline="30000">
                  <a:latin typeface="Arial Unicode MS" panose="020B0604020202020204" pitchFamily="50" charset="-128"/>
                  <a:ea typeface="Arial Unicode MS" panose="020B0604020202020204" pitchFamily="50" charset="-128"/>
                  <a:cs typeface="Arial Unicode MS" panose="020B0604020202020204" pitchFamily="50" charset="-128"/>
                </a:rPr>
                <a:t>7</a:t>
              </a:r>
              <a:endPar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648" name="テキスト ボックス 29"/>
            <p:cNvSpPr txBox="1">
              <a:spLocks noChangeArrowheads="1"/>
            </p:cNvSpPr>
            <p:nvPr/>
          </p:nvSpPr>
          <p:spPr bwMode="auto">
            <a:xfrm>
              <a:off x="1208684" y="3882628"/>
              <a:ext cx="571504" cy="356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rPr>
                <a:t>10</a:t>
              </a:r>
              <a:r>
                <a:rPr lang="en-US" altLang="ja-JP" sz="1200" baseline="30000">
                  <a:latin typeface="Arial Unicode MS" panose="020B0604020202020204" pitchFamily="50" charset="-128"/>
                  <a:ea typeface="Arial Unicode MS" panose="020B0604020202020204" pitchFamily="50" charset="-128"/>
                  <a:cs typeface="Arial Unicode MS" panose="020B0604020202020204" pitchFamily="50" charset="-128"/>
                </a:rPr>
                <a:t>3</a:t>
              </a:r>
              <a:endParaRPr lang="en-US" altLang="ja-JP" sz="12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6634" name="テキスト ボックス 31"/>
          <p:cNvSpPr txBox="1">
            <a:spLocks noChangeArrowheads="1"/>
          </p:cNvSpPr>
          <p:nvPr/>
        </p:nvSpPr>
        <p:spPr bwMode="auto">
          <a:xfrm>
            <a:off x="3005138" y="3860800"/>
            <a:ext cx="6246812" cy="1754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Cellular uptake and nuclear delivery was comparable between R8-MEND and R8/KALA-MEND</a:t>
            </a:r>
          </a:p>
          <a:p>
            <a:pPr eaLnBrk="1" hangingPunct="1"/>
            <a:endParaRPr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a:p>
            <a:pPr eaLnBrk="1" hangingPunct="1"/>
            <a:r>
              <a:rPr lang="ja-JP" altLang="en-US" dirty="0">
                <a:latin typeface="Arial Unicode MS" panose="020B0604020202020204" pitchFamily="50" charset="-128"/>
                <a:ea typeface="Arial Unicode MS" panose="020B0604020202020204" pitchFamily="50" charset="-128"/>
                <a:cs typeface="Arial Unicode MS" panose="020B0604020202020204" pitchFamily="50" charset="-128"/>
              </a:rPr>
              <a:t>　　　　　　　　　　</a:t>
            </a:r>
            <a:endPar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endParaRPr>
          </a:p>
          <a:p>
            <a:pPr eaLnBrk="1" hangingPunct="1"/>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Improvement of transgene expression (&gt;2 order of magnitude) cannot be explained by intracellular trafficking</a:t>
            </a:r>
            <a:endParaRPr lang="ja-JP" altLang="en-US"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3" name="下矢印 32"/>
          <p:cNvSpPr/>
          <p:nvPr/>
        </p:nvSpPr>
        <p:spPr>
          <a:xfrm>
            <a:off x="3851275" y="4557713"/>
            <a:ext cx="642938" cy="427037"/>
          </a:xfrm>
          <a:prstGeom prst="downArrow">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ja-JP">
              <a:solidFill>
                <a:srgbClr val="FFFF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8" name="下矢印 37"/>
          <p:cNvSpPr/>
          <p:nvPr/>
        </p:nvSpPr>
        <p:spPr>
          <a:xfrm>
            <a:off x="3851275" y="5614988"/>
            <a:ext cx="642938" cy="377825"/>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ja-JP">
              <a:solidFill>
                <a:srgbClr val="FFFF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637" name="テキスト ボックス 16"/>
          <p:cNvSpPr txBox="1">
            <a:spLocks noChangeArrowheads="1"/>
          </p:cNvSpPr>
          <p:nvPr/>
        </p:nvSpPr>
        <p:spPr bwMode="auto">
          <a:xfrm>
            <a:off x="1994570" y="3241675"/>
            <a:ext cx="11336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R8/KALA</a:t>
            </a:r>
            <a:endPar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638" name="テキスト ボックス 16"/>
          <p:cNvSpPr txBox="1">
            <a:spLocks noChangeArrowheads="1"/>
          </p:cNvSpPr>
          <p:nvPr/>
        </p:nvSpPr>
        <p:spPr bwMode="auto">
          <a:xfrm>
            <a:off x="4067175" y="3275013"/>
            <a:ext cx="479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R8</a:t>
            </a:r>
          </a:p>
        </p:txBody>
      </p:sp>
      <p:sp>
        <p:nvSpPr>
          <p:cNvPr id="26639" name="テキスト ボックス 16"/>
          <p:cNvSpPr txBox="1">
            <a:spLocks noChangeArrowheads="1"/>
          </p:cNvSpPr>
          <p:nvPr/>
        </p:nvSpPr>
        <p:spPr bwMode="auto">
          <a:xfrm>
            <a:off x="4706040" y="3275013"/>
            <a:ext cx="11336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R8/KALA</a:t>
            </a:r>
            <a:endPar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640" name="テキスト ボックス 16"/>
          <p:cNvSpPr txBox="1">
            <a:spLocks noChangeArrowheads="1"/>
          </p:cNvSpPr>
          <p:nvPr/>
        </p:nvSpPr>
        <p:spPr bwMode="auto">
          <a:xfrm>
            <a:off x="6813550" y="3243263"/>
            <a:ext cx="479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R8</a:t>
            </a:r>
          </a:p>
        </p:txBody>
      </p:sp>
      <p:sp>
        <p:nvSpPr>
          <p:cNvPr id="26641" name="テキスト ボックス 16"/>
          <p:cNvSpPr txBox="1">
            <a:spLocks noChangeArrowheads="1"/>
          </p:cNvSpPr>
          <p:nvPr/>
        </p:nvSpPr>
        <p:spPr bwMode="auto">
          <a:xfrm>
            <a:off x="7442344" y="3241675"/>
            <a:ext cx="11336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R8/KALA</a:t>
            </a:r>
            <a:endPar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642" name="テキスト ボックス 16"/>
          <p:cNvSpPr txBox="1">
            <a:spLocks noChangeArrowheads="1"/>
          </p:cNvSpPr>
          <p:nvPr/>
        </p:nvSpPr>
        <p:spPr bwMode="auto">
          <a:xfrm>
            <a:off x="1196975" y="6346825"/>
            <a:ext cx="479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R8</a:t>
            </a:r>
          </a:p>
        </p:txBody>
      </p:sp>
      <p:sp>
        <p:nvSpPr>
          <p:cNvPr id="26643" name="テキスト ボックス 16"/>
          <p:cNvSpPr txBox="1">
            <a:spLocks noChangeArrowheads="1"/>
          </p:cNvSpPr>
          <p:nvPr/>
        </p:nvSpPr>
        <p:spPr bwMode="auto">
          <a:xfrm>
            <a:off x="1824038" y="6346825"/>
            <a:ext cx="114935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latin typeface="Arial Unicode MS" panose="020B0604020202020204" pitchFamily="50" charset="-128"/>
                <a:ea typeface="Arial Unicode MS" panose="020B0604020202020204" pitchFamily="50" charset="-128"/>
                <a:cs typeface="Arial Unicode MS" panose="020B0604020202020204" pitchFamily="50" charset="-128"/>
              </a:rPr>
              <a:t>R8/KALA</a:t>
            </a:r>
          </a:p>
        </p:txBody>
      </p:sp>
      <p:cxnSp>
        <p:nvCxnSpPr>
          <p:cNvPr id="6" name="直線コネクタ 5"/>
          <p:cNvCxnSpPr/>
          <p:nvPr/>
        </p:nvCxnSpPr>
        <p:spPr>
          <a:xfrm>
            <a:off x="1106467" y="980728"/>
            <a:ext cx="0" cy="2246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線コネクタ 33"/>
          <p:cNvCxnSpPr/>
          <p:nvPr/>
        </p:nvCxnSpPr>
        <p:spPr>
          <a:xfrm>
            <a:off x="3923928" y="1043094"/>
            <a:ext cx="0" cy="2246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a:off x="6641291" y="1072122"/>
            <a:ext cx="0" cy="2246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p:nvCxnSpPr>
        <p:spPr>
          <a:xfrm flipV="1">
            <a:off x="1090688" y="3213604"/>
            <a:ext cx="180091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線コネクタ 38"/>
          <p:cNvCxnSpPr/>
          <p:nvPr/>
        </p:nvCxnSpPr>
        <p:spPr>
          <a:xfrm flipV="1">
            <a:off x="3901266" y="3287196"/>
            <a:ext cx="180091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flipV="1">
            <a:off x="6614268" y="3297224"/>
            <a:ext cx="180091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80578651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checkerboard(across)">
                                      <p:cBhvr>
                                        <p:cTn id="7" dur="500"/>
                                        <p:tgtEl>
                                          <p:spTgt spid="36"/>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checkerboard(across)">
                                      <p:cBhvr>
                                        <p:cTn id="10"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8"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44" name="Picture 1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3988321">
            <a:off x="2297906" y="1816895"/>
            <a:ext cx="1787525" cy="1236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正方形/長方形 4"/>
          <p:cNvSpPr/>
          <p:nvPr/>
        </p:nvSpPr>
        <p:spPr>
          <a:xfrm>
            <a:off x="0" y="0"/>
            <a:ext cx="9144000" cy="184150"/>
          </a:xfrm>
          <a:prstGeom prst="rect">
            <a:avLst/>
          </a:prstGeom>
          <a:solidFill>
            <a:srgbClr val="7F7F72"/>
          </a:solidFill>
          <a:ln>
            <a:noFill/>
          </a:ln>
          <a:effectLst/>
        </p:spPr>
        <p:style>
          <a:lnRef idx="1">
            <a:schemeClr val="accent2"/>
          </a:lnRef>
          <a:fillRef idx="3">
            <a:schemeClr val="accent2"/>
          </a:fillRef>
          <a:effectRef idx="2">
            <a:schemeClr val="accent2"/>
          </a:effectRef>
          <a:fontRef idx="minor">
            <a:schemeClr val="lt1"/>
          </a:fontRef>
        </p:style>
        <p:txBody>
          <a:bodyPr anchor="ctr"/>
          <a:lstStyle/>
          <a:p>
            <a:pPr algn="ctr">
              <a:defRPr/>
            </a:pPr>
            <a:endParaRPr lang="ja-JP" altLang="ja-JP">
              <a:solidFill>
                <a:schemeClr val="tx1"/>
              </a:solidFill>
              <a:latin typeface="HGP創英角ｺﾞｼｯｸUB" pitchFamily="50" charset="-128"/>
              <a:ea typeface="HGP創英角ｺﾞｼｯｸUB" pitchFamily="50" charset="-128"/>
            </a:endParaRPr>
          </a:p>
        </p:txBody>
      </p:sp>
      <p:sp>
        <p:nvSpPr>
          <p:cNvPr id="27652" name="Text Box 8"/>
          <p:cNvSpPr txBox="1">
            <a:spLocks noChangeArrowheads="1"/>
          </p:cNvSpPr>
          <p:nvPr/>
        </p:nvSpPr>
        <p:spPr bwMode="auto">
          <a:xfrm>
            <a:off x="555625" y="188913"/>
            <a:ext cx="8201025" cy="15700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sz="3200" dirty="0">
                <a:ea typeface="HGP創英角ｺﾞｼｯｸUB" panose="020B0900000000000000" pitchFamily="50" charset="-128"/>
              </a:rPr>
              <a:t>Proposal of the novel strategy to control the </a:t>
            </a:r>
          </a:p>
          <a:p>
            <a:pPr algn="ctr" eaLnBrk="1" hangingPunct="1"/>
            <a:r>
              <a:rPr lang="en-US" altLang="ja-JP" sz="3200" dirty="0">
                <a:ea typeface="HGP創英角ｺﾞｼｯｸUB" panose="020B0900000000000000" pitchFamily="50" charset="-128"/>
              </a:rPr>
              <a:t>intra-nuclear gene transcription</a:t>
            </a:r>
            <a:endParaRPr lang="ja-JP" altLang="en-US" sz="3200" dirty="0">
              <a:ea typeface="HGP創英角ｺﾞｼｯｸUB" panose="020B0900000000000000" pitchFamily="50" charset="-128"/>
            </a:endParaRPr>
          </a:p>
          <a:p>
            <a:pPr algn="ctr" eaLnBrk="1" hangingPunct="1"/>
            <a:r>
              <a:rPr lang="en-US" altLang="ja-JP" sz="3200" dirty="0" smtClean="0">
                <a:ea typeface="HGP創英角ｺﾞｼｯｸUB" panose="020B0900000000000000" pitchFamily="50" charset="-128"/>
              </a:rPr>
              <a:t>”Switch on” function</a:t>
            </a:r>
            <a:endParaRPr lang="ja-JP" altLang="en-US" sz="3200" dirty="0">
              <a:ea typeface="HGP創英角ｺﾞｼｯｸUB" panose="020B0900000000000000" pitchFamily="50" charset="-128"/>
            </a:endParaRPr>
          </a:p>
        </p:txBody>
      </p:sp>
      <p:grpSp>
        <p:nvGrpSpPr>
          <p:cNvPr id="2" name="グループ化 1"/>
          <p:cNvGrpSpPr>
            <a:grpSpLocks/>
          </p:cNvGrpSpPr>
          <p:nvPr/>
        </p:nvGrpSpPr>
        <p:grpSpPr bwMode="auto">
          <a:xfrm>
            <a:off x="4211638" y="2595563"/>
            <a:ext cx="4752975" cy="3200400"/>
            <a:chOff x="4211638" y="2854325"/>
            <a:chExt cx="4752975" cy="3200400"/>
          </a:xfrm>
        </p:grpSpPr>
        <p:grpSp>
          <p:nvGrpSpPr>
            <p:cNvPr id="27667" name="Group 24"/>
            <p:cNvGrpSpPr>
              <a:grpSpLocks/>
            </p:cNvGrpSpPr>
            <p:nvPr/>
          </p:nvGrpSpPr>
          <p:grpSpPr bwMode="auto">
            <a:xfrm>
              <a:off x="4211638" y="2854325"/>
              <a:ext cx="4752975" cy="3200400"/>
              <a:chOff x="2653" y="1480"/>
              <a:chExt cx="2994" cy="2016"/>
            </a:xfrm>
          </p:grpSpPr>
          <p:pic>
            <p:nvPicPr>
              <p:cNvPr id="27669" name="Picture 1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97" y="2206"/>
                <a:ext cx="905" cy="960"/>
              </a:xfrm>
              <a:prstGeom prst="rect">
                <a:avLst/>
              </a:prstGeom>
              <a:noFill/>
              <a:ln>
                <a:noFill/>
              </a:ln>
              <a:effectLst/>
              <a:extLst>
                <a:ext uri="{909E8E84-426E-40DD-AFC4-6F175D3DCCD1}">
                  <a14:hiddenFill xmlns:a14="http://schemas.microsoft.com/office/drawing/2010/main">
                    <a:solidFill>
                      <a:schemeClr val="accent1">
                        <a:alpha val="65881"/>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670" name="Freeform 4"/>
              <p:cNvSpPr>
                <a:spLocks noChangeAspect="1"/>
              </p:cNvSpPr>
              <p:nvPr/>
            </p:nvSpPr>
            <p:spPr bwMode="auto">
              <a:xfrm>
                <a:off x="3079" y="1480"/>
                <a:ext cx="2568" cy="2016"/>
              </a:xfrm>
              <a:custGeom>
                <a:avLst/>
                <a:gdLst>
                  <a:gd name="T0" fmla="*/ 2703 w 4904"/>
                  <a:gd name="T1" fmla="*/ 3312567 h 2744"/>
                  <a:gd name="T2" fmla="*/ 2703 w 4904"/>
                  <a:gd name="T3" fmla="*/ 3312567 h 2744"/>
                  <a:gd name="T4" fmla="*/ 2703 w 4904"/>
                  <a:gd name="T5" fmla="*/ 3312567 h 2744"/>
                  <a:gd name="T6" fmla="*/ 2703 w 4904"/>
                  <a:gd name="T7" fmla="*/ 3312567 h 2744"/>
                  <a:gd name="T8" fmla="*/ 2703 w 4904"/>
                  <a:gd name="T9" fmla="*/ 3312567 h 2744"/>
                  <a:gd name="T10" fmla="*/ 2703 w 4904"/>
                  <a:gd name="T11" fmla="*/ 3312567 h 2744"/>
                  <a:gd name="T12" fmla="*/ 2703 w 4904"/>
                  <a:gd name="T13" fmla="*/ 3312567 h 2744"/>
                  <a:gd name="T14" fmla="*/ 2703 w 4904"/>
                  <a:gd name="T15" fmla="*/ 3312567 h 2744"/>
                  <a:gd name="T16" fmla="*/ 2703 w 4904"/>
                  <a:gd name="T17" fmla="*/ 3312567 h 2744"/>
                  <a:gd name="T18" fmla="*/ 2703 w 4904"/>
                  <a:gd name="T19" fmla="*/ 3312567 h 2744"/>
                  <a:gd name="T20" fmla="*/ 2703 w 4904"/>
                  <a:gd name="T21" fmla="*/ 3312567 h 2744"/>
                  <a:gd name="T22" fmla="*/ 2703 w 4904"/>
                  <a:gd name="T23" fmla="*/ 3312567 h 2744"/>
                  <a:gd name="T24" fmla="*/ 2703 w 4904"/>
                  <a:gd name="T25" fmla="*/ 3312567 h 2744"/>
                  <a:gd name="T26" fmla="*/ 2703 w 4904"/>
                  <a:gd name="T27" fmla="*/ 3312567 h 2744"/>
                  <a:gd name="T28" fmla="*/ 2703 w 4904"/>
                  <a:gd name="T29" fmla="*/ 3312567 h 2744"/>
                  <a:gd name="T30" fmla="*/ 2703 w 4904"/>
                  <a:gd name="T31" fmla="*/ 3312567 h 2744"/>
                  <a:gd name="T32" fmla="*/ 2703 w 4904"/>
                  <a:gd name="T33" fmla="*/ 3312567 h 2744"/>
                  <a:gd name="T34" fmla="*/ 2703 w 4904"/>
                  <a:gd name="T35" fmla="*/ 3312567 h 2744"/>
                  <a:gd name="T36" fmla="*/ 2703 w 4904"/>
                  <a:gd name="T37" fmla="*/ 3312567 h 2744"/>
                  <a:gd name="T38" fmla="*/ 2703 w 4904"/>
                  <a:gd name="T39" fmla="*/ 3312567 h 2744"/>
                  <a:gd name="T40" fmla="*/ 2703 w 4904"/>
                  <a:gd name="T41" fmla="*/ 3312567 h 2744"/>
                  <a:gd name="T42" fmla="*/ 2703 w 4904"/>
                  <a:gd name="T43" fmla="*/ 3312567 h 2744"/>
                  <a:gd name="T44" fmla="*/ 2703 w 4904"/>
                  <a:gd name="T45" fmla="*/ 3312567 h 2744"/>
                  <a:gd name="T46" fmla="*/ 2703 w 4904"/>
                  <a:gd name="T47" fmla="*/ 3312567 h 2744"/>
                  <a:gd name="T48" fmla="*/ 2703 w 4904"/>
                  <a:gd name="T49" fmla="*/ 3312567 h 2744"/>
                  <a:gd name="T50" fmla="*/ 2703 w 4904"/>
                  <a:gd name="T51" fmla="*/ 3312567 h 2744"/>
                  <a:gd name="T52" fmla="*/ 2703 w 4904"/>
                  <a:gd name="T53" fmla="*/ 3312567 h 2744"/>
                  <a:gd name="T54" fmla="*/ 2703 w 4904"/>
                  <a:gd name="T55" fmla="*/ 3312567 h 2744"/>
                  <a:gd name="T56" fmla="*/ 2703 w 4904"/>
                  <a:gd name="T57" fmla="*/ 3312567 h 2744"/>
                  <a:gd name="T58" fmla="*/ 2703 w 4904"/>
                  <a:gd name="T59" fmla="*/ 3312567 h 2744"/>
                  <a:gd name="T60" fmla="*/ 2703 w 4904"/>
                  <a:gd name="T61" fmla="*/ 3312567 h 2744"/>
                  <a:gd name="T62" fmla="*/ 2703 w 4904"/>
                  <a:gd name="T63" fmla="*/ 3312567 h 2744"/>
                  <a:gd name="T64" fmla="*/ 2703 w 4904"/>
                  <a:gd name="T65" fmla="*/ 3312567 h 2744"/>
                  <a:gd name="T66" fmla="*/ 2703 w 4904"/>
                  <a:gd name="T67" fmla="*/ 3312567 h 2744"/>
                  <a:gd name="T68" fmla="*/ 2703 w 4904"/>
                  <a:gd name="T69" fmla="*/ 3312567 h 2744"/>
                  <a:gd name="T70" fmla="*/ 2703 w 4904"/>
                  <a:gd name="T71" fmla="*/ 3312567 h 2744"/>
                  <a:gd name="T72" fmla="*/ 2703 w 4904"/>
                  <a:gd name="T73" fmla="*/ 3312567 h 2744"/>
                  <a:gd name="T74" fmla="*/ 2703 w 4904"/>
                  <a:gd name="T75" fmla="*/ 3312567 h 2744"/>
                  <a:gd name="T76" fmla="*/ 2703 w 4904"/>
                  <a:gd name="T77" fmla="*/ 3312567 h 2744"/>
                  <a:gd name="T78" fmla="*/ 2703 w 4904"/>
                  <a:gd name="T79" fmla="*/ 3312567 h 2744"/>
                  <a:gd name="T80" fmla="*/ 2703 w 4904"/>
                  <a:gd name="T81" fmla="*/ 3312567 h 2744"/>
                  <a:gd name="T82" fmla="*/ 2703 w 4904"/>
                  <a:gd name="T83" fmla="*/ 3312567 h 2744"/>
                  <a:gd name="T84" fmla="*/ 2703 w 4904"/>
                  <a:gd name="T85" fmla="*/ 3312567 h 2744"/>
                  <a:gd name="T86" fmla="*/ 2703 w 4904"/>
                  <a:gd name="T87" fmla="*/ 3312567 h 2744"/>
                  <a:gd name="T88" fmla="*/ 2703 w 4904"/>
                  <a:gd name="T89" fmla="*/ 3312567 h 2744"/>
                  <a:gd name="T90" fmla="*/ 2703 w 4904"/>
                  <a:gd name="T91" fmla="*/ 3312567 h 2744"/>
                  <a:gd name="T92" fmla="*/ 2703 w 4904"/>
                  <a:gd name="T93" fmla="*/ 3312567 h 2744"/>
                  <a:gd name="T94" fmla="*/ 2703 w 4904"/>
                  <a:gd name="T95" fmla="*/ 3312567 h 2744"/>
                  <a:gd name="T96" fmla="*/ 2703 w 4904"/>
                  <a:gd name="T97" fmla="*/ 3312567 h 2744"/>
                  <a:gd name="T98" fmla="*/ 2703 w 4904"/>
                  <a:gd name="T99" fmla="*/ 3312567 h 2744"/>
                  <a:gd name="T100" fmla="*/ 2703 w 4904"/>
                  <a:gd name="T101" fmla="*/ 3312567 h 2744"/>
                  <a:gd name="T102" fmla="*/ 2703 w 4904"/>
                  <a:gd name="T103" fmla="*/ 3312567 h 2744"/>
                  <a:gd name="T104" fmla="*/ 2703 w 4904"/>
                  <a:gd name="T105" fmla="*/ 3312567 h 27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904"/>
                  <a:gd name="T160" fmla="*/ 0 h 2744"/>
                  <a:gd name="T161" fmla="*/ 4904 w 4904"/>
                  <a:gd name="T162" fmla="*/ 2744 h 274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904" h="2744">
                    <a:moveTo>
                      <a:pt x="888" y="672"/>
                    </a:moveTo>
                    <a:cubicBezTo>
                      <a:pt x="960" y="656"/>
                      <a:pt x="1064" y="512"/>
                      <a:pt x="1272" y="432"/>
                    </a:cubicBezTo>
                    <a:cubicBezTo>
                      <a:pt x="1480" y="352"/>
                      <a:pt x="1928" y="208"/>
                      <a:pt x="2136" y="192"/>
                    </a:cubicBezTo>
                    <a:cubicBezTo>
                      <a:pt x="2344" y="176"/>
                      <a:pt x="2432" y="360"/>
                      <a:pt x="2520" y="336"/>
                    </a:cubicBezTo>
                    <a:cubicBezTo>
                      <a:pt x="2608" y="312"/>
                      <a:pt x="2584" y="96"/>
                      <a:pt x="2664" y="48"/>
                    </a:cubicBezTo>
                    <a:cubicBezTo>
                      <a:pt x="2744" y="0"/>
                      <a:pt x="2952" y="8"/>
                      <a:pt x="3000" y="48"/>
                    </a:cubicBezTo>
                    <a:cubicBezTo>
                      <a:pt x="3048" y="88"/>
                      <a:pt x="2840" y="248"/>
                      <a:pt x="2952" y="288"/>
                    </a:cubicBezTo>
                    <a:cubicBezTo>
                      <a:pt x="3064" y="328"/>
                      <a:pt x="3496" y="296"/>
                      <a:pt x="3672" y="288"/>
                    </a:cubicBezTo>
                    <a:cubicBezTo>
                      <a:pt x="3848" y="280"/>
                      <a:pt x="3968" y="208"/>
                      <a:pt x="4008" y="240"/>
                    </a:cubicBezTo>
                    <a:cubicBezTo>
                      <a:pt x="4048" y="272"/>
                      <a:pt x="3856" y="432"/>
                      <a:pt x="3912" y="480"/>
                    </a:cubicBezTo>
                    <a:cubicBezTo>
                      <a:pt x="3968" y="528"/>
                      <a:pt x="4320" y="464"/>
                      <a:pt x="4344" y="528"/>
                    </a:cubicBezTo>
                    <a:cubicBezTo>
                      <a:pt x="4368" y="592"/>
                      <a:pt x="4024" y="832"/>
                      <a:pt x="4056" y="864"/>
                    </a:cubicBezTo>
                    <a:cubicBezTo>
                      <a:pt x="4088" y="896"/>
                      <a:pt x="4456" y="720"/>
                      <a:pt x="4536" y="720"/>
                    </a:cubicBezTo>
                    <a:cubicBezTo>
                      <a:pt x="4616" y="720"/>
                      <a:pt x="4536" y="816"/>
                      <a:pt x="4536" y="864"/>
                    </a:cubicBezTo>
                    <a:cubicBezTo>
                      <a:pt x="4536" y="912"/>
                      <a:pt x="4488" y="952"/>
                      <a:pt x="4536" y="1008"/>
                    </a:cubicBezTo>
                    <a:cubicBezTo>
                      <a:pt x="4584" y="1064"/>
                      <a:pt x="4800" y="1144"/>
                      <a:pt x="4824" y="1200"/>
                    </a:cubicBezTo>
                    <a:cubicBezTo>
                      <a:pt x="4848" y="1256"/>
                      <a:pt x="4680" y="1272"/>
                      <a:pt x="4680" y="1344"/>
                    </a:cubicBezTo>
                    <a:cubicBezTo>
                      <a:pt x="4680" y="1416"/>
                      <a:pt x="4840" y="1584"/>
                      <a:pt x="4824" y="1632"/>
                    </a:cubicBezTo>
                    <a:cubicBezTo>
                      <a:pt x="4808" y="1680"/>
                      <a:pt x="4616" y="1576"/>
                      <a:pt x="4584" y="1632"/>
                    </a:cubicBezTo>
                    <a:cubicBezTo>
                      <a:pt x="4552" y="1688"/>
                      <a:pt x="4584" y="1864"/>
                      <a:pt x="4632" y="1968"/>
                    </a:cubicBezTo>
                    <a:cubicBezTo>
                      <a:pt x="4680" y="2072"/>
                      <a:pt x="4840" y="2184"/>
                      <a:pt x="4872" y="2256"/>
                    </a:cubicBezTo>
                    <a:cubicBezTo>
                      <a:pt x="4904" y="2328"/>
                      <a:pt x="4864" y="2384"/>
                      <a:pt x="4824" y="2400"/>
                    </a:cubicBezTo>
                    <a:cubicBezTo>
                      <a:pt x="4784" y="2416"/>
                      <a:pt x="4680" y="2328"/>
                      <a:pt x="4632" y="2352"/>
                    </a:cubicBezTo>
                    <a:cubicBezTo>
                      <a:pt x="4584" y="2376"/>
                      <a:pt x="4608" y="2520"/>
                      <a:pt x="4536" y="2544"/>
                    </a:cubicBezTo>
                    <a:cubicBezTo>
                      <a:pt x="4464" y="2568"/>
                      <a:pt x="4280" y="2488"/>
                      <a:pt x="4200" y="2496"/>
                    </a:cubicBezTo>
                    <a:cubicBezTo>
                      <a:pt x="4120" y="2504"/>
                      <a:pt x="4120" y="2592"/>
                      <a:pt x="4056" y="2592"/>
                    </a:cubicBezTo>
                    <a:cubicBezTo>
                      <a:pt x="3992" y="2592"/>
                      <a:pt x="3912" y="2480"/>
                      <a:pt x="3816" y="2496"/>
                    </a:cubicBezTo>
                    <a:cubicBezTo>
                      <a:pt x="3720" y="2512"/>
                      <a:pt x="3568" y="2688"/>
                      <a:pt x="3480" y="2688"/>
                    </a:cubicBezTo>
                    <a:cubicBezTo>
                      <a:pt x="3392" y="2688"/>
                      <a:pt x="3384" y="2488"/>
                      <a:pt x="3288" y="2496"/>
                    </a:cubicBezTo>
                    <a:cubicBezTo>
                      <a:pt x="3192" y="2504"/>
                      <a:pt x="2992" y="2728"/>
                      <a:pt x="2904" y="2736"/>
                    </a:cubicBezTo>
                    <a:cubicBezTo>
                      <a:pt x="2816" y="2744"/>
                      <a:pt x="2824" y="2544"/>
                      <a:pt x="2760" y="2544"/>
                    </a:cubicBezTo>
                    <a:cubicBezTo>
                      <a:pt x="2696" y="2544"/>
                      <a:pt x="2608" y="2744"/>
                      <a:pt x="2520" y="2736"/>
                    </a:cubicBezTo>
                    <a:cubicBezTo>
                      <a:pt x="2432" y="2728"/>
                      <a:pt x="2304" y="2504"/>
                      <a:pt x="2232" y="2496"/>
                    </a:cubicBezTo>
                    <a:cubicBezTo>
                      <a:pt x="2160" y="2488"/>
                      <a:pt x="2160" y="2680"/>
                      <a:pt x="2088" y="2688"/>
                    </a:cubicBezTo>
                    <a:cubicBezTo>
                      <a:pt x="2016" y="2696"/>
                      <a:pt x="1920" y="2552"/>
                      <a:pt x="1800" y="2544"/>
                    </a:cubicBezTo>
                    <a:cubicBezTo>
                      <a:pt x="1680" y="2536"/>
                      <a:pt x="1392" y="2672"/>
                      <a:pt x="1368" y="2640"/>
                    </a:cubicBezTo>
                    <a:cubicBezTo>
                      <a:pt x="1344" y="2608"/>
                      <a:pt x="1792" y="2368"/>
                      <a:pt x="1656" y="2352"/>
                    </a:cubicBezTo>
                    <a:cubicBezTo>
                      <a:pt x="1520" y="2336"/>
                      <a:pt x="816" y="2488"/>
                      <a:pt x="552" y="2544"/>
                    </a:cubicBezTo>
                    <a:cubicBezTo>
                      <a:pt x="288" y="2600"/>
                      <a:pt x="144" y="2696"/>
                      <a:pt x="72" y="2688"/>
                    </a:cubicBezTo>
                    <a:cubicBezTo>
                      <a:pt x="0" y="2680"/>
                      <a:pt x="80" y="2560"/>
                      <a:pt x="120" y="2496"/>
                    </a:cubicBezTo>
                    <a:cubicBezTo>
                      <a:pt x="160" y="2432"/>
                      <a:pt x="312" y="2384"/>
                      <a:pt x="312" y="2304"/>
                    </a:cubicBezTo>
                    <a:cubicBezTo>
                      <a:pt x="312" y="2224"/>
                      <a:pt x="144" y="2088"/>
                      <a:pt x="120" y="2016"/>
                    </a:cubicBezTo>
                    <a:cubicBezTo>
                      <a:pt x="96" y="1944"/>
                      <a:pt x="184" y="1936"/>
                      <a:pt x="168" y="1872"/>
                    </a:cubicBezTo>
                    <a:cubicBezTo>
                      <a:pt x="152" y="1808"/>
                      <a:pt x="16" y="1680"/>
                      <a:pt x="24" y="1632"/>
                    </a:cubicBezTo>
                    <a:cubicBezTo>
                      <a:pt x="32" y="1584"/>
                      <a:pt x="200" y="1624"/>
                      <a:pt x="216" y="1584"/>
                    </a:cubicBezTo>
                    <a:cubicBezTo>
                      <a:pt x="232" y="1544"/>
                      <a:pt x="88" y="1464"/>
                      <a:pt x="120" y="1392"/>
                    </a:cubicBezTo>
                    <a:cubicBezTo>
                      <a:pt x="152" y="1320"/>
                      <a:pt x="384" y="1248"/>
                      <a:pt x="408" y="1152"/>
                    </a:cubicBezTo>
                    <a:cubicBezTo>
                      <a:pt x="432" y="1056"/>
                      <a:pt x="264" y="872"/>
                      <a:pt x="264" y="816"/>
                    </a:cubicBezTo>
                    <a:cubicBezTo>
                      <a:pt x="264" y="760"/>
                      <a:pt x="344" y="832"/>
                      <a:pt x="408" y="816"/>
                    </a:cubicBezTo>
                    <a:cubicBezTo>
                      <a:pt x="472" y="800"/>
                      <a:pt x="616" y="776"/>
                      <a:pt x="648" y="720"/>
                    </a:cubicBezTo>
                    <a:cubicBezTo>
                      <a:pt x="680" y="664"/>
                      <a:pt x="568" y="512"/>
                      <a:pt x="600" y="480"/>
                    </a:cubicBezTo>
                    <a:cubicBezTo>
                      <a:pt x="632" y="448"/>
                      <a:pt x="792" y="496"/>
                      <a:pt x="840" y="528"/>
                    </a:cubicBezTo>
                    <a:cubicBezTo>
                      <a:pt x="888" y="560"/>
                      <a:pt x="816" y="688"/>
                      <a:pt x="888" y="672"/>
                    </a:cubicBezTo>
                    <a:close/>
                  </a:path>
                </a:pathLst>
              </a:custGeom>
              <a:solidFill>
                <a:srgbClr val="FFFF00">
                  <a:alpha val="65881"/>
                </a:srgbClr>
              </a:solidFill>
              <a:ln w="28575">
                <a:solidFill>
                  <a:srgbClr val="996633"/>
                </a:solidFill>
                <a:round/>
                <a:headEnd/>
                <a:tailEnd/>
              </a:ln>
            </p:spPr>
            <p:txBody>
              <a:bodyPr wrap="none" anchor="ctr"/>
              <a:lstStyle/>
              <a:p>
                <a:endParaRPr lang="ja-JP" altLang="en-US"/>
              </a:p>
            </p:txBody>
          </p:sp>
          <p:sp>
            <p:nvSpPr>
              <p:cNvPr id="27671" name="Oval 5"/>
              <p:cNvSpPr>
                <a:spLocks noChangeAspect="1" noChangeArrowheads="1"/>
              </p:cNvSpPr>
              <p:nvPr/>
            </p:nvSpPr>
            <p:spPr bwMode="auto">
              <a:xfrm rot="3016875">
                <a:off x="4257" y="2193"/>
                <a:ext cx="1050" cy="1095"/>
              </a:xfrm>
              <a:prstGeom prst="ellipse">
                <a:avLst/>
              </a:prstGeom>
              <a:gradFill rotWithShape="0">
                <a:gsLst>
                  <a:gs pos="0">
                    <a:schemeClr val="bg1">
                      <a:alpha val="65999"/>
                    </a:schemeClr>
                  </a:gs>
                  <a:gs pos="100000">
                    <a:srgbClr val="BDFFFC"/>
                  </a:gs>
                </a:gsLst>
                <a:path path="shape">
                  <a:fillToRect l="50000" t="50000" r="50000" b="50000"/>
                </a:path>
              </a:gradFill>
              <a:ln w="9525">
                <a:solidFill>
                  <a:schemeClr val="tx1"/>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HGS創英角ｺﾞｼｯｸUB" panose="020B0900000000000000" pitchFamily="50" charset="-128"/>
                  <a:ea typeface="HGS創英角ｺﾞｼｯｸUB" panose="020B0900000000000000" pitchFamily="50" charset="-128"/>
                </a:endParaRPr>
              </a:p>
            </p:txBody>
          </p:sp>
          <p:sp>
            <p:nvSpPr>
              <p:cNvPr id="27672" name="テキスト ボックス 53"/>
              <p:cNvSpPr txBox="1">
                <a:spLocks noChangeArrowheads="1"/>
              </p:cNvSpPr>
              <p:nvPr/>
            </p:nvSpPr>
            <p:spPr bwMode="auto">
              <a:xfrm>
                <a:off x="4229" y="2494"/>
                <a:ext cx="1089" cy="407"/>
              </a:xfrm>
              <a:prstGeom prst="rect">
                <a:avLst/>
              </a:prstGeom>
              <a:noFill/>
              <a:ln>
                <a:noFill/>
              </a:ln>
              <a:extLst>
                <a:ext uri="{909E8E84-426E-40DD-AFC4-6F175D3DCCD1}">
                  <a14:hiddenFill xmlns:a14="http://schemas.microsoft.com/office/drawing/2010/main">
                    <a:solidFill>
                      <a:srgbClr val="FFFFFF">
                        <a:alpha val="65881"/>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3600">
                    <a:ea typeface="HGP創英角ｺﾞｼｯｸUB" panose="020B0900000000000000" pitchFamily="50" charset="-128"/>
                  </a:rPr>
                  <a:t>(@</a:t>
                </a:r>
                <a:r>
                  <a:rPr lang="en-US" altLang="ja-JP" sz="3600" baseline="-25000">
                    <a:ea typeface="HGP創英角ｺﾞｼｯｸUB" panose="020B0900000000000000" pitchFamily="50" charset="-128"/>
                  </a:rPr>
                  <a:t>o</a:t>
                </a:r>
                <a:r>
                  <a:rPr lang="en-US" altLang="ja-JP" sz="3600">
                    <a:ea typeface="HGP創英角ｺﾞｼｯｸUB" panose="020B0900000000000000" pitchFamily="50" charset="-128"/>
                  </a:rPr>
                  <a:t>@)/</a:t>
                </a:r>
                <a:endParaRPr lang="ja-JP" altLang="en-US" sz="3600">
                  <a:ea typeface="HGP創英角ｺﾞｼｯｸUB" panose="020B0900000000000000" pitchFamily="50" charset="-128"/>
                </a:endParaRPr>
              </a:p>
            </p:txBody>
          </p:sp>
          <p:sp>
            <p:nvSpPr>
              <p:cNvPr id="27673" name="AutoShape 23"/>
              <p:cNvSpPr>
                <a:spLocks noChangeArrowheads="1"/>
              </p:cNvSpPr>
              <p:nvPr/>
            </p:nvSpPr>
            <p:spPr bwMode="auto">
              <a:xfrm>
                <a:off x="2653" y="2341"/>
                <a:ext cx="454" cy="499"/>
              </a:xfrm>
              <a:prstGeom prst="rightArrow">
                <a:avLst>
                  <a:gd name="adj1" fmla="val 49898"/>
                  <a:gd name="adj2" fmla="val 60134"/>
                </a:avLst>
              </a:prstGeom>
              <a:solidFill>
                <a:schemeClr val="tx1">
                  <a:alpha val="65881"/>
                </a:schemeClr>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grpSp>
        <p:sp>
          <p:nvSpPr>
            <p:cNvPr id="27668" name="Text Box 19"/>
            <p:cNvSpPr txBox="1">
              <a:spLocks noChangeArrowheads="1"/>
            </p:cNvSpPr>
            <p:nvPr/>
          </p:nvSpPr>
          <p:spPr bwMode="auto">
            <a:xfrm>
              <a:off x="6719888" y="3649663"/>
              <a:ext cx="1017587" cy="369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ea typeface="HGP創英角ｺﾞｼｯｸUB" panose="020B0900000000000000" pitchFamily="50" charset="-128"/>
                </a:rPr>
                <a:t>Nucleus</a:t>
              </a:r>
              <a:endParaRPr lang="ja-JP" altLang="en-US">
                <a:ea typeface="HGP創英角ｺﾞｼｯｸUB" panose="020B0900000000000000" pitchFamily="50" charset="-128"/>
              </a:endParaRPr>
            </a:p>
          </p:txBody>
        </p:sp>
      </p:grpSp>
      <p:grpSp>
        <p:nvGrpSpPr>
          <p:cNvPr id="7" name="グループ化 6"/>
          <p:cNvGrpSpPr>
            <a:grpSpLocks/>
          </p:cNvGrpSpPr>
          <p:nvPr/>
        </p:nvGrpSpPr>
        <p:grpSpPr bwMode="auto">
          <a:xfrm>
            <a:off x="250825" y="2744788"/>
            <a:ext cx="3940175" cy="3854450"/>
            <a:chOff x="250825" y="2745579"/>
            <a:chExt cx="3940175" cy="3854450"/>
          </a:xfrm>
        </p:grpSpPr>
        <p:grpSp>
          <p:nvGrpSpPr>
            <p:cNvPr id="27658" name="Group 21"/>
            <p:cNvGrpSpPr>
              <a:grpSpLocks/>
            </p:cNvGrpSpPr>
            <p:nvPr/>
          </p:nvGrpSpPr>
          <p:grpSpPr bwMode="auto">
            <a:xfrm>
              <a:off x="250825" y="2745579"/>
              <a:ext cx="3940175" cy="3162300"/>
              <a:chOff x="217" y="1574"/>
              <a:chExt cx="2482" cy="1992"/>
            </a:xfrm>
          </p:grpSpPr>
          <p:grpSp>
            <p:nvGrpSpPr>
              <p:cNvPr id="27660" name="Group 18"/>
              <p:cNvGrpSpPr>
                <a:grpSpLocks/>
              </p:cNvGrpSpPr>
              <p:nvPr/>
            </p:nvGrpSpPr>
            <p:grpSpPr bwMode="auto">
              <a:xfrm>
                <a:off x="217" y="1574"/>
                <a:ext cx="2482" cy="1992"/>
                <a:chOff x="217" y="1574"/>
                <a:chExt cx="2482" cy="1992"/>
              </a:xfrm>
            </p:grpSpPr>
            <p:pic>
              <p:nvPicPr>
                <p:cNvPr id="27662" name="Picture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6" y="2296"/>
                  <a:ext cx="655" cy="9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663" name="Freeform 4"/>
                <p:cNvSpPr>
                  <a:spLocks noChangeAspect="1"/>
                </p:cNvSpPr>
                <p:nvPr/>
              </p:nvSpPr>
              <p:spPr bwMode="auto">
                <a:xfrm>
                  <a:off x="217" y="1574"/>
                  <a:ext cx="2482" cy="1992"/>
                </a:xfrm>
                <a:custGeom>
                  <a:avLst/>
                  <a:gdLst>
                    <a:gd name="T0" fmla="*/ 1322 w 4904"/>
                    <a:gd name="T1" fmla="*/ 2575963 h 2744"/>
                    <a:gd name="T2" fmla="*/ 1322 w 4904"/>
                    <a:gd name="T3" fmla="*/ 2575963 h 2744"/>
                    <a:gd name="T4" fmla="*/ 1322 w 4904"/>
                    <a:gd name="T5" fmla="*/ 2575963 h 2744"/>
                    <a:gd name="T6" fmla="*/ 1322 w 4904"/>
                    <a:gd name="T7" fmla="*/ 2575963 h 2744"/>
                    <a:gd name="T8" fmla="*/ 1322 w 4904"/>
                    <a:gd name="T9" fmla="*/ 2575963 h 2744"/>
                    <a:gd name="T10" fmla="*/ 1322 w 4904"/>
                    <a:gd name="T11" fmla="*/ 2575963 h 2744"/>
                    <a:gd name="T12" fmla="*/ 1322 w 4904"/>
                    <a:gd name="T13" fmla="*/ 2575963 h 2744"/>
                    <a:gd name="T14" fmla="*/ 1322 w 4904"/>
                    <a:gd name="T15" fmla="*/ 2575963 h 2744"/>
                    <a:gd name="T16" fmla="*/ 1322 w 4904"/>
                    <a:gd name="T17" fmla="*/ 2575963 h 2744"/>
                    <a:gd name="T18" fmla="*/ 1322 w 4904"/>
                    <a:gd name="T19" fmla="*/ 2575963 h 2744"/>
                    <a:gd name="T20" fmla="*/ 1322 w 4904"/>
                    <a:gd name="T21" fmla="*/ 2575963 h 2744"/>
                    <a:gd name="T22" fmla="*/ 1322 w 4904"/>
                    <a:gd name="T23" fmla="*/ 2575963 h 2744"/>
                    <a:gd name="T24" fmla="*/ 1322 w 4904"/>
                    <a:gd name="T25" fmla="*/ 2575963 h 2744"/>
                    <a:gd name="T26" fmla="*/ 1322 w 4904"/>
                    <a:gd name="T27" fmla="*/ 2575963 h 2744"/>
                    <a:gd name="T28" fmla="*/ 1322 w 4904"/>
                    <a:gd name="T29" fmla="*/ 2575963 h 2744"/>
                    <a:gd name="T30" fmla="*/ 1322 w 4904"/>
                    <a:gd name="T31" fmla="*/ 2575963 h 2744"/>
                    <a:gd name="T32" fmla="*/ 1322 w 4904"/>
                    <a:gd name="T33" fmla="*/ 2575963 h 2744"/>
                    <a:gd name="T34" fmla="*/ 1322 w 4904"/>
                    <a:gd name="T35" fmla="*/ 2575963 h 2744"/>
                    <a:gd name="T36" fmla="*/ 1322 w 4904"/>
                    <a:gd name="T37" fmla="*/ 2575963 h 2744"/>
                    <a:gd name="T38" fmla="*/ 1322 w 4904"/>
                    <a:gd name="T39" fmla="*/ 2575963 h 2744"/>
                    <a:gd name="T40" fmla="*/ 1322 w 4904"/>
                    <a:gd name="T41" fmla="*/ 2575963 h 2744"/>
                    <a:gd name="T42" fmla="*/ 1322 w 4904"/>
                    <a:gd name="T43" fmla="*/ 2575963 h 2744"/>
                    <a:gd name="T44" fmla="*/ 1322 w 4904"/>
                    <a:gd name="T45" fmla="*/ 2575963 h 2744"/>
                    <a:gd name="T46" fmla="*/ 1322 w 4904"/>
                    <a:gd name="T47" fmla="*/ 2575963 h 2744"/>
                    <a:gd name="T48" fmla="*/ 1322 w 4904"/>
                    <a:gd name="T49" fmla="*/ 2575963 h 2744"/>
                    <a:gd name="T50" fmla="*/ 1322 w 4904"/>
                    <a:gd name="T51" fmla="*/ 2575963 h 2744"/>
                    <a:gd name="T52" fmla="*/ 1322 w 4904"/>
                    <a:gd name="T53" fmla="*/ 2575963 h 2744"/>
                    <a:gd name="T54" fmla="*/ 1322 w 4904"/>
                    <a:gd name="T55" fmla="*/ 2575963 h 2744"/>
                    <a:gd name="T56" fmla="*/ 1322 w 4904"/>
                    <a:gd name="T57" fmla="*/ 2575963 h 2744"/>
                    <a:gd name="T58" fmla="*/ 1322 w 4904"/>
                    <a:gd name="T59" fmla="*/ 2575963 h 2744"/>
                    <a:gd name="T60" fmla="*/ 1322 w 4904"/>
                    <a:gd name="T61" fmla="*/ 2575963 h 2744"/>
                    <a:gd name="T62" fmla="*/ 1322 w 4904"/>
                    <a:gd name="T63" fmla="*/ 2575963 h 2744"/>
                    <a:gd name="T64" fmla="*/ 1322 w 4904"/>
                    <a:gd name="T65" fmla="*/ 2575963 h 2744"/>
                    <a:gd name="T66" fmla="*/ 1322 w 4904"/>
                    <a:gd name="T67" fmla="*/ 2575963 h 2744"/>
                    <a:gd name="T68" fmla="*/ 1322 w 4904"/>
                    <a:gd name="T69" fmla="*/ 2575963 h 2744"/>
                    <a:gd name="T70" fmla="*/ 1322 w 4904"/>
                    <a:gd name="T71" fmla="*/ 2575963 h 2744"/>
                    <a:gd name="T72" fmla="*/ 1322 w 4904"/>
                    <a:gd name="T73" fmla="*/ 2575963 h 2744"/>
                    <a:gd name="T74" fmla="*/ 1322 w 4904"/>
                    <a:gd name="T75" fmla="*/ 2575963 h 2744"/>
                    <a:gd name="T76" fmla="*/ 1322 w 4904"/>
                    <a:gd name="T77" fmla="*/ 2575963 h 2744"/>
                    <a:gd name="T78" fmla="*/ 1322 w 4904"/>
                    <a:gd name="T79" fmla="*/ 2575963 h 2744"/>
                    <a:gd name="T80" fmla="*/ 1322 w 4904"/>
                    <a:gd name="T81" fmla="*/ 2575963 h 2744"/>
                    <a:gd name="T82" fmla="*/ 1322 w 4904"/>
                    <a:gd name="T83" fmla="*/ 2575963 h 2744"/>
                    <a:gd name="T84" fmla="*/ 1322 w 4904"/>
                    <a:gd name="T85" fmla="*/ 2575963 h 2744"/>
                    <a:gd name="T86" fmla="*/ 1322 w 4904"/>
                    <a:gd name="T87" fmla="*/ 2575963 h 2744"/>
                    <a:gd name="T88" fmla="*/ 1322 w 4904"/>
                    <a:gd name="T89" fmla="*/ 2575963 h 2744"/>
                    <a:gd name="T90" fmla="*/ 1322 w 4904"/>
                    <a:gd name="T91" fmla="*/ 2575963 h 2744"/>
                    <a:gd name="T92" fmla="*/ 1322 w 4904"/>
                    <a:gd name="T93" fmla="*/ 2575963 h 2744"/>
                    <a:gd name="T94" fmla="*/ 1322 w 4904"/>
                    <a:gd name="T95" fmla="*/ 2575963 h 2744"/>
                    <a:gd name="T96" fmla="*/ 1322 w 4904"/>
                    <a:gd name="T97" fmla="*/ 2575963 h 2744"/>
                    <a:gd name="T98" fmla="*/ 1322 w 4904"/>
                    <a:gd name="T99" fmla="*/ 2575963 h 2744"/>
                    <a:gd name="T100" fmla="*/ 1322 w 4904"/>
                    <a:gd name="T101" fmla="*/ 2575963 h 2744"/>
                    <a:gd name="T102" fmla="*/ 1322 w 4904"/>
                    <a:gd name="T103" fmla="*/ 2575963 h 2744"/>
                    <a:gd name="T104" fmla="*/ 1322 w 4904"/>
                    <a:gd name="T105" fmla="*/ 2575963 h 27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904"/>
                    <a:gd name="T160" fmla="*/ 0 h 2744"/>
                    <a:gd name="T161" fmla="*/ 4904 w 4904"/>
                    <a:gd name="T162" fmla="*/ 2744 h 274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904" h="2744">
                      <a:moveTo>
                        <a:pt x="888" y="672"/>
                      </a:moveTo>
                      <a:cubicBezTo>
                        <a:pt x="960" y="656"/>
                        <a:pt x="1064" y="512"/>
                        <a:pt x="1272" y="432"/>
                      </a:cubicBezTo>
                      <a:cubicBezTo>
                        <a:pt x="1480" y="352"/>
                        <a:pt x="1928" y="208"/>
                        <a:pt x="2136" y="192"/>
                      </a:cubicBezTo>
                      <a:cubicBezTo>
                        <a:pt x="2344" y="176"/>
                        <a:pt x="2432" y="360"/>
                        <a:pt x="2520" y="336"/>
                      </a:cubicBezTo>
                      <a:cubicBezTo>
                        <a:pt x="2608" y="312"/>
                        <a:pt x="2584" y="96"/>
                        <a:pt x="2664" y="48"/>
                      </a:cubicBezTo>
                      <a:cubicBezTo>
                        <a:pt x="2744" y="0"/>
                        <a:pt x="2952" y="8"/>
                        <a:pt x="3000" y="48"/>
                      </a:cubicBezTo>
                      <a:cubicBezTo>
                        <a:pt x="3048" y="88"/>
                        <a:pt x="2840" y="248"/>
                        <a:pt x="2952" y="288"/>
                      </a:cubicBezTo>
                      <a:cubicBezTo>
                        <a:pt x="3064" y="328"/>
                        <a:pt x="3496" y="296"/>
                        <a:pt x="3672" y="288"/>
                      </a:cubicBezTo>
                      <a:cubicBezTo>
                        <a:pt x="3848" y="280"/>
                        <a:pt x="3968" y="208"/>
                        <a:pt x="4008" y="240"/>
                      </a:cubicBezTo>
                      <a:cubicBezTo>
                        <a:pt x="4048" y="272"/>
                        <a:pt x="3856" y="432"/>
                        <a:pt x="3912" y="480"/>
                      </a:cubicBezTo>
                      <a:cubicBezTo>
                        <a:pt x="3968" y="528"/>
                        <a:pt x="4320" y="464"/>
                        <a:pt x="4344" y="528"/>
                      </a:cubicBezTo>
                      <a:cubicBezTo>
                        <a:pt x="4368" y="592"/>
                        <a:pt x="4024" y="832"/>
                        <a:pt x="4056" y="864"/>
                      </a:cubicBezTo>
                      <a:cubicBezTo>
                        <a:pt x="4088" y="896"/>
                        <a:pt x="4456" y="720"/>
                        <a:pt x="4536" y="720"/>
                      </a:cubicBezTo>
                      <a:cubicBezTo>
                        <a:pt x="4616" y="720"/>
                        <a:pt x="4536" y="816"/>
                        <a:pt x="4536" y="864"/>
                      </a:cubicBezTo>
                      <a:cubicBezTo>
                        <a:pt x="4536" y="912"/>
                        <a:pt x="4488" y="952"/>
                        <a:pt x="4536" y="1008"/>
                      </a:cubicBezTo>
                      <a:cubicBezTo>
                        <a:pt x="4584" y="1064"/>
                        <a:pt x="4800" y="1144"/>
                        <a:pt x="4824" y="1200"/>
                      </a:cubicBezTo>
                      <a:cubicBezTo>
                        <a:pt x="4848" y="1256"/>
                        <a:pt x="4680" y="1272"/>
                        <a:pt x="4680" y="1344"/>
                      </a:cubicBezTo>
                      <a:cubicBezTo>
                        <a:pt x="4680" y="1416"/>
                        <a:pt x="4840" y="1584"/>
                        <a:pt x="4824" y="1632"/>
                      </a:cubicBezTo>
                      <a:cubicBezTo>
                        <a:pt x="4808" y="1680"/>
                        <a:pt x="4616" y="1576"/>
                        <a:pt x="4584" y="1632"/>
                      </a:cubicBezTo>
                      <a:cubicBezTo>
                        <a:pt x="4552" y="1688"/>
                        <a:pt x="4584" y="1864"/>
                        <a:pt x="4632" y="1968"/>
                      </a:cubicBezTo>
                      <a:cubicBezTo>
                        <a:pt x="4680" y="2072"/>
                        <a:pt x="4840" y="2184"/>
                        <a:pt x="4872" y="2256"/>
                      </a:cubicBezTo>
                      <a:cubicBezTo>
                        <a:pt x="4904" y="2328"/>
                        <a:pt x="4864" y="2384"/>
                        <a:pt x="4824" y="2400"/>
                      </a:cubicBezTo>
                      <a:cubicBezTo>
                        <a:pt x="4784" y="2416"/>
                        <a:pt x="4680" y="2328"/>
                        <a:pt x="4632" y="2352"/>
                      </a:cubicBezTo>
                      <a:cubicBezTo>
                        <a:pt x="4584" y="2376"/>
                        <a:pt x="4608" y="2520"/>
                        <a:pt x="4536" y="2544"/>
                      </a:cubicBezTo>
                      <a:cubicBezTo>
                        <a:pt x="4464" y="2568"/>
                        <a:pt x="4280" y="2488"/>
                        <a:pt x="4200" y="2496"/>
                      </a:cubicBezTo>
                      <a:cubicBezTo>
                        <a:pt x="4120" y="2504"/>
                        <a:pt x="4120" y="2592"/>
                        <a:pt x="4056" y="2592"/>
                      </a:cubicBezTo>
                      <a:cubicBezTo>
                        <a:pt x="3992" y="2592"/>
                        <a:pt x="3912" y="2480"/>
                        <a:pt x="3816" y="2496"/>
                      </a:cubicBezTo>
                      <a:cubicBezTo>
                        <a:pt x="3720" y="2512"/>
                        <a:pt x="3568" y="2688"/>
                        <a:pt x="3480" y="2688"/>
                      </a:cubicBezTo>
                      <a:cubicBezTo>
                        <a:pt x="3392" y="2688"/>
                        <a:pt x="3384" y="2488"/>
                        <a:pt x="3288" y="2496"/>
                      </a:cubicBezTo>
                      <a:cubicBezTo>
                        <a:pt x="3192" y="2504"/>
                        <a:pt x="2992" y="2728"/>
                        <a:pt x="2904" y="2736"/>
                      </a:cubicBezTo>
                      <a:cubicBezTo>
                        <a:pt x="2816" y="2744"/>
                        <a:pt x="2824" y="2544"/>
                        <a:pt x="2760" y="2544"/>
                      </a:cubicBezTo>
                      <a:cubicBezTo>
                        <a:pt x="2696" y="2544"/>
                        <a:pt x="2608" y="2744"/>
                        <a:pt x="2520" y="2736"/>
                      </a:cubicBezTo>
                      <a:cubicBezTo>
                        <a:pt x="2432" y="2728"/>
                        <a:pt x="2304" y="2504"/>
                        <a:pt x="2232" y="2496"/>
                      </a:cubicBezTo>
                      <a:cubicBezTo>
                        <a:pt x="2160" y="2488"/>
                        <a:pt x="2160" y="2680"/>
                        <a:pt x="2088" y="2688"/>
                      </a:cubicBezTo>
                      <a:cubicBezTo>
                        <a:pt x="2016" y="2696"/>
                        <a:pt x="1920" y="2552"/>
                        <a:pt x="1800" y="2544"/>
                      </a:cubicBezTo>
                      <a:cubicBezTo>
                        <a:pt x="1680" y="2536"/>
                        <a:pt x="1392" y="2672"/>
                        <a:pt x="1368" y="2640"/>
                      </a:cubicBezTo>
                      <a:cubicBezTo>
                        <a:pt x="1344" y="2608"/>
                        <a:pt x="1792" y="2368"/>
                        <a:pt x="1656" y="2352"/>
                      </a:cubicBezTo>
                      <a:cubicBezTo>
                        <a:pt x="1520" y="2336"/>
                        <a:pt x="816" y="2488"/>
                        <a:pt x="552" y="2544"/>
                      </a:cubicBezTo>
                      <a:cubicBezTo>
                        <a:pt x="288" y="2600"/>
                        <a:pt x="144" y="2696"/>
                        <a:pt x="72" y="2688"/>
                      </a:cubicBezTo>
                      <a:cubicBezTo>
                        <a:pt x="0" y="2680"/>
                        <a:pt x="80" y="2560"/>
                        <a:pt x="120" y="2496"/>
                      </a:cubicBezTo>
                      <a:cubicBezTo>
                        <a:pt x="160" y="2432"/>
                        <a:pt x="312" y="2384"/>
                        <a:pt x="312" y="2304"/>
                      </a:cubicBezTo>
                      <a:cubicBezTo>
                        <a:pt x="312" y="2224"/>
                        <a:pt x="144" y="2088"/>
                        <a:pt x="120" y="2016"/>
                      </a:cubicBezTo>
                      <a:cubicBezTo>
                        <a:pt x="96" y="1944"/>
                        <a:pt x="184" y="1936"/>
                        <a:pt x="168" y="1872"/>
                      </a:cubicBezTo>
                      <a:cubicBezTo>
                        <a:pt x="152" y="1808"/>
                        <a:pt x="16" y="1680"/>
                        <a:pt x="24" y="1632"/>
                      </a:cubicBezTo>
                      <a:cubicBezTo>
                        <a:pt x="32" y="1584"/>
                        <a:pt x="200" y="1624"/>
                        <a:pt x="216" y="1584"/>
                      </a:cubicBezTo>
                      <a:cubicBezTo>
                        <a:pt x="232" y="1544"/>
                        <a:pt x="88" y="1464"/>
                        <a:pt x="120" y="1392"/>
                      </a:cubicBezTo>
                      <a:cubicBezTo>
                        <a:pt x="152" y="1320"/>
                        <a:pt x="384" y="1248"/>
                        <a:pt x="408" y="1152"/>
                      </a:cubicBezTo>
                      <a:cubicBezTo>
                        <a:pt x="432" y="1056"/>
                        <a:pt x="264" y="872"/>
                        <a:pt x="264" y="816"/>
                      </a:cubicBezTo>
                      <a:cubicBezTo>
                        <a:pt x="264" y="760"/>
                        <a:pt x="344" y="832"/>
                        <a:pt x="408" y="816"/>
                      </a:cubicBezTo>
                      <a:cubicBezTo>
                        <a:pt x="472" y="800"/>
                        <a:pt x="616" y="776"/>
                        <a:pt x="648" y="720"/>
                      </a:cubicBezTo>
                      <a:cubicBezTo>
                        <a:pt x="680" y="664"/>
                        <a:pt x="568" y="512"/>
                        <a:pt x="600" y="480"/>
                      </a:cubicBezTo>
                      <a:cubicBezTo>
                        <a:pt x="632" y="448"/>
                        <a:pt x="792" y="496"/>
                        <a:pt x="840" y="528"/>
                      </a:cubicBezTo>
                      <a:cubicBezTo>
                        <a:pt x="888" y="560"/>
                        <a:pt x="816" y="688"/>
                        <a:pt x="888" y="672"/>
                      </a:cubicBezTo>
                      <a:close/>
                    </a:path>
                  </a:pathLst>
                </a:custGeom>
                <a:solidFill>
                  <a:srgbClr val="595959">
                    <a:alpha val="70195"/>
                  </a:srgbClr>
                </a:solidFill>
                <a:ln w="28575">
                  <a:solidFill>
                    <a:srgbClr val="996633"/>
                  </a:solidFill>
                  <a:round/>
                  <a:headEnd/>
                  <a:tailEnd/>
                </a:ln>
              </p:spPr>
              <p:txBody>
                <a:bodyPr wrap="none" anchor="ctr"/>
                <a:lstStyle/>
                <a:p>
                  <a:endParaRPr lang="ja-JP" altLang="en-US"/>
                </a:p>
              </p:txBody>
            </p:sp>
            <p:sp>
              <p:nvSpPr>
                <p:cNvPr id="27664" name="Oval 5"/>
                <p:cNvSpPr>
                  <a:spLocks noChangeAspect="1" noChangeArrowheads="1"/>
                </p:cNvSpPr>
                <p:nvPr/>
              </p:nvSpPr>
              <p:spPr bwMode="auto">
                <a:xfrm rot="3016875">
                  <a:off x="1265" y="2215"/>
                  <a:ext cx="1067" cy="1101"/>
                </a:xfrm>
                <a:prstGeom prst="ellipse">
                  <a:avLst/>
                </a:prstGeom>
                <a:gradFill rotWithShape="0">
                  <a:gsLst>
                    <a:gs pos="0">
                      <a:schemeClr val="bg1"/>
                    </a:gs>
                    <a:gs pos="100000">
                      <a:srgbClr val="BDFFFC"/>
                    </a:gs>
                  </a:gsLst>
                  <a:path path="shape">
                    <a:fillToRect l="50000" t="50000" r="50000" b="50000"/>
                  </a:path>
                </a:gradFill>
                <a:ln w="9525">
                  <a:solidFill>
                    <a:schemeClr val="tx1"/>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HGS創英角ｺﾞｼｯｸUB" panose="020B0900000000000000" pitchFamily="50" charset="-128"/>
                    <a:ea typeface="HGS創英角ｺﾞｼｯｸUB" panose="020B0900000000000000" pitchFamily="50" charset="-128"/>
                  </a:endParaRPr>
                </a:p>
              </p:txBody>
            </p:sp>
            <p:sp>
              <p:nvSpPr>
                <p:cNvPr id="27665" name="テキスト ボックス 1"/>
                <p:cNvSpPr txBox="1">
                  <a:spLocks noChangeArrowheads="1"/>
                </p:cNvSpPr>
                <p:nvPr/>
              </p:nvSpPr>
              <p:spPr bwMode="auto">
                <a:xfrm>
                  <a:off x="1282" y="2597"/>
                  <a:ext cx="95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3600">
                      <a:ea typeface="HGP創英角ｺﾞｼｯｸUB" panose="020B0900000000000000" pitchFamily="50" charset="-128"/>
                    </a:rPr>
                    <a:t>(</a:t>
                  </a:r>
                  <a:r>
                    <a:rPr lang="ja-JP" altLang="en-US" sz="3600">
                      <a:ea typeface="HGP創英角ｺﾞｼｯｸUB" panose="020B0900000000000000" pitchFamily="50" charset="-128"/>
                    </a:rPr>
                    <a:t>ー</a:t>
                  </a:r>
                  <a:r>
                    <a:rPr lang="en-US" altLang="ja-JP" sz="3600">
                      <a:ea typeface="HGP創英角ｺﾞｼｯｸUB" panose="020B0900000000000000" pitchFamily="50" charset="-128"/>
                    </a:rPr>
                    <a:t>_</a:t>
                  </a:r>
                  <a:r>
                    <a:rPr lang="ja-JP" altLang="en-US" sz="3600">
                      <a:ea typeface="HGP創英角ｺﾞｼｯｸUB" panose="020B0900000000000000" pitchFamily="50" charset="-128"/>
                    </a:rPr>
                    <a:t>ー</a:t>
                  </a:r>
                  <a:r>
                    <a:rPr lang="en-US" altLang="ja-JP" sz="3600">
                      <a:ea typeface="HGP創英角ｺﾞｼｯｸUB" panose="020B0900000000000000" pitchFamily="50" charset="-128"/>
                    </a:rPr>
                    <a:t>)</a:t>
                  </a:r>
                  <a:endParaRPr lang="ja-JP" altLang="en-US" sz="3600">
                    <a:ea typeface="HGP創英角ｺﾞｼｯｸUB" panose="020B0900000000000000" pitchFamily="50" charset="-128"/>
                  </a:endParaRPr>
                </a:p>
              </p:txBody>
            </p:sp>
            <p:sp>
              <p:nvSpPr>
                <p:cNvPr id="27666" name="テキスト ボックス 51"/>
                <p:cNvSpPr txBox="1">
                  <a:spLocks noChangeArrowheads="1"/>
                </p:cNvSpPr>
                <p:nvPr/>
              </p:nvSpPr>
              <p:spPr bwMode="auto">
                <a:xfrm>
                  <a:off x="1629" y="2345"/>
                  <a:ext cx="63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2400">
                      <a:ea typeface="HGP創英角ｺﾞｼｯｸUB" panose="020B0900000000000000" pitchFamily="50" charset="-128"/>
                    </a:rPr>
                    <a:t>zZZ…</a:t>
                  </a:r>
                  <a:endParaRPr lang="ja-JP" altLang="en-US" sz="2400">
                    <a:ea typeface="HGP創英角ｺﾞｼｯｸUB" panose="020B0900000000000000" pitchFamily="50" charset="-128"/>
                  </a:endParaRPr>
                </a:p>
              </p:txBody>
            </p:sp>
          </p:grpSp>
          <p:sp>
            <p:nvSpPr>
              <p:cNvPr id="27661" name="Text Box 19"/>
              <p:cNvSpPr txBox="1">
                <a:spLocks noChangeArrowheads="1"/>
              </p:cNvSpPr>
              <p:nvPr/>
            </p:nvSpPr>
            <p:spPr bwMode="auto">
              <a:xfrm>
                <a:off x="1189" y="2003"/>
                <a:ext cx="641"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ea typeface="HGP創英角ｺﾞｼｯｸUB" panose="020B0900000000000000" pitchFamily="50" charset="-128"/>
                  </a:rPr>
                  <a:t>Nucleus</a:t>
                </a:r>
                <a:endParaRPr lang="ja-JP" altLang="en-US">
                  <a:ea typeface="HGP創英角ｺﾞｼｯｸUB" panose="020B0900000000000000" pitchFamily="50" charset="-128"/>
                </a:endParaRPr>
              </a:p>
            </p:txBody>
          </p:sp>
        </p:grpSp>
        <p:sp>
          <p:nvSpPr>
            <p:cNvPr id="27659" name="テキスト ボックス 2"/>
            <p:cNvSpPr txBox="1">
              <a:spLocks noChangeArrowheads="1"/>
            </p:cNvSpPr>
            <p:nvPr/>
          </p:nvSpPr>
          <p:spPr bwMode="auto">
            <a:xfrm>
              <a:off x="666640" y="5953698"/>
              <a:ext cx="313419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dirty="0" smtClean="0"/>
                <a:t>Cells </a:t>
              </a:r>
              <a:r>
                <a:rPr lang="en-US" altLang="ja-JP" dirty="0"/>
                <a:t>is sleeping to avoid </a:t>
              </a:r>
            </a:p>
            <a:p>
              <a:pPr eaLnBrk="1" hangingPunct="1"/>
              <a:r>
                <a:rPr lang="en-US" altLang="ja-JP" dirty="0"/>
                <a:t>an excess </a:t>
              </a:r>
              <a:r>
                <a:rPr lang="en-US" altLang="ja-JP" dirty="0" smtClean="0"/>
                <a:t>immune-response</a:t>
              </a:r>
              <a:endParaRPr lang="ja-JP" altLang="en-US" dirty="0"/>
            </a:p>
          </p:txBody>
        </p:sp>
      </p:grpSp>
      <p:grpSp>
        <p:nvGrpSpPr>
          <p:cNvPr id="6" name="グループ化 5"/>
          <p:cNvGrpSpPr>
            <a:grpSpLocks/>
          </p:cNvGrpSpPr>
          <p:nvPr/>
        </p:nvGrpSpPr>
        <p:grpSpPr bwMode="auto">
          <a:xfrm>
            <a:off x="6792913" y="5087938"/>
            <a:ext cx="2108200" cy="1651000"/>
            <a:chOff x="6792647" y="5088177"/>
            <a:chExt cx="2108269" cy="1650351"/>
          </a:xfrm>
        </p:grpSpPr>
        <p:sp>
          <p:nvSpPr>
            <p:cNvPr id="4" name="右矢印 3"/>
            <p:cNvSpPr/>
            <p:nvPr/>
          </p:nvSpPr>
          <p:spPr>
            <a:xfrm rot="3593005">
              <a:off x="7542938" y="5276128"/>
              <a:ext cx="810893" cy="434989"/>
            </a:xfrm>
            <a:prstGeom prst="right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27657" name="テキスト ボックス 23"/>
            <p:cNvSpPr txBox="1">
              <a:spLocks noChangeArrowheads="1"/>
            </p:cNvSpPr>
            <p:nvPr/>
          </p:nvSpPr>
          <p:spPr bwMode="auto">
            <a:xfrm>
              <a:off x="6792647" y="5815198"/>
              <a:ext cx="2108269"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b="1" dirty="0"/>
                <a:t>Protein synthesis</a:t>
              </a:r>
            </a:p>
            <a:p>
              <a:pPr eaLnBrk="1" hangingPunct="1"/>
              <a:r>
                <a:rPr lang="en-US" altLang="ja-JP" dirty="0"/>
                <a:t>i.e.   transcription </a:t>
              </a:r>
            </a:p>
            <a:p>
              <a:pPr eaLnBrk="1" hangingPunct="1"/>
              <a:r>
                <a:rPr lang="en-US" altLang="ja-JP" dirty="0"/>
                <a:t>        translation</a:t>
              </a:r>
              <a:endParaRPr lang="ja-JP" altLang="en-US" dirty="0"/>
            </a:p>
          </p:txBody>
        </p:sp>
      </p:grpSp>
    </p:spTree>
    <p:extLst>
      <p:ext uri="{BB962C8B-B14F-4D97-AF65-F5344CB8AC3E}">
        <p14:creationId xmlns:p14="http://schemas.microsoft.com/office/powerpoint/2010/main" val="323406462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nodeType="clickEffect">
                                  <p:stCondLst>
                                    <p:cond delay="0"/>
                                  </p:stCondLst>
                                  <p:childTnLst>
                                    <p:set>
                                      <p:cBhvr>
                                        <p:cTn id="11" dur="1" fill="hold">
                                          <p:stCondLst>
                                            <p:cond delay="0"/>
                                          </p:stCondLst>
                                        </p:cTn>
                                        <p:tgtEl>
                                          <p:spTgt spid="22544"/>
                                        </p:tgtEl>
                                        <p:attrNameLst>
                                          <p:attrName>style.visibility</p:attrName>
                                        </p:attrNameLst>
                                      </p:cBhvr>
                                      <p:to>
                                        <p:strVal val="visible"/>
                                      </p:to>
                                    </p:set>
                                    <p:animEffect transition="in" filter="fade">
                                      <p:cBhvr>
                                        <p:cTn id="12" dur="500"/>
                                        <p:tgtEl>
                                          <p:spTgt spid="2254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グループ化 14"/>
          <p:cNvGrpSpPr>
            <a:grpSpLocks noChangeAspect="1"/>
          </p:cNvGrpSpPr>
          <p:nvPr/>
        </p:nvGrpSpPr>
        <p:grpSpPr>
          <a:xfrm>
            <a:off x="3545109" y="530666"/>
            <a:ext cx="6144923" cy="2579687"/>
            <a:chOff x="266118" y="525380"/>
            <a:chExt cx="7948031" cy="3336646"/>
          </a:xfrm>
        </p:grpSpPr>
        <p:sp>
          <p:nvSpPr>
            <p:cNvPr id="3" name="テキスト ボックス 21"/>
            <p:cNvSpPr txBox="1">
              <a:spLocks noChangeArrowheads="1"/>
            </p:cNvSpPr>
            <p:nvPr/>
          </p:nvSpPr>
          <p:spPr bwMode="auto">
            <a:xfrm>
              <a:off x="1650289" y="525380"/>
              <a:ext cx="2592388" cy="358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ＭＳ Ｐゴシック" pitchFamily="50" charset="-128"/>
                </a:defRPr>
              </a:lvl1pPr>
              <a:lvl2pPr marL="742950" indent="-285750" eaLnBrk="0" hangingPunct="0">
                <a:defRPr kumimoji="1">
                  <a:solidFill>
                    <a:schemeClr val="tx1"/>
                  </a:solidFill>
                  <a:latin typeface="Arial" charset="0"/>
                  <a:ea typeface="ＭＳ Ｐゴシック" pitchFamily="50" charset="-128"/>
                </a:defRPr>
              </a:lvl2pPr>
              <a:lvl3pPr marL="1143000" indent="-228600" eaLnBrk="0" hangingPunct="0">
                <a:defRPr kumimoji="1">
                  <a:solidFill>
                    <a:schemeClr val="tx1"/>
                  </a:solidFill>
                  <a:latin typeface="Arial" charset="0"/>
                  <a:ea typeface="ＭＳ Ｐゴシック" pitchFamily="50" charset="-128"/>
                </a:defRPr>
              </a:lvl3pPr>
              <a:lvl4pPr marL="1600200" indent="-228600" eaLnBrk="0" hangingPunct="0">
                <a:defRPr kumimoji="1">
                  <a:solidFill>
                    <a:schemeClr val="tx1"/>
                  </a:solidFill>
                  <a:latin typeface="Arial" charset="0"/>
                  <a:ea typeface="ＭＳ Ｐゴシック" pitchFamily="50" charset="-128"/>
                </a:defRPr>
              </a:lvl4pPr>
              <a:lvl5pPr marL="2057400" indent="-228600" eaLnBrk="0" hangingPunct="0">
                <a:defRPr kumimoji="1">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pitchFamily="50" charset="-128"/>
                </a:defRPr>
              </a:lvl9pPr>
            </a:lstStyle>
            <a:p>
              <a:pPr eaLnBrk="1" hangingPunct="1">
                <a:defRPr/>
              </a:pP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N.T. vs </a:t>
              </a:r>
              <a:r>
                <a:rPr lang="en-US" altLang="ja-JP" sz="1200" dirty="0" smtClean="0">
                  <a:solidFill>
                    <a:srgbClr val="0033CC"/>
                  </a:solidFill>
                  <a:latin typeface="Arial Unicode MS" panose="020B0604020202020204" pitchFamily="50" charset="-128"/>
                  <a:ea typeface="Arial Unicode MS" panose="020B0604020202020204" pitchFamily="50" charset="-128"/>
                  <a:cs typeface="Arial Unicode MS" panose="020B0604020202020204" pitchFamily="50" charset="-128"/>
                </a:rPr>
                <a:t>MEND</a:t>
              </a:r>
            </a:p>
          </p:txBody>
        </p:sp>
        <p:sp>
          <p:nvSpPr>
            <p:cNvPr id="4" name="テキスト ボックス 22"/>
            <p:cNvSpPr txBox="1">
              <a:spLocks noChangeArrowheads="1"/>
            </p:cNvSpPr>
            <p:nvPr/>
          </p:nvSpPr>
          <p:spPr bwMode="auto">
            <a:xfrm>
              <a:off x="5045499" y="570225"/>
              <a:ext cx="3168650" cy="358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ＭＳ Ｐゴシック" pitchFamily="50" charset="-128"/>
                </a:defRPr>
              </a:lvl1pPr>
              <a:lvl2pPr marL="742950" indent="-285750" eaLnBrk="0" hangingPunct="0">
                <a:defRPr kumimoji="1">
                  <a:solidFill>
                    <a:schemeClr val="tx1"/>
                  </a:solidFill>
                  <a:latin typeface="Arial" charset="0"/>
                  <a:ea typeface="ＭＳ Ｐゴシック" pitchFamily="50" charset="-128"/>
                </a:defRPr>
              </a:lvl2pPr>
              <a:lvl3pPr marL="1143000" indent="-228600" eaLnBrk="0" hangingPunct="0">
                <a:defRPr kumimoji="1">
                  <a:solidFill>
                    <a:schemeClr val="tx1"/>
                  </a:solidFill>
                  <a:latin typeface="Arial" charset="0"/>
                  <a:ea typeface="ＭＳ Ｐゴシック" pitchFamily="50" charset="-128"/>
                </a:defRPr>
              </a:lvl3pPr>
              <a:lvl4pPr marL="1600200" indent="-228600" eaLnBrk="0" hangingPunct="0">
                <a:defRPr kumimoji="1">
                  <a:solidFill>
                    <a:schemeClr val="tx1"/>
                  </a:solidFill>
                  <a:latin typeface="Arial" charset="0"/>
                  <a:ea typeface="ＭＳ Ｐゴシック" pitchFamily="50" charset="-128"/>
                </a:defRPr>
              </a:lvl4pPr>
              <a:lvl5pPr marL="2057400" indent="-228600" eaLnBrk="0" hangingPunct="0">
                <a:defRPr kumimoji="1">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pitchFamily="50" charset="-128"/>
                </a:defRPr>
              </a:lvl9pPr>
            </a:lstStyle>
            <a:p>
              <a:pPr eaLnBrk="1" hangingPunct="1">
                <a:defRPr/>
              </a:pP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N.T. vs  </a:t>
              </a:r>
              <a:r>
                <a:rPr lang="en-US" altLang="ja-JP" sz="12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KALA-MEND</a:t>
              </a:r>
            </a:p>
          </p:txBody>
        </p:sp>
        <p:sp>
          <p:nvSpPr>
            <p:cNvPr id="5" name="テキスト ボックス 2"/>
            <p:cNvSpPr txBox="1">
              <a:spLocks noChangeArrowheads="1"/>
            </p:cNvSpPr>
            <p:nvPr/>
          </p:nvSpPr>
          <p:spPr bwMode="auto">
            <a:xfrm>
              <a:off x="1043732" y="3264892"/>
              <a:ext cx="2965449" cy="5971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ＭＳ Ｐゴシック" pitchFamily="50" charset="-128"/>
                </a:defRPr>
              </a:lvl1pPr>
              <a:lvl2pPr marL="742950" indent="-285750" eaLnBrk="0" hangingPunct="0">
                <a:defRPr kumimoji="1">
                  <a:solidFill>
                    <a:schemeClr val="tx1"/>
                  </a:solidFill>
                  <a:latin typeface="Arial" charset="0"/>
                  <a:ea typeface="ＭＳ Ｐゴシック" pitchFamily="50" charset="-128"/>
                </a:defRPr>
              </a:lvl2pPr>
              <a:lvl3pPr marL="1143000" indent="-228600" eaLnBrk="0" hangingPunct="0">
                <a:defRPr kumimoji="1">
                  <a:solidFill>
                    <a:schemeClr val="tx1"/>
                  </a:solidFill>
                  <a:latin typeface="Arial" charset="0"/>
                  <a:ea typeface="ＭＳ Ｐゴシック" pitchFamily="50" charset="-128"/>
                </a:defRPr>
              </a:lvl3pPr>
              <a:lvl4pPr marL="1600200" indent="-228600" eaLnBrk="0" hangingPunct="0">
                <a:defRPr kumimoji="1">
                  <a:solidFill>
                    <a:schemeClr val="tx1"/>
                  </a:solidFill>
                  <a:latin typeface="Arial" charset="0"/>
                  <a:ea typeface="ＭＳ Ｐゴシック" pitchFamily="50" charset="-128"/>
                </a:defRPr>
              </a:lvl4pPr>
              <a:lvl5pPr marL="2057400" indent="-228600" eaLnBrk="0" hangingPunct="0">
                <a:defRPr kumimoji="1">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pitchFamily="50" charset="-128"/>
                </a:defRPr>
              </a:lvl9pPr>
            </a:lstStyle>
            <a:p>
              <a:pPr eaLnBrk="1" hangingPunct="1">
                <a:defRPr/>
              </a:pPr>
              <a:r>
                <a:rPr lang="en-US" altLang="ja-JP" sz="1200" smtClean="0">
                  <a:latin typeface="Arial Unicode MS" panose="020B0604020202020204" pitchFamily="50" charset="-128"/>
                  <a:ea typeface="Arial Unicode MS" panose="020B0604020202020204" pitchFamily="50" charset="-128"/>
                  <a:cs typeface="Arial Unicode MS" panose="020B0604020202020204" pitchFamily="50" charset="-128"/>
                </a:rPr>
                <a:t>mRNA expression in non-treated cells (Log</a:t>
              </a:r>
              <a:r>
                <a:rPr lang="en-US" altLang="ja-JP" sz="1200" baseline="-25000" smtClean="0">
                  <a:latin typeface="Arial Unicode MS" panose="020B0604020202020204" pitchFamily="50" charset="-128"/>
                  <a:ea typeface="Arial Unicode MS" panose="020B0604020202020204" pitchFamily="50" charset="-128"/>
                  <a:cs typeface="Arial Unicode MS" panose="020B0604020202020204" pitchFamily="50" charset="-128"/>
                </a:rPr>
                <a:t>2</a:t>
              </a:r>
              <a:r>
                <a:rPr lang="en-US" altLang="ja-JP" sz="1200" smtClean="0">
                  <a:latin typeface="Arial Unicode MS" panose="020B0604020202020204" pitchFamily="50" charset="-128"/>
                  <a:ea typeface="Arial Unicode MS" panose="020B0604020202020204" pitchFamily="50" charset="-128"/>
                  <a:cs typeface="Arial Unicode MS" panose="020B0604020202020204" pitchFamily="50" charset="-128"/>
                </a:rPr>
                <a:t>Raw)</a:t>
              </a:r>
            </a:p>
          </p:txBody>
        </p:sp>
        <p:grpSp>
          <p:nvGrpSpPr>
            <p:cNvPr id="6" name="グループ化 3"/>
            <p:cNvGrpSpPr>
              <a:grpSpLocks/>
            </p:cNvGrpSpPr>
            <p:nvPr/>
          </p:nvGrpSpPr>
          <p:grpSpPr bwMode="auto">
            <a:xfrm>
              <a:off x="1085007" y="897930"/>
              <a:ext cx="2547938" cy="2432050"/>
              <a:chOff x="1444625" y="1114425"/>
              <a:chExt cx="2547938" cy="2184400"/>
            </a:xfrm>
          </p:grpSpPr>
          <p:pic>
            <p:nvPicPr>
              <p:cNvPr id="7"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l="4099" b="13779"/>
              <a:stretch>
                <a:fillRect/>
              </a:stretch>
            </p:blipFill>
            <p:spPr bwMode="auto">
              <a:xfrm>
                <a:off x="1444625" y="1114425"/>
                <a:ext cx="2547938" cy="218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8" name="直線コネクタ 7"/>
              <p:cNvCxnSpPr/>
              <p:nvPr/>
            </p:nvCxnSpPr>
            <p:spPr>
              <a:xfrm rot="5400000" flipH="1" flipV="1">
                <a:off x="1737454" y="977113"/>
                <a:ext cx="2043241" cy="23749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 name="グループ化 4"/>
            <p:cNvGrpSpPr>
              <a:grpSpLocks/>
            </p:cNvGrpSpPr>
            <p:nvPr/>
          </p:nvGrpSpPr>
          <p:grpSpPr bwMode="auto">
            <a:xfrm>
              <a:off x="4712445" y="897930"/>
              <a:ext cx="2541587" cy="2432050"/>
              <a:chOff x="5054600" y="1114425"/>
              <a:chExt cx="2541588" cy="2184400"/>
            </a:xfrm>
          </p:grpSpPr>
          <p:pic>
            <p:nvPicPr>
              <p:cNvPr id="10"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l="4327" b="13779"/>
              <a:stretch>
                <a:fillRect/>
              </a:stretch>
            </p:blipFill>
            <p:spPr bwMode="auto">
              <a:xfrm>
                <a:off x="5054600" y="1114425"/>
                <a:ext cx="2541588" cy="218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1" name="直線コネクタ 10"/>
              <p:cNvCxnSpPr/>
              <p:nvPr/>
            </p:nvCxnSpPr>
            <p:spPr>
              <a:xfrm rot="5400000" flipH="1" flipV="1">
                <a:off x="5387117" y="977112"/>
                <a:ext cx="2043241" cy="237490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 name="テキスト ボックス 2"/>
            <p:cNvSpPr txBox="1">
              <a:spLocks noChangeArrowheads="1"/>
            </p:cNvSpPr>
            <p:nvPr/>
          </p:nvSpPr>
          <p:spPr bwMode="auto">
            <a:xfrm>
              <a:off x="4644182" y="3264894"/>
              <a:ext cx="2965449" cy="5971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ＭＳ Ｐゴシック" pitchFamily="50" charset="-128"/>
                </a:defRPr>
              </a:lvl1pPr>
              <a:lvl2pPr marL="742950" indent="-285750" eaLnBrk="0" hangingPunct="0">
                <a:defRPr kumimoji="1">
                  <a:solidFill>
                    <a:schemeClr val="tx1"/>
                  </a:solidFill>
                  <a:latin typeface="Arial" charset="0"/>
                  <a:ea typeface="ＭＳ Ｐゴシック" pitchFamily="50" charset="-128"/>
                </a:defRPr>
              </a:lvl2pPr>
              <a:lvl3pPr marL="1143000" indent="-228600" eaLnBrk="0" hangingPunct="0">
                <a:defRPr kumimoji="1">
                  <a:solidFill>
                    <a:schemeClr val="tx1"/>
                  </a:solidFill>
                  <a:latin typeface="Arial" charset="0"/>
                  <a:ea typeface="ＭＳ Ｐゴシック" pitchFamily="50" charset="-128"/>
                </a:defRPr>
              </a:lvl3pPr>
              <a:lvl4pPr marL="1600200" indent="-228600" eaLnBrk="0" hangingPunct="0">
                <a:defRPr kumimoji="1">
                  <a:solidFill>
                    <a:schemeClr val="tx1"/>
                  </a:solidFill>
                  <a:latin typeface="Arial" charset="0"/>
                  <a:ea typeface="ＭＳ Ｐゴシック" pitchFamily="50" charset="-128"/>
                </a:defRPr>
              </a:lvl4pPr>
              <a:lvl5pPr marL="2057400" indent="-228600" eaLnBrk="0" hangingPunct="0">
                <a:defRPr kumimoji="1">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pitchFamily="50" charset="-128"/>
                </a:defRPr>
              </a:lvl9pPr>
            </a:lstStyle>
            <a:p>
              <a:pPr eaLnBrk="1" hangingPunct="1">
                <a:defRPr/>
              </a:pP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mRNA expression in non-treated cells (Log</a:t>
              </a:r>
              <a:r>
                <a:rPr lang="en-US" altLang="ja-JP" sz="1200"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2</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Raw)</a:t>
              </a:r>
            </a:p>
          </p:txBody>
        </p:sp>
        <p:sp>
          <p:nvSpPr>
            <p:cNvPr id="13" name="テキスト ボックス 11"/>
            <p:cNvSpPr txBox="1">
              <a:spLocks noChangeArrowheads="1"/>
            </p:cNvSpPr>
            <p:nvPr/>
          </p:nvSpPr>
          <p:spPr bwMode="auto">
            <a:xfrm rot="16200000">
              <a:off x="2785220" y="1666161"/>
              <a:ext cx="2781300" cy="835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ＭＳ Ｐゴシック" pitchFamily="50" charset="-128"/>
                </a:defRPr>
              </a:lvl1pPr>
              <a:lvl2pPr marL="742950" indent="-285750" eaLnBrk="0" hangingPunct="0">
                <a:defRPr kumimoji="1">
                  <a:solidFill>
                    <a:schemeClr val="tx1"/>
                  </a:solidFill>
                  <a:latin typeface="Arial" charset="0"/>
                  <a:ea typeface="ＭＳ Ｐゴシック" pitchFamily="50" charset="-128"/>
                </a:defRPr>
              </a:lvl2pPr>
              <a:lvl3pPr marL="1143000" indent="-228600" eaLnBrk="0" hangingPunct="0">
                <a:defRPr kumimoji="1">
                  <a:solidFill>
                    <a:schemeClr val="tx1"/>
                  </a:solidFill>
                  <a:latin typeface="Arial" charset="0"/>
                  <a:ea typeface="ＭＳ Ｐゴシック" pitchFamily="50" charset="-128"/>
                </a:defRPr>
              </a:lvl3pPr>
              <a:lvl4pPr marL="1600200" indent="-228600" eaLnBrk="0" hangingPunct="0">
                <a:defRPr kumimoji="1">
                  <a:solidFill>
                    <a:schemeClr val="tx1"/>
                  </a:solidFill>
                  <a:latin typeface="Arial" charset="0"/>
                  <a:ea typeface="ＭＳ Ｐゴシック" pitchFamily="50" charset="-128"/>
                </a:defRPr>
              </a:lvl4pPr>
              <a:lvl5pPr marL="2057400" indent="-228600" eaLnBrk="0" hangingPunct="0">
                <a:defRPr kumimoji="1">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pitchFamily="50" charset="-128"/>
                </a:defRPr>
              </a:lvl9pPr>
            </a:lstStyle>
            <a:p>
              <a:pPr algn="ctr" eaLnBrk="1" hangingPunct="1">
                <a:defRPr/>
              </a:pP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mRNA expression </a:t>
              </a:r>
            </a:p>
            <a:p>
              <a:pPr algn="ctr" eaLnBrk="1" hangingPunct="1">
                <a:defRPr/>
              </a:pP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in transfected cells </a:t>
              </a:r>
            </a:p>
            <a:p>
              <a:pPr algn="ctr" eaLnBrk="1" hangingPunct="1">
                <a:defRPr/>
              </a:pP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2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 KALA-MEND </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(Log</a:t>
              </a:r>
              <a:r>
                <a:rPr lang="ja-JP" altLang="en-US" sz="1200"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２</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Raw)</a:t>
              </a:r>
            </a:p>
          </p:txBody>
        </p:sp>
        <p:sp>
          <p:nvSpPr>
            <p:cNvPr id="14" name="テキスト ボックス 11"/>
            <p:cNvSpPr txBox="1">
              <a:spLocks noChangeArrowheads="1"/>
            </p:cNvSpPr>
            <p:nvPr/>
          </p:nvSpPr>
          <p:spPr bwMode="auto">
            <a:xfrm rot="16200000">
              <a:off x="-538266" y="1655889"/>
              <a:ext cx="2444751" cy="835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ＭＳ Ｐゴシック" pitchFamily="50" charset="-128"/>
                </a:defRPr>
              </a:lvl1pPr>
              <a:lvl2pPr marL="742950" indent="-285750" eaLnBrk="0" hangingPunct="0">
                <a:defRPr kumimoji="1">
                  <a:solidFill>
                    <a:schemeClr val="tx1"/>
                  </a:solidFill>
                  <a:latin typeface="Arial" charset="0"/>
                  <a:ea typeface="ＭＳ Ｐゴシック" pitchFamily="50" charset="-128"/>
                </a:defRPr>
              </a:lvl2pPr>
              <a:lvl3pPr marL="1143000" indent="-228600" eaLnBrk="0" hangingPunct="0">
                <a:defRPr kumimoji="1">
                  <a:solidFill>
                    <a:schemeClr val="tx1"/>
                  </a:solidFill>
                  <a:latin typeface="Arial" charset="0"/>
                  <a:ea typeface="ＭＳ Ｐゴシック" pitchFamily="50" charset="-128"/>
                </a:defRPr>
              </a:lvl3pPr>
              <a:lvl4pPr marL="1600200" indent="-228600" eaLnBrk="0" hangingPunct="0">
                <a:defRPr kumimoji="1">
                  <a:solidFill>
                    <a:schemeClr val="tx1"/>
                  </a:solidFill>
                  <a:latin typeface="Arial" charset="0"/>
                  <a:ea typeface="ＭＳ Ｐゴシック" pitchFamily="50" charset="-128"/>
                </a:defRPr>
              </a:lvl4pPr>
              <a:lvl5pPr marL="2057400" indent="-228600" eaLnBrk="0" hangingPunct="0">
                <a:defRPr kumimoji="1">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pitchFamily="50" charset="-128"/>
                </a:defRPr>
              </a:lvl9pPr>
            </a:lstStyle>
            <a:p>
              <a:pPr algn="ctr" eaLnBrk="1" hangingPunct="1">
                <a:defRPr/>
              </a:pP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mRNA expression </a:t>
              </a:r>
            </a:p>
            <a:p>
              <a:pPr algn="ctr" eaLnBrk="1" hangingPunct="1">
                <a:defRPr/>
              </a:pP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in transfected cells </a:t>
              </a:r>
            </a:p>
            <a:p>
              <a:pPr algn="ctr" eaLnBrk="1" hangingPunct="1">
                <a:defRPr/>
              </a:pP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2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MEND</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(Log</a:t>
              </a:r>
              <a:r>
                <a:rPr lang="ja-JP" altLang="en-US" sz="1200" baseline="-25000" dirty="0" smtClean="0">
                  <a:latin typeface="Arial Unicode MS" panose="020B0604020202020204" pitchFamily="50" charset="-128"/>
                  <a:ea typeface="Arial Unicode MS" panose="020B0604020202020204" pitchFamily="50" charset="-128"/>
                  <a:cs typeface="Arial Unicode MS" panose="020B0604020202020204" pitchFamily="50" charset="-128"/>
                </a:rPr>
                <a:t>２</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Raw)</a:t>
              </a:r>
            </a:p>
          </p:txBody>
        </p:sp>
      </p:grpSp>
      <p:grpSp>
        <p:nvGrpSpPr>
          <p:cNvPr id="19463" name="グループ化 19462"/>
          <p:cNvGrpSpPr/>
          <p:nvPr/>
        </p:nvGrpSpPr>
        <p:grpSpPr>
          <a:xfrm>
            <a:off x="179512" y="3645024"/>
            <a:ext cx="4619946" cy="2317153"/>
            <a:chOff x="179512" y="3850994"/>
            <a:chExt cx="4619946" cy="2317153"/>
          </a:xfrm>
        </p:grpSpPr>
        <p:grpSp>
          <p:nvGrpSpPr>
            <p:cNvPr id="16" name="グループ化 16"/>
            <p:cNvGrpSpPr>
              <a:grpSpLocks/>
            </p:cNvGrpSpPr>
            <p:nvPr/>
          </p:nvGrpSpPr>
          <p:grpSpPr bwMode="auto">
            <a:xfrm>
              <a:off x="179512" y="4553798"/>
              <a:ext cx="4619946" cy="1614349"/>
              <a:chOff x="1835696" y="836712"/>
              <a:chExt cx="5057053" cy="3240360"/>
            </a:xfrm>
          </p:grpSpPr>
          <p:grpSp>
            <p:nvGrpSpPr>
              <p:cNvPr id="17" name="グループ化 7"/>
              <p:cNvGrpSpPr>
                <a:grpSpLocks/>
              </p:cNvGrpSpPr>
              <p:nvPr/>
            </p:nvGrpSpPr>
            <p:grpSpPr bwMode="auto">
              <a:xfrm>
                <a:off x="1835696" y="836712"/>
                <a:ext cx="4968552" cy="3240360"/>
                <a:chOff x="3059832" y="1556792"/>
                <a:chExt cx="3456384" cy="2160240"/>
              </a:xfrm>
            </p:grpSpPr>
            <p:sp>
              <p:nvSpPr>
                <p:cNvPr id="21" name="円/楕円 20"/>
                <p:cNvSpPr/>
                <p:nvPr/>
              </p:nvSpPr>
              <p:spPr>
                <a:xfrm>
                  <a:off x="3059798" y="1556792"/>
                  <a:ext cx="2232369" cy="2160240"/>
                </a:xfrm>
                <a:prstGeom prst="ellipse">
                  <a:avLst/>
                </a:prstGeom>
                <a:solidFill>
                  <a:schemeClr val="accent3">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ja-JP" sz="1600">
                    <a:solidFill>
                      <a:srgbClr val="FFFF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 name="円/楕円 21"/>
                <p:cNvSpPr/>
                <p:nvPr/>
              </p:nvSpPr>
              <p:spPr>
                <a:xfrm>
                  <a:off x="4283846" y="1556792"/>
                  <a:ext cx="2232370" cy="2160240"/>
                </a:xfrm>
                <a:prstGeom prst="ellipse">
                  <a:avLst/>
                </a:prstGeom>
                <a:solidFill>
                  <a:schemeClr val="accent5">
                    <a:lumMod val="60000"/>
                    <a:lumOff val="4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ja-JP" sz="1600">
                    <a:solidFill>
                      <a:srgbClr val="FFFF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 name="円/楕円 22"/>
                <p:cNvSpPr/>
                <p:nvPr/>
              </p:nvSpPr>
              <p:spPr>
                <a:xfrm>
                  <a:off x="4283846" y="1556792"/>
                  <a:ext cx="2232370" cy="216024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ja-JP" sz="1600">
                    <a:solidFill>
                      <a:srgbClr val="FFFF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 name="円/楕円 23"/>
                <p:cNvSpPr/>
                <p:nvPr/>
              </p:nvSpPr>
              <p:spPr>
                <a:xfrm>
                  <a:off x="3059798" y="1556792"/>
                  <a:ext cx="2232369" cy="216024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ja-JP" sz="1600">
                    <a:solidFill>
                      <a:srgbClr val="FFFF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 name="フリーフォーム 24"/>
                <p:cNvSpPr/>
                <p:nvPr/>
              </p:nvSpPr>
              <p:spPr>
                <a:xfrm>
                  <a:off x="4287422" y="1730416"/>
                  <a:ext cx="1007128" cy="1809338"/>
                </a:xfrm>
                <a:custGeom>
                  <a:avLst/>
                  <a:gdLst>
                    <a:gd name="connsiteX0" fmla="*/ 500448 w 1007075"/>
                    <a:gd name="connsiteY0" fmla="*/ 0 h 1810265"/>
                    <a:gd name="connsiteX1" fmla="*/ 599302 w 1007075"/>
                    <a:gd name="connsiteY1" fmla="*/ 74140 h 1810265"/>
                    <a:gd name="connsiteX2" fmla="*/ 710513 w 1007075"/>
                    <a:gd name="connsiteY2" fmla="*/ 166816 h 1810265"/>
                    <a:gd name="connsiteX3" fmla="*/ 790832 w 1007075"/>
                    <a:gd name="connsiteY3" fmla="*/ 271849 h 1810265"/>
                    <a:gd name="connsiteX4" fmla="*/ 852616 w 1007075"/>
                    <a:gd name="connsiteY4" fmla="*/ 376881 h 1810265"/>
                    <a:gd name="connsiteX5" fmla="*/ 908221 w 1007075"/>
                    <a:gd name="connsiteY5" fmla="*/ 463378 h 1810265"/>
                    <a:gd name="connsiteX6" fmla="*/ 970005 w 1007075"/>
                    <a:gd name="connsiteY6" fmla="*/ 624016 h 1810265"/>
                    <a:gd name="connsiteX7" fmla="*/ 994719 w 1007075"/>
                    <a:gd name="connsiteY7" fmla="*/ 759940 h 1810265"/>
                    <a:gd name="connsiteX8" fmla="*/ 1007075 w 1007075"/>
                    <a:gd name="connsiteY8" fmla="*/ 908222 h 1810265"/>
                    <a:gd name="connsiteX9" fmla="*/ 1000897 w 1007075"/>
                    <a:gd name="connsiteY9" fmla="*/ 1031789 h 1810265"/>
                    <a:gd name="connsiteX10" fmla="*/ 982362 w 1007075"/>
                    <a:gd name="connsiteY10" fmla="*/ 1161535 h 1810265"/>
                    <a:gd name="connsiteX11" fmla="*/ 926756 w 1007075"/>
                    <a:gd name="connsiteY11" fmla="*/ 1303638 h 1810265"/>
                    <a:gd name="connsiteX12" fmla="*/ 877329 w 1007075"/>
                    <a:gd name="connsiteY12" fmla="*/ 1414849 h 1810265"/>
                    <a:gd name="connsiteX13" fmla="*/ 821724 w 1007075"/>
                    <a:gd name="connsiteY13" fmla="*/ 1507524 h 1810265"/>
                    <a:gd name="connsiteX14" fmla="*/ 735227 w 1007075"/>
                    <a:gd name="connsiteY14" fmla="*/ 1612557 h 1810265"/>
                    <a:gd name="connsiteX15" fmla="*/ 648729 w 1007075"/>
                    <a:gd name="connsiteY15" fmla="*/ 1692876 h 1810265"/>
                    <a:gd name="connsiteX16" fmla="*/ 556054 w 1007075"/>
                    <a:gd name="connsiteY16" fmla="*/ 1760838 h 1810265"/>
                    <a:gd name="connsiteX17" fmla="*/ 500448 w 1007075"/>
                    <a:gd name="connsiteY17" fmla="*/ 1810265 h 1810265"/>
                    <a:gd name="connsiteX18" fmla="*/ 438664 w 1007075"/>
                    <a:gd name="connsiteY18" fmla="*/ 1767016 h 1810265"/>
                    <a:gd name="connsiteX19" fmla="*/ 376881 w 1007075"/>
                    <a:gd name="connsiteY19" fmla="*/ 1717589 h 1810265"/>
                    <a:gd name="connsiteX20" fmla="*/ 278027 w 1007075"/>
                    <a:gd name="connsiteY20" fmla="*/ 1637270 h 1810265"/>
                    <a:gd name="connsiteX21" fmla="*/ 210064 w 1007075"/>
                    <a:gd name="connsiteY21" fmla="*/ 1544595 h 1810265"/>
                    <a:gd name="connsiteX22" fmla="*/ 160637 w 1007075"/>
                    <a:gd name="connsiteY22" fmla="*/ 1470454 h 1810265"/>
                    <a:gd name="connsiteX23" fmla="*/ 111210 w 1007075"/>
                    <a:gd name="connsiteY23" fmla="*/ 1377778 h 1810265"/>
                    <a:gd name="connsiteX24" fmla="*/ 67962 w 1007075"/>
                    <a:gd name="connsiteY24" fmla="*/ 1285103 h 1810265"/>
                    <a:gd name="connsiteX25" fmla="*/ 24713 w 1007075"/>
                    <a:gd name="connsiteY25" fmla="*/ 1161535 h 1810265"/>
                    <a:gd name="connsiteX26" fmla="*/ 0 w 1007075"/>
                    <a:gd name="connsiteY26" fmla="*/ 1025611 h 1810265"/>
                    <a:gd name="connsiteX27" fmla="*/ 0 w 1007075"/>
                    <a:gd name="connsiteY27" fmla="*/ 932935 h 1810265"/>
                    <a:gd name="connsiteX28" fmla="*/ 6178 w 1007075"/>
                    <a:gd name="connsiteY28" fmla="*/ 735227 h 1810265"/>
                    <a:gd name="connsiteX29" fmla="*/ 30891 w 1007075"/>
                    <a:gd name="connsiteY29" fmla="*/ 636373 h 1810265"/>
                    <a:gd name="connsiteX30" fmla="*/ 74140 w 1007075"/>
                    <a:gd name="connsiteY30" fmla="*/ 518984 h 1810265"/>
                    <a:gd name="connsiteX31" fmla="*/ 123567 w 1007075"/>
                    <a:gd name="connsiteY31" fmla="*/ 401595 h 1810265"/>
                    <a:gd name="connsiteX32" fmla="*/ 172994 w 1007075"/>
                    <a:gd name="connsiteY32" fmla="*/ 327454 h 1810265"/>
                    <a:gd name="connsiteX33" fmla="*/ 240956 w 1007075"/>
                    <a:gd name="connsiteY33" fmla="*/ 222422 h 1810265"/>
                    <a:gd name="connsiteX34" fmla="*/ 302740 w 1007075"/>
                    <a:gd name="connsiteY34" fmla="*/ 166816 h 1810265"/>
                    <a:gd name="connsiteX35" fmla="*/ 413951 w 1007075"/>
                    <a:gd name="connsiteY35" fmla="*/ 67962 h 1810265"/>
                    <a:gd name="connsiteX36" fmla="*/ 500448 w 1007075"/>
                    <a:gd name="connsiteY36" fmla="*/ 0 h 181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7075" h="1810265">
                      <a:moveTo>
                        <a:pt x="500448" y="0"/>
                      </a:moveTo>
                      <a:lnTo>
                        <a:pt x="599302" y="74140"/>
                      </a:lnTo>
                      <a:lnTo>
                        <a:pt x="710513" y="166816"/>
                      </a:lnTo>
                      <a:lnTo>
                        <a:pt x="790832" y="271849"/>
                      </a:lnTo>
                      <a:lnTo>
                        <a:pt x="852616" y="376881"/>
                      </a:lnTo>
                      <a:lnTo>
                        <a:pt x="908221" y="463378"/>
                      </a:lnTo>
                      <a:lnTo>
                        <a:pt x="970005" y="624016"/>
                      </a:lnTo>
                      <a:lnTo>
                        <a:pt x="994719" y="759940"/>
                      </a:lnTo>
                      <a:lnTo>
                        <a:pt x="1007075" y="908222"/>
                      </a:lnTo>
                      <a:lnTo>
                        <a:pt x="1000897" y="1031789"/>
                      </a:lnTo>
                      <a:lnTo>
                        <a:pt x="982362" y="1161535"/>
                      </a:lnTo>
                      <a:lnTo>
                        <a:pt x="926756" y="1303638"/>
                      </a:lnTo>
                      <a:lnTo>
                        <a:pt x="877329" y="1414849"/>
                      </a:lnTo>
                      <a:lnTo>
                        <a:pt x="821724" y="1507524"/>
                      </a:lnTo>
                      <a:lnTo>
                        <a:pt x="735227" y="1612557"/>
                      </a:lnTo>
                      <a:lnTo>
                        <a:pt x="648729" y="1692876"/>
                      </a:lnTo>
                      <a:lnTo>
                        <a:pt x="556054" y="1760838"/>
                      </a:lnTo>
                      <a:lnTo>
                        <a:pt x="500448" y="1810265"/>
                      </a:lnTo>
                      <a:lnTo>
                        <a:pt x="438664" y="1767016"/>
                      </a:lnTo>
                      <a:lnTo>
                        <a:pt x="376881" y="1717589"/>
                      </a:lnTo>
                      <a:lnTo>
                        <a:pt x="278027" y="1637270"/>
                      </a:lnTo>
                      <a:lnTo>
                        <a:pt x="210064" y="1544595"/>
                      </a:lnTo>
                      <a:lnTo>
                        <a:pt x="160637" y="1470454"/>
                      </a:lnTo>
                      <a:lnTo>
                        <a:pt x="111210" y="1377778"/>
                      </a:lnTo>
                      <a:lnTo>
                        <a:pt x="67962" y="1285103"/>
                      </a:lnTo>
                      <a:lnTo>
                        <a:pt x="24713" y="1161535"/>
                      </a:lnTo>
                      <a:lnTo>
                        <a:pt x="0" y="1025611"/>
                      </a:lnTo>
                      <a:lnTo>
                        <a:pt x="0" y="932935"/>
                      </a:lnTo>
                      <a:lnTo>
                        <a:pt x="6178" y="735227"/>
                      </a:lnTo>
                      <a:lnTo>
                        <a:pt x="30891" y="636373"/>
                      </a:lnTo>
                      <a:lnTo>
                        <a:pt x="74140" y="518984"/>
                      </a:lnTo>
                      <a:lnTo>
                        <a:pt x="123567" y="401595"/>
                      </a:lnTo>
                      <a:lnTo>
                        <a:pt x="172994" y="327454"/>
                      </a:lnTo>
                      <a:lnTo>
                        <a:pt x="240956" y="222422"/>
                      </a:lnTo>
                      <a:lnTo>
                        <a:pt x="302740" y="166816"/>
                      </a:lnTo>
                      <a:lnTo>
                        <a:pt x="413951" y="67962"/>
                      </a:lnTo>
                      <a:lnTo>
                        <a:pt x="500448" y="0"/>
                      </a:lnTo>
                      <a:close/>
                    </a:path>
                  </a:pathLst>
                </a:custGeom>
                <a:solidFill>
                  <a:srgbClr val="FFC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8" name="テキスト ボックス 12"/>
              <p:cNvSpPr txBox="1">
                <a:spLocks noChangeArrowheads="1"/>
              </p:cNvSpPr>
              <p:nvPr/>
            </p:nvSpPr>
            <p:spPr bwMode="auto">
              <a:xfrm>
                <a:off x="4818787" y="1707576"/>
                <a:ext cx="2073962" cy="1667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sz="16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KALA-modified </a:t>
                </a:r>
              </a:p>
              <a:p>
                <a:pPr algn="ctr" eaLnBrk="1" hangingPunct="1"/>
                <a:r>
                  <a:rPr lang="en-US" altLang="ja-JP" sz="16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MEND</a:t>
                </a:r>
                <a:endParaRPr lang="en-US" altLang="ja-JP" sz="16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gn="ctr" eaLnBrk="1" hangingPunct="1"/>
                <a:r>
                  <a:rPr lang="en-US" altLang="ja-JP" sz="16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6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1187</a:t>
                </a:r>
                <a:r>
                  <a:rPr lang="en-US" altLang="ja-JP" sz="16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 genes)</a:t>
                </a:r>
              </a:p>
            </p:txBody>
          </p:sp>
          <p:sp>
            <p:nvSpPr>
              <p:cNvPr id="19" name="テキスト ボックス 13"/>
              <p:cNvSpPr txBox="1">
                <a:spLocks noChangeArrowheads="1"/>
              </p:cNvSpPr>
              <p:nvPr/>
            </p:nvSpPr>
            <p:spPr bwMode="auto">
              <a:xfrm>
                <a:off x="1923336" y="1771558"/>
                <a:ext cx="1989089" cy="1667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sz="16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KALA-free</a:t>
                </a:r>
              </a:p>
              <a:p>
                <a:pPr algn="ctr" eaLnBrk="1" hangingPunct="1"/>
                <a:r>
                  <a:rPr lang="en-US" altLang="ja-JP" sz="16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6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MEND</a:t>
                </a:r>
                <a:endParaRPr lang="ja-JP" altLang="en-US" sz="16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gn="ctr" eaLnBrk="1" hangingPunct="1"/>
                <a:r>
                  <a:rPr lang="en-US" altLang="ja-JP" sz="16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600" b="1"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181</a:t>
                </a:r>
                <a:r>
                  <a:rPr lang="en-US" altLang="ja-JP" sz="16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 genes</a:t>
                </a:r>
                <a:r>
                  <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20" name="テキスト ボックス 14"/>
              <p:cNvSpPr txBox="1">
                <a:spLocks noChangeArrowheads="1"/>
              </p:cNvSpPr>
              <p:nvPr/>
            </p:nvSpPr>
            <p:spPr bwMode="auto">
              <a:xfrm>
                <a:off x="3437545" y="1707576"/>
                <a:ext cx="1727171" cy="1166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rPr>
                  <a:t>Common</a:t>
                </a:r>
              </a:p>
              <a:p>
                <a:pPr algn="ctr" eaLnBrk="1" hangingPunct="1"/>
                <a:r>
                  <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600" b="1" dirty="0">
                    <a:latin typeface="Arial Unicode MS" panose="020B0604020202020204" pitchFamily="50" charset="-128"/>
                    <a:ea typeface="Arial Unicode MS" panose="020B0604020202020204" pitchFamily="50" charset="-128"/>
                    <a:cs typeface="Arial Unicode MS" panose="020B0604020202020204" pitchFamily="50" charset="-128"/>
                  </a:rPr>
                  <a:t>275</a:t>
                </a:r>
                <a:r>
                  <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rPr>
                  <a:t> genes)</a:t>
                </a:r>
              </a:p>
            </p:txBody>
          </p:sp>
        </p:grpSp>
        <p:sp>
          <p:nvSpPr>
            <p:cNvPr id="26" name="テキスト ボックス 19"/>
            <p:cNvSpPr txBox="1">
              <a:spLocks noChangeArrowheads="1"/>
            </p:cNvSpPr>
            <p:nvPr/>
          </p:nvSpPr>
          <p:spPr bwMode="auto">
            <a:xfrm>
              <a:off x="437784" y="3850994"/>
              <a:ext cx="397881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Number of genes which varied </a:t>
              </a:r>
              <a:endPar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endParaRPr>
            </a:p>
            <a:p>
              <a:pPr eaLnBrk="1" hangingPunct="1"/>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&gt; </a:t>
              </a:r>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3 folds </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against </a:t>
              </a:r>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non-treated cells</a:t>
              </a:r>
              <a:endParaRPr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9464" name="グループ化 19463"/>
          <p:cNvGrpSpPr/>
          <p:nvPr/>
        </p:nvGrpSpPr>
        <p:grpSpPr>
          <a:xfrm>
            <a:off x="4799458" y="3340074"/>
            <a:ext cx="4277760" cy="3401294"/>
            <a:chOff x="4799458" y="3340074"/>
            <a:chExt cx="4277760" cy="3401294"/>
          </a:xfrm>
        </p:grpSpPr>
        <p:grpSp>
          <p:nvGrpSpPr>
            <p:cNvPr id="27" name="グループ化 1"/>
            <p:cNvGrpSpPr>
              <a:grpSpLocks/>
            </p:cNvGrpSpPr>
            <p:nvPr/>
          </p:nvGrpSpPr>
          <p:grpSpPr bwMode="auto">
            <a:xfrm>
              <a:off x="4875236" y="3680643"/>
              <a:ext cx="4089251" cy="2916709"/>
              <a:chOff x="-908380" y="433895"/>
              <a:chExt cx="9863468" cy="6757780"/>
            </a:xfrm>
          </p:grpSpPr>
          <p:pic>
            <p:nvPicPr>
              <p:cNvPr id="28" name="図 2"/>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30213" y="952500"/>
                <a:ext cx="8524875" cy="590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円/楕円 28"/>
              <p:cNvSpPr/>
              <p:nvPr/>
            </p:nvSpPr>
            <p:spPr>
              <a:xfrm>
                <a:off x="5581871" y="2563745"/>
                <a:ext cx="502642" cy="289521"/>
              </a:xfrm>
              <a:prstGeom prst="ellipse">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 name="円/楕円 29"/>
              <p:cNvSpPr/>
              <p:nvPr/>
            </p:nvSpPr>
            <p:spPr>
              <a:xfrm>
                <a:off x="5723813" y="3725424"/>
                <a:ext cx="434176" cy="280529"/>
              </a:xfrm>
              <a:prstGeom prst="ellipse">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 name="円/楕円 30"/>
              <p:cNvSpPr/>
              <p:nvPr/>
            </p:nvSpPr>
            <p:spPr>
              <a:xfrm>
                <a:off x="6658962" y="2781335"/>
                <a:ext cx="499303" cy="287722"/>
              </a:xfrm>
              <a:prstGeom prst="ellipse">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ja-JP">
                  <a:solidFill>
                    <a:srgbClr val="FFFF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 name="テキスト ボックス 12"/>
              <p:cNvSpPr txBox="1">
                <a:spLocks noChangeArrowheads="1"/>
              </p:cNvSpPr>
              <p:nvPr/>
            </p:nvSpPr>
            <p:spPr bwMode="auto">
              <a:xfrm>
                <a:off x="-908380" y="5266322"/>
                <a:ext cx="5598215" cy="1925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rPr>
                  <a:t>Arrows finally falls into</a:t>
                </a:r>
              </a:p>
              <a:p>
                <a:pPr eaLnBrk="1" hangingPunct="1"/>
                <a:r>
                  <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rPr>
                  <a:t>3 transcription </a:t>
                </a: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factors: </a:t>
                </a:r>
                <a:endPar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endParaRPr>
              </a:p>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STAT1, STAT2, NF-</a:t>
                </a:r>
                <a:r>
                  <a:rPr lang="en-US" altLang="ja-JP" sz="1600" i="1" dirty="0" smtClean="0">
                    <a:latin typeface="Arial Unicode MS" panose="020B0604020202020204" pitchFamily="50" charset="-128"/>
                    <a:ea typeface="Arial Unicode MS" panose="020B0604020202020204" pitchFamily="50" charset="-128"/>
                    <a:cs typeface="Arial Unicode MS" panose="020B0604020202020204" pitchFamily="50" charset="-128"/>
                  </a:rPr>
                  <a:t>k</a:t>
                </a: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B</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3" name="四角形吹き出し 32"/>
              <p:cNvSpPr/>
              <p:nvPr/>
            </p:nvSpPr>
            <p:spPr>
              <a:xfrm>
                <a:off x="2354993" y="952501"/>
                <a:ext cx="2157439" cy="891937"/>
              </a:xfrm>
              <a:prstGeom prst="wedgeRectCallout">
                <a:avLst>
                  <a:gd name="adj1" fmla="val 102294"/>
                  <a:gd name="adj2" fmla="val 140346"/>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dirty="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rPr>
                  <a:t>STAT1</a:t>
                </a:r>
              </a:p>
            </p:txBody>
          </p:sp>
          <p:sp>
            <p:nvSpPr>
              <p:cNvPr id="34" name="四角形吹き出し 33"/>
              <p:cNvSpPr/>
              <p:nvPr/>
            </p:nvSpPr>
            <p:spPr>
              <a:xfrm>
                <a:off x="6437212" y="433895"/>
                <a:ext cx="2310807" cy="869975"/>
              </a:xfrm>
              <a:prstGeom prst="wedgeRectCallout">
                <a:avLst>
                  <a:gd name="adj1" fmla="val -38837"/>
                  <a:gd name="adj2" fmla="val 185527"/>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dirty="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rPr>
                  <a:t>STAT2</a:t>
                </a:r>
              </a:p>
            </p:txBody>
          </p:sp>
          <p:sp>
            <p:nvSpPr>
              <p:cNvPr id="35" name="四角形吹き出し 34"/>
              <p:cNvSpPr/>
              <p:nvPr/>
            </p:nvSpPr>
            <p:spPr>
              <a:xfrm>
                <a:off x="6157989" y="6197241"/>
                <a:ext cx="2727695" cy="884252"/>
              </a:xfrm>
              <a:prstGeom prst="wedgeRectCallout">
                <a:avLst>
                  <a:gd name="adj1" fmla="val -54184"/>
                  <a:gd name="adj2" fmla="val -290896"/>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dirty="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rPr>
                  <a:t>NF-</a:t>
                </a:r>
                <a:r>
                  <a:rPr lang="en-US" altLang="ja-JP" i="1" dirty="0" err="1">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rPr>
                  <a:t>κ</a:t>
                </a:r>
                <a:r>
                  <a:rPr lang="en-US" altLang="ja-JP" dirty="0" err="1">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rPr>
                  <a:t>B</a:t>
                </a:r>
                <a:endParaRPr lang="en-US" altLang="ja-JP" dirty="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36" name="テキスト ボックス 12"/>
            <p:cNvSpPr txBox="1">
              <a:spLocks noChangeArrowheads="1"/>
            </p:cNvSpPr>
            <p:nvPr/>
          </p:nvSpPr>
          <p:spPr bwMode="auto">
            <a:xfrm>
              <a:off x="5052166" y="3431964"/>
              <a:ext cx="29531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2000" dirty="0" smtClean="0">
                  <a:latin typeface="Arial Unicode MS" panose="020B0604020202020204" pitchFamily="50" charset="-128"/>
                  <a:ea typeface="Arial Unicode MS" panose="020B0604020202020204" pitchFamily="50" charset="-128"/>
                  <a:cs typeface="Arial Unicode MS" panose="020B0604020202020204" pitchFamily="50" charset="-128"/>
                </a:rPr>
                <a:t>Pathway analysis</a:t>
              </a:r>
              <a:endParaRPr lang="ja-JP" altLang="en-US" sz="2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7" name="角丸四角形吹き出し 36"/>
            <p:cNvSpPr/>
            <p:nvPr/>
          </p:nvSpPr>
          <p:spPr>
            <a:xfrm>
              <a:off x="4799458" y="3340074"/>
              <a:ext cx="4277760" cy="3401294"/>
            </a:xfrm>
            <a:prstGeom prst="wedgeRoundRectCallout">
              <a:avLst>
                <a:gd name="adj1" fmla="val -54916"/>
                <a:gd name="adj2" fmla="val 11166"/>
                <a:gd name="adj3" fmla="val 16667"/>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9457" name="グループ化 19456"/>
          <p:cNvGrpSpPr/>
          <p:nvPr/>
        </p:nvGrpSpPr>
        <p:grpSpPr>
          <a:xfrm>
            <a:off x="1228349" y="1435596"/>
            <a:ext cx="1017501" cy="501485"/>
            <a:chOff x="1110165" y="1426032"/>
            <a:chExt cx="1502594" cy="671457"/>
          </a:xfrm>
        </p:grpSpPr>
        <p:sp>
          <p:nvSpPr>
            <p:cNvPr id="38" name="Freeform 3"/>
            <p:cNvSpPr>
              <a:spLocks noChangeAspect="1"/>
            </p:cNvSpPr>
            <p:nvPr/>
          </p:nvSpPr>
          <p:spPr bwMode="auto">
            <a:xfrm rot="20073495">
              <a:off x="1699384" y="1426032"/>
              <a:ext cx="612775" cy="500063"/>
            </a:xfrm>
            <a:custGeom>
              <a:avLst/>
              <a:gdLst>
                <a:gd name="T0" fmla="*/ 235 w 696"/>
                <a:gd name="T1" fmla="*/ 182 h 643"/>
                <a:gd name="T2" fmla="*/ 326 w 696"/>
                <a:gd name="T3" fmla="*/ 0 h 643"/>
                <a:gd name="T4" fmla="*/ 416 w 696"/>
                <a:gd name="T5" fmla="*/ 182 h 643"/>
                <a:gd name="T6" fmla="*/ 552 w 696"/>
                <a:gd name="T7" fmla="*/ 182 h 643"/>
                <a:gd name="T8" fmla="*/ 552 w 696"/>
                <a:gd name="T9" fmla="*/ 273 h 643"/>
                <a:gd name="T10" fmla="*/ 689 w 696"/>
                <a:gd name="T11" fmla="*/ 499 h 643"/>
                <a:gd name="T12" fmla="*/ 507 w 696"/>
                <a:gd name="T13" fmla="*/ 454 h 643"/>
                <a:gd name="T14" fmla="*/ 507 w 696"/>
                <a:gd name="T15" fmla="*/ 590 h 643"/>
                <a:gd name="T16" fmla="*/ 326 w 696"/>
                <a:gd name="T17" fmla="*/ 545 h 643"/>
                <a:gd name="T18" fmla="*/ 190 w 696"/>
                <a:gd name="T19" fmla="*/ 635 h 643"/>
                <a:gd name="T20" fmla="*/ 144 w 696"/>
                <a:gd name="T21" fmla="*/ 499 h 643"/>
                <a:gd name="T22" fmla="*/ 8 w 696"/>
                <a:gd name="T23" fmla="*/ 363 h 643"/>
                <a:gd name="T24" fmla="*/ 190 w 696"/>
                <a:gd name="T25" fmla="*/ 318 h 643"/>
                <a:gd name="T26" fmla="*/ 99 w 696"/>
                <a:gd name="T27" fmla="*/ 182 h 643"/>
                <a:gd name="T28" fmla="*/ 190 w 696"/>
                <a:gd name="T29" fmla="*/ 182 h 643"/>
                <a:gd name="T30" fmla="*/ 190 w 696"/>
                <a:gd name="T31" fmla="*/ 136 h 643"/>
                <a:gd name="T32" fmla="*/ 235 w 696"/>
                <a:gd name="T33" fmla="*/ 182 h 6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96" h="643">
                  <a:moveTo>
                    <a:pt x="235" y="182"/>
                  </a:moveTo>
                  <a:cubicBezTo>
                    <a:pt x="258" y="159"/>
                    <a:pt x="296" y="0"/>
                    <a:pt x="326" y="0"/>
                  </a:cubicBezTo>
                  <a:cubicBezTo>
                    <a:pt x="356" y="0"/>
                    <a:pt x="379" y="152"/>
                    <a:pt x="416" y="182"/>
                  </a:cubicBezTo>
                  <a:cubicBezTo>
                    <a:pt x="453" y="212"/>
                    <a:pt x="529" y="167"/>
                    <a:pt x="552" y="182"/>
                  </a:cubicBezTo>
                  <a:cubicBezTo>
                    <a:pt x="575" y="197"/>
                    <a:pt x="529" y="220"/>
                    <a:pt x="552" y="273"/>
                  </a:cubicBezTo>
                  <a:cubicBezTo>
                    <a:pt x="575" y="326"/>
                    <a:pt x="696" y="469"/>
                    <a:pt x="689" y="499"/>
                  </a:cubicBezTo>
                  <a:cubicBezTo>
                    <a:pt x="682" y="529"/>
                    <a:pt x="537" y="439"/>
                    <a:pt x="507" y="454"/>
                  </a:cubicBezTo>
                  <a:cubicBezTo>
                    <a:pt x="477" y="469"/>
                    <a:pt x="537" y="575"/>
                    <a:pt x="507" y="590"/>
                  </a:cubicBezTo>
                  <a:cubicBezTo>
                    <a:pt x="477" y="605"/>
                    <a:pt x="379" y="538"/>
                    <a:pt x="326" y="545"/>
                  </a:cubicBezTo>
                  <a:cubicBezTo>
                    <a:pt x="273" y="552"/>
                    <a:pt x="220" y="643"/>
                    <a:pt x="190" y="635"/>
                  </a:cubicBezTo>
                  <a:cubicBezTo>
                    <a:pt x="160" y="627"/>
                    <a:pt x="174" y="544"/>
                    <a:pt x="144" y="499"/>
                  </a:cubicBezTo>
                  <a:cubicBezTo>
                    <a:pt x="114" y="454"/>
                    <a:pt x="0" y="393"/>
                    <a:pt x="8" y="363"/>
                  </a:cubicBezTo>
                  <a:cubicBezTo>
                    <a:pt x="16" y="333"/>
                    <a:pt x="175" y="348"/>
                    <a:pt x="190" y="318"/>
                  </a:cubicBezTo>
                  <a:cubicBezTo>
                    <a:pt x="205" y="288"/>
                    <a:pt x="99" y="205"/>
                    <a:pt x="99" y="182"/>
                  </a:cubicBezTo>
                  <a:cubicBezTo>
                    <a:pt x="99" y="159"/>
                    <a:pt x="175" y="190"/>
                    <a:pt x="190" y="182"/>
                  </a:cubicBezTo>
                  <a:cubicBezTo>
                    <a:pt x="205" y="174"/>
                    <a:pt x="183" y="136"/>
                    <a:pt x="190" y="136"/>
                  </a:cubicBezTo>
                  <a:cubicBezTo>
                    <a:pt x="197" y="136"/>
                    <a:pt x="212" y="205"/>
                    <a:pt x="235" y="182"/>
                  </a:cubicBezTo>
                  <a:close/>
                </a:path>
              </a:pathLst>
            </a:custGeom>
            <a:gradFill rotWithShape="1">
              <a:gsLst>
                <a:gs pos="0">
                  <a:srgbClr val="FFFFCC"/>
                </a:gs>
                <a:gs pos="100000">
                  <a:srgbClr val="FFCC99"/>
                </a:gs>
              </a:gsLst>
              <a:path path="rect">
                <a:fillToRect l="50000" t="50000" r="50000" b="50000"/>
              </a:path>
            </a:gradFill>
            <a:ln w="3175" cmpd="sng">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9" name="Oval 4"/>
            <p:cNvSpPr>
              <a:spLocks noChangeAspect="1" noChangeArrowheads="1"/>
            </p:cNvSpPr>
            <p:nvPr/>
          </p:nvSpPr>
          <p:spPr bwMode="auto">
            <a:xfrm rot="20073495">
              <a:off x="1994586" y="1609269"/>
              <a:ext cx="159357" cy="140764"/>
            </a:xfrm>
            <a:prstGeom prst="ellipse">
              <a:avLst/>
            </a:prstGeom>
            <a:gradFill rotWithShape="1">
              <a:gsLst>
                <a:gs pos="0">
                  <a:srgbClr val="0033CC"/>
                </a:gs>
                <a:gs pos="100000">
                  <a:srgbClr val="00185E"/>
                </a:gs>
              </a:gsLst>
              <a:path path="rect">
                <a:fillToRect r="100000" b="100000"/>
              </a:path>
            </a:gradFill>
            <a:ln w="317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kumimoji="1" sz="3200">
                  <a:solidFill>
                    <a:schemeClr val="tx1"/>
                  </a:solidFill>
                  <a:latin typeface="Arial" charset="0"/>
                  <a:ea typeface="ＭＳ Ｐゴシック" charset="-128"/>
                </a:defRPr>
              </a:lvl1pPr>
              <a:lvl2pPr marL="742950" indent="-285750">
                <a:spcBef>
                  <a:spcPct val="20000"/>
                </a:spcBef>
                <a:buChar char="–"/>
                <a:defRPr kumimoji="1" sz="2800">
                  <a:solidFill>
                    <a:schemeClr val="tx1"/>
                  </a:solidFill>
                  <a:latin typeface="Arial" charset="0"/>
                  <a:ea typeface="ＭＳ Ｐゴシック" charset="-128"/>
                </a:defRPr>
              </a:lvl2pPr>
              <a:lvl3pPr marL="1143000" indent="-228600">
                <a:spcBef>
                  <a:spcPct val="20000"/>
                </a:spcBef>
                <a:buChar char="•"/>
                <a:defRPr kumimoji="1" sz="2400">
                  <a:solidFill>
                    <a:schemeClr val="tx1"/>
                  </a:solidFill>
                  <a:latin typeface="Arial" charset="0"/>
                  <a:ea typeface="ＭＳ Ｐゴシック" charset="-128"/>
                </a:defRPr>
              </a:lvl3pPr>
              <a:lvl4pPr marL="1600200" indent="-228600">
                <a:spcBef>
                  <a:spcPct val="20000"/>
                </a:spcBef>
                <a:buChar char="–"/>
                <a:defRPr kumimoji="1" sz="2000">
                  <a:solidFill>
                    <a:schemeClr val="tx1"/>
                  </a:solidFill>
                  <a:latin typeface="Arial" charset="0"/>
                  <a:ea typeface="ＭＳ Ｐゴシック" charset="-128"/>
                </a:defRPr>
              </a:lvl4pPr>
              <a:lvl5pPr marL="2057400" indent="-228600">
                <a:spcBef>
                  <a:spcPct val="20000"/>
                </a:spcBef>
                <a:buChar char="»"/>
                <a:defRPr kumimoji="1" sz="2000">
                  <a:solidFill>
                    <a:schemeClr val="tx1"/>
                  </a:solidFill>
                  <a:latin typeface="Arial"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charset="-128"/>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1" lang="ja-JP" altLang="ja-JP" sz="1000" i="0" u="none" strike="noStrike" kern="0" cap="none" spc="0" normalizeH="0" baseline="0" noProof="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 name="Freeform 3"/>
            <p:cNvSpPr>
              <a:spLocks noChangeAspect="1"/>
            </p:cNvSpPr>
            <p:nvPr/>
          </p:nvSpPr>
          <p:spPr bwMode="auto">
            <a:xfrm rot="20073495">
              <a:off x="1999984" y="1566257"/>
              <a:ext cx="612775" cy="500063"/>
            </a:xfrm>
            <a:custGeom>
              <a:avLst/>
              <a:gdLst>
                <a:gd name="T0" fmla="*/ 235 w 696"/>
                <a:gd name="T1" fmla="*/ 182 h 643"/>
                <a:gd name="T2" fmla="*/ 326 w 696"/>
                <a:gd name="T3" fmla="*/ 0 h 643"/>
                <a:gd name="T4" fmla="*/ 416 w 696"/>
                <a:gd name="T5" fmla="*/ 182 h 643"/>
                <a:gd name="T6" fmla="*/ 552 w 696"/>
                <a:gd name="T7" fmla="*/ 182 h 643"/>
                <a:gd name="T8" fmla="*/ 552 w 696"/>
                <a:gd name="T9" fmla="*/ 273 h 643"/>
                <a:gd name="T10" fmla="*/ 689 w 696"/>
                <a:gd name="T11" fmla="*/ 499 h 643"/>
                <a:gd name="T12" fmla="*/ 507 w 696"/>
                <a:gd name="T13" fmla="*/ 454 h 643"/>
                <a:gd name="T14" fmla="*/ 507 w 696"/>
                <a:gd name="T15" fmla="*/ 590 h 643"/>
                <a:gd name="T16" fmla="*/ 326 w 696"/>
                <a:gd name="T17" fmla="*/ 545 h 643"/>
                <a:gd name="T18" fmla="*/ 190 w 696"/>
                <a:gd name="T19" fmla="*/ 635 h 643"/>
                <a:gd name="T20" fmla="*/ 144 w 696"/>
                <a:gd name="T21" fmla="*/ 499 h 643"/>
                <a:gd name="T22" fmla="*/ 8 w 696"/>
                <a:gd name="T23" fmla="*/ 363 h 643"/>
                <a:gd name="T24" fmla="*/ 190 w 696"/>
                <a:gd name="T25" fmla="*/ 318 h 643"/>
                <a:gd name="T26" fmla="*/ 99 w 696"/>
                <a:gd name="T27" fmla="*/ 182 h 643"/>
                <a:gd name="T28" fmla="*/ 190 w 696"/>
                <a:gd name="T29" fmla="*/ 182 h 643"/>
                <a:gd name="T30" fmla="*/ 190 w 696"/>
                <a:gd name="T31" fmla="*/ 136 h 643"/>
                <a:gd name="T32" fmla="*/ 235 w 696"/>
                <a:gd name="T33" fmla="*/ 182 h 6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96" h="643">
                  <a:moveTo>
                    <a:pt x="235" y="182"/>
                  </a:moveTo>
                  <a:cubicBezTo>
                    <a:pt x="258" y="159"/>
                    <a:pt x="296" y="0"/>
                    <a:pt x="326" y="0"/>
                  </a:cubicBezTo>
                  <a:cubicBezTo>
                    <a:pt x="356" y="0"/>
                    <a:pt x="379" y="152"/>
                    <a:pt x="416" y="182"/>
                  </a:cubicBezTo>
                  <a:cubicBezTo>
                    <a:pt x="453" y="212"/>
                    <a:pt x="529" y="167"/>
                    <a:pt x="552" y="182"/>
                  </a:cubicBezTo>
                  <a:cubicBezTo>
                    <a:pt x="575" y="197"/>
                    <a:pt x="529" y="220"/>
                    <a:pt x="552" y="273"/>
                  </a:cubicBezTo>
                  <a:cubicBezTo>
                    <a:pt x="575" y="326"/>
                    <a:pt x="696" y="469"/>
                    <a:pt x="689" y="499"/>
                  </a:cubicBezTo>
                  <a:cubicBezTo>
                    <a:pt x="682" y="529"/>
                    <a:pt x="537" y="439"/>
                    <a:pt x="507" y="454"/>
                  </a:cubicBezTo>
                  <a:cubicBezTo>
                    <a:pt x="477" y="469"/>
                    <a:pt x="537" y="575"/>
                    <a:pt x="507" y="590"/>
                  </a:cubicBezTo>
                  <a:cubicBezTo>
                    <a:pt x="477" y="605"/>
                    <a:pt x="379" y="538"/>
                    <a:pt x="326" y="545"/>
                  </a:cubicBezTo>
                  <a:cubicBezTo>
                    <a:pt x="273" y="552"/>
                    <a:pt x="220" y="643"/>
                    <a:pt x="190" y="635"/>
                  </a:cubicBezTo>
                  <a:cubicBezTo>
                    <a:pt x="160" y="627"/>
                    <a:pt x="174" y="544"/>
                    <a:pt x="144" y="499"/>
                  </a:cubicBezTo>
                  <a:cubicBezTo>
                    <a:pt x="114" y="454"/>
                    <a:pt x="0" y="393"/>
                    <a:pt x="8" y="363"/>
                  </a:cubicBezTo>
                  <a:cubicBezTo>
                    <a:pt x="16" y="333"/>
                    <a:pt x="175" y="348"/>
                    <a:pt x="190" y="318"/>
                  </a:cubicBezTo>
                  <a:cubicBezTo>
                    <a:pt x="205" y="288"/>
                    <a:pt x="99" y="205"/>
                    <a:pt x="99" y="182"/>
                  </a:cubicBezTo>
                  <a:cubicBezTo>
                    <a:pt x="99" y="159"/>
                    <a:pt x="175" y="190"/>
                    <a:pt x="190" y="182"/>
                  </a:cubicBezTo>
                  <a:cubicBezTo>
                    <a:pt x="205" y="174"/>
                    <a:pt x="183" y="136"/>
                    <a:pt x="190" y="136"/>
                  </a:cubicBezTo>
                  <a:cubicBezTo>
                    <a:pt x="197" y="136"/>
                    <a:pt x="212" y="205"/>
                    <a:pt x="235" y="182"/>
                  </a:cubicBezTo>
                  <a:close/>
                </a:path>
              </a:pathLst>
            </a:custGeom>
            <a:gradFill rotWithShape="1">
              <a:gsLst>
                <a:gs pos="0">
                  <a:srgbClr val="FFFFCC"/>
                </a:gs>
                <a:gs pos="100000">
                  <a:srgbClr val="FFCC99"/>
                </a:gs>
              </a:gsLst>
              <a:path path="rect">
                <a:fillToRect l="50000" t="50000" r="50000" b="50000"/>
              </a:path>
            </a:gradFill>
            <a:ln w="3175" cmpd="sng">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8" name="Oval 4"/>
            <p:cNvSpPr>
              <a:spLocks noChangeAspect="1" noChangeArrowheads="1"/>
            </p:cNvSpPr>
            <p:nvPr/>
          </p:nvSpPr>
          <p:spPr bwMode="auto">
            <a:xfrm rot="20073495">
              <a:off x="2236071" y="1749379"/>
              <a:ext cx="159357" cy="140764"/>
            </a:xfrm>
            <a:prstGeom prst="ellipse">
              <a:avLst/>
            </a:prstGeom>
            <a:gradFill rotWithShape="1">
              <a:gsLst>
                <a:gs pos="0">
                  <a:srgbClr val="0033CC"/>
                </a:gs>
                <a:gs pos="100000">
                  <a:srgbClr val="00185E"/>
                </a:gs>
              </a:gsLst>
              <a:path path="rect">
                <a:fillToRect r="100000" b="100000"/>
              </a:path>
            </a:gradFill>
            <a:ln w="317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kumimoji="1" sz="3200">
                  <a:solidFill>
                    <a:schemeClr val="tx1"/>
                  </a:solidFill>
                  <a:latin typeface="Arial" charset="0"/>
                  <a:ea typeface="ＭＳ Ｐゴシック" charset="-128"/>
                </a:defRPr>
              </a:lvl1pPr>
              <a:lvl2pPr marL="742950" indent="-285750">
                <a:spcBef>
                  <a:spcPct val="20000"/>
                </a:spcBef>
                <a:buChar char="–"/>
                <a:defRPr kumimoji="1" sz="2800">
                  <a:solidFill>
                    <a:schemeClr val="tx1"/>
                  </a:solidFill>
                  <a:latin typeface="Arial" charset="0"/>
                  <a:ea typeface="ＭＳ Ｐゴシック" charset="-128"/>
                </a:defRPr>
              </a:lvl2pPr>
              <a:lvl3pPr marL="1143000" indent="-228600">
                <a:spcBef>
                  <a:spcPct val="20000"/>
                </a:spcBef>
                <a:buChar char="•"/>
                <a:defRPr kumimoji="1" sz="2400">
                  <a:solidFill>
                    <a:schemeClr val="tx1"/>
                  </a:solidFill>
                  <a:latin typeface="Arial" charset="0"/>
                  <a:ea typeface="ＭＳ Ｐゴシック" charset="-128"/>
                </a:defRPr>
              </a:lvl3pPr>
              <a:lvl4pPr marL="1600200" indent="-228600">
                <a:spcBef>
                  <a:spcPct val="20000"/>
                </a:spcBef>
                <a:buChar char="–"/>
                <a:defRPr kumimoji="1" sz="2000">
                  <a:solidFill>
                    <a:schemeClr val="tx1"/>
                  </a:solidFill>
                  <a:latin typeface="Arial" charset="0"/>
                  <a:ea typeface="ＭＳ Ｐゴシック" charset="-128"/>
                </a:defRPr>
              </a:lvl4pPr>
              <a:lvl5pPr marL="2057400" indent="-228600">
                <a:spcBef>
                  <a:spcPct val="20000"/>
                </a:spcBef>
                <a:buChar char="»"/>
                <a:defRPr kumimoji="1" sz="2000">
                  <a:solidFill>
                    <a:schemeClr val="tx1"/>
                  </a:solidFill>
                  <a:latin typeface="Arial"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charset="-128"/>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1" lang="ja-JP" altLang="ja-JP" sz="1000" i="0" u="none" strike="noStrike" kern="0" cap="none" spc="0" normalizeH="0" baseline="0" noProof="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 name="Freeform 3"/>
            <p:cNvSpPr>
              <a:spLocks noChangeAspect="1"/>
            </p:cNvSpPr>
            <p:nvPr/>
          </p:nvSpPr>
          <p:spPr bwMode="auto">
            <a:xfrm rot="20073495">
              <a:off x="1110165" y="1519802"/>
              <a:ext cx="612775" cy="500063"/>
            </a:xfrm>
            <a:custGeom>
              <a:avLst/>
              <a:gdLst>
                <a:gd name="T0" fmla="*/ 235 w 696"/>
                <a:gd name="T1" fmla="*/ 182 h 643"/>
                <a:gd name="T2" fmla="*/ 326 w 696"/>
                <a:gd name="T3" fmla="*/ 0 h 643"/>
                <a:gd name="T4" fmla="*/ 416 w 696"/>
                <a:gd name="T5" fmla="*/ 182 h 643"/>
                <a:gd name="T6" fmla="*/ 552 w 696"/>
                <a:gd name="T7" fmla="*/ 182 h 643"/>
                <a:gd name="T8" fmla="*/ 552 w 696"/>
                <a:gd name="T9" fmla="*/ 273 h 643"/>
                <a:gd name="T10" fmla="*/ 689 w 696"/>
                <a:gd name="T11" fmla="*/ 499 h 643"/>
                <a:gd name="T12" fmla="*/ 507 w 696"/>
                <a:gd name="T13" fmla="*/ 454 h 643"/>
                <a:gd name="T14" fmla="*/ 507 w 696"/>
                <a:gd name="T15" fmla="*/ 590 h 643"/>
                <a:gd name="T16" fmla="*/ 326 w 696"/>
                <a:gd name="T17" fmla="*/ 545 h 643"/>
                <a:gd name="T18" fmla="*/ 190 w 696"/>
                <a:gd name="T19" fmla="*/ 635 h 643"/>
                <a:gd name="T20" fmla="*/ 144 w 696"/>
                <a:gd name="T21" fmla="*/ 499 h 643"/>
                <a:gd name="T22" fmla="*/ 8 w 696"/>
                <a:gd name="T23" fmla="*/ 363 h 643"/>
                <a:gd name="T24" fmla="*/ 190 w 696"/>
                <a:gd name="T25" fmla="*/ 318 h 643"/>
                <a:gd name="T26" fmla="*/ 99 w 696"/>
                <a:gd name="T27" fmla="*/ 182 h 643"/>
                <a:gd name="T28" fmla="*/ 190 w 696"/>
                <a:gd name="T29" fmla="*/ 182 h 643"/>
                <a:gd name="T30" fmla="*/ 190 w 696"/>
                <a:gd name="T31" fmla="*/ 136 h 643"/>
                <a:gd name="T32" fmla="*/ 235 w 696"/>
                <a:gd name="T33" fmla="*/ 182 h 6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96" h="643">
                  <a:moveTo>
                    <a:pt x="235" y="182"/>
                  </a:moveTo>
                  <a:cubicBezTo>
                    <a:pt x="258" y="159"/>
                    <a:pt x="296" y="0"/>
                    <a:pt x="326" y="0"/>
                  </a:cubicBezTo>
                  <a:cubicBezTo>
                    <a:pt x="356" y="0"/>
                    <a:pt x="379" y="152"/>
                    <a:pt x="416" y="182"/>
                  </a:cubicBezTo>
                  <a:cubicBezTo>
                    <a:pt x="453" y="212"/>
                    <a:pt x="529" y="167"/>
                    <a:pt x="552" y="182"/>
                  </a:cubicBezTo>
                  <a:cubicBezTo>
                    <a:pt x="575" y="197"/>
                    <a:pt x="529" y="220"/>
                    <a:pt x="552" y="273"/>
                  </a:cubicBezTo>
                  <a:cubicBezTo>
                    <a:pt x="575" y="326"/>
                    <a:pt x="696" y="469"/>
                    <a:pt x="689" y="499"/>
                  </a:cubicBezTo>
                  <a:cubicBezTo>
                    <a:pt x="682" y="529"/>
                    <a:pt x="537" y="439"/>
                    <a:pt x="507" y="454"/>
                  </a:cubicBezTo>
                  <a:cubicBezTo>
                    <a:pt x="477" y="469"/>
                    <a:pt x="537" y="575"/>
                    <a:pt x="507" y="590"/>
                  </a:cubicBezTo>
                  <a:cubicBezTo>
                    <a:pt x="477" y="605"/>
                    <a:pt x="379" y="538"/>
                    <a:pt x="326" y="545"/>
                  </a:cubicBezTo>
                  <a:cubicBezTo>
                    <a:pt x="273" y="552"/>
                    <a:pt x="220" y="643"/>
                    <a:pt x="190" y="635"/>
                  </a:cubicBezTo>
                  <a:cubicBezTo>
                    <a:pt x="160" y="627"/>
                    <a:pt x="174" y="544"/>
                    <a:pt x="144" y="499"/>
                  </a:cubicBezTo>
                  <a:cubicBezTo>
                    <a:pt x="114" y="454"/>
                    <a:pt x="0" y="393"/>
                    <a:pt x="8" y="363"/>
                  </a:cubicBezTo>
                  <a:cubicBezTo>
                    <a:pt x="16" y="333"/>
                    <a:pt x="175" y="348"/>
                    <a:pt x="190" y="318"/>
                  </a:cubicBezTo>
                  <a:cubicBezTo>
                    <a:pt x="205" y="288"/>
                    <a:pt x="99" y="205"/>
                    <a:pt x="99" y="182"/>
                  </a:cubicBezTo>
                  <a:cubicBezTo>
                    <a:pt x="99" y="159"/>
                    <a:pt x="175" y="190"/>
                    <a:pt x="190" y="182"/>
                  </a:cubicBezTo>
                  <a:cubicBezTo>
                    <a:pt x="205" y="174"/>
                    <a:pt x="183" y="136"/>
                    <a:pt x="190" y="136"/>
                  </a:cubicBezTo>
                  <a:cubicBezTo>
                    <a:pt x="197" y="136"/>
                    <a:pt x="212" y="205"/>
                    <a:pt x="235" y="182"/>
                  </a:cubicBezTo>
                  <a:close/>
                </a:path>
              </a:pathLst>
            </a:custGeom>
            <a:gradFill rotWithShape="1">
              <a:gsLst>
                <a:gs pos="0">
                  <a:srgbClr val="FFFFCC"/>
                </a:gs>
                <a:gs pos="100000">
                  <a:srgbClr val="FFCC99"/>
                </a:gs>
              </a:gsLst>
              <a:path path="rect">
                <a:fillToRect l="50000" t="50000" r="50000" b="50000"/>
              </a:path>
            </a:gradFill>
            <a:ln w="3175" cmpd="sng">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 name="Oval 4"/>
            <p:cNvSpPr>
              <a:spLocks noChangeAspect="1" noChangeArrowheads="1"/>
            </p:cNvSpPr>
            <p:nvPr/>
          </p:nvSpPr>
          <p:spPr bwMode="auto">
            <a:xfrm rot="20073495">
              <a:off x="1405367" y="1703039"/>
              <a:ext cx="159357" cy="140764"/>
            </a:xfrm>
            <a:prstGeom prst="ellipse">
              <a:avLst/>
            </a:prstGeom>
            <a:gradFill rotWithShape="1">
              <a:gsLst>
                <a:gs pos="0">
                  <a:srgbClr val="0033CC"/>
                </a:gs>
                <a:gs pos="100000">
                  <a:srgbClr val="00185E"/>
                </a:gs>
              </a:gsLst>
              <a:path path="rect">
                <a:fillToRect r="100000" b="100000"/>
              </a:path>
            </a:gradFill>
            <a:ln w="317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kumimoji="1" sz="3200">
                  <a:solidFill>
                    <a:schemeClr val="tx1"/>
                  </a:solidFill>
                  <a:latin typeface="Arial" charset="0"/>
                  <a:ea typeface="ＭＳ Ｐゴシック" charset="-128"/>
                </a:defRPr>
              </a:lvl1pPr>
              <a:lvl2pPr marL="742950" indent="-285750">
                <a:spcBef>
                  <a:spcPct val="20000"/>
                </a:spcBef>
                <a:buChar char="–"/>
                <a:defRPr kumimoji="1" sz="2800">
                  <a:solidFill>
                    <a:schemeClr val="tx1"/>
                  </a:solidFill>
                  <a:latin typeface="Arial" charset="0"/>
                  <a:ea typeface="ＭＳ Ｐゴシック" charset="-128"/>
                </a:defRPr>
              </a:lvl2pPr>
              <a:lvl3pPr marL="1143000" indent="-228600">
                <a:spcBef>
                  <a:spcPct val="20000"/>
                </a:spcBef>
                <a:buChar char="•"/>
                <a:defRPr kumimoji="1" sz="2400">
                  <a:solidFill>
                    <a:schemeClr val="tx1"/>
                  </a:solidFill>
                  <a:latin typeface="Arial" charset="0"/>
                  <a:ea typeface="ＭＳ Ｐゴシック" charset="-128"/>
                </a:defRPr>
              </a:lvl3pPr>
              <a:lvl4pPr marL="1600200" indent="-228600">
                <a:spcBef>
                  <a:spcPct val="20000"/>
                </a:spcBef>
                <a:buChar char="–"/>
                <a:defRPr kumimoji="1" sz="2000">
                  <a:solidFill>
                    <a:schemeClr val="tx1"/>
                  </a:solidFill>
                  <a:latin typeface="Arial" charset="0"/>
                  <a:ea typeface="ＭＳ Ｐゴシック" charset="-128"/>
                </a:defRPr>
              </a:lvl4pPr>
              <a:lvl5pPr marL="2057400" indent="-228600">
                <a:spcBef>
                  <a:spcPct val="20000"/>
                </a:spcBef>
                <a:buChar char="»"/>
                <a:defRPr kumimoji="1" sz="2000">
                  <a:solidFill>
                    <a:schemeClr val="tx1"/>
                  </a:solidFill>
                  <a:latin typeface="Arial"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charset="-128"/>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1" lang="ja-JP" altLang="ja-JP" sz="1000" i="0" u="none" strike="noStrike" kern="0" cap="none" spc="0" normalizeH="0" baseline="0" noProof="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 name="Freeform 3"/>
            <p:cNvSpPr>
              <a:spLocks noChangeAspect="1"/>
            </p:cNvSpPr>
            <p:nvPr/>
          </p:nvSpPr>
          <p:spPr bwMode="auto">
            <a:xfrm rot="20073495">
              <a:off x="1434002" y="1597426"/>
              <a:ext cx="612775" cy="500063"/>
            </a:xfrm>
            <a:custGeom>
              <a:avLst/>
              <a:gdLst>
                <a:gd name="T0" fmla="*/ 235 w 696"/>
                <a:gd name="T1" fmla="*/ 182 h 643"/>
                <a:gd name="T2" fmla="*/ 326 w 696"/>
                <a:gd name="T3" fmla="*/ 0 h 643"/>
                <a:gd name="T4" fmla="*/ 416 w 696"/>
                <a:gd name="T5" fmla="*/ 182 h 643"/>
                <a:gd name="T6" fmla="*/ 552 w 696"/>
                <a:gd name="T7" fmla="*/ 182 h 643"/>
                <a:gd name="T8" fmla="*/ 552 w 696"/>
                <a:gd name="T9" fmla="*/ 273 h 643"/>
                <a:gd name="T10" fmla="*/ 689 w 696"/>
                <a:gd name="T11" fmla="*/ 499 h 643"/>
                <a:gd name="T12" fmla="*/ 507 w 696"/>
                <a:gd name="T13" fmla="*/ 454 h 643"/>
                <a:gd name="T14" fmla="*/ 507 w 696"/>
                <a:gd name="T15" fmla="*/ 590 h 643"/>
                <a:gd name="T16" fmla="*/ 326 w 696"/>
                <a:gd name="T17" fmla="*/ 545 h 643"/>
                <a:gd name="T18" fmla="*/ 190 w 696"/>
                <a:gd name="T19" fmla="*/ 635 h 643"/>
                <a:gd name="T20" fmla="*/ 144 w 696"/>
                <a:gd name="T21" fmla="*/ 499 h 643"/>
                <a:gd name="T22" fmla="*/ 8 w 696"/>
                <a:gd name="T23" fmla="*/ 363 h 643"/>
                <a:gd name="T24" fmla="*/ 190 w 696"/>
                <a:gd name="T25" fmla="*/ 318 h 643"/>
                <a:gd name="T26" fmla="*/ 99 w 696"/>
                <a:gd name="T27" fmla="*/ 182 h 643"/>
                <a:gd name="T28" fmla="*/ 190 w 696"/>
                <a:gd name="T29" fmla="*/ 182 h 643"/>
                <a:gd name="T30" fmla="*/ 190 w 696"/>
                <a:gd name="T31" fmla="*/ 136 h 643"/>
                <a:gd name="T32" fmla="*/ 235 w 696"/>
                <a:gd name="T33" fmla="*/ 182 h 6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96" h="643">
                  <a:moveTo>
                    <a:pt x="235" y="182"/>
                  </a:moveTo>
                  <a:cubicBezTo>
                    <a:pt x="258" y="159"/>
                    <a:pt x="296" y="0"/>
                    <a:pt x="326" y="0"/>
                  </a:cubicBezTo>
                  <a:cubicBezTo>
                    <a:pt x="356" y="0"/>
                    <a:pt x="379" y="152"/>
                    <a:pt x="416" y="182"/>
                  </a:cubicBezTo>
                  <a:cubicBezTo>
                    <a:pt x="453" y="212"/>
                    <a:pt x="529" y="167"/>
                    <a:pt x="552" y="182"/>
                  </a:cubicBezTo>
                  <a:cubicBezTo>
                    <a:pt x="575" y="197"/>
                    <a:pt x="529" y="220"/>
                    <a:pt x="552" y="273"/>
                  </a:cubicBezTo>
                  <a:cubicBezTo>
                    <a:pt x="575" y="326"/>
                    <a:pt x="696" y="469"/>
                    <a:pt x="689" y="499"/>
                  </a:cubicBezTo>
                  <a:cubicBezTo>
                    <a:pt x="682" y="529"/>
                    <a:pt x="537" y="439"/>
                    <a:pt x="507" y="454"/>
                  </a:cubicBezTo>
                  <a:cubicBezTo>
                    <a:pt x="477" y="469"/>
                    <a:pt x="537" y="575"/>
                    <a:pt x="507" y="590"/>
                  </a:cubicBezTo>
                  <a:cubicBezTo>
                    <a:pt x="477" y="605"/>
                    <a:pt x="379" y="538"/>
                    <a:pt x="326" y="545"/>
                  </a:cubicBezTo>
                  <a:cubicBezTo>
                    <a:pt x="273" y="552"/>
                    <a:pt x="220" y="643"/>
                    <a:pt x="190" y="635"/>
                  </a:cubicBezTo>
                  <a:cubicBezTo>
                    <a:pt x="160" y="627"/>
                    <a:pt x="174" y="544"/>
                    <a:pt x="144" y="499"/>
                  </a:cubicBezTo>
                  <a:cubicBezTo>
                    <a:pt x="114" y="454"/>
                    <a:pt x="0" y="393"/>
                    <a:pt x="8" y="363"/>
                  </a:cubicBezTo>
                  <a:cubicBezTo>
                    <a:pt x="16" y="333"/>
                    <a:pt x="175" y="348"/>
                    <a:pt x="190" y="318"/>
                  </a:cubicBezTo>
                  <a:cubicBezTo>
                    <a:pt x="205" y="288"/>
                    <a:pt x="99" y="205"/>
                    <a:pt x="99" y="182"/>
                  </a:cubicBezTo>
                  <a:cubicBezTo>
                    <a:pt x="99" y="159"/>
                    <a:pt x="175" y="190"/>
                    <a:pt x="190" y="182"/>
                  </a:cubicBezTo>
                  <a:cubicBezTo>
                    <a:pt x="205" y="174"/>
                    <a:pt x="183" y="136"/>
                    <a:pt x="190" y="136"/>
                  </a:cubicBezTo>
                  <a:cubicBezTo>
                    <a:pt x="197" y="136"/>
                    <a:pt x="212" y="205"/>
                    <a:pt x="235" y="182"/>
                  </a:cubicBezTo>
                  <a:close/>
                </a:path>
              </a:pathLst>
            </a:custGeom>
            <a:gradFill rotWithShape="1">
              <a:gsLst>
                <a:gs pos="0">
                  <a:srgbClr val="FFFFCC"/>
                </a:gs>
                <a:gs pos="100000">
                  <a:srgbClr val="FFCC99"/>
                </a:gs>
              </a:gsLst>
              <a:path path="rect">
                <a:fillToRect l="50000" t="50000" r="50000" b="50000"/>
              </a:path>
            </a:gradFill>
            <a:ln w="3175" cmpd="sng">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ja-JP" altLang="en-US" sz="1800" i="0" u="none" strike="noStrike" kern="0" cap="none" spc="0" normalizeH="0" baseline="0" noProof="0" smtClean="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 name="Oval 4"/>
            <p:cNvSpPr>
              <a:spLocks noChangeAspect="1" noChangeArrowheads="1"/>
            </p:cNvSpPr>
            <p:nvPr/>
          </p:nvSpPr>
          <p:spPr bwMode="auto">
            <a:xfrm rot="20073495">
              <a:off x="1729204" y="1780663"/>
              <a:ext cx="159357" cy="140764"/>
            </a:xfrm>
            <a:prstGeom prst="ellipse">
              <a:avLst/>
            </a:prstGeom>
            <a:gradFill rotWithShape="1">
              <a:gsLst>
                <a:gs pos="0">
                  <a:srgbClr val="0033CC"/>
                </a:gs>
                <a:gs pos="100000">
                  <a:srgbClr val="00185E"/>
                </a:gs>
              </a:gsLst>
              <a:path path="rect">
                <a:fillToRect r="100000" b="100000"/>
              </a:path>
            </a:gradFill>
            <a:ln w="3175">
              <a:solidFill>
                <a:sysClr val="windowText" lastClr="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kumimoji="1" sz="3200">
                  <a:solidFill>
                    <a:schemeClr val="tx1"/>
                  </a:solidFill>
                  <a:latin typeface="Arial" charset="0"/>
                  <a:ea typeface="ＭＳ Ｐゴシック" charset="-128"/>
                </a:defRPr>
              </a:lvl1pPr>
              <a:lvl2pPr marL="742950" indent="-285750">
                <a:spcBef>
                  <a:spcPct val="20000"/>
                </a:spcBef>
                <a:buChar char="–"/>
                <a:defRPr kumimoji="1" sz="2800">
                  <a:solidFill>
                    <a:schemeClr val="tx1"/>
                  </a:solidFill>
                  <a:latin typeface="Arial" charset="0"/>
                  <a:ea typeface="ＭＳ Ｐゴシック" charset="-128"/>
                </a:defRPr>
              </a:lvl2pPr>
              <a:lvl3pPr marL="1143000" indent="-228600">
                <a:spcBef>
                  <a:spcPct val="20000"/>
                </a:spcBef>
                <a:buChar char="•"/>
                <a:defRPr kumimoji="1" sz="2400">
                  <a:solidFill>
                    <a:schemeClr val="tx1"/>
                  </a:solidFill>
                  <a:latin typeface="Arial" charset="0"/>
                  <a:ea typeface="ＭＳ Ｐゴシック" charset="-128"/>
                </a:defRPr>
              </a:lvl3pPr>
              <a:lvl4pPr marL="1600200" indent="-228600">
                <a:spcBef>
                  <a:spcPct val="20000"/>
                </a:spcBef>
                <a:buChar char="–"/>
                <a:defRPr kumimoji="1" sz="2000">
                  <a:solidFill>
                    <a:schemeClr val="tx1"/>
                  </a:solidFill>
                  <a:latin typeface="Arial" charset="0"/>
                  <a:ea typeface="ＭＳ Ｐゴシック" charset="-128"/>
                </a:defRPr>
              </a:lvl4pPr>
              <a:lvl5pPr marL="2057400" indent="-228600">
                <a:spcBef>
                  <a:spcPct val="20000"/>
                </a:spcBef>
                <a:buChar char="»"/>
                <a:defRPr kumimoji="1" sz="2000">
                  <a:solidFill>
                    <a:schemeClr val="tx1"/>
                  </a:solidFill>
                  <a:latin typeface="Arial"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charset="-128"/>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1" lang="ja-JP" altLang="ja-JP" sz="1000" i="0" u="none" strike="noStrike" kern="0" cap="none" spc="0" normalizeH="0" baseline="0" noProof="0">
                <a:ln>
                  <a:noFill/>
                </a:ln>
                <a:solidFill>
                  <a:prstClr val="black"/>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66" name="テキスト ボックス 13"/>
          <p:cNvSpPr txBox="1">
            <a:spLocks noChangeArrowheads="1"/>
          </p:cNvSpPr>
          <p:nvPr/>
        </p:nvSpPr>
        <p:spPr bwMode="auto">
          <a:xfrm>
            <a:off x="179468" y="547413"/>
            <a:ext cx="30907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JAWS II cells </a:t>
            </a:r>
          </a:p>
          <a:p>
            <a:pPr algn="ct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(dendritic cells derived cell line)</a:t>
            </a:r>
          </a:p>
        </p:txBody>
      </p:sp>
      <p:grpSp>
        <p:nvGrpSpPr>
          <p:cNvPr id="19459" name="グループ化 19458"/>
          <p:cNvGrpSpPr>
            <a:grpSpLocks noChangeAspect="1"/>
          </p:cNvGrpSpPr>
          <p:nvPr/>
        </p:nvGrpSpPr>
        <p:grpSpPr>
          <a:xfrm rot="20213935">
            <a:off x="2482772" y="1715414"/>
            <a:ext cx="611879" cy="515612"/>
            <a:chOff x="3046193" y="3014688"/>
            <a:chExt cx="1200702" cy="1011795"/>
          </a:xfrm>
        </p:grpSpPr>
        <p:sp>
          <p:nvSpPr>
            <p:cNvPr id="70" name="Oval 1673"/>
            <p:cNvSpPr>
              <a:spLocks noChangeAspect="1" noChangeArrowheads="1"/>
            </p:cNvSpPr>
            <p:nvPr/>
          </p:nvSpPr>
          <p:spPr bwMode="auto">
            <a:xfrm rot="13581328">
              <a:off x="3309305" y="3086959"/>
              <a:ext cx="660837" cy="667989"/>
            </a:xfrm>
            <a:prstGeom prst="ellipse">
              <a:avLst/>
            </a:pr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1" name="フリーフォーム 70"/>
            <p:cNvSpPr/>
            <p:nvPr/>
          </p:nvSpPr>
          <p:spPr>
            <a:xfrm>
              <a:off x="3415644" y="3187025"/>
              <a:ext cx="475777" cy="442404"/>
            </a:xfrm>
            <a:custGeom>
              <a:avLst/>
              <a:gdLst>
                <a:gd name="connsiteX0" fmla="*/ 44967 w 475777"/>
                <a:gd name="connsiteY0" fmla="*/ 69452 h 442404"/>
                <a:gd name="connsiteX1" fmla="*/ 204455 w 475777"/>
                <a:gd name="connsiteY1" fmla="*/ 5656 h 442404"/>
                <a:gd name="connsiteX2" fmla="*/ 289515 w 475777"/>
                <a:gd name="connsiteY2" fmla="*/ 197042 h 442404"/>
                <a:gd name="connsiteX3" fmla="*/ 34334 w 475777"/>
                <a:gd name="connsiteY3" fmla="*/ 345898 h 442404"/>
                <a:gd name="connsiteX4" fmla="*/ 183190 w 475777"/>
                <a:gd name="connsiteY4" fmla="*/ 186410 h 442404"/>
                <a:gd name="connsiteX5" fmla="*/ 215087 w 475777"/>
                <a:gd name="connsiteY5" fmla="*/ 335266 h 442404"/>
                <a:gd name="connsiteX6" fmla="*/ 183190 w 475777"/>
                <a:gd name="connsiteY6" fmla="*/ 441591 h 442404"/>
                <a:gd name="connsiteX7" fmla="*/ 332046 w 475777"/>
                <a:gd name="connsiteY7" fmla="*/ 377796 h 442404"/>
                <a:gd name="connsiteX8" fmla="*/ 310780 w 475777"/>
                <a:gd name="connsiteY8" fmla="*/ 260838 h 442404"/>
                <a:gd name="connsiteX9" fmla="*/ 172557 w 475777"/>
                <a:gd name="connsiteY9" fmla="*/ 154512 h 442404"/>
                <a:gd name="connsiteX10" fmla="*/ 289515 w 475777"/>
                <a:gd name="connsiteY10" fmla="*/ 58819 h 442404"/>
                <a:gd name="connsiteX11" fmla="*/ 374576 w 475777"/>
                <a:gd name="connsiteY11" fmla="*/ 101349 h 442404"/>
                <a:gd name="connsiteX12" fmla="*/ 363943 w 475777"/>
                <a:gd name="connsiteY12" fmla="*/ 282103 h 442404"/>
                <a:gd name="connsiteX13" fmla="*/ 183190 w 475777"/>
                <a:gd name="connsiteY13" fmla="*/ 165145 h 442404"/>
                <a:gd name="connsiteX14" fmla="*/ 13069 w 475777"/>
                <a:gd name="connsiteY14" fmla="*/ 218308 h 442404"/>
                <a:gd name="connsiteX15" fmla="*/ 34334 w 475777"/>
                <a:gd name="connsiteY15" fmla="*/ 367163 h 442404"/>
                <a:gd name="connsiteX16" fmla="*/ 215087 w 475777"/>
                <a:gd name="connsiteY16" fmla="*/ 409694 h 442404"/>
                <a:gd name="connsiteX17" fmla="*/ 449004 w 475777"/>
                <a:gd name="connsiteY17" fmla="*/ 207675 h 442404"/>
                <a:gd name="connsiteX18" fmla="*/ 427739 w 475777"/>
                <a:gd name="connsiteY18" fmla="*/ 122615 h 442404"/>
                <a:gd name="connsiteX19" fmla="*/ 66232 w 475777"/>
                <a:gd name="connsiteY19" fmla="*/ 133247 h 44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75777" h="442404">
                  <a:moveTo>
                    <a:pt x="44967" y="69452"/>
                  </a:moveTo>
                  <a:cubicBezTo>
                    <a:pt x="104332" y="26921"/>
                    <a:pt x="163697" y="-15609"/>
                    <a:pt x="204455" y="5656"/>
                  </a:cubicBezTo>
                  <a:cubicBezTo>
                    <a:pt x="245213" y="26921"/>
                    <a:pt x="317869" y="140335"/>
                    <a:pt x="289515" y="197042"/>
                  </a:cubicBezTo>
                  <a:cubicBezTo>
                    <a:pt x="261162" y="253749"/>
                    <a:pt x="52055" y="347670"/>
                    <a:pt x="34334" y="345898"/>
                  </a:cubicBezTo>
                  <a:cubicBezTo>
                    <a:pt x="16613" y="344126"/>
                    <a:pt x="153065" y="188182"/>
                    <a:pt x="183190" y="186410"/>
                  </a:cubicBezTo>
                  <a:cubicBezTo>
                    <a:pt x="213316" y="184638"/>
                    <a:pt x="215087" y="292736"/>
                    <a:pt x="215087" y="335266"/>
                  </a:cubicBezTo>
                  <a:cubicBezTo>
                    <a:pt x="215087" y="377796"/>
                    <a:pt x="163697" y="434503"/>
                    <a:pt x="183190" y="441591"/>
                  </a:cubicBezTo>
                  <a:cubicBezTo>
                    <a:pt x="202683" y="448679"/>
                    <a:pt x="310781" y="407921"/>
                    <a:pt x="332046" y="377796"/>
                  </a:cubicBezTo>
                  <a:cubicBezTo>
                    <a:pt x="353311" y="347671"/>
                    <a:pt x="337361" y="298052"/>
                    <a:pt x="310780" y="260838"/>
                  </a:cubicBezTo>
                  <a:cubicBezTo>
                    <a:pt x="284199" y="223624"/>
                    <a:pt x="176101" y="188182"/>
                    <a:pt x="172557" y="154512"/>
                  </a:cubicBezTo>
                  <a:cubicBezTo>
                    <a:pt x="169013" y="120842"/>
                    <a:pt x="255845" y="67679"/>
                    <a:pt x="289515" y="58819"/>
                  </a:cubicBezTo>
                  <a:cubicBezTo>
                    <a:pt x="323185" y="49959"/>
                    <a:pt x="362171" y="64135"/>
                    <a:pt x="374576" y="101349"/>
                  </a:cubicBezTo>
                  <a:cubicBezTo>
                    <a:pt x="386981" y="138563"/>
                    <a:pt x="395841" y="271470"/>
                    <a:pt x="363943" y="282103"/>
                  </a:cubicBezTo>
                  <a:cubicBezTo>
                    <a:pt x="332045" y="292736"/>
                    <a:pt x="241669" y="175777"/>
                    <a:pt x="183190" y="165145"/>
                  </a:cubicBezTo>
                  <a:cubicBezTo>
                    <a:pt x="124711" y="154513"/>
                    <a:pt x="37878" y="184638"/>
                    <a:pt x="13069" y="218308"/>
                  </a:cubicBezTo>
                  <a:cubicBezTo>
                    <a:pt x="-11740" y="251978"/>
                    <a:pt x="664" y="335265"/>
                    <a:pt x="34334" y="367163"/>
                  </a:cubicBezTo>
                  <a:cubicBezTo>
                    <a:pt x="68004" y="399061"/>
                    <a:pt x="145975" y="436275"/>
                    <a:pt x="215087" y="409694"/>
                  </a:cubicBezTo>
                  <a:cubicBezTo>
                    <a:pt x="284199" y="383113"/>
                    <a:pt x="413562" y="255522"/>
                    <a:pt x="449004" y="207675"/>
                  </a:cubicBezTo>
                  <a:cubicBezTo>
                    <a:pt x="484446" y="159829"/>
                    <a:pt x="491534" y="135020"/>
                    <a:pt x="427739" y="122615"/>
                  </a:cubicBezTo>
                  <a:cubicBezTo>
                    <a:pt x="363944" y="110210"/>
                    <a:pt x="215088" y="121728"/>
                    <a:pt x="66232" y="133247"/>
                  </a:cubicBezTo>
                </a:path>
              </a:pathLst>
            </a:custGeom>
            <a:noFill/>
            <a:ln w="63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2" name="フリーフォーム 71"/>
            <p:cNvSpPr/>
            <p:nvPr/>
          </p:nvSpPr>
          <p:spPr>
            <a:xfrm rot="5400000">
              <a:off x="3398727" y="3223109"/>
              <a:ext cx="475777" cy="442404"/>
            </a:xfrm>
            <a:custGeom>
              <a:avLst/>
              <a:gdLst>
                <a:gd name="connsiteX0" fmla="*/ 44967 w 475777"/>
                <a:gd name="connsiteY0" fmla="*/ 69452 h 442404"/>
                <a:gd name="connsiteX1" fmla="*/ 204455 w 475777"/>
                <a:gd name="connsiteY1" fmla="*/ 5656 h 442404"/>
                <a:gd name="connsiteX2" fmla="*/ 289515 w 475777"/>
                <a:gd name="connsiteY2" fmla="*/ 197042 h 442404"/>
                <a:gd name="connsiteX3" fmla="*/ 34334 w 475777"/>
                <a:gd name="connsiteY3" fmla="*/ 345898 h 442404"/>
                <a:gd name="connsiteX4" fmla="*/ 183190 w 475777"/>
                <a:gd name="connsiteY4" fmla="*/ 186410 h 442404"/>
                <a:gd name="connsiteX5" fmla="*/ 215087 w 475777"/>
                <a:gd name="connsiteY5" fmla="*/ 335266 h 442404"/>
                <a:gd name="connsiteX6" fmla="*/ 183190 w 475777"/>
                <a:gd name="connsiteY6" fmla="*/ 441591 h 442404"/>
                <a:gd name="connsiteX7" fmla="*/ 332046 w 475777"/>
                <a:gd name="connsiteY7" fmla="*/ 377796 h 442404"/>
                <a:gd name="connsiteX8" fmla="*/ 310780 w 475777"/>
                <a:gd name="connsiteY8" fmla="*/ 260838 h 442404"/>
                <a:gd name="connsiteX9" fmla="*/ 172557 w 475777"/>
                <a:gd name="connsiteY9" fmla="*/ 154512 h 442404"/>
                <a:gd name="connsiteX10" fmla="*/ 289515 w 475777"/>
                <a:gd name="connsiteY10" fmla="*/ 58819 h 442404"/>
                <a:gd name="connsiteX11" fmla="*/ 374576 w 475777"/>
                <a:gd name="connsiteY11" fmla="*/ 101349 h 442404"/>
                <a:gd name="connsiteX12" fmla="*/ 363943 w 475777"/>
                <a:gd name="connsiteY12" fmla="*/ 282103 h 442404"/>
                <a:gd name="connsiteX13" fmla="*/ 183190 w 475777"/>
                <a:gd name="connsiteY13" fmla="*/ 165145 h 442404"/>
                <a:gd name="connsiteX14" fmla="*/ 13069 w 475777"/>
                <a:gd name="connsiteY14" fmla="*/ 218308 h 442404"/>
                <a:gd name="connsiteX15" fmla="*/ 34334 w 475777"/>
                <a:gd name="connsiteY15" fmla="*/ 367163 h 442404"/>
                <a:gd name="connsiteX16" fmla="*/ 215087 w 475777"/>
                <a:gd name="connsiteY16" fmla="*/ 409694 h 442404"/>
                <a:gd name="connsiteX17" fmla="*/ 449004 w 475777"/>
                <a:gd name="connsiteY17" fmla="*/ 207675 h 442404"/>
                <a:gd name="connsiteX18" fmla="*/ 427739 w 475777"/>
                <a:gd name="connsiteY18" fmla="*/ 122615 h 442404"/>
                <a:gd name="connsiteX19" fmla="*/ 66232 w 475777"/>
                <a:gd name="connsiteY19" fmla="*/ 133247 h 44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75777" h="442404">
                  <a:moveTo>
                    <a:pt x="44967" y="69452"/>
                  </a:moveTo>
                  <a:cubicBezTo>
                    <a:pt x="104332" y="26921"/>
                    <a:pt x="163697" y="-15609"/>
                    <a:pt x="204455" y="5656"/>
                  </a:cubicBezTo>
                  <a:cubicBezTo>
                    <a:pt x="245213" y="26921"/>
                    <a:pt x="317869" y="140335"/>
                    <a:pt x="289515" y="197042"/>
                  </a:cubicBezTo>
                  <a:cubicBezTo>
                    <a:pt x="261162" y="253749"/>
                    <a:pt x="52055" y="347670"/>
                    <a:pt x="34334" y="345898"/>
                  </a:cubicBezTo>
                  <a:cubicBezTo>
                    <a:pt x="16613" y="344126"/>
                    <a:pt x="153065" y="188182"/>
                    <a:pt x="183190" y="186410"/>
                  </a:cubicBezTo>
                  <a:cubicBezTo>
                    <a:pt x="213316" y="184638"/>
                    <a:pt x="215087" y="292736"/>
                    <a:pt x="215087" y="335266"/>
                  </a:cubicBezTo>
                  <a:cubicBezTo>
                    <a:pt x="215087" y="377796"/>
                    <a:pt x="163697" y="434503"/>
                    <a:pt x="183190" y="441591"/>
                  </a:cubicBezTo>
                  <a:cubicBezTo>
                    <a:pt x="202683" y="448679"/>
                    <a:pt x="310781" y="407921"/>
                    <a:pt x="332046" y="377796"/>
                  </a:cubicBezTo>
                  <a:cubicBezTo>
                    <a:pt x="353311" y="347671"/>
                    <a:pt x="337361" y="298052"/>
                    <a:pt x="310780" y="260838"/>
                  </a:cubicBezTo>
                  <a:cubicBezTo>
                    <a:pt x="284199" y="223624"/>
                    <a:pt x="176101" y="188182"/>
                    <a:pt x="172557" y="154512"/>
                  </a:cubicBezTo>
                  <a:cubicBezTo>
                    <a:pt x="169013" y="120842"/>
                    <a:pt x="255845" y="67679"/>
                    <a:pt x="289515" y="58819"/>
                  </a:cubicBezTo>
                  <a:cubicBezTo>
                    <a:pt x="323185" y="49959"/>
                    <a:pt x="362171" y="64135"/>
                    <a:pt x="374576" y="101349"/>
                  </a:cubicBezTo>
                  <a:cubicBezTo>
                    <a:pt x="386981" y="138563"/>
                    <a:pt x="395841" y="271470"/>
                    <a:pt x="363943" y="282103"/>
                  </a:cubicBezTo>
                  <a:cubicBezTo>
                    <a:pt x="332045" y="292736"/>
                    <a:pt x="241669" y="175777"/>
                    <a:pt x="183190" y="165145"/>
                  </a:cubicBezTo>
                  <a:cubicBezTo>
                    <a:pt x="124711" y="154513"/>
                    <a:pt x="37878" y="184638"/>
                    <a:pt x="13069" y="218308"/>
                  </a:cubicBezTo>
                  <a:cubicBezTo>
                    <a:pt x="-11740" y="251978"/>
                    <a:pt x="664" y="335265"/>
                    <a:pt x="34334" y="367163"/>
                  </a:cubicBezTo>
                  <a:cubicBezTo>
                    <a:pt x="68004" y="399061"/>
                    <a:pt x="145975" y="436275"/>
                    <a:pt x="215087" y="409694"/>
                  </a:cubicBezTo>
                  <a:cubicBezTo>
                    <a:pt x="284199" y="383113"/>
                    <a:pt x="413562" y="255522"/>
                    <a:pt x="449004" y="207675"/>
                  </a:cubicBezTo>
                  <a:cubicBezTo>
                    <a:pt x="484446" y="159829"/>
                    <a:pt x="491534" y="135020"/>
                    <a:pt x="427739" y="122615"/>
                  </a:cubicBezTo>
                  <a:cubicBezTo>
                    <a:pt x="363944" y="110210"/>
                    <a:pt x="215088" y="121728"/>
                    <a:pt x="66232" y="133247"/>
                  </a:cubicBezTo>
                </a:path>
              </a:pathLst>
            </a:custGeom>
            <a:noFill/>
            <a:ln w="63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4" name="Group 1748"/>
            <p:cNvGrpSpPr>
              <a:grpSpLocks noChangeAspect="1"/>
            </p:cNvGrpSpPr>
            <p:nvPr/>
          </p:nvGrpSpPr>
          <p:grpSpPr bwMode="auto">
            <a:xfrm rot="8100000">
              <a:off x="3838802" y="3014688"/>
              <a:ext cx="282073" cy="108983"/>
              <a:chOff x="4785" y="3391"/>
              <a:chExt cx="521" cy="197"/>
            </a:xfrm>
            <a:solidFill>
              <a:srgbClr val="00B050"/>
            </a:solidFill>
          </p:grpSpPr>
          <p:sp>
            <p:nvSpPr>
              <p:cNvPr id="75" name="Oval 1749"/>
              <p:cNvSpPr>
                <a:spLocks noChangeAspect="1" noChangeArrowheads="1"/>
              </p:cNvSpPr>
              <p:nvPr/>
            </p:nvSpPr>
            <p:spPr bwMode="auto">
              <a:xfrm>
                <a:off x="4785" y="3430"/>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 name="Oval 1750"/>
              <p:cNvSpPr>
                <a:spLocks noChangeAspect="1" noChangeArrowheads="1"/>
              </p:cNvSpPr>
              <p:nvPr/>
            </p:nvSpPr>
            <p:spPr bwMode="auto">
              <a:xfrm>
                <a:off x="4831" y="3475"/>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 name="Oval 1751"/>
              <p:cNvSpPr>
                <a:spLocks noChangeAspect="1" noChangeArrowheads="1"/>
              </p:cNvSpPr>
              <p:nvPr/>
            </p:nvSpPr>
            <p:spPr bwMode="auto">
              <a:xfrm>
                <a:off x="4901" y="3430"/>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 name="Oval 1752"/>
              <p:cNvSpPr>
                <a:spLocks noChangeAspect="1" noChangeArrowheads="1"/>
              </p:cNvSpPr>
              <p:nvPr/>
            </p:nvSpPr>
            <p:spPr bwMode="auto">
              <a:xfrm>
                <a:off x="4977" y="3475"/>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9" name="Oval 1753"/>
              <p:cNvSpPr>
                <a:spLocks noChangeAspect="1" noChangeArrowheads="1"/>
              </p:cNvSpPr>
              <p:nvPr/>
            </p:nvSpPr>
            <p:spPr bwMode="auto">
              <a:xfrm>
                <a:off x="5042" y="3430"/>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 name="Oval 1754"/>
              <p:cNvSpPr>
                <a:spLocks noChangeAspect="1" noChangeArrowheads="1"/>
              </p:cNvSpPr>
              <p:nvPr/>
            </p:nvSpPr>
            <p:spPr bwMode="auto">
              <a:xfrm>
                <a:off x="5113" y="3391"/>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 name="Oval 1755"/>
              <p:cNvSpPr>
                <a:spLocks noChangeAspect="1" noChangeArrowheads="1"/>
              </p:cNvSpPr>
              <p:nvPr/>
            </p:nvSpPr>
            <p:spPr bwMode="auto">
              <a:xfrm>
                <a:off x="5193" y="3446"/>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2" name="Group 1748"/>
            <p:cNvGrpSpPr>
              <a:grpSpLocks noChangeAspect="1"/>
            </p:cNvGrpSpPr>
            <p:nvPr/>
          </p:nvGrpSpPr>
          <p:grpSpPr bwMode="auto">
            <a:xfrm rot="2562030">
              <a:off x="3150343" y="3039093"/>
              <a:ext cx="282073" cy="108983"/>
              <a:chOff x="4785" y="3391"/>
              <a:chExt cx="521" cy="197"/>
            </a:xfrm>
            <a:solidFill>
              <a:srgbClr val="00B050"/>
            </a:solidFill>
          </p:grpSpPr>
          <p:sp>
            <p:nvSpPr>
              <p:cNvPr id="83" name="Oval 1749"/>
              <p:cNvSpPr>
                <a:spLocks noChangeAspect="1" noChangeArrowheads="1"/>
              </p:cNvSpPr>
              <p:nvPr/>
            </p:nvSpPr>
            <p:spPr bwMode="auto">
              <a:xfrm>
                <a:off x="4785" y="3430"/>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 name="Oval 1750"/>
              <p:cNvSpPr>
                <a:spLocks noChangeAspect="1" noChangeArrowheads="1"/>
              </p:cNvSpPr>
              <p:nvPr/>
            </p:nvSpPr>
            <p:spPr bwMode="auto">
              <a:xfrm>
                <a:off x="4831" y="3475"/>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 name="Oval 1751"/>
              <p:cNvSpPr>
                <a:spLocks noChangeAspect="1" noChangeArrowheads="1"/>
              </p:cNvSpPr>
              <p:nvPr/>
            </p:nvSpPr>
            <p:spPr bwMode="auto">
              <a:xfrm>
                <a:off x="4901" y="3430"/>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 name="Oval 1752"/>
              <p:cNvSpPr>
                <a:spLocks noChangeAspect="1" noChangeArrowheads="1"/>
              </p:cNvSpPr>
              <p:nvPr/>
            </p:nvSpPr>
            <p:spPr bwMode="auto">
              <a:xfrm>
                <a:off x="4977" y="3475"/>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7" name="Oval 1753"/>
              <p:cNvSpPr>
                <a:spLocks noChangeAspect="1" noChangeArrowheads="1"/>
              </p:cNvSpPr>
              <p:nvPr/>
            </p:nvSpPr>
            <p:spPr bwMode="auto">
              <a:xfrm>
                <a:off x="5042" y="3430"/>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8" name="Oval 1754"/>
              <p:cNvSpPr>
                <a:spLocks noChangeAspect="1" noChangeArrowheads="1"/>
              </p:cNvSpPr>
              <p:nvPr/>
            </p:nvSpPr>
            <p:spPr bwMode="auto">
              <a:xfrm>
                <a:off x="5113" y="3391"/>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 name="Oval 1755"/>
              <p:cNvSpPr>
                <a:spLocks noChangeAspect="1" noChangeArrowheads="1"/>
              </p:cNvSpPr>
              <p:nvPr/>
            </p:nvSpPr>
            <p:spPr bwMode="auto">
              <a:xfrm>
                <a:off x="5193" y="3446"/>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0" name="Group 1748"/>
            <p:cNvGrpSpPr>
              <a:grpSpLocks noChangeAspect="1"/>
            </p:cNvGrpSpPr>
            <p:nvPr/>
          </p:nvGrpSpPr>
          <p:grpSpPr bwMode="auto">
            <a:xfrm rot="19596848">
              <a:off x="3046193" y="3574047"/>
              <a:ext cx="282073" cy="108983"/>
              <a:chOff x="4785" y="3391"/>
              <a:chExt cx="521" cy="197"/>
            </a:xfrm>
            <a:solidFill>
              <a:srgbClr val="00B050"/>
            </a:solidFill>
          </p:grpSpPr>
          <p:sp>
            <p:nvSpPr>
              <p:cNvPr id="91" name="Oval 1749"/>
              <p:cNvSpPr>
                <a:spLocks noChangeAspect="1" noChangeArrowheads="1"/>
              </p:cNvSpPr>
              <p:nvPr/>
            </p:nvSpPr>
            <p:spPr bwMode="auto">
              <a:xfrm>
                <a:off x="4785" y="3430"/>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2" name="Oval 1750"/>
              <p:cNvSpPr>
                <a:spLocks noChangeAspect="1" noChangeArrowheads="1"/>
              </p:cNvSpPr>
              <p:nvPr/>
            </p:nvSpPr>
            <p:spPr bwMode="auto">
              <a:xfrm>
                <a:off x="4831" y="3475"/>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3" name="Oval 1751"/>
              <p:cNvSpPr>
                <a:spLocks noChangeAspect="1" noChangeArrowheads="1"/>
              </p:cNvSpPr>
              <p:nvPr/>
            </p:nvSpPr>
            <p:spPr bwMode="auto">
              <a:xfrm>
                <a:off x="4901" y="3430"/>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4" name="Oval 1752"/>
              <p:cNvSpPr>
                <a:spLocks noChangeAspect="1" noChangeArrowheads="1"/>
              </p:cNvSpPr>
              <p:nvPr/>
            </p:nvSpPr>
            <p:spPr bwMode="auto">
              <a:xfrm>
                <a:off x="4977" y="3475"/>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5" name="Oval 1753"/>
              <p:cNvSpPr>
                <a:spLocks noChangeAspect="1" noChangeArrowheads="1"/>
              </p:cNvSpPr>
              <p:nvPr/>
            </p:nvSpPr>
            <p:spPr bwMode="auto">
              <a:xfrm>
                <a:off x="5042" y="3430"/>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 name="Oval 1754"/>
              <p:cNvSpPr>
                <a:spLocks noChangeAspect="1" noChangeArrowheads="1"/>
              </p:cNvSpPr>
              <p:nvPr/>
            </p:nvSpPr>
            <p:spPr bwMode="auto">
              <a:xfrm>
                <a:off x="5113" y="3391"/>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7" name="Oval 1755"/>
              <p:cNvSpPr>
                <a:spLocks noChangeAspect="1" noChangeArrowheads="1"/>
              </p:cNvSpPr>
              <p:nvPr/>
            </p:nvSpPr>
            <p:spPr bwMode="auto">
              <a:xfrm>
                <a:off x="5193" y="3446"/>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8" name="Group 1748"/>
            <p:cNvGrpSpPr>
              <a:grpSpLocks noChangeAspect="1"/>
            </p:cNvGrpSpPr>
            <p:nvPr/>
          </p:nvGrpSpPr>
          <p:grpSpPr bwMode="auto">
            <a:xfrm rot="15701203">
              <a:off x="3601077" y="3830955"/>
              <a:ext cx="282073" cy="108983"/>
              <a:chOff x="4785" y="3391"/>
              <a:chExt cx="521" cy="197"/>
            </a:xfrm>
            <a:solidFill>
              <a:srgbClr val="00B050"/>
            </a:solidFill>
          </p:grpSpPr>
          <p:sp>
            <p:nvSpPr>
              <p:cNvPr id="99" name="Oval 1749"/>
              <p:cNvSpPr>
                <a:spLocks noChangeAspect="1" noChangeArrowheads="1"/>
              </p:cNvSpPr>
              <p:nvPr/>
            </p:nvSpPr>
            <p:spPr bwMode="auto">
              <a:xfrm>
                <a:off x="4785" y="3430"/>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0" name="Oval 1750"/>
              <p:cNvSpPr>
                <a:spLocks noChangeAspect="1" noChangeArrowheads="1"/>
              </p:cNvSpPr>
              <p:nvPr/>
            </p:nvSpPr>
            <p:spPr bwMode="auto">
              <a:xfrm>
                <a:off x="4831" y="3475"/>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 name="Oval 1751"/>
              <p:cNvSpPr>
                <a:spLocks noChangeAspect="1" noChangeArrowheads="1"/>
              </p:cNvSpPr>
              <p:nvPr/>
            </p:nvSpPr>
            <p:spPr bwMode="auto">
              <a:xfrm>
                <a:off x="4901" y="3430"/>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2" name="Oval 1752"/>
              <p:cNvSpPr>
                <a:spLocks noChangeAspect="1" noChangeArrowheads="1"/>
              </p:cNvSpPr>
              <p:nvPr/>
            </p:nvSpPr>
            <p:spPr bwMode="auto">
              <a:xfrm>
                <a:off x="4977" y="3475"/>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3" name="Oval 1753"/>
              <p:cNvSpPr>
                <a:spLocks noChangeAspect="1" noChangeArrowheads="1"/>
              </p:cNvSpPr>
              <p:nvPr/>
            </p:nvSpPr>
            <p:spPr bwMode="auto">
              <a:xfrm>
                <a:off x="5042" y="3430"/>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4" name="Oval 1754"/>
              <p:cNvSpPr>
                <a:spLocks noChangeAspect="1" noChangeArrowheads="1"/>
              </p:cNvSpPr>
              <p:nvPr/>
            </p:nvSpPr>
            <p:spPr bwMode="auto">
              <a:xfrm>
                <a:off x="5113" y="3391"/>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5" name="Oval 1755"/>
              <p:cNvSpPr>
                <a:spLocks noChangeAspect="1" noChangeArrowheads="1"/>
              </p:cNvSpPr>
              <p:nvPr/>
            </p:nvSpPr>
            <p:spPr bwMode="auto">
              <a:xfrm>
                <a:off x="5193" y="3446"/>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06" name="Group 1748"/>
            <p:cNvGrpSpPr>
              <a:grpSpLocks noChangeAspect="1"/>
            </p:cNvGrpSpPr>
            <p:nvPr/>
          </p:nvGrpSpPr>
          <p:grpSpPr bwMode="auto">
            <a:xfrm rot="12101974">
              <a:off x="3964822" y="3430719"/>
              <a:ext cx="282073" cy="108983"/>
              <a:chOff x="4785" y="3391"/>
              <a:chExt cx="521" cy="197"/>
            </a:xfrm>
            <a:solidFill>
              <a:srgbClr val="00B050"/>
            </a:solidFill>
          </p:grpSpPr>
          <p:sp>
            <p:nvSpPr>
              <p:cNvPr id="107" name="Oval 1749"/>
              <p:cNvSpPr>
                <a:spLocks noChangeAspect="1" noChangeArrowheads="1"/>
              </p:cNvSpPr>
              <p:nvPr/>
            </p:nvSpPr>
            <p:spPr bwMode="auto">
              <a:xfrm>
                <a:off x="4785" y="3430"/>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8" name="Oval 1750"/>
              <p:cNvSpPr>
                <a:spLocks noChangeAspect="1" noChangeArrowheads="1"/>
              </p:cNvSpPr>
              <p:nvPr/>
            </p:nvSpPr>
            <p:spPr bwMode="auto">
              <a:xfrm>
                <a:off x="4831" y="3475"/>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9" name="Oval 1751"/>
              <p:cNvSpPr>
                <a:spLocks noChangeAspect="1" noChangeArrowheads="1"/>
              </p:cNvSpPr>
              <p:nvPr/>
            </p:nvSpPr>
            <p:spPr bwMode="auto">
              <a:xfrm>
                <a:off x="4901" y="3430"/>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0" name="Oval 1752"/>
              <p:cNvSpPr>
                <a:spLocks noChangeAspect="1" noChangeArrowheads="1"/>
              </p:cNvSpPr>
              <p:nvPr/>
            </p:nvSpPr>
            <p:spPr bwMode="auto">
              <a:xfrm>
                <a:off x="4977" y="3475"/>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1" name="Oval 1753"/>
              <p:cNvSpPr>
                <a:spLocks noChangeAspect="1" noChangeArrowheads="1"/>
              </p:cNvSpPr>
              <p:nvPr/>
            </p:nvSpPr>
            <p:spPr bwMode="auto">
              <a:xfrm>
                <a:off x="5042" y="3430"/>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2" name="Oval 1754"/>
              <p:cNvSpPr>
                <a:spLocks noChangeAspect="1" noChangeArrowheads="1"/>
              </p:cNvSpPr>
              <p:nvPr/>
            </p:nvSpPr>
            <p:spPr bwMode="auto">
              <a:xfrm>
                <a:off x="5113" y="3391"/>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3" name="Oval 1755"/>
              <p:cNvSpPr>
                <a:spLocks noChangeAspect="1" noChangeArrowheads="1"/>
              </p:cNvSpPr>
              <p:nvPr/>
            </p:nvSpPr>
            <p:spPr bwMode="auto">
              <a:xfrm>
                <a:off x="5193" y="3446"/>
                <a:ext cx="113" cy="113"/>
              </a:xfrm>
              <a:prstGeom prst="ellipse">
                <a:avLst/>
              </a:prstGeom>
              <a:grpFill/>
              <a:ln w="6350">
                <a:solidFill>
                  <a:schemeClr val="tx1"/>
                </a:solidFill>
                <a:round/>
                <a:headEnd/>
                <a:tailEnd/>
              </a:ln>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117" name="Oval 1673"/>
          <p:cNvSpPr>
            <a:spLocks noChangeAspect="1" noChangeArrowheads="1"/>
          </p:cNvSpPr>
          <p:nvPr/>
        </p:nvSpPr>
        <p:spPr bwMode="auto">
          <a:xfrm rot="13581328">
            <a:off x="563838" y="1769923"/>
            <a:ext cx="336763" cy="340408"/>
          </a:xfrm>
          <a:prstGeom prst="ellipse">
            <a:avLst/>
          </a:prstGeom>
          <a:noFill/>
          <a:ln w="285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8" name="フリーフォーム 117"/>
          <p:cNvSpPr/>
          <p:nvPr/>
        </p:nvSpPr>
        <p:spPr>
          <a:xfrm>
            <a:off x="618029" y="1820917"/>
            <a:ext cx="242456" cy="225450"/>
          </a:xfrm>
          <a:custGeom>
            <a:avLst/>
            <a:gdLst>
              <a:gd name="connsiteX0" fmla="*/ 44967 w 475777"/>
              <a:gd name="connsiteY0" fmla="*/ 69452 h 442404"/>
              <a:gd name="connsiteX1" fmla="*/ 204455 w 475777"/>
              <a:gd name="connsiteY1" fmla="*/ 5656 h 442404"/>
              <a:gd name="connsiteX2" fmla="*/ 289515 w 475777"/>
              <a:gd name="connsiteY2" fmla="*/ 197042 h 442404"/>
              <a:gd name="connsiteX3" fmla="*/ 34334 w 475777"/>
              <a:gd name="connsiteY3" fmla="*/ 345898 h 442404"/>
              <a:gd name="connsiteX4" fmla="*/ 183190 w 475777"/>
              <a:gd name="connsiteY4" fmla="*/ 186410 h 442404"/>
              <a:gd name="connsiteX5" fmla="*/ 215087 w 475777"/>
              <a:gd name="connsiteY5" fmla="*/ 335266 h 442404"/>
              <a:gd name="connsiteX6" fmla="*/ 183190 w 475777"/>
              <a:gd name="connsiteY6" fmla="*/ 441591 h 442404"/>
              <a:gd name="connsiteX7" fmla="*/ 332046 w 475777"/>
              <a:gd name="connsiteY7" fmla="*/ 377796 h 442404"/>
              <a:gd name="connsiteX8" fmla="*/ 310780 w 475777"/>
              <a:gd name="connsiteY8" fmla="*/ 260838 h 442404"/>
              <a:gd name="connsiteX9" fmla="*/ 172557 w 475777"/>
              <a:gd name="connsiteY9" fmla="*/ 154512 h 442404"/>
              <a:gd name="connsiteX10" fmla="*/ 289515 w 475777"/>
              <a:gd name="connsiteY10" fmla="*/ 58819 h 442404"/>
              <a:gd name="connsiteX11" fmla="*/ 374576 w 475777"/>
              <a:gd name="connsiteY11" fmla="*/ 101349 h 442404"/>
              <a:gd name="connsiteX12" fmla="*/ 363943 w 475777"/>
              <a:gd name="connsiteY12" fmla="*/ 282103 h 442404"/>
              <a:gd name="connsiteX13" fmla="*/ 183190 w 475777"/>
              <a:gd name="connsiteY13" fmla="*/ 165145 h 442404"/>
              <a:gd name="connsiteX14" fmla="*/ 13069 w 475777"/>
              <a:gd name="connsiteY14" fmla="*/ 218308 h 442404"/>
              <a:gd name="connsiteX15" fmla="*/ 34334 w 475777"/>
              <a:gd name="connsiteY15" fmla="*/ 367163 h 442404"/>
              <a:gd name="connsiteX16" fmla="*/ 215087 w 475777"/>
              <a:gd name="connsiteY16" fmla="*/ 409694 h 442404"/>
              <a:gd name="connsiteX17" fmla="*/ 449004 w 475777"/>
              <a:gd name="connsiteY17" fmla="*/ 207675 h 442404"/>
              <a:gd name="connsiteX18" fmla="*/ 427739 w 475777"/>
              <a:gd name="connsiteY18" fmla="*/ 122615 h 442404"/>
              <a:gd name="connsiteX19" fmla="*/ 66232 w 475777"/>
              <a:gd name="connsiteY19" fmla="*/ 133247 h 44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75777" h="442404">
                <a:moveTo>
                  <a:pt x="44967" y="69452"/>
                </a:moveTo>
                <a:cubicBezTo>
                  <a:pt x="104332" y="26921"/>
                  <a:pt x="163697" y="-15609"/>
                  <a:pt x="204455" y="5656"/>
                </a:cubicBezTo>
                <a:cubicBezTo>
                  <a:pt x="245213" y="26921"/>
                  <a:pt x="317869" y="140335"/>
                  <a:pt x="289515" y="197042"/>
                </a:cubicBezTo>
                <a:cubicBezTo>
                  <a:pt x="261162" y="253749"/>
                  <a:pt x="52055" y="347670"/>
                  <a:pt x="34334" y="345898"/>
                </a:cubicBezTo>
                <a:cubicBezTo>
                  <a:pt x="16613" y="344126"/>
                  <a:pt x="153065" y="188182"/>
                  <a:pt x="183190" y="186410"/>
                </a:cubicBezTo>
                <a:cubicBezTo>
                  <a:pt x="213316" y="184638"/>
                  <a:pt x="215087" y="292736"/>
                  <a:pt x="215087" y="335266"/>
                </a:cubicBezTo>
                <a:cubicBezTo>
                  <a:pt x="215087" y="377796"/>
                  <a:pt x="163697" y="434503"/>
                  <a:pt x="183190" y="441591"/>
                </a:cubicBezTo>
                <a:cubicBezTo>
                  <a:pt x="202683" y="448679"/>
                  <a:pt x="310781" y="407921"/>
                  <a:pt x="332046" y="377796"/>
                </a:cubicBezTo>
                <a:cubicBezTo>
                  <a:pt x="353311" y="347671"/>
                  <a:pt x="337361" y="298052"/>
                  <a:pt x="310780" y="260838"/>
                </a:cubicBezTo>
                <a:cubicBezTo>
                  <a:pt x="284199" y="223624"/>
                  <a:pt x="176101" y="188182"/>
                  <a:pt x="172557" y="154512"/>
                </a:cubicBezTo>
                <a:cubicBezTo>
                  <a:pt x="169013" y="120842"/>
                  <a:pt x="255845" y="67679"/>
                  <a:pt x="289515" y="58819"/>
                </a:cubicBezTo>
                <a:cubicBezTo>
                  <a:pt x="323185" y="49959"/>
                  <a:pt x="362171" y="64135"/>
                  <a:pt x="374576" y="101349"/>
                </a:cubicBezTo>
                <a:cubicBezTo>
                  <a:pt x="386981" y="138563"/>
                  <a:pt x="395841" y="271470"/>
                  <a:pt x="363943" y="282103"/>
                </a:cubicBezTo>
                <a:cubicBezTo>
                  <a:pt x="332045" y="292736"/>
                  <a:pt x="241669" y="175777"/>
                  <a:pt x="183190" y="165145"/>
                </a:cubicBezTo>
                <a:cubicBezTo>
                  <a:pt x="124711" y="154513"/>
                  <a:pt x="37878" y="184638"/>
                  <a:pt x="13069" y="218308"/>
                </a:cubicBezTo>
                <a:cubicBezTo>
                  <a:pt x="-11740" y="251978"/>
                  <a:pt x="664" y="335265"/>
                  <a:pt x="34334" y="367163"/>
                </a:cubicBezTo>
                <a:cubicBezTo>
                  <a:pt x="68004" y="399061"/>
                  <a:pt x="145975" y="436275"/>
                  <a:pt x="215087" y="409694"/>
                </a:cubicBezTo>
                <a:cubicBezTo>
                  <a:pt x="284199" y="383113"/>
                  <a:pt x="413562" y="255522"/>
                  <a:pt x="449004" y="207675"/>
                </a:cubicBezTo>
                <a:cubicBezTo>
                  <a:pt x="484446" y="159829"/>
                  <a:pt x="491534" y="135020"/>
                  <a:pt x="427739" y="122615"/>
                </a:cubicBezTo>
                <a:cubicBezTo>
                  <a:pt x="363944" y="110210"/>
                  <a:pt x="215088" y="121728"/>
                  <a:pt x="66232" y="133247"/>
                </a:cubicBezTo>
              </a:path>
            </a:pathLst>
          </a:custGeom>
          <a:noFill/>
          <a:ln w="63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9" name="フリーフォーム 118"/>
          <p:cNvSpPr/>
          <p:nvPr/>
        </p:nvSpPr>
        <p:spPr>
          <a:xfrm rot="5400000">
            <a:off x="609408" y="1839306"/>
            <a:ext cx="242457" cy="225450"/>
          </a:xfrm>
          <a:custGeom>
            <a:avLst/>
            <a:gdLst>
              <a:gd name="connsiteX0" fmla="*/ 44967 w 475777"/>
              <a:gd name="connsiteY0" fmla="*/ 69452 h 442404"/>
              <a:gd name="connsiteX1" fmla="*/ 204455 w 475777"/>
              <a:gd name="connsiteY1" fmla="*/ 5656 h 442404"/>
              <a:gd name="connsiteX2" fmla="*/ 289515 w 475777"/>
              <a:gd name="connsiteY2" fmla="*/ 197042 h 442404"/>
              <a:gd name="connsiteX3" fmla="*/ 34334 w 475777"/>
              <a:gd name="connsiteY3" fmla="*/ 345898 h 442404"/>
              <a:gd name="connsiteX4" fmla="*/ 183190 w 475777"/>
              <a:gd name="connsiteY4" fmla="*/ 186410 h 442404"/>
              <a:gd name="connsiteX5" fmla="*/ 215087 w 475777"/>
              <a:gd name="connsiteY5" fmla="*/ 335266 h 442404"/>
              <a:gd name="connsiteX6" fmla="*/ 183190 w 475777"/>
              <a:gd name="connsiteY6" fmla="*/ 441591 h 442404"/>
              <a:gd name="connsiteX7" fmla="*/ 332046 w 475777"/>
              <a:gd name="connsiteY7" fmla="*/ 377796 h 442404"/>
              <a:gd name="connsiteX8" fmla="*/ 310780 w 475777"/>
              <a:gd name="connsiteY8" fmla="*/ 260838 h 442404"/>
              <a:gd name="connsiteX9" fmla="*/ 172557 w 475777"/>
              <a:gd name="connsiteY9" fmla="*/ 154512 h 442404"/>
              <a:gd name="connsiteX10" fmla="*/ 289515 w 475777"/>
              <a:gd name="connsiteY10" fmla="*/ 58819 h 442404"/>
              <a:gd name="connsiteX11" fmla="*/ 374576 w 475777"/>
              <a:gd name="connsiteY11" fmla="*/ 101349 h 442404"/>
              <a:gd name="connsiteX12" fmla="*/ 363943 w 475777"/>
              <a:gd name="connsiteY12" fmla="*/ 282103 h 442404"/>
              <a:gd name="connsiteX13" fmla="*/ 183190 w 475777"/>
              <a:gd name="connsiteY13" fmla="*/ 165145 h 442404"/>
              <a:gd name="connsiteX14" fmla="*/ 13069 w 475777"/>
              <a:gd name="connsiteY14" fmla="*/ 218308 h 442404"/>
              <a:gd name="connsiteX15" fmla="*/ 34334 w 475777"/>
              <a:gd name="connsiteY15" fmla="*/ 367163 h 442404"/>
              <a:gd name="connsiteX16" fmla="*/ 215087 w 475777"/>
              <a:gd name="connsiteY16" fmla="*/ 409694 h 442404"/>
              <a:gd name="connsiteX17" fmla="*/ 449004 w 475777"/>
              <a:gd name="connsiteY17" fmla="*/ 207675 h 442404"/>
              <a:gd name="connsiteX18" fmla="*/ 427739 w 475777"/>
              <a:gd name="connsiteY18" fmla="*/ 122615 h 442404"/>
              <a:gd name="connsiteX19" fmla="*/ 66232 w 475777"/>
              <a:gd name="connsiteY19" fmla="*/ 133247 h 44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75777" h="442404">
                <a:moveTo>
                  <a:pt x="44967" y="69452"/>
                </a:moveTo>
                <a:cubicBezTo>
                  <a:pt x="104332" y="26921"/>
                  <a:pt x="163697" y="-15609"/>
                  <a:pt x="204455" y="5656"/>
                </a:cubicBezTo>
                <a:cubicBezTo>
                  <a:pt x="245213" y="26921"/>
                  <a:pt x="317869" y="140335"/>
                  <a:pt x="289515" y="197042"/>
                </a:cubicBezTo>
                <a:cubicBezTo>
                  <a:pt x="261162" y="253749"/>
                  <a:pt x="52055" y="347670"/>
                  <a:pt x="34334" y="345898"/>
                </a:cubicBezTo>
                <a:cubicBezTo>
                  <a:pt x="16613" y="344126"/>
                  <a:pt x="153065" y="188182"/>
                  <a:pt x="183190" y="186410"/>
                </a:cubicBezTo>
                <a:cubicBezTo>
                  <a:pt x="213316" y="184638"/>
                  <a:pt x="215087" y="292736"/>
                  <a:pt x="215087" y="335266"/>
                </a:cubicBezTo>
                <a:cubicBezTo>
                  <a:pt x="215087" y="377796"/>
                  <a:pt x="163697" y="434503"/>
                  <a:pt x="183190" y="441591"/>
                </a:cubicBezTo>
                <a:cubicBezTo>
                  <a:pt x="202683" y="448679"/>
                  <a:pt x="310781" y="407921"/>
                  <a:pt x="332046" y="377796"/>
                </a:cubicBezTo>
                <a:cubicBezTo>
                  <a:pt x="353311" y="347671"/>
                  <a:pt x="337361" y="298052"/>
                  <a:pt x="310780" y="260838"/>
                </a:cubicBezTo>
                <a:cubicBezTo>
                  <a:pt x="284199" y="223624"/>
                  <a:pt x="176101" y="188182"/>
                  <a:pt x="172557" y="154512"/>
                </a:cubicBezTo>
                <a:cubicBezTo>
                  <a:pt x="169013" y="120842"/>
                  <a:pt x="255845" y="67679"/>
                  <a:pt x="289515" y="58819"/>
                </a:cubicBezTo>
                <a:cubicBezTo>
                  <a:pt x="323185" y="49959"/>
                  <a:pt x="362171" y="64135"/>
                  <a:pt x="374576" y="101349"/>
                </a:cubicBezTo>
                <a:cubicBezTo>
                  <a:pt x="386981" y="138563"/>
                  <a:pt x="395841" y="271470"/>
                  <a:pt x="363943" y="282103"/>
                </a:cubicBezTo>
                <a:cubicBezTo>
                  <a:pt x="332045" y="292736"/>
                  <a:pt x="241669" y="175777"/>
                  <a:pt x="183190" y="165145"/>
                </a:cubicBezTo>
                <a:cubicBezTo>
                  <a:pt x="124711" y="154513"/>
                  <a:pt x="37878" y="184638"/>
                  <a:pt x="13069" y="218308"/>
                </a:cubicBezTo>
                <a:cubicBezTo>
                  <a:pt x="-11740" y="251978"/>
                  <a:pt x="664" y="335265"/>
                  <a:pt x="34334" y="367163"/>
                </a:cubicBezTo>
                <a:cubicBezTo>
                  <a:pt x="68004" y="399061"/>
                  <a:pt x="145975" y="436275"/>
                  <a:pt x="215087" y="409694"/>
                </a:cubicBezTo>
                <a:cubicBezTo>
                  <a:pt x="284199" y="383113"/>
                  <a:pt x="413562" y="255522"/>
                  <a:pt x="449004" y="207675"/>
                </a:cubicBezTo>
                <a:cubicBezTo>
                  <a:pt x="484446" y="159829"/>
                  <a:pt x="491534" y="135020"/>
                  <a:pt x="427739" y="122615"/>
                </a:cubicBezTo>
                <a:cubicBezTo>
                  <a:pt x="363944" y="110210"/>
                  <a:pt x="215088" y="121728"/>
                  <a:pt x="66232" y="133247"/>
                </a:cubicBezTo>
              </a:path>
            </a:pathLst>
          </a:custGeom>
          <a:noFill/>
          <a:ln w="63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60" name="グループ化 159"/>
          <p:cNvGrpSpPr/>
          <p:nvPr/>
        </p:nvGrpSpPr>
        <p:grpSpPr>
          <a:xfrm>
            <a:off x="421968" y="2521063"/>
            <a:ext cx="1166450" cy="405018"/>
            <a:chOff x="5889104" y="5373216"/>
            <a:chExt cx="2232248" cy="792088"/>
          </a:xfrm>
        </p:grpSpPr>
        <p:sp>
          <p:nvSpPr>
            <p:cNvPr id="161" name="円柱 160"/>
            <p:cNvSpPr/>
            <p:nvPr/>
          </p:nvSpPr>
          <p:spPr bwMode="auto">
            <a:xfrm>
              <a:off x="5889104" y="5589240"/>
              <a:ext cx="2232248" cy="576064"/>
            </a:xfrm>
            <a:prstGeom prst="can">
              <a:avLst>
                <a:gd name="adj" fmla="val 50000"/>
              </a:avLst>
            </a:prstGeom>
            <a:solidFill>
              <a:srgbClr val="FFCCCC"/>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2" name="円/楕円 161"/>
            <p:cNvSpPr/>
            <p:nvPr/>
          </p:nvSpPr>
          <p:spPr bwMode="auto">
            <a:xfrm>
              <a:off x="5889104" y="5373216"/>
              <a:ext cx="2232248" cy="288032"/>
            </a:xfrm>
            <a:prstGeom prst="ellipse">
              <a:avLst/>
            </a:prstGeom>
            <a:no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3" name="フリーフォーム 162"/>
            <p:cNvSpPr/>
            <p:nvPr/>
          </p:nvSpPr>
          <p:spPr bwMode="auto">
            <a:xfrm>
              <a:off x="6249144" y="5805264"/>
              <a:ext cx="581025" cy="144016"/>
            </a:xfrm>
            <a:custGeom>
              <a:avLst/>
              <a:gdLst>
                <a:gd name="connsiteX0" fmla="*/ 9525 w 581025"/>
                <a:gd name="connsiteY0" fmla="*/ 115887 h 220662"/>
                <a:gd name="connsiteX1" fmla="*/ 228600 w 581025"/>
                <a:gd name="connsiteY1" fmla="*/ 220662 h 220662"/>
                <a:gd name="connsiteX2" fmla="*/ 571500 w 581025"/>
                <a:gd name="connsiteY2" fmla="*/ 115887 h 220662"/>
                <a:gd name="connsiteX3" fmla="*/ 285750 w 581025"/>
                <a:gd name="connsiteY3" fmla="*/ 1587 h 220662"/>
                <a:gd name="connsiteX4" fmla="*/ 9525 w 581025"/>
                <a:gd name="connsiteY4" fmla="*/ 115887 h 220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025" h="220662">
                  <a:moveTo>
                    <a:pt x="9525" y="115887"/>
                  </a:moveTo>
                  <a:cubicBezTo>
                    <a:pt x="0" y="152399"/>
                    <a:pt x="134938" y="220662"/>
                    <a:pt x="228600" y="220662"/>
                  </a:cubicBezTo>
                  <a:cubicBezTo>
                    <a:pt x="322262" y="220662"/>
                    <a:pt x="561975" y="152399"/>
                    <a:pt x="571500" y="115887"/>
                  </a:cubicBezTo>
                  <a:cubicBezTo>
                    <a:pt x="581025" y="79375"/>
                    <a:pt x="379412" y="0"/>
                    <a:pt x="285750" y="1587"/>
                  </a:cubicBezTo>
                  <a:cubicBezTo>
                    <a:pt x="192088" y="3174"/>
                    <a:pt x="19050" y="79375"/>
                    <a:pt x="9525" y="115887"/>
                  </a:cubicBezTo>
                  <a:close/>
                </a:path>
              </a:pathLst>
            </a:cu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3500000" scaled="1"/>
              <a:tileRect/>
            </a:gra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4" name="フリーフォーム 163"/>
            <p:cNvSpPr/>
            <p:nvPr/>
          </p:nvSpPr>
          <p:spPr bwMode="auto">
            <a:xfrm>
              <a:off x="6753200" y="5805264"/>
              <a:ext cx="630237" cy="184149"/>
            </a:xfrm>
            <a:custGeom>
              <a:avLst/>
              <a:gdLst>
                <a:gd name="connsiteX0" fmla="*/ 271462 w 630237"/>
                <a:gd name="connsiteY0" fmla="*/ 11112 h 184149"/>
                <a:gd name="connsiteX1" fmla="*/ 14287 w 630237"/>
                <a:gd name="connsiteY1" fmla="*/ 125412 h 184149"/>
                <a:gd name="connsiteX2" fmla="*/ 357187 w 630237"/>
                <a:gd name="connsiteY2" fmla="*/ 173037 h 184149"/>
                <a:gd name="connsiteX3" fmla="*/ 614362 w 630237"/>
                <a:gd name="connsiteY3" fmla="*/ 58737 h 184149"/>
                <a:gd name="connsiteX4" fmla="*/ 271462 w 630237"/>
                <a:gd name="connsiteY4" fmla="*/ 11112 h 18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0237" h="184149">
                  <a:moveTo>
                    <a:pt x="271462" y="11112"/>
                  </a:moveTo>
                  <a:cubicBezTo>
                    <a:pt x="171450" y="22224"/>
                    <a:pt x="0" y="98425"/>
                    <a:pt x="14287" y="125412"/>
                  </a:cubicBezTo>
                  <a:cubicBezTo>
                    <a:pt x="28575" y="152400"/>
                    <a:pt x="257175" y="184149"/>
                    <a:pt x="357187" y="173037"/>
                  </a:cubicBezTo>
                  <a:cubicBezTo>
                    <a:pt x="457199" y="161925"/>
                    <a:pt x="630237" y="87312"/>
                    <a:pt x="614362" y="58737"/>
                  </a:cubicBezTo>
                  <a:cubicBezTo>
                    <a:pt x="598487" y="30162"/>
                    <a:pt x="371474" y="0"/>
                    <a:pt x="271462" y="11112"/>
                  </a:cubicBezTo>
                  <a:close/>
                </a:path>
              </a:pathLst>
            </a:cu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3500000" scaled="1"/>
              <a:tileRect/>
            </a:gra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5" name="フリーフォーム 164"/>
            <p:cNvSpPr/>
            <p:nvPr/>
          </p:nvSpPr>
          <p:spPr bwMode="auto">
            <a:xfrm>
              <a:off x="7257256" y="5805264"/>
              <a:ext cx="609600" cy="188913"/>
            </a:xfrm>
            <a:custGeom>
              <a:avLst/>
              <a:gdLst>
                <a:gd name="connsiteX0" fmla="*/ 33337 w 609600"/>
                <a:gd name="connsiteY0" fmla="*/ 168275 h 188913"/>
                <a:gd name="connsiteX1" fmla="*/ 452437 w 609600"/>
                <a:gd name="connsiteY1" fmla="*/ 139700 h 188913"/>
                <a:gd name="connsiteX2" fmla="*/ 576262 w 609600"/>
                <a:gd name="connsiteY2" fmla="*/ 53975 h 188913"/>
                <a:gd name="connsiteX3" fmla="*/ 252412 w 609600"/>
                <a:gd name="connsiteY3" fmla="*/ 15875 h 188913"/>
                <a:gd name="connsiteX4" fmla="*/ 33337 w 609600"/>
                <a:gd name="connsiteY4" fmla="*/ 168275 h 1889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 h="188913">
                  <a:moveTo>
                    <a:pt x="33337" y="168275"/>
                  </a:moveTo>
                  <a:cubicBezTo>
                    <a:pt x="66675" y="188913"/>
                    <a:pt x="361949" y="158750"/>
                    <a:pt x="452437" y="139700"/>
                  </a:cubicBezTo>
                  <a:cubicBezTo>
                    <a:pt x="542925" y="120650"/>
                    <a:pt x="609600" y="74613"/>
                    <a:pt x="576262" y="53975"/>
                  </a:cubicBezTo>
                  <a:cubicBezTo>
                    <a:pt x="542925" y="33338"/>
                    <a:pt x="342899" y="0"/>
                    <a:pt x="252412" y="15875"/>
                  </a:cubicBezTo>
                  <a:cubicBezTo>
                    <a:pt x="161925" y="31750"/>
                    <a:pt x="0" y="147638"/>
                    <a:pt x="33337" y="168275"/>
                  </a:cubicBezTo>
                  <a:close/>
                </a:path>
              </a:pathLst>
            </a:cu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3500000" scaled="1"/>
              <a:tileRect/>
            </a:gra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66" name="グループ化 59"/>
            <p:cNvGrpSpPr/>
            <p:nvPr/>
          </p:nvGrpSpPr>
          <p:grpSpPr>
            <a:xfrm>
              <a:off x="6312000" y="5949280"/>
              <a:ext cx="657224" cy="144016"/>
              <a:chOff x="6249144" y="5949280"/>
              <a:chExt cx="657224" cy="144016"/>
            </a:xfrm>
          </p:grpSpPr>
          <p:sp>
            <p:nvSpPr>
              <p:cNvPr id="176" name="フリーフォーム 175"/>
              <p:cNvSpPr/>
              <p:nvPr/>
            </p:nvSpPr>
            <p:spPr bwMode="auto">
              <a:xfrm>
                <a:off x="6249144" y="5949280"/>
                <a:ext cx="657224" cy="144016"/>
              </a:xfrm>
              <a:custGeom>
                <a:avLst/>
                <a:gdLst>
                  <a:gd name="connsiteX0" fmla="*/ 4762 w 657224"/>
                  <a:gd name="connsiteY0" fmla="*/ 80962 h 276224"/>
                  <a:gd name="connsiteX1" fmla="*/ 395287 w 657224"/>
                  <a:gd name="connsiteY1" fmla="*/ 261937 h 276224"/>
                  <a:gd name="connsiteX2" fmla="*/ 652462 w 657224"/>
                  <a:gd name="connsiteY2" fmla="*/ 166687 h 276224"/>
                  <a:gd name="connsiteX3" fmla="*/ 366712 w 657224"/>
                  <a:gd name="connsiteY3" fmla="*/ 14287 h 276224"/>
                  <a:gd name="connsiteX4" fmla="*/ 4762 w 657224"/>
                  <a:gd name="connsiteY4" fmla="*/ 80962 h 276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224" h="276224">
                    <a:moveTo>
                      <a:pt x="4762" y="80962"/>
                    </a:moveTo>
                    <a:cubicBezTo>
                      <a:pt x="9524" y="122237"/>
                      <a:pt x="287337" y="247650"/>
                      <a:pt x="395287" y="261937"/>
                    </a:cubicBezTo>
                    <a:cubicBezTo>
                      <a:pt x="503237" y="276224"/>
                      <a:pt x="657224" y="207962"/>
                      <a:pt x="652462" y="166687"/>
                    </a:cubicBezTo>
                    <a:cubicBezTo>
                      <a:pt x="647700" y="125412"/>
                      <a:pt x="471487" y="28574"/>
                      <a:pt x="366712" y="14287"/>
                    </a:cubicBezTo>
                    <a:cubicBezTo>
                      <a:pt x="261937" y="0"/>
                      <a:pt x="0" y="39687"/>
                      <a:pt x="4762" y="80962"/>
                    </a:cubicBezTo>
                    <a:close/>
                  </a:path>
                </a:pathLst>
              </a:cu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3500000" scaled="1"/>
                <a:tileRect/>
              </a:gra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7" name="円/楕円 176"/>
              <p:cNvSpPr/>
              <p:nvPr/>
            </p:nvSpPr>
            <p:spPr bwMode="auto">
              <a:xfrm rot="663759">
                <a:off x="6437610" y="5989538"/>
                <a:ext cx="288032" cy="72008"/>
              </a:xfrm>
              <a:prstGeom prst="ellipse">
                <a:avLst/>
              </a:prstGeom>
              <a:gradFill flip="none" rotWithShape="1">
                <a:gsLst>
                  <a:gs pos="0">
                    <a:srgbClr val="9148C8">
                      <a:shade val="30000"/>
                      <a:satMod val="115000"/>
                    </a:srgbClr>
                  </a:gs>
                  <a:gs pos="50000">
                    <a:srgbClr val="9148C8">
                      <a:shade val="67500"/>
                      <a:satMod val="115000"/>
                    </a:srgbClr>
                  </a:gs>
                  <a:gs pos="100000">
                    <a:srgbClr val="9148C8">
                      <a:shade val="100000"/>
                      <a:satMod val="115000"/>
                    </a:srgbClr>
                  </a:gs>
                </a:gsLst>
                <a:lin ang="135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67" name="円/楕円 166"/>
            <p:cNvSpPr/>
            <p:nvPr/>
          </p:nvSpPr>
          <p:spPr bwMode="auto">
            <a:xfrm rot="21329239">
              <a:off x="6391043" y="5844929"/>
              <a:ext cx="288032" cy="72008"/>
            </a:xfrm>
            <a:prstGeom prst="ellipse">
              <a:avLst/>
            </a:prstGeom>
            <a:gradFill flip="none" rotWithShape="1">
              <a:gsLst>
                <a:gs pos="0">
                  <a:srgbClr val="9148C8">
                    <a:shade val="30000"/>
                    <a:satMod val="115000"/>
                  </a:srgbClr>
                </a:gs>
                <a:gs pos="50000">
                  <a:srgbClr val="9148C8">
                    <a:shade val="67500"/>
                    <a:satMod val="115000"/>
                  </a:srgbClr>
                </a:gs>
                <a:gs pos="100000">
                  <a:srgbClr val="9148C8">
                    <a:shade val="100000"/>
                    <a:satMod val="115000"/>
                  </a:srgbClr>
                </a:gs>
              </a:gsLst>
              <a:lin ang="135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8" name="円/楕円 167"/>
            <p:cNvSpPr/>
            <p:nvPr/>
          </p:nvSpPr>
          <p:spPr bwMode="auto">
            <a:xfrm rot="21426892">
              <a:off x="6920498" y="5859788"/>
              <a:ext cx="288032" cy="72008"/>
            </a:xfrm>
            <a:prstGeom prst="ellipse">
              <a:avLst/>
            </a:prstGeom>
            <a:gradFill flip="none" rotWithShape="1">
              <a:gsLst>
                <a:gs pos="0">
                  <a:srgbClr val="9148C8">
                    <a:shade val="30000"/>
                    <a:satMod val="115000"/>
                  </a:srgbClr>
                </a:gs>
                <a:gs pos="50000">
                  <a:srgbClr val="9148C8">
                    <a:shade val="67500"/>
                    <a:satMod val="115000"/>
                  </a:srgbClr>
                </a:gs>
                <a:gs pos="100000">
                  <a:srgbClr val="9148C8">
                    <a:shade val="100000"/>
                    <a:satMod val="115000"/>
                  </a:srgbClr>
                </a:gs>
              </a:gsLst>
              <a:lin ang="135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9" name="円/楕円 168"/>
            <p:cNvSpPr/>
            <p:nvPr/>
          </p:nvSpPr>
          <p:spPr bwMode="auto">
            <a:xfrm rot="21238236">
              <a:off x="7405504" y="5862429"/>
              <a:ext cx="288032" cy="72008"/>
            </a:xfrm>
            <a:prstGeom prst="ellipse">
              <a:avLst/>
            </a:prstGeom>
            <a:gradFill flip="none" rotWithShape="1">
              <a:gsLst>
                <a:gs pos="0">
                  <a:srgbClr val="9148C8">
                    <a:shade val="30000"/>
                    <a:satMod val="115000"/>
                  </a:srgbClr>
                </a:gs>
                <a:gs pos="50000">
                  <a:srgbClr val="9148C8">
                    <a:shade val="67500"/>
                    <a:satMod val="115000"/>
                  </a:srgbClr>
                </a:gs>
                <a:gs pos="100000">
                  <a:srgbClr val="9148C8">
                    <a:shade val="100000"/>
                    <a:satMod val="115000"/>
                  </a:srgbClr>
                </a:gs>
              </a:gsLst>
              <a:lin ang="135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70" name="グループ化 58"/>
            <p:cNvGrpSpPr/>
            <p:nvPr/>
          </p:nvGrpSpPr>
          <p:grpSpPr>
            <a:xfrm>
              <a:off x="6844258" y="5973216"/>
              <a:ext cx="731838" cy="166688"/>
              <a:chOff x="6825208" y="5998616"/>
              <a:chExt cx="731838" cy="166688"/>
            </a:xfrm>
          </p:grpSpPr>
          <p:sp>
            <p:nvSpPr>
              <p:cNvPr id="174" name="フリーフォーム 173"/>
              <p:cNvSpPr/>
              <p:nvPr/>
            </p:nvSpPr>
            <p:spPr bwMode="auto">
              <a:xfrm>
                <a:off x="6825208" y="5998616"/>
                <a:ext cx="731838" cy="166688"/>
              </a:xfrm>
              <a:custGeom>
                <a:avLst/>
                <a:gdLst>
                  <a:gd name="connsiteX0" fmla="*/ 53975 w 731838"/>
                  <a:gd name="connsiteY0" fmla="*/ 22225 h 166688"/>
                  <a:gd name="connsiteX1" fmla="*/ 358775 w 731838"/>
                  <a:gd name="connsiteY1" fmla="*/ 165100 h 166688"/>
                  <a:gd name="connsiteX2" fmla="*/ 682625 w 731838"/>
                  <a:gd name="connsiteY2" fmla="*/ 31750 h 166688"/>
                  <a:gd name="connsiteX3" fmla="*/ 53975 w 731838"/>
                  <a:gd name="connsiteY3" fmla="*/ 22225 h 166688"/>
                </a:gdLst>
                <a:ahLst/>
                <a:cxnLst>
                  <a:cxn ang="0">
                    <a:pos x="connsiteX0" y="connsiteY0"/>
                  </a:cxn>
                  <a:cxn ang="0">
                    <a:pos x="connsiteX1" y="connsiteY1"/>
                  </a:cxn>
                  <a:cxn ang="0">
                    <a:pos x="connsiteX2" y="connsiteY2"/>
                  </a:cxn>
                  <a:cxn ang="0">
                    <a:pos x="connsiteX3" y="connsiteY3"/>
                  </a:cxn>
                </a:cxnLst>
                <a:rect l="l" t="t" r="r" b="b"/>
                <a:pathLst>
                  <a:path w="731838" h="166688">
                    <a:moveTo>
                      <a:pt x="53975" y="22225"/>
                    </a:moveTo>
                    <a:cubicBezTo>
                      <a:pt x="0" y="44450"/>
                      <a:pt x="254000" y="163513"/>
                      <a:pt x="358775" y="165100"/>
                    </a:cubicBezTo>
                    <a:cubicBezTo>
                      <a:pt x="463550" y="166688"/>
                      <a:pt x="731838" y="60325"/>
                      <a:pt x="682625" y="31750"/>
                    </a:cubicBezTo>
                    <a:cubicBezTo>
                      <a:pt x="633413" y="3175"/>
                      <a:pt x="107950" y="0"/>
                      <a:pt x="53975" y="22225"/>
                    </a:cubicBezTo>
                    <a:close/>
                  </a:path>
                </a:pathLst>
              </a:cu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3500000" scaled="1"/>
                <a:tileRect/>
              </a:gra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5" name="円/楕円 174"/>
              <p:cNvSpPr/>
              <p:nvPr/>
            </p:nvSpPr>
            <p:spPr bwMode="auto">
              <a:xfrm rot="21423817">
                <a:off x="7039115" y="6048254"/>
                <a:ext cx="288032" cy="72008"/>
              </a:xfrm>
              <a:prstGeom prst="ellipse">
                <a:avLst/>
              </a:prstGeom>
              <a:gradFill flip="none" rotWithShape="1">
                <a:gsLst>
                  <a:gs pos="0">
                    <a:srgbClr val="9148C8">
                      <a:shade val="30000"/>
                      <a:satMod val="115000"/>
                    </a:srgbClr>
                  </a:gs>
                  <a:gs pos="50000">
                    <a:srgbClr val="9148C8">
                      <a:shade val="67500"/>
                      <a:satMod val="115000"/>
                    </a:srgbClr>
                  </a:gs>
                  <a:gs pos="100000">
                    <a:srgbClr val="9148C8">
                      <a:shade val="100000"/>
                      <a:satMod val="115000"/>
                    </a:srgbClr>
                  </a:gs>
                </a:gsLst>
                <a:lin ang="135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1" name="円柱 170"/>
            <p:cNvSpPr/>
            <p:nvPr/>
          </p:nvSpPr>
          <p:spPr bwMode="auto">
            <a:xfrm>
              <a:off x="5889104" y="5589240"/>
              <a:ext cx="2232248" cy="576064"/>
            </a:xfrm>
            <a:prstGeom prst="can">
              <a:avLst>
                <a:gd name="adj" fmla="val 50000"/>
              </a:avLst>
            </a:prstGeom>
            <a:solidFill>
              <a:srgbClr val="FF99CC">
                <a:alpha val="54000"/>
              </a:srgbClr>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72" name="直線コネクタ 171"/>
            <p:cNvCxnSpPr>
              <a:stCxn id="162" idx="2"/>
              <a:endCxn id="171" idx="2"/>
            </p:cNvCxnSpPr>
            <p:nvPr/>
          </p:nvCxnSpPr>
          <p:spPr bwMode="auto">
            <a:xfrm>
              <a:off x="5889104" y="5517232"/>
              <a:ext cx="0" cy="36004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173" name="直線コネクタ 172"/>
            <p:cNvCxnSpPr>
              <a:stCxn id="162" idx="6"/>
              <a:endCxn id="171" idx="4"/>
            </p:cNvCxnSpPr>
            <p:nvPr/>
          </p:nvCxnSpPr>
          <p:spPr bwMode="auto">
            <a:xfrm>
              <a:off x="8121352" y="5517232"/>
              <a:ext cx="0" cy="360040"/>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grpSp>
        <p:nvGrpSpPr>
          <p:cNvPr id="178" name="グループ化 177"/>
          <p:cNvGrpSpPr/>
          <p:nvPr/>
        </p:nvGrpSpPr>
        <p:grpSpPr>
          <a:xfrm>
            <a:off x="2022382" y="2518839"/>
            <a:ext cx="1166450" cy="405018"/>
            <a:chOff x="5889104" y="5373216"/>
            <a:chExt cx="2232248" cy="792088"/>
          </a:xfrm>
        </p:grpSpPr>
        <p:sp>
          <p:nvSpPr>
            <p:cNvPr id="179" name="円柱 178"/>
            <p:cNvSpPr/>
            <p:nvPr/>
          </p:nvSpPr>
          <p:spPr bwMode="auto">
            <a:xfrm>
              <a:off x="5889104" y="5589240"/>
              <a:ext cx="2232248" cy="576064"/>
            </a:xfrm>
            <a:prstGeom prst="can">
              <a:avLst>
                <a:gd name="adj" fmla="val 50000"/>
              </a:avLst>
            </a:prstGeom>
            <a:solidFill>
              <a:srgbClr val="FFCCCC"/>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0" name="円/楕円 179"/>
            <p:cNvSpPr/>
            <p:nvPr/>
          </p:nvSpPr>
          <p:spPr bwMode="auto">
            <a:xfrm>
              <a:off x="5889104" y="5373216"/>
              <a:ext cx="2232248" cy="288032"/>
            </a:xfrm>
            <a:prstGeom prst="ellipse">
              <a:avLst/>
            </a:prstGeom>
            <a:no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1" name="フリーフォーム 180"/>
            <p:cNvSpPr/>
            <p:nvPr/>
          </p:nvSpPr>
          <p:spPr bwMode="auto">
            <a:xfrm>
              <a:off x="6249144" y="5805264"/>
              <a:ext cx="581025" cy="144016"/>
            </a:xfrm>
            <a:custGeom>
              <a:avLst/>
              <a:gdLst>
                <a:gd name="connsiteX0" fmla="*/ 9525 w 581025"/>
                <a:gd name="connsiteY0" fmla="*/ 115887 h 220662"/>
                <a:gd name="connsiteX1" fmla="*/ 228600 w 581025"/>
                <a:gd name="connsiteY1" fmla="*/ 220662 h 220662"/>
                <a:gd name="connsiteX2" fmla="*/ 571500 w 581025"/>
                <a:gd name="connsiteY2" fmla="*/ 115887 h 220662"/>
                <a:gd name="connsiteX3" fmla="*/ 285750 w 581025"/>
                <a:gd name="connsiteY3" fmla="*/ 1587 h 220662"/>
                <a:gd name="connsiteX4" fmla="*/ 9525 w 581025"/>
                <a:gd name="connsiteY4" fmla="*/ 115887 h 220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025" h="220662">
                  <a:moveTo>
                    <a:pt x="9525" y="115887"/>
                  </a:moveTo>
                  <a:cubicBezTo>
                    <a:pt x="0" y="152399"/>
                    <a:pt x="134938" y="220662"/>
                    <a:pt x="228600" y="220662"/>
                  </a:cubicBezTo>
                  <a:cubicBezTo>
                    <a:pt x="322262" y="220662"/>
                    <a:pt x="561975" y="152399"/>
                    <a:pt x="571500" y="115887"/>
                  </a:cubicBezTo>
                  <a:cubicBezTo>
                    <a:pt x="581025" y="79375"/>
                    <a:pt x="379412" y="0"/>
                    <a:pt x="285750" y="1587"/>
                  </a:cubicBezTo>
                  <a:cubicBezTo>
                    <a:pt x="192088" y="3174"/>
                    <a:pt x="19050" y="79375"/>
                    <a:pt x="9525" y="115887"/>
                  </a:cubicBezTo>
                  <a:close/>
                </a:path>
              </a:pathLst>
            </a:cu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3500000" scaled="1"/>
              <a:tileRect/>
            </a:gra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2" name="フリーフォーム 181"/>
            <p:cNvSpPr/>
            <p:nvPr/>
          </p:nvSpPr>
          <p:spPr bwMode="auto">
            <a:xfrm>
              <a:off x="6753200" y="5805264"/>
              <a:ext cx="630237" cy="184149"/>
            </a:xfrm>
            <a:custGeom>
              <a:avLst/>
              <a:gdLst>
                <a:gd name="connsiteX0" fmla="*/ 271462 w 630237"/>
                <a:gd name="connsiteY0" fmla="*/ 11112 h 184149"/>
                <a:gd name="connsiteX1" fmla="*/ 14287 w 630237"/>
                <a:gd name="connsiteY1" fmla="*/ 125412 h 184149"/>
                <a:gd name="connsiteX2" fmla="*/ 357187 w 630237"/>
                <a:gd name="connsiteY2" fmla="*/ 173037 h 184149"/>
                <a:gd name="connsiteX3" fmla="*/ 614362 w 630237"/>
                <a:gd name="connsiteY3" fmla="*/ 58737 h 184149"/>
                <a:gd name="connsiteX4" fmla="*/ 271462 w 630237"/>
                <a:gd name="connsiteY4" fmla="*/ 11112 h 18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0237" h="184149">
                  <a:moveTo>
                    <a:pt x="271462" y="11112"/>
                  </a:moveTo>
                  <a:cubicBezTo>
                    <a:pt x="171450" y="22224"/>
                    <a:pt x="0" y="98425"/>
                    <a:pt x="14287" y="125412"/>
                  </a:cubicBezTo>
                  <a:cubicBezTo>
                    <a:pt x="28575" y="152400"/>
                    <a:pt x="257175" y="184149"/>
                    <a:pt x="357187" y="173037"/>
                  </a:cubicBezTo>
                  <a:cubicBezTo>
                    <a:pt x="457199" y="161925"/>
                    <a:pt x="630237" y="87312"/>
                    <a:pt x="614362" y="58737"/>
                  </a:cubicBezTo>
                  <a:cubicBezTo>
                    <a:pt x="598487" y="30162"/>
                    <a:pt x="371474" y="0"/>
                    <a:pt x="271462" y="11112"/>
                  </a:cubicBezTo>
                  <a:close/>
                </a:path>
              </a:pathLst>
            </a:cu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3500000" scaled="1"/>
              <a:tileRect/>
            </a:gra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3" name="フリーフォーム 182"/>
            <p:cNvSpPr/>
            <p:nvPr/>
          </p:nvSpPr>
          <p:spPr bwMode="auto">
            <a:xfrm>
              <a:off x="7257256" y="5805264"/>
              <a:ext cx="609600" cy="188913"/>
            </a:xfrm>
            <a:custGeom>
              <a:avLst/>
              <a:gdLst>
                <a:gd name="connsiteX0" fmla="*/ 33337 w 609600"/>
                <a:gd name="connsiteY0" fmla="*/ 168275 h 188913"/>
                <a:gd name="connsiteX1" fmla="*/ 452437 w 609600"/>
                <a:gd name="connsiteY1" fmla="*/ 139700 h 188913"/>
                <a:gd name="connsiteX2" fmla="*/ 576262 w 609600"/>
                <a:gd name="connsiteY2" fmla="*/ 53975 h 188913"/>
                <a:gd name="connsiteX3" fmla="*/ 252412 w 609600"/>
                <a:gd name="connsiteY3" fmla="*/ 15875 h 188913"/>
                <a:gd name="connsiteX4" fmla="*/ 33337 w 609600"/>
                <a:gd name="connsiteY4" fmla="*/ 168275 h 1889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00" h="188913">
                  <a:moveTo>
                    <a:pt x="33337" y="168275"/>
                  </a:moveTo>
                  <a:cubicBezTo>
                    <a:pt x="66675" y="188913"/>
                    <a:pt x="361949" y="158750"/>
                    <a:pt x="452437" y="139700"/>
                  </a:cubicBezTo>
                  <a:cubicBezTo>
                    <a:pt x="542925" y="120650"/>
                    <a:pt x="609600" y="74613"/>
                    <a:pt x="576262" y="53975"/>
                  </a:cubicBezTo>
                  <a:cubicBezTo>
                    <a:pt x="542925" y="33338"/>
                    <a:pt x="342899" y="0"/>
                    <a:pt x="252412" y="15875"/>
                  </a:cubicBezTo>
                  <a:cubicBezTo>
                    <a:pt x="161925" y="31750"/>
                    <a:pt x="0" y="147638"/>
                    <a:pt x="33337" y="168275"/>
                  </a:cubicBezTo>
                  <a:close/>
                </a:path>
              </a:pathLst>
            </a:cu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3500000" scaled="1"/>
              <a:tileRect/>
            </a:gra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84" name="グループ化 59"/>
            <p:cNvGrpSpPr/>
            <p:nvPr/>
          </p:nvGrpSpPr>
          <p:grpSpPr>
            <a:xfrm>
              <a:off x="6312000" y="5949280"/>
              <a:ext cx="657224" cy="144016"/>
              <a:chOff x="6249144" y="5949280"/>
              <a:chExt cx="657224" cy="144016"/>
            </a:xfrm>
          </p:grpSpPr>
          <p:sp>
            <p:nvSpPr>
              <p:cNvPr id="194" name="フリーフォーム 193"/>
              <p:cNvSpPr/>
              <p:nvPr/>
            </p:nvSpPr>
            <p:spPr bwMode="auto">
              <a:xfrm>
                <a:off x="6249144" y="5949280"/>
                <a:ext cx="657224" cy="144016"/>
              </a:xfrm>
              <a:custGeom>
                <a:avLst/>
                <a:gdLst>
                  <a:gd name="connsiteX0" fmla="*/ 4762 w 657224"/>
                  <a:gd name="connsiteY0" fmla="*/ 80962 h 276224"/>
                  <a:gd name="connsiteX1" fmla="*/ 395287 w 657224"/>
                  <a:gd name="connsiteY1" fmla="*/ 261937 h 276224"/>
                  <a:gd name="connsiteX2" fmla="*/ 652462 w 657224"/>
                  <a:gd name="connsiteY2" fmla="*/ 166687 h 276224"/>
                  <a:gd name="connsiteX3" fmla="*/ 366712 w 657224"/>
                  <a:gd name="connsiteY3" fmla="*/ 14287 h 276224"/>
                  <a:gd name="connsiteX4" fmla="*/ 4762 w 657224"/>
                  <a:gd name="connsiteY4" fmla="*/ 80962 h 276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224" h="276224">
                    <a:moveTo>
                      <a:pt x="4762" y="80962"/>
                    </a:moveTo>
                    <a:cubicBezTo>
                      <a:pt x="9524" y="122237"/>
                      <a:pt x="287337" y="247650"/>
                      <a:pt x="395287" y="261937"/>
                    </a:cubicBezTo>
                    <a:cubicBezTo>
                      <a:pt x="503237" y="276224"/>
                      <a:pt x="657224" y="207962"/>
                      <a:pt x="652462" y="166687"/>
                    </a:cubicBezTo>
                    <a:cubicBezTo>
                      <a:pt x="647700" y="125412"/>
                      <a:pt x="471487" y="28574"/>
                      <a:pt x="366712" y="14287"/>
                    </a:cubicBezTo>
                    <a:cubicBezTo>
                      <a:pt x="261937" y="0"/>
                      <a:pt x="0" y="39687"/>
                      <a:pt x="4762" y="80962"/>
                    </a:cubicBezTo>
                    <a:close/>
                  </a:path>
                </a:pathLst>
              </a:cu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3500000" scaled="1"/>
                <a:tileRect/>
              </a:gra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 name="円/楕円 194"/>
              <p:cNvSpPr/>
              <p:nvPr/>
            </p:nvSpPr>
            <p:spPr bwMode="auto">
              <a:xfrm rot="663759">
                <a:off x="6437610" y="5989538"/>
                <a:ext cx="288032" cy="72008"/>
              </a:xfrm>
              <a:prstGeom prst="ellipse">
                <a:avLst/>
              </a:prstGeom>
              <a:gradFill flip="none" rotWithShape="1">
                <a:gsLst>
                  <a:gs pos="0">
                    <a:srgbClr val="9148C8">
                      <a:shade val="30000"/>
                      <a:satMod val="115000"/>
                    </a:srgbClr>
                  </a:gs>
                  <a:gs pos="50000">
                    <a:srgbClr val="9148C8">
                      <a:shade val="67500"/>
                      <a:satMod val="115000"/>
                    </a:srgbClr>
                  </a:gs>
                  <a:gs pos="100000">
                    <a:srgbClr val="9148C8">
                      <a:shade val="100000"/>
                      <a:satMod val="115000"/>
                    </a:srgbClr>
                  </a:gs>
                </a:gsLst>
                <a:lin ang="135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85" name="円/楕円 184"/>
            <p:cNvSpPr/>
            <p:nvPr/>
          </p:nvSpPr>
          <p:spPr bwMode="auto">
            <a:xfrm rot="21329239">
              <a:off x="6391043" y="5844929"/>
              <a:ext cx="288032" cy="72008"/>
            </a:xfrm>
            <a:prstGeom prst="ellipse">
              <a:avLst/>
            </a:prstGeom>
            <a:gradFill flip="none" rotWithShape="1">
              <a:gsLst>
                <a:gs pos="0">
                  <a:srgbClr val="9148C8">
                    <a:shade val="30000"/>
                    <a:satMod val="115000"/>
                  </a:srgbClr>
                </a:gs>
                <a:gs pos="50000">
                  <a:srgbClr val="9148C8">
                    <a:shade val="67500"/>
                    <a:satMod val="115000"/>
                  </a:srgbClr>
                </a:gs>
                <a:gs pos="100000">
                  <a:srgbClr val="9148C8">
                    <a:shade val="100000"/>
                    <a:satMod val="115000"/>
                  </a:srgbClr>
                </a:gs>
              </a:gsLst>
              <a:lin ang="135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6" name="円/楕円 185"/>
            <p:cNvSpPr/>
            <p:nvPr/>
          </p:nvSpPr>
          <p:spPr bwMode="auto">
            <a:xfrm rot="21426892">
              <a:off x="6920498" y="5859788"/>
              <a:ext cx="288032" cy="72008"/>
            </a:xfrm>
            <a:prstGeom prst="ellipse">
              <a:avLst/>
            </a:prstGeom>
            <a:gradFill flip="none" rotWithShape="1">
              <a:gsLst>
                <a:gs pos="0">
                  <a:srgbClr val="9148C8">
                    <a:shade val="30000"/>
                    <a:satMod val="115000"/>
                  </a:srgbClr>
                </a:gs>
                <a:gs pos="50000">
                  <a:srgbClr val="9148C8">
                    <a:shade val="67500"/>
                    <a:satMod val="115000"/>
                  </a:srgbClr>
                </a:gs>
                <a:gs pos="100000">
                  <a:srgbClr val="9148C8">
                    <a:shade val="100000"/>
                    <a:satMod val="115000"/>
                  </a:srgbClr>
                </a:gs>
              </a:gsLst>
              <a:lin ang="135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7" name="円/楕円 186"/>
            <p:cNvSpPr/>
            <p:nvPr/>
          </p:nvSpPr>
          <p:spPr bwMode="auto">
            <a:xfrm rot="21238236">
              <a:off x="7405504" y="5862429"/>
              <a:ext cx="288032" cy="72008"/>
            </a:xfrm>
            <a:prstGeom prst="ellipse">
              <a:avLst/>
            </a:prstGeom>
            <a:gradFill flip="none" rotWithShape="1">
              <a:gsLst>
                <a:gs pos="0">
                  <a:srgbClr val="9148C8">
                    <a:shade val="30000"/>
                    <a:satMod val="115000"/>
                  </a:srgbClr>
                </a:gs>
                <a:gs pos="50000">
                  <a:srgbClr val="9148C8">
                    <a:shade val="67500"/>
                    <a:satMod val="115000"/>
                  </a:srgbClr>
                </a:gs>
                <a:gs pos="100000">
                  <a:srgbClr val="9148C8">
                    <a:shade val="100000"/>
                    <a:satMod val="115000"/>
                  </a:srgbClr>
                </a:gs>
              </a:gsLst>
              <a:lin ang="135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88" name="グループ化 58"/>
            <p:cNvGrpSpPr/>
            <p:nvPr/>
          </p:nvGrpSpPr>
          <p:grpSpPr>
            <a:xfrm>
              <a:off x="6844258" y="5973216"/>
              <a:ext cx="731838" cy="166688"/>
              <a:chOff x="6825208" y="5998616"/>
              <a:chExt cx="731838" cy="166688"/>
            </a:xfrm>
          </p:grpSpPr>
          <p:sp>
            <p:nvSpPr>
              <p:cNvPr id="192" name="フリーフォーム 191"/>
              <p:cNvSpPr/>
              <p:nvPr/>
            </p:nvSpPr>
            <p:spPr bwMode="auto">
              <a:xfrm>
                <a:off x="6825208" y="5998616"/>
                <a:ext cx="731838" cy="166688"/>
              </a:xfrm>
              <a:custGeom>
                <a:avLst/>
                <a:gdLst>
                  <a:gd name="connsiteX0" fmla="*/ 53975 w 731838"/>
                  <a:gd name="connsiteY0" fmla="*/ 22225 h 166688"/>
                  <a:gd name="connsiteX1" fmla="*/ 358775 w 731838"/>
                  <a:gd name="connsiteY1" fmla="*/ 165100 h 166688"/>
                  <a:gd name="connsiteX2" fmla="*/ 682625 w 731838"/>
                  <a:gd name="connsiteY2" fmla="*/ 31750 h 166688"/>
                  <a:gd name="connsiteX3" fmla="*/ 53975 w 731838"/>
                  <a:gd name="connsiteY3" fmla="*/ 22225 h 166688"/>
                </a:gdLst>
                <a:ahLst/>
                <a:cxnLst>
                  <a:cxn ang="0">
                    <a:pos x="connsiteX0" y="connsiteY0"/>
                  </a:cxn>
                  <a:cxn ang="0">
                    <a:pos x="connsiteX1" y="connsiteY1"/>
                  </a:cxn>
                  <a:cxn ang="0">
                    <a:pos x="connsiteX2" y="connsiteY2"/>
                  </a:cxn>
                  <a:cxn ang="0">
                    <a:pos x="connsiteX3" y="connsiteY3"/>
                  </a:cxn>
                </a:cxnLst>
                <a:rect l="l" t="t" r="r" b="b"/>
                <a:pathLst>
                  <a:path w="731838" h="166688">
                    <a:moveTo>
                      <a:pt x="53975" y="22225"/>
                    </a:moveTo>
                    <a:cubicBezTo>
                      <a:pt x="0" y="44450"/>
                      <a:pt x="254000" y="163513"/>
                      <a:pt x="358775" y="165100"/>
                    </a:cubicBezTo>
                    <a:cubicBezTo>
                      <a:pt x="463550" y="166688"/>
                      <a:pt x="731838" y="60325"/>
                      <a:pt x="682625" y="31750"/>
                    </a:cubicBezTo>
                    <a:cubicBezTo>
                      <a:pt x="633413" y="3175"/>
                      <a:pt x="107950" y="0"/>
                      <a:pt x="53975" y="22225"/>
                    </a:cubicBezTo>
                    <a:close/>
                  </a:path>
                </a:pathLst>
              </a:cu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3500000" scaled="1"/>
                <a:tileRect/>
              </a:gra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 name="円/楕円 192"/>
              <p:cNvSpPr/>
              <p:nvPr/>
            </p:nvSpPr>
            <p:spPr bwMode="auto">
              <a:xfrm rot="21423817">
                <a:off x="7039115" y="6048254"/>
                <a:ext cx="288032" cy="72008"/>
              </a:xfrm>
              <a:prstGeom prst="ellipse">
                <a:avLst/>
              </a:prstGeom>
              <a:gradFill flip="none" rotWithShape="1">
                <a:gsLst>
                  <a:gs pos="0">
                    <a:srgbClr val="9148C8">
                      <a:shade val="30000"/>
                      <a:satMod val="115000"/>
                    </a:srgbClr>
                  </a:gs>
                  <a:gs pos="50000">
                    <a:srgbClr val="9148C8">
                      <a:shade val="67500"/>
                      <a:satMod val="115000"/>
                    </a:srgbClr>
                  </a:gs>
                  <a:gs pos="100000">
                    <a:srgbClr val="9148C8">
                      <a:shade val="100000"/>
                      <a:satMod val="115000"/>
                    </a:srgbClr>
                  </a:gs>
                </a:gsLst>
                <a:lin ang="135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89" name="円柱 188"/>
            <p:cNvSpPr/>
            <p:nvPr/>
          </p:nvSpPr>
          <p:spPr bwMode="auto">
            <a:xfrm>
              <a:off x="5889104" y="5589240"/>
              <a:ext cx="2232248" cy="576064"/>
            </a:xfrm>
            <a:prstGeom prst="can">
              <a:avLst>
                <a:gd name="adj" fmla="val 50000"/>
              </a:avLst>
            </a:prstGeom>
            <a:solidFill>
              <a:srgbClr val="FF99CC">
                <a:alpha val="54000"/>
              </a:srgbClr>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ja-JP" altLang="en-US" sz="1800" b="0" i="0" u="none" strike="noStrike" cap="none" normalizeH="0" baseline="0" smtClean="0">
                <a:ln>
                  <a:noFill/>
                </a:ln>
                <a:solidFill>
                  <a:schemeClr val="tx1"/>
                </a:solidFill>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90" name="直線コネクタ 189"/>
            <p:cNvCxnSpPr>
              <a:stCxn id="180" idx="2"/>
              <a:endCxn id="189" idx="2"/>
            </p:cNvCxnSpPr>
            <p:nvPr/>
          </p:nvCxnSpPr>
          <p:spPr bwMode="auto">
            <a:xfrm>
              <a:off x="5889104" y="5517232"/>
              <a:ext cx="0" cy="36004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191" name="直線コネクタ 190"/>
            <p:cNvCxnSpPr>
              <a:stCxn id="180" idx="6"/>
              <a:endCxn id="189" idx="4"/>
            </p:cNvCxnSpPr>
            <p:nvPr/>
          </p:nvCxnSpPr>
          <p:spPr bwMode="auto">
            <a:xfrm>
              <a:off x="8121352" y="5517232"/>
              <a:ext cx="0" cy="360040"/>
            </a:xfrm>
            <a:prstGeom prst="line">
              <a:avLst/>
            </a:prstGeom>
            <a:solidFill>
              <a:schemeClr val="accent1"/>
            </a:solidFill>
            <a:ln w="9525" cap="flat" cmpd="sng" algn="ctr">
              <a:solidFill>
                <a:schemeClr val="tx1"/>
              </a:solidFill>
              <a:prstDash val="solid"/>
              <a:round/>
              <a:headEnd type="none" w="med" len="med"/>
              <a:tailEnd type="none" w="med" len="med"/>
            </a:ln>
            <a:effectLst/>
          </p:spPr>
        </p:cxnSp>
      </p:grpSp>
      <p:sp>
        <p:nvSpPr>
          <p:cNvPr id="196" name="下矢印 195"/>
          <p:cNvSpPr/>
          <p:nvPr/>
        </p:nvSpPr>
        <p:spPr>
          <a:xfrm>
            <a:off x="2644311" y="2251339"/>
            <a:ext cx="219290" cy="221996"/>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9462" name="直線矢印コネクタ 19461"/>
          <p:cNvCxnSpPr/>
          <p:nvPr/>
        </p:nvCxnSpPr>
        <p:spPr>
          <a:xfrm flipH="1">
            <a:off x="1212837" y="2009497"/>
            <a:ext cx="417352" cy="58298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9" name="直線矢印コネクタ 198"/>
          <p:cNvCxnSpPr/>
          <p:nvPr/>
        </p:nvCxnSpPr>
        <p:spPr>
          <a:xfrm>
            <a:off x="1856762" y="2009497"/>
            <a:ext cx="417352" cy="58298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0" name="下矢印 199"/>
          <p:cNvSpPr/>
          <p:nvPr/>
        </p:nvSpPr>
        <p:spPr>
          <a:xfrm>
            <a:off x="615806" y="2263170"/>
            <a:ext cx="219290" cy="221996"/>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1" name="テキスト ボックス 12"/>
          <p:cNvSpPr txBox="1">
            <a:spLocks noChangeArrowheads="1"/>
          </p:cNvSpPr>
          <p:nvPr/>
        </p:nvSpPr>
        <p:spPr bwMode="auto">
          <a:xfrm>
            <a:off x="2271624" y="1039378"/>
            <a:ext cx="106096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sz="16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KALA-</a:t>
            </a:r>
          </a:p>
          <a:p>
            <a:pPr algn="ctr" eaLnBrk="1" hangingPunct="1"/>
            <a:r>
              <a:rPr lang="en-US" altLang="ja-JP" sz="16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MEND</a:t>
            </a:r>
            <a:endParaRPr lang="en-US" altLang="ja-JP" sz="16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2" name="テキスト ボックス 12"/>
          <p:cNvSpPr txBox="1">
            <a:spLocks noChangeArrowheads="1"/>
          </p:cNvSpPr>
          <p:nvPr/>
        </p:nvSpPr>
        <p:spPr bwMode="auto">
          <a:xfrm>
            <a:off x="214944" y="1365156"/>
            <a:ext cx="9809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sz="16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MEND</a:t>
            </a:r>
            <a:endParaRPr lang="en-US" altLang="ja-JP" sz="16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3" name="下矢印 202"/>
          <p:cNvSpPr/>
          <p:nvPr/>
        </p:nvSpPr>
        <p:spPr>
          <a:xfrm>
            <a:off x="2552132" y="3036536"/>
            <a:ext cx="219290" cy="221996"/>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4" name="下矢印 203"/>
          <p:cNvSpPr/>
          <p:nvPr/>
        </p:nvSpPr>
        <p:spPr>
          <a:xfrm>
            <a:off x="836396" y="3062969"/>
            <a:ext cx="219290" cy="221996"/>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5" name="テキスト ボックス 13"/>
          <p:cNvSpPr txBox="1">
            <a:spLocks noChangeArrowheads="1"/>
          </p:cNvSpPr>
          <p:nvPr/>
        </p:nvSpPr>
        <p:spPr bwMode="auto">
          <a:xfrm>
            <a:off x="424879" y="3214659"/>
            <a:ext cx="292014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sz="2000" dirty="0" smtClean="0">
                <a:latin typeface="Arial Unicode MS" panose="020B0604020202020204" pitchFamily="50" charset="-128"/>
                <a:ea typeface="Arial Unicode MS" panose="020B0604020202020204" pitchFamily="50" charset="-128"/>
                <a:cs typeface="Arial Unicode MS" panose="020B0604020202020204" pitchFamily="50" charset="-128"/>
              </a:rPr>
              <a:t>Microarray Analysis</a:t>
            </a:r>
          </a:p>
        </p:txBody>
      </p:sp>
      <p:sp>
        <p:nvSpPr>
          <p:cNvPr id="206" name="テキスト ボックス 19"/>
          <p:cNvSpPr txBox="1">
            <a:spLocks noChangeArrowheads="1"/>
          </p:cNvSpPr>
          <p:nvPr/>
        </p:nvSpPr>
        <p:spPr bwMode="auto">
          <a:xfrm>
            <a:off x="82537" y="5943127"/>
            <a:ext cx="481855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KALA-MEND triggers the immune-stimulation as likely be an adjuvant!!</a:t>
            </a:r>
          </a:p>
        </p:txBody>
      </p:sp>
      <p:sp>
        <p:nvSpPr>
          <p:cNvPr id="19465" name="テキスト ボックス 19464"/>
          <p:cNvSpPr txBox="1"/>
          <p:nvPr/>
        </p:nvSpPr>
        <p:spPr>
          <a:xfrm>
            <a:off x="189519" y="89321"/>
            <a:ext cx="8863324" cy="369332"/>
          </a:xfrm>
          <a:prstGeom prst="rect">
            <a:avLst/>
          </a:prstGeom>
          <a:noFill/>
        </p:spPr>
        <p:txBody>
          <a:bodyPr wrap="none" rtlCol="0">
            <a:spAutoFit/>
          </a:bodyPr>
          <a:lstStyle/>
          <a:p>
            <a:r>
              <a:rPr kumimoji="1" lang="en-US" altLang="ja-JP" b="1" dirty="0" smtClean="0">
                <a:latin typeface="Arial Unicode MS" panose="020B0604020202020204" pitchFamily="50" charset="-128"/>
                <a:ea typeface="Arial Unicode MS" panose="020B0604020202020204" pitchFamily="50" charset="-128"/>
                <a:cs typeface="Arial Unicode MS" panose="020B0604020202020204" pitchFamily="50" charset="-128"/>
              </a:rPr>
              <a:t>Microarray analysis to investigate the response of dendritic cells to the nanoparticles </a:t>
            </a:r>
            <a:endParaRPr kumimoji="1" lang="ja-JP" altLang="en-US"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3" name="テキスト ボックス 142"/>
          <p:cNvSpPr txBox="1"/>
          <p:nvPr/>
        </p:nvSpPr>
        <p:spPr>
          <a:xfrm>
            <a:off x="230804" y="6504801"/>
            <a:ext cx="2903359" cy="338554"/>
          </a:xfrm>
          <a:prstGeom prst="rect">
            <a:avLst/>
          </a:prstGeom>
          <a:noFill/>
        </p:spPr>
        <p:txBody>
          <a:bodyPr wrap="none" rtlCol="0">
            <a:spAutoFit/>
          </a:bodyPr>
          <a:lstStyle/>
          <a:p>
            <a:r>
              <a:rPr kumimoji="1"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Akita et al., </a:t>
            </a:r>
            <a:r>
              <a:rPr kumimoji="1" lang="en-US" altLang="ja-JP" sz="1600" b="1" dirty="0" smtClean="0">
                <a:latin typeface="Arial Unicode MS" panose="020B0604020202020204" pitchFamily="50" charset="-128"/>
                <a:ea typeface="Arial Unicode MS" panose="020B0604020202020204" pitchFamily="50" charset="-128"/>
                <a:cs typeface="Arial Unicode MS" panose="020B0604020202020204" pitchFamily="50" charset="-128"/>
              </a:rPr>
              <a:t>Biomaterials</a:t>
            </a:r>
            <a:r>
              <a:rPr kumimoji="1"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 2013</a:t>
            </a:r>
          </a:p>
        </p:txBody>
      </p:sp>
    </p:spTree>
    <p:extLst>
      <p:ext uri="{BB962C8B-B14F-4D97-AF65-F5344CB8AC3E}">
        <p14:creationId xmlns:p14="http://schemas.microsoft.com/office/powerpoint/2010/main" val="3805829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9463"/>
                                        </p:tgtEl>
                                        <p:attrNameLst>
                                          <p:attrName>style.visibility</p:attrName>
                                        </p:attrNameLst>
                                      </p:cBhvr>
                                      <p:to>
                                        <p:strVal val="visible"/>
                                      </p:to>
                                    </p:set>
                                    <p:animEffect transition="in" filter="fade">
                                      <p:cBhvr>
                                        <p:cTn id="12" dur="500"/>
                                        <p:tgtEl>
                                          <p:spTgt spid="1946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9464"/>
                                        </p:tgtEl>
                                        <p:attrNameLst>
                                          <p:attrName>style.visibility</p:attrName>
                                        </p:attrNameLst>
                                      </p:cBhvr>
                                      <p:to>
                                        <p:strVal val="visible"/>
                                      </p:to>
                                    </p:set>
                                    <p:animEffect transition="in" filter="fade">
                                      <p:cBhvr>
                                        <p:cTn id="17" dur="500"/>
                                        <p:tgtEl>
                                          <p:spTgt spid="1946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06"/>
                                        </p:tgtEl>
                                        <p:attrNameLst>
                                          <p:attrName>style.visibility</p:attrName>
                                        </p:attrNameLst>
                                      </p:cBhvr>
                                      <p:to>
                                        <p:strVal val="visible"/>
                                      </p:to>
                                    </p:set>
                                    <p:animEffect transition="in" filter="fade">
                                      <p:cBhvr>
                                        <p:cTn id="22" dur="500"/>
                                        <p:tgtEl>
                                          <p:spTgt spid="2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44" name="Picture 1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3988321">
            <a:off x="4274467" y="2235346"/>
            <a:ext cx="1787525" cy="1236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658" name="Group 21"/>
          <p:cNvGrpSpPr>
            <a:grpSpLocks/>
          </p:cNvGrpSpPr>
          <p:nvPr/>
        </p:nvGrpSpPr>
        <p:grpSpPr bwMode="auto">
          <a:xfrm>
            <a:off x="2227386" y="3163239"/>
            <a:ext cx="3940175" cy="3162300"/>
            <a:chOff x="217" y="1574"/>
            <a:chExt cx="2482" cy="1992"/>
          </a:xfrm>
        </p:grpSpPr>
        <p:grpSp>
          <p:nvGrpSpPr>
            <p:cNvPr id="27660" name="Group 18"/>
            <p:cNvGrpSpPr>
              <a:grpSpLocks/>
            </p:cNvGrpSpPr>
            <p:nvPr/>
          </p:nvGrpSpPr>
          <p:grpSpPr bwMode="auto">
            <a:xfrm>
              <a:off x="217" y="1574"/>
              <a:ext cx="2482" cy="1992"/>
              <a:chOff x="217" y="1574"/>
              <a:chExt cx="2482" cy="1992"/>
            </a:xfrm>
          </p:grpSpPr>
          <p:pic>
            <p:nvPicPr>
              <p:cNvPr id="27662" name="Picture 1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6" y="2296"/>
                <a:ext cx="655" cy="9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663" name="Freeform 4"/>
              <p:cNvSpPr>
                <a:spLocks noChangeAspect="1"/>
              </p:cNvSpPr>
              <p:nvPr/>
            </p:nvSpPr>
            <p:spPr bwMode="auto">
              <a:xfrm>
                <a:off x="217" y="1574"/>
                <a:ext cx="2482" cy="1992"/>
              </a:xfrm>
              <a:custGeom>
                <a:avLst/>
                <a:gdLst>
                  <a:gd name="T0" fmla="*/ 1322 w 4904"/>
                  <a:gd name="T1" fmla="*/ 2575963 h 2744"/>
                  <a:gd name="T2" fmla="*/ 1322 w 4904"/>
                  <a:gd name="T3" fmla="*/ 2575963 h 2744"/>
                  <a:gd name="T4" fmla="*/ 1322 w 4904"/>
                  <a:gd name="T5" fmla="*/ 2575963 h 2744"/>
                  <a:gd name="T6" fmla="*/ 1322 w 4904"/>
                  <a:gd name="T7" fmla="*/ 2575963 h 2744"/>
                  <a:gd name="T8" fmla="*/ 1322 w 4904"/>
                  <a:gd name="T9" fmla="*/ 2575963 h 2744"/>
                  <a:gd name="T10" fmla="*/ 1322 w 4904"/>
                  <a:gd name="T11" fmla="*/ 2575963 h 2744"/>
                  <a:gd name="T12" fmla="*/ 1322 w 4904"/>
                  <a:gd name="T13" fmla="*/ 2575963 h 2744"/>
                  <a:gd name="T14" fmla="*/ 1322 w 4904"/>
                  <a:gd name="T15" fmla="*/ 2575963 h 2744"/>
                  <a:gd name="T16" fmla="*/ 1322 w 4904"/>
                  <a:gd name="T17" fmla="*/ 2575963 h 2744"/>
                  <a:gd name="T18" fmla="*/ 1322 w 4904"/>
                  <a:gd name="T19" fmla="*/ 2575963 h 2744"/>
                  <a:gd name="T20" fmla="*/ 1322 w 4904"/>
                  <a:gd name="T21" fmla="*/ 2575963 h 2744"/>
                  <a:gd name="T22" fmla="*/ 1322 w 4904"/>
                  <a:gd name="T23" fmla="*/ 2575963 h 2744"/>
                  <a:gd name="T24" fmla="*/ 1322 w 4904"/>
                  <a:gd name="T25" fmla="*/ 2575963 h 2744"/>
                  <a:gd name="T26" fmla="*/ 1322 w 4904"/>
                  <a:gd name="T27" fmla="*/ 2575963 h 2744"/>
                  <a:gd name="T28" fmla="*/ 1322 w 4904"/>
                  <a:gd name="T29" fmla="*/ 2575963 h 2744"/>
                  <a:gd name="T30" fmla="*/ 1322 w 4904"/>
                  <a:gd name="T31" fmla="*/ 2575963 h 2744"/>
                  <a:gd name="T32" fmla="*/ 1322 w 4904"/>
                  <a:gd name="T33" fmla="*/ 2575963 h 2744"/>
                  <a:gd name="T34" fmla="*/ 1322 w 4904"/>
                  <a:gd name="T35" fmla="*/ 2575963 h 2744"/>
                  <a:gd name="T36" fmla="*/ 1322 w 4904"/>
                  <a:gd name="T37" fmla="*/ 2575963 h 2744"/>
                  <a:gd name="T38" fmla="*/ 1322 w 4904"/>
                  <a:gd name="T39" fmla="*/ 2575963 h 2744"/>
                  <a:gd name="T40" fmla="*/ 1322 w 4904"/>
                  <a:gd name="T41" fmla="*/ 2575963 h 2744"/>
                  <a:gd name="T42" fmla="*/ 1322 w 4904"/>
                  <a:gd name="T43" fmla="*/ 2575963 h 2744"/>
                  <a:gd name="T44" fmla="*/ 1322 w 4904"/>
                  <a:gd name="T45" fmla="*/ 2575963 h 2744"/>
                  <a:gd name="T46" fmla="*/ 1322 w 4904"/>
                  <a:gd name="T47" fmla="*/ 2575963 h 2744"/>
                  <a:gd name="T48" fmla="*/ 1322 w 4904"/>
                  <a:gd name="T49" fmla="*/ 2575963 h 2744"/>
                  <a:gd name="T50" fmla="*/ 1322 w 4904"/>
                  <a:gd name="T51" fmla="*/ 2575963 h 2744"/>
                  <a:gd name="T52" fmla="*/ 1322 w 4904"/>
                  <a:gd name="T53" fmla="*/ 2575963 h 2744"/>
                  <a:gd name="T54" fmla="*/ 1322 w 4904"/>
                  <a:gd name="T55" fmla="*/ 2575963 h 2744"/>
                  <a:gd name="T56" fmla="*/ 1322 w 4904"/>
                  <a:gd name="T57" fmla="*/ 2575963 h 2744"/>
                  <a:gd name="T58" fmla="*/ 1322 w 4904"/>
                  <a:gd name="T59" fmla="*/ 2575963 h 2744"/>
                  <a:gd name="T60" fmla="*/ 1322 w 4904"/>
                  <a:gd name="T61" fmla="*/ 2575963 h 2744"/>
                  <a:gd name="T62" fmla="*/ 1322 w 4904"/>
                  <a:gd name="T63" fmla="*/ 2575963 h 2744"/>
                  <a:gd name="T64" fmla="*/ 1322 w 4904"/>
                  <a:gd name="T65" fmla="*/ 2575963 h 2744"/>
                  <a:gd name="T66" fmla="*/ 1322 w 4904"/>
                  <a:gd name="T67" fmla="*/ 2575963 h 2744"/>
                  <a:gd name="T68" fmla="*/ 1322 w 4904"/>
                  <a:gd name="T69" fmla="*/ 2575963 h 2744"/>
                  <a:gd name="T70" fmla="*/ 1322 w 4904"/>
                  <a:gd name="T71" fmla="*/ 2575963 h 2744"/>
                  <a:gd name="T72" fmla="*/ 1322 w 4904"/>
                  <a:gd name="T73" fmla="*/ 2575963 h 2744"/>
                  <a:gd name="T74" fmla="*/ 1322 w 4904"/>
                  <a:gd name="T75" fmla="*/ 2575963 h 2744"/>
                  <a:gd name="T76" fmla="*/ 1322 w 4904"/>
                  <a:gd name="T77" fmla="*/ 2575963 h 2744"/>
                  <a:gd name="T78" fmla="*/ 1322 w 4904"/>
                  <a:gd name="T79" fmla="*/ 2575963 h 2744"/>
                  <a:gd name="T80" fmla="*/ 1322 w 4904"/>
                  <a:gd name="T81" fmla="*/ 2575963 h 2744"/>
                  <a:gd name="T82" fmla="*/ 1322 w 4904"/>
                  <a:gd name="T83" fmla="*/ 2575963 h 2744"/>
                  <a:gd name="T84" fmla="*/ 1322 w 4904"/>
                  <a:gd name="T85" fmla="*/ 2575963 h 2744"/>
                  <a:gd name="T86" fmla="*/ 1322 w 4904"/>
                  <a:gd name="T87" fmla="*/ 2575963 h 2744"/>
                  <a:gd name="T88" fmla="*/ 1322 w 4904"/>
                  <a:gd name="T89" fmla="*/ 2575963 h 2744"/>
                  <a:gd name="T90" fmla="*/ 1322 w 4904"/>
                  <a:gd name="T91" fmla="*/ 2575963 h 2744"/>
                  <a:gd name="T92" fmla="*/ 1322 w 4904"/>
                  <a:gd name="T93" fmla="*/ 2575963 h 2744"/>
                  <a:gd name="T94" fmla="*/ 1322 w 4904"/>
                  <a:gd name="T95" fmla="*/ 2575963 h 2744"/>
                  <a:gd name="T96" fmla="*/ 1322 w 4904"/>
                  <a:gd name="T97" fmla="*/ 2575963 h 2744"/>
                  <a:gd name="T98" fmla="*/ 1322 w 4904"/>
                  <a:gd name="T99" fmla="*/ 2575963 h 2744"/>
                  <a:gd name="T100" fmla="*/ 1322 w 4904"/>
                  <a:gd name="T101" fmla="*/ 2575963 h 2744"/>
                  <a:gd name="T102" fmla="*/ 1322 w 4904"/>
                  <a:gd name="T103" fmla="*/ 2575963 h 2744"/>
                  <a:gd name="T104" fmla="*/ 1322 w 4904"/>
                  <a:gd name="T105" fmla="*/ 2575963 h 27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904"/>
                  <a:gd name="T160" fmla="*/ 0 h 2744"/>
                  <a:gd name="T161" fmla="*/ 4904 w 4904"/>
                  <a:gd name="T162" fmla="*/ 2744 h 274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904" h="2744">
                    <a:moveTo>
                      <a:pt x="888" y="672"/>
                    </a:moveTo>
                    <a:cubicBezTo>
                      <a:pt x="960" y="656"/>
                      <a:pt x="1064" y="512"/>
                      <a:pt x="1272" y="432"/>
                    </a:cubicBezTo>
                    <a:cubicBezTo>
                      <a:pt x="1480" y="352"/>
                      <a:pt x="1928" y="208"/>
                      <a:pt x="2136" y="192"/>
                    </a:cubicBezTo>
                    <a:cubicBezTo>
                      <a:pt x="2344" y="176"/>
                      <a:pt x="2432" y="360"/>
                      <a:pt x="2520" y="336"/>
                    </a:cubicBezTo>
                    <a:cubicBezTo>
                      <a:pt x="2608" y="312"/>
                      <a:pt x="2584" y="96"/>
                      <a:pt x="2664" y="48"/>
                    </a:cubicBezTo>
                    <a:cubicBezTo>
                      <a:pt x="2744" y="0"/>
                      <a:pt x="2952" y="8"/>
                      <a:pt x="3000" y="48"/>
                    </a:cubicBezTo>
                    <a:cubicBezTo>
                      <a:pt x="3048" y="88"/>
                      <a:pt x="2840" y="248"/>
                      <a:pt x="2952" y="288"/>
                    </a:cubicBezTo>
                    <a:cubicBezTo>
                      <a:pt x="3064" y="328"/>
                      <a:pt x="3496" y="296"/>
                      <a:pt x="3672" y="288"/>
                    </a:cubicBezTo>
                    <a:cubicBezTo>
                      <a:pt x="3848" y="280"/>
                      <a:pt x="3968" y="208"/>
                      <a:pt x="4008" y="240"/>
                    </a:cubicBezTo>
                    <a:cubicBezTo>
                      <a:pt x="4048" y="272"/>
                      <a:pt x="3856" y="432"/>
                      <a:pt x="3912" y="480"/>
                    </a:cubicBezTo>
                    <a:cubicBezTo>
                      <a:pt x="3968" y="528"/>
                      <a:pt x="4320" y="464"/>
                      <a:pt x="4344" y="528"/>
                    </a:cubicBezTo>
                    <a:cubicBezTo>
                      <a:pt x="4368" y="592"/>
                      <a:pt x="4024" y="832"/>
                      <a:pt x="4056" y="864"/>
                    </a:cubicBezTo>
                    <a:cubicBezTo>
                      <a:pt x="4088" y="896"/>
                      <a:pt x="4456" y="720"/>
                      <a:pt x="4536" y="720"/>
                    </a:cubicBezTo>
                    <a:cubicBezTo>
                      <a:pt x="4616" y="720"/>
                      <a:pt x="4536" y="816"/>
                      <a:pt x="4536" y="864"/>
                    </a:cubicBezTo>
                    <a:cubicBezTo>
                      <a:pt x="4536" y="912"/>
                      <a:pt x="4488" y="952"/>
                      <a:pt x="4536" y="1008"/>
                    </a:cubicBezTo>
                    <a:cubicBezTo>
                      <a:pt x="4584" y="1064"/>
                      <a:pt x="4800" y="1144"/>
                      <a:pt x="4824" y="1200"/>
                    </a:cubicBezTo>
                    <a:cubicBezTo>
                      <a:pt x="4848" y="1256"/>
                      <a:pt x="4680" y="1272"/>
                      <a:pt x="4680" y="1344"/>
                    </a:cubicBezTo>
                    <a:cubicBezTo>
                      <a:pt x="4680" y="1416"/>
                      <a:pt x="4840" y="1584"/>
                      <a:pt x="4824" y="1632"/>
                    </a:cubicBezTo>
                    <a:cubicBezTo>
                      <a:pt x="4808" y="1680"/>
                      <a:pt x="4616" y="1576"/>
                      <a:pt x="4584" y="1632"/>
                    </a:cubicBezTo>
                    <a:cubicBezTo>
                      <a:pt x="4552" y="1688"/>
                      <a:pt x="4584" y="1864"/>
                      <a:pt x="4632" y="1968"/>
                    </a:cubicBezTo>
                    <a:cubicBezTo>
                      <a:pt x="4680" y="2072"/>
                      <a:pt x="4840" y="2184"/>
                      <a:pt x="4872" y="2256"/>
                    </a:cubicBezTo>
                    <a:cubicBezTo>
                      <a:pt x="4904" y="2328"/>
                      <a:pt x="4864" y="2384"/>
                      <a:pt x="4824" y="2400"/>
                    </a:cubicBezTo>
                    <a:cubicBezTo>
                      <a:pt x="4784" y="2416"/>
                      <a:pt x="4680" y="2328"/>
                      <a:pt x="4632" y="2352"/>
                    </a:cubicBezTo>
                    <a:cubicBezTo>
                      <a:pt x="4584" y="2376"/>
                      <a:pt x="4608" y="2520"/>
                      <a:pt x="4536" y="2544"/>
                    </a:cubicBezTo>
                    <a:cubicBezTo>
                      <a:pt x="4464" y="2568"/>
                      <a:pt x="4280" y="2488"/>
                      <a:pt x="4200" y="2496"/>
                    </a:cubicBezTo>
                    <a:cubicBezTo>
                      <a:pt x="4120" y="2504"/>
                      <a:pt x="4120" y="2592"/>
                      <a:pt x="4056" y="2592"/>
                    </a:cubicBezTo>
                    <a:cubicBezTo>
                      <a:pt x="3992" y="2592"/>
                      <a:pt x="3912" y="2480"/>
                      <a:pt x="3816" y="2496"/>
                    </a:cubicBezTo>
                    <a:cubicBezTo>
                      <a:pt x="3720" y="2512"/>
                      <a:pt x="3568" y="2688"/>
                      <a:pt x="3480" y="2688"/>
                    </a:cubicBezTo>
                    <a:cubicBezTo>
                      <a:pt x="3392" y="2688"/>
                      <a:pt x="3384" y="2488"/>
                      <a:pt x="3288" y="2496"/>
                    </a:cubicBezTo>
                    <a:cubicBezTo>
                      <a:pt x="3192" y="2504"/>
                      <a:pt x="2992" y="2728"/>
                      <a:pt x="2904" y="2736"/>
                    </a:cubicBezTo>
                    <a:cubicBezTo>
                      <a:pt x="2816" y="2744"/>
                      <a:pt x="2824" y="2544"/>
                      <a:pt x="2760" y="2544"/>
                    </a:cubicBezTo>
                    <a:cubicBezTo>
                      <a:pt x="2696" y="2544"/>
                      <a:pt x="2608" y="2744"/>
                      <a:pt x="2520" y="2736"/>
                    </a:cubicBezTo>
                    <a:cubicBezTo>
                      <a:pt x="2432" y="2728"/>
                      <a:pt x="2304" y="2504"/>
                      <a:pt x="2232" y="2496"/>
                    </a:cubicBezTo>
                    <a:cubicBezTo>
                      <a:pt x="2160" y="2488"/>
                      <a:pt x="2160" y="2680"/>
                      <a:pt x="2088" y="2688"/>
                    </a:cubicBezTo>
                    <a:cubicBezTo>
                      <a:pt x="2016" y="2696"/>
                      <a:pt x="1920" y="2552"/>
                      <a:pt x="1800" y="2544"/>
                    </a:cubicBezTo>
                    <a:cubicBezTo>
                      <a:pt x="1680" y="2536"/>
                      <a:pt x="1392" y="2672"/>
                      <a:pt x="1368" y="2640"/>
                    </a:cubicBezTo>
                    <a:cubicBezTo>
                      <a:pt x="1344" y="2608"/>
                      <a:pt x="1792" y="2368"/>
                      <a:pt x="1656" y="2352"/>
                    </a:cubicBezTo>
                    <a:cubicBezTo>
                      <a:pt x="1520" y="2336"/>
                      <a:pt x="816" y="2488"/>
                      <a:pt x="552" y="2544"/>
                    </a:cubicBezTo>
                    <a:cubicBezTo>
                      <a:pt x="288" y="2600"/>
                      <a:pt x="144" y="2696"/>
                      <a:pt x="72" y="2688"/>
                    </a:cubicBezTo>
                    <a:cubicBezTo>
                      <a:pt x="0" y="2680"/>
                      <a:pt x="80" y="2560"/>
                      <a:pt x="120" y="2496"/>
                    </a:cubicBezTo>
                    <a:cubicBezTo>
                      <a:pt x="160" y="2432"/>
                      <a:pt x="312" y="2384"/>
                      <a:pt x="312" y="2304"/>
                    </a:cubicBezTo>
                    <a:cubicBezTo>
                      <a:pt x="312" y="2224"/>
                      <a:pt x="144" y="2088"/>
                      <a:pt x="120" y="2016"/>
                    </a:cubicBezTo>
                    <a:cubicBezTo>
                      <a:pt x="96" y="1944"/>
                      <a:pt x="184" y="1936"/>
                      <a:pt x="168" y="1872"/>
                    </a:cubicBezTo>
                    <a:cubicBezTo>
                      <a:pt x="152" y="1808"/>
                      <a:pt x="16" y="1680"/>
                      <a:pt x="24" y="1632"/>
                    </a:cubicBezTo>
                    <a:cubicBezTo>
                      <a:pt x="32" y="1584"/>
                      <a:pt x="200" y="1624"/>
                      <a:pt x="216" y="1584"/>
                    </a:cubicBezTo>
                    <a:cubicBezTo>
                      <a:pt x="232" y="1544"/>
                      <a:pt x="88" y="1464"/>
                      <a:pt x="120" y="1392"/>
                    </a:cubicBezTo>
                    <a:cubicBezTo>
                      <a:pt x="152" y="1320"/>
                      <a:pt x="384" y="1248"/>
                      <a:pt x="408" y="1152"/>
                    </a:cubicBezTo>
                    <a:cubicBezTo>
                      <a:pt x="432" y="1056"/>
                      <a:pt x="264" y="872"/>
                      <a:pt x="264" y="816"/>
                    </a:cubicBezTo>
                    <a:cubicBezTo>
                      <a:pt x="264" y="760"/>
                      <a:pt x="344" y="832"/>
                      <a:pt x="408" y="816"/>
                    </a:cubicBezTo>
                    <a:cubicBezTo>
                      <a:pt x="472" y="800"/>
                      <a:pt x="616" y="776"/>
                      <a:pt x="648" y="720"/>
                    </a:cubicBezTo>
                    <a:cubicBezTo>
                      <a:pt x="680" y="664"/>
                      <a:pt x="568" y="512"/>
                      <a:pt x="600" y="480"/>
                    </a:cubicBezTo>
                    <a:cubicBezTo>
                      <a:pt x="632" y="448"/>
                      <a:pt x="792" y="496"/>
                      <a:pt x="840" y="528"/>
                    </a:cubicBezTo>
                    <a:cubicBezTo>
                      <a:pt x="888" y="560"/>
                      <a:pt x="816" y="688"/>
                      <a:pt x="888" y="672"/>
                    </a:cubicBezTo>
                    <a:close/>
                  </a:path>
                </a:pathLst>
              </a:custGeom>
              <a:solidFill>
                <a:srgbClr val="595959">
                  <a:alpha val="70195"/>
                </a:srgbClr>
              </a:solidFill>
              <a:ln w="28575">
                <a:solidFill>
                  <a:srgbClr val="996633"/>
                </a:solidFill>
                <a:round/>
                <a:headEnd/>
                <a:tailEnd/>
              </a:ln>
            </p:spPr>
            <p:txBody>
              <a:bodyPr wrap="none" anchor="ctr"/>
              <a:lstStyle/>
              <a:p>
                <a:endParaRPr lang="ja-JP" altLang="en-US"/>
              </a:p>
            </p:txBody>
          </p:sp>
          <p:sp>
            <p:nvSpPr>
              <p:cNvPr id="27664" name="Oval 5"/>
              <p:cNvSpPr>
                <a:spLocks noChangeAspect="1" noChangeArrowheads="1"/>
              </p:cNvSpPr>
              <p:nvPr/>
            </p:nvSpPr>
            <p:spPr bwMode="auto">
              <a:xfrm rot="3016875">
                <a:off x="1265" y="2215"/>
                <a:ext cx="1067" cy="1101"/>
              </a:xfrm>
              <a:prstGeom prst="ellipse">
                <a:avLst/>
              </a:prstGeom>
              <a:gradFill rotWithShape="0">
                <a:gsLst>
                  <a:gs pos="0">
                    <a:schemeClr val="bg1"/>
                  </a:gs>
                  <a:gs pos="100000">
                    <a:srgbClr val="BDFFFC"/>
                  </a:gs>
                </a:gsLst>
                <a:path path="shape">
                  <a:fillToRect l="50000" t="50000" r="50000" b="50000"/>
                </a:path>
              </a:gradFill>
              <a:ln w="9525">
                <a:solidFill>
                  <a:schemeClr val="tx1"/>
                </a:solidFill>
                <a:round/>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HGS創英角ｺﾞｼｯｸUB" panose="020B0900000000000000" pitchFamily="50" charset="-128"/>
                  <a:ea typeface="HGS創英角ｺﾞｼｯｸUB" panose="020B0900000000000000" pitchFamily="50" charset="-128"/>
                </a:endParaRPr>
              </a:p>
            </p:txBody>
          </p:sp>
          <p:sp>
            <p:nvSpPr>
              <p:cNvPr id="27665" name="テキスト ボックス 1"/>
              <p:cNvSpPr txBox="1">
                <a:spLocks noChangeArrowheads="1"/>
              </p:cNvSpPr>
              <p:nvPr/>
            </p:nvSpPr>
            <p:spPr bwMode="auto">
              <a:xfrm>
                <a:off x="1282" y="2597"/>
                <a:ext cx="95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3600">
                    <a:ea typeface="HGP創英角ｺﾞｼｯｸUB" panose="020B0900000000000000" pitchFamily="50" charset="-128"/>
                  </a:rPr>
                  <a:t>(</a:t>
                </a:r>
                <a:r>
                  <a:rPr lang="ja-JP" altLang="en-US" sz="3600">
                    <a:ea typeface="HGP創英角ｺﾞｼｯｸUB" panose="020B0900000000000000" pitchFamily="50" charset="-128"/>
                  </a:rPr>
                  <a:t>ー</a:t>
                </a:r>
                <a:r>
                  <a:rPr lang="en-US" altLang="ja-JP" sz="3600">
                    <a:ea typeface="HGP創英角ｺﾞｼｯｸUB" panose="020B0900000000000000" pitchFamily="50" charset="-128"/>
                  </a:rPr>
                  <a:t>_</a:t>
                </a:r>
                <a:r>
                  <a:rPr lang="ja-JP" altLang="en-US" sz="3600">
                    <a:ea typeface="HGP創英角ｺﾞｼｯｸUB" panose="020B0900000000000000" pitchFamily="50" charset="-128"/>
                  </a:rPr>
                  <a:t>ー</a:t>
                </a:r>
                <a:r>
                  <a:rPr lang="en-US" altLang="ja-JP" sz="3600">
                    <a:ea typeface="HGP創英角ｺﾞｼｯｸUB" panose="020B0900000000000000" pitchFamily="50" charset="-128"/>
                  </a:rPr>
                  <a:t>)</a:t>
                </a:r>
                <a:endParaRPr lang="ja-JP" altLang="en-US" sz="3600">
                  <a:ea typeface="HGP創英角ｺﾞｼｯｸUB" panose="020B0900000000000000" pitchFamily="50" charset="-128"/>
                </a:endParaRPr>
              </a:p>
            </p:txBody>
          </p:sp>
          <p:sp>
            <p:nvSpPr>
              <p:cNvPr id="27666" name="テキスト ボックス 51"/>
              <p:cNvSpPr txBox="1">
                <a:spLocks noChangeArrowheads="1"/>
              </p:cNvSpPr>
              <p:nvPr/>
            </p:nvSpPr>
            <p:spPr bwMode="auto">
              <a:xfrm>
                <a:off x="1629" y="2345"/>
                <a:ext cx="63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2400">
                    <a:ea typeface="HGP創英角ｺﾞｼｯｸUB" panose="020B0900000000000000" pitchFamily="50" charset="-128"/>
                  </a:rPr>
                  <a:t>zZZ…</a:t>
                </a:r>
                <a:endParaRPr lang="ja-JP" altLang="en-US" sz="2400">
                  <a:ea typeface="HGP創英角ｺﾞｼｯｸUB" panose="020B0900000000000000" pitchFamily="50" charset="-128"/>
                </a:endParaRPr>
              </a:p>
            </p:txBody>
          </p:sp>
        </p:grpSp>
        <p:sp>
          <p:nvSpPr>
            <p:cNvPr id="27661" name="Text Box 19"/>
            <p:cNvSpPr txBox="1">
              <a:spLocks noChangeArrowheads="1"/>
            </p:cNvSpPr>
            <p:nvPr/>
          </p:nvSpPr>
          <p:spPr bwMode="auto">
            <a:xfrm>
              <a:off x="1189" y="2003"/>
              <a:ext cx="641" cy="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ea typeface="HGP創英角ｺﾞｼｯｸUB" panose="020B0900000000000000" pitchFamily="50" charset="-128"/>
                </a:rPr>
                <a:t>Nucleus</a:t>
              </a:r>
              <a:endParaRPr lang="ja-JP" altLang="en-US">
                <a:ea typeface="HGP創英角ｺﾞｼｯｸUB" panose="020B0900000000000000" pitchFamily="50" charset="-128"/>
              </a:endParaRPr>
            </a:p>
          </p:txBody>
        </p:sp>
      </p:grpSp>
      <p:sp>
        <p:nvSpPr>
          <p:cNvPr id="3" name="テキスト ボックス 2"/>
          <p:cNvSpPr txBox="1"/>
          <p:nvPr/>
        </p:nvSpPr>
        <p:spPr>
          <a:xfrm>
            <a:off x="587586" y="1520563"/>
            <a:ext cx="2749471" cy="1200329"/>
          </a:xfrm>
          <a:prstGeom prst="rect">
            <a:avLst/>
          </a:prstGeom>
          <a:noFill/>
        </p:spPr>
        <p:txBody>
          <a:bodyPr wrap="none" rtlCol="0">
            <a:spAutoFit/>
          </a:bodyPr>
          <a:lstStyle/>
          <a:p>
            <a:r>
              <a:rPr kumimoji="1" lang="en-US" altLang="ja-JP" sz="3600" dirty="0" smtClean="0">
                <a:latin typeface="Arial Unicode MS" panose="020B0604020202020204" pitchFamily="50" charset="-128"/>
                <a:ea typeface="Arial Unicode MS" panose="020B0604020202020204" pitchFamily="50" charset="-128"/>
                <a:cs typeface="Arial Unicode MS" panose="020B0604020202020204" pitchFamily="50" charset="-128"/>
              </a:rPr>
              <a:t>2. What is a </a:t>
            </a:r>
          </a:p>
          <a:p>
            <a:r>
              <a:rPr kumimoji="1" lang="en-US" altLang="ja-JP" sz="3600" dirty="0" smtClean="0">
                <a:latin typeface="Arial Unicode MS" panose="020B0604020202020204" pitchFamily="50" charset="-128"/>
                <a:ea typeface="Arial Unicode MS" panose="020B0604020202020204" pitchFamily="50" charset="-128"/>
                <a:cs typeface="Arial Unicode MS" panose="020B0604020202020204" pitchFamily="50" charset="-128"/>
              </a:rPr>
              <a:t>“switch”??</a:t>
            </a:r>
            <a:endParaRPr kumimoji="1" lang="ja-JP" altLang="en-US" sz="3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 name="テキスト ボックス 26"/>
          <p:cNvSpPr txBox="1"/>
          <p:nvPr/>
        </p:nvSpPr>
        <p:spPr>
          <a:xfrm>
            <a:off x="4306986" y="719987"/>
            <a:ext cx="4698722" cy="1200329"/>
          </a:xfrm>
          <a:prstGeom prst="rect">
            <a:avLst/>
          </a:prstGeom>
          <a:noFill/>
        </p:spPr>
        <p:txBody>
          <a:bodyPr wrap="none" rtlCol="0">
            <a:spAutoFit/>
          </a:bodyPr>
          <a:lstStyle/>
          <a:p>
            <a:r>
              <a:rPr kumimoji="1" lang="en-US" altLang="ja-JP" sz="3600" dirty="0" smtClean="0">
                <a:latin typeface="Arial Unicode MS" panose="020B0604020202020204" pitchFamily="50" charset="-128"/>
                <a:ea typeface="Arial Unicode MS" panose="020B0604020202020204" pitchFamily="50" charset="-128"/>
                <a:cs typeface="Arial Unicode MS" panose="020B0604020202020204" pitchFamily="50" charset="-128"/>
              </a:rPr>
              <a:t>1. What is a trigger of </a:t>
            </a:r>
          </a:p>
          <a:p>
            <a:r>
              <a:rPr kumimoji="1" lang="en-US" altLang="ja-JP" sz="3600" dirty="0" smtClean="0">
                <a:latin typeface="Arial Unicode MS" panose="020B0604020202020204" pitchFamily="50" charset="-128"/>
                <a:ea typeface="Arial Unicode MS" panose="020B0604020202020204" pitchFamily="50" charset="-128"/>
                <a:cs typeface="Arial Unicode MS" panose="020B0604020202020204" pitchFamily="50" charset="-128"/>
              </a:rPr>
              <a:t>“switch-on”??</a:t>
            </a:r>
            <a:endParaRPr kumimoji="1" lang="ja-JP" altLang="en-US" sz="3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 name="直線矢印コネクタ 8"/>
          <p:cNvCxnSpPr/>
          <p:nvPr/>
        </p:nvCxnSpPr>
        <p:spPr>
          <a:xfrm flipH="1">
            <a:off x="5617280" y="1829516"/>
            <a:ext cx="826928" cy="749523"/>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直線矢印コネクタ 31"/>
          <p:cNvCxnSpPr/>
          <p:nvPr/>
        </p:nvCxnSpPr>
        <p:spPr>
          <a:xfrm>
            <a:off x="2638549" y="2720892"/>
            <a:ext cx="1847426" cy="362169"/>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テキスト ボックス 17"/>
          <p:cNvSpPr txBox="1"/>
          <p:nvPr/>
        </p:nvSpPr>
        <p:spPr>
          <a:xfrm>
            <a:off x="371504" y="55002"/>
            <a:ext cx="5896166" cy="769441"/>
          </a:xfrm>
          <a:prstGeom prst="rect">
            <a:avLst/>
          </a:prstGeom>
          <a:noFill/>
        </p:spPr>
        <p:txBody>
          <a:bodyPr wrap="none" rtlCol="0">
            <a:spAutoFit/>
          </a:bodyPr>
          <a:lstStyle/>
          <a:p>
            <a:r>
              <a:rPr kumimoji="1" lang="en-US" altLang="ja-JP" sz="4400" dirty="0" smtClean="0">
                <a:latin typeface="Arial Unicode MS" panose="020B0604020202020204" pitchFamily="50" charset="-128"/>
                <a:ea typeface="Arial Unicode MS" panose="020B0604020202020204" pitchFamily="50" charset="-128"/>
                <a:cs typeface="Arial Unicode MS" panose="020B0604020202020204" pitchFamily="50" charset="-128"/>
              </a:rPr>
              <a:t>Issues to be clarified…</a:t>
            </a:r>
            <a:endParaRPr kumimoji="1" lang="ja-JP" altLang="en-US" sz="4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Tree>
    <p:extLst>
      <p:ext uri="{BB962C8B-B14F-4D97-AF65-F5344CB8AC3E}">
        <p14:creationId xmlns:p14="http://schemas.microsoft.com/office/powerpoint/2010/main" val="256922872"/>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右矢印 1"/>
          <p:cNvSpPr/>
          <p:nvPr/>
        </p:nvSpPr>
        <p:spPr>
          <a:xfrm rot="9769660">
            <a:off x="5768064" y="1095878"/>
            <a:ext cx="536241" cy="228454"/>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12" name="禁止 11"/>
          <p:cNvSpPr>
            <a:spLocks noChangeAspect="1"/>
          </p:cNvSpPr>
          <p:nvPr/>
        </p:nvSpPr>
        <p:spPr>
          <a:xfrm rot="21340640">
            <a:off x="5940074" y="1076389"/>
            <a:ext cx="284230" cy="284230"/>
          </a:xfrm>
          <a:prstGeom prst="noSmoking">
            <a:avLst/>
          </a:prstGeom>
          <a:solidFill>
            <a:srgbClr val="FF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nvGrpSpPr>
          <p:cNvPr id="13" name="グループ化 12"/>
          <p:cNvGrpSpPr/>
          <p:nvPr/>
        </p:nvGrpSpPr>
        <p:grpSpPr>
          <a:xfrm>
            <a:off x="6298601" y="724702"/>
            <a:ext cx="784883" cy="783592"/>
            <a:chOff x="1034724" y="1968744"/>
            <a:chExt cx="1242434" cy="1240392"/>
          </a:xfrm>
        </p:grpSpPr>
        <p:cxnSp>
          <p:nvCxnSpPr>
            <p:cNvPr id="14" name="直線コネクタ 13"/>
            <p:cNvCxnSpPr/>
            <p:nvPr/>
          </p:nvCxnSpPr>
          <p:spPr>
            <a:xfrm rot="4213724" flipH="1">
              <a:off x="1995254" y="2410926"/>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5" name="グループ化 279"/>
            <p:cNvGrpSpPr/>
            <p:nvPr/>
          </p:nvGrpSpPr>
          <p:grpSpPr>
            <a:xfrm rot="4213724" flipH="1">
              <a:off x="2112266" y="2307580"/>
              <a:ext cx="80715" cy="249069"/>
              <a:chOff x="755284" y="2996952"/>
              <a:chExt cx="350179" cy="864096"/>
            </a:xfrm>
          </p:grpSpPr>
          <p:sp>
            <p:nvSpPr>
              <p:cNvPr id="593" name="平行四辺形 592"/>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94" name="平行四辺形 593"/>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95" name="アーチ 594"/>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96" name="平行四辺形 595"/>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97" name="アーチ 596"/>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98" name="平行四辺形 597"/>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99" name="アーチ 598"/>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6" name="アーチ 15"/>
            <p:cNvSpPr/>
            <p:nvPr/>
          </p:nvSpPr>
          <p:spPr>
            <a:xfrm rot="17039921" flipH="1">
              <a:off x="2172489" y="2358384"/>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7" name="アーチ 16"/>
            <p:cNvSpPr/>
            <p:nvPr/>
          </p:nvSpPr>
          <p:spPr>
            <a:xfrm rot="17039921" flipH="1">
              <a:off x="2097485" y="2385345"/>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8" name="正方形/長方形 17"/>
            <p:cNvSpPr/>
            <p:nvPr/>
          </p:nvSpPr>
          <p:spPr>
            <a:xfrm rot="4213724" flipH="1">
              <a:off x="2014792" y="2414469"/>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9" name="直線コネクタ 18"/>
            <p:cNvCxnSpPr/>
            <p:nvPr/>
          </p:nvCxnSpPr>
          <p:spPr>
            <a:xfrm rot="7641024" flipH="1">
              <a:off x="1954094" y="2688352"/>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0" name="グループ化 279"/>
            <p:cNvGrpSpPr/>
            <p:nvPr/>
          </p:nvGrpSpPr>
          <p:grpSpPr>
            <a:xfrm rot="7641024" flipH="1">
              <a:off x="2005178" y="2754721"/>
              <a:ext cx="80715" cy="166046"/>
              <a:chOff x="755284" y="3284984"/>
              <a:chExt cx="350179" cy="576064"/>
            </a:xfrm>
          </p:grpSpPr>
          <p:sp>
            <p:nvSpPr>
              <p:cNvPr id="587" name="平行四辺形 586"/>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88" name="平行四辺形 587"/>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89" name="平行四辺形 588"/>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90" name="アーチ 589"/>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91" name="平行四辺形 590"/>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92" name="アーチ 591"/>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21" name="アーチ 20"/>
            <p:cNvSpPr/>
            <p:nvPr/>
          </p:nvSpPr>
          <p:spPr>
            <a:xfrm rot="20467221" flipH="1">
              <a:off x="2041636" y="2793164"/>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22" name="正方形/長方形 21"/>
            <p:cNvSpPr/>
            <p:nvPr/>
          </p:nvSpPr>
          <p:spPr>
            <a:xfrm rot="7641024" flipH="1">
              <a:off x="1986227" y="2734666"/>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3" name="直線コネクタ 22"/>
            <p:cNvCxnSpPr/>
            <p:nvPr/>
          </p:nvCxnSpPr>
          <p:spPr>
            <a:xfrm rot="13634206" flipH="1">
              <a:off x="1418474" y="2730155"/>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4" name="グループ化 279"/>
            <p:cNvGrpSpPr/>
            <p:nvPr/>
          </p:nvGrpSpPr>
          <p:grpSpPr>
            <a:xfrm rot="13634206" flipH="1">
              <a:off x="1251395" y="2777480"/>
              <a:ext cx="80715" cy="249069"/>
              <a:chOff x="755284" y="2996952"/>
              <a:chExt cx="350179" cy="864096"/>
            </a:xfrm>
          </p:grpSpPr>
          <p:sp>
            <p:nvSpPr>
              <p:cNvPr id="580" name="平行四辺形 579"/>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81" name="平行四辺形 580"/>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82" name="アーチ 581"/>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83" name="平行四辺形 582"/>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84" name="アーチ 583"/>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85" name="平行四辺形 584"/>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86" name="アーチ 585"/>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25" name="アーチ 24"/>
            <p:cNvSpPr/>
            <p:nvPr/>
          </p:nvSpPr>
          <p:spPr>
            <a:xfrm rot="4860403" flipH="1">
              <a:off x="1238235" y="2907646"/>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26" name="アーチ 25"/>
            <p:cNvSpPr/>
            <p:nvPr/>
          </p:nvSpPr>
          <p:spPr>
            <a:xfrm rot="4860403" flipH="1">
              <a:off x="1296749" y="2853530"/>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27" name="正方形/長方形 26"/>
            <p:cNvSpPr/>
            <p:nvPr/>
          </p:nvSpPr>
          <p:spPr>
            <a:xfrm rot="13634206" flipH="1">
              <a:off x="1387524" y="2809877"/>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8" name="直線コネクタ 27"/>
            <p:cNvCxnSpPr/>
            <p:nvPr/>
          </p:nvCxnSpPr>
          <p:spPr>
            <a:xfrm rot="10585720" flipH="1">
              <a:off x="1674575" y="2852893"/>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9" name="グループ化 279"/>
            <p:cNvGrpSpPr/>
            <p:nvPr/>
          </p:nvGrpSpPr>
          <p:grpSpPr>
            <a:xfrm rot="10585720" flipH="1">
              <a:off x="1634914" y="2960067"/>
              <a:ext cx="80715" cy="249069"/>
              <a:chOff x="755284" y="2996952"/>
              <a:chExt cx="350179" cy="864096"/>
            </a:xfrm>
          </p:grpSpPr>
          <p:sp>
            <p:nvSpPr>
              <p:cNvPr id="573" name="平行四辺形 572"/>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74" name="平行四辺形 573"/>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75" name="アーチ 574"/>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76" name="平行四辺形 575"/>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77" name="アーチ 576"/>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78" name="平行四辺形 577"/>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79" name="アーチ 578"/>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30" name="アーチ 29"/>
            <p:cNvSpPr/>
            <p:nvPr/>
          </p:nvSpPr>
          <p:spPr>
            <a:xfrm rot="1811917" flipH="1">
              <a:off x="1668826" y="3095063"/>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31" name="アーチ 30"/>
            <p:cNvSpPr/>
            <p:nvPr/>
          </p:nvSpPr>
          <p:spPr>
            <a:xfrm rot="1811917" flipH="1">
              <a:off x="1663861" y="3015515"/>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32" name="正方形/長方形 31"/>
            <p:cNvSpPr/>
            <p:nvPr/>
          </p:nvSpPr>
          <p:spPr>
            <a:xfrm rot="10585720" flipH="1">
              <a:off x="1683565" y="2930266"/>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3" name="直線コネクタ 32"/>
            <p:cNvCxnSpPr/>
            <p:nvPr/>
          </p:nvCxnSpPr>
          <p:spPr>
            <a:xfrm rot="16381688" flipH="1">
              <a:off x="1322328" y="2478281"/>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34" name="グループ化 279"/>
            <p:cNvGrpSpPr/>
            <p:nvPr/>
          </p:nvGrpSpPr>
          <p:grpSpPr>
            <a:xfrm rot="16381688" flipH="1">
              <a:off x="1118901" y="2403210"/>
              <a:ext cx="80715" cy="249069"/>
              <a:chOff x="755284" y="2996952"/>
              <a:chExt cx="350179" cy="864096"/>
            </a:xfrm>
          </p:grpSpPr>
          <p:sp>
            <p:nvSpPr>
              <p:cNvPr id="566" name="平行四辺形 565"/>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67" name="平行四辺形 566"/>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68" name="アーチ 567"/>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69" name="平行四辺形 568"/>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70" name="アーチ 569"/>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71" name="平行四辺形 570"/>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72" name="アーチ 571"/>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35" name="アーチ 34"/>
            <p:cNvSpPr/>
            <p:nvPr/>
          </p:nvSpPr>
          <p:spPr>
            <a:xfrm rot="7607885" flipH="1">
              <a:off x="1080613" y="2498589"/>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36" name="アーチ 35"/>
            <p:cNvSpPr/>
            <p:nvPr/>
          </p:nvSpPr>
          <p:spPr>
            <a:xfrm rot="7607885" flipH="1">
              <a:off x="1160204" y="2502799"/>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37" name="正方形/長方形 36"/>
            <p:cNvSpPr/>
            <p:nvPr/>
          </p:nvSpPr>
          <p:spPr>
            <a:xfrm rot="16381688" flipH="1">
              <a:off x="1265691" y="2532376"/>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8" name="直線コネクタ 37"/>
            <p:cNvCxnSpPr/>
            <p:nvPr/>
          </p:nvCxnSpPr>
          <p:spPr>
            <a:xfrm rot="19665380" flipH="1">
              <a:off x="1490762" y="2217538"/>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39" name="グループ化 279"/>
            <p:cNvGrpSpPr/>
            <p:nvPr/>
          </p:nvGrpSpPr>
          <p:grpSpPr>
            <a:xfrm rot="19665380" flipH="1">
              <a:off x="1371072" y="2017010"/>
              <a:ext cx="80715" cy="249069"/>
              <a:chOff x="755284" y="2996952"/>
              <a:chExt cx="350179" cy="864096"/>
            </a:xfrm>
          </p:grpSpPr>
          <p:sp>
            <p:nvSpPr>
              <p:cNvPr id="559" name="平行四辺形 558"/>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60" name="平行四辺形 559"/>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61" name="アーチ 560"/>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62" name="平行四辺形 561"/>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63" name="アーチ 562"/>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64" name="平行四辺形 563"/>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65" name="アーチ 564"/>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40" name="アーチ 39"/>
            <p:cNvSpPr/>
            <p:nvPr/>
          </p:nvSpPr>
          <p:spPr>
            <a:xfrm rot="10891577" flipH="1">
              <a:off x="1345408" y="2063287"/>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41" name="アーチ 40"/>
            <p:cNvSpPr/>
            <p:nvPr/>
          </p:nvSpPr>
          <p:spPr>
            <a:xfrm rot="10891577" flipH="1">
              <a:off x="1387930" y="2130698"/>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42" name="正方形/長方形 41"/>
            <p:cNvSpPr/>
            <p:nvPr/>
          </p:nvSpPr>
          <p:spPr>
            <a:xfrm rot="19665380" flipH="1">
              <a:off x="1438006" y="2228941"/>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3" name="直線コネクタ 42"/>
            <p:cNvCxnSpPr/>
            <p:nvPr/>
          </p:nvCxnSpPr>
          <p:spPr>
            <a:xfrm rot="1080716" flipH="1">
              <a:off x="1741209" y="2178478"/>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4" name="グループ化 279"/>
            <p:cNvGrpSpPr/>
            <p:nvPr/>
          </p:nvGrpSpPr>
          <p:grpSpPr>
            <a:xfrm rot="1080716" flipH="1">
              <a:off x="1760556" y="1968744"/>
              <a:ext cx="80715" cy="249069"/>
              <a:chOff x="755284" y="2996952"/>
              <a:chExt cx="350179" cy="864096"/>
            </a:xfrm>
          </p:grpSpPr>
          <p:sp>
            <p:nvSpPr>
              <p:cNvPr id="552" name="平行四辺形 551"/>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53" name="平行四辺形 552"/>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54" name="アーチ 553"/>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55" name="平行四辺形 554"/>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56" name="アーチ 555"/>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57" name="平行四辺形 556"/>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58" name="アーチ 557"/>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45" name="アーチ 44"/>
            <p:cNvSpPr/>
            <p:nvPr/>
          </p:nvSpPr>
          <p:spPr>
            <a:xfrm rot="13906913" flipH="1">
              <a:off x="1777978" y="1996651"/>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46" name="アーチ 45"/>
            <p:cNvSpPr/>
            <p:nvPr/>
          </p:nvSpPr>
          <p:spPr>
            <a:xfrm rot="13906913" flipH="1">
              <a:off x="1753333" y="2072447"/>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47" name="正方形/長方形 46"/>
            <p:cNvSpPr/>
            <p:nvPr/>
          </p:nvSpPr>
          <p:spPr>
            <a:xfrm rot="1080716" flipH="1">
              <a:off x="1721922" y="2168712"/>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nvGrpSpPr>
            <p:cNvPr id="48" name="グループ化 2658"/>
            <p:cNvGrpSpPr>
              <a:grpSpLocks noChangeAspect="1"/>
            </p:cNvGrpSpPr>
            <p:nvPr/>
          </p:nvGrpSpPr>
          <p:grpSpPr>
            <a:xfrm>
              <a:off x="1155834" y="2078850"/>
              <a:ext cx="993846" cy="957634"/>
              <a:chOff x="1781690" y="5217268"/>
              <a:chExt cx="946520" cy="912032"/>
            </a:xfrm>
          </p:grpSpPr>
          <p:grpSp>
            <p:nvGrpSpPr>
              <p:cNvPr id="49" name="グループ化 3"/>
              <p:cNvGrpSpPr>
                <a:grpSpLocks noChangeAspect="1"/>
              </p:cNvGrpSpPr>
              <p:nvPr/>
            </p:nvGrpSpPr>
            <p:grpSpPr>
              <a:xfrm>
                <a:off x="1781690" y="5217268"/>
                <a:ext cx="946520" cy="912032"/>
                <a:chOff x="2348961" y="1541061"/>
                <a:chExt cx="4302366" cy="4145599"/>
              </a:xfrm>
            </p:grpSpPr>
            <p:sp>
              <p:nvSpPr>
                <p:cNvPr id="52" name="円/楕円 51"/>
                <p:cNvSpPr/>
                <p:nvPr/>
              </p:nvSpPr>
              <p:spPr>
                <a:xfrm>
                  <a:off x="3424242" y="2595968"/>
                  <a:ext cx="2268822" cy="2232248"/>
                </a:xfrm>
                <a:prstGeom prst="ellipse">
                  <a:avLst/>
                </a:prstGeom>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nvGrpSpPr>
                <p:cNvPr id="53" name="グループ化 1781"/>
                <p:cNvGrpSpPr/>
                <p:nvPr/>
              </p:nvGrpSpPr>
              <p:grpSpPr>
                <a:xfrm rot="8783968">
                  <a:off x="5496083" y="5022494"/>
                  <a:ext cx="199095" cy="664166"/>
                  <a:chOff x="2627964" y="1124744"/>
                  <a:chExt cx="222450" cy="641307"/>
                </a:xfrm>
              </p:grpSpPr>
              <p:grpSp>
                <p:nvGrpSpPr>
                  <p:cNvPr id="544" name="グループ化 368"/>
                  <p:cNvGrpSpPr/>
                  <p:nvPr/>
                </p:nvGrpSpPr>
                <p:grpSpPr>
                  <a:xfrm>
                    <a:off x="2627964" y="1124744"/>
                    <a:ext cx="215072" cy="576064"/>
                    <a:chOff x="180113" y="1556792"/>
                    <a:chExt cx="716907" cy="1800200"/>
                  </a:xfrm>
                </p:grpSpPr>
                <p:grpSp>
                  <p:nvGrpSpPr>
                    <p:cNvPr id="546" name="グループ化 279"/>
                    <p:cNvGrpSpPr/>
                    <p:nvPr/>
                  </p:nvGrpSpPr>
                  <p:grpSpPr>
                    <a:xfrm>
                      <a:off x="180113" y="1556792"/>
                      <a:ext cx="444188" cy="1800200"/>
                      <a:chOff x="755576" y="2996952"/>
                      <a:chExt cx="216024" cy="864096"/>
                    </a:xfrm>
                  </p:grpSpPr>
                  <p:sp>
                    <p:nvSpPr>
                      <p:cNvPr id="549" name="アーチ 548"/>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50" name="アーチ 549"/>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51" name="アーチ 550"/>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47" name="アーチ 546"/>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48" name="アーチ 547"/>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45" name="正方形/長方形 544"/>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nvGrpSpPr>
                <p:cNvPr id="54" name="グループ化 1717"/>
                <p:cNvGrpSpPr/>
                <p:nvPr/>
              </p:nvGrpSpPr>
              <p:grpSpPr>
                <a:xfrm rot="17556823" flipV="1">
                  <a:off x="6219696" y="4176854"/>
                  <a:ext cx="199095" cy="664166"/>
                  <a:chOff x="2627964" y="1124744"/>
                  <a:chExt cx="222450" cy="641307"/>
                </a:xfrm>
              </p:grpSpPr>
              <p:grpSp>
                <p:nvGrpSpPr>
                  <p:cNvPr id="536" name="グループ化 368"/>
                  <p:cNvGrpSpPr/>
                  <p:nvPr/>
                </p:nvGrpSpPr>
                <p:grpSpPr>
                  <a:xfrm>
                    <a:off x="2627964" y="1124744"/>
                    <a:ext cx="215072" cy="576064"/>
                    <a:chOff x="180113" y="1556792"/>
                    <a:chExt cx="716907" cy="1800200"/>
                  </a:xfrm>
                </p:grpSpPr>
                <p:grpSp>
                  <p:nvGrpSpPr>
                    <p:cNvPr id="538" name="グループ化 279"/>
                    <p:cNvGrpSpPr/>
                    <p:nvPr/>
                  </p:nvGrpSpPr>
                  <p:grpSpPr>
                    <a:xfrm>
                      <a:off x="180113" y="1556792"/>
                      <a:ext cx="444188" cy="1800200"/>
                      <a:chOff x="755576" y="2996952"/>
                      <a:chExt cx="216024" cy="864096"/>
                    </a:xfrm>
                  </p:grpSpPr>
                  <p:sp>
                    <p:nvSpPr>
                      <p:cNvPr id="541" name="アーチ 540"/>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42" name="アーチ 541"/>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43" name="アーチ 542"/>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39" name="アーチ 538"/>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40" name="アーチ 539"/>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37" name="正方形/長方形 536"/>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nvGrpSpPr>
                <p:cNvPr id="55" name="グループ化 368"/>
                <p:cNvGrpSpPr/>
                <p:nvPr/>
              </p:nvGrpSpPr>
              <p:grpSpPr>
                <a:xfrm rot="15348472">
                  <a:off x="2551014" y="3849312"/>
                  <a:ext cx="192492" cy="596598"/>
                  <a:chOff x="180113" y="1556792"/>
                  <a:chExt cx="716907" cy="1800200"/>
                </a:xfrm>
              </p:grpSpPr>
              <p:grpSp>
                <p:nvGrpSpPr>
                  <p:cNvPr id="530" name="グループ化 279"/>
                  <p:cNvGrpSpPr/>
                  <p:nvPr/>
                </p:nvGrpSpPr>
                <p:grpSpPr>
                  <a:xfrm>
                    <a:off x="180113" y="1556792"/>
                    <a:ext cx="444188" cy="1800200"/>
                    <a:chOff x="755576" y="2996952"/>
                    <a:chExt cx="216024" cy="864096"/>
                  </a:xfrm>
                </p:grpSpPr>
                <p:sp>
                  <p:nvSpPr>
                    <p:cNvPr id="533" name="アーチ 532"/>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34" name="アーチ 533"/>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35" name="アーチ 534"/>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31" name="アーチ 530"/>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32" name="アーチ 531"/>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grpSp>
              <p:nvGrpSpPr>
                <p:cNvPr id="56" name="グループ化 1733"/>
                <p:cNvGrpSpPr/>
                <p:nvPr/>
              </p:nvGrpSpPr>
              <p:grpSpPr>
                <a:xfrm rot="17603608">
                  <a:off x="2691408" y="2629042"/>
                  <a:ext cx="199095" cy="664166"/>
                  <a:chOff x="2627964" y="1124744"/>
                  <a:chExt cx="222450" cy="641307"/>
                </a:xfrm>
              </p:grpSpPr>
              <p:grpSp>
                <p:nvGrpSpPr>
                  <p:cNvPr id="522" name="グループ化 368"/>
                  <p:cNvGrpSpPr/>
                  <p:nvPr/>
                </p:nvGrpSpPr>
                <p:grpSpPr>
                  <a:xfrm>
                    <a:off x="2627964" y="1124744"/>
                    <a:ext cx="215072" cy="576064"/>
                    <a:chOff x="180113" y="1556792"/>
                    <a:chExt cx="716907" cy="1800200"/>
                  </a:xfrm>
                </p:grpSpPr>
                <p:grpSp>
                  <p:nvGrpSpPr>
                    <p:cNvPr id="524" name="グループ化 279"/>
                    <p:cNvGrpSpPr/>
                    <p:nvPr/>
                  </p:nvGrpSpPr>
                  <p:grpSpPr>
                    <a:xfrm>
                      <a:off x="180113" y="1556792"/>
                      <a:ext cx="444188" cy="1800200"/>
                      <a:chOff x="755576" y="2996952"/>
                      <a:chExt cx="216024" cy="864096"/>
                    </a:xfrm>
                  </p:grpSpPr>
                  <p:sp>
                    <p:nvSpPr>
                      <p:cNvPr id="527" name="アーチ 526"/>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28" name="アーチ 527"/>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29" name="アーチ 528"/>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25" name="アーチ 524"/>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26" name="アーチ 525"/>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23" name="正方形/長方形 522"/>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nvGrpSpPr>
                <p:cNvPr id="57" name="グループ化 1701"/>
                <p:cNvGrpSpPr/>
                <p:nvPr/>
              </p:nvGrpSpPr>
              <p:grpSpPr>
                <a:xfrm rot="3296203">
                  <a:off x="6016838" y="2233877"/>
                  <a:ext cx="199095" cy="664166"/>
                  <a:chOff x="2627964" y="1124744"/>
                  <a:chExt cx="222450" cy="641307"/>
                </a:xfrm>
              </p:grpSpPr>
              <p:grpSp>
                <p:nvGrpSpPr>
                  <p:cNvPr id="515" name="グループ化 368"/>
                  <p:cNvGrpSpPr/>
                  <p:nvPr/>
                </p:nvGrpSpPr>
                <p:grpSpPr>
                  <a:xfrm>
                    <a:off x="2627964" y="1124744"/>
                    <a:ext cx="215072" cy="576064"/>
                    <a:chOff x="180113" y="1556792"/>
                    <a:chExt cx="716907" cy="1800200"/>
                  </a:xfrm>
                </p:grpSpPr>
                <p:grpSp>
                  <p:nvGrpSpPr>
                    <p:cNvPr id="517" name="グループ化 279"/>
                    <p:cNvGrpSpPr/>
                    <p:nvPr/>
                  </p:nvGrpSpPr>
                  <p:grpSpPr>
                    <a:xfrm>
                      <a:off x="180113" y="1556792"/>
                      <a:ext cx="444188" cy="1800200"/>
                      <a:chOff x="755576" y="2996952"/>
                      <a:chExt cx="216024" cy="864096"/>
                    </a:xfrm>
                  </p:grpSpPr>
                  <p:sp>
                    <p:nvSpPr>
                      <p:cNvPr id="519" name="アーチ 518"/>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20" name="アーチ 519"/>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21" name="アーチ 520"/>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18" name="アーチ 517"/>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16" name="正方形/長方形 515"/>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nvGrpSpPr>
                <p:cNvPr id="58" name="グループ化 368"/>
                <p:cNvGrpSpPr/>
                <p:nvPr/>
              </p:nvGrpSpPr>
              <p:grpSpPr>
                <a:xfrm rot="1080716" flipH="1">
                  <a:off x="5118030" y="1561704"/>
                  <a:ext cx="192492" cy="596598"/>
                  <a:chOff x="180113" y="1556792"/>
                  <a:chExt cx="716907" cy="1800200"/>
                </a:xfrm>
              </p:grpSpPr>
              <p:grpSp>
                <p:nvGrpSpPr>
                  <p:cNvPr id="509" name="グループ化 279"/>
                  <p:cNvGrpSpPr/>
                  <p:nvPr/>
                </p:nvGrpSpPr>
                <p:grpSpPr>
                  <a:xfrm>
                    <a:off x="180113" y="1556792"/>
                    <a:ext cx="444188" cy="1800200"/>
                    <a:chOff x="755576" y="2996952"/>
                    <a:chExt cx="216024" cy="864096"/>
                  </a:xfrm>
                </p:grpSpPr>
                <p:sp>
                  <p:nvSpPr>
                    <p:cNvPr id="512" name="アーチ 511"/>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13" name="アーチ 512"/>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14" name="アーチ 513"/>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10" name="アーチ 509"/>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11" name="アーチ 510"/>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grpSp>
              <p:nvGrpSpPr>
                <p:cNvPr id="59" name="グループ化 1616"/>
                <p:cNvGrpSpPr/>
                <p:nvPr/>
              </p:nvGrpSpPr>
              <p:grpSpPr>
                <a:xfrm rot="20519284">
                  <a:off x="3886272" y="1541061"/>
                  <a:ext cx="199095" cy="664166"/>
                  <a:chOff x="2627964" y="1124744"/>
                  <a:chExt cx="222450" cy="641307"/>
                </a:xfrm>
              </p:grpSpPr>
              <p:grpSp>
                <p:nvGrpSpPr>
                  <p:cNvPr id="501" name="グループ化 368"/>
                  <p:cNvGrpSpPr/>
                  <p:nvPr/>
                </p:nvGrpSpPr>
                <p:grpSpPr>
                  <a:xfrm>
                    <a:off x="2627964" y="1124744"/>
                    <a:ext cx="215072" cy="576064"/>
                    <a:chOff x="180113" y="1556792"/>
                    <a:chExt cx="716907" cy="1800200"/>
                  </a:xfrm>
                </p:grpSpPr>
                <p:grpSp>
                  <p:nvGrpSpPr>
                    <p:cNvPr id="503" name="グループ化 279"/>
                    <p:cNvGrpSpPr/>
                    <p:nvPr/>
                  </p:nvGrpSpPr>
                  <p:grpSpPr>
                    <a:xfrm>
                      <a:off x="180113" y="1556792"/>
                      <a:ext cx="444188" cy="1800200"/>
                      <a:chOff x="755576" y="2996952"/>
                      <a:chExt cx="216024" cy="864096"/>
                    </a:xfrm>
                  </p:grpSpPr>
                  <p:sp>
                    <p:nvSpPr>
                      <p:cNvPr id="506" name="アーチ 505"/>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07" name="アーチ 506"/>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08" name="アーチ 507"/>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04" name="アーチ 503"/>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05" name="アーチ 504"/>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02" name="正方形/長方形 501"/>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sp>
              <p:nvSpPr>
                <p:cNvPr id="60" name="円/楕円 59"/>
                <p:cNvSpPr/>
                <p:nvPr/>
              </p:nvSpPr>
              <p:spPr>
                <a:xfrm rot="21300000" flipV="1">
                  <a:off x="4431512" y="244762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61" name="直線コネクタ 60"/>
                <p:cNvCxnSpPr/>
                <p:nvPr/>
              </p:nvCxnSpPr>
              <p:spPr>
                <a:xfrm rot="20700000" flipV="1">
                  <a:off x="4457365" y="232054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2" name="直線コネクタ 61"/>
                <p:cNvCxnSpPr/>
                <p:nvPr/>
              </p:nvCxnSpPr>
              <p:spPr>
                <a:xfrm rot="300000" flipH="1" flipV="1">
                  <a:off x="4526715" y="23122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3" name="円/楕円 62"/>
                <p:cNvSpPr/>
                <p:nvPr/>
              </p:nvSpPr>
              <p:spPr>
                <a:xfrm>
                  <a:off x="4522463" y="203016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64" name="直線コネクタ 63"/>
                <p:cNvCxnSpPr/>
                <p:nvPr/>
              </p:nvCxnSpPr>
              <p:spPr>
                <a:xfrm rot="600000">
                  <a:off x="4559568" y="21607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5" name="直線コネクタ 64"/>
                <p:cNvCxnSpPr/>
                <p:nvPr/>
              </p:nvCxnSpPr>
              <p:spPr>
                <a:xfrm rot="21000000" flipH="1">
                  <a:off x="4629374" y="21629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6" name="円/楕円 65"/>
                <p:cNvSpPr/>
                <p:nvPr/>
              </p:nvSpPr>
              <p:spPr>
                <a:xfrm rot="300000">
                  <a:off x="4664251" y="203931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67" name="直線コネクタ 66"/>
                <p:cNvCxnSpPr/>
                <p:nvPr/>
              </p:nvCxnSpPr>
              <p:spPr>
                <a:xfrm rot="900000">
                  <a:off x="4690104" y="21663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8" name="直線コネクタ 67"/>
                <p:cNvCxnSpPr/>
                <p:nvPr/>
              </p:nvCxnSpPr>
              <p:spPr>
                <a:xfrm rot="21300000" flipH="1">
                  <a:off x="4759454" y="217465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9" name="円/楕円 68"/>
                <p:cNvSpPr/>
                <p:nvPr/>
              </p:nvSpPr>
              <p:spPr>
                <a:xfrm rot="600000">
                  <a:off x="4803000" y="20611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70" name="直線コネクタ 69"/>
                <p:cNvCxnSpPr/>
                <p:nvPr/>
              </p:nvCxnSpPr>
              <p:spPr>
                <a:xfrm rot="1200000">
                  <a:off x="4817953" y="218370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1" name="直線コネクタ 70"/>
                <p:cNvCxnSpPr/>
                <p:nvPr/>
              </p:nvCxnSpPr>
              <p:spPr>
                <a:xfrm flipH="1">
                  <a:off x="4886319" y="21979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2" name="円/楕円 71"/>
                <p:cNvSpPr/>
                <p:nvPr/>
              </p:nvSpPr>
              <p:spPr>
                <a:xfrm rot="900000">
                  <a:off x="4941044" y="209476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73" name="直線コネクタ 72"/>
                <p:cNvCxnSpPr/>
                <p:nvPr/>
              </p:nvCxnSpPr>
              <p:spPr>
                <a:xfrm rot="1500000">
                  <a:off x="4945530" y="2211901"/>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4" name="直線コネクタ 73"/>
                <p:cNvCxnSpPr/>
                <p:nvPr/>
              </p:nvCxnSpPr>
              <p:spPr>
                <a:xfrm rot="300000" flipH="1">
                  <a:off x="5012392" y="2232080"/>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5" name="円/楕円 74"/>
                <p:cNvSpPr/>
                <p:nvPr/>
              </p:nvSpPr>
              <p:spPr>
                <a:xfrm rot="1200000">
                  <a:off x="5074427" y="213964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76" name="直線コネクタ 75"/>
                <p:cNvCxnSpPr/>
                <p:nvPr/>
              </p:nvCxnSpPr>
              <p:spPr>
                <a:xfrm rot="1800000">
                  <a:off x="5068961" y="225044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7" name="直線コネクタ 76"/>
                <p:cNvCxnSpPr/>
                <p:nvPr/>
              </p:nvCxnSpPr>
              <p:spPr>
                <a:xfrm rot="600000" flipH="1">
                  <a:off x="5133809" y="22763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8" name="円/楕円 77"/>
                <p:cNvSpPr/>
                <p:nvPr/>
              </p:nvSpPr>
              <p:spPr>
                <a:xfrm rot="1500000">
                  <a:off x="5204533" y="219673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79" name="直線コネクタ 78"/>
                <p:cNvCxnSpPr/>
                <p:nvPr/>
              </p:nvCxnSpPr>
              <p:spPr>
                <a:xfrm rot="2100000">
                  <a:off x="5189704" y="23003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0" name="直線コネクタ 79"/>
                <p:cNvCxnSpPr/>
                <p:nvPr/>
              </p:nvCxnSpPr>
              <p:spPr>
                <a:xfrm rot="900000" flipH="1">
                  <a:off x="5252046" y="233185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1" name="円/楕円 80"/>
                <p:cNvSpPr/>
                <p:nvPr/>
              </p:nvSpPr>
              <p:spPr>
                <a:xfrm rot="1800000">
                  <a:off x="5327453" y="226468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82" name="直線コネクタ 81"/>
                <p:cNvCxnSpPr/>
                <p:nvPr/>
              </p:nvCxnSpPr>
              <p:spPr>
                <a:xfrm rot="2400000">
                  <a:off x="5303923" y="2360360"/>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83" name="直線コネクタ 82"/>
                <p:cNvCxnSpPr/>
                <p:nvPr/>
              </p:nvCxnSpPr>
              <p:spPr>
                <a:xfrm rot="1200000" flipH="1">
                  <a:off x="5363284" y="2397156"/>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84" name="円/楕円 83"/>
                <p:cNvSpPr/>
                <p:nvPr/>
              </p:nvSpPr>
              <p:spPr>
                <a:xfrm rot="2100000">
                  <a:off x="5445669" y="234350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85" name="直線コネクタ 84"/>
                <p:cNvCxnSpPr/>
                <p:nvPr/>
              </p:nvCxnSpPr>
              <p:spPr>
                <a:xfrm rot="2700000">
                  <a:off x="5414164" y="24304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6" name="直線コネクタ 85"/>
                <p:cNvCxnSpPr/>
                <p:nvPr/>
              </p:nvCxnSpPr>
              <p:spPr>
                <a:xfrm rot="1500000" flipH="1">
                  <a:off x="5470092" y="247231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7" name="円/楕円 86"/>
                <p:cNvSpPr/>
                <p:nvPr/>
              </p:nvSpPr>
              <p:spPr>
                <a:xfrm rot="2400000">
                  <a:off x="5553866" y="242972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88" name="直線コネクタ 87"/>
                <p:cNvCxnSpPr/>
                <p:nvPr/>
              </p:nvCxnSpPr>
              <p:spPr>
                <a:xfrm rot="3000000">
                  <a:off x="5515174" y="25073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9" name="直線コネクタ 88"/>
                <p:cNvCxnSpPr/>
                <p:nvPr/>
              </p:nvCxnSpPr>
              <p:spPr>
                <a:xfrm rot="1800000" flipH="1">
                  <a:off x="5567243" y="25538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0" name="円/楕円 89"/>
                <p:cNvSpPr/>
                <p:nvPr/>
              </p:nvSpPr>
              <p:spPr>
                <a:xfrm rot="2700000">
                  <a:off x="5656599" y="252787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91" name="直線コネクタ 90"/>
                <p:cNvCxnSpPr/>
                <p:nvPr/>
              </p:nvCxnSpPr>
              <p:spPr>
                <a:xfrm rot="3300000">
                  <a:off x="5611563" y="259556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92" name="直線コネクタ 91"/>
                <p:cNvCxnSpPr/>
                <p:nvPr/>
              </p:nvCxnSpPr>
              <p:spPr>
                <a:xfrm rot="2100000" flipH="1">
                  <a:off x="5659377" y="264646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93" name="円/楕円 92"/>
                <p:cNvSpPr/>
                <p:nvPr/>
              </p:nvSpPr>
              <p:spPr>
                <a:xfrm rot="3000000">
                  <a:off x="5748863" y="263377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94" name="直線コネクタ 93"/>
                <p:cNvCxnSpPr/>
                <p:nvPr/>
              </p:nvCxnSpPr>
              <p:spPr>
                <a:xfrm rot="3600000">
                  <a:off x="5698373" y="26909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5" name="直線コネクタ 94"/>
                <p:cNvCxnSpPr/>
                <p:nvPr/>
              </p:nvCxnSpPr>
              <p:spPr>
                <a:xfrm rot="2400000" flipH="1">
                  <a:off x="5741568" y="27458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6" name="円/楕円 95"/>
                <p:cNvSpPr/>
                <p:nvPr/>
              </p:nvSpPr>
              <p:spPr>
                <a:xfrm rot="3300000">
                  <a:off x="5832991" y="274827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97" name="直線コネクタ 96"/>
                <p:cNvCxnSpPr/>
                <p:nvPr/>
              </p:nvCxnSpPr>
              <p:spPr>
                <a:xfrm rot="3900000">
                  <a:off x="5777980" y="27946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8" name="直線コネクタ 97"/>
                <p:cNvCxnSpPr/>
                <p:nvPr/>
              </p:nvCxnSpPr>
              <p:spPr>
                <a:xfrm rot="2700000" flipH="1">
                  <a:off x="5816228" y="285303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9" name="円/楕円 98"/>
                <p:cNvSpPr/>
                <p:nvPr/>
              </p:nvSpPr>
              <p:spPr>
                <a:xfrm rot="3600000">
                  <a:off x="5906324" y="286838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0" name="直線コネクタ 99"/>
                <p:cNvCxnSpPr/>
                <p:nvPr/>
              </p:nvCxnSpPr>
              <p:spPr>
                <a:xfrm rot="4200000">
                  <a:off x="5847758" y="290347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1" name="直線コネクタ 100"/>
                <p:cNvCxnSpPr/>
                <p:nvPr/>
              </p:nvCxnSpPr>
              <p:spPr>
                <a:xfrm rot="3000000" flipH="1">
                  <a:off x="5880768" y="29650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2" name="円/楕円 101"/>
                <p:cNvSpPr/>
                <p:nvPr/>
              </p:nvSpPr>
              <p:spPr>
                <a:xfrm rot="3900000">
                  <a:off x="5969291" y="299575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3" name="直線コネクタ 102"/>
                <p:cNvCxnSpPr/>
                <p:nvPr/>
              </p:nvCxnSpPr>
              <p:spPr>
                <a:xfrm rot="4500000">
                  <a:off x="5908164" y="30193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4" name="直線コネクタ 103"/>
                <p:cNvCxnSpPr/>
                <p:nvPr/>
              </p:nvCxnSpPr>
              <p:spPr>
                <a:xfrm rot="3300000" flipH="1">
                  <a:off x="5935684" y="30835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05" name="円/楕円 104"/>
                <p:cNvSpPr/>
                <p:nvPr/>
              </p:nvSpPr>
              <p:spPr>
                <a:xfrm rot="4200000">
                  <a:off x="6019772" y="312682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6" name="直線コネクタ 105"/>
                <p:cNvCxnSpPr/>
                <p:nvPr/>
              </p:nvCxnSpPr>
              <p:spPr>
                <a:xfrm rot="4800000">
                  <a:off x="5957097" y="31386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7" name="直線コネクタ 106"/>
                <p:cNvCxnSpPr/>
                <p:nvPr/>
              </p:nvCxnSpPr>
              <p:spPr>
                <a:xfrm rot="3600000" flipH="1">
                  <a:off x="5978918" y="32050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8" name="円/楕円 107"/>
                <p:cNvSpPr/>
                <p:nvPr/>
              </p:nvSpPr>
              <p:spPr>
                <a:xfrm rot="4500000">
                  <a:off x="6059666" y="326318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9" name="直線コネクタ 108"/>
                <p:cNvCxnSpPr/>
                <p:nvPr/>
              </p:nvCxnSpPr>
              <p:spPr>
                <a:xfrm rot="5100000">
                  <a:off x="5996468" y="32632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0" name="直線コネクタ 109"/>
                <p:cNvCxnSpPr/>
                <p:nvPr/>
              </p:nvCxnSpPr>
              <p:spPr>
                <a:xfrm rot="3900000" flipH="1">
                  <a:off x="6012424" y="333127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1" name="円/楕円 110"/>
                <p:cNvSpPr/>
                <p:nvPr/>
              </p:nvSpPr>
              <p:spPr>
                <a:xfrm rot="4800000">
                  <a:off x="6080619" y="339695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2" name="直線コネクタ 111"/>
                <p:cNvCxnSpPr/>
                <p:nvPr/>
              </p:nvCxnSpPr>
              <p:spPr>
                <a:xfrm rot="5400000">
                  <a:off x="6017927" y="338526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3" name="直線コネクタ 112"/>
                <p:cNvCxnSpPr/>
                <p:nvPr/>
              </p:nvCxnSpPr>
              <p:spPr>
                <a:xfrm rot="4200000" flipH="1">
                  <a:off x="6027896" y="345438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4" name="円/楕円 113"/>
                <p:cNvSpPr/>
                <p:nvPr/>
              </p:nvSpPr>
              <p:spPr>
                <a:xfrm rot="5100000">
                  <a:off x="6096227" y="353817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5" name="直線コネクタ 114"/>
                <p:cNvCxnSpPr/>
                <p:nvPr/>
              </p:nvCxnSpPr>
              <p:spPr>
                <a:xfrm rot="5700000">
                  <a:off x="6035067" y="35147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6" name="直線コネクタ 115"/>
                <p:cNvCxnSpPr/>
                <p:nvPr/>
              </p:nvCxnSpPr>
              <p:spPr>
                <a:xfrm rot="4500000" flipH="1">
                  <a:off x="6038973" y="358452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7" name="円/楕円 116"/>
                <p:cNvSpPr/>
                <p:nvPr/>
              </p:nvSpPr>
              <p:spPr>
                <a:xfrm rot="5400000">
                  <a:off x="6098836" y="367860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8" name="直線コネクタ 117"/>
                <p:cNvCxnSpPr/>
                <p:nvPr/>
              </p:nvCxnSpPr>
              <p:spPr>
                <a:xfrm rot="6000000">
                  <a:off x="6040221" y="3643703"/>
                  <a:ext cx="0" cy="144016"/>
                </a:xfrm>
                <a:prstGeom prst="line">
                  <a:avLst/>
                </a:prstGeom>
                <a:solidFill>
                  <a:schemeClr val="accent5"/>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9" name="直線コネクタ 118"/>
                <p:cNvCxnSpPr/>
                <p:nvPr/>
              </p:nvCxnSpPr>
              <p:spPr>
                <a:xfrm rot="4800000" flipH="1">
                  <a:off x="6038035" y="3713509"/>
                  <a:ext cx="0" cy="144016"/>
                </a:xfrm>
                <a:prstGeom prst="line">
                  <a:avLst/>
                </a:prstGeom>
                <a:solidFill>
                  <a:schemeClr val="accent5"/>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0" name="円/楕円 119"/>
                <p:cNvSpPr/>
                <p:nvPr/>
              </p:nvSpPr>
              <p:spPr>
                <a:xfrm rot="5700000">
                  <a:off x="6089683" y="382039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1" name="直線コネクタ 120"/>
                <p:cNvCxnSpPr/>
                <p:nvPr/>
              </p:nvCxnSpPr>
              <p:spPr>
                <a:xfrm rot="6300000">
                  <a:off x="6034607" y="377423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2" name="直線コネクタ 121"/>
                <p:cNvCxnSpPr/>
                <p:nvPr/>
              </p:nvCxnSpPr>
              <p:spPr>
                <a:xfrm rot="5100000" flipH="1">
                  <a:off x="6026345" y="384358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3" name="円/楕円 122"/>
                <p:cNvSpPr/>
                <p:nvPr/>
              </p:nvSpPr>
              <p:spPr>
                <a:xfrm rot="6000000">
                  <a:off x="6068651" y="39595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4" name="直線コネクタ 123"/>
                <p:cNvCxnSpPr/>
                <p:nvPr/>
              </p:nvCxnSpPr>
              <p:spPr>
                <a:xfrm rot="6600000">
                  <a:off x="6018081" y="390248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5" name="直線コネクタ 124"/>
                <p:cNvCxnSpPr/>
                <p:nvPr/>
              </p:nvCxnSpPr>
              <p:spPr>
                <a:xfrm rot="5400000" flipH="1">
                  <a:off x="6003806" y="39708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6" name="円/楕円 125"/>
                <p:cNvSpPr/>
                <p:nvPr/>
              </p:nvSpPr>
              <p:spPr>
                <a:xfrm rot="6300000">
                  <a:off x="6035017" y="409758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7" name="直線コネクタ 126"/>
                <p:cNvCxnSpPr/>
                <p:nvPr/>
              </p:nvCxnSpPr>
              <p:spPr>
                <a:xfrm rot="6900000">
                  <a:off x="5989886" y="403006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8" name="直線コネクタ 127"/>
                <p:cNvCxnSpPr/>
                <p:nvPr/>
              </p:nvCxnSpPr>
              <p:spPr>
                <a:xfrm rot="5700000" flipH="1">
                  <a:off x="5969708" y="409692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9" name="円/楕円 128"/>
                <p:cNvSpPr/>
                <p:nvPr/>
              </p:nvSpPr>
              <p:spPr>
                <a:xfrm rot="6600000">
                  <a:off x="5989438" y="423043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0" name="直線コネクタ 129"/>
                <p:cNvCxnSpPr/>
                <p:nvPr/>
              </p:nvCxnSpPr>
              <p:spPr>
                <a:xfrm rot="7200000">
                  <a:off x="5950638" y="415296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1" name="直線コネクタ 130"/>
                <p:cNvCxnSpPr/>
                <p:nvPr/>
              </p:nvCxnSpPr>
              <p:spPr>
                <a:xfrm rot="6000000" flipH="1">
                  <a:off x="5924709" y="42178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2" name="円/楕円 131"/>
                <p:cNvSpPr/>
                <p:nvPr/>
              </p:nvSpPr>
              <p:spPr>
                <a:xfrm rot="6900000">
                  <a:off x="5932343" y="436054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3" name="直線コネクタ 132"/>
                <p:cNvCxnSpPr/>
                <p:nvPr/>
              </p:nvCxnSpPr>
              <p:spPr>
                <a:xfrm rot="7500000">
                  <a:off x="5900717" y="42737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4" name="直線コネクタ 133"/>
                <p:cNvCxnSpPr/>
                <p:nvPr/>
              </p:nvCxnSpPr>
              <p:spPr>
                <a:xfrm rot="6300000" flipH="1">
                  <a:off x="5869234" y="433605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5" name="円/楕円 134"/>
                <p:cNvSpPr/>
                <p:nvPr/>
              </p:nvSpPr>
              <p:spPr>
                <a:xfrm rot="7200000">
                  <a:off x="5866227" y="448207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6" name="直線コネクタ 135"/>
                <p:cNvCxnSpPr/>
                <p:nvPr/>
              </p:nvCxnSpPr>
              <p:spPr>
                <a:xfrm rot="7800000">
                  <a:off x="5842564" y="438653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7" name="直線コネクタ 136"/>
                <p:cNvCxnSpPr/>
                <p:nvPr/>
              </p:nvCxnSpPr>
              <p:spPr>
                <a:xfrm rot="6600000" flipH="1">
                  <a:off x="5805768" y="444589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8" name="円/楕円 137"/>
                <p:cNvSpPr/>
                <p:nvPr/>
              </p:nvSpPr>
              <p:spPr>
                <a:xfrm rot="7500000">
                  <a:off x="5787406" y="460028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9" name="直線コネクタ 138"/>
                <p:cNvCxnSpPr/>
                <p:nvPr/>
              </p:nvCxnSpPr>
              <p:spPr>
                <a:xfrm rot="8100000">
                  <a:off x="5772434" y="449677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0" name="直線コネクタ 139"/>
                <p:cNvCxnSpPr/>
                <p:nvPr/>
              </p:nvCxnSpPr>
              <p:spPr>
                <a:xfrm rot="6900000" flipH="1">
                  <a:off x="5730604" y="455270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1" name="円/楕円 140"/>
                <p:cNvSpPr/>
                <p:nvPr/>
              </p:nvSpPr>
              <p:spPr>
                <a:xfrm rot="7800000">
                  <a:off x="5699138" y="470953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2" name="直線コネクタ 141"/>
                <p:cNvCxnSpPr/>
                <p:nvPr/>
              </p:nvCxnSpPr>
              <p:spPr>
                <a:xfrm rot="8400000">
                  <a:off x="5693518" y="459883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3" name="直線コネクタ 142"/>
                <p:cNvCxnSpPr/>
                <p:nvPr/>
              </p:nvCxnSpPr>
              <p:spPr>
                <a:xfrm rot="7200000" flipH="1">
                  <a:off x="5646973" y="465090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44" name="円/楕円 143"/>
                <p:cNvSpPr/>
                <p:nvPr/>
              </p:nvSpPr>
              <p:spPr>
                <a:xfrm rot="8100000">
                  <a:off x="5600988" y="481227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5" name="直線コネクタ 144"/>
                <p:cNvCxnSpPr/>
                <p:nvPr/>
              </p:nvCxnSpPr>
              <p:spPr>
                <a:xfrm rot="8700000">
                  <a:off x="5605312" y="46952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6" name="直線コネクタ 145"/>
                <p:cNvCxnSpPr/>
                <p:nvPr/>
              </p:nvCxnSpPr>
              <p:spPr>
                <a:xfrm rot="7500000" flipH="1">
                  <a:off x="5554406" y="474304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7" name="円/楕円 146"/>
                <p:cNvSpPr/>
                <p:nvPr/>
              </p:nvSpPr>
              <p:spPr>
                <a:xfrm rot="8400000">
                  <a:off x="5495432" y="490534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8" name="直線コネクタ 147"/>
                <p:cNvCxnSpPr/>
                <p:nvPr/>
              </p:nvCxnSpPr>
              <p:spPr>
                <a:xfrm rot="9000000">
                  <a:off x="5510214" y="478284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9" name="直線コネクタ 148"/>
                <p:cNvCxnSpPr/>
                <p:nvPr/>
              </p:nvCxnSpPr>
              <p:spPr>
                <a:xfrm rot="7800000" flipH="1">
                  <a:off x="5455335" y="482604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0" name="円/楕円 149"/>
                <p:cNvSpPr/>
                <p:nvPr/>
              </p:nvSpPr>
              <p:spPr>
                <a:xfrm rot="8700000">
                  <a:off x="5380934" y="49894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1" name="直線コネクタ 150"/>
                <p:cNvCxnSpPr/>
                <p:nvPr/>
              </p:nvCxnSpPr>
              <p:spPr>
                <a:xfrm rot="9300000">
                  <a:off x="5406611" y="486245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2" name="直線コネクタ 151"/>
                <p:cNvCxnSpPr/>
                <p:nvPr/>
              </p:nvCxnSpPr>
              <p:spPr>
                <a:xfrm rot="8100000" flipH="1">
                  <a:off x="5348175" y="49007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3" name="円/楕円 152"/>
                <p:cNvSpPr/>
                <p:nvPr/>
              </p:nvSpPr>
              <p:spPr>
                <a:xfrm rot="9000000">
                  <a:off x="5260622" y="506194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4" name="直線コネクタ 153"/>
                <p:cNvCxnSpPr/>
                <p:nvPr/>
              </p:nvCxnSpPr>
              <p:spPr>
                <a:xfrm rot="9600000">
                  <a:off x="5297546" y="493137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5" name="直線コネクタ 154"/>
                <p:cNvCxnSpPr/>
                <p:nvPr/>
              </p:nvCxnSpPr>
              <p:spPr>
                <a:xfrm rot="8400000" flipH="1">
                  <a:off x="5235999" y="496438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6" name="円/楕円 155"/>
                <p:cNvSpPr/>
                <p:nvPr/>
              </p:nvSpPr>
              <p:spPr>
                <a:xfrm rot="9300000">
                  <a:off x="5133254" y="512491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7" name="直線コネクタ 156"/>
                <p:cNvCxnSpPr/>
                <p:nvPr/>
              </p:nvCxnSpPr>
              <p:spPr>
                <a:xfrm rot="9900000">
                  <a:off x="5181691" y="499177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8" name="直線コネクタ 157"/>
                <p:cNvCxnSpPr/>
                <p:nvPr/>
              </p:nvCxnSpPr>
              <p:spPr>
                <a:xfrm rot="8700000" flipH="1">
                  <a:off x="5117501" y="501929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9" name="円/楕円 158"/>
                <p:cNvSpPr/>
                <p:nvPr/>
              </p:nvSpPr>
              <p:spPr>
                <a:xfrm rot="19200000">
                  <a:off x="3471782" y="239142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60" name="直線コネクタ 159"/>
                <p:cNvCxnSpPr/>
                <p:nvPr/>
              </p:nvCxnSpPr>
              <p:spPr>
                <a:xfrm rot="19800000">
                  <a:off x="3601016" y="251392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61" name="直線コネクタ 160"/>
                <p:cNvCxnSpPr/>
                <p:nvPr/>
              </p:nvCxnSpPr>
              <p:spPr>
                <a:xfrm rot="18600000" flipH="1">
                  <a:off x="3655895" y="24707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62" name="円/楕円 161"/>
                <p:cNvSpPr/>
                <p:nvPr/>
              </p:nvSpPr>
              <p:spPr>
                <a:xfrm rot="19500000">
                  <a:off x="3586280" y="23072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63" name="直線コネクタ 162"/>
                <p:cNvCxnSpPr/>
                <p:nvPr/>
              </p:nvCxnSpPr>
              <p:spPr>
                <a:xfrm rot="20100000">
                  <a:off x="3704619" y="243431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64" name="直線コネクタ 163"/>
                <p:cNvCxnSpPr/>
                <p:nvPr/>
              </p:nvCxnSpPr>
              <p:spPr>
                <a:xfrm rot="18900000" flipH="1">
                  <a:off x="3763055" y="23960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65" name="円/楕円 164"/>
                <p:cNvSpPr/>
                <p:nvPr/>
              </p:nvSpPr>
              <p:spPr>
                <a:xfrm rot="19800000">
                  <a:off x="3706592" y="223482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66" name="直線コネクタ 165"/>
                <p:cNvCxnSpPr/>
                <p:nvPr/>
              </p:nvCxnSpPr>
              <p:spPr>
                <a:xfrm rot="20400000">
                  <a:off x="3813684" y="236539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67" name="直線コネクタ 166"/>
                <p:cNvCxnSpPr/>
                <p:nvPr/>
              </p:nvCxnSpPr>
              <p:spPr>
                <a:xfrm rot="19200000" flipH="1">
                  <a:off x="3875231" y="233238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68" name="円/楕円 167"/>
                <p:cNvSpPr/>
                <p:nvPr/>
              </p:nvSpPr>
              <p:spPr>
                <a:xfrm rot="20100000">
                  <a:off x="3833960" y="217185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69" name="直線コネクタ 168"/>
                <p:cNvCxnSpPr/>
                <p:nvPr/>
              </p:nvCxnSpPr>
              <p:spPr>
                <a:xfrm rot="20700000">
                  <a:off x="3929539" y="230499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70" name="直線コネクタ 169"/>
                <p:cNvCxnSpPr/>
                <p:nvPr/>
              </p:nvCxnSpPr>
              <p:spPr>
                <a:xfrm rot="19500000" flipH="1">
                  <a:off x="3993729" y="22774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1" name="円/楕円 170"/>
                <p:cNvSpPr/>
                <p:nvPr/>
              </p:nvSpPr>
              <p:spPr>
                <a:xfrm rot="20400000">
                  <a:off x="3964983" y="21204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72" name="直線コネクタ 171"/>
                <p:cNvCxnSpPr/>
                <p:nvPr/>
              </p:nvCxnSpPr>
              <p:spPr>
                <a:xfrm rot="21000000">
                  <a:off x="4048869" y="22551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73" name="直線コネクタ 172"/>
                <p:cNvCxnSpPr/>
                <p:nvPr/>
              </p:nvCxnSpPr>
              <p:spPr>
                <a:xfrm rot="19800000" flipH="1">
                  <a:off x="4115213" y="22333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4" name="円/楕円 173"/>
                <p:cNvSpPr/>
                <p:nvPr/>
              </p:nvSpPr>
              <p:spPr>
                <a:xfrm rot="20700000">
                  <a:off x="4101350" y="208060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75" name="直線コネクタ 174"/>
                <p:cNvCxnSpPr/>
                <p:nvPr/>
              </p:nvCxnSpPr>
              <p:spPr>
                <a:xfrm rot="21300000">
                  <a:off x="4173452" y="22158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76" name="直線コネクタ 175"/>
                <p:cNvCxnSpPr/>
                <p:nvPr/>
              </p:nvCxnSpPr>
              <p:spPr>
                <a:xfrm rot="20100000" flipH="1">
                  <a:off x="4241445" y="21998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7" name="円/楕円 176"/>
                <p:cNvSpPr/>
                <p:nvPr/>
              </p:nvSpPr>
              <p:spPr>
                <a:xfrm rot="21000000">
                  <a:off x="4239193" y="20536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78" name="直線コネクタ 177"/>
                <p:cNvCxnSpPr/>
                <p:nvPr/>
              </p:nvCxnSpPr>
              <p:spPr>
                <a:xfrm>
                  <a:off x="4299511" y="218834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79" name="直線コネクタ 178"/>
                <p:cNvCxnSpPr/>
                <p:nvPr/>
              </p:nvCxnSpPr>
              <p:spPr>
                <a:xfrm rot="20400000" flipH="1">
                  <a:off x="4368636" y="21783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80" name="円/楕円 179"/>
                <p:cNvSpPr/>
                <p:nvPr/>
              </p:nvSpPr>
              <p:spPr>
                <a:xfrm rot="21300000">
                  <a:off x="4380416" y="20380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81" name="直線コネクタ 180"/>
                <p:cNvCxnSpPr/>
                <p:nvPr/>
              </p:nvCxnSpPr>
              <p:spPr>
                <a:xfrm rot="300000">
                  <a:off x="4429039" y="217121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82" name="直線コネクタ 181"/>
                <p:cNvCxnSpPr/>
                <p:nvPr/>
              </p:nvCxnSpPr>
              <p:spPr>
                <a:xfrm rot="20700000" flipH="1">
                  <a:off x="4498770" y="21673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83" name="円/楕円 182"/>
                <p:cNvSpPr/>
                <p:nvPr/>
              </p:nvSpPr>
              <p:spPr>
                <a:xfrm rot="9600000">
                  <a:off x="5006100" y="5178031"/>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84" name="直線コネクタ 183"/>
                <p:cNvCxnSpPr/>
                <p:nvPr/>
              </p:nvCxnSpPr>
              <p:spPr>
                <a:xfrm rot="10200000">
                  <a:off x="5066230" y="504334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85" name="直線コネクタ 184"/>
                <p:cNvCxnSpPr/>
                <p:nvPr/>
              </p:nvCxnSpPr>
              <p:spPr>
                <a:xfrm rot="9000000" flipH="1">
                  <a:off x="4999886" y="506516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86" name="円/楕円 185"/>
                <p:cNvSpPr/>
                <p:nvPr/>
              </p:nvSpPr>
              <p:spPr>
                <a:xfrm rot="9900000">
                  <a:off x="4869733" y="521792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87" name="直線コネクタ 186"/>
                <p:cNvCxnSpPr/>
                <p:nvPr/>
              </p:nvCxnSpPr>
              <p:spPr>
                <a:xfrm rot="10500000">
                  <a:off x="4941647" y="508272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88" name="直線コネクタ 187"/>
                <p:cNvCxnSpPr/>
                <p:nvPr/>
              </p:nvCxnSpPr>
              <p:spPr>
                <a:xfrm rot="9300000" flipH="1">
                  <a:off x="4873654" y="50986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89" name="円/楕円 188"/>
                <p:cNvSpPr/>
                <p:nvPr/>
              </p:nvSpPr>
              <p:spPr>
                <a:xfrm rot="10200000">
                  <a:off x="4731890" y="524487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90" name="直線コネクタ 189"/>
                <p:cNvCxnSpPr/>
                <p:nvPr/>
              </p:nvCxnSpPr>
              <p:spPr>
                <a:xfrm rot="10800000">
                  <a:off x="4815588" y="51101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1" name="直線コネクタ 190"/>
                <p:cNvCxnSpPr/>
                <p:nvPr/>
              </p:nvCxnSpPr>
              <p:spPr>
                <a:xfrm rot="9600000" flipH="1">
                  <a:off x="4746463" y="512014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2" name="円/楕円 191"/>
                <p:cNvSpPr/>
                <p:nvPr/>
              </p:nvSpPr>
              <p:spPr>
                <a:xfrm rot="10500000">
                  <a:off x="4590667" y="526048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93" name="直線コネクタ 192"/>
                <p:cNvCxnSpPr/>
                <p:nvPr/>
              </p:nvCxnSpPr>
              <p:spPr>
                <a:xfrm rot="11100000">
                  <a:off x="4686060" y="512731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4" name="直線コネクタ 193"/>
                <p:cNvCxnSpPr/>
                <p:nvPr/>
              </p:nvCxnSpPr>
              <p:spPr>
                <a:xfrm rot="9900000" flipH="1">
                  <a:off x="4616329" y="51312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5" name="円/楕円 194"/>
                <p:cNvSpPr/>
                <p:nvPr/>
              </p:nvSpPr>
              <p:spPr>
                <a:xfrm rot="10800000">
                  <a:off x="4449980" y="526393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96" name="直線コネクタ 195"/>
                <p:cNvCxnSpPr/>
                <p:nvPr/>
              </p:nvCxnSpPr>
              <p:spPr>
                <a:xfrm rot="11400000">
                  <a:off x="4556891" y="513331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7" name="直線コネクタ 196"/>
                <p:cNvCxnSpPr/>
                <p:nvPr/>
              </p:nvCxnSpPr>
              <p:spPr>
                <a:xfrm rot="10200000" flipH="1">
                  <a:off x="4487085" y="513112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8" name="円/楕円 197"/>
                <p:cNvSpPr/>
                <p:nvPr/>
              </p:nvSpPr>
              <p:spPr>
                <a:xfrm rot="11100000">
                  <a:off x="4308192" y="525478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99" name="直線コネクタ 198"/>
                <p:cNvCxnSpPr/>
                <p:nvPr/>
              </p:nvCxnSpPr>
              <p:spPr>
                <a:xfrm rot="11700000">
                  <a:off x="4426355" y="512770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00" name="直線コネクタ 199"/>
                <p:cNvCxnSpPr/>
                <p:nvPr/>
              </p:nvCxnSpPr>
              <p:spPr>
                <a:xfrm rot="10500000" flipH="1">
                  <a:off x="4357005" y="511943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01" name="円/楕円 200"/>
                <p:cNvSpPr/>
                <p:nvPr/>
              </p:nvSpPr>
              <p:spPr>
                <a:xfrm rot="11400000">
                  <a:off x="4169443" y="523296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02" name="直線コネクタ 201"/>
                <p:cNvCxnSpPr/>
                <p:nvPr/>
              </p:nvCxnSpPr>
              <p:spPr>
                <a:xfrm rot="12000000">
                  <a:off x="4298506" y="51103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3" name="直線コネクタ 202"/>
                <p:cNvCxnSpPr/>
                <p:nvPr/>
              </p:nvCxnSpPr>
              <p:spPr>
                <a:xfrm rot="10800000" flipH="1">
                  <a:off x="4230140" y="50961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04" name="円/楕円 203"/>
                <p:cNvSpPr/>
                <p:nvPr/>
              </p:nvSpPr>
              <p:spPr>
                <a:xfrm rot="11700000">
                  <a:off x="4031399" y="519933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05" name="直線コネクタ 204"/>
                <p:cNvCxnSpPr/>
                <p:nvPr/>
              </p:nvCxnSpPr>
              <p:spPr>
                <a:xfrm rot="12300000">
                  <a:off x="4170929" y="50821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6" name="直線コネクタ 205"/>
                <p:cNvCxnSpPr/>
                <p:nvPr/>
              </p:nvCxnSpPr>
              <p:spPr>
                <a:xfrm rot="11100000" flipH="1">
                  <a:off x="4104067" y="50620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07" name="円/楕円 206"/>
                <p:cNvSpPr/>
                <p:nvPr/>
              </p:nvSpPr>
              <p:spPr>
                <a:xfrm rot="12000000">
                  <a:off x="3900239" y="515532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08" name="直線コネクタ 207"/>
                <p:cNvCxnSpPr/>
                <p:nvPr/>
              </p:nvCxnSpPr>
              <p:spPr>
                <a:xfrm rot="12600000">
                  <a:off x="4049721" y="50445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9" name="直線コネクタ 208"/>
                <p:cNvCxnSpPr/>
                <p:nvPr/>
              </p:nvCxnSpPr>
              <p:spPr>
                <a:xfrm rot="11400000" flipH="1">
                  <a:off x="3984873" y="50185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10" name="円/楕円 209"/>
                <p:cNvSpPr/>
                <p:nvPr/>
              </p:nvSpPr>
              <p:spPr>
                <a:xfrm rot="12300000">
                  <a:off x="3770133" y="50982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11" name="直線コネクタ 210"/>
                <p:cNvCxnSpPr/>
                <p:nvPr/>
              </p:nvCxnSpPr>
              <p:spPr>
                <a:xfrm rot="12900000">
                  <a:off x="3928978" y="49945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2" name="直線コネクタ 211"/>
                <p:cNvCxnSpPr/>
                <p:nvPr/>
              </p:nvCxnSpPr>
              <p:spPr>
                <a:xfrm rot="11700000" flipH="1">
                  <a:off x="3866636" y="49631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13" name="円/楕円 212"/>
                <p:cNvSpPr/>
                <p:nvPr/>
              </p:nvSpPr>
              <p:spPr>
                <a:xfrm rot="12600000">
                  <a:off x="3647213" y="503027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14" name="直線コネクタ 213"/>
                <p:cNvCxnSpPr/>
                <p:nvPr/>
              </p:nvCxnSpPr>
              <p:spPr>
                <a:xfrm rot="13200000">
                  <a:off x="3814759" y="493460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15" name="直線コネクタ 214"/>
                <p:cNvCxnSpPr/>
                <p:nvPr/>
              </p:nvCxnSpPr>
              <p:spPr>
                <a:xfrm rot="12000000" flipH="1">
                  <a:off x="3755398" y="489780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16" name="円/楕円 215"/>
                <p:cNvSpPr/>
                <p:nvPr/>
              </p:nvSpPr>
              <p:spPr>
                <a:xfrm rot="12900000">
                  <a:off x="3528997" y="495145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17" name="直線コネクタ 216"/>
                <p:cNvCxnSpPr/>
                <p:nvPr/>
              </p:nvCxnSpPr>
              <p:spPr>
                <a:xfrm rot="13500000">
                  <a:off x="3704518" y="48644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8" name="直線コネクタ 217"/>
                <p:cNvCxnSpPr/>
                <p:nvPr/>
              </p:nvCxnSpPr>
              <p:spPr>
                <a:xfrm rot="12300000" flipH="1">
                  <a:off x="3648590" y="482264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19" name="円/楕円 218"/>
                <p:cNvSpPr/>
                <p:nvPr/>
              </p:nvSpPr>
              <p:spPr>
                <a:xfrm rot="13200000">
                  <a:off x="3419007" y="486366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20" name="直線コネクタ 219"/>
                <p:cNvCxnSpPr/>
                <p:nvPr/>
              </p:nvCxnSpPr>
              <p:spPr>
                <a:xfrm rot="13800000">
                  <a:off x="3601715" y="478603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1" name="直線コネクタ 220"/>
                <p:cNvCxnSpPr/>
                <p:nvPr/>
              </p:nvCxnSpPr>
              <p:spPr>
                <a:xfrm rot="12600000" flipH="1">
                  <a:off x="3549646" y="47394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22" name="円/楕円 221"/>
                <p:cNvSpPr/>
                <p:nvPr/>
              </p:nvSpPr>
              <p:spPr>
                <a:xfrm rot="13500000">
                  <a:off x="3316274" y="476551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23" name="直線コネクタ 222"/>
                <p:cNvCxnSpPr/>
                <p:nvPr/>
              </p:nvCxnSpPr>
              <p:spPr>
                <a:xfrm rot="14100000">
                  <a:off x="3505326" y="469783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24" name="直線コネクタ 223"/>
                <p:cNvCxnSpPr/>
                <p:nvPr/>
              </p:nvCxnSpPr>
              <p:spPr>
                <a:xfrm rot="12900000" flipH="1">
                  <a:off x="3457512" y="464692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25" name="円/楕円 224"/>
                <p:cNvSpPr/>
                <p:nvPr/>
              </p:nvSpPr>
              <p:spPr>
                <a:xfrm rot="13800000">
                  <a:off x="3224010" y="465961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26" name="直線コネクタ 225"/>
                <p:cNvCxnSpPr/>
                <p:nvPr/>
              </p:nvCxnSpPr>
              <p:spPr>
                <a:xfrm rot="14400000">
                  <a:off x="3418516" y="46023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7" name="直線コネクタ 226"/>
                <p:cNvCxnSpPr/>
                <p:nvPr/>
              </p:nvCxnSpPr>
              <p:spPr>
                <a:xfrm rot="13200000" flipH="1">
                  <a:off x="3375321" y="45475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28" name="円/楕円 227"/>
                <p:cNvSpPr/>
                <p:nvPr/>
              </p:nvSpPr>
              <p:spPr>
                <a:xfrm rot="14100000">
                  <a:off x="3139882" y="454511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29" name="直線コネクタ 228"/>
                <p:cNvCxnSpPr/>
                <p:nvPr/>
              </p:nvCxnSpPr>
              <p:spPr>
                <a:xfrm rot="14700000">
                  <a:off x="3338909" y="44987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0" name="直線コネクタ 229"/>
                <p:cNvCxnSpPr/>
                <p:nvPr/>
              </p:nvCxnSpPr>
              <p:spPr>
                <a:xfrm rot="13500000" flipH="1">
                  <a:off x="3300661" y="44403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31" name="円/楕円 230"/>
                <p:cNvSpPr/>
                <p:nvPr/>
              </p:nvSpPr>
              <p:spPr>
                <a:xfrm rot="14400000">
                  <a:off x="3074441" y="4426588"/>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32" name="直線コネクタ 231"/>
                <p:cNvCxnSpPr/>
                <p:nvPr/>
              </p:nvCxnSpPr>
              <p:spPr>
                <a:xfrm rot="15000000">
                  <a:off x="3277023" y="439150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33" name="直線コネクタ 232"/>
                <p:cNvCxnSpPr/>
                <p:nvPr/>
              </p:nvCxnSpPr>
              <p:spPr>
                <a:xfrm rot="13800000" flipH="1">
                  <a:off x="3244013" y="432995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34" name="円/楕円 233"/>
                <p:cNvSpPr/>
                <p:nvPr/>
              </p:nvSpPr>
              <p:spPr>
                <a:xfrm rot="14700000">
                  <a:off x="3011474" y="429921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35" name="直線コネクタ 234"/>
                <p:cNvCxnSpPr/>
                <p:nvPr/>
              </p:nvCxnSpPr>
              <p:spPr>
                <a:xfrm rot="15300000">
                  <a:off x="3216617" y="427564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6" name="直線コネクタ 235"/>
                <p:cNvCxnSpPr/>
                <p:nvPr/>
              </p:nvCxnSpPr>
              <p:spPr>
                <a:xfrm rot="14100000" flipH="1">
                  <a:off x="3189097" y="421145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37" name="円/楕円 236"/>
                <p:cNvSpPr/>
                <p:nvPr/>
              </p:nvSpPr>
              <p:spPr>
                <a:xfrm rot="15000000">
                  <a:off x="2960993" y="416815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38" name="直線コネクタ 237"/>
                <p:cNvCxnSpPr/>
                <p:nvPr/>
              </p:nvCxnSpPr>
              <p:spPr>
                <a:xfrm rot="15600000">
                  <a:off x="3167684" y="41562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9" name="直線コネクタ 238"/>
                <p:cNvCxnSpPr/>
                <p:nvPr/>
              </p:nvCxnSpPr>
              <p:spPr>
                <a:xfrm rot="14400000" flipH="1">
                  <a:off x="3145863" y="408993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40" name="円/楕円 239"/>
                <p:cNvSpPr/>
                <p:nvPr/>
              </p:nvSpPr>
              <p:spPr>
                <a:xfrm rot="15300000">
                  <a:off x="2921099" y="403178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41" name="直線コネクタ 240"/>
                <p:cNvCxnSpPr/>
                <p:nvPr/>
              </p:nvCxnSpPr>
              <p:spPr>
                <a:xfrm rot="15900000">
                  <a:off x="3128313" y="40316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42" name="直線コネクタ 241"/>
                <p:cNvCxnSpPr/>
                <p:nvPr/>
              </p:nvCxnSpPr>
              <p:spPr>
                <a:xfrm rot="14700000" flipH="1">
                  <a:off x="3112357" y="39636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43" name="円/楕円 242"/>
                <p:cNvSpPr/>
                <p:nvPr/>
              </p:nvSpPr>
              <p:spPr>
                <a:xfrm rot="15600000">
                  <a:off x="2893271" y="389383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44" name="直線コネクタ 243"/>
                <p:cNvCxnSpPr/>
                <p:nvPr/>
              </p:nvCxnSpPr>
              <p:spPr>
                <a:xfrm rot="16200000">
                  <a:off x="3099979" y="39055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45" name="直線コネクタ 244"/>
                <p:cNvCxnSpPr/>
                <p:nvPr/>
              </p:nvCxnSpPr>
              <p:spPr>
                <a:xfrm rot="15000000" flipH="1">
                  <a:off x="3090010" y="383640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46" name="円/楕円 245"/>
                <p:cNvSpPr/>
                <p:nvPr/>
              </p:nvSpPr>
              <p:spPr>
                <a:xfrm rot="15900000">
                  <a:off x="2877663" y="37526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47" name="直線コネクタ 246"/>
                <p:cNvCxnSpPr/>
                <p:nvPr/>
              </p:nvCxnSpPr>
              <p:spPr>
                <a:xfrm rot="16500000">
                  <a:off x="3082839" y="37759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48" name="直線コネクタ 247"/>
                <p:cNvCxnSpPr/>
                <p:nvPr/>
              </p:nvCxnSpPr>
              <p:spPr>
                <a:xfrm rot="15300000" flipH="1">
                  <a:off x="3078933" y="370626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49" name="円/楕円 248"/>
                <p:cNvSpPr/>
                <p:nvPr/>
              </p:nvSpPr>
              <p:spPr>
                <a:xfrm rot="16200000">
                  <a:off x="2875055" y="361218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50" name="直線コネクタ 249"/>
                <p:cNvCxnSpPr/>
                <p:nvPr/>
              </p:nvCxnSpPr>
              <p:spPr>
                <a:xfrm rot="16800000">
                  <a:off x="3077686" y="364708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1" name="直線コネクタ 250"/>
                <p:cNvCxnSpPr/>
                <p:nvPr/>
              </p:nvCxnSpPr>
              <p:spPr>
                <a:xfrm rot="15600000" flipH="1">
                  <a:off x="3079872" y="357727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52" name="円/楕円 251"/>
                <p:cNvSpPr/>
                <p:nvPr/>
              </p:nvSpPr>
              <p:spPr>
                <a:xfrm rot="16500000">
                  <a:off x="2884207" y="347039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53" name="直線コネクタ 252"/>
                <p:cNvCxnSpPr/>
                <p:nvPr/>
              </p:nvCxnSpPr>
              <p:spPr>
                <a:xfrm rot="17100000">
                  <a:off x="3083299" y="351654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54" name="直線コネクタ 253"/>
                <p:cNvCxnSpPr/>
                <p:nvPr/>
              </p:nvCxnSpPr>
              <p:spPr>
                <a:xfrm rot="15900000" flipH="1">
                  <a:off x="3091561" y="344719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55" name="円/楕円 254"/>
                <p:cNvSpPr/>
                <p:nvPr/>
              </p:nvSpPr>
              <p:spPr>
                <a:xfrm rot="16800000">
                  <a:off x="2904773" y="333358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56" name="直線コネクタ 255"/>
                <p:cNvCxnSpPr/>
                <p:nvPr/>
              </p:nvCxnSpPr>
              <p:spPr>
                <a:xfrm rot="17400000">
                  <a:off x="3099359" y="339063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7" name="直線コネクタ 256"/>
                <p:cNvCxnSpPr/>
                <p:nvPr/>
              </p:nvCxnSpPr>
              <p:spPr>
                <a:xfrm rot="16200000" flipH="1">
                  <a:off x="3113634" y="33222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58" name="円/楕円 257"/>
                <p:cNvSpPr/>
                <p:nvPr/>
              </p:nvSpPr>
              <p:spPr>
                <a:xfrm rot="17100000">
                  <a:off x="2938407" y="319554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59" name="直線コネクタ 258"/>
                <p:cNvCxnSpPr/>
                <p:nvPr/>
              </p:nvCxnSpPr>
              <p:spPr>
                <a:xfrm rot="17700000">
                  <a:off x="3127554" y="32630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60" name="直線コネクタ 259"/>
                <p:cNvCxnSpPr/>
                <p:nvPr/>
              </p:nvCxnSpPr>
              <p:spPr>
                <a:xfrm rot="16500000" flipH="1">
                  <a:off x="3147732" y="319620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61" name="円/楕円 260"/>
                <p:cNvSpPr/>
                <p:nvPr/>
              </p:nvSpPr>
              <p:spPr>
                <a:xfrm rot="17400000">
                  <a:off x="2983986" y="306268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62" name="直線コネクタ 261"/>
                <p:cNvCxnSpPr/>
                <p:nvPr/>
              </p:nvCxnSpPr>
              <p:spPr>
                <a:xfrm rot="18000000">
                  <a:off x="3166802" y="31401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63" name="直線コネクタ 262"/>
                <p:cNvCxnSpPr/>
                <p:nvPr/>
              </p:nvCxnSpPr>
              <p:spPr>
                <a:xfrm rot="16800000" flipH="1">
                  <a:off x="3192731" y="30753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64" name="円/楕円 263"/>
                <p:cNvSpPr/>
                <p:nvPr/>
              </p:nvSpPr>
              <p:spPr>
                <a:xfrm rot="17700000">
                  <a:off x="3041081" y="293258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65" name="直線コネクタ 264"/>
                <p:cNvCxnSpPr/>
                <p:nvPr/>
              </p:nvCxnSpPr>
              <p:spPr>
                <a:xfrm rot="18300000">
                  <a:off x="3216723" y="30194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66" name="直線コネクタ 265"/>
                <p:cNvCxnSpPr/>
                <p:nvPr/>
              </p:nvCxnSpPr>
              <p:spPr>
                <a:xfrm rot="17100000" flipH="1">
                  <a:off x="3248206" y="29570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67" name="円/楕円 266"/>
                <p:cNvSpPr/>
                <p:nvPr/>
              </p:nvSpPr>
              <p:spPr>
                <a:xfrm rot="18000000">
                  <a:off x="3108436" y="280901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68" name="直線コネクタ 267"/>
                <p:cNvCxnSpPr/>
                <p:nvPr/>
              </p:nvCxnSpPr>
              <p:spPr>
                <a:xfrm rot="18600000">
                  <a:off x="3276115" y="290455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69" name="直線コネクタ 268"/>
                <p:cNvCxnSpPr/>
                <p:nvPr/>
              </p:nvCxnSpPr>
              <p:spPr>
                <a:xfrm rot="17400000" flipH="1">
                  <a:off x="3312911" y="28451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70" name="円/楕円 269"/>
                <p:cNvSpPr/>
                <p:nvPr/>
              </p:nvSpPr>
              <p:spPr>
                <a:xfrm rot="18300000">
                  <a:off x="3187257" y="2690801"/>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71" name="直線コネクタ 270"/>
                <p:cNvCxnSpPr/>
                <p:nvPr/>
              </p:nvCxnSpPr>
              <p:spPr>
                <a:xfrm rot="18900000">
                  <a:off x="3346245" y="279431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72" name="直線コネクタ 271"/>
                <p:cNvCxnSpPr/>
                <p:nvPr/>
              </p:nvCxnSpPr>
              <p:spPr>
                <a:xfrm rot="17700000" flipH="1">
                  <a:off x="3388075" y="273838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73" name="円/楕円 272"/>
                <p:cNvSpPr/>
                <p:nvPr/>
              </p:nvSpPr>
              <p:spPr>
                <a:xfrm rot="18600000">
                  <a:off x="3275525" y="25815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74" name="直線コネクタ 273"/>
                <p:cNvCxnSpPr/>
                <p:nvPr/>
              </p:nvCxnSpPr>
              <p:spPr>
                <a:xfrm rot="19200000">
                  <a:off x="3425161" y="26922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75" name="直線コネクタ 274"/>
                <p:cNvCxnSpPr/>
                <p:nvPr/>
              </p:nvCxnSpPr>
              <p:spPr>
                <a:xfrm rot="18000000" flipH="1">
                  <a:off x="3471706" y="26401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76" name="円/楕円 275"/>
                <p:cNvSpPr/>
                <p:nvPr/>
              </p:nvSpPr>
              <p:spPr>
                <a:xfrm rot="18900000">
                  <a:off x="3373675" y="247881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77" name="直線コネクタ 276"/>
                <p:cNvCxnSpPr/>
                <p:nvPr/>
              </p:nvCxnSpPr>
              <p:spPr>
                <a:xfrm rot="19500000">
                  <a:off x="3513367" y="25958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78" name="直線コネクタ 277"/>
                <p:cNvCxnSpPr/>
                <p:nvPr/>
              </p:nvCxnSpPr>
              <p:spPr>
                <a:xfrm rot="18300000" flipH="1">
                  <a:off x="3564273" y="254804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79" name="円/楕円 278"/>
                <p:cNvSpPr/>
                <p:nvPr/>
              </p:nvSpPr>
              <p:spPr>
                <a:xfrm flipV="1">
                  <a:off x="4522463" y="244728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80" name="直線コネクタ 279"/>
                <p:cNvCxnSpPr/>
                <p:nvPr/>
              </p:nvCxnSpPr>
              <p:spPr>
                <a:xfrm rot="21000000" flipV="1">
                  <a:off x="4559568" y="2316661"/>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81" name="直線コネクタ 280"/>
                <p:cNvCxnSpPr/>
                <p:nvPr/>
              </p:nvCxnSpPr>
              <p:spPr>
                <a:xfrm rot="600000" flipH="1" flipV="1">
                  <a:off x="4629374" y="231447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82" name="円/楕円 281"/>
                <p:cNvSpPr/>
                <p:nvPr/>
              </p:nvSpPr>
              <p:spPr>
                <a:xfrm rot="300000" flipV="1">
                  <a:off x="4631594" y="245293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83" name="直線コネクタ 282"/>
                <p:cNvCxnSpPr/>
                <p:nvPr/>
              </p:nvCxnSpPr>
              <p:spPr>
                <a:xfrm rot="21300000" flipV="1">
                  <a:off x="4680217" y="231977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4" name="直線コネクタ 283"/>
                <p:cNvCxnSpPr/>
                <p:nvPr/>
              </p:nvCxnSpPr>
              <p:spPr>
                <a:xfrm rot="900000" flipH="1" flipV="1">
                  <a:off x="4749948" y="23236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85" name="円/楕円 284"/>
                <p:cNvSpPr/>
                <p:nvPr/>
              </p:nvSpPr>
              <p:spPr>
                <a:xfrm rot="600000" flipV="1">
                  <a:off x="4731140" y="24697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86" name="直線コネクタ 285"/>
                <p:cNvCxnSpPr/>
                <p:nvPr/>
              </p:nvCxnSpPr>
              <p:spPr>
                <a:xfrm flipV="1">
                  <a:off x="4791458" y="23350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7" name="直線コネクタ 286"/>
                <p:cNvCxnSpPr/>
                <p:nvPr/>
              </p:nvCxnSpPr>
              <p:spPr>
                <a:xfrm rot="1200000" flipH="1" flipV="1">
                  <a:off x="4860583" y="23450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88" name="円/楕円 287"/>
                <p:cNvSpPr/>
                <p:nvPr/>
              </p:nvSpPr>
              <p:spPr>
                <a:xfrm rot="900000" flipV="1">
                  <a:off x="4837631" y="249431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89" name="直線コネクタ 288"/>
                <p:cNvCxnSpPr/>
                <p:nvPr/>
              </p:nvCxnSpPr>
              <p:spPr>
                <a:xfrm rot="300000" flipV="1">
                  <a:off x="4909733" y="235911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90" name="直線コネクタ 289"/>
                <p:cNvCxnSpPr/>
                <p:nvPr/>
              </p:nvCxnSpPr>
              <p:spPr>
                <a:xfrm rot="1500000" flipH="1" flipV="1">
                  <a:off x="4977726" y="237506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91" name="円/楕円 290"/>
                <p:cNvSpPr/>
                <p:nvPr/>
              </p:nvSpPr>
              <p:spPr>
                <a:xfrm rot="1200000" flipV="1">
                  <a:off x="4931510" y="253235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92" name="直線コネクタ 291"/>
                <p:cNvCxnSpPr/>
                <p:nvPr/>
              </p:nvCxnSpPr>
              <p:spPr>
                <a:xfrm rot="600000" flipV="1">
                  <a:off x="5015396" y="239767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3" name="直線コネクタ 292"/>
                <p:cNvCxnSpPr/>
                <p:nvPr/>
              </p:nvCxnSpPr>
              <p:spPr>
                <a:xfrm rot="1800000" flipH="1" flipV="1">
                  <a:off x="5081740" y="24194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94" name="円/楕円 293"/>
                <p:cNvSpPr/>
                <p:nvPr/>
              </p:nvSpPr>
              <p:spPr>
                <a:xfrm rot="1500000" flipV="1">
                  <a:off x="5032127" y="257499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95" name="直線コネクタ 294"/>
                <p:cNvCxnSpPr/>
                <p:nvPr/>
              </p:nvCxnSpPr>
              <p:spPr>
                <a:xfrm rot="900000" flipV="1">
                  <a:off x="5127706" y="24418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6" name="直線コネクタ 295"/>
                <p:cNvCxnSpPr/>
                <p:nvPr/>
              </p:nvCxnSpPr>
              <p:spPr>
                <a:xfrm rot="2100000" flipH="1" flipV="1">
                  <a:off x="5191896" y="246938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97" name="円/楕円 296"/>
                <p:cNvSpPr/>
                <p:nvPr/>
              </p:nvSpPr>
              <p:spPr>
                <a:xfrm rot="1800000" flipV="1">
                  <a:off x="5119902" y="262488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98" name="直線コネクタ 297"/>
                <p:cNvCxnSpPr/>
                <p:nvPr/>
              </p:nvCxnSpPr>
              <p:spPr>
                <a:xfrm rot="1200000" flipV="1">
                  <a:off x="5226994" y="24943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99" name="円/楕円 298"/>
                <p:cNvSpPr/>
                <p:nvPr/>
              </p:nvSpPr>
              <p:spPr>
                <a:xfrm rot="2100000" flipV="1">
                  <a:off x="5211585" y="26843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00" name="直線コネクタ 299"/>
                <p:cNvCxnSpPr/>
                <p:nvPr/>
              </p:nvCxnSpPr>
              <p:spPr>
                <a:xfrm rot="1500000" flipV="1">
                  <a:off x="5329924" y="255733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1" name="直線コネクタ 300"/>
                <p:cNvCxnSpPr/>
                <p:nvPr/>
              </p:nvCxnSpPr>
              <p:spPr>
                <a:xfrm rot="2700000" flipH="1" flipV="1">
                  <a:off x="5388360" y="25955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02" name="円/楕円 301"/>
                <p:cNvSpPr/>
                <p:nvPr/>
              </p:nvSpPr>
              <p:spPr>
                <a:xfrm rot="2400000" flipV="1">
                  <a:off x="5285425" y="275012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03" name="直線コネクタ 302"/>
                <p:cNvCxnSpPr/>
                <p:nvPr/>
              </p:nvCxnSpPr>
              <p:spPr>
                <a:xfrm rot="1800000" flipV="1">
                  <a:off x="5414659" y="262762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04" name="直線コネクタ 303"/>
                <p:cNvCxnSpPr/>
                <p:nvPr/>
              </p:nvCxnSpPr>
              <p:spPr>
                <a:xfrm rot="3000000" flipH="1" flipV="1">
                  <a:off x="5469538" y="26708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05" name="円/楕円 304"/>
                <p:cNvSpPr/>
                <p:nvPr/>
              </p:nvSpPr>
              <p:spPr>
                <a:xfrm rot="2700000" flipV="1">
                  <a:off x="5365391" y="28246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06" name="直線コネクタ 305"/>
                <p:cNvCxnSpPr/>
                <p:nvPr/>
              </p:nvCxnSpPr>
              <p:spPr>
                <a:xfrm rot="2100000" flipV="1">
                  <a:off x="5505083" y="27075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7" name="直線コネクタ 306"/>
                <p:cNvCxnSpPr/>
                <p:nvPr/>
              </p:nvCxnSpPr>
              <p:spPr>
                <a:xfrm rot="3300000" flipH="1" flipV="1">
                  <a:off x="5555989" y="27553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08" name="円/楕円 307"/>
                <p:cNvSpPr/>
                <p:nvPr/>
              </p:nvSpPr>
              <p:spPr>
                <a:xfrm rot="3000000" flipV="1">
                  <a:off x="5430809" y="29015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09" name="直線コネクタ 308"/>
                <p:cNvCxnSpPr/>
                <p:nvPr/>
              </p:nvCxnSpPr>
              <p:spPr>
                <a:xfrm rot="2400000" flipV="1">
                  <a:off x="5580445" y="279080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0" name="直線コネクタ 309"/>
                <p:cNvCxnSpPr/>
                <p:nvPr/>
              </p:nvCxnSpPr>
              <p:spPr>
                <a:xfrm rot="3600000" flipH="1" flipV="1">
                  <a:off x="5626990" y="28428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11" name="円/楕円 310"/>
                <p:cNvSpPr/>
                <p:nvPr/>
              </p:nvSpPr>
              <p:spPr>
                <a:xfrm rot="3300000" flipV="1">
                  <a:off x="5496626" y="298874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12" name="直線コネクタ 311"/>
                <p:cNvCxnSpPr/>
                <p:nvPr/>
              </p:nvCxnSpPr>
              <p:spPr>
                <a:xfrm rot="2700000" flipV="1">
                  <a:off x="5655614" y="28852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3" name="直線コネクタ 312"/>
                <p:cNvCxnSpPr/>
                <p:nvPr/>
              </p:nvCxnSpPr>
              <p:spPr>
                <a:xfrm rot="3900000" flipH="1" flipV="1">
                  <a:off x="5697444" y="29411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14" name="円/楕円 313"/>
                <p:cNvSpPr/>
                <p:nvPr/>
              </p:nvSpPr>
              <p:spPr>
                <a:xfrm rot="3600000" flipV="1">
                  <a:off x="5544088" y="307822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15" name="直線コネクタ 314"/>
                <p:cNvCxnSpPr/>
                <p:nvPr/>
              </p:nvCxnSpPr>
              <p:spPr>
                <a:xfrm rot="3000000" flipV="1">
                  <a:off x="5711767" y="298268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6" name="直線コネクタ 315"/>
                <p:cNvCxnSpPr/>
                <p:nvPr/>
              </p:nvCxnSpPr>
              <p:spPr>
                <a:xfrm rot="4200000" flipH="1" flipV="1">
                  <a:off x="5748563" y="30420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17" name="円/楕円 316"/>
                <p:cNvSpPr/>
                <p:nvPr/>
              </p:nvSpPr>
              <p:spPr>
                <a:xfrm rot="3900000" flipV="1">
                  <a:off x="5593756" y="317556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18" name="直線コネクタ 317"/>
                <p:cNvCxnSpPr/>
                <p:nvPr/>
              </p:nvCxnSpPr>
              <p:spPr>
                <a:xfrm rot="3300000" flipV="1">
                  <a:off x="5769398" y="308873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19" name="直線コネクタ 318"/>
                <p:cNvCxnSpPr/>
                <p:nvPr/>
              </p:nvCxnSpPr>
              <p:spPr>
                <a:xfrm rot="4500000" flipH="1" flipV="1">
                  <a:off x="5800881" y="315107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20" name="円/楕円 319"/>
                <p:cNvSpPr/>
                <p:nvPr/>
              </p:nvSpPr>
              <p:spPr>
                <a:xfrm rot="4200000" flipV="1">
                  <a:off x="5628929" y="327020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21" name="直線コネクタ 320"/>
                <p:cNvCxnSpPr/>
                <p:nvPr/>
              </p:nvCxnSpPr>
              <p:spPr>
                <a:xfrm rot="3600000" flipV="1">
                  <a:off x="5811745" y="319273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2" name="直線コネクタ 321"/>
                <p:cNvCxnSpPr/>
                <p:nvPr/>
              </p:nvCxnSpPr>
              <p:spPr>
                <a:xfrm rot="4800000" flipH="1" flipV="1">
                  <a:off x="5837674" y="32575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23" name="円/楕円 322"/>
                <p:cNvSpPr/>
                <p:nvPr/>
              </p:nvSpPr>
              <p:spPr>
                <a:xfrm rot="4500000" flipV="1">
                  <a:off x="5660940" y="337468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24" name="直線コネクタ 323"/>
                <p:cNvCxnSpPr/>
                <p:nvPr/>
              </p:nvCxnSpPr>
              <p:spPr>
                <a:xfrm rot="3900000" flipV="1">
                  <a:off x="5850087" y="33071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5" name="直線コネクタ 324"/>
                <p:cNvCxnSpPr/>
                <p:nvPr/>
              </p:nvCxnSpPr>
              <p:spPr>
                <a:xfrm rot="5100000" flipH="1" flipV="1">
                  <a:off x="5870265" y="33740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26" name="円/楕円 325"/>
                <p:cNvSpPr/>
                <p:nvPr/>
              </p:nvSpPr>
              <p:spPr>
                <a:xfrm rot="4800000" flipV="1">
                  <a:off x="5677274" y="346821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27" name="直線コネクタ 326"/>
                <p:cNvCxnSpPr/>
                <p:nvPr/>
              </p:nvCxnSpPr>
              <p:spPr>
                <a:xfrm rot="4200000" flipV="1">
                  <a:off x="5871860" y="34111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8" name="直線コネクタ 327"/>
                <p:cNvCxnSpPr/>
                <p:nvPr/>
              </p:nvCxnSpPr>
              <p:spPr>
                <a:xfrm rot="5400000" flipH="1" flipV="1">
                  <a:off x="5886135" y="347952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29" name="円/楕円 328"/>
                <p:cNvSpPr/>
                <p:nvPr/>
              </p:nvSpPr>
              <p:spPr>
                <a:xfrm rot="5100000" flipV="1">
                  <a:off x="5690657" y="35766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30" name="直線コネクタ 329"/>
                <p:cNvCxnSpPr/>
                <p:nvPr/>
              </p:nvCxnSpPr>
              <p:spPr>
                <a:xfrm rot="4500000" flipV="1">
                  <a:off x="5889749" y="353051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31" name="直線コネクタ 330"/>
                <p:cNvCxnSpPr/>
                <p:nvPr/>
              </p:nvCxnSpPr>
              <p:spPr>
                <a:xfrm rot="5700000" flipH="1" flipV="1">
                  <a:off x="5898011" y="35998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32" name="円/楕円 331"/>
                <p:cNvSpPr/>
                <p:nvPr/>
              </p:nvSpPr>
              <p:spPr>
                <a:xfrm rot="5400000" flipV="1">
                  <a:off x="5691339" y="367763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33" name="直線コネクタ 332"/>
                <p:cNvCxnSpPr/>
                <p:nvPr/>
              </p:nvCxnSpPr>
              <p:spPr>
                <a:xfrm rot="4800000" flipV="1">
                  <a:off x="5893970" y="364273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34" name="直線コネクタ 333"/>
                <p:cNvCxnSpPr/>
                <p:nvPr/>
              </p:nvCxnSpPr>
              <p:spPr>
                <a:xfrm rot="6000000" flipH="1" flipV="1">
                  <a:off x="5896156" y="371253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35" name="円/楕円 334"/>
                <p:cNvSpPr/>
                <p:nvPr/>
              </p:nvSpPr>
              <p:spPr>
                <a:xfrm rot="5700000" flipV="1">
                  <a:off x="5685684" y="378676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36" name="直線コネクタ 335"/>
                <p:cNvCxnSpPr/>
                <p:nvPr/>
              </p:nvCxnSpPr>
              <p:spPr>
                <a:xfrm rot="5100000" flipV="1">
                  <a:off x="5890860" y="37633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37" name="直線コネクタ 336"/>
                <p:cNvCxnSpPr/>
                <p:nvPr/>
              </p:nvCxnSpPr>
              <p:spPr>
                <a:xfrm rot="6300000" flipH="1" flipV="1">
                  <a:off x="5886954" y="38331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38" name="円/楕円 337"/>
                <p:cNvSpPr/>
                <p:nvPr/>
              </p:nvSpPr>
              <p:spPr>
                <a:xfrm rot="6000000" flipV="1">
                  <a:off x="5664522" y="388582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39" name="直線コネクタ 338"/>
                <p:cNvCxnSpPr/>
                <p:nvPr/>
              </p:nvCxnSpPr>
              <p:spPr>
                <a:xfrm rot="5400000" flipV="1">
                  <a:off x="5871230" y="387413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40" name="直線コネクタ 339"/>
                <p:cNvCxnSpPr/>
                <p:nvPr/>
              </p:nvCxnSpPr>
              <p:spPr>
                <a:xfrm rot="6600000" flipH="1" flipV="1">
                  <a:off x="5861261" y="394325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41" name="円/楕円 340"/>
                <p:cNvSpPr/>
                <p:nvPr/>
              </p:nvSpPr>
              <p:spPr>
                <a:xfrm rot="6300000" flipV="1">
                  <a:off x="5640003" y="399231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42" name="直線コネクタ 341"/>
                <p:cNvCxnSpPr/>
                <p:nvPr/>
              </p:nvCxnSpPr>
              <p:spPr>
                <a:xfrm rot="5700000" flipV="1">
                  <a:off x="5847217" y="39924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3" name="直線コネクタ 342"/>
                <p:cNvCxnSpPr/>
                <p:nvPr/>
              </p:nvCxnSpPr>
              <p:spPr>
                <a:xfrm rot="6900000" flipH="1" flipV="1">
                  <a:off x="5831261" y="40604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44" name="円/楕円 343"/>
                <p:cNvSpPr/>
                <p:nvPr/>
              </p:nvSpPr>
              <p:spPr>
                <a:xfrm rot="6600000" flipV="1">
                  <a:off x="5606113" y="408742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45" name="直線コネクタ 344"/>
                <p:cNvCxnSpPr/>
                <p:nvPr/>
              </p:nvCxnSpPr>
              <p:spPr>
                <a:xfrm rot="6000000" flipV="1">
                  <a:off x="5812804" y="40992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6" name="直線コネクタ 345"/>
                <p:cNvCxnSpPr/>
                <p:nvPr/>
              </p:nvCxnSpPr>
              <p:spPr>
                <a:xfrm rot="7200000" flipH="1" flipV="1">
                  <a:off x="5790983" y="416564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47" name="円/楕円 346"/>
                <p:cNvSpPr/>
                <p:nvPr/>
              </p:nvSpPr>
              <p:spPr>
                <a:xfrm rot="6900000" flipV="1">
                  <a:off x="5563475" y="418803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48" name="直線コネクタ 347"/>
                <p:cNvCxnSpPr/>
                <p:nvPr/>
              </p:nvCxnSpPr>
              <p:spPr>
                <a:xfrm rot="6300000" flipV="1">
                  <a:off x="5768618" y="421160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9" name="直線コネクタ 348"/>
                <p:cNvCxnSpPr/>
                <p:nvPr/>
              </p:nvCxnSpPr>
              <p:spPr>
                <a:xfrm rot="7500000" flipH="1" flipV="1">
                  <a:off x="5741098" y="42757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50" name="円/楕円 349"/>
                <p:cNvSpPr/>
                <p:nvPr/>
              </p:nvSpPr>
              <p:spPr>
                <a:xfrm rot="7200000" flipV="1">
                  <a:off x="5511520" y="427217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51" name="直線コネクタ 350"/>
                <p:cNvCxnSpPr/>
                <p:nvPr/>
              </p:nvCxnSpPr>
              <p:spPr>
                <a:xfrm rot="6600000" flipV="1">
                  <a:off x="5714102" y="43072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2" name="直線コネクタ 351"/>
                <p:cNvCxnSpPr/>
                <p:nvPr/>
              </p:nvCxnSpPr>
              <p:spPr>
                <a:xfrm rot="7800000" flipH="1" flipV="1">
                  <a:off x="5681092" y="436880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53" name="円/楕円 352"/>
                <p:cNvSpPr/>
                <p:nvPr/>
              </p:nvSpPr>
              <p:spPr>
                <a:xfrm rot="7500000" flipV="1">
                  <a:off x="5452058" y="436385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54" name="直線コネクタ 353"/>
                <p:cNvCxnSpPr/>
                <p:nvPr/>
              </p:nvCxnSpPr>
              <p:spPr>
                <a:xfrm rot="6900000" flipV="1">
                  <a:off x="5651085" y="4410191"/>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55" name="直線コネクタ 354"/>
                <p:cNvCxnSpPr/>
                <p:nvPr/>
              </p:nvCxnSpPr>
              <p:spPr>
                <a:xfrm rot="8100000" flipH="1" flipV="1">
                  <a:off x="5612837" y="446862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56" name="円/楕円 355"/>
                <p:cNvSpPr/>
                <p:nvPr/>
              </p:nvSpPr>
              <p:spPr>
                <a:xfrm rot="7800000" flipV="1">
                  <a:off x="5387684" y="444163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57" name="直線コネクタ 356"/>
                <p:cNvCxnSpPr/>
                <p:nvPr/>
              </p:nvCxnSpPr>
              <p:spPr>
                <a:xfrm rot="7200000" flipV="1">
                  <a:off x="5582190" y="449886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8" name="直線コネクタ 357"/>
                <p:cNvCxnSpPr/>
                <p:nvPr/>
              </p:nvCxnSpPr>
              <p:spPr>
                <a:xfrm rot="8400000" flipH="1" flipV="1">
                  <a:off x="5538995" y="455374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59" name="円/楕円 358"/>
                <p:cNvSpPr/>
                <p:nvPr/>
              </p:nvSpPr>
              <p:spPr>
                <a:xfrm rot="8100000" flipV="1">
                  <a:off x="5313205" y="452160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60" name="直線コネクタ 359"/>
                <p:cNvCxnSpPr/>
                <p:nvPr/>
              </p:nvCxnSpPr>
              <p:spPr>
                <a:xfrm rot="7500000" flipV="1">
                  <a:off x="5502257" y="458928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1" name="直線コネクタ 360"/>
                <p:cNvCxnSpPr/>
                <p:nvPr/>
              </p:nvCxnSpPr>
              <p:spPr>
                <a:xfrm rot="8700000" flipH="1" flipV="1">
                  <a:off x="5454443" y="46401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62" name="円/楕円 361"/>
                <p:cNvSpPr/>
                <p:nvPr/>
              </p:nvSpPr>
              <p:spPr>
                <a:xfrm rot="8400000" flipV="1">
                  <a:off x="5233320" y="458388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63" name="直線コネクタ 362"/>
                <p:cNvCxnSpPr/>
                <p:nvPr/>
              </p:nvCxnSpPr>
              <p:spPr>
                <a:xfrm rot="7800000" flipV="1">
                  <a:off x="5416028" y="466151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4" name="直線コネクタ 363"/>
                <p:cNvCxnSpPr/>
                <p:nvPr/>
              </p:nvCxnSpPr>
              <p:spPr>
                <a:xfrm rot="9000000" flipH="1" flipV="1">
                  <a:off x="5363959" y="47080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65" name="円/楕円 364"/>
                <p:cNvSpPr/>
                <p:nvPr/>
              </p:nvSpPr>
              <p:spPr>
                <a:xfrm rot="8700000" flipV="1">
                  <a:off x="5146085" y="464970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66" name="直線コネクタ 365"/>
                <p:cNvCxnSpPr/>
                <p:nvPr/>
              </p:nvCxnSpPr>
              <p:spPr>
                <a:xfrm rot="8100000" flipV="1">
                  <a:off x="5321606" y="47366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7" name="直線コネクタ 366"/>
                <p:cNvCxnSpPr/>
                <p:nvPr/>
              </p:nvCxnSpPr>
              <p:spPr>
                <a:xfrm rot="9300000" flipH="1" flipV="1">
                  <a:off x="5265678" y="477851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68" name="円/楕円 367"/>
                <p:cNvSpPr/>
                <p:nvPr/>
              </p:nvSpPr>
              <p:spPr>
                <a:xfrm rot="9000000" flipV="1">
                  <a:off x="5058993" y="470077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69" name="直線コネクタ 368"/>
                <p:cNvCxnSpPr/>
                <p:nvPr/>
              </p:nvCxnSpPr>
              <p:spPr>
                <a:xfrm rot="8400000" flipV="1">
                  <a:off x="5226539" y="479644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70" name="直線コネクタ 369"/>
                <p:cNvCxnSpPr/>
                <p:nvPr/>
              </p:nvCxnSpPr>
              <p:spPr>
                <a:xfrm rot="9600000" flipH="1" flipV="1">
                  <a:off x="5167178" y="483324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71" name="円/楕円 370"/>
                <p:cNvSpPr/>
                <p:nvPr/>
              </p:nvSpPr>
              <p:spPr>
                <a:xfrm rot="9300000" flipV="1">
                  <a:off x="4961654" y="475044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72" name="直線コネクタ 371"/>
                <p:cNvCxnSpPr/>
                <p:nvPr/>
              </p:nvCxnSpPr>
              <p:spPr>
                <a:xfrm rot="8700000" flipV="1">
                  <a:off x="5120499" y="48540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3" name="直線コネクタ 372"/>
                <p:cNvCxnSpPr/>
                <p:nvPr/>
              </p:nvCxnSpPr>
              <p:spPr>
                <a:xfrm rot="9900000" flipH="1" flipV="1">
                  <a:off x="5058157" y="48855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74" name="円/楕円 373"/>
                <p:cNvSpPr/>
                <p:nvPr/>
              </p:nvSpPr>
              <p:spPr>
                <a:xfrm rot="9600000" flipV="1">
                  <a:off x="4865911" y="478573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75" name="直線コネクタ 374"/>
                <p:cNvCxnSpPr/>
                <p:nvPr/>
              </p:nvCxnSpPr>
              <p:spPr>
                <a:xfrm rot="9000000" flipV="1">
                  <a:off x="5015393" y="489653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6" name="直線コネクタ 375"/>
                <p:cNvCxnSpPr/>
                <p:nvPr/>
              </p:nvCxnSpPr>
              <p:spPr>
                <a:xfrm rot="10200000" flipH="1" flipV="1">
                  <a:off x="4950545" y="49224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77" name="円/楕円 376"/>
                <p:cNvSpPr/>
                <p:nvPr/>
              </p:nvSpPr>
              <p:spPr>
                <a:xfrm rot="9900000" flipV="1">
                  <a:off x="4761427" y="48177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78" name="直線コネクタ 377"/>
                <p:cNvCxnSpPr/>
                <p:nvPr/>
              </p:nvCxnSpPr>
              <p:spPr>
                <a:xfrm rot="9300000" flipV="1">
                  <a:off x="4900957" y="49348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9" name="直線コネクタ 378"/>
                <p:cNvCxnSpPr/>
                <p:nvPr/>
              </p:nvCxnSpPr>
              <p:spPr>
                <a:xfrm rot="10500000" flipH="1" flipV="1">
                  <a:off x="4834095" y="495505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80" name="円/楕円 379"/>
                <p:cNvSpPr/>
                <p:nvPr/>
              </p:nvSpPr>
              <p:spPr>
                <a:xfrm rot="10200000" flipV="1">
                  <a:off x="4662119" y="483594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81" name="直線コネクタ 380"/>
                <p:cNvCxnSpPr/>
                <p:nvPr/>
              </p:nvCxnSpPr>
              <p:spPr>
                <a:xfrm rot="9600000" flipV="1">
                  <a:off x="4791182" y="495852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2" name="直線コネクタ 381"/>
                <p:cNvCxnSpPr/>
                <p:nvPr/>
              </p:nvCxnSpPr>
              <p:spPr>
                <a:xfrm rot="10800000" flipH="1" flipV="1">
                  <a:off x="4722816" y="497279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83" name="円/楕円 382"/>
                <p:cNvSpPr/>
                <p:nvPr/>
              </p:nvSpPr>
              <p:spPr>
                <a:xfrm rot="10500000" flipV="1">
                  <a:off x="4553663" y="48493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84" name="直線コネクタ 383"/>
                <p:cNvCxnSpPr/>
                <p:nvPr/>
              </p:nvCxnSpPr>
              <p:spPr>
                <a:xfrm rot="9900000" flipV="1">
                  <a:off x="4671826" y="49764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5" name="直線コネクタ 384"/>
                <p:cNvCxnSpPr/>
                <p:nvPr/>
              </p:nvCxnSpPr>
              <p:spPr>
                <a:xfrm rot="11100000" flipH="1" flipV="1">
                  <a:off x="4602476" y="49846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86" name="円/楕円 385"/>
                <p:cNvSpPr/>
                <p:nvPr/>
              </p:nvSpPr>
              <p:spPr>
                <a:xfrm rot="10800000" flipV="1">
                  <a:off x="4452435" y="484568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87" name="直線コネクタ 386"/>
                <p:cNvCxnSpPr/>
                <p:nvPr/>
              </p:nvCxnSpPr>
              <p:spPr>
                <a:xfrm rot="10200000" flipV="1">
                  <a:off x="4559346" y="49763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8" name="直線コネクタ 387"/>
                <p:cNvCxnSpPr/>
                <p:nvPr/>
              </p:nvCxnSpPr>
              <p:spPr>
                <a:xfrm rot="11400000" flipH="1" flipV="1">
                  <a:off x="4489540" y="49784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89" name="円/楕円 388"/>
                <p:cNvSpPr/>
                <p:nvPr/>
              </p:nvSpPr>
              <p:spPr>
                <a:xfrm rot="11100000" flipV="1">
                  <a:off x="4343304" y="484003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90" name="直線コネクタ 389"/>
                <p:cNvCxnSpPr/>
                <p:nvPr/>
              </p:nvCxnSpPr>
              <p:spPr>
                <a:xfrm rot="10500000" flipV="1">
                  <a:off x="4438697" y="497320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91" name="直線コネクタ 390"/>
                <p:cNvCxnSpPr/>
                <p:nvPr/>
              </p:nvCxnSpPr>
              <p:spPr>
                <a:xfrm rot="11700000" flipH="1" flipV="1">
                  <a:off x="4368966" y="496929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92" name="円/楕円 391"/>
                <p:cNvSpPr/>
                <p:nvPr/>
              </p:nvSpPr>
              <p:spPr>
                <a:xfrm rot="11400000" flipV="1">
                  <a:off x="4243758" y="482317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93" name="直線コネクタ 392"/>
                <p:cNvCxnSpPr/>
                <p:nvPr/>
              </p:nvCxnSpPr>
              <p:spPr>
                <a:xfrm rot="10800000" flipV="1">
                  <a:off x="4327456" y="49578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4" name="直線コネクタ 393"/>
                <p:cNvCxnSpPr/>
                <p:nvPr/>
              </p:nvCxnSpPr>
              <p:spPr>
                <a:xfrm rot="12000000" flipH="1" flipV="1">
                  <a:off x="4258331" y="494790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95" name="円/楕円 394"/>
                <p:cNvSpPr/>
                <p:nvPr/>
              </p:nvSpPr>
              <p:spPr>
                <a:xfrm rot="11700000" flipV="1">
                  <a:off x="4137267" y="479865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96" name="直線コネクタ 395"/>
                <p:cNvCxnSpPr/>
                <p:nvPr/>
              </p:nvCxnSpPr>
              <p:spPr>
                <a:xfrm rot="11100000" flipV="1">
                  <a:off x="4209181" y="49338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7" name="直線コネクタ 396"/>
                <p:cNvCxnSpPr/>
                <p:nvPr/>
              </p:nvCxnSpPr>
              <p:spPr>
                <a:xfrm rot="12300000" flipH="1" flipV="1">
                  <a:off x="4141188" y="491790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98" name="円/楕円 397"/>
                <p:cNvSpPr/>
                <p:nvPr/>
              </p:nvSpPr>
              <p:spPr>
                <a:xfrm rot="12000000" flipV="1">
                  <a:off x="4045383" y="476210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99" name="直線コネクタ 398"/>
                <p:cNvCxnSpPr/>
                <p:nvPr/>
              </p:nvCxnSpPr>
              <p:spPr>
                <a:xfrm rot="11400000" flipV="1">
                  <a:off x="4105513" y="48967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0" name="直線コネクタ 399"/>
                <p:cNvCxnSpPr/>
                <p:nvPr/>
              </p:nvCxnSpPr>
              <p:spPr>
                <a:xfrm rot="12600000" flipH="1" flipV="1">
                  <a:off x="4039169" y="48749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01" name="円/楕円 400"/>
                <p:cNvSpPr/>
                <p:nvPr/>
              </p:nvSpPr>
              <p:spPr>
                <a:xfrm rot="12300000" flipV="1">
                  <a:off x="3944766" y="471946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02" name="直線コネクタ 401"/>
                <p:cNvCxnSpPr/>
                <p:nvPr/>
              </p:nvCxnSpPr>
              <p:spPr>
                <a:xfrm rot="11700000" flipV="1">
                  <a:off x="3993203" y="48525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3" name="直線コネクタ 402"/>
                <p:cNvCxnSpPr/>
                <p:nvPr/>
              </p:nvCxnSpPr>
              <p:spPr>
                <a:xfrm rot="12900000" flipH="1" flipV="1">
                  <a:off x="3929013" y="48250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04" name="円/楕円 403"/>
                <p:cNvSpPr/>
                <p:nvPr/>
              </p:nvSpPr>
              <p:spPr>
                <a:xfrm rot="12600000" flipV="1">
                  <a:off x="3856991" y="466957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05" name="直線コネクタ 404"/>
                <p:cNvCxnSpPr/>
                <p:nvPr/>
              </p:nvCxnSpPr>
              <p:spPr>
                <a:xfrm rot="12000000" flipV="1">
                  <a:off x="3893915" y="480014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06" name="直線コネクタ 405"/>
                <p:cNvCxnSpPr/>
                <p:nvPr/>
              </p:nvCxnSpPr>
              <p:spPr>
                <a:xfrm rot="13200000" flipH="1" flipV="1">
                  <a:off x="3832368" y="476713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07" name="円/楕円 406"/>
                <p:cNvSpPr/>
                <p:nvPr/>
              </p:nvSpPr>
              <p:spPr>
                <a:xfrm rot="12900000" flipV="1">
                  <a:off x="3765308" y="461010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08" name="直線コネクタ 407"/>
                <p:cNvCxnSpPr/>
                <p:nvPr/>
              </p:nvCxnSpPr>
              <p:spPr>
                <a:xfrm rot="12300000" flipV="1">
                  <a:off x="3790985" y="47371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9" name="直線コネクタ 408"/>
                <p:cNvCxnSpPr/>
                <p:nvPr/>
              </p:nvCxnSpPr>
              <p:spPr>
                <a:xfrm rot="13500000" flipH="1" flipV="1">
                  <a:off x="3732549" y="46988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10" name="円/楕円 409"/>
                <p:cNvSpPr/>
                <p:nvPr/>
              </p:nvSpPr>
              <p:spPr>
                <a:xfrm rot="13200000" flipV="1">
                  <a:off x="3690101" y="454225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11" name="直線コネクタ 410"/>
                <p:cNvCxnSpPr/>
                <p:nvPr/>
              </p:nvCxnSpPr>
              <p:spPr>
                <a:xfrm rot="12600000" flipV="1">
                  <a:off x="3704883" y="46647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2" name="直線コネクタ 411"/>
                <p:cNvCxnSpPr/>
                <p:nvPr/>
              </p:nvCxnSpPr>
              <p:spPr>
                <a:xfrm rot="13800000" flipH="1" flipV="1">
                  <a:off x="3650004" y="46215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13" name="円/楕円 412"/>
                <p:cNvSpPr/>
                <p:nvPr/>
              </p:nvSpPr>
              <p:spPr>
                <a:xfrm rot="13500000" flipV="1">
                  <a:off x="3610135" y="446777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14" name="直線コネクタ 413"/>
                <p:cNvCxnSpPr/>
                <p:nvPr/>
              </p:nvCxnSpPr>
              <p:spPr>
                <a:xfrm rot="12900000" flipV="1">
                  <a:off x="3614459" y="45848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5" name="直線コネクタ 414"/>
                <p:cNvCxnSpPr/>
                <p:nvPr/>
              </p:nvCxnSpPr>
              <p:spPr>
                <a:xfrm rot="14100000" flipH="1" flipV="1">
                  <a:off x="3563553" y="45370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16" name="円/楕円 415"/>
                <p:cNvSpPr/>
                <p:nvPr/>
              </p:nvSpPr>
              <p:spPr>
                <a:xfrm rot="13800000" flipV="1">
                  <a:off x="3544717" y="439087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17" name="直線コネクタ 416"/>
                <p:cNvCxnSpPr/>
                <p:nvPr/>
              </p:nvCxnSpPr>
              <p:spPr>
                <a:xfrm rot="13200000" flipV="1">
                  <a:off x="3539097" y="450157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18" name="直線コネクタ 417"/>
                <p:cNvCxnSpPr/>
                <p:nvPr/>
              </p:nvCxnSpPr>
              <p:spPr>
                <a:xfrm rot="14400000" flipH="1" flipV="1">
                  <a:off x="3492552" y="444950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19" name="円/楕円 418"/>
                <p:cNvSpPr/>
                <p:nvPr/>
              </p:nvSpPr>
              <p:spPr>
                <a:xfrm rot="14100000" flipV="1">
                  <a:off x="3478900" y="430363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20" name="直線コネクタ 419"/>
                <p:cNvCxnSpPr/>
                <p:nvPr/>
              </p:nvCxnSpPr>
              <p:spPr>
                <a:xfrm rot="13500000" flipV="1">
                  <a:off x="3463928" y="44071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1" name="直線コネクタ 420"/>
                <p:cNvCxnSpPr/>
                <p:nvPr/>
              </p:nvCxnSpPr>
              <p:spPr>
                <a:xfrm rot="14700000" flipH="1" flipV="1">
                  <a:off x="3422098" y="435122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22" name="円/楕円 421"/>
                <p:cNvSpPr/>
                <p:nvPr/>
              </p:nvSpPr>
              <p:spPr>
                <a:xfrm rot="14400000" flipV="1">
                  <a:off x="3431563" y="422133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23" name="直線コネクタ 422"/>
                <p:cNvCxnSpPr/>
                <p:nvPr/>
              </p:nvCxnSpPr>
              <p:spPr>
                <a:xfrm rot="13800000" flipV="1">
                  <a:off x="3407900" y="43168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4" name="直線コネクタ 423"/>
                <p:cNvCxnSpPr/>
                <p:nvPr/>
              </p:nvCxnSpPr>
              <p:spPr>
                <a:xfrm rot="15000000" flipH="1" flipV="1">
                  <a:off x="3371104" y="425751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25" name="円/楕円 424"/>
                <p:cNvSpPr/>
                <p:nvPr/>
              </p:nvSpPr>
              <p:spPr>
                <a:xfrm rot="14700000" flipV="1">
                  <a:off x="3381895" y="41239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26" name="直線コネクタ 425"/>
                <p:cNvCxnSpPr/>
                <p:nvPr/>
              </p:nvCxnSpPr>
              <p:spPr>
                <a:xfrm rot="14100000" flipV="1">
                  <a:off x="3350269" y="421083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7" name="直線コネクタ 426"/>
                <p:cNvCxnSpPr/>
                <p:nvPr/>
              </p:nvCxnSpPr>
              <p:spPr>
                <a:xfrm rot="15300000" flipH="1" flipV="1">
                  <a:off x="3318786" y="414849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28" name="円/楕円 427"/>
                <p:cNvSpPr/>
                <p:nvPr/>
              </p:nvSpPr>
              <p:spPr>
                <a:xfrm rot="15000000" flipV="1">
                  <a:off x="3346722" y="402935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29" name="直線コネクタ 428"/>
                <p:cNvCxnSpPr/>
                <p:nvPr/>
              </p:nvCxnSpPr>
              <p:spPr>
                <a:xfrm rot="14400000" flipV="1">
                  <a:off x="3307922" y="410683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30" name="直線コネクタ 429"/>
                <p:cNvCxnSpPr/>
                <p:nvPr/>
              </p:nvCxnSpPr>
              <p:spPr>
                <a:xfrm rot="15600000" flipH="1" flipV="1">
                  <a:off x="3281993" y="404198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31" name="円/楕円 430"/>
                <p:cNvSpPr/>
                <p:nvPr/>
              </p:nvSpPr>
              <p:spPr>
                <a:xfrm rot="15300000" flipV="1">
                  <a:off x="3314711" y="392487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32" name="直線コネクタ 431"/>
                <p:cNvCxnSpPr/>
                <p:nvPr/>
              </p:nvCxnSpPr>
              <p:spPr>
                <a:xfrm rot="14700000" flipV="1">
                  <a:off x="3269580" y="39923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33" name="直線コネクタ 432"/>
                <p:cNvCxnSpPr/>
                <p:nvPr/>
              </p:nvCxnSpPr>
              <p:spPr>
                <a:xfrm rot="15900000" flipH="1" flipV="1">
                  <a:off x="3249402" y="392553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34" name="円/楕円 433"/>
                <p:cNvSpPr/>
                <p:nvPr/>
              </p:nvSpPr>
              <p:spPr>
                <a:xfrm rot="15600000" flipV="1">
                  <a:off x="3300717" y="382455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35" name="直線コネクタ 434"/>
                <p:cNvCxnSpPr/>
                <p:nvPr/>
              </p:nvCxnSpPr>
              <p:spPr>
                <a:xfrm rot="15000000" flipV="1">
                  <a:off x="3250147" y="38816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36" name="直線コネクタ 435"/>
                <p:cNvCxnSpPr/>
                <p:nvPr/>
              </p:nvCxnSpPr>
              <p:spPr>
                <a:xfrm rot="16200000" flipH="1" flipV="1">
                  <a:off x="3235872" y="38132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37" name="円/楕円 436"/>
                <p:cNvSpPr/>
                <p:nvPr/>
              </p:nvSpPr>
              <p:spPr>
                <a:xfrm rot="15900000" flipV="1">
                  <a:off x="3287334" y="37160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38" name="直線コネクタ 437"/>
                <p:cNvCxnSpPr/>
                <p:nvPr/>
              </p:nvCxnSpPr>
              <p:spPr>
                <a:xfrm rot="15300000" flipV="1">
                  <a:off x="3232258" y="376225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39" name="直線コネクタ 438"/>
                <p:cNvCxnSpPr/>
                <p:nvPr/>
              </p:nvCxnSpPr>
              <p:spPr>
                <a:xfrm rot="16500000" flipH="1" flipV="1">
                  <a:off x="3223996" y="36929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40" name="円/楕円 439"/>
                <p:cNvSpPr/>
                <p:nvPr/>
              </p:nvSpPr>
              <p:spPr>
                <a:xfrm rot="16200000" flipV="1">
                  <a:off x="3286653" y="361513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41" name="直線コネクタ 440"/>
                <p:cNvCxnSpPr/>
                <p:nvPr/>
              </p:nvCxnSpPr>
              <p:spPr>
                <a:xfrm rot="15600000" flipV="1">
                  <a:off x="3228038" y="365004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42" name="直線コネクタ 441"/>
                <p:cNvCxnSpPr/>
                <p:nvPr/>
              </p:nvCxnSpPr>
              <p:spPr>
                <a:xfrm rot="16800000" flipH="1" flipV="1">
                  <a:off x="3225852" y="358023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43" name="円/楕円 442"/>
                <p:cNvSpPr/>
                <p:nvPr/>
              </p:nvSpPr>
              <p:spPr>
                <a:xfrm rot="16500000" flipV="1">
                  <a:off x="3292307" y="350600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44" name="直線コネクタ 443"/>
                <p:cNvCxnSpPr/>
                <p:nvPr/>
              </p:nvCxnSpPr>
              <p:spPr>
                <a:xfrm rot="15900000" flipV="1">
                  <a:off x="3231147" y="35293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5" name="直線コネクタ 444"/>
                <p:cNvCxnSpPr/>
                <p:nvPr/>
              </p:nvCxnSpPr>
              <p:spPr>
                <a:xfrm rot="17100000" flipH="1" flipV="1">
                  <a:off x="3235053" y="34596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46" name="円/楕円 445"/>
                <p:cNvSpPr/>
                <p:nvPr/>
              </p:nvSpPr>
              <p:spPr>
                <a:xfrm rot="16800000" flipV="1">
                  <a:off x="3312351" y="340917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47" name="直線コネクタ 446"/>
                <p:cNvCxnSpPr/>
                <p:nvPr/>
              </p:nvCxnSpPr>
              <p:spPr>
                <a:xfrm rot="16200000" flipV="1">
                  <a:off x="3249659" y="34208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8" name="直線コネクタ 447"/>
                <p:cNvCxnSpPr/>
                <p:nvPr/>
              </p:nvCxnSpPr>
              <p:spPr>
                <a:xfrm rot="17400000" flipH="1" flipV="1">
                  <a:off x="3259628" y="335173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49" name="円/楕円 448"/>
                <p:cNvSpPr/>
                <p:nvPr/>
              </p:nvSpPr>
              <p:spPr>
                <a:xfrm rot="17100000" flipV="1">
                  <a:off x="3336870" y="330267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50" name="直線コネクタ 449"/>
                <p:cNvCxnSpPr/>
                <p:nvPr/>
              </p:nvCxnSpPr>
              <p:spPr>
                <a:xfrm rot="16500000" flipV="1">
                  <a:off x="3273672" y="330258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1" name="直線コネクタ 450"/>
                <p:cNvCxnSpPr/>
                <p:nvPr/>
              </p:nvCxnSpPr>
              <p:spPr>
                <a:xfrm rot="17700000" flipH="1" flipV="1">
                  <a:off x="3289628" y="32345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52" name="円/楕円 451"/>
                <p:cNvSpPr/>
                <p:nvPr/>
              </p:nvSpPr>
              <p:spPr>
                <a:xfrm rot="17400000" flipV="1">
                  <a:off x="3370760" y="32075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53" name="直線コネクタ 452"/>
                <p:cNvCxnSpPr/>
                <p:nvPr/>
              </p:nvCxnSpPr>
              <p:spPr>
                <a:xfrm rot="16800000" flipV="1">
                  <a:off x="3308085" y="31956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4" name="直線コネクタ 453"/>
                <p:cNvCxnSpPr/>
                <p:nvPr/>
              </p:nvCxnSpPr>
              <p:spPr>
                <a:xfrm rot="18000000" flipH="1" flipV="1">
                  <a:off x="3329906" y="31293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55" name="円/楕円 454"/>
                <p:cNvSpPr/>
                <p:nvPr/>
              </p:nvSpPr>
              <p:spPr>
                <a:xfrm rot="17700000" flipV="1">
                  <a:off x="3413398" y="310695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56" name="直線コネクタ 455"/>
                <p:cNvCxnSpPr/>
                <p:nvPr/>
              </p:nvCxnSpPr>
              <p:spPr>
                <a:xfrm rot="17100000" flipV="1">
                  <a:off x="3352271" y="308338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57" name="直線コネクタ 456"/>
                <p:cNvCxnSpPr/>
                <p:nvPr/>
              </p:nvCxnSpPr>
              <p:spPr>
                <a:xfrm rot="18300000" flipH="1" flipV="1">
                  <a:off x="3379791" y="301919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58" name="円/楕円 457"/>
                <p:cNvSpPr/>
                <p:nvPr/>
              </p:nvSpPr>
              <p:spPr>
                <a:xfrm rot="18000000" flipV="1">
                  <a:off x="3467165" y="30211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59" name="直線コネクタ 458"/>
                <p:cNvCxnSpPr/>
                <p:nvPr/>
              </p:nvCxnSpPr>
              <p:spPr>
                <a:xfrm rot="17400000" flipV="1">
                  <a:off x="3408599" y="29860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0" name="直線コネクタ 459"/>
                <p:cNvCxnSpPr/>
                <p:nvPr/>
              </p:nvCxnSpPr>
              <p:spPr>
                <a:xfrm rot="18600000" flipH="1" flipV="1">
                  <a:off x="3441609" y="29244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61" name="円/楕円 460"/>
                <p:cNvSpPr/>
                <p:nvPr/>
              </p:nvSpPr>
              <p:spPr>
                <a:xfrm rot="18300000" flipV="1">
                  <a:off x="3526627" y="292942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62" name="直線コネクタ 461"/>
                <p:cNvCxnSpPr/>
                <p:nvPr/>
              </p:nvCxnSpPr>
              <p:spPr>
                <a:xfrm rot="17700000" flipV="1">
                  <a:off x="3471616" y="28830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3" name="直線コネクタ 462"/>
                <p:cNvCxnSpPr/>
                <p:nvPr/>
              </p:nvCxnSpPr>
              <p:spPr>
                <a:xfrm rot="18900000" flipH="1" flipV="1">
                  <a:off x="3509864" y="28246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64" name="円/楕円 463"/>
                <p:cNvSpPr/>
                <p:nvPr/>
              </p:nvSpPr>
              <p:spPr>
                <a:xfrm rot="18600000" flipV="1">
                  <a:off x="3591001" y="285164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65" name="直線コネクタ 464"/>
                <p:cNvCxnSpPr/>
                <p:nvPr/>
              </p:nvCxnSpPr>
              <p:spPr>
                <a:xfrm rot="18000000" flipV="1">
                  <a:off x="3540511" y="279442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6" name="直線コネクタ 465"/>
                <p:cNvCxnSpPr/>
                <p:nvPr/>
              </p:nvCxnSpPr>
              <p:spPr>
                <a:xfrm rot="19200000" flipH="1" flipV="1">
                  <a:off x="3583706" y="27395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67" name="円/楕円 466"/>
                <p:cNvSpPr/>
                <p:nvPr/>
              </p:nvSpPr>
              <p:spPr>
                <a:xfrm rot="18900000" flipV="1">
                  <a:off x="3665480" y="277168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68" name="直線コネクタ 467"/>
                <p:cNvCxnSpPr/>
                <p:nvPr/>
              </p:nvCxnSpPr>
              <p:spPr>
                <a:xfrm rot="18300000" flipV="1">
                  <a:off x="3620444" y="270399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69" name="直線コネクタ 468"/>
                <p:cNvCxnSpPr/>
                <p:nvPr/>
              </p:nvCxnSpPr>
              <p:spPr>
                <a:xfrm rot="19500000" flipH="1" flipV="1">
                  <a:off x="3668258" y="265309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70" name="円/楕円 469"/>
                <p:cNvSpPr/>
                <p:nvPr/>
              </p:nvSpPr>
              <p:spPr>
                <a:xfrm rot="19200000" flipV="1">
                  <a:off x="3751229" y="270898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71" name="直線コネクタ 470"/>
                <p:cNvCxnSpPr/>
                <p:nvPr/>
              </p:nvCxnSpPr>
              <p:spPr>
                <a:xfrm rot="18600000" flipV="1">
                  <a:off x="3712537" y="26313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2" name="直線コネクタ 471"/>
                <p:cNvCxnSpPr/>
                <p:nvPr/>
              </p:nvCxnSpPr>
              <p:spPr>
                <a:xfrm rot="19800000" flipH="1" flipV="1">
                  <a:off x="3764606" y="25848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73" name="円/楕円 472"/>
                <p:cNvSpPr/>
                <p:nvPr/>
              </p:nvSpPr>
              <p:spPr>
                <a:xfrm rot="19500000" flipV="1">
                  <a:off x="3838464" y="264316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74" name="直線コネクタ 473"/>
                <p:cNvCxnSpPr/>
                <p:nvPr/>
              </p:nvCxnSpPr>
              <p:spPr>
                <a:xfrm rot="18900000" flipV="1">
                  <a:off x="3806959" y="255618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5" name="直線コネクタ 474"/>
                <p:cNvCxnSpPr/>
                <p:nvPr/>
              </p:nvCxnSpPr>
              <p:spPr>
                <a:xfrm rot="20100000" flipH="1" flipV="1">
                  <a:off x="3862887" y="251435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76" name="円/楕円 475"/>
                <p:cNvSpPr/>
                <p:nvPr/>
              </p:nvSpPr>
              <p:spPr>
                <a:xfrm rot="19800000" flipV="1">
                  <a:off x="3925556" y="259209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77" name="直線コネクタ 476"/>
                <p:cNvCxnSpPr/>
                <p:nvPr/>
              </p:nvCxnSpPr>
              <p:spPr>
                <a:xfrm rot="19200000" flipV="1">
                  <a:off x="3902026" y="249642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8" name="直線コネクタ 477"/>
                <p:cNvCxnSpPr/>
                <p:nvPr/>
              </p:nvCxnSpPr>
              <p:spPr>
                <a:xfrm rot="20400000" flipH="1" flipV="1">
                  <a:off x="3961387" y="24596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79" name="円/楕円 478"/>
                <p:cNvSpPr/>
                <p:nvPr/>
              </p:nvSpPr>
              <p:spPr>
                <a:xfrm rot="20100000" flipV="1">
                  <a:off x="4022895" y="254242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80" name="直線コネクタ 479"/>
                <p:cNvCxnSpPr/>
                <p:nvPr/>
              </p:nvCxnSpPr>
              <p:spPr>
                <a:xfrm rot="19500000" flipV="1">
                  <a:off x="4008066" y="24387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81" name="直線コネクタ 480"/>
                <p:cNvCxnSpPr/>
                <p:nvPr/>
              </p:nvCxnSpPr>
              <p:spPr>
                <a:xfrm rot="20700000" flipH="1" flipV="1">
                  <a:off x="4070408" y="24073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82" name="円/楕円 481"/>
                <p:cNvSpPr/>
                <p:nvPr/>
              </p:nvSpPr>
              <p:spPr>
                <a:xfrm rot="20400000" flipV="1">
                  <a:off x="4119264" y="251122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83" name="直線コネクタ 482"/>
                <p:cNvCxnSpPr/>
                <p:nvPr/>
              </p:nvCxnSpPr>
              <p:spPr>
                <a:xfrm rot="19800000" flipV="1">
                  <a:off x="4113798" y="24004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84" name="直線コネクタ 483"/>
                <p:cNvCxnSpPr/>
                <p:nvPr/>
              </p:nvCxnSpPr>
              <p:spPr>
                <a:xfrm rot="21000000" flipH="1" flipV="1">
                  <a:off x="4178646" y="237448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85" name="円/楕円 484"/>
                <p:cNvSpPr/>
                <p:nvPr/>
              </p:nvSpPr>
              <p:spPr>
                <a:xfrm rot="20700000" flipV="1">
                  <a:off x="4223748" y="24792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86" name="直線コネクタ 485"/>
                <p:cNvCxnSpPr/>
                <p:nvPr/>
              </p:nvCxnSpPr>
              <p:spPr>
                <a:xfrm rot="20100000" flipV="1">
                  <a:off x="4228234" y="23620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87" name="直線コネクタ 486"/>
                <p:cNvCxnSpPr/>
                <p:nvPr/>
              </p:nvCxnSpPr>
              <p:spPr>
                <a:xfrm rot="21300000" flipH="1" flipV="1">
                  <a:off x="4295096" y="234189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88" name="円/楕円 487"/>
                <p:cNvSpPr/>
                <p:nvPr/>
              </p:nvSpPr>
              <p:spPr>
                <a:xfrm rot="21000000" flipV="1">
                  <a:off x="4323056" y="24610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89" name="直線コネクタ 488"/>
                <p:cNvCxnSpPr/>
                <p:nvPr/>
              </p:nvCxnSpPr>
              <p:spPr>
                <a:xfrm rot="20400000" flipV="1">
                  <a:off x="4338009" y="23384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90" name="直線コネクタ 489"/>
                <p:cNvCxnSpPr/>
                <p:nvPr/>
              </p:nvCxnSpPr>
              <p:spPr>
                <a:xfrm flipH="1" flipV="1">
                  <a:off x="4406375" y="232415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91" name="直線コネクタ 490"/>
                <p:cNvCxnSpPr/>
                <p:nvPr/>
              </p:nvCxnSpPr>
              <p:spPr>
                <a:xfrm rot="2400000" flipH="1" flipV="1">
                  <a:off x="5276171" y="25193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92" name="グループ化 1765"/>
                <p:cNvGrpSpPr/>
                <p:nvPr/>
              </p:nvGrpSpPr>
              <p:grpSpPr>
                <a:xfrm rot="13040358">
                  <a:off x="3365408" y="4990273"/>
                  <a:ext cx="199095" cy="664166"/>
                  <a:chOff x="2627964" y="1124744"/>
                  <a:chExt cx="222450" cy="641307"/>
                </a:xfrm>
              </p:grpSpPr>
              <p:grpSp>
                <p:nvGrpSpPr>
                  <p:cNvPr id="493" name="グループ化 368"/>
                  <p:cNvGrpSpPr/>
                  <p:nvPr/>
                </p:nvGrpSpPr>
                <p:grpSpPr>
                  <a:xfrm>
                    <a:off x="2627964" y="1124744"/>
                    <a:ext cx="215072" cy="576064"/>
                    <a:chOff x="180113" y="1556792"/>
                    <a:chExt cx="716907" cy="1800200"/>
                  </a:xfrm>
                </p:grpSpPr>
                <p:grpSp>
                  <p:nvGrpSpPr>
                    <p:cNvPr id="495" name="グループ化 279"/>
                    <p:cNvGrpSpPr/>
                    <p:nvPr/>
                  </p:nvGrpSpPr>
                  <p:grpSpPr>
                    <a:xfrm>
                      <a:off x="180113" y="1556792"/>
                      <a:ext cx="444188" cy="1800200"/>
                      <a:chOff x="755576" y="2996952"/>
                      <a:chExt cx="216024" cy="864096"/>
                    </a:xfrm>
                  </p:grpSpPr>
                  <p:sp>
                    <p:nvSpPr>
                      <p:cNvPr id="498" name="アーチ 497"/>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499" name="アーチ 498"/>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00" name="アーチ 499"/>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496" name="アーチ 495"/>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497" name="アーチ 496"/>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494" name="正方形/長方形 493"/>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sp>
            <p:nvSpPr>
              <p:cNvPr id="50" name="フリーフォーム 49"/>
              <p:cNvSpPr/>
              <p:nvPr/>
            </p:nvSpPr>
            <p:spPr>
              <a:xfrm rot="2380133">
                <a:off x="2198749" y="5465069"/>
                <a:ext cx="135015" cy="450050"/>
              </a:xfrm>
              <a:custGeom>
                <a:avLst/>
                <a:gdLst>
                  <a:gd name="connsiteX0" fmla="*/ 124918 w 289810"/>
                  <a:gd name="connsiteY0" fmla="*/ 4997 h 754506"/>
                  <a:gd name="connsiteX1" fmla="*/ 19987 w 289810"/>
                  <a:gd name="connsiteY1" fmla="*/ 109929 h 754506"/>
                  <a:gd name="connsiteX2" fmla="*/ 244840 w 289810"/>
                  <a:gd name="connsiteY2" fmla="*/ 244840 h 754506"/>
                  <a:gd name="connsiteX3" fmla="*/ 34977 w 289810"/>
                  <a:gd name="connsiteY3" fmla="*/ 364761 h 754506"/>
                  <a:gd name="connsiteX4" fmla="*/ 229849 w 289810"/>
                  <a:gd name="connsiteY4" fmla="*/ 529653 h 754506"/>
                  <a:gd name="connsiteX5" fmla="*/ 49967 w 289810"/>
                  <a:gd name="connsiteY5" fmla="*/ 634584 h 754506"/>
                  <a:gd name="connsiteX6" fmla="*/ 169889 w 289810"/>
                  <a:gd name="connsiteY6" fmla="*/ 754506 h 754506"/>
                  <a:gd name="connsiteX7" fmla="*/ 229849 w 289810"/>
                  <a:gd name="connsiteY7" fmla="*/ 634584 h 754506"/>
                  <a:gd name="connsiteX8" fmla="*/ 19987 w 289810"/>
                  <a:gd name="connsiteY8" fmla="*/ 484683 h 754506"/>
                  <a:gd name="connsiteX9" fmla="*/ 214859 w 289810"/>
                  <a:gd name="connsiteY9" fmla="*/ 379751 h 754506"/>
                  <a:gd name="connsiteX10" fmla="*/ 34977 w 289810"/>
                  <a:gd name="connsiteY10" fmla="*/ 214860 h 754506"/>
                  <a:gd name="connsiteX11" fmla="*/ 274820 w 289810"/>
                  <a:gd name="connsiteY11" fmla="*/ 79948 h 754506"/>
                  <a:gd name="connsiteX12" fmla="*/ 124918 w 289810"/>
                  <a:gd name="connsiteY12" fmla="*/ 4997 h 75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10" h="754506">
                    <a:moveTo>
                      <a:pt x="124918" y="4997"/>
                    </a:moveTo>
                    <a:cubicBezTo>
                      <a:pt x="82446" y="9994"/>
                      <a:pt x="0" y="69955"/>
                      <a:pt x="19987" y="109929"/>
                    </a:cubicBezTo>
                    <a:cubicBezTo>
                      <a:pt x="39974" y="149903"/>
                      <a:pt x="242342" y="202368"/>
                      <a:pt x="244840" y="244840"/>
                    </a:cubicBezTo>
                    <a:cubicBezTo>
                      <a:pt x="247338" y="287312"/>
                      <a:pt x="37476" y="317292"/>
                      <a:pt x="34977" y="364761"/>
                    </a:cubicBezTo>
                    <a:cubicBezTo>
                      <a:pt x="32479" y="412230"/>
                      <a:pt x="227351" y="484683"/>
                      <a:pt x="229849" y="529653"/>
                    </a:cubicBezTo>
                    <a:cubicBezTo>
                      <a:pt x="232347" y="574623"/>
                      <a:pt x="59960" y="597109"/>
                      <a:pt x="49967" y="634584"/>
                    </a:cubicBezTo>
                    <a:cubicBezTo>
                      <a:pt x="39974" y="672060"/>
                      <a:pt x="139909" y="754506"/>
                      <a:pt x="169889" y="754506"/>
                    </a:cubicBezTo>
                    <a:cubicBezTo>
                      <a:pt x="199869" y="754506"/>
                      <a:pt x="254833" y="679554"/>
                      <a:pt x="229849" y="634584"/>
                    </a:cubicBezTo>
                    <a:cubicBezTo>
                      <a:pt x="204865" y="589614"/>
                      <a:pt x="22485" y="527155"/>
                      <a:pt x="19987" y="484683"/>
                    </a:cubicBezTo>
                    <a:cubicBezTo>
                      <a:pt x="17489" y="442211"/>
                      <a:pt x="212361" y="424721"/>
                      <a:pt x="214859" y="379751"/>
                    </a:cubicBezTo>
                    <a:cubicBezTo>
                      <a:pt x="217357" y="334781"/>
                      <a:pt x="24984" y="264827"/>
                      <a:pt x="34977" y="214860"/>
                    </a:cubicBezTo>
                    <a:cubicBezTo>
                      <a:pt x="44971" y="164893"/>
                      <a:pt x="259830" y="114925"/>
                      <a:pt x="274820" y="79948"/>
                    </a:cubicBezTo>
                    <a:cubicBezTo>
                      <a:pt x="289810" y="44971"/>
                      <a:pt x="167390" y="0"/>
                      <a:pt x="124918" y="4997"/>
                    </a:cubicBezTo>
                    <a:close/>
                  </a:path>
                </a:pathLst>
              </a:custGeom>
              <a:noFill/>
              <a:ln w="254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1" name="フリーフォーム 50"/>
              <p:cNvSpPr/>
              <p:nvPr/>
            </p:nvSpPr>
            <p:spPr>
              <a:xfrm rot="18645434">
                <a:off x="2213516" y="5463870"/>
                <a:ext cx="135015" cy="450050"/>
              </a:xfrm>
              <a:custGeom>
                <a:avLst/>
                <a:gdLst>
                  <a:gd name="connsiteX0" fmla="*/ 124918 w 289810"/>
                  <a:gd name="connsiteY0" fmla="*/ 4997 h 754506"/>
                  <a:gd name="connsiteX1" fmla="*/ 19987 w 289810"/>
                  <a:gd name="connsiteY1" fmla="*/ 109929 h 754506"/>
                  <a:gd name="connsiteX2" fmla="*/ 244840 w 289810"/>
                  <a:gd name="connsiteY2" fmla="*/ 244840 h 754506"/>
                  <a:gd name="connsiteX3" fmla="*/ 34977 w 289810"/>
                  <a:gd name="connsiteY3" fmla="*/ 364761 h 754506"/>
                  <a:gd name="connsiteX4" fmla="*/ 229849 w 289810"/>
                  <a:gd name="connsiteY4" fmla="*/ 529653 h 754506"/>
                  <a:gd name="connsiteX5" fmla="*/ 49967 w 289810"/>
                  <a:gd name="connsiteY5" fmla="*/ 634584 h 754506"/>
                  <a:gd name="connsiteX6" fmla="*/ 169889 w 289810"/>
                  <a:gd name="connsiteY6" fmla="*/ 754506 h 754506"/>
                  <a:gd name="connsiteX7" fmla="*/ 229849 w 289810"/>
                  <a:gd name="connsiteY7" fmla="*/ 634584 h 754506"/>
                  <a:gd name="connsiteX8" fmla="*/ 19987 w 289810"/>
                  <a:gd name="connsiteY8" fmla="*/ 484683 h 754506"/>
                  <a:gd name="connsiteX9" fmla="*/ 214859 w 289810"/>
                  <a:gd name="connsiteY9" fmla="*/ 379751 h 754506"/>
                  <a:gd name="connsiteX10" fmla="*/ 34977 w 289810"/>
                  <a:gd name="connsiteY10" fmla="*/ 214860 h 754506"/>
                  <a:gd name="connsiteX11" fmla="*/ 274820 w 289810"/>
                  <a:gd name="connsiteY11" fmla="*/ 79948 h 754506"/>
                  <a:gd name="connsiteX12" fmla="*/ 124918 w 289810"/>
                  <a:gd name="connsiteY12" fmla="*/ 4997 h 75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10" h="754506">
                    <a:moveTo>
                      <a:pt x="124918" y="4997"/>
                    </a:moveTo>
                    <a:cubicBezTo>
                      <a:pt x="82446" y="9994"/>
                      <a:pt x="0" y="69955"/>
                      <a:pt x="19987" y="109929"/>
                    </a:cubicBezTo>
                    <a:cubicBezTo>
                      <a:pt x="39974" y="149903"/>
                      <a:pt x="242342" y="202368"/>
                      <a:pt x="244840" y="244840"/>
                    </a:cubicBezTo>
                    <a:cubicBezTo>
                      <a:pt x="247338" y="287312"/>
                      <a:pt x="37476" y="317292"/>
                      <a:pt x="34977" y="364761"/>
                    </a:cubicBezTo>
                    <a:cubicBezTo>
                      <a:pt x="32479" y="412230"/>
                      <a:pt x="227351" y="484683"/>
                      <a:pt x="229849" y="529653"/>
                    </a:cubicBezTo>
                    <a:cubicBezTo>
                      <a:pt x="232347" y="574623"/>
                      <a:pt x="59960" y="597109"/>
                      <a:pt x="49967" y="634584"/>
                    </a:cubicBezTo>
                    <a:cubicBezTo>
                      <a:pt x="39974" y="672060"/>
                      <a:pt x="139909" y="754506"/>
                      <a:pt x="169889" y="754506"/>
                    </a:cubicBezTo>
                    <a:cubicBezTo>
                      <a:pt x="199869" y="754506"/>
                      <a:pt x="254833" y="679554"/>
                      <a:pt x="229849" y="634584"/>
                    </a:cubicBezTo>
                    <a:cubicBezTo>
                      <a:pt x="204865" y="589614"/>
                      <a:pt x="22485" y="527155"/>
                      <a:pt x="19987" y="484683"/>
                    </a:cubicBezTo>
                    <a:cubicBezTo>
                      <a:pt x="17489" y="442211"/>
                      <a:pt x="212361" y="424721"/>
                      <a:pt x="214859" y="379751"/>
                    </a:cubicBezTo>
                    <a:cubicBezTo>
                      <a:pt x="217357" y="334781"/>
                      <a:pt x="24984" y="264827"/>
                      <a:pt x="34977" y="214860"/>
                    </a:cubicBezTo>
                    <a:cubicBezTo>
                      <a:pt x="44971" y="164893"/>
                      <a:pt x="259830" y="114925"/>
                      <a:pt x="274820" y="79948"/>
                    </a:cubicBezTo>
                    <a:cubicBezTo>
                      <a:pt x="289810" y="44971"/>
                      <a:pt x="167390" y="0"/>
                      <a:pt x="124918" y="4997"/>
                    </a:cubicBezTo>
                    <a:close/>
                  </a:path>
                </a:pathLst>
              </a:custGeom>
              <a:noFill/>
              <a:ln w="254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grpSp>
        <p:nvGrpSpPr>
          <p:cNvPr id="600" name="グループ化 599"/>
          <p:cNvGrpSpPr/>
          <p:nvPr/>
        </p:nvGrpSpPr>
        <p:grpSpPr>
          <a:xfrm>
            <a:off x="5480307" y="2066580"/>
            <a:ext cx="906347" cy="346883"/>
            <a:chOff x="5562110" y="2303875"/>
            <a:chExt cx="2115235" cy="720080"/>
          </a:xfrm>
        </p:grpSpPr>
        <p:sp>
          <p:nvSpPr>
            <p:cNvPr id="601" name="円/楕円 600"/>
            <p:cNvSpPr/>
            <p:nvPr/>
          </p:nvSpPr>
          <p:spPr>
            <a:xfrm>
              <a:off x="5562110" y="2303875"/>
              <a:ext cx="2115235" cy="72008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02" name="テキスト ボックス 601"/>
            <p:cNvSpPr txBox="1"/>
            <p:nvPr/>
          </p:nvSpPr>
          <p:spPr>
            <a:xfrm>
              <a:off x="5643739" y="2347761"/>
              <a:ext cx="1848850" cy="575011"/>
            </a:xfrm>
            <a:prstGeom prst="rect">
              <a:avLst/>
            </a:prstGeom>
            <a:noFill/>
          </p:spPr>
          <p:txBody>
            <a:bodyPr wrap="none" rtlCol="0">
              <a:spAutoFit/>
            </a:bodyPr>
            <a:lstStyle/>
            <a:p>
              <a:r>
                <a:rPr kumimoji="1" lang="en-US" altLang="ja-JP" sz="1200" b="1" dirty="0" smtClean="0">
                  <a:solidFill>
                    <a:schemeClr val="bg1"/>
                  </a:solidFill>
                  <a:latin typeface="Arial" pitchFamily="34" charset="0"/>
                  <a:cs typeface="Arial" pitchFamily="34" charset="0"/>
                </a:rPr>
                <a:t>SWITCH</a:t>
              </a:r>
              <a:endParaRPr kumimoji="1" lang="ja-JP" altLang="en-US" sz="1200" b="1" dirty="0">
                <a:solidFill>
                  <a:schemeClr val="bg1"/>
                </a:solidFill>
                <a:latin typeface="Arial" pitchFamily="34" charset="0"/>
                <a:cs typeface="Arial" pitchFamily="34" charset="0"/>
              </a:endParaRPr>
            </a:p>
          </p:txBody>
        </p:sp>
      </p:grpSp>
      <p:sp>
        <p:nvSpPr>
          <p:cNvPr id="603" name="フリーフォーム 602"/>
          <p:cNvSpPr/>
          <p:nvPr/>
        </p:nvSpPr>
        <p:spPr>
          <a:xfrm>
            <a:off x="337834" y="4380462"/>
            <a:ext cx="4227351" cy="376688"/>
          </a:xfrm>
          <a:custGeom>
            <a:avLst/>
            <a:gdLst>
              <a:gd name="connsiteX0" fmla="*/ 0 w 8611738"/>
              <a:gd name="connsiteY0" fmla="*/ 725606 h 739254"/>
              <a:gd name="connsiteX1" fmla="*/ 4244454 w 8611738"/>
              <a:gd name="connsiteY1" fmla="*/ 2275 h 739254"/>
              <a:gd name="connsiteX2" fmla="*/ 8611738 w 8611738"/>
              <a:gd name="connsiteY2" fmla="*/ 739254 h 739254"/>
            </a:gdLst>
            <a:ahLst/>
            <a:cxnLst>
              <a:cxn ang="0">
                <a:pos x="connsiteX0" y="connsiteY0"/>
              </a:cxn>
              <a:cxn ang="0">
                <a:pos x="connsiteX1" y="connsiteY1"/>
              </a:cxn>
              <a:cxn ang="0">
                <a:pos x="connsiteX2" y="connsiteY2"/>
              </a:cxn>
            </a:cxnLst>
            <a:rect l="l" t="t" r="r" b="b"/>
            <a:pathLst>
              <a:path w="8611738" h="739254">
                <a:moveTo>
                  <a:pt x="0" y="725606"/>
                </a:moveTo>
                <a:cubicBezTo>
                  <a:pt x="1404582" y="362803"/>
                  <a:pt x="2809164" y="0"/>
                  <a:pt x="4244454" y="2275"/>
                </a:cubicBezTo>
                <a:cubicBezTo>
                  <a:pt x="5679744" y="4550"/>
                  <a:pt x="7145741" y="371902"/>
                  <a:pt x="8611738" y="739254"/>
                </a:cubicBezTo>
              </a:path>
            </a:pathLst>
          </a:custGeom>
          <a:ln w="63500" cmpd="dbl">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sp>
        <p:nvSpPr>
          <p:cNvPr id="604" name="右矢印 603"/>
          <p:cNvSpPr/>
          <p:nvPr/>
        </p:nvSpPr>
        <p:spPr>
          <a:xfrm rot="9477441">
            <a:off x="6285552" y="2040276"/>
            <a:ext cx="324981" cy="239704"/>
          </a:xfrm>
          <a:prstGeom prst="rightArrow">
            <a:avLst>
              <a:gd name="adj1" fmla="val 50000"/>
              <a:gd name="adj2" fmla="val 49469"/>
            </a:avLst>
          </a:prstGeom>
          <a:solidFill>
            <a:schemeClr val="tx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05" name="右矢印 604"/>
          <p:cNvSpPr/>
          <p:nvPr/>
        </p:nvSpPr>
        <p:spPr>
          <a:xfrm rot="7288520">
            <a:off x="536245" y="4113229"/>
            <a:ext cx="1245838" cy="151672"/>
          </a:xfrm>
          <a:prstGeom prst="rightArrow">
            <a:avLst>
              <a:gd name="adj1" fmla="val 48457"/>
              <a:gd name="adj2" fmla="val 500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06" name="右中かっこ 605"/>
          <p:cNvSpPr/>
          <p:nvPr/>
        </p:nvSpPr>
        <p:spPr>
          <a:xfrm rot="16200000" flipH="1">
            <a:off x="5196862" y="3202027"/>
            <a:ext cx="461302" cy="6601369"/>
          </a:xfrm>
          <a:prstGeom prst="rightBrace">
            <a:avLst/>
          </a:prstGeom>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sp>
        <p:nvSpPr>
          <p:cNvPr id="607" name="テキスト ボックス 606"/>
          <p:cNvSpPr txBox="1"/>
          <p:nvPr/>
        </p:nvSpPr>
        <p:spPr>
          <a:xfrm>
            <a:off x="4460217" y="6320198"/>
            <a:ext cx="2081019" cy="477054"/>
          </a:xfrm>
          <a:prstGeom prst="rect">
            <a:avLst/>
          </a:prstGeom>
          <a:gradFill>
            <a:gsLst>
              <a:gs pos="0">
                <a:srgbClr val="FFC000"/>
              </a:gs>
              <a:gs pos="100000">
                <a:srgbClr val="FFFF00"/>
              </a:gs>
            </a:gsLst>
            <a:lin ang="5400000" scaled="1"/>
          </a:gradFill>
        </p:spPr>
        <p:txBody>
          <a:bodyPr wrap="none" rtlCol="0">
            <a:spAutoFit/>
          </a:bodyPr>
          <a:lstStyle/>
          <a:p>
            <a:pPr>
              <a:lnSpc>
                <a:spcPts val="1500"/>
              </a:lnSpc>
            </a:pPr>
            <a:r>
              <a:rPr kumimoji="1" lang="en-US" altLang="ja-JP" sz="1200" b="1" dirty="0" smtClean="0">
                <a:latin typeface="Arial" pitchFamily="34" charset="0"/>
                <a:cs typeface="Arial" pitchFamily="34" charset="0"/>
              </a:rPr>
              <a:t>Immune-stimulative effect</a:t>
            </a:r>
          </a:p>
          <a:p>
            <a:pPr algn="ctr">
              <a:lnSpc>
                <a:spcPts val="1500"/>
              </a:lnSpc>
            </a:pPr>
            <a:r>
              <a:rPr lang="en-US" altLang="ja-JP" sz="1200" b="1" dirty="0" smtClean="0">
                <a:latin typeface="Arial" pitchFamily="34" charset="0"/>
                <a:cs typeface="Arial" pitchFamily="34" charset="0"/>
              </a:rPr>
              <a:t>(a</a:t>
            </a:r>
            <a:r>
              <a:rPr kumimoji="1" lang="en-US" altLang="ja-JP" sz="1200" b="1" dirty="0" smtClean="0">
                <a:latin typeface="Arial" pitchFamily="34" charset="0"/>
                <a:cs typeface="Arial" pitchFamily="34" charset="0"/>
              </a:rPr>
              <a:t>djuvant activity)</a:t>
            </a:r>
            <a:endParaRPr kumimoji="1" lang="ja-JP" altLang="en-US" sz="1200" b="1" dirty="0">
              <a:latin typeface="Arial" pitchFamily="34" charset="0"/>
              <a:cs typeface="Arial" pitchFamily="34" charset="0"/>
            </a:endParaRPr>
          </a:p>
        </p:txBody>
      </p:sp>
      <p:sp>
        <p:nvSpPr>
          <p:cNvPr id="608" name="テキスト ボックス 607"/>
          <p:cNvSpPr txBox="1"/>
          <p:nvPr/>
        </p:nvSpPr>
        <p:spPr>
          <a:xfrm>
            <a:off x="269830" y="5952569"/>
            <a:ext cx="1773241" cy="669414"/>
          </a:xfrm>
          <a:prstGeom prst="rect">
            <a:avLst/>
          </a:prstGeom>
          <a:gradFill>
            <a:gsLst>
              <a:gs pos="0">
                <a:srgbClr val="FFC000"/>
              </a:gs>
              <a:gs pos="100000">
                <a:srgbClr val="FFFF00"/>
              </a:gs>
            </a:gsLst>
            <a:lin ang="5400000" scaled="1"/>
          </a:gradFill>
        </p:spPr>
        <p:txBody>
          <a:bodyPr wrap="none" rtlCol="0">
            <a:spAutoFit/>
          </a:bodyPr>
          <a:lstStyle/>
          <a:p>
            <a:pPr algn="ctr">
              <a:lnSpc>
                <a:spcPts val="1500"/>
              </a:lnSpc>
            </a:pPr>
            <a:r>
              <a:rPr kumimoji="1" lang="en-US" altLang="ja-JP" sz="1200" b="1" dirty="0" smtClean="0">
                <a:latin typeface="Arial" pitchFamily="34" charset="0"/>
                <a:cs typeface="Arial" pitchFamily="34" charset="0"/>
              </a:rPr>
              <a:t>Enhanced </a:t>
            </a:r>
          </a:p>
          <a:p>
            <a:pPr algn="ctr">
              <a:lnSpc>
                <a:spcPts val="1500"/>
              </a:lnSpc>
            </a:pPr>
            <a:r>
              <a:rPr kumimoji="1" lang="en-US" altLang="ja-JP" sz="1200" b="1" smtClean="0">
                <a:latin typeface="Arial" pitchFamily="34" charset="0"/>
                <a:cs typeface="Arial" pitchFamily="34" charset="0"/>
              </a:rPr>
              <a:t>transgene </a:t>
            </a:r>
            <a:r>
              <a:rPr lang="en-US" altLang="ja-JP" sz="1200" b="1" dirty="0">
                <a:latin typeface="Arial" pitchFamily="34" charset="0"/>
                <a:cs typeface="Arial" pitchFamily="34" charset="0"/>
              </a:rPr>
              <a:t>e</a:t>
            </a:r>
            <a:r>
              <a:rPr kumimoji="1" lang="en-US" altLang="ja-JP" sz="1200" b="1" dirty="0" smtClean="0">
                <a:latin typeface="Arial" pitchFamily="34" charset="0"/>
                <a:cs typeface="Arial" pitchFamily="34" charset="0"/>
              </a:rPr>
              <a:t>xpression</a:t>
            </a:r>
          </a:p>
          <a:p>
            <a:pPr algn="ctr">
              <a:lnSpc>
                <a:spcPts val="1500"/>
              </a:lnSpc>
            </a:pPr>
            <a:r>
              <a:rPr lang="en-US" altLang="ja-JP" sz="1200" b="1" dirty="0" smtClean="0">
                <a:latin typeface="Arial" pitchFamily="34" charset="0"/>
                <a:cs typeface="Arial" pitchFamily="34" charset="0"/>
              </a:rPr>
              <a:t>(Transcription)</a:t>
            </a:r>
            <a:endParaRPr kumimoji="1" lang="ja-JP" altLang="en-US" sz="1200" b="1" dirty="0">
              <a:latin typeface="Arial" pitchFamily="34" charset="0"/>
              <a:cs typeface="Arial" pitchFamily="34" charset="0"/>
            </a:endParaRPr>
          </a:p>
        </p:txBody>
      </p:sp>
      <p:sp>
        <p:nvSpPr>
          <p:cNvPr id="609" name="テキスト ボックス 608"/>
          <p:cNvSpPr txBox="1"/>
          <p:nvPr/>
        </p:nvSpPr>
        <p:spPr>
          <a:xfrm>
            <a:off x="864582" y="1432437"/>
            <a:ext cx="638316" cy="276999"/>
          </a:xfrm>
          <a:prstGeom prst="rect">
            <a:avLst/>
          </a:prstGeom>
          <a:noFill/>
        </p:spPr>
        <p:txBody>
          <a:bodyPr wrap="none" rtlCol="0">
            <a:spAutoFit/>
          </a:bodyPr>
          <a:lstStyle/>
          <a:p>
            <a:r>
              <a:rPr kumimoji="1" lang="en-US" altLang="ja-JP" sz="1200" b="1" dirty="0" smtClean="0">
                <a:latin typeface="Arial" pitchFamily="34" charset="0"/>
                <a:cs typeface="Arial" pitchFamily="34" charset="0"/>
              </a:rPr>
              <a:t>IFN-IR</a:t>
            </a:r>
            <a:endParaRPr kumimoji="1" lang="ja-JP" altLang="en-US" sz="1200" b="1" dirty="0">
              <a:latin typeface="Arial" pitchFamily="34" charset="0"/>
              <a:cs typeface="Arial" pitchFamily="34" charset="0"/>
            </a:endParaRPr>
          </a:p>
        </p:txBody>
      </p:sp>
      <p:sp>
        <p:nvSpPr>
          <p:cNvPr id="610" name="テキスト ボックス 609"/>
          <p:cNvSpPr txBox="1"/>
          <p:nvPr/>
        </p:nvSpPr>
        <p:spPr>
          <a:xfrm>
            <a:off x="4629326" y="739644"/>
            <a:ext cx="1119216" cy="528350"/>
          </a:xfrm>
          <a:prstGeom prst="rect">
            <a:avLst/>
          </a:prstGeom>
          <a:noFill/>
        </p:spPr>
        <p:txBody>
          <a:bodyPr wrap="none" rtlCol="0">
            <a:spAutoFit/>
          </a:bodyPr>
          <a:lstStyle/>
          <a:p>
            <a:pPr algn="ctr">
              <a:lnSpc>
                <a:spcPts val="1700"/>
              </a:lnSpc>
            </a:pPr>
            <a:r>
              <a:rPr kumimoji="1" lang="en-US" altLang="ja-JP" sz="1600" b="1" dirty="0" smtClean="0">
                <a:latin typeface="Arial" pitchFamily="34" charset="0"/>
                <a:cs typeface="Arial" pitchFamily="34" charset="0"/>
              </a:rPr>
              <a:t>Toll-like </a:t>
            </a:r>
          </a:p>
          <a:p>
            <a:pPr algn="ctr">
              <a:lnSpc>
                <a:spcPts val="1700"/>
              </a:lnSpc>
            </a:pPr>
            <a:r>
              <a:rPr kumimoji="1" lang="en-US" altLang="ja-JP" sz="1600" b="1" dirty="0" smtClean="0">
                <a:latin typeface="Arial" pitchFamily="34" charset="0"/>
                <a:cs typeface="Arial" pitchFamily="34" charset="0"/>
              </a:rPr>
              <a:t>receptors</a:t>
            </a:r>
            <a:endParaRPr kumimoji="1" lang="ja-JP" altLang="en-US" sz="1600" b="1" dirty="0">
              <a:latin typeface="Arial" pitchFamily="34" charset="0"/>
              <a:cs typeface="Arial" pitchFamily="34" charset="0"/>
            </a:endParaRPr>
          </a:p>
        </p:txBody>
      </p:sp>
      <p:grpSp>
        <p:nvGrpSpPr>
          <p:cNvPr id="611" name="グループ化 610"/>
          <p:cNvGrpSpPr/>
          <p:nvPr/>
        </p:nvGrpSpPr>
        <p:grpSpPr>
          <a:xfrm>
            <a:off x="5634438" y="3286329"/>
            <a:ext cx="585416" cy="339342"/>
            <a:chOff x="5016562" y="3429000"/>
            <a:chExt cx="1371562" cy="675075"/>
          </a:xfrm>
          <a:solidFill>
            <a:schemeClr val="accent5">
              <a:lumMod val="40000"/>
              <a:lumOff val="60000"/>
            </a:schemeClr>
          </a:solidFill>
        </p:grpSpPr>
        <p:sp>
          <p:nvSpPr>
            <p:cNvPr id="612" name="円/楕円 611"/>
            <p:cNvSpPr/>
            <p:nvPr/>
          </p:nvSpPr>
          <p:spPr>
            <a:xfrm>
              <a:off x="5112060" y="3429000"/>
              <a:ext cx="1260140" cy="675075"/>
            </a:xfrm>
            <a:prstGeom prst="ellipse">
              <a:avLst/>
            </a:prstGeom>
            <a:grp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13" name="テキスト ボックス 612"/>
            <p:cNvSpPr txBox="1"/>
            <p:nvPr/>
          </p:nvSpPr>
          <p:spPr>
            <a:xfrm>
              <a:off x="5016562" y="3478629"/>
              <a:ext cx="1371562" cy="551052"/>
            </a:xfrm>
            <a:prstGeom prst="rect">
              <a:avLst/>
            </a:prstGeom>
            <a:noFill/>
            <a:ln>
              <a:noFill/>
            </a:ln>
          </p:spPr>
          <p:txBody>
            <a:bodyPr wrap="none" rtlCol="0">
              <a:spAutoFit/>
            </a:bodyPr>
            <a:lstStyle/>
            <a:p>
              <a:r>
                <a:rPr kumimoji="1" lang="en-US" altLang="ja-JP" sz="1200" b="1" dirty="0" smtClean="0">
                  <a:latin typeface="Arial" pitchFamily="34" charset="0"/>
                  <a:cs typeface="Arial" pitchFamily="34" charset="0"/>
                </a:rPr>
                <a:t>TBK1</a:t>
              </a:r>
              <a:endParaRPr kumimoji="1" lang="ja-JP" altLang="en-US" sz="1200" b="1" dirty="0">
                <a:latin typeface="Arial" pitchFamily="34" charset="0"/>
                <a:cs typeface="Arial" pitchFamily="34" charset="0"/>
              </a:endParaRPr>
            </a:p>
          </p:txBody>
        </p:sp>
      </p:grpSp>
      <p:grpSp>
        <p:nvGrpSpPr>
          <p:cNvPr id="614" name="グループ化 613"/>
          <p:cNvGrpSpPr/>
          <p:nvPr/>
        </p:nvGrpSpPr>
        <p:grpSpPr>
          <a:xfrm>
            <a:off x="5271030" y="3789977"/>
            <a:ext cx="518091" cy="426464"/>
            <a:chOff x="5025928" y="4452500"/>
            <a:chExt cx="820114" cy="675075"/>
          </a:xfrm>
          <a:solidFill>
            <a:schemeClr val="accent4">
              <a:lumMod val="40000"/>
              <a:lumOff val="60000"/>
            </a:schemeClr>
          </a:solidFill>
        </p:grpSpPr>
        <p:sp>
          <p:nvSpPr>
            <p:cNvPr id="615" name="円/楕円 614"/>
            <p:cNvSpPr/>
            <p:nvPr/>
          </p:nvSpPr>
          <p:spPr>
            <a:xfrm>
              <a:off x="5112060" y="4452500"/>
              <a:ext cx="676183" cy="675075"/>
            </a:xfrm>
            <a:prstGeom prst="ellipse">
              <a:avLst/>
            </a:prstGeom>
            <a:grp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16" name="テキスト ボックス 615"/>
            <p:cNvSpPr txBox="1"/>
            <p:nvPr/>
          </p:nvSpPr>
          <p:spPr>
            <a:xfrm>
              <a:off x="5025928" y="4576628"/>
              <a:ext cx="820114" cy="438478"/>
            </a:xfrm>
            <a:prstGeom prst="rect">
              <a:avLst/>
            </a:prstGeom>
            <a:noFill/>
            <a:ln>
              <a:noFill/>
            </a:ln>
          </p:spPr>
          <p:txBody>
            <a:bodyPr wrap="none" rtlCol="0">
              <a:spAutoFit/>
            </a:bodyPr>
            <a:lstStyle/>
            <a:p>
              <a:r>
                <a:rPr lang="en-US" altLang="ja-JP" sz="1200" b="1" dirty="0" smtClean="0">
                  <a:latin typeface="Arial" pitchFamily="34" charset="0"/>
                  <a:cs typeface="Arial" pitchFamily="34" charset="0"/>
                </a:rPr>
                <a:t>IRF3</a:t>
              </a:r>
              <a:endParaRPr kumimoji="1" lang="ja-JP" altLang="en-US" sz="1200" b="1" dirty="0">
                <a:latin typeface="Arial" pitchFamily="34" charset="0"/>
                <a:cs typeface="Arial" pitchFamily="34" charset="0"/>
              </a:endParaRPr>
            </a:p>
          </p:txBody>
        </p:sp>
      </p:grpSp>
      <p:grpSp>
        <p:nvGrpSpPr>
          <p:cNvPr id="617" name="グループ化 616"/>
          <p:cNvGrpSpPr/>
          <p:nvPr/>
        </p:nvGrpSpPr>
        <p:grpSpPr>
          <a:xfrm>
            <a:off x="1239940" y="1861760"/>
            <a:ext cx="876091" cy="437444"/>
            <a:chOff x="902946" y="1757722"/>
            <a:chExt cx="1177023" cy="479480"/>
          </a:xfrm>
        </p:grpSpPr>
        <p:sp>
          <p:nvSpPr>
            <p:cNvPr id="618" name="円/楕円 617"/>
            <p:cNvSpPr/>
            <p:nvPr/>
          </p:nvSpPr>
          <p:spPr>
            <a:xfrm>
              <a:off x="954231" y="1757722"/>
              <a:ext cx="610248" cy="326918"/>
            </a:xfrm>
            <a:prstGeom prst="ellipse">
              <a:avLst/>
            </a:prstGeom>
            <a:solidFill>
              <a:schemeClr val="accent5">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19" name="円/楕円 618"/>
            <p:cNvSpPr/>
            <p:nvPr/>
          </p:nvSpPr>
          <p:spPr>
            <a:xfrm>
              <a:off x="1455506" y="1910284"/>
              <a:ext cx="610248" cy="326918"/>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20" name="テキスト ボックス 619"/>
            <p:cNvSpPr txBox="1"/>
            <p:nvPr/>
          </p:nvSpPr>
          <p:spPr>
            <a:xfrm>
              <a:off x="902946" y="1776362"/>
              <a:ext cx="659440" cy="303617"/>
            </a:xfrm>
            <a:prstGeom prst="rect">
              <a:avLst/>
            </a:prstGeom>
            <a:noFill/>
          </p:spPr>
          <p:txBody>
            <a:bodyPr wrap="none" rtlCol="0">
              <a:spAutoFit/>
            </a:bodyPr>
            <a:lstStyle/>
            <a:p>
              <a:r>
                <a:rPr lang="en-US" altLang="ja-JP" sz="1200" b="1" dirty="0" smtClean="0">
                  <a:latin typeface="Arial" pitchFamily="34" charset="0"/>
                  <a:cs typeface="Arial" pitchFamily="34" charset="0"/>
                </a:rPr>
                <a:t>JAK</a:t>
              </a:r>
              <a:endParaRPr kumimoji="1" lang="ja-JP" altLang="en-US" sz="1200" b="1" dirty="0">
                <a:latin typeface="Arial" pitchFamily="34" charset="0"/>
                <a:cs typeface="Arial" pitchFamily="34" charset="0"/>
              </a:endParaRPr>
            </a:p>
          </p:txBody>
        </p:sp>
        <p:sp>
          <p:nvSpPr>
            <p:cNvPr id="621" name="テキスト ボックス 620"/>
            <p:cNvSpPr txBox="1"/>
            <p:nvPr/>
          </p:nvSpPr>
          <p:spPr>
            <a:xfrm>
              <a:off x="1321980" y="1925056"/>
              <a:ext cx="757989" cy="303617"/>
            </a:xfrm>
            <a:prstGeom prst="rect">
              <a:avLst/>
            </a:prstGeom>
            <a:noFill/>
          </p:spPr>
          <p:txBody>
            <a:bodyPr wrap="none" rtlCol="0">
              <a:spAutoFit/>
            </a:bodyPr>
            <a:lstStyle/>
            <a:p>
              <a:r>
                <a:rPr lang="en-US" altLang="ja-JP" sz="1200" b="1" dirty="0" smtClean="0">
                  <a:latin typeface="Arial" pitchFamily="34" charset="0"/>
                  <a:cs typeface="Arial" pitchFamily="34" charset="0"/>
                </a:rPr>
                <a:t>STAT</a:t>
              </a:r>
              <a:endParaRPr kumimoji="1" lang="ja-JP" altLang="en-US" sz="1200" b="1" dirty="0">
                <a:latin typeface="Arial" pitchFamily="34" charset="0"/>
                <a:cs typeface="Arial" pitchFamily="34" charset="0"/>
              </a:endParaRPr>
            </a:p>
          </p:txBody>
        </p:sp>
      </p:grpSp>
      <p:grpSp>
        <p:nvGrpSpPr>
          <p:cNvPr id="622" name="グループ化 621"/>
          <p:cNvGrpSpPr/>
          <p:nvPr/>
        </p:nvGrpSpPr>
        <p:grpSpPr>
          <a:xfrm>
            <a:off x="334195" y="4965826"/>
            <a:ext cx="1542037" cy="466973"/>
            <a:chOff x="357874" y="2797715"/>
            <a:chExt cx="2211476" cy="621123"/>
          </a:xfrm>
        </p:grpSpPr>
        <p:sp>
          <p:nvSpPr>
            <p:cNvPr id="623" name="屈折矢印 622"/>
            <p:cNvSpPr/>
            <p:nvPr/>
          </p:nvSpPr>
          <p:spPr>
            <a:xfrm rot="16200000" flipV="1">
              <a:off x="1866140" y="2482338"/>
              <a:ext cx="345850" cy="976604"/>
            </a:xfrm>
            <a:prstGeom prst="bentUpArrow">
              <a:avLst>
                <a:gd name="adj1" fmla="val 13916"/>
                <a:gd name="adj2" fmla="val 25000"/>
                <a:gd name="adj3" fmla="val 25000"/>
              </a:avLst>
            </a:prstGeom>
            <a:solidFill>
              <a:srgbClr val="FF696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nvGrpSpPr>
            <p:cNvPr id="624" name="グループ化 623"/>
            <p:cNvGrpSpPr/>
            <p:nvPr/>
          </p:nvGrpSpPr>
          <p:grpSpPr>
            <a:xfrm>
              <a:off x="714490" y="3137808"/>
              <a:ext cx="1854860" cy="166312"/>
              <a:chOff x="251520" y="5679250"/>
              <a:chExt cx="4117068" cy="388434"/>
            </a:xfrm>
          </p:grpSpPr>
          <p:sp>
            <p:nvSpPr>
              <p:cNvPr id="627" name="フリーフォーム 626"/>
              <p:cNvSpPr/>
              <p:nvPr/>
            </p:nvSpPr>
            <p:spPr>
              <a:xfrm>
                <a:off x="261258" y="5695591"/>
                <a:ext cx="4107330" cy="372093"/>
              </a:xfrm>
              <a:custGeom>
                <a:avLst/>
                <a:gdLst>
                  <a:gd name="connsiteX0" fmla="*/ 0 w 4310743"/>
                  <a:gd name="connsiteY0" fmla="*/ 372093 h 372093"/>
                  <a:gd name="connsiteX1" fmla="*/ 712519 w 4310743"/>
                  <a:gd name="connsiteY1" fmla="*/ 15833 h 372093"/>
                  <a:gd name="connsiteX2" fmla="*/ 1425039 w 4310743"/>
                  <a:gd name="connsiteY2" fmla="*/ 336467 h 372093"/>
                  <a:gd name="connsiteX3" fmla="*/ 2149434 w 4310743"/>
                  <a:gd name="connsiteY3" fmla="*/ 3958 h 372093"/>
                  <a:gd name="connsiteX4" fmla="*/ 2873828 w 4310743"/>
                  <a:gd name="connsiteY4" fmla="*/ 348342 h 372093"/>
                  <a:gd name="connsiteX5" fmla="*/ 3574473 w 4310743"/>
                  <a:gd name="connsiteY5" fmla="*/ 3958 h 372093"/>
                  <a:gd name="connsiteX6" fmla="*/ 4310743 w 4310743"/>
                  <a:gd name="connsiteY6" fmla="*/ 372093 h 372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0743" h="372093">
                    <a:moveTo>
                      <a:pt x="0" y="372093"/>
                    </a:moveTo>
                    <a:cubicBezTo>
                      <a:pt x="237506" y="196932"/>
                      <a:pt x="475013" y="21771"/>
                      <a:pt x="712519" y="15833"/>
                    </a:cubicBezTo>
                    <a:cubicBezTo>
                      <a:pt x="950025" y="9895"/>
                      <a:pt x="1185553" y="338446"/>
                      <a:pt x="1425039" y="336467"/>
                    </a:cubicBezTo>
                    <a:cubicBezTo>
                      <a:pt x="1664525" y="334488"/>
                      <a:pt x="1907969" y="1979"/>
                      <a:pt x="2149434" y="3958"/>
                    </a:cubicBezTo>
                    <a:cubicBezTo>
                      <a:pt x="2390899" y="5937"/>
                      <a:pt x="2636322" y="348342"/>
                      <a:pt x="2873828" y="348342"/>
                    </a:cubicBezTo>
                    <a:cubicBezTo>
                      <a:pt x="3111334" y="348342"/>
                      <a:pt x="3334987" y="0"/>
                      <a:pt x="3574473" y="3958"/>
                    </a:cubicBezTo>
                    <a:cubicBezTo>
                      <a:pt x="3813959" y="7916"/>
                      <a:pt x="4062351" y="190004"/>
                      <a:pt x="4310743" y="372093"/>
                    </a:cubicBezTo>
                  </a:path>
                </a:pathLst>
              </a:cu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sp>
            <p:nvSpPr>
              <p:cNvPr id="628" name="フリーフォーム 627"/>
              <p:cNvSpPr/>
              <p:nvPr/>
            </p:nvSpPr>
            <p:spPr>
              <a:xfrm rot="10800000">
                <a:off x="251520" y="5679250"/>
                <a:ext cx="4107330" cy="372093"/>
              </a:xfrm>
              <a:custGeom>
                <a:avLst/>
                <a:gdLst>
                  <a:gd name="connsiteX0" fmla="*/ 0 w 4310743"/>
                  <a:gd name="connsiteY0" fmla="*/ 372093 h 372093"/>
                  <a:gd name="connsiteX1" fmla="*/ 712519 w 4310743"/>
                  <a:gd name="connsiteY1" fmla="*/ 15833 h 372093"/>
                  <a:gd name="connsiteX2" fmla="*/ 1425039 w 4310743"/>
                  <a:gd name="connsiteY2" fmla="*/ 336467 h 372093"/>
                  <a:gd name="connsiteX3" fmla="*/ 2149434 w 4310743"/>
                  <a:gd name="connsiteY3" fmla="*/ 3958 h 372093"/>
                  <a:gd name="connsiteX4" fmla="*/ 2873828 w 4310743"/>
                  <a:gd name="connsiteY4" fmla="*/ 348342 h 372093"/>
                  <a:gd name="connsiteX5" fmla="*/ 3574473 w 4310743"/>
                  <a:gd name="connsiteY5" fmla="*/ 3958 h 372093"/>
                  <a:gd name="connsiteX6" fmla="*/ 4310743 w 4310743"/>
                  <a:gd name="connsiteY6" fmla="*/ 372093 h 372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0743" h="372093">
                    <a:moveTo>
                      <a:pt x="0" y="372093"/>
                    </a:moveTo>
                    <a:cubicBezTo>
                      <a:pt x="237506" y="196932"/>
                      <a:pt x="475013" y="21771"/>
                      <a:pt x="712519" y="15833"/>
                    </a:cubicBezTo>
                    <a:cubicBezTo>
                      <a:pt x="950025" y="9895"/>
                      <a:pt x="1185553" y="338446"/>
                      <a:pt x="1425039" y="336467"/>
                    </a:cubicBezTo>
                    <a:cubicBezTo>
                      <a:pt x="1664525" y="334488"/>
                      <a:pt x="1907969" y="1979"/>
                      <a:pt x="2149434" y="3958"/>
                    </a:cubicBezTo>
                    <a:cubicBezTo>
                      <a:pt x="2390899" y="5937"/>
                      <a:pt x="2636322" y="348342"/>
                      <a:pt x="2873828" y="348342"/>
                    </a:cubicBezTo>
                    <a:cubicBezTo>
                      <a:pt x="3111334" y="348342"/>
                      <a:pt x="3334987" y="0"/>
                      <a:pt x="3574473" y="3958"/>
                    </a:cubicBezTo>
                    <a:cubicBezTo>
                      <a:pt x="3813959" y="7916"/>
                      <a:pt x="4062351" y="190004"/>
                      <a:pt x="4310743" y="372093"/>
                    </a:cubicBezTo>
                  </a:path>
                </a:pathLst>
              </a:cu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grpSp>
        <p:sp>
          <p:nvSpPr>
            <p:cNvPr id="625" name="正方形/長方形 624"/>
            <p:cNvSpPr/>
            <p:nvPr/>
          </p:nvSpPr>
          <p:spPr>
            <a:xfrm>
              <a:off x="411864" y="3094219"/>
              <a:ext cx="1104951" cy="291886"/>
            </a:xfrm>
            <a:prstGeom prst="rect">
              <a:avLst/>
            </a:prstGeom>
            <a:solidFill>
              <a:schemeClr val="accent6">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26" name="テキスト ボックス 625"/>
            <p:cNvSpPr txBox="1"/>
            <p:nvPr/>
          </p:nvSpPr>
          <p:spPr>
            <a:xfrm>
              <a:off x="357874" y="3050400"/>
              <a:ext cx="1241028" cy="368438"/>
            </a:xfrm>
            <a:prstGeom prst="rect">
              <a:avLst/>
            </a:prstGeom>
            <a:noFill/>
          </p:spPr>
          <p:txBody>
            <a:bodyPr wrap="square" rtlCol="0">
              <a:spAutoFit/>
            </a:bodyPr>
            <a:lstStyle/>
            <a:p>
              <a:r>
                <a:rPr lang="en-US" altLang="ja-JP" sz="1200" b="1" dirty="0" smtClean="0">
                  <a:latin typeface="Arial" pitchFamily="34" charset="0"/>
                  <a:cs typeface="Arial" pitchFamily="34" charset="0"/>
                </a:rPr>
                <a:t>Promoter</a:t>
              </a:r>
              <a:endParaRPr kumimoji="1" lang="ja-JP" altLang="en-US" sz="1200" b="1" dirty="0">
                <a:latin typeface="Arial" pitchFamily="34" charset="0"/>
                <a:cs typeface="Arial" pitchFamily="34" charset="0"/>
              </a:endParaRPr>
            </a:p>
          </p:txBody>
        </p:sp>
      </p:grpSp>
      <p:grpSp>
        <p:nvGrpSpPr>
          <p:cNvPr id="630" name="グループ化 629"/>
          <p:cNvGrpSpPr/>
          <p:nvPr/>
        </p:nvGrpSpPr>
        <p:grpSpPr>
          <a:xfrm rot="5400000">
            <a:off x="5764976" y="3045872"/>
            <a:ext cx="295649" cy="227422"/>
            <a:chOff x="2664750" y="2868384"/>
            <a:chExt cx="938853" cy="360000"/>
          </a:xfrm>
        </p:grpSpPr>
        <p:sp>
          <p:nvSpPr>
            <p:cNvPr id="631" name="右矢印 630"/>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632" name="正方形/長方形 631"/>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33" name="正方形/長方形 632"/>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34" name="正方形/長方形 633"/>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grpSp>
        <p:nvGrpSpPr>
          <p:cNvPr id="635" name="グループ化 634"/>
          <p:cNvGrpSpPr/>
          <p:nvPr/>
        </p:nvGrpSpPr>
        <p:grpSpPr>
          <a:xfrm rot="7874751">
            <a:off x="3168228" y="2583690"/>
            <a:ext cx="362499" cy="300983"/>
            <a:chOff x="2673739" y="2872675"/>
            <a:chExt cx="938853" cy="360000"/>
          </a:xfrm>
        </p:grpSpPr>
        <p:sp>
          <p:nvSpPr>
            <p:cNvPr id="636" name="右矢印 635"/>
            <p:cNvSpPr/>
            <p:nvPr/>
          </p:nvSpPr>
          <p:spPr>
            <a:xfrm>
              <a:off x="2673739" y="2872675"/>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637" name="正方形/長方形 636"/>
            <p:cNvSpPr/>
            <p:nvPr/>
          </p:nvSpPr>
          <p:spPr>
            <a:xfrm>
              <a:off x="2692013" y="2933246"/>
              <a:ext cx="33422" cy="23403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38" name="正方形/長方形 637"/>
            <p:cNvSpPr/>
            <p:nvPr/>
          </p:nvSpPr>
          <p:spPr>
            <a:xfrm>
              <a:off x="2784365" y="2909527"/>
              <a:ext cx="42386" cy="26647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39" name="正方形/長方形 638"/>
            <p:cNvSpPr/>
            <p:nvPr/>
          </p:nvSpPr>
          <p:spPr>
            <a:xfrm>
              <a:off x="2896866" y="2897180"/>
              <a:ext cx="62244" cy="29891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grpSp>
        <p:nvGrpSpPr>
          <p:cNvPr id="640" name="グループ化 639"/>
          <p:cNvGrpSpPr/>
          <p:nvPr/>
        </p:nvGrpSpPr>
        <p:grpSpPr>
          <a:xfrm rot="5400000">
            <a:off x="5775573" y="3608725"/>
            <a:ext cx="295649" cy="227422"/>
            <a:chOff x="2664750" y="2868384"/>
            <a:chExt cx="938853" cy="360000"/>
          </a:xfrm>
        </p:grpSpPr>
        <p:sp>
          <p:nvSpPr>
            <p:cNvPr id="641" name="右矢印 640"/>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642" name="正方形/長方形 641"/>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43" name="正方形/長方形 642"/>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44" name="正方形/長方形 643"/>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sp>
        <p:nvSpPr>
          <p:cNvPr id="645" name="右矢印 644"/>
          <p:cNvSpPr/>
          <p:nvPr/>
        </p:nvSpPr>
        <p:spPr>
          <a:xfrm rot="7311188">
            <a:off x="5552124" y="4366786"/>
            <a:ext cx="532020" cy="28431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650" name="テキスト ボックス 649"/>
          <p:cNvSpPr txBox="1"/>
          <p:nvPr/>
        </p:nvSpPr>
        <p:spPr>
          <a:xfrm>
            <a:off x="1570723" y="761132"/>
            <a:ext cx="3292528" cy="338554"/>
          </a:xfrm>
          <a:prstGeom prst="rect">
            <a:avLst/>
          </a:prstGeom>
          <a:noFill/>
        </p:spPr>
        <p:txBody>
          <a:bodyPr wrap="square" rtlCol="0">
            <a:spAutoFit/>
          </a:bodyPr>
          <a:lstStyle/>
          <a:p>
            <a:r>
              <a:rPr kumimoji="1" lang="en-US" altLang="ja-JP" sz="1600" b="1" dirty="0" err="1" smtClean="0">
                <a:latin typeface="Arial" pitchFamily="34" charset="0"/>
                <a:cs typeface="Arial" pitchFamily="34" charset="0"/>
              </a:rPr>
              <a:t>Autocrine</a:t>
            </a:r>
            <a:r>
              <a:rPr kumimoji="1" lang="en-US" altLang="ja-JP" sz="1600" b="1" dirty="0" smtClean="0">
                <a:latin typeface="Arial" pitchFamily="34" charset="0"/>
                <a:cs typeface="Arial" pitchFamily="34" charset="0"/>
              </a:rPr>
              <a:t>/</a:t>
            </a:r>
            <a:r>
              <a:rPr lang="en-US" altLang="ja-JP" sz="1600" b="1" dirty="0" smtClean="0">
                <a:latin typeface="Arial" pitchFamily="34" charset="0"/>
                <a:cs typeface="Arial" pitchFamily="34" charset="0"/>
              </a:rPr>
              <a:t>Paracrine </a:t>
            </a:r>
            <a:endParaRPr kumimoji="1" lang="ja-JP" altLang="en-US" sz="1600" b="1" dirty="0">
              <a:latin typeface="Arial" pitchFamily="34" charset="0"/>
              <a:cs typeface="Arial" pitchFamily="34" charset="0"/>
            </a:endParaRPr>
          </a:p>
        </p:txBody>
      </p:sp>
      <p:grpSp>
        <p:nvGrpSpPr>
          <p:cNvPr id="651" name="グループ化 650"/>
          <p:cNvGrpSpPr/>
          <p:nvPr/>
        </p:nvGrpSpPr>
        <p:grpSpPr>
          <a:xfrm>
            <a:off x="1318074" y="1173430"/>
            <a:ext cx="601182" cy="761153"/>
            <a:chOff x="1736685" y="200516"/>
            <a:chExt cx="914400" cy="1608304"/>
          </a:xfrm>
          <a:solidFill>
            <a:schemeClr val="bg2">
              <a:lumMod val="75000"/>
            </a:schemeClr>
          </a:solidFill>
        </p:grpSpPr>
        <p:sp>
          <p:nvSpPr>
            <p:cNvPr id="652" name="正方形/長方形 651"/>
            <p:cNvSpPr/>
            <p:nvPr/>
          </p:nvSpPr>
          <p:spPr>
            <a:xfrm>
              <a:off x="2105645" y="850018"/>
              <a:ext cx="171100" cy="958802"/>
            </a:xfrm>
            <a:prstGeom prst="rect">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53" name="アーチ 652"/>
            <p:cNvSpPr/>
            <p:nvPr/>
          </p:nvSpPr>
          <p:spPr>
            <a:xfrm rot="10800000">
              <a:off x="1736685" y="200516"/>
              <a:ext cx="914400" cy="717988"/>
            </a:xfrm>
            <a:prstGeom prst="blockArc">
              <a:avLst>
                <a:gd name="adj1" fmla="val 10800000"/>
                <a:gd name="adj2" fmla="val 2754"/>
                <a:gd name="adj3" fmla="val 13547"/>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endParaRPr>
            </a:p>
          </p:txBody>
        </p:sp>
      </p:grpSp>
      <p:grpSp>
        <p:nvGrpSpPr>
          <p:cNvPr id="654" name="グループ化 653"/>
          <p:cNvGrpSpPr/>
          <p:nvPr/>
        </p:nvGrpSpPr>
        <p:grpSpPr>
          <a:xfrm>
            <a:off x="6003259" y="3789977"/>
            <a:ext cx="518091" cy="426464"/>
            <a:chOff x="5025930" y="4452500"/>
            <a:chExt cx="820114" cy="675075"/>
          </a:xfrm>
          <a:solidFill>
            <a:schemeClr val="accent4">
              <a:lumMod val="40000"/>
              <a:lumOff val="60000"/>
            </a:schemeClr>
          </a:solidFill>
        </p:grpSpPr>
        <p:sp>
          <p:nvSpPr>
            <p:cNvPr id="655" name="円/楕円 654"/>
            <p:cNvSpPr/>
            <p:nvPr/>
          </p:nvSpPr>
          <p:spPr>
            <a:xfrm>
              <a:off x="5112060" y="4452500"/>
              <a:ext cx="676183" cy="675075"/>
            </a:xfrm>
            <a:prstGeom prst="ellipse">
              <a:avLst/>
            </a:prstGeom>
            <a:grp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56" name="テキスト ボックス 655"/>
            <p:cNvSpPr txBox="1"/>
            <p:nvPr/>
          </p:nvSpPr>
          <p:spPr>
            <a:xfrm>
              <a:off x="5025930" y="4576628"/>
              <a:ext cx="820114" cy="438478"/>
            </a:xfrm>
            <a:prstGeom prst="rect">
              <a:avLst/>
            </a:prstGeom>
            <a:noFill/>
            <a:ln>
              <a:noFill/>
            </a:ln>
          </p:spPr>
          <p:txBody>
            <a:bodyPr wrap="none" rtlCol="0">
              <a:spAutoFit/>
            </a:bodyPr>
            <a:lstStyle/>
            <a:p>
              <a:r>
                <a:rPr lang="en-US" altLang="ja-JP" sz="1200" b="1" dirty="0" smtClean="0">
                  <a:latin typeface="Arial" pitchFamily="34" charset="0"/>
                  <a:cs typeface="Arial" pitchFamily="34" charset="0"/>
                </a:rPr>
                <a:t>IRF3</a:t>
              </a:r>
              <a:endParaRPr kumimoji="1" lang="ja-JP" altLang="en-US" sz="1200" b="1" dirty="0">
                <a:latin typeface="Arial" pitchFamily="34" charset="0"/>
                <a:cs typeface="Arial" pitchFamily="34" charset="0"/>
              </a:endParaRPr>
            </a:p>
          </p:txBody>
        </p:sp>
      </p:grpSp>
      <p:cxnSp>
        <p:nvCxnSpPr>
          <p:cNvPr id="657" name="直線矢印コネクタ 656"/>
          <p:cNvCxnSpPr/>
          <p:nvPr/>
        </p:nvCxnSpPr>
        <p:spPr>
          <a:xfrm>
            <a:off x="5781256" y="4020777"/>
            <a:ext cx="263090"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8" name="円/楕円 657"/>
          <p:cNvSpPr/>
          <p:nvPr/>
        </p:nvSpPr>
        <p:spPr>
          <a:xfrm>
            <a:off x="6343378" y="3768053"/>
            <a:ext cx="177057" cy="171885"/>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sp>
        <p:nvSpPr>
          <p:cNvPr id="659" name="テキスト ボックス 658"/>
          <p:cNvSpPr txBox="1"/>
          <p:nvPr/>
        </p:nvSpPr>
        <p:spPr>
          <a:xfrm>
            <a:off x="2813200" y="3304838"/>
            <a:ext cx="534121" cy="276999"/>
          </a:xfrm>
          <a:prstGeom prst="rect">
            <a:avLst/>
          </a:prstGeom>
          <a:noFill/>
          <a:ln>
            <a:noFill/>
          </a:ln>
        </p:spPr>
        <p:txBody>
          <a:bodyPr wrap="none" rtlCol="0">
            <a:spAutoFit/>
          </a:bodyPr>
          <a:lstStyle/>
          <a:p>
            <a:r>
              <a:rPr lang="en-US" altLang="ja-JP" sz="1200" b="1" dirty="0" err="1" smtClean="0">
                <a:latin typeface="Arial" pitchFamily="34" charset="0"/>
                <a:cs typeface="Arial" pitchFamily="34" charset="0"/>
              </a:rPr>
              <a:t>RelA</a:t>
            </a:r>
            <a:endParaRPr kumimoji="1" lang="ja-JP" altLang="en-US" sz="1200" b="1" dirty="0">
              <a:latin typeface="Arial" pitchFamily="34" charset="0"/>
              <a:cs typeface="Arial" pitchFamily="34" charset="0"/>
            </a:endParaRPr>
          </a:p>
        </p:txBody>
      </p:sp>
      <p:sp>
        <p:nvSpPr>
          <p:cNvPr id="660" name="テキスト ボックス 659"/>
          <p:cNvSpPr txBox="1"/>
          <p:nvPr/>
        </p:nvSpPr>
        <p:spPr>
          <a:xfrm>
            <a:off x="3180179" y="3292033"/>
            <a:ext cx="449163" cy="276999"/>
          </a:xfrm>
          <a:prstGeom prst="rect">
            <a:avLst/>
          </a:prstGeom>
          <a:noFill/>
          <a:ln>
            <a:noFill/>
          </a:ln>
        </p:spPr>
        <p:txBody>
          <a:bodyPr wrap="none" rtlCol="0">
            <a:spAutoFit/>
          </a:bodyPr>
          <a:lstStyle/>
          <a:p>
            <a:r>
              <a:rPr lang="en-US" altLang="ja-JP" sz="1200" b="1" dirty="0" smtClean="0">
                <a:latin typeface="Arial" pitchFamily="34" charset="0"/>
                <a:cs typeface="Arial" pitchFamily="34" charset="0"/>
              </a:rPr>
              <a:t>p50</a:t>
            </a:r>
            <a:endParaRPr kumimoji="1" lang="ja-JP" altLang="en-US" sz="1200" b="1" dirty="0">
              <a:latin typeface="Arial" pitchFamily="34" charset="0"/>
              <a:cs typeface="Arial" pitchFamily="34" charset="0"/>
            </a:endParaRPr>
          </a:p>
        </p:txBody>
      </p:sp>
      <p:sp>
        <p:nvSpPr>
          <p:cNvPr id="661" name="円/楕円 660"/>
          <p:cNvSpPr/>
          <p:nvPr/>
        </p:nvSpPr>
        <p:spPr>
          <a:xfrm>
            <a:off x="5339970" y="4951789"/>
            <a:ext cx="489260" cy="310519"/>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62" name="テキスト ボックス 661"/>
          <p:cNvSpPr txBox="1"/>
          <p:nvPr/>
        </p:nvSpPr>
        <p:spPr>
          <a:xfrm>
            <a:off x="5322826" y="4975294"/>
            <a:ext cx="518091" cy="276999"/>
          </a:xfrm>
          <a:prstGeom prst="rect">
            <a:avLst/>
          </a:prstGeom>
          <a:noFill/>
        </p:spPr>
        <p:txBody>
          <a:bodyPr wrap="none" rtlCol="0">
            <a:spAutoFit/>
          </a:bodyPr>
          <a:lstStyle/>
          <a:p>
            <a:r>
              <a:rPr lang="en-US" altLang="ja-JP" sz="1200" b="1" dirty="0" smtClean="0">
                <a:latin typeface="Arial" pitchFamily="34" charset="0"/>
                <a:cs typeface="Arial" pitchFamily="34" charset="0"/>
              </a:rPr>
              <a:t>IRF3</a:t>
            </a:r>
            <a:endParaRPr kumimoji="1" lang="ja-JP" altLang="en-US" sz="1200" b="1" dirty="0">
              <a:latin typeface="Arial" pitchFamily="34" charset="0"/>
              <a:cs typeface="Arial" pitchFamily="34" charset="0"/>
            </a:endParaRPr>
          </a:p>
        </p:txBody>
      </p:sp>
      <p:grpSp>
        <p:nvGrpSpPr>
          <p:cNvPr id="663" name="グループ化 662"/>
          <p:cNvGrpSpPr/>
          <p:nvPr/>
        </p:nvGrpSpPr>
        <p:grpSpPr>
          <a:xfrm>
            <a:off x="5293201" y="5263578"/>
            <a:ext cx="1293375" cy="137082"/>
            <a:chOff x="251520" y="5679250"/>
            <a:chExt cx="4117068" cy="388434"/>
          </a:xfrm>
        </p:grpSpPr>
        <p:sp>
          <p:nvSpPr>
            <p:cNvPr id="664" name="フリーフォーム 663"/>
            <p:cNvSpPr/>
            <p:nvPr/>
          </p:nvSpPr>
          <p:spPr>
            <a:xfrm>
              <a:off x="261258" y="5695591"/>
              <a:ext cx="4107330" cy="372093"/>
            </a:xfrm>
            <a:custGeom>
              <a:avLst/>
              <a:gdLst>
                <a:gd name="connsiteX0" fmla="*/ 0 w 4310743"/>
                <a:gd name="connsiteY0" fmla="*/ 372093 h 372093"/>
                <a:gd name="connsiteX1" fmla="*/ 712519 w 4310743"/>
                <a:gd name="connsiteY1" fmla="*/ 15833 h 372093"/>
                <a:gd name="connsiteX2" fmla="*/ 1425039 w 4310743"/>
                <a:gd name="connsiteY2" fmla="*/ 336467 h 372093"/>
                <a:gd name="connsiteX3" fmla="*/ 2149434 w 4310743"/>
                <a:gd name="connsiteY3" fmla="*/ 3958 h 372093"/>
                <a:gd name="connsiteX4" fmla="*/ 2873828 w 4310743"/>
                <a:gd name="connsiteY4" fmla="*/ 348342 h 372093"/>
                <a:gd name="connsiteX5" fmla="*/ 3574473 w 4310743"/>
                <a:gd name="connsiteY5" fmla="*/ 3958 h 372093"/>
                <a:gd name="connsiteX6" fmla="*/ 4310743 w 4310743"/>
                <a:gd name="connsiteY6" fmla="*/ 372093 h 372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0743" h="372093">
                  <a:moveTo>
                    <a:pt x="0" y="372093"/>
                  </a:moveTo>
                  <a:cubicBezTo>
                    <a:pt x="237506" y="196932"/>
                    <a:pt x="475013" y="21771"/>
                    <a:pt x="712519" y="15833"/>
                  </a:cubicBezTo>
                  <a:cubicBezTo>
                    <a:pt x="950025" y="9895"/>
                    <a:pt x="1185553" y="338446"/>
                    <a:pt x="1425039" y="336467"/>
                  </a:cubicBezTo>
                  <a:cubicBezTo>
                    <a:pt x="1664525" y="334488"/>
                    <a:pt x="1907969" y="1979"/>
                    <a:pt x="2149434" y="3958"/>
                  </a:cubicBezTo>
                  <a:cubicBezTo>
                    <a:pt x="2390899" y="5937"/>
                    <a:pt x="2636322" y="348342"/>
                    <a:pt x="2873828" y="348342"/>
                  </a:cubicBezTo>
                  <a:cubicBezTo>
                    <a:pt x="3111334" y="348342"/>
                    <a:pt x="3334987" y="0"/>
                    <a:pt x="3574473" y="3958"/>
                  </a:cubicBezTo>
                  <a:cubicBezTo>
                    <a:pt x="3813959" y="7916"/>
                    <a:pt x="4062351" y="190004"/>
                    <a:pt x="4310743" y="372093"/>
                  </a:cubicBezTo>
                </a:path>
              </a:pathLst>
            </a:cu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sp>
          <p:nvSpPr>
            <p:cNvPr id="665" name="フリーフォーム 664"/>
            <p:cNvSpPr/>
            <p:nvPr/>
          </p:nvSpPr>
          <p:spPr>
            <a:xfrm rot="10800000">
              <a:off x="251520" y="5679250"/>
              <a:ext cx="4107330" cy="372093"/>
            </a:xfrm>
            <a:custGeom>
              <a:avLst/>
              <a:gdLst>
                <a:gd name="connsiteX0" fmla="*/ 0 w 4310743"/>
                <a:gd name="connsiteY0" fmla="*/ 372093 h 372093"/>
                <a:gd name="connsiteX1" fmla="*/ 712519 w 4310743"/>
                <a:gd name="connsiteY1" fmla="*/ 15833 h 372093"/>
                <a:gd name="connsiteX2" fmla="*/ 1425039 w 4310743"/>
                <a:gd name="connsiteY2" fmla="*/ 336467 h 372093"/>
                <a:gd name="connsiteX3" fmla="*/ 2149434 w 4310743"/>
                <a:gd name="connsiteY3" fmla="*/ 3958 h 372093"/>
                <a:gd name="connsiteX4" fmla="*/ 2873828 w 4310743"/>
                <a:gd name="connsiteY4" fmla="*/ 348342 h 372093"/>
                <a:gd name="connsiteX5" fmla="*/ 3574473 w 4310743"/>
                <a:gd name="connsiteY5" fmla="*/ 3958 h 372093"/>
                <a:gd name="connsiteX6" fmla="*/ 4310743 w 4310743"/>
                <a:gd name="connsiteY6" fmla="*/ 372093 h 372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0743" h="372093">
                  <a:moveTo>
                    <a:pt x="0" y="372093"/>
                  </a:moveTo>
                  <a:cubicBezTo>
                    <a:pt x="237506" y="196932"/>
                    <a:pt x="475013" y="21771"/>
                    <a:pt x="712519" y="15833"/>
                  </a:cubicBezTo>
                  <a:cubicBezTo>
                    <a:pt x="950025" y="9895"/>
                    <a:pt x="1185553" y="338446"/>
                    <a:pt x="1425039" y="336467"/>
                  </a:cubicBezTo>
                  <a:cubicBezTo>
                    <a:pt x="1664525" y="334488"/>
                    <a:pt x="1907969" y="1979"/>
                    <a:pt x="2149434" y="3958"/>
                  </a:cubicBezTo>
                  <a:cubicBezTo>
                    <a:pt x="2390899" y="5937"/>
                    <a:pt x="2636322" y="348342"/>
                    <a:pt x="2873828" y="348342"/>
                  </a:cubicBezTo>
                  <a:cubicBezTo>
                    <a:pt x="3111334" y="348342"/>
                    <a:pt x="3334987" y="0"/>
                    <a:pt x="3574473" y="3958"/>
                  </a:cubicBezTo>
                  <a:cubicBezTo>
                    <a:pt x="3813959" y="7916"/>
                    <a:pt x="4062351" y="190004"/>
                    <a:pt x="4310743" y="372093"/>
                  </a:cubicBezTo>
                </a:path>
              </a:pathLst>
            </a:cu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grpSp>
      <p:sp>
        <p:nvSpPr>
          <p:cNvPr id="666" name="円/楕円 665"/>
          <p:cNvSpPr/>
          <p:nvPr/>
        </p:nvSpPr>
        <p:spPr>
          <a:xfrm>
            <a:off x="5644025" y="4867443"/>
            <a:ext cx="177057" cy="171885"/>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sp>
        <p:nvSpPr>
          <p:cNvPr id="667" name="屈折矢印 666"/>
          <p:cNvSpPr/>
          <p:nvPr/>
        </p:nvSpPr>
        <p:spPr>
          <a:xfrm rot="16200000" flipV="1">
            <a:off x="6098911" y="4820514"/>
            <a:ext cx="230265" cy="698664"/>
          </a:xfrm>
          <a:prstGeom prst="bentUpArrow">
            <a:avLst>
              <a:gd name="adj1" fmla="val 13916"/>
              <a:gd name="adj2" fmla="val 25000"/>
              <a:gd name="adj3" fmla="val 25000"/>
            </a:avLst>
          </a:prstGeom>
          <a:solidFill>
            <a:srgbClr val="FF696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68" name="正方形/長方形 667"/>
          <p:cNvSpPr/>
          <p:nvPr/>
        </p:nvSpPr>
        <p:spPr>
          <a:xfrm>
            <a:off x="6004372" y="5778044"/>
            <a:ext cx="481545" cy="205327"/>
          </a:xfrm>
          <a:prstGeom prst="rect">
            <a:avLst/>
          </a:prstGeom>
          <a:solidFill>
            <a:srgbClr val="D7E4BD"/>
          </a:soli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rgbClr val="000000"/>
              </a:solidFill>
            </a:endParaRPr>
          </a:p>
        </p:txBody>
      </p:sp>
      <p:sp>
        <p:nvSpPr>
          <p:cNvPr id="669" name="テキスト ボックス 668"/>
          <p:cNvSpPr txBox="1"/>
          <p:nvPr/>
        </p:nvSpPr>
        <p:spPr>
          <a:xfrm>
            <a:off x="5958018" y="5735984"/>
            <a:ext cx="579005" cy="276999"/>
          </a:xfrm>
          <a:prstGeom prst="rect">
            <a:avLst/>
          </a:prstGeom>
          <a:noFill/>
          <a:ln>
            <a:noFill/>
          </a:ln>
        </p:spPr>
        <p:txBody>
          <a:bodyPr wrap="none" rtlCol="0">
            <a:spAutoFit/>
          </a:bodyPr>
          <a:lstStyle/>
          <a:p>
            <a:r>
              <a:rPr kumimoji="1" lang="en-US" altLang="ja-JP" sz="1200" b="1" dirty="0" smtClean="0">
                <a:latin typeface="Arial" pitchFamily="34" charset="0"/>
                <a:cs typeface="Arial" pitchFamily="34" charset="0"/>
              </a:rPr>
              <a:t>IFN-</a:t>
            </a:r>
            <a:r>
              <a:rPr kumimoji="1" lang="el-GR" altLang="ja-JP" sz="1200" b="1" dirty="0" smtClean="0">
                <a:latin typeface="Arial" pitchFamily="34" charset="0"/>
                <a:cs typeface="Arial" pitchFamily="34" charset="0"/>
              </a:rPr>
              <a:t>β</a:t>
            </a:r>
            <a:endParaRPr kumimoji="1" lang="ja-JP" altLang="en-US" sz="1200" b="1" dirty="0">
              <a:latin typeface="Arial" pitchFamily="34" charset="0"/>
              <a:cs typeface="Arial" pitchFamily="34" charset="0"/>
            </a:endParaRPr>
          </a:p>
        </p:txBody>
      </p:sp>
      <p:sp>
        <p:nvSpPr>
          <p:cNvPr id="670" name="フリーフォーム 669"/>
          <p:cNvSpPr/>
          <p:nvPr/>
        </p:nvSpPr>
        <p:spPr>
          <a:xfrm>
            <a:off x="5259454" y="4483298"/>
            <a:ext cx="3024288" cy="277126"/>
          </a:xfrm>
          <a:custGeom>
            <a:avLst/>
            <a:gdLst>
              <a:gd name="connsiteX0" fmla="*/ 0 w 8611738"/>
              <a:gd name="connsiteY0" fmla="*/ 725606 h 739254"/>
              <a:gd name="connsiteX1" fmla="*/ 4244454 w 8611738"/>
              <a:gd name="connsiteY1" fmla="*/ 2275 h 739254"/>
              <a:gd name="connsiteX2" fmla="*/ 8611738 w 8611738"/>
              <a:gd name="connsiteY2" fmla="*/ 739254 h 739254"/>
            </a:gdLst>
            <a:ahLst/>
            <a:cxnLst>
              <a:cxn ang="0">
                <a:pos x="connsiteX0" y="connsiteY0"/>
              </a:cxn>
              <a:cxn ang="0">
                <a:pos x="connsiteX1" y="connsiteY1"/>
              </a:cxn>
              <a:cxn ang="0">
                <a:pos x="connsiteX2" y="connsiteY2"/>
              </a:cxn>
            </a:cxnLst>
            <a:rect l="l" t="t" r="r" b="b"/>
            <a:pathLst>
              <a:path w="8611738" h="739254">
                <a:moveTo>
                  <a:pt x="0" y="725606"/>
                </a:moveTo>
                <a:cubicBezTo>
                  <a:pt x="1404582" y="362803"/>
                  <a:pt x="2809164" y="0"/>
                  <a:pt x="4244454" y="2275"/>
                </a:cubicBezTo>
                <a:cubicBezTo>
                  <a:pt x="5679744" y="4550"/>
                  <a:pt x="7145741" y="371902"/>
                  <a:pt x="8611738" y="739254"/>
                </a:cubicBezTo>
              </a:path>
            </a:pathLst>
          </a:custGeom>
          <a:ln w="63500" cmpd="dbl">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sp>
        <p:nvSpPr>
          <p:cNvPr id="671" name="テキスト ボックス 670"/>
          <p:cNvSpPr txBox="1"/>
          <p:nvPr/>
        </p:nvSpPr>
        <p:spPr>
          <a:xfrm>
            <a:off x="529373" y="5407988"/>
            <a:ext cx="1149673" cy="276999"/>
          </a:xfrm>
          <a:prstGeom prst="rect">
            <a:avLst/>
          </a:prstGeom>
          <a:noFill/>
        </p:spPr>
        <p:txBody>
          <a:bodyPr wrap="none" rtlCol="0">
            <a:spAutoFit/>
          </a:bodyPr>
          <a:lstStyle/>
          <a:p>
            <a:r>
              <a:rPr lang="en-US" altLang="ja-JP" sz="1200" b="1" dirty="0" smtClean="0">
                <a:latin typeface="Arial" pitchFamily="34" charset="0"/>
                <a:cs typeface="Arial" pitchFamily="34" charset="0"/>
              </a:rPr>
              <a:t>Plasmid DNA</a:t>
            </a:r>
            <a:endParaRPr kumimoji="1" lang="ja-JP" altLang="en-US" sz="1200" b="1" dirty="0">
              <a:latin typeface="Arial" pitchFamily="34" charset="0"/>
              <a:cs typeface="Arial" pitchFamily="34" charset="0"/>
            </a:endParaRPr>
          </a:p>
        </p:txBody>
      </p:sp>
      <p:grpSp>
        <p:nvGrpSpPr>
          <p:cNvPr id="672" name="グループ化 671"/>
          <p:cNvGrpSpPr/>
          <p:nvPr/>
        </p:nvGrpSpPr>
        <p:grpSpPr>
          <a:xfrm rot="5400000">
            <a:off x="6109259" y="5487235"/>
            <a:ext cx="295649" cy="227422"/>
            <a:chOff x="2664750" y="2868384"/>
            <a:chExt cx="938853" cy="360000"/>
          </a:xfrm>
        </p:grpSpPr>
        <p:sp>
          <p:nvSpPr>
            <p:cNvPr id="673" name="右矢印 672"/>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674" name="正方形/長方形 673"/>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75" name="正方形/長方形 674"/>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76" name="正方形/長方形 675"/>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grpSp>
        <p:nvGrpSpPr>
          <p:cNvPr id="677" name="グループ化 676"/>
          <p:cNvGrpSpPr/>
          <p:nvPr/>
        </p:nvGrpSpPr>
        <p:grpSpPr>
          <a:xfrm>
            <a:off x="3710673" y="5213449"/>
            <a:ext cx="1293375" cy="137082"/>
            <a:chOff x="251520" y="5679250"/>
            <a:chExt cx="4117068" cy="388434"/>
          </a:xfrm>
        </p:grpSpPr>
        <p:sp>
          <p:nvSpPr>
            <p:cNvPr id="678" name="フリーフォーム 677"/>
            <p:cNvSpPr/>
            <p:nvPr/>
          </p:nvSpPr>
          <p:spPr>
            <a:xfrm>
              <a:off x="261258" y="5695591"/>
              <a:ext cx="4107330" cy="372093"/>
            </a:xfrm>
            <a:custGeom>
              <a:avLst/>
              <a:gdLst>
                <a:gd name="connsiteX0" fmla="*/ 0 w 4310743"/>
                <a:gd name="connsiteY0" fmla="*/ 372093 h 372093"/>
                <a:gd name="connsiteX1" fmla="*/ 712519 w 4310743"/>
                <a:gd name="connsiteY1" fmla="*/ 15833 h 372093"/>
                <a:gd name="connsiteX2" fmla="*/ 1425039 w 4310743"/>
                <a:gd name="connsiteY2" fmla="*/ 336467 h 372093"/>
                <a:gd name="connsiteX3" fmla="*/ 2149434 w 4310743"/>
                <a:gd name="connsiteY3" fmla="*/ 3958 h 372093"/>
                <a:gd name="connsiteX4" fmla="*/ 2873828 w 4310743"/>
                <a:gd name="connsiteY4" fmla="*/ 348342 h 372093"/>
                <a:gd name="connsiteX5" fmla="*/ 3574473 w 4310743"/>
                <a:gd name="connsiteY5" fmla="*/ 3958 h 372093"/>
                <a:gd name="connsiteX6" fmla="*/ 4310743 w 4310743"/>
                <a:gd name="connsiteY6" fmla="*/ 372093 h 372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0743" h="372093">
                  <a:moveTo>
                    <a:pt x="0" y="372093"/>
                  </a:moveTo>
                  <a:cubicBezTo>
                    <a:pt x="237506" y="196932"/>
                    <a:pt x="475013" y="21771"/>
                    <a:pt x="712519" y="15833"/>
                  </a:cubicBezTo>
                  <a:cubicBezTo>
                    <a:pt x="950025" y="9895"/>
                    <a:pt x="1185553" y="338446"/>
                    <a:pt x="1425039" y="336467"/>
                  </a:cubicBezTo>
                  <a:cubicBezTo>
                    <a:pt x="1664525" y="334488"/>
                    <a:pt x="1907969" y="1979"/>
                    <a:pt x="2149434" y="3958"/>
                  </a:cubicBezTo>
                  <a:cubicBezTo>
                    <a:pt x="2390899" y="5937"/>
                    <a:pt x="2636322" y="348342"/>
                    <a:pt x="2873828" y="348342"/>
                  </a:cubicBezTo>
                  <a:cubicBezTo>
                    <a:pt x="3111334" y="348342"/>
                    <a:pt x="3334987" y="0"/>
                    <a:pt x="3574473" y="3958"/>
                  </a:cubicBezTo>
                  <a:cubicBezTo>
                    <a:pt x="3813959" y="7916"/>
                    <a:pt x="4062351" y="190004"/>
                    <a:pt x="4310743" y="372093"/>
                  </a:cubicBezTo>
                </a:path>
              </a:pathLst>
            </a:cu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sp>
          <p:nvSpPr>
            <p:cNvPr id="679" name="フリーフォーム 678"/>
            <p:cNvSpPr/>
            <p:nvPr/>
          </p:nvSpPr>
          <p:spPr>
            <a:xfrm rot="10800000">
              <a:off x="251520" y="5679250"/>
              <a:ext cx="4107330" cy="372093"/>
            </a:xfrm>
            <a:custGeom>
              <a:avLst/>
              <a:gdLst>
                <a:gd name="connsiteX0" fmla="*/ 0 w 4310743"/>
                <a:gd name="connsiteY0" fmla="*/ 372093 h 372093"/>
                <a:gd name="connsiteX1" fmla="*/ 712519 w 4310743"/>
                <a:gd name="connsiteY1" fmla="*/ 15833 h 372093"/>
                <a:gd name="connsiteX2" fmla="*/ 1425039 w 4310743"/>
                <a:gd name="connsiteY2" fmla="*/ 336467 h 372093"/>
                <a:gd name="connsiteX3" fmla="*/ 2149434 w 4310743"/>
                <a:gd name="connsiteY3" fmla="*/ 3958 h 372093"/>
                <a:gd name="connsiteX4" fmla="*/ 2873828 w 4310743"/>
                <a:gd name="connsiteY4" fmla="*/ 348342 h 372093"/>
                <a:gd name="connsiteX5" fmla="*/ 3574473 w 4310743"/>
                <a:gd name="connsiteY5" fmla="*/ 3958 h 372093"/>
                <a:gd name="connsiteX6" fmla="*/ 4310743 w 4310743"/>
                <a:gd name="connsiteY6" fmla="*/ 372093 h 372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0743" h="372093">
                  <a:moveTo>
                    <a:pt x="0" y="372093"/>
                  </a:moveTo>
                  <a:cubicBezTo>
                    <a:pt x="237506" y="196932"/>
                    <a:pt x="475013" y="21771"/>
                    <a:pt x="712519" y="15833"/>
                  </a:cubicBezTo>
                  <a:cubicBezTo>
                    <a:pt x="950025" y="9895"/>
                    <a:pt x="1185553" y="338446"/>
                    <a:pt x="1425039" y="336467"/>
                  </a:cubicBezTo>
                  <a:cubicBezTo>
                    <a:pt x="1664525" y="334488"/>
                    <a:pt x="1907969" y="1979"/>
                    <a:pt x="2149434" y="3958"/>
                  </a:cubicBezTo>
                  <a:cubicBezTo>
                    <a:pt x="2390899" y="5937"/>
                    <a:pt x="2636322" y="348342"/>
                    <a:pt x="2873828" y="348342"/>
                  </a:cubicBezTo>
                  <a:cubicBezTo>
                    <a:pt x="3111334" y="348342"/>
                    <a:pt x="3334987" y="0"/>
                    <a:pt x="3574473" y="3958"/>
                  </a:cubicBezTo>
                  <a:cubicBezTo>
                    <a:pt x="3813959" y="7916"/>
                    <a:pt x="4062351" y="190004"/>
                    <a:pt x="4310743" y="372093"/>
                  </a:cubicBezTo>
                </a:path>
              </a:pathLst>
            </a:cu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grpSp>
      <p:sp>
        <p:nvSpPr>
          <p:cNvPr id="680" name="屈折矢印 679"/>
          <p:cNvSpPr/>
          <p:nvPr/>
        </p:nvSpPr>
        <p:spPr>
          <a:xfrm rot="16200000" flipV="1">
            <a:off x="4493227" y="4751421"/>
            <a:ext cx="230265" cy="698664"/>
          </a:xfrm>
          <a:prstGeom prst="bentUpArrow">
            <a:avLst>
              <a:gd name="adj1" fmla="val 13916"/>
              <a:gd name="adj2" fmla="val 25000"/>
              <a:gd name="adj3" fmla="val 25000"/>
            </a:avLst>
          </a:prstGeom>
          <a:solidFill>
            <a:srgbClr val="FF696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81" name="円/楕円 680"/>
          <p:cNvSpPr/>
          <p:nvPr/>
        </p:nvSpPr>
        <p:spPr>
          <a:xfrm>
            <a:off x="3664340" y="4957110"/>
            <a:ext cx="301775" cy="281023"/>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82" name="円/楕円 681"/>
          <p:cNvSpPr/>
          <p:nvPr/>
        </p:nvSpPr>
        <p:spPr>
          <a:xfrm>
            <a:off x="3950303" y="4957110"/>
            <a:ext cx="301775" cy="281023"/>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83" name="円/楕円 682"/>
          <p:cNvSpPr/>
          <p:nvPr/>
        </p:nvSpPr>
        <p:spPr>
          <a:xfrm>
            <a:off x="2970203" y="3869707"/>
            <a:ext cx="301775" cy="281023"/>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84" name="円/楕円 683"/>
          <p:cNvSpPr/>
          <p:nvPr/>
        </p:nvSpPr>
        <p:spPr>
          <a:xfrm>
            <a:off x="3256167" y="3869707"/>
            <a:ext cx="301775" cy="281023"/>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nvGrpSpPr>
          <p:cNvPr id="685" name="グループ化 684"/>
          <p:cNvGrpSpPr/>
          <p:nvPr/>
        </p:nvGrpSpPr>
        <p:grpSpPr>
          <a:xfrm>
            <a:off x="3638087" y="4959608"/>
            <a:ext cx="638316" cy="276999"/>
            <a:chOff x="5667153" y="2133760"/>
            <a:chExt cx="489319" cy="212341"/>
          </a:xfrm>
        </p:grpSpPr>
        <p:sp>
          <p:nvSpPr>
            <p:cNvPr id="686" name="正方形/長方形 685"/>
            <p:cNvSpPr/>
            <p:nvPr/>
          </p:nvSpPr>
          <p:spPr>
            <a:xfrm>
              <a:off x="5733256" y="2191463"/>
              <a:ext cx="360040" cy="99300"/>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87" name="テキスト ボックス 686"/>
            <p:cNvSpPr txBox="1"/>
            <p:nvPr/>
          </p:nvSpPr>
          <p:spPr>
            <a:xfrm>
              <a:off x="5667153" y="2133760"/>
              <a:ext cx="489319" cy="212341"/>
            </a:xfrm>
            <a:prstGeom prst="rect">
              <a:avLst/>
            </a:prstGeom>
            <a:noFill/>
            <a:ln>
              <a:noFill/>
            </a:ln>
          </p:spPr>
          <p:txBody>
            <a:bodyPr wrap="none" rtlCol="0">
              <a:spAutoFit/>
            </a:bodyPr>
            <a:lstStyle/>
            <a:p>
              <a:r>
                <a:rPr lang="en-US" altLang="ja-JP" sz="1200" b="1" dirty="0" smtClean="0">
                  <a:latin typeface="Arial" pitchFamily="34" charset="0"/>
                  <a:cs typeface="Arial" pitchFamily="34" charset="0"/>
                </a:rPr>
                <a:t>NF-</a:t>
              </a:r>
              <a:r>
                <a:rPr lang="el-GR" altLang="ja-JP" sz="1200" b="1" i="1" dirty="0" smtClean="0">
                  <a:latin typeface="Arial" pitchFamily="34" charset="0"/>
                  <a:cs typeface="Arial" pitchFamily="34" charset="0"/>
                </a:rPr>
                <a:t>κ</a:t>
              </a:r>
              <a:r>
                <a:rPr lang="en-US" altLang="ja-JP" sz="1200" b="1" dirty="0" smtClean="0">
                  <a:latin typeface="Arial" pitchFamily="34" charset="0"/>
                  <a:cs typeface="Arial" pitchFamily="34" charset="0"/>
                </a:rPr>
                <a:t>B</a:t>
              </a:r>
              <a:endParaRPr kumimoji="1" lang="ja-JP" altLang="en-US" sz="1200" b="1" dirty="0">
                <a:latin typeface="Arial" pitchFamily="34" charset="0"/>
                <a:cs typeface="Arial" pitchFamily="34" charset="0"/>
              </a:endParaRPr>
            </a:p>
          </p:txBody>
        </p:sp>
      </p:grpSp>
      <p:grpSp>
        <p:nvGrpSpPr>
          <p:cNvPr id="688" name="グループ化 687"/>
          <p:cNvGrpSpPr/>
          <p:nvPr/>
        </p:nvGrpSpPr>
        <p:grpSpPr>
          <a:xfrm>
            <a:off x="2946387" y="3871973"/>
            <a:ext cx="638316" cy="276999"/>
            <a:chOff x="5667153" y="2131378"/>
            <a:chExt cx="489319" cy="212341"/>
          </a:xfrm>
        </p:grpSpPr>
        <p:sp>
          <p:nvSpPr>
            <p:cNvPr id="689" name="正方形/長方形 688"/>
            <p:cNvSpPr/>
            <p:nvPr/>
          </p:nvSpPr>
          <p:spPr>
            <a:xfrm>
              <a:off x="5733256" y="2191463"/>
              <a:ext cx="360040" cy="99300"/>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90" name="テキスト ボックス 689"/>
            <p:cNvSpPr txBox="1"/>
            <p:nvPr/>
          </p:nvSpPr>
          <p:spPr>
            <a:xfrm>
              <a:off x="5667153" y="2131378"/>
              <a:ext cx="489319" cy="212341"/>
            </a:xfrm>
            <a:prstGeom prst="rect">
              <a:avLst/>
            </a:prstGeom>
            <a:noFill/>
            <a:ln>
              <a:noFill/>
            </a:ln>
          </p:spPr>
          <p:txBody>
            <a:bodyPr wrap="none" rtlCol="0">
              <a:spAutoFit/>
            </a:bodyPr>
            <a:lstStyle/>
            <a:p>
              <a:r>
                <a:rPr lang="en-US" altLang="ja-JP" sz="1200" b="1" dirty="0" smtClean="0">
                  <a:latin typeface="Arial" pitchFamily="34" charset="0"/>
                  <a:cs typeface="Arial" pitchFamily="34" charset="0"/>
                </a:rPr>
                <a:t>NF-</a:t>
              </a:r>
              <a:r>
                <a:rPr lang="el-GR" altLang="ja-JP" sz="1200" b="1" i="1" dirty="0" smtClean="0">
                  <a:latin typeface="Arial" pitchFamily="34" charset="0"/>
                  <a:cs typeface="Arial" pitchFamily="34" charset="0"/>
                </a:rPr>
                <a:t>κ</a:t>
              </a:r>
              <a:r>
                <a:rPr lang="en-US" altLang="ja-JP" sz="1200" b="1" dirty="0" smtClean="0">
                  <a:latin typeface="Arial" pitchFamily="34" charset="0"/>
                  <a:cs typeface="Arial" pitchFamily="34" charset="0"/>
                </a:rPr>
                <a:t>B</a:t>
              </a:r>
              <a:endParaRPr kumimoji="1" lang="ja-JP" altLang="en-US" sz="1200" b="1" dirty="0">
                <a:latin typeface="Arial" pitchFamily="34" charset="0"/>
                <a:cs typeface="Arial" pitchFamily="34" charset="0"/>
              </a:endParaRPr>
            </a:p>
          </p:txBody>
        </p:sp>
      </p:grpSp>
      <p:sp>
        <p:nvSpPr>
          <p:cNvPr id="691" name="右矢印 690"/>
          <p:cNvSpPr/>
          <p:nvPr/>
        </p:nvSpPr>
        <p:spPr>
          <a:xfrm rot="4128842">
            <a:off x="3315232" y="4425410"/>
            <a:ext cx="661009" cy="203568"/>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nvGrpSpPr>
          <p:cNvPr id="692" name="グループ化 691"/>
          <p:cNvGrpSpPr/>
          <p:nvPr/>
        </p:nvGrpSpPr>
        <p:grpSpPr>
          <a:xfrm rot="5400000">
            <a:off x="4460533" y="5442341"/>
            <a:ext cx="295649" cy="227422"/>
            <a:chOff x="2664750" y="2868384"/>
            <a:chExt cx="938853" cy="360000"/>
          </a:xfrm>
        </p:grpSpPr>
        <p:sp>
          <p:nvSpPr>
            <p:cNvPr id="693" name="右矢印 692"/>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694" name="正方形/長方形 693"/>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95" name="正方形/長方形 694"/>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96" name="正方形/長方形 695"/>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sp>
        <p:nvSpPr>
          <p:cNvPr id="697" name="正方形/長方形 696"/>
          <p:cNvSpPr/>
          <p:nvPr/>
        </p:nvSpPr>
        <p:spPr>
          <a:xfrm>
            <a:off x="4372271" y="5713730"/>
            <a:ext cx="481545" cy="205327"/>
          </a:xfrm>
          <a:prstGeom prst="rect">
            <a:avLst/>
          </a:prstGeom>
          <a:solidFill>
            <a:srgbClr val="D7E4BD"/>
          </a:soli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rgbClr val="000000"/>
              </a:solidFill>
            </a:endParaRPr>
          </a:p>
        </p:txBody>
      </p:sp>
      <p:sp>
        <p:nvSpPr>
          <p:cNvPr id="698" name="テキスト ボックス 697"/>
          <p:cNvSpPr txBox="1"/>
          <p:nvPr/>
        </p:nvSpPr>
        <p:spPr>
          <a:xfrm>
            <a:off x="4375082" y="5681195"/>
            <a:ext cx="458779" cy="276999"/>
          </a:xfrm>
          <a:prstGeom prst="rect">
            <a:avLst/>
          </a:prstGeom>
          <a:noFill/>
          <a:ln>
            <a:noFill/>
          </a:ln>
        </p:spPr>
        <p:txBody>
          <a:bodyPr wrap="none" rtlCol="0">
            <a:spAutoFit/>
          </a:bodyPr>
          <a:lstStyle/>
          <a:p>
            <a:r>
              <a:rPr kumimoji="1" lang="en-US" altLang="ja-JP" sz="1200" b="1" dirty="0" smtClean="0">
                <a:latin typeface="Arial" pitchFamily="34" charset="0"/>
                <a:cs typeface="Arial" pitchFamily="34" charset="0"/>
              </a:rPr>
              <a:t>IL-6</a:t>
            </a:r>
            <a:endParaRPr kumimoji="1" lang="ja-JP" altLang="en-US" sz="1200" b="1" dirty="0">
              <a:latin typeface="Arial" pitchFamily="34" charset="0"/>
              <a:cs typeface="Arial" pitchFamily="34" charset="0"/>
            </a:endParaRPr>
          </a:p>
        </p:txBody>
      </p:sp>
      <p:sp>
        <p:nvSpPr>
          <p:cNvPr id="699" name="フリーフォーム 698"/>
          <p:cNvSpPr/>
          <p:nvPr/>
        </p:nvSpPr>
        <p:spPr>
          <a:xfrm>
            <a:off x="339277" y="1724048"/>
            <a:ext cx="4344725" cy="268368"/>
          </a:xfrm>
          <a:custGeom>
            <a:avLst/>
            <a:gdLst>
              <a:gd name="connsiteX0" fmla="*/ 0 w 8611738"/>
              <a:gd name="connsiteY0" fmla="*/ 725606 h 739254"/>
              <a:gd name="connsiteX1" fmla="*/ 4244454 w 8611738"/>
              <a:gd name="connsiteY1" fmla="*/ 2275 h 739254"/>
              <a:gd name="connsiteX2" fmla="*/ 8611738 w 8611738"/>
              <a:gd name="connsiteY2" fmla="*/ 739254 h 739254"/>
            </a:gdLst>
            <a:ahLst/>
            <a:cxnLst>
              <a:cxn ang="0">
                <a:pos x="connsiteX0" y="connsiteY0"/>
              </a:cxn>
              <a:cxn ang="0">
                <a:pos x="connsiteX1" y="connsiteY1"/>
              </a:cxn>
              <a:cxn ang="0">
                <a:pos x="connsiteX2" y="connsiteY2"/>
              </a:cxn>
            </a:cxnLst>
            <a:rect l="l" t="t" r="r" b="b"/>
            <a:pathLst>
              <a:path w="8611738" h="739254">
                <a:moveTo>
                  <a:pt x="0" y="725606"/>
                </a:moveTo>
                <a:cubicBezTo>
                  <a:pt x="1404582" y="362803"/>
                  <a:pt x="2809164" y="0"/>
                  <a:pt x="4244454" y="2275"/>
                </a:cubicBezTo>
                <a:cubicBezTo>
                  <a:pt x="5679744" y="4550"/>
                  <a:pt x="7145741" y="371902"/>
                  <a:pt x="8611738" y="739254"/>
                </a:cubicBezTo>
              </a:path>
            </a:pathLst>
          </a:custGeom>
          <a:ln w="63500" cmpd="dbl">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sp>
        <p:nvSpPr>
          <p:cNvPr id="700" name="フリーフォーム 699"/>
          <p:cNvSpPr/>
          <p:nvPr/>
        </p:nvSpPr>
        <p:spPr>
          <a:xfrm>
            <a:off x="4963874" y="1552077"/>
            <a:ext cx="4000614" cy="422468"/>
          </a:xfrm>
          <a:custGeom>
            <a:avLst/>
            <a:gdLst>
              <a:gd name="connsiteX0" fmla="*/ 0 w 8611738"/>
              <a:gd name="connsiteY0" fmla="*/ 725606 h 739254"/>
              <a:gd name="connsiteX1" fmla="*/ 4244454 w 8611738"/>
              <a:gd name="connsiteY1" fmla="*/ 2275 h 739254"/>
              <a:gd name="connsiteX2" fmla="*/ 8611738 w 8611738"/>
              <a:gd name="connsiteY2" fmla="*/ 739254 h 739254"/>
            </a:gdLst>
            <a:ahLst/>
            <a:cxnLst>
              <a:cxn ang="0">
                <a:pos x="connsiteX0" y="connsiteY0"/>
              </a:cxn>
              <a:cxn ang="0">
                <a:pos x="connsiteX1" y="connsiteY1"/>
              </a:cxn>
              <a:cxn ang="0">
                <a:pos x="connsiteX2" y="connsiteY2"/>
              </a:cxn>
            </a:cxnLst>
            <a:rect l="l" t="t" r="r" b="b"/>
            <a:pathLst>
              <a:path w="8611738" h="739254">
                <a:moveTo>
                  <a:pt x="0" y="725606"/>
                </a:moveTo>
                <a:cubicBezTo>
                  <a:pt x="1404582" y="362803"/>
                  <a:pt x="2809164" y="0"/>
                  <a:pt x="4244454" y="2275"/>
                </a:cubicBezTo>
                <a:cubicBezTo>
                  <a:pt x="5679744" y="4550"/>
                  <a:pt x="7145741" y="371902"/>
                  <a:pt x="8611738" y="739254"/>
                </a:cubicBezTo>
              </a:path>
            </a:pathLst>
          </a:custGeom>
          <a:ln w="63500" cmpd="dbl">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sp>
        <p:nvSpPr>
          <p:cNvPr id="701" name="テキスト ボックス 700"/>
          <p:cNvSpPr txBox="1"/>
          <p:nvPr/>
        </p:nvSpPr>
        <p:spPr>
          <a:xfrm>
            <a:off x="894447" y="3330472"/>
            <a:ext cx="564193" cy="276999"/>
          </a:xfrm>
          <a:prstGeom prst="rect">
            <a:avLst/>
          </a:prstGeom>
          <a:noFill/>
        </p:spPr>
        <p:txBody>
          <a:bodyPr wrap="none" rtlCol="0">
            <a:spAutoFit/>
          </a:bodyPr>
          <a:lstStyle/>
          <a:p>
            <a:r>
              <a:rPr lang="en-US" altLang="ja-JP" sz="1200" b="1" dirty="0" smtClean="0">
                <a:latin typeface="Arial" pitchFamily="34" charset="0"/>
                <a:cs typeface="Arial" pitchFamily="34" charset="0"/>
              </a:rPr>
              <a:t>STAT</a:t>
            </a:r>
            <a:endParaRPr kumimoji="1" lang="ja-JP" altLang="en-US" sz="1200" b="1" dirty="0">
              <a:latin typeface="Arial" pitchFamily="34" charset="0"/>
              <a:cs typeface="Arial" pitchFamily="34" charset="0"/>
            </a:endParaRPr>
          </a:p>
        </p:txBody>
      </p:sp>
      <p:grpSp>
        <p:nvGrpSpPr>
          <p:cNvPr id="702" name="グループ化 701"/>
          <p:cNvGrpSpPr/>
          <p:nvPr/>
        </p:nvGrpSpPr>
        <p:grpSpPr>
          <a:xfrm>
            <a:off x="707749" y="4790645"/>
            <a:ext cx="353652" cy="395469"/>
            <a:chOff x="-1559525" y="3382431"/>
            <a:chExt cx="344420" cy="382732"/>
          </a:xfrm>
        </p:grpSpPr>
        <p:sp>
          <p:nvSpPr>
            <p:cNvPr id="703" name="円/楕円 702"/>
            <p:cNvSpPr/>
            <p:nvPr/>
          </p:nvSpPr>
          <p:spPr>
            <a:xfrm rot="5400000">
              <a:off x="-1670464" y="3501046"/>
              <a:ext cx="375056" cy="153178"/>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04" name="円/楕円 703"/>
            <p:cNvSpPr/>
            <p:nvPr/>
          </p:nvSpPr>
          <p:spPr>
            <a:xfrm>
              <a:off x="-1477698" y="3391963"/>
              <a:ext cx="135728" cy="131763"/>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sp>
          <p:nvSpPr>
            <p:cNvPr id="705" name="円/楕円 704"/>
            <p:cNvSpPr/>
            <p:nvPr/>
          </p:nvSpPr>
          <p:spPr>
            <a:xfrm rot="5400000">
              <a:off x="-1479222" y="3493370"/>
              <a:ext cx="375056" cy="153178"/>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06" name="円/楕円 705"/>
            <p:cNvSpPr/>
            <p:nvPr/>
          </p:nvSpPr>
          <p:spPr>
            <a:xfrm>
              <a:off x="-1419607" y="3621380"/>
              <a:ext cx="135728" cy="131763"/>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grpSp>
      <p:grpSp>
        <p:nvGrpSpPr>
          <p:cNvPr id="707" name="グループ化 706"/>
          <p:cNvGrpSpPr/>
          <p:nvPr/>
        </p:nvGrpSpPr>
        <p:grpSpPr>
          <a:xfrm>
            <a:off x="1419362" y="3144242"/>
            <a:ext cx="353652" cy="395469"/>
            <a:chOff x="-1559525" y="3382431"/>
            <a:chExt cx="344420" cy="382732"/>
          </a:xfrm>
        </p:grpSpPr>
        <p:sp>
          <p:nvSpPr>
            <p:cNvPr id="708" name="円/楕円 707"/>
            <p:cNvSpPr/>
            <p:nvPr/>
          </p:nvSpPr>
          <p:spPr>
            <a:xfrm rot="5400000">
              <a:off x="-1670464" y="3501046"/>
              <a:ext cx="375056" cy="153178"/>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09" name="円/楕円 708"/>
            <p:cNvSpPr/>
            <p:nvPr/>
          </p:nvSpPr>
          <p:spPr>
            <a:xfrm>
              <a:off x="-1477698" y="3391963"/>
              <a:ext cx="135728" cy="131763"/>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sp>
          <p:nvSpPr>
            <p:cNvPr id="710" name="円/楕円 709"/>
            <p:cNvSpPr/>
            <p:nvPr/>
          </p:nvSpPr>
          <p:spPr>
            <a:xfrm rot="5400000">
              <a:off x="-1479222" y="3493370"/>
              <a:ext cx="375056" cy="153178"/>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11" name="円/楕円 710"/>
            <p:cNvSpPr/>
            <p:nvPr/>
          </p:nvSpPr>
          <p:spPr>
            <a:xfrm>
              <a:off x="-1419607" y="3621380"/>
              <a:ext cx="135728" cy="131763"/>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grpSp>
      <p:sp>
        <p:nvSpPr>
          <p:cNvPr id="712" name="右矢印 711"/>
          <p:cNvSpPr/>
          <p:nvPr/>
        </p:nvSpPr>
        <p:spPr>
          <a:xfrm rot="5400000">
            <a:off x="1301466" y="2505609"/>
            <a:ext cx="694158" cy="294296"/>
          </a:xfrm>
          <a:prstGeom prst="rightArrow">
            <a:avLst>
              <a:gd name="adj1" fmla="val 48457"/>
              <a:gd name="adj2" fmla="val 500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13" name="右矢印 712"/>
          <p:cNvSpPr/>
          <p:nvPr/>
        </p:nvSpPr>
        <p:spPr>
          <a:xfrm rot="3458563">
            <a:off x="1523168" y="4074812"/>
            <a:ext cx="1156195" cy="168648"/>
          </a:xfrm>
          <a:prstGeom prst="rightArrow">
            <a:avLst>
              <a:gd name="adj1" fmla="val 48457"/>
              <a:gd name="adj2" fmla="val 500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nvGrpSpPr>
          <p:cNvPr id="714" name="グループ化 713"/>
          <p:cNvGrpSpPr/>
          <p:nvPr/>
        </p:nvGrpSpPr>
        <p:grpSpPr>
          <a:xfrm>
            <a:off x="2238229" y="4965628"/>
            <a:ext cx="1293375" cy="380726"/>
            <a:chOff x="714490" y="2797715"/>
            <a:chExt cx="1854860" cy="506405"/>
          </a:xfrm>
        </p:grpSpPr>
        <p:sp>
          <p:nvSpPr>
            <p:cNvPr id="715" name="屈折矢印 714"/>
            <p:cNvSpPr/>
            <p:nvPr/>
          </p:nvSpPr>
          <p:spPr>
            <a:xfrm rot="16200000" flipV="1">
              <a:off x="1866140" y="2482338"/>
              <a:ext cx="345850" cy="976604"/>
            </a:xfrm>
            <a:prstGeom prst="bentUpArrow">
              <a:avLst>
                <a:gd name="adj1" fmla="val 13916"/>
                <a:gd name="adj2" fmla="val 25000"/>
                <a:gd name="adj3" fmla="val 25000"/>
              </a:avLst>
            </a:prstGeom>
            <a:solidFill>
              <a:srgbClr val="FF696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nvGrpSpPr>
            <p:cNvPr id="716" name="グループ化 715"/>
            <p:cNvGrpSpPr/>
            <p:nvPr/>
          </p:nvGrpSpPr>
          <p:grpSpPr>
            <a:xfrm>
              <a:off x="714490" y="3137808"/>
              <a:ext cx="1854860" cy="166312"/>
              <a:chOff x="251520" y="5679250"/>
              <a:chExt cx="4117068" cy="388434"/>
            </a:xfrm>
          </p:grpSpPr>
          <p:sp>
            <p:nvSpPr>
              <p:cNvPr id="717" name="フリーフォーム 716"/>
              <p:cNvSpPr/>
              <p:nvPr/>
            </p:nvSpPr>
            <p:spPr>
              <a:xfrm>
                <a:off x="261258" y="5695591"/>
                <a:ext cx="4107330" cy="372093"/>
              </a:xfrm>
              <a:custGeom>
                <a:avLst/>
                <a:gdLst>
                  <a:gd name="connsiteX0" fmla="*/ 0 w 4310743"/>
                  <a:gd name="connsiteY0" fmla="*/ 372093 h 372093"/>
                  <a:gd name="connsiteX1" fmla="*/ 712519 w 4310743"/>
                  <a:gd name="connsiteY1" fmla="*/ 15833 h 372093"/>
                  <a:gd name="connsiteX2" fmla="*/ 1425039 w 4310743"/>
                  <a:gd name="connsiteY2" fmla="*/ 336467 h 372093"/>
                  <a:gd name="connsiteX3" fmla="*/ 2149434 w 4310743"/>
                  <a:gd name="connsiteY3" fmla="*/ 3958 h 372093"/>
                  <a:gd name="connsiteX4" fmla="*/ 2873828 w 4310743"/>
                  <a:gd name="connsiteY4" fmla="*/ 348342 h 372093"/>
                  <a:gd name="connsiteX5" fmla="*/ 3574473 w 4310743"/>
                  <a:gd name="connsiteY5" fmla="*/ 3958 h 372093"/>
                  <a:gd name="connsiteX6" fmla="*/ 4310743 w 4310743"/>
                  <a:gd name="connsiteY6" fmla="*/ 372093 h 372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0743" h="372093">
                    <a:moveTo>
                      <a:pt x="0" y="372093"/>
                    </a:moveTo>
                    <a:cubicBezTo>
                      <a:pt x="237506" y="196932"/>
                      <a:pt x="475013" y="21771"/>
                      <a:pt x="712519" y="15833"/>
                    </a:cubicBezTo>
                    <a:cubicBezTo>
                      <a:pt x="950025" y="9895"/>
                      <a:pt x="1185553" y="338446"/>
                      <a:pt x="1425039" y="336467"/>
                    </a:cubicBezTo>
                    <a:cubicBezTo>
                      <a:pt x="1664525" y="334488"/>
                      <a:pt x="1907969" y="1979"/>
                      <a:pt x="2149434" y="3958"/>
                    </a:cubicBezTo>
                    <a:cubicBezTo>
                      <a:pt x="2390899" y="5937"/>
                      <a:pt x="2636322" y="348342"/>
                      <a:pt x="2873828" y="348342"/>
                    </a:cubicBezTo>
                    <a:cubicBezTo>
                      <a:pt x="3111334" y="348342"/>
                      <a:pt x="3334987" y="0"/>
                      <a:pt x="3574473" y="3958"/>
                    </a:cubicBezTo>
                    <a:cubicBezTo>
                      <a:pt x="3813959" y="7916"/>
                      <a:pt x="4062351" y="190004"/>
                      <a:pt x="4310743" y="372093"/>
                    </a:cubicBezTo>
                  </a:path>
                </a:pathLst>
              </a:cu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sp>
            <p:nvSpPr>
              <p:cNvPr id="718" name="フリーフォーム 717"/>
              <p:cNvSpPr/>
              <p:nvPr/>
            </p:nvSpPr>
            <p:spPr>
              <a:xfrm rot="10800000">
                <a:off x="251520" y="5679250"/>
                <a:ext cx="4107330" cy="372093"/>
              </a:xfrm>
              <a:custGeom>
                <a:avLst/>
                <a:gdLst>
                  <a:gd name="connsiteX0" fmla="*/ 0 w 4310743"/>
                  <a:gd name="connsiteY0" fmla="*/ 372093 h 372093"/>
                  <a:gd name="connsiteX1" fmla="*/ 712519 w 4310743"/>
                  <a:gd name="connsiteY1" fmla="*/ 15833 h 372093"/>
                  <a:gd name="connsiteX2" fmla="*/ 1425039 w 4310743"/>
                  <a:gd name="connsiteY2" fmla="*/ 336467 h 372093"/>
                  <a:gd name="connsiteX3" fmla="*/ 2149434 w 4310743"/>
                  <a:gd name="connsiteY3" fmla="*/ 3958 h 372093"/>
                  <a:gd name="connsiteX4" fmla="*/ 2873828 w 4310743"/>
                  <a:gd name="connsiteY4" fmla="*/ 348342 h 372093"/>
                  <a:gd name="connsiteX5" fmla="*/ 3574473 w 4310743"/>
                  <a:gd name="connsiteY5" fmla="*/ 3958 h 372093"/>
                  <a:gd name="connsiteX6" fmla="*/ 4310743 w 4310743"/>
                  <a:gd name="connsiteY6" fmla="*/ 372093 h 372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0743" h="372093">
                    <a:moveTo>
                      <a:pt x="0" y="372093"/>
                    </a:moveTo>
                    <a:cubicBezTo>
                      <a:pt x="237506" y="196932"/>
                      <a:pt x="475013" y="21771"/>
                      <a:pt x="712519" y="15833"/>
                    </a:cubicBezTo>
                    <a:cubicBezTo>
                      <a:pt x="950025" y="9895"/>
                      <a:pt x="1185553" y="338446"/>
                      <a:pt x="1425039" y="336467"/>
                    </a:cubicBezTo>
                    <a:cubicBezTo>
                      <a:pt x="1664525" y="334488"/>
                      <a:pt x="1907969" y="1979"/>
                      <a:pt x="2149434" y="3958"/>
                    </a:cubicBezTo>
                    <a:cubicBezTo>
                      <a:pt x="2390899" y="5937"/>
                      <a:pt x="2636322" y="348342"/>
                      <a:pt x="2873828" y="348342"/>
                    </a:cubicBezTo>
                    <a:cubicBezTo>
                      <a:pt x="3111334" y="348342"/>
                      <a:pt x="3334987" y="0"/>
                      <a:pt x="3574473" y="3958"/>
                    </a:cubicBezTo>
                    <a:cubicBezTo>
                      <a:pt x="3813959" y="7916"/>
                      <a:pt x="4062351" y="190004"/>
                      <a:pt x="4310743" y="372093"/>
                    </a:cubicBezTo>
                  </a:path>
                </a:pathLst>
              </a:cu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grpSp>
      </p:grpSp>
      <p:grpSp>
        <p:nvGrpSpPr>
          <p:cNvPr id="719" name="グループ化 718"/>
          <p:cNvGrpSpPr/>
          <p:nvPr/>
        </p:nvGrpSpPr>
        <p:grpSpPr>
          <a:xfrm>
            <a:off x="2363119" y="4849702"/>
            <a:ext cx="353652" cy="395469"/>
            <a:chOff x="-1559525" y="3382431"/>
            <a:chExt cx="344420" cy="382732"/>
          </a:xfrm>
        </p:grpSpPr>
        <p:sp>
          <p:nvSpPr>
            <p:cNvPr id="720" name="円/楕円 719"/>
            <p:cNvSpPr/>
            <p:nvPr/>
          </p:nvSpPr>
          <p:spPr>
            <a:xfrm rot="5400000">
              <a:off x="-1670464" y="3501046"/>
              <a:ext cx="375056" cy="153178"/>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21" name="円/楕円 720"/>
            <p:cNvSpPr/>
            <p:nvPr/>
          </p:nvSpPr>
          <p:spPr>
            <a:xfrm>
              <a:off x="-1477698" y="3391963"/>
              <a:ext cx="135728" cy="131763"/>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sp>
          <p:nvSpPr>
            <p:cNvPr id="722" name="円/楕円 721"/>
            <p:cNvSpPr/>
            <p:nvPr/>
          </p:nvSpPr>
          <p:spPr>
            <a:xfrm rot="5400000">
              <a:off x="-1479222" y="3493370"/>
              <a:ext cx="375056" cy="153178"/>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23" name="円/楕円 722"/>
            <p:cNvSpPr/>
            <p:nvPr/>
          </p:nvSpPr>
          <p:spPr>
            <a:xfrm>
              <a:off x="-1419607" y="3621380"/>
              <a:ext cx="135728" cy="131763"/>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grpSp>
      <p:sp>
        <p:nvSpPr>
          <p:cNvPr id="724" name="正方形/長方形 723"/>
          <p:cNvSpPr/>
          <p:nvPr/>
        </p:nvSpPr>
        <p:spPr>
          <a:xfrm>
            <a:off x="2911639" y="5619068"/>
            <a:ext cx="481545" cy="205327"/>
          </a:xfrm>
          <a:prstGeom prst="rect">
            <a:avLst/>
          </a:prstGeom>
          <a:solidFill>
            <a:srgbClr val="D7E4BD"/>
          </a:soli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rgbClr val="000000"/>
              </a:solidFill>
            </a:endParaRPr>
          </a:p>
        </p:txBody>
      </p:sp>
      <p:sp>
        <p:nvSpPr>
          <p:cNvPr id="725" name="テキスト ボックス 724"/>
          <p:cNvSpPr txBox="1"/>
          <p:nvPr/>
        </p:nvSpPr>
        <p:spPr>
          <a:xfrm>
            <a:off x="2861999" y="5577008"/>
            <a:ext cx="518091" cy="276999"/>
          </a:xfrm>
          <a:prstGeom prst="rect">
            <a:avLst/>
          </a:prstGeom>
          <a:noFill/>
          <a:ln>
            <a:noFill/>
          </a:ln>
        </p:spPr>
        <p:txBody>
          <a:bodyPr wrap="none" rtlCol="0">
            <a:spAutoFit/>
          </a:bodyPr>
          <a:lstStyle/>
          <a:p>
            <a:r>
              <a:rPr kumimoji="1" lang="en-US" altLang="ja-JP" sz="1200" b="1" dirty="0" smtClean="0">
                <a:latin typeface="Arial" pitchFamily="34" charset="0"/>
                <a:cs typeface="Arial" pitchFamily="34" charset="0"/>
              </a:rPr>
              <a:t>IRF7</a:t>
            </a:r>
            <a:endParaRPr kumimoji="1" lang="ja-JP" altLang="en-US" sz="1200" b="1" dirty="0">
              <a:latin typeface="Arial" pitchFamily="34" charset="0"/>
              <a:cs typeface="Arial" pitchFamily="34" charset="0"/>
            </a:endParaRPr>
          </a:p>
        </p:txBody>
      </p:sp>
      <p:grpSp>
        <p:nvGrpSpPr>
          <p:cNvPr id="726" name="グループ化 725"/>
          <p:cNvGrpSpPr/>
          <p:nvPr/>
        </p:nvGrpSpPr>
        <p:grpSpPr>
          <a:xfrm rot="5400000">
            <a:off x="3064431" y="5374143"/>
            <a:ext cx="199839" cy="227422"/>
            <a:chOff x="2664750" y="2868384"/>
            <a:chExt cx="938853" cy="360000"/>
          </a:xfrm>
        </p:grpSpPr>
        <p:sp>
          <p:nvSpPr>
            <p:cNvPr id="727" name="右矢印 726"/>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728" name="正方形/長方形 727"/>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29" name="正方形/長方形 728"/>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30" name="正方形/長方形 729"/>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grpSp>
        <p:nvGrpSpPr>
          <p:cNvPr id="731" name="グループ化 730"/>
          <p:cNvGrpSpPr/>
          <p:nvPr/>
        </p:nvGrpSpPr>
        <p:grpSpPr>
          <a:xfrm rot="5400000">
            <a:off x="3059762" y="5843712"/>
            <a:ext cx="199839" cy="227422"/>
            <a:chOff x="2664750" y="2868384"/>
            <a:chExt cx="938853" cy="360000"/>
          </a:xfrm>
        </p:grpSpPr>
        <p:sp>
          <p:nvSpPr>
            <p:cNvPr id="732" name="右矢印 731"/>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733" name="正方形/長方形 732"/>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34" name="正方形/長方形 733"/>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35" name="正方形/長方形 734"/>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sp>
        <p:nvSpPr>
          <p:cNvPr id="736" name="正方形/長方形 735"/>
          <p:cNvSpPr/>
          <p:nvPr/>
        </p:nvSpPr>
        <p:spPr>
          <a:xfrm>
            <a:off x="3230357" y="6090374"/>
            <a:ext cx="481545" cy="205327"/>
          </a:xfrm>
          <a:prstGeom prst="rect">
            <a:avLst/>
          </a:prstGeom>
          <a:solidFill>
            <a:srgbClr val="D7E4BD"/>
          </a:soli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rgbClr val="000000"/>
              </a:solidFill>
            </a:endParaRPr>
          </a:p>
        </p:txBody>
      </p:sp>
      <p:sp>
        <p:nvSpPr>
          <p:cNvPr id="737" name="テキスト ボックス 736"/>
          <p:cNvSpPr txBox="1"/>
          <p:nvPr/>
        </p:nvSpPr>
        <p:spPr>
          <a:xfrm>
            <a:off x="3193966" y="6067365"/>
            <a:ext cx="579005" cy="276999"/>
          </a:xfrm>
          <a:prstGeom prst="rect">
            <a:avLst/>
          </a:prstGeom>
          <a:noFill/>
          <a:ln>
            <a:noFill/>
          </a:ln>
        </p:spPr>
        <p:txBody>
          <a:bodyPr wrap="none" rtlCol="0">
            <a:spAutoFit/>
          </a:bodyPr>
          <a:lstStyle/>
          <a:p>
            <a:r>
              <a:rPr kumimoji="1" lang="en-US" altLang="ja-JP" sz="1200" b="1" dirty="0" smtClean="0">
                <a:latin typeface="Arial" pitchFamily="34" charset="0"/>
                <a:cs typeface="Arial" pitchFamily="34" charset="0"/>
              </a:rPr>
              <a:t>IFN-</a:t>
            </a:r>
            <a:r>
              <a:rPr kumimoji="1" lang="el-GR" altLang="ja-JP" sz="1200" b="1" dirty="0" smtClean="0">
                <a:latin typeface="Arial" pitchFamily="34" charset="0"/>
                <a:cs typeface="Arial" pitchFamily="34" charset="0"/>
              </a:rPr>
              <a:t>β</a:t>
            </a:r>
            <a:endParaRPr kumimoji="1" lang="ja-JP" altLang="en-US" sz="1200" b="1" dirty="0">
              <a:latin typeface="Arial" pitchFamily="34" charset="0"/>
              <a:cs typeface="Arial" pitchFamily="34" charset="0"/>
            </a:endParaRPr>
          </a:p>
        </p:txBody>
      </p:sp>
      <p:sp>
        <p:nvSpPr>
          <p:cNvPr id="738" name="正方形/長方形 737"/>
          <p:cNvSpPr/>
          <p:nvPr/>
        </p:nvSpPr>
        <p:spPr>
          <a:xfrm>
            <a:off x="2634554" y="6091739"/>
            <a:ext cx="481545" cy="205327"/>
          </a:xfrm>
          <a:prstGeom prst="rect">
            <a:avLst/>
          </a:prstGeom>
          <a:solidFill>
            <a:srgbClr val="D7E4BD"/>
          </a:soli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rgbClr val="000000"/>
              </a:solidFill>
            </a:endParaRPr>
          </a:p>
        </p:txBody>
      </p:sp>
      <p:sp>
        <p:nvSpPr>
          <p:cNvPr id="739" name="テキスト ボックス 738"/>
          <p:cNvSpPr txBox="1"/>
          <p:nvPr/>
        </p:nvSpPr>
        <p:spPr>
          <a:xfrm>
            <a:off x="2560063" y="6049679"/>
            <a:ext cx="582211" cy="276999"/>
          </a:xfrm>
          <a:prstGeom prst="rect">
            <a:avLst/>
          </a:prstGeom>
          <a:noFill/>
          <a:ln>
            <a:noFill/>
          </a:ln>
        </p:spPr>
        <p:txBody>
          <a:bodyPr wrap="none" rtlCol="0">
            <a:spAutoFit/>
          </a:bodyPr>
          <a:lstStyle/>
          <a:p>
            <a:r>
              <a:rPr kumimoji="1" lang="en-US" altLang="ja-JP" sz="1200" b="1" dirty="0" smtClean="0">
                <a:latin typeface="Arial" pitchFamily="34" charset="0"/>
                <a:cs typeface="Arial" pitchFamily="34" charset="0"/>
              </a:rPr>
              <a:t>IFN-</a:t>
            </a:r>
            <a:r>
              <a:rPr kumimoji="1" lang="en-US" altLang="ja-JP" sz="1200" b="1" dirty="0" smtClean="0">
                <a:latin typeface="Arial" pitchFamily="34" charset="0"/>
                <a:cs typeface="Arial" pitchFamily="34" charset="0"/>
                <a:sym typeface="Symbol" panose="05050102010706020507" pitchFamily="18" charset="2"/>
              </a:rPr>
              <a:t></a:t>
            </a:r>
            <a:endParaRPr kumimoji="1" lang="ja-JP" altLang="en-US" sz="1200" b="1" dirty="0">
              <a:latin typeface="Arial" pitchFamily="34" charset="0"/>
              <a:cs typeface="Arial" pitchFamily="34" charset="0"/>
            </a:endParaRPr>
          </a:p>
        </p:txBody>
      </p:sp>
      <p:sp>
        <p:nvSpPr>
          <p:cNvPr id="740" name="円/楕円 739"/>
          <p:cNvSpPr/>
          <p:nvPr/>
        </p:nvSpPr>
        <p:spPr>
          <a:xfrm>
            <a:off x="2937278" y="3092444"/>
            <a:ext cx="301775" cy="281023"/>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41" name="円/楕円 740"/>
          <p:cNvSpPr/>
          <p:nvPr/>
        </p:nvSpPr>
        <p:spPr>
          <a:xfrm>
            <a:off x="3223242" y="3092444"/>
            <a:ext cx="301775" cy="281023"/>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nvGrpSpPr>
          <p:cNvPr id="742" name="グループ化 741"/>
          <p:cNvGrpSpPr/>
          <p:nvPr/>
        </p:nvGrpSpPr>
        <p:grpSpPr>
          <a:xfrm>
            <a:off x="2913462" y="3094710"/>
            <a:ext cx="638316" cy="276999"/>
            <a:chOff x="5667153" y="2131378"/>
            <a:chExt cx="489319" cy="212341"/>
          </a:xfrm>
        </p:grpSpPr>
        <p:sp>
          <p:nvSpPr>
            <p:cNvPr id="743" name="正方形/長方形 742"/>
            <p:cNvSpPr/>
            <p:nvPr/>
          </p:nvSpPr>
          <p:spPr>
            <a:xfrm>
              <a:off x="5733256" y="2191463"/>
              <a:ext cx="360040" cy="99300"/>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44" name="テキスト ボックス 743"/>
            <p:cNvSpPr txBox="1"/>
            <p:nvPr/>
          </p:nvSpPr>
          <p:spPr>
            <a:xfrm>
              <a:off x="5667153" y="2131378"/>
              <a:ext cx="489319" cy="212341"/>
            </a:xfrm>
            <a:prstGeom prst="rect">
              <a:avLst/>
            </a:prstGeom>
            <a:noFill/>
            <a:ln>
              <a:noFill/>
            </a:ln>
          </p:spPr>
          <p:txBody>
            <a:bodyPr wrap="none" rtlCol="0">
              <a:spAutoFit/>
            </a:bodyPr>
            <a:lstStyle/>
            <a:p>
              <a:r>
                <a:rPr lang="en-US" altLang="ja-JP" sz="1200" b="1" dirty="0" smtClean="0">
                  <a:latin typeface="Arial" pitchFamily="34" charset="0"/>
                  <a:cs typeface="Arial" pitchFamily="34" charset="0"/>
                </a:rPr>
                <a:t>NF-</a:t>
              </a:r>
              <a:r>
                <a:rPr lang="el-GR" altLang="ja-JP" sz="1200" b="1" i="1" dirty="0" smtClean="0">
                  <a:latin typeface="Arial" pitchFamily="34" charset="0"/>
                  <a:cs typeface="Arial" pitchFamily="34" charset="0"/>
                </a:rPr>
                <a:t>κ</a:t>
              </a:r>
              <a:r>
                <a:rPr lang="en-US" altLang="ja-JP" sz="1200" b="1" dirty="0" smtClean="0">
                  <a:latin typeface="Arial" pitchFamily="34" charset="0"/>
                  <a:cs typeface="Arial" pitchFamily="34" charset="0"/>
                </a:rPr>
                <a:t>B</a:t>
              </a:r>
              <a:endParaRPr kumimoji="1" lang="ja-JP" altLang="en-US" sz="1200" b="1" dirty="0">
                <a:latin typeface="Arial" pitchFamily="34" charset="0"/>
                <a:cs typeface="Arial" pitchFamily="34" charset="0"/>
              </a:endParaRPr>
            </a:p>
          </p:txBody>
        </p:sp>
      </p:grpSp>
      <p:sp>
        <p:nvSpPr>
          <p:cNvPr id="745" name="角丸四角形 744"/>
          <p:cNvSpPr/>
          <p:nvPr/>
        </p:nvSpPr>
        <p:spPr>
          <a:xfrm>
            <a:off x="2960882" y="2934141"/>
            <a:ext cx="554999" cy="177627"/>
          </a:xfrm>
          <a:prstGeom prst="roundRect">
            <a:avLst/>
          </a:prstGeom>
          <a:solidFill>
            <a:srgbClr val="92D050"/>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nvGrpSpPr>
          <p:cNvPr id="746" name="グループ化 745"/>
          <p:cNvGrpSpPr/>
          <p:nvPr/>
        </p:nvGrpSpPr>
        <p:grpSpPr>
          <a:xfrm rot="5400000">
            <a:off x="3118446" y="3549192"/>
            <a:ext cx="276234" cy="300983"/>
            <a:chOff x="2673739" y="2872675"/>
            <a:chExt cx="938853" cy="360000"/>
          </a:xfrm>
        </p:grpSpPr>
        <p:sp>
          <p:nvSpPr>
            <p:cNvPr id="747" name="右矢印 746"/>
            <p:cNvSpPr/>
            <p:nvPr/>
          </p:nvSpPr>
          <p:spPr>
            <a:xfrm>
              <a:off x="2673739" y="2872675"/>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748" name="正方形/長方形 747"/>
            <p:cNvSpPr/>
            <p:nvPr/>
          </p:nvSpPr>
          <p:spPr>
            <a:xfrm>
              <a:off x="2692013" y="2933246"/>
              <a:ext cx="33422" cy="23403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49" name="正方形/長方形 748"/>
            <p:cNvSpPr/>
            <p:nvPr/>
          </p:nvSpPr>
          <p:spPr>
            <a:xfrm>
              <a:off x="2784365" y="2909527"/>
              <a:ext cx="42386" cy="26647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50" name="正方形/長方形 749"/>
            <p:cNvSpPr/>
            <p:nvPr/>
          </p:nvSpPr>
          <p:spPr>
            <a:xfrm>
              <a:off x="2896866" y="2897180"/>
              <a:ext cx="62244" cy="29891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sp>
        <p:nvSpPr>
          <p:cNvPr id="751" name="テキスト ボックス 750"/>
          <p:cNvSpPr txBox="1"/>
          <p:nvPr/>
        </p:nvSpPr>
        <p:spPr>
          <a:xfrm>
            <a:off x="2982797" y="2877837"/>
            <a:ext cx="521297" cy="276999"/>
          </a:xfrm>
          <a:prstGeom prst="rect">
            <a:avLst/>
          </a:prstGeom>
          <a:noFill/>
          <a:ln>
            <a:noFill/>
          </a:ln>
        </p:spPr>
        <p:txBody>
          <a:bodyPr wrap="none" rtlCol="0">
            <a:spAutoFit/>
          </a:bodyPr>
          <a:lstStyle/>
          <a:p>
            <a:r>
              <a:rPr lang="en-US" altLang="ja-JP" sz="1200" b="1" dirty="0" err="1" smtClean="0">
                <a:latin typeface="Arial" pitchFamily="34" charset="0"/>
                <a:cs typeface="Arial" pitchFamily="34" charset="0"/>
              </a:rPr>
              <a:t>I</a:t>
            </a:r>
            <a:r>
              <a:rPr lang="en-US" altLang="ja-JP" sz="1200" b="1" i="1" dirty="0" err="1" smtClean="0">
                <a:latin typeface="Arial" pitchFamily="34" charset="0"/>
                <a:cs typeface="Arial" pitchFamily="34" charset="0"/>
              </a:rPr>
              <a:t>k</a:t>
            </a:r>
            <a:r>
              <a:rPr lang="en-US" altLang="ja-JP" sz="1200" b="1" dirty="0" err="1" smtClean="0">
                <a:latin typeface="Arial" pitchFamily="34" charset="0"/>
                <a:cs typeface="Arial" pitchFamily="34" charset="0"/>
              </a:rPr>
              <a:t>B</a:t>
            </a:r>
            <a:r>
              <a:rPr lang="en-US" altLang="ja-JP" sz="1200" b="1" dirty="0" smtClean="0">
                <a:latin typeface="Arial" pitchFamily="34" charset="0"/>
                <a:cs typeface="Arial" pitchFamily="34" charset="0"/>
                <a:sym typeface="Symbol" panose="05050102010706020507" pitchFamily="18" charset="2"/>
              </a:rPr>
              <a:t></a:t>
            </a:r>
            <a:endParaRPr kumimoji="1" lang="ja-JP" altLang="en-US" sz="1200" b="1" dirty="0">
              <a:latin typeface="Arial" pitchFamily="34" charset="0"/>
              <a:cs typeface="Arial" pitchFamily="34" charset="0"/>
            </a:endParaRPr>
          </a:p>
        </p:txBody>
      </p:sp>
      <p:sp>
        <p:nvSpPr>
          <p:cNvPr id="752" name="角丸四角形 751"/>
          <p:cNvSpPr/>
          <p:nvPr/>
        </p:nvSpPr>
        <p:spPr>
          <a:xfrm>
            <a:off x="3808587" y="3934270"/>
            <a:ext cx="554999" cy="177627"/>
          </a:xfrm>
          <a:prstGeom prst="roundRect">
            <a:avLst/>
          </a:prstGeom>
          <a:solidFill>
            <a:srgbClr val="92D050"/>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53" name="テキスト ボックス 752"/>
          <p:cNvSpPr txBox="1"/>
          <p:nvPr/>
        </p:nvSpPr>
        <p:spPr>
          <a:xfrm>
            <a:off x="3842028" y="3877893"/>
            <a:ext cx="521297" cy="276999"/>
          </a:xfrm>
          <a:prstGeom prst="rect">
            <a:avLst/>
          </a:prstGeom>
          <a:noFill/>
          <a:ln>
            <a:noFill/>
          </a:ln>
        </p:spPr>
        <p:txBody>
          <a:bodyPr wrap="none" rtlCol="0">
            <a:spAutoFit/>
          </a:bodyPr>
          <a:lstStyle/>
          <a:p>
            <a:r>
              <a:rPr lang="en-US" altLang="ja-JP" sz="1200" b="1" dirty="0" err="1" smtClean="0">
                <a:latin typeface="Arial" pitchFamily="34" charset="0"/>
                <a:cs typeface="Arial" pitchFamily="34" charset="0"/>
              </a:rPr>
              <a:t>I</a:t>
            </a:r>
            <a:r>
              <a:rPr lang="en-US" altLang="ja-JP" sz="1200" b="1" i="1" dirty="0" err="1" smtClean="0">
                <a:latin typeface="Arial" pitchFamily="34" charset="0"/>
                <a:cs typeface="Arial" pitchFamily="34" charset="0"/>
              </a:rPr>
              <a:t>k</a:t>
            </a:r>
            <a:r>
              <a:rPr lang="en-US" altLang="ja-JP" sz="1200" b="1" dirty="0" err="1" smtClean="0">
                <a:latin typeface="Arial" pitchFamily="34" charset="0"/>
                <a:cs typeface="Arial" pitchFamily="34" charset="0"/>
              </a:rPr>
              <a:t>B</a:t>
            </a:r>
            <a:r>
              <a:rPr lang="en-US" altLang="ja-JP" sz="1200" b="1" dirty="0" smtClean="0">
                <a:latin typeface="Arial" pitchFamily="34" charset="0"/>
                <a:cs typeface="Arial" pitchFamily="34" charset="0"/>
                <a:sym typeface="Symbol" panose="05050102010706020507" pitchFamily="18" charset="2"/>
              </a:rPr>
              <a:t></a:t>
            </a:r>
            <a:endParaRPr kumimoji="1" lang="ja-JP" altLang="en-US" sz="1200" b="1" dirty="0">
              <a:latin typeface="Arial" pitchFamily="34" charset="0"/>
              <a:cs typeface="Arial" pitchFamily="34" charset="0"/>
            </a:endParaRPr>
          </a:p>
        </p:txBody>
      </p:sp>
      <p:sp>
        <p:nvSpPr>
          <p:cNvPr id="754" name="円/楕円 753"/>
          <p:cNvSpPr/>
          <p:nvPr/>
        </p:nvSpPr>
        <p:spPr>
          <a:xfrm>
            <a:off x="3816373" y="3833417"/>
            <a:ext cx="139366" cy="136148"/>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sp>
        <p:nvSpPr>
          <p:cNvPr id="755" name="円/楕円 754"/>
          <p:cNvSpPr/>
          <p:nvPr/>
        </p:nvSpPr>
        <p:spPr>
          <a:xfrm>
            <a:off x="4222301" y="3851302"/>
            <a:ext cx="139366" cy="136148"/>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sp>
        <p:nvSpPr>
          <p:cNvPr id="756" name="正方形/長方形 755"/>
          <p:cNvSpPr/>
          <p:nvPr/>
        </p:nvSpPr>
        <p:spPr>
          <a:xfrm>
            <a:off x="1398760" y="1132190"/>
            <a:ext cx="481545" cy="205327"/>
          </a:xfrm>
          <a:prstGeom prst="rect">
            <a:avLst/>
          </a:prstGeom>
          <a:solidFill>
            <a:srgbClr val="D7E4BD"/>
          </a:soli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rgbClr val="000000"/>
              </a:solidFill>
            </a:endParaRPr>
          </a:p>
        </p:txBody>
      </p:sp>
      <p:sp>
        <p:nvSpPr>
          <p:cNvPr id="757" name="テキスト ボックス 756"/>
          <p:cNvSpPr txBox="1"/>
          <p:nvPr/>
        </p:nvSpPr>
        <p:spPr>
          <a:xfrm>
            <a:off x="1362371" y="1090131"/>
            <a:ext cx="579005" cy="276999"/>
          </a:xfrm>
          <a:prstGeom prst="rect">
            <a:avLst/>
          </a:prstGeom>
          <a:noFill/>
          <a:ln>
            <a:noFill/>
          </a:ln>
        </p:spPr>
        <p:txBody>
          <a:bodyPr wrap="none" rtlCol="0">
            <a:spAutoFit/>
          </a:bodyPr>
          <a:lstStyle/>
          <a:p>
            <a:r>
              <a:rPr kumimoji="1" lang="en-US" altLang="ja-JP" sz="1200" b="1" dirty="0" smtClean="0">
                <a:latin typeface="Arial" pitchFamily="34" charset="0"/>
                <a:cs typeface="Arial" pitchFamily="34" charset="0"/>
              </a:rPr>
              <a:t>IFN-</a:t>
            </a:r>
            <a:r>
              <a:rPr kumimoji="1" lang="el-GR" altLang="ja-JP" sz="1200" b="1" dirty="0" smtClean="0">
                <a:latin typeface="Arial" pitchFamily="34" charset="0"/>
                <a:cs typeface="Arial" pitchFamily="34" charset="0"/>
              </a:rPr>
              <a:t>β</a:t>
            </a:r>
            <a:endParaRPr kumimoji="1" lang="ja-JP" altLang="en-US" sz="1200" b="1" dirty="0">
              <a:latin typeface="Arial" pitchFamily="34" charset="0"/>
              <a:cs typeface="Arial" pitchFamily="34" charset="0"/>
            </a:endParaRPr>
          </a:p>
        </p:txBody>
      </p:sp>
      <p:sp>
        <p:nvSpPr>
          <p:cNvPr id="758" name="円/楕円 757"/>
          <p:cNvSpPr/>
          <p:nvPr/>
        </p:nvSpPr>
        <p:spPr>
          <a:xfrm>
            <a:off x="6900909" y="4938096"/>
            <a:ext cx="177057" cy="171885"/>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12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1200" dirty="0">
              <a:solidFill>
                <a:schemeClr val="tx1"/>
              </a:solidFill>
              <a:latin typeface="HGP創英角ｺﾞｼｯｸUB" panose="020B0900000000000000" pitchFamily="50" charset="-128"/>
              <a:ea typeface="HGP創英角ｺﾞｼｯｸUB" panose="020B0900000000000000" pitchFamily="50" charset="-128"/>
            </a:endParaRPr>
          </a:p>
        </p:txBody>
      </p:sp>
      <p:sp>
        <p:nvSpPr>
          <p:cNvPr id="759" name="テキスト ボックス 758"/>
          <p:cNvSpPr txBox="1"/>
          <p:nvPr/>
        </p:nvSpPr>
        <p:spPr>
          <a:xfrm>
            <a:off x="7025413" y="4904971"/>
            <a:ext cx="1369286" cy="276999"/>
          </a:xfrm>
          <a:prstGeom prst="rect">
            <a:avLst/>
          </a:prstGeom>
          <a:noFill/>
        </p:spPr>
        <p:txBody>
          <a:bodyPr wrap="none" rtlCol="0">
            <a:spAutoFit/>
          </a:bodyPr>
          <a:lstStyle/>
          <a:p>
            <a:r>
              <a:rPr kumimoji="1" lang="en-US" altLang="ja-JP" sz="1200" b="1" dirty="0" smtClean="0">
                <a:latin typeface="Arial Unicode MS" panose="020B0604020202020204" pitchFamily="50" charset="-128"/>
                <a:ea typeface="Arial Unicode MS" panose="020B0604020202020204" pitchFamily="50" charset="-128"/>
                <a:cs typeface="Arial Unicode MS" panose="020B0604020202020204" pitchFamily="50" charset="-128"/>
              </a:rPr>
              <a:t>: Phosphorylation</a:t>
            </a:r>
            <a:endParaRPr kumimoji="1" lang="ja-JP" altLang="en-US" sz="12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62" name="グループ化 761"/>
          <p:cNvGrpSpPr>
            <a:grpSpLocks noChangeAspect="1"/>
          </p:cNvGrpSpPr>
          <p:nvPr/>
        </p:nvGrpSpPr>
        <p:grpSpPr>
          <a:xfrm rot="5400000">
            <a:off x="6911287" y="1597002"/>
            <a:ext cx="383223" cy="858532"/>
            <a:chOff x="1972506" y="2914156"/>
            <a:chExt cx="795300" cy="1781688"/>
          </a:xfrm>
        </p:grpSpPr>
        <p:cxnSp>
          <p:nvCxnSpPr>
            <p:cNvPr id="763" name="直線コネクタ 762"/>
            <p:cNvCxnSpPr/>
            <p:nvPr/>
          </p:nvCxnSpPr>
          <p:spPr>
            <a:xfrm>
              <a:off x="2060640" y="4085992"/>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64" name="直線コネクタ 763"/>
            <p:cNvCxnSpPr/>
            <p:nvPr/>
          </p:nvCxnSpPr>
          <p:spPr>
            <a:xfrm>
              <a:off x="2164516" y="4005064"/>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65" name="直線コネクタ 764"/>
            <p:cNvCxnSpPr/>
            <p:nvPr/>
          </p:nvCxnSpPr>
          <p:spPr>
            <a:xfrm>
              <a:off x="2281124" y="3933056"/>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66" name="直線コネクタ 765"/>
            <p:cNvCxnSpPr/>
            <p:nvPr/>
          </p:nvCxnSpPr>
          <p:spPr>
            <a:xfrm>
              <a:off x="2064104" y="322722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67" name="直線コネクタ 766"/>
            <p:cNvCxnSpPr/>
            <p:nvPr/>
          </p:nvCxnSpPr>
          <p:spPr>
            <a:xfrm>
              <a:off x="2179304" y="315510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68" name="直線コネクタ 767"/>
            <p:cNvCxnSpPr/>
            <p:nvPr/>
          </p:nvCxnSpPr>
          <p:spPr>
            <a:xfrm>
              <a:off x="2281124" y="308298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769" name="グループ化 126"/>
            <p:cNvGrpSpPr/>
            <p:nvPr/>
          </p:nvGrpSpPr>
          <p:grpSpPr>
            <a:xfrm>
              <a:off x="1972506" y="2914156"/>
              <a:ext cx="795300" cy="1781688"/>
              <a:chOff x="1649020" y="1796609"/>
              <a:chExt cx="1482820" cy="3312972"/>
            </a:xfrm>
          </p:grpSpPr>
          <p:sp>
            <p:nvSpPr>
              <p:cNvPr id="776" name="正方形/長方形 775"/>
              <p:cNvSpPr/>
              <p:nvPr/>
            </p:nvSpPr>
            <p:spPr>
              <a:xfrm rot="2100000" flipV="1">
                <a:off x="1658459" y="2763596"/>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77" name="正方形/長方形 776"/>
              <p:cNvSpPr/>
              <p:nvPr/>
            </p:nvSpPr>
            <p:spPr>
              <a:xfrm rot="2100000" flipV="1">
                <a:off x="1649020" y="3141517"/>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78" name="正方形/長方形 777"/>
              <p:cNvSpPr/>
              <p:nvPr/>
            </p:nvSpPr>
            <p:spPr>
              <a:xfrm rot="19800000">
                <a:off x="1686343" y="355839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79" name="フリーフォーム 778"/>
              <p:cNvSpPr/>
              <p:nvPr/>
            </p:nvSpPr>
            <p:spPr>
              <a:xfrm flipH="1" flipV="1">
                <a:off x="2730551" y="327045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0" name="フリーフォーム 779"/>
              <p:cNvSpPr/>
              <p:nvPr/>
            </p:nvSpPr>
            <p:spPr>
              <a:xfrm rot="300000" flipH="1">
                <a:off x="2736348" y="30626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1" name="フリーフォーム 780"/>
              <p:cNvSpPr/>
              <p:nvPr/>
            </p:nvSpPr>
            <p:spPr>
              <a:xfrm>
                <a:off x="1720380" y="379083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2" name="正方形/長方形 781"/>
              <p:cNvSpPr/>
              <p:nvPr/>
            </p:nvSpPr>
            <p:spPr>
              <a:xfrm rot="2100000" flipV="1">
                <a:off x="1649591" y="4349090"/>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3" name="フリーフォーム 782"/>
              <p:cNvSpPr/>
              <p:nvPr/>
            </p:nvSpPr>
            <p:spPr>
              <a:xfrm rot="300000" flipV="1">
                <a:off x="1710896" y="40021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4" name="フリーフォーム 783"/>
              <p:cNvSpPr/>
              <p:nvPr/>
            </p:nvSpPr>
            <p:spPr>
              <a:xfrm rot="300000" flipV="1">
                <a:off x="1713099" y="278754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5" name="正方形/長方形 784"/>
              <p:cNvSpPr/>
              <p:nvPr/>
            </p:nvSpPr>
            <p:spPr>
              <a:xfrm rot="19800000">
                <a:off x="1689645" y="234822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6" name="フリーフォーム 785"/>
              <p:cNvSpPr/>
              <p:nvPr/>
            </p:nvSpPr>
            <p:spPr>
              <a:xfrm>
                <a:off x="1723578" y="25850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7" name="フリーフォーム 786"/>
              <p:cNvSpPr/>
              <p:nvPr/>
            </p:nvSpPr>
            <p:spPr>
              <a:xfrm flipH="1">
                <a:off x="2981027" y="31569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8" name="フリーフォーム 787"/>
              <p:cNvSpPr/>
              <p:nvPr/>
            </p:nvSpPr>
            <p:spPr>
              <a:xfrm rot="300000" flipH="1">
                <a:off x="2729551" y="343873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9" name="正方形/長方形 788"/>
              <p:cNvSpPr/>
              <p:nvPr/>
            </p:nvSpPr>
            <p:spPr>
              <a:xfrm rot="19800000">
                <a:off x="1679546" y="3934451"/>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0" name="フリーフォーム 789"/>
              <p:cNvSpPr/>
              <p:nvPr/>
            </p:nvSpPr>
            <p:spPr>
              <a:xfrm flipH="1" flipV="1">
                <a:off x="2723754" y="364651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1" name="フリーフォーム 790"/>
              <p:cNvSpPr/>
              <p:nvPr/>
            </p:nvSpPr>
            <p:spPr>
              <a:xfrm>
                <a:off x="1713583" y="416688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2" name="正方形/長方形 791"/>
              <p:cNvSpPr/>
              <p:nvPr/>
            </p:nvSpPr>
            <p:spPr>
              <a:xfrm rot="2100000" flipV="1">
                <a:off x="1661489" y="4665852"/>
                <a:ext cx="1089254"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3" name="フリーフォーム 792"/>
              <p:cNvSpPr/>
              <p:nvPr/>
            </p:nvSpPr>
            <p:spPr>
              <a:xfrm rot="300000" flipV="1">
                <a:off x="1704099" y="4378191"/>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4" name="正方形/長方形 793"/>
              <p:cNvSpPr/>
              <p:nvPr/>
            </p:nvSpPr>
            <p:spPr>
              <a:xfrm rot="19800000">
                <a:off x="1715190" y="2027816"/>
                <a:ext cx="983728"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5" name="フリーフォーム 794"/>
              <p:cNvSpPr/>
              <p:nvPr/>
            </p:nvSpPr>
            <p:spPr>
              <a:xfrm>
                <a:off x="1735627" y="2204864"/>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6" name="フリーフォーム 795"/>
              <p:cNvSpPr/>
              <p:nvPr/>
            </p:nvSpPr>
            <p:spPr>
              <a:xfrm rot="300000" flipV="1">
                <a:off x="1713366" y="24002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7" name="フリーフォーム 796"/>
              <p:cNvSpPr/>
              <p:nvPr/>
            </p:nvSpPr>
            <p:spPr>
              <a:xfrm rot="300000" flipH="1">
                <a:off x="2737910" y="306385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8" name="フリーフォーム 797"/>
              <p:cNvSpPr/>
              <p:nvPr/>
            </p:nvSpPr>
            <p:spPr>
              <a:xfrm flipH="1" flipV="1">
                <a:off x="2531355" y="179660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9" name="フリーフォーム 798"/>
              <p:cNvSpPr/>
              <p:nvPr/>
            </p:nvSpPr>
            <p:spPr>
              <a:xfrm flipH="1" flipV="1">
                <a:off x="2737810" y="2060848"/>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800" name="フリーフォーム 799"/>
              <p:cNvSpPr/>
              <p:nvPr/>
            </p:nvSpPr>
            <p:spPr>
              <a:xfrm rot="300000" flipH="1">
                <a:off x="2743011" y="46535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801" name="フリーフォーム 800"/>
              <p:cNvSpPr/>
              <p:nvPr/>
            </p:nvSpPr>
            <p:spPr>
              <a:xfrm rot="300000" flipH="1">
                <a:off x="2560773" y="491034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grpSp>
        <p:cxnSp>
          <p:nvCxnSpPr>
            <p:cNvPr id="770" name="直線コネクタ 769"/>
            <p:cNvCxnSpPr/>
            <p:nvPr/>
          </p:nvCxnSpPr>
          <p:spPr>
            <a:xfrm>
              <a:off x="2078351" y="3465826"/>
              <a:ext cx="216000" cy="0"/>
            </a:xfrm>
            <a:prstGeom prst="line">
              <a:avLst/>
            </a:prstGeom>
            <a:ln w="25400" cap="rnd">
              <a:solidFill>
                <a:schemeClr val="bg1">
                  <a:lumMod val="50000"/>
                </a:schemeClr>
              </a:solidFill>
              <a:bevel/>
            </a:ln>
          </p:spPr>
          <p:style>
            <a:lnRef idx="1">
              <a:schemeClr val="accent1"/>
            </a:lnRef>
            <a:fillRef idx="0">
              <a:schemeClr val="accent1"/>
            </a:fillRef>
            <a:effectRef idx="0">
              <a:schemeClr val="accent1"/>
            </a:effectRef>
            <a:fontRef idx="minor">
              <a:schemeClr val="tx1"/>
            </a:fontRef>
          </p:style>
        </p:cxnSp>
        <p:cxnSp>
          <p:nvCxnSpPr>
            <p:cNvPr id="771" name="直線コネクタ 770"/>
            <p:cNvCxnSpPr/>
            <p:nvPr/>
          </p:nvCxnSpPr>
          <p:spPr>
            <a:xfrm>
              <a:off x="2337302" y="3665699"/>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72" name="直線コネクタ 771"/>
            <p:cNvCxnSpPr/>
            <p:nvPr/>
          </p:nvCxnSpPr>
          <p:spPr>
            <a:xfrm>
              <a:off x="2072476" y="4316130"/>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73" name="直線コネクタ 772"/>
            <p:cNvCxnSpPr/>
            <p:nvPr/>
          </p:nvCxnSpPr>
          <p:spPr>
            <a:xfrm>
              <a:off x="2207033" y="3564863"/>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74" name="直線コネクタ 773"/>
            <p:cNvCxnSpPr/>
            <p:nvPr/>
          </p:nvCxnSpPr>
          <p:spPr>
            <a:xfrm>
              <a:off x="2192605" y="4423732"/>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75" name="直線コネクタ 774"/>
            <p:cNvCxnSpPr/>
            <p:nvPr/>
          </p:nvCxnSpPr>
          <p:spPr>
            <a:xfrm>
              <a:off x="2341719" y="4528375"/>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806" name="円/楕円 805"/>
          <p:cNvSpPr/>
          <p:nvPr/>
        </p:nvSpPr>
        <p:spPr>
          <a:xfrm>
            <a:off x="5590577" y="2660627"/>
            <a:ext cx="756903" cy="316085"/>
          </a:xfrm>
          <a:prstGeom prst="ellipse">
            <a:avLst/>
          </a:prstGeom>
          <a:gradFill flip="none" rotWithShape="1">
            <a:gsLst>
              <a:gs pos="0">
                <a:schemeClr val="accent6">
                  <a:lumMod val="20000"/>
                  <a:lumOff val="80000"/>
                </a:schemeClr>
              </a:gs>
              <a:gs pos="50000">
                <a:schemeClr val="accent6">
                  <a:lumMod val="60000"/>
                  <a:lumOff val="40000"/>
                </a:schemeClr>
              </a:gs>
            </a:gsLst>
            <a:path path="circle">
              <a:fillToRect l="50000" t="50000" r="50000" b="50000"/>
            </a:path>
            <a:tileRect/>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807" name="テキスト ボックス 806"/>
          <p:cNvSpPr txBox="1"/>
          <p:nvPr/>
        </p:nvSpPr>
        <p:spPr>
          <a:xfrm>
            <a:off x="5650913" y="2687163"/>
            <a:ext cx="655949" cy="276999"/>
          </a:xfrm>
          <a:prstGeom prst="rect">
            <a:avLst/>
          </a:prstGeom>
          <a:noFill/>
        </p:spPr>
        <p:txBody>
          <a:bodyPr wrap="none" rtlCol="0">
            <a:spAutoFit/>
          </a:bodyPr>
          <a:lstStyle/>
          <a:p>
            <a:r>
              <a:rPr kumimoji="1" lang="en-US" altLang="ja-JP" sz="1200" b="1" dirty="0" smtClean="0">
                <a:latin typeface="Arial" pitchFamily="34" charset="0"/>
                <a:cs typeface="Arial" pitchFamily="34" charset="0"/>
              </a:rPr>
              <a:t>STING</a:t>
            </a:r>
            <a:endParaRPr kumimoji="1" lang="ja-JP" altLang="en-US" sz="1200" b="1" dirty="0">
              <a:latin typeface="Arial" pitchFamily="34" charset="0"/>
              <a:cs typeface="Arial" pitchFamily="34" charset="0"/>
            </a:endParaRPr>
          </a:p>
        </p:txBody>
      </p:sp>
      <p:sp>
        <p:nvSpPr>
          <p:cNvPr id="808" name="テキスト ボックス 807"/>
          <p:cNvSpPr txBox="1"/>
          <p:nvPr/>
        </p:nvSpPr>
        <p:spPr>
          <a:xfrm>
            <a:off x="6600533" y="2108112"/>
            <a:ext cx="1063112" cy="276999"/>
          </a:xfrm>
          <a:prstGeom prst="rect">
            <a:avLst/>
          </a:prstGeom>
          <a:noFill/>
        </p:spPr>
        <p:txBody>
          <a:bodyPr wrap="none" rtlCol="0">
            <a:spAutoFit/>
          </a:bodyPr>
          <a:lstStyle/>
          <a:p>
            <a:r>
              <a:rPr lang="en-US" altLang="ja-JP" sz="1200" b="1" dirty="0" smtClean="0">
                <a:latin typeface="Arial" pitchFamily="34" charset="0"/>
                <a:cs typeface="Arial" pitchFamily="34" charset="0"/>
              </a:rPr>
              <a:t>B-form </a:t>
            </a:r>
            <a:r>
              <a:rPr kumimoji="1" lang="en-US" altLang="ja-JP" sz="1200" b="1" dirty="0" smtClean="0">
                <a:latin typeface="Arial" pitchFamily="34" charset="0"/>
                <a:cs typeface="Arial" pitchFamily="34" charset="0"/>
              </a:rPr>
              <a:t>DNA</a:t>
            </a:r>
            <a:endParaRPr kumimoji="1" lang="ja-JP" altLang="en-US" sz="1200" b="1" dirty="0">
              <a:latin typeface="Arial" pitchFamily="34" charset="0"/>
              <a:cs typeface="Arial" pitchFamily="34" charset="0"/>
            </a:endParaRPr>
          </a:p>
        </p:txBody>
      </p:sp>
      <p:grpSp>
        <p:nvGrpSpPr>
          <p:cNvPr id="810" name="グループ化 51"/>
          <p:cNvGrpSpPr/>
          <p:nvPr/>
        </p:nvGrpSpPr>
        <p:grpSpPr>
          <a:xfrm>
            <a:off x="6722765" y="2828213"/>
            <a:ext cx="756397" cy="261889"/>
            <a:chOff x="1061610" y="2930462"/>
            <a:chExt cx="1150504" cy="498538"/>
          </a:xfrm>
        </p:grpSpPr>
        <p:sp>
          <p:nvSpPr>
            <p:cNvPr id="821" name="円/楕円 820"/>
            <p:cNvSpPr/>
            <p:nvPr/>
          </p:nvSpPr>
          <p:spPr>
            <a:xfrm>
              <a:off x="1061610" y="2963488"/>
              <a:ext cx="1150504" cy="465512"/>
            </a:xfrm>
            <a:prstGeom prst="ellipse">
              <a:avLst/>
            </a:prstGeom>
            <a:gradFill flip="none" rotWithShape="1">
              <a:gsLst>
                <a:gs pos="0">
                  <a:schemeClr val="bg1"/>
                </a:gs>
                <a:gs pos="50000">
                  <a:srgbClr val="FFCCCC"/>
                </a:gs>
              </a:gsLst>
              <a:path path="circle">
                <a:fillToRect l="50000" t="50000" r="50000" b="50000"/>
              </a:path>
              <a:tileRect/>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822" name="テキスト ボックス 821"/>
            <p:cNvSpPr txBox="1"/>
            <p:nvPr/>
          </p:nvSpPr>
          <p:spPr>
            <a:xfrm>
              <a:off x="1190531" y="2930462"/>
              <a:ext cx="641522" cy="276998"/>
            </a:xfrm>
            <a:prstGeom prst="rect">
              <a:avLst/>
            </a:prstGeom>
            <a:noFill/>
          </p:spPr>
          <p:txBody>
            <a:bodyPr wrap="none" rtlCol="0">
              <a:spAutoFit/>
            </a:bodyPr>
            <a:lstStyle/>
            <a:p>
              <a:r>
                <a:rPr lang="en-US" altLang="ja-JP" sz="1200" b="1" dirty="0" smtClean="0">
                  <a:latin typeface="Arial" pitchFamily="34" charset="0"/>
                  <a:cs typeface="Arial" pitchFamily="34" charset="0"/>
                </a:rPr>
                <a:t>AIM−2</a:t>
              </a:r>
              <a:endParaRPr kumimoji="1" lang="ja-JP" altLang="en-US" sz="1200" b="1" dirty="0">
                <a:latin typeface="Arial" pitchFamily="34" charset="0"/>
                <a:cs typeface="Arial" pitchFamily="34" charset="0"/>
              </a:endParaRPr>
            </a:p>
          </p:txBody>
        </p:sp>
      </p:grpSp>
      <p:grpSp>
        <p:nvGrpSpPr>
          <p:cNvPr id="811" name="グループ化 52"/>
          <p:cNvGrpSpPr/>
          <p:nvPr/>
        </p:nvGrpSpPr>
        <p:grpSpPr>
          <a:xfrm>
            <a:off x="7259327" y="2986281"/>
            <a:ext cx="577418" cy="294630"/>
            <a:chOff x="1713510" y="3768233"/>
            <a:chExt cx="878271" cy="560865"/>
          </a:xfrm>
        </p:grpSpPr>
        <p:sp>
          <p:nvSpPr>
            <p:cNvPr id="819" name="円/楕円 818"/>
            <p:cNvSpPr/>
            <p:nvPr/>
          </p:nvSpPr>
          <p:spPr>
            <a:xfrm>
              <a:off x="1713510" y="3774525"/>
              <a:ext cx="878271" cy="554573"/>
            </a:xfrm>
            <a:prstGeom prst="ellipse">
              <a:avLst/>
            </a:prstGeom>
            <a:gradFill flip="none" rotWithShape="1">
              <a:gsLst>
                <a:gs pos="0">
                  <a:schemeClr val="accent3">
                    <a:lumMod val="20000"/>
                    <a:lumOff val="80000"/>
                  </a:schemeClr>
                </a:gs>
                <a:gs pos="50000">
                  <a:schemeClr val="accent3">
                    <a:lumMod val="60000"/>
                    <a:lumOff val="40000"/>
                  </a:schemeClr>
                </a:gs>
              </a:gsLst>
              <a:path path="circle">
                <a:fillToRect l="50000" t="50000" r="50000" b="50000"/>
              </a:path>
              <a:tileRect/>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820" name="テキスト ボックス 819"/>
            <p:cNvSpPr txBox="1"/>
            <p:nvPr/>
          </p:nvSpPr>
          <p:spPr>
            <a:xfrm>
              <a:off x="1793650" y="3768233"/>
              <a:ext cx="508473" cy="276998"/>
            </a:xfrm>
            <a:prstGeom prst="rect">
              <a:avLst/>
            </a:prstGeom>
            <a:noFill/>
          </p:spPr>
          <p:txBody>
            <a:bodyPr wrap="none" rtlCol="0">
              <a:spAutoFit/>
            </a:bodyPr>
            <a:lstStyle/>
            <a:p>
              <a:r>
                <a:rPr lang="en-US" altLang="ja-JP" sz="1200" b="1" dirty="0" smtClean="0">
                  <a:latin typeface="Arial" pitchFamily="34" charset="0"/>
                  <a:cs typeface="Arial" pitchFamily="34" charset="0"/>
                </a:rPr>
                <a:t>ASC</a:t>
              </a:r>
              <a:endParaRPr kumimoji="1" lang="ja-JP" altLang="en-US" sz="1200" b="1" dirty="0">
                <a:latin typeface="Arial" pitchFamily="34" charset="0"/>
                <a:cs typeface="Arial" pitchFamily="34" charset="0"/>
              </a:endParaRPr>
            </a:p>
          </p:txBody>
        </p:sp>
      </p:grpSp>
      <p:grpSp>
        <p:nvGrpSpPr>
          <p:cNvPr id="812" name="グループ化 55"/>
          <p:cNvGrpSpPr/>
          <p:nvPr/>
        </p:nvGrpSpPr>
        <p:grpSpPr>
          <a:xfrm>
            <a:off x="6876466" y="3235194"/>
            <a:ext cx="963164" cy="309003"/>
            <a:chOff x="2341913" y="4827129"/>
            <a:chExt cx="1465003" cy="588225"/>
          </a:xfrm>
        </p:grpSpPr>
        <p:sp>
          <p:nvSpPr>
            <p:cNvPr id="817" name="円/楕円 816"/>
            <p:cNvSpPr/>
            <p:nvPr/>
          </p:nvSpPr>
          <p:spPr>
            <a:xfrm>
              <a:off x="2366754" y="4827129"/>
              <a:ext cx="1440162" cy="588225"/>
            </a:xfrm>
            <a:prstGeom prst="ellipse">
              <a:avLst/>
            </a:prstGeom>
            <a:gradFill flip="none" rotWithShape="1">
              <a:gsLst>
                <a:gs pos="0">
                  <a:schemeClr val="tx2">
                    <a:lumMod val="20000"/>
                    <a:lumOff val="80000"/>
                  </a:schemeClr>
                </a:gs>
                <a:gs pos="50000">
                  <a:schemeClr val="accent1">
                    <a:lumMod val="60000"/>
                    <a:lumOff val="40000"/>
                  </a:schemeClr>
                </a:gs>
              </a:gsLst>
              <a:path path="circle">
                <a:fillToRect l="50000" t="50000" r="50000" b="50000"/>
              </a:path>
              <a:tileRect/>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818" name="テキスト ボックス 817"/>
            <p:cNvSpPr txBox="1"/>
            <p:nvPr/>
          </p:nvSpPr>
          <p:spPr>
            <a:xfrm>
              <a:off x="2341913" y="4891721"/>
              <a:ext cx="989373" cy="277000"/>
            </a:xfrm>
            <a:prstGeom prst="rect">
              <a:avLst/>
            </a:prstGeom>
            <a:noFill/>
          </p:spPr>
          <p:txBody>
            <a:bodyPr wrap="none" rtlCol="0">
              <a:spAutoFit/>
            </a:bodyPr>
            <a:lstStyle/>
            <a:p>
              <a:r>
                <a:rPr lang="en-US" altLang="ja-JP" sz="1200" b="1" dirty="0" smtClean="0">
                  <a:latin typeface="Arial" pitchFamily="34" charset="0"/>
                  <a:cs typeface="Arial" pitchFamily="34" charset="0"/>
                </a:rPr>
                <a:t>Caspase−1</a:t>
              </a:r>
              <a:endParaRPr kumimoji="1" lang="ja-JP" altLang="en-US" sz="1200" b="1" dirty="0">
                <a:latin typeface="Arial" pitchFamily="34" charset="0"/>
                <a:cs typeface="Arial" pitchFamily="34" charset="0"/>
              </a:endParaRPr>
            </a:p>
          </p:txBody>
        </p:sp>
      </p:grpSp>
      <p:sp>
        <p:nvSpPr>
          <p:cNvPr id="823" name="テキスト ボックス 822"/>
          <p:cNvSpPr txBox="1"/>
          <p:nvPr/>
        </p:nvSpPr>
        <p:spPr>
          <a:xfrm>
            <a:off x="7550663" y="2647512"/>
            <a:ext cx="1170512" cy="400110"/>
          </a:xfrm>
          <a:prstGeom prst="rect">
            <a:avLst/>
          </a:prstGeom>
          <a:noFill/>
        </p:spPr>
        <p:txBody>
          <a:bodyPr wrap="none" rtlCol="0">
            <a:spAutoFit/>
          </a:bodyPr>
          <a:lstStyle/>
          <a:p>
            <a:pPr algn="ctr">
              <a:lnSpc>
                <a:spcPts val="1200"/>
              </a:lnSpc>
            </a:pPr>
            <a:r>
              <a:rPr kumimoji="1" lang="en-US" altLang="ja-JP" sz="1100" b="1" dirty="0" smtClean="0">
                <a:latin typeface="Arial" pitchFamily="34" charset="0"/>
                <a:cs typeface="Arial" pitchFamily="34" charset="0"/>
              </a:rPr>
              <a:t>AIM-2</a:t>
            </a:r>
          </a:p>
          <a:p>
            <a:pPr algn="ctr">
              <a:lnSpc>
                <a:spcPts val="1200"/>
              </a:lnSpc>
            </a:pPr>
            <a:r>
              <a:rPr lang="en-US" altLang="ja-JP" sz="1100" b="1" dirty="0" smtClean="0">
                <a:latin typeface="Arial" pitchFamily="34" charset="0"/>
                <a:cs typeface="Arial" pitchFamily="34" charset="0"/>
              </a:rPr>
              <a:t>inflammasome</a:t>
            </a:r>
            <a:endParaRPr kumimoji="1" lang="en-US" altLang="ja-JP" sz="1100" b="1" dirty="0" smtClean="0">
              <a:latin typeface="Arial" pitchFamily="34" charset="0"/>
              <a:cs typeface="Arial" pitchFamily="34" charset="0"/>
            </a:endParaRPr>
          </a:p>
        </p:txBody>
      </p:sp>
      <p:grpSp>
        <p:nvGrpSpPr>
          <p:cNvPr id="824" name="グループ化 823"/>
          <p:cNvGrpSpPr/>
          <p:nvPr/>
        </p:nvGrpSpPr>
        <p:grpSpPr>
          <a:xfrm rot="5400000">
            <a:off x="6897966" y="2547566"/>
            <a:ext cx="486833" cy="154459"/>
            <a:chOff x="2664750" y="2868384"/>
            <a:chExt cx="938853" cy="360000"/>
          </a:xfrm>
        </p:grpSpPr>
        <p:sp>
          <p:nvSpPr>
            <p:cNvPr id="825" name="右矢印 824"/>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826" name="正方形/長方形 825"/>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27" name="正方形/長方形 826"/>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28" name="正方形/長方形 827"/>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sp>
        <p:nvSpPr>
          <p:cNvPr id="842" name="正方形/長方形 841"/>
          <p:cNvSpPr/>
          <p:nvPr/>
        </p:nvSpPr>
        <p:spPr>
          <a:xfrm>
            <a:off x="8183058" y="3798571"/>
            <a:ext cx="481545" cy="205327"/>
          </a:xfrm>
          <a:prstGeom prst="rect">
            <a:avLst/>
          </a:prstGeom>
          <a:solidFill>
            <a:srgbClr val="D7E4BD"/>
          </a:soli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rgbClr val="000000"/>
              </a:solidFill>
            </a:endParaRPr>
          </a:p>
        </p:txBody>
      </p:sp>
      <p:sp>
        <p:nvSpPr>
          <p:cNvPr id="848" name="テキスト ボックス 847"/>
          <p:cNvSpPr txBox="1"/>
          <p:nvPr/>
        </p:nvSpPr>
        <p:spPr>
          <a:xfrm>
            <a:off x="7270565" y="3976095"/>
            <a:ext cx="853119" cy="276999"/>
          </a:xfrm>
          <a:prstGeom prst="rect">
            <a:avLst/>
          </a:prstGeom>
          <a:noFill/>
          <a:ln>
            <a:noFill/>
          </a:ln>
        </p:spPr>
        <p:txBody>
          <a:bodyPr wrap="none" rtlCol="0">
            <a:spAutoFit/>
          </a:bodyPr>
          <a:lstStyle/>
          <a:p>
            <a:r>
              <a:rPr lang="en-US" altLang="ja-JP" sz="1200" b="1" dirty="0">
                <a:latin typeface="Arial" pitchFamily="34" charset="0"/>
                <a:cs typeface="Arial" pitchFamily="34" charset="0"/>
              </a:rPr>
              <a:t>p</a:t>
            </a:r>
            <a:r>
              <a:rPr kumimoji="1" lang="en-US" altLang="ja-JP" sz="1200" b="1" dirty="0" smtClean="0">
                <a:latin typeface="Arial" pitchFamily="34" charset="0"/>
                <a:cs typeface="Arial" pitchFamily="34" charset="0"/>
              </a:rPr>
              <a:t>ro-IL-1</a:t>
            </a:r>
            <a:r>
              <a:rPr kumimoji="1" lang="el-GR" altLang="ja-JP" sz="1200" b="1" dirty="0" smtClean="0">
                <a:latin typeface="Arial" pitchFamily="34" charset="0"/>
                <a:cs typeface="Arial" pitchFamily="34" charset="0"/>
              </a:rPr>
              <a:t>β</a:t>
            </a:r>
            <a:endParaRPr kumimoji="1" lang="ja-JP" altLang="en-US" sz="1200" b="1" dirty="0">
              <a:latin typeface="Arial" pitchFamily="34" charset="0"/>
              <a:cs typeface="Arial" pitchFamily="34" charset="0"/>
            </a:endParaRPr>
          </a:p>
        </p:txBody>
      </p:sp>
      <p:sp>
        <p:nvSpPr>
          <p:cNvPr id="849" name="下カーブ矢印 848"/>
          <p:cNvSpPr/>
          <p:nvPr/>
        </p:nvSpPr>
        <p:spPr>
          <a:xfrm rot="20521489">
            <a:off x="7628610" y="3422503"/>
            <a:ext cx="755757" cy="439916"/>
          </a:xfrm>
          <a:prstGeom prst="curved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850" name="テキスト ボックス 849"/>
          <p:cNvSpPr txBox="1"/>
          <p:nvPr/>
        </p:nvSpPr>
        <p:spPr>
          <a:xfrm>
            <a:off x="8167818" y="3767110"/>
            <a:ext cx="553357" cy="276999"/>
          </a:xfrm>
          <a:prstGeom prst="rect">
            <a:avLst/>
          </a:prstGeom>
          <a:noFill/>
          <a:ln>
            <a:noFill/>
          </a:ln>
        </p:spPr>
        <p:txBody>
          <a:bodyPr wrap="none" rtlCol="0">
            <a:spAutoFit/>
          </a:bodyPr>
          <a:lstStyle/>
          <a:p>
            <a:r>
              <a:rPr kumimoji="1" lang="en-US" altLang="ja-JP" sz="1200" b="1" dirty="0" smtClean="0">
                <a:latin typeface="Arial" pitchFamily="34" charset="0"/>
                <a:cs typeface="Arial" pitchFamily="34" charset="0"/>
              </a:rPr>
              <a:t>IL-1</a:t>
            </a:r>
            <a:r>
              <a:rPr kumimoji="1" lang="el-GR" altLang="ja-JP" sz="1200" b="1" dirty="0" smtClean="0">
                <a:latin typeface="Arial" pitchFamily="34" charset="0"/>
                <a:cs typeface="Arial" pitchFamily="34" charset="0"/>
              </a:rPr>
              <a:t>β</a:t>
            </a:r>
            <a:endParaRPr kumimoji="1" lang="ja-JP" altLang="en-US" sz="1200" b="1" dirty="0">
              <a:latin typeface="Arial" pitchFamily="34" charset="0"/>
              <a:cs typeface="Arial" pitchFamily="34" charset="0"/>
            </a:endParaRPr>
          </a:p>
        </p:txBody>
      </p:sp>
      <p:grpSp>
        <p:nvGrpSpPr>
          <p:cNvPr id="851" name="グループ化 850"/>
          <p:cNvGrpSpPr/>
          <p:nvPr/>
        </p:nvGrpSpPr>
        <p:grpSpPr>
          <a:xfrm rot="5400000">
            <a:off x="5772358" y="2384288"/>
            <a:ext cx="295649" cy="227422"/>
            <a:chOff x="2664750" y="2868384"/>
            <a:chExt cx="938853" cy="360000"/>
          </a:xfrm>
        </p:grpSpPr>
        <p:sp>
          <p:nvSpPr>
            <p:cNvPr id="852" name="右矢印 851"/>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853" name="正方形/長方形 852"/>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54" name="正方形/長方形 853"/>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55" name="正方形/長方形 854"/>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grpSp>
        <p:nvGrpSpPr>
          <p:cNvPr id="858" name="グループ化 857"/>
          <p:cNvGrpSpPr/>
          <p:nvPr/>
        </p:nvGrpSpPr>
        <p:grpSpPr>
          <a:xfrm>
            <a:off x="4900896" y="1949687"/>
            <a:ext cx="721672" cy="816566"/>
            <a:chOff x="4486889" y="2007890"/>
            <a:chExt cx="721672" cy="816566"/>
          </a:xfrm>
        </p:grpSpPr>
        <p:sp>
          <p:nvSpPr>
            <p:cNvPr id="804" name="テキスト ボックス 803"/>
            <p:cNvSpPr txBox="1"/>
            <p:nvPr/>
          </p:nvSpPr>
          <p:spPr>
            <a:xfrm>
              <a:off x="4503479" y="2013375"/>
              <a:ext cx="279244" cy="276999"/>
            </a:xfrm>
            <a:prstGeom prst="rect">
              <a:avLst/>
            </a:prstGeom>
            <a:noFill/>
          </p:spPr>
          <p:txBody>
            <a:bodyPr wrap="none" rtlCol="0">
              <a:spAutoFit/>
            </a:bodyPr>
            <a:lstStyle/>
            <a:p>
              <a:r>
                <a:rPr kumimoji="1" lang="en-US" altLang="ja-JP" sz="1200" b="1" dirty="0" smtClean="0">
                  <a:latin typeface="Arial" pitchFamily="34" charset="0"/>
                  <a:cs typeface="Arial" pitchFamily="34" charset="0"/>
                </a:rPr>
                <a:t>?</a:t>
              </a:r>
              <a:endParaRPr kumimoji="1" lang="ja-JP" altLang="en-US" sz="1200" b="1" dirty="0">
                <a:latin typeface="Arial" pitchFamily="34" charset="0"/>
                <a:cs typeface="Arial" pitchFamily="34" charset="0"/>
              </a:endParaRPr>
            </a:p>
          </p:txBody>
        </p:sp>
        <p:sp>
          <p:nvSpPr>
            <p:cNvPr id="805" name="テキスト ボックス 804"/>
            <p:cNvSpPr txBox="1"/>
            <p:nvPr/>
          </p:nvSpPr>
          <p:spPr>
            <a:xfrm>
              <a:off x="4486889" y="2178125"/>
              <a:ext cx="721672" cy="646331"/>
            </a:xfrm>
            <a:prstGeom prst="rect">
              <a:avLst/>
            </a:prstGeom>
            <a:noFill/>
          </p:spPr>
          <p:txBody>
            <a:bodyPr wrap="none" rtlCol="0">
              <a:spAutoFit/>
            </a:bodyPr>
            <a:lstStyle/>
            <a:p>
              <a:r>
                <a:rPr kumimoji="1" lang="en-US" altLang="ja-JP" sz="1200" b="1" dirty="0" err="1" smtClean="0">
                  <a:latin typeface="Arial" pitchFamily="34" charset="0"/>
                  <a:cs typeface="Arial" pitchFamily="34" charset="0"/>
                </a:rPr>
                <a:t>cGAS</a:t>
              </a:r>
              <a:endParaRPr kumimoji="1" lang="en-US" altLang="ja-JP" sz="1200" b="1" dirty="0" smtClean="0">
                <a:latin typeface="Arial" pitchFamily="34" charset="0"/>
                <a:cs typeface="Arial" pitchFamily="34" charset="0"/>
              </a:endParaRPr>
            </a:p>
            <a:p>
              <a:r>
                <a:rPr kumimoji="1" lang="en-US" altLang="ja-JP" sz="1200" b="1" dirty="0" smtClean="0">
                  <a:latin typeface="Arial" pitchFamily="34" charset="0"/>
                  <a:cs typeface="Arial" pitchFamily="34" charset="0"/>
                </a:rPr>
                <a:t>DDX41 </a:t>
              </a:r>
            </a:p>
            <a:p>
              <a:r>
                <a:rPr kumimoji="1" lang="en-US" altLang="ja-JP" sz="1200" b="1" dirty="0" smtClean="0">
                  <a:latin typeface="Arial" pitchFamily="34" charset="0"/>
                  <a:cs typeface="Arial" pitchFamily="34" charset="0"/>
                </a:rPr>
                <a:t>IFI11</a:t>
              </a:r>
              <a:endParaRPr kumimoji="1" lang="ja-JP" altLang="en-US" sz="1200" b="1" dirty="0">
                <a:latin typeface="Arial" pitchFamily="34" charset="0"/>
                <a:cs typeface="Arial" pitchFamily="34" charset="0"/>
              </a:endParaRPr>
            </a:p>
          </p:txBody>
        </p:sp>
        <p:sp>
          <p:nvSpPr>
            <p:cNvPr id="856" name="テキスト ボックス 855"/>
            <p:cNvSpPr txBox="1"/>
            <p:nvPr/>
          </p:nvSpPr>
          <p:spPr>
            <a:xfrm>
              <a:off x="4655879" y="2014731"/>
              <a:ext cx="279244" cy="276999"/>
            </a:xfrm>
            <a:prstGeom prst="rect">
              <a:avLst/>
            </a:prstGeom>
            <a:noFill/>
          </p:spPr>
          <p:txBody>
            <a:bodyPr wrap="none" rtlCol="0">
              <a:spAutoFit/>
            </a:bodyPr>
            <a:lstStyle/>
            <a:p>
              <a:r>
                <a:rPr kumimoji="1" lang="en-US" altLang="ja-JP" sz="1200" b="1" dirty="0" smtClean="0">
                  <a:latin typeface="Arial" pitchFamily="34" charset="0"/>
                  <a:cs typeface="Arial" pitchFamily="34" charset="0"/>
                </a:rPr>
                <a:t>?</a:t>
              </a:r>
              <a:endParaRPr kumimoji="1" lang="ja-JP" altLang="en-US" sz="1200" b="1" dirty="0">
                <a:latin typeface="Arial" pitchFamily="34" charset="0"/>
                <a:cs typeface="Arial" pitchFamily="34" charset="0"/>
              </a:endParaRPr>
            </a:p>
          </p:txBody>
        </p:sp>
        <p:sp>
          <p:nvSpPr>
            <p:cNvPr id="857" name="テキスト ボックス 856"/>
            <p:cNvSpPr txBox="1"/>
            <p:nvPr/>
          </p:nvSpPr>
          <p:spPr>
            <a:xfrm>
              <a:off x="4827329" y="2007890"/>
              <a:ext cx="279244" cy="276999"/>
            </a:xfrm>
            <a:prstGeom prst="rect">
              <a:avLst/>
            </a:prstGeom>
            <a:noFill/>
          </p:spPr>
          <p:txBody>
            <a:bodyPr wrap="none" rtlCol="0">
              <a:spAutoFit/>
            </a:bodyPr>
            <a:lstStyle/>
            <a:p>
              <a:r>
                <a:rPr kumimoji="1" lang="en-US" altLang="ja-JP" sz="1200" b="1" dirty="0" smtClean="0">
                  <a:latin typeface="Arial" pitchFamily="34" charset="0"/>
                  <a:cs typeface="Arial" pitchFamily="34" charset="0"/>
                </a:rPr>
                <a:t>?</a:t>
              </a:r>
              <a:endParaRPr kumimoji="1" lang="ja-JP" altLang="en-US" sz="1200" b="1" dirty="0">
                <a:latin typeface="Arial" pitchFamily="34" charset="0"/>
                <a:cs typeface="Arial" pitchFamily="34" charset="0"/>
              </a:endParaRPr>
            </a:p>
          </p:txBody>
        </p:sp>
      </p:grpSp>
      <p:sp>
        <p:nvSpPr>
          <p:cNvPr id="859" name="テキスト ボックス 858"/>
          <p:cNvSpPr txBox="1"/>
          <p:nvPr/>
        </p:nvSpPr>
        <p:spPr>
          <a:xfrm>
            <a:off x="2896840" y="1469671"/>
            <a:ext cx="663964" cy="276999"/>
          </a:xfrm>
          <a:prstGeom prst="rect">
            <a:avLst/>
          </a:prstGeom>
          <a:noFill/>
        </p:spPr>
        <p:txBody>
          <a:bodyPr wrap="none" rtlCol="0">
            <a:spAutoFit/>
          </a:bodyPr>
          <a:lstStyle/>
          <a:p>
            <a:r>
              <a:rPr kumimoji="1" lang="en-US" altLang="ja-JP" sz="1200" b="1" dirty="0" smtClean="0">
                <a:latin typeface="Arial" pitchFamily="34" charset="0"/>
                <a:cs typeface="Arial" pitchFamily="34" charset="0"/>
              </a:rPr>
              <a:t>IL-1</a:t>
            </a:r>
            <a:r>
              <a:rPr kumimoji="1" lang="en-US" altLang="ja-JP" sz="1200" b="1" dirty="0" smtClean="0">
                <a:latin typeface="Symbol" panose="05050102010706020507" pitchFamily="18" charset="2"/>
                <a:cs typeface="Arial" pitchFamily="34" charset="0"/>
              </a:rPr>
              <a:t>b</a:t>
            </a:r>
            <a:r>
              <a:rPr kumimoji="1" lang="en-US" altLang="ja-JP" sz="1200" b="1" dirty="0" smtClean="0">
                <a:latin typeface="Arial" pitchFamily="34" charset="0"/>
                <a:cs typeface="Arial" pitchFamily="34" charset="0"/>
              </a:rPr>
              <a:t>R</a:t>
            </a:r>
            <a:endParaRPr kumimoji="1" lang="ja-JP" altLang="en-US" sz="1200" b="1" dirty="0">
              <a:latin typeface="Arial" pitchFamily="34" charset="0"/>
              <a:cs typeface="Arial" pitchFamily="34" charset="0"/>
            </a:endParaRPr>
          </a:p>
        </p:txBody>
      </p:sp>
      <p:sp>
        <p:nvSpPr>
          <p:cNvPr id="861" name="円/楕円 860"/>
          <p:cNvSpPr/>
          <p:nvPr/>
        </p:nvSpPr>
        <p:spPr>
          <a:xfrm>
            <a:off x="3164787" y="1898994"/>
            <a:ext cx="599810" cy="298257"/>
          </a:xfrm>
          <a:prstGeom prst="ellipse">
            <a:avLst/>
          </a:prstGeom>
          <a:solidFill>
            <a:schemeClr val="accent5">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62" name="円/楕円 861"/>
          <p:cNvSpPr/>
          <p:nvPr/>
        </p:nvSpPr>
        <p:spPr>
          <a:xfrm>
            <a:off x="3649322" y="2034475"/>
            <a:ext cx="671193" cy="298257"/>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63" name="テキスト ボックス 862"/>
          <p:cNvSpPr txBox="1"/>
          <p:nvPr/>
        </p:nvSpPr>
        <p:spPr>
          <a:xfrm>
            <a:off x="3125820" y="1909622"/>
            <a:ext cx="678391" cy="276999"/>
          </a:xfrm>
          <a:prstGeom prst="rect">
            <a:avLst/>
          </a:prstGeom>
          <a:noFill/>
        </p:spPr>
        <p:txBody>
          <a:bodyPr wrap="none" rtlCol="0">
            <a:spAutoFit/>
          </a:bodyPr>
          <a:lstStyle/>
          <a:p>
            <a:r>
              <a:rPr lang="en-US" altLang="ja-JP" sz="1200" b="1" dirty="0" smtClean="0">
                <a:latin typeface="Arial" pitchFamily="34" charset="0"/>
                <a:cs typeface="Arial" pitchFamily="34" charset="0"/>
              </a:rPr>
              <a:t>MyD88</a:t>
            </a:r>
            <a:endParaRPr kumimoji="1" lang="ja-JP" altLang="en-US" sz="1200" b="1" dirty="0">
              <a:latin typeface="Arial" pitchFamily="34" charset="0"/>
              <a:cs typeface="Arial" pitchFamily="34" charset="0"/>
            </a:endParaRPr>
          </a:p>
        </p:txBody>
      </p:sp>
      <p:sp>
        <p:nvSpPr>
          <p:cNvPr id="864" name="テキスト ボックス 863"/>
          <p:cNvSpPr txBox="1"/>
          <p:nvPr/>
        </p:nvSpPr>
        <p:spPr>
          <a:xfrm>
            <a:off x="3691100" y="2034475"/>
            <a:ext cx="559769" cy="276999"/>
          </a:xfrm>
          <a:prstGeom prst="rect">
            <a:avLst/>
          </a:prstGeom>
          <a:noFill/>
        </p:spPr>
        <p:txBody>
          <a:bodyPr wrap="none" rtlCol="0">
            <a:spAutoFit/>
          </a:bodyPr>
          <a:lstStyle/>
          <a:p>
            <a:r>
              <a:rPr lang="en-US" altLang="ja-JP" sz="1200" b="1" dirty="0" smtClean="0">
                <a:latin typeface="Arial" pitchFamily="34" charset="0"/>
                <a:cs typeface="Arial" pitchFamily="34" charset="0"/>
              </a:rPr>
              <a:t>IRAK</a:t>
            </a:r>
            <a:endParaRPr kumimoji="1" lang="ja-JP" altLang="en-US" sz="1200" b="1" dirty="0">
              <a:latin typeface="Arial" pitchFamily="34" charset="0"/>
              <a:cs typeface="Arial" pitchFamily="34" charset="0"/>
            </a:endParaRPr>
          </a:p>
        </p:txBody>
      </p:sp>
      <p:grpSp>
        <p:nvGrpSpPr>
          <p:cNvPr id="865" name="グループ化 864"/>
          <p:cNvGrpSpPr/>
          <p:nvPr/>
        </p:nvGrpSpPr>
        <p:grpSpPr>
          <a:xfrm>
            <a:off x="3350332" y="1210664"/>
            <a:ext cx="601182" cy="761153"/>
            <a:chOff x="1736685" y="200516"/>
            <a:chExt cx="914400" cy="1608304"/>
          </a:xfrm>
          <a:solidFill>
            <a:schemeClr val="bg2">
              <a:lumMod val="75000"/>
            </a:schemeClr>
          </a:solidFill>
        </p:grpSpPr>
        <p:sp>
          <p:nvSpPr>
            <p:cNvPr id="866" name="正方形/長方形 865"/>
            <p:cNvSpPr/>
            <p:nvPr/>
          </p:nvSpPr>
          <p:spPr>
            <a:xfrm>
              <a:off x="2105645" y="850018"/>
              <a:ext cx="171100" cy="958802"/>
            </a:xfrm>
            <a:prstGeom prst="rect">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67" name="アーチ 866"/>
            <p:cNvSpPr/>
            <p:nvPr/>
          </p:nvSpPr>
          <p:spPr>
            <a:xfrm rot="10800000">
              <a:off x="1736685" y="200516"/>
              <a:ext cx="914400" cy="717988"/>
            </a:xfrm>
            <a:prstGeom prst="blockArc">
              <a:avLst>
                <a:gd name="adj1" fmla="val 10800000"/>
                <a:gd name="adj2" fmla="val 2754"/>
                <a:gd name="adj3" fmla="val 13547"/>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endParaRPr>
            </a:p>
          </p:txBody>
        </p:sp>
      </p:grpSp>
      <p:sp>
        <p:nvSpPr>
          <p:cNvPr id="868" name="正方形/長方形 867"/>
          <p:cNvSpPr/>
          <p:nvPr/>
        </p:nvSpPr>
        <p:spPr>
          <a:xfrm>
            <a:off x="3431018" y="1169424"/>
            <a:ext cx="481545" cy="205327"/>
          </a:xfrm>
          <a:prstGeom prst="rect">
            <a:avLst/>
          </a:prstGeom>
          <a:solidFill>
            <a:srgbClr val="D7E4BD"/>
          </a:soli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rgbClr val="000000"/>
              </a:solidFill>
            </a:endParaRPr>
          </a:p>
        </p:txBody>
      </p:sp>
      <p:sp>
        <p:nvSpPr>
          <p:cNvPr id="869" name="テキスト ボックス 868"/>
          <p:cNvSpPr txBox="1"/>
          <p:nvPr/>
        </p:nvSpPr>
        <p:spPr>
          <a:xfrm>
            <a:off x="3394629" y="1127365"/>
            <a:ext cx="553357" cy="276999"/>
          </a:xfrm>
          <a:prstGeom prst="rect">
            <a:avLst/>
          </a:prstGeom>
          <a:noFill/>
          <a:ln>
            <a:noFill/>
          </a:ln>
        </p:spPr>
        <p:txBody>
          <a:bodyPr wrap="none" rtlCol="0">
            <a:spAutoFit/>
          </a:bodyPr>
          <a:lstStyle/>
          <a:p>
            <a:r>
              <a:rPr kumimoji="1" lang="en-US" altLang="ja-JP" sz="1200" b="1" dirty="0" smtClean="0">
                <a:latin typeface="Arial" pitchFamily="34" charset="0"/>
                <a:cs typeface="Arial" pitchFamily="34" charset="0"/>
              </a:rPr>
              <a:t>IL-1</a:t>
            </a:r>
            <a:r>
              <a:rPr kumimoji="1" lang="el-GR" altLang="ja-JP" sz="1200" b="1" dirty="0" smtClean="0">
                <a:latin typeface="Arial" pitchFamily="34" charset="0"/>
                <a:cs typeface="Arial" pitchFamily="34" charset="0"/>
              </a:rPr>
              <a:t>β</a:t>
            </a:r>
            <a:endParaRPr kumimoji="1" lang="ja-JP" altLang="en-US" sz="1200" b="1" dirty="0">
              <a:latin typeface="Arial" pitchFamily="34" charset="0"/>
              <a:cs typeface="Arial" pitchFamily="34" charset="0"/>
            </a:endParaRPr>
          </a:p>
        </p:txBody>
      </p:sp>
      <p:sp>
        <p:nvSpPr>
          <p:cNvPr id="870" name="円/楕円 869"/>
          <p:cNvSpPr/>
          <p:nvPr/>
        </p:nvSpPr>
        <p:spPr>
          <a:xfrm>
            <a:off x="3130159" y="2208455"/>
            <a:ext cx="671193" cy="298257"/>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71" name="テキスト ボックス 870"/>
          <p:cNvSpPr txBox="1"/>
          <p:nvPr/>
        </p:nvSpPr>
        <p:spPr>
          <a:xfrm>
            <a:off x="3125820" y="2233885"/>
            <a:ext cx="679994" cy="276999"/>
          </a:xfrm>
          <a:prstGeom prst="rect">
            <a:avLst/>
          </a:prstGeom>
          <a:noFill/>
        </p:spPr>
        <p:txBody>
          <a:bodyPr wrap="none" rtlCol="0">
            <a:spAutoFit/>
          </a:bodyPr>
          <a:lstStyle/>
          <a:p>
            <a:r>
              <a:rPr lang="en-US" altLang="ja-JP" sz="1200" b="1" dirty="0" smtClean="0">
                <a:latin typeface="Arial" pitchFamily="34" charset="0"/>
                <a:cs typeface="Arial" pitchFamily="34" charset="0"/>
              </a:rPr>
              <a:t>TRAF6</a:t>
            </a:r>
            <a:endParaRPr kumimoji="1" lang="ja-JP" altLang="en-US" sz="1200" b="1" dirty="0">
              <a:latin typeface="Arial" pitchFamily="34" charset="0"/>
              <a:cs typeface="Arial" pitchFamily="34" charset="0"/>
            </a:endParaRPr>
          </a:p>
        </p:txBody>
      </p:sp>
      <p:sp>
        <p:nvSpPr>
          <p:cNvPr id="872" name="右矢印 871"/>
          <p:cNvSpPr/>
          <p:nvPr/>
        </p:nvSpPr>
        <p:spPr>
          <a:xfrm rot="9391190">
            <a:off x="1107944" y="4348524"/>
            <a:ext cx="1823165" cy="159604"/>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873" name="円/楕円 872"/>
          <p:cNvSpPr/>
          <p:nvPr/>
        </p:nvSpPr>
        <p:spPr>
          <a:xfrm>
            <a:off x="88181" y="4898686"/>
            <a:ext cx="301775" cy="281023"/>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74" name="円/楕円 873"/>
          <p:cNvSpPr/>
          <p:nvPr/>
        </p:nvSpPr>
        <p:spPr>
          <a:xfrm>
            <a:off x="374144" y="4898686"/>
            <a:ext cx="301775" cy="281023"/>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nvGrpSpPr>
          <p:cNvPr id="875" name="グループ化 874"/>
          <p:cNvGrpSpPr/>
          <p:nvPr/>
        </p:nvGrpSpPr>
        <p:grpSpPr>
          <a:xfrm>
            <a:off x="61928" y="4901184"/>
            <a:ext cx="638316" cy="276999"/>
            <a:chOff x="5667153" y="2133760"/>
            <a:chExt cx="489319" cy="212341"/>
          </a:xfrm>
        </p:grpSpPr>
        <p:sp>
          <p:nvSpPr>
            <p:cNvPr id="876" name="正方形/長方形 875"/>
            <p:cNvSpPr/>
            <p:nvPr/>
          </p:nvSpPr>
          <p:spPr>
            <a:xfrm>
              <a:off x="5733256" y="2191463"/>
              <a:ext cx="360040" cy="99300"/>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77" name="テキスト ボックス 876"/>
            <p:cNvSpPr txBox="1"/>
            <p:nvPr/>
          </p:nvSpPr>
          <p:spPr>
            <a:xfrm>
              <a:off x="5667153" y="2133760"/>
              <a:ext cx="489319" cy="212341"/>
            </a:xfrm>
            <a:prstGeom prst="rect">
              <a:avLst/>
            </a:prstGeom>
            <a:noFill/>
            <a:ln>
              <a:noFill/>
            </a:ln>
          </p:spPr>
          <p:txBody>
            <a:bodyPr wrap="none" rtlCol="0">
              <a:spAutoFit/>
            </a:bodyPr>
            <a:lstStyle/>
            <a:p>
              <a:r>
                <a:rPr lang="en-US" altLang="ja-JP" sz="1200" b="1" dirty="0" smtClean="0">
                  <a:latin typeface="Arial" pitchFamily="34" charset="0"/>
                  <a:cs typeface="Arial" pitchFamily="34" charset="0"/>
                </a:rPr>
                <a:t>NF-</a:t>
              </a:r>
              <a:r>
                <a:rPr lang="el-GR" altLang="ja-JP" sz="1200" b="1" i="1" dirty="0" smtClean="0">
                  <a:latin typeface="Arial" pitchFamily="34" charset="0"/>
                  <a:cs typeface="Arial" pitchFamily="34" charset="0"/>
                </a:rPr>
                <a:t>κ</a:t>
              </a:r>
              <a:r>
                <a:rPr lang="en-US" altLang="ja-JP" sz="1200" b="1" dirty="0" smtClean="0">
                  <a:latin typeface="Arial" pitchFamily="34" charset="0"/>
                  <a:cs typeface="Arial" pitchFamily="34" charset="0"/>
                </a:rPr>
                <a:t>B</a:t>
              </a:r>
              <a:endParaRPr kumimoji="1" lang="ja-JP" altLang="en-US" sz="1200" b="1" dirty="0">
                <a:latin typeface="Arial" pitchFamily="34" charset="0"/>
                <a:cs typeface="Arial" pitchFamily="34" charset="0"/>
              </a:endParaRPr>
            </a:p>
          </p:txBody>
        </p:sp>
      </p:grpSp>
      <p:grpSp>
        <p:nvGrpSpPr>
          <p:cNvPr id="3" name="グループ化 2"/>
          <p:cNvGrpSpPr>
            <a:grpSpLocks noChangeAspect="1"/>
          </p:cNvGrpSpPr>
          <p:nvPr/>
        </p:nvGrpSpPr>
        <p:grpSpPr>
          <a:xfrm>
            <a:off x="5275085" y="1338584"/>
            <a:ext cx="480998" cy="498834"/>
            <a:chOff x="-27296" y="2438890"/>
            <a:chExt cx="2299980" cy="2385265"/>
          </a:xfrm>
          <a:solidFill>
            <a:srgbClr val="FFC000"/>
          </a:solidFill>
        </p:grpSpPr>
        <p:grpSp>
          <p:nvGrpSpPr>
            <p:cNvPr id="4" name="グループ化 33"/>
            <p:cNvGrpSpPr/>
            <p:nvPr/>
          </p:nvGrpSpPr>
          <p:grpSpPr>
            <a:xfrm>
              <a:off x="-27296" y="2438890"/>
              <a:ext cx="1305145" cy="2385265"/>
              <a:chOff x="1678032" y="1935713"/>
              <a:chExt cx="1305145" cy="2385265"/>
            </a:xfrm>
            <a:grpFill/>
          </p:grpSpPr>
          <p:sp>
            <p:nvSpPr>
              <p:cNvPr id="9" name="正方形/長方形 8"/>
              <p:cNvSpPr/>
              <p:nvPr/>
            </p:nvSpPr>
            <p:spPr>
              <a:xfrm>
                <a:off x="2631924" y="2970828"/>
                <a:ext cx="135015" cy="900100"/>
              </a:xfrm>
              <a:prstGeom prst="rect">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0" name="円/楕円 9"/>
              <p:cNvSpPr/>
              <p:nvPr/>
            </p:nvSpPr>
            <p:spPr>
              <a:xfrm>
                <a:off x="2406898" y="3780918"/>
                <a:ext cx="495055" cy="540060"/>
              </a:xfrm>
              <a:prstGeom prst="ellipse">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1" name="アーチ 10"/>
              <p:cNvSpPr/>
              <p:nvPr/>
            </p:nvSpPr>
            <p:spPr>
              <a:xfrm rot="5400000">
                <a:off x="1633027" y="1980718"/>
                <a:ext cx="1395155" cy="1305145"/>
              </a:xfrm>
              <a:prstGeom prst="blockArc">
                <a:avLst>
                  <a:gd name="adj1" fmla="val 6010555"/>
                  <a:gd name="adj2" fmla="val 20012582"/>
                  <a:gd name="adj3" fmla="val 23722"/>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grpSp>
          <p:nvGrpSpPr>
            <p:cNvPr id="5" name="グループ化 37"/>
            <p:cNvGrpSpPr/>
            <p:nvPr/>
          </p:nvGrpSpPr>
          <p:grpSpPr>
            <a:xfrm flipH="1">
              <a:off x="967539" y="2438890"/>
              <a:ext cx="1305145" cy="2385265"/>
              <a:chOff x="1664384" y="1935713"/>
              <a:chExt cx="1305145" cy="2385265"/>
            </a:xfrm>
            <a:grpFill/>
          </p:grpSpPr>
          <p:sp>
            <p:nvSpPr>
              <p:cNvPr id="6" name="正方形/長方形 5"/>
              <p:cNvSpPr/>
              <p:nvPr/>
            </p:nvSpPr>
            <p:spPr>
              <a:xfrm>
                <a:off x="2631924" y="2970828"/>
                <a:ext cx="135015" cy="900100"/>
              </a:xfrm>
              <a:prstGeom prst="rect">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7" name="アーチ 6"/>
              <p:cNvSpPr/>
              <p:nvPr/>
            </p:nvSpPr>
            <p:spPr>
              <a:xfrm rot="5400000">
                <a:off x="1619379" y="1980718"/>
                <a:ext cx="1395155" cy="1305145"/>
              </a:xfrm>
              <a:prstGeom prst="blockArc">
                <a:avLst>
                  <a:gd name="adj1" fmla="val 6010555"/>
                  <a:gd name="adj2" fmla="val 20012582"/>
                  <a:gd name="adj3" fmla="val 23722"/>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8" name="円/楕円 7"/>
              <p:cNvSpPr/>
              <p:nvPr/>
            </p:nvSpPr>
            <p:spPr>
              <a:xfrm>
                <a:off x="2406898" y="3780918"/>
                <a:ext cx="495055" cy="540060"/>
              </a:xfrm>
              <a:prstGeom prst="ellipse">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sp>
        <p:nvSpPr>
          <p:cNvPr id="878" name="右矢印 877"/>
          <p:cNvSpPr/>
          <p:nvPr/>
        </p:nvSpPr>
        <p:spPr>
          <a:xfrm rot="3081268">
            <a:off x="6754386" y="1449378"/>
            <a:ext cx="395883" cy="202348"/>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79" name="正方形/長方形 878"/>
          <p:cNvSpPr/>
          <p:nvPr/>
        </p:nvSpPr>
        <p:spPr>
          <a:xfrm>
            <a:off x="418536" y="18201"/>
            <a:ext cx="8725464" cy="707886"/>
          </a:xfrm>
          <a:prstGeom prst="rect">
            <a:avLst/>
          </a:prstGeom>
        </p:spPr>
        <p:txBody>
          <a:bodyPr wrap="square">
            <a:spAutoFit/>
          </a:bodyPr>
          <a:lstStyle/>
          <a:p>
            <a:pPr>
              <a:lnSpc>
                <a:spcPts val="2400"/>
              </a:lnSpc>
            </a:pPr>
            <a:r>
              <a:rPr lang="en-US" altLang="ja-JP" b="1" dirty="0" smtClean="0">
                <a:latin typeface="Arial" pitchFamily="34" charset="0"/>
                <a:cs typeface="Arial" pitchFamily="34" charset="0"/>
              </a:rPr>
              <a:t>Schematic diagram illustrating a possible mechanism for the multi-function of KALA-modified LNP: </a:t>
            </a:r>
            <a:r>
              <a:rPr lang="en-US" altLang="ja-JP" b="1" dirty="0" smtClean="0">
                <a:solidFill>
                  <a:srgbClr val="0000FF"/>
                </a:solidFill>
                <a:latin typeface="Arial" pitchFamily="34" charset="0"/>
                <a:cs typeface="Arial" pitchFamily="34" charset="0"/>
              </a:rPr>
              <a:t>Adjuvant activity </a:t>
            </a:r>
            <a:r>
              <a:rPr lang="en-US" altLang="ja-JP" b="1" dirty="0" smtClean="0">
                <a:latin typeface="Arial" pitchFamily="34" charset="0"/>
                <a:cs typeface="Arial" pitchFamily="34" charset="0"/>
              </a:rPr>
              <a:t>and </a:t>
            </a:r>
            <a:r>
              <a:rPr lang="en-US" altLang="ja-JP" b="1" dirty="0" smtClean="0">
                <a:solidFill>
                  <a:srgbClr val="0000FF"/>
                </a:solidFill>
                <a:latin typeface="Arial" pitchFamily="34" charset="0"/>
                <a:cs typeface="Arial" pitchFamily="34" charset="0"/>
              </a:rPr>
              <a:t>Enhanced transgene expression </a:t>
            </a:r>
            <a:endParaRPr lang="ja-JP" altLang="en-US" b="1" dirty="0">
              <a:solidFill>
                <a:srgbClr val="0000FF"/>
              </a:solidFill>
              <a:latin typeface="Arial" pitchFamily="34" charset="0"/>
              <a:cs typeface="Arial" pitchFamily="34" charset="0"/>
            </a:endParaRPr>
          </a:p>
        </p:txBody>
      </p:sp>
      <p:sp>
        <p:nvSpPr>
          <p:cNvPr id="881" name="テキスト ボックス 880"/>
          <p:cNvSpPr txBox="1"/>
          <p:nvPr/>
        </p:nvSpPr>
        <p:spPr>
          <a:xfrm>
            <a:off x="6646645" y="5489954"/>
            <a:ext cx="2466894" cy="461665"/>
          </a:xfrm>
          <a:prstGeom prst="rect">
            <a:avLst/>
          </a:prstGeom>
          <a:noFill/>
        </p:spPr>
        <p:txBody>
          <a:bodyPr wrap="none" rtlCol="0">
            <a:spAutoFit/>
          </a:bodyPr>
          <a:lstStyle/>
          <a:p>
            <a:r>
              <a:rPr kumimoji="1" lang="en-US" altLang="ja-JP" sz="1200" dirty="0" smtClean="0">
                <a:latin typeface="Times New Roman" panose="02020603050405020304" pitchFamily="18" charset="0"/>
                <a:ea typeface="HGP創英角ｺﾞｼｯｸUB" panose="020B0900000000000000" pitchFamily="50" charset="-128"/>
                <a:cs typeface="Times New Roman" panose="02020603050405020304" pitchFamily="18" charset="0"/>
              </a:rPr>
              <a:t>Akita et al., </a:t>
            </a:r>
            <a:r>
              <a:rPr kumimoji="1" lang="en-US" altLang="ja-JP" sz="1200" b="1" dirty="0" smtClean="0">
                <a:latin typeface="Times New Roman" panose="02020603050405020304" pitchFamily="18" charset="0"/>
                <a:ea typeface="HGP創英角ｺﾞｼｯｸUB" panose="020B0900000000000000" pitchFamily="50" charset="-128"/>
                <a:cs typeface="Times New Roman" panose="02020603050405020304" pitchFamily="18" charset="0"/>
              </a:rPr>
              <a:t>Biomaterials</a:t>
            </a:r>
            <a:r>
              <a:rPr kumimoji="1" lang="en-US" altLang="ja-JP" sz="1200" dirty="0" smtClean="0">
                <a:latin typeface="Times New Roman" panose="02020603050405020304" pitchFamily="18" charset="0"/>
                <a:ea typeface="HGP創英角ｺﾞｼｯｸUB" panose="020B0900000000000000" pitchFamily="50" charset="-128"/>
                <a:cs typeface="Times New Roman" panose="02020603050405020304" pitchFamily="18" charset="0"/>
              </a:rPr>
              <a:t> 2013</a:t>
            </a:r>
          </a:p>
          <a:p>
            <a:r>
              <a:rPr lang="en-US" altLang="ja-JP" sz="1200" dirty="0" smtClean="0">
                <a:latin typeface="Times New Roman" panose="02020603050405020304" pitchFamily="18" charset="0"/>
                <a:ea typeface="HGP創英角ｺﾞｼｯｸUB" panose="020B0900000000000000" pitchFamily="50" charset="-128"/>
                <a:cs typeface="Times New Roman" panose="02020603050405020304" pitchFamily="18" charset="0"/>
              </a:rPr>
              <a:t>Miura  et </a:t>
            </a:r>
            <a:r>
              <a:rPr lang="en-US" altLang="ja-JP" sz="1200" dirty="0" smtClean="0">
                <a:latin typeface="Times New Roman" panose="02020603050405020304" pitchFamily="18" charset="0"/>
                <a:ea typeface="HGP創英角ｺﾞｼｯｸUB" panose="020B0900000000000000" pitchFamily="50" charset="-128"/>
                <a:cs typeface="Times New Roman" panose="02020603050405020304" pitchFamily="18" charset="0"/>
              </a:rPr>
              <a:t>al. </a:t>
            </a:r>
            <a:r>
              <a:rPr lang="en-US" altLang="ja-JP" sz="1200" b="1" dirty="0" smtClean="0">
                <a:latin typeface="Times New Roman" panose="02020603050405020304" pitchFamily="18" charset="0"/>
                <a:ea typeface="HGP創英角ｺﾞｼｯｸUB" panose="020B0900000000000000" pitchFamily="50" charset="-128"/>
                <a:cs typeface="Times New Roman" panose="02020603050405020304" pitchFamily="18" charset="0"/>
              </a:rPr>
              <a:t>Nucleic </a:t>
            </a:r>
            <a:r>
              <a:rPr lang="en-US" altLang="ja-JP" sz="1200" b="1" dirty="0" smtClean="0">
                <a:latin typeface="Times New Roman" panose="02020603050405020304" pitchFamily="18" charset="0"/>
                <a:ea typeface="HGP創英角ｺﾞｼｯｸUB" panose="020B0900000000000000" pitchFamily="50" charset="-128"/>
                <a:cs typeface="Times New Roman" panose="02020603050405020304" pitchFamily="18" charset="0"/>
              </a:rPr>
              <a:t>Acid Re</a:t>
            </a:r>
            <a:r>
              <a:rPr lang="en-US" altLang="ja-JP" sz="1200" dirty="0" smtClean="0">
                <a:latin typeface="Times New Roman" panose="02020603050405020304" pitchFamily="18" charset="0"/>
                <a:ea typeface="HGP創英角ｺﾞｼｯｸUB" panose="020B0900000000000000" pitchFamily="50" charset="-128"/>
                <a:cs typeface="Times New Roman" panose="02020603050405020304" pitchFamily="18" charset="0"/>
              </a:rPr>
              <a:t>s. 2015</a:t>
            </a:r>
            <a:endParaRPr kumimoji="1" lang="ja-JP" altLang="en-US" sz="1200" dirty="0">
              <a:latin typeface="Times New Roman" panose="02020603050405020304" pitchFamily="18" charset="0"/>
              <a:ea typeface="HGP創英角ｺﾞｼｯｸUB" panose="020B0900000000000000" pitchFamily="50" charset="-128"/>
              <a:cs typeface="Times New Roman" panose="02020603050405020304" pitchFamily="18" charset="0"/>
            </a:endParaRPr>
          </a:p>
        </p:txBody>
      </p:sp>
    </p:spTree>
    <p:extLst>
      <p:ext uri="{BB962C8B-B14F-4D97-AF65-F5344CB8AC3E}">
        <p14:creationId xmlns:p14="http://schemas.microsoft.com/office/powerpoint/2010/main" val="2155801743"/>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7" name="グループ化 966"/>
          <p:cNvGrpSpPr/>
          <p:nvPr/>
        </p:nvGrpSpPr>
        <p:grpSpPr>
          <a:xfrm>
            <a:off x="2101750" y="666855"/>
            <a:ext cx="1369286" cy="1259860"/>
            <a:chOff x="2101750" y="692696"/>
            <a:chExt cx="1369286" cy="1259860"/>
          </a:xfrm>
        </p:grpSpPr>
        <p:grpSp>
          <p:nvGrpSpPr>
            <p:cNvPr id="924" name="グループ化 923"/>
            <p:cNvGrpSpPr/>
            <p:nvPr/>
          </p:nvGrpSpPr>
          <p:grpSpPr>
            <a:xfrm>
              <a:off x="2101750" y="692696"/>
              <a:ext cx="1369286" cy="1259860"/>
              <a:chOff x="2092852" y="958013"/>
              <a:chExt cx="1369286" cy="1259860"/>
            </a:xfrm>
          </p:grpSpPr>
          <p:sp>
            <p:nvSpPr>
              <p:cNvPr id="922" name="アーチ 921"/>
              <p:cNvSpPr/>
              <p:nvPr/>
            </p:nvSpPr>
            <p:spPr>
              <a:xfrm rot="21333016">
                <a:off x="2141921" y="1421719"/>
                <a:ext cx="691760" cy="796154"/>
              </a:xfrm>
              <a:prstGeom prst="blockArc">
                <a:avLst>
                  <a:gd name="adj1" fmla="val 5185086"/>
                  <a:gd name="adj2" fmla="val 20016959"/>
                  <a:gd name="adj3" fmla="val 13342"/>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23" name="テキスト ボックス 922"/>
              <p:cNvSpPr txBox="1"/>
              <p:nvPr/>
            </p:nvSpPr>
            <p:spPr>
              <a:xfrm>
                <a:off x="2092852" y="958013"/>
                <a:ext cx="1369286" cy="461665"/>
              </a:xfrm>
              <a:prstGeom prst="rect">
                <a:avLst/>
              </a:prstGeom>
              <a:noFill/>
            </p:spPr>
            <p:txBody>
              <a:bodyPr wrap="none" rtlCol="0">
                <a:spAutoFit/>
              </a:bodyPr>
              <a:lstStyle/>
              <a:p>
                <a:r>
                  <a:rPr kumimoji="1" lang="en-US" altLang="ja-JP" sz="12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Induction of </a:t>
                </a:r>
              </a:p>
              <a:p>
                <a:r>
                  <a:rPr kumimoji="1" lang="en-US" altLang="ja-JP" sz="12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macropinocytosis</a:t>
                </a:r>
                <a:endParaRPr kumimoji="1" lang="ja-JP" altLang="en-US" sz="12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30" name="Group 90"/>
            <p:cNvGrpSpPr>
              <a:grpSpLocks/>
            </p:cNvGrpSpPr>
            <p:nvPr/>
          </p:nvGrpSpPr>
          <p:grpSpPr bwMode="auto">
            <a:xfrm>
              <a:off x="2295824" y="1294249"/>
              <a:ext cx="392205" cy="370037"/>
              <a:chOff x="482" y="2118"/>
              <a:chExt cx="645" cy="642"/>
            </a:xfrm>
          </p:grpSpPr>
          <p:grpSp>
            <p:nvGrpSpPr>
              <p:cNvPr id="932" name="Group 91"/>
              <p:cNvGrpSpPr>
                <a:grpSpLocks/>
              </p:cNvGrpSpPr>
              <p:nvPr/>
            </p:nvGrpSpPr>
            <p:grpSpPr bwMode="auto">
              <a:xfrm flipV="1">
                <a:off x="776" y="2650"/>
                <a:ext cx="48" cy="110"/>
                <a:chOff x="772" y="2086"/>
                <a:chExt cx="48" cy="110"/>
              </a:xfrm>
            </p:grpSpPr>
            <p:sp>
              <p:nvSpPr>
                <p:cNvPr id="965" name="Line 92"/>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 name="Oval 93"/>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33" name="Group 94"/>
              <p:cNvGrpSpPr>
                <a:grpSpLocks/>
              </p:cNvGrpSpPr>
              <p:nvPr/>
            </p:nvGrpSpPr>
            <p:grpSpPr bwMode="auto">
              <a:xfrm rot="-4155900">
                <a:off x="513" y="2255"/>
                <a:ext cx="48" cy="110"/>
                <a:chOff x="772" y="2086"/>
                <a:chExt cx="48" cy="110"/>
              </a:xfrm>
            </p:grpSpPr>
            <p:sp>
              <p:nvSpPr>
                <p:cNvPr id="963" name="Line 95"/>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 name="Oval 96"/>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34" name="AutoShape 97"/>
              <p:cNvSpPr>
                <a:spLocks noChangeArrowheads="1"/>
              </p:cNvSpPr>
              <p:nvPr/>
            </p:nvSpPr>
            <p:spPr bwMode="auto">
              <a:xfrm rot="5324918">
                <a:off x="563" y="2208"/>
                <a:ext cx="474" cy="461"/>
              </a:xfrm>
              <a:prstGeom prst="hexagon">
                <a:avLst>
                  <a:gd name="adj" fmla="val 25705"/>
                  <a:gd name="vf" fmla="val 115470"/>
                </a:avLst>
              </a:prstGeom>
              <a:gradFill rotWithShape="0">
                <a:gsLst>
                  <a:gs pos="0">
                    <a:srgbClr val="C10202"/>
                  </a:gs>
                  <a:gs pos="100000">
                    <a:srgbClr val="FFCCFF"/>
                  </a:gs>
                </a:gsLst>
                <a:lin ang="2700000" scaled="1"/>
              </a:gradFill>
              <a:ln w="9525">
                <a:solidFill>
                  <a:schemeClr val="tx1"/>
                </a:solidFill>
                <a:miter lim="800000"/>
                <a:headEnd/>
                <a:tailEnd/>
              </a:ln>
            </p:spPr>
            <p:txBody>
              <a:bodyPr wrap="none" anchor="ctr"/>
              <a:lstStyle/>
              <a:p>
                <a:pPr algn="ctr"/>
                <a:endParaRPr lang="ja-JP" altLang="ja-JP" b="1">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35" name="AutoShape 98"/>
              <p:cNvSpPr>
                <a:spLocks noChangeArrowheads="1"/>
              </p:cNvSpPr>
              <p:nvPr/>
            </p:nvSpPr>
            <p:spPr bwMode="auto">
              <a:xfrm>
                <a:off x="669" y="2303"/>
                <a:ext cx="246" cy="209"/>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36" name="AutoShape 99"/>
              <p:cNvSpPr>
                <a:spLocks noChangeArrowheads="1"/>
              </p:cNvSpPr>
              <p:nvPr/>
            </p:nvSpPr>
            <p:spPr bwMode="auto">
              <a:xfrm flipV="1">
                <a:off x="669" y="2512"/>
                <a:ext cx="257" cy="168"/>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37" name="AutoShape 100"/>
              <p:cNvSpPr>
                <a:spLocks noChangeArrowheads="1"/>
              </p:cNvSpPr>
              <p:nvPr/>
            </p:nvSpPr>
            <p:spPr bwMode="auto">
              <a:xfrm rot="3679690">
                <a:off x="820" y="2273"/>
                <a:ext cx="242" cy="187"/>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38" name="AutoShape 101"/>
              <p:cNvSpPr>
                <a:spLocks noChangeArrowheads="1"/>
              </p:cNvSpPr>
              <p:nvPr/>
            </p:nvSpPr>
            <p:spPr bwMode="auto">
              <a:xfrm rot="-3580365">
                <a:off x="529" y="2273"/>
                <a:ext cx="242" cy="187"/>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39" name="Line 102"/>
              <p:cNvSpPr>
                <a:spLocks noChangeShapeType="1"/>
              </p:cNvSpPr>
              <p:nvPr/>
            </p:nvSpPr>
            <p:spPr bwMode="auto">
              <a:xfrm flipV="1">
                <a:off x="794" y="2200"/>
                <a:ext cx="0" cy="10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40" name="Line 103"/>
              <p:cNvSpPr>
                <a:spLocks noChangeShapeType="1"/>
              </p:cNvSpPr>
              <p:nvPr/>
            </p:nvSpPr>
            <p:spPr bwMode="auto">
              <a:xfrm flipV="1">
                <a:off x="570" y="2517"/>
                <a:ext cx="95" cy="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41" name="Line 104"/>
              <p:cNvSpPr>
                <a:spLocks noChangeShapeType="1"/>
              </p:cNvSpPr>
              <p:nvPr/>
            </p:nvSpPr>
            <p:spPr bwMode="auto">
              <a:xfrm>
                <a:off x="923" y="2514"/>
                <a:ext cx="108" cy="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942" name="Group 105"/>
              <p:cNvGrpSpPr>
                <a:grpSpLocks/>
              </p:cNvGrpSpPr>
              <p:nvPr/>
            </p:nvGrpSpPr>
            <p:grpSpPr bwMode="auto">
              <a:xfrm>
                <a:off x="772" y="2118"/>
                <a:ext cx="48" cy="110"/>
                <a:chOff x="772" y="2086"/>
                <a:chExt cx="48" cy="110"/>
              </a:xfrm>
            </p:grpSpPr>
            <p:sp>
              <p:nvSpPr>
                <p:cNvPr id="961" name="Line 106"/>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2" name="Oval 107"/>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43" name="Group 108"/>
              <p:cNvGrpSpPr>
                <a:grpSpLocks/>
              </p:cNvGrpSpPr>
              <p:nvPr/>
            </p:nvGrpSpPr>
            <p:grpSpPr bwMode="auto">
              <a:xfrm rot="3694878">
                <a:off x="1048" y="2244"/>
                <a:ext cx="48" cy="110"/>
                <a:chOff x="772" y="2086"/>
                <a:chExt cx="48" cy="110"/>
              </a:xfrm>
            </p:grpSpPr>
            <p:sp>
              <p:nvSpPr>
                <p:cNvPr id="959" name="Line 109"/>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0" name="Oval 110"/>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44" name="Group 111"/>
              <p:cNvGrpSpPr>
                <a:grpSpLocks/>
              </p:cNvGrpSpPr>
              <p:nvPr/>
            </p:nvGrpSpPr>
            <p:grpSpPr bwMode="auto">
              <a:xfrm rot="6644100">
                <a:off x="1042" y="2508"/>
                <a:ext cx="48" cy="110"/>
                <a:chOff x="772" y="2086"/>
                <a:chExt cx="48" cy="110"/>
              </a:xfrm>
            </p:grpSpPr>
            <p:sp>
              <p:nvSpPr>
                <p:cNvPr id="957" name="Line 112"/>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58" name="Oval 113"/>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45" name="Group 114"/>
              <p:cNvGrpSpPr>
                <a:grpSpLocks/>
              </p:cNvGrpSpPr>
              <p:nvPr/>
            </p:nvGrpSpPr>
            <p:grpSpPr bwMode="auto">
              <a:xfrm rot="4155900" flipV="1">
                <a:off x="533" y="2513"/>
                <a:ext cx="48" cy="110"/>
                <a:chOff x="772" y="2086"/>
                <a:chExt cx="48" cy="110"/>
              </a:xfrm>
            </p:grpSpPr>
            <p:sp>
              <p:nvSpPr>
                <p:cNvPr id="955" name="Line 115"/>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56" name="Oval 116"/>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46" name="Group 117"/>
              <p:cNvGrpSpPr>
                <a:grpSpLocks/>
              </p:cNvGrpSpPr>
              <p:nvPr/>
            </p:nvGrpSpPr>
            <p:grpSpPr bwMode="auto">
              <a:xfrm rot="8300935">
                <a:off x="922" y="2492"/>
                <a:ext cx="48" cy="110"/>
                <a:chOff x="772" y="2086"/>
                <a:chExt cx="48" cy="110"/>
              </a:xfrm>
            </p:grpSpPr>
            <p:sp>
              <p:nvSpPr>
                <p:cNvPr id="953" name="Line 118"/>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54" name="Oval 119"/>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47" name="Group 120"/>
              <p:cNvGrpSpPr>
                <a:grpSpLocks/>
              </p:cNvGrpSpPr>
              <p:nvPr/>
            </p:nvGrpSpPr>
            <p:grpSpPr bwMode="auto">
              <a:xfrm rot="889733">
                <a:off x="786" y="2216"/>
                <a:ext cx="48" cy="110"/>
                <a:chOff x="772" y="2086"/>
                <a:chExt cx="48" cy="110"/>
              </a:xfrm>
            </p:grpSpPr>
            <p:sp>
              <p:nvSpPr>
                <p:cNvPr id="951" name="Line 121"/>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52" name="Oval 122"/>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48" name="Group 123"/>
              <p:cNvGrpSpPr>
                <a:grpSpLocks/>
              </p:cNvGrpSpPr>
              <p:nvPr/>
            </p:nvGrpSpPr>
            <p:grpSpPr bwMode="auto">
              <a:xfrm rot="-7907525">
                <a:off x="614" y="2488"/>
                <a:ext cx="48" cy="110"/>
                <a:chOff x="772" y="2086"/>
                <a:chExt cx="48" cy="110"/>
              </a:xfrm>
            </p:grpSpPr>
            <p:sp>
              <p:nvSpPr>
                <p:cNvPr id="949" name="Line 124"/>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50" name="Oval 125"/>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grpSp>
        <p:nvGrpSpPr>
          <p:cNvPr id="393" name="グループ化 392"/>
          <p:cNvGrpSpPr/>
          <p:nvPr/>
        </p:nvGrpSpPr>
        <p:grpSpPr>
          <a:xfrm>
            <a:off x="73422" y="1583270"/>
            <a:ext cx="648984" cy="765523"/>
            <a:chOff x="278792" y="3240732"/>
            <a:chExt cx="648984" cy="765523"/>
          </a:xfrm>
        </p:grpSpPr>
        <p:grpSp>
          <p:nvGrpSpPr>
            <p:cNvPr id="3" name="Group 90"/>
            <p:cNvGrpSpPr>
              <a:grpSpLocks/>
            </p:cNvGrpSpPr>
            <p:nvPr/>
          </p:nvGrpSpPr>
          <p:grpSpPr bwMode="auto">
            <a:xfrm>
              <a:off x="517947" y="3559707"/>
              <a:ext cx="409829" cy="446548"/>
              <a:chOff x="482" y="2118"/>
              <a:chExt cx="645" cy="642"/>
            </a:xfrm>
          </p:grpSpPr>
          <p:grpSp>
            <p:nvGrpSpPr>
              <p:cNvPr id="4" name="Group 91"/>
              <p:cNvGrpSpPr>
                <a:grpSpLocks/>
              </p:cNvGrpSpPr>
              <p:nvPr/>
            </p:nvGrpSpPr>
            <p:grpSpPr bwMode="auto">
              <a:xfrm flipV="1">
                <a:off x="776" y="2650"/>
                <a:ext cx="48" cy="110"/>
                <a:chOff x="772" y="2086"/>
                <a:chExt cx="48" cy="110"/>
              </a:xfrm>
            </p:grpSpPr>
            <p:sp>
              <p:nvSpPr>
                <p:cNvPr id="37" name="Line 92"/>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8" name="Oval 93"/>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5" name="Group 94"/>
              <p:cNvGrpSpPr>
                <a:grpSpLocks/>
              </p:cNvGrpSpPr>
              <p:nvPr/>
            </p:nvGrpSpPr>
            <p:grpSpPr bwMode="auto">
              <a:xfrm rot="-4155900">
                <a:off x="513" y="2255"/>
                <a:ext cx="48" cy="110"/>
                <a:chOff x="772" y="2086"/>
                <a:chExt cx="48" cy="110"/>
              </a:xfrm>
            </p:grpSpPr>
            <p:sp>
              <p:nvSpPr>
                <p:cNvPr id="35" name="Line 95"/>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6" name="Oval 96"/>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6" name="AutoShape 97"/>
              <p:cNvSpPr>
                <a:spLocks noChangeArrowheads="1"/>
              </p:cNvSpPr>
              <p:nvPr/>
            </p:nvSpPr>
            <p:spPr bwMode="auto">
              <a:xfrm rot="5324918">
                <a:off x="563" y="2208"/>
                <a:ext cx="474" cy="461"/>
              </a:xfrm>
              <a:prstGeom prst="hexagon">
                <a:avLst>
                  <a:gd name="adj" fmla="val 25705"/>
                  <a:gd name="vf" fmla="val 115470"/>
                </a:avLst>
              </a:prstGeom>
              <a:gradFill rotWithShape="0">
                <a:gsLst>
                  <a:gs pos="0">
                    <a:srgbClr val="C10202"/>
                  </a:gs>
                  <a:gs pos="100000">
                    <a:srgbClr val="FFCCFF"/>
                  </a:gs>
                </a:gsLst>
                <a:lin ang="2700000" scaled="1"/>
              </a:gradFill>
              <a:ln w="9525">
                <a:solidFill>
                  <a:schemeClr val="tx1"/>
                </a:solidFill>
                <a:miter lim="800000"/>
                <a:headEnd/>
                <a:tailEnd/>
              </a:ln>
            </p:spPr>
            <p:txBody>
              <a:bodyPr wrap="none" anchor="ctr"/>
              <a:lstStyle/>
              <a:p>
                <a:pPr algn="ctr"/>
                <a:endParaRPr lang="ja-JP" altLang="ja-JP" b="1">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 name="AutoShape 98"/>
              <p:cNvSpPr>
                <a:spLocks noChangeArrowheads="1"/>
              </p:cNvSpPr>
              <p:nvPr/>
            </p:nvSpPr>
            <p:spPr bwMode="auto">
              <a:xfrm>
                <a:off x="669" y="2303"/>
                <a:ext cx="246" cy="209"/>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 name="AutoShape 99"/>
              <p:cNvSpPr>
                <a:spLocks noChangeArrowheads="1"/>
              </p:cNvSpPr>
              <p:nvPr/>
            </p:nvSpPr>
            <p:spPr bwMode="auto">
              <a:xfrm flipV="1">
                <a:off x="669" y="2512"/>
                <a:ext cx="257" cy="168"/>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 name="AutoShape 100"/>
              <p:cNvSpPr>
                <a:spLocks noChangeArrowheads="1"/>
              </p:cNvSpPr>
              <p:nvPr/>
            </p:nvSpPr>
            <p:spPr bwMode="auto">
              <a:xfrm rot="3679690">
                <a:off x="820" y="2273"/>
                <a:ext cx="242" cy="187"/>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 name="AutoShape 101"/>
              <p:cNvSpPr>
                <a:spLocks noChangeArrowheads="1"/>
              </p:cNvSpPr>
              <p:nvPr/>
            </p:nvSpPr>
            <p:spPr bwMode="auto">
              <a:xfrm rot="-3580365">
                <a:off x="529" y="2273"/>
                <a:ext cx="242" cy="187"/>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 name="Line 102"/>
              <p:cNvSpPr>
                <a:spLocks noChangeShapeType="1"/>
              </p:cNvSpPr>
              <p:nvPr/>
            </p:nvSpPr>
            <p:spPr bwMode="auto">
              <a:xfrm flipV="1">
                <a:off x="794" y="2200"/>
                <a:ext cx="0" cy="10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 name="Line 103"/>
              <p:cNvSpPr>
                <a:spLocks noChangeShapeType="1"/>
              </p:cNvSpPr>
              <p:nvPr/>
            </p:nvSpPr>
            <p:spPr bwMode="auto">
              <a:xfrm flipV="1">
                <a:off x="570" y="2517"/>
                <a:ext cx="95" cy="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 name="Line 104"/>
              <p:cNvSpPr>
                <a:spLocks noChangeShapeType="1"/>
              </p:cNvSpPr>
              <p:nvPr/>
            </p:nvSpPr>
            <p:spPr bwMode="auto">
              <a:xfrm>
                <a:off x="923" y="2514"/>
                <a:ext cx="108" cy="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4" name="Group 105"/>
              <p:cNvGrpSpPr>
                <a:grpSpLocks/>
              </p:cNvGrpSpPr>
              <p:nvPr/>
            </p:nvGrpSpPr>
            <p:grpSpPr bwMode="auto">
              <a:xfrm>
                <a:off x="772" y="2118"/>
                <a:ext cx="48" cy="110"/>
                <a:chOff x="772" y="2086"/>
                <a:chExt cx="48" cy="110"/>
              </a:xfrm>
            </p:grpSpPr>
            <p:sp>
              <p:nvSpPr>
                <p:cNvPr id="33" name="Line 106"/>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 name="Oval 107"/>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5" name="Group 108"/>
              <p:cNvGrpSpPr>
                <a:grpSpLocks/>
              </p:cNvGrpSpPr>
              <p:nvPr/>
            </p:nvGrpSpPr>
            <p:grpSpPr bwMode="auto">
              <a:xfrm rot="3694878">
                <a:off x="1048" y="2244"/>
                <a:ext cx="48" cy="110"/>
                <a:chOff x="772" y="2086"/>
                <a:chExt cx="48" cy="110"/>
              </a:xfrm>
            </p:grpSpPr>
            <p:sp>
              <p:nvSpPr>
                <p:cNvPr id="31" name="Line 109"/>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 name="Oval 110"/>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6" name="Group 111"/>
              <p:cNvGrpSpPr>
                <a:grpSpLocks/>
              </p:cNvGrpSpPr>
              <p:nvPr/>
            </p:nvGrpSpPr>
            <p:grpSpPr bwMode="auto">
              <a:xfrm rot="6644100">
                <a:off x="1042" y="2508"/>
                <a:ext cx="48" cy="110"/>
                <a:chOff x="772" y="2086"/>
                <a:chExt cx="48" cy="110"/>
              </a:xfrm>
            </p:grpSpPr>
            <p:sp>
              <p:nvSpPr>
                <p:cNvPr id="29" name="Line 112"/>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 name="Oval 113"/>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 name="Group 114"/>
              <p:cNvGrpSpPr>
                <a:grpSpLocks/>
              </p:cNvGrpSpPr>
              <p:nvPr/>
            </p:nvGrpSpPr>
            <p:grpSpPr bwMode="auto">
              <a:xfrm rot="4155900" flipV="1">
                <a:off x="533" y="2513"/>
                <a:ext cx="48" cy="110"/>
                <a:chOff x="772" y="2086"/>
                <a:chExt cx="48" cy="110"/>
              </a:xfrm>
            </p:grpSpPr>
            <p:sp>
              <p:nvSpPr>
                <p:cNvPr id="27" name="Line 115"/>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 name="Oval 116"/>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8" name="Group 117"/>
              <p:cNvGrpSpPr>
                <a:grpSpLocks/>
              </p:cNvGrpSpPr>
              <p:nvPr/>
            </p:nvGrpSpPr>
            <p:grpSpPr bwMode="auto">
              <a:xfrm rot="8300935">
                <a:off x="922" y="2492"/>
                <a:ext cx="48" cy="110"/>
                <a:chOff x="772" y="2086"/>
                <a:chExt cx="48" cy="110"/>
              </a:xfrm>
            </p:grpSpPr>
            <p:sp>
              <p:nvSpPr>
                <p:cNvPr id="25" name="Line 118"/>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 name="Oval 119"/>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9" name="Group 120"/>
              <p:cNvGrpSpPr>
                <a:grpSpLocks/>
              </p:cNvGrpSpPr>
              <p:nvPr/>
            </p:nvGrpSpPr>
            <p:grpSpPr bwMode="auto">
              <a:xfrm rot="889733">
                <a:off x="786" y="2216"/>
                <a:ext cx="48" cy="110"/>
                <a:chOff x="772" y="2086"/>
                <a:chExt cx="48" cy="110"/>
              </a:xfrm>
            </p:grpSpPr>
            <p:sp>
              <p:nvSpPr>
                <p:cNvPr id="23" name="Line 121"/>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 name="Oval 122"/>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0" name="Group 123"/>
              <p:cNvGrpSpPr>
                <a:grpSpLocks/>
              </p:cNvGrpSpPr>
              <p:nvPr/>
            </p:nvGrpSpPr>
            <p:grpSpPr bwMode="auto">
              <a:xfrm rot="-7907525">
                <a:off x="614" y="2488"/>
                <a:ext cx="48" cy="110"/>
                <a:chOff x="772" y="2086"/>
                <a:chExt cx="48" cy="110"/>
              </a:xfrm>
            </p:grpSpPr>
            <p:sp>
              <p:nvSpPr>
                <p:cNvPr id="21" name="Line 124"/>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 name="Oval 125"/>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81" name="Text Box 169"/>
            <p:cNvSpPr txBox="1">
              <a:spLocks noChangeArrowheads="1"/>
            </p:cNvSpPr>
            <p:nvPr/>
          </p:nvSpPr>
          <p:spPr bwMode="auto">
            <a:xfrm>
              <a:off x="278792" y="3240732"/>
              <a:ext cx="6474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Virus</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85" name="Freeform 86"/>
          <p:cNvSpPr>
            <a:spLocks/>
          </p:cNvSpPr>
          <p:nvPr/>
        </p:nvSpPr>
        <p:spPr bwMode="auto">
          <a:xfrm>
            <a:off x="694801" y="1476095"/>
            <a:ext cx="7702521" cy="3708137"/>
          </a:xfrm>
          <a:custGeom>
            <a:avLst/>
            <a:gdLst/>
            <a:ahLst/>
            <a:cxnLst>
              <a:cxn ang="0">
                <a:pos x="454" y="159"/>
              </a:cxn>
              <a:cxn ang="0">
                <a:pos x="862" y="114"/>
              </a:cxn>
              <a:cxn ang="0">
                <a:pos x="1316" y="159"/>
              </a:cxn>
              <a:cxn ang="0">
                <a:pos x="1452" y="69"/>
              </a:cxn>
              <a:cxn ang="0">
                <a:pos x="1888" y="22"/>
              </a:cxn>
              <a:cxn ang="0">
                <a:pos x="2835" y="203"/>
              </a:cxn>
              <a:cxn ang="0">
                <a:pos x="3629" y="568"/>
              </a:cxn>
              <a:cxn ang="0">
                <a:pos x="3632" y="1177"/>
              </a:cxn>
              <a:cxn ang="0">
                <a:pos x="3368" y="1817"/>
              </a:cxn>
              <a:cxn ang="0">
                <a:pos x="2857" y="2226"/>
              </a:cxn>
              <a:cxn ang="0">
                <a:pos x="1877" y="2361"/>
              </a:cxn>
              <a:cxn ang="0">
                <a:pos x="682" y="2033"/>
              </a:cxn>
              <a:cxn ang="0">
                <a:pos x="106" y="1300"/>
              </a:cxn>
              <a:cxn ang="0">
                <a:pos x="46" y="568"/>
              </a:cxn>
              <a:cxn ang="0">
                <a:pos x="227" y="341"/>
              </a:cxn>
              <a:cxn ang="0">
                <a:pos x="454" y="159"/>
              </a:cxn>
            </a:cxnLst>
            <a:rect l="0" t="0" r="r" b="b"/>
            <a:pathLst>
              <a:path w="3762" h="2393">
                <a:moveTo>
                  <a:pt x="454" y="159"/>
                </a:moveTo>
                <a:cubicBezTo>
                  <a:pt x="560" y="121"/>
                  <a:pt x="718" y="114"/>
                  <a:pt x="862" y="114"/>
                </a:cubicBezTo>
                <a:cubicBezTo>
                  <a:pt x="1006" y="114"/>
                  <a:pt x="1218" y="166"/>
                  <a:pt x="1316" y="159"/>
                </a:cubicBezTo>
                <a:cubicBezTo>
                  <a:pt x="1414" y="152"/>
                  <a:pt x="1357" y="92"/>
                  <a:pt x="1452" y="69"/>
                </a:cubicBezTo>
                <a:cubicBezTo>
                  <a:pt x="1547" y="46"/>
                  <a:pt x="1658" y="0"/>
                  <a:pt x="1888" y="22"/>
                </a:cubicBezTo>
                <a:cubicBezTo>
                  <a:pt x="2118" y="44"/>
                  <a:pt x="2545" y="112"/>
                  <a:pt x="2835" y="203"/>
                </a:cubicBezTo>
                <a:cubicBezTo>
                  <a:pt x="3125" y="294"/>
                  <a:pt x="3496" y="406"/>
                  <a:pt x="3629" y="568"/>
                </a:cubicBezTo>
                <a:cubicBezTo>
                  <a:pt x="3762" y="730"/>
                  <a:pt x="3675" y="969"/>
                  <a:pt x="3632" y="1177"/>
                </a:cubicBezTo>
                <a:cubicBezTo>
                  <a:pt x="3589" y="1385"/>
                  <a:pt x="3497" y="1642"/>
                  <a:pt x="3368" y="1817"/>
                </a:cubicBezTo>
                <a:cubicBezTo>
                  <a:pt x="3239" y="1992"/>
                  <a:pt x="3105" y="2135"/>
                  <a:pt x="2857" y="2226"/>
                </a:cubicBezTo>
                <a:cubicBezTo>
                  <a:pt x="2609" y="2317"/>
                  <a:pt x="2239" y="2393"/>
                  <a:pt x="1877" y="2361"/>
                </a:cubicBezTo>
                <a:cubicBezTo>
                  <a:pt x="1515" y="2329"/>
                  <a:pt x="977" y="2210"/>
                  <a:pt x="682" y="2033"/>
                </a:cubicBezTo>
                <a:cubicBezTo>
                  <a:pt x="387" y="1856"/>
                  <a:pt x="212" y="1544"/>
                  <a:pt x="106" y="1300"/>
                </a:cubicBezTo>
                <a:cubicBezTo>
                  <a:pt x="0" y="1056"/>
                  <a:pt x="26" y="728"/>
                  <a:pt x="46" y="568"/>
                </a:cubicBezTo>
                <a:cubicBezTo>
                  <a:pt x="66" y="408"/>
                  <a:pt x="159" y="409"/>
                  <a:pt x="227" y="341"/>
                </a:cubicBezTo>
                <a:cubicBezTo>
                  <a:pt x="295" y="273"/>
                  <a:pt x="348" y="197"/>
                  <a:pt x="454" y="159"/>
                </a:cubicBezTo>
                <a:close/>
              </a:path>
            </a:pathLst>
          </a:custGeom>
          <a:solidFill>
            <a:srgbClr val="FFCCCC"/>
          </a:solidFill>
          <a:ln w="28575" cmpd="sng">
            <a:solidFill>
              <a:schemeClr val="bg1">
                <a:lumMod val="85000"/>
              </a:schemeClr>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 name="Freeform 88"/>
          <p:cNvSpPr>
            <a:spLocks/>
          </p:cNvSpPr>
          <p:nvPr/>
        </p:nvSpPr>
        <p:spPr bwMode="auto">
          <a:xfrm>
            <a:off x="4976831" y="1366558"/>
            <a:ext cx="1844059" cy="1182351"/>
          </a:xfrm>
          <a:custGeom>
            <a:avLst/>
            <a:gdLst>
              <a:gd name="T0" fmla="*/ 1 w 893"/>
              <a:gd name="T1" fmla="*/ 0 h 658"/>
              <a:gd name="T2" fmla="*/ 1 w 893"/>
              <a:gd name="T3" fmla="*/ 0 h 658"/>
              <a:gd name="T4" fmla="*/ 1 w 893"/>
              <a:gd name="T5" fmla="*/ 0 h 658"/>
              <a:gd name="T6" fmla="*/ 1 w 893"/>
              <a:gd name="T7" fmla="*/ 0 h 658"/>
              <a:gd name="T8" fmla="*/ 1 w 893"/>
              <a:gd name="T9" fmla="*/ 0 h 658"/>
              <a:gd name="T10" fmla="*/ 1 w 893"/>
              <a:gd name="T11" fmla="*/ 0 h 658"/>
              <a:gd name="T12" fmla="*/ 0 60000 65536"/>
              <a:gd name="T13" fmla="*/ 0 60000 65536"/>
              <a:gd name="T14" fmla="*/ 0 60000 65536"/>
              <a:gd name="T15" fmla="*/ 0 60000 65536"/>
              <a:gd name="T16" fmla="*/ 0 60000 65536"/>
              <a:gd name="T17" fmla="*/ 0 60000 65536"/>
              <a:gd name="T18" fmla="*/ 0 w 893"/>
              <a:gd name="T19" fmla="*/ 0 h 658"/>
              <a:gd name="T20" fmla="*/ 893 w 893"/>
              <a:gd name="T21" fmla="*/ 658 h 658"/>
            </a:gdLst>
            <a:ahLst/>
            <a:cxnLst>
              <a:cxn ang="T12">
                <a:pos x="T0" y="T1"/>
              </a:cxn>
              <a:cxn ang="T13">
                <a:pos x="T2" y="T3"/>
              </a:cxn>
              <a:cxn ang="T14">
                <a:pos x="T4" y="T5"/>
              </a:cxn>
              <a:cxn ang="T15">
                <a:pos x="T6" y="T7"/>
              </a:cxn>
              <a:cxn ang="T16">
                <a:pos x="T8" y="T9"/>
              </a:cxn>
              <a:cxn ang="T17">
                <a:pos x="T10" y="T11"/>
              </a:cxn>
            </a:cxnLst>
            <a:rect l="T18" t="T19" r="T20" b="T21"/>
            <a:pathLst>
              <a:path w="893" h="658">
                <a:moveTo>
                  <a:pt x="101" y="475"/>
                </a:moveTo>
                <a:cubicBezTo>
                  <a:pt x="0" y="396"/>
                  <a:pt x="129" y="228"/>
                  <a:pt x="178" y="179"/>
                </a:cubicBezTo>
                <a:cubicBezTo>
                  <a:pt x="227" y="130"/>
                  <a:pt x="307" y="0"/>
                  <a:pt x="410" y="17"/>
                </a:cubicBezTo>
                <a:cubicBezTo>
                  <a:pt x="513" y="34"/>
                  <a:pt x="682" y="154"/>
                  <a:pt x="743" y="260"/>
                </a:cubicBezTo>
                <a:cubicBezTo>
                  <a:pt x="804" y="366"/>
                  <a:pt x="893" y="622"/>
                  <a:pt x="786" y="658"/>
                </a:cubicBezTo>
                <a:lnTo>
                  <a:pt x="101" y="475"/>
                </a:lnTo>
                <a:close/>
              </a:path>
            </a:pathLst>
          </a:custGeom>
          <a:solidFill>
            <a:srgbClr val="66CCFF"/>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7" name="Freeform 90"/>
          <p:cNvSpPr>
            <a:spLocks/>
          </p:cNvSpPr>
          <p:nvPr/>
        </p:nvSpPr>
        <p:spPr bwMode="auto">
          <a:xfrm>
            <a:off x="4710237" y="1396677"/>
            <a:ext cx="2292644" cy="1718392"/>
          </a:xfrm>
          <a:custGeom>
            <a:avLst/>
            <a:gdLst>
              <a:gd name="T0" fmla="*/ 1 w 1148"/>
              <a:gd name="T1" fmla="*/ 0 h 1062"/>
              <a:gd name="T2" fmla="*/ 1 w 1148"/>
              <a:gd name="T3" fmla="*/ 0 h 1062"/>
              <a:gd name="T4" fmla="*/ 1 w 1148"/>
              <a:gd name="T5" fmla="*/ 0 h 1062"/>
              <a:gd name="T6" fmla="*/ 1 w 1148"/>
              <a:gd name="T7" fmla="*/ 0 h 1062"/>
              <a:gd name="T8" fmla="*/ 1 w 1148"/>
              <a:gd name="T9" fmla="*/ 0 h 1062"/>
              <a:gd name="T10" fmla="*/ 1 w 1148"/>
              <a:gd name="T11" fmla="*/ 0 h 1062"/>
              <a:gd name="T12" fmla="*/ 1 w 1148"/>
              <a:gd name="T13" fmla="*/ 0 h 1062"/>
              <a:gd name="T14" fmla="*/ 1 w 1148"/>
              <a:gd name="T15" fmla="*/ 0 h 1062"/>
              <a:gd name="T16" fmla="*/ 1 w 1148"/>
              <a:gd name="T17" fmla="*/ 0 h 1062"/>
              <a:gd name="T18" fmla="*/ 1 w 1148"/>
              <a:gd name="T19" fmla="*/ 0 h 1062"/>
              <a:gd name="T20" fmla="*/ 1 w 1148"/>
              <a:gd name="T21" fmla="*/ 0 h 10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48"/>
              <a:gd name="T34" fmla="*/ 0 h 1062"/>
              <a:gd name="T35" fmla="*/ 1148 w 1148"/>
              <a:gd name="T36" fmla="*/ 1062 h 1062"/>
              <a:gd name="connsiteX0" fmla="*/ 4554 w 9756"/>
              <a:gd name="connsiteY0" fmla="*/ 4 h 9788"/>
              <a:gd name="connsiteX1" fmla="*/ 8447 w 9756"/>
              <a:gd name="connsiteY1" fmla="*/ 1680 h 9788"/>
              <a:gd name="connsiteX2" fmla="*/ 9719 w 9756"/>
              <a:gd name="connsiteY2" fmla="*/ 4514 h 9788"/>
              <a:gd name="connsiteX3" fmla="*/ 8961 w 9756"/>
              <a:gd name="connsiteY3" fmla="*/ 7810 h 9788"/>
              <a:gd name="connsiteX4" fmla="*/ 6200 w 9756"/>
              <a:gd name="connsiteY4" fmla="*/ 9740 h 9788"/>
              <a:gd name="connsiteX5" fmla="*/ 2176 w 9756"/>
              <a:gd name="connsiteY5" fmla="*/ 9015 h 9788"/>
              <a:gd name="connsiteX6" fmla="*/ 7 w 9756"/>
              <a:gd name="connsiteY6" fmla="*/ 6642 h 9788"/>
              <a:gd name="connsiteX7" fmla="*/ 2820 w 9756"/>
              <a:gd name="connsiteY7" fmla="*/ 7358 h 9788"/>
              <a:gd name="connsiteX8" fmla="*/ 7991 w 9756"/>
              <a:gd name="connsiteY8" fmla="*/ 6075 h 9788"/>
              <a:gd name="connsiteX9" fmla="*/ 7280 w 9756"/>
              <a:gd name="connsiteY9" fmla="*/ 2443 h 9788"/>
              <a:gd name="connsiteX10" fmla="*/ 4554 w 9756"/>
              <a:gd name="connsiteY10" fmla="*/ 4 h 9788"/>
              <a:gd name="connsiteX0" fmla="*/ 4668 w 10000"/>
              <a:gd name="connsiteY0" fmla="*/ 4 h 10000"/>
              <a:gd name="connsiteX1" fmla="*/ 8658 w 10000"/>
              <a:gd name="connsiteY1" fmla="*/ 1716 h 10000"/>
              <a:gd name="connsiteX2" fmla="*/ 9962 w 10000"/>
              <a:gd name="connsiteY2" fmla="*/ 4612 h 10000"/>
              <a:gd name="connsiteX3" fmla="*/ 9185 w 10000"/>
              <a:gd name="connsiteY3" fmla="*/ 7979 h 10000"/>
              <a:gd name="connsiteX4" fmla="*/ 6355 w 10000"/>
              <a:gd name="connsiteY4" fmla="*/ 9951 h 10000"/>
              <a:gd name="connsiteX5" fmla="*/ 2230 w 10000"/>
              <a:gd name="connsiteY5" fmla="*/ 9210 h 10000"/>
              <a:gd name="connsiteX6" fmla="*/ 7 w 10000"/>
              <a:gd name="connsiteY6" fmla="*/ 6786 h 10000"/>
              <a:gd name="connsiteX7" fmla="*/ 2891 w 10000"/>
              <a:gd name="connsiteY7" fmla="*/ 7517 h 10000"/>
              <a:gd name="connsiteX8" fmla="*/ 8191 w 10000"/>
              <a:gd name="connsiteY8" fmla="*/ 6207 h 10000"/>
              <a:gd name="connsiteX9" fmla="*/ 7628 w 10000"/>
              <a:gd name="connsiteY9" fmla="*/ 2304 h 10000"/>
              <a:gd name="connsiteX10" fmla="*/ 4668 w 10000"/>
              <a:gd name="connsiteY10" fmla="*/ 4 h 10000"/>
              <a:gd name="connsiteX0" fmla="*/ 4689 w 10000"/>
              <a:gd name="connsiteY0" fmla="*/ 4 h 9890"/>
              <a:gd name="connsiteX1" fmla="*/ 8658 w 10000"/>
              <a:gd name="connsiteY1" fmla="*/ 1606 h 9890"/>
              <a:gd name="connsiteX2" fmla="*/ 9962 w 10000"/>
              <a:gd name="connsiteY2" fmla="*/ 4502 h 9890"/>
              <a:gd name="connsiteX3" fmla="*/ 9185 w 10000"/>
              <a:gd name="connsiteY3" fmla="*/ 7869 h 9890"/>
              <a:gd name="connsiteX4" fmla="*/ 6355 w 10000"/>
              <a:gd name="connsiteY4" fmla="*/ 9841 h 9890"/>
              <a:gd name="connsiteX5" fmla="*/ 2230 w 10000"/>
              <a:gd name="connsiteY5" fmla="*/ 9100 h 9890"/>
              <a:gd name="connsiteX6" fmla="*/ 7 w 10000"/>
              <a:gd name="connsiteY6" fmla="*/ 6676 h 9890"/>
              <a:gd name="connsiteX7" fmla="*/ 2891 w 10000"/>
              <a:gd name="connsiteY7" fmla="*/ 7407 h 9890"/>
              <a:gd name="connsiteX8" fmla="*/ 8191 w 10000"/>
              <a:gd name="connsiteY8" fmla="*/ 6097 h 9890"/>
              <a:gd name="connsiteX9" fmla="*/ 7628 w 10000"/>
              <a:gd name="connsiteY9" fmla="*/ 2194 h 9890"/>
              <a:gd name="connsiteX10" fmla="*/ 4689 w 10000"/>
              <a:gd name="connsiteY10" fmla="*/ 4 h 9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00" h="9890">
                <a:moveTo>
                  <a:pt x="4689" y="4"/>
                </a:moveTo>
                <a:cubicBezTo>
                  <a:pt x="4894" y="-63"/>
                  <a:pt x="7784" y="798"/>
                  <a:pt x="8658" y="1606"/>
                </a:cubicBezTo>
                <a:cubicBezTo>
                  <a:pt x="9543" y="2376"/>
                  <a:pt x="9873" y="3463"/>
                  <a:pt x="9962" y="4502"/>
                </a:cubicBezTo>
                <a:cubicBezTo>
                  <a:pt x="10150" y="5368"/>
                  <a:pt x="9605" y="6965"/>
                  <a:pt x="9185" y="7869"/>
                </a:cubicBezTo>
                <a:cubicBezTo>
                  <a:pt x="8641" y="8832"/>
                  <a:pt x="7515" y="9640"/>
                  <a:pt x="6355" y="9841"/>
                </a:cubicBezTo>
                <a:cubicBezTo>
                  <a:pt x="5195" y="10043"/>
                  <a:pt x="3256" y="9591"/>
                  <a:pt x="2230" y="9100"/>
                </a:cubicBezTo>
                <a:cubicBezTo>
                  <a:pt x="1203" y="8610"/>
                  <a:pt x="-100" y="6955"/>
                  <a:pt x="7" y="6676"/>
                </a:cubicBezTo>
                <a:cubicBezTo>
                  <a:pt x="114" y="6397"/>
                  <a:pt x="1579" y="7514"/>
                  <a:pt x="2891" y="7407"/>
                </a:cubicBezTo>
                <a:cubicBezTo>
                  <a:pt x="4176" y="7263"/>
                  <a:pt x="7396" y="6943"/>
                  <a:pt x="8191" y="6097"/>
                </a:cubicBezTo>
                <a:cubicBezTo>
                  <a:pt x="8949" y="5260"/>
                  <a:pt x="8212" y="3210"/>
                  <a:pt x="7628" y="2194"/>
                </a:cubicBezTo>
                <a:cubicBezTo>
                  <a:pt x="7044" y="1178"/>
                  <a:pt x="5340" y="601"/>
                  <a:pt x="4689" y="4"/>
                </a:cubicBezTo>
                <a:close/>
              </a:path>
            </a:pathLst>
          </a:custGeom>
          <a:gradFill rotWithShape="1">
            <a:gsLst>
              <a:gs pos="0">
                <a:srgbClr val="6699FF"/>
              </a:gs>
              <a:gs pos="100000">
                <a:schemeClr val="accent2"/>
              </a:gs>
            </a:gsLst>
            <a:lin ang="0" scaled="1"/>
          </a:gra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8" name="Freeform 89"/>
          <p:cNvSpPr>
            <a:spLocks/>
          </p:cNvSpPr>
          <p:nvPr/>
        </p:nvSpPr>
        <p:spPr bwMode="auto">
          <a:xfrm>
            <a:off x="4650546" y="2213856"/>
            <a:ext cx="1950377" cy="550905"/>
          </a:xfrm>
          <a:custGeom>
            <a:avLst/>
            <a:gdLst>
              <a:gd name="T0" fmla="*/ 1 w 953"/>
              <a:gd name="T1" fmla="*/ 0 h 354"/>
              <a:gd name="T2" fmla="*/ 1 w 953"/>
              <a:gd name="T3" fmla="*/ 0 h 354"/>
              <a:gd name="T4" fmla="*/ 1 w 953"/>
              <a:gd name="T5" fmla="*/ 0 h 354"/>
              <a:gd name="T6" fmla="*/ 1 w 953"/>
              <a:gd name="T7" fmla="*/ 0 h 354"/>
              <a:gd name="T8" fmla="*/ 1 w 953"/>
              <a:gd name="T9" fmla="*/ 0 h 354"/>
              <a:gd name="T10" fmla="*/ 1 w 953"/>
              <a:gd name="T11" fmla="*/ 0 h 354"/>
              <a:gd name="T12" fmla="*/ 0 60000 65536"/>
              <a:gd name="T13" fmla="*/ 0 60000 65536"/>
              <a:gd name="T14" fmla="*/ 0 60000 65536"/>
              <a:gd name="T15" fmla="*/ 0 60000 65536"/>
              <a:gd name="T16" fmla="*/ 0 60000 65536"/>
              <a:gd name="T17" fmla="*/ 0 60000 65536"/>
              <a:gd name="T18" fmla="*/ 0 w 953"/>
              <a:gd name="T19" fmla="*/ 0 h 354"/>
              <a:gd name="T20" fmla="*/ 953 w 953"/>
              <a:gd name="T21" fmla="*/ 354 h 354"/>
            </a:gdLst>
            <a:ahLst/>
            <a:cxnLst>
              <a:cxn ang="T12">
                <a:pos x="T0" y="T1"/>
              </a:cxn>
              <a:cxn ang="T13">
                <a:pos x="T2" y="T3"/>
              </a:cxn>
              <a:cxn ang="T14">
                <a:pos x="T4" y="T5"/>
              </a:cxn>
              <a:cxn ang="T15">
                <a:pos x="T6" y="T7"/>
              </a:cxn>
              <a:cxn ang="T16">
                <a:pos x="T8" y="T9"/>
              </a:cxn>
              <a:cxn ang="T17">
                <a:pos x="T10" y="T11"/>
              </a:cxn>
            </a:cxnLst>
            <a:rect l="T18" t="T19" r="T20" b="T21"/>
            <a:pathLst>
              <a:path w="953" h="354">
                <a:moveTo>
                  <a:pt x="245" y="0"/>
                </a:moveTo>
                <a:lnTo>
                  <a:pt x="920" y="178"/>
                </a:lnTo>
                <a:cubicBezTo>
                  <a:pt x="953" y="234"/>
                  <a:pt x="589" y="323"/>
                  <a:pt x="446" y="339"/>
                </a:cubicBezTo>
                <a:cubicBezTo>
                  <a:pt x="302" y="354"/>
                  <a:pt x="128" y="313"/>
                  <a:pt x="64" y="272"/>
                </a:cubicBezTo>
                <a:cubicBezTo>
                  <a:pt x="0" y="231"/>
                  <a:pt x="34" y="136"/>
                  <a:pt x="64" y="91"/>
                </a:cubicBezTo>
                <a:cubicBezTo>
                  <a:pt x="94" y="46"/>
                  <a:pt x="207" y="19"/>
                  <a:pt x="245" y="0"/>
                </a:cubicBezTo>
                <a:close/>
              </a:path>
            </a:pathLst>
          </a:custGeom>
          <a:solidFill>
            <a:srgbClr val="66CCFF"/>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 name="Oval 91"/>
          <p:cNvSpPr>
            <a:spLocks noChangeArrowheads="1"/>
          </p:cNvSpPr>
          <p:nvPr/>
        </p:nvSpPr>
        <p:spPr bwMode="auto">
          <a:xfrm>
            <a:off x="5651232" y="1823710"/>
            <a:ext cx="553584" cy="422038"/>
          </a:xfrm>
          <a:prstGeom prst="ellipse">
            <a:avLst/>
          </a:prstGeom>
          <a:gradFill rotWithShape="1">
            <a:gsLst>
              <a:gs pos="0">
                <a:srgbClr val="0000FF"/>
              </a:gs>
              <a:gs pos="100000">
                <a:srgbClr val="000099"/>
              </a:gs>
            </a:gsLst>
            <a:path path="shape">
              <a:fillToRect l="50000" t="50000" r="50000" b="50000"/>
            </a:path>
          </a:gradFill>
          <a:ln w="9525">
            <a:noFill/>
            <a:round/>
            <a:headEnd/>
            <a:tailEnd/>
          </a:ln>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 name="Freeform 94"/>
          <p:cNvSpPr>
            <a:spLocks/>
          </p:cNvSpPr>
          <p:nvPr/>
        </p:nvSpPr>
        <p:spPr bwMode="auto">
          <a:xfrm>
            <a:off x="4060300" y="2284733"/>
            <a:ext cx="2797251" cy="1568951"/>
          </a:xfrm>
          <a:custGeom>
            <a:avLst/>
            <a:gdLst/>
            <a:ahLst/>
            <a:cxnLst>
              <a:cxn ang="0">
                <a:pos x="1259" y="226"/>
              </a:cxn>
              <a:cxn ang="0">
                <a:pos x="1259" y="362"/>
              </a:cxn>
              <a:cxn ang="0">
                <a:pos x="1350" y="271"/>
              </a:cxn>
              <a:cxn ang="0">
                <a:pos x="1350" y="453"/>
              </a:cxn>
              <a:cxn ang="0">
                <a:pos x="1305" y="634"/>
              </a:cxn>
              <a:cxn ang="0">
                <a:pos x="1032" y="952"/>
              </a:cxn>
              <a:cxn ang="0">
                <a:pos x="261" y="906"/>
              </a:cxn>
              <a:cxn ang="0">
                <a:pos x="23" y="315"/>
              </a:cxn>
              <a:cxn ang="0">
                <a:pos x="125" y="45"/>
              </a:cxn>
              <a:cxn ang="0">
                <a:pos x="171" y="45"/>
              </a:cxn>
              <a:cxn ang="0">
                <a:pos x="171" y="181"/>
              </a:cxn>
              <a:cxn ang="0">
                <a:pos x="180" y="358"/>
              </a:cxn>
              <a:cxn ang="0">
                <a:pos x="185" y="524"/>
              </a:cxn>
              <a:cxn ang="0">
                <a:pos x="261" y="135"/>
              </a:cxn>
              <a:cxn ang="0">
                <a:pos x="287" y="411"/>
              </a:cxn>
              <a:cxn ang="0">
                <a:pos x="533" y="407"/>
              </a:cxn>
              <a:cxn ang="0">
                <a:pos x="1078" y="362"/>
              </a:cxn>
              <a:cxn ang="0">
                <a:pos x="1214" y="226"/>
              </a:cxn>
              <a:cxn ang="0">
                <a:pos x="1259" y="226"/>
              </a:cxn>
            </a:cxnLst>
            <a:rect l="0" t="0" r="r" b="b"/>
            <a:pathLst>
              <a:path w="1365" h="1012">
                <a:moveTo>
                  <a:pt x="1259" y="226"/>
                </a:moveTo>
                <a:cubicBezTo>
                  <a:pt x="1266" y="249"/>
                  <a:pt x="1244" y="355"/>
                  <a:pt x="1259" y="362"/>
                </a:cubicBezTo>
                <a:cubicBezTo>
                  <a:pt x="1274" y="369"/>
                  <a:pt x="1335" y="256"/>
                  <a:pt x="1350" y="271"/>
                </a:cubicBezTo>
                <a:cubicBezTo>
                  <a:pt x="1365" y="286"/>
                  <a:pt x="1357" y="393"/>
                  <a:pt x="1350" y="453"/>
                </a:cubicBezTo>
                <a:cubicBezTo>
                  <a:pt x="1343" y="513"/>
                  <a:pt x="1358" y="551"/>
                  <a:pt x="1305" y="634"/>
                </a:cubicBezTo>
                <a:cubicBezTo>
                  <a:pt x="1252" y="717"/>
                  <a:pt x="1206" y="907"/>
                  <a:pt x="1032" y="952"/>
                </a:cubicBezTo>
                <a:cubicBezTo>
                  <a:pt x="858" y="997"/>
                  <a:pt x="429" y="1012"/>
                  <a:pt x="261" y="906"/>
                </a:cubicBezTo>
                <a:cubicBezTo>
                  <a:pt x="93" y="800"/>
                  <a:pt x="46" y="458"/>
                  <a:pt x="23" y="315"/>
                </a:cubicBezTo>
                <a:cubicBezTo>
                  <a:pt x="0" y="172"/>
                  <a:pt x="100" y="90"/>
                  <a:pt x="125" y="45"/>
                </a:cubicBezTo>
                <a:cubicBezTo>
                  <a:pt x="150" y="0"/>
                  <a:pt x="163" y="22"/>
                  <a:pt x="171" y="45"/>
                </a:cubicBezTo>
                <a:cubicBezTo>
                  <a:pt x="179" y="68"/>
                  <a:pt x="170" y="129"/>
                  <a:pt x="171" y="181"/>
                </a:cubicBezTo>
                <a:cubicBezTo>
                  <a:pt x="172" y="233"/>
                  <a:pt x="178" y="301"/>
                  <a:pt x="180" y="358"/>
                </a:cubicBezTo>
                <a:cubicBezTo>
                  <a:pt x="182" y="415"/>
                  <a:pt x="171" y="561"/>
                  <a:pt x="185" y="524"/>
                </a:cubicBezTo>
                <a:cubicBezTo>
                  <a:pt x="199" y="487"/>
                  <a:pt x="244" y="154"/>
                  <a:pt x="261" y="135"/>
                </a:cubicBezTo>
                <a:cubicBezTo>
                  <a:pt x="278" y="116"/>
                  <a:pt x="242" y="366"/>
                  <a:pt x="287" y="411"/>
                </a:cubicBezTo>
                <a:cubicBezTo>
                  <a:pt x="332" y="456"/>
                  <a:pt x="401" y="415"/>
                  <a:pt x="533" y="407"/>
                </a:cubicBezTo>
                <a:cubicBezTo>
                  <a:pt x="665" y="399"/>
                  <a:pt x="965" y="392"/>
                  <a:pt x="1078" y="362"/>
                </a:cubicBezTo>
                <a:cubicBezTo>
                  <a:pt x="1191" y="332"/>
                  <a:pt x="1184" y="249"/>
                  <a:pt x="1214" y="226"/>
                </a:cubicBezTo>
                <a:cubicBezTo>
                  <a:pt x="1244" y="203"/>
                  <a:pt x="1252" y="203"/>
                  <a:pt x="1259" y="226"/>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1" name="Freeform 93"/>
          <p:cNvSpPr>
            <a:spLocks/>
          </p:cNvSpPr>
          <p:nvPr/>
        </p:nvSpPr>
        <p:spPr bwMode="auto">
          <a:xfrm>
            <a:off x="4096962" y="2307284"/>
            <a:ext cx="2764255" cy="1030933"/>
          </a:xfrm>
          <a:custGeom>
            <a:avLst/>
            <a:gdLst/>
            <a:ahLst/>
            <a:cxnLst>
              <a:cxn ang="0">
                <a:pos x="215" y="262"/>
              </a:cxn>
              <a:cxn ang="0">
                <a:pos x="334" y="347"/>
              </a:cxn>
              <a:cxn ang="0">
                <a:pos x="924" y="347"/>
              </a:cxn>
              <a:cxn ang="0">
                <a:pos x="1217" y="197"/>
              </a:cxn>
              <a:cxn ang="0">
                <a:pos x="1196" y="256"/>
              </a:cxn>
              <a:cxn ang="0">
                <a:pos x="1014" y="392"/>
              </a:cxn>
              <a:cxn ang="0">
                <a:pos x="742" y="438"/>
              </a:cxn>
              <a:cxn ang="0">
                <a:pos x="748" y="477"/>
              </a:cxn>
              <a:cxn ang="0">
                <a:pos x="1014" y="438"/>
              </a:cxn>
              <a:cxn ang="0">
                <a:pos x="1287" y="256"/>
              </a:cxn>
              <a:cxn ang="0">
                <a:pos x="1332" y="302"/>
              </a:cxn>
              <a:cxn ang="0">
                <a:pos x="1174" y="445"/>
              </a:cxn>
              <a:cxn ang="0">
                <a:pos x="931" y="499"/>
              </a:cxn>
              <a:cxn ang="0">
                <a:pos x="937" y="553"/>
              </a:cxn>
              <a:cxn ang="0">
                <a:pos x="1082" y="542"/>
              </a:cxn>
              <a:cxn ang="0">
                <a:pos x="1222" y="499"/>
              </a:cxn>
              <a:cxn ang="0">
                <a:pos x="1211" y="569"/>
              </a:cxn>
              <a:cxn ang="0">
                <a:pos x="883" y="639"/>
              </a:cxn>
              <a:cxn ang="0">
                <a:pos x="592" y="649"/>
              </a:cxn>
              <a:cxn ang="0">
                <a:pos x="215" y="553"/>
              </a:cxn>
              <a:cxn ang="0">
                <a:pos x="43" y="391"/>
              </a:cxn>
              <a:cxn ang="0">
                <a:pos x="11" y="192"/>
              </a:cxn>
              <a:cxn ang="0">
                <a:pos x="107" y="30"/>
              </a:cxn>
              <a:cxn ang="0">
                <a:pos x="153" y="30"/>
              </a:cxn>
              <a:cxn ang="0">
                <a:pos x="107" y="211"/>
              </a:cxn>
              <a:cxn ang="0">
                <a:pos x="151" y="359"/>
              </a:cxn>
              <a:cxn ang="0">
                <a:pos x="179" y="343"/>
              </a:cxn>
              <a:cxn ang="0">
                <a:pos x="151" y="256"/>
              </a:cxn>
              <a:cxn ang="0">
                <a:pos x="205" y="127"/>
              </a:cxn>
              <a:cxn ang="0">
                <a:pos x="244" y="106"/>
              </a:cxn>
              <a:cxn ang="0">
                <a:pos x="215" y="262"/>
              </a:cxn>
            </a:cxnLst>
            <a:rect l="0" t="0" r="r" b="b"/>
            <a:pathLst>
              <a:path w="1351" h="663">
                <a:moveTo>
                  <a:pt x="215" y="262"/>
                </a:moveTo>
                <a:cubicBezTo>
                  <a:pt x="234" y="297"/>
                  <a:pt x="216" y="333"/>
                  <a:pt x="334" y="347"/>
                </a:cubicBezTo>
                <a:cubicBezTo>
                  <a:pt x="452" y="361"/>
                  <a:pt x="777" y="372"/>
                  <a:pt x="924" y="347"/>
                </a:cubicBezTo>
                <a:cubicBezTo>
                  <a:pt x="1071" y="322"/>
                  <a:pt x="1172" y="212"/>
                  <a:pt x="1217" y="197"/>
                </a:cubicBezTo>
                <a:cubicBezTo>
                  <a:pt x="1262" y="182"/>
                  <a:pt x="1230" y="224"/>
                  <a:pt x="1196" y="256"/>
                </a:cubicBezTo>
                <a:cubicBezTo>
                  <a:pt x="1162" y="288"/>
                  <a:pt x="1090" y="362"/>
                  <a:pt x="1014" y="392"/>
                </a:cubicBezTo>
                <a:cubicBezTo>
                  <a:pt x="938" y="422"/>
                  <a:pt x="786" y="424"/>
                  <a:pt x="742" y="438"/>
                </a:cubicBezTo>
                <a:cubicBezTo>
                  <a:pt x="698" y="452"/>
                  <a:pt x="703" y="477"/>
                  <a:pt x="748" y="477"/>
                </a:cubicBezTo>
                <a:cubicBezTo>
                  <a:pt x="793" y="477"/>
                  <a:pt x="924" y="475"/>
                  <a:pt x="1014" y="438"/>
                </a:cubicBezTo>
                <a:cubicBezTo>
                  <a:pt x="1104" y="401"/>
                  <a:pt x="1234" y="279"/>
                  <a:pt x="1287" y="256"/>
                </a:cubicBezTo>
                <a:cubicBezTo>
                  <a:pt x="1340" y="233"/>
                  <a:pt x="1351" y="270"/>
                  <a:pt x="1332" y="302"/>
                </a:cubicBezTo>
                <a:cubicBezTo>
                  <a:pt x="1313" y="334"/>
                  <a:pt x="1241" y="412"/>
                  <a:pt x="1174" y="445"/>
                </a:cubicBezTo>
                <a:cubicBezTo>
                  <a:pt x="1107" y="478"/>
                  <a:pt x="971" y="481"/>
                  <a:pt x="931" y="499"/>
                </a:cubicBezTo>
                <a:cubicBezTo>
                  <a:pt x="891" y="517"/>
                  <a:pt x="912" y="546"/>
                  <a:pt x="937" y="553"/>
                </a:cubicBezTo>
                <a:cubicBezTo>
                  <a:pt x="962" y="560"/>
                  <a:pt x="1035" y="551"/>
                  <a:pt x="1082" y="542"/>
                </a:cubicBezTo>
                <a:cubicBezTo>
                  <a:pt x="1129" y="533"/>
                  <a:pt x="1201" y="494"/>
                  <a:pt x="1222" y="499"/>
                </a:cubicBezTo>
                <a:cubicBezTo>
                  <a:pt x="1243" y="504"/>
                  <a:pt x="1267" y="546"/>
                  <a:pt x="1211" y="569"/>
                </a:cubicBezTo>
                <a:cubicBezTo>
                  <a:pt x="1155" y="592"/>
                  <a:pt x="986" y="626"/>
                  <a:pt x="883" y="639"/>
                </a:cubicBezTo>
                <a:cubicBezTo>
                  <a:pt x="780" y="652"/>
                  <a:pt x="703" y="663"/>
                  <a:pt x="592" y="649"/>
                </a:cubicBezTo>
                <a:cubicBezTo>
                  <a:pt x="481" y="635"/>
                  <a:pt x="307" y="596"/>
                  <a:pt x="215" y="553"/>
                </a:cubicBezTo>
                <a:cubicBezTo>
                  <a:pt x="123" y="510"/>
                  <a:pt x="77" y="451"/>
                  <a:pt x="43" y="391"/>
                </a:cubicBezTo>
                <a:cubicBezTo>
                  <a:pt x="9" y="331"/>
                  <a:pt x="0" y="252"/>
                  <a:pt x="11" y="192"/>
                </a:cubicBezTo>
                <a:cubicBezTo>
                  <a:pt x="22" y="132"/>
                  <a:pt x="83" y="57"/>
                  <a:pt x="107" y="30"/>
                </a:cubicBezTo>
                <a:cubicBezTo>
                  <a:pt x="131" y="3"/>
                  <a:pt x="153" y="0"/>
                  <a:pt x="153" y="30"/>
                </a:cubicBezTo>
                <a:cubicBezTo>
                  <a:pt x="153" y="60"/>
                  <a:pt x="107" y="156"/>
                  <a:pt x="107" y="211"/>
                </a:cubicBezTo>
                <a:cubicBezTo>
                  <a:pt x="107" y="266"/>
                  <a:pt x="139" y="337"/>
                  <a:pt x="151" y="359"/>
                </a:cubicBezTo>
                <a:cubicBezTo>
                  <a:pt x="163" y="381"/>
                  <a:pt x="179" y="360"/>
                  <a:pt x="179" y="343"/>
                </a:cubicBezTo>
                <a:cubicBezTo>
                  <a:pt x="179" y="326"/>
                  <a:pt x="147" y="292"/>
                  <a:pt x="151" y="256"/>
                </a:cubicBezTo>
                <a:cubicBezTo>
                  <a:pt x="155" y="220"/>
                  <a:pt x="189" y="152"/>
                  <a:pt x="205" y="127"/>
                </a:cubicBezTo>
                <a:cubicBezTo>
                  <a:pt x="221" y="102"/>
                  <a:pt x="242" y="84"/>
                  <a:pt x="244" y="106"/>
                </a:cubicBezTo>
                <a:cubicBezTo>
                  <a:pt x="246" y="128"/>
                  <a:pt x="221" y="230"/>
                  <a:pt x="215" y="262"/>
                </a:cubicBezTo>
                <a:close/>
              </a:path>
            </a:pathLst>
          </a:custGeom>
          <a:solidFill>
            <a:srgbClr val="C0C0C0"/>
          </a:solid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2" name="Freeform 95"/>
          <p:cNvSpPr>
            <a:spLocks/>
          </p:cNvSpPr>
          <p:nvPr/>
        </p:nvSpPr>
        <p:spPr bwMode="auto">
          <a:xfrm>
            <a:off x="4778860" y="2916179"/>
            <a:ext cx="685565" cy="103093"/>
          </a:xfrm>
          <a:custGeom>
            <a:avLst/>
            <a:gdLst/>
            <a:ahLst/>
            <a:cxnLst>
              <a:cxn ang="0">
                <a:pos x="38" y="0"/>
              </a:cxn>
              <a:cxn ang="0">
                <a:pos x="38" y="46"/>
              </a:cxn>
              <a:cxn ang="0">
                <a:pos x="231" y="64"/>
              </a:cxn>
              <a:cxn ang="0">
                <a:pos x="301" y="26"/>
              </a:cxn>
              <a:cxn ang="0">
                <a:pos x="38" y="0"/>
              </a:cxn>
            </a:cxnLst>
            <a:rect l="0" t="0" r="r" b="b"/>
            <a:pathLst>
              <a:path w="333" h="67">
                <a:moveTo>
                  <a:pt x="38" y="0"/>
                </a:moveTo>
                <a:cubicBezTo>
                  <a:pt x="0" y="0"/>
                  <a:pt x="6" y="35"/>
                  <a:pt x="38" y="46"/>
                </a:cubicBezTo>
                <a:cubicBezTo>
                  <a:pt x="70" y="57"/>
                  <a:pt x="187" y="67"/>
                  <a:pt x="231" y="64"/>
                </a:cubicBezTo>
                <a:cubicBezTo>
                  <a:pt x="275" y="61"/>
                  <a:pt x="333" y="37"/>
                  <a:pt x="301" y="26"/>
                </a:cubicBezTo>
                <a:cubicBezTo>
                  <a:pt x="269" y="15"/>
                  <a:pt x="93" y="5"/>
                  <a:pt x="38" y="0"/>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3" name="Freeform 96"/>
          <p:cNvSpPr>
            <a:spLocks/>
          </p:cNvSpPr>
          <p:nvPr/>
        </p:nvSpPr>
        <p:spPr bwMode="auto">
          <a:xfrm>
            <a:off x="4456242" y="2980613"/>
            <a:ext cx="656236" cy="183635"/>
          </a:xfrm>
          <a:custGeom>
            <a:avLst/>
            <a:gdLst/>
            <a:ahLst/>
            <a:cxnLst>
              <a:cxn ang="0">
                <a:pos x="61" y="1"/>
              </a:cxn>
              <a:cxn ang="0">
                <a:pos x="34" y="33"/>
              </a:cxn>
              <a:cxn ang="0">
                <a:pos x="265" y="109"/>
              </a:cxn>
              <a:cxn ang="0">
                <a:pos x="309" y="76"/>
              </a:cxn>
              <a:cxn ang="0">
                <a:pos x="195" y="55"/>
              </a:cxn>
              <a:cxn ang="0">
                <a:pos x="61" y="1"/>
              </a:cxn>
            </a:cxnLst>
            <a:rect l="0" t="0" r="r" b="b"/>
            <a:pathLst>
              <a:path w="321" h="116">
                <a:moveTo>
                  <a:pt x="61" y="1"/>
                </a:moveTo>
                <a:cubicBezTo>
                  <a:pt x="33" y="0"/>
                  <a:pt x="0" y="15"/>
                  <a:pt x="34" y="33"/>
                </a:cubicBezTo>
                <a:cubicBezTo>
                  <a:pt x="68" y="51"/>
                  <a:pt x="219" y="102"/>
                  <a:pt x="265" y="109"/>
                </a:cubicBezTo>
                <a:cubicBezTo>
                  <a:pt x="311" y="116"/>
                  <a:pt x="321" y="85"/>
                  <a:pt x="309" y="76"/>
                </a:cubicBezTo>
                <a:cubicBezTo>
                  <a:pt x="297" y="67"/>
                  <a:pt x="236" y="67"/>
                  <a:pt x="195" y="55"/>
                </a:cubicBezTo>
                <a:cubicBezTo>
                  <a:pt x="154" y="43"/>
                  <a:pt x="89" y="12"/>
                  <a:pt x="61" y="1"/>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4" name="Freeform 97"/>
          <p:cNvSpPr>
            <a:spLocks/>
          </p:cNvSpPr>
          <p:nvPr/>
        </p:nvSpPr>
        <p:spPr bwMode="auto">
          <a:xfrm>
            <a:off x="5134474" y="3125588"/>
            <a:ext cx="795548" cy="103093"/>
          </a:xfrm>
          <a:custGeom>
            <a:avLst/>
            <a:gdLst/>
            <a:ahLst/>
            <a:cxnLst>
              <a:cxn ang="0">
                <a:pos x="45" y="3"/>
              </a:cxn>
              <a:cxn ang="0">
                <a:pos x="52" y="43"/>
              </a:cxn>
              <a:cxn ang="0">
                <a:pos x="186" y="64"/>
              </a:cxn>
              <a:cxn ang="0">
                <a:pos x="364" y="32"/>
              </a:cxn>
              <a:cxn ang="0">
                <a:pos x="321" y="5"/>
              </a:cxn>
              <a:cxn ang="0">
                <a:pos x="45" y="3"/>
              </a:cxn>
            </a:cxnLst>
            <a:rect l="0" t="0" r="r" b="b"/>
            <a:pathLst>
              <a:path w="387" h="66">
                <a:moveTo>
                  <a:pt x="45" y="3"/>
                </a:moveTo>
                <a:cubicBezTo>
                  <a:pt x="0" y="9"/>
                  <a:pt x="29" y="33"/>
                  <a:pt x="52" y="43"/>
                </a:cubicBezTo>
                <a:cubicBezTo>
                  <a:pt x="75" y="53"/>
                  <a:pt x="134" y="66"/>
                  <a:pt x="186" y="64"/>
                </a:cubicBezTo>
                <a:cubicBezTo>
                  <a:pt x="238" y="62"/>
                  <a:pt x="341" y="42"/>
                  <a:pt x="364" y="32"/>
                </a:cubicBezTo>
                <a:cubicBezTo>
                  <a:pt x="387" y="22"/>
                  <a:pt x="374" y="10"/>
                  <a:pt x="321" y="5"/>
                </a:cubicBezTo>
                <a:cubicBezTo>
                  <a:pt x="268" y="0"/>
                  <a:pt x="102" y="3"/>
                  <a:pt x="45" y="3"/>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95" name="Group 115"/>
          <p:cNvGrpSpPr>
            <a:grpSpLocks noChangeAspect="1"/>
          </p:cNvGrpSpPr>
          <p:nvPr/>
        </p:nvGrpSpPr>
        <p:grpSpPr bwMode="auto">
          <a:xfrm>
            <a:off x="3294081" y="3199686"/>
            <a:ext cx="2313323" cy="1414311"/>
            <a:chOff x="1338" y="1979"/>
            <a:chExt cx="1326" cy="1073"/>
          </a:xfrm>
        </p:grpSpPr>
        <p:grpSp>
          <p:nvGrpSpPr>
            <p:cNvPr id="198" name="Group 100"/>
            <p:cNvGrpSpPr>
              <a:grpSpLocks noChangeAspect="1"/>
            </p:cNvGrpSpPr>
            <p:nvPr/>
          </p:nvGrpSpPr>
          <p:grpSpPr bwMode="auto">
            <a:xfrm>
              <a:off x="1441" y="1979"/>
              <a:ext cx="1112" cy="825"/>
              <a:chOff x="1441" y="1979"/>
              <a:chExt cx="1112" cy="825"/>
            </a:xfrm>
          </p:grpSpPr>
          <p:sp>
            <p:nvSpPr>
              <p:cNvPr id="211" name="Freeform 99"/>
              <p:cNvSpPr>
                <a:spLocks noChangeAspect="1"/>
              </p:cNvSpPr>
              <p:nvPr/>
            </p:nvSpPr>
            <p:spPr bwMode="auto">
              <a:xfrm>
                <a:off x="1462" y="2023"/>
                <a:ext cx="1095" cy="779"/>
              </a:xfrm>
              <a:custGeom>
                <a:avLst/>
                <a:gdLst/>
                <a:ahLst/>
                <a:cxnLst>
                  <a:cxn ang="0">
                    <a:pos x="73" y="14"/>
                  </a:cxn>
                  <a:cxn ang="0">
                    <a:pos x="3" y="101"/>
                  </a:cxn>
                  <a:cxn ang="0">
                    <a:pos x="89" y="543"/>
                  </a:cxn>
                  <a:cxn ang="0">
                    <a:pos x="455" y="726"/>
                  </a:cxn>
                  <a:cxn ang="0">
                    <a:pos x="703" y="763"/>
                  </a:cxn>
                  <a:cxn ang="0">
                    <a:pos x="940" y="629"/>
                  </a:cxn>
                  <a:cxn ang="0">
                    <a:pos x="1042" y="247"/>
                  </a:cxn>
                  <a:cxn ang="0">
                    <a:pos x="638" y="74"/>
                  </a:cxn>
                  <a:cxn ang="0">
                    <a:pos x="315" y="10"/>
                  </a:cxn>
                  <a:cxn ang="0">
                    <a:pos x="73" y="14"/>
                  </a:cxn>
                </a:cxnLst>
                <a:rect l="0" t="0" r="r" b="b"/>
                <a:pathLst>
                  <a:path w="1092" h="779">
                    <a:moveTo>
                      <a:pt x="73" y="14"/>
                    </a:moveTo>
                    <a:cubicBezTo>
                      <a:pt x="21" y="29"/>
                      <a:pt x="0" y="13"/>
                      <a:pt x="3" y="101"/>
                    </a:cubicBezTo>
                    <a:cubicBezTo>
                      <a:pt x="6" y="189"/>
                      <a:pt x="14" y="439"/>
                      <a:pt x="89" y="543"/>
                    </a:cubicBezTo>
                    <a:cubicBezTo>
                      <a:pt x="164" y="647"/>
                      <a:pt x="353" y="689"/>
                      <a:pt x="455" y="726"/>
                    </a:cubicBezTo>
                    <a:cubicBezTo>
                      <a:pt x="557" y="763"/>
                      <a:pt x="622" y="779"/>
                      <a:pt x="703" y="763"/>
                    </a:cubicBezTo>
                    <a:cubicBezTo>
                      <a:pt x="784" y="747"/>
                      <a:pt x="884" y="715"/>
                      <a:pt x="940" y="629"/>
                    </a:cubicBezTo>
                    <a:cubicBezTo>
                      <a:pt x="996" y="543"/>
                      <a:pt x="1092" y="339"/>
                      <a:pt x="1042" y="247"/>
                    </a:cubicBezTo>
                    <a:cubicBezTo>
                      <a:pt x="992" y="155"/>
                      <a:pt x="759" y="113"/>
                      <a:pt x="638" y="74"/>
                    </a:cubicBezTo>
                    <a:cubicBezTo>
                      <a:pt x="517" y="35"/>
                      <a:pt x="409" y="20"/>
                      <a:pt x="315" y="10"/>
                    </a:cubicBezTo>
                    <a:cubicBezTo>
                      <a:pt x="221" y="0"/>
                      <a:pt x="123" y="13"/>
                      <a:pt x="73" y="14"/>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2" name="Freeform 98"/>
              <p:cNvSpPr>
                <a:spLocks noChangeAspect="1"/>
              </p:cNvSpPr>
              <p:nvPr/>
            </p:nvSpPr>
            <p:spPr bwMode="auto">
              <a:xfrm>
                <a:off x="1440" y="1977"/>
                <a:ext cx="1090" cy="324"/>
              </a:xfrm>
              <a:custGeom>
                <a:avLst/>
                <a:gdLst/>
                <a:ahLst/>
                <a:cxnLst>
                  <a:cxn ang="0">
                    <a:pos x="327" y="20"/>
                  </a:cxn>
                  <a:cxn ang="0">
                    <a:pos x="580" y="63"/>
                  </a:cxn>
                  <a:cxn ang="0">
                    <a:pos x="827" y="139"/>
                  </a:cxn>
                  <a:cxn ang="0">
                    <a:pos x="1049" y="239"/>
                  </a:cxn>
                  <a:cxn ang="0">
                    <a:pos x="1064" y="322"/>
                  </a:cxn>
                  <a:cxn ang="0">
                    <a:pos x="901" y="244"/>
                  </a:cxn>
                  <a:cxn ang="0">
                    <a:pos x="739" y="153"/>
                  </a:cxn>
                  <a:cxn ang="0">
                    <a:pos x="588" y="99"/>
                  </a:cxn>
                  <a:cxn ang="0">
                    <a:pos x="384" y="72"/>
                  </a:cxn>
                  <a:cxn ang="0">
                    <a:pos x="47" y="107"/>
                  </a:cxn>
                  <a:cxn ang="0">
                    <a:pos x="100" y="15"/>
                  </a:cxn>
                  <a:cxn ang="0">
                    <a:pos x="327" y="20"/>
                  </a:cxn>
                </a:cxnLst>
                <a:rect l="0" t="0" r="r" b="b"/>
                <a:pathLst>
                  <a:path w="1089" h="323">
                    <a:moveTo>
                      <a:pt x="327" y="20"/>
                    </a:moveTo>
                    <a:cubicBezTo>
                      <a:pt x="407" y="28"/>
                      <a:pt x="497" y="43"/>
                      <a:pt x="580" y="63"/>
                    </a:cubicBezTo>
                    <a:cubicBezTo>
                      <a:pt x="663" y="83"/>
                      <a:pt x="749" y="110"/>
                      <a:pt x="827" y="139"/>
                    </a:cubicBezTo>
                    <a:cubicBezTo>
                      <a:pt x="905" y="168"/>
                      <a:pt x="1009" y="208"/>
                      <a:pt x="1049" y="239"/>
                    </a:cubicBezTo>
                    <a:cubicBezTo>
                      <a:pt x="1089" y="270"/>
                      <a:pt x="1089" y="321"/>
                      <a:pt x="1064" y="322"/>
                    </a:cubicBezTo>
                    <a:cubicBezTo>
                      <a:pt x="1039" y="323"/>
                      <a:pt x="955" y="272"/>
                      <a:pt x="901" y="244"/>
                    </a:cubicBezTo>
                    <a:cubicBezTo>
                      <a:pt x="847" y="216"/>
                      <a:pt x="791" y="177"/>
                      <a:pt x="739" y="153"/>
                    </a:cubicBezTo>
                    <a:cubicBezTo>
                      <a:pt x="687" y="129"/>
                      <a:pt x="647" y="112"/>
                      <a:pt x="588" y="99"/>
                    </a:cubicBezTo>
                    <a:cubicBezTo>
                      <a:pt x="529" y="86"/>
                      <a:pt x="474" y="71"/>
                      <a:pt x="384" y="72"/>
                    </a:cubicBezTo>
                    <a:cubicBezTo>
                      <a:pt x="294" y="73"/>
                      <a:pt x="94" y="116"/>
                      <a:pt x="47" y="107"/>
                    </a:cubicBezTo>
                    <a:cubicBezTo>
                      <a:pt x="0" y="98"/>
                      <a:pt x="53" y="30"/>
                      <a:pt x="100" y="15"/>
                    </a:cubicBezTo>
                    <a:cubicBezTo>
                      <a:pt x="147" y="0"/>
                      <a:pt x="275" y="28"/>
                      <a:pt x="327" y="20"/>
                    </a:cubicBezTo>
                    <a:close/>
                  </a:path>
                </a:pathLst>
              </a:custGeom>
              <a:solidFill>
                <a:srgbClr val="C0C0C0"/>
              </a:solid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99" name="Group 102"/>
            <p:cNvGrpSpPr>
              <a:grpSpLocks noChangeAspect="1"/>
            </p:cNvGrpSpPr>
            <p:nvPr/>
          </p:nvGrpSpPr>
          <p:grpSpPr bwMode="auto">
            <a:xfrm>
              <a:off x="1338" y="2069"/>
              <a:ext cx="1326" cy="983"/>
              <a:chOff x="1441" y="1979"/>
              <a:chExt cx="1112" cy="825"/>
            </a:xfrm>
          </p:grpSpPr>
          <p:sp>
            <p:nvSpPr>
              <p:cNvPr id="209" name="Freeform 103"/>
              <p:cNvSpPr>
                <a:spLocks noChangeAspect="1"/>
              </p:cNvSpPr>
              <p:nvPr/>
            </p:nvSpPr>
            <p:spPr bwMode="auto">
              <a:xfrm>
                <a:off x="1461" y="2025"/>
                <a:ext cx="1092" cy="779"/>
              </a:xfrm>
              <a:custGeom>
                <a:avLst/>
                <a:gdLst/>
                <a:ahLst/>
                <a:cxnLst>
                  <a:cxn ang="0">
                    <a:pos x="73" y="14"/>
                  </a:cxn>
                  <a:cxn ang="0">
                    <a:pos x="3" y="101"/>
                  </a:cxn>
                  <a:cxn ang="0">
                    <a:pos x="89" y="543"/>
                  </a:cxn>
                  <a:cxn ang="0">
                    <a:pos x="455" y="726"/>
                  </a:cxn>
                  <a:cxn ang="0">
                    <a:pos x="703" y="763"/>
                  </a:cxn>
                  <a:cxn ang="0">
                    <a:pos x="940" y="629"/>
                  </a:cxn>
                  <a:cxn ang="0">
                    <a:pos x="1042" y="247"/>
                  </a:cxn>
                  <a:cxn ang="0">
                    <a:pos x="638" y="74"/>
                  </a:cxn>
                  <a:cxn ang="0">
                    <a:pos x="315" y="10"/>
                  </a:cxn>
                  <a:cxn ang="0">
                    <a:pos x="73" y="14"/>
                  </a:cxn>
                </a:cxnLst>
                <a:rect l="0" t="0" r="r" b="b"/>
                <a:pathLst>
                  <a:path w="1092" h="779">
                    <a:moveTo>
                      <a:pt x="73" y="14"/>
                    </a:moveTo>
                    <a:cubicBezTo>
                      <a:pt x="21" y="29"/>
                      <a:pt x="0" y="13"/>
                      <a:pt x="3" y="101"/>
                    </a:cubicBezTo>
                    <a:cubicBezTo>
                      <a:pt x="6" y="189"/>
                      <a:pt x="14" y="439"/>
                      <a:pt x="89" y="543"/>
                    </a:cubicBezTo>
                    <a:cubicBezTo>
                      <a:pt x="164" y="647"/>
                      <a:pt x="353" y="689"/>
                      <a:pt x="455" y="726"/>
                    </a:cubicBezTo>
                    <a:cubicBezTo>
                      <a:pt x="557" y="763"/>
                      <a:pt x="622" y="779"/>
                      <a:pt x="703" y="763"/>
                    </a:cubicBezTo>
                    <a:cubicBezTo>
                      <a:pt x="784" y="747"/>
                      <a:pt x="884" y="715"/>
                      <a:pt x="940" y="629"/>
                    </a:cubicBezTo>
                    <a:cubicBezTo>
                      <a:pt x="996" y="543"/>
                      <a:pt x="1092" y="339"/>
                      <a:pt x="1042" y="247"/>
                    </a:cubicBezTo>
                    <a:cubicBezTo>
                      <a:pt x="992" y="155"/>
                      <a:pt x="759" y="113"/>
                      <a:pt x="638" y="74"/>
                    </a:cubicBezTo>
                    <a:cubicBezTo>
                      <a:pt x="517" y="35"/>
                      <a:pt x="409" y="20"/>
                      <a:pt x="315" y="10"/>
                    </a:cubicBezTo>
                    <a:cubicBezTo>
                      <a:pt x="221" y="0"/>
                      <a:pt x="123" y="13"/>
                      <a:pt x="73" y="14"/>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0" name="Freeform 104"/>
              <p:cNvSpPr>
                <a:spLocks noChangeAspect="1"/>
              </p:cNvSpPr>
              <p:nvPr/>
            </p:nvSpPr>
            <p:spPr bwMode="auto">
              <a:xfrm>
                <a:off x="1441" y="1975"/>
                <a:ext cx="1091" cy="327"/>
              </a:xfrm>
              <a:custGeom>
                <a:avLst/>
                <a:gdLst/>
                <a:ahLst/>
                <a:cxnLst>
                  <a:cxn ang="0">
                    <a:pos x="327" y="20"/>
                  </a:cxn>
                  <a:cxn ang="0">
                    <a:pos x="580" y="63"/>
                  </a:cxn>
                  <a:cxn ang="0">
                    <a:pos x="827" y="139"/>
                  </a:cxn>
                  <a:cxn ang="0">
                    <a:pos x="1049" y="239"/>
                  </a:cxn>
                  <a:cxn ang="0">
                    <a:pos x="1064" y="322"/>
                  </a:cxn>
                  <a:cxn ang="0">
                    <a:pos x="901" y="244"/>
                  </a:cxn>
                  <a:cxn ang="0">
                    <a:pos x="739" y="153"/>
                  </a:cxn>
                  <a:cxn ang="0">
                    <a:pos x="588" y="99"/>
                  </a:cxn>
                  <a:cxn ang="0">
                    <a:pos x="384" y="72"/>
                  </a:cxn>
                  <a:cxn ang="0">
                    <a:pos x="47" y="107"/>
                  </a:cxn>
                  <a:cxn ang="0">
                    <a:pos x="100" y="15"/>
                  </a:cxn>
                  <a:cxn ang="0">
                    <a:pos x="327" y="20"/>
                  </a:cxn>
                </a:cxnLst>
                <a:rect l="0" t="0" r="r" b="b"/>
                <a:pathLst>
                  <a:path w="1089" h="323">
                    <a:moveTo>
                      <a:pt x="327" y="20"/>
                    </a:moveTo>
                    <a:cubicBezTo>
                      <a:pt x="407" y="28"/>
                      <a:pt x="497" y="43"/>
                      <a:pt x="580" y="63"/>
                    </a:cubicBezTo>
                    <a:cubicBezTo>
                      <a:pt x="663" y="83"/>
                      <a:pt x="749" y="110"/>
                      <a:pt x="827" y="139"/>
                    </a:cubicBezTo>
                    <a:cubicBezTo>
                      <a:pt x="905" y="168"/>
                      <a:pt x="1009" y="208"/>
                      <a:pt x="1049" y="239"/>
                    </a:cubicBezTo>
                    <a:cubicBezTo>
                      <a:pt x="1089" y="270"/>
                      <a:pt x="1089" y="321"/>
                      <a:pt x="1064" y="322"/>
                    </a:cubicBezTo>
                    <a:cubicBezTo>
                      <a:pt x="1039" y="323"/>
                      <a:pt x="955" y="272"/>
                      <a:pt x="901" y="244"/>
                    </a:cubicBezTo>
                    <a:cubicBezTo>
                      <a:pt x="847" y="216"/>
                      <a:pt x="791" y="177"/>
                      <a:pt x="739" y="153"/>
                    </a:cubicBezTo>
                    <a:cubicBezTo>
                      <a:pt x="687" y="129"/>
                      <a:pt x="647" y="112"/>
                      <a:pt x="588" y="99"/>
                    </a:cubicBezTo>
                    <a:cubicBezTo>
                      <a:pt x="529" y="86"/>
                      <a:pt x="474" y="71"/>
                      <a:pt x="384" y="72"/>
                    </a:cubicBezTo>
                    <a:cubicBezTo>
                      <a:pt x="294" y="73"/>
                      <a:pt x="94" y="116"/>
                      <a:pt x="47" y="107"/>
                    </a:cubicBezTo>
                    <a:cubicBezTo>
                      <a:pt x="0" y="98"/>
                      <a:pt x="53" y="30"/>
                      <a:pt x="100" y="15"/>
                    </a:cubicBezTo>
                    <a:cubicBezTo>
                      <a:pt x="147" y="0"/>
                      <a:pt x="275" y="28"/>
                      <a:pt x="327" y="20"/>
                    </a:cubicBezTo>
                    <a:close/>
                  </a:path>
                </a:pathLst>
              </a:custGeom>
              <a:solidFill>
                <a:srgbClr val="C0C0C0"/>
              </a:solid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00" name="Group 105"/>
            <p:cNvGrpSpPr>
              <a:grpSpLocks noChangeAspect="1"/>
            </p:cNvGrpSpPr>
            <p:nvPr/>
          </p:nvGrpSpPr>
          <p:grpSpPr bwMode="auto">
            <a:xfrm>
              <a:off x="1383" y="2160"/>
              <a:ext cx="1112" cy="825"/>
              <a:chOff x="1441" y="1979"/>
              <a:chExt cx="1112" cy="825"/>
            </a:xfrm>
          </p:grpSpPr>
          <p:sp>
            <p:nvSpPr>
              <p:cNvPr id="207" name="Freeform 106"/>
              <p:cNvSpPr>
                <a:spLocks noChangeAspect="1"/>
              </p:cNvSpPr>
              <p:nvPr/>
            </p:nvSpPr>
            <p:spPr bwMode="auto">
              <a:xfrm>
                <a:off x="1462" y="2025"/>
                <a:ext cx="1089" cy="777"/>
              </a:xfrm>
              <a:custGeom>
                <a:avLst/>
                <a:gdLst/>
                <a:ahLst/>
                <a:cxnLst>
                  <a:cxn ang="0">
                    <a:pos x="73" y="14"/>
                  </a:cxn>
                  <a:cxn ang="0">
                    <a:pos x="3" y="101"/>
                  </a:cxn>
                  <a:cxn ang="0">
                    <a:pos x="89" y="543"/>
                  </a:cxn>
                  <a:cxn ang="0">
                    <a:pos x="455" y="726"/>
                  </a:cxn>
                  <a:cxn ang="0">
                    <a:pos x="703" y="763"/>
                  </a:cxn>
                  <a:cxn ang="0">
                    <a:pos x="940" y="629"/>
                  </a:cxn>
                  <a:cxn ang="0">
                    <a:pos x="1042" y="247"/>
                  </a:cxn>
                  <a:cxn ang="0">
                    <a:pos x="638" y="74"/>
                  </a:cxn>
                  <a:cxn ang="0">
                    <a:pos x="315" y="10"/>
                  </a:cxn>
                  <a:cxn ang="0">
                    <a:pos x="73" y="14"/>
                  </a:cxn>
                </a:cxnLst>
                <a:rect l="0" t="0" r="r" b="b"/>
                <a:pathLst>
                  <a:path w="1092" h="779">
                    <a:moveTo>
                      <a:pt x="73" y="14"/>
                    </a:moveTo>
                    <a:cubicBezTo>
                      <a:pt x="21" y="29"/>
                      <a:pt x="0" y="13"/>
                      <a:pt x="3" y="101"/>
                    </a:cubicBezTo>
                    <a:cubicBezTo>
                      <a:pt x="6" y="189"/>
                      <a:pt x="14" y="439"/>
                      <a:pt x="89" y="543"/>
                    </a:cubicBezTo>
                    <a:cubicBezTo>
                      <a:pt x="164" y="647"/>
                      <a:pt x="353" y="689"/>
                      <a:pt x="455" y="726"/>
                    </a:cubicBezTo>
                    <a:cubicBezTo>
                      <a:pt x="557" y="763"/>
                      <a:pt x="622" y="779"/>
                      <a:pt x="703" y="763"/>
                    </a:cubicBezTo>
                    <a:cubicBezTo>
                      <a:pt x="784" y="747"/>
                      <a:pt x="884" y="715"/>
                      <a:pt x="940" y="629"/>
                    </a:cubicBezTo>
                    <a:cubicBezTo>
                      <a:pt x="996" y="543"/>
                      <a:pt x="1092" y="339"/>
                      <a:pt x="1042" y="247"/>
                    </a:cubicBezTo>
                    <a:cubicBezTo>
                      <a:pt x="992" y="155"/>
                      <a:pt x="759" y="113"/>
                      <a:pt x="638" y="74"/>
                    </a:cubicBezTo>
                    <a:cubicBezTo>
                      <a:pt x="517" y="35"/>
                      <a:pt x="409" y="20"/>
                      <a:pt x="315" y="10"/>
                    </a:cubicBezTo>
                    <a:cubicBezTo>
                      <a:pt x="221" y="0"/>
                      <a:pt x="123" y="13"/>
                      <a:pt x="73" y="14"/>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8" name="Freeform 107"/>
              <p:cNvSpPr>
                <a:spLocks noChangeAspect="1"/>
              </p:cNvSpPr>
              <p:nvPr/>
            </p:nvSpPr>
            <p:spPr bwMode="auto">
              <a:xfrm>
                <a:off x="1445" y="1977"/>
                <a:ext cx="1084" cy="324"/>
              </a:xfrm>
              <a:custGeom>
                <a:avLst/>
                <a:gdLst/>
                <a:ahLst/>
                <a:cxnLst>
                  <a:cxn ang="0">
                    <a:pos x="327" y="20"/>
                  </a:cxn>
                  <a:cxn ang="0">
                    <a:pos x="580" y="63"/>
                  </a:cxn>
                  <a:cxn ang="0">
                    <a:pos x="827" y="139"/>
                  </a:cxn>
                  <a:cxn ang="0">
                    <a:pos x="1049" y="239"/>
                  </a:cxn>
                  <a:cxn ang="0">
                    <a:pos x="1064" y="322"/>
                  </a:cxn>
                  <a:cxn ang="0">
                    <a:pos x="901" y="244"/>
                  </a:cxn>
                  <a:cxn ang="0">
                    <a:pos x="739" y="153"/>
                  </a:cxn>
                  <a:cxn ang="0">
                    <a:pos x="588" y="99"/>
                  </a:cxn>
                  <a:cxn ang="0">
                    <a:pos x="384" y="72"/>
                  </a:cxn>
                  <a:cxn ang="0">
                    <a:pos x="47" y="107"/>
                  </a:cxn>
                  <a:cxn ang="0">
                    <a:pos x="100" y="15"/>
                  </a:cxn>
                  <a:cxn ang="0">
                    <a:pos x="327" y="20"/>
                  </a:cxn>
                </a:cxnLst>
                <a:rect l="0" t="0" r="r" b="b"/>
                <a:pathLst>
                  <a:path w="1089" h="323">
                    <a:moveTo>
                      <a:pt x="327" y="20"/>
                    </a:moveTo>
                    <a:cubicBezTo>
                      <a:pt x="407" y="28"/>
                      <a:pt x="497" y="43"/>
                      <a:pt x="580" y="63"/>
                    </a:cubicBezTo>
                    <a:cubicBezTo>
                      <a:pt x="663" y="83"/>
                      <a:pt x="749" y="110"/>
                      <a:pt x="827" y="139"/>
                    </a:cubicBezTo>
                    <a:cubicBezTo>
                      <a:pt x="905" y="168"/>
                      <a:pt x="1009" y="208"/>
                      <a:pt x="1049" y="239"/>
                    </a:cubicBezTo>
                    <a:cubicBezTo>
                      <a:pt x="1089" y="270"/>
                      <a:pt x="1089" y="321"/>
                      <a:pt x="1064" y="322"/>
                    </a:cubicBezTo>
                    <a:cubicBezTo>
                      <a:pt x="1039" y="323"/>
                      <a:pt x="955" y="272"/>
                      <a:pt x="901" y="244"/>
                    </a:cubicBezTo>
                    <a:cubicBezTo>
                      <a:pt x="847" y="216"/>
                      <a:pt x="791" y="177"/>
                      <a:pt x="739" y="153"/>
                    </a:cubicBezTo>
                    <a:cubicBezTo>
                      <a:pt x="687" y="129"/>
                      <a:pt x="647" y="112"/>
                      <a:pt x="588" y="99"/>
                    </a:cubicBezTo>
                    <a:cubicBezTo>
                      <a:pt x="529" y="86"/>
                      <a:pt x="474" y="71"/>
                      <a:pt x="384" y="72"/>
                    </a:cubicBezTo>
                    <a:cubicBezTo>
                      <a:pt x="294" y="73"/>
                      <a:pt x="94" y="116"/>
                      <a:pt x="47" y="107"/>
                    </a:cubicBezTo>
                    <a:cubicBezTo>
                      <a:pt x="0" y="98"/>
                      <a:pt x="53" y="30"/>
                      <a:pt x="100" y="15"/>
                    </a:cubicBezTo>
                    <a:cubicBezTo>
                      <a:pt x="147" y="0"/>
                      <a:pt x="275" y="28"/>
                      <a:pt x="327" y="20"/>
                    </a:cubicBezTo>
                    <a:close/>
                  </a:path>
                </a:pathLst>
              </a:custGeom>
              <a:solidFill>
                <a:srgbClr val="C0C0C0"/>
              </a:solid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01" name="Group 108"/>
            <p:cNvGrpSpPr>
              <a:grpSpLocks noChangeAspect="1"/>
            </p:cNvGrpSpPr>
            <p:nvPr/>
          </p:nvGrpSpPr>
          <p:grpSpPr bwMode="auto">
            <a:xfrm>
              <a:off x="1474" y="2251"/>
              <a:ext cx="929" cy="689"/>
              <a:chOff x="1441" y="1979"/>
              <a:chExt cx="1112" cy="825"/>
            </a:xfrm>
          </p:grpSpPr>
          <p:sp>
            <p:nvSpPr>
              <p:cNvPr id="205" name="Freeform 109"/>
              <p:cNvSpPr>
                <a:spLocks noChangeAspect="1"/>
              </p:cNvSpPr>
              <p:nvPr/>
            </p:nvSpPr>
            <p:spPr bwMode="auto">
              <a:xfrm>
                <a:off x="1459" y="1998"/>
                <a:ext cx="1094" cy="808"/>
              </a:xfrm>
              <a:custGeom>
                <a:avLst/>
                <a:gdLst/>
                <a:ahLst/>
                <a:cxnLst>
                  <a:cxn ang="0">
                    <a:pos x="73" y="14"/>
                  </a:cxn>
                  <a:cxn ang="0">
                    <a:pos x="3" y="101"/>
                  </a:cxn>
                  <a:cxn ang="0">
                    <a:pos x="89" y="543"/>
                  </a:cxn>
                  <a:cxn ang="0">
                    <a:pos x="455" y="726"/>
                  </a:cxn>
                  <a:cxn ang="0">
                    <a:pos x="703" y="763"/>
                  </a:cxn>
                  <a:cxn ang="0">
                    <a:pos x="940" y="629"/>
                  </a:cxn>
                  <a:cxn ang="0">
                    <a:pos x="1042" y="247"/>
                  </a:cxn>
                  <a:cxn ang="0">
                    <a:pos x="638" y="74"/>
                  </a:cxn>
                  <a:cxn ang="0">
                    <a:pos x="315" y="10"/>
                  </a:cxn>
                  <a:cxn ang="0">
                    <a:pos x="73" y="14"/>
                  </a:cxn>
                </a:cxnLst>
                <a:rect l="0" t="0" r="r" b="b"/>
                <a:pathLst>
                  <a:path w="1092" h="779">
                    <a:moveTo>
                      <a:pt x="73" y="14"/>
                    </a:moveTo>
                    <a:cubicBezTo>
                      <a:pt x="21" y="29"/>
                      <a:pt x="0" y="13"/>
                      <a:pt x="3" y="101"/>
                    </a:cubicBezTo>
                    <a:cubicBezTo>
                      <a:pt x="6" y="189"/>
                      <a:pt x="14" y="439"/>
                      <a:pt x="89" y="543"/>
                    </a:cubicBezTo>
                    <a:cubicBezTo>
                      <a:pt x="164" y="647"/>
                      <a:pt x="353" y="689"/>
                      <a:pt x="455" y="726"/>
                    </a:cubicBezTo>
                    <a:cubicBezTo>
                      <a:pt x="557" y="763"/>
                      <a:pt x="622" y="779"/>
                      <a:pt x="703" y="763"/>
                    </a:cubicBezTo>
                    <a:cubicBezTo>
                      <a:pt x="784" y="747"/>
                      <a:pt x="884" y="715"/>
                      <a:pt x="940" y="629"/>
                    </a:cubicBezTo>
                    <a:cubicBezTo>
                      <a:pt x="996" y="543"/>
                      <a:pt x="1092" y="339"/>
                      <a:pt x="1042" y="247"/>
                    </a:cubicBezTo>
                    <a:cubicBezTo>
                      <a:pt x="992" y="155"/>
                      <a:pt x="759" y="113"/>
                      <a:pt x="638" y="74"/>
                    </a:cubicBezTo>
                    <a:cubicBezTo>
                      <a:pt x="517" y="35"/>
                      <a:pt x="409" y="20"/>
                      <a:pt x="315" y="10"/>
                    </a:cubicBezTo>
                    <a:cubicBezTo>
                      <a:pt x="221" y="0"/>
                      <a:pt x="123" y="13"/>
                      <a:pt x="73" y="14"/>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6" name="Freeform 110"/>
              <p:cNvSpPr>
                <a:spLocks noChangeAspect="1"/>
              </p:cNvSpPr>
              <p:nvPr/>
            </p:nvSpPr>
            <p:spPr bwMode="auto">
              <a:xfrm>
                <a:off x="1441" y="1931"/>
                <a:ext cx="1090" cy="369"/>
              </a:xfrm>
              <a:custGeom>
                <a:avLst/>
                <a:gdLst/>
                <a:ahLst/>
                <a:cxnLst>
                  <a:cxn ang="0">
                    <a:pos x="327" y="20"/>
                  </a:cxn>
                  <a:cxn ang="0">
                    <a:pos x="580" y="63"/>
                  </a:cxn>
                  <a:cxn ang="0">
                    <a:pos x="827" y="139"/>
                  </a:cxn>
                  <a:cxn ang="0">
                    <a:pos x="1049" y="239"/>
                  </a:cxn>
                  <a:cxn ang="0">
                    <a:pos x="1064" y="322"/>
                  </a:cxn>
                  <a:cxn ang="0">
                    <a:pos x="901" y="244"/>
                  </a:cxn>
                  <a:cxn ang="0">
                    <a:pos x="739" y="153"/>
                  </a:cxn>
                  <a:cxn ang="0">
                    <a:pos x="588" y="99"/>
                  </a:cxn>
                  <a:cxn ang="0">
                    <a:pos x="384" y="72"/>
                  </a:cxn>
                  <a:cxn ang="0">
                    <a:pos x="47" y="107"/>
                  </a:cxn>
                  <a:cxn ang="0">
                    <a:pos x="100" y="15"/>
                  </a:cxn>
                  <a:cxn ang="0">
                    <a:pos x="327" y="20"/>
                  </a:cxn>
                </a:cxnLst>
                <a:rect l="0" t="0" r="r" b="b"/>
                <a:pathLst>
                  <a:path w="1089" h="323">
                    <a:moveTo>
                      <a:pt x="327" y="20"/>
                    </a:moveTo>
                    <a:cubicBezTo>
                      <a:pt x="407" y="28"/>
                      <a:pt x="497" y="43"/>
                      <a:pt x="580" y="63"/>
                    </a:cubicBezTo>
                    <a:cubicBezTo>
                      <a:pt x="663" y="83"/>
                      <a:pt x="749" y="110"/>
                      <a:pt x="827" y="139"/>
                    </a:cubicBezTo>
                    <a:cubicBezTo>
                      <a:pt x="905" y="168"/>
                      <a:pt x="1009" y="208"/>
                      <a:pt x="1049" y="239"/>
                    </a:cubicBezTo>
                    <a:cubicBezTo>
                      <a:pt x="1089" y="270"/>
                      <a:pt x="1089" y="321"/>
                      <a:pt x="1064" y="322"/>
                    </a:cubicBezTo>
                    <a:cubicBezTo>
                      <a:pt x="1039" y="323"/>
                      <a:pt x="955" y="272"/>
                      <a:pt x="901" y="244"/>
                    </a:cubicBezTo>
                    <a:cubicBezTo>
                      <a:pt x="847" y="216"/>
                      <a:pt x="791" y="177"/>
                      <a:pt x="739" y="153"/>
                    </a:cubicBezTo>
                    <a:cubicBezTo>
                      <a:pt x="687" y="129"/>
                      <a:pt x="647" y="112"/>
                      <a:pt x="588" y="99"/>
                    </a:cubicBezTo>
                    <a:cubicBezTo>
                      <a:pt x="529" y="86"/>
                      <a:pt x="474" y="71"/>
                      <a:pt x="384" y="72"/>
                    </a:cubicBezTo>
                    <a:cubicBezTo>
                      <a:pt x="294" y="73"/>
                      <a:pt x="94" y="116"/>
                      <a:pt x="47" y="107"/>
                    </a:cubicBezTo>
                    <a:cubicBezTo>
                      <a:pt x="0" y="98"/>
                      <a:pt x="53" y="30"/>
                      <a:pt x="100" y="15"/>
                    </a:cubicBezTo>
                    <a:cubicBezTo>
                      <a:pt x="147" y="0"/>
                      <a:pt x="275" y="28"/>
                      <a:pt x="327" y="20"/>
                    </a:cubicBezTo>
                    <a:close/>
                  </a:path>
                </a:pathLst>
              </a:custGeom>
              <a:solidFill>
                <a:srgbClr val="C0C0C0"/>
              </a:solid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02" name="Group 111"/>
            <p:cNvGrpSpPr>
              <a:grpSpLocks noChangeAspect="1"/>
            </p:cNvGrpSpPr>
            <p:nvPr/>
          </p:nvGrpSpPr>
          <p:grpSpPr bwMode="auto">
            <a:xfrm>
              <a:off x="1565" y="2341"/>
              <a:ext cx="775" cy="575"/>
              <a:chOff x="1441" y="1979"/>
              <a:chExt cx="1112" cy="825"/>
            </a:xfrm>
          </p:grpSpPr>
          <p:sp>
            <p:nvSpPr>
              <p:cNvPr id="203" name="Freeform 112"/>
              <p:cNvSpPr>
                <a:spLocks noChangeAspect="1"/>
              </p:cNvSpPr>
              <p:nvPr/>
            </p:nvSpPr>
            <p:spPr bwMode="auto">
              <a:xfrm>
                <a:off x="1434" y="2026"/>
                <a:ext cx="1119" cy="777"/>
              </a:xfrm>
              <a:custGeom>
                <a:avLst/>
                <a:gdLst/>
                <a:ahLst/>
                <a:cxnLst>
                  <a:cxn ang="0">
                    <a:pos x="73" y="14"/>
                  </a:cxn>
                  <a:cxn ang="0">
                    <a:pos x="3" y="101"/>
                  </a:cxn>
                  <a:cxn ang="0">
                    <a:pos x="89" y="543"/>
                  </a:cxn>
                  <a:cxn ang="0">
                    <a:pos x="455" y="726"/>
                  </a:cxn>
                  <a:cxn ang="0">
                    <a:pos x="703" y="763"/>
                  </a:cxn>
                  <a:cxn ang="0">
                    <a:pos x="940" y="629"/>
                  </a:cxn>
                  <a:cxn ang="0">
                    <a:pos x="1042" y="247"/>
                  </a:cxn>
                  <a:cxn ang="0">
                    <a:pos x="638" y="74"/>
                  </a:cxn>
                  <a:cxn ang="0">
                    <a:pos x="315" y="10"/>
                  </a:cxn>
                  <a:cxn ang="0">
                    <a:pos x="73" y="14"/>
                  </a:cxn>
                </a:cxnLst>
                <a:rect l="0" t="0" r="r" b="b"/>
                <a:pathLst>
                  <a:path w="1092" h="779">
                    <a:moveTo>
                      <a:pt x="73" y="14"/>
                    </a:moveTo>
                    <a:cubicBezTo>
                      <a:pt x="21" y="29"/>
                      <a:pt x="0" y="13"/>
                      <a:pt x="3" y="101"/>
                    </a:cubicBezTo>
                    <a:cubicBezTo>
                      <a:pt x="6" y="189"/>
                      <a:pt x="14" y="439"/>
                      <a:pt x="89" y="543"/>
                    </a:cubicBezTo>
                    <a:cubicBezTo>
                      <a:pt x="164" y="647"/>
                      <a:pt x="353" y="689"/>
                      <a:pt x="455" y="726"/>
                    </a:cubicBezTo>
                    <a:cubicBezTo>
                      <a:pt x="557" y="763"/>
                      <a:pt x="622" y="779"/>
                      <a:pt x="703" y="763"/>
                    </a:cubicBezTo>
                    <a:cubicBezTo>
                      <a:pt x="784" y="747"/>
                      <a:pt x="884" y="715"/>
                      <a:pt x="940" y="629"/>
                    </a:cubicBezTo>
                    <a:cubicBezTo>
                      <a:pt x="996" y="543"/>
                      <a:pt x="1092" y="339"/>
                      <a:pt x="1042" y="247"/>
                    </a:cubicBezTo>
                    <a:cubicBezTo>
                      <a:pt x="992" y="155"/>
                      <a:pt x="759" y="113"/>
                      <a:pt x="638" y="74"/>
                    </a:cubicBezTo>
                    <a:cubicBezTo>
                      <a:pt x="517" y="35"/>
                      <a:pt x="409" y="20"/>
                      <a:pt x="315" y="10"/>
                    </a:cubicBezTo>
                    <a:cubicBezTo>
                      <a:pt x="221" y="0"/>
                      <a:pt x="123" y="13"/>
                      <a:pt x="73" y="14"/>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4" name="Freeform 113"/>
              <p:cNvSpPr>
                <a:spLocks noChangeAspect="1"/>
              </p:cNvSpPr>
              <p:nvPr/>
            </p:nvSpPr>
            <p:spPr bwMode="auto">
              <a:xfrm>
                <a:off x="1434" y="1978"/>
                <a:ext cx="1095" cy="324"/>
              </a:xfrm>
              <a:custGeom>
                <a:avLst/>
                <a:gdLst/>
                <a:ahLst/>
                <a:cxnLst>
                  <a:cxn ang="0">
                    <a:pos x="327" y="20"/>
                  </a:cxn>
                  <a:cxn ang="0">
                    <a:pos x="580" y="63"/>
                  </a:cxn>
                  <a:cxn ang="0">
                    <a:pos x="827" y="139"/>
                  </a:cxn>
                  <a:cxn ang="0">
                    <a:pos x="1049" y="239"/>
                  </a:cxn>
                  <a:cxn ang="0">
                    <a:pos x="1064" y="322"/>
                  </a:cxn>
                  <a:cxn ang="0">
                    <a:pos x="901" y="244"/>
                  </a:cxn>
                  <a:cxn ang="0">
                    <a:pos x="739" y="153"/>
                  </a:cxn>
                  <a:cxn ang="0">
                    <a:pos x="588" y="99"/>
                  </a:cxn>
                  <a:cxn ang="0">
                    <a:pos x="384" y="72"/>
                  </a:cxn>
                  <a:cxn ang="0">
                    <a:pos x="47" y="107"/>
                  </a:cxn>
                  <a:cxn ang="0">
                    <a:pos x="100" y="15"/>
                  </a:cxn>
                  <a:cxn ang="0">
                    <a:pos x="327" y="20"/>
                  </a:cxn>
                </a:cxnLst>
                <a:rect l="0" t="0" r="r" b="b"/>
                <a:pathLst>
                  <a:path w="1089" h="323">
                    <a:moveTo>
                      <a:pt x="327" y="20"/>
                    </a:moveTo>
                    <a:cubicBezTo>
                      <a:pt x="407" y="28"/>
                      <a:pt x="497" y="43"/>
                      <a:pt x="580" y="63"/>
                    </a:cubicBezTo>
                    <a:cubicBezTo>
                      <a:pt x="663" y="83"/>
                      <a:pt x="749" y="110"/>
                      <a:pt x="827" y="139"/>
                    </a:cubicBezTo>
                    <a:cubicBezTo>
                      <a:pt x="905" y="168"/>
                      <a:pt x="1009" y="208"/>
                      <a:pt x="1049" y="239"/>
                    </a:cubicBezTo>
                    <a:cubicBezTo>
                      <a:pt x="1089" y="270"/>
                      <a:pt x="1089" y="321"/>
                      <a:pt x="1064" y="322"/>
                    </a:cubicBezTo>
                    <a:cubicBezTo>
                      <a:pt x="1039" y="323"/>
                      <a:pt x="955" y="272"/>
                      <a:pt x="901" y="244"/>
                    </a:cubicBezTo>
                    <a:cubicBezTo>
                      <a:pt x="847" y="216"/>
                      <a:pt x="791" y="177"/>
                      <a:pt x="739" y="153"/>
                    </a:cubicBezTo>
                    <a:cubicBezTo>
                      <a:pt x="687" y="129"/>
                      <a:pt x="647" y="112"/>
                      <a:pt x="588" y="99"/>
                    </a:cubicBezTo>
                    <a:cubicBezTo>
                      <a:pt x="529" y="86"/>
                      <a:pt x="474" y="71"/>
                      <a:pt x="384" y="72"/>
                    </a:cubicBezTo>
                    <a:cubicBezTo>
                      <a:pt x="294" y="73"/>
                      <a:pt x="94" y="116"/>
                      <a:pt x="47" y="107"/>
                    </a:cubicBezTo>
                    <a:cubicBezTo>
                      <a:pt x="0" y="98"/>
                      <a:pt x="53" y="30"/>
                      <a:pt x="100" y="15"/>
                    </a:cubicBezTo>
                    <a:cubicBezTo>
                      <a:pt x="147" y="0"/>
                      <a:pt x="275" y="28"/>
                      <a:pt x="327" y="20"/>
                    </a:cubicBezTo>
                    <a:close/>
                  </a:path>
                </a:pathLst>
              </a:custGeom>
              <a:solidFill>
                <a:srgbClr val="C0C0C0"/>
              </a:solid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96" name="Oval 116"/>
          <p:cNvSpPr>
            <a:spLocks noChangeArrowheads="1"/>
          </p:cNvSpPr>
          <p:nvPr/>
        </p:nvSpPr>
        <p:spPr bwMode="auto">
          <a:xfrm>
            <a:off x="3565374" y="2848524"/>
            <a:ext cx="252962" cy="20940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7" name="Oval 117"/>
          <p:cNvSpPr>
            <a:spLocks noChangeArrowheads="1"/>
          </p:cNvSpPr>
          <p:nvPr/>
        </p:nvSpPr>
        <p:spPr bwMode="auto">
          <a:xfrm>
            <a:off x="2975129" y="3512187"/>
            <a:ext cx="278625" cy="20296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8" name="Oval 118"/>
          <p:cNvSpPr>
            <a:spLocks noChangeArrowheads="1"/>
          </p:cNvSpPr>
          <p:nvPr/>
        </p:nvSpPr>
        <p:spPr bwMode="auto">
          <a:xfrm>
            <a:off x="2141152" y="2098749"/>
            <a:ext cx="184610" cy="137350"/>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 name="Oval 120"/>
          <p:cNvSpPr>
            <a:spLocks noChangeAspect="1" noChangeArrowheads="1"/>
          </p:cNvSpPr>
          <p:nvPr/>
        </p:nvSpPr>
        <p:spPr bwMode="auto">
          <a:xfrm>
            <a:off x="3802568" y="1789321"/>
            <a:ext cx="183306" cy="14497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 name="Oval 122"/>
          <p:cNvSpPr>
            <a:spLocks noChangeAspect="1" noChangeArrowheads="1"/>
          </p:cNvSpPr>
          <p:nvPr/>
        </p:nvSpPr>
        <p:spPr bwMode="auto">
          <a:xfrm>
            <a:off x="3565374" y="2101098"/>
            <a:ext cx="186972" cy="138532"/>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9" name="Freeform 155"/>
          <p:cNvSpPr>
            <a:spLocks/>
          </p:cNvSpPr>
          <p:nvPr/>
        </p:nvSpPr>
        <p:spPr bwMode="auto">
          <a:xfrm>
            <a:off x="7018860" y="2333058"/>
            <a:ext cx="685565" cy="763535"/>
          </a:xfrm>
          <a:custGeom>
            <a:avLst/>
            <a:gdLst>
              <a:gd name="T0" fmla="*/ 1 w 335"/>
              <a:gd name="T1" fmla="*/ 0 h 493"/>
              <a:gd name="T2" fmla="*/ 1 w 335"/>
              <a:gd name="T3" fmla="*/ 0 h 493"/>
              <a:gd name="T4" fmla="*/ 1 w 335"/>
              <a:gd name="T5" fmla="*/ 0 h 493"/>
              <a:gd name="T6" fmla="*/ 1 w 335"/>
              <a:gd name="T7" fmla="*/ 0 h 493"/>
              <a:gd name="T8" fmla="*/ 0 w 335"/>
              <a:gd name="T9" fmla="*/ 0 h 493"/>
              <a:gd name="T10" fmla="*/ 0 60000 65536"/>
              <a:gd name="T11" fmla="*/ 0 60000 65536"/>
              <a:gd name="T12" fmla="*/ 0 60000 65536"/>
              <a:gd name="T13" fmla="*/ 0 60000 65536"/>
              <a:gd name="T14" fmla="*/ 0 60000 65536"/>
              <a:gd name="T15" fmla="*/ 0 w 335"/>
              <a:gd name="T16" fmla="*/ 0 h 493"/>
              <a:gd name="T17" fmla="*/ 335 w 335"/>
              <a:gd name="T18" fmla="*/ 493 h 493"/>
            </a:gdLst>
            <a:ahLst/>
            <a:cxnLst>
              <a:cxn ang="T10">
                <a:pos x="T0" y="T1"/>
              </a:cxn>
              <a:cxn ang="T11">
                <a:pos x="T2" y="T3"/>
              </a:cxn>
              <a:cxn ang="T12">
                <a:pos x="T4" y="T5"/>
              </a:cxn>
              <a:cxn ang="T13">
                <a:pos x="T6" y="T7"/>
              </a:cxn>
              <a:cxn ang="T14">
                <a:pos x="T8" y="T9"/>
              </a:cxn>
            </a:cxnLst>
            <a:rect l="T15" t="T16" r="T17" b="T18"/>
            <a:pathLst>
              <a:path w="335" h="493">
                <a:moveTo>
                  <a:pt x="222" y="0"/>
                </a:moveTo>
                <a:cubicBezTo>
                  <a:pt x="240" y="20"/>
                  <a:pt x="335" y="63"/>
                  <a:pt x="333" y="118"/>
                </a:cubicBezTo>
                <a:cubicBezTo>
                  <a:pt x="331" y="173"/>
                  <a:pt x="241" y="288"/>
                  <a:pt x="208" y="333"/>
                </a:cubicBezTo>
                <a:cubicBezTo>
                  <a:pt x="175" y="378"/>
                  <a:pt x="167" y="362"/>
                  <a:pt x="132" y="389"/>
                </a:cubicBezTo>
                <a:cubicBezTo>
                  <a:pt x="97" y="416"/>
                  <a:pt x="27" y="471"/>
                  <a:pt x="0" y="493"/>
                </a:cubicBezTo>
              </a:path>
            </a:pathLst>
          </a:custGeom>
          <a:noFill/>
          <a:ln w="38100" cmpd="sng">
            <a:solidFill>
              <a:srgbClr val="C0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1" name="Oval 157"/>
          <p:cNvSpPr>
            <a:spLocks noChangeAspect="1" noChangeArrowheads="1"/>
          </p:cNvSpPr>
          <p:nvPr/>
        </p:nvSpPr>
        <p:spPr bwMode="auto">
          <a:xfrm>
            <a:off x="5988680" y="3338217"/>
            <a:ext cx="84321"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2" name="Oval 158"/>
          <p:cNvSpPr>
            <a:spLocks noChangeAspect="1" noChangeArrowheads="1"/>
          </p:cNvSpPr>
          <p:nvPr/>
        </p:nvSpPr>
        <p:spPr bwMode="auto">
          <a:xfrm>
            <a:off x="5988680" y="2938731"/>
            <a:ext cx="84321"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3" name="Oval 159"/>
          <p:cNvSpPr>
            <a:spLocks noChangeAspect="1" noChangeArrowheads="1"/>
          </p:cNvSpPr>
          <p:nvPr/>
        </p:nvSpPr>
        <p:spPr bwMode="auto">
          <a:xfrm>
            <a:off x="5710055" y="3547626"/>
            <a:ext cx="91653" cy="7409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4" name="Oval 160"/>
          <p:cNvSpPr>
            <a:spLocks noChangeAspect="1" noChangeArrowheads="1"/>
          </p:cNvSpPr>
          <p:nvPr/>
        </p:nvSpPr>
        <p:spPr bwMode="auto">
          <a:xfrm>
            <a:off x="5710055" y="3409094"/>
            <a:ext cx="91653" cy="7409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5" name="Oval 161"/>
          <p:cNvSpPr>
            <a:spLocks noChangeAspect="1" noChangeArrowheads="1"/>
          </p:cNvSpPr>
          <p:nvPr/>
        </p:nvSpPr>
        <p:spPr bwMode="auto">
          <a:xfrm>
            <a:off x="4503901" y="3199686"/>
            <a:ext cx="91653"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6" name="Oval 162"/>
          <p:cNvSpPr>
            <a:spLocks noChangeAspect="1" noChangeArrowheads="1"/>
          </p:cNvSpPr>
          <p:nvPr/>
        </p:nvSpPr>
        <p:spPr bwMode="auto">
          <a:xfrm>
            <a:off x="5336111" y="3483192"/>
            <a:ext cx="95319" cy="64433"/>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7" name="Oval 163"/>
          <p:cNvSpPr>
            <a:spLocks noChangeAspect="1" noChangeArrowheads="1"/>
          </p:cNvSpPr>
          <p:nvPr/>
        </p:nvSpPr>
        <p:spPr bwMode="auto">
          <a:xfrm>
            <a:off x="6083999" y="3621724"/>
            <a:ext cx="87987"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8" name="Oval 164"/>
          <p:cNvSpPr>
            <a:spLocks noChangeAspect="1" noChangeArrowheads="1"/>
          </p:cNvSpPr>
          <p:nvPr/>
        </p:nvSpPr>
        <p:spPr bwMode="auto">
          <a:xfrm>
            <a:off x="4976831" y="2932288"/>
            <a:ext cx="91653"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9" name="Oval 165"/>
          <p:cNvSpPr>
            <a:spLocks noChangeAspect="1" noChangeArrowheads="1"/>
          </p:cNvSpPr>
          <p:nvPr/>
        </p:nvSpPr>
        <p:spPr bwMode="auto">
          <a:xfrm>
            <a:off x="4870513" y="3267341"/>
            <a:ext cx="95319"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0" name="Oval 166"/>
          <p:cNvSpPr>
            <a:spLocks noChangeAspect="1" noChangeArrowheads="1"/>
          </p:cNvSpPr>
          <p:nvPr/>
        </p:nvSpPr>
        <p:spPr bwMode="auto">
          <a:xfrm>
            <a:off x="5336111" y="3128809"/>
            <a:ext cx="95319"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1" name="Oval 167"/>
          <p:cNvSpPr>
            <a:spLocks noChangeAspect="1" noChangeArrowheads="1"/>
          </p:cNvSpPr>
          <p:nvPr/>
        </p:nvSpPr>
        <p:spPr bwMode="auto">
          <a:xfrm>
            <a:off x="5526749" y="3128809"/>
            <a:ext cx="91653"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2" name="Oval 168"/>
          <p:cNvSpPr>
            <a:spLocks noChangeAspect="1" noChangeArrowheads="1"/>
          </p:cNvSpPr>
          <p:nvPr/>
        </p:nvSpPr>
        <p:spPr bwMode="auto">
          <a:xfrm>
            <a:off x="6637584" y="2916179"/>
            <a:ext cx="84321"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 name="Oval 169"/>
          <p:cNvSpPr>
            <a:spLocks noChangeAspect="1" noChangeArrowheads="1"/>
          </p:cNvSpPr>
          <p:nvPr/>
        </p:nvSpPr>
        <p:spPr bwMode="auto">
          <a:xfrm>
            <a:off x="6267306" y="3057933"/>
            <a:ext cx="84321"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4" name="Oval 170"/>
          <p:cNvSpPr>
            <a:spLocks noChangeAspect="1" noChangeArrowheads="1"/>
          </p:cNvSpPr>
          <p:nvPr/>
        </p:nvSpPr>
        <p:spPr bwMode="auto">
          <a:xfrm>
            <a:off x="6450612" y="3409094"/>
            <a:ext cx="84321" cy="7409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5" name="Oval 171"/>
          <p:cNvSpPr>
            <a:spLocks noChangeAspect="1" noChangeArrowheads="1"/>
          </p:cNvSpPr>
          <p:nvPr/>
        </p:nvSpPr>
        <p:spPr bwMode="auto">
          <a:xfrm>
            <a:off x="4221610" y="3057933"/>
            <a:ext cx="84321"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6" name="Oval 172"/>
          <p:cNvSpPr>
            <a:spLocks noChangeAspect="1" noChangeArrowheads="1"/>
          </p:cNvSpPr>
          <p:nvPr/>
        </p:nvSpPr>
        <p:spPr bwMode="auto">
          <a:xfrm>
            <a:off x="4313263" y="2523136"/>
            <a:ext cx="98985"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7" name="Oval 173"/>
          <p:cNvSpPr>
            <a:spLocks noChangeAspect="1" noChangeArrowheads="1"/>
          </p:cNvSpPr>
          <p:nvPr/>
        </p:nvSpPr>
        <p:spPr bwMode="auto">
          <a:xfrm>
            <a:off x="4595554" y="2987056"/>
            <a:ext cx="84321"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9" name="Oval 175"/>
          <p:cNvSpPr>
            <a:spLocks noChangeAspect="1" noChangeArrowheads="1"/>
          </p:cNvSpPr>
          <p:nvPr/>
        </p:nvSpPr>
        <p:spPr bwMode="auto">
          <a:xfrm>
            <a:off x="5152805" y="3338217"/>
            <a:ext cx="87987"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0" name="Oval 176"/>
          <p:cNvSpPr>
            <a:spLocks noChangeAspect="1" noChangeArrowheads="1"/>
          </p:cNvSpPr>
          <p:nvPr/>
        </p:nvSpPr>
        <p:spPr bwMode="auto">
          <a:xfrm>
            <a:off x="6692576" y="3057933"/>
            <a:ext cx="91653"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1" name="Oval 177"/>
          <p:cNvSpPr>
            <a:spLocks noChangeAspect="1" noChangeArrowheads="1"/>
          </p:cNvSpPr>
          <p:nvPr/>
        </p:nvSpPr>
        <p:spPr bwMode="auto">
          <a:xfrm>
            <a:off x="6340628" y="3238346"/>
            <a:ext cx="91653"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2" name="Oval 178"/>
          <p:cNvSpPr>
            <a:spLocks noChangeAspect="1" noChangeArrowheads="1"/>
          </p:cNvSpPr>
          <p:nvPr/>
        </p:nvSpPr>
        <p:spPr bwMode="auto">
          <a:xfrm>
            <a:off x="5526749" y="3325331"/>
            <a:ext cx="91653"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3" name="Oval 179"/>
          <p:cNvSpPr>
            <a:spLocks noChangeAspect="1" noChangeArrowheads="1"/>
          </p:cNvSpPr>
          <p:nvPr/>
        </p:nvSpPr>
        <p:spPr bwMode="auto">
          <a:xfrm>
            <a:off x="5545080" y="3589507"/>
            <a:ext cx="91653"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5" name="Oval 184"/>
          <p:cNvSpPr>
            <a:spLocks noChangeAspect="1" noChangeArrowheads="1"/>
          </p:cNvSpPr>
          <p:nvPr/>
        </p:nvSpPr>
        <p:spPr bwMode="auto">
          <a:xfrm>
            <a:off x="3225491" y="2133315"/>
            <a:ext cx="186972" cy="15141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6" name="Oval 191"/>
          <p:cNvSpPr>
            <a:spLocks noChangeAspect="1" noChangeArrowheads="1"/>
          </p:cNvSpPr>
          <p:nvPr/>
        </p:nvSpPr>
        <p:spPr bwMode="auto">
          <a:xfrm>
            <a:off x="7191168" y="3763477"/>
            <a:ext cx="84321" cy="64433"/>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7" name="Oval 192"/>
          <p:cNvSpPr>
            <a:spLocks noChangeAspect="1" noChangeArrowheads="1"/>
          </p:cNvSpPr>
          <p:nvPr/>
        </p:nvSpPr>
        <p:spPr bwMode="auto">
          <a:xfrm>
            <a:off x="2450873" y="3483192"/>
            <a:ext cx="91653" cy="64433"/>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8" name="Oval 193"/>
          <p:cNvSpPr>
            <a:spLocks noChangeAspect="1" noChangeArrowheads="1"/>
          </p:cNvSpPr>
          <p:nvPr/>
        </p:nvSpPr>
        <p:spPr bwMode="auto">
          <a:xfrm>
            <a:off x="4588222" y="1749936"/>
            <a:ext cx="84321"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9" name="Oval 194"/>
          <p:cNvSpPr>
            <a:spLocks noChangeAspect="1" noChangeArrowheads="1"/>
          </p:cNvSpPr>
          <p:nvPr/>
        </p:nvSpPr>
        <p:spPr bwMode="auto">
          <a:xfrm>
            <a:off x="1614998" y="3409094"/>
            <a:ext cx="91653" cy="7409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0" name="Oval 195"/>
          <p:cNvSpPr>
            <a:spLocks noChangeAspect="1" noChangeArrowheads="1"/>
          </p:cNvSpPr>
          <p:nvPr/>
        </p:nvSpPr>
        <p:spPr bwMode="auto">
          <a:xfrm>
            <a:off x="3008124" y="3689379"/>
            <a:ext cx="84321"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1" name="Oval 196"/>
          <p:cNvSpPr>
            <a:spLocks noChangeAspect="1" noChangeArrowheads="1"/>
          </p:cNvSpPr>
          <p:nvPr/>
        </p:nvSpPr>
        <p:spPr bwMode="auto">
          <a:xfrm>
            <a:off x="3290415" y="4253171"/>
            <a:ext cx="91653"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2" name="Oval 197"/>
          <p:cNvSpPr>
            <a:spLocks noChangeAspect="1" noChangeArrowheads="1"/>
          </p:cNvSpPr>
          <p:nvPr/>
        </p:nvSpPr>
        <p:spPr bwMode="auto">
          <a:xfrm>
            <a:off x="2359220" y="4462579"/>
            <a:ext cx="84321"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3" name="Oval 198"/>
          <p:cNvSpPr>
            <a:spLocks noChangeAspect="1" noChangeArrowheads="1"/>
          </p:cNvSpPr>
          <p:nvPr/>
        </p:nvSpPr>
        <p:spPr bwMode="auto">
          <a:xfrm>
            <a:off x="2076929" y="3689379"/>
            <a:ext cx="98985"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4" name="Oval 199"/>
          <p:cNvSpPr>
            <a:spLocks noChangeAspect="1" noChangeArrowheads="1"/>
          </p:cNvSpPr>
          <p:nvPr/>
        </p:nvSpPr>
        <p:spPr bwMode="auto">
          <a:xfrm>
            <a:off x="1801970" y="4043762"/>
            <a:ext cx="84321"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5" name="Oval 200"/>
          <p:cNvSpPr>
            <a:spLocks noChangeAspect="1" noChangeArrowheads="1"/>
          </p:cNvSpPr>
          <p:nvPr/>
        </p:nvSpPr>
        <p:spPr bwMode="auto">
          <a:xfrm>
            <a:off x="1801970" y="3128809"/>
            <a:ext cx="84321"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6" name="Oval 201"/>
          <p:cNvSpPr>
            <a:spLocks noChangeAspect="1" noChangeArrowheads="1"/>
          </p:cNvSpPr>
          <p:nvPr/>
        </p:nvSpPr>
        <p:spPr bwMode="auto">
          <a:xfrm>
            <a:off x="2729498" y="4253171"/>
            <a:ext cx="84321"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7" name="Oval 202"/>
          <p:cNvSpPr>
            <a:spLocks noChangeAspect="1" noChangeArrowheads="1"/>
          </p:cNvSpPr>
          <p:nvPr/>
        </p:nvSpPr>
        <p:spPr bwMode="auto">
          <a:xfrm>
            <a:off x="6446945" y="4253171"/>
            <a:ext cx="84321"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8" name="Oval 203"/>
          <p:cNvSpPr>
            <a:spLocks noChangeAspect="1" noChangeArrowheads="1"/>
          </p:cNvSpPr>
          <p:nvPr/>
        </p:nvSpPr>
        <p:spPr bwMode="auto">
          <a:xfrm>
            <a:off x="3286749" y="4671987"/>
            <a:ext cx="91653" cy="7409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9" name="Oval 204"/>
          <p:cNvSpPr>
            <a:spLocks noChangeAspect="1" noChangeArrowheads="1"/>
          </p:cNvSpPr>
          <p:nvPr/>
        </p:nvSpPr>
        <p:spPr bwMode="auto">
          <a:xfrm>
            <a:off x="4588222" y="4746085"/>
            <a:ext cx="84321"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0" name="Oval 205"/>
          <p:cNvSpPr>
            <a:spLocks noChangeAspect="1" noChangeArrowheads="1"/>
          </p:cNvSpPr>
          <p:nvPr/>
        </p:nvSpPr>
        <p:spPr bwMode="auto">
          <a:xfrm>
            <a:off x="7836405" y="2987056"/>
            <a:ext cx="84321"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1" name="Oval 206"/>
          <p:cNvSpPr>
            <a:spLocks noChangeAspect="1" noChangeArrowheads="1"/>
          </p:cNvSpPr>
          <p:nvPr/>
        </p:nvSpPr>
        <p:spPr bwMode="auto">
          <a:xfrm>
            <a:off x="5515751" y="4604332"/>
            <a:ext cx="91653"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2" name="Oval 207"/>
          <p:cNvSpPr>
            <a:spLocks noChangeAspect="1" noChangeArrowheads="1"/>
          </p:cNvSpPr>
          <p:nvPr/>
        </p:nvSpPr>
        <p:spPr bwMode="auto">
          <a:xfrm>
            <a:off x="2729498" y="3827911"/>
            <a:ext cx="84321" cy="7409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3" name="Oval 208"/>
          <p:cNvSpPr>
            <a:spLocks noChangeAspect="1" noChangeArrowheads="1"/>
          </p:cNvSpPr>
          <p:nvPr/>
        </p:nvSpPr>
        <p:spPr bwMode="auto">
          <a:xfrm>
            <a:off x="2267567" y="4114639"/>
            <a:ext cx="91653"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4" name="Oval 209"/>
          <p:cNvSpPr>
            <a:spLocks noChangeAspect="1" noChangeArrowheads="1"/>
          </p:cNvSpPr>
          <p:nvPr/>
        </p:nvSpPr>
        <p:spPr bwMode="auto">
          <a:xfrm>
            <a:off x="2729498" y="4253171"/>
            <a:ext cx="84321"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6" name="Oval 211"/>
          <p:cNvSpPr>
            <a:spLocks noChangeAspect="1" noChangeArrowheads="1"/>
          </p:cNvSpPr>
          <p:nvPr/>
        </p:nvSpPr>
        <p:spPr bwMode="auto">
          <a:xfrm>
            <a:off x="3286749" y="4671987"/>
            <a:ext cx="91653" cy="7409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7" name="Oval 212"/>
          <p:cNvSpPr>
            <a:spLocks noChangeAspect="1" noChangeArrowheads="1"/>
          </p:cNvSpPr>
          <p:nvPr/>
        </p:nvSpPr>
        <p:spPr bwMode="auto">
          <a:xfrm>
            <a:off x="4217944" y="4887839"/>
            <a:ext cx="84321"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 name="Oval 213"/>
          <p:cNvSpPr>
            <a:spLocks noChangeAspect="1" noChangeArrowheads="1"/>
          </p:cNvSpPr>
          <p:nvPr/>
        </p:nvSpPr>
        <p:spPr bwMode="auto">
          <a:xfrm>
            <a:off x="2868757" y="2251082"/>
            <a:ext cx="91653"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9" name="Oval 214"/>
          <p:cNvSpPr>
            <a:spLocks noChangeAspect="1" noChangeArrowheads="1"/>
          </p:cNvSpPr>
          <p:nvPr/>
        </p:nvSpPr>
        <p:spPr bwMode="auto">
          <a:xfrm>
            <a:off x="5145472" y="1608183"/>
            <a:ext cx="91653"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0" name="Oval 215"/>
          <p:cNvSpPr>
            <a:spLocks noChangeAspect="1" noChangeArrowheads="1"/>
          </p:cNvSpPr>
          <p:nvPr/>
        </p:nvSpPr>
        <p:spPr bwMode="auto">
          <a:xfrm>
            <a:off x="4588222" y="2171974"/>
            <a:ext cx="84321"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1" name="Oval 216"/>
          <p:cNvSpPr>
            <a:spLocks noChangeAspect="1" noChangeArrowheads="1"/>
          </p:cNvSpPr>
          <p:nvPr/>
        </p:nvSpPr>
        <p:spPr bwMode="auto">
          <a:xfrm>
            <a:off x="6351626" y="4746085"/>
            <a:ext cx="98985"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2" name="Oval 217"/>
          <p:cNvSpPr>
            <a:spLocks noChangeAspect="1" noChangeArrowheads="1"/>
          </p:cNvSpPr>
          <p:nvPr/>
        </p:nvSpPr>
        <p:spPr bwMode="auto">
          <a:xfrm>
            <a:off x="4588222" y="2664889"/>
            <a:ext cx="84321"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3" name="Oval 218"/>
          <p:cNvSpPr>
            <a:spLocks noChangeAspect="1" noChangeArrowheads="1"/>
          </p:cNvSpPr>
          <p:nvPr/>
        </p:nvSpPr>
        <p:spPr bwMode="auto">
          <a:xfrm>
            <a:off x="7656765" y="3621724"/>
            <a:ext cx="84321"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4" name="Oval 219"/>
          <p:cNvSpPr>
            <a:spLocks noChangeAspect="1" noChangeArrowheads="1"/>
          </p:cNvSpPr>
          <p:nvPr/>
        </p:nvSpPr>
        <p:spPr bwMode="auto">
          <a:xfrm>
            <a:off x="6538598" y="3827911"/>
            <a:ext cx="91653" cy="7409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5" name="Oval 220"/>
          <p:cNvSpPr>
            <a:spLocks noChangeAspect="1" noChangeArrowheads="1"/>
          </p:cNvSpPr>
          <p:nvPr/>
        </p:nvSpPr>
        <p:spPr bwMode="auto">
          <a:xfrm>
            <a:off x="7004196" y="4462579"/>
            <a:ext cx="84321"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6" name="Oval 221"/>
          <p:cNvSpPr>
            <a:spLocks noChangeAspect="1" noChangeArrowheads="1"/>
          </p:cNvSpPr>
          <p:nvPr/>
        </p:nvSpPr>
        <p:spPr bwMode="auto">
          <a:xfrm>
            <a:off x="3072280" y="2052542"/>
            <a:ext cx="84321"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7" name="Oval 222"/>
          <p:cNvSpPr>
            <a:spLocks noChangeAspect="1" noChangeArrowheads="1"/>
          </p:cNvSpPr>
          <p:nvPr/>
        </p:nvSpPr>
        <p:spPr bwMode="auto">
          <a:xfrm>
            <a:off x="2542526" y="1915815"/>
            <a:ext cx="91653"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9" name="Oval 224"/>
          <p:cNvSpPr>
            <a:spLocks noChangeAspect="1" noChangeArrowheads="1"/>
          </p:cNvSpPr>
          <p:nvPr/>
        </p:nvSpPr>
        <p:spPr bwMode="auto">
          <a:xfrm>
            <a:off x="7374474" y="3057933"/>
            <a:ext cx="91653"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0" name="Oval 225"/>
          <p:cNvSpPr>
            <a:spLocks noChangeAspect="1" noChangeArrowheads="1"/>
          </p:cNvSpPr>
          <p:nvPr/>
        </p:nvSpPr>
        <p:spPr bwMode="auto">
          <a:xfrm>
            <a:off x="2916471" y="2848524"/>
            <a:ext cx="87987"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1" name="Freeform 87"/>
          <p:cNvSpPr>
            <a:spLocks/>
          </p:cNvSpPr>
          <p:nvPr/>
        </p:nvSpPr>
        <p:spPr bwMode="auto">
          <a:xfrm>
            <a:off x="641585" y="2397491"/>
            <a:ext cx="7678331" cy="2780298"/>
          </a:xfrm>
          <a:custGeom>
            <a:avLst/>
            <a:gdLst/>
            <a:ahLst/>
            <a:cxnLst>
              <a:cxn ang="0">
                <a:pos x="39" y="10"/>
              </a:cxn>
              <a:cxn ang="0">
                <a:pos x="129" y="781"/>
              </a:cxn>
              <a:cxn ang="0">
                <a:pos x="810" y="1507"/>
              </a:cxn>
              <a:cxn ang="0">
                <a:pos x="2216" y="1779"/>
              </a:cxn>
              <a:cxn ang="0">
                <a:pos x="3214" y="1416"/>
              </a:cxn>
              <a:cxn ang="0">
                <a:pos x="3622" y="645"/>
              </a:cxn>
              <a:cxn ang="0">
                <a:pos x="3687" y="103"/>
              </a:cxn>
              <a:cxn ang="0">
                <a:pos x="3622" y="191"/>
              </a:cxn>
              <a:cxn ang="0">
                <a:pos x="3486" y="327"/>
              </a:cxn>
              <a:cxn ang="0">
                <a:pos x="3316" y="496"/>
              </a:cxn>
              <a:cxn ang="0">
                <a:pos x="2836" y="597"/>
              </a:cxn>
              <a:cxn ang="0">
                <a:pos x="2013" y="1104"/>
              </a:cxn>
              <a:cxn ang="0">
                <a:pos x="1049" y="910"/>
              </a:cxn>
              <a:cxn ang="0">
                <a:pos x="629" y="657"/>
              </a:cxn>
              <a:cxn ang="0">
                <a:pos x="236" y="496"/>
              </a:cxn>
              <a:cxn ang="0">
                <a:pos x="183" y="237"/>
              </a:cxn>
              <a:cxn ang="0">
                <a:pos x="86" y="151"/>
              </a:cxn>
              <a:cxn ang="0">
                <a:pos x="37" y="0"/>
              </a:cxn>
            </a:cxnLst>
            <a:rect l="0" t="0" r="r" b="b"/>
            <a:pathLst>
              <a:path w="3701" h="1794">
                <a:moveTo>
                  <a:pt x="39" y="10"/>
                </a:moveTo>
                <a:cubicBezTo>
                  <a:pt x="54" y="138"/>
                  <a:pt x="0" y="531"/>
                  <a:pt x="129" y="781"/>
                </a:cubicBezTo>
                <a:cubicBezTo>
                  <a:pt x="258" y="1031"/>
                  <a:pt x="462" y="1341"/>
                  <a:pt x="810" y="1507"/>
                </a:cubicBezTo>
                <a:cubicBezTo>
                  <a:pt x="1158" y="1673"/>
                  <a:pt x="1815" y="1794"/>
                  <a:pt x="2216" y="1779"/>
                </a:cubicBezTo>
                <a:cubicBezTo>
                  <a:pt x="2617" y="1764"/>
                  <a:pt x="2980" y="1605"/>
                  <a:pt x="3214" y="1416"/>
                </a:cubicBezTo>
                <a:cubicBezTo>
                  <a:pt x="3448" y="1227"/>
                  <a:pt x="3543" y="864"/>
                  <a:pt x="3622" y="645"/>
                </a:cubicBezTo>
                <a:cubicBezTo>
                  <a:pt x="3701" y="426"/>
                  <a:pt x="3687" y="179"/>
                  <a:pt x="3687" y="103"/>
                </a:cubicBezTo>
                <a:cubicBezTo>
                  <a:pt x="3687" y="27"/>
                  <a:pt x="3656" y="154"/>
                  <a:pt x="3622" y="191"/>
                </a:cubicBezTo>
                <a:cubicBezTo>
                  <a:pt x="3588" y="228"/>
                  <a:pt x="3537" y="276"/>
                  <a:pt x="3486" y="327"/>
                </a:cubicBezTo>
                <a:cubicBezTo>
                  <a:pt x="3435" y="378"/>
                  <a:pt x="3424" y="451"/>
                  <a:pt x="3316" y="496"/>
                </a:cubicBezTo>
                <a:cubicBezTo>
                  <a:pt x="3208" y="541"/>
                  <a:pt x="3053" y="496"/>
                  <a:pt x="2836" y="597"/>
                </a:cubicBezTo>
                <a:cubicBezTo>
                  <a:pt x="2619" y="698"/>
                  <a:pt x="2311" y="1052"/>
                  <a:pt x="2013" y="1104"/>
                </a:cubicBezTo>
                <a:cubicBezTo>
                  <a:pt x="1715" y="1156"/>
                  <a:pt x="1280" y="985"/>
                  <a:pt x="1049" y="910"/>
                </a:cubicBezTo>
                <a:cubicBezTo>
                  <a:pt x="818" y="835"/>
                  <a:pt x="764" y="726"/>
                  <a:pt x="629" y="657"/>
                </a:cubicBezTo>
                <a:cubicBezTo>
                  <a:pt x="494" y="588"/>
                  <a:pt x="310" y="566"/>
                  <a:pt x="236" y="496"/>
                </a:cubicBezTo>
                <a:cubicBezTo>
                  <a:pt x="162" y="426"/>
                  <a:pt x="208" y="295"/>
                  <a:pt x="183" y="237"/>
                </a:cubicBezTo>
                <a:cubicBezTo>
                  <a:pt x="158" y="179"/>
                  <a:pt x="110" y="191"/>
                  <a:pt x="86" y="151"/>
                </a:cubicBezTo>
                <a:cubicBezTo>
                  <a:pt x="62" y="111"/>
                  <a:pt x="47" y="31"/>
                  <a:pt x="37" y="0"/>
                </a:cubicBezTo>
              </a:path>
            </a:pathLst>
          </a:custGeom>
          <a:solidFill>
            <a:srgbClr val="FFCC00">
              <a:alpha val="24706"/>
            </a:srgbClr>
          </a:solidFill>
          <a:ln w="28575" cmpd="sng">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20" name="Group 298"/>
          <p:cNvGrpSpPr>
            <a:grpSpLocks/>
          </p:cNvGrpSpPr>
          <p:nvPr/>
        </p:nvGrpSpPr>
        <p:grpSpPr bwMode="auto">
          <a:xfrm>
            <a:off x="2563234" y="3235025"/>
            <a:ext cx="480262" cy="357605"/>
            <a:chOff x="3845" y="3067"/>
            <a:chExt cx="586" cy="326"/>
          </a:xfrm>
        </p:grpSpPr>
        <p:sp>
          <p:nvSpPr>
            <p:cNvPr id="221" name="Freeform 299"/>
            <p:cNvSpPr>
              <a:spLocks/>
            </p:cNvSpPr>
            <p:nvPr/>
          </p:nvSpPr>
          <p:spPr bwMode="auto">
            <a:xfrm>
              <a:off x="3857" y="3086"/>
              <a:ext cx="565" cy="307"/>
            </a:xfrm>
            <a:custGeom>
              <a:avLst/>
              <a:gdLst>
                <a:gd name="T0" fmla="*/ 36 w 565"/>
                <a:gd name="T1" fmla="*/ 127 h 307"/>
                <a:gd name="T2" fmla="*/ 15 w 565"/>
                <a:gd name="T3" fmla="*/ 138 h 307"/>
                <a:gd name="T4" fmla="*/ 3 w 565"/>
                <a:gd name="T5" fmla="*/ 60 h 307"/>
                <a:gd name="T6" fmla="*/ 12 w 565"/>
                <a:gd name="T7" fmla="*/ 39 h 307"/>
                <a:gd name="T8" fmla="*/ 74 w 565"/>
                <a:gd name="T9" fmla="*/ 14 h 307"/>
                <a:gd name="T10" fmla="*/ 138 w 565"/>
                <a:gd name="T11" fmla="*/ 3 h 307"/>
                <a:gd name="T12" fmla="*/ 176 w 565"/>
                <a:gd name="T13" fmla="*/ 9 h 307"/>
                <a:gd name="T14" fmla="*/ 174 w 565"/>
                <a:gd name="T15" fmla="*/ 56 h 307"/>
                <a:gd name="T16" fmla="*/ 167 w 565"/>
                <a:gd name="T17" fmla="*/ 92 h 307"/>
                <a:gd name="T18" fmla="*/ 186 w 565"/>
                <a:gd name="T19" fmla="*/ 114 h 307"/>
                <a:gd name="T20" fmla="*/ 260 w 565"/>
                <a:gd name="T21" fmla="*/ 125 h 307"/>
                <a:gd name="T22" fmla="*/ 431 w 565"/>
                <a:gd name="T23" fmla="*/ 116 h 307"/>
                <a:gd name="T24" fmla="*/ 533 w 565"/>
                <a:gd name="T25" fmla="*/ 119 h 307"/>
                <a:gd name="T26" fmla="*/ 563 w 565"/>
                <a:gd name="T27" fmla="*/ 141 h 307"/>
                <a:gd name="T28" fmla="*/ 548 w 565"/>
                <a:gd name="T29" fmla="*/ 203 h 307"/>
                <a:gd name="T30" fmla="*/ 491 w 565"/>
                <a:gd name="T31" fmla="*/ 270 h 307"/>
                <a:gd name="T32" fmla="*/ 372 w 565"/>
                <a:gd name="T33" fmla="*/ 300 h 307"/>
                <a:gd name="T34" fmla="*/ 225 w 565"/>
                <a:gd name="T35" fmla="*/ 296 h 307"/>
                <a:gd name="T36" fmla="*/ 57 w 565"/>
                <a:gd name="T37" fmla="*/ 234 h 307"/>
                <a:gd name="T38" fmla="*/ 3 w 565"/>
                <a:gd name="T39" fmla="*/ 69 h 3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5"/>
                <a:gd name="T61" fmla="*/ 0 h 307"/>
                <a:gd name="T62" fmla="*/ 565 w 565"/>
                <a:gd name="T63" fmla="*/ 307 h 30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5" h="307">
                  <a:moveTo>
                    <a:pt x="36" y="127"/>
                  </a:moveTo>
                  <a:lnTo>
                    <a:pt x="15" y="138"/>
                  </a:lnTo>
                  <a:cubicBezTo>
                    <a:pt x="10" y="127"/>
                    <a:pt x="3" y="76"/>
                    <a:pt x="3" y="60"/>
                  </a:cubicBezTo>
                  <a:cubicBezTo>
                    <a:pt x="3" y="44"/>
                    <a:pt x="0" y="47"/>
                    <a:pt x="12" y="39"/>
                  </a:cubicBezTo>
                  <a:cubicBezTo>
                    <a:pt x="24" y="31"/>
                    <a:pt x="53" y="20"/>
                    <a:pt x="74" y="14"/>
                  </a:cubicBezTo>
                  <a:cubicBezTo>
                    <a:pt x="95" y="8"/>
                    <a:pt x="121" y="4"/>
                    <a:pt x="138" y="3"/>
                  </a:cubicBezTo>
                  <a:cubicBezTo>
                    <a:pt x="155" y="2"/>
                    <a:pt x="170" y="0"/>
                    <a:pt x="176" y="9"/>
                  </a:cubicBezTo>
                  <a:cubicBezTo>
                    <a:pt x="182" y="18"/>
                    <a:pt x="175" y="42"/>
                    <a:pt x="174" y="56"/>
                  </a:cubicBezTo>
                  <a:cubicBezTo>
                    <a:pt x="173" y="70"/>
                    <a:pt x="165" y="82"/>
                    <a:pt x="167" y="92"/>
                  </a:cubicBezTo>
                  <a:cubicBezTo>
                    <a:pt x="169" y="102"/>
                    <a:pt x="171" y="109"/>
                    <a:pt x="186" y="114"/>
                  </a:cubicBezTo>
                  <a:cubicBezTo>
                    <a:pt x="201" y="119"/>
                    <a:pt x="219" y="125"/>
                    <a:pt x="260" y="125"/>
                  </a:cubicBezTo>
                  <a:cubicBezTo>
                    <a:pt x="301" y="125"/>
                    <a:pt x="386" y="117"/>
                    <a:pt x="431" y="116"/>
                  </a:cubicBezTo>
                  <a:cubicBezTo>
                    <a:pt x="476" y="115"/>
                    <a:pt x="511" y="115"/>
                    <a:pt x="533" y="119"/>
                  </a:cubicBezTo>
                  <a:cubicBezTo>
                    <a:pt x="555" y="123"/>
                    <a:pt x="561" y="127"/>
                    <a:pt x="563" y="141"/>
                  </a:cubicBezTo>
                  <a:cubicBezTo>
                    <a:pt x="565" y="155"/>
                    <a:pt x="560" y="182"/>
                    <a:pt x="548" y="203"/>
                  </a:cubicBezTo>
                  <a:cubicBezTo>
                    <a:pt x="536" y="224"/>
                    <a:pt x="520" y="254"/>
                    <a:pt x="491" y="270"/>
                  </a:cubicBezTo>
                  <a:cubicBezTo>
                    <a:pt x="462" y="286"/>
                    <a:pt x="416" y="296"/>
                    <a:pt x="372" y="300"/>
                  </a:cubicBezTo>
                  <a:cubicBezTo>
                    <a:pt x="328" y="304"/>
                    <a:pt x="277" y="307"/>
                    <a:pt x="225" y="296"/>
                  </a:cubicBezTo>
                  <a:cubicBezTo>
                    <a:pt x="173" y="285"/>
                    <a:pt x="94" y="272"/>
                    <a:pt x="57" y="234"/>
                  </a:cubicBezTo>
                  <a:cubicBezTo>
                    <a:pt x="20" y="196"/>
                    <a:pt x="11" y="132"/>
                    <a:pt x="3" y="69"/>
                  </a:cubicBezTo>
                </a:path>
              </a:pathLst>
            </a:custGeom>
            <a:gradFill rotWithShape="1">
              <a:gsLst>
                <a:gs pos="0">
                  <a:srgbClr val="EAEAEA"/>
                </a:gs>
                <a:gs pos="100000">
                  <a:srgbClr val="969696"/>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2" name="Freeform 132"/>
            <p:cNvSpPr>
              <a:spLocks noChangeAspect="1"/>
            </p:cNvSpPr>
            <p:nvPr/>
          </p:nvSpPr>
          <p:spPr bwMode="auto">
            <a:xfrm>
              <a:off x="3845" y="3067"/>
              <a:ext cx="586" cy="269"/>
            </a:xfrm>
            <a:custGeom>
              <a:avLst/>
              <a:gdLst>
                <a:gd name="T0" fmla="*/ 1 w 901"/>
                <a:gd name="T1" fmla="*/ 1 h 416"/>
                <a:gd name="T2" fmla="*/ 1 w 901"/>
                <a:gd name="T3" fmla="*/ 1 h 416"/>
                <a:gd name="T4" fmla="*/ 1 w 901"/>
                <a:gd name="T5" fmla="*/ 1 h 416"/>
                <a:gd name="T6" fmla="*/ 1 w 901"/>
                <a:gd name="T7" fmla="*/ 1 h 416"/>
                <a:gd name="T8" fmla="*/ 1 w 901"/>
                <a:gd name="T9" fmla="*/ 1 h 416"/>
                <a:gd name="T10" fmla="*/ 1 w 901"/>
                <a:gd name="T11" fmla="*/ 1 h 416"/>
                <a:gd name="T12" fmla="*/ 1 w 901"/>
                <a:gd name="T13" fmla="*/ 1 h 416"/>
                <a:gd name="T14" fmla="*/ 1 w 901"/>
                <a:gd name="T15" fmla="*/ 1 h 416"/>
                <a:gd name="T16" fmla="*/ 1 w 901"/>
                <a:gd name="T17" fmla="*/ 1 h 416"/>
                <a:gd name="T18" fmla="*/ 1 w 901"/>
                <a:gd name="T19" fmla="*/ 1 h 416"/>
                <a:gd name="T20" fmla="*/ 1 w 901"/>
                <a:gd name="T21" fmla="*/ 1 h 4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1"/>
                <a:gd name="T34" fmla="*/ 0 h 416"/>
                <a:gd name="T35" fmla="*/ 901 w 901"/>
                <a:gd name="T36" fmla="*/ 416 h 4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1" h="416">
                  <a:moveTo>
                    <a:pt x="871" y="273"/>
                  </a:moveTo>
                  <a:cubicBezTo>
                    <a:pt x="841" y="311"/>
                    <a:pt x="727" y="402"/>
                    <a:pt x="598" y="409"/>
                  </a:cubicBezTo>
                  <a:cubicBezTo>
                    <a:pt x="469" y="416"/>
                    <a:pt x="197" y="371"/>
                    <a:pt x="99" y="318"/>
                  </a:cubicBezTo>
                  <a:cubicBezTo>
                    <a:pt x="1" y="265"/>
                    <a:pt x="0" y="143"/>
                    <a:pt x="9" y="91"/>
                  </a:cubicBezTo>
                  <a:cubicBezTo>
                    <a:pt x="18" y="39"/>
                    <a:pt x="106" y="10"/>
                    <a:pt x="153" y="5"/>
                  </a:cubicBezTo>
                  <a:cubicBezTo>
                    <a:pt x="200" y="0"/>
                    <a:pt x="280" y="42"/>
                    <a:pt x="293" y="59"/>
                  </a:cubicBezTo>
                  <a:cubicBezTo>
                    <a:pt x="306" y="76"/>
                    <a:pt x="238" y="91"/>
                    <a:pt x="233" y="108"/>
                  </a:cubicBezTo>
                  <a:cubicBezTo>
                    <a:pt x="228" y="125"/>
                    <a:pt x="214" y="144"/>
                    <a:pt x="260" y="161"/>
                  </a:cubicBezTo>
                  <a:cubicBezTo>
                    <a:pt x="306" y="178"/>
                    <a:pt x="421" y="207"/>
                    <a:pt x="508" y="210"/>
                  </a:cubicBezTo>
                  <a:cubicBezTo>
                    <a:pt x="595" y="213"/>
                    <a:pt x="720" y="172"/>
                    <a:pt x="780" y="182"/>
                  </a:cubicBezTo>
                  <a:cubicBezTo>
                    <a:pt x="840" y="192"/>
                    <a:pt x="901" y="235"/>
                    <a:pt x="871" y="273"/>
                  </a:cubicBezTo>
                  <a:close/>
                </a:path>
              </a:pathLst>
            </a:custGeom>
            <a:solidFill>
              <a:srgbClr val="969696"/>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3" name="Freeform 133"/>
            <p:cNvSpPr>
              <a:spLocks noChangeAspect="1"/>
            </p:cNvSpPr>
            <p:nvPr/>
          </p:nvSpPr>
          <p:spPr bwMode="auto">
            <a:xfrm>
              <a:off x="3878" y="3096"/>
              <a:ext cx="472" cy="216"/>
            </a:xfrm>
            <a:custGeom>
              <a:avLst/>
              <a:gdLst>
                <a:gd name="T0" fmla="*/ 0 w 1144"/>
                <a:gd name="T1" fmla="*/ 0 h 520"/>
                <a:gd name="T2" fmla="*/ 0 w 1144"/>
                <a:gd name="T3" fmla="*/ 0 h 520"/>
                <a:gd name="T4" fmla="*/ 0 w 1144"/>
                <a:gd name="T5" fmla="*/ 0 h 520"/>
                <a:gd name="T6" fmla="*/ 0 w 1144"/>
                <a:gd name="T7" fmla="*/ 0 h 520"/>
                <a:gd name="T8" fmla="*/ 0 w 1144"/>
                <a:gd name="T9" fmla="*/ 0 h 520"/>
                <a:gd name="T10" fmla="*/ 0 w 1144"/>
                <a:gd name="T11" fmla="*/ 0 h 520"/>
                <a:gd name="T12" fmla="*/ 0 w 1144"/>
                <a:gd name="T13" fmla="*/ 0 h 520"/>
                <a:gd name="T14" fmla="*/ 0 w 1144"/>
                <a:gd name="T15" fmla="*/ 0 h 520"/>
                <a:gd name="T16" fmla="*/ 0 w 1144"/>
                <a:gd name="T17" fmla="*/ 0 h 520"/>
                <a:gd name="T18" fmla="*/ 0 w 1144"/>
                <a:gd name="T19" fmla="*/ 0 h 520"/>
                <a:gd name="T20" fmla="*/ 0 w 1144"/>
                <a:gd name="T21" fmla="*/ 0 h 520"/>
                <a:gd name="T22" fmla="*/ 0 w 1144"/>
                <a:gd name="T23" fmla="*/ 0 h 520"/>
                <a:gd name="T24" fmla="*/ 0 w 1144"/>
                <a:gd name="T25" fmla="*/ 0 h 520"/>
                <a:gd name="T26" fmla="*/ 0 w 1144"/>
                <a:gd name="T27" fmla="*/ 0 h 520"/>
                <a:gd name="T28" fmla="*/ 0 w 1144"/>
                <a:gd name="T29" fmla="*/ 0 h 520"/>
                <a:gd name="T30" fmla="*/ 0 w 1144"/>
                <a:gd name="T31" fmla="*/ 0 h 520"/>
                <a:gd name="T32" fmla="*/ 0 w 1144"/>
                <a:gd name="T33" fmla="*/ 0 h 520"/>
                <a:gd name="T34" fmla="*/ 0 w 1144"/>
                <a:gd name="T35" fmla="*/ 0 h 520"/>
                <a:gd name="T36" fmla="*/ 0 w 1144"/>
                <a:gd name="T37" fmla="*/ 0 h 520"/>
                <a:gd name="T38" fmla="*/ 0 w 1144"/>
                <a:gd name="T39" fmla="*/ 0 h 520"/>
                <a:gd name="T40" fmla="*/ 0 w 1144"/>
                <a:gd name="T41" fmla="*/ 0 h 520"/>
                <a:gd name="T42" fmla="*/ 0 w 1144"/>
                <a:gd name="T43" fmla="*/ 0 h 520"/>
                <a:gd name="T44" fmla="*/ 0 w 1144"/>
                <a:gd name="T45" fmla="*/ 0 h 520"/>
                <a:gd name="T46" fmla="*/ 0 w 1144"/>
                <a:gd name="T47" fmla="*/ 0 h 520"/>
                <a:gd name="T48" fmla="*/ 0 w 1144"/>
                <a:gd name="T49" fmla="*/ 0 h 520"/>
                <a:gd name="T50" fmla="*/ 0 w 1144"/>
                <a:gd name="T51" fmla="*/ 0 h 520"/>
                <a:gd name="T52" fmla="*/ 0 w 1144"/>
                <a:gd name="T53" fmla="*/ 0 h 520"/>
                <a:gd name="T54" fmla="*/ 0 w 1144"/>
                <a:gd name="T55" fmla="*/ 0 h 520"/>
                <a:gd name="T56" fmla="*/ 0 w 1144"/>
                <a:gd name="T57" fmla="*/ 0 h 520"/>
                <a:gd name="T58" fmla="*/ 0 w 1144"/>
                <a:gd name="T59" fmla="*/ 0 h 520"/>
                <a:gd name="T60" fmla="*/ 0 w 1144"/>
                <a:gd name="T61" fmla="*/ 0 h 520"/>
                <a:gd name="T62" fmla="*/ 0 w 1144"/>
                <a:gd name="T63" fmla="*/ 0 h 520"/>
                <a:gd name="T64" fmla="*/ 0 w 1144"/>
                <a:gd name="T65" fmla="*/ 0 h 520"/>
                <a:gd name="T66" fmla="*/ 0 w 1144"/>
                <a:gd name="T67" fmla="*/ 0 h 520"/>
                <a:gd name="T68" fmla="*/ 0 w 1144"/>
                <a:gd name="T69" fmla="*/ 0 h 520"/>
                <a:gd name="T70" fmla="*/ 0 w 1144"/>
                <a:gd name="T71" fmla="*/ 0 h 520"/>
                <a:gd name="T72" fmla="*/ 0 w 1144"/>
                <a:gd name="T73" fmla="*/ 0 h 520"/>
                <a:gd name="T74" fmla="*/ 0 w 1144"/>
                <a:gd name="T75" fmla="*/ 0 h 520"/>
                <a:gd name="T76" fmla="*/ 0 w 1144"/>
                <a:gd name="T77" fmla="*/ 0 h 520"/>
                <a:gd name="T78" fmla="*/ 0 w 1144"/>
                <a:gd name="T79" fmla="*/ 0 h 520"/>
                <a:gd name="T80" fmla="*/ 0 w 1144"/>
                <a:gd name="T81" fmla="*/ 0 h 520"/>
                <a:gd name="T82" fmla="*/ 0 w 1144"/>
                <a:gd name="T83" fmla="*/ 0 h 520"/>
                <a:gd name="T84" fmla="*/ 0 w 1144"/>
                <a:gd name="T85" fmla="*/ 0 h 520"/>
                <a:gd name="T86" fmla="*/ 0 w 1144"/>
                <a:gd name="T87" fmla="*/ 0 h 520"/>
                <a:gd name="T88" fmla="*/ 0 w 1144"/>
                <a:gd name="T89" fmla="*/ 0 h 520"/>
                <a:gd name="T90" fmla="*/ 0 w 1144"/>
                <a:gd name="T91" fmla="*/ 0 h 520"/>
                <a:gd name="T92" fmla="*/ 0 w 1144"/>
                <a:gd name="T93" fmla="*/ 0 h 520"/>
                <a:gd name="T94" fmla="*/ 0 w 1144"/>
                <a:gd name="T95" fmla="*/ 0 h 5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44"/>
                <a:gd name="T145" fmla="*/ 0 h 520"/>
                <a:gd name="T146" fmla="*/ 1144 w 1144"/>
                <a:gd name="T147" fmla="*/ 520 h 5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44" h="520">
                  <a:moveTo>
                    <a:pt x="48" y="52"/>
                  </a:moveTo>
                  <a:cubicBezTo>
                    <a:pt x="83" y="28"/>
                    <a:pt x="187" y="4"/>
                    <a:pt x="216" y="2"/>
                  </a:cubicBezTo>
                  <a:cubicBezTo>
                    <a:pt x="245" y="0"/>
                    <a:pt x="231" y="26"/>
                    <a:pt x="220" y="41"/>
                  </a:cubicBezTo>
                  <a:cubicBezTo>
                    <a:pt x="209" y="56"/>
                    <a:pt x="167" y="74"/>
                    <a:pt x="150" y="95"/>
                  </a:cubicBezTo>
                  <a:cubicBezTo>
                    <a:pt x="133" y="116"/>
                    <a:pt x="113" y="148"/>
                    <a:pt x="118" y="165"/>
                  </a:cubicBezTo>
                  <a:cubicBezTo>
                    <a:pt x="123" y="182"/>
                    <a:pt x="161" y="196"/>
                    <a:pt x="182" y="197"/>
                  </a:cubicBezTo>
                  <a:cubicBezTo>
                    <a:pt x="203" y="198"/>
                    <a:pt x="233" y="167"/>
                    <a:pt x="247" y="170"/>
                  </a:cubicBezTo>
                  <a:cubicBezTo>
                    <a:pt x="261" y="173"/>
                    <a:pt x="279" y="187"/>
                    <a:pt x="269" y="214"/>
                  </a:cubicBezTo>
                  <a:cubicBezTo>
                    <a:pt x="259" y="241"/>
                    <a:pt x="189" y="308"/>
                    <a:pt x="188" y="332"/>
                  </a:cubicBezTo>
                  <a:cubicBezTo>
                    <a:pt x="187" y="356"/>
                    <a:pt x="235" y="370"/>
                    <a:pt x="263" y="359"/>
                  </a:cubicBezTo>
                  <a:cubicBezTo>
                    <a:pt x="291" y="348"/>
                    <a:pt x="304" y="279"/>
                    <a:pt x="355" y="267"/>
                  </a:cubicBezTo>
                  <a:cubicBezTo>
                    <a:pt x="406" y="255"/>
                    <a:pt x="544" y="265"/>
                    <a:pt x="569" y="284"/>
                  </a:cubicBezTo>
                  <a:cubicBezTo>
                    <a:pt x="594" y="303"/>
                    <a:pt x="509" y="359"/>
                    <a:pt x="505" y="380"/>
                  </a:cubicBezTo>
                  <a:cubicBezTo>
                    <a:pt x="501" y="401"/>
                    <a:pt x="511" y="425"/>
                    <a:pt x="543" y="413"/>
                  </a:cubicBezTo>
                  <a:cubicBezTo>
                    <a:pt x="575" y="401"/>
                    <a:pt x="660" y="320"/>
                    <a:pt x="699" y="305"/>
                  </a:cubicBezTo>
                  <a:cubicBezTo>
                    <a:pt x="738" y="290"/>
                    <a:pt x="775" y="302"/>
                    <a:pt x="780" y="321"/>
                  </a:cubicBezTo>
                  <a:cubicBezTo>
                    <a:pt x="785" y="340"/>
                    <a:pt x="733" y="396"/>
                    <a:pt x="731" y="418"/>
                  </a:cubicBezTo>
                  <a:cubicBezTo>
                    <a:pt x="729" y="440"/>
                    <a:pt x="749" y="466"/>
                    <a:pt x="769" y="456"/>
                  </a:cubicBezTo>
                  <a:cubicBezTo>
                    <a:pt x="789" y="446"/>
                    <a:pt x="815" y="385"/>
                    <a:pt x="852" y="356"/>
                  </a:cubicBezTo>
                  <a:cubicBezTo>
                    <a:pt x="889" y="327"/>
                    <a:pt x="947" y="297"/>
                    <a:pt x="993" y="284"/>
                  </a:cubicBezTo>
                  <a:cubicBezTo>
                    <a:pt x="1040" y="272"/>
                    <a:pt x="1137" y="266"/>
                    <a:pt x="1135" y="284"/>
                  </a:cubicBezTo>
                  <a:cubicBezTo>
                    <a:pt x="1133" y="302"/>
                    <a:pt x="1003" y="367"/>
                    <a:pt x="979" y="391"/>
                  </a:cubicBezTo>
                  <a:cubicBezTo>
                    <a:pt x="955" y="415"/>
                    <a:pt x="967" y="432"/>
                    <a:pt x="993" y="426"/>
                  </a:cubicBezTo>
                  <a:cubicBezTo>
                    <a:pt x="1019" y="420"/>
                    <a:pt x="1126" y="348"/>
                    <a:pt x="1135" y="356"/>
                  </a:cubicBezTo>
                  <a:cubicBezTo>
                    <a:pt x="1144" y="364"/>
                    <a:pt x="1079" y="465"/>
                    <a:pt x="1044" y="472"/>
                  </a:cubicBezTo>
                  <a:cubicBezTo>
                    <a:pt x="1009" y="479"/>
                    <a:pt x="953" y="410"/>
                    <a:pt x="925" y="397"/>
                  </a:cubicBezTo>
                  <a:cubicBezTo>
                    <a:pt x="897" y="384"/>
                    <a:pt x="881" y="379"/>
                    <a:pt x="877" y="391"/>
                  </a:cubicBezTo>
                  <a:cubicBezTo>
                    <a:pt x="873" y="403"/>
                    <a:pt x="902" y="454"/>
                    <a:pt x="898" y="472"/>
                  </a:cubicBezTo>
                  <a:cubicBezTo>
                    <a:pt x="894" y="490"/>
                    <a:pt x="883" y="494"/>
                    <a:pt x="852" y="498"/>
                  </a:cubicBezTo>
                  <a:cubicBezTo>
                    <a:pt x="821" y="502"/>
                    <a:pt x="740" y="520"/>
                    <a:pt x="711" y="498"/>
                  </a:cubicBezTo>
                  <a:cubicBezTo>
                    <a:pt x="682" y="476"/>
                    <a:pt x="691" y="385"/>
                    <a:pt x="678" y="364"/>
                  </a:cubicBezTo>
                  <a:cubicBezTo>
                    <a:pt x="665" y="343"/>
                    <a:pt x="641" y="362"/>
                    <a:pt x="635" y="375"/>
                  </a:cubicBezTo>
                  <a:cubicBezTo>
                    <a:pt x="629" y="388"/>
                    <a:pt x="644" y="420"/>
                    <a:pt x="640" y="440"/>
                  </a:cubicBezTo>
                  <a:cubicBezTo>
                    <a:pt x="636" y="460"/>
                    <a:pt x="631" y="486"/>
                    <a:pt x="613" y="493"/>
                  </a:cubicBezTo>
                  <a:cubicBezTo>
                    <a:pt x="595" y="500"/>
                    <a:pt x="559" y="493"/>
                    <a:pt x="532" y="483"/>
                  </a:cubicBezTo>
                  <a:cubicBezTo>
                    <a:pt x="505" y="473"/>
                    <a:pt x="461" y="461"/>
                    <a:pt x="452" y="434"/>
                  </a:cubicBezTo>
                  <a:cubicBezTo>
                    <a:pt x="443" y="407"/>
                    <a:pt x="484" y="340"/>
                    <a:pt x="478" y="321"/>
                  </a:cubicBezTo>
                  <a:cubicBezTo>
                    <a:pt x="472" y="302"/>
                    <a:pt x="434" y="300"/>
                    <a:pt x="414" y="321"/>
                  </a:cubicBezTo>
                  <a:cubicBezTo>
                    <a:pt x="394" y="342"/>
                    <a:pt x="390" y="428"/>
                    <a:pt x="360" y="445"/>
                  </a:cubicBezTo>
                  <a:cubicBezTo>
                    <a:pt x="330" y="462"/>
                    <a:pt x="272" y="438"/>
                    <a:pt x="231" y="423"/>
                  </a:cubicBezTo>
                  <a:cubicBezTo>
                    <a:pt x="190" y="408"/>
                    <a:pt x="122" y="377"/>
                    <a:pt x="112" y="354"/>
                  </a:cubicBezTo>
                  <a:cubicBezTo>
                    <a:pt x="102" y="331"/>
                    <a:pt x="164" y="302"/>
                    <a:pt x="172" y="284"/>
                  </a:cubicBezTo>
                  <a:cubicBezTo>
                    <a:pt x="180" y="266"/>
                    <a:pt x="183" y="247"/>
                    <a:pt x="161" y="246"/>
                  </a:cubicBezTo>
                  <a:cubicBezTo>
                    <a:pt x="139" y="245"/>
                    <a:pt x="60" y="283"/>
                    <a:pt x="37" y="278"/>
                  </a:cubicBezTo>
                  <a:cubicBezTo>
                    <a:pt x="14" y="273"/>
                    <a:pt x="15" y="241"/>
                    <a:pt x="21" y="219"/>
                  </a:cubicBezTo>
                  <a:cubicBezTo>
                    <a:pt x="27" y="197"/>
                    <a:pt x="77" y="156"/>
                    <a:pt x="74" y="144"/>
                  </a:cubicBezTo>
                  <a:cubicBezTo>
                    <a:pt x="71" y="132"/>
                    <a:pt x="8" y="159"/>
                    <a:pt x="4" y="144"/>
                  </a:cubicBezTo>
                  <a:cubicBezTo>
                    <a:pt x="0" y="129"/>
                    <a:pt x="13" y="76"/>
                    <a:pt x="48" y="52"/>
                  </a:cubicBezTo>
                  <a:close/>
                </a:path>
              </a:pathLst>
            </a:custGeom>
            <a:solidFill>
              <a:schemeClr val="bg1"/>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24" name="Group 298"/>
          <p:cNvGrpSpPr>
            <a:grpSpLocks/>
          </p:cNvGrpSpPr>
          <p:nvPr/>
        </p:nvGrpSpPr>
        <p:grpSpPr bwMode="auto">
          <a:xfrm>
            <a:off x="3557989" y="2798968"/>
            <a:ext cx="480262" cy="357605"/>
            <a:chOff x="3845" y="3067"/>
            <a:chExt cx="586" cy="326"/>
          </a:xfrm>
        </p:grpSpPr>
        <p:sp>
          <p:nvSpPr>
            <p:cNvPr id="225" name="Freeform 299"/>
            <p:cNvSpPr>
              <a:spLocks/>
            </p:cNvSpPr>
            <p:nvPr/>
          </p:nvSpPr>
          <p:spPr bwMode="auto">
            <a:xfrm>
              <a:off x="3857" y="3086"/>
              <a:ext cx="565" cy="307"/>
            </a:xfrm>
            <a:custGeom>
              <a:avLst/>
              <a:gdLst>
                <a:gd name="T0" fmla="*/ 36 w 565"/>
                <a:gd name="T1" fmla="*/ 127 h 307"/>
                <a:gd name="T2" fmla="*/ 15 w 565"/>
                <a:gd name="T3" fmla="*/ 138 h 307"/>
                <a:gd name="T4" fmla="*/ 3 w 565"/>
                <a:gd name="T5" fmla="*/ 60 h 307"/>
                <a:gd name="T6" fmla="*/ 12 w 565"/>
                <a:gd name="T7" fmla="*/ 39 h 307"/>
                <a:gd name="T8" fmla="*/ 74 w 565"/>
                <a:gd name="T9" fmla="*/ 14 h 307"/>
                <a:gd name="T10" fmla="*/ 138 w 565"/>
                <a:gd name="T11" fmla="*/ 3 h 307"/>
                <a:gd name="T12" fmla="*/ 176 w 565"/>
                <a:gd name="T13" fmla="*/ 9 h 307"/>
                <a:gd name="T14" fmla="*/ 174 w 565"/>
                <a:gd name="T15" fmla="*/ 56 h 307"/>
                <a:gd name="T16" fmla="*/ 167 w 565"/>
                <a:gd name="T17" fmla="*/ 92 h 307"/>
                <a:gd name="T18" fmla="*/ 186 w 565"/>
                <a:gd name="T19" fmla="*/ 114 h 307"/>
                <a:gd name="T20" fmla="*/ 260 w 565"/>
                <a:gd name="T21" fmla="*/ 125 h 307"/>
                <a:gd name="T22" fmla="*/ 431 w 565"/>
                <a:gd name="T23" fmla="*/ 116 h 307"/>
                <a:gd name="T24" fmla="*/ 533 w 565"/>
                <a:gd name="T25" fmla="*/ 119 h 307"/>
                <a:gd name="T26" fmla="*/ 563 w 565"/>
                <a:gd name="T27" fmla="*/ 141 h 307"/>
                <a:gd name="T28" fmla="*/ 548 w 565"/>
                <a:gd name="T29" fmla="*/ 203 h 307"/>
                <a:gd name="T30" fmla="*/ 491 w 565"/>
                <a:gd name="T31" fmla="*/ 270 h 307"/>
                <a:gd name="T32" fmla="*/ 372 w 565"/>
                <a:gd name="T33" fmla="*/ 300 h 307"/>
                <a:gd name="T34" fmla="*/ 225 w 565"/>
                <a:gd name="T35" fmla="*/ 296 h 307"/>
                <a:gd name="T36" fmla="*/ 57 w 565"/>
                <a:gd name="T37" fmla="*/ 234 h 307"/>
                <a:gd name="T38" fmla="*/ 3 w 565"/>
                <a:gd name="T39" fmla="*/ 69 h 3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5"/>
                <a:gd name="T61" fmla="*/ 0 h 307"/>
                <a:gd name="T62" fmla="*/ 565 w 565"/>
                <a:gd name="T63" fmla="*/ 307 h 30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5" h="307">
                  <a:moveTo>
                    <a:pt x="36" y="127"/>
                  </a:moveTo>
                  <a:lnTo>
                    <a:pt x="15" y="138"/>
                  </a:lnTo>
                  <a:cubicBezTo>
                    <a:pt x="10" y="127"/>
                    <a:pt x="3" y="76"/>
                    <a:pt x="3" y="60"/>
                  </a:cubicBezTo>
                  <a:cubicBezTo>
                    <a:pt x="3" y="44"/>
                    <a:pt x="0" y="47"/>
                    <a:pt x="12" y="39"/>
                  </a:cubicBezTo>
                  <a:cubicBezTo>
                    <a:pt x="24" y="31"/>
                    <a:pt x="53" y="20"/>
                    <a:pt x="74" y="14"/>
                  </a:cubicBezTo>
                  <a:cubicBezTo>
                    <a:pt x="95" y="8"/>
                    <a:pt x="121" y="4"/>
                    <a:pt x="138" y="3"/>
                  </a:cubicBezTo>
                  <a:cubicBezTo>
                    <a:pt x="155" y="2"/>
                    <a:pt x="170" y="0"/>
                    <a:pt x="176" y="9"/>
                  </a:cubicBezTo>
                  <a:cubicBezTo>
                    <a:pt x="182" y="18"/>
                    <a:pt x="175" y="42"/>
                    <a:pt x="174" y="56"/>
                  </a:cubicBezTo>
                  <a:cubicBezTo>
                    <a:pt x="173" y="70"/>
                    <a:pt x="165" y="82"/>
                    <a:pt x="167" y="92"/>
                  </a:cubicBezTo>
                  <a:cubicBezTo>
                    <a:pt x="169" y="102"/>
                    <a:pt x="171" y="109"/>
                    <a:pt x="186" y="114"/>
                  </a:cubicBezTo>
                  <a:cubicBezTo>
                    <a:pt x="201" y="119"/>
                    <a:pt x="219" y="125"/>
                    <a:pt x="260" y="125"/>
                  </a:cubicBezTo>
                  <a:cubicBezTo>
                    <a:pt x="301" y="125"/>
                    <a:pt x="386" y="117"/>
                    <a:pt x="431" y="116"/>
                  </a:cubicBezTo>
                  <a:cubicBezTo>
                    <a:pt x="476" y="115"/>
                    <a:pt x="511" y="115"/>
                    <a:pt x="533" y="119"/>
                  </a:cubicBezTo>
                  <a:cubicBezTo>
                    <a:pt x="555" y="123"/>
                    <a:pt x="561" y="127"/>
                    <a:pt x="563" y="141"/>
                  </a:cubicBezTo>
                  <a:cubicBezTo>
                    <a:pt x="565" y="155"/>
                    <a:pt x="560" y="182"/>
                    <a:pt x="548" y="203"/>
                  </a:cubicBezTo>
                  <a:cubicBezTo>
                    <a:pt x="536" y="224"/>
                    <a:pt x="520" y="254"/>
                    <a:pt x="491" y="270"/>
                  </a:cubicBezTo>
                  <a:cubicBezTo>
                    <a:pt x="462" y="286"/>
                    <a:pt x="416" y="296"/>
                    <a:pt x="372" y="300"/>
                  </a:cubicBezTo>
                  <a:cubicBezTo>
                    <a:pt x="328" y="304"/>
                    <a:pt x="277" y="307"/>
                    <a:pt x="225" y="296"/>
                  </a:cubicBezTo>
                  <a:cubicBezTo>
                    <a:pt x="173" y="285"/>
                    <a:pt x="94" y="272"/>
                    <a:pt x="57" y="234"/>
                  </a:cubicBezTo>
                  <a:cubicBezTo>
                    <a:pt x="20" y="196"/>
                    <a:pt x="11" y="132"/>
                    <a:pt x="3" y="69"/>
                  </a:cubicBezTo>
                </a:path>
              </a:pathLst>
            </a:custGeom>
            <a:gradFill rotWithShape="1">
              <a:gsLst>
                <a:gs pos="0">
                  <a:srgbClr val="EAEAEA"/>
                </a:gs>
                <a:gs pos="100000">
                  <a:srgbClr val="969696"/>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6" name="Freeform 132"/>
            <p:cNvSpPr>
              <a:spLocks noChangeAspect="1"/>
            </p:cNvSpPr>
            <p:nvPr/>
          </p:nvSpPr>
          <p:spPr bwMode="auto">
            <a:xfrm>
              <a:off x="3845" y="3067"/>
              <a:ext cx="586" cy="269"/>
            </a:xfrm>
            <a:custGeom>
              <a:avLst/>
              <a:gdLst>
                <a:gd name="T0" fmla="*/ 1 w 901"/>
                <a:gd name="T1" fmla="*/ 1 h 416"/>
                <a:gd name="T2" fmla="*/ 1 w 901"/>
                <a:gd name="T3" fmla="*/ 1 h 416"/>
                <a:gd name="T4" fmla="*/ 1 w 901"/>
                <a:gd name="T5" fmla="*/ 1 h 416"/>
                <a:gd name="T6" fmla="*/ 1 w 901"/>
                <a:gd name="T7" fmla="*/ 1 h 416"/>
                <a:gd name="T8" fmla="*/ 1 w 901"/>
                <a:gd name="T9" fmla="*/ 1 h 416"/>
                <a:gd name="T10" fmla="*/ 1 w 901"/>
                <a:gd name="T11" fmla="*/ 1 h 416"/>
                <a:gd name="T12" fmla="*/ 1 w 901"/>
                <a:gd name="T13" fmla="*/ 1 h 416"/>
                <a:gd name="T14" fmla="*/ 1 w 901"/>
                <a:gd name="T15" fmla="*/ 1 h 416"/>
                <a:gd name="T16" fmla="*/ 1 w 901"/>
                <a:gd name="T17" fmla="*/ 1 h 416"/>
                <a:gd name="T18" fmla="*/ 1 w 901"/>
                <a:gd name="T19" fmla="*/ 1 h 416"/>
                <a:gd name="T20" fmla="*/ 1 w 901"/>
                <a:gd name="T21" fmla="*/ 1 h 4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1"/>
                <a:gd name="T34" fmla="*/ 0 h 416"/>
                <a:gd name="T35" fmla="*/ 901 w 901"/>
                <a:gd name="T36" fmla="*/ 416 h 4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1" h="416">
                  <a:moveTo>
                    <a:pt x="871" y="273"/>
                  </a:moveTo>
                  <a:cubicBezTo>
                    <a:pt x="841" y="311"/>
                    <a:pt x="727" y="402"/>
                    <a:pt x="598" y="409"/>
                  </a:cubicBezTo>
                  <a:cubicBezTo>
                    <a:pt x="469" y="416"/>
                    <a:pt x="197" y="371"/>
                    <a:pt x="99" y="318"/>
                  </a:cubicBezTo>
                  <a:cubicBezTo>
                    <a:pt x="1" y="265"/>
                    <a:pt x="0" y="143"/>
                    <a:pt x="9" y="91"/>
                  </a:cubicBezTo>
                  <a:cubicBezTo>
                    <a:pt x="18" y="39"/>
                    <a:pt x="106" y="10"/>
                    <a:pt x="153" y="5"/>
                  </a:cubicBezTo>
                  <a:cubicBezTo>
                    <a:pt x="200" y="0"/>
                    <a:pt x="280" y="42"/>
                    <a:pt x="293" y="59"/>
                  </a:cubicBezTo>
                  <a:cubicBezTo>
                    <a:pt x="306" y="76"/>
                    <a:pt x="238" y="91"/>
                    <a:pt x="233" y="108"/>
                  </a:cubicBezTo>
                  <a:cubicBezTo>
                    <a:pt x="228" y="125"/>
                    <a:pt x="214" y="144"/>
                    <a:pt x="260" y="161"/>
                  </a:cubicBezTo>
                  <a:cubicBezTo>
                    <a:pt x="306" y="178"/>
                    <a:pt x="421" y="207"/>
                    <a:pt x="508" y="210"/>
                  </a:cubicBezTo>
                  <a:cubicBezTo>
                    <a:pt x="595" y="213"/>
                    <a:pt x="720" y="172"/>
                    <a:pt x="780" y="182"/>
                  </a:cubicBezTo>
                  <a:cubicBezTo>
                    <a:pt x="840" y="192"/>
                    <a:pt x="901" y="235"/>
                    <a:pt x="871" y="273"/>
                  </a:cubicBezTo>
                  <a:close/>
                </a:path>
              </a:pathLst>
            </a:custGeom>
            <a:solidFill>
              <a:srgbClr val="969696"/>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7" name="Freeform 133"/>
            <p:cNvSpPr>
              <a:spLocks noChangeAspect="1"/>
            </p:cNvSpPr>
            <p:nvPr/>
          </p:nvSpPr>
          <p:spPr bwMode="auto">
            <a:xfrm>
              <a:off x="3878" y="3096"/>
              <a:ext cx="472" cy="216"/>
            </a:xfrm>
            <a:custGeom>
              <a:avLst/>
              <a:gdLst>
                <a:gd name="T0" fmla="*/ 0 w 1144"/>
                <a:gd name="T1" fmla="*/ 0 h 520"/>
                <a:gd name="T2" fmla="*/ 0 w 1144"/>
                <a:gd name="T3" fmla="*/ 0 h 520"/>
                <a:gd name="T4" fmla="*/ 0 w 1144"/>
                <a:gd name="T5" fmla="*/ 0 h 520"/>
                <a:gd name="T6" fmla="*/ 0 w 1144"/>
                <a:gd name="T7" fmla="*/ 0 h 520"/>
                <a:gd name="T8" fmla="*/ 0 w 1144"/>
                <a:gd name="T9" fmla="*/ 0 h 520"/>
                <a:gd name="T10" fmla="*/ 0 w 1144"/>
                <a:gd name="T11" fmla="*/ 0 h 520"/>
                <a:gd name="T12" fmla="*/ 0 w 1144"/>
                <a:gd name="T13" fmla="*/ 0 h 520"/>
                <a:gd name="T14" fmla="*/ 0 w 1144"/>
                <a:gd name="T15" fmla="*/ 0 h 520"/>
                <a:gd name="T16" fmla="*/ 0 w 1144"/>
                <a:gd name="T17" fmla="*/ 0 h 520"/>
                <a:gd name="T18" fmla="*/ 0 w 1144"/>
                <a:gd name="T19" fmla="*/ 0 h 520"/>
                <a:gd name="T20" fmla="*/ 0 w 1144"/>
                <a:gd name="T21" fmla="*/ 0 h 520"/>
                <a:gd name="T22" fmla="*/ 0 w 1144"/>
                <a:gd name="T23" fmla="*/ 0 h 520"/>
                <a:gd name="T24" fmla="*/ 0 w 1144"/>
                <a:gd name="T25" fmla="*/ 0 h 520"/>
                <a:gd name="T26" fmla="*/ 0 w 1144"/>
                <a:gd name="T27" fmla="*/ 0 h 520"/>
                <a:gd name="T28" fmla="*/ 0 w 1144"/>
                <a:gd name="T29" fmla="*/ 0 h 520"/>
                <a:gd name="T30" fmla="*/ 0 w 1144"/>
                <a:gd name="T31" fmla="*/ 0 h 520"/>
                <a:gd name="T32" fmla="*/ 0 w 1144"/>
                <a:gd name="T33" fmla="*/ 0 h 520"/>
                <a:gd name="T34" fmla="*/ 0 w 1144"/>
                <a:gd name="T35" fmla="*/ 0 h 520"/>
                <a:gd name="T36" fmla="*/ 0 w 1144"/>
                <a:gd name="T37" fmla="*/ 0 h 520"/>
                <a:gd name="T38" fmla="*/ 0 w 1144"/>
                <a:gd name="T39" fmla="*/ 0 h 520"/>
                <a:gd name="T40" fmla="*/ 0 w 1144"/>
                <a:gd name="T41" fmla="*/ 0 h 520"/>
                <a:gd name="T42" fmla="*/ 0 w 1144"/>
                <a:gd name="T43" fmla="*/ 0 h 520"/>
                <a:gd name="T44" fmla="*/ 0 w 1144"/>
                <a:gd name="T45" fmla="*/ 0 h 520"/>
                <a:gd name="T46" fmla="*/ 0 w 1144"/>
                <a:gd name="T47" fmla="*/ 0 h 520"/>
                <a:gd name="T48" fmla="*/ 0 w 1144"/>
                <a:gd name="T49" fmla="*/ 0 h 520"/>
                <a:gd name="T50" fmla="*/ 0 w 1144"/>
                <a:gd name="T51" fmla="*/ 0 h 520"/>
                <a:gd name="T52" fmla="*/ 0 w 1144"/>
                <a:gd name="T53" fmla="*/ 0 h 520"/>
                <a:gd name="T54" fmla="*/ 0 w 1144"/>
                <a:gd name="T55" fmla="*/ 0 h 520"/>
                <a:gd name="T56" fmla="*/ 0 w 1144"/>
                <a:gd name="T57" fmla="*/ 0 h 520"/>
                <a:gd name="T58" fmla="*/ 0 w 1144"/>
                <a:gd name="T59" fmla="*/ 0 h 520"/>
                <a:gd name="T60" fmla="*/ 0 w 1144"/>
                <a:gd name="T61" fmla="*/ 0 h 520"/>
                <a:gd name="T62" fmla="*/ 0 w 1144"/>
                <a:gd name="T63" fmla="*/ 0 h 520"/>
                <a:gd name="T64" fmla="*/ 0 w 1144"/>
                <a:gd name="T65" fmla="*/ 0 h 520"/>
                <a:gd name="T66" fmla="*/ 0 w 1144"/>
                <a:gd name="T67" fmla="*/ 0 h 520"/>
                <a:gd name="T68" fmla="*/ 0 w 1144"/>
                <a:gd name="T69" fmla="*/ 0 h 520"/>
                <a:gd name="T70" fmla="*/ 0 w 1144"/>
                <a:gd name="T71" fmla="*/ 0 h 520"/>
                <a:gd name="T72" fmla="*/ 0 w 1144"/>
                <a:gd name="T73" fmla="*/ 0 h 520"/>
                <a:gd name="T74" fmla="*/ 0 w 1144"/>
                <a:gd name="T75" fmla="*/ 0 h 520"/>
                <a:gd name="T76" fmla="*/ 0 w 1144"/>
                <a:gd name="T77" fmla="*/ 0 h 520"/>
                <a:gd name="T78" fmla="*/ 0 w 1144"/>
                <a:gd name="T79" fmla="*/ 0 h 520"/>
                <a:gd name="T80" fmla="*/ 0 w 1144"/>
                <a:gd name="T81" fmla="*/ 0 h 520"/>
                <a:gd name="T82" fmla="*/ 0 w 1144"/>
                <a:gd name="T83" fmla="*/ 0 h 520"/>
                <a:gd name="T84" fmla="*/ 0 w 1144"/>
                <a:gd name="T85" fmla="*/ 0 h 520"/>
                <a:gd name="T86" fmla="*/ 0 w 1144"/>
                <a:gd name="T87" fmla="*/ 0 h 520"/>
                <a:gd name="T88" fmla="*/ 0 w 1144"/>
                <a:gd name="T89" fmla="*/ 0 h 520"/>
                <a:gd name="T90" fmla="*/ 0 w 1144"/>
                <a:gd name="T91" fmla="*/ 0 h 520"/>
                <a:gd name="T92" fmla="*/ 0 w 1144"/>
                <a:gd name="T93" fmla="*/ 0 h 520"/>
                <a:gd name="T94" fmla="*/ 0 w 1144"/>
                <a:gd name="T95" fmla="*/ 0 h 5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44"/>
                <a:gd name="T145" fmla="*/ 0 h 520"/>
                <a:gd name="T146" fmla="*/ 1144 w 1144"/>
                <a:gd name="T147" fmla="*/ 520 h 5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44" h="520">
                  <a:moveTo>
                    <a:pt x="48" y="52"/>
                  </a:moveTo>
                  <a:cubicBezTo>
                    <a:pt x="83" y="28"/>
                    <a:pt x="187" y="4"/>
                    <a:pt x="216" y="2"/>
                  </a:cubicBezTo>
                  <a:cubicBezTo>
                    <a:pt x="245" y="0"/>
                    <a:pt x="231" y="26"/>
                    <a:pt x="220" y="41"/>
                  </a:cubicBezTo>
                  <a:cubicBezTo>
                    <a:pt x="209" y="56"/>
                    <a:pt x="167" y="74"/>
                    <a:pt x="150" y="95"/>
                  </a:cubicBezTo>
                  <a:cubicBezTo>
                    <a:pt x="133" y="116"/>
                    <a:pt x="113" y="148"/>
                    <a:pt x="118" y="165"/>
                  </a:cubicBezTo>
                  <a:cubicBezTo>
                    <a:pt x="123" y="182"/>
                    <a:pt x="161" y="196"/>
                    <a:pt x="182" y="197"/>
                  </a:cubicBezTo>
                  <a:cubicBezTo>
                    <a:pt x="203" y="198"/>
                    <a:pt x="233" y="167"/>
                    <a:pt x="247" y="170"/>
                  </a:cubicBezTo>
                  <a:cubicBezTo>
                    <a:pt x="261" y="173"/>
                    <a:pt x="279" y="187"/>
                    <a:pt x="269" y="214"/>
                  </a:cubicBezTo>
                  <a:cubicBezTo>
                    <a:pt x="259" y="241"/>
                    <a:pt x="189" y="308"/>
                    <a:pt x="188" y="332"/>
                  </a:cubicBezTo>
                  <a:cubicBezTo>
                    <a:pt x="187" y="356"/>
                    <a:pt x="235" y="370"/>
                    <a:pt x="263" y="359"/>
                  </a:cubicBezTo>
                  <a:cubicBezTo>
                    <a:pt x="291" y="348"/>
                    <a:pt x="304" y="279"/>
                    <a:pt x="355" y="267"/>
                  </a:cubicBezTo>
                  <a:cubicBezTo>
                    <a:pt x="406" y="255"/>
                    <a:pt x="544" y="265"/>
                    <a:pt x="569" y="284"/>
                  </a:cubicBezTo>
                  <a:cubicBezTo>
                    <a:pt x="594" y="303"/>
                    <a:pt x="509" y="359"/>
                    <a:pt x="505" y="380"/>
                  </a:cubicBezTo>
                  <a:cubicBezTo>
                    <a:pt x="501" y="401"/>
                    <a:pt x="511" y="425"/>
                    <a:pt x="543" y="413"/>
                  </a:cubicBezTo>
                  <a:cubicBezTo>
                    <a:pt x="575" y="401"/>
                    <a:pt x="660" y="320"/>
                    <a:pt x="699" y="305"/>
                  </a:cubicBezTo>
                  <a:cubicBezTo>
                    <a:pt x="738" y="290"/>
                    <a:pt x="775" y="302"/>
                    <a:pt x="780" y="321"/>
                  </a:cubicBezTo>
                  <a:cubicBezTo>
                    <a:pt x="785" y="340"/>
                    <a:pt x="733" y="396"/>
                    <a:pt x="731" y="418"/>
                  </a:cubicBezTo>
                  <a:cubicBezTo>
                    <a:pt x="729" y="440"/>
                    <a:pt x="749" y="466"/>
                    <a:pt x="769" y="456"/>
                  </a:cubicBezTo>
                  <a:cubicBezTo>
                    <a:pt x="789" y="446"/>
                    <a:pt x="815" y="385"/>
                    <a:pt x="852" y="356"/>
                  </a:cubicBezTo>
                  <a:cubicBezTo>
                    <a:pt x="889" y="327"/>
                    <a:pt x="947" y="297"/>
                    <a:pt x="993" y="284"/>
                  </a:cubicBezTo>
                  <a:cubicBezTo>
                    <a:pt x="1040" y="272"/>
                    <a:pt x="1137" y="266"/>
                    <a:pt x="1135" y="284"/>
                  </a:cubicBezTo>
                  <a:cubicBezTo>
                    <a:pt x="1133" y="302"/>
                    <a:pt x="1003" y="367"/>
                    <a:pt x="979" y="391"/>
                  </a:cubicBezTo>
                  <a:cubicBezTo>
                    <a:pt x="955" y="415"/>
                    <a:pt x="967" y="432"/>
                    <a:pt x="993" y="426"/>
                  </a:cubicBezTo>
                  <a:cubicBezTo>
                    <a:pt x="1019" y="420"/>
                    <a:pt x="1126" y="348"/>
                    <a:pt x="1135" y="356"/>
                  </a:cubicBezTo>
                  <a:cubicBezTo>
                    <a:pt x="1144" y="364"/>
                    <a:pt x="1079" y="465"/>
                    <a:pt x="1044" y="472"/>
                  </a:cubicBezTo>
                  <a:cubicBezTo>
                    <a:pt x="1009" y="479"/>
                    <a:pt x="953" y="410"/>
                    <a:pt x="925" y="397"/>
                  </a:cubicBezTo>
                  <a:cubicBezTo>
                    <a:pt x="897" y="384"/>
                    <a:pt x="881" y="379"/>
                    <a:pt x="877" y="391"/>
                  </a:cubicBezTo>
                  <a:cubicBezTo>
                    <a:pt x="873" y="403"/>
                    <a:pt x="902" y="454"/>
                    <a:pt x="898" y="472"/>
                  </a:cubicBezTo>
                  <a:cubicBezTo>
                    <a:pt x="894" y="490"/>
                    <a:pt x="883" y="494"/>
                    <a:pt x="852" y="498"/>
                  </a:cubicBezTo>
                  <a:cubicBezTo>
                    <a:pt x="821" y="502"/>
                    <a:pt x="740" y="520"/>
                    <a:pt x="711" y="498"/>
                  </a:cubicBezTo>
                  <a:cubicBezTo>
                    <a:pt x="682" y="476"/>
                    <a:pt x="691" y="385"/>
                    <a:pt x="678" y="364"/>
                  </a:cubicBezTo>
                  <a:cubicBezTo>
                    <a:pt x="665" y="343"/>
                    <a:pt x="641" y="362"/>
                    <a:pt x="635" y="375"/>
                  </a:cubicBezTo>
                  <a:cubicBezTo>
                    <a:pt x="629" y="388"/>
                    <a:pt x="644" y="420"/>
                    <a:pt x="640" y="440"/>
                  </a:cubicBezTo>
                  <a:cubicBezTo>
                    <a:pt x="636" y="460"/>
                    <a:pt x="631" y="486"/>
                    <a:pt x="613" y="493"/>
                  </a:cubicBezTo>
                  <a:cubicBezTo>
                    <a:pt x="595" y="500"/>
                    <a:pt x="559" y="493"/>
                    <a:pt x="532" y="483"/>
                  </a:cubicBezTo>
                  <a:cubicBezTo>
                    <a:pt x="505" y="473"/>
                    <a:pt x="461" y="461"/>
                    <a:pt x="452" y="434"/>
                  </a:cubicBezTo>
                  <a:cubicBezTo>
                    <a:pt x="443" y="407"/>
                    <a:pt x="484" y="340"/>
                    <a:pt x="478" y="321"/>
                  </a:cubicBezTo>
                  <a:cubicBezTo>
                    <a:pt x="472" y="302"/>
                    <a:pt x="434" y="300"/>
                    <a:pt x="414" y="321"/>
                  </a:cubicBezTo>
                  <a:cubicBezTo>
                    <a:pt x="394" y="342"/>
                    <a:pt x="390" y="428"/>
                    <a:pt x="360" y="445"/>
                  </a:cubicBezTo>
                  <a:cubicBezTo>
                    <a:pt x="330" y="462"/>
                    <a:pt x="272" y="438"/>
                    <a:pt x="231" y="423"/>
                  </a:cubicBezTo>
                  <a:cubicBezTo>
                    <a:pt x="190" y="408"/>
                    <a:pt x="122" y="377"/>
                    <a:pt x="112" y="354"/>
                  </a:cubicBezTo>
                  <a:cubicBezTo>
                    <a:pt x="102" y="331"/>
                    <a:pt x="164" y="302"/>
                    <a:pt x="172" y="284"/>
                  </a:cubicBezTo>
                  <a:cubicBezTo>
                    <a:pt x="180" y="266"/>
                    <a:pt x="183" y="247"/>
                    <a:pt x="161" y="246"/>
                  </a:cubicBezTo>
                  <a:cubicBezTo>
                    <a:pt x="139" y="245"/>
                    <a:pt x="60" y="283"/>
                    <a:pt x="37" y="278"/>
                  </a:cubicBezTo>
                  <a:cubicBezTo>
                    <a:pt x="14" y="273"/>
                    <a:pt x="15" y="241"/>
                    <a:pt x="21" y="219"/>
                  </a:cubicBezTo>
                  <a:cubicBezTo>
                    <a:pt x="27" y="197"/>
                    <a:pt x="77" y="156"/>
                    <a:pt x="74" y="144"/>
                  </a:cubicBezTo>
                  <a:cubicBezTo>
                    <a:pt x="71" y="132"/>
                    <a:pt x="8" y="159"/>
                    <a:pt x="4" y="144"/>
                  </a:cubicBezTo>
                  <a:cubicBezTo>
                    <a:pt x="0" y="129"/>
                    <a:pt x="13" y="76"/>
                    <a:pt x="48" y="52"/>
                  </a:cubicBezTo>
                  <a:close/>
                </a:path>
              </a:pathLst>
            </a:custGeom>
            <a:solidFill>
              <a:schemeClr val="bg1"/>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85" name="グループ化 384"/>
          <p:cNvGrpSpPr/>
          <p:nvPr/>
        </p:nvGrpSpPr>
        <p:grpSpPr>
          <a:xfrm>
            <a:off x="726106" y="1943872"/>
            <a:ext cx="1034828" cy="1053677"/>
            <a:chOff x="933232" y="3491705"/>
            <a:chExt cx="1034828" cy="1053677"/>
          </a:xfrm>
        </p:grpSpPr>
        <p:sp>
          <p:nvSpPr>
            <p:cNvPr id="128" name="Oval 174"/>
            <p:cNvSpPr>
              <a:spLocks noChangeAspect="1" noChangeArrowheads="1"/>
            </p:cNvSpPr>
            <p:nvPr/>
          </p:nvSpPr>
          <p:spPr bwMode="auto">
            <a:xfrm>
              <a:off x="1684983" y="4459598"/>
              <a:ext cx="84321"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8" name="円/楕円 227"/>
            <p:cNvSpPr/>
            <p:nvPr/>
          </p:nvSpPr>
          <p:spPr>
            <a:xfrm>
              <a:off x="1410809" y="4120404"/>
              <a:ext cx="557251" cy="424978"/>
            </a:xfrm>
            <a:prstGeom prst="ellipse">
              <a:avLst/>
            </a:prstGeom>
            <a:solidFill>
              <a:srgbClr val="FF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29" name="Group 90"/>
            <p:cNvGrpSpPr>
              <a:grpSpLocks/>
            </p:cNvGrpSpPr>
            <p:nvPr/>
          </p:nvGrpSpPr>
          <p:grpSpPr bwMode="auto">
            <a:xfrm>
              <a:off x="1501380" y="4149319"/>
              <a:ext cx="331642" cy="340986"/>
              <a:chOff x="482" y="2118"/>
              <a:chExt cx="645" cy="642"/>
            </a:xfrm>
          </p:grpSpPr>
          <p:grpSp>
            <p:nvGrpSpPr>
              <p:cNvPr id="230" name="Group 91"/>
              <p:cNvGrpSpPr>
                <a:grpSpLocks/>
              </p:cNvGrpSpPr>
              <p:nvPr/>
            </p:nvGrpSpPr>
            <p:grpSpPr bwMode="auto">
              <a:xfrm flipV="1">
                <a:off x="776" y="2650"/>
                <a:ext cx="48" cy="110"/>
                <a:chOff x="772" y="2086"/>
                <a:chExt cx="48" cy="110"/>
              </a:xfrm>
            </p:grpSpPr>
            <p:sp>
              <p:nvSpPr>
                <p:cNvPr id="263" name="Line 92"/>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4" name="Oval 93"/>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31" name="Group 94"/>
              <p:cNvGrpSpPr>
                <a:grpSpLocks/>
              </p:cNvGrpSpPr>
              <p:nvPr/>
            </p:nvGrpSpPr>
            <p:grpSpPr bwMode="auto">
              <a:xfrm rot="-4155900">
                <a:off x="513" y="2255"/>
                <a:ext cx="48" cy="110"/>
                <a:chOff x="772" y="2086"/>
                <a:chExt cx="48" cy="110"/>
              </a:xfrm>
            </p:grpSpPr>
            <p:sp>
              <p:nvSpPr>
                <p:cNvPr id="261" name="Line 95"/>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2" name="Oval 96"/>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32" name="AutoShape 97"/>
              <p:cNvSpPr>
                <a:spLocks noChangeArrowheads="1"/>
              </p:cNvSpPr>
              <p:nvPr/>
            </p:nvSpPr>
            <p:spPr bwMode="auto">
              <a:xfrm rot="5324918">
                <a:off x="563" y="2208"/>
                <a:ext cx="474" cy="461"/>
              </a:xfrm>
              <a:prstGeom prst="hexagon">
                <a:avLst>
                  <a:gd name="adj" fmla="val 25705"/>
                  <a:gd name="vf" fmla="val 115470"/>
                </a:avLst>
              </a:prstGeom>
              <a:gradFill rotWithShape="0">
                <a:gsLst>
                  <a:gs pos="0">
                    <a:srgbClr val="C10202"/>
                  </a:gs>
                  <a:gs pos="100000">
                    <a:srgbClr val="FFCCFF"/>
                  </a:gs>
                </a:gsLst>
                <a:lin ang="2700000" scaled="1"/>
              </a:gradFill>
              <a:ln w="9525">
                <a:solidFill>
                  <a:schemeClr val="tx1"/>
                </a:solidFill>
                <a:miter lim="800000"/>
                <a:headEnd/>
                <a:tailEnd/>
              </a:ln>
            </p:spPr>
            <p:txBody>
              <a:bodyPr wrap="none" anchor="ctr"/>
              <a:lstStyle/>
              <a:p>
                <a:pPr algn="ctr"/>
                <a:endParaRPr lang="ja-JP" altLang="ja-JP" b="1">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3" name="AutoShape 98"/>
              <p:cNvSpPr>
                <a:spLocks noChangeArrowheads="1"/>
              </p:cNvSpPr>
              <p:nvPr/>
            </p:nvSpPr>
            <p:spPr bwMode="auto">
              <a:xfrm>
                <a:off x="669" y="2303"/>
                <a:ext cx="246" cy="209"/>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4" name="AutoShape 99"/>
              <p:cNvSpPr>
                <a:spLocks noChangeArrowheads="1"/>
              </p:cNvSpPr>
              <p:nvPr/>
            </p:nvSpPr>
            <p:spPr bwMode="auto">
              <a:xfrm flipV="1">
                <a:off x="669" y="2512"/>
                <a:ext cx="257" cy="168"/>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5" name="AutoShape 100"/>
              <p:cNvSpPr>
                <a:spLocks noChangeArrowheads="1"/>
              </p:cNvSpPr>
              <p:nvPr/>
            </p:nvSpPr>
            <p:spPr bwMode="auto">
              <a:xfrm rot="3679690">
                <a:off x="820" y="2273"/>
                <a:ext cx="242" cy="187"/>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6" name="AutoShape 101"/>
              <p:cNvSpPr>
                <a:spLocks noChangeArrowheads="1"/>
              </p:cNvSpPr>
              <p:nvPr/>
            </p:nvSpPr>
            <p:spPr bwMode="auto">
              <a:xfrm rot="-3580365">
                <a:off x="529" y="2273"/>
                <a:ext cx="242" cy="187"/>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7" name="Line 102"/>
              <p:cNvSpPr>
                <a:spLocks noChangeShapeType="1"/>
              </p:cNvSpPr>
              <p:nvPr/>
            </p:nvSpPr>
            <p:spPr bwMode="auto">
              <a:xfrm flipV="1">
                <a:off x="794" y="2200"/>
                <a:ext cx="0" cy="10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8" name="Line 103"/>
              <p:cNvSpPr>
                <a:spLocks noChangeShapeType="1"/>
              </p:cNvSpPr>
              <p:nvPr/>
            </p:nvSpPr>
            <p:spPr bwMode="auto">
              <a:xfrm flipV="1">
                <a:off x="570" y="2517"/>
                <a:ext cx="95" cy="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9" name="Line 104"/>
              <p:cNvSpPr>
                <a:spLocks noChangeShapeType="1"/>
              </p:cNvSpPr>
              <p:nvPr/>
            </p:nvSpPr>
            <p:spPr bwMode="auto">
              <a:xfrm>
                <a:off x="923" y="2514"/>
                <a:ext cx="108" cy="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40" name="Group 105"/>
              <p:cNvGrpSpPr>
                <a:grpSpLocks/>
              </p:cNvGrpSpPr>
              <p:nvPr/>
            </p:nvGrpSpPr>
            <p:grpSpPr bwMode="auto">
              <a:xfrm>
                <a:off x="772" y="2118"/>
                <a:ext cx="48" cy="110"/>
                <a:chOff x="772" y="2086"/>
                <a:chExt cx="48" cy="110"/>
              </a:xfrm>
            </p:grpSpPr>
            <p:sp>
              <p:nvSpPr>
                <p:cNvPr id="259" name="Line 106"/>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0" name="Oval 107"/>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41" name="Group 108"/>
              <p:cNvGrpSpPr>
                <a:grpSpLocks/>
              </p:cNvGrpSpPr>
              <p:nvPr/>
            </p:nvGrpSpPr>
            <p:grpSpPr bwMode="auto">
              <a:xfrm rot="3694878">
                <a:off x="1048" y="2244"/>
                <a:ext cx="48" cy="110"/>
                <a:chOff x="772" y="2086"/>
                <a:chExt cx="48" cy="110"/>
              </a:xfrm>
            </p:grpSpPr>
            <p:sp>
              <p:nvSpPr>
                <p:cNvPr id="257" name="Line 109"/>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8" name="Oval 110"/>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42" name="Group 111"/>
              <p:cNvGrpSpPr>
                <a:grpSpLocks/>
              </p:cNvGrpSpPr>
              <p:nvPr/>
            </p:nvGrpSpPr>
            <p:grpSpPr bwMode="auto">
              <a:xfrm rot="6644100">
                <a:off x="1042" y="2508"/>
                <a:ext cx="48" cy="110"/>
                <a:chOff x="772" y="2086"/>
                <a:chExt cx="48" cy="110"/>
              </a:xfrm>
            </p:grpSpPr>
            <p:sp>
              <p:nvSpPr>
                <p:cNvPr id="255" name="Line 112"/>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6" name="Oval 113"/>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43" name="Group 114"/>
              <p:cNvGrpSpPr>
                <a:grpSpLocks/>
              </p:cNvGrpSpPr>
              <p:nvPr/>
            </p:nvGrpSpPr>
            <p:grpSpPr bwMode="auto">
              <a:xfrm rot="4155900" flipV="1">
                <a:off x="533" y="2513"/>
                <a:ext cx="48" cy="110"/>
                <a:chOff x="772" y="2086"/>
                <a:chExt cx="48" cy="110"/>
              </a:xfrm>
            </p:grpSpPr>
            <p:sp>
              <p:nvSpPr>
                <p:cNvPr id="253" name="Line 115"/>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4" name="Oval 116"/>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44" name="Group 117"/>
              <p:cNvGrpSpPr>
                <a:grpSpLocks/>
              </p:cNvGrpSpPr>
              <p:nvPr/>
            </p:nvGrpSpPr>
            <p:grpSpPr bwMode="auto">
              <a:xfrm rot="8300935">
                <a:off x="922" y="2492"/>
                <a:ext cx="48" cy="110"/>
                <a:chOff x="772" y="2086"/>
                <a:chExt cx="48" cy="110"/>
              </a:xfrm>
            </p:grpSpPr>
            <p:sp>
              <p:nvSpPr>
                <p:cNvPr id="251" name="Line 118"/>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2" name="Oval 119"/>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45" name="Group 120"/>
              <p:cNvGrpSpPr>
                <a:grpSpLocks/>
              </p:cNvGrpSpPr>
              <p:nvPr/>
            </p:nvGrpSpPr>
            <p:grpSpPr bwMode="auto">
              <a:xfrm rot="889733">
                <a:off x="786" y="2216"/>
                <a:ext cx="48" cy="110"/>
                <a:chOff x="772" y="2086"/>
                <a:chExt cx="48" cy="110"/>
              </a:xfrm>
            </p:grpSpPr>
            <p:sp>
              <p:nvSpPr>
                <p:cNvPr id="249" name="Line 121"/>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0" name="Oval 122"/>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46" name="Group 123"/>
              <p:cNvGrpSpPr>
                <a:grpSpLocks/>
              </p:cNvGrpSpPr>
              <p:nvPr/>
            </p:nvGrpSpPr>
            <p:grpSpPr bwMode="auto">
              <a:xfrm rot="-7907525">
                <a:off x="614" y="2488"/>
                <a:ext cx="48" cy="110"/>
                <a:chOff x="772" y="2086"/>
                <a:chExt cx="48" cy="110"/>
              </a:xfrm>
            </p:grpSpPr>
            <p:sp>
              <p:nvSpPr>
                <p:cNvPr id="247" name="Line 124"/>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8" name="Oval 125"/>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374" name="右矢印 373"/>
            <p:cNvSpPr/>
            <p:nvPr/>
          </p:nvSpPr>
          <p:spPr>
            <a:xfrm rot="2076448">
              <a:off x="933232" y="3943488"/>
              <a:ext cx="488730" cy="262498"/>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76" name="Text Box 169"/>
            <p:cNvSpPr txBox="1">
              <a:spLocks noChangeArrowheads="1"/>
            </p:cNvSpPr>
            <p:nvPr/>
          </p:nvSpPr>
          <p:spPr bwMode="auto">
            <a:xfrm>
              <a:off x="1076054" y="3491705"/>
              <a:ext cx="752129" cy="307777"/>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Uptake</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378" name="Oval 192"/>
          <p:cNvSpPr>
            <a:spLocks noChangeAspect="1" noChangeArrowheads="1"/>
          </p:cNvSpPr>
          <p:nvPr/>
        </p:nvSpPr>
        <p:spPr bwMode="auto">
          <a:xfrm>
            <a:off x="2342572" y="2286520"/>
            <a:ext cx="91653" cy="64433"/>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386" name="グループ化 385"/>
          <p:cNvGrpSpPr/>
          <p:nvPr/>
        </p:nvGrpSpPr>
        <p:grpSpPr>
          <a:xfrm>
            <a:off x="937484" y="2858065"/>
            <a:ext cx="1603959" cy="848105"/>
            <a:chOff x="1144610" y="4271185"/>
            <a:chExt cx="1603959" cy="848105"/>
          </a:xfrm>
        </p:grpSpPr>
        <p:grpSp>
          <p:nvGrpSpPr>
            <p:cNvPr id="265" name="Group 90"/>
            <p:cNvGrpSpPr>
              <a:grpSpLocks/>
            </p:cNvGrpSpPr>
            <p:nvPr/>
          </p:nvGrpSpPr>
          <p:grpSpPr bwMode="auto">
            <a:xfrm>
              <a:off x="2416927" y="4321551"/>
              <a:ext cx="331642" cy="340986"/>
              <a:chOff x="482" y="2118"/>
              <a:chExt cx="645" cy="642"/>
            </a:xfrm>
          </p:grpSpPr>
          <p:grpSp>
            <p:nvGrpSpPr>
              <p:cNvPr id="266" name="Group 91"/>
              <p:cNvGrpSpPr>
                <a:grpSpLocks/>
              </p:cNvGrpSpPr>
              <p:nvPr/>
            </p:nvGrpSpPr>
            <p:grpSpPr bwMode="auto">
              <a:xfrm flipV="1">
                <a:off x="776" y="2650"/>
                <a:ext cx="48" cy="110"/>
                <a:chOff x="772" y="2086"/>
                <a:chExt cx="48" cy="110"/>
              </a:xfrm>
            </p:grpSpPr>
            <p:sp>
              <p:nvSpPr>
                <p:cNvPr id="299" name="Line 92"/>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0" name="Oval 93"/>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67" name="Group 94"/>
              <p:cNvGrpSpPr>
                <a:grpSpLocks/>
              </p:cNvGrpSpPr>
              <p:nvPr/>
            </p:nvGrpSpPr>
            <p:grpSpPr bwMode="auto">
              <a:xfrm rot="-4155900">
                <a:off x="513" y="2255"/>
                <a:ext cx="48" cy="110"/>
                <a:chOff x="772" y="2086"/>
                <a:chExt cx="48" cy="110"/>
              </a:xfrm>
            </p:grpSpPr>
            <p:sp>
              <p:nvSpPr>
                <p:cNvPr id="297" name="Line 95"/>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8" name="Oval 96"/>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268" name="AutoShape 97"/>
              <p:cNvSpPr>
                <a:spLocks noChangeArrowheads="1"/>
              </p:cNvSpPr>
              <p:nvPr/>
            </p:nvSpPr>
            <p:spPr bwMode="auto">
              <a:xfrm rot="5324918">
                <a:off x="563" y="2208"/>
                <a:ext cx="474" cy="461"/>
              </a:xfrm>
              <a:prstGeom prst="hexagon">
                <a:avLst>
                  <a:gd name="adj" fmla="val 25705"/>
                  <a:gd name="vf" fmla="val 115470"/>
                </a:avLst>
              </a:prstGeom>
              <a:gradFill rotWithShape="0">
                <a:gsLst>
                  <a:gs pos="0">
                    <a:srgbClr val="C10202"/>
                  </a:gs>
                  <a:gs pos="100000">
                    <a:srgbClr val="FFCCFF"/>
                  </a:gs>
                </a:gsLst>
                <a:lin ang="2700000" scaled="1"/>
              </a:gradFill>
              <a:ln w="9525">
                <a:solidFill>
                  <a:schemeClr val="tx1"/>
                </a:solidFill>
                <a:miter lim="800000"/>
                <a:headEnd/>
                <a:tailEnd/>
              </a:ln>
            </p:spPr>
            <p:txBody>
              <a:bodyPr wrap="none" anchor="ctr"/>
              <a:lstStyle/>
              <a:p>
                <a:pPr algn="ctr"/>
                <a:endParaRPr lang="ja-JP" altLang="ja-JP" b="1">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9" name="AutoShape 98"/>
              <p:cNvSpPr>
                <a:spLocks noChangeArrowheads="1"/>
              </p:cNvSpPr>
              <p:nvPr/>
            </p:nvSpPr>
            <p:spPr bwMode="auto">
              <a:xfrm>
                <a:off x="669" y="2303"/>
                <a:ext cx="246" cy="209"/>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0" name="AutoShape 99"/>
              <p:cNvSpPr>
                <a:spLocks noChangeArrowheads="1"/>
              </p:cNvSpPr>
              <p:nvPr/>
            </p:nvSpPr>
            <p:spPr bwMode="auto">
              <a:xfrm flipV="1">
                <a:off x="669" y="2512"/>
                <a:ext cx="257" cy="168"/>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1" name="AutoShape 100"/>
              <p:cNvSpPr>
                <a:spLocks noChangeArrowheads="1"/>
              </p:cNvSpPr>
              <p:nvPr/>
            </p:nvSpPr>
            <p:spPr bwMode="auto">
              <a:xfrm rot="3679690">
                <a:off x="820" y="2273"/>
                <a:ext cx="242" cy="187"/>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2" name="AutoShape 101"/>
              <p:cNvSpPr>
                <a:spLocks noChangeArrowheads="1"/>
              </p:cNvSpPr>
              <p:nvPr/>
            </p:nvSpPr>
            <p:spPr bwMode="auto">
              <a:xfrm rot="-3580365">
                <a:off x="529" y="2273"/>
                <a:ext cx="242" cy="187"/>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3" name="Line 102"/>
              <p:cNvSpPr>
                <a:spLocks noChangeShapeType="1"/>
              </p:cNvSpPr>
              <p:nvPr/>
            </p:nvSpPr>
            <p:spPr bwMode="auto">
              <a:xfrm flipV="1">
                <a:off x="794" y="2200"/>
                <a:ext cx="0" cy="10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4" name="Line 103"/>
              <p:cNvSpPr>
                <a:spLocks noChangeShapeType="1"/>
              </p:cNvSpPr>
              <p:nvPr/>
            </p:nvSpPr>
            <p:spPr bwMode="auto">
              <a:xfrm flipV="1">
                <a:off x="570" y="2517"/>
                <a:ext cx="95" cy="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5" name="Line 104"/>
              <p:cNvSpPr>
                <a:spLocks noChangeShapeType="1"/>
              </p:cNvSpPr>
              <p:nvPr/>
            </p:nvSpPr>
            <p:spPr bwMode="auto">
              <a:xfrm>
                <a:off x="923" y="2514"/>
                <a:ext cx="108" cy="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76" name="Group 105"/>
              <p:cNvGrpSpPr>
                <a:grpSpLocks/>
              </p:cNvGrpSpPr>
              <p:nvPr/>
            </p:nvGrpSpPr>
            <p:grpSpPr bwMode="auto">
              <a:xfrm>
                <a:off x="772" y="2118"/>
                <a:ext cx="48" cy="110"/>
                <a:chOff x="772" y="2086"/>
                <a:chExt cx="48" cy="110"/>
              </a:xfrm>
            </p:grpSpPr>
            <p:sp>
              <p:nvSpPr>
                <p:cNvPr id="295" name="Line 106"/>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6" name="Oval 107"/>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77" name="Group 108"/>
              <p:cNvGrpSpPr>
                <a:grpSpLocks/>
              </p:cNvGrpSpPr>
              <p:nvPr/>
            </p:nvGrpSpPr>
            <p:grpSpPr bwMode="auto">
              <a:xfrm rot="3694878">
                <a:off x="1048" y="2244"/>
                <a:ext cx="48" cy="110"/>
                <a:chOff x="772" y="2086"/>
                <a:chExt cx="48" cy="110"/>
              </a:xfrm>
            </p:grpSpPr>
            <p:sp>
              <p:nvSpPr>
                <p:cNvPr id="293" name="Line 109"/>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4" name="Oval 110"/>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78" name="Group 111"/>
              <p:cNvGrpSpPr>
                <a:grpSpLocks/>
              </p:cNvGrpSpPr>
              <p:nvPr/>
            </p:nvGrpSpPr>
            <p:grpSpPr bwMode="auto">
              <a:xfrm rot="6644100">
                <a:off x="1042" y="2508"/>
                <a:ext cx="48" cy="110"/>
                <a:chOff x="772" y="2086"/>
                <a:chExt cx="48" cy="110"/>
              </a:xfrm>
            </p:grpSpPr>
            <p:sp>
              <p:nvSpPr>
                <p:cNvPr id="291" name="Line 112"/>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2" name="Oval 113"/>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79" name="Group 114"/>
              <p:cNvGrpSpPr>
                <a:grpSpLocks/>
              </p:cNvGrpSpPr>
              <p:nvPr/>
            </p:nvGrpSpPr>
            <p:grpSpPr bwMode="auto">
              <a:xfrm rot="4155900" flipV="1">
                <a:off x="533" y="2513"/>
                <a:ext cx="48" cy="110"/>
                <a:chOff x="772" y="2086"/>
                <a:chExt cx="48" cy="110"/>
              </a:xfrm>
            </p:grpSpPr>
            <p:sp>
              <p:nvSpPr>
                <p:cNvPr id="289" name="Line 115"/>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0" name="Oval 116"/>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80" name="Group 117"/>
              <p:cNvGrpSpPr>
                <a:grpSpLocks/>
              </p:cNvGrpSpPr>
              <p:nvPr/>
            </p:nvGrpSpPr>
            <p:grpSpPr bwMode="auto">
              <a:xfrm rot="8300935">
                <a:off x="922" y="2492"/>
                <a:ext cx="48" cy="110"/>
                <a:chOff x="772" y="2086"/>
                <a:chExt cx="48" cy="110"/>
              </a:xfrm>
            </p:grpSpPr>
            <p:sp>
              <p:nvSpPr>
                <p:cNvPr id="287" name="Line 118"/>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8" name="Oval 119"/>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81" name="Group 120"/>
              <p:cNvGrpSpPr>
                <a:grpSpLocks/>
              </p:cNvGrpSpPr>
              <p:nvPr/>
            </p:nvGrpSpPr>
            <p:grpSpPr bwMode="auto">
              <a:xfrm rot="889733">
                <a:off x="786" y="2216"/>
                <a:ext cx="48" cy="110"/>
                <a:chOff x="772" y="2086"/>
                <a:chExt cx="48" cy="110"/>
              </a:xfrm>
            </p:grpSpPr>
            <p:sp>
              <p:nvSpPr>
                <p:cNvPr id="285" name="Line 121"/>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6" name="Oval 122"/>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82" name="Group 123"/>
              <p:cNvGrpSpPr>
                <a:grpSpLocks/>
              </p:cNvGrpSpPr>
              <p:nvPr/>
            </p:nvGrpSpPr>
            <p:grpSpPr bwMode="auto">
              <a:xfrm rot="-7907525">
                <a:off x="614" y="2488"/>
                <a:ext cx="48" cy="110"/>
                <a:chOff x="772" y="2086"/>
                <a:chExt cx="48" cy="110"/>
              </a:xfrm>
            </p:grpSpPr>
            <p:sp>
              <p:nvSpPr>
                <p:cNvPr id="283" name="Line 124"/>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4" name="Oval 125"/>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375" name="右矢印 374"/>
            <p:cNvSpPr/>
            <p:nvPr/>
          </p:nvSpPr>
          <p:spPr>
            <a:xfrm rot="1763235">
              <a:off x="1996858" y="4271185"/>
              <a:ext cx="332551" cy="294164"/>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80" name="Text Box 169"/>
            <p:cNvSpPr txBox="1">
              <a:spLocks noChangeArrowheads="1"/>
            </p:cNvSpPr>
            <p:nvPr/>
          </p:nvSpPr>
          <p:spPr bwMode="auto">
            <a:xfrm>
              <a:off x="1144610" y="4596070"/>
              <a:ext cx="1080745" cy="523220"/>
            </a:xfrm>
            <a:prstGeom prst="rect">
              <a:avLst/>
            </a:prstGeom>
            <a:solidFill>
              <a:schemeClr val="bg1"/>
            </a:solidFill>
            <a:ln>
              <a:solidFill>
                <a:schemeClr val="tx1"/>
              </a:solidFill>
            </a:ln>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Endosomal</a:t>
              </a:r>
            </a:p>
            <a:p>
              <a:pPr eaLnBrk="1" hangingPunct="1"/>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escape</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383" name="右矢印 382"/>
          <p:cNvSpPr/>
          <p:nvPr/>
        </p:nvSpPr>
        <p:spPr>
          <a:xfrm rot="1094523">
            <a:off x="5008202" y="2236562"/>
            <a:ext cx="287730" cy="262818"/>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396" name="Group 298"/>
          <p:cNvGrpSpPr>
            <a:grpSpLocks/>
          </p:cNvGrpSpPr>
          <p:nvPr/>
        </p:nvGrpSpPr>
        <p:grpSpPr bwMode="auto">
          <a:xfrm>
            <a:off x="3270279" y="1764062"/>
            <a:ext cx="480262" cy="357605"/>
            <a:chOff x="3845" y="3067"/>
            <a:chExt cx="586" cy="326"/>
          </a:xfrm>
        </p:grpSpPr>
        <p:sp>
          <p:nvSpPr>
            <p:cNvPr id="397" name="Freeform 299"/>
            <p:cNvSpPr>
              <a:spLocks/>
            </p:cNvSpPr>
            <p:nvPr/>
          </p:nvSpPr>
          <p:spPr bwMode="auto">
            <a:xfrm>
              <a:off x="3857" y="3086"/>
              <a:ext cx="565" cy="307"/>
            </a:xfrm>
            <a:custGeom>
              <a:avLst/>
              <a:gdLst>
                <a:gd name="T0" fmla="*/ 36 w 565"/>
                <a:gd name="T1" fmla="*/ 127 h 307"/>
                <a:gd name="T2" fmla="*/ 15 w 565"/>
                <a:gd name="T3" fmla="*/ 138 h 307"/>
                <a:gd name="T4" fmla="*/ 3 w 565"/>
                <a:gd name="T5" fmla="*/ 60 h 307"/>
                <a:gd name="T6" fmla="*/ 12 w 565"/>
                <a:gd name="T7" fmla="*/ 39 h 307"/>
                <a:gd name="T8" fmla="*/ 74 w 565"/>
                <a:gd name="T9" fmla="*/ 14 h 307"/>
                <a:gd name="T10" fmla="*/ 138 w 565"/>
                <a:gd name="T11" fmla="*/ 3 h 307"/>
                <a:gd name="T12" fmla="*/ 176 w 565"/>
                <a:gd name="T13" fmla="*/ 9 h 307"/>
                <a:gd name="T14" fmla="*/ 174 w 565"/>
                <a:gd name="T15" fmla="*/ 56 h 307"/>
                <a:gd name="T16" fmla="*/ 167 w 565"/>
                <a:gd name="T17" fmla="*/ 92 h 307"/>
                <a:gd name="T18" fmla="*/ 186 w 565"/>
                <a:gd name="T19" fmla="*/ 114 h 307"/>
                <a:gd name="T20" fmla="*/ 260 w 565"/>
                <a:gd name="T21" fmla="*/ 125 h 307"/>
                <a:gd name="T22" fmla="*/ 431 w 565"/>
                <a:gd name="T23" fmla="*/ 116 h 307"/>
                <a:gd name="T24" fmla="*/ 533 w 565"/>
                <a:gd name="T25" fmla="*/ 119 h 307"/>
                <a:gd name="T26" fmla="*/ 563 w 565"/>
                <a:gd name="T27" fmla="*/ 141 h 307"/>
                <a:gd name="T28" fmla="*/ 548 w 565"/>
                <a:gd name="T29" fmla="*/ 203 h 307"/>
                <a:gd name="T30" fmla="*/ 491 w 565"/>
                <a:gd name="T31" fmla="*/ 270 h 307"/>
                <a:gd name="T32" fmla="*/ 372 w 565"/>
                <a:gd name="T33" fmla="*/ 300 h 307"/>
                <a:gd name="T34" fmla="*/ 225 w 565"/>
                <a:gd name="T35" fmla="*/ 296 h 307"/>
                <a:gd name="T36" fmla="*/ 57 w 565"/>
                <a:gd name="T37" fmla="*/ 234 h 307"/>
                <a:gd name="T38" fmla="*/ 3 w 565"/>
                <a:gd name="T39" fmla="*/ 69 h 3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5"/>
                <a:gd name="T61" fmla="*/ 0 h 307"/>
                <a:gd name="T62" fmla="*/ 565 w 565"/>
                <a:gd name="T63" fmla="*/ 307 h 30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5" h="307">
                  <a:moveTo>
                    <a:pt x="36" y="127"/>
                  </a:moveTo>
                  <a:lnTo>
                    <a:pt x="15" y="138"/>
                  </a:lnTo>
                  <a:cubicBezTo>
                    <a:pt x="10" y="127"/>
                    <a:pt x="3" y="76"/>
                    <a:pt x="3" y="60"/>
                  </a:cubicBezTo>
                  <a:cubicBezTo>
                    <a:pt x="3" y="44"/>
                    <a:pt x="0" y="47"/>
                    <a:pt x="12" y="39"/>
                  </a:cubicBezTo>
                  <a:cubicBezTo>
                    <a:pt x="24" y="31"/>
                    <a:pt x="53" y="20"/>
                    <a:pt x="74" y="14"/>
                  </a:cubicBezTo>
                  <a:cubicBezTo>
                    <a:pt x="95" y="8"/>
                    <a:pt x="121" y="4"/>
                    <a:pt x="138" y="3"/>
                  </a:cubicBezTo>
                  <a:cubicBezTo>
                    <a:pt x="155" y="2"/>
                    <a:pt x="170" y="0"/>
                    <a:pt x="176" y="9"/>
                  </a:cubicBezTo>
                  <a:cubicBezTo>
                    <a:pt x="182" y="18"/>
                    <a:pt x="175" y="42"/>
                    <a:pt x="174" y="56"/>
                  </a:cubicBezTo>
                  <a:cubicBezTo>
                    <a:pt x="173" y="70"/>
                    <a:pt x="165" y="82"/>
                    <a:pt x="167" y="92"/>
                  </a:cubicBezTo>
                  <a:cubicBezTo>
                    <a:pt x="169" y="102"/>
                    <a:pt x="171" y="109"/>
                    <a:pt x="186" y="114"/>
                  </a:cubicBezTo>
                  <a:cubicBezTo>
                    <a:pt x="201" y="119"/>
                    <a:pt x="219" y="125"/>
                    <a:pt x="260" y="125"/>
                  </a:cubicBezTo>
                  <a:cubicBezTo>
                    <a:pt x="301" y="125"/>
                    <a:pt x="386" y="117"/>
                    <a:pt x="431" y="116"/>
                  </a:cubicBezTo>
                  <a:cubicBezTo>
                    <a:pt x="476" y="115"/>
                    <a:pt x="511" y="115"/>
                    <a:pt x="533" y="119"/>
                  </a:cubicBezTo>
                  <a:cubicBezTo>
                    <a:pt x="555" y="123"/>
                    <a:pt x="561" y="127"/>
                    <a:pt x="563" y="141"/>
                  </a:cubicBezTo>
                  <a:cubicBezTo>
                    <a:pt x="565" y="155"/>
                    <a:pt x="560" y="182"/>
                    <a:pt x="548" y="203"/>
                  </a:cubicBezTo>
                  <a:cubicBezTo>
                    <a:pt x="536" y="224"/>
                    <a:pt x="520" y="254"/>
                    <a:pt x="491" y="270"/>
                  </a:cubicBezTo>
                  <a:cubicBezTo>
                    <a:pt x="462" y="286"/>
                    <a:pt x="416" y="296"/>
                    <a:pt x="372" y="300"/>
                  </a:cubicBezTo>
                  <a:cubicBezTo>
                    <a:pt x="328" y="304"/>
                    <a:pt x="277" y="307"/>
                    <a:pt x="225" y="296"/>
                  </a:cubicBezTo>
                  <a:cubicBezTo>
                    <a:pt x="173" y="285"/>
                    <a:pt x="94" y="272"/>
                    <a:pt x="57" y="234"/>
                  </a:cubicBezTo>
                  <a:cubicBezTo>
                    <a:pt x="20" y="196"/>
                    <a:pt x="11" y="132"/>
                    <a:pt x="3" y="69"/>
                  </a:cubicBezTo>
                </a:path>
              </a:pathLst>
            </a:custGeom>
            <a:gradFill rotWithShape="1">
              <a:gsLst>
                <a:gs pos="0">
                  <a:srgbClr val="EAEAEA"/>
                </a:gs>
                <a:gs pos="100000">
                  <a:srgbClr val="969696"/>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98" name="Freeform 132"/>
            <p:cNvSpPr>
              <a:spLocks noChangeAspect="1"/>
            </p:cNvSpPr>
            <p:nvPr/>
          </p:nvSpPr>
          <p:spPr bwMode="auto">
            <a:xfrm>
              <a:off x="3845" y="3067"/>
              <a:ext cx="586" cy="269"/>
            </a:xfrm>
            <a:custGeom>
              <a:avLst/>
              <a:gdLst>
                <a:gd name="T0" fmla="*/ 1 w 901"/>
                <a:gd name="T1" fmla="*/ 1 h 416"/>
                <a:gd name="T2" fmla="*/ 1 w 901"/>
                <a:gd name="T3" fmla="*/ 1 h 416"/>
                <a:gd name="T4" fmla="*/ 1 w 901"/>
                <a:gd name="T5" fmla="*/ 1 h 416"/>
                <a:gd name="T6" fmla="*/ 1 w 901"/>
                <a:gd name="T7" fmla="*/ 1 h 416"/>
                <a:gd name="T8" fmla="*/ 1 w 901"/>
                <a:gd name="T9" fmla="*/ 1 h 416"/>
                <a:gd name="T10" fmla="*/ 1 w 901"/>
                <a:gd name="T11" fmla="*/ 1 h 416"/>
                <a:gd name="T12" fmla="*/ 1 w 901"/>
                <a:gd name="T13" fmla="*/ 1 h 416"/>
                <a:gd name="T14" fmla="*/ 1 w 901"/>
                <a:gd name="T15" fmla="*/ 1 h 416"/>
                <a:gd name="T16" fmla="*/ 1 w 901"/>
                <a:gd name="T17" fmla="*/ 1 h 416"/>
                <a:gd name="T18" fmla="*/ 1 w 901"/>
                <a:gd name="T19" fmla="*/ 1 h 416"/>
                <a:gd name="T20" fmla="*/ 1 w 901"/>
                <a:gd name="T21" fmla="*/ 1 h 4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1"/>
                <a:gd name="T34" fmla="*/ 0 h 416"/>
                <a:gd name="T35" fmla="*/ 901 w 901"/>
                <a:gd name="T36" fmla="*/ 416 h 4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1" h="416">
                  <a:moveTo>
                    <a:pt x="871" y="273"/>
                  </a:moveTo>
                  <a:cubicBezTo>
                    <a:pt x="841" y="311"/>
                    <a:pt x="727" y="402"/>
                    <a:pt x="598" y="409"/>
                  </a:cubicBezTo>
                  <a:cubicBezTo>
                    <a:pt x="469" y="416"/>
                    <a:pt x="197" y="371"/>
                    <a:pt x="99" y="318"/>
                  </a:cubicBezTo>
                  <a:cubicBezTo>
                    <a:pt x="1" y="265"/>
                    <a:pt x="0" y="143"/>
                    <a:pt x="9" y="91"/>
                  </a:cubicBezTo>
                  <a:cubicBezTo>
                    <a:pt x="18" y="39"/>
                    <a:pt x="106" y="10"/>
                    <a:pt x="153" y="5"/>
                  </a:cubicBezTo>
                  <a:cubicBezTo>
                    <a:pt x="200" y="0"/>
                    <a:pt x="280" y="42"/>
                    <a:pt x="293" y="59"/>
                  </a:cubicBezTo>
                  <a:cubicBezTo>
                    <a:pt x="306" y="76"/>
                    <a:pt x="238" y="91"/>
                    <a:pt x="233" y="108"/>
                  </a:cubicBezTo>
                  <a:cubicBezTo>
                    <a:pt x="228" y="125"/>
                    <a:pt x="214" y="144"/>
                    <a:pt x="260" y="161"/>
                  </a:cubicBezTo>
                  <a:cubicBezTo>
                    <a:pt x="306" y="178"/>
                    <a:pt x="421" y="207"/>
                    <a:pt x="508" y="210"/>
                  </a:cubicBezTo>
                  <a:cubicBezTo>
                    <a:pt x="595" y="213"/>
                    <a:pt x="720" y="172"/>
                    <a:pt x="780" y="182"/>
                  </a:cubicBezTo>
                  <a:cubicBezTo>
                    <a:pt x="840" y="192"/>
                    <a:pt x="901" y="235"/>
                    <a:pt x="871" y="273"/>
                  </a:cubicBezTo>
                  <a:close/>
                </a:path>
              </a:pathLst>
            </a:custGeom>
            <a:solidFill>
              <a:srgbClr val="969696"/>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99" name="Freeform 133"/>
            <p:cNvSpPr>
              <a:spLocks noChangeAspect="1"/>
            </p:cNvSpPr>
            <p:nvPr/>
          </p:nvSpPr>
          <p:spPr bwMode="auto">
            <a:xfrm>
              <a:off x="3878" y="3096"/>
              <a:ext cx="472" cy="216"/>
            </a:xfrm>
            <a:custGeom>
              <a:avLst/>
              <a:gdLst>
                <a:gd name="T0" fmla="*/ 0 w 1144"/>
                <a:gd name="T1" fmla="*/ 0 h 520"/>
                <a:gd name="T2" fmla="*/ 0 w 1144"/>
                <a:gd name="T3" fmla="*/ 0 h 520"/>
                <a:gd name="T4" fmla="*/ 0 w 1144"/>
                <a:gd name="T5" fmla="*/ 0 h 520"/>
                <a:gd name="T6" fmla="*/ 0 w 1144"/>
                <a:gd name="T7" fmla="*/ 0 h 520"/>
                <a:gd name="T8" fmla="*/ 0 w 1144"/>
                <a:gd name="T9" fmla="*/ 0 h 520"/>
                <a:gd name="T10" fmla="*/ 0 w 1144"/>
                <a:gd name="T11" fmla="*/ 0 h 520"/>
                <a:gd name="T12" fmla="*/ 0 w 1144"/>
                <a:gd name="T13" fmla="*/ 0 h 520"/>
                <a:gd name="T14" fmla="*/ 0 w 1144"/>
                <a:gd name="T15" fmla="*/ 0 h 520"/>
                <a:gd name="T16" fmla="*/ 0 w 1144"/>
                <a:gd name="T17" fmla="*/ 0 h 520"/>
                <a:gd name="T18" fmla="*/ 0 w 1144"/>
                <a:gd name="T19" fmla="*/ 0 h 520"/>
                <a:gd name="T20" fmla="*/ 0 w 1144"/>
                <a:gd name="T21" fmla="*/ 0 h 520"/>
                <a:gd name="T22" fmla="*/ 0 w 1144"/>
                <a:gd name="T23" fmla="*/ 0 h 520"/>
                <a:gd name="T24" fmla="*/ 0 w 1144"/>
                <a:gd name="T25" fmla="*/ 0 h 520"/>
                <a:gd name="T26" fmla="*/ 0 w 1144"/>
                <a:gd name="T27" fmla="*/ 0 h 520"/>
                <a:gd name="T28" fmla="*/ 0 w 1144"/>
                <a:gd name="T29" fmla="*/ 0 h 520"/>
                <a:gd name="T30" fmla="*/ 0 w 1144"/>
                <a:gd name="T31" fmla="*/ 0 h 520"/>
                <a:gd name="T32" fmla="*/ 0 w 1144"/>
                <a:gd name="T33" fmla="*/ 0 h 520"/>
                <a:gd name="T34" fmla="*/ 0 w 1144"/>
                <a:gd name="T35" fmla="*/ 0 h 520"/>
                <a:gd name="T36" fmla="*/ 0 w 1144"/>
                <a:gd name="T37" fmla="*/ 0 h 520"/>
                <a:gd name="T38" fmla="*/ 0 w 1144"/>
                <a:gd name="T39" fmla="*/ 0 h 520"/>
                <a:gd name="T40" fmla="*/ 0 w 1144"/>
                <a:gd name="T41" fmla="*/ 0 h 520"/>
                <a:gd name="T42" fmla="*/ 0 w 1144"/>
                <a:gd name="T43" fmla="*/ 0 h 520"/>
                <a:gd name="T44" fmla="*/ 0 w 1144"/>
                <a:gd name="T45" fmla="*/ 0 h 520"/>
                <a:gd name="T46" fmla="*/ 0 w 1144"/>
                <a:gd name="T47" fmla="*/ 0 h 520"/>
                <a:gd name="T48" fmla="*/ 0 w 1144"/>
                <a:gd name="T49" fmla="*/ 0 h 520"/>
                <a:gd name="T50" fmla="*/ 0 w 1144"/>
                <a:gd name="T51" fmla="*/ 0 h 520"/>
                <a:gd name="T52" fmla="*/ 0 w 1144"/>
                <a:gd name="T53" fmla="*/ 0 h 520"/>
                <a:gd name="T54" fmla="*/ 0 w 1144"/>
                <a:gd name="T55" fmla="*/ 0 h 520"/>
                <a:gd name="T56" fmla="*/ 0 w 1144"/>
                <a:gd name="T57" fmla="*/ 0 h 520"/>
                <a:gd name="T58" fmla="*/ 0 w 1144"/>
                <a:gd name="T59" fmla="*/ 0 h 520"/>
                <a:gd name="T60" fmla="*/ 0 w 1144"/>
                <a:gd name="T61" fmla="*/ 0 h 520"/>
                <a:gd name="T62" fmla="*/ 0 w 1144"/>
                <a:gd name="T63" fmla="*/ 0 h 520"/>
                <a:gd name="T64" fmla="*/ 0 w 1144"/>
                <a:gd name="T65" fmla="*/ 0 h 520"/>
                <a:gd name="T66" fmla="*/ 0 w 1144"/>
                <a:gd name="T67" fmla="*/ 0 h 520"/>
                <a:gd name="T68" fmla="*/ 0 w 1144"/>
                <a:gd name="T69" fmla="*/ 0 h 520"/>
                <a:gd name="T70" fmla="*/ 0 w 1144"/>
                <a:gd name="T71" fmla="*/ 0 h 520"/>
                <a:gd name="T72" fmla="*/ 0 w 1144"/>
                <a:gd name="T73" fmla="*/ 0 h 520"/>
                <a:gd name="T74" fmla="*/ 0 w 1144"/>
                <a:gd name="T75" fmla="*/ 0 h 520"/>
                <a:gd name="T76" fmla="*/ 0 w 1144"/>
                <a:gd name="T77" fmla="*/ 0 h 520"/>
                <a:gd name="T78" fmla="*/ 0 w 1144"/>
                <a:gd name="T79" fmla="*/ 0 h 520"/>
                <a:gd name="T80" fmla="*/ 0 w 1144"/>
                <a:gd name="T81" fmla="*/ 0 h 520"/>
                <a:gd name="T82" fmla="*/ 0 w 1144"/>
                <a:gd name="T83" fmla="*/ 0 h 520"/>
                <a:gd name="T84" fmla="*/ 0 w 1144"/>
                <a:gd name="T85" fmla="*/ 0 h 520"/>
                <a:gd name="T86" fmla="*/ 0 w 1144"/>
                <a:gd name="T87" fmla="*/ 0 h 520"/>
                <a:gd name="T88" fmla="*/ 0 w 1144"/>
                <a:gd name="T89" fmla="*/ 0 h 520"/>
                <a:gd name="T90" fmla="*/ 0 w 1144"/>
                <a:gd name="T91" fmla="*/ 0 h 520"/>
                <a:gd name="T92" fmla="*/ 0 w 1144"/>
                <a:gd name="T93" fmla="*/ 0 h 520"/>
                <a:gd name="T94" fmla="*/ 0 w 1144"/>
                <a:gd name="T95" fmla="*/ 0 h 5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44"/>
                <a:gd name="T145" fmla="*/ 0 h 520"/>
                <a:gd name="T146" fmla="*/ 1144 w 1144"/>
                <a:gd name="T147" fmla="*/ 520 h 5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44" h="520">
                  <a:moveTo>
                    <a:pt x="48" y="52"/>
                  </a:moveTo>
                  <a:cubicBezTo>
                    <a:pt x="83" y="28"/>
                    <a:pt x="187" y="4"/>
                    <a:pt x="216" y="2"/>
                  </a:cubicBezTo>
                  <a:cubicBezTo>
                    <a:pt x="245" y="0"/>
                    <a:pt x="231" y="26"/>
                    <a:pt x="220" y="41"/>
                  </a:cubicBezTo>
                  <a:cubicBezTo>
                    <a:pt x="209" y="56"/>
                    <a:pt x="167" y="74"/>
                    <a:pt x="150" y="95"/>
                  </a:cubicBezTo>
                  <a:cubicBezTo>
                    <a:pt x="133" y="116"/>
                    <a:pt x="113" y="148"/>
                    <a:pt x="118" y="165"/>
                  </a:cubicBezTo>
                  <a:cubicBezTo>
                    <a:pt x="123" y="182"/>
                    <a:pt x="161" y="196"/>
                    <a:pt x="182" y="197"/>
                  </a:cubicBezTo>
                  <a:cubicBezTo>
                    <a:pt x="203" y="198"/>
                    <a:pt x="233" y="167"/>
                    <a:pt x="247" y="170"/>
                  </a:cubicBezTo>
                  <a:cubicBezTo>
                    <a:pt x="261" y="173"/>
                    <a:pt x="279" y="187"/>
                    <a:pt x="269" y="214"/>
                  </a:cubicBezTo>
                  <a:cubicBezTo>
                    <a:pt x="259" y="241"/>
                    <a:pt x="189" y="308"/>
                    <a:pt x="188" y="332"/>
                  </a:cubicBezTo>
                  <a:cubicBezTo>
                    <a:pt x="187" y="356"/>
                    <a:pt x="235" y="370"/>
                    <a:pt x="263" y="359"/>
                  </a:cubicBezTo>
                  <a:cubicBezTo>
                    <a:pt x="291" y="348"/>
                    <a:pt x="304" y="279"/>
                    <a:pt x="355" y="267"/>
                  </a:cubicBezTo>
                  <a:cubicBezTo>
                    <a:pt x="406" y="255"/>
                    <a:pt x="544" y="265"/>
                    <a:pt x="569" y="284"/>
                  </a:cubicBezTo>
                  <a:cubicBezTo>
                    <a:pt x="594" y="303"/>
                    <a:pt x="509" y="359"/>
                    <a:pt x="505" y="380"/>
                  </a:cubicBezTo>
                  <a:cubicBezTo>
                    <a:pt x="501" y="401"/>
                    <a:pt x="511" y="425"/>
                    <a:pt x="543" y="413"/>
                  </a:cubicBezTo>
                  <a:cubicBezTo>
                    <a:pt x="575" y="401"/>
                    <a:pt x="660" y="320"/>
                    <a:pt x="699" y="305"/>
                  </a:cubicBezTo>
                  <a:cubicBezTo>
                    <a:pt x="738" y="290"/>
                    <a:pt x="775" y="302"/>
                    <a:pt x="780" y="321"/>
                  </a:cubicBezTo>
                  <a:cubicBezTo>
                    <a:pt x="785" y="340"/>
                    <a:pt x="733" y="396"/>
                    <a:pt x="731" y="418"/>
                  </a:cubicBezTo>
                  <a:cubicBezTo>
                    <a:pt x="729" y="440"/>
                    <a:pt x="749" y="466"/>
                    <a:pt x="769" y="456"/>
                  </a:cubicBezTo>
                  <a:cubicBezTo>
                    <a:pt x="789" y="446"/>
                    <a:pt x="815" y="385"/>
                    <a:pt x="852" y="356"/>
                  </a:cubicBezTo>
                  <a:cubicBezTo>
                    <a:pt x="889" y="327"/>
                    <a:pt x="947" y="297"/>
                    <a:pt x="993" y="284"/>
                  </a:cubicBezTo>
                  <a:cubicBezTo>
                    <a:pt x="1040" y="272"/>
                    <a:pt x="1137" y="266"/>
                    <a:pt x="1135" y="284"/>
                  </a:cubicBezTo>
                  <a:cubicBezTo>
                    <a:pt x="1133" y="302"/>
                    <a:pt x="1003" y="367"/>
                    <a:pt x="979" y="391"/>
                  </a:cubicBezTo>
                  <a:cubicBezTo>
                    <a:pt x="955" y="415"/>
                    <a:pt x="967" y="432"/>
                    <a:pt x="993" y="426"/>
                  </a:cubicBezTo>
                  <a:cubicBezTo>
                    <a:pt x="1019" y="420"/>
                    <a:pt x="1126" y="348"/>
                    <a:pt x="1135" y="356"/>
                  </a:cubicBezTo>
                  <a:cubicBezTo>
                    <a:pt x="1144" y="364"/>
                    <a:pt x="1079" y="465"/>
                    <a:pt x="1044" y="472"/>
                  </a:cubicBezTo>
                  <a:cubicBezTo>
                    <a:pt x="1009" y="479"/>
                    <a:pt x="953" y="410"/>
                    <a:pt x="925" y="397"/>
                  </a:cubicBezTo>
                  <a:cubicBezTo>
                    <a:pt x="897" y="384"/>
                    <a:pt x="881" y="379"/>
                    <a:pt x="877" y="391"/>
                  </a:cubicBezTo>
                  <a:cubicBezTo>
                    <a:pt x="873" y="403"/>
                    <a:pt x="902" y="454"/>
                    <a:pt x="898" y="472"/>
                  </a:cubicBezTo>
                  <a:cubicBezTo>
                    <a:pt x="894" y="490"/>
                    <a:pt x="883" y="494"/>
                    <a:pt x="852" y="498"/>
                  </a:cubicBezTo>
                  <a:cubicBezTo>
                    <a:pt x="821" y="502"/>
                    <a:pt x="740" y="520"/>
                    <a:pt x="711" y="498"/>
                  </a:cubicBezTo>
                  <a:cubicBezTo>
                    <a:pt x="682" y="476"/>
                    <a:pt x="691" y="385"/>
                    <a:pt x="678" y="364"/>
                  </a:cubicBezTo>
                  <a:cubicBezTo>
                    <a:pt x="665" y="343"/>
                    <a:pt x="641" y="362"/>
                    <a:pt x="635" y="375"/>
                  </a:cubicBezTo>
                  <a:cubicBezTo>
                    <a:pt x="629" y="388"/>
                    <a:pt x="644" y="420"/>
                    <a:pt x="640" y="440"/>
                  </a:cubicBezTo>
                  <a:cubicBezTo>
                    <a:pt x="636" y="460"/>
                    <a:pt x="631" y="486"/>
                    <a:pt x="613" y="493"/>
                  </a:cubicBezTo>
                  <a:cubicBezTo>
                    <a:pt x="595" y="500"/>
                    <a:pt x="559" y="493"/>
                    <a:pt x="532" y="483"/>
                  </a:cubicBezTo>
                  <a:cubicBezTo>
                    <a:pt x="505" y="473"/>
                    <a:pt x="461" y="461"/>
                    <a:pt x="452" y="434"/>
                  </a:cubicBezTo>
                  <a:cubicBezTo>
                    <a:pt x="443" y="407"/>
                    <a:pt x="484" y="340"/>
                    <a:pt x="478" y="321"/>
                  </a:cubicBezTo>
                  <a:cubicBezTo>
                    <a:pt x="472" y="302"/>
                    <a:pt x="434" y="300"/>
                    <a:pt x="414" y="321"/>
                  </a:cubicBezTo>
                  <a:cubicBezTo>
                    <a:pt x="394" y="342"/>
                    <a:pt x="390" y="428"/>
                    <a:pt x="360" y="445"/>
                  </a:cubicBezTo>
                  <a:cubicBezTo>
                    <a:pt x="330" y="462"/>
                    <a:pt x="272" y="438"/>
                    <a:pt x="231" y="423"/>
                  </a:cubicBezTo>
                  <a:cubicBezTo>
                    <a:pt x="190" y="408"/>
                    <a:pt x="122" y="377"/>
                    <a:pt x="112" y="354"/>
                  </a:cubicBezTo>
                  <a:cubicBezTo>
                    <a:pt x="102" y="331"/>
                    <a:pt x="164" y="302"/>
                    <a:pt x="172" y="284"/>
                  </a:cubicBezTo>
                  <a:cubicBezTo>
                    <a:pt x="180" y="266"/>
                    <a:pt x="183" y="247"/>
                    <a:pt x="161" y="246"/>
                  </a:cubicBezTo>
                  <a:cubicBezTo>
                    <a:pt x="139" y="245"/>
                    <a:pt x="60" y="283"/>
                    <a:pt x="37" y="278"/>
                  </a:cubicBezTo>
                  <a:cubicBezTo>
                    <a:pt x="14" y="273"/>
                    <a:pt x="15" y="241"/>
                    <a:pt x="21" y="219"/>
                  </a:cubicBezTo>
                  <a:cubicBezTo>
                    <a:pt x="27" y="197"/>
                    <a:pt x="77" y="156"/>
                    <a:pt x="74" y="144"/>
                  </a:cubicBezTo>
                  <a:cubicBezTo>
                    <a:pt x="71" y="132"/>
                    <a:pt x="8" y="159"/>
                    <a:pt x="4" y="144"/>
                  </a:cubicBezTo>
                  <a:cubicBezTo>
                    <a:pt x="0" y="129"/>
                    <a:pt x="13" y="76"/>
                    <a:pt x="48" y="52"/>
                  </a:cubicBezTo>
                  <a:close/>
                </a:path>
              </a:pathLst>
            </a:custGeom>
            <a:solidFill>
              <a:schemeClr val="bg1"/>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00" name="Group 298"/>
          <p:cNvGrpSpPr>
            <a:grpSpLocks/>
          </p:cNvGrpSpPr>
          <p:nvPr/>
        </p:nvGrpSpPr>
        <p:grpSpPr bwMode="auto">
          <a:xfrm>
            <a:off x="1895570" y="2370106"/>
            <a:ext cx="480262" cy="357605"/>
            <a:chOff x="3845" y="3067"/>
            <a:chExt cx="586" cy="326"/>
          </a:xfrm>
        </p:grpSpPr>
        <p:sp>
          <p:nvSpPr>
            <p:cNvPr id="401" name="Freeform 299"/>
            <p:cNvSpPr>
              <a:spLocks/>
            </p:cNvSpPr>
            <p:nvPr/>
          </p:nvSpPr>
          <p:spPr bwMode="auto">
            <a:xfrm>
              <a:off x="3857" y="3086"/>
              <a:ext cx="565" cy="307"/>
            </a:xfrm>
            <a:custGeom>
              <a:avLst/>
              <a:gdLst>
                <a:gd name="T0" fmla="*/ 36 w 565"/>
                <a:gd name="T1" fmla="*/ 127 h 307"/>
                <a:gd name="T2" fmla="*/ 15 w 565"/>
                <a:gd name="T3" fmla="*/ 138 h 307"/>
                <a:gd name="T4" fmla="*/ 3 w 565"/>
                <a:gd name="T5" fmla="*/ 60 h 307"/>
                <a:gd name="T6" fmla="*/ 12 w 565"/>
                <a:gd name="T7" fmla="*/ 39 h 307"/>
                <a:gd name="T8" fmla="*/ 74 w 565"/>
                <a:gd name="T9" fmla="*/ 14 h 307"/>
                <a:gd name="T10" fmla="*/ 138 w 565"/>
                <a:gd name="T11" fmla="*/ 3 h 307"/>
                <a:gd name="T12" fmla="*/ 176 w 565"/>
                <a:gd name="T13" fmla="*/ 9 h 307"/>
                <a:gd name="T14" fmla="*/ 174 w 565"/>
                <a:gd name="T15" fmla="*/ 56 h 307"/>
                <a:gd name="T16" fmla="*/ 167 w 565"/>
                <a:gd name="T17" fmla="*/ 92 h 307"/>
                <a:gd name="T18" fmla="*/ 186 w 565"/>
                <a:gd name="T19" fmla="*/ 114 h 307"/>
                <a:gd name="T20" fmla="*/ 260 w 565"/>
                <a:gd name="T21" fmla="*/ 125 h 307"/>
                <a:gd name="T22" fmla="*/ 431 w 565"/>
                <a:gd name="T23" fmla="*/ 116 h 307"/>
                <a:gd name="T24" fmla="*/ 533 w 565"/>
                <a:gd name="T25" fmla="*/ 119 h 307"/>
                <a:gd name="T26" fmla="*/ 563 w 565"/>
                <a:gd name="T27" fmla="*/ 141 h 307"/>
                <a:gd name="T28" fmla="*/ 548 w 565"/>
                <a:gd name="T29" fmla="*/ 203 h 307"/>
                <a:gd name="T30" fmla="*/ 491 w 565"/>
                <a:gd name="T31" fmla="*/ 270 h 307"/>
                <a:gd name="T32" fmla="*/ 372 w 565"/>
                <a:gd name="T33" fmla="*/ 300 h 307"/>
                <a:gd name="T34" fmla="*/ 225 w 565"/>
                <a:gd name="T35" fmla="*/ 296 h 307"/>
                <a:gd name="T36" fmla="*/ 57 w 565"/>
                <a:gd name="T37" fmla="*/ 234 h 307"/>
                <a:gd name="T38" fmla="*/ 3 w 565"/>
                <a:gd name="T39" fmla="*/ 69 h 3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5"/>
                <a:gd name="T61" fmla="*/ 0 h 307"/>
                <a:gd name="T62" fmla="*/ 565 w 565"/>
                <a:gd name="T63" fmla="*/ 307 h 30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5" h="307">
                  <a:moveTo>
                    <a:pt x="36" y="127"/>
                  </a:moveTo>
                  <a:lnTo>
                    <a:pt x="15" y="138"/>
                  </a:lnTo>
                  <a:cubicBezTo>
                    <a:pt x="10" y="127"/>
                    <a:pt x="3" y="76"/>
                    <a:pt x="3" y="60"/>
                  </a:cubicBezTo>
                  <a:cubicBezTo>
                    <a:pt x="3" y="44"/>
                    <a:pt x="0" y="47"/>
                    <a:pt x="12" y="39"/>
                  </a:cubicBezTo>
                  <a:cubicBezTo>
                    <a:pt x="24" y="31"/>
                    <a:pt x="53" y="20"/>
                    <a:pt x="74" y="14"/>
                  </a:cubicBezTo>
                  <a:cubicBezTo>
                    <a:pt x="95" y="8"/>
                    <a:pt x="121" y="4"/>
                    <a:pt x="138" y="3"/>
                  </a:cubicBezTo>
                  <a:cubicBezTo>
                    <a:pt x="155" y="2"/>
                    <a:pt x="170" y="0"/>
                    <a:pt x="176" y="9"/>
                  </a:cubicBezTo>
                  <a:cubicBezTo>
                    <a:pt x="182" y="18"/>
                    <a:pt x="175" y="42"/>
                    <a:pt x="174" y="56"/>
                  </a:cubicBezTo>
                  <a:cubicBezTo>
                    <a:pt x="173" y="70"/>
                    <a:pt x="165" y="82"/>
                    <a:pt x="167" y="92"/>
                  </a:cubicBezTo>
                  <a:cubicBezTo>
                    <a:pt x="169" y="102"/>
                    <a:pt x="171" y="109"/>
                    <a:pt x="186" y="114"/>
                  </a:cubicBezTo>
                  <a:cubicBezTo>
                    <a:pt x="201" y="119"/>
                    <a:pt x="219" y="125"/>
                    <a:pt x="260" y="125"/>
                  </a:cubicBezTo>
                  <a:cubicBezTo>
                    <a:pt x="301" y="125"/>
                    <a:pt x="386" y="117"/>
                    <a:pt x="431" y="116"/>
                  </a:cubicBezTo>
                  <a:cubicBezTo>
                    <a:pt x="476" y="115"/>
                    <a:pt x="511" y="115"/>
                    <a:pt x="533" y="119"/>
                  </a:cubicBezTo>
                  <a:cubicBezTo>
                    <a:pt x="555" y="123"/>
                    <a:pt x="561" y="127"/>
                    <a:pt x="563" y="141"/>
                  </a:cubicBezTo>
                  <a:cubicBezTo>
                    <a:pt x="565" y="155"/>
                    <a:pt x="560" y="182"/>
                    <a:pt x="548" y="203"/>
                  </a:cubicBezTo>
                  <a:cubicBezTo>
                    <a:pt x="536" y="224"/>
                    <a:pt x="520" y="254"/>
                    <a:pt x="491" y="270"/>
                  </a:cubicBezTo>
                  <a:cubicBezTo>
                    <a:pt x="462" y="286"/>
                    <a:pt x="416" y="296"/>
                    <a:pt x="372" y="300"/>
                  </a:cubicBezTo>
                  <a:cubicBezTo>
                    <a:pt x="328" y="304"/>
                    <a:pt x="277" y="307"/>
                    <a:pt x="225" y="296"/>
                  </a:cubicBezTo>
                  <a:cubicBezTo>
                    <a:pt x="173" y="285"/>
                    <a:pt x="94" y="272"/>
                    <a:pt x="57" y="234"/>
                  </a:cubicBezTo>
                  <a:cubicBezTo>
                    <a:pt x="20" y="196"/>
                    <a:pt x="11" y="132"/>
                    <a:pt x="3" y="69"/>
                  </a:cubicBezTo>
                </a:path>
              </a:pathLst>
            </a:custGeom>
            <a:gradFill rotWithShape="1">
              <a:gsLst>
                <a:gs pos="0">
                  <a:srgbClr val="EAEAEA"/>
                </a:gs>
                <a:gs pos="100000">
                  <a:srgbClr val="969696"/>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02" name="Freeform 132"/>
            <p:cNvSpPr>
              <a:spLocks noChangeAspect="1"/>
            </p:cNvSpPr>
            <p:nvPr/>
          </p:nvSpPr>
          <p:spPr bwMode="auto">
            <a:xfrm>
              <a:off x="3845" y="3067"/>
              <a:ext cx="586" cy="269"/>
            </a:xfrm>
            <a:custGeom>
              <a:avLst/>
              <a:gdLst>
                <a:gd name="T0" fmla="*/ 1 w 901"/>
                <a:gd name="T1" fmla="*/ 1 h 416"/>
                <a:gd name="T2" fmla="*/ 1 w 901"/>
                <a:gd name="T3" fmla="*/ 1 h 416"/>
                <a:gd name="T4" fmla="*/ 1 w 901"/>
                <a:gd name="T5" fmla="*/ 1 h 416"/>
                <a:gd name="T6" fmla="*/ 1 w 901"/>
                <a:gd name="T7" fmla="*/ 1 h 416"/>
                <a:gd name="T8" fmla="*/ 1 w 901"/>
                <a:gd name="T9" fmla="*/ 1 h 416"/>
                <a:gd name="T10" fmla="*/ 1 w 901"/>
                <a:gd name="T11" fmla="*/ 1 h 416"/>
                <a:gd name="T12" fmla="*/ 1 w 901"/>
                <a:gd name="T13" fmla="*/ 1 h 416"/>
                <a:gd name="T14" fmla="*/ 1 w 901"/>
                <a:gd name="T15" fmla="*/ 1 h 416"/>
                <a:gd name="T16" fmla="*/ 1 w 901"/>
                <a:gd name="T17" fmla="*/ 1 h 416"/>
                <a:gd name="T18" fmla="*/ 1 w 901"/>
                <a:gd name="T19" fmla="*/ 1 h 416"/>
                <a:gd name="T20" fmla="*/ 1 w 901"/>
                <a:gd name="T21" fmla="*/ 1 h 4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1"/>
                <a:gd name="T34" fmla="*/ 0 h 416"/>
                <a:gd name="T35" fmla="*/ 901 w 901"/>
                <a:gd name="T36" fmla="*/ 416 h 4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1" h="416">
                  <a:moveTo>
                    <a:pt x="871" y="273"/>
                  </a:moveTo>
                  <a:cubicBezTo>
                    <a:pt x="841" y="311"/>
                    <a:pt x="727" y="402"/>
                    <a:pt x="598" y="409"/>
                  </a:cubicBezTo>
                  <a:cubicBezTo>
                    <a:pt x="469" y="416"/>
                    <a:pt x="197" y="371"/>
                    <a:pt x="99" y="318"/>
                  </a:cubicBezTo>
                  <a:cubicBezTo>
                    <a:pt x="1" y="265"/>
                    <a:pt x="0" y="143"/>
                    <a:pt x="9" y="91"/>
                  </a:cubicBezTo>
                  <a:cubicBezTo>
                    <a:pt x="18" y="39"/>
                    <a:pt x="106" y="10"/>
                    <a:pt x="153" y="5"/>
                  </a:cubicBezTo>
                  <a:cubicBezTo>
                    <a:pt x="200" y="0"/>
                    <a:pt x="280" y="42"/>
                    <a:pt x="293" y="59"/>
                  </a:cubicBezTo>
                  <a:cubicBezTo>
                    <a:pt x="306" y="76"/>
                    <a:pt x="238" y="91"/>
                    <a:pt x="233" y="108"/>
                  </a:cubicBezTo>
                  <a:cubicBezTo>
                    <a:pt x="228" y="125"/>
                    <a:pt x="214" y="144"/>
                    <a:pt x="260" y="161"/>
                  </a:cubicBezTo>
                  <a:cubicBezTo>
                    <a:pt x="306" y="178"/>
                    <a:pt x="421" y="207"/>
                    <a:pt x="508" y="210"/>
                  </a:cubicBezTo>
                  <a:cubicBezTo>
                    <a:pt x="595" y="213"/>
                    <a:pt x="720" y="172"/>
                    <a:pt x="780" y="182"/>
                  </a:cubicBezTo>
                  <a:cubicBezTo>
                    <a:pt x="840" y="192"/>
                    <a:pt x="901" y="235"/>
                    <a:pt x="871" y="273"/>
                  </a:cubicBezTo>
                  <a:close/>
                </a:path>
              </a:pathLst>
            </a:custGeom>
            <a:solidFill>
              <a:srgbClr val="969696"/>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03" name="Freeform 133"/>
            <p:cNvSpPr>
              <a:spLocks noChangeAspect="1"/>
            </p:cNvSpPr>
            <p:nvPr/>
          </p:nvSpPr>
          <p:spPr bwMode="auto">
            <a:xfrm>
              <a:off x="3878" y="3096"/>
              <a:ext cx="472" cy="216"/>
            </a:xfrm>
            <a:custGeom>
              <a:avLst/>
              <a:gdLst>
                <a:gd name="T0" fmla="*/ 0 w 1144"/>
                <a:gd name="T1" fmla="*/ 0 h 520"/>
                <a:gd name="T2" fmla="*/ 0 w 1144"/>
                <a:gd name="T3" fmla="*/ 0 h 520"/>
                <a:gd name="T4" fmla="*/ 0 w 1144"/>
                <a:gd name="T5" fmla="*/ 0 h 520"/>
                <a:gd name="T6" fmla="*/ 0 w 1144"/>
                <a:gd name="T7" fmla="*/ 0 h 520"/>
                <a:gd name="T8" fmla="*/ 0 w 1144"/>
                <a:gd name="T9" fmla="*/ 0 h 520"/>
                <a:gd name="T10" fmla="*/ 0 w 1144"/>
                <a:gd name="T11" fmla="*/ 0 h 520"/>
                <a:gd name="T12" fmla="*/ 0 w 1144"/>
                <a:gd name="T13" fmla="*/ 0 h 520"/>
                <a:gd name="T14" fmla="*/ 0 w 1144"/>
                <a:gd name="T15" fmla="*/ 0 h 520"/>
                <a:gd name="T16" fmla="*/ 0 w 1144"/>
                <a:gd name="T17" fmla="*/ 0 h 520"/>
                <a:gd name="T18" fmla="*/ 0 w 1144"/>
                <a:gd name="T19" fmla="*/ 0 h 520"/>
                <a:gd name="T20" fmla="*/ 0 w 1144"/>
                <a:gd name="T21" fmla="*/ 0 h 520"/>
                <a:gd name="T22" fmla="*/ 0 w 1144"/>
                <a:gd name="T23" fmla="*/ 0 h 520"/>
                <a:gd name="T24" fmla="*/ 0 w 1144"/>
                <a:gd name="T25" fmla="*/ 0 h 520"/>
                <a:gd name="T26" fmla="*/ 0 w 1144"/>
                <a:gd name="T27" fmla="*/ 0 h 520"/>
                <a:gd name="T28" fmla="*/ 0 w 1144"/>
                <a:gd name="T29" fmla="*/ 0 h 520"/>
                <a:gd name="T30" fmla="*/ 0 w 1144"/>
                <a:gd name="T31" fmla="*/ 0 h 520"/>
                <a:gd name="T32" fmla="*/ 0 w 1144"/>
                <a:gd name="T33" fmla="*/ 0 h 520"/>
                <a:gd name="T34" fmla="*/ 0 w 1144"/>
                <a:gd name="T35" fmla="*/ 0 h 520"/>
                <a:gd name="T36" fmla="*/ 0 w 1144"/>
                <a:gd name="T37" fmla="*/ 0 h 520"/>
                <a:gd name="T38" fmla="*/ 0 w 1144"/>
                <a:gd name="T39" fmla="*/ 0 h 520"/>
                <a:gd name="T40" fmla="*/ 0 w 1144"/>
                <a:gd name="T41" fmla="*/ 0 h 520"/>
                <a:gd name="T42" fmla="*/ 0 w 1144"/>
                <a:gd name="T43" fmla="*/ 0 h 520"/>
                <a:gd name="T44" fmla="*/ 0 w 1144"/>
                <a:gd name="T45" fmla="*/ 0 h 520"/>
                <a:gd name="T46" fmla="*/ 0 w 1144"/>
                <a:gd name="T47" fmla="*/ 0 h 520"/>
                <a:gd name="T48" fmla="*/ 0 w 1144"/>
                <a:gd name="T49" fmla="*/ 0 h 520"/>
                <a:gd name="T50" fmla="*/ 0 w 1144"/>
                <a:gd name="T51" fmla="*/ 0 h 520"/>
                <a:gd name="T52" fmla="*/ 0 w 1144"/>
                <a:gd name="T53" fmla="*/ 0 h 520"/>
                <a:gd name="T54" fmla="*/ 0 w 1144"/>
                <a:gd name="T55" fmla="*/ 0 h 520"/>
                <a:gd name="T56" fmla="*/ 0 w 1144"/>
                <a:gd name="T57" fmla="*/ 0 h 520"/>
                <a:gd name="T58" fmla="*/ 0 w 1144"/>
                <a:gd name="T59" fmla="*/ 0 h 520"/>
                <a:gd name="T60" fmla="*/ 0 w 1144"/>
                <a:gd name="T61" fmla="*/ 0 h 520"/>
                <a:gd name="T62" fmla="*/ 0 w 1144"/>
                <a:gd name="T63" fmla="*/ 0 h 520"/>
                <a:gd name="T64" fmla="*/ 0 w 1144"/>
                <a:gd name="T65" fmla="*/ 0 h 520"/>
                <a:gd name="T66" fmla="*/ 0 w 1144"/>
                <a:gd name="T67" fmla="*/ 0 h 520"/>
                <a:gd name="T68" fmla="*/ 0 w 1144"/>
                <a:gd name="T69" fmla="*/ 0 h 520"/>
                <a:gd name="T70" fmla="*/ 0 w 1144"/>
                <a:gd name="T71" fmla="*/ 0 h 520"/>
                <a:gd name="T72" fmla="*/ 0 w 1144"/>
                <a:gd name="T73" fmla="*/ 0 h 520"/>
                <a:gd name="T74" fmla="*/ 0 w 1144"/>
                <a:gd name="T75" fmla="*/ 0 h 520"/>
                <a:gd name="T76" fmla="*/ 0 w 1144"/>
                <a:gd name="T77" fmla="*/ 0 h 520"/>
                <a:gd name="T78" fmla="*/ 0 w 1144"/>
                <a:gd name="T79" fmla="*/ 0 h 520"/>
                <a:gd name="T80" fmla="*/ 0 w 1144"/>
                <a:gd name="T81" fmla="*/ 0 h 520"/>
                <a:gd name="T82" fmla="*/ 0 w 1144"/>
                <a:gd name="T83" fmla="*/ 0 h 520"/>
                <a:gd name="T84" fmla="*/ 0 w 1144"/>
                <a:gd name="T85" fmla="*/ 0 h 520"/>
                <a:gd name="T86" fmla="*/ 0 w 1144"/>
                <a:gd name="T87" fmla="*/ 0 h 520"/>
                <a:gd name="T88" fmla="*/ 0 w 1144"/>
                <a:gd name="T89" fmla="*/ 0 h 520"/>
                <a:gd name="T90" fmla="*/ 0 w 1144"/>
                <a:gd name="T91" fmla="*/ 0 h 520"/>
                <a:gd name="T92" fmla="*/ 0 w 1144"/>
                <a:gd name="T93" fmla="*/ 0 h 520"/>
                <a:gd name="T94" fmla="*/ 0 w 1144"/>
                <a:gd name="T95" fmla="*/ 0 h 5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44"/>
                <a:gd name="T145" fmla="*/ 0 h 520"/>
                <a:gd name="T146" fmla="*/ 1144 w 1144"/>
                <a:gd name="T147" fmla="*/ 520 h 5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44" h="520">
                  <a:moveTo>
                    <a:pt x="48" y="52"/>
                  </a:moveTo>
                  <a:cubicBezTo>
                    <a:pt x="83" y="28"/>
                    <a:pt x="187" y="4"/>
                    <a:pt x="216" y="2"/>
                  </a:cubicBezTo>
                  <a:cubicBezTo>
                    <a:pt x="245" y="0"/>
                    <a:pt x="231" y="26"/>
                    <a:pt x="220" y="41"/>
                  </a:cubicBezTo>
                  <a:cubicBezTo>
                    <a:pt x="209" y="56"/>
                    <a:pt x="167" y="74"/>
                    <a:pt x="150" y="95"/>
                  </a:cubicBezTo>
                  <a:cubicBezTo>
                    <a:pt x="133" y="116"/>
                    <a:pt x="113" y="148"/>
                    <a:pt x="118" y="165"/>
                  </a:cubicBezTo>
                  <a:cubicBezTo>
                    <a:pt x="123" y="182"/>
                    <a:pt x="161" y="196"/>
                    <a:pt x="182" y="197"/>
                  </a:cubicBezTo>
                  <a:cubicBezTo>
                    <a:pt x="203" y="198"/>
                    <a:pt x="233" y="167"/>
                    <a:pt x="247" y="170"/>
                  </a:cubicBezTo>
                  <a:cubicBezTo>
                    <a:pt x="261" y="173"/>
                    <a:pt x="279" y="187"/>
                    <a:pt x="269" y="214"/>
                  </a:cubicBezTo>
                  <a:cubicBezTo>
                    <a:pt x="259" y="241"/>
                    <a:pt x="189" y="308"/>
                    <a:pt x="188" y="332"/>
                  </a:cubicBezTo>
                  <a:cubicBezTo>
                    <a:pt x="187" y="356"/>
                    <a:pt x="235" y="370"/>
                    <a:pt x="263" y="359"/>
                  </a:cubicBezTo>
                  <a:cubicBezTo>
                    <a:pt x="291" y="348"/>
                    <a:pt x="304" y="279"/>
                    <a:pt x="355" y="267"/>
                  </a:cubicBezTo>
                  <a:cubicBezTo>
                    <a:pt x="406" y="255"/>
                    <a:pt x="544" y="265"/>
                    <a:pt x="569" y="284"/>
                  </a:cubicBezTo>
                  <a:cubicBezTo>
                    <a:pt x="594" y="303"/>
                    <a:pt x="509" y="359"/>
                    <a:pt x="505" y="380"/>
                  </a:cubicBezTo>
                  <a:cubicBezTo>
                    <a:pt x="501" y="401"/>
                    <a:pt x="511" y="425"/>
                    <a:pt x="543" y="413"/>
                  </a:cubicBezTo>
                  <a:cubicBezTo>
                    <a:pt x="575" y="401"/>
                    <a:pt x="660" y="320"/>
                    <a:pt x="699" y="305"/>
                  </a:cubicBezTo>
                  <a:cubicBezTo>
                    <a:pt x="738" y="290"/>
                    <a:pt x="775" y="302"/>
                    <a:pt x="780" y="321"/>
                  </a:cubicBezTo>
                  <a:cubicBezTo>
                    <a:pt x="785" y="340"/>
                    <a:pt x="733" y="396"/>
                    <a:pt x="731" y="418"/>
                  </a:cubicBezTo>
                  <a:cubicBezTo>
                    <a:pt x="729" y="440"/>
                    <a:pt x="749" y="466"/>
                    <a:pt x="769" y="456"/>
                  </a:cubicBezTo>
                  <a:cubicBezTo>
                    <a:pt x="789" y="446"/>
                    <a:pt x="815" y="385"/>
                    <a:pt x="852" y="356"/>
                  </a:cubicBezTo>
                  <a:cubicBezTo>
                    <a:pt x="889" y="327"/>
                    <a:pt x="947" y="297"/>
                    <a:pt x="993" y="284"/>
                  </a:cubicBezTo>
                  <a:cubicBezTo>
                    <a:pt x="1040" y="272"/>
                    <a:pt x="1137" y="266"/>
                    <a:pt x="1135" y="284"/>
                  </a:cubicBezTo>
                  <a:cubicBezTo>
                    <a:pt x="1133" y="302"/>
                    <a:pt x="1003" y="367"/>
                    <a:pt x="979" y="391"/>
                  </a:cubicBezTo>
                  <a:cubicBezTo>
                    <a:pt x="955" y="415"/>
                    <a:pt x="967" y="432"/>
                    <a:pt x="993" y="426"/>
                  </a:cubicBezTo>
                  <a:cubicBezTo>
                    <a:pt x="1019" y="420"/>
                    <a:pt x="1126" y="348"/>
                    <a:pt x="1135" y="356"/>
                  </a:cubicBezTo>
                  <a:cubicBezTo>
                    <a:pt x="1144" y="364"/>
                    <a:pt x="1079" y="465"/>
                    <a:pt x="1044" y="472"/>
                  </a:cubicBezTo>
                  <a:cubicBezTo>
                    <a:pt x="1009" y="479"/>
                    <a:pt x="953" y="410"/>
                    <a:pt x="925" y="397"/>
                  </a:cubicBezTo>
                  <a:cubicBezTo>
                    <a:pt x="897" y="384"/>
                    <a:pt x="881" y="379"/>
                    <a:pt x="877" y="391"/>
                  </a:cubicBezTo>
                  <a:cubicBezTo>
                    <a:pt x="873" y="403"/>
                    <a:pt x="902" y="454"/>
                    <a:pt x="898" y="472"/>
                  </a:cubicBezTo>
                  <a:cubicBezTo>
                    <a:pt x="894" y="490"/>
                    <a:pt x="883" y="494"/>
                    <a:pt x="852" y="498"/>
                  </a:cubicBezTo>
                  <a:cubicBezTo>
                    <a:pt x="821" y="502"/>
                    <a:pt x="740" y="520"/>
                    <a:pt x="711" y="498"/>
                  </a:cubicBezTo>
                  <a:cubicBezTo>
                    <a:pt x="682" y="476"/>
                    <a:pt x="691" y="385"/>
                    <a:pt x="678" y="364"/>
                  </a:cubicBezTo>
                  <a:cubicBezTo>
                    <a:pt x="665" y="343"/>
                    <a:pt x="641" y="362"/>
                    <a:pt x="635" y="375"/>
                  </a:cubicBezTo>
                  <a:cubicBezTo>
                    <a:pt x="629" y="388"/>
                    <a:pt x="644" y="420"/>
                    <a:pt x="640" y="440"/>
                  </a:cubicBezTo>
                  <a:cubicBezTo>
                    <a:pt x="636" y="460"/>
                    <a:pt x="631" y="486"/>
                    <a:pt x="613" y="493"/>
                  </a:cubicBezTo>
                  <a:cubicBezTo>
                    <a:pt x="595" y="500"/>
                    <a:pt x="559" y="493"/>
                    <a:pt x="532" y="483"/>
                  </a:cubicBezTo>
                  <a:cubicBezTo>
                    <a:pt x="505" y="473"/>
                    <a:pt x="461" y="461"/>
                    <a:pt x="452" y="434"/>
                  </a:cubicBezTo>
                  <a:cubicBezTo>
                    <a:pt x="443" y="407"/>
                    <a:pt x="484" y="340"/>
                    <a:pt x="478" y="321"/>
                  </a:cubicBezTo>
                  <a:cubicBezTo>
                    <a:pt x="472" y="302"/>
                    <a:pt x="434" y="300"/>
                    <a:pt x="414" y="321"/>
                  </a:cubicBezTo>
                  <a:cubicBezTo>
                    <a:pt x="394" y="342"/>
                    <a:pt x="390" y="428"/>
                    <a:pt x="360" y="445"/>
                  </a:cubicBezTo>
                  <a:cubicBezTo>
                    <a:pt x="330" y="462"/>
                    <a:pt x="272" y="438"/>
                    <a:pt x="231" y="423"/>
                  </a:cubicBezTo>
                  <a:cubicBezTo>
                    <a:pt x="190" y="408"/>
                    <a:pt x="122" y="377"/>
                    <a:pt x="112" y="354"/>
                  </a:cubicBezTo>
                  <a:cubicBezTo>
                    <a:pt x="102" y="331"/>
                    <a:pt x="164" y="302"/>
                    <a:pt x="172" y="284"/>
                  </a:cubicBezTo>
                  <a:cubicBezTo>
                    <a:pt x="180" y="266"/>
                    <a:pt x="183" y="247"/>
                    <a:pt x="161" y="246"/>
                  </a:cubicBezTo>
                  <a:cubicBezTo>
                    <a:pt x="139" y="245"/>
                    <a:pt x="60" y="283"/>
                    <a:pt x="37" y="278"/>
                  </a:cubicBezTo>
                  <a:cubicBezTo>
                    <a:pt x="14" y="273"/>
                    <a:pt x="15" y="241"/>
                    <a:pt x="21" y="219"/>
                  </a:cubicBezTo>
                  <a:cubicBezTo>
                    <a:pt x="27" y="197"/>
                    <a:pt x="77" y="156"/>
                    <a:pt x="74" y="144"/>
                  </a:cubicBezTo>
                  <a:cubicBezTo>
                    <a:pt x="71" y="132"/>
                    <a:pt x="8" y="159"/>
                    <a:pt x="4" y="144"/>
                  </a:cubicBezTo>
                  <a:cubicBezTo>
                    <a:pt x="0" y="129"/>
                    <a:pt x="13" y="76"/>
                    <a:pt x="48" y="52"/>
                  </a:cubicBezTo>
                  <a:close/>
                </a:path>
              </a:pathLst>
            </a:custGeom>
            <a:solidFill>
              <a:schemeClr val="bg1"/>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405" name="Oval 118"/>
          <p:cNvSpPr>
            <a:spLocks noChangeArrowheads="1"/>
          </p:cNvSpPr>
          <p:nvPr/>
        </p:nvSpPr>
        <p:spPr bwMode="auto">
          <a:xfrm>
            <a:off x="1787776" y="1939804"/>
            <a:ext cx="184610" cy="137350"/>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406" name="グループ化 405"/>
          <p:cNvGrpSpPr/>
          <p:nvPr/>
        </p:nvGrpSpPr>
        <p:grpSpPr>
          <a:xfrm>
            <a:off x="2016962" y="1954350"/>
            <a:ext cx="3217467" cy="1471390"/>
            <a:chOff x="2184148" y="3367470"/>
            <a:chExt cx="3217467" cy="1471390"/>
          </a:xfrm>
        </p:grpSpPr>
        <p:grpSp>
          <p:nvGrpSpPr>
            <p:cNvPr id="107" name="Group 153"/>
            <p:cNvGrpSpPr>
              <a:grpSpLocks noChangeAspect="1"/>
            </p:cNvGrpSpPr>
            <p:nvPr/>
          </p:nvGrpSpPr>
          <p:grpSpPr bwMode="auto">
            <a:xfrm rot="2400000">
              <a:off x="4601383" y="3367470"/>
              <a:ext cx="560917" cy="422038"/>
              <a:chOff x="975" y="346"/>
              <a:chExt cx="408" cy="408"/>
            </a:xfrm>
          </p:grpSpPr>
          <p:grpSp>
            <p:nvGrpSpPr>
              <p:cNvPr id="184" name="Group 146"/>
              <p:cNvGrpSpPr>
                <a:grpSpLocks noChangeAspect="1"/>
              </p:cNvGrpSpPr>
              <p:nvPr/>
            </p:nvGrpSpPr>
            <p:grpSpPr bwMode="auto">
              <a:xfrm rot="-5400000">
                <a:off x="953" y="459"/>
                <a:ext cx="408" cy="181"/>
                <a:chOff x="975" y="482"/>
                <a:chExt cx="408" cy="181"/>
              </a:xfrm>
            </p:grpSpPr>
            <p:sp>
              <p:nvSpPr>
                <p:cNvPr id="192" name="AutoShape 147"/>
                <p:cNvSpPr>
                  <a:spLocks noChangeAspect="1" noChangeArrowheads="1"/>
                </p:cNvSpPr>
                <p:nvPr/>
              </p:nvSpPr>
              <p:spPr bwMode="auto">
                <a:xfrm rot="5400000">
                  <a:off x="1100" y="219"/>
                  <a:ext cx="200" cy="367"/>
                </a:xfrm>
                <a:prstGeom prst="can">
                  <a:avLst>
                    <a:gd name="adj" fmla="val 56354"/>
                  </a:avLst>
                </a:prstGeom>
                <a:solidFill>
                  <a:srgbClr val="969696"/>
                </a:solidFill>
                <a:ln w="9525">
                  <a:solidFill>
                    <a:srgbClr val="FFFFFF"/>
                  </a:solid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 name="Line 148"/>
                <p:cNvSpPr>
                  <a:spLocks noChangeAspect="1" noChangeShapeType="1"/>
                </p:cNvSpPr>
                <p:nvPr/>
              </p:nvSpPr>
              <p:spPr bwMode="auto">
                <a:xfrm>
                  <a:off x="1034" y="314"/>
                  <a:ext cx="275"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 name="Line 149"/>
                <p:cNvSpPr>
                  <a:spLocks noChangeAspect="1" noChangeShapeType="1"/>
                </p:cNvSpPr>
                <p:nvPr/>
              </p:nvSpPr>
              <p:spPr bwMode="auto">
                <a:xfrm>
                  <a:off x="1035" y="445"/>
                  <a:ext cx="275"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 name="Line 150"/>
                <p:cNvSpPr>
                  <a:spLocks noChangeAspect="1" noChangeShapeType="1"/>
                </p:cNvSpPr>
                <p:nvPr/>
              </p:nvSpPr>
              <p:spPr bwMode="auto">
                <a:xfrm>
                  <a:off x="1035" y="473"/>
                  <a:ext cx="271"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6" name="Line 151"/>
                <p:cNvSpPr>
                  <a:spLocks noChangeAspect="1" noChangeShapeType="1"/>
                </p:cNvSpPr>
                <p:nvPr/>
              </p:nvSpPr>
              <p:spPr bwMode="auto">
                <a:xfrm>
                  <a:off x="1038" y="397"/>
                  <a:ext cx="271"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7" name="Line 152"/>
                <p:cNvSpPr>
                  <a:spLocks noChangeAspect="1" noChangeShapeType="1"/>
                </p:cNvSpPr>
                <p:nvPr/>
              </p:nvSpPr>
              <p:spPr bwMode="auto">
                <a:xfrm>
                  <a:off x="1041" y="351"/>
                  <a:ext cx="260"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85" name="Group 145"/>
              <p:cNvGrpSpPr>
                <a:grpSpLocks noChangeAspect="1"/>
              </p:cNvGrpSpPr>
              <p:nvPr/>
            </p:nvGrpSpPr>
            <p:grpSpPr bwMode="auto">
              <a:xfrm>
                <a:off x="975" y="482"/>
                <a:ext cx="408" cy="181"/>
                <a:chOff x="975" y="482"/>
                <a:chExt cx="408" cy="181"/>
              </a:xfrm>
            </p:grpSpPr>
            <p:sp>
              <p:nvSpPr>
                <p:cNvPr id="186" name="AutoShape 137"/>
                <p:cNvSpPr>
                  <a:spLocks noChangeAspect="1" noChangeArrowheads="1"/>
                </p:cNvSpPr>
                <p:nvPr/>
              </p:nvSpPr>
              <p:spPr bwMode="auto">
                <a:xfrm rot="5400000">
                  <a:off x="989" y="409"/>
                  <a:ext cx="147" cy="407"/>
                </a:xfrm>
                <a:prstGeom prst="can">
                  <a:avLst>
                    <a:gd name="adj" fmla="val 56351"/>
                  </a:avLst>
                </a:prstGeom>
                <a:solidFill>
                  <a:srgbClr val="969696"/>
                </a:solidFill>
                <a:ln w="9525">
                  <a:solidFill>
                    <a:srgbClr val="FFFFFF"/>
                  </a:solidFill>
                  <a:round/>
                  <a:headEnd/>
                  <a:tailEnd/>
                </a:ln>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7" name="Line 138"/>
                <p:cNvSpPr>
                  <a:spLocks noChangeAspect="1" noChangeShapeType="1"/>
                </p:cNvSpPr>
                <p:nvPr/>
              </p:nvSpPr>
              <p:spPr bwMode="auto">
                <a:xfrm>
                  <a:off x="867" y="583"/>
                  <a:ext cx="290"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8" name="Line 141"/>
                <p:cNvSpPr>
                  <a:spLocks noChangeAspect="1" noChangeShapeType="1"/>
                </p:cNvSpPr>
                <p:nvPr/>
              </p:nvSpPr>
              <p:spPr bwMode="auto">
                <a:xfrm>
                  <a:off x="842" y="651"/>
                  <a:ext cx="314"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9" name="Line 142"/>
                <p:cNvSpPr>
                  <a:spLocks noChangeAspect="1" noChangeShapeType="1"/>
                </p:cNvSpPr>
                <p:nvPr/>
              </p:nvSpPr>
              <p:spPr bwMode="auto">
                <a:xfrm>
                  <a:off x="873" y="670"/>
                  <a:ext cx="299"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0" name="Line 143"/>
                <p:cNvSpPr>
                  <a:spLocks noChangeAspect="1" noChangeShapeType="1"/>
                </p:cNvSpPr>
                <p:nvPr/>
              </p:nvSpPr>
              <p:spPr bwMode="auto">
                <a:xfrm>
                  <a:off x="853" y="620"/>
                  <a:ext cx="301"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 name="Line 144"/>
                <p:cNvSpPr>
                  <a:spLocks noChangeAspect="1" noChangeShapeType="1"/>
                </p:cNvSpPr>
                <p:nvPr/>
              </p:nvSpPr>
              <p:spPr bwMode="auto">
                <a:xfrm>
                  <a:off x="871" y="604"/>
                  <a:ext cx="290" cy="0"/>
                </a:xfrm>
                <a:prstGeom prst="line">
                  <a:avLst/>
                </a:prstGeom>
                <a:noFill/>
                <a:ln w="9525">
                  <a:solidFill>
                    <a:srgbClr val="FFFFFF"/>
                  </a:solidFill>
                  <a:round/>
                  <a:headEnd/>
                  <a:tailEnd/>
                </a:ln>
                <a:effectLst/>
              </p:spPr>
              <p:txBody>
                <a:bodyP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nvGrpSpPr>
            <p:cNvPr id="395" name="グループ化 394"/>
            <p:cNvGrpSpPr/>
            <p:nvPr/>
          </p:nvGrpSpPr>
          <p:grpSpPr>
            <a:xfrm>
              <a:off x="2184148" y="3569176"/>
              <a:ext cx="3217467" cy="1269684"/>
              <a:chOff x="2184148" y="3569176"/>
              <a:chExt cx="3217467" cy="1269684"/>
            </a:xfrm>
          </p:grpSpPr>
          <p:sp>
            <p:nvSpPr>
              <p:cNvPr id="104" name="Freeform 125"/>
              <p:cNvSpPr>
                <a:spLocks/>
              </p:cNvSpPr>
              <p:nvPr/>
            </p:nvSpPr>
            <p:spPr bwMode="auto">
              <a:xfrm rot="8956809">
                <a:off x="2184148" y="4104198"/>
                <a:ext cx="2623600" cy="291474"/>
              </a:xfrm>
              <a:custGeom>
                <a:avLst/>
                <a:gdLst>
                  <a:gd name="T0" fmla="*/ 0 w 1642"/>
                  <a:gd name="T1" fmla="*/ 4282396 h 145"/>
                  <a:gd name="T2" fmla="*/ 0 w 1642"/>
                  <a:gd name="T3" fmla="*/ 664210 h 145"/>
                  <a:gd name="T4" fmla="*/ 0 w 1642"/>
                  <a:gd name="T5" fmla="*/ 491490 h 145"/>
                  <a:gd name="T6" fmla="*/ 0 w 1642"/>
                  <a:gd name="T7" fmla="*/ 1011359 h 145"/>
                  <a:gd name="T8" fmla="*/ 0 w 1642"/>
                  <a:gd name="T9" fmla="*/ 5455170 h 145"/>
                  <a:gd name="T10" fmla="*/ 0 w 1642"/>
                  <a:gd name="T11" fmla="*/ 14955222 h 145"/>
                  <a:gd name="T12" fmla="*/ 0 60000 65536"/>
                  <a:gd name="T13" fmla="*/ 0 60000 65536"/>
                  <a:gd name="T14" fmla="*/ 0 60000 65536"/>
                  <a:gd name="T15" fmla="*/ 0 60000 65536"/>
                  <a:gd name="T16" fmla="*/ 0 60000 65536"/>
                  <a:gd name="T17" fmla="*/ 0 60000 65536"/>
                  <a:gd name="T18" fmla="*/ 0 w 1642"/>
                  <a:gd name="T19" fmla="*/ 0 h 145"/>
                  <a:gd name="T20" fmla="*/ 1642 w 1642"/>
                  <a:gd name="T21" fmla="*/ 145 h 145"/>
                </a:gdLst>
                <a:ahLst/>
                <a:cxnLst>
                  <a:cxn ang="T12">
                    <a:pos x="T0" y="T1"/>
                  </a:cxn>
                  <a:cxn ang="T13">
                    <a:pos x="T2" y="T3"/>
                  </a:cxn>
                  <a:cxn ang="T14">
                    <a:pos x="T4" y="T5"/>
                  </a:cxn>
                  <a:cxn ang="T15">
                    <a:pos x="T6" y="T7"/>
                  </a:cxn>
                  <a:cxn ang="T16">
                    <a:pos x="T8" y="T9"/>
                  </a:cxn>
                  <a:cxn ang="T17">
                    <a:pos x="T10" y="T11"/>
                  </a:cxn>
                </a:cxnLst>
                <a:rect l="T18" t="T19" r="T20" b="T21"/>
                <a:pathLst>
                  <a:path w="1642" h="145">
                    <a:moveTo>
                      <a:pt x="0" y="42"/>
                    </a:moveTo>
                    <a:cubicBezTo>
                      <a:pt x="47" y="36"/>
                      <a:pt x="192" y="12"/>
                      <a:pt x="291" y="6"/>
                    </a:cubicBezTo>
                    <a:cubicBezTo>
                      <a:pt x="390" y="0"/>
                      <a:pt x="510" y="4"/>
                      <a:pt x="592" y="5"/>
                    </a:cubicBezTo>
                    <a:cubicBezTo>
                      <a:pt x="674" y="6"/>
                      <a:pt x="703" y="2"/>
                      <a:pt x="781" y="10"/>
                    </a:cubicBezTo>
                    <a:cubicBezTo>
                      <a:pt x="859" y="18"/>
                      <a:pt x="918" y="31"/>
                      <a:pt x="1061" y="53"/>
                    </a:cubicBezTo>
                    <a:cubicBezTo>
                      <a:pt x="1204" y="75"/>
                      <a:pt x="1521" y="126"/>
                      <a:pt x="1642" y="145"/>
                    </a:cubicBezTo>
                  </a:path>
                </a:pathLst>
              </a:custGeom>
              <a:noFill/>
              <a:ln w="3810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389" name="グループ化 388"/>
              <p:cNvGrpSpPr/>
              <p:nvPr/>
            </p:nvGrpSpPr>
            <p:grpSpPr>
              <a:xfrm>
                <a:off x="2764449" y="3569176"/>
                <a:ext cx="2637166" cy="1269684"/>
                <a:chOff x="2764449" y="3546905"/>
                <a:chExt cx="2637166" cy="1269684"/>
              </a:xfrm>
            </p:grpSpPr>
            <p:sp>
              <p:nvSpPr>
                <p:cNvPr id="301" name="右矢印 300"/>
                <p:cNvSpPr/>
                <p:nvPr/>
              </p:nvSpPr>
              <p:spPr>
                <a:xfrm rot="20267979">
                  <a:off x="2764449" y="4044574"/>
                  <a:ext cx="1388116" cy="226251"/>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302" name="Group 90"/>
                <p:cNvGrpSpPr>
                  <a:grpSpLocks/>
                </p:cNvGrpSpPr>
                <p:nvPr/>
              </p:nvGrpSpPr>
              <p:grpSpPr bwMode="auto">
                <a:xfrm>
                  <a:off x="4133660" y="3546905"/>
                  <a:ext cx="331642" cy="340986"/>
                  <a:chOff x="482" y="2118"/>
                  <a:chExt cx="645" cy="642"/>
                </a:xfrm>
              </p:grpSpPr>
              <p:grpSp>
                <p:nvGrpSpPr>
                  <p:cNvPr id="303" name="Group 91"/>
                  <p:cNvGrpSpPr>
                    <a:grpSpLocks/>
                  </p:cNvGrpSpPr>
                  <p:nvPr/>
                </p:nvGrpSpPr>
                <p:grpSpPr bwMode="auto">
                  <a:xfrm flipV="1">
                    <a:off x="776" y="2650"/>
                    <a:ext cx="48" cy="110"/>
                    <a:chOff x="772" y="2086"/>
                    <a:chExt cx="48" cy="110"/>
                  </a:xfrm>
                </p:grpSpPr>
                <p:sp>
                  <p:nvSpPr>
                    <p:cNvPr id="336" name="Line 92"/>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37" name="Oval 93"/>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04" name="Group 94"/>
                  <p:cNvGrpSpPr>
                    <a:grpSpLocks/>
                  </p:cNvGrpSpPr>
                  <p:nvPr/>
                </p:nvGrpSpPr>
                <p:grpSpPr bwMode="auto">
                  <a:xfrm rot="-4155900">
                    <a:off x="513" y="2255"/>
                    <a:ext cx="48" cy="110"/>
                    <a:chOff x="772" y="2086"/>
                    <a:chExt cx="48" cy="110"/>
                  </a:xfrm>
                </p:grpSpPr>
                <p:sp>
                  <p:nvSpPr>
                    <p:cNvPr id="334" name="Line 95"/>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35" name="Oval 96"/>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305" name="AutoShape 97"/>
                  <p:cNvSpPr>
                    <a:spLocks noChangeArrowheads="1"/>
                  </p:cNvSpPr>
                  <p:nvPr/>
                </p:nvSpPr>
                <p:spPr bwMode="auto">
                  <a:xfrm rot="5324918">
                    <a:off x="563" y="2208"/>
                    <a:ext cx="474" cy="461"/>
                  </a:xfrm>
                  <a:prstGeom prst="hexagon">
                    <a:avLst>
                      <a:gd name="adj" fmla="val 25705"/>
                      <a:gd name="vf" fmla="val 115470"/>
                    </a:avLst>
                  </a:prstGeom>
                  <a:gradFill rotWithShape="0">
                    <a:gsLst>
                      <a:gs pos="0">
                        <a:srgbClr val="C10202"/>
                      </a:gs>
                      <a:gs pos="100000">
                        <a:srgbClr val="FFCCFF"/>
                      </a:gs>
                    </a:gsLst>
                    <a:lin ang="2700000" scaled="1"/>
                  </a:gradFill>
                  <a:ln w="9525">
                    <a:solidFill>
                      <a:schemeClr val="tx1"/>
                    </a:solidFill>
                    <a:miter lim="800000"/>
                    <a:headEnd/>
                    <a:tailEnd/>
                  </a:ln>
                </p:spPr>
                <p:txBody>
                  <a:bodyPr wrap="none" anchor="ctr"/>
                  <a:lstStyle/>
                  <a:p>
                    <a:pPr algn="ctr"/>
                    <a:endParaRPr lang="ja-JP" altLang="ja-JP" b="1">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6" name="AutoShape 98"/>
                  <p:cNvSpPr>
                    <a:spLocks noChangeArrowheads="1"/>
                  </p:cNvSpPr>
                  <p:nvPr/>
                </p:nvSpPr>
                <p:spPr bwMode="auto">
                  <a:xfrm>
                    <a:off x="669" y="2303"/>
                    <a:ext cx="246" cy="209"/>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7" name="AutoShape 99"/>
                  <p:cNvSpPr>
                    <a:spLocks noChangeArrowheads="1"/>
                  </p:cNvSpPr>
                  <p:nvPr/>
                </p:nvSpPr>
                <p:spPr bwMode="auto">
                  <a:xfrm flipV="1">
                    <a:off x="669" y="2512"/>
                    <a:ext cx="257" cy="168"/>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8" name="AutoShape 100"/>
                  <p:cNvSpPr>
                    <a:spLocks noChangeArrowheads="1"/>
                  </p:cNvSpPr>
                  <p:nvPr/>
                </p:nvSpPr>
                <p:spPr bwMode="auto">
                  <a:xfrm rot="3679690">
                    <a:off x="820" y="2273"/>
                    <a:ext cx="242" cy="187"/>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9" name="AutoShape 101"/>
                  <p:cNvSpPr>
                    <a:spLocks noChangeArrowheads="1"/>
                  </p:cNvSpPr>
                  <p:nvPr/>
                </p:nvSpPr>
                <p:spPr bwMode="auto">
                  <a:xfrm rot="-3580365">
                    <a:off x="529" y="2273"/>
                    <a:ext cx="242" cy="187"/>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0" name="Line 102"/>
                  <p:cNvSpPr>
                    <a:spLocks noChangeShapeType="1"/>
                  </p:cNvSpPr>
                  <p:nvPr/>
                </p:nvSpPr>
                <p:spPr bwMode="auto">
                  <a:xfrm flipV="1">
                    <a:off x="794" y="2200"/>
                    <a:ext cx="0" cy="10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1" name="Line 103"/>
                  <p:cNvSpPr>
                    <a:spLocks noChangeShapeType="1"/>
                  </p:cNvSpPr>
                  <p:nvPr/>
                </p:nvSpPr>
                <p:spPr bwMode="auto">
                  <a:xfrm flipV="1">
                    <a:off x="570" y="2517"/>
                    <a:ext cx="95" cy="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2" name="Line 104"/>
                  <p:cNvSpPr>
                    <a:spLocks noChangeShapeType="1"/>
                  </p:cNvSpPr>
                  <p:nvPr/>
                </p:nvSpPr>
                <p:spPr bwMode="auto">
                  <a:xfrm>
                    <a:off x="923" y="2514"/>
                    <a:ext cx="108" cy="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313" name="Group 105"/>
                  <p:cNvGrpSpPr>
                    <a:grpSpLocks/>
                  </p:cNvGrpSpPr>
                  <p:nvPr/>
                </p:nvGrpSpPr>
                <p:grpSpPr bwMode="auto">
                  <a:xfrm>
                    <a:off x="772" y="2118"/>
                    <a:ext cx="48" cy="110"/>
                    <a:chOff x="772" y="2086"/>
                    <a:chExt cx="48" cy="110"/>
                  </a:xfrm>
                </p:grpSpPr>
                <p:sp>
                  <p:nvSpPr>
                    <p:cNvPr id="332" name="Line 106"/>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33" name="Oval 107"/>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14" name="Group 108"/>
                  <p:cNvGrpSpPr>
                    <a:grpSpLocks/>
                  </p:cNvGrpSpPr>
                  <p:nvPr/>
                </p:nvGrpSpPr>
                <p:grpSpPr bwMode="auto">
                  <a:xfrm rot="3694878">
                    <a:off x="1048" y="2244"/>
                    <a:ext cx="48" cy="110"/>
                    <a:chOff x="772" y="2086"/>
                    <a:chExt cx="48" cy="110"/>
                  </a:xfrm>
                </p:grpSpPr>
                <p:sp>
                  <p:nvSpPr>
                    <p:cNvPr id="330" name="Line 109"/>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31" name="Oval 110"/>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15" name="Group 111"/>
                  <p:cNvGrpSpPr>
                    <a:grpSpLocks/>
                  </p:cNvGrpSpPr>
                  <p:nvPr/>
                </p:nvGrpSpPr>
                <p:grpSpPr bwMode="auto">
                  <a:xfrm rot="6644100">
                    <a:off x="1042" y="2508"/>
                    <a:ext cx="48" cy="110"/>
                    <a:chOff x="772" y="2086"/>
                    <a:chExt cx="48" cy="110"/>
                  </a:xfrm>
                </p:grpSpPr>
                <p:sp>
                  <p:nvSpPr>
                    <p:cNvPr id="328" name="Line 112"/>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9" name="Oval 113"/>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16" name="Group 114"/>
                  <p:cNvGrpSpPr>
                    <a:grpSpLocks/>
                  </p:cNvGrpSpPr>
                  <p:nvPr/>
                </p:nvGrpSpPr>
                <p:grpSpPr bwMode="auto">
                  <a:xfrm rot="4155900" flipV="1">
                    <a:off x="533" y="2513"/>
                    <a:ext cx="48" cy="110"/>
                    <a:chOff x="772" y="2086"/>
                    <a:chExt cx="48" cy="110"/>
                  </a:xfrm>
                </p:grpSpPr>
                <p:sp>
                  <p:nvSpPr>
                    <p:cNvPr id="326" name="Line 115"/>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7" name="Oval 116"/>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17" name="Group 117"/>
                  <p:cNvGrpSpPr>
                    <a:grpSpLocks/>
                  </p:cNvGrpSpPr>
                  <p:nvPr/>
                </p:nvGrpSpPr>
                <p:grpSpPr bwMode="auto">
                  <a:xfrm rot="8300935">
                    <a:off x="922" y="2492"/>
                    <a:ext cx="48" cy="110"/>
                    <a:chOff x="772" y="2086"/>
                    <a:chExt cx="48" cy="110"/>
                  </a:xfrm>
                </p:grpSpPr>
                <p:sp>
                  <p:nvSpPr>
                    <p:cNvPr id="324" name="Line 118"/>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5" name="Oval 119"/>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18" name="Group 120"/>
                  <p:cNvGrpSpPr>
                    <a:grpSpLocks/>
                  </p:cNvGrpSpPr>
                  <p:nvPr/>
                </p:nvGrpSpPr>
                <p:grpSpPr bwMode="auto">
                  <a:xfrm rot="889733">
                    <a:off x="786" y="2216"/>
                    <a:ext cx="48" cy="110"/>
                    <a:chOff x="772" y="2086"/>
                    <a:chExt cx="48" cy="110"/>
                  </a:xfrm>
                </p:grpSpPr>
                <p:sp>
                  <p:nvSpPr>
                    <p:cNvPr id="322" name="Line 121"/>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3" name="Oval 122"/>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19" name="Group 123"/>
                  <p:cNvGrpSpPr>
                    <a:grpSpLocks/>
                  </p:cNvGrpSpPr>
                  <p:nvPr/>
                </p:nvGrpSpPr>
                <p:grpSpPr bwMode="auto">
                  <a:xfrm rot="-7907525">
                    <a:off x="614" y="2488"/>
                    <a:ext cx="48" cy="110"/>
                    <a:chOff x="772" y="2086"/>
                    <a:chExt cx="48" cy="110"/>
                  </a:xfrm>
                </p:grpSpPr>
                <p:sp>
                  <p:nvSpPr>
                    <p:cNvPr id="320" name="Line 124"/>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1" name="Oval 125"/>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381" name="Text Box 169"/>
                <p:cNvSpPr txBox="1">
                  <a:spLocks noChangeArrowheads="1"/>
                </p:cNvSpPr>
                <p:nvPr/>
              </p:nvSpPr>
              <p:spPr bwMode="auto">
                <a:xfrm>
                  <a:off x="3387922" y="4293369"/>
                  <a:ext cx="2013693" cy="523220"/>
                </a:xfrm>
                <a:prstGeom prst="rect">
                  <a:avLst/>
                </a:prstGeom>
                <a:solidFill>
                  <a:schemeClr val="bg1"/>
                </a:solidFill>
                <a:ln>
                  <a:solidFill>
                    <a:schemeClr val="tx1"/>
                  </a:solidFill>
                </a:ln>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Microtubule-dependent</a:t>
                  </a:r>
                </a:p>
                <a:p>
                  <a:pPr eaLnBrk="1" hangingPunct="1"/>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transport</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grpSp>
        <p:nvGrpSpPr>
          <p:cNvPr id="391" name="グループ化 390"/>
          <p:cNvGrpSpPr/>
          <p:nvPr/>
        </p:nvGrpSpPr>
        <p:grpSpPr>
          <a:xfrm>
            <a:off x="4006253" y="1523576"/>
            <a:ext cx="1556836" cy="807446"/>
            <a:chOff x="4213379" y="2936696"/>
            <a:chExt cx="1556836" cy="807446"/>
          </a:xfrm>
        </p:grpSpPr>
        <p:grpSp>
          <p:nvGrpSpPr>
            <p:cNvPr id="338" name="Group 90"/>
            <p:cNvGrpSpPr>
              <a:grpSpLocks/>
            </p:cNvGrpSpPr>
            <p:nvPr/>
          </p:nvGrpSpPr>
          <p:grpSpPr bwMode="auto">
            <a:xfrm>
              <a:off x="4942009" y="3403156"/>
              <a:ext cx="331642" cy="340986"/>
              <a:chOff x="482" y="2118"/>
              <a:chExt cx="645" cy="642"/>
            </a:xfrm>
          </p:grpSpPr>
          <p:grpSp>
            <p:nvGrpSpPr>
              <p:cNvPr id="339" name="Group 91"/>
              <p:cNvGrpSpPr>
                <a:grpSpLocks/>
              </p:cNvGrpSpPr>
              <p:nvPr/>
            </p:nvGrpSpPr>
            <p:grpSpPr bwMode="auto">
              <a:xfrm flipV="1">
                <a:off x="776" y="2650"/>
                <a:ext cx="48" cy="110"/>
                <a:chOff x="772" y="2086"/>
                <a:chExt cx="48" cy="110"/>
              </a:xfrm>
            </p:grpSpPr>
            <p:sp>
              <p:nvSpPr>
                <p:cNvPr id="372" name="Line 92"/>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73" name="Oval 93"/>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40" name="Group 94"/>
              <p:cNvGrpSpPr>
                <a:grpSpLocks/>
              </p:cNvGrpSpPr>
              <p:nvPr/>
            </p:nvGrpSpPr>
            <p:grpSpPr bwMode="auto">
              <a:xfrm rot="-4155900">
                <a:off x="513" y="2255"/>
                <a:ext cx="48" cy="110"/>
                <a:chOff x="772" y="2086"/>
                <a:chExt cx="48" cy="110"/>
              </a:xfrm>
            </p:grpSpPr>
            <p:sp>
              <p:nvSpPr>
                <p:cNvPr id="370" name="Line 95"/>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71" name="Oval 96"/>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341" name="AutoShape 97"/>
              <p:cNvSpPr>
                <a:spLocks noChangeArrowheads="1"/>
              </p:cNvSpPr>
              <p:nvPr/>
            </p:nvSpPr>
            <p:spPr bwMode="auto">
              <a:xfrm rot="5324918">
                <a:off x="563" y="2208"/>
                <a:ext cx="474" cy="461"/>
              </a:xfrm>
              <a:prstGeom prst="hexagon">
                <a:avLst>
                  <a:gd name="adj" fmla="val 25705"/>
                  <a:gd name="vf" fmla="val 115470"/>
                </a:avLst>
              </a:prstGeom>
              <a:gradFill rotWithShape="0">
                <a:gsLst>
                  <a:gs pos="0">
                    <a:srgbClr val="C10202"/>
                  </a:gs>
                  <a:gs pos="100000">
                    <a:srgbClr val="FFCCFF"/>
                  </a:gs>
                </a:gsLst>
                <a:lin ang="2700000" scaled="1"/>
              </a:gradFill>
              <a:ln w="9525">
                <a:solidFill>
                  <a:schemeClr val="tx1"/>
                </a:solidFill>
                <a:miter lim="800000"/>
                <a:headEnd/>
                <a:tailEnd/>
              </a:ln>
            </p:spPr>
            <p:txBody>
              <a:bodyPr wrap="none" anchor="ctr"/>
              <a:lstStyle/>
              <a:p>
                <a:pPr algn="ctr"/>
                <a:endParaRPr lang="ja-JP" altLang="ja-JP" b="1">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2" name="AutoShape 98"/>
              <p:cNvSpPr>
                <a:spLocks noChangeArrowheads="1"/>
              </p:cNvSpPr>
              <p:nvPr/>
            </p:nvSpPr>
            <p:spPr bwMode="auto">
              <a:xfrm>
                <a:off x="669" y="2303"/>
                <a:ext cx="246" cy="209"/>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3" name="AutoShape 99"/>
              <p:cNvSpPr>
                <a:spLocks noChangeArrowheads="1"/>
              </p:cNvSpPr>
              <p:nvPr/>
            </p:nvSpPr>
            <p:spPr bwMode="auto">
              <a:xfrm flipV="1">
                <a:off x="669" y="2512"/>
                <a:ext cx="257" cy="168"/>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4" name="AutoShape 100"/>
              <p:cNvSpPr>
                <a:spLocks noChangeArrowheads="1"/>
              </p:cNvSpPr>
              <p:nvPr/>
            </p:nvSpPr>
            <p:spPr bwMode="auto">
              <a:xfrm rot="3679690">
                <a:off x="820" y="2273"/>
                <a:ext cx="242" cy="187"/>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5" name="AutoShape 101"/>
              <p:cNvSpPr>
                <a:spLocks noChangeArrowheads="1"/>
              </p:cNvSpPr>
              <p:nvPr/>
            </p:nvSpPr>
            <p:spPr bwMode="auto">
              <a:xfrm rot="-3580365">
                <a:off x="529" y="2273"/>
                <a:ext cx="242" cy="187"/>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6" name="Line 102"/>
              <p:cNvSpPr>
                <a:spLocks noChangeShapeType="1"/>
              </p:cNvSpPr>
              <p:nvPr/>
            </p:nvSpPr>
            <p:spPr bwMode="auto">
              <a:xfrm flipV="1">
                <a:off x="794" y="2200"/>
                <a:ext cx="0" cy="10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7" name="Line 103"/>
              <p:cNvSpPr>
                <a:spLocks noChangeShapeType="1"/>
              </p:cNvSpPr>
              <p:nvPr/>
            </p:nvSpPr>
            <p:spPr bwMode="auto">
              <a:xfrm flipV="1">
                <a:off x="570" y="2517"/>
                <a:ext cx="95" cy="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8" name="Line 104"/>
              <p:cNvSpPr>
                <a:spLocks noChangeShapeType="1"/>
              </p:cNvSpPr>
              <p:nvPr/>
            </p:nvSpPr>
            <p:spPr bwMode="auto">
              <a:xfrm>
                <a:off x="923" y="2514"/>
                <a:ext cx="108" cy="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349" name="Group 105"/>
              <p:cNvGrpSpPr>
                <a:grpSpLocks/>
              </p:cNvGrpSpPr>
              <p:nvPr/>
            </p:nvGrpSpPr>
            <p:grpSpPr bwMode="auto">
              <a:xfrm>
                <a:off x="772" y="2118"/>
                <a:ext cx="48" cy="110"/>
                <a:chOff x="772" y="2086"/>
                <a:chExt cx="48" cy="110"/>
              </a:xfrm>
            </p:grpSpPr>
            <p:sp>
              <p:nvSpPr>
                <p:cNvPr id="368" name="Line 106"/>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69" name="Oval 107"/>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50" name="Group 108"/>
              <p:cNvGrpSpPr>
                <a:grpSpLocks/>
              </p:cNvGrpSpPr>
              <p:nvPr/>
            </p:nvGrpSpPr>
            <p:grpSpPr bwMode="auto">
              <a:xfrm rot="3694878">
                <a:off x="1048" y="2244"/>
                <a:ext cx="48" cy="110"/>
                <a:chOff x="772" y="2086"/>
                <a:chExt cx="48" cy="110"/>
              </a:xfrm>
            </p:grpSpPr>
            <p:sp>
              <p:nvSpPr>
                <p:cNvPr id="366" name="Line 109"/>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67" name="Oval 110"/>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51" name="Group 111"/>
              <p:cNvGrpSpPr>
                <a:grpSpLocks/>
              </p:cNvGrpSpPr>
              <p:nvPr/>
            </p:nvGrpSpPr>
            <p:grpSpPr bwMode="auto">
              <a:xfrm rot="6644100">
                <a:off x="1042" y="2508"/>
                <a:ext cx="48" cy="110"/>
                <a:chOff x="772" y="2086"/>
                <a:chExt cx="48" cy="110"/>
              </a:xfrm>
            </p:grpSpPr>
            <p:sp>
              <p:nvSpPr>
                <p:cNvPr id="364" name="Line 112"/>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65" name="Oval 113"/>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52" name="Group 114"/>
              <p:cNvGrpSpPr>
                <a:grpSpLocks/>
              </p:cNvGrpSpPr>
              <p:nvPr/>
            </p:nvGrpSpPr>
            <p:grpSpPr bwMode="auto">
              <a:xfrm rot="4155900" flipV="1">
                <a:off x="533" y="2513"/>
                <a:ext cx="48" cy="110"/>
                <a:chOff x="772" y="2086"/>
                <a:chExt cx="48" cy="110"/>
              </a:xfrm>
            </p:grpSpPr>
            <p:sp>
              <p:nvSpPr>
                <p:cNvPr id="362" name="Line 115"/>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63" name="Oval 116"/>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53" name="Group 117"/>
              <p:cNvGrpSpPr>
                <a:grpSpLocks/>
              </p:cNvGrpSpPr>
              <p:nvPr/>
            </p:nvGrpSpPr>
            <p:grpSpPr bwMode="auto">
              <a:xfrm rot="8300935">
                <a:off x="922" y="2492"/>
                <a:ext cx="48" cy="110"/>
                <a:chOff x="772" y="2086"/>
                <a:chExt cx="48" cy="110"/>
              </a:xfrm>
            </p:grpSpPr>
            <p:sp>
              <p:nvSpPr>
                <p:cNvPr id="360" name="Line 118"/>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61" name="Oval 119"/>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54" name="Group 120"/>
              <p:cNvGrpSpPr>
                <a:grpSpLocks/>
              </p:cNvGrpSpPr>
              <p:nvPr/>
            </p:nvGrpSpPr>
            <p:grpSpPr bwMode="auto">
              <a:xfrm rot="889733">
                <a:off x="786" y="2216"/>
                <a:ext cx="48" cy="110"/>
                <a:chOff x="772" y="2086"/>
                <a:chExt cx="48" cy="110"/>
              </a:xfrm>
            </p:grpSpPr>
            <p:sp>
              <p:nvSpPr>
                <p:cNvPr id="358" name="Line 121"/>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9" name="Oval 122"/>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55" name="Group 123"/>
              <p:cNvGrpSpPr>
                <a:grpSpLocks/>
              </p:cNvGrpSpPr>
              <p:nvPr/>
            </p:nvGrpSpPr>
            <p:grpSpPr bwMode="auto">
              <a:xfrm rot="-7907525">
                <a:off x="614" y="2488"/>
                <a:ext cx="48" cy="110"/>
                <a:chOff x="772" y="2086"/>
                <a:chExt cx="48" cy="110"/>
              </a:xfrm>
            </p:grpSpPr>
            <p:sp>
              <p:nvSpPr>
                <p:cNvPr id="356" name="Line 124"/>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7" name="Oval 125"/>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nvGrpSpPr>
            <p:cNvPr id="390" name="グループ化 389"/>
            <p:cNvGrpSpPr/>
            <p:nvPr/>
          </p:nvGrpSpPr>
          <p:grpSpPr>
            <a:xfrm>
              <a:off x="4213379" y="2936696"/>
              <a:ext cx="1556836" cy="636320"/>
              <a:chOff x="4213379" y="2961969"/>
              <a:chExt cx="1556836" cy="636320"/>
            </a:xfrm>
          </p:grpSpPr>
          <p:sp>
            <p:nvSpPr>
              <p:cNvPr id="377" name="下カーブ矢印 376"/>
              <p:cNvSpPr/>
              <p:nvPr/>
            </p:nvSpPr>
            <p:spPr>
              <a:xfrm>
                <a:off x="4436222" y="3347955"/>
                <a:ext cx="593827" cy="250334"/>
              </a:xfrm>
              <a:prstGeom prst="curvedDownArrow">
                <a:avLst>
                  <a:gd name="adj1" fmla="val 47095"/>
                  <a:gd name="adj2" fmla="val 100516"/>
                  <a:gd name="adj3" fmla="val 250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84" name="Text Box 169"/>
              <p:cNvSpPr txBox="1">
                <a:spLocks noChangeArrowheads="1"/>
              </p:cNvSpPr>
              <p:nvPr/>
            </p:nvSpPr>
            <p:spPr bwMode="auto">
              <a:xfrm>
                <a:off x="4213379" y="2961969"/>
                <a:ext cx="1556836" cy="307777"/>
              </a:xfrm>
              <a:prstGeom prst="rect">
                <a:avLst/>
              </a:prstGeom>
              <a:solidFill>
                <a:schemeClr val="bg1"/>
              </a:solidFill>
              <a:ln w="9525">
                <a:solidFill>
                  <a:srgbClr val="000000"/>
                </a:solidFill>
                <a:miter lim="800000"/>
                <a:headEnd/>
                <a:tailEnd/>
              </a:ln>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Nuclear transport</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nvGrpSpPr>
          <p:cNvPr id="921" name="グループ化 920"/>
          <p:cNvGrpSpPr/>
          <p:nvPr/>
        </p:nvGrpSpPr>
        <p:grpSpPr>
          <a:xfrm>
            <a:off x="2469010" y="2112476"/>
            <a:ext cx="1075323" cy="488730"/>
            <a:chOff x="2460112" y="2300602"/>
            <a:chExt cx="1075323" cy="488730"/>
          </a:xfrm>
        </p:grpSpPr>
        <p:sp>
          <p:nvSpPr>
            <p:cNvPr id="917" name="右矢印 916"/>
            <p:cNvSpPr/>
            <p:nvPr/>
          </p:nvSpPr>
          <p:spPr>
            <a:xfrm rot="2770348">
              <a:off x="3176337" y="2430233"/>
              <a:ext cx="488730" cy="229467"/>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19" name="テキスト ボックス 918"/>
            <p:cNvSpPr txBox="1"/>
            <p:nvPr/>
          </p:nvSpPr>
          <p:spPr>
            <a:xfrm>
              <a:off x="2460112" y="2431020"/>
              <a:ext cx="1000595" cy="307777"/>
            </a:xfrm>
            <a:prstGeom prst="rect">
              <a:avLst/>
            </a:prstGeom>
            <a:noFill/>
          </p:spPr>
          <p:txBody>
            <a:bodyPr wrap="none" rtlCol="0">
              <a:spAutoFit/>
            </a:bodyPr>
            <a:lstStyle/>
            <a:p>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Promotion</a:t>
              </a:r>
              <a:endParaRPr kumimoji="1" lang="ja-JP" altLang="en-US" sz="12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28" name="Rectangle 4"/>
          <p:cNvSpPr>
            <a:spLocks noChangeArrowheads="1"/>
          </p:cNvSpPr>
          <p:nvPr/>
        </p:nvSpPr>
        <p:spPr bwMode="auto">
          <a:xfrm>
            <a:off x="179512" y="25460"/>
            <a:ext cx="891334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pPr algn="ctr"/>
            <a:r>
              <a:rPr lang="en-US" altLang="ja-JP" sz="2800" dirty="0" smtClean="0">
                <a:latin typeface="Arial Unicode MS" panose="020B0604020202020204" pitchFamily="50" charset="-128"/>
                <a:ea typeface="Arial Unicode MS" panose="020B0604020202020204" pitchFamily="50" charset="-128"/>
                <a:cs typeface="Arial Unicode MS" panose="020B0604020202020204" pitchFamily="50" charset="-128"/>
              </a:rPr>
              <a:t>Intracellular signal transduction-inducible gene carrier</a:t>
            </a:r>
            <a:endParaRPr lang="ja-JP" altLang="en-US" sz="28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971" name="グループ化 970"/>
          <p:cNvGrpSpPr/>
          <p:nvPr/>
        </p:nvGrpSpPr>
        <p:grpSpPr>
          <a:xfrm>
            <a:off x="5704319" y="2798515"/>
            <a:ext cx="3568065" cy="2670458"/>
            <a:chOff x="5704319" y="2721324"/>
            <a:chExt cx="3568065" cy="2670458"/>
          </a:xfrm>
        </p:grpSpPr>
        <p:grpSp>
          <p:nvGrpSpPr>
            <p:cNvPr id="871" name="グループ化 870"/>
            <p:cNvGrpSpPr/>
            <p:nvPr/>
          </p:nvGrpSpPr>
          <p:grpSpPr>
            <a:xfrm>
              <a:off x="5704319" y="2721324"/>
              <a:ext cx="3368708" cy="2670458"/>
              <a:chOff x="5695421" y="4368530"/>
              <a:chExt cx="3368708" cy="2670458"/>
            </a:xfrm>
          </p:grpSpPr>
          <p:sp>
            <p:nvSpPr>
              <p:cNvPr id="868" name="角丸四角形吹き出し 867"/>
              <p:cNvSpPr/>
              <p:nvPr/>
            </p:nvSpPr>
            <p:spPr>
              <a:xfrm>
                <a:off x="5695421" y="4368530"/>
                <a:ext cx="3332177" cy="2670458"/>
              </a:xfrm>
              <a:prstGeom prst="wedgeRoundRectCallout">
                <a:avLst>
                  <a:gd name="adj1" fmla="val -72721"/>
                  <a:gd name="adj2" fmla="val -70914"/>
                  <a:gd name="adj3" fmla="val 16667"/>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870" name="グループ化 869"/>
              <p:cNvGrpSpPr/>
              <p:nvPr/>
            </p:nvGrpSpPr>
            <p:grpSpPr>
              <a:xfrm>
                <a:off x="5728584" y="4462572"/>
                <a:ext cx="3335545" cy="2300929"/>
                <a:chOff x="5728584" y="4462572"/>
                <a:chExt cx="3335545" cy="2300929"/>
              </a:xfrm>
            </p:grpSpPr>
            <p:sp>
              <p:nvSpPr>
                <p:cNvPr id="415" name="Oval 920"/>
                <p:cNvSpPr>
                  <a:spLocks noChangeArrowheads="1"/>
                </p:cNvSpPr>
                <p:nvPr/>
              </p:nvSpPr>
              <p:spPr bwMode="auto">
                <a:xfrm>
                  <a:off x="7045652" y="4747030"/>
                  <a:ext cx="776736" cy="288925"/>
                </a:xfrm>
                <a:prstGeom prst="ellipse">
                  <a:avLst/>
                </a:prstGeom>
                <a:solidFill>
                  <a:srgbClr val="FFCCCC"/>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6" name="Oval 921"/>
                <p:cNvSpPr>
                  <a:spLocks noChangeArrowheads="1"/>
                </p:cNvSpPr>
                <p:nvPr/>
              </p:nvSpPr>
              <p:spPr bwMode="auto">
                <a:xfrm>
                  <a:off x="8010044" y="4761318"/>
                  <a:ext cx="881099" cy="288925"/>
                </a:xfrm>
                <a:prstGeom prst="ellipse">
                  <a:avLst/>
                </a:prstGeom>
                <a:solidFill>
                  <a:srgbClr val="FFCCCC"/>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7" name="Oval 919"/>
                <p:cNvSpPr>
                  <a:spLocks noChangeArrowheads="1"/>
                </p:cNvSpPr>
                <p:nvPr/>
              </p:nvSpPr>
              <p:spPr bwMode="auto">
                <a:xfrm>
                  <a:off x="5760796" y="4839105"/>
                  <a:ext cx="723353" cy="353131"/>
                </a:xfrm>
                <a:prstGeom prst="ellipse">
                  <a:avLst/>
                </a:prstGeom>
                <a:solidFill>
                  <a:srgbClr val="FFCCCC"/>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418" name="Group 699"/>
                <p:cNvGrpSpPr>
                  <a:grpSpLocks noChangeAspect="1"/>
                </p:cNvGrpSpPr>
                <p:nvPr/>
              </p:nvGrpSpPr>
              <p:grpSpPr bwMode="auto">
                <a:xfrm>
                  <a:off x="8225637" y="6117043"/>
                  <a:ext cx="261937" cy="415925"/>
                  <a:chOff x="2886" y="2892"/>
                  <a:chExt cx="474" cy="755"/>
                </a:xfrm>
              </p:grpSpPr>
              <p:sp>
                <p:nvSpPr>
                  <p:cNvPr id="419" name="Freeform 700"/>
                  <p:cNvSpPr>
                    <a:spLocks noChangeAspect="1"/>
                  </p:cNvSpPr>
                  <p:nvPr/>
                </p:nvSpPr>
                <p:spPr bwMode="auto">
                  <a:xfrm>
                    <a:off x="2896" y="2915"/>
                    <a:ext cx="464" cy="711"/>
                  </a:xfrm>
                  <a:custGeom>
                    <a:avLst/>
                    <a:gdLst>
                      <a:gd name="T0" fmla="*/ 346 w 464"/>
                      <a:gd name="T1" fmla="*/ 169 h 711"/>
                      <a:gd name="T2" fmla="*/ 306 w 464"/>
                      <a:gd name="T3" fmla="*/ 139 h 711"/>
                      <a:gd name="T4" fmla="*/ 226 w 464"/>
                      <a:gd name="T5" fmla="*/ 93 h 711"/>
                      <a:gd name="T6" fmla="*/ 166 w 464"/>
                      <a:gd name="T7" fmla="*/ 31 h 711"/>
                      <a:gd name="T8" fmla="*/ 86 w 464"/>
                      <a:gd name="T9" fmla="*/ 35 h 711"/>
                      <a:gd name="T10" fmla="*/ 96 w 464"/>
                      <a:gd name="T11" fmla="*/ 103 h 711"/>
                      <a:gd name="T12" fmla="*/ 146 w 464"/>
                      <a:gd name="T13" fmla="*/ 177 h 711"/>
                      <a:gd name="T14" fmla="*/ 202 w 464"/>
                      <a:gd name="T15" fmla="*/ 201 h 711"/>
                      <a:gd name="T16" fmla="*/ 272 w 464"/>
                      <a:gd name="T17" fmla="*/ 83 h 711"/>
                      <a:gd name="T18" fmla="*/ 326 w 464"/>
                      <a:gd name="T19" fmla="*/ 3 h 711"/>
                      <a:gd name="T20" fmla="*/ 394 w 464"/>
                      <a:gd name="T21" fmla="*/ 27 h 711"/>
                      <a:gd name="T22" fmla="*/ 396 w 464"/>
                      <a:gd name="T23" fmla="*/ 85 h 711"/>
                      <a:gd name="T24" fmla="*/ 332 w 464"/>
                      <a:gd name="T25" fmla="*/ 131 h 711"/>
                      <a:gd name="T26" fmla="*/ 308 w 464"/>
                      <a:gd name="T27" fmla="*/ 155 h 711"/>
                      <a:gd name="T28" fmla="*/ 292 w 464"/>
                      <a:gd name="T29" fmla="*/ 183 h 711"/>
                      <a:gd name="T30" fmla="*/ 318 w 464"/>
                      <a:gd name="T31" fmla="*/ 245 h 711"/>
                      <a:gd name="T32" fmla="*/ 400 w 464"/>
                      <a:gd name="T33" fmla="*/ 225 h 711"/>
                      <a:gd name="T34" fmla="*/ 442 w 464"/>
                      <a:gd name="T35" fmla="*/ 281 h 711"/>
                      <a:gd name="T36" fmla="*/ 354 w 464"/>
                      <a:gd name="T37" fmla="*/ 337 h 711"/>
                      <a:gd name="T38" fmla="*/ 340 w 464"/>
                      <a:gd name="T39" fmla="*/ 401 h 711"/>
                      <a:gd name="T40" fmla="*/ 302 w 464"/>
                      <a:gd name="T41" fmla="*/ 471 h 711"/>
                      <a:gd name="T42" fmla="*/ 260 w 464"/>
                      <a:gd name="T43" fmla="*/ 545 h 711"/>
                      <a:gd name="T44" fmla="*/ 222 w 464"/>
                      <a:gd name="T45" fmla="*/ 533 h 711"/>
                      <a:gd name="T46" fmla="*/ 182 w 464"/>
                      <a:gd name="T47" fmla="*/ 507 h 711"/>
                      <a:gd name="T48" fmla="*/ 162 w 464"/>
                      <a:gd name="T49" fmla="*/ 491 h 711"/>
                      <a:gd name="T50" fmla="*/ 118 w 464"/>
                      <a:gd name="T51" fmla="*/ 479 h 711"/>
                      <a:gd name="T52" fmla="*/ 80 w 464"/>
                      <a:gd name="T53" fmla="*/ 611 h 711"/>
                      <a:gd name="T54" fmla="*/ 22 w 464"/>
                      <a:gd name="T55" fmla="*/ 651 h 711"/>
                      <a:gd name="T56" fmla="*/ 22 w 464"/>
                      <a:gd name="T57" fmla="*/ 711 h 711"/>
                      <a:gd name="T58" fmla="*/ 96 w 464"/>
                      <a:gd name="T59" fmla="*/ 695 h 711"/>
                      <a:gd name="T60" fmla="*/ 148 w 464"/>
                      <a:gd name="T61" fmla="*/ 605 h 711"/>
                      <a:gd name="T62" fmla="*/ 254 w 464"/>
                      <a:gd name="T63" fmla="*/ 581 h 711"/>
                      <a:gd name="T64" fmla="*/ 274 w 464"/>
                      <a:gd name="T65" fmla="*/ 683 h 7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4"/>
                      <a:gd name="T100" fmla="*/ 0 h 711"/>
                      <a:gd name="T101" fmla="*/ 464 w 464"/>
                      <a:gd name="T102" fmla="*/ 711 h 7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4" h="711">
                        <a:moveTo>
                          <a:pt x="406" y="167"/>
                        </a:moveTo>
                        <a:cubicBezTo>
                          <a:pt x="386" y="174"/>
                          <a:pt x="367" y="170"/>
                          <a:pt x="346" y="169"/>
                        </a:cubicBezTo>
                        <a:cubicBezTo>
                          <a:pt x="334" y="165"/>
                          <a:pt x="328" y="155"/>
                          <a:pt x="318" y="147"/>
                        </a:cubicBezTo>
                        <a:cubicBezTo>
                          <a:pt x="314" y="144"/>
                          <a:pt x="306" y="139"/>
                          <a:pt x="306" y="139"/>
                        </a:cubicBezTo>
                        <a:cubicBezTo>
                          <a:pt x="303" y="130"/>
                          <a:pt x="299" y="133"/>
                          <a:pt x="292" y="127"/>
                        </a:cubicBezTo>
                        <a:cubicBezTo>
                          <a:pt x="270" y="108"/>
                          <a:pt x="247" y="107"/>
                          <a:pt x="226" y="93"/>
                        </a:cubicBezTo>
                        <a:cubicBezTo>
                          <a:pt x="217" y="87"/>
                          <a:pt x="213" y="79"/>
                          <a:pt x="204" y="73"/>
                        </a:cubicBezTo>
                        <a:cubicBezTo>
                          <a:pt x="194" y="58"/>
                          <a:pt x="181" y="41"/>
                          <a:pt x="166" y="31"/>
                        </a:cubicBezTo>
                        <a:cubicBezTo>
                          <a:pt x="159" y="26"/>
                          <a:pt x="142" y="21"/>
                          <a:pt x="142" y="21"/>
                        </a:cubicBezTo>
                        <a:cubicBezTo>
                          <a:pt x="118" y="23"/>
                          <a:pt x="106" y="28"/>
                          <a:pt x="86" y="35"/>
                        </a:cubicBezTo>
                        <a:cubicBezTo>
                          <a:pt x="81" y="40"/>
                          <a:pt x="76" y="53"/>
                          <a:pt x="76" y="53"/>
                        </a:cubicBezTo>
                        <a:cubicBezTo>
                          <a:pt x="80" y="71"/>
                          <a:pt x="80" y="92"/>
                          <a:pt x="96" y="103"/>
                        </a:cubicBezTo>
                        <a:cubicBezTo>
                          <a:pt x="101" y="110"/>
                          <a:pt x="109" y="118"/>
                          <a:pt x="116" y="123"/>
                        </a:cubicBezTo>
                        <a:cubicBezTo>
                          <a:pt x="128" y="140"/>
                          <a:pt x="135" y="160"/>
                          <a:pt x="146" y="177"/>
                        </a:cubicBezTo>
                        <a:cubicBezTo>
                          <a:pt x="148" y="191"/>
                          <a:pt x="145" y="199"/>
                          <a:pt x="158" y="203"/>
                        </a:cubicBezTo>
                        <a:cubicBezTo>
                          <a:pt x="173" y="202"/>
                          <a:pt x="188" y="203"/>
                          <a:pt x="202" y="201"/>
                        </a:cubicBezTo>
                        <a:cubicBezTo>
                          <a:pt x="210" y="200"/>
                          <a:pt x="222" y="157"/>
                          <a:pt x="234" y="149"/>
                        </a:cubicBezTo>
                        <a:cubicBezTo>
                          <a:pt x="242" y="125"/>
                          <a:pt x="250" y="98"/>
                          <a:pt x="272" y="83"/>
                        </a:cubicBezTo>
                        <a:cubicBezTo>
                          <a:pt x="286" y="62"/>
                          <a:pt x="294" y="41"/>
                          <a:pt x="312" y="23"/>
                        </a:cubicBezTo>
                        <a:cubicBezTo>
                          <a:pt x="315" y="15"/>
                          <a:pt x="318" y="6"/>
                          <a:pt x="326" y="3"/>
                        </a:cubicBezTo>
                        <a:cubicBezTo>
                          <a:pt x="378" y="5"/>
                          <a:pt x="358" y="0"/>
                          <a:pt x="384" y="17"/>
                        </a:cubicBezTo>
                        <a:cubicBezTo>
                          <a:pt x="387" y="21"/>
                          <a:pt x="392" y="23"/>
                          <a:pt x="394" y="27"/>
                        </a:cubicBezTo>
                        <a:cubicBezTo>
                          <a:pt x="396" y="31"/>
                          <a:pt x="398" y="39"/>
                          <a:pt x="398" y="39"/>
                        </a:cubicBezTo>
                        <a:cubicBezTo>
                          <a:pt x="397" y="54"/>
                          <a:pt x="398" y="70"/>
                          <a:pt x="396" y="85"/>
                        </a:cubicBezTo>
                        <a:cubicBezTo>
                          <a:pt x="395" y="92"/>
                          <a:pt x="378" y="97"/>
                          <a:pt x="374" y="101"/>
                        </a:cubicBezTo>
                        <a:cubicBezTo>
                          <a:pt x="365" y="110"/>
                          <a:pt x="345" y="127"/>
                          <a:pt x="332" y="131"/>
                        </a:cubicBezTo>
                        <a:cubicBezTo>
                          <a:pt x="330" y="137"/>
                          <a:pt x="325" y="143"/>
                          <a:pt x="320" y="147"/>
                        </a:cubicBezTo>
                        <a:cubicBezTo>
                          <a:pt x="316" y="150"/>
                          <a:pt x="308" y="155"/>
                          <a:pt x="308" y="155"/>
                        </a:cubicBezTo>
                        <a:cubicBezTo>
                          <a:pt x="305" y="159"/>
                          <a:pt x="300" y="161"/>
                          <a:pt x="298" y="165"/>
                        </a:cubicBezTo>
                        <a:cubicBezTo>
                          <a:pt x="295" y="170"/>
                          <a:pt x="292" y="183"/>
                          <a:pt x="292" y="183"/>
                        </a:cubicBezTo>
                        <a:cubicBezTo>
                          <a:pt x="293" y="200"/>
                          <a:pt x="288" y="222"/>
                          <a:pt x="304" y="233"/>
                        </a:cubicBezTo>
                        <a:cubicBezTo>
                          <a:pt x="307" y="241"/>
                          <a:pt x="310" y="242"/>
                          <a:pt x="318" y="245"/>
                        </a:cubicBezTo>
                        <a:cubicBezTo>
                          <a:pt x="331" y="244"/>
                          <a:pt x="343" y="245"/>
                          <a:pt x="356" y="243"/>
                        </a:cubicBezTo>
                        <a:cubicBezTo>
                          <a:pt x="363" y="242"/>
                          <a:pt x="389" y="229"/>
                          <a:pt x="400" y="225"/>
                        </a:cubicBezTo>
                        <a:cubicBezTo>
                          <a:pt x="429" y="226"/>
                          <a:pt x="444" y="220"/>
                          <a:pt x="464" y="233"/>
                        </a:cubicBezTo>
                        <a:cubicBezTo>
                          <a:pt x="462" y="264"/>
                          <a:pt x="463" y="267"/>
                          <a:pt x="442" y="281"/>
                        </a:cubicBezTo>
                        <a:cubicBezTo>
                          <a:pt x="426" y="304"/>
                          <a:pt x="405" y="316"/>
                          <a:pt x="380" y="327"/>
                        </a:cubicBezTo>
                        <a:cubicBezTo>
                          <a:pt x="372" y="331"/>
                          <a:pt x="362" y="333"/>
                          <a:pt x="354" y="337"/>
                        </a:cubicBezTo>
                        <a:cubicBezTo>
                          <a:pt x="350" y="339"/>
                          <a:pt x="342" y="345"/>
                          <a:pt x="342" y="345"/>
                        </a:cubicBezTo>
                        <a:cubicBezTo>
                          <a:pt x="331" y="362"/>
                          <a:pt x="338" y="382"/>
                          <a:pt x="340" y="401"/>
                        </a:cubicBezTo>
                        <a:cubicBezTo>
                          <a:pt x="337" y="456"/>
                          <a:pt x="341" y="430"/>
                          <a:pt x="314" y="453"/>
                        </a:cubicBezTo>
                        <a:cubicBezTo>
                          <a:pt x="307" y="459"/>
                          <a:pt x="306" y="464"/>
                          <a:pt x="302" y="471"/>
                        </a:cubicBezTo>
                        <a:cubicBezTo>
                          <a:pt x="300" y="475"/>
                          <a:pt x="294" y="483"/>
                          <a:pt x="294" y="483"/>
                        </a:cubicBezTo>
                        <a:cubicBezTo>
                          <a:pt x="288" y="507"/>
                          <a:pt x="282" y="530"/>
                          <a:pt x="260" y="545"/>
                        </a:cubicBezTo>
                        <a:cubicBezTo>
                          <a:pt x="251" y="544"/>
                          <a:pt x="241" y="545"/>
                          <a:pt x="232" y="543"/>
                        </a:cubicBezTo>
                        <a:cubicBezTo>
                          <a:pt x="224" y="542"/>
                          <a:pt x="227" y="537"/>
                          <a:pt x="222" y="533"/>
                        </a:cubicBezTo>
                        <a:cubicBezTo>
                          <a:pt x="212" y="525"/>
                          <a:pt x="197" y="520"/>
                          <a:pt x="186" y="513"/>
                        </a:cubicBezTo>
                        <a:cubicBezTo>
                          <a:pt x="185" y="511"/>
                          <a:pt x="184" y="509"/>
                          <a:pt x="182" y="507"/>
                        </a:cubicBezTo>
                        <a:cubicBezTo>
                          <a:pt x="180" y="506"/>
                          <a:pt x="177" y="506"/>
                          <a:pt x="176" y="505"/>
                        </a:cubicBezTo>
                        <a:cubicBezTo>
                          <a:pt x="160" y="489"/>
                          <a:pt x="176" y="496"/>
                          <a:pt x="162" y="491"/>
                        </a:cubicBezTo>
                        <a:cubicBezTo>
                          <a:pt x="157" y="477"/>
                          <a:pt x="154" y="476"/>
                          <a:pt x="140" y="471"/>
                        </a:cubicBezTo>
                        <a:cubicBezTo>
                          <a:pt x="131" y="473"/>
                          <a:pt x="126" y="474"/>
                          <a:pt x="118" y="479"/>
                        </a:cubicBezTo>
                        <a:cubicBezTo>
                          <a:pt x="107" y="511"/>
                          <a:pt x="134" y="558"/>
                          <a:pt x="106" y="577"/>
                        </a:cubicBezTo>
                        <a:cubicBezTo>
                          <a:pt x="96" y="592"/>
                          <a:pt x="97" y="602"/>
                          <a:pt x="80" y="611"/>
                        </a:cubicBezTo>
                        <a:cubicBezTo>
                          <a:pt x="70" y="626"/>
                          <a:pt x="53" y="626"/>
                          <a:pt x="40" y="637"/>
                        </a:cubicBezTo>
                        <a:cubicBezTo>
                          <a:pt x="21" y="653"/>
                          <a:pt x="52" y="631"/>
                          <a:pt x="22" y="651"/>
                        </a:cubicBezTo>
                        <a:cubicBezTo>
                          <a:pt x="20" y="652"/>
                          <a:pt x="16" y="655"/>
                          <a:pt x="16" y="655"/>
                        </a:cubicBezTo>
                        <a:cubicBezTo>
                          <a:pt x="5" y="671"/>
                          <a:pt x="0" y="704"/>
                          <a:pt x="22" y="711"/>
                        </a:cubicBezTo>
                        <a:cubicBezTo>
                          <a:pt x="43" y="710"/>
                          <a:pt x="63" y="710"/>
                          <a:pt x="84" y="709"/>
                        </a:cubicBezTo>
                        <a:cubicBezTo>
                          <a:pt x="93" y="708"/>
                          <a:pt x="93" y="701"/>
                          <a:pt x="96" y="695"/>
                        </a:cubicBezTo>
                        <a:cubicBezTo>
                          <a:pt x="106" y="678"/>
                          <a:pt x="117" y="659"/>
                          <a:pt x="128" y="643"/>
                        </a:cubicBezTo>
                        <a:cubicBezTo>
                          <a:pt x="130" y="627"/>
                          <a:pt x="131" y="611"/>
                          <a:pt x="148" y="605"/>
                        </a:cubicBezTo>
                        <a:cubicBezTo>
                          <a:pt x="160" y="593"/>
                          <a:pt x="174" y="587"/>
                          <a:pt x="190" y="579"/>
                        </a:cubicBezTo>
                        <a:cubicBezTo>
                          <a:pt x="211" y="580"/>
                          <a:pt x="233" y="579"/>
                          <a:pt x="254" y="581"/>
                        </a:cubicBezTo>
                        <a:cubicBezTo>
                          <a:pt x="264" y="582"/>
                          <a:pt x="264" y="608"/>
                          <a:pt x="268" y="613"/>
                        </a:cubicBezTo>
                        <a:cubicBezTo>
                          <a:pt x="282" y="635"/>
                          <a:pt x="274" y="651"/>
                          <a:pt x="274" y="683"/>
                        </a:cubicBezTo>
                      </a:path>
                    </a:pathLst>
                  </a:custGeom>
                  <a:noFill/>
                  <a:ln w="41275">
                    <a:solidFill>
                      <a:srgbClr val="5F5F5F"/>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420" name="Group 701"/>
                  <p:cNvGrpSpPr>
                    <a:grpSpLocks noChangeAspect="1"/>
                  </p:cNvGrpSpPr>
                  <p:nvPr/>
                </p:nvGrpSpPr>
                <p:grpSpPr bwMode="auto">
                  <a:xfrm>
                    <a:off x="3290" y="3058"/>
                    <a:ext cx="44" cy="45"/>
                    <a:chOff x="3003" y="2307"/>
                    <a:chExt cx="44" cy="45"/>
                  </a:xfrm>
                </p:grpSpPr>
                <p:sp>
                  <p:nvSpPr>
                    <p:cNvPr id="495" name="Oval 702"/>
                    <p:cNvSpPr>
                      <a:spLocks noChangeAspect="1" noChangeArrowheads="1"/>
                    </p:cNvSpPr>
                    <p:nvPr/>
                  </p:nvSpPr>
                  <p:spPr bwMode="auto">
                    <a:xfrm>
                      <a:off x="3003" y="2307"/>
                      <a:ext cx="44" cy="45"/>
                    </a:xfrm>
                    <a:prstGeom prst="ellipse">
                      <a:avLst/>
                    </a:prstGeom>
                    <a:gradFill rotWithShape="0">
                      <a:gsLst>
                        <a:gs pos="0">
                          <a:srgbClr val="FFFFFF"/>
                        </a:gs>
                        <a:gs pos="100000">
                          <a:srgbClr val="CCCCFF"/>
                        </a:gs>
                      </a:gsLst>
                      <a:path path="shape">
                        <a:fillToRect l="50000" t="50000" r="50000" b="50000"/>
                      </a:path>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6" name="Oval 703"/>
                    <p:cNvSpPr>
                      <a:spLocks noChangeAspect="1" noChangeArrowheads="1"/>
                    </p:cNvSpPr>
                    <p:nvPr/>
                  </p:nvSpPr>
                  <p:spPr bwMode="auto">
                    <a:xfrm>
                      <a:off x="3012" y="2336"/>
                      <a:ext cx="13" cy="13"/>
                    </a:xfrm>
                    <a:prstGeom prst="ellipse">
                      <a:avLst/>
                    </a:prstGeom>
                    <a:solidFill>
                      <a:srgbClr val="FFFFFF"/>
                    </a:soli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7" name="Oval 704"/>
                    <p:cNvSpPr>
                      <a:spLocks noChangeAspect="1" noChangeArrowheads="1"/>
                    </p:cNvSpPr>
                    <p:nvPr/>
                  </p:nvSpPr>
                  <p:spPr bwMode="auto">
                    <a:xfrm>
                      <a:off x="3028" y="2313"/>
                      <a:ext cx="13" cy="14"/>
                    </a:xfrm>
                    <a:prstGeom prst="ellipse">
                      <a:avLst/>
                    </a:prstGeom>
                    <a:solidFill>
                      <a:srgbClr val="FFFFFF"/>
                    </a:soli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21" name="Group 705"/>
                  <p:cNvGrpSpPr>
                    <a:grpSpLocks noChangeAspect="1"/>
                  </p:cNvGrpSpPr>
                  <p:nvPr/>
                </p:nvGrpSpPr>
                <p:grpSpPr bwMode="auto">
                  <a:xfrm>
                    <a:off x="3148" y="3578"/>
                    <a:ext cx="44" cy="44"/>
                    <a:chOff x="2922" y="2356"/>
                    <a:chExt cx="44" cy="44"/>
                  </a:xfrm>
                </p:grpSpPr>
                <p:sp>
                  <p:nvSpPr>
                    <p:cNvPr id="493" name="Oval 706"/>
                    <p:cNvSpPr>
                      <a:spLocks noChangeAspect="1" noChangeArrowheads="1"/>
                    </p:cNvSpPr>
                    <p:nvPr/>
                  </p:nvSpPr>
                  <p:spPr bwMode="auto">
                    <a:xfrm>
                      <a:off x="2922" y="2356"/>
                      <a:ext cx="44" cy="44"/>
                    </a:xfrm>
                    <a:prstGeom prst="ellipse">
                      <a:avLst/>
                    </a:prstGeom>
                    <a:gradFill rotWithShape="0">
                      <a:gsLst>
                        <a:gs pos="0">
                          <a:srgbClr val="FFFFFF"/>
                        </a:gs>
                        <a:gs pos="100000">
                          <a:srgbClr val="CCCCFF"/>
                        </a:gs>
                      </a:gsLst>
                      <a:path path="shape">
                        <a:fillToRect l="50000" t="50000" r="50000" b="50000"/>
                      </a:path>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4" name="Oval 707"/>
                    <p:cNvSpPr>
                      <a:spLocks noChangeAspect="1" noChangeArrowheads="1"/>
                    </p:cNvSpPr>
                    <p:nvPr/>
                  </p:nvSpPr>
                  <p:spPr bwMode="auto">
                    <a:xfrm>
                      <a:off x="2944" y="2376"/>
                      <a:ext cx="13" cy="14"/>
                    </a:xfrm>
                    <a:prstGeom prst="ellipse">
                      <a:avLst/>
                    </a:prstGeom>
                    <a:solidFill>
                      <a:srgbClr val="FFFFFF"/>
                    </a:soli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422" name="Oval 708"/>
                  <p:cNvSpPr>
                    <a:spLocks noChangeAspect="1" noChangeArrowheads="1"/>
                  </p:cNvSpPr>
                  <p:nvPr/>
                </p:nvSpPr>
                <p:spPr bwMode="auto">
                  <a:xfrm>
                    <a:off x="3194" y="3078"/>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3" name="Oval 709"/>
                  <p:cNvSpPr>
                    <a:spLocks noChangeAspect="1" noChangeArrowheads="1"/>
                  </p:cNvSpPr>
                  <p:nvPr/>
                </p:nvSpPr>
                <p:spPr bwMode="auto">
                  <a:xfrm>
                    <a:off x="3205" y="3134"/>
                    <a:ext cx="20"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4" name="Oval 710"/>
                  <p:cNvSpPr>
                    <a:spLocks noChangeAspect="1" noChangeArrowheads="1"/>
                  </p:cNvSpPr>
                  <p:nvPr/>
                </p:nvSpPr>
                <p:spPr bwMode="auto">
                  <a:xfrm>
                    <a:off x="3337" y="3146"/>
                    <a:ext cx="20"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5" name="Oval 711"/>
                  <p:cNvSpPr>
                    <a:spLocks noChangeAspect="1" noChangeArrowheads="1"/>
                  </p:cNvSpPr>
                  <p:nvPr/>
                </p:nvSpPr>
                <p:spPr bwMode="auto">
                  <a:xfrm>
                    <a:off x="3331" y="3195"/>
                    <a:ext cx="20"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6" name="Oval 712"/>
                  <p:cNvSpPr>
                    <a:spLocks noChangeAspect="1" noChangeArrowheads="1"/>
                  </p:cNvSpPr>
                  <p:nvPr/>
                </p:nvSpPr>
                <p:spPr bwMode="auto">
                  <a:xfrm>
                    <a:off x="3278" y="3128"/>
                    <a:ext cx="17"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7" name="Oval 713"/>
                  <p:cNvSpPr>
                    <a:spLocks noChangeAspect="1" noChangeArrowheads="1"/>
                  </p:cNvSpPr>
                  <p:nvPr/>
                </p:nvSpPr>
                <p:spPr bwMode="auto">
                  <a:xfrm>
                    <a:off x="3256" y="3208"/>
                    <a:ext cx="39" cy="28"/>
                  </a:xfrm>
                  <a:prstGeom prst="ellipse">
                    <a:avLst/>
                  </a:prstGeom>
                  <a:gradFill rotWithShape="0">
                    <a:gsLst>
                      <a:gs pos="0">
                        <a:srgbClr val="1C1C1C"/>
                      </a:gs>
                      <a:gs pos="50000">
                        <a:srgbClr val="CCCCFF"/>
                      </a:gs>
                      <a:gs pos="100000">
                        <a:srgbClr val="1C1C1C"/>
                      </a:gs>
                    </a:gsLst>
                    <a:lin ang="27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8" name="Oval 714"/>
                  <p:cNvSpPr>
                    <a:spLocks noChangeAspect="1" noChangeArrowheads="1"/>
                  </p:cNvSpPr>
                  <p:nvPr/>
                </p:nvSpPr>
                <p:spPr bwMode="auto">
                  <a:xfrm>
                    <a:off x="3208" y="3333"/>
                    <a:ext cx="23"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9" name="Oval 715"/>
                  <p:cNvSpPr>
                    <a:spLocks noChangeAspect="1" noChangeArrowheads="1"/>
                  </p:cNvSpPr>
                  <p:nvPr/>
                </p:nvSpPr>
                <p:spPr bwMode="auto">
                  <a:xfrm>
                    <a:off x="3179" y="3376"/>
                    <a:ext cx="20" cy="23"/>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0" name="Oval 716"/>
                  <p:cNvSpPr>
                    <a:spLocks noChangeAspect="1" noChangeArrowheads="1"/>
                  </p:cNvSpPr>
                  <p:nvPr/>
                </p:nvSpPr>
                <p:spPr bwMode="auto">
                  <a:xfrm>
                    <a:off x="3001" y="3442"/>
                    <a:ext cx="20"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1" name="Oval 717"/>
                  <p:cNvSpPr>
                    <a:spLocks noChangeAspect="1" noChangeArrowheads="1"/>
                  </p:cNvSpPr>
                  <p:nvPr/>
                </p:nvSpPr>
                <p:spPr bwMode="auto">
                  <a:xfrm>
                    <a:off x="2929" y="3552"/>
                    <a:ext cx="20" cy="23"/>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2" name="Oval 718"/>
                  <p:cNvSpPr>
                    <a:spLocks noChangeAspect="1" noChangeArrowheads="1"/>
                  </p:cNvSpPr>
                  <p:nvPr/>
                </p:nvSpPr>
                <p:spPr bwMode="auto">
                  <a:xfrm>
                    <a:off x="2969" y="3526"/>
                    <a:ext cx="20"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3" name="Oval 719"/>
                  <p:cNvSpPr>
                    <a:spLocks noChangeAspect="1" noChangeArrowheads="1"/>
                  </p:cNvSpPr>
                  <p:nvPr/>
                </p:nvSpPr>
                <p:spPr bwMode="auto">
                  <a:xfrm>
                    <a:off x="3147" y="3540"/>
                    <a:ext cx="23"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4" name="Oval 720"/>
                  <p:cNvSpPr>
                    <a:spLocks noChangeAspect="1" noChangeArrowheads="1"/>
                  </p:cNvSpPr>
                  <p:nvPr/>
                </p:nvSpPr>
                <p:spPr bwMode="auto">
                  <a:xfrm>
                    <a:off x="3073" y="3497"/>
                    <a:ext cx="23" cy="23"/>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5" name="Oval 721"/>
                  <p:cNvSpPr>
                    <a:spLocks noChangeAspect="1" noChangeArrowheads="1"/>
                  </p:cNvSpPr>
                  <p:nvPr/>
                </p:nvSpPr>
                <p:spPr bwMode="auto">
                  <a:xfrm>
                    <a:off x="3099" y="3440"/>
                    <a:ext cx="20" cy="23"/>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6" name="Oval 722"/>
                  <p:cNvSpPr>
                    <a:spLocks noChangeAspect="1" noChangeArrowheads="1"/>
                  </p:cNvSpPr>
                  <p:nvPr/>
                </p:nvSpPr>
                <p:spPr bwMode="auto">
                  <a:xfrm>
                    <a:off x="3047" y="3091"/>
                    <a:ext cx="20"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7" name="Oval 723"/>
                  <p:cNvSpPr>
                    <a:spLocks noChangeAspect="1" noChangeArrowheads="1"/>
                  </p:cNvSpPr>
                  <p:nvPr/>
                </p:nvSpPr>
                <p:spPr bwMode="auto">
                  <a:xfrm>
                    <a:off x="2995" y="3033"/>
                    <a:ext cx="20" cy="23"/>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8" name="Oval 724"/>
                  <p:cNvSpPr>
                    <a:spLocks noChangeAspect="1" noChangeArrowheads="1"/>
                  </p:cNvSpPr>
                  <p:nvPr/>
                </p:nvSpPr>
                <p:spPr bwMode="auto">
                  <a:xfrm>
                    <a:off x="2975" y="2955"/>
                    <a:ext cx="23"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9" name="Oval 725"/>
                  <p:cNvSpPr>
                    <a:spLocks noChangeAspect="1" noChangeArrowheads="1"/>
                  </p:cNvSpPr>
                  <p:nvPr/>
                </p:nvSpPr>
                <p:spPr bwMode="auto">
                  <a:xfrm>
                    <a:off x="3087" y="2993"/>
                    <a:ext cx="23" cy="23"/>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0" name="Oval 726"/>
                  <p:cNvSpPr>
                    <a:spLocks noChangeAspect="1" noChangeArrowheads="1"/>
                  </p:cNvSpPr>
                  <p:nvPr/>
                </p:nvSpPr>
                <p:spPr bwMode="auto">
                  <a:xfrm>
                    <a:off x="3179" y="3045"/>
                    <a:ext cx="20" cy="23"/>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1" name="Oval 727"/>
                  <p:cNvSpPr>
                    <a:spLocks noChangeAspect="1" noChangeArrowheads="1"/>
                  </p:cNvSpPr>
                  <p:nvPr/>
                </p:nvSpPr>
                <p:spPr bwMode="auto">
                  <a:xfrm>
                    <a:off x="3236" y="3065"/>
                    <a:ext cx="20"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2" name="Oval 728"/>
                  <p:cNvSpPr>
                    <a:spLocks noChangeAspect="1" noChangeArrowheads="1"/>
                  </p:cNvSpPr>
                  <p:nvPr/>
                </p:nvSpPr>
                <p:spPr bwMode="auto">
                  <a:xfrm>
                    <a:off x="3147" y="2976"/>
                    <a:ext cx="23"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3" name="Oval 729"/>
                  <p:cNvSpPr>
                    <a:spLocks noChangeAspect="1" noChangeArrowheads="1"/>
                  </p:cNvSpPr>
                  <p:nvPr/>
                </p:nvSpPr>
                <p:spPr bwMode="auto">
                  <a:xfrm>
                    <a:off x="3231" y="2892"/>
                    <a:ext cx="20"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4" name="Oval 730"/>
                  <p:cNvSpPr>
                    <a:spLocks noChangeAspect="1" noChangeArrowheads="1"/>
                  </p:cNvSpPr>
                  <p:nvPr/>
                </p:nvSpPr>
                <p:spPr bwMode="auto">
                  <a:xfrm>
                    <a:off x="3222" y="2922"/>
                    <a:ext cx="17"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5" name="Oval 731"/>
                  <p:cNvSpPr>
                    <a:spLocks noChangeAspect="1" noChangeArrowheads="1"/>
                  </p:cNvSpPr>
                  <p:nvPr/>
                </p:nvSpPr>
                <p:spPr bwMode="auto">
                  <a:xfrm>
                    <a:off x="3246" y="3088"/>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6" name="Oval 732"/>
                  <p:cNvSpPr>
                    <a:spLocks noChangeAspect="1" noChangeArrowheads="1"/>
                  </p:cNvSpPr>
                  <p:nvPr/>
                </p:nvSpPr>
                <p:spPr bwMode="auto">
                  <a:xfrm>
                    <a:off x="3268" y="2984"/>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7" name="Oval 733"/>
                  <p:cNvSpPr>
                    <a:spLocks noChangeAspect="1" noChangeArrowheads="1"/>
                  </p:cNvSpPr>
                  <p:nvPr/>
                </p:nvSpPr>
                <p:spPr bwMode="auto">
                  <a:xfrm>
                    <a:off x="3246" y="3154"/>
                    <a:ext cx="17"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8" name="Oval 734"/>
                  <p:cNvSpPr>
                    <a:spLocks noChangeAspect="1" noChangeArrowheads="1"/>
                  </p:cNvSpPr>
                  <p:nvPr/>
                </p:nvSpPr>
                <p:spPr bwMode="auto">
                  <a:xfrm>
                    <a:off x="3132" y="3438"/>
                    <a:ext cx="17"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49" name="Oval 735"/>
                  <p:cNvSpPr>
                    <a:spLocks noChangeAspect="1" noChangeArrowheads="1"/>
                  </p:cNvSpPr>
                  <p:nvPr/>
                </p:nvSpPr>
                <p:spPr bwMode="auto">
                  <a:xfrm>
                    <a:off x="3262" y="3246"/>
                    <a:ext cx="17"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0" name="Oval 736"/>
                  <p:cNvSpPr>
                    <a:spLocks noChangeAspect="1" noChangeArrowheads="1"/>
                  </p:cNvSpPr>
                  <p:nvPr/>
                </p:nvSpPr>
                <p:spPr bwMode="auto">
                  <a:xfrm>
                    <a:off x="3180" y="3418"/>
                    <a:ext cx="17"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1" name="Oval 737"/>
                  <p:cNvSpPr>
                    <a:spLocks noChangeAspect="1" noChangeArrowheads="1"/>
                  </p:cNvSpPr>
                  <p:nvPr/>
                </p:nvSpPr>
                <p:spPr bwMode="auto">
                  <a:xfrm>
                    <a:off x="3132" y="3498"/>
                    <a:ext cx="17"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2" name="Oval 738"/>
                  <p:cNvSpPr>
                    <a:spLocks noChangeAspect="1" noChangeArrowheads="1"/>
                  </p:cNvSpPr>
                  <p:nvPr/>
                </p:nvSpPr>
                <p:spPr bwMode="auto">
                  <a:xfrm>
                    <a:off x="2979" y="3492"/>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3" name="Oval 739"/>
                  <p:cNvSpPr>
                    <a:spLocks noChangeAspect="1" noChangeArrowheads="1"/>
                  </p:cNvSpPr>
                  <p:nvPr/>
                </p:nvSpPr>
                <p:spPr bwMode="auto">
                  <a:xfrm>
                    <a:off x="3304" y="3224"/>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4" name="Oval 740"/>
                  <p:cNvSpPr>
                    <a:spLocks noChangeAspect="1" noChangeArrowheads="1"/>
                  </p:cNvSpPr>
                  <p:nvPr/>
                </p:nvSpPr>
                <p:spPr bwMode="auto">
                  <a:xfrm>
                    <a:off x="3080" y="3412"/>
                    <a:ext cx="17"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5" name="Oval 741"/>
                  <p:cNvSpPr>
                    <a:spLocks noChangeAspect="1" noChangeArrowheads="1"/>
                  </p:cNvSpPr>
                  <p:nvPr/>
                </p:nvSpPr>
                <p:spPr bwMode="auto">
                  <a:xfrm>
                    <a:off x="3166" y="3510"/>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6" name="Oval 742"/>
                  <p:cNvSpPr>
                    <a:spLocks noChangeAspect="1" noChangeArrowheads="1"/>
                  </p:cNvSpPr>
                  <p:nvPr/>
                </p:nvSpPr>
                <p:spPr bwMode="auto">
                  <a:xfrm>
                    <a:off x="2994" y="3006"/>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7" name="Oval 743"/>
                  <p:cNvSpPr>
                    <a:spLocks noChangeAspect="1" noChangeArrowheads="1"/>
                  </p:cNvSpPr>
                  <p:nvPr/>
                </p:nvSpPr>
                <p:spPr bwMode="auto">
                  <a:xfrm>
                    <a:off x="3015" y="3406"/>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8" name="Oval 744"/>
                  <p:cNvSpPr>
                    <a:spLocks noChangeAspect="1" noChangeArrowheads="1"/>
                  </p:cNvSpPr>
                  <p:nvPr/>
                </p:nvSpPr>
                <p:spPr bwMode="auto">
                  <a:xfrm>
                    <a:off x="2894" y="3556"/>
                    <a:ext cx="17" cy="17"/>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9" name="Oval 745"/>
                  <p:cNvSpPr>
                    <a:spLocks noChangeAspect="1" noChangeArrowheads="1"/>
                  </p:cNvSpPr>
                  <p:nvPr/>
                </p:nvSpPr>
                <p:spPr bwMode="auto">
                  <a:xfrm>
                    <a:off x="3028" y="3052"/>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0" name="Oval 746"/>
                  <p:cNvSpPr>
                    <a:spLocks noChangeAspect="1" noChangeArrowheads="1"/>
                  </p:cNvSpPr>
                  <p:nvPr/>
                </p:nvSpPr>
                <p:spPr bwMode="auto">
                  <a:xfrm>
                    <a:off x="3084" y="3094"/>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1" name="Oval 747"/>
                  <p:cNvSpPr>
                    <a:spLocks noChangeAspect="1" noChangeArrowheads="1"/>
                  </p:cNvSpPr>
                  <p:nvPr/>
                </p:nvSpPr>
                <p:spPr bwMode="auto">
                  <a:xfrm>
                    <a:off x="3024" y="3504"/>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2" name="Oval 748"/>
                  <p:cNvSpPr>
                    <a:spLocks noChangeAspect="1" noChangeArrowheads="1"/>
                  </p:cNvSpPr>
                  <p:nvPr/>
                </p:nvSpPr>
                <p:spPr bwMode="auto">
                  <a:xfrm>
                    <a:off x="3030" y="3534"/>
                    <a:ext cx="17"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3" name="Oval 749"/>
                  <p:cNvSpPr>
                    <a:spLocks noChangeAspect="1" noChangeArrowheads="1"/>
                  </p:cNvSpPr>
                  <p:nvPr/>
                </p:nvSpPr>
                <p:spPr bwMode="auto">
                  <a:xfrm>
                    <a:off x="3172" y="3102"/>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4" name="Oval 750"/>
                  <p:cNvSpPr>
                    <a:spLocks noChangeAspect="1" noChangeArrowheads="1"/>
                  </p:cNvSpPr>
                  <p:nvPr/>
                </p:nvSpPr>
                <p:spPr bwMode="auto">
                  <a:xfrm>
                    <a:off x="3264" y="3016"/>
                    <a:ext cx="17" cy="18"/>
                  </a:xfrm>
                  <a:prstGeom prst="ellipse">
                    <a:avLst/>
                  </a:prstGeom>
                  <a:gradFill rotWithShape="0">
                    <a:gsLst>
                      <a:gs pos="0">
                        <a:srgbClr val="969696"/>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5" name="Oval 751"/>
                  <p:cNvSpPr>
                    <a:spLocks noChangeAspect="1" noChangeArrowheads="1"/>
                  </p:cNvSpPr>
                  <p:nvPr/>
                </p:nvSpPr>
                <p:spPr bwMode="auto">
                  <a:xfrm>
                    <a:off x="3066" y="2940"/>
                    <a:ext cx="18" cy="17"/>
                  </a:xfrm>
                  <a:prstGeom prst="ellipse">
                    <a:avLst/>
                  </a:prstGeom>
                  <a:gradFill rotWithShape="0">
                    <a:gsLst>
                      <a:gs pos="0">
                        <a:srgbClr val="969696"/>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6" name="Oval 752"/>
                  <p:cNvSpPr>
                    <a:spLocks noChangeAspect="1" noChangeArrowheads="1"/>
                  </p:cNvSpPr>
                  <p:nvPr/>
                </p:nvSpPr>
                <p:spPr bwMode="auto">
                  <a:xfrm>
                    <a:off x="3122" y="2994"/>
                    <a:ext cx="18" cy="18"/>
                  </a:xfrm>
                  <a:prstGeom prst="ellipse">
                    <a:avLst/>
                  </a:prstGeom>
                  <a:gradFill rotWithShape="0">
                    <a:gsLst>
                      <a:gs pos="0">
                        <a:srgbClr val="969696"/>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7" name="Oval 753"/>
                  <p:cNvSpPr>
                    <a:spLocks noChangeAspect="1" noChangeArrowheads="1"/>
                  </p:cNvSpPr>
                  <p:nvPr/>
                </p:nvSpPr>
                <p:spPr bwMode="auto">
                  <a:xfrm>
                    <a:off x="3108" y="3056"/>
                    <a:ext cx="17" cy="17"/>
                  </a:xfrm>
                  <a:prstGeom prst="ellipse">
                    <a:avLst/>
                  </a:prstGeom>
                  <a:gradFill rotWithShape="0">
                    <a:gsLst>
                      <a:gs pos="0">
                        <a:srgbClr val="969696"/>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8" name="Oval 754"/>
                  <p:cNvSpPr>
                    <a:spLocks noChangeAspect="1" noChangeArrowheads="1"/>
                  </p:cNvSpPr>
                  <p:nvPr/>
                </p:nvSpPr>
                <p:spPr bwMode="auto">
                  <a:xfrm>
                    <a:off x="3182" y="2964"/>
                    <a:ext cx="18" cy="18"/>
                  </a:xfrm>
                  <a:prstGeom prst="ellipse">
                    <a:avLst/>
                  </a:prstGeom>
                  <a:gradFill rotWithShape="0">
                    <a:gsLst>
                      <a:gs pos="0">
                        <a:srgbClr val="969696"/>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9" name="Oval 755"/>
                  <p:cNvSpPr>
                    <a:spLocks noChangeAspect="1" noChangeArrowheads="1"/>
                  </p:cNvSpPr>
                  <p:nvPr/>
                </p:nvSpPr>
                <p:spPr bwMode="auto">
                  <a:xfrm>
                    <a:off x="3190" y="2928"/>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0" name="Oval 756"/>
                  <p:cNvSpPr>
                    <a:spLocks noChangeAspect="1" noChangeArrowheads="1"/>
                  </p:cNvSpPr>
                  <p:nvPr/>
                </p:nvSpPr>
                <p:spPr bwMode="auto">
                  <a:xfrm>
                    <a:off x="3216" y="3264"/>
                    <a:ext cx="18"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1" name="Oval 757"/>
                  <p:cNvSpPr>
                    <a:spLocks noChangeAspect="1" noChangeArrowheads="1"/>
                  </p:cNvSpPr>
                  <p:nvPr/>
                </p:nvSpPr>
                <p:spPr bwMode="auto">
                  <a:xfrm>
                    <a:off x="3093" y="2962"/>
                    <a:ext cx="17"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2" name="Oval 758"/>
                  <p:cNvSpPr>
                    <a:spLocks noChangeAspect="1" noChangeArrowheads="1"/>
                  </p:cNvSpPr>
                  <p:nvPr/>
                </p:nvSpPr>
                <p:spPr bwMode="auto">
                  <a:xfrm>
                    <a:off x="3154" y="3458"/>
                    <a:ext cx="17"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3" name="Oval 759"/>
                  <p:cNvSpPr>
                    <a:spLocks noChangeAspect="1" noChangeArrowheads="1"/>
                  </p:cNvSpPr>
                  <p:nvPr/>
                </p:nvSpPr>
                <p:spPr bwMode="auto">
                  <a:xfrm>
                    <a:off x="3234" y="3286"/>
                    <a:ext cx="18"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4" name="Oval 760"/>
                  <p:cNvSpPr>
                    <a:spLocks noChangeAspect="1" noChangeArrowheads="1"/>
                  </p:cNvSpPr>
                  <p:nvPr/>
                </p:nvSpPr>
                <p:spPr bwMode="auto">
                  <a:xfrm>
                    <a:off x="3026" y="3358"/>
                    <a:ext cx="40" cy="28"/>
                  </a:xfrm>
                  <a:prstGeom prst="ellipse">
                    <a:avLst/>
                  </a:prstGeom>
                  <a:gradFill rotWithShape="0">
                    <a:gsLst>
                      <a:gs pos="0">
                        <a:srgbClr val="1C1C1C"/>
                      </a:gs>
                      <a:gs pos="50000">
                        <a:srgbClr val="CCCCFF"/>
                      </a:gs>
                      <a:gs pos="100000">
                        <a:srgbClr val="1C1C1C"/>
                      </a:gs>
                    </a:gsLst>
                    <a:lin ang="27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5" name="Oval 761"/>
                  <p:cNvSpPr>
                    <a:spLocks noChangeAspect="1" noChangeArrowheads="1"/>
                  </p:cNvSpPr>
                  <p:nvPr/>
                </p:nvSpPr>
                <p:spPr bwMode="auto">
                  <a:xfrm>
                    <a:off x="3016" y="2942"/>
                    <a:ext cx="40" cy="28"/>
                  </a:xfrm>
                  <a:prstGeom prst="ellipse">
                    <a:avLst/>
                  </a:prstGeom>
                  <a:gradFill rotWithShape="0">
                    <a:gsLst>
                      <a:gs pos="0">
                        <a:srgbClr val="1C1C1C"/>
                      </a:gs>
                      <a:gs pos="50000">
                        <a:srgbClr val="CCCCFF"/>
                      </a:gs>
                      <a:gs pos="100000">
                        <a:srgbClr val="1C1C1C"/>
                      </a:gs>
                    </a:gsLst>
                    <a:lin ang="27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6" name="Oval 762"/>
                  <p:cNvSpPr>
                    <a:spLocks noChangeAspect="1" noChangeArrowheads="1"/>
                  </p:cNvSpPr>
                  <p:nvPr/>
                </p:nvSpPr>
                <p:spPr bwMode="auto">
                  <a:xfrm>
                    <a:off x="3176" y="3016"/>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7" name="Oval 763"/>
                  <p:cNvSpPr>
                    <a:spLocks noChangeAspect="1" noChangeArrowheads="1"/>
                  </p:cNvSpPr>
                  <p:nvPr/>
                </p:nvSpPr>
                <p:spPr bwMode="auto">
                  <a:xfrm>
                    <a:off x="3016" y="3084"/>
                    <a:ext cx="18" cy="18"/>
                  </a:xfrm>
                  <a:prstGeom prst="ellipse">
                    <a:avLst/>
                  </a:prstGeom>
                  <a:gradFill rotWithShape="0">
                    <a:gsLst>
                      <a:gs pos="0">
                        <a:srgbClr val="969696"/>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8" name="Oval 764"/>
                  <p:cNvSpPr>
                    <a:spLocks noChangeAspect="1" noChangeArrowheads="1"/>
                  </p:cNvSpPr>
                  <p:nvPr/>
                </p:nvSpPr>
                <p:spPr bwMode="auto">
                  <a:xfrm>
                    <a:off x="3206" y="3040"/>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9" name="Oval 765"/>
                  <p:cNvSpPr>
                    <a:spLocks noChangeAspect="1" noChangeArrowheads="1"/>
                  </p:cNvSpPr>
                  <p:nvPr/>
                </p:nvSpPr>
                <p:spPr bwMode="auto">
                  <a:xfrm>
                    <a:off x="3274" y="2934"/>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80" name="Oval 766"/>
                  <p:cNvSpPr>
                    <a:spLocks noChangeAspect="1" noChangeArrowheads="1"/>
                  </p:cNvSpPr>
                  <p:nvPr/>
                </p:nvSpPr>
                <p:spPr bwMode="auto">
                  <a:xfrm>
                    <a:off x="3068" y="3120"/>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81" name="Oval 767"/>
                  <p:cNvSpPr>
                    <a:spLocks noChangeAspect="1" noChangeArrowheads="1"/>
                  </p:cNvSpPr>
                  <p:nvPr/>
                </p:nvSpPr>
                <p:spPr bwMode="auto">
                  <a:xfrm>
                    <a:off x="3132" y="3044"/>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82" name="Oval 768"/>
                  <p:cNvSpPr>
                    <a:spLocks noChangeAspect="1" noChangeArrowheads="1"/>
                  </p:cNvSpPr>
                  <p:nvPr/>
                </p:nvSpPr>
                <p:spPr bwMode="auto">
                  <a:xfrm>
                    <a:off x="3238" y="3320"/>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83" name="Oval 769"/>
                  <p:cNvSpPr>
                    <a:spLocks noChangeAspect="1" noChangeArrowheads="1"/>
                  </p:cNvSpPr>
                  <p:nvPr/>
                </p:nvSpPr>
                <p:spPr bwMode="auto">
                  <a:xfrm>
                    <a:off x="3212" y="3364"/>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84" name="Oval 770"/>
                  <p:cNvSpPr>
                    <a:spLocks noChangeAspect="1" noChangeArrowheads="1"/>
                  </p:cNvSpPr>
                  <p:nvPr/>
                </p:nvSpPr>
                <p:spPr bwMode="auto">
                  <a:xfrm>
                    <a:off x="2969" y="3604"/>
                    <a:ext cx="20"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85" name="Oval 771"/>
                  <p:cNvSpPr>
                    <a:spLocks noChangeAspect="1" noChangeArrowheads="1"/>
                  </p:cNvSpPr>
                  <p:nvPr/>
                </p:nvSpPr>
                <p:spPr bwMode="auto">
                  <a:xfrm>
                    <a:off x="2994" y="3566"/>
                    <a:ext cx="17"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86" name="Oval 772"/>
                  <p:cNvSpPr>
                    <a:spLocks noChangeAspect="1" noChangeArrowheads="1"/>
                  </p:cNvSpPr>
                  <p:nvPr/>
                </p:nvSpPr>
                <p:spPr bwMode="auto">
                  <a:xfrm>
                    <a:off x="2904" y="3626"/>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87" name="Oval 773"/>
                  <p:cNvSpPr>
                    <a:spLocks noChangeAspect="1" noChangeArrowheads="1"/>
                  </p:cNvSpPr>
                  <p:nvPr/>
                </p:nvSpPr>
                <p:spPr bwMode="auto">
                  <a:xfrm>
                    <a:off x="2886" y="3600"/>
                    <a:ext cx="17"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88" name="Oval 774"/>
                  <p:cNvSpPr>
                    <a:spLocks noChangeAspect="1" noChangeArrowheads="1"/>
                  </p:cNvSpPr>
                  <p:nvPr/>
                </p:nvSpPr>
                <p:spPr bwMode="auto">
                  <a:xfrm>
                    <a:off x="2999" y="3594"/>
                    <a:ext cx="17"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89" name="Oval 775"/>
                  <p:cNvSpPr>
                    <a:spLocks noChangeAspect="1" noChangeArrowheads="1"/>
                  </p:cNvSpPr>
                  <p:nvPr/>
                </p:nvSpPr>
                <p:spPr bwMode="auto">
                  <a:xfrm>
                    <a:off x="2954" y="3630"/>
                    <a:ext cx="17"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0" name="Oval 776"/>
                  <p:cNvSpPr>
                    <a:spLocks noChangeAspect="1" noChangeArrowheads="1"/>
                  </p:cNvSpPr>
                  <p:nvPr/>
                </p:nvSpPr>
                <p:spPr bwMode="auto">
                  <a:xfrm>
                    <a:off x="3103" y="3477"/>
                    <a:ext cx="17"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1" name="Oval 777"/>
                  <p:cNvSpPr>
                    <a:spLocks noChangeAspect="1" noChangeArrowheads="1"/>
                  </p:cNvSpPr>
                  <p:nvPr/>
                </p:nvSpPr>
                <p:spPr bwMode="auto">
                  <a:xfrm>
                    <a:off x="2980" y="2924"/>
                    <a:ext cx="18" cy="17"/>
                  </a:xfrm>
                  <a:prstGeom prst="ellipse">
                    <a:avLst/>
                  </a:prstGeom>
                  <a:gradFill rotWithShape="0">
                    <a:gsLst>
                      <a:gs pos="0">
                        <a:srgbClr val="969696"/>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2" name="Oval 778"/>
                  <p:cNvSpPr>
                    <a:spLocks noChangeAspect="1" noChangeArrowheads="1"/>
                  </p:cNvSpPr>
                  <p:nvPr/>
                </p:nvSpPr>
                <p:spPr bwMode="auto">
                  <a:xfrm>
                    <a:off x="3294" y="2962"/>
                    <a:ext cx="18" cy="17"/>
                  </a:xfrm>
                  <a:prstGeom prst="ellipse">
                    <a:avLst/>
                  </a:prstGeom>
                  <a:gradFill rotWithShape="0">
                    <a:gsLst>
                      <a:gs pos="0">
                        <a:srgbClr val="969696"/>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98" name="Group 6"/>
                <p:cNvGrpSpPr>
                  <a:grpSpLocks noChangeAspect="1"/>
                </p:cNvGrpSpPr>
                <p:nvPr/>
              </p:nvGrpSpPr>
              <p:grpSpPr bwMode="auto">
                <a:xfrm>
                  <a:off x="7387437" y="5228043"/>
                  <a:ext cx="252412" cy="292100"/>
                  <a:chOff x="2676" y="1668"/>
                  <a:chExt cx="318" cy="368"/>
                </a:xfrm>
              </p:grpSpPr>
              <p:sp>
                <p:nvSpPr>
                  <p:cNvPr id="499" name="Freeform 7"/>
                  <p:cNvSpPr>
                    <a:spLocks noChangeAspect="1"/>
                  </p:cNvSpPr>
                  <p:nvPr/>
                </p:nvSpPr>
                <p:spPr bwMode="auto">
                  <a:xfrm>
                    <a:off x="2680" y="1687"/>
                    <a:ext cx="303" cy="346"/>
                  </a:xfrm>
                  <a:custGeom>
                    <a:avLst/>
                    <a:gdLst>
                      <a:gd name="T0" fmla="*/ 0 w 981"/>
                      <a:gd name="T1" fmla="*/ 0 h 1121"/>
                      <a:gd name="T2" fmla="*/ 0 w 981"/>
                      <a:gd name="T3" fmla="*/ 0 h 1121"/>
                      <a:gd name="T4" fmla="*/ 0 w 981"/>
                      <a:gd name="T5" fmla="*/ 0 h 1121"/>
                      <a:gd name="T6" fmla="*/ 0 w 981"/>
                      <a:gd name="T7" fmla="*/ 0 h 1121"/>
                      <a:gd name="T8" fmla="*/ 0 w 981"/>
                      <a:gd name="T9" fmla="*/ 0 h 1121"/>
                      <a:gd name="T10" fmla="*/ 0 w 981"/>
                      <a:gd name="T11" fmla="*/ 0 h 1121"/>
                      <a:gd name="T12" fmla="*/ 0 w 981"/>
                      <a:gd name="T13" fmla="*/ 0 h 1121"/>
                      <a:gd name="T14" fmla="*/ 0 w 981"/>
                      <a:gd name="T15" fmla="*/ 0 h 1121"/>
                      <a:gd name="T16" fmla="*/ 0 w 981"/>
                      <a:gd name="T17" fmla="*/ 0 h 1121"/>
                      <a:gd name="T18" fmla="*/ 0 w 981"/>
                      <a:gd name="T19" fmla="*/ 0 h 1121"/>
                      <a:gd name="T20" fmla="*/ 0 w 981"/>
                      <a:gd name="T21" fmla="*/ 0 h 1121"/>
                      <a:gd name="T22" fmla="*/ 0 w 981"/>
                      <a:gd name="T23" fmla="*/ 0 h 1121"/>
                      <a:gd name="T24" fmla="*/ 0 w 981"/>
                      <a:gd name="T25" fmla="*/ 0 h 1121"/>
                      <a:gd name="T26" fmla="*/ 0 w 981"/>
                      <a:gd name="T27" fmla="*/ 0 h 1121"/>
                      <a:gd name="T28" fmla="*/ 0 w 981"/>
                      <a:gd name="T29" fmla="*/ 0 h 1121"/>
                      <a:gd name="T30" fmla="*/ 0 w 981"/>
                      <a:gd name="T31" fmla="*/ 0 h 1121"/>
                      <a:gd name="T32" fmla="*/ 0 w 981"/>
                      <a:gd name="T33" fmla="*/ 0 h 1121"/>
                      <a:gd name="T34" fmla="*/ 0 w 981"/>
                      <a:gd name="T35" fmla="*/ 0 h 1121"/>
                      <a:gd name="T36" fmla="*/ 0 w 981"/>
                      <a:gd name="T37" fmla="*/ 0 h 1121"/>
                      <a:gd name="T38" fmla="*/ 0 w 981"/>
                      <a:gd name="T39" fmla="*/ 0 h 1121"/>
                      <a:gd name="T40" fmla="*/ 0 w 981"/>
                      <a:gd name="T41" fmla="*/ 0 h 1121"/>
                      <a:gd name="T42" fmla="*/ 0 w 981"/>
                      <a:gd name="T43" fmla="*/ 0 h 1121"/>
                      <a:gd name="T44" fmla="*/ 0 w 981"/>
                      <a:gd name="T45" fmla="*/ 0 h 1121"/>
                      <a:gd name="T46" fmla="*/ 0 w 981"/>
                      <a:gd name="T47" fmla="*/ 0 h 1121"/>
                      <a:gd name="T48" fmla="*/ 0 w 981"/>
                      <a:gd name="T49" fmla="*/ 0 h 1121"/>
                      <a:gd name="T50" fmla="*/ 0 w 981"/>
                      <a:gd name="T51" fmla="*/ 0 h 1121"/>
                      <a:gd name="T52" fmla="*/ 0 w 981"/>
                      <a:gd name="T53" fmla="*/ 0 h 1121"/>
                      <a:gd name="T54" fmla="*/ 0 w 981"/>
                      <a:gd name="T55" fmla="*/ 0 h 1121"/>
                      <a:gd name="T56" fmla="*/ 0 w 981"/>
                      <a:gd name="T57" fmla="*/ 0 h 1121"/>
                      <a:gd name="T58" fmla="*/ 0 w 981"/>
                      <a:gd name="T59" fmla="*/ 0 h 1121"/>
                      <a:gd name="T60" fmla="*/ 0 w 981"/>
                      <a:gd name="T61" fmla="*/ 0 h 1121"/>
                      <a:gd name="T62" fmla="*/ 0 w 981"/>
                      <a:gd name="T63" fmla="*/ 0 h 1121"/>
                      <a:gd name="T64" fmla="*/ 0 w 981"/>
                      <a:gd name="T65" fmla="*/ 0 h 1121"/>
                      <a:gd name="T66" fmla="*/ 0 w 981"/>
                      <a:gd name="T67" fmla="*/ 0 h 1121"/>
                      <a:gd name="T68" fmla="*/ 0 w 981"/>
                      <a:gd name="T69" fmla="*/ 0 h 1121"/>
                      <a:gd name="T70" fmla="*/ 0 w 981"/>
                      <a:gd name="T71" fmla="*/ 0 h 1121"/>
                      <a:gd name="T72" fmla="*/ 0 w 981"/>
                      <a:gd name="T73" fmla="*/ 0 h 1121"/>
                      <a:gd name="T74" fmla="*/ 0 w 981"/>
                      <a:gd name="T75" fmla="*/ 0 h 1121"/>
                      <a:gd name="T76" fmla="*/ 0 w 981"/>
                      <a:gd name="T77" fmla="*/ 0 h 1121"/>
                      <a:gd name="T78" fmla="*/ 0 w 981"/>
                      <a:gd name="T79" fmla="*/ 0 h 1121"/>
                      <a:gd name="T80" fmla="*/ 0 w 981"/>
                      <a:gd name="T81" fmla="*/ 0 h 1121"/>
                      <a:gd name="T82" fmla="*/ 0 w 981"/>
                      <a:gd name="T83" fmla="*/ 0 h 1121"/>
                      <a:gd name="T84" fmla="*/ 0 w 981"/>
                      <a:gd name="T85" fmla="*/ 0 h 1121"/>
                      <a:gd name="T86" fmla="*/ 0 w 981"/>
                      <a:gd name="T87" fmla="*/ 0 h 1121"/>
                      <a:gd name="T88" fmla="*/ 0 w 981"/>
                      <a:gd name="T89" fmla="*/ 0 h 1121"/>
                      <a:gd name="T90" fmla="*/ 0 w 981"/>
                      <a:gd name="T91" fmla="*/ 0 h 1121"/>
                      <a:gd name="T92" fmla="*/ 0 w 981"/>
                      <a:gd name="T93" fmla="*/ 0 h 1121"/>
                      <a:gd name="T94" fmla="*/ 0 w 981"/>
                      <a:gd name="T95" fmla="*/ 0 h 1121"/>
                      <a:gd name="T96" fmla="*/ 0 w 981"/>
                      <a:gd name="T97" fmla="*/ 0 h 112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81"/>
                      <a:gd name="T148" fmla="*/ 0 h 1121"/>
                      <a:gd name="T149" fmla="*/ 981 w 981"/>
                      <a:gd name="T150" fmla="*/ 1121 h 112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81" h="1121">
                        <a:moveTo>
                          <a:pt x="748" y="243"/>
                        </a:moveTo>
                        <a:cubicBezTo>
                          <a:pt x="738" y="273"/>
                          <a:pt x="710" y="303"/>
                          <a:pt x="679" y="309"/>
                        </a:cubicBezTo>
                        <a:cubicBezTo>
                          <a:pt x="668" y="315"/>
                          <a:pt x="657" y="322"/>
                          <a:pt x="646" y="327"/>
                        </a:cubicBezTo>
                        <a:cubicBezTo>
                          <a:pt x="637" y="331"/>
                          <a:pt x="619" y="336"/>
                          <a:pt x="619" y="336"/>
                        </a:cubicBezTo>
                        <a:cubicBezTo>
                          <a:pt x="594" y="335"/>
                          <a:pt x="569" y="335"/>
                          <a:pt x="544" y="333"/>
                        </a:cubicBezTo>
                        <a:cubicBezTo>
                          <a:pt x="527" y="331"/>
                          <a:pt x="511" y="318"/>
                          <a:pt x="493" y="318"/>
                        </a:cubicBezTo>
                        <a:cubicBezTo>
                          <a:pt x="381" y="316"/>
                          <a:pt x="269" y="316"/>
                          <a:pt x="157" y="315"/>
                        </a:cubicBezTo>
                        <a:cubicBezTo>
                          <a:pt x="154" y="314"/>
                          <a:pt x="151" y="313"/>
                          <a:pt x="148" y="312"/>
                        </a:cubicBezTo>
                        <a:cubicBezTo>
                          <a:pt x="145" y="310"/>
                          <a:pt x="142" y="307"/>
                          <a:pt x="139" y="306"/>
                        </a:cubicBezTo>
                        <a:cubicBezTo>
                          <a:pt x="133" y="303"/>
                          <a:pt x="121" y="300"/>
                          <a:pt x="121" y="300"/>
                        </a:cubicBezTo>
                        <a:cubicBezTo>
                          <a:pt x="104" y="302"/>
                          <a:pt x="92" y="305"/>
                          <a:pt x="76" y="309"/>
                        </a:cubicBezTo>
                        <a:cubicBezTo>
                          <a:pt x="55" y="323"/>
                          <a:pt x="53" y="341"/>
                          <a:pt x="40" y="360"/>
                        </a:cubicBezTo>
                        <a:cubicBezTo>
                          <a:pt x="33" y="393"/>
                          <a:pt x="23" y="450"/>
                          <a:pt x="55" y="471"/>
                        </a:cubicBezTo>
                        <a:cubicBezTo>
                          <a:pt x="65" y="486"/>
                          <a:pt x="82" y="491"/>
                          <a:pt x="97" y="501"/>
                        </a:cubicBezTo>
                        <a:cubicBezTo>
                          <a:pt x="143" y="532"/>
                          <a:pt x="220" y="541"/>
                          <a:pt x="274" y="546"/>
                        </a:cubicBezTo>
                        <a:cubicBezTo>
                          <a:pt x="300" y="555"/>
                          <a:pt x="326" y="546"/>
                          <a:pt x="349" y="561"/>
                        </a:cubicBezTo>
                        <a:cubicBezTo>
                          <a:pt x="355" y="579"/>
                          <a:pt x="367" y="572"/>
                          <a:pt x="385" y="570"/>
                        </a:cubicBezTo>
                        <a:cubicBezTo>
                          <a:pt x="393" y="559"/>
                          <a:pt x="399" y="544"/>
                          <a:pt x="403" y="531"/>
                        </a:cubicBezTo>
                        <a:cubicBezTo>
                          <a:pt x="414" y="408"/>
                          <a:pt x="408" y="330"/>
                          <a:pt x="406" y="180"/>
                        </a:cubicBezTo>
                        <a:cubicBezTo>
                          <a:pt x="408" y="129"/>
                          <a:pt x="400" y="49"/>
                          <a:pt x="451" y="15"/>
                        </a:cubicBezTo>
                        <a:cubicBezTo>
                          <a:pt x="459" y="3"/>
                          <a:pt x="464" y="3"/>
                          <a:pt x="478" y="0"/>
                        </a:cubicBezTo>
                        <a:cubicBezTo>
                          <a:pt x="513" y="2"/>
                          <a:pt x="532" y="4"/>
                          <a:pt x="562" y="12"/>
                        </a:cubicBezTo>
                        <a:cubicBezTo>
                          <a:pt x="572" y="19"/>
                          <a:pt x="582" y="23"/>
                          <a:pt x="592" y="30"/>
                        </a:cubicBezTo>
                        <a:cubicBezTo>
                          <a:pt x="606" y="52"/>
                          <a:pt x="599" y="43"/>
                          <a:pt x="613" y="57"/>
                        </a:cubicBezTo>
                        <a:cubicBezTo>
                          <a:pt x="617" y="70"/>
                          <a:pt x="626" y="81"/>
                          <a:pt x="631" y="93"/>
                        </a:cubicBezTo>
                        <a:cubicBezTo>
                          <a:pt x="634" y="99"/>
                          <a:pt x="635" y="105"/>
                          <a:pt x="637" y="111"/>
                        </a:cubicBezTo>
                        <a:cubicBezTo>
                          <a:pt x="638" y="114"/>
                          <a:pt x="640" y="120"/>
                          <a:pt x="640" y="120"/>
                        </a:cubicBezTo>
                        <a:cubicBezTo>
                          <a:pt x="638" y="182"/>
                          <a:pt x="644" y="206"/>
                          <a:pt x="604" y="246"/>
                        </a:cubicBezTo>
                        <a:cubicBezTo>
                          <a:pt x="598" y="263"/>
                          <a:pt x="588" y="279"/>
                          <a:pt x="571" y="285"/>
                        </a:cubicBezTo>
                        <a:cubicBezTo>
                          <a:pt x="565" y="302"/>
                          <a:pt x="547" y="310"/>
                          <a:pt x="535" y="324"/>
                        </a:cubicBezTo>
                        <a:cubicBezTo>
                          <a:pt x="529" y="332"/>
                          <a:pt x="523" y="351"/>
                          <a:pt x="523" y="351"/>
                        </a:cubicBezTo>
                        <a:cubicBezTo>
                          <a:pt x="524" y="376"/>
                          <a:pt x="517" y="404"/>
                          <a:pt x="529" y="426"/>
                        </a:cubicBezTo>
                        <a:cubicBezTo>
                          <a:pt x="536" y="439"/>
                          <a:pt x="581" y="448"/>
                          <a:pt x="595" y="450"/>
                        </a:cubicBezTo>
                        <a:cubicBezTo>
                          <a:pt x="629" y="449"/>
                          <a:pt x="663" y="451"/>
                          <a:pt x="697" y="447"/>
                        </a:cubicBezTo>
                        <a:cubicBezTo>
                          <a:pt x="701" y="447"/>
                          <a:pt x="700" y="441"/>
                          <a:pt x="703" y="438"/>
                        </a:cubicBezTo>
                        <a:cubicBezTo>
                          <a:pt x="709" y="432"/>
                          <a:pt x="714" y="431"/>
                          <a:pt x="721" y="429"/>
                        </a:cubicBezTo>
                        <a:cubicBezTo>
                          <a:pt x="725" y="416"/>
                          <a:pt x="734" y="417"/>
                          <a:pt x="745" y="408"/>
                        </a:cubicBezTo>
                        <a:cubicBezTo>
                          <a:pt x="757" y="398"/>
                          <a:pt x="764" y="383"/>
                          <a:pt x="775" y="372"/>
                        </a:cubicBezTo>
                        <a:cubicBezTo>
                          <a:pt x="779" y="359"/>
                          <a:pt x="812" y="326"/>
                          <a:pt x="826" y="315"/>
                        </a:cubicBezTo>
                        <a:cubicBezTo>
                          <a:pt x="832" y="311"/>
                          <a:pt x="838" y="307"/>
                          <a:pt x="844" y="303"/>
                        </a:cubicBezTo>
                        <a:cubicBezTo>
                          <a:pt x="847" y="301"/>
                          <a:pt x="853" y="297"/>
                          <a:pt x="853" y="297"/>
                        </a:cubicBezTo>
                        <a:cubicBezTo>
                          <a:pt x="878" y="298"/>
                          <a:pt x="903" y="298"/>
                          <a:pt x="928" y="300"/>
                        </a:cubicBezTo>
                        <a:cubicBezTo>
                          <a:pt x="938" y="301"/>
                          <a:pt x="955" y="315"/>
                          <a:pt x="955" y="315"/>
                        </a:cubicBezTo>
                        <a:cubicBezTo>
                          <a:pt x="957" y="321"/>
                          <a:pt x="959" y="327"/>
                          <a:pt x="961" y="333"/>
                        </a:cubicBezTo>
                        <a:cubicBezTo>
                          <a:pt x="962" y="336"/>
                          <a:pt x="964" y="342"/>
                          <a:pt x="964" y="342"/>
                        </a:cubicBezTo>
                        <a:cubicBezTo>
                          <a:pt x="962" y="416"/>
                          <a:pt x="967" y="433"/>
                          <a:pt x="949" y="486"/>
                        </a:cubicBezTo>
                        <a:cubicBezTo>
                          <a:pt x="943" y="505"/>
                          <a:pt x="925" y="512"/>
                          <a:pt x="910" y="522"/>
                        </a:cubicBezTo>
                        <a:cubicBezTo>
                          <a:pt x="904" y="526"/>
                          <a:pt x="892" y="534"/>
                          <a:pt x="892" y="534"/>
                        </a:cubicBezTo>
                        <a:cubicBezTo>
                          <a:pt x="886" y="543"/>
                          <a:pt x="868" y="555"/>
                          <a:pt x="868" y="555"/>
                        </a:cubicBezTo>
                        <a:cubicBezTo>
                          <a:pt x="863" y="571"/>
                          <a:pt x="867" y="561"/>
                          <a:pt x="853" y="582"/>
                        </a:cubicBezTo>
                        <a:cubicBezTo>
                          <a:pt x="849" y="587"/>
                          <a:pt x="849" y="594"/>
                          <a:pt x="847" y="600"/>
                        </a:cubicBezTo>
                        <a:cubicBezTo>
                          <a:pt x="846" y="603"/>
                          <a:pt x="844" y="609"/>
                          <a:pt x="844" y="609"/>
                        </a:cubicBezTo>
                        <a:cubicBezTo>
                          <a:pt x="844" y="611"/>
                          <a:pt x="841" y="657"/>
                          <a:pt x="853" y="669"/>
                        </a:cubicBezTo>
                        <a:cubicBezTo>
                          <a:pt x="860" y="676"/>
                          <a:pt x="871" y="678"/>
                          <a:pt x="880" y="684"/>
                        </a:cubicBezTo>
                        <a:cubicBezTo>
                          <a:pt x="883" y="686"/>
                          <a:pt x="889" y="690"/>
                          <a:pt x="889" y="690"/>
                        </a:cubicBezTo>
                        <a:cubicBezTo>
                          <a:pt x="898" y="703"/>
                          <a:pt x="910" y="713"/>
                          <a:pt x="925" y="717"/>
                        </a:cubicBezTo>
                        <a:cubicBezTo>
                          <a:pt x="931" y="726"/>
                          <a:pt x="949" y="738"/>
                          <a:pt x="949" y="738"/>
                        </a:cubicBezTo>
                        <a:cubicBezTo>
                          <a:pt x="965" y="787"/>
                          <a:pt x="946" y="726"/>
                          <a:pt x="958" y="774"/>
                        </a:cubicBezTo>
                        <a:cubicBezTo>
                          <a:pt x="960" y="783"/>
                          <a:pt x="967" y="801"/>
                          <a:pt x="967" y="801"/>
                        </a:cubicBezTo>
                        <a:cubicBezTo>
                          <a:pt x="966" y="828"/>
                          <a:pt x="981" y="874"/>
                          <a:pt x="949" y="885"/>
                        </a:cubicBezTo>
                        <a:cubicBezTo>
                          <a:pt x="926" y="908"/>
                          <a:pt x="927" y="900"/>
                          <a:pt x="883" y="897"/>
                        </a:cubicBezTo>
                        <a:cubicBezTo>
                          <a:pt x="877" y="895"/>
                          <a:pt x="871" y="893"/>
                          <a:pt x="865" y="891"/>
                        </a:cubicBezTo>
                        <a:cubicBezTo>
                          <a:pt x="862" y="890"/>
                          <a:pt x="856" y="888"/>
                          <a:pt x="856" y="888"/>
                        </a:cubicBezTo>
                        <a:cubicBezTo>
                          <a:pt x="848" y="880"/>
                          <a:pt x="829" y="867"/>
                          <a:pt x="829" y="867"/>
                        </a:cubicBezTo>
                        <a:cubicBezTo>
                          <a:pt x="819" y="852"/>
                          <a:pt x="798" y="851"/>
                          <a:pt x="781" y="849"/>
                        </a:cubicBezTo>
                        <a:cubicBezTo>
                          <a:pt x="748" y="838"/>
                          <a:pt x="707" y="844"/>
                          <a:pt x="673" y="846"/>
                        </a:cubicBezTo>
                        <a:cubicBezTo>
                          <a:pt x="654" y="852"/>
                          <a:pt x="643" y="861"/>
                          <a:pt x="625" y="870"/>
                        </a:cubicBezTo>
                        <a:cubicBezTo>
                          <a:pt x="623" y="873"/>
                          <a:pt x="622" y="877"/>
                          <a:pt x="619" y="879"/>
                        </a:cubicBezTo>
                        <a:cubicBezTo>
                          <a:pt x="616" y="881"/>
                          <a:pt x="610" y="879"/>
                          <a:pt x="607" y="882"/>
                        </a:cubicBezTo>
                        <a:cubicBezTo>
                          <a:pt x="602" y="887"/>
                          <a:pt x="601" y="896"/>
                          <a:pt x="595" y="900"/>
                        </a:cubicBezTo>
                        <a:cubicBezTo>
                          <a:pt x="592" y="902"/>
                          <a:pt x="589" y="904"/>
                          <a:pt x="586" y="906"/>
                        </a:cubicBezTo>
                        <a:cubicBezTo>
                          <a:pt x="573" y="932"/>
                          <a:pt x="559" y="949"/>
                          <a:pt x="553" y="978"/>
                        </a:cubicBezTo>
                        <a:cubicBezTo>
                          <a:pt x="549" y="1070"/>
                          <a:pt x="562" y="1051"/>
                          <a:pt x="520" y="1098"/>
                        </a:cubicBezTo>
                        <a:cubicBezTo>
                          <a:pt x="500" y="1121"/>
                          <a:pt x="518" y="1113"/>
                          <a:pt x="496" y="1119"/>
                        </a:cubicBezTo>
                        <a:cubicBezTo>
                          <a:pt x="457" y="1115"/>
                          <a:pt x="474" y="1116"/>
                          <a:pt x="451" y="1101"/>
                        </a:cubicBezTo>
                        <a:cubicBezTo>
                          <a:pt x="441" y="1086"/>
                          <a:pt x="430" y="1069"/>
                          <a:pt x="415" y="1059"/>
                        </a:cubicBezTo>
                        <a:cubicBezTo>
                          <a:pt x="397" y="1032"/>
                          <a:pt x="380" y="999"/>
                          <a:pt x="352" y="981"/>
                        </a:cubicBezTo>
                        <a:cubicBezTo>
                          <a:pt x="332" y="951"/>
                          <a:pt x="301" y="954"/>
                          <a:pt x="274" y="936"/>
                        </a:cubicBezTo>
                        <a:cubicBezTo>
                          <a:pt x="219" y="899"/>
                          <a:pt x="143" y="911"/>
                          <a:pt x="82" y="909"/>
                        </a:cubicBezTo>
                        <a:cubicBezTo>
                          <a:pt x="63" y="905"/>
                          <a:pt x="57" y="903"/>
                          <a:pt x="40" y="891"/>
                        </a:cubicBezTo>
                        <a:cubicBezTo>
                          <a:pt x="34" y="887"/>
                          <a:pt x="22" y="879"/>
                          <a:pt x="22" y="879"/>
                        </a:cubicBezTo>
                        <a:cubicBezTo>
                          <a:pt x="14" y="867"/>
                          <a:pt x="9" y="855"/>
                          <a:pt x="1" y="843"/>
                        </a:cubicBezTo>
                        <a:cubicBezTo>
                          <a:pt x="2" y="831"/>
                          <a:pt x="0" y="803"/>
                          <a:pt x="13" y="792"/>
                        </a:cubicBezTo>
                        <a:cubicBezTo>
                          <a:pt x="18" y="787"/>
                          <a:pt x="26" y="785"/>
                          <a:pt x="31" y="780"/>
                        </a:cubicBezTo>
                        <a:cubicBezTo>
                          <a:pt x="38" y="773"/>
                          <a:pt x="41" y="769"/>
                          <a:pt x="49" y="765"/>
                        </a:cubicBezTo>
                        <a:cubicBezTo>
                          <a:pt x="61" y="759"/>
                          <a:pt x="72" y="754"/>
                          <a:pt x="85" y="750"/>
                        </a:cubicBezTo>
                        <a:cubicBezTo>
                          <a:pt x="88" y="749"/>
                          <a:pt x="94" y="747"/>
                          <a:pt x="94" y="747"/>
                        </a:cubicBezTo>
                        <a:cubicBezTo>
                          <a:pt x="171" y="749"/>
                          <a:pt x="237" y="745"/>
                          <a:pt x="307" y="768"/>
                        </a:cubicBezTo>
                        <a:cubicBezTo>
                          <a:pt x="318" y="779"/>
                          <a:pt x="329" y="786"/>
                          <a:pt x="343" y="792"/>
                        </a:cubicBezTo>
                        <a:cubicBezTo>
                          <a:pt x="349" y="795"/>
                          <a:pt x="361" y="798"/>
                          <a:pt x="361" y="798"/>
                        </a:cubicBezTo>
                        <a:cubicBezTo>
                          <a:pt x="404" y="797"/>
                          <a:pt x="447" y="797"/>
                          <a:pt x="490" y="795"/>
                        </a:cubicBezTo>
                        <a:cubicBezTo>
                          <a:pt x="503" y="794"/>
                          <a:pt x="514" y="773"/>
                          <a:pt x="523" y="765"/>
                        </a:cubicBezTo>
                        <a:cubicBezTo>
                          <a:pt x="528" y="760"/>
                          <a:pt x="541" y="753"/>
                          <a:pt x="541" y="753"/>
                        </a:cubicBezTo>
                        <a:cubicBezTo>
                          <a:pt x="545" y="740"/>
                          <a:pt x="552" y="727"/>
                          <a:pt x="562" y="717"/>
                        </a:cubicBezTo>
                        <a:cubicBezTo>
                          <a:pt x="564" y="711"/>
                          <a:pt x="566" y="705"/>
                          <a:pt x="568" y="699"/>
                        </a:cubicBezTo>
                        <a:cubicBezTo>
                          <a:pt x="569" y="696"/>
                          <a:pt x="571" y="690"/>
                          <a:pt x="571" y="690"/>
                        </a:cubicBezTo>
                        <a:cubicBezTo>
                          <a:pt x="569" y="653"/>
                          <a:pt x="575" y="640"/>
                          <a:pt x="547" y="621"/>
                        </a:cubicBezTo>
                        <a:cubicBezTo>
                          <a:pt x="540" y="611"/>
                          <a:pt x="533" y="604"/>
                          <a:pt x="523" y="597"/>
                        </a:cubicBezTo>
                        <a:cubicBezTo>
                          <a:pt x="516" y="586"/>
                          <a:pt x="520" y="590"/>
                          <a:pt x="511" y="585"/>
                        </a:cubicBezTo>
                      </a:path>
                    </a:pathLst>
                  </a:custGeom>
                  <a:noFill/>
                  <a:ln w="41275">
                    <a:solidFill>
                      <a:srgbClr val="4D4D4D"/>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0" name="Oval 8"/>
                  <p:cNvSpPr>
                    <a:spLocks noChangeAspect="1" noChangeArrowheads="1"/>
                  </p:cNvSpPr>
                  <p:nvPr/>
                </p:nvSpPr>
                <p:spPr bwMode="auto">
                  <a:xfrm>
                    <a:off x="2897" y="1721"/>
                    <a:ext cx="44" cy="45"/>
                  </a:xfrm>
                  <a:prstGeom prst="ellipse">
                    <a:avLst/>
                  </a:prstGeom>
                  <a:solidFill>
                    <a:srgbClr val="CCCCFF"/>
                  </a:soli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1" name="Oval 9"/>
                  <p:cNvSpPr>
                    <a:spLocks noChangeAspect="1" noChangeArrowheads="1"/>
                  </p:cNvSpPr>
                  <p:nvPr/>
                </p:nvSpPr>
                <p:spPr bwMode="auto">
                  <a:xfrm>
                    <a:off x="2816" y="1833"/>
                    <a:ext cx="44" cy="44"/>
                  </a:xfrm>
                  <a:prstGeom prst="ellipse">
                    <a:avLst/>
                  </a:prstGeom>
                  <a:solidFill>
                    <a:srgbClr val="CCCCFF"/>
                  </a:soli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2" name="Oval 10"/>
                  <p:cNvSpPr>
                    <a:spLocks noChangeAspect="1" noChangeArrowheads="1"/>
                  </p:cNvSpPr>
                  <p:nvPr/>
                </p:nvSpPr>
                <p:spPr bwMode="auto">
                  <a:xfrm>
                    <a:off x="2836" y="1850"/>
                    <a:ext cx="13" cy="14"/>
                  </a:xfrm>
                  <a:prstGeom prst="ellipse">
                    <a:avLst/>
                  </a:prstGeom>
                  <a:solidFill>
                    <a:srgbClr val="FFFFFF"/>
                  </a:soli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3" name="Oval 11"/>
                  <p:cNvSpPr>
                    <a:spLocks noChangeAspect="1" noChangeArrowheads="1"/>
                  </p:cNvSpPr>
                  <p:nvPr/>
                </p:nvSpPr>
                <p:spPr bwMode="auto">
                  <a:xfrm>
                    <a:off x="2906" y="1750"/>
                    <a:ext cx="13" cy="13"/>
                  </a:xfrm>
                  <a:prstGeom prst="ellipse">
                    <a:avLst/>
                  </a:prstGeom>
                  <a:solidFill>
                    <a:srgbClr val="FFFFFF"/>
                  </a:soli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4" name="Oval 12"/>
                  <p:cNvSpPr>
                    <a:spLocks noChangeAspect="1" noChangeArrowheads="1"/>
                  </p:cNvSpPr>
                  <p:nvPr/>
                </p:nvSpPr>
                <p:spPr bwMode="auto">
                  <a:xfrm>
                    <a:off x="2922" y="1727"/>
                    <a:ext cx="13" cy="14"/>
                  </a:xfrm>
                  <a:prstGeom prst="ellipse">
                    <a:avLst/>
                  </a:prstGeom>
                  <a:solidFill>
                    <a:srgbClr val="FFFFFF"/>
                  </a:soli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5" name="Oval 13"/>
                  <p:cNvSpPr>
                    <a:spLocks noChangeAspect="1" noChangeArrowheads="1"/>
                  </p:cNvSpPr>
                  <p:nvPr/>
                </p:nvSpPr>
                <p:spPr bwMode="auto">
                  <a:xfrm>
                    <a:off x="2924" y="1786"/>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6" name="Oval 14"/>
                  <p:cNvSpPr>
                    <a:spLocks noChangeAspect="1" noChangeArrowheads="1"/>
                  </p:cNvSpPr>
                  <p:nvPr/>
                </p:nvSpPr>
                <p:spPr bwMode="auto">
                  <a:xfrm>
                    <a:off x="2868" y="1811"/>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7" name="Oval 15"/>
                  <p:cNvSpPr>
                    <a:spLocks noChangeAspect="1" noChangeArrowheads="1"/>
                  </p:cNvSpPr>
                  <p:nvPr/>
                </p:nvSpPr>
                <p:spPr bwMode="auto">
                  <a:xfrm>
                    <a:off x="2892" y="1802"/>
                    <a:ext cx="20"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8" name="Oval 16"/>
                  <p:cNvSpPr>
                    <a:spLocks noChangeAspect="1" noChangeArrowheads="1"/>
                  </p:cNvSpPr>
                  <p:nvPr/>
                </p:nvSpPr>
                <p:spPr bwMode="auto">
                  <a:xfrm>
                    <a:off x="2958" y="1780"/>
                    <a:ext cx="20"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9" name="Oval 17"/>
                  <p:cNvSpPr>
                    <a:spLocks noChangeAspect="1" noChangeArrowheads="1"/>
                  </p:cNvSpPr>
                  <p:nvPr/>
                </p:nvSpPr>
                <p:spPr bwMode="auto">
                  <a:xfrm>
                    <a:off x="2962" y="1828"/>
                    <a:ext cx="22" cy="22"/>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0" name="Oval 18"/>
                  <p:cNvSpPr>
                    <a:spLocks noChangeAspect="1" noChangeArrowheads="1"/>
                  </p:cNvSpPr>
                  <p:nvPr/>
                </p:nvSpPr>
                <p:spPr bwMode="auto">
                  <a:xfrm>
                    <a:off x="2940" y="1760"/>
                    <a:ext cx="17"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1" name="Oval 19"/>
                  <p:cNvSpPr>
                    <a:spLocks noChangeAspect="1" noChangeArrowheads="1"/>
                  </p:cNvSpPr>
                  <p:nvPr/>
                </p:nvSpPr>
                <p:spPr bwMode="auto">
                  <a:xfrm>
                    <a:off x="2897" y="1868"/>
                    <a:ext cx="39" cy="28"/>
                  </a:xfrm>
                  <a:prstGeom prst="ellipse">
                    <a:avLst/>
                  </a:prstGeom>
                  <a:gradFill rotWithShape="0">
                    <a:gsLst>
                      <a:gs pos="0">
                        <a:srgbClr val="1C1C1C"/>
                      </a:gs>
                      <a:gs pos="50000">
                        <a:srgbClr val="CCCCFF"/>
                      </a:gs>
                      <a:gs pos="100000">
                        <a:srgbClr val="1C1C1C"/>
                      </a:gs>
                    </a:gsLst>
                    <a:lin ang="27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2" name="Oval 20"/>
                  <p:cNvSpPr>
                    <a:spLocks noChangeAspect="1" noChangeArrowheads="1"/>
                  </p:cNvSpPr>
                  <p:nvPr/>
                </p:nvSpPr>
                <p:spPr bwMode="auto">
                  <a:xfrm>
                    <a:off x="2960" y="1938"/>
                    <a:ext cx="22" cy="22"/>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3" name="Oval 21"/>
                  <p:cNvSpPr>
                    <a:spLocks noChangeAspect="1" noChangeArrowheads="1"/>
                  </p:cNvSpPr>
                  <p:nvPr/>
                </p:nvSpPr>
                <p:spPr bwMode="auto">
                  <a:xfrm>
                    <a:off x="2882" y="1930"/>
                    <a:ext cx="22"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4" name="Oval 22"/>
                  <p:cNvSpPr>
                    <a:spLocks noChangeAspect="1" noChangeArrowheads="1"/>
                  </p:cNvSpPr>
                  <p:nvPr/>
                </p:nvSpPr>
                <p:spPr bwMode="auto">
                  <a:xfrm>
                    <a:off x="2846" y="1952"/>
                    <a:ext cx="20"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5" name="Oval 23"/>
                  <p:cNvSpPr>
                    <a:spLocks noChangeAspect="1" noChangeArrowheads="1"/>
                  </p:cNvSpPr>
                  <p:nvPr/>
                </p:nvSpPr>
                <p:spPr bwMode="auto">
                  <a:xfrm>
                    <a:off x="2804" y="1998"/>
                    <a:ext cx="20"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6" name="Oval 24"/>
                  <p:cNvSpPr>
                    <a:spLocks noChangeAspect="1" noChangeArrowheads="1"/>
                  </p:cNvSpPr>
                  <p:nvPr/>
                </p:nvSpPr>
                <p:spPr bwMode="auto">
                  <a:xfrm>
                    <a:off x="2740" y="1952"/>
                    <a:ext cx="22" cy="22"/>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7" name="Oval 25"/>
                  <p:cNvSpPr>
                    <a:spLocks noChangeAspect="1" noChangeArrowheads="1"/>
                  </p:cNvSpPr>
                  <p:nvPr/>
                </p:nvSpPr>
                <p:spPr bwMode="auto">
                  <a:xfrm>
                    <a:off x="2748" y="1916"/>
                    <a:ext cx="22" cy="22"/>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8" name="Oval 26"/>
                  <p:cNvSpPr>
                    <a:spLocks noChangeAspect="1" noChangeArrowheads="1"/>
                  </p:cNvSpPr>
                  <p:nvPr/>
                </p:nvSpPr>
                <p:spPr bwMode="auto">
                  <a:xfrm>
                    <a:off x="2680" y="1928"/>
                    <a:ext cx="22"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9" name="Oval 27"/>
                  <p:cNvSpPr>
                    <a:spLocks noChangeAspect="1" noChangeArrowheads="1"/>
                  </p:cNvSpPr>
                  <p:nvPr/>
                </p:nvSpPr>
                <p:spPr bwMode="auto">
                  <a:xfrm>
                    <a:off x="2842" y="1918"/>
                    <a:ext cx="20" cy="22"/>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0" name="Oval 28"/>
                  <p:cNvSpPr>
                    <a:spLocks noChangeAspect="1" noChangeArrowheads="1"/>
                  </p:cNvSpPr>
                  <p:nvPr/>
                </p:nvSpPr>
                <p:spPr bwMode="auto">
                  <a:xfrm>
                    <a:off x="2800" y="1828"/>
                    <a:ext cx="22"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1" name="Oval 29"/>
                  <p:cNvSpPr>
                    <a:spLocks noChangeAspect="1" noChangeArrowheads="1"/>
                  </p:cNvSpPr>
                  <p:nvPr/>
                </p:nvSpPr>
                <p:spPr bwMode="auto">
                  <a:xfrm>
                    <a:off x="2770" y="1856"/>
                    <a:ext cx="22"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2" name="Oval 30"/>
                  <p:cNvSpPr>
                    <a:spLocks noChangeAspect="1" noChangeArrowheads="1"/>
                  </p:cNvSpPr>
                  <p:nvPr/>
                </p:nvSpPr>
                <p:spPr bwMode="auto">
                  <a:xfrm>
                    <a:off x="2718" y="1830"/>
                    <a:ext cx="22" cy="22"/>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3" name="Oval 31"/>
                  <p:cNvSpPr>
                    <a:spLocks noChangeAspect="1" noChangeArrowheads="1"/>
                  </p:cNvSpPr>
                  <p:nvPr/>
                </p:nvSpPr>
                <p:spPr bwMode="auto">
                  <a:xfrm>
                    <a:off x="2702" y="1786"/>
                    <a:ext cx="20"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4" name="Oval 32"/>
                  <p:cNvSpPr>
                    <a:spLocks noChangeAspect="1" noChangeArrowheads="1"/>
                  </p:cNvSpPr>
                  <p:nvPr/>
                </p:nvSpPr>
                <p:spPr bwMode="auto">
                  <a:xfrm>
                    <a:off x="2762" y="1784"/>
                    <a:ext cx="20"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5" name="Oval 33"/>
                  <p:cNvSpPr>
                    <a:spLocks noChangeAspect="1" noChangeArrowheads="1"/>
                  </p:cNvSpPr>
                  <p:nvPr/>
                </p:nvSpPr>
                <p:spPr bwMode="auto">
                  <a:xfrm>
                    <a:off x="2816" y="1770"/>
                    <a:ext cx="20"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6" name="Oval 34"/>
                  <p:cNvSpPr>
                    <a:spLocks noChangeAspect="1" noChangeArrowheads="1"/>
                  </p:cNvSpPr>
                  <p:nvPr/>
                </p:nvSpPr>
                <p:spPr bwMode="auto">
                  <a:xfrm>
                    <a:off x="2806" y="1712"/>
                    <a:ext cx="22"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7" name="Oval 35"/>
                  <p:cNvSpPr>
                    <a:spLocks noChangeAspect="1" noChangeArrowheads="1"/>
                  </p:cNvSpPr>
                  <p:nvPr/>
                </p:nvSpPr>
                <p:spPr bwMode="auto">
                  <a:xfrm>
                    <a:off x="2864" y="1688"/>
                    <a:ext cx="22" cy="22"/>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8" name="Oval 36"/>
                  <p:cNvSpPr>
                    <a:spLocks noChangeAspect="1" noChangeArrowheads="1"/>
                  </p:cNvSpPr>
                  <p:nvPr/>
                </p:nvSpPr>
                <p:spPr bwMode="auto">
                  <a:xfrm>
                    <a:off x="2861" y="1721"/>
                    <a:ext cx="17"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9" name="Oval 37"/>
                  <p:cNvSpPr>
                    <a:spLocks noChangeAspect="1" noChangeArrowheads="1"/>
                  </p:cNvSpPr>
                  <p:nvPr/>
                </p:nvSpPr>
                <p:spPr bwMode="auto">
                  <a:xfrm>
                    <a:off x="2883" y="1780"/>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0" name="Oval 38"/>
                  <p:cNvSpPr>
                    <a:spLocks noChangeAspect="1" noChangeArrowheads="1"/>
                  </p:cNvSpPr>
                  <p:nvPr/>
                </p:nvSpPr>
                <p:spPr bwMode="auto">
                  <a:xfrm>
                    <a:off x="2865" y="1755"/>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1" name="Oval 39"/>
                  <p:cNvSpPr>
                    <a:spLocks noChangeAspect="1" noChangeArrowheads="1"/>
                  </p:cNvSpPr>
                  <p:nvPr/>
                </p:nvSpPr>
                <p:spPr bwMode="auto">
                  <a:xfrm>
                    <a:off x="2939" y="1838"/>
                    <a:ext cx="17"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2" name="Oval 40"/>
                  <p:cNvSpPr>
                    <a:spLocks noChangeAspect="1" noChangeArrowheads="1"/>
                  </p:cNvSpPr>
                  <p:nvPr/>
                </p:nvSpPr>
                <p:spPr bwMode="auto">
                  <a:xfrm>
                    <a:off x="2915" y="1946"/>
                    <a:ext cx="17"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3" name="Oval 41"/>
                  <p:cNvSpPr>
                    <a:spLocks noChangeAspect="1" noChangeArrowheads="1"/>
                  </p:cNvSpPr>
                  <p:nvPr/>
                </p:nvSpPr>
                <p:spPr bwMode="auto">
                  <a:xfrm>
                    <a:off x="2947" y="1872"/>
                    <a:ext cx="17"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4" name="Oval 42"/>
                  <p:cNvSpPr>
                    <a:spLocks noChangeAspect="1" noChangeArrowheads="1"/>
                  </p:cNvSpPr>
                  <p:nvPr/>
                </p:nvSpPr>
                <p:spPr bwMode="auto">
                  <a:xfrm>
                    <a:off x="2939" y="1961"/>
                    <a:ext cx="17"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5" name="Oval 43"/>
                  <p:cNvSpPr>
                    <a:spLocks noChangeAspect="1" noChangeArrowheads="1"/>
                  </p:cNvSpPr>
                  <p:nvPr/>
                </p:nvSpPr>
                <p:spPr bwMode="auto">
                  <a:xfrm>
                    <a:off x="2717" y="1900"/>
                    <a:ext cx="17"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6" name="Oval 44"/>
                  <p:cNvSpPr>
                    <a:spLocks noChangeAspect="1" noChangeArrowheads="1"/>
                  </p:cNvSpPr>
                  <p:nvPr/>
                </p:nvSpPr>
                <p:spPr bwMode="auto">
                  <a:xfrm>
                    <a:off x="2806" y="1928"/>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7" name="Oval 45"/>
                  <p:cNvSpPr>
                    <a:spLocks noChangeAspect="1" noChangeArrowheads="1"/>
                  </p:cNvSpPr>
                  <p:nvPr/>
                </p:nvSpPr>
                <p:spPr bwMode="auto">
                  <a:xfrm>
                    <a:off x="2835" y="1880"/>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8" name="Oval 46"/>
                  <p:cNvSpPr>
                    <a:spLocks noChangeAspect="1" noChangeArrowheads="1"/>
                  </p:cNvSpPr>
                  <p:nvPr/>
                </p:nvSpPr>
                <p:spPr bwMode="auto">
                  <a:xfrm>
                    <a:off x="2855" y="1897"/>
                    <a:ext cx="17"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9" name="Oval 47"/>
                  <p:cNvSpPr>
                    <a:spLocks noChangeAspect="1" noChangeArrowheads="1"/>
                  </p:cNvSpPr>
                  <p:nvPr/>
                </p:nvSpPr>
                <p:spPr bwMode="auto">
                  <a:xfrm>
                    <a:off x="2688" y="1968"/>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0" name="Oval 48"/>
                  <p:cNvSpPr>
                    <a:spLocks noChangeAspect="1" noChangeArrowheads="1"/>
                  </p:cNvSpPr>
                  <p:nvPr/>
                </p:nvSpPr>
                <p:spPr bwMode="auto">
                  <a:xfrm>
                    <a:off x="2750" y="1839"/>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1" name="Oval 49"/>
                  <p:cNvSpPr>
                    <a:spLocks noChangeAspect="1" noChangeArrowheads="1"/>
                  </p:cNvSpPr>
                  <p:nvPr/>
                </p:nvSpPr>
                <p:spPr bwMode="auto">
                  <a:xfrm>
                    <a:off x="2842" y="2018"/>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2" name="Oval 50"/>
                  <p:cNvSpPr>
                    <a:spLocks noChangeAspect="1" noChangeArrowheads="1"/>
                  </p:cNvSpPr>
                  <p:nvPr/>
                </p:nvSpPr>
                <p:spPr bwMode="auto">
                  <a:xfrm>
                    <a:off x="2791" y="1976"/>
                    <a:ext cx="17" cy="17"/>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3" name="Oval 51"/>
                  <p:cNvSpPr>
                    <a:spLocks noChangeAspect="1" noChangeArrowheads="1"/>
                  </p:cNvSpPr>
                  <p:nvPr/>
                </p:nvSpPr>
                <p:spPr bwMode="auto">
                  <a:xfrm>
                    <a:off x="2798" y="1857"/>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4" name="Oval 52"/>
                  <p:cNvSpPr>
                    <a:spLocks noChangeAspect="1" noChangeArrowheads="1"/>
                  </p:cNvSpPr>
                  <p:nvPr/>
                </p:nvSpPr>
                <p:spPr bwMode="auto">
                  <a:xfrm>
                    <a:off x="2791" y="1786"/>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5" name="Oval 53"/>
                  <p:cNvSpPr>
                    <a:spLocks noChangeAspect="1" noChangeArrowheads="1"/>
                  </p:cNvSpPr>
                  <p:nvPr/>
                </p:nvSpPr>
                <p:spPr bwMode="auto">
                  <a:xfrm>
                    <a:off x="2759" y="1977"/>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6" name="Oval 54"/>
                  <p:cNvSpPr>
                    <a:spLocks noChangeAspect="1" noChangeArrowheads="1"/>
                  </p:cNvSpPr>
                  <p:nvPr/>
                </p:nvSpPr>
                <p:spPr bwMode="auto">
                  <a:xfrm>
                    <a:off x="2676" y="1910"/>
                    <a:ext cx="17"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7" name="Oval 55"/>
                  <p:cNvSpPr>
                    <a:spLocks noChangeAspect="1" noChangeArrowheads="1"/>
                  </p:cNvSpPr>
                  <p:nvPr/>
                </p:nvSpPr>
                <p:spPr bwMode="auto">
                  <a:xfrm>
                    <a:off x="2831" y="1810"/>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8" name="Oval 56"/>
                  <p:cNvSpPr>
                    <a:spLocks noChangeAspect="1" noChangeArrowheads="1"/>
                  </p:cNvSpPr>
                  <p:nvPr/>
                </p:nvSpPr>
                <p:spPr bwMode="auto">
                  <a:xfrm>
                    <a:off x="2840" y="1785"/>
                    <a:ext cx="17" cy="18"/>
                  </a:xfrm>
                  <a:prstGeom prst="ellipse">
                    <a:avLst/>
                  </a:prstGeom>
                  <a:gradFill rotWithShape="0">
                    <a:gsLst>
                      <a:gs pos="0">
                        <a:srgbClr val="969696"/>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49" name="Oval 57"/>
                  <p:cNvSpPr>
                    <a:spLocks noChangeAspect="1" noChangeArrowheads="1"/>
                  </p:cNvSpPr>
                  <p:nvPr/>
                </p:nvSpPr>
                <p:spPr bwMode="auto">
                  <a:xfrm>
                    <a:off x="2691" y="1816"/>
                    <a:ext cx="18" cy="17"/>
                  </a:xfrm>
                  <a:prstGeom prst="ellipse">
                    <a:avLst/>
                  </a:prstGeom>
                  <a:gradFill rotWithShape="0">
                    <a:gsLst>
                      <a:gs pos="0">
                        <a:srgbClr val="969696"/>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50" name="Oval 58"/>
                  <p:cNvSpPr>
                    <a:spLocks noChangeAspect="1" noChangeArrowheads="1"/>
                  </p:cNvSpPr>
                  <p:nvPr/>
                </p:nvSpPr>
                <p:spPr bwMode="auto">
                  <a:xfrm>
                    <a:off x="2717" y="1761"/>
                    <a:ext cx="18" cy="18"/>
                  </a:xfrm>
                  <a:prstGeom prst="ellipse">
                    <a:avLst/>
                  </a:prstGeom>
                  <a:gradFill rotWithShape="0">
                    <a:gsLst>
                      <a:gs pos="0">
                        <a:srgbClr val="969696"/>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51" name="Oval 59"/>
                  <p:cNvSpPr>
                    <a:spLocks noChangeAspect="1" noChangeArrowheads="1"/>
                  </p:cNvSpPr>
                  <p:nvPr/>
                </p:nvSpPr>
                <p:spPr bwMode="auto">
                  <a:xfrm>
                    <a:off x="2784" y="1743"/>
                    <a:ext cx="17" cy="17"/>
                  </a:xfrm>
                  <a:prstGeom prst="ellipse">
                    <a:avLst/>
                  </a:prstGeom>
                  <a:gradFill rotWithShape="0">
                    <a:gsLst>
                      <a:gs pos="0">
                        <a:srgbClr val="969696"/>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52" name="Oval 60"/>
                  <p:cNvSpPr>
                    <a:spLocks noChangeAspect="1" noChangeArrowheads="1"/>
                  </p:cNvSpPr>
                  <p:nvPr/>
                </p:nvSpPr>
                <p:spPr bwMode="auto">
                  <a:xfrm>
                    <a:off x="2806" y="1676"/>
                    <a:ext cx="18" cy="18"/>
                  </a:xfrm>
                  <a:prstGeom prst="ellipse">
                    <a:avLst/>
                  </a:prstGeom>
                  <a:gradFill rotWithShape="0">
                    <a:gsLst>
                      <a:gs pos="0">
                        <a:srgbClr val="969696"/>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53" name="Oval 61"/>
                  <p:cNvSpPr>
                    <a:spLocks noChangeAspect="1" noChangeArrowheads="1"/>
                  </p:cNvSpPr>
                  <p:nvPr/>
                </p:nvSpPr>
                <p:spPr bwMode="auto">
                  <a:xfrm>
                    <a:off x="2832" y="1668"/>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54" name="Oval 62"/>
                  <p:cNvSpPr>
                    <a:spLocks noChangeAspect="1" noChangeArrowheads="1"/>
                  </p:cNvSpPr>
                  <p:nvPr/>
                </p:nvSpPr>
                <p:spPr bwMode="auto">
                  <a:xfrm>
                    <a:off x="2942" y="1903"/>
                    <a:ext cx="18"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55" name="Oval 63"/>
                  <p:cNvSpPr>
                    <a:spLocks noChangeAspect="1" noChangeArrowheads="1"/>
                  </p:cNvSpPr>
                  <p:nvPr/>
                </p:nvSpPr>
                <p:spPr bwMode="auto">
                  <a:xfrm>
                    <a:off x="2680" y="1790"/>
                    <a:ext cx="17"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56" name="Oval 64"/>
                  <p:cNvSpPr>
                    <a:spLocks noChangeAspect="1" noChangeArrowheads="1"/>
                  </p:cNvSpPr>
                  <p:nvPr/>
                </p:nvSpPr>
                <p:spPr bwMode="auto">
                  <a:xfrm>
                    <a:off x="2781" y="1910"/>
                    <a:ext cx="17"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57" name="Oval 65"/>
                  <p:cNvSpPr>
                    <a:spLocks noChangeAspect="1" noChangeArrowheads="1"/>
                  </p:cNvSpPr>
                  <p:nvPr/>
                </p:nvSpPr>
                <p:spPr bwMode="auto">
                  <a:xfrm>
                    <a:off x="2976" y="1918"/>
                    <a:ext cx="18"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58" name="Oval 66"/>
                  <p:cNvSpPr>
                    <a:spLocks noChangeAspect="1" noChangeArrowheads="1"/>
                  </p:cNvSpPr>
                  <p:nvPr/>
                </p:nvSpPr>
                <p:spPr bwMode="auto">
                  <a:xfrm>
                    <a:off x="2851" y="1976"/>
                    <a:ext cx="40" cy="28"/>
                  </a:xfrm>
                  <a:prstGeom prst="ellipse">
                    <a:avLst/>
                  </a:prstGeom>
                  <a:gradFill rotWithShape="0">
                    <a:gsLst>
                      <a:gs pos="0">
                        <a:srgbClr val="1C1C1C"/>
                      </a:gs>
                      <a:gs pos="50000">
                        <a:srgbClr val="CCCCFF"/>
                      </a:gs>
                      <a:gs pos="100000">
                        <a:srgbClr val="1C1C1C"/>
                      </a:gs>
                    </a:gsLst>
                    <a:lin ang="27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59" name="Oval 67"/>
                  <p:cNvSpPr>
                    <a:spLocks noChangeAspect="1" noChangeArrowheads="1"/>
                  </p:cNvSpPr>
                  <p:nvPr/>
                </p:nvSpPr>
                <p:spPr bwMode="auto">
                  <a:xfrm>
                    <a:off x="2686" y="1843"/>
                    <a:ext cx="40" cy="28"/>
                  </a:xfrm>
                  <a:prstGeom prst="ellipse">
                    <a:avLst/>
                  </a:prstGeom>
                  <a:gradFill rotWithShape="0">
                    <a:gsLst>
                      <a:gs pos="0">
                        <a:srgbClr val="1C1C1C"/>
                      </a:gs>
                      <a:gs pos="50000">
                        <a:srgbClr val="CCCCFF"/>
                      </a:gs>
                      <a:gs pos="100000">
                        <a:srgbClr val="1C1C1C"/>
                      </a:gs>
                    </a:gsLst>
                    <a:lin ang="27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60" name="Oval 68"/>
                  <p:cNvSpPr>
                    <a:spLocks noChangeAspect="1" noChangeArrowheads="1"/>
                  </p:cNvSpPr>
                  <p:nvPr/>
                </p:nvSpPr>
                <p:spPr bwMode="auto">
                  <a:xfrm>
                    <a:off x="2750" y="1766"/>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561" name="Group 69"/>
                <p:cNvGrpSpPr>
                  <a:grpSpLocks noChangeAspect="1"/>
                </p:cNvGrpSpPr>
                <p:nvPr/>
              </p:nvGrpSpPr>
              <p:grpSpPr bwMode="auto">
                <a:xfrm>
                  <a:off x="6507962" y="4946149"/>
                  <a:ext cx="92075" cy="190500"/>
                  <a:chOff x="1056" y="1896"/>
                  <a:chExt cx="303" cy="552"/>
                </a:xfrm>
              </p:grpSpPr>
              <p:sp>
                <p:nvSpPr>
                  <p:cNvPr id="562" name="AutoShape 70"/>
                  <p:cNvSpPr>
                    <a:spLocks noChangeAspect="1" noChangeArrowheads="1"/>
                  </p:cNvSpPr>
                  <p:nvPr/>
                </p:nvSpPr>
                <p:spPr bwMode="auto">
                  <a:xfrm rot="5400000">
                    <a:off x="1128" y="1824"/>
                    <a:ext cx="144" cy="288"/>
                  </a:xfrm>
                  <a:prstGeom prst="roundRect">
                    <a:avLst>
                      <a:gd name="adj" fmla="val 50000"/>
                    </a:avLst>
                  </a:prstGeom>
                  <a:gradFill rotWithShape="0">
                    <a:gsLst>
                      <a:gs pos="0">
                        <a:srgbClr val="FFFFFF"/>
                      </a:gs>
                      <a:gs pos="100000">
                        <a:srgbClr val="FF6600"/>
                      </a:gs>
                    </a:gsLst>
                    <a:path path="shape">
                      <a:fillToRect l="50000" t="50000" r="50000" b="50000"/>
                    </a:path>
                  </a:gradFill>
                  <a:ln w="0">
                    <a:solidFill>
                      <a:srgbClr val="4D4D4D"/>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63" name="AutoShape 71"/>
                  <p:cNvSpPr>
                    <a:spLocks noChangeAspect="1" noChangeArrowheads="1"/>
                  </p:cNvSpPr>
                  <p:nvPr/>
                </p:nvSpPr>
                <p:spPr bwMode="auto">
                  <a:xfrm rot="5400000">
                    <a:off x="1143" y="1944"/>
                    <a:ext cx="144" cy="288"/>
                  </a:xfrm>
                  <a:prstGeom prst="roundRect">
                    <a:avLst>
                      <a:gd name="adj" fmla="val 50000"/>
                    </a:avLst>
                  </a:prstGeom>
                  <a:gradFill rotWithShape="0">
                    <a:gsLst>
                      <a:gs pos="0">
                        <a:srgbClr val="FFFFFF"/>
                      </a:gs>
                      <a:gs pos="100000">
                        <a:srgbClr val="FF6600"/>
                      </a:gs>
                    </a:gsLst>
                    <a:path path="shape">
                      <a:fillToRect l="50000" t="50000" r="50000" b="50000"/>
                    </a:path>
                  </a:gradFill>
                  <a:ln w="0">
                    <a:solidFill>
                      <a:srgbClr val="4D4D4D"/>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64" name="AutoShape 72"/>
                  <p:cNvSpPr>
                    <a:spLocks noChangeAspect="1" noChangeArrowheads="1"/>
                  </p:cNvSpPr>
                  <p:nvPr/>
                </p:nvSpPr>
                <p:spPr bwMode="auto">
                  <a:xfrm rot="5400000">
                    <a:off x="1143" y="2088"/>
                    <a:ext cx="144" cy="288"/>
                  </a:xfrm>
                  <a:prstGeom prst="roundRect">
                    <a:avLst>
                      <a:gd name="adj" fmla="val 50000"/>
                    </a:avLst>
                  </a:prstGeom>
                  <a:gradFill rotWithShape="0">
                    <a:gsLst>
                      <a:gs pos="0">
                        <a:srgbClr val="FFFFFF"/>
                      </a:gs>
                      <a:gs pos="100000">
                        <a:srgbClr val="FF6600"/>
                      </a:gs>
                    </a:gsLst>
                    <a:path path="shape">
                      <a:fillToRect l="50000" t="50000" r="50000" b="50000"/>
                    </a:path>
                  </a:gradFill>
                  <a:ln w="0">
                    <a:solidFill>
                      <a:srgbClr val="4D4D4D"/>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65" name="AutoShape 73"/>
                  <p:cNvSpPr>
                    <a:spLocks noChangeAspect="1" noChangeArrowheads="1"/>
                  </p:cNvSpPr>
                  <p:nvPr/>
                </p:nvSpPr>
                <p:spPr bwMode="auto">
                  <a:xfrm rot="5400000">
                    <a:off x="1143" y="2232"/>
                    <a:ext cx="144" cy="288"/>
                  </a:xfrm>
                  <a:prstGeom prst="roundRect">
                    <a:avLst>
                      <a:gd name="adj" fmla="val 50000"/>
                    </a:avLst>
                  </a:prstGeom>
                  <a:gradFill rotWithShape="0">
                    <a:gsLst>
                      <a:gs pos="0">
                        <a:srgbClr val="FFFFFF"/>
                      </a:gs>
                      <a:gs pos="100000">
                        <a:srgbClr val="FF6600"/>
                      </a:gs>
                    </a:gsLst>
                    <a:path path="shape">
                      <a:fillToRect l="50000" t="50000" r="50000" b="50000"/>
                    </a:path>
                  </a:gradFill>
                  <a:ln w="0">
                    <a:solidFill>
                      <a:srgbClr val="4D4D4D"/>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566" name="Group 74"/>
                <p:cNvGrpSpPr>
                  <a:grpSpLocks noChangeAspect="1"/>
                </p:cNvGrpSpPr>
                <p:nvPr/>
              </p:nvGrpSpPr>
              <p:grpSpPr bwMode="auto">
                <a:xfrm rot="900000">
                  <a:off x="6550824" y="4790574"/>
                  <a:ext cx="174625" cy="150813"/>
                  <a:chOff x="1247" y="1343"/>
                  <a:chExt cx="576" cy="432"/>
                </a:xfrm>
              </p:grpSpPr>
              <p:sp>
                <p:nvSpPr>
                  <p:cNvPr id="567" name="AutoShape 75"/>
                  <p:cNvSpPr>
                    <a:spLocks noChangeAspect="1" noChangeArrowheads="1"/>
                  </p:cNvSpPr>
                  <p:nvPr/>
                </p:nvSpPr>
                <p:spPr bwMode="auto">
                  <a:xfrm rot="7200000">
                    <a:off x="1607" y="1271"/>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rgbClr val="4D4D4D"/>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68" name="AutoShape 76"/>
                  <p:cNvSpPr>
                    <a:spLocks noChangeAspect="1" noChangeArrowheads="1"/>
                  </p:cNvSpPr>
                  <p:nvPr/>
                </p:nvSpPr>
                <p:spPr bwMode="auto">
                  <a:xfrm rot="7200000">
                    <a:off x="1511" y="1367"/>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rgbClr val="4D4D4D"/>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69" name="AutoShape 77"/>
                  <p:cNvSpPr>
                    <a:spLocks noChangeAspect="1" noChangeArrowheads="1"/>
                  </p:cNvSpPr>
                  <p:nvPr/>
                </p:nvSpPr>
                <p:spPr bwMode="auto">
                  <a:xfrm rot="7200000">
                    <a:off x="1415" y="1463"/>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rgbClr val="4D4D4D"/>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70" name="AutoShape 78"/>
                  <p:cNvSpPr>
                    <a:spLocks noChangeAspect="1" noChangeArrowheads="1"/>
                  </p:cNvSpPr>
                  <p:nvPr/>
                </p:nvSpPr>
                <p:spPr bwMode="auto">
                  <a:xfrm rot="7200000">
                    <a:off x="1319" y="1559"/>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rgbClr val="4D4D4D"/>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571" name="Group 79"/>
                <p:cNvGrpSpPr>
                  <a:grpSpLocks noChangeAspect="1"/>
                </p:cNvGrpSpPr>
                <p:nvPr/>
              </p:nvGrpSpPr>
              <p:grpSpPr bwMode="auto">
                <a:xfrm rot="20700000">
                  <a:off x="6757199" y="4790574"/>
                  <a:ext cx="173038" cy="150813"/>
                  <a:chOff x="2064" y="1344"/>
                  <a:chExt cx="576" cy="432"/>
                </a:xfrm>
              </p:grpSpPr>
              <p:sp>
                <p:nvSpPr>
                  <p:cNvPr id="572" name="AutoShape 80"/>
                  <p:cNvSpPr>
                    <a:spLocks noChangeAspect="1" noChangeArrowheads="1"/>
                  </p:cNvSpPr>
                  <p:nvPr/>
                </p:nvSpPr>
                <p:spPr bwMode="auto">
                  <a:xfrm rot="-7200000">
                    <a:off x="2136" y="1272"/>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rgbClr val="4D4D4D"/>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73" name="AutoShape 81"/>
                  <p:cNvSpPr>
                    <a:spLocks noChangeAspect="1" noChangeArrowheads="1"/>
                  </p:cNvSpPr>
                  <p:nvPr/>
                </p:nvSpPr>
                <p:spPr bwMode="auto">
                  <a:xfrm rot="-7200000">
                    <a:off x="2232" y="1368"/>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rgbClr val="4D4D4D"/>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74" name="AutoShape 82"/>
                  <p:cNvSpPr>
                    <a:spLocks noChangeAspect="1" noChangeArrowheads="1"/>
                  </p:cNvSpPr>
                  <p:nvPr/>
                </p:nvSpPr>
                <p:spPr bwMode="auto">
                  <a:xfrm rot="-7200000">
                    <a:off x="2328" y="1464"/>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rgbClr val="4D4D4D"/>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75" name="AutoShape 83"/>
                  <p:cNvSpPr>
                    <a:spLocks noChangeAspect="1" noChangeArrowheads="1"/>
                  </p:cNvSpPr>
                  <p:nvPr/>
                </p:nvSpPr>
                <p:spPr bwMode="auto">
                  <a:xfrm rot="-7200000">
                    <a:off x="2424" y="1560"/>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rgbClr val="4D4D4D"/>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576" name="Group 84"/>
                <p:cNvGrpSpPr>
                  <a:grpSpLocks noChangeAspect="1"/>
                </p:cNvGrpSpPr>
                <p:nvPr/>
              </p:nvGrpSpPr>
              <p:grpSpPr bwMode="auto">
                <a:xfrm rot="900000">
                  <a:off x="6761962" y="5139824"/>
                  <a:ext cx="174625" cy="150813"/>
                  <a:chOff x="2064" y="2544"/>
                  <a:chExt cx="576" cy="432"/>
                </a:xfrm>
              </p:grpSpPr>
              <p:sp>
                <p:nvSpPr>
                  <p:cNvPr id="577" name="AutoShape 85"/>
                  <p:cNvSpPr>
                    <a:spLocks noChangeAspect="1" noChangeArrowheads="1"/>
                  </p:cNvSpPr>
                  <p:nvPr/>
                </p:nvSpPr>
                <p:spPr bwMode="auto">
                  <a:xfrm rot="7200000">
                    <a:off x="2424" y="2472"/>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rgbClr val="4D4D4D"/>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78" name="AutoShape 86"/>
                  <p:cNvSpPr>
                    <a:spLocks noChangeAspect="1" noChangeArrowheads="1"/>
                  </p:cNvSpPr>
                  <p:nvPr/>
                </p:nvSpPr>
                <p:spPr bwMode="auto">
                  <a:xfrm rot="7200000">
                    <a:off x="2328" y="2568"/>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rgbClr val="4D4D4D"/>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79" name="AutoShape 87"/>
                  <p:cNvSpPr>
                    <a:spLocks noChangeAspect="1" noChangeArrowheads="1"/>
                  </p:cNvSpPr>
                  <p:nvPr/>
                </p:nvSpPr>
                <p:spPr bwMode="auto">
                  <a:xfrm rot="7200000">
                    <a:off x="2232" y="2664"/>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rgbClr val="4D4D4D"/>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80" name="AutoShape 88"/>
                  <p:cNvSpPr>
                    <a:spLocks noChangeAspect="1" noChangeArrowheads="1"/>
                  </p:cNvSpPr>
                  <p:nvPr/>
                </p:nvSpPr>
                <p:spPr bwMode="auto">
                  <a:xfrm rot="7200000">
                    <a:off x="2136" y="2760"/>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rgbClr val="4D4D4D"/>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581" name="Group 89"/>
                <p:cNvGrpSpPr>
                  <a:grpSpLocks noChangeAspect="1"/>
                </p:cNvGrpSpPr>
                <p:nvPr/>
              </p:nvGrpSpPr>
              <p:grpSpPr bwMode="auto">
                <a:xfrm rot="20700000">
                  <a:off x="6566699" y="5139824"/>
                  <a:ext cx="174625" cy="150813"/>
                  <a:chOff x="1296" y="2544"/>
                  <a:chExt cx="576" cy="432"/>
                </a:xfrm>
              </p:grpSpPr>
              <p:sp>
                <p:nvSpPr>
                  <p:cNvPr id="582" name="AutoShape 90"/>
                  <p:cNvSpPr>
                    <a:spLocks noChangeAspect="1" noChangeArrowheads="1"/>
                  </p:cNvSpPr>
                  <p:nvPr/>
                </p:nvSpPr>
                <p:spPr bwMode="auto">
                  <a:xfrm rot="-7200000">
                    <a:off x="1368" y="2472"/>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rgbClr val="4D4D4D"/>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83" name="AutoShape 91"/>
                  <p:cNvSpPr>
                    <a:spLocks noChangeAspect="1" noChangeArrowheads="1"/>
                  </p:cNvSpPr>
                  <p:nvPr/>
                </p:nvSpPr>
                <p:spPr bwMode="auto">
                  <a:xfrm rot="-7200000">
                    <a:off x="1464" y="2568"/>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rgbClr val="4D4D4D"/>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84" name="AutoShape 92"/>
                  <p:cNvSpPr>
                    <a:spLocks noChangeAspect="1" noChangeArrowheads="1"/>
                  </p:cNvSpPr>
                  <p:nvPr/>
                </p:nvSpPr>
                <p:spPr bwMode="auto">
                  <a:xfrm rot="-7200000">
                    <a:off x="1560" y="2664"/>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rgbClr val="4D4D4D"/>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85" name="AutoShape 93"/>
                  <p:cNvSpPr>
                    <a:spLocks noChangeAspect="1" noChangeArrowheads="1"/>
                  </p:cNvSpPr>
                  <p:nvPr/>
                </p:nvSpPr>
                <p:spPr bwMode="auto">
                  <a:xfrm rot="-7200000">
                    <a:off x="1656" y="2760"/>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rgbClr val="4D4D4D"/>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586" name="Group 94"/>
                <p:cNvGrpSpPr>
                  <a:grpSpLocks noChangeAspect="1"/>
                </p:cNvGrpSpPr>
                <p:nvPr/>
              </p:nvGrpSpPr>
              <p:grpSpPr bwMode="auto">
                <a:xfrm>
                  <a:off x="6890549" y="4944562"/>
                  <a:ext cx="92075" cy="188912"/>
                  <a:chOff x="1056" y="1896"/>
                  <a:chExt cx="303" cy="552"/>
                </a:xfrm>
              </p:grpSpPr>
              <p:sp>
                <p:nvSpPr>
                  <p:cNvPr id="587" name="AutoShape 95"/>
                  <p:cNvSpPr>
                    <a:spLocks noChangeAspect="1" noChangeArrowheads="1"/>
                  </p:cNvSpPr>
                  <p:nvPr/>
                </p:nvSpPr>
                <p:spPr bwMode="auto">
                  <a:xfrm rot="5400000">
                    <a:off x="1128" y="1824"/>
                    <a:ext cx="144" cy="288"/>
                  </a:xfrm>
                  <a:prstGeom prst="roundRect">
                    <a:avLst>
                      <a:gd name="adj" fmla="val 50000"/>
                    </a:avLst>
                  </a:prstGeom>
                  <a:gradFill rotWithShape="0">
                    <a:gsLst>
                      <a:gs pos="0">
                        <a:srgbClr val="FFFFFF"/>
                      </a:gs>
                      <a:gs pos="100000">
                        <a:srgbClr val="FF6600"/>
                      </a:gs>
                    </a:gsLst>
                    <a:path path="shape">
                      <a:fillToRect l="50000" t="50000" r="50000" b="50000"/>
                    </a:path>
                  </a:gradFill>
                  <a:ln w="0">
                    <a:solidFill>
                      <a:srgbClr val="4D4D4D"/>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88" name="AutoShape 96"/>
                  <p:cNvSpPr>
                    <a:spLocks noChangeAspect="1" noChangeArrowheads="1"/>
                  </p:cNvSpPr>
                  <p:nvPr/>
                </p:nvSpPr>
                <p:spPr bwMode="auto">
                  <a:xfrm rot="5400000">
                    <a:off x="1143" y="1944"/>
                    <a:ext cx="144" cy="288"/>
                  </a:xfrm>
                  <a:prstGeom prst="roundRect">
                    <a:avLst>
                      <a:gd name="adj" fmla="val 50000"/>
                    </a:avLst>
                  </a:prstGeom>
                  <a:gradFill rotWithShape="0">
                    <a:gsLst>
                      <a:gs pos="0">
                        <a:srgbClr val="FFFFFF"/>
                      </a:gs>
                      <a:gs pos="100000">
                        <a:srgbClr val="FF6600"/>
                      </a:gs>
                    </a:gsLst>
                    <a:path path="shape">
                      <a:fillToRect l="50000" t="50000" r="50000" b="50000"/>
                    </a:path>
                  </a:gradFill>
                  <a:ln w="0">
                    <a:solidFill>
                      <a:srgbClr val="4D4D4D"/>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89" name="AutoShape 97"/>
                  <p:cNvSpPr>
                    <a:spLocks noChangeAspect="1" noChangeArrowheads="1"/>
                  </p:cNvSpPr>
                  <p:nvPr/>
                </p:nvSpPr>
                <p:spPr bwMode="auto">
                  <a:xfrm rot="5400000">
                    <a:off x="1143" y="2088"/>
                    <a:ext cx="144" cy="288"/>
                  </a:xfrm>
                  <a:prstGeom prst="roundRect">
                    <a:avLst>
                      <a:gd name="adj" fmla="val 50000"/>
                    </a:avLst>
                  </a:prstGeom>
                  <a:gradFill rotWithShape="0">
                    <a:gsLst>
                      <a:gs pos="0">
                        <a:srgbClr val="FFFFFF"/>
                      </a:gs>
                      <a:gs pos="100000">
                        <a:srgbClr val="FF6600"/>
                      </a:gs>
                    </a:gsLst>
                    <a:path path="shape">
                      <a:fillToRect l="50000" t="50000" r="50000" b="50000"/>
                    </a:path>
                  </a:gradFill>
                  <a:ln w="0">
                    <a:solidFill>
                      <a:srgbClr val="4D4D4D"/>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90" name="AutoShape 98"/>
                  <p:cNvSpPr>
                    <a:spLocks noChangeAspect="1" noChangeArrowheads="1"/>
                  </p:cNvSpPr>
                  <p:nvPr/>
                </p:nvSpPr>
                <p:spPr bwMode="auto">
                  <a:xfrm rot="5400000">
                    <a:off x="1143" y="2232"/>
                    <a:ext cx="144" cy="288"/>
                  </a:xfrm>
                  <a:prstGeom prst="roundRect">
                    <a:avLst>
                      <a:gd name="adj" fmla="val 50000"/>
                    </a:avLst>
                  </a:prstGeom>
                  <a:gradFill rotWithShape="0">
                    <a:gsLst>
                      <a:gs pos="0">
                        <a:srgbClr val="FFFFFF"/>
                      </a:gs>
                      <a:gs pos="100000">
                        <a:srgbClr val="FF6600"/>
                      </a:gs>
                    </a:gsLst>
                    <a:path path="shape">
                      <a:fillToRect l="50000" t="50000" r="50000" b="50000"/>
                    </a:path>
                  </a:gradFill>
                  <a:ln w="0">
                    <a:solidFill>
                      <a:srgbClr val="4D4D4D"/>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591" name="Rectangle 99"/>
                <p:cNvSpPr>
                  <a:spLocks noChangeAspect="1" noChangeArrowheads="1"/>
                </p:cNvSpPr>
                <p:nvPr/>
              </p:nvSpPr>
              <p:spPr bwMode="auto">
                <a:xfrm>
                  <a:off x="6642899" y="5648730"/>
                  <a:ext cx="203200" cy="352425"/>
                </a:xfrm>
                <a:prstGeom prst="rect">
                  <a:avLst/>
                </a:prstGeom>
                <a:gradFill rotWithShape="0">
                  <a:gsLst>
                    <a:gs pos="0">
                      <a:srgbClr val="009999"/>
                    </a:gs>
                    <a:gs pos="50000">
                      <a:srgbClr val="00FFCC"/>
                    </a:gs>
                    <a:gs pos="100000">
                      <a:srgbClr val="009999"/>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92" name="AutoShape 100"/>
                <p:cNvSpPr>
                  <a:spLocks noChangeAspect="1" noChangeArrowheads="1"/>
                </p:cNvSpPr>
                <p:nvPr/>
              </p:nvSpPr>
              <p:spPr bwMode="auto">
                <a:xfrm rot="5400000">
                  <a:off x="6655599" y="5451880"/>
                  <a:ext cx="177800" cy="514350"/>
                </a:xfrm>
                <a:prstGeom prst="moon">
                  <a:avLst>
                    <a:gd name="adj" fmla="val 46625"/>
                  </a:avLst>
                </a:prstGeom>
                <a:gradFill rotWithShape="0">
                  <a:gsLst>
                    <a:gs pos="0">
                      <a:srgbClr val="66FFCC"/>
                    </a:gs>
                    <a:gs pos="50000">
                      <a:srgbClr val="009999"/>
                    </a:gs>
                    <a:gs pos="100000">
                      <a:srgbClr val="66FFCC"/>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93" name="Rectangle 101"/>
                <p:cNvSpPr>
                  <a:spLocks noChangeAspect="1" noChangeArrowheads="1"/>
                </p:cNvSpPr>
                <p:nvPr/>
              </p:nvSpPr>
              <p:spPr bwMode="auto">
                <a:xfrm>
                  <a:off x="6461924" y="5585230"/>
                  <a:ext cx="157163" cy="2222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94" name="Rectangle 102"/>
                <p:cNvSpPr>
                  <a:spLocks noChangeAspect="1" noChangeArrowheads="1"/>
                </p:cNvSpPr>
                <p:nvPr/>
              </p:nvSpPr>
              <p:spPr bwMode="auto">
                <a:xfrm>
                  <a:off x="6869912" y="5620155"/>
                  <a:ext cx="157162" cy="2206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useBgFill="1">
              <p:nvSpPr>
                <p:cNvPr id="595" name="Oval 103"/>
                <p:cNvSpPr>
                  <a:spLocks noChangeAspect="1" noChangeArrowheads="1"/>
                </p:cNvSpPr>
                <p:nvPr/>
              </p:nvSpPr>
              <p:spPr bwMode="auto">
                <a:xfrm>
                  <a:off x="6812762" y="5645555"/>
                  <a:ext cx="276225" cy="306388"/>
                </a:xfrm>
                <a:prstGeom prst="ellipse">
                  <a:avLst/>
                </a:prstGeom>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useBgFill="1">
              <p:nvSpPr>
                <p:cNvPr id="596" name="Oval 104"/>
                <p:cNvSpPr>
                  <a:spLocks noChangeAspect="1" noChangeArrowheads="1"/>
                </p:cNvSpPr>
                <p:nvPr/>
              </p:nvSpPr>
              <p:spPr bwMode="auto">
                <a:xfrm>
                  <a:off x="6396837" y="5645555"/>
                  <a:ext cx="276225" cy="306388"/>
                </a:xfrm>
                <a:prstGeom prst="ellipse">
                  <a:avLst/>
                </a:prstGeom>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97" name="Oval 105"/>
                <p:cNvSpPr>
                  <a:spLocks noChangeAspect="1" noChangeArrowheads="1"/>
                </p:cNvSpPr>
                <p:nvPr/>
              </p:nvSpPr>
              <p:spPr bwMode="auto">
                <a:xfrm>
                  <a:off x="6582574" y="5642380"/>
                  <a:ext cx="69850" cy="98425"/>
                </a:xfrm>
                <a:prstGeom prst="ellipse">
                  <a:avLst/>
                </a:prstGeom>
                <a:gradFill rotWithShape="0">
                  <a:gsLst>
                    <a:gs pos="0">
                      <a:srgbClr val="FFFFFF"/>
                    </a:gs>
                    <a:gs pos="100000">
                      <a:srgbClr val="66FF99"/>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98" name="Oval 106"/>
                <p:cNvSpPr>
                  <a:spLocks noChangeAspect="1" noChangeArrowheads="1"/>
                </p:cNvSpPr>
                <p:nvPr/>
              </p:nvSpPr>
              <p:spPr bwMode="auto">
                <a:xfrm>
                  <a:off x="6838162" y="5642380"/>
                  <a:ext cx="66675" cy="98425"/>
                </a:xfrm>
                <a:prstGeom prst="ellipse">
                  <a:avLst/>
                </a:prstGeom>
                <a:gradFill rotWithShape="0">
                  <a:gsLst>
                    <a:gs pos="0">
                      <a:srgbClr val="FFFFFF"/>
                    </a:gs>
                    <a:gs pos="100000">
                      <a:srgbClr val="66FF99"/>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useBgFill="1">
              <p:nvSpPr>
                <p:cNvPr id="599" name="Oval 107"/>
                <p:cNvSpPr>
                  <a:spLocks noChangeAspect="1" noChangeArrowheads="1"/>
                </p:cNvSpPr>
                <p:nvPr/>
              </p:nvSpPr>
              <p:spPr bwMode="auto">
                <a:xfrm>
                  <a:off x="6620674" y="5926543"/>
                  <a:ext cx="249238" cy="138112"/>
                </a:xfrm>
                <a:prstGeom prst="ellipse">
                  <a:avLst/>
                </a:prstGeom>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00" name="AutoShape 108"/>
                <p:cNvSpPr>
                  <a:spLocks noChangeAspect="1" noChangeArrowheads="1"/>
                </p:cNvSpPr>
                <p:nvPr/>
              </p:nvSpPr>
              <p:spPr bwMode="auto">
                <a:xfrm rot="5400000">
                  <a:off x="6652424" y="5718581"/>
                  <a:ext cx="179387" cy="525462"/>
                </a:xfrm>
                <a:prstGeom prst="moon">
                  <a:avLst>
                    <a:gd name="adj" fmla="val 46625"/>
                  </a:avLst>
                </a:prstGeom>
                <a:gradFill rotWithShape="0">
                  <a:gsLst>
                    <a:gs pos="0">
                      <a:srgbClr val="009999"/>
                    </a:gs>
                    <a:gs pos="50000">
                      <a:srgbClr val="66FFCC"/>
                    </a:gs>
                    <a:gs pos="100000">
                      <a:srgbClr val="009999"/>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useBgFill="1">
              <p:nvSpPr>
                <p:cNvPr id="601" name="Rectangle 109"/>
                <p:cNvSpPr>
                  <a:spLocks noChangeAspect="1" noChangeArrowheads="1"/>
                </p:cNvSpPr>
                <p:nvPr/>
              </p:nvSpPr>
              <p:spPr bwMode="auto">
                <a:xfrm>
                  <a:off x="6452399" y="5858280"/>
                  <a:ext cx="161925" cy="22225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useBgFill="1">
              <p:nvSpPr>
                <p:cNvPr id="602" name="Rectangle 110"/>
                <p:cNvSpPr>
                  <a:spLocks noChangeAspect="1" noChangeArrowheads="1"/>
                </p:cNvSpPr>
                <p:nvPr/>
              </p:nvSpPr>
              <p:spPr bwMode="auto">
                <a:xfrm>
                  <a:off x="6869912" y="5891618"/>
                  <a:ext cx="161925" cy="22225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03" name="Oval 111"/>
                <p:cNvSpPr>
                  <a:spLocks noChangeAspect="1" noChangeArrowheads="1"/>
                </p:cNvSpPr>
                <p:nvPr/>
              </p:nvSpPr>
              <p:spPr bwMode="auto">
                <a:xfrm>
                  <a:off x="6834987" y="5917018"/>
                  <a:ext cx="73025" cy="98425"/>
                </a:xfrm>
                <a:prstGeom prst="ellipse">
                  <a:avLst/>
                </a:prstGeom>
                <a:gradFill rotWithShape="0">
                  <a:gsLst>
                    <a:gs pos="0">
                      <a:srgbClr val="FFFFFF"/>
                    </a:gs>
                    <a:gs pos="100000">
                      <a:srgbClr val="66FF99"/>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04" name="Oval 112"/>
                <p:cNvSpPr>
                  <a:spLocks noChangeAspect="1" noChangeArrowheads="1"/>
                </p:cNvSpPr>
                <p:nvPr/>
              </p:nvSpPr>
              <p:spPr bwMode="auto">
                <a:xfrm>
                  <a:off x="6576224" y="5923368"/>
                  <a:ext cx="71438" cy="96837"/>
                </a:xfrm>
                <a:prstGeom prst="ellipse">
                  <a:avLst/>
                </a:prstGeom>
                <a:gradFill rotWithShape="0">
                  <a:gsLst>
                    <a:gs pos="0">
                      <a:srgbClr val="FFFFFF"/>
                    </a:gs>
                    <a:gs pos="100000">
                      <a:srgbClr val="66FF99"/>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05" name="Freeform 113"/>
                <p:cNvSpPr>
                  <a:spLocks noChangeAspect="1"/>
                </p:cNvSpPr>
                <p:nvPr/>
              </p:nvSpPr>
              <p:spPr bwMode="auto">
                <a:xfrm>
                  <a:off x="6293649" y="5704293"/>
                  <a:ext cx="361950" cy="206375"/>
                </a:xfrm>
                <a:custGeom>
                  <a:avLst/>
                  <a:gdLst>
                    <a:gd name="T0" fmla="*/ 0 w 1488"/>
                    <a:gd name="T1" fmla="*/ 2147483647 h 1224"/>
                    <a:gd name="T2" fmla="*/ 2147483647 w 1488"/>
                    <a:gd name="T3" fmla="*/ 2147483647 h 1224"/>
                    <a:gd name="T4" fmla="*/ 2147483647 w 1488"/>
                    <a:gd name="T5" fmla="*/ 2147483647 h 1224"/>
                    <a:gd name="T6" fmla="*/ 2147483647 w 1488"/>
                    <a:gd name="T7" fmla="*/ 2147483647 h 1224"/>
                    <a:gd name="T8" fmla="*/ 0 w 1488"/>
                    <a:gd name="T9" fmla="*/ 2147483647 h 1224"/>
                    <a:gd name="T10" fmla="*/ 0 60000 65536"/>
                    <a:gd name="T11" fmla="*/ 0 60000 65536"/>
                    <a:gd name="T12" fmla="*/ 0 60000 65536"/>
                    <a:gd name="T13" fmla="*/ 0 60000 65536"/>
                    <a:gd name="T14" fmla="*/ 0 60000 65536"/>
                    <a:gd name="T15" fmla="*/ 0 w 1488"/>
                    <a:gd name="T16" fmla="*/ 0 h 1224"/>
                    <a:gd name="T17" fmla="*/ 1488 w 1488"/>
                    <a:gd name="T18" fmla="*/ 1224 h 1224"/>
                  </a:gdLst>
                  <a:ahLst/>
                  <a:cxnLst>
                    <a:cxn ang="T10">
                      <a:pos x="T0" y="T1"/>
                    </a:cxn>
                    <a:cxn ang="T11">
                      <a:pos x="T2" y="T3"/>
                    </a:cxn>
                    <a:cxn ang="T12">
                      <a:pos x="T4" y="T5"/>
                    </a:cxn>
                    <a:cxn ang="T13">
                      <a:pos x="T6" y="T7"/>
                    </a:cxn>
                    <a:cxn ang="T14">
                      <a:pos x="T8" y="T9"/>
                    </a:cxn>
                  </a:cxnLst>
                  <a:rect l="T15" t="T16" r="T17" b="T18"/>
                  <a:pathLst>
                    <a:path w="1488" h="1224">
                      <a:moveTo>
                        <a:pt x="0" y="80"/>
                      </a:moveTo>
                      <a:cubicBezTo>
                        <a:pt x="456" y="40"/>
                        <a:pt x="912" y="0"/>
                        <a:pt x="1152" y="80"/>
                      </a:cubicBezTo>
                      <a:cubicBezTo>
                        <a:pt x="1392" y="160"/>
                        <a:pt x="1424" y="384"/>
                        <a:pt x="1440" y="560"/>
                      </a:cubicBezTo>
                      <a:cubicBezTo>
                        <a:pt x="1456" y="736"/>
                        <a:pt x="1488" y="1048"/>
                        <a:pt x="1248" y="1136"/>
                      </a:cubicBezTo>
                      <a:cubicBezTo>
                        <a:pt x="1008" y="1224"/>
                        <a:pt x="504" y="1156"/>
                        <a:pt x="0" y="1088"/>
                      </a:cubicBezTo>
                    </a:path>
                  </a:pathLst>
                </a:custGeom>
                <a:noFill/>
                <a:ln w="317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06" name="Freeform 114"/>
                <p:cNvSpPr>
                  <a:spLocks noChangeAspect="1"/>
                </p:cNvSpPr>
                <p:nvPr/>
              </p:nvSpPr>
              <p:spPr bwMode="auto">
                <a:xfrm flipH="1">
                  <a:off x="6823874" y="5710643"/>
                  <a:ext cx="350838" cy="201612"/>
                </a:xfrm>
                <a:custGeom>
                  <a:avLst/>
                  <a:gdLst>
                    <a:gd name="T0" fmla="*/ 0 w 1488"/>
                    <a:gd name="T1" fmla="*/ 2147483647 h 1224"/>
                    <a:gd name="T2" fmla="*/ 2147483647 w 1488"/>
                    <a:gd name="T3" fmla="*/ 2147483647 h 1224"/>
                    <a:gd name="T4" fmla="*/ 2147483647 w 1488"/>
                    <a:gd name="T5" fmla="*/ 2147483647 h 1224"/>
                    <a:gd name="T6" fmla="*/ 2147483647 w 1488"/>
                    <a:gd name="T7" fmla="*/ 2147483647 h 1224"/>
                    <a:gd name="T8" fmla="*/ 0 w 1488"/>
                    <a:gd name="T9" fmla="*/ 2147483647 h 1224"/>
                    <a:gd name="T10" fmla="*/ 0 60000 65536"/>
                    <a:gd name="T11" fmla="*/ 0 60000 65536"/>
                    <a:gd name="T12" fmla="*/ 0 60000 65536"/>
                    <a:gd name="T13" fmla="*/ 0 60000 65536"/>
                    <a:gd name="T14" fmla="*/ 0 60000 65536"/>
                    <a:gd name="T15" fmla="*/ 0 w 1488"/>
                    <a:gd name="T16" fmla="*/ 0 h 1224"/>
                    <a:gd name="T17" fmla="*/ 1488 w 1488"/>
                    <a:gd name="T18" fmla="*/ 1224 h 1224"/>
                  </a:gdLst>
                  <a:ahLst/>
                  <a:cxnLst>
                    <a:cxn ang="T10">
                      <a:pos x="T0" y="T1"/>
                    </a:cxn>
                    <a:cxn ang="T11">
                      <a:pos x="T2" y="T3"/>
                    </a:cxn>
                    <a:cxn ang="T12">
                      <a:pos x="T4" y="T5"/>
                    </a:cxn>
                    <a:cxn ang="T13">
                      <a:pos x="T6" y="T7"/>
                    </a:cxn>
                    <a:cxn ang="T14">
                      <a:pos x="T8" y="T9"/>
                    </a:cxn>
                  </a:cxnLst>
                  <a:rect l="T15" t="T16" r="T17" b="T18"/>
                  <a:pathLst>
                    <a:path w="1488" h="1224">
                      <a:moveTo>
                        <a:pt x="0" y="80"/>
                      </a:moveTo>
                      <a:cubicBezTo>
                        <a:pt x="456" y="40"/>
                        <a:pt x="912" y="0"/>
                        <a:pt x="1152" y="80"/>
                      </a:cubicBezTo>
                      <a:cubicBezTo>
                        <a:pt x="1392" y="160"/>
                        <a:pt x="1424" y="384"/>
                        <a:pt x="1440" y="560"/>
                      </a:cubicBezTo>
                      <a:cubicBezTo>
                        <a:pt x="1456" y="736"/>
                        <a:pt x="1488" y="1048"/>
                        <a:pt x="1248" y="1136"/>
                      </a:cubicBezTo>
                      <a:cubicBezTo>
                        <a:pt x="1008" y="1224"/>
                        <a:pt x="504" y="1156"/>
                        <a:pt x="0" y="1088"/>
                      </a:cubicBezTo>
                    </a:path>
                  </a:pathLst>
                </a:custGeom>
                <a:noFill/>
                <a:ln w="317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07" name="Oval 115"/>
                <p:cNvSpPr>
                  <a:spLocks noChangeAspect="1" noChangeArrowheads="1"/>
                </p:cNvSpPr>
                <p:nvPr/>
              </p:nvSpPr>
              <p:spPr bwMode="auto">
                <a:xfrm>
                  <a:off x="6609562" y="5548718"/>
                  <a:ext cx="38100" cy="46037"/>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08" name="Oval 116"/>
                <p:cNvSpPr>
                  <a:spLocks noChangeAspect="1" noChangeArrowheads="1"/>
                </p:cNvSpPr>
                <p:nvPr/>
              </p:nvSpPr>
              <p:spPr bwMode="auto">
                <a:xfrm>
                  <a:off x="6603212" y="5588405"/>
                  <a:ext cx="42862" cy="47625"/>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09" name="Oval 117"/>
                <p:cNvSpPr>
                  <a:spLocks noChangeAspect="1" noChangeArrowheads="1"/>
                </p:cNvSpPr>
                <p:nvPr/>
              </p:nvSpPr>
              <p:spPr bwMode="auto">
                <a:xfrm>
                  <a:off x="6631787" y="5607455"/>
                  <a:ext cx="39687" cy="47625"/>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0" name="Oval 118"/>
                <p:cNvSpPr>
                  <a:spLocks noChangeAspect="1" noChangeArrowheads="1"/>
                </p:cNvSpPr>
                <p:nvPr/>
              </p:nvSpPr>
              <p:spPr bwMode="auto">
                <a:xfrm>
                  <a:off x="6849274" y="5548718"/>
                  <a:ext cx="42863" cy="46037"/>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1" name="Oval 119"/>
                <p:cNvSpPr>
                  <a:spLocks noChangeAspect="1" noChangeArrowheads="1"/>
                </p:cNvSpPr>
                <p:nvPr/>
              </p:nvSpPr>
              <p:spPr bwMode="auto">
                <a:xfrm>
                  <a:off x="6846099" y="5582055"/>
                  <a:ext cx="42863" cy="47625"/>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2" name="Oval 120"/>
                <p:cNvSpPr>
                  <a:spLocks noChangeAspect="1" noChangeArrowheads="1"/>
                </p:cNvSpPr>
                <p:nvPr/>
              </p:nvSpPr>
              <p:spPr bwMode="auto">
                <a:xfrm>
                  <a:off x="6819112" y="5604280"/>
                  <a:ext cx="38100" cy="47625"/>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3" name="Oval 121"/>
                <p:cNvSpPr>
                  <a:spLocks noChangeAspect="1" noChangeArrowheads="1"/>
                </p:cNvSpPr>
                <p:nvPr/>
              </p:nvSpPr>
              <p:spPr bwMode="auto">
                <a:xfrm>
                  <a:off x="6677824" y="5589993"/>
                  <a:ext cx="39688" cy="50800"/>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4" name="Oval 122"/>
                <p:cNvSpPr>
                  <a:spLocks noChangeAspect="1" noChangeArrowheads="1"/>
                </p:cNvSpPr>
                <p:nvPr/>
              </p:nvSpPr>
              <p:spPr bwMode="auto">
                <a:xfrm>
                  <a:off x="6671474" y="5561418"/>
                  <a:ext cx="41275" cy="46037"/>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5" name="Oval 123"/>
                <p:cNvSpPr>
                  <a:spLocks noChangeAspect="1" noChangeArrowheads="1"/>
                </p:cNvSpPr>
                <p:nvPr/>
              </p:nvSpPr>
              <p:spPr bwMode="auto">
                <a:xfrm>
                  <a:off x="6692112" y="5528080"/>
                  <a:ext cx="41275" cy="47625"/>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6" name="Oval 124"/>
                <p:cNvSpPr>
                  <a:spLocks noChangeAspect="1" noChangeArrowheads="1"/>
                </p:cNvSpPr>
                <p:nvPr/>
              </p:nvSpPr>
              <p:spPr bwMode="auto">
                <a:xfrm>
                  <a:off x="6574637" y="5528080"/>
                  <a:ext cx="41275" cy="47625"/>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7" name="Oval 125"/>
                <p:cNvSpPr>
                  <a:spLocks noChangeAspect="1" noChangeArrowheads="1"/>
                </p:cNvSpPr>
                <p:nvPr/>
              </p:nvSpPr>
              <p:spPr bwMode="auto">
                <a:xfrm>
                  <a:off x="6863562" y="5520143"/>
                  <a:ext cx="38100" cy="47625"/>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8" name="Oval 126"/>
                <p:cNvSpPr>
                  <a:spLocks noChangeAspect="1" noChangeArrowheads="1"/>
                </p:cNvSpPr>
                <p:nvPr/>
              </p:nvSpPr>
              <p:spPr bwMode="auto">
                <a:xfrm>
                  <a:off x="6761962" y="5585230"/>
                  <a:ext cx="39687" cy="49213"/>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9" name="Oval 127"/>
                <p:cNvSpPr>
                  <a:spLocks noChangeAspect="1" noChangeArrowheads="1"/>
                </p:cNvSpPr>
                <p:nvPr/>
              </p:nvSpPr>
              <p:spPr bwMode="auto">
                <a:xfrm>
                  <a:off x="6774662" y="5558243"/>
                  <a:ext cx="38100" cy="46037"/>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20" name="Oval 128"/>
                <p:cNvSpPr>
                  <a:spLocks noChangeAspect="1" noChangeArrowheads="1"/>
                </p:cNvSpPr>
                <p:nvPr/>
              </p:nvSpPr>
              <p:spPr bwMode="auto">
                <a:xfrm>
                  <a:off x="6798474" y="5543955"/>
                  <a:ext cx="41275" cy="46038"/>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21" name="Line 129"/>
                <p:cNvSpPr>
                  <a:spLocks noChangeAspect="1" noChangeShapeType="1"/>
                </p:cNvSpPr>
                <p:nvPr/>
              </p:nvSpPr>
              <p:spPr bwMode="auto">
                <a:xfrm rot="10800000" flipV="1">
                  <a:off x="6746087" y="5375680"/>
                  <a:ext cx="0" cy="173038"/>
                </a:xfrm>
                <a:prstGeom prst="line">
                  <a:avLst/>
                </a:prstGeom>
                <a:noFill/>
                <a:ln w="28575">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622" name="Group 316"/>
                <p:cNvGrpSpPr>
                  <a:grpSpLocks noChangeAspect="1"/>
                </p:cNvGrpSpPr>
                <p:nvPr/>
              </p:nvGrpSpPr>
              <p:grpSpPr bwMode="auto">
                <a:xfrm rot="17466482" flipH="1" flipV="1">
                  <a:off x="7729543" y="5260587"/>
                  <a:ext cx="92075" cy="90487"/>
                  <a:chOff x="1392" y="2364"/>
                  <a:chExt cx="240" cy="243"/>
                </a:xfrm>
              </p:grpSpPr>
              <p:sp>
                <p:nvSpPr>
                  <p:cNvPr id="623" name="Oval 317"/>
                  <p:cNvSpPr>
                    <a:spLocks noChangeAspect="1" noChangeArrowheads="1"/>
                  </p:cNvSpPr>
                  <p:nvPr/>
                </p:nvSpPr>
                <p:spPr bwMode="auto">
                  <a:xfrm>
                    <a:off x="1488" y="2415"/>
                    <a:ext cx="144" cy="192"/>
                  </a:xfrm>
                  <a:prstGeom prst="ellipse">
                    <a:avLst/>
                  </a:prstGeom>
                  <a:gradFill rotWithShape="0">
                    <a:gsLst>
                      <a:gs pos="0">
                        <a:srgbClr val="FFFFFF"/>
                      </a:gs>
                      <a:gs pos="100000">
                        <a:srgbClr val="FFCC00"/>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24" name="Oval 318"/>
                  <p:cNvSpPr>
                    <a:spLocks noChangeAspect="1" noChangeArrowheads="1"/>
                  </p:cNvSpPr>
                  <p:nvPr/>
                </p:nvSpPr>
                <p:spPr bwMode="auto">
                  <a:xfrm>
                    <a:off x="1392" y="2364"/>
                    <a:ext cx="144" cy="192"/>
                  </a:xfrm>
                  <a:prstGeom prst="ellipse">
                    <a:avLst/>
                  </a:prstGeom>
                  <a:gradFill rotWithShape="0">
                    <a:gsLst>
                      <a:gs pos="0">
                        <a:srgbClr val="FFFFFF"/>
                      </a:gs>
                      <a:gs pos="100000">
                        <a:srgbClr val="9900FF"/>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625" name="AutoShape 319"/>
                <p:cNvSpPr>
                  <a:spLocks noChangeAspect="1" noChangeArrowheads="1"/>
                </p:cNvSpPr>
                <p:nvPr/>
              </p:nvSpPr>
              <p:spPr bwMode="auto">
                <a:xfrm rot="5400000">
                  <a:off x="7285042" y="5235187"/>
                  <a:ext cx="49213" cy="88900"/>
                </a:xfrm>
                <a:prstGeom prst="roundRect">
                  <a:avLst>
                    <a:gd name="adj" fmla="val 50000"/>
                  </a:avLst>
                </a:prstGeom>
                <a:gradFill rotWithShape="0">
                  <a:gsLst>
                    <a:gs pos="0">
                      <a:srgbClr val="FFFFFF"/>
                    </a:gs>
                    <a:gs pos="100000">
                      <a:srgbClr val="FF6600"/>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26" name="AutoShape 320"/>
                <p:cNvSpPr>
                  <a:spLocks noChangeAspect="1" noChangeArrowheads="1"/>
                </p:cNvSpPr>
                <p:nvPr/>
              </p:nvSpPr>
              <p:spPr bwMode="auto">
                <a:xfrm rot="5400000">
                  <a:off x="7290599" y="5309005"/>
                  <a:ext cx="49213" cy="87313"/>
                </a:xfrm>
                <a:prstGeom prst="roundRect">
                  <a:avLst>
                    <a:gd name="adj" fmla="val 50000"/>
                  </a:avLst>
                </a:prstGeom>
                <a:gradFill rotWithShape="0">
                  <a:gsLst>
                    <a:gs pos="0">
                      <a:srgbClr val="FFFFFF"/>
                    </a:gs>
                    <a:gs pos="100000">
                      <a:srgbClr val="FF6600"/>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27" name="AutoShape 321"/>
                <p:cNvSpPr>
                  <a:spLocks noChangeAspect="1" noChangeArrowheads="1"/>
                </p:cNvSpPr>
                <p:nvPr/>
              </p:nvSpPr>
              <p:spPr bwMode="auto">
                <a:xfrm rot="5400000">
                  <a:off x="7256468" y="5376474"/>
                  <a:ext cx="49213" cy="85725"/>
                </a:xfrm>
                <a:prstGeom prst="roundRect">
                  <a:avLst>
                    <a:gd name="adj" fmla="val 50000"/>
                  </a:avLst>
                </a:prstGeom>
                <a:gradFill rotWithShape="0">
                  <a:gsLst>
                    <a:gs pos="0">
                      <a:srgbClr val="FFFFFF"/>
                    </a:gs>
                    <a:gs pos="100000">
                      <a:srgbClr val="FF6600"/>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628" name="Group 322"/>
                <p:cNvGrpSpPr>
                  <a:grpSpLocks noChangeAspect="1"/>
                </p:cNvGrpSpPr>
                <p:nvPr/>
              </p:nvGrpSpPr>
              <p:grpSpPr bwMode="auto">
                <a:xfrm rot="900000">
                  <a:off x="7312824" y="5097868"/>
                  <a:ext cx="173038" cy="149225"/>
                  <a:chOff x="1247" y="1343"/>
                  <a:chExt cx="576" cy="432"/>
                </a:xfrm>
              </p:grpSpPr>
              <p:sp>
                <p:nvSpPr>
                  <p:cNvPr id="629" name="AutoShape 323"/>
                  <p:cNvSpPr>
                    <a:spLocks noChangeAspect="1" noChangeArrowheads="1"/>
                  </p:cNvSpPr>
                  <p:nvPr/>
                </p:nvSpPr>
                <p:spPr bwMode="auto">
                  <a:xfrm rot="7200000">
                    <a:off x="1607" y="1271"/>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30" name="AutoShape 324"/>
                  <p:cNvSpPr>
                    <a:spLocks noChangeAspect="1" noChangeArrowheads="1"/>
                  </p:cNvSpPr>
                  <p:nvPr/>
                </p:nvSpPr>
                <p:spPr bwMode="auto">
                  <a:xfrm rot="7200000">
                    <a:off x="1511" y="1367"/>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31" name="AutoShape 325"/>
                  <p:cNvSpPr>
                    <a:spLocks noChangeAspect="1" noChangeArrowheads="1"/>
                  </p:cNvSpPr>
                  <p:nvPr/>
                </p:nvSpPr>
                <p:spPr bwMode="auto">
                  <a:xfrm rot="7200000">
                    <a:off x="1415" y="1463"/>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32" name="AutoShape 326"/>
                  <p:cNvSpPr>
                    <a:spLocks noChangeAspect="1" noChangeArrowheads="1"/>
                  </p:cNvSpPr>
                  <p:nvPr/>
                </p:nvSpPr>
                <p:spPr bwMode="auto">
                  <a:xfrm rot="7200000">
                    <a:off x="1319" y="1559"/>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633" name="AutoShape 327"/>
                <p:cNvSpPr>
                  <a:spLocks noChangeAspect="1" noChangeArrowheads="1"/>
                </p:cNvSpPr>
                <p:nvPr/>
              </p:nvSpPr>
              <p:spPr bwMode="auto">
                <a:xfrm rot="13500000">
                  <a:off x="7523168" y="5120886"/>
                  <a:ext cx="52388" cy="85725"/>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34" name="AutoShape 328"/>
                <p:cNvSpPr>
                  <a:spLocks noChangeAspect="1" noChangeArrowheads="1"/>
                </p:cNvSpPr>
                <p:nvPr/>
              </p:nvSpPr>
              <p:spPr bwMode="auto">
                <a:xfrm rot="13500000">
                  <a:off x="7560474" y="5177243"/>
                  <a:ext cx="50800" cy="88900"/>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35" name="AutoShape 329"/>
                <p:cNvSpPr>
                  <a:spLocks noChangeAspect="1" noChangeArrowheads="1"/>
                </p:cNvSpPr>
                <p:nvPr/>
              </p:nvSpPr>
              <p:spPr bwMode="auto">
                <a:xfrm rot="13500000">
                  <a:off x="7654137" y="5137555"/>
                  <a:ext cx="52387" cy="87313"/>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36" name="AutoShape 330"/>
                <p:cNvSpPr>
                  <a:spLocks noChangeAspect="1" noChangeArrowheads="1"/>
                </p:cNvSpPr>
                <p:nvPr/>
              </p:nvSpPr>
              <p:spPr bwMode="auto">
                <a:xfrm rot="13500000">
                  <a:off x="7710494" y="5171686"/>
                  <a:ext cx="49212" cy="85725"/>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37" name="AutoShape 331"/>
                <p:cNvSpPr>
                  <a:spLocks noChangeAspect="1" noChangeArrowheads="1"/>
                </p:cNvSpPr>
                <p:nvPr/>
              </p:nvSpPr>
              <p:spPr bwMode="auto">
                <a:xfrm rot="8100000">
                  <a:off x="7493799" y="5528080"/>
                  <a:ext cx="46038" cy="904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rgbClr val="000000"/>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38" name="AutoShape 332"/>
                <p:cNvSpPr>
                  <a:spLocks noChangeAspect="1" noChangeArrowheads="1"/>
                </p:cNvSpPr>
                <p:nvPr/>
              </p:nvSpPr>
              <p:spPr bwMode="auto">
                <a:xfrm rot="13500000">
                  <a:off x="7323143" y="5433624"/>
                  <a:ext cx="50800" cy="87312"/>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39" name="AutoShape 333"/>
                <p:cNvSpPr>
                  <a:spLocks noChangeAspect="1" noChangeArrowheads="1"/>
                </p:cNvSpPr>
                <p:nvPr/>
              </p:nvSpPr>
              <p:spPr bwMode="auto">
                <a:xfrm rot="5400000">
                  <a:off x="7668425" y="5242330"/>
                  <a:ext cx="50800" cy="85725"/>
                </a:xfrm>
                <a:prstGeom prst="roundRect">
                  <a:avLst>
                    <a:gd name="adj" fmla="val 50000"/>
                  </a:avLst>
                </a:prstGeom>
                <a:gradFill rotWithShape="0">
                  <a:gsLst>
                    <a:gs pos="0">
                      <a:srgbClr val="FFFFFF"/>
                    </a:gs>
                    <a:gs pos="100000">
                      <a:srgbClr val="FF6600"/>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0" name="AutoShape 334"/>
                <p:cNvSpPr>
                  <a:spLocks noChangeAspect="1" noChangeArrowheads="1"/>
                </p:cNvSpPr>
                <p:nvPr/>
              </p:nvSpPr>
              <p:spPr bwMode="auto">
                <a:xfrm rot="5400000">
                  <a:off x="7653342" y="5419337"/>
                  <a:ext cx="49213" cy="88900"/>
                </a:xfrm>
                <a:prstGeom prst="roundRect">
                  <a:avLst>
                    <a:gd name="adj" fmla="val 50000"/>
                  </a:avLst>
                </a:prstGeom>
                <a:gradFill rotWithShape="0">
                  <a:gsLst>
                    <a:gs pos="0">
                      <a:srgbClr val="FFFFFF"/>
                    </a:gs>
                    <a:gs pos="100000">
                      <a:srgbClr val="FF6600"/>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1" name="Rectangle 335"/>
                <p:cNvSpPr>
                  <a:spLocks noChangeAspect="1" noChangeArrowheads="1"/>
                </p:cNvSpPr>
                <p:nvPr/>
              </p:nvSpPr>
              <p:spPr bwMode="auto">
                <a:xfrm>
                  <a:off x="7438237" y="5653493"/>
                  <a:ext cx="201612" cy="352425"/>
                </a:xfrm>
                <a:prstGeom prst="rect">
                  <a:avLst/>
                </a:prstGeom>
                <a:gradFill rotWithShape="0">
                  <a:gsLst>
                    <a:gs pos="0">
                      <a:srgbClr val="009999"/>
                    </a:gs>
                    <a:gs pos="50000">
                      <a:srgbClr val="00FFCC"/>
                    </a:gs>
                    <a:gs pos="100000">
                      <a:srgbClr val="009999"/>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2" name="AutoShape 336"/>
                <p:cNvSpPr>
                  <a:spLocks noChangeAspect="1" noChangeArrowheads="1"/>
                </p:cNvSpPr>
                <p:nvPr/>
              </p:nvSpPr>
              <p:spPr bwMode="auto">
                <a:xfrm rot="5400000">
                  <a:off x="7450937" y="5458230"/>
                  <a:ext cx="179387" cy="512763"/>
                </a:xfrm>
                <a:prstGeom prst="moon">
                  <a:avLst>
                    <a:gd name="adj" fmla="val 46625"/>
                  </a:avLst>
                </a:prstGeom>
                <a:gradFill rotWithShape="0">
                  <a:gsLst>
                    <a:gs pos="0">
                      <a:srgbClr val="66FFCC"/>
                    </a:gs>
                    <a:gs pos="50000">
                      <a:srgbClr val="009999"/>
                    </a:gs>
                    <a:gs pos="100000">
                      <a:srgbClr val="66FFCC"/>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3" name="Rectangle 337"/>
                <p:cNvSpPr>
                  <a:spLocks noChangeAspect="1" noChangeArrowheads="1"/>
                </p:cNvSpPr>
                <p:nvPr/>
              </p:nvSpPr>
              <p:spPr bwMode="auto">
                <a:xfrm>
                  <a:off x="7257262" y="5589993"/>
                  <a:ext cx="158750" cy="2222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4" name="Rectangle 338"/>
                <p:cNvSpPr>
                  <a:spLocks noChangeAspect="1" noChangeArrowheads="1"/>
                </p:cNvSpPr>
                <p:nvPr/>
              </p:nvSpPr>
              <p:spPr bwMode="auto">
                <a:xfrm>
                  <a:off x="7666837" y="5624918"/>
                  <a:ext cx="155575" cy="22066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useBgFill="1">
              <p:nvSpPr>
                <p:cNvPr id="645" name="Oval 339"/>
                <p:cNvSpPr>
                  <a:spLocks noChangeAspect="1" noChangeArrowheads="1"/>
                </p:cNvSpPr>
                <p:nvPr/>
              </p:nvSpPr>
              <p:spPr bwMode="auto">
                <a:xfrm>
                  <a:off x="7609687" y="5650318"/>
                  <a:ext cx="276225" cy="306387"/>
                </a:xfrm>
                <a:prstGeom prst="ellipse">
                  <a:avLst/>
                </a:prstGeom>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useBgFill="1">
              <p:nvSpPr>
                <p:cNvPr id="646" name="Oval 340"/>
                <p:cNvSpPr>
                  <a:spLocks noChangeAspect="1" noChangeArrowheads="1"/>
                </p:cNvSpPr>
                <p:nvPr/>
              </p:nvSpPr>
              <p:spPr bwMode="auto">
                <a:xfrm>
                  <a:off x="7192174" y="5650318"/>
                  <a:ext cx="277813" cy="306387"/>
                </a:xfrm>
                <a:prstGeom prst="ellipse">
                  <a:avLst/>
                </a:prstGeom>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7" name="Oval 341"/>
                <p:cNvSpPr>
                  <a:spLocks noChangeAspect="1" noChangeArrowheads="1"/>
                </p:cNvSpPr>
                <p:nvPr/>
              </p:nvSpPr>
              <p:spPr bwMode="auto">
                <a:xfrm>
                  <a:off x="7377912" y="5647143"/>
                  <a:ext cx="69850" cy="98425"/>
                </a:xfrm>
                <a:prstGeom prst="ellipse">
                  <a:avLst/>
                </a:prstGeom>
                <a:gradFill rotWithShape="0">
                  <a:gsLst>
                    <a:gs pos="0">
                      <a:srgbClr val="FFFFFF"/>
                    </a:gs>
                    <a:gs pos="100000">
                      <a:srgbClr val="66FF99"/>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8" name="Oval 342"/>
                <p:cNvSpPr>
                  <a:spLocks noChangeAspect="1" noChangeArrowheads="1"/>
                </p:cNvSpPr>
                <p:nvPr/>
              </p:nvSpPr>
              <p:spPr bwMode="auto">
                <a:xfrm>
                  <a:off x="7633499" y="5647143"/>
                  <a:ext cx="68263" cy="98425"/>
                </a:xfrm>
                <a:prstGeom prst="ellipse">
                  <a:avLst/>
                </a:prstGeom>
                <a:gradFill rotWithShape="0">
                  <a:gsLst>
                    <a:gs pos="0">
                      <a:srgbClr val="FFFFFF"/>
                    </a:gs>
                    <a:gs pos="100000">
                      <a:srgbClr val="66FF99"/>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useBgFill="1">
              <p:nvSpPr>
                <p:cNvPr id="649" name="Oval 343"/>
                <p:cNvSpPr>
                  <a:spLocks noChangeAspect="1" noChangeArrowheads="1"/>
                </p:cNvSpPr>
                <p:nvPr/>
              </p:nvSpPr>
              <p:spPr bwMode="auto">
                <a:xfrm>
                  <a:off x="7417599" y="5931305"/>
                  <a:ext cx="249238" cy="136525"/>
                </a:xfrm>
                <a:prstGeom prst="ellipse">
                  <a:avLst/>
                </a:prstGeom>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50" name="AutoShape 344"/>
                <p:cNvSpPr>
                  <a:spLocks noChangeAspect="1" noChangeArrowheads="1"/>
                </p:cNvSpPr>
                <p:nvPr/>
              </p:nvSpPr>
              <p:spPr bwMode="auto">
                <a:xfrm rot="5400000">
                  <a:off x="7448556" y="5725724"/>
                  <a:ext cx="179387" cy="523875"/>
                </a:xfrm>
                <a:prstGeom prst="moon">
                  <a:avLst>
                    <a:gd name="adj" fmla="val 46625"/>
                  </a:avLst>
                </a:prstGeom>
                <a:gradFill rotWithShape="0">
                  <a:gsLst>
                    <a:gs pos="0">
                      <a:srgbClr val="009999"/>
                    </a:gs>
                    <a:gs pos="50000">
                      <a:srgbClr val="66FFCC"/>
                    </a:gs>
                    <a:gs pos="100000">
                      <a:srgbClr val="009999"/>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useBgFill="1">
              <p:nvSpPr>
                <p:cNvPr id="651" name="Rectangle 345"/>
                <p:cNvSpPr>
                  <a:spLocks noChangeAspect="1" noChangeArrowheads="1"/>
                </p:cNvSpPr>
                <p:nvPr/>
              </p:nvSpPr>
              <p:spPr bwMode="auto">
                <a:xfrm>
                  <a:off x="7247737" y="5863043"/>
                  <a:ext cx="161925" cy="22225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useBgFill="1">
              <p:nvSpPr>
                <p:cNvPr id="652" name="Rectangle 346"/>
                <p:cNvSpPr>
                  <a:spLocks noChangeAspect="1" noChangeArrowheads="1"/>
                </p:cNvSpPr>
                <p:nvPr/>
              </p:nvSpPr>
              <p:spPr bwMode="auto">
                <a:xfrm>
                  <a:off x="7663662" y="5897968"/>
                  <a:ext cx="165100" cy="220662"/>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53" name="Oval 347"/>
                <p:cNvSpPr>
                  <a:spLocks noChangeAspect="1" noChangeArrowheads="1"/>
                </p:cNvSpPr>
                <p:nvPr/>
              </p:nvSpPr>
              <p:spPr bwMode="auto">
                <a:xfrm>
                  <a:off x="7631912" y="5921780"/>
                  <a:ext cx="71437" cy="98425"/>
                </a:xfrm>
                <a:prstGeom prst="ellipse">
                  <a:avLst/>
                </a:prstGeom>
                <a:gradFill rotWithShape="0">
                  <a:gsLst>
                    <a:gs pos="0">
                      <a:srgbClr val="FFFFFF"/>
                    </a:gs>
                    <a:gs pos="100000">
                      <a:srgbClr val="66FF99"/>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54" name="Oval 348"/>
                <p:cNvSpPr>
                  <a:spLocks noChangeAspect="1" noChangeArrowheads="1"/>
                </p:cNvSpPr>
                <p:nvPr/>
              </p:nvSpPr>
              <p:spPr bwMode="auto">
                <a:xfrm>
                  <a:off x="7373149" y="5926543"/>
                  <a:ext cx="69850" cy="98425"/>
                </a:xfrm>
                <a:prstGeom prst="ellipse">
                  <a:avLst/>
                </a:prstGeom>
                <a:gradFill rotWithShape="0">
                  <a:gsLst>
                    <a:gs pos="0">
                      <a:srgbClr val="FFFFFF"/>
                    </a:gs>
                    <a:gs pos="100000">
                      <a:srgbClr val="66FF99"/>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55" name="Freeform 349"/>
                <p:cNvSpPr>
                  <a:spLocks noChangeAspect="1"/>
                </p:cNvSpPr>
                <p:nvPr/>
              </p:nvSpPr>
              <p:spPr bwMode="auto">
                <a:xfrm>
                  <a:off x="7133437" y="5707468"/>
                  <a:ext cx="315912" cy="206375"/>
                </a:xfrm>
                <a:custGeom>
                  <a:avLst/>
                  <a:gdLst>
                    <a:gd name="T0" fmla="*/ 0 w 1488"/>
                    <a:gd name="T1" fmla="*/ 2147483647 h 1224"/>
                    <a:gd name="T2" fmla="*/ 2147483647 w 1488"/>
                    <a:gd name="T3" fmla="*/ 2147483647 h 1224"/>
                    <a:gd name="T4" fmla="*/ 2147483647 w 1488"/>
                    <a:gd name="T5" fmla="*/ 2147483647 h 1224"/>
                    <a:gd name="T6" fmla="*/ 2147483647 w 1488"/>
                    <a:gd name="T7" fmla="*/ 2147483647 h 1224"/>
                    <a:gd name="T8" fmla="*/ 0 w 1488"/>
                    <a:gd name="T9" fmla="*/ 2147483647 h 1224"/>
                    <a:gd name="T10" fmla="*/ 0 60000 65536"/>
                    <a:gd name="T11" fmla="*/ 0 60000 65536"/>
                    <a:gd name="T12" fmla="*/ 0 60000 65536"/>
                    <a:gd name="T13" fmla="*/ 0 60000 65536"/>
                    <a:gd name="T14" fmla="*/ 0 60000 65536"/>
                    <a:gd name="T15" fmla="*/ 0 w 1488"/>
                    <a:gd name="T16" fmla="*/ 0 h 1224"/>
                    <a:gd name="T17" fmla="*/ 1488 w 1488"/>
                    <a:gd name="T18" fmla="*/ 1224 h 1224"/>
                  </a:gdLst>
                  <a:ahLst/>
                  <a:cxnLst>
                    <a:cxn ang="T10">
                      <a:pos x="T0" y="T1"/>
                    </a:cxn>
                    <a:cxn ang="T11">
                      <a:pos x="T2" y="T3"/>
                    </a:cxn>
                    <a:cxn ang="T12">
                      <a:pos x="T4" y="T5"/>
                    </a:cxn>
                    <a:cxn ang="T13">
                      <a:pos x="T6" y="T7"/>
                    </a:cxn>
                    <a:cxn ang="T14">
                      <a:pos x="T8" y="T9"/>
                    </a:cxn>
                  </a:cxnLst>
                  <a:rect l="T15" t="T16" r="T17" b="T18"/>
                  <a:pathLst>
                    <a:path w="1488" h="1224">
                      <a:moveTo>
                        <a:pt x="0" y="80"/>
                      </a:moveTo>
                      <a:cubicBezTo>
                        <a:pt x="456" y="40"/>
                        <a:pt x="912" y="0"/>
                        <a:pt x="1152" y="80"/>
                      </a:cubicBezTo>
                      <a:cubicBezTo>
                        <a:pt x="1392" y="160"/>
                        <a:pt x="1424" y="384"/>
                        <a:pt x="1440" y="560"/>
                      </a:cubicBezTo>
                      <a:cubicBezTo>
                        <a:pt x="1456" y="736"/>
                        <a:pt x="1488" y="1048"/>
                        <a:pt x="1248" y="1136"/>
                      </a:cubicBezTo>
                      <a:cubicBezTo>
                        <a:pt x="1008" y="1224"/>
                        <a:pt x="504" y="1156"/>
                        <a:pt x="0" y="1088"/>
                      </a:cubicBezTo>
                    </a:path>
                  </a:pathLst>
                </a:custGeom>
                <a:noFill/>
                <a:ln w="317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56" name="Freeform 350"/>
                <p:cNvSpPr>
                  <a:spLocks noChangeAspect="1"/>
                </p:cNvSpPr>
                <p:nvPr/>
              </p:nvSpPr>
              <p:spPr bwMode="auto">
                <a:xfrm flipH="1">
                  <a:off x="7620799" y="5713818"/>
                  <a:ext cx="327025" cy="204787"/>
                </a:xfrm>
                <a:custGeom>
                  <a:avLst/>
                  <a:gdLst>
                    <a:gd name="T0" fmla="*/ 0 w 1488"/>
                    <a:gd name="T1" fmla="*/ 2147483647 h 1224"/>
                    <a:gd name="T2" fmla="*/ 2147483647 w 1488"/>
                    <a:gd name="T3" fmla="*/ 2147483647 h 1224"/>
                    <a:gd name="T4" fmla="*/ 2147483647 w 1488"/>
                    <a:gd name="T5" fmla="*/ 2147483647 h 1224"/>
                    <a:gd name="T6" fmla="*/ 2147483647 w 1488"/>
                    <a:gd name="T7" fmla="*/ 2147483647 h 1224"/>
                    <a:gd name="T8" fmla="*/ 0 w 1488"/>
                    <a:gd name="T9" fmla="*/ 2147483647 h 1224"/>
                    <a:gd name="T10" fmla="*/ 0 60000 65536"/>
                    <a:gd name="T11" fmla="*/ 0 60000 65536"/>
                    <a:gd name="T12" fmla="*/ 0 60000 65536"/>
                    <a:gd name="T13" fmla="*/ 0 60000 65536"/>
                    <a:gd name="T14" fmla="*/ 0 60000 65536"/>
                    <a:gd name="T15" fmla="*/ 0 w 1488"/>
                    <a:gd name="T16" fmla="*/ 0 h 1224"/>
                    <a:gd name="T17" fmla="*/ 1488 w 1488"/>
                    <a:gd name="T18" fmla="*/ 1224 h 1224"/>
                  </a:gdLst>
                  <a:ahLst/>
                  <a:cxnLst>
                    <a:cxn ang="T10">
                      <a:pos x="T0" y="T1"/>
                    </a:cxn>
                    <a:cxn ang="T11">
                      <a:pos x="T2" y="T3"/>
                    </a:cxn>
                    <a:cxn ang="T12">
                      <a:pos x="T4" y="T5"/>
                    </a:cxn>
                    <a:cxn ang="T13">
                      <a:pos x="T6" y="T7"/>
                    </a:cxn>
                    <a:cxn ang="T14">
                      <a:pos x="T8" y="T9"/>
                    </a:cxn>
                  </a:cxnLst>
                  <a:rect l="T15" t="T16" r="T17" b="T18"/>
                  <a:pathLst>
                    <a:path w="1488" h="1224">
                      <a:moveTo>
                        <a:pt x="0" y="80"/>
                      </a:moveTo>
                      <a:cubicBezTo>
                        <a:pt x="456" y="40"/>
                        <a:pt x="912" y="0"/>
                        <a:pt x="1152" y="80"/>
                      </a:cubicBezTo>
                      <a:cubicBezTo>
                        <a:pt x="1392" y="160"/>
                        <a:pt x="1424" y="384"/>
                        <a:pt x="1440" y="560"/>
                      </a:cubicBezTo>
                      <a:cubicBezTo>
                        <a:pt x="1456" y="736"/>
                        <a:pt x="1488" y="1048"/>
                        <a:pt x="1248" y="1136"/>
                      </a:cubicBezTo>
                      <a:cubicBezTo>
                        <a:pt x="1008" y="1224"/>
                        <a:pt x="504" y="1156"/>
                        <a:pt x="0" y="1088"/>
                      </a:cubicBezTo>
                    </a:path>
                  </a:pathLst>
                </a:custGeom>
                <a:noFill/>
                <a:ln w="317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57" name="Oval 351"/>
                <p:cNvSpPr>
                  <a:spLocks noChangeAspect="1" noChangeArrowheads="1"/>
                </p:cNvSpPr>
                <p:nvPr/>
              </p:nvSpPr>
              <p:spPr bwMode="auto">
                <a:xfrm>
                  <a:off x="7403312" y="5551893"/>
                  <a:ext cx="41275" cy="47625"/>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58" name="Oval 352"/>
                <p:cNvSpPr>
                  <a:spLocks noChangeAspect="1" noChangeArrowheads="1"/>
                </p:cNvSpPr>
                <p:nvPr/>
              </p:nvSpPr>
              <p:spPr bwMode="auto">
                <a:xfrm>
                  <a:off x="7401724" y="5591580"/>
                  <a:ext cx="39688" cy="46038"/>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59" name="Oval 353"/>
                <p:cNvSpPr>
                  <a:spLocks noChangeAspect="1" noChangeArrowheads="1"/>
                </p:cNvSpPr>
                <p:nvPr/>
              </p:nvSpPr>
              <p:spPr bwMode="auto">
                <a:xfrm>
                  <a:off x="7427124" y="5610630"/>
                  <a:ext cx="42863" cy="49213"/>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60" name="Oval 354"/>
                <p:cNvSpPr>
                  <a:spLocks noChangeAspect="1" noChangeArrowheads="1"/>
                </p:cNvSpPr>
                <p:nvPr/>
              </p:nvSpPr>
              <p:spPr bwMode="auto">
                <a:xfrm>
                  <a:off x="7647787" y="5550305"/>
                  <a:ext cx="41275" cy="49213"/>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61" name="Oval 355"/>
                <p:cNvSpPr>
                  <a:spLocks noChangeAspect="1" noChangeArrowheads="1"/>
                </p:cNvSpPr>
                <p:nvPr/>
              </p:nvSpPr>
              <p:spPr bwMode="auto">
                <a:xfrm>
                  <a:off x="7643024" y="5586818"/>
                  <a:ext cx="39688" cy="46037"/>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62" name="Oval 356"/>
                <p:cNvSpPr>
                  <a:spLocks noChangeAspect="1" noChangeArrowheads="1"/>
                </p:cNvSpPr>
                <p:nvPr/>
              </p:nvSpPr>
              <p:spPr bwMode="auto">
                <a:xfrm>
                  <a:off x="7611274" y="5609043"/>
                  <a:ext cx="41275" cy="47625"/>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63" name="Oval 357"/>
                <p:cNvSpPr>
                  <a:spLocks noChangeAspect="1" noChangeArrowheads="1"/>
                </p:cNvSpPr>
                <p:nvPr/>
              </p:nvSpPr>
              <p:spPr bwMode="auto">
                <a:xfrm>
                  <a:off x="7371562" y="5532843"/>
                  <a:ext cx="38100" cy="47625"/>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64" name="Oval 358"/>
                <p:cNvSpPr>
                  <a:spLocks noChangeAspect="1" noChangeArrowheads="1"/>
                </p:cNvSpPr>
                <p:nvPr/>
              </p:nvSpPr>
              <p:spPr bwMode="auto">
                <a:xfrm>
                  <a:off x="7647787" y="5509030"/>
                  <a:ext cx="41275" cy="47625"/>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65" name="Oval 359"/>
                <p:cNvSpPr>
                  <a:spLocks noChangeAspect="1" noChangeArrowheads="1"/>
                </p:cNvSpPr>
                <p:nvPr/>
              </p:nvSpPr>
              <p:spPr bwMode="auto">
                <a:xfrm>
                  <a:off x="7557299" y="5589993"/>
                  <a:ext cx="42863" cy="47625"/>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66" name="Oval 360"/>
                <p:cNvSpPr>
                  <a:spLocks noChangeAspect="1" noChangeArrowheads="1"/>
                </p:cNvSpPr>
                <p:nvPr/>
              </p:nvSpPr>
              <p:spPr bwMode="auto">
                <a:xfrm>
                  <a:off x="7568412" y="5561418"/>
                  <a:ext cx="41275" cy="47625"/>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67" name="Oval 361"/>
                <p:cNvSpPr>
                  <a:spLocks noChangeAspect="1" noChangeArrowheads="1"/>
                </p:cNvSpPr>
                <p:nvPr/>
              </p:nvSpPr>
              <p:spPr bwMode="auto">
                <a:xfrm>
                  <a:off x="7593812" y="5536018"/>
                  <a:ext cx="41275" cy="49212"/>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68" name="AutoShape 362"/>
                <p:cNvSpPr>
                  <a:spLocks noChangeAspect="1" noChangeArrowheads="1"/>
                </p:cNvSpPr>
                <p:nvPr/>
              </p:nvSpPr>
              <p:spPr bwMode="auto">
                <a:xfrm rot="18900000">
                  <a:off x="7562062" y="5116918"/>
                  <a:ext cx="47625" cy="15875"/>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69" name="AutoShape 363"/>
                <p:cNvSpPr>
                  <a:spLocks noChangeAspect="1" noChangeArrowheads="1"/>
                </p:cNvSpPr>
                <p:nvPr/>
              </p:nvSpPr>
              <p:spPr bwMode="auto">
                <a:xfrm rot="18900000">
                  <a:off x="7593812" y="5183593"/>
                  <a:ext cx="49212" cy="12700"/>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70" name="AutoShape 364"/>
                <p:cNvSpPr>
                  <a:spLocks noChangeAspect="1" noChangeArrowheads="1"/>
                </p:cNvSpPr>
                <p:nvPr/>
              </p:nvSpPr>
              <p:spPr bwMode="auto">
                <a:xfrm rot="18900000">
                  <a:off x="7690649" y="5137555"/>
                  <a:ext cx="46038" cy="15875"/>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71" name="AutoShape 365"/>
                <p:cNvSpPr>
                  <a:spLocks noChangeAspect="1" noChangeArrowheads="1"/>
                </p:cNvSpPr>
                <p:nvPr/>
              </p:nvSpPr>
              <p:spPr bwMode="auto">
                <a:xfrm rot="18900000">
                  <a:off x="7744624" y="5178830"/>
                  <a:ext cx="46038" cy="15875"/>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72" name="AutoShape 366"/>
                <p:cNvSpPr>
                  <a:spLocks noChangeAspect="1" noChangeArrowheads="1"/>
                </p:cNvSpPr>
                <p:nvPr/>
              </p:nvSpPr>
              <p:spPr bwMode="auto">
                <a:xfrm rot="18900000">
                  <a:off x="7303299" y="5509030"/>
                  <a:ext cx="47625" cy="19050"/>
                </a:xfrm>
                <a:prstGeom prst="roundRect">
                  <a:avLst>
                    <a:gd name="adj" fmla="val 16667"/>
                  </a:avLst>
                </a:prstGeom>
                <a:gradFill rotWithShape="0">
                  <a:gsLst>
                    <a:gs pos="0">
                      <a:schemeClr val="bg1"/>
                    </a:gs>
                    <a:gs pos="100000">
                      <a:srgbClr val="3366FF"/>
                    </a:gs>
                  </a:gsLst>
                  <a:path path="shape">
                    <a:fillToRect l="50000" t="50000" r="50000" b="50000"/>
                  </a:path>
                </a:gradFill>
                <a:ln w="0">
                  <a:solidFill>
                    <a:srgbClr val="000000"/>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673" name="Group 367"/>
                <p:cNvGrpSpPr>
                  <a:grpSpLocks noChangeAspect="1"/>
                </p:cNvGrpSpPr>
                <p:nvPr/>
              </p:nvGrpSpPr>
              <p:grpSpPr bwMode="auto">
                <a:xfrm rot="1299250">
                  <a:off x="7660487" y="5366155"/>
                  <a:ext cx="114300" cy="49213"/>
                  <a:chOff x="3278" y="1647"/>
                  <a:chExt cx="318" cy="129"/>
                </a:xfrm>
              </p:grpSpPr>
              <p:sp>
                <p:nvSpPr>
                  <p:cNvPr id="674" name="AutoShape 368"/>
                  <p:cNvSpPr>
                    <a:spLocks noChangeAspect="1" noChangeArrowheads="1"/>
                  </p:cNvSpPr>
                  <p:nvPr/>
                </p:nvSpPr>
                <p:spPr bwMode="auto">
                  <a:xfrm rot="5400000">
                    <a:off x="3332" y="1593"/>
                    <a:ext cx="129" cy="238"/>
                  </a:xfrm>
                  <a:prstGeom prst="roundRect">
                    <a:avLst>
                      <a:gd name="adj" fmla="val 50000"/>
                    </a:avLst>
                  </a:prstGeom>
                  <a:gradFill rotWithShape="0">
                    <a:gsLst>
                      <a:gs pos="0">
                        <a:srgbClr val="FFFFFF"/>
                      </a:gs>
                      <a:gs pos="100000">
                        <a:srgbClr val="FF6600"/>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75" name="AutoShape 369"/>
                  <p:cNvSpPr>
                    <a:spLocks noChangeAspect="1" noChangeArrowheads="1"/>
                  </p:cNvSpPr>
                  <p:nvPr/>
                </p:nvSpPr>
                <p:spPr bwMode="auto">
                  <a:xfrm rot="10800000">
                    <a:off x="3465" y="1693"/>
                    <a:ext cx="131" cy="42"/>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676" name="AutoShape 370"/>
                <p:cNvSpPr>
                  <a:spLocks noChangeAspect="1" noChangeArrowheads="1"/>
                </p:cNvSpPr>
                <p:nvPr/>
              </p:nvSpPr>
              <p:spPr bwMode="auto">
                <a:xfrm rot="10800000">
                  <a:off x="7717637" y="5275668"/>
                  <a:ext cx="47625" cy="15875"/>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77" name="AutoShape 371"/>
                <p:cNvSpPr>
                  <a:spLocks noChangeAspect="1" noChangeArrowheads="1"/>
                </p:cNvSpPr>
                <p:nvPr/>
              </p:nvSpPr>
              <p:spPr bwMode="auto">
                <a:xfrm rot="10800000">
                  <a:off x="7701762" y="5451880"/>
                  <a:ext cx="47625" cy="19050"/>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78" name="AutoShape 372"/>
                <p:cNvSpPr>
                  <a:spLocks noChangeAspect="1" noChangeArrowheads="1"/>
                </p:cNvSpPr>
                <p:nvPr/>
              </p:nvSpPr>
              <p:spPr bwMode="auto">
                <a:xfrm rot="2700000">
                  <a:off x="7324731" y="5143111"/>
                  <a:ext cx="50800" cy="17463"/>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79" name="AutoShape 373"/>
                <p:cNvSpPr>
                  <a:spLocks noChangeAspect="1" noChangeArrowheads="1"/>
                </p:cNvSpPr>
                <p:nvPr/>
              </p:nvSpPr>
              <p:spPr bwMode="auto">
                <a:xfrm rot="2700000">
                  <a:off x="7365211" y="5115331"/>
                  <a:ext cx="49213" cy="17462"/>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80" name="AutoShape 374"/>
                <p:cNvSpPr>
                  <a:spLocks noChangeAspect="1" noChangeArrowheads="1"/>
                </p:cNvSpPr>
                <p:nvPr/>
              </p:nvSpPr>
              <p:spPr bwMode="auto">
                <a:xfrm rot="2700000">
                  <a:off x="7395285" y="5089376"/>
                  <a:ext cx="49212" cy="17462"/>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81" name="AutoShape 375"/>
                <p:cNvSpPr>
                  <a:spLocks noChangeAspect="1" noChangeArrowheads="1"/>
                </p:cNvSpPr>
                <p:nvPr/>
              </p:nvSpPr>
              <p:spPr bwMode="auto">
                <a:xfrm rot="2700000">
                  <a:off x="7291393" y="5171686"/>
                  <a:ext cx="50800" cy="14288"/>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82" name="AutoShape 376"/>
                <p:cNvSpPr>
                  <a:spLocks noChangeAspect="1" noChangeArrowheads="1"/>
                </p:cNvSpPr>
                <p:nvPr/>
              </p:nvSpPr>
              <p:spPr bwMode="auto">
                <a:xfrm rot="10800000">
                  <a:off x="7252499" y="5347105"/>
                  <a:ext cx="49213" cy="14288"/>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83" name="AutoShape 377"/>
                <p:cNvSpPr>
                  <a:spLocks noChangeAspect="1" noChangeArrowheads="1"/>
                </p:cNvSpPr>
                <p:nvPr/>
              </p:nvSpPr>
              <p:spPr bwMode="auto">
                <a:xfrm rot="10800000">
                  <a:off x="7247737" y="5267730"/>
                  <a:ext cx="47625" cy="17463"/>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84" name="AutoShape 378"/>
                <p:cNvSpPr>
                  <a:spLocks noChangeAspect="1" noChangeArrowheads="1"/>
                </p:cNvSpPr>
                <p:nvPr/>
              </p:nvSpPr>
              <p:spPr bwMode="auto">
                <a:xfrm rot="5400000">
                  <a:off x="7493005" y="5603487"/>
                  <a:ext cx="47625" cy="14288"/>
                </a:xfrm>
                <a:prstGeom prst="roundRect">
                  <a:avLst>
                    <a:gd name="adj" fmla="val 16667"/>
                  </a:avLst>
                </a:prstGeom>
                <a:gradFill rotWithShape="0">
                  <a:gsLst>
                    <a:gs pos="0">
                      <a:schemeClr val="bg1"/>
                    </a:gs>
                    <a:gs pos="100000">
                      <a:srgbClr val="3366FF"/>
                    </a:gs>
                  </a:gsLst>
                  <a:path path="shape">
                    <a:fillToRect l="50000" t="50000" r="50000" b="50000"/>
                  </a:path>
                </a:gradFill>
                <a:ln w="0">
                  <a:solidFill>
                    <a:srgbClr val="000000"/>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685" name="Group 379"/>
                <p:cNvGrpSpPr>
                  <a:grpSpLocks noChangeAspect="1"/>
                </p:cNvGrpSpPr>
                <p:nvPr/>
              </p:nvGrpSpPr>
              <p:grpSpPr bwMode="auto">
                <a:xfrm>
                  <a:off x="7473162" y="5612218"/>
                  <a:ext cx="88900" cy="80962"/>
                  <a:chOff x="960" y="2049"/>
                  <a:chExt cx="240" cy="207"/>
                </a:xfrm>
              </p:grpSpPr>
              <p:sp>
                <p:nvSpPr>
                  <p:cNvPr id="686" name="Oval 380"/>
                  <p:cNvSpPr>
                    <a:spLocks noChangeAspect="1" noChangeArrowheads="1"/>
                  </p:cNvSpPr>
                  <p:nvPr/>
                </p:nvSpPr>
                <p:spPr bwMode="auto">
                  <a:xfrm>
                    <a:off x="1056" y="2064"/>
                    <a:ext cx="144" cy="192"/>
                  </a:xfrm>
                  <a:prstGeom prst="ellipse">
                    <a:avLst/>
                  </a:prstGeom>
                  <a:gradFill rotWithShape="0">
                    <a:gsLst>
                      <a:gs pos="0">
                        <a:srgbClr val="FFFFFF"/>
                      </a:gs>
                      <a:gs pos="100000">
                        <a:srgbClr val="FFCC00"/>
                      </a:gs>
                    </a:gsLst>
                    <a:path path="shape">
                      <a:fillToRect l="50000" t="50000" r="50000" b="50000"/>
                    </a:path>
                  </a:gradFill>
                  <a:ln w="0">
                    <a:solidFill>
                      <a:srgbClr val="000000"/>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87" name="Oval 381"/>
                  <p:cNvSpPr>
                    <a:spLocks noChangeAspect="1" noChangeArrowheads="1"/>
                  </p:cNvSpPr>
                  <p:nvPr/>
                </p:nvSpPr>
                <p:spPr bwMode="auto">
                  <a:xfrm>
                    <a:off x="960" y="2049"/>
                    <a:ext cx="144" cy="192"/>
                  </a:xfrm>
                  <a:prstGeom prst="ellipse">
                    <a:avLst/>
                  </a:prstGeom>
                  <a:gradFill rotWithShape="0">
                    <a:gsLst>
                      <a:gs pos="0">
                        <a:srgbClr val="FFFFFF"/>
                      </a:gs>
                      <a:gs pos="100000">
                        <a:srgbClr val="9900FF"/>
                      </a:gs>
                    </a:gsLst>
                    <a:path path="shape">
                      <a:fillToRect l="50000" t="50000" r="50000" b="50000"/>
                    </a:path>
                  </a:gradFill>
                  <a:ln w="0">
                    <a:solidFill>
                      <a:srgbClr val="000000"/>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688" name="Group 382"/>
                <p:cNvGrpSpPr>
                  <a:grpSpLocks noChangeAspect="1"/>
                </p:cNvGrpSpPr>
                <p:nvPr/>
              </p:nvGrpSpPr>
              <p:grpSpPr bwMode="auto">
                <a:xfrm>
                  <a:off x="7704937" y="6124980"/>
                  <a:ext cx="119062" cy="163513"/>
                  <a:chOff x="3892" y="2016"/>
                  <a:chExt cx="332" cy="423"/>
                </a:xfrm>
              </p:grpSpPr>
              <p:grpSp>
                <p:nvGrpSpPr>
                  <p:cNvPr id="689" name="Group 383"/>
                  <p:cNvGrpSpPr>
                    <a:grpSpLocks noChangeAspect="1"/>
                  </p:cNvGrpSpPr>
                  <p:nvPr/>
                </p:nvGrpSpPr>
                <p:grpSpPr bwMode="auto">
                  <a:xfrm>
                    <a:off x="3892" y="2016"/>
                    <a:ext cx="188" cy="275"/>
                    <a:chOff x="3264" y="2016"/>
                    <a:chExt cx="188" cy="275"/>
                  </a:xfrm>
                </p:grpSpPr>
                <p:sp>
                  <p:nvSpPr>
                    <p:cNvPr id="693" name="AutoShape 384"/>
                    <p:cNvSpPr>
                      <a:spLocks noChangeAspect="1" noChangeArrowheads="1"/>
                    </p:cNvSpPr>
                    <p:nvPr/>
                  </p:nvSpPr>
                  <p:spPr bwMode="auto">
                    <a:xfrm rot="8100000">
                      <a:off x="3264" y="2016"/>
                      <a:ext cx="130" cy="23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94" name="AutoShape 385"/>
                    <p:cNvSpPr>
                      <a:spLocks noChangeAspect="1" noChangeArrowheads="1"/>
                    </p:cNvSpPr>
                    <p:nvPr/>
                  </p:nvSpPr>
                  <p:spPr bwMode="auto">
                    <a:xfrm rot="2700000">
                      <a:off x="3364" y="2204"/>
                      <a:ext cx="131" cy="44"/>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690" name="Group 386"/>
                  <p:cNvGrpSpPr>
                    <a:grpSpLocks noChangeAspect="1"/>
                  </p:cNvGrpSpPr>
                  <p:nvPr/>
                </p:nvGrpSpPr>
                <p:grpSpPr bwMode="auto">
                  <a:xfrm>
                    <a:off x="3984" y="2199"/>
                    <a:ext cx="240" cy="240"/>
                    <a:chOff x="1488" y="2160"/>
                    <a:chExt cx="240" cy="240"/>
                  </a:xfrm>
                </p:grpSpPr>
                <p:sp>
                  <p:nvSpPr>
                    <p:cNvPr id="691" name="Oval 387"/>
                    <p:cNvSpPr>
                      <a:spLocks noChangeAspect="1" noChangeArrowheads="1"/>
                    </p:cNvSpPr>
                    <p:nvPr/>
                  </p:nvSpPr>
                  <p:spPr bwMode="auto">
                    <a:xfrm>
                      <a:off x="1584" y="2160"/>
                      <a:ext cx="144" cy="192"/>
                    </a:xfrm>
                    <a:prstGeom prst="ellipse">
                      <a:avLst/>
                    </a:prstGeom>
                    <a:gradFill rotWithShape="0">
                      <a:gsLst>
                        <a:gs pos="0">
                          <a:srgbClr val="FFFFFF"/>
                        </a:gs>
                        <a:gs pos="100000">
                          <a:srgbClr val="FFCC00"/>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92" name="Oval 388"/>
                    <p:cNvSpPr>
                      <a:spLocks noChangeAspect="1" noChangeArrowheads="1"/>
                    </p:cNvSpPr>
                    <p:nvPr/>
                  </p:nvSpPr>
                  <p:spPr bwMode="auto">
                    <a:xfrm>
                      <a:off x="1488" y="2208"/>
                      <a:ext cx="144" cy="192"/>
                    </a:xfrm>
                    <a:prstGeom prst="ellipse">
                      <a:avLst/>
                    </a:prstGeom>
                    <a:gradFill rotWithShape="0">
                      <a:gsLst>
                        <a:gs pos="0">
                          <a:srgbClr val="FFFFFF"/>
                        </a:gs>
                        <a:gs pos="100000">
                          <a:srgbClr val="9900FF"/>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nvGrpSpPr>
                <p:cNvPr id="695" name="Group 389"/>
                <p:cNvGrpSpPr>
                  <a:grpSpLocks noChangeAspect="1"/>
                </p:cNvGrpSpPr>
                <p:nvPr/>
              </p:nvGrpSpPr>
              <p:grpSpPr bwMode="auto">
                <a:xfrm rot="1838125">
                  <a:off x="7141374" y="5194705"/>
                  <a:ext cx="85725" cy="92075"/>
                  <a:chOff x="1872" y="1344"/>
                  <a:chExt cx="240" cy="240"/>
                </a:xfrm>
              </p:grpSpPr>
              <p:sp>
                <p:nvSpPr>
                  <p:cNvPr id="696" name="Oval 390"/>
                  <p:cNvSpPr>
                    <a:spLocks noChangeAspect="1" noChangeArrowheads="1"/>
                  </p:cNvSpPr>
                  <p:nvPr/>
                </p:nvSpPr>
                <p:spPr bwMode="auto">
                  <a:xfrm>
                    <a:off x="1968" y="1392"/>
                    <a:ext cx="144" cy="192"/>
                  </a:xfrm>
                  <a:prstGeom prst="ellipse">
                    <a:avLst/>
                  </a:prstGeom>
                  <a:gradFill rotWithShape="0">
                    <a:gsLst>
                      <a:gs pos="0">
                        <a:srgbClr val="FFFFFF"/>
                      </a:gs>
                      <a:gs pos="100000">
                        <a:srgbClr val="FFCC00"/>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97" name="Oval 391"/>
                  <p:cNvSpPr>
                    <a:spLocks noChangeAspect="1" noChangeArrowheads="1"/>
                  </p:cNvSpPr>
                  <p:nvPr/>
                </p:nvSpPr>
                <p:spPr bwMode="auto">
                  <a:xfrm>
                    <a:off x="1872" y="1344"/>
                    <a:ext cx="144" cy="192"/>
                  </a:xfrm>
                  <a:prstGeom prst="ellipse">
                    <a:avLst/>
                  </a:prstGeom>
                  <a:gradFill rotWithShape="0">
                    <a:gsLst>
                      <a:gs pos="0">
                        <a:srgbClr val="FFFFFF"/>
                      </a:gs>
                      <a:gs pos="100000">
                        <a:srgbClr val="9900FF"/>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698" name="Group 392"/>
                <p:cNvGrpSpPr>
                  <a:grpSpLocks noChangeAspect="1"/>
                </p:cNvGrpSpPr>
                <p:nvPr/>
              </p:nvGrpSpPr>
              <p:grpSpPr bwMode="auto">
                <a:xfrm>
                  <a:off x="7495387" y="6124980"/>
                  <a:ext cx="85725" cy="184150"/>
                  <a:chOff x="4080" y="1922"/>
                  <a:chExt cx="240" cy="478"/>
                </a:xfrm>
              </p:grpSpPr>
              <p:sp>
                <p:nvSpPr>
                  <p:cNvPr id="699" name="AutoShape 393"/>
                  <p:cNvSpPr>
                    <a:spLocks noChangeAspect="1" noChangeArrowheads="1"/>
                  </p:cNvSpPr>
                  <p:nvPr/>
                </p:nvSpPr>
                <p:spPr bwMode="auto">
                  <a:xfrm rot="9640236">
                    <a:off x="4115" y="1922"/>
                    <a:ext cx="130" cy="23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00" name="AutoShape 394"/>
                  <p:cNvSpPr>
                    <a:spLocks noChangeAspect="1" noChangeArrowheads="1"/>
                  </p:cNvSpPr>
                  <p:nvPr/>
                </p:nvSpPr>
                <p:spPr bwMode="auto">
                  <a:xfrm rot="5400000">
                    <a:off x="4132" y="2156"/>
                    <a:ext cx="131" cy="44"/>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01" name="Group 395"/>
                  <p:cNvGrpSpPr>
                    <a:grpSpLocks noChangeAspect="1"/>
                  </p:cNvGrpSpPr>
                  <p:nvPr/>
                </p:nvGrpSpPr>
                <p:grpSpPr bwMode="auto">
                  <a:xfrm>
                    <a:off x="4080" y="2208"/>
                    <a:ext cx="240" cy="192"/>
                    <a:chOff x="960" y="2064"/>
                    <a:chExt cx="240" cy="192"/>
                  </a:xfrm>
                </p:grpSpPr>
                <p:sp>
                  <p:nvSpPr>
                    <p:cNvPr id="702" name="Oval 396"/>
                    <p:cNvSpPr>
                      <a:spLocks noChangeAspect="1" noChangeArrowheads="1"/>
                    </p:cNvSpPr>
                    <p:nvPr/>
                  </p:nvSpPr>
                  <p:spPr bwMode="auto">
                    <a:xfrm>
                      <a:off x="1056" y="2064"/>
                      <a:ext cx="144" cy="192"/>
                    </a:xfrm>
                    <a:prstGeom prst="ellipse">
                      <a:avLst/>
                    </a:prstGeom>
                    <a:gradFill rotWithShape="0">
                      <a:gsLst>
                        <a:gs pos="0">
                          <a:srgbClr val="FFFFFF"/>
                        </a:gs>
                        <a:gs pos="100000">
                          <a:srgbClr val="FFCC00"/>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03" name="Oval 397"/>
                    <p:cNvSpPr>
                      <a:spLocks noChangeAspect="1" noChangeArrowheads="1"/>
                    </p:cNvSpPr>
                    <p:nvPr/>
                  </p:nvSpPr>
                  <p:spPr bwMode="auto">
                    <a:xfrm>
                      <a:off x="960" y="2064"/>
                      <a:ext cx="144" cy="192"/>
                    </a:xfrm>
                    <a:prstGeom prst="ellipse">
                      <a:avLst/>
                    </a:prstGeom>
                    <a:gradFill rotWithShape="0">
                      <a:gsLst>
                        <a:gs pos="0">
                          <a:srgbClr val="FFFFFF"/>
                        </a:gs>
                        <a:gs pos="100000">
                          <a:srgbClr val="9900FF"/>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nvGrpSpPr>
                <p:cNvPr id="704" name="Group 398"/>
                <p:cNvGrpSpPr>
                  <a:grpSpLocks noChangeAspect="1"/>
                </p:cNvGrpSpPr>
                <p:nvPr/>
              </p:nvGrpSpPr>
              <p:grpSpPr bwMode="auto">
                <a:xfrm>
                  <a:off x="7368387" y="6090055"/>
                  <a:ext cx="92075" cy="155575"/>
                  <a:chOff x="2784" y="3648"/>
                  <a:chExt cx="249" cy="408"/>
                </a:xfrm>
              </p:grpSpPr>
              <p:sp>
                <p:nvSpPr>
                  <p:cNvPr id="705" name="AutoShape 399"/>
                  <p:cNvSpPr>
                    <a:spLocks noChangeAspect="1" noChangeArrowheads="1"/>
                  </p:cNvSpPr>
                  <p:nvPr/>
                </p:nvSpPr>
                <p:spPr bwMode="auto">
                  <a:xfrm rot="8100000">
                    <a:off x="2832" y="3648"/>
                    <a:ext cx="130" cy="23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06" name="AutoShape 400"/>
                  <p:cNvSpPr>
                    <a:spLocks noChangeAspect="1" noChangeArrowheads="1"/>
                  </p:cNvSpPr>
                  <p:nvPr/>
                </p:nvSpPr>
                <p:spPr bwMode="auto">
                  <a:xfrm rot="5400000">
                    <a:off x="2828" y="3836"/>
                    <a:ext cx="131" cy="44"/>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07" name="Group 401"/>
                  <p:cNvGrpSpPr>
                    <a:grpSpLocks noChangeAspect="1"/>
                  </p:cNvGrpSpPr>
                  <p:nvPr/>
                </p:nvGrpSpPr>
                <p:grpSpPr bwMode="auto">
                  <a:xfrm>
                    <a:off x="2784" y="3840"/>
                    <a:ext cx="249" cy="216"/>
                    <a:chOff x="903" y="1872"/>
                    <a:chExt cx="249" cy="216"/>
                  </a:xfrm>
                </p:grpSpPr>
                <p:sp>
                  <p:nvSpPr>
                    <p:cNvPr id="708" name="Oval 402"/>
                    <p:cNvSpPr>
                      <a:spLocks noChangeAspect="1" noChangeArrowheads="1"/>
                    </p:cNvSpPr>
                    <p:nvPr/>
                  </p:nvSpPr>
                  <p:spPr bwMode="auto">
                    <a:xfrm>
                      <a:off x="903" y="1896"/>
                      <a:ext cx="144" cy="192"/>
                    </a:xfrm>
                    <a:prstGeom prst="ellipse">
                      <a:avLst/>
                    </a:prstGeom>
                    <a:gradFill rotWithShape="0">
                      <a:gsLst>
                        <a:gs pos="0">
                          <a:srgbClr val="FFFFFF"/>
                        </a:gs>
                        <a:gs pos="100000">
                          <a:srgbClr val="FFCC00"/>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09" name="Oval 403"/>
                    <p:cNvSpPr>
                      <a:spLocks noChangeAspect="1" noChangeArrowheads="1"/>
                    </p:cNvSpPr>
                    <p:nvPr/>
                  </p:nvSpPr>
                  <p:spPr bwMode="auto">
                    <a:xfrm>
                      <a:off x="1008" y="1872"/>
                      <a:ext cx="144" cy="192"/>
                    </a:xfrm>
                    <a:prstGeom prst="ellipse">
                      <a:avLst/>
                    </a:prstGeom>
                    <a:gradFill rotWithShape="0">
                      <a:gsLst>
                        <a:gs pos="0">
                          <a:srgbClr val="FFFFFF"/>
                        </a:gs>
                        <a:gs pos="100000">
                          <a:srgbClr val="9900FF"/>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nvGrpSpPr>
                <p:cNvPr id="710" name="Group 404"/>
                <p:cNvGrpSpPr>
                  <a:grpSpLocks noChangeAspect="1"/>
                </p:cNvGrpSpPr>
                <p:nvPr/>
              </p:nvGrpSpPr>
              <p:grpSpPr bwMode="auto">
                <a:xfrm>
                  <a:off x="7533487" y="5794780"/>
                  <a:ext cx="88900" cy="155575"/>
                  <a:chOff x="4560" y="1728"/>
                  <a:chExt cx="240" cy="399"/>
                </a:xfrm>
              </p:grpSpPr>
              <p:grpSp>
                <p:nvGrpSpPr>
                  <p:cNvPr id="711" name="Group 405"/>
                  <p:cNvGrpSpPr>
                    <a:grpSpLocks noChangeAspect="1"/>
                  </p:cNvGrpSpPr>
                  <p:nvPr/>
                </p:nvGrpSpPr>
                <p:grpSpPr bwMode="auto">
                  <a:xfrm>
                    <a:off x="4560" y="1728"/>
                    <a:ext cx="239" cy="227"/>
                    <a:chOff x="4560" y="1728"/>
                    <a:chExt cx="239" cy="227"/>
                  </a:xfrm>
                </p:grpSpPr>
                <p:sp>
                  <p:nvSpPr>
                    <p:cNvPr id="715" name="AutoShape 406"/>
                    <p:cNvSpPr>
                      <a:spLocks noChangeAspect="1" noChangeArrowheads="1"/>
                    </p:cNvSpPr>
                    <p:nvPr/>
                  </p:nvSpPr>
                  <p:spPr bwMode="auto">
                    <a:xfrm rot="-8100000">
                      <a:off x="4615" y="1673"/>
                      <a:ext cx="130" cy="239"/>
                    </a:xfrm>
                    <a:prstGeom prst="roundRect">
                      <a:avLst>
                        <a:gd name="adj" fmla="val 50000"/>
                      </a:avLst>
                    </a:prstGeom>
                    <a:gradFill rotWithShape="0">
                      <a:gsLst>
                        <a:gs pos="0">
                          <a:schemeClr val="bg1"/>
                        </a:gs>
                        <a:gs pos="100000">
                          <a:srgbClr val="FF6600"/>
                        </a:gs>
                      </a:gsLst>
                      <a:path path="shape">
                        <a:fillToRect l="50000" t="50000" r="50000" b="50000"/>
                      </a:path>
                    </a:gradFill>
                    <a:ln w="0">
                      <a:solidFill>
                        <a:srgbClr val="000000"/>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16" name="AutoShape 407"/>
                    <p:cNvSpPr>
                      <a:spLocks noChangeAspect="1" noChangeArrowheads="1"/>
                    </p:cNvSpPr>
                    <p:nvPr/>
                  </p:nvSpPr>
                  <p:spPr bwMode="auto">
                    <a:xfrm rot="5400000">
                      <a:off x="4612" y="1868"/>
                      <a:ext cx="131" cy="44"/>
                    </a:xfrm>
                    <a:prstGeom prst="roundRect">
                      <a:avLst>
                        <a:gd name="adj" fmla="val 16667"/>
                      </a:avLst>
                    </a:prstGeom>
                    <a:gradFill rotWithShape="0">
                      <a:gsLst>
                        <a:gs pos="0">
                          <a:schemeClr val="bg1"/>
                        </a:gs>
                        <a:gs pos="100000">
                          <a:srgbClr val="3366FF"/>
                        </a:gs>
                      </a:gsLst>
                      <a:path path="shape">
                        <a:fillToRect l="50000" t="50000" r="50000" b="50000"/>
                      </a:path>
                    </a:gradFill>
                    <a:ln w="0">
                      <a:solidFill>
                        <a:srgbClr val="000000"/>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712" name="Group 408"/>
                  <p:cNvGrpSpPr>
                    <a:grpSpLocks noChangeAspect="1"/>
                  </p:cNvGrpSpPr>
                  <p:nvPr/>
                </p:nvGrpSpPr>
                <p:grpSpPr bwMode="auto">
                  <a:xfrm>
                    <a:off x="4560" y="1920"/>
                    <a:ext cx="240" cy="207"/>
                    <a:chOff x="960" y="2049"/>
                    <a:chExt cx="240" cy="207"/>
                  </a:xfrm>
                </p:grpSpPr>
                <p:sp>
                  <p:nvSpPr>
                    <p:cNvPr id="713" name="Oval 409"/>
                    <p:cNvSpPr>
                      <a:spLocks noChangeAspect="1" noChangeArrowheads="1"/>
                    </p:cNvSpPr>
                    <p:nvPr/>
                  </p:nvSpPr>
                  <p:spPr bwMode="auto">
                    <a:xfrm>
                      <a:off x="1056" y="2064"/>
                      <a:ext cx="144" cy="192"/>
                    </a:xfrm>
                    <a:prstGeom prst="ellipse">
                      <a:avLst/>
                    </a:prstGeom>
                    <a:gradFill rotWithShape="0">
                      <a:gsLst>
                        <a:gs pos="0">
                          <a:srgbClr val="FFFFFF"/>
                        </a:gs>
                        <a:gs pos="100000">
                          <a:srgbClr val="FFCC00"/>
                        </a:gs>
                      </a:gsLst>
                      <a:path path="shape">
                        <a:fillToRect l="50000" t="50000" r="50000" b="50000"/>
                      </a:path>
                    </a:gradFill>
                    <a:ln w="0">
                      <a:solidFill>
                        <a:srgbClr val="000000"/>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14" name="Oval 410"/>
                    <p:cNvSpPr>
                      <a:spLocks noChangeAspect="1" noChangeArrowheads="1"/>
                    </p:cNvSpPr>
                    <p:nvPr/>
                  </p:nvSpPr>
                  <p:spPr bwMode="auto">
                    <a:xfrm>
                      <a:off x="960" y="2049"/>
                      <a:ext cx="144" cy="192"/>
                    </a:xfrm>
                    <a:prstGeom prst="ellipse">
                      <a:avLst/>
                    </a:prstGeom>
                    <a:gradFill rotWithShape="0">
                      <a:gsLst>
                        <a:gs pos="0">
                          <a:srgbClr val="FFFFFF"/>
                        </a:gs>
                        <a:gs pos="100000">
                          <a:srgbClr val="9900FF"/>
                        </a:gs>
                      </a:gsLst>
                      <a:path path="shape">
                        <a:fillToRect l="50000" t="50000" r="50000" b="50000"/>
                      </a:path>
                    </a:gradFill>
                    <a:ln w="0">
                      <a:solidFill>
                        <a:srgbClr val="000000"/>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nvGrpSpPr>
                <p:cNvPr id="717" name="Group 411"/>
                <p:cNvGrpSpPr>
                  <a:grpSpLocks noChangeAspect="1"/>
                </p:cNvGrpSpPr>
                <p:nvPr/>
              </p:nvGrpSpPr>
              <p:grpSpPr bwMode="auto">
                <a:xfrm rot="1881843">
                  <a:off x="7155662" y="5397905"/>
                  <a:ext cx="87312" cy="90488"/>
                  <a:chOff x="1392" y="2364"/>
                  <a:chExt cx="240" cy="243"/>
                </a:xfrm>
              </p:grpSpPr>
              <p:sp>
                <p:nvSpPr>
                  <p:cNvPr id="718" name="Oval 412"/>
                  <p:cNvSpPr>
                    <a:spLocks noChangeAspect="1" noChangeArrowheads="1"/>
                  </p:cNvSpPr>
                  <p:nvPr/>
                </p:nvSpPr>
                <p:spPr bwMode="auto">
                  <a:xfrm>
                    <a:off x="1488" y="2415"/>
                    <a:ext cx="144" cy="192"/>
                  </a:xfrm>
                  <a:prstGeom prst="ellipse">
                    <a:avLst/>
                  </a:prstGeom>
                  <a:gradFill rotWithShape="0">
                    <a:gsLst>
                      <a:gs pos="0">
                        <a:srgbClr val="FFFFFF"/>
                      </a:gs>
                      <a:gs pos="100000">
                        <a:srgbClr val="FFCC00"/>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19" name="Oval 413"/>
                  <p:cNvSpPr>
                    <a:spLocks noChangeAspect="1" noChangeArrowheads="1"/>
                  </p:cNvSpPr>
                  <p:nvPr/>
                </p:nvSpPr>
                <p:spPr bwMode="auto">
                  <a:xfrm>
                    <a:off x="1392" y="2364"/>
                    <a:ext cx="144" cy="192"/>
                  </a:xfrm>
                  <a:prstGeom prst="ellipse">
                    <a:avLst/>
                  </a:prstGeom>
                  <a:gradFill rotWithShape="0">
                    <a:gsLst>
                      <a:gs pos="0">
                        <a:srgbClr val="FFFFFF"/>
                      </a:gs>
                      <a:gs pos="100000">
                        <a:srgbClr val="9900FF"/>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720" name="AutoShape 414"/>
                <p:cNvSpPr>
                  <a:spLocks noChangeAspect="1" noChangeArrowheads="1"/>
                </p:cNvSpPr>
                <p:nvPr/>
              </p:nvSpPr>
              <p:spPr bwMode="auto">
                <a:xfrm rot="10800000">
                  <a:off x="7219162" y="5409018"/>
                  <a:ext cx="49212" cy="19050"/>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21" name="Group 415"/>
                <p:cNvGrpSpPr>
                  <a:grpSpLocks noChangeAspect="1"/>
                </p:cNvGrpSpPr>
                <p:nvPr/>
              </p:nvGrpSpPr>
              <p:grpSpPr bwMode="auto">
                <a:xfrm rot="918807" flipH="1" flipV="1">
                  <a:off x="7993862" y="5469343"/>
                  <a:ext cx="88900" cy="92075"/>
                  <a:chOff x="1392" y="2364"/>
                  <a:chExt cx="240" cy="243"/>
                </a:xfrm>
              </p:grpSpPr>
              <p:sp>
                <p:nvSpPr>
                  <p:cNvPr id="722" name="Oval 416"/>
                  <p:cNvSpPr>
                    <a:spLocks noChangeAspect="1" noChangeArrowheads="1"/>
                  </p:cNvSpPr>
                  <p:nvPr/>
                </p:nvSpPr>
                <p:spPr bwMode="auto">
                  <a:xfrm>
                    <a:off x="1488" y="2415"/>
                    <a:ext cx="144" cy="192"/>
                  </a:xfrm>
                  <a:prstGeom prst="ellipse">
                    <a:avLst/>
                  </a:prstGeom>
                  <a:gradFill rotWithShape="0">
                    <a:gsLst>
                      <a:gs pos="0">
                        <a:srgbClr val="FFFFFF"/>
                      </a:gs>
                      <a:gs pos="100000">
                        <a:srgbClr val="FFCC00"/>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23" name="Oval 417"/>
                  <p:cNvSpPr>
                    <a:spLocks noChangeAspect="1" noChangeArrowheads="1"/>
                  </p:cNvSpPr>
                  <p:nvPr/>
                </p:nvSpPr>
                <p:spPr bwMode="auto">
                  <a:xfrm>
                    <a:off x="1392" y="2364"/>
                    <a:ext cx="144" cy="192"/>
                  </a:xfrm>
                  <a:prstGeom prst="ellipse">
                    <a:avLst/>
                  </a:prstGeom>
                  <a:gradFill rotWithShape="0">
                    <a:gsLst>
                      <a:gs pos="0">
                        <a:srgbClr val="FFFFFF"/>
                      </a:gs>
                      <a:gs pos="100000">
                        <a:srgbClr val="9900FF"/>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724" name="Group 418"/>
                <p:cNvGrpSpPr>
                  <a:grpSpLocks noChangeAspect="1"/>
                </p:cNvGrpSpPr>
                <p:nvPr/>
              </p:nvGrpSpPr>
              <p:grpSpPr bwMode="auto">
                <a:xfrm rot="15973181">
                  <a:off x="7102480" y="5565387"/>
                  <a:ext cx="92075" cy="90488"/>
                  <a:chOff x="1392" y="2364"/>
                  <a:chExt cx="240" cy="243"/>
                </a:xfrm>
              </p:grpSpPr>
              <p:sp>
                <p:nvSpPr>
                  <p:cNvPr id="725" name="Oval 419"/>
                  <p:cNvSpPr>
                    <a:spLocks noChangeAspect="1" noChangeArrowheads="1"/>
                  </p:cNvSpPr>
                  <p:nvPr/>
                </p:nvSpPr>
                <p:spPr bwMode="auto">
                  <a:xfrm>
                    <a:off x="1488" y="2415"/>
                    <a:ext cx="144" cy="192"/>
                  </a:xfrm>
                  <a:prstGeom prst="ellipse">
                    <a:avLst/>
                  </a:prstGeom>
                  <a:gradFill rotWithShape="0">
                    <a:gsLst>
                      <a:gs pos="0">
                        <a:srgbClr val="FFFFFF"/>
                      </a:gs>
                      <a:gs pos="100000">
                        <a:srgbClr val="FFCC00"/>
                      </a:gs>
                    </a:gsLst>
                    <a:path path="shape">
                      <a:fillToRect l="50000" t="50000" r="50000" b="50000"/>
                    </a:path>
                  </a:gradFill>
                  <a:ln w="0">
                    <a:solidFill>
                      <a:srgbClr val="000000"/>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26" name="Oval 420"/>
                  <p:cNvSpPr>
                    <a:spLocks noChangeAspect="1" noChangeArrowheads="1"/>
                  </p:cNvSpPr>
                  <p:nvPr/>
                </p:nvSpPr>
                <p:spPr bwMode="auto">
                  <a:xfrm>
                    <a:off x="1392" y="2364"/>
                    <a:ext cx="144" cy="192"/>
                  </a:xfrm>
                  <a:prstGeom prst="ellipse">
                    <a:avLst/>
                  </a:prstGeom>
                  <a:gradFill rotWithShape="0">
                    <a:gsLst>
                      <a:gs pos="0">
                        <a:srgbClr val="FFFFFF"/>
                      </a:gs>
                      <a:gs pos="100000">
                        <a:srgbClr val="9900FF"/>
                      </a:gs>
                    </a:gsLst>
                    <a:path path="shape">
                      <a:fillToRect l="50000" t="50000" r="50000" b="50000"/>
                    </a:path>
                  </a:gradFill>
                  <a:ln w="0">
                    <a:solidFill>
                      <a:srgbClr val="000000"/>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727" name="Group 421"/>
                <p:cNvGrpSpPr>
                  <a:grpSpLocks noChangeAspect="1"/>
                </p:cNvGrpSpPr>
                <p:nvPr/>
              </p:nvGrpSpPr>
              <p:grpSpPr bwMode="auto">
                <a:xfrm rot="19525307">
                  <a:off x="7754149" y="5545543"/>
                  <a:ext cx="88900" cy="92075"/>
                  <a:chOff x="1392" y="2364"/>
                  <a:chExt cx="240" cy="243"/>
                </a:xfrm>
              </p:grpSpPr>
              <p:sp>
                <p:nvSpPr>
                  <p:cNvPr id="728" name="Oval 422"/>
                  <p:cNvSpPr>
                    <a:spLocks noChangeAspect="1" noChangeArrowheads="1"/>
                  </p:cNvSpPr>
                  <p:nvPr/>
                </p:nvSpPr>
                <p:spPr bwMode="auto">
                  <a:xfrm>
                    <a:off x="1488" y="2415"/>
                    <a:ext cx="144" cy="192"/>
                  </a:xfrm>
                  <a:prstGeom prst="ellipse">
                    <a:avLst/>
                  </a:prstGeom>
                  <a:gradFill rotWithShape="0">
                    <a:gsLst>
                      <a:gs pos="0">
                        <a:srgbClr val="FFFFFF"/>
                      </a:gs>
                      <a:gs pos="100000">
                        <a:srgbClr val="FFCC00"/>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29" name="Oval 423"/>
                  <p:cNvSpPr>
                    <a:spLocks noChangeAspect="1" noChangeArrowheads="1"/>
                  </p:cNvSpPr>
                  <p:nvPr/>
                </p:nvSpPr>
                <p:spPr bwMode="auto">
                  <a:xfrm>
                    <a:off x="1392" y="2364"/>
                    <a:ext cx="144" cy="192"/>
                  </a:xfrm>
                  <a:prstGeom prst="ellipse">
                    <a:avLst/>
                  </a:prstGeom>
                  <a:gradFill rotWithShape="0">
                    <a:gsLst>
                      <a:gs pos="0">
                        <a:srgbClr val="FFFFFF"/>
                      </a:gs>
                      <a:gs pos="100000">
                        <a:srgbClr val="9900FF"/>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730" name="Group 424"/>
                <p:cNvGrpSpPr>
                  <a:grpSpLocks noChangeAspect="1"/>
                </p:cNvGrpSpPr>
                <p:nvPr/>
              </p:nvGrpSpPr>
              <p:grpSpPr bwMode="auto">
                <a:xfrm>
                  <a:off x="7227099" y="5507443"/>
                  <a:ext cx="87313" cy="185737"/>
                  <a:chOff x="4080" y="1922"/>
                  <a:chExt cx="240" cy="478"/>
                </a:xfrm>
              </p:grpSpPr>
              <p:sp>
                <p:nvSpPr>
                  <p:cNvPr id="731" name="AutoShape 425"/>
                  <p:cNvSpPr>
                    <a:spLocks noChangeAspect="1" noChangeArrowheads="1"/>
                  </p:cNvSpPr>
                  <p:nvPr/>
                </p:nvSpPr>
                <p:spPr bwMode="auto">
                  <a:xfrm rot="9640236">
                    <a:off x="4115" y="1922"/>
                    <a:ext cx="130" cy="23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rgbClr val="000000"/>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32" name="AutoShape 426"/>
                  <p:cNvSpPr>
                    <a:spLocks noChangeAspect="1" noChangeArrowheads="1"/>
                  </p:cNvSpPr>
                  <p:nvPr/>
                </p:nvSpPr>
                <p:spPr bwMode="auto">
                  <a:xfrm rot="5400000">
                    <a:off x="4132" y="2156"/>
                    <a:ext cx="131" cy="44"/>
                  </a:xfrm>
                  <a:prstGeom prst="roundRect">
                    <a:avLst>
                      <a:gd name="adj" fmla="val 16667"/>
                    </a:avLst>
                  </a:prstGeom>
                  <a:gradFill rotWithShape="0">
                    <a:gsLst>
                      <a:gs pos="0">
                        <a:schemeClr val="bg1"/>
                      </a:gs>
                      <a:gs pos="100000">
                        <a:srgbClr val="3366FF"/>
                      </a:gs>
                    </a:gsLst>
                    <a:path path="shape">
                      <a:fillToRect l="50000" t="50000" r="50000" b="50000"/>
                    </a:path>
                  </a:gradFill>
                  <a:ln w="0">
                    <a:solidFill>
                      <a:srgbClr val="000000"/>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33" name="Group 427"/>
                  <p:cNvGrpSpPr>
                    <a:grpSpLocks noChangeAspect="1"/>
                  </p:cNvGrpSpPr>
                  <p:nvPr/>
                </p:nvGrpSpPr>
                <p:grpSpPr bwMode="auto">
                  <a:xfrm>
                    <a:off x="4080" y="2208"/>
                    <a:ext cx="240" cy="192"/>
                    <a:chOff x="960" y="2064"/>
                    <a:chExt cx="240" cy="192"/>
                  </a:xfrm>
                </p:grpSpPr>
                <p:sp>
                  <p:nvSpPr>
                    <p:cNvPr id="734" name="Oval 428"/>
                    <p:cNvSpPr>
                      <a:spLocks noChangeAspect="1" noChangeArrowheads="1"/>
                    </p:cNvSpPr>
                    <p:nvPr/>
                  </p:nvSpPr>
                  <p:spPr bwMode="auto">
                    <a:xfrm>
                      <a:off x="1056" y="2064"/>
                      <a:ext cx="144" cy="192"/>
                    </a:xfrm>
                    <a:prstGeom prst="ellipse">
                      <a:avLst/>
                    </a:prstGeom>
                    <a:gradFill rotWithShape="0">
                      <a:gsLst>
                        <a:gs pos="0">
                          <a:srgbClr val="FFFFFF"/>
                        </a:gs>
                        <a:gs pos="100000">
                          <a:srgbClr val="FFCC00"/>
                        </a:gs>
                      </a:gsLst>
                      <a:path path="shape">
                        <a:fillToRect l="50000" t="50000" r="50000" b="50000"/>
                      </a:path>
                    </a:gradFill>
                    <a:ln w="0">
                      <a:solidFill>
                        <a:srgbClr val="000000"/>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35" name="Oval 429"/>
                    <p:cNvSpPr>
                      <a:spLocks noChangeAspect="1" noChangeArrowheads="1"/>
                    </p:cNvSpPr>
                    <p:nvPr/>
                  </p:nvSpPr>
                  <p:spPr bwMode="auto">
                    <a:xfrm>
                      <a:off x="960" y="2064"/>
                      <a:ext cx="144" cy="192"/>
                    </a:xfrm>
                    <a:prstGeom prst="ellipse">
                      <a:avLst/>
                    </a:prstGeom>
                    <a:gradFill rotWithShape="0">
                      <a:gsLst>
                        <a:gs pos="0">
                          <a:srgbClr val="FFFFFF"/>
                        </a:gs>
                        <a:gs pos="100000">
                          <a:srgbClr val="9900FF"/>
                        </a:gs>
                      </a:gsLst>
                      <a:path path="shape">
                        <a:fillToRect l="50000" t="50000" r="50000" b="50000"/>
                      </a:path>
                    </a:gradFill>
                    <a:ln w="0">
                      <a:solidFill>
                        <a:srgbClr val="000000"/>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736" name="Line 430"/>
                <p:cNvSpPr>
                  <a:spLocks noChangeAspect="1" noChangeShapeType="1"/>
                </p:cNvSpPr>
                <p:nvPr/>
              </p:nvSpPr>
              <p:spPr bwMode="auto">
                <a:xfrm rot="10800000" flipV="1">
                  <a:off x="7579524" y="5950355"/>
                  <a:ext cx="0" cy="177800"/>
                </a:xfrm>
                <a:prstGeom prst="line">
                  <a:avLst/>
                </a:prstGeom>
                <a:noFill/>
                <a:ln w="28575">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37" name="Line 431"/>
                <p:cNvSpPr>
                  <a:spLocks noChangeAspect="1" noChangeShapeType="1"/>
                </p:cNvSpPr>
                <p:nvPr/>
              </p:nvSpPr>
              <p:spPr bwMode="auto">
                <a:xfrm rot="10800000" flipV="1">
                  <a:off x="7509674" y="5693180"/>
                  <a:ext cx="0" cy="211138"/>
                </a:xfrm>
                <a:prstGeom prst="line">
                  <a:avLst/>
                </a:prstGeom>
                <a:noFill/>
                <a:ln w="28575">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38" name="AutoShape 432"/>
                <p:cNvSpPr>
                  <a:spLocks noChangeAspect="1" noChangeArrowheads="1"/>
                </p:cNvSpPr>
                <p:nvPr/>
              </p:nvSpPr>
              <p:spPr bwMode="auto">
                <a:xfrm rot="5400000">
                  <a:off x="8135149" y="5270905"/>
                  <a:ext cx="47625" cy="85725"/>
                </a:xfrm>
                <a:prstGeom prst="roundRect">
                  <a:avLst>
                    <a:gd name="adj" fmla="val 50000"/>
                  </a:avLst>
                </a:prstGeom>
                <a:gradFill rotWithShape="0">
                  <a:gsLst>
                    <a:gs pos="0">
                      <a:srgbClr val="FFFFFF"/>
                    </a:gs>
                    <a:gs pos="100000">
                      <a:srgbClr val="FF6600"/>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39" name="AutoShape 433"/>
                <p:cNvSpPr>
                  <a:spLocks noChangeAspect="1" noChangeArrowheads="1"/>
                </p:cNvSpPr>
                <p:nvPr/>
              </p:nvSpPr>
              <p:spPr bwMode="auto">
                <a:xfrm rot="5400000">
                  <a:off x="8139117" y="5381237"/>
                  <a:ext cx="49213" cy="88900"/>
                </a:xfrm>
                <a:prstGeom prst="roundRect">
                  <a:avLst>
                    <a:gd name="adj" fmla="val 50000"/>
                  </a:avLst>
                </a:prstGeom>
                <a:gradFill rotWithShape="0">
                  <a:gsLst>
                    <a:gs pos="0">
                      <a:srgbClr val="FFFFFF"/>
                    </a:gs>
                    <a:gs pos="100000">
                      <a:srgbClr val="FF6600"/>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40" name="Group 434"/>
                <p:cNvGrpSpPr>
                  <a:grpSpLocks noChangeAspect="1"/>
                </p:cNvGrpSpPr>
                <p:nvPr/>
              </p:nvGrpSpPr>
              <p:grpSpPr bwMode="auto">
                <a:xfrm rot="900000">
                  <a:off x="8201824" y="5151843"/>
                  <a:ext cx="171450" cy="150812"/>
                  <a:chOff x="1247" y="1343"/>
                  <a:chExt cx="576" cy="432"/>
                </a:xfrm>
              </p:grpSpPr>
              <p:sp>
                <p:nvSpPr>
                  <p:cNvPr id="741" name="AutoShape 435"/>
                  <p:cNvSpPr>
                    <a:spLocks noChangeAspect="1" noChangeArrowheads="1"/>
                  </p:cNvSpPr>
                  <p:nvPr/>
                </p:nvSpPr>
                <p:spPr bwMode="auto">
                  <a:xfrm rot="7200000">
                    <a:off x="1607" y="1271"/>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42" name="AutoShape 436"/>
                  <p:cNvSpPr>
                    <a:spLocks noChangeAspect="1" noChangeArrowheads="1"/>
                  </p:cNvSpPr>
                  <p:nvPr/>
                </p:nvSpPr>
                <p:spPr bwMode="auto">
                  <a:xfrm rot="7200000">
                    <a:off x="1511" y="1367"/>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43" name="AutoShape 437"/>
                  <p:cNvSpPr>
                    <a:spLocks noChangeAspect="1" noChangeArrowheads="1"/>
                  </p:cNvSpPr>
                  <p:nvPr/>
                </p:nvSpPr>
                <p:spPr bwMode="auto">
                  <a:xfrm rot="7200000">
                    <a:off x="1415" y="1463"/>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44" name="AutoShape 438"/>
                  <p:cNvSpPr>
                    <a:spLocks noChangeAspect="1" noChangeArrowheads="1"/>
                  </p:cNvSpPr>
                  <p:nvPr/>
                </p:nvSpPr>
                <p:spPr bwMode="auto">
                  <a:xfrm rot="7200000">
                    <a:off x="1319" y="1559"/>
                    <a:ext cx="144" cy="288"/>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745" name="AutoShape 439"/>
                <p:cNvSpPr>
                  <a:spLocks noChangeAspect="1" noChangeArrowheads="1"/>
                </p:cNvSpPr>
                <p:nvPr/>
              </p:nvSpPr>
              <p:spPr bwMode="auto">
                <a:xfrm rot="13500000">
                  <a:off x="8407406" y="5158986"/>
                  <a:ext cx="50800" cy="87313"/>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46" name="AutoShape 440"/>
                <p:cNvSpPr>
                  <a:spLocks noChangeAspect="1" noChangeArrowheads="1"/>
                </p:cNvSpPr>
                <p:nvPr/>
              </p:nvSpPr>
              <p:spPr bwMode="auto">
                <a:xfrm rot="13500000">
                  <a:off x="8533611" y="5223281"/>
                  <a:ext cx="49213" cy="87312"/>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47" name="AutoShape 441"/>
                <p:cNvSpPr>
                  <a:spLocks noChangeAspect="1" noChangeArrowheads="1"/>
                </p:cNvSpPr>
                <p:nvPr/>
              </p:nvSpPr>
              <p:spPr bwMode="auto">
                <a:xfrm rot="13500000">
                  <a:off x="8586792" y="5260587"/>
                  <a:ext cx="49213" cy="82550"/>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48" name="AutoShape 442"/>
                <p:cNvSpPr>
                  <a:spLocks noChangeAspect="1" noChangeArrowheads="1"/>
                </p:cNvSpPr>
                <p:nvPr/>
              </p:nvSpPr>
              <p:spPr bwMode="auto">
                <a:xfrm rot="5400000">
                  <a:off x="8546312" y="5326468"/>
                  <a:ext cx="50800" cy="88900"/>
                </a:xfrm>
                <a:prstGeom prst="roundRect">
                  <a:avLst>
                    <a:gd name="adj" fmla="val 50000"/>
                  </a:avLst>
                </a:prstGeom>
                <a:gradFill rotWithShape="0">
                  <a:gsLst>
                    <a:gs pos="0">
                      <a:srgbClr val="FFFFFF"/>
                    </a:gs>
                    <a:gs pos="100000">
                      <a:srgbClr val="FF6600"/>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49" name="Rectangle 443"/>
                <p:cNvSpPr>
                  <a:spLocks noChangeAspect="1" noChangeArrowheads="1"/>
                </p:cNvSpPr>
                <p:nvPr/>
              </p:nvSpPr>
              <p:spPr bwMode="auto">
                <a:xfrm>
                  <a:off x="8281199" y="5650318"/>
                  <a:ext cx="203200" cy="352425"/>
                </a:xfrm>
                <a:prstGeom prst="rect">
                  <a:avLst/>
                </a:prstGeom>
                <a:gradFill rotWithShape="0">
                  <a:gsLst>
                    <a:gs pos="0">
                      <a:srgbClr val="009999"/>
                    </a:gs>
                    <a:gs pos="50000">
                      <a:srgbClr val="00FFCC"/>
                    </a:gs>
                    <a:gs pos="100000">
                      <a:srgbClr val="009999"/>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0" name="AutoShape 444"/>
                <p:cNvSpPr>
                  <a:spLocks noChangeAspect="1" noChangeArrowheads="1"/>
                </p:cNvSpPr>
                <p:nvPr/>
              </p:nvSpPr>
              <p:spPr bwMode="auto">
                <a:xfrm rot="5400000">
                  <a:off x="8296280" y="5455849"/>
                  <a:ext cx="176213" cy="511175"/>
                </a:xfrm>
                <a:prstGeom prst="moon">
                  <a:avLst>
                    <a:gd name="adj" fmla="val 46625"/>
                  </a:avLst>
                </a:prstGeom>
                <a:gradFill rotWithShape="0">
                  <a:gsLst>
                    <a:gs pos="0">
                      <a:srgbClr val="66FFCC"/>
                    </a:gs>
                    <a:gs pos="50000">
                      <a:srgbClr val="009999"/>
                    </a:gs>
                    <a:gs pos="100000">
                      <a:srgbClr val="66FFCC"/>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1" name="Rectangle 445"/>
                <p:cNvSpPr>
                  <a:spLocks noChangeAspect="1" noChangeArrowheads="1"/>
                </p:cNvSpPr>
                <p:nvPr/>
              </p:nvSpPr>
              <p:spPr bwMode="auto">
                <a:xfrm>
                  <a:off x="8100224" y="5588405"/>
                  <a:ext cx="158750" cy="2206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2" name="Rectangle 446"/>
                <p:cNvSpPr>
                  <a:spLocks noChangeAspect="1" noChangeArrowheads="1"/>
                </p:cNvSpPr>
                <p:nvPr/>
              </p:nvSpPr>
              <p:spPr bwMode="auto">
                <a:xfrm>
                  <a:off x="8508212" y="5623330"/>
                  <a:ext cx="158750" cy="2190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useBgFill="1">
              <p:nvSpPr>
                <p:cNvPr id="753" name="Oval 447"/>
                <p:cNvSpPr>
                  <a:spLocks noChangeAspect="1" noChangeArrowheads="1"/>
                </p:cNvSpPr>
                <p:nvPr/>
              </p:nvSpPr>
              <p:spPr bwMode="auto">
                <a:xfrm>
                  <a:off x="8452649" y="5648730"/>
                  <a:ext cx="277813" cy="303213"/>
                </a:xfrm>
                <a:prstGeom prst="ellipse">
                  <a:avLst/>
                </a:prstGeom>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useBgFill="1">
              <p:nvSpPr>
                <p:cNvPr id="754" name="Oval 448"/>
                <p:cNvSpPr>
                  <a:spLocks noChangeAspect="1" noChangeArrowheads="1"/>
                </p:cNvSpPr>
                <p:nvPr/>
              </p:nvSpPr>
              <p:spPr bwMode="auto">
                <a:xfrm>
                  <a:off x="8036724" y="5648730"/>
                  <a:ext cx="276225" cy="303213"/>
                </a:xfrm>
                <a:prstGeom prst="ellipse">
                  <a:avLst/>
                </a:prstGeom>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5" name="Oval 449"/>
                <p:cNvSpPr>
                  <a:spLocks noChangeAspect="1" noChangeArrowheads="1"/>
                </p:cNvSpPr>
                <p:nvPr/>
              </p:nvSpPr>
              <p:spPr bwMode="auto">
                <a:xfrm>
                  <a:off x="8222462" y="5645555"/>
                  <a:ext cx="69850" cy="96838"/>
                </a:xfrm>
                <a:prstGeom prst="ellipse">
                  <a:avLst/>
                </a:prstGeom>
                <a:gradFill rotWithShape="0">
                  <a:gsLst>
                    <a:gs pos="0">
                      <a:srgbClr val="FFFFFF"/>
                    </a:gs>
                    <a:gs pos="100000">
                      <a:srgbClr val="66FF99"/>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6" name="Oval 450"/>
                <p:cNvSpPr>
                  <a:spLocks noChangeAspect="1" noChangeArrowheads="1"/>
                </p:cNvSpPr>
                <p:nvPr/>
              </p:nvSpPr>
              <p:spPr bwMode="auto">
                <a:xfrm>
                  <a:off x="8476462" y="5645555"/>
                  <a:ext cx="69850" cy="96838"/>
                </a:xfrm>
                <a:prstGeom prst="ellipse">
                  <a:avLst/>
                </a:prstGeom>
                <a:gradFill rotWithShape="0">
                  <a:gsLst>
                    <a:gs pos="0">
                      <a:srgbClr val="FFFFFF"/>
                    </a:gs>
                    <a:gs pos="100000">
                      <a:srgbClr val="66FF99"/>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useBgFill="1">
              <p:nvSpPr>
                <p:cNvPr id="757" name="Oval 451"/>
                <p:cNvSpPr>
                  <a:spLocks noChangeAspect="1" noChangeArrowheads="1"/>
                </p:cNvSpPr>
                <p:nvPr/>
              </p:nvSpPr>
              <p:spPr bwMode="auto">
                <a:xfrm>
                  <a:off x="8258974" y="5928130"/>
                  <a:ext cx="250825" cy="136525"/>
                </a:xfrm>
                <a:prstGeom prst="ellipse">
                  <a:avLst/>
                </a:prstGeom>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8" name="AutoShape 452"/>
                <p:cNvSpPr>
                  <a:spLocks noChangeAspect="1" noChangeArrowheads="1"/>
                </p:cNvSpPr>
                <p:nvPr/>
              </p:nvSpPr>
              <p:spPr bwMode="auto">
                <a:xfrm rot="5400000">
                  <a:off x="8292312" y="5721755"/>
                  <a:ext cx="177800" cy="523875"/>
                </a:xfrm>
                <a:prstGeom prst="moon">
                  <a:avLst>
                    <a:gd name="adj" fmla="val 46625"/>
                  </a:avLst>
                </a:prstGeom>
                <a:gradFill rotWithShape="0">
                  <a:gsLst>
                    <a:gs pos="0">
                      <a:srgbClr val="009999"/>
                    </a:gs>
                    <a:gs pos="50000">
                      <a:srgbClr val="66FFCC"/>
                    </a:gs>
                    <a:gs pos="100000">
                      <a:srgbClr val="009999"/>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useBgFill="1">
              <p:nvSpPr>
                <p:cNvPr id="759" name="Rectangle 453"/>
                <p:cNvSpPr>
                  <a:spLocks noChangeAspect="1" noChangeArrowheads="1"/>
                </p:cNvSpPr>
                <p:nvPr/>
              </p:nvSpPr>
              <p:spPr bwMode="auto">
                <a:xfrm>
                  <a:off x="8092287" y="5859868"/>
                  <a:ext cx="160337" cy="220662"/>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useBgFill="1">
              <p:nvSpPr>
                <p:cNvPr id="760" name="Rectangle 454"/>
                <p:cNvSpPr>
                  <a:spLocks noChangeAspect="1" noChangeArrowheads="1"/>
                </p:cNvSpPr>
                <p:nvPr/>
              </p:nvSpPr>
              <p:spPr bwMode="auto">
                <a:xfrm>
                  <a:off x="8508212" y="5894793"/>
                  <a:ext cx="161925" cy="220662"/>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1" name="Oval 455"/>
                <p:cNvSpPr>
                  <a:spLocks noChangeAspect="1" noChangeArrowheads="1"/>
                </p:cNvSpPr>
                <p:nvPr/>
              </p:nvSpPr>
              <p:spPr bwMode="auto">
                <a:xfrm>
                  <a:off x="8476462" y="5918605"/>
                  <a:ext cx="69850" cy="98425"/>
                </a:xfrm>
                <a:prstGeom prst="ellipse">
                  <a:avLst/>
                </a:prstGeom>
                <a:gradFill rotWithShape="0">
                  <a:gsLst>
                    <a:gs pos="0">
                      <a:srgbClr val="FFFFFF"/>
                    </a:gs>
                    <a:gs pos="100000">
                      <a:srgbClr val="66FF99"/>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2" name="Oval 456"/>
                <p:cNvSpPr>
                  <a:spLocks noChangeAspect="1" noChangeArrowheads="1"/>
                </p:cNvSpPr>
                <p:nvPr/>
              </p:nvSpPr>
              <p:spPr bwMode="auto">
                <a:xfrm>
                  <a:off x="8214524" y="5924955"/>
                  <a:ext cx="73025" cy="96838"/>
                </a:xfrm>
                <a:prstGeom prst="ellipse">
                  <a:avLst/>
                </a:prstGeom>
                <a:gradFill rotWithShape="0">
                  <a:gsLst>
                    <a:gs pos="0">
                      <a:srgbClr val="FFFFFF"/>
                    </a:gs>
                    <a:gs pos="100000">
                      <a:srgbClr val="66FF99"/>
                    </a:gs>
                  </a:gsLst>
                  <a:path path="shap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3" name="Freeform 457"/>
                <p:cNvSpPr>
                  <a:spLocks noChangeAspect="1"/>
                </p:cNvSpPr>
                <p:nvPr/>
              </p:nvSpPr>
              <p:spPr bwMode="auto">
                <a:xfrm>
                  <a:off x="7920837" y="5707468"/>
                  <a:ext cx="373062" cy="203200"/>
                </a:xfrm>
                <a:custGeom>
                  <a:avLst/>
                  <a:gdLst>
                    <a:gd name="T0" fmla="*/ 0 w 1488"/>
                    <a:gd name="T1" fmla="*/ 2147483647 h 1224"/>
                    <a:gd name="T2" fmla="*/ 2147483647 w 1488"/>
                    <a:gd name="T3" fmla="*/ 2147483647 h 1224"/>
                    <a:gd name="T4" fmla="*/ 2147483647 w 1488"/>
                    <a:gd name="T5" fmla="*/ 2147483647 h 1224"/>
                    <a:gd name="T6" fmla="*/ 2147483647 w 1488"/>
                    <a:gd name="T7" fmla="*/ 2147483647 h 1224"/>
                    <a:gd name="T8" fmla="*/ 0 w 1488"/>
                    <a:gd name="T9" fmla="*/ 2147483647 h 1224"/>
                    <a:gd name="T10" fmla="*/ 0 60000 65536"/>
                    <a:gd name="T11" fmla="*/ 0 60000 65536"/>
                    <a:gd name="T12" fmla="*/ 0 60000 65536"/>
                    <a:gd name="T13" fmla="*/ 0 60000 65536"/>
                    <a:gd name="T14" fmla="*/ 0 60000 65536"/>
                    <a:gd name="T15" fmla="*/ 0 w 1488"/>
                    <a:gd name="T16" fmla="*/ 0 h 1224"/>
                    <a:gd name="T17" fmla="*/ 1488 w 1488"/>
                    <a:gd name="T18" fmla="*/ 1224 h 1224"/>
                  </a:gdLst>
                  <a:ahLst/>
                  <a:cxnLst>
                    <a:cxn ang="T10">
                      <a:pos x="T0" y="T1"/>
                    </a:cxn>
                    <a:cxn ang="T11">
                      <a:pos x="T2" y="T3"/>
                    </a:cxn>
                    <a:cxn ang="T12">
                      <a:pos x="T4" y="T5"/>
                    </a:cxn>
                    <a:cxn ang="T13">
                      <a:pos x="T6" y="T7"/>
                    </a:cxn>
                    <a:cxn ang="T14">
                      <a:pos x="T8" y="T9"/>
                    </a:cxn>
                  </a:cxnLst>
                  <a:rect l="T15" t="T16" r="T17" b="T18"/>
                  <a:pathLst>
                    <a:path w="1488" h="1224">
                      <a:moveTo>
                        <a:pt x="0" y="80"/>
                      </a:moveTo>
                      <a:cubicBezTo>
                        <a:pt x="456" y="40"/>
                        <a:pt x="912" y="0"/>
                        <a:pt x="1152" y="80"/>
                      </a:cubicBezTo>
                      <a:cubicBezTo>
                        <a:pt x="1392" y="160"/>
                        <a:pt x="1424" y="384"/>
                        <a:pt x="1440" y="560"/>
                      </a:cubicBezTo>
                      <a:cubicBezTo>
                        <a:pt x="1456" y="736"/>
                        <a:pt x="1488" y="1048"/>
                        <a:pt x="1248" y="1136"/>
                      </a:cubicBezTo>
                      <a:cubicBezTo>
                        <a:pt x="1008" y="1224"/>
                        <a:pt x="504" y="1156"/>
                        <a:pt x="0" y="1088"/>
                      </a:cubicBezTo>
                    </a:path>
                  </a:pathLst>
                </a:custGeom>
                <a:noFill/>
                <a:ln w="317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4" name="Freeform 458"/>
                <p:cNvSpPr>
                  <a:spLocks noChangeAspect="1"/>
                </p:cNvSpPr>
                <p:nvPr/>
              </p:nvSpPr>
              <p:spPr bwMode="auto">
                <a:xfrm flipH="1">
                  <a:off x="8458999" y="5713818"/>
                  <a:ext cx="344488" cy="198437"/>
                </a:xfrm>
                <a:custGeom>
                  <a:avLst/>
                  <a:gdLst>
                    <a:gd name="T0" fmla="*/ 0 w 1488"/>
                    <a:gd name="T1" fmla="*/ 2147483647 h 1224"/>
                    <a:gd name="T2" fmla="*/ 2147483647 w 1488"/>
                    <a:gd name="T3" fmla="*/ 2147483647 h 1224"/>
                    <a:gd name="T4" fmla="*/ 2147483647 w 1488"/>
                    <a:gd name="T5" fmla="*/ 2147483647 h 1224"/>
                    <a:gd name="T6" fmla="*/ 2147483647 w 1488"/>
                    <a:gd name="T7" fmla="*/ 2147483647 h 1224"/>
                    <a:gd name="T8" fmla="*/ 0 w 1488"/>
                    <a:gd name="T9" fmla="*/ 2147483647 h 1224"/>
                    <a:gd name="T10" fmla="*/ 0 60000 65536"/>
                    <a:gd name="T11" fmla="*/ 0 60000 65536"/>
                    <a:gd name="T12" fmla="*/ 0 60000 65536"/>
                    <a:gd name="T13" fmla="*/ 0 60000 65536"/>
                    <a:gd name="T14" fmla="*/ 0 60000 65536"/>
                    <a:gd name="T15" fmla="*/ 0 w 1488"/>
                    <a:gd name="T16" fmla="*/ 0 h 1224"/>
                    <a:gd name="T17" fmla="*/ 1488 w 1488"/>
                    <a:gd name="T18" fmla="*/ 1224 h 1224"/>
                  </a:gdLst>
                  <a:ahLst/>
                  <a:cxnLst>
                    <a:cxn ang="T10">
                      <a:pos x="T0" y="T1"/>
                    </a:cxn>
                    <a:cxn ang="T11">
                      <a:pos x="T2" y="T3"/>
                    </a:cxn>
                    <a:cxn ang="T12">
                      <a:pos x="T4" y="T5"/>
                    </a:cxn>
                    <a:cxn ang="T13">
                      <a:pos x="T6" y="T7"/>
                    </a:cxn>
                    <a:cxn ang="T14">
                      <a:pos x="T8" y="T9"/>
                    </a:cxn>
                  </a:cxnLst>
                  <a:rect l="T15" t="T16" r="T17" b="T18"/>
                  <a:pathLst>
                    <a:path w="1488" h="1224">
                      <a:moveTo>
                        <a:pt x="0" y="80"/>
                      </a:moveTo>
                      <a:cubicBezTo>
                        <a:pt x="456" y="40"/>
                        <a:pt x="912" y="0"/>
                        <a:pt x="1152" y="80"/>
                      </a:cubicBezTo>
                      <a:cubicBezTo>
                        <a:pt x="1392" y="160"/>
                        <a:pt x="1424" y="384"/>
                        <a:pt x="1440" y="560"/>
                      </a:cubicBezTo>
                      <a:cubicBezTo>
                        <a:pt x="1456" y="736"/>
                        <a:pt x="1488" y="1048"/>
                        <a:pt x="1248" y="1136"/>
                      </a:cubicBezTo>
                      <a:cubicBezTo>
                        <a:pt x="1008" y="1224"/>
                        <a:pt x="504" y="1156"/>
                        <a:pt x="0" y="1088"/>
                      </a:cubicBezTo>
                    </a:path>
                  </a:pathLst>
                </a:custGeom>
                <a:noFill/>
                <a:ln w="317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5" name="Oval 459"/>
                <p:cNvSpPr>
                  <a:spLocks noChangeAspect="1" noChangeArrowheads="1"/>
                </p:cNvSpPr>
                <p:nvPr/>
              </p:nvSpPr>
              <p:spPr bwMode="auto">
                <a:xfrm>
                  <a:off x="8178012" y="5567768"/>
                  <a:ext cx="38100" cy="47625"/>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0">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6" name="Oval 460"/>
                <p:cNvSpPr>
                  <a:spLocks noChangeAspect="1" noChangeArrowheads="1"/>
                </p:cNvSpPr>
                <p:nvPr/>
              </p:nvSpPr>
              <p:spPr bwMode="auto">
                <a:xfrm>
                  <a:off x="8243099" y="5589993"/>
                  <a:ext cx="38100" cy="47625"/>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0">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7" name="Oval 461"/>
                <p:cNvSpPr>
                  <a:spLocks noChangeAspect="1" noChangeArrowheads="1"/>
                </p:cNvSpPr>
                <p:nvPr/>
              </p:nvSpPr>
              <p:spPr bwMode="auto">
                <a:xfrm>
                  <a:off x="8539962" y="5588405"/>
                  <a:ext cx="39687" cy="46038"/>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0">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8" name="Oval 462"/>
                <p:cNvSpPr>
                  <a:spLocks noChangeAspect="1" noChangeArrowheads="1"/>
                </p:cNvSpPr>
                <p:nvPr/>
              </p:nvSpPr>
              <p:spPr bwMode="auto">
                <a:xfrm>
                  <a:off x="8506624" y="5599518"/>
                  <a:ext cx="39688" cy="46037"/>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0">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9" name="Oval 463"/>
                <p:cNvSpPr>
                  <a:spLocks noChangeAspect="1" noChangeArrowheads="1"/>
                </p:cNvSpPr>
                <p:nvPr/>
              </p:nvSpPr>
              <p:spPr bwMode="auto">
                <a:xfrm>
                  <a:off x="8471699" y="5607455"/>
                  <a:ext cx="39688" cy="47625"/>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0">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0" name="Oval 464"/>
                <p:cNvSpPr>
                  <a:spLocks noChangeAspect="1" noChangeArrowheads="1"/>
                </p:cNvSpPr>
                <p:nvPr/>
              </p:nvSpPr>
              <p:spPr bwMode="auto">
                <a:xfrm>
                  <a:off x="8204999" y="5599518"/>
                  <a:ext cx="41275" cy="47625"/>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0">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1" name="Oval 465"/>
                <p:cNvSpPr>
                  <a:spLocks noChangeAspect="1" noChangeArrowheads="1"/>
                </p:cNvSpPr>
                <p:nvPr/>
              </p:nvSpPr>
              <p:spPr bwMode="auto">
                <a:xfrm>
                  <a:off x="8563774" y="5569355"/>
                  <a:ext cx="39688" cy="46038"/>
                </a:xfrm>
                <a:prstGeom prst="ellipse">
                  <a:avLst/>
                </a:prstGeom>
                <a:gradFill rotWithShape="0">
                  <a:gsLst>
                    <a:gs pos="0">
                      <a:srgbClr val="FFFFFF"/>
                    </a:gs>
                    <a:gs pos="100000">
                      <a:srgbClr val="808080"/>
                    </a:gs>
                  </a:gsLst>
                  <a:path path="shape">
                    <a:fillToRect l="50000" t="50000" r="50000" b="50000"/>
                  </a:path>
                </a:gradFill>
                <a:ln>
                  <a:noFill/>
                </a:ln>
                <a:extLst>
                  <a:ext uri="{91240B29-F687-4F45-9708-019B960494DF}">
                    <a14:hiddenLine xmlns:a14="http://schemas.microsoft.com/office/drawing/2010/main" w="0">
                      <a:solidFill>
                        <a:srgbClr val="000000"/>
                      </a:solidFill>
                      <a:round/>
                      <a:headEnd/>
                      <a:tailEnd/>
                    </a14:hiddenLine>
                  </a:ext>
                </a:extLst>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2" name="AutoShape 466"/>
                <p:cNvSpPr>
                  <a:spLocks noChangeAspect="1" noChangeArrowheads="1"/>
                </p:cNvSpPr>
                <p:nvPr/>
              </p:nvSpPr>
              <p:spPr bwMode="auto">
                <a:xfrm rot="18900000">
                  <a:off x="8444712" y="5155018"/>
                  <a:ext cx="49212" cy="15875"/>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3" name="AutoShape 467"/>
                <p:cNvSpPr>
                  <a:spLocks noChangeAspect="1" noChangeArrowheads="1"/>
                </p:cNvSpPr>
                <p:nvPr/>
              </p:nvSpPr>
              <p:spPr bwMode="auto">
                <a:xfrm rot="18900000">
                  <a:off x="8565362" y="5221693"/>
                  <a:ext cx="50800" cy="17462"/>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4" name="AutoShape 468"/>
                <p:cNvSpPr>
                  <a:spLocks noChangeAspect="1" noChangeArrowheads="1"/>
                </p:cNvSpPr>
                <p:nvPr/>
              </p:nvSpPr>
              <p:spPr bwMode="auto">
                <a:xfrm rot="18900000">
                  <a:off x="8619337" y="5264555"/>
                  <a:ext cx="47625" cy="15875"/>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75" name="Group 469"/>
                <p:cNvGrpSpPr>
                  <a:grpSpLocks noChangeAspect="1"/>
                </p:cNvGrpSpPr>
                <p:nvPr/>
              </p:nvGrpSpPr>
              <p:grpSpPr bwMode="auto">
                <a:xfrm rot="1299250">
                  <a:off x="8551074" y="5455055"/>
                  <a:ext cx="115888" cy="52388"/>
                  <a:chOff x="3278" y="1647"/>
                  <a:chExt cx="318" cy="129"/>
                </a:xfrm>
              </p:grpSpPr>
              <p:sp>
                <p:nvSpPr>
                  <p:cNvPr id="776" name="AutoShape 470"/>
                  <p:cNvSpPr>
                    <a:spLocks noChangeAspect="1" noChangeArrowheads="1"/>
                  </p:cNvSpPr>
                  <p:nvPr/>
                </p:nvSpPr>
                <p:spPr bwMode="auto">
                  <a:xfrm rot="5400000">
                    <a:off x="3332" y="1593"/>
                    <a:ext cx="129" cy="238"/>
                  </a:xfrm>
                  <a:prstGeom prst="roundRect">
                    <a:avLst>
                      <a:gd name="adj" fmla="val 50000"/>
                    </a:avLst>
                  </a:prstGeom>
                  <a:gradFill rotWithShape="0">
                    <a:gsLst>
                      <a:gs pos="0">
                        <a:srgbClr val="FFFFFF"/>
                      </a:gs>
                      <a:gs pos="100000">
                        <a:srgbClr val="FF6600"/>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7" name="AutoShape 471"/>
                  <p:cNvSpPr>
                    <a:spLocks noChangeAspect="1" noChangeArrowheads="1"/>
                  </p:cNvSpPr>
                  <p:nvPr/>
                </p:nvSpPr>
                <p:spPr bwMode="auto">
                  <a:xfrm rot="10800000">
                    <a:off x="3465" y="1693"/>
                    <a:ext cx="131" cy="42"/>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778" name="AutoShape 472"/>
                <p:cNvSpPr>
                  <a:spLocks noChangeAspect="1" noChangeArrowheads="1"/>
                </p:cNvSpPr>
                <p:nvPr/>
              </p:nvSpPr>
              <p:spPr bwMode="auto">
                <a:xfrm rot="10800000">
                  <a:off x="8595524" y="5359805"/>
                  <a:ext cx="47625" cy="15875"/>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9" name="AutoShape 473"/>
                <p:cNvSpPr>
                  <a:spLocks noChangeAspect="1" noChangeArrowheads="1"/>
                </p:cNvSpPr>
                <p:nvPr/>
              </p:nvSpPr>
              <p:spPr bwMode="auto">
                <a:xfrm rot="2700000">
                  <a:off x="8212937" y="5199467"/>
                  <a:ext cx="50800" cy="15875"/>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0" name="AutoShape 474"/>
                <p:cNvSpPr>
                  <a:spLocks noChangeAspect="1" noChangeArrowheads="1"/>
                </p:cNvSpPr>
                <p:nvPr/>
              </p:nvSpPr>
              <p:spPr bwMode="auto">
                <a:xfrm rot="2700000">
                  <a:off x="8252624" y="5174068"/>
                  <a:ext cx="50800" cy="12700"/>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1" name="AutoShape 475"/>
                <p:cNvSpPr>
                  <a:spLocks noChangeAspect="1" noChangeArrowheads="1"/>
                </p:cNvSpPr>
                <p:nvPr/>
              </p:nvSpPr>
              <p:spPr bwMode="auto">
                <a:xfrm rot="2700000">
                  <a:off x="8283581" y="5146286"/>
                  <a:ext cx="49212" cy="15875"/>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2" name="AutoShape 476"/>
                <p:cNvSpPr>
                  <a:spLocks noChangeAspect="1" noChangeArrowheads="1"/>
                </p:cNvSpPr>
                <p:nvPr/>
              </p:nvSpPr>
              <p:spPr bwMode="auto">
                <a:xfrm rot="2700000">
                  <a:off x="8179600" y="5226455"/>
                  <a:ext cx="50800" cy="15875"/>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3" name="AutoShape 477"/>
                <p:cNvSpPr>
                  <a:spLocks noChangeAspect="1" noChangeArrowheads="1"/>
                </p:cNvSpPr>
                <p:nvPr/>
              </p:nvSpPr>
              <p:spPr bwMode="auto">
                <a:xfrm rot="10800000">
                  <a:off x="8098637" y="5418543"/>
                  <a:ext cx="52387" cy="15875"/>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4" name="AutoShape 478"/>
                <p:cNvSpPr>
                  <a:spLocks noChangeAspect="1" noChangeArrowheads="1"/>
                </p:cNvSpPr>
                <p:nvPr/>
              </p:nvSpPr>
              <p:spPr bwMode="auto">
                <a:xfrm rot="10800000">
                  <a:off x="8097049" y="5304243"/>
                  <a:ext cx="47625" cy="17462"/>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85" name="Group 479"/>
                <p:cNvGrpSpPr>
                  <a:grpSpLocks noChangeAspect="1"/>
                </p:cNvGrpSpPr>
                <p:nvPr/>
              </p:nvGrpSpPr>
              <p:grpSpPr bwMode="auto">
                <a:xfrm rot="1838125">
                  <a:off x="8017674" y="5285193"/>
                  <a:ext cx="88900" cy="90487"/>
                  <a:chOff x="1872" y="1344"/>
                  <a:chExt cx="240" cy="240"/>
                </a:xfrm>
              </p:grpSpPr>
              <p:sp>
                <p:nvSpPr>
                  <p:cNvPr id="786" name="Oval 480"/>
                  <p:cNvSpPr>
                    <a:spLocks noChangeAspect="1" noChangeArrowheads="1"/>
                  </p:cNvSpPr>
                  <p:nvPr/>
                </p:nvSpPr>
                <p:spPr bwMode="auto">
                  <a:xfrm>
                    <a:off x="1968" y="1392"/>
                    <a:ext cx="144" cy="192"/>
                  </a:xfrm>
                  <a:prstGeom prst="ellipse">
                    <a:avLst/>
                  </a:prstGeom>
                  <a:gradFill rotWithShape="0">
                    <a:gsLst>
                      <a:gs pos="0">
                        <a:srgbClr val="FFFFFF"/>
                      </a:gs>
                      <a:gs pos="100000">
                        <a:srgbClr val="FFCC00"/>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7" name="Oval 481"/>
                  <p:cNvSpPr>
                    <a:spLocks noChangeAspect="1" noChangeArrowheads="1"/>
                  </p:cNvSpPr>
                  <p:nvPr/>
                </p:nvSpPr>
                <p:spPr bwMode="auto">
                  <a:xfrm>
                    <a:off x="1872" y="1344"/>
                    <a:ext cx="144" cy="192"/>
                  </a:xfrm>
                  <a:prstGeom prst="ellipse">
                    <a:avLst/>
                  </a:prstGeom>
                  <a:gradFill rotWithShape="0">
                    <a:gsLst>
                      <a:gs pos="0">
                        <a:srgbClr val="FFFFFF"/>
                      </a:gs>
                      <a:gs pos="100000">
                        <a:srgbClr val="9900FF"/>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788" name="Line 482"/>
                <p:cNvSpPr>
                  <a:spLocks noChangeAspect="1" noChangeShapeType="1"/>
                </p:cNvSpPr>
                <p:nvPr/>
              </p:nvSpPr>
              <p:spPr bwMode="auto">
                <a:xfrm rot="10800000" flipV="1">
                  <a:off x="8383026" y="5769380"/>
                  <a:ext cx="0" cy="331788"/>
                </a:xfrm>
                <a:prstGeom prst="line">
                  <a:avLst/>
                </a:prstGeom>
                <a:noFill/>
                <a:ln w="28575">
                  <a:solidFill>
                    <a:schemeClr val="tx1"/>
                  </a:solidFill>
                  <a:round/>
                  <a:headEnd/>
                  <a:tailEnd type="triangle" w="sm" len="sm"/>
                </a:ln>
                <a:extLst>
                  <a:ext uri="{909E8E84-426E-40DD-AFC4-6F175D3DCCD1}">
                    <a14:hiddenFill xmlns:a14="http://schemas.microsoft.com/office/drawing/2010/main">
                      <a:noFill/>
                    </a14:hiddenFill>
                  </a:ext>
                </a:extLst>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89" name="Group 483"/>
                <p:cNvGrpSpPr>
                  <a:grpSpLocks noChangeAspect="1"/>
                </p:cNvGrpSpPr>
                <p:nvPr/>
              </p:nvGrpSpPr>
              <p:grpSpPr bwMode="auto">
                <a:xfrm>
                  <a:off x="8071649" y="5494743"/>
                  <a:ext cx="139700" cy="139700"/>
                  <a:chOff x="2174" y="1920"/>
                  <a:chExt cx="387" cy="367"/>
                </a:xfrm>
              </p:grpSpPr>
              <p:sp>
                <p:nvSpPr>
                  <p:cNvPr id="790" name="AutoShape 484"/>
                  <p:cNvSpPr>
                    <a:spLocks noChangeAspect="1" noChangeArrowheads="1"/>
                  </p:cNvSpPr>
                  <p:nvPr/>
                </p:nvSpPr>
                <p:spPr bwMode="auto">
                  <a:xfrm rot="-8100000">
                    <a:off x="2377" y="1865"/>
                    <a:ext cx="130" cy="239"/>
                  </a:xfrm>
                  <a:prstGeom prst="roundRect">
                    <a:avLst>
                      <a:gd name="adj" fmla="val 50000"/>
                    </a:avLst>
                  </a:prstGeom>
                  <a:gradFill rotWithShape="0">
                    <a:gsLst>
                      <a:gs pos="0">
                        <a:schemeClr val="bg1"/>
                      </a:gs>
                      <a:gs pos="100000">
                        <a:srgbClr val="FF6600"/>
                      </a:gs>
                    </a:gsLst>
                    <a:path path="shape">
                      <a:fillToRect l="50000" t="50000" r="50000" b="50000"/>
                    </a:path>
                  </a:gradFill>
                  <a:ln w="0">
                    <a:solidFill>
                      <a:schemeClr val="tx1"/>
                    </a:solidFill>
                    <a:round/>
                    <a:headEnd/>
                    <a:tailEnd/>
                  </a:ln>
                </p:spPr>
                <p:txBody>
                  <a:bodyPr vert="eaVert"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91" name="Group 485"/>
                  <p:cNvGrpSpPr>
                    <a:grpSpLocks noChangeAspect="1"/>
                  </p:cNvGrpSpPr>
                  <p:nvPr/>
                </p:nvGrpSpPr>
                <p:grpSpPr bwMode="auto">
                  <a:xfrm rot="-9045694">
                    <a:off x="2174" y="2044"/>
                    <a:ext cx="240" cy="243"/>
                    <a:chOff x="1392" y="2364"/>
                    <a:chExt cx="240" cy="243"/>
                  </a:xfrm>
                </p:grpSpPr>
                <p:sp>
                  <p:nvSpPr>
                    <p:cNvPr id="793" name="Oval 486"/>
                    <p:cNvSpPr>
                      <a:spLocks noChangeAspect="1" noChangeArrowheads="1"/>
                    </p:cNvSpPr>
                    <p:nvPr/>
                  </p:nvSpPr>
                  <p:spPr bwMode="auto">
                    <a:xfrm>
                      <a:off x="1488" y="2415"/>
                      <a:ext cx="144" cy="192"/>
                    </a:xfrm>
                    <a:prstGeom prst="ellipse">
                      <a:avLst/>
                    </a:prstGeom>
                    <a:gradFill rotWithShape="0">
                      <a:gsLst>
                        <a:gs pos="0">
                          <a:srgbClr val="FFFFFF"/>
                        </a:gs>
                        <a:gs pos="100000">
                          <a:srgbClr val="FFCC00"/>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94" name="Oval 487"/>
                    <p:cNvSpPr>
                      <a:spLocks noChangeAspect="1" noChangeArrowheads="1"/>
                    </p:cNvSpPr>
                    <p:nvPr/>
                  </p:nvSpPr>
                  <p:spPr bwMode="auto">
                    <a:xfrm>
                      <a:off x="1392" y="2364"/>
                      <a:ext cx="144" cy="192"/>
                    </a:xfrm>
                    <a:prstGeom prst="ellipse">
                      <a:avLst/>
                    </a:prstGeom>
                    <a:gradFill rotWithShape="0">
                      <a:gsLst>
                        <a:gs pos="0">
                          <a:srgbClr val="FFFFFF"/>
                        </a:gs>
                        <a:gs pos="100000">
                          <a:srgbClr val="9900FF"/>
                        </a:gs>
                      </a:gsLst>
                      <a:path path="shape">
                        <a:fillToRect l="50000" t="50000" r="50000" b="50000"/>
                      </a:path>
                    </a:gradFill>
                    <a:ln w="0">
                      <a:solidFill>
                        <a:schemeClr val="tx1"/>
                      </a:solidFill>
                      <a:round/>
                      <a:headEnd/>
                      <a:tailEnd/>
                    </a:ln>
                  </p:spPr>
                  <p:txBody>
                    <a:bodyPr rot="10800000"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792" name="AutoShape 488"/>
                  <p:cNvSpPr>
                    <a:spLocks noChangeAspect="1" noChangeArrowheads="1"/>
                  </p:cNvSpPr>
                  <p:nvPr/>
                </p:nvSpPr>
                <p:spPr bwMode="auto">
                  <a:xfrm rot="-2700000">
                    <a:off x="2313" y="2070"/>
                    <a:ext cx="131" cy="42"/>
                  </a:xfrm>
                  <a:prstGeom prst="roundRect">
                    <a:avLst>
                      <a:gd name="adj" fmla="val 16667"/>
                    </a:avLst>
                  </a:prstGeom>
                  <a:gradFill rotWithShape="0">
                    <a:gsLst>
                      <a:gs pos="0">
                        <a:schemeClr val="bg1"/>
                      </a:gs>
                      <a:gs pos="100000">
                        <a:srgbClr val="3366FF"/>
                      </a:gs>
                    </a:gsLst>
                    <a:path path="shape">
                      <a:fillToRect l="50000" t="50000" r="50000" b="50000"/>
                    </a:path>
                  </a:gradFill>
                  <a:ln w="0">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795" name="Group 636"/>
                <p:cNvGrpSpPr>
                  <a:grpSpLocks noChangeAspect="1"/>
                </p:cNvGrpSpPr>
                <p:nvPr/>
              </p:nvGrpSpPr>
              <p:grpSpPr bwMode="auto">
                <a:xfrm>
                  <a:off x="6619087" y="4885824"/>
                  <a:ext cx="254000" cy="293688"/>
                  <a:chOff x="2676" y="1668"/>
                  <a:chExt cx="318" cy="368"/>
                </a:xfrm>
              </p:grpSpPr>
              <p:sp>
                <p:nvSpPr>
                  <p:cNvPr id="796" name="Freeform 637"/>
                  <p:cNvSpPr>
                    <a:spLocks noChangeAspect="1"/>
                  </p:cNvSpPr>
                  <p:nvPr/>
                </p:nvSpPr>
                <p:spPr bwMode="auto">
                  <a:xfrm>
                    <a:off x="2680" y="1687"/>
                    <a:ext cx="303" cy="346"/>
                  </a:xfrm>
                  <a:custGeom>
                    <a:avLst/>
                    <a:gdLst>
                      <a:gd name="T0" fmla="*/ 0 w 981"/>
                      <a:gd name="T1" fmla="*/ 0 h 1121"/>
                      <a:gd name="T2" fmla="*/ 0 w 981"/>
                      <a:gd name="T3" fmla="*/ 0 h 1121"/>
                      <a:gd name="T4" fmla="*/ 0 w 981"/>
                      <a:gd name="T5" fmla="*/ 0 h 1121"/>
                      <a:gd name="T6" fmla="*/ 0 w 981"/>
                      <a:gd name="T7" fmla="*/ 0 h 1121"/>
                      <a:gd name="T8" fmla="*/ 0 w 981"/>
                      <a:gd name="T9" fmla="*/ 0 h 1121"/>
                      <a:gd name="T10" fmla="*/ 0 w 981"/>
                      <a:gd name="T11" fmla="*/ 0 h 1121"/>
                      <a:gd name="T12" fmla="*/ 0 w 981"/>
                      <a:gd name="T13" fmla="*/ 0 h 1121"/>
                      <a:gd name="T14" fmla="*/ 0 w 981"/>
                      <a:gd name="T15" fmla="*/ 0 h 1121"/>
                      <a:gd name="T16" fmla="*/ 0 w 981"/>
                      <a:gd name="T17" fmla="*/ 0 h 1121"/>
                      <a:gd name="T18" fmla="*/ 0 w 981"/>
                      <a:gd name="T19" fmla="*/ 0 h 1121"/>
                      <a:gd name="T20" fmla="*/ 0 w 981"/>
                      <a:gd name="T21" fmla="*/ 0 h 1121"/>
                      <a:gd name="T22" fmla="*/ 0 w 981"/>
                      <a:gd name="T23" fmla="*/ 0 h 1121"/>
                      <a:gd name="T24" fmla="*/ 0 w 981"/>
                      <a:gd name="T25" fmla="*/ 0 h 1121"/>
                      <a:gd name="T26" fmla="*/ 0 w 981"/>
                      <a:gd name="T27" fmla="*/ 0 h 1121"/>
                      <a:gd name="T28" fmla="*/ 0 w 981"/>
                      <a:gd name="T29" fmla="*/ 0 h 1121"/>
                      <a:gd name="T30" fmla="*/ 0 w 981"/>
                      <a:gd name="T31" fmla="*/ 0 h 1121"/>
                      <a:gd name="T32" fmla="*/ 0 w 981"/>
                      <a:gd name="T33" fmla="*/ 0 h 1121"/>
                      <a:gd name="T34" fmla="*/ 0 w 981"/>
                      <a:gd name="T35" fmla="*/ 0 h 1121"/>
                      <a:gd name="T36" fmla="*/ 0 w 981"/>
                      <a:gd name="T37" fmla="*/ 0 h 1121"/>
                      <a:gd name="T38" fmla="*/ 0 w 981"/>
                      <a:gd name="T39" fmla="*/ 0 h 1121"/>
                      <a:gd name="T40" fmla="*/ 0 w 981"/>
                      <a:gd name="T41" fmla="*/ 0 h 1121"/>
                      <a:gd name="T42" fmla="*/ 0 w 981"/>
                      <a:gd name="T43" fmla="*/ 0 h 1121"/>
                      <a:gd name="T44" fmla="*/ 0 w 981"/>
                      <a:gd name="T45" fmla="*/ 0 h 1121"/>
                      <a:gd name="T46" fmla="*/ 0 w 981"/>
                      <a:gd name="T47" fmla="*/ 0 h 1121"/>
                      <a:gd name="T48" fmla="*/ 0 w 981"/>
                      <a:gd name="T49" fmla="*/ 0 h 1121"/>
                      <a:gd name="T50" fmla="*/ 0 w 981"/>
                      <a:gd name="T51" fmla="*/ 0 h 1121"/>
                      <a:gd name="T52" fmla="*/ 0 w 981"/>
                      <a:gd name="T53" fmla="*/ 0 h 1121"/>
                      <a:gd name="T54" fmla="*/ 0 w 981"/>
                      <a:gd name="T55" fmla="*/ 0 h 1121"/>
                      <a:gd name="T56" fmla="*/ 0 w 981"/>
                      <a:gd name="T57" fmla="*/ 0 h 1121"/>
                      <a:gd name="T58" fmla="*/ 0 w 981"/>
                      <a:gd name="T59" fmla="*/ 0 h 1121"/>
                      <a:gd name="T60" fmla="*/ 0 w 981"/>
                      <a:gd name="T61" fmla="*/ 0 h 1121"/>
                      <a:gd name="T62" fmla="*/ 0 w 981"/>
                      <a:gd name="T63" fmla="*/ 0 h 1121"/>
                      <a:gd name="T64" fmla="*/ 0 w 981"/>
                      <a:gd name="T65" fmla="*/ 0 h 1121"/>
                      <a:gd name="T66" fmla="*/ 0 w 981"/>
                      <a:gd name="T67" fmla="*/ 0 h 1121"/>
                      <a:gd name="T68" fmla="*/ 0 w 981"/>
                      <a:gd name="T69" fmla="*/ 0 h 1121"/>
                      <a:gd name="T70" fmla="*/ 0 w 981"/>
                      <a:gd name="T71" fmla="*/ 0 h 1121"/>
                      <a:gd name="T72" fmla="*/ 0 w 981"/>
                      <a:gd name="T73" fmla="*/ 0 h 1121"/>
                      <a:gd name="T74" fmla="*/ 0 w 981"/>
                      <a:gd name="T75" fmla="*/ 0 h 1121"/>
                      <a:gd name="T76" fmla="*/ 0 w 981"/>
                      <a:gd name="T77" fmla="*/ 0 h 1121"/>
                      <a:gd name="T78" fmla="*/ 0 w 981"/>
                      <a:gd name="T79" fmla="*/ 0 h 1121"/>
                      <a:gd name="T80" fmla="*/ 0 w 981"/>
                      <a:gd name="T81" fmla="*/ 0 h 1121"/>
                      <a:gd name="T82" fmla="*/ 0 w 981"/>
                      <a:gd name="T83" fmla="*/ 0 h 1121"/>
                      <a:gd name="T84" fmla="*/ 0 w 981"/>
                      <a:gd name="T85" fmla="*/ 0 h 1121"/>
                      <a:gd name="T86" fmla="*/ 0 w 981"/>
                      <a:gd name="T87" fmla="*/ 0 h 1121"/>
                      <a:gd name="T88" fmla="*/ 0 w 981"/>
                      <a:gd name="T89" fmla="*/ 0 h 1121"/>
                      <a:gd name="T90" fmla="*/ 0 w 981"/>
                      <a:gd name="T91" fmla="*/ 0 h 1121"/>
                      <a:gd name="T92" fmla="*/ 0 w 981"/>
                      <a:gd name="T93" fmla="*/ 0 h 1121"/>
                      <a:gd name="T94" fmla="*/ 0 w 981"/>
                      <a:gd name="T95" fmla="*/ 0 h 1121"/>
                      <a:gd name="T96" fmla="*/ 0 w 981"/>
                      <a:gd name="T97" fmla="*/ 0 h 112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81"/>
                      <a:gd name="T148" fmla="*/ 0 h 1121"/>
                      <a:gd name="T149" fmla="*/ 981 w 981"/>
                      <a:gd name="T150" fmla="*/ 1121 h 112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81" h="1121">
                        <a:moveTo>
                          <a:pt x="748" y="243"/>
                        </a:moveTo>
                        <a:cubicBezTo>
                          <a:pt x="738" y="273"/>
                          <a:pt x="710" y="303"/>
                          <a:pt x="679" y="309"/>
                        </a:cubicBezTo>
                        <a:cubicBezTo>
                          <a:pt x="668" y="315"/>
                          <a:pt x="657" y="322"/>
                          <a:pt x="646" y="327"/>
                        </a:cubicBezTo>
                        <a:cubicBezTo>
                          <a:pt x="637" y="331"/>
                          <a:pt x="619" y="336"/>
                          <a:pt x="619" y="336"/>
                        </a:cubicBezTo>
                        <a:cubicBezTo>
                          <a:pt x="594" y="335"/>
                          <a:pt x="569" y="335"/>
                          <a:pt x="544" y="333"/>
                        </a:cubicBezTo>
                        <a:cubicBezTo>
                          <a:pt x="527" y="331"/>
                          <a:pt x="511" y="318"/>
                          <a:pt x="493" y="318"/>
                        </a:cubicBezTo>
                        <a:cubicBezTo>
                          <a:pt x="381" y="316"/>
                          <a:pt x="269" y="316"/>
                          <a:pt x="157" y="315"/>
                        </a:cubicBezTo>
                        <a:cubicBezTo>
                          <a:pt x="154" y="314"/>
                          <a:pt x="151" y="313"/>
                          <a:pt x="148" y="312"/>
                        </a:cubicBezTo>
                        <a:cubicBezTo>
                          <a:pt x="145" y="310"/>
                          <a:pt x="142" y="307"/>
                          <a:pt x="139" y="306"/>
                        </a:cubicBezTo>
                        <a:cubicBezTo>
                          <a:pt x="133" y="303"/>
                          <a:pt x="121" y="300"/>
                          <a:pt x="121" y="300"/>
                        </a:cubicBezTo>
                        <a:cubicBezTo>
                          <a:pt x="104" y="302"/>
                          <a:pt x="92" y="305"/>
                          <a:pt x="76" y="309"/>
                        </a:cubicBezTo>
                        <a:cubicBezTo>
                          <a:pt x="55" y="323"/>
                          <a:pt x="53" y="341"/>
                          <a:pt x="40" y="360"/>
                        </a:cubicBezTo>
                        <a:cubicBezTo>
                          <a:pt x="33" y="393"/>
                          <a:pt x="23" y="450"/>
                          <a:pt x="55" y="471"/>
                        </a:cubicBezTo>
                        <a:cubicBezTo>
                          <a:pt x="65" y="486"/>
                          <a:pt x="82" y="491"/>
                          <a:pt x="97" y="501"/>
                        </a:cubicBezTo>
                        <a:cubicBezTo>
                          <a:pt x="143" y="532"/>
                          <a:pt x="220" y="541"/>
                          <a:pt x="274" y="546"/>
                        </a:cubicBezTo>
                        <a:cubicBezTo>
                          <a:pt x="300" y="555"/>
                          <a:pt x="326" y="546"/>
                          <a:pt x="349" y="561"/>
                        </a:cubicBezTo>
                        <a:cubicBezTo>
                          <a:pt x="355" y="579"/>
                          <a:pt x="367" y="572"/>
                          <a:pt x="385" y="570"/>
                        </a:cubicBezTo>
                        <a:cubicBezTo>
                          <a:pt x="393" y="559"/>
                          <a:pt x="399" y="544"/>
                          <a:pt x="403" y="531"/>
                        </a:cubicBezTo>
                        <a:cubicBezTo>
                          <a:pt x="414" y="408"/>
                          <a:pt x="408" y="330"/>
                          <a:pt x="406" y="180"/>
                        </a:cubicBezTo>
                        <a:cubicBezTo>
                          <a:pt x="408" y="129"/>
                          <a:pt x="400" y="49"/>
                          <a:pt x="451" y="15"/>
                        </a:cubicBezTo>
                        <a:cubicBezTo>
                          <a:pt x="459" y="3"/>
                          <a:pt x="464" y="3"/>
                          <a:pt x="478" y="0"/>
                        </a:cubicBezTo>
                        <a:cubicBezTo>
                          <a:pt x="513" y="2"/>
                          <a:pt x="532" y="4"/>
                          <a:pt x="562" y="12"/>
                        </a:cubicBezTo>
                        <a:cubicBezTo>
                          <a:pt x="572" y="19"/>
                          <a:pt x="582" y="23"/>
                          <a:pt x="592" y="30"/>
                        </a:cubicBezTo>
                        <a:cubicBezTo>
                          <a:pt x="606" y="52"/>
                          <a:pt x="599" y="43"/>
                          <a:pt x="613" y="57"/>
                        </a:cubicBezTo>
                        <a:cubicBezTo>
                          <a:pt x="617" y="70"/>
                          <a:pt x="626" y="81"/>
                          <a:pt x="631" y="93"/>
                        </a:cubicBezTo>
                        <a:cubicBezTo>
                          <a:pt x="634" y="99"/>
                          <a:pt x="635" y="105"/>
                          <a:pt x="637" y="111"/>
                        </a:cubicBezTo>
                        <a:cubicBezTo>
                          <a:pt x="638" y="114"/>
                          <a:pt x="640" y="120"/>
                          <a:pt x="640" y="120"/>
                        </a:cubicBezTo>
                        <a:cubicBezTo>
                          <a:pt x="638" y="182"/>
                          <a:pt x="644" y="206"/>
                          <a:pt x="604" y="246"/>
                        </a:cubicBezTo>
                        <a:cubicBezTo>
                          <a:pt x="598" y="263"/>
                          <a:pt x="588" y="279"/>
                          <a:pt x="571" y="285"/>
                        </a:cubicBezTo>
                        <a:cubicBezTo>
                          <a:pt x="565" y="302"/>
                          <a:pt x="547" y="310"/>
                          <a:pt x="535" y="324"/>
                        </a:cubicBezTo>
                        <a:cubicBezTo>
                          <a:pt x="529" y="332"/>
                          <a:pt x="523" y="351"/>
                          <a:pt x="523" y="351"/>
                        </a:cubicBezTo>
                        <a:cubicBezTo>
                          <a:pt x="524" y="376"/>
                          <a:pt x="517" y="404"/>
                          <a:pt x="529" y="426"/>
                        </a:cubicBezTo>
                        <a:cubicBezTo>
                          <a:pt x="536" y="439"/>
                          <a:pt x="581" y="448"/>
                          <a:pt x="595" y="450"/>
                        </a:cubicBezTo>
                        <a:cubicBezTo>
                          <a:pt x="629" y="449"/>
                          <a:pt x="663" y="451"/>
                          <a:pt x="697" y="447"/>
                        </a:cubicBezTo>
                        <a:cubicBezTo>
                          <a:pt x="701" y="447"/>
                          <a:pt x="700" y="441"/>
                          <a:pt x="703" y="438"/>
                        </a:cubicBezTo>
                        <a:cubicBezTo>
                          <a:pt x="709" y="432"/>
                          <a:pt x="714" y="431"/>
                          <a:pt x="721" y="429"/>
                        </a:cubicBezTo>
                        <a:cubicBezTo>
                          <a:pt x="725" y="416"/>
                          <a:pt x="734" y="417"/>
                          <a:pt x="745" y="408"/>
                        </a:cubicBezTo>
                        <a:cubicBezTo>
                          <a:pt x="757" y="398"/>
                          <a:pt x="764" y="383"/>
                          <a:pt x="775" y="372"/>
                        </a:cubicBezTo>
                        <a:cubicBezTo>
                          <a:pt x="779" y="359"/>
                          <a:pt x="812" y="326"/>
                          <a:pt x="826" y="315"/>
                        </a:cubicBezTo>
                        <a:cubicBezTo>
                          <a:pt x="832" y="311"/>
                          <a:pt x="838" y="307"/>
                          <a:pt x="844" y="303"/>
                        </a:cubicBezTo>
                        <a:cubicBezTo>
                          <a:pt x="847" y="301"/>
                          <a:pt x="853" y="297"/>
                          <a:pt x="853" y="297"/>
                        </a:cubicBezTo>
                        <a:cubicBezTo>
                          <a:pt x="878" y="298"/>
                          <a:pt x="903" y="298"/>
                          <a:pt x="928" y="300"/>
                        </a:cubicBezTo>
                        <a:cubicBezTo>
                          <a:pt x="938" y="301"/>
                          <a:pt x="955" y="315"/>
                          <a:pt x="955" y="315"/>
                        </a:cubicBezTo>
                        <a:cubicBezTo>
                          <a:pt x="957" y="321"/>
                          <a:pt x="959" y="327"/>
                          <a:pt x="961" y="333"/>
                        </a:cubicBezTo>
                        <a:cubicBezTo>
                          <a:pt x="962" y="336"/>
                          <a:pt x="964" y="342"/>
                          <a:pt x="964" y="342"/>
                        </a:cubicBezTo>
                        <a:cubicBezTo>
                          <a:pt x="962" y="416"/>
                          <a:pt x="967" y="433"/>
                          <a:pt x="949" y="486"/>
                        </a:cubicBezTo>
                        <a:cubicBezTo>
                          <a:pt x="943" y="505"/>
                          <a:pt x="925" y="512"/>
                          <a:pt x="910" y="522"/>
                        </a:cubicBezTo>
                        <a:cubicBezTo>
                          <a:pt x="904" y="526"/>
                          <a:pt x="892" y="534"/>
                          <a:pt x="892" y="534"/>
                        </a:cubicBezTo>
                        <a:cubicBezTo>
                          <a:pt x="886" y="543"/>
                          <a:pt x="868" y="555"/>
                          <a:pt x="868" y="555"/>
                        </a:cubicBezTo>
                        <a:cubicBezTo>
                          <a:pt x="863" y="571"/>
                          <a:pt x="867" y="561"/>
                          <a:pt x="853" y="582"/>
                        </a:cubicBezTo>
                        <a:cubicBezTo>
                          <a:pt x="849" y="587"/>
                          <a:pt x="849" y="594"/>
                          <a:pt x="847" y="600"/>
                        </a:cubicBezTo>
                        <a:cubicBezTo>
                          <a:pt x="846" y="603"/>
                          <a:pt x="844" y="609"/>
                          <a:pt x="844" y="609"/>
                        </a:cubicBezTo>
                        <a:cubicBezTo>
                          <a:pt x="844" y="611"/>
                          <a:pt x="841" y="657"/>
                          <a:pt x="853" y="669"/>
                        </a:cubicBezTo>
                        <a:cubicBezTo>
                          <a:pt x="860" y="676"/>
                          <a:pt x="871" y="678"/>
                          <a:pt x="880" y="684"/>
                        </a:cubicBezTo>
                        <a:cubicBezTo>
                          <a:pt x="883" y="686"/>
                          <a:pt x="889" y="690"/>
                          <a:pt x="889" y="690"/>
                        </a:cubicBezTo>
                        <a:cubicBezTo>
                          <a:pt x="898" y="703"/>
                          <a:pt x="910" y="713"/>
                          <a:pt x="925" y="717"/>
                        </a:cubicBezTo>
                        <a:cubicBezTo>
                          <a:pt x="931" y="726"/>
                          <a:pt x="949" y="738"/>
                          <a:pt x="949" y="738"/>
                        </a:cubicBezTo>
                        <a:cubicBezTo>
                          <a:pt x="965" y="787"/>
                          <a:pt x="946" y="726"/>
                          <a:pt x="958" y="774"/>
                        </a:cubicBezTo>
                        <a:cubicBezTo>
                          <a:pt x="960" y="783"/>
                          <a:pt x="967" y="801"/>
                          <a:pt x="967" y="801"/>
                        </a:cubicBezTo>
                        <a:cubicBezTo>
                          <a:pt x="966" y="828"/>
                          <a:pt x="981" y="874"/>
                          <a:pt x="949" y="885"/>
                        </a:cubicBezTo>
                        <a:cubicBezTo>
                          <a:pt x="926" y="908"/>
                          <a:pt x="927" y="900"/>
                          <a:pt x="883" y="897"/>
                        </a:cubicBezTo>
                        <a:cubicBezTo>
                          <a:pt x="877" y="895"/>
                          <a:pt x="871" y="893"/>
                          <a:pt x="865" y="891"/>
                        </a:cubicBezTo>
                        <a:cubicBezTo>
                          <a:pt x="862" y="890"/>
                          <a:pt x="856" y="888"/>
                          <a:pt x="856" y="888"/>
                        </a:cubicBezTo>
                        <a:cubicBezTo>
                          <a:pt x="848" y="880"/>
                          <a:pt x="829" y="867"/>
                          <a:pt x="829" y="867"/>
                        </a:cubicBezTo>
                        <a:cubicBezTo>
                          <a:pt x="819" y="852"/>
                          <a:pt x="798" y="851"/>
                          <a:pt x="781" y="849"/>
                        </a:cubicBezTo>
                        <a:cubicBezTo>
                          <a:pt x="748" y="838"/>
                          <a:pt x="707" y="844"/>
                          <a:pt x="673" y="846"/>
                        </a:cubicBezTo>
                        <a:cubicBezTo>
                          <a:pt x="654" y="852"/>
                          <a:pt x="643" y="861"/>
                          <a:pt x="625" y="870"/>
                        </a:cubicBezTo>
                        <a:cubicBezTo>
                          <a:pt x="623" y="873"/>
                          <a:pt x="622" y="877"/>
                          <a:pt x="619" y="879"/>
                        </a:cubicBezTo>
                        <a:cubicBezTo>
                          <a:pt x="616" y="881"/>
                          <a:pt x="610" y="879"/>
                          <a:pt x="607" y="882"/>
                        </a:cubicBezTo>
                        <a:cubicBezTo>
                          <a:pt x="602" y="887"/>
                          <a:pt x="601" y="896"/>
                          <a:pt x="595" y="900"/>
                        </a:cubicBezTo>
                        <a:cubicBezTo>
                          <a:pt x="592" y="902"/>
                          <a:pt x="589" y="904"/>
                          <a:pt x="586" y="906"/>
                        </a:cubicBezTo>
                        <a:cubicBezTo>
                          <a:pt x="573" y="932"/>
                          <a:pt x="559" y="949"/>
                          <a:pt x="553" y="978"/>
                        </a:cubicBezTo>
                        <a:cubicBezTo>
                          <a:pt x="549" y="1070"/>
                          <a:pt x="562" y="1051"/>
                          <a:pt x="520" y="1098"/>
                        </a:cubicBezTo>
                        <a:cubicBezTo>
                          <a:pt x="500" y="1121"/>
                          <a:pt x="518" y="1113"/>
                          <a:pt x="496" y="1119"/>
                        </a:cubicBezTo>
                        <a:cubicBezTo>
                          <a:pt x="457" y="1115"/>
                          <a:pt x="474" y="1116"/>
                          <a:pt x="451" y="1101"/>
                        </a:cubicBezTo>
                        <a:cubicBezTo>
                          <a:pt x="441" y="1086"/>
                          <a:pt x="430" y="1069"/>
                          <a:pt x="415" y="1059"/>
                        </a:cubicBezTo>
                        <a:cubicBezTo>
                          <a:pt x="397" y="1032"/>
                          <a:pt x="380" y="999"/>
                          <a:pt x="352" y="981"/>
                        </a:cubicBezTo>
                        <a:cubicBezTo>
                          <a:pt x="332" y="951"/>
                          <a:pt x="301" y="954"/>
                          <a:pt x="274" y="936"/>
                        </a:cubicBezTo>
                        <a:cubicBezTo>
                          <a:pt x="219" y="899"/>
                          <a:pt x="143" y="911"/>
                          <a:pt x="82" y="909"/>
                        </a:cubicBezTo>
                        <a:cubicBezTo>
                          <a:pt x="63" y="905"/>
                          <a:pt x="57" y="903"/>
                          <a:pt x="40" y="891"/>
                        </a:cubicBezTo>
                        <a:cubicBezTo>
                          <a:pt x="34" y="887"/>
                          <a:pt x="22" y="879"/>
                          <a:pt x="22" y="879"/>
                        </a:cubicBezTo>
                        <a:cubicBezTo>
                          <a:pt x="14" y="867"/>
                          <a:pt x="9" y="855"/>
                          <a:pt x="1" y="843"/>
                        </a:cubicBezTo>
                        <a:cubicBezTo>
                          <a:pt x="2" y="831"/>
                          <a:pt x="0" y="803"/>
                          <a:pt x="13" y="792"/>
                        </a:cubicBezTo>
                        <a:cubicBezTo>
                          <a:pt x="18" y="787"/>
                          <a:pt x="26" y="785"/>
                          <a:pt x="31" y="780"/>
                        </a:cubicBezTo>
                        <a:cubicBezTo>
                          <a:pt x="38" y="773"/>
                          <a:pt x="41" y="769"/>
                          <a:pt x="49" y="765"/>
                        </a:cubicBezTo>
                        <a:cubicBezTo>
                          <a:pt x="61" y="759"/>
                          <a:pt x="72" y="754"/>
                          <a:pt x="85" y="750"/>
                        </a:cubicBezTo>
                        <a:cubicBezTo>
                          <a:pt x="88" y="749"/>
                          <a:pt x="94" y="747"/>
                          <a:pt x="94" y="747"/>
                        </a:cubicBezTo>
                        <a:cubicBezTo>
                          <a:pt x="171" y="749"/>
                          <a:pt x="237" y="745"/>
                          <a:pt x="307" y="768"/>
                        </a:cubicBezTo>
                        <a:cubicBezTo>
                          <a:pt x="318" y="779"/>
                          <a:pt x="329" y="786"/>
                          <a:pt x="343" y="792"/>
                        </a:cubicBezTo>
                        <a:cubicBezTo>
                          <a:pt x="349" y="795"/>
                          <a:pt x="361" y="798"/>
                          <a:pt x="361" y="798"/>
                        </a:cubicBezTo>
                        <a:cubicBezTo>
                          <a:pt x="404" y="797"/>
                          <a:pt x="447" y="797"/>
                          <a:pt x="490" y="795"/>
                        </a:cubicBezTo>
                        <a:cubicBezTo>
                          <a:pt x="503" y="794"/>
                          <a:pt x="514" y="773"/>
                          <a:pt x="523" y="765"/>
                        </a:cubicBezTo>
                        <a:cubicBezTo>
                          <a:pt x="528" y="760"/>
                          <a:pt x="541" y="753"/>
                          <a:pt x="541" y="753"/>
                        </a:cubicBezTo>
                        <a:cubicBezTo>
                          <a:pt x="545" y="740"/>
                          <a:pt x="552" y="727"/>
                          <a:pt x="562" y="717"/>
                        </a:cubicBezTo>
                        <a:cubicBezTo>
                          <a:pt x="564" y="711"/>
                          <a:pt x="566" y="705"/>
                          <a:pt x="568" y="699"/>
                        </a:cubicBezTo>
                        <a:cubicBezTo>
                          <a:pt x="569" y="696"/>
                          <a:pt x="571" y="690"/>
                          <a:pt x="571" y="690"/>
                        </a:cubicBezTo>
                        <a:cubicBezTo>
                          <a:pt x="569" y="653"/>
                          <a:pt x="575" y="640"/>
                          <a:pt x="547" y="621"/>
                        </a:cubicBezTo>
                        <a:cubicBezTo>
                          <a:pt x="540" y="611"/>
                          <a:pt x="533" y="604"/>
                          <a:pt x="523" y="597"/>
                        </a:cubicBezTo>
                        <a:cubicBezTo>
                          <a:pt x="516" y="586"/>
                          <a:pt x="520" y="590"/>
                          <a:pt x="511" y="585"/>
                        </a:cubicBezTo>
                      </a:path>
                    </a:pathLst>
                  </a:custGeom>
                  <a:noFill/>
                  <a:ln w="41275">
                    <a:solidFill>
                      <a:srgbClr val="4D4D4D"/>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97" name="Oval 638"/>
                  <p:cNvSpPr>
                    <a:spLocks noChangeAspect="1" noChangeArrowheads="1"/>
                  </p:cNvSpPr>
                  <p:nvPr/>
                </p:nvSpPr>
                <p:spPr bwMode="auto">
                  <a:xfrm>
                    <a:off x="2897" y="1721"/>
                    <a:ext cx="44" cy="45"/>
                  </a:xfrm>
                  <a:prstGeom prst="ellipse">
                    <a:avLst/>
                  </a:prstGeom>
                  <a:solidFill>
                    <a:srgbClr val="CCCCFF"/>
                  </a:soli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98" name="Oval 639"/>
                  <p:cNvSpPr>
                    <a:spLocks noChangeAspect="1" noChangeArrowheads="1"/>
                  </p:cNvSpPr>
                  <p:nvPr/>
                </p:nvSpPr>
                <p:spPr bwMode="auto">
                  <a:xfrm>
                    <a:off x="2816" y="1833"/>
                    <a:ext cx="44" cy="44"/>
                  </a:xfrm>
                  <a:prstGeom prst="ellipse">
                    <a:avLst/>
                  </a:prstGeom>
                  <a:solidFill>
                    <a:srgbClr val="CCCCFF"/>
                  </a:soli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99" name="Oval 640"/>
                  <p:cNvSpPr>
                    <a:spLocks noChangeAspect="1" noChangeArrowheads="1"/>
                  </p:cNvSpPr>
                  <p:nvPr/>
                </p:nvSpPr>
                <p:spPr bwMode="auto">
                  <a:xfrm>
                    <a:off x="2836" y="1850"/>
                    <a:ext cx="13" cy="14"/>
                  </a:xfrm>
                  <a:prstGeom prst="ellipse">
                    <a:avLst/>
                  </a:prstGeom>
                  <a:solidFill>
                    <a:srgbClr val="FFFFFF"/>
                  </a:soli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0" name="Oval 641"/>
                  <p:cNvSpPr>
                    <a:spLocks noChangeAspect="1" noChangeArrowheads="1"/>
                  </p:cNvSpPr>
                  <p:nvPr/>
                </p:nvSpPr>
                <p:spPr bwMode="auto">
                  <a:xfrm>
                    <a:off x="2906" y="1750"/>
                    <a:ext cx="13" cy="13"/>
                  </a:xfrm>
                  <a:prstGeom prst="ellipse">
                    <a:avLst/>
                  </a:prstGeom>
                  <a:solidFill>
                    <a:srgbClr val="FFFFFF"/>
                  </a:soli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1" name="Oval 642"/>
                  <p:cNvSpPr>
                    <a:spLocks noChangeAspect="1" noChangeArrowheads="1"/>
                  </p:cNvSpPr>
                  <p:nvPr/>
                </p:nvSpPr>
                <p:spPr bwMode="auto">
                  <a:xfrm>
                    <a:off x="2922" y="1727"/>
                    <a:ext cx="13" cy="14"/>
                  </a:xfrm>
                  <a:prstGeom prst="ellipse">
                    <a:avLst/>
                  </a:prstGeom>
                  <a:solidFill>
                    <a:srgbClr val="FFFFFF"/>
                  </a:soli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2" name="Oval 643"/>
                  <p:cNvSpPr>
                    <a:spLocks noChangeAspect="1" noChangeArrowheads="1"/>
                  </p:cNvSpPr>
                  <p:nvPr/>
                </p:nvSpPr>
                <p:spPr bwMode="auto">
                  <a:xfrm>
                    <a:off x="2924" y="1786"/>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3" name="Oval 644"/>
                  <p:cNvSpPr>
                    <a:spLocks noChangeAspect="1" noChangeArrowheads="1"/>
                  </p:cNvSpPr>
                  <p:nvPr/>
                </p:nvSpPr>
                <p:spPr bwMode="auto">
                  <a:xfrm>
                    <a:off x="2868" y="1811"/>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4" name="Oval 645"/>
                  <p:cNvSpPr>
                    <a:spLocks noChangeAspect="1" noChangeArrowheads="1"/>
                  </p:cNvSpPr>
                  <p:nvPr/>
                </p:nvSpPr>
                <p:spPr bwMode="auto">
                  <a:xfrm>
                    <a:off x="2891" y="1801"/>
                    <a:ext cx="22"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5" name="Oval 646"/>
                  <p:cNvSpPr>
                    <a:spLocks noChangeAspect="1" noChangeArrowheads="1"/>
                  </p:cNvSpPr>
                  <p:nvPr/>
                </p:nvSpPr>
                <p:spPr bwMode="auto">
                  <a:xfrm>
                    <a:off x="2956" y="1779"/>
                    <a:ext cx="22"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6" name="Oval 647"/>
                  <p:cNvSpPr>
                    <a:spLocks noChangeAspect="1" noChangeArrowheads="1"/>
                  </p:cNvSpPr>
                  <p:nvPr/>
                </p:nvSpPr>
                <p:spPr bwMode="auto">
                  <a:xfrm>
                    <a:off x="2962" y="1827"/>
                    <a:ext cx="20" cy="22"/>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7" name="Oval 648"/>
                  <p:cNvSpPr>
                    <a:spLocks noChangeAspect="1" noChangeArrowheads="1"/>
                  </p:cNvSpPr>
                  <p:nvPr/>
                </p:nvSpPr>
                <p:spPr bwMode="auto">
                  <a:xfrm>
                    <a:off x="2940" y="1760"/>
                    <a:ext cx="17"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8" name="Oval 649"/>
                  <p:cNvSpPr>
                    <a:spLocks noChangeAspect="1" noChangeArrowheads="1"/>
                  </p:cNvSpPr>
                  <p:nvPr/>
                </p:nvSpPr>
                <p:spPr bwMode="auto">
                  <a:xfrm>
                    <a:off x="2897" y="1868"/>
                    <a:ext cx="39" cy="28"/>
                  </a:xfrm>
                  <a:prstGeom prst="ellipse">
                    <a:avLst/>
                  </a:prstGeom>
                  <a:gradFill rotWithShape="0">
                    <a:gsLst>
                      <a:gs pos="0">
                        <a:srgbClr val="1C1C1C"/>
                      </a:gs>
                      <a:gs pos="50000">
                        <a:srgbClr val="CCCCFF"/>
                      </a:gs>
                      <a:gs pos="100000">
                        <a:srgbClr val="1C1C1C"/>
                      </a:gs>
                    </a:gsLst>
                    <a:lin ang="27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9" name="Oval 650"/>
                  <p:cNvSpPr>
                    <a:spLocks noChangeAspect="1" noChangeArrowheads="1"/>
                  </p:cNvSpPr>
                  <p:nvPr/>
                </p:nvSpPr>
                <p:spPr bwMode="auto">
                  <a:xfrm>
                    <a:off x="2960" y="1939"/>
                    <a:ext cx="20"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0" name="Oval 651"/>
                  <p:cNvSpPr>
                    <a:spLocks noChangeAspect="1" noChangeArrowheads="1"/>
                  </p:cNvSpPr>
                  <p:nvPr/>
                </p:nvSpPr>
                <p:spPr bwMode="auto">
                  <a:xfrm>
                    <a:off x="2883" y="1929"/>
                    <a:ext cx="20" cy="22"/>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1" name="Oval 652"/>
                  <p:cNvSpPr>
                    <a:spLocks noChangeAspect="1" noChangeArrowheads="1"/>
                  </p:cNvSpPr>
                  <p:nvPr/>
                </p:nvSpPr>
                <p:spPr bwMode="auto">
                  <a:xfrm>
                    <a:off x="2845" y="1950"/>
                    <a:ext cx="22" cy="22"/>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2" name="Oval 653"/>
                  <p:cNvSpPr>
                    <a:spLocks noChangeAspect="1" noChangeArrowheads="1"/>
                  </p:cNvSpPr>
                  <p:nvPr/>
                </p:nvSpPr>
                <p:spPr bwMode="auto">
                  <a:xfrm>
                    <a:off x="2803" y="1996"/>
                    <a:ext cx="20" cy="22"/>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3" name="Oval 654"/>
                  <p:cNvSpPr>
                    <a:spLocks noChangeAspect="1" noChangeArrowheads="1"/>
                  </p:cNvSpPr>
                  <p:nvPr/>
                </p:nvSpPr>
                <p:spPr bwMode="auto">
                  <a:xfrm>
                    <a:off x="2740" y="1952"/>
                    <a:ext cx="22"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4" name="Oval 655"/>
                  <p:cNvSpPr>
                    <a:spLocks noChangeAspect="1" noChangeArrowheads="1"/>
                  </p:cNvSpPr>
                  <p:nvPr/>
                </p:nvSpPr>
                <p:spPr bwMode="auto">
                  <a:xfrm>
                    <a:off x="2748" y="1917"/>
                    <a:ext cx="22"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5" name="Oval 656"/>
                  <p:cNvSpPr>
                    <a:spLocks noChangeAspect="1" noChangeArrowheads="1"/>
                  </p:cNvSpPr>
                  <p:nvPr/>
                </p:nvSpPr>
                <p:spPr bwMode="auto">
                  <a:xfrm>
                    <a:off x="2680" y="1927"/>
                    <a:ext cx="22" cy="22"/>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6" name="Oval 657"/>
                  <p:cNvSpPr>
                    <a:spLocks noChangeAspect="1" noChangeArrowheads="1"/>
                  </p:cNvSpPr>
                  <p:nvPr/>
                </p:nvSpPr>
                <p:spPr bwMode="auto">
                  <a:xfrm>
                    <a:off x="2841" y="1919"/>
                    <a:ext cx="22" cy="22"/>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7" name="Oval 658"/>
                  <p:cNvSpPr>
                    <a:spLocks noChangeAspect="1" noChangeArrowheads="1"/>
                  </p:cNvSpPr>
                  <p:nvPr/>
                </p:nvSpPr>
                <p:spPr bwMode="auto">
                  <a:xfrm>
                    <a:off x="2799" y="1827"/>
                    <a:ext cx="22"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8" name="Oval 659"/>
                  <p:cNvSpPr>
                    <a:spLocks noChangeAspect="1" noChangeArrowheads="1"/>
                  </p:cNvSpPr>
                  <p:nvPr/>
                </p:nvSpPr>
                <p:spPr bwMode="auto">
                  <a:xfrm>
                    <a:off x="2769" y="1855"/>
                    <a:ext cx="22" cy="22"/>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9" name="Oval 660"/>
                  <p:cNvSpPr>
                    <a:spLocks noChangeAspect="1" noChangeArrowheads="1"/>
                  </p:cNvSpPr>
                  <p:nvPr/>
                </p:nvSpPr>
                <p:spPr bwMode="auto">
                  <a:xfrm>
                    <a:off x="2718" y="1829"/>
                    <a:ext cx="22" cy="22"/>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0" name="Oval 661"/>
                  <p:cNvSpPr>
                    <a:spLocks noChangeAspect="1" noChangeArrowheads="1"/>
                  </p:cNvSpPr>
                  <p:nvPr/>
                </p:nvSpPr>
                <p:spPr bwMode="auto">
                  <a:xfrm>
                    <a:off x="2702" y="1785"/>
                    <a:ext cx="20"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1" name="Oval 662"/>
                  <p:cNvSpPr>
                    <a:spLocks noChangeAspect="1" noChangeArrowheads="1"/>
                  </p:cNvSpPr>
                  <p:nvPr/>
                </p:nvSpPr>
                <p:spPr bwMode="auto">
                  <a:xfrm>
                    <a:off x="2761" y="1783"/>
                    <a:ext cx="20"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2" name="Oval 663"/>
                  <p:cNvSpPr>
                    <a:spLocks noChangeAspect="1" noChangeArrowheads="1"/>
                  </p:cNvSpPr>
                  <p:nvPr/>
                </p:nvSpPr>
                <p:spPr bwMode="auto">
                  <a:xfrm>
                    <a:off x="2815" y="1769"/>
                    <a:ext cx="22"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3" name="Oval 664"/>
                  <p:cNvSpPr>
                    <a:spLocks noChangeAspect="1" noChangeArrowheads="1"/>
                  </p:cNvSpPr>
                  <p:nvPr/>
                </p:nvSpPr>
                <p:spPr bwMode="auto">
                  <a:xfrm>
                    <a:off x="2805" y="1712"/>
                    <a:ext cx="22" cy="20"/>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4" name="Oval 665"/>
                  <p:cNvSpPr>
                    <a:spLocks noChangeAspect="1" noChangeArrowheads="1"/>
                  </p:cNvSpPr>
                  <p:nvPr/>
                </p:nvSpPr>
                <p:spPr bwMode="auto">
                  <a:xfrm>
                    <a:off x="2865" y="1688"/>
                    <a:ext cx="20" cy="22"/>
                  </a:xfrm>
                  <a:prstGeom prst="ellipse">
                    <a:avLst/>
                  </a:prstGeom>
                  <a:gradFill rotWithShape="0">
                    <a:gsLst>
                      <a:gs pos="0">
                        <a:schemeClr val="bg2"/>
                      </a:gs>
                      <a:gs pos="50000">
                        <a:schemeClr val="hlink"/>
                      </a:gs>
                      <a:gs pos="100000">
                        <a:schemeClr val="bg2"/>
                      </a:gs>
                    </a:gsLst>
                    <a:lin ang="5400000" scaled="1"/>
                  </a:gradFill>
                  <a:ln w="3175">
                    <a:solidFill>
                      <a:schemeClr val="tx1"/>
                    </a:solidFill>
                    <a:round/>
                    <a:headEnd/>
                    <a:tailEnd/>
                  </a:ln>
                  <a:effectLst/>
                </p:spPr>
                <p:txBody>
                  <a:bodyPr wrap="none" anchor="ctr"/>
                  <a:lstStyle/>
                  <a:p>
                    <a:pPr fontAlgn="auto">
                      <a:spcBef>
                        <a:spcPts val="0"/>
                      </a:spcBef>
                      <a:spcAft>
                        <a:spcPts val="0"/>
                      </a:spcAft>
                      <a:defRPr/>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5" name="Oval 666"/>
                  <p:cNvSpPr>
                    <a:spLocks noChangeAspect="1" noChangeArrowheads="1"/>
                  </p:cNvSpPr>
                  <p:nvPr/>
                </p:nvSpPr>
                <p:spPr bwMode="auto">
                  <a:xfrm>
                    <a:off x="2861" y="1721"/>
                    <a:ext cx="17"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6" name="Oval 667"/>
                  <p:cNvSpPr>
                    <a:spLocks noChangeAspect="1" noChangeArrowheads="1"/>
                  </p:cNvSpPr>
                  <p:nvPr/>
                </p:nvSpPr>
                <p:spPr bwMode="auto">
                  <a:xfrm>
                    <a:off x="2883" y="1780"/>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7" name="Oval 668"/>
                  <p:cNvSpPr>
                    <a:spLocks noChangeAspect="1" noChangeArrowheads="1"/>
                  </p:cNvSpPr>
                  <p:nvPr/>
                </p:nvSpPr>
                <p:spPr bwMode="auto">
                  <a:xfrm>
                    <a:off x="2865" y="1755"/>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8" name="Oval 669"/>
                  <p:cNvSpPr>
                    <a:spLocks noChangeAspect="1" noChangeArrowheads="1"/>
                  </p:cNvSpPr>
                  <p:nvPr/>
                </p:nvSpPr>
                <p:spPr bwMode="auto">
                  <a:xfrm>
                    <a:off x="2939" y="1838"/>
                    <a:ext cx="17"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9" name="Oval 670"/>
                  <p:cNvSpPr>
                    <a:spLocks noChangeAspect="1" noChangeArrowheads="1"/>
                  </p:cNvSpPr>
                  <p:nvPr/>
                </p:nvSpPr>
                <p:spPr bwMode="auto">
                  <a:xfrm>
                    <a:off x="2915" y="1946"/>
                    <a:ext cx="17"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0" name="Oval 671"/>
                  <p:cNvSpPr>
                    <a:spLocks noChangeAspect="1" noChangeArrowheads="1"/>
                  </p:cNvSpPr>
                  <p:nvPr/>
                </p:nvSpPr>
                <p:spPr bwMode="auto">
                  <a:xfrm>
                    <a:off x="2947" y="1872"/>
                    <a:ext cx="17"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1" name="Oval 672"/>
                  <p:cNvSpPr>
                    <a:spLocks noChangeAspect="1" noChangeArrowheads="1"/>
                  </p:cNvSpPr>
                  <p:nvPr/>
                </p:nvSpPr>
                <p:spPr bwMode="auto">
                  <a:xfrm>
                    <a:off x="2939" y="1961"/>
                    <a:ext cx="17"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2" name="Oval 673"/>
                  <p:cNvSpPr>
                    <a:spLocks noChangeAspect="1" noChangeArrowheads="1"/>
                  </p:cNvSpPr>
                  <p:nvPr/>
                </p:nvSpPr>
                <p:spPr bwMode="auto">
                  <a:xfrm>
                    <a:off x="2717" y="1900"/>
                    <a:ext cx="17"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3" name="Oval 674"/>
                  <p:cNvSpPr>
                    <a:spLocks noChangeAspect="1" noChangeArrowheads="1"/>
                  </p:cNvSpPr>
                  <p:nvPr/>
                </p:nvSpPr>
                <p:spPr bwMode="auto">
                  <a:xfrm>
                    <a:off x="2806" y="1928"/>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4" name="Oval 675"/>
                  <p:cNvSpPr>
                    <a:spLocks noChangeAspect="1" noChangeArrowheads="1"/>
                  </p:cNvSpPr>
                  <p:nvPr/>
                </p:nvSpPr>
                <p:spPr bwMode="auto">
                  <a:xfrm>
                    <a:off x="2835" y="1880"/>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5" name="Oval 676"/>
                  <p:cNvSpPr>
                    <a:spLocks noChangeAspect="1" noChangeArrowheads="1"/>
                  </p:cNvSpPr>
                  <p:nvPr/>
                </p:nvSpPr>
                <p:spPr bwMode="auto">
                  <a:xfrm>
                    <a:off x="2855" y="1897"/>
                    <a:ext cx="17"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6" name="Oval 677"/>
                  <p:cNvSpPr>
                    <a:spLocks noChangeAspect="1" noChangeArrowheads="1"/>
                  </p:cNvSpPr>
                  <p:nvPr/>
                </p:nvSpPr>
                <p:spPr bwMode="auto">
                  <a:xfrm>
                    <a:off x="2688" y="1968"/>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7" name="Oval 678"/>
                  <p:cNvSpPr>
                    <a:spLocks noChangeAspect="1" noChangeArrowheads="1"/>
                  </p:cNvSpPr>
                  <p:nvPr/>
                </p:nvSpPr>
                <p:spPr bwMode="auto">
                  <a:xfrm>
                    <a:off x="2750" y="1839"/>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8" name="Oval 679"/>
                  <p:cNvSpPr>
                    <a:spLocks noChangeAspect="1" noChangeArrowheads="1"/>
                  </p:cNvSpPr>
                  <p:nvPr/>
                </p:nvSpPr>
                <p:spPr bwMode="auto">
                  <a:xfrm>
                    <a:off x="2842" y="2018"/>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9" name="Oval 680"/>
                  <p:cNvSpPr>
                    <a:spLocks noChangeAspect="1" noChangeArrowheads="1"/>
                  </p:cNvSpPr>
                  <p:nvPr/>
                </p:nvSpPr>
                <p:spPr bwMode="auto">
                  <a:xfrm>
                    <a:off x="2791" y="1976"/>
                    <a:ext cx="17" cy="17"/>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0" name="Oval 681"/>
                  <p:cNvSpPr>
                    <a:spLocks noChangeAspect="1" noChangeArrowheads="1"/>
                  </p:cNvSpPr>
                  <p:nvPr/>
                </p:nvSpPr>
                <p:spPr bwMode="auto">
                  <a:xfrm>
                    <a:off x="2798" y="1857"/>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1" name="Oval 682"/>
                  <p:cNvSpPr>
                    <a:spLocks noChangeAspect="1" noChangeArrowheads="1"/>
                  </p:cNvSpPr>
                  <p:nvPr/>
                </p:nvSpPr>
                <p:spPr bwMode="auto">
                  <a:xfrm>
                    <a:off x="2791" y="1786"/>
                    <a:ext cx="18" cy="18"/>
                  </a:xfrm>
                  <a:prstGeom prst="ellipse">
                    <a:avLst/>
                  </a:prstGeom>
                  <a:gradFill rotWithShape="0">
                    <a:gsLst>
                      <a:gs pos="0">
                        <a:srgbClr val="969696"/>
                      </a:gs>
                      <a:gs pos="100000">
                        <a:srgbClr val="292929"/>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2" name="Oval 683"/>
                  <p:cNvSpPr>
                    <a:spLocks noChangeAspect="1" noChangeArrowheads="1"/>
                  </p:cNvSpPr>
                  <p:nvPr/>
                </p:nvSpPr>
                <p:spPr bwMode="auto">
                  <a:xfrm>
                    <a:off x="2759" y="1977"/>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3" name="Oval 684"/>
                  <p:cNvSpPr>
                    <a:spLocks noChangeAspect="1" noChangeArrowheads="1"/>
                  </p:cNvSpPr>
                  <p:nvPr/>
                </p:nvSpPr>
                <p:spPr bwMode="auto">
                  <a:xfrm>
                    <a:off x="2676" y="1910"/>
                    <a:ext cx="17"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4" name="Oval 685"/>
                  <p:cNvSpPr>
                    <a:spLocks noChangeAspect="1" noChangeArrowheads="1"/>
                  </p:cNvSpPr>
                  <p:nvPr/>
                </p:nvSpPr>
                <p:spPr bwMode="auto">
                  <a:xfrm>
                    <a:off x="2831" y="1810"/>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5" name="Oval 686"/>
                  <p:cNvSpPr>
                    <a:spLocks noChangeAspect="1" noChangeArrowheads="1"/>
                  </p:cNvSpPr>
                  <p:nvPr/>
                </p:nvSpPr>
                <p:spPr bwMode="auto">
                  <a:xfrm>
                    <a:off x="2840" y="1785"/>
                    <a:ext cx="17" cy="18"/>
                  </a:xfrm>
                  <a:prstGeom prst="ellipse">
                    <a:avLst/>
                  </a:prstGeom>
                  <a:gradFill rotWithShape="0">
                    <a:gsLst>
                      <a:gs pos="0">
                        <a:srgbClr val="969696"/>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6" name="Oval 687"/>
                  <p:cNvSpPr>
                    <a:spLocks noChangeAspect="1" noChangeArrowheads="1"/>
                  </p:cNvSpPr>
                  <p:nvPr/>
                </p:nvSpPr>
                <p:spPr bwMode="auto">
                  <a:xfrm>
                    <a:off x="2691" y="1816"/>
                    <a:ext cx="18" cy="17"/>
                  </a:xfrm>
                  <a:prstGeom prst="ellipse">
                    <a:avLst/>
                  </a:prstGeom>
                  <a:gradFill rotWithShape="0">
                    <a:gsLst>
                      <a:gs pos="0">
                        <a:srgbClr val="969696"/>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7" name="Oval 688"/>
                  <p:cNvSpPr>
                    <a:spLocks noChangeAspect="1" noChangeArrowheads="1"/>
                  </p:cNvSpPr>
                  <p:nvPr/>
                </p:nvSpPr>
                <p:spPr bwMode="auto">
                  <a:xfrm>
                    <a:off x="2717" y="1761"/>
                    <a:ext cx="18" cy="18"/>
                  </a:xfrm>
                  <a:prstGeom prst="ellipse">
                    <a:avLst/>
                  </a:prstGeom>
                  <a:gradFill rotWithShape="0">
                    <a:gsLst>
                      <a:gs pos="0">
                        <a:srgbClr val="969696"/>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8" name="Oval 689"/>
                  <p:cNvSpPr>
                    <a:spLocks noChangeAspect="1" noChangeArrowheads="1"/>
                  </p:cNvSpPr>
                  <p:nvPr/>
                </p:nvSpPr>
                <p:spPr bwMode="auto">
                  <a:xfrm>
                    <a:off x="2784" y="1743"/>
                    <a:ext cx="17" cy="17"/>
                  </a:xfrm>
                  <a:prstGeom prst="ellipse">
                    <a:avLst/>
                  </a:prstGeom>
                  <a:gradFill rotWithShape="0">
                    <a:gsLst>
                      <a:gs pos="0">
                        <a:srgbClr val="969696"/>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9" name="Oval 690"/>
                  <p:cNvSpPr>
                    <a:spLocks noChangeAspect="1" noChangeArrowheads="1"/>
                  </p:cNvSpPr>
                  <p:nvPr/>
                </p:nvSpPr>
                <p:spPr bwMode="auto">
                  <a:xfrm>
                    <a:off x="2806" y="1676"/>
                    <a:ext cx="18" cy="18"/>
                  </a:xfrm>
                  <a:prstGeom prst="ellipse">
                    <a:avLst/>
                  </a:prstGeom>
                  <a:gradFill rotWithShape="0">
                    <a:gsLst>
                      <a:gs pos="0">
                        <a:srgbClr val="969696"/>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0" name="Oval 691"/>
                  <p:cNvSpPr>
                    <a:spLocks noChangeAspect="1" noChangeArrowheads="1"/>
                  </p:cNvSpPr>
                  <p:nvPr/>
                </p:nvSpPr>
                <p:spPr bwMode="auto">
                  <a:xfrm>
                    <a:off x="2832" y="1668"/>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1" name="Oval 692"/>
                  <p:cNvSpPr>
                    <a:spLocks noChangeAspect="1" noChangeArrowheads="1"/>
                  </p:cNvSpPr>
                  <p:nvPr/>
                </p:nvSpPr>
                <p:spPr bwMode="auto">
                  <a:xfrm>
                    <a:off x="2942" y="1903"/>
                    <a:ext cx="18"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2" name="Oval 693"/>
                  <p:cNvSpPr>
                    <a:spLocks noChangeAspect="1" noChangeArrowheads="1"/>
                  </p:cNvSpPr>
                  <p:nvPr/>
                </p:nvSpPr>
                <p:spPr bwMode="auto">
                  <a:xfrm>
                    <a:off x="2680" y="1790"/>
                    <a:ext cx="17"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3" name="Oval 694"/>
                  <p:cNvSpPr>
                    <a:spLocks noChangeAspect="1" noChangeArrowheads="1"/>
                  </p:cNvSpPr>
                  <p:nvPr/>
                </p:nvSpPr>
                <p:spPr bwMode="auto">
                  <a:xfrm>
                    <a:off x="2781" y="1910"/>
                    <a:ext cx="17"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4" name="Oval 695"/>
                  <p:cNvSpPr>
                    <a:spLocks noChangeAspect="1" noChangeArrowheads="1"/>
                  </p:cNvSpPr>
                  <p:nvPr/>
                </p:nvSpPr>
                <p:spPr bwMode="auto">
                  <a:xfrm>
                    <a:off x="2976" y="1918"/>
                    <a:ext cx="18" cy="17"/>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5" name="Oval 696"/>
                  <p:cNvSpPr>
                    <a:spLocks noChangeAspect="1" noChangeArrowheads="1"/>
                  </p:cNvSpPr>
                  <p:nvPr/>
                </p:nvSpPr>
                <p:spPr bwMode="auto">
                  <a:xfrm>
                    <a:off x="2851" y="1976"/>
                    <a:ext cx="40" cy="28"/>
                  </a:xfrm>
                  <a:prstGeom prst="ellipse">
                    <a:avLst/>
                  </a:prstGeom>
                  <a:gradFill rotWithShape="0">
                    <a:gsLst>
                      <a:gs pos="0">
                        <a:srgbClr val="1C1C1C"/>
                      </a:gs>
                      <a:gs pos="50000">
                        <a:srgbClr val="CCCCFF"/>
                      </a:gs>
                      <a:gs pos="100000">
                        <a:srgbClr val="1C1C1C"/>
                      </a:gs>
                    </a:gsLst>
                    <a:lin ang="27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6" name="Oval 697"/>
                  <p:cNvSpPr>
                    <a:spLocks noChangeAspect="1" noChangeArrowheads="1"/>
                  </p:cNvSpPr>
                  <p:nvPr/>
                </p:nvSpPr>
                <p:spPr bwMode="auto">
                  <a:xfrm>
                    <a:off x="2686" y="1843"/>
                    <a:ext cx="40" cy="28"/>
                  </a:xfrm>
                  <a:prstGeom prst="ellipse">
                    <a:avLst/>
                  </a:prstGeom>
                  <a:gradFill rotWithShape="0">
                    <a:gsLst>
                      <a:gs pos="0">
                        <a:srgbClr val="1C1C1C"/>
                      </a:gs>
                      <a:gs pos="50000">
                        <a:srgbClr val="CCCCFF"/>
                      </a:gs>
                      <a:gs pos="100000">
                        <a:srgbClr val="1C1C1C"/>
                      </a:gs>
                    </a:gsLst>
                    <a:lin ang="27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7" name="Oval 698"/>
                  <p:cNvSpPr>
                    <a:spLocks noChangeAspect="1" noChangeArrowheads="1"/>
                  </p:cNvSpPr>
                  <p:nvPr/>
                </p:nvSpPr>
                <p:spPr bwMode="auto">
                  <a:xfrm>
                    <a:off x="2750" y="1766"/>
                    <a:ext cx="18" cy="18"/>
                  </a:xfrm>
                  <a:prstGeom prst="ellipse">
                    <a:avLst/>
                  </a:prstGeom>
                  <a:gradFill rotWithShape="0">
                    <a:gsLst>
                      <a:gs pos="0">
                        <a:schemeClr val="hlink"/>
                      </a:gs>
                      <a:gs pos="100000">
                        <a:srgbClr val="3B3B3B"/>
                      </a:gs>
                    </a:gsLst>
                    <a:lin ang="5400000" scaled="1"/>
                  </a:gradFill>
                  <a:ln w="3175">
                    <a:solidFill>
                      <a:schemeClr val="tx1"/>
                    </a:solidFill>
                    <a:round/>
                    <a:headEnd/>
                    <a:tailEnd/>
                  </a:ln>
                </p:spPr>
                <p:txBody>
                  <a:bodyPr wrap="none" anchor="ctr"/>
                  <a:lstStyle/>
                  <a:p>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859" name="Text Box 914"/>
                <p:cNvSpPr txBox="1">
                  <a:spLocks noChangeArrowheads="1"/>
                </p:cNvSpPr>
                <p:nvPr/>
              </p:nvSpPr>
              <p:spPr bwMode="auto">
                <a:xfrm>
                  <a:off x="5837989" y="4462572"/>
                  <a:ext cx="307167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Nuclear transport process of Ad</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0" name="Text Box 915"/>
                <p:cNvSpPr txBox="1">
                  <a:spLocks noChangeArrowheads="1"/>
                </p:cNvSpPr>
                <p:nvPr/>
              </p:nvSpPr>
              <p:spPr bwMode="auto">
                <a:xfrm>
                  <a:off x="5728584" y="4845484"/>
                  <a:ext cx="83228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Docking</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1" name="Text Box 916"/>
                <p:cNvSpPr txBox="1">
                  <a:spLocks noChangeArrowheads="1"/>
                </p:cNvSpPr>
                <p:nvPr/>
              </p:nvSpPr>
              <p:spPr bwMode="auto">
                <a:xfrm>
                  <a:off x="6988380" y="4735352"/>
                  <a:ext cx="88197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Collapse</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2" name="Text Box 918"/>
                <p:cNvSpPr txBox="1">
                  <a:spLocks noChangeArrowheads="1"/>
                </p:cNvSpPr>
                <p:nvPr/>
              </p:nvSpPr>
              <p:spPr bwMode="auto">
                <a:xfrm>
                  <a:off x="7832702" y="4734757"/>
                  <a:ext cx="123142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Entry of DNA</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3" name="Text Box 924"/>
                <p:cNvSpPr txBox="1">
                  <a:spLocks noChangeArrowheads="1"/>
                </p:cNvSpPr>
                <p:nvPr/>
              </p:nvSpPr>
              <p:spPr bwMode="auto">
                <a:xfrm>
                  <a:off x="6355963" y="6132559"/>
                  <a:ext cx="851515" cy="6309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lnSpc>
                      <a:spcPts val="1400"/>
                    </a:lnSpc>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Nuclear</a:t>
                  </a:r>
                </a:p>
                <a:p>
                  <a:pPr algn="ctr">
                    <a:lnSpc>
                      <a:spcPts val="1400"/>
                    </a:lnSpc>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Pore </a:t>
                  </a:r>
                </a:p>
                <a:p>
                  <a:pPr algn="ctr">
                    <a:lnSpc>
                      <a:spcPts val="1400"/>
                    </a:lnSpc>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complex</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4" name="Text Box 925"/>
                <p:cNvSpPr txBox="1">
                  <a:spLocks noChangeArrowheads="1"/>
                </p:cNvSpPr>
                <p:nvPr/>
              </p:nvSpPr>
              <p:spPr bwMode="auto">
                <a:xfrm>
                  <a:off x="5761525" y="5429085"/>
                  <a:ext cx="78258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Cytosol</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5" name="Text Box 926"/>
                <p:cNvSpPr txBox="1">
                  <a:spLocks noChangeArrowheads="1"/>
                </p:cNvSpPr>
                <p:nvPr/>
              </p:nvSpPr>
              <p:spPr bwMode="auto">
                <a:xfrm>
                  <a:off x="5760796" y="5891276"/>
                  <a:ext cx="83227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Nucleus</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968" name="正方形/長方形 967"/>
            <p:cNvSpPr/>
            <p:nvPr/>
          </p:nvSpPr>
          <p:spPr>
            <a:xfrm>
              <a:off x="5952880" y="5080724"/>
              <a:ext cx="3319504" cy="276999"/>
            </a:xfrm>
            <a:prstGeom prst="rect">
              <a:avLst/>
            </a:prstGeom>
          </p:spPr>
          <p:txBody>
            <a:bodyPr wrap="square">
              <a:spAutoFit/>
            </a:bodyPr>
            <a:lstStyle/>
            <a:p>
              <a:r>
                <a:rPr lang="en-US" altLang="ja-JP" sz="1200" dirty="0" err="1">
                  <a:latin typeface="Arial Unicode MS" panose="020B0604020202020204" pitchFamily="50" charset="-128"/>
                  <a:ea typeface="Arial Unicode MS" panose="020B0604020202020204" pitchFamily="50" charset="-128"/>
                  <a:cs typeface="Arial Unicode MS" panose="020B0604020202020204" pitchFamily="50" charset="-128"/>
                </a:rPr>
                <a:t>Trotman</a:t>
              </a:r>
              <a:r>
                <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LC </a:t>
              </a:r>
              <a:r>
                <a:rPr lang="en-US" altLang="ja-JP" sz="1200" i="1" dirty="0" smtClean="0">
                  <a:latin typeface="Arial Unicode MS" panose="020B0604020202020204" pitchFamily="50" charset="-128"/>
                  <a:ea typeface="Arial Unicode MS" panose="020B0604020202020204" pitchFamily="50" charset="-128"/>
                  <a:cs typeface="Arial Unicode MS" panose="020B0604020202020204" pitchFamily="50" charset="-128"/>
                </a:rPr>
                <a:t>et al</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  Nat </a:t>
              </a:r>
              <a:r>
                <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rPr>
                <a:t>Cell </a:t>
              </a:r>
              <a:r>
                <a:rPr lang="en-US" altLang="ja-JP" sz="1200" dirty="0" err="1" smtClean="0">
                  <a:latin typeface="Arial Unicode MS" panose="020B0604020202020204" pitchFamily="50" charset="-128"/>
                  <a:ea typeface="Arial Unicode MS" panose="020B0604020202020204" pitchFamily="50" charset="-128"/>
                  <a:cs typeface="Arial Unicode MS" panose="020B0604020202020204" pitchFamily="50" charset="-128"/>
                </a:rPr>
                <a:t>Biol</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  (2001)</a:t>
              </a:r>
              <a:endPar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70" name="グループ化 969"/>
          <p:cNvGrpSpPr/>
          <p:nvPr/>
        </p:nvGrpSpPr>
        <p:grpSpPr>
          <a:xfrm>
            <a:off x="1409208" y="524586"/>
            <a:ext cx="5274536" cy="1847073"/>
            <a:chOff x="1409208" y="447395"/>
            <a:chExt cx="5274536" cy="1847073"/>
          </a:xfrm>
        </p:grpSpPr>
        <p:grpSp>
          <p:nvGrpSpPr>
            <p:cNvPr id="914" name="グループ化 913"/>
            <p:cNvGrpSpPr/>
            <p:nvPr/>
          </p:nvGrpSpPr>
          <p:grpSpPr>
            <a:xfrm>
              <a:off x="1409208" y="1565138"/>
              <a:ext cx="2348314" cy="729330"/>
              <a:chOff x="3377170" y="2072801"/>
              <a:chExt cx="2348314" cy="884043"/>
            </a:xfrm>
          </p:grpSpPr>
          <p:sp>
            <p:nvSpPr>
              <p:cNvPr id="915" name="爆発 2 914"/>
              <p:cNvSpPr/>
              <p:nvPr/>
            </p:nvSpPr>
            <p:spPr>
              <a:xfrm rot="183390">
                <a:off x="3377170" y="2072801"/>
                <a:ext cx="2348314" cy="884043"/>
              </a:xfrm>
              <a:prstGeom prst="irregularSeal2">
                <a:avLst/>
              </a:prstGeom>
              <a:solidFill>
                <a:srgbClr val="FFFF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16" name="テキスト ボックス 915"/>
              <p:cNvSpPr txBox="1"/>
              <p:nvPr/>
            </p:nvSpPr>
            <p:spPr>
              <a:xfrm>
                <a:off x="3693021" y="2254564"/>
                <a:ext cx="1771639" cy="596905"/>
              </a:xfrm>
              <a:prstGeom prst="rect">
                <a:avLst/>
              </a:prstGeom>
              <a:noFill/>
            </p:spPr>
            <p:txBody>
              <a:bodyPr wrap="none" rtlCol="0">
                <a:spAutoFit/>
              </a:bodyPr>
              <a:lstStyle/>
              <a:p>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Signal transduction</a:t>
                </a:r>
                <a:endParaRPr kumimoji="1"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a:p>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PKA, p38/MAPK etc…</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69" name="正方形/長方形 968"/>
            <p:cNvSpPr/>
            <p:nvPr/>
          </p:nvSpPr>
          <p:spPr>
            <a:xfrm>
              <a:off x="3364240" y="447395"/>
              <a:ext cx="3319504" cy="461665"/>
            </a:xfrm>
            <a:prstGeom prst="rect">
              <a:avLst/>
            </a:prstGeom>
          </p:spPr>
          <p:txBody>
            <a:bodyPr wrap="square">
              <a:spAutoFit/>
            </a:bodyPr>
            <a:lstStyle/>
            <a:p>
              <a:r>
                <a:rPr lang="en-US" altLang="ja-JP" sz="1200" dirty="0" err="1" smtClean="0">
                  <a:latin typeface="Arial Unicode MS" panose="020B0604020202020204" pitchFamily="50" charset="-128"/>
                  <a:ea typeface="Arial Unicode MS" panose="020B0604020202020204" pitchFamily="50" charset="-128"/>
                  <a:cs typeface="Arial Unicode MS" panose="020B0604020202020204" pitchFamily="50" charset="-128"/>
                </a:rPr>
                <a:t>Suomalainen</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 M </a:t>
              </a:r>
              <a:r>
                <a:rPr lang="en-US" altLang="ja-JP" sz="1200" i="1" dirty="0" smtClean="0">
                  <a:latin typeface="Arial Unicode MS" panose="020B0604020202020204" pitchFamily="50" charset="-128"/>
                  <a:ea typeface="Arial Unicode MS" panose="020B0604020202020204" pitchFamily="50" charset="-128"/>
                  <a:cs typeface="Arial Unicode MS" panose="020B0604020202020204" pitchFamily="50" charset="-128"/>
                </a:rPr>
                <a:t>et al. </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EMBO J</a:t>
              </a:r>
              <a:r>
                <a:rPr lang="en-US" altLang="ja-JP" sz="1200" i="1"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 (2001)</a:t>
              </a:r>
              <a:r>
                <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rPr>
                <a:t> </a:t>
              </a:r>
            </a:p>
            <a:p>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Meier O </a:t>
              </a:r>
              <a:r>
                <a:rPr lang="en-US" altLang="ja-JP" sz="1200" i="1" dirty="0" smtClean="0">
                  <a:latin typeface="Arial Unicode MS" panose="020B0604020202020204" pitchFamily="50" charset="-128"/>
                  <a:ea typeface="Arial Unicode MS" panose="020B0604020202020204" pitchFamily="50" charset="-128"/>
                  <a:cs typeface="Arial Unicode MS" panose="020B0604020202020204" pitchFamily="50" charset="-128"/>
                </a:rPr>
                <a:t>et </a:t>
              </a:r>
              <a:r>
                <a:rPr lang="en-US" altLang="ja-JP" sz="1200" i="1" dirty="0">
                  <a:latin typeface="Arial Unicode MS" panose="020B0604020202020204" pitchFamily="50" charset="-128"/>
                  <a:ea typeface="Arial Unicode MS" panose="020B0604020202020204" pitchFamily="50" charset="-128"/>
                  <a:cs typeface="Arial Unicode MS" panose="020B0604020202020204" pitchFamily="50" charset="-128"/>
                </a:rPr>
                <a:t>al. </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J Cell </a:t>
              </a:r>
              <a:r>
                <a:rPr lang="en-US" altLang="ja-JP" sz="1200" dirty="0" err="1" smtClean="0">
                  <a:latin typeface="Arial Unicode MS" panose="020B0604020202020204" pitchFamily="50" charset="-128"/>
                  <a:ea typeface="Arial Unicode MS" panose="020B0604020202020204" pitchFamily="50" charset="-128"/>
                  <a:cs typeface="Arial Unicode MS" panose="020B0604020202020204" pitchFamily="50" charset="-128"/>
                </a:rPr>
                <a:t>Biol</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2002)</a:t>
              </a:r>
              <a:endParaRPr lang="en-US" altLang="ja-JP"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73" name="グループ化 972"/>
          <p:cNvGrpSpPr/>
          <p:nvPr/>
        </p:nvGrpSpPr>
        <p:grpSpPr>
          <a:xfrm>
            <a:off x="453999" y="810362"/>
            <a:ext cx="1526586" cy="951669"/>
            <a:chOff x="453999" y="733171"/>
            <a:chExt cx="1526586" cy="951669"/>
          </a:xfrm>
        </p:grpSpPr>
        <p:grpSp>
          <p:nvGrpSpPr>
            <p:cNvPr id="927" name="グループ化 926"/>
            <p:cNvGrpSpPr/>
            <p:nvPr/>
          </p:nvGrpSpPr>
          <p:grpSpPr>
            <a:xfrm>
              <a:off x="453999" y="733171"/>
              <a:ext cx="1526586" cy="951669"/>
              <a:chOff x="445101" y="998488"/>
              <a:chExt cx="1526586" cy="951669"/>
            </a:xfrm>
          </p:grpSpPr>
          <p:grpSp>
            <p:nvGrpSpPr>
              <p:cNvPr id="925" name="グループ化 924"/>
              <p:cNvGrpSpPr/>
              <p:nvPr/>
            </p:nvGrpSpPr>
            <p:grpSpPr>
              <a:xfrm>
                <a:off x="1561858" y="1196752"/>
                <a:ext cx="409829" cy="753405"/>
                <a:chOff x="1561858" y="1196752"/>
                <a:chExt cx="409829" cy="753405"/>
              </a:xfrm>
            </p:grpSpPr>
            <p:grpSp>
              <p:nvGrpSpPr>
                <p:cNvPr id="875" name="グループ化 874"/>
                <p:cNvGrpSpPr/>
                <p:nvPr/>
              </p:nvGrpSpPr>
              <p:grpSpPr>
                <a:xfrm>
                  <a:off x="1600540" y="1515891"/>
                  <a:ext cx="313902" cy="434266"/>
                  <a:chOff x="1599356" y="2894232"/>
                  <a:chExt cx="313902" cy="434266"/>
                </a:xfrm>
              </p:grpSpPr>
              <p:sp>
                <p:nvSpPr>
                  <p:cNvPr id="873" name="アーチ 872"/>
                  <p:cNvSpPr/>
                  <p:nvPr/>
                </p:nvSpPr>
                <p:spPr>
                  <a:xfrm rot="9656758">
                    <a:off x="1599356" y="2894232"/>
                    <a:ext cx="306833" cy="269113"/>
                  </a:xfrm>
                  <a:prstGeom prst="blockArc">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74" name="減算記号 873"/>
                  <p:cNvSpPr/>
                  <p:nvPr/>
                </p:nvSpPr>
                <p:spPr>
                  <a:xfrm rot="4523451">
                    <a:off x="1719470" y="3134711"/>
                    <a:ext cx="198695" cy="188880"/>
                  </a:xfrm>
                  <a:prstGeom prst="mathMinus">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77" name="Group 90"/>
                <p:cNvGrpSpPr>
                  <a:grpSpLocks/>
                </p:cNvGrpSpPr>
                <p:nvPr/>
              </p:nvGrpSpPr>
              <p:grpSpPr bwMode="auto">
                <a:xfrm>
                  <a:off x="1561858" y="1196752"/>
                  <a:ext cx="409829" cy="446548"/>
                  <a:chOff x="482" y="2118"/>
                  <a:chExt cx="645" cy="642"/>
                </a:xfrm>
              </p:grpSpPr>
              <p:grpSp>
                <p:nvGrpSpPr>
                  <p:cNvPr id="879" name="Group 91"/>
                  <p:cNvGrpSpPr>
                    <a:grpSpLocks/>
                  </p:cNvGrpSpPr>
                  <p:nvPr/>
                </p:nvGrpSpPr>
                <p:grpSpPr bwMode="auto">
                  <a:xfrm flipV="1">
                    <a:off x="776" y="2650"/>
                    <a:ext cx="48" cy="110"/>
                    <a:chOff x="772" y="2086"/>
                    <a:chExt cx="48" cy="110"/>
                  </a:xfrm>
                </p:grpSpPr>
                <p:sp>
                  <p:nvSpPr>
                    <p:cNvPr id="912" name="Line 92"/>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13" name="Oval 93"/>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80" name="Group 94"/>
                  <p:cNvGrpSpPr>
                    <a:grpSpLocks/>
                  </p:cNvGrpSpPr>
                  <p:nvPr/>
                </p:nvGrpSpPr>
                <p:grpSpPr bwMode="auto">
                  <a:xfrm rot="-4155900">
                    <a:off x="513" y="2255"/>
                    <a:ext cx="48" cy="110"/>
                    <a:chOff x="772" y="2086"/>
                    <a:chExt cx="48" cy="110"/>
                  </a:xfrm>
                </p:grpSpPr>
                <p:sp>
                  <p:nvSpPr>
                    <p:cNvPr id="910" name="Line 95"/>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11" name="Oval 96"/>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881" name="AutoShape 97"/>
                  <p:cNvSpPr>
                    <a:spLocks noChangeArrowheads="1"/>
                  </p:cNvSpPr>
                  <p:nvPr/>
                </p:nvSpPr>
                <p:spPr bwMode="auto">
                  <a:xfrm rot="5324918">
                    <a:off x="563" y="2208"/>
                    <a:ext cx="474" cy="461"/>
                  </a:xfrm>
                  <a:prstGeom prst="hexagon">
                    <a:avLst>
                      <a:gd name="adj" fmla="val 25705"/>
                      <a:gd name="vf" fmla="val 115470"/>
                    </a:avLst>
                  </a:prstGeom>
                  <a:gradFill rotWithShape="0">
                    <a:gsLst>
                      <a:gs pos="0">
                        <a:srgbClr val="C10202"/>
                      </a:gs>
                      <a:gs pos="100000">
                        <a:srgbClr val="FFCCFF"/>
                      </a:gs>
                    </a:gsLst>
                    <a:lin ang="2700000" scaled="1"/>
                  </a:gradFill>
                  <a:ln w="9525">
                    <a:solidFill>
                      <a:schemeClr val="tx1"/>
                    </a:solidFill>
                    <a:miter lim="800000"/>
                    <a:headEnd/>
                    <a:tailEnd/>
                  </a:ln>
                </p:spPr>
                <p:txBody>
                  <a:bodyPr wrap="none" anchor="ctr"/>
                  <a:lstStyle/>
                  <a:p>
                    <a:pPr algn="ctr"/>
                    <a:endParaRPr lang="ja-JP" altLang="ja-JP" b="1">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82" name="AutoShape 98"/>
                  <p:cNvSpPr>
                    <a:spLocks noChangeArrowheads="1"/>
                  </p:cNvSpPr>
                  <p:nvPr/>
                </p:nvSpPr>
                <p:spPr bwMode="auto">
                  <a:xfrm>
                    <a:off x="669" y="2303"/>
                    <a:ext cx="246" cy="209"/>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83" name="AutoShape 99"/>
                  <p:cNvSpPr>
                    <a:spLocks noChangeArrowheads="1"/>
                  </p:cNvSpPr>
                  <p:nvPr/>
                </p:nvSpPr>
                <p:spPr bwMode="auto">
                  <a:xfrm flipV="1">
                    <a:off x="669" y="2512"/>
                    <a:ext cx="257" cy="168"/>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84" name="AutoShape 100"/>
                  <p:cNvSpPr>
                    <a:spLocks noChangeArrowheads="1"/>
                  </p:cNvSpPr>
                  <p:nvPr/>
                </p:nvSpPr>
                <p:spPr bwMode="auto">
                  <a:xfrm rot="3679690">
                    <a:off x="820" y="2273"/>
                    <a:ext cx="242" cy="187"/>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85" name="AutoShape 101"/>
                  <p:cNvSpPr>
                    <a:spLocks noChangeArrowheads="1"/>
                  </p:cNvSpPr>
                  <p:nvPr/>
                </p:nvSpPr>
                <p:spPr bwMode="auto">
                  <a:xfrm rot="-3580365">
                    <a:off x="529" y="2273"/>
                    <a:ext cx="242" cy="187"/>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86" name="Line 102"/>
                  <p:cNvSpPr>
                    <a:spLocks noChangeShapeType="1"/>
                  </p:cNvSpPr>
                  <p:nvPr/>
                </p:nvSpPr>
                <p:spPr bwMode="auto">
                  <a:xfrm flipV="1">
                    <a:off x="794" y="2200"/>
                    <a:ext cx="0" cy="10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87" name="Line 103"/>
                  <p:cNvSpPr>
                    <a:spLocks noChangeShapeType="1"/>
                  </p:cNvSpPr>
                  <p:nvPr/>
                </p:nvSpPr>
                <p:spPr bwMode="auto">
                  <a:xfrm flipV="1">
                    <a:off x="570" y="2517"/>
                    <a:ext cx="95" cy="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88" name="Line 104"/>
                  <p:cNvSpPr>
                    <a:spLocks noChangeShapeType="1"/>
                  </p:cNvSpPr>
                  <p:nvPr/>
                </p:nvSpPr>
                <p:spPr bwMode="auto">
                  <a:xfrm>
                    <a:off x="923" y="2514"/>
                    <a:ext cx="108" cy="3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889" name="Group 105"/>
                  <p:cNvGrpSpPr>
                    <a:grpSpLocks/>
                  </p:cNvGrpSpPr>
                  <p:nvPr/>
                </p:nvGrpSpPr>
                <p:grpSpPr bwMode="auto">
                  <a:xfrm>
                    <a:off x="772" y="2118"/>
                    <a:ext cx="48" cy="110"/>
                    <a:chOff x="772" y="2086"/>
                    <a:chExt cx="48" cy="110"/>
                  </a:xfrm>
                </p:grpSpPr>
                <p:sp>
                  <p:nvSpPr>
                    <p:cNvPr id="908" name="Line 106"/>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9" name="Oval 107"/>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90" name="Group 108"/>
                  <p:cNvGrpSpPr>
                    <a:grpSpLocks/>
                  </p:cNvGrpSpPr>
                  <p:nvPr/>
                </p:nvGrpSpPr>
                <p:grpSpPr bwMode="auto">
                  <a:xfrm rot="3694878">
                    <a:off x="1048" y="2244"/>
                    <a:ext cx="48" cy="110"/>
                    <a:chOff x="772" y="2086"/>
                    <a:chExt cx="48" cy="110"/>
                  </a:xfrm>
                </p:grpSpPr>
                <p:sp>
                  <p:nvSpPr>
                    <p:cNvPr id="906" name="Line 109"/>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7" name="Oval 110"/>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91" name="Group 111"/>
                  <p:cNvGrpSpPr>
                    <a:grpSpLocks/>
                  </p:cNvGrpSpPr>
                  <p:nvPr/>
                </p:nvGrpSpPr>
                <p:grpSpPr bwMode="auto">
                  <a:xfrm rot="6644100">
                    <a:off x="1042" y="2508"/>
                    <a:ext cx="48" cy="110"/>
                    <a:chOff x="772" y="2086"/>
                    <a:chExt cx="48" cy="110"/>
                  </a:xfrm>
                </p:grpSpPr>
                <p:sp>
                  <p:nvSpPr>
                    <p:cNvPr id="904" name="Line 112"/>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5" name="Oval 113"/>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92" name="Group 114"/>
                  <p:cNvGrpSpPr>
                    <a:grpSpLocks/>
                  </p:cNvGrpSpPr>
                  <p:nvPr/>
                </p:nvGrpSpPr>
                <p:grpSpPr bwMode="auto">
                  <a:xfrm rot="4155900" flipV="1">
                    <a:off x="533" y="2513"/>
                    <a:ext cx="48" cy="110"/>
                    <a:chOff x="772" y="2086"/>
                    <a:chExt cx="48" cy="110"/>
                  </a:xfrm>
                </p:grpSpPr>
                <p:sp>
                  <p:nvSpPr>
                    <p:cNvPr id="902" name="Line 115"/>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3" name="Oval 116"/>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93" name="Group 117"/>
                  <p:cNvGrpSpPr>
                    <a:grpSpLocks/>
                  </p:cNvGrpSpPr>
                  <p:nvPr/>
                </p:nvGrpSpPr>
                <p:grpSpPr bwMode="auto">
                  <a:xfrm rot="8300935">
                    <a:off x="922" y="2492"/>
                    <a:ext cx="48" cy="110"/>
                    <a:chOff x="772" y="2086"/>
                    <a:chExt cx="48" cy="110"/>
                  </a:xfrm>
                </p:grpSpPr>
                <p:sp>
                  <p:nvSpPr>
                    <p:cNvPr id="900" name="Line 118"/>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1" name="Oval 119"/>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rot="10800000"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94" name="Group 120"/>
                  <p:cNvGrpSpPr>
                    <a:grpSpLocks/>
                  </p:cNvGrpSpPr>
                  <p:nvPr/>
                </p:nvGrpSpPr>
                <p:grpSpPr bwMode="auto">
                  <a:xfrm rot="889733">
                    <a:off x="786" y="2216"/>
                    <a:ext cx="48" cy="110"/>
                    <a:chOff x="772" y="2086"/>
                    <a:chExt cx="48" cy="110"/>
                  </a:xfrm>
                </p:grpSpPr>
                <p:sp>
                  <p:nvSpPr>
                    <p:cNvPr id="898" name="Line 121"/>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9" name="Oval 122"/>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95" name="Group 123"/>
                  <p:cNvGrpSpPr>
                    <a:grpSpLocks/>
                  </p:cNvGrpSpPr>
                  <p:nvPr/>
                </p:nvGrpSpPr>
                <p:grpSpPr bwMode="auto">
                  <a:xfrm rot="-7907525">
                    <a:off x="614" y="2488"/>
                    <a:ext cx="48" cy="110"/>
                    <a:chOff x="772" y="2086"/>
                    <a:chExt cx="48" cy="110"/>
                  </a:xfrm>
                </p:grpSpPr>
                <p:sp>
                  <p:nvSpPr>
                    <p:cNvPr id="896" name="Line 124"/>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7" name="Oval 125"/>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vert="eaVert" wrap="none" anchor="ctr"/>
                    <a:lstStyle/>
                    <a:p>
                      <a:endParaRPr lang="ja-JP" altLang="ja-JP">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sp>
            <p:nvSpPr>
              <p:cNvPr id="926" name="下カーブ矢印 925"/>
              <p:cNvSpPr/>
              <p:nvPr/>
            </p:nvSpPr>
            <p:spPr>
              <a:xfrm rot="19856846">
                <a:off x="445101" y="998488"/>
                <a:ext cx="1162080" cy="506367"/>
              </a:xfrm>
              <a:prstGeom prst="curvedDownArrow">
                <a:avLst>
                  <a:gd name="adj1" fmla="val 15986"/>
                  <a:gd name="adj2" fmla="val 83595"/>
                  <a:gd name="adj3" fmla="val 5217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72" name="Text Box 169"/>
            <p:cNvSpPr txBox="1">
              <a:spLocks noChangeArrowheads="1"/>
            </p:cNvSpPr>
            <p:nvPr/>
          </p:nvSpPr>
          <p:spPr bwMode="auto">
            <a:xfrm>
              <a:off x="737943" y="1323888"/>
              <a:ext cx="9108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charset="0"/>
                  <a:ea typeface="ＭＳ Ｐゴシック" charset="-128"/>
                </a:defRPr>
              </a:lvl1pPr>
              <a:lvl2pPr marL="742950" indent="-285750" eaLnBrk="0" hangingPunct="0">
                <a:defRPr kumimoji="1" sz="2400">
                  <a:solidFill>
                    <a:schemeClr val="tx1"/>
                  </a:solidFill>
                  <a:latin typeface="Arial" charset="0"/>
                  <a:ea typeface="ＭＳ Ｐゴシック" charset="-128"/>
                </a:defRPr>
              </a:lvl2pPr>
              <a:lvl3pPr marL="1143000" indent="-228600" eaLnBrk="0" hangingPunct="0">
                <a:defRPr kumimoji="1" sz="2400">
                  <a:solidFill>
                    <a:schemeClr val="tx1"/>
                  </a:solidFill>
                  <a:latin typeface="Arial" charset="0"/>
                  <a:ea typeface="ＭＳ Ｐゴシック" charset="-128"/>
                </a:defRPr>
              </a:lvl3pPr>
              <a:lvl4pPr marL="1600200" indent="-228600" eaLnBrk="0" hangingPunct="0">
                <a:defRPr kumimoji="1" sz="2400">
                  <a:solidFill>
                    <a:schemeClr val="tx1"/>
                  </a:solidFill>
                  <a:latin typeface="Arial" charset="0"/>
                  <a:ea typeface="ＭＳ Ｐゴシック" charset="-128"/>
                </a:defRPr>
              </a:lvl4pPr>
              <a:lvl5pPr marL="2057400" indent="-228600" eaLnBrk="0" hangingPunct="0">
                <a:defRPr kumimoji="1" sz="2400">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sz="2400">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sz="2400">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sz="2400">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sz="2400">
                  <a:solidFill>
                    <a:schemeClr val="tx1"/>
                  </a:solidFill>
                  <a:latin typeface="Arial" charset="0"/>
                  <a:ea typeface="ＭＳ Ｐゴシック" charset="-128"/>
                </a:defRPr>
              </a:lvl9pPr>
            </a:lstStyle>
            <a:p>
              <a:pPr eaLnBrk="1" hangingPunct="1"/>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Receptor</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0" name="グループ化 39"/>
          <p:cNvGrpSpPr/>
          <p:nvPr/>
        </p:nvGrpSpPr>
        <p:grpSpPr>
          <a:xfrm>
            <a:off x="6467869" y="784050"/>
            <a:ext cx="2834796" cy="1999797"/>
            <a:chOff x="6467869" y="784050"/>
            <a:chExt cx="2834796" cy="1999797"/>
          </a:xfrm>
        </p:grpSpPr>
        <p:sp>
          <p:nvSpPr>
            <p:cNvPr id="108" name="Freeform 154"/>
            <p:cNvSpPr>
              <a:spLocks/>
            </p:cNvSpPr>
            <p:nvPr/>
          </p:nvSpPr>
          <p:spPr bwMode="auto">
            <a:xfrm>
              <a:off x="7101366" y="1988096"/>
              <a:ext cx="887201" cy="795751"/>
            </a:xfrm>
            <a:custGeom>
              <a:avLst/>
              <a:gdLst>
                <a:gd name="T0" fmla="*/ 0 w 434"/>
                <a:gd name="T1" fmla="*/ 0 h 513"/>
                <a:gd name="T2" fmla="*/ 1 w 434"/>
                <a:gd name="T3" fmla="*/ 0 h 513"/>
                <a:gd name="T4" fmla="*/ 1 w 434"/>
                <a:gd name="T5" fmla="*/ 0 h 513"/>
                <a:gd name="T6" fmla="*/ 1 w 434"/>
                <a:gd name="T7" fmla="*/ 0 h 513"/>
                <a:gd name="T8" fmla="*/ 1 w 434"/>
                <a:gd name="T9" fmla="*/ 0 h 513"/>
                <a:gd name="T10" fmla="*/ 0 60000 65536"/>
                <a:gd name="T11" fmla="*/ 0 60000 65536"/>
                <a:gd name="T12" fmla="*/ 0 60000 65536"/>
                <a:gd name="T13" fmla="*/ 0 60000 65536"/>
                <a:gd name="T14" fmla="*/ 0 60000 65536"/>
                <a:gd name="T15" fmla="*/ 0 w 434"/>
                <a:gd name="T16" fmla="*/ 0 h 513"/>
                <a:gd name="T17" fmla="*/ 434 w 434"/>
                <a:gd name="T18" fmla="*/ 513 h 513"/>
              </a:gdLst>
              <a:ahLst/>
              <a:cxnLst>
                <a:cxn ang="T10">
                  <a:pos x="T0" y="T1"/>
                </a:cxn>
                <a:cxn ang="T11">
                  <a:pos x="T2" y="T3"/>
                </a:cxn>
                <a:cxn ang="T12">
                  <a:pos x="T4" y="T5"/>
                </a:cxn>
                <a:cxn ang="T13">
                  <a:pos x="T6" y="T7"/>
                </a:cxn>
                <a:cxn ang="T14">
                  <a:pos x="T8" y="T9"/>
                </a:cxn>
              </a:cxnLst>
              <a:rect l="T15" t="T16" r="T17" b="T18"/>
              <a:pathLst>
                <a:path w="434" h="513">
                  <a:moveTo>
                    <a:pt x="0" y="0"/>
                  </a:moveTo>
                  <a:cubicBezTo>
                    <a:pt x="27" y="9"/>
                    <a:pt x="108" y="30"/>
                    <a:pt x="159" y="55"/>
                  </a:cubicBezTo>
                  <a:cubicBezTo>
                    <a:pt x="210" y="80"/>
                    <a:pt x="261" y="114"/>
                    <a:pt x="305" y="152"/>
                  </a:cubicBezTo>
                  <a:cubicBezTo>
                    <a:pt x="349" y="190"/>
                    <a:pt x="434" y="224"/>
                    <a:pt x="423" y="284"/>
                  </a:cubicBezTo>
                  <a:cubicBezTo>
                    <a:pt x="412" y="344"/>
                    <a:pt x="275" y="465"/>
                    <a:pt x="236" y="513"/>
                  </a:cubicBezTo>
                </a:path>
              </a:pathLst>
            </a:custGeom>
            <a:noFill/>
            <a:ln w="38100" cmpd="sng">
              <a:solidFill>
                <a:srgbClr val="C0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0" name="Oval 156"/>
            <p:cNvSpPr>
              <a:spLocks noChangeAspect="1" noChangeArrowheads="1"/>
            </p:cNvSpPr>
            <p:nvPr/>
          </p:nvSpPr>
          <p:spPr bwMode="auto">
            <a:xfrm>
              <a:off x="6527600" y="2690663"/>
              <a:ext cx="87987"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5" name="Oval 210"/>
            <p:cNvSpPr>
              <a:spLocks noChangeAspect="1" noChangeArrowheads="1"/>
            </p:cNvSpPr>
            <p:nvPr/>
          </p:nvSpPr>
          <p:spPr bwMode="auto">
            <a:xfrm>
              <a:off x="7259009" y="2539001"/>
              <a:ext cx="91653" cy="6765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8" name="Oval 223"/>
            <p:cNvSpPr>
              <a:spLocks noChangeAspect="1" noChangeArrowheads="1"/>
            </p:cNvSpPr>
            <p:nvPr/>
          </p:nvSpPr>
          <p:spPr bwMode="auto">
            <a:xfrm>
              <a:off x="7075703" y="2397248"/>
              <a:ext cx="91653" cy="70877"/>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kumimoji="0" lang="ja-JP" altLang="en-US" b="1"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74" name="Group 298"/>
            <p:cNvGrpSpPr>
              <a:grpSpLocks/>
            </p:cNvGrpSpPr>
            <p:nvPr/>
          </p:nvGrpSpPr>
          <p:grpSpPr bwMode="auto">
            <a:xfrm>
              <a:off x="7001920" y="2110667"/>
              <a:ext cx="480262" cy="357605"/>
              <a:chOff x="3845" y="3067"/>
              <a:chExt cx="586" cy="326"/>
            </a:xfrm>
          </p:grpSpPr>
          <p:sp>
            <p:nvSpPr>
              <p:cNvPr id="175" name="Freeform 299"/>
              <p:cNvSpPr>
                <a:spLocks/>
              </p:cNvSpPr>
              <p:nvPr/>
            </p:nvSpPr>
            <p:spPr bwMode="auto">
              <a:xfrm>
                <a:off x="3857" y="3086"/>
                <a:ext cx="565" cy="307"/>
              </a:xfrm>
              <a:custGeom>
                <a:avLst/>
                <a:gdLst>
                  <a:gd name="T0" fmla="*/ 36 w 565"/>
                  <a:gd name="T1" fmla="*/ 127 h 307"/>
                  <a:gd name="T2" fmla="*/ 15 w 565"/>
                  <a:gd name="T3" fmla="*/ 138 h 307"/>
                  <a:gd name="T4" fmla="*/ 3 w 565"/>
                  <a:gd name="T5" fmla="*/ 60 h 307"/>
                  <a:gd name="T6" fmla="*/ 12 w 565"/>
                  <a:gd name="T7" fmla="*/ 39 h 307"/>
                  <a:gd name="T8" fmla="*/ 74 w 565"/>
                  <a:gd name="T9" fmla="*/ 14 h 307"/>
                  <a:gd name="T10" fmla="*/ 138 w 565"/>
                  <a:gd name="T11" fmla="*/ 3 h 307"/>
                  <a:gd name="T12" fmla="*/ 176 w 565"/>
                  <a:gd name="T13" fmla="*/ 9 h 307"/>
                  <a:gd name="T14" fmla="*/ 174 w 565"/>
                  <a:gd name="T15" fmla="*/ 56 h 307"/>
                  <a:gd name="T16" fmla="*/ 167 w 565"/>
                  <a:gd name="T17" fmla="*/ 92 h 307"/>
                  <a:gd name="T18" fmla="*/ 186 w 565"/>
                  <a:gd name="T19" fmla="*/ 114 h 307"/>
                  <a:gd name="T20" fmla="*/ 260 w 565"/>
                  <a:gd name="T21" fmla="*/ 125 h 307"/>
                  <a:gd name="T22" fmla="*/ 431 w 565"/>
                  <a:gd name="T23" fmla="*/ 116 h 307"/>
                  <a:gd name="T24" fmla="*/ 533 w 565"/>
                  <a:gd name="T25" fmla="*/ 119 h 307"/>
                  <a:gd name="T26" fmla="*/ 563 w 565"/>
                  <a:gd name="T27" fmla="*/ 141 h 307"/>
                  <a:gd name="T28" fmla="*/ 548 w 565"/>
                  <a:gd name="T29" fmla="*/ 203 h 307"/>
                  <a:gd name="T30" fmla="*/ 491 w 565"/>
                  <a:gd name="T31" fmla="*/ 270 h 307"/>
                  <a:gd name="T32" fmla="*/ 372 w 565"/>
                  <a:gd name="T33" fmla="*/ 300 h 307"/>
                  <a:gd name="T34" fmla="*/ 225 w 565"/>
                  <a:gd name="T35" fmla="*/ 296 h 307"/>
                  <a:gd name="T36" fmla="*/ 57 w 565"/>
                  <a:gd name="T37" fmla="*/ 234 h 307"/>
                  <a:gd name="T38" fmla="*/ 3 w 565"/>
                  <a:gd name="T39" fmla="*/ 69 h 3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5"/>
                  <a:gd name="T61" fmla="*/ 0 h 307"/>
                  <a:gd name="T62" fmla="*/ 565 w 565"/>
                  <a:gd name="T63" fmla="*/ 307 h 30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5" h="307">
                    <a:moveTo>
                      <a:pt x="36" y="127"/>
                    </a:moveTo>
                    <a:lnTo>
                      <a:pt x="15" y="138"/>
                    </a:lnTo>
                    <a:cubicBezTo>
                      <a:pt x="10" y="127"/>
                      <a:pt x="3" y="76"/>
                      <a:pt x="3" y="60"/>
                    </a:cubicBezTo>
                    <a:cubicBezTo>
                      <a:pt x="3" y="44"/>
                      <a:pt x="0" y="47"/>
                      <a:pt x="12" y="39"/>
                    </a:cubicBezTo>
                    <a:cubicBezTo>
                      <a:pt x="24" y="31"/>
                      <a:pt x="53" y="20"/>
                      <a:pt x="74" y="14"/>
                    </a:cubicBezTo>
                    <a:cubicBezTo>
                      <a:pt x="95" y="8"/>
                      <a:pt x="121" y="4"/>
                      <a:pt x="138" y="3"/>
                    </a:cubicBezTo>
                    <a:cubicBezTo>
                      <a:pt x="155" y="2"/>
                      <a:pt x="170" y="0"/>
                      <a:pt x="176" y="9"/>
                    </a:cubicBezTo>
                    <a:cubicBezTo>
                      <a:pt x="182" y="18"/>
                      <a:pt x="175" y="42"/>
                      <a:pt x="174" y="56"/>
                    </a:cubicBezTo>
                    <a:cubicBezTo>
                      <a:pt x="173" y="70"/>
                      <a:pt x="165" y="82"/>
                      <a:pt x="167" y="92"/>
                    </a:cubicBezTo>
                    <a:cubicBezTo>
                      <a:pt x="169" y="102"/>
                      <a:pt x="171" y="109"/>
                      <a:pt x="186" y="114"/>
                    </a:cubicBezTo>
                    <a:cubicBezTo>
                      <a:pt x="201" y="119"/>
                      <a:pt x="219" y="125"/>
                      <a:pt x="260" y="125"/>
                    </a:cubicBezTo>
                    <a:cubicBezTo>
                      <a:pt x="301" y="125"/>
                      <a:pt x="386" y="117"/>
                      <a:pt x="431" y="116"/>
                    </a:cubicBezTo>
                    <a:cubicBezTo>
                      <a:pt x="476" y="115"/>
                      <a:pt x="511" y="115"/>
                      <a:pt x="533" y="119"/>
                    </a:cubicBezTo>
                    <a:cubicBezTo>
                      <a:pt x="555" y="123"/>
                      <a:pt x="561" y="127"/>
                      <a:pt x="563" y="141"/>
                    </a:cubicBezTo>
                    <a:cubicBezTo>
                      <a:pt x="565" y="155"/>
                      <a:pt x="560" y="182"/>
                      <a:pt x="548" y="203"/>
                    </a:cubicBezTo>
                    <a:cubicBezTo>
                      <a:pt x="536" y="224"/>
                      <a:pt x="520" y="254"/>
                      <a:pt x="491" y="270"/>
                    </a:cubicBezTo>
                    <a:cubicBezTo>
                      <a:pt x="462" y="286"/>
                      <a:pt x="416" y="296"/>
                      <a:pt x="372" y="300"/>
                    </a:cubicBezTo>
                    <a:cubicBezTo>
                      <a:pt x="328" y="304"/>
                      <a:pt x="277" y="307"/>
                      <a:pt x="225" y="296"/>
                    </a:cubicBezTo>
                    <a:cubicBezTo>
                      <a:pt x="173" y="285"/>
                      <a:pt x="94" y="272"/>
                      <a:pt x="57" y="234"/>
                    </a:cubicBezTo>
                    <a:cubicBezTo>
                      <a:pt x="20" y="196"/>
                      <a:pt x="11" y="132"/>
                      <a:pt x="3" y="69"/>
                    </a:cubicBezTo>
                  </a:path>
                </a:pathLst>
              </a:custGeom>
              <a:gradFill rotWithShape="1">
                <a:gsLst>
                  <a:gs pos="0">
                    <a:srgbClr val="EAEAEA"/>
                  </a:gs>
                  <a:gs pos="100000">
                    <a:srgbClr val="969696"/>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 name="Freeform 132"/>
              <p:cNvSpPr>
                <a:spLocks noChangeAspect="1"/>
              </p:cNvSpPr>
              <p:nvPr/>
            </p:nvSpPr>
            <p:spPr bwMode="auto">
              <a:xfrm>
                <a:off x="3845" y="3067"/>
                <a:ext cx="586" cy="269"/>
              </a:xfrm>
              <a:custGeom>
                <a:avLst/>
                <a:gdLst>
                  <a:gd name="T0" fmla="*/ 1 w 901"/>
                  <a:gd name="T1" fmla="*/ 1 h 416"/>
                  <a:gd name="T2" fmla="*/ 1 w 901"/>
                  <a:gd name="T3" fmla="*/ 1 h 416"/>
                  <a:gd name="T4" fmla="*/ 1 w 901"/>
                  <a:gd name="T5" fmla="*/ 1 h 416"/>
                  <a:gd name="T6" fmla="*/ 1 w 901"/>
                  <a:gd name="T7" fmla="*/ 1 h 416"/>
                  <a:gd name="T8" fmla="*/ 1 w 901"/>
                  <a:gd name="T9" fmla="*/ 1 h 416"/>
                  <a:gd name="T10" fmla="*/ 1 w 901"/>
                  <a:gd name="T11" fmla="*/ 1 h 416"/>
                  <a:gd name="T12" fmla="*/ 1 w 901"/>
                  <a:gd name="T13" fmla="*/ 1 h 416"/>
                  <a:gd name="T14" fmla="*/ 1 w 901"/>
                  <a:gd name="T15" fmla="*/ 1 h 416"/>
                  <a:gd name="T16" fmla="*/ 1 w 901"/>
                  <a:gd name="T17" fmla="*/ 1 h 416"/>
                  <a:gd name="T18" fmla="*/ 1 w 901"/>
                  <a:gd name="T19" fmla="*/ 1 h 416"/>
                  <a:gd name="T20" fmla="*/ 1 w 901"/>
                  <a:gd name="T21" fmla="*/ 1 h 4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1"/>
                  <a:gd name="T34" fmla="*/ 0 h 416"/>
                  <a:gd name="T35" fmla="*/ 901 w 901"/>
                  <a:gd name="T36" fmla="*/ 416 h 4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1" h="416">
                    <a:moveTo>
                      <a:pt x="871" y="273"/>
                    </a:moveTo>
                    <a:cubicBezTo>
                      <a:pt x="841" y="311"/>
                      <a:pt x="727" y="402"/>
                      <a:pt x="598" y="409"/>
                    </a:cubicBezTo>
                    <a:cubicBezTo>
                      <a:pt x="469" y="416"/>
                      <a:pt x="197" y="371"/>
                      <a:pt x="99" y="318"/>
                    </a:cubicBezTo>
                    <a:cubicBezTo>
                      <a:pt x="1" y="265"/>
                      <a:pt x="0" y="143"/>
                      <a:pt x="9" y="91"/>
                    </a:cubicBezTo>
                    <a:cubicBezTo>
                      <a:pt x="18" y="39"/>
                      <a:pt x="106" y="10"/>
                      <a:pt x="153" y="5"/>
                    </a:cubicBezTo>
                    <a:cubicBezTo>
                      <a:pt x="200" y="0"/>
                      <a:pt x="280" y="42"/>
                      <a:pt x="293" y="59"/>
                    </a:cubicBezTo>
                    <a:cubicBezTo>
                      <a:pt x="306" y="76"/>
                      <a:pt x="238" y="91"/>
                      <a:pt x="233" y="108"/>
                    </a:cubicBezTo>
                    <a:cubicBezTo>
                      <a:pt x="228" y="125"/>
                      <a:pt x="214" y="144"/>
                      <a:pt x="260" y="161"/>
                    </a:cubicBezTo>
                    <a:cubicBezTo>
                      <a:pt x="306" y="178"/>
                      <a:pt x="421" y="207"/>
                      <a:pt x="508" y="210"/>
                    </a:cubicBezTo>
                    <a:cubicBezTo>
                      <a:pt x="595" y="213"/>
                      <a:pt x="720" y="172"/>
                      <a:pt x="780" y="182"/>
                    </a:cubicBezTo>
                    <a:cubicBezTo>
                      <a:pt x="840" y="192"/>
                      <a:pt x="901" y="235"/>
                      <a:pt x="871" y="273"/>
                    </a:cubicBezTo>
                    <a:close/>
                  </a:path>
                </a:pathLst>
              </a:custGeom>
              <a:solidFill>
                <a:srgbClr val="969696"/>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7" name="Freeform 133"/>
              <p:cNvSpPr>
                <a:spLocks noChangeAspect="1"/>
              </p:cNvSpPr>
              <p:nvPr/>
            </p:nvSpPr>
            <p:spPr bwMode="auto">
              <a:xfrm>
                <a:off x="3878" y="3096"/>
                <a:ext cx="472" cy="216"/>
              </a:xfrm>
              <a:custGeom>
                <a:avLst/>
                <a:gdLst>
                  <a:gd name="T0" fmla="*/ 0 w 1144"/>
                  <a:gd name="T1" fmla="*/ 0 h 520"/>
                  <a:gd name="T2" fmla="*/ 0 w 1144"/>
                  <a:gd name="T3" fmla="*/ 0 h 520"/>
                  <a:gd name="T4" fmla="*/ 0 w 1144"/>
                  <a:gd name="T5" fmla="*/ 0 h 520"/>
                  <a:gd name="T6" fmla="*/ 0 w 1144"/>
                  <a:gd name="T7" fmla="*/ 0 h 520"/>
                  <a:gd name="T8" fmla="*/ 0 w 1144"/>
                  <a:gd name="T9" fmla="*/ 0 h 520"/>
                  <a:gd name="T10" fmla="*/ 0 w 1144"/>
                  <a:gd name="T11" fmla="*/ 0 h 520"/>
                  <a:gd name="T12" fmla="*/ 0 w 1144"/>
                  <a:gd name="T13" fmla="*/ 0 h 520"/>
                  <a:gd name="T14" fmla="*/ 0 w 1144"/>
                  <a:gd name="T15" fmla="*/ 0 h 520"/>
                  <a:gd name="T16" fmla="*/ 0 w 1144"/>
                  <a:gd name="T17" fmla="*/ 0 h 520"/>
                  <a:gd name="T18" fmla="*/ 0 w 1144"/>
                  <a:gd name="T19" fmla="*/ 0 h 520"/>
                  <a:gd name="T20" fmla="*/ 0 w 1144"/>
                  <a:gd name="T21" fmla="*/ 0 h 520"/>
                  <a:gd name="T22" fmla="*/ 0 w 1144"/>
                  <a:gd name="T23" fmla="*/ 0 h 520"/>
                  <a:gd name="T24" fmla="*/ 0 w 1144"/>
                  <a:gd name="T25" fmla="*/ 0 h 520"/>
                  <a:gd name="T26" fmla="*/ 0 w 1144"/>
                  <a:gd name="T27" fmla="*/ 0 h 520"/>
                  <a:gd name="T28" fmla="*/ 0 w 1144"/>
                  <a:gd name="T29" fmla="*/ 0 h 520"/>
                  <a:gd name="T30" fmla="*/ 0 w 1144"/>
                  <a:gd name="T31" fmla="*/ 0 h 520"/>
                  <a:gd name="T32" fmla="*/ 0 w 1144"/>
                  <a:gd name="T33" fmla="*/ 0 h 520"/>
                  <a:gd name="T34" fmla="*/ 0 w 1144"/>
                  <a:gd name="T35" fmla="*/ 0 h 520"/>
                  <a:gd name="T36" fmla="*/ 0 w 1144"/>
                  <a:gd name="T37" fmla="*/ 0 h 520"/>
                  <a:gd name="T38" fmla="*/ 0 w 1144"/>
                  <a:gd name="T39" fmla="*/ 0 h 520"/>
                  <a:gd name="T40" fmla="*/ 0 w 1144"/>
                  <a:gd name="T41" fmla="*/ 0 h 520"/>
                  <a:gd name="T42" fmla="*/ 0 w 1144"/>
                  <a:gd name="T43" fmla="*/ 0 h 520"/>
                  <a:gd name="T44" fmla="*/ 0 w 1144"/>
                  <a:gd name="T45" fmla="*/ 0 h 520"/>
                  <a:gd name="T46" fmla="*/ 0 w 1144"/>
                  <a:gd name="T47" fmla="*/ 0 h 520"/>
                  <a:gd name="T48" fmla="*/ 0 w 1144"/>
                  <a:gd name="T49" fmla="*/ 0 h 520"/>
                  <a:gd name="T50" fmla="*/ 0 w 1144"/>
                  <a:gd name="T51" fmla="*/ 0 h 520"/>
                  <a:gd name="T52" fmla="*/ 0 w 1144"/>
                  <a:gd name="T53" fmla="*/ 0 h 520"/>
                  <a:gd name="T54" fmla="*/ 0 w 1144"/>
                  <a:gd name="T55" fmla="*/ 0 h 520"/>
                  <a:gd name="T56" fmla="*/ 0 w 1144"/>
                  <a:gd name="T57" fmla="*/ 0 h 520"/>
                  <a:gd name="T58" fmla="*/ 0 w 1144"/>
                  <a:gd name="T59" fmla="*/ 0 h 520"/>
                  <a:gd name="T60" fmla="*/ 0 w 1144"/>
                  <a:gd name="T61" fmla="*/ 0 h 520"/>
                  <a:gd name="T62" fmla="*/ 0 w 1144"/>
                  <a:gd name="T63" fmla="*/ 0 h 520"/>
                  <a:gd name="T64" fmla="*/ 0 w 1144"/>
                  <a:gd name="T65" fmla="*/ 0 h 520"/>
                  <a:gd name="T66" fmla="*/ 0 w 1144"/>
                  <a:gd name="T67" fmla="*/ 0 h 520"/>
                  <a:gd name="T68" fmla="*/ 0 w 1144"/>
                  <a:gd name="T69" fmla="*/ 0 h 520"/>
                  <a:gd name="T70" fmla="*/ 0 w 1144"/>
                  <a:gd name="T71" fmla="*/ 0 h 520"/>
                  <a:gd name="T72" fmla="*/ 0 w 1144"/>
                  <a:gd name="T73" fmla="*/ 0 h 520"/>
                  <a:gd name="T74" fmla="*/ 0 w 1144"/>
                  <a:gd name="T75" fmla="*/ 0 h 520"/>
                  <a:gd name="T76" fmla="*/ 0 w 1144"/>
                  <a:gd name="T77" fmla="*/ 0 h 520"/>
                  <a:gd name="T78" fmla="*/ 0 w 1144"/>
                  <a:gd name="T79" fmla="*/ 0 h 520"/>
                  <a:gd name="T80" fmla="*/ 0 w 1144"/>
                  <a:gd name="T81" fmla="*/ 0 h 520"/>
                  <a:gd name="T82" fmla="*/ 0 w 1144"/>
                  <a:gd name="T83" fmla="*/ 0 h 520"/>
                  <a:gd name="T84" fmla="*/ 0 w 1144"/>
                  <a:gd name="T85" fmla="*/ 0 h 520"/>
                  <a:gd name="T86" fmla="*/ 0 w 1144"/>
                  <a:gd name="T87" fmla="*/ 0 h 520"/>
                  <a:gd name="T88" fmla="*/ 0 w 1144"/>
                  <a:gd name="T89" fmla="*/ 0 h 520"/>
                  <a:gd name="T90" fmla="*/ 0 w 1144"/>
                  <a:gd name="T91" fmla="*/ 0 h 520"/>
                  <a:gd name="T92" fmla="*/ 0 w 1144"/>
                  <a:gd name="T93" fmla="*/ 0 h 520"/>
                  <a:gd name="T94" fmla="*/ 0 w 1144"/>
                  <a:gd name="T95" fmla="*/ 0 h 5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44"/>
                  <a:gd name="T145" fmla="*/ 0 h 520"/>
                  <a:gd name="T146" fmla="*/ 1144 w 1144"/>
                  <a:gd name="T147" fmla="*/ 520 h 5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44" h="520">
                    <a:moveTo>
                      <a:pt x="48" y="52"/>
                    </a:moveTo>
                    <a:cubicBezTo>
                      <a:pt x="83" y="28"/>
                      <a:pt x="187" y="4"/>
                      <a:pt x="216" y="2"/>
                    </a:cubicBezTo>
                    <a:cubicBezTo>
                      <a:pt x="245" y="0"/>
                      <a:pt x="231" y="26"/>
                      <a:pt x="220" y="41"/>
                    </a:cubicBezTo>
                    <a:cubicBezTo>
                      <a:pt x="209" y="56"/>
                      <a:pt x="167" y="74"/>
                      <a:pt x="150" y="95"/>
                    </a:cubicBezTo>
                    <a:cubicBezTo>
                      <a:pt x="133" y="116"/>
                      <a:pt x="113" y="148"/>
                      <a:pt x="118" y="165"/>
                    </a:cubicBezTo>
                    <a:cubicBezTo>
                      <a:pt x="123" y="182"/>
                      <a:pt x="161" y="196"/>
                      <a:pt x="182" y="197"/>
                    </a:cubicBezTo>
                    <a:cubicBezTo>
                      <a:pt x="203" y="198"/>
                      <a:pt x="233" y="167"/>
                      <a:pt x="247" y="170"/>
                    </a:cubicBezTo>
                    <a:cubicBezTo>
                      <a:pt x="261" y="173"/>
                      <a:pt x="279" y="187"/>
                      <a:pt x="269" y="214"/>
                    </a:cubicBezTo>
                    <a:cubicBezTo>
                      <a:pt x="259" y="241"/>
                      <a:pt x="189" y="308"/>
                      <a:pt x="188" y="332"/>
                    </a:cubicBezTo>
                    <a:cubicBezTo>
                      <a:pt x="187" y="356"/>
                      <a:pt x="235" y="370"/>
                      <a:pt x="263" y="359"/>
                    </a:cubicBezTo>
                    <a:cubicBezTo>
                      <a:pt x="291" y="348"/>
                      <a:pt x="304" y="279"/>
                      <a:pt x="355" y="267"/>
                    </a:cubicBezTo>
                    <a:cubicBezTo>
                      <a:pt x="406" y="255"/>
                      <a:pt x="544" y="265"/>
                      <a:pt x="569" y="284"/>
                    </a:cubicBezTo>
                    <a:cubicBezTo>
                      <a:pt x="594" y="303"/>
                      <a:pt x="509" y="359"/>
                      <a:pt x="505" y="380"/>
                    </a:cubicBezTo>
                    <a:cubicBezTo>
                      <a:pt x="501" y="401"/>
                      <a:pt x="511" y="425"/>
                      <a:pt x="543" y="413"/>
                    </a:cubicBezTo>
                    <a:cubicBezTo>
                      <a:pt x="575" y="401"/>
                      <a:pt x="660" y="320"/>
                      <a:pt x="699" y="305"/>
                    </a:cubicBezTo>
                    <a:cubicBezTo>
                      <a:pt x="738" y="290"/>
                      <a:pt x="775" y="302"/>
                      <a:pt x="780" y="321"/>
                    </a:cubicBezTo>
                    <a:cubicBezTo>
                      <a:pt x="785" y="340"/>
                      <a:pt x="733" y="396"/>
                      <a:pt x="731" y="418"/>
                    </a:cubicBezTo>
                    <a:cubicBezTo>
                      <a:pt x="729" y="440"/>
                      <a:pt x="749" y="466"/>
                      <a:pt x="769" y="456"/>
                    </a:cubicBezTo>
                    <a:cubicBezTo>
                      <a:pt x="789" y="446"/>
                      <a:pt x="815" y="385"/>
                      <a:pt x="852" y="356"/>
                    </a:cubicBezTo>
                    <a:cubicBezTo>
                      <a:pt x="889" y="327"/>
                      <a:pt x="947" y="297"/>
                      <a:pt x="993" y="284"/>
                    </a:cubicBezTo>
                    <a:cubicBezTo>
                      <a:pt x="1040" y="272"/>
                      <a:pt x="1137" y="266"/>
                      <a:pt x="1135" y="284"/>
                    </a:cubicBezTo>
                    <a:cubicBezTo>
                      <a:pt x="1133" y="302"/>
                      <a:pt x="1003" y="367"/>
                      <a:pt x="979" y="391"/>
                    </a:cubicBezTo>
                    <a:cubicBezTo>
                      <a:pt x="955" y="415"/>
                      <a:pt x="967" y="432"/>
                      <a:pt x="993" y="426"/>
                    </a:cubicBezTo>
                    <a:cubicBezTo>
                      <a:pt x="1019" y="420"/>
                      <a:pt x="1126" y="348"/>
                      <a:pt x="1135" y="356"/>
                    </a:cubicBezTo>
                    <a:cubicBezTo>
                      <a:pt x="1144" y="364"/>
                      <a:pt x="1079" y="465"/>
                      <a:pt x="1044" y="472"/>
                    </a:cubicBezTo>
                    <a:cubicBezTo>
                      <a:pt x="1009" y="479"/>
                      <a:pt x="953" y="410"/>
                      <a:pt x="925" y="397"/>
                    </a:cubicBezTo>
                    <a:cubicBezTo>
                      <a:pt x="897" y="384"/>
                      <a:pt x="881" y="379"/>
                      <a:pt x="877" y="391"/>
                    </a:cubicBezTo>
                    <a:cubicBezTo>
                      <a:pt x="873" y="403"/>
                      <a:pt x="902" y="454"/>
                      <a:pt x="898" y="472"/>
                    </a:cubicBezTo>
                    <a:cubicBezTo>
                      <a:pt x="894" y="490"/>
                      <a:pt x="883" y="494"/>
                      <a:pt x="852" y="498"/>
                    </a:cubicBezTo>
                    <a:cubicBezTo>
                      <a:pt x="821" y="502"/>
                      <a:pt x="740" y="520"/>
                      <a:pt x="711" y="498"/>
                    </a:cubicBezTo>
                    <a:cubicBezTo>
                      <a:pt x="682" y="476"/>
                      <a:pt x="691" y="385"/>
                      <a:pt x="678" y="364"/>
                    </a:cubicBezTo>
                    <a:cubicBezTo>
                      <a:pt x="665" y="343"/>
                      <a:pt x="641" y="362"/>
                      <a:pt x="635" y="375"/>
                    </a:cubicBezTo>
                    <a:cubicBezTo>
                      <a:pt x="629" y="388"/>
                      <a:pt x="644" y="420"/>
                      <a:pt x="640" y="440"/>
                    </a:cubicBezTo>
                    <a:cubicBezTo>
                      <a:pt x="636" y="460"/>
                      <a:pt x="631" y="486"/>
                      <a:pt x="613" y="493"/>
                    </a:cubicBezTo>
                    <a:cubicBezTo>
                      <a:pt x="595" y="500"/>
                      <a:pt x="559" y="493"/>
                      <a:pt x="532" y="483"/>
                    </a:cubicBezTo>
                    <a:cubicBezTo>
                      <a:pt x="505" y="473"/>
                      <a:pt x="461" y="461"/>
                      <a:pt x="452" y="434"/>
                    </a:cubicBezTo>
                    <a:cubicBezTo>
                      <a:pt x="443" y="407"/>
                      <a:pt x="484" y="340"/>
                      <a:pt x="478" y="321"/>
                    </a:cubicBezTo>
                    <a:cubicBezTo>
                      <a:pt x="472" y="302"/>
                      <a:pt x="434" y="300"/>
                      <a:pt x="414" y="321"/>
                    </a:cubicBezTo>
                    <a:cubicBezTo>
                      <a:pt x="394" y="342"/>
                      <a:pt x="390" y="428"/>
                      <a:pt x="360" y="445"/>
                    </a:cubicBezTo>
                    <a:cubicBezTo>
                      <a:pt x="330" y="462"/>
                      <a:pt x="272" y="438"/>
                      <a:pt x="231" y="423"/>
                    </a:cubicBezTo>
                    <a:cubicBezTo>
                      <a:pt x="190" y="408"/>
                      <a:pt x="122" y="377"/>
                      <a:pt x="112" y="354"/>
                    </a:cubicBezTo>
                    <a:cubicBezTo>
                      <a:pt x="102" y="331"/>
                      <a:pt x="164" y="302"/>
                      <a:pt x="172" y="284"/>
                    </a:cubicBezTo>
                    <a:cubicBezTo>
                      <a:pt x="180" y="266"/>
                      <a:pt x="183" y="247"/>
                      <a:pt x="161" y="246"/>
                    </a:cubicBezTo>
                    <a:cubicBezTo>
                      <a:pt x="139" y="245"/>
                      <a:pt x="60" y="283"/>
                      <a:pt x="37" y="278"/>
                    </a:cubicBezTo>
                    <a:cubicBezTo>
                      <a:pt x="14" y="273"/>
                      <a:pt x="15" y="241"/>
                      <a:pt x="21" y="219"/>
                    </a:cubicBezTo>
                    <a:cubicBezTo>
                      <a:pt x="27" y="197"/>
                      <a:pt x="77" y="156"/>
                      <a:pt x="74" y="144"/>
                    </a:cubicBezTo>
                    <a:cubicBezTo>
                      <a:pt x="71" y="132"/>
                      <a:pt x="8" y="159"/>
                      <a:pt x="4" y="144"/>
                    </a:cubicBezTo>
                    <a:cubicBezTo>
                      <a:pt x="0" y="129"/>
                      <a:pt x="13" y="76"/>
                      <a:pt x="48" y="52"/>
                    </a:cubicBezTo>
                    <a:close/>
                  </a:path>
                </a:pathLst>
              </a:custGeom>
              <a:solidFill>
                <a:schemeClr val="bg1"/>
              </a:solidFill>
              <a:ln w="9525">
                <a:solidFill>
                  <a:srgbClr val="FFFFFF"/>
                </a:solidFill>
                <a:round/>
                <a:headEnd/>
                <a:tailEnd/>
              </a:ln>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18" name="グループ化 917"/>
            <p:cNvGrpSpPr/>
            <p:nvPr/>
          </p:nvGrpSpPr>
          <p:grpSpPr>
            <a:xfrm>
              <a:off x="7888628" y="807411"/>
              <a:ext cx="1176282" cy="1121375"/>
              <a:chOff x="1034724" y="1968744"/>
              <a:chExt cx="1242434" cy="1240392"/>
            </a:xfrm>
          </p:grpSpPr>
          <p:cxnSp>
            <p:nvCxnSpPr>
              <p:cNvPr id="920" name="直線コネクタ 919"/>
              <p:cNvCxnSpPr/>
              <p:nvPr/>
            </p:nvCxnSpPr>
            <p:spPr>
              <a:xfrm rot="4213724" flipH="1">
                <a:off x="1995254" y="2410926"/>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29" name="グループ化 279"/>
              <p:cNvGrpSpPr/>
              <p:nvPr/>
            </p:nvGrpSpPr>
            <p:grpSpPr>
              <a:xfrm rot="4213724" flipH="1">
                <a:off x="2112266" y="2307580"/>
                <a:ext cx="80715" cy="249069"/>
                <a:chOff x="755284" y="2996952"/>
                <a:chExt cx="350179" cy="864096"/>
              </a:xfrm>
            </p:grpSpPr>
            <p:sp>
              <p:nvSpPr>
                <p:cNvPr id="1552" name="平行四辺形 1551"/>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53" name="平行四辺形 1552"/>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54" name="アーチ 1553"/>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55" name="平行四辺形 1554"/>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56" name="アーチ 1555"/>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57" name="平行四辺形 1556"/>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58" name="アーチ 1557"/>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931" name="アーチ 930"/>
              <p:cNvSpPr/>
              <p:nvPr/>
            </p:nvSpPr>
            <p:spPr>
              <a:xfrm rot="17039921" flipH="1">
                <a:off x="2172489" y="2358384"/>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976" name="アーチ 975"/>
              <p:cNvSpPr/>
              <p:nvPr/>
            </p:nvSpPr>
            <p:spPr>
              <a:xfrm rot="17039921" flipH="1">
                <a:off x="2097485" y="2385345"/>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977" name="正方形/長方形 976"/>
              <p:cNvSpPr/>
              <p:nvPr/>
            </p:nvSpPr>
            <p:spPr>
              <a:xfrm rot="4213724" flipH="1">
                <a:off x="2014792" y="2414469"/>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978" name="直線コネクタ 977"/>
              <p:cNvCxnSpPr/>
              <p:nvPr/>
            </p:nvCxnSpPr>
            <p:spPr>
              <a:xfrm rot="7641024" flipH="1">
                <a:off x="1954094" y="2688352"/>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79" name="グループ化 279"/>
              <p:cNvGrpSpPr/>
              <p:nvPr/>
            </p:nvGrpSpPr>
            <p:grpSpPr>
              <a:xfrm rot="7641024" flipH="1">
                <a:off x="2005178" y="2754721"/>
                <a:ext cx="80715" cy="166046"/>
                <a:chOff x="755284" y="3284984"/>
                <a:chExt cx="350179" cy="576064"/>
              </a:xfrm>
            </p:grpSpPr>
            <p:sp>
              <p:nvSpPr>
                <p:cNvPr id="1546" name="平行四辺形 1545"/>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47" name="平行四辺形 1546"/>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48" name="平行四辺形 1547"/>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49" name="アーチ 1548"/>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50" name="平行四辺形 1549"/>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51" name="アーチ 1550"/>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980" name="アーチ 979"/>
              <p:cNvSpPr/>
              <p:nvPr/>
            </p:nvSpPr>
            <p:spPr>
              <a:xfrm rot="20467221" flipH="1">
                <a:off x="2041636" y="2793164"/>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981" name="正方形/長方形 980"/>
              <p:cNvSpPr/>
              <p:nvPr/>
            </p:nvSpPr>
            <p:spPr>
              <a:xfrm rot="7641024" flipH="1">
                <a:off x="1986227" y="2734666"/>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982" name="直線コネクタ 981"/>
              <p:cNvCxnSpPr/>
              <p:nvPr/>
            </p:nvCxnSpPr>
            <p:spPr>
              <a:xfrm rot="13634206" flipH="1">
                <a:off x="1418474" y="2730155"/>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83" name="グループ化 279"/>
              <p:cNvGrpSpPr/>
              <p:nvPr/>
            </p:nvGrpSpPr>
            <p:grpSpPr>
              <a:xfrm rot="13634206" flipH="1">
                <a:off x="1251395" y="2777480"/>
                <a:ext cx="80715" cy="249069"/>
                <a:chOff x="755284" y="2996952"/>
                <a:chExt cx="350179" cy="864096"/>
              </a:xfrm>
            </p:grpSpPr>
            <p:sp>
              <p:nvSpPr>
                <p:cNvPr id="1539" name="平行四辺形 1538"/>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40" name="平行四辺形 1539"/>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41" name="アーチ 1540"/>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42" name="平行四辺形 1541"/>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43" name="アーチ 1542"/>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44" name="平行四辺形 1543"/>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45" name="アーチ 1544"/>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984" name="アーチ 983"/>
              <p:cNvSpPr/>
              <p:nvPr/>
            </p:nvSpPr>
            <p:spPr>
              <a:xfrm rot="4860403" flipH="1">
                <a:off x="1238235" y="2907646"/>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985" name="アーチ 984"/>
              <p:cNvSpPr/>
              <p:nvPr/>
            </p:nvSpPr>
            <p:spPr>
              <a:xfrm rot="4860403" flipH="1">
                <a:off x="1296749" y="2853530"/>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986" name="正方形/長方形 985"/>
              <p:cNvSpPr/>
              <p:nvPr/>
            </p:nvSpPr>
            <p:spPr>
              <a:xfrm rot="13634206" flipH="1">
                <a:off x="1387524" y="2809877"/>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987" name="直線コネクタ 986"/>
              <p:cNvCxnSpPr/>
              <p:nvPr/>
            </p:nvCxnSpPr>
            <p:spPr>
              <a:xfrm rot="10585720" flipH="1">
                <a:off x="1674575" y="2852893"/>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88" name="グループ化 279"/>
              <p:cNvGrpSpPr/>
              <p:nvPr/>
            </p:nvGrpSpPr>
            <p:grpSpPr>
              <a:xfrm rot="10585720" flipH="1">
                <a:off x="1634914" y="2960067"/>
                <a:ext cx="80715" cy="249069"/>
                <a:chOff x="755284" y="2996952"/>
                <a:chExt cx="350179" cy="864096"/>
              </a:xfrm>
            </p:grpSpPr>
            <p:sp>
              <p:nvSpPr>
                <p:cNvPr id="1532" name="平行四辺形 1531"/>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33" name="平行四辺形 1532"/>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34" name="アーチ 1533"/>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35" name="平行四辺形 1534"/>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36" name="アーチ 1535"/>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37" name="平行四辺形 1536"/>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38" name="アーチ 1537"/>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989" name="アーチ 988"/>
              <p:cNvSpPr/>
              <p:nvPr/>
            </p:nvSpPr>
            <p:spPr>
              <a:xfrm rot="1811917" flipH="1">
                <a:off x="1668826" y="3095063"/>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990" name="アーチ 989"/>
              <p:cNvSpPr/>
              <p:nvPr/>
            </p:nvSpPr>
            <p:spPr>
              <a:xfrm rot="1811917" flipH="1">
                <a:off x="1663861" y="3015515"/>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991" name="正方形/長方形 990"/>
              <p:cNvSpPr/>
              <p:nvPr/>
            </p:nvSpPr>
            <p:spPr>
              <a:xfrm rot="10585720" flipH="1">
                <a:off x="1683565" y="2930266"/>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992" name="直線コネクタ 991"/>
              <p:cNvCxnSpPr/>
              <p:nvPr/>
            </p:nvCxnSpPr>
            <p:spPr>
              <a:xfrm rot="16381688" flipH="1">
                <a:off x="1322328" y="2478281"/>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93" name="グループ化 279"/>
              <p:cNvGrpSpPr/>
              <p:nvPr/>
            </p:nvGrpSpPr>
            <p:grpSpPr>
              <a:xfrm rot="16381688" flipH="1">
                <a:off x="1118901" y="2403210"/>
                <a:ext cx="80715" cy="249069"/>
                <a:chOff x="755284" y="2996952"/>
                <a:chExt cx="350179" cy="864096"/>
              </a:xfrm>
            </p:grpSpPr>
            <p:sp>
              <p:nvSpPr>
                <p:cNvPr id="1525" name="平行四辺形 1524"/>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26" name="平行四辺形 1525"/>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27" name="アーチ 1526"/>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28" name="平行四辺形 1527"/>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29" name="アーチ 1528"/>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30" name="平行四辺形 1529"/>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31" name="アーチ 1530"/>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994" name="アーチ 993"/>
              <p:cNvSpPr/>
              <p:nvPr/>
            </p:nvSpPr>
            <p:spPr>
              <a:xfrm rot="7607885" flipH="1">
                <a:off x="1080613" y="2498589"/>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995" name="アーチ 994"/>
              <p:cNvSpPr/>
              <p:nvPr/>
            </p:nvSpPr>
            <p:spPr>
              <a:xfrm rot="7607885" flipH="1">
                <a:off x="1160204" y="2502799"/>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996" name="正方形/長方形 995"/>
              <p:cNvSpPr/>
              <p:nvPr/>
            </p:nvSpPr>
            <p:spPr>
              <a:xfrm rot="16381688" flipH="1">
                <a:off x="1265691" y="2532376"/>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997" name="直線コネクタ 996"/>
              <p:cNvCxnSpPr/>
              <p:nvPr/>
            </p:nvCxnSpPr>
            <p:spPr>
              <a:xfrm rot="19665380" flipH="1">
                <a:off x="1490762" y="2217538"/>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998" name="グループ化 279"/>
              <p:cNvGrpSpPr/>
              <p:nvPr/>
            </p:nvGrpSpPr>
            <p:grpSpPr>
              <a:xfrm rot="19665380" flipH="1">
                <a:off x="1371072" y="2017010"/>
                <a:ext cx="80715" cy="249069"/>
                <a:chOff x="755284" y="2996952"/>
                <a:chExt cx="350179" cy="864096"/>
              </a:xfrm>
            </p:grpSpPr>
            <p:sp>
              <p:nvSpPr>
                <p:cNvPr id="1518" name="平行四辺形 1517"/>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19" name="平行四辺形 1518"/>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20" name="アーチ 1519"/>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21" name="平行四辺形 1520"/>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22" name="アーチ 1521"/>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23" name="平行四辺形 1522"/>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24" name="アーチ 1523"/>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999" name="アーチ 998"/>
              <p:cNvSpPr/>
              <p:nvPr/>
            </p:nvSpPr>
            <p:spPr>
              <a:xfrm rot="10891577" flipH="1">
                <a:off x="1345408" y="2063287"/>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000" name="アーチ 999"/>
              <p:cNvSpPr/>
              <p:nvPr/>
            </p:nvSpPr>
            <p:spPr>
              <a:xfrm rot="10891577" flipH="1">
                <a:off x="1387930" y="2130698"/>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001" name="正方形/長方形 1000"/>
              <p:cNvSpPr/>
              <p:nvPr/>
            </p:nvSpPr>
            <p:spPr>
              <a:xfrm rot="19665380" flipH="1">
                <a:off x="1438006" y="2228941"/>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02" name="直線コネクタ 1001"/>
              <p:cNvCxnSpPr/>
              <p:nvPr/>
            </p:nvCxnSpPr>
            <p:spPr>
              <a:xfrm rot="1080716" flipH="1">
                <a:off x="1741209" y="2178478"/>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003" name="グループ化 279"/>
              <p:cNvGrpSpPr/>
              <p:nvPr/>
            </p:nvGrpSpPr>
            <p:grpSpPr>
              <a:xfrm rot="1080716" flipH="1">
                <a:off x="1760556" y="1968744"/>
                <a:ext cx="80715" cy="249069"/>
                <a:chOff x="755284" y="2996952"/>
                <a:chExt cx="350179" cy="864096"/>
              </a:xfrm>
            </p:grpSpPr>
            <p:sp>
              <p:nvSpPr>
                <p:cNvPr id="1511" name="平行四辺形 1510"/>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12" name="平行四辺形 1511"/>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13" name="アーチ 1512"/>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14" name="平行四辺形 1513"/>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15" name="アーチ 1514"/>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16" name="平行四辺形 1515"/>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517" name="アーチ 1516"/>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004" name="アーチ 1003"/>
              <p:cNvSpPr/>
              <p:nvPr/>
            </p:nvSpPr>
            <p:spPr>
              <a:xfrm rot="13906913" flipH="1">
                <a:off x="1777978" y="1996651"/>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005" name="アーチ 1004"/>
              <p:cNvSpPr/>
              <p:nvPr/>
            </p:nvSpPr>
            <p:spPr>
              <a:xfrm rot="13906913" flipH="1">
                <a:off x="1753333" y="2072447"/>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006" name="正方形/長方形 1005"/>
              <p:cNvSpPr/>
              <p:nvPr/>
            </p:nvSpPr>
            <p:spPr>
              <a:xfrm rot="1080716" flipH="1">
                <a:off x="1721922" y="2168712"/>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nvGrpSpPr>
              <p:cNvPr id="1007" name="グループ化 2658"/>
              <p:cNvGrpSpPr>
                <a:grpSpLocks noChangeAspect="1"/>
              </p:cNvGrpSpPr>
              <p:nvPr/>
            </p:nvGrpSpPr>
            <p:grpSpPr>
              <a:xfrm>
                <a:off x="1155834" y="2078850"/>
                <a:ext cx="993846" cy="957634"/>
                <a:chOff x="1781690" y="5217268"/>
                <a:chExt cx="946520" cy="912032"/>
              </a:xfrm>
            </p:grpSpPr>
            <p:grpSp>
              <p:nvGrpSpPr>
                <p:cNvPr id="1008" name="グループ化 3"/>
                <p:cNvGrpSpPr>
                  <a:grpSpLocks noChangeAspect="1"/>
                </p:cNvGrpSpPr>
                <p:nvPr/>
              </p:nvGrpSpPr>
              <p:grpSpPr>
                <a:xfrm>
                  <a:off x="1781690" y="5217268"/>
                  <a:ext cx="946520" cy="912032"/>
                  <a:chOff x="2348961" y="1541061"/>
                  <a:chExt cx="4302366" cy="4145599"/>
                </a:xfrm>
              </p:grpSpPr>
              <p:sp>
                <p:nvSpPr>
                  <p:cNvPr id="1011" name="円/楕円 1010"/>
                  <p:cNvSpPr/>
                  <p:nvPr/>
                </p:nvSpPr>
                <p:spPr>
                  <a:xfrm>
                    <a:off x="3424242" y="2595968"/>
                    <a:ext cx="2268822" cy="2232248"/>
                  </a:xfrm>
                  <a:prstGeom prst="ellipse">
                    <a:avLst/>
                  </a:prstGeom>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nvGrpSpPr>
                  <p:cNvPr id="1012" name="グループ化 1781"/>
                  <p:cNvGrpSpPr/>
                  <p:nvPr/>
                </p:nvGrpSpPr>
                <p:grpSpPr>
                  <a:xfrm rot="8783968">
                    <a:off x="5496083" y="5022494"/>
                    <a:ext cx="199095" cy="664166"/>
                    <a:chOff x="2627964" y="1124744"/>
                    <a:chExt cx="222450" cy="641307"/>
                  </a:xfrm>
                </p:grpSpPr>
                <p:grpSp>
                  <p:nvGrpSpPr>
                    <p:cNvPr id="1503" name="グループ化 368"/>
                    <p:cNvGrpSpPr/>
                    <p:nvPr/>
                  </p:nvGrpSpPr>
                  <p:grpSpPr>
                    <a:xfrm>
                      <a:off x="2627964" y="1124744"/>
                      <a:ext cx="215072" cy="576064"/>
                      <a:chOff x="180113" y="1556792"/>
                      <a:chExt cx="716907" cy="1800200"/>
                    </a:xfrm>
                  </p:grpSpPr>
                  <p:grpSp>
                    <p:nvGrpSpPr>
                      <p:cNvPr id="1505" name="グループ化 279"/>
                      <p:cNvGrpSpPr/>
                      <p:nvPr/>
                    </p:nvGrpSpPr>
                    <p:grpSpPr>
                      <a:xfrm>
                        <a:off x="180113" y="1556792"/>
                        <a:ext cx="444188" cy="1800200"/>
                        <a:chOff x="755576" y="2996952"/>
                        <a:chExt cx="216024" cy="864096"/>
                      </a:xfrm>
                    </p:grpSpPr>
                    <p:sp>
                      <p:nvSpPr>
                        <p:cNvPr id="1508" name="アーチ 1507"/>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09" name="アーチ 1508"/>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10" name="アーチ 1509"/>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506" name="アーチ 1505"/>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07" name="アーチ 1506"/>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504" name="正方形/長方形 1503"/>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nvGrpSpPr>
                  <p:cNvPr id="1013" name="グループ化 1717"/>
                  <p:cNvGrpSpPr/>
                  <p:nvPr/>
                </p:nvGrpSpPr>
                <p:grpSpPr>
                  <a:xfrm rot="17556823" flipV="1">
                    <a:off x="6219696" y="4176854"/>
                    <a:ext cx="199095" cy="664166"/>
                    <a:chOff x="2627964" y="1124744"/>
                    <a:chExt cx="222450" cy="641307"/>
                  </a:xfrm>
                </p:grpSpPr>
                <p:grpSp>
                  <p:nvGrpSpPr>
                    <p:cNvPr id="1495" name="グループ化 368"/>
                    <p:cNvGrpSpPr/>
                    <p:nvPr/>
                  </p:nvGrpSpPr>
                  <p:grpSpPr>
                    <a:xfrm>
                      <a:off x="2627964" y="1124744"/>
                      <a:ext cx="215072" cy="576064"/>
                      <a:chOff x="180113" y="1556792"/>
                      <a:chExt cx="716907" cy="1800200"/>
                    </a:xfrm>
                  </p:grpSpPr>
                  <p:grpSp>
                    <p:nvGrpSpPr>
                      <p:cNvPr id="1497" name="グループ化 279"/>
                      <p:cNvGrpSpPr/>
                      <p:nvPr/>
                    </p:nvGrpSpPr>
                    <p:grpSpPr>
                      <a:xfrm>
                        <a:off x="180113" y="1556792"/>
                        <a:ext cx="444188" cy="1800200"/>
                        <a:chOff x="755576" y="2996952"/>
                        <a:chExt cx="216024" cy="864096"/>
                      </a:xfrm>
                    </p:grpSpPr>
                    <p:sp>
                      <p:nvSpPr>
                        <p:cNvPr id="1500" name="アーチ 1499"/>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01" name="アーチ 1500"/>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02" name="アーチ 1501"/>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498" name="アーチ 1497"/>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499" name="アーチ 1498"/>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496" name="正方形/長方形 1495"/>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nvGrpSpPr>
                  <p:cNvPr id="1014" name="グループ化 368"/>
                  <p:cNvGrpSpPr/>
                  <p:nvPr/>
                </p:nvGrpSpPr>
                <p:grpSpPr>
                  <a:xfrm rot="15348472">
                    <a:off x="2551014" y="3849312"/>
                    <a:ext cx="192492" cy="596598"/>
                    <a:chOff x="180113" y="1556792"/>
                    <a:chExt cx="716907" cy="1800200"/>
                  </a:xfrm>
                </p:grpSpPr>
                <p:grpSp>
                  <p:nvGrpSpPr>
                    <p:cNvPr id="1489" name="グループ化 279"/>
                    <p:cNvGrpSpPr/>
                    <p:nvPr/>
                  </p:nvGrpSpPr>
                  <p:grpSpPr>
                    <a:xfrm>
                      <a:off x="180113" y="1556792"/>
                      <a:ext cx="444188" cy="1800200"/>
                      <a:chOff x="755576" y="2996952"/>
                      <a:chExt cx="216024" cy="864096"/>
                    </a:xfrm>
                  </p:grpSpPr>
                  <p:sp>
                    <p:nvSpPr>
                      <p:cNvPr id="1492" name="アーチ 1491"/>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493" name="アーチ 1492"/>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494" name="アーチ 1493"/>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490" name="アーチ 1489"/>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491" name="アーチ 1490"/>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grpSp>
                <p:nvGrpSpPr>
                  <p:cNvPr id="1015" name="グループ化 1733"/>
                  <p:cNvGrpSpPr/>
                  <p:nvPr/>
                </p:nvGrpSpPr>
                <p:grpSpPr>
                  <a:xfrm rot="17603608">
                    <a:off x="2691408" y="2629042"/>
                    <a:ext cx="199095" cy="664166"/>
                    <a:chOff x="2627964" y="1124744"/>
                    <a:chExt cx="222450" cy="641307"/>
                  </a:xfrm>
                </p:grpSpPr>
                <p:grpSp>
                  <p:nvGrpSpPr>
                    <p:cNvPr id="1481" name="グループ化 368"/>
                    <p:cNvGrpSpPr/>
                    <p:nvPr/>
                  </p:nvGrpSpPr>
                  <p:grpSpPr>
                    <a:xfrm>
                      <a:off x="2627964" y="1124744"/>
                      <a:ext cx="215072" cy="576064"/>
                      <a:chOff x="180113" y="1556792"/>
                      <a:chExt cx="716907" cy="1800200"/>
                    </a:xfrm>
                  </p:grpSpPr>
                  <p:grpSp>
                    <p:nvGrpSpPr>
                      <p:cNvPr id="1483" name="グループ化 279"/>
                      <p:cNvGrpSpPr/>
                      <p:nvPr/>
                    </p:nvGrpSpPr>
                    <p:grpSpPr>
                      <a:xfrm>
                        <a:off x="180113" y="1556792"/>
                        <a:ext cx="444188" cy="1800200"/>
                        <a:chOff x="755576" y="2996952"/>
                        <a:chExt cx="216024" cy="864096"/>
                      </a:xfrm>
                    </p:grpSpPr>
                    <p:sp>
                      <p:nvSpPr>
                        <p:cNvPr id="1486" name="アーチ 1485"/>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487" name="アーチ 1486"/>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488" name="アーチ 1487"/>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484" name="アーチ 1483"/>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485" name="アーチ 1484"/>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482" name="正方形/長方形 1481"/>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nvGrpSpPr>
                  <p:cNvPr id="1016" name="グループ化 1701"/>
                  <p:cNvGrpSpPr/>
                  <p:nvPr/>
                </p:nvGrpSpPr>
                <p:grpSpPr>
                  <a:xfrm rot="3296203">
                    <a:off x="6016838" y="2233877"/>
                    <a:ext cx="199095" cy="664166"/>
                    <a:chOff x="2627964" y="1124744"/>
                    <a:chExt cx="222450" cy="641307"/>
                  </a:xfrm>
                </p:grpSpPr>
                <p:grpSp>
                  <p:nvGrpSpPr>
                    <p:cNvPr id="1474" name="グループ化 368"/>
                    <p:cNvGrpSpPr/>
                    <p:nvPr/>
                  </p:nvGrpSpPr>
                  <p:grpSpPr>
                    <a:xfrm>
                      <a:off x="2627964" y="1124744"/>
                      <a:ext cx="215072" cy="576064"/>
                      <a:chOff x="180113" y="1556792"/>
                      <a:chExt cx="716907" cy="1800200"/>
                    </a:xfrm>
                  </p:grpSpPr>
                  <p:grpSp>
                    <p:nvGrpSpPr>
                      <p:cNvPr id="1476" name="グループ化 279"/>
                      <p:cNvGrpSpPr/>
                      <p:nvPr/>
                    </p:nvGrpSpPr>
                    <p:grpSpPr>
                      <a:xfrm>
                        <a:off x="180113" y="1556792"/>
                        <a:ext cx="444188" cy="1800200"/>
                        <a:chOff x="755576" y="2996952"/>
                        <a:chExt cx="216024" cy="864096"/>
                      </a:xfrm>
                    </p:grpSpPr>
                    <p:sp>
                      <p:nvSpPr>
                        <p:cNvPr id="1478" name="アーチ 1477"/>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479" name="アーチ 1478"/>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480" name="アーチ 1479"/>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477" name="アーチ 1476"/>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475" name="正方形/長方形 1474"/>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nvGrpSpPr>
                  <p:cNvPr id="1017" name="グループ化 368"/>
                  <p:cNvGrpSpPr/>
                  <p:nvPr/>
                </p:nvGrpSpPr>
                <p:grpSpPr>
                  <a:xfrm rot="1080716" flipH="1">
                    <a:off x="5118030" y="1561704"/>
                    <a:ext cx="192492" cy="596598"/>
                    <a:chOff x="180113" y="1556792"/>
                    <a:chExt cx="716907" cy="1800200"/>
                  </a:xfrm>
                </p:grpSpPr>
                <p:grpSp>
                  <p:nvGrpSpPr>
                    <p:cNvPr id="1468" name="グループ化 279"/>
                    <p:cNvGrpSpPr/>
                    <p:nvPr/>
                  </p:nvGrpSpPr>
                  <p:grpSpPr>
                    <a:xfrm>
                      <a:off x="180113" y="1556792"/>
                      <a:ext cx="444188" cy="1800200"/>
                      <a:chOff x="755576" y="2996952"/>
                      <a:chExt cx="216024" cy="864096"/>
                    </a:xfrm>
                  </p:grpSpPr>
                  <p:sp>
                    <p:nvSpPr>
                      <p:cNvPr id="1471" name="アーチ 1470"/>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472" name="アーチ 1471"/>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473" name="アーチ 1472"/>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469" name="アーチ 1468"/>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470" name="アーチ 1469"/>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grpSp>
                <p:nvGrpSpPr>
                  <p:cNvPr id="1018" name="グループ化 1616"/>
                  <p:cNvGrpSpPr/>
                  <p:nvPr/>
                </p:nvGrpSpPr>
                <p:grpSpPr>
                  <a:xfrm rot="20519284">
                    <a:off x="3886272" y="1541061"/>
                    <a:ext cx="199095" cy="664166"/>
                    <a:chOff x="2627964" y="1124744"/>
                    <a:chExt cx="222450" cy="641307"/>
                  </a:xfrm>
                </p:grpSpPr>
                <p:grpSp>
                  <p:nvGrpSpPr>
                    <p:cNvPr id="1460" name="グループ化 368"/>
                    <p:cNvGrpSpPr/>
                    <p:nvPr/>
                  </p:nvGrpSpPr>
                  <p:grpSpPr>
                    <a:xfrm>
                      <a:off x="2627964" y="1124744"/>
                      <a:ext cx="215072" cy="576064"/>
                      <a:chOff x="180113" y="1556792"/>
                      <a:chExt cx="716907" cy="1800200"/>
                    </a:xfrm>
                  </p:grpSpPr>
                  <p:grpSp>
                    <p:nvGrpSpPr>
                      <p:cNvPr id="1462" name="グループ化 279"/>
                      <p:cNvGrpSpPr/>
                      <p:nvPr/>
                    </p:nvGrpSpPr>
                    <p:grpSpPr>
                      <a:xfrm>
                        <a:off x="180113" y="1556792"/>
                        <a:ext cx="444188" cy="1800200"/>
                        <a:chOff x="755576" y="2996952"/>
                        <a:chExt cx="216024" cy="864096"/>
                      </a:xfrm>
                    </p:grpSpPr>
                    <p:sp>
                      <p:nvSpPr>
                        <p:cNvPr id="1465" name="アーチ 1464"/>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466" name="アーチ 1465"/>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467" name="アーチ 1466"/>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463" name="アーチ 1462"/>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464" name="アーチ 1463"/>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461" name="正方形/長方形 1460"/>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sp>
                <p:nvSpPr>
                  <p:cNvPr id="1019" name="円/楕円 1018"/>
                  <p:cNvSpPr/>
                  <p:nvPr/>
                </p:nvSpPr>
                <p:spPr>
                  <a:xfrm rot="21300000" flipV="1">
                    <a:off x="4431512" y="244762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20" name="直線コネクタ 1019"/>
                  <p:cNvCxnSpPr/>
                  <p:nvPr/>
                </p:nvCxnSpPr>
                <p:spPr>
                  <a:xfrm rot="20700000" flipV="1">
                    <a:off x="4457365" y="232054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1" name="直線コネクタ 1020"/>
                  <p:cNvCxnSpPr/>
                  <p:nvPr/>
                </p:nvCxnSpPr>
                <p:spPr>
                  <a:xfrm rot="300000" flipH="1" flipV="1">
                    <a:off x="4526715" y="23122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22" name="円/楕円 1021"/>
                  <p:cNvSpPr/>
                  <p:nvPr/>
                </p:nvSpPr>
                <p:spPr>
                  <a:xfrm>
                    <a:off x="4522463" y="203016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23" name="直線コネクタ 1022"/>
                  <p:cNvCxnSpPr/>
                  <p:nvPr/>
                </p:nvCxnSpPr>
                <p:spPr>
                  <a:xfrm rot="600000">
                    <a:off x="4559568" y="21607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4" name="直線コネクタ 1023"/>
                  <p:cNvCxnSpPr/>
                  <p:nvPr/>
                </p:nvCxnSpPr>
                <p:spPr>
                  <a:xfrm rot="21000000" flipH="1">
                    <a:off x="4629374" y="21629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25" name="円/楕円 1024"/>
                  <p:cNvSpPr/>
                  <p:nvPr/>
                </p:nvSpPr>
                <p:spPr>
                  <a:xfrm rot="300000">
                    <a:off x="4664251" y="203931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26" name="直線コネクタ 1025"/>
                  <p:cNvCxnSpPr/>
                  <p:nvPr/>
                </p:nvCxnSpPr>
                <p:spPr>
                  <a:xfrm rot="900000">
                    <a:off x="4690104" y="21663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7" name="直線コネクタ 1026"/>
                  <p:cNvCxnSpPr/>
                  <p:nvPr/>
                </p:nvCxnSpPr>
                <p:spPr>
                  <a:xfrm rot="21300000" flipH="1">
                    <a:off x="4759454" y="217465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28" name="円/楕円 1027"/>
                  <p:cNvSpPr/>
                  <p:nvPr/>
                </p:nvSpPr>
                <p:spPr>
                  <a:xfrm rot="600000">
                    <a:off x="4803000" y="20611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29" name="直線コネクタ 1028"/>
                  <p:cNvCxnSpPr/>
                  <p:nvPr/>
                </p:nvCxnSpPr>
                <p:spPr>
                  <a:xfrm rot="1200000">
                    <a:off x="4817953" y="218370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0" name="直線コネクタ 1029"/>
                  <p:cNvCxnSpPr/>
                  <p:nvPr/>
                </p:nvCxnSpPr>
                <p:spPr>
                  <a:xfrm flipH="1">
                    <a:off x="4886319" y="21979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31" name="円/楕円 1030"/>
                  <p:cNvSpPr/>
                  <p:nvPr/>
                </p:nvSpPr>
                <p:spPr>
                  <a:xfrm rot="900000">
                    <a:off x="4941044" y="209476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32" name="直線コネクタ 1031"/>
                  <p:cNvCxnSpPr/>
                  <p:nvPr/>
                </p:nvCxnSpPr>
                <p:spPr>
                  <a:xfrm rot="1500000">
                    <a:off x="4945530" y="2211901"/>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33" name="直線コネクタ 1032"/>
                  <p:cNvCxnSpPr/>
                  <p:nvPr/>
                </p:nvCxnSpPr>
                <p:spPr>
                  <a:xfrm rot="300000" flipH="1">
                    <a:off x="5012392" y="2232080"/>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034" name="円/楕円 1033"/>
                  <p:cNvSpPr/>
                  <p:nvPr/>
                </p:nvSpPr>
                <p:spPr>
                  <a:xfrm rot="1200000">
                    <a:off x="5074427" y="213964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35" name="直線コネクタ 1034"/>
                  <p:cNvCxnSpPr/>
                  <p:nvPr/>
                </p:nvCxnSpPr>
                <p:spPr>
                  <a:xfrm rot="1800000">
                    <a:off x="5068961" y="225044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6" name="直線コネクタ 1035"/>
                  <p:cNvCxnSpPr/>
                  <p:nvPr/>
                </p:nvCxnSpPr>
                <p:spPr>
                  <a:xfrm rot="600000" flipH="1">
                    <a:off x="5133809" y="22763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37" name="円/楕円 1036"/>
                  <p:cNvSpPr/>
                  <p:nvPr/>
                </p:nvSpPr>
                <p:spPr>
                  <a:xfrm rot="1500000">
                    <a:off x="5204533" y="219673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38" name="直線コネクタ 1037"/>
                  <p:cNvCxnSpPr/>
                  <p:nvPr/>
                </p:nvCxnSpPr>
                <p:spPr>
                  <a:xfrm rot="2100000">
                    <a:off x="5189704" y="23003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9" name="直線コネクタ 1038"/>
                  <p:cNvCxnSpPr/>
                  <p:nvPr/>
                </p:nvCxnSpPr>
                <p:spPr>
                  <a:xfrm rot="900000" flipH="1">
                    <a:off x="5252046" y="233185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40" name="円/楕円 1039"/>
                  <p:cNvSpPr/>
                  <p:nvPr/>
                </p:nvSpPr>
                <p:spPr>
                  <a:xfrm rot="1800000">
                    <a:off x="5327453" y="226468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41" name="直線コネクタ 1040"/>
                  <p:cNvCxnSpPr/>
                  <p:nvPr/>
                </p:nvCxnSpPr>
                <p:spPr>
                  <a:xfrm rot="2400000">
                    <a:off x="5303923" y="2360360"/>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42" name="直線コネクタ 1041"/>
                  <p:cNvCxnSpPr/>
                  <p:nvPr/>
                </p:nvCxnSpPr>
                <p:spPr>
                  <a:xfrm rot="1200000" flipH="1">
                    <a:off x="5363284" y="2397156"/>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043" name="円/楕円 1042"/>
                  <p:cNvSpPr/>
                  <p:nvPr/>
                </p:nvSpPr>
                <p:spPr>
                  <a:xfrm rot="2100000">
                    <a:off x="5445669" y="234350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44" name="直線コネクタ 1043"/>
                  <p:cNvCxnSpPr/>
                  <p:nvPr/>
                </p:nvCxnSpPr>
                <p:spPr>
                  <a:xfrm rot="2700000">
                    <a:off x="5414164" y="24304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45" name="直線コネクタ 1044"/>
                  <p:cNvCxnSpPr/>
                  <p:nvPr/>
                </p:nvCxnSpPr>
                <p:spPr>
                  <a:xfrm rot="1500000" flipH="1">
                    <a:off x="5470092" y="247231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46" name="円/楕円 1045"/>
                  <p:cNvSpPr/>
                  <p:nvPr/>
                </p:nvSpPr>
                <p:spPr>
                  <a:xfrm rot="2400000">
                    <a:off x="5553866" y="242972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47" name="直線コネクタ 1046"/>
                  <p:cNvCxnSpPr/>
                  <p:nvPr/>
                </p:nvCxnSpPr>
                <p:spPr>
                  <a:xfrm rot="3000000">
                    <a:off x="5515174" y="25073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48" name="直線コネクタ 1047"/>
                  <p:cNvCxnSpPr/>
                  <p:nvPr/>
                </p:nvCxnSpPr>
                <p:spPr>
                  <a:xfrm rot="1800000" flipH="1">
                    <a:off x="5567243" y="25538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49" name="円/楕円 1048"/>
                  <p:cNvSpPr/>
                  <p:nvPr/>
                </p:nvSpPr>
                <p:spPr>
                  <a:xfrm rot="2700000">
                    <a:off x="5656599" y="252787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50" name="直線コネクタ 1049"/>
                  <p:cNvCxnSpPr/>
                  <p:nvPr/>
                </p:nvCxnSpPr>
                <p:spPr>
                  <a:xfrm rot="3300000">
                    <a:off x="5611563" y="259556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51" name="直線コネクタ 1050"/>
                  <p:cNvCxnSpPr/>
                  <p:nvPr/>
                </p:nvCxnSpPr>
                <p:spPr>
                  <a:xfrm rot="2100000" flipH="1">
                    <a:off x="5659377" y="264646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052" name="円/楕円 1051"/>
                  <p:cNvSpPr/>
                  <p:nvPr/>
                </p:nvSpPr>
                <p:spPr>
                  <a:xfrm rot="3000000">
                    <a:off x="5748863" y="263377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53" name="直線コネクタ 1052"/>
                  <p:cNvCxnSpPr/>
                  <p:nvPr/>
                </p:nvCxnSpPr>
                <p:spPr>
                  <a:xfrm rot="3600000">
                    <a:off x="5698373" y="26909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54" name="直線コネクタ 1053"/>
                  <p:cNvCxnSpPr/>
                  <p:nvPr/>
                </p:nvCxnSpPr>
                <p:spPr>
                  <a:xfrm rot="2400000" flipH="1">
                    <a:off x="5741568" y="27458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55" name="円/楕円 1054"/>
                  <p:cNvSpPr/>
                  <p:nvPr/>
                </p:nvSpPr>
                <p:spPr>
                  <a:xfrm rot="3300000">
                    <a:off x="5832991" y="274827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56" name="直線コネクタ 1055"/>
                  <p:cNvCxnSpPr/>
                  <p:nvPr/>
                </p:nvCxnSpPr>
                <p:spPr>
                  <a:xfrm rot="3900000">
                    <a:off x="5777980" y="27946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57" name="直線コネクタ 1056"/>
                  <p:cNvCxnSpPr/>
                  <p:nvPr/>
                </p:nvCxnSpPr>
                <p:spPr>
                  <a:xfrm rot="2700000" flipH="1">
                    <a:off x="5816228" y="285303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58" name="円/楕円 1057"/>
                  <p:cNvSpPr/>
                  <p:nvPr/>
                </p:nvSpPr>
                <p:spPr>
                  <a:xfrm rot="3600000">
                    <a:off x="5906324" y="286838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59" name="直線コネクタ 1058"/>
                  <p:cNvCxnSpPr/>
                  <p:nvPr/>
                </p:nvCxnSpPr>
                <p:spPr>
                  <a:xfrm rot="4200000">
                    <a:off x="5847758" y="290347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60" name="直線コネクタ 1059"/>
                  <p:cNvCxnSpPr/>
                  <p:nvPr/>
                </p:nvCxnSpPr>
                <p:spPr>
                  <a:xfrm rot="3000000" flipH="1">
                    <a:off x="5880768" y="29650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61" name="円/楕円 1060"/>
                  <p:cNvSpPr/>
                  <p:nvPr/>
                </p:nvSpPr>
                <p:spPr>
                  <a:xfrm rot="3900000">
                    <a:off x="5969291" y="299575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62" name="直線コネクタ 1061"/>
                  <p:cNvCxnSpPr/>
                  <p:nvPr/>
                </p:nvCxnSpPr>
                <p:spPr>
                  <a:xfrm rot="4500000">
                    <a:off x="5908164" y="30193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63" name="直線コネクタ 1062"/>
                  <p:cNvCxnSpPr/>
                  <p:nvPr/>
                </p:nvCxnSpPr>
                <p:spPr>
                  <a:xfrm rot="3300000" flipH="1">
                    <a:off x="5935684" y="30835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064" name="円/楕円 1063"/>
                  <p:cNvSpPr/>
                  <p:nvPr/>
                </p:nvSpPr>
                <p:spPr>
                  <a:xfrm rot="4200000">
                    <a:off x="6019772" y="312682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65" name="直線コネクタ 1064"/>
                  <p:cNvCxnSpPr/>
                  <p:nvPr/>
                </p:nvCxnSpPr>
                <p:spPr>
                  <a:xfrm rot="4800000">
                    <a:off x="5957097" y="31386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66" name="直線コネクタ 1065"/>
                  <p:cNvCxnSpPr/>
                  <p:nvPr/>
                </p:nvCxnSpPr>
                <p:spPr>
                  <a:xfrm rot="3600000" flipH="1">
                    <a:off x="5978918" y="32050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67" name="円/楕円 1066"/>
                  <p:cNvSpPr/>
                  <p:nvPr/>
                </p:nvSpPr>
                <p:spPr>
                  <a:xfrm rot="4500000">
                    <a:off x="6059666" y="326318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68" name="直線コネクタ 1067"/>
                  <p:cNvCxnSpPr/>
                  <p:nvPr/>
                </p:nvCxnSpPr>
                <p:spPr>
                  <a:xfrm rot="5100000">
                    <a:off x="5996468" y="32632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69" name="直線コネクタ 1068"/>
                  <p:cNvCxnSpPr/>
                  <p:nvPr/>
                </p:nvCxnSpPr>
                <p:spPr>
                  <a:xfrm rot="3900000" flipH="1">
                    <a:off x="6012424" y="333127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70" name="円/楕円 1069"/>
                  <p:cNvSpPr/>
                  <p:nvPr/>
                </p:nvSpPr>
                <p:spPr>
                  <a:xfrm rot="4800000">
                    <a:off x="6080619" y="339695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71" name="直線コネクタ 1070"/>
                  <p:cNvCxnSpPr/>
                  <p:nvPr/>
                </p:nvCxnSpPr>
                <p:spPr>
                  <a:xfrm rot="5400000">
                    <a:off x="6017927" y="338526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72" name="直線コネクタ 1071"/>
                  <p:cNvCxnSpPr/>
                  <p:nvPr/>
                </p:nvCxnSpPr>
                <p:spPr>
                  <a:xfrm rot="4200000" flipH="1">
                    <a:off x="6027896" y="345438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073" name="円/楕円 1072"/>
                  <p:cNvSpPr/>
                  <p:nvPr/>
                </p:nvSpPr>
                <p:spPr>
                  <a:xfrm rot="5100000">
                    <a:off x="6096227" y="353817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74" name="直線コネクタ 1073"/>
                  <p:cNvCxnSpPr/>
                  <p:nvPr/>
                </p:nvCxnSpPr>
                <p:spPr>
                  <a:xfrm rot="5700000">
                    <a:off x="6035067" y="35147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75" name="直線コネクタ 1074"/>
                  <p:cNvCxnSpPr/>
                  <p:nvPr/>
                </p:nvCxnSpPr>
                <p:spPr>
                  <a:xfrm rot="4500000" flipH="1">
                    <a:off x="6038973" y="358452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76" name="円/楕円 1075"/>
                  <p:cNvSpPr/>
                  <p:nvPr/>
                </p:nvSpPr>
                <p:spPr>
                  <a:xfrm rot="5400000">
                    <a:off x="6098836" y="367860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77" name="直線コネクタ 1076"/>
                  <p:cNvCxnSpPr/>
                  <p:nvPr/>
                </p:nvCxnSpPr>
                <p:spPr>
                  <a:xfrm rot="6000000">
                    <a:off x="6040221" y="3643703"/>
                    <a:ext cx="0" cy="144016"/>
                  </a:xfrm>
                  <a:prstGeom prst="line">
                    <a:avLst/>
                  </a:prstGeom>
                  <a:solidFill>
                    <a:schemeClr val="accent5"/>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78" name="直線コネクタ 1077"/>
                  <p:cNvCxnSpPr/>
                  <p:nvPr/>
                </p:nvCxnSpPr>
                <p:spPr>
                  <a:xfrm rot="4800000" flipH="1">
                    <a:off x="6038035" y="3713509"/>
                    <a:ext cx="0" cy="144016"/>
                  </a:xfrm>
                  <a:prstGeom prst="line">
                    <a:avLst/>
                  </a:prstGeom>
                  <a:solidFill>
                    <a:schemeClr val="accent5"/>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79" name="円/楕円 1078"/>
                  <p:cNvSpPr/>
                  <p:nvPr/>
                </p:nvSpPr>
                <p:spPr>
                  <a:xfrm rot="5700000">
                    <a:off x="6089683" y="382039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80" name="直線コネクタ 1079"/>
                  <p:cNvCxnSpPr/>
                  <p:nvPr/>
                </p:nvCxnSpPr>
                <p:spPr>
                  <a:xfrm rot="6300000">
                    <a:off x="6034607" y="377423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81" name="直線コネクタ 1080"/>
                  <p:cNvCxnSpPr/>
                  <p:nvPr/>
                </p:nvCxnSpPr>
                <p:spPr>
                  <a:xfrm rot="5100000" flipH="1">
                    <a:off x="6026345" y="384358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82" name="円/楕円 1081"/>
                  <p:cNvSpPr/>
                  <p:nvPr/>
                </p:nvSpPr>
                <p:spPr>
                  <a:xfrm rot="6000000">
                    <a:off x="6068651" y="39595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83" name="直線コネクタ 1082"/>
                  <p:cNvCxnSpPr/>
                  <p:nvPr/>
                </p:nvCxnSpPr>
                <p:spPr>
                  <a:xfrm rot="6600000">
                    <a:off x="6018081" y="390248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84" name="直線コネクタ 1083"/>
                  <p:cNvCxnSpPr/>
                  <p:nvPr/>
                </p:nvCxnSpPr>
                <p:spPr>
                  <a:xfrm rot="5400000" flipH="1">
                    <a:off x="6003806" y="39708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85" name="円/楕円 1084"/>
                  <p:cNvSpPr/>
                  <p:nvPr/>
                </p:nvSpPr>
                <p:spPr>
                  <a:xfrm rot="6300000">
                    <a:off x="6035017" y="409758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86" name="直線コネクタ 1085"/>
                  <p:cNvCxnSpPr/>
                  <p:nvPr/>
                </p:nvCxnSpPr>
                <p:spPr>
                  <a:xfrm rot="6900000">
                    <a:off x="5989886" y="403006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87" name="直線コネクタ 1086"/>
                  <p:cNvCxnSpPr/>
                  <p:nvPr/>
                </p:nvCxnSpPr>
                <p:spPr>
                  <a:xfrm rot="5700000" flipH="1">
                    <a:off x="5969708" y="409692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88" name="円/楕円 1087"/>
                  <p:cNvSpPr/>
                  <p:nvPr/>
                </p:nvSpPr>
                <p:spPr>
                  <a:xfrm rot="6600000">
                    <a:off x="5989438" y="423043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89" name="直線コネクタ 1088"/>
                  <p:cNvCxnSpPr/>
                  <p:nvPr/>
                </p:nvCxnSpPr>
                <p:spPr>
                  <a:xfrm rot="7200000">
                    <a:off x="5950638" y="415296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90" name="直線コネクタ 1089"/>
                  <p:cNvCxnSpPr/>
                  <p:nvPr/>
                </p:nvCxnSpPr>
                <p:spPr>
                  <a:xfrm rot="6000000" flipH="1">
                    <a:off x="5924709" y="42178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091" name="円/楕円 1090"/>
                  <p:cNvSpPr/>
                  <p:nvPr/>
                </p:nvSpPr>
                <p:spPr>
                  <a:xfrm rot="6900000">
                    <a:off x="5932343" y="436054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92" name="直線コネクタ 1091"/>
                  <p:cNvCxnSpPr/>
                  <p:nvPr/>
                </p:nvCxnSpPr>
                <p:spPr>
                  <a:xfrm rot="7500000">
                    <a:off x="5900717" y="42737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93" name="直線コネクタ 1092"/>
                  <p:cNvCxnSpPr/>
                  <p:nvPr/>
                </p:nvCxnSpPr>
                <p:spPr>
                  <a:xfrm rot="6300000" flipH="1">
                    <a:off x="5869234" y="433605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94" name="円/楕円 1093"/>
                  <p:cNvSpPr/>
                  <p:nvPr/>
                </p:nvSpPr>
                <p:spPr>
                  <a:xfrm rot="7200000">
                    <a:off x="5866227" y="448207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95" name="直線コネクタ 1094"/>
                  <p:cNvCxnSpPr/>
                  <p:nvPr/>
                </p:nvCxnSpPr>
                <p:spPr>
                  <a:xfrm rot="7800000">
                    <a:off x="5842564" y="438653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96" name="直線コネクタ 1095"/>
                  <p:cNvCxnSpPr/>
                  <p:nvPr/>
                </p:nvCxnSpPr>
                <p:spPr>
                  <a:xfrm rot="6600000" flipH="1">
                    <a:off x="5805768" y="444589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97" name="円/楕円 1096"/>
                  <p:cNvSpPr/>
                  <p:nvPr/>
                </p:nvSpPr>
                <p:spPr>
                  <a:xfrm rot="7500000">
                    <a:off x="5787406" y="460028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98" name="直線コネクタ 1097"/>
                  <p:cNvCxnSpPr/>
                  <p:nvPr/>
                </p:nvCxnSpPr>
                <p:spPr>
                  <a:xfrm rot="8100000">
                    <a:off x="5772434" y="449677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99" name="直線コネクタ 1098"/>
                  <p:cNvCxnSpPr/>
                  <p:nvPr/>
                </p:nvCxnSpPr>
                <p:spPr>
                  <a:xfrm rot="6900000" flipH="1">
                    <a:off x="5730604" y="455270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00" name="円/楕円 1099"/>
                  <p:cNvSpPr/>
                  <p:nvPr/>
                </p:nvSpPr>
                <p:spPr>
                  <a:xfrm rot="7800000">
                    <a:off x="5699138" y="470953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01" name="直線コネクタ 1100"/>
                  <p:cNvCxnSpPr/>
                  <p:nvPr/>
                </p:nvCxnSpPr>
                <p:spPr>
                  <a:xfrm rot="8400000">
                    <a:off x="5693518" y="459883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02" name="直線コネクタ 1101"/>
                  <p:cNvCxnSpPr/>
                  <p:nvPr/>
                </p:nvCxnSpPr>
                <p:spPr>
                  <a:xfrm rot="7200000" flipH="1">
                    <a:off x="5646973" y="465090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03" name="円/楕円 1102"/>
                  <p:cNvSpPr/>
                  <p:nvPr/>
                </p:nvSpPr>
                <p:spPr>
                  <a:xfrm rot="8100000">
                    <a:off x="5600988" y="481227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04" name="直線コネクタ 1103"/>
                  <p:cNvCxnSpPr/>
                  <p:nvPr/>
                </p:nvCxnSpPr>
                <p:spPr>
                  <a:xfrm rot="8700000">
                    <a:off x="5605312" y="46952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05" name="直線コネクタ 1104"/>
                  <p:cNvCxnSpPr/>
                  <p:nvPr/>
                </p:nvCxnSpPr>
                <p:spPr>
                  <a:xfrm rot="7500000" flipH="1">
                    <a:off x="5554406" y="474304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06" name="円/楕円 1105"/>
                  <p:cNvSpPr/>
                  <p:nvPr/>
                </p:nvSpPr>
                <p:spPr>
                  <a:xfrm rot="8400000">
                    <a:off x="5495432" y="490534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07" name="直線コネクタ 1106"/>
                  <p:cNvCxnSpPr/>
                  <p:nvPr/>
                </p:nvCxnSpPr>
                <p:spPr>
                  <a:xfrm rot="9000000">
                    <a:off x="5510214" y="478284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08" name="直線コネクタ 1107"/>
                  <p:cNvCxnSpPr/>
                  <p:nvPr/>
                </p:nvCxnSpPr>
                <p:spPr>
                  <a:xfrm rot="7800000" flipH="1">
                    <a:off x="5455335" y="482604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09" name="円/楕円 1108"/>
                  <p:cNvSpPr/>
                  <p:nvPr/>
                </p:nvSpPr>
                <p:spPr>
                  <a:xfrm rot="8700000">
                    <a:off x="5380934" y="49894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10" name="直線コネクタ 1109"/>
                  <p:cNvCxnSpPr/>
                  <p:nvPr/>
                </p:nvCxnSpPr>
                <p:spPr>
                  <a:xfrm rot="9300000">
                    <a:off x="5406611" y="486245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11" name="直線コネクタ 1110"/>
                  <p:cNvCxnSpPr/>
                  <p:nvPr/>
                </p:nvCxnSpPr>
                <p:spPr>
                  <a:xfrm rot="8100000" flipH="1">
                    <a:off x="5348175" y="49007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12" name="円/楕円 1111"/>
                  <p:cNvSpPr/>
                  <p:nvPr/>
                </p:nvSpPr>
                <p:spPr>
                  <a:xfrm rot="9000000">
                    <a:off x="5260622" y="506194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13" name="直線コネクタ 1112"/>
                  <p:cNvCxnSpPr/>
                  <p:nvPr/>
                </p:nvCxnSpPr>
                <p:spPr>
                  <a:xfrm rot="9600000">
                    <a:off x="5297546" y="493137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14" name="直線コネクタ 1113"/>
                  <p:cNvCxnSpPr/>
                  <p:nvPr/>
                </p:nvCxnSpPr>
                <p:spPr>
                  <a:xfrm rot="8400000" flipH="1">
                    <a:off x="5235999" y="496438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15" name="円/楕円 1114"/>
                  <p:cNvSpPr/>
                  <p:nvPr/>
                </p:nvSpPr>
                <p:spPr>
                  <a:xfrm rot="9300000">
                    <a:off x="5133254" y="512491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16" name="直線コネクタ 1115"/>
                  <p:cNvCxnSpPr/>
                  <p:nvPr/>
                </p:nvCxnSpPr>
                <p:spPr>
                  <a:xfrm rot="9900000">
                    <a:off x="5181691" y="499177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17" name="直線コネクタ 1116"/>
                  <p:cNvCxnSpPr/>
                  <p:nvPr/>
                </p:nvCxnSpPr>
                <p:spPr>
                  <a:xfrm rot="8700000" flipH="1">
                    <a:off x="5117501" y="501929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18" name="円/楕円 1117"/>
                  <p:cNvSpPr/>
                  <p:nvPr/>
                </p:nvSpPr>
                <p:spPr>
                  <a:xfrm rot="19200000">
                    <a:off x="3471782" y="239142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19" name="直線コネクタ 1118"/>
                  <p:cNvCxnSpPr/>
                  <p:nvPr/>
                </p:nvCxnSpPr>
                <p:spPr>
                  <a:xfrm rot="19800000">
                    <a:off x="3601016" y="251392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20" name="直線コネクタ 1119"/>
                  <p:cNvCxnSpPr/>
                  <p:nvPr/>
                </p:nvCxnSpPr>
                <p:spPr>
                  <a:xfrm rot="18600000" flipH="1">
                    <a:off x="3655895" y="24707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21" name="円/楕円 1120"/>
                  <p:cNvSpPr/>
                  <p:nvPr/>
                </p:nvSpPr>
                <p:spPr>
                  <a:xfrm rot="19500000">
                    <a:off x="3586280" y="23072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22" name="直線コネクタ 1121"/>
                  <p:cNvCxnSpPr/>
                  <p:nvPr/>
                </p:nvCxnSpPr>
                <p:spPr>
                  <a:xfrm rot="20100000">
                    <a:off x="3704619" y="243431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23" name="直線コネクタ 1122"/>
                  <p:cNvCxnSpPr/>
                  <p:nvPr/>
                </p:nvCxnSpPr>
                <p:spPr>
                  <a:xfrm rot="18900000" flipH="1">
                    <a:off x="3763055" y="23960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24" name="円/楕円 1123"/>
                  <p:cNvSpPr/>
                  <p:nvPr/>
                </p:nvSpPr>
                <p:spPr>
                  <a:xfrm rot="19800000">
                    <a:off x="3706592" y="223482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25" name="直線コネクタ 1124"/>
                  <p:cNvCxnSpPr/>
                  <p:nvPr/>
                </p:nvCxnSpPr>
                <p:spPr>
                  <a:xfrm rot="20400000">
                    <a:off x="3813684" y="236539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26" name="直線コネクタ 1125"/>
                  <p:cNvCxnSpPr/>
                  <p:nvPr/>
                </p:nvCxnSpPr>
                <p:spPr>
                  <a:xfrm rot="19200000" flipH="1">
                    <a:off x="3875231" y="233238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27" name="円/楕円 1126"/>
                  <p:cNvSpPr/>
                  <p:nvPr/>
                </p:nvSpPr>
                <p:spPr>
                  <a:xfrm rot="20100000">
                    <a:off x="3833960" y="217185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28" name="直線コネクタ 1127"/>
                  <p:cNvCxnSpPr/>
                  <p:nvPr/>
                </p:nvCxnSpPr>
                <p:spPr>
                  <a:xfrm rot="20700000">
                    <a:off x="3929539" y="230499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29" name="直線コネクタ 1128"/>
                  <p:cNvCxnSpPr/>
                  <p:nvPr/>
                </p:nvCxnSpPr>
                <p:spPr>
                  <a:xfrm rot="19500000" flipH="1">
                    <a:off x="3993729" y="22774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30" name="円/楕円 1129"/>
                  <p:cNvSpPr/>
                  <p:nvPr/>
                </p:nvSpPr>
                <p:spPr>
                  <a:xfrm rot="20400000">
                    <a:off x="3964983" y="21204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31" name="直線コネクタ 1130"/>
                  <p:cNvCxnSpPr/>
                  <p:nvPr/>
                </p:nvCxnSpPr>
                <p:spPr>
                  <a:xfrm rot="21000000">
                    <a:off x="4048869" y="22551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32" name="直線コネクタ 1131"/>
                  <p:cNvCxnSpPr/>
                  <p:nvPr/>
                </p:nvCxnSpPr>
                <p:spPr>
                  <a:xfrm rot="19800000" flipH="1">
                    <a:off x="4115213" y="22333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33" name="円/楕円 1132"/>
                  <p:cNvSpPr/>
                  <p:nvPr/>
                </p:nvSpPr>
                <p:spPr>
                  <a:xfrm rot="20700000">
                    <a:off x="4101350" y="208060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34" name="直線コネクタ 1133"/>
                  <p:cNvCxnSpPr/>
                  <p:nvPr/>
                </p:nvCxnSpPr>
                <p:spPr>
                  <a:xfrm rot="21300000">
                    <a:off x="4173452" y="22158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35" name="直線コネクタ 1134"/>
                  <p:cNvCxnSpPr/>
                  <p:nvPr/>
                </p:nvCxnSpPr>
                <p:spPr>
                  <a:xfrm rot="20100000" flipH="1">
                    <a:off x="4241445" y="21998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36" name="円/楕円 1135"/>
                  <p:cNvSpPr/>
                  <p:nvPr/>
                </p:nvSpPr>
                <p:spPr>
                  <a:xfrm rot="21000000">
                    <a:off x="4239193" y="20536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37" name="直線コネクタ 1136"/>
                  <p:cNvCxnSpPr/>
                  <p:nvPr/>
                </p:nvCxnSpPr>
                <p:spPr>
                  <a:xfrm>
                    <a:off x="4299511" y="218834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38" name="直線コネクタ 1137"/>
                  <p:cNvCxnSpPr/>
                  <p:nvPr/>
                </p:nvCxnSpPr>
                <p:spPr>
                  <a:xfrm rot="20400000" flipH="1">
                    <a:off x="4368636" y="21783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39" name="円/楕円 1138"/>
                  <p:cNvSpPr/>
                  <p:nvPr/>
                </p:nvSpPr>
                <p:spPr>
                  <a:xfrm rot="21300000">
                    <a:off x="4380416" y="20380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40" name="直線コネクタ 1139"/>
                  <p:cNvCxnSpPr/>
                  <p:nvPr/>
                </p:nvCxnSpPr>
                <p:spPr>
                  <a:xfrm rot="300000">
                    <a:off x="4429039" y="217121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41" name="直線コネクタ 1140"/>
                  <p:cNvCxnSpPr/>
                  <p:nvPr/>
                </p:nvCxnSpPr>
                <p:spPr>
                  <a:xfrm rot="20700000" flipH="1">
                    <a:off x="4498770" y="21673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42" name="円/楕円 1141"/>
                  <p:cNvSpPr/>
                  <p:nvPr/>
                </p:nvSpPr>
                <p:spPr>
                  <a:xfrm rot="9600000">
                    <a:off x="5006100" y="5178031"/>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43" name="直線コネクタ 1142"/>
                  <p:cNvCxnSpPr/>
                  <p:nvPr/>
                </p:nvCxnSpPr>
                <p:spPr>
                  <a:xfrm rot="10200000">
                    <a:off x="5066230" y="504334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44" name="直線コネクタ 1143"/>
                  <p:cNvCxnSpPr/>
                  <p:nvPr/>
                </p:nvCxnSpPr>
                <p:spPr>
                  <a:xfrm rot="9000000" flipH="1">
                    <a:off x="4999886" y="506516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45" name="円/楕円 1144"/>
                  <p:cNvSpPr/>
                  <p:nvPr/>
                </p:nvSpPr>
                <p:spPr>
                  <a:xfrm rot="9900000">
                    <a:off x="4869733" y="521792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46" name="直線コネクタ 1145"/>
                  <p:cNvCxnSpPr/>
                  <p:nvPr/>
                </p:nvCxnSpPr>
                <p:spPr>
                  <a:xfrm rot="10500000">
                    <a:off x="4941647" y="508272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47" name="直線コネクタ 1146"/>
                  <p:cNvCxnSpPr/>
                  <p:nvPr/>
                </p:nvCxnSpPr>
                <p:spPr>
                  <a:xfrm rot="9300000" flipH="1">
                    <a:off x="4873654" y="50986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48" name="円/楕円 1147"/>
                  <p:cNvSpPr/>
                  <p:nvPr/>
                </p:nvSpPr>
                <p:spPr>
                  <a:xfrm rot="10200000">
                    <a:off x="4731890" y="524487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49" name="直線コネクタ 1148"/>
                  <p:cNvCxnSpPr/>
                  <p:nvPr/>
                </p:nvCxnSpPr>
                <p:spPr>
                  <a:xfrm rot="10800000">
                    <a:off x="4815588" y="51101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50" name="直線コネクタ 1149"/>
                  <p:cNvCxnSpPr/>
                  <p:nvPr/>
                </p:nvCxnSpPr>
                <p:spPr>
                  <a:xfrm rot="9600000" flipH="1">
                    <a:off x="4746463" y="512014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51" name="円/楕円 1150"/>
                  <p:cNvSpPr/>
                  <p:nvPr/>
                </p:nvSpPr>
                <p:spPr>
                  <a:xfrm rot="10500000">
                    <a:off x="4590667" y="526048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52" name="直線コネクタ 1151"/>
                  <p:cNvCxnSpPr/>
                  <p:nvPr/>
                </p:nvCxnSpPr>
                <p:spPr>
                  <a:xfrm rot="11100000">
                    <a:off x="4686060" y="512731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53" name="直線コネクタ 1152"/>
                  <p:cNvCxnSpPr/>
                  <p:nvPr/>
                </p:nvCxnSpPr>
                <p:spPr>
                  <a:xfrm rot="9900000" flipH="1">
                    <a:off x="4616329" y="51312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54" name="円/楕円 1153"/>
                  <p:cNvSpPr/>
                  <p:nvPr/>
                </p:nvSpPr>
                <p:spPr>
                  <a:xfrm rot="10800000">
                    <a:off x="4449980" y="526393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55" name="直線コネクタ 1154"/>
                  <p:cNvCxnSpPr/>
                  <p:nvPr/>
                </p:nvCxnSpPr>
                <p:spPr>
                  <a:xfrm rot="11400000">
                    <a:off x="4556891" y="513331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56" name="直線コネクタ 1155"/>
                  <p:cNvCxnSpPr/>
                  <p:nvPr/>
                </p:nvCxnSpPr>
                <p:spPr>
                  <a:xfrm rot="10200000" flipH="1">
                    <a:off x="4487085" y="513112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57" name="円/楕円 1156"/>
                  <p:cNvSpPr/>
                  <p:nvPr/>
                </p:nvSpPr>
                <p:spPr>
                  <a:xfrm rot="11100000">
                    <a:off x="4308192" y="525478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58" name="直線コネクタ 1157"/>
                  <p:cNvCxnSpPr/>
                  <p:nvPr/>
                </p:nvCxnSpPr>
                <p:spPr>
                  <a:xfrm rot="11700000">
                    <a:off x="4426355" y="512770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59" name="直線コネクタ 1158"/>
                  <p:cNvCxnSpPr/>
                  <p:nvPr/>
                </p:nvCxnSpPr>
                <p:spPr>
                  <a:xfrm rot="10500000" flipH="1">
                    <a:off x="4357005" y="511943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60" name="円/楕円 1159"/>
                  <p:cNvSpPr/>
                  <p:nvPr/>
                </p:nvSpPr>
                <p:spPr>
                  <a:xfrm rot="11400000">
                    <a:off x="4169443" y="523296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61" name="直線コネクタ 1160"/>
                  <p:cNvCxnSpPr/>
                  <p:nvPr/>
                </p:nvCxnSpPr>
                <p:spPr>
                  <a:xfrm rot="12000000">
                    <a:off x="4298506" y="51103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62" name="直線コネクタ 1161"/>
                  <p:cNvCxnSpPr/>
                  <p:nvPr/>
                </p:nvCxnSpPr>
                <p:spPr>
                  <a:xfrm rot="10800000" flipH="1">
                    <a:off x="4230140" y="50961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63" name="円/楕円 1162"/>
                  <p:cNvSpPr/>
                  <p:nvPr/>
                </p:nvSpPr>
                <p:spPr>
                  <a:xfrm rot="11700000">
                    <a:off x="4031399" y="519933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64" name="直線コネクタ 1163"/>
                  <p:cNvCxnSpPr/>
                  <p:nvPr/>
                </p:nvCxnSpPr>
                <p:spPr>
                  <a:xfrm rot="12300000">
                    <a:off x="4170929" y="50821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65" name="直線コネクタ 1164"/>
                  <p:cNvCxnSpPr/>
                  <p:nvPr/>
                </p:nvCxnSpPr>
                <p:spPr>
                  <a:xfrm rot="11100000" flipH="1">
                    <a:off x="4104067" y="50620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66" name="円/楕円 1165"/>
                  <p:cNvSpPr/>
                  <p:nvPr/>
                </p:nvSpPr>
                <p:spPr>
                  <a:xfrm rot="12000000">
                    <a:off x="3900239" y="515532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67" name="直線コネクタ 1166"/>
                  <p:cNvCxnSpPr/>
                  <p:nvPr/>
                </p:nvCxnSpPr>
                <p:spPr>
                  <a:xfrm rot="12600000">
                    <a:off x="4049721" y="50445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68" name="直線コネクタ 1167"/>
                  <p:cNvCxnSpPr/>
                  <p:nvPr/>
                </p:nvCxnSpPr>
                <p:spPr>
                  <a:xfrm rot="11400000" flipH="1">
                    <a:off x="3984873" y="50185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69" name="円/楕円 1168"/>
                  <p:cNvSpPr/>
                  <p:nvPr/>
                </p:nvSpPr>
                <p:spPr>
                  <a:xfrm rot="12300000">
                    <a:off x="3770133" y="50982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70" name="直線コネクタ 1169"/>
                  <p:cNvCxnSpPr/>
                  <p:nvPr/>
                </p:nvCxnSpPr>
                <p:spPr>
                  <a:xfrm rot="12900000">
                    <a:off x="3928978" y="49945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71" name="直線コネクタ 1170"/>
                  <p:cNvCxnSpPr/>
                  <p:nvPr/>
                </p:nvCxnSpPr>
                <p:spPr>
                  <a:xfrm rot="11700000" flipH="1">
                    <a:off x="3866636" y="49631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72" name="円/楕円 1171"/>
                  <p:cNvSpPr/>
                  <p:nvPr/>
                </p:nvSpPr>
                <p:spPr>
                  <a:xfrm rot="12600000">
                    <a:off x="3647213" y="503027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73" name="直線コネクタ 1172"/>
                  <p:cNvCxnSpPr/>
                  <p:nvPr/>
                </p:nvCxnSpPr>
                <p:spPr>
                  <a:xfrm rot="13200000">
                    <a:off x="3814759" y="493460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74" name="直線コネクタ 1173"/>
                  <p:cNvCxnSpPr/>
                  <p:nvPr/>
                </p:nvCxnSpPr>
                <p:spPr>
                  <a:xfrm rot="12000000" flipH="1">
                    <a:off x="3755398" y="489780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75" name="円/楕円 1174"/>
                  <p:cNvSpPr/>
                  <p:nvPr/>
                </p:nvSpPr>
                <p:spPr>
                  <a:xfrm rot="12900000">
                    <a:off x="3528997" y="495145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76" name="直線コネクタ 1175"/>
                  <p:cNvCxnSpPr/>
                  <p:nvPr/>
                </p:nvCxnSpPr>
                <p:spPr>
                  <a:xfrm rot="13500000">
                    <a:off x="3704518" y="48644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77" name="直線コネクタ 1176"/>
                  <p:cNvCxnSpPr/>
                  <p:nvPr/>
                </p:nvCxnSpPr>
                <p:spPr>
                  <a:xfrm rot="12300000" flipH="1">
                    <a:off x="3648590" y="482264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78" name="円/楕円 1177"/>
                  <p:cNvSpPr/>
                  <p:nvPr/>
                </p:nvSpPr>
                <p:spPr>
                  <a:xfrm rot="13200000">
                    <a:off x="3419007" y="486366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79" name="直線コネクタ 1178"/>
                  <p:cNvCxnSpPr/>
                  <p:nvPr/>
                </p:nvCxnSpPr>
                <p:spPr>
                  <a:xfrm rot="13800000">
                    <a:off x="3601715" y="478603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80" name="直線コネクタ 1179"/>
                  <p:cNvCxnSpPr/>
                  <p:nvPr/>
                </p:nvCxnSpPr>
                <p:spPr>
                  <a:xfrm rot="12600000" flipH="1">
                    <a:off x="3549646" y="47394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81" name="円/楕円 1180"/>
                  <p:cNvSpPr/>
                  <p:nvPr/>
                </p:nvSpPr>
                <p:spPr>
                  <a:xfrm rot="13500000">
                    <a:off x="3316274" y="476551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82" name="直線コネクタ 1181"/>
                  <p:cNvCxnSpPr/>
                  <p:nvPr/>
                </p:nvCxnSpPr>
                <p:spPr>
                  <a:xfrm rot="14100000">
                    <a:off x="3505326" y="469783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83" name="直線コネクタ 1182"/>
                  <p:cNvCxnSpPr/>
                  <p:nvPr/>
                </p:nvCxnSpPr>
                <p:spPr>
                  <a:xfrm rot="12900000" flipH="1">
                    <a:off x="3457512" y="464692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84" name="円/楕円 1183"/>
                  <p:cNvSpPr/>
                  <p:nvPr/>
                </p:nvSpPr>
                <p:spPr>
                  <a:xfrm rot="13800000">
                    <a:off x="3224010" y="465961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85" name="直線コネクタ 1184"/>
                  <p:cNvCxnSpPr/>
                  <p:nvPr/>
                </p:nvCxnSpPr>
                <p:spPr>
                  <a:xfrm rot="14400000">
                    <a:off x="3418516" y="46023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86" name="直線コネクタ 1185"/>
                  <p:cNvCxnSpPr/>
                  <p:nvPr/>
                </p:nvCxnSpPr>
                <p:spPr>
                  <a:xfrm rot="13200000" flipH="1">
                    <a:off x="3375321" y="45475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87" name="円/楕円 1186"/>
                  <p:cNvSpPr/>
                  <p:nvPr/>
                </p:nvSpPr>
                <p:spPr>
                  <a:xfrm rot="14100000">
                    <a:off x="3139882" y="454511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88" name="直線コネクタ 1187"/>
                  <p:cNvCxnSpPr/>
                  <p:nvPr/>
                </p:nvCxnSpPr>
                <p:spPr>
                  <a:xfrm rot="14700000">
                    <a:off x="3338909" y="44987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89" name="直線コネクタ 1188"/>
                  <p:cNvCxnSpPr/>
                  <p:nvPr/>
                </p:nvCxnSpPr>
                <p:spPr>
                  <a:xfrm rot="13500000" flipH="1">
                    <a:off x="3300661" y="44403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90" name="円/楕円 1189"/>
                  <p:cNvSpPr/>
                  <p:nvPr/>
                </p:nvSpPr>
                <p:spPr>
                  <a:xfrm rot="14400000">
                    <a:off x="3074441" y="4426588"/>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91" name="直線コネクタ 1190"/>
                  <p:cNvCxnSpPr/>
                  <p:nvPr/>
                </p:nvCxnSpPr>
                <p:spPr>
                  <a:xfrm rot="15000000">
                    <a:off x="3277023" y="439150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92" name="直線コネクタ 1191"/>
                  <p:cNvCxnSpPr/>
                  <p:nvPr/>
                </p:nvCxnSpPr>
                <p:spPr>
                  <a:xfrm rot="13800000" flipH="1">
                    <a:off x="3244013" y="432995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93" name="円/楕円 1192"/>
                  <p:cNvSpPr/>
                  <p:nvPr/>
                </p:nvSpPr>
                <p:spPr>
                  <a:xfrm rot="14700000">
                    <a:off x="3011474" y="429921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94" name="直線コネクタ 1193"/>
                  <p:cNvCxnSpPr/>
                  <p:nvPr/>
                </p:nvCxnSpPr>
                <p:spPr>
                  <a:xfrm rot="15300000">
                    <a:off x="3216617" y="427564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95" name="直線コネクタ 1194"/>
                  <p:cNvCxnSpPr/>
                  <p:nvPr/>
                </p:nvCxnSpPr>
                <p:spPr>
                  <a:xfrm rot="14100000" flipH="1">
                    <a:off x="3189097" y="421145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96" name="円/楕円 1195"/>
                  <p:cNvSpPr/>
                  <p:nvPr/>
                </p:nvSpPr>
                <p:spPr>
                  <a:xfrm rot="15000000">
                    <a:off x="2960993" y="416815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97" name="直線コネクタ 1196"/>
                  <p:cNvCxnSpPr/>
                  <p:nvPr/>
                </p:nvCxnSpPr>
                <p:spPr>
                  <a:xfrm rot="15600000">
                    <a:off x="3167684" y="41562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98" name="直線コネクタ 1197"/>
                  <p:cNvCxnSpPr/>
                  <p:nvPr/>
                </p:nvCxnSpPr>
                <p:spPr>
                  <a:xfrm rot="14400000" flipH="1">
                    <a:off x="3145863" y="408993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99" name="円/楕円 1198"/>
                  <p:cNvSpPr/>
                  <p:nvPr/>
                </p:nvSpPr>
                <p:spPr>
                  <a:xfrm rot="15300000">
                    <a:off x="2921099" y="403178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00" name="直線コネクタ 1199"/>
                  <p:cNvCxnSpPr/>
                  <p:nvPr/>
                </p:nvCxnSpPr>
                <p:spPr>
                  <a:xfrm rot="15900000">
                    <a:off x="3128313" y="40316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01" name="直線コネクタ 1200"/>
                  <p:cNvCxnSpPr/>
                  <p:nvPr/>
                </p:nvCxnSpPr>
                <p:spPr>
                  <a:xfrm rot="14700000" flipH="1">
                    <a:off x="3112357" y="39636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02" name="円/楕円 1201"/>
                  <p:cNvSpPr/>
                  <p:nvPr/>
                </p:nvSpPr>
                <p:spPr>
                  <a:xfrm rot="15600000">
                    <a:off x="2893271" y="389383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03" name="直線コネクタ 1202"/>
                  <p:cNvCxnSpPr/>
                  <p:nvPr/>
                </p:nvCxnSpPr>
                <p:spPr>
                  <a:xfrm rot="16200000">
                    <a:off x="3099979" y="39055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04" name="直線コネクタ 1203"/>
                  <p:cNvCxnSpPr/>
                  <p:nvPr/>
                </p:nvCxnSpPr>
                <p:spPr>
                  <a:xfrm rot="15000000" flipH="1">
                    <a:off x="3090010" y="383640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05" name="円/楕円 1204"/>
                  <p:cNvSpPr/>
                  <p:nvPr/>
                </p:nvSpPr>
                <p:spPr>
                  <a:xfrm rot="15900000">
                    <a:off x="2877663" y="37526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06" name="直線コネクタ 1205"/>
                  <p:cNvCxnSpPr/>
                  <p:nvPr/>
                </p:nvCxnSpPr>
                <p:spPr>
                  <a:xfrm rot="16500000">
                    <a:off x="3082839" y="37759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07" name="直線コネクタ 1206"/>
                  <p:cNvCxnSpPr/>
                  <p:nvPr/>
                </p:nvCxnSpPr>
                <p:spPr>
                  <a:xfrm rot="15300000" flipH="1">
                    <a:off x="3078933" y="370626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08" name="円/楕円 1207"/>
                  <p:cNvSpPr/>
                  <p:nvPr/>
                </p:nvSpPr>
                <p:spPr>
                  <a:xfrm rot="16200000">
                    <a:off x="2875055" y="361218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09" name="直線コネクタ 1208"/>
                  <p:cNvCxnSpPr/>
                  <p:nvPr/>
                </p:nvCxnSpPr>
                <p:spPr>
                  <a:xfrm rot="16800000">
                    <a:off x="3077686" y="364708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10" name="直線コネクタ 1209"/>
                  <p:cNvCxnSpPr/>
                  <p:nvPr/>
                </p:nvCxnSpPr>
                <p:spPr>
                  <a:xfrm rot="15600000" flipH="1">
                    <a:off x="3079872" y="357727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11" name="円/楕円 1210"/>
                  <p:cNvSpPr/>
                  <p:nvPr/>
                </p:nvSpPr>
                <p:spPr>
                  <a:xfrm rot="16500000">
                    <a:off x="2884207" y="347039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12" name="直線コネクタ 1211"/>
                  <p:cNvCxnSpPr/>
                  <p:nvPr/>
                </p:nvCxnSpPr>
                <p:spPr>
                  <a:xfrm rot="17100000">
                    <a:off x="3083299" y="351654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13" name="直線コネクタ 1212"/>
                  <p:cNvCxnSpPr/>
                  <p:nvPr/>
                </p:nvCxnSpPr>
                <p:spPr>
                  <a:xfrm rot="15900000" flipH="1">
                    <a:off x="3091561" y="344719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14" name="円/楕円 1213"/>
                  <p:cNvSpPr/>
                  <p:nvPr/>
                </p:nvSpPr>
                <p:spPr>
                  <a:xfrm rot="16800000">
                    <a:off x="2904773" y="333358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15" name="直線コネクタ 1214"/>
                  <p:cNvCxnSpPr/>
                  <p:nvPr/>
                </p:nvCxnSpPr>
                <p:spPr>
                  <a:xfrm rot="17400000">
                    <a:off x="3099359" y="339063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16" name="直線コネクタ 1215"/>
                  <p:cNvCxnSpPr/>
                  <p:nvPr/>
                </p:nvCxnSpPr>
                <p:spPr>
                  <a:xfrm rot="16200000" flipH="1">
                    <a:off x="3113634" y="33222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17" name="円/楕円 1216"/>
                  <p:cNvSpPr/>
                  <p:nvPr/>
                </p:nvSpPr>
                <p:spPr>
                  <a:xfrm rot="17100000">
                    <a:off x="2938407" y="319554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18" name="直線コネクタ 1217"/>
                  <p:cNvCxnSpPr/>
                  <p:nvPr/>
                </p:nvCxnSpPr>
                <p:spPr>
                  <a:xfrm rot="17700000">
                    <a:off x="3127554" y="32630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19" name="直線コネクタ 1218"/>
                  <p:cNvCxnSpPr/>
                  <p:nvPr/>
                </p:nvCxnSpPr>
                <p:spPr>
                  <a:xfrm rot="16500000" flipH="1">
                    <a:off x="3147732" y="319620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20" name="円/楕円 1219"/>
                  <p:cNvSpPr/>
                  <p:nvPr/>
                </p:nvSpPr>
                <p:spPr>
                  <a:xfrm rot="17400000">
                    <a:off x="2983986" y="306268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21" name="直線コネクタ 1220"/>
                  <p:cNvCxnSpPr/>
                  <p:nvPr/>
                </p:nvCxnSpPr>
                <p:spPr>
                  <a:xfrm rot="18000000">
                    <a:off x="3166802" y="31401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22" name="直線コネクタ 1221"/>
                  <p:cNvCxnSpPr/>
                  <p:nvPr/>
                </p:nvCxnSpPr>
                <p:spPr>
                  <a:xfrm rot="16800000" flipH="1">
                    <a:off x="3192731" y="30753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23" name="円/楕円 1222"/>
                  <p:cNvSpPr/>
                  <p:nvPr/>
                </p:nvSpPr>
                <p:spPr>
                  <a:xfrm rot="17700000">
                    <a:off x="3041081" y="293258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24" name="直線コネクタ 1223"/>
                  <p:cNvCxnSpPr/>
                  <p:nvPr/>
                </p:nvCxnSpPr>
                <p:spPr>
                  <a:xfrm rot="18300000">
                    <a:off x="3216723" y="30194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25" name="直線コネクタ 1224"/>
                  <p:cNvCxnSpPr/>
                  <p:nvPr/>
                </p:nvCxnSpPr>
                <p:spPr>
                  <a:xfrm rot="17100000" flipH="1">
                    <a:off x="3248206" y="29570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26" name="円/楕円 1225"/>
                  <p:cNvSpPr/>
                  <p:nvPr/>
                </p:nvSpPr>
                <p:spPr>
                  <a:xfrm rot="18000000">
                    <a:off x="3108436" y="280901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27" name="直線コネクタ 1226"/>
                  <p:cNvCxnSpPr/>
                  <p:nvPr/>
                </p:nvCxnSpPr>
                <p:spPr>
                  <a:xfrm rot="18600000">
                    <a:off x="3276115" y="290455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28" name="直線コネクタ 1227"/>
                  <p:cNvCxnSpPr/>
                  <p:nvPr/>
                </p:nvCxnSpPr>
                <p:spPr>
                  <a:xfrm rot="17400000" flipH="1">
                    <a:off x="3312911" y="28451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29" name="円/楕円 1228"/>
                  <p:cNvSpPr/>
                  <p:nvPr/>
                </p:nvSpPr>
                <p:spPr>
                  <a:xfrm rot="18300000">
                    <a:off x="3187257" y="2690801"/>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30" name="直線コネクタ 1229"/>
                  <p:cNvCxnSpPr/>
                  <p:nvPr/>
                </p:nvCxnSpPr>
                <p:spPr>
                  <a:xfrm rot="18900000">
                    <a:off x="3346245" y="279431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31" name="直線コネクタ 1230"/>
                  <p:cNvCxnSpPr/>
                  <p:nvPr/>
                </p:nvCxnSpPr>
                <p:spPr>
                  <a:xfrm rot="17700000" flipH="1">
                    <a:off x="3388075" y="273838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32" name="円/楕円 1231"/>
                  <p:cNvSpPr/>
                  <p:nvPr/>
                </p:nvSpPr>
                <p:spPr>
                  <a:xfrm rot="18600000">
                    <a:off x="3275525" y="25815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33" name="直線コネクタ 1232"/>
                  <p:cNvCxnSpPr/>
                  <p:nvPr/>
                </p:nvCxnSpPr>
                <p:spPr>
                  <a:xfrm rot="19200000">
                    <a:off x="3425161" y="26922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34" name="直線コネクタ 1233"/>
                  <p:cNvCxnSpPr/>
                  <p:nvPr/>
                </p:nvCxnSpPr>
                <p:spPr>
                  <a:xfrm rot="18000000" flipH="1">
                    <a:off x="3471706" y="26401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35" name="円/楕円 1234"/>
                  <p:cNvSpPr/>
                  <p:nvPr/>
                </p:nvSpPr>
                <p:spPr>
                  <a:xfrm rot="18900000">
                    <a:off x="3373675" y="247881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36" name="直線コネクタ 1235"/>
                  <p:cNvCxnSpPr/>
                  <p:nvPr/>
                </p:nvCxnSpPr>
                <p:spPr>
                  <a:xfrm rot="19500000">
                    <a:off x="3513367" y="25958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37" name="直線コネクタ 1236"/>
                  <p:cNvCxnSpPr/>
                  <p:nvPr/>
                </p:nvCxnSpPr>
                <p:spPr>
                  <a:xfrm rot="18300000" flipH="1">
                    <a:off x="3564273" y="254804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38" name="円/楕円 1237"/>
                  <p:cNvSpPr/>
                  <p:nvPr/>
                </p:nvSpPr>
                <p:spPr>
                  <a:xfrm flipV="1">
                    <a:off x="4522463" y="244728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39" name="直線コネクタ 1238"/>
                  <p:cNvCxnSpPr/>
                  <p:nvPr/>
                </p:nvCxnSpPr>
                <p:spPr>
                  <a:xfrm rot="21000000" flipV="1">
                    <a:off x="4559568" y="2316661"/>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40" name="直線コネクタ 1239"/>
                  <p:cNvCxnSpPr/>
                  <p:nvPr/>
                </p:nvCxnSpPr>
                <p:spPr>
                  <a:xfrm rot="600000" flipH="1" flipV="1">
                    <a:off x="4629374" y="231447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41" name="円/楕円 1240"/>
                  <p:cNvSpPr/>
                  <p:nvPr/>
                </p:nvSpPr>
                <p:spPr>
                  <a:xfrm rot="300000" flipV="1">
                    <a:off x="4631594" y="245293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42" name="直線コネクタ 1241"/>
                  <p:cNvCxnSpPr/>
                  <p:nvPr/>
                </p:nvCxnSpPr>
                <p:spPr>
                  <a:xfrm rot="21300000" flipV="1">
                    <a:off x="4680217" y="231977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43" name="直線コネクタ 1242"/>
                  <p:cNvCxnSpPr/>
                  <p:nvPr/>
                </p:nvCxnSpPr>
                <p:spPr>
                  <a:xfrm rot="900000" flipH="1" flipV="1">
                    <a:off x="4749948" y="23236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4" name="円/楕円 1243"/>
                  <p:cNvSpPr/>
                  <p:nvPr/>
                </p:nvSpPr>
                <p:spPr>
                  <a:xfrm rot="600000" flipV="1">
                    <a:off x="4731140" y="24697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45" name="直線コネクタ 1244"/>
                  <p:cNvCxnSpPr/>
                  <p:nvPr/>
                </p:nvCxnSpPr>
                <p:spPr>
                  <a:xfrm flipV="1">
                    <a:off x="4791458" y="23350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46" name="直線コネクタ 1245"/>
                  <p:cNvCxnSpPr/>
                  <p:nvPr/>
                </p:nvCxnSpPr>
                <p:spPr>
                  <a:xfrm rot="1200000" flipH="1" flipV="1">
                    <a:off x="4860583" y="23450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7" name="円/楕円 1246"/>
                  <p:cNvSpPr/>
                  <p:nvPr/>
                </p:nvSpPr>
                <p:spPr>
                  <a:xfrm rot="900000" flipV="1">
                    <a:off x="4837631" y="249431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48" name="直線コネクタ 1247"/>
                  <p:cNvCxnSpPr/>
                  <p:nvPr/>
                </p:nvCxnSpPr>
                <p:spPr>
                  <a:xfrm rot="300000" flipV="1">
                    <a:off x="4909733" y="235911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49" name="直線コネクタ 1248"/>
                  <p:cNvCxnSpPr/>
                  <p:nvPr/>
                </p:nvCxnSpPr>
                <p:spPr>
                  <a:xfrm rot="1500000" flipH="1" flipV="1">
                    <a:off x="4977726" y="237506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50" name="円/楕円 1249"/>
                  <p:cNvSpPr/>
                  <p:nvPr/>
                </p:nvSpPr>
                <p:spPr>
                  <a:xfrm rot="1200000" flipV="1">
                    <a:off x="4931510" y="253235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51" name="直線コネクタ 1250"/>
                  <p:cNvCxnSpPr/>
                  <p:nvPr/>
                </p:nvCxnSpPr>
                <p:spPr>
                  <a:xfrm rot="600000" flipV="1">
                    <a:off x="5015396" y="239767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52" name="直線コネクタ 1251"/>
                  <p:cNvCxnSpPr/>
                  <p:nvPr/>
                </p:nvCxnSpPr>
                <p:spPr>
                  <a:xfrm rot="1800000" flipH="1" flipV="1">
                    <a:off x="5081740" y="24194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53" name="円/楕円 1252"/>
                  <p:cNvSpPr/>
                  <p:nvPr/>
                </p:nvSpPr>
                <p:spPr>
                  <a:xfrm rot="1500000" flipV="1">
                    <a:off x="5032127" y="257499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54" name="直線コネクタ 1253"/>
                  <p:cNvCxnSpPr/>
                  <p:nvPr/>
                </p:nvCxnSpPr>
                <p:spPr>
                  <a:xfrm rot="900000" flipV="1">
                    <a:off x="5127706" y="24418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55" name="直線コネクタ 1254"/>
                  <p:cNvCxnSpPr/>
                  <p:nvPr/>
                </p:nvCxnSpPr>
                <p:spPr>
                  <a:xfrm rot="2100000" flipH="1" flipV="1">
                    <a:off x="5191896" y="246938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56" name="円/楕円 1255"/>
                  <p:cNvSpPr/>
                  <p:nvPr/>
                </p:nvSpPr>
                <p:spPr>
                  <a:xfrm rot="1800000" flipV="1">
                    <a:off x="5119902" y="262488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57" name="直線コネクタ 1256"/>
                  <p:cNvCxnSpPr/>
                  <p:nvPr/>
                </p:nvCxnSpPr>
                <p:spPr>
                  <a:xfrm rot="1200000" flipV="1">
                    <a:off x="5226994" y="24943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58" name="円/楕円 1257"/>
                  <p:cNvSpPr/>
                  <p:nvPr/>
                </p:nvSpPr>
                <p:spPr>
                  <a:xfrm rot="2100000" flipV="1">
                    <a:off x="5211585" y="26843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59" name="直線コネクタ 1258"/>
                  <p:cNvCxnSpPr/>
                  <p:nvPr/>
                </p:nvCxnSpPr>
                <p:spPr>
                  <a:xfrm rot="1500000" flipV="1">
                    <a:off x="5329924" y="255733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0" name="直線コネクタ 1259"/>
                  <p:cNvCxnSpPr/>
                  <p:nvPr/>
                </p:nvCxnSpPr>
                <p:spPr>
                  <a:xfrm rot="2700000" flipH="1" flipV="1">
                    <a:off x="5388360" y="25955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61" name="円/楕円 1260"/>
                  <p:cNvSpPr/>
                  <p:nvPr/>
                </p:nvSpPr>
                <p:spPr>
                  <a:xfrm rot="2400000" flipV="1">
                    <a:off x="5285425" y="275012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62" name="直線コネクタ 1261"/>
                  <p:cNvCxnSpPr/>
                  <p:nvPr/>
                </p:nvCxnSpPr>
                <p:spPr>
                  <a:xfrm rot="1800000" flipV="1">
                    <a:off x="5414659" y="262762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63" name="直線コネクタ 1262"/>
                  <p:cNvCxnSpPr/>
                  <p:nvPr/>
                </p:nvCxnSpPr>
                <p:spPr>
                  <a:xfrm rot="3000000" flipH="1" flipV="1">
                    <a:off x="5469538" y="26708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64" name="円/楕円 1263"/>
                  <p:cNvSpPr/>
                  <p:nvPr/>
                </p:nvSpPr>
                <p:spPr>
                  <a:xfrm rot="2700000" flipV="1">
                    <a:off x="5365391" y="28246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65" name="直線コネクタ 1264"/>
                  <p:cNvCxnSpPr/>
                  <p:nvPr/>
                </p:nvCxnSpPr>
                <p:spPr>
                  <a:xfrm rot="2100000" flipV="1">
                    <a:off x="5505083" y="27075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6" name="直線コネクタ 1265"/>
                  <p:cNvCxnSpPr/>
                  <p:nvPr/>
                </p:nvCxnSpPr>
                <p:spPr>
                  <a:xfrm rot="3300000" flipH="1" flipV="1">
                    <a:off x="5555989" y="27553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67" name="円/楕円 1266"/>
                  <p:cNvSpPr/>
                  <p:nvPr/>
                </p:nvSpPr>
                <p:spPr>
                  <a:xfrm rot="3000000" flipV="1">
                    <a:off x="5430809" y="29015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68" name="直線コネクタ 1267"/>
                  <p:cNvCxnSpPr/>
                  <p:nvPr/>
                </p:nvCxnSpPr>
                <p:spPr>
                  <a:xfrm rot="2400000" flipV="1">
                    <a:off x="5580445" y="279080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9" name="直線コネクタ 1268"/>
                  <p:cNvCxnSpPr/>
                  <p:nvPr/>
                </p:nvCxnSpPr>
                <p:spPr>
                  <a:xfrm rot="3600000" flipH="1" flipV="1">
                    <a:off x="5626990" y="28428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70" name="円/楕円 1269"/>
                  <p:cNvSpPr/>
                  <p:nvPr/>
                </p:nvSpPr>
                <p:spPr>
                  <a:xfrm rot="3300000" flipV="1">
                    <a:off x="5496626" y="298874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71" name="直線コネクタ 1270"/>
                  <p:cNvCxnSpPr/>
                  <p:nvPr/>
                </p:nvCxnSpPr>
                <p:spPr>
                  <a:xfrm rot="2700000" flipV="1">
                    <a:off x="5655614" y="28852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72" name="直線コネクタ 1271"/>
                  <p:cNvCxnSpPr/>
                  <p:nvPr/>
                </p:nvCxnSpPr>
                <p:spPr>
                  <a:xfrm rot="3900000" flipH="1" flipV="1">
                    <a:off x="5697444" y="29411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73" name="円/楕円 1272"/>
                  <p:cNvSpPr/>
                  <p:nvPr/>
                </p:nvSpPr>
                <p:spPr>
                  <a:xfrm rot="3600000" flipV="1">
                    <a:off x="5544088" y="307822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74" name="直線コネクタ 1273"/>
                  <p:cNvCxnSpPr/>
                  <p:nvPr/>
                </p:nvCxnSpPr>
                <p:spPr>
                  <a:xfrm rot="3000000" flipV="1">
                    <a:off x="5711767" y="298268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75" name="直線コネクタ 1274"/>
                  <p:cNvCxnSpPr/>
                  <p:nvPr/>
                </p:nvCxnSpPr>
                <p:spPr>
                  <a:xfrm rot="4200000" flipH="1" flipV="1">
                    <a:off x="5748563" y="30420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76" name="円/楕円 1275"/>
                  <p:cNvSpPr/>
                  <p:nvPr/>
                </p:nvSpPr>
                <p:spPr>
                  <a:xfrm rot="3900000" flipV="1">
                    <a:off x="5593756" y="317556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77" name="直線コネクタ 1276"/>
                  <p:cNvCxnSpPr/>
                  <p:nvPr/>
                </p:nvCxnSpPr>
                <p:spPr>
                  <a:xfrm rot="3300000" flipV="1">
                    <a:off x="5769398" y="308873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78" name="直線コネクタ 1277"/>
                  <p:cNvCxnSpPr/>
                  <p:nvPr/>
                </p:nvCxnSpPr>
                <p:spPr>
                  <a:xfrm rot="4500000" flipH="1" flipV="1">
                    <a:off x="5800881" y="315107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79" name="円/楕円 1278"/>
                  <p:cNvSpPr/>
                  <p:nvPr/>
                </p:nvSpPr>
                <p:spPr>
                  <a:xfrm rot="4200000" flipV="1">
                    <a:off x="5628929" y="327020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80" name="直線コネクタ 1279"/>
                  <p:cNvCxnSpPr/>
                  <p:nvPr/>
                </p:nvCxnSpPr>
                <p:spPr>
                  <a:xfrm rot="3600000" flipV="1">
                    <a:off x="5811745" y="319273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81" name="直線コネクタ 1280"/>
                  <p:cNvCxnSpPr/>
                  <p:nvPr/>
                </p:nvCxnSpPr>
                <p:spPr>
                  <a:xfrm rot="4800000" flipH="1" flipV="1">
                    <a:off x="5837674" y="32575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82" name="円/楕円 1281"/>
                  <p:cNvSpPr/>
                  <p:nvPr/>
                </p:nvSpPr>
                <p:spPr>
                  <a:xfrm rot="4500000" flipV="1">
                    <a:off x="5660940" y="337468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83" name="直線コネクタ 1282"/>
                  <p:cNvCxnSpPr/>
                  <p:nvPr/>
                </p:nvCxnSpPr>
                <p:spPr>
                  <a:xfrm rot="3900000" flipV="1">
                    <a:off x="5850087" y="33071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84" name="直線コネクタ 1283"/>
                  <p:cNvCxnSpPr/>
                  <p:nvPr/>
                </p:nvCxnSpPr>
                <p:spPr>
                  <a:xfrm rot="5100000" flipH="1" flipV="1">
                    <a:off x="5870265" y="33740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85" name="円/楕円 1284"/>
                  <p:cNvSpPr/>
                  <p:nvPr/>
                </p:nvSpPr>
                <p:spPr>
                  <a:xfrm rot="4800000" flipV="1">
                    <a:off x="5677274" y="346821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86" name="直線コネクタ 1285"/>
                  <p:cNvCxnSpPr/>
                  <p:nvPr/>
                </p:nvCxnSpPr>
                <p:spPr>
                  <a:xfrm rot="4200000" flipV="1">
                    <a:off x="5871860" y="34111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87" name="直線コネクタ 1286"/>
                  <p:cNvCxnSpPr/>
                  <p:nvPr/>
                </p:nvCxnSpPr>
                <p:spPr>
                  <a:xfrm rot="5400000" flipH="1" flipV="1">
                    <a:off x="5886135" y="347952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88" name="円/楕円 1287"/>
                  <p:cNvSpPr/>
                  <p:nvPr/>
                </p:nvSpPr>
                <p:spPr>
                  <a:xfrm rot="5100000" flipV="1">
                    <a:off x="5690657" y="35766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89" name="直線コネクタ 1288"/>
                  <p:cNvCxnSpPr/>
                  <p:nvPr/>
                </p:nvCxnSpPr>
                <p:spPr>
                  <a:xfrm rot="4500000" flipV="1">
                    <a:off x="5889749" y="353051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90" name="直線コネクタ 1289"/>
                  <p:cNvCxnSpPr/>
                  <p:nvPr/>
                </p:nvCxnSpPr>
                <p:spPr>
                  <a:xfrm rot="5700000" flipH="1" flipV="1">
                    <a:off x="5898011" y="35998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91" name="円/楕円 1290"/>
                  <p:cNvSpPr/>
                  <p:nvPr/>
                </p:nvSpPr>
                <p:spPr>
                  <a:xfrm rot="5400000" flipV="1">
                    <a:off x="5691339" y="367763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92" name="直線コネクタ 1291"/>
                  <p:cNvCxnSpPr/>
                  <p:nvPr/>
                </p:nvCxnSpPr>
                <p:spPr>
                  <a:xfrm rot="4800000" flipV="1">
                    <a:off x="5893970" y="364273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93" name="直線コネクタ 1292"/>
                  <p:cNvCxnSpPr/>
                  <p:nvPr/>
                </p:nvCxnSpPr>
                <p:spPr>
                  <a:xfrm rot="6000000" flipH="1" flipV="1">
                    <a:off x="5896156" y="371253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94" name="円/楕円 1293"/>
                  <p:cNvSpPr/>
                  <p:nvPr/>
                </p:nvSpPr>
                <p:spPr>
                  <a:xfrm rot="5700000" flipV="1">
                    <a:off x="5685684" y="378676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95" name="直線コネクタ 1294"/>
                  <p:cNvCxnSpPr/>
                  <p:nvPr/>
                </p:nvCxnSpPr>
                <p:spPr>
                  <a:xfrm rot="5100000" flipV="1">
                    <a:off x="5890860" y="37633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96" name="直線コネクタ 1295"/>
                  <p:cNvCxnSpPr/>
                  <p:nvPr/>
                </p:nvCxnSpPr>
                <p:spPr>
                  <a:xfrm rot="6300000" flipH="1" flipV="1">
                    <a:off x="5886954" y="38331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97" name="円/楕円 1296"/>
                  <p:cNvSpPr/>
                  <p:nvPr/>
                </p:nvSpPr>
                <p:spPr>
                  <a:xfrm rot="6000000" flipV="1">
                    <a:off x="5664522" y="388582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98" name="直線コネクタ 1297"/>
                  <p:cNvCxnSpPr/>
                  <p:nvPr/>
                </p:nvCxnSpPr>
                <p:spPr>
                  <a:xfrm rot="5400000" flipV="1">
                    <a:off x="5871230" y="387413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99" name="直線コネクタ 1298"/>
                  <p:cNvCxnSpPr/>
                  <p:nvPr/>
                </p:nvCxnSpPr>
                <p:spPr>
                  <a:xfrm rot="6600000" flipH="1" flipV="1">
                    <a:off x="5861261" y="394325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00" name="円/楕円 1299"/>
                  <p:cNvSpPr/>
                  <p:nvPr/>
                </p:nvSpPr>
                <p:spPr>
                  <a:xfrm rot="6300000" flipV="1">
                    <a:off x="5640003" y="399231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01" name="直線コネクタ 1300"/>
                  <p:cNvCxnSpPr/>
                  <p:nvPr/>
                </p:nvCxnSpPr>
                <p:spPr>
                  <a:xfrm rot="5700000" flipV="1">
                    <a:off x="5847217" y="39924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02" name="直線コネクタ 1301"/>
                  <p:cNvCxnSpPr/>
                  <p:nvPr/>
                </p:nvCxnSpPr>
                <p:spPr>
                  <a:xfrm rot="6900000" flipH="1" flipV="1">
                    <a:off x="5831261" y="40604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03" name="円/楕円 1302"/>
                  <p:cNvSpPr/>
                  <p:nvPr/>
                </p:nvSpPr>
                <p:spPr>
                  <a:xfrm rot="6600000" flipV="1">
                    <a:off x="5606113" y="408742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04" name="直線コネクタ 1303"/>
                  <p:cNvCxnSpPr/>
                  <p:nvPr/>
                </p:nvCxnSpPr>
                <p:spPr>
                  <a:xfrm rot="6000000" flipV="1">
                    <a:off x="5812804" y="40992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05" name="直線コネクタ 1304"/>
                  <p:cNvCxnSpPr/>
                  <p:nvPr/>
                </p:nvCxnSpPr>
                <p:spPr>
                  <a:xfrm rot="7200000" flipH="1" flipV="1">
                    <a:off x="5790983" y="416564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06" name="円/楕円 1305"/>
                  <p:cNvSpPr/>
                  <p:nvPr/>
                </p:nvSpPr>
                <p:spPr>
                  <a:xfrm rot="6900000" flipV="1">
                    <a:off x="5563475" y="418803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07" name="直線コネクタ 1306"/>
                  <p:cNvCxnSpPr/>
                  <p:nvPr/>
                </p:nvCxnSpPr>
                <p:spPr>
                  <a:xfrm rot="6300000" flipV="1">
                    <a:off x="5768618" y="421160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08" name="直線コネクタ 1307"/>
                  <p:cNvCxnSpPr/>
                  <p:nvPr/>
                </p:nvCxnSpPr>
                <p:spPr>
                  <a:xfrm rot="7500000" flipH="1" flipV="1">
                    <a:off x="5741098" y="42757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09" name="円/楕円 1308"/>
                  <p:cNvSpPr/>
                  <p:nvPr/>
                </p:nvSpPr>
                <p:spPr>
                  <a:xfrm rot="7200000" flipV="1">
                    <a:off x="5511520" y="427217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10" name="直線コネクタ 1309"/>
                  <p:cNvCxnSpPr/>
                  <p:nvPr/>
                </p:nvCxnSpPr>
                <p:spPr>
                  <a:xfrm rot="6600000" flipV="1">
                    <a:off x="5714102" y="43072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11" name="直線コネクタ 1310"/>
                  <p:cNvCxnSpPr/>
                  <p:nvPr/>
                </p:nvCxnSpPr>
                <p:spPr>
                  <a:xfrm rot="7800000" flipH="1" flipV="1">
                    <a:off x="5681092" y="436880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12" name="円/楕円 1311"/>
                  <p:cNvSpPr/>
                  <p:nvPr/>
                </p:nvSpPr>
                <p:spPr>
                  <a:xfrm rot="7500000" flipV="1">
                    <a:off x="5452058" y="436385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13" name="直線コネクタ 1312"/>
                  <p:cNvCxnSpPr/>
                  <p:nvPr/>
                </p:nvCxnSpPr>
                <p:spPr>
                  <a:xfrm rot="6900000" flipV="1">
                    <a:off x="5651085" y="4410191"/>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14" name="直線コネクタ 1313"/>
                  <p:cNvCxnSpPr/>
                  <p:nvPr/>
                </p:nvCxnSpPr>
                <p:spPr>
                  <a:xfrm rot="8100000" flipH="1" flipV="1">
                    <a:off x="5612837" y="446862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15" name="円/楕円 1314"/>
                  <p:cNvSpPr/>
                  <p:nvPr/>
                </p:nvSpPr>
                <p:spPr>
                  <a:xfrm rot="7800000" flipV="1">
                    <a:off x="5387684" y="444163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16" name="直線コネクタ 1315"/>
                  <p:cNvCxnSpPr/>
                  <p:nvPr/>
                </p:nvCxnSpPr>
                <p:spPr>
                  <a:xfrm rot="7200000" flipV="1">
                    <a:off x="5582190" y="449886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17" name="直線コネクタ 1316"/>
                  <p:cNvCxnSpPr/>
                  <p:nvPr/>
                </p:nvCxnSpPr>
                <p:spPr>
                  <a:xfrm rot="8400000" flipH="1" flipV="1">
                    <a:off x="5538995" y="455374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18" name="円/楕円 1317"/>
                  <p:cNvSpPr/>
                  <p:nvPr/>
                </p:nvSpPr>
                <p:spPr>
                  <a:xfrm rot="8100000" flipV="1">
                    <a:off x="5313205" y="452160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19" name="直線コネクタ 1318"/>
                  <p:cNvCxnSpPr/>
                  <p:nvPr/>
                </p:nvCxnSpPr>
                <p:spPr>
                  <a:xfrm rot="7500000" flipV="1">
                    <a:off x="5502257" y="458928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20" name="直線コネクタ 1319"/>
                  <p:cNvCxnSpPr/>
                  <p:nvPr/>
                </p:nvCxnSpPr>
                <p:spPr>
                  <a:xfrm rot="8700000" flipH="1" flipV="1">
                    <a:off x="5454443" y="46401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21" name="円/楕円 1320"/>
                  <p:cNvSpPr/>
                  <p:nvPr/>
                </p:nvSpPr>
                <p:spPr>
                  <a:xfrm rot="8400000" flipV="1">
                    <a:off x="5233320" y="458388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22" name="直線コネクタ 1321"/>
                  <p:cNvCxnSpPr/>
                  <p:nvPr/>
                </p:nvCxnSpPr>
                <p:spPr>
                  <a:xfrm rot="7800000" flipV="1">
                    <a:off x="5416028" y="466151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23" name="直線コネクタ 1322"/>
                  <p:cNvCxnSpPr/>
                  <p:nvPr/>
                </p:nvCxnSpPr>
                <p:spPr>
                  <a:xfrm rot="9000000" flipH="1" flipV="1">
                    <a:off x="5363959" y="47080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24" name="円/楕円 1323"/>
                  <p:cNvSpPr/>
                  <p:nvPr/>
                </p:nvSpPr>
                <p:spPr>
                  <a:xfrm rot="8700000" flipV="1">
                    <a:off x="5146085" y="464970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25" name="直線コネクタ 1324"/>
                  <p:cNvCxnSpPr/>
                  <p:nvPr/>
                </p:nvCxnSpPr>
                <p:spPr>
                  <a:xfrm rot="8100000" flipV="1">
                    <a:off x="5321606" y="47366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26" name="直線コネクタ 1325"/>
                  <p:cNvCxnSpPr/>
                  <p:nvPr/>
                </p:nvCxnSpPr>
                <p:spPr>
                  <a:xfrm rot="9300000" flipH="1" flipV="1">
                    <a:off x="5265678" y="477851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27" name="円/楕円 1326"/>
                  <p:cNvSpPr/>
                  <p:nvPr/>
                </p:nvSpPr>
                <p:spPr>
                  <a:xfrm rot="9000000" flipV="1">
                    <a:off x="5058993" y="470077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28" name="直線コネクタ 1327"/>
                  <p:cNvCxnSpPr/>
                  <p:nvPr/>
                </p:nvCxnSpPr>
                <p:spPr>
                  <a:xfrm rot="8400000" flipV="1">
                    <a:off x="5226539" y="479644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29" name="直線コネクタ 1328"/>
                  <p:cNvCxnSpPr/>
                  <p:nvPr/>
                </p:nvCxnSpPr>
                <p:spPr>
                  <a:xfrm rot="9600000" flipH="1" flipV="1">
                    <a:off x="5167178" y="483324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30" name="円/楕円 1329"/>
                  <p:cNvSpPr/>
                  <p:nvPr/>
                </p:nvSpPr>
                <p:spPr>
                  <a:xfrm rot="9300000" flipV="1">
                    <a:off x="4961654" y="475044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31" name="直線コネクタ 1330"/>
                  <p:cNvCxnSpPr/>
                  <p:nvPr/>
                </p:nvCxnSpPr>
                <p:spPr>
                  <a:xfrm rot="8700000" flipV="1">
                    <a:off x="5120499" y="48540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32" name="直線コネクタ 1331"/>
                  <p:cNvCxnSpPr/>
                  <p:nvPr/>
                </p:nvCxnSpPr>
                <p:spPr>
                  <a:xfrm rot="9900000" flipH="1" flipV="1">
                    <a:off x="5058157" y="48855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33" name="円/楕円 1332"/>
                  <p:cNvSpPr/>
                  <p:nvPr/>
                </p:nvSpPr>
                <p:spPr>
                  <a:xfrm rot="9600000" flipV="1">
                    <a:off x="4865911" y="478573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34" name="直線コネクタ 1333"/>
                  <p:cNvCxnSpPr/>
                  <p:nvPr/>
                </p:nvCxnSpPr>
                <p:spPr>
                  <a:xfrm rot="9000000" flipV="1">
                    <a:off x="5015393" y="489653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35" name="直線コネクタ 1334"/>
                  <p:cNvCxnSpPr/>
                  <p:nvPr/>
                </p:nvCxnSpPr>
                <p:spPr>
                  <a:xfrm rot="10200000" flipH="1" flipV="1">
                    <a:off x="4950545" y="49224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36" name="円/楕円 1335"/>
                  <p:cNvSpPr/>
                  <p:nvPr/>
                </p:nvSpPr>
                <p:spPr>
                  <a:xfrm rot="9900000" flipV="1">
                    <a:off x="4761427" y="48177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37" name="直線コネクタ 1336"/>
                  <p:cNvCxnSpPr/>
                  <p:nvPr/>
                </p:nvCxnSpPr>
                <p:spPr>
                  <a:xfrm rot="9300000" flipV="1">
                    <a:off x="4900957" y="49348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38" name="直線コネクタ 1337"/>
                  <p:cNvCxnSpPr/>
                  <p:nvPr/>
                </p:nvCxnSpPr>
                <p:spPr>
                  <a:xfrm rot="10500000" flipH="1" flipV="1">
                    <a:off x="4834095" y="495505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39" name="円/楕円 1338"/>
                  <p:cNvSpPr/>
                  <p:nvPr/>
                </p:nvSpPr>
                <p:spPr>
                  <a:xfrm rot="10200000" flipV="1">
                    <a:off x="4662119" y="483594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40" name="直線コネクタ 1339"/>
                  <p:cNvCxnSpPr/>
                  <p:nvPr/>
                </p:nvCxnSpPr>
                <p:spPr>
                  <a:xfrm rot="9600000" flipV="1">
                    <a:off x="4791182" y="495852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41" name="直線コネクタ 1340"/>
                  <p:cNvCxnSpPr/>
                  <p:nvPr/>
                </p:nvCxnSpPr>
                <p:spPr>
                  <a:xfrm rot="10800000" flipH="1" flipV="1">
                    <a:off x="4722816" y="497279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42" name="円/楕円 1341"/>
                  <p:cNvSpPr/>
                  <p:nvPr/>
                </p:nvSpPr>
                <p:spPr>
                  <a:xfrm rot="10500000" flipV="1">
                    <a:off x="4553663" y="48493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43" name="直線コネクタ 1342"/>
                  <p:cNvCxnSpPr/>
                  <p:nvPr/>
                </p:nvCxnSpPr>
                <p:spPr>
                  <a:xfrm rot="9900000" flipV="1">
                    <a:off x="4671826" y="49764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44" name="直線コネクタ 1343"/>
                  <p:cNvCxnSpPr/>
                  <p:nvPr/>
                </p:nvCxnSpPr>
                <p:spPr>
                  <a:xfrm rot="11100000" flipH="1" flipV="1">
                    <a:off x="4602476" y="49846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45" name="円/楕円 1344"/>
                  <p:cNvSpPr/>
                  <p:nvPr/>
                </p:nvSpPr>
                <p:spPr>
                  <a:xfrm rot="10800000" flipV="1">
                    <a:off x="4452435" y="484568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46" name="直線コネクタ 1345"/>
                  <p:cNvCxnSpPr/>
                  <p:nvPr/>
                </p:nvCxnSpPr>
                <p:spPr>
                  <a:xfrm rot="10200000" flipV="1">
                    <a:off x="4559346" y="49763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47" name="直線コネクタ 1346"/>
                  <p:cNvCxnSpPr/>
                  <p:nvPr/>
                </p:nvCxnSpPr>
                <p:spPr>
                  <a:xfrm rot="11400000" flipH="1" flipV="1">
                    <a:off x="4489540" y="49784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48" name="円/楕円 1347"/>
                  <p:cNvSpPr/>
                  <p:nvPr/>
                </p:nvSpPr>
                <p:spPr>
                  <a:xfrm rot="11100000" flipV="1">
                    <a:off x="4343304" y="484003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49" name="直線コネクタ 1348"/>
                  <p:cNvCxnSpPr/>
                  <p:nvPr/>
                </p:nvCxnSpPr>
                <p:spPr>
                  <a:xfrm rot="10500000" flipV="1">
                    <a:off x="4438697" y="497320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50" name="直線コネクタ 1349"/>
                  <p:cNvCxnSpPr/>
                  <p:nvPr/>
                </p:nvCxnSpPr>
                <p:spPr>
                  <a:xfrm rot="11700000" flipH="1" flipV="1">
                    <a:off x="4368966" y="496929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51" name="円/楕円 1350"/>
                  <p:cNvSpPr/>
                  <p:nvPr/>
                </p:nvSpPr>
                <p:spPr>
                  <a:xfrm rot="11400000" flipV="1">
                    <a:off x="4243758" y="482317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52" name="直線コネクタ 1351"/>
                  <p:cNvCxnSpPr/>
                  <p:nvPr/>
                </p:nvCxnSpPr>
                <p:spPr>
                  <a:xfrm rot="10800000" flipV="1">
                    <a:off x="4327456" y="49578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53" name="直線コネクタ 1352"/>
                  <p:cNvCxnSpPr/>
                  <p:nvPr/>
                </p:nvCxnSpPr>
                <p:spPr>
                  <a:xfrm rot="12000000" flipH="1" flipV="1">
                    <a:off x="4258331" y="494790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54" name="円/楕円 1353"/>
                  <p:cNvSpPr/>
                  <p:nvPr/>
                </p:nvSpPr>
                <p:spPr>
                  <a:xfrm rot="11700000" flipV="1">
                    <a:off x="4137267" y="479865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55" name="直線コネクタ 1354"/>
                  <p:cNvCxnSpPr/>
                  <p:nvPr/>
                </p:nvCxnSpPr>
                <p:spPr>
                  <a:xfrm rot="11100000" flipV="1">
                    <a:off x="4209181" y="49338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56" name="直線コネクタ 1355"/>
                  <p:cNvCxnSpPr/>
                  <p:nvPr/>
                </p:nvCxnSpPr>
                <p:spPr>
                  <a:xfrm rot="12300000" flipH="1" flipV="1">
                    <a:off x="4141188" y="491790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57" name="円/楕円 1356"/>
                  <p:cNvSpPr/>
                  <p:nvPr/>
                </p:nvSpPr>
                <p:spPr>
                  <a:xfrm rot="12000000" flipV="1">
                    <a:off x="4045383" y="476210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58" name="直線コネクタ 1357"/>
                  <p:cNvCxnSpPr/>
                  <p:nvPr/>
                </p:nvCxnSpPr>
                <p:spPr>
                  <a:xfrm rot="11400000" flipV="1">
                    <a:off x="4105513" y="48967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59" name="直線コネクタ 1358"/>
                  <p:cNvCxnSpPr/>
                  <p:nvPr/>
                </p:nvCxnSpPr>
                <p:spPr>
                  <a:xfrm rot="12600000" flipH="1" flipV="1">
                    <a:off x="4039169" y="48749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60" name="円/楕円 1359"/>
                  <p:cNvSpPr/>
                  <p:nvPr/>
                </p:nvSpPr>
                <p:spPr>
                  <a:xfrm rot="12300000" flipV="1">
                    <a:off x="3944766" y="471946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61" name="直線コネクタ 1360"/>
                  <p:cNvCxnSpPr/>
                  <p:nvPr/>
                </p:nvCxnSpPr>
                <p:spPr>
                  <a:xfrm rot="11700000" flipV="1">
                    <a:off x="3993203" y="48525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62" name="直線コネクタ 1361"/>
                  <p:cNvCxnSpPr/>
                  <p:nvPr/>
                </p:nvCxnSpPr>
                <p:spPr>
                  <a:xfrm rot="12900000" flipH="1" flipV="1">
                    <a:off x="3929013" y="48250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63" name="円/楕円 1362"/>
                  <p:cNvSpPr/>
                  <p:nvPr/>
                </p:nvSpPr>
                <p:spPr>
                  <a:xfrm rot="12600000" flipV="1">
                    <a:off x="3856991" y="466957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64" name="直線コネクタ 1363"/>
                  <p:cNvCxnSpPr/>
                  <p:nvPr/>
                </p:nvCxnSpPr>
                <p:spPr>
                  <a:xfrm rot="12000000" flipV="1">
                    <a:off x="3893915" y="480014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65" name="直線コネクタ 1364"/>
                  <p:cNvCxnSpPr/>
                  <p:nvPr/>
                </p:nvCxnSpPr>
                <p:spPr>
                  <a:xfrm rot="13200000" flipH="1" flipV="1">
                    <a:off x="3832368" y="476713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66" name="円/楕円 1365"/>
                  <p:cNvSpPr/>
                  <p:nvPr/>
                </p:nvSpPr>
                <p:spPr>
                  <a:xfrm rot="12900000" flipV="1">
                    <a:off x="3765308" y="461010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67" name="直線コネクタ 1366"/>
                  <p:cNvCxnSpPr/>
                  <p:nvPr/>
                </p:nvCxnSpPr>
                <p:spPr>
                  <a:xfrm rot="12300000" flipV="1">
                    <a:off x="3790985" y="47371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68" name="直線コネクタ 1367"/>
                  <p:cNvCxnSpPr/>
                  <p:nvPr/>
                </p:nvCxnSpPr>
                <p:spPr>
                  <a:xfrm rot="13500000" flipH="1" flipV="1">
                    <a:off x="3732549" y="46988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69" name="円/楕円 1368"/>
                  <p:cNvSpPr/>
                  <p:nvPr/>
                </p:nvSpPr>
                <p:spPr>
                  <a:xfrm rot="13200000" flipV="1">
                    <a:off x="3690101" y="454225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70" name="直線コネクタ 1369"/>
                  <p:cNvCxnSpPr/>
                  <p:nvPr/>
                </p:nvCxnSpPr>
                <p:spPr>
                  <a:xfrm rot="12600000" flipV="1">
                    <a:off x="3704883" y="46647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71" name="直線コネクタ 1370"/>
                  <p:cNvCxnSpPr/>
                  <p:nvPr/>
                </p:nvCxnSpPr>
                <p:spPr>
                  <a:xfrm rot="13800000" flipH="1" flipV="1">
                    <a:off x="3650004" y="46215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72" name="円/楕円 1371"/>
                  <p:cNvSpPr/>
                  <p:nvPr/>
                </p:nvSpPr>
                <p:spPr>
                  <a:xfrm rot="13500000" flipV="1">
                    <a:off x="3610135" y="446777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73" name="直線コネクタ 1372"/>
                  <p:cNvCxnSpPr/>
                  <p:nvPr/>
                </p:nvCxnSpPr>
                <p:spPr>
                  <a:xfrm rot="12900000" flipV="1">
                    <a:off x="3614459" y="45848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74" name="直線コネクタ 1373"/>
                  <p:cNvCxnSpPr/>
                  <p:nvPr/>
                </p:nvCxnSpPr>
                <p:spPr>
                  <a:xfrm rot="14100000" flipH="1" flipV="1">
                    <a:off x="3563553" y="45370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75" name="円/楕円 1374"/>
                  <p:cNvSpPr/>
                  <p:nvPr/>
                </p:nvSpPr>
                <p:spPr>
                  <a:xfrm rot="13800000" flipV="1">
                    <a:off x="3544717" y="439087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76" name="直線コネクタ 1375"/>
                  <p:cNvCxnSpPr/>
                  <p:nvPr/>
                </p:nvCxnSpPr>
                <p:spPr>
                  <a:xfrm rot="13200000" flipV="1">
                    <a:off x="3539097" y="450157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77" name="直線コネクタ 1376"/>
                  <p:cNvCxnSpPr/>
                  <p:nvPr/>
                </p:nvCxnSpPr>
                <p:spPr>
                  <a:xfrm rot="14400000" flipH="1" flipV="1">
                    <a:off x="3492552" y="444950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78" name="円/楕円 1377"/>
                  <p:cNvSpPr/>
                  <p:nvPr/>
                </p:nvSpPr>
                <p:spPr>
                  <a:xfrm rot="14100000" flipV="1">
                    <a:off x="3478900" y="430363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79" name="直線コネクタ 1378"/>
                  <p:cNvCxnSpPr/>
                  <p:nvPr/>
                </p:nvCxnSpPr>
                <p:spPr>
                  <a:xfrm rot="13500000" flipV="1">
                    <a:off x="3463928" y="44071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80" name="直線コネクタ 1379"/>
                  <p:cNvCxnSpPr/>
                  <p:nvPr/>
                </p:nvCxnSpPr>
                <p:spPr>
                  <a:xfrm rot="14700000" flipH="1" flipV="1">
                    <a:off x="3422098" y="435122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81" name="円/楕円 1380"/>
                  <p:cNvSpPr/>
                  <p:nvPr/>
                </p:nvSpPr>
                <p:spPr>
                  <a:xfrm rot="14400000" flipV="1">
                    <a:off x="3431563" y="422133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82" name="直線コネクタ 1381"/>
                  <p:cNvCxnSpPr/>
                  <p:nvPr/>
                </p:nvCxnSpPr>
                <p:spPr>
                  <a:xfrm rot="13800000" flipV="1">
                    <a:off x="3407900" y="43168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83" name="直線コネクタ 1382"/>
                  <p:cNvCxnSpPr/>
                  <p:nvPr/>
                </p:nvCxnSpPr>
                <p:spPr>
                  <a:xfrm rot="15000000" flipH="1" flipV="1">
                    <a:off x="3371104" y="425751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84" name="円/楕円 1383"/>
                  <p:cNvSpPr/>
                  <p:nvPr/>
                </p:nvSpPr>
                <p:spPr>
                  <a:xfrm rot="14700000" flipV="1">
                    <a:off x="3381895" y="41239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85" name="直線コネクタ 1384"/>
                  <p:cNvCxnSpPr/>
                  <p:nvPr/>
                </p:nvCxnSpPr>
                <p:spPr>
                  <a:xfrm rot="14100000" flipV="1">
                    <a:off x="3350269" y="421083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86" name="直線コネクタ 1385"/>
                  <p:cNvCxnSpPr/>
                  <p:nvPr/>
                </p:nvCxnSpPr>
                <p:spPr>
                  <a:xfrm rot="15300000" flipH="1" flipV="1">
                    <a:off x="3318786" y="414849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87" name="円/楕円 1386"/>
                  <p:cNvSpPr/>
                  <p:nvPr/>
                </p:nvSpPr>
                <p:spPr>
                  <a:xfrm rot="15000000" flipV="1">
                    <a:off x="3346722" y="402935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88" name="直線コネクタ 1387"/>
                  <p:cNvCxnSpPr/>
                  <p:nvPr/>
                </p:nvCxnSpPr>
                <p:spPr>
                  <a:xfrm rot="14400000" flipV="1">
                    <a:off x="3307922" y="410683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89" name="直線コネクタ 1388"/>
                  <p:cNvCxnSpPr/>
                  <p:nvPr/>
                </p:nvCxnSpPr>
                <p:spPr>
                  <a:xfrm rot="15600000" flipH="1" flipV="1">
                    <a:off x="3281993" y="404198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90" name="円/楕円 1389"/>
                  <p:cNvSpPr/>
                  <p:nvPr/>
                </p:nvSpPr>
                <p:spPr>
                  <a:xfrm rot="15300000" flipV="1">
                    <a:off x="3314711" y="392487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91" name="直線コネクタ 1390"/>
                  <p:cNvCxnSpPr/>
                  <p:nvPr/>
                </p:nvCxnSpPr>
                <p:spPr>
                  <a:xfrm rot="14700000" flipV="1">
                    <a:off x="3269580" y="39923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92" name="直線コネクタ 1391"/>
                  <p:cNvCxnSpPr/>
                  <p:nvPr/>
                </p:nvCxnSpPr>
                <p:spPr>
                  <a:xfrm rot="15900000" flipH="1" flipV="1">
                    <a:off x="3249402" y="392553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93" name="円/楕円 1392"/>
                  <p:cNvSpPr/>
                  <p:nvPr/>
                </p:nvSpPr>
                <p:spPr>
                  <a:xfrm rot="15600000" flipV="1">
                    <a:off x="3300717" y="382455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94" name="直線コネクタ 1393"/>
                  <p:cNvCxnSpPr/>
                  <p:nvPr/>
                </p:nvCxnSpPr>
                <p:spPr>
                  <a:xfrm rot="15000000" flipV="1">
                    <a:off x="3250147" y="38816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95" name="直線コネクタ 1394"/>
                  <p:cNvCxnSpPr/>
                  <p:nvPr/>
                </p:nvCxnSpPr>
                <p:spPr>
                  <a:xfrm rot="16200000" flipH="1" flipV="1">
                    <a:off x="3235872" y="38132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96" name="円/楕円 1395"/>
                  <p:cNvSpPr/>
                  <p:nvPr/>
                </p:nvSpPr>
                <p:spPr>
                  <a:xfrm rot="15900000" flipV="1">
                    <a:off x="3287334" y="37160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97" name="直線コネクタ 1396"/>
                  <p:cNvCxnSpPr/>
                  <p:nvPr/>
                </p:nvCxnSpPr>
                <p:spPr>
                  <a:xfrm rot="15300000" flipV="1">
                    <a:off x="3232258" y="376225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98" name="直線コネクタ 1397"/>
                  <p:cNvCxnSpPr/>
                  <p:nvPr/>
                </p:nvCxnSpPr>
                <p:spPr>
                  <a:xfrm rot="16500000" flipH="1" flipV="1">
                    <a:off x="3223996" y="36929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99" name="円/楕円 1398"/>
                  <p:cNvSpPr/>
                  <p:nvPr/>
                </p:nvSpPr>
                <p:spPr>
                  <a:xfrm rot="16200000" flipV="1">
                    <a:off x="3286653" y="361513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00" name="直線コネクタ 1399"/>
                  <p:cNvCxnSpPr/>
                  <p:nvPr/>
                </p:nvCxnSpPr>
                <p:spPr>
                  <a:xfrm rot="15600000" flipV="1">
                    <a:off x="3228038" y="365004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01" name="直線コネクタ 1400"/>
                  <p:cNvCxnSpPr/>
                  <p:nvPr/>
                </p:nvCxnSpPr>
                <p:spPr>
                  <a:xfrm rot="16800000" flipH="1" flipV="1">
                    <a:off x="3225852" y="358023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402" name="円/楕円 1401"/>
                  <p:cNvSpPr/>
                  <p:nvPr/>
                </p:nvSpPr>
                <p:spPr>
                  <a:xfrm rot="16500000" flipV="1">
                    <a:off x="3292307" y="350600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03" name="直線コネクタ 1402"/>
                  <p:cNvCxnSpPr/>
                  <p:nvPr/>
                </p:nvCxnSpPr>
                <p:spPr>
                  <a:xfrm rot="15900000" flipV="1">
                    <a:off x="3231147" y="35293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04" name="直線コネクタ 1403"/>
                  <p:cNvCxnSpPr/>
                  <p:nvPr/>
                </p:nvCxnSpPr>
                <p:spPr>
                  <a:xfrm rot="17100000" flipH="1" flipV="1">
                    <a:off x="3235053" y="34596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05" name="円/楕円 1404"/>
                  <p:cNvSpPr/>
                  <p:nvPr/>
                </p:nvSpPr>
                <p:spPr>
                  <a:xfrm rot="16800000" flipV="1">
                    <a:off x="3312351" y="340917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06" name="直線コネクタ 1405"/>
                  <p:cNvCxnSpPr/>
                  <p:nvPr/>
                </p:nvCxnSpPr>
                <p:spPr>
                  <a:xfrm rot="16200000" flipV="1">
                    <a:off x="3249659" y="34208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07" name="直線コネクタ 1406"/>
                  <p:cNvCxnSpPr/>
                  <p:nvPr/>
                </p:nvCxnSpPr>
                <p:spPr>
                  <a:xfrm rot="17400000" flipH="1" flipV="1">
                    <a:off x="3259628" y="335173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08" name="円/楕円 1407"/>
                  <p:cNvSpPr/>
                  <p:nvPr/>
                </p:nvSpPr>
                <p:spPr>
                  <a:xfrm rot="17100000" flipV="1">
                    <a:off x="3336870" y="330267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09" name="直線コネクタ 1408"/>
                  <p:cNvCxnSpPr/>
                  <p:nvPr/>
                </p:nvCxnSpPr>
                <p:spPr>
                  <a:xfrm rot="16500000" flipV="1">
                    <a:off x="3273672" y="330258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10" name="直線コネクタ 1409"/>
                  <p:cNvCxnSpPr/>
                  <p:nvPr/>
                </p:nvCxnSpPr>
                <p:spPr>
                  <a:xfrm rot="17700000" flipH="1" flipV="1">
                    <a:off x="3289628" y="32345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11" name="円/楕円 1410"/>
                  <p:cNvSpPr/>
                  <p:nvPr/>
                </p:nvSpPr>
                <p:spPr>
                  <a:xfrm rot="17400000" flipV="1">
                    <a:off x="3370760" y="32075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12" name="直線コネクタ 1411"/>
                  <p:cNvCxnSpPr/>
                  <p:nvPr/>
                </p:nvCxnSpPr>
                <p:spPr>
                  <a:xfrm rot="16800000" flipV="1">
                    <a:off x="3308085" y="31956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13" name="直線コネクタ 1412"/>
                  <p:cNvCxnSpPr/>
                  <p:nvPr/>
                </p:nvCxnSpPr>
                <p:spPr>
                  <a:xfrm rot="18000000" flipH="1" flipV="1">
                    <a:off x="3329906" y="31293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14" name="円/楕円 1413"/>
                  <p:cNvSpPr/>
                  <p:nvPr/>
                </p:nvSpPr>
                <p:spPr>
                  <a:xfrm rot="17700000" flipV="1">
                    <a:off x="3413398" y="310695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15" name="直線コネクタ 1414"/>
                  <p:cNvCxnSpPr/>
                  <p:nvPr/>
                </p:nvCxnSpPr>
                <p:spPr>
                  <a:xfrm rot="17100000" flipV="1">
                    <a:off x="3352271" y="308338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16" name="直線コネクタ 1415"/>
                  <p:cNvCxnSpPr/>
                  <p:nvPr/>
                </p:nvCxnSpPr>
                <p:spPr>
                  <a:xfrm rot="18300000" flipH="1" flipV="1">
                    <a:off x="3379791" y="301919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417" name="円/楕円 1416"/>
                  <p:cNvSpPr/>
                  <p:nvPr/>
                </p:nvSpPr>
                <p:spPr>
                  <a:xfrm rot="18000000" flipV="1">
                    <a:off x="3467165" y="30211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18" name="直線コネクタ 1417"/>
                  <p:cNvCxnSpPr/>
                  <p:nvPr/>
                </p:nvCxnSpPr>
                <p:spPr>
                  <a:xfrm rot="17400000" flipV="1">
                    <a:off x="3408599" y="29860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19" name="直線コネクタ 1418"/>
                  <p:cNvCxnSpPr/>
                  <p:nvPr/>
                </p:nvCxnSpPr>
                <p:spPr>
                  <a:xfrm rot="18600000" flipH="1" flipV="1">
                    <a:off x="3441609" y="29244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20" name="円/楕円 1419"/>
                  <p:cNvSpPr/>
                  <p:nvPr/>
                </p:nvSpPr>
                <p:spPr>
                  <a:xfrm rot="18300000" flipV="1">
                    <a:off x="3526627" y="292942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21" name="直線コネクタ 1420"/>
                  <p:cNvCxnSpPr/>
                  <p:nvPr/>
                </p:nvCxnSpPr>
                <p:spPr>
                  <a:xfrm rot="17700000" flipV="1">
                    <a:off x="3471616" y="28830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22" name="直線コネクタ 1421"/>
                  <p:cNvCxnSpPr/>
                  <p:nvPr/>
                </p:nvCxnSpPr>
                <p:spPr>
                  <a:xfrm rot="18900000" flipH="1" flipV="1">
                    <a:off x="3509864" y="28246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23" name="円/楕円 1422"/>
                  <p:cNvSpPr/>
                  <p:nvPr/>
                </p:nvSpPr>
                <p:spPr>
                  <a:xfrm rot="18600000" flipV="1">
                    <a:off x="3591001" y="285164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24" name="直線コネクタ 1423"/>
                  <p:cNvCxnSpPr/>
                  <p:nvPr/>
                </p:nvCxnSpPr>
                <p:spPr>
                  <a:xfrm rot="18000000" flipV="1">
                    <a:off x="3540511" y="279442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25" name="直線コネクタ 1424"/>
                  <p:cNvCxnSpPr/>
                  <p:nvPr/>
                </p:nvCxnSpPr>
                <p:spPr>
                  <a:xfrm rot="19200000" flipH="1" flipV="1">
                    <a:off x="3583706" y="27395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26" name="円/楕円 1425"/>
                  <p:cNvSpPr/>
                  <p:nvPr/>
                </p:nvSpPr>
                <p:spPr>
                  <a:xfrm rot="18900000" flipV="1">
                    <a:off x="3665480" y="277168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27" name="直線コネクタ 1426"/>
                  <p:cNvCxnSpPr/>
                  <p:nvPr/>
                </p:nvCxnSpPr>
                <p:spPr>
                  <a:xfrm rot="18300000" flipV="1">
                    <a:off x="3620444" y="270399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28" name="直線コネクタ 1427"/>
                  <p:cNvCxnSpPr/>
                  <p:nvPr/>
                </p:nvCxnSpPr>
                <p:spPr>
                  <a:xfrm rot="19500000" flipH="1" flipV="1">
                    <a:off x="3668258" y="265309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429" name="円/楕円 1428"/>
                  <p:cNvSpPr/>
                  <p:nvPr/>
                </p:nvSpPr>
                <p:spPr>
                  <a:xfrm rot="19200000" flipV="1">
                    <a:off x="3751229" y="270898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30" name="直線コネクタ 1429"/>
                  <p:cNvCxnSpPr/>
                  <p:nvPr/>
                </p:nvCxnSpPr>
                <p:spPr>
                  <a:xfrm rot="18600000" flipV="1">
                    <a:off x="3712537" y="26313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31" name="直線コネクタ 1430"/>
                  <p:cNvCxnSpPr/>
                  <p:nvPr/>
                </p:nvCxnSpPr>
                <p:spPr>
                  <a:xfrm rot="19800000" flipH="1" flipV="1">
                    <a:off x="3764606" y="25848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32" name="円/楕円 1431"/>
                  <p:cNvSpPr/>
                  <p:nvPr/>
                </p:nvSpPr>
                <p:spPr>
                  <a:xfrm rot="19500000" flipV="1">
                    <a:off x="3838464" y="264316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33" name="直線コネクタ 1432"/>
                  <p:cNvCxnSpPr/>
                  <p:nvPr/>
                </p:nvCxnSpPr>
                <p:spPr>
                  <a:xfrm rot="18900000" flipV="1">
                    <a:off x="3806959" y="255618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34" name="直線コネクタ 1433"/>
                  <p:cNvCxnSpPr/>
                  <p:nvPr/>
                </p:nvCxnSpPr>
                <p:spPr>
                  <a:xfrm rot="20100000" flipH="1" flipV="1">
                    <a:off x="3862887" y="251435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35" name="円/楕円 1434"/>
                  <p:cNvSpPr/>
                  <p:nvPr/>
                </p:nvSpPr>
                <p:spPr>
                  <a:xfrm rot="19800000" flipV="1">
                    <a:off x="3925556" y="259209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36" name="直線コネクタ 1435"/>
                  <p:cNvCxnSpPr/>
                  <p:nvPr/>
                </p:nvCxnSpPr>
                <p:spPr>
                  <a:xfrm rot="19200000" flipV="1">
                    <a:off x="3902026" y="249642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37" name="直線コネクタ 1436"/>
                  <p:cNvCxnSpPr/>
                  <p:nvPr/>
                </p:nvCxnSpPr>
                <p:spPr>
                  <a:xfrm rot="20400000" flipH="1" flipV="1">
                    <a:off x="3961387" y="24596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38" name="円/楕円 1437"/>
                  <p:cNvSpPr/>
                  <p:nvPr/>
                </p:nvSpPr>
                <p:spPr>
                  <a:xfrm rot="20100000" flipV="1">
                    <a:off x="4022895" y="254242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39" name="直線コネクタ 1438"/>
                  <p:cNvCxnSpPr/>
                  <p:nvPr/>
                </p:nvCxnSpPr>
                <p:spPr>
                  <a:xfrm rot="19500000" flipV="1">
                    <a:off x="4008066" y="24387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40" name="直線コネクタ 1439"/>
                  <p:cNvCxnSpPr/>
                  <p:nvPr/>
                </p:nvCxnSpPr>
                <p:spPr>
                  <a:xfrm rot="20700000" flipH="1" flipV="1">
                    <a:off x="4070408" y="24073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41" name="円/楕円 1440"/>
                  <p:cNvSpPr/>
                  <p:nvPr/>
                </p:nvSpPr>
                <p:spPr>
                  <a:xfrm rot="20400000" flipV="1">
                    <a:off x="4119264" y="251122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42" name="直線コネクタ 1441"/>
                  <p:cNvCxnSpPr/>
                  <p:nvPr/>
                </p:nvCxnSpPr>
                <p:spPr>
                  <a:xfrm rot="19800000" flipV="1">
                    <a:off x="4113798" y="24004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43" name="直線コネクタ 1442"/>
                  <p:cNvCxnSpPr/>
                  <p:nvPr/>
                </p:nvCxnSpPr>
                <p:spPr>
                  <a:xfrm rot="21000000" flipH="1" flipV="1">
                    <a:off x="4178646" y="237448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444" name="円/楕円 1443"/>
                  <p:cNvSpPr/>
                  <p:nvPr/>
                </p:nvSpPr>
                <p:spPr>
                  <a:xfrm rot="20700000" flipV="1">
                    <a:off x="4223748" y="24792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45" name="直線コネクタ 1444"/>
                  <p:cNvCxnSpPr/>
                  <p:nvPr/>
                </p:nvCxnSpPr>
                <p:spPr>
                  <a:xfrm rot="20100000" flipV="1">
                    <a:off x="4228234" y="23620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46" name="直線コネクタ 1445"/>
                  <p:cNvCxnSpPr/>
                  <p:nvPr/>
                </p:nvCxnSpPr>
                <p:spPr>
                  <a:xfrm rot="21300000" flipH="1" flipV="1">
                    <a:off x="4295096" y="234189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47" name="円/楕円 1446"/>
                  <p:cNvSpPr/>
                  <p:nvPr/>
                </p:nvSpPr>
                <p:spPr>
                  <a:xfrm rot="21000000" flipV="1">
                    <a:off x="4323056" y="24610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48" name="直線コネクタ 1447"/>
                  <p:cNvCxnSpPr/>
                  <p:nvPr/>
                </p:nvCxnSpPr>
                <p:spPr>
                  <a:xfrm rot="20400000" flipV="1">
                    <a:off x="4338009" y="23384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49" name="直線コネクタ 1448"/>
                  <p:cNvCxnSpPr/>
                  <p:nvPr/>
                </p:nvCxnSpPr>
                <p:spPr>
                  <a:xfrm flipH="1" flipV="1">
                    <a:off x="4406375" y="232415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50" name="直線コネクタ 1449"/>
                  <p:cNvCxnSpPr/>
                  <p:nvPr/>
                </p:nvCxnSpPr>
                <p:spPr>
                  <a:xfrm rot="2400000" flipH="1" flipV="1">
                    <a:off x="5276171" y="25193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451" name="グループ化 1765"/>
                  <p:cNvGrpSpPr/>
                  <p:nvPr/>
                </p:nvGrpSpPr>
                <p:grpSpPr>
                  <a:xfrm rot="13040358">
                    <a:off x="3365408" y="4990273"/>
                    <a:ext cx="199095" cy="664166"/>
                    <a:chOff x="2627964" y="1124744"/>
                    <a:chExt cx="222450" cy="641307"/>
                  </a:xfrm>
                </p:grpSpPr>
                <p:grpSp>
                  <p:nvGrpSpPr>
                    <p:cNvPr id="1452" name="グループ化 368"/>
                    <p:cNvGrpSpPr/>
                    <p:nvPr/>
                  </p:nvGrpSpPr>
                  <p:grpSpPr>
                    <a:xfrm>
                      <a:off x="2627964" y="1124744"/>
                      <a:ext cx="215072" cy="576064"/>
                      <a:chOff x="180113" y="1556792"/>
                      <a:chExt cx="716907" cy="1800200"/>
                    </a:xfrm>
                  </p:grpSpPr>
                  <p:grpSp>
                    <p:nvGrpSpPr>
                      <p:cNvPr id="1454" name="グループ化 279"/>
                      <p:cNvGrpSpPr/>
                      <p:nvPr/>
                    </p:nvGrpSpPr>
                    <p:grpSpPr>
                      <a:xfrm>
                        <a:off x="180113" y="1556792"/>
                        <a:ext cx="444188" cy="1800200"/>
                        <a:chOff x="755576" y="2996952"/>
                        <a:chExt cx="216024" cy="864096"/>
                      </a:xfrm>
                    </p:grpSpPr>
                    <p:sp>
                      <p:nvSpPr>
                        <p:cNvPr id="1457" name="アーチ 1456"/>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458" name="アーチ 1457"/>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459" name="アーチ 1458"/>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455" name="アーチ 1454"/>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456" name="アーチ 1455"/>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453" name="正方形/長方形 1452"/>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sp>
              <p:nvSpPr>
                <p:cNvPr id="1009" name="フリーフォーム 1008"/>
                <p:cNvSpPr/>
                <p:nvPr/>
              </p:nvSpPr>
              <p:spPr>
                <a:xfrm rot="2380133">
                  <a:off x="2198749" y="5465069"/>
                  <a:ext cx="135015" cy="450050"/>
                </a:xfrm>
                <a:custGeom>
                  <a:avLst/>
                  <a:gdLst>
                    <a:gd name="connsiteX0" fmla="*/ 124918 w 289810"/>
                    <a:gd name="connsiteY0" fmla="*/ 4997 h 754506"/>
                    <a:gd name="connsiteX1" fmla="*/ 19987 w 289810"/>
                    <a:gd name="connsiteY1" fmla="*/ 109929 h 754506"/>
                    <a:gd name="connsiteX2" fmla="*/ 244840 w 289810"/>
                    <a:gd name="connsiteY2" fmla="*/ 244840 h 754506"/>
                    <a:gd name="connsiteX3" fmla="*/ 34977 w 289810"/>
                    <a:gd name="connsiteY3" fmla="*/ 364761 h 754506"/>
                    <a:gd name="connsiteX4" fmla="*/ 229849 w 289810"/>
                    <a:gd name="connsiteY4" fmla="*/ 529653 h 754506"/>
                    <a:gd name="connsiteX5" fmla="*/ 49967 w 289810"/>
                    <a:gd name="connsiteY5" fmla="*/ 634584 h 754506"/>
                    <a:gd name="connsiteX6" fmla="*/ 169889 w 289810"/>
                    <a:gd name="connsiteY6" fmla="*/ 754506 h 754506"/>
                    <a:gd name="connsiteX7" fmla="*/ 229849 w 289810"/>
                    <a:gd name="connsiteY7" fmla="*/ 634584 h 754506"/>
                    <a:gd name="connsiteX8" fmla="*/ 19987 w 289810"/>
                    <a:gd name="connsiteY8" fmla="*/ 484683 h 754506"/>
                    <a:gd name="connsiteX9" fmla="*/ 214859 w 289810"/>
                    <a:gd name="connsiteY9" fmla="*/ 379751 h 754506"/>
                    <a:gd name="connsiteX10" fmla="*/ 34977 w 289810"/>
                    <a:gd name="connsiteY10" fmla="*/ 214860 h 754506"/>
                    <a:gd name="connsiteX11" fmla="*/ 274820 w 289810"/>
                    <a:gd name="connsiteY11" fmla="*/ 79948 h 754506"/>
                    <a:gd name="connsiteX12" fmla="*/ 124918 w 289810"/>
                    <a:gd name="connsiteY12" fmla="*/ 4997 h 75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10" h="754506">
                      <a:moveTo>
                        <a:pt x="124918" y="4997"/>
                      </a:moveTo>
                      <a:cubicBezTo>
                        <a:pt x="82446" y="9994"/>
                        <a:pt x="0" y="69955"/>
                        <a:pt x="19987" y="109929"/>
                      </a:cubicBezTo>
                      <a:cubicBezTo>
                        <a:pt x="39974" y="149903"/>
                        <a:pt x="242342" y="202368"/>
                        <a:pt x="244840" y="244840"/>
                      </a:cubicBezTo>
                      <a:cubicBezTo>
                        <a:pt x="247338" y="287312"/>
                        <a:pt x="37476" y="317292"/>
                        <a:pt x="34977" y="364761"/>
                      </a:cubicBezTo>
                      <a:cubicBezTo>
                        <a:pt x="32479" y="412230"/>
                        <a:pt x="227351" y="484683"/>
                        <a:pt x="229849" y="529653"/>
                      </a:cubicBezTo>
                      <a:cubicBezTo>
                        <a:pt x="232347" y="574623"/>
                        <a:pt x="59960" y="597109"/>
                        <a:pt x="49967" y="634584"/>
                      </a:cubicBezTo>
                      <a:cubicBezTo>
                        <a:pt x="39974" y="672060"/>
                        <a:pt x="139909" y="754506"/>
                        <a:pt x="169889" y="754506"/>
                      </a:cubicBezTo>
                      <a:cubicBezTo>
                        <a:pt x="199869" y="754506"/>
                        <a:pt x="254833" y="679554"/>
                        <a:pt x="229849" y="634584"/>
                      </a:cubicBezTo>
                      <a:cubicBezTo>
                        <a:pt x="204865" y="589614"/>
                        <a:pt x="22485" y="527155"/>
                        <a:pt x="19987" y="484683"/>
                      </a:cubicBezTo>
                      <a:cubicBezTo>
                        <a:pt x="17489" y="442211"/>
                        <a:pt x="212361" y="424721"/>
                        <a:pt x="214859" y="379751"/>
                      </a:cubicBezTo>
                      <a:cubicBezTo>
                        <a:pt x="217357" y="334781"/>
                        <a:pt x="24984" y="264827"/>
                        <a:pt x="34977" y="214860"/>
                      </a:cubicBezTo>
                      <a:cubicBezTo>
                        <a:pt x="44971" y="164893"/>
                        <a:pt x="259830" y="114925"/>
                        <a:pt x="274820" y="79948"/>
                      </a:cubicBezTo>
                      <a:cubicBezTo>
                        <a:pt x="289810" y="44971"/>
                        <a:pt x="167390" y="0"/>
                        <a:pt x="124918" y="4997"/>
                      </a:cubicBezTo>
                      <a:close/>
                    </a:path>
                  </a:pathLst>
                </a:custGeom>
                <a:noFill/>
                <a:ln w="254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010" name="フリーフォーム 1009"/>
                <p:cNvSpPr/>
                <p:nvPr/>
              </p:nvSpPr>
              <p:spPr>
                <a:xfrm rot="18645434">
                  <a:off x="2213516" y="5463870"/>
                  <a:ext cx="135015" cy="450050"/>
                </a:xfrm>
                <a:custGeom>
                  <a:avLst/>
                  <a:gdLst>
                    <a:gd name="connsiteX0" fmla="*/ 124918 w 289810"/>
                    <a:gd name="connsiteY0" fmla="*/ 4997 h 754506"/>
                    <a:gd name="connsiteX1" fmla="*/ 19987 w 289810"/>
                    <a:gd name="connsiteY1" fmla="*/ 109929 h 754506"/>
                    <a:gd name="connsiteX2" fmla="*/ 244840 w 289810"/>
                    <a:gd name="connsiteY2" fmla="*/ 244840 h 754506"/>
                    <a:gd name="connsiteX3" fmla="*/ 34977 w 289810"/>
                    <a:gd name="connsiteY3" fmla="*/ 364761 h 754506"/>
                    <a:gd name="connsiteX4" fmla="*/ 229849 w 289810"/>
                    <a:gd name="connsiteY4" fmla="*/ 529653 h 754506"/>
                    <a:gd name="connsiteX5" fmla="*/ 49967 w 289810"/>
                    <a:gd name="connsiteY5" fmla="*/ 634584 h 754506"/>
                    <a:gd name="connsiteX6" fmla="*/ 169889 w 289810"/>
                    <a:gd name="connsiteY6" fmla="*/ 754506 h 754506"/>
                    <a:gd name="connsiteX7" fmla="*/ 229849 w 289810"/>
                    <a:gd name="connsiteY7" fmla="*/ 634584 h 754506"/>
                    <a:gd name="connsiteX8" fmla="*/ 19987 w 289810"/>
                    <a:gd name="connsiteY8" fmla="*/ 484683 h 754506"/>
                    <a:gd name="connsiteX9" fmla="*/ 214859 w 289810"/>
                    <a:gd name="connsiteY9" fmla="*/ 379751 h 754506"/>
                    <a:gd name="connsiteX10" fmla="*/ 34977 w 289810"/>
                    <a:gd name="connsiteY10" fmla="*/ 214860 h 754506"/>
                    <a:gd name="connsiteX11" fmla="*/ 274820 w 289810"/>
                    <a:gd name="connsiteY11" fmla="*/ 79948 h 754506"/>
                    <a:gd name="connsiteX12" fmla="*/ 124918 w 289810"/>
                    <a:gd name="connsiteY12" fmla="*/ 4997 h 75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10" h="754506">
                      <a:moveTo>
                        <a:pt x="124918" y="4997"/>
                      </a:moveTo>
                      <a:cubicBezTo>
                        <a:pt x="82446" y="9994"/>
                        <a:pt x="0" y="69955"/>
                        <a:pt x="19987" y="109929"/>
                      </a:cubicBezTo>
                      <a:cubicBezTo>
                        <a:pt x="39974" y="149903"/>
                        <a:pt x="242342" y="202368"/>
                        <a:pt x="244840" y="244840"/>
                      </a:cubicBezTo>
                      <a:cubicBezTo>
                        <a:pt x="247338" y="287312"/>
                        <a:pt x="37476" y="317292"/>
                        <a:pt x="34977" y="364761"/>
                      </a:cubicBezTo>
                      <a:cubicBezTo>
                        <a:pt x="32479" y="412230"/>
                        <a:pt x="227351" y="484683"/>
                        <a:pt x="229849" y="529653"/>
                      </a:cubicBezTo>
                      <a:cubicBezTo>
                        <a:pt x="232347" y="574623"/>
                        <a:pt x="59960" y="597109"/>
                        <a:pt x="49967" y="634584"/>
                      </a:cubicBezTo>
                      <a:cubicBezTo>
                        <a:pt x="39974" y="672060"/>
                        <a:pt x="139909" y="754506"/>
                        <a:pt x="169889" y="754506"/>
                      </a:cubicBezTo>
                      <a:cubicBezTo>
                        <a:pt x="199869" y="754506"/>
                        <a:pt x="254833" y="679554"/>
                        <a:pt x="229849" y="634584"/>
                      </a:cubicBezTo>
                      <a:cubicBezTo>
                        <a:pt x="204865" y="589614"/>
                        <a:pt x="22485" y="527155"/>
                        <a:pt x="19987" y="484683"/>
                      </a:cubicBezTo>
                      <a:cubicBezTo>
                        <a:pt x="17489" y="442211"/>
                        <a:pt x="212361" y="424721"/>
                        <a:pt x="214859" y="379751"/>
                      </a:cubicBezTo>
                      <a:cubicBezTo>
                        <a:pt x="217357" y="334781"/>
                        <a:pt x="24984" y="264827"/>
                        <a:pt x="34977" y="214860"/>
                      </a:cubicBezTo>
                      <a:cubicBezTo>
                        <a:pt x="44971" y="164893"/>
                        <a:pt x="259830" y="114925"/>
                        <a:pt x="274820" y="79948"/>
                      </a:cubicBezTo>
                      <a:cubicBezTo>
                        <a:pt x="289810" y="44971"/>
                        <a:pt x="167390" y="0"/>
                        <a:pt x="124918" y="4997"/>
                      </a:cubicBezTo>
                      <a:close/>
                    </a:path>
                  </a:pathLst>
                </a:custGeom>
                <a:noFill/>
                <a:ln w="254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sp>
          <p:nvSpPr>
            <p:cNvPr id="1559" name="爆発 2 1558"/>
            <p:cNvSpPr/>
            <p:nvPr/>
          </p:nvSpPr>
          <p:spPr>
            <a:xfrm rot="183390">
              <a:off x="6857312" y="1979713"/>
              <a:ext cx="2445353" cy="729330"/>
            </a:xfrm>
            <a:prstGeom prst="irregularSeal2">
              <a:avLst/>
            </a:prstGeom>
            <a:solidFill>
              <a:srgbClr val="FFFF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60" name="テキスト ボックス 1559"/>
            <p:cNvSpPr txBox="1"/>
            <p:nvPr/>
          </p:nvSpPr>
          <p:spPr>
            <a:xfrm>
              <a:off x="7194575" y="2113280"/>
              <a:ext cx="1707519" cy="492443"/>
            </a:xfrm>
            <a:prstGeom prst="rect">
              <a:avLst/>
            </a:prstGeom>
            <a:noFill/>
          </p:spPr>
          <p:txBody>
            <a:bodyPr wrap="none" rtlCol="0">
              <a:spAutoFit/>
            </a:bodyPr>
            <a:lstStyle/>
            <a:p>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Signal transduction</a:t>
              </a:r>
              <a:endParaRPr kumimoji="1"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a:p>
              <a:r>
                <a:rPr lang="en-US" altLang="ja-JP" sz="1200" dirty="0" smtClean="0">
                  <a:latin typeface="Arial Unicode MS" panose="020B0604020202020204" pitchFamily="50" charset="-128"/>
                  <a:ea typeface="Arial Unicode MS" panose="020B0604020202020204" pitchFamily="50" charset="-128"/>
                  <a:cs typeface="Arial Unicode MS" panose="020B0604020202020204" pitchFamily="50" charset="-128"/>
                </a:rPr>
                <a:t>Immune-stimulation </a:t>
              </a:r>
              <a:endParaRPr kumimoji="1" lang="ja-JP" altLang="en-US" sz="12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561" name="グループ化 1560"/>
            <p:cNvGrpSpPr>
              <a:grpSpLocks noChangeAspect="1"/>
            </p:cNvGrpSpPr>
            <p:nvPr/>
          </p:nvGrpSpPr>
          <p:grpSpPr>
            <a:xfrm rot="7935147">
              <a:off x="6115945" y="1433072"/>
              <a:ext cx="1962994" cy="664950"/>
              <a:chOff x="1682413" y="2852405"/>
              <a:chExt cx="721362" cy="244356"/>
            </a:xfrm>
            <a:solidFill>
              <a:schemeClr val="tx1"/>
            </a:solidFill>
          </p:grpSpPr>
          <p:grpSp>
            <p:nvGrpSpPr>
              <p:cNvPr id="1562" name="グループ化 1561"/>
              <p:cNvGrpSpPr/>
              <p:nvPr/>
            </p:nvGrpSpPr>
            <p:grpSpPr>
              <a:xfrm rot="1361305">
                <a:off x="1682413" y="2852405"/>
                <a:ext cx="661729" cy="114186"/>
                <a:chOff x="-4908858" y="-6494879"/>
                <a:chExt cx="13266126" cy="1797656"/>
              </a:xfrm>
              <a:grpFill/>
            </p:grpSpPr>
            <p:grpSp>
              <p:nvGrpSpPr>
                <p:cNvPr id="1564" name="グループ化 1563"/>
                <p:cNvGrpSpPr/>
                <p:nvPr/>
              </p:nvGrpSpPr>
              <p:grpSpPr>
                <a:xfrm>
                  <a:off x="-4908858" y="-6494879"/>
                  <a:ext cx="6636150" cy="1781031"/>
                  <a:chOff x="1142789" y="-6447197"/>
                  <a:chExt cx="6636150" cy="1781031"/>
                </a:xfrm>
                <a:grpFill/>
              </p:grpSpPr>
              <p:grpSp>
                <p:nvGrpSpPr>
                  <p:cNvPr id="1579" name="グループ化 1578"/>
                  <p:cNvGrpSpPr/>
                  <p:nvPr/>
                </p:nvGrpSpPr>
                <p:grpSpPr>
                  <a:xfrm>
                    <a:off x="4457796" y="-6411083"/>
                    <a:ext cx="1661429" cy="1744917"/>
                    <a:chOff x="4457796" y="-6427708"/>
                    <a:chExt cx="1661429" cy="1744917"/>
                  </a:xfrm>
                  <a:grpFill/>
                </p:grpSpPr>
                <p:sp>
                  <p:nvSpPr>
                    <p:cNvPr id="1590" name="アーチ 1589"/>
                    <p:cNvSpPr/>
                    <p:nvPr/>
                  </p:nvSpPr>
                  <p:spPr>
                    <a:xfrm>
                      <a:off x="4457796" y="-6427708"/>
                      <a:ext cx="1626012" cy="1744917"/>
                    </a:xfrm>
                    <a:prstGeom prst="blockArc">
                      <a:avLst>
                        <a:gd name="adj1" fmla="val 10800000"/>
                        <a:gd name="adj2" fmla="val 16256134"/>
                        <a:gd name="adj3" fmla="val 161"/>
                      </a:avLst>
                    </a:prstGeom>
                    <a:grp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91" name="アーチ 1590"/>
                    <p:cNvSpPr/>
                    <p:nvPr/>
                  </p:nvSpPr>
                  <p:spPr>
                    <a:xfrm flipH="1">
                      <a:off x="4493213" y="-6427708"/>
                      <a:ext cx="1626012" cy="1744917"/>
                    </a:xfrm>
                    <a:prstGeom prst="blockArc">
                      <a:avLst>
                        <a:gd name="adj1" fmla="val 10800000"/>
                        <a:gd name="adj2" fmla="val 16256134"/>
                        <a:gd name="adj3" fmla="val 161"/>
                      </a:avLst>
                    </a:prstGeom>
                    <a:grp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580" name="グループ化 1579"/>
                  <p:cNvGrpSpPr/>
                  <p:nvPr/>
                </p:nvGrpSpPr>
                <p:grpSpPr>
                  <a:xfrm rot="10800000">
                    <a:off x="6117510" y="-6419365"/>
                    <a:ext cx="1661429" cy="1744917"/>
                    <a:chOff x="4457796" y="-6427708"/>
                    <a:chExt cx="1661429" cy="1744917"/>
                  </a:xfrm>
                  <a:grpFill/>
                </p:grpSpPr>
                <p:sp>
                  <p:nvSpPr>
                    <p:cNvPr id="1588" name="アーチ 1587"/>
                    <p:cNvSpPr/>
                    <p:nvPr/>
                  </p:nvSpPr>
                  <p:spPr>
                    <a:xfrm>
                      <a:off x="4457796" y="-6427708"/>
                      <a:ext cx="1626012" cy="1744917"/>
                    </a:xfrm>
                    <a:prstGeom prst="blockArc">
                      <a:avLst>
                        <a:gd name="adj1" fmla="val 10800000"/>
                        <a:gd name="adj2" fmla="val 16256134"/>
                        <a:gd name="adj3" fmla="val 161"/>
                      </a:avLst>
                    </a:prstGeom>
                    <a:grp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9" name="アーチ 1588"/>
                    <p:cNvSpPr/>
                    <p:nvPr/>
                  </p:nvSpPr>
                  <p:spPr>
                    <a:xfrm flipH="1">
                      <a:off x="4493213" y="-6427708"/>
                      <a:ext cx="1626012" cy="1744917"/>
                    </a:xfrm>
                    <a:prstGeom prst="blockArc">
                      <a:avLst>
                        <a:gd name="adj1" fmla="val 10800000"/>
                        <a:gd name="adj2" fmla="val 16256134"/>
                        <a:gd name="adj3" fmla="val 161"/>
                      </a:avLst>
                    </a:prstGeom>
                    <a:grp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581" name="グループ化 1580"/>
                  <p:cNvGrpSpPr/>
                  <p:nvPr/>
                </p:nvGrpSpPr>
                <p:grpSpPr>
                  <a:xfrm>
                    <a:off x="1142789" y="-6447197"/>
                    <a:ext cx="3318762" cy="1753199"/>
                    <a:chOff x="1736437" y="-5022420"/>
                    <a:chExt cx="3318762" cy="1753199"/>
                  </a:xfrm>
                  <a:grpFill/>
                </p:grpSpPr>
                <p:grpSp>
                  <p:nvGrpSpPr>
                    <p:cNvPr id="1582" name="グループ化 1581"/>
                    <p:cNvGrpSpPr/>
                    <p:nvPr/>
                  </p:nvGrpSpPr>
                  <p:grpSpPr>
                    <a:xfrm>
                      <a:off x="1736437" y="-5014138"/>
                      <a:ext cx="1659048" cy="1744917"/>
                      <a:chOff x="4457796" y="-6427708"/>
                      <a:chExt cx="1659048" cy="1744917"/>
                    </a:xfrm>
                    <a:grpFill/>
                  </p:grpSpPr>
                  <p:sp>
                    <p:nvSpPr>
                      <p:cNvPr id="1586" name="アーチ 1585"/>
                      <p:cNvSpPr/>
                      <p:nvPr/>
                    </p:nvSpPr>
                    <p:spPr>
                      <a:xfrm>
                        <a:off x="4457796" y="-6427708"/>
                        <a:ext cx="1626012" cy="1744917"/>
                      </a:xfrm>
                      <a:prstGeom prst="blockArc">
                        <a:avLst>
                          <a:gd name="adj1" fmla="val 10800000"/>
                          <a:gd name="adj2" fmla="val 16256134"/>
                          <a:gd name="adj3" fmla="val 161"/>
                        </a:avLst>
                      </a:prstGeom>
                      <a:grp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7" name="アーチ 1586"/>
                      <p:cNvSpPr/>
                      <p:nvPr/>
                    </p:nvSpPr>
                    <p:spPr>
                      <a:xfrm flipH="1">
                        <a:off x="4490832" y="-6427708"/>
                        <a:ext cx="1626012" cy="1744917"/>
                      </a:xfrm>
                      <a:prstGeom prst="blockArc">
                        <a:avLst>
                          <a:gd name="adj1" fmla="val 10800000"/>
                          <a:gd name="adj2" fmla="val 16256134"/>
                          <a:gd name="adj3" fmla="val 161"/>
                        </a:avLst>
                      </a:prstGeom>
                      <a:grp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583" name="グループ化 1582"/>
                    <p:cNvGrpSpPr/>
                    <p:nvPr/>
                  </p:nvGrpSpPr>
                  <p:grpSpPr>
                    <a:xfrm rot="10800000">
                      <a:off x="3393770" y="-5022420"/>
                      <a:ext cx="1661429" cy="1744917"/>
                      <a:chOff x="4457796" y="-6427708"/>
                      <a:chExt cx="1661429" cy="1744917"/>
                    </a:xfrm>
                    <a:grpFill/>
                  </p:grpSpPr>
                  <p:sp>
                    <p:nvSpPr>
                      <p:cNvPr id="1584" name="アーチ 1583"/>
                      <p:cNvSpPr/>
                      <p:nvPr/>
                    </p:nvSpPr>
                    <p:spPr>
                      <a:xfrm>
                        <a:off x="4457796" y="-6427708"/>
                        <a:ext cx="1626012" cy="1744917"/>
                      </a:xfrm>
                      <a:prstGeom prst="blockArc">
                        <a:avLst>
                          <a:gd name="adj1" fmla="val 10800000"/>
                          <a:gd name="adj2" fmla="val 16256134"/>
                          <a:gd name="adj3" fmla="val 161"/>
                        </a:avLst>
                      </a:prstGeom>
                      <a:grp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5" name="アーチ 1584"/>
                      <p:cNvSpPr/>
                      <p:nvPr/>
                    </p:nvSpPr>
                    <p:spPr>
                      <a:xfrm flipH="1">
                        <a:off x="4493213" y="-6427708"/>
                        <a:ext cx="1626012" cy="1744917"/>
                      </a:xfrm>
                      <a:prstGeom prst="blockArc">
                        <a:avLst>
                          <a:gd name="adj1" fmla="val 10800000"/>
                          <a:gd name="adj2" fmla="val 16256134"/>
                          <a:gd name="adj3" fmla="val 161"/>
                        </a:avLst>
                      </a:prstGeom>
                      <a:grp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grpSp>
              <p:nvGrpSpPr>
                <p:cNvPr id="1565" name="グループ化 1564"/>
                <p:cNvGrpSpPr/>
                <p:nvPr/>
              </p:nvGrpSpPr>
              <p:grpSpPr>
                <a:xfrm>
                  <a:off x="1721118" y="-6478254"/>
                  <a:ext cx="6636150" cy="1781031"/>
                  <a:chOff x="1142789" y="-6447197"/>
                  <a:chExt cx="6636150" cy="1781031"/>
                </a:xfrm>
                <a:grpFill/>
              </p:grpSpPr>
              <p:grpSp>
                <p:nvGrpSpPr>
                  <p:cNvPr id="1566" name="グループ化 1565"/>
                  <p:cNvGrpSpPr/>
                  <p:nvPr/>
                </p:nvGrpSpPr>
                <p:grpSpPr>
                  <a:xfrm>
                    <a:off x="4457796" y="-6411083"/>
                    <a:ext cx="1661429" cy="1744917"/>
                    <a:chOff x="4457796" y="-6427708"/>
                    <a:chExt cx="1661429" cy="1744917"/>
                  </a:xfrm>
                  <a:grpFill/>
                </p:grpSpPr>
                <p:sp>
                  <p:nvSpPr>
                    <p:cNvPr id="1577" name="アーチ 1576"/>
                    <p:cNvSpPr/>
                    <p:nvPr/>
                  </p:nvSpPr>
                  <p:spPr>
                    <a:xfrm>
                      <a:off x="4457796" y="-6427708"/>
                      <a:ext cx="1626012" cy="1744917"/>
                    </a:xfrm>
                    <a:prstGeom prst="blockArc">
                      <a:avLst>
                        <a:gd name="adj1" fmla="val 10800000"/>
                        <a:gd name="adj2" fmla="val 16256134"/>
                        <a:gd name="adj3" fmla="val 161"/>
                      </a:avLst>
                    </a:prstGeom>
                    <a:grp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78" name="アーチ 1577"/>
                    <p:cNvSpPr/>
                    <p:nvPr/>
                  </p:nvSpPr>
                  <p:spPr>
                    <a:xfrm flipH="1">
                      <a:off x="4493213" y="-6427708"/>
                      <a:ext cx="1626012" cy="1744917"/>
                    </a:xfrm>
                    <a:prstGeom prst="blockArc">
                      <a:avLst>
                        <a:gd name="adj1" fmla="val 10800000"/>
                        <a:gd name="adj2" fmla="val 16256134"/>
                        <a:gd name="adj3" fmla="val 161"/>
                      </a:avLst>
                    </a:prstGeom>
                    <a:grp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567" name="グループ化 1566"/>
                  <p:cNvGrpSpPr/>
                  <p:nvPr/>
                </p:nvGrpSpPr>
                <p:grpSpPr>
                  <a:xfrm rot="10800000">
                    <a:off x="6117510" y="-6419365"/>
                    <a:ext cx="1661429" cy="1744917"/>
                    <a:chOff x="4457796" y="-6427708"/>
                    <a:chExt cx="1661429" cy="1744917"/>
                  </a:xfrm>
                  <a:grpFill/>
                </p:grpSpPr>
                <p:sp>
                  <p:nvSpPr>
                    <p:cNvPr id="1575" name="アーチ 1574"/>
                    <p:cNvSpPr/>
                    <p:nvPr/>
                  </p:nvSpPr>
                  <p:spPr>
                    <a:xfrm>
                      <a:off x="4457796" y="-6427708"/>
                      <a:ext cx="1626012" cy="1744917"/>
                    </a:xfrm>
                    <a:prstGeom prst="blockArc">
                      <a:avLst>
                        <a:gd name="adj1" fmla="val 10800000"/>
                        <a:gd name="adj2" fmla="val 16256134"/>
                        <a:gd name="adj3" fmla="val 161"/>
                      </a:avLst>
                    </a:prstGeom>
                    <a:grp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76" name="アーチ 1575"/>
                    <p:cNvSpPr/>
                    <p:nvPr/>
                  </p:nvSpPr>
                  <p:spPr>
                    <a:xfrm flipH="1">
                      <a:off x="4493213" y="-6427708"/>
                      <a:ext cx="1626012" cy="1744917"/>
                    </a:xfrm>
                    <a:prstGeom prst="blockArc">
                      <a:avLst>
                        <a:gd name="adj1" fmla="val 10800000"/>
                        <a:gd name="adj2" fmla="val 16256134"/>
                        <a:gd name="adj3" fmla="val 161"/>
                      </a:avLst>
                    </a:prstGeom>
                    <a:grp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568" name="グループ化 1567"/>
                  <p:cNvGrpSpPr/>
                  <p:nvPr/>
                </p:nvGrpSpPr>
                <p:grpSpPr>
                  <a:xfrm>
                    <a:off x="1142789" y="-6447197"/>
                    <a:ext cx="3318762" cy="1753199"/>
                    <a:chOff x="1736437" y="-5022420"/>
                    <a:chExt cx="3318762" cy="1753199"/>
                  </a:xfrm>
                  <a:grpFill/>
                </p:grpSpPr>
                <p:grpSp>
                  <p:nvGrpSpPr>
                    <p:cNvPr id="1569" name="グループ化 1568"/>
                    <p:cNvGrpSpPr/>
                    <p:nvPr/>
                  </p:nvGrpSpPr>
                  <p:grpSpPr>
                    <a:xfrm>
                      <a:off x="1736437" y="-5014138"/>
                      <a:ext cx="1659048" cy="1744917"/>
                      <a:chOff x="4457796" y="-6427708"/>
                      <a:chExt cx="1659048" cy="1744917"/>
                    </a:xfrm>
                    <a:grpFill/>
                  </p:grpSpPr>
                  <p:sp>
                    <p:nvSpPr>
                      <p:cNvPr id="1573" name="アーチ 1572"/>
                      <p:cNvSpPr/>
                      <p:nvPr/>
                    </p:nvSpPr>
                    <p:spPr>
                      <a:xfrm>
                        <a:off x="4457796" y="-6427708"/>
                        <a:ext cx="1626012" cy="1744917"/>
                      </a:xfrm>
                      <a:prstGeom prst="blockArc">
                        <a:avLst>
                          <a:gd name="adj1" fmla="val 10800000"/>
                          <a:gd name="adj2" fmla="val 16256134"/>
                          <a:gd name="adj3" fmla="val 161"/>
                        </a:avLst>
                      </a:prstGeom>
                      <a:grp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74" name="アーチ 1573"/>
                      <p:cNvSpPr/>
                      <p:nvPr/>
                    </p:nvSpPr>
                    <p:spPr>
                      <a:xfrm flipH="1">
                        <a:off x="4490832" y="-6427708"/>
                        <a:ext cx="1626012" cy="1744917"/>
                      </a:xfrm>
                      <a:prstGeom prst="blockArc">
                        <a:avLst>
                          <a:gd name="adj1" fmla="val 10800000"/>
                          <a:gd name="adj2" fmla="val 16256134"/>
                          <a:gd name="adj3" fmla="val 161"/>
                        </a:avLst>
                      </a:prstGeom>
                      <a:grp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570" name="グループ化 1569"/>
                    <p:cNvGrpSpPr/>
                    <p:nvPr/>
                  </p:nvGrpSpPr>
                  <p:grpSpPr>
                    <a:xfrm rot="10800000">
                      <a:off x="3393770" y="-5022420"/>
                      <a:ext cx="1661429" cy="1744917"/>
                      <a:chOff x="4457796" y="-6427708"/>
                      <a:chExt cx="1661429" cy="1744917"/>
                    </a:xfrm>
                    <a:grpFill/>
                  </p:grpSpPr>
                  <p:sp>
                    <p:nvSpPr>
                      <p:cNvPr id="1571" name="アーチ 1570"/>
                      <p:cNvSpPr/>
                      <p:nvPr/>
                    </p:nvSpPr>
                    <p:spPr>
                      <a:xfrm>
                        <a:off x="4457796" y="-6427708"/>
                        <a:ext cx="1626012" cy="1744917"/>
                      </a:xfrm>
                      <a:prstGeom prst="blockArc">
                        <a:avLst>
                          <a:gd name="adj1" fmla="val 10800000"/>
                          <a:gd name="adj2" fmla="val 16256134"/>
                          <a:gd name="adj3" fmla="val 161"/>
                        </a:avLst>
                      </a:prstGeom>
                      <a:grp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72" name="アーチ 1571"/>
                      <p:cNvSpPr/>
                      <p:nvPr/>
                    </p:nvSpPr>
                    <p:spPr>
                      <a:xfrm flipH="1">
                        <a:off x="4493213" y="-6427708"/>
                        <a:ext cx="1626012" cy="1744917"/>
                      </a:xfrm>
                      <a:prstGeom prst="blockArc">
                        <a:avLst>
                          <a:gd name="adj1" fmla="val 10800000"/>
                          <a:gd name="adj2" fmla="val 16256134"/>
                          <a:gd name="adj3" fmla="val 161"/>
                        </a:avLst>
                      </a:prstGeom>
                      <a:grp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grpSp>
          <p:sp>
            <p:nvSpPr>
              <p:cNvPr id="1563" name="二等辺三角形 1562"/>
              <p:cNvSpPr/>
              <p:nvPr/>
            </p:nvSpPr>
            <p:spPr>
              <a:xfrm rot="4249712">
                <a:off x="2297197" y="2990184"/>
                <a:ext cx="112779" cy="100376"/>
              </a:xfrm>
              <a:prstGeom prst="triangl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39" name="テキスト ボックス 38"/>
            <p:cNvSpPr txBox="1"/>
            <p:nvPr/>
          </p:nvSpPr>
          <p:spPr>
            <a:xfrm>
              <a:off x="6467869" y="823193"/>
              <a:ext cx="1426994" cy="523220"/>
            </a:xfrm>
            <a:prstGeom prst="rect">
              <a:avLst/>
            </a:prstGeom>
            <a:noFill/>
            <a:ln>
              <a:solidFill>
                <a:schemeClr val="tx1"/>
              </a:solidFill>
            </a:ln>
          </p:spPr>
          <p:txBody>
            <a:bodyPr wrap="none" rtlCol="0">
              <a:spAutoFit/>
            </a:bodyPr>
            <a:lstStyle/>
            <a:p>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Improvement</a:t>
              </a: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of</a:t>
              </a:r>
            </a:p>
            <a:p>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transcription</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 name="グループ化 1"/>
          <p:cNvGrpSpPr/>
          <p:nvPr/>
        </p:nvGrpSpPr>
        <p:grpSpPr>
          <a:xfrm>
            <a:off x="661409" y="5509981"/>
            <a:ext cx="9167175" cy="1303395"/>
            <a:chOff x="661409" y="5509981"/>
            <a:chExt cx="9167175" cy="1303395"/>
          </a:xfrm>
        </p:grpSpPr>
        <p:sp>
          <p:nvSpPr>
            <p:cNvPr id="974" name="Rectangle 4"/>
            <p:cNvSpPr>
              <a:spLocks noChangeArrowheads="1"/>
            </p:cNvSpPr>
            <p:nvPr/>
          </p:nvSpPr>
          <p:spPr bwMode="auto">
            <a:xfrm>
              <a:off x="1851413" y="5879967"/>
              <a:ext cx="6478744"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r>
                <a:rPr lang="ja-JP" altLang="en-US"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I</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mprovement of intracellular trafficking</a:t>
              </a:r>
              <a:r>
                <a:rPr lang="ja-JP" altLang="en-US" dirty="0" smtClean="0">
                  <a:latin typeface="Arial Unicode MS" panose="020B0604020202020204" pitchFamily="50" charset="-128"/>
                  <a:ea typeface="Arial Unicode MS" panose="020B0604020202020204" pitchFamily="50" charset="-128"/>
                  <a:cs typeface="Arial Unicode MS" panose="020B0604020202020204" pitchFamily="50" charset="-128"/>
                </a:rPr>
                <a:t>　</a:t>
              </a:r>
              <a:endPar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endParaRPr>
            </a:p>
            <a:p>
              <a:r>
                <a:rPr lang="en-US" altLang="ja-JP"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                                  (Cellular uptake, Nuclear transport)</a:t>
              </a:r>
            </a:p>
          </p:txBody>
        </p:sp>
        <p:sp>
          <p:nvSpPr>
            <p:cNvPr id="975" name="Rectangle 4"/>
            <p:cNvSpPr>
              <a:spLocks noChangeArrowheads="1"/>
            </p:cNvSpPr>
            <p:nvPr/>
          </p:nvSpPr>
          <p:spPr bwMode="auto">
            <a:xfrm>
              <a:off x="1299285" y="6444044"/>
              <a:ext cx="852929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r>
                <a:rPr lang="ja-JP" altLang="en-US"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Improvement of transcription</a:t>
              </a:r>
            </a:p>
          </p:txBody>
        </p:sp>
        <p:sp>
          <p:nvSpPr>
            <p:cNvPr id="1592" name="Rectangle 4"/>
            <p:cNvSpPr>
              <a:spLocks noChangeArrowheads="1"/>
            </p:cNvSpPr>
            <p:nvPr/>
          </p:nvSpPr>
          <p:spPr bwMode="auto">
            <a:xfrm>
              <a:off x="661409" y="5509981"/>
              <a:ext cx="8431445"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r>
                <a:rPr lang="en-US" altLang="ja-JP" sz="2000" b="1" dirty="0">
                  <a:latin typeface="Arial Unicode MS" panose="020B0604020202020204" pitchFamily="50" charset="-128"/>
                  <a:ea typeface="Arial Unicode MS" panose="020B0604020202020204" pitchFamily="50" charset="-128"/>
                  <a:cs typeface="Arial Unicode MS" panose="020B0604020202020204" pitchFamily="50" charset="-128"/>
                </a:rPr>
                <a:t>S</a:t>
              </a:r>
              <a:r>
                <a:rPr lang="en-US" altLang="ja-JP" sz="2000" b="1" dirty="0" smtClean="0">
                  <a:latin typeface="Arial Unicode MS" panose="020B0604020202020204" pitchFamily="50" charset="-128"/>
                  <a:ea typeface="Arial Unicode MS" panose="020B0604020202020204" pitchFamily="50" charset="-128"/>
                  <a:cs typeface="Arial Unicode MS" panose="020B0604020202020204" pitchFamily="50" charset="-128"/>
                </a:rPr>
                <a:t>ignal transduction-inducible DDS to engineer a cellular perturbation</a:t>
              </a:r>
            </a:p>
            <a:p>
              <a:r>
                <a:rPr lang="ja-JP" altLang="en-US" sz="20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endParaRPr lang="en-US" altLang="ja-JP" sz="2000" dirty="0" smtClean="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Tree>
    <p:extLst>
      <p:ext uri="{BB962C8B-B14F-4D97-AF65-F5344CB8AC3E}">
        <p14:creationId xmlns:p14="http://schemas.microsoft.com/office/powerpoint/2010/main" val="26353308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73"/>
                                        </p:tgtEl>
                                        <p:attrNameLst>
                                          <p:attrName>style.visibility</p:attrName>
                                        </p:attrNameLst>
                                      </p:cBhvr>
                                      <p:to>
                                        <p:strVal val="visible"/>
                                      </p:to>
                                    </p:set>
                                    <p:animEffect transition="in" filter="fade">
                                      <p:cBhvr>
                                        <p:cTn id="7" dur="500"/>
                                        <p:tgtEl>
                                          <p:spTgt spid="97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70"/>
                                        </p:tgtEl>
                                        <p:attrNameLst>
                                          <p:attrName>style.visibility</p:attrName>
                                        </p:attrNameLst>
                                      </p:cBhvr>
                                      <p:to>
                                        <p:strVal val="visible"/>
                                      </p:to>
                                    </p:set>
                                    <p:animEffect transition="in" filter="fade">
                                      <p:cBhvr>
                                        <p:cTn id="12" dur="500"/>
                                        <p:tgtEl>
                                          <p:spTgt spid="97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21"/>
                                        </p:tgtEl>
                                        <p:attrNameLst>
                                          <p:attrName>style.visibility</p:attrName>
                                        </p:attrNameLst>
                                      </p:cBhvr>
                                      <p:to>
                                        <p:strVal val="visible"/>
                                      </p:to>
                                    </p:set>
                                    <p:animEffect transition="in" filter="fade">
                                      <p:cBhvr>
                                        <p:cTn id="17" dur="500"/>
                                        <p:tgtEl>
                                          <p:spTgt spid="92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967"/>
                                        </p:tgtEl>
                                        <p:attrNameLst>
                                          <p:attrName>style.visibility</p:attrName>
                                        </p:attrNameLst>
                                      </p:cBhvr>
                                      <p:to>
                                        <p:strVal val="visible"/>
                                      </p:to>
                                    </p:set>
                                    <p:animEffect transition="in" filter="fade">
                                      <p:cBhvr>
                                        <p:cTn id="22" dur="500"/>
                                        <p:tgtEl>
                                          <p:spTgt spid="96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40"/>
                                        </p:tgtEl>
                                        <p:attrNameLst>
                                          <p:attrName>style.visibility</p:attrName>
                                        </p:attrNameLst>
                                      </p:cBhvr>
                                      <p:to>
                                        <p:strVal val="visible"/>
                                      </p:to>
                                    </p:set>
                                    <p:animEffect transition="in" filter="fade">
                                      <p:cBhvr>
                                        <p:cTn id="27" dur="500"/>
                                        <p:tgtEl>
                                          <p:spTgt spid="4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fade">
                                      <p:cBhvr>
                                        <p:cTn id="3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グループ化 1"/>
          <p:cNvGrpSpPr/>
          <p:nvPr/>
        </p:nvGrpSpPr>
        <p:grpSpPr>
          <a:xfrm>
            <a:off x="19605" y="69668"/>
            <a:ext cx="9171022" cy="6809962"/>
            <a:chOff x="19605" y="69668"/>
            <a:chExt cx="9171022" cy="6809962"/>
          </a:xfrm>
        </p:grpSpPr>
        <p:grpSp>
          <p:nvGrpSpPr>
            <p:cNvPr id="943" name="Group 91"/>
            <p:cNvGrpSpPr>
              <a:grpSpLocks/>
            </p:cNvGrpSpPr>
            <p:nvPr/>
          </p:nvGrpSpPr>
          <p:grpSpPr bwMode="auto">
            <a:xfrm flipV="1">
              <a:off x="2058777" y="1572160"/>
              <a:ext cx="27347" cy="61395"/>
              <a:chOff x="772" y="2086"/>
              <a:chExt cx="48" cy="110"/>
            </a:xfrm>
          </p:grpSpPr>
          <p:sp>
            <p:nvSpPr>
              <p:cNvPr id="976" name="Line 92"/>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77" name="Oval 93"/>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44" name="Group 94"/>
            <p:cNvGrpSpPr>
              <a:grpSpLocks/>
            </p:cNvGrpSpPr>
            <p:nvPr/>
          </p:nvGrpSpPr>
          <p:grpSpPr bwMode="auto">
            <a:xfrm rot="17444100">
              <a:off x="1909218" y="1351057"/>
              <a:ext cx="26791" cy="62669"/>
              <a:chOff x="772" y="2086"/>
              <a:chExt cx="48" cy="110"/>
            </a:xfrm>
          </p:grpSpPr>
          <p:sp>
            <p:nvSpPr>
              <p:cNvPr id="974" name="Line 95"/>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75" name="Oval 96"/>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45" name="AutoShape 97"/>
            <p:cNvSpPr>
              <a:spLocks noChangeArrowheads="1"/>
            </p:cNvSpPr>
            <p:nvPr/>
          </p:nvSpPr>
          <p:spPr bwMode="auto">
            <a:xfrm rot="5324918">
              <a:off x="1940171" y="1322791"/>
              <a:ext cx="264559" cy="262642"/>
            </a:xfrm>
            <a:prstGeom prst="hexagon">
              <a:avLst>
                <a:gd name="adj" fmla="val 25705"/>
                <a:gd name="vf" fmla="val 115470"/>
              </a:avLst>
            </a:prstGeom>
            <a:gradFill rotWithShape="0">
              <a:gsLst>
                <a:gs pos="0">
                  <a:srgbClr val="C10202"/>
                </a:gs>
                <a:gs pos="100000">
                  <a:srgbClr val="FFCCFF"/>
                </a:gs>
              </a:gsLst>
              <a:lin ang="2700000" scaled="1"/>
            </a:gradFill>
            <a:ln w="9525">
              <a:solidFill>
                <a:schemeClr val="tx1"/>
              </a:solidFill>
              <a:miter lim="800000"/>
              <a:headEnd/>
              <a:tailEnd/>
            </a:ln>
          </p:spPr>
          <p:txBody>
            <a:bodyPr rot="10800000" vert="eaVert"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endParaRPr lang="ja-JP" altLang="ja-JP"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46" name="AutoShape 98"/>
            <p:cNvSpPr>
              <a:spLocks noChangeArrowheads="1"/>
            </p:cNvSpPr>
            <p:nvPr/>
          </p:nvSpPr>
          <p:spPr bwMode="auto">
            <a:xfrm>
              <a:off x="1997817" y="1378485"/>
              <a:ext cx="140152" cy="116652"/>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47" name="AutoShape 99"/>
            <p:cNvSpPr>
              <a:spLocks noChangeArrowheads="1"/>
            </p:cNvSpPr>
            <p:nvPr/>
          </p:nvSpPr>
          <p:spPr bwMode="auto">
            <a:xfrm flipV="1">
              <a:off x="1997817" y="1495136"/>
              <a:ext cx="146419" cy="93768"/>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48" name="AutoShape 100"/>
            <p:cNvSpPr>
              <a:spLocks noChangeArrowheads="1"/>
            </p:cNvSpPr>
            <p:nvPr/>
          </p:nvSpPr>
          <p:spPr bwMode="auto">
            <a:xfrm rot="3679690">
              <a:off x="2085247" y="1360658"/>
              <a:ext cx="135070" cy="106538"/>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49" name="AutoShape 101"/>
            <p:cNvSpPr>
              <a:spLocks noChangeArrowheads="1"/>
            </p:cNvSpPr>
            <p:nvPr/>
          </p:nvSpPr>
          <p:spPr bwMode="auto">
            <a:xfrm rot="18019635">
              <a:off x="1919457" y="1360658"/>
              <a:ext cx="135070" cy="106538"/>
            </a:xfrm>
            <a:prstGeom prst="triangle">
              <a:avLst>
                <a:gd name="adj" fmla="val 50000"/>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50" name="Line 102"/>
            <p:cNvSpPr>
              <a:spLocks noChangeShapeType="1"/>
            </p:cNvSpPr>
            <p:nvPr/>
          </p:nvSpPr>
          <p:spPr bwMode="auto">
            <a:xfrm flipV="1">
              <a:off x="2069032" y="1320996"/>
              <a:ext cx="0" cy="5860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51" name="Line 103"/>
            <p:cNvSpPr>
              <a:spLocks noChangeShapeType="1"/>
            </p:cNvSpPr>
            <p:nvPr/>
          </p:nvSpPr>
          <p:spPr bwMode="auto">
            <a:xfrm flipV="1">
              <a:off x="1941414" y="1497927"/>
              <a:ext cx="54124" cy="2455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52" name="Line 104"/>
            <p:cNvSpPr>
              <a:spLocks noChangeShapeType="1"/>
            </p:cNvSpPr>
            <p:nvPr/>
          </p:nvSpPr>
          <p:spPr bwMode="auto">
            <a:xfrm>
              <a:off x="2142526" y="1496252"/>
              <a:ext cx="61530" cy="1786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953" name="Group 105"/>
            <p:cNvGrpSpPr>
              <a:grpSpLocks/>
            </p:cNvGrpSpPr>
            <p:nvPr/>
          </p:nvGrpSpPr>
          <p:grpSpPr bwMode="auto">
            <a:xfrm>
              <a:off x="2056498" y="1275229"/>
              <a:ext cx="27347" cy="61395"/>
              <a:chOff x="772" y="2086"/>
              <a:chExt cx="48" cy="110"/>
            </a:xfrm>
          </p:grpSpPr>
          <p:sp>
            <p:nvSpPr>
              <p:cNvPr id="972" name="Line 106"/>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73" name="Oval 107"/>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54" name="Group 108"/>
            <p:cNvGrpSpPr>
              <a:grpSpLocks/>
            </p:cNvGrpSpPr>
            <p:nvPr/>
          </p:nvGrpSpPr>
          <p:grpSpPr bwMode="auto">
            <a:xfrm rot="3694878">
              <a:off x="2214020" y="1344918"/>
              <a:ext cx="26791" cy="62669"/>
              <a:chOff x="772" y="2086"/>
              <a:chExt cx="48" cy="110"/>
            </a:xfrm>
          </p:grpSpPr>
          <p:sp>
            <p:nvSpPr>
              <p:cNvPr id="970" name="Line 109"/>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71" name="Oval 110"/>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55" name="Group 111"/>
            <p:cNvGrpSpPr>
              <a:grpSpLocks/>
            </p:cNvGrpSpPr>
            <p:nvPr/>
          </p:nvGrpSpPr>
          <p:grpSpPr bwMode="auto">
            <a:xfrm rot="6644100">
              <a:off x="2210601" y="1492267"/>
              <a:ext cx="26791" cy="62669"/>
              <a:chOff x="772" y="2086"/>
              <a:chExt cx="48" cy="110"/>
            </a:xfrm>
          </p:grpSpPr>
          <p:sp>
            <p:nvSpPr>
              <p:cNvPr id="968" name="Line 112"/>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9" name="Oval 113"/>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56" name="Group 114"/>
            <p:cNvGrpSpPr>
              <a:grpSpLocks/>
            </p:cNvGrpSpPr>
            <p:nvPr/>
          </p:nvGrpSpPr>
          <p:grpSpPr bwMode="auto">
            <a:xfrm rot="4155900" flipV="1">
              <a:off x="1920613" y="1495057"/>
              <a:ext cx="26791" cy="62669"/>
              <a:chOff x="772" y="2086"/>
              <a:chExt cx="48" cy="110"/>
            </a:xfrm>
          </p:grpSpPr>
          <p:sp>
            <p:nvSpPr>
              <p:cNvPr id="966" name="Line 115"/>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7" name="Oval 116"/>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57" name="Group 117"/>
            <p:cNvGrpSpPr>
              <a:grpSpLocks/>
            </p:cNvGrpSpPr>
            <p:nvPr/>
          </p:nvGrpSpPr>
          <p:grpSpPr bwMode="auto">
            <a:xfrm rot="8300935">
              <a:off x="2141957" y="1483973"/>
              <a:ext cx="27347" cy="61395"/>
              <a:chOff x="772" y="2086"/>
              <a:chExt cx="48" cy="110"/>
            </a:xfrm>
          </p:grpSpPr>
          <p:sp>
            <p:nvSpPr>
              <p:cNvPr id="964" name="Line 118"/>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 name="Oval 119"/>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58" name="Group 120"/>
            <p:cNvGrpSpPr>
              <a:grpSpLocks/>
            </p:cNvGrpSpPr>
            <p:nvPr/>
          </p:nvGrpSpPr>
          <p:grpSpPr bwMode="auto">
            <a:xfrm rot="889733">
              <a:off x="2064474" y="1329927"/>
              <a:ext cx="27347" cy="61395"/>
              <a:chOff x="772" y="2086"/>
              <a:chExt cx="48" cy="110"/>
            </a:xfrm>
          </p:grpSpPr>
          <p:sp>
            <p:nvSpPr>
              <p:cNvPr id="962" name="Line 121"/>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3" name="Oval 122"/>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59" name="Group 123"/>
            <p:cNvGrpSpPr>
              <a:grpSpLocks/>
            </p:cNvGrpSpPr>
            <p:nvPr/>
          </p:nvGrpSpPr>
          <p:grpSpPr bwMode="auto">
            <a:xfrm rot="13692475">
              <a:off x="1966760" y="1481104"/>
              <a:ext cx="26791" cy="62669"/>
              <a:chOff x="772" y="2086"/>
              <a:chExt cx="48" cy="110"/>
            </a:xfrm>
          </p:grpSpPr>
          <p:sp>
            <p:nvSpPr>
              <p:cNvPr id="960" name="Line 124"/>
              <p:cNvSpPr>
                <a:spLocks noChangeShapeType="1"/>
              </p:cNvSpPr>
              <p:nvPr/>
            </p:nvSpPr>
            <p:spPr bwMode="auto">
              <a:xfrm flipV="1">
                <a:off x="794" y="2134"/>
                <a:ext cx="0" cy="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1" name="Oval 125"/>
              <p:cNvSpPr>
                <a:spLocks noChangeArrowheads="1"/>
              </p:cNvSpPr>
              <p:nvPr/>
            </p:nvSpPr>
            <p:spPr bwMode="auto">
              <a:xfrm>
                <a:off x="772" y="2086"/>
                <a:ext cx="48" cy="48"/>
              </a:xfrm>
              <a:prstGeom prst="ellipse">
                <a:avLst/>
              </a:prstGeom>
              <a:solidFill>
                <a:schemeClr val="accent2"/>
              </a:solidFill>
              <a:ln w="9525">
                <a:solidFill>
                  <a:schemeClr val="tx1"/>
                </a:solidFill>
                <a:round/>
                <a:headEnd/>
                <a:tailEnd/>
              </a:ln>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764" name="Text Box 169"/>
            <p:cNvSpPr txBox="1">
              <a:spLocks noChangeArrowheads="1"/>
            </p:cNvSpPr>
            <p:nvPr/>
          </p:nvSpPr>
          <p:spPr bwMode="auto">
            <a:xfrm>
              <a:off x="1331640" y="1184093"/>
              <a:ext cx="307834" cy="15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Virus</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5" name="Text Box 170"/>
            <p:cNvSpPr txBox="1">
              <a:spLocks noChangeArrowheads="1"/>
            </p:cNvSpPr>
            <p:nvPr/>
          </p:nvSpPr>
          <p:spPr bwMode="auto">
            <a:xfrm>
              <a:off x="3031040" y="1167588"/>
              <a:ext cx="441711" cy="15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Lipoplex</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4" name="Freeform 86"/>
            <p:cNvSpPr>
              <a:spLocks/>
            </p:cNvSpPr>
            <p:nvPr/>
          </p:nvSpPr>
          <p:spPr bwMode="auto">
            <a:xfrm>
              <a:off x="1762963" y="1678511"/>
              <a:ext cx="2899211" cy="1701723"/>
            </a:xfrm>
            <a:custGeom>
              <a:avLst/>
              <a:gdLst/>
              <a:ahLst/>
              <a:cxnLst>
                <a:cxn ang="0">
                  <a:pos x="454" y="159"/>
                </a:cxn>
                <a:cxn ang="0">
                  <a:pos x="862" y="114"/>
                </a:cxn>
                <a:cxn ang="0">
                  <a:pos x="1316" y="159"/>
                </a:cxn>
                <a:cxn ang="0">
                  <a:pos x="1452" y="69"/>
                </a:cxn>
                <a:cxn ang="0">
                  <a:pos x="1888" y="22"/>
                </a:cxn>
                <a:cxn ang="0">
                  <a:pos x="2835" y="203"/>
                </a:cxn>
                <a:cxn ang="0">
                  <a:pos x="3629" y="568"/>
                </a:cxn>
                <a:cxn ang="0">
                  <a:pos x="3632" y="1177"/>
                </a:cxn>
                <a:cxn ang="0">
                  <a:pos x="3368" y="1817"/>
                </a:cxn>
                <a:cxn ang="0">
                  <a:pos x="2857" y="2226"/>
                </a:cxn>
                <a:cxn ang="0">
                  <a:pos x="1877" y="2361"/>
                </a:cxn>
                <a:cxn ang="0">
                  <a:pos x="682" y="2033"/>
                </a:cxn>
                <a:cxn ang="0">
                  <a:pos x="106" y="1300"/>
                </a:cxn>
                <a:cxn ang="0">
                  <a:pos x="46" y="568"/>
                </a:cxn>
                <a:cxn ang="0">
                  <a:pos x="227" y="341"/>
                </a:cxn>
                <a:cxn ang="0">
                  <a:pos x="454" y="159"/>
                </a:cxn>
              </a:cxnLst>
              <a:rect l="0" t="0" r="r" b="b"/>
              <a:pathLst>
                <a:path w="3762" h="2393">
                  <a:moveTo>
                    <a:pt x="454" y="159"/>
                  </a:moveTo>
                  <a:cubicBezTo>
                    <a:pt x="560" y="121"/>
                    <a:pt x="718" y="114"/>
                    <a:pt x="862" y="114"/>
                  </a:cubicBezTo>
                  <a:cubicBezTo>
                    <a:pt x="1006" y="114"/>
                    <a:pt x="1218" y="166"/>
                    <a:pt x="1316" y="159"/>
                  </a:cubicBezTo>
                  <a:cubicBezTo>
                    <a:pt x="1414" y="152"/>
                    <a:pt x="1357" y="92"/>
                    <a:pt x="1452" y="69"/>
                  </a:cubicBezTo>
                  <a:cubicBezTo>
                    <a:pt x="1547" y="46"/>
                    <a:pt x="1658" y="0"/>
                    <a:pt x="1888" y="22"/>
                  </a:cubicBezTo>
                  <a:cubicBezTo>
                    <a:pt x="2118" y="44"/>
                    <a:pt x="2545" y="112"/>
                    <a:pt x="2835" y="203"/>
                  </a:cubicBezTo>
                  <a:cubicBezTo>
                    <a:pt x="3125" y="294"/>
                    <a:pt x="3496" y="406"/>
                    <a:pt x="3629" y="568"/>
                  </a:cubicBezTo>
                  <a:cubicBezTo>
                    <a:pt x="3762" y="730"/>
                    <a:pt x="3675" y="969"/>
                    <a:pt x="3632" y="1177"/>
                  </a:cubicBezTo>
                  <a:cubicBezTo>
                    <a:pt x="3589" y="1385"/>
                    <a:pt x="3497" y="1642"/>
                    <a:pt x="3368" y="1817"/>
                  </a:cubicBezTo>
                  <a:cubicBezTo>
                    <a:pt x="3239" y="1992"/>
                    <a:pt x="3105" y="2135"/>
                    <a:pt x="2857" y="2226"/>
                  </a:cubicBezTo>
                  <a:cubicBezTo>
                    <a:pt x="2609" y="2317"/>
                    <a:pt x="2239" y="2393"/>
                    <a:pt x="1877" y="2361"/>
                  </a:cubicBezTo>
                  <a:cubicBezTo>
                    <a:pt x="1515" y="2329"/>
                    <a:pt x="977" y="2210"/>
                    <a:pt x="682" y="2033"/>
                  </a:cubicBezTo>
                  <a:cubicBezTo>
                    <a:pt x="387" y="1856"/>
                    <a:pt x="212" y="1544"/>
                    <a:pt x="106" y="1300"/>
                  </a:cubicBezTo>
                  <a:cubicBezTo>
                    <a:pt x="0" y="1056"/>
                    <a:pt x="26" y="728"/>
                    <a:pt x="46" y="568"/>
                  </a:cubicBezTo>
                  <a:cubicBezTo>
                    <a:pt x="66" y="408"/>
                    <a:pt x="159" y="409"/>
                    <a:pt x="227" y="341"/>
                  </a:cubicBezTo>
                  <a:cubicBezTo>
                    <a:pt x="295" y="273"/>
                    <a:pt x="348" y="197"/>
                    <a:pt x="454" y="159"/>
                  </a:cubicBezTo>
                  <a:close/>
                </a:path>
              </a:pathLst>
            </a:custGeom>
            <a:solidFill>
              <a:srgbClr val="FFCCCC"/>
            </a:solidFill>
            <a:ln w="28575" cmpd="sng">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5" name="Freeform 88"/>
            <p:cNvSpPr>
              <a:spLocks/>
            </p:cNvSpPr>
            <p:nvPr/>
          </p:nvSpPr>
          <p:spPr bwMode="auto">
            <a:xfrm>
              <a:off x="3362290" y="1679990"/>
              <a:ext cx="688580" cy="467198"/>
            </a:xfrm>
            <a:custGeom>
              <a:avLst/>
              <a:gdLst>
                <a:gd name="T0" fmla="*/ 1 w 893"/>
                <a:gd name="T1" fmla="*/ 0 h 658"/>
                <a:gd name="T2" fmla="*/ 1 w 893"/>
                <a:gd name="T3" fmla="*/ 0 h 658"/>
                <a:gd name="T4" fmla="*/ 1 w 893"/>
                <a:gd name="T5" fmla="*/ 0 h 658"/>
                <a:gd name="T6" fmla="*/ 2 w 893"/>
                <a:gd name="T7" fmla="*/ 0 h 658"/>
                <a:gd name="T8" fmla="*/ 2 w 893"/>
                <a:gd name="T9" fmla="*/ 0 h 658"/>
                <a:gd name="T10" fmla="*/ 1 w 893"/>
                <a:gd name="T11" fmla="*/ 0 h 658"/>
                <a:gd name="T12" fmla="*/ 0 60000 65536"/>
                <a:gd name="T13" fmla="*/ 0 60000 65536"/>
                <a:gd name="T14" fmla="*/ 0 60000 65536"/>
                <a:gd name="T15" fmla="*/ 0 60000 65536"/>
                <a:gd name="T16" fmla="*/ 0 60000 65536"/>
                <a:gd name="T17" fmla="*/ 0 60000 65536"/>
                <a:gd name="T18" fmla="*/ 0 w 893"/>
                <a:gd name="T19" fmla="*/ 0 h 658"/>
                <a:gd name="T20" fmla="*/ 893 w 893"/>
                <a:gd name="T21" fmla="*/ 658 h 658"/>
              </a:gdLst>
              <a:ahLst/>
              <a:cxnLst>
                <a:cxn ang="T12">
                  <a:pos x="T0" y="T1"/>
                </a:cxn>
                <a:cxn ang="T13">
                  <a:pos x="T2" y="T3"/>
                </a:cxn>
                <a:cxn ang="T14">
                  <a:pos x="T4" y="T5"/>
                </a:cxn>
                <a:cxn ang="T15">
                  <a:pos x="T6" y="T7"/>
                </a:cxn>
                <a:cxn ang="T16">
                  <a:pos x="T8" y="T9"/>
                </a:cxn>
                <a:cxn ang="T17">
                  <a:pos x="T10" y="T11"/>
                </a:cxn>
              </a:cxnLst>
              <a:rect l="T18" t="T19" r="T20" b="T21"/>
              <a:pathLst>
                <a:path w="893" h="658">
                  <a:moveTo>
                    <a:pt x="101" y="475"/>
                  </a:moveTo>
                  <a:cubicBezTo>
                    <a:pt x="0" y="396"/>
                    <a:pt x="129" y="228"/>
                    <a:pt x="178" y="179"/>
                  </a:cubicBezTo>
                  <a:cubicBezTo>
                    <a:pt x="227" y="130"/>
                    <a:pt x="307" y="0"/>
                    <a:pt x="410" y="17"/>
                  </a:cubicBezTo>
                  <a:cubicBezTo>
                    <a:pt x="513" y="34"/>
                    <a:pt x="682" y="154"/>
                    <a:pt x="743" y="260"/>
                  </a:cubicBezTo>
                  <a:cubicBezTo>
                    <a:pt x="804" y="366"/>
                    <a:pt x="893" y="622"/>
                    <a:pt x="786" y="658"/>
                  </a:cubicBezTo>
                  <a:lnTo>
                    <a:pt x="101" y="475"/>
                  </a:lnTo>
                  <a:close/>
                </a:path>
              </a:pathLst>
            </a:custGeom>
            <a:solidFill>
              <a:srgbClr val="66CCFF"/>
            </a:solidFill>
            <a:ln w="9525">
              <a:solidFill>
                <a:srgbClr val="FFFFFF"/>
              </a:solidFill>
              <a:round/>
              <a:headEnd/>
              <a:tailEnd/>
            </a:ln>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6" name="Freeform 90"/>
            <p:cNvSpPr>
              <a:spLocks/>
            </p:cNvSpPr>
            <p:nvPr/>
          </p:nvSpPr>
          <p:spPr bwMode="auto">
            <a:xfrm>
              <a:off x="3265695" y="1685904"/>
              <a:ext cx="884529" cy="756979"/>
            </a:xfrm>
            <a:custGeom>
              <a:avLst/>
              <a:gdLst>
                <a:gd name="T0" fmla="*/ 2 w 1148"/>
                <a:gd name="T1" fmla="*/ 0 h 1062"/>
                <a:gd name="T2" fmla="*/ 3 w 1148"/>
                <a:gd name="T3" fmla="*/ 0 h 1062"/>
                <a:gd name="T4" fmla="*/ 3 w 1148"/>
                <a:gd name="T5" fmla="*/ 0 h 1062"/>
                <a:gd name="T6" fmla="*/ 3 w 1148"/>
                <a:gd name="T7" fmla="*/ 0 h 1062"/>
                <a:gd name="T8" fmla="*/ 2 w 1148"/>
                <a:gd name="T9" fmla="*/ 0 h 1062"/>
                <a:gd name="T10" fmla="*/ 1 w 1148"/>
                <a:gd name="T11" fmla="*/ 0 h 1062"/>
                <a:gd name="T12" fmla="*/ 1 w 1148"/>
                <a:gd name="T13" fmla="*/ 0 h 1062"/>
                <a:gd name="T14" fmla="*/ 1 w 1148"/>
                <a:gd name="T15" fmla="*/ 0 h 1062"/>
                <a:gd name="T16" fmla="*/ 2 w 1148"/>
                <a:gd name="T17" fmla="*/ 0 h 1062"/>
                <a:gd name="T18" fmla="*/ 2 w 1148"/>
                <a:gd name="T19" fmla="*/ 0 h 1062"/>
                <a:gd name="T20" fmla="*/ 2 w 1148"/>
                <a:gd name="T21" fmla="*/ 0 h 10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48"/>
                <a:gd name="T34" fmla="*/ 0 h 1062"/>
                <a:gd name="T35" fmla="*/ 1148 w 1148"/>
                <a:gd name="T36" fmla="*/ 1062 h 10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48" h="1062">
                  <a:moveTo>
                    <a:pt x="534" y="7"/>
                  </a:moveTo>
                  <a:cubicBezTo>
                    <a:pt x="557" y="0"/>
                    <a:pt x="883" y="101"/>
                    <a:pt x="981" y="185"/>
                  </a:cubicBezTo>
                  <a:cubicBezTo>
                    <a:pt x="1080" y="265"/>
                    <a:pt x="1117" y="378"/>
                    <a:pt x="1127" y="486"/>
                  </a:cubicBezTo>
                  <a:cubicBezTo>
                    <a:pt x="1148" y="576"/>
                    <a:pt x="1087" y="742"/>
                    <a:pt x="1040" y="836"/>
                  </a:cubicBezTo>
                  <a:cubicBezTo>
                    <a:pt x="979" y="936"/>
                    <a:pt x="853" y="1020"/>
                    <a:pt x="723" y="1041"/>
                  </a:cubicBezTo>
                  <a:cubicBezTo>
                    <a:pt x="593" y="1062"/>
                    <a:pt x="376" y="1015"/>
                    <a:pt x="261" y="964"/>
                  </a:cubicBezTo>
                  <a:cubicBezTo>
                    <a:pt x="146" y="913"/>
                    <a:pt x="0" y="741"/>
                    <a:pt x="12" y="712"/>
                  </a:cubicBezTo>
                  <a:cubicBezTo>
                    <a:pt x="24" y="683"/>
                    <a:pt x="188" y="799"/>
                    <a:pt x="335" y="788"/>
                  </a:cubicBezTo>
                  <a:cubicBezTo>
                    <a:pt x="479" y="773"/>
                    <a:pt x="807" y="734"/>
                    <a:pt x="896" y="646"/>
                  </a:cubicBezTo>
                  <a:cubicBezTo>
                    <a:pt x="981" y="559"/>
                    <a:pt x="907" y="373"/>
                    <a:pt x="847" y="266"/>
                  </a:cubicBezTo>
                  <a:cubicBezTo>
                    <a:pt x="787" y="159"/>
                    <a:pt x="607" y="69"/>
                    <a:pt x="534" y="7"/>
                  </a:cubicBezTo>
                  <a:close/>
                </a:path>
              </a:pathLst>
            </a:custGeom>
            <a:gradFill rotWithShape="1">
              <a:gsLst>
                <a:gs pos="0">
                  <a:srgbClr val="6699FF"/>
                </a:gs>
                <a:gs pos="100000">
                  <a:schemeClr val="accent2"/>
                </a:gs>
              </a:gsLst>
              <a:lin ang="0" scaled="1"/>
            </a:gradFill>
            <a:ln w="9525">
              <a:solidFill>
                <a:srgbClr val="FFFFFF"/>
              </a:solidFill>
              <a:round/>
              <a:headEnd/>
              <a:tailEnd/>
            </a:ln>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7" name="Freeform 89"/>
            <p:cNvSpPr>
              <a:spLocks/>
            </p:cNvSpPr>
            <p:nvPr/>
          </p:nvSpPr>
          <p:spPr bwMode="auto">
            <a:xfrm>
              <a:off x="3251896" y="2017082"/>
              <a:ext cx="734117" cy="252819"/>
            </a:xfrm>
            <a:custGeom>
              <a:avLst/>
              <a:gdLst>
                <a:gd name="T0" fmla="*/ 1 w 953"/>
                <a:gd name="T1" fmla="*/ 0 h 354"/>
                <a:gd name="T2" fmla="*/ 3 w 953"/>
                <a:gd name="T3" fmla="*/ 0 h 354"/>
                <a:gd name="T4" fmla="*/ 1 w 953"/>
                <a:gd name="T5" fmla="*/ 0 h 354"/>
                <a:gd name="T6" fmla="*/ 1 w 953"/>
                <a:gd name="T7" fmla="*/ 0 h 354"/>
                <a:gd name="T8" fmla="*/ 1 w 953"/>
                <a:gd name="T9" fmla="*/ 0 h 354"/>
                <a:gd name="T10" fmla="*/ 1 w 953"/>
                <a:gd name="T11" fmla="*/ 0 h 354"/>
                <a:gd name="T12" fmla="*/ 0 60000 65536"/>
                <a:gd name="T13" fmla="*/ 0 60000 65536"/>
                <a:gd name="T14" fmla="*/ 0 60000 65536"/>
                <a:gd name="T15" fmla="*/ 0 60000 65536"/>
                <a:gd name="T16" fmla="*/ 0 60000 65536"/>
                <a:gd name="T17" fmla="*/ 0 60000 65536"/>
                <a:gd name="T18" fmla="*/ 0 w 953"/>
                <a:gd name="T19" fmla="*/ 0 h 354"/>
                <a:gd name="T20" fmla="*/ 953 w 953"/>
                <a:gd name="T21" fmla="*/ 354 h 354"/>
              </a:gdLst>
              <a:ahLst/>
              <a:cxnLst>
                <a:cxn ang="T12">
                  <a:pos x="T0" y="T1"/>
                </a:cxn>
                <a:cxn ang="T13">
                  <a:pos x="T2" y="T3"/>
                </a:cxn>
                <a:cxn ang="T14">
                  <a:pos x="T4" y="T5"/>
                </a:cxn>
                <a:cxn ang="T15">
                  <a:pos x="T6" y="T7"/>
                </a:cxn>
                <a:cxn ang="T16">
                  <a:pos x="T8" y="T9"/>
                </a:cxn>
                <a:cxn ang="T17">
                  <a:pos x="T10" y="T11"/>
                </a:cxn>
              </a:cxnLst>
              <a:rect l="T18" t="T19" r="T20" b="T21"/>
              <a:pathLst>
                <a:path w="953" h="354">
                  <a:moveTo>
                    <a:pt x="245" y="0"/>
                  </a:moveTo>
                  <a:lnTo>
                    <a:pt x="920" y="178"/>
                  </a:lnTo>
                  <a:cubicBezTo>
                    <a:pt x="953" y="234"/>
                    <a:pt x="589" y="323"/>
                    <a:pt x="446" y="339"/>
                  </a:cubicBezTo>
                  <a:cubicBezTo>
                    <a:pt x="302" y="354"/>
                    <a:pt x="128" y="313"/>
                    <a:pt x="64" y="272"/>
                  </a:cubicBezTo>
                  <a:cubicBezTo>
                    <a:pt x="0" y="231"/>
                    <a:pt x="34" y="136"/>
                    <a:pt x="64" y="91"/>
                  </a:cubicBezTo>
                  <a:cubicBezTo>
                    <a:pt x="94" y="46"/>
                    <a:pt x="207" y="19"/>
                    <a:pt x="245" y="0"/>
                  </a:cubicBezTo>
                  <a:close/>
                </a:path>
              </a:pathLst>
            </a:custGeom>
            <a:solidFill>
              <a:srgbClr val="66CCFF"/>
            </a:solidFill>
            <a:ln w="9525">
              <a:solidFill>
                <a:srgbClr val="FFFFFF"/>
              </a:solidFill>
              <a:round/>
              <a:headEnd/>
              <a:tailEnd/>
            </a:ln>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8" name="Oval 91"/>
            <p:cNvSpPr>
              <a:spLocks noChangeArrowheads="1"/>
            </p:cNvSpPr>
            <p:nvPr/>
          </p:nvSpPr>
          <p:spPr bwMode="auto">
            <a:xfrm>
              <a:off x="3616195" y="1823402"/>
              <a:ext cx="208368" cy="193680"/>
            </a:xfrm>
            <a:prstGeom prst="ellipse">
              <a:avLst/>
            </a:prstGeom>
            <a:gradFill rotWithShape="1">
              <a:gsLst>
                <a:gs pos="0">
                  <a:srgbClr val="0000FF"/>
                </a:gs>
                <a:gs pos="100000">
                  <a:srgbClr val="000099"/>
                </a:gs>
              </a:gsLst>
              <a:path path="shape">
                <a:fillToRect l="50000" t="50000" r="50000" b="50000"/>
              </a:path>
            </a:gradFill>
            <a:ln w="9525">
              <a:noFill/>
              <a:round/>
              <a:headEnd/>
              <a:tailEnd/>
            </a:ln>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9" name="Freeform 94"/>
            <p:cNvSpPr>
              <a:spLocks/>
            </p:cNvSpPr>
            <p:nvPr/>
          </p:nvSpPr>
          <p:spPr bwMode="auto">
            <a:xfrm>
              <a:off x="3029729" y="2049608"/>
              <a:ext cx="1052879" cy="720017"/>
            </a:xfrm>
            <a:custGeom>
              <a:avLst/>
              <a:gdLst/>
              <a:ahLst/>
              <a:cxnLst>
                <a:cxn ang="0">
                  <a:pos x="1259" y="226"/>
                </a:cxn>
                <a:cxn ang="0">
                  <a:pos x="1259" y="362"/>
                </a:cxn>
                <a:cxn ang="0">
                  <a:pos x="1350" y="271"/>
                </a:cxn>
                <a:cxn ang="0">
                  <a:pos x="1350" y="453"/>
                </a:cxn>
                <a:cxn ang="0">
                  <a:pos x="1305" y="634"/>
                </a:cxn>
                <a:cxn ang="0">
                  <a:pos x="1032" y="952"/>
                </a:cxn>
                <a:cxn ang="0">
                  <a:pos x="261" y="906"/>
                </a:cxn>
                <a:cxn ang="0">
                  <a:pos x="23" y="315"/>
                </a:cxn>
                <a:cxn ang="0">
                  <a:pos x="125" y="45"/>
                </a:cxn>
                <a:cxn ang="0">
                  <a:pos x="171" y="45"/>
                </a:cxn>
                <a:cxn ang="0">
                  <a:pos x="171" y="181"/>
                </a:cxn>
                <a:cxn ang="0">
                  <a:pos x="180" y="358"/>
                </a:cxn>
                <a:cxn ang="0">
                  <a:pos x="185" y="524"/>
                </a:cxn>
                <a:cxn ang="0">
                  <a:pos x="261" y="135"/>
                </a:cxn>
                <a:cxn ang="0">
                  <a:pos x="287" y="411"/>
                </a:cxn>
                <a:cxn ang="0">
                  <a:pos x="533" y="407"/>
                </a:cxn>
                <a:cxn ang="0">
                  <a:pos x="1078" y="362"/>
                </a:cxn>
                <a:cxn ang="0">
                  <a:pos x="1214" y="226"/>
                </a:cxn>
                <a:cxn ang="0">
                  <a:pos x="1259" y="226"/>
                </a:cxn>
              </a:cxnLst>
              <a:rect l="0" t="0" r="r" b="b"/>
              <a:pathLst>
                <a:path w="1365" h="1012">
                  <a:moveTo>
                    <a:pt x="1259" y="226"/>
                  </a:moveTo>
                  <a:cubicBezTo>
                    <a:pt x="1266" y="249"/>
                    <a:pt x="1244" y="355"/>
                    <a:pt x="1259" y="362"/>
                  </a:cubicBezTo>
                  <a:cubicBezTo>
                    <a:pt x="1274" y="369"/>
                    <a:pt x="1335" y="256"/>
                    <a:pt x="1350" y="271"/>
                  </a:cubicBezTo>
                  <a:cubicBezTo>
                    <a:pt x="1365" y="286"/>
                    <a:pt x="1357" y="393"/>
                    <a:pt x="1350" y="453"/>
                  </a:cubicBezTo>
                  <a:cubicBezTo>
                    <a:pt x="1343" y="513"/>
                    <a:pt x="1358" y="551"/>
                    <a:pt x="1305" y="634"/>
                  </a:cubicBezTo>
                  <a:cubicBezTo>
                    <a:pt x="1252" y="717"/>
                    <a:pt x="1206" y="907"/>
                    <a:pt x="1032" y="952"/>
                  </a:cubicBezTo>
                  <a:cubicBezTo>
                    <a:pt x="858" y="997"/>
                    <a:pt x="429" y="1012"/>
                    <a:pt x="261" y="906"/>
                  </a:cubicBezTo>
                  <a:cubicBezTo>
                    <a:pt x="93" y="800"/>
                    <a:pt x="46" y="458"/>
                    <a:pt x="23" y="315"/>
                  </a:cubicBezTo>
                  <a:cubicBezTo>
                    <a:pt x="0" y="172"/>
                    <a:pt x="100" y="90"/>
                    <a:pt x="125" y="45"/>
                  </a:cubicBezTo>
                  <a:cubicBezTo>
                    <a:pt x="150" y="0"/>
                    <a:pt x="163" y="22"/>
                    <a:pt x="171" y="45"/>
                  </a:cubicBezTo>
                  <a:cubicBezTo>
                    <a:pt x="179" y="68"/>
                    <a:pt x="170" y="129"/>
                    <a:pt x="171" y="181"/>
                  </a:cubicBezTo>
                  <a:cubicBezTo>
                    <a:pt x="172" y="233"/>
                    <a:pt x="178" y="301"/>
                    <a:pt x="180" y="358"/>
                  </a:cubicBezTo>
                  <a:cubicBezTo>
                    <a:pt x="182" y="415"/>
                    <a:pt x="171" y="561"/>
                    <a:pt x="185" y="524"/>
                  </a:cubicBezTo>
                  <a:cubicBezTo>
                    <a:pt x="199" y="487"/>
                    <a:pt x="244" y="154"/>
                    <a:pt x="261" y="135"/>
                  </a:cubicBezTo>
                  <a:cubicBezTo>
                    <a:pt x="278" y="116"/>
                    <a:pt x="242" y="366"/>
                    <a:pt x="287" y="411"/>
                  </a:cubicBezTo>
                  <a:cubicBezTo>
                    <a:pt x="332" y="456"/>
                    <a:pt x="401" y="415"/>
                    <a:pt x="533" y="407"/>
                  </a:cubicBezTo>
                  <a:cubicBezTo>
                    <a:pt x="665" y="399"/>
                    <a:pt x="965" y="392"/>
                    <a:pt x="1078" y="362"/>
                  </a:cubicBezTo>
                  <a:cubicBezTo>
                    <a:pt x="1191" y="332"/>
                    <a:pt x="1184" y="249"/>
                    <a:pt x="1214" y="226"/>
                  </a:cubicBezTo>
                  <a:cubicBezTo>
                    <a:pt x="1244" y="203"/>
                    <a:pt x="1252" y="203"/>
                    <a:pt x="1259" y="226"/>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0" name="Freeform 93"/>
            <p:cNvSpPr>
              <a:spLocks/>
            </p:cNvSpPr>
            <p:nvPr/>
          </p:nvSpPr>
          <p:spPr bwMode="auto">
            <a:xfrm>
              <a:off x="3043529" y="2059957"/>
              <a:ext cx="1039080" cy="473112"/>
            </a:xfrm>
            <a:custGeom>
              <a:avLst/>
              <a:gdLst/>
              <a:ahLst/>
              <a:cxnLst>
                <a:cxn ang="0">
                  <a:pos x="215" y="262"/>
                </a:cxn>
                <a:cxn ang="0">
                  <a:pos x="334" y="347"/>
                </a:cxn>
                <a:cxn ang="0">
                  <a:pos x="924" y="347"/>
                </a:cxn>
                <a:cxn ang="0">
                  <a:pos x="1217" y="197"/>
                </a:cxn>
                <a:cxn ang="0">
                  <a:pos x="1196" y="256"/>
                </a:cxn>
                <a:cxn ang="0">
                  <a:pos x="1014" y="392"/>
                </a:cxn>
                <a:cxn ang="0">
                  <a:pos x="742" y="438"/>
                </a:cxn>
                <a:cxn ang="0">
                  <a:pos x="748" y="477"/>
                </a:cxn>
                <a:cxn ang="0">
                  <a:pos x="1014" y="438"/>
                </a:cxn>
                <a:cxn ang="0">
                  <a:pos x="1287" y="256"/>
                </a:cxn>
                <a:cxn ang="0">
                  <a:pos x="1332" y="302"/>
                </a:cxn>
                <a:cxn ang="0">
                  <a:pos x="1174" y="445"/>
                </a:cxn>
                <a:cxn ang="0">
                  <a:pos x="931" y="499"/>
                </a:cxn>
                <a:cxn ang="0">
                  <a:pos x="937" y="553"/>
                </a:cxn>
                <a:cxn ang="0">
                  <a:pos x="1082" y="542"/>
                </a:cxn>
                <a:cxn ang="0">
                  <a:pos x="1222" y="499"/>
                </a:cxn>
                <a:cxn ang="0">
                  <a:pos x="1211" y="569"/>
                </a:cxn>
                <a:cxn ang="0">
                  <a:pos x="883" y="639"/>
                </a:cxn>
                <a:cxn ang="0">
                  <a:pos x="592" y="649"/>
                </a:cxn>
                <a:cxn ang="0">
                  <a:pos x="215" y="553"/>
                </a:cxn>
                <a:cxn ang="0">
                  <a:pos x="43" y="391"/>
                </a:cxn>
                <a:cxn ang="0">
                  <a:pos x="11" y="192"/>
                </a:cxn>
                <a:cxn ang="0">
                  <a:pos x="107" y="30"/>
                </a:cxn>
                <a:cxn ang="0">
                  <a:pos x="153" y="30"/>
                </a:cxn>
                <a:cxn ang="0">
                  <a:pos x="107" y="211"/>
                </a:cxn>
                <a:cxn ang="0">
                  <a:pos x="151" y="359"/>
                </a:cxn>
                <a:cxn ang="0">
                  <a:pos x="179" y="343"/>
                </a:cxn>
                <a:cxn ang="0">
                  <a:pos x="151" y="256"/>
                </a:cxn>
                <a:cxn ang="0">
                  <a:pos x="205" y="127"/>
                </a:cxn>
                <a:cxn ang="0">
                  <a:pos x="244" y="106"/>
                </a:cxn>
                <a:cxn ang="0">
                  <a:pos x="215" y="262"/>
                </a:cxn>
              </a:cxnLst>
              <a:rect l="0" t="0" r="r" b="b"/>
              <a:pathLst>
                <a:path w="1351" h="663">
                  <a:moveTo>
                    <a:pt x="215" y="262"/>
                  </a:moveTo>
                  <a:cubicBezTo>
                    <a:pt x="234" y="297"/>
                    <a:pt x="216" y="333"/>
                    <a:pt x="334" y="347"/>
                  </a:cubicBezTo>
                  <a:cubicBezTo>
                    <a:pt x="452" y="361"/>
                    <a:pt x="777" y="372"/>
                    <a:pt x="924" y="347"/>
                  </a:cubicBezTo>
                  <a:cubicBezTo>
                    <a:pt x="1071" y="322"/>
                    <a:pt x="1172" y="212"/>
                    <a:pt x="1217" y="197"/>
                  </a:cubicBezTo>
                  <a:cubicBezTo>
                    <a:pt x="1262" y="182"/>
                    <a:pt x="1230" y="224"/>
                    <a:pt x="1196" y="256"/>
                  </a:cubicBezTo>
                  <a:cubicBezTo>
                    <a:pt x="1162" y="288"/>
                    <a:pt x="1090" y="362"/>
                    <a:pt x="1014" y="392"/>
                  </a:cubicBezTo>
                  <a:cubicBezTo>
                    <a:pt x="938" y="422"/>
                    <a:pt x="786" y="424"/>
                    <a:pt x="742" y="438"/>
                  </a:cubicBezTo>
                  <a:cubicBezTo>
                    <a:pt x="698" y="452"/>
                    <a:pt x="703" y="477"/>
                    <a:pt x="748" y="477"/>
                  </a:cubicBezTo>
                  <a:cubicBezTo>
                    <a:pt x="793" y="477"/>
                    <a:pt x="924" y="475"/>
                    <a:pt x="1014" y="438"/>
                  </a:cubicBezTo>
                  <a:cubicBezTo>
                    <a:pt x="1104" y="401"/>
                    <a:pt x="1234" y="279"/>
                    <a:pt x="1287" y="256"/>
                  </a:cubicBezTo>
                  <a:cubicBezTo>
                    <a:pt x="1340" y="233"/>
                    <a:pt x="1351" y="270"/>
                    <a:pt x="1332" y="302"/>
                  </a:cubicBezTo>
                  <a:cubicBezTo>
                    <a:pt x="1313" y="334"/>
                    <a:pt x="1241" y="412"/>
                    <a:pt x="1174" y="445"/>
                  </a:cubicBezTo>
                  <a:cubicBezTo>
                    <a:pt x="1107" y="478"/>
                    <a:pt x="971" y="481"/>
                    <a:pt x="931" y="499"/>
                  </a:cubicBezTo>
                  <a:cubicBezTo>
                    <a:pt x="891" y="517"/>
                    <a:pt x="912" y="546"/>
                    <a:pt x="937" y="553"/>
                  </a:cubicBezTo>
                  <a:cubicBezTo>
                    <a:pt x="962" y="560"/>
                    <a:pt x="1035" y="551"/>
                    <a:pt x="1082" y="542"/>
                  </a:cubicBezTo>
                  <a:cubicBezTo>
                    <a:pt x="1129" y="533"/>
                    <a:pt x="1201" y="494"/>
                    <a:pt x="1222" y="499"/>
                  </a:cubicBezTo>
                  <a:cubicBezTo>
                    <a:pt x="1243" y="504"/>
                    <a:pt x="1267" y="546"/>
                    <a:pt x="1211" y="569"/>
                  </a:cubicBezTo>
                  <a:cubicBezTo>
                    <a:pt x="1155" y="592"/>
                    <a:pt x="986" y="626"/>
                    <a:pt x="883" y="639"/>
                  </a:cubicBezTo>
                  <a:cubicBezTo>
                    <a:pt x="780" y="652"/>
                    <a:pt x="703" y="663"/>
                    <a:pt x="592" y="649"/>
                  </a:cubicBezTo>
                  <a:cubicBezTo>
                    <a:pt x="481" y="635"/>
                    <a:pt x="307" y="596"/>
                    <a:pt x="215" y="553"/>
                  </a:cubicBezTo>
                  <a:cubicBezTo>
                    <a:pt x="123" y="510"/>
                    <a:pt x="77" y="451"/>
                    <a:pt x="43" y="391"/>
                  </a:cubicBezTo>
                  <a:cubicBezTo>
                    <a:pt x="9" y="331"/>
                    <a:pt x="0" y="252"/>
                    <a:pt x="11" y="192"/>
                  </a:cubicBezTo>
                  <a:cubicBezTo>
                    <a:pt x="22" y="132"/>
                    <a:pt x="83" y="57"/>
                    <a:pt x="107" y="30"/>
                  </a:cubicBezTo>
                  <a:cubicBezTo>
                    <a:pt x="131" y="3"/>
                    <a:pt x="153" y="0"/>
                    <a:pt x="153" y="30"/>
                  </a:cubicBezTo>
                  <a:cubicBezTo>
                    <a:pt x="153" y="60"/>
                    <a:pt x="107" y="156"/>
                    <a:pt x="107" y="211"/>
                  </a:cubicBezTo>
                  <a:cubicBezTo>
                    <a:pt x="107" y="266"/>
                    <a:pt x="139" y="337"/>
                    <a:pt x="151" y="359"/>
                  </a:cubicBezTo>
                  <a:cubicBezTo>
                    <a:pt x="163" y="381"/>
                    <a:pt x="179" y="360"/>
                    <a:pt x="179" y="343"/>
                  </a:cubicBezTo>
                  <a:cubicBezTo>
                    <a:pt x="179" y="326"/>
                    <a:pt x="147" y="292"/>
                    <a:pt x="151" y="256"/>
                  </a:cubicBezTo>
                  <a:cubicBezTo>
                    <a:pt x="155" y="220"/>
                    <a:pt x="189" y="152"/>
                    <a:pt x="205" y="127"/>
                  </a:cubicBezTo>
                  <a:cubicBezTo>
                    <a:pt x="221" y="102"/>
                    <a:pt x="242" y="84"/>
                    <a:pt x="244" y="106"/>
                  </a:cubicBezTo>
                  <a:cubicBezTo>
                    <a:pt x="246" y="128"/>
                    <a:pt x="221" y="230"/>
                    <a:pt x="215" y="262"/>
                  </a:cubicBezTo>
                  <a:close/>
                </a:path>
              </a:pathLst>
            </a:custGeom>
            <a:solidFill>
              <a:srgbClr val="C0C0C0"/>
            </a:solid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1" name="Freeform 95"/>
            <p:cNvSpPr>
              <a:spLocks/>
            </p:cNvSpPr>
            <p:nvPr/>
          </p:nvSpPr>
          <p:spPr bwMode="auto">
            <a:xfrm>
              <a:off x="3300193" y="2339389"/>
              <a:ext cx="258045" cy="47311"/>
            </a:xfrm>
            <a:custGeom>
              <a:avLst/>
              <a:gdLst/>
              <a:ahLst/>
              <a:cxnLst>
                <a:cxn ang="0">
                  <a:pos x="38" y="0"/>
                </a:cxn>
                <a:cxn ang="0">
                  <a:pos x="38" y="46"/>
                </a:cxn>
                <a:cxn ang="0">
                  <a:pos x="231" y="64"/>
                </a:cxn>
                <a:cxn ang="0">
                  <a:pos x="301" y="26"/>
                </a:cxn>
                <a:cxn ang="0">
                  <a:pos x="38" y="0"/>
                </a:cxn>
              </a:cxnLst>
              <a:rect l="0" t="0" r="r" b="b"/>
              <a:pathLst>
                <a:path w="333" h="67">
                  <a:moveTo>
                    <a:pt x="38" y="0"/>
                  </a:moveTo>
                  <a:cubicBezTo>
                    <a:pt x="0" y="0"/>
                    <a:pt x="6" y="35"/>
                    <a:pt x="38" y="46"/>
                  </a:cubicBezTo>
                  <a:cubicBezTo>
                    <a:pt x="70" y="57"/>
                    <a:pt x="187" y="67"/>
                    <a:pt x="231" y="64"/>
                  </a:cubicBezTo>
                  <a:cubicBezTo>
                    <a:pt x="275" y="61"/>
                    <a:pt x="333" y="37"/>
                    <a:pt x="301" y="26"/>
                  </a:cubicBezTo>
                  <a:cubicBezTo>
                    <a:pt x="269" y="15"/>
                    <a:pt x="93" y="5"/>
                    <a:pt x="38" y="0"/>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2" name="Freeform 96"/>
            <p:cNvSpPr>
              <a:spLocks/>
            </p:cNvSpPr>
            <p:nvPr/>
          </p:nvSpPr>
          <p:spPr bwMode="auto">
            <a:xfrm>
              <a:off x="3178761" y="2368958"/>
              <a:ext cx="247006" cy="82795"/>
            </a:xfrm>
            <a:custGeom>
              <a:avLst/>
              <a:gdLst/>
              <a:ahLst/>
              <a:cxnLst>
                <a:cxn ang="0">
                  <a:pos x="61" y="1"/>
                </a:cxn>
                <a:cxn ang="0">
                  <a:pos x="34" y="33"/>
                </a:cxn>
                <a:cxn ang="0">
                  <a:pos x="265" y="109"/>
                </a:cxn>
                <a:cxn ang="0">
                  <a:pos x="309" y="76"/>
                </a:cxn>
                <a:cxn ang="0">
                  <a:pos x="195" y="55"/>
                </a:cxn>
                <a:cxn ang="0">
                  <a:pos x="61" y="1"/>
                </a:cxn>
              </a:cxnLst>
              <a:rect l="0" t="0" r="r" b="b"/>
              <a:pathLst>
                <a:path w="321" h="116">
                  <a:moveTo>
                    <a:pt x="61" y="1"/>
                  </a:moveTo>
                  <a:cubicBezTo>
                    <a:pt x="33" y="0"/>
                    <a:pt x="0" y="15"/>
                    <a:pt x="34" y="33"/>
                  </a:cubicBezTo>
                  <a:cubicBezTo>
                    <a:pt x="68" y="51"/>
                    <a:pt x="219" y="102"/>
                    <a:pt x="265" y="109"/>
                  </a:cubicBezTo>
                  <a:cubicBezTo>
                    <a:pt x="311" y="116"/>
                    <a:pt x="321" y="85"/>
                    <a:pt x="309" y="76"/>
                  </a:cubicBezTo>
                  <a:cubicBezTo>
                    <a:pt x="297" y="67"/>
                    <a:pt x="236" y="67"/>
                    <a:pt x="195" y="55"/>
                  </a:cubicBezTo>
                  <a:cubicBezTo>
                    <a:pt x="154" y="43"/>
                    <a:pt x="89" y="12"/>
                    <a:pt x="61" y="1"/>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3" name="Freeform 97"/>
            <p:cNvSpPr>
              <a:spLocks/>
            </p:cNvSpPr>
            <p:nvPr/>
          </p:nvSpPr>
          <p:spPr bwMode="auto">
            <a:xfrm>
              <a:off x="3434046" y="2435490"/>
              <a:ext cx="299442" cy="47311"/>
            </a:xfrm>
            <a:custGeom>
              <a:avLst/>
              <a:gdLst/>
              <a:ahLst/>
              <a:cxnLst>
                <a:cxn ang="0">
                  <a:pos x="45" y="3"/>
                </a:cxn>
                <a:cxn ang="0">
                  <a:pos x="52" y="43"/>
                </a:cxn>
                <a:cxn ang="0">
                  <a:pos x="186" y="64"/>
                </a:cxn>
                <a:cxn ang="0">
                  <a:pos x="364" y="32"/>
                </a:cxn>
                <a:cxn ang="0">
                  <a:pos x="321" y="5"/>
                </a:cxn>
                <a:cxn ang="0">
                  <a:pos x="45" y="3"/>
                </a:cxn>
              </a:cxnLst>
              <a:rect l="0" t="0" r="r" b="b"/>
              <a:pathLst>
                <a:path w="387" h="66">
                  <a:moveTo>
                    <a:pt x="45" y="3"/>
                  </a:moveTo>
                  <a:cubicBezTo>
                    <a:pt x="0" y="9"/>
                    <a:pt x="29" y="33"/>
                    <a:pt x="52" y="43"/>
                  </a:cubicBezTo>
                  <a:cubicBezTo>
                    <a:pt x="75" y="53"/>
                    <a:pt x="134" y="66"/>
                    <a:pt x="186" y="64"/>
                  </a:cubicBezTo>
                  <a:cubicBezTo>
                    <a:pt x="238" y="62"/>
                    <a:pt x="341" y="42"/>
                    <a:pt x="364" y="32"/>
                  </a:cubicBezTo>
                  <a:cubicBezTo>
                    <a:pt x="387" y="22"/>
                    <a:pt x="374" y="10"/>
                    <a:pt x="321" y="5"/>
                  </a:cubicBezTo>
                  <a:cubicBezTo>
                    <a:pt x="268" y="0"/>
                    <a:pt x="102" y="3"/>
                    <a:pt x="45" y="3"/>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84" name="Group 115"/>
            <p:cNvGrpSpPr>
              <a:grpSpLocks noChangeAspect="1"/>
            </p:cNvGrpSpPr>
            <p:nvPr/>
          </p:nvGrpSpPr>
          <p:grpSpPr bwMode="auto">
            <a:xfrm>
              <a:off x="2741326" y="2469495"/>
              <a:ext cx="870729" cy="649050"/>
              <a:chOff x="1338" y="1979"/>
              <a:chExt cx="1326" cy="1073"/>
            </a:xfrm>
          </p:grpSpPr>
          <p:grpSp>
            <p:nvGrpSpPr>
              <p:cNvPr id="887" name="Group 100"/>
              <p:cNvGrpSpPr>
                <a:grpSpLocks noChangeAspect="1"/>
              </p:cNvGrpSpPr>
              <p:nvPr/>
            </p:nvGrpSpPr>
            <p:grpSpPr bwMode="auto">
              <a:xfrm>
                <a:off x="1441" y="1979"/>
                <a:ext cx="1112" cy="825"/>
                <a:chOff x="1441" y="1979"/>
                <a:chExt cx="1112" cy="825"/>
              </a:xfrm>
            </p:grpSpPr>
            <p:sp>
              <p:nvSpPr>
                <p:cNvPr id="900" name="Freeform 99"/>
                <p:cNvSpPr>
                  <a:spLocks noChangeAspect="1"/>
                </p:cNvSpPr>
                <p:nvPr/>
              </p:nvSpPr>
              <p:spPr bwMode="auto">
                <a:xfrm>
                  <a:off x="1460" y="2025"/>
                  <a:ext cx="1092" cy="780"/>
                </a:xfrm>
                <a:custGeom>
                  <a:avLst/>
                  <a:gdLst/>
                  <a:ahLst/>
                  <a:cxnLst>
                    <a:cxn ang="0">
                      <a:pos x="73" y="14"/>
                    </a:cxn>
                    <a:cxn ang="0">
                      <a:pos x="3" y="101"/>
                    </a:cxn>
                    <a:cxn ang="0">
                      <a:pos x="89" y="543"/>
                    </a:cxn>
                    <a:cxn ang="0">
                      <a:pos x="455" y="726"/>
                    </a:cxn>
                    <a:cxn ang="0">
                      <a:pos x="703" y="763"/>
                    </a:cxn>
                    <a:cxn ang="0">
                      <a:pos x="940" y="629"/>
                    </a:cxn>
                    <a:cxn ang="0">
                      <a:pos x="1042" y="247"/>
                    </a:cxn>
                    <a:cxn ang="0">
                      <a:pos x="638" y="74"/>
                    </a:cxn>
                    <a:cxn ang="0">
                      <a:pos x="315" y="10"/>
                    </a:cxn>
                    <a:cxn ang="0">
                      <a:pos x="73" y="14"/>
                    </a:cxn>
                  </a:cxnLst>
                  <a:rect l="0" t="0" r="r" b="b"/>
                  <a:pathLst>
                    <a:path w="1092" h="779">
                      <a:moveTo>
                        <a:pt x="73" y="14"/>
                      </a:moveTo>
                      <a:cubicBezTo>
                        <a:pt x="21" y="29"/>
                        <a:pt x="0" y="13"/>
                        <a:pt x="3" y="101"/>
                      </a:cubicBezTo>
                      <a:cubicBezTo>
                        <a:pt x="6" y="189"/>
                        <a:pt x="14" y="439"/>
                        <a:pt x="89" y="543"/>
                      </a:cubicBezTo>
                      <a:cubicBezTo>
                        <a:pt x="164" y="647"/>
                        <a:pt x="353" y="689"/>
                        <a:pt x="455" y="726"/>
                      </a:cubicBezTo>
                      <a:cubicBezTo>
                        <a:pt x="557" y="763"/>
                        <a:pt x="622" y="779"/>
                        <a:pt x="703" y="763"/>
                      </a:cubicBezTo>
                      <a:cubicBezTo>
                        <a:pt x="784" y="747"/>
                        <a:pt x="884" y="715"/>
                        <a:pt x="940" y="629"/>
                      </a:cubicBezTo>
                      <a:cubicBezTo>
                        <a:pt x="996" y="543"/>
                        <a:pt x="1092" y="339"/>
                        <a:pt x="1042" y="247"/>
                      </a:cubicBezTo>
                      <a:cubicBezTo>
                        <a:pt x="992" y="155"/>
                        <a:pt x="759" y="113"/>
                        <a:pt x="638" y="74"/>
                      </a:cubicBezTo>
                      <a:cubicBezTo>
                        <a:pt x="517" y="35"/>
                        <a:pt x="409" y="20"/>
                        <a:pt x="315" y="10"/>
                      </a:cubicBezTo>
                      <a:cubicBezTo>
                        <a:pt x="221" y="0"/>
                        <a:pt x="123" y="13"/>
                        <a:pt x="73" y="14"/>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1" name="Freeform 98"/>
                <p:cNvSpPr>
                  <a:spLocks noChangeAspect="1"/>
                </p:cNvSpPr>
                <p:nvPr/>
              </p:nvSpPr>
              <p:spPr bwMode="auto">
                <a:xfrm>
                  <a:off x="1438" y="1979"/>
                  <a:ext cx="1090" cy="324"/>
                </a:xfrm>
                <a:custGeom>
                  <a:avLst/>
                  <a:gdLst/>
                  <a:ahLst/>
                  <a:cxnLst>
                    <a:cxn ang="0">
                      <a:pos x="327" y="20"/>
                    </a:cxn>
                    <a:cxn ang="0">
                      <a:pos x="580" y="63"/>
                    </a:cxn>
                    <a:cxn ang="0">
                      <a:pos x="827" y="139"/>
                    </a:cxn>
                    <a:cxn ang="0">
                      <a:pos x="1049" y="239"/>
                    </a:cxn>
                    <a:cxn ang="0">
                      <a:pos x="1064" y="322"/>
                    </a:cxn>
                    <a:cxn ang="0">
                      <a:pos x="901" y="244"/>
                    </a:cxn>
                    <a:cxn ang="0">
                      <a:pos x="739" y="153"/>
                    </a:cxn>
                    <a:cxn ang="0">
                      <a:pos x="588" y="99"/>
                    </a:cxn>
                    <a:cxn ang="0">
                      <a:pos x="384" y="72"/>
                    </a:cxn>
                    <a:cxn ang="0">
                      <a:pos x="47" y="107"/>
                    </a:cxn>
                    <a:cxn ang="0">
                      <a:pos x="100" y="15"/>
                    </a:cxn>
                    <a:cxn ang="0">
                      <a:pos x="327" y="20"/>
                    </a:cxn>
                  </a:cxnLst>
                  <a:rect l="0" t="0" r="r" b="b"/>
                  <a:pathLst>
                    <a:path w="1089" h="323">
                      <a:moveTo>
                        <a:pt x="327" y="20"/>
                      </a:moveTo>
                      <a:cubicBezTo>
                        <a:pt x="407" y="28"/>
                        <a:pt x="497" y="43"/>
                        <a:pt x="580" y="63"/>
                      </a:cubicBezTo>
                      <a:cubicBezTo>
                        <a:pt x="663" y="83"/>
                        <a:pt x="749" y="110"/>
                        <a:pt x="827" y="139"/>
                      </a:cubicBezTo>
                      <a:cubicBezTo>
                        <a:pt x="905" y="168"/>
                        <a:pt x="1009" y="208"/>
                        <a:pt x="1049" y="239"/>
                      </a:cubicBezTo>
                      <a:cubicBezTo>
                        <a:pt x="1089" y="270"/>
                        <a:pt x="1089" y="321"/>
                        <a:pt x="1064" y="322"/>
                      </a:cubicBezTo>
                      <a:cubicBezTo>
                        <a:pt x="1039" y="323"/>
                        <a:pt x="955" y="272"/>
                        <a:pt x="901" y="244"/>
                      </a:cubicBezTo>
                      <a:cubicBezTo>
                        <a:pt x="847" y="216"/>
                        <a:pt x="791" y="177"/>
                        <a:pt x="739" y="153"/>
                      </a:cubicBezTo>
                      <a:cubicBezTo>
                        <a:pt x="687" y="129"/>
                        <a:pt x="647" y="112"/>
                        <a:pt x="588" y="99"/>
                      </a:cubicBezTo>
                      <a:cubicBezTo>
                        <a:pt x="529" y="86"/>
                        <a:pt x="474" y="71"/>
                        <a:pt x="384" y="72"/>
                      </a:cubicBezTo>
                      <a:cubicBezTo>
                        <a:pt x="294" y="73"/>
                        <a:pt x="94" y="116"/>
                        <a:pt x="47" y="107"/>
                      </a:cubicBezTo>
                      <a:cubicBezTo>
                        <a:pt x="0" y="98"/>
                        <a:pt x="53" y="30"/>
                        <a:pt x="100" y="15"/>
                      </a:cubicBezTo>
                      <a:cubicBezTo>
                        <a:pt x="147" y="0"/>
                        <a:pt x="275" y="28"/>
                        <a:pt x="327" y="20"/>
                      </a:cubicBezTo>
                      <a:close/>
                    </a:path>
                  </a:pathLst>
                </a:custGeom>
                <a:solidFill>
                  <a:srgbClr val="C0C0C0"/>
                </a:solid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88" name="Group 102"/>
              <p:cNvGrpSpPr>
                <a:grpSpLocks noChangeAspect="1"/>
              </p:cNvGrpSpPr>
              <p:nvPr/>
            </p:nvGrpSpPr>
            <p:grpSpPr bwMode="auto">
              <a:xfrm>
                <a:off x="1338" y="2069"/>
                <a:ext cx="1326" cy="983"/>
                <a:chOff x="1441" y="1979"/>
                <a:chExt cx="1112" cy="825"/>
              </a:xfrm>
            </p:grpSpPr>
            <p:sp>
              <p:nvSpPr>
                <p:cNvPr id="898" name="Freeform 103"/>
                <p:cNvSpPr>
                  <a:spLocks noChangeAspect="1"/>
                </p:cNvSpPr>
                <p:nvPr/>
              </p:nvSpPr>
              <p:spPr bwMode="auto">
                <a:xfrm>
                  <a:off x="1460" y="2024"/>
                  <a:ext cx="1093" cy="781"/>
                </a:xfrm>
                <a:custGeom>
                  <a:avLst/>
                  <a:gdLst/>
                  <a:ahLst/>
                  <a:cxnLst>
                    <a:cxn ang="0">
                      <a:pos x="73" y="14"/>
                    </a:cxn>
                    <a:cxn ang="0">
                      <a:pos x="3" y="101"/>
                    </a:cxn>
                    <a:cxn ang="0">
                      <a:pos x="89" y="543"/>
                    </a:cxn>
                    <a:cxn ang="0">
                      <a:pos x="455" y="726"/>
                    </a:cxn>
                    <a:cxn ang="0">
                      <a:pos x="703" y="763"/>
                    </a:cxn>
                    <a:cxn ang="0">
                      <a:pos x="940" y="629"/>
                    </a:cxn>
                    <a:cxn ang="0">
                      <a:pos x="1042" y="247"/>
                    </a:cxn>
                    <a:cxn ang="0">
                      <a:pos x="638" y="74"/>
                    </a:cxn>
                    <a:cxn ang="0">
                      <a:pos x="315" y="10"/>
                    </a:cxn>
                    <a:cxn ang="0">
                      <a:pos x="73" y="14"/>
                    </a:cxn>
                  </a:cxnLst>
                  <a:rect l="0" t="0" r="r" b="b"/>
                  <a:pathLst>
                    <a:path w="1092" h="779">
                      <a:moveTo>
                        <a:pt x="73" y="14"/>
                      </a:moveTo>
                      <a:cubicBezTo>
                        <a:pt x="21" y="29"/>
                        <a:pt x="0" y="13"/>
                        <a:pt x="3" y="101"/>
                      </a:cubicBezTo>
                      <a:cubicBezTo>
                        <a:pt x="6" y="189"/>
                        <a:pt x="14" y="439"/>
                        <a:pt x="89" y="543"/>
                      </a:cubicBezTo>
                      <a:cubicBezTo>
                        <a:pt x="164" y="647"/>
                        <a:pt x="353" y="689"/>
                        <a:pt x="455" y="726"/>
                      </a:cubicBezTo>
                      <a:cubicBezTo>
                        <a:pt x="557" y="763"/>
                        <a:pt x="622" y="779"/>
                        <a:pt x="703" y="763"/>
                      </a:cubicBezTo>
                      <a:cubicBezTo>
                        <a:pt x="784" y="747"/>
                        <a:pt x="884" y="715"/>
                        <a:pt x="940" y="629"/>
                      </a:cubicBezTo>
                      <a:cubicBezTo>
                        <a:pt x="996" y="543"/>
                        <a:pt x="1092" y="339"/>
                        <a:pt x="1042" y="247"/>
                      </a:cubicBezTo>
                      <a:cubicBezTo>
                        <a:pt x="992" y="155"/>
                        <a:pt x="759" y="113"/>
                        <a:pt x="638" y="74"/>
                      </a:cubicBezTo>
                      <a:cubicBezTo>
                        <a:pt x="517" y="35"/>
                        <a:pt x="409" y="20"/>
                        <a:pt x="315" y="10"/>
                      </a:cubicBezTo>
                      <a:cubicBezTo>
                        <a:pt x="221" y="0"/>
                        <a:pt x="123" y="13"/>
                        <a:pt x="73" y="14"/>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9" name="Freeform 104"/>
                <p:cNvSpPr>
                  <a:spLocks noChangeAspect="1"/>
                </p:cNvSpPr>
                <p:nvPr/>
              </p:nvSpPr>
              <p:spPr bwMode="auto">
                <a:xfrm>
                  <a:off x="1440" y="1975"/>
                  <a:ext cx="1091" cy="327"/>
                </a:xfrm>
                <a:custGeom>
                  <a:avLst/>
                  <a:gdLst/>
                  <a:ahLst/>
                  <a:cxnLst>
                    <a:cxn ang="0">
                      <a:pos x="327" y="20"/>
                    </a:cxn>
                    <a:cxn ang="0">
                      <a:pos x="580" y="63"/>
                    </a:cxn>
                    <a:cxn ang="0">
                      <a:pos x="827" y="139"/>
                    </a:cxn>
                    <a:cxn ang="0">
                      <a:pos x="1049" y="239"/>
                    </a:cxn>
                    <a:cxn ang="0">
                      <a:pos x="1064" y="322"/>
                    </a:cxn>
                    <a:cxn ang="0">
                      <a:pos x="901" y="244"/>
                    </a:cxn>
                    <a:cxn ang="0">
                      <a:pos x="739" y="153"/>
                    </a:cxn>
                    <a:cxn ang="0">
                      <a:pos x="588" y="99"/>
                    </a:cxn>
                    <a:cxn ang="0">
                      <a:pos x="384" y="72"/>
                    </a:cxn>
                    <a:cxn ang="0">
                      <a:pos x="47" y="107"/>
                    </a:cxn>
                    <a:cxn ang="0">
                      <a:pos x="100" y="15"/>
                    </a:cxn>
                    <a:cxn ang="0">
                      <a:pos x="327" y="20"/>
                    </a:cxn>
                  </a:cxnLst>
                  <a:rect l="0" t="0" r="r" b="b"/>
                  <a:pathLst>
                    <a:path w="1089" h="323">
                      <a:moveTo>
                        <a:pt x="327" y="20"/>
                      </a:moveTo>
                      <a:cubicBezTo>
                        <a:pt x="407" y="28"/>
                        <a:pt x="497" y="43"/>
                        <a:pt x="580" y="63"/>
                      </a:cubicBezTo>
                      <a:cubicBezTo>
                        <a:pt x="663" y="83"/>
                        <a:pt x="749" y="110"/>
                        <a:pt x="827" y="139"/>
                      </a:cubicBezTo>
                      <a:cubicBezTo>
                        <a:pt x="905" y="168"/>
                        <a:pt x="1009" y="208"/>
                        <a:pt x="1049" y="239"/>
                      </a:cubicBezTo>
                      <a:cubicBezTo>
                        <a:pt x="1089" y="270"/>
                        <a:pt x="1089" y="321"/>
                        <a:pt x="1064" y="322"/>
                      </a:cubicBezTo>
                      <a:cubicBezTo>
                        <a:pt x="1039" y="323"/>
                        <a:pt x="955" y="272"/>
                        <a:pt x="901" y="244"/>
                      </a:cubicBezTo>
                      <a:cubicBezTo>
                        <a:pt x="847" y="216"/>
                        <a:pt x="791" y="177"/>
                        <a:pt x="739" y="153"/>
                      </a:cubicBezTo>
                      <a:cubicBezTo>
                        <a:pt x="687" y="129"/>
                        <a:pt x="647" y="112"/>
                        <a:pt x="588" y="99"/>
                      </a:cubicBezTo>
                      <a:cubicBezTo>
                        <a:pt x="529" y="86"/>
                        <a:pt x="474" y="71"/>
                        <a:pt x="384" y="72"/>
                      </a:cubicBezTo>
                      <a:cubicBezTo>
                        <a:pt x="294" y="73"/>
                        <a:pt x="94" y="116"/>
                        <a:pt x="47" y="107"/>
                      </a:cubicBezTo>
                      <a:cubicBezTo>
                        <a:pt x="0" y="98"/>
                        <a:pt x="53" y="30"/>
                        <a:pt x="100" y="15"/>
                      </a:cubicBezTo>
                      <a:cubicBezTo>
                        <a:pt x="147" y="0"/>
                        <a:pt x="275" y="28"/>
                        <a:pt x="327" y="20"/>
                      </a:cubicBezTo>
                      <a:close/>
                    </a:path>
                  </a:pathLst>
                </a:custGeom>
                <a:solidFill>
                  <a:srgbClr val="C0C0C0"/>
                </a:solid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89" name="Group 105"/>
              <p:cNvGrpSpPr>
                <a:grpSpLocks noChangeAspect="1"/>
              </p:cNvGrpSpPr>
              <p:nvPr/>
            </p:nvGrpSpPr>
            <p:grpSpPr bwMode="auto">
              <a:xfrm>
                <a:off x="1383" y="2160"/>
                <a:ext cx="1112" cy="825"/>
                <a:chOff x="1441" y="1979"/>
                <a:chExt cx="1112" cy="825"/>
              </a:xfrm>
            </p:grpSpPr>
            <p:sp>
              <p:nvSpPr>
                <p:cNvPr id="896" name="Freeform 106"/>
                <p:cNvSpPr>
                  <a:spLocks noChangeAspect="1"/>
                </p:cNvSpPr>
                <p:nvPr/>
              </p:nvSpPr>
              <p:spPr bwMode="auto">
                <a:xfrm>
                  <a:off x="1461" y="2025"/>
                  <a:ext cx="1092" cy="778"/>
                </a:xfrm>
                <a:custGeom>
                  <a:avLst/>
                  <a:gdLst/>
                  <a:ahLst/>
                  <a:cxnLst>
                    <a:cxn ang="0">
                      <a:pos x="73" y="14"/>
                    </a:cxn>
                    <a:cxn ang="0">
                      <a:pos x="3" y="101"/>
                    </a:cxn>
                    <a:cxn ang="0">
                      <a:pos x="89" y="543"/>
                    </a:cxn>
                    <a:cxn ang="0">
                      <a:pos x="455" y="726"/>
                    </a:cxn>
                    <a:cxn ang="0">
                      <a:pos x="703" y="763"/>
                    </a:cxn>
                    <a:cxn ang="0">
                      <a:pos x="940" y="629"/>
                    </a:cxn>
                    <a:cxn ang="0">
                      <a:pos x="1042" y="247"/>
                    </a:cxn>
                    <a:cxn ang="0">
                      <a:pos x="638" y="74"/>
                    </a:cxn>
                    <a:cxn ang="0">
                      <a:pos x="315" y="10"/>
                    </a:cxn>
                    <a:cxn ang="0">
                      <a:pos x="73" y="14"/>
                    </a:cxn>
                  </a:cxnLst>
                  <a:rect l="0" t="0" r="r" b="b"/>
                  <a:pathLst>
                    <a:path w="1092" h="779">
                      <a:moveTo>
                        <a:pt x="73" y="14"/>
                      </a:moveTo>
                      <a:cubicBezTo>
                        <a:pt x="21" y="29"/>
                        <a:pt x="0" y="13"/>
                        <a:pt x="3" y="101"/>
                      </a:cubicBezTo>
                      <a:cubicBezTo>
                        <a:pt x="6" y="189"/>
                        <a:pt x="14" y="439"/>
                        <a:pt x="89" y="543"/>
                      </a:cubicBezTo>
                      <a:cubicBezTo>
                        <a:pt x="164" y="647"/>
                        <a:pt x="353" y="689"/>
                        <a:pt x="455" y="726"/>
                      </a:cubicBezTo>
                      <a:cubicBezTo>
                        <a:pt x="557" y="763"/>
                        <a:pt x="622" y="779"/>
                        <a:pt x="703" y="763"/>
                      </a:cubicBezTo>
                      <a:cubicBezTo>
                        <a:pt x="784" y="747"/>
                        <a:pt x="884" y="715"/>
                        <a:pt x="940" y="629"/>
                      </a:cubicBezTo>
                      <a:cubicBezTo>
                        <a:pt x="996" y="543"/>
                        <a:pt x="1092" y="339"/>
                        <a:pt x="1042" y="247"/>
                      </a:cubicBezTo>
                      <a:cubicBezTo>
                        <a:pt x="992" y="155"/>
                        <a:pt x="759" y="113"/>
                        <a:pt x="638" y="74"/>
                      </a:cubicBezTo>
                      <a:cubicBezTo>
                        <a:pt x="517" y="35"/>
                        <a:pt x="409" y="20"/>
                        <a:pt x="315" y="10"/>
                      </a:cubicBezTo>
                      <a:cubicBezTo>
                        <a:pt x="221" y="0"/>
                        <a:pt x="123" y="13"/>
                        <a:pt x="73" y="14"/>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7" name="Freeform 107"/>
                <p:cNvSpPr>
                  <a:spLocks noChangeAspect="1"/>
                </p:cNvSpPr>
                <p:nvPr/>
              </p:nvSpPr>
              <p:spPr bwMode="auto">
                <a:xfrm>
                  <a:off x="1441" y="1979"/>
                  <a:ext cx="1090" cy="324"/>
                </a:xfrm>
                <a:custGeom>
                  <a:avLst/>
                  <a:gdLst/>
                  <a:ahLst/>
                  <a:cxnLst>
                    <a:cxn ang="0">
                      <a:pos x="327" y="20"/>
                    </a:cxn>
                    <a:cxn ang="0">
                      <a:pos x="580" y="63"/>
                    </a:cxn>
                    <a:cxn ang="0">
                      <a:pos x="827" y="139"/>
                    </a:cxn>
                    <a:cxn ang="0">
                      <a:pos x="1049" y="239"/>
                    </a:cxn>
                    <a:cxn ang="0">
                      <a:pos x="1064" y="322"/>
                    </a:cxn>
                    <a:cxn ang="0">
                      <a:pos x="901" y="244"/>
                    </a:cxn>
                    <a:cxn ang="0">
                      <a:pos x="739" y="153"/>
                    </a:cxn>
                    <a:cxn ang="0">
                      <a:pos x="588" y="99"/>
                    </a:cxn>
                    <a:cxn ang="0">
                      <a:pos x="384" y="72"/>
                    </a:cxn>
                    <a:cxn ang="0">
                      <a:pos x="47" y="107"/>
                    </a:cxn>
                    <a:cxn ang="0">
                      <a:pos x="100" y="15"/>
                    </a:cxn>
                    <a:cxn ang="0">
                      <a:pos x="327" y="20"/>
                    </a:cxn>
                  </a:cxnLst>
                  <a:rect l="0" t="0" r="r" b="b"/>
                  <a:pathLst>
                    <a:path w="1089" h="323">
                      <a:moveTo>
                        <a:pt x="327" y="20"/>
                      </a:moveTo>
                      <a:cubicBezTo>
                        <a:pt x="407" y="28"/>
                        <a:pt x="497" y="43"/>
                        <a:pt x="580" y="63"/>
                      </a:cubicBezTo>
                      <a:cubicBezTo>
                        <a:pt x="663" y="83"/>
                        <a:pt x="749" y="110"/>
                        <a:pt x="827" y="139"/>
                      </a:cubicBezTo>
                      <a:cubicBezTo>
                        <a:pt x="905" y="168"/>
                        <a:pt x="1009" y="208"/>
                        <a:pt x="1049" y="239"/>
                      </a:cubicBezTo>
                      <a:cubicBezTo>
                        <a:pt x="1089" y="270"/>
                        <a:pt x="1089" y="321"/>
                        <a:pt x="1064" y="322"/>
                      </a:cubicBezTo>
                      <a:cubicBezTo>
                        <a:pt x="1039" y="323"/>
                        <a:pt x="955" y="272"/>
                        <a:pt x="901" y="244"/>
                      </a:cubicBezTo>
                      <a:cubicBezTo>
                        <a:pt x="847" y="216"/>
                        <a:pt x="791" y="177"/>
                        <a:pt x="739" y="153"/>
                      </a:cubicBezTo>
                      <a:cubicBezTo>
                        <a:pt x="687" y="129"/>
                        <a:pt x="647" y="112"/>
                        <a:pt x="588" y="99"/>
                      </a:cubicBezTo>
                      <a:cubicBezTo>
                        <a:pt x="529" y="86"/>
                        <a:pt x="474" y="71"/>
                        <a:pt x="384" y="72"/>
                      </a:cubicBezTo>
                      <a:cubicBezTo>
                        <a:pt x="294" y="73"/>
                        <a:pt x="94" y="116"/>
                        <a:pt x="47" y="107"/>
                      </a:cubicBezTo>
                      <a:cubicBezTo>
                        <a:pt x="0" y="98"/>
                        <a:pt x="53" y="30"/>
                        <a:pt x="100" y="15"/>
                      </a:cubicBezTo>
                      <a:cubicBezTo>
                        <a:pt x="147" y="0"/>
                        <a:pt x="275" y="28"/>
                        <a:pt x="327" y="20"/>
                      </a:cubicBezTo>
                      <a:close/>
                    </a:path>
                  </a:pathLst>
                </a:custGeom>
                <a:solidFill>
                  <a:srgbClr val="C0C0C0"/>
                </a:solid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90" name="Group 108"/>
              <p:cNvGrpSpPr>
                <a:grpSpLocks noChangeAspect="1"/>
              </p:cNvGrpSpPr>
              <p:nvPr/>
            </p:nvGrpSpPr>
            <p:grpSpPr bwMode="auto">
              <a:xfrm>
                <a:off x="1474" y="2251"/>
                <a:ext cx="929" cy="689"/>
                <a:chOff x="1441" y="1979"/>
                <a:chExt cx="1112" cy="825"/>
              </a:xfrm>
            </p:grpSpPr>
            <p:sp>
              <p:nvSpPr>
                <p:cNvPr id="894" name="Freeform 109"/>
                <p:cNvSpPr>
                  <a:spLocks noChangeAspect="1"/>
                </p:cNvSpPr>
                <p:nvPr/>
              </p:nvSpPr>
              <p:spPr bwMode="auto">
                <a:xfrm>
                  <a:off x="1459" y="2018"/>
                  <a:ext cx="1092" cy="788"/>
                </a:xfrm>
                <a:custGeom>
                  <a:avLst/>
                  <a:gdLst/>
                  <a:ahLst/>
                  <a:cxnLst>
                    <a:cxn ang="0">
                      <a:pos x="73" y="14"/>
                    </a:cxn>
                    <a:cxn ang="0">
                      <a:pos x="3" y="101"/>
                    </a:cxn>
                    <a:cxn ang="0">
                      <a:pos x="89" y="543"/>
                    </a:cxn>
                    <a:cxn ang="0">
                      <a:pos x="455" y="726"/>
                    </a:cxn>
                    <a:cxn ang="0">
                      <a:pos x="703" y="763"/>
                    </a:cxn>
                    <a:cxn ang="0">
                      <a:pos x="940" y="629"/>
                    </a:cxn>
                    <a:cxn ang="0">
                      <a:pos x="1042" y="247"/>
                    </a:cxn>
                    <a:cxn ang="0">
                      <a:pos x="638" y="74"/>
                    </a:cxn>
                    <a:cxn ang="0">
                      <a:pos x="315" y="10"/>
                    </a:cxn>
                    <a:cxn ang="0">
                      <a:pos x="73" y="14"/>
                    </a:cxn>
                  </a:cxnLst>
                  <a:rect l="0" t="0" r="r" b="b"/>
                  <a:pathLst>
                    <a:path w="1092" h="779">
                      <a:moveTo>
                        <a:pt x="73" y="14"/>
                      </a:moveTo>
                      <a:cubicBezTo>
                        <a:pt x="21" y="29"/>
                        <a:pt x="0" y="13"/>
                        <a:pt x="3" y="101"/>
                      </a:cubicBezTo>
                      <a:cubicBezTo>
                        <a:pt x="6" y="189"/>
                        <a:pt x="14" y="439"/>
                        <a:pt x="89" y="543"/>
                      </a:cubicBezTo>
                      <a:cubicBezTo>
                        <a:pt x="164" y="647"/>
                        <a:pt x="353" y="689"/>
                        <a:pt x="455" y="726"/>
                      </a:cubicBezTo>
                      <a:cubicBezTo>
                        <a:pt x="557" y="763"/>
                        <a:pt x="622" y="779"/>
                        <a:pt x="703" y="763"/>
                      </a:cubicBezTo>
                      <a:cubicBezTo>
                        <a:pt x="784" y="747"/>
                        <a:pt x="884" y="715"/>
                        <a:pt x="940" y="629"/>
                      </a:cubicBezTo>
                      <a:cubicBezTo>
                        <a:pt x="996" y="543"/>
                        <a:pt x="1092" y="339"/>
                        <a:pt x="1042" y="247"/>
                      </a:cubicBezTo>
                      <a:cubicBezTo>
                        <a:pt x="992" y="155"/>
                        <a:pt x="759" y="113"/>
                        <a:pt x="638" y="74"/>
                      </a:cubicBezTo>
                      <a:cubicBezTo>
                        <a:pt x="517" y="35"/>
                        <a:pt x="409" y="20"/>
                        <a:pt x="315" y="10"/>
                      </a:cubicBezTo>
                      <a:cubicBezTo>
                        <a:pt x="221" y="0"/>
                        <a:pt x="123" y="13"/>
                        <a:pt x="73" y="14"/>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5" name="Freeform 110"/>
                <p:cNvSpPr>
                  <a:spLocks noChangeAspect="1"/>
                </p:cNvSpPr>
                <p:nvPr/>
              </p:nvSpPr>
              <p:spPr bwMode="auto">
                <a:xfrm>
                  <a:off x="1439" y="1953"/>
                  <a:ext cx="1090" cy="348"/>
                </a:xfrm>
                <a:custGeom>
                  <a:avLst/>
                  <a:gdLst/>
                  <a:ahLst/>
                  <a:cxnLst>
                    <a:cxn ang="0">
                      <a:pos x="327" y="20"/>
                    </a:cxn>
                    <a:cxn ang="0">
                      <a:pos x="580" y="63"/>
                    </a:cxn>
                    <a:cxn ang="0">
                      <a:pos x="827" y="139"/>
                    </a:cxn>
                    <a:cxn ang="0">
                      <a:pos x="1049" y="239"/>
                    </a:cxn>
                    <a:cxn ang="0">
                      <a:pos x="1064" y="322"/>
                    </a:cxn>
                    <a:cxn ang="0">
                      <a:pos x="901" y="244"/>
                    </a:cxn>
                    <a:cxn ang="0">
                      <a:pos x="739" y="153"/>
                    </a:cxn>
                    <a:cxn ang="0">
                      <a:pos x="588" y="99"/>
                    </a:cxn>
                    <a:cxn ang="0">
                      <a:pos x="384" y="72"/>
                    </a:cxn>
                    <a:cxn ang="0">
                      <a:pos x="47" y="107"/>
                    </a:cxn>
                    <a:cxn ang="0">
                      <a:pos x="100" y="15"/>
                    </a:cxn>
                    <a:cxn ang="0">
                      <a:pos x="327" y="20"/>
                    </a:cxn>
                  </a:cxnLst>
                  <a:rect l="0" t="0" r="r" b="b"/>
                  <a:pathLst>
                    <a:path w="1089" h="323">
                      <a:moveTo>
                        <a:pt x="327" y="20"/>
                      </a:moveTo>
                      <a:cubicBezTo>
                        <a:pt x="407" y="28"/>
                        <a:pt x="497" y="43"/>
                        <a:pt x="580" y="63"/>
                      </a:cubicBezTo>
                      <a:cubicBezTo>
                        <a:pt x="663" y="83"/>
                        <a:pt x="749" y="110"/>
                        <a:pt x="827" y="139"/>
                      </a:cubicBezTo>
                      <a:cubicBezTo>
                        <a:pt x="905" y="168"/>
                        <a:pt x="1009" y="208"/>
                        <a:pt x="1049" y="239"/>
                      </a:cubicBezTo>
                      <a:cubicBezTo>
                        <a:pt x="1089" y="270"/>
                        <a:pt x="1089" y="321"/>
                        <a:pt x="1064" y="322"/>
                      </a:cubicBezTo>
                      <a:cubicBezTo>
                        <a:pt x="1039" y="323"/>
                        <a:pt x="955" y="272"/>
                        <a:pt x="901" y="244"/>
                      </a:cubicBezTo>
                      <a:cubicBezTo>
                        <a:pt x="847" y="216"/>
                        <a:pt x="791" y="177"/>
                        <a:pt x="739" y="153"/>
                      </a:cubicBezTo>
                      <a:cubicBezTo>
                        <a:pt x="687" y="129"/>
                        <a:pt x="647" y="112"/>
                        <a:pt x="588" y="99"/>
                      </a:cubicBezTo>
                      <a:cubicBezTo>
                        <a:pt x="529" y="86"/>
                        <a:pt x="474" y="71"/>
                        <a:pt x="384" y="72"/>
                      </a:cubicBezTo>
                      <a:cubicBezTo>
                        <a:pt x="294" y="73"/>
                        <a:pt x="94" y="116"/>
                        <a:pt x="47" y="107"/>
                      </a:cubicBezTo>
                      <a:cubicBezTo>
                        <a:pt x="0" y="98"/>
                        <a:pt x="53" y="30"/>
                        <a:pt x="100" y="15"/>
                      </a:cubicBezTo>
                      <a:cubicBezTo>
                        <a:pt x="147" y="0"/>
                        <a:pt x="275" y="28"/>
                        <a:pt x="327" y="20"/>
                      </a:cubicBezTo>
                      <a:close/>
                    </a:path>
                  </a:pathLst>
                </a:custGeom>
                <a:solidFill>
                  <a:srgbClr val="C0C0C0"/>
                </a:solid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91" name="Group 111"/>
              <p:cNvGrpSpPr>
                <a:grpSpLocks noChangeAspect="1"/>
              </p:cNvGrpSpPr>
              <p:nvPr/>
            </p:nvGrpSpPr>
            <p:grpSpPr bwMode="auto">
              <a:xfrm>
                <a:off x="1565" y="2341"/>
                <a:ext cx="775" cy="575"/>
                <a:chOff x="1441" y="1979"/>
                <a:chExt cx="1112" cy="825"/>
              </a:xfrm>
            </p:grpSpPr>
            <p:sp>
              <p:nvSpPr>
                <p:cNvPr id="892" name="Freeform 112"/>
                <p:cNvSpPr>
                  <a:spLocks noChangeAspect="1"/>
                </p:cNvSpPr>
                <p:nvPr/>
              </p:nvSpPr>
              <p:spPr bwMode="auto">
                <a:xfrm>
                  <a:off x="1432" y="2027"/>
                  <a:ext cx="1120" cy="779"/>
                </a:xfrm>
                <a:custGeom>
                  <a:avLst/>
                  <a:gdLst/>
                  <a:ahLst/>
                  <a:cxnLst>
                    <a:cxn ang="0">
                      <a:pos x="73" y="14"/>
                    </a:cxn>
                    <a:cxn ang="0">
                      <a:pos x="3" y="101"/>
                    </a:cxn>
                    <a:cxn ang="0">
                      <a:pos x="89" y="543"/>
                    </a:cxn>
                    <a:cxn ang="0">
                      <a:pos x="455" y="726"/>
                    </a:cxn>
                    <a:cxn ang="0">
                      <a:pos x="703" y="763"/>
                    </a:cxn>
                    <a:cxn ang="0">
                      <a:pos x="940" y="629"/>
                    </a:cxn>
                    <a:cxn ang="0">
                      <a:pos x="1042" y="247"/>
                    </a:cxn>
                    <a:cxn ang="0">
                      <a:pos x="638" y="74"/>
                    </a:cxn>
                    <a:cxn ang="0">
                      <a:pos x="315" y="10"/>
                    </a:cxn>
                    <a:cxn ang="0">
                      <a:pos x="73" y="14"/>
                    </a:cxn>
                  </a:cxnLst>
                  <a:rect l="0" t="0" r="r" b="b"/>
                  <a:pathLst>
                    <a:path w="1092" h="779">
                      <a:moveTo>
                        <a:pt x="73" y="14"/>
                      </a:moveTo>
                      <a:cubicBezTo>
                        <a:pt x="21" y="29"/>
                        <a:pt x="0" y="13"/>
                        <a:pt x="3" y="101"/>
                      </a:cubicBezTo>
                      <a:cubicBezTo>
                        <a:pt x="6" y="189"/>
                        <a:pt x="14" y="439"/>
                        <a:pt x="89" y="543"/>
                      </a:cubicBezTo>
                      <a:cubicBezTo>
                        <a:pt x="164" y="647"/>
                        <a:pt x="353" y="689"/>
                        <a:pt x="455" y="726"/>
                      </a:cubicBezTo>
                      <a:cubicBezTo>
                        <a:pt x="557" y="763"/>
                        <a:pt x="622" y="779"/>
                        <a:pt x="703" y="763"/>
                      </a:cubicBezTo>
                      <a:cubicBezTo>
                        <a:pt x="784" y="747"/>
                        <a:pt x="884" y="715"/>
                        <a:pt x="940" y="629"/>
                      </a:cubicBezTo>
                      <a:cubicBezTo>
                        <a:pt x="996" y="543"/>
                        <a:pt x="1092" y="339"/>
                        <a:pt x="1042" y="247"/>
                      </a:cubicBezTo>
                      <a:cubicBezTo>
                        <a:pt x="992" y="155"/>
                        <a:pt x="759" y="113"/>
                        <a:pt x="638" y="74"/>
                      </a:cubicBezTo>
                      <a:cubicBezTo>
                        <a:pt x="517" y="35"/>
                        <a:pt x="409" y="20"/>
                        <a:pt x="315" y="10"/>
                      </a:cubicBezTo>
                      <a:cubicBezTo>
                        <a:pt x="221" y="0"/>
                        <a:pt x="123" y="13"/>
                        <a:pt x="73" y="14"/>
                      </a:cubicBezTo>
                      <a:close/>
                    </a:path>
                  </a:pathLst>
                </a:custGeom>
                <a:gradFill rotWithShape="1">
                  <a:gsLst>
                    <a:gs pos="0">
                      <a:srgbClr val="C0C0C0"/>
                    </a:gs>
                    <a:gs pos="100000">
                      <a:srgbClr val="FFFFFF"/>
                    </a:gs>
                  </a:gsLst>
                  <a:lin ang="5400000" scaled="1"/>
                </a:grad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3" name="Freeform 113"/>
                <p:cNvSpPr>
                  <a:spLocks noChangeAspect="1"/>
                </p:cNvSpPr>
                <p:nvPr/>
              </p:nvSpPr>
              <p:spPr bwMode="auto">
                <a:xfrm>
                  <a:off x="1432" y="1979"/>
                  <a:ext cx="1096" cy="325"/>
                </a:xfrm>
                <a:custGeom>
                  <a:avLst/>
                  <a:gdLst/>
                  <a:ahLst/>
                  <a:cxnLst>
                    <a:cxn ang="0">
                      <a:pos x="327" y="20"/>
                    </a:cxn>
                    <a:cxn ang="0">
                      <a:pos x="580" y="63"/>
                    </a:cxn>
                    <a:cxn ang="0">
                      <a:pos x="827" y="139"/>
                    </a:cxn>
                    <a:cxn ang="0">
                      <a:pos x="1049" y="239"/>
                    </a:cxn>
                    <a:cxn ang="0">
                      <a:pos x="1064" y="322"/>
                    </a:cxn>
                    <a:cxn ang="0">
                      <a:pos x="901" y="244"/>
                    </a:cxn>
                    <a:cxn ang="0">
                      <a:pos x="739" y="153"/>
                    </a:cxn>
                    <a:cxn ang="0">
                      <a:pos x="588" y="99"/>
                    </a:cxn>
                    <a:cxn ang="0">
                      <a:pos x="384" y="72"/>
                    </a:cxn>
                    <a:cxn ang="0">
                      <a:pos x="47" y="107"/>
                    </a:cxn>
                    <a:cxn ang="0">
                      <a:pos x="100" y="15"/>
                    </a:cxn>
                    <a:cxn ang="0">
                      <a:pos x="327" y="20"/>
                    </a:cxn>
                  </a:cxnLst>
                  <a:rect l="0" t="0" r="r" b="b"/>
                  <a:pathLst>
                    <a:path w="1089" h="323">
                      <a:moveTo>
                        <a:pt x="327" y="20"/>
                      </a:moveTo>
                      <a:cubicBezTo>
                        <a:pt x="407" y="28"/>
                        <a:pt x="497" y="43"/>
                        <a:pt x="580" y="63"/>
                      </a:cubicBezTo>
                      <a:cubicBezTo>
                        <a:pt x="663" y="83"/>
                        <a:pt x="749" y="110"/>
                        <a:pt x="827" y="139"/>
                      </a:cubicBezTo>
                      <a:cubicBezTo>
                        <a:pt x="905" y="168"/>
                        <a:pt x="1009" y="208"/>
                        <a:pt x="1049" y="239"/>
                      </a:cubicBezTo>
                      <a:cubicBezTo>
                        <a:pt x="1089" y="270"/>
                        <a:pt x="1089" y="321"/>
                        <a:pt x="1064" y="322"/>
                      </a:cubicBezTo>
                      <a:cubicBezTo>
                        <a:pt x="1039" y="323"/>
                        <a:pt x="955" y="272"/>
                        <a:pt x="901" y="244"/>
                      </a:cubicBezTo>
                      <a:cubicBezTo>
                        <a:pt x="847" y="216"/>
                        <a:pt x="791" y="177"/>
                        <a:pt x="739" y="153"/>
                      </a:cubicBezTo>
                      <a:cubicBezTo>
                        <a:pt x="687" y="129"/>
                        <a:pt x="647" y="112"/>
                        <a:pt x="588" y="99"/>
                      </a:cubicBezTo>
                      <a:cubicBezTo>
                        <a:pt x="529" y="86"/>
                        <a:pt x="474" y="71"/>
                        <a:pt x="384" y="72"/>
                      </a:cubicBezTo>
                      <a:cubicBezTo>
                        <a:pt x="294" y="73"/>
                        <a:pt x="94" y="116"/>
                        <a:pt x="47" y="107"/>
                      </a:cubicBezTo>
                      <a:cubicBezTo>
                        <a:pt x="0" y="98"/>
                        <a:pt x="53" y="30"/>
                        <a:pt x="100" y="15"/>
                      </a:cubicBezTo>
                      <a:cubicBezTo>
                        <a:pt x="147" y="0"/>
                        <a:pt x="275" y="28"/>
                        <a:pt x="327" y="20"/>
                      </a:cubicBezTo>
                      <a:close/>
                    </a:path>
                  </a:pathLst>
                </a:custGeom>
                <a:solidFill>
                  <a:srgbClr val="C0C0C0"/>
                </a:solid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785" name="Oval 116"/>
            <p:cNvSpPr>
              <a:spLocks noChangeArrowheads="1"/>
            </p:cNvSpPr>
            <p:nvPr/>
          </p:nvSpPr>
          <p:spPr bwMode="auto">
            <a:xfrm>
              <a:off x="2843440" y="2308341"/>
              <a:ext cx="97975" cy="96101"/>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6" name="Oval 117"/>
            <p:cNvSpPr>
              <a:spLocks noChangeArrowheads="1"/>
            </p:cNvSpPr>
            <p:nvPr/>
          </p:nvSpPr>
          <p:spPr bwMode="auto">
            <a:xfrm>
              <a:off x="2621273" y="2612907"/>
              <a:ext cx="104874" cy="93144"/>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7" name="Oval 118"/>
            <p:cNvSpPr>
              <a:spLocks noChangeArrowheads="1"/>
            </p:cNvSpPr>
            <p:nvPr/>
          </p:nvSpPr>
          <p:spPr bwMode="auto">
            <a:xfrm>
              <a:off x="2913816" y="2095441"/>
              <a:ext cx="104874" cy="94622"/>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8" name="Oval 120"/>
            <p:cNvSpPr>
              <a:spLocks noChangeAspect="1" noChangeArrowheads="1"/>
            </p:cNvSpPr>
            <p:nvPr/>
          </p:nvSpPr>
          <p:spPr bwMode="auto">
            <a:xfrm>
              <a:off x="2706828" y="1804182"/>
              <a:ext cx="68996" cy="68010"/>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9" name="Oval 121"/>
            <p:cNvSpPr>
              <a:spLocks noChangeAspect="1" noChangeArrowheads="1"/>
            </p:cNvSpPr>
            <p:nvPr/>
          </p:nvSpPr>
          <p:spPr bwMode="auto">
            <a:xfrm>
              <a:off x="2913816" y="1869235"/>
              <a:ext cx="70376" cy="6357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90" name="Oval 122"/>
            <p:cNvSpPr>
              <a:spLocks noChangeAspect="1" noChangeArrowheads="1"/>
            </p:cNvSpPr>
            <p:nvPr/>
          </p:nvSpPr>
          <p:spPr bwMode="auto">
            <a:xfrm>
              <a:off x="2843440" y="1965335"/>
              <a:ext cx="70376" cy="6357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91" name="Oval 123"/>
            <p:cNvSpPr>
              <a:spLocks noChangeAspect="1" noChangeArrowheads="1"/>
            </p:cNvSpPr>
            <p:nvPr/>
          </p:nvSpPr>
          <p:spPr bwMode="auto">
            <a:xfrm>
              <a:off x="2774444" y="1900282"/>
              <a:ext cx="68996" cy="65053"/>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92" name="Freeform 124"/>
            <p:cNvSpPr>
              <a:spLocks/>
            </p:cNvSpPr>
            <p:nvPr/>
          </p:nvSpPr>
          <p:spPr bwMode="auto">
            <a:xfrm rot="10909" flipV="1">
              <a:off x="2030667" y="2031866"/>
              <a:ext cx="954904" cy="91665"/>
            </a:xfrm>
            <a:custGeom>
              <a:avLst/>
              <a:gdLst>
                <a:gd name="T0" fmla="*/ 0 w 657"/>
                <a:gd name="T1" fmla="*/ 0 h 187"/>
                <a:gd name="T2" fmla="*/ 216 w 657"/>
                <a:gd name="T3" fmla="*/ 0 h 187"/>
                <a:gd name="T4" fmla="*/ 316 w 657"/>
                <a:gd name="T5" fmla="*/ 0 h 187"/>
                <a:gd name="T6" fmla="*/ 514 w 657"/>
                <a:gd name="T7" fmla="*/ 0 h 187"/>
                <a:gd name="T8" fmla="*/ 904 w 657"/>
                <a:gd name="T9" fmla="*/ 0 h 187"/>
                <a:gd name="T10" fmla="*/ 1104 w 657"/>
                <a:gd name="T11" fmla="*/ 0 h 187"/>
                <a:gd name="T12" fmla="*/ 0 60000 65536"/>
                <a:gd name="T13" fmla="*/ 0 60000 65536"/>
                <a:gd name="T14" fmla="*/ 0 60000 65536"/>
                <a:gd name="T15" fmla="*/ 0 60000 65536"/>
                <a:gd name="T16" fmla="*/ 0 60000 65536"/>
                <a:gd name="T17" fmla="*/ 0 60000 65536"/>
                <a:gd name="T18" fmla="*/ 0 w 657"/>
                <a:gd name="T19" fmla="*/ 0 h 187"/>
                <a:gd name="T20" fmla="*/ 657 w 657"/>
                <a:gd name="T21" fmla="*/ 187 h 187"/>
              </a:gdLst>
              <a:ahLst/>
              <a:cxnLst>
                <a:cxn ang="T12">
                  <a:pos x="T0" y="T1"/>
                </a:cxn>
                <a:cxn ang="T13">
                  <a:pos x="T2" y="T3"/>
                </a:cxn>
                <a:cxn ang="T14">
                  <a:pos x="T4" y="T5"/>
                </a:cxn>
                <a:cxn ang="T15">
                  <a:pos x="T6" y="T7"/>
                </a:cxn>
                <a:cxn ang="T16">
                  <a:pos x="T8" y="T9"/>
                </a:cxn>
                <a:cxn ang="T17">
                  <a:pos x="T10" y="T11"/>
                </a:cxn>
              </a:cxnLst>
              <a:rect l="T18" t="T19" r="T20" b="T21"/>
              <a:pathLst>
                <a:path w="657" h="187">
                  <a:moveTo>
                    <a:pt x="0" y="4"/>
                  </a:moveTo>
                  <a:cubicBezTo>
                    <a:pt x="22" y="4"/>
                    <a:pt x="98" y="4"/>
                    <a:pt x="129" y="4"/>
                  </a:cubicBezTo>
                  <a:cubicBezTo>
                    <a:pt x="160" y="4"/>
                    <a:pt x="158" y="0"/>
                    <a:pt x="188" y="4"/>
                  </a:cubicBezTo>
                  <a:cubicBezTo>
                    <a:pt x="218" y="8"/>
                    <a:pt x="249" y="13"/>
                    <a:pt x="307" y="31"/>
                  </a:cubicBezTo>
                  <a:cubicBezTo>
                    <a:pt x="365" y="49"/>
                    <a:pt x="480" y="85"/>
                    <a:pt x="538" y="111"/>
                  </a:cubicBezTo>
                  <a:cubicBezTo>
                    <a:pt x="596" y="137"/>
                    <a:pt x="632" y="171"/>
                    <a:pt x="657" y="187"/>
                  </a:cubicBezTo>
                </a:path>
              </a:pathLst>
            </a:custGeom>
            <a:noFill/>
            <a:ln w="38100" cmpd="sng">
              <a:solidFill>
                <a:srgbClr val="C0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93" name="Freeform 125"/>
            <p:cNvSpPr>
              <a:spLocks/>
            </p:cNvSpPr>
            <p:nvPr/>
          </p:nvSpPr>
          <p:spPr bwMode="auto">
            <a:xfrm rot="9199832">
              <a:off x="2041707" y="2099876"/>
              <a:ext cx="988023" cy="307523"/>
            </a:xfrm>
            <a:custGeom>
              <a:avLst/>
              <a:gdLst>
                <a:gd name="T0" fmla="*/ 0 w 1642"/>
                <a:gd name="T1" fmla="*/ 1529 h 145"/>
                <a:gd name="T2" fmla="*/ 0 w 1642"/>
                <a:gd name="T3" fmla="*/ 237 h 145"/>
                <a:gd name="T4" fmla="*/ 0 w 1642"/>
                <a:gd name="T5" fmla="*/ 176 h 145"/>
                <a:gd name="T6" fmla="*/ 0 w 1642"/>
                <a:gd name="T7" fmla="*/ 361 h 145"/>
                <a:gd name="T8" fmla="*/ 0 w 1642"/>
                <a:gd name="T9" fmla="*/ 1948 h 145"/>
                <a:gd name="T10" fmla="*/ 0 w 1642"/>
                <a:gd name="T11" fmla="*/ 5339 h 145"/>
                <a:gd name="T12" fmla="*/ 0 60000 65536"/>
                <a:gd name="T13" fmla="*/ 0 60000 65536"/>
                <a:gd name="T14" fmla="*/ 0 60000 65536"/>
                <a:gd name="T15" fmla="*/ 0 60000 65536"/>
                <a:gd name="T16" fmla="*/ 0 60000 65536"/>
                <a:gd name="T17" fmla="*/ 0 60000 65536"/>
                <a:gd name="T18" fmla="*/ 0 w 1642"/>
                <a:gd name="T19" fmla="*/ 0 h 145"/>
                <a:gd name="T20" fmla="*/ 1642 w 1642"/>
                <a:gd name="T21" fmla="*/ 145 h 145"/>
              </a:gdLst>
              <a:ahLst/>
              <a:cxnLst>
                <a:cxn ang="T12">
                  <a:pos x="T0" y="T1"/>
                </a:cxn>
                <a:cxn ang="T13">
                  <a:pos x="T2" y="T3"/>
                </a:cxn>
                <a:cxn ang="T14">
                  <a:pos x="T4" y="T5"/>
                </a:cxn>
                <a:cxn ang="T15">
                  <a:pos x="T6" y="T7"/>
                </a:cxn>
                <a:cxn ang="T16">
                  <a:pos x="T8" y="T9"/>
                </a:cxn>
                <a:cxn ang="T17">
                  <a:pos x="T10" y="T11"/>
                </a:cxn>
              </a:cxnLst>
              <a:rect l="T18" t="T19" r="T20" b="T21"/>
              <a:pathLst>
                <a:path w="1642" h="145">
                  <a:moveTo>
                    <a:pt x="0" y="42"/>
                  </a:moveTo>
                  <a:cubicBezTo>
                    <a:pt x="47" y="36"/>
                    <a:pt x="192" y="12"/>
                    <a:pt x="291" y="6"/>
                  </a:cubicBezTo>
                  <a:cubicBezTo>
                    <a:pt x="390" y="0"/>
                    <a:pt x="510" y="4"/>
                    <a:pt x="592" y="5"/>
                  </a:cubicBezTo>
                  <a:cubicBezTo>
                    <a:pt x="674" y="6"/>
                    <a:pt x="703" y="2"/>
                    <a:pt x="781" y="10"/>
                  </a:cubicBezTo>
                  <a:cubicBezTo>
                    <a:pt x="859" y="18"/>
                    <a:pt x="918" y="31"/>
                    <a:pt x="1061" y="53"/>
                  </a:cubicBezTo>
                  <a:cubicBezTo>
                    <a:pt x="1204" y="75"/>
                    <a:pt x="1521" y="126"/>
                    <a:pt x="1642" y="145"/>
                  </a:cubicBezTo>
                </a:path>
              </a:pathLst>
            </a:custGeom>
            <a:noFill/>
            <a:ln w="38100" cmpd="sng">
              <a:solidFill>
                <a:srgbClr val="C0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94" name="Freeform 126"/>
            <p:cNvSpPr>
              <a:spLocks/>
            </p:cNvSpPr>
            <p:nvPr/>
          </p:nvSpPr>
          <p:spPr bwMode="auto">
            <a:xfrm rot="10708863" flipV="1">
              <a:off x="2360468" y="1804182"/>
              <a:ext cx="612684" cy="202551"/>
            </a:xfrm>
            <a:custGeom>
              <a:avLst/>
              <a:gdLst>
                <a:gd name="T0" fmla="*/ 140 w 505"/>
                <a:gd name="T1" fmla="*/ 0 h 212"/>
                <a:gd name="T2" fmla="*/ 128 w 505"/>
                <a:gd name="T3" fmla="*/ 2 h 212"/>
                <a:gd name="T4" fmla="*/ 93 w 505"/>
                <a:gd name="T5" fmla="*/ 3 h 212"/>
                <a:gd name="T6" fmla="*/ 45 w 505"/>
                <a:gd name="T7" fmla="*/ 3 h 212"/>
                <a:gd name="T8" fmla="*/ 0 w 505"/>
                <a:gd name="T9" fmla="*/ 3 h 212"/>
                <a:gd name="T10" fmla="*/ 0 60000 65536"/>
                <a:gd name="T11" fmla="*/ 0 60000 65536"/>
                <a:gd name="T12" fmla="*/ 0 60000 65536"/>
                <a:gd name="T13" fmla="*/ 0 60000 65536"/>
                <a:gd name="T14" fmla="*/ 0 60000 65536"/>
                <a:gd name="T15" fmla="*/ 0 w 505"/>
                <a:gd name="T16" fmla="*/ 0 h 212"/>
                <a:gd name="T17" fmla="*/ 505 w 505"/>
                <a:gd name="T18" fmla="*/ 212 h 212"/>
              </a:gdLst>
              <a:ahLst/>
              <a:cxnLst>
                <a:cxn ang="T10">
                  <a:pos x="T0" y="T1"/>
                </a:cxn>
                <a:cxn ang="T11">
                  <a:pos x="T2" y="T3"/>
                </a:cxn>
                <a:cxn ang="T12">
                  <a:pos x="T4" y="T5"/>
                </a:cxn>
                <a:cxn ang="T13">
                  <a:pos x="T6" y="T7"/>
                </a:cxn>
                <a:cxn ang="T14">
                  <a:pos x="T8" y="T9"/>
                </a:cxn>
              </a:cxnLst>
              <a:rect l="T15" t="T16" r="T17" b="T18"/>
              <a:pathLst>
                <a:path w="505" h="212">
                  <a:moveTo>
                    <a:pt x="505" y="0"/>
                  </a:moveTo>
                  <a:cubicBezTo>
                    <a:pt x="499" y="21"/>
                    <a:pt x="496" y="98"/>
                    <a:pt x="468" y="129"/>
                  </a:cubicBezTo>
                  <a:cubicBezTo>
                    <a:pt x="440" y="160"/>
                    <a:pt x="390" y="175"/>
                    <a:pt x="339" y="188"/>
                  </a:cubicBezTo>
                  <a:cubicBezTo>
                    <a:pt x="288" y="201"/>
                    <a:pt x="217" y="208"/>
                    <a:pt x="161" y="210"/>
                  </a:cubicBezTo>
                  <a:cubicBezTo>
                    <a:pt x="105" y="212"/>
                    <a:pt x="34" y="204"/>
                    <a:pt x="0" y="203"/>
                  </a:cubicBezTo>
                </a:path>
              </a:pathLst>
            </a:custGeom>
            <a:noFill/>
            <a:ln w="38100" cmpd="sng">
              <a:solidFill>
                <a:srgbClr val="C0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95" name="Freeform 127"/>
            <p:cNvSpPr>
              <a:spLocks/>
            </p:cNvSpPr>
            <p:nvPr/>
          </p:nvSpPr>
          <p:spPr bwMode="auto">
            <a:xfrm rot="9000000">
              <a:off x="2819981" y="2159015"/>
              <a:ext cx="327041" cy="245426"/>
            </a:xfrm>
            <a:custGeom>
              <a:avLst/>
              <a:gdLst>
                <a:gd name="T0" fmla="*/ 56 w 278"/>
                <a:gd name="T1" fmla="*/ 0 h 121"/>
                <a:gd name="T2" fmla="*/ 36 w 278"/>
                <a:gd name="T3" fmla="*/ 612 h 121"/>
                <a:gd name="T4" fmla="*/ 0 w 278"/>
                <a:gd name="T5" fmla="*/ 2860 h 121"/>
                <a:gd name="T6" fmla="*/ 0 60000 65536"/>
                <a:gd name="T7" fmla="*/ 0 60000 65536"/>
                <a:gd name="T8" fmla="*/ 0 60000 65536"/>
                <a:gd name="T9" fmla="*/ 0 w 278"/>
                <a:gd name="T10" fmla="*/ 0 h 121"/>
                <a:gd name="T11" fmla="*/ 278 w 278"/>
                <a:gd name="T12" fmla="*/ 121 h 121"/>
              </a:gdLst>
              <a:ahLst/>
              <a:cxnLst>
                <a:cxn ang="T6">
                  <a:pos x="T0" y="T1"/>
                </a:cxn>
                <a:cxn ang="T7">
                  <a:pos x="T2" y="T3"/>
                </a:cxn>
                <a:cxn ang="T8">
                  <a:pos x="T4" y="T5"/>
                </a:cxn>
              </a:cxnLst>
              <a:rect l="T9" t="T10" r="T11" b="T12"/>
              <a:pathLst>
                <a:path w="278" h="121">
                  <a:moveTo>
                    <a:pt x="278" y="0"/>
                  </a:moveTo>
                  <a:cubicBezTo>
                    <a:pt x="261" y="4"/>
                    <a:pt x="222" y="6"/>
                    <a:pt x="176" y="26"/>
                  </a:cubicBezTo>
                  <a:cubicBezTo>
                    <a:pt x="130" y="46"/>
                    <a:pt x="37" y="101"/>
                    <a:pt x="0" y="121"/>
                  </a:cubicBezTo>
                </a:path>
              </a:pathLst>
            </a:custGeom>
            <a:noFill/>
            <a:ln w="38100" cmpd="sng">
              <a:solidFill>
                <a:srgbClr val="C0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96" name="Group 153"/>
            <p:cNvGrpSpPr>
              <a:grpSpLocks noChangeAspect="1"/>
            </p:cNvGrpSpPr>
            <p:nvPr/>
          </p:nvGrpSpPr>
          <p:grpSpPr bwMode="auto">
            <a:xfrm rot="2400000">
              <a:off x="2991091" y="1915067"/>
              <a:ext cx="211128" cy="193680"/>
              <a:chOff x="975" y="346"/>
              <a:chExt cx="408" cy="408"/>
            </a:xfrm>
          </p:grpSpPr>
          <p:grpSp>
            <p:nvGrpSpPr>
              <p:cNvPr id="873" name="Group 146"/>
              <p:cNvGrpSpPr>
                <a:grpSpLocks noChangeAspect="1"/>
              </p:cNvGrpSpPr>
              <p:nvPr/>
            </p:nvGrpSpPr>
            <p:grpSpPr bwMode="auto">
              <a:xfrm rot="-5400000">
                <a:off x="953" y="459"/>
                <a:ext cx="408" cy="181"/>
                <a:chOff x="975" y="482"/>
                <a:chExt cx="408" cy="181"/>
              </a:xfrm>
            </p:grpSpPr>
            <p:sp>
              <p:nvSpPr>
                <p:cNvPr id="881" name="AutoShape 147"/>
                <p:cNvSpPr>
                  <a:spLocks noChangeAspect="1" noChangeArrowheads="1"/>
                </p:cNvSpPr>
                <p:nvPr/>
              </p:nvSpPr>
              <p:spPr bwMode="auto">
                <a:xfrm rot="5400000">
                  <a:off x="1103" y="311"/>
                  <a:ext cx="172" cy="393"/>
                </a:xfrm>
                <a:prstGeom prst="can">
                  <a:avLst>
                    <a:gd name="adj" fmla="val 56354"/>
                  </a:avLst>
                </a:prstGeom>
                <a:solidFill>
                  <a:srgbClr val="969696"/>
                </a:solidFill>
                <a:ln w="9525">
                  <a:solidFill>
                    <a:srgbClr val="FFFFFF"/>
                  </a:solid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82" name="Line 148"/>
                <p:cNvSpPr>
                  <a:spLocks noChangeAspect="1" noChangeShapeType="1"/>
                </p:cNvSpPr>
                <p:nvPr/>
              </p:nvSpPr>
              <p:spPr bwMode="auto">
                <a:xfrm>
                  <a:off x="1010" y="447"/>
                  <a:ext cx="286" cy="0"/>
                </a:xfrm>
                <a:prstGeom prst="line">
                  <a:avLst/>
                </a:prstGeom>
                <a:no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83" name="Line 149"/>
                <p:cNvSpPr>
                  <a:spLocks noChangeAspect="1" noChangeShapeType="1"/>
                </p:cNvSpPr>
                <p:nvPr/>
              </p:nvSpPr>
              <p:spPr bwMode="auto">
                <a:xfrm>
                  <a:off x="1006" y="551"/>
                  <a:ext cx="284" cy="0"/>
                </a:xfrm>
                <a:prstGeom prst="line">
                  <a:avLst/>
                </a:prstGeom>
                <a:no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84" name="Line 150"/>
                <p:cNvSpPr>
                  <a:spLocks noChangeAspect="1" noChangeShapeType="1"/>
                </p:cNvSpPr>
                <p:nvPr/>
              </p:nvSpPr>
              <p:spPr bwMode="auto">
                <a:xfrm>
                  <a:off x="1013" y="573"/>
                  <a:ext cx="284" cy="0"/>
                </a:xfrm>
                <a:prstGeom prst="line">
                  <a:avLst/>
                </a:prstGeom>
                <a:no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85" name="Line 151"/>
                <p:cNvSpPr>
                  <a:spLocks noChangeAspect="1" noChangeShapeType="1"/>
                </p:cNvSpPr>
                <p:nvPr/>
              </p:nvSpPr>
              <p:spPr bwMode="auto">
                <a:xfrm>
                  <a:off x="1019" y="505"/>
                  <a:ext cx="276" cy="0"/>
                </a:xfrm>
                <a:prstGeom prst="line">
                  <a:avLst/>
                </a:prstGeom>
                <a:no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86" name="Line 152"/>
                <p:cNvSpPr>
                  <a:spLocks noChangeAspect="1" noChangeShapeType="1"/>
                </p:cNvSpPr>
                <p:nvPr/>
              </p:nvSpPr>
              <p:spPr bwMode="auto">
                <a:xfrm>
                  <a:off x="1011" y="473"/>
                  <a:ext cx="281" cy="0"/>
                </a:xfrm>
                <a:prstGeom prst="line">
                  <a:avLst/>
                </a:prstGeom>
                <a:no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74" name="Group 145"/>
              <p:cNvGrpSpPr>
                <a:grpSpLocks noChangeAspect="1"/>
              </p:cNvGrpSpPr>
              <p:nvPr/>
            </p:nvGrpSpPr>
            <p:grpSpPr bwMode="auto">
              <a:xfrm>
                <a:off x="975" y="482"/>
                <a:ext cx="408" cy="181"/>
                <a:chOff x="975" y="482"/>
                <a:chExt cx="408" cy="181"/>
              </a:xfrm>
            </p:grpSpPr>
            <p:sp>
              <p:nvSpPr>
                <p:cNvPr id="875" name="AutoShape 137"/>
                <p:cNvSpPr>
                  <a:spLocks noChangeAspect="1" noChangeArrowheads="1"/>
                </p:cNvSpPr>
                <p:nvPr/>
              </p:nvSpPr>
              <p:spPr bwMode="auto">
                <a:xfrm rot="5400000">
                  <a:off x="1051" y="392"/>
                  <a:ext cx="160" cy="395"/>
                </a:xfrm>
                <a:prstGeom prst="can">
                  <a:avLst>
                    <a:gd name="adj" fmla="val 56354"/>
                  </a:avLst>
                </a:prstGeom>
                <a:solidFill>
                  <a:srgbClr val="969696"/>
                </a:solidFill>
                <a:ln w="9525">
                  <a:solidFill>
                    <a:srgbClr val="FFFFFF"/>
                  </a:solidFill>
                  <a:round/>
                  <a:headEnd/>
                  <a:tailEnd/>
                </a:ln>
              </p:spPr>
              <p:txBody>
                <a:bodyPr rot="10800000" vert="eaVert"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76" name="Line 138"/>
                <p:cNvSpPr>
                  <a:spLocks noChangeAspect="1" noChangeShapeType="1"/>
                </p:cNvSpPr>
                <p:nvPr/>
              </p:nvSpPr>
              <p:spPr bwMode="auto">
                <a:xfrm>
                  <a:off x="949" y="532"/>
                  <a:ext cx="291" cy="0"/>
                </a:xfrm>
                <a:prstGeom prst="line">
                  <a:avLst/>
                </a:prstGeom>
                <a:no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77" name="Line 141"/>
                <p:cNvSpPr>
                  <a:spLocks noChangeAspect="1" noChangeShapeType="1"/>
                </p:cNvSpPr>
                <p:nvPr/>
              </p:nvSpPr>
              <p:spPr bwMode="auto">
                <a:xfrm>
                  <a:off x="937" y="618"/>
                  <a:ext cx="293" cy="0"/>
                </a:xfrm>
                <a:prstGeom prst="line">
                  <a:avLst/>
                </a:prstGeom>
                <a:no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78" name="Line 142"/>
                <p:cNvSpPr>
                  <a:spLocks noChangeAspect="1" noChangeShapeType="1"/>
                </p:cNvSpPr>
                <p:nvPr/>
              </p:nvSpPr>
              <p:spPr bwMode="auto">
                <a:xfrm>
                  <a:off x="958" y="646"/>
                  <a:ext cx="291" cy="0"/>
                </a:xfrm>
                <a:prstGeom prst="line">
                  <a:avLst/>
                </a:prstGeom>
                <a:no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79" name="Line 143"/>
                <p:cNvSpPr>
                  <a:spLocks noChangeAspect="1" noChangeShapeType="1"/>
                </p:cNvSpPr>
                <p:nvPr/>
              </p:nvSpPr>
              <p:spPr bwMode="auto">
                <a:xfrm>
                  <a:off x="945" y="586"/>
                  <a:ext cx="291" cy="0"/>
                </a:xfrm>
                <a:prstGeom prst="line">
                  <a:avLst/>
                </a:prstGeom>
                <a:no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80" name="Line 144"/>
                <p:cNvSpPr>
                  <a:spLocks noChangeAspect="1" noChangeShapeType="1"/>
                </p:cNvSpPr>
                <p:nvPr/>
              </p:nvSpPr>
              <p:spPr bwMode="auto">
                <a:xfrm>
                  <a:off x="948" y="559"/>
                  <a:ext cx="291" cy="0"/>
                </a:xfrm>
                <a:prstGeom prst="line">
                  <a:avLst/>
                </a:prstGeom>
                <a:noFill/>
                <a:ln w="9525">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797" name="Freeform 154"/>
            <p:cNvSpPr>
              <a:spLocks/>
            </p:cNvSpPr>
            <p:nvPr/>
          </p:nvSpPr>
          <p:spPr bwMode="auto">
            <a:xfrm>
              <a:off x="4181962" y="1957943"/>
              <a:ext cx="333940" cy="365183"/>
            </a:xfrm>
            <a:custGeom>
              <a:avLst/>
              <a:gdLst>
                <a:gd name="T0" fmla="*/ 0 w 434"/>
                <a:gd name="T1" fmla="*/ 0 h 513"/>
                <a:gd name="T2" fmla="*/ 1 w 434"/>
                <a:gd name="T3" fmla="*/ 0 h 513"/>
                <a:gd name="T4" fmla="*/ 1 w 434"/>
                <a:gd name="T5" fmla="*/ 0 h 513"/>
                <a:gd name="T6" fmla="*/ 1 w 434"/>
                <a:gd name="T7" fmla="*/ 0 h 513"/>
                <a:gd name="T8" fmla="*/ 1 w 434"/>
                <a:gd name="T9" fmla="*/ 0 h 513"/>
                <a:gd name="T10" fmla="*/ 0 60000 65536"/>
                <a:gd name="T11" fmla="*/ 0 60000 65536"/>
                <a:gd name="T12" fmla="*/ 0 60000 65536"/>
                <a:gd name="T13" fmla="*/ 0 60000 65536"/>
                <a:gd name="T14" fmla="*/ 0 60000 65536"/>
                <a:gd name="T15" fmla="*/ 0 w 434"/>
                <a:gd name="T16" fmla="*/ 0 h 513"/>
                <a:gd name="T17" fmla="*/ 434 w 434"/>
                <a:gd name="T18" fmla="*/ 513 h 513"/>
              </a:gdLst>
              <a:ahLst/>
              <a:cxnLst>
                <a:cxn ang="T10">
                  <a:pos x="T0" y="T1"/>
                </a:cxn>
                <a:cxn ang="T11">
                  <a:pos x="T2" y="T3"/>
                </a:cxn>
                <a:cxn ang="T12">
                  <a:pos x="T4" y="T5"/>
                </a:cxn>
                <a:cxn ang="T13">
                  <a:pos x="T6" y="T7"/>
                </a:cxn>
                <a:cxn ang="T14">
                  <a:pos x="T8" y="T9"/>
                </a:cxn>
              </a:cxnLst>
              <a:rect l="T15" t="T16" r="T17" b="T18"/>
              <a:pathLst>
                <a:path w="434" h="513">
                  <a:moveTo>
                    <a:pt x="0" y="0"/>
                  </a:moveTo>
                  <a:cubicBezTo>
                    <a:pt x="27" y="9"/>
                    <a:pt x="108" y="30"/>
                    <a:pt x="159" y="55"/>
                  </a:cubicBezTo>
                  <a:cubicBezTo>
                    <a:pt x="210" y="80"/>
                    <a:pt x="261" y="114"/>
                    <a:pt x="305" y="152"/>
                  </a:cubicBezTo>
                  <a:cubicBezTo>
                    <a:pt x="349" y="190"/>
                    <a:pt x="434" y="224"/>
                    <a:pt x="423" y="284"/>
                  </a:cubicBezTo>
                  <a:cubicBezTo>
                    <a:pt x="412" y="344"/>
                    <a:pt x="275" y="465"/>
                    <a:pt x="236" y="513"/>
                  </a:cubicBezTo>
                </a:path>
              </a:pathLst>
            </a:custGeom>
            <a:noFill/>
            <a:ln w="38100" cmpd="sng">
              <a:solidFill>
                <a:srgbClr val="C0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98" name="Freeform 155"/>
            <p:cNvSpPr>
              <a:spLocks/>
            </p:cNvSpPr>
            <p:nvPr/>
          </p:nvSpPr>
          <p:spPr bwMode="auto">
            <a:xfrm>
              <a:off x="4143324" y="2071785"/>
              <a:ext cx="258045" cy="350398"/>
            </a:xfrm>
            <a:custGeom>
              <a:avLst/>
              <a:gdLst>
                <a:gd name="T0" fmla="*/ 1 w 335"/>
                <a:gd name="T1" fmla="*/ 0 h 493"/>
                <a:gd name="T2" fmla="*/ 1 w 335"/>
                <a:gd name="T3" fmla="*/ 0 h 493"/>
                <a:gd name="T4" fmla="*/ 1 w 335"/>
                <a:gd name="T5" fmla="*/ 0 h 493"/>
                <a:gd name="T6" fmla="*/ 1 w 335"/>
                <a:gd name="T7" fmla="*/ 0 h 493"/>
                <a:gd name="T8" fmla="*/ 0 w 335"/>
                <a:gd name="T9" fmla="*/ 0 h 493"/>
                <a:gd name="T10" fmla="*/ 0 60000 65536"/>
                <a:gd name="T11" fmla="*/ 0 60000 65536"/>
                <a:gd name="T12" fmla="*/ 0 60000 65536"/>
                <a:gd name="T13" fmla="*/ 0 60000 65536"/>
                <a:gd name="T14" fmla="*/ 0 60000 65536"/>
                <a:gd name="T15" fmla="*/ 0 w 335"/>
                <a:gd name="T16" fmla="*/ 0 h 493"/>
                <a:gd name="T17" fmla="*/ 335 w 335"/>
                <a:gd name="T18" fmla="*/ 493 h 493"/>
              </a:gdLst>
              <a:ahLst/>
              <a:cxnLst>
                <a:cxn ang="T10">
                  <a:pos x="T0" y="T1"/>
                </a:cxn>
                <a:cxn ang="T11">
                  <a:pos x="T2" y="T3"/>
                </a:cxn>
                <a:cxn ang="T12">
                  <a:pos x="T4" y="T5"/>
                </a:cxn>
                <a:cxn ang="T13">
                  <a:pos x="T6" y="T7"/>
                </a:cxn>
                <a:cxn ang="T14">
                  <a:pos x="T8" y="T9"/>
                </a:cxn>
              </a:cxnLst>
              <a:rect l="T15" t="T16" r="T17" b="T18"/>
              <a:pathLst>
                <a:path w="335" h="493">
                  <a:moveTo>
                    <a:pt x="222" y="0"/>
                  </a:moveTo>
                  <a:cubicBezTo>
                    <a:pt x="240" y="20"/>
                    <a:pt x="335" y="63"/>
                    <a:pt x="333" y="118"/>
                  </a:cubicBezTo>
                  <a:cubicBezTo>
                    <a:pt x="331" y="173"/>
                    <a:pt x="241" y="288"/>
                    <a:pt x="208" y="333"/>
                  </a:cubicBezTo>
                  <a:cubicBezTo>
                    <a:pt x="175" y="378"/>
                    <a:pt x="167" y="362"/>
                    <a:pt x="132" y="389"/>
                  </a:cubicBezTo>
                  <a:cubicBezTo>
                    <a:pt x="97" y="416"/>
                    <a:pt x="27" y="471"/>
                    <a:pt x="0" y="493"/>
                  </a:cubicBezTo>
                </a:path>
              </a:pathLst>
            </a:custGeom>
            <a:noFill/>
            <a:ln w="38100" cmpd="sng">
              <a:solidFill>
                <a:srgbClr val="C0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99" name="Oval 156"/>
            <p:cNvSpPr>
              <a:spLocks noChangeAspect="1" noChangeArrowheads="1"/>
            </p:cNvSpPr>
            <p:nvPr/>
          </p:nvSpPr>
          <p:spPr bwMode="auto">
            <a:xfrm>
              <a:off x="3958415" y="2235896"/>
              <a:ext cx="3311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0" name="Oval 157"/>
            <p:cNvSpPr>
              <a:spLocks noChangeAspect="1" noChangeArrowheads="1"/>
            </p:cNvSpPr>
            <p:nvPr/>
          </p:nvSpPr>
          <p:spPr bwMode="auto">
            <a:xfrm>
              <a:off x="3755567" y="2533069"/>
              <a:ext cx="33118" cy="32526"/>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1" name="Oval 158"/>
            <p:cNvSpPr>
              <a:spLocks noChangeAspect="1" noChangeArrowheads="1"/>
            </p:cNvSpPr>
            <p:nvPr/>
          </p:nvSpPr>
          <p:spPr bwMode="auto">
            <a:xfrm>
              <a:off x="3755567" y="2349738"/>
              <a:ext cx="3311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2" name="Oval 159"/>
            <p:cNvSpPr>
              <a:spLocks noChangeAspect="1" noChangeArrowheads="1"/>
            </p:cNvSpPr>
            <p:nvPr/>
          </p:nvSpPr>
          <p:spPr bwMode="auto">
            <a:xfrm>
              <a:off x="3650693" y="2629170"/>
              <a:ext cx="34498" cy="3400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3" name="Oval 160"/>
            <p:cNvSpPr>
              <a:spLocks noChangeAspect="1" noChangeArrowheads="1"/>
            </p:cNvSpPr>
            <p:nvPr/>
          </p:nvSpPr>
          <p:spPr bwMode="auto">
            <a:xfrm>
              <a:off x="3650693" y="2565595"/>
              <a:ext cx="34498" cy="3400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4" name="Oval 161"/>
            <p:cNvSpPr>
              <a:spLocks noChangeAspect="1" noChangeArrowheads="1"/>
            </p:cNvSpPr>
            <p:nvPr/>
          </p:nvSpPr>
          <p:spPr bwMode="auto">
            <a:xfrm>
              <a:off x="3196700" y="2469495"/>
              <a:ext cx="3449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5" name="Oval 162"/>
            <p:cNvSpPr>
              <a:spLocks noChangeAspect="1" noChangeArrowheads="1"/>
            </p:cNvSpPr>
            <p:nvPr/>
          </p:nvSpPr>
          <p:spPr bwMode="auto">
            <a:xfrm>
              <a:off x="3509941" y="2599601"/>
              <a:ext cx="35878" cy="29569"/>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6" name="Oval 163"/>
            <p:cNvSpPr>
              <a:spLocks noChangeAspect="1" noChangeArrowheads="1"/>
            </p:cNvSpPr>
            <p:nvPr/>
          </p:nvSpPr>
          <p:spPr bwMode="auto">
            <a:xfrm>
              <a:off x="3791445" y="2663175"/>
              <a:ext cx="3311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7" name="Oval 164"/>
            <p:cNvSpPr>
              <a:spLocks noChangeAspect="1" noChangeArrowheads="1"/>
            </p:cNvSpPr>
            <p:nvPr/>
          </p:nvSpPr>
          <p:spPr bwMode="auto">
            <a:xfrm>
              <a:off x="3374709" y="2346782"/>
              <a:ext cx="34498" cy="32526"/>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8" name="Oval 165"/>
            <p:cNvSpPr>
              <a:spLocks noChangeAspect="1" noChangeArrowheads="1"/>
            </p:cNvSpPr>
            <p:nvPr/>
          </p:nvSpPr>
          <p:spPr bwMode="auto">
            <a:xfrm>
              <a:off x="3334691" y="2500543"/>
              <a:ext cx="3449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9" name="Oval 166"/>
            <p:cNvSpPr>
              <a:spLocks noChangeAspect="1" noChangeArrowheads="1"/>
            </p:cNvSpPr>
            <p:nvPr/>
          </p:nvSpPr>
          <p:spPr bwMode="auto">
            <a:xfrm>
              <a:off x="3509941" y="2436968"/>
              <a:ext cx="3587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0" name="Oval 167"/>
            <p:cNvSpPr>
              <a:spLocks noChangeAspect="1" noChangeArrowheads="1"/>
            </p:cNvSpPr>
            <p:nvPr/>
          </p:nvSpPr>
          <p:spPr bwMode="auto">
            <a:xfrm>
              <a:off x="3581697" y="2436968"/>
              <a:ext cx="3449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1" name="Oval 168"/>
            <p:cNvSpPr>
              <a:spLocks noChangeAspect="1" noChangeArrowheads="1"/>
            </p:cNvSpPr>
            <p:nvPr/>
          </p:nvSpPr>
          <p:spPr bwMode="auto">
            <a:xfrm>
              <a:off x="3999813" y="2339389"/>
              <a:ext cx="3311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2" name="Oval 169"/>
            <p:cNvSpPr>
              <a:spLocks noChangeAspect="1" noChangeArrowheads="1"/>
            </p:cNvSpPr>
            <p:nvPr/>
          </p:nvSpPr>
          <p:spPr bwMode="auto">
            <a:xfrm>
              <a:off x="3860441" y="2404442"/>
              <a:ext cx="31738" cy="32526"/>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3" name="Oval 170"/>
            <p:cNvSpPr>
              <a:spLocks noChangeAspect="1" noChangeArrowheads="1"/>
            </p:cNvSpPr>
            <p:nvPr/>
          </p:nvSpPr>
          <p:spPr bwMode="auto">
            <a:xfrm>
              <a:off x="3929437" y="2565595"/>
              <a:ext cx="31738" cy="3400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4" name="Oval 171"/>
            <p:cNvSpPr>
              <a:spLocks noChangeAspect="1" noChangeArrowheads="1"/>
            </p:cNvSpPr>
            <p:nvPr/>
          </p:nvSpPr>
          <p:spPr bwMode="auto">
            <a:xfrm>
              <a:off x="3090446" y="2404442"/>
              <a:ext cx="31738" cy="32526"/>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5" name="Oval 172"/>
            <p:cNvSpPr>
              <a:spLocks noChangeAspect="1" noChangeArrowheads="1"/>
            </p:cNvSpPr>
            <p:nvPr/>
          </p:nvSpPr>
          <p:spPr bwMode="auto">
            <a:xfrm>
              <a:off x="3124943" y="2159015"/>
              <a:ext cx="3587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6" name="Oval 173"/>
            <p:cNvSpPr>
              <a:spLocks noChangeAspect="1" noChangeArrowheads="1"/>
            </p:cNvSpPr>
            <p:nvPr/>
          </p:nvSpPr>
          <p:spPr bwMode="auto">
            <a:xfrm>
              <a:off x="3231197" y="2371915"/>
              <a:ext cx="31738" cy="32526"/>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7" name="Oval 174"/>
            <p:cNvSpPr>
              <a:spLocks noChangeAspect="1" noChangeArrowheads="1"/>
            </p:cNvSpPr>
            <p:nvPr/>
          </p:nvSpPr>
          <p:spPr bwMode="auto">
            <a:xfrm>
              <a:off x="2004449" y="2159015"/>
              <a:ext cx="3173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8" name="Oval 175"/>
            <p:cNvSpPr>
              <a:spLocks noChangeAspect="1" noChangeArrowheads="1"/>
            </p:cNvSpPr>
            <p:nvPr/>
          </p:nvSpPr>
          <p:spPr bwMode="auto">
            <a:xfrm>
              <a:off x="3440945" y="2533069"/>
              <a:ext cx="33118" cy="32526"/>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9" name="Oval 176"/>
            <p:cNvSpPr>
              <a:spLocks noChangeAspect="1" noChangeArrowheads="1"/>
            </p:cNvSpPr>
            <p:nvPr/>
          </p:nvSpPr>
          <p:spPr bwMode="auto">
            <a:xfrm>
              <a:off x="4020511" y="2404442"/>
              <a:ext cx="33118" cy="32526"/>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0" name="Oval 177"/>
            <p:cNvSpPr>
              <a:spLocks noChangeAspect="1" noChangeArrowheads="1"/>
            </p:cNvSpPr>
            <p:nvPr/>
          </p:nvSpPr>
          <p:spPr bwMode="auto">
            <a:xfrm>
              <a:off x="3888039" y="2487236"/>
              <a:ext cx="3311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1" name="Oval 178"/>
            <p:cNvSpPr>
              <a:spLocks noChangeAspect="1" noChangeArrowheads="1"/>
            </p:cNvSpPr>
            <p:nvPr/>
          </p:nvSpPr>
          <p:spPr bwMode="auto">
            <a:xfrm>
              <a:off x="3581697" y="2527155"/>
              <a:ext cx="3449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2" name="Oval 179"/>
            <p:cNvSpPr>
              <a:spLocks noChangeAspect="1" noChangeArrowheads="1"/>
            </p:cNvSpPr>
            <p:nvPr/>
          </p:nvSpPr>
          <p:spPr bwMode="auto">
            <a:xfrm>
              <a:off x="3588597" y="2648390"/>
              <a:ext cx="3311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3" name="Oval 183"/>
            <p:cNvSpPr>
              <a:spLocks noChangeAspect="1" noChangeArrowheads="1"/>
            </p:cNvSpPr>
            <p:nvPr/>
          </p:nvSpPr>
          <p:spPr bwMode="auto">
            <a:xfrm>
              <a:off x="2843440" y="1771655"/>
              <a:ext cx="70376" cy="6948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4" name="Oval 184"/>
            <p:cNvSpPr>
              <a:spLocks noChangeAspect="1" noChangeArrowheads="1"/>
            </p:cNvSpPr>
            <p:nvPr/>
          </p:nvSpPr>
          <p:spPr bwMode="auto">
            <a:xfrm>
              <a:off x="2633692" y="1932809"/>
              <a:ext cx="70376" cy="6948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5" name="Oval 191"/>
            <p:cNvSpPr>
              <a:spLocks noChangeAspect="1" noChangeArrowheads="1"/>
            </p:cNvSpPr>
            <p:nvPr/>
          </p:nvSpPr>
          <p:spPr bwMode="auto">
            <a:xfrm>
              <a:off x="4208180" y="2728228"/>
              <a:ext cx="31738" cy="29569"/>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6" name="Oval 192"/>
            <p:cNvSpPr>
              <a:spLocks noChangeAspect="1" noChangeArrowheads="1"/>
            </p:cNvSpPr>
            <p:nvPr/>
          </p:nvSpPr>
          <p:spPr bwMode="auto">
            <a:xfrm>
              <a:off x="2423944" y="2599601"/>
              <a:ext cx="33118" cy="29569"/>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7" name="Oval 193"/>
            <p:cNvSpPr>
              <a:spLocks noChangeAspect="1" noChangeArrowheads="1"/>
            </p:cNvSpPr>
            <p:nvPr/>
          </p:nvSpPr>
          <p:spPr bwMode="auto">
            <a:xfrm>
              <a:off x="3228437" y="1804182"/>
              <a:ext cx="33118" cy="32526"/>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8" name="Oval 194"/>
            <p:cNvSpPr>
              <a:spLocks noChangeAspect="1" noChangeArrowheads="1"/>
            </p:cNvSpPr>
            <p:nvPr/>
          </p:nvSpPr>
          <p:spPr bwMode="auto">
            <a:xfrm>
              <a:off x="2109323" y="2565595"/>
              <a:ext cx="34498" cy="3400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9" name="Oval 195"/>
            <p:cNvSpPr>
              <a:spLocks noChangeAspect="1" noChangeArrowheads="1"/>
            </p:cNvSpPr>
            <p:nvPr/>
          </p:nvSpPr>
          <p:spPr bwMode="auto">
            <a:xfrm>
              <a:off x="2633692" y="2694222"/>
              <a:ext cx="31738" cy="32526"/>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0" name="Oval 196"/>
            <p:cNvSpPr>
              <a:spLocks noChangeAspect="1" noChangeArrowheads="1"/>
            </p:cNvSpPr>
            <p:nvPr/>
          </p:nvSpPr>
          <p:spPr bwMode="auto">
            <a:xfrm>
              <a:off x="2739946" y="2952956"/>
              <a:ext cx="3449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1" name="Oval 197"/>
            <p:cNvSpPr>
              <a:spLocks noChangeAspect="1" noChangeArrowheads="1"/>
            </p:cNvSpPr>
            <p:nvPr/>
          </p:nvSpPr>
          <p:spPr bwMode="auto">
            <a:xfrm>
              <a:off x="2332597" y="3010940"/>
              <a:ext cx="3173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2" name="Oval 198"/>
            <p:cNvSpPr>
              <a:spLocks noChangeAspect="1" noChangeArrowheads="1"/>
            </p:cNvSpPr>
            <p:nvPr/>
          </p:nvSpPr>
          <p:spPr bwMode="auto">
            <a:xfrm>
              <a:off x="2283193" y="2694222"/>
              <a:ext cx="34498" cy="32526"/>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3" name="Oval 199"/>
            <p:cNvSpPr>
              <a:spLocks noChangeAspect="1" noChangeArrowheads="1"/>
            </p:cNvSpPr>
            <p:nvPr/>
          </p:nvSpPr>
          <p:spPr bwMode="auto">
            <a:xfrm>
              <a:off x="2122849" y="2818739"/>
              <a:ext cx="3311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4" name="Oval 200"/>
            <p:cNvSpPr>
              <a:spLocks noChangeAspect="1" noChangeArrowheads="1"/>
            </p:cNvSpPr>
            <p:nvPr/>
          </p:nvSpPr>
          <p:spPr bwMode="auto">
            <a:xfrm>
              <a:off x="2179698" y="2436968"/>
              <a:ext cx="3311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5" name="Oval 201"/>
            <p:cNvSpPr>
              <a:spLocks noChangeAspect="1" noChangeArrowheads="1"/>
            </p:cNvSpPr>
            <p:nvPr/>
          </p:nvSpPr>
          <p:spPr bwMode="auto">
            <a:xfrm>
              <a:off x="2528818" y="2952956"/>
              <a:ext cx="3173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6" name="Oval 202"/>
            <p:cNvSpPr>
              <a:spLocks noChangeAspect="1" noChangeArrowheads="1"/>
            </p:cNvSpPr>
            <p:nvPr/>
          </p:nvSpPr>
          <p:spPr bwMode="auto">
            <a:xfrm>
              <a:off x="3928057" y="2952956"/>
              <a:ext cx="3173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7" name="Oval 203"/>
            <p:cNvSpPr>
              <a:spLocks noChangeAspect="1" noChangeArrowheads="1"/>
            </p:cNvSpPr>
            <p:nvPr/>
          </p:nvSpPr>
          <p:spPr bwMode="auto">
            <a:xfrm>
              <a:off x="2738566" y="3145157"/>
              <a:ext cx="34498" cy="3400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8" name="Oval 204"/>
            <p:cNvSpPr>
              <a:spLocks noChangeAspect="1" noChangeArrowheads="1"/>
            </p:cNvSpPr>
            <p:nvPr/>
          </p:nvSpPr>
          <p:spPr bwMode="auto">
            <a:xfrm>
              <a:off x="3228437" y="3179162"/>
              <a:ext cx="33118" cy="32526"/>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9" name="Oval 205"/>
            <p:cNvSpPr>
              <a:spLocks noChangeAspect="1" noChangeArrowheads="1"/>
            </p:cNvSpPr>
            <p:nvPr/>
          </p:nvSpPr>
          <p:spPr bwMode="auto">
            <a:xfrm>
              <a:off x="4451046" y="2371915"/>
              <a:ext cx="31738" cy="32526"/>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0" name="Oval 206"/>
            <p:cNvSpPr>
              <a:spLocks noChangeAspect="1" noChangeArrowheads="1"/>
            </p:cNvSpPr>
            <p:nvPr/>
          </p:nvSpPr>
          <p:spPr bwMode="auto">
            <a:xfrm>
              <a:off x="3576178" y="3114109"/>
              <a:ext cx="3449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1" name="Oval 207"/>
            <p:cNvSpPr>
              <a:spLocks noChangeAspect="1" noChangeArrowheads="1"/>
            </p:cNvSpPr>
            <p:nvPr/>
          </p:nvSpPr>
          <p:spPr bwMode="auto">
            <a:xfrm>
              <a:off x="2528818" y="2757797"/>
              <a:ext cx="31738" cy="3400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2" name="Oval 208"/>
            <p:cNvSpPr>
              <a:spLocks noChangeAspect="1" noChangeArrowheads="1"/>
            </p:cNvSpPr>
            <p:nvPr/>
          </p:nvSpPr>
          <p:spPr bwMode="auto">
            <a:xfrm>
              <a:off x="2298099" y="2851265"/>
              <a:ext cx="3449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3" name="Oval 209"/>
            <p:cNvSpPr>
              <a:spLocks noChangeAspect="1" noChangeArrowheads="1"/>
            </p:cNvSpPr>
            <p:nvPr/>
          </p:nvSpPr>
          <p:spPr bwMode="auto">
            <a:xfrm>
              <a:off x="2528818" y="2952956"/>
              <a:ext cx="3173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4" name="Oval 210"/>
            <p:cNvSpPr>
              <a:spLocks noChangeAspect="1" noChangeArrowheads="1"/>
            </p:cNvSpPr>
            <p:nvPr/>
          </p:nvSpPr>
          <p:spPr bwMode="auto">
            <a:xfrm>
              <a:off x="4241298" y="2210762"/>
              <a:ext cx="3449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5" name="Oval 211"/>
            <p:cNvSpPr>
              <a:spLocks noChangeAspect="1" noChangeArrowheads="1"/>
            </p:cNvSpPr>
            <p:nvPr/>
          </p:nvSpPr>
          <p:spPr bwMode="auto">
            <a:xfrm>
              <a:off x="2738566" y="3145157"/>
              <a:ext cx="34498" cy="3400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7" name="Oval 213"/>
            <p:cNvSpPr>
              <a:spLocks noChangeAspect="1" noChangeArrowheads="1"/>
            </p:cNvSpPr>
            <p:nvPr/>
          </p:nvSpPr>
          <p:spPr bwMode="auto">
            <a:xfrm>
              <a:off x="2423944" y="1869235"/>
              <a:ext cx="3311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8" name="Oval 214"/>
            <p:cNvSpPr>
              <a:spLocks noChangeAspect="1" noChangeArrowheads="1"/>
            </p:cNvSpPr>
            <p:nvPr/>
          </p:nvSpPr>
          <p:spPr bwMode="auto">
            <a:xfrm>
              <a:off x="3438185" y="1739129"/>
              <a:ext cx="3311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9" name="Oval 215"/>
            <p:cNvSpPr>
              <a:spLocks noChangeAspect="1" noChangeArrowheads="1"/>
            </p:cNvSpPr>
            <p:nvPr/>
          </p:nvSpPr>
          <p:spPr bwMode="auto">
            <a:xfrm>
              <a:off x="3228437" y="1997862"/>
              <a:ext cx="3311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0" name="Oval 216"/>
            <p:cNvSpPr>
              <a:spLocks noChangeAspect="1" noChangeArrowheads="1"/>
            </p:cNvSpPr>
            <p:nvPr/>
          </p:nvSpPr>
          <p:spPr bwMode="auto">
            <a:xfrm>
              <a:off x="3892179" y="3179162"/>
              <a:ext cx="35878" cy="32526"/>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1" name="Oval 217"/>
            <p:cNvSpPr>
              <a:spLocks noChangeAspect="1" noChangeArrowheads="1"/>
            </p:cNvSpPr>
            <p:nvPr/>
          </p:nvSpPr>
          <p:spPr bwMode="auto">
            <a:xfrm>
              <a:off x="3228437" y="2224068"/>
              <a:ext cx="3311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2" name="Oval 218"/>
            <p:cNvSpPr>
              <a:spLocks noChangeAspect="1" noChangeArrowheads="1"/>
            </p:cNvSpPr>
            <p:nvPr/>
          </p:nvSpPr>
          <p:spPr bwMode="auto">
            <a:xfrm>
              <a:off x="4383430" y="2663175"/>
              <a:ext cx="3311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3" name="Oval 219"/>
            <p:cNvSpPr>
              <a:spLocks noChangeAspect="1" noChangeArrowheads="1"/>
            </p:cNvSpPr>
            <p:nvPr/>
          </p:nvSpPr>
          <p:spPr bwMode="auto">
            <a:xfrm>
              <a:off x="3962555" y="2757797"/>
              <a:ext cx="34498" cy="34005"/>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4" name="Oval 220"/>
            <p:cNvSpPr>
              <a:spLocks noChangeAspect="1" noChangeArrowheads="1"/>
            </p:cNvSpPr>
            <p:nvPr/>
          </p:nvSpPr>
          <p:spPr bwMode="auto">
            <a:xfrm>
              <a:off x="4137805" y="3049056"/>
              <a:ext cx="3311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5" name="Oval 221"/>
            <p:cNvSpPr>
              <a:spLocks noChangeAspect="1" noChangeArrowheads="1"/>
            </p:cNvSpPr>
            <p:nvPr/>
          </p:nvSpPr>
          <p:spPr bwMode="auto">
            <a:xfrm>
              <a:off x="2528818" y="1836708"/>
              <a:ext cx="3173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6" name="Oval 222"/>
            <p:cNvSpPr>
              <a:spLocks noChangeAspect="1" noChangeArrowheads="1"/>
            </p:cNvSpPr>
            <p:nvPr/>
          </p:nvSpPr>
          <p:spPr bwMode="auto">
            <a:xfrm>
              <a:off x="2109323" y="1900282"/>
              <a:ext cx="3449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7" name="Oval 223"/>
            <p:cNvSpPr>
              <a:spLocks noChangeAspect="1" noChangeArrowheads="1"/>
            </p:cNvSpPr>
            <p:nvPr/>
          </p:nvSpPr>
          <p:spPr bwMode="auto">
            <a:xfrm>
              <a:off x="4172303" y="2145709"/>
              <a:ext cx="33118" cy="32526"/>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8" name="Oval 224"/>
            <p:cNvSpPr>
              <a:spLocks noChangeAspect="1" noChangeArrowheads="1"/>
            </p:cNvSpPr>
            <p:nvPr/>
          </p:nvSpPr>
          <p:spPr bwMode="auto">
            <a:xfrm>
              <a:off x="4277176" y="2404442"/>
              <a:ext cx="34498" cy="32526"/>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9" name="Oval 225"/>
            <p:cNvSpPr>
              <a:spLocks noChangeAspect="1" noChangeArrowheads="1"/>
            </p:cNvSpPr>
            <p:nvPr/>
          </p:nvSpPr>
          <p:spPr bwMode="auto">
            <a:xfrm>
              <a:off x="2599194" y="2308341"/>
              <a:ext cx="3311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0" name="Freeform 87"/>
            <p:cNvSpPr>
              <a:spLocks/>
            </p:cNvSpPr>
            <p:nvPr/>
          </p:nvSpPr>
          <p:spPr bwMode="auto">
            <a:xfrm>
              <a:off x="1761583" y="2101355"/>
              <a:ext cx="2853674" cy="1275923"/>
            </a:xfrm>
            <a:custGeom>
              <a:avLst/>
              <a:gdLst/>
              <a:ahLst/>
              <a:cxnLst>
                <a:cxn ang="0">
                  <a:pos x="39" y="10"/>
                </a:cxn>
                <a:cxn ang="0">
                  <a:pos x="129" y="781"/>
                </a:cxn>
                <a:cxn ang="0">
                  <a:pos x="810" y="1507"/>
                </a:cxn>
                <a:cxn ang="0">
                  <a:pos x="2216" y="1779"/>
                </a:cxn>
                <a:cxn ang="0">
                  <a:pos x="3214" y="1416"/>
                </a:cxn>
                <a:cxn ang="0">
                  <a:pos x="3622" y="645"/>
                </a:cxn>
                <a:cxn ang="0">
                  <a:pos x="3687" y="103"/>
                </a:cxn>
                <a:cxn ang="0">
                  <a:pos x="3622" y="191"/>
                </a:cxn>
                <a:cxn ang="0">
                  <a:pos x="3486" y="327"/>
                </a:cxn>
                <a:cxn ang="0">
                  <a:pos x="3316" y="496"/>
                </a:cxn>
                <a:cxn ang="0">
                  <a:pos x="2836" y="597"/>
                </a:cxn>
                <a:cxn ang="0">
                  <a:pos x="2013" y="1104"/>
                </a:cxn>
                <a:cxn ang="0">
                  <a:pos x="1049" y="910"/>
                </a:cxn>
                <a:cxn ang="0">
                  <a:pos x="629" y="657"/>
                </a:cxn>
                <a:cxn ang="0">
                  <a:pos x="236" y="496"/>
                </a:cxn>
                <a:cxn ang="0">
                  <a:pos x="183" y="237"/>
                </a:cxn>
                <a:cxn ang="0">
                  <a:pos x="86" y="151"/>
                </a:cxn>
                <a:cxn ang="0">
                  <a:pos x="37" y="0"/>
                </a:cxn>
              </a:cxnLst>
              <a:rect l="0" t="0" r="r" b="b"/>
              <a:pathLst>
                <a:path w="3701" h="1794">
                  <a:moveTo>
                    <a:pt x="39" y="10"/>
                  </a:moveTo>
                  <a:cubicBezTo>
                    <a:pt x="54" y="138"/>
                    <a:pt x="0" y="531"/>
                    <a:pt x="129" y="781"/>
                  </a:cubicBezTo>
                  <a:cubicBezTo>
                    <a:pt x="258" y="1031"/>
                    <a:pt x="462" y="1341"/>
                    <a:pt x="810" y="1507"/>
                  </a:cubicBezTo>
                  <a:cubicBezTo>
                    <a:pt x="1158" y="1673"/>
                    <a:pt x="1815" y="1794"/>
                    <a:pt x="2216" y="1779"/>
                  </a:cubicBezTo>
                  <a:cubicBezTo>
                    <a:pt x="2617" y="1764"/>
                    <a:pt x="2980" y="1605"/>
                    <a:pt x="3214" y="1416"/>
                  </a:cubicBezTo>
                  <a:cubicBezTo>
                    <a:pt x="3448" y="1227"/>
                    <a:pt x="3543" y="864"/>
                    <a:pt x="3622" y="645"/>
                  </a:cubicBezTo>
                  <a:cubicBezTo>
                    <a:pt x="3701" y="426"/>
                    <a:pt x="3687" y="179"/>
                    <a:pt x="3687" y="103"/>
                  </a:cubicBezTo>
                  <a:cubicBezTo>
                    <a:pt x="3687" y="27"/>
                    <a:pt x="3656" y="154"/>
                    <a:pt x="3622" y="191"/>
                  </a:cubicBezTo>
                  <a:cubicBezTo>
                    <a:pt x="3588" y="228"/>
                    <a:pt x="3537" y="276"/>
                    <a:pt x="3486" y="327"/>
                  </a:cubicBezTo>
                  <a:cubicBezTo>
                    <a:pt x="3435" y="378"/>
                    <a:pt x="3424" y="451"/>
                    <a:pt x="3316" y="496"/>
                  </a:cubicBezTo>
                  <a:cubicBezTo>
                    <a:pt x="3208" y="541"/>
                    <a:pt x="3053" y="496"/>
                    <a:pt x="2836" y="597"/>
                  </a:cubicBezTo>
                  <a:cubicBezTo>
                    <a:pt x="2619" y="698"/>
                    <a:pt x="2311" y="1052"/>
                    <a:pt x="2013" y="1104"/>
                  </a:cubicBezTo>
                  <a:cubicBezTo>
                    <a:pt x="1715" y="1156"/>
                    <a:pt x="1280" y="985"/>
                    <a:pt x="1049" y="910"/>
                  </a:cubicBezTo>
                  <a:cubicBezTo>
                    <a:pt x="818" y="835"/>
                    <a:pt x="764" y="726"/>
                    <a:pt x="629" y="657"/>
                  </a:cubicBezTo>
                  <a:cubicBezTo>
                    <a:pt x="494" y="588"/>
                    <a:pt x="310" y="566"/>
                    <a:pt x="236" y="496"/>
                  </a:cubicBezTo>
                  <a:cubicBezTo>
                    <a:pt x="162" y="426"/>
                    <a:pt x="208" y="295"/>
                    <a:pt x="183" y="237"/>
                  </a:cubicBezTo>
                  <a:cubicBezTo>
                    <a:pt x="158" y="179"/>
                    <a:pt x="110" y="191"/>
                    <a:pt x="86" y="151"/>
                  </a:cubicBezTo>
                  <a:cubicBezTo>
                    <a:pt x="62" y="111"/>
                    <a:pt x="47" y="31"/>
                    <a:pt x="37" y="0"/>
                  </a:cubicBezTo>
                </a:path>
              </a:pathLst>
            </a:custGeom>
            <a:solidFill>
              <a:srgbClr val="FFCC00">
                <a:alpha val="24706"/>
              </a:srgbClr>
            </a:solidFill>
            <a:ln w="28575" cmpd="sng">
              <a:solidFill>
                <a:srgbClr val="FFFFFF"/>
              </a:solidFill>
              <a:round/>
              <a:headEnd/>
              <a:tailEnd/>
            </a:ln>
            <a:effectLst/>
          </p:spPr>
          <p:txBody>
            <a:bodyP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861" name="Group 290"/>
            <p:cNvGrpSpPr>
              <a:grpSpLocks/>
            </p:cNvGrpSpPr>
            <p:nvPr/>
          </p:nvGrpSpPr>
          <p:grpSpPr bwMode="auto">
            <a:xfrm>
              <a:off x="2138301" y="2225546"/>
              <a:ext cx="304962" cy="144890"/>
              <a:chOff x="3845" y="3067"/>
              <a:chExt cx="586" cy="326"/>
            </a:xfrm>
          </p:grpSpPr>
          <p:sp>
            <p:nvSpPr>
              <p:cNvPr id="870" name="Freeform 291"/>
              <p:cNvSpPr>
                <a:spLocks/>
              </p:cNvSpPr>
              <p:nvPr/>
            </p:nvSpPr>
            <p:spPr bwMode="auto">
              <a:xfrm>
                <a:off x="3857" y="3086"/>
                <a:ext cx="565" cy="307"/>
              </a:xfrm>
              <a:custGeom>
                <a:avLst/>
                <a:gdLst>
                  <a:gd name="T0" fmla="*/ 36 w 565"/>
                  <a:gd name="T1" fmla="*/ 127 h 307"/>
                  <a:gd name="T2" fmla="*/ 15 w 565"/>
                  <a:gd name="T3" fmla="*/ 138 h 307"/>
                  <a:gd name="T4" fmla="*/ 3 w 565"/>
                  <a:gd name="T5" fmla="*/ 60 h 307"/>
                  <a:gd name="T6" fmla="*/ 12 w 565"/>
                  <a:gd name="T7" fmla="*/ 39 h 307"/>
                  <a:gd name="T8" fmla="*/ 74 w 565"/>
                  <a:gd name="T9" fmla="*/ 14 h 307"/>
                  <a:gd name="T10" fmla="*/ 138 w 565"/>
                  <a:gd name="T11" fmla="*/ 3 h 307"/>
                  <a:gd name="T12" fmla="*/ 176 w 565"/>
                  <a:gd name="T13" fmla="*/ 9 h 307"/>
                  <a:gd name="T14" fmla="*/ 174 w 565"/>
                  <a:gd name="T15" fmla="*/ 56 h 307"/>
                  <a:gd name="T16" fmla="*/ 167 w 565"/>
                  <a:gd name="T17" fmla="*/ 92 h 307"/>
                  <a:gd name="T18" fmla="*/ 186 w 565"/>
                  <a:gd name="T19" fmla="*/ 114 h 307"/>
                  <a:gd name="T20" fmla="*/ 260 w 565"/>
                  <a:gd name="T21" fmla="*/ 125 h 307"/>
                  <a:gd name="T22" fmla="*/ 431 w 565"/>
                  <a:gd name="T23" fmla="*/ 116 h 307"/>
                  <a:gd name="T24" fmla="*/ 533 w 565"/>
                  <a:gd name="T25" fmla="*/ 119 h 307"/>
                  <a:gd name="T26" fmla="*/ 563 w 565"/>
                  <a:gd name="T27" fmla="*/ 141 h 307"/>
                  <a:gd name="T28" fmla="*/ 548 w 565"/>
                  <a:gd name="T29" fmla="*/ 203 h 307"/>
                  <a:gd name="T30" fmla="*/ 491 w 565"/>
                  <a:gd name="T31" fmla="*/ 270 h 307"/>
                  <a:gd name="T32" fmla="*/ 372 w 565"/>
                  <a:gd name="T33" fmla="*/ 300 h 307"/>
                  <a:gd name="T34" fmla="*/ 225 w 565"/>
                  <a:gd name="T35" fmla="*/ 296 h 307"/>
                  <a:gd name="T36" fmla="*/ 57 w 565"/>
                  <a:gd name="T37" fmla="*/ 234 h 307"/>
                  <a:gd name="T38" fmla="*/ 3 w 565"/>
                  <a:gd name="T39" fmla="*/ 69 h 3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5"/>
                  <a:gd name="T61" fmla="*/ 0 h 307"/>
                  <a:gd name="T62" fmla="*/ 565 w 565"/>
                  <a:gd name="T63" fmla="*/ 307 h 30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5" h="307">
                    <a:moveTo>
                      <a:pt x="36" y="127"/>
                    </a:moveTo>
                    <a:lnTo>
                      <a:pt x="15" y="138"/>
                    </a:lnTo>
                    <a:cubicBezTo>
                      <a:pt x="10" y="127"/>
                      <a:pt x="3" y="76"/>
                      <a:pt x="3" y="60"/>
                    </a:cubicBezTo>
                    <a:cubicBezTo>
                      <a:pt x="3" y="44"/>
                      <a:pt x="0" y="47"/>
                      <a:pt x="12" y="39"/>
                    </a:cubicBezTo>
                    <a:cubicBezTo>
                      <a:pt x="24" y="31"/>
                      <a:pt x="53" y="20"/>
                      <a:pt x="74" y="14"/>
                    </a:cubicBezTo>
                    <a:cubicBezTo>
                      <a:pt x="95" y="8"/>
                      <a:pt x="121" y="4"/>
                      <a:pt x="138" y="3"/>
                    </a:cubicBezTo>
                    <a:cubicBezTo>
                      <a:pt x="155" y="2"/>
                      <a:pt x="170" y="0"/>
                      <a:pt x="176" y="9"/>
                    </a:cubicBezTo>
                    <a:cubicBezTo>
                      <a:pt x="182" y="18"/>
                      <a:pt x="175" y="42"/>
                      <a:pt x="174" y="56"/>
                    </a:cubicBezTo>
                    <a:cubicBezTo>
                      <a:pt x="173" y="70"/>
                      <a:pt x="165" y="82"/>
                      <a:pt x="167" y="92"/>
                    </a:cubicBezTo>
                    <a:cubicBezTo>
                      <a:pt x="169" y="102"/>
                      <a:pt x="171" y="109"/>
                      <a:pt x="186" y="114"/>
                    </a:cubicBezTo>
                    <a:cubicBezTo>
                      <a:pt x="201" y="119"/>
                      <a:pt x="219" y="125"/>
                      <a:pt x="260" y="125"/>
                    </a:cubicBezTo>
                    <a:cubicBezTo>
                      <a:pt x="301" y="125"/>
                      <a:pt x="386" y="117"/>
                      <a:pt x="431" y="116"/>
                    </a:cubicBezTo>
                    <a:cubicBezTo>
                      <a:pt x="476" y="115"/>
                      <a:pt x="511" y="115"/>
                      <a:pt x="533" y="119"/>
                    </a:cubicBezTo>
                    <a:cubicBezTo>
                      <a:pt x="555" y="123"/>
                      <a:pt x="561" y="127"/>
                      <a:pt x="563" y="141"/>
                    </a:cubicBezTo>
                    <a:cubicBezTo>
                      <a:pt x="565" y="155"/>
                      <a:pt x="560" y="182"/>
                      <a:pt x="548" y="203"/>
                    </a:cubicBezTo>
                    <a:cubicBezTo>
                      <a:pt x="536" y="224"/>
                      <a:pt x="520" y="254"/>
                      <a:pt x="491" y="270"/>
                    </a:cubicBezTo>
                    <a:cubicBezTo>
                      <a:pt x="462" y="286"/>
                      <a:pt x="416" y="296"/>
                      <a:pt x="372" y="300"/>
                    </a:cubicBezTo>
                    <a:cubicBezTo>
                      <a:pt x="328" y="304"/>
                      <a:pt x="277" y="307"/>
                      <a:pt x="225" y="296"/>
                    </a:cubicBezTo>
                    <a:cubicBezTo>
                      <a:pt x="173" y="285"/>
                      <a:pt x="94" y="272"/>
                      <a:pt x="57" y="234"/>
                    </a:cubicBezTo>
                    <a:cubicBezTo>
                      <a:pt x="20" y="196"/>
                      <a:pt x="11" y="132"/>
                      <a:pt x="3" y="69"/>
                    </a:cubicBezTo>
                  </a:path>
                </a:pathLst>
              </a:custGeom>
              <a:gradFill rotWithShape="1">
                <a:gsLst>
                  <a:gs pos="0">
                    <a:srgbClr val="EAEAEA"/>
                  </a:gs>
                  <a:gs pos="100000">
                    <a:srgbClr val="969696"/>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71" name="Freeform 132"/>
              <p:cNvSpPr>
                <a:spLocks noChangeAspect="1"/>
              </p:cNvSpPr>
              <p:nvPr/>
            </p:nvSpPr>
            <p:spPr bwMode="auto">
              <a:xfrm>
                <a:off x="3845" y="3067"/>
                <a:ext cx="586" cy="269"/>
              </a:xfrm>
              <a:custGeom>
                <a:avLst/>
                <a:gdLst>
                  <a:gd name="T0" fmla="*/ 12 w 901"/>
                  <a:gd name="T1" fmla="*/ 3 h 416"/>
                  <a:gd name="T2" fmla="*/ 8 w 901"/>
                  <a:gd name="T3" fmla="*/ 5 h 416"/>
                  <a:gd name="T4" fmla="*/ 1 w 901"/>
                  <a:gd name="T5" fmla="*/ 4 h 416"/>
                  <a:gd name="T6" fmla="*/ 1 w 901"/>
                  <a:gd name="T7" fmla="*/ 1 h 416"/>
                  <a:gd name="T8" fmla="*/ 2 w 901"/>
                  <a:gd name="T9" fmla="*/ 1 h 416"/>
                  <a:gd name="T10" fmla="*/ 4 w 901"/>
                  <a:gd name="T11" fmla="*/ 1 h 416"/>
                  <a:gd name="T12" fmla="*/ 3 w 901"/>
                  <a:gd name="T13" fmla="*/ 1 h 416"/>
                  <a:gd name="T14" fmla="*/ 3 w 901"/>
                  <a:gd name="T15" fmla="*/ 2 h 416"/>
                  <a:gd name="T16" fmla="*/ 7 w 901"/>
                  <a:gd name="T17" fmla="*/ 3 h 416"/>
                  <a:gd name="T18" fmla="*/ 10 w 901"/>
                  <a:gd name="T19" fmla="*/ 3 h 416"/>
                  <a:gd name="T20" fmla="*/ 12 w 901"/>
                  <a:gd name="T21" fmla="*/ 3 h 4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1"/>
                  <a:gd name="T34" fmla="*/ 0 h 416"/>
                  <a:gd name="T35" fmla="*/ 901 w 901"/>
                  <a:gd name="T36" fmla="*/ 416 h 4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1" h="416">
                    <a:moveTo>
                      <a:pt x="871" y="273"/>
                    </a:moveTo>
                    <a:cubicBezTo>
                      <a:pt x="841" y="311"/>
                      <a:pt x="727" y="402"/>
                      <a:pt x="598" y="409"/>
                    </a:cubicBezTo>
                    <a:cubicBezTo>
                      <a:pt x="469" y="416"/>
                      <a:pt x="197" y="371"/>
                      <a:pt x="99" y="318"/>
                    </a:cubicBezTo>
                    <a:cubicBezTo>
                      <a:pt x="1" y="265"/>
                      <a:pt x="0" y="143"/>
                      <a:pt x="9" y="91"/>
                    </a:cubicBezTo>
                    <a:cubicBezTo>
                      <a:pt x="18" y="39"/>
                      <a:pt x="106" y="10"/>
                      <a:pt x="153" y="5"/>
                    </a:cubicBezTo>
                    <a:cubicBezTo>
                      <a:pt x="200" y="0"/>
                      <a:pt x="280" y="42"/>
                      <a:pt x="293" y="59"/>
                    </a:cubicBezTo>
                    <a:cubicBezTo>
                      <a:pt x="306" y="76"/>
                      <a:pt x="238" y="91"/>
                      <a:pt x="233" y="108"/>
                    </a:cubicBezTo>
                    <a:cubicBezTo>
                      <a:pt x="228" y="125"/>
                      <a:pt x="214" y="144"/>
                      <a:pt x="260" y="161"/>
                    </a:cubicBezTo>
                    <a:cubicBezTo>
                      <a:pt x="306" y="178"/>
                      <a:pt x="421" y="207"/>
                      <a:pt x="508" y="210"/>
                    </a:cubicBezTo>
                    <a:cubicBezTo>
                      <a:pt x="595" y="213"/>
                      <a:pt x="720" y="172"/>
                      <a:pt x="780" y="182"/>
                    </a:cubicBezTo>
                    <a:cubicBezTo>
                      <a:pt x="840" y="192"/>
                      <a:pt x="901" y="235"/>
                      <a:pt x="871" y="273"/>
                    </a:cubicBezTo>
                    <a:close/>
                  </a:path>
                </a:pathLst>
              </a:custGeom>
              <a:solidFill>
                <a:srgbClr val="969696"/>
              </a:solidFill>
              <a:ln w="9525">
                <a:solidFill>
                  <a:srgbClr val="FFFFFF"/>
                </a:solidFill>
                <a:round/>
                <a:headEnd/>
                <a:tailEnd/>
              </a:ln>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72" name="Freeform 133"/>
              <p:cNvSpPr>
                <a:spLocks noChangeAspect="1"/>
              </p:cNvSpPr>
              <p:nvPr/>
            </p:nvSpPr>
            <p:spPr bwMode="auto">
              <a:xfrm>
                <a:off x="3878" y="3096"/>
                <a:ext cx="472" cy="216"/>
              </a:xfrm>
              <a:custGeom>
                <a:avLst/>
                <a:gdLst>
                  <a:gd name="T0" fmla="*/ 0 w 1144"/>
                  <a:gd name="T1" fmla="*/ 0 h 520"/>
                  <a:gd name="T2" fmla="*/ 0 w 1144"/>
                  <a:gd name="T3" fmla="*/ 0 h 520"/>
                  <a:gd name="T4" fmla="*/ 0 w 1144"/>
                  <a:gd name="T5" fmla="*/ 0 h 520"/>
                  <a:gd name="T6" fmla="*/ 0 w 1144"/>
                  <a:gd name="T7" fmla="*/ 0 h 520"/>
                  <a:gd name="T8" fmla="*/ 0 w 1144"/>
                  <a:gd name="T9" fmla="*/ 0 h 520"/>
                  <a:gd name="T10" fmla="*/ 0 w 1144"/>
                  <a:gd name="T11" fmla="*/ 0 h 520"/>
                  <a:gd name="T12" fmla="*/ 0 w 1144"/>
                  <a:gd name="T13" fmla="*/ 0 h 520"/>
                  <a:gd name="T14" fmla="*/ 0 w 1144"/>
                  <a:gd name="T15" fmla="*/ 0 h 520"/>
                  <a:gd name="T16" fmla="*/ 0 w 1144"/>
                  <a:gd name="T17" fmla="*/ 0 h 520"/>
                  <a:gd name="T18" fmla="*/ 0 w 1144"/>
                  <a:gd name="T19" fmla="*/ 0 h 520"/>
                  <a:gd name="T20" fmla="*/ 0 w 1144"/>
                  <a:gd name="T21" fmla="*/ 0 h 520"/>
                  <a:gd name="T22" fmla="*/ 0 w 1144"/>
                  <a:gd name="T23" fmla="*/ 0 h 520"/>
                  <a:gd name="T24" fmla="*/ 0 w 1144"/>
                  <a:gd name="T25" fmla="*/ 0 h 520"/>
                  <a:gd name="T26" fmla="*/ 0 w 1144"/>
                  <a:gd name="T27" fmla="*/ 0 h 520"/>
                  <a:gd name="T28" fmla="*/ 0 w 1144"/>
                  <a:gd name="T29" fmla="*/ 0 h 520"/>
                  <a:gd name="T30" fmla="*/ 0 w 1144"/>
                  <a:gd name="T31" fmla="*/ 0 h 520"/>
                  <a:gd name="T32" fmla="*/ 0 w 1144"/>
                  <a:gd name="T33" fmla="*/ 0 h 520"/>
                  <a:gd name="T34" fmla="*/ 0 w 1144"/>
                  <a:gd name="T35" fmla="*/ 0 h 520"/>
                  <a:gd name="T36" fmla="*/ 0 w 1144"/>
                  <a:gd name="T37" fmla="*/ 0 h 520"/>
                  <a:gd name="T38" fmla="*/ 0 w 1144"/>
                  <a:gd name="T39" fmla="*/ 0 h 520"/>
                  <a:gd name="T40" fmla="*/ 0 w 1144"/>
                  <a:gd name="T41" fmla="*/ 0 h 520"/>
                  <a:gd name="T42" fmla="*/ 0 w 1144"/>
                  <a:gd name="T43" fmla="*/ 0 h 520"/>
                  <a:gd name="T44" fmla="*/ 0 w 1144"/>
                  <a:gd name="T45" fmla="*/ 0 h 520"/>
                  <a:gd name="T46" fmla="*/ 0 w 1144"/>
                  <a:gd name="T47" fmla="*/ 0 h 520"/>
                  <a:gd name="T48" fmla="*/ 0 w 1144"/>
                  <a:gd name="T49" fmla="*/ 0 h 520"/>
                  <a:gd name="T50" fmla="*/ 0 w 1144"/>
                  <a:gd name="T51" fmla="*/ 0 h 520"/>
                  <a:gd name="T52" fmla="*/ 0 w 1144"/>
                  <a:gd name="T53" fmla="*/ 0 h 520"/>
                  <a:gd name="T54" fmla="*/ 0 w 1144"/>
                  <a:gd name="T55" fmla="*/ 0 h 520"/>
                  <a:gd name="T56" fmla="*/ 0 w 1144"/>
                  <a:gd name="T57" fmla="*/ 0 h 520"/>
                  <a:gd name="T58" fmla="*/ 0 w 1144"/>
                  <a:gd name="T59" fmla="*/ 0 h 520"/>
                  <a:gd name="T60" fmla="*/ 0 w 1144"/>
                  <a:gd name="T61" fmla="*/ 0 h 520"/>
                  <a:gd name="T62" fmla="*/ 0 w 1144"/>
                  <a:gd name="T63" fmla="*/ 0 h 520"/>
                  <a:gd name="T64" fmla="*/ 0 w 1144"/>
                  <a:gd name="T65" fmla="*/ 0 h 520"/>
                  <a:gd name="T66" fmla="*/ 0 w 1144"/>
                  <a:gd name="T67" fmla="*/ 0 h 520"/>
                  <a:gd name="T68" fmla="*/ 0 w 1144"/>
                  <a:gd name="T69" fmla="*/ 0 h 520"/>
                  <a:gd name="T70" fmla="*/ 0 w 1144"/>
                  <a:gd name="T71" fmla="*/ 0 h 520"/>
                  <a:gd name="T72" fmla="*/ 0 w 1144"/>
                  <a:gd name="T73" fmla="*/ 0 h 520"/>
                  <a:gd name="T74" fmla="*/ 0 w 1144"/>
                  <a:gd name="T75" fmla="*/ 0 h 520"/>
                  <a:gd name="T76" fmla="*/ 0 w 1144"/>
                  <a:gd name="T77" fmla="*/ 0 h 520"/>
                  <a:gd name="T78" fmla="*/ 0 w 1144"/>
                  <a:gd name="T79" fmla="*/ 0 h 520"/>
                  <a:gd name="T80" fmla="*/ 0 w 1144"/>
                  <a:gd name="T81" fmla="*/ 0 h 520"/>
                  <a:gd name="T82" fmla="*/ 0 w 1144"/>
                  <a:gd name="T83" fmla="*/ 0 h 520"/>
                  <a:gd name="T84" fmla="*/ 0 w 1144"/>
                  <a:gd name="T85" fmla="*/ 0 h 520"/>
                  <a:gd name="T86" fmla="*/ 0 w 1144"/>
                  <a:gd name="T87" fmla="*/ 0 h 520"/>
                  <a:gd name="T88" fmla="*/ 0 w 1144"/>
                  <a:gd name="T89" fmla="*/ 0 h 520"/>
                  <a:gd name="T90" fmla="*/ 0 w 1144"/>
                  <a:gd name="T91" fmla="*/ 0 h 520"/>
                  <a:gd name="T92" fmla="*/ 0 w 1144"/>
                  <a:gd name="T93" fmla="*/ 0 h 520"/>
                  <a:gd name="T94" fmla="*/ 0 w 1144"/>
                  <a:gd name="T95" fmla="*/ 0 h 5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44"/>
                  <a:gd name="T145" fmla="*/ 0 h 520"/>
                  <a:gd name="T146" fmla="*/ 1144 w 1144"/>
                  <a:gd name="T147" fmla="*/ 520 h 5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44" h="520">
                    <a:moveTo>
                      <a:pt x="48" y="52"/>
                    </a:moveTo>
                    <a:cubicBezTo>
                      <a:pt x="83" y="28"/>
                      <a:pt x="187" y="4"/>
                      <a:pt x="216" y="2"/>
                    </a:cubicBezTo>
                    <a:cubicBezTo>
                      <a:pt x="245" y="0"/>
                      <a:pt x="231" y="26"/>
                      <a:pt x="220" y="41"/>
                    </a:cubicBezTo>
                    <a:cubicBezTo>
                      <a:pt x="209" y="56"/>
                      <a:pt x="167" y="74"/>
                      <a:pt x="150" y="95"/>
                    </a:cubicBezTo>
                    <a:cubicBezTo>
                      <a:pt x="133" y="116"/>
                      <a:pt x="113" y="148"/>
                      <a:pt x="118" y="165"/>
                    </a:cubicBezTo>
                    <a:cubicBezTo>
                      <a:pt x="123" y="182"/>
                      <a:pt x="161" y="196"/>
                      <a:pt x="182" y="197"/>
                    </a:cubicBezTo>
                    <a:cubicBezTo>
                      <a:pt x="203" y="198"/>
                      <a:pt x="233" y="167"/>
                      <a:pt x="247" y="170"/>
                    </a:cubicBezTo>
                    <a:cubicBezTo>
                      <a:pt x="261" y="173"/>
                      <a:pt x="279" y="187"/>
                      <a:pt x="269" y="214"/>
                    </a:cubicBezTo>
                    <a:cubicBezTo>
                      <a:pt x="259" y="241"/>
                      <a:pt x="189" y="308"/>
                      <a:pt x="188" y="332"/>
                    </a:cubicBezTo>
                    <a:cubicBezTo>
                      <a:pt x="187" y="356"/>
                      <a:pt x="235" y="370"/>
                      <a:pt x="263" y="359"/>
                    </a:cubicBezTo>
                    <a:cubicBezTo>
                      <a:pt x="291" y="348"/>
                      <a:pt x="304" y="279"/>
                      <a:pt x="355" y="267"/>
                    </a:cubicBezTo>
                    <a:cubicBezTo>
                      <a:pt x="406" y="255"/>
                      <a:pt x="544" y="265"/>
                      <a:pt x="569" y="284"/>
                    </a:cubicBezTo>
                    <a:cubicBezTo>
                      <a:pt x="594" y="303"/>
                      <a:pt x="509" y="359"/>
                      <a:pt x="505" y="380"/>
                    </a:cubicBezTo>
                    <a:cubicBezTo>
                      <a:pt x="501" y="401"/>
                      <a:pt x="511" y="425"/>
                      <a:pt x="543" y="413"/>
                    </a:cubicBezTo>
                    <a:cubicBezTo>
                      <a:pt x="575" y="401"/>
                      <a:pt x="660" y="320"/>
                      <a:pt x="699" y="305"/>
                    </a:cubicBezTo>
                    <a:cubicBezTo>
                      <a:pt x="738" y="290"/>
                      <a:pt x="775" y="302"/>
                      <a:pt x="780" y="321"/>
                    </a:cubicBezTo>
                    <a:cubicBezTo>
                      <a:pt x="785" y="340"/>
                      <a:pt x="733" y="396"/>
                      <a:pt x="731" y="418"/>
                    </a:cubicBezTo>
                    <a:cubicBezTo>
                      <a:pt x="729" y="440"/>
                      <a:pt x="749" y="466"/>
                      <a:pt x="769" y="456"/>
                    </a:cubicBezTo>
                    <a:cubicBezTo>
                      <a:pt x="789" y="446"/>
                      <a:pt x="815" y="385"/>
                      <a:pt x="852" y="356"/>
                    </a:cubicBezTo>
                    <a:cubicBezTo>
                      <a:pt x="889" y="327"/>
                      <a:pt x="947" y="297"/>
                      <a:pt x="993" y="284"/>
                    </a:cubicBezTo>
                    <a:cubicBezTo>
                      <a:pt x="1040" y="272"/>
                      <a:pt x="1137" y="266"/>
                      <a:pt x="1135" y="284"/>
                    </a:cubicBezTo>
                    <a:cubicBezTo>
                      <a:pt x="1133" y="302"/>
                      <a:pt x="1003" y="367"/>
                      <a:pt x="979" y="391"/>
                    </a:cubicBezTo>
                    <a:cubicBezTo>
                      <a:pt x="955" y="415"/>
                      <a:pt x="967" y="432"/>
                      <a:pt x="993" y="426"/>
                    </a:cubicBezTo>
                    <a:cubicBezTo>
                      <a:pt x="1019" y="420"/>
                      <a:pt x="1126" y="348"/>
                      <a:pt x="1135" y="356"/>
                    </a:cubicBezTo>
                    <a:cubicBezTo>
                      <a:pt x="1144" y="364"/>
                      <a:pt x="1079" y="465"/>
                      <a:pt x="1044" y="472"/>
                    </a:cubicBezTo>
                    <a:cubicBezTo>
                      <a:pt x="1009" y="479"/>
                      <a:pt x="953" y="410"/>
                      <a:pt x="925" y="397"/>
                    </a:cubicBezTo>
                    <a:cubicBezTo>
                      <a:pt x="897" y="384"/>
                      <a:pt x="881" y="379"/>
                      <a:pt x="877" y="391"/>
                    </a:cubicBezTo>
                    <a:cubicBezTo>
                      <a:pt x="873" y="403"/>
                      <a:pt x="902" y="454"/>
                      <a:pt x="898" y="472"/>
                    </a:cubicBezTo>
                    <a:cubicBezTo>
                      <a:pt x="894" y="490"/>
                      <a:pt x="883" y="494"/>
                      <a:pt x="852" y="498"/>
                    </a:cubicBezTo>
                    <a:cubicBezTo>
                      <a:pt x="821" y="502"/>
                      <a:pt x="740" y="520"/>
                      <a:pt x="711" y="498"/>
                    </a:cubicBezTo>
                    <a:cubicBezTo>
                      <a:pt x="682" y="476"/>
                      <a:pt x="691" y="385"/>
                      <a:pt x="678" y="364"/>
                    </a:cubicBezTo>
                    <a:cubicBezTo>
                      <a:pt x="665" y="343"/>
                      <a:pt x="641" y="362"/>
                      <a:pt x="635" y="375"/>
                    </a:cubicBezTo>
                    <a:cubicBezTo>
                      <a:pt x="629" y="388"/>
                      <a:pt x="644" y="420"/>
                      <a:pt x="640" y="440"/>
                    </a:cubicBezTo>
                    <a:cubicBezTo>
                      <a:pt x="636" y="460"/>
                      <a:pt x="631" y="486"/>
                      <a:pt x="613" y="493"/>
                    </a:cubicBezTo>
                    <a:cubicBezTo>
                      <a:pt x="595" y="500"/>
                      <a:pt x="559" y="493"/>
                      <a:pt x="532" y="483"/>
                    </a:cubicBezTo>
                    <a:cubicBezTo>
                      <a:pt x="505" y="473"/>
                      <a:pt x="461" y="461"/>
                      <a:pt x="452" y="434"/>
                    </a:cubicBezTo>
                    <a:cubicBezTo>
                      <a:pt x="443" y="407"/>
                      <a:pt x="484" y="340"/>
                      <a:pt x="478" y="321"/>
                    </a:cubicBezTo>
                    <a:cubicBezTo>
                      <a:pt x="472" y="302"/>
                      <a:pt x="434" y="300"/>
                      <a:pt x="414" y="321"/>
                    </a:cubicBezTo>
                    <a:cubicBezTo>
                      <a:pt x="394" y="342"/>
                      <a:pt x="390" y="428"/>
                      <a:pt x="360" y="445"/>
                    </a:cubicBezTo>
                    <a:cubicBezTo>
                      <a:pt x="330" y="462"/>
                      <a:pt x="272" y="438"/>
                      <a:pt x="231" y="423"/>
                    </a:cubicBezTo>
                    <a:cubicBezTo>
                      <a:pt x="190" y="408"/>
                      <a:pt x="122" y="377"/>
                      <a:pt x="112" y="354"/>
                    </a:cubicBezTo>
                    <a:cubicBezTo>
                      <a:pt x="102" y="331"/>
                      <a:pt x="164" y="302"/>
                      <a:pt x="172" y="284"/>
                    </a:cubicBezTo>
                    <a:cubicBezTo>
                      <a:pt x="180" y="266"/>
                      <a:pt x="183" y="247"/>
                      <a:pt x="161" y="246"/>
                    </a:cubicBezTo>
                    <a:cubicBezTo>
                      <a:pt x="139" y="245"/>
                      <a:pt x="60" y="283"/>
                      <a:pt x="37" y="278"/>
                    </a:cubicBezTo>
                    <a:cubicBezTo>
                      <a:pt x="14" y="273"/>
                      <a:pt x="15" y="241"/>
                      <a:pt x="21" y="219"/>
                    </a:cubicBezTo>
                    <a:cubicBezTo>
                      <a:pt x="27" y="197"/>
                      <a:pt x="77" y="156"/>
                      <a:pt x="74" y="144"/>
                    </a:cubicBezTo>
                    <a:cubicBezTo>
                      <a:pt x="71" y="132"/>
                      <a:pt x="8" y="159"/>
                      <a:pt x="4" y="144"/>
                    </a:cubicBezTo>
                    <a:cubicBezTo>
                      <a:pt x="0" y="129"/>
                      <a:pt x="13" y="76"/>
                      <a:pt x="48" y="52"/>
                    </a:cubicBezTo>
                    <a:close/>
                  </a:path>
                </a:pathLst>
              </a:custGeom>
              <a:solidFill>
                <a:schemeClr val="bg1"/>
              </a:solidFill>
              <a:ln w="9525">
                <a:solidFill>
                  <a:srgbClr val="FFFFFF"/>
                </a:solidFill>
                <a:round/>
                <a:headEnd/>
                <a:tailEnd/>
              </a:ln>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62" name="Group 294"/>
            <p:cNvGrpSpPr>
              <a:grpSpLocks/>
            </p:cNvGrpSpPr>
            <p:nvPr/>
          </p:nvGrpSpPr>
          <p:grpSpPr bwMode="auto">
            <a:xfrm rot="350160">
              <a:off x="2221096" y="1904718"/>
              <a:ext cx="304962" cy="144890"/>
              <a:chOff x="3845" y="3067"/>
              <a:chExt cx="586" cy="326"/>
            </a:xfrm>
          </p:grpSpPr>
          <p:sp>
            <p:nvSpPr>
              <p:cNvPr id="867" name="Freeform 295"/>
              <p:cNvSpPr>
                <a:spLocks/>
              </p:cNvSpPr>
              <p:nvPr/>
            </p:nvSpPr>
            <p:spPr bwMode="auto">
              <a:xfrm>
                <a:off x="3857" y="3086"/>
                <a:ext cx="565" cy="307"/>
              </a:xfrm>
              <a:custGeom>
                <a:avLst/>
                <a:gdLst>
                  <a:gd name="T0" fmla="*/ 36 w 565"/>
                  <a:gd name="T1" fmla="*/ 127 h 307"/>
                  <a:gd name="T2" fmla="*/ 15 w 565"/>
                  <a:gd name="T3" fmla="*/ 138 h 307"/>
                  <a:gd name="T4" fmla="*/ 3 w 565"/>
                  <a:gd name="T5" fmla="*/ 60 h 307"/>
                  <a:gd name="T6" fmla="*/ 12 w 565"/>
                  <a:gd name="T7" fmla="*/ 39 h 307"/>
                  <a:gd name="T8" fmla="*/ 74 w 565"/>
                  <a:gd name="T9" fmla="*/ 14 h 307"/>
                  <a:gd name="T10" fmla="*/ 138 w 565"/>
                  <a:gd name="T11" fmla="*/ 3 h 307"/>
                  <a:gd name="T12" fmla="*/ 176 w 565"/>
                  <a:gd name="T13" fmla="*/ 9 h 307"/>
                  <a:gd name="T14" fmla="*/ 174 w 565"/>
                  <a:gd name="T15" fmla="*/ 56 h 307"/>
                  <a:gd name="T16" fmla="*/ 167 w 565"/>
                  <a:gd name="T17" fmla="*/ 92 h 307"/>
                  <a:gd name="T18" fmla="*/ 186 w 565"/>
                  <a:gd name="T19" fmla="*/ 114 h 307"/>
                  <a:gd name="T20" fmla="*/ 260 w 565"/>
                  <a:gd name="T21" fmla="*/ 125 h 307"/>
                  <a:gd name="T22" fmla="*/ 431 w 565"/>
                  <a:gd name="T23" fmla="*/ 116 h 307"/>
                  <a:gd name="T24" fmla="*/ 533 w 565"/>
                  <a:gd name="T25" fmla="*/ 119 h 307"/>
                  <a:gd name="T26" fmla="*/ 563 w 565"/>
                  <a:gd name="T27" fmla="*/ 141 h 307"/>
                  <a:gd name="T28" fmla="*/ 548 w 565"/>
                  <a:gd name="T29" fmla="*/ 203 h 307"/>
                  <a:gd name="T30" fmla="*/ 491 w 565"/>
                  <a:gd name="T31" fmla="*/ 270 h 307"/>
                  <a:gd name="T32" fmla="*/ 372 w 565"/>
                  <a:gd name="T33" fmla="*/ 300 h 307"/>
                  <a:gd name="T34" fmla="*/ 225 w 565"/>
                  <a:gd name="T35" fmla="*/ 296 h 307"/>
                  <a:gd name="T36" fmla="*/ 57 w 565"/>
                  <a:gd name="T37" fmla="*/ 234 h 307"/>
                  <a:gd name="T38" fmla="*/ 3 w 565"/>
                  <a:gd name="T39" fmla="*/ 69 h 3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5"/>
                  <a:gd name="T61" fmla="*/ 0 h 307"/>
                  <a:gd name="T62" fmla="*/ 565 w 565"/>
                  <a:gd name="T63" fmla="*/ 307 h 30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5" h="307">
                    <a:moveTo>
                      <a:pt x="36" y="127"/>
                    </a:moveTo>
                    <a:lnTo>
                      <a:pt x="15" y="138"/>
                    </a:lnTo>
                    <a:cubicBezTo>
                      <a:pt x="10" y="127"/>
                      <a:pt x="3" y="76"/>
                      <a:pt x="3" y="60"/>
                    </a:cubicBezTo>
                    <a:cubicBezTo>
                      <a:pt x="3" y="44"/>
                      <a:pt x="0" y="47"/>
                      <a:pt x="12" y="39"/>
                    </a:cubicBezTo>
                    <a:cubicBezTo>
                      <a:pt x="24" y="31"/>
                      <a:pt x="53" y="20"/>
                      <a:pt x="74" y="14"/>
                    </a:cubicBezTo>
                    <a:cubicBezTo>
                      <a:pt x="95" y="8"/>
                      <a:pt x="121" y="4"/>
                      <a:pt x="138" y="3"/>
                    </a:cubicBezTo>
                    <a:cubicBezTo>
                      <a:pt x="155" y="2"/>
                      <a:pt x="170" y="0"/>
                      <a:pt x="176" y="9"/>
                    </a:cubicBezTo>
                    <a:cubicBezTo>
                      <a:pt x="182" y="18"/>
                      <a:pt x="175" y="42"/>
                      <a:pt x="174" y="56"/>
                    </a:cubicBezTo>
                    <a:cubicBezTo>
                      <a:pt x="173" y="70"/>
                      <a:pt x="165" y="82"/>
                      <a:pt x="167" y="92"/>
                    </a:cubicBezTo>
                    <a:cubicBezTo>
                      <a:pt x="169" y="102"/>
                      <a:pt x="171" y="109"/>
                      <a:pt x="186" y="114"/>
                    </a:cubicBezTo>
                    <a:cubicBezTo>
                      <a:pt x="201" y="119"/>
                      <a:pt x="219" y="125"/>
                      <a:pt x="260" y="125"/>
                    </a:cubicBezTo>
                    <a:cubicBezTo>
                      <a:pt x="301" y="125"/>
                      <a:pt x="386" y="117"/>
                      <a:pt x="431" y="116"/>
                    </a:cubicBezTo>
                    <a:cubicBezTo>
                      <a:pt x="476" y="115"/>
                      <a:pt x="511" y="115"/>
                      <a:pt x="533" y="119"/>
                    </a:cubicBezTo>
                    <a:cubicBezTo>
                      <a:pt x="555" y="123"/>
                      <a:pt x="561" y="127"/>
                      <a:pt x="563" y="141"/>
                    </a:cubicBezTo>
                    <a:cubicBezTo>
                      <a:pt x="565" y="155"/>
                      <a:pt x="560" y="182"/>
                      <a:pt x="548" y="203"/>
                    </a:cubicBezTo>
                    <a:cubicBezTo>
                      <a:pt x="536" y="224"/>
                      <a:pt x="520" y="254"/>
                      <a:pt x="491" y="270"/>
                    </a:cubicBezTo>
                    <a:cubicBezTo>
                      <a:pt x="462" y="286"/>
                      <a:pt x="416" y="296"/>
                      <a:pt x="372" y="300"/>
                    </a:cubicBezTo>
                    <a:cubicBezTo>
                      <a:pt x="328" y="304"/>
                      <a:pt x="277" y="307"/>
                      <a:pt x="225" y="296"/>
                    </a:cubicBezTo>
                    <a:cubicBezTo>
                      <a:pt x="173" y="285"/>
                      <a:pt x="94" y="272"/>
                      <a:pt x="57" y="234"/>
                    </a:cubicBezTo>
                    <a:cubicBezTo>
                      <a:pt x="20" y="196"/>
                      <a:pt x="11" y="132"/>
                      <a:pt x="3" y="69"/>
                    </a:cubicBezTo>
                  </a:path>
                </a:pathLst>
              </a:custGeom>
              <a:gradFill rotWithShape="1">
                <a:gsLst>
                  <a:gs pos="0">
                    <a:srgbClr val="EAEAEA"/>
                  </a:gs>
                  <a:gs pos="100000">
                    <a:srgbClr val="969696"/>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8" name="Freeform 132"/>
              <p:cNvSpPr>
                <a:spLocks noChangeAspect="1"/>
              </p:cNvSpPr>
              <p:nvPr/>
            </p:nvSpPr>
            <p:spPr bwMode="auto">
              <a:xfrm>
                <a:off x="3845" y="3067"/>
                <a:ext cx="586" cy="269"/>
              </a:xfrm>
              <a:custGeom>
                <a:avLst/>
                <a:gdLst>
                  <a:gd name="T0" fmla="*/ 12 w 901"/>
                  <a:gd name="T1" fmla="*/ 3 h 416"/>
                  <a:gd name="T2" fmla="*/ 8 w 901"/>
                  <a:gd name="T3" fmla="*/ 5 h 416"/>
                  <a:gd name="T4" fmla="*/ 1 w 901"/>
                  <a:gd name="T5" fmla="*/ 4 h 416"/>
                  <a:gd name="T6" fmla="*/ 1 w 901"/>
                  <a:gd name="T7" fmla="*/ 1 h 416"/>
                  <a:gd name="T8" fmla="*/ 2 w 901"/>
                  <a:gd name="T9" fmla="*/ 1 h 416"/>
                  <a:gd name="T10" fmla="*/ 4 w 901"/>
                  <a:gd name="T11" fmla="*/ 1 h 416"/>
                  <a:gd name="T12" fmla="*/ 3 w 901"/>
                  <a:gd name="T13" fmla="*/ 1 h 416"/>
                  <a:gd name="T14" fmla="*/ 3 w 901"/>
                  <a:gd name="T15" fmla="*/ 2 h 416"/>
                  <a:gd name="T16" fmla="*/ 7 w 901"/>
                  <a:gd name="T17" fmla="*/ 3 h 416"/>
                  <a:gd name="T18" fmla="*/ 10 w 901"/>
                  <a:gd name="T19" fmla="*/ 3 h 416"/>
                  <a:gd name="T20" fmla="*/ 12 w 901"/>
                  <a:gd name="T21" fmla="*/ 3 h 4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1"/>
                  <a:gd name="T34" fmla="*/ 0 h 416"/>
                  <a:gd name="T35" fmla="*/ 901 w 901"/>
                  <a:gd name="T36" fmla="*/ 416 h 4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1" h="416">
                    <a:moveTo>
                      <a:pt x="871" y="273"/>
                    </a:moveTo>
                    <a:cubicBezTo>
                      <a:pt x="841" y="311"/>
                      <a:pt x="727" y="402"/>
                      <a:pt x="598" y="409"/>
                    </a:cubicBezTo>
                    <a:cubicBezTo>
                      <a:pt x="469" y="416"/>
                      <a:pt x="197" y="371"/>
                      <a:pt x="99" y="318"/>
                    </a:cubicBezTo>
                    <a:cubicBezTo>
                      <a:pt x="1" y="265"/>
                      <a:pt x="0" y="143"/>
                      <a:pt x="9" y="91"/>
                    </a:cubicBezTo>
                    <a:cubicBezTo>
                      <a:pt x="18" y="39"/>
                      <a:pt x="106" y="10"/>
                      <a:pt x="153" y="5"/>
                    </a:cubicBezTo>
                    <a:cubicBezTo>
                      <a:pt x="200" y="0"/>
                      <a:pt x="280" y="42"/>
                      <a:pt x="293" y="59"/>
                    </a:cubicBezTo>
                    <a:cubicBezTo>
                      <a:pt x="306" y="76"/>
                      <a:pt x="238" y="91"/>
                      <a:pt x="233" y="108"/>
                    </a:cubicBezTo>
                    <a:cubicBezTo>
                      <a:pt x="228" y="125"/>
                      <a:pt x="214" y="144"/>
                      <a:pt x="260" y="161"/>
                    </a:cubicBezTo>
                    <a:cubicBezTo>
                      <a:pt x="306" y="178"/>
                      <a:pt x="421" y="207"/>
                      <a:pt x="508" y="210"/>
                    </a:cubicBezTo>
                    <a:cubicBezTo>
                      <a:pt x="595" y="213"/>
                      <a:pt x="720" y="172"/>
                      <a:pt x="780" y="182"/>
                    </a:cubicBezTo>
                    <a:cubicBezTo>
                      <a:pt x="840" y="192"/>
                      <a:pt x="901" y="235"/>
                      <a:pt x="871" y="273"/>
                    </a:cubicBezTo>
                    <a:close/>
                  </a:path>
                </a:pathLst>
              </a:custGeom>
              <a:solidFill>
                <a:srgbClr val="969696"/>
              </a:solidFill>
              <a:ln w="9525">
                <a:solidFill>
                  <a:srgbClr val="FFFFFF"/>
                </a:solidFill>
                <a:round/>
                <a:headEnd/>
                <a:tailEnd/>
              </a:ln>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9" name="Freeform 133"/>
              <p:cNvSpPr>
                <a:spLocks noChangeAspect="1"/>
              </p:cNvSpPr>
              <p:nvPr/>
            </p:nvSpPr>
            <p:spPr bwMode="auto">
              <a:xfrm>
                <a:off x="3878" y="3096"/>
                <a:ext cx="472" cy="216"/>
              </a:xfrm>
              <a:custGeom>
                <a:avLst/>
                <a:gdLst>
                  <a:gd name="T0" fmla="*/ 0 w 1144"/>
                  <a:gd name="T1" fmla="*/ 0 h 520"/>
                  <a:gd name="T2" fmla="*/ 0 w 1144"/>
                  <a:gd name="T3" fmla="*/ 0 h 520"/>
                  <a:gd name="T4" fmla="*/ 0 w 1144"/>
                  <a:gd name="T5" fmla="*/ 0 h 520"/>
                  <a:gd name="T6" fmla="*/ 0 w 1144"/>
                  <a:gd name="T7" fmla="*/ 0 h 520"/>
                  <a:gd name="T8" fmla="*/ 0 w 1144"/>
                  <a:gd name="T9" fmla="*/ 0 h 520"/>
                  <a:gd name="T10" fmla="*/ 0 w 1144"/>
                  <a:gd name="T11" fmla="*/ 0 h 520"/>
                  <a:gd name="T12" fmla="*/ 0 w 1144"/>
                  <a:gd name="T13" fmla="*/ 0 h 520"/>
                  <a:gd name="T14" fmla="*/ 0 w 1144"/>
                  <a:gd name="T15" fmla="*/ 0 h 520"/>
                  <a:gd name="T16" fmla="*/ 0 w 1144"/>
                  <a:gd name="T17" fmla="*/ 0 h 520"/>
                  <a:gd name="T18" fmla="*/ 0 w 1144"/>
                  <a:gd name="T19" fmla="*/ 0 h 520"/>
                  <a:gd name="T20" fmla="*/ 0 w 1144"/>
                  <a:gd name="T21" fmla="*/ 0 h 520"/>
                  <a:gd name="T22" fmla="*/ 0 w 1144"/>
                  <a:gd name="T23" fmla="*/ 0 h 520"/>
                  <a:gd name="T24" fmla="*/ 0 w 1144"/>
                  <a:gd name="T25" fmla="*/ 0 h 520"/>
                  <a:gd name="T26" fmla="*/ 0 w 1144"/>
                  <a:gd name="T27" fmla="*/ 0 h 520"/>
                  <a:gd name="T28" fmla="*/ 0 w 1144"/>
                  <a:gd name="T29" fmla="*/ 0 h 520"/>
                  <a:gd name="T30" fmla="*/ 0 w 1144"/>
                  <a:gd name="T31" fmla="*/ 0 h 520"/>
                  <a:gd name="T32" fmla="*/ 0 w 1144"/>
                  <a:gd name="T33" fmla="*/ 0 h 520"/>
                  <a:gd name="T34" fmla="*/ 0 w 1144"/>
                  <a:gd name="T35" fmla="*/ 0 h 520"/>
                  <a:gd name="T36" fmla="*/ 0 w 1144"/>
                  <a:gd name="T37" fmla="*/ 0 h 520"/>
                  <a:gd name="T38" fmla="*/ 0 w 1144"/>
                  <a:gd name="T39" fmla="*/ 0 h 520"/>
                  <a:gd name="T40" fmla="*/ 0 w 1144"/>
                  <a:gd name="T41" fmla="*/ 0 h 520"/>
                  <a:gd name="T42" fmla="*/ 0 w 1144"/>
                  <a:gd name="T43" fmla="*/ 0 h 520"/>
                  <a:gd name="T44" fmla="*/ 0 w 1144"/>
                  <a:gd name="T45" fmla="*/ 0 h 520"/>
                  <a:gd name="T46" fmla="*/ 0 w 1144"/>
                  <a:gd name="T47" fmla="*/ 0 h 520"/>
                  <a:gd name="T48" fmla="*/ 0 w 1144"/>
                  <a:gd name="T49" fmla="*/ 0 h 520"/>
                  <a:gd name="T50" fmla="*/ 0 w 1144"/>
                  <a:gd name="T51" fmla="*/ 0 h 520"/>
                  <a:gd name="T52" fmla="*/ 0 w 1144"/>
                  <a:gd name="T53" fmla="*/ 0 h 520"/>
                  <a:gd name="T54" fmla="*/ 0 w 1144"/>
                  <a:gd name="T55" fmla="*/ 0 h 520"/>
                  <a:gd name="T56" fmla="*/ 0 w 1144"/>
                  <a:gd name="T57" fmla="*/ 0 h 520"/>
                  <a:gd name="T58" fmla="*/ 0 w 1144"/>
                  <a:gd name="T59" fmla="*/ 0 h 520"/>
                  <a:gd name="T60" fmla="*/ 0 w 1144"/>
                  <a:gd name="T61" fmla="*/ 0 h 520"/>
                  <a:gd name="T62" fmla="*/ 0 w 1144"/>
                  <a:gd name="T63" fmla="*/ 0 h 520"/>
                  <a:gd name="T64" fmla="*/ 0 w 1144"/>
                  <a:gd name="T65" fmla="*/ 0 h 520"/>
                  <a:gd name="T66" fmla="*/ 0 w 1144"/>
                  <a:gd name="T67" fmla="*/ 0 h 520"/>
                  <a:gd name="T68" fmla="*/ 0 w 1144"/>
                  <a:gd name="T69" fmla="*/ 0 h 520"/>
                  <a:gd name="T70" fmla="*/ 0 w 1144"/>
                  <a:gd name="T71" fmla="*/ 0 h 520"/>
                  <a:gd name="T72" fmla="*/ 0 w 1144"/>
                  <a:gd name="T73" fmla="*/ 0 h 520"/>
                  <a:gd name="T74" fmla="*/ 0 w 1144"/>
                  <a:gd name="T75" fmla="*/ 0 h 520"/>
                  <a:gd name="T76" fmla="*/ 0 w 1144"/>
                  <a:gd name="T77" fmla="*/ 0 h 520"/>
                  <a:gd name="T78" fmla="*/ 0 w 1144"/>
                  <a:gd name="T79" fmla="*/ 0 h 520"/>
                  <a:gd name="T80" fmla="*/ 0 w 1144"/>
                  <a:gd name="T81" fmla="*/ 0 h 520"/>
                  <a:gd name="T82" fmla="*/ 0 w 1144"/>
                  <a:gd name="T83" fmla="*/ 0 h 520"/>
                  <a:gd name="T84" fmla="*/ 0 w 1144"/>
                  <a:gd name="T85" fmla="*/ 0 h 520"/>
                  <a:gd name="T86" fmla="*/ 0 w 1144"/>
                  <a:gd name="T87" fmla="*/ 0 h 520"/>
                  <a:gd name="T88" fmla="*/ 0 w 1144"/>
                  <a:gd name="T89" fmla="*/ 0 h 520"/>
                  <a:gd name="T90" fmla="*/ 0 w 1144"/>
                  <a:gd name="T91" fmla="*/ 0 h 520"/>
                  <a:gd name="T92" fmla="*/ 0 w 1144"/>
                  <a:gd name="T93" fmla="*/ 0 h 520"/>
                  <a:gd name="T94" fmla="*/ 0 w 1144"/>
                  <a:gd name="T95" fmla="*/ 0 h 5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44"/>
                  <a:gd name="T145" fmla="*/ 0 h 520"/>
                  <a:gd name="T146" fmla="*/ 1144 w 1144"/>
                  <a:gd name="T147" fmla="*/ 520 h 5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44" h="520">
                    <a:moveTo>
                      <a:pt x="48" y="52"/>
                    </a:moveTo>
                    <a:cubicBezTo>
                      <a:pt x="83" y="28"/>
                      <a:pt x="187" y="4"/>
                      <a:pt x="216" y="2"/>
                    </a:cubicBezTo>
                    <a:cubicBezTo>
                      <a:pt x="245" y="0"/>
                      <a:pt x="231" y="26"/>
                      <a:pt x="220" y="41"/>
                    </a:cubicBezTo>
                    <a:cubicBezTo>
                      <a:pt x="209" y="56"/>
                      <a:pt x="167" y="74"/>
                      <a:pt x="150" y="95"/>
                    </a:cubicBezTo>
                    <a:cubicBezTo>
                      <a:pt x="133" y="116"/>
                      <a:pt x="113" y="148"/>
                      <a:pt x="118" y="165"/>
                    </a:cubicBezTo>
                    <a:cubicBezTo>
                      <a:pt x="123" y="182"/>
                      <a:pt x="161" y="196"/>
                      <a:pt x="182" y="197"/>
                    </a:cubicBezTo>
                    <a:cubicBezTo>
                      <a:pt x="203" y="198"/>
                      <a:pt x="233" y="167"/>
                      <a:pt x="247" y="170"/>
                    </a:cubicBezTo>
                    <a:cubicBezTo>
                      <a:pt x="261" y="173"/>
                      <a:pt x="279" y="187"/>
                      <a:pt x="269" y="214"/>
                    </a:cubicBezTo>
                    <a:cubicBezTo>
                      <a:pt x="259" y="241"/>
                      <a:pt x="189" y="308"/>
                      <a:pt x="188" y="332"/>
                    </a:cubicBezTo>
                    <a:cubicBezTo>
                      <a:pt x="187" y="356"/>
                      <a:pt x="235" y="370"/>
                      <a:pt x="263" y="359"/>
                    </a:cubicBezTo>
                    <a:cubicBezTo>
                      <a:pt x="291" y="348"/>
                      <a:pt x="304" y="279"/>
                      <a:pt x="355" y="267"/>
                    </a:cubicBezTo>
                    <a:cubicBezTo>
                      <a:pt x="406" y="255"/>
                      <a:pt x="544" y="265"/>
                      <a:pt x="569" y="284"/>
                    </a:cubicBezTo>
                    <a:cubicBezTo>
                      <a:pt x="594" y="303"/>
                      <a:pt x="509" y="359"/>
                      <a:pt x="505" y="380"/>
                    </a:cubicBezTo>
                    <a:cubicBezTo>
                      <a:pt x="501" y="401"/>
                      <a:pt x="511" y="425"/>
                      <a:pt x="543" y="413"/>
                    </a:cubicBezTo>
                    <a:cubicBezTo>
                      <a:pt x="575" y="401"/>
                      <a:pt x="660" y="320"/>
                      <a:pt x="699" y="305"/>
                    </a:cubicBezTo>
                    <a:cubicBezTo>
                      <a:pt x="738" y="290"/>
                      <a:pt x="775" y="302"/>
                      <a:pt x="780" y="321"/>
                    </a:cubicBezTo>
                    <a:cubicBezTo>
                      <a:pt x="785" y="340"/>
                      <a:pt x="733" y="396"/>
                      <a:pt x="731" y="418"/>
                    </a:cubicBezTo>
                    <a:cubicBezTo>
                      <a:pt x="729" y="440"/>
                      <a:pt x="749" y="466"/>
                      <a:pt x="769" y="456"/>
                    </a:cubicBezTo>
                    <a:cubicBezTo>
                      <a:pt x="789" y="446"/>
                      <a:pt x="815" y="385"/>
                      <a:pt x="852" y="356"/>
                    </a:cubicBezTo>
                    <a:cubicBezTo>
                      <a:pt x="889" y="327"/>
                      <a:pt x="947" y="297"/>
                      <a:pt x="993" y="284"/>
                    </a:cubicBezTo>
                    <a:cubicBezTo>
                      <a:pt x="1040" y="272"/>
                      <a:pt x="1137" y="266"/>
                      <a:pt x="1135" y="284"/>
                    </a:cubicBezTo>
                    <a:cubicBezTo>
                      <a:pt x="1133" y="302"/>
                      <a:pt x="1003" y="367"/>
                      <a:pt x="979" y="391"/>
                    </a:cubicBezTo>
                    <a:cubicBezTo>
                      <a:pt x="955" y="415"/>
                      <a:pt x="967" y="432"/>
                      <a:pt x="993" y="426"/>
                    </a:cubicBezTo>
                    <a:cubicBezTo>
                      <a:pt x="1019" y="420"/>
                      <a:pt x="1126" y="348"/>
                      <a:pt x="1135" y="356"/>
                    </a:cubicBezTo>
                    <a:cubicBezTo>
                      <a:pt x="1144" y="364"/>
                      <a:pt x="1079" y="465"/>
                      <a:pt x="1044" y="472"/>
                    </a:cubicBezTo>
                    <a:cubicBezTo>
                      <a:pt x="1009" y="479"/>
                      <a:pt x="953" y="410"/>
                      <a:pt x="925" y="397"/>
                    </a:cubicBezTo>
                    <a:cubicBezTo>
                      <a:pt x="897" y="384"/>
                      <a:pt x="881" y="379"/>
                      <a:pt x="877" y="391"/>
                    </a:cubicBezTo>
                    <a:cubicBezTo>
                      <a:pt x="873" y="403"/>
                      <a:pt x="902" y="454"/>
                      <a:pt x="898" y="472"/>
                    </a:cubicBezTo>
                    <a:cubicBezTo>
                      <a:pt x="894" y="490"/>
                      <a:pt x="883" y="494"/>
                      <a:pt x="852" y="498"/>
                    </a:cubicBezTo>
                    <a:cubicBezTo>
                      <a:pt x="821" y="502"/>
                      <a:pt x="740" y="520"/>
                      <a:pt x="711" y="498"/>
                    </a:cubicBezTo>
                    <a:cubicBezTo>
                      <a:pt x="682" y="476"/>
                      <a:pt x="691" y="385"/>
                      <a:pt x="678" y="364"/>
                    </a:cubicBezTo>
                    <a:cubicBezTo>
                      <a:pt x="665" y="343"/>
                      <a:pt x="641" y="362"/>
                      <a:pt x="635" y="375"/>
                    </a:cubicBezTo>
                    <a:cubicBezTo>
                      <a:pt x="629" y="388"/>
                      <a:pt x="644" y="420"/>
                      <a:pt x="640" y="440"/>
                    </a:cubicBezTo>
                    <a:cubicBezTo>
                      <a:pt x="636" y="460"/>
                      <a:pt x="631" y="486"/>
                      <a:pt x="613" y="493"/>
                    </a:cubicBezTo>
                    <a:cubicBezTo>
                      <a:pt x="595" y="500"/>
                      <a:pt x="559" y="493"/>
                      <a:pt x="532" y="483"/>
                    </a:cubicBezTo>
                    <a:cubicBezTo>
                      <a:pt x="505" y="473"/>
                      <a:pt x="461" y="461"/>
                      <a:pt x="452" y="434"/>
                    </a:cubicBezTo>
                    <a:cubicBezTo>
                      <a:pt x="443" y="407"/>
                      <a:pt x="484" y="340"/>
                      <a:pt x="478" y="321"/>
                    </a:cubicBezTo>
                    <a:cubicBezTo>
                      <a:pt x="472" y="302"/>
                      <a:pt x="434" y="300"/>
                      <a:pt x="414" y="321"/>
                    </a:cubicBezTo>
                    <a:cubicBezTo>
                      <a:pt x="394" y="342"/>
                      <a:pt x="390" y="428"/>
                      <a:pt x="360" y="445"/>
                    </a:cubicBezTo>
                    <a:cubicBezTo>
                      <a:pt x="330" y="462"/>
                      <a:pt x="272" y="438"/>
                      <a:pt x="231" y="423"/>
                    </a:cubicBezTo>
                    <a:cubicBezTo>
                      <a:pt x="190" y="408"/>
                      <a:pt x="122" y="377"/>
                      <a:pt x="112" y="354"/>
                    </a:cubicBezTo>
                    <a:cubicBezTo>
                      <a:pt x="102" y="331"/>
                      <a:pt x="164" y="302"/>
                      <a:pt x="172" y="284"/>
                    </a:cubicBezTo>
                    <a:cubicBezTo>
                      <a:pt x="180" y="266"/>
                      <a:pt x="183" y="247"/>
                      <a:pt x="161" y="246"/>
                    </a:cubicBezTo>
                    <a:cubicBezTo>
                      <a:pt x="139" y="245"/>
                      <a:pt x="60" y="283"/>
                      <a:pt x="37" y="278"/>
                    </a:cubicBezTo>
                    <a:cubicBezTo>
                      <a:pt x="14" y="273"/>
                      <a:pt x="15" y="241"/>
                      <a:pt x="21" y="219"/>
                    </a:cubicBezTo>
                    <a:cubicBezTo>
                      <a:pt x="27" y="197"/>
                      <a:pt x="77" y="156"/>
                      <a:pt x="74" y="144"/>
                    </a:cubicBezTo>
                    <a:cubicBezTo>
                      <a:pt x="71" y="132"/>
                      <a:pt x="8" y="159"/>
                      <a:pt x="4" y="144"/>
                    </a:cubicBezTo>
                    <a:cubicBezTo>
                      <a:pt x="0" y="129"/>
                      <a:pt x="13" y="76"/>
                      <a:pt x="48" y="52"/>
                    </a:cubicBezTo>
                    <a:close/>
                  </a:path>
                </a:pathLst>
              </a:custGeom>
              <a:solidFill>
                <a:schemeClr val="bg1"/>
              </a:solidFill>
              <a:ln w="9525">
                <a:solidFill>
                  <a:srgbClr val="FFFFFF"/>
                </a:solidFill>
                <a:round/>
                <a:headEnd/>
                <a:tailEnd/>
              </a:ln>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63" name="Group 298"/>
            <p:cNvGrpSpPr>
              <a:grpSpLocks/>
            </p:cNvGrpSpPr>
            <p:nvPr/>
          </p:nvGrpSpPr>
          <p:grpSpPr bwMode="auto">
            <a:xfrm>
              <a:off x="4130905" y="2102833"/>
              <a:ext cx="304962" cy="144890"/>
              <a:chOff x="3845" y="3067"/>
              <a:chExt cx="586" cy="326"/>
            </a:xfrm>
          </p:grpSpPr>
          <p:sp>
            <p:nvSpPr>
              <p:cNvPr id="864" name="Freeform 299"/>
              <p:cNvSpPr>
                <a:spLocks/>
              </p:cNvSpPr>
              <p:nvPr/>
            </p:nvSpPr>
            <p:spPr bwMode="auto">
              <a:xfrm>
                <a:off x="3857" y="3086"/>
                <a:ext cx="565" cy="307"/>
              </a:xfrm>
              <a:custGeom>
                <a:avLst/>
                <a:gdLst>
                  <a:gd name="T0" fmla="*/ 36 w 565"/>
                  <a:gd name="T1" fmla="*/ 127 h 307"/>
                  <a:gd name="T2" fmla="*/ 15 w 565"/>
                  <a:gd name="T3" fmla="*/ 138 h 307"/>
                  <a:gd name="T4" fmla="*/ 3 w 565"/>
                  <a:gd name="T5" fmla="*/ 60 h 307"/>
                  <a:gd name="T6" fmla="*/ 12 w 565"/>
                  <a:gd name="T7" fmla="*/ 39 h 307"/>
                  <a:gd name="T8" fmla="*/ 74 w 565"/>
                  <a:gd name="T9" fmla="*/ 14 h 307"/>
                  <a:gd name="T10" fmla="*/ 138 w 565"/>
                  <a:gd name="T11" fmla="*/ 3 h 307"/>
                  <a:gd name="T12" fmla="*/ 176 w 565"/>
                  <a:gd name="T13" fmla="*/ 9 h 307"/>
                  <a:gd name="T14" fmla="*/ 174 w 565"/>
                  <a:gd name="T15" fmla="*/ 56 h 307"/>
                  <a:gd name="T16" fmla="*/ 167 w 565"/>
                  <a:gd name="T17" fmla="*/ 92 h 307"/>
                  <a:gd name="T18" fmla="*/ 186 w 565"/>
                  <a:gd name="T19" fmla="*/ 114 h 307"/>
                  <a:gd name="T20" fmla="*/ 260 w 565"/>
                  <a:gd name="T21" fmla="*/ 125 h 307"/>
                  <a:gd name="T22" fmla="*/ 431 w 565"/>
                  <a:gd name="T23" fmla="*/ 116 h 307"/>
                  <a:gd name="T24" fmla="*/ 533 w 565"/>
                  <a:gd name="T25" fmla="*/ 119 h 307"/>
                  <a:gd name="T26" fmla="*/ 563 w 565"/>
                  <a:gd name="T27" fmla="*/ 141 h 307"/>
                  <a:gd name="T28" fmla="*/ 548 w 565"/>
                  <a:gd name="T29" fmla="*/ 203 h 307"/>
                  <a:gd name="T30" fmla="*/ 491 w 565"/>
                  <a:gd name="T31" fmla="*/ 270 h 307"/>
                  <a:gd name="T32" fmla="*/ 372 w 565"/>
                  <a:gd name="T33" fmla="*/ 300 h 307"/>
                  <a:gd name="T34" fmla="*/ 225 w 565"/>
                  <a:gd name="T35" fmla="*/ 296 h 307"/>
                  <a:gd name="T36" fmla="*/ 57 w 565"/>
                  <a:gd name="T37" fmla="*/ 234 h 307"/>
                  <a:gd name="T38" fmla="*/ 3 w 565"/>
                  <a:gd name="T39" fmla="*/ 69 h 30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5"/>
                  <a:gd name="T61" fmla="*/ 0 h 307"/>
                  <a:gd name="T62" fmla="*/ 565 w 565"/>
                  <a:gd name="T63" fmla="*/ 307 h 30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5" h="307">
                    <a:moveTo>
                      <a:pt x="36" y="127"/>
                    </a:moveTo>
                    <a:lnTo>
                      <a:pt x="15" y="138"/>
                    </a:lnTo>
                    <a:cubicBezTo>
                      <a:pt x="10" y="127"/>
                      <a:pt x="3" y="76"/>
                      <a:pt x="3" y="60"/>
                    </a:cubicBezTo>
                    <a:cubicBezTo>
                      <a:pt x="3" y="44"/>
                      <a:pt x="0" y="47"/>
                      <a:pt x="12" y="39"/>
                    </a:cubicBezTo>
                    <a:cubicBezTo>
                      <a:pt x="24" y="31"/>
                      <a:pt x="53" y="20"/>
                      <a:pt x="74" y="14"/>
                    </a:cubicBezTo>
                    <a:cubicBezTo>
                      <a:pt x="95" y="8"/>
                      <a:pt x="121" y="4"/>
                      <a:pt x="138" y="3"/>
                    </a:cubicBezTo>
                    <a:cubicBezTo>
                      <a:pt x="155" y="2"/>
                      <a:pt x="170" y="0"/>
                      <a:pt x="176" y="9"/>
                    </a:cubicBezTo>
                    <a:cubicBezTo>
                      <a:pt x="182" y="18"/>
                      <a:pt x="175" y="42"/>
                      <a:pt x="174" y="56"/>
                    </a:cubicBezTo>
                    <a:cubicBezTo>
                      <a:pt x="173" y="70"/>
                      <a:pt x="165" y="82"/>
                      <a:pt x="167" y="92"/>
                    </a:cubicBezTo>
                    <a:cubicBezTo>
                      <a:pt x="169" y="102"/>
                      <a:pt x="171" y="109"/>
                      <a:pt x="186" y="114"/>
                    </a:cubicBezTo>
                    <a:cubicBezTo>
                      <a:pt x="201" y="119"/>
                      <a:pt x="219" y="125"/>
                      <a:pt x="260" y="125"/>
                    </a:cubicBezTo>
                    <a:cubicBezTo>
                      <a:pt x="301" y="125"/>
                      <a:pt x="386" y="117"/>
                      <a:pt x="431" y="116"/>
                    </a:cubicBezTo>
                    <a:cubicBezTo>
                      <a:pt x="476" y="115"/>
                      <a:pt x="511" y="115"/>
                      <a:pt x="533" y="119"/>
                    </a:cubicBezTo>
                    <a:cubicBezTo>
                      <a:pt x="555" y="123"/>
                      <a:pt x="561" y="127"/>
                      <a:pt x="563" y="141"/>
                    </a:cubicBezTo>
                    <a:cubicBezTo>
                      <a:pt x="565" y="155"/>
                      <a:pt x="560" y="182"/>
                      <a:pt x="548" y="203"/>
                    </a:cubicBezTo>
                    <a:cubicBezTo>
                      <a:pt x="536" y="224"/>
                      <a:pt x="520" y="254"/>
                      <a:pt x="491" y="270"/>
                    </a:cubicBezTo>
                    <a:cubicBezTo>
                      <a:pt x="462" y="286"/>
                      <a:pt x="416" y="296"/>
                      <a:pt x="372" y="300"/>
                    </a:cubicBezTo>
                    <a:cubicBezTo>
                      <a:pt x="328" y="304"/>
                      <a:pt x="277" y="307"/>
                      <a:pt x="225" y="296"/>
                    </a:cubicBezTo>
                    <a:cubicBezTo>
                      <a:pt x="173" y="285"/>
                      <a:pt x="94" y="272"/>
                      <a:pt x="57" y="234"/>
                    </a:cubicBezTo>
                    <a:cubicBezTo>
                      <a:pt x="20" y="196"/>
                      <a:pt x="11" y="132"/>
                      <a:pt x="3" y="69"/>
                    </a:cubicBezTo>
                  </a:path>
                </a:pathLst>
              </a:custGeom>
              <a:gradFill rotWithShape="1">
                <a:gsLst>
                  <a:gs pos="0">
                    <a:srgbClr val="EAEAEA"/>
                  </a:gs>
                  <a:gs pos="100000">
                    <a:srgbClr val="969696"/>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5" name="Freeform 132"/>
              <p:cNvSpPr>
                <a:spLocks noChangeAspect="1"/>
              </p:cNvSpPr>
              <p:nvPr/>
            </p:nvSpPr>
            <p:spPr bwMode="auto">
              <a:xfrm>
                <a:off x="3845" y="3067"/>
                <a:ext cx="586" cy="269"/>
              </a:xfrm>
              <a:custGeom>
                <a:avLst/>
                <a:gdLst>
                  <a:gd name="T0" fmla="*/ 12 w 901"/>
                  <a:gd name="T1" fmla="*/ 3 h 416"/>
                  <a:gd name="T2" fmla="*/ 8 w 901"/>
                  <a:gd name="T3" fmla="*/ 5 h 416"/>
                  <a:gd name="T4" fmla="*/ 1 w 901"/>
                  <a:gd name="T5" fmla="*/ 4 h 416"/>
                  <a:gd name="T6" fmla="*/ 1 w 901"/>
                  <a:gd name="T7" fmla="*/ 1 h 416"/>
                  <a:gd name="T8" fmla="*/ 2 w 901"/>
                  <a:gd name="T9" fmla="*/ 1 h 416"/>
                  <a:gd name="T10" fmla="*/ 4 w 901"/>
                  <a:gd name="T11" fmla="*/ 1 h 416"/>
                  <a:gd name="T12" fmla="*/ 3 w 901"/>
                  <a:gd name="T13" fmla="*/ 1 h 416"/>
                  <a:gd name="T14" fmla="*/ 3 w 901"/>
                  <a:gd name="T15" fmla="*/ 2 h 416"/>
                  <a:gd name="T16" fmla="*/ 7 w 901"/>
                  <a:gd name="T17" fmla="*/ 3 h 416"/>
                  <a:gd name="T18" fmla="*/ 10 w 901"/>
                  <a:gd name="T19" fmla="*/ 3 h 416"/>
                  <a:gd name="T20" fmla="*/ 12 w 901"/>
                  <a:gd name="T21" fmla="*/ 3 h 4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1"/>
                  <a:gd name="T34" fmla="*/ 0 h 416"/>
                  <a:gd name="T35" fmla="*/ 901 w 901"/>
                  <a:gd name="T36" fmla="*/ 416 h 4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1" h="416">
                    <a:moveTo>
                      <a:pt x="871" y="273"/>
                    </a:moveTo>
                    <a:cubicBezTo>
                      <a:pt x="841" y="311"/>
                      <a:pt x="727" y="402"/>
                      <a:pt x="598" y="409"/>
                    </a:cubicBezTo>
                    <a:cubicBezTo>
                      <a:pt x="469" y="416"/>
                      <a:pt x="197" y="371"/>
                      <a:pt x="99" y="318"/>
                    </a:cubicBezTo>
                    <a:cubicBezTo>
                      <a:pt x="1" y="265"/>
                      <a:pt x="0" y="143"/>
                      <a:pt x="9" y="91"/>
                    </a:cubicBezTo>
                    <a:cubicBezTo>
                      <a:pt x="18" y="39"/>
                      <a:pt x="106" y="10"/>
                      <a:pt x="153" y="5"/>
                    </a:cubicBezTo>
                    <a:cubicBezTo>
                      <a:pt x="200" y="0"/>
                      <a:pt x="280" y="42"/>
                      <a:pt x="293" y="59"/>
                    </a:cubicBezTo>
                    <a:cubicBezTo>
                      <a:pt x="306" y="76"/>
                      <a:pt x="238" y="91"/>
                      <a:pt x="233" y="108"/>
                    </a:cubicBezTo>
                    <a:cubicBezTo>
                      <a:pt x="228" y="125"/>
                      <a:pt x="214" y="144"/>
                      <a:pt x="260" y="161"/>
                    </a:cubicBezTo>
                    <a:cubicBezTo>
                      <a:pt x="306" y="178"/>
                      <a:pt x="421" y="207"/>
                      <a:pt x="508" y="210"/>
                    </a:cubicBezTo>
                    <a:cubicBezTo>
                      <a:pt x="595" y="213"/>
                      <a:pt x="720" y="172"/>
                      <a:pt x="780" y="182"/>
                    </a:cubicBezTo>
                    <a:cubicBezTo>
                      <a:pt x="840" y="192"/>
                      <a:pt x="901" y="235"/>
                      <a:pt x="871" y="273"/>
                    </a:cubicBezTo>
                    <a:close/>
                  </a:path>
                </a:pathLst>
              </a:custGeom>
              <a:solidFill>
                <a:srgbClr val="969696"/>
              </a:solidFill>
              <a:ln w="9525">
                <a:solidFill>
                  <a:srgbClr val="FFFFFF"/>
                </a:solidFill>
                <a:round/>
                <a:headEnd/>
                <a:tailEnd/>
              </a:ln>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6" name="Freeform 133"/>
              <p:cNvSpPr>
                <a:spLocks noChangeAspect="1"/>
              </p:cNvSpPr>
              <p:nvPr/>
            </p:nvSpPr>
            <p:spPr bwMode="auto">
              <a:xfrm>
                <a:off x="3878" y="3096"/>
                <a:ext cx="472" cy="216"/>
              </a:xfrm>
              <a:custGeom>
                <a:avLst/>
                <a:gdLst>
                  <a:gd name="T0" fmla="*/ 0 w 1144"/>
                  <a:gd name="T1" fmla="*/ 0 h 520"/>
                  <a:gd name="T2" fmla="*/ 0 w 1144"/>
                  <a:gd name="T3" fmla="*/ 0 h 520"/>
                  <a:gd name="T4" fmla="*/ 0 w 1144"/>
                  <a:gd name="T5" fmla="*/ 0 h 520"/>
                  <a:gd name="T6" fmla="*/ 0 w 1144"/>
                  <a:gd name="T7" fmla="*/ 0 h 520"/>
                  <a:gd name="T8" fmla="*/ 0 w 1144"/>
                  <a:gd name="T9" fmla="*/ 0 h 520"/>
                  <a:gd name="T10" fmla="*/ 0 w 1144"/>
                  <a:gd name="T11" fmla="*/ 0 h 520"/>
                  <a:gd name="T12" fmla="*/ 0 w 1144"/>
                  <a:gd name="T13" fmla="*/ 0 h 520"/>
                  <a:gd name="T14" fmla="*/ 0 w 1144"/>
                  <a:gd name="T15" fmla="*/ 0 h 520"/>
                  <a:gd name="T16" fmla="*/ 0 w 1144"/>
                  <a:gd name="T17" fmla="*/ 0 h 520"/>
                  <a:gd name="T18" fmla="*/ 0 w 1144"/>
                  <a:gd name="T19" fmla="*/ 0 h 520"/>
                  <a:gd name="T20" fmla="*/ 0 w 1144"/>
                  <a:gd name="T21" fmla="*/ 0 h 520"/>
                  <a:gd name="T22" fmla="*/ 0 w 1144"/>
                  <a:gd name="T23" fmla="*/ 0 h 520"/>
                  <a:gd name="T24" fmla="*/ 0 w 1144"/>
                  <a:gd name="T25" fmla="*/ 0 h 520"/>
                  <a:gd name="T26" fmla="*/ 0 w 1144"/>
                  <a:gd name="T27" fmla="*/ 0 h 520"/>
                  <a:gd name="T28" fmla="*/ 0 w 1144"/>
                  <a:gd name="T29" fmla="*/ 0 h 520"/>
                  <a:gd name="T30" fmla="*/ 0 w 1144"/>
                  <a:gd name="T31" fmla="*/ 0 h 520"/>
                  <a:gd name="T32" fmla="*/ 0 w 1144"/>
                  <a:gd name="T33" fmla="*/ 0 h 520"/>
                  <a:gd name="T34" fmla="*/ 0 w 1144"/>
                  <a:gd name="T35" fmla="*/ 0 h 520"/>
                  <a:gd name="T36" fmla="*/ 0 w 1144"/>
                  <a:gd name="T37" fmla="*/ 0 h 520"/>
                  <a:gd name="T38" fmla="*/ 0 w 1144"/>
                  <a:gd name="T39" fmla="*/ 0 h 520"/>
                  <a:gd name="T40" fmla="*/ 0 w 1144"/>
                  <a:gd name="T41" fmla="*/ 0 h 520"/>
                  <a:gd name="T42" fmla="*/ 0 w 1144"/>
                  <a:gd name="T43" fmla="*/ 0 h 520"/>
                  <a:gd name="T44" fmla="*/ 0 w 1144"/>
                  <a:gd name="T45" fmla="*/ 0 h 520"/>
                  <a:gd name="T46" fmla="*/ 0 w 1144"/>
                  <a:gd name="T47" fmla="*/ 0 h 520"/>
                  <a:gd name="T48" fmla="*/ 0 w 1144"/>
                  <a:gd name="T49" fmla="*/ 0 h 520"/>
                  <a:gd name="T50" fmla="*/ 0 w 1144"/>
                  <a:gd name="T51" fmla="*/ 0 h 520"/>
                  <a:gd name="T52" fmla="*/ 0 w 1144"/>
                  <a:gd name="T53" fmla="*/ 0 h 520"/>
                  <a:gd name="T54" fmla="*/ 0 w 1144"/>
                  <a:gd name="T55" fmla="*/ 0 h 520"/>
                  <a:gd name="T56" fmla="*/ 0 w 1144"/>
                  <a:gd name="T57" fmla="*/ 0 h 520"/>
                  <a:gd name="T58" fmla="*/ 0 w 1144"/>
                  <a:gd name="T59" fmla="*/ 0 h 520"/>
                  <a:gd name="T60" fmla="*/ 0 w 1144"/>
                  <a:gd name="T61" fmla="*/ 0 h 520"/>
                  <a:gd name="T62" fmla="*/ 0 w 1144"/>
                  <a:gd name="T63" fmla="*/ 0 h 520"/>
                  <a:gd name="T64" fmla="*/ 0 w 1144"/>
                  <a:gd name="T65" fmla="*/ 0 h 520"/>
                  <a:gd name="T66" fmla="*/ 0 w 1144"/>
                  <a:gd name="T67" fmla="*/ 0 h 520"/>
                  <a:gd name="T68" fmla="*/ 0 w 1144"/>
                  <a:gd name="T69" fmla="*/ 0 h 520"/>
                  <a:gd name="T70" fmla="*/ 0 w 1144"/>
                  <a:gd name="T71" fmla="*/ 0 h 520"/>
                  <a:gd name="T72" fmla="*/ 0 w 1144"/>
                  <a:gd name="T73" fmla="*/ 0 h 520"/>
                  <a:gd name="T74" fmla="*/ 0 w 1144"/>
                  <a:gd name="T75" fmla="*/ 0 h 520"/>
                  <a:gd name="T76" fmla="*/ 0 w 1144"/>
                  <a:gd name="T77" fmla="*/ 0 h 520"/>
                  <a:gd name="T78" fmla="*/ 0 w 1144"/>
                  <a:gd name="T79" fmla="*/ 0 h 520"/>
                  <a:gd name="T80" fmla="*/ 0 w 1144"/>
                  <a:gd name="T81" fmla="*/ 0 h 520"/>
                  <a:gd name="T82" fmla="*/ 0 w 1144"/>
                  <a:gd name="T83" fmla="*/ 0 h 520"/>
                  <a:gd name="T84" fmla="*/ 0 w 1144"/>
                  <a:gd name="T85" fmla="*/ 0 h 520"/>
                  <a:gd name="T86" fmla="*/ 0 w 1144"/>
                  <a:gd name="T87" fmla="*/ 0 h 520"/>
                  <a:gd name="T88" fmla="*/ 0 w 1144"/>
                  <a:gd name="T89" fmla="*/ 0 h 520"/>
                  <a:gd name="T90" fmla="*/ 0 w 1144"/>
                  <a:gd name="T91" fmla="*/ 0 h 520"/>
                  <a:gd name="T92" fmla="*/ 0 w 1144"/>
                  <a:gd name="T93" fmla="*/ 0 h 520"/>
                  <a:gd name="T94" fmla="*/ 0 w 1144"/>
                  <a:gd name="T95" fmla="*/ 0 h 5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44"/>
                  <a:gd name="T145" fmla="*/ 0 h 520"/>
                  <a:gd name="T146" fmla="*/ 1144 w 1144"/>
                  <a:gd name="T147" fmla="*/ 520 h 5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44" h="520">
                    <a:moveTo>
                      <a:pt x="48" y="52"/>
                    </a:moveTo>
                    <a:cubicBezTo>
                      <a:pt x="83" y="28"/>
                      <a:pt x="187" y="4"/>
                      <a:pt x="216" y="2"/>
                    </a:cubicBezTo>
                    <a:cubicBezTo>
                      <a:pt x="245" y="0"/>
                      <a:pt x="231" y="26"/>
                      <a:pt x="220" y="41"/>
                    </a:cubicBezTo>
                    <a:cubicBezTo>
                      <a:pt x="209" y="56"/>
                      <a:pt x="167" y="74"/>
                      <a:pt x="150" y="95"/>
                    </a:cubicBezTo>
                    <a:cubicBezTo>
                      <a:pt x="133" y="116"/>
                      <a:pt x="113" y="148"/>
                      <a:pt x="118" y="165"/>
                    </a:cubicBezTo>
                    <a:cubicBezTo>
                      <a:pt x="123" y="182"/>
                      <a:pt x="161" y="196"/>
                      <a:pt x="182" y="197"/>
                    </a:cubicBezTo>
                    <a:cubicBezTo>
                      <a:pt x="203" y="198"/>
                      <a:pt x="233" y="167"/>
                      <a:pt x="247" y="170"/>
                    </a:cubicBezTo>
                    <a:cubicBezTo>
                      <a:pt x="261" y="173"/>
                      <a:pt x="279" y="187"/>
                      <a:pt x="269" y="214"/>
                    </a:cubicBezTo>
                    <a:cubicBezTo>
                      <a:pt x="259" y="241"/>
                      <a:pt x="189" y="308"/>
                      <a:pt x="188" y="332"/>
                    </a:cubicBezTo>
                    <a:cubicBezTo>
                      <a:pt x="187" y="356"/>
                      <a:pt x="235" y="370"/>
                      <a:pt x="263" y="359"/>
                    </a:cubicBezTo>
                    <a:cubicBezTo>
                      <a:pt x="291" y="348"/>
                      <a:pt x="304" y="279"/>
                      <a:pt x="355" y="267"/>
                    </a:cubicBezTo>
                    <a:cubicBezTo>
                      <a:pt x="406" y="255"/>
                      <a:pt x="544" y="265"/>
                      <a:pt x="569" y="284"/>
                    </a:cubicBezTo>
                    <a:cubicBezTo>
                      <a:pt x="594" y="303"/>
                      <a:pt x="509" y="359"/>
                      <a:pt x="505" y="380"/>
                    </a:cubicBezTo>
                    <a:cubicBezTo>
                      <a:pt x="501" y="401"/>
                      <a:pt x="511" y="425"/>
                      <a:pt x="543" y="413"/>
                    </a:cubicBezTo>
                    <a:cubicBezTo>
                      <a:pt x="575" y="401"/>
                      <a:pt x="660" y="320"/>
                      <a:pt x="699" y="305"/>
                    </a:cubicBezTo>
                    <a:cubicBezTo>
                      <a:pt x="738" y="290"/>
                      <a:pt x="775" y="302"/>
                      <a:pt x="780" y="321"/>
                    </a:cubicBezTo>
                    <a:cubicBezTo>
                      <a:pt x="785" y="340"/>
                      <a:pt x="733" y="396"/>
                      <a:pt x="731" y="418"/>
                    </a:cubicBezTo>
                    <a:cubicBezTo>
                      <a:pt x="729" y="440"/>
                      <a:pt x="749" y="466"/>
                      <a:pt x="769" y="456"/>
                    </a:cubicBezTo>
                    <a:cubicBezTo>
                      <a:pt x="789" y="446"/>
                      <a:pt x="815" y="385"/>
                      <a:pt x="852" y="356"/>
                    </a:cubicBezTo>
                    <a:cubicBezTo>
                      <a:pt x="889" y="327"/>
                      <a:pt x="947" y="297"/>
                      <a:pt x="993" y="284"/>
                    </a:cubicBezTo>
                    <a:cubicBezTo>
                      <a:pt x="1040" y="272"/>
                      <a:pt x="1137" y="266"/>
                      <a:pt x="1135" y="284"/>
                    </a:cubicBezTo>
                    <a:cubicBezTo>
                      <a:pt x="1133" y="302"/>
                      <a:pt x="1003" y="367"/>
                      <a:pt x="979" y="391"/>
                    </a:cubicBezTo>
                    <a:cubicBezTo>
                      <a:pt x="955" y="415"/>
                      <a:pt x="967" y="432"/>
                      <a:pt x="993" y="426"/>
                    </a:cubicBezTo>
                    <a:cubicBezTo>
                      <a:pt x="1019" y="420"/>
                      <a:pt x="1126" y="348"/>
                      <a:pt x="1135" y="356"/>
                    </a:cubicBezTo>
                    <a:cubicBezTo>
                      <a:pt x="1144" y="364"/>
                      <a:pt x="1079" y="465"/>
                      <a:pt x="1044" y="472"/>
                    </a:cubicBezTo>
                    <a:cubicBezTo>
                      <a:pt x="1009" y="479"/>
                      <a:pt x="953" y="410"/>
                      <a:pt x="925" y="397"/>
                    </a:cubicBezTo>
                    <a:cubicBezTo>
                      <a:pt x="897" y="384"/>
                      <a:pt x="881" y="379"/>
                      <a:pt x="877" y="391"/>
                    </a:cubicBezTo>
                    <a:cubicBezTo>
                      <a:pt x="873" y="403"/>
                      <a:pt x="902" y="454"/>
                      <a:pt x="898" y="472"/>
                    </a:cubicBezTo>
                    <a:cubicBezTo>
                      <a:pt x="894" y="490"/>
                      <a:pt x="883" y="494"/>
                      <a:pt x="852" y="498"/>
                    </a:cubicBezTo>
                    <a:cubicBezTo>
                      <a:pt x="821" y="502"/>
                      <a:pt x="740" y="520"/>
                      <a:pt x="711" y="498"/>
                    </a:cubicBezTo>
                    <a:cubicBezTo>
                      <a:pt x="682" y="476"/>
                      <a:pt x="691" y="385"/>
                      <a:pt x="678" y="364"/>
                    </a:cubicBezTo>
                    <a:cubicBezTo>
                      <a:pt x="665" y="343"/>
                      <a:pt x="641" y="362"/>
                      <a:pt x="635" y="375"/>
                    </a:cubicBezTo>
                    <a:cubicBezTo>
                      <a:pt x="629" y="388"/>
                      <a:pt x="644" y="420"/>
                      <a:pt x="640" y="440"/>
                    </a:cubicBezTo>
                    <a:cubicBezTo>
                      <a:pt x="636" y="460"/>
                      <a:pt x="631" y="486"/>
                      <a:pt x="613" y="493"/>
                    </a:cubicBezTo>
                    <a:cubicBezTo>
                      <a:pt x="595" y="500"/>
                      <a:pt x="559" y="493"/>
                      <a:pt x="532" y="483"/>
                    </a:cubicBezTo>
                    <a:cubicBezTo>
                      <a:pt x="505" y="473"/>
                      <a:pt x="461" y="461"/>
                      <a:pt x="452" y="434"/>
                    </a:cubicBezTo>
                    <a:cubicBezTo>
                      <a:pt x="443" y="407"/>
                      <a:pt x="484" y="340"/>
                      <a:pt x="478" y="321"/>
                    </a:cubicBezTo>
                    <a:cubicBezTo>
                      <a:pt x="472" y="302"/>
                      <a:pt x="434" y="300"/>
                      <a:pt x="414" y="321"/>
                    </a:cubicBezTo>
                    <a:cubicBezTo>
                      <a:pt x="394" y="342"/>
                      <a:pt x="390" y="428"/>
                      <a:pt x="360" y="445"/>
                    </a:cubicBezTo>
                    <a:cubicBezTo>
                      <a:pt x="330" y="462"/>
                      <a:pt x="272" y="438"/>
                      <a:pt x="231" y="423"/>
                    </a:cubicBezTo>
                    <a:cubicBezTo>
                      <a:pt x="190" y="408"/>
                      <a:pt x="122" y="377"/>
                      <a:pt x="112" y="354"/>
                    </a:cubicBezTo>
                    <a:cubicBezTo>
                      <a:pt x="102" y="331"/>
                      <a:pt x="164" y="302"/>
                      <a:pt x="172" y="284"/>
                    </a:cubicBezTo>
                    <a:cubicBezTo>
                      <a:pt x="180" y="266"/>
                      <a:pt x="183" y="247"/>
                      <a:pt x="161" y="246"/>
                    </a:cubicBezTo>
                    <a:cubicBezTo>
                      <a:pt x="139" y="245"/>
                      <a:pt x="60" y="283"/>
                      <a:pt x="37" y="278"/>
                    </a:cubicBezTo>
                    <a:cubicBezTo>
                      <a:pt x="14" y="273"/>
                      <a:pt x="15" y="241"/>
                      <a:pt x="21" y="219"/>
                    </a:cubicBezTo>
                    <a:cubicBezTo>
                      <a:pt x="27" y="197"/>
                      <a:pt x="77" y="156"/>
                      <a:pt x="74" y="144"/>
                    </a:cubicBezTo>
                    <a:cubicBezTo>
                      <a:pt x="71" y="132"/>
                      <a:pt x="8" y="159"/>
                      <a:pt x="4" y="144"/>
                    </a:cubicBezTo>
                    <a:cubicBezTo>
                      <a:pt x="0" y="129"/>
                      <a:pt x="13" y="76"/>
                      <a:pt x="48" y="52"/>
                    </a:cubicBezTo>
                    <a:close/>
                  </a:path>
                </a:pathLst>
              </a:custGeom>
              <a:solidFill>
                <a:schemeClr val="bg1"/>
              </a:solidFill>
              <a:ln w="9525">
                <a:solidFill>
                  <a:srgbClr val="FFFFFF"/>
                </a:solidFill>
                <a:round/>
                <a:headEnd/>
                <a:tailEnd/>
              </a:ln>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767" name="Freeform 303"/>
            <p:cNvSpPr>
              <a:spLocks/>
            </p:cNvSpPr>
            <p:nvPr/>
          </p:nvSpPr>
          <p:spPr bwMode="auto">
            <a:xfrm>
              <a:off x="2578936" y="1674847"/>
              <a:ext cx="643075" cy="323647"/>
            </a:xfrm>
            <a:custGeom>
              <a:avLst/>
              <a:gdLst>
                <a:gd name="T0" fmla="*/ 2147483646 w 476"/>
                <a:gd name="T1" fmla="*/ 0 h 180"/>
                <a:gd name="T2" fmla="*/ 2147483646 w 476"/>
                <a:gd name="T3" fmla="*/ 2147483646 h 180"/>
                <a:gd name="T4" fmla="*/ 2147483646 w 476"/>
                <a:gd name="T5" fmla="*/ 2147483646 h 180"/>
                <a:gd name="T6" fmla="*/ 2147483646 w 476"/>
                <a:gd name="T7" fmla="*/ 2147483646 h 180"/>
                <a:gd name="T8" fmla="*/ 2147483646 w 476"/>
                <a:gd name="T9" fmla="*/ 2147483646 h 180"/>
                <a:gd name="T10" fmla="*/ 2147483646 w 476"/>
                <a:gd name="T11" fmla="*/ 2147483646 h 180"/>
                <a:gd name="T12" fmla="*/ 2147483646 w 476"/>
                <a:gd name="T13" fmla="*/ 2147483646 h 180"/>
                <a:gd name="T14" fmla="*/ 2147483646 w 476"/>
                <a:gd name="T15" fmla="*/ 2147483646 h 180"/>
                <a:gd name="T16" fmla="*/ 2147483646 w 476"/>
                <a:gd name="T17" fmla="*/ 2147483646 h 180"/>
                <a:gd name="T18" fmla="*/ 2147483646 w 476"/>
                <a:gd name="T19" fmla="*/ 2147483646 h 180"/>
                <a:gd name="T20" fmla="*/ 2147483646 w 476"/>
                <a:gd name="T21" fmla="*/ 2147483646 h 180"/>
                <a:gd name="T22" fmla="*/ 2147483646 w 476"/>
                <a:gd name="T23" fmla="*/ 2147483646 h 180"/>
                <a:gd name="T24" fmla="*/ 2147483646 w 476"/>
                <a:gd name="T25" fmla="*/ 2147483646 h 180"/>
                <a:gd name="T26" fmla="*/ 2147483646 w 476"/>
                <a:gd name="T27" fmla="*/ 2147483646 h 18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6"/>
                <a:gd name="T43" fmla="*/ 0 h 180"/>
                <a:gd name="T44" fmla="*/ 476 w 476"/>
                <a:gd name="T45" fmla="*/ 180 h 18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6" h="180">
                  <a:moveTo>
                    <a:pt x="79" y="0"/>
                  </a:moveTo>
                  <a:cubicBezTo>
                    <a:pt x="57" y="14"/>
                    <a:pt x="52" y="35"/>
                    <a:pt x="37" y="58"/>
                  </a:cubicBezTo>
                  <a:cubicBezTo>
                    <a:pt x="33" y="63"/>
                    <a:pt x="26" y="74"/>
                    <a:pt x="26" y="74"/>
                  </a:cubicBezTo>
                  <a:cubicBezTo>
                    <a:pt x="18" y="101"/>
                    <a:pt x="0" y="137"/>
                    <a:pt x="37" y="149"/>
                  </a:cubicBezTo>
                  <a:cubicBezTo>
                    <a:pt x="76" y="146"/>
                    <a:pt x="121" y="157"/>
                    <a:pt x="143" y="122"/>
                  </a:cubicBezTo>
                  <a:cubicBezTo>
                    <a:pt x="115" y="113"/>
                    <a:pt x="120" y="126"/>
                    <a:pt x="111" y="149"/>
                  </a:cubicBezTo>
                  <a:cubicBezTo>
                    <a:pt x="122" y="180"/>
                    <a:pt x="116" y="178"/>
                    <a:pt x="175" y="160"/>
                  </a:cubicBezTo>
                  <a:cubicBezTo>
                    <a:pt x="187" y="156"/>
                    <a:pt x="207" y="138"/>
                    <a:pt x="207" y="138"/>
                  </a:cubicBezTo>
                  <a:cubicBezTo>
                    <a:pt x="237" y="95"/>
                    <a:pt x="198" y="147"/>
                    <a:pt x="234" y="112"/>
                  </a:cubicBezTo>
                  <a:cubicBezTo>
                    <a:pt x="268" y="79"/>
                    <a:pt x="269" y="70"/>
                    <a:pt x="319" y="58"/>
                  </a:cubicBezTo>
                  <a:cubicBezTo>
                    <a:pt x="349" y="60"/>
                    <a:pt x="380" y="60"/>
                    <a:pt x="410" y="64"/>
                  </a:cubicBezTo>
                  <a:cubicBezTo>
                    <a:pt x="429" y="67"/>
                    <a:pt x="435" y="89"/>
                    <a:pt x="453" y="96"/>
                  </a:cubicBezTo>
                  <a:cubicBezTo>
                    <a:pt x="455" y="101"/>
                    <a:pt x="454" y="108"/>
                    <a:pt x="458" y="112"/>
                  </a:cubicBezTo>
                  <a:cubicBezTo>
                    <a:pt x="476" y="130"/>
                    <a:pt x="474" y="108"/>
                    <a:pt x="474" y="122"/>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8" name="AutoShape 304"/>
            <p:cNvSpPr>
              <a:spLocks noChangeArrowheads="1"/>
            </p:cNvSpPr>
            <p:nvPr/>
          </p:nvSpPr>
          <p:spPr bwMode="auto">
            <a:xfrm rot="7325081">
              <a:off x="3198949" y="1853487"/>
              <a:ext cx="120323" cy="121590"/>
            </a:xfrm>
            <a:prstGeom prst="triangle">
              <a:avLst>
                <a:gd name="adj" fmla="val 50000"/>
              </a:avLst>
            </a:prstGeom>
            <a:solidFill>
              <a:schemeClr val="tx1"/>
            </a:solidFill>
            <a:ln w="9525">
              <a:solidFill>
                <a:schemeClr val="tx1"/>
              </a:solidFill>
              <a:miter lim="800000"/>
              <a:headEnd/>
              <a:tailEnd/>
            </a:ln>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9" name="Text Box 305"/>
            <p:cNvSpPr txBox="1">
              <a:spLocks noChangeArrowheads="1"/>
            </p:cNvSpPr>
            <p:nvPr/>
          </p:nvSpPr>
          <p:spPr bwMode="auto">
            <a:xfrm>
              <a:off x="3095111" y="1548134"/>
              <a:ext cx="198903" cy="15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770" name="Text Box 306"/>
            <p:cNvSpPr txBox="1">
              <a:spLocks noChangeArrowheads="1"/>
            </p:cNvSpPr>
            <p:nvPr/>
          </p:nvSpPr>
          <p:spPr bwMode="auto">
            <a:xfrm>
              <a:off x="2255197" y="2162415"/>
              <a:ext cx="740232" cy="271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Efficient</a:t>
              </a:r>
            </a:p>
            <a:p>
              <a:pPr eaLnBrk="1" hangingPunct="1">
                <a:spcBef>
                  <a:spcPct val="0"/>
                </a:spcBef>
                <a:buFontTx/>
                <a:buNone/>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nuclear transfer</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1" name="AutoShape 307"/>
            <p:cNvSpPr>
              <a:spLocks noChangeArrowheads="1"/>
            </p:cNvSpPr>
            <p:nvPr/>
          </p:nvSpPr>
          <p:spPr bwMode="auto">
            <a:xfrm rot="10800000" flipH="1">
              <a:off x="2027729" y="1760490"/>
              <a:ext cx="1576615" cy="494518"/>
            </a:xfrm>
            <a:custGeom>
              <a:avLst/>
              <a:gdLst>
                <a:gd name="T0" fmla="*/ 2147483646 w 21600"/>
                <a:gd name="T1" fmla="*/ 0 h 21600"/>
                <a:gd name="T2" fmla="*/ 2147483646 w 21600"/>
                <a:gd name="T3" fmla="*/ 2147483646 h 21600"/>
                <a:gd name="T4" fmla="*/ 2147483646 w 21600"/>
                <a:gd name="T5" fmla="*/ 2147483646 h 21600"/>
                <a:gd name="T6" fmla="*/ 2147483646 w 21600"/>
                <a:gd name="T7" fmla="*/ 2147483646 h 21600"/>
                <a:gd name="T8" fmla="*/ 17694720 60000 65536"/>
                <a:gd name="T9" fmla="*/ 5898240 60000 65536"/>
                <a:gd name="T10" fmla="*/ 5898240 60000 65536"/>
                <a:gd name="T11" fmla="*/ 0 60000 65536"/>
                <a:gd name="T12" fmla="*/ 12427 w 21600"/>
                <a:gd name="T13" fmla="*/ 5228 h 21600"/>
                <a:gd name="T14" fmla="*/ 21144 w 21600"/>
                <a:gd name="T15" fmla="*/ 6930 h 21600"/>
              </a:gdLst>
              <a:ahLst/>
              <a:cxnLst>
                <a:cxn ang="T8">
                  <a:pos x="T0" y="T1"/>
                </a:cxn>
                <a:cxn ang="T9">
                  <a:pos x="T2" y="T3"/>
                </a:cxn>
                <a:cxn ang="T10">
                  <a:pos x="T4" y="T5"/>
                </a:cxn>
                <a:cxn ang="T11">
                  <a:pos x="T6" y="T7"/>
                </a:cxn>
              </a:cxnLst>
              <a:rect l="T12" t="T13" r="T14" b="T15"/>
              <a:pathLst>
                <a:path w="21600" h="21600">
                  <a:moveTo>
                    <a:pt x="21600" y="6079"/>
                  </a:moveTo>
                  <a:lnTo>
                    <a:pt x="18346" y="0"/>
                  </a:lnTo>
                  <a:lnTo>
                    <a:pt x="18346" y="5228"/>
                  </a:lnTo>
                  <a:lnTo>
                    <a:pt x="12427" y="5228"/>
                  </a:lnTo>
                  <a:cubicBezTo>
                    <a:pt x="5564" y="5228"/>
                    <a:pt x="0" y="8331"/>
                    <a:pt x="0" y="12158"/>
                  </a:cubicBezTo>
                  <a:lnTo>
                    <a:pt x="0" y="21600"/>
                  </a:lnTo>
                  <a:lnTo>
                    <a:pt x="1740" y="21600"/>
                  </a:lnTo>
                  <a:lnTo>
                    <a:pt x="1740" y="12158"/>
                  </a:lnTo>
                  <a:cubicBezTo>
                    <a:pt x="1740" y="9271"/>
                    <a:pt x="6525" y="6930"/>
                    <a:pt x="12427" y="6930"/>
                  </a:cubicBezTo>
                  <a:lnTo>
                    <a:pt x="18346" y="6930"/>
                  </a:lnTo>
                  <a:lnTo>
                    <a:pt x="18346" y="12158"/>
                  </a:lnTo>
                  <a:lnTo>
                    <a:pt x="21600" y="6079"/>
                  </a:lnTo>
                  <a:close/>
                </a:path>
              </a:pathLst>
            </a:custGeom>
            <a:solidFill>
              <a:schemeClr val="tx1"/>
            </a:solidFill>
            <a:ln w="9525">
              <a:solidFill>
                <a:schemeClr val="tx1"/>
              </a:solidFill>
              <a:miter lim="800000"/>
              <a:headEnd/>
              <a:tailEnd/>
            </a:ln>
          </p:spPr>
          <p:txBody>
            <a:bodyPr wrap="none" anchor="ct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2" name="Text Box 315"/>
            <p:cNvSpPr txBox="1">
              <a:spLocks noChangeArrowheads="1"/>
            </p:cNvSpPr>
            <p:nvPr/>
          </p:nvSpPr>
          <p:spPr bwMode="auto">
            <a:xfrm>
              <a:off x="3826668" y="1523748"/>
              <a:ext cx="8322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Nucleus</a:t>
              </a:r>
              <a:endParaRPr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994" name="Group 91"/>
            <p:cNvGrpSpPr>
              <a:grpSpLocks noChangeAspect="1"/>
            </p:cNvGrpSpPr>
            <p:nvPr/>
          </p:nvGrpSpPr>
          <p:grpSpPr bwMode="auto">
            <a:xfrm>
              <a:off x="2554675" y="1217968"/>
              <a:ext cx="467049" cy="448853"/>
              <a:chOff x="3693" y="318"/>
              <a:chExt cx="308" cy="294"/>
            </a:xfrm>
          </p:grpSpPr>
          <p:grpSp>
            <p:nvGrpSpPr>
              <p:cNvPr id="995" name="Group 92"/>
              <p:cNvGrpSpPr>
                <a:grpSpLocks noChangeAspect="1"/>
              </p:cNvGrpSpPr>
              <p:nvPr/>
            </p:nvGrpSpPr>
            <p:grpSpPr bwMode="auto">
              <a:xfrm rot="-1964477">
                <a:off x="3693" y="402"/>
                <a:ext cx="291" cy="127"/>
                <a:chOff x="2313" y="907"/>
                <a:chExt cx="786" cy="220"/>
              </a:xfrm>
            </p:grpSpPr>
            <p:cxnSp>
              <p:nvCxnSpPr>
                <p:cNvPr id="1000" name="AutoShape 93"/>
                <p:cNvCxnSpPr>
                  <a:cxnSpLocks noChangeAspect="1" noChangeShapeType="1"/>
                </p:cNvCxnSpPr>
                <p:nvPr/>
              </p:nvCxnSpPr>
              <p:spPr bwMode="auto">
                <a:xfrm rot="13060594" flipH="1">
                  <a:off x="2313" y="948"/>
                  <a:ext cx="182" cy="152"/>
                </a:xfrm>
                <a:prstGeom prst="curvedConnector3">
                  <a:avLst>
                    <a:gd name="adj1" fmla="val 49884"/>
                  </a:avLst>
                </a:prstGeom>
                <a:noFill/>
                <a:ln w="12700">
                  <a:solidFill>
                    <a:srgbClr val="333399"/>
                  </a:solidFill>
                  <a:round/>
                  <a:headEnd/>
                  <a:tailEnd/>
                </a:ln>
                <a:extLst>
                  <a:ext uri="{909E8E84-426E-40DD-AFC4-6F175D3DCCD1}">
                    <a14:hiddenFill xmlns:a14="http://schemas.microsoft.com/office/drawing/2010/main">
                      <a:noFill/>
                    </a14:hiddenFill>
                  </a:ext>
                </a:extLst>
              </p:spPr>
            </p:cxnSp>
            <p:cxnSp>
              <p:nvCxnSpPr>
                <p:cNvPr id="1001" name="AutoShape 94"/>
                <p:cNvCxnSpPr>
                  <a:cxnSpLocks noChangeAspect="1" noChangeShapeType="1"/>
                </p:cNvCxnSpPr>
                <p:nvPr/>
              </p:nvCxnSpPr>
              <p:spPr bwMode="auto">
                <a:xfrm rot="13060594" flipH="1">
                  <a:off x="2554" y="925"/>
                  <a:ext cx="268" cy="196"/>
                </a:xfrm>
                <a:prstGeom prst="curvedConnector3">
                  <a:avLst>
                    <a:gd name="adj1" fmla="val 49921"/>
                  </a:avLst>
                </a:prstGeom>
                <a:noFill/>
                <a:ln w="12700">
                  <a:solidFill>
                    <a:srgbClr val="333399"/>
                  </a:solidFill>
                  <a:round/>
                  <a:headEnd/>
                  <a:tailEnd/>
                </a:ln>
                <a:extLst>
                  <a:ext uri="{909E8E84-426E-40DD-AFC4-6F175D3DCCD1}">
                    <a14:hiddenFill xmlns:a14="http://schemas.microsoft.com/office/drawing/2010/main">
                      <a:noFill/>
                    </a14:hiddenFill>
                  </a:ext>
                </a:extLst>
              </p:spPr>
            </p:cxnSp>
            <p:cxnSp>
              <p:nvCxnSpPr>
                <p:cNvPr id="1002" name="AutoShape 95"/>
                <p:cNvCxnSpPr>
                  <a:cxnSpLocks noChangeAspect="1" noChangeShapeType="1"/>
                </p:cNvCxnSpPr>
                <p:nvPr/>
              </p:nvCxnSpPr>
              <p:spPr bwMode="auto">
                <a:xfrm rot="13060594" flipH="1">
                  <a:off x="2895" y="907"/>
                  <a:ext cx="204" cy="205"/>
                </a:xfrm>
                <a:prstGeom prst="curvedConnector3">
                  <a:avLst>
                    <a:gd name="adj1" fmla="val 50000"/>
                  </a:avLst>
                </a:prstGeom>
                <a:noFill/>
                <a:ln w="12700">
                  <a:solidFill>
                    <a:srgbClr val="333399"/>
                  </a:solidFill>
                  <a:round/>
                  <a:headEnd/>
                  <a:tailEnd/>
                </a:ln>
                <a:extLst>
                  <a:ext uri="{909E8E84-426E-40DD-AFC4-6F175D3DCCD1}">
                    <a14:hiddenFill xmlns:a14="http://schemas.microsoft.com/office/drawing/2010/main">
                      <a:noFill/>
                    </a14:hiddenFill>
                  </a:ext>
                </a:extLst>
              </p:spPr>
            </p:cxnSp>
            <p:cxnSp>
              <p:nvCxnSpPr>
                <p:cNvPr id="1003" name="AutoShape 96"/>
                <p:cNvCxnSpPr>
                  <a:cxnSpLocks noChangeAspect="1" noChangeShapeType="1"/>
                </p:cNvCxnSpPr>
                <p:nvPr/>
              </p:nvCxnSpPr>
              <p:spPr bwMode="auto">
                <a:xfrm rot="13060594" flipH="1">
                  <a:off x="2367" y="909"/>
                  <a:ext cx="327" cy="205"/>
                </a:xfrm>
                <a:prstGeom prst="curvedConnector3">
                  <a:avLst>
                    <a:gd name="adj1" fmla="val 50000"/>
                  </a:avLst>
                </a:prstGeom>
                <a:noFill/>
                <a:ln w="12700">
                  <a:solidFill>
                    <a:srgbClr val="333399"/>
                  </a:solidFill>
                  <a:round/>
                  <a:headEnd/>
                  <a:tailEnd/>
                </a:ln>
                <a:extLst>
                  <a:ext uri="{909E8E84-426E-40DD-AFC4-6F175D3DCCD1}">
                    <a14:hiddenFill xmlns:a14="http://schemas.microsoft.com/office/drawing/2010/main">
                      <a:noFill/>
                    </a14:hiddenFill>
                  </a:ext>
                </a:extLst>
              </p:spPr>
            </p:cxnSp>
            <p:cxnSp>
              <p:nvCxnSpPr>
                <p:cNvPr id="1004" name="AutoShape 97"/>
                <p:cNvCxnSpPr>
                  <a:cxnSpLocks noChangeAspect="1" noChangeShapeType="1"/>
                </p:cNvCxnSpPr>
                <p:nvPr/>
              </p:nvCxnSpPr>
              <p:spPr bwMode="auto">
                <a:xfrm rot="13060594" flipH="1">
                  <a:off x="2760" y="923"/>
                  <a:ext cx="245" cy="204"/>
                </a:xfrm>
                <a:prstGeom prst="curvedConnector3">
                  <a:avLst>
                    <a:gd name="adj1" fmla="val 50000"/>
                  </a:avLst>
                </a:prstGeom>
                <a:noFill/>
                <a:ln w="12700">
                  <a:solidFill>
                    <a:srgbClr val="333399"/>
                  </a:solidFill>
                  <a:round/>
                  <a:headEnd/>
                  <a:tailEnd/>
                </a:ln>
                <a:extLst>
                  <a:ext uri="{909E8E84-426E-40DD-AFC4-6F175D3DCCD1}">
                    <a14:hiddenFill xmlns:a14="http://schemas.microsoft.com/office/drawing/2010/main">
                      <a:noFill/>
                    </a14:hiddenFill>
                  </a:ext>
                </a:extLst>
              </p:spPr>
            </p:cxnSp>
          </p:grpSp>
          <p:sp>
            <p:nvSpPr>
              <p:cNvPr id="996" name="Oval 98"/>
              <p:cNvSpPr>
                <a:spLocks noChangeAspect="1" noChangeArrowheads="1"/>
              </p:cNvSpPr>
              <p:nvPr/>
            </p:nvSpPr>
            <p:spPr bwMode="auto">
              <a:xfrm>
                <a:off x="3787" y="516"/>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ja-JP" altLang="ja-JP" sz="1400" i="0" u="none" strike="noStrike" kern="0" cap="none" spc="0" normalizeH="0" baseline="0" noProof="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7" name="Oval 99"/>
              <p:cNvSpPr>
                <a:spLocks noChangeAspect="1" noChangeArrowheads="1"/>
              </p:cNvSpPr>
              <p:nvPr/>
            </p:nvSpPr>
            <p:spPr bwMode="auto">
              <a:xfrm>
                <a:off x="3696" y="393"/>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ja-JP" altLang="ja-JP" sz="1400" i="0" u="none" strike="noStrike" kern="0" cap="none" spc="0" normalizeH="0" baseline="0" noProof="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8" name="Oval 100"/>
              <p:cNvSpPr>
                <a:spLocks noChangeAspect="1" noChangeArrowheads="1"/>
              </p:cNvSpPr>
              <p:nvPr/>
            </p:nvSpPr>
            <p:spPr bwMode="auto">
              <a:xfrm>
                <a:off x="3817" y="318"/>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ja-JP" altLang="ja-JP" sz="1400" i="0" u="none" strike="noStrike" kern="0" cap="none" spc="0" normalizeH="0" baseline="0" noProof="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9" name="Oval 101"/>
              <p:cNvSpPr>
                <a:spLocks noChangeAspect="1" noChangeArrowheads="1"/>
              </p:cNvSpPr>
              <p:nvPr/>
            </p:nvSpPr>
            <p:spPr bwMode="auto">
              <a:xfrm>
                <a:off x="3905" y="431"/>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1" lang="ja-JP" altLang="ja-JP" sz="1400" i="0" u="none" strike="noStrike" kern="0" cap="none" spc="0" normalizeH="0" baseline="0" noProof="0">
                  <a:ln>
                    <a:noFill/>
                  </a:ln>
                  <a:solidFill>
                    <a:srgbClr val="000000"/>
                  </a:solidFill>
                  <a:effectLst/>
                  <a:uLnTx/>
                  <a:uFillTx/>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08" name="Text Box 311"/>
            <p:cNvSpPr txBox="1">
              <a:spLocks noChangeArrowheads="1"/>
            </p:cNvSpPr>
            <p:nvPr/>
          </p:nvSpPr>
          <p:spPr bwMode="auto">
            <a:xfrm>
              <a:off x="1395871" y="578258"/>
              <a:ext cx="6510115" cy="584775"/>
            </a:xfrm>
            <a:prstGeom prst="rect">
              <a:avLst/>
            </a:prstGeom>
            <a:solidFill>
              <a:srgbClr val="FFFF00"/>
            </a:solidFill>
            <a:ln>
              <a:solidFill>
                <a:schemeClr val="tx1"/>
              </a:solidFill>
            </a:ln>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spcBef>
                  <a:spcPct val="0"/>
                </a:spcBef>
                <a:buNone/>
              </a:pPr>
              <a:r>
                <a:rPr lang="en-US" altLang="ja-JP" sz="1600" b="1" dirty="0" smtClean="0">
                  <a:latin typeface="Arial Unicode MS" panose="020B0604020202020204" pitchFamily="50" charset="-128"/>
                  <a:ea typeface="Arial Unicode MS" panose="020B0604020202020204" pitchFamily="50" charset="-128"/>
                  <a:cs typeface="Arial Unicode MS" panose="020B0604020202020204" pitchFamily="50" charset="-128"/>
                </a:rPr>
                <a:t>Identification of rate-limiting process of cationic lipoplex based on the </a:t>
              </a:r>
            </a:p>
            <a:p>
              <a:pPr>
                <a:spcBef>
                  <a:spcPct val="0"/>
                </a:spcBef>
                <a:buNone/>
              </a:pPr>
              <a:r>
                <a:rPr lang="en-US" altLang="ja-JP" sz="1600" b="1" dirty="0" smtClean="0">
                  <a:latin typeface="Arial Unicode MS" panose="020B0604020202020204" pitchFamily="50" charset="-128"/>
                  <a:ea typeface="Arial Unicode MS" panose="020B0604020202020204" pitchFamily="50" charset="-128"/>
                  <a:cs typeface="Arial Unicode MS" panose="020B0604020202020204" pitchFamily="50" charset="-128"/>
                </a:rPr>
                <a:t>quantitative comparison of intracellular trafficking with adenovirus</a:t>
              </a:r>
            </a:p>
          </p:txBody>
        </p:sp>
        <p:sp>
          <p:nvSpPr>
            <p:cNvPr id="3157" name="Rectangle 317"/>
            <p:cNvSpPr>
              <a:spLocks noChangeArrowheads="1"/>
            </p:cNvSpPr>
            <p:nvPr/>
          </p:nvSpPr>
          <p:spPr bwMode="auto">
            <a:xfrm>
              <a:off x="4819399" y="1484993"/>
              <a:ext cx="3512687" cy="1061829"/>
            </a:xfrm>
            <a:prstGeom prst="rect">
              <a:avLst/>
            </a:prstGeom>
            <a:solidFill>
              <a:schemeClr val="bg1"/>
            </a:solidFill>
            <a:ln>
              <a:solidFill>
                <a:schemeClr val="tx1"/>
              </a:solidFill>
            </a:ln>
            <a:extLst/>
          </p:spPr>
          <p:txBody>
            <a:bodyPr wrap="square" anchor="ct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lnSpc>
                  <a:spcPct val="90000"/>
                </a:lnSpc>
                <a:spcBef>
                  <a:spcPct val="0"/>
                </a:spcBef>
                <a:buFontTx/>
                <a:buNone/>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Drawbacks in use of cationic carriers:</a:t>
              </a:r>
            </a:p>
            <a:p>
              <a:pPr eaLnBrk="1" hangingPunct="1">
                <a:lnSpc>
                  <a:spcPct val="90000"/>
                </a:lnSpc>
                <a:spcBef>
                  <a:spcPct val="0"/>
                </a:spcBef>
                <a:buFontTx/>
                <a:buNone/>
              </a:pPr>
              <a:r>
                <a:rPr lang="en-US" altLang="ja-JP" sz="1400" b="1"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Electrostatic interaction </a:t>
              </a: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with DNA cargo and mRNA </a:t>
              </a:r>
            </a:p>
            <a:p>
              <a:pPr eaLnBrk="1" hangingPunct="1">
                <a:lnSpc>
                  <a:spcPct val="90000"/>
                </a:lnSpc>
                <a:spcBef>
                  <a:spcPct val="0"/>
                </a:spcBef>
                <a:buFontTx/>
                <a:buNone/>
              </a:pPr>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lang="ja-JP" alt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Rate-limiting process is transcription and translation</a:t>
              </a:r>
            </a:p>
          </p:txBody>
        </p:sp>
        <p:sp>
          <p:nvSpPr>
            <p:cNvPr id="984" name="Rectangle 317"/>
            <p:cNvSpPr>
              <a:spLocks noChangeArrowheads="1"/>
            </p:cNvSpPr>
            <p:nvPr/>
          </p:nvSpPr>
          <p:spPr bwMode="auto">
            <a:xfrm>
              <a:off x="290056" y="69668"/>
              <a:ext cx="2206974" cy="480131"/>
            </a:xfrm>
            <a:prstGeom prst="rect">
              <a:avLst/>
            </a:prstGeom>
            <a:noFill/>
            <a:ln>
              <a:noFill/>
            </a:ln>
            <a:extLst/>
          </p:spPr>
          <p:txBody>
            <a:bodyPr wrap="square" anchor="ct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lnSpc>
                  <a:spcPct val="90000"/>
                </a:lnSpc>
                <a:spcBef>
                  <a:spcPct val="0"/>
                </a:spcBef>
                <a:buFontTx/>
                <a:buNone/>
              </a:pPr>
              <a:r>
                <a:rPr lang="en-US" altLang="ja-JP" sz="2800" b="1" dirty="0" smtClean="0">
                  <a:latin typeface="Arial Unicode MS" panose="020B0604020202020204" pitchFamily="50" charset="-128"/>
                  <a:ea typeface="Arial Unicode MS" panose="020B0604020202020204" pitchFamily="50" charset="-128"/>
                  <a:cs typeface="Arial Unicode MS" panose="020B0604020202020204" pitchFamily="50" charset="-128"/>
                </a:rPr>
                <a:t>Summary</a:t>
              </a:r>
              <a:endParaRPr lang="en-US" altLang="ja-JP" sz="2800" dirty="0" smtClean="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502" name="グループ化 2501"/>
            <p:cNvGrpSpPr/>
            <p:nvPr/>
          </p:nvGrpSpPr>
          <p:grpSpPr>
            <a:xfrm>
              <a:off x="19605" y="2875222"/>
              <a:ext cx="4631323" cy="4004408"/>
              <a:chOff x="19605" y="2875222"/>
              <a:chExt cx="4631323" cy="4004408"/>
            </a:xfrm>
          </p:grpSpPr>
          <p:sp>
            <p:nvSpPr>
              <p:cNvPr id="30" name="円/楕円 29"/>
              <p:cNvSpPr/>
              <p:nvPr/>
            </p:nvSpPr>
            <p:spPr>
              <a:xfrm>
                <a:off x="324773" y="2875222"/>
                <a:ext cx="2000655" cy="940432"/>
              </a:xfrm>
              <a:prstGeom prst="ellipse">
                <a:avLst/>
              </a:prstGeom>
              <a:solidFill>
                <a:srgbClr val="C4E59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6" name="Oval 212"/>
              <p:cNvSpPr>
                <a:spLocks noChangeAspect="1" noChangeArrowheads="1"/>
              </p:cNvSpPr>
              <p:nvPr/>
            </p:nvSpPr>
            <p:spPr bwMode="auto">
              <a:xfrm>
                <a:off x="3087686" y="3244215"/>
                <a:ext cx="33118" cy="31048"/>
              </a:xfrm>
              <a:prstGeom prst="ellipse">
                <a:avLst/>
              </a:prstGeom>
              <a:gradFill rotWithShape="1">
                <a:gsLst>
                  <a:gs pos="0">
                    <a:srgbClr val="FFFFFF"/>
                  </a:gs>
                  <a:gs pos="100000">
                    <a:srgbClr val="808080"/>
                  </a:gs>
                </a:gsLst>
                <a:path path="shape">
                  <a:fillToRect l="50000" t="50000" r="50000" b="50000"/>
                </a:path>
              </a:gradFill>
              <a:ln w="9525">
                <a:noFill/>
                <a:round/>
                <a:headEnd/>
                <a:tailEnd/>
              </a:ln>
              <a:effectLst/>
            </p:spPr>
            <p:txBody>
              <a:bodyPr wrap="none" anchor="ctr"/>
              <a:lstStyle/>
              <a:p>
                <a:pPr eaLnBrk="1" fontAlgn="auto" hangingPunct="1">
                  <a:spcBef>
                    <a:spcPts val="0"/>
                  </a:spcBef>
                  <a:spcAft>
                    <a:spcPts val="0"/>
                  </a:spcAft>
                  <a:defRPr/>
                </a:pPr>
                <a:endParaRPr kumimoji="0" lang="ja-JP" altLang="en-US" sz="1400" kern="0">
                  <a:solidFill>
                    <a:sysClr val="windowText" lastClr="00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09" name="Text Box 311"/>
              <p:cNvSpPr txBox="1">
                <a:spLocks noChangeArrowheads="1"/>
              </p:cNvSpPr>
              <p:nvPr/>
            </p:nvSpPr>
            <p:spPr bwMode="auto">
              <a:xfrm>
                <a:off x="638388" y="3845441"/>
                <a:ext cx="2906565" cy="526298"/>
              </a:xfrm>
              <a:prstGeom prst="rect">
                <a:avLst/>
              </a:prstGeom>
              <a:solidFill>
                <a:srgbClr val="FFFF00"/>
              </a:solidFill>
              <a:ln>
                <a:solidFill>
                  <a:schemeClr val="tx1"/>
                </a:solidFill>
              </a:ln>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lvl="0">
                  <a:lnSpc>
                    <a:spcPts val="1500"/>
                  </a:lnSpc>
                  <a:buNone/>
                </a:pPr>
                <a:r>
                  <a:rPr lang="en-US" altLang="ja-JP" sz="1600" b="1" dirty="0" smtClean="0">
                    <a:latin typeface="Arial Unicode MS" panose="020B0604020202020204" pitchFamily="50" charset="-128"/>
                    <a:ea typeface="Arial Unicode MS" panose="020B0604020202020204" pitchFamily="50" charset="-128"/>
                    <a:cs typeface="Arial Unicode MS" panose="020B0604020202020204" pitchFamily="50" charset="-128"/>
                  </a:rPr>
                  <a:t>Neutral particle responsive to </a:t>
                </a:r>
              </a:p>
              <a:p>
                <a:pPr lvl="0">
                  <a:lnSpc>
                    <a:spcPts val="1500"/>
                  </a:lnSpc>
                  <a:buNone/>
                </a:pPr>
                <a:r>
                  <a:rPr lang="en-US" altLang="ja-JP" sz="1600" b="1" dirty="0" smtClean="0">
                    <a:latin typeface="Arial Unicode MS" panose="020B0604020202020204" pitchFamily="50" charset="-128"/>
                    <a:ea typeface="Arial Unicode MS" panose="020B0604020202020204" pitchFamily="50" charset="-128"/>
                    <a:cs typeface="Arial Unicode MS" panose="020B0604020202020204" pitchFamily="50" charset="-128"/>
                  </a:rPr>
                  <a:t>intracellular environment</a:t>
                </a:r>
              </a:p>
            </p:txBody>
          </p:sp>
          <p:sp>
            <p:nvSpPr>
              <p:cNvPr id="25" name="正方形/長方形 24"/>
              <p:cNvSpPr/>
              <p:nvPr/>
            </p:nvSpPr>
            <p:spPr>
              <a:xfrm>
                <a:off x="4373745" y="3212677"/>
                <a:ext cx="277183" cy="36703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58" name="正方形/長方形 3157"/>
              <p:cNvSpPr/>
              <p:nvPr/>
            </p:nvSpPr>
            <p:spPr>
              <a:xfrm>
                <a:off x="2876150" y="3496228"/>
                <a:ext cx="1774778" cy="14634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 name="下矢印 25"/>
              <p:cNvSpPr/>
              <p:nvPr/>
            </p:nvSpPr>
            <p:spPr>
              <a:xfrm>
                <a:off x="2795396" y="3496575"/>
                <a:ext cx="259220" cy="332175"/>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60" name="Rectangle 317"/>
              <p:cNvSpPr>
                <a:spLocks noChangeArrowheads="1"/>
              </p:cNvSpPr>
              <p:nvPr/>
            </p:nvSpPr>
            <p:spPr bwMode="auto">
              <a:xfrm>
                <a:off x="385521" y="2881307"/>
                <a:ext cx="2206974" cy="840230"/>
              </a:xfrm>
              <a:prstGeom prst="rect">
                <a:avLst/>
              </a:prstGeom>
              <a:noFill/>
              <a:ln>
                <a:noFill/>
              </a:ln>
              <a:extLst/>
            </p:spPr>
            <p:txBody>
              <a:bodyPr wrap="square" anchor="ct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lnSpc>
                    <a:spcPct val="90000"/>
                  </a:lnSpc>
                  <a:spcBef>
                    <a:spcPct val="0"/>
                  </a:spcBef>
                  <a:buFontTx/>
                  <a:buNone/>
                </a:pPr>
                <a:r>
                  <a:rPr lang="en-US" altLang="ja-JP" sz="1800" b="1" dirty="0" smtClean="0">
                    <a:latin typeface="Arial Unicode MS" panose="020B0604020202020204" pitchFamily="50" charset="-128"/>
                    <a:ea typeface="Arial Unicode MS" panose="020B0604020202020204" pitchFamily="50" charset="-128"/>
                    <a:cs typeface="Arial Unicode MS" panose="020B0604020202020204" pitchFamily="50" charset="-128"/>
                  </a:rPr>
                  <a:t>Strategy1:</a:t>
                </a:r>
              </a:p>
              <a:p>
                <a:pPr eaLnBrk="1" hangingPunct="1">
                  <a:lnSpc>
                    <a:spcPct val="90000"/>
                  </a:lnSpc>
                  <a:spcBef>
                    <a:spcPct val="0"/>
                  </a:spcBef>
                  <a:buFontTx/>
                  <a:buNone/>
                </a:pPr>
                <a:r>
                  <a:rPr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Avoidance to use  cationic materials</a:t>
                </a:r>
              </a:p>
            </p:txBody>
          </p:sp>
          <p:sp>
            <p:nvSpPr>
              <p:cNvPr id="987" name="円/楕円 986"/>
              <p:cNvSpPr/>
              <p:nvPr/>
            </p:nvSpPr>
            <p:spPr>
              <a:xfrm>
                <a:off x="198444" y="4996733"/>
                <a:ext cx="4113397" cy="608722"/>
              </a:xfrm>
              <a:prstGeom prst="ellipse">
                <a:avLst/>
              </a:prstGeom>
              <a:no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88" name="正方形/長方形 987"/>
              <p:cNvSpPr/>
              <p:nvPr/>
            </p:nvSpPr>
            <p:spPr>
              <a:xfrm rot="5400000">
                <a:off x="1390216" y="3935751"/>
                <a:ext cx="1526648" cy="42578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42" name="テキスト ボックス 1041"/>
              <p:cNvSpPr txBox="1"/>
              <p:nvPr/>
            </p:nvSpPr>
            <p:spPr>
              <a:xfrm>
                <a:off x="2556796" y="4646938"/>
                <a:ext cx="1846792" cy="284005"/>
              </a:xfrm>
              <a:prstGeom prst="rect">
                <a:avLst/>
              </a:prstGeom>
              <a:solidFill>
                <a:schemeClr val="bg1"/>
              </a:solidFill>
              <a:ln>
                <a:solidFill>
                  <a:schemeClr val="tx1"/>
                </a:solidFill>
              </a:ln>
            </p:spPr>
            <p:txBody>
              <a:bodyPr wrap="square" rtlCol="0">
                <a:spAutoFit/>
              </a:bodyPr>
              <a:lstStyle/>
              <a:p>
                <a:pPr algn="ctr">
                  <a:lnSpc>
                    <a:spcPts val="1400"/>
                  </a:lnSpc>
                </a:pP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Plas</a:t>
                </a: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ma membrane</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36" name="ドーナツ 1735"/>
              <p:cNvSpPr>
                <a:spLocks noChangeAspect="1"/>
              </p:cNvSpPr>
              <p:nvPr/>
            </p:nvSpPr>
            <p:spPr bwMode="auto">
              <a:xfrm>
                <a:off x="439505" y="4471552"/>
                <a:ext cx="532126" cy="508280"/>
              </a:xfrm>
              <a:prstGeom prst="donut">
                <a:avLst>
                  <a:gd name="adj" fmla="val 9524"/>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C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862" name="グループ化 1861"/>
              <p:cNvGrpSpPr/>
              <p:nvPr/>
            </p:nvGrpSpPr>
            <p:grpSpPr>
              <a:xfrm>
                <a:off x="548650" y="4577529"/>
                <a:ext cx="302433" cy="293291"/>
                <a:chOff x="9799656" y="1353064"/>
                <a:chExt cx="243989" cy="245192"/>
              </a:xfrm>
            </p:grpSpPr>
            <p:sp>
              <p:nvSpPr>
                <p:cNvPr id="1865" name="円/楕円 1864"/>
                <p:cNvSpPr/>
                <p:nvPr/>
              </p:nvSpPr>
              <p:spPr>
                <a:xfrm>
                  <a:off x="9799656" y="1353064"/>
                  <a:ext cx="243989" cy="245192"/>
                </a:xfrm>
                <a:prstGeom prst="ellipse">
                  <a:avLst/>
                </a:prstGeom>
                <a:solidFill>
                  <a:srgbClr val="99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solidFill>
                      <a:prstClr val="white"/>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66" name="フリーフォーム 1865"/>
                <p:cNvSpPr/>
                <p:nvPr/>
              </p:nvSpPr>
              <p:spPr>
                <a:xfrm>
                  <a:off x="9845620" y="1405521"/>
                  <a:ext cx="170275" cy="151520"/>
                </a:xfrm>
                <a:custGeom>
                  <a:avLst/>
                  <a:gdLst>
                    <a:gd name="connsiteX0" fmla="*/ 171119 w 438656"/>
                    <a:gd name="connsiteY0" fmla="*/ 583028 h 583028"/>
                    <a:gd name="connsiteX1" fmla="*/ 4 w 438656"/>
                    <a:gd name="connsiteY1" fmla="*/ 240796 h 583028"/>
                    <a:gd name="connsiteX2" fmla="*/ 165772 w 438656"/>
                    <a:gd name="connsiteY2" fmla="*/ 164 h 583028"/>
                    <a:gd name="connsiteX3" fmla="*/ 245983 w 438656"/>
                    <a:gd name="connsiteY3" fmla="*/ 203364 h 583028"/>
                    <a:gd name="connsiteX4" fmla="*/ 128340 w 438656"/>
                    <a:gd name="connsiteY4" fmla="*/ 219407 h 583028"/>
                    <a:gd name="connsiteX5" fmla="*/ 336888 w 438656"/>
                    <a:gd name="connsiteY5" fmla="*/ 21554 h 583028"/>
                    <a:gd name="connsiteX6" fmla="*/ 438488 w 438656"/>
                    <a:gd name="connsiteY6" fmla="*/ 278228 h 583028"/>
                    <a:gd name="connsiteX7" fmla="*/ 315498 w 438656"/>
                    <a:gd name="connsiteY7" fmla="*/ 518859 h 58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656" h="583028">
                      <a:moveTo>
                        <a:pt x="171119" y="583028"/>
                      </a:moveTo>
                      <a:cubicBezTo>
                        <a:pt x="86007" y="460484"/>
                        <a:pt x="895" y="337940"/>
                        <a:pt x="4" y="240796"/>
                      </a:cubicBezTo>
                      <a:cubicBezTo>
                        <a:pt x="-887" y="143652"/>
                        <a:pt x="124776" y="6403"/>
                        <a:pt x="165772" y="164"/>
                      </a:cubicBezTo>
                      <a:cubicBezTo>
                        <a:pt x="206768" y="-6075"/>
                        <a:pt x="252222" y="166824"/>
                        <a:pt x="245983" y="203364"/>
                      </a:cubicBezTo>
                      <a:cubicBezTo>
                        <a:pt x="239744" y="239904"/>
                        <a:pt x="113189" y="249709"/>
                        <a:pt x="128340" y="219407"/>
                      </a:cubicBezTo>
                      <a:cubicBezTo>
                        <a:pt x="143491" y="189105"/>
                        <a:pt x="285197" y="11750"/>
                        <a:pt x="336888" y="21554"/>
                      </a:cubicBezTo>
                      <a:cubicBezTo>
                        <a:pt x="388579" y="31357"/>
                        <a:pt x="442053" y="195344"/>
                        <a:pt x="438488" y="278228"/>
                      </a:cubicBezTo>
                      <a:cubicBezTo>
                        <a:pt x="434923" y="361112"/>
                        <a:pt x="315498" y="518859"/>
                        <a:pt x="315498" y="51885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0" lang="en-US">
                    <a:solidFill>
                      <a:prstClr val="white"/>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871" name="爆発 1 1870"/>
              <p:cNvSpPr/>
              <p:nvPr/>
            </p:nvSpPr>
            <p:spPr bwMode="auto">
              <a:xfrm>
                <a:off x="2224120" y="5023235"/>
                <a:ext cx="960764" cy="588530"/>
              </a:xfrm>
              <a:prstGeom prst="irregularSeal1">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72" name="Text Box 97"/>
              <p:cNvSpPr txBox="1">
                <a:spLocks noChangeArrowheads="1"/>
              </p:cNvSpPr>
              <p:nvPr/>
            </p:nvSpPr>
            <p:spPr bwMode="auto">
              <a:xfrm>
                <a:off x="2230933" y="5115995"/>
                <a:ext cx="9883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a:spcBef>
                    <a:spcPct val="50000"/>
                  </a:spcBef>
                  <a:buNone/>
                </a:pPr>
                <a:r>
                  <a:rPr lang="en-US" altLang="ja-JP" sz="1600" dirty="0">
                    <a:latin typeface="Arial Unicode MS" panose="020B0604020202020204" pitchFamily="50" charset="-128"/>
                    <a:ea typeface="Arial Unicode MS" panose="020B0604020202020204" pitchFamily="50" charset="-128"/>
                    <a:cs typeface="Arial Unicode MS" panose="020B0604020202020204" pitchFamily="50" charset="-128"/>
                  </a:rPr>
                  <a:t>Collapse</a:t>
                </a:r>
                <a:endParaRPr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73" name="ドーナツ 1872"/>
              <p:cNvSpPr>
                <a:spLocks noChangeAspect="1"/>
              </p:cNvSpPr>
              <p:nvPr/>
            </p:nvSpPr>
            <p:spPr bwMode="auto">
              <a:xfrm>
                <a:off x="1906953" y="5448366"/>
                <a:ext cx="537258" cy="536486"/>
              </a:xfrm>
              <a:prstGeom prst="donut">
                <a:avLst>
                  <a:gd name="adj" fmla="val 8568"/>
                </a:avLst>
              </a:prstGeom>
              <a:no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C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75" name="円/楕円 1874"/>
              <p:cNvSpPr/>
              <p:nvPr/>
            </p:nvSpPr>
            <p:spPr>
              <a:xfrm>
                <a:off x="2023362" y="5568437"/>
                <a:ext cx="293291" cy="293291"/>
              </a:xfrm>
              <a:prstGeom prst="ellipse">
                <a:avLst/>
              </a:prstGeom>
              <a:solidFill>
                <a:srgbClr val="99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solidFill>
                    <a:prstClr val="white"/>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76" name="フリーフォーム 1875"/>
              <p:cNvSpPr/>
              <p:nvPr/>
            </p:nvSpPr>
            <p:spPr>
              <a:xfrm>
                <a:off x="2062595" y="5637151"/>
                <a:ext cx="204682" cy="181243"/>
              </a:xfrm>
              <a:custGeom>
                <a:avLst/>
                <a:gdLst>
                  <a:gd name="connsiteX0" fmla="*/ 171119 w 438656"/>
                  <a:gd name="connsiteY0" fmla="*/ 583028 h 583028"/>
                  <a:gd name="connsiteX1" fmla="*/ 4 w 438656"/>
                  <a:gd name="connsiteY1" fmla="*/ 240796 h 583028"/>
                  <a:gd name="connsiteX2" fmla="*/ 165772 w 438656"/>
                  <a:gd name="connsiteY2" fmla="*/ 164 h 583028"/>
                  <a:gd name="connsiteX3" fmla="*/ 245983 w 438656"/>
                  <a:gd name="connsiteY3" fmla="*/ 203364 h 583028"/>
                  <a:gd name="connsiteX4" fmla="*/ 128340 w 438656"/>
                  <a:gd name="connsiteY4" fmla="*/ 219407 h 583028"/>
                  <a:gd name="connsiteX5" fmla="*/ 336888 w 438656"/>
                  <a:gd name="connsiteY5" fmla="*/ 21554 h 583028"/>
                  <a:gd name="connsiteX6" fmla="*/ 438488 w 438656"/>
                  <a:gd name="connsiteY6" fmla="*/ 278228 h 583028"/>
                  <a:gd name="connsiteX7" fmla="*/ 315498 w 438656"/>
                  <a:gd name="connsiteY7" fmla="*/ 518859 h 58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656" h="583028">
                    <a:moveTo>
                      <a:pt x="171119" y="583028"/>
                    </a:moveTo>
                    <a:cubicBezTo>
                      <a:pt x="86007" y="460484"/>
                      <a:pt x="895" y="337940"/>
                      <a:pt x="4" y="240796"/>
                    </a:cubicBezTo>
                    <a:cubicBezTo>
                      <a:pt x="-887" y="143652"/>
                      <a:pt x="124776" y="6403"/>
                      <a:pt x="165772" y="164"/>
                    </a:cubicBezTo>
                    <a:cubicBezTo>
                      <a:pt x="206768" y="-6075"/>
                      <a:pt x="252222" y="166824"/>
                      <a:pt x="245983" y="203364"/>
                    </a:cubicBezTo>
                    <a:cubicBezTo>
                      <a:pt x="239744" y="239904"/>
                      <a:pt x="113189" y="249709"/>
                      <a:pt x="128340" y="219407"/>
                    </a:cubicBezTo>
                    <a:cubicBezTo>
                      <a:pt x="143491" y="189105"/>
                      <a:pt x="285197" y="11750"/>
                      <a:pt x="336888" y="21554"/>
                    </a:cubicBezTo>
                    <a:cubicBezTo>
                      <a:pt x="388579" y="31357"/>
                      <a:pt x="442053" y="195344"/>
                      <a:pt x="438488" y="278228"/>
                    </a:cubicBezTo>
                    <a:cubicBezTo>
                      <a:pt x="434923" y="361112"/>
                      <a:pt x="315498" y="518859"/>
                      <a:pt x="315498" y="51885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0" lang="en-US">
                  <a:solidFill>
                    <a:prstClr val="white"/>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82" name="爆発 1 1881"/>
              <p:cNvSpPr/>
              <p:nvPr/>
            </p:nvSpPr>
            <p:spPr bwMode="auto">
              <a:xfrm>
                <a:off x="1047114" y="5085363"/>
                <a:ext cx="879911" cy="529436"/>
              </a:xfrm>
              <a:prstGeom prst="irregularSeal1">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83" name="Text Box 97"/>
              <p:cNvSpPr txBox="1">
                <a:spLocks noChangeArrowheads="1"/>
              </p:cNvSpPr>
              <p:nvPr/>
            </p:nvSpPr>
            <p:spPr bwMode="auto">
              <a:xfrm>
                <a:off x="649890" y="5116225"/>
                <a:ext cx="16502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a:spcBef>
                    <a:spcPts val="0"/>
                  </a:spcBef>
                  <a:buNone/>
                </a:pPr>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Endosomal </a:t>
                </a:r>
              </a:p>
              <a:p>
                <a:pPr algn="ctr">
                  <a:spcBef>
                    <a:spcPts val="0"/>
                  </a:spcBef>
                  <a:buNone/>
                </a:pPr>
                <a:r>
                  <a:rPr lang="en-US" altLang="ja-JP" sz="1400" dirty="0">
                    <a:latin typeface="Arial Unicode MS" panose="020B0604020202020204" pitchFamily="50" charset="-128"/>
                    <a:ea typeface="Arial Unicode MS" panose="020B0604020202020204" pitchFamily="50" charset="-128"/>
                    <a:cs typeface="Arial Unicode MS" panose="020B0604020202020204" pitchFamily="50" charset="-128"/>
                  </a:rPr>
                  <a:t>Escape</a:t>
                </a:r>
              </a:p>
            </p:txBody>
          </p:sp>
          <p:sp>
            <p:nvSpPr>
              <p:cNvPr id="1905" name="Oval 79"/>
              <p:cNvSpPr>
                <a:spLocks noChangeArrowheads="1"/>
              </p:cNvSpPr>
              <p:nvPr/>
            </p:nvSpPr>
            <p:spPr bwMode="auto">
              <a:xfrm>
                <a:off x="343274" y="5344200"/>
                <a:ext cx="755306" cy="773413"/>
              </a:xfrm>
              <a:prstGeom prst="ellipse">
                <a:avLst/>
              </a:prstGeom>
              <a:solidFill>
                <a:schemeClr val="bg1"/>
              </a:solidFill>
              <a:ln w="9525" algn="ctr">
                <a:solidFill>
                  <a:schemeClr val="tx1"/>
                </a:solidFill>
                <a:round/>
                <a:headEnd/>
                <a:tailEnd/>
              </a:ln>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endParaRPr lang="ja-JP" altLang="ja-JP"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07" name="円/楕円 1906"/>
              <p:cNvSpPr/>
              <p:nvPr/>
            </p:nvSpPr>
            <p:spPr>
              <a:xfrm>
                <a:off x="578787" y="5568461"/>
                <a:ext cx="293291" cy="293291"/>
              </a:xfrm>
              <a:prstGeom prst="ellipse">
                <a:avLst/>
              </a:prstGeom>
              <a:solidFill>
                <a:srgbClr val="99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solidFill>
                    <a:prstClr val="white"/>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09" name="ドーナツ 1908"/>
              <p:cNvSpPr>
                <a:spLocks noChangeAspect="1"/>
              </p:cNvSpPr>
              <p:nvPr/>
            </p:nvSpPr>
            <p:spPr bwMode="auto">
              <a:xfrm>
                <a:off x="480367" y="5479999"/>
                <a:ext cx="485000" cy="485000"/>
              </a:xfrm>
              <a:prstGeom prst="donut">
                <a:avLst>
                  <a:gd name="adj" fmla="val 9524"/>
                </a:avLst>
              </a:prstGeom>
              <a:solidFill>
                <a:schemeClr val="tx1">
                  <a:lumMod val="75000"/>
                  <a:lumOff val="25000"/>
                </a:schemeClr>
              </a:soli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C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0" name="下矢印 1909"/>
              <p:cNvSpPr/>
              <p:nvPr/>
            </p:nvSpPr>
            <p:spPr>
              <a:xfrm>
                <a:off x="538108" y="5008797"/>
                <a:ext cx="339361" cy="366835"/>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1" name="フリーフォーム 1910"/>
              <p:cNvSpPr/>
              <p:nvPr/>
            </p:nvSpPr>
            <p:spPr>
              <a:xfrm>
                <a:off x="618020" y="5637175"/>
                <a:ext cx="204682" cy="181243"/>
              </a:xfrm>
              <a:custGeom>
                <a:avLst/>
                <a:gdLst>
                  <a:gd name="connsiteX0" fmla="*/ 171119 w 438656"/>
                  <a:gd name="connsiteY0" fmla="*/ 583028 h 583028"/>
                  <a:gd name="connsiteX1" fmla="*/ 4 w 438656"/>
                  <a:gd name="connsiteY1" fmla="*/ 240796 h 583028"/>
                  <a:gd name="connsiteX2" fmla="*/ 165772 w 438656"/>
                  <a:gd name="connsiteY2" fmla="*/ 164 h 583028"/>
                  <a:gd name="connsiteX3" fmla="*/ 245983 w 438656"/>
                  <a:gd name="connsiteY3" fmla="*/ 203364 h 583028"/>
                  <a:gd name="connsiteX4" fmla="*/ 128340 w 438656"/>
                  <a:gd name="connsiteY4" fmla="*/ 219407 h 583028"/>
                  <a:gd name="connsiteX5" fmla="*/ 336888 w 438656"/>
                  <a:gd name="connsiteY5" fmla="*/ 21554 h 583028"/>
                  <a:gd name="connsiteX6" fmla="*/ 438488 w 438656"/>
                  <a:gd name="connsiteY6" fmla="*/ 278228 h 583028"/>
                  <a:gd name="connsiteX7" fmla="*/ 315498 w 438656"/>
                  <a:gd name="connsiteY7" fmla="*/ 518859 h 58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656" h="583028">
                    <a:moveTo>
                      <a:pt x="171119" y="583028"/>
                    </a:moveTo>
                    <a:cubicBezTo>
                      <a:pt x="86007" y="460484"/>
                      <a:pt x="895" y="337940"/>
                      <a:pt x="4" y="240796"/>
                    </a:cubicBezTo>
                    <a:cubicBezTo>
                      <a:pt x="-887" y="143652"/>
                      <a:pt x="124776" y="6403"/>
                      <a:pt x="165772" y="164"/>
                    </a:cubicBezTo>
                    <a:cubicBezTo>
                      <a:pt x="206768" y="-6075"/>
                      <a:pt x="252222" y="166824"/>
                      <a:pt x="245983" y="203364"/>
                    </a:cubicBezTo>
                    <a:cubicBezTo>
                      <a:pt x="239744" y="239904"/>
                      <a:pt x="113189" y="249709"/>
                      <a:pt x="128340" y="219407"/>
                    </a:cubicBezTo>
                    <a:cubicBezTo>
                      <a:pt x="143491" y="189105"/>
                      <a:pt x="285197" y="11750"/>
                      <a:pt x="336888" y="21554"/>
                    </a:cubicBezTo>
                    <a:cubicBezTo>
                      <a:pt x="388579" y="31357"/>
                      <a:pt x="442053" y="195344"/>
                      <a:pt x="438488" y="278228"/>
                    </a:cubicBezTo>
                    <a:cubicBezTo>
                      <a:pt x="434923" y="361112"/>
                      <a:pt x="315498" y="518859"/>
                      <a:pt x="315498" y="51885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0" lang="en-US">
                  <a:solidFill>
                    <a:prstClr val="white"/>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02" name="Text Box 118"/>
              <p:cNvSpPr txBox="1">
                <a:spLocks noChangeArrowheads="1"/>
              </p:cNvSpPr>
              <p:nvPr/>
            </p:nvSpPr>
            <p:spPr bwMode="auto">
              <a:xfrm>
                <a:off x="19605" y="6117613"/>
                <a:ext cx="1925192"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lnSpc>
                    <a:spcPts val="1800"/>
                  </a:lnSpc>
                  <a:spcBef>
                    <a:spcPts val="0"/>
                  </a:spcBef>
                  <a:buFontTx/>
                  <a:buNone/>
                </a:pP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Acidic environment</a:t>
                </a:r>
              </a:p>
            </p:txBody>
          </p:sp>
          <p:sp>
            <p:nvSpPr>
              <p:cNvPr id="1915" name="円/楕円 1914"/>
              <p:cNvSpPr>
                <a:spLocks noChangeAspect="1"/>
              </p:cNvSpPr>
              <p:nvPr/>
            </p:nvSpPr>
            <p:spPr bwMode="auto">
              <a:xfrm>
                <a:off x="427791" y="5485369"/>
                <a:ext cx="131920" cy="13408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6" name="加算記号 1915"/>
              <p:cNvSpPr>
                <a:spLocks noChangeAspect="1"/>
              </p:cNvSpPr>
              <p:nvPr/>
            </p:nvSpPr>
            <p:spPr bwMode="auto">
              <a:xfrm>
                <a:off x="444281" y="5501460"/>
                <a:ext cx="98939" cy="102271"/>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7" name="円/楕円 1916"/>
              <p:cNvSpPr>
                <a:spLocks noChangeAspect="1"/>
              </p:cNvSpPr>
              <p:nvPr/>
            </p:nvSpPr>
            <p:spPr bwMode="auto">
              <a:xfrm>
                <a:off x="824452" y="5435713"/>
                <a:ext cx="131920" cy="13408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8" name="加算記号 1917"/>
              <p:cNvSpPr>
                <a:spLocks noChangeAspect="1"/>
              </p:cNvSpPr>
              <p:nvPr/>
            </p:nvSpPr>
            <p:spPr bwMode="auto">
              <a:xfrm>
                <a:off x="840942" y="5451804"/>
                <a:ext cx="98939" cy="102271"/>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9" name="円/楕円 1918"/>
              <p:cNvSpPr>
                <a:spLocks noChangeAspect="1"/>
              </p:cNvSpPr>
              <p:nvPr/>
            </p:nvSpPr>
            <p:spPr bwMode="auto">
              <a:xfrm>
                <a:off x="824452" y="5890416"/>
                <a:ext cx="131920" cy="13408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20" name="加算記号 1919"/>
              <p:cNvSpPr>
                <a:spLocks noChangeAspect="1"/>
              </p:cNvSpPr>
              <p:nvPr/>
            </p:nvSpPr>
            <p:spPr bwMode="auto">
              <a:xfrm>
                <a:off x="840942" y="5906507"/>
                <a:ext cx="98939" cy="102271"/>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21" name="円/楕円 1920"/>
              <p:cNvSpPr>
                <a:spLocks noChangeAspect="1"/>
              </p:cNvSpPr>
              <p:nvPr/>
            </p:nvSpPr>
            <p:spPr bwMode="auto">
              <a:xfrm>
                <a:off x="462245" y="5865789"/>
                <a:ext cx="131920" cy="13408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22" name="加算記号 1921"/>
              <p:cNvSpPr>
                <a:spLocks noChangeAspect="1"/>
              </p:cNvSpPr>
              <p:nvPr/>
            </p:nvSpPr>
            <p:spPr bwMode="auto">
              <a:xfrm>
                <a:off x="478735" y="5881880"/>
                <a:ext cx="98939" cy="102271"/>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14" name="Text Box 118"/>
              <p:cNvSpPr txBox="1">
                <a:spLocks noChangeArrowheads="1"/>
              </p:cNvSpPr>
              <p:nvPr/>
            </p:nvSpPr>
            <p:spPr bwMode="auto">
              <a:xfrm>
                <a:off x="298854" y="6325632"/>
                <a:ext cx="107820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lnSpc>
                    <a:spcPts val="1800"/>
                  </a:lnSpc>
                  <a:spcBef>
                    <a:spcPts val="0"/>
                  </a:spcBef>
                  <a:buFontTx/>
                  <a:buNone/>
                </a:pPr>
                <a:r>
                  <a:rPr lang="ja-JP" alt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Positive </a:t>
                </a:r>
              </a:p>
              <a:p>
                <a:pPr eaLnBrk="1" hangingPunct="1">
                  <a:lnSpc>
                    <a:spcPts val="1800"/>
                  </a:lnSpc>
                  <a:spcBef>
                    <a:spcPts val="0"/>
                  </a:spcBef>
                  <a:buFontTx/>
                  <a:buNone/>
                </a:pPr>
                <a:r>
                  <a:rPr lang="en-US" altLang="ja-JP"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 Charging</a:t>
                </a:r>
              </a:p>
            </p:txBody>
          </p:sp>
          <p:sp>
            <p:nvSpPr>
              <p:cNvPr id="1924" name="下矢印 1923"/>
              <p:cNvSpPr/>
              <p:nvPr/>
            </p:nvSpPr>
            <p:spPr>
              <a:xfrm rot="16200000">
                <a:off x="1336553" y="5379854"/>
                <a:ext cx="271576" cy="662226"/>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25" name="下矢印 1924"/>
              <p:cNvSpPr/>
              <p:nvPr/>
            </p:nvSpPr>
            <p:spPr>
              <a:xfrm rot="16200000">
                <a:off x="2632570" y="5400552"/>
                <a:ext cx="352483" cy="627248"/>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3" name="正方形/長方形 12"/>
              <p:cNvSpPr/>
              <p:nvPr/>
            </p:nvSpPr>
            <p:spPr>
              <a:xfrm>
                <a:off x="948975" y="4425012"/>
                <a:ext cx="992579" cy="502702"/>
              </a:xfrm>
              <a:prstGeom prst="rect">
                <a:avLst/>
              </a:prstGeom>
            </p:spPr>
            <p:txBody>
              <a:bodyPr wrap="none">
                <a:spAutoFit/>
              </a:bodyPr>
              <a:lstStyle/>
              <a:p>
                <a:pPr>
                  <a:lnSpc>
                    <a:spcPts val="1600"/>
                  </a:lnSpc>
                </a:pPr>
                <a:r>
                  <a:rPr lang="en-US" altLang="ja-JP" b="1" dirty="0" smtClean="0">
                    <a:latin typeface="Arial Unicode MS" panose="020B0604020202020204" pitchFamily="50" charset="-128"/>
                    <a:ea typeface="Arial Unicode MS" panose="020B0604020202020204" pitchFamily="50" charset="-128"/>
                    <a:cs typeface="Arial Unicode MS" panose="020B0604020202020204" pitchFamily="50" charset="-128"/>
                  </a:rPr>
                  <a:t>Neutral </a:t>
                </a:r>
              </a:p>
              <a:p>
                <a:pPr>
                  <a:lnSpc>
                    <a:spcPts val="1600"/>
                  </a:lnSpc>
                </a:pPr>
                <a:r>
                  <a:rPr lang="en-US" altLang="ja-JP" b="1" dirty="0" smtClean="0">
                    <a:latin typeface="Arial Unicode MS" panose="020B0604020202020204" pitchFamily="50" charset="-128"/>
                    <a:ea typeface="Arial Unicode MS" panose="020B0604020202020204" pitchFamily="50" charset="-128"/>
                    <a:cs typeface="Arial Unicode MS" panose="020B0604020202020204" pitchFamily="50" charset="-128"/>
                  </a:rPr>
                  <a:t>charge</a:t>
                </a:r>
                <a:endParaRPr lang="ja-JP" altLang="en-US" dirty="0"/>
              </a:p>
            </p:txBody>
          </p:sp>
          <p:sp>
            <p:nvSpPr>
              <p:cNvPr id="1926" name="円/楕円 1925"/>
              <p:cNvSpPr/>
              <p:nvPr/>
            </p:nvSpPr>
            <p:spPr>
              <a:xfrm>
                <a:off x="3127193" y="5439093"/>
                <a:ext cx="898923" cy="952266"/>
              </a:xfrm>
              <a:prstGeom prst="ellipse">
                <a:avLst/>
              </a:prstGeom>
              <a:solidFill>
                <a:schemeClr val="bg2">
                  <a:lumMod val="90000"/>
                </a:schemeClr>
              </a:solid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27" name="テキスト ボックス 1926"/>
              <p:cNvSpPr txBox="1"/>
              <p:nvPr/>
            </p:nvSpPr>
            <p:spPr>
              <a:xfrm>
                <a:off x="3653129" y="5194261"/>
                <a:ext cx="920596" cy="321516"/>
              </a:xfrm>
              <a:prstGeom prst="rect">
                <a:avLst/>
              </a:prstGeom>
              <a:solidFill>
                <a:schemeClr val="bg1"/>
              </a:solidFill>
              <a:ln>
                <a:solidFill>
                  <a:schemeClr val="tx1"/>
                </a:solidFill>
              </a:ln>
            </p:spPr>
            <p:txBody>
              <a:bodyPr wrap="square" rtlCol="0">
                <a:spAutoFit/>
              </a:bodyPr>
              <a:lstStyle/>
              <a:p>
                <a:pPr algn="ct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Nucleus</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928" name="直線コネクタ 1927"/>
              <p:cNvCxnSpPr/>
              <p:nvPr/>
            </p:nvCxnSpPr>
            <p:spPr>
              <a:xfrm rot="5400000">
                <a:off x="3444251" y="5596427"/>
                <a:ext cx="96555"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29" name="直線コネクタ 1928"/>
              <p:cNvCxnSpPr/>
              <p:nvPr/>
            </p:nvCxnSpPr>
            <p:spPr>
              <a:xfrm rot="5400000">
                <a:off x="3466884" y="5631249"/>
                <a:ext cx="96555"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30" name="直線コネクタ 1929"/>
              <p:cNvCxnSpPr/>
              <p:nvPr/>
            </p:nvCxnSpPr>
            <p:spPr>
              <a:xfrm rot="5400000">
                <a:off x="3487022" y="5670340"/>
                <a:ext cx="96555"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31" name="直線コネクタ 1930"/>
              <p:cNvCxnSpPr/>
              <p:nvPr/>
            </p:nvCxnSpPr>
            <p:spPr>
              <a:xfrm rot="5400000">
                <a:off x="3684412" y="5597589"/>
                <a:ext cx="96555"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32" name="直線コネクタ 1931"/>
              <p:cNvCxnSpPr/>
              <p:nvPr/>
            </p:nvCxnSpPr>
            <p:spPr>
              <a:xfrm rot="5400000">
                <a:off x="3704581" y="5636207"/>
                <a:ext cx="96555"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33" name="直線コネクタ 1932"/>
              <p:cNvCxnSpPr/>
              <p:nvPr/>
            </p:nvCxnSpPr>
            <p:spPr>
              <a:xfrm rot="5400000">
                <a:off x="3724750" y="5670340"/>
                <a:ext cx="96555"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934" name="正方形/長方形 1933"/>
              <p:cNvSpPr/>
              <p:nvPr/>
            </p:nvSpPr>
            <p:spPr>
              <a:xfrm rot="7500000" flipV="1">
                <a:off x="3547473" y="5625980"/>
                <a:ext cx="233015" cy="21660"/>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5" name="正方形/長方形 1934"/>
              <p:cNvSpPr/>
              <p:nvPr/>
            </p:nvSpPr>
            <p:spPr>
              <a:xfrm rot="7500000" flipV="1">
                <a:off x="3490635" y="5624282"/>
                <a:ext cx="233015" cy="21660"/>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6" name="正方形/長方形 1935"/>
              <p:cNvSpPr/>
              <p:nvPr/>
            </p:nvSpPr>
            <p:spPr>
              <a:xfrm rot="3600000">
                <a:off x="3434398" y="5624534"/>
                <a:ext cx="220094" cy="21660"/>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7" name="フリーフォーム 1936"/>
              <p:cNvSpPr/>
              <p:nvPr/>
            </p:nvSpPr>
            <p:spPr>
              <a:xfrm rot="5400000" flipH="1" flipV="1">
                <a:off x="3570040" y="5711635"/>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8" name="フリーフォーム 1937"/>
              <p:cNvSpPr/>
              <p:nvPr/>
            </p:nvSpPr>
            <p:spPr>
              <a:xfrm rot="5700000" flipH="1">
                <a:off x="3601288" y="5712678"/>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39" name="フリーフォーム 1938"/>
              <p:cNvSpPr/>
              <p:nvPr/>
            </p:nvSpPr>
            <p:spPr>
              <a:xfrm rot="5400000">
                <a:off x="3491776" y="5530011"/>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0" name="正方形/長方形 1939"/>
              <p:cNvSpPr/>
              <p:nvPr/>
            </p:nvSpPr>
            <p:spPr>
              <a:xfrm rot="7500000" flipV="1">
                <a:off x="3309018" y="5624386"/>
                <a:ext cx="233015" cy="21660"/>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1" name="フリーフォーム 1940"/>
              <p:cNvSpPr/>
              <p:nvPr/>
            </p:nvSpPr>
            <p:spPr>
              <a:xfrm rot="5700000" flipV="1">
                <a:off x="3459996" y="5528306"/>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2" name="フリーフォーム 1941"/>
              <p:cNvSpPr/>
              <p:nvPr/>
            </p:nvSpPr>
            <p:spPr>
              <a:xfrm rot="5700000" flipV="1">
                <a:off x="3642668" y="5528701"/>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3" name="正方形/長方形 1942"/>
              <p:cNvSpPr/>
              <p:nvPr/>
            </p:nvSpPr>
            <p:spPr>
              <a:xfrm rot="3600000">
                <a:off x="3616405" y="5625126"/>
                <a:ext cx="220094" cy="21660"/>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4" name="フリーフォーム 1943"/>
              <p:cNvSpPr/>
              <p:nvPr/>
            </p:nvSpPr>
            <p:spPr>
              <a:xfrm rot="5400000">
                <a:off x="3673122" y="5530586"/>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5" name="フリーフォーム 1944"/>
              <p:cNvSpPr/>
              <p:nvPr/>
            </p:nvSpPr>
            <p:spPr>
              <a:xfrm rot="5700000" flipH="1">
                <a:off x="3544731" y="5711456"/>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6" name="正方形/長方形 1945"/>
              <p:cNvSpPr/>
              <p:nvPr/>
            </p:nvSpPr>
            <p:spPr>
              <a:xfrm rot="3600000">
                <a:off x="3377839" y="5623312"/>
                <a:ext cx="220094" cy="21660"/>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7" name="フリーフォーム 1946"/>
              <p:cNvSpPr/>
              <p:nvPr/>
            </p:nvSpPr>
            <p:spPr>
              <a:xfrm rot="5400000" flipH="1" flipV="1">
                <a:off x="3513482" y="5710413"/>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8" name="フリーフォーム 1947"/>
              <p:cNvSpPr/>
              <p:nvPr/>
            </p:nvSpPr>
            <p:spPr>
              <a:xfrm rot="5400000">
                <a:off x="3435219" y="5528790"/>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49" name="正方形/長方形 1948"/>
              <p:cNvSpPr/>
              <p:nvPr/>
            </p:nvSpPr>
            <p:spPr>
              <a:xfrm rot="7500000" flipV="1">
                <a:off x="3279964" y="5607939"/>
                <a:ext cx="195843" cy="21660"/>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0" name="フリーフォーム 1949"/>
              <p:cNvSpPr/>
              <p:nvPr/>
            </p:nvSpPr>
            <p:spPr>
              <a:xfrm rot="5700000" flipV="1">
                <a:off x="3403440" y="5527083"/>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1" name="正方形/長方形 1950"/>
              <p:cNvSpPr/>
              <p:nvPr/>
            </p:nvSpPr>
            <p:spPr>
              <a:xfrm rot="3600000">
                <a:off x="3686204" y="5608107"/>
                <a:ext cx="176870" cy="21660"/>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2" name="フリーフォーム 1951"/>
              <p:cNvSpPr/>
              <p:nvPr/>
            </p:nvSpPr>
            <p:spPr>
              <a:xfrm rot="5400000">
                <a:off x="3730302" y="5532753"/>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3" name="フリーフォーム 1952"/>
              <p:cNvSpPr/>
              <p:nvPr/>
            </p:nvSpPr>
            <p:spPr>
              <a:xfrm rot="5700000" flipV="1">
                <a:off x="3700916" y="5528750"/>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4" name="フリーフォーム 1953"/>
              <p:cNvSpPr/>
              <p:nvPr/>
            </p:nvSpPr>
            <p:spPr>
              <a:xfrm rot="5700000" flipH="1">
                <a:off x="3601113" y="5712958"/>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5" name="フリーフォーム 1954"/>
              <p:cNvSpPr/>
              <p:nvPr/>
            </p:nvSpPr>
            <p:spPr>
              <a:xfrm rot="5400000" flipH="1" flipV="1">
                <a:off x="3791704" y="5675821"/>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6" name="フリーフォーム 1955"/>
              <p:cNvSpPr/>
              <p:nvPr/>
            </p:nvSpPr>
            <p:spPr>
              <a:xfrm rot="5400000" flipH="1" flipV="1">
                <a:off x="3751962" y="5712940"/>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7" name="フリーフォーム 1956"/>
              <p:cNvSpPr/>
              <p:nvPr/>
            </p:nvSpPr>
            <p:spPr>
              <a:xfrm rot="5700000" flipH="1">
                <a:off x="3362028" y="5713875"/>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58" name="フリーフォーム 1957"/>
              <p:cNvSpPr/>
              <p:nvPr/>
            </p:nvSpPr>
            <p:spPr>
              <a:xfrm rot="5700000" flipH="1">
                <a:off x="3323403" y="5681110"/>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959" name="直線コネクタ 1958"/>
              <p:cNvCxnSpPr/>
              <p:nvPr/>
            </p:nvCxnSpPr>
            <p:spPr>
              <a:xfrm rot="5400000">
                <a:off x="3629760" y="5590291"/>
                <a:ext cx="72408" cy="0"/>
              </a:xfrm>
              <a:prstGeom prst="line">
                <a:avLst/>
              </a:prstGeom>
              <a:ln w="25400" cap="rnd">
                <a:solidFill>
                  <a:schemeClr val="bg1">
                    <a:lumMod val="50000"/>
                  </a:schemeClr>
                </a:solidFill>
                <a:bevel/>
              </a:ln>
            </p:spPr>
            <p:style>
              <a:lnRef idx="1">
                <a:schemeClr val="accent1"/>
              </a:lnRef>
              <a:fillRef idx="0">
                <a:schemeClr val="accent1"/>
              </a:fillRef>
              <a:effectRef idx="0">
                <a:schemeClr val="accent1"/>
              </a:effectRef>
              <a:fontRef idx="minor">
                <a:schemeClr val="tx1"/>
              </a:fontRef>
            </p:style>
          </p:cxnSp>
          <p:cxnSp>
            <p:nvCxnSpPr>
              <p:cNvPr id="1960" name="直線コネクタ 1959"/>
              <p:cNvCxnSpPr/>
              <p:nvPr/>
            </p:nvCxnSpPr>
            <p:spPr>
              <a:xfrm rot="5400000">
                <a:off x="3573864" y="5677097"/>
                <a:ext cx="72408"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61" name="直線コネクタ 1960"/>
              <p:cNvCxnSpPr/>
              <p:nvPr/>
            </p:nvCxnSpPr>
            <p:spPr>
              <a:xfrm rot="5400000">
                <a:off x="3391965" y="5588320"/>
                <a:ext cx="72408"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62" name="直線コネクタ 1961"/>
              <p:cNvCxnSpPr/>
              <p:nvPr/>
            </p:nvCxnSpPr>
            <p:spPr>
              <a:xfrm rot="5400000">
                <a:off x="3602063" y="5633427"/>
                <a:ext cx="72408"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63" name="直線コネクタ 1962"/>
              <p:cNvCxnSpPr/>
              <p:nvPr/>
            </p:nvCxnSpPr>
            <p:spPr>
              <a:xfrm rot="5400000">
                <a:off x="3361874" y="5628591"/>
                <a:ext cx="72408"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64" name="直線コネクタ 1963"/>
              <p:cNvCxnSpPr/>
              <p:nvPr/>
            </p:nvCxnSpPr>
            <p:spPr>
              <a:xfrm rot="5400000">
                <a:off x="3330707" y="5678580"/>
                <a:ext cx="72408"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965" name="右矢印 1964"/>
              <p:cNvSpPr/>
              <p:nvPr/>
            </p:nvSpPr>
            <p:spPr>
              <a:xfrm rot="16200000" flipH="1">
                <a:off x="3480145" y="5794006"/>
                <a:ext cx="208596" cy="18398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66" name="円/楕円 1965"/>
              <p:cNvSpPr/>
              <p:nvPr/>
            </p:nvSpPr>
            <p:spPr>
              <a:xfrm>
                <a:off x="3482929" y="6006457"/>
                <a:ext cx="64463" cy="98212"/>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67" name="円/楕円 1966"/>
              <p:cNvSpPr/>
              <p:nvPr/>
            </p:nvSpPr>
            <p:spPr>
              <a:xfrm>
                <a:off x="3627766" y="6153404"/>
                <a:ext cx="64463" cy="98212"/>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68" name="円/楕円 1967"/>
              <p:cNvSpPr/>
              <p:nvPr/>
            </p:nvSpPr>
            <p:spPr>
              <a:xfrm>
                <a:off x="3501738" y="6180476"/>
                <a:ext cx="64463" cy="98212"/>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69" name="円/楕円 1968"/>
              <p:cNvSpPr/>
              <p:nvPr/>
            </p:nvSpPr>
            <p:spPr>
              <a:xfrm>
                <a:off x="3404722" y="6180476"/>
                <a:ext cx="64463" cy="98212"/>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70" name="円/楕円 1969"/>
              <p:cNvSpPr/>
              <p:nvPr/>
            </p:nvSpPr>
            <p:spPr>
              <a:xfrm>
                <a:off x="3589181" y="6019724"/>
                <a:ext cx="64463" cy="98212"/>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71" name="円/楕円 1970"/>
              <p:cNvSpPr/>
              <p:nvPr/>
            </p:nvSpPr>
            <p:spPr>
              <a:xfrm>
                <a:off x="3697099" y="6029116"/>
                <a:ext cx="64463" cy="98212"/>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00" name="正方形/長方形 2499"/>
              <p:cNvSpPr/>
              <p:nvPr/>
            </p:nvSpPr>
            <p:spPr>
              <a:xfrm>
                <a:off x="1963258" y="5945255"/>
                <a:ext cx="1478290" cy="738664"/>
              </a:xfrm>
              <a:prstGeom prst="rect">
                <a:avLst/>
              </a:prstGeom>
              <a:noFill/>
            </p:spPr>
            <p:txBody>
              <a:bodyPr wrap="none">
                <a:spAutoFit/>
              </a:bodyPr>
              <a:lstStyle/>
              <a:p>
                <a:pPr algn="ct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Release</a:t>
                </a:r>
              </a:p>
              <a:p>
                <a:pPr algn="ct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Decapsulation</a:t>
                </a:r>
              </a:p>
              <a:p>
                <a:pPr algn="ctr"/>
                <a:r>
                  <a:rPr lang="en-US" altLang="ja-JP" sz="14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Decondensation</a:t>
                </a:r>
                <a:endParaRPr lang="ja-JP" altLang="en-US" sz="14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501" name="グループ化 2500"/>
            <p:cNvGrpSpPr/>
            <p:nvPr/>
          </p:nvGrpSpPr>
          <p:grpSpPr>
            <a:xfrm>
              <a:off x="4363528" y="2880371"/>
              <a:ext cx="4827099" cy="3933004"/>
              <a:chOff x="4363528" y="2880371"/>
              <a:chExt cx="4827099" cy="3933004"/>
            </a:xfrm>
          </p:grpSpPr>
          <p:sp>
            <p:nvSpPr>
              <p:cNvPr id="533" name="Text Box 311"/>
              <p:cNvSpPr txBox="1">
                <a:spLocks noChangeArrowheads="1"/>
              </p:cNvSpPr>
              <p:nvPr/>
            </p:nvSpPr>
            <p:spPr bwMode="auto">
              <a:xfrm>
                <a:off x="5277222" y="3864734"/>
                <a:ext cx="3190297" cy="338554"/>
              </a:xfrm>
              <a:prstGeom prst="rect">
                <a:avLst/>
              </a:prstGeom>
              <a:solidFill>
                <a:srgbClr val="FFFF00"/>
              </a:solidFill>
              <a:ln>
                <a:solidFill>
                  <a:schemeClr val="tx1"/>
                </a:solidFill>
              </a:ln>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lvl="0">
                  <a:spcBef>
                    <a:spcPts val="0"/>
                  </a:spcBef>
                  <a:buNone/>
                </a:pPr>
                <a:r>
                  <a:rPr lang="en-US" altLang="ja-JP" sz="1600" b="1" dirty="0" smtClean="0">
                    <a:latin typeface="Arial Unicode MS" panose="020B0604020202020204" pitchFamily="50" charset="-128"/>
                    <a:ea typeface="Arial Unicode MS" panose="020B0604020202020204" pitchFamily="50" charset="-128"/>
                    <a:cs typeface="Arial Unicode MS" panose="020B0604020202020204" pitchFamily="50" charset="-128"/>
                  </a:rPr>
                  <a:t>Switch on the signal transduction</a:t>
                </a:r>
                <a:endParaRPr lang="ja-JP" altLang="ja-JP" sz="16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09" name="円/楕円 2508"/>
              <p:cNvSpPr/>
              <p:nvPr/>
            </p:nvSpPr>
            <p:spPr>
              <a:xfrm>
                <a:off x="5018092" y="4982104"/>
                <a:ext cx="4113396" cy="608721"/>
              </a:xfrm>
              <a:prstGeom prst="ellipse">
                <a:avLst/>
              </a:prstGeom>
              <a:no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11" name="正方形/長方形 2510"/>
              <p:cNvSpPr/>
              <p:nvPr/>
            </p:nvSpPr>
            <p:spPr>
              <a:xfrm rot="5400000">
                <a:off x="6209864" y="3921122"/>
                <a:ext cx="1526647" cy="42578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110" name="直線コネクタ 3109"/>
              <p:cNvCxnSpPr/>
              <p:nvPr/>
            </p:nvCxnSpPr>
            <p:spPr>
              <a:xfrm rot="5400000">
                <a:off x="6804152" y="5294749"/>
                <a:ext cx="96555"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11" name="直線コネクタ 3110"/>
              <p:cNvCxnSpPr/>
              <p:nvPr/>
            </p:nvCxnSpPr>
            <p:spPr>
              <a:xfrm rot="5400000">
                <a:off x="6826784" y="5329570"/>
                <a:ext cx="96555"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12" name="直線コネクタ 3111"/>
              <p:cNvCxnSpPr/>
              <p:nvPr/>
            </p:nvCxnSpPr>
            <p:spPr>
              <a:xfrm rot="5400000">
                <a:off x="6846922" y="5368661"/>
                <a:ext cx="96555"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13" name="直線コネクタ 3112"/>
              <p:cNvCxnSpPr/>
              <p:nvPr/>
            </p:nvCxnSpPr>
            <p:spPr>
              <a:xfrm rot="5400000">
                <a:off x="7044312" y="5295910"/>
                <a:ext cx="96555"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14" name="直線コネクタ 3113"/>
              <p:cNvCxnSpPr/>
              <p:nvPr/>
            </p:nvCxnSpPr>
            <p:spPr>
              <a:xfrm rot="5400000">
                <a:off x="7064481" y="5334528"/>
                <a:ext cx="96555"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15" name="直線コネクタ 3114"/>
              <p:cNvCxnSpPr/>
              <p:nvPr/>
            </p:nvCxnSpPr>
            <p:spPr>
              <a:xfrm rot="5400000">
                <a:off x="7084650" y="5368661"/>
                <a:ext cx="96555"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123" name="正方形/長方形 3122"/>
              <p:cNvSpPr/>
              <p:nvPr/>
            </p:nvSpPr>
            <p:spPr>
              <a:xfrm rot="7500000" flipV="1">
                <a:off x="6907373" y="5324301"/>
                <a:ext cx="233015" cy="21660"/>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24" name="正方形/長方形 3123"/>
              <p:cNvSpPr/>
              <p:nvPr/>
            </p:nvSpPr>
            <p:spPr>
              <a:xfrm rot="7500000" flipV="1">
                <a:off x="6850535" y="5322603"/>
                <a:ext cx="233015" cy="21660"/>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25" name="正方形/長方形 3124"/>
              <p:cNvSpPr/>
              <p:nvPr/>
            </p:nvSpPr>
            <p:spPr>
              <a:xfrm rot="3600000">
                <a:off x="6794298" y="5322855"/>
                <a:ext cx="220094" cy="21660"/>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26" name="フリーフォーム 3125"/>
              <p:cNvSpPr/>
              <p:nvPr/>
            </p:nvSpPr>
            <p:spPr>
              <a:xfrm rot="5400000" flipH="1" flipV="1">
                <a:off x="6929940" y="5409956"/>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27" name="フリーフォーム 3126"/>
              <p:cNvSpPr/>
              <p:nvPr/>
            </p:nvSpPr>
            <p:spPr>
              <a:xfrm rot="5700000" flipH="1">
                <a:off x="6961189" y="5410999"/>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28" name="フリーフォーム 3127"/>
              <p:cNvSpPr/>
              <p:nvPr/>
            </p:nvSpPr>
            <p:spPr>
              <a:xfrm rot="5400000">
                <a:off x="6851676" y="5228332"/>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29" name="正方形/長方形 3128"/>
              <p:cNvSpPr/>
              <p:nvPr/>
            </p:nvSpPr>
            <p:spPr>
              <a:xfrm rot="7500000" flipV="1">
                <a:off x="6668918" y="5322707"/>
                <a:ext cx="233015" cy="21660"/>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30" name="フリーフォーム 3129"/>
              <p:cNvSpPr/>
              <p:nvPr/>
            </p:nvSpPr>
            <p:spPr>
              <a:xfrm rot="5700000" flipV="1">
                <a:off x="6819896" y="5226627"/>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31" name="フリーフォーム 3130"/>
              <p:cNvSpPr/>
              <p:nvPr/>
            </p:nvSpPr>
            <p:spPr>
              <a:xfrm rot="5700000" flipV="1">
                <a:off x="7002568" y="5227022"/>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32" name="正方形/長方形 3131"/>
              <p:cNvSpPr/>
              <p:nvPr/>
            </p:nvSpPr>
            <p:spPr>
              <a:xfrm rot="3600000">
                <a:off x="6976304" y="5323448"/>
                <a:ext cx="220094" cy="21660"/>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33" name="フリーフォーム 3132"/>
              <p:cNvSpPr/>
              <p:nvPr/>
            </p:nvSpPr>
            <p:spPr>
              <a:xfrm rot="5400000">
                <a:off x="7033022" y="5228907"/>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34" name="フリーフォーム 3133"/>
              <p:cNvSpPr/>
              <p:nvPr/>
            </p:nvSpPr>
            <p:spPr>
              <a:xfrm rot="5400000" flipH="1">
                <a:off x="6947007" y="5454991"/>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35" name="フリーフォーム 3134"/>
              <p:cNvSpPr/>
              <p:nvPr/>
            </p:nvSpPr>
            <p:spPr>
              <a:xfrm rot="5700000" flipH="1">
                <a:off x="6904631" y="5409777"/>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36" name="正方形/長方形 3135"/>
              <p:cNvSpPr/>
              <p:nvPr/>
            </p:nvSpPr>
            <p:spPr>
              <a:xfrm rot="3600000">
                <a:off x="6737739" y="5321633"/>
                <a:ext cx="220094" cy="21660"/>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37" name="フリーフォーム 3136"/>
              <p:cNvSpPr/>
              <p:nvPr/>
            </p:nvSpPr>
            <p:spPr>
              <a:xfrm rot="5400000" flipH="1" flipV="1">
                <a:off x="6873383" y="5408734"/>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38" name="フリーフォーム 3137"/>
              <p:cNvSpPr/>
              <p:nvPr/>
            </p:nvSpPr>
            <p:spPr>
              <a:xfrm rot="5400000">
                <a:off x="6795120" y="5227110"/>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39" name="正方形/長方形 3138"/>
              <p:cNvSpPr/>
              <p:nvPr/>
            </p:nvSpPr>
            <p:spPr>
              <a:xfrm rot="7500000" flipV="1">
                <a:off x="6639865" y="5306260"/>
                <a:ext cx="195843" cy="21660"/>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40" name="フリーフォーム 3139"/>
              <p:cNvSpPr/>
              <p:nvPr/>
            </p:nvSpPr>
            <p:spPr>
              <a:xfrm rot="5700000" flipV="1">
                <a:off x="6763340" y="5225405"/>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41" name="正方形/長方形 3140"/>
              <p:cNvSpPr/>
              <p:nvPr/>
            </p:nvSpPr>
            <p:spPr>
              <a:xfrm rot="3600000">
                <a:off x="7046104" y="5306429"/>
                <a:ext cx="176870" cy="21660"/>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42" name="フリーフォーム 3141"/>
              <p:cNvSpPr/>
              <p:nvPr/>
            </p:nvSpPr>
            <p:spPr>
              <a:xfrm rot="5400000">
                <a:off x="7090203" y="5231075"/>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43" name="フリーフォーム 3142"/>
              <p:cNvSpPr/>
              <p:nvPr/>
            </p:nvSpPr>
            <p:spPr>
              <a:xfrm rot="5700000" flipV="1">
                <a:off x="7060816" y="5227071"/>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44" name="フリーフォーム 3143"/>
              <p:cNvSpPr/>
              <p:nvPr/>
            </p:nvSpPr>
            <p:spPr>
              <a:xfrm rot="5700000" flipH="1">
                <a:off x="6961013" y="5411279"/>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45" name="フリーフォーム 3144"/>
              <p:cNvSpPr/>
              <p:nvPr/>
            </p:nvSpPr>
            <p:spPr>
              <a:xfrm rot="5400000" flipH="1" flipV="1">
                <a:off x="7151604" y="5374142"/>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46" name="フリーフォーム 3145"/>
              <p:cNvSpPr/>
              <p:nvPr/>
            </p:nvSpPr>
            <p:spPr>
              <a:xfrm rot="5400000" flipH="1" flipV="1">
                <a:off x="7111862" y="5411262"/>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47" name="フリーフォーム 3146"/>
              <p:cNvSpPr/>
              <p:nvPr/>
            </p:nvSpPr>
            <p:spPr>
              <a:xfrm rot="5700000" flipH="1">
                <a:off x="6721928" y="5412196"/>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48" name="フリーフォーム 3147"/>
              <p:cNvSpPr/>
              <p:nvPr/>
            </p:nvSpPr>
            <p:spPr>
              <a:xfrm rot="5700000" flipH="1">
                <a:off x="6683303" y="5379431"/>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117" name="直線コネクタ 3116"/>
              <p:cNvCxnSpPr/>
              <p:nvPr/>
            </p:nvCxnSpPr>
            <p:spPr>
              <a:xfrm rot="5400000">
                <a:off x="6989661" y="5288612"/>
                <a:ext cx="72408" cy="0"/>
              </a:xfrm>
              <a:prstGeom prst="line">
                <a:avLst/>
              </a:prstGeom>
              <a:ln w="25400" cap="rnd">
                <a:solidFill>
                  <a:schemeClr val="bg1">
                    <a:lumMod val="50000"/>
                  </a:schemeClr>
                </a:solidFill>
                <a:bevel/>
              </a:ln>
            </p:spPr>
            <p:style>
              <a:lnRef idx="1">
                <a:schemeClr val="accent1"/>
              </a:lnRef>
              <a:fillRef idx="0">
                <a:schemeClr val="accent1"/>
              </a:fillRef>
              <a:effectRef idx="0">
                <a:schemeClr val="accent1"/>
              </a:effectRef>
              <a:fontRef idx="minor">
                <a:schemeClr val="tx1"/>
              </a:fontRef>
            </p:style>
          </p:cxnSp>
          <p:cxnSp>
            <p:nvCxnSpPr>
              <p:cNvPr id="3118" name="直線コネクタ 3117"/>
              <p:cNvCxnSpPr/>
              <p:nvPr/>
            </p:nvCxnSpPr>
            <p:spPr>
              <a:xfrm rot="5400000">
                <a:off x="6933764" y="5375418"/>
                <a:ext cx="72408"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19" name="直線コネクタ 3118"/>
              <p:cNvCxnSpPr/>
              <p:nvPr/>
            </p:nvCxnSpPr>
            <p:spPr>
              <a:xfrm rot="5400000">
                <a:off x="6751866" y="5286641"/>
                <a:ext cx="72408"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20" name="直線コネクタ 3119"/>
              <p:cNvCxnSpPr/>
              <p:nvPr/>
            </p:nvCxnSpPr>
            <p:spPr>
              <a:xfrm rot="5400000">
                <a:off x="6961963" y="5331748"/>
                <a:ext cx="72408"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21" name="直線コネクタ 3120"/>
              <p:cNvCxnSpPr/>
              <p:nvPr/>
            </p:nvCxnSpPr>
            <p:spPr>
              <a:xfrm rot="5400000">
                <a:off x="6721774" y="5326912"/>
                <a:ext cx="72408"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22" name="直線コネクタ 3121"/>
              <p:cNvCxnSpPr/>
              <p:nvPr/>
            </p:nvCxnSpPr>
            <p:spPr>
              <a:xfrm rot="5400000">
                <a:off x="6690607" y="5376900"/>
                <a:ext cx="72408"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513" name="正方形/長方形 2512"/>
              <p:cNvSpPr/>
              <p:nvPr/>
            </p:nvSpPr>
            <p:spPr>
              <a:xfrm>
                <a:off x="8769332" y="5100159"/>
                <a:ext cx="421295" cy="14641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14" name="テキスト ボックス 2513"/>
              <p:cNvSpPr txBox="1"/>
              <p:nvPr/>
            </p:nvSpPr>
            <p:spPr>
              <a:xfrm>
                <a:off x="7166894" y="4632309"/>
                <a:ext cx="1846792" cy="284005"/>
              </a:xfrm>
              <a:prstGeom prst="rect">
                <a:avLst/>
              </a:prstGeom>
              <a:solidFill>
                <a:schemeClr val="bg1"/>
              </a:solidFill>
              <a:ln>
                <a:solidFill>
                  <a:schemeClr val="tx1"/>
                </a:solidFill>
              </a:ln>
            </p:spPr>
            <p:txBody>
              <a:bodyPr wrap="square" rtlCol="0">
                <a:spAutoFit/>
              </a:bodyPr>
              <a:lstStyle/>
              <a:p>
                <a:pPr algn="ctr">
                  <a:lnSpc>
                    <a:spcPts val="1400"/>
                  </a:lnSpc>
                </a:pP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Plas</a:t>
                </a: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ma membrane</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15" name="円/楕円 2514"/>
              <p:cNvSpPr/>
              <p:nvPr/>
            </p:nvSpPr>
            <p:spPr>
              <a:xfrm>
                <a:off x="7584258" y="5346467"/>
                <a:ext cx="898923" cy="952266"/>
              </a:xfrm>
              <a:prstGeom prst="ellipse">
                <a:avLst/>
              </a:prstGeom>
              <a:solidFill>
                <a:schemeClr val="bg2">
                  <a:lumMod val="90000"/>
                </a:schemeClr>
              </a:solid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18" name="テキスト ボックス 2517"/>
              <p:cNvSpPr txBox="1"/>
              <p:nvPr/>
            </p:nvSpPr>
            <p:spPr>
              <a:xfrm>
                <a:off x="8110194" y="5101635"/>
                <a:ext cx="920596" cy="321516"/>
              </a:xfrm>
              <a:prstGeom prst="rect">
                <a:avLst/>
              </a:prstGeom>
              <a:solidFill>
                <a:schemeClr val="bg1"/>
              </a:solidFill>
              <a:ln>
                <a:solidFill>
                  <a:schemeClr val="tx1"/>
                </a:solidFill>
              </a:ln>
            </p:spPr>
            <p:txBody>
              <a:bodyPr wrap="square" rtlCol="0">
                <a:spAutoFit/>
              </a:bodyPr>
              <a:lstStyle/>
              <a:p>
                <a:pPr algn="ct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Nucleus</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067" name="直線コネクタ 3066"/>
              <p:cNvCxnSpPr/>
              <p:nvPr/>
            </p:nvCxnSpPr>
            <p:spPr>
              <a:xfrm rot="5400000">
                <a:off x="7901316" y="5503801"/>
                <a:ext cx="96555"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68" name="直線コネクタ 3067"/>
              <p:cNvCxnSpPr/>
              <p:nvPr/>
            </p:nvCxnSpPr>
            <p:spPr>
              <a:xfrm rot="5400000">
                <a:off x="7923949" y="5538623"/>
                <a:ext cx="96555"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69" name="直線コネクタ 3068"/>
              <p:cNvCxnSpPr/>
              <p:nvPr/>
            </p:nvCxnSpPr>
            <p:spPr>
              <a:xfrm rot="5400000">
                <a:off x="7944087" y="5577714"/>
                <a:ext cx="96555"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70" name="直線コネクタ 3069"/>
              <p:cNvCxnSpPr/>
              <p:nvPr/>
            </p:nvCxnSpPr>
            <p:spPr>
              <a:xfrm rot="5400000">
                <a:off x="8141477" y="5504963"/>
                <a:ext cx="96555"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71" name="直線コネクタ 3070"/>
              <p:cNvCxnSpPr/>
              <p:nvPr/>
            </p:nvCxnSpPr>
            <p:spPr>
              <a:xfrm rot="5400000">
                <a:off x="8161646" y="5543581"/>
                <a:ext cx="96555"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72" name="直線コネクタ 3071"/>
              <p:cNvCxnSpPr/>
              <p:nvPr/>
            </p:nvCxnSpPr>
            <p:spPr>
              <a:xfrm rot="5400000">
                <a:off x="8181815" y="5577714"/>
                <a:ext cx="96555"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080" name="正方形/長方形 3079"/>
              <p:cNvSpPr/>
              <p:nvPr/>
            </p:nvSpPr>
            <p:spPr>
              <a:xfrm rot="7500000" flipV="1">
                <a:off x="8004538" y="5533354"/>
                <a:ext cx="233015" cy="21660"/>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81" name="正方形/長方形 3080"/>
              <p:cNvSpPr/>
              <p:nvPr/>
            </p:nvSpPr>
            <p:spPr>
              <a:xfrm rot="7500000" flipV="1">
                <a:off x="7947700" y="5531656"/>
                <a:ext cx="233015" cy="21660"/>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82" name="正方形/長方形 3081"/>
              <p:cNvSpPr/>
              <p:nvPr/>
            </p:nvSpPr>
            <p:spPr>
              <a:xfrm rot="3600000">
                <a:off x="7891463" y="5531908"/>
                <a:ext cx="220094" cy="21660"/>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83" name="フリーフォーム 3082"/>
              <p:cNvSpPr/>
              <p:nvPr/>
            </p:nvSpPr>
            <p:spPr>
              <a:xfrm rot="5400000" flipH="1" flipV="1">
                <a:off x="8027105" y="5619009"/>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84" name="フリーフォーム 3083"/>
              <p:cNvSpPr/>
              <p:nvPr/>
            </p:nvSpPr>
            <p:spPr>
              <a:xfrm rot="5700000" flipH="1">
                <a:off x="8058353" y="5620052"/>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85" name="フリーフォーム 3084"/>
              <p:cNvSpPr/>
              <p:nvPr/>
            </p:nvSpPr>
            <p:spPr>
              <a:xfrm rot="5400000">
                <a:off x="7948841" y="5437385"/>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86" name="正方形/長方形 3085"/>
              <p:cNvSpPr/>
              <p:nvPr/>
            </p:nvSpPr>
            <p:spPr>
              <a:xfrm rot="7500000" flipV="1">
                <a:off x="7766083" y="5531760"/>
                <a:ext cx="233015" cy="21660"/>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87" name="フリーフォーム 3086"/>
              <p:cNvSpPr/>
              <p:nvPr/>
            </p:nvSpPr>
            <p:spPr>
              <a:xfrm rot="5700000" flipV="1">
                <a:off x="7917061" y="5435680"/>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88" name="フリーフォーム 3087"/>
              <p:cNvSpPr/>
              <p:nvPr/>
            </p:nvSpPr>
            <p:spPr>
              <a:xfrm rot="5700000" flipV="1">
                <a:off x="8099733" y="5436075"/>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89" name="正方形/長方形 3088"/>
              <p:cNvSpPr/>
              <p:nvPr/>
            </p:nvSpPr>
            <p:spPr>
              <a:xfrm rot="3600000">
                <a:off x="8073470" y="5532500"/>
                <a:ext cx="220094" cy="21660"/>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90" name="フリーフォーム 3089"/>
              <p:cNvSpPr/>
              <p:nvPr/>
            </p:nvSpPr>
            <p:spPr>
              <a:xfrm rot="5400000">
                <a:off x="8130187" y="5437960"/>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92" name="フリーフォーム 3091"/>
              <p:cNvSpPr/>
              <p:nvPr/>
            </p:nvSpPr>
            <p:spPr>
              <a:xfrm rot="5700000" flipH="1">
                <a:off x="8001796" y="5618830"/>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93" name="正方形/長方形 3092"/>
              <p:cNvSpPr/>
              <p:nvPr/>
            </p:nvSpPr>
            <p:spPr>
              <a:xfrm rot="3600000">
                <a:off x="7834904" y="5530686"/>
                <a:ext cx="220094" cy="21660"/>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94" name="フリーフォーム 3093"/>
              <p:cNvSpPr/>
              <p:nvPr/>
            </p:nvSpPr>
            <p:spPr>
              <a:xfrm rot="5400000" flipH="1" flipV="1">
                <a:off x="7970547" y="5617787"/>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95" name="フリーフォーム 3094"/>
              <p:cNvSpPr/>
              <p:nvPr/>
            </p:nvSpPr>
            <p:spPr>
              <a:xfrm rot="5400000">
                <a:off x="7892284" y="5436164"/>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96" name="正方形/長方形 3095"/>
              <p:cNvSpPr/>
              <p:nvPr/>
            </p:nvSpPr>
            <p:spPr>
              <a:xfrm rot="7500000" flipV="1">
                <a:off x="7737029" y="5515313"/>
                <a:ext cx="195843" cy="21660"/>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97" name="フリーフォーム 3096"/>
              <p:cNvSpPr/>
              <p:nvPr/>
            </p:nvSpPr>
            <p:spPr>
              <a:xfrm rot="5700000" flipV="1">
                <a:off x="7860505" y="5434457"/>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98" name="正方形/長方形 3097"/>
              <p:cNvSpPr/>
              <p:nvPr/>
            </p:nvSpPr>
            <p:spPr>
              <a:xfrm rot="3600000">
                <a:off x="8143269" y="5515481"/>
                <a:ext cx="176870" cy="21660"/>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99" name="フリーフォーム 3098"/>
              <p:cNvSpPr/>
              <p:nvPr/>
            </p:nvSpPr>
            <p:spPr>
              <a:xfrm rot="5400000">
                <a:off x="8187367" y="5440127"/>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00" name="フリーフォーム 3099"/>
              <p:cNvSpPr/>
              <p:nvPr/>
            </p:nvSpPr>
            <p:spPr>
              <a:xfrm rot="5700000" flipV="1">
                <a:off x="8157981" y="5436124"/>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01" name="フリーフォーム 3100"/>
              <p:cNvSpPr/>
              <p:nvPr/>
            </p:nvSpPr>
            <p:spPr>
              <a:xfrm rot="5700000" flipH="1">
                <a:off x="8058178" y="5620332"/>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02" name="フリーフォーム 3101"/>
              <p:cNvSpPr/>
              <p:nvPr/>
            </p:nvSpPr>
            <p:spPr>
              <a:xfrm rot="5400000" flipH="1" flipV="1">
                <a:off x="8248769" y="5583195"/>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03" name="フリーフォーム 3102"/>
              <p:cNvSpPr/>
              <p:nvPr/>
            </p:nvSpPr>
            <p:spPr>
              <a:xfrm rot="5400000" flipH="1" flipV="1">
                <a:off x="8209027" y="5620314"/>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04" name="フリーフォーム 3103"/>
              <p:cNvSpPr/>
              <p:nvPr/>
            </p:nvSpPr>
            <p:spPr>
              <a:xfrm rot="5700000" flipH="1">
                <a:off x="7819093" y="5621249"/>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05" name="フリーフォーム 3104"/>
              <p:cNvSpPr/>
              <p:nvPr/>
            </p:nvSpPr>
            <p:spPr>
              <a:xfrm rot="5700000" flipH="1">
                <a:off x="7780468" y="5588484"/>
                <a:ext cx="27115" cy="29964"/>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074" name="直線コネクタ 3073"/>
              <p:cNvCxnSpPr/>
              <p:nvPr/>
            </p:nvCxnSpPr>
            <p:spPr>
              <a:xfrm rot="5400000">
                <a:off x="8086825" y="5497665"/>
                <a:ext cx="72408" cy="0"/>
              </a:xfrm>
              <a:prstGeom prst="line">
                <a:avLst/>
              </a:prstGeom>
              <a:ln w="25400" cap="rnd">
                <a:solidFill>
                  <a:schemeClr val="bg1">
                    <a:lumMod val="50000"/>
                  </a:schemeClr>
                </a:solidFill>
                <a:bevel/>
              </a:ln>
            </p:spPr>
            <p:style>
              <a:lnRef idx="1">
                <a:schemeClr val="accent1"/>
              </a:lnRef>
              <a:fillRef idx="0">
                <a:schemeClr val="accent1"/>
              </a:fillRef>
              <a:effectRef idx="0">
                <a:schemeClr val="accent1"/>
              </a:effectRef>
              <a:fontRef idx="minor">
                <a:schemeClr val="tx1"/>
              </a:fontRef>
            </p:style>
          </p:cxnSp>
          <p:cxnSp>
            <p:nvCxnSpPr>
              <p:cNvPr id="3075" name="直線コネクタ 3074"/>
              <p:cNvCxnSpPr/>
              <p:nvPr/>
            </p:nvCxnSpPr>
            <p:spPr>
              <a:xfrm rot="5400000">
                <a:off x="8030929" y="5584471"/>
                <a:ext cx="72408"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76" name="直線コネクタ 3075"/>
              <p:cNvCxnSpPr/>
              <p:nvPr/>
            </p:nvCxnSpPr>
            <p:spPr>
              <a:xfrm rot="5400000">
                <a:off x="7849030" y="5495694"/>
                <a:ext cx="72408"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77" name="直線コネクタ 3076"/>
              <p:cNvCxnSpPr/>
              <p:nvPr/>
            </p:nvCxnSpPr>
            <p:spPr>
              <a:xfrm rot="5400000">
                <a:off x="8059128" y="5540801"/>
                <a:ext cx="72408"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78" name="直線コネクタ 3077"/>
              <p:cNvCxnSpPr/>
              <p:nvPr/>
            </p:nvCxnSpPr>
            <p:spPr>
              <a:xfrm rot="5400000">
                <a:off x="7818939" y="5535965"/>
                <a:ext cx="72408"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79" name="直線コネクタ 3078"/>
              <p:cNvCxnSpPr/>
              <p:nvPr/>
            </p:nvCxnSpPr>
            <p:spPr>
              <a:xfrm rot="5400000">
                <a:off x="7787772" y="5585954"/>
                <a:ext cx="72408"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063" name="右矢印 3062"/>
              <p:cNvSpPr/>
              <p:nvPr/>
            </p:nvSpPr>
            <p:spPr>
              <a:xfrm rot="16200000" flipH="1">
                <a:off x="7937210" y="5701380"/>
                <a:ext cx="208596" cy="18398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07" name="AutoShape 1871"/>
              <p:cNvSpPr>
                <a:spLocks noChangeAspect="1" noChangeArrowheads="1"/>
              </p:cNvSpPr>
              <p:nvPr/>
            </p:nvSpPr>
            <p:spPr bwMode="auto">
              <a:xfrm rot="272112">
                <a:off x="4640804" y="5941611"/>
                <a:ext cx="1859586" cy="764018"/>
              </a:xfrm>
              <a:prstGeom prst="irregularSeal2">
                <a:avLst/>
              </a:prstGeom>
              <a:solidFill>
                <a:srgbClr val="FFCCCC"/>
              </a:solidFill>
              <a:ln w="9525">
                <a:noFill/>
                <a:miter lim="800000"/>
                <a:headEnd/>
                <a:tailEnd/>
              </a:ln>
            </p:spPr>
            <p:txBody>
              <a:bodyPr wrap="none" anchor="ctr"/>
              <a:lstStyle/>
              <a:p>
                <a:endParaRPr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08" name="テキスト ボックス 3007"/>
              <p:cNvSpPr txBox="1"/>
              <p:nvPr/>
            </p:nvSpPr>
            <p:spPr>
              <a:xfrm>
                <a:off x="4598845" y="6021328"/>
                <a:ext cx="1919339" cy="546577"/>
              </a:xfrm>
              <a:prstGeom prst="rect">
                <a:avLst/>
              </a:prstGeom>
              <a:noFill/>
            </p:spPr>
            <p:txBody>
              <a:bodyPr wrap="none" rtlCol="0">
                <a:spAutoFit/>
              </a:bodyPr>
              <a:lstStyle/>
              <a:p>
                <a:pPr algn="ct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Signal transduction</a:t>
                </a:r>
              </a:p>
              <a:p>
                <a:pPr algn="ct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(Immune-stimulation)</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11" name="角丸四角形 3010"/>
              <p:cNvSpPr/>
              <p:nvPr/>
            </p:nvSpPr>
            <p:spPr>
              <a:xfrm>
                <a:off x="4651095" y="5455015"/>
                <a:ext cx="1426215" cy="515882"/>
              </a:xfrm>
              <a:prstGeom prst="roundRect">
                <a:avLst/>
              </a:prstGeom>
              <a:gradFill flip="none" rotWithShape="1">
                <a:gsLst>
                  <a:gs pos="100000">
                    <a:schemeClr val="accent6">
                      <a:lumMod val="60000"/>
                      <a:lumOff val="40000"/>
                    </a:schemeClr>
                  </a:gs>
                  <a:gs pos="0">
                    <a:schemeClr val="accent3">
                      <a:lumMod val="20000"/>
                      <a:lumOff val="8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12" name="テキスト ボックス 3011"/>
              <p:cNvSpPr txBox="1"/>
              <p:nvPr/>
            </p:nvSpPr>
            <p:spPr>
              <a:xfrm>
                <a:off x="4730364" y="5455015"/>
                <a:ext cx="1181022" cy="546577"/>
              </a:xfrm>
              <a:prstGeom prst="rect">
                <a:avLst/>
              </a:prstGeom>
              <a:noFill/>
            </p:spPr>
            <p:txBody>
              <a:bodyPr wrap="square" rtlCol="0">
                <a:spAutoFit/>
              </a:bodyPr>
              <a:lstStyle/>
              <a:p>
                <a:pPr algn="ct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DNA sensor</a:t>
                </a:r>
              </a:p>
              <a:p>
                <a:pPr algn="ct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(Cytoplasm)</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19" name="爆発 2 3018"/>
              <p:cNvSpPr/>
              <p:nvPr/>
            </p:nvSpPr>
            <p:spPr>
              <a:xfrm rot="1218016">
                <a:off x="5879875" y="5331499"/>
                <a:ext cx="427934" cy="492427"/>
              </a:xfrm>
              <a:prstGeom prst="irregularSeal2">
                <a:avLst/>
              </a:prstGeom>
              <a:solidFill>
                <a:srgbClr val="FFFF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27" name="円/楕円 2526"/>
              <p:cNvSpPr/>
              <p:nvPr/>
            </p:nvSpPr>
            <p:spPr>
              <a:xfrm>
                <a:off x="7939994" y="5913831"/>
                <a:ext cx="64463" cy="98212"/>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28" name="円/楕円 2527"/>
              <p:cNvSpPr/>
              <p:nvPr/>
            </p:nvSpPr>
            <p:spPr>
              <a:xfrm>
                <a:off x="8084831" y="6060778"/>
                <a:ext cx="64463" cy="98212"/>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29" name="円/楕円 2528"/>
              <p:cNvSpPr/>
              <p:nvPr/>
            </p:nvSpPr>
            <p:spPr>
              <a:xfrm>
                <a:off x="7958803" y="6087850"/>
                <a:ext cx="64463" cy="98212"/>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36" name="テキスト ボックス 2535"/>
              <p:cNvSpPr txBox="1"/>
              <p:nvPr/>
            </p:nvSpPr>
            <p:spPr>
              <a:xfrm>
                <a:off x="6759939" y="5390797"/>
                <a:ext cx="361980" cy="236544"/>
              </a:xfrm>
              <a:prstGeom prst="rect">
                <a:avLst/>
              </a:prstGeom>
              <a:noFill/>
            </p:spPr>
            <p:txBody>
              <a:bodyPr wrap="none" rtlCol="0">
                <a:spAutoFit/>
              </a:bodyPr>
              <a:lstStyle/>
              <a:p>
                <a:pPr algn="ct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DNA</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49" name="右矢印 3148"/>
              <p:cNvSpPr/>
              <p:nvPr/>
            </p:nvSpPr>
            <p:spPr>
              <a:xfrm rot="10017821" flipH="1">
                <a:off x="6350764" y="5765951"/>
                <a:ext cx="1504617" cy="281237"/>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50" name="テキスト ボックス 3149"/>
              <p:cNvSpPr txBox="1"/>
              <p:nvPr/>
            </p:nvSpPr>
            <p:spPr>
              <a:xfrm>
                <a:off x="6603508" y="6040714"/>
                <a:ext cx="1194965" cy="546577"/>
              </a:xfrm>
              <a:prstGeom prst="rect">
                <a:avLst/>
              </a:prstGeom>
              <a:solidFill>
                <a:schemeClr val="bg1"/>
              </a:solidFill>
              <a:ln>
                <a:solidFill>
                  <a:schemeClr val="tx1"/>
                </a:solidFill>
              </a:ln>
            </p:spPr>
            <p:txBody>
              <a:bodyPr wrap="none" rtlCol="0">
                <a:spAutoFit/>
              </a:bodyPr>
              <a:lstStyle/>
              <a:p>
                <a:pPr algn="ct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Activation of</a:t>
                </a:r>
              </a:p>
              <a:p>
                <a:pPr algn="ctr"/>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transcription</a:t>
                </a:r>
                <a:endPar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 name="正方形/長方形 13"/>
              <p:cNvSpPr/>
              <p:nvPr/>
            </p:nvSpPr>
            <p:spPr>
              <a:xfrm>
                <a:off x="5460410" y="5032009"/>
                <a:ext cx="1440521" cy="321516"/>
              </a:xfrm>
              <a:prstGeom prst="rect">
                <a:avLst/>
              </a:prstGeom>
            </p:spPr>
            <p:txBody>
              <a:bodyPr wrap="square">
                <a:spAutoFit/>
              </a:bodyPr>
              <a:lstStyle/>
              <a:p>
                <a:pPr algn="ctr"/>
                <a:r>
                  <a:rPr lang="en-US" altLang="ja-JP" sz="1400" b="1"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Switch-on</a:t>
                </a:r>
                <a:endParaRPr lang="en-US" altLang="ja-JP"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6" name="直線矢印コネクタ 15"/>
              <p:cNvCxnSpPr/>
              <p:nvPr/>
            </p:nvCxnSpPr>
            <p:spPr>
              <a:xfrm>
                <a:off x="6519622" y="4859408"/>
                <a:ext cx="257274" cy="294167"/>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52" name="直線矢印コネクタ 3151"/>
              <p:cNvCxnSpPr/>
              <p:nvPr/>
            </p:nvCxnSpPr>
            <p:spPr>
              <a:xfrm flipH="1">
                <a:off x="6041830" y="5373654"/>
                <a:ext cx="575150" cy="203039"/>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53" name="直線矢印コネクタ 3152"/>
              <p:cNvCxnSpPr/>
              <p:nvPr/>
            </p:nvCxnSpPr>
            <p:spPr>
              <a:xfrm>
                <a:off x="7215890" y="5329570"/>
                <a:ext cx="537628" cy="220830"/>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154" name="円/楕円 3153"/>
              <p:cNvSpPr/>
              <p:nvPr/>
            </p:nvSpPr>
            <p:spPr>
              <a:xfrm>
                <a:off x="7861787" y="6087850"/>
                <a:ext cx="64463" cy="98212"/>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55" name="円/楕円 3154"/>
              <p:cNvSpPr/>
              <p:nvPr/>
            </p:nvSpPr>
            <p:spPr>
              <a:xfrm>
                <a:off x="8046246" y="5927098"/>
                <a:ext cx="64463" cy="98212"/>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56" name="円/楕円 3155"/>
              <p:cNvSpPr/>
              <p:nvPr/>
            </p:nvSpPr>
            <p:spPr>
              <a:xfrm>
                <a:off x="8154164" y="5936490"/>
                <a:ext cx="64463" cy="98212"/>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59" name="下矢印 3158"/>
              <p:cNvSpPr/>
              <p:nvPr/>
            </p:nvSpPr>
            <p:spPr>
              <a:xfrm>
                <a:off x="5959840" y="3497190"/>
                <a:ext cx="259220" cy="315960"/>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64" name="円/楕円 3163"/>
              <p:cNvSpPr/>
              <p:nvPr/>
            </p:nvSpPr>
            <p:spPr>
              <a:xfrm>
                <a:off x="6319968" y="2880371"/>
                <a:ext cx="2228632" cy="926793"/>
              </a:xfrm>
              <a:prstGeom prst="ellipse">
                <a:avLst/>
              </a:prstGeom>
              <a:solidFill>
                <a:srgbClr val="C4E59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61" name="Rectangle 317"/>
              <p:cNvSpPr>
                <a:spLocks noChangeArrowheads="1"/>
              </p:cNvSpPr>
              <p:nvPr/>
            </p:nvSpPr>
            <p:spPr bwMode="auto">
              <a:xfrm>
                <a:off x="6528490" y="2905918"/>
                <a:ext cx="2277627" cy="840230"/>
              </a:xfrm>
              <a:prstGeom prst="rect">
                <a:avLst/>
              </a:prstGeom>
              <a:noFill/>
              <a:ln>
                <a:noFill/>
              </a:ln>
              <a:extLst/>
            </p:spPr>
            <p:txBody>
              <a:bodyPr wrap="square" anchor="ct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nSpc>
                    <a:spcPct val="90000"/>
                  </a:lnSpc>
                  <a:spcBef>
                    <a:spcPct val="0"/>
                  </a:spcBef>
                  <a:buNone/>
                </a:pPr>
                <a:r>
                  <a:rPr lang="en-US" altLang="ja-JP" sz="1800" b="1" dirty="0" smtClean="0">
                    <a:latin typeface="Arial Unicode MS" panose="020B0604020202020204" pitchFamily="50" charset="-128"/>
                    <a:ea typeface="Arial Unicode MS" panose="020B0604020202020204" pitchFamily="50" charset="-128"/>
                    <a:cs typeface="Arial Unicode MS" panose="020B0604020202020204" pitchFamily="50" charset="-128"/>
                  </a:rPr>
                  <a:t>Strategy 2</a:t>
                </a:r>
                <a:r>
                  <a:rPr lang="ja-JP" altLang="en-US" sz="1800" b="1"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lang="en-US" altLang="ja-JP" sz="1800" b="1" dirty="0">
                  <a:latin typeface="Arial Unicode MS" panose="020B0604020202020204" pitchFamily="50" charset="-128"/>
                  <a:ea typeface="Arial Unicode MS" panose="020B0604020202020204" pitchFamily="50" charset="-128"/>
                  <a:cs typeface="Arial Unicode MS" panose="020B0604020202020204" pitchFamily="50" charset="-128"/>
                </a:endParaRPr>
              </a:p>
              <a:p>
                <a:pPr eaLnBrk="1" hangingPunct="1">
                  <a:lnSpc>
                    <a:spcPct val="90000"/>
                  </a:lnSpc>
                  <a:spcBef>
                    <a:spcPct val="0"/>
                  </a:spcBef>
                  <a:buFontTx/>
                  <a:buNone/>
                </a:pPr>
                <a:r>
                  <a:rPr lang="en-US" altLang="ja-JP" sz="1800" dirty="0" smtClean="0">
                    <a:latin typeface="Arial Unicode MS" panose="020B0604020202020204" pitchFamily="50" charset="-128"/>
                    <a:ea typeface="Arial Unicode MS" panose="020B0604020202020204" pitchFamily="50" charset="-128"/>
                    <a:cs typeface="Arial Unicode MS" panose="020B0604020202020204" pitchFamily="50" charset="-128"/>
                  </a:rPr>
                  <a:t>Introduction of switch-on function</a:t>
                </a:r>
              </a:p>
            </p:txBody>
          </p:sp>
          <p:grpSp>
            <p:nvGrpSpPr>
              <p:cNvPr id="1103" name="グループ化 1102"/>
              <p:cNvGrpSpPr/>
              <p:nvPr/>
            </p:nvGrpSpPr>
            <p:grpSpPr>
              <a:xfrm>
                <a:off x="5760600" y="4232478"/>
                <a:ext cx="840139" cy="823928"/>
                <a:chOff x="1034724" y="1968744"/>
                <a:chExt cx="1242434" cy="1240392"/>
              </a:xfrm>
            </p:grpSpPr>
            <p:cxnSp>
              <p:nvCxnSpPr>
                <p:cNvPr id="1104" name="直線コネクタ 1103"/>
                <p:cNvCxnSpPr/>
                <p:nvPr/>
              </p:nvCxnSpPr>
              <p:spPr>
                <a:xfrm rot="4213724" flipH="1">
                  <a:off x="1995254" y="2410926"/>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105" name="グループ化 279"/>
                <p:cNvGrpSpPr/>
                <p:nvPr/>
              </p:nvGrpSpPr>
              <p:grpSpPr>
                <a:xfrm rot="4213724" flipH="1">
                  <a:off x="2112266" y="2307580"/>
                  <a:ext cx="80715" cy="249069"/>
                  <a:chOff x="755284" y="2996952"/>
                  <a:chExt cx="350179" cy="864096"/>
                </a:xfrm>
              </p:grpSpPr>
              <p:sp>
                <p:nvSpPr>
                  <p:cNvPr id="1683" name="平行四辺形 1682"/>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84" name="平行四辺形 1683"/>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85" name="アーチ 1684"/>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86" name="平行四辺形 1685"/>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87" name="アーチ 1686"/>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88" name="平行四辺形 1687"/>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89" name="アーチ 1688"/>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106" name="アーチ 1105"/>
                <p:cNvSpPr/>
                <p:nvPr/>
              </p:nvSpPr>
              <p:spPr>
                <a:xfrm rot="17039921" flipH="1">
                  <a:off x="2172489" y="2358384"/>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107" name="アーチ 1106"/>
                <p:cNvSpPr/>
                <p:nvPr/>
              </p:nvSpPr>
              <p:spPr>
                <a:xfrm rot="17039921" flipH="1">
                  <a:off x="2097485" y="2385345"/>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108" name="正方形/長方形 1107"/>
                <p:cNvSpPr/>
                <p:nvPr/>
              </p:nvSpPr>
              <p:spPr>
                <a:xfrm rot="4213724" flipH="1">
                  <a:off x="2014792" y="2414469"/>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09" name="直線コネクタ 1108"/>
                <p:cNvCxnSpPr/>
                <p:nvPr/>
              </p:nvCxnSpPr>
              <p:spPr>
                <a:xfrm rot="7641024" flipH="1">
                  <a:off x="1954094" y="2688352"/>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110" name="グループ化 279"/>
                <p:cNvGrpSpPr/>
                <p:nvPr/>
              </p:nvGrpSpPr>
              <p:grpSpPr>
                <a:xfrm rot="7641024" flipH="1">
                  <a:off x="2005178" y="2754721"/>
                  <a:ext cx="80715" cy="166046"/>
                  <a:chOff x="755284" y="3284984"/>
                  <a:chExt cx="350179" cy="576064"/>
                </a:xfrm>
              </p:grpSpPr>
              <p:sp>
                <p:nvSpPr>
                  <p:cNvPr id="1677" name="平行四辺形 1676"/>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78" name="平行四辺形 1677"/>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79" name="平行四辺形 1678"/>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80" name="アーチ 1679"/>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81" name="平行四辺形 1680"/>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82" name="アーチ 1681"/>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111" name="アーチ 1110"/>
                <p:cNvSpPr/>
                <p:nvPr/>
              </p:nvSpPr>
              <p:spPr>
                <a:xfrm rot="20467221" flipH="1">
                  <a:off x="2041636" y="2793164"/>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112" name="正方形/長方形 1111"/>
                <p:cNvSpPr/>
                <p:nvPr/>
              </p:nvSpPr>
              <p:spPr>
                <a:xfrm rot="7641024" flipH="1">
                  <a:off x="1986227" y="2734666"/>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13" name="直線コネクタ 1112"/>
                <p:cNvCxnSpPr/>
                <p:nvPr/>
              </p:nvCxnSpPr>
              <p:spPr>
                <a:xfrm rot="13634206" flipH="1">
                  <a:off x="1418474" y="2730155"/>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114" name="グループ化 279"/>
                <p:cNvGrpSpPr/>
                <p:nvPr/>
              </p:nvGrpSpPr>
              <p:grpSpPr>
                <a:xfrm rot="13634206" flipH="1">
                  <a:off x="1251395" y="2777480"/>
                  <a:ext cx="80715" cy="249069"/>
                  <a:chOff x="755284" y="2996952"/>
                  <a:chExt cx="350179" cy="864096"/>
                </a:xfrm>
              </p:grpSpPr>
              <p:sp>
                <p:nvSpPr>
                  <p:cNvPr id="1670" name="平行四辺形 1669"/>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71" name="平行四辺形 1670"/>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72" name="アーチ 1671"/>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73" name="平行四辺形 1672"/>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74" name="アーチ 1673"/>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75" name="平行四辺形 1674"/>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76" name="アーチ 1675"/>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115" name="アーチ 1114"/>
                <p:cNvSpPr/>
                <p:nvPr/>
              </p:nvSpPr>
              <p:spPr>
                <a:xfrm rot="4860403" flipH="1">
                  <a:off x="1238235" y="2907646"/>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116" name="アーチ 1115"/>
                <p:cNvSpPr/>
                <p:nvPr/>
              </p:nvSpPr>
              <p:spPr>
                <a:xfrm rot="4860403" flipH="1">
                  <a:off x="1296749" y="2853530"/>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117" name="正方形/長方形 1116"/>
                <p:cNvSpPr/>
                <p:nvPr/>
              </p:nvSpPr>
              <p:spPr>
                <a:xfrm rot="13634206" flipH="1">
                  <a:off x="1387524" y="2809877"/>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18" name="直線コネクタ 1117"/>
                <p:cNvCxnSpPr/>
                <p:nvPr/>
              </p:nvCxnSpPr>
              <p:spPr>
                <a:xfrm rot="10585720" flipH="1">
                  <a:off x="1674575" y="2852893"/>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119" name="グループ化 279"/>
                <p:cNvGrpSpPr/>
                <p:nvPr/>
              </p:nvGrpSpPr>
              <p:grpSpPr>
                <a:xfrm rot="10585720" flipH="1">
                  <a:off x="1634914" y="2960067"/>
                  <a:ext cx="80715" cy="249069"/>
                  <a:chOff x="755284" y="2996952"/>
                  <a:chExt cx="350179" cy="864096"/>
                </a:xfrm>
              </p:grpSpPr>
              <p:sp>
                <p:nvSpPr>
                  <p:cNvPr id="1663" name="平行四辺形 1662"/>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64" name="平行四辺形 1663"/>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65" name="アーチ 1664"/>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66" name="平行四辺形 1665"/>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67" name="アーチ 1666"/>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68" name="平行四辺形 1667"/>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69" name="アーチ 1668"/>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120" name="アーチ 1119"/>
                <p:cNvSpPr/>
                <p:nvPr/>
              </p:nvSpPr>
              <p:spPr>
                <a:xfrm rot="1811917" flipH="1">
                  <a:off x="1668826" y="3095063"/>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121" name="アーチ 1120"/>
                <p:cNvSpPr/>
                <p:nvPr/>
              </p:nvSpPr>
              <p:spPr>
                <a:xfrm rot="1811917" flipH="1">
                  <a:off x="1663861" y="3015515"/>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122" name="正方形/長方形 1121"/>
                <p:cNvSpPr/>
                <p:nvPr/>
              </p:nvSpPr>
              <p:spPr>
                <a:xfrm rot="10585720" flipH="1">
                  <a:off x="1683565" y="2930266"/>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23" name="直線コネクタ 1122"/>
                <p:cNvCxnSpPr/>
                <p:nvPr/>
              </p:nvCxnSpPr>
              <p:spPr>
                <a:xfrm rot="16381688" flipH="1">
                  <a:off x="1322328" y="2478281"/>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124" name="グループ化 279"/>
                <p:cNvGrpSpPr/>
                <p:nvPr/>
              </p:nvGrpSpPr>
              <p:grpSpPr>
                <a:xfrm rot="16381688" flipH="1">
                  <a:off x="1118901" y="2403210"/>
                  <a:ext cx="80715" cy="249069"/>
                  <a:chOff x="755284" y="2996952"/>
                  <a:chExt cx="350179" cy="864096"/>
                </a:xfrm>
              </p:grpSpPr>
              <p:sp>
                <p:nvSpPr>
                  <p:cNvPr id="1656" name="平行四辺形 1655"/>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57" name="平行四辺形 1656"/>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58" name="アーチ 1657"/>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59" name="平行四辺形 1658"/>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60" name="アーチ 1659"/>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61" name="平行四辺形 1660"/>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62" name="アーチ 1661"/>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125" name="アーチ 1124"/>
                <p:cNvSpPr/>
                <p:nvPr/>
              </p:nvSpPr>
              <p:spPr>
                <a:xfrm rot="7607885" flipH="1">
                  <a:off x="1080613" y="2498589"/>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126" name="アーチ 1125"/>
                <p:cNvSpPr/>
                <p:nvPr/>
              </p:nvSpPr>
              <p:spPr>
                <a:xfrm rot="7607885" flipH="1">
                  <a:off x="1160204" y="2502799"/>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127" name="正方形/長方形 1126"/>
                <p:cNvSpPr/>
                <p:nvPr/>
              </p:nvSpPr>
              <p:spPr>
                <a:xfrm rot="16381688" flipH="1">
                  <a:off x="1265691" y="2532376"/>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28" name="直線コネクタ 1127"/>
                <p:cNvCxnSpPr/>
                <p:nvPr/>
              </p:nvCxnSpPr>
              <p:spPr>
                <a:xfrm rot="19665380" flipH="1">
                  <a:off x="1490762" y="2217538"/>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129" name="グループ化 279"/>
                <p:cNvGrpSpPr/>
                <p:nvPr/>
              </p:nvGrpSpPr>
              <p:grpSpPr>
                <a:xfrm rot="19665380" flipH="1">
                  <a:off x="1371072" y="2017010"/>
                  <a:ext cx="80715" cy="249069"/>
                  <a:chOff x="755284" y="2996952"/>
                  <a:chExt cx="350179" cy="864096"/>
                </a:xfrm>
              </p:grpSpPr>
              <p:sp>
                <p:nvSpPr>
                  <p:cNvPr id="1649" name="平行四辺形 1648"/>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50" name="平行四辺形 1649"/>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51" name="アーチ 1650"/>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52" name="平行四辺形 1651"/>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53" name="アーチ 1652"/>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54" name="平行四辺形 1653"/>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55" name="アーチ 1654"/>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130" name="アーチ 1129"/>
                <p:cNvSpPr/>
                <p:nvPr/>
              </p:nvSpPr>
              <p:spPr>
                <a:xfrm rot="10891577" flipH="1">
                  <a:off x="1345408" y="2063287"/>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131" name="アーチ 1130"/>
                <p:cNvSpPr/>
                <p:nvPr/>
              </p:nvSpPr>
              <p:spPr>
                <a:xfrm rot="10891577" flipH="1">
                  <a:off x="1387930" y="2130698"/>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132" name="正方形/長方形 1131"/>
                <p:cNvSpPr/>
                <p:nvPr/>
              </p:nvSpPr>
              <p:spPr>
                <a:xfrm rot="19665380" flipH="1">
                  <a:off x="1438006" y="2228941"/>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33" name="直線コネクタ 1132"/>
                <p:cNvCxnSpPr/>
                <p:nvPr/>
              </p:nvCxnSpPr>
              <p:spPr>
                <a:xfrm rot="1080716" flipH="1">
                  <a:off x="1741209" y="2178478"/>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134" name="グループ化 279"/>
                <p:cNvGrpSpPr/>
                <p:nvPr/>
              </p:nvGrpSpPr>
              <p:grpSpPr>
                <a:xfrm rot="1080716" flipH="1">
                  <a:off x="1760556" y="1968744"/>
                  <a:ext cx="80715" cy="249069"/>
                  <a:chOff x="755284" y="2996952"/>
                  <a:chExt cx="350179" cy="864096"/>
                </a:xfrm>
              </p:grpSpPr>
              <p:sp>
                <p:nvSpPr>
                  <p:cNvPr id="1642" name="平行四辺形 1641"/>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43" name="平行四辺形 1642"/>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44" name="アーチ 1643"/>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45" name="平行四辺形 1644"/>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46" name="アーチ 1645"/>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47" name="平行四辺形 1646"/>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648" name="アーチ 1647"/>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135" name="アーチ 1134"/>
                <p:cNvSpPr/>
                <p:nvPr/>
              </p:nvSpPr>
              <p:spPr>
                <a:xfrm rot="13906913" flipH="1">
                  <a:off x="1777978" y="1996651"/>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136" name="アーチ 1135"/>
                <p:cNvSpPr/>
                <p:nvPr/>
              </p:nvSpPr>
              <p:spPr>
                <a:xfrm rot="13906913" flipH="1">
                  <a:off x="1753333" y="2072447"/>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137" name="正方形/長方形 1136"/>
                <p:cNvSpPr/>
                <p:nvPr/>
              </p:nvSpPr>
              <p:spPr>
                <a:xfrm rot="1080716" flipH="1">
                  <a:off x="1721922" y="2168712"/>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nvGrpSpPr>
                <p:cNvPr id="1138" name="グループ化 2658"/>
                <p:cNvGrpSpPr>
                  <a:grpSpLocks noChangeAspect="1"/>
                </p:cNvGrpSpPr>
                <p:nvPr/>
              </p:nvGrpSpPr>
              <p:grpSpPr>
                <a:xfrm>
                  <a:off x="1155834" y="2078850"/>
                  <a:ext cx="993846" cy="957634"/>
                  <a:chOff x="1781690" y="5217268"/>
                  <a:chExt cx="946520" cy="912032"/>
                </a:xfrm>
              </p:grpSpPr>
              <p:grpSp>
                <p:nvGrpSpPr>
                  <p:cNvPr id="1139" name="グループ化 3"/>
                  <p:cNvGrpSpPr>
                    <a:grpSpLocks noChangeAspect="1"/>
                  </p:cNvGrpSpPr>
                  <p:nvPr/>
                </p:nvGrpSpPr>
                <p:grpSpPr>
                  <a:xfrm>
                    <a:off x="1781690" y="5217268"/>
                    <a:ext cx="946520" cy="912032"/>
                    <a:chOff x="2348961" y="1541061"/>
                    <a:chExt cx="4302366" cy="4145599"/>
                  </a:xfrm>
                </p:grpSpPr>
                <p:sp>
                  <p:nvSpPr>
                    <p:cNvPr id="1142" name="円/楕円 1141"/>
                    <p:cNvSpPr/>
                    <p:nvPr/>
                  </p:nvSpPr>
                  <p:spPr>
                    <a:xfrm>
                      <a:off x="3424242" y="2595968"/>
                      <a:ext cx="2268822" cy="2232248"/>
                    </a:xfrm>
                    <a:prstGeom prst="ellipse">
                      <a:avLst/>
                    </a:prstGeom>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nvGrpSpPr>
                    <p:cNvPr id="1143" name="グループ化 1781"/>
                    <p:cNvGrpSpPr/>
                    <p:nvPr/>
                  </p:nvGrpSpPr>
                  <p:grpSpPr>
                    <a:xfrm rot="8783968">
                      <a:off x="5496083" y="5022494"/>
                      <a:ext cx="199095" cy="664166"/>
                      <a:chOff x="2627964" y="1124744"/>
                      <a:chExt cx="222450" cy="641307"/>
                    </a:xfrm>
                  </p:grpSpPr>
                  <p:grpSp>
                    <p:nvGrpSpPr>
                      <p:cNvPr id="1634" name="グループ化 368"/>
                      <p:cNvGrpSpPr/>
                      <p:nvPr/>
                    </p:nvGrpSpPr>
                    <p:grpSpPr>
                      <a:xfrm>
                        <a:off x="2627964" y="1124744"/>
                        <a:ext cx="215072" cy="576064"/>
                        <a:chOff x="180113" y="1556792"/>
                        <a:chExt cx="716907" cy="1800200"/>
                      </a:xfrm>
                    </p:grpSpPr>
                    <p:grpSp>
                      <p:nvGrpSpPr>
                        <p:cNvPr id="1636" name="グループ化 279"/>
                        <p:cNvGrpSpPr/>
                        <p:nvPr/>
                      </p:nvGrpSpPr>
                      <p:grpSpPr>
                        <a:xfrm>
                          <a:off x="180113" y="1556792"/>
                          <a:ext cx="444188" cy="1800200"/>
                          <a:chOff x="755576" y="2996952"/>
                          <a:chExt cx="216024" cy="864096"/>
                        </a:xfrm>
                      </p:grpSpPr>
                      <p:sp>
                        <p:nvSpPr>
                          <p:cNvPr id="1639" name="アーチ 1638"/>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40" name="アーチ 1639"/>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41" name="アーチ 1640"/>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637" name="アーチ 1636"/>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38" name="アーチ 1637"/>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635" name="正方形/長方形 1634"/>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nvGrpSpPr>
                    <p:cNvPr id="1144" name="グループ化 1717"/>
                    <p:cNvGrpSpPr/>
                    <p:nvPr/>
                  </p:nvGrpSpPr>
                  <p:grpSpPr>
                    <a:xfrm rot="17556823" flipV="1">
                      <a:off x="6219696" y="4176854"/>
                      <a:ext cx="199095" cy="664166"/>
                      <a:chOff x="2627964" y="1124744"/>
                      <a:chExt cx="222450" cy="641307"/>
                    </a:xfrm>
                  </p:grpSpPr>
                  <p:grpSp>
                    <p:nvGrpSpPr>
                      <p:cNvPr id="1626" name="グループ化 368"/>
                      <p:cNvGrpSpPr/>
                      <p:nvPr/>
                    </p:nvGrpSpPr>
                    <p:grpSpPr>
                      <a:xfrm>
                        <a:off x="2627964" y="1124744"/>
                        <a:ext cx="215072" cy="576064"/>
                        <a:chOff x="180113" y="1556792"/>
                        <a:chExt cx="716907" cy="1800200"/>
                      </a:xfrm>
                    </p:grpSpPr>
                    <p:grpSp>
                      <p:nvGrpSpPr>
                        <p:cNvPr id="1628" name="グループ化 279"/>
                        <p:cNvGrpSpPr/>
                        <p:nvPr/>
                      </p:nvGrpSpPr>
                      <p:grpSpPr>
                        <a:xfrm>
                          <a:off x="180113" y="1556792"/>
                          <a:ext cx="444188" cy="1800200"/>
                          <a:chOff x="755576" y="2996952"/>
                          <a:chExt cx="216024" cy="864096"/>
                        </a:xfrm>
                      </p:grpSpPr>
                      <p:sp>
                        <p:nvSpPr>
                          <p:cNvPr id="1631" name="アーチ 1630"/>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32" name="アーチ 1631"/>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33" name="アーチ 1632"/>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629" name="アーチ 1628"/>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30" name="アーチ 1629"/>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627" name="正方形/長方形 1626"/>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nvGrpSpPr>
                    <p:cNvPr id="1145" name="グループ化 368"/>
                    <p:cNvGrpSpPr/>
                    <p:nvPr/>
                  </p:nvGrpSpPr>
                  <p:grpSpPr>
                    <a:xfrm rot="15348472">
                      <a:off x="2551014" y="3849312"/>
                      <a:ext cx="192492" cy="596598"/>
                      <a:chOff x="180113" y="1556792"/>
                      <a:chExt cx="716907" cy="1800200"/>
                    </a:xfrm>
                  </p:grpSpPr>
                  <p:grpSp>
                    <p:nvGrpSpPr>
                      <p:cNvPr id="1620" name="グループ化 279"/>
                      <p:cNvGrpSpPr/>
                      <p:nvPr/>
                    </p:nvGrpSpPr>
                    <p:grpSpPr>
                      <a:xfrm>
                        <a:off x="180113" y="1556792"/>
                        <a:ext cx="444188" cy="1800200"/>
                        <a:chOff x="755576" y="2996952"/>
                        <a:chExt cx="216024" cy="864096"/>
                      </a:xfrm>
                    </p:grpSpPr>
                    <p:sp>
                      <p:nvSpPr>
                        <p:cNvPr id="1623" name="アーチ 1622"/>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24" name="アーチ 1623"/>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25" name="アーチ 1624"/>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621" name="アーチ 1620"/>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22" name="アーチ 1621"/>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grpSp>
                  <p:nvGrpSpPr>
                    <p:cNvPr id="1146" name="グループ化 1733"/>
                    <p:cNvGrpSpPr/>
                    <p:nvPr/>
                  </p:nvGrpSpPr>
                  <p:grpSpPr>
                    <a:xfrm rot="17603608">
                      <a:off x="2691408" y="2629042"/>
                      <a:ext cx="199095" cy="664166"/>
                      <a:chOff x="2627964" y="1124744"/>
                      <a:chExt cx="222450" cy="641307"/>
                    </a:xfrm>
                  </p:grpSpPr>
                  <p:grpSp>
                    <p:nvGrpSpPr>
                      <p:cNvPr id="1612" name="グループ化 368"/>
                      <p:cNvGrpSpPr/>
                      <p:nvPr/>
                    </p:nvGrpSpPr>
                    <p:grpSpPr>
                      <a:xfrm>
                        <a:off x="2627964" y="1124744"/>
                        <a:ext cx="215072" cy="576064"/>
                        <a:chOff x="180113" y="1556792"/>
                        <a:chExt cx="716907" cy="1800200"/>
                      </a:xfrm>
                    </p:grpSpPr>
                    <p:grpSp>
                      <p:nvGrpSpPr>
                        <p:cNvPr id="1614" name="グループ化 279"/>
                        <p:cNvGrpSpPr/>
                        <p:nvPr/>
                      </p:nvGrpSpPr>
                      <p:grpSpPr>
                        <a:xfrm>
                          <a:off x="180113" y="1556792"/>
                          <a:ext cx="444188" cy="1800200"/>
                          <a:chOff x="755576" y="2996952"/>
                          <a:chExt cx="216024" cy="864096"/>
                        </a:xfrm>
                      </p:grpSpPr>
                      <p:sp>
                        <p:nvSpPr>
                          <p:cNvPr id="1617" name="アーチ 1616"/>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18" name="アーチ 1617"/>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19" name="アーチ 1618"/>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615" name="アーチ 1614"/>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16" name="アーチ 1615"/>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613" name="正方形/長方形 1612"/>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nvGrpSpPr>
                    <p:cNvPr id="1147" name="グループ化 1701"/>
                    <p:cNvGrpSpPr/>
                    <p:nvPr/>
                  </p:nvGrpSpPr>
                  <p:grpSpPr>
                    <a:xfrm rot="3296203">
                      <a:off x="6016838" y="2233877"/>
                      <a:ext cx="199095" cy="664166"/>
                      <a:chOff x="2627964" y="1124744"/>
                      <a:chExt cx="222450" cy="641307"/>
                    </a:xfrm>
                  </p:grpSpPr>
                  <p:grpSp>
                    <p:nvGrpSpPr>
                      <p:cNvPr id="1605" name="グループ化 368"/>
                      <p:cNvGrpSpPr/>
                      <p:nvPr/>
                    </p:nvGrpSpPr>
                    <p:grpSpPr>
                      <a:xfrm>
                        <a:off x="2627964" y="1124744"/>
                        <a:ext cx="215072" cy="576064"/>
                        <a:chOff x="180113" y="1556792"/>
                        <a:chExt cx="716907" cy="1800200"/>
                      </a:xfrm>
                    </p:grpSpPr>
                    <p:grpSp>
                      <p:nvGrpSpPr>
                        <p:cNvPr id="1607" name="グループ化 279"/>
                        <p:cNvGrpSpPr/>
                        <p:nvPr/>
                      </p:nvGrpSpPr>
                      <p:grpSpPr>
                        <a:xfrm>
                          <a:off x="180113" y="1556792"/>
                          <a:ext cx="444188" cy="1800200"/>
                          <a:chOff x="755576" y="2996952"/>
                          <a:chExt cx="216024" cy="864096"/>
                        </a:xfrm>
                      </p:grpSpPr>
                      <p:sp>
                        <p:nvSpPr>
                          <p:cNvPr id="1609" name="アーチ 1608"/>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10" name="アーチ 1609"/>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11" name="アーチ 1610"/>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608" name="アーチ 1607"/>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606" name="正方形/長方形 1605"/>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nvGrpSpPr>
                    <p:cNvPr id="1148" name="グループ化 368"/>
                    <p:cNvGrpSpPr/>
                    <p:nvPr/>
                  </p:nvGrpSpPr>
                  <p:grpSpPr>
                    <a:xfrm rot="1080716" flipH="1">
                      <a:off x="5118030" y="1561704"/>
                      <a:ext cx="192492" cy="596598"/>
                      <a:chOff x="180113" y="1556792"/>
                      <a:chExt cx="716907" cy="1800200"/>
                    </a:xfrm>
                  </p:grpSpPr>
                  <p:grpSp>
                    <p:nvGrpSpPr>
                      <p:cNvPr id="1599" name="グループ化 279"/>
                      <p:cNvGrpSpPr/>
                      <p:nvPr/>
                    </p:nvGrpSpPr>
                    <p:grpSpPr>
                      <a:xfrm>
                        <a:off x="180113" y="1556792"/>
                        <a:ext cx="444188" cy="1800200"/>
                        <a:chOff x="755576" y="2996952"/>
                        <a:chExt cx="216024" cy="864096"/>
                      </a:xfrm>
                    </p:grpSpPr>
                    <p:sp>
                      <p:nvSpPr>
                        <p:cNvPr id="1602" name="アーチ 1601"/>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03" name="アーチ 1602"/>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04" name="アーチ 1603"/>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600" name="アーチ 1599"/>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601" name="アーチ 1600"/>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grpSp>
                  <p:nvGrpSpPr>
                    <p:cNvPr id="1149" name="グループ化 1616"/>
                    <p:cNvGrpSpPr/>
                    <p:nvPr/>
                  </p:nvGrpSpPr>
                  <p:grpSpPr>
                    <a:xfrm rot="20519284">
                      <a:off x="3886272" y="1541061"/>
                      <a:ext cx="199095" cy="664166"/>
                      <a:chOff x="2627964" y="1124744"/>
                      <a:chExt cx="222450" cy="641307"/>
                    </a:xfrm>
                  </p:grpSpPr>
                  <p:grpSp>
                    <p:nvGrpSpPr>
                      <p:cNvPr id="1591" name="グループ化 368"/>
                      <p:cNvGrpSpPr/>
                      <p:nvPr/>
                    </p:nvGrpSpPr>
                    <p:grpSpPr>
                      <a:xfrm>
                        <a:off x="2627964" y="1124744"/>
                        <a:ext cx="215072" cy="576064"/>
                        <a:chOff x="180113" y="1556792"/>
                        <a:chExt cx="716907" cy="1800200"/>
                      </a:xfrm>
                    </p:grpSpPr>
                    <p:grpSp>
                      <p:nvGrpSpPr>
                        <p:cNvPr id="1593" name="グループ化 279"/>
                        <p:cNvGrpSpPr/>
                        <p:nvPr/>
                      </p:nvGrpSpPr>
                      <p:grpSpPr>
                        <a:xfrm>
                          <a:off x="180113" y="1556792"/>
                          <a:ext cx="444188" cy="1800200"/>
                          <a:chOff x="755576" y="2996952"/>
                          <a:chExt cx="216024" cy="864096"/>
                        </a:xfrm>
                      </p:grpSpPr>
                      <p:sp>
                        <p:nvSpPr>
                          <p:cNvPr id="1596" name="アーチ 1595"/>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97" name="アーチ 1596"/>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98" name="アーチ 1597"/>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594" name="アーチ 1593"/>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95" name="アーチ 1594"/>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592" name="正方形/長方形 1591"/>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sp>
                  <p:nvSpPr>
                    <p:cNvPr id="1150" name="円/楕円 1149"/>
                    <p:cNvSpPr/>
                    <p:nvPr/>
                  </p:nvSpPr>
                  <p:spPr>
                    <a:xfrm rot="21300000" flipV="1">
                      <a:off x="4431512" y="244762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51" name="直線コネクタ 1150"/>
                    <p:cNvCxnSpPr/>
                    <p:nvPr/>
                  </p:nvCxnSpPr>
                  <p:spPr>
                    <a:xfrm rot="20700000" flipV="1">
                      <a:off x="4457365" y="232054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52" name="直線コネクタ 1151"/>
                    <p:cNvCxnSpPr/>
                    <p:nvPr/>
                  </p:nvCxnSpPr>
                  <p:spPr>
                    <a:xfrm rot="300000" flipH="1" flipV="1">
                      <a:off x="4526715" y="23122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53" name="円/楕円 1152"/>
                    <p:cNvSpPr/>
                    <p:nvPr/>
                  </p:nvSpPr>
                  <p:spPr>
                    <a:xfrm>
                      <a:off x="4522463" y="203016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54" name="直線コネクタ 1153"/>
                    <p:cNvCxnSpPr/>
                    <p:nvPr/>
                  </p:nvCxnSpPr>
                  <p:spPr>
                    <a:xfrm rot="600000">
                      <a:off x="4559568" y="21607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55" name="直線コネクタ 1154"/>
                    <p:cNvCxnSpPr/>
                    <p:nvPr/>
                  </p:nvCxnSpPr>
                  <p:spPr>
                    <a:xfrm rot="21000000" flipH="1">
                      <a:off x="4629374" y="21629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56" name="円/楕円 1155"/>
                    <p:cNvSpPr/>
                    <p:nvPr/>
                  </p:nvSpPr>
                  <p:spPr>
                    <a:xfrm rot="300000">
                      <a:off x="4664251" y="203931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57" name="直線コネクタ 1156"/>
                    <p:cNvCxnSpPr/>
                    <p:nvPr/>
                  </p:nvCxnSpPr>
                  <p:spPr>
                    <a:xfrm rot="900000">
                      <a:off x="4690104" y="21663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58" name="直線コネクタ 1157"/>
                    <p:cNvCxnSpPr/>
                    <p:nvPr/>
                  </p:nvCxnSpPr>
                  <p:spPr>
                    <a:xfrm rot="21300000" flipH="1">
                      <a:off x="4759454" y="217465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59" name="円/楕円 1158"/>
                    <p:cNvSpPr/>
                    <p:nvPr/>
                  </p:nvSpPr>
                  <p:spPr>
                    <a:xfrm rot="600000">
                      <a:off x="4803000" y="20611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60" name="直線コネクタ 1159"/>
                    <p:cNvCxnSpPr/>
                    <p:nvPr/>
                  </p:nvCxnSpPr>
                  <p:spPr>
                    <a:xfrm rot="1200000">
                      <a:off x="4817953" y="218370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61" name="直線コネクタ 1160"/>
                    <p:cNvCxnSpPr/>
                    <p:nvPr/>
                  </p:nvCxnSpPr>
                  <p:spPr>
                    <a:xfrm flipH="1">
                      <a:off x="4886319" y="21979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62" name="円/楕円 1161"/>
                    <p:cNvSpPr/>
                    <p:nvPr/>
                  </p:nvSpPr>
                  <p:spPr>
                    <a:xfrm rot="900000">
                      <a:off x="4941044" y="209476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63" name="直線コネクタ 1162"/>
                    <p:cNvCxnSpPr/>
                    <p:nvPr/>
                  </p:nvCxnSpPr>
                  <p:spPr>
                    <a:xfrm rot="1500000">
                      <a:off x="4945530" y="2211901"/>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64" name="直線コネクタ 1163"/>
                    <p:cNvCxnSpPr/>
                    <p:nvPr/>
                  </p:nvCxnSpPr>
                  <p:spPr>
                    <a:xfrm rot="300000" flipH="1">
                      <a:off x="5012392" y="2232080"/>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65" name="円/楕円 1164"/>
                    <p:cNvSpPr/>
                    <p:nvPr/>
                  </p:nvSpPr>
                  <p:spPr>
                    <a:xfrm rot="1200000">
                      <a:off x="5074427" y="213964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66" name="直線コネクタ 1165"/>
                    <p:cNvCxnSpPr/>
                    <p:nvPr/>
                  </p:nvCxnSpPr>
                  <p:spPr>
                    <a:xfrm rot="1800000">
                      <a:off x="5068961" y="225044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67" name="直線コネクタ 1166"/>
                    <p:cNvCxnSpPr/>
                    <p:nvPr/>
                  </p:nvCxnSpPr>
                  <p:spPr>
                    <a:xfrm rot="600000" flipH="1">
                      <a:off x="5133809" y="22763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68" name="円/楕円 1167"/>
                    <p:cNvSpPr/>
                    <p:nvPr/>
                  </p:nvSpPr>
                  <p:spPr>
                    <a:xfrm rot="1500000">
                      <a:off x="5204533" y="219673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69" name="直線コネクタ 1168"/>
                    <p:cNvCxnSpPr/>
                    <p:nvPr/>
                  </p:nvCxnSpPr>
                  <p:spPr>
                    <a:xfrm rot="2100000">
                      <a:off x="5189704" y="23003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70" name="直線コネクタ 1169"/>
                    <p:cNvCxnSpPr/>
                    <p:nvPr/>
                  </p:nvCxnSpPr>
                  <p:spPr>
                    <a:xfrm rot="900000" flipH="1">
                      <a:off x="5252046" y="233185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71" name="円/楕円 1170"/>
                    <p:cNvSpPr/>
                    <p:nvPr/>
                  </p:nvSpPr>
                  <p:spPr>
                    <a:xfrm rot="1800000">
                      <a:off x="5327453" y="226468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72" name="直線コネクタ 1171"/>
                    <p:cNvCxnSpPr/>
                    <p:nvPr/>
                  </p:nvCxnSpPr>
                  <p:spPr>
                    <a:xfrm rot="2400000">
                      <a:off x="5303923" y="2360360"/>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73" name="直線コネクタ 1172"/>
                    <p:cNvCxnSpPr/>
                    <p:nvPr/>
                  </p:nvCxnSpPr>
                  <p:spPr>
                    <a:xfrm rot="1200000" flipH="1">
                      <a:off x="5363284" y="2397156"/>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74" name="円/楕円 1173"/>
                    <p:cNvSpPr/>
                    <p:nvPr/>
                  </p:nvSpPr>
                  <p:spPr>
                    <a:xfrm rot="2100000">
                      <a:off x="5445669" y="234350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75" name="直線コネクタ 1174"/>
                    <p:cNvCxnSpPr/>
                    <p:nvPr/>
                  </p:nvCxnSpPr>
                  <p:spPr>
                    <a:xfrm rot="2700000">
                      <a:off x="5414164" y="24304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76" name="直線コネクタ 1175"/>
                    <p:cNvCxnSpPr/>
                    <p:nvPr/>
                  </p:nvCxnSpPr>
                  <p:spPr>
                    <a:xfrm rot="1500000" flipH="1">
                      <a:off x="5470092" y="247231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77" name="円/楕円 1176"/>
                    <p:cNvSpPr/>
                    <p:nvPr/>
                  </p:nvSpPr>
                  <p:spPr>
                    <a:xfrm rot="2400000">
                      <a:off x="5553866" y="242972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78" name="直線コネクタ 1177"/>
                    <p:cNvCxnSpPr/>
                    <p:nvPr/>
                  </p:nvCxnSpPr>
                  <p:spPr>
                    <a:xfrm rot="3000000">
                      <a:off x="5515174" y="25073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79" name="直線コネクタ 1178"/>
                    <p:cNvCxnSpPr/>
                    <p:nvPr/>
                  </p:nvCxnSpPr>
                  <p:spPr>
                    <a:xfrm rot="1800000" flipH="1">
                      <a:off x="5567243" y="25538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80" name="円/楕円 1179"/>
                    <p:cNvSpPr/>
                    <p:nvPr/>
                  </p:nvSpPr>
                  <p:spPr>
                    <a:xfrm rot="2700000">
                      <a:off x="5656599" y="252787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81" name="直線コネクタ 1180"/>
                    <p:cNvCxnSpPr/>
                    <p:nvPr/>
                  </p:nvCxnSpPr>
                  <p:spPr>
                    <a:xfrm rot="3300000">
                      <a:off x="5611563" y="259556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82" name="直線コネクタ 1181"/>
                    <p:cNvCxnSpPr/>
                    <p:nvPr/>
                  </p:nvCxnSpPr>
                  <p:spPr>
                    <a:xfrm rot="2100000" flipH="1">
                      <a:off x="5659377" y="264646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83" name="円/楕円 1182"/>
                    <p:cNvSpPr/>
                    <p:nvPr/>
                  </p:nvSpPr>
                  <p:spPr>
                    <a:xfrm rot="3000000">
                      <a:off x="5748863" y="263377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84" name="直線コネクタ 1183"/>
                    <p:cNvCxnSpPr/>
                    <p:nvPr/>
                  </p:nvCxnSpPr>
                  <p:spPr>
                    <a:xfrm rot="3600000">
                      <a:off x="5698373" y="26909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85" name="直線コネクタ 1184"/>
                    <p:cNvCxnSpPr/>
                    <p:nvPr/>
                  </p:nvCxnSpPr>
                  <p:spPr>
                    <a:xfrm rot="2400000" flipH="1">
                      <a:off x="5741568" y="27458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86" name="円/楕円 1185"/>
                    <p:cNvSpPr/>
                    <p:nvPr/>
                  </p:nvSpPr>
                  <p:spPr>
                    <a:xfrm rot="3300000">
                      <a:off x="5832991" y="274827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87" name="直線コネクタ 1186"/>
                    <p:cNvCxnSpPr/>
                    <p:nvPr/>
                  </p:nvCxnSpPr>
                  <p:spPr>
                    <a:xfrm rot="3900000">
                      <a:off x="5777980" y="27946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88" name="直線コネクタ 1187"/>
                    <p:cNvCxnSpPr/>
                    <p:nvPr/>
                  </p:nvCxnSpPr>
                  <p:spPr>
                    <a:xfrm rot="2700000" flipH="1">
                      <a:off x="5816228" y="285303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89" name="円/楕円 1188"/>
                    <p:cNvSpPr/>
                    <p:nvPr/>
                  </p:nvSpPr>
                  <p:spPr>
                    <a:xfrm rot="3600000">
                      <a:off x="5906324" y="286838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90" name="直線コネクタ 1189"/>
                    <p:cNvCxnSpPr/>
                    <p:nvPr/>
                  </p:nvCxnSpPr>
                  <p:spPr>
                    <a:xfrm rot="4200000">
                      <a:off x="5847758" y="290347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91" name="直線コネクタ 1190"/>
                    <p:cNvCxnSpPr/>
                    <p:nvPr/>
                  </p:nvCxnSpPr>
                  <p:spPr>
                    <a:xfrm rot="3000000" flipH="1">
                      <a:off x="5880768" y="29650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92" name="円/楕円 1191"/>
                    <p:cNvSpPr/>
                    <p:nvPr/>
                  </p:nvSpPr>
                  <p:spPr>
                    <a:xfrm rot="3900000">
                      <a:off x="5969291" y="299575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93" name="直線コネクタ 1192"/>
                    <p:cNvCxnSpPr/>
                    <p:nvPr/>
                  </p:nvCxnSpPr>
                  <p:spPr>
                    <a:xfrm rot="4500000">
                      <a:off x="5908164" y="30193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94" name="直線コネクタ 1193"/>
                    <p:cNvCxnSpPr/>
                    <p:nvPr/>
                  </p:nvCxnSpPr>
                  <p:spPr>
                    <a:xfrm rot="3300000" flipH="1">
                      <a:off x="5935684" y="30835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95" name="円/楕円 1194"/>
                    <p:cNvSpPr/>
                    <p:nvPr/>
                  </p:nvSpPr>
                  <p:spPr>
                    <a:xfrm rot="4200000">
                      <a:off x="6019772" y="312682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96" name="直線コネクタ 1195"/>
                    <p:cNvCxnSpPr/>
                    <p:nvPr/>
                  </p:nvCxnSpPr>
                  <p:spPr>
                    <a:xfrm rot="4800000">
                      <a:off x="5957097" y="31386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97" name="直線コネクタ 1196"/>
                    <p:cNvCxnSpPr/>
                    <p:nvPr/>
                  </p:nvCxnSpPr>
                  <p:spPr>
                    <a:xfrm rot="3600000" flipH="1">
                      <a:off x="5978918" y="32050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98" name="円/楕円 1197"/>
                    <p:cNvSpPr/>
                    <p:nvPr/>
                  </p:nvSpPr>
                  <p:spPr>
                    <a:xfrm rot="4500000">
                      <a:off x="6059666" y="326318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99" name="直線コネクタ 1198"/>
                    <p:cNvCxnSpPr/>
                    <p:nvPr/>
                  </p:nvCxnSpPr>
                  <p:spPr>
                    <a:xfrm rot="5100000">
                      <a:off x="5996468" y="32632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00" name="直線コネクタ 1199"/>
                    <p:cNvCxnSpPr/>
                    <p:nvPr/>
                  </p:nvCxnSpPr>
                  <p:spPr>
                    <a:xfrm rot="3900000" flipH="1">
                      <a:off x="6012424" y="333127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01" name="円/楕円 1200"/>
                    <p:cNvSpPr/>
                    <p:nvPr/>
                  </p:nvSpPr>
                  <p:spPr>
                    <a:xfrm rot="4800000">
                      <a:off x="6080619" y="339695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02" name="直線コネクタ 1201"/>
                    <p:cNvCxnSpPr/>
                    <p:nvPr/>
                  </p:nvCxnSpPr>
                  <p:spPr>
                    <a:xfrm rot="5400000">
                      <a:off x="6017927" y="338526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03" name="直線コネクタ 1202"/>
                    <p:cNvCxnSpPr/>
                    <p:nvPr/>
                  </p:nvCxnSpPr>
                  <p:spPr>
                    <a:xfrm rot="4200000" flipH="1">
                      <a:off x="6027896" y="345438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04" name="円/楕円 1203"/>
                    <p:cNvSpPr/>
                    <p:nvPr/>
                  </p:nvSpPr>
                  <p:spPr>
                    <a:xfrm rot="5100000">
                      <a:off x="6096227" y="353817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05" name="直線コネクタ 1204"/>
                    <p:cNvCxnSpPr/>
                    <p:nvPr/>
                  </p:nvCxnSpPr>
                  <p:spPr>
                    <a:xfrm rot="5700000">
                      <a:off x="6035067" y="35147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06" name="直線コネクタ 1205"/>
                    <p:cNvCxnSpPr/>
                    <p:nvPr/>
                  </p:nvCxnSpPr>
                  <p:spPr>
                    <a:xfrm rot="4500000" flipH="1">
                      <a:off x="6038973" y="358452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07" name="円/楕円 1206"/>
                    <p:cNvSpPr/>
                    <p:nvPr/>
                  </p:nvSpPr>
                  <p:spPr>
                    <a:xfrm rot="5400000">
                      <a:off x="6098836" y="367860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08" name="直線コネクタ 1207"/>
                    <p:cNvCxnSpPr/>
                    <p:nvPr/>
                  </p:nvCxnSpPr>
                  <p:spPr>
                    <a:xfrm rot="6000000">
                      <a:off x="6040221" y="3643703"/>
                      <a:ext cx="0" cy="144016"/>
                    </a:xfrm>
                    <a:prstGeom prst="line">
                      <a:avLst/>
                    </a:prstGeom>
                    <a:solidFill>
                      <a:schemeClr val="accent5"/>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09" name="直線コネクタ 1208"/>
                    <p:cNvCxnSpPr/>
                    <p:nvPr/>
                  </p:nvCxnSpPr>
                  <p:spPr>
                    <a:xfrm rot="4800000" flipH="1">
                      <a:off x="6038035" y="3713509"/>
                      <a:ext cx="0" cy="144016"/>
                    </a:xfrm>
                    <a:prstGeom prst="line">
                      <a:avLst/>
                    </a:prstGeom>
                    <a:solidFill>
                      <a:schemeClr val="accent5"/>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10" name="円/楕円 1209"/>
                    <p:cNvSpPr/>
                    <p:nvPr/>
                  </p:nvSpPr>
                  <p:spPr>
                    <a:xfrm rot="5700000">
                      <a:off x="6089683" y="382039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11" name="直線コネクタ 1210"/>
                    <p:cNvCxnSpPr/>
                    <p:nvPr/>
                  </p:nvCxnSpPr>
                  <p:spPr>
                    <a:xfrm rot="6300000">
                      <a:off x="6034607" y="377423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12" name="直線コネクタ 1211"/>
                    <p:cNvCxnSpPr/>
                    <p:nvPr/>
                  </p:nvCxnSpPr>
                  <p:spPr>
                    <a:xfrm rot="5100000" flipH="1">
                      <a:off x="6026345" y="384358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13" name="円/楕円 1212"/>
                    <p:cNvSpPr/>
                    <p:nvPr/>
                  </p:nvSpPr>
                  <p:spPr>
                    <a:xfrm rot="6000000">
                      <a:off x="6068651" y="39595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14" name="直線コネクタ 1213"/>
                    <p:cNvCxnSpPr/>
                    <p:nvPr/>
                  </p:nvCxnSpPr>
                  <p:spPr>
                    <a:xfrm rot="6600000">
                      <a:off x="6018081" y="390248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15" name="直線コネクタ 1214"/>
                    <p:cNvCxnSpPr/>
                    <p:nvPr/>
                  </p:nvCxnSpPr>
                  <p:spPr>
                    <a:xfrm rot="5400000" flipH="1">
                      <a:off x="6003806" y="39708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16" name="円/楕円 1215"/>
                    <p:cNvSpPr/>
                    <p:nvPr/>
                  </p:nvSpPr>
                  <p:spPr>
                    <a:xfrm rot="6300000">
                      <a:off x="6035017" y="409758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17" name="直線コネクタ 1216"/>
                    <p:cNvCxnSpPr/>
                    <p:nvPr/>
                  </p:nvCxnSpPr>
                  <p:spPr>
                    <a:xfrm rot="6900000">
                      <a:off x="5989886" y="403006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18" name="直線コネクタ 1217"/>
                    <p:cNvCxnSpPr/>
                    <p:nvPr/>
                  </p:nvCxnSpPr>
                  <p:spPr>
                    <a:xfrm rot="5700000" flipH="1">
                      <a:off x="5969708" y="409692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19" name="円/楕円 1218"/>
                    <p:cNvSpPr/>
                    <p:nvPr/>
                  </p:nvSpPr>
                  <p:spPr>
                    <a:xfrm rot="6600000">
                      <a:off x="5989438" y="423043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20" name="直線コネクタ 1219"/>
                    <p:cNvCxnSpPr/>
                    <p:nvPr/>
                  </p:nvCxnSpPr>
                  <p:spPr>
                    <a:xfrm rot="7200000">
                      <a:off x="5950638" y="415296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21" name="直線コネクタ 1220"/>
                    <p:cNvCxnSpPr/>
                    <p:nvPr/>
                  </p:nvCxnSpPr>
                  <p:spPr>
                    <a:xfrm rot="6000000" flipH="1">
                      <a:off x="5924709" y="42178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22" name="円/楕円 1221"/>
                    <p:cNvSpPr/>
                    <p:nvPr/>
                  </p:nvSpPr>
                  <p:spPr>
                    <a:xfrm rot="6900000">
                      <a:off x="5932343" y="436054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23" name="直線コネクタ 1222"/>
                    <p:cNvCxnSpPr/>
                    <p:nvPr/>
                  </p:nvCxnSpPr>
                  <p:spPr>
                    <a:xfrm rot="7500000">
                      <a:off x="5900717" y="42737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24" name="直線コネクタ 1223"/>
                    <p:cNvCxnSpPr/>
                    <p:nvPr/>
                  </p:nvCxnSpPr>
                  <p:spPr>
                    <a:xfrm rot="6300000" flipH="1">
                      <a:off x="5869234" y="433605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25" name="円/楕円 1224"/>
                    <p:cNvSpPr/>
                    <p:nvPr/>
                  </p:nvSpPr>
                  <p:spPr>
                    <a:xfrm rot="7200000">
                      <a:off x="5866227" y="448207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26" name="直線コネクタ 1225"/>
                    <p:cNvCxnSpPr/>
                    <p:nvPr/>
                  </p:nvCxnSpPr>
                  <p:spPr>
                    <a:xfrm rot="7800000">
                      <a:off x="5842564" y="438653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27" name="直線コネクタ 1226"/>
                    <p:cNvCxnSpPr/>
                    <p:nvPr/>
                  </p:nvCxnSpPr>
                  <p:spPr>
                    <a:xfrm rot="6600000" flipH="1">
                      <a:off x="5805768" y="444589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28" name="円/楕円 1227"/>
                    <p:cNvSpPr/>
                    <p:nvPr/>
                  </p:nvSpPr>
                  <p:spPr>
                    <a:xfrm rot="7500000">
                      <a:off x="5787406" y="460028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29" name="直線コネクタ 1228"/>
                    <p:cNvCxnSpPr/>
                    <p:nvPr/>
                  </p:nvCxnSpPr>
                  <p:spPr>
                    <a:xfrm rot="8100000">
                      <a:off x="5772434" y="449677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30" name="直線コネクタ 1229"/>
                    <p:cNvCxnSpPr/>
                    <p:nvPr/>
                  </p:nvCxnSpPr>
                  <p:spPr>
                    <a:xfrm rot="6900000" flipH="1">
                      <a:off x="5730604" y="455270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31" name="円/楕円 1230"/>
                    <p:cNvSpPr/>
                    <p:nvPr/>
                  </p:nvSpPr>
                  <p:spPr>
                    <a:xfrm rot="7800000">
                      <a:off x="5699138" y="470953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32" name="直線コネクタ 1231"/>
                    <p:cNvCxnSpPr/>
                    <p:nvPr/>
                  </p:nvCxnSpPr>
                  <p:spPr>
                    <a:xfrm rot="8400000">
                      <a:off x="5693518" y="459883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33" name="直線コネクタ 1232"/>
                    <p:cNvCxnSpPr/>
                    <p:nvPr/>
                  </p:nvCxnSpPr>
                  <p:spPr>
                    <a:xfrm rot="7200000" flipH="1">
                      <a:off x="5646973" y="465090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34" name="円/楕円 1233"/>
                    <p:cNvSpPr/>
                    <p:nvPr/>
                  </p:nvSpPr>
                  <p:spPr>
                    <a:xfrm rot="8100000">
                      <a:off x="5600988" y="481227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35" name="直線コネクタ 1234"/>
                    <p:cNvCxnSpPr/>
                    <p:nvPr/>
                  </p:nvCxnSpPr>
                  <p:spPr>
                    <a:xfrm rot="8700000">
                      <a:off x="5605312" y="46952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36" name="直線コネクタ 1235"/>
                    <p:cNvCxnSpPr/>
                    <p:nvPr/>
                  </p:nvCxnSpPr>
                  <p:spPr>
                    <a:xfrm rot="7500000" flipH="1">
                      <a:off x="5554406" y="474304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37" name="円/楕円 1236"/>
                    <p:cNvSpPr/>
                    <p:nvPr/>
                  </p:nvSpPr>
                  <p:spPr>
                    <a:xfrm rot="8400000">
                      <a:off x="5495432" y="490534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38" name="直線コネクタ 1237"/>
                    <p:cNvCxnSpPr/>
                    <p:nvPr/>
                  </p:nvCxnSpPr>
                  <p:spPr>
                    <a:xfrm rot="9000000">
                      <a:off x="5510214" y="478284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39" name="直線コネクタ 1238"/>
                    <p:cNvCxnSpPr/>
                    <p:nvPr/>
                  </p:nvCxnSpPr>
                  <p:spPr>
                    <a:xfrm rot="7800000" flipH="1">
                      <a:off x="5455335" y="482604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0" name="円/楕円 1239"/>
                    <p:cNvSpPr/>
                    <p:nvPr/>
                  </p:nvSpPr>
                  <p:spPr>
                    <a:xfrm rot="8700000">
                      <a:off x="5380934" y="49894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41" name="直線コネクタ 1240"/>
                    <p:cNvCxnSpPr/>
                    <p:nvPr/>
                  </p:nvCxnSpPr>
                  <p:spPr>
                    <a:xfrm rot="9300000">
                      <a:off x="5406611" y="486245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42" name="直線コネクタ 1241"/>
                    <p:cNvCxnSpPr/>
                    <p:nvPr/>
                  </p:nvCxnSpPr>
                  <p:spPr>
                    <a:xfrm rot="8100000" flipH="1">
                      <a:off x="5348175" y="49007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3" name="円/楕円 1242"/>
                    <p:cNvSpPr/>
                    <p:nvPr/>
                  </p:nvSpPr>
                  <p:spPr>
                    <a:xfrm rot="9000000">
                      <a:off x="5260622" y="506194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44" name="直線コネクタ 1243"/>
                    <p:cNvCxnSpPr/>
                    <p:nvPr/>
                  </p:nvCxnSpPr>
                  <p:spPr>
                    <a:xfrm rot="9600000">
                      <a:off x="5297546" y="493137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45" name="直線コネクタ 1244"/>
                    <p:cNvCxnSpPr/>
                    <p:nvPr/>
                  </p:nvCxnSpPr>
                  <p:spPr>
                    <a:xfrm rot="8400000" flipH="1">
                      <a:off x="5235999" y="496438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6" name="円/楕円 1245"/>
                    <p:cNvSpPr/>
                    <p:nvPr/>
                  </p:nvSpPr>
                  <p:spPr>
                    <a:xfrm rot="9300000">
                      <a:off x="5133254" y="512491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47" name="直線コネクタ 1246"/>
                    <p:cNvCxnSpPr/>
                    <p:nvPr/>
                  </p:nvCxnSpPr>
                  <p:spPr>
                    <a:xfrm rot="9900000">
                      <a:off x="5181691" y="499177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48" name="直線コネクタ 1247"/>
                    <p:cNvCxnSpPr/>
                    <p:nvPr/>
                  </p:nvCxnSpPr>
                  <p:spPr>
                    <a:xfrm rot="8700000" flipH="1">
                      <a:off x="5117501" y="501929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9" name="円/楕円 1248"/>
                    <p:cNvSpPr/>
                    <p:nvPr/>
                  </p:nvSpPr>
                  <p:spPr>
                    <a:xfrm rot="19200000">
                      <a:off x="3471782" y="239142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50" name="直線コネクタ 1249"/>
                    <p:cNvCxnSpPr/>
                    <p:nvPr/>
                  </p:nvCxnSpPr>
                  <p:spPr>
                    <a:xfrm rot="19800000">
                      <a:off x="3601016" y="251392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51" name="直線コネクタ 1250"/>
                    <p:cNvCxnSpPr/>
                    <p:nvPr/>
                  </p:nvCxnSpPr>
                  <p:spPr>
                    <a:xfrm rot="18600000" flipH="1">
                      <a:off x="3655895" y="24707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52" name="円/楕円 1251"/>
                    <p:cNvSpPr/>
                    <p:nvPr/>
                  </p:nvSpPr>
                  <p:spPr>
                    <a:xfrm rot="19500000">
                      <a:off x="3586280" y="23072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53" name="直線コネクタ 1252"/>
                    <p:cNvCxnSpPr/>
                    <p:nvPr/>
                  </p:nvCxnSpPr>
                  <p:spPr>
                    <a:xfrm rot="20100000">
                      <a:off x="3704619" y="243431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54" name="直線コネクタ 1253"/>
                    <p:cNvCxnSpPr/>
                    <p:nvPr/>
                  </p:nvCxnSpPr>
                  <p:spPr>
                    <a:xfrm rot="18900000" flipH="1">
                      <a:off x="3763055" y="23960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55" name="円/楕円 1254"/>
                    <p:cNvSpPr/>
                    <p:nvPr/>
                  </p:nvSpPr>
                  <p:spPr>
                    <a:xfrm rot="19800000">
                      <a:off x="3706592" y="223482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56" name="直線コネクタ 1255"/>
                    <p:cNvCxnSpPr/>
                    <p:nvPr/>
                  </p:nvCxnSpPr>
                  <p:spPr>
                    <a:xfrm rot="20400000">
                      <a:off x="3813684" y="236539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57" name="直線コネクタ 1256"/>
                    <p:cNvCxnSpPr/>
                    <p:nvPr/>
                  </p:nvCxnSpPr>
                  <p:spPr>
                    <a:xfrm rot="19200000" flipH="1">
                      <a:off x="3875231" y="233238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58" name="円/楕円 1257"/>
                    <p:cNvSpPr/>
                    <p:nvPr/>
                  </p:nvSpPr>
                  <p:spPr>
                    <a:xfrm rot="20100000">
                      <a:off x="3833960" y="217185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59" name="直線コネクタ 1258"/>
                    <p:cNvCxnSpPr/>
                    <p:nvPr/>
                  </p:nvCxnSpPr>
                  <p:spPr>
                    <a:xfrm rot="20700000">
                      <a:off x="3929539" y="230499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0" name="直線コネクタ 1259"/>
                    <p:cNvCxnSpPr/>
                    <p:nvPr/>
                  </p:nvCxnSpPr>
                  <p:spPr>
                    <a:xfrm rot="19500000" flipH="1">
                      <a:off x="3993729" y="22774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61" name="円/楕円 1260"/>
                    <p:cNvSpPr/>
                    <p:nvPr/>
                  </p:nvSpPr>
                  <p:spPr>
                    <a:xfrm rot="20400000">
                      <a:off x="3964983" y="21204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62" name="直線コネクタ 1261"/>
                    <p:cNvCxnSpPr/>
                    <p:nvPr/>
                  </p:nvCxnSpPr>
                  <p:spPr>
                    <a:xfrm rot="21000000">
                      <a:off x="4048869" y="22551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3" name="直線コネクタ 1262"/>
                    <p:cNvCxnSpPr/>
                    <p:nvPr/>
                  </p:nvCxnSpPr>
                  <p:spPr>
                    <a:xfrm rot="19800000" flipH="1">
                      <a:off x="4115213" y="22333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64" name="円/楕円 1263"/>
                    <p:cNvSpPr/>
                    <p:nvPr/>
                  </p:nvSpPr>
                  <p:spPr>
                    <a:xfrm rot="20700000">
                      <a:off x="4101350" y="208060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65" name="直線コネクタ 1264"/>
                    <p:cNvCxnSpPr/>
                    <p:nvPr/>
                  </p:nvCxnSpPr>
                  <p:spPr>
                    <a:xfrm rot="21300000">
                      <a:off x="4173452" y="22158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6" name="直線コネクタ 1265"/>
                    <p:cNvCxnSpPr/>
                    <p:nvPr/>
                  </p:nvCxnSpPr>
                  <p:spPr>
                    <a:xfrm rot="20100000" flipH="1">
                      <a:off x="4241445" y="21998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67" name="円/楕円 1266"/>
                    <p:cNvSpPr/>
                    <p:nvPr/>
                  </p:nvSpPr>
                  <p:spPr>
                    <a:xfrm rot="21000000">
                      <a:off x="4239193" y="20536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68" name="直線コネクタ 1267"/>
                    <p:cNvCxnSpPr/>
                    <p:nvPr/>
                  </p:nvCxnSpPr>
                  <p:spPr>
                    <a:xfrm>
                      <a:off x="4299511" y="218834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9" name="直線コネクタ 1268"/>
                    <p:cNvCxnSpPr/>
                    <p:nvPr/>
                  </p:nvCxnSpPr>
                  <p:spPr>
                    <a:xfrm rot="20400000" flipH="1">
                      <a:off x="4368636" y="21783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70" name="円/楕円 1269"/>
                    <p:cNvSpPr/>
                    <p:nvPr/>
                  </p:nvSpPr>
                  <p:spPr>
                    <a:xfrm rot="21300000">
                      <a:off x="4380416" y="20380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71" name="直線コネクタ 1270"/>
                    <p:cNvCxnSpPr/>
                    <p:nvPr/>
                  </p:nvCxnSpPr>
                  <p:spPr>
                    <a:xfrm rot="300000">
                      <a:off x="4429039" y="217121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72" name="直線コネクタ 1271"/>
                    <p:cNvCxnSpPr/>
                    <p:nvPr/>
                  </p:nvCxnSpPr>
                  <p:spPr>
                    <a:xfrm rot="20700000" flipH="1">
                      <a:off x="4498770" y="21673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73" name="円/楕円 1272"/>
                    <p:cNvSpPr/>
                    <p:nvPr/>
                  </p:nvSpPr>
                  <p:spPr>
                    <a:xfrm rot="9600000">
                      <a:off x="5006100" y="5178031"/>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74" name="直線コネクタ 1273"/>
                    <p:cNvCxnSpPr/>
                    <p:nvPr/>
                  </p:nvCxnSpPr>
                  <p:spPr>
                    <a:xfrm rot="10200000">
                      <a:off x="5066230" y="504334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75" name="直線コネクタ 1274"/>
                    <p:cNvCxnSpPr/>
                    <p:nvPr/>
                  </p:nvCxnSpPr>
                  <p:spPr>
                    <a:xfrm rot="9000000" flipH="1">
                      <a:off x="4999886" y="506516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76" name="円/楕円 1275"/>
                    <p:cNvSpPr/>
                    <p:nvPr/>
                  </p:nvSpPr>
                  <p:spPr>
                    <a:xfrm rot="9900000">
                      <a:off x="4869733" y="521792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77" name="直線コネクタ 1276"/>
                    <p:cNvCxnSpPr/>
                    <p:nvPr/>
                  </p:nvCxnSpPr>
                  <p:spPr>
                    <a:xfrm rot="10500000">
                      <a:off x="4941647" y="508272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78" name="直線コネクタ 1277"/>
                    <p:cNvCxnSpPr/>
                    <p:nvPr/>
                  </p:nvCxnSpPr>
                  <p:spPr>
                    <a:xfrm rot="9300000" flipH="1">
                      <a:off x="4873654" y="50986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79" name="円/楕円 1278"/>
                    <p:cNvSpPr/>
                    <p:nvPr/>
                  </p:nvSpPr>
                  <p:spPr>
                    <a:xfrm rot="10200000">
                      <a:off x="4731890" y="524487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80" name="直線コネクタ 1279"/>
                    <p:cNvCxnSpPr/>
                    <p:nvPr/>
                  </p:nvCxnSpPr>
                  <p:spPr>
                    <a:xfrm rot="10800000">
                      <a:off x="4815588" y="51101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81" name="直線コネクタ 1280"/>
                    <p:cNvCxnSpPr/>
                    <p:nvPr/>
                  </p:nvCxnSpPr>
                  <p:spPr>
                    <a:xfrm rot="9600000" flipH="1">
                      <a:off x="4746463" y="512014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82" name="円/楕円 1281"/>
                    <p:cNvSpPr/>
                    <p:nvPr/>
                  </p:nvSpPr>
                  <p:spPr>
                    <a:xfrm rot="10500000">
                      <a:off x="4590667" y="526048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83" name="直線コネクタ 1282"/>
                    <p:cNvCxnSpPr/>
                    <p:nvPr/>
                  </p:nvCxnSpPr>
                  <p:spPr>
                    <a:xfrm rot="11100000">
                      <a:off x="4686060" y="512731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84" name="直線コネクタ 1283"/>
                    <p:cNvCxnSpPr/>
                    <p:nvPr/>
                  </p:nvCxnSpPr>
                  <p:spPr>
                    <a:xfrm rot="9900000" flipH="1">
                      <a:off x="4616329" y="51312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85" name="円/楕円 1284"/>
                    <p:cNvSpPr/>
                    <p:nvPr/>
                  </p:nvSpPr>
                  <p:spPr>
                    <a:xfrm rot="10800000">
                      <a:off x="4449980" y="526393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86" name="直線コネクタ 1285"/>
                    <p:cNvCxnSpPr/>
                    <p:nvPr/>
                  </p:nvCxnSpPr>
                  <p:spPr>
                    <a:xfrm rot="11400000">
                      <a:off x="4556891" y="513331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87" name="直線コネクタ 1286"/>
                    <p:cNvCxnSpPr/>
                    <p:nvPr/>
                  </p:nvCxnSpPr>
                  <p:spPr>
                    <a:xfrm rot="10200000" flipH="1">
                      <a:off x="4487085" y="513112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88" name="円/楕円 1287"/>
                    <p:cNvSpPr/>
                    <p:nvPr/>
                  </p:nvSpPr>
                  <p:spPr>
                    <a:xfrm rot="11100000">
                      <a:off x="4308192" y="525478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89" name="直線コネクタ 1288"/>
                    <p:cNvCxnSpPr/>
                    <p:nvPr/>
                  </p:nvCxnSpPr>
                  <p:spPr>
                    <a:xfrm rot="11700000">
                      <a:off x="4426355" y="512770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90" name="直線コネクタ 1289"/>
                    <p:cNvCxnSpPr/>
                    <p:nvPr/>
                  </p:nvCxnSpPr>
                  <p:spPr>
                    <a:xfrm rot="10500000" flipH="1">
                      <a:off x="4357005" y="511943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91" name="円/楕円 1290"/>
                    <p:cNvSpPr/>
                    <p:nvPr/>
                  </p:nvSpPr>
                  <p:spPr>
                    <a:xfrm rot="11400000">
                      <a:off x="4169443" y="523296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92" name="直線コネクタ 1291"/>
                    <p:cNvCxnSpPr/>
                    <p:nvPr/>
                  </p:nvCxnSpPr>
                  <p:spPr>
                    <a:xfrm rot="12000000">
                      <a:off x="4298506" y="51103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93" name="直線コネクタ 1292"/>
                    <p:cNvCxnSpPr/>
                    <p:nvPr/>
                  </p:nvCxnSpPr>
                  <p:spPr>
                    <a:xfrm rot="10800000" flipH="1">
                      <a:off x="4230140" y="50961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94" name="円/楕円 1293"/>
                    <p:cNvSpPr/>
                    <p:nvPr/>
                  </p:nvSpPr>
                  <p:spPr>
                    <a:xfrm rot="11700000">
                      <a:off x="4031399" y="519933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95" name="直線コネクタ 1294"/>
                    <p:cNvCxnSpPr/>
                    <p:nvPr/>
                  </p:nvCxnSpPr>
                  <p:spPr>
                    <a:xfrm rot="12300000">
                      <a:off x="4170929" y="50821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96" name="直線コネクタ 1295"/>
                    <p:cNvCxnSpPr/>
                    <p:nvPr/>
                  </p:nvCxnSpPr>
                  <p:spPr>
                    <a:xfrm rot="11100000" flipH="1">
                      <a:off x="4104067" y="50620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97" name="円/楕円 1296"/>
                    <p:cNvSpPr/>
                    <p:nvPr/>
                  </p:nvSpPr>
                  <p:spPr>
                    <a:xfrm rot="12000000">
                      <a:off x="3900239" y="515532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98" name="直線コネクタ 1297"/>
                    <p:cNvCxnSpPr/>
                    <p:nvPr/>
                  </p:nvCxnSpPr>
                  <p:spPr>
                    <a:xfrm rot="12600000">
                      <a:off x="4049721" y="50445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99" name="直線コネクタ 1298"/>
                    <p:cNvCxnSpPr/>
                    <p:nvPr/>
                  </p:nvCxnSpPr>
                  <p:spPr>
                    <a:xfrm rot="11400000" flipH="1">
                      <a:off x="3984873" y="50185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00" name="円/楕円 1299"/>
                    <p:cNvSpPr/>
                    <p:nvPr/>
                  </p:nvSpPr>
                  <p:spPr>
                    <a:xfrm rot="12300000">
                      <a:off x="3770133" y="50982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01" name="直線コネクタ 1300"/>
                    <p:cNvCxnSpPr/>
                    <p:nvPr/>
                  </p:nvCxnSpPr>
                  <p:spPr>
                    <a:xfrm rot="12900000">
                      <a:off x="3928978" y="49945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02" name="直線コネクタ 1301"/>
                    <p:cNvCxnSpPr/>
                    <p:nvPr/>
                  </p:nvCxnSpPr>
                  <p:spPr>
                    <a:xfrm rot="11700000" flipH="1">
                      <a:off x="3866636" y="49631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03" name="円/楕円 1302"/>
                    <p:cNvSpPr/>
                    <p:nvPr/>
                  </p:nvSpPr>
                  <p:spPr>
                    <a:xfrm rot="12600000">
                      <a:off x="3647213" y="503027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04" name="直線コネクタ 1303"/>
                    <p:cNvCxnSpPr/>
                    <p:nvPr/>
                  </p:nvCxnSpPr>
                  <p:spPr>
                    <a:xfrm rot="13200000">
                      <a:off x="3814759" y="493460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05" name="直線コネクタ 1304"/>
                    <p:cNvCxnSpPr/>
                    <p:nvPr/>
                  </p:nvCxnSpPr>
                  <p:spPr>
                    <a:xfrm rot="12000000" flipH="1">
                      <a:off x="3755398" y="489780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06" name="円/楕円 1305"/>
                    <p:cNvSpPr/>
                    <p:nvPr/>
                  </p:nvSpPr>
                  <p:spPr>
                    <a:xfrm rot="12900000">
                      <a:off x="3528997" y="495145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07" name="直線コネクタ 1306"/>
                    <p:cNvCxnSpPr/>
                    <p:nvPr/>
                  </p:nvCxnSpPr>
                  <p:spPr>
                    <a:xfrm rot="13500000">
                      <a:off x="3704518" y="48644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08" name="直線コネクタ 1307"/>
                    <p:cNvCxnSpPr/>
                    <p:nvPr/>
                  </p:nvCxnSpPr>
                  <p:spPr>
                    <a:xfrm rot="12300000" flipH="1">
                      <a:off x="3648590" y="482264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09" name="円/楕円 1308"/>
                    <p:cNvSpPr/>
                    <p:nvPr/>
                  </p:nvSpPr>
                  <p:spPr>
                    <a:xfrm rot="13200000">
                      <a:off x="3419007" y="486366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10" name="直線コネクタ 1309"/>
                    <p:cNvCxnSpPr/>
                    <p:nvPr/>
                  </p:nvCxnSpPr>
                  <p:spPr>
                    <a:xfrm rot="13800000">
                      <a:off x="3601715" y="478603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11" name="直線コネクタ 1310"/>
                    <p:cNvCxnSpPr/>
                    <p:nvPr/>
                  </p:nvCxnSpPr>
                  <p:spPr>
                    <a:xfrm rot="12600000" flipH="1">
                      <a:off x="3549646" y="47394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12" name="円/楕円 1311"/>
                    <p:cNvSpPr/>
                    <p:nvPr/>
                  </p:nvSpPr>
                  <p:spPr>
                    <a:xfrm rot="13500000">
                      <a:off x="3316274" y="476551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13" name="直線コネクタ 1312"/>
                    <p:cNvCxnSpPr/>
                    <p:nvPr/>
                  </p:nvCxnSpPr>
                  <p:spPr>
                    <a:xfrm rot="14100000">
                      <a:off x="3505326" y="469783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14" name="直線コネクタ 1313"/>
                    <p:cNvCxnSpPr/>
                    <p:nvPr/>
                  </p:nvCxnSpPr>
                  <p:spPr>
                    <a:xfrm rot="12900000" flipH="1">
                      <a:off x="3457512" y="464692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15" name="円/楕円 1314"/>
                    <p:cNvSpPr/>
                    <p:nvPr/>
                  </p:nvSpPr>
                  <p:spPr>
                    <a:xfrm rot="13800000">
                      <a:off x="3224010" y="465961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16" name="直線コネクタ 1315"/>
                    <p:cNvCxnSpPr/>
                    <p:nvPr/>
                  </p:nvCxnSpPr>
                  <p:spPr>
                    <a:xfrm rot="14400000">
                      <a:off x="3418516" y="46023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17" name="直線コネクタ 1316"/>
                    <p:cNvCxnSpPr/>
                    <p:nvPr/>
                  </p:nvCxnSpPr>
                  <p:spPr>
                    <a:xfrm rot="13200000" flipH="1">
                      <a:off x="3375321" y="45475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18" name="円/楕円 1317"/>
                    <p:cNvSpPr/>
                    <p:nvPr/>
                  </p:nvSpPr>
                  <p:spPr>
                    <a:xfrm rot="14100000">
                      <a:off x="3139882" y="454511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19" name="直線コネクタ 1318"/>
                    <p:cNvCxnSpPr/>
                    <p:nvPr/>
                  </p:nvCxnSpPr>
                  <p:spPr>
                    <a:xfrm rot="14700000">
                      <a:off x="3338909" y="44987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20" name="直線コネクタ 1319"/>
                    <p:cNvCxnSpPr/>
                    <p:nvPr/>
                  </p:nvCxnSpPr>
                  <p:spPr>
                    <a:xfrm rot="13500000" flipH="1">
                      <a:off x="3300661" y="44403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21" name="円/楕円 1320"/>
                    <p:cNvSpPr/>
                    <p:nvPr/>
                  </p:nvSpPr>
                  <p:spPr>
                    <a:xfrm rot="14400000">
                      <a:off x="3074441" y="4426588"/>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22" name="直線コネクタ 1321"/>
                    <p:cNvCxnSpPr/>
                    <p:nvPr/>
                  </p:nvCxnSpPr>
                  <p:spPr>
                    <a:xfrm rot="15000000">
                      <a:off x="3277023" y="439150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23" name="直線コネクタ 1322"/>
                    <p:cNvCxnSpPr/>
                    <p:nvPr/>
                  </p:nvCxnSpPr>
                  <p:spPr>
                    <a:xfrm rot="13800000" flipH="1">
                      <a:off x="3244013" y="432995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24" name="円/楕円 1323"/>
                    <p:cNvSpPr/>
                    <p:nvPr/>
                  </p:nvSpPr>
                  <p:spPr>
                    <a:xfrm rot="14700000">
                      <a:off x="3011474" y="429921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25" name="直線コネクタ 1324"/>
                    <p:cNvCxnSpPr/>
                    <p:nvPr/>
                  </p:nvCxnSpPr>
                  <p:spPr>
                    <a:xfrm rot="15300000">
                      <a:off x="3216617" y="427564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26" name="直線コネクタ 1325"/>
                    <p:cNvCxnSpPr/>
                    <p:nvPr/>
                  </p:nvCxnSpPr>
                  <p:spPr>
                    <a:xfrm rot="14100000" flipH="1">
                      <a:off x="3189097" y="421145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27" name="円/楕円 1326"/>
                    <p:cNvSpPr/>
                    <p:nvPr/>
                  </p:nvSpPr>
                  <p:spPr>
                    <a:xfrm rot="15000000">
                      <a:off x="2960993" y="416815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28" name="直線コネクタ 1327"/>
                    <p:cNvCxnSpPr/>
                    <p:nvPr/>
                  </p:nvCxnSpPr>
                  <p:spPr>
                    <a:xfrm rot="15600000">
                      <a:off x="3167684" y="41562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29" name="直線コネクタ 1328"/>
                    <p:cNvCxnSpPr/>
                    <p:nvPr/>
                  </p:nvCxnSpPr>
                  <p:spPr>
                    <a:xfrm rot="14400000" flipH="1">
                      <a:off x="3145863" y="408993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30" name="円/楕円 1329"/>
                    <p:cNvSpPr/>
                    <p:nvPr/>
                  </p:nvSpPr>
                  <p:spPr>
                    <a:xfrm rot="15300000">
                      <a:off x="2921099" y="403178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31" name="直線コネクタ 1330"/>
                    <p:cNvCxnSpPr/>
                    <p:nvPr/>
                  </p:nvCxnSpPr>
                  <p:spPr>
                    <a:xfrm rot="15900000">
                      <a:off x="3128313" y="40316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32" name="直線コネクタ 1331"/>
                    <p:cNvCxnSpPr/>
                    <p:nvPr/>
                  </p:nvCxnSpPr>
                  <p:spPr>
                    <a:xfrm rot="14700000" flipH="1">
                      <a:off x="3112357" y="39636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33" name="円/楕円 1332"/>
                    <p:cNvSpPr/>
                    <p:nvPr/>
                  </p:nvSpPr>
                  <p:spPr>
                    <a:xfrm rot="15600000">
                      <a:off x="2893271" y="389383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34" name="直線コネクタ 1333"/>
                    <p:cNvCxnSpPr/>
                    <p:nvPr/>
                  </p:nvCxnSpPr>
                  <p:spPr>
                    <a:xfrm rot="16200000">
                      <a:off x="3099979" y="39055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35" name="直線コネクタ 1334"/>
                    <p:cNvCxnSpPr/>
                    <p:nvPr/>
                  </p:nvCxnSpPr>
                  <p:spPr>
                    <a:xfrm rot="15000000" flipH="1">
                      <a:off x="3090010" y="383640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36" name="円/楕円 1335"/>
                    <p:cNvSpPr/>
                    <p:nvPr/>
                  </p:nvSpPr>
                  <p:spPr>
                    <a:xfrm rot="15900000">
                      <a:off x="2877663" y="37526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37" name="直線コネクタ 1336"/>
                    <p:cNvCxnSpPr/>
                    <p:nvPr/>
                  </p:nvCxnSpPr>
                  <p:spPr>
                    <a:xfrm rot="16500000">
                      <a:off x="3082839" y="37759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38" name="直線コネクタ 1337"/>
                    <p:cNvCxnSpPr/>
                    <p:nvPr/>
                  </p:nvCxnSpPr>
                  <p:spPr>
                    <a:xfrm rot="15300000" flipH="1">
                      <a:off x="3078933" y="370626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39" name="円/楕円 1338"/>
                    <p:cNvSpPr/>
                    <p:nvPr/>
                  </p:nvSpPr>
                  <p:spPr>
                    <a:xfrm rot="16200000">
                      <a:off x="2875055" y="361218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40" name="直線コネクタ 1339"/>
                    <p:cNvCxnSpPr/>
                    <p:nvPr/>
                  </p:nvCxnSpPr>
                  <p:spPr>
                    <a:xfrm rot="16800000">
                      <a:off x="3077686" y="364708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41" name="直線コネクタ 1340"/>
                    <p:cNvCxnSpPr/>
                    <p:nvPr/>
                  </p:nvCxnSpPr>
                  <p:spPr>
                    <a:xfrm rot="15600000" flipH="1">
                      <a:off x="3079872" y="357727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42" name="円/楕円 1341"/>
                    <p:cNvSpPr/>
                    <p:nvPr/>
                  </p:nvSpPr>
                  <p:spPr>
                    <a:xfrm rot="16500000">
                      <a:off x="2884207" y="347039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43" name="直線コネクタ 1342"/>
                    <p:cNvCxnSpPr/>
                    <p:nvPr/>
                  </p:nvCxnSpPr>
                  <p:spPr>
                    <a:xfrm rot="17100000">
                      <a:off x="3083299" y="351654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44" name="直線コネクタ 1343"/>
                    <p:cNvCxnSpPr/>
                    <p:nvPr/>
                  </p:nvCxnSpPr>
                  <p:spPr>
                    <a:xfrm rot="15900000" flipH="1">
                      <a:off x="3091561" y="344719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45" name="円/楕円 1344"/>
                    <p:cNvSpPr/>
                    <p:nvPr/>
                  </p:nvSpPr>
                  <p:spPr>
                    <a:xfrm rot="16800000">
                      <a:off x="2904773" y="333358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46" name="直線コネクタ 1345"/>
                    <p:cNvCxnSpPr/>
                    <p:nvPr/>
                  </p:nvCxnSpPr>
                  <p:spPr>
                    <a:xfrm rot="17400000">
                      <a:off x="3099359" y="339063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47" name="直線コネクタ 1346"/>
                    <p:cNvCxnSpPr/>
                    <p:nvPr/>
                  </p:nvCxnSpPr>
                  <p:spPr>
                    <a:xfrm rot="16200000" flipH="1">
                      <a:off x="3113634" y="33222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48" name="円/楕円 1347"/>
                    <p:cNvSpPr/>
                    <p:nvPr/>
                  </p:nvSpPr>
                  <p:spPr>
                    <a:xfrm rot="17100000">
                      <a:off x="2938407" y="319554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49" name="直線コネクタ 1348"/>
                    <p:cNvCxnSpPr/>
                    <p:nvPr/>
                  </p:nvCxnSpPr>
                  <p:spPr>
                    <a:xfrm rot="17700000">
                      <a:off x="3127554" y="32630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50" name="直線コネクタ 1349"/>
                    <p:cNvCxnSpPr/>
                    <p:nvPr/>
                  </p:nvCxnSpPr>
                  <p:spPr>
                    <a:xfrm rot="16500000" flipH="1">
                      <a:off x="3147732" y="319620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51" name="円/楕円 1350"/>
                    <p:cNvSpPr/>
                    <p:nvPr/>
                  </p:nvSpPr>
                  <p:spPr>
                    <a:xfrm rot="17400000">
                      <a:off x="2983986" y="306268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52" name="直線コネクタ 1351"/>
                    <p:cNvCxnSpPr/>
                    <p:nvPr/>
                  </p:nvCxnSpPr>
                  <p:spPr>
                    <a:xfrm rot="18000000">
                      <a:off x="3166802" y="31401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53" name="直線コネクタ 1352"/>
                    <p:cNvCxnSpPr/>
                    <p:nvPr/>
                  </p:nvCxnSpPr>
                  <p:spPr>
                    <a:xfrm rot="16800000" flipH="1">
                      <a:off x="3192731" y="30753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54" name="円/楕円 1353"/>
                    <p:cNvSpPr/>
                    <p:nvPr/>
                  </p:nvSpPr>
                  <p:spPr>
                    <a:xfrm rot="17700000">
                      <a:off x="3041081" y="293258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55" name="直線コネクタ 1354"/>
                    <p:cNvCxnSpPr/>
                    <p:nvPr/>
                  </p:nvCxnSpPr>
                  <p:spPr>
                    <a:xfrm rot="18300000">
                      <a:off x="3216723" y="30194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56" name="直線コネクタ 1355"/>
                    <p:cNvCxnSpPr/>
                    <p:nvPr/>
                  </p:nvCxnSpPr>
                  <p:spPr>
                    <a:xfrm rot="17100000" flipH="1">
                      <a:off x="3248206" y="29570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57" name="円/楕円 1356"/>
                    <p:cNvSpPr/>
                    <p:nvPr/>
                  </p:nvSpPr>
                  <p:spPr>
                    <a:xfrm rot="18000000">
                      <a:off x="3108436" y="280901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58" name="直線コネクタ 1357"/>
                    <p:cNvCxnSpPr/>
                    <p:nvPr/>
                  </p:nvCxnSpPr>
                  <p:spPr>
                    <a:xfrm rot="18600000">
                      <a:off x="3276115" y="290455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59" name="直線コネクタ 1358"/>
                    <p:cNvCxnSpPr/>
                    <p:nvPr/>
                  </p:nvCxnSpPr>
                  <p:spPr>
                    <a:xfrm rot="17400000" flipH="1">
                      <a:off x="3312911" y="28451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60" name="円/楕円 1359"/>
                    <p:cNvSpPr/>
                    <p:nvPr/>
                  </p:nvSpPr>
                  <p:spPr>
                    <a:xfrm rot="18300000">
                      <a:off x="3187257" y="2690801"/>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61" name="直線コネクタ 1360"/>
                    <p:cNvCxnSpPr/>
                    <p:nvPr/>
                  </p:nvCxnSpPr>
                  <p:spPr>
                    <a:xfrm rot="18900000">
                      <a:off x="3346245" y="279431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62" name="直線コネクタ 1361"/>
                    <p:cNvCxnSpPr/>
                    <p:nvPr/>
                  </p:nvCxnSpPr>
                  <p:spPr>
                    <a:xfrm rot="17700000" flipH="1">
                      <a:off x="3388075" y="273838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63" name="円/楕円 1362"/>
                    <p:cNvSpPr/>
                    <p:nvPr/>
                  </p:nvSpPr>
                  <p:spPr>
                    <a:xfrm rot="18600000">
                      <a:off x="3275525" y="25815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64" name="直線コネクタ 1363"/>
                    <p:cNvCxnSpPr/>
                    <p:nvPr/>
                  </p:nvCxnSpPr>
                  <p:spPr>
                    <a:xfrm rot="19200000">
                      <a:off x="3425161" y="26922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65" name="直線コネクタ 1364"/>
                    <p:cNvCxnSpPr/>
                    <p:nvPr/>
                  </p:nvCxnSpPr>
                  <p:spPr>
                    <a:xfrm rot="18000000" flipH="1">
                      <a:off x="3471706" y="26401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66" name="円/楕円 1365"/>
                    <p:cNvSpPr/>
                    <p:nvPr/>
                  </p:nvSpPr>
                  <p:spPr>
                    <a:xfrm rot="18900000">
                      <a:off x="3373675" y="247881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67" name="直線コネクタ 1366"/>
                    <p:cNvCxnSpPr/>
                    <p:nvPr/>
                  </p:nvCxnSpPr>
                  <p:spPr>
                    <a:xfrm rot="19500000">
                      <a:off x="3513367" y="25958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68" name="直線コネクタ 1367"/>
                    <p:cNvCxnSpPr/>
                    <p:nvPr/>
                  </p:nvCxnSpPr>
                  <p:spPr>
                    <a:xfrm rot="18300000" flipH="1">
                      <a:off x="3564273" y="254804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69" name="円/楕円 1368"/>
                    <p:cNvSpPr/>
                    <p:nvPr/>
                  </p:nvSpPr>
                  <p:spPr>
                    <a:xfrm flipV="1">
                      <a:off x="4522463" y="244728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70" name="直線コネクタ 1369"/>
                    <p:cNvCxnSpPr/>
                    <p:nvPr/>
                  </p:nvCxnSpPr>
                  <p:spPr>
                    <a:xfrm rot="21000000" flipV="1">
                      <a:off x="4559568" y="2316661"/>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71" name="直線コネクタ 1370"/>
                    <p:cNvCxnSpPr/>
                    <p:nvPr/>
                  </p:nvCxnSpPr>
                  <p:spPr>
                    <a:xfrm rot="600000" flipH="1" flipV="1">
                      <a:off x="4629374" y="231447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72" name="円/楕円 1371"/>
                    <p:cNvSpPr/>
                    <p:nvPr/>
                  </p:nvSpPr>
                  <p:spPr>
                    <a:xfrm rot="300000" flipV="1">
                      <a:off x="4631594" y="245293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73" name="直線コネクタ 1372"/>
                    <p:cNvCxnSpPr/>
                    <p:nvPr/>
                  </p:nvCxnSpPr>
                  <p:spPr>
                    <a:xfrm rot="21300000" flipV="1">
                      <a:off x="4680217" y="231977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74" name="直線コネクタ 1373"/>
                    <p:cNvCxnSpPr/>
                    <p:nvPr/>
                  </p:nvCxnSpPr>
                  <p:spPr>
                    <a:xfrm rot="900000" flipH="1" flipV="1">
                      <a:off x="4749948" y="23236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75" name="円/楕円 1374"/>
                    <p:cNvSpPr/>
                    <p:nvPr/>
                  </p:nvSpPr>
                  <p:spPr>
                    <a:xfrm rot="600000" flipV="1">
                      <a:off x="4731140" y="24697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76" name="直線コネクタ 1375"/>
                    <p:cNvCxnSpPr/>
                    <p:nvPr/>
                  </p:nvCxnSpPr>
                  <p:spPr>
                    <a:xfrm flipV="1">
                      <a:off x="4791458" y="23350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77" name="直線コネクタ 1376"/>
                    <p:cNvCxnSpPr/>
                    <p:nvPr/>
                  </p:nvCxnSpPr>
                  <p:spPr>
                    <a:xfrm rot="1200000" flipH="1" flipV="1">
                      <a:off x="4860583" y="23450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78" name="円/楕円 1377"/>
                    <p:cNvSpPr/>
                    <p:nvPr/>
                  </p:nvSpPr>
                  <p:spPr>
                    <a:xfrm rot="900000" flipV="1">
                      <a:off x="4837631" y="249431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79" name="直線コネクタ 1378"/>
                    <p:cNvCxnSpPr/>
                    <p:nvPr/>
                  </p:nvCxnSpPr>
                  <p:spPr>
                    <a:xfrm rot="300000" flipV="1">
                      <a:off x="4909733" y="235911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80" name="直線コネクタ 1379"/>
                    <p:cNvCxnSpPr/>
                    <p:nvPr/>
                  </p:nvCxnSpPr>
                  <p:spPr>
                    <a:xfrm rot="1500000" flipH="1" flipV="1">
                      <a:off x="4977726" y="237506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81" name="円/楕円 1380"/>
                    <p:cNvSpPr/>
                    <p:nvPr/>
                  </p:nvSpPr>
                  <p:spPr>
                    <a:xfrm rot="1200000" flipV="1">
                      <a:off x="4931510" y="253235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82" name="直線コネクタ 1381"/>
                    <p:cNvCxnSpPr/>
                    <p:nvPr/>
                  </p:nvCxnSpPr>
                  <p:spPr>
                    <a:xfrm rot="600000" flipV="1">
                      <a:off x="5015396" y="239767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83" name="直線コネクタ 1382"/>
                    <p:cNvCxnSpPr/>
                    <p:nvPr/>
                  </p:nvCxnSpPr>
                  <p:spPr>
                    <a:xfrm rot="1800000" flipH="1" flipV="1">
                      <a:off x="5081740" y="24194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84" name="円/楕円 1383"/>
                    <p:cNvSpPr/>
                    <p:nvPr/>
                  </p:nvSpPr>
                  <p:spPr>
                    <a:xfrm rot="1500000" flipV="1">
                      <a:off x="5032127" y="257499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85" name="直線コネクタ 1384"/>
                    <p:cNvCxnSpPr/>
                    <p:nvPr/>
                  </p:nvCxnSpPr>
                  <p:spPr>
                    <a:xfrm rot="900000" flipV="1">
                      <a:off x="5127706" y="24418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86" name="直線コネクタ 1385"/>
                    <p:cNvCxnSpPr/>
                    <p:nvPr/>
                  </p:nvCxnSpPr>
                  <p:spPr>
                    <a:xfrm rot="2100000" flipH="1" flipV="1">
                      <a:off x="5191896" y="246938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87" name="円/楕円 1386"/>
                    <p:cNvSpPr/>
                    <p:nvPr/>
                  </p:nvSpPr>
                  <p:spPr>
                    <a:xfrm rot="1800000" flipV="1">
                      <a:off x="5119902" y="262488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88" name="直線コネクタ 1387"/>
                    <p:cNvCxnSpPr/>
                    <p:nvPr/>
                  </p:nvCxnSpPr>
                  <p:spPr>
                    <a:xfrm rot="1200000" flipV="1">
                      <a:off x="5226994" y="24943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89" name="円/楕円 1388"/>
                    <p:cNvSpPr/>
                    <p:nvPr/>
                  </p:nvSpPr>
                  <p:spPr>
                    <a:xfrm rot="2100000" flipV="1">
                      <a:off x="5211585" y="26843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90" name="直線コネクタ 1389"/>
                    <p:cNvCxnSpPr/>
                    <p:nvPr/>
                  </p:nvCxnSpPr>
                  <p:spPr>
                    <a:xfrm rot="1500000" flipV="1">
                      <a:off x="5329924" y="255733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91" name="直線コネクタ 1390"/>
                    <p:cNvCxnSpPr/>
                    <p:nvPr/>
                  </p:nvCxnSpPr>
                  <p:spPr>
                    <a:xfrm rot="2700000" flipH="1" flipV="1">
                      <a:off x="5388360" y="25955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92" name="円/楕円 1391"/>
                    <p:cNvSpPr/>
                    <p:nvPr/>
                  </p:nvSpPr>
                  <p:spPr>
                    <a:xfrm rot="2400000" flipV="1">
                      <a:off x="5285425" y="275012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93" name="直線コネクタ 1392"/>
                    <p:cNvCxnSpPr/>
                    <p:nvPr/>
                  </p:nvCxnSpPr>
                  <p:spPr>
                    <a:xfrm rot="1800000" flipV="1">
                      <a:off x="5414659" y="262762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94" name="直線コネクタ 1393"/>
                    <p:cNvCxnSpPr/>
                    <p:nvPr/>
                  </p:nvCxnSpPr>
                  <p:spPr>
                    <a:xfrm rot="3000000" flipH="1" flipV="1">
                      <a:off x="5469538" y="26708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95" name="円/楕円 1394"/>
                    <p:cNvSpPr/>
                    <p:nvPr/>
                  </p:nvSpPr>
                  <p:spPr>
                    <a:xfrm rot="2700000" flipV="1">
                      <a:off x="5365391" y="28246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96" name="直線コネクタ 1395"/>
                    <p:cNvCxnSpPr/>
                    <p:nvPr/>
                  </p:nvCxnSpPr>
                  <p:spPr>
                    <a:xfrm rot="2100000" flipV="1">
                      <a:off x="5505083" y="27075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97" name="直線コネクタ 1396"/>
                    <p:cNvCxnSpPr/>
                    <p:nvPr/>
                  </p:nvCxnSpPr>
                  <p:spPr>
                    <a:xfrm rot="3300000" flipH="1" flipV="1">
                      <a:off x="5555989" y="27553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98" name="円/楕円 1397"/>
                    <p:cNvSpPr/>
                    <p:nvPr/>
                  </p:nvSpPr>
                  <p:spPr>
                    <a:xfrm rot="3000000" flipV="1">
                      <a:off x="5430809" y="29015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99" name="直線コネクタ 1398"/>
                    <p:cNvCxnSpPr/>
                    <p:nvPr/>
                  </p:nvCxnSpPr>
                  <p:spPr>
                    <a:xfrm rot="2400000" flipV="1">
                      <a:off x="5580445" y="279080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00" name="直線コネクタ 1399"/>
                    <p:cNvCxnSpPr/>
                    <p:nvPr/>
                  </p:nvCxnSpPr>
                  <p:spPr>
                    <a:xfrm rot="3600000" flipH="1" flipV="1">
                      <a:off x="5626990" y="28428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01" name="円/楕円 1400"/>
                    <p:cNvSpPr/>
                    <p:nvPr/>
                  </p:nvSpPr>
                  <p:spPr>
                    <a:xfrm rot="3300000" flipV="1">
                      <a:off x="5496626" y="298874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02" name="直線コネクタ 1401"/>
                    <p:cNvCxnSpPr/>
                    <p:nvPr/>
                  </p:nvCxnSpPr>
                  <p:spPr>
                    <a:xfrm rot="2700000" flipV="1">
                      <a:off x="5655614" y="28852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03" name="直線コネクタ 1402"/>
                    <p:cNvCxnSpPr/>
                    <p:nvPr/>
                  </p:nvCxnSpPr>
                  <p:spPr>
                    <a:xfrm rot="3900000" flipH="1" flipV="1">
                      <a:off x="5697444" y="29411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04" name="円/楕円 1403"/>
                    <p:cNvSpPr/>
                    <p:nvPr/>
                  </p:nvSpPr>
                  <p:spPr>
                    <a:xfrm rot="3600000" flipV="1">
                      <a:off x="5544088" y="307822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05" name="直線コネクタ 1404"/>
                    <p:cNvCxnSpPr/>
                    <p:nvPr/>
                  </p:nvCxnSpPr>
                  <p:spPr>
                    <a:xfrm rot="3000000" flipV="1">
                      <a:off x="5711767" y="298268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06" name="直線コネクタ 1405"/>
                    <p:cNvCxnSpPr/>
                    <p:nvPr/>
                  </p:nvCxnSpPr>
                  <p:spPr>
                    <a:xfrm rot="4200000" flipH="1" flipV="1">
                      <a:off x="5748563" y="30420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07" name="円/楕円 1406"/>
                    <p:cNvSpPr/>
                    <p:nvPr/>
                  </p:nvSpPr>
                  <p:spPr>
                    <a:xfrm rot="3900000" flipV="1">
                      <a:off x="5593756" y="317556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08" name="直線コネクタ 1407"/>
                    <p:cNvCxnSpPr/>
                    <p:nvPr/>
                  </p:nvCxnSpPr>
                  <p:spPr>
                    <a:xfrm rot="3300000" flipV="1">
                      <a:off x="5769398" y="308873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09" name="直線コネクタ 1408"/>
                    <p:cNvCxnSpPr/>
                    <p:nvPr/>
                  </p:nvCxnSpPr>
                  <p:spPr>
                    <a:xfrm rot="4500000" flipH="1" flipV="1">
                      <a:off x="5800881" y="315107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410" name="円/楕円 1409"/>
                    <p:cNvSpPr/>
                    <p:nvPr/>
                  </p:nvSpPr>
                  <p:spPr>
                    <a:xfrm rot="4200000" flipV="1">
                      <a:off x="5628929" y="327020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11" name="直線コネクタ 1410"/>
                    <p:cNvCxnSpPr/>
                    <p:nvPr/>
                  </p:nvCxnSpPr>
                  <p:spPr>
                    <a:xfrm rot="3600000" flipV="1">
                      <a:off x="5811745" y="319273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12" name="直線コネクタ 1411"/>
                    <p:cNvCxnSpPr/>
                    <p:nvPr/>
                  </p:nvCxnSpPr>
                  <p:spPr>
                    <a:xfrm rot="4800000" flipH="1" flipV="1">
                      <a:off x="5837674" y="32575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13" name="円/楕円 1412"/>
                    <p:cNvSpPr/>
                    <p:nvPr/>
                  </p:nvSpPr>
                  <p:spPr>
                    <a:xfrm rot="4500000" flipV="1">
                      <a:off x="5660940" y="337468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14" name="直線コネクタ 1413"/>
                    <p:cNvCxnSpPr/>
                    <p:nvPr/>
                  </p:nvCxnSpPr>
                  <p:spPr>
                    <a:xfrm rot="3900000" flipV="1">
                      <a:off x="5850087" y="33071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15" name="直線コネクタ 1414"/>
                    <p:cNvCxnSpPr/>
                    <p:nvPr/>
                  </p:nvCxnSpPr>
                  <p:spPr>
                    <a:xfrm rot="5100000" flipH="1" flipV="1">
                      <a:off x="5870265" y="33740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16" name="円/楕円 1415"/>
                    <p:cNvSpPr/>
                    <p:nvPr/>
                  </p:nvSpPr>
                  <p:spPr>
                    <a:xfrm rot="4800000" flipV="1">
                      <a:off x="5677274" y="346821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17" name="直線コネクタ 1416"/>
                    <p:cNvCxnSpPr/>
                    <p:nvPr/>
                  </p:nvCxnSpPr>
                  <p:spPr>
                    <a:xfrm rot="4200000" flipV="1">
                      <a:off x="5871860" y="34111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18" name="直線コネクタ 1417"/>
                    <p:cNvCxnSpPr/>
                    <p:nvPr/>
                  </p:nvCxnSpPr>
                  <p:spPr>
                    <a:xfrm rot="5400000" flipH="1" flipV="1">
                      <a:off x="5886135" y="347952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19" name="円/楕円 1418"/>
                    <p:cNvSpPr/>
                    <p:nvPr/>
                  </p:nvSpPr>
                  <p:spPr>
                    <a:xfrm rot="5100000" flipV="1">
                      <a:off x="5690657" y="35766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20" name="直線コネクタ 1419"/>
                    <p:cNvCxnSpPr/>
                    <p:nvPr/>
                  </p:nvCxnSpPr>
                  <p:spPr>
                    <a:xfrm rot="4500000" flipV="1">
                      <a:off x="5889749" y="353051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21" name="直線コネクタ 1420"/>
                    <p:cNvCxnSpPr/>
                    <p:nvPr/>
                  </p:nvCxnSpPr>
                  <p:spPr>
                    <a:xfrm rot="5700000" flipH="1" flipV="1">
                      <a:off x="5898011" y="35998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22" name="円/楕円 1421"/>
                    <p:cNvSpPr/>
                    <p:nvPr/>
                  </p:nvSpPr>
                  <p:spPr>
                    <a:xfrm rot="5400000" flipV="1">
                      <a:off x="5691339" y="367763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23" name="直線コネクタ 1422"/>
                    <p:cNvCxnSpPr/>
                    <p:nvPr/>
                  </p:nvCxnSpPr>
                  <p:spPr>
                    <a:xfrm rot="4800000" flipV="1">
                      <a:off x="5893970" y="364273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24" name="直線コネクタ 1423"/>
                    <p:cNvCxnSpPr/>
                    <p:nvPr/>
                  </p:nvCxnSpPr>
                  <p:spPr>
                    <a:xfrm rot="6000000" flipH="1" flipV="1">
                      <a:off x="5896156" y="371253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425" name="円/楕円 1424"/>
                    <p:cNvSpPr/>
                    <p:nvPr/>
                  </p:nvSpPr>
                  <p:spPr>
                    <a:xfrm rot="5700000" flipV="1">
                      <a:off x="5685684" y="378676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26" name="直線コネクタ 1425"/>
                    <p:cNvCxnSpPr/>
                    <p:nvPr/>
                  </p:nvCxnSpPr>
                  <p:spPr>
                    <a:xfrm rot="5100000" flipV="1">
                      <a:off x="5890860" y="37633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27" name="直線コネクタ 1426"/>
                    <p:cNvCxnSpPr/>
                    <p:nvPr/>
                  </p:nvCxnSpPr>
                  <p:spPr>
                    <a:xfrm rot="6300000" flipH="1" flipV="1">
                      <a:off x="5886954" y="38331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28" name="円/楕円 1427"/>
                    <p:cNvSpPr/>
                    <p:nvPr/>
                  </p:nvSpPr>
                  <p:spPr>
                    <a:xfrm rot="6000000" flipV="1">
                      <a:off x="5664522" y="388582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29" name="直線コネクタ 1428"/>
                    <p:cNvCxnSpPr/>
                    <p:nvPr/>
                  </p:nvCxnSpPr>
                  <p:spPr>
                    <a:xfrm rot="5400000" flipV="1">
                      <a:off x="5871230" y="387413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30" name="直線コネクタ 1429"/>
                    <p:cNvCxnSpPr/>
                    <p:nvPr/>
                  </p:nvCxnSpPr>
                  <p:spPr>
                    <a:xfrm rot="6600000" flipH="1" flipV="1">
                      <a:off x="5861261" y="394325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431" name="円/楕円 1430"/>
                    <p:cNvSpPr/>
                    <p:nvPr/>
                  </p:nvSpPr>
                  <p:spPr>
                    <a:xfrm rot="6300000" flipV="1">
                      <a:off x="5640003" y="399231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32" name="直線コネクタ 1431"/>
                    <p:cNvCxnSpPr/>
                    <p:nvPr/>
                  </p:nvCxnSpPr>
                  <p:spPr>
                    <a:xfrm rot="5700000" flipV="1">
                      <a:off x="5847217" y="39924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33" name="直線コネクタ 1432"/>
                    <p:cNvCxnSpPr/>
                    <p:nvPr/>
                  </p:nvCxnSpPr>
                  <p:spPr>
                    <a:xfrm rot="6900000" flipH="1" flipV="1">
                      <a:off x="5831261" y="40604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34" name="円/楕円 1433"/>
                    <p:cNvSpPr/>
                    <p:nvPr/>
                  </p:nvSpPr>
                  <p:spPr>
                    <a:xfrm rot="6600000" flipV="1">
                      <a:off x="5606113" y="408742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35" name="直線コネクタ 1434"/>
                    <p:cNvCxnSpPr/>
                    <p:nvPr/>
                  </p:nvCxnSpPr>
                  <p:spPr>
                    <a:xfrm rot="6000000" flipV="1">
                      <a:off x="5812804" y="40992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36" name="直線コネクタ 1435"/>
                    <p:cNvCxnSpPr/>
                    <p:nvPr/>
                  </p:nvCxnSpPr>
                  <p:spPr>
                    <a:xfrm rot="7200000" flipH="1" flipV="1">
                      <a:off x="5790983" y="416564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37" name="円/楕円 1436"/>
                    <p:cNvSpPr/>
                    <p:nvPr/>
                  </p:nvSpPr>
                  <p:spPr>
                    <a:xfrm rot="6900000" flipV="1">
                      <a:off x="5563475" y="418803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38" name="直線コネクタ 1437"/>
                    <p:cNvCxnSpPr/>
                    <p:nvPr/>
                  </p:nvCxnSpPr>
                  <p:spPr>
                    <a:xfrm rot="6300000" flipV="1">
                      <a:off x="5768618" y="421160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39" name="直線コネクタ 1438"/>
                    <p:cNvCxnSpPr/>
                    <p:nvPr/>
                  </p:nvCxnSpPr>
                  <p:spPr>
                    <a:xfrm rot="7500000" flipH="1" flipV="1">
                      <a:off x="5741098" y="42757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40" name="円/楕円 1439"/>
                    <p:cNvSpPr/>
                    <p:nvPr/>
                  </p:nvSpPr>
                  <p:spPr>
                    <a:xfrm rot="7200000" flipV="1">
                      <a:off x="5511520" y="427217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41" name="直線コネクタ 1440"/>
                    <p:cNvCxnSpPr/>
                    <p:nvPr/>
                  </p:nvCxnSpPr>
                  <p:spPr>
                    <a:xfrm rot="6600000" flipV="1">
                      <a:off x="5714102" y="43072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42" name="直線コネクタ 1441"/>
                    <p:cNvCxnSpPr/>
                    <p:nvPr/>
                  </p:nvCxnSpPr>
                  <p:spPr>
                    <a:xfrm rot="7800000" flipH="1" flipV="1">
                      <a:off x="5681092" y="436880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43" name="円/楕円 1442"/>
                    <p:cNvSpPr/>
                    <p:nvPr/>
                  </p:nvSpPr>
                  <p:spPr>
                    <a:xfrm rot="7500000" flipV="1">
                      <a:off x="5452058" y="436385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44" name="直線コネクタ 1443"/>
                    <p:cNvCxnSpPr/>
                    <p:nvPr/>
                  </p:nvCxnSpPr>
                  <p:spPr>
                    <a:xfrm rot="6900000" flipV="1">
                      <a:off x="5651085" y="4410191"/>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45" name="直線コネクタ 1444"/>
                    <p:cNvCxnSpPr/>
                    <p:nvPr/>
                  </p:nvCxnSpPr>
                  <p:spPr>
                    <a:xfrm rot="8100000" flipH="1" flipV="1">
                      <a:off x="5612837" y="446862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446" name="円/楕円 1445"/>
                    <p:cNvSpPr/>
                    <p:nvPr/>
                  </p:nvSpPr>
                  <p:spPr>
                    <a:xfrm rot="7800000" flipV="1">
                      <a:off x="5387684" y="444163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47" name="直線コネクタ 1446"/>
                    <p:cNvCxnSpPr/>
                    <p:nvPr/>
                  </p:nvCxnSpPr>
                  <p:spPr>
                    <a:xfrm rot="7200000" flipV="1">
                      <a:off x="5582190" y="449886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48" name="直線コネクタ 1447"/>
                    <p:cNvCxnSpPr/>
                    <p:nvPr/>
                  </p:nvCxnSpPr>
                  <p:spPr>
                    <a:xfrm rot="8400000" flipH="1" flipV="1">
                      <a:off x="5538995" y="455374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49" name="円/楕円 1448"/>
                    <p:cNvSpPr/>
                    <p:nvPr/>
                  </p:nvSpPr>
                  <p:spPr>
                    <a:xfrm rot="8100000" flipV="1">
                      <a:off x="5313205" y="452160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50" name="直線コネクタ 1449"/>
                    <p:cNvCxnSpPr/>
                    <p:nvPr/>
                  </p:nvCxnSpPr>
                  <p:spPr>
                    <a:xfrm rot="7500000" flipV="1">
                      <a:off x="5502257" y="458928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51" name="直線コネクタ 1450"/>
                    <p:cNvCxnSpPr/>
                    <p:nvPr/>
                  </p:nvCxnSpPr>
                  <p:spPr>
                    <a:xfrm rot="8700000" flipH="1" flipV="1">
                      <a:off x="5454443" y="46401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52" name="円/楕円 1451"/>
                    <p:cNvSpPr/>
                    <p:nvPr/>
                  </p:nvSpPr>
                  <p:spPr>
                    <a:xfrm rot="8400000" flipV="1">
                      <a:off x="5233320" y="458388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53" name="直線コネクタ 1452"/>
                    <p:cNvCxnSpPr/>
                    <p:nvPr/>
                  </p:nvCxnSpPr>
                  <p:spPr>
                    <a:xfrm rot="7800000" flipV="1">
                      <a:off x="5416028" y="466151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54" name="直線コネクタ 1453"/>
                    <p:cNvCxnSpPr/>
                    <p:nvPr/>
                  </p:nvCxnSpPr>
                  <p:spPr>
                    <a:xfrm rot="9000000" flipH="1" flipV="1">
                      <a:off x="5363959" y="47080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55" name="円/楕円 1454"/>
                    <p:cNvSpPr/>
                    <p:nvPr/>
                  </p:nvSpPr>
                  <p:spPr>
                    <a:xfrm rot="8700000" flipV="1">
                      <a:off x="5146085" y="464970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56" name="直線コネクタ 1455"/>
                    <p:cNvCxnSpPr/>
                    <p:nvPr/>
                  </p:nvCxnSpPr>
                  <p:spPr>
                    <a:xfrm rot="8100000" flipV="1">
                      <a:off x="5321606" y="47366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57" name="直線コネクタ 1456"/>
                    <p:cNvCxnSpPr/>
                    <p:nvPr/>
                  </p:nvCxnSpPr>
                  <p:spPr>
                    <a:xfrm rot="9300000" flipH="1" flipV="1">
                      <a:off x="5265678" y="477851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58" name="円/楕円 1457"/>
                    <p:cNvSpPr/>
                    <p:nvPr/>
                  </p:nvSpPr>
                  <p:spPr>
                    <a:xfrm rot="9000000" flipV="1">
                      <a:off x="5058993" y="470077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59" name="直線コネクタ 1458"/>
                    <p:cNvCxnSpPr/>
                    <p:nvPr/>
                  </p:nvCxnSpPr>
                  <p:spPr>
                    <a:xfrm rot="8400000" flipV="1">
                      <a:off x="5226539" y="479644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60" name="直線コネクタ 1459"/>
                    <p:cNvCxnSpPr/>
                    <p:nvPr/>
                  </p:nvCxnSpPr>
                  <p:spPr>
                    <a:xfrm rot="9600000" flipH="1" flipV="1">
                      <a:off x="5167178" y="483324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461" name="円/楕円 1460"/>
                    <p:cNvSpPr/>
                    <p:nvPr/>
                  </p:nvSpPr>
                  <p:spPr>
                    <a:xfrm rot="9300000" flipV="1">
                      <a:off x="4961654" y="475044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62" name="直線コネクタ 1461"/>
                    <p:cNvCxnSpPr/>
                    <p:nvPr/>
                  </p:nvCxnSpPr>
                  <p:spPr>
                    <a:xfrm rot="8700000" flipV="1">
                      <a:off x="5120499" y="48540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63" name="直線コネクタ 1462"/>
                    <p:cNvCxnSpPr/>
                    <p:nvPr/>
                  </p:nvCxnSpPr>
                  <p:spPr>
                    <a:xfrm rot="9900000" flipH="1" flipV="1">
                      <a:off x="5058157" y="48855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64" name="円/楕円 1463"/>
                    <p:cNvSpPr/>
                    <p:nvPr/>
                  </p:nvSpPr>
                  <p:spPr>
                    <a:xfrm rot="9600000" flipV="1">
                      <a:off x="4865911" y="478573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65" name="直線コネクタ 1464"/>
                    <p:cNvCxnSpPr/>
                    <p:nvPr/>
                  </p:nvCxnSpPr>
                  <p:spPr>
                    <a:xfrm rot="9000000" flipV="1">
                      <a:off x="5015393" y="489653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66" name="直線コネクタ 1465"/>
                    <p:cNvCxnSpPr/>
                    <p:nvPr/>
                  </p:nvCxnSpPr>
                  <p:spPr>
                    <a:xfrm rot="10200000" flipH="1" flipV="1">
                      <a:off x="4950545" y="49224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67" name="円/楕円 1466"/>
                    <p:cNvSpPr/>
                    <p:nvPr/>
                  </p:nvSpPr>
                  <p:spPr>
                    <a:xfrm rot="9900000" flipV="1">
                      <a:off x="4761427" y="48177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68" name="直線コネクタ 1467"/>
                    <p:cNvCxnSpPr/>
                    <p:nvPr/>
                  </p:nvCxnSpPr>
                  <p:spPr>
                    <a:xfrm rot="9300000" flipV="1">
                      <a:off x="4900957" y="49348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69" name="直線コネクタ 1468"/>
                    <p:cNvCxnSpPr/>
                    <p:nvPr/>
                  </p:nvCxnSpPr>
                  <p:spPr>
                    <a:xfrm rot="10500000" flipH="1" flipV="1">
                      <a:off x="4834095" y="495505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70" name="円/楕円 1469"/>
                    <p:cNvSpPr/>
                    <p:nvPr/>
                  </p:nvSpPr>
                  <p:spPr>
                    <a:xfrm rot="10200000" flipV="1">
                      <a:off x="4662119" y="483594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71" name="直線コネクタ 1470"/>
                    <p:cNvCxnSpPr/>
                    <p:nvPr/>
                  </p:nvCxnSpPr>
                  <p:spPr>
                    <a:xfrm rot="9600000" flipV="1">
                      <a:off x="4791182" y="495852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72" name="直線コネクタ 1471"/>
                    <p:cNvCxnSpPr/>
                    <p:nvPr/>
                  </p:nvCxnSpPr>
                  <p:spPr>
                    <a:xfrm rot="10800000" flipH="1" flipV="1">
                      <a:off x="4722816" y="497279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73" name="円/楕円 1472"/>
                    <p:cNvSpPr/>
                    <p:nvPr/>
                  </p:nvSpPr>
                  <p:spPr>
                    <a:xfrm rot="10500000" flipV="1">
                      <a:off x="4553663" y="48493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74" name="直線コネクタ 1473"/>
                    <p:cNvCxnSpPr/>
                    <p:nvPr/>
                  </p:nvCxnSpPr>
                  <p:spPr>
                    <a:xfrm rot="9900000" flipV="1">
                      <a:off x="4671826" y="49764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75" name="直線コネクタ 1474"/>
                    <p:cNvCxnSpPr/>
                    <p:nvPr/>
                  </p:nvCxnSpPr>
                  <p:spPr>
                    <a:xfrm rot="11100000" flipH="1" flipV="1">
                      <a:off x="4602476" y="49846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76" name="円/楕円 1475"/>
                    <p:cNvSpPr/>
                    <p:nvPr/>
                  </p:nvSpPr>
                  <p:spPr>
                    <a:xfrm rot="10800000" flipV="1">
                      <a:off x="4452435" y="484568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77" name="直線コネクタ 1476"/>
                    <p:cNvCxnSpPr/>
                    <p:nvPr/>
                  </p:nvCxnSpPr>
                  <p:spPr>
                    <a:xfrm rot="10200000" flipV="1">
                      <a:off x="4559346" y="49763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78" name="直線コネクタ 1477"/>
                    <p:cNvCxnSpPr/>
                    <p:nvPr/>
                  </p:nvCxnSpPr>
                  <p:spPr>
                    <a:xfrm rot="11400000" flipH="1" flipV="1">
                      <a:off x="4489540" y="49784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79" name="円/楕円 1478"/>
                    <p:cNvSpPr/>
                    <p:nvPr/>
                  </p:nvSpPr>
                  <p:spPr>
                    <a:xfrm rot="11100000" flipV="1">
                      <a:off x="4343304" y="484003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80" name="直線コネクタ 1479"/>
                    <p:cNvCxnSpPr/>
                    <p:nvPr/>
                  </p:nvCxnSpPr>
                  <p:spPr>
                    <a:xfrm rot="10500000" flipV="1">
                      <a:off x="4438697" y="497320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81" name="直線コネクタ 1480"/>
                    <p:cNvCxnSpPr/>
                    <p:nvPr/>
                  </p:nvCxnSpPr>
                  <p:spPr>
                    <a:xfrm rot="11700000" flipH="1" flipV="1">
                      <a:off x="4368966" y="496929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482" name="円/楕円 1481"/>
                    <p:cNvSpPr/>
                    <p:nvPr/>
                  </p:nvSpPr>
                  <p:spPr>
                    <a:xfrm rot="11400000" flipV="1">
                      <a:off x="4243758" y="482317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83" name="直線コネクタ 1482"/>
                    <p:cNvCxnSpPr/>
                    <p:nvPr/>
                  </p:nvCxnSpPr>
                  <p:spPr>
                    <a:xfrm rot="10800000" flipV="1">
                      <a:off x="4327456" y="49578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84" name="直線コネクタ 1483"/>
                    <p:cNvCxnSpPr/>
                    <p:nvPr/>
                  </p:nvCxnSpPr>
                  <p:spPr>
                    <a:xfrm rot="12000000" flipH="1" flipV="1">
                      <a:off x="4258331" y="494790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85" name="円/楕円 1484"/>
                    <p:cNvSpPr/>
                    <p:nvPr/>
                  </p:nvSpPr>
                  <p:spPr>
                    <a:xfrm rot="11700000" flipV="1">
                      <a:off x="4137267" y="479865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86" name="直線コネクタ 1485"/>
                    <p:cNvCxnSpPr/>
                    <p:nvPr/>
                  </p:nvCxnSpPr>
                  <p:spPr>
                    <a:xfrm rot="11100000" flipV="1">
                      <a:off x="4209181" y="49338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87" name="直線コネクタ 1486"/>
                    <p:cNvCxnSpPr/>
                    <p:nvPr/>
                  </p:nvCxnSpPr>
                  <p:spPr>
                    <a:xfrm rot="12300000" flipH="1" flipV="1">
                      <a:off x="4141188" y="491790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88" name="円/楕円 1487"/>
                    <p:cNvSpPr/>
                    <p:nvPr/>
                  </p:nvSpPr>
                  <p:spPr>
                    <a:xfrm rot="12000000" flipV="1">
                      <a:off x="4045383" y="476210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89" name="直線コネクタ 1488"/>
                    <p:cNvCxnSpPr/>
                    <p:nvPr/>
                  </p:nvCxnSpPr>
                  <p:spPr>
                    <a:xfrm rot="11400000" flipV="1">
                      <a:off x="4105513" y="48967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90" name="直線コネクタ 1489"/>
                    <p:cNvCxnSpPr/>
                    <p:nvPr/>
                  </p:nvCxnSpPr>
                  <p:spPr>
                    <a:xfrm rot="12600000" flipH="1" flipV="1">
                      <a:off x="4039169" y="48749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91" name="円/楕円 1490"/>
                    <p:cNvSpPr/>
                    <p:nvPr/>
                  </p:nvSpPr>
                  <p:spPr>
                    <a:xfrm rot="12300000" flipV="1">
                      <a:off x="3944766" y="471946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92" name="直線コネクタ 1491"/>
                    <p:cNvCxnSpPr/>
                    <p:nvPr/>
                  </p:nvCxnSpPr>
                  <p:spPr>
                    <a:xfrm rot="11700000" flipV="1">
                      <a:off x="3993203" y="48525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93" name="直線コネクタ 1492"/>
                    <p:cNvCxnSpPr/>
                    <p:nvPr/>
                  </p:nvCxnSpPr>
                  <p:spPr>
                    <a:xfrm rot="12900000" flipH="1" flipV="1">
                      <a:off x="3929013" y="48250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94" name="円/楕円 1493"/>
                    <p:cNvSpPr/>
                    <p:nvPr/>
                  </p:nvSpPr>
                  <p:spPr>
                    <a:xfrm rot="12600000" flipV="1">
                      <a:off x="3856991" y="466957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95" name="直線コネクタ 1494"/>
                    <p:cNvCxnSpPr/>
                    <p:nvPr/>
                  </p:nvCxnSpPr>
                  <p:spPr>
                    <a:xfrm rot="12000000" flipV="1">
                      <a:off x="3893915" y="480014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96" name="直線コネクタ 1495"/>
                    <p:cNvCxnSpPr/>
                    <p:nvPr/>
                  </p:nvCxnSpPr>
                  <p:spPr>
                    <a:xfrm rot="13200000" flipH="1" flipV="1">
                      <a:off x="3832368" y="476713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497" name="円/楕円 1496"/>
                    <p:cNvSpPr/>
                    <p:nvPr/>
                  </p:nvSpPr>
                  <p:spPr>
                    <a:xfrm rot="12900000" flipV="1">
                      <a:off x="3765308" y="461010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98" name="直線コネクタ 1497"/>
                    <p:cNvCxnSpPr/>
                    <p:nvPr/>
                  </p:nvCxnSpPr>
                  <p:spPr>
                    <a:xfrm rot="12300000" flipV="1">
                      <a:off x="3790985" y="47371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99" name="直線コネクタ 1498"/>
                    <p:cNvCxnSpPr/>
                    <p:nvPr/>
                  </p:nvCxnSpPr>
                  <p:spPr>
                    <a:xfrm rot="13500000" flipH="1" flipV="1">
                      <a:off x="3732549" y="46988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00" name="円/楕円 1499"/>
                    <p:cNvSpPr/>
                    <p:nvPr/>
                  </p:nvSpPr>
                  <p:spPr>
                    <a:xfrm rot="13200000" flipV="1">
                      <a:off x="3690101" y="454225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01" name="直線コネクタ 1500"/>
                    <p:cNvCxnSpPr/>
                    <p:nvPr/>
                  </p:nvCxnSpPr>
                  <p:spPr>
                    <a:xfrm rot="12600000" flipV="1">
                      <a:off x="3704883" y="46647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02" name="直線コネクタ 1501"/>
                    <p:cNvCxnSpPr/>
                    <p:nvPr/>
                  </p:nvCxnSpPr>
                  <p:spPr>
                    <a:xfrm rot="13800000" flipH="1" flipV="1">
                      <a:off x="3650004" y="46215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03" name="円/楕円 1502"/>
                    <p:cNvSpPr/>
                    <p:nvPr/>
                  </p:nvSpPr>
                  <p:spPr>
                    <a:xfrm rot="13500000" flipV="1">
                      <a:off x="3610135" y="446777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04" name="直線コネクタ 1503"/>
                    <p:cNvCxnSpPr/>
                    <p:nvPr/>
                  </p:nvCxnSpPr>
                  <p:spPr>
                    <a:xfrm rot="12900000" flipV="1">
                      <a:off x="3614459" y="45848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05" name="直線コネクタ 1504"/>
                    <p:cNvCxnSpPr/>
                    <p:nvPr/>
                  </p:nvCxnSpPr>
                  <p:spPr>
                    <a:xfrm rot="14100000" flipH="1" flipV="1">
                      <a:off x="3563553" y="45370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06" name="円/楕円 1505"/>
                    <p:cNvSpPr/>
                    <p:nvPr/>
                  </p:nvSpPr>
                  <p:spPr>
                    <a:xfrm rot="13800000" flipV="1">
                      <a:off x="3544717" y="439087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07" name="直線コネクタ 1506"/>
                    <p:cNvCxnSpPr/>
                    <p:nvPr/>
                  </p:nvCxnSpPr>
                  <p:spPr>
                    <a:xfrm rot="13200000" flipV="1">
                      <a:off x="3539097" y="450157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508" name="直線コネクタ 1507"/>
                    <p:cNvCxnSpPr/>
                    <p:nvPr/>
                  </p:nvCxnSpPr>
                  <p:spPr>
                    <a:xfrm rot="14400000" flipH="1" flipV="1">
                      <a:off x="3492552" y="444950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509" name="円/楕円 1508"/>
                    <p:cNvSpPr/>
                    <p:nvPr/>
                  </p:nvSpPr>
                  <p:spPr>
                    <a:xfrm rot="14100000" flipV="1">
                      <a:off x="3478900" y="430363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10" name="直線コネクタ 1509"/>
                    <p:cNvCxnSpPr/>
                    <p:nvPr/>
                  </p:nvCxnSpPr>
                  <p:spPr>
                    <a:xfrm rot="13500000" flipV="1">
                      <a:off x="3463928" y="44071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11" name="直線コネクタ 1510"/>
                    <p:cNvCxnSpPr/>
                    <p:nvPr/>
                  </p:nvCxnSpPr>
                  <p:spPr>
                    <a:xfrm rot="14700000" flipH="1" flipV="1">
                      <a:off x="3422098" y="435122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12" name="円/楕円 1511"/>
                    <p:cNvSpPr/>
                    <p:nvPr/>
                  </p:nvSpPr>
                  <p:spPr>
                    <a:xfrm rot="14400000" flipV="1">
                      <a:off x="3431563" y="422133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13" name="直線コネクタ 1512"/>
                    <p:cNvCxnSpPr/>
                    <p:nvPr/>
                  </p:nvCxnSpPr>
                  <p:spPr>
                    <a:xfrm rot="13800000" flipV="1">
                      <a:off x="3407900" y="43168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14" name="直線コネクタ 1513"/>
                    <p:cNvCxnSpPr/>
                    <p:nvPr/>
                  </p:nvCxnSpPr>
                  <p:spPr>
                    <a:xfrm rot="15000000" flipH="1" flipV="1">
                      <a:off x="3371104" y="425751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15" name="円/楕円 1514"/>
                    <p:cNvSpPr/>
                    <p:nvPr/>
                  </p:nvSpPr>
                  <p:spPr>
                    <a:xfrm rot="14700000" flipV="1">
                      <a:off x="3381895" y="41239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16" name="直線コネクタ 1515"/>
                    <p:cNvCxnSpPr/>
                    <p:nvPr/>
                  </p:nvCxnSpPr>
                  <p:spPr>
                    <a:xfrm rot="14100000" flipV="1">
                      <a:off x="3350269" y="421083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17" name="直線コネクタ 1516"/>
                    <p:cNvCxnSpPr/>
                    <p:nvPr/>
                  </p:nvCxnSpPr>
                  <p:spPr>
                    <a:xfrm rot="15300000" flipH="1" flipV="1">
                      <a:off x="3318786" y="414849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18" name="円/楕円 1517"/>
                    <p:cNvSpPr/>
                    <p:nvPr/>
                  </p:nvSpPr>
                  <p:spPr>
                    <a:xfrm rot="15000000" flipV="1">
                      <a:off x="3346722" y="402935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19" name="直線コネクタ 1518"/>
                    <p:cNvCxnSpPr/>
                    <p:nvPr/>
                  </p:nvCxnSpPr>
                  <p:spPr>
                    <a:xfrm rot="14400000" flipV="1">
                      <a:off x="3307922" y="410683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520" name="直線コネクタ 1519"/>
                    <p:cNvCxnSpPr/>
                    <p:nvPr/>
                  </p:nvCxnSpPr>
                  <p:spPr>
                    <a:xfrm rot="15600000" flipH="1" flipV="1">
                      <a:off x="3281993" y="404198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521" name="円/楕円 1520"/>
                    <p:cNvSpPr/>
                    <p:nvPr/>
                  </p:nvSpPr>
                  <p:spPr>
                    <a:xfrm rot="15300000" flipV="1">
                      <a:off x="3314711" y="392487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22" name="直線コネクタ 1521"/>
                    <p:cNvCxnSpPr/>
                    <p:nvPr/>
                  </p:nvCxnSpPr>
                  <p:spPr>
                    <a:xfrm rot="14700000" flipV="1">
                      <a:off x="3269580" y="39923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23" name="直線コネクタ 1522"/>
                    <p:cNvCxnSpPr/>
                    <p:nvPr/>
                  </p:nvCxnSpPr>
                  <p:spPr>
                    <a:xfrm rot="15900000" flipH="1" flipV="1">
                      <a:off x="3249402" y="392553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24" name="円/楕円 1523"/>
                    <p:cNvSpPr/>
                    <p:nvPr/>
                  </p:nvSpPr>
                  <p:spPr>
                    <a:xfrm rot="15600000" flipV="1">
                      <a:off x="3300717" y="382455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25" name="直線コネクタ 1524"/>
                    <p:cNvCxnSpPr/>
                    <p:nvPr/>
                  </p:nvCxnSpPr>
                  <p:spPr>
                    <a:xfrm rot="15000000" flipV="1">
                      <a:off x="3250147" y="38816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26" name="直線コネクタ 1525"/>
                    <p:cNvCxnSpPr/>
                    <p:nvPr/>
                  </p:nvCxnSpPr>
                  <p:spPr>
                    <a:xfrm rot="16200000" flipH="1" flipV="1">
                      <a:off x="3235872" y="38132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27" name="円/楕円 1526"/>
                    <p:cNvSpPr/>
                    <p:nvPr/>
                  </p:nvSpPr>
                  <p:spPr>
                    <a:xfrm rot="15900000" flipV="1">
                      <a:off x="3287334" y="37160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28" name="直線コネクタ 1527"/>
                    <p:cNvCxnSpPr/>
                    <p:nvPr/>
                  </p:nvCxnSpPr>
                  <p:spPr>
                    <a:xfrm rot="15300000" flipV="1">
                      <a:off x="3232258" y="376225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29" name="直線コネクタ 1528"/>
                    <p:cNvCxnSpPr/>
                    <p:nvPr/>
                  </p:nvCxnSpPr>
                  <p:spPr>
                    <a:xfrm rot="16500000" flipH="1" flipV="1">
                      <a:off x="3223996" y="36929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30" name="円/楕円 1529"/>
                    <p:cNvSpPr/>
                    <p:nvPr/>
                  </p:nvSpPr>
                  <p:spPr>
                    <a:xfrm rot="16200000" flipV="1">
                      <a:off x="3286653" y="361513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31" name="直線コネクタ 1530"/>
                    <p:cNvCxnSpPr/>
                    <p:nvPr/>
                  </p:nvCxnSpPr>
                  <p:spPr>
                    <a:xfrm rot="15600000" flipV="1">
                      <a:off x="3228038" y="365004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532" name="直線コネクタ 1531"/>
                    <p:cNvCxnSpPr/>
                    <p:nvPr/>
                  </p:nvCxnSpPr>
                  <p:spPr>
                    <a:xfrm rot="16800000" flipH="1" flipV="1">
                      <a:off x="3225852" y="358023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533" name="円/楕円 1532"/>
                    <p:cNvSpPr/>
                    <p:nvPr/>
                  </p:nvSpPr>
                  <p:spPr>
                    <a:xfrm rot="16500000" flipV="1">
                      <a:off x="3292307" y="350600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34" name="直線コネクタ 1533"/>
                    <p:cNvCxnSpPr/>
                    <p:nvPr/>
                  </p:nvCxnSpPr>
                  <p:spPr>
                    <a:xfrm rot="15900000" flipV="1">
                      <a:off x="3231147" y="35293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35" name="直線コネクタ 1534"/>
                    <p:cNvCxnSpPr/>
                    <p:nvPr/>
                  </p:nvCxnSpPr>
                  <p:spPr>
                    <a:xfrm rot="17100000" flipH="1" flipV="1">
                      <a:off x="3235053" y="34596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36" name="円/楕円 1535"/>
                    <p:cNvSpPr/>
                    <p:nvPr/>
                  </p:nvSpPr>
                  <p:spPr>
                    <a:xfrm rot="16800000" flipV="1">
                      <a:off x="3312351" y="340917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37" name="直線コネクタ 1536"/>
                    <p:cNvCxnSpPr/>
                    <p:nvPr/>
                  </p:nvCxnSpPr>
                  <p:spPr>
                    <a:xfrm rot="16200000" flipV="1">
                      <a:off x="3249659" y="34208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38" name="直線コネクタ 1537"/>
                    <p:cNvCxnSpPr/>
                    <p:nvPr/>
                  </p:nvCxnSpPr>
                  <p:spPr>
                    <a:xfrm rot="17400000" flipH="1" flipV="1">
                      <a:off x="3259628" y="335173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39" name="円/楕円 1538"/>
                    <p:cNvSpPr/>
                    <p:nvPr/>
                  </p:nvSpPr>
                  <p:spPr>
                    <a:xfrm rot="17100000" flipV="1">
                      <a:off x="3336870" y="330267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40" name="直線コネクタ 1539"/>
                    <p:cNvCxnSpPr/>
                    <p:nvPr/>
                  </p:nvCxnSpPr>
                  <p:spPr>
                    <a:xfrm rot="16500000" flipV="1">
                      <a:off x="3273672" y="330258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41" name="直線コネクタ 1540"/>
                    <p:cNvCxnSpPr/>
                    <p:nvPr/>
                  </p:nvCxnSpPr>
                  <p:spPr>
                    <a:xfrm rot="17700000" flipH="1" flipV="1">
                      <a:off x="3289628" y="32345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42" name="円/楕円 1541"/>
                    <p:cNvSpPr/>
                    <p:nvPr/>
                  </p:nvSpPr>
                  <p:spPr>
                    <a:xfrm rot="17400000" flipV="1">
                      <a:off x="3370760" y="32075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43" name="直線コネクタ 1542"/>
                    <p:cNvCxnSpPr/>
                    <p:nvPr/>
                  </p:nvCxnSpPr>
                  <p:spPr>
                    <a:xfrm rot="16800000" flipV="1">
                      <a:off x="3308085" y="31956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44" name="直線コネクタ 1543"/>
                    <p:cNvCxnSpPr/>
                    <p:nvPr/>
                  </p:nvCxnSpPr>
                  <p:spPr>
                    <a:xfrm rot="18000000" flipH="1" flipV="1">
                      <a:off x="3329906" y="31293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45" name="円/楕円 1544"/>
                    <p:cNvSpPr/>
                    <p:nvPr/>
                  </p:nvSpPr>
                  <p:spPr>
                    <a:xfrm rot="17700000" flipV="1">
                      <a:off x="3413398" y="310695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46" name="直線コネクタ 1545"/>
                    <p:cNvCxnSpPr/>
                    <p:nvPr/>
                  </p:nvCxnSpPr>
                  <p:spPr>
                    <a:xfrm rot="17100000" flipV="1">
                      <a:off x="3352271" y="308338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547" name="直線コネクタ 1546"/>
                    <p:cNvCxnSpPr/>
                    <p:nvPr/>
                  </p:nvCxnSpPr>
                  <p:spPr>
                    <a:xfrm rot="18300000" flipH="1" flipV="1">
                      <a:off x="3379791" y="301919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548" name="円/楕円 1547"/>
                    <p:cNvSpPr/>
                    <p:nvPr/>
                  </p:nvSpPr>
                  <p:spPr>
                    <a:xfrm rot="18000000" flipV="1">
                      <a:off x="3467165" y="30211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49" name="直線コネクタ 1548"/>
                    <p:cNvCxnSpPr/>
                    <p:nvPr/>
                  </p:nvCxnSpPr>
                  <p:spPr>
                    <a:xfrm rot="17400000" flipV="1">
                      <a:off x="3408599" y="29860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50" name="直線コネクタ 1549"/>
                    <p:cNvCxnSpPr/>
                    <p:nvPr/>
                  </p:nvCxnSpPr>
                  <p:spPr>
                    <a:xfrm rot="18600000" flipH="1" flipV="1">
                      <a:off x="3441609" y="29244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51" name="円/楕円 1550"/>
                    <p:cNvSpPr/>
                    <p:nvPr/>
                  </p:nvSpPr>
                  <p:spPr>
                    <a:xfrm rot="18300000" flipV="1">
                      <a:off x="3526627" y="292942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52" name="直線コネクタ 1551"/>
                    <p:cNvCxnSpPr/>
                    <p:nvPr/>
                  </p:nvCxnSpPr>
                  <p:spPr>
                    <a:xfrm rot="17700000" flipV="1">
                      <a:off x="3471616" y="28830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53" name="直線コネクタ 1552"/>
                    <p:cNvCxnSpPr/>
                    <p:nvPr/>
                  </p:nvCxnSpPr>
                  <p:spPr>
                    <a:xfrm rot="18900000" flipH="1" flipV="1">
                      <a:off x="3509864" y="28246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54" name="円/楕円 1553"/>
                    <p:cNvSpPr/>
                    <p:nvPr/>
                  </p:nvSpPr>
                  <p:spPr>
                    <a:xfrm rot="18600000" flipV="1">
                      <a:off x="3591001" y="285164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55" name="直線コネクタ 1554"/>
                    <p:cNvCxnSpPr/>
                    <p:nvPr/>
                  </p:nvCxnSpPr>
                  <p:spPr>
                    <a:xfrm rot="18000000" flipV="1">
                      <a:off x="3540511" y="279442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56" name="直線コネクタ 1555"/>
                    <p:cNvCxnSpPr/>
                    <p:nvPr/>
                  </p:nvCxnSpPr>
                  <p:spPr>
                    <a:xfrm rot="19200000" flipH="1" flipV="1">
                      <a:off x="3583706" y="27395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57" name="円/楕円 1556"/>
                    <p:cNvSpPr/>
                    <p:nvPr/>
                  </p:nvSpPr>
                  <p:spPr>
                    <a:xfrm rot="18900000" flipV="1">
                      <a:off x="3665480" y="277168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58" name="直線コネクタ 1557"/>
                    <p:cNvCxnSpPr/>
                    <p:nvPr/>
                  </p:nvCxnSpPr>
                  <p:spPr>
                    <a:xfrm rot="18300000" flipV="1">
                      <a:off x="3620444" y="270399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559" name="直線コネクタ 1558"/>
                    <p:cNvCxnSpPr/>
                    <p:nvPr/>
                  </p:nvCxnSpPr>
                  <p:spPr>
                    <a:xfrm rot="19500000" flipH="1" flipV="1">
                      <a:off x="3668258" y="265309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560" name="円/楕円 1559"/>
                    <p:cNvSpPr/>
                    <p:nvPr/>
                  </p:nvSpPr>
                  <p:spPr>
                    <a:xfrm rot="19200000" flipV="1">
                      <a:off x="3751229" y="270898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61" name="直線コネクタ 1560"/>
                    <p:cNvCxnSpPr/>
                    <p:nvPr/>
                  </p:nvCxnSpPr>
                  <p:spPr>
                    <a:xfrm rot="18600000" flipV="1">
                      <a:off x="3712537" y="26313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62" name="直線コネクタ 1561"/>
                    <p:cNvCxnSpPr/>
                    <p:nvPr/>
                  </p:nvCxnSpPr>
                  <p:spPr>
                    <a:xfrm rot="19800000" flipH="1" flipV="1">
                      <a:off x="3764606" y="25848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63" name="円/楕円 1562"/>
                    <p:cNvSpPr/>
                    <p:nvPr/>
                  </p:nvSpPr>
                  <p:spPr>
                    <a:xfrm rot="19500000" flipV="1">
                      <a:off x="3838464" y="264316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64" name="直線コネクタ 1563"/>
                    <p:cNvCxnSpPr/>
                    <p:nvPr/>
                  </p:nvCxnSpPr>
                  <p:spPr>
                    <a:xfrm rot="18900000" flipV="1">
                      <a:off x="3806959" y="255618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65" name="直線コネクタ 1564"/>
                    <p:cNvCxnSpPr/>
                    <p:nvPr/>
                  </p:nvCxnSpPr>
                  <p:spPr>
                    <a:xfrm rot="20100000" flipH="1" flipV="1">
                      <a:off x="3862887" y="251435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66" name="円/楕円 1565"/>
                    <p:cNvSpPr/>
                    <p:nvPr/>
                  </p:nvSpPr>
                  <p:spPr>
                    <a:xfrm rot="19800000" flipV="1">
                      <a:off x="3925556" y="259209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67" name="直線コネクタ 1566"/>
                    <p:cNvCxnSpPr/>
                    <p:nvPr/>
                  </p:nvCxnSpPr>
                  <p:spPr>
                    <a:xfrm rot="19200000" flipV="1">
                      <a:off x="3902026" y="249642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68" name="直線コネクタ 1567"/>
                    <p:cNvCxnSpPr/>
                    <p:nvPr/>
                  </p:nvCxnSpPr>
                  <p:spPr>
                    <a:xfrm rot="20400000" flipH="1" flipV="1">
                      <a:off x="3961387" y="24596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69" name="円/楕円 1568"/>
                    <p:cNvSpPr/>
                    <p:nvPr/>
                  </p:nvSpPr>
                  <p:spPr>
                    <a:xfrm rot="20100000" flipV="1">
                      <a:off x="4022895" y="254242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70" name="直線コネクタ 1569"/>
                    <p:cNvCxnSpPr/>
                    <p:nvPr/>
                  </p:nvCxnSpPr>
                  <p:spPr>
                    <a:xfrm rot="19500000" flipV="1">
                      <a:off x="4008066" y="24387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71" name="直線コネクタ 1570"/>
                    <p:cNvCxnSpPr/>
                    <p:nvPr/>
                  </p:nvCxnSpPr>
                  <p:spPr>
                    <a:xfrm rot="20700000" flipH="1" flipV="1">
                      <a:off x="4070408" y="24073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72" name="円/楕円 1571"/>
                    <p:cNvSpPr/>
                    <p:nvPr/>
                  </p:nvSpPr>
                  <p:spPr>
                    <a:xfrm rot="20400000" flipV="1">
                      <a:off x="4119264" y="251122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73" name="直線コネクタ 1572"/>
                    <p:cNvCxnSpPr/>
                    <p:nvPr/>
                  </p:nvCxnSpPr>
                  <p:spPr>
                    <a:xfrm rot="19800000" flipV="1">
                      <a:off x="4113798" y="24004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574" name="直線コネクタ 1573"/>
                    <p:cNvCxnSpPr/>
                    <p:nvPr/>
                  </p:nvCxnSpPr>
                  <p:spPr>
                    <a:xfrm rot="21000000" flipH="1" flipV="1">
                      <a:off x="4178646" y="237448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575" name="円/楕円 1574"/>
                    <p:cNvSpPr/>
                    <p:nvPr/>
                  </p:nvSpPr>
                  <p:spPr>
                    <a:xfrm rot="20700000" flipV="1">
                      <a:off x="4223748" y="24792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76" name="直線コネクタ 1575"/>
                    <p:cNvCxnSpPr/>
                    <p:nvPr/>
                  </p:nvCxnSpPr>
                  <p:spPr>
                    <a:xfrm rot="20100000" flipV="1">
                      <a:off x="4228234" y="23620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77" name="直線コネクタ 1576"/>
                    <p:cNvCxnSpPr/>
                    <p:nvPr/>
                  </p:nvCxnSpPr>
                  <p:spPr>
                    <a:xfrm rot="21300000" flipH="1" flipV="1">
                      <a:off x="4295096" y="234189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78" name="円/楕円 1577"/>
                    <p:cNvSpPr/>
                    <p:nvPr/>
                  </p:nvSpPr>
                  <p:spPr>
                    <a:xfrm rot="21000000" flipV="1">
                      <a:off x="4323056" y="24610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79" name="直線コネクタ 1578"/>
                    <p:cNvCxnSpPr/>
                    <p:nvPr/>
                  </p:nvCxnSpPr>
                  <p:spPr>
                    <a:xfrm rot="20400000" flipV="1">
                      <a:off x="4338009" y="23384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80" name="直線コネクタ 1579"/>
                    <p:cNvCxnSpPr/>
                    <p:nvPr/>
                  </p:nvCxnSpPr>
                  <p:spPr>
                    <a:xfrm flipH="1" flipV="1">
                      <a:off x="4406375" y="232415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81" name="直線コネクタ 1580"/>
                    <p:cNvCxnSpPr/>
                    <p:nvPr/>
                  </p:nvCxnSpPr>
                  <p:spPr>
                    <a:xfrm rot="2400000" flipH="1" flipV="1">
                      <a:off x="5276171" y="25193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582" name="グループ化 1765"/>
                    <p:cNvGrpSpPr/>
                    <p:nvPr/>
                  </p:nvGrpSpPr>
                  <p:grpSpPr>
                    <a:xfrm rot="13040358">
                      <a:off x="3365408" y="4990273"/>
                      <a:ext cx="199095" cy="664166"/>
                      <a:chOff x="2627964" y="1124744"/>
                      <a:chExt cx="222450" cy="641307"/>
                    </a:xfrm>
                  </p:grpSpPr>
                  <p:grpSp>
                    <p:nvGrpSpPr>
                      <p:cNvPr id="1583" name="グループ化 368"/>
                      <p:cNvGrpSpPr/>
                      <p:nvPr/>
                    </p:nvGrpSpPr>
                    <p:grpSpPr>
                      <a:xfrm>
                        <a:off x="2627964" y="1124744"/>
                        <a:ext cx="215072" cy="576064"/>
                        <a:chOff x="180113" y="1556792"/>
                        <a:chExt cx="716907" cy="1800200"/>
                      </a:xfrm>
                    </p:grpSpPr>
                    <p:grpSp>
                      <p:nvGrpSpPr>
                        <p:cNvPr id="1585" name="グループ化 279"/>
                        <p:cNvGrpSpPr/>
                        <p:nvPr/>
                      </p:nvGrpSpPr>
                      <p:grpSpPr>
                        <a:xfrm>
                          <a:off x="180113" y="1556792"/>
                          <a:ext cx="444188" cy="1800200"/>
                          <a:chOff x="755576" y="2996952"/>
                          <a:chExt cx="216024" cy="864096"/>
                        </a:xfrm>
                      </p:grpSpPr>
                      <p:sp>
                        <p:nvSpPr>
                          <p:cNvPr id="1588" name="アーチ 1587"/>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89" name="アーチ 1588"/>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90" name="アーチ 1589"/>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586" name="アーチ 1585"/>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587" name="アーチ 1586"/>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584" name="正方形/長方形 1583"/>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sp>
                <p:nvSpPr>
                  <p:cNvPr id="1140" name="フリーフォーム 1139"/>
                  <p:cNvSpPr/>
                  <p:nvPr/>
                </p:nvSpPr>
                <p:spPr>
                  <a:xfrm rot="2380133">
                    <a:off x="2198749" y="5465069"/>
                    <a:ext cx="135015" cy="450050"/>
                  </a:xfrm>
                  <a:custGeom>
                    <a:avLst/>
                    <a:gdLst>
                      <a:gd name="connsiteX0" fmla="*/ 124918 w 289810"/>
                      <a:gd name="connsiteY0" fmla="*/ 4997 h 754506"/>
                      <a:gd name="connsiteX1" fmla="*/ 19987 w 289810"/>
                      <a:gd name="connsiteY1" fmla="*/ 109929 h 754506"/>
                      <a:gd name="connsiteX2" fmla="*/ 244840 w 289810"/>
                      <a:gd name="connsiteY2" fmla="*/ 244840 h 754506"/>
                      <a:gd name="connsiteX3" fmla="*/ 34977 w 289810"/>
                      <a:gd name="connsiteY3" fmla="*/ 364761 h 754506"/>
                      <a:gd name="connsiteX4" fmla="*/ 229849 w 289810"/>
                      <a:gd name="connsiteY4" fmla="*/ 529653 h 754506"/>
                      <a:gd name="connsiteX5" fmla="*/ 49967 w 289810"/>
                      <a:gd name="connsiteY5" fmla="*/ 634584 h 754506"/>
                      <a:gd name="connsiteX6" fmla="*/ 169889 w 289810"/>
                      <a:gd name="connsiteY6" fmla="*/ 754506 h 754506"/>
                      <a:gd name="connsiteX7" fmla="*/ 229849 w 289810"/>
                      <a:gd name="connsiteY7" fmla="*/ 634584 h 754506"/>
                      <a:gd name="connsiteX8" fmla="*/ 19987 w 289810"/>
                      <a:gd name="connsiteY8" fmla="*/ 484683 h 754506"/>
                      <a:gd name="connsiteX9" fmla="*/ 214859 w 289810"/>
                      <a:gd name="connsiteY9" fmla="*/ 379751 h 754506"/>
                      <a:gd name="connsiteX10" fmla="*/ 34977 w 289810"/>
                      <a:gd name="connsiteY10" fmla="*/ 214860 h 754506"/>
                      <a:gd name="connsiteX11" fmla="*/ 274820 w 289810"/>
                      <a:gd name="connsiteY11" fmla="*/ 79948 h 754506"/>
                      <a:gd name="connsiteX12" fmla="*/ 124918 w 289810"/>
                      <a:gd name="connsiteY12" fmla="*/ 4997 h 75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10" h="754506">
                        <a:moveTo>
                          <a:pt x="124918" y="4997"/>
                        </a:moveTo>
                        <a:cubicBezTo>
                          <a:pt x="82446" y="9994"/>
                          <a:pt x="0" y="69955"/>
                          <a:pt x="19987" y="109929"/>
                        </a:cubicBezTo>
                        <a:cubicBezTo>
                          <a:pt x="39974" y="149903"/>
                          <a:pt x="242342" y="202368"/>
                          <a:pt x="244840" y="244840"/>
                        </a:cubicBezTo>
                        <a:cubicBezTo>
                          <a:pt x="247338" y="287312"/>
                          <a:pt x="37476" y="317292"/>
                          <a:pt x="34977" y="364761"/>
                        </a:cubicBezTo>
                        <a:cubicBezTo>
                          <a:pt x="32479" y="412230"/>
                          <a:pt x="227351" y="484683"/>
                          <a:pt x="229849" y="529653"/>
                        </a:cubicBezTo>
                        <a:cubicBezTo>
                          <a:pt x="232347" y="574623"/>
                          <a:pt x="59960" y="597109"/>
                          <a:pt x="49967" y="634584"/>
                        </a:cubicBezTo>
                        <a:cubicBezTo>
                          <a:pt x="39974" y="672060"/>
                          <a:pt x="139909" y="754506"/>
                          <a:pt x="169889" y="754506"/>
                        </a:cubicBezTo>
                        <a:cubicBezTo>
                          <a:pt x="199869" y="754506"/>
                          <a:pt x="254833" y="679554"/>
                          <a:pt x="229849" y="634584"/>
                        </a:cubicBezTo>
                        <a:cubicBezTo>
                          <a:pt x="204865" y="589614"/>
                          <a:pt x="22485" y="527155"/>
                          <a:pt x="19987" y="484683"/>
                        </a:cubicBezTo>
                        <a:cubicBezTo>
                          <a:pt x="17489" y="442211"/>
                          <a:pt x="212361" y="424721"/>
                          <a:pt x="214859" y="379751"/>
                        </a:cubicBezTo>
                        <a:cubicBezTo>
                          <a:pt x="217357" y="334781"/>
                          <a:pt x="24984" y="264827"/>
                          <a:pt x="34977" y="214860"/>
                        </a:cubicBezTo>
                        <a:cubicBezTo>
                          <a:pt x="44971" y="164893"/>
                          <a:pt x="259830" y="114925"/>
                          <a:pt x="274820" y="79948"/>
                        </a:cubicBezTo>
                        <a:cubicBezTo>
                          <a:pt x="289810" y="44971"/>
                          <a:pt x="167390" y="0"/>
                          <a:pt x="124918" y="4997"/>
                        </a:cubicBezTo>
                        <a:close/>
                      </a:path>
                    </a:pathLst>
                  </a:custGeom>
                  <a:noFill/>
                  <a:ln w="254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141" name="フリーフォーム 1140"/>
                  <p:cNvSpPr/>
                  <p:nvPr/>
                </p:nvSpPr>
                <p:spPr>
                  <a:xfrm rot="18645434">
                    <a:off x="2213516" y="5463870"/>
                    <a:ext cx="135015" cy="450050"/>
                  </a:xfrm>
                  <a:custGeom>
                    <a:avLst/>
                    <a:gdLst>
                      <a:gd name="connsiteX0" fmla="*/ 124918 w 289810"/>
                      <a:gd name="connsiteY0" fmla="*/ 4997 h 754506"/>
                      <a:gd name="connsiteX1" fmla="*/ 19987 w 289810"/>
                      <a:gd name="connsiteY1" fmla="*/ 109929 h 754506"/>
                      <a:gd name="connsiteX2" fmla="*/ 244840 w 289810"/>
                      <a:gd name="connsiteY2" fmla="*/ 244840 h 754506"/>
                      <a:gd name="connsiteX3" fmla="*/ 34977 w 289810"/>
                      <a:gd name="connsiteY3" fmla="*/ 364761 h 754506"/>
                      <a:gd name="connsiteX4" fmla="*/ 229849 w 289810"/>
                      <a:gd name="connsiteY4" fmla="*/ 529653 h 754506"/>
                      <a:gd name="connsiteX5" fmla="*/ 49967 w 289810"/>
                      <a:gd name="connsiteY5" fmla="*/ 634584 h 754506"/>
                      <a:gd name="connsiteX6" fmla="*/ 169889 w 289810"/>
                      <a:gd name="connsiteY6" fmla="*/ 754506 h 754506"/>
                      <a:gd name="connsiteX7" fmla="*/ 229849 w 289810"/>
                      <a:gd name="connsiteY7" fmla="*/ 634584 h 754506"/>
                      <a:gd name="connsiteX8" fmla="*/ 19987 w 289810"/>
                      <a:gd name="connsiteY8" fmla="*/ 484683 h 754506"/>
                      <a:gd name="connsiteX9" fmla="*/ 214859 w 289810"/>
                      <a:gd name="connsiteY9" fmla="*/ 379751 h 754506"/>
                      <a:gd name="connsiteX10" fmla="*/ 34977 w 289810"/>
                      <a:gd name="connsiteY10" fmla="*/ 214860 h 754506"/>
                      <a:gd name="connsiteX11" fmla="*/ 274820 w 289810"/>
                      <a:gd name="connsiteY11" fmla="*/ 79948 h 754506"/>
                      <a:gd name="connsiteX12" fmla="*/ 124918 w 289810"/>
                      <a:gd name="connsiteY12" fmla="*/ 4997 h 75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10" h="754506">
                        <a:moveTo>
                          <a:pt x="124918" y="4997"/>
                        </a:moveTo>
                        <a:cubicBezTo>
                          <a:pt x="82446" y="9994"/>
                          <a:pt x="0" y="69955"/>
                          <a:pt x="19987" y="109929"/>
                        </a:cubicBezTo>
                        <a:cubicBezTo>
                          <a:pt x="39974" y="149903"/>
                          <a:pt x="242342" y="202368"/>
                          <a:pt x="244840" y="244840"/>
                        </a:cubicBezTo>
                        <a:cubicBezTo>
                          <a:pt x="247338" y="287312"/>
                          <a:pt x="37476" y="317292"/>
                          <a:pt x="34977" y="364761"/>
                        </a:cubicBezTo>
                        <a:cubicBezTo>
                          <a:pt x="32479" y="412230"/>
                          <a:pt x="227351" y="484683"/>
                          <a:pt x="229849" y="529653"/>
                        </a:cubicBezTo>
                        <a:cubicBezTo>
                          <a:pt x="232347" y="574623"/>
                          <a:pt x="59960" y="597109"/>
                          <a:pt x="49967" y="634584"/>
                        </a:cubicBezTo>
                        <a:cubicBezTo>
                          <a:pt x="39974" y="672060"/>
                          <a:pt x="139909" y="754506"/>
                          <a:pt x="169889" y="754506"/>
                        </a:cubicBezTo>
                        <a:cubicBezTo>
                          <a:pt x="199869" y="754506"/>
                          <a:pt x="254833" y="679554"/>
                          <a:pt x="229849" y="634584"/>
                        </a:cubicBezTo>
                        <a:cubicBezTo>
                          <a:pt x="204865" y="589614"/>
                          <a:pt x="22485" y="527155"/>
                          <a:pt x="19987" y="484683"/>
                        </a:cubicBezTo>
                        <a:cubicBezTo>
                          <a:pt x="17489" y="442211"/>
                          <a:pt x="212361" y="424721"/>
                          <a:pt x="214859" y="379751"/>
                        </a:cubicBezTo>
                        <a:cubicBezTo>
                          <a:pt x="217357" y="334781"/>
                          <a:pt x="24984" y="264827"/>
                          <a:pt x="34977" y="214860"/>
                        </a:cubicBezTo>
                        <a:cubicBezTo>
                          <a:pt x="44971" y="164893"/>
                          <a:pt x="259830" y="114925"/>
                          <a:pt x="274820" y="79948"/>
                        </a:cubicBezTo>
                        <a:cubicBezTo>
                          <a:pt x="289810" y="44971"/>
                          <a:pt x="167390" y="0"/>
                          <a:pt x="124918" y="4997"/>
                        </a:cubicBezTo>
                        <a:close/>
                      </a:path>
                    </a:pathLst>
                  </a:custGeom>
                  <a:noFill/>
                  <a:ln w="254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sp>
            <p:nvSpPr>
              <p:cNvPr id="2013" name="正方形/長方形 2012"/>
              <p:cNvSpPr/>
              <p:nvPr/>
            </p:nvSpPr>
            <p:spPr>
              <a:xfrm>
                <a:off x="4363528" y="3496329"/>
                <a:ext cx="1774778" cy="14634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Tree>
    <p:extLst>
      <p:ext uri="{BB962C8B-B14F-4D97-AF65-F5344CB8AC3E}">
        <p14:creationId xmlns:p14="http://schemas.microsoft.com/office/powerpoint/2010/main" val="1927767823"/>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478" y="4539860"/>
            <a:ext cx="3672408" cy="7244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正方形/長方形 6"/>
          <p:cNvSpPr/>
          <p:nvPr/>
        </p:nvSpPr>
        <p:spPr>
          <a:xfrm>
            <a:off x="508097" y="5231232"/>
            <a:ext cx="1996893" cy="954107"/>
          </a:xfrm>
          <a:prstGeom prst="rect">
            <a:avLst/>
          </a:prstGeom>
        </p:spPr>
        <p:txBody>
          <a:bodyPr wrap="none">
            <a:spAutoFit/>
          </a:bodyPr>
          <a:lstStyle/>
          <a:p>
            <a:r>
              <a:rPr lang="en-US" altLang="ja-JP" sz="1400" dirty="0" smtClean="0">
                <a:latin typeface="Arial" pitchFamily="34" charset="0"/>
                <a:ea typeface="HGP創英角ｺﾞｼｯｸUB" pitchFamily="50" charset="-128"/>
                <a:cs typeface="Arial" pitchFamily="34" charset="0"/>
              </a:rPr>
              <a:t>Mr. Kota Tange </a:t>
            </a:r>
          </a:p>
          <a:p>
            <a:r>
              <a:rPr lang="en-US" altLang="ja-JP" sz="1400" dirty="0" smtClean="0">
                <a:latin typeface="Arial" pitchFamily="34" charset="0"/>
                <a:ea typeface="HGP創英角ｺﾞｼｯｸUB" pitchFamily="50" charset="-128"/>
                <a:cs typeface="Arial" pitchFamily="34" charset="0"/>
              </a:rPr>
              <a:t>Mr. Masaya Arai</a:t>
            </a:r>
          </a:p>
          <a:p>
            <a:r>
              <a:rPr lang="en-US" altLang="ja-JP" sz="1400" dirty="0" smtClean="0">
                <a:latin typeface="Arial" pitchFamily="34" charset="0"/>
                <a:ea typeface="HGP創英角ｺﾞｼｯｸUB" pitchFamily="50" charset="-128"/>
                <a:cs typeface="Arial" pitchFamily="34" charset="0"/>
              </a:rPr>
              <a:t>Mr. Kazuhiro Kubo</a:t>
            </a:r>
            <a:endParaRPr lang="en-US" altLang="ja-JP" sz="1400" dirty="0">
              <a:latin typeface="Arial" pitchFamily="34" charset="0"/>
              <a:ea typeface="HGP創英角ｺﾞｼｯｸUB" pitchFamily="50" charset="-128"/>
              <a:cs typeface="Arial" pitchFamily="34" charset="0"/>
            </a:endParaRPr>
          </a:p>
          <a:p>
            <a:r>
              <a:rPr lang="en-US" altLang="ja-JP" sz="1400" dirty="0" smtClean="0">
                <a:latin typeface="Arial" pitchFamily="34" charset="0"/>
                <a:ea typeface="HGP創英角ｺﾞｼｯｸUB" pitchFamily="50" charset="-128"/>
                <a:cs typeface="Arial" pitchFamily="34" charset="0"/>
              </a:rPr>
              <a:t>Mr. Shoichi Yokoyama </a:t>
            </a:r>
            <a:endParaRPr lang="ja-JP" altLang="en-US" sz="1400" dirty="0">
              <a:latin typeface="Arial" pitchFamily="34" charset="0"/>
              <a:ea typeface="HGP創英角ｺﾞｼｯｸUB" pitchFamily="50" charset="-128"/>
              <a:cs typeface="Arial" pitchFamily="34" charset="0"/>
            </a:endParaRPr>
          </a:p>
        </p:txBody>
      </p:sp>
      <p:sp>
        <p:nvSpPr>
          <p:cNvPr id="11" name="正方形/長方形 10"/>
          <p:cNvSpPr/>
          <p:nvPr/>
        </p:nvSpPr>
        <p:spPr>
          <a:xfrm>
            <a:off x="306422" y="4274287"/>
            <a:ext cx="1568058" cy="400110"/>
          </a:xfrm>
          <a:prstGeom prst="rect">
            <a:avLst/>
          </a:prstGeom>
        </p:spPr>
        <p:txBody>
          <a:bodyPr wrap="none">
            <a:spAutoFit/>
          </a:bodyPr>
          <a:lstStyle/>
          <a:p>
            <a:r>
              <a:rPr lang="en-US" altLang="ja-JP" sz="2000" b="1" dirty="0" smtClean="0">
                <a:solidFill>
                  <a:srgbClr val="0070C0"/>
                </a:solidFill>
                <a:latin typeface="Arial" pitchFamily="34" charset="0"/>
                <a:ea typeface="HGP創英角ｺﾞｼｯｸUB" pitchFamily="50" charset="-128"/>
                <a:cs typeface="Arial" pitchFamily="34" charset="0"/>
              </a:rPr>
              <a:t>Companies</a:t>
            </a:r>
          </a:p>
        </p:txBody>
      </p:sp>
      <p:sp>
        <p:nvSpPr>
          <p:cNvPr id="12" name="正方形/長方形 11"/>
          <p:cNvSpPr/>
          <p:nvPr/>
        </p:nvSpPr>
        <p:spPr>
          <a:xfrm>
            <a:off x="279716" y="463761"/>
            <a:ext cx="1396536" cy="400110"/>
          </a:xfrm>
          <a:prstGeom prst="rect">
            <a:avLst/>
          </a:prstGeom>
        </p:spPr>
        <p:txBody>
          <a:bodyPr wrap="none">
            <a:spAutoFit/>
          </a:bodyPr>
          <a:lstStyle/>
          <a:p>
            <a:r>
              <a:rPr lang="en-US" altLang="ja-JP" sz="2000" b="1" dirty="0" smtClean="0">
                <a:solidFill>
                  <a:srgbClr val="0070C0"/>
                </a:solidFill>
                <a:latin typeface="Arial" pitchFamily="34" charset="0"/>
                <a:ea typeface="HGP創英角ｺﾞｼｯｸUB" pitchFamily="50" charset="-128"/>
                <a:cs typeface="Arial" pitchFamily="34" charset="0"/>
              </a:rPr>
              <a:t>Academic</a:t>
            </a:r>
          </a:p>
        </p:txBody>
      </p:sp>
      <p:sp>
        <p:nvSpPr>
          <p:cNvPr id="13" name="正方形/長方形 12"/>
          <p:cNvSpPr/>
          <p:nvPr/>
        </p:nvSpPr>
        <p:spPr>
          <a:xfrm>
            <a:off x="2718842" y="-12640"/>
            <a:ext cx="3124573" cy="523220"/>
          </a:xfrm>
          <a:prstGeom prst="rect">
            <a:avLst/>
          </a:prstGeom>
        </p:spPr>
        <p:txBody>
          <a:bodyPr wrap="none">
            <a:spAutoFit/>
          </a:bodyPr>
          <a:lstStyle/>
          <a:p>
            <a:r>
              <a:rPr lang="en-US" altLang="ja-JP" sz="2800" dirty="0" smtClean="0">
                <a:latin typeface="Arial" pitchFamily="34" charset="0"/>
                <a:ea typeface="HGP創英角ｺﾞｼｯｸUB" pitchFamily="50" charset="-128"/>
                <a:cs typeface="Arial" pitchFamily="34" charset="0"/>
              </a:rPr>
              <a:t>Acknowledgement</a:t>
            </a:r>
          </a:p>
        </p:txBody>
      </p:sp>
      <p:pic>
        <p:nvPicPr>
          <p:cNvPr id="11272" name="Picture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96136" y="2420888"/>
            <a:ext cx="1944216" cy="396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273" name="Picture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3926" y="823121"/>
            <a:ext cx="1528763" cy="4539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 name="正方形/長方形 21"/>
          <p:cNvSpPr/>
          <p:nvPr/>
        </p:nvSpPr>
        <p:spPr>
          <a:xfrm>
            <a:off x="5815386" y="2759500"/>
            <a:ext cx="2266967" cy="830997"/>
          </a:xfrm>
          <a:prstGeom prst="rect">
            <a:avLst/>
          </a:prstGeom>
        </p:spPr>
        <p:txBody>
          <a:bodyPr wrap="none">
            <a:spAutoFit/>
          </a:bodyPr>
          <a:lstStyle/>
          <a:p>
            <a:r>
              <a:rPr lang="en-US" altLang="ja-JP" sz="2000" dirty="0" smtClean="0">
                <a:latin typeface="Arial" pitchFamily="34" charset="0"/>
                <a:ea typeface="HGP創英角ｺﾞｼｯｸUB" pitchFamily="50" charset="-128"/>
                <a:cs typeface="Arial" pitchFamily="34" charset="0"/>
              </a:rPr>
              <a:t>Nagoya University</a:t>
            </a:r>
          </a:p>
          <a:p>
            <a:r>
              <a:rPr lang="en-US" altLang="ja-JP" sz="1400" dirty="0" smtClean="0">
                <a:latin typeface="Arial" pitchFamily="34" charset="0"/>
                <a:ea typeface="HGP創英角ｺﾞｼｯｸUB" pitchFamily="50" charset="-128"/>
                <a:cs typeface="Arial" pitchFamily="34" charset="0"/>
              </a:rPr>
              <a:t>Prof. </a:t>
            </a:r>
            <a:r>
              <a:rPr lang="en-US" altLang="ja-JP" sz="1400" dirty="0" err="1" smtClean="0">
                <a:latin typeface="Arial" pitchFamily="34" charset="0"/>
                <a:ea typeface="HGP創英角ｺﾞｼｯｸUB" pitchFamily="50" charset="-128"/>
                <a:cs typeface="Arial" pitchFamily="34" charset="0"/>
              </a:rPr>
              <a:t>Yoshinobi</a:t>
            </a:r>
            <a:r>
              <a:rPr lang="en-US" altLang="ja-JP" sz="1400" dirty="0" smtClean="0">
                <a:latin typeface="Arial" pitchFamily="34" charset="0"/>
                <a:ea typeface="HGP創英角ｺﾞｼｯｸUB" pitchFamily="50" charset="-128"/>
                <a:cs typeface="Arial" pitchFamily="34" charset="0"/>
              </a:rPr>
              <a:t> Baba</a:t>
            </a:r>
          </a:p>
          <a:p>
            <a:r>
              <a:rPr lang="en-US" altLang="ja-JP" sz="1400" dirty="0" smtClean="0">
                <a:latin typeface="Arial" pitchFamily="34" charset="0"/>
                <a:ea typeface="HGP創英角ｺﾞｼｯｸUB" pitchFamily="50" charset="-128"/>
                <a:cs typeface="Arial" pitchFamily="34" charset="0"/>
              </a:rPr>
              <a:t>Dr. </a:t>
            </a:r>
            <a:r>
              <a:rPr lang="en-US" altLang="ja-JP" sz="1400" dirty="0" err="1" smtClean="0">
                <a:latin typeface="Arial" pitchFamily="34" charset="0"/>
                <a:ea typeface="HGP創英角ｺﾞｼｯｸUB" pitchFamily="50" charset="-128"/>
                <a:cs typeface="Arial" pitchFamily="34" charset="0"/>
              </a:rPr>
              <a:t>Noritada</a:t>
            </a:r>
            <a:r>
              <a:rPr lang="en-US" altLang="ja-JP" sz="1400" dirty="0" smtClean="0">
                <a:latin typeface="Arial" pitchFamily="34" charset="0"/>
                <a:ea typeface="HGP創英角ｺﾞｼｯｸUB" pitchFamily="50" charset="-128"/>
                <a:cs typeface="Arial" pitchFamily="34" charset="0"/>
              </a:rPr>
              <a:t> </a:t>
            </a:r>
            <a:r>
              <a:rPr lang="en-US" altLang="ja-JP" sz="1400" dirty="0" err="1" smtClean="0">
                <a:latin typeface="Arial" pitchFamily="34" charset="0"/>
                <a:ea typeface="HGP創英角ｺﾞｼｯｸUB" pitchFamily="50" charset="-128"/>
                <a:cs typeface="Arial" pitchFamily="34" charset="0"/>
              </a:rPr>
              <a:t>Kaji</a:t>
            </a:r>
            <a:endParaRPr lang="en-US" altLang="ja-JP" sz="1400" dirty="0" smtClean="0">
              <a:latin typeface="Arial" pitchFamily="34" charset="0"/>
              <a:ea typeface="HGP創英角ｺﾞｼｯｸUB" pitchFamily="50" charset="-128"/>
              <a:cs typeface="Arial" pitchFamily="34" charset="0"/>
            </a:endParaRPr>
          </a:p>
        </p:txBody>
      </p:sp>
      <p:pic>
        <p:nvPicPr>
          <p:cNvPr id="11274" name="Picture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50536" y="908720"/>
            <a:ext cx="1539875" cy="4452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 name="正方形/長方形 23"/>
          <p:cNvSpPr/>
          <p:nvPr/>
        </p:nvSpPr>
        <p:spPr>
          <a:xfrm>
            <a:off x="5848634" y="1336155"/>
            <a:ext cx="2037737" cy="1046440"/>
          </a:xfrm>
          <a:prstGeom prst="rect">
            <a:avLst/>
          </a:prstGeom>
        </p:spPr>
        <p:txBody>
          <a:bodyPr wrap="none">
            <a:spAutoFit/>
          </a:bodyPr>
          <a:lstStyle/>
          <a:p>
            <a:r>
              <a:rPr lang="en-US" altLang="ja-JP" sz="2000" dirty="0" smtClean="0">
                <a:latin typeface="Arial" pitchFamily="34" charset="0"/>
                <a:ea typeface="HGP創英角ｺﾞｼｯｸUB" pitchFamily="50" charset="-128"/>
                <a:cs typeface="Arial" pitchFamily="34" charset="0"/>
              </a:rPr>
              <a:t>Kyoto University</a:t>
            </a:r>
          </a:p>
          <a:p>
            <a:r>
              <a:rPr lang="en-US" altLang="ja-JP" sz="1400" dirty="0" smtClean="0">
                <a:latin typeface="Arial" pitchFamily="34" charset="0"/>
                <a:ea typeface="HGP創英角ｺﾞｼｯｸUB" pitchFamily="50" charset="-128"/>
                <a:cs typeface="Arial" pitchFamily="34" charset="0"/>
              </a:rPr>
              <a:t>Prof. Mitsuru Hashida</a:t>
            </a:r>
          </a:p>
          <a:p>
            <a:r>
              <a:rPr lang="en-US" altLang="ja-JP" sz="1400" dirty="0" smtClean="0">
                <a:latin typeface="Arial" pitchFamily="34" charset="0"/>
                <a:ea typeface="HGP創英角ｺﾞｼｯｸUB" pitchFamily="50" charset="-128"/>
                <a:cs typeface="Arial" pitchFamily="34" charset="0"/>
              </a:rPr>
              <a:t>Dr. Yuriko Higuchi</a:t>
            </a:r>
          </a:p>
          <a:p>
            <a:r>
              <a:rPr lang="en-US" altLang="ja-JP" sz="1400" dirty="0" smtClean="0">
                <a:latin typeface="Arial" pitchFamily="34" charset="0"/>
                <a:ea typeface="HGP創英角ｺﾞｼｯｸUB" pitchFamily="50" charset="-128"/>
                <a:cs typeface="Arial" pitchFamily="34" charset="0"/>
              </a:rPr>
              <a:t>Prof. </a:t>
            </a:r>
            <a:r>
              <a:rPr lang="en-US" altLang="ja-JP" sz="1400" dirty="0" err="1" smtClean="0">
                <a:latin typeface="Arial" pitchFamily="34" charset="0"/>
                <a:ea typeface="HGP創英角ｺﾞｼｯｸUB" pitchFamily="50" charset="-128"/>
                <a:cs typeface="Arial" pitchFamily="34" charset="0"/>
              </a:rPr>
              <a:t>Shiro</a:t>
            </a:r>
            <a:r>
              <a:rPr lang="en-US" altLang="ja-JP" sz="1400" dirty="0" smtClean="0">
                <a:latin typeface="Arial" pitchFamily="34" charset="0"/>
                <a:ea typeface="HGP創英角ｺﾞｼｯｸUB" pitchFamily="50" charset="-128"/>
                <a:cs typeface="Arial" pitchFamily="34" charset="0"/>
              </a:rPr>
              <a:t> </a:t>
            </a:r>
            <a:r>
              <a:rPr lang="en-US" altLang="ja-JP" sz="1400" dirty="0" err="1" smtClean="0">
                <a:latin typeface="Arial" pitchFamily="34" charset="0"/>
                <a:ea typeface="HGP創英角ｺﾞｼｯｸUB" pitchFamily="50" charset="-128"/>
                <a:cs typeface="Arial" pitchFamily="34" charset="0"/>
              </a:rPr>
              <a:t>Futaki</a:t>
            </a:r>
            <a:endParaRPr lang="en-US" altLang="ja-JP" sz="1400" dirty="0" smtClean="0">
              <a:latin typeface="Arial" pitchFamily="34" charset="0"/>
              <a:ea typeface="HGP創英角ｺﾞｼｯｸUB" pitchFamily="50" charset="-128"/>
              <a:cs typeface="Arial" pitchFamily="34" charset="0"/>
            </a:endParaRPr>
          </a:p>
        </p:txBody>
      </p:sp>
      <p:sp>
        <p:nvSpPr>
          <p:cNvPr id="34" name="正方形/長方形 33"/>
          <p:cNvSpPr/>
          <p:nvPr/>
        </p:nvSpPr>
        <p:spPr>
          <a:xfrm>
            <a:off x="303094" y="1321959"/>
            <a:ext cx="2452916" cy="2769989"/>
          </a:xfrm>
          <a:prstGeom prst="rect">
            <a:avLst/>
          </a:prstGeom>
        </p:spPr>
        <p:txBody>
          <a:bodyPr wrap="none">
            <a:spAutoFit/>
          </a:bodyPr>
          <a:lstStyle/>
          <a:p>
            <a:r>
              <a:rPr lang="en-US" altLang="ja-JP" sz="2000" dirty="0" smtClean="0">
                <a:latin typeface="Arial" pitchFamily="34" charset="0"/>
                <a:ea typeface="HGP創英角ｺﾞｼｯｸUB" pitchFamily="50" charset="-128"/>
                <a:cs typeface="Arial" pitchFamily="34" charset="0"/>
              </a:rPr>
              <a:t>Hokkaido University</a:t>
            </a:r>
          </a:p>
          <a:p>
            <a:r>
              <a:rPr lang="en-US" altLang="ja-JP" sz="1400" dirty="0" smtClean="0">
                <a:latin typeface="Arial" pitchFamily="34" charset="0"/>
                <a:ea typeface="HGP創英角ｺﾞｼｯｸUB" pitchFamily="50" charset="-128"/>
                <a:cs typeface="Arial" pitchFamily="34" charset="0"/>
              </a:rPr>
              <a:t>Prof. Hideyoshi Harashima</a:t>
            </a:r>
          </a:p>
          <a:p>
            <a:r>
              <a:rPr lang="en-US" altLang="ja-JP" sz="1400" dirty="0">
                <a:latin typeface="Arial" pitchFamily="34" charset="0"/>
                <a:ea typeface="HGP創英角ｺﾞｼｯｸUB" pitchFamily="50" charset="-128"/>
                <a:cs typeface="Arial" pitchFamily="34" charset="0"/>
              </a:rPr>
              <a:t>Dr. Kazuaki </a:t>
            </a:r>
            <a:r>
              <a:rPr lang="en-US" altLang="ja-JP" sz="1400" dirty="0" err="1">
                <a:latin typeface="Arial" pitchFamily="34" charset="0"/>
                <a:ea typeface="HGP創英角ｺﾞｼｯｸUB" pitchFamily="50" charset="-128"/>
                <a:cs typeface="Arial" pitchFamily="34" charset="0"/>
              </a:rPr>
              <a:t>Kajimoto</a:t>
            </a:r>
            <a:endParaRPr lang="en-US" altLang="ja-JP" sz="1400" dirty="0">
              <a:latin typeface="Arial" pitchFamily="34" charset="0"/>
              <a:ea typeface="HGP創英角ｺﾞｼｯｸUB" pitchFamily="50" charset="-128"/>
              <a:cs typeface="Arial" pitchFamily="34" charset="0"/>
            </a:endParaRPr>
          </a:p>
          <a:p>
            <a:r>
              <a:rPr lang="en-US" altLang="ja-JP" sz="1400" dirty="0" smtClean="0">
                <a:latin typeface="Arial" pitchFamily="34" charset="0"/>
                <a:ea typeface="HGP創英角ｺﾞｼｯｸUB" pitchFamily="50" charset="-128"/>
                <a:cs typeface="Arial" pitchFamily="34" charset="0"/>
              </a:rPr>
              <a:t>Dr. Hiroto </a:t>
            </a:r>
            <a:r>
              <a:rPr lang="en-US" altLang="ja-JP" sz="1400" dirty="0" err="1" smtClean="0">
                <a:latin typeface="Arial" pitchFamily="34" charset="0"/>
                <a:ea typeface="HGP創英角ｺﾞｼｯｸUB" pitchFamily="50" charset="-128"/>
                <a:cs typeface="Arial" pitchFamily="34" charset="0"/>
              </a:rPr>
              <a:t>Hayakeyama</a:t>
            </a:r>
            <a:endParaRPr lang="en-US" altLang="ja-JP" sz="1400" dirty="0" smtClean="0">
              <a:latin typeface="Arial" pitchFamily="34" charset="0"/>
              <a:ea typeface="HGP創英角ｺﾞｼｯｸUB" pitchFamily="50" charset="-128"/>
              <a:cs typeface="Arial" pitchFamily="34" charset="0"/>
            </a:endParaRPr>
          </a:p>
          <a:p>
            <a:r>
              <a:rPr lang="en-US" altLang="ja-JP" sz="1400" dirty="0" smtClean="0">
                <a:latin typeface="Arial" pitchFamily="34" charset="0"/>
                <a:ea typeface="HGP創英角ｺﾞｼｯｸUB" pitchFamily="50" charset="-128"/>
                <a:cs typeface="Arial" pitchFamily="34" charset="0"/>
              </a:rPr>
              <a:t>Dr. Yuma Yamada</a:t>
            </a:r>
          </a:p>
          <a:p>
            <a:r>
              <a:rPr lang="en-US" altLang="ja-JP" sz="1400" dirty="0" smtClean="0">
                <a:latin typeface="Arial" pitchFamily="34" charset="0"/>
                <a:ea typeface="HGP創英角ｺﾞｼｯｸUB" pitchFamily="50" charset="-128"/>
                <a:cs typeface="Arial" pitchFamily="34" charset="0"/>
              </a:rPr>
              <a:t>Dr. Mamoru </a:t>
            </a:r>
            <a:r>
              <a:rPr lang="en-US" altLang="ja-JP" sz="1400" dirty="0" err="1" smtClean="0">
                <a:latin typeface="Arial" pitchFamily="34" charset="0"/>
                <a:ea typeface="HGP創英角ｺﾞｼｯｸUB" pitchFamily="50" charset="-128"/>
                <a:cs typeface="Arial" pitchFamily="34" charset="0"/>
              </a:rPr>
              <a:t>Hyodo</a:t>
            </a:r>
            <a:endParaRPr lang="en-US" altLang="ja-JP" sz="1400" dirty="0" smtClean="0">
              <a:latin typeface="Arial" pitchFamily="34" charset="0"/>
              <a:ea typeface="HGP創英角ｺﾞｼｯｸUB" pitchFamily="50" charset="-128"/>
              <a:cs typeface="Arial" pitchFamily="34" charset="0"/>
            </a:endParaRPr>
          </a:p>
          <a:p>
            <a:r>
              <a:rPr lang="en-US" altLang="ja-JP" sz="1400" dirty="0" smtClean="0">
                <a:latin typeface="Arial" pitchFamily="34" charset="0"/>
                <a:ea typeface="HGP創英角ｺﾞｼｯｸUB" pitchFamily="50" charset="-128"/>
                <a:cs typeface="Arial" pitchFamily="34" charset="0"/>
              </a:rPr>
              <a:t>Dr. Yasuhiro Hayashi</a:t>
            </a:r>
          </a:p>
          <a:p>
            <a:r>
              <a:rPr lang="en-US" altLang="ja-JP" sz="1400" dirty="0" smtClean="0">
                <a:latin typeface="Arial" pitchFamily="34" charset="0"/>
                <a:ea typeface="HGP創英角ｺﾞｼｯｸUB" pitchFamily="50" charset="-128"/>
                <a:cs typeface="Arial" pitchFamily="34" charset="0"/>
              </a:rPr>
              <a:t>Dr. Masami Ukawa</a:t>
            </a:r>
          </a:p>
          <a:p>
            <a:r>
              <a:rPr lang="en-US" altLang="ja-JP" sz="1400" dirty="0" smtClean="0">
                <a:latin typeface="Arial" pitchFamily="34" charset="0"/>
                <a:ea typeface="HGP創英角ｺﾞｼｯｸUB" pitchFamily="50" charset="-128"/>
                <a:cs typeface="Arial" pitchFamily="34" charset="0"/>
              </a:rPr>
              <a:t>Dr. Mina Tamaru</a:t>
            </a:r>
          </a:p>
          <a:p>
            <a:r>
              <a:rPr lang="en-US" altLang="ja-JP" sz="1400" dirty="0" smtClean="0">
                <a:latin typeface="Arial" pitchFamily="34" charset="0"/>
                <a:ea typeface="HGP創英角ｺﾞｼｯｸUB" pitchFamily="50" charset="-128"/>
                <a:cs typeface="Arial" pitchFamily="34" charset="0"/>
              </a:rPr>
              <a:t>Dr. Yu Sakurai</a:t>
            </a:r>
          </a:p>
          <a:p>
            <a:r>
              <a:rPr lang="en-US" altLang="ja-JP" sz="1400" dirty="0" smtClean="0">
                <a:latin typeface="Arial" pitchFamily="34" charset="0"/>
                <a:ea typeface="HGP創英角ｺﾞｼｯｸUB" pitchFamily="50" charset="-128"/>
                <a:cs typeface="Arial" pitchFamily="34" charset="0"/>
              </a:rPr>
              <a:t>Dr. Yusuke Sato</a:t>
            </a:r>
          </a:p>
          <a:p>
            <a:r>
              <a:rPr lang="en-US" altLang="ja-JP" sz="1400" dirty="0" smtClean="0">
                <a:latin typeface="Arial" pitchFamily="34" charset="0"/>
                <a:ea typeface="HGP創英角ｺﾞｼｯｸUB" pitchFamily="50" charset="-128"/>
                <a:cs typeface="Arial" pitchFamily="34" charset="0"/>
              </a:rPr>
              <a:t>Dr. Mohammad Shaheen</a:t>
            </a:r>
          </a:p>
        </p:txBody>
      </p:sp>
      <p:sp>
        <p:nvSpPr>
          <p:cNvPr id="26" name="正方形/長方形 25"/>
          <p:cNvSpPr/>
          <p:nvPr/>
        </p:nvSpPr>
        <p:spPr>
          <a:xfrm>
            <a:off x="2876363" y="1611091"/>
            <a:ext cx="2733441" cy="2031325"/>
          </a:xfrm>
          <a:prstGeom prst="rect">
            <a:avLst/>
          </a:prstGeom>
        </p:spPr>
        <p:txBody>
          <a:bodyPr wrap="none">
            <a:spAutoFit/>
          </a:bodyPr>
          <a:lstStyle/>
          <a:p>
            <a:r>
              <a:rPr lang="en-US" altLang="ja-JP" sz="1400" dirty="0">
                <a:latin typeface="Arial" pitchFamily="34" charset="0"/>
                <a:ea typeface="HGP創英角ｺﾞｼｯｸUB" pitchFamily="50" charset="-128"/>
                <a:cs typeface="Arial" pitchFamily="34" charset="0"/>
              </a:rPr>
              <a:t>Mr. Ryohei Ishiba</a:t>
            </a:r>
          </a:p>
          <a:p>
            <a:r>
              <a:rPr lang="en-US" altLang="ja-JP" sz="1400" dirty="0">
                <a:latin typeface="Arial" pitchFamily="34" charset="0"/>
                <a:ea typeface="HGP創英角ｺﾞｼｯｸUB" pitchFamily="50" charset="-128"/>
                <a:cs typeface="Arial" pitchFamily="34" charset="0"/>
              </a:rPr>
              <a:t>Mr. Ryohei </a:t>
            </a:r>
            <a:r>
              <a:rPr lang="en-US" altLang="ja-JP" sz="1400" dirty="0" smtClean="0">
                <a:latin typeface="Arial" pitchFamily="34" charset="0"/>
                <a:ea typeface="HGP創英角ｺﾞｼｯｸUB" pitchFamily="50" charset="-128"/>
                <a:cs typeface="Arial" pitchFamily="34" charset="0"/>
              </a:rPr>
              <a:t>Togashi</a:t>
            </a:r>
          </a:p>
          <a:p>
            <a:r>
              <a:rPr lang="en-US" altLang="ja-JP" sz="1400" dirty="0" smtClean="0">
                <a:latin typeface="Arial" pitchFamily="34" charset="0"/>
                <a:ea typeface="HGP創英角ｺﾞｼｯｸUB" pitchFamily="50" charset="-128"/>
                <a:cs typeface="Arial" pitchFamily="34" charset="0"/>
              </a:rPr>
              <a:t>Mr. Hiroki Tanaka</a:t>
            </a:r>
          </a:p>
          <a:p>
            <a:r>
              <a:rPr lang="en-US" altLang="ja-JP" sz="1400" dirty="0" smtClean="0">
                <a:latin typeface="Arial" pitchFamily="34" charset="0"/>
                <a:ea typeface="HGP創英角ｺﾞｼｯｸUB" pitchFamily="50" charset="-128"/>
                <a:cs typeface="Arial" pitchFamily="34" charset="0"/>
              </a:rPr>
              <a:t>Mr. Yuki Noguchi</a:t>
            </a:r>
          </a:p>
          <a:p>
            <a:r>
              <a:rPr lang="en-US" altLang="ja-JP" sz="1400" dirty="0">
                <a:latin typeface="Arial" pitchFamily="34" charset="0"/>
                <a:ea typeface="HGP創英角ｺﾞｼｯｸUB" pitchFamily="50" charset="-128"/>
                <a:cs typeface="Arial" pitchFamily="34" charset="0"/>
              </a:rPr>
              <a:t>Miss. Sarochin Santiwarangkool</a:t>
            </a:r>
            <a:endParaRPr lang="en-US" altLang="ja-JP" sz="1400" dirty="0" smtClean="0">
              <a:latin typeface="Arial" pitchFamily="34" charset="0"/>
              <a:ea typeface="HGP創英角ｺﾞｼｯｸUB" pitchFamily="50" charset="-128"/>
              <a:cs typeface="Arial" pitchFamily="34" charset="0"/>
            </a:endParaRPr>
          </a:p>
          <a:p>
            <a:r>
              <a:rPr lang="en-US" altLang="ja-JP" sz="1400" dirty="0" smtClean="0">
                <a:latin typeface="Arial" pitchFamily="34" charset="0"/>
                <a:ea typeface="HGP創英角ｺﾞｼｯｸUB" pitchFamily="50" charset="-128"/>
                <a:cs typeface="Arial" pitchFamily="34" charset="0"/>
              </a:rPr>
              <a:t>Mr. Naoya Miura</a:t>
            </a:r>
          </a:p>
          <a:p>
            <a:r>
              <a:rPr lang="en-US" altLang="ja-JP" sz="1400" dirty="0" smtClean="0">
                <a:latin typeface="Arial" pitchFamily="34" charset="0"/>
                <a:ea typeface="HGP創英角ｺﾞｼｯｸUB" pitchFamily="50" charset="-128"/>
                <a:cs typeface="Arial" pitchFamily="34" charset="0"/>
              </a:rPr>
              <a:t>Mr. </a:t>
            </a:r>
            <a:r>
              <a:rPr lang="en-US" altLang="ja-JP" sz="1400" dirty="0" err="1" smtClean="0">
                <a:latin typeface="Arial" pitchFamily="34" charset="0"/>
                <a:ea typeface="HGP創英角ｺﾞｼｯｸUB" pitchFamily="50" charset="-128"/>
                <a:cs typeface="Arial" pitchFamily="34" charset="0"/>
              </a:rPr>
              <a:t>Taichi</a:t>
            </a:r>
            <a:r>
              <a:rPr lang="en-US" altLang="ja-JP" sz="1400" dirty="0" smtClean="0">
                <a:latin typeface="Arial" pitchFamily="34" charset="0"/>
                <a:ea typeface="HGP創英角ｺﾞｼｯｸUB" pitchFamily="50" charset="-128"/>
                <a:cs typeface="Arial" pitchFamily="34" charset="0"/>
              </a:rPr>
              <a:t> </a:t>
            </a:r>
            <a:r>
              <a:rPr lang="en-US" altLang="ja-JP" sz="1400" dirty="0" err="1" smtClean="0">
                <a:latin typeface="Arial" pitchFamily="34" charset="0"/>
                <a:ea typeface="HGP創英角ｺﾞｼｯｸUB" pitchFamily="50" charset="-128"/>
                <a:cs typeface="Arial" pitchFamily="34" charset="0"/>
              </a:rPr>
              <a:t>Nakatani</a:t>
            </a:r>
            <a:endParaRPr lang="en-US" altLang="ja-JP" sz="1400" dirty="0" smtClean="0">
              <a:latin typeface="Arial" pitchFamily="34" charset="0"/>
              <a:ea typeface="HGP創英角ｺﾞｼｯｸUB" pitchFamily="50" charset="-128"/>
              <a:cs typeface="Arial" pitchFamily="34" charset="0"/>
            </a:endParaRPr>
          </a:p>
          <a:p>
            <a:r>
              <a:rPr lang="en-US" altLang="ja-JP" sz="1400" dirty="0" smtClean="0">
                <a:latin typeface="Arial" pitchFamily="34" charset="0"/>
                <a:ea typeface="HGP創英角ｺﾞｼｯｸUB" pitchFamily="50" charset="-128"/>
                <a:cs typeface="Arial" pitchFamily="34" charset="0"/>
              </a:rPr>
              <a:t>Mr. Mio </a:t>
            </a:r>
            <a:r>
              <a:rPr lang="en-US" altLang="ja-JP" sz="1400" dirty="0" err="1" smtClean="0">
                <a:latin typeface="Arial" pitchFamily="34" charset="0"/>
                <a:ea typeface="HGP創英角ｺﾞｼｯｸUB" pitchFamily="50" charset="-128"/>
                <a:cs typeface="Arial" pitchFamily="34" charset="0"/>
              </a:rPr>
              <a:t>Maeta</a:t>
            </a:r>
            <a:endParaRPr lang="en-US" altLang="ja-JP" sz="1400" dirty="0" smtClean="0">
              <a:latin typeface="Arial" pitchFamily="34" charset="0"/>
              <a:ea typeface="HGP創英角ｺﾞｼｯｸUB" pitchFamily="50" charset="-128"/>
              <a:cs typeface="Arial" pitchFamily="34" charset="0"/>
            </a:endParaRPr>
          </a:p>
          <a:p>
            <a:r>
              <a:rPr lang="en-US" altLang="ja-JP" sz="1400" dirty="0" smtClean="0">
                <a:latin typeface="Arial" pitchFamily="34" charset="0"/>
                <a:ea typeface="HGP創英角ｺﾞｼｯｸUB" pitchFamily="50" charset="-128"/>
                <a:cs typeface="Arial" pitchFamily="34" charset="0"/>
              </a:rPr>
              <a:t>Miss. </a:t>
            </a:r>
            <a:r>
              <a:rPr lang="en-US" altLang="ja-JP" sz="1400" dirty="0" err="1" smtClean="0">
                <a:latin typeface="Arial" pitchFamily="34" charset="0"/>
                <a:ea typeface="HGP創英角ｺﾞｼｯｸUB" pitchFamily="50" charset="-128"/>
                <a:cs typeface="Arial" pitchFamily="34" charset="0"/>
              </a:rPr>
              <a:t>Ayaka</a:t>
            </a:r>
            <a:r>
              <a:rPr lang="en-US" altLang="ja-JP" sz="1400" dirty="0" smtClean="0">
                <a:latin typeface="Arial" pitchFamily="34" charset="0"/>
                <a:ea typeface="HGP創英角ｺﾞｼｯｸUB" pitchFamily="50" charset="-128"/>
                <a:cs typeface="Arial" pitchFamily="34" charset="0"/>
              </a:rPr>
              <a:t> Watanabe</a:t>
            </a:r>
            <a:endParaRPr lang="en-US" altLang="ja-JP" sz="1400" dirty="0">
              <a:latin typeface="Arial" pitchFamily="34" charset="0"/>
              <a:ea typeface="HGP創英角ｺﾞｼｯｸUB" pitchFamily="50" charset="-128"/>
              <a:cs typeface="Arial" pitchFamily="34" charset="0"/>
            </a:endParaRPr>
          </a:p>
        </p:txBody>
      </p:sp>
      <p:pic>
        <p:nvPicPr>
          <p:cNvPr id="14"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36096" y="3949368"/>
            <a:ext cx="1872813" cy="27361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 name="Picture 5"/>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418633" y="5161017"/>
            <a:ext cx="1004887" cy="1463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33352601"/>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正方形/長方形 1"/>
          <p:cNvSpPr/>
          <p:nvPr/>
        </p:nvSpPr>
        <p:spPr>
          <a:xfrm>
            <a:off x="-612576" y="-315416"/>
            <a:ext cx="11809312" cy="81369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2091353353"/>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792684559"/>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8" name="AutoShape 4"/>
          <p:cNvSpPr>
            <a:spLocks noChangeArrowheads="1"/>
          </p:cNvSpPr>
          <p:nvPr/>
        </p:nvSpPr>
        <p:spPr bwMode="auto">
          <a:xfrm>
            <a:off x="611188" y="908050"/>
            <a:ext cx="7307262" cy="3529013"/>
          </a:xfrm>
          <a:prstGeom prst="roundRect">
            <a:avLst>
              <a:gd name="adj" fmla="val 16667"/>
            </a:avLst>
          </a:prstGeom>
          <a:gradFill rotWithShape="0">
            <a:gsLst>
              <a:gs pos="0">
                <a:schemeClr val="bg1"/>
              </a:gs>
              <a:gs pos="100000">
                <a:srgbClr val="FFFF99"/>
              </a:gs>
            </a:gsLst>
            <a:path path="shape">
              <a:fillToRect l="50000" t="50000" r="50000" b="50000"/>
            </a:path>
          </a:gra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49" name="Oval 5"/>
          <p:cNvSpPr>
            <a:spLocks noChangeArrowheads="1"/>
          </p:cNvSpPr>
          <p:nvPr/>
        </p:nvSpPr>
        <p:spPr bwMode="auto">
          <a:xfrm>
            <a:off x="2554288" y="1022350"/>
            <a:ext cx="3390900" cy="1763713"/>
          </a:xfrm>
          <a:prstGeom prst="ellipse">
            <a:avLst/>
          </a:prstGeom>
          <a:gradFill rotWithShape="0">
            <a:gsLst>
              <a:gs pos="0">
                <a:schemeClr val="bg1"/>
              </a:gs>
              <a:gs pos="100000">
                <a:srgbClr val="FFCCFF"/>
              </a:gs>
            </a:gsLst>
            <a:path path="shape">
              <a:fillToRect l="50000" t="50000" r="50000" b="50000"/>
            </a:path>
          </a:gradFill>
          <a:ln w="28575">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51" name="Text Box 7"/>
          <p:cNvSpPr txBox="1">
            <a:spLocks noChangeArrowheads="1"/>
          </p:cNvSpPr>
          <p:nvPr/>
        </p:nvSpPr>
        <p:spPr bwMode="auto">
          <a:xfrm>
            <a:off x="4916488" y="1303338"/>
            <a:ext cx="67197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DNA</a:t>
            </a:r>
          </a:p>
        </p:txBody>
      </p:sp>
      <p:sp>
        <p:nvSpPr>
          <p:cNvPr id="6152" name="Line 8"/>
          <p:cNvSpPr>
            <a:spLocks noChangeShapeType="1"/>
          </p:cNvSpPr>
          <p:nvPr/>
        </p:nvSpPr>
        <p:spPr bwMode="auto">
          <a:xfrm>
            <a:off x="4040188" y="1627188"/>
            <a:ext cx="0" cy="550862"/>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53" name="Freeform 9"/>
          <p:cNvSpPr>
            <a:spLocks noChangeAspect="1"/>
          </p:cNvSpPr>
          <p:nvPr/>
        </p:nvSpPr>
        <p:spPr bwMode="auto">
          <a:xfrm rot="24456">
            <a:off x="3259138" y="2178050"/>
            <a:ext cx="1636712" cy="177800"/>
          </a:xfrm>
          <a:custGeom>
            <a:avLst/>
            <a:gdLst>
              <a:gd name="T0" fmla="*/ 0 w 864"/>
              <a:gd name="T1" fmla="*/ 96 h 112"/>
              <a:gd name="T2" fmla="*/ 96 w 864"/>
              <a:gd name="T3" fmla="*/ 0 h 112"/>
              <a:gd name="T4" fmla="*/ 192 w 864"/>
              <a:gd name="T5" fmla="*/ 96 h 112"/>
              <a:gd name="T6" fmla="*/ 288 w 864"/>
              <a:gd name="T7" fmla="*/ 0 h 112"/>
              <a:gd name="T8" fmla="*/ 384 w 864"/>
              <a:gd name="T9" fmla="*/ 96 h 112"/>
              <a:gd name="T10" fmla="*/ 480 w 864"/>
              <a:gd name="T11" fmla="*/ 0 h 112"/>
              <a:gd name="T12" fmla="*/ 576 w 864"/>
              <a:gd name="T13" fmla="*/ 96 h 112"/>
              <a:gd name="T14" fmla="*/ 672 w 864"/>
              <a:gd name="T15" fmla="*/ 0 h 112"/>
              <a:gd name="T16" fmla="*/ 768 w 864"/>
              <a:gd name="T17" fmla="*/ 96 h 112"/>
              <a:gd name="T18" fmla="*/ 864 w 864"/>
              <a:gd name="T19" fmla="*/ 9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4" h="112">
                <a:moveTo>
                  <a:pt x="0" y="96"/>
                </a:moveTo>
                <a:cubicBezTo>
                  <a:pt x="32" y="48"/>
                  <a:pt x="64" y="0"/>
                  <a:pt x="96" y="0"/>
                </a:cubicBezTo>
                <a:cubicBezTo>
                  <a:pt x="128" y="0"/>
                  <a:pt x="160" y="96"/>
                  <a:pt x="192" y="96"/>
                </a:cubicBezTo>
                <a:cubicBezTo>
                  <a:pt x="224" y="96"/>
                  <a:pt x="256" y="0"/>
                  <a:pt x="288" y="0"/>
                </a:cubicBezTo>
                <a:cubicBezTo>
                  <a:pt x="320" y="0"/>
                  <a:pt x="352" y="96"/>
                  <a:pt x="384" y="96"/>
                </a:cubicBezTo>
                <a:cubicBezTo>
                  <a:pt x="416" y="96"/>
                  <a:pt x="448" y="0"/>
                  <a:pt x="480" y="0"/>
                </a:cubicBezTo>
                <a:cubicBezTo>
                  <a:pt x="512" y="0"/>
                  <a:pt x="544" y="96"/>
                  <a:pt x="576" y="96"/>
                </a:cubicBezTo>
                <a:cubicBezTo>
                  <a:pt x="608" y="96"/>
                  <a:pt x="640" y="0"/>
                  <a:pt x="672" y="0"/>
                </a:cubicBezTo>
                <a:cubicBezTo>
                  <a:pt x="704" y="0"/>
                  <a:pt x="736" y="80"/>
                  <a:pt x="768" y="96"/>
                </a:cubicBezTo>
                <a:cubicBezTo>
                  <a:pt x="800" y="112"/>
                  <a:pt x="832" y="104"/>
                  <a:pt x="864" y="96"/>
                </a:cubicBezTo>
              </a:path>
            </a:pathLst>
          </a:custGeom>
          <a:noFill/>
          <a:ln w="38100" cmpd="sng">
            <a:solidFill>
              <a:schemeClr val="fo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54" name="Text Box 10"/>
          <p:cNvSpPr txBox="1">
            <a:spLocks noChangeArrowheads="1"/>
          </p:cNvSpPr>
          <p:nvPr/>
        </p:nvSpPr>
        <p:spPr bwMode="auto">
          <a:xfrm>
            <a:off x="4941888" y="2124075"/>
            <a:ext cx="86433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mRNA</a:t>
            </a:r>
          </a:p>
        </p:txBody>
      </p:sp>
      <p:sp>
        <p:nvSpPr>
          <p:cNvPr id="6155" name="Line 11"/>
          <p:cNvSpPr>
            <a:spLocks noChangeShapeType="1"/>
          </p:cNvSpPr>
          <p:nvPr/>
        </p:nvSpPr>
        <p:spPr bwMode="auto">
          <a:xfrm>
            <a:off x="4040188" y="2508250"/>
            <a:ext cx="0" cy="55245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56" name="Freeform 12"/>
          <p:cNvSpPr>
            <a:spLocks noChangeAspect="1"/>
          </p:cNvSpPr>
          <p:nvPr/>
        </p:nvSpPr>
        <p:spPr bwMode="auto">
          <a:xfrm rot="24456">
            <a:off x="3259138" y="3103563"/>
            <a:ext cx="1636712" cy="177800"/>
          </a:xfrm>
          <a:custGeom>
            <a:avLst/>
            <a:gdLst>
              <a:gd name="T0" fmla="*/ 0 w 864"/>
              <a:gd name="T1" fmla="*/ 96 h 112"/>
              <a:gd name="T2" fmla="*/ 96 w 864"/>
              <a:gd name="T3" fmla="*/ 0 h 112"/>
              <a:gd name="T4" fmla="*/ 192 w 864"/>
              <a:gd name="T5" fmla="*/ 96 h 112"/>
              <a:gd name="T6" fmla="*/ 288 w 864"/>
              <a:gd name="T7" fmla="*/ 0 h 112"/>
              <a:gd name="T8" fmla="*/ 384 w 864"/>
              <a:gd name="T9" fmla="*/ 96 h 112"/>
              <a:gd name="T10" fmla="*/ 480 w 864"/>
              <a:gd name="T11" fmla="*/ 0 h 112"/>
              <a:gd name="T12" fmla="*/ 576 w 864"/>
              <a:gd name="T13" fmla="*/ 96 h 112"/>
              <a:gd name="T14" fmla="*/ 672 w 864"/>
              <a:gd name="T15" fmla="*/ 0 h 112"/>
              <a:gd name="T16" fmla="*/ 768 w 864"/>
              <a:gd name="T17" fmla="*/ 96 h 112"/>
              <a:gd name="T18" fmla="*/ 864 w 864"/>
              <a:gd name="T19" fmla="*/ 9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4" h="112">
                <a:moveTo>
                  <a:pt x="0" y="96"/>
                </a:moveTo>
                <a:cubicBezTo>
                  <a:pt x="32" y="48"/>
                  <a:pt x="64" y="0"/>
                  <a:pt x="96" y="0"/>
                </a:cubicBezTo>
                <a:cubicBezTo>
                  <a:pt x="128" y="0"/>
                  <a:pt x="160" y="96"/>
                  <a:pt x="192" y="96"/>
                </a:cubicBezTo>
                <a:cubicBezTo>
                  <a:pt x="224" y="96"/>
                  <a:pt x="256" y="0"/>
                  <a:pt x="288" y="0"/>
                </a:cubicBezTo>
                <a:cubicBezTo>
                  <a:pt x="320" y="0"/>
                  <a:pt x="352" y="96"/>
                  <a:pt x="384" y="96"/>
                </a:cubicBezTo>
                <a:cubicBezTo>
                  <a:pt x="416" y="96"/>
                  <a:pt x="448" y="0"/>
                  <a:pt x="480" y="0"/>
                </a:cubicBezTo>
                <a:cubicBezTo>
                  <a:pt x="512" y="0"/>
                  <a:pt x="544" y="96"/>
                  <a:pt x="576" y="96"/>
                </a:cubicBezTo>
                <a:cubicBezTo>
                  <a:pt x="608" y="96"/>
                  <a:pt x="640" y="0"/>
                  <a:pt x="672" y="0"/>
                </a:cubicBezTo>
                <a:cubicBezTo>
                  <a:pt x="704" y="0"/>
                  <a:pt x="736" y="80"/>
                  <a:pt x="768" y="96"/>
                </a:cubicBezTo>
                <a:cubicBezTo>
                  <a:pt x="800" y="112"/>
                  <a:pt x="832" y="104"/>
                  <a:pt x="864" y="96"/>
                </a:cubicBezTo>
              </a:path>
            </a:pathLst>
          </a:custGeom>
          <a:noFill/>
          <a:ln w="38100" cmpd="sng">
            <a:solidFill>
              <a:schemeClr val="fo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57" name="Line 13"/>
          <p:cNvSpPr>
            <a:spLocks noChangeShapeType="1"/>
          </p:cNvSpPr>
          <p:nvPr/>
        </p:nvSpPr>
        <p:spPr bwMode="auto">
          <a:xfrm>
            <a:off x="4040188" y="3335338"/>
            <a:ext cx="0" cy="550862"/>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58" name="Text Box 14"/>
          <p:cNvSpPr txBox="1">
            <a:spLocks noChangeArrowheads="1"/>
          </p:cNvSpPr>
          <p:nvPr/>
        </p:nvSpPr>
        <p:spPr bwMode="auto">
          <a:xfrm>
            <a:off x="3621088" y="3979863"/>
            <a:ext cx="91563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Protein</a:t>
            </a:r>
          </a:p>
        </p:txBody>
      </p:sp>
      <p:sp>
        <p:nvSpPr>
          <p:cNvPr id="6159" name="AutoShape 15"/>
          <p:cNvSpPr>
            <a:spLocks/>
          </p:cNvSpPr>
          <p:nvPr/>
        </p:nvSpPr>
        <p:spPr bwMode="auto">
          <a:xfrm>
            <a:off x="2155825" y="1243013"/>
            <a:ext cx="457200" cy="2919412"/>
          </a:xfrm>
          <a:prstGeom prst="leftBrace">
            <a:avLst>
              <a:gd name="adj1" fmla="val 53212"/>
              <a:gd name="adj2" fmla="val 50000"/>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61" name="AutoShape 17"/>
          <p:cNvSpPr>
            <a:spLocks noChangeArrowheads="1"/>
          </p:cNvSpPr>
          <p:nvPr/>
        </p:nvSpPr>
        <p:spPr bwMode="auto">
          <a:xfrm>
            <a:off x="684213" y="1812925"/>
            <a:ext cx="1447800" cy="668338"/>
          </a:xfrm>
          <a:prstGeom prst="roundRect">
            <a:avLst>
              <a:gd name="adj" fmla="val 16667"/>
            </a:avLst>
          </a:prstGeom>
          <a:gradFill rotWithShape="0">
            <a:gsLst>
              <a:gs pos="0">
                <a:schemeClr val="bg1"/>
              </a:gs>
              <a:gs pos="100000">
                <a:srgbClr val="CCFFFF"/>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62" name="Text Box 18"/>
          <p:cNvSpPr txBox="1">
            <a:spLocks noChangeArrowheads="1"/>
          </p:cNvSpPr>
          <p:nvPr/>
        </p:nvSpPr>
        <p:spPr bwMode="auto">
          <a:xfrm>
            <a:off x="830263" y="1617663"/>
            <a:ext cx="1128835" cy="338554"/>
          </a:xfrm>
          <a:prstGeom prst="rect">
            <a:avLst/>
          </a:prstGeom>
          <a:solidFill>
            <a:schemeClr val="bg1"/>
          </a:solidFill>
          <a:ln w="9525">
            <a:solidFill>
              <a:srgbClr val="FF00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A549 cells</a:t>
            </a:r>
          </a:p>
        </p:txBody>
      </p:sp>
      <p:sp>
        <p:nvSpPr>
          <p:cNvPr id="6163" name="Text Box 19"/>
          <p:cNvSpPr txBox="1">
            <a:spLocks noChangeArrowheads="1"/>
          </p:cNvSpPr>
          <p:nvPr/>
        </p:nvSpPr>
        <p:spPr bwMode="auto">
          <a:xfrm>
            <a:off x="800100" y="2160588"/>
            <a:ext cx="114326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600" b="1">
                <a:solidFill>
                  <a:srgbClr val="FF3300"/>
                </a:solidFill>
                <a:latin typeface="Arial Unicode MS" panose="020B0604020202020204" pitchFamily="50" charset="-128"/>
                <a:ea typeface="Arial Unicode MS" panose="020B0604020202020204" pitchFamily="50" charset="-128"/>
                <a:cs typeface="Arial Unicode MS" panose="020B0604020202020204" pitchFamily="50" charset="-128"/>
              </a:rPr>
              <a:t>8100-folds</a:t>
            </a:r>
          </a:p>
        </p:txBody>
      </p:sp>
      <p:sp>
        <p:nvSpPr>
          <p:cNvPr id="6164" name="Text Box 20"/>
          <p:cNvSpPr txBox="1">
            <a:spLocks noChangeArrowheads="1"/>
          </p:cNvSpPr>
          <p:nvPr/>
        </p:nvSpPr>
        <p:spPr bwMode="auto">
          <a:xfrm>
            <a:off x="836613" y="1928813"/>
            <a:ext cx="105670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Ad &gt; LFN</a:t>
            </a:r>
          </a:p>
        </p:txBody>
      </p:sp>
      <p:sp>
        <p:nvSpPr>
          <p:cNvPr id="6166" name="AutoShape 22"/>
          <p:cNvSpPr>
            <a:spLocks noChangeArrowheads="1"/>
          </p:cNvSpPr>
          <p:nvPr/>
        </p:nvSpPr>
        <p:spPr bwMode="auto">
          <a:xfrm>
            <a:off x="687388" y="2957513"/>
            <a:ext cx="1444625" cy="668337"/>
          </a:xfrm>
          <a:prstGeom prst="roundRect">
            <a:avLst>
              <a:gd name="adj" fmla="val 16667"/>
            </a:avLst>
          </a:prstGeom>
          <a:gradFill rotWithShape="0">
            <a:gsLst>
              <a:gs pos="0">
                <a:schemeClr val="bg1"/>
              </a:gs>
              <a:gs pos="100000">
                <a:srgbClr val="CCFFFF"/>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67" name="Text Box 23"/>
          <p:cNvSpPr txBox="1">
            <a:spLocks noChangeArrowheads="1"/>
          </p:cNvSpPr>
          <p:nvPr/>
        </p:nvSpPr>
        <p:spPr bwMode="auto">
          <a:xfrm>
            <a:off x="833438" y="2762250"/>
            <a:ext cx="1140056" cy="338554"/>
          </a:xfrm>
          <a:prstGeom prst="rect">
            <a:avLst/>
          </a:prstGeom>
          <a:solidFill>
            <a:schemeClr val="bg1"/>
          </a:solidFill>
          <a:ln w="9525">
            <a:solidFill>
              <a:srgbClr val="FF00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HeLa cells</a:t>
            </a:r>
          </a:p>
        </p:txBody>
      </p:sp>
      <p:sp>
        <p:nvSpPr>
          <p:cNvPr id="6168" name="Text Box 24"/>
          <p:cNvSpPr txBox="1">
            <a:spLocks noChangeArrowheads="1"/>
          </p:cNvSpPr>
          <p:nvPr/>
        </p:nvSpPr>
        <p:spPr bwMode="auto">
          <a:xfrm>
            <a:off x="827088" y="3305175"/>
            <a:ext cx="1143262"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600" b="1">
                <a:solidFill>
                  <a:srgbClr val="FF3300"/>
                </a:solidFill>
                <a:latin typeface="Arial Unicode MS" panose="020B0604020202020204" pitchFamily="50" charset="-128"/>
                <a:ea typeface="Arial Unicode MS" panose="020B0604020202020204" pitchFamily="50" charset="-128"/>
                <a:cs typeface="Arial Unicode MS" panose="020B0604020202020204" pitchFamily="50" charset="-128"/>
              </a:rPr>
              <a:t>7000-folds</a:t>
            </a:r>
          </a:p>
        </p:txBody>
      </p:sp>
      <p:sp>
        <p:nvSpPr>
          <p:cNvPr id="6169" name="Text Box 25"/>
          <p:cNvSpPr txBox="1">
            <a:spLocks noChangeArrowheads="1"/>
          </p:cNvSpPr>
          <p:nvPr/>
        </p:nvSpPr>
        <p:spPr bwMode="auto">
          <a:xfrm>
            <a:off x="850900" y="3076575"/>
            <a:ext cx="105670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600">
                <a:latin typeface="Arial Unicode MS" panose="020B0604020202020204" pitchFamily="50" charset="-128"/>
                <a:ea typeface="Arial Unicode MS" panose="020B0604020202020204" pitchFamily="50" charset="-128"/>
                <a:cs typeface="Arial Unicode MS" panose="020B0604020202020204" pitchFamily="50" charset="-128"/>
              </a:rPr>
              <a:t>Ad &gt; LFN</a:t>
            </a:r>
          </a:p>
        </p:txBody>
      </p:sp>
      <p:sp>
        <p:nvSpPr>
          <p:cNvPr id="6170" name="AutoShape 26"/>
          <p:cNvSpPr>
            <a:spLocks noChangeArrowheads="1"/>
          </p:cNvSpPr>
          <p:nvPr/>
        </p:nvSpPr>
        <p:spPr bwMode="auto">
          <a:xfrm>
            <a:off x="6011863" y="1125538"/>
            <a:ext cx="1522412" cy="1000125"/>
          </a:xfrm>
          <a:prstGeom prst="wedgeRectCallout">
            <a:avLst>
              <a:gd name="adj1" fmla="val -170856"/>
              <a:gd name="adj2" fmla="val 35398"/>
            </a:avLst>
          </a:prstGeom>
          <a:gradFill rotWithShape="0">
            <a:gsLst>
              <a:gs pos="0">
                <a:schemeClr val="bg1"/>
              </a:gs>
              <a:gs pos="100000">
                <a:srgbClr val="CCFFCC"/>
              </a:gs>
            </a:gsLst>
            <a:path path="rect">
              <a:fillToRect l="50000" t="50000" r="50000" b="50000"/>
            </a:path>
          </a:gradFill>
          <a:ln w="22225">
            <a:solidFill>
              <a:srgbClr val="00FF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71" name="Text Box 27"/>
          <p:cNvSpPr txBox="1">
            <a:spLocks noChangeArrowheads="1"/>
          </p:cNvSpPr>
          <p:nvPr/>
        </p:nvSpPr>
        <p:spPr bwMode="auto">
          <a:xfrm>
            <a:off x="6067425" y="1130300"/>
            <a:ext cx="1518364" cy="92333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8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Transcription</a:t>
            </a:r>
            <a:endParaRPr lang="en-US" altLang="ja-JP" sz="1800" b="1" dirty="0">
              <a:latin typeface="Arial Unicode MS" panose="020B0604020202020204" pitchFamily="50" charset="-128"/>
              <a:ea typeface="Arial Unicode MS" panose="020B0604020202020204" pitchFamily="50" charset="-128"/>
              <a:cs typeface="Arial Unicode MS" panose="020B0604020202020204" pitchFamily="50" charset="-128"/>
            </a:endParaRPr>
          </a:p>
          <a:p>
            <a:r>
              <a:rPr lang="en-US" altLang="ja-JP" sz="1800" dirty="0">
                <a:latin typeface="Arial Unicode MS" panose="020B0604020202020204" pitchFamily="50" charset="-128"/>
                <a:ea typeface="Arial Unicode MS" panose="020B0604020202020204" pitchFamily="50" charset="-128"/>
                <a:cs typeface="Arial Unicode MS" panose="020B0604020202020204" pitchFamily="50" charset="-128"/>
              </a:rPr>
              <a:t>Ad &gt; LFN</a:t>
            </a:r>
          </a:p>
          <a:p>
            <a:r>
              <a:rPr lang="en-US" altLang="ja-JP" sz="1800" dirty="0">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8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16-folds</a:t>
            </a:r>
          </a:p>
        </p:txBody>
      </p:sp>
      <p:sp>
        <p:nvSpPr>
          <p:cNvPr id="6173" name="AutoShape 29"/>
          <p:cNvSpPr>
            <a:spLocks noChangeArrowheads="1"/>
          </p:cNvSpPr>
          <p:nvPr/>
        </p:nvSpPr>
        <p:spPr bwMode="auto">
          <a:xfrm>
            <a:off x="5800725" y="2708275"/>
            <a:ext cx="2024063" cy="1225550"/>
          </a:xfrm>
          <a:prstGeom prst="wedgeRectCallout">
            <a:avLst>
              <a:gd name="adj1" fmla="val -127703"/>
              <a:gd name="adj2" fmla="val 17024"/>
            </a:avLst>
          </a:prstGeom>
          <a:gradFill rotWithShape="0">
            <a:gsLst>
              <a:gs pos="0">
                <a:schemeClr val="bg1"/>
              </a:gs>
              <a:gs pos="100000">
                <a:srgbClr val="CCFFCC"/>
              </a:gs>
            </a:gsLst>
            <a:path path="rect">
              <a:fillToRect l="50000" t="50000" r="50000" b="50000"/>
            </a:path>
          </a:gradFill>
          <a:ln w="22225">
            <a:solidFill>
              <a:srgbClr val="00FF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ja-JP" altLang="ja-JP" sz="18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6174" name="Group 30"/>
          <p:cNvGrpSpPr>
            <a:grpSpLocks/>
          </p:cNvGrpSpPr>
          <p:nvPr/>
        </p:nvGrpSpPr>
        <p:grpSpPr bwMode="auto">
          <a:xfrm>
            <a:off x="3263900" y="1311275"/>
            <a:ext cx="1631950" cy="173038"/>
            <a:chOff x="1296" y="520"/>
            <a:chExt cx="1200" cy="152"/>
          </a:xfrm>
        </p:grpSpPr>
        <p:sp>
          <p:nvSpPr>
            <p:cNvPr id="6175" name="Freeform 31"/>
            <p:cNvSpPr>
              <a:spLocks/>
            </p:cNvSpPr>
            <p:nvPr/>
          </p:nvSpPr>
          <p:spPr bwMode="auto">
            <a:xfrm>
              <a:off x="1296" y="520"/>
              <a:ext cx="1200" cy="152"/>
            </a:xfrm>
            <a:custGeom>
              <a:avLst/>
              <a:gdLst>
                <a:gd name="T0" fmla="*/ 0 w 1200"/>
                <a:gd name="T1" fmla="*/ 152 h 152"/>
                <a:gd name="T2" fmla="*/ 48 w 1200"/>
                <a:gd name="T3" fmla="*/ 104 h 152"/>
                <a:gd name="T4" fmla="*/ 144 w 1200"/>
                <a:gd name="T5" fmla="*/ 8 h 152"/>
                <a:gd name="T6" fmla="*/ 336 w 1200"/>
                <a:gd name="T7" fmla="*/ 152 h 152"/>
                <a:gd name="T8" fmla="*/ 528 w 1200"/>
                <a:gd name="T9" fmla="*/ 8 h 152"/>
                <a:gd name="T10" fmla="*/ 768 w 1200"/>
                <a:gd name="T11" fmla="*/ 152 h 152"/>
                <a:gd name="T12" fmla="*/ 960 w 1200"/>
                <a:gd name="T13" fmla="*/ 8 h 152"/>
                <a:gd name="T14" fmla="*/ 1200 w 1200"/>
                <a:gd name="T15" fmla="*/ 152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0" h="152">
                  <a:moveTo>
                    <a:pt x="0" y="152"/>
                  </a:moveTo>
                  <a:cubicBezTo>
                    <a:pt x="12" y="140"/>
                    <a:pt x="24" y="128"/>
                    <a:pt x="48" y="104"/>
                  </a:cubicBezTo>
                  <a:cubicBezTo>
                    <a:pt x="72" y="80"/>
                    <a:pt x="96" y="0"/>
                    <a:pt x="144" y="8"/>
                  </a:cubicBezTo>
                  <a:cubicBezTo>
                    <a:pt x="192" y="16"/>
                    <a:pt x="272" y="152"/>
                    <a:pt x="336" y="152"/>
                  </a:cubicBezTo>
                  <a:cubicBezTo>
                    <a:pt x="400" y="152"/>
                    <a:pt x="456" y="8"/>
                    <a:pt x="528" y="8"/>
                  </a:cubicBezTo>
                  <a:cubicBezTo>
                    <a:pt x="600" y="8"/>
                    <a:pt x="696" y="152"/>
                    <a:pt x="768" y="152"/>
                  </a:cubicBezTo>
                  <a:cubicBezTo>
                    <a:pt x="840" y="152"/>
                    <a:pt x="888" y="8"/>
                    <a:pt x="960" y="8"/>
                  </a:cubicBezTo>
                  <a:cubicBezTo>
                    <a:pt x="1032" y="8"/>
                    <a:pt x="1160" y="128"/>
                    <a:pt x="1200" y="152"/>
                  </a:cubicBezTo>
                </a:path>
              </a:pathLst>
            </a:custGeom>
            <a:noFill/>
            <a:ln w="28575" cmpd="sng">
              <a:solidFill>
                <a:schemeClr val="accent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76" name="Freeform 32"/>
            <p:cNvSpPr>
              <a:spLocks/>
            </p:cNvSpPr>
            <p:nvPr/>
          </p:nvSpPr>
          <p:spPr bwMode="auto">
            <a:xfrm>
              <a:off x="1296" y="528"/>
              <a:ext cx="1152" cy="144"/>
            </a:xfrm>
            <a:custGeom>
              <a:avLst/>
              <a:gdLst>
                <a:gd name="T0" fmla="*/ 0 w 1152"/>
                <a:gd name="T1" fmla="*/ 0 h 144"/>
                <a:gd name="T2" fmla="*/ 144 w 1152"/>
                <a:gd name="T3" fmla="*/ 144 h 144"/>
                <a:gd name="T4" fmla="*/ 336 w 1152"/>
                <a:gd name="T5" fmla="*/ 0 h 144"/>
                <a:gd name="T6" fmla="*/ 528 w 1152"/>
                <a:gd name="T7" fmla="*/ 144 h 144"/>
                <a:gd name="T8" fmla="*/ 768 w 1152"/>
                <a:gd name="T9" fmla="*/ 0 h 144"/>
                <a:gd name="T10" fmla="*/ 960 w 1152"/>
                <a:gd name="T11" fmla="*/ 144 h 144"/>
                <a:gd name="T12" fmla="*/ 1152 w 1152"/>
                <a:gd name="T13" fmla="*/ 0 h 144"/>
              </a:gdLst>
              <a:ahLst/>
              <a:cxnLst>
                <a:cxn ang="0">
                  <a:pos x="T0" y="T1"/>
                </a:cxn>
                <a:cxn ang="0">
                  <a:pos x="T2" y="T3"/>
                </a:cxn>
                <a:cxn ang="0">
                  <a:pos x="T4" y="T5"/>
                </a:cxn>
                <a:cxn ang="0">
                  <a:pos x="T6" y="T7"/>
                </a:cxn>
                <a:cxn ang="0">
                  <a:pos x="T8" y="T9"/>
                </a:cxn>
                <a:cxn ang="0">
                  <a:pos x="T10" y="T11"/>
                </a:cxn>
                <a:cxn ang="0">
                  <a:pos x="T12" y="T13"/>
                </a:cxn>
              </a:cxnLst>
              <a:rect l="0" t="0" r="r" b="b"/>
              <a:pathLst>
                <a:path w="1152" h="144">
                  <a:moveTo>
                    <a:pt x="0" y="0"/>
                  </a:moveTo>
                  <a:cubicBezTo>
                    <a:pt x="44" y="72"/>
                    <a:pt x="88" y="144"/>
                    <a:pt x="144" y="144"/>
                  </a:cubicBezTo>
                  <a:cubicBezTo>
                    <a:pt x="200" y="144"/>
                    <a:pt x="272" y="0"/>
                    <a:pt x="336" y="0"/>
                  </a:cubicBezTo>
                  <a:cubicBezTo>
                    <a:pt x="400" y="0"/>
                    <a:pt x="456" y="144"/>
                    <a:pt x="528" y="144"/>
                  </a:cubicBezTo>
                  <a:cubicBezTo>
                    <a:pt x="600" y="144"/>
                    <a:pt x="696" y="0"/>
                    <a:pt x="768" y="0"/>
                  </a:cubicBezTo>
                  <a:cubicBezTo>
                    <a:pt x="840" y="0"/>
                    <a:pt x="896" y="144"/>
                    <a:pt x="960" y="144"/>
                  </a:cubicBezTo>
                  <a:cubicBezTo>
                    <a:pt x="1024" y="144"/>
                    <a:pt x="1120" y="24"/>
                    <a:pt x="1152" y="0"/>
                  </a:cubicBezTo>
                </a:path>
              </a:pathLst>
            </a:custGeom>
            <a:noFill/>
            <a:ln w="28575" cmpd="sng">
              <a:solidFill>
                <a:schemeClr val="accent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aphicFrame>
        <p:nvGraphicFramePr>
          <p:cNvPr id="6232" name="Group 88"/>
          <p:cNvGraphicFramePr>
            <a:graphicFrameLocks noGrp="1"/>
          </p:cNvGraphicFramePr>
          <p:nvPr>
            <p:extLst>
              <p:ext uri="{D42A27DB-BD31-4B8C-83A1-F6EECF244321}">
                <p14:modId xmlns:p14="http://schemas.microsoft.com/office/powerpoint/2010/main" val="2855489639"/>
              </p:ext>
            </p:extLst>
          </p:nvPr>
        </p:nvGraphicFramePr>
        <p:xfrm>
          <a:off x="684213" y="4508500"/>
          <a:ext cx="5649912" cy="2179003"/>
        </p:xfrm>
        <a:graphic>
          <a:graphicData uri="http://schemas.openxmlformats.org/drawingml/2006/table">
            <a:tbl>
              <a:tblPr/>
              <a:tblGrid>
                <a:gridCol w="2751137"/>
                <a:gridCol w="1450975"/>
                <a:gridCol w="1447800"/>
              </a:tblGrid>
              <a:tr h="509588">
                <a:tc>
                  <a:txBody>
                    <a:bodyPr/>
                    <a:lstStyle>
                      <a:lvl1pPr>
                        <a:spcBef>
                          <a:spcPct val="20000"/>
                        </a:spcBef>
                        <a:defRPr kumimoji="1" sz="2800">
                          <a:solidFill>
                            <a:schemeClr val="tx1"/>
                          </a:solidFill>
                          <a:latin typeface="Arial" panose="020B0604020202020204" pitchFamily="34" charset="0"/>
                          <a:ea typeface="ＭＳ Ｐゴシック" panose="020B0600070205080204" pitchFamily="50" charset="-128"/>
                        </a:defRPr>
                      </a:lvl1pPr>
                      <a:lvl2pPr>
                        <a:spcBef>
                          <a:spcPct val="20000"/>
                        </a:spcBef>
                        <a:defRPr kumimoji="1" sz="2400">
                          <a:solidFill>
                            <a:schemeClr val="tx1"/>
                          </a:solidFill>
                          <a:latin typeface="Arial" panose="020B0604020202020204" pitchFamily="34" charset="0"/>
                          <a:ea typeface="ＭＳ Ｐゴシック" panose="020B0600070205080204" pitchFamily="50" charset="-128"/>
                        </a:defRPr>
                      </a:lvl2pPr>
                      <a:lvl3pPr>
                        <a:spcBef>
                          <a:spcPct val="20000"/>
                        </a:spcBef>
                        <a:defRPr kumimoji="1" sz="2000">
                          <a:solidFill>
                            <a:schemeClr val="tx1"/>
                          </a:solidFill>
                          <a:latin typeface="Arial" panose="020B0604020202020204" pitchFamily="34" charset="0"/>
                          <a:ea typeface="ＭＳ Ｐゴシック" panose="020B0600070205080204" pitchFamily="50" charset="-128"/>
                        </a:defRPr>
                      </a:lvl3pPr>
                      <a:lvl4pPr>
                        <a:spcBef>
                          <a:spcPct val="20000"/>
                        </a:spcBef>
                        <a:defRPr kumimoji="1">
                          <a:solidFill>
                            <a:schemeClr val="tx1"/>
                          </a:solidFill>
                          <a:latin typeface="Arial" panose="020B0604020202020204" pitchFamily="34" charset="0"/>
                          <a:ea typeface="ＭＳ Ｐゴシック" panose="020B0600070205080204" pitchFamily="50" charset="-128"/>
                        </a:defRPr>
                      </a:lvl4pPr>
                      <a:lvl5pPr>
                        <a:spcBef>
                          <a:spcPct val="20000"/>
                        </a:spcBef>
                        <a:defRPr kumimoji="1">
                          <a:solidFill>
                            <a:schemeClr val="tx1"/>
                          </a:solidFill>
                          <a:latin typeface="Arial" panose="020B0604020202020204" pitchFamily="34" charset="0"/>
                          <a:ea typeface="ＭＳ Ｐゴシック" panose="020B0600070205080204" pitchFamily="50" charset="-128"/>
                        </a:defRPr>
                      </a:lvl5pPr>
                      <a:lvl6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1" lang="ja-JP" altLang="ja-JP" sz="1400" b="0" i="0" u="none" strike="noStrike" cap="none" normalizeH="0" baseline="0" smtClean="0">
                        <a:ln>
                          <a:noFill/>
                        </a:ln>
                        <a:solidFill>
                          <a:schemeClr val="tx1"/>
                        </a:solidFill>
                        <a:effectLst/>
                        <a:latin typeface="HGP創英角ｺﾞｼｯｸUB" panose="020B0900000000000000" pitchFamily="50" charset="-128"/>
                        <a:ea typeface="HGP創英角ｺﾞｼｯｸUB" panose="020B0900000000000000" pitchFamily="50" charset="-128"/>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lvl1pPr>
                        <a:spcBef>
                          <a:spcPct val="20000"/>
                        </a:spcBef>
                        <a:defRPr kumimoji="1" sz="2800">
                          <a:solidFill>
                            <a:schemeClr val="tx1"/>
                          </a:solidFill>
                          <a:latin typeface="Arial" panose="020B0604020202020204" pitchFamily="34" charset="0"/>
                          <a:ea typeface="ＭＳ Ｐゴシック" panose="020B0600070205080204" pitchFamily="50" charset="-128"/>
                        </a:defRPr>
                      </a:lvl1pPr>
                      <a:lvl2pPr>
                        <a:spcBef>
                          <a:spcPct val="20000"/>
                        </a:spcBef>
                        <a:defRPr kumimoji="1" sz="2400">
                          <a:solidFill>
                            <a:schemeClr val="tx1"/>
                          </a:solidFill>
                          <a:latin typeface="Arial" panose="020B0604020202020204" pitchFamily="34" charset="0"/>
                          <a:ea typeface="ＭＳ Ｐゴシック" panose="020B0600070205080204" pitchFamily="50" charset="-128"/>
                        </a:defRPr>
                      </a:lvl2pPr>
                      <a:lvl3pPr>
                        <a:spcBef>
                          <a:spcPct val="20000"/>
                        </a:spcBef>
                        <a:defRPr kumimoji="1" sz="2000">
                          <a:solidFill>
                            <a:schemeClr val="tx1"/>
                          </a:solidFill>
                          <a:latin typeface="Arial" panose="020B0604020202020204" pitchFamily="34" charset="0"/>
                          <a:ea typeface="ＭＳ Ｐゴシック" panose="020B0600070205080204" pitchFamily="50" charset="-128"/>
                        </a:defRPr>
                      </a:lvl3pPr>
                      <a:lvl4pPr>
                        <a:spcBef>
                          <a:spcPct val="20000"/>
                        </a:spcBef>
                        <a:defRPr kumimoji="1">
                          <a:solidFill>
                            <a:schemeClr val="tx1"/>
                          </a:solidFill>
                          <a:latin typeface="Arial" panose="020B0604020202020204" pitchFamily="34" charset="0"/>
                          <a:ea typeface="ＭＳ Ｐゴシック" panose="020B0600070205080204" pitchFamily="50" charset="-128"/>
                        </a:defRPr>
                      </a:lvl4pPr>
                      <a:lvl5pPr>
                        <a:spcBef>
                          <a:spcPct val="20000"/>
                        </a:spcBef>
                        <a:defRPr kumimoji="1">
                          <a:solidFill>
                            <a:schemeClr val="tx1"/>
                          </a:solidFill>
                          <a:latin typeface="Arial" panose="020B0604020202020204" pitchFamily="34" charset="0"/>
                          <a:ea typeface="ＭＳ Ｐゴシック" panose="020B0600070205080204" pitchFamily="50" charset="-128"/>
                        </a:defRPr>
                      </a:lvl5pPr>
                      <a:lvl6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2000" b="0" i="0" u="none" strike="noStrike" cap="none" normalizeH="0" baseline="0" smtClean="0">
                          <a:ln>
                            <a:noFill/>
                          </a:ln>
                          <a:solidFill>
                            <a:srgbClr val="0033CC"/>
                          </a:solidFill>
                          <a:effectLst/>
                          <a:latin typeface="HGP創英角ｺﾞｼｯｸUB" panose="020B0900000000000000" pitchFamily="50" charset="-128"/>
                          <a:ea typeface="HGP創英角ｺﾞｼｯｸUB" panose="020B0900000000000000" pitchFamily="50" charset="-128"/>
                        </a:rPr>
                        <a:t>Ad</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lvl1pPr>
                        <a:spcBef>
                          <a:spcPct val="20000"/>
                        </a:spcBef>
                        <a:defRPr kumimoji="1" sz="2800">
                          <a:solidFill>
                            <a:schemeClr val="tx1"/>
                          </a:solidFill>
                          <a:latin typeface="Arial" panose="020B0604020202020204" pitchFamily="34" charset="0"/>
                          <a:ea typeface="ＭＳ Ｐゴシック" panose="020B0600070205080204" pitchFamily="50" charset="-128"/>
                        </a:defRPr>
                      </a:lvl1pPr>
                      <a:lvl2pPr>
                        <a:spcBef>
                          <a:spcPct val="20000"/>
                        </a:spcBef>
                        <a:defRPr kumimoji="1" sz="2400">
                          <a:solidFill>
                            <a:schemeClr val="tx1"/>
                          </a:solidFill>
                          <a:latin typeface="Arial" panose="020B0604020202020204" pitchFamily="34" charset="0"/>
                          <a:ea typeface="ＭＳ Ｐゴシック" panose="020B0600070205080204" pitchFamily="50" charset="-128"/>
                        </a:defRPr>
                      </a:lvl2pPr>
                      <a:lvl3pPr>
                        <a:spcBef>
                          <a:spcPct val="20000"/>
                        </a:spcBef>
                        <a:defRPr kumimoji="1" sz="2000">
                          <a:solidFill>
                            <a:schemeClr val="tx1"/>
                          </a:solidFill>
                          <a:latin typeface="Arial" panose="020B0604020202020204" pitchFamily="34" charset="0"/>
                          <a:ea typeface="ＭＳ Ｐゴシック" panose="020B0600070205080204" pitchFamily="50" charset="-128"/>
                        </a:defRPr>
                      </a:lvl3pPr>
                      <a:lvl4pPr>
                        <a:spcBef>
                          <a:spcPct val="20000"/>
                        </a:spcBef>
                        <a:defRPr kumimoji="1">
                          <a:solidFill>
                            <a:schemeClr val="tx1"/>
                          </a:solidFill>
                          <a:latin typeface="Arial" panose="020B0604020202020204" pitchFamily="34" charset="0"/>
                          <a:ea typeface="ＭＳ Ｐゴシック" panose="020B0600070205080204" pitchFamily="50" charset="-128"/>
                        </a:defRPr>
                      </a:lvl4pPr>
                      <a:lvl5pPr>
                        <a:spcBef>
                          <a:spcPct val="20000"/>
                        </a:spcBef>
                        <a:defRPr kumimoji="1">
                          <a:solidFill>
                            <a:schemeClr val="tx1"/>
                          </a:solidFill>
                          <a:latin typeface="Arial" panose="020B0604020202020204" pitchFamily="34" charset="0"/>
                          <a:ea typeface="ＭＳ Ｐゴシック" panose="020B0600070205080204" pitchFamily="50" charset="-128"/>
                        </a:defRPr>
                      </a:lvl5pPr>
                      <a:lvl6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2000" b="0" i="0" u="none" strike="noStrike" cap="none" normalizeH="0" baseline="0" smtClean="0">
                          <a:ln>
                            <a:noFill/>
                          </a:ln>
                          <a:solidFill>
                            <a:srgbClr val="FF33CC"/>
                          </a:solidFill>
                          <a:effectLst/>
                          <a:latin typeface="HGP創英角ｺﾞｼｯｸUB" panose="020B0900000000000000" pitchFamily="50" charset="-128"/>
                          <a:ea typeface="HGP創英角ｺﾞｼｯｸUB" panose="020B0900000000000000" pitchFamily="50" charset="-128"/>
                        </a:rPr>
                        <a:t>LFN</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r>
              <a:tr h="511175">
                <a:tc>
                  <a:txBody>
                    <a:bodyPr/>
                    <a:lstStyle>
                      <a:lvl1pPr>
                        <a:spcBef>
                          <a:spcPct val="20000"/>
                        </a:spcBef>
                        <a:defRPr kumimoji="1" sz="2800">
                          <a:solidFill>
                            <a:schemeClr val="tx1"/>
                          </a:solidFill>
                          <a:latin typeface="Arial" panose="020B0604020202020204" pitchFamily="34" charset="0"/>
                          <a:ea typeface="ＭＳ Ｐゴシック" panose="020B0600070205080204" pitchFamily="50" charset="-128"/>
                        </a:defRPr>
                      </a:lvl1pPr>
                      <a:lvl2pPr>
                        <a:spcBef>
                          <a:spcPct val="20000"/>
                        </a:spcBef>
                        <a:defRPr kumimoji="1" sz="2400">
                          <a:solidFill>
                            <a:schemeClr val="tx1"/>
                          </a:solidFill>
                          <a:latin typeface="Arial" panose="020B0604020202020204" pitchFamily="34" charset="0"/>
                          <a:ea typeface="ＭＳ Ｐゴシック" panose="020B0600070205080204" pitchFamily="50" charset="-128"/>
                        </a:defRPr>
                      </a:lvl2pPr>
                      <a:lvl3pPr>
                        <a:spcBef>
                          <a:spcPct val="20000"/>
                        </a:spcBef>
                        <a:defRPr kumimoji="1" sz="2000">
                          <a:solidFill>
                            <a:schemeClr val="tx1"/>
                          </a:solidFill>
                          <a:latin typeface="Arial" panose="020B0604020202020204" pitchFamily="34" charset="0"/>
                          <a:ea typeface="ＭＳ Ｐゴシック" panose="020B0600070205080204" pitchFamily="50" charset="-128"/>
                        </a:defRPr>
                      </a:lvl3pPr>
                      <a:lvl4pPr>
                        <a:spcBef>
                          <a:spcPct val="20000"/>
                        </a:spcBef>
                        <a:defRPr kumimoji="1">
                          <a:solidFill>
                            <a:schemeClr val="tx1"/>
                          </a:solidFill>
                          <a:latin typeface="Arial" panose="020B0604020202020204" pitchFamily="34" charset="0"/>
                          <a:ea typeface="ＭＳ Ｐゴシック" panose="020B0600070205080204" pitchFamily="50" charset="-128"/>
                        </a:defRPr>
                      </a:lvl4pPr>
                      <a:lvl5pPr>
                        <a:spcBef>
                          <a:spcPct val="20000"/>
                        </a:spcBef>
                        <a:defRPr kumimoji="1">
                          <a:solidFill>
                            <a:schemeClr val="tx1"/>
                          </a:solidFill>
                          <a:latin typeface="Arial" panose="020B0604020202020204" pitchFamily="34" charset="0"/>
                          <a:ea typeface="ＭＳ Ｐゴシック" panose="020B0600070205080204" pitchFamily="50" charset="-128"/>
                        </a:defRPr>
                      </a:lvl5pPr>
                      <a:lvl6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600" b="0" i="0" u="none" strike="noStrike" cap="none" normalizeH="0" baseline="0" smtClean="0">
                          <a:ln>
                            <a:noFill/>
                          </a:ln>
                          <a:solidFill>
                            <a:schemeClr val="tx1"/>
                          </a:solidFill>
                          <a:effectLst/>
                          <a:latin typeface="HGP創英角ｺﾞｼｯｸUB" panose="020B0900000000000000" pitchFamily="50" charset="-128"/>
                          <a:ea typeface="HGP創英角ｺﾞｼｯｸUB" panose="020B0900000000000000" pitchFamily="50" charset="-128"/>
                        </a:rPr>
                        <a:t>Nuclear DNA</a:t>
                      </a:r>
                      <a:r>
                        <a:rPr kumimoji="1" lang="ja-JP" altLang="en-US" sz="1600" b="0" i="0" u="none" strike="noStrike" cap="none" normalizeH="0" baseline="0" smtClean="0">
                          <a:ln>
                            <a:noFill/>
                          </a:ln>
                          <a:solidFill>
                            <a:schemeClr val="tx1"/>
                          </a:solidFill>
                          <a:effectLst/>
                          <a:latin typeface="HGP創英角ｺﾞｼｯｸUB" panose="020B0900000000000000" pitchFamily="50" charset="-128"/>
                          <a:ea typeface="HGP創英角ｺﾞｼｯｸUB" panose="020B0900000000000000" pitchFamily="50" charset="-128"/>
                        </a:rPr>
                        <a:t>　</a:t>
                      </a:r>
                      <a:r>
                        <a:rPr kumimoji="1" lang="en-US" altLang="ja-JP" sz="1600" b="0" i="0" u="none" strike="noStrike" cap="none" normalizeH="0" baseline="0" smtClean="0">
                          <a:ln>
                            <a:noFill/>
                          </a:ln>
                          <a:solidFill>
                            <a:schemeClr val="tx1"/>
                          </a:solidFill>
                          <a:effectLst/>
                          <a:latin typeface="HGP創英角ｺﾞｼｯｸUB" panose="020B0900000000000000" pitchFamily="50" charset="-128"/>
                          <a:ea typeface="HGP創英角ｺﾞｼｯｸUB" panose="020B0900000000000000" pitchFamily="50" charset="-128"/>
                        </a:rPr>
                        <a:t>(Copies/cell)</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lvl1pPr>
                        <a:spcBef>
                          <a:spcPct val="20000"/>
                        </a:spcBef>
                        <a:defRPr kumimoji="1" sz="2800">
                          <a:solidFill>
                            <a:schemeClr val="tx1"/>
                          </a:solidFill>
                          <a:latin typeface="Arial" panose="020B0604020202020204" pitchFamily="34" charset="0"/>
                          <a:ea typeface="ＭＳ Ｐゴシック" panose="020B0600070205080204" pitchFamily="50" charset="-128"/>
                        </a:defRPr>
                      </a:lvl1pPr>
                      <a:lvl2pPr>
                        <a:spcBef>
                          <a:spcPct val="20000"/>
                        </a:spcBef>
                        <a:defRPr kumimoji="1" sz="2400">
                          <a:solidFill>
                            <a:schemeClr val="tx1"/>
                          </a:solidFill>
                          <a:latin typeface="Arial" panose="020B0604020202020204" pitchFamily="34" charset="0"/>
                          <a:ea typeface="ＭＳ Ｐゴシック" panose="020B0600070205080204" pitchFamily="50" charset="-128"/>
                        </a:defRPr>
                      </a:lvl2pPr>
                      <a:lvl3pPr>
                        <a:spcBef>
                          <a:spcPct val="20000"/>
                        </a:spcBef>
                        <a:defRPr kumimoji="1" sz="2000">
                          <a:solidFill>
                            <a:schemeClr val="tx1"/>
                          </a:solidFill>
                          <a:latin typeface="Arial" panose="020B0604020202020204" pitchFamily="34" charset="0"/>
                          <a:ea typeface="ＭＳ Ｐゴシック" panose="020B0600070205080204" pitchFamily="50" charset="-128"/>
                        </a:defRPr>
                      </a:lvl3pPr>
                      <a:lvl4pPr>
                        <a:spcBef>
                          <a:spcPct val="20000"/>
                        </a:spcBef>
                        <a:defRPr kumimoji="1">
                          <a:solidFill>
                            <a:schemeClr val="tx1"/>
                          </a:solidFill>
                          <a:latin typeface="Arial" panose="020B0604020202020204" pitchFamily="34" charset="0"/>
                          <a:ea typeface="ＭＳ Ｐゴシック" panose="020B0600070205080204" pitchFamily="50" charset="-128"/>
                        </a:defRPr>
                      </a:lvl4pPr>
                      <a:lvl5pPr>
                        <a:spcBef>
                          <a:spcPct val="20000"/>
                        </a:spcBef>
                        <a:defRPr kumimoji="1">
                          <a:solidFill>
                            <a:schemeClr val="tx1"/>
                          </a:solidFill>
                          <a:latin typeface="Arial" panose="020B0604020202020204" pitchFamily="34" charset="0"/>
                          <a:ea typeface="ＭＳ Ｐゴシック" panose="020B0600070205080204" pitchFamily="50" charset="-128"/>
                        </a:defRPr>
                      </a:lvl5pPr>
                      <a:lvl6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600" b="0" i="0" u="none" strike="noStrike" cap="none" normalizeH="0" baseline="0" smtClean="0">
                          <a:ln>
                            <a:noFill/>
                          </a:ln>
                          <a:solidFill>
                            <a:schemeClr val="tx1"/>
                          </a:solidFill>
                          <a:effectLst/>
                          <a:latin typeface="HGP創英角ｺﾞｼｯｸUB" panose="020B0900000000000000" pitchFamily="50" charset="-128"/>
                          <a:ea typeface="HGP創英角ｺﾞｼｯｸUB" panose="020B0900000000000000" pitchFamily="50" charset="-128"/>
                        </a:rPr>
                        <a:t>4.1</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lvl1pPr>
                        <a:spcBef>
                          <a:spcPct val="20000"/>
                        </a:spcBef>
                        <a:defRPr kumimoji="1" sz="2800">
                          <a:solidFill>
                            <a:schemeClr val="tx1"/>
                          </a:solidFill>
                          <a:latin typeface="Arial" panose="020B0604020202020204" pitchFamily="34" charset="0"/>
                          <a:ea typeface="ＭＳ Ｐゴシック" panose="020B0600070205080204" pitchFamily="50" charset="-128"/>
                        </a:defRPr>
                      </a:lvl1pPr>
                      <a:lvl2pPr>
                        <a:spcBef>
                          <a:spcPct val="20000"/>
                        </a:spcBef>
                        <a:defRPr kumimoji="1" sz="2400">
                          <a:solidFill>
                            <a:schemeClr val="tx1"/>
                          </a:solidFill>
                          <a:latin typeface="Arial" panose="020B0604020202020204" pitchFamily="34" charset="0"/>
                          <a:ea typeface="ＭＳ Ｐゴシック" panose="020B0600070205080204" pitchFamily="50" charset="-128"/>
                        </a:defRPr>
                      </a:lvl2pPr>
                      <a:lvl3pPr>
                        <a:spcBef>
                          <a:spcPct val="20000"/>
                        </a:spcBef>
                        <a:defRPr kumimoji="1" sz="2000">
                          <a:solidFill>
                            <a:schemeClr val="tx1"/>
                          </a:solidFill>
                          <a:latin typeface="Arial" panose="020B0604020202020204" pitchFamily="34" charset="0"/>
                          <a:ea typeface="ＭＳ Ｐゴシック" panose="020B0600070205080204" pitchFamily="50" charset="-128"/>
                        </a:defRPr>
                      </a:lvl3pPr>
                      <a:lvl4pPr>
                        <a:spcBef>
                          <a:spcPct val="20000"/>
                        </a:spcBef>
                        <a:defRPr kumimoji="1">
                          <a:solidFill>
                            <a:schemeClr val="tx1"/>
                          </a:solidFill>
                          <a:latin typeface="Arial" panose="020B0604020202020204" pitchFamily="34" charset="0"/>
                          <a:ea typeface="ＭＳ Ｐゴシック" panose="020B0600070205080204" pitchFamily="50" charset="-128"/>
                        </a:defRPr>
                      </a:lvl4pPr>
                      <a:lvl5pPr>
                        <a:spcBef>
                          <a:spcPct val="20000"/>
                        </a:spcBef>
                        <a:defRPr kumimoji="1">
                          <a:solidFill>
                            <a:schemeClr val="tx1"/>
                          </a:solidFill>
                          <a:latin typeface="Arial" panose="020B0604020202020204" pitchFamily="34" charset="0"/>
                          <a:ea typeface="ＭＳ Ｐゴシック" panose="020B0600070205080204" pitchFamily="50" charset="-128"/>
                        </a:defRPr>
                      </a:lvl5pPr>
                      <a:lvl6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ja-JP" sz="1600" b="0" i="0" u="none" strike="noStrike" cap="none" normalizeH="0" baseline="0" smtClean="0">
                          <a:ln>
                            <a:noFill/>
                          </a:ln>
                          <a:solidFill>
                            <a:schemeClr val="tx1"/>
                          </a:solidFill>
                          <a:effectLst/>
                          <a:latin typeface="HGP創英角ｺﾞｼｯｸUB" panose="020B0900000000000000" pitchFamily="50" charset="-128"/>
                          <a:ea typeface="HGP創英角ｺﾞｼｯｸUB" panose="020B0900000000000000" pitchFamily="50" charset="-128"/>
                        </a:rPr>
                        <a:t>1.7 x 10</a:t>
                      </a:r>
                      <a:r>
                        <a:rPr kumimoji="1" lang="en-US" altLang="ja-JP" sz="1600" b="0" i="0" u="none" strike="noStrike" cap="none" normalizeH="0" baseline="30000" smtClean="0">
                          <a:ln>
                            <a:noFill/>
                          </a:ln>
                          <a:solidFill>
                            <a:schemeClr val="tx1"/>
                          </a:solidFill>
                          <a:effectLst/>
                          <a:latin typeface="HGP創英角ｺﾞｼｯｸUB" panose="020B0900000000000000" pitchFamily="50" charset="-128"/>
                          <a:ea typeface="HGP創英角ｺﾞｼｯｸUB" panose="020B0900000000000000" pitchFamily="50" charset="-128"/>
                        </a:rPr>
                        <a:t>4</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r>
              <a:tr h="557213">
                <a:tc>
                  <a:txBody>
                    <a:bodyPr/>
                    <a:lstStyle>
                      <a:lvl1pPr>
                        <a:spcBef>
                          <a:spcPct val="20000"/>
                        </a:spcBef>
                        <a:defRPr kumimoji="1" sz="2800">
                          <a:solidFill>
                            <a:schemeClr val="tx1"/>
                          </a:solidFill>
                          <a:latin typeface="Arial" panose="020B0604020202020204" pitchFamily="34" charset="0"/>
                          <a:ea typeface="ＭＳ Ｐゴシック" panose="020B0600070205080204" pitchFamily="50" charset="-128"/>
                        </a:defRPr>
                      </a:lvl1pPr>
                      <a:lvl2pPr>
                        <a:spcBef>
                          <a:spcPct val="20000"/>
                        </a:spcBef>
                        <a:defRPr kumimoji="1" sz="2400">
                          <a:solidFill>
                            <a:schemeClr val="tx1"/>
                          </a:solidFill>
                          <a:latin typeface="Arial" panose="020B0604020202020204" pitchFamily="34" charset="0"/>
                          <a:ea typeface="ＭＳ Ｐゴシック" panose="020B0600070205080204" pitchFamily="50" charset="-128"/>
                        </a:defRPr>
                      </a:lvl2pPr>
                      <a:lvl3pPr>
                        <a:spcBef>
                          <a:spcPct val="20000"/>
                        </a:spcBef>
                        <a:defRPr kumimoji="1" sz="2000">
                          <a:solidFill>
                            <a:schemeClr val="tx1"/>
                          </a:solidFill>
                          <a:latin typeface="Arial" panose="020B0604020202020204" pitchFamily="34" charset="0"/>
                          <a:ea typeface="ＭＳ Ｐゴシック" panose="020B0600070205080204" pitchFamily="50" charset="-128"/>
                        </a:defRPr>
                      </a:lvl3pPr>
                      <a:lvl4pPr>
                        <a:spcBef>
                          <a:spcPct val="20000"/>
                        </a:spcBef>
                        <a:defRPr kumimoji="1">
                          <a:solidFill>
                            <a:schemeClr val="tx1"/>
                          </a:solidFill>
                          <a:latin typeface="Arial" panose="020B0604020202020204" pitchFamily="34" charset="0"/>
                          <a:ea typeface="ＭＳ Ｐゴシック" panose="020B0600070205080204" pitchFamily="50" charset="-128"/>
                        </a:defRPr>
                      </a:lvl4pPr>
                      <a:lvl5pPr>
                        <a:spcBef>
                          <a:spcPct val="20000"/>
                        </a:spcBef>
                        <a:defRPr kumimoji="1">
                          <a:solidFill>
                            <a:schemeClr val="tx1"/>
                          </a:solidFill>
                          <a:latin typeface="Arial" panose="020B0604020202020204" pitchFamily="34" charset="0"/>
                          <a:ea typeface="ＭＳ Ｐゴシック" panose="020B0600070205080204" pitchFamily="50" charset="-128"/>
                        </a:defRPr>
                      </a:lvl5pPr>
                      <a:lvl6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600" b="0" i="0" u="none" strike="noStrike" cap="none" normalizeH="0" baseline="0" smtClean="0">
                          <a:ln>
                            <a:noFill/>
                          </a:ln>
                          <a:solidFill>
                            <a:schemeClr val="tx1"/>
                          </a:solidFill>
                          <a:effectLst/>
                          <a:latin typeface="HGP創英角ｺﾞｼｯｸUB" panose="020B0900000000000000" pitchFamily="50" charset="-128"/>
                          <a:ea typeface="HGP創英角ｺﾞｼｯｸUB" panose="020B0900000000000000" pitchFamily="50" charset="-128"/>
                        </a:rPr>
                        <a:t>mRNA expression</a:t>
                      </a:r>
                      <a:r>
                        <a:rPr kumimoji="1" lang="ja-JP" altLang="en-US" sz="1600" b="0" i="0" u="none" strike="noStrike" cap="none" normalizeH="0" baseline="0" smtClean="0">
                          <a:ln>
                            <a:noFill/>
                          </a:ln>
                          <a:solidFill>
                            <a:schemeClr val="tx1"/>
                          </a:solidFill>
                          <a:effectLst/>
                          <a:latin typeface="HGP創英角ｺﾞｼｯｸUB" panose="020B0900000000000000" pitchFamily="50" charset="-128"/>
                          <a:ea typeface="HGP創英角ｺﾞｼｯｸUB" panose="020B0900000000000000" pitchFamily="50" charset="-128"/>
                        </a:rPr>
                        <a:t>　（</a:t>
                      </a:r>
                      <a:r>
                        <a:rPr kumimoji="1" lang="en-US" altLang="ja-JP" sz="1600" b="0" i="0" u="none" strike="noStrike" cap="none" normalizeH="0" baseline="0" smtClean="0">
                          <a:ln>
                            <a:noFill/>
                          </a:ln>
                          <a:solidFill>
                            <a:schemeClr val="tx1"/>
                          </a:solidFill>
                          <a:effectLst/>
                          <a:latin typeface="HGP創英角ｺﾞｼｯｸUB" panose="020B0900000000000000" pitchFamily="50" charset="-128"/>
                          <a:ea typeface="HGP創英角ｺﾞｼｯｸUB" panose="020B0900000000000000" pitchFamily="50" charset="-128"/>
                        </a:rPr>
                        <a:t>Copies/cell)</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lvl1pPr>
                        <a:spcBef>
                          <a:spcPct val="20000"/>
                        </a:spcBef>
                        <a:defRPr kumimoji="1" sz="2800">
                          <a:solidFill>
                            <a:schemeClr val="tx1"/>
                          </a:solidFill>
                          <a:latin typeface="Arial" panose="020B0604020202020204" pitchFamily="34" charset="0"/>
                          <a:ea typeface="ＭＳ Ｐゴシック" panose="020B0600070205080204" pitchFamily="50" charset="-128"/>
                        </a:defRPr>
                      </a:lvl1pPr>
                      <a:lvl2pPr>
                        <a:spcBef>
                          <a:spcPct val="20000"/>
                        </a:spcBef>
                        <a:defRPr kumimoji="1" sz="2400">
                          <a:solidFill>
                            <a:schemeClr val="tx1"/>
                          </a:solidFill>
                          <a:latin typeface="Arial" panose="020B0604020202020204" pitchFamily="34" charset="0"/>
                          <a:ea typeface="ＭＳ Ｐゴシック" panose="020B0600070205080204" pitchFamily="50" charset="-128"/>
                        </a:defRPr>
                      </a:lvl2pPr>
                      <a:lvl3pPr>
                        <a:spcBef>
                          <a:spcPct val="20000"/>
                        </a:spcBef>
                        <a:defRPr kumimoji="1" sz="2000">
                          <a:solidFill>
                            <a:schemeClr val="tx1"/>
                          </a:solidFill>
                          <a:latin typeface="Arial" panose="020B0604020202020204" pitchFamily="34" charset="0"/>
                          <a:ea typeface="ＭＳ Ｐゴシック" panose="020B0600070205080204" pitchFamily="50" charset="-128"/>
                        </a:defRPr>
                      </a:lvl3pPr>
                      <a:lvl4pPr>
                        <a:spcBef>
                          <a:spcPct val="20000"/>
                        </a:spcBef>
                        <a:defRPr kumimoji="1">
                          <a:solidFill>
                            <a:schemeClr val="tx1"/>
                          </a:solidFill>
                          <a:latin typeface="Arial" panose="020B0604020202020204" pitchFamily="34" charset="0"/>
                          <a:ea typeface="ＭＳ Ｐゴシック" panose="020B0600070205080204" pitchFamily="50" charset="-128"/>
                        </a:defRPr>
                      </a:lvl4pPr>
                      <a:lvl5pPr>
                        <a:spcBef>
                          <a:spcPct val="20000"/>
                        </a:spcBef>
                        <a:defRPr kumimoji="1">
                          <a:solidFill>
                            <a:schemeClr val="tx1"/>
                          </a:solidFill>
                          <a:latin typeface="Arial" panose="020B0604020202020204" pitchFamily="34" charset="0"/>
                          <a:ea typeface="ＭＳ Ｐゴシック" panose="020B0600070205080204" pitchFamily="50" charset="-128"/>
                        </a:defRPr>
                      </a:lvl5pPr>
                      <a:lvl6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ja-JP" sz="1600" b="0" i="0" u="none" strike="noStrike" cap="none" normalizeH="0" baseline="0" smtClean="0">
                          <a:ln>
                            <a:noFill/>
                          </a:ln>
                          <a:solidFill>
                            <a:schemeClr val="tx1"/>
                          </a:solidFill>
                          <a:effectLst/>
                          <a:latin typeface="HGP創英角ｺﾞｼｯｸUB" panose="020B0900000000000000" pitchFamily="50" charset="-128"/>
                          <a:ea typeface="HGP創英角ｺﾞｼｯｸUB" panose="020B0900000000000000" pitchFamily="50" charset="-128"/>
                        </a:rPr>
                        <a:t>1.6 x 10</a:t>
                      </a:r>
                      <a:r>
                        <a:rPr kumimoji="1" lang="en-US" altLang="ja-JP" sz="1600" b="0" i="0" u="none" strike="noStrike" cap="none" normalizeH="0" baseline="30000" smtClean="0">
                          <a:ln>
                            <a:noFill/>
                          </a:ln>
                          <a:solidFill>
                            <a:schemeClr val="tx1"/>
                          </a:solidFill>
                          <a:effectLst/>
                          <a:latin typeface="HGP創英角ｺﾞｼｯｸUB" panose="020B0900000000000000" pitchFamily="50" charset="-128"/>
                          <a:ea typeface="HGP創英角ｺﾞｼｯｸUB" panose="020B0900000000000000" pitchFamily="50" charset="-128"/>
                        </a:rPr>
                        <a:t>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lvl1pPr>
                        <a:spcBef>
                          <a:spcPct val="20000"/>
                        </a:spcBef>
                        <a:defRPr kumimoji="1" sz="2800">
                          <a:solidFill>
                            <a:schemeClr val="tx1"/>
                          </a:solidFill>
                          <a:latin typeface="Arial" panose="020B0604020202020204" pitchFamily="34" charset="0"/>
                          <a:ea typeface="ＭＳ Ｐゴシック" panose="020B0600070205080204" pitchFamily="50" charset="-128"/>
                        </a:defRPr>
                      </a:lvl1pPr>
                      <a:lvl2pPr>
                        <a:spcBef>
                          <a:spcPct val="20000"/>
                        </a:spcBef>
                        <a:defRPr kumimoji="1" sz="2400">
                          <a:solidFill>
                            <a:schemeClr val="tx1"/>
                          </a:solidFill>
                          <a:latin typeface="Arial" panose="020B0604020202020204" pitchFamily="34" charset="0"/>
                          <a:ea typeface="ＭＳ Ｐゴシック" panose="020B0600070205080204" pitchFamily="50" charset="-128"/>
                        </a:defRPr>
                      </a:lvl2pPr>
                      <a:lvl3pPr>
                        <a:spcBef>
                          <a:spcPct val="20000"/>
                        </a:spcBef>
                        <a:defRPr kumimoji="1" sz="2000">
                          <a:solidFill>
                            <a:schemeClr val="tx1"/>
                          </a:solidFill>
                          <a:latin typeface="Arial" panose="020B0604020202020204" pitchFamily="34" charset="0"/>
                          <a:ea typeface="ＭＳ Ｐゴシック" panose="020B0600070205080204" pitchFamily="50" charset="-128"/>
                        </a:defRPr>
                      </a:lvl3pPr>
                      <a:lvl4pPr>
                        <a:spcBef>
                          <a:spcPct val="20000"/>
                        </a:spcBef>
                        <a:defRPr kumimoji="1">
                          <a:solidFill>
                            <a:schemeClr val="tx1"/>
                          </a:solidFill>
                          <a:latin typeface="Arial" panose="020B0604020202020204" pitchFamily="34" charset="0"/>
                          <a:ea typeface="ＭＳ Ｐゴシック" panose="020B0600070205080204" pitchFamily="50" charset="-128"/>
                        </a:defRPr>
                      </a:lvl4pPr>
                      <a:lvl5pPr>
                        <a:spcBef>
                          <a:spcPct val="20000"/>
                        </a:spcBef>
                        <a:defRPr kumimoji="1">
                          <a:solidFill>
                            <a:schemeClr val="tx1"/>
                          </a:solidFill>
                          <a:latin typeface="Arial" panose="020B0604020202020204" pitchFamily="34" charset="0"/>
                          <a:ea typeface="ＭＳ Ｐゴシック" panose="020B0600070205080204" pitchFamily="50" charset="-128"/>
                        </a:defRPr>
                      </a:lvl5pPr>
                      <a:lvl6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ja-JP" sz="1600" b="0" i="0" u="none" strike="noStrike" cap="none" normalizeH="0" baseline="0" smtClean="0">
                          <a:ln>
                            <a:noFill/>
                          </a:ln>
                          <a:solidFill>
                            <a:schemeClr val="tx1"/>
                          </a:solidFill>
                          <a:effectLst/>
                          <a:latin typeface="HGP創英角ｺﾞｼｯｸUB" panose="020B0900000000000000" pitchFamily="50" charset="-128"/>
                          <a:ea typeface="HGP創英角ｺﾞｼｯｸUB" panose="020B0900000000000000" pitchFamily="50" charset="-128"/>
                        </a:rPr>
                        <a:t>4.3 x 10</a:t>
                      </a:r>
                      <a:r>
                        <a:rPr kumimoji="1" lang="en-US" altLang="ja-JP" sz="1600" b="0" i="0" u="none" strike="noStrike" cap="none" normalizeH="0" baseline="30000" smtClean="0">
                          <a:ln>
                            <a:noFill/>
                          </a:ln>
                          <a:solidFill>
                            <a:schemeClr val="tx1"/>
                          </a:solidFill>
                          <a:effectLst/>
                          <a:latin typeface="HGP創英角ｺﾞｼｯｸUB" panose="020B0900000000000000" pitchFamily="50" charset="-128"/>
                          <a:ea typeface="HGP創英角ｺﾞｼｯｸUB" panose="020B0900000000000000" pitchFamily="50" charset="-128"/>
                        </a:rPr>
                        <a:t>6</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r>
              <a:tr h="555625">
                <a:tc>
                  <a:txBody>
                    <a:bodyPr/>
                    <a:lstStyle>
                      <a:lvl1pPr>
                        <a:spcBef>
                          <a:spcPct val="20000"/>
                        </a:spcBef>
                        <a:defRPr kumimoji="1" sz="2800">
                          <a:solidFill>
                            <a:schemeClr val="tx1"/>
                          </a:solidFill>
                          <a:latin typeface="Arial" panose="020B0604020202020204" pitchFamily="34" charset="0"/>
                          <a:ea typeface="ＭＳ Ｐゴシック" panose="020B0600070205080204" pitchFamily="50" charset="-128"/>
                        </a:defRPr>
                      </a:lvl1pPr>
                      <a:lvl2pPr>
                        <a:spcBef>
                          <a:spcPct val="20000"/>
                        </a:spcBef>
                        <a:defRPr kumimoji="1" sz="2400">
                          <a:solidFill>
                            <a:schemeClr val="tx1"/>
                          </a:solidFill>
                          <a:latin typeface="Arial" panose="020B0604020202020204" pitchFamily="34" charset="0"/>
                          <a:ea typeface="ＭＳ Ｐゴシック" panose="020B0600070205080204" pitchFamily="50" charset="-128"/>
                        </a:defRPr>
                      </a:lvl2pPr>
                      <a:lvl3pPr>
                        <a:spcBef>
                          <a:spcPct val="20000"/>
                        </a:spcBef>
                        <a:defRPr kumimoji="1" sz="2000">
                          <a:solidFill>
                            <a:schemeClr val="tx1"/>
                          </a:solidFill>
                          <a:latin typeface="Arial" panose="020B0604020202020204" pitchFamily="34" charset="0"/>
                          <a:ea typeface="ＭＳ Ｐゴシック" panose="020B0600070205080204" pitchFamily="50" charset="-128"/>
                        </a:defRPr>
                      </a:lvl3pPr>
                      <a:lvl4pPr>
                        <a:spcBef>
                          <a:spcPct val="20000"/>
                        </a:spcBef>
                        <a:defRPr kumimoji="1">
                          <a:solidFill>
                            <a:schemeClr val="tx1"/>
                          </a:solidFill>
                          <a:latin typeface="Arial" panose="020B0604020202020204" pitchFamily="34" charset="0"/>
                          <a:ea typeface="ＭＳ Ｐゴシック" panose="020B0600070205080204" pitchFamily="50" charset="-128"/>
                        </a:defRPr>
                      </a:lvl4pPr>
                      <a:lvl5pPr>
                        <a:spcBef>
                          <a:spcPct val="20000"/>
                        </a:spcBef>
                        <a:defRPr kumimoji="1">
                          <a:solidFill>
                            <a:schemeClr val="tx1"/>
                          </a:solidFill>
                          <a:latin typeface="Arial" panose="020B0604020202020204" pitchFamily="34" charset="0"/>
                          <a:ea typeface="ＭＳ Ｐゴシック" panose="020B0600070205080204" pitchFamily="50" charset="-128"/>
                        </a:defRPr>
                      </a:lvl5pPr>
                      <a:lvl6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marL="0" marR="0" lvl="0" indent="0" algn="l" defTabSz="914400" rtl="0" eaLnBrk="1" fontAlgn="base" latinLnBrk="0" hangingPunct="1">
                        <a:lnSpc>
                          <a:spcPct val="100000"/>
                        </a:lnSpc>
                        <a:spcBef>
                          <a:spcPct val="20000"/>
                        </a:spcBef>
                        <a:spcAft>
                          <a:spcPct val="0"/>
                        </a:spcAft>
                        <a:buClrTx/>
                        <a:buSzTx/>
                        <a:buFontTx/>
                        <a:buNone/>
                        <a:tabLst/>
                      </a:pPr>
                      <a:r>
                        <a:rPr kumimoji="1" lang="en-US" altLang="ja-JP" sz="1600" b="0" i="0" u="none" strike="noStrike" cap="none" normalizeH="0" baseline="0" smtClean="0">
                          <a:ln>
                            <a:noFill/>
                          </a:ln>
                          <a:solidFill>
                            <a:schemeClr val="tx1"/>
                          </a:solidFill>
                          <a:effectLst/>
                          <a:latin typeface="HGP創英角ｺﾞｼｯｸUB" panose="020B0900000000000000" pitchFamily="50" charset="-128"/>
                          <a:ea typeface="HGP創英角ｺﾞｼｯｸUB" panose="020B0900000000000000" pitchFamily="50" charset="-128"/>
                        </a:rPr>
                        <a:t>Transgene expression</a:t>
                      </a:r>
                      <a:r>
                        <a:rPr kumimoji="1" lang="ja-JP" altLang="en-US" sz="1600" b="0" i="0" u="none" strike="noStrike" cap="none" normalizeH="0" baseline="0" smtClean="0">
                          <a:ln>
                            <a:noFill/>
                          </a:ln>
                          <a:solidFill>
                            <a:schemeClr val="tx1"/>
                          </a:solidFill>
                          <a:effectLst/>
                          <a:latin typeface="HGP創英角ｺﾞｼｯｸUB" panose="020B0900000000000000" pitchFamily="50" charset="-128"/>
                          <a:ea typeface="HGP創英角ｺﾞｼｯｸUB" panose="020B0900000000000000" pitchFamily="50" charset="-128"/>
                        </a:rPr>
                        <a:t>　（</a:t>
                      </a:r>
                      <a:r>
                        <a:rPr kumimoji="1" lang="en-US" altLang="ja-JP" sz="1600" b="0" i="0" u="none" strike="noStrike" cap="none" normalizeH="0" baseline="0" smtClean="0">
                          <a:ln>
                            <a:noFill/>
                          </a:ln>
                          <a:solidFill>
                            <a:schemeClr val="tx1"/>
                          </a:solidFill>
                          <a:effectLst/>
                          <a:latin typeface="HGP創英角ｺﾞｼｯｸUB" panose="020B0900000000000000" pitchFamily="50" charset="-128"/>
                          <a:ea typeface="HGP創英角ｺﾞｼｯｸUB" panose="020B0900000000000000" pitchFamily="50" charset="-128"/>
                        </a:rPr>
                        <a:t>RLU/mg protein)</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lvl1pPr>
                        <a:spcBef>
                          <a:spcPct val="20000"/>
                        </a:spcBef>
                        <a:defRPr kumimoji="1" sz="2800">
                          <a:solidFill>
                            <a:schemeClr val="tx1"/>
                          </a:solidFill>
                          <a:latin typeface="Arial" panose="020B0604020202020204" pitchFamily="34" charset="0"/>
                          <a:ea typeface="ＭＳ Ｐゴシック" panose="020B0600070205080204" pitchFamily="50" charset="-128"/>
                        </a:defRPr>
                      </a:lvl1pPr>
                      <a:lvl2pPr>
                        <a:spcBef>
                          <a:spcPct val="20000"/>
                        </a:spcBef>
                        <a:defRPr kumimoji="1" sz="2400">
                          <a:solidFill>
                            <a:schemeClr val="tx1"/>
                          </a:solidFill>
                          <a:latin typeface="Arial" panose="020B0604020202020204" pitchFamily="34" charset="0"/>
                          <a:ea typeface="ＭＳ Ｐゴシック" panose="020B0600070205080204" pitchFamily="50" charset="-128"/>
                        </a:defRPr>
                      </a:lvl2pPr>
                      <a:lvl3pPr>
                        <a:spcBef>
                          <a:spcPct val="20000"/>
                        </a:spcBef>
                        <a:defRPr kumimoji="1" sz="2000">
                          <a:solidFill>
                            <a:schemeClr val="tx1"/>
                          </a:solidFill>
                          <a:latin typeface="Arial" panose="020B0604020202020204" pitchFamily="34" charset="0"/>
                          <a:ea typeface="ＭＳ Ｐゴシック" panose="020B0600070205080204" pitchFamily="50" charset="-128"/>
                        </a:defRPr>
                      </a:lvl3pPr>
                      <a:lvl4pPr>
                        <a:spcBef>
                          <a:spcPct val="20000"/>
                        </a:spcBef>
                        <a:defRPr kumimoji="1">
                          <a:solidFill>
                            <a:schemeClr val="tx1"/>
                          </a:solidFill>
                          <a:latin typeface="Arial" panose="020B0604020202020204" pitchFamily="34" charset="0"/>
                          <a:ea typeface="ＭＳ Ｐゴシック" panose="020B0600070205080204" pitchFamily="50" charset="-128"/>
                        </a:defRPr>
                      </a:lvl4pPr>
                      <a:lvl5pPr>
                        <a:spcBef>
                          <a:spcPct val="20000"/>
                        </a:spcBef>
                        <a:defRPr kumimoji="1">
                          <a:solidFill>
                            <a:schemeClr val="tx1"/>
                          </a:solidFill>
                          <a:latin typeface="Arial" panose="020B0604020202020204" pitchFamily="34" charset="0"/>
                          <a:ea typeface="ＭＳ Ｐゴシック" panose="020B0600070205080204" pitchFamily="50" charset="-128"/>
                        </a:defRPr>
                      </a:lvl5pPr>
                      <a:lvl6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600" b="0" i="0" u="none" strike="noStrike" cap="none" normalizeH="0" baseline="0" smtClean="0">
                          <a:ln>
                            <a:noFill/>
                          </a:ln>
                          <a:solidFill>
                            <a:schemeClr val="tx1"/>
                          </a:solidFill>
                          <a:effectLst/>
                          <a:latin typeface="HGP創英角ｺﾞｼｯｸUB" panose="020B0900000000000000" pitchFamily="50" charset="-128"/>
                          <a:ea typeface="HGP創英角ｺﾞｼｯｸUB" panose="020B0900000000000000" pitchFamily="50" charset="-128"/>
                        </a:rPr>
                        <a:t>2.3 x 10</a:t>
                      </a:r>
                      <a:r>
                        <a:rPr kumimoji="1" lang="en-US" altLang="ja-JP" sz="1600" b="0" i="0" u="none" strike="noStrike" cap="none" normalizeH="0" baseline="30000" smtClean="0">
                          <a:ln>
                            <a:noFill/>
                          </a:ln>
                          <a:solidFill>
                            <a:schemeClr val="tx1"/>
                          </a:solidFill>
                          <a:effectLst/>
                          <a:latin typeface="HGP創英角ｺﾞｼｯｸUB" panose="020B0900000000000000" pitchFamily="50" charset="-128"/>
                          <a:ea typeface="HGP創英角ｺﾞｼｯｸUB" panose="020B0900000000000000" pitchFamily="50" charset="-128"/>
                        </a:rPr>
                        <a:t>7</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lvl1pPr>
                        <a:spcBef>
                          <a:spcPct val="20000"/>
                        </a:spcBef>
                        <a:defRPr kumimoji="1" sz="2800">
                          <a:solidFill>
                            <a:schemeClr val="tx1"/>
                          </a:solidFill>
                          <a:latin typeface="Arial" panose="020B0604020202020204" pitchFamily="34" charset="0"/>
                          <a:ea typeface="ＭＳ Ｐゴシック" panose="020B0600070205080204" pitchFamily="50" charset="-128"/>
                        </a:defRPr>
                      </a:lvl1pPr>
                      <a:lvl2pPr>
                        <a:spcBef>
                          <a:spcPct val="20000"/>
                        </a:spcBef>
                        <a:defRPr kumimoji="1" sz="2400">
                          <a:solidFill>
                            <a:schemeClr val="tx1"/>
                          </a:solidFill>
                          <a:latin typeface="Arial" panose="020B0604020202020204" pitchFamily="34" charset="0"/>
                          <a:ea typeface="ＭＳ Ｐゴシック" panose="020B0600070205080204" pitchFamily="50" charset="-128"/>
                        </a:defRPr>
                      </a:lvl2pPr>
                      <a:lvl3pPr>
                        <a:spcBef>
                          <a:spcPct val="20000"/>
                        </a:spcBef>
                        <a:defRPr kumimoji="1" sz="2000">
                          <a:solidFill>
                            <a:schemeClr val="tx1"/>
                          </a:solidFill>
                          <a:latin typeface="Arial" panose="020B0604020202020204" pitchFamily="34" charset="0"/>
                          <a:ea typeface="ＭＳ Ｐゴシック" panose="020B0600070205080204" pitchFamily="50" charset="-128"/>
                        </a:defRPr>
                      </a:lvl3pPr>
                      <a:lvl4pPr>
                        <a:spcBef>
                          <a:spcPct val="20000"/>
                        </a:spcBef>
                        <a:defRPr kumimoji="1">
                          <a:solidFill>
                            <a:schemeClr val="tx1"/>
                          </a:solidFill>
                          <a:latin typeface="Arial" panose="020B0604020202020204" pitchFamily="34" charset="0"/>
                          <a:ea typeface="ＭＳ Ｐゴシック" panose="020B0600070205080204" pitchFamily="50" charset="-128"/>
                        </a:defRPr>
                      </a:lvl4pPr>
                      <a:lvl5pPr>
                        <a:spcBef>
                          <a:spcPct val="20000"/>
                        </a:spcBef>
                        <a:defRPr kumimoji="1">
                          <a:solidFill>
                            <a:schemeClr val="tx1"/>
                          </a:solidFill>
                          <a:latin typeface="Arial" panose="020B0604020202020204" pitchFamily="34" charset="0"/>
                          <a:ea typeface="ＭＳ Ｐゴシック" panose="020B0600070205080204" pitchFamily="50" charset="-128"/>
                        </a:defRPr>
                      </a:lvl5pPr>
                      <a:lvl6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fontAlgn="base">
                        <a:spcBef>
                          <a:spcPct val="2000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1" lang="en-US" altLang="ja-JP" sz="1600" b="0" i="0" u="none" strike="noStrike" cap="none" normalizeH="0" baseline="0" smtClean="0">
                          <a:ln>
                            <a:noFill/>
                          </a:ln>
                          <a:solidFill>
                            <a:schemeClr val="tx1"/>
                          </a:solidFill>
                          <a:effectLst/>
                          <a:latin typeface="HGP創英角ｺﾞｼｯｸUB" panose="020B0900000000000000" pitchFamily="50" charset="-128"/>
                          <a:ea typeface="HGP創英角ｺﾞｼｯｸUB" panose="020B0900000000000000" pitchFamily="50" charset="-128"/>
                        </a:rPr>
                        <a:t>1.3 x 10</a:t>
                      </a:r>
                      <a:r>
                        <a:rPr kumimoji="1" lang="en-US" altLang="ja-JP" sz="1600" b="0" i="0" u="none" strike="noStrike" cap="none" normalizeH="0" baseline="30000" smtClean="0">
                          <a:ln>
                            <a:noFill/>
                          </a:ln>
                          <a:solidFill>
                            <a:schemeClr val="tx1"/>
                          </a:solidFill>
                          <a:effectLst/>
                          <a:latin typeface="HGP創英角ｺﾞｼｯｸUB" panose="020B0900000000000000" pitchFamily="50" charset="-128"/>
                          <a:ea typeface="HGP創英角ｺﾞｼｯｸUB" panose="020B0900000000000000" pitchFamily="50" charset="-128"/>
                        </a:rPr>
                        <a:t>7</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r>
            </a:tbl>
          </a:graphicData>
        </a:graphic>
      </p:graphicFrame>
      <p:sp>
        <p:nvSpPr>
          <p:cNvPr id="6199" name="AutoShape 55"/>
          <p:cNvSpPr>
            <a:spLocks noChangeArrowheads="1"/>
          </p:cNvSpPr>
          <p:nvPr/>
        </p:nvSpPr>
        <p:spPr bwMode="auto">
          <a:xfrm>
            <a:off x="6227763" y="5157788"/>
            <a:ext cx="361950" cy="647700"/>
          </a:xfrm>
          <a:prstGeom prst="curvedLeftArrow">
            <a:avLst>
              <a:gd name="adj1" fmla="val 35789"/>
              <a:gd name="adj2" fmla="val 71579"/>
              <a:gd name="adj3" fmla="val 33333"/>
            </a:avLst>
          </a:prstGeom>
          <a:solidFill>
            <a:srgbClr val="FF99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200" name="AutoShape 56"/>
          <p:cNvSpPr>
            <a:spLocks noChangeArrowheads="1"/>
          </p:cNvSpPr>
          <p:nvPr/>
        </p:nvSpPr>
        <p:spPr bwMode="auto">
          <a:xfrm>
            <a:off x="6227763" y="5876925"/>
            <a:ext cx="361950" cy="647700"/>
          </a:xfrm>
          <a:prstGeom prst="curvedLeftArrow">
            <a:avLst>
              <a:gd name="adj1" fmla="val 35789"/>
              <a:gd name="adj2" fmla="val 71579"/>
              <a:gd name="adj3" fmla="val 33333"/>
            </a:avLst>
          </a:prstGeom>
          <a:solidFill>
            <a:srgbClr val="FF99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201" name="Text Box 57"/>
          <p:cNvSpPr txBox="1">
            <a:spLocks noChangeArrowheads="1"/>
          </p:cNvSpPr>
          <p:nvPr/>
        </p:nvSpPr>
        <p:spPr bwMode="auto">
          <a:xfrm>
            <a:off x="6589713" y="4941888"/>
            <a:ext cx="257016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altLang="ja-JP" sz="1600" b="1">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Transcription efficiency</a:t>
            </a:r>
          </a:p>
        </p:txBody>
      </p:sp>
      <p:sp>
        <p:nvSpPr>
          <p:cNvPr id="6204" name="Text Box 60"/>
          <p:cNvSpPr txBox="1">
            <a:spLocks noChangeArrowheads="1"/>
          </p:cNvSpPr>
          <p:nvPr/>
        </p:nvSpPr>
        <p:spPr bwMode="auto">
          <a:xfrm>
            <a:off x="6588125" y="5805488"/>
            <a:ext cx="23907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altLang="ja-JP" sz="1600" b="1">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Translation efficiency</a:t>
            </a:r>
          </a:p>
        </p:txBody>
      </p:sp>
      <p:sp>
        <p:nvSpPr>
          <p:cNvPr id="6207" name="Text Box 63"/>
          <p:cNvSpPr txBox="1">
            <a:spLocks noChangeArrowheads="1"/>
          </p:cNvSpPr>
          <p:nvPr/>
        </p:nvSpPr>
        <p:spPr bwMode="auto">
          <a:xfrm>
            <a:off x="5857875" y="2693988"/>
            <a:ext cx="2027238"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r>
              <a:rPr lang="en-US" altLang="ja-JP" sz="18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Translation</a:t>
            </a:r>
          </a:p>
          <a:p>
            <a:pPr algn="ctr"/>
            <a:r>
              <a:rPr lang="en-US" altLang="ja-JP" sz="18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(Nuclear export)</a:t>
            </a:r>
          </a:p>
          <a:p>
            <a:pPr algn="ctr"/>
            <a:r>
              <a:rPr lang="en-US" altLang="ja-JP" sz="1800" dirty="0">
                <a:latin typeface="Arial Unicode MS" panose="020B0604020202020204" pitchFamily="50" charset="-128"/>
                <a:ea typeface="Arial Unicode MS" panose="020B0604020202020204" pitchFamily="50" charset="-128"/>
                <a:cs typeface="Arial Unicode MS" panose="020B0604020202020204" pitchFamily="50" charset="-128"/>
              </a:rPr>
              <a:t>Ad &gt; LFN</a:t>
            </a:r>
          </a:p>
          <a:p>
            <a:pPr algn="ctr"/>
            <a:r>
              <a:rPr lang="en-US" altLang="ja-JP" sz="18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460-folds</a:t>
            </a:r>
          </a:p>
        </p:txBody>
      </p:sp>
      <p:sp>
        <p:nvSpPr>
          <p:cNvPr id="6208" name="Text Box 64"/>
          <p:cNvSpPr txBox="1">
            <a:spLocks noChangeArrowheads="1"/>
          </p:cNvSpPr>
          <p:nvPr/>
        </p:nvSpPr>
        <p:spPr bwMode="auto">
          <a:xfrm>
            <a:off x="1073150" y="112713"/>
            <a:ext cx="695483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altLang="ja-JP" sz="2000" b="1">
                <a:latin typeface="Arial Unicode MS" panose="020B0604020202020204" pitchFamily="50" charset="-128"/>
                <a:ea typeface="Arial Unicode MS" panose="020B0604020202020204" pitchFamily="50" charset="-128"/>
                <a:cs typeface="Arial Unicode MS" panose="020B0604020202020204" pitchFamily="50" charset="-128"/>
              </a:rPr>
              <a:t>Rate-limiting processes determining a transgene expression efficiency of nucleus-delivered DNA (PD)</a:t>
            </a:r>
          </a:p>
        </p:txBody>
      </p:sp>
      <p:sp>
        <p:nvSpPr>
          <p:cNvPr id="6209" name="Text Box 65"/>
          <p:cNvSpPr txBox="1">
            <a:spLocks noChangeArrowheads="1"/>
          </p:cNvSpPr>
          <p:nvPr/>
        </p:nvSpPr>
        <p:spPr bwMode="auto">
          <a:xfrm>
            <a:off x="2627313" y="2565400"/>
            <a:ext cx="101822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Nucleus</a:t>
            </a:r>
          </a:p>
        </p:txBody>
      </p:sp>
      <p:sp>
        <p:nvSpPr>
          <p:cNvPr id="6213" name="Text Box 69"/>
          <p:cNvSpPr txBox="1">
            <a:spLocks noChangeArrowheads="1"/>
          </p:cNvSpPr>
          <p:nvPr/>
        </p:nvSpPr>
        <p:spPr bwMode="auto">
          <a:xfrm>
            <a:off x="6689393" y="5159375"/>
            <a:ext cx="2005678"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mRNA production</a:t>
            </a:r>
          </a:p>
          <a:p>
            <a:pPr algn="ct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Nuclear delivery</a:t>
            </a:r>
          </a:p>
        </p:txBody>
      </p:sp>
      <p:sp>
        <p:nvSpPr>
          <p:cNvPr id="6214" name="Line 70"/>
          <p:cNvSpPr>
            <a:spLocks noChangeShapeType="1"/>
          </p:cNvSpPr>
          <p:nvPr/>
        </p:nvSpPr>
        <p:spPr bwMode="auto">
          <a:xfrm>
            <a:off x="6742113" y="5487988"/>
            <a:ext cx="1882775" cy="15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215" name="Text Box 71"/>
          <p:cNvSpPr txBox="1">
            <a:spLocks noChangeArrowheads="1"/>
          </p:cNvSpPr>
          <p:nvPr/>
        </p:nvSpPr>
        <p:spPr bwMode="auto">
          <a:xfrm>
            <a:off x="6550635" y="6021388"/>
            <a:ext cx="2467343"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Transgene expression</a:t>
            </a:r>
          </a:p>
          <a:p>
            <a:pPr algn="ctr"/>
            <a:r>
              <a:rPr lang="en-US" altLang="ja-JP" sz="1800">
                <a:latin typeface="Arial Unicode MS" panose="020B0604020202020204" pitchFamily="50" charset="-128"/>
                <a:ea typeface="Arial Unicode MS" panose="020B0604020202020204" pitchFamily="50" charset="-128"/>
                <a:cs typeface="Arial Unicode MS" panose="020B0604020202020204" pitchFamily="50" charset="-128"/>
              </a:rPr>
              <a:t>mRNA production</a:t>
            </a:r>
          </a:p>
        </p:txBody>
      </p:sp>
      <p:sp>
        <p:nvSpPr>
          <p:cNvPr id="6216" name="Line 72"/>
          <p:cNvSpPr>
            <a:spLocks noChangeShapeType="1"/>
          </p:cNvSpPr>
          <p:nvPr/>
        </p:nvSpPr>
        <p:spPr bwMode="auto">
          <a:xfrm>
            <a:off x="6699250" y="6353175"/>
            <a:ext cx="2157413" cy="2381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Tree>
    <p:extLst>
      <p:ext uri="{BB962C8B-B14F-4D97-AF65-F5344CB8AC3E}">
        <p14:creationId xmlns:p14="http://schemas.microsoft.com/office/powerpoint/2010/main" val="2223517923"/>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256" name="Group 40"/>
          <p:cNvGrpSpPr>
            <a:grpSpLocks/>
          </p:cNvGrpSpPr>
          <p:nvPr/>
        </p:nvGrpSpPr>
        <p:grpSpPr bwMode="auto">
          <a:xfrm>
            <a:off x="468313" y="184150"/>
            <a:ext cx="8675687" cy="6340475"/>
            <a:chOff x="340" y="116"/>
            <a:chExt cx="5262" cy="3994"/>
          </a:xfrm>
        </p:grpSpPr>
        <p:sp>
          <p:nvSpPr>
            <p:cNvPr id="9218" name="Text Box 2"/>
            <p:cNvSpPr txBox="1">
              <a:spLocks noChangeArrowheads="1"/>
            </p:cNvSpPr>
            <p:nvPr/>
          </p:nvSpPr>
          <p:spPr bwMode="auto">
            <a:xfrm>
              <a:off x="612" y="386"/>
              <a:ext cx="112"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endParaRPr lang="ja-JP" altLang="ja-JP" smtClean="0">
                <a:solidFill>
                  <a:srgbClr val="000000"/>
                </a:solidFill>
                <a:latin typeface="HGP創英角ｺﾞｼｯｸUB" panose="020B0900000000000000" pitchFamily="50" charset="-128"/>
                <a:ea typeface="HGP創英角ｺﾞｼｯｸUB" panose="020B0900000000000000" pitchFamily="50" charset="-128"/>
              </a:endParaRPr>
            </a:p>
          </p:txBody>
        </p:sp>
        <p:sp>
          <p:nvSpPr>
            <p:cNvPr id="9220" name="Text Box 4"/>
            <p:cNvSpPr txBox="1">
              <a:spLocks noChangeArrowheads="1"/>
            </p:cNvSpPr>
            <p:nvPr/>
          </p:nvSpPr>
          <p:spPr bwMode="auto">
            <a:xfrm>
              <a:off x="861" y="3864"/>
              <a:ext cx="360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mtClean="0">
                  <a:latin typeface="HGP創英角ｺﾞｼｯｸUB" panose="020B0900000000000000" pitchFamily="50" charset="-128"/>
                  <a:ea typeface="HGP創英角ｺﾞｼｯｸUB" panose="020B0900000000000000" pitchFamily="50" charset="-128"/>
                </a:rPr>
                <a:t>Ad genome is specifically localized in euchromatin region.</a:t>
              </a:r>
            </a:p>
          </p:txBody>
        </p:sp>
        <p:pic>
          <p:nvPicPr>
            <p:cNvPr id="9222" name="Picture 6" descr="Ad 6"/>
            <p:cNvPicPr>
              <a:picLocks noChangeAspect="1" noChangeArrowheads="1"/>
            </p:cNvPicPr>
            <p:nvPr/>
          </p:nvPicPr>
          <p:blipFill>
            <a:blip r:embed="rId3">
              <a:lum contrast="54000"/>
              <a:extLst>
                <a:ext uri="{28A0092B-C50C-407E-A947-70E740481C1C}">
                  <a14:useLocalDpi xmlns:a14="http://schemas.microsoft.com/office/drawing/2010/main" val="0"/>
                </a:ext>
              </a:extLst>
            </a:blip>
            <a:srcRect l="33337" t="50038" r="33337"/>
            <a:stretch>
              <a:fillRect/>
            </a:stretch>
          </p:blipFill>
          <p:spPr bwMode="auto">
            <a:xfrm>
              <a:off x="476" y="688"/>
              <a:ext cx="2191" cy="2215"/>
            </a:xfrm>
            <a:prstGeom prst="rect">
              <a:avLst/>
            </a:prstGeom>
            <a:noFill/>
            <a:extLst>
              <a:ext uri="{909E8E84-426E-40DD-AFC4-6F175D3DCCD1}">
                <a14:hiddenFill xmlns:a14="http://schemas.microsoft.com/office/drawing/2010/main">
                  <a:solidFill>
                    <a:srgbClr val="FFFFFF"/>
                  </a:solidFill>
                </a14:hiddenFill>
              </a:ext>
            </a:extLst>
          </p:spPr>
        </p:pic>
        <p:pic>
          <p:nvPicPr>
            <p:cNvPr id="9223" name="Picture 7" descr="DAPI LFN 375 11"/>
            <p:cNvPicPr>
              <a:picLocks noChangeAspect="1" noChangeArrowheads="1"/>
            </p:cNvPicPr>
            <p:nvPr/>
          </p:nvPicPr>
          <p:blipFill>
            <a:blip r:embed="rId4">
              <a:lum bright="-30000" contrast="18000"/>
              <a:extLst>
                <a:ext uri="{28A0092B-C50C-407E-A947-70E740481C1C}">
                  <a14:useLocalDpi xmlns:a14="http://schemas.microsoft.com/office/drawing/2010/main" val="0"/>
                </a:ext>
              </a:extLst>
            </a:blip>
            <a:srcRect l="33337" t="50038" r="33337"/>
            <a:stretch>
              <a:fillRect/>
            </a:stretch>
          </p:blipFill>
          <p:spPr bwMode="auto">
            <a:xfrm>
              <a:off x="2971" y="688"/>
              <a:ext cx="2190" cy="2215"/>
            </a:xfrm>
            <a:prstGeom prst="rect">
              <a:avLst/>
            </a:prstGeom>
            <a:noFill/>
            <a:extLst>
              <a:ext uri="{909E8E84-426E-40DD-AFC4-6F175D3DCCD1}">
                <a14:hiddenFill xmlns:a14="http://schemas.microsoft.com/office/drawing/2010/main">
                  <a:solidFill>
                    <a:srgbClr val="FFFFFF"/>
                  </a:solidFill>
                </a14:hiddenFill>
              </a:ext>
            </a:extLst>
          </p:spPr>
        </p:pic>
        <p:sp>
          <p:nvSpPr>
            <p:cNvPr id="9228" name="Text Box 12"/>
            <p:cNvSpPr txBox="1">
              <a:spLocks noChangeArrowheads="1"/>
            </p:cNvSpPr>
            <p:nvPr/>
          </p:nvSpPr>
          <p:spPr bwMode="auto">
            <a:xfrm>
              <a:off x="658" y="416"/>
              <a:ext cx="1872" cy="231"/>
            </a:xfrm>
            <a:prstGeom prst="rect">
              <a:avLst/>
            </a:prstGeom>
            <a:gradFill rotWithShape="0">
              <a:gsLst>
                <a:gs pos="0">
                  <a:srgbClr val="FF6600"/>
                </a:gs>
                <a:gs pos="50000">
                  <a:schemeClr val="bg1"/>
                </a:gs>
                <a:gs pos="100000">
                  <a:srgbClr val="FF6600"/>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b="1" smtClean="0">
                  <a:solidFill>
                    <a:srgbClr val="000000"/>
                  </a:solidFill>
                  <a:effectLst>
                    <a:outerShdw blurRad="38100" dist="38100" dir="2700000" algn="tl">
                      <a:srgbClr val="FFFFFF"/>
                    </a:outerShdw>
                  </a:effectLst>
                  <a:latin typeface="HGP創英角ｺﾞｼｯｸUB" panose="020B0900000000000000" pitchFamily="50" charset="-128"/>
                  <a:ea typeface="HGP創英角ｺﾞｼｯｸUB" panose="020B0900000000000000" pitchFamily="50" charset="-128"/>
                </a:rPr>
                <a:t>Detection of Ad genome DNA</a:t>
              </a:r>
            </a:p>
          </p:txBody>
        </p:sp>
        <p:sp>
          <p:nvSpPr>
            <p:cNvPr id="9229" name="Text Box 13"/>
            <p:cNvSpPr txBox="1">
              <a:spLocks noChangeArrowheads="1"/>
            </p:cNvSpPr>
            <p:nvPr/>
          </p:nvSpPr>
          <p:spPr bwMode="auto">
            <a:xfrm>
              <a:off x="3418" y="430"/>
              <a:ext cx="1229" cy="231"/>
            </a:xfrm>
            <a:prstGeom prst="rect">
              <a:avLst/>
            </a:prstGeom>
            <a:gradFill rotWithShape="0">
              <a:gsLst>
                <a:gs pos="0">
                  <a:srgbClr val="FF6600"/>
                </a:gs>
                <a:gs pos="50000">
                  <a:schemeClr val="bg1"/>
                </a:gs>
                <a:gs pos="100000">
                  <a:srgbClr val="FF6600"/>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b="1" smtClean="0">
                  <a:solidFill>
                    <a:srgbClr val="000000"/>
                  </a:solidFill>
                  <a:effectLst>
                    <a:outerShdw blurRad="38100" dist="38100" dir="2700000" algn="tl">
                      <a:srgbClr val="FFFFFF"/>
                    </a:outerShdw>
                  </a:effectLst>
                  <a:latin typeface="HGP創英角ｺﾞｼｯｸUB" panose="020B0900000000000000" pitchFamily="50" charset="-128"/>
                  <a:ea typeface="HGP創英角ｺﾞｼｯｸUB" panose="020B0900000000000000" pitchFamily="50" charset="-128"/>
                </a:rPr>
                <a:t>Detection of pDNA</a:t>
              </a:r>
            </a:p>
          </p:txBody>
        </p:sp>
        <p:grpSp>
          <p:nvGrpSpPr>
            <p:cNvPr id="9253" name="Group 37"/>
            <p:cNvGrpSpPr>
              <a:grpSpLocks/>
            </p:cNvGrpSpPr>
            <p:nvPr/>
          </p:nvGrpSpPr>
          <p:grpSpPr bwMode="auto">
            <a:xfrm>
              <a:off x="880" y="2956"/>
              <a:ext cx="1207" cy="419"/>
              <a:chOff x="431" y="2993"/>
              <a:chExt cx="1225" cy="419"/>
            </a:xfrm>
          </p:grpSpPr>
          <p:sp>
            <p:nvSpPr>
              <p:cNvPr id="9227" name="Rectangle 11"/>
              <p:cNvSpPr>
                <a:spLocks noChangeArrowheads="1"/>
              </p:cNvSpPr>
              <p:nvPr/>
            </p:nvSpPr>
            <p:spPr bwMode="auto">
              <a:xfrm>
                <a:off x="431" y="3124"/>
                <a:ext cx="1225" cy="288"/>
              </a:xfrm>
              <a:prstGeom prst="rect">
                <a:avLst/>
              </a:prstGeom>
              <a:solidFill>
                <a:srgbClr val="65FF61"/>
              </a:solidFill>
              <a:ln w="9525">
                <a:solidFill>
                  <a:schemeClr val="tx1"/>
                </a:solidFill>
                <a:miter lim="800000"/>
                <a:headEnd/>
                <a:tailEnd/>
              </a:ln>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9230" name="AutoShape 14"/>
              <p:cNvSpPr>
                <a:spLocks noChangeArrowheads="1"/>
              </p:cNvSpPr>
              <p:nvPr/>
            </p:nvSpPr>
            <p:spPr bwMode="auto">
              <a:xfrm>
                <a:off x="464" y="3003"/>
                <a:ext cx="1141" cy="202"/>
              </a:xfrm>
              <a:prstGeom prst="roundRect">
                <a:avLst>
                  <a:gd name="adj" fmla="val 16667"/>
                </a:avLst>
              </a:prstGeom>
              <a:solidFill>
                <a:schemeClr val="folHlink"/>
              </a:solidFill>
              <a:ln w="9525">
                <a:solidFill>
                  <a:schemeClr val="tx1"/>
                </a:solidFill>
                <a:round/>
                <a:headEnd/>
                <a:tailEnd/>
              </a:ln>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9231" name="Text Box 15"/>
              <p:cNvSpPr txBox="1">
                <a:spLocks noChangeArrowheads="1"/>
              </p:cNvSpPr>
              <p:nvPr/>
            </p:nvSpPr>
            <p:spPr bwMode="auto">
              <a:xfrm>
                <a:off x="446" y="2993"/>
                <a:ext cx="1146" cy="1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fontAlgn="base">
                  <a:spcBef>
                    <a:spcPct val="0"/>
                  </a:spcBef>
                  <a:spcAft>
                    <a:spcPct val="0"/>
                  </a:spcAft>
                </a:pPr>
                <a:r>
                  <a:rPr lang="en-US" altLang="ja-JP" sz="1400" b="1" smtClean="0">
                    <a:solidFill>
                      <a:srgbClr val="000000"/>
                    </a:solidFill>
                    <a:latin typeface="HGP創英角ｺﾞｼｯｸUB" panose="020B0900000000000000" pitchFamily="50" charset="-128"/>
                    <a:ea typeface="HGP創英角ｺﾞｼｯｸUB" panose="020B0900000000000000" pitchFamily="50" charset="-128"/>
                  </a:rPr>
                  <a:t>Total nuclear delivery</a:t>
                </a:r>
              </a:p>
            </p:txBody>
          </p:sp>
          <p:sp>
            <p:nvSpPr>
              <p:cNvPr id="9232" name="Text Box 16"/>
              <p:cNvSpPr txBox="1">
                <a:spLocks noChangeArrowheads="1"/>
              </p:cNvSpPr>
              <p:nvPr/>
            </p:nvSpPr>
            <p:spPr bwMode="auto">
              <a:xfrm>
                <a:off x="1021" y="3191"/>
                <a:ext cx="300" cy="1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fontAlgn="base">
                  <a:spcBef>
                    <a:spcPct val="0"/>
                  </a:spcBef>
                  <a:spcAft>
                    <a:spcPct val="0"/>
                  </a:spcAft>
                </a:pPr>
                <a:r>
                  <a:rPr lang="en-US" altLang="ja-JP" sz="1400" b="1" smtClean="0">
                    <a:solidFill>
                      <a:srgbClr val="000000"/>
                    </a:solidFill>
                    <a:latin typeface="HGP創英角ｺﾞｼｯｸUB" panose="020B0900000000000000" pitchFamily="50" charset="-128"/>
                    <a:ea typeface="HGP創英角ｺﾞｼｯｸUB" panose="020B0900000000000000" pitchFamily="50" charset="-128"/>
                  </a:rPr>
                  <a:t>LFN</a:t>
                </a:r>
              </a:p>
            </p:txBody>
          </p:sp>
          <p:sp>
            <p:nvSpPr>
              <p:cNvPr id="9233" name="Text Box 17"/>
              <p:cNvSpPr txBox="1">
                <a:spLocks noChangeArrowheads="1"/>
              </p:cNvSpPr>
              <p:nvPr/>
            </p:nvSpPr>
            <p:spPr bwMode="auto">
              <a:xfrm>
                <a:off x="885" y="3202"/>
                <a:ext cx="182" cy="1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fontAlgn="base">
                  <a:spcBef>
                    <a:spcPct val="0"/>
                  </a:spcBef>
                  <a:spcAft>
                    <a:spcPct val="0"/>
                  </a:spcAft>
                </a:pPr>
                <a:r>
                  <a:rPr lang="en-US" altLang="ja-JP" sz="1400" b="1" smtClean="0">
                    <a:solidFill>
                      <a:srgbClr val="000000"/>
                    </a:solidFill>
                    <a:latin typeface="HGP創英角ｺﾞｼｯｸUB" panose="020B0900000000000000" pitchFamily="50" charset="-128"/>
                    <a:ea typeface="HGP創英角ｺﾞｼｯｸUB" panose="020B0900000000000000" pitchFamily="50" charset="-128"/>
                  </a:rPr>
                  <a:t>&lt;</a:t>
                </a:r>
              </a:p>
            </p:txBody>
          </p:sp>
          <p:sp>
            <p:nvSpPr>
              <p:cNvPr id="9234" name="Text Box 18"/>
              <p:cNvSpPr txBox="1">
                <a:spLocks noChangeArrowheads="1"/>
              </p:cNvSpPr>
              <p:nvPr/>
            </p:nvSpPr>
            <p:spPr bwMode="auto">
              <a:xfrm>
                <a:off x="658" y="3197"/>
                <a:ext cx="238" cy="1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fontAlgn="base">
                  <a:spcBef>
                    <a:spcPct val="0"/>
                  </a:spcBef>
                  <a:spcAft>
                    <a:spcPct val="0"/>
                  </a:spcAft>
                </a:pPr>
                <a:r>
                  <a:rPr lang="en-US" altLang="ja-JP" sz="1400" b="1" smtClean="0">
                    <a:solidFill>
                      <a:srgbClr val="000000"/>
                    </a:solidFill>
                    <a:latin typeface="HGP創英角ｺﾞｼｯｸUB" panose="020B0900000000000000" pitchFamily="50" charset="-128"/>
                    <a:ea typeface="HGP創英角ｺﾞｼｯｸUB" panose="020B0900000000000000" pitchFamily="50" charset="-128"/>
                  </a:rPr>
                  <a:t>Ad</a:t>
                </a:r>
              </a:p>
            </p:txBody>
          </p:sp>
        </p:grpSp>
        <p:sp>
          <p:nvSpPr>
            <p:cNvPr id="9241" name="Text Box 25"/>
            <p:cNvSpPr txBox="1">
              <a:spLocks noChangeArrowheads="1"/>
            </p:cNvSpPr>
            <p:nvPr/>
          </p:nvSpPr>
          <p:spPr bwMode="auto">
            <a:xfrm>
              <a:off x="340" y="116"/>
              <a:ext cx="5216" cy="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fontAlgn="base">
                <a:spcBef>
                  <a:spcPct val="0"/>
                </a:spcBef>
                <a:spcAft>
                  <a:spcPct val="0"/>
                </a:spcAft>
              </a:pPr>
              <a:r>
                <a:rPr lang="en-US" altLang="ja-JP" sz="2400" b="1" smtClean="0">
                  <a:solidFill>
                    <a:srgbClr val="000000"/>
                  </a:solidFill>
                  <a:latin typeface="HGP創英角ｺﾞｼｯｸUB" panose="020B0900000000000000" pitchFamily="50" charset="-128"/>
                  <a:ea typeface="HGP創英角ｺﾞｼｯｸUB" panose="020B0900000000000000" pitchFamily="50" charset="-128"/>
                </a:rPr>
                <a:t>Detection of decondensed transgene in the nucleus by FISH</a:t>
              </a:r>
            </a:p>
          </p:txBody>
        </p:sp>
        <p:sp>
          <p:nvSpPr>
            <p:cNvPr id="9242" name="Text Box 26"/>
            <p:cNvSpPr txBox="1">
              <a:spLocks noChangeArrowheads="1"/>
            </p:cNvSpPr>
            <p:nvPr/>
          </p:nvSpPr>
          <p:spPr bwMode="auto">
            <a:xfrm>
              <a:off x="3475" y="3712"/>
              <a:ext cx="112" cy="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fontAlgn="base">
                <a:spcBef>
                  <a:spcPct val="0"/>
                </a:spcBef>
                <a:spcAft>
                  <a:spcPct val="0"/>
                </a:spcAft>
              </a:pPr>
              <a:endParaRPr lang="ja-JP" altLang="ja-JP" sz="2400" b="1" smtClean="0">
                <a:solidFill>
                  <a:srgbClr val="000000"/>
                </a:solidFill>
                <a:latin typeface="HGP創英角ｺﾞｼｯｸUB" panose="020B0900000000000000" pitchFamily="50" charset="-128"/>
                <a:ea typeface="HGP創英角ｺﾞｼｯｸUB" panose="020B0900000000000000" pitchFamily="50" charset="-128"/>
              </a:endParaRPr>
            </a:p>
          </p:txBody>
        </p:sp>
        <p:sp>
          <p:nvSpPr>
            <p:cNvPr id="9243" name="Text Box 27"/>
            <p:cNvSpPr txBox="1">
              <a:spLocks noChangeArrowheads="1"/>
            </p:cNvSpPr>
            <p:nvPr/>
          </p:nvSpPr>
          <p:spPr bwMode="auto">
            <a:xfrm>
              <a:off x="2562" y="3183"/>
              <a:ext cx="3040" cy="4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fontAlgn="base">
                <a:spcBef>
                  <a:spcPct val="0"/>
                </a:spcBef>
                <a:spcAft>
                  <a:spcPct val="0"/>
                </a:spcAft>
              </a:pPr>
              <a:r>
                <a:rPr lang="en-US" altLang="ja-JP" dirty="0" smtClean="0">
                  <a:latin typeface="HGP創英角ｺﾞｼｯｸUB" panose="020B0900000000000000" pitchFamily="50" charset="-128"/>
                  <a:ea typeface="HGP創英角ｺﾞｼｯｸUB" panose="020B0900000000000000" pitchFamily="50" charset="-128"/>
                </a:rPr>
                <a:t>Poor decondensation efficiency is responsible for the low transcription efficiency</a:t>
              </a:r>
            </a:p>
          </p:txBody>
        </p:sp>
        <p:sp>
          <p:nvSpPr>
            <p:cNvPr id="9244" name="AutoShape 28"/>
            <p:cNvSpPr>
              <a:spLocks noChangeArrowheads="1"/>
            </p:cNvSpPr>
            <p:nvPr/>
          </p:nvSpPr>
          <p:spPr bwMode="auto">
            <a:xfrm>
              <a:off x="2199" y="3183"/>
              <a:ext cx="268" cy="409"/>
            </a:xfrm>
            <a:custGeom>
              <a:avLst/>
              <a:gdLst>
                <a:gd name="G0" fmla="+- 12785 0 0"/>
                <a:gd name="G1" fmla="+- 5387 0 0"/>
                <a:gd name="G2" fmla="+- 21600 0 5387"/>
                <a:gd name="G3" fmla="+- 10800 0 5387"/>
                <a:gd name="G4" fmla="+- 21600 0 12785"/>
                <a:gd name="G5" fmla="*/ G4 G3 10800"/>
                <a:gd name="G6" fmla="+- 21600 0 G5"/>
                <a:gd name="T0" fmla="*/ 12785 w 21600"/>
                <a:gd name="T1" fmla="*/ 0 h 21600"/>
                <a:gd name="T2" fmla="*/ 0 w 21600"/>
                <a:gd name="T3" fmla="*/ 10800 h 21600"/>
                <a:gd name="T4" fmla="*/ 12785 w 21600"/>
                <a:gd name="T5" fmla="*/ 21600 h 21600"/>
                <a:gd name="T6" fmla="*/ 21600 w 21600"/>
                <a:gd name="T7" fmla="*/ 10800 h 21600"/>
                <a:gd name="T8" fmla="*/ 17694720 60000 65536"/>
                <a:gd name="T9" fmla="*/ 11796480 60000 65536"/>
                <a:gd name="T10" fmla="*/ 5898240 60000 65536"/>
                <a:gd name="T11" fmla="*/ 0 60000 65536"/>
                <a:gd name="T12" fmla="*/ 3375 w 21600"/>
                <a:gd name="T13" fmla="*/ G1 h 21600"/>
                <a:gd name="T14" fmla="*/ G6 w 21600"/>
                <a:gd name="T15" fmla="*/ G2 h 21600"/>
              </a:gdLst>
              <a:ahLst/>
              <a:cxnLst>
                <a:cxn ang="T8">
                  <a:pos x="T0" y="T1"/>
                </a:cxn>
                <a:cxn ang="T9">
                  <a:pos x="T2" y="T3"/>
                </a:cxn>
                <a:cxn ang="T10">
                  <a:pos x="T4" y="T5"/>
                </a:cxn>
                <a:cxn ang="T11">
                  <a:pos x="T6" y="T7"/>
                </a:cxn>
              </a:cxnLst>
              <a:rect l="T12" t="T13" r="T14" b="T15"/>
              <a:pathLst>
                <a:path w="21600" h="21600">
                  <a:moveTo>
                    <a:pt x="12785" y="0"/>
                  </a:moveTo>
                  <a:lnTo>
                    <a:pt x="12785" y="5387"/>
                  </a:lnTo>
                  <a:lnTo>
                    <a:pt x="3375" y="5387"/>
                  </a:lnTo>
                  <a:lnTo>
                    <a:pt x="3375" y="16213"/>
                  </a:lnTo>
                  <a:lnTo>
                    <a:pt x="12785" y="16213"/>
                  </a:lnTo>
                  <a:lnTo>
                    <a:pt x="12785" y="21600"/>
                  </a:lnTo>
                  <a:lnTo>
                    <a:pt x="21600" y="10800"/>
                  </a:lnTo>
                  <a:close/>
                </a:path>
                <a:path w="21600" h="21600">
                  <a:moveTo>
                    <a:pt x="1350" y="5387"/>
                  </a:moveTo>
                  <a:lnTo>
                    <a:pt x="1350" y="16213"/>
                  </a:lnTo>
                  <a:lnTo>
                    <a:pt x="2700" y="16213"/>
                  </a:lnTo>
                  <a:lnTo>
                    <a:pt x="2700" y="5387"/>
                  </a:lnTo>
                  <a:close/>
                </a:path>
                <a:path w="21600" h="21600">
                  <a:moveTo>
                    <a:pt x="0" y="5387"/>
                  </a:moveTo>
                  <a:lnTo>
                    <a:pt x="0" y="16213"/>
                  </a:lnTo>
                  <a:lnTo>
                    <a:pt x="675" y="16213"/>
                  </a:lnTo>
                  <a:lnTo>
                    <a:pt x="675" y="5387"/>
                  </a:lnTo>
                  <a:close/>
                </a:path>
              </a:pathLst>
            </a:custGeom>
            <a:gradFill rotWithShape="0">
              <a:gsLst>
                <a:gs pos="0">
                  <a:schemeClr val="bg1"/>
                </a:gs>
                <a:gs pos="100000">
                  <a:srgbClr val="FF00FF"/>
                </a:gs>
              </a:gsLst>
              <a:lin ang="0" scaled="1"/>
            </a:gradFill>
            <a:ln w="9525">
              <a:solidFill>
                <a:schemeClr val="tx1"/>
              </a:solidFill>
              <a:miter lim="800000"/>
              <a:headEnd/>
              <a:tailEnd/>
            </a:ln>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grpSp>
          <p:nvGrpSpPr>
            <p:cNvPr id="9252" name="Group 36"/>
            <p:cNvGrpSpPr>
              <a:grpSpLocks/>
            </p:cNvGrpSpPr>
            <p:nvPr/>
          </p:nvGrpSpPr>
          <p:grpSpPr bwMode="auto">
            <a:xfrm>
              <a:off x="883" y="3382"/>
              <a:ext cx="1207" cy="419"/>
              <a:chOff x="1701" y="2982"/>
              <a:chExt cx="1225" cy="419"/>
            </a:xfrm>
          </p:grpSpPr>
          <p:sp>
            <p:nvSpPr>
              <p:cNvPr id="9246" name="Rectangle 30"/>
              <p:cNvSpPr>
                <a:spLocks noChangeArrowheads="1"/>
              </p:cNvSpPr>
              <p:nvPr/>
            </p:nvSpPr>
            <p:spPr bwMode="auto">
              <a:xfrm>
                <a:off x="1701" y="3113"/>
                <a:ext cx="1225" cy="288"/>
              </a:xfrm>
              <a:prstGeom prst="rect">
                <a:avLst/>
              </a:prstGeom>
              <a:solidFill>
                <a:srgbClr val="65FF61"/>
              </a:solidFill>
              <a:ln w="9525">
                <a:solidFill>
                  <a:schemeClr val="tx1"/>
                </a:solidFill>
                <a:miter lim="800000"/>
                <a:headEnd/>
                <a:tailEnd/>
              </a:ln>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9247" name="AutoShape 31"/>
              <p:cNvSpPr>
                <a:spLocks noChangeArrowheads="1"/>
              </p:cNvSpPr>
              <p:nvPr/>
            </p:nvSpPr>
            <p:spPr bwMode="auto">
              <a:xfrm>
                <a:off x="1734" y="2992"/>
                <a:ext cx="1141" cy="202"/>
              </a:xfrm>
              <a:prstGeom prst="roundRect">
                <a:avLst>
                  <a:gd name="adj" fmla="val 16667"/>
                </a:avLst>
              </a:prstGeom>
              <a:solidFill>
                <a:schemeClr val="folHlink"/>
              </a:solidFill>
              <a:ln w="9525">
                <a:solidFill>
                  <a:schemeClr val="tx1"/>
                </a:solidFill>
                <a:round/>
                <a:headEnd/>
                <a:tailEnd/>
              </a:ln>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9248" name="Text Box 32"/>
              <p:cNvSpPr txBox="1">
                <a:spLocks noChangeArrowheads="1"/>
              </p:cNvSpPr>
              <p:nvPr/>
            </p:nvSpPr>
            <p:spPr bwMode="auto">
              <a:xfrm>
                <a:off x="1791" y="2982"/>
                <a:ext cx="995" cy="1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fontAlgn="base">
                  <a:spcBef>
                    <a:spcPct val="0"/>
                  </a:spcBef>
                  <a:spcAft>
                    <a:spcPct val="0"/>
                  </a:spcAft>
                </a:pPr>
                <a:r>
                  <a:rPr lang="en-US" altLang="ja-JP" sz="1400" b="1" smtClean="0">
                    <a:solidFill>
                      <a:srgbClr val="000000"/>
                    </a:solidFill>
                    <a:latin typeface="HGP創英角ｺﾞｼｯｸUB" panose="020B0900000000000000" pitchFamily="50" charset="-128"/>
                    <a:ea typeface="HGP創英角ｺﾞｼｯｸUB" panose="020B0900000000000000" pitchFamily="50" charset="-128"/>
                  </a:rPr>
                  <a:t>Decondensed DNA</a:t>
                </a:r>
              </a:p>
            </p:txBody>
          </p:sp>
          <p:sp>
            <p:nvSpPr>
              <p:cNvPr id="9249" name="Text Box 33"/>
              <p:cNvSpPr txBox="1">
                <a:spLocks noChangeArrowheads="1"/>
              </p:cNvSpPr>
              <p:nvPr/>
            </p:nvSpPr>
            <p:spPr bwMode="auto">
              <a:xfrm>
                <a:off x="2291" y="3180"/>
                <a:ext cx="300" cy="1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fontAlgn="base">
                  <a:spcBef>
                    <a:spcPct val="0"/>
                  </a:spcBef>
                  <a:spcAft>
                    <a:spcPct val="0"/>
                  </a:spcAft>
                </a:pPr>
                <a:r>
                  <a:rPr lang="en-US" altLang="ja-JP" sz="1400" b="1" smtClean="0">
                    <a:solidFill>
                      <a:srgbClr val="000000"/>
                    </a:solidFill>
                    <a:latin typeface="HGP創英角ｺﾞｼｯｸUB" panose="020B0900000000000000" pitchFamily="50" charset="-128"/>
                    <a:ea typeface="HGP創英角ｺﾞｼｯｸUB" panose="020B0900000000000000" pitchFamily="50" charset="-128"/>
                  </a:rPr>
                  <a:t>LFN</a:t>
                </a:r>
              </a:p>
            </p:txBody>
          </p:sp>
          <p:sp>
            <p:nvSpPr>
              <p:cNvPr id="9250" name="Text Box 34"/>
              <p:cNvSpPr txBox="1">
                <a:spLocks noChangeArrowheads="1"/>
              </p:cNvSpPr>
              <p:nvPr/>
            </p:nvSpPr>
            <p:spPr bwMode="auto">
              <a:xfrm>
                <a:off x="2155" y="3191"/>
                <a:ext cx="184" cy="1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fontAlgn="base">
                  <a:spcBef>
                    <a:spcPct val="0"/>
                  </a:spcBef>
                  <a:spcAft>
                    <a:spcPct val="0"/>
                  </a:spcAft>
                </a:pPr>
                <a:r>
                  <a:rPr lang="en-US" altLang="ja-JP" sz="1400" b="1" smtClean="0">
                    <a:solidFill>
                      <a:srgbClr val="000000"/>
                    </a:solidFill>
                    <a:latin typeface="HGP創英角ｺﾞｼｯｸUB" panose="020B0900000000000000" pitchFamily="50" charset="-128"/>
                    <a:ea typeface="HGP創英角ｺﾞｼｯｸUB" panose="020B0900000000000000" pitchFamily="50" charset="-128"/>
                  </a:rPr>
                  <a:t>&gt;</a:t>
                </a:r>
              </a:p>
            </p:txBody>
          </p:sp>
          <p:sp>
            <p:nvSpPr>
              <p:cNvPr id="9251" name="Text Box 35"/>
              <p:cNvSpPr txBox="1">
                <a:spLocks noChangeArrowheads="1"/>
              </p:cNvSpPr>
              <p:nvPr/>
            </p:nvSpPr>
            <p:spPr bwMode="auto">
              <a:xfrm>
                <a:off x="1928" y="3186"/>
                <a:ext cx="238" cy="1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fontAlgn="base">
                  <a:spcBef>
                    <a:spcPct val="0"/>
                  </a:spcBef>
                  <a:spcAft>
                    <a:spcPct val="0"/>
                  </a:spcAft>
                </a:pPr>
                <a:r>
                  <a:rPr lang="en-US" altLang="ja-JP" sz="1400" b="1" smtClean="0">
                    <a:solidFill>
                      <a:srgbClr val="000000"/>
                    </a:solidFill>
                    <a:latin typeface="HGP創英角ｺﾞｼｯｸUB" panose="020B0900000000000000" pitchFamily="50" charset="-128"/>
                    <a:ea typeface="HGP創英角ｺﾞｼｯｸUB" panose="020B0900000000000000" pitchFamily="50" charset="-128"/>
                  </a:rPr>
                  <a:t>Ad</a:t>
                </a:r>
              </a:p>
            </p:txBody>
          </p:sp>
        </p:grpSp>
        <p:sp>
          <p:nvSpPr>
            <p:cNvPr id="9254" name="Text Box 38"/>
            <p:cNvSpPr txBox="1">
              <a:spLocks noChangeArrowheads="1"/>
            </p:cNvSpPr>
            <p:nvPr/>
          </p:nvSpPr>
          <p:spPr bwMode="auto">
            <a:xfrm>
              <a:off x="521" y="2993"/>
              <a:ext cx="277"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mtClean="0">
                  <a:solidFill>
                    <a:srgbClr val="000000"/>
                  </a:solidFill>
                  <a:latin typeface="HGP創英角ｺﾞｼｯｸUB" panose="020B0900000000000000" pitchFamily="50" charset="-128"/>
                  <a:ea typeface="HGP創英角ｺﾞｼｯｸUB" panose="020B0900000000000000" pitchFamily="50" charset="-128"/>
                </a:rPr>
                <a:t>1. </a:t>
              </a:r>
            </a:p>
          </p:txBody>
        </p:sp>
        <p:sp>
          <p:nvSpPr>
            <p:cNvPr id="9255" name="Text Box 39"/>
            <p:cNvSpPr txBox="1">
              <a:spLocks noChangeArrowheads="1"/>
            </p:cNvSpPr>
            <p:nvPr/>
          </p:nvSpPr>
          <p:spPr bwMode="auto">
            <a:xfrm>
              <a:off x="553" y="3879"/>
              <a:ext cx="277"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mtClean="0">
                  <a:solidFill>
                    <a:srgbClr val="000000"/>
                  </a:solidFill>
                  <a:latin typeface="HGP創英角ｺﾞｼｯｸUB" panose="020B0900000000000000" pitchFamily="50" charset="-128"/>
                  <a:ea typeface="HGP創英角ｺﾞｼｯｸUB" panose="020B0900000000000000" pitchFamily="50" charset="-128"/>
                </a:rPr>
                <a:t>2. </a:t>
              </a:r>
            </a:p>
          </p:txBody>
        </p:sp>
      </p:grpSp>
      <p:sp>
        <p:nvSpPr>
          <p:cNvPr id="2" name="正方形/長方形 1"/>
          <p:cNvSpPr/>
          <p:nvPr/>
        </p:nvSpPr>
        <p:spPr>
          <a:xfrm>
            <a:off x="179512" y="2344729"/>
            <a:ext cx="8761319" cy="1011254"/>
          </a:xfrm>
          <a:prstGeom prst="rect">
            <a:avLst/>
          </a:prstGeom>
          <a:solidFill>
            <a:srgbClr val="FFFF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3200" dirty="0" smtClean="0">
                <a:solidFill>
                  <a:schemeClr val="tx1"/>
                </a:solidFill>
              </a:rPr>
              <a:t>Key issue:</a:t>
            </a:r>
          </a:p>
          <a:p>
            <a:pPr algn="ctr"/>
            <a:r>
              <a:rPr kumimoji="1" lang="en-US" altLang="ja-JP" sz="3200" dirty="0" smtClean="0">
                <a:solidFill>
                  <a:schemeClr val="tx1"/>
                </a:solidFill>
              </a:rPr>
              <a:t>Release, Decapsulation, Decondensation</a:t>
            </a:r>
            <a:endParaRPr kumimoji="1" lang="ja-JP" altLang="en-US" sz="3200" dirty="0">
              <a:solidFill>
                <a:schemeClr val="tx1"/>
              </a:solidFill>
            </a:endParaRPr>
          </a:p>
        </p:txBody>
      </p:sp>
    </p:spTree>
    <p:extLst>
      <p:ext uri="{BB962C8B-B14F-4D97-AF65-F5344CB8AC3E}">
        <p14:creationId xmlns:p14="http://schemas.microsoft.com/office/powerpoint/2010/main" val="23363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AutoShape 2"/>
          <p:cNvSpPr>
            <a:spLocks noChangeArrowheads="1"/>
          </p:cNvSpPr>
          <p:nvPr/>
        </p:nvSpPr>
        <p:spPr bwMode="auto">
          <a:xfrm>
            <a:off x="304800" y="914400"/>
            <a:ext cx="3505200" cy="2133600"/>
          </a:xfrm>
          <a:prstGeom prst="roundRect">
            <a:avLst>
              <a:gd name="adj" fmla="val 16667"/>
            </a:avLst>
          </a:prstGeom>
          <a:gradFill rotWithShape="0">
            <a:gsLst>
              <a:gs pos="0">
                <a:srgbClr val="FFFFFF"/>
              </a:gs>
              <a:gs pos="100000">
                <a:srgbClr val="E3FFE3"/>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891" name="Text Box 3"/>
          <p:cNvSpPr txBox="1">
            <a:spLocks noChangeArrowheads="1"/>
          </p:cNvSpPr>
          <p:nvPr/>
        </p:nvSpPr>
        <p:spPr bwMode="auto">
          <a:xfrm>
            <a:off x="250825" y="234950"/>
            <a:ext cx="8642350" cy="457200"/>
          </a:xfrm>
          <a:prstGeom prst="rect">
            <a:avLst/>
          </a:prstGeom>
          <a:noFill/>
          <a:ln>
            <a:noFill/>
          </a:ln>
          <a:effectLst/>
          <a:extLst>
            <a:ext uri="{909E8E84-426E-40DD-AFC4-6F175D3DCCD1}">
              <a14:hiddenFill xmlns:a14="http://schemas.microsoft.com/office/drawing/2010/main">
                <a:gradFill rotWithShape="0">
                  <a:gsLst>
                    <a:gs pos="0">
                      <a:srgbClr val="FF6600"/>
                    </a:gs>
                    <a:gs pos="50000">
                      <a:srgbClr val="FFFFFF"/>
                    </a:gs>
                    <a:gs pos="100000">
                      <a:srgbClr val="FF6600"/>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fontAlgn="base">
              <a:spcBef>
                <a:spcPct val="0"/>
              </a:spcBef>
              <a:spcAft>
                <a:spcPct val="0"/>
              </a:spcAft>
            </a:pPr>
            <a:r>
              <a:rPr lang="en-US" altLang="ja-JP" sz="2400" smtClean="0">
                <a:solidFill>
                  <a:srgbClr val="000000"/>
                </a:solidFill>
                <a:latin typeface="HGP創英角ｺﾞｼｯｸUB" panose="020B0900000000000000" pitchFamily="50" charset="-128"/>
                <a:ea typeface="HGP創英角ｺﾞｼｯｸUB" panose="020B0900000000000000" pitchFamily="50" charset="-128"/>
              </a:rPr>
              <a:t>Inhibitory effect of Ad and LFN on in vitro translation activity   </a:t>
            </a:r>
          </a:p>
        </p:txBody>
      </p:sp>
      <p:sp>
        <p:nvSpPr>
          <p:cNvPr id="37908" name="Text Box 20"/>
          <p:cNvSpPr txBox="1">
            <a:spLocks noChangeArrowheads="1"/>
          </p:cNvSpPr>
          <p:nvPr/>
        </p:nvSpPr>
        <p:spPr bwMode="auto">
          <a:xfrm>
            <a:off x="4095750" y="3662363"/>
            <a:ext cx="5699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600" smtClean="0">
                <a:solidFill>
                  <a:srgbClr val="000000"/>
                </a:solidFill>
                <a:latin typeface="HGP創英角ｺﾞｼｯｸUB" panose="020B0900000000000000" pitchFamily="50" charset="-128"/>
                <a:ea typeface="HGP創英角ｺﾞｼｯｸUB" panose="020B0900000000000000" pitchFamily="50" charset="-128"/>
              </a:rPr>
              <a:t>100</a:t>
            </a:r>
          </a:p>
        </p:txBody>
      </p:sp>
      <p:grpSp>
        <p:nvGrpSpPr>
          <p:cNvPr id="37912" name="Group 24"/>
          <p:cNvGrpSpPr>
            <a:grpSpLocks/>
          </p:cNvGrpSpPr>
          <p:nvPr/>
        </p:nvGrpSpPr>
        <p:grpSpPr bwMode="auto">
          <a:xfrm>
            <a:off x="5334000" y="1676400"/>
            <a:ext cx="381000" cy="1066800"/>
            <a:chOff x="1200" y="864"/>
            <a:chExt cx="240" cy="864"/>
          </a:xfrm>
        </p:grpSpPr>
        <p:sp>
          <p:nvSpPr>
            <p:cNvPr id="37913" name="AutoShape 25"/>
            <p:cNvSpPr>
              <a:spLocks noChangeArrowheads="1"/>
            </p:cNvSpPr>
            <p:nvPr/>
          </p:nvSpPr>
          <p:spPr bwMode="auto">
            <a:xfrm>
              <a:off x="1200" y="864"/>
              <a:ext cx="240" cy="864"/>
            </a:xfrm>
            <a:prstGeom prst="can">
              <a:avLst>
                <a:gd name="adj" fmla="val 49583"/>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14" name="AutoShape 26"/>
            <p:cNvSpPr>
              <a:spLocks noChangeArrowheads="1"/>
            </p:cNvSpPr>
            <p:nvPr/>
          </p:nvSpPr>
          <p:spPr bwMode="auto">
            <a:xfrm>
              <a:off x="1200" y="1531"/>
              <a:ext cx="240" cy="192"/>
            </a:xfrm>
            <a:prstGeom prst="can">
              <a:avLst>
                <a:gd name="adj" fmla="val 50000"/>
              </a:avLst>
            </a:prstGeom>
            <a:gradFill rotWithShape="0">
              <a:gsLst>
                <a:gs pos="0">
                  <a:srgbClr val="FF0066">
                    <a:gamma/>
                    <a:shade val="46275"/>
                    <a:invGamma/>
                  </a:srgbClr>
                </a:gs>
                <a:gs pos="100000">
                  <a:srgbClr val="FF0066"/>
                </a:gs>
              </a:gsLst>
              <a:path path="rect">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grpSp>
      <p:grpSp>
        <p:nvGrpSpPr>
          <p:cNvPr id="37915" name="Group 27"/>
          <p:cNvGrpSpPr>
            <a:grpSpLocks/>
          </p:cNvGrpSpPr>
          <p:nvPr/>
        </p:nvGrpSpPr>
        <p:grpSpPr bwMode="auto">
          <a:xfrm>
            <a:off x="1219200" y="2282825"/>
            <a:ext cx="1558925" cy="280988"/>
            <a:chOff x="240" y="1451"/>
            <a:chExt cx="982" cy="177"/>
          </a:xfrm>
        </p:grpSpPr>
        <p:sp>
          <p:nvSpPr>
            <p:cNvPr id="37916" name="Freeform 28"/>
            <p:cNvSpPr>
              <a:spLocks/>
            </p:cNvSpPr>
            <p:nvPr/>
          </p:nvSpPr>
          <p:spPr bwMode="auto">
            <a:xfrm>
              <a:off x="240" y="1512"/>
              <a:ext cx="609" cy="72"/>
            </a:xfrm>
            <a:custGeom>
              <a:avLst/>
              <a:gdLst>
                <a:gd name="T0" fmla="*/ 0 w 1488"/>
                <a:gd name="T1" fmla="*/ 96 h 104"/>
                <a:gd name="T2" fmla="*/ 96 w 1488"/>
                <a:gd name="T3" fmla="*/ 0 h 104"/>
                <a:gd name="T4" fmla="*/ 240 w 1488"/>
                <a:gd name="T5" fmla="*/ 96 h 104"/>
                <a:gd name="T6" fmla="*/ 384 w 1488"/>
                <a:gd name="T7" fmla="*/ 0 h 104"/>
                <a:gd name="T8" fmla="*/ 528 w 1488"/>
                <a:gd name="T9" fmla="*/ 96 h 104"/>
                <a:gd name="T10" fmla="*/ 720 w 1488"/>
                <a:gd name="T11" fmla="*/ 0 h 104"/>
                <a:gd name="T12" fmla="*/ 864 w 1488"/>
                <a:gd name="T13" fmla="*/ 96 h 104"/>
                <a:gd name="T14" fmla="*/ 1008 w 1488"/>
                <a:gd name="T15" fmla="*/ 0 h 104"/>
                <a:gd name="T16" fmla="*/ 1152 w 1488"/>
                <a:gd name="T17" fmla="*/ 96 h 104"/>
                <a:gd name="T18" fmla="*/ 1296 w 1488"/>
                <a:gd name="T19" fmla="*/ 0 h 104"/>
                <a:gd name="T20" fmla="*/ 1440 w 1488"/>
                <a:gd name="T21" fmla="*/ 96 h 104"/>
                <a:gd name="T22" fmla="*/ 1488 w 1488"/>
                <a:gd name="T23" fmla="*/ 4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8" h="104">
                  <a:moveTo>
                    <a:pt x="0" y="96"/>
                  </a:moveTo>
                  <a:cubicBezTo>
                    <a:pt x="28" y="48"/>
                    <a:pt x="56" y="0"/>
                    <a:pt x="96" y="0"/>
                  </a:cubicBezTo>
                  <a:cubicBezTo>
                    <a:pt x="136" y="0"/>
                    <a:pt x="192" y="96"/>
                    <a:pt x="240" y="96"/>
                  </a:cubicBezTo>
                  <a:cubicBezTo>
                    <a:pt x="288" y="96"/>
                    <a:pt x="336" y="0"/>
                    <a:pt x="384" y="0"/>
                  </a:cubicBezTo>
                  <a:cubicBezTo>
                    <a:pt x="432" y="0"/>
                    <a:pt x="472" y="96"/>
                    <a:pt x="528" y="96"/>
                  </a:cubicBezTo>
                  <a:cubicBezTo>
                    <a:pt x="584" y="96"/>
                    <a:pt x="664" y="0"/>
                    <a:pt x="720" y="0"/>
                  </a:cubicBezTo>
                  <a:cubicBezTo>
                    <a:pt x="776" y="0"/>
                    <a:pt x="816" y="96"/>
                    <a:pt x="864" y="96"/>
                  </a:cubicBezTo>
                  <a:cubicBezTo>
                    <a:pt x="912" y="96"/>
                    <a:pt x="960" y="0"/>
                    <a:pt x="1008" y="0"/>
                  </a:cubicBezTo>
                  <a:cubicBezTo>
                    <a:pt x="1056" y="0"/>
                    <a:pt x="1104" y="96"/>
                    <a:pt x="1152" y="96"/>
                  </a:cubicBezTo>
                  <a:cubicBezTo>
                    <a:pt x="1200" y="96"/>
                    <a:pt x="1248" y="0"/>
                    <a:pt x="1296" y="0"/>
                  </a:cubicBezTo>
                  <a:cubicBezTo>
                    <a:pt x="1344" y="0"/>
                    <a:pt x="1408" y="88"/>
                    <a:pt x="1440" y="96"/>
                  </a:cubicBezTo>
                  <a:cubicBezTo>
                    <a:pt x="1472" y="104"/>
                    <a:pt x="1480" y="56"/>
                    <a:pt x="1488" y="48"/>
                  </a:cubicBezTo>
                </a:path>
              </a:pathLst>
            </a:custGeom>
            <a:noFill/>
            <a:ln w="28575" cmpd="sng">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grpSp>
          <p:nvGrpSpPr>
            <p:cNvPr id="37917" name="Group 29"/>
            <p:cNvGrpSpPr>
              <a:grpSpLocks/>
            </p:cNvGrpSpPr>
            <p:nvPr/>
          </p:nvGrpSpPr>
          <p:grpSpPr bwMode="auto">
            <a:xfrm>
              <a:off x="816" y="1451"/>
              <a:ext cx="173" cy="173"/>
              <a:chOff x="3339" y="1634"/>
              <a:chExt cx="173" cy="173"/>
            </a:xfrm>
          </p:grpSpPr>
          <p:sp>
            <p:nvSpPr>
              <p:cNvPr id="37918" name="Oval 30"/>
              <p:cNvSpPr>
                <a:spLocks noChangeAspect="1" noChangeArrowheads="1"/>
              </p:cNvSpPr>
              <p:nvPr/>
            </p:nvSpPr>
            <p:spPr bwMode="auto">
              <a:xfrm>
                <a:off x="3369" y="1664"/>
                <a:ext cx="113" cy="113"/>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19" name="Text Box 31"/>
              <p:cNvSpPr txBox="1">
                <a:spLocks noChangeArrowheads="1"/>
              </p:cNvSpPr>
              <p:nvPr/>
            </p:nvSpPr>
            <p:spPr bwMode="auto">
              <a:xfrm>
                <a:off x="3339" y="1634"/>
                <a:ext cx="173"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200" smtClean="0">
                    <a:solidFill>
                      <a:srgbClr val="000000"/>
                    </a:solidFill>
                    <a:latin typeface="HGP創英角ｺﾞｼｯｸUB" panose="020B0900000000000000" pitchFamily="50" charset="-128"/>
                    <a:ea typeface="HGP創英角ｺﾞｼｯｸUB" panose="020B0900000000000000" pitchFamily="50" charset="-128"/>
                  </a:rPr>
                  <a:t>A</a:t>
                </a:r>
              </a:p>
            </p:txBody>
          </p:sp>
        </p:grpSp>
        <p:grpSp>
          <p:nvGrpSpPr>
            <p:cNvPr id="37920" name="Group 32"/>
            <p:cNvGrpSpPr>
              <a:grpSpLocks/>
            </p:cNvGrpSpPr>
            <p:nvPr/>
          </p:nvGrpSpPr>
          <p:grpSpPr bwMode="auto">
            <a:xfrm>
              <a:off x="933" y="1453"/>
              <a:ext cx="173" cy="173"/>
              <a:chOff x="3339" y="1634"/>
              <a:chExt cx="173" cy="173"/>
            </a:xfrm>
          </p:grpSpPr>
          <p:sp>
            <p:nvSpPr>
              <p:cNvPr id="37921" name="Oval 33"/>
              <p:cNvSpPr>
                <a:spLocks noChangeAspect="1" noChangeArrowheads="1"/>
              </p:cNvSpPr>
              <p:nvPr/>
            </p:nvSpPr>
            <p:spPr bwMode="auto">
              <a:xfrm>
                <a:off x="3369" y="1664"/>
                <a:ext cx="113" cy="113"/>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22" name="Text Box 34"/>
              <p:cNvSpPr txBox="1">
                <a:spLocks noChangeArrowheads="1"/>
              </p:cNvSpPr>
              <p:nvPr/>
            </p:nvSpPr>
            <p:spPr bwMode="auto">
              <a:xfrm>
                <a:off x="3339" y="1634"/>
                <a:ext cx="173"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200" smtClean="0">
                    <a:solidFill>
                      <a:srgbClr val="000000"/>
                    </a:solidFill>
                    <a:latin typeface="HGP創英角ｺﾞｼｯｸUB" panose="020B0900000000000000" pitchFamily="50" charset="-128"/>
                    <a:ea typeface="HGP創英角ｺﾞｼｯｸUB" panose="020B0900000000000000" pitchFamily="50" charset="-128"/>
                  </a:rPr>
                  <a:t>A</a:t>
                </a:r>
              </a:p>
            </p:txBody>
          </p:sp>
        </p:grpSp>
        <p:grpSp>
          <p:nvGrpSpPr>
            <p:cNvPr id="37923" name="Group 35"/>
            <p:cNvGrpSpPr>
              <a:grpSpLocks/>
            </p:cNvGrpSpPr>
            <p:nvPr/>
          </p:nvGrpSpPr>
          <p:grpSpPr bwMode="auto">
            <a:xfrm>
              <a:off x="1049" y="1455"/>
              <a:ext cx="173" cy="173"/>
              <a:chOff x="3339" y="1634"/>
              <a:chExt cx="173" cy="173"/>
            </a:xfrm>
          </p:grpSpPr>
          <p:sp>
            <p:nvSpPr>
              <p:cNvPr id="37924" name="Oval 36"/>
              <p:cNvSpPr>
                <a:spLocks noChangeAspect="1" noChangeArrowheads="1"/>
              </p:cNvSpPr>
              <p:nvPr/>
            </p:nvSpPr>
            <p:spPr bwMode="auto">
              <a:xfrm>
                <a:off x="3369" y="1664"/>
                <a:ext cx="113" cy="113"/>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25" name="Text Box 37"/>
              <p:cNvSpPr txBox="1">
                <a:spLocks noChangeArrowheads="1"/>
              </p:cNvSpPr>
              <p:nvPr/>
            </p:nvSpPr>
            <p:spPr bwMode="auto">
              <a:xfrm>
                <a:off x="3339" y="1634"/>
                <a:ext cx="173"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200" smtClean="0">
                    <a:solidFill>
                      <a:srgbClr val="000000"/>
                    </a:solidFill>
                    <a:latin typeface="HGP創英角ｺﾞｼｯｸUB" panose="020B0900000000000000" pitchFamily="50" charset="-128"/>
                    <a:ea typeface="HGP創英角ｺﾞｼｯｸUB" panose="020B0900000000000000" pitchFamily="50" charset="-128"/>
                  </a:rPr>
                  <a:t>A</a:t>
                </a:r>
              </a:p>
            </p:txBody>
          </p:sp>
        </p:grpSp>
      </p:grpSp>
      <p:sp>
        <p:nvSpPr>
          <p:cNvPr id="37926" name="Text Box 38"/>
          <p:cNvSpPr txBox="1">
            <a:spLocks noChangeArrowheads="1"/>
          </p:cNvSpPr>
          <p:nvPr/>
        </p:nvSpPr>
        <p:spPr bwMode="auto">
          <a:xfrm>
            <a:off x="6507163" y="1946275"/>
            <a:ext cx="18145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600" smtClean="0">
                <a:solidFill>
                  <a:srgbClr val="000000"/>
                </a:solidFill>
                <a:latin typeface="HGP創英角ｺﾞｼｯｸUB" panose="020B0900000000000000" pitchFamily="50" charset="-128"/>
                <a:ea typeface="HGP創英角ｺﾞｼｯｸUB" panose="020B0900000000000000" pitchFamily="50" charset="-128"/>
              </a:rPr>
              <a:t>Luciferase Activity</a:t>
            </a:r>
          </a:p>
        </p:txBody>
      </p:sp>
      <p:sp>
        <p:nvSpPr>
          <p:cNvPr id="37927" name="Text Box 39"/>
          <p:cNvSpPr txBox="1">
            <a:spLocks noChangeArrowheads="1"/>
          </p:cNvSpPr>
          <p:nvPr/>
        </p:nvSpPr>
        <p:spPr bwMode="auto">
          <a:xfrm>
            <a:off x="1139825" y="2506663"/>
            <a:ext cx="1498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400" smtClean="0">
                <a:solidFill>
                  <a:srgbClr val="000000"/>
                </a:solidFill>
                <a:latin typeface="HGP創英角ｺﾞｼｯｸUB" panose="020B0900000000000000" pitchFamily="50" charset="-128"/>
                <a:ea typeface="HGP創英角ｺﾞｼｯｸUB" panose="020B0900000000000000" pitchFamily="50" charset="-128"/>
              </a:rPr>
              <a:t>Luciferase mRNA</a:t>
            </a:r>
          </a:p>
        </p:txBody>
      </p:sp>
      <p:sp>
        <p:nvSpPr>
          <p:cNvPr id="37928" name="Text Box 40"/>
          <p:cNvSpPr txBox="1">
            <a:spLocks noChangeArrowheads="1"/>
          </p:cNvSpPr>
          <p:nvPr/>
        </p:nvSpPr>
        <p:spPr bwMode="auto">
          <a:xfrm>
            <a:off x="1079500" y="2732088"/>
            <a:ext cx="16430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ja-JP" altLang="en-US" sz="1400" smtClean="0">
                <a:solidFill>
                  <a:srgbClr val="000000"/>
                </a:solidFill>
                <a:latin typeface="HGP創英角ｺﾞｼｯｸUB" panose="020B0900000000000000" pitchFamily="50" charset="-128"/>
                <a:ea typeface="HGP創英角ｺﾞｼｯｸUB" panose="020B0900000000000000" pitchFamily="50" charset="-128"/>
              </a:rPr>
              <a:t>（</a:t>
            </a:r>
            <a:r>
              <a:rPr lang="en-US" altLang="ja-JP" sz="1400" smtClean="0">
                <a:solidFill>
                  <a:srgbClr val="000000"/>
                </a:solidFill>
                <a:latin typeface="HGP創英角ｺﾞｼｯｸUB" panose="020B0900000000000000" pitchFamily="50" charset="-128"/>
                <a:ea typeface="HGP創英角ｺﾞｼｯｸUB" panose="020B0900000000000000" pitchFamily="50" charset="-128"/>
              </a:rPr>
              <a:t>4.3×10</a:t>
            </a:r>
            <a:r>
              <a:rPr lang="en-US" altLang="ja-JP" sz="1400" baseline="30000" smtClean="0">
                <a:solidFill>
                  <a:srgbClr val="000000"/>
                </a:solidFill>
                <a:latin typeface="HGP創英角ｺﾞｼｯｸUB" panose="020B0900000000000000" pitchFamily="50" charset="-128"/>
                <a:ea typeface="HGP創英角ｺﾞｼｯｸUB" panose="020B0900000000000000" pitchFamily="50" charset="-128"/>
              </a:rPr>
              <a:t>8 </a:t>
            </a:r>
            <a:r>
              <a:rPr lang="en-US" altLang="ja-JP" sz="1400" smtClean="0">
                <a:solidFill>
                  <a:srgbClr val="000000"/>
                </a:solidFill>
                <a:latin typeface="HGP創英角ｺﾞｼｯｸUB" panose="020B0900000000000000" pitchFamily="50" charset="-128"/>
                <a:ea typeface="HGP創英角ｺﾞｼｯｸUB" panose="020B0900000000000000" pitchFamily="50" charset="-128"/>
              </a:rPr>
              <a:t>copies</a:t>
            </a:r>
            <a:r>
              <a:rPr lang="ja-JP" altLang="en-US" sz="1400" smtClean="0">
                <a:solidFill>
                  <a:srgbClr val="000000"/>
                </a:solidFill>
                <a:latin typeface="HGP創英角ｺﾞｼｯｸUB" panose="020B0900000000000000" pitchFamily="50" charset="-128"/>
                <a:ea typeface="HGP創英角ｺﾞｼｯｸUB" panose="020B0900000000000000" pitchFamily="50" charset="-128"/>
              </a:rPr>
              <a:t>）</a:t>
            </a:r>
          </a:p>
        </p:txBody>
      </p:sp>
      <p:grpSp>
        <p:nvGrpSpPr>
          <p:cNvPr id="37929" name="Group 41"/>
          <p:cNvGrpSpPr>
            <a:grpSpLocks noChangeAspect="1"/>
          </p:cNvGrpSpPr>
          <p:nvPr/>
        </p:nvGrpSpPr>
        <p:grpSpPr bwMode="auto">
          <a:xfrm rot="2455051">
            <a:off x="1433513" y="1373188"/>
            <a:ext cx="392112" cy="374650"/>
            <a:chOff x="3693" y="318"/>
            <a:chExt cx="308" cy="294"/>
          </a:xfrm>
        </p:grpSpPr>
        <p:grpSp>
          <p:nvGrpSpPr>
            <p:cNvPr id="37930" name="Group 42"/>
            <p:cNvGrpSpPr>
              <a:grpSpLocks noChangeAspect="1"/>
            </p:cNvGrpSpPr>
            <p:nvPr/>
          </p:nvGrpSpPr>
          <p:grpSpPr bwMode="auto">
            <a:xfrm rot="-1964477">
              <a:off x="3693" y="402"/>
              <a:ext cx="291" cy="127"/>
              <a:chOff x="2313" y="907"/>
              <a:chExt cx="786" cy="220"/>
            </a:xfrm>
          </p:grpSpPr>
          <p:cxnSp>
            <p:nvCxnSpPr>
              <p:cNvPr id="37931" name="AutoShape 43"/>
              <p:cNvCxnSpPr>
                <a:cxnSpLocks noChangeAspect="1" noChangeShapeType="1"/>
              </p:cNvCxnSpPr>
              <p:nvPr/>
            </p:nvCxnSpPr>
            <p:spPr bwMode="auto">
              <a:xfrm rot="13060594" flipH="1">
                <a:off x="2313" y="948"/>
                <a:ext cx="182" cy="152"/>
              </a:xfrm>
              <a:prstGeom prst="curvedConnector3">
                <a:avLst>
                  <a:gd name="adj1" fmla="val 49884"/>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932" name="AutoShape 44"/>
              <p:cNvCxnSpPr>
                <a:cxnSpLocks noChangeAspect="1" noChangeShapeType="1"/>
              </p:cNvCxnSpPr>
              <p:nvPr/>
            </p:nvCxnSpPr>
            <p:spPr bwMode="auto">
              <a:xfrm rot="13060594" flipH="1">
                <a:off x="2554" y="925"/>
                <a:ext cx="268" cy="196"/>
              </a:xfrm>
              <a:prstGeom prst="curvedConnector3">
                <a:avLst>
                  <a:gd name="adj1" fmla="val 49921"/>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933" name="AutoShape 45"/>
              <p:cNvCxnSpPr>
                <a:cxnSpLocks noChangeAspect="1" noChangeShapeType="1"/>
              </p:cNvCxnSpPr>
              <p:nvPr/>
            </p:nvCxnSpPr>
            <p:spPr bwMode="auto">
              <a:xfrm rot="13060594" flipH="1">
                <a:off x="2895" y="907"/>
                <a:ext cx="204" cy="205"/>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934" name="AutoShape 46"/>
              <p:cNvCxnSpPr>
                <a:cxnSpLocks noChangeAspect="1" noChangeShapeType="1"/>
              </p:cNvCxnSpPr>
              <p:nvPr/>
            </p:nvCxnSpPr>
            <p:spPr bwMode="auto">
              <a:xfrm rot="13060594" flipH="1">
                <a:off x="2367" y="909"/>
                <a:ext cx="327" cy="205"/>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935" name="AutoShape 47"/>
              <p:cNvCxnSpPr>
                <a:cxnSpLocks noChangeAspect="1" noChangeShapeType="1"/>
              </p:cNvCxnSpPr>
              <p:nvPr/>
            </p:nvCxnSpPr>
            <p:spPr bwMode="auto">
              <a:xfrm rot="13060594" flipH="1">
                <a:off x="2760" y="923"/>
                <a:ext cx="245" cy="204"/>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7936" name="Oval 48"/>
            <p:cNvSpPr>
              <a:spLocks noChangeAspect="1" noChangeArrowheads="1"/>
            </p:cNvSpPr>
            <p:nvPr/>
          </p:nvSpPr>
          <p:spPr bwMode="auto">
            <a:xfrm>
              <a:off x="3787" y="516"/>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37" name="Oval 49"/>
            <p:cNvSpPr>
              <a:spLocks noChangeAspect="1" noChangeArrowheads="1"/>
            </p:cNvSpPr>
            <p:nvPr/>
          </p:nvSpPr>
          <p:spPr bwMode="auto">
            <a:xfrm>
              <a:off x="3696" y="393"/>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38" name="Oval 50"/>
            <p:cNvSpPr>
              <a:spLocks noChangeAspect="1" noChangeArrowheads="1"/>
            </p:cNvSpPr>
            <p:nvPr/>
          </p:nvSpPr>
          <p:spPr bwMode="auto">
            <a:xfrm>
              <a:off x="3817" y="318"/>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39" name="Oval 51"/>
            <p:cNvSpPr>
              <a:spLocks noChangeAspect="1" noChangeArrowheads="1"/>
            </p:cNvSpPr>
            <p:nvPr/>
          </p:nvSpPr>
          <p:spPr bwMode="auto">
            <a:xfrm>
              <a:off x="3905" y="431"/>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grpSp>
      <p:grpSp>
        <p:nvGrpSpPr>
          <p:cNvPr id="37940" name="Group 52"/>
          <p:cNvGrpSpPr>
            <a:grpSpLocks noChangeAspect="1"/>
          </p:cNvGrpSpPr>
          <p:nvPr/>
        </p:nvGrpSpPr>
        <p:grpSpPr bwMode="auto">
          <a:xfrm>
            <a:off x="557213" y="1404938"/>
            <a:ext cx="252412" cy="266700"/>
            <a:chOff x="2339" y="624"/>
            <a:chExt cx="315" cy="333"/>
          </a:xfrm>
        </p:grpSpPr>
        <p:sp>
          <p:nvSpPr>
            <p:cNvPr id="37941" name="AutoShape 53"/>
            <p:cNvSpPr>
              <a:spLocks noChangeAspect="1" noChangeArrowheads="1"/>
            </p:cNvSpPr>
            <p:nvPr/>
          </p:nvSpPr>
          <p:spPr bwMode="auto">
            <a:xfrm rot="-5400000">
              <a:off x="2329" y="647"/>
              <a:ext cx="333" cy="288"/>
            </a:xfrm>
            <a:prstGeom prst="hexagon">
              <a:avLst>
                <a:gd name="adj" fmla="val 28906"/>
                <a:gd name="vf" fmla="val 115470"/>
              </a:avLst>
            </a:prstGeom>
            <a:gradFill rotWithShape="0">
              <a:gsLst>
                <a:gs pos="0">
                  <a:schemeClr val="bg1"/>
                </a:gs>
                <a:gs pos="100000">
                  <a:schemeClr val="hlink"/>
                </a:gs>
              </a:gsLst>
              <a:path path="shape">
                <a:fillToRect l="50000" t="50000" r="50000" b="50000"/>
              </a:path>
            </a:gradFill>
            <a:ln w="19050">
              <a:solidFill>
                <a:srgbClr val="CC99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42" name="AutoShape 54"/>
            <p:cNvSpPr>
              <a:spLocks noChangeAspect="1" noChangeArrowheads="1"/>
            </p:cNvSpPr>
            <p:nvPr/>
          </p:nvSpPr>
          <p:spPr bwMode="auto">
            <a:xfrm flipV="1">
              <a:off x="2404" y="736"/>
              <a:ext cx="184" cy="159"/>
            </a:xfrm>
            <a:prstGeom prst="triangle">
              <a:avLst>
                <a:gd name="adj" fmla="val 50000"/>
              </a:avLst>
            </a:prstGeom>
            <a:gradFill rotWithShape="0">
              <a:gsLst>
                <a:gs pos="0">
                  <a:schemeClr val="bg1"/>
                </a:gs>
                <a:gs pos="100000">
                  <a:schemeClr val="hlink"/>
                </a:gs>
              </a:gsLst>
              <a:path path="shape">
                <a:fillToRect l="50000" t="50000" r="50000" b="50000"/>
              </a:path>
            </a:gradFill>
            <a:ln w="19050">
              <a:solidFill>
                <a:srgbClr val="CC99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43" name="Line 55"/>
            <p:cNvSpPr>
              <a:spLocks noChangeAspect="1" noChangeShapeType="1"/>
            </p:cNvSpPr>
            <p:nvPr/>
          </p:nvSpPr>
          <p:spPr bwMode="auto">
            <a:xfrm>
              <a:off x="2496" y="890"/>
              <a:ext cx="0" cy="66"/>
            </a:xfrm>
            <a:prstGeom prst="line">
              <a:avLst/>
            </a:prstGeom>
            <a:noFill/>
            <a:ln w="19050">
              <a:solidFill>
                <a:srgbClr val="CC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44" name="Line 56"/>
            <p:cNvSpPr>
              <a:spLocks noChangeAspect="1" noChangeShapeType="1"/>
            </p:cNvSpPr>
            <p:nvPr/>
          </p:nvSpPr>
          <p:spPr bwMode="auto">
            <a:xfrm rot="20835639" flipH="1">
              <a:off x="2339" y="742"/>
              <a:ext cx="82" cy="123"/>
            </a:xfrm>
            <a:prstGeom prst="line">
              <a:avLst/>
            </a:prstGeom>
            <a:noFill/>
            <a:ln w="19050">
              <a:solidFill>
                <a:srgbClr val="CC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45" name="Line 57"/>
            <p:cNvSpPr>
              <a:spLocks noChangeAspect="1" noChangeShapeType="1"/>
            </p:cNvSpPr>
            <p:nvPr/>
          </p:nvSpPr>
          <p:spPr bwMode="auto">
            <a:xfrm rot="764361">
              <a:off x="2572" y="741"/>
              <a:ext cx="82" cy="123"/>
            </a:xfrm>
            <a:prstGeom prst="line">
              <a:avLst/>
            </a:prstGeom>
            <a:noFill/>
            <a:ln w="19050">
              <a:solidFill>
                <a:srgbClr val="CC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46" name="Line 58"/>
            <p:cNvSpPr>
              <a:spLocks noChangeAspect="1" noChangeShapeType="1"/>
            </p:cNvSpPr>
            <p:nvPr/>
          </p:nvSpPr>
          <p:spPr bwMode="auto">
            <a:xfrm rot="21552023" flipH="1">
              <a:off x="2404" y="624"/>
              <a:ext cx="96" cy="111"/>
            </a:xfrm>
            <a:prstGeom prst="line">
              <a:avLst/>
            </a:prstGeom>
            <a:noFill/>
            <a:ln w="19050">
              <a:solidFill>
                <a:srgbClr val="CC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47" name="Line 59"/>
            <p:cNvSpPr>
              <a:spLocks noChangeAspect="1" noChangeShapeType="1"/>
            </p:cNvSpPr>
            <p:nvPr/>
          </p:nvSpPr>
          <p:spPr bwMode="auto">
            <a:xfrm rot="47977">
              <a:off x="2496" y="627"/>
              <a:ext cx="96" cy="111"/>
            </a:xfrm>
            <a:prstGeom prst="line">
              <a:avLst/>
            </a:prstGeom>
            <a:noFill/>
            <a:ln w="19050">
              <a:solidFill>
                <a:srgbClr val="CC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48" name="Line 60"/>
            <p:cNvSpPr>
              <a:spLocks noChangeAspect="1" noChangeShapeType="1"/>
            </p:cNvSpPr>
            <p:nvPr/>
          </p:nvSpPr>
          <p:spPr bwMode="auto">
            <a:xfrm rot="-826673">
              <a:off x="2354" y="702"/>
              <a:ext cx="48" cy="39"/>
            </a:xfrm>
            <a:prstGeom prst="line">
              <a:avLst/>
            </a:prstGeom>
            <a:noFill/>
            <a:ln w="19050">
              <a:solidFill>
                <a:srgbClr val="CC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49" name="Line 61"/>
            <p:cNvSpPr>
              <a:spLocks noChangeAspect="1" noChangeShapeType="1"/>
            </p:cNvSpPr>
            <p:nvPr/>
          </p:nvSpPr>
          <p:spPr bwMode="auto">
            <a:xfrm rot="826673" flipH="1">
              <a:off x="2592" y="703"/>
              <a:ext cx="48" cy="39"/>
            </a:xfrm>
            <a:prstGeom prst="line">
              <a:avLst/>
            </a:prstGeom>
            <a:noFill/>
            <a:ln w="19050">
              <a:solidFill>
                <a:srgbClr val="CC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50" name="Line 62"/>
            <p:cNvSpPr>
              <a:spLocks noChangeAspect="1" noChangeShapeType="1"/>
            </p:cNvSpPr>
            <p:nvPr/>
          </p:nvSpPr>
          <p:spPr bwMode="auto">
            <a:xfrm rot="439001">
              <a:off x="2352" y="884"/>
              <a:ext cx="144" cy="1"/>
            </a:xfrm>
            <a:prstGeom prst="line">
              <a:avLst/>
            </a:prstGeom>
            <a:noFill/>
            <a:ln w="19050">
              <a:solidFill>
                <a:srgbClr val="CC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51" name="Line 63"/>
            <p:cNvSpPr>
              <a:spLocks noChangeAspect="1" noChangeShapeType="1"/>
            </p:cNvSpPr>
            <p:nvPr/>
          </p:nvSpPr>
          <p:spPr bwMode="auto">
            <a:xfrm rot="21160999" flipH="1">
              <a:off x="2496" y="884"/>
              <a:ext cx="144" cy="1"/>
            </a:xfrm>
            <a:prstGeom prst="line">
              <a:avLst/>
            </a:prstGeom>
            <a:noFill/>
            <a:ln w="19050">
              <a:solidFill>
                <a:srgbClr val="CC99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grpSp>
      <p:sp>
        <p:nvSpPr>
          <p:cNvPr id="37952" name="Text Box 64"/>
          <p:cNvSpPr txBox="1">
            <a:spLocks noChangeArrowheads="1"/>
          </p:cNvSpPr>
          <p:nvPr/>
        </p:nvSpPr>
        <p:spPr bwMode="auto">
          <a:xfrm>
            <a:off x="457200" y="1066800"/>
            <a:ext cx="3873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400" smtClean="0">
                <a:solidFill>
                  <a:srgbClr val="000000"/>
                </a:solidFill>
                <a:latin typeface="HGP創英角ｺﾞｼｯｸUB" panose="020B0900000000000000" pitchFamily="50" charset="-128"/>
                <a:ea typeface="HGP創英角ｺﾞｼｯｸUB" panose="020B0900000000000000" pitchFamily="50" charset="-128"/>
              </a:rPr>
              <a:t>Ad</a:t>
            </a:r>
          </a:p>
        </p:txBody>
      </p:sp>
      <p:sp>
        <p:nvSpPr>
          <p:cNvPr id="37953" name="Text Box 65"/>
          <p:cNvSpPr txBox="1">
            <a:spLocks noChangeArrowheads="1"/>
          </p:cNvSpPr>
          <p:nvPr/>
        </p:nvSpPr>
        <p:spPr bwMode="auto">
          <a:xfrm>
            <a:off x="914400" y="1352550"/>
            <a:ext cx="3873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mtClean="0">
                <a:solidFill>
                  <a:srgbClr val="000000"/>
                </a:solidFill>
                <a:latin typeface="HGP創英角ｺﾞｼｯｸUB" panose="020B0900000000000000" pitchFamily="50" charset="-128"/>
                <a:ea typeface="HGP創英角ｺﾞｼｯｸUB" panose="020B0900000000000000" pitchFamily="50" charset="-128"/>
              </a:rPr>
              <a:t>or</a:t>
            </a:r>
          </a:p>
        </p:txBody>
      </p:sp>
      <p:sp>
        <p:nvSpPr>
          <p:cNvPr id="37954" name="Text Box 66"/>
          <p:cNvSpPr txBox="1">
            <a:spLocks noChangeArrowheads="1"/>
          </p:cNvSpPr>
          <p:nvPr/>
        </p:nvSpPr>
        <p:spPr bwMode="auto">
          <a:xfrm>
            <a:off x="1371600" y="1066800"/>
            <a:ext cx="4873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400" smtClean="0">
                <a:solidFill>
                  <a:srgbClr val="000000"/>
                </a:solidFill>
                <a:latin typeface="HGP創英角ｺﾞｼｯｸUB" panose="020B0900000000000000" pitchFamily="50" charset="-128"/>
                <a:ea typeface="HGP創英角ｺﾞｼｯｸUB" panose="020B0900000000000000" pitchFamily="50" charset="-128"/>
              </a:rPr>
              <a:t>LFN</a:t>
            </a:r>
          </a:p>
        </p:txBody>
      </p:sp>
      <p:sp>
        <p:nvSpPr>
          <p:cNvPr id="37955" name="Text Box 67"/>
          <p:cNvSpPr txBox="1">
            <a:spLocks noChangeArrowheads="1"/>
          </p:cNvSpPr>
          <p:nvPr/>
        </p:nvSpPr>
        <p:spPr bwMode="auto">
          <a:xfrm>
            <a:off x="1949450" y="1357313"/>
            <a:ext cx="387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mtClean="0">
                <a:solidFill>
                  <a:srgbClr val="000000"/>
                </a:solidFill>
                <a:latin typeface="HGP創英角ｺﾞｼｯｸUB" panose="020B0900000000000000" pitchFamily="50" charset="-128"/>
                <a:ea typeface="HGP創英角ｺﾞｼｯｸUB" panose="020B0900000000000000" pitchFamily="50" charset="-128"/>
              </a:rPr>
              <a:t>or</a:t>
            </a:r>
          </a:p>
        </p:txBody>
      </p:sp>
      <p:sp>
        <p:nvSpPr>
          <p:cNvPr id="37956" name="Oval 68"/>
          <p:cNvSpPr>
            <a:spLocks noChangeAspect="1" noChangeArrowheads="1"/>
          </p:cNvSpPr>
          <p:nvPr/>
        </p:nvSpPr>
        <p:spPr bwMode="auto">
          <a:xfrm rot="2455051">
            <a:off x="2725738" y="1587500"/>
            <a:ext cx="122237" cy="122238"/>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57" name="Oval 69"/>
          <p:cNvSpPr>
            <a:spLocks noChangeAspect="1" noChangeArrowheads="1"/>
          </p:cNvSpPr>
          <p:nvPr/>
        </p:nvSpPr>
        <p:spPr bwMode="auto">
          <a:xfrm rot="2455051">
            <a:off x="2803525" y="1447800"/>
            <a:ext cx="122238" cy="122238"/>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58" name="Oval 70"/>
          <p:cNvSpPr>
            <a:spLocks noChangeAspect="1" noChangeArrowheads="1"/>
          </p:cNvSpPr>
          <p:nvPr/>
        </p:nvSpPr>
        <p:spPr bwMode="auto">
          <a:xfrm rot="2455051">
            <a:off x="3001963" y="1447800"/>
            <a:ext cx="122237" cy="122238"/>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59" name="Oval 71"/>
          <p:cNvSpPr>
            <a:spLocks noChangeAspect="1" noChangeArrowheads="1"/>
          </p:cNvSpPr>
          <p:nvPr/>
        </p:nvSpPr>
        <p:spPr bwMode="auto">
          <a:xfrm rot="2455051">
            <a:off x="2909888" y="1604963"/>
            <a:ext cx="122237" cy="122237"/>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60" name="Text Box 72"/>
          <p:cNvSpPr txBox="1">
            <a:spLocks noChangeArrowheads="1"/>
          </p:cNvSpPr>
          <p:nvPr/>
        </p:nvSpPr>
        <p:spPr bwMode="auto">
          <a:xfrm>
            <a:off x="2286000" y="1055688"/>
            <a:ext cx="1301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400" smtClean="0">
                <a:solidFill>
                  <a:srgbClr val="000000"/>
                </a:solidFill>
                <a:latin typeface="HGP創英角ｺﾞｼｯｸUB" panose="020B0900000000000000" pitchFamily="50" charset="-128"/>
                <a:ea typeface="HGP創英角ｺﾞｼｯｸUB" panose="020B0900000000000000" pitchFamily="50" charset="-128"/>
              </a:rPr>
              <a:t>LipofectAMINE</a:t>
            </a:r>
          </a:p>
        </p:txBody>
      </p:sp>
      <p:sp>
        <p:nvSpPr>
          <p:cNvPr id="37961" name="Line 73"/>
          <p:cNvSpPr>
            <a:spLocks noChangeShapeType="1"/>
          </p:cNvSpPr>
          <p:nvPr/>
        </p:nvSpPr>
        <p:spPr bwMode="auto">
          <a:xfrm>
            <a:off x="5791200" y="2133600"/>
            <a:ext cx="762000" cy="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62" name="Text Box 74"/>
          <p:cNvSpPr txBox="1">
            <a:spLocks noChangeArrowheads="1"/>
          </p:cNvSpPr>
          <p:nvPr/>
        </p:nvSpPr>
        <p:spPr bwMode="auto">
          <a:xfrm>
            <a:off x="1584325" y="1693863"/>
            <a:ext cx="4730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3600" smtClean="0">
                <a:solidFill>
                  <a:srgbClr val="000000"/>
                </a:solidFill>
                <a:latin typeface="HGP創英角ｺﾞｼｯｸUB" panose="020B0900000000000000" pitchFamily="50" charset="-128"/>
                <a:ea typeface="HGP創英角ｺﾞｼｯｸUB" panose="020B0900000000000000" pitchFamily="50" charset="-128"/>
              </a:rPr>
              <a:t>+</a:t>
            </a:r>
          </a:p>
        </p:txBody>
      </p:sp>
      <p:sp>
        <p:nvSpPr>
          <p:cNvPr id="37963" name="Text Box 75"/>
          <p:cNvSpPr txBox="1">
            <a:spLocks noChangeArrowheads="1"/>
          </p:cNvSpPr>
          <p:nvPr/>
        </p:nvSpPr>
        <p:spPr bwMode="auto">
          <a:xfrm>
            <a:off x="4081463" y="1916113"/>
            <a:ext cx="1296987"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fontAlgn="base">
              <a:spcBef>
                <a:spcPct val="0"/>
              </a:spcBef>
              <a:spcAft>
                <a:spcPct val="0"/>
              </a:spcAft>
            </a:pPr>
            <a:r>
              <a:rPr lang="en-US" altLang="ja-JP" sz="1400" smtClean="0">
                <a:solidFill>
                  <a:srgbClr val="000000"/>
                </a:solidFill>
                <a:latin typeface="HGP創英角ｺﾞｼｯｸUB" panose="020B0900000000000000" pitchFamily="50" charset="-128"/>
                <a:ea typeface="HGP創英角ｺﾞｼｯｸUB" panose="020B0900000000000000" pitchFamily="50" charset="-128"/>
              </a:rPr>
              <a:t>Rabbit reticulocyte</a:t>
            </a:r>
          </a:p>
          <a:p>
            <a:pPr fontAlgn="base">
              <a:spcBef>
                <a:spcPct val="0"/>
              </a:spcBef>
              <a:spcAft>
                <a:spcPct val="0"/>
              </a:spcAft>
            </a:pPr>
            <a:r>
              <a:rPr lang="en-US" altLang="ja-JP" sz="1400" smtClean="0">
                <a:solidFill>
                  <a:srgbClr val="000000"/>
                </a:solidFill>
                <a:latin typeface="HGP創英角ｺﾞｼｯｸUB" panose="020B0900000000000000" pitchFamily="50" charset="-128"/>
                <a:ea typeface="HGP創英角ｺﾞｼｯｸUB" panose="020B0900000000000000" pitchFamily="50" charset="-128"/>
              </a:rPr>
              <a:t>lysate </a:t>
            </a:r>
          </a:p>
        </p:txBody>
      </p:sp>
      <p:sp>
        <p:nvSpPr>
          <p:cNvPr id="37964" name="Text Box 76"/>
          <p:cNvSpPr txBox="1">
            <a:spLocks noChangeArrowheads="1"/>
          </p:cNvSpPr>
          <p:nvPr/>
        </p:nvSpPr>
        <p:spPr bwMode="auto">
          <a:xfrm>
            <a:off x="4953000" y="2700338"/>
            <a:ext cx="17811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600" i="1" smtClean="0">
                <a:solidFill>
                  <a:srgbClr val="000000"/>
                </a:solidFill>
                <a:latin typeface="HGP創英角ｺﾞｼｯｸUB" panose="020B0900000000000000" pitchFamily="50" charset="-128"/>
                <a:ea typeface="HGP創英角ｺﾞｼｯｸUB" panose="020B0900000000000000" pitchFamily="50" charset="-128"/>
              </a:rPr>
              <a:t>in vitro</a:t>
            </a:r>
            <a:r>
              <a:rPr lang="en-US" altLang="ja-JP" sz="1600" smtClean="0">
                <a:solidFill>
                  <a:srgbClr val="000000"/>
                </a:solidFill>
                <a:latin typeface="HGP創英角ｺﾞｼｯｸUB" panose="020B0900000000000000" pitchFamily="50" charset="-128"/>
                <a:ea typeface="HGP創英角ｺﾞｼｯｸUB" panose="020B0900000000000000" pitchFamily="50" charset="-128"/>
              </a:rPr>
              <a:t> translation</a:t>
            </a:r>
          </a:p>
        </p:txBody>
      </p:sp>
      <p:sp>
        <p:nvSpPr>
          <p:cNvPr id="37965" name="Line 77"/>
          <p:cNvSpPr>
            <a:spLocks noChangeShapeType="1"/>
          </p:cNvSpPr>
          <p:nvPr/>
        </p:nvSpPr>
        <p:spPr bwMode="auto">
          <a:xfrm>
            <a:off x="3886200" y="1295400"/>
            <a:ext cx="1600200" cy="45720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66" name="Line 78"/>
          <p:cNvSpPr>
            <a:spLocks noChangeShapeType="1"/>
          </p:cNvSpPr>
          <p:nvPr/>
        </p:nvSpPr>
        <p:spPr bwMode="auto">
          <a:xfrm>
            <a:off x="4724400" y="2514600"/>
            <a:ext cx="685800" cy="1524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grpSp>
        <p:nvGrpSpPr>
          <p:cNvPr id="37987" name="Group 99"/>
          <p:cNvGrpSpPr>
            <a:grpSpLocks/>
          </p:cNvGrpSpPr>
          <p:nvPr/>
        </p:nvGrpSpPr>
        <p:grpSpPr bwMode="auto">
          <a:xfrm>
            <a:off x="295275" y="3341688"/>
            <a:ext cx="3838575" cy="3276600"/>
            <a:chOff x="186" y="2105"/>
            <a:chExt cx="2418" cy="2064"/>
          </a:xfrm>
        </p:grpSpPr>
        <p:graphicFrame>
          <p:nvGraphicFramePr>
            <p:cNvPr id="37892" name="Object 4"/>
            <p:cNvGraphicFramePr>
              <a:graphicFrameLocks noChangeAspect="1"/>
            </p:cNvGraphicFramePr>
            <p:nvPr/>
          </p:nvGraphicFramePr>
          <p:xfrm>
            <a:off x="480" y="2251"/>
            <a:ext cx="2124" cy="1527"/>
          </p:xfrm>
          <a:graphic>
            <a:graphicData uri="http://schemas.openxmlformats.org/presentationml/2006/ole">
              <mc:AlternateContent xmlns:mc="http://schemas.openxmlformats.org/markup-compatibility/2006">
                <mc:Choice xmlns:v="urn:schemas-microsoft-com:vml" Requires="v">
                  <p:oleObj spid="_x0000_s7584" name="グラフ" r:id="rId4" imgW="3962616" imgH="2850074" progId="Excel.Chart.8">
                    <p:embed/>
                  </p:oleObj>
                </mc:Choice>
                <mc:Fallback>
                  <p:oleObj name="グラフ" r:id="rId4" imgW="3962616" imgH="2850074" progId="Excel.Char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0" y="2251"/>
                          <a:ext cx="2124" cy="1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894" name="Text Box 6"/>
            <p:cNvSpPr txBox="1">
              <a:spLocks noChangeArrowheads="1"/>
            </p:cNvSpPr>
            <p:nvPr/>
          </p:nvSpPr>
          <p:spPr bwMode="auto">
            <a:xfrm>
              <a:off x="1393" y="2151"/>
              <a:ext cx="280" cy="231"/>
            </a:xfrm>
            <a:prstGeom prst="rect">
              <a:avLst/>
            </a:prstGeom>
            <a:gradFill rotWithShape="0">
              <a:gsLst>
                <a:gs pos="0">
                  <a:srgbClr val="99CCFF"/>
                </a:gs>
                <a:gs pos="50000">
                  <a:schemeClr val="bg1"/>
                </a:gs>
                <a:gs pos="100000">
                  <a:srgbClr val="99CCFF"/>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mtClean="0">
                  <a:solidFill>
                    <a:srgbClr val="000000"/>
                  </a:solidFill>
                  <a:latin typeface="HGP創英角ｺﾞｼｯｸUB" panose="020B0900000000000000" pitchFamily="50" charset="-128"/>
                  <a:ea typeface="HGP創英角ｺﾞｼｯｸUB" panose="020B0900000000000000" pitchFamily="50" charset="-128"/>
                </a:rPr>
                <a:t>Ad</a:t>
              </a:r>
            </a:p>
          </p:txBody>
        </p:sp>
        <p:sp>
          <p:nvSpPr>
            <p:cNvPr id="37896" name="Text Box 8"/>
            <p:cNvSpPr txBox="1">
              <a:spLocks noChangeArrowheads="1"/>
            </p:cNvSpPr>
            <p:nvPr/>
          </p:nvSpPr>
          <p:spPr bwMode="auto">
            <a:xfrm>
              <a:off x="328" y="3626"/>
              <a:ext cx="197"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600" smtClean="0">
                  <a:solidFill>
                    <a:srgbClr val="000000"/>
                  </a:solidFill>
                  <a:latin typeface="HGP創英角ｺﾞｼｯｸUB" panose="020B0900000000000000" pitchFamily="50" charset="-128"/>
                  <a:ea typeface="HGP創英角ｺﾞｼｯｸUB" panose="020B0900000000000000" pitchFamily="50" charset="-128"/>
                </a:rPr>
                <a:t>0</a:t>
              </a:r>
            </a:p>
          </p:txBody>
        </p:sp>
        <p:sp>
          <p:nvSpPr>
            <p:cNvPr id="37897" name="Text Box 9"/>
            <p:cNvSpPr txBox="1">
              <a:spLocks noChangeArrowheads="1"/>
            </p:cNvSpPr>
            <p:nvPr/>
          </p:nvSpPr>
          <p:spPr bwMode="auto">
            <a:xfrm>
              <a:off x="258" y="3356"/>
              <a:ext cx="278"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600" smtClean="0">
                  <a:solidFill>
                    <a:srgbClr val="000000"/>
                  </a:solidFill>
                  <a:latin typeface="HGP創英角ｺﾞｼｯｸUB" panose="020B0900000000000000" pitchFamily="50" charset="-128"/>
                  <a:ea typeface="HGP創英角ｺﾞｼｯｸUB" panose="020B0900000000000000" pitchFamily="50" charset="-128"/>
                </a:rPr>
                <a:t>20</a:t>
              </a:r>
            </a:p>
          </p:txBody>
        </p:sp>
        <p:sp>
          <p:nvSpPr>
            <p:cNvPr id="37898" name="Text Box 10"/>
            <p:cNvSpPr txBox="1">
              <a:spLocks noChangeArrowheads="1"/>
            </p:cNvSpPr>
            <p:nvPr/>
          </p:nvSpPr>
          <p:spPr bwMode="auto">
            <a:xfrm>
              <a:off x="257" y="3098"/>
              <a:ext cx="278"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600" smtClean="0">
                  <a:solidFill>
                    <a:srgbClr val="000000"/>
                  </a:solidFill>
                  <a:latin typeface="HGP創英角ｺﾞｼｯｸUB" panose="020B0900000000000000" pitchFamily="50" charset="-128"/>
                  <a:ea typeface="HGP創英角ｺﾞｼｯｸUB" panose="020B0900000000000000" pitchFamily="50" charset="-128"/>
                </a:rPr>
                <a:t>40</a:t>
              </a:r>
            </a:p>
          </p:txBody>
        </p:sp>
        <p:sp>
          <p:nvSpPr>
            <p:cNvPr id="37899" name="Text Box 11"/>
            <p:cNvSpPr txBox="1">
              <a:spLocks noChangeArrowheads="1"/>
            </p:cNvSpPr>
            <p:nvPr/>
          </p:nvSpPr>
          <p:spPr bwMode="auto">
            <a:xfrm>
              <a:off x="257" y="2838"/>
              <a:ext cx="278"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600" smtClean="0">
                  <a:solidFill>
                    <a:srgbClr val="000000"/>
                  </a:solidFill>
                  <a:latin typeface="HGP創英角ｺﾞｼｯｸUB" panose="020B0900000000000000" pitchFamily="50" charset="-128"/>
                  <a:ea typeface="HGP創英角ｺﾞｼｯｸUB" panose="020B0900000000000000" pitchFamily="50" charset="-128"/>
                </a:rPr>
                <a:t>60</a:t>
              </a:r>
            </a:p>
          </p:txBody>
        </p:sp>
        <p:sp>
          <p:nvSpPr>
            <p:cNvPr id="37900" name="Text Box 12"/>
            <p:cNvSpPr txBox="1">
              <a:spLocks noChangeArrowheads="1"/>
            </p:cNvSpPr>
            <p:nvPr/>
          </p:nvSpPr>
          <p:spPr bwMode="auto">
            <a:xfrm>
              <a:off x="257" y="2575"/>
              <a:ext cx="278"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600" smtClean="0">
                  <a:solidFill>
                    <a:srgbClr val="000000"/>
                  </a:solidFill>
                  <a:latin typeface="HGP創英角ｺﾞｼｯｸUB" panose="020B0900000000000000" pitchFamily="50" charset="-128"/>
                  <a:ea typeface="HGP創英角ｺﾞｼｯｸUB" panose="020B0900000000000000" pitchFamily="50" charset="-128"/>
                </a:rPr>
                <a:t>80</a:t>
              </a:r>
            </a:p>
          </p:txBody>
        </p:sp>
        <p:sp>
          <p:nvSpPr>
            <p:cNvPr id="37901" name="Text Box 13"/>
            <p:cNvSpPr txBox="1">
              <a:spLocks noChangeArrowheads="1"/>
            </p:cNvSpPr>
            <p:nvPr/>
          </p:nvSpPr>
          <p:spPr bwMode="auto">
            <a:xfrm>
              <a:off x="186" y="2307"/>
              <a:ext cx="359"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600" smtClean="0">
                  <a:solidFill>
                    <a:srgbClr val="000000"/>
                  </a:solidFill>
                  <a:latin typeface="HGP創英角ｺﾞｼｯｸUB" panose="020B0900000000000000" pitchFamily="50" charset="-128"/>
                  <a:ea typeface="HGP創英角ｺﾞｼｯｸUB" panose="020B0900000000000000" pitchFamily="50" charset="-128"/>
                </a:rPr>
                <a:t>100</a:t>
              </a:r>
            </a:p>
          </p:txBody>
        </p:sp>
        <p:sp>
          <p:nvSpPr>
            <p:cNvPr id="37902" name="Text Box 14"/>
            <p:cNvSpPr txBox="1">
              <a:spLocks noChangeArrowheads="1"/>
            </p:cNvSpPr>
            <p:nvPr/>
          </p:nvSpPr>
          <p:spPr bwMode="auto">
            <a:xfrm>
              <a:off x="285" y="2105"/>
              <a:ext cx="30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400" smtClean="0">
                  <a:solidFill>
                    <a:srgbClr val="000000"/>
                  </a:solidFill>
                  <a:latin typeface="HGP創英角ｺﾞｼｯｸUB" panose="020B0900000000000000" pitchFamily="50" charset="-128"/>
                  <a:ea typeface="HGP創英角ｺﾞｼｯｸUB" panose="020B0900000000000000" pitchFamily="50" charset="-128"/>
                </a:rPr>
                <a:t>(%)</a:t>
              </a:r>
            </a:p>
          </p:txBody>
        </p:sp>
        <p:sp>
          <p:nvSpPr>
            <p:cNvPr id="37910" name="Text Box 22"/>
            <p:cNvSpPr txBox="1">
              <a:spLocks noChangeArrowheads="1"/>
            </p:cNvSpPr>
            <p:nvPr/>
          </p:nvSpPr>
          <p:spPr bwMode="auto">
            <a:xfrm>
              <a:off x="672" y="3765"/>
              <a:ext cx="594"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2000" smtClean="0">
                  <a:solidFill>
                    <a:srgbClr val="000000"/>
                  </a:solidFill>
                  <a:latin typeface="HGP創英角ｺﾞｼｯｸUB" panose="020B0900000000000000" pitchFamily="50" charset="-128"/>
                  <a:ea typeface="HGP創英角ｺﾞｼｯｸUB" panose="020B0900000000000000" pitchFamily="50" charset="-128"/>
                </a:rPr>
                <a:t>control</a:t>
              </a:r>
            </a:p>
          </p:txBody>
        </p:sp>
        <p:sp>
          <p:nvSpPr>
            <p:cNvPr id="37967" name="Text Box 79"/>
            <p:cNvSpPr txBox="1">
              <a:spLocks noChangeArrowheads="1"/>
            </p:cNvSpPr>
            <p:nvPr/>
          </p:nvSpPr>
          <p:spPr bwMode="auto">
            <a:xfrm>
              <a:off x="1872" y="3765"/>
              <a:ext cx="297"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2000" smtClean="0">
                  <a:solidFill>
                    <a:srgbClr val="000000"/>
                  </a:solidFill>
                  <a:latin typeface="HGP創英角ｺﾞｼｯｸUB" panose="020B0900000000000000" pitchFamily="50" charset="-128"/>
                  <a:ea typeface="HGP創英角ｺﾞｼｯｸUB" panose="020B0900000000000000" pitchFamily="50" charset="-128"/>
                </a:rPr>
                <a:t>Ad</a:t>
              </a:r>
            </a:p>
          </p:txBody>
        </p:sp>
        <p:sp>
          <p:nvSpPr>
            <p:cNvPr id="37968" name="Text Box 80"/>
            <p:cNvSpPr txBox="1">
              <a:spLocks noChangeArrowheads="1"/>
            </p:cNvSpPr>
            <p:nvPr/>
          </p:nvSpPr>
          <p:spPr bwMode="auto">
            <a:xfrm>
              <a:off x="612" y="3938"/>
              <a:ext cx="68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mtClean="0">
                  <a:solidFill>
                    <a:srgbClr val="000000"/>
                  </a:solidFill>
                  <a:latin typeface="HGP創英角ｺﾞｼｯｸUB" panose="020B0900000000000000" pitchFamily="50" charset="-128"/>
                  <a:ea typeface="HGP創英角ｺﾞｼｯｸUB" panose="020B0900000000000000" pitchFamily="50" charset="-128"/>
                </a:rPr>
                <a:t>( buffer)</a:t>
              </a:r>
            </a:p>
          </p:txBody>
        </p:sp>
      </p:grpSp>
      <p:grpSp>
        <p:nvGrpSpPr>
          <p:cNvPr id="37988" name="Group 100"/>
          <p:cNvGrpSpPr>
            <a:grpSpLocks/>
          </p:cNvGrpSpPr>
          <p:nvPr/>
        </p:nvGrpSpPr>
        <p:grpSpPr bwMode="auto">
          <a:xfrm>
            <a:off x="4208463" y="3341688"/>
            <a:ext cx="4821237" cy="3440112"/>
            <a:chOff x="2651" y="2105"/>
            <a:chExt cx="3037" cy="2167"/>
          </a:xfrm>
        </p:grpSpPr>
        <p:graphicFrame>
          <p:nvGraphicFramePr>
            <p:cNvPr id="37893" name="Object 5"/>
            <p:cNvGraphicFramePr>
              <a:graphicFrameLocks noChangeAspect="1"/>
            </p:cNvGraphicFramePr>
            <p:nvPr/>
          </p:nvGraphicFramePr>
          <p:xfrm>
            <a:off x="2877" y="2249"/>
            <a:ext cx="2739" cy="1527"/>
          </p:xfrm>
          <a:graphic>
            <a:graphicData uri="http://schemas.openxmlformats.org/presentationml/2006/ole">
              <mc:AlternateContent xmlns:mc="http://schemas.openxmlformats.org/markup-compatibility/2006">
                <mc:Choice xmlns:v="urn:schemas-microsoft-com:vml" Requires="v">
                  <p:oleObj spid="_x0000_s7585" name="グラフ" r:id="rId6" imgW="5113426" imgH="2850074" progId="Excel.Chart.8">
                    <p:embed/>
                  </p:oleObj>
                </mc:Choice>
                <mc:Fallback>
                  <p:oleObj name="グラフ" r:id="rId6" imgW="5113426" imgH="2850074" progId="Excel.Chart.8">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77" y="2249"/>
                          <a:ext cx="2739" cy="1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895" name="Text Box 7"/>
            <p:cNvSpPr txBox="1">
              <a:spLocks noChangeArrowheads="1"/>
            </p:cNvSpPr>
            <p:nvPr/>
          </p:nvSpPr>
          <p:spPr bwMode="auto">
            <a:xfrm>
              <a:off x="4020" y="2151"/>
              <a:ext cx="360" cy="231"/>
            </a:xfrm>
            <a:prstGeom prst="rect">
              <a:avLst/>
            </a:prstGeom>
            <a:gradFill rotWithShape="0">
              <a:gsLst>
                <a:gs pos="0">
                  <a:srgbClr val="FF99CC"/>
                </a:gs>
                <a:gs pos="50000">
                  <a:schemeClr val="bg1"/>
                </a:gs>
                <a:gs pos="100000">
                  <a:srgbClr val="FF99CC"/>
                </a:gs>
              </a:gsLst>
              <a:lin ang="54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mtClean="0">
                  <a:solidFill>
                    <a:srgbClr val="000000"/>
                  </a:solidFill>
                  <a:latin typeface="HGP創英角ｺﾞｼｯｸUB" panose="020B0900000000000000" pitchFamily="50" charset="-128"/>
                  <a:ea typeface="HGP創英角ｺﾞｼｯｸUB" panose="020B0900000000000000" pitchFamily="50" charset="-128"/>
                </a:rPr>
                <a:t>LFN</a:t>
              </a:r>
            </a:p>
          </p:txBody>
        </p:sp>
        <p:sp>
          <p:nvSpPr>
            <p:cNvPr id="37903" name="Text Box 15"/>
            <p:cNvSpPr txBox="1">
              <a:spLocks noChangeArrowheads="1"/>
            </p:cNvSpPr>
            <p:nvPr/>
          </p:nvSpPr>
          <p:spPr bwMode="auto">
            <a:xfrm>
              <a:off x="2722" y="3626"/>
              <a:ext cx="197"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600" smtClean="0">
                  <a:solidFill>
                    <a:srgbClr val="000000"/>
                  </a:solidFill>
                  <a:latin typeface="HGP創英角ｺﾞｼｯｸUB" panose="020B0900000000000000" pitchFamily="50" charset="-128"/>
                  <a:ea typeface="HGP創英角ｺﾞｼｯｸUB" panose="020B0900000000000000" pitchFamily="50" charset="-128"/>
                </a:rPr>
                <a:t>0</a:t>
              </a:r>
            </a:p>
          </p:txBody>
        </p:sp>
        <p:sp>
          <p:nvSpPr>
            <p:cNvPr id="37904" name="Text Box 16"/>
            <p:cNvSpPr txBox="1">
              <a:spLocks noChangeArrowheads="1"/>
            </p:cNvSpPr>
            <p:nvPr/>
          </p:nvSpPr>
          <p:spPr bwMode="auto">
            <a:xfrm>
              <a:off x="2652" y="3356"/>
              <a:ext cx="278"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600" smtClean="0">
                  <a:solidFill>
                    <a:srgbClr val="000000"/>
                  </a:solidFill>
                  <a:latin typeface="HGP創英角ｺﾞｼｯｸUB" panose="020B0900000000000000" pitchFamily="50" charset="-128"/>
                  <a:ea typeface="HGP創英角ｺﾞｼｯｸUB" panose="020B0900000000000000" pitchFamily="50" charset="-128"/>
                </a:rPr>
                <a:t>20</a:t>
              </a:r>
            </a:p>
          </p:txBody>
        </p:sp>
        <p:sp>
          <p:nvSpPr>
            <p:cNvPr id="37905" name="Text Box 17"/>
            <p:cNvSpPr txBox="1">
              <a:spLocks noChangeArrowheads="1"/>
            </p:cNvSpPr>
            <p:nvPr/>
          </p:nvSpPr>
          <p:spPr bwMode="auto">
            <a:xfrm>
              <a:off x="2651" y="3098"/>
              <a:ext cx="278"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600" smtClean="0">
                  <a:solidFill>
                    <a:srgbClr val="000000"/>
                  </a:solidFill>
                  <a:latin typeface="HGP創英角ｺﾞｼｯｸUB" panose="020B0900000000000000" pitchFamily="50" charset="-128"/>
                  <a:ea typeface="HGP創英角ｺﾞｼｯｸUB" panose="020B0900000000000000" pitchFamily="50" charset="-128"/>
                </a:rPr>
                <a:t>40</a:t>
              </a:r>
            </a:p>
          </p:txBody>
        </p:sp>
        <p:sp>
          <p:nvSpPr>
            <p:cNvPr id="37906" name="Text Box 18"/>
            <p:cNvSpPr txBox="1">
              <a:spLocks noChangeArrowheads="1"/>
            </p:cNvSpPr>
            <p:nvPr/>
          </p:nvSpPr>
          <p:spPr bwMode="auto">
            <a:xfrm>
              <a:off x="2651" y="2838"/>
              <a:ext cx="278"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600" smtClean="0">
                  <a:solidFill>
                    <a:srgbClr val="000000"/>
                  </a:solidFill>
                  <a:latin typeface="HGP創英角ｺﾞｼｯｸUB" panose="020B0900000000000000" pitchFamily="50" charset="-128"/>
                  <a:ea typeface="HGP創英角ｺﾞｼｯｸUB" panose="020B0900000000000000" pitchFamily="50" charset="-128"/>
                </a:rPr>
                <a:t>60</a:t>
              </a:r>
            </a:p>
          </p:txBody>
        </p:sp>
        <p:sp>
          <p:nvSpPr>
            <p:cNvPr id="37907" name="Text Box 19"/>
            <p:cNvSpPr txBox="1">
              <a:spLocks noChangeArrowheads="1"/>
            </p:cNvSpPr>
            <p:nvPr/>
          </p:nvSpPr>
          <p:spPr bwMode="auto">
            <a:xfrm>
              <a:off x="2651" y="2575"/>
              <a:ext cx="278"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600" smtClean="0">
                  <a:solidFill>
                    <a:srgbClr val="000000"/>
                  </a:solidFill>
                  <a:latin typeface="HGP創英角ｺﾞｼｯｸUB" panose="020B0900000000000000" pitchFamily="50" charset="-128"/>
                  <a:ea typeface="HGP創英角ｺﾞｼｯｸUB" panose="020B0900000000000000" pitchFamily="50" charset="-128"/>
                </a:rPr>
                <a:t>80</a:t>
              </a:r>
            </a:p>
          </p:txBody>
        </p:sp>
        <p:sp>
          <p:nvSpPr>
            <p:cNvPr id="37909" name="Text Box 21"/>
            <p:cNvSpPr txBox="1">
              <a:spLocks noChangeArrowheads="1"/>
            </p:cNvSpPr>
            <p:nvPr/>
          </p:nvSpPr>
          <p:spPr bwMode="auto">
            <a:xfrm>
              <a:off x="2686" y="2105"/>
              <a:ext cx="30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1400" smtClean="0">
                  <a:solidFill>
                    <a:srgbClr val="000000"/>
                  </a:solidFill>
                  <a:latin typeface="HGP創英角ｺﾞｼｯｸUB" panose="020B0900000000000000" pitchFamily="50" charset="-128"/>
                  <a:ea typeface="HGP創英角ｺﾞｼｯｸUB" panose="020B0900000000000000" pitchFamily="50" charset="-128"/>
                </a:rPr>
                <a:t>(%)</a:t>
              </a:r>
            </a:p>
          </p:txBody>
        </p:sp>
        <p:sp>
          <p:nvSpPr>
            <p:cNvPr id="37911" name="Text Box 23"/>
            <p:cNvSpPr txBox="1">
              <a:spLocks noChangeArrowheads="1"/>
            </p:cNvSpPr>
            <p:nvPr/>
          </p:nvSpPr>
          <p:spPr bwMode="auto">
            <a:xfrm>
              <a:off x="4566" y="3770"/>
              <a:ext cx="112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2000" smtClean="0">
                  <a:solidFill>
                    <a:srgbClr val="000000"/>
                  </a:solidFill>
                  <a:latin typeface="HGP創英角ｺﾞｼｯｸUB" panose="020B0900000000000000" pitchFamily="50" charset="-128"/>
                  <a:ea typeface="HGP創英角ｺﾞｼｯｸUB" panose="020B0900000000000000" pitchFamily="50" charset="-128"/>
                </a:rPr>
                <a:t>LipofectAMINE</a:t>
              </a:r>
            </a:p>
          </p:txBody>
        </p:sp>
        <p:sp>
          <p:nvSpPr>
            <p:cNvPr id="37969" name="Text Box 81"/>
            <p:cNvSpPr txBox="1">
              <a:spLocks noChangeArrowheads="1"/>
            </p:cNvSpPr>
            <p:nvPr/>
          </p:nvSpPr>
          <p:spPr bwMode="auto">
            <a:xfrm>
              <a:off x="4036" y="3773"/>
              <a:ext cx="38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2000" smtClean="0">
                  <a:solidFill>
                    <a:srgbClr val="000000"/>
                  </a:solidFill>
                  <a:latin typeface="HGP創英角ｺﾞｼｯｸUB" panose="020B0900000000000000" pitchFamily="50" charset="-128"/>
                  <a:ea typeface="HGP創英角ｺﾞｼｯｸUB" panose="020B0900000000000000" pitchFamily="50" charset="-128"/>
                </a:rPr>
                <a:t>LFN</a:t>
              </a:r>
            </a:p>
          </p:txBody>
        </p:sp>
        <p:sp>
          <p:nvSpPr>
            <p:cNvPr id="37970" name="Text Box 82"/>
            <p:cNvSpPr txBox="1">
              <a:spLocks noChangeArrowheads="1"/>
            </p:cNvSpPr>
            <p:nvPr/>
          </p:nvSpPr>
          <p:spPr bwMode="auto">
            <a:xfrm>
              <a:off x="3027" y="3769"/>
              <a:ext cx="594"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z="2000" smtClean="0">
                  <a:solidFill>
                    <a:srgbClr val="000000"/>
                  </a:solidFill>
                  <a:latin typeface="HGP創英角ｺﾞｼｯｸUB" panose="020B0900000000000000" pitchFamily="50" charset="-128"/>
                  <a:ea typeface="HGP創英角ｺﾞｼｯｸUB" panose="020B0900000000000000" pitchFamily="50" charset="-128"/>
                </a:rPr>
                <a:t>control</a:t>
              </a:r>
            </a:p>
          </p:txBody>
        </p:sp>
        <p:sp>
          <p:nvSpPr>
            <p:cNvPr id="37971" name="Text Box 83"/>
            <p:cNvSpPr txBox="1">
              <a:spLocks noChangeArrowheads="1"/>
            </p:cNvSpPr>
            <p:nvPr/>
          </p:nvSpPr>
          <p:spPr bwMode="auto">
            <a:xfrm>
              <a:off x="2971" y="3929"/>
              <a:ext cx="68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0"/>
                </a:spcBef>
                <a:spcAft>
                  <a:spcPct val="0"/>
                </a:spcAft>
              </a:pPr>
              <a:r>
                <a:rPr lang="en-US" altLang="ja-JP" smtClean="0">
                  <a:solidFill>
                    <a:srgbClr val="000000"/>
                  </a:solidFill>
                  <a:latin typeface="HGP創英角ｺﾞｼｯｸUB" panose="020B0900000000000000" pitchFamily="50" charset="-128"/>
                  <a:ea typeface="HGP創英角ｺﾞｼｯｸUB" panose="020B0900000000000000" pitchFamily="50" charset="-128"/>
                </a:rPr>
                <a:t>( buffer)</a:t>
              </a:r>
            </a:p>
          </p:txBody>
        </p:sp>
        <p:grpSp>
          <p:nvGrpSpPr>
            <p:cNvPr id="37972" name="Group 84"/>
            <p:cNvGrpSpPr>
              <a:grpSpLocks noChangeAspect="1"/>
            </p:cNvGrpSpPr>
            <p:nvPr/>
          </p:nvGrpSpPr>
          <p:grpSpPr bwMode="auto">
            <a:xfrm rot="2455051">
              <a:off x="4121" y="4036"/>
              <a:ext cx="247" cy="236"/>
              <a:chOff x="3693" y="318"/>
              <a:chExt cx="308" cy="294"/>
            </a:xfrm>
          </p:grpSpPr>
          <p:grpSp>
            <p:nvGrpSpPr>
              <p:cNvPr id="37973" name="Group 85"/>
              <p:cNvGrpSpPr>
                <a:grpSpLocks noChangeAspect="1"/>
              </p:cNvGrpSpPr>
              <p:nvPr/>
            </p:nvGrpSpPr>
            <p:grpSpPr bwMode="auto">
              <a:xfrm rot="-1964477">
                <a:off x="3693" y="402"/>
                <a:ext cx="291" cy="127"/>
                <a:chOff x="2313" y="907"/>
                <a:chExt cx="786" cy="220"/>
              </a:xfrm>
            </p:grpSpPr>
            <p:cxnSp>
              <p:nvCxnSpPr>
                <p:cNvPr id="37974" name="AutoShape 86"/>
                <p:cNvCxnSpPr>
                  <a:cxnSpLocks noChangeAspect="1" noChangeShapeType="1"/>
                </p:cNvCxnSpPr>
                <p:nvPr/>
              </p:nvCxnSpPr>
              <p:spPr bwMode="auto">
                <a:xfrm rot="13060594" flipH="1">
                  <a:off x="2313" y="948"/>
                  <a:ext cx="182" cy="152"/>
                </a:xfrm>
                <a:prstGeom prst="curvedConnector3">
                  <a:avLst>
                    <a:gd name="adj1" fmla="val 49884"/>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975" name="AutoShape 87"/>
                <p:cNvCxnSpPr>
                  <a:cxnSpLocks noChangeAspect="1" noChangeShapeType="1"/>
                </p:cNvCxnSpPr>
                <p:nvPr/>
              </p:nvCxnSpPr>
              <p:spPr bwMode="auto">
                <a:xfrm rot="13060594" flipH="1">
                  <a:off x="2554" y="925"/>
                  <a:ext cx="268" cy="196"/>
                </a:xfrm>
                <a:prstGeom prst="curvedConnector3">
                  <a:avLst>
                    <a:gd name="adj1" fmla="val 49921"/>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976" name="AutoShape 88"/>
                <p:cNvCxnSpPr>
                  <a:cxnSpLocks noChangeAspect="1" noChangeShapeType="1"/>
                </p:cNvCxnSpPr>
                <p:nvPr/>
              </p:nvCxnSpPr>
              <p:spPr bwMode="auto">
                <a:xfrm rot="13060594" flipH="1">
                  <a:off x="2895" y="907"/>
                  <a:ext cx="204" cy="205"/>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977" name="AutoShape 89"/>
                <p:cNvCxnSpPr>
                  <a:cxnSpLocks noChangeAspect="1" noChangeShapeType="1"/>
                </p:cNvCxnSpPr>
                <p:nvPr/>
              </p:nvCxnSpPr>
              <p:spPr bwMode="auto">
                <a:xfrm rot="13060594" flipH="1">
                  <a:off x="2367" y="909"/>
                  <a:ext cx="327" cy="205"/>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978" name="AutoShape 90"/>
                <p:cNvCxnSpPr>
                  <a:cxnSpLocks noChangeAspect="1" noChangeShapeType="1"/>
                </p:cNvCxnSpPr>
                <p:nvPr/>
              </p:nvCxnSpPr>
              <p:spPr bwMode="auto">
                <a:xfrm rot="13060594" flipH="1">
                  <a:off x="2760" y="923"/>
                  <a:ext cx="245" cy="204"/>
                </a:xfrm>
                <a:prstGeom prst="curvedConnector3">
                  <a:avLst>
                    <a:gd name="adj1" fmla="val 50000"/>
                  </a:avLst>
                </a:prstGeom>
                <a:noFill/>
                <a:ln w="127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7979" name="Oval 91"/>
              <p:cNvSpPr>
                <a:spLocks noChangeAspect="1" noChangeArrowheads="1"/>
              </p:cNvSpPr>
              <p:nvPr/>
            </p:nvSpPr>
            <p:spPr bwMode="auto">
              <a:xfrm>
                <a:off x="3787" y="516"/>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80" name="Oval 92"/>
              <p:cNvSpPr>
                <a:spLocks noChangeAspect="1" noChangeArrowheads="1"/>
              </p:cNvSpPr>
              <p:nvPr/>
            </p:nvSpPr>
            <p:spPr bwMode="auto">
              <a:xfrm>
                <a:off x="3696" y="393"/>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81" name="Oval 93"/>
              <p:cNvSpPr>
                <a:spLocks noChangeAspect="1" noChangeArrowheads="1"/>
              </p:cNvSpPr>
              <p:nvPr/>
            </p:nvSpPr>
            <p:spPr bwMode="auto">
              <a:xfrm>
                <a:off x="3817" y="318"/>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82" name="Oval 94"/>
              <p:cNvSpPr>
                <a:spLocks noChangeAspect="1" noChangeArrowheads="1"/>
              </p:cNvSpPr>
              <p:nvPr/>
            </p:nvSpPr>
            <p:spPr bwMode="auto">
              <a:xfrm>
                <a:off x="3905" y="431"/>
                <a:ext cx="96" cy="96"/>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grpSp>
        <p:sp>
          <p:nvSpPr>
            <p:cNvPr id="37983" name="Oval 95"/>
            <p:cNvSpPr>
              <a:spLocks noChangeAspect="1" noChangeArrowheads="1"/>
            </p:cNvSpPr>
            <p:nvPr/>
          </p:nvSpPr>
          <p:spPr bwMode="auto">
            <a:xfrm rot="2455051">
              <a:off x="4915" y="4051"/>
              <a:ext cx="77" cy="77"/>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84" name="Oval 96"/>
            <p:cNvSpPr>
              <a:spLocks noChangeAspect="1" noChangeArrowheads="1"/>
            </p:cNvSpPr>
            <p:nvPr/>
          </p:nvSpPr>
          <p:spPr bwMode="auto">
            <a:xfrm rot="2455051">
              <a:off x="5059" y="4051"/>
              <a:ext cx="77" cy="77"/>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85" name="Oval 97"/>
            <p:cNvSpPr>
              <a:spLocks noChangeAspect="1" noChangeArrowheads="1"/>
            </p:cNvSpPr>
            <p:nvPr/>
          </p:nvSpPr>
          <p:spPr bwMode="auto">
            <a:xfrm rot="2455051">
              <a:off x="5155" y="4147"/>
              <a:ext cx="77" cy="77"/>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sp>
          <p:nvSpPr>
            <p:cNvPr id="37986" name="Oval 98"/>
            <p:cNvSpPr>
              <a:spLocks noChangeAspect="1" noChangeArrowheads="1"/>
            </p:cNvSpPr>
            <p:nvPr/>
          </p:nvSpPr>
          <p:spPr bwMode="auto">
            <a:xfrm rot="2455051">
              <a:off x="4992" y="4147"/>
              <a:ext cx="77" cy="77"/>
            </a:xfrm>
            <a:prstGeom prst="ellipse">
              <a:avLst/>
            </a:prstGeom>
            <a:gradFill rotWithShape="0">
              <a:gsLst>
                <a:gs pos="0">
                  <a:srgbClr val="FFFFFF"/>
                </a:gs>
                <a:gs pos="100000">
                  <a:srgbClr val="FF99CC"/>
                </a:gs>
              </a:gsLst>
              <a:path path="shape">
                <a:fillToRect l="50000" t="50000" r="50000" b="50000"/>
              </a:path>
            </a:gradFill>
            <a:ln w="12700">
              <a:solidFill>
                <a:srgbClr val="FF00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0"/>
                </a:spcBef>
                <a:spcAft>
                  <a:spcPct val="0"/>
                </a:spcAft>
              </a:pPr>
              <a:endParaRPr lang="ja-JP" altLang="en-US" sz="2400" smtClean="0">
                <a:solidFill>
                  <a:srgbClr val="000000"/>
                </a:solidFill>
                <a:ea typeface="HGP創英角ｺﾞｼｯｸUB" panose="020B0900000000000000" pitchFamily="50" charset="-128"/>
              </a:endParaRPr>
            </a:p>
          </p:txBody>
        </p:sp>
      </p:grpSp>
      <p:sp>
        <p:nvSpPr>
          <p:cNvPr id="101" name="正方形/長方形 100"/>
          <p:cNvSpPr/>
          <p:nvPr/>
        </p:nvSpPr>
        <p:spPr>
          <a:xfrm>
            <a:off x="179512" y="2344729"/>
            <a:ext cx="8761319" cy="1011254"/>
          </a:xfrm>
          <a:prstGeom prst="rect">
            <a:avLst/>
          </a:prstGeom>
          <a:solidFill>
            <a:srgbClr val="FFFF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3200" dirty="0" smtClean="0">
                <a:solidFill>
                  <a:schemeClr val="tx1"/>
                </a:solidFill>
              </a:rPr>
              <a:t>Key issue:</a:t>
            </a:r>
          </a:p>
          <a:p>
            <a:pPr algn="ctr"/>
            <a:r>
              <a:rPr kumimoji="1" lang="en-US" altLang="ja-JP" sz="3200" dirty="0" smtClean="0">
                <a:solidFill>
                  <a:schemeClr val="tx1"/>
                </a:solidFill>
              </a:rPr>
              <a:t>Avoid an electrostatic interaction with RNA</a:t>
            </a:r>
            <a:endParaRPr kumimoji="1" lang="ja-JP" altLang="en-US" sz="3200" dirty="0">
              <a:solidFill>
                <a:schemeClr val="tx1"/>
              </a:solidFill>
            </a:endParaRPr>
          </a:p>
        </p:txBody>
      </p:sp>
    </p:spTree>
    <p:extLst>
      <p:ext uri="{BB962C8B-B14F-4D97-AF65-F5344CB8AC3E}">
        <p14:creationId xmlns:p14="http://schemas.microsoft.com/office/powerpoint/2010/main" val="1811747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500"/>
                                        <p:tgtEl>
                                          <p:spTgt spid="1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図 2"/>
          <p:cNvPicPr>
            <a:picLocks noChangeAspect="1"/>
          </p:cNvPicPr>
          <p:nvPr/>
        </p:nvPicPr>
        <p:blipFill>
          <a:blip r:embed="rId2"/>
          <a:stretch>
            <a:fillRect/>
          </a:stretch>
        </p:blipFill>
        <p:spPr>
          <a:xfrm>
            <a:off x="-58196" y="-56930"/>
            <a:ext cx="9213656" cy="6910242"/>
          </a:xfrm>
          <a:prstGeom prst="rect">
            <a:avLst/>
          </a:prstGeom>
        </p:spPr>
      </p:pic>
    </p:spTree>
    <p:extLst>
      <p:ext uri="{BB962C8B-B14F-4D97-AF65-F5344CB8AC3E}">
        <p14:creationId xmlns:p14="http://schemas.microsoft.com/office/powerpoint/2010/main" val="2130283258"/>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正方形/長方形 1"/>
          <p:cNvSpPr/>
          <p:nvPr/>
        </p:nvSpPr>
        <p:spPr>
          <a:xfrm>
            <a:off x="-612576" y="-315416"/>
            <a:ext cx="11809312" cy="81369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1959995214"/>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テキスト ボックス 533"/>
          <p:cNvSpPr txBox="1">
            <a:spLocks noChangeArrowheads="1"/>
          </p:cNvSpPr>
          <p:nvPr/>
        </p:nvSpPr>
        <p:spPr bwMode="auto">
          <a:xfrm>
            <a:off x="648352" y="887621"/>
            <a:ext cx="376332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marL="457200" indent="-457200" eaLnBrk="1" hangingPunct="1">
              <a:spcBef>
                <a:spcPct val="0"/>
              </a:spcBef>
              <a:buFontTx/>
              <a:buAutoNum type="arabicPeriod"/>
            </a:pPr>
            <a:r>
              <a:rPr lang="en-US" altLang="ja-JP" sz="2400" dirty="0" smtClean="0">
                <a:solidFill>
                  <a:srgbClr val="0070C0"/>
                </a:solidFill>
                <a:latin typeface="HGP創英角ｺﾞｼｯｸUB" panose="020B0900000000000000" pitchFamily="50" charset="-128"/>
                <a:ea typeface="HGP創英角ｺﾞｼｯｸUB" panose="020B0900000000000000" pitchFamily="50" charset="-128"/>
              </a:rPr>
              <a:t>Low cytotoxicity</a:t>
            </a:r>
          </a:p>
          <a:p>
            <a:pPr eaLnBrk="1" hangingPunct="1">
              <a:spcBef>
                <a:spcPct val="0"/>
              </a:spcBef>
              <a:buNone/>
            </a:pPr>
            <a:r>
              <a:rPr lang="en-US" altLang="ja-JP" sz="1600" dirty="0" smtClean="0">
                <a:solidFill>
                  <a:srgbClr val="0070C0"/>
                </a:solidFill>
                <a:latin typeface="HGP創英角ｺﾞｼｯｸUB" panose="020B0900000000000000" pitchFamily="50" charset="-128"/>
                <a:ea typeface="HGP創英角ｺﾞｼｯｸUB" panose="020B0900000000000000" pitchFamily="50" charset="-128"/>
              </a:rPr>
              <a:t>( </a:t>
            </a:r>
            <a:r>
              <a:rPr lang="en-US" altLang="ja-JP" sz="1600" i="1" dirty="0" smtClean="0">
                <a:solidFill>
                  <a:srgbClr val="0070C0"/>
                </a:solidFill>
                <a:latin typeface="HGP創英角ｺﾞｼｯｸUB" panose="020B0900000000000000" pitchFamily="50" charset="-128"/>
                <a:ea typeface="HGP創英角ｺﾞｼｯｸUB" panose="020B0900000000000000" pitchFamily="50" charset="-128"/>
              </a:rPr>
              <a:t>in vitro </a:t>
            </a:r>
            <a:r>
              <a:rPr lang="en-US" altLang="ja-JP" sz="1600" dirty="0" smtClean="0">
                <a:solidFill>
                  <a:srgbClr val="0070C0"/>
                </a:solidFill>
                <a:latin typeface="HGP創英角ｺﾞｼｯｸUB" panose="020B0900000000000000" pitchFamily="50" charset="-128"/>
                <a:ea typeface="HGP創英角ｺﾞｼｯｸUB" panose="020B0900000000000000" pitchFamily="50" charset="-128"/>
              </a:rPr>
              <a:t>transfection in HT1080)</a:t>
            </a:r>
            <a:endParaRPr lang="ja-JP" altLang="en-US" sz="1600" dirty="0">
              <a:solidFill>
                <a:srgbClr val="0070C0"/>
              </a:solidFill>
              <a:latin typeface="HGP創英角ｺﾞｼｯｸUB" panose="020B0900000000000000" pitchFamily="50" charset="-128"/>
              <a:ea typeface="HGP創英角ｺﾞｼｯｸUB" panose="020B0900000000000000" pitchFamily="50" charset="-128"/>
            </a:endParaRPr>
          </a:p>
        </p:txBody>
      </p:sp>
      <p:grpSp>
        <p:nvGrpSpPr>
          <p:cNvPr id="18435" name="グループ化 27"/>
          <p:cNvGrpSpPr>
            <a:grpSpLocks noChangeAspect="1"/>
          </p:cNvGrpSpPr>
          <p:nvPr/>
        </p:nvGrpSpPr>
        <p:grpSpPr bwMode="auto">
          <a:xfrm>
            <a:off x="107504" y="1577667"/>
            <a:ext cx="4354662" cy="4029026"/>
            <a:chOff x="8973029" y="4411931"/>
            <a:chExt cx="5733269" cy="5129495"/>
          </a:xfrm>
        </p:grpSpPr>
        <p:sp>
          <p:nvSpPr>
            <p:cNvPr id="18464" name="Rectangle 7"/>
            <p:cNvSpPr>
              <a:spLocks noChangeArrowheads="1"/>
            </p:cNvSpPr>
            <p:nvPr/>
          </p:nvSpPr>
          <p:spPr bwMode="auto">
            <a:xfrm>
              <a:off x="9939565" y="5048250"/>
              <a:ext cx="4098925" cy="3751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400">
                <a:latin typeface="HGP創英角ｺﾞｼｯｸUB" panose="020B0900000000000000" pitchFamily="50" charset="-128"/>
                <a:ea typeface="HGP創英角ｺﾞｼｯｸUB" panose="020B0900000000000000" pitchFamily="50" charset="-128"/>
              </a:endParaRPr>
            </a:p>
          </p:txBody>
        </p:sp>
        <p:sp>
          <p:nvSpPr>
            <p:cNvPr id="18465" name="Rectangle 8"/>
            <p:cNvSpPr>
              <a:spLocks noChangeArrowheads="1"/>
            </p:cNvSpPr>
            <p:nvPr/>
          </p:nvSpPr>
          <p:spPr bwMode="auto">
            <a:xfrm>
              <a:off x="10977866" y="9267137"/>
              <a:ext cx="2667653" cy="274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dirty="0">
                  <a:solidFill>
                    <a:srgbClr val="000000"/>
                  </a:solidFill>
                  <a:latin typeface="HGP創英角ｺﾞｼｯｸUB" panose="020B0900000000000000" pitchFamily="50" charset="-128"/>
                  <a:ea typeface="HGP創英角ｺﾞｼｯｸUB" panose="020B0900000000000000" pitchFamily="50" charset="-128"/>
                </a:rPr>
                <a:t>Concentration </a:t>
              </a:r>
              <a:r>
                <a:rPr lang="en-US" altLang="ja-JP" sz="1400" dirty="0" smtClean="0">
                  <a:solidFill>
                    <a:srgbClr val="000000"/>
                  </a:solidFill>
                  <a:latin typeface="HGP創英角ｺﾞｼｯｸUB" panose="020B0900000000000000" pitchFamily="50" charset="-128"/>
                  <a:ea typeface="HGP創英角ｺﾞｼｯｸUB" panose="020B0900000000000000" pitchFamily="50" charset="-128"/>
                </a:rPr>
                <a:t>(Lipid </a:t>
              </a:r>
              <a:r>
                <a:rPr lang="ja-JP" altLang="ja-JP" sz="1400" dirty="0" smtClean="0">
                  <a:solidFill>
                    <a:srgbClr val="000000"/>
                  </a:solidFill>
                  <a:latin typeface="HGP創英角ｺﾞｼｯｸUB" panose="020B0900000000000000" pitchFamily="50" charset="-128"/>
                  <a:ea typeface="HGP創英角ｺﾞｼｯｸUB" panose="020B0900000000000000" pitchFamily="50" charset="-128"/>
                </a:rPr>
                <a:t>mM</a:t>
              </a:r>
              <a:r>
                <a:rPr lang="ja-JP" altLang="ja-JP" sz="1400" dirty="0">
                  <a:solidFill>
                    <a:srgbClr val="000000"/>
                  </a:solidFill>
                  <a:latin typeface="HGP創英角ｺﾞｼｯｸUB" panose="020B0900000000000000" pitchFamily="50" charset="-128"/>
                  <a:ea typeface="HGP創英角ｺﾞｼｯｸUB" panose="020B0900000000000000" pitchFamily="50" charset="-128"/>
                </a:rPr>
                <a:t>)</a:t>
              </a:r>
              <a:endParaRPr lang="ja-JP" altLang="ja-JP" sz="1400" dirty="0">
                <a:latin typeface="HGP創英角ｺﾞｼｯｸUB" panose="020B0900000000000000" pitchFamily="50" charset="-128"/>
                <a:ea typeface="HGP創英角ｺﾞｼｯｸUB" panose="020B0900000000000000" pitchFamily="50" charset="-128"/>
              </a:endParaRPr>
            </a:p>
          </p:txBody>
        </p:sp>
        <p:sp>
          <p:nvSpPr>
            <p:cNvPr id="18466" name="Rectangle 9"/>
            <p:cNvSpPr>
              <a:spLocks noChangeArrowheads="1"/>
            </p:cNvSpPr>
            <p:nvPr/>
          </p:nvSpPr>
          <p:spPr bwMode="auto">
            <a:xfrm rot="16200000">
              <a:off x="6930495" y="6582288"/>
              <a:ext cx="4652366" cy="567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sz="1400" dirty="0" smtClean="0">
                  <a:solidFill>
                    <a:srgbClr val="000000"/>
                  </a:solidFill>
                  <a:latin typeface="HGP創英角ｺﾞｼｯｸUB" panose="020B0900000000000000" pitchFamily="50" charset="-128"/>
                  <a:ea typeface="HGP創英角ｺﾞｼｯｸUB" panose="020B0900000000000000" pitchFamily="50" charset="-128"/>
                </a:rPr>
                <a:t>Protein amount</a:t>
              </a:r>
              <a:endParaRPr lang="en-US" altLang="ja-JP" sz="1400" dirty="0">
                <a:solidFill>
                  <a:srgbClr val="000000"/>
                </a:solidFill>
                <a:latin typeface="HGP創英角ｺﾞｼｯｸUB" panose="020B0900000000000000" pitchFamily="50" charset="-128"/>
                <a:ea typeface="HGP創英角ｺﾞｼｯｸUB" panose="020B0900000000000000" pitchFamily="50" charset="-128"/>
              </a:endParaRPr>
            </a:p>
            <a:p>
              <a:pPr algn="ctr" eaLnBrk="1" hangingPunct="1"/>
              <a:r>
                <a:rPr lang="ja-JP" altLang="ja-JP" sz="1400" dirty="0">
                  <a:solidFill>
                    <a:srgbClr val="000000"/>
                  </a:solidFill>
                  <a:latin typeface="HGP創英角ｺﾞｼｯｸUB" panose="020B0900000000000000" pitchFamily="50" charset="-128"/>
                  <a:ea typeface="HGP創英角ｺﾞｼｯｸUB" panose="020B0900000000000000" pitchFamily="50" charset="-128"/>
                </a:rPr>
                <a:t>(% of non-treatment)</a:t>
              </a:r>
              <a:endParaRPr lang="ja-JP" altLang="ja-JP" sz="1400" dirty="0">
                <a:latin typeface="HGP創英角ｺﾞｼｯｸUB" panose="020B0900000000000000" pitchFamily="50" charset="-128"/>
                <a:ea typeface="HGP創英角ｺﾞｼｯｸUB" panose="020B0900000000000000" pitchFamily="50" charset="-128"/>
              </a:endParaRPr>
            </a:p>
          </p:txBody>
        </p:sp>
        <p:sp>
          <p:nvSpPr>
            <p:cNvPr id="18467" name="Line 10"/>
            <p:cNvSpPr>
              <a:spLocks noChangeShapeType="1"/>
            </p:cNvSpPr>
            <p:nvPr/>
          </p:nvSpPr>
          <p:spPr bwMode="auto">
            <a:xfrm>
              <a:off x="9939565" y="8793162"/>
              <a:ext cx="41021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68" name="Line 11"/>
            <p:cNvSpPr>
              <a:spLocks noChangeShapeType="1"/>
            </p:cNvSpPr>
            <p:nvPr/>
          </p:nvSpPr>
          <p:spPr bwMode="auto">
            <a:xfrm>
              <a:off x="9939565" y="8793162"/>
              <a:ext cx="0" cy="36513"/>
            </a:xfrm>
            <a:prstGeom prst="line">
              <a:avLst/>
            </a:prstGeom>
            <a:noFill/>
            <a:ln w="12">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69" name="Rectangle 12"/>
            <p:cNvSpPr>
              <a:spLocks noChangeArrowheads="1"/>
            </p:cNvSpPr>
            <p:nvPr/>
          </p:nvSpPr>
          <p:spPr bwMode="auto">
            <a:xfrm>
              <a:off x="9860190" y="8853487"/>
              <a:ext cx="11221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a:solidFill>
                    <a:srgbClr val="000000"/>
                  </a:solidFill>
                  <a:latin typeface="HGP創英角ｺﾞｼｯｸUB" panose="020B0900000000000000" pitchFamily="50" charset="-128"/>
                  <a:ea typeface="HGP創英角ｺﾞｼｯｸUB" panose="020B0900000000000000" pitchFamily="50" charset="-128"/>
                </a:rPr>
                <a:t>0</a:t>
              </a:r>
              <a:endParaRPr lang="ja-JP" altLang="ja-JP" sz="1400">
                <a:latin typeface="HGP創英角ｺﾞｼｯｸUB" panose="020B0900000000000000" pitchFamily="50" charset="-128"/>
                <a:ea typeface="HGP創英角ｺﾞｼｯｸUB" panose="020B0900000000000000" pitchFamily="50" charset="-128"/>
              </a:endParaRPr>
            </a:p>
          </p:txBody>
        </p:sp>
        <p:sp>
          <p:nvSpPr>
            <p:cNvPr id="18470" name="Line 13"/>
            <p:cNvSpPr>
              <a:spLocks noChangeShapeType="1"/>
            </p:cNvSpPr>
            <p:nvPr/>
          </p:nvSpPr>
          <p:spPr bwMode="auto">
            <a:xfrm>
              <a:off x="10758715" y="8793162"/>
              <a:ext cx="0" cy="36513"/>
            </a:xfrm>
            <a:prstGeom prst="line">
              <a:avLst/>
            </a:prstGeom>
            <a:noFill/>
            <a:ln w="12">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71" name="Rectangle 14"/>
            <p:cNvSpPr>
              <a:spLocks noChangeArrowheads="1"/>
            </p:cNvSpPr>
            <p:nvPr/>
          </p:nvSpPr>
          <p:spPr bwMode="auto">
            <a:xfrm>
              <a:off x="10677752" y="8853487"/>
              <a:ext cx="11221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a:solidFill>
                    <a:srgbClr val="000000"/>
                  </a:solidFill>
                  <a:latin typeface="HGP創英角ｺﾞｼｯｸUB" panose="020B0900000000000000" pitchFamily="50" charset="-128"/>
                  <a:ea typeface="HGP創英角ｺﾞｼｯｸUB" panose="020B0900000000000000" pitchFamily="50" charset="-128"/>
                </a:rPr>
                <a:t>2</a:t>
              </a:r>
              <a:endParaRPr lang="ja-JP" altLang="ja-JP" sz="1400">
                <a:latin typeface="HGP創英角ｺﾞｼｯｸUB" panose="020B0900000000000000" pitchFamily="50" charset="-128"/>
                <a:ea typeface="HGP創英角ｺﾞｼｯｸUB" panose="020B0900000000000000" pitchFamily="50" charset="-128"/>
              </a:endParaRPr>
            </a:p>
          </p:txBody>
        </p:sp>
        <p:sp>
          <p:nvSpPr>
            <p:cNvPr id="18472" name="Line 15"/>
            <p:cNvSpPr>
              <a:spLocks noChangeShapeType="1"/>
            </p:cNvSpPr>
            <p:nvPr/>
          </p:nvSpPr>
          <p:spPr bwMode="auto">
            <a:xfrm>
              <a:off x="11579452" y="8793162"/>
              <a:ext cx="0" cy="36513"/>
            </a:xfrm>
            <a:prstGeom prst="line">
              <a:avLst/>
            </a:prstGeom>
            <a:noFill/>
            <a:ln w="12">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73" name="Rectangle 16"/>
            <p:cNvSpPr>
              <a:spLocks noChangeArrowheads="1"/>
            </p:cNvSpPr>
            <p:nvPr/>
          </p:nvSpPr>
          <p:spPr bwMode="auto">
            <a:xfrm>
              <a:off x="11500077" y="8853487"/>
              <a:ext cx="11221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a:solidFill>
                    <a:srgbClr val="000000"/>
                  </a:solidFill>
                  <a:latin typeface="HGP創英角ｺﾞｼｯｸUB" panose="020B0900000000000000" pitchFamily="50" charset="-128"/>
                  <a:ea typeface="HGP創英角ｺﾞｼｯｸUB" panose="020B0900000000000000" pitchFamily="50" charset="-128"/>
                </a:rPr>
                <a:t>4</a:t>
              </a:r>
              <a:endParaRPr lang="ja-JP" altLang="ja-JP" sz="1400">
                <a:latin typeface="HGP創英角ｺﾞｼｯｸUB" panose="020B0900000000000000" pitchFamily="50" charset="-128"/>
                <a:ea typeface="HGP創英角ｺﾞｼｯｸUB" panose="020B0900000000000000" pitchFamily="50" charset="-128"/>
              </a:endParaRPr>
            </a:p>
          </p:txBody>
        </p:sp>
        <p:sp>
          <p:nvSpPr>
            <p:cNvPr id="18474" name="Line 17"/>
            <p:cNvSpPr>
              <a:spLocks noChangeShapeType="1"/>
            </p:cNvSpPr>
            <p:nvPr/>
          </p:nvSpPr>
          <p:spPr bwMode="auto">
            <a:xfrm>
              <a:off x="12398602" y="8793162"/>
              <a:ext cx="0" cy="36513"/>
            </a:xfrm>
            <a:prstGeom prst="line">
              <a:avLst/>
            </a:prstGeom>
            <a:noFill/>
            <a:ln w="12">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75" name="Rectangle 18"/>
            <p:cNvSpPr>
              <a:spLocks noChangeArrowheads="1"/>
            </p:cNvSpPr>
            <p:nvPr/>
          </p:nvSpPr>
          <p:spPr bwMode="auto">
            <a:xfrm>
              <a:off x="12319227" y="8853487"/>
              <a:ext cx="11221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a:solidFill>
                    <a:srgbClr val="000000"/>
                  </a:solidFill>
                  <a:latin typeface="HGP創英角ｺﾞｼｯｸUB" panose="020B0900000000000000" pitchFamily="50" charset="-128"/>
                  <a:ea typeface="HGP創英角ｺﾞｼｯｸUB" panose="020B0900000000000000" pitchFamily="50" charset="-128"/>
                </a:rPr>
                <a:t>6</a:t>
              </a:r>
              <a:endParaRPr lang="ja-JP" altLang="ja-JP" sz="1400">
                <a:latin typeface="HGP創英角ｺﾞｼｯｸUB" panose="020B0900000000000000" pitchFamily="50" charset="-128"/>
                <a:ea typeface="HGP創英角ｺﾞｼｯｸUB" panose="020B0900000000000000" pitchFamily="50" charset="-128"/>
              </a:endParaRPr>
            </a:p>
          </p:txBody>
        </p:sp>
        <p:sp>
          <p:nvSpPr>
            <p:cNvPr id="18476" name="Line 19"/>
            <p:cNvSpPr>
              <a:spLocks noChangeShapeType="1"/>
            </p:cNvSpPr>
            <p:nvPr/>
          </p:nvSpPr>
          <p:spPr bwMode="auto">
            <a:xfrm>
              <a:off x="13222515" y="8793162"/>
              <a:ext cx="0" cy="36513"/>
            </a:xfrm>
            <a:prstGeom prst="line">
              <a:avLst/>
            </a:prstGeom>
            <a:noFill/>
            <a:ln w="12">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77" name="Rectangle 20"/>
            <p:cNvSpPr>
              <a:spLocks noChangeArrowheads="1"/>
            </p:cNvSpPr>
            <p:nvPr/>
          </p:nvSpPr>
          <p:spPr bwMode="auto">
            <a:xfrm>
              <a:off x="13139965" y="8853487"/>
              <a:ext cx="11221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a:solidFill>
                    <a:srgbClr val="000000"/>
                  </a:solidFill>
                  <a:latin typeface="HGP創英角ｺﾞｼｯｸUB" panose="020B0900000000000000" pitchFamily="50" charset="-128"/>
                  <a:ea typeface="HGP創英角ｺﾞｼｯｸUB" panose="020B0900000000000000" pitchFamily="50" charset="-128"/>
                </a:rPr>
                <a:t>8</a:t>
              </a:r>
              <a:endParaRPr lang="ja-JP" altLang="ja-JP" sz="1400">
                <a:latin typeface="HGP創英角ｺﾞｼｯｸUB" panose="020B0900000000000000" pitchFamily="50" charset="-128"/>
                <a:ea typeface="HGP創英角ｺﾞｼｯｸUB" panose="020B0900000000000000" pitchFamily="50" charset="-128"/>
              </a:endParaRPr>
            </a:p>
          </p:txBody>
        </p:sp>
        <p:sp>
          <p:nvSpPr>
            <p:cNvPr id="18478" name="Line 21"/>
            <p:cNvSpPr>
              <a:spLocks noChangeShapeType="1"/>
            </p:cNvSpPr>
            <p:nvPr/>
          </p:nvSpPr>
          <p:spPr bwMode="auto">
            <a:xfrm>
              <a:off x="14038490" y="8793162"/>
              <a:ext cx="0" cy="36513"/>
            </a:xfrm>
            <a:prstGeom prst="line">
              <a:avLst/>
            </a:prstGeom>
            <a:noFill/>
            <a:ln w="12">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79" name="Rectangle 22"/>
            <p:cNvSpPr>
              <a:spLocks noChangeArrowheads="1"/>
            </p:cNvSpPr>
            <p:nvPr/>
          </p:nvSpPr>
          <p:spPr bwMode="auto">
            <a:xfrm>
              <a:off x="13911490" y="8853487"/>
              <a:ext cx="22442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a:solidFill>
                    <a:srgbClr val="000000"/>
                  </a:solidFill>
                  <a:latin typeface="HGP創英角ｺﾞｼｯｸUB" panose="020B0900000000000000" pitchFamily="50" charset="-128"/>
                  <a:ea typeface="HGP創英角ｺﾞｼｯｸUB" panose="020B0900000000000000" pitchFamily="50" charset="-128"/>
                </a:rPr>
                <a:t>10</a:t>
              </a:r>
              <a:endParaRPr lang="ja-JP" altLang="ja-JP" sz="1400">
                <a:latin typeface="HGP創英角ｺﾞｼｯｸUB" panose="020B0900000000000000" pitchFamily="50" charset="-128"/>
                <a:ea typeface="HGP創英角ｺﾞｼｯｸUB" panose="020B0900000000000000" pitchFamily="50" charset="-128"/>
              </a:endParaRPr>
            </a:p>
          </p:txBody>
        </p:sp>
        <p:sp>
          <p:nvSpPr>
            <p:cNvPr id="18480" name="Line 23"/>
            <p:cNvSpPr>
              <a:spLocks noChangeShapeType="1"/>
            </p:cNvSpPr>
            <p:nvPr/>
          </p:nvSpPr>
          <p:spPr bwMode="auto">
            <a:xfrm flipV="1">
              <a:off x="9939565" y="5048250"/>
              <a:ext cx="0" cy="37449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81" name="Line 24"/>
            <p:cNvSpPr>
              <a:spLocks noChangeShapeType="1"/>
            </p:cNvSpPr>
            <p:nvPr/>
          </p:nvSpPr>
          <p:spPr bwMode="auto">
            <a:xfrm flipH="1">
              <a:off x="9901465" y="8793162"/>
              <a:ext cx="38100" cy="0"/>
            </a:xfrm>
            <a:prstGeom prst="line">
              <a:avLst/>
            </a:prstGeom>
            <a:noFill/>
            <a:ln w="12">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82" name="Rectangle 25"/>
            <p:cNvSpPr>
              <a:spLocks noChangeArrowheads="1"/>
            </p:cNvSpPr>
            <p:nvPr/>
          </p:nvSpPr>
          <p:spPr bwMode="auto">
            <a:xfrm>
              <a:off x="9748726" y="8633352"/>
              <a:ext cx="112210"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a:solidFill>
                    <a:srgbClr val="000000"/>
                  </a:solidFill>
                  <a:latin typeface="HGP創英角ｺﾞｼｯｸUB" panose="020B0900000000000000" pitchFamily="50" charset="-128"/>
                  <a:ea typeface="HGP創英角ｺﾞｼｯｸUB" panose="020B0900000000000000" pitchFamily="50" charset="-128"/>
                </a:rPr>
                <a:t>0</a:t>
              </a:r>
              <a:endParaRPr lang="ja-JP" altLang="ja-JP" sz="1400">
                <a:latin typeface="HGP創英角ｺﾞｼｯｸUB" panose="020B0900000000000000" pitchFamily="50" charset="-128"/>
                <a:ea typeface="HGP創英角ｺﾞｼｯｸUB" panose="020B0900000000000000" pitchFamily="50" charset="-128"/>
              </a:endParaRPr>
            </a:p>
          </p:txBody>
        </p:sp>
        <p:sp>
          <p:nvSpPr>
            <p:cNvPr id="18483" name="Line 26"/>
            <p:cNvSpPr>
              <a:spLocks noChangeShapeType="1"/>
            </p:cNvSpPr>
            <p:nvPr/>
          </p:nvSpPr>
          <p:spPr bwMode="auto">
            <a:xfrm flipH="1">
              <a:off x="9901465" y="7089775"/>
              <a:ext cx="38100" cy="0"/>
            </a:xfrm>
            <a:prstGeom prst="line">
              <a:avLst/>
            </a:prstGeom>
            <a:noFill/>
            <a:ln w="12">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84" name="Rectangle 27"/>
            <p:cNvSpPr>
              <a:spLocks noChangeArrowheads="1"/>
            </p:cNvSpPr>
            <p:nvPr/>
          </p:nvSpPr>
          <p:spPr bwMode="auto">
            <a:xfrm>
              <a:off x="9598174" y="6952335"/>
              <a:ext cx="224421"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dirty="0">
                  <a:solidFill>
                    <a:srgbClr val="000000"/>
                  </a:solidFill>
                  <a:latin typeface="HGP創英角ｺﾞｼｯｸUB" panose="020B0900000000000000" pitchFamily="50" charset="-128"/>
                  <a:ea typeface="HGP創英角ｺﾞｼｯｸUB" panose="020B0900000000000000" pitchFamily="50" charset="-128"/>
                </a:rPr>
                <a:t>50</a:t>
              </a:r>
              <a:endParaRPr lang="ja-JP" altLang="ja-JP" sz="1400" dirty="0">
                <a:latin typeface="HGP創英角ｺﾞｼｯｸUB" panose="020B0900000000000000" pitchFamily="50" charset="-128"/>
                <a:ea typeface="HGP創英角ｺﾞｼｯｸUB" panose="020B0900000000000000" pitchFamily="50" charset="-128"/>
              </a:endParaRPr>
            </a:p>
          </p:txBody>
        </p:sp>
        <p:sp>
          <p:nvSpPr>
            <p:cNvPr id="18485" name="Line 28"/>
            <p:cNvSpPr>
              <a:spLocks noChangeShapeType="1"/>
            </p:cNvSpPr>
            <p:nvPr/>
          </p:nvSpPr>
          <p:spPr bwMode="auto">
            <a:xfrm flipH="1">
              <a:off x="9901465" y="5387975"/>
              <a:ext cx="38100" cy="0"/>
            </a:xfrm>
            <a:prstGeom prst="line">
              <a:avLst/>
            </a:prstGeom>
            <a:noFill/>
            <a:ln w="12">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86" name="Rectangle 29"/>
            <p:cNvSpPr>
              <a:spLocks noChangeArrowheads="1"/>
            </p:cNvSpPr>
            <p:nvPr/>
          </p:nvSpPr>
          <p:spPr bwMode="auto">
            <a:xfrm>
              <a:off x="9423860" y="5233917"/>
              <a:ext cx="336630"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a:solidFill>
                    <a:srgbClr val="000000"/>
                  </a:solidFill>
                  <a:latin typeface="HGP創英角ｺﾞｼｯｸUB" panose="020B0900000000000000" pitchFamily="50" charset="-128"/>
                  <a:ea typeface="HGP創英角ｺﾞｼｯｸUB" panose="020B0900000000000000" pitchFamily="50" charset="-128"/>
                </a:rPr>
                <a:t>1</a:t>
              </a:r>
              <a:r>
                <a:rPr lang="en-US" altLang="ja-JP" sz="1400">
                  <a:solidFill>
                    <a:srgbClr val="000000"/>
                  </a:solidFill>
                  <a:latin typeface="HGP創英角ｺﾞｼｯｸUB" panose="020B0900000000000000" pitchFamily="50" charset="-128"/>
                  <a:ea typeface="HGP創英角ｺﾞｼｯｸUB" panose="020B0900000000000000" pitchFamily="50" charset="-128"/>
                </a:rPr>
                <a:t>0</a:t>
              </a:r>
              <a:r>
                <a:rPr lang="ja-JP" altLang="ja-JP" sz="1400">
                  <a:solidFill>
                    <a:srgbClr val="000000"/>
                  </a:solidFill>
                  <a:latin typeface="HGP創英角ｺﾞｼｯｸUB" panose="020B0900000000000000" pitchFamily="50" charset="-128"/>
                  <a:ea typeface="HGP創英角ｺﾞｼｯｸUB" panose="020B0900000000000000" pitchFamily="50" charset="-128"/>
                </a:rPr>
                <a:t>0</a:t>
              </a:r>
              <a:endParaRPr lang="ja-JP" altLang="ja-JP" sz="1400">
                <a:latin typeface="HGP創英角ｺﾞｼｯｸUB" panose="020B0900000000000000" pitchFamily="50" charset="-128"/>
                <a:ea typeface="HGP創英角ｺﾞｼｯｸUB" panose="020B0900000000000000" pitchFamily="50" charset="-128"/>
              </a:endParaRPr>
            </a:p>
          </p:txBody>
        </p:sp>
        <p:sp>
          <p:nvSpPr>
            <p:cNvPr id="18487" name="Line 30"/>
            <p:cNvSpPr>
              <a:spLocks noChangeShapeType="1"/>
            </p:cNvSpPr>
            <p:nvPr/>
          </p:nvSpPr>
          <p:spPr bwMode="auto">
            <a:xfrm>
              <a:off x="10350727" y="5227637"/>
              <a:ext cx="0" cy="655638"/>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88" name="Line 31"/>
            <p:cNvSpPr>
              <a:spLocks noChangeShapeType="1"/>
            </p:cNvSpPr>
            <p:nvPr/>
          </p:nvSpPr>
          <p:spPr bwMode="auto">
            <a:xfrm>
              <a:off x="10272940" y="5227637"/>
              <a:ext cx="153987"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89" name="Line 32"/>
            <p:cNvSpPr>
              <a:spLocks noChangeShapeType="1"/>
            </p:cNvSpPr>
            <p:nvPr/>
          </p:nvSpPr>
          <p:spPr bwMode="auto">
            <a:xfrm flipH="1">
              <a:off x="10272940" y="5227637"/>
              <a:ext cx="153987"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90" name="Line 33"/>
            <p:cNvSpPr>
              <a:spLocks noChangeShapeType="1"/>
            </p:cNvSpPr>
            <p:nvPr/>
          </p:nvSpPr>
          <p:spPr bwMode="auto">
            <a:xfrm>
              <a:off x="10272940" y="5883275"/>
              <a:ext cx="153987"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91" name="Line 34"/>
            <p:cNvSpPr>
              <a:spLocks noChangeShapeType="1"/>
            </p:cNvSpPr>
            <p:nvPr/>
          </p:nvSpPr>
          <p:spPr bwMode="auto">
            <a:xfrm flipH="1">
              <a:off x="10272940" y="5883275"/>
              <a:ext cx="153987"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92" name="Line 35"/>
            <p:cNvSpPr>
              <a:spLocks noChangeShapeType="1"/>
            </p:cNvSpPr>
            <p:nvPr/>
          </p:nvSpPr>
          <p:spPr bwMode="auto">
            <a:xfrm>
              <a:off x="10350727" y="5557837"/>
              <a:ext cx="407988" cy="63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93" name="Line 36"/>
            <p:cNvSpPr>
              <a:spLocks noChangeShapeType="1"/>
            </p:cNvSpPr>
            <p:nvPr/>
          </p:nvSpPr>
          <p:spPr bwMode="auto">
            <a:xfrm>
              <a:off x="10758715" y="5268912"/>
              <a:ext cx="0" cy="59055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94" name="Line 37"/>
            <p:cNvSpPr>
              <a:spLocks noChangeShapeType="1"/>
            </p:cNvSpPr>
            <p:nvPr/>
          </p:nvSpPr>
          <p:spPr bwMode="auto">
            <a:xfrm>
              <a:off x="10684102" y="5268912"/>
              <a:ext cx="15398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95" name="Line 38"/>
            <p:cNvSpPr>
              <a:spLocks noChangeShapeType="1"/>
            </p:cNvSpPr>
            <p:nvPr/>
          </p:nvSpPr>
          <p:spPr bwMode="auto">
            <a:xfrm flipH="1">
              <a:off x="10684102" y="5268912"/>
              <a:ext cx="15398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96" name="Line 39"/>
            <p:cNvSpPr>
              <a:spLocks noChangeShapeType="1"/>
            </p:cNvSpPr>
            <p:nvPr/>
          </p:nvSpPr>
          <p:spPr bwMode="auto">
            <a:xfrm>
              <a:off x="10684102" y="5859462"/>
              <a:ext cx="15398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97" name="Line 40"/>
            <p:cNvSpPr>
              <a:spLocks noChangeShapeType="1"/>
            </p:cNvSpPr>
            <p:nvPr/>
          </p:nvSpPr>
          <p:spPr bwMode="auto">
            <a:xfrm flipH="1">
              <a:off x="10684102" y="5859462"/>
              <a:ext cx="15398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98" name="Line 41"/>
            <p:cNvSpPr>
              <a:spLocks noChangeShapeType="1"/>
            </p:cNvSpPr>
            <p:nvPr/>
          </p:nvSpPr>
          <p:spPr bwMode="auto">
            <a:xfrm flipV="1">
              <a:off x="10758715" y="5472112"/>
              <a:ext cx="1231900" cy="920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499" name="Line 42"/>
            <p:cNvSpPr>
              <a:spLocks noChangeShapeType="1"/>
            </p:cNvSpPr>
            <p:nvPr/>
          </p:nvSpPr>
          <p:spPr bwMode="auto">
            <a:xfrm>
              <a:off x="11990615" y="5241925"/>
              <a:ext cx="0" cy="461962"/>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00" name="Line 43"/>
            <p:cNvSpPr>
              <a:spLocks noChangeShapeType="1"/>
            </p:cNvSpPr>
            <p:nvPr/>
          </p:nvSpPr>
          <p:spPr bwMode="auto">
            <a:xfrm>
              <a:off x="11911240" y="5241925"/>
              <a:ext cx="158750"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01" name="Line 44"/>
            <p:cNvSpPr>
              <a:spLocks noChangeShapeType="1"/>
            </p:cNvSpPr>
            <p:nvPr/>
          </p:nvSpPr>
          <p:spPr bwMode="auto">
            <a:xfrm flipH="1">
              <a:off x="11911240" y="5241925"/>
              <a:ext cx="158750"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02" name="Line 45"/>
            <p:cNvSpPr>
              <a:spLocks noChangeShapeType="1"/>
            </p:cNvSpPr>
            <p:nvPr/>
          </p:nvSpPr>
          <p:spPr bwMode="auto">
            <a:xfrm>
              <a:off x="11911240" y="5703887"/>
              <a:ext cx="158750"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03" name="Line 46"/>
            <p:cNvSpPr>
              <a:spLocks noChangeShapeType="1"/>
            </p:cNvSpPr>
            <p:nvPr/>
          </p:nvSpPr>
          <p:spPr bwMode="auto">
            <a:xfrm flipH="1">
              <a:off x="11911240" y="5703887"/>
              <a:ext cx="158750"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04" name="Line 47"/>
            <p:cNvSpPr>
              <a:spLocks noChangeShapeType="1"/>
            </p:cNvSpPr>
            <p:nvPr/>
          </p:nvSpPr>
          <p:spPr bwMode="auto">
            <a:xfrm>
              <a:off x="11990615" y="5472112"/>
              <a:ext cx="2051050" cy="2682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05" name="Line 48"/>
            <p:cNvSpPr>
              <a:spLocks noChangeShapeType="1"/>
            </p:cNvSpPr>
            <p:nvPr/>
          </p:nvSpPr>
          <p:spPr bwMode="auto">
            <a:xfrm>
              <a:off x="14041665" y="5387975"/>
              <a:ext cx="0" cy="706437"/>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06" name="Line 49"/>
            <p:cNvSpPr>
              <a:spLocks noChangeShapeType="1"/>
            </p:cNvSpPr>
            <p:nvPr/>
          </p:nvSpPr>
          <p:spPr bwMode="auto">
            <a:xfrm>
              <a:off x="13997215" y="5387975"/>
              <a:ext cx="96837" cy="3175"/>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07" name="Line 50"/>
            <p:cNvSpPr>
              <a:spLocks noChangeShapeType="1"/>
            </p:cNvSpPr>
            <p:nvPr/>
          </p:nvSpPr>
          <p:spPr bwMode="auto">
            <a:xfrm flipH="1">
              <a:off x="13994040" y="6094412"/>
              <a:ext cx="95250" cy="3175"/>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08" name="Oval 53"/>
            <p:cNvSpPr>
              <a:spLocks noChangeArrowheads="1"/>
            </p:cNvSpPr>
            <p:nvPr/>
          </p:nvSpPr>
          <p:spPr bwMode="auto">
            <a:xfrm>
              <a:off x="10272940" y="5486400"/>
              <a:ext cx="153987" cy="139700"/>
            </a:xfrm>
            <a:prstGeom prst="ellipse">
              <a:avLst/>
            </a:prstGeom>
            <a:solidFill>
              <a:srgbClr val="FF0000"/>
            </a:solidFill>
            <a:ln>
              <a:noFill/>
            </a:ln>
            <a:extLst>
              <a:ext uri="{91240B29-F687-4F45-9708-019B960494DF}">
                <a14:hiddenLine xmlns:a14="http://schemas.microsoft.com/office/drawing/2010/main" w="1">
                  <a:solidFill>
                    <a:srgbClr val="000000"/>
                  </a:solidFill>
                  <a:round/>
                  <a:headEnd/>
                  <a:tailEnd/>
                </a14:hiddenLine>
              </a:ext>
            </a:extLst>
          </p:spPr>
          <p:txBody>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400">
                <a:latin typeface="HGP創英角ｺﾞｼｯｸUB" panose="020B0900000000000000" pitchFamily="50" charset="-128"/>
                <a:ea typeface="HGP創英角ｺﾞｼｯｸUB" panose="020B0900000000000000" pitchFamily="50" charset="-128"/>
              </a:endParaRPr>
            </a:p>
          </p:txBody>
        </p:sp>
        <p:sp>
          <p:nvSpPr>
            <p:cNvPr id="18509" name="Oval 54"/>
            <p:cNvSpPr>
              <a:spLocks noChangeArrowheads="1"/>
            </p:cNvSpPr>
            <p:nvPr/>
          </p:nvSpPr>
          <p:spPr bwMode="auto">
            <a:xfrm>
              <a:off x="10684102" y="5495925"/>
              <a:ext cx="153988" cy="139700"/>
            </a:xfrm>
            <a:prstGeom prst="ellipse">
              <a:avLst/>
            </a:prstGeom>
            <a:solidFill>
              <a:srgbClr val="FF0000"/>
            </a:solidFill>
            <a:ln>
              <a:noFill/>
            </a:ln>
            <a:extLst>
              <a:ext uri="{91240B29-F687-4F45-9708-019B960494DF}">
                <a14:hiddenLine xmlns:a14="http://schemas.microsoft.com/office/drawing/2010/main" w="1">
                  <a:solidFill>
                    <a:srgbClr val="000000"/>
                  </a:solidFill>
                  <a:round/>
                  <a:headEnd/>
                  <a:tailEnd/>
                </a14:hiddenLine>
              </a:ext>
            </a:extLst>
          </p:spPr>
          <p:txBody>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400">
                <a:latin typeface="HGP創英角ｺﾞｼｯｸUB" panose="020B0900000000000000" pitchFamily="50" charset="-128"/>
                <a:ea typeface="HGP創英角ｺﾞｼｯｸUB" panose="020B0900000000000000" pitchFamily="50" charset="-128"/>
              </a:endParaRPr>
            </a:p>
          </p:txBody>
        </p:sp>
        <p:sp>
          <p:nvSpPr>
            <p:cNvPr id="18510" name="Oval 55"/>
            <p:cNvSpPr>
              <a:spLocks noChangeArrowheads="1"/>
            </p:cNvSpPr>
            <p:nvPr/>
          </p:nvSpPr>
          <p:spPr bwMode="auto">
            <a:xfrm>
              <a:off x="11911240" y="5400675"/>
              <a:ext cx="158750" cy="142875"/>
            </a:xfrm>
            <a:prstGeom prst="ellipse">
              <a:avLst/>
            </a:prstGeom>
            <a:solidFill>
              <a:srgbClr val="FF0000"/>
            </a:solidFill>
            <a:ln>
              <a:noFill/>
            </a:ln>
            <a:extLst>
              <a:ext uri="{91240B29-F687-4F45-9708-019B960494DF}">
                <a14:hiddenLine xmlns:a14="http://schemas.microsoft.com/office/drawing/2010/main" w="1">
                  <a:solidFill>
                    <a:srgbClr val="000000"/>
                  </a:solidFill>
                  <a:round/>
                  <a:headEnd/>
                  <a:tailEnd/>
                </a14:hiddenLine>
              </a:ext>
            </a:extLst>
          </p:spPr>
          <p:txBody>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400">
                <a:latin typeface="HGP創英角ｺﾞｼｯｸUB" panose="020B0900000000000000" pitchFamily="50" charset="-128"/>
                <a:ea typeface="HGP創英角ｺﾞｼｯｸUB" panose="020B0900000000000000" pitchFamily="50" charset="-128"/>
              </a:endParaRPr>
            </a:p>
          </p:txBody>
        </p:sp>
        <p:sp>
          <p:nvSpPr>
            <p:cNvPr id="18511" name="Oval 56"/>
            <p:cNvSpPr>
              <a:spLocks noChangeArrowheads="1"/>
            </p:cNvSpPr>
            <p:nvPr/>
          </p:nvSpPr>
          <p:spPr bwMode="auto">
            <a:xfrm>
              <a:off x="13962290" y="5668962"/>
              <a:ext cx="155575" cy="142875"/>
            </a:xfrm>
            <a:prstGeom prst="ellipse">
              <a:avLst/>
            </a:prstGeom>
            <a:solidFill>
              <a:srgbClr val="FF0000"/>
            </a:solidFill>
            <a:ln>
              <a:noFill/>
            </a:ln>
            <a:extLst>
              <a:ext uri="{91240B29-F687-4F45-9708-019B960494DF}">
                <a14:hiddenLine xmlns:a14="http://schemas.microsoft.com/office/drawing/2010/main" w="1">
                  <a:solidFill>
                    <a:srgbClr val="000000"/>
                  </a:solidFill>
                  <a:round/>
                  <a:headEnd/>
                  <a:tailEnd/>
                </a14:hiddenLine>
              </a:ext>
            </a:extLst>
          </p:spPr>
          <p:txBody>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400">
                <a:latin typeface="HGP創英角ｺﾞｼｯｸUB" panose="020B0900000000000000" pitchFamily="50" charset="-128"/>
                <a:ea typeface="HGP創英角ｺﾞｼｯｸUB" panose="020B0900000000000000" pitchFamily="50" charset="-128"/>
              </a:endParaRPr>
            </a:p>
          </p:txBody>
        </p:sp>
        <p:sp>
          <p:nvSpPr>
            <p:cNvPr id="18512" name="Line 57"/>
            <p:cNvSpPr>
              <a:spLocks noChangeShapeType="1"/>
            </p:cNvSpPr>
            <p:nvPr/>
          </p:nvSpPr>
          <p:spPr bwMode="auto">
            <a:xfrm>
              <a:off x="10350727" y="5495925"/>
              <a:ext cx="0" cy="8255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13" name="Line 58"/>
            <p:cNvSpPr>
              <a:spLocks noChangeShapeType="1"/>
            </p:cNvSpPr>
            <p:nvPr/>
          </p:nvSpPr>
          <p:spPr bwMode="auto">
            <a:xfrm flipV="1">
              <a:off x="10350727" y="5721350"/>
              <a:ext cx="0" cy="84137"/>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14" name="Line 61"/>
            <p:cNvSpPr>
              <a:spLocks noChangeShapeType="1"/>
            </p:cNvSpPr>
            <p:nvPr/>
          </p:nvSpPr>
          <p:spPr bwMode="auto">
            <a:xfrm>
              <a:off x="10272940" y="5805487"/>
              <a:ext cx="153987"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15" name="Line 62"/>
            <p:cNvSpPr>
              <a:spLocks noChangeShapeType="1"/>
            </p:cNvSpPr>
            <p:nvPr/>
          </p:nvSpPr>
          <p:spPr bwMode="auto">
            <a:xfrm flipH="1">
              <a:off x="10272940" y="5805487"/>
              <a:ext cx="153987"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16" name="Line 63"/>
            <p:cNvSpPr>
              <a:spLocks noChangeShapeType="1"/>
            </p:cNvSpPr>
            <p:nvPr/>
          </p:nvSpPr>
          <p:spPr bwMode="auto">
            <a:xfrm>
              <a:off x="10350727" y="5649912"/>
              <a:ext cx="407988" cy="9540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17" name="Line 64"/>
            <p:cNvSpPr>
              <a:spLocks noChangeShapeType="1"/>
            </p:cNvSpPr>
            <p:nvPr/>
          </p:nvSpPr>
          <p:spPr bwMode="auto">
            <a:xfrm>
              <a:off x="10758715" y="6321425"/>
              <a:ext cx="0" cy="211137"/>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18" name="Line 65"/>
            <p:cNvSpPr>
              <a:spLocks noChangeShapeType="1"/>
            </p:cNvSpPr>
            <p:nvPr/>
          </p:nvSpPr>
          <p:spPr bwMode="auto">
            <a:xfrm flipV="1">
              <a:off x="10758715" y="6675437"/>
              <a:ext cx="0" cy="214313"/>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19" name="Line 66"/>
            <p:cNvSpPr>
              <a:spLocks noChangeShapeType="1"/>
            </p:cNvSpPr>
            <p:nvPr/>
          </p:nvSpPr>
          <p:spPr bwMode="auto">
            <a:xfrm>
              <a:off x="10684102" y="6321425"/>
              <a:ext cx="15398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20" name="Line 67"/>
            <p:cNvSpPr>
              <a:spLocks noChangeShapeType="1"/>
            </p:cNvSpPr>
            <p:nvPr/>
          </p:nvSpPr>
          <p:spPr bwMode="auto">
            <a:xfrm flipH="1">
              <a:off x="10684102" y="6321425"/>
              <a:ext cx="15398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21" name="Line 68"/>
            <p:cNvSpPr>
              <a:spLocks noChangeShapeType="1"/>
            </p:cNvSpPr>
            <p:nvPr/>
          </p:nvSpPr>
          <p:spPr bwMode="auto">
            <a:xfrm>
              <a:off x="10684102" y="6889750"/>
              <a:ext cx="15398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22" name="Line 69"/>
            <p:cNvSpPr>
              <a:spLocks noChangeShapeType="1"/>
            </p:cNvSpPr>
            <p:nvPr/>
          </p:nvSpPr>
          <p:spPr bwMode="auto">
            <a:xfrm flipH="1">
              <a:off x="10684102" y="6889750"/>
              <a:ext cx="15398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23" name="Line 70"/>
            <p:cNvSpPr>
              <a:spLocks noChangeShapeType="1"/>
            </p:cNvSpPr>
            <p:nvPr/>
          </p:nvSpPr>
          <p:spPr bwMode="auto">
            <a:xfrm>
              <a:off x="10758715" y="6604000"/>
              <a:ext cx="1231900" cy="154622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24" name="Line 71"/>
            <p:cNvSpPr>
              <a:spLocks noChangeShapeType="1"/>
            </p:cNvSpPr>
            <p:nvPr/>
          </p:nvSpPr>
          <p:spPr bwMode="auto">
            <a:xfrm>
              <a:off x="11990615" y="8061325"/>
              <a:ext cx="0" cy="17462"/>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25" name="Line 72"/>
            <p:cNvSpPr>
              <a:spLocks noChangeShapeType="1"/>
            </p:cNvSpPr>
            <p:nvPr/>
          </p:nvSpPr>
          <p:spPr bwMode="auto">
            <a:xfrm flipV="1">
              <a:off x="11990615" y="8221662"/>
              <a:ext cx="0" cy="17463"/>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26" name="Line 73"/>
            <p:cNvSpPr>
              <a:spLocks noChangeShapeType="1"/>
            </p:cNvSpPr>
            <p:nvPr/>
          </p:nvSpPr>
          <p:spPr bwMode="auto">
            <a:xfrm>
              <a:off x="11911240" y="8061325"/>
              <a:ext cx="158750"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27" name="Line 74"/>
            <p:cNvSpPr>
              <a:spLocks noChangeShapeType="1"/>
            </p:cNvSpPr>
            <p:nvPr/>
          </p:nvSpPr>
          <p:spPr bwMode="auto">
            <a:xfrm flipH="1">
              <a:off x="11911240" y="8061325"/>
              <a:ext cx="158750"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28" name="Line 75"/>
            <p:cNvSpPr>
              <a:spLocks noChangeShapeType="1"/>
            </p:cNvSpPr>
            <p:nvPr/>
          </p:nvSpPr>
          <p:spPr bwMode="auto">
            <a:xfrm>
              <a:off x="11911240" y="8239125"/>
              <a:ext cx="158750"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29" name="Line 76"/>
            <p:cNvSpPr>
              <a:spLocks noChangeShapeType="1"/>
            </p:cNvSpPr>
            <p:nvPr/>
          </p:nvSpPr>
          <p:spPr bwMode="auto">
            <a:xfrm flipH="1">
              <a:off x="11911240" y="8239125"/>
              <a:ext cx="158750"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30" name="Line 77"/>
            <p:cNvSpPr>
              <a:spLocks noChangeShapeType="1"/>
            </p:cNvSpPr>
            <p:nvPr/>
          </p:nvSpPr>
          <p:spPr bwMode="auto">
            <a:xfrm>
              <a:off x="11990615" y="8150225"/>
              <a:ext cx="2051050" cy="4381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31" name="Oval 78"/>
            <p:cNvSpPr>
              <a:spLocks noChangeArrowheads="1"/>
            </p:cNvSpPr>
            <p:nvPr/>
          </p:nvSpPr>
          <p:spPr bwMode="auto">
            <a:xfrm>
              <a:off x="10272940" y="5578475"/>
              <a:ext cx="153987" cy="142875"/>
            </a:xfrm>
            <a:prstGeom prst="ellipse">
              <a:avLst/>
            </a:prstGeom>
            <a:noFill/>
            <a:ln w="6">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400">
                <a:latin typeface="HGP創英角ｺﾞｼｯｸUB" panose="020B0900000000000000" pitchFamily="50" charset="-128"/>
                <a:ea typeface="HGP創英角ｺﾞｼｯｸUB" panose="020B0900000000000000" pitchFamily="50" charset="-128"/>
              </a:endParaRPr>
            </a:p>
          </p:txBody>
        </p:sp>
        <p:sp>
          <p:nvSpPr>
            <p:cNvPr id="18532" name="Oval 79"/>
            <p:cNvSpPr>
              <a:spLocks noChangeArrowheads="1"/>
            </p:cNvSpPr>
            <p:nvPr/>
          </p:nvSpPr>
          <p:spPr bwMode="auto">
            <a:xfrm>
              <a:off x="10684102" y="6532562"/>
              <a:ext cx="153988" cy="142875"/>
            </a:xfrm>
            <a:prstGeom prst="ellipse">
              <a:avLst/>
            </a:prstGeom>
            <a:solidFill>
              <a:srgbClr val="0070C0"/>
            </a:solidFill>
            <a:ln w="6">
              <a:solidFill>
                <a:srgbClr val="000000"/>
              </a:solidFill>
              <a:round/>
              <a:headEnd/>
              <a:tailEnd/>
            </a:ln>
          </p:spPr>
          <p:txBody>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400">
                <a:solidFill>
                  <a:srgbClr val="0070C0"/>
                </a:solidFill>
                <a:latin typeface="HGP創英角ｺﾞｼｯｸUB" panose="020B0900000000000000" pitchFamily="50" charset="-128"/>
                <a:ea typeface="HGP創英角ｺﾞｼｯｸUB" panose="020B0900000000000000" pitchFamily="50" charset="-128"/>
              </a:endParaRPr>
            </a:p>
          </p:txBody>
        </p:sp>
        <p:sp>
          <p:nvSpPr>
            <p:cNvPr id="18533" name="Oval 80"/>
            <p:cNvSpPr>
              <a:spLocks noChangeArrowheads="1"/>
            </p:cNvSpPr>
            <p:nvPr/>
          </p:nvSpPr>
          <p:spPr bwMode="auto">
            <a:xfrm>
              <a:off x="11911240" y="8078787"/>
              <a:ext cx="158750" cy="142875"/>
            </a:xfrm>
            <a:prstGeom prst="ellipse">
              <a:avLst/>
            </a:prstGeom>
            <a:solidFill>
              <a:srgbClr val="0070C0"/>
            </a:solidFill>
            <a:ln w="6">
              <a:solidFill>
                <a:srgbClr val="000000"/>
              </a:solidFill>
              <a:round/>
              <a:headEnd/>
              <a:tailEnd/>
            </a:ln>
          </p:spPr>
          <p:txBody>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400">
                <a:solidFill>
                  <a:srgbClr val="0070C0"/>
                </a:solidFill>
                <a:latin typeface="HGP創英角ｺﾞｼｯｸUB" panose="020B0900000000000000" pitchFamily="50" charset="-128"/>
                <a:ea typeface="HGP創英角ｺﾞｼｯｸUB" panose="020B0900000000000000" pitchFamily="50" charset="-128"/>
              </a:endParaRPr>
            </a:p>
          </p:txBody>
        </p:sp>
        <p:sp>
          <p:nvSpPr>
            <p:cNvPr id="18534" name="Oval 81"/>
            <p:cNvSpPr>
              <a:spLocks noChangeArrowheads="1"/>
            </p:cNvSpPr>
            <p:nvPr/>
          </p:nvSpPr>
          <p:spPr bwMode="auto">
            <a:xfrm>
              <a:off x="13962290" y="8520112"/>
              <a:ext cx="155575" cy="142875"/>
            </a:xfrm>
            <a:prstGeom prst="ellipse">
              <a:avLst/>
            </a:prstGeom>
            <a:solidFill>
              <a:srgbClr val="0070C0"/>
            </a:solidFill>
            <a:ln w="6">
              <a:solidFill>
                <a:srgbClr val="000000"/>
              </a:solidFill>
              <a:round/>
              <a:headEnd/>
              <a:tailEnd/>
            </a:ln>
          </p:spPr>
          <p:txBody>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400">
                <a:solidFill>
                  <a:srgbClr val="0070C0"/>
                </a:solidFill>
                <a:latin typeface="HGP創英角ｺﾞｼｯｸUB" panose="020B0900000000000000" pitchFamily="50" charset="-128"/>
                <a:ea typeface="HGP創英角ｺﾞｼｯｸUB" panose="020B0900000000000000" pitchFamily="50" charset="-128"/>
              </a:endParaRPr>
            </a:p>
          </p:txBody>
        </p:sp>
        <p:sp>
          <p:nvSpPr>
            <p:cNvPr id="18535" name="Line 91"/>
            <p:cNvSpPr>
              <a:spLocks noChangeShapeType="1"/>
            </p:cNvSpPr>
            <p:nvPr/>
          </p:nvSpPr>
          <p:spPr bwMode="auto">
            <a:xfrm>
              <a:off x="14041665" y="5554662"/>
              <a:ext cx="0" cy="9525"/>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36" name="Line 104"/>
            <p:cNvSpPr>
              <a:spLocks noChangeShapeType="1"/>
            </p:cNvSpPr>
            <p:nvPr/>
          </p:nvSpPr>
          <p:spPr bwMode="auto">
            <a:xfrm>
              <a:off x="10350727" y="5659437"/>
              <a:ext cx="407988" cy="19050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37" name="Line 105"/>
            <p:cNvSpPr>
              <a:spLocks noChangeShapeType="1"/>
            </p:cNvSpPr>
            <p:nvPr/>
          </p:nvSpPr>
          <p:spPr bwMode="auto">
            <a:xfrm>
              <a:off x="10758715" y="5462587"/>
              <a:ext cx="0" cy="38735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38" name="Line 106"/>
            <p:cNvSpPr>
              <a:spLocks noChangeShapeType="1"/>
            </p:cNvSpPr>
            <p:nvPr/>
          </p:nvSpPr>
          <p:spPr bwMode="auto">
            <a:xfrm>
              <a:off x="10684102" y="5462587"/>
              <a:ext cx="15398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39" name="Line 107"/>
            <p:cNvSpPr>
              <a:spLocks noChangeShapeType="1"/>
            </p:cNvSpPr>
            <p:nvPr/>
          </p:nvSpPr>
          <p:spPr bwMode="auto">
            <a:xfrm flipH="1">
              <a:off x="10684102" y="5462587"/>
              <a:ext cx="15398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40" name="Line 108"/>
            <p:cNvSpPr>
              <a:spLocks noChangeShapeType="1"/>
            </p:cNvSpPr>
            <p:nvPr/>
          </p:nvSpPr>
          <p:spPr bwMode="auto">
            <a:xfrm>
              <a:off x="10758715" y="5849937"/>
              <a:ext cx="1231900" cy="115252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41" name="Line 109"/>
            <p:cNvSpPr>
              <a:spLocks noChangeShapeType="1"/>
            </p:cNvSpPr>
            <p:nvPr/>
          </p:nvSpPr>
          <p:spPr bwMode="auto">
            <a:xfrm>
              <a:off x="11990615" y="6865937"/>
              <a:ext cx="0" cy="136525"/>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42" name="Line 110"/>
            <p:cNvSpPr>
              <a:spLocks noChangeShapeType="1"/>
            </p:cNvSpPr>
            <p:nvPr/>
          </p:nvSpPr>
          <p:spPr bwMode="auto">
            <a:xfrm>
              <a:off x="11911240" y="6865937"/>
              <a:ext cx="158750"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43" name="Line 111"/>
            <p:cNvSpPr>
              <a:spLocks noChangeShapeType="1"/>
            </p:cNvSpPr>
            <p:nvPr/>
          </p:nvSpPr>
          <p:spPr bwMode="auto">
            <a:xfrm flipH="1">
              <a:off x="11911240" y="6865937"/>
              <a:ext cx="158750"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44" name="Line 112"/>
            <p:cNvSpPr>
              <a:spLocks noChangeShapeType="1"/>
            </p:cNvSpPr>
            <p:nvPr/>
          </p:nvSpPr>
          <p:spPr bwMode="auto">
            <a:xfrm>
              <a:off x="11990615" y="7002462"/>
              <a:ext cx="2051050" cy="8048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45" name="Line 113"/>
            <p:cNvSpPr>
              <a:spLocks noChangeShapeType="1"/>
            </p:cNvSpPr>
            <p:nvPr/>
          </p:nvSpPr>
          <p:spPr bwMode="auto">
            <a:xfrm>
              <a:off x="14041665" y="7670800"/>
              <a:ext cx="0" cy="136525"/>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46" name="Line 114"/>
            <p:cNvSpPr>
              <a:spLocks noChangeShapeType="1"/>
            </p:cNvSpPr>
            <p:nvPr/>
          </p:nvSpPr>
          <p:spPr bwMode="auto">
            <a:xfrm>
              <a:off x="13962290" y="7670800"/>
              <a:ext cx="96837"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47" name="Line 115"/>
            <p:cNvSpPr>
              <a:spLocks noChangeShapeType="1"/>
            </p:cNvSpPr>
            <p:nvPr/>
          </p:nvSpPr>
          <p:spPr bwMode="auto">
            <a:xfrm flipH="1">
              <a:off x="14014677" y="7670800"/>
              <a:ext cx="95250"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48" name="Rectangle 116"/>
            <p:cNvSpPr>
              <a:spLocks noChangeArrowheads="1"/>
            </p:cNvSpPr>
            <p:nvPr/>
          </p:nvSpPr>
          <p:spPr bwMode="auto">
            <a:xfrm>
              <a:off x="10272940" y="5584825"/>
              <a:ext cx="153987" cy="142875"/>
            </a:xfrm>
            <a:prstGeom prst="rect">
              <a:avLst/>
            </a:prstGeom>
            <a:solidFill>
              <a:srgbClr val="6600CC"/>
            </a:solidFill>
            <a:ln w="1">
              <a:solidFill>
                <a:srgbClr val="000000"/>
              </a:solidFill>
              <a:miter lim="800000"/>
              <a:headEnd/>
              <a:tailEnd/>
            </a:ln>
          </p:spPr>
          <p:txBody>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400">
                <a:latin typeface="HGP創英角ｺﾞｼｯｸUB" panose="020B0900000000000000" pitchFamily="50" charset="-128"/>
                <a:ea typeface="HGP創英角ｺﾞｼｯｸUB" panose="020B0900000000000000" pitchFamily="50" charset="-128"/>
              </a:endParaRPr>
            </a:p>
          </p:txBody>
        </p:sp>
        <p:sp>
          <p:nvSpPr>
            <p:cNvPr id="18549" name="Rectangle 117"/>
            <p:cNvSpPr>
              <a:spLocks noChangeArrowheads="1"/>
            </p:cNvSpPr>
            <p:nvPr/>
          </p:nvSpPr>
          <p:spPr bwMode="auto">
            <a:xfrm>
              <a:off x="10684102" y="5778500"/>
              <a:ext cx="153988" cy="142875"/>
            </a:xfrm>
            <a:prstGeom prst="rect">
              <a:avLst/>
            </a:prstGeom>
            <a:solidFill>
              <a:srgbClr val="6600CC"/>
            </a:solidFill>
            <a:ln w="1">
              <a:solidFill>
                <a:srgbClr val="000000"/>
              </a:solidFill>
              <a:miter lim="800000"/>
              <a:headEnd/>
              <a:tailEnd/>
            </a:ln>
          </p:spPr>
          <p:txBody>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400">
                <a:latin typeface="HGP創英角ｺﾞｼｯｸUB" panose="020B0900000000000000" pitchFamily="50" charset="-128"/>
                <a:ea typeface="HGP創英角ｺﾞｼｯｸUB" panose="020B0900000000000000" pitchFamily="50" charset="-128"/>
              </a:endParaRPr>
            </a:p>
          </p:txBody>
        </p:sp>
        <p:sp>
          <p:nvSpPr>
            <p:cNvPr id="18550" name="Rectangle 118"/>
            <p:cNvSpPr>
              <a:spLocks noChangeArrowheads="1"/>
            </p:cNvSpPr>
            <p:nvPr/>
          </p:nvSpPr>
          <p:spPr bwMode="auto">
            <a:xfrm>
              <a:off x="11911240" y="6926262"/>
              <a:ext cx="158750" cy="142875"/>
            </a:xfrm>
            <a:prstGeom prst="rect">
              <a:avLst/>
            </a:prstGeom>
            <a:solidFill>
              <a:srgbClr val="6600CC"/>
            </a:solidFill>
            <a:ln w="1">
              <a:solidFill>
                <a:srgbClr val="000000"/>
              </a:solidFill>
              <a:miter lim="800000"/>
              <a:headEnd/>
              <a:tailEnd/>
            </a:ln>
          </p:spPr>
          <p:txBody>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400">
                <a:latin typeface="HGP創英角ｺﾞｼｯｸUB" panose="020B0900000000000000" pitchFamily="50" charset="-128"/>
                <a:ea typeface="HGP創英角ｺﾞｼｯｸUB" panose="020B0900000000000000" pitchFamily="50" charset="-128"/>
              </a:endParaRPr>
            </a:p>
          </p:txBody>
        </p:sp>
        <p:sp>
          <p:nvSpPr>
            <p:cNvPr id="18551" name="Rectangle 119"/>
            <p:cNvSpPr>
              <a:spLocks noChangeArrowheads="1"/>
            </p:cNvSpPr>
            <p:nvPr/>
          </p:nvSpPr>
          <p:spPr bwMode="auto">
            <a:xfrm>
              <a:off x="13962290" y="7739062"/>
              <a:ext cx="155575" cy="142875"/>
            </a:xfrm>
            <a:prstGeom prst="rect">
              <a:avLst/>
            </a:prstGeom>
            <a:solidFill>
              <a:srgbClr val="6600CC"/>
            </a:solidFill>
            <a:ln w="1">
              <a:solidFill>
                <a:srgbClr val="000000"/>
              </a:solidFill>
              <a:miter lim="800000"/>
              <a:headEnd/>
              <a:tailEnd/>
            </a:ln>
          </p:spPr>
          <p:txBody>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400">
                <a:latin typeface="HGP創英角ｺﾞｼｯｸUB" panose="020B0900000000000000" pitchFamily="50" charset="-128"/>
                <a:ea typeface="HGP創英角ｺﾞｼｯｸUB" panose="020B0900000000000000" pitchFamily="50" charset="-128"/>
              </a:endParaRPr>
            </a:p>
          </p:txBody>
        </p:sp>
        <p:grpSp>
          <p:nvGrpSpPr>
            <p:cNvPr id="18552" name="グループ化 24675"/>
            <p:cNvGrpSpPr>
              <a:grpSpLocks/>
            </p:cNvGrpSpPr>
            <p:nvPr/>
          </p:nvGrpSpPr>
          <p:grpSpPr bwMode="auto">
            <a:xfrm flipV="1">
              <a:off x="13962290" y="7813675"/>
              <a:ext cx="147637" cy="139700"/>
              <a:chOff x="3114493" y="2390337"/>
              <a:chExt cx="68547" cy="64664"/>
            </a:xfrm>
          </p:grpSpPr>
          <p:sp>
            <p:nvSpPr>
              <p:cNvPr id="18564" name="Line 113"/>
              <p:cNvSpPr>
                <a:spLocks noChangeShapeType="1"/>
              </p:cNvSpPr>
              <p:nvPr/>
            </p:nvSpPr>
            <p:spPr bwMode="auto">
              <a:xfrm>
                <a:off x="3151158" y="2390337"/>
                <a:ext cx="0" cy="64664"/>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65" name="Line 114"/>
              <p:cNvSpPr>
                <a:spLocks noChangeShapeType="1"/>
              </p:cNvSpPr>
              <p:nvPr/>
            </p:nvSpPr>
            <p:spPr bwMode="auto">
              <a:xfrm>
                <a:off x="3114493" y="2390337"/>
                <a:ext cx="44635" cy="1578"/>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8566" name="Line 115"/>
              <p:cNvSpPr>
                <a:spLocks noChangeShapeType="1"/>
              </p:cNvSpPr>
              <p:nvPr/>
            </p:nvSpPr>
            <p:spPr bwMode="auto">
              <a:xfrm flipH="1">
                <a:off x="3138405" y="2390337"/>
                <a:ext cx="44635" cy="1578"/>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grpSp>
        <p:sp>
          <p:nvSpPr>
            <p:cNvPr id="18553" name="テキスト ボックス 132"/>
            <p:cNvSpPr txBox="1">
              <a:spLocks noChangeArrowheads="1"/>
            </p:cNvSpPr>
            <p:nvPr/>
          </p:nvSpPr>
          <p:spPr bwMode="auto">
            <a:xfrm>
              <a:off x="12394285" y="5051772"/>
              <a:ext cx="952251" cy="3918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r>
                <a:rPr lang="en-US" altLang="ja-JP" sz="1400" dirty="0" smtClean="0">
                  <a:solidFill>
                    <a:srgbClr val="FF0000"/>
                  </a:solidFill>
                  <a:latin typeface="HGP創英角ｺﾞｼｯｸUB" panose="020B0900000000000000" pitchFamily="50" charset="-128"/>
                  <a:ea typeface="HGP創英角ｺﾞｼｯｸUB" panose="020B0900000000000000" pitchFamily="50" charset="-128"/>
                </a:rPr>
                <a:t>ssPalm</a:t>
              </a:r>
              <a:endParaRPr lang="ja-JP" altLang="en-US" sz="1400" baseline="-25000" dirty="0">
                <a:solidFill>
                  <a:srgbClr val="FF0000"/>
                </a:solidFill>
                <a:latin typeface="HGP創英角ｺﾞｼｯｸUB" panose="020B0900000000000000" pitchFamily="50" charset="-128"/>
                <a:ea typeface="HGP創英角ｺﾞｼｯｸUB" panose="020B0900000000000000" pitchFamily="50" charset="-128"/>
              </a:endParaRPr>
            </a:p>
          </p:txBody>
        </p:sp>
        <p:sp>
          <p:nvSpPr>
            <p:cNvPr id="18554" name="テキスト ボックス 133"/>
            <p:cNvSpPr txBox="1">
              <a:spLocks noChangeArrowheads="1"/>
            </p:cNvSpPr>
            <p:nvPr/>
          </p:nvSpPr>
          <p:spPr bwMode="auto">
            <a:xfrm>
              <a:off x="12965991" y="8067772"/>
              <a:ext cx="969135" cy="3918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r>
                <a:rPr lang="en-US" altLang="ja-JP" sz="1400" dirty="0" err="1" smtClean="0">
                  <a:solidFill>
                    <a:srgbClr val="0070C0"/>
                  </a:solidFill>
                  <a:latin typeface="HGP創英角ｺﾞｼｯｸUB" panose="020B0900000000000000" pitchFamily="50" charset="-128"/>
                  <a:ea typeface="HGP創英角ｺﾞｼｯｸUB" panose="020B0900000000000000" pitchFamily="50" charset="-128"/>
                </a:rPr>
                <a:t>ccPalm</a:t>
              </a:r>
              <a:endParaRPr lang="ja-JP" altLang="en-US" sz="1400" baseline="-25000" dirty="0">
                <a:solidFill>
                  <a:srgbClr val="0070C0"/>
                </a:solidFill>
                <a:latin typeface="HGP創英角ｺﾞｼｯｸUB" panose="020B0900000000000000" pitchFamily="50" charset="-128"/>
                <a:ea typeface="HGP創英角ｺﾞｼｯｸUB" panose="020B0900000000000000" pitchFamily="50" charset="-128"/>
              </a:endParaRPr>
            </a:p>
          </p:txBody>
        </p:sp>
        <p:sp>
          <p:nvSpPr>
            <p:cNvPr id="18555" name="テキスト ボックス 134"/>
            <p:cNvSpPr txBox="1">
              <a:spLocks noChangeArrowheads="1"/>
            </p:cNvSpPr>
            <p:nvPr/>
          </p:nvSpPr>
          <p:spPr bwMode="auto">
            <a:xfrm>
              <a:off x="11778633" y="6131868"/>
              <a:ext cx="2927665" cy="666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r>
                <a:rPr lang="en-US" altLang="ja-JP" sz="1400" dirty="0" smtClean="0">
                  <a:solidFill>
                    <a:srgbClr val="6600CC"/>
                  </a:solidFill>
                  <a:latin typeface="HGP創英角ｺﾞｼｯｸUB" panose="020B0900000000000000" pitchFamily="50" charset="-128"/>
                  <a:ea typeface="HGP創英角ｺﾞｼｯｸUB" panose="020B0900000000000000" pitchFamily="50" charset="-128"/>
                </a:rPr>
                <a:t>Conventional cationic lipid</a:t>
              </a:r>
              <a:endParaRPr lang="en-US" altLang="ja-JP" sz="1400" dirty="0">
                <a:solidFill>
                  <a:srgbClr val="6600CC"/>
                </a:solidFill>
                <a:latin typeface="HGP創英角ｺﾞｼｯｸUB" panose="020B0900000000000000" pitchFamily="50" charset="-128"/>
                <a:ea typeface="HGP創英角ｺﾞｼｯｸUB" panose="020B0900000000000000" pitchFamily="50" charset="-128"/>
              </a:endParaRPr>
            </a:p>
            <a:p>
              <a:pPr eaLnBrk="1" hangingPunct="1">
                <a:spcBef>
                  <a:spcPct val="0"/>
                </a:spcBef>
                <a:buFontTx/>
                <a:buNone/>
              </a:pPr>
              <a:r>
                <a:rPr lang="ja-JP" altLang="en-US" sz="1400" dirty="0" smtClean="0">
                  <a:solidFill>
                    <a:srgbClr val="6600CC"/>
                  </a:solidFill>
                  <a:latin typeface="HGP創英角ｺﾞｼｯｸUB" panose="020B0900000000000000" pitchFamily="50" charset="-128"/>
                  <a:ea typeface="HGP創英角ｺﾞｼｯｸUB" panose="020B0900000000000000" pitchFamily="50" charset="-128"/>
                </a:rPr>
                <a:t>（</a:t>
              </a:r>
              <a:r>
                <a:rPr lang="en-US" altLang="ja-JP" sz="1400" dirty="0">
                  <a:solidFill>
                    <a:srgbClr val="6600CC"/>
                  </a:solidFill>
                  <a:latin typeface="HGP創英角ｺﾞｼｯｸUB" panose="020B0900000000000000" pitchFamily="50" charset="-128"/>
                  <a:ea typeface="HGP創英角ｺﾞｼｯｸUB" panose="020B0900000000000000" pitchFamily="50" charset="-128"/>
                </a:rPr>
                <a:t>DOTAP/DOPE/Chol)</a:t>
              </a:r>
            </a:p>
          </p:txBody>
        </p:sp>
        <p:sp>
          <p:nvSpPr>
            <p:cNvPr id="184" name="乗算記号 183"/>
            <p:cNvSpPr/>
            <p:nvPr/>
          </p:nvSpPr>
          <p:spPr>
            <a:xfrm>
              <a:off x="10234362" y="6584615"/>
              <a:ext cx="288430" cy="309229"/>
            </a:xfrm>
            <a:prstGeom prst="mathMultiply">
              <a:avLst>
                <a:gd name="adj1" fmla="val 1277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400"/>
            </a:p>
          </p:txBody>
        </p:sp>
        <p:sp>
          <p:nvSpPr>
            <p:cNvPr id="185" name="乗算記号 184"/>
            <p:cNvSpPr/>
            <p:nvPr/>
          </p:nvSpPr>
          <p:spPr>
            <a:xfrm>
              <a:off x="10769421" y="7362740"/>
              <a:ext cx="288430" cy="307208"/>
            </a:xfrm>
            <a:prstGeom prst="mathMultiply">
              <a:avLst>
                <a:gd name="adj1" fmla="val 1277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400"/>
            </a:p>
          </p:txBody>
        </p:sp>
        <p:sp>
          <p:nvSpPr>
            <p:cNvPr id="186" name="乗算記号 185"/>
            <p:cNvSpPr/>
            <p:nvPr/>
          </p:nvSpPr>
          <p:spPr>
            <a:xfrm>
              <a:off x="11847899" y="8318721"/>
              <a:ext cx="286340" cy="307208"/>
            </a:xfrm>
            <a:prstGeom prst="mathMultiply">
              <a:avLst>
                <a:gd name="adj1" fmla="val 12773"/>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400"/>
            </a:p>
          </p:txBody>
        </p:sp>
        <p:cxnSp>
          <p:nvCxnSpPr>
            <p:cNvPr id="187" name="直線コネクタ 186"/>
            <p:cNvCxnSpPr/>
            <p:nvPr/>
          </p:nvCxnSpPr>
          <p:spPr>
            <a:xfrm>
              <a:off x="10378576" y="6744283"/>
              <a:ext cx="535059" cy="7781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直線コネクタ 187"/>
            <p:cNvCxnSpPr>
              <a:stCxn id="185" idx="0"/>
              <a:endCxn id="186" idx="0"/>
            </p:cNvCxnSpPr>
            <p:nvPr/>
          </p:nvCxnSpPr>
          <p:spPr>
            <a:xfrm>
              <a:off x="10838392" y="7437521"/>
              <a:ext cx="1078478" cy="95396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561" name="テキスト ボックス 146"/>
            <p:cNvSpPr txBox="1">
              <a:spLocks noChangeArrowheads="1"/>
            </p:cNvSpPr>
            <p:nvPr/>
          </p:nvSpPr>
          <p:spPr bwMode="auto">
            <a:xfrm>
              <a:off x="10071557" y="7905730"/>
              <a:ext cx="2045174" cy="804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r>
                <a:rPr lang="en-US" altLang="ja-JP" sz="1200" dirty="0">
                  <a:latin typeface="HGP創英角ｺﾞｼｯｸUB" panose="020B0900000000000000" pitchFamily="50" charset="-128"/>
                  <a:ea typeface="HGP創英角ｺﾞｼｯｸUB" panose="020B0900000000000000" pitchFamily="50" charset="-128"/>
                </a:rPr>
                <a:t>Lipofectamine </a:t>
              </a:r>
            </a:p>
            <a:p>
              <a:pPr eaLnBrk="1" hangingPunct="1">
                <a:spcBef>
                  <a:spcPct val="0"/>
                </a:spcBef>
                <a:buFontTx/>
                <a:buNone/>
              </a:pPr>
              <a:r>
                <a:rPr lang="en-US" altLang="ja-JP" sz="1200" dirty="0">
                  <a:latin typeface="HGP創英角ｺﾞｼｯｸUB" panose="020B0900000000000000" pitchFamily="50" charset="-128"/>
                  <a:ea typeface="HGP創英角ｺﾞｼｯｸUB" panose="020B0900000000000000" pitchFamily="50" charset="-128"/>
                </a:rPr>
                <a:t>PLUS</a:t>
              </a:r>
              <a:endParaRPr lang="ja-JP" altLang="en-US" sz="1200" baseline="-25000" dirty="0">
                <a:latin typeface="HGP創英角ｺﾞｼｯｸUB" panose="020B0900000000000000" pitchFamily="50" charset="-128"/>
                <a:ea typeface="HGP創英角ｺﾞｼｯｸUB" panose="020B0900000000000000" pitchFamily="50" charset="-128"/>
              </a:endParaRPr>
            </a:p>
          </p:txBody>
        </p:sp>
        <p:sp>
          <p:nvSpPr>
            <p:cNvPr id="190" name="下矢印 189"/>
            <p:cNvSpPr/>
            <p:nvPr/>
          </p:nvSpPr>
          <p:spPr>
            <a:xfrm>
              <a:off x="10234362" y="4757539"/>
              <a:ext cx="288430" cy="375925"/>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400">
                <a:solidFill>
                  <a:schemeClr val="tx1"/>
                </a:solidFill>
              </a:endParaRPr>
            </a:p>
          </p:txBody>
        </p:sp>
        <p:sp>
          <p:nvSpPr>
            <p:cNvPr id="18563" name="テキスト ボックス 149"/>
            <p:cNvSpPr txBox="1">
              <a:spLocks noChangeArrowheads="1"/>
            </p:cNvSpPr>
            <p:nvPr/>
          </p:nvSpPr>
          <p:spPr bwMode="auto">
            <a:xfrm>
              <a:off x="9467622" y="4411931"/>
              <a:ext cx="3672347" cy="352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r>
                <a:rPr lang="en-US" altLang="ja-JP" sz="1200" dirty="0" smtClean="0">
                  <a:latin typeface="HGP創英角ｺﾞｼｯｸUB" panose="020B0900000000000000" pitchFamily="50" charset="-128"/>
                  <a:ea typeface="HGP創英角ｺﾞｼｯｸUB" panose="020B0900000000000000" pitchFamily="50" charset="-128"/>
                </a:rPr>
                <a:t>Doses in general transfection condition</a:t>
              </a:r>
              <a:endParaRPr lang="ja-JP" altLang="en-US" sz="1200" dirty="0">
                <a:latin typeface="HGP創英角ｺﾞｼｯｸUB" panose="020B0900000000000000" pitchFamily="50" charset="-128"/>
                <a:ea typeface="HGP創英角ｺﾞｼｯｸUB" panose="020B0900000000000000" pitchFamily="50" charset="-128"/>
              </a:endParaRPr>
            </a:p>
          </p:txBody>
        </p:sp>
      </p:grpSp>
      <p:sp>
        <p:nvSpPr>
          <p:cNvPr id="18436" name="正方形/長方形 2"/>
          <p:cNvSpPr>
            <a:spLocks noChangeArrowheads="1"/>
          </p:cNvSpPr>
          <p:nvPr/>
        </p:nvSpPr>
        <p:spPr bwMode="auto">
          <a:xfrm>
            <a:off x="4415774" y="2467421"/>
            <a:ext cx="1199367"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sz="1400" dirty="0" smtClean="0">
                <a:latin typeface="HGP創英角ｺﾞｼｯｸUB" panose="020B0900000000000000" pitchFamily="50" charset="-128"/>
                <a:ea typeface="HGP創英角ｺﾞｼｯｸUB" panose="020B0900000000000000" pitchFamily="50" charset="-128"/>
              </a:rPr>
              <a:t>pDNA/</a:t>
            </a:r>
          </a:p>
          <a:p>
            <a:pPr algn="ctr" eaLnBrk="1" hangingPunct="1"/>
            <a:r>
              <a:rPr lang="en-US" altLang="ja-JP" sz="1400" dirty="0" smtClean="0">
                <a:latin typeface="HGP創英角ｺﾞｼｯｸUB" panose="020B0900000000000000" pitchFamily="50" charset="-128"/>
                <a:ea typeface="HGP創英角ｺﾞｼｯｸUB" panose="020B0900000000000000" pitchFamily="50" charset="-128"/>
              </a:rPr>
              <a:t>polycation</a:t>
            </a:r>
          </a:p>
          <a:p>
            <a:pPr algn="ctr" eaLnBrk="1" hangingPunct="1"/>
            <a:r>
              <a:rPr lang="en-US" altLang="ja-JP" sz="1400" dirty="0" smtClean="0">
                <a:latin typeface="HGP創英角ｺﾞｼｯｸUB" panose="020B0900000000000000" pitchFamily="50" charset="-128"/>
                <a:ea typeface="HGP創英角ｺﾞｼｯｸUB" panose="020B0900000000000000" pitchFamily="50" charset="-128"/>
              </a:rPr>
              <a:t>Core Particle</a:t>
            </a:r>
            <a:endParaRPr lang="en-US" altLang="ja-JP" sz="1400" dirty="0">
              <a:latin typeface="HGP創英角ｺﾞｼｯｸUB" panose="020B0900000000000000" pitchFamily="50" charset="-128"/>
              <a:ea typeface="HGP創英角ｺﾞｼｯｸUB" panose="020B0900000000000000" pitchFamily="50" charset="-128"/>
            </a:endParaRPr>
          </a:p>
        </p:txBody>
      </p:sp>
      <p:sp>
        <p:nvSpPr>
          <p:cNvPr id="18437" name="正方形/長方形 3"/>
          <p:cNvSpPr>
            <a:spLocks noChangeArrowheads="1"/>
          </p:cNvSpPr>
          <p:nvPr/>
        </p:nvSpPr>
        <p:spPr bwMode="auto">
          <a:xfrm>
            <a:off x="4775210" y="1819661"/>
            <a:ext cx="73289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sz="1400" dirty="0">
                <a:latin typeface="HGP創英角ｺﾞｼｯｸUB" panose="020B0900000000000000" pitchFamily="50" charset="-128"/>
                <a:ea typeface="HGP創英角ｺﾞｼｯｸUB" panose="020B0900000000000000" pitchFamily="50" charset="-128"/>
              </a:rPr>
              <a:t>Naked </a:t>
            </a:r>
          </a:p>
          <a:p>
            <a:pPr algn="ctr" eaLnBrk="1" hangingPunct="1"/>
            <a:r>
              <a:rPr lang="en-US" altLang="ja-JP" sz="1400" dirty="0">
                <a:latin typeface="HGP創英角ｺﾞｼｯｸUB" panose="020B0900000000000000" pitchFamily="50" charset="-128"/>
                <a:ea typeface="HGP創英角ｺﾞｼｯｸUB" panose="020B0900000000000000" pitchFamily="50" charset="-128"/>
              </a:rPr>
              <a:t>pDNA</a:t>
            </a:r>
          </a:p>
        </p:txBody>
      </p:sp>
      <p:sp>
        <p:nvSpPr>
          <p:cNvPr id="18438" name="正方形/長方形 3"/>
          <p:cNvSpPr>
            <a:spLocks noChangeArrowheads="1"/>
          </p:cNvSpPr>
          <p:nvPr/>
        </p:nvSpPr>
        <p:spPr bwMode="auto">
          <a:xfrm>
            <a:off x="5575838" y="1294198"/>
            <a:ext cx="336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M</a:t>
            </a:r>
          </a:p>
        </p:txBody>
      </p:sp>
      <p:sp>
        <p:nvSpPr>
          <p:cNvPr id="18439" name="正方形/長方形 3"/>
          <p:cNvSpPr>
            <a:spLocks noChangeArrowheads="1"/>
          </p:cNvSpPr>
          <p:nvPr/>
        </p:nvSpPr>
        <p:spPr bwMode="auto">
          <a:xfrm>
            <a:off x="5853650" y="1294198"/>
            <a:ext cx="67151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pDNA</a:t>
            </a:r>
          </a:p>
        </p:txBody>
      </p:sp>
      <p:sp>
        <p:nvSpPr>
          <p:cNvPr id="18440" name="正方形/長方形 3"/>
          <p:cNvSpPr>
            <a:spLocks noChangeArrowheads="1"/>
          </p:cNvSpPr>
          <p:nvPr/>
        </p:nvSpPr>
        <p:spPr bwMode="auto">
          <a:xfrm>
            <a:off x="6468013" y="1294198"/>
            <a:ext cx="31432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0</a:t>
            </a:r>
          </a:p>
        </p:txBody>
      </p:sp>
      <p:sp>
        <p:nvSpPr>
          <p:cNvPr id="18441" name="正方形/長方形 3"/>
          <p:cNvSpPr>
            <a:spLocks noChangeArrowheads="1"/>
          </p:cNvSpPr>
          <p:nvPr/>
        </p:nvSpPr>
        <p:spPr bwMode="auto">
          <a:xfrm>
            <a:off x="6901400" y="1294198"/>
            <a:ext cx="31432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1</a:t>
            </a:r>
          </a:p>
        </p:txBody>
      </p:sp>
      <p:sp>
        <p:nvSpPr>
          <p:cNvPr id="18442" name="正方形/長方形 3"/>
          <p:cNvSpPr>
            <a:spLocks noChangeArrowheads="1"/>
          </p:cNvSpPr>
          <p:nvPr/>
        </p:nvSpPr>
        <p:spPr bwMode="auto">
          <a:xfrm>
            <a:off x="7347488" y="1294198"/>
            <a:ext cx="31432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3</a:t>
            </a:r>
          </a:p>
        </p:txBody>
      </p:sp>
      <p:sp>
        <p:nvSpPr>
          <p:cNvPr id="18443" name="正方形/長方形 3"/>
          <p:cNvSpPr>
            <a:spLocks noChangeArrowheads="1"/>
          </p:cNvSpPr>
          <p:nvPr/>
        </p:nvSpPr>
        <p:spPr bwMode="auto">
          <a:xfrm>
            <a:off x="7779288" y="1294198"/>
            <a:ext cx="31432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6</a:t>
            </a:r>
          </a:p>
        </p:txBody>
      </p:sp>
      <p:sp>
        <p:nvSpPr>
          <p:cNvPr id="18444" name="正方形/長方形 3"/>
          <p:cNvSpPr>
            <a:spLocks noChangeArrowheads="1"/>
          </p:cNvSpPr>
          <p:nvPr/>
        </p:nvSpPr>
        <p:spPr bwMode="auto">
          <a:xfrm>
            <a:off x="8142825" y="1281498"/>
            <a:ext cx="4445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dirty="0">
                <a:latin typeface="HGP創英角ｺﾞｼｯｸUB" panose="020B0900000000000000" pitchFamily="50" charset="-128"/>
                <a:ea typeface="HGP創英角ｺﾞｼｯｸUB" panose="020B0900000000000000" pitchFamily="50" charset="-128"/>
              </a:rPr>
              <a:t>24</a:t>
            </a:r>
          </a:p>
        </p:txBody>
      </p:sp>
      <p:sp>
        <p:nvSpPr>
          <p:cNvPr id="18445" name="テキスト ボックス 533"/>
          <p:cNvSpPr txBox="1">
            <a:spLocks noChangeArrowheads="1"/>
          </p:cNvSpPr>
          <p:nvPr/>
        </p:nvSpPr>
        <p:spPr bwMode="auto">
          <a:xfrm>
            <a:off x="4978151" y="876327"/>
            <a:ext cx="37154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r>
              <a:rPr lang="en-US" altLang="ja-JP" sz="2400" dirty="0" smtClean="0">
                <a:solidFill>
                  <a:srgbClr val="0070C0"/>
                </a:solidFill>
                <a:latin typeface="HGP創英角ｺﾞｼｯｸUB" panose="020B0900000000000000" pitchFamily="50" charset="-128"/>
                <a:ea typeface="HGP創英角ｺﾞｼｯｸUB" panose="020B0900000000000000" pitchFamily="50" charset="-128"/>
              </a:rPr>
              <a:t>2. High stability in serum</a:t>
            </a:r>
          </a:p>
        </p:txBody>
      </p:sp>
      <p:sp>
        <p:nvSpPr>
          <p:cNvPr id="18446" name="正方形/長方形 3"/>
          <p:cNvSpPr>
            <a:spLocks noChangeArrowheads="1"/>
          </p:cNvSpPr>
          <p:nvPr/>
        </p:nvSpPr>
        <p:spPr bwMode="auto">
          <a:xfrm>
            <a:off x="8441275" y="1268798"/>
            <a:ext cx="5254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en-US" sz="1600" dirty="0">
                <a:latin typeface="HGP創英角ｺﾞｼｯｸUB" panose="020B0900000000000000" pitchFamily="50" charset="-128"/>
                <a:ea typeface="HGP創英角ｺﾞｼｯｸUB" panose="020B0900000000000000" pitchFamily="50" charset="-128"/>
              </a:rPr>
              <a:t>（ｈ）</a:t>
            </a:r>
            <a:endParaRPr lang="en-US" altLang="ja-JP" sz="1600" dirty="0">
              <a:latin typeface="HGP創英角ｺﾞｼｯｸUB" panose="020B0900000000000000" pitchFamily="50" charset="-128"/>
              <a:ea typeface="HGP創英角ｺﾞｼｯｸUB" panose="020B0900000000000000" pitchFamily="50" charset="-128"/>
            </a:endParaRPr>
          </a:p>
        </p:txBody>
      </p:sp>
      <p:sp>
        <p:nvSpPr>
          <p:cNvPr id="18447" name="正方形/長方形 3"/>
          <p:cNvSpPr>
            <a:spLocks noChangeArrowheads="1"/>
          </p:cNvSpPr>
          <p:nvPr/>
        </p:nvSpPr>
        <p:spPr bwMode="auto">
          <a:xfrm>
            <a:off x="5526625" y="3279259"/>
            <a:ext cx="324319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sz="1400" dirty="0" smtClean="0">
                <a:latin typeface="HGP創英角ｺﾞｼｯｸUB" panose="020B0900000000000000" pitchFamily="50" charset="-128"/>
                <a:ea typeface="HGP創英角ｺﾞｼｯｸUB" panose="020B0900000000000000" pitchFamily="50" charset="-128"/>
              </a:rPr>
              <a:t>Time-dependent and rapid degradation</a:t>
            </a:r>
            <a:endParaRPr lang="en-US" altLang="ja-JP" sz="1400" dirty="0">
              <a:latin typeface="HGP創英角ｺﾞｼｯｸUB" panose="020B0900000000000000" pitchFamily="50" charset="-128"/>
              <a:ea typeface="HGP創英角ｺﾞｼｯｸUB" panose="020B0900000000000000" pitchFamily="50" charset="-128"/>
            </a:endParaRPr>
          </a:p>
        </p:txBody>
      </p:sp>
      <p:sp>
        <p:nvSpPr>
          <p:cNvPr id="18448" name="正方形/長方形 3"/>
          <p:cNvSpPr>
            <a:spLocks noChangeArrowheads="1"/>
          </p:cNvSpPr>
          <p:nvPr/>
        </p:nvSpPr>
        <p:spPr bwMode="auto">
          <a:xfrm>
            <a:off x="4593270" y="5642664"/>
            <a:ext cx="463460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dirty="0" smtClean="0">
                <a:latin typeface="HGP創英角ｺﾞｼｯｸUB" panose="020B0900000000000000" pitchFamily="50" charset="-128"/>
                <a:ea typeface="HGP創英角ｺﾞｼｯｸUB" panose="020B0900000000000000" pitchFamily="50" charset="-128"/>
              </a:rPr>
              <a:t>pDNA is retained in the serum for at least 24 h</a:t>
            </a:r>
          </a:p>
          <a:p>
            <a:pPr eaLnBrk="1" hangingPunct="1"/>
            <a:r>
              <a:rPr lang="ja-JP" altLang="en-US" sz="1400" dirty="0">
                <a:latin typeface="HGP創英角ｺﾞｼｯｸUB" panose="020B0900000000000000" pitchFamily="50" charset="-128"/>
                <a:ea typeface="HGP創英角ｺﾞｼｯｸUB" panose="020B0900000000000000" pitchFamily="50" charset="-128"/>
              </a:rPr>
              <a:t>　</a:t>
            </a:r>
            <a:r>
              <a:rPr lang="ja-JP" altLang="en-US" sz="1400" dirty="0" smtClean="0">
                <a:latin typeface="HGP創英角ｺﾞｼｯｸUB" panose="020B0900000000000000" pitchFamily="50" charset="-128"/>
                <a:ea typeface="HGP創英角ｺﾞｼｯｸUB" panose="020B0900000000000000" pitchFamily="50" charset="-128"/>
              </a:rPr>
              <a:t>⇒ </a:t>
            </a:r>
            <a:r>
              <a:rPr lang="en-US" altLang="ja-JP" sz="1400" dirty="0" smtClean="0">
                <a:latin typeface="HGP創英角ｺﾞｼｯｸUB" panose="020B0900000000000000" pitchFamily="50" charset="-128"/>
                <a:ea typeface="HGP創英角ｺﾞｼｯｸUB" panose="020B0900000000000000" pitchFamily="50" charset="-128"/>
              </a:rPr>
              <a:t>Effective packaging (&gt;80% of packaging efficiency)</a:t>
            </a:r>
            <a:endParaRPr lang="en-US" altLang="ja-JP" sz="1400" dirty="0">
              <a:latin typeface="HGP創英角ｺﾞｼｯｸUB" panose="020B0900000000000000" pitchFamily="50" charset="-128"/>
              <a:ea typeface="HGP創英角ｺﾞｼｯｸUB" panose="020B0900000000000000" pitchFamily="50" charset="-128"/>
            </a:endParaRPr>
          </a:p>
          <a:p>
            <a:pPr eaLnBrk="1" hangingPunct="1"/>
            <a:r>
              <a:rPr lang="ja-JP" altLang="en-US" sz="1400" dirty="0">
                <a:latin typeface="HGP創英角ｺﾞｼｯｸUB" panose="020B0900000000000000" pitchFamily="50" charset="-128"/>
                <a:ea typeface="HGP創英角ｺﾞｼｯｸUB" panose="020B0900000000000000" pitchFamily="50" charset="-128"/>
              </a:rPr>
              <a:t>　</a:t>
            </a:r>
            <a:r>
              <a:rPr lang="ja-JP" altLang="en-US" sz="1400" dirty="0" smtClean="0">
                <a:latin typeface="HGP創英角ｺﾞｼｯｸUB" panose="020B0900000000000000" pitchFamily="50" charset="-128"/>
                <a:ea typeface="HGP創英角ｺﾞｼｯｸUB" panose="020B0900000000000000" pitchFamily="50" charset="-128"/>
              </a:rPr>
              <a:t>    </a:t>
            </a:r>
            <a:r>
              <a:rPr lang="en-US" altLang="ja-JP" sz="1400" dirty="0" smtClean="0">
                <a:latin typeface="HGP創英角ｺﾞｼｯｸUB" panose="020B0900000000000000" pitchFamily="50" charset="-128"/>
                <a:ea typeface="HGP創英角ｺﾞｼｯｸUB" panose="020B0900000000000000" pitchFamily="50" charset="-128"/>
              </a:rPr>
              <a:t>Stable envelope structure in serum</a:t>
            </a:r>
            <a:endParaRPr lang="en-US" altLang="ja-JP" sz="1400" dirty="0">
              <a:latin typeface="HGP創英角ｺﾞｼｯｸUB" panose="020B0900000000000000" pitchFamily="50" charset="-128"/>
              <a:ea typeface="HGP創英角ｺﾞｼｯｸUB" panose="020B0900000000000000" pitchFamily="50" charset="-128"/>
            </a:endParaRPr>
          </a:p>
        </p:txBody>
      </p:sp>
      <p:pic>
        <p:nvPicPr>
          <p:cNvPr id="1844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93300" y="1602173"/>
            <a:ext cx="3009900" cy="1651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450"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75838" y="4773503"/>
            <a:ext cx="3003550" cy="8366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451" name="正方形/長方形 3"/>
          <p:cNvSpPr>
            <a:spLocks noChangeArrowheads="1"/>
          </p:cNvSpPr>
          <p:nvPr/>
        </p:nvSpPr>
        <p:spPr bwMode="auto">
          <a:xfrm>
            <a:off x="5556788" y="4438540"/>
            <a:ext cx="334962"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M</a:t>
            </a:r>
          </a:p>
        </p:txBody>
      </p:sp>
      <p:sp>
        <p:nvSpPr>
          <p:cNvPr id="18452" name="正方形/長方形 3"/>
          <p:cNvSpPr>
            <a:spLocks noChangeArrowheads="1"/>
          </p:cNvSpPr>
          <p:nvPr/>
        </p:nvSpPr>
        <p:spPr bwMode="auto">
          <a:xfrm>
            <a:off x="5833013" y="4438540"/>
            <a:ext cx="671512"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pDNA</a:t>
            </a:r>
          </a:p>
        </p:txBody>
      </p:sp>
      <p:sp>
        <p:nvSpPr>
          <p:cNvPr id="18453" name="正方形/長方形 3"/>
          <p:cNvSpPr>
            <a:spLocks noChangeArrowheads="1"/>
          </p:cNvSpPr>
          <p:nvPr/>
        </p:nvSpPr>
        <p:spPr bwMode="auto">
          <a:xfrm>
            <a:off x="6447375" y="4438540"/>
            <a:ext cx="3143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0</a:t>
            </a:r>
          </a:p>
        </p:txBody>
      </p:sp>
      <p:sp>
        <p:nvSpPr>
          <p:cNvPr id="18454" name="正方形/長方形 3"/>
          <p:cNvSpPr>
            <a:spLocks noChangeArrowheads="1"/>
          </p:cNvSpPr>
          <p:nvPr/>
        </p:nvSpPr>
        <p:spPr bwMode="auto">
          <a:xfrm>
            <a:off x="6880763" y="4438540"/>
            <a:ext cx="3143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1</a:t>
            </a:r>
          </a:p>
        </p:txBody>
      </p:sp>
      <p:sp>
        <p:nvSpPr>
          <p:cNvPr id="18455" name="正方形/長方形 3"/>
          <p:cNvSpPr>
            <a:spLocks noChangeArrowheads="1"/>
          </p:cNvSpPr>
          <p:nvPr/>
        </p:nvSpPr>
        <p:spPr bwMode="auto">
          <a:xfrm>
            <a:off x="7328438" y="4438540"/>
            <a:ext cx="3143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3</a:t>
            </a:r>
          </a:p>
        </p:txBody>
      </p:sp>
      <p:sp>
        <p:nvSpPr>
          <p:cNvPr id="18456" name="正方形/長方形 3"/>
          <p:cNvSpPr>
            <a:spLocks noChangeArrowheads="1"/>
          </p:cNvSpPr>
          <p:nvPr/>
        </p:nvSpPr>
        <p:spPr bwMode="auto">
          <a:xfrm>
            <a:off x="7760238" y="4438540"/>
            <a:ext cx="3143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6</a:t>
            </a:r>
          </a:p>
        </p:txBody>
      </p:sp>
      <p:sp>
        <p:nvSpPr>
          <p:cNvPr id="18457" name="正方形/長方形 3"/>
          <p:cNvSpPr>
            <a:spLocks noChangeArrowheads="1"/>
          </p:cNvSpPr>
          <p:nvPr/>
        </p:nvSpPr>
        <p:spPr bwMode="auto">
          <a:xfrm>
            <a:off x="8136475" y="4438540"/>
            <a:ext cx="4445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24</a:t>
            </a:r>
          </a:p>
        </p:txBody>
      </p:sp>
      <p:sp>
        <p:nvSpPr>
          <p:cNvPr id="18458" name="正方形/長方形 3"/>
          <p:cNvSpPr>
            <a:spLocks noChangeArrowheads="1"/>
          </p:cNvSpPr>
          <p:nvPr/>
        </p:nvSpPr>
        <p:spPr bwMode="auto">
          <a:xfrm>
            <a:off x="8407938" y="4438540"/>
            <a:ext cx="5270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en-US" sz="1600">
                <a:latin typeface="HGP創英角ｺﾞｼｯｸUB" panose="020B0900000000000000" pitchFamily="50" charset="-128"/>
                <a:ea typeface="HGP創英角ｺﾞｼｯｸUB" panose="020B0900000000000000" pitchFamily="50" charset="-128"/>
              </a:rPr>
              <a:t>（ｈ）</a:t>
            </a:r>
            <a:endParaRPr lang="en-US" altLang="ja-JP" sz="1600">
              <a:latin typeface="HGP創英角ｺﾞｼｯｸUB" panose="020B0900000000000000" pitchFamily="50" charset="-128"/>
              <a:ea typeface="HGP創英角ｺﾞｼｯｸUB" panose="020B0900000000000000" pitchFamily="50" charset="-128"/>
            </a:endParaRPr>
          </a:p>
        </p:txBody>
      </p:sp>
      <p:sp>
        <p:nvSpPr>
          <p:cNvPr id="18459" name="正方形/長方形 3"/>
          <p:cNvSpPr>
            <a:spLocks noChangeArrowheads="1"/>
          </p:cNvSpPr>
          <p:nvPr/>
        </p:nvSpPr>
        <p:spPr bwMode="auto">
          <a:xfrm>
            <a:off x="4747047" y="5049384"/>
            <a:ext cx="8547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sz="1400" dirty="0" err="1" smtClean="0">
                <a:latin typeface="HGP創英角ｺﾞｼｯｸUB" panose="020B0900000000000000" pitchFamily="50" charset="-128"/>
                <a:ea typeface="HGP創英角ｺﾞｼｯｸUB" panose="020B0900000000000000" pitchFamily="50" charset="-128"/>
              </a:rPr>
              <a:t>LNP</a:t>
            </a:r>
            <a:r>
              <a:rPr lang="en-US" altLang="ja-JP" sz="1400" baseline="-25000" dirty="0" err="1" smtClean="0">
                <a:latin typeface="HGP創英角ｺﾞｼｯｸUB" panose="020B0900000000000000" pitchFamily="50" charset="-128"/>
                <a:ea typeface="HGP創英角ｺﾞｼｯｸUB" panose="020B0900000000000000" pitchFamily="50" charset="-128"/>
              </a:rPr>
              <a:t>ssPalm</a:t>
            </a:r>
            <a:endParaRPr lang="en-US" altLang="ja-JP" sz="1400" baseline="-25000" dirty="0">
              <a:latin typeface="HGP創英角ｺﾞｼｯｸUB" panose="020B0900000000000000" pitchFamily="50" charset="-128"/>
              <a:ea typeface="HGP創英角ｺﾞｼｯｸUB" panose="020B0900000000000000" pitchFamily="50" charset="-128"/>
            </a:endParaRPr>
          </a:p>
        </p:txBody>
      </p:sp>
      <p:sp>
        <p:nvSpPr>
          <p:cNvPr id="18460" name="正方形/長方形 313"/>
          <p:cNvSpPr>
            <a:spLocks noChangeArrowheads="1"/>
          </p:cNvSpPr>
          <p:nvPr/>
        </p:nvSpPr>
        <p:spPr bwMode="auto">
          <a:xfrm>
            <a:off x="5511030" y="6499596"/>
            <a:ext cx="417353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dirty="0">
                <a:latin typeface="Times New Roman" panose="02020603050405020304" pitchFamily="18" charset="0"/>
                <a:ea typeface="HGP創英角ｺﾞｼｯｸUB" panose="020B0900000000000000" pitchFamily="50" charset="-128"/>
                <a:cs typeface="Times New Roman" panose="02020603050405020304" pitchFamily="18" charset="0"/>
              </a:rPr>
              <a:t>Akita H and Ishiba R </a:t>
            </a:r>
            <a:r>
              <a:rPr lang="en-US" altLang="ja-JP" sz="1200" i="1" dirty="0">
                <a:latin typeface="Times New Roman" panose="02020603050405020304" pitchFamily="18" charset="0"/>
                <a:ea typeface="HGP創英角ｺﾞｼｯｸUB" panose="020B0900000000000000" pitchFamily="50" charset="-128"/>
                <a:cs typeface="Times New Roman" panose="02020603050405020304" pitchFamily="18" charset="0"/>
              </a:rPr>
              <a:t>et al. </a:t>
            </a:r>
            <a:r>
              <a:rPr lang="en-US" altLang="ja-JP" sz="1200" b="1" dirty="0" err="1">
                <a:latin typeface="Times New Roman" panose="02020603050405020304" pitchFamily="18" charset="0"/>
                <a:ea typeface="HGP創英角ｺﾞｼｯｸUB" panose="020B0900000000000000" pitchFamily="50" charset="-128"/>
                <a:cs typeface="Times New Roman" panose="02020603050405020304" pitchFamily="18" charset="0"/>
              </a:rPr>
              <a:t>Adv</a:t>
            </a:r>
            <a:r>
              <a:rPr lang="en-US" altLang="ja-JP" sz="1200" b="1" dirty="0">
                <a:latin typeface="Times New Roman" panose="02020603050405020304" pitchFamily="18" charset="0"/>
                <a:ea typeface="HGP創英角ｺﾞｼｯｸUB" panose="020B0900000000000000" pitchFamily="50" charset="-128"/>
                <a:cs typeface="Times New Roman" panose="02020603050405020304" pitchFamily="18" charset="0"/>
              </a:rPr>
              <a:t> </a:t>
            </a:r>
            <a:r>
              <a:rPr lang="en-US" altLang="ja-JP" sz="1200" b="1" dirty="0" err="1">
                <a:latin typeface="Times New Roman" panose="02020603050405020304" pitchFamily="18" charset="0"/>
                <a:ea typeface="HGP創英角ｺﾞｼｯｸUB" panose="020B0900000000000000" pitchFamily="50" charset="-128"/>
                <a:cs typeface="Times New Roman" panose="02020603050405020304" pitchFamily="18" charset="0"/>
              </a:rPr>
              <a:t>Healthc</a:t>
            </a:r>
            <a:r>
              <a:rPr lang="en-US" altLang="ja-JP" sz="1200" b="1" dirty="0">
                <a:latin typeface="Times New Roman" panose="02020603050405020304" pitchFamily="18" charset="0"/>
                <a:ea typeface="HGP創英角ｺﾞｼｯｸUB" panose="020B0900000000000000" pitchFamily="50" charset="-128"/>
                <a:cs typeface="Times New Roman" panose="02020603050405020304" pitchFamily="18" charset="0"/>
              </a:rPr>
              <a:t> Mater</a:t>
            </a:r>
            <a:r>
              <a:rPr lang="en-US" altLang="ja-JP" sz="1200" dirty="0">
                <a:latin typeface="Times New Roman" panose="02020603050405020304" pitchFamily="18" charset="0"/>
                <a:ea typeface="HGP創英角ｺﾞｼｯｸUB" panose="020B0900000000000000" pitchFamily="50" charset="-128"/>
                <a:cs typeface="Times New Roman" panose="02020603050405020304" pitchFamily="18" charset="0"/>
              </a:rPr>
              <a:t>. </a:t>
            </a:r>
            <a:r>
              <a:rPr lang="en-US" altLang="ja-JP" sz="1200" i="1" dirty="0">
                <a:latin typeface="Times New Roman" panose="02020603050405020304" pitchFamily="18" charset="0"/>
                <a:ea typeface="HGP創英角ｺﾞｼｯｸUB" panose="020B0900000000000000" pitchFamily="50" charset="-128"/>
                <a:cs typeface="Times New Roman" panose="02020603050405020304" pitchFamily="18" charset="0"/>
              </a:rPr>
              <a:t>in press</a:t>
            </a:r>
          </a:p>
        </p:txBody>
      </p:sp>
      <p:sp>
        <p:nvSpPr>
          <p:cNvPr id="4" name="下矢印 3"/>
          <p:cNvSpPr/>
          <p:nvPr/>
        </p:nvSpPr>
        <p:spPr>
          <a:xfrm>
            <a:off x="6901400" y="3667410"/>
            <a:ext cx="588963" cy="71856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a:latin typeface="HGP創英角ｺﾞｼｯｸUB" panose="020B0900000000000000" pitchFamily="50" charset="-128"/>
              <a:ea typeface="HGP創英角ｺﾞｼｯｸUB" panose="020B0900000000000000" pitchFamily="50" charset="-128"/>
            </a:endParaRPr>
          </a:p>
        </p:txBody>
      </p:sp>
      <p:sp>
        <p:nvSpPr>
          <p:cNvPr id="18462" name="正方形/長方形 3"/>
          <p:cNvSpPr>
            <a:spLocks noChangeArrowheads="1"/>
          </p:cNvSpPr>
          <p:nvPr/>
        </p:nvSpPr>
        <p:spPr bwMode="auto">
          <a:xfrm>
            <a:off x="5470217" y="3650681"/>
            <a:ext cx="148309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kumimoji="1">
                <a:solidFill>
                  <a:schemeClr val="tx1"/>
                </a:solidFill>
                <a:latin typeface="Arial" panose="020B0604020202020204" pitchFamily="34" charset="0"/>
                <a:ea typeface="ＭＳ Ｐゴシック" panose="020B0600070205080204" pitchFamily="50" charset="-128"/>
              </a:defRPr>
            </a:lvl1pPr>
            <a:lvl2pPr marL="742950" indent="-285750">
              <a:defRPr kumimoji="1">
                <a:solidFill>
                  <a:schemeClr val="tx1"/>
                </a:solidFill>
                <a:latin typeface="Arial" panose="020B0604020202020204" pitchFamily="34" charset="0"/>
                <a:ea typeface="ＭＳ Ｐゴシック" panose="020B0600070205080204" pitchFamily="50" charset="-128"/>
              </a:defRPr>
            </a:lvl2pPr>
            <a:lvl3pPr marL="1143000" indent="-228600">
              <a:defRPr kumimoji="1">
                <a:solidFill>
                  <a:schemeClr val="tx1"/>
                </a:solidFill>
                <a:latin typeface="Arial" panose="020B0604020202020204" pitchFamily="34" charset="0"/>
                <a:ea typeface="ＭＳ Ｐゴシック" panose="020B0600070205080204" pitchFamily="50" charset="-128"/>
              </a:defRPr>
            </a:lvl3pPr>
            <a:lvl4pPr marL="1600200" indent="-228600">
              <a:defRPr kumimoji="1">
                <a:solidFill>
                  <a:schemeClr val="tx1"/>
                </a:solidFill>
                <a:latin typeface="Arial" panose="020B0604020202020204" pitchFamily="34" charset="0"/>
                <a:ea typeface="ＭＳ Ｐゴシック" panose="020B0600070205080204" pitchFamily="50" charset="-128"/>
              </a:defRPr>
            </a:lvl4pPr>
            <a:lvl5pPr marL="2057400" indent="-22860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sz="1600" dirty="0" smtClean="0">
                <a:latin typeface="HGP創英角ｺﾞｼｯｸUB" panose="020B0900000000000000" pitchFamily="50" charset="-128"/>
                <a:ea typeface="HGP創英角ｺﾞｼｯｸUB" panose="020B0900000000000000" pitchFamily="50" charset="-128"/>
              </a:rPr>
              <a:t>Encapsulation </a:t>
            </a:r>
          </a:p>
          <a:p>
            <a:pPr algn="ctr" eaLnBrk="1" hangingPunct="1"/>
            <a:r>
              <a:rPr lang="en-US" altLang="ja-JP" sz="1600" dirty="0" smtClean="0">
                <a:latin typeface="HGP創英角ｺﾞｼｯｸUB" panose="020B0900000000000000" pitchFamily="50" charset="-128"/>
                <a:ea typeface="HGP創英角ｺﾞｼｯｸUB" panose="020B0900000000000000" pitchFamily="50" charset="-128"/>
              </a:rPr>
              <a:t>into </a:t>
            </a:r>
            <a:r>
              <a:rPr lang="en-US" altLang="ja-JP" sz="1600" dirty="0" err="1" smtClean="0">
                <a:latin typeface="HGP創英角ｺﾞｼｯｸUB" panose="020B0900000000000000" pitchFamily="50" charset="-128"/>
                <a:ea typeface="HGP創英角ｺﾞｼｯｸUB" panose="020B0900000000000000" pitchFamily="50" charset="-128"/>
              </a:rPr>
              <a:t>LNP</a:t>
            </a:r>
            <a:r>
              <a:rPr lang="en-US" altLang="ja-JP" sz="1600" baseline="-25000" dirty="0" err="1" smtClean="0">
                <a:latin typeface="HGP創英角ｺﾞｼｯｸUB" panose="020B0900000000000000" pitchFamily="50" charset="-128"/>
                <a:ea typeface="HGP創英角ｺﾞｼｯｸUB" panose="020B0900000000000000" pitchFamily="50" charset="-128"/>
              </a:rPr>
              <a:t>ssPalm</a:t>
            </a:r>
            <a:endParaRPr lang="en-US" altLang="ja-JP" sz="1600" dirty="0">
              <a:latin typeface="HGP創英角ｺﾞｼｯｸUB" panose="020B0900000000000000" pitchFamily="50" charset="-128"/>
              <a:ea typeface="HGP創英角ｺﾞｼｯｸUB" panose="020B0900000000000000" pitchFamily="50" charset="-128"/>
            </a:endParaRPr>
          </a:p>
        </p:txBody>
      </p:sp>
      <p:sp>
        <p:nvSpPr>
          <p:cNvPr id="18463" name="テキスト ボックス 533"/>
          <p:cNvSpPr txBox="1">
            <a:spLocks noChangeArrowheads="1"/>
          </p:cNvSpPr>
          <p:nvPr/>
        </p:nvSpPr>
        <p:spPr bwMode="auto">
          <a:xfrm>
            <a:off x="323528" y="14160"/>
            <a:ext cx="860659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pPr>
            <a:r>
              <a:rPr lang="en-US" altLang="ja-JP" sz="2400" dirty="0" smtClean="0">
                <a:latin typeface="HGP創英角ｺﾞｼｯｸUB" panose="020B0900000000000000" pitchFamily="50" charset="-128"/>
                <a:ea typeface="HGP創英角ｺﾞｼｯｸUB" panose="020B0900000000000000" pitchFamily="50" charset="-128"/>
              </a:rPr>
              <a:t>Feasible features of </a:t>
            </a:r>
            <a:r>
              <a:rPr lang="en-US" altLang="ja-JP" sz="2400" dirty="0">
                <a:solidFill>
                  <a:srgbClr val="0070C0"/>
                </a:solidFill>
                <a:latin typeface="HGP創英角ｺﾞｼｯｸUB" panose="020B0900000000000000" pitchFamily="50" charset="-128"/>
                <a:ea typeface="HGP創英角ｺﾞｼｯｸUB" panose="020B0900000000000000" pitchFamily="50" charset="-128"/>
              </a:rPr>
              <a:t>n</a:t>
            </a:r>
            <a:r>
              <a:rPr lang="en-US" altLang="ja-JP" sz="2400" dirty="0" smtClean="0">
                <a:solidFill>
                  <a:srgbClr val="0070C0"/>
                </a:solidFill>
                <a:latin typeface="HGP創英角ｺﾞｼｯｸUB" panose="020B0900000000000000" pitchFamily="50" charset="-128"/>
                <a:ea typeface="HGP創英角ｺﾞｼｯｸUB" panose="020B0900000000000000" pitchFamily="50" charset="-128"/>
              </a:rPr>
              <a:t>eutral</a:t>
            </a:r>
            <a:r>
              <a:rPr lang="en-US" altLang="ja-JP" sz="2400" dirty="0" smtClean="0">
                <a:latin typeface="HGP創英角ｺﾞｼｯｸUB" panose="020B0900000000000000" pitchFamily="50" charset="-128"/>
                <a:ea typeface="HGP創英角ｺﾞｼｯｸUB" panose="020B0900000000000000" pitchFamily="50" charset="-128"/>
              </a:rPr>
              <a:t> </a:t>
            </a:r>
            <a:r>
              <a:rPr lang="en-US" altLang="ja-JP" sz="2400" dirty="0" err="1" smtClean="0">
                <a:latin typeface="HGP創英角ｺﾞｼｯｸUB" panose="020B0900000000000000" pitchFamily="50" charset="-128"/>
                <a:ea typeface="HGP創英角ｺﾞｼｯｸUB" panose="020B0900000000000000" pitchFamily="50" charset="-128"/>
              </a:rPr>
              <a:t>LNP</a:t>
            </a:r>
            <a:r>
              <a:rPr lang="en-US" altLang="ja-JP" sz="2400" baseline="-25000" dirty="0" err="1" smtClean="0">
                <a:latin typeface="HGP創英角ｺﾞｼｯｸUB" panose="020B0900000000000000" pitchFamily="50" charset="-128"/>
                <a:ea typeface="HGP創英角ｺﾞｼｯｸUB" panose="020B0900000000000000" pitchFamily="50" charset="-128"/>
              </a:rPr>
              <a:t>ssPalm</a:t>
            </a:r>
            <a:r>
              <a:rPr lang="en-US" altLang="ja-JP" sz="2400" dirty="0" smtClean="0">
                <a:latin typeface="HGP創英角ｺﾞｼｯｸUB" panose="020B0900000000000000" pitchFamily="50" charset="-128"/>
                <a:ea typeface="HGP創英角ｺﾞｼｯｸUB" panose="020B0900000000000000" pitchFamily="50" charset="-128"/>
              </a:rPr>
              <a:t> toward the application </a:t>
            </a:r>
          </a:p>
          <a:p>
            <a:pPr eaLnBrk="1" hangingPunct="1">
              <a:spcBef>
                <a:spcPct val="0"/>
              </a:spcBef>
              <a:buFontTx/>
              <a:buNone/>
            </a:pPr>
            <a:r>
              <a:rPr lang="en-US" altLang="ja-JP" sz="2400" dirty="0" smtClean="0">
                <a:latin typeface="HGP創英角ｺﾞｼｯｸUB" panose="020B0900000000000000" pitchFamily="50" charset="-128"/>
                <a:ea typeface="HGP創英角ｺﾞｼｯｸUB" panose="020B0900000000000000" pitchFamily="50" charset="-128"/>
              </a:rPr>
              <a:t>via </a:t>
            </a:r>
            <a:r>
              <a:rPr lang="en-US" altLang="ja-JP" sz="2400" i="1" dirty="0" smtClean="0">
                <a:latin typeface="HGP創英角ｺﾞｼｯｸUB" panose="020B0900000000000000" pitchFamily="50" charset="-128"/>
                <a:ea typeface="HGP創英角ｺﾞｼｯｸUB" panose="020B0900000000000000" pitchFamily="50" charset="-128"/>
              </a:rPr>
              <a:t>i.v. </a:t>
            </a:r>
            <a:r>
              <a:rPr lang="en-US" altLang="ja-JP" sz="2400" dirty="0" smtClean="0">
                <a:latin typeface="HGP創英角ｺﾞｼｯｸUB" panose="020B0900000000000000" pitchFamily="50" charset="-128"/>
                <a:ea typeface="HGP創英角ｺﾞｼｯｸUB" panose="020B0900000000000000" pitchFamily="50" charset="-128"/>
              </a:rPr>
              <a:t>administration</a:t>
            </a:r>
          </a:p>
        </p:txBody>
      </p:sp>
      <p:sp>
        <p:nvSpPr>
          <p:cNvPr id="135" name="テキスト ボックス 146"/>
          <p:cNvSpPr txBox="1">
            <a:spLocks noChangeArrowheads="1"/>
          </p:cNvSpPr>
          <p:nvPr/>
        </p:nvSpPr>
        <p:spPr bwMode="auto">
          <a:xfrm>
            <a:off x="726928" y="2926623"/>
            <a:ext cx="71525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50" dirty="0" smtClean="0">
                <a:latin typeface="HGP創英角ｺﾞｼｯｸUB" panose="020B0900000000000000" pitchFamily="50" charset="-128"/>
                <a:ea typeface="HGP創英角ｺﾞｼｯｸUB" panose="020B0900000000000000" pitchFamily="50" charset="-128"/>
              </a:rPr>
              <a:t>0.4 </a:t>
            </a:r>
            <a:r>
              <a:rPr lang="en-US" altLang="ja-JP" sz="1050" dirty="0" smtClean="0">
                <a:latin typeface="HGP創英角ｺﾞｼｯｸUB" panose="020B0900000000000000" pitchFamily="50" charset="-128"/>
                <a:ea typeface="HGP創英角ｺﾞｼｯｸUB" panose="020B0900000000000000" pitchFamily="50" charset="-128"/>
                <a:sym typeface="Symbol" panose="05050102010706020507" pitchFamily="18" charset="2"/>
              </a:rPr>
              <a:t></a:t>
            </a:r>
            <a:r>
              <a:rPr lang="en-US" altLang="ja-JP" sz="1050" dirty="0" smtClean="0">
                <a:latin typeface="HGP創英角ｺﾞｼｯｸUB" panose="020B0900000000000000" pitchFamily="50" charset="-128"/>
                <a:ea typeface="HGP創英角ｺﾞｼｯｸUB" panose="020B0900000000000000" pitchFamily="50" charset="-128"/>
              </a:rPr>
              <a:t>g</a:t>
            </a:r>
          </a:p>
          <a:p>
            <a:pPr algn="ctr" eaLnBrk="1" hangingPunct="1">
              <a:spcBef>
                <a:spcPct val="0"/>
              </a:spcBef>
              <a:buFontTx/>
              <a:buNone/>
            </a:pPr>
            <a:r>
              <a:rPr lang="en-US" altLang="ja-JP" sz="1050" dirty="0" smtClean="0">
                <a:latin typeface="HGP創英角ｺﾞｼｯｸUB" panose="020B0900000000000000" pitchFamily="50" charset="-128"/>
                <a:ea typeface="HGP創英角ｺﾞｼｯｸUB" panose="020B0900000000000000" pitchFamily="50" charset="-128"/>
              </a:rPr>
              <a:t>(pDNA) </a:t>
            </a:r>
          </a:p>
        </p:txBody>
      </p:sp>
      <p:sp>
        <p:nvSpPr>
          <p:cNvPr id="136" name="テキスト ボックス 146"/>
          <p:cNvSpPr txBox="1">
            <a:spLocks noChangeArrowheads="1"/>
          </p:cNvSpPr>
          <p:nvPr/>
        </p:nvSpPr>
        <p:spPr bwMode="auto">
          <a:xfrm>
            <a:off x="893606" y="3812578"/>
            <a:ext cx="71525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50" dirty="0" smtClean="0">
                <a:latin typeface="HGP創英角ｺﾞｼｯｸUB" panose="020B0900000000000000" pitchFamily="50" charset="-128"/>
                <a:ea typeface="HGP創英角ｺﾞｼｯｸUB" panose="020B0900000000000000" pitchFamily="50" charset="-128"/>
              </a:rPr>
              <a:t>0.8 </a:t>
            </a:r>
            <a:r>
              <a:rPr lang="en-US" altLang="ja-JP" sz="1050" dirty="0" smtClean="0">
                <a:latin typeface="HGP創英角ｺﾞｼｯｸUB" panose="020B0900000000000000" pitchFamily="50" charset="-128"/>
                <a:ea typeface="HGP創英角ｺﾞｼｯｸUB" panose="020B0900000000000000" pitchFamily="50" charset="-128"/>
                <a:sym typeface="Symbol" panose="05050102010706020507" pitchFamily="18" charset="2"/>
              </a:rPr>
              <a:t></a:t>
            </a:r>
            <a:r>
              <a:rPr lang="en-US" altLang="ja-JP" sz="1050" dirty="0" smtClean="0">
                <a:latin typeface="HGP創英角ｺﾞｼｯｸUB" panose="020B0900000000000000" pitchFamily="50" charset="-128"/>
                <a:ea typeface="HGP創英角ｺﾞｼｯｸUB" panose="020B0900000000000000" pitchFamily="50" charset="-128"/>
              </a:rPr>
              <a:t>g</a:t>
            </a:r>
          </a:p>
          <a:p>
            <a:pPr algn="ctr" eaLnBrk="1" hangingPunct="1">
              <a:spcBef>
                <a:spcPct val="0"/>
              </a:spcBef>
              <a:buFontTx/>
              <a:buNone/>
            </a:pPr>
            <a:r>
              <a:rPr lang="en-US" altLang="ja-JP" sz="1050" dirty="0" smtClean="0">
                <a:latin typeface="HGP創英角ｺﾞｼｯｸUB" panose="020B0900000000000000" pitchFamily="50" charset="-128"/>
                <a:ea typeface="HGP創英角ｺﾞｼｯｸUB" panose="020B0900000000000000" pitchFamily="50" charset="-128"/>
              </a:rPr>
              <a:t>(pDNA) </a:t>
            </a:r>
          </a:p>
        </p:txBody>
      </p:sp>
      <p:sp>
        <p:nvSpPr>
          <p:cNvPr id="137" name="テキスト ボックス 146"/>
          <p:cNvSpPr txBox="1">
            <a:spLocks noChangeArrowheads="1"/>
          </p:cNvSpPr>
          <p:nvPr/>
        </p:nvSpPr>
        <p:spPr bwMode="auto">
          <a:xfrm>
            <a:off x="1719671" y="4589184"/>
            <a:ext cx="71525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lgn="ctr" eaLnBrk="1" hangingPunct="1">
              <a:spcBef>
                <a:spcPct val="0"/>
              </a:spcBef>
              <a:buFontTx/>
              <a:buNone/>
            </a:pPr>
            <a:r>
              <a:rPr lang="en-US" altLang="ja-JP" sz="1050" dirty="0" smtClean="0">
                <a:latin typeface="HGP創英角ｺﾞｼｯｸUB" panose="020B0900000000000000" pitchFamily="50" charset="-128"/>
                <a:ea typeface="HGP創英角ｺﾞｼｯｸUB" panose="020B0900000000000000" pitchFamily="50" charset="-128"/>
              </a:rPr>
              <a:t>2 </a:t>
            </a:r>
            <a:r>
              <a:rPr lang="en-US" altLang="ja-JP" sz="1050" dirty="0" smtClean="0">
                <a:latin typeface="HGP創英角ｺﾞｼｯｸUB" panose="020B0900000000000000" pitchFamily="50" charset="-128"/>
                <a:ea typeface="HGP創英角ｺﾞｼｯｸUB" panose="020B0900000000000000" pitchFamily="50" charset="-128"/>
                <a:sym typeface="Symbol" panose="05050102010706020507" pitchFamily="18" charset="2"/>
              </a:rPr>
              <a:t></a:t>
            </a:r>
            <a:r>
              <a:rPr lang="en-US" altLang="ja-JP" sz="1050" dirty="0" smtClean="0">
                <a:latin typeface="HGP創英角ｺﾞｼｯｸUB" panose="020B0900000000000000" pitchFamily="50" charset="-128"/>
                <a:ea typeface="HGP創英角ｺﾞｼｯｸUB" panose="020B0900000000000000" pitchFamily="50" charset="-128"/>
              </a:rPr>
              <a:t>g</a:t>
            </a:r>
          </a:p>
          <a:p>
            <a:pPr algn="ctr" eaLnBrk="1" hangingPunct="1">
              <a:spcBef>
                <a:spcPct val="0"/>
              </a:spcBef>
              <a:buFontTx/>
              <a:buNone/>
            </a:pPr>
            <a:r>
              <a:rPr lang="en-US" altLang="ja-JP" sz="1050" dirty="0" smtClean="0">
                <a:latin typeface="HGP創英角ｺﾞｼｯｸUB" panose="020B0900000000000000" pitchFamily="50" charset="-128"/>
                <a:ea typeface="HGP創英角ｺﾞｼｯｸUB" panose="020B0900000000000000" pitchFamily="50" charset="-128"/>
              </a:rPr>
              <a:t>(pDNA) </a:t>
            </a:r>
          </a:p>
        </p:txBody>
      </p:sp>
    </p:spTree>
    <p:extLst>
      <p:ext uri="{BB962C8B-B14F-4D97-AF65-F5344CB8AC3E}">
        <p14:creationId xmlns:p14="http://schemas.microsoft.com/office/powerpoint/2010/main" val="1145084912"/>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674" name="グループ化 1"/>
          <p:cNvGrpSpPr>
            <a:grpSpLocks/>
          </p:cNvGrpSpPr>
          <p:nvPr/>
        </p:nvGrpSpPr>
        <p:grpSpPr bwMode="auto">
          <a:xfrm>
            <a:off x="212725" y="0"/>
            <a:ext cx="8747125" cy="1138238"/>
            <a:chOff x="212725" y="0"/>
            <a:chExt cx="8747125" cy="1138161"/>
          </a:xfrm>
        </p:grpSpPr>
        <p:sp>
          <p:nvSpPr>
            <p:cNvPr id="3" name="正方形/長方形 2"/>
            <p:cNvSpPr/>
            <p:nvPr/>
          </p:nvSpPr>
          <p:spPr>
            <a:xfrm>
              <a:off x="212725" y="0"/>
              <a:ext cx="8747125" cy="184138"/>
            </a:xfrm>
            <a:prstGeom prst="rect">
              <a:avLst/>
            </a:prstGeom>
            <a:solidFill>
              <a:srgbClr val="7F7F72"/>
            </a:solidFill>
            <a:ln>
              <a:noFill/>
            </a:ln>
            <a:effectLst/>
          </p:spPr>
          <p:style>
            <a:lnRef idx="1">
              <a:schemeClr val="accent2"/>
            </a:lnRef>
            <a:fillRef idx="3">
              <a:schemeClr val="accent2"/>
            </a:fillRef>
            <a:effectRef idx="2">
              <a:schemeClr val="accent2"/>
            </a:effectRef>
            <a:fontRef idx="minor">
              <a:schemeClr val="lt1"/>
            </a:fontRef>
          </p:style>
          <p:txBody>
            <a:bodyPr anchor="ctr"/>
            <a:lstStyle/>
            <a:p>
              <a:pPr algn="ctr">
                <a:defRPr/>
              </a:pPr>
              <a:endParaRPr lang="ja-JP" altLang="ja-JP" sz="2800">
                <a:solidFill>
                  <a:schemeClr val="tx1"/>
                </a:solidFill>
                <a:latin typeface="HGP創英角ｺﾞｼｯｸUB" pitchFamily="50" charset="-128"/>
                <a:ea typeface="HGP創英角ｺﾞｼｯｸUB" pitchFamily="50" charset="-128"/>
              </a:endParaRPr>
            </a:p>
          </p:txBody>
        </p:sp>
        <p:sp>
          <p:nvSpPr>
            <p:cNvPr id="30744" name="テキスト ボックス 5"/>
            <p:cNvSpPr txBox="1">
              <a:spLocks noChangeArrowheads="1"/>
            </p:cNvSpPr>
            <p:nvPr/>
          </p:nvSpPr>
          <p:spPr bwMode="auto">
            <a:xfrm>
              <a:off x="395288" y="184138"/>
              <a:ext cx="7734300" cy="954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ＭＳ Ｐゴシック" pitchFamily="50" charset="-128"/>
                </a:defRPr>
              </a:lvl1pPr>
              <a:lvl2pPr marL="742950" indent="-285750" eaLnBrk="0" hangingPunct="0">
                <a:defRPr kumimoji="1">
                  <a:solidFill>
                    <a:schemeClr val="tx1"/>
                  </a:solidFill>
                  <a:latin typeface="Arial" charset="0"/>
                  <a:ea typeface="ＭＳ Ｐゴシック" pitchFamily="50" charset="-128"/>
                </a:defRPr>
              </a:lvl2pPr>
              <a:lvl3pPr marL="1143000" indent="-228600" eaLnBrk="0" hangingPunct="0">
                <a:defRPr kumimoji="1">
                  <a:solidFill>
                    <a:schemeClr val="tx1"/>
                  </a:solidFill>
                  <a:latin typeface="Arial" charset="0"/>
                  <a:ea typeface="ＭＳ Ｐゴシック" pitchFamily="50" charset="-128"/>
                </a:defRPr>
              </a:lvl3pPr>
              <a:lvl4pPr marL="1600200" indent="-228600" eaLnBrk="0" hangingPunct="0">
                <a:defRPr kumimoji="1">
                  <a:solidFill>
                    <a:schemeClr val="tx1"/>
                  </a:solidFill>
                  <a:latin typeface="Arial" charset="0"/>
                  <a:ea typeface="ＭＳ Ｐゴシック" pitchFamily="50" charset="-128"/>
                </a:defRPr>
              </a:lvl4pPr>
              <a:lvl5pPr marL="2057400" indent="-228600" eaLnBrk="0" hangingPunct="0">
                <a:defRPr kumimoji="1">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pitchFamily="50" charset="-128"/>
                </a:defRPr>
              </a:lvl9pPr>
            </a:lstStyle>
            <a:p>
              <a:pPr eaLnBrk="1" hangingPunct="1">
                <a:defRPr/>
              </a:pPr>
              <a:r>
                <a:rPr lang="en-US" altLang="ja-JP" sz="2800" dirty="0" smtClean="0">
                  <a:latin typeface="+mj-lt"/>
                  <a:ea typeface="HGP創英角ｺﾞｼｯｸUB" pitchFamily="50" charset="-128"/>
                  <a:cs typeface="Times New Roman" pitchFamily="18" charset="0"/>
                </a:rPr>
                <a:t>Hypothesis: KALA turn on the switch to induce </a:t>
              </a:r>
            </a:p>
            <a:p>
              <a:pPr eaLnBrk="1" hangingPunct="1">
                <a:defRPr/>
              </a:pPr>
              <a:r>
                <a:rPr lang="en-US" altLang="ja-JP" sz="2800" dirty="0" smtClean="0">
                  <a:latin typeface="+mj-lt"/>
                  <a:ea typeface="HGP創英角ｺﾞｼｯｸUB" pitchFamily="50" charset="-128"/>
                  <a:cs typeface="Times New Roman" pitchFamily="18" charset="0"/>
                </a:rPr>
                <a:t>		an intracellular signaling pathway??</a:t>
              </a:r>
              <a:endParaRPr lang="ja-JP" altLang="en-US" sz="2800" dirty="0" smtClean="0">
                <a:latin typeface="+mj-lt"/>
                <a:ea typeface="HGP創英角ｺﾞｼｯｸUB" pitchFamily="50" charset="-128"/>
                <a:cs typeface="Times New Roman" pitchFamily="18" charset="0"/>
              </a:endParaRPr>
            </a:p>
          </p:txBody>
        </p:sp>
      </p:grpSp>
      <p:grpSp>
        <p:nvGrpSpPr>
          <p:cNvPr id="4" name="グループ化 3"/>
          <p:cNvGrpSpPr>
            <a:grpSpLocks/>
          </p:cNvGrpSpPr>
          <p:nvPr/>
        </p:nvGrpSpPr>
        <p:grpSpPr bwMode="auto">
          <a:xfrm>
            <a:off x="1258888" y="5732463"/>
            <a:ext cx="7058025" cy="893762"/>
            <a:chOff x="1259632" y="6237312"/>
            <a:chExt cx="7056784" cy="504056"/>
          </a:xfrm>
        </p:grpSpPr>
        <p:sp>
          <p:nvSpPr>
            <p:cNvPr id="25" name="円/楕円 24"/>
            <p:cNvSpPr/>
            <p:nvPr/>
          </p:nvSpPr>
          <p:spPr>
            <a:xfrm flipH="1">
              <a:off x="1259632" y="6237312"/>
              <a:ext cx="7056784" cy="504056"/>
            </a:xfrm>
            <a:prstGeom prst="ellipse">
              <a:avLst/>
            </a:prstGeom>
            <a:gradFill>
              <a:gsLst>
                <a:gs pos="100000">
                  <a:srgbClr val="FF0000">
                    <a:alpha val="90000"/>
                  </a:srgbClr>
                </a:gs>
                <a:gs pos="0">
                  <a:schemeClr val="bg1"/>
                </a:gs>
                <a:gs pos="0">
                  <a:schemeClr val="bg1"/>
                </a:gs>
                <a:gs pos="100000">
                  <a:srgbClr val="FF0000">
                    <a:shade val="100000"/>
                    <a:satMod val="115000"/>
                  </a:srgb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kumimoji="1">
                  <a:solidFill>
                    <a:schemeClr val="tx1"/>
                  </a:solidFill>
                  <a:latin typeface="Arial" charset="0"/>
                  <a:ea typeface="ＭＳ Ｐゴシック" pitchFamily="50" charset="-128"/>
                </a:defRPr>
              </a:lvl1pPr>
              <a:lvl2pPr marL="742950" indent="-285750">
                <a:defRPr kumimoji="1">
                  <a:solidFill>
                    <a:schemeClr val="tx1"/>
                  </a:solidFill>
                  <a:latin typeface="Arial" charset="0"/>
                  <a:ea typeface="ＭＳ Ｐゴシック" pitchFamily="50" charset="-128"/>
                </a:defRPr>
              </a:lvl2pPr>
              <a:lvl3pPr marL="1143000" indent="-228600">
                <a:defRPr kumimoji="1">
                  <a:solidFill>
                    <a:schemeClr val="tx1"/>
                  </a:solidFill>
                  <a:latin typeface="Arial" charset="0"/>
                  <a:ea typeface="ＭＳ Ｐゴシック" pitchFamily="50" charset="-128"/>
                </a:defRPr>
              </a:lvl3pPr>
              <a:lvl4pPr marL="1600200" indent="-228600">
                <a:defRPr kumimoji="1">
                  <a:solidFill>
                    <a:schemeClr val="tx1"/>
                  </a:solidFill>
                  <a:latin typeface="Arial" charset="0"/>
                  <a:ea typeface="ＭＳ Ｐゴシック" pitchFamily="50" charset="-128"/>
                </a:defRPr>
              </a:lvl4pPr>
              <a:lvl5pPr marL="2057400" indent="-228600">
                <a:defRPr kumimoji="1">
                  <a:solidFill>
                    <a:schemeClr val="tx1"/>
                  </a:solidFill>
                  <a:latin typeface="Arial" charset="0"/>
                  <a:ea typeface="ＭＳ Ｐゴシック" pitchFamily="50" charset="-128"/>
                </a:defRPr>
              </a:lvl5pPr>
              <a:lvl6pPr marL="2514600" indent="-228600" fontAlgn="base">
                <a:spcBef>
                  <a:spcPct val="0"/>
                </a:spcBef>
                <a:spcAft>
                  <a:spcPct val="0"/>
                </a:spcAft>
                <a:defRPr kumimoji="1">
                  <a:solidFill>
                    <a:schemeClr val="tx1"/>
                  </a:solidFill>
                  <a:latin typeface="Arial" charset="0"/>
                  <a:ea typeface="ＭＳ Ｐゴシック" pitchFamily="50" charset="-128"/>
                </a:defRPr>
              </a:lvl6pPr>
              <a:lvl7pPr marL="2971800" indent="-228600" fontAlgn="base">
                <a:spcBef>
                  <a:spcPct val="0"/>
                </a:spcBef>
                <a:spcAft>
                  <a:spcPct val="0"/>
                </a:spcAft>
                <a:defRPr kumimoji="1">
                  <a:solidFill>
                    <a:schemeClr val="tx1"/>
                  </a:solidFill>
                  <a:latin typeface="Arial" charset="0"/>
                  <a:ea typeface="ＭＳ Ｐゴシック" pitchFamily="50" charset="-128"/>
                </a:defRPr>
              </a:lvl7pPr>
              <a:lvl8pPr marL="3429000" indent="-228600" fontAlgn="base">
                <a:spcBef>
                  <a:spcPct val="0"/>
                </a:spcBef>
                <a:spcAft>
                  <a:spcPct val="0"/>
                </a:spcAft>
                <a:defRPr kumimoji="1">
                  <a:solidFill>
                    <a:schemeClr val="tx1"/>
                  </a:solidFill>
                  <a:latin typeface="Arial" charset="0"/>
                  <a:ea typeface="ＭＳ Ｐゴシック" pitchFamily="50" charset="-128"/>
                </a:defRPr>
              </a:lvl8pPr>
              <a:lvl9pPr marL="3886200" indent="-228600" fontAlgn="base">
                <a:spcBef>
                  <a:spcPct val="0"/>
                </a:spcBef>
                <a:spcAft>
                  <a:spcPct val="0"/>
                </a:spcAft>
                <a:defRPr kumimoji="1">
                  <a:solidFill>
                    <a:schemeClr val="tx1"/>
                  </a:solidFill>
                  <a:latin typeface="Arial" charset="0"/>
                  <a:ea typeface="ＭＳ Ｐゴシック" pitchFamily="50" charset="-128"/>
                </a:defRPr>
              </a:lvl9pPr>
            </a:lstStyle>
            <a:p>
              <a:pPr algn="ctr">
                <a:defRPr/>
              </a:pPr>
              <a:endParaRPr lang="ja-JP" altLang="ja-JP" sz="1600" smtClean="0">
                <a:latin typeface="HGP創英角ｺﾞｼｯｸUB" pitchFamily="50" charset="-128"/>
                <a:ea typeface="HGP創英角ｺﾞｼｯｸUB" pitchFamily="50" charset="-128"/>
              </a:endParaRPr>
            </a:p>
          </p:txBody>
        </p:sp>
        <p:sp>
          <p:nvSpPr>
            <p:cNvPr id="28692" name="テキスト ボックス 23"/>
            <p:cNvSpPr txBox="1">
              <a:spLocks noChangeArrowheads="1"/>
            </p:cNvSpPr>
            <p:nvPr/>
          </p:nvSpPr>
          <p:spPr bwMode="auto">
            <a:xfrm>
              <a:off x="1712580" y="6306864"/>
              <a:ext cx="6417766" cy="3649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latin typeface="HGP創英角ｺﾞｼｯｸUB" panose="020B0900000000000000" pitchFamily="50" charset="-128"/>
                  <a:ea typeface="HGP創英角ｺﾞｼｯｸUB" panose="020B0900000000000000" pitchFamily="50" charset="-128"/>
                </a:rPr>
                <a:t>Investigation of the variations of mRNA expression in response to the KALA-modified MENDs by microarray analysis  </a:t>
              </a:r>
              <a:endParaRPr lang="ja-JP" altLang="en-US">
                <a:latin typeface="HGP創英角ｺﾞｼｯｸUB" panose="020B0900000000000000" pitchFamily="50" charset="-128"/>
                <a:ea typeface="HGP創英角ｺﾞｼｯｸUB" panose="020B0900000000000000" pitchFamily="50" charset="-128"/>
              </a:endParaRPr>
            </a:p>
          </p:txBody>
        </p:sp>
      </p:grpSp>
      <p:sp>
        <p:nvSpPr>
          <p:cNvPr id="9" name="テキスト ボックス 8"/>
          <p:cNvSpPr txBox="1">
            <a:spLocks noChangeArrowheads="1"/>
          </p:cNvSpPr>
          <p:nvPr/>
        </p:nvSpPr>
        <p:spPr bwMode="auto">
          <a:xfrm>
            <a:off x="684213" y="1447800"/>
            <a:ext cx="1366837" cy="376238"/>
          </a:xfrm>
          <a:prstGeom prst="rect">
            <a:avLst/>
          </a:prstGeom>
          <a:noFill/>
          <a:ln w="9525">
            <a:solidFill>
              <a:srgbClr val="00206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a:latin typeface="HGP創英角ｺﾞｼｯｸUB" panose="020B0900000000000000" pitchFamily="50" charset="-128"/>
                <a:ea typeface="HGP創英角ｺﾞｼｯｸUB" panose="020B0900000000000000" pitchFamily="50" charset="-128"/>
              </a:rPr>
              <a:t>R8-MEND</a:t>
            </a:r>
          </a:p>
        </p:txBody>
      </p:sp>
      <p:sp>
        <p:nvSpPr>
          <p:cNvPr id="10" name="テキスト ボックス 9"/>
          <p:cNvSpPr txBox="1">
            <a:spLocks noChangeArrowheads="1"/>
          </p:cNvSpPr>
          <p:nvPr/>
        </p:nvSpPr>
        <p:spPr bwMode="auto">
          <a:xfrm>
            <a:off x="6732588" y="1447800"/>
            <a:ext cx="2016125" cy="376238"/>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dirty="0" smtClean="0">
                <a:latin typeface="HGP創英角ｺﾞｼｯｸUB" panose="020B0900000000000000" pitchFamily="50" charset="-128"/>
                <a:ea typeface="HGP創英角ｺﾞｼｯｸUB" panose="020B0900000000000000" pitchFamily="50" charset="-128"/>
              </a:rPr>
              <a:t>R8/KALA-MEND</a:t>
            </a:r>
            <a:endParaRPr lang="en-US" altLang="ja-JP" dirty="0">
              <a:latin typeface="HGP創英角ｺﾞｼｯｸUB" panose="020B0900000000000000" pitchFamily="50" charset="-128"/>
              <a:ea typeface="HGP創英角ｺﾞｼｯｸUB" panose="020B0900000000000000" pitchFamily="50" charset="-128"/>
            </a:endParaRPr>
          </a:p>
        </p:txBody>
      </p:sp>
      <p:sp>
        <p:nvSpPr>
          <p:cNvPr id="7" name="フリーフォーム 6"/>
          <p:cNvSpPr/>
          <p:nvPr/>
        </p:nvSpPr>
        <p:spPr>
          <a:xfrm>
            <a:off x="250825" y="2455863"/>
            <a:ext cx="8642350" cy="900112"/>
          </a:xfrm>
          <a:custGeom>
            <a:avLst/>
            <a:gdLst>
              <a:gd name="connsiteX0" fmla="*/ 0 w 7233314"/>
              <a:gd name="connsiteY0" fmla="*/ 1421641 h 1421641"/>
              <a:gd name="connsiteX1" fmla="*/ 3630305 w 7233314"/>
              <a:gd name="connsiteY1" fmla="*/ 2274 h 1421641"/>
              <a:gd name="connsiteX2" fmla="*/ 7233314 w 7233314"/>
              <a:gd name="connsiteY2" fmla="*/ 1407994 h 1421641"/>
            </a:gdLst>
            <a:ahLst/>
            <a:cxnLst>
              <a:cxn ang="0">
                <a:pos x="connsiteX0" y="connsiteY0"/>
              </a:cxn>
              <a:cxn ang="0">
                <a:pos x="connsiteX1" y="connsiteY1"/>
              </a:cxn>
              <a:cxn ang="0">
                <a:pos x="connsiteX2" y="connsiteY2"/>
              </a:cxn>
            </a:cxnLst>
            <a:rect l="l" t="t" r="r" b="b"/>
            <a:pathLst>
              <a:path w="7233314" h="1421641">
                <a:moveTo>
                  <a:pt x="0" y="1421641"/>
                </a:moveTo>
                <a:cubicBezTo>
                  <a:pt x="1212376" y="713095"/>
                  <a:pt x="2424753" y="4549"/>
                  <a:pt x="3630305" y="2274"/>
                </a:cubicBezTo>
                <a:cubicBezTo>
                  <a:pt x="4835857" y="0"/>
                  <a:pt x="6034585" y="703997"/>
                  <a:pt x="7233314" y="1407994"/>
                </a:cubicBezTo>
              </a:path>
            </a:pathLst>
          </a:custGeom>
          <a:ln w="28575">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ja-JP" altLang="en-US">
              <a:latin typeface="+mn-ea"/>
            </a:endParaRPr>
          </a:p>
        </p:txBody>
      </p:sp>
      <p:sp>
        <p:nvSpPr>
          <p:cNvPr id="22" name="フリーフォーム 21"/>
          <p:cNvSpPr/>
          <p:nvPr/>
        </p:nvSpPr>
        <p:spPr>
          <a:xfrm>
            <a:off x="250825" y="2527300"/>
            <a:ext cx="8642350" cy="900113"/>
          </a:xfrm>
          <a:custGeom>
            <a:avLst/>
            <a:gdLst>
              <a:gd name="connsiteX0" fmla="*/ 0 w 7233314"/>
              <a:gd name="connsiteY0" fmla="*/ 1421641 h 1421641"/>
              <a:gd name="connsiteX1" fmla="*/ 3630305 w 7233314"/>
              <a:gd name="connsiteY1" fmla="*/ 2274 h 1421641"/>
              <a:gd name="connsiteX2" fmla="*/ 7233314 w 7233314"/>
              <a:gd name="connsiteY2" fmla="*/ 1407994 h 1421641"/>
            </a:gdLst>
            <a:ahLst/>
            <a:cxnLst>
              <a:cxn ang="0">
                <a:pos x="connsiteX0" y="connsiteY0"/>
              </a:cxn>
              <a:cxn ang="0">
                <a:pos x="connsiteX1" y="connsiteY1"/>
              </a:cxn>
              <a:cxn ang="0">
                <a:pos x="connsiteX2" y="connsiteY2"/>
              </a:cxn>
            </a:cxnLst>
            <a:rect l="l" t="t" r="r" b="b"/>
            <a:pathLst>
              <a:path w="7233314" h="1421641">
                <a:moveTo>
                  <a:pt x="0" y="1421641"/>
                </a:moveTo>
                <a:cubicBezTo>
                  <a:pt x="1212376" y="713095"/>
                  <a:pt x="2424753" y="4549"/>
                  <a:pt x="3630305" y="2274"/>
                </a:cubicBezTo>
                <a:cubicBezTo>
                  <a:pt x="4835857" y="0"/>
                  <a:pt x="6034585" y="703997"/>
                  <a:pt x="7233314" y="1407994"/>
                </a:cubicBezTo>
              </a:path>
            </a:pathLst>
          </a:custGeom>
          <a:ln w="28575">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ja-JP" altLang="en-US">
              <a:latin typeface="+mn-ea"/>
            </a:endParaRPr>
          </a:p>
        </p:txBody>
      </p:sp>
      <p:sp>
        <p:nvSpPr>
          <p:cNvPr id="13" name="フローチャート : 結合子 12"/>
          <p:cNvSpPr/>
          <p:nvPr/>
        </p:nvSpPr>
        <p:spPr>
          <a:xfrm>
            <a:off x="3203575" y="2024063"/>
            <a:ext cx="2736850" cy="792162"/>
          </a:xfrm>
          <a:prstGeom prst="flowChartConnector">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2800" dirty="0">
                <a:solidFill>
                  <a:srgbClr val="FFFFFF"/>
                </a:solidFill>
                <a:latin typeface="HGP創英角ｺﾞｼｯｸUB" pitchFamily="50" charset="-128"/>
                <a:ea typeface="HGP創英角ｺﾞｼｯｸUB" pitchFamily="50" charset="-128"/>
              </a:rPr>
              <a:t>Switch</a:t>
            </a:r>
            <a:endParaRPr lang="ja-JP" altLang="en-US" sz="2800" dirty="0">
              <a:solidFill>
                <a:srgbClr val="FFFFFF"/>
              </a:solidFill>
              <a:latin typeface="HGP創英角ｺﾞｼｯｸUB" pitchFamily="50" charset="-128"/>
              <a:ea typeface="HGP創英角ｺﾞｼｯｸUB" pitchFamily="50" charset="-128"/>
            </a:endParaRPr>
          </a:p>
        </p:txBody>
      </p:sp>
      <p:sp>
        <p:nvSpPr>
          <p:cNvPr id="15" name="AutoShape 29"/>
          <p:cNvSpPr>
            <a:spLocks noChangeArrowheads="1"/>
          </p:cNvSpPr>
          <p:nvPr/>
        </p:nvSpPr>
        <p:spPr bwMode="auto">
          <a:xfrm rot="4987651">
            <a:off x="5850731" y="1250157"/>
            <a:ext cx="442913" cy="1517650"/>
          </a:xfrm>
          <a:prstGeom prst="lightningBolt">
            <a:avLst/>
          </a:prstGeom>
          <a:solidFill>
            <a:srgbClr val="FFFF00"/>
          </a:solidFill>
          <a:ln w="9525">
            <a:solidFill>
              <a:schemeClr val="tx1"/>
            </a:solidFill>
            <a:miter lim="800000"/>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HGP創英角ｺﾞｼｯｸUB" panose="020B0900000000000000" pitchFamily="50" charset="-128"/>
            </a:endParaRPr>
          </a:p>
        </p:txBody>
      </p:sp>
      <p:sp>
        <p:nvSpPr>
          <p:cNvPr id="14" name="AutoShape 29"/>
          <p:cNvSpPr>
            <a:spLocks noChangeArrowheads="1"/>
          </p:cNvSpPr>
          <p:nvPr/>
        </p:nvSpPr>
        <p:spPr bwMode="auto">
          <a:xfrm rot="386532">
            <a:off x="2070100" y="1751013"/>
            <a:ext cx="1568450" cy="401637"/>
          </a:xfrm>
          <a:prstGeom prst="lightningBolt">
            <a:avLst/>
          </a:prstGeom>
          <a:solidFill>
            <a:srgbClr val="FFFF00"/>
          </a:solidFill>
          <a:ln w="9525">
            <a:solidFill>
              <a:schemeClr val="tx1"/>
            </a:solidFill>
            <a:miter lim="800000"/>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HGP創英角ｺﾞｼｯｸUB" panose="020B0900000000000000" pitchFamily="50" charset="-128"/>
            </a:endParaRPr>
          </a:p>
        </p:txBody>
      </p:sp>
      <p:sp>
        <p:nvSpPr>
          <p:cNvPr id="16" name="禁止 15"/>
          <p:cNvSpPr/>
          <p:nvPr/>
        </p:nvSpPr>
        <p:spPr>
          <a:xfrm>
            <a:off x="2339975" y="1592263"/>
            <a:ext cx="647700" cy="576262"/>
          </a:xfrm>
          <a:prstGeom prst="noSmoking">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ja-JP" altLang="en-US">
              <a:ln w="6350">
                <a:solidFill>
                  <a:schemeClr val="tx1"/>
                </a:solidFill>
              </a:ln>
              <a:solidFill>
                <a:schemeClr val="tx1"/>
              </a:solidFill>
              <a:latin typeface="+mn-ea"/>
            </a:endParaRPr>
          </a:p>
        </p:txBody>
      </p:sp>
      <p:sp>
        <p:nvSpPr>
          <p:cNvPr id="23" name="爆発 1 22"/>
          <p:cNvSpPr/>
          <p:nvPr/>
        </p:nvSpPr>
        <p:spPr>
          <a:xfrm>
            <a:off x="2339975" y="2887663"/>
            <a:ext cx="4824413" cy="1441450"/>
          </a:xfrm>
          <a:prstGeom prst="irregularSeal1">
            <a:avLst/>
          </a:prstGeom>
          <a:solidFill>
            <a:srgbClr val="FFC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2000" dirty="0">
                <a:solidFill>
                  <a:srgbClr val="000000"/>
                </a:solidFill>
                <a:latin typeface="HGP創英角ｺﾞｼｯｸUB" pitchFamily="50" charset="-128"/>
                <a:ea typeface="HGP創英角ｺﾞｼｯｸUB" pitchFamily="50" charset="-128"/>
              </a:rPr>
              <a:t>Intracellular signaling</a:t>
            </a:r>
            <a:endParaRPr lang="ja-JP" altLang="en-US" sz="2000" dirty="0">
              <a:solidFill>
                <a:srgbClr val="000000"/>
              </a:solidFill>
              <a:latin typeface="HGP創英角ｺﾞｼｯｸUB" pitchFamily="50" charset="-128"/>
              <a:ea typeface="HGP創英角ｺﾞｼｯｸUB" pitchFamily="50" charset="-128"/>
            </a:endParaRPr>
          </a:p>
        </p:txBody>
      </p:sp>
      <p:grpSp>
        <p:nvGrpSpPr>
          <p:cNvPr id="2" name="グループ化 1"/>
          <p:cNvGrpSpPr>
            <a:grpSpLocks/>
          </p:cNvGrpSpPr>
          <p:nvPr/>
        </p:nvGrpSpPr>
        <p:grpSpPr bwMode="auto">
          <a:xfrm>
            <a:off x="3255963" y="3951288"/>
            <a:ext cx="3675062" cy="1709737"/>
            <a:chOff x="3255963" y="3771900"/>
            <a:chExt cx="3675062" cy="1709738"/>
          </a:xfrm>
        </p:grpSpPr>
        <p:sp>
          <p:nvSpPr>
            <p:cNvPr id="18" name="爆発 1 17"/>
            <p:cNvSpPr/>
            <p:nvPr/>
          </p:nvSpPr>
          <p:spPr>
            <a:xfrm>
              <a:off x="3255963" y="4292600"/>
              <a:ext cx="3675062" cy="1189038"/>
            </a:xfrm>
            <a:prstGeom prst="irregularSeal1">
              <a:avLst/>
            </a:prstGeom>
            <a:solidFill>
              <a:srgbClr val="FF66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2000" dirty="0">
                  <a:solidFill>
                    <a:srgbClr val="000000"/>
                  </a:solidFill>
                  <a:latin typeface="HGP創英角ｺﾞｼｯｸUB" pitchFamily="50" charset="-128"/>
                  <a:ea typeface="HGP創英角ｺﾞｼｯｸUB" pitchFamily="50" charset="-128"/>
                </a:rPr>
                <a:t>Transcription</a:t>
              </a:r>
              <a:endParaRPr lang="ja-JP" altLang="en-US" sz="2000" dirty="0">
                <a:solidFill>
                  <a:srgbClr val="000000"/>
                </a:solidFill>
                <a:latin typeface="HGP創英角ｺﾞｼｯｸUB" pitchFamily="50" charset="-128"/>
                <a:ea typeface="HGP創英角ｺﾞｼｯｸUB" pitchFamily="50" charset="-128"/>
              </a:endParaRPr>
            </a:p>
          </p:txBody>
        </p:sp>
        <p:sp>
          <p:nvSpPr>
            <p:cNvPr id="28688" name="AutoShape 29"/>
            <p:cNvSpPr>
              <a:spLocks noChangeArrowheads="1"/>
            </p:cNvSpPr>
            <p:nvPr/>
          </p:nvSpPr>
          <p:spPr bwMode="auto">
            <a:xfrm>
              <a:off x="5089525" y="3771900"/>
              <a:ext cx="404813" cy="755650"/>
            </a:xfrm>
            <a:prstGeom prst="lightningBolt">
              <a:avLst/>
            </a:prstGeom>
            <a:solidFill>
              <a:srgbClr val="FFFF00"/>
            </a:solidFill>
            <a:ln w="9525">
              <a:solidFill>
                <a:schemeClr val="tx1"/>
              </a:solidFill>
              <a:miter lim="800000"/>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HGP創英角ｺﾞｼｯｸUB" panose="020B0900000000000000" pitchFamily="50" charset="-128"/>
              </a:endParaRPr>
            </a:p>
          </p:txBody>
        </p:sp>
      </p:grpSp>
      <p:sp>
        <p:nvSpPr>
          <p:cNvPr id="19" name="AutoShape 29"/>
          <p:cNvSpPr>
            <a:spLocks noChangeArrowheads="1"/>
          </p:cNvSpPr>
          <p:nvPr/>
        </p:nvSpPr>
        <p:spPr bwMode="auto">
          <a:xfrm>
            <a:off x="4375150" y="2667000"/>
            <a:ext cx="515938" cy="620713"/>
          </a:xfrm>
          <a:prstGeom prst="lightningBolt">
            <a:avLst/>
          </a:prstGeom>
          <a:solidFill>
            <a:srgbClr val="FFFF00"/>
          </a:solidFill>
          <a:ln w="9525">
            <a:solidFill>
              <a:schemeClr val="tx1"/>
            </a:solidFill>
            <a:miter lim="800000"/>
            <a:headEnd/>
            <a:tailEnd/>
          </a:ln>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a:latin typeface="HGP創英角ｺﾞｼｯｸUB" panose="020B0900000000000000" pitchFamily="50" charset="-128"/>
            </a:endParaRPr>
          </a:p>
        </p:txBody>
      </p:sp>
    </p:spTree>
    <p:custDataLst>
      <p:tags r:id="rId1"/>
    </p:custDataLst>
    <p:extLst>
      <p:ext uri="{BB962C8B-B14F-4D97-AF65-F5344CB8AC3E}">
        <p14:creationId xmlns:p14="http://schemas.microsoft.com/office/powerpoint/2010/main" val="91000415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checkerboard(across)">
                                      <p:cBhvr>
                                        <p:cTn id="7" dur="500"/>
                                        <p:tgtEl>
                                          <p:spTgt spid="9"/>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checkerboard(across)">
                                      <p:cBhvr>
                                        <p:cTn id="10" dur="500"/>
                                        <p:tgtEl>
                                          <p:spTgt spid="14"/>
                                        </p:tgtEl>
                                      </p:cBhvr>
                                    </p:animEffect>
                                  </p:childTnLst>
                                </p:cTn>
                              </p:par>
                              <p:par>
                                <p:cTn id="11" presetID="5" presetClass="entr" presetSubtype="1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checkerboard(across)">
                                      <p:cBhvr>
                                        <p:cTn id="13" dur="500"/>
                                        <p:tgtEl>
                                          <p:spTgt spid="16"/>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checkerboard(across)">
                                      <p:cBhvr>
                                        <p:cTn id="18" dur="500"/>
                                        <p:tgtEl>
                                          <p:spTgt spid="10"/>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checkerboard(across)">
                                      <p:cBhvr>
                                        <p:cTn id="21" dur="500"/>
                                        <p:tgtEl>
                                          <p:spTgt spid="23"/>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checkerboard(across)">
                                      <p:cBhvr>
                                        <p:cTn id="24" dur="500"/>
                                        <p:tgtEl>
                                          <p:spTgt spid="15"/>
                                        </p:tgtEl>
                                      </p:cBhvr>
                                    </p:animEffect>
                                  </p:childTnLst>
                                </p:cTn>
                              </p:par>
                              <p:par>
                                <p:cTn id="25" presetID="5" presetClass="entr" presetSubtype="10" fill="hold" grpId="0"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checkerboard(across)">
                                      <p:cBhvr>
                                        <p:cTn id="27" dur="500"/>
                                        <p:tgtEl>
                                          <p:spTgt spid="1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0" presetClass="entr" presetSubtype="0" fill="hold" nodeType="click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fade">
                                      <p:cBhvr>
                                        <p:cTn id="32" dur="500"/>
                                        <p:tgtEl>
                                          <p:spTgt spid="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1" presetClass="entr" presetSubtype="1" fill="hold" nodeType="click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wheel(1)">
                                      <p:cBhvr>
                                        <p:cTn id="3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5" grpId="0" animBg="1"/>
      <p:bldP spid="14" grpId="0" animBg="1"/>
      <p:bldP spid="23" grpId="0" animBg="1"/>
      <p:bldP spid="19"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3" name="表 162"/>
          <p:cNvGraphicFramePr>
            <a:graphicFrameLocks noGrp="1"/>
          </p:cNvGraphicFramePr>
          <p:nvPr>
            <p:extLst>
              <p:ext uri="{D42A27DB-BD31-4B8C-83A1-F6EECF244321}">
                <p14:modId xmlns:p14="http://schemas.microsoft.com/office/powerpoint/2010/main" val="4087312051"/>
              </p:ext>
            </p:extLst>
          </p:nvPr>
        </p:nvGraphicFramePr>
        <p:xfrm>
          <a:off x="1275013" y="980728"/>
          <a:ext cx="5825694" cy="1615568"/>
        </p:xfrm>
        <a:graphic>
          <a:graphicData uri="http://schemas.openxmlformats.org/drawingml/2006/table">
            <a:tbl>
              <a:tblPr firstRow="1">
                <a:tableStyleId>{8EC20E35-A176-4012-BC5E-935CFFF8708E}</a:tableStyleId>
              </a:tblPr>
              <a:tblGrid>
                <a:gridCol w="1180690"/>
                <a:gridCol w="1111237"/>
                <a:gridCol w="1111237"/>
                <a:gridCol w="1111237"/>
                <a:gridCol w="1311293"/>
              </a:tblGrid>
              <a:tr h="251358">
                <a:tc>
                  <a:txBody>
                    <a:bodyPr/>
                    <a:lstStyle/>
                    <a:p>
                      <a:endParaRPr kumimoji="1" lang="ja-JP" altLang="en-US" sz="1800" dirty="0">
                        <a:latin typeface="HGP創英角ｺﾞｼｯｸUB" panose="020B0900000000000000" pitchFamily="50" charset="-128"/>
                        <a:ea typeface="HGP創英角ｺﾞｼｯｸUB" panose="020B0900000000000000" pitchFamily="50" charset="-128"/>
                      </a:endParaRPr>
                    </a:p>
                  </a:txBody>
                  <a:tcPr marL="91442" marR="91442" marT="45736" marB="45736"/>
                </a:tc>
                <a:tc>
                  <a:txBody>
                    <a:bodyPr/>
                    <a:lstStyle/>
                    <a:p>
                      <a:pPr algn="ctr"/>
                      <a:r>
                        <a:rPr kumimoji="1" lang="en-US" altLang="ja-JP" sz="1800" dirty="0" smtClean="0">
                          <a:latin typeface="HGP創英角ｺﾞｼｯｸUB" panose="020B0900000000000000" pitchFamily="50" charset="-128"/>
                          <a:ea typeface="HGP創英角ｺﾞｼｯｸUB" panose="020B0900000000000000" pitchFamily="50" charset="-128"/>
                        </a:rPr>
                        <a:t>ssPalm</a:t>
                      </a:r>
                      <a:endParaRPr kumimoji="1" lang="ja-JP" altLang="en-US" sz="1800" dirty="0">
                        <a:latin typeface="HGP創英角ｺﾞｼｯｸUB" panose="020B0900000000000000" pitchFamily="50" charset="-128"/>
                        <a:ea typeface="HGP創英角ｺﾞｼｯｸUB" panose="020B0900000000000000" pitchFamily="50" charset="-128"/>
                      </a:endParaRPr>
                    </a:p>
                  </a:txBody>
                  <a:tcPr marL="91442" marR="91442" marT="45736" marB="45736"/>
                </a:tc>
                <a:tc>
                  <a:txBody>
                    <a:bodyPr/>
                    <a:lstStyle/>
                    <a:p>
                      <a:pPr algn="ctr"/>
                      <a:r>
                        <a:rPr kumimoji="1" lang="en-US" altLang="ja-JP" sz="1800" dirty="0" smtClean="0">
                          <a:latin typeface="HGP創英角ｺﾞｼｯｸUB" panose="020B0900000000000000" pitchFamily="50" charset="-128"/>
                          <a:ea typeface="HGP創英角ｺﾞｼｯｸUB" panose="020B0900000000000000" pitchFamily="50" charset="-128"/>
                        </a:rPr>
                        <a:t>ccPalm</a:t>
                      </a:r>
                      <a:endParaRPr kumimoji="1" lang="ja-JP" altLang="en-US" sz="1800" dirty="0">
                        <a:latin typeface="HGP創英角ｺﾞｼｯｸUB" panose="020B0900000000000000" pitchFamily="50" charset="-128"/>
                        <a:ea typeface="HGP創英角ｺﾞｼｯｸUB" panose="020B0900000000000000" pitchFamily="50" charset="-128"/>
                      </a:endParaRPr>
                    </a:p>
                  </a:txBody>
                  <a:tcPr marL="91442" marR="91442" marT="45736" marB="45736"/>
                </a:tc>
                <a:tc>
                  <a:txBody>
                    <a:bodyPr/>
                    <a:lstStyle/>
                    <a:p>
                      <a:pPr algn="ctr"/>
                      <a:r>
                        <a:rPr kumimoji="1" lang="en-US" altLang="ja-JP" sz="1800" dirty="0" smtClean="0">
                          <a:latin typeface="HGP創英角ｺﾞｼｯｸUB" panose="020B0900000000000000" pitchFamily="50" charset="-128"/>
                          <a:ea typeface="HGP創英角ｺﾞｼｯｸUB" panose="020B0900000000000000" pitchFamily="50" charset="-128"/>
                        </a:rPr>
                        <a:t>DODAP</a:t>
                      </a:r>
                      <a:endParaRPr kumimoji="1" lang="ja-JP" altLang="en-US" sz="1800" dirty="0">
                        <a:latin typeface="HGP創英角ｺﾞｼｯｸUB" panose="020B0900000000000000" pitchFamily="50" charset="-128"/>
                        <a:ea typeface="HGP創英角ｺﾞｼｯｸUB" panose="020B0900000000000000" pitchFamily="50" charset="-128"/>
                      </a:endParaRPr>
                    </a:p>
                  </a:txBody>
                  <a:tcPr marL="91442" marR="91442" marT="45736" marB="45736"/>
                </a:tc>
                <a:tc>
                  <a:txBody>
                    <a:bodyPr/>
                    <a:lstStyle/>
                    <a:p>
                      <a:pPr algn="ctr"/>
                      <a:r>
                        <a:rPr kumimoji="1" lang="en-US" altLang="ja-JP" sz="1800" dirty="0" smtClean="0">
                          <a:latin typeface="HGP創英角ｺﾞｼｯｸUB" panose="020B0900000000000000" pitchFamily="50" charset="-128"/>
                          <a:ea typeface="HGP創英角ｺﾞｼｯｸUB" panose="020B0900000000000000" pitchFamily="50" charset="-128"/>
                        </a:rPr>
                        <a:t>DOTAP</a:t>
                      </a:r>
                      <a:endParaRPr kumimoji="1" lang="ja-JP" altLang="en-US" sz="1800" dirty="0">
                        <a:latin typeface="HGP創英角ｺﾞｼｯｸUB" panose="020B0900000000000000" pitchFamily="50" charset="-128"/>
                        <a:ea typeface="HGP創英角ｺﾞｼｯｸUB" panose="020B0900000000000000" pitchFamily="50" charset="-128"/>
                      </a:endParaRPr>
                    </a:p>
                  </a:txBody>
                  <a:tcPr marL="91442" marR="91442" marT="45736" marB="45736"/>
                </a:tc>
              </a:tr>
              <a:tr h="251358">
                <a:tc>
                  <a:txBody>
                    <a:bodyPr/>
                    <a:lstStyle/>
                    <a:p>
                      <a:pPr algn="ctr"/>
                      <a:r>
                        <a:rPr kumimoji="1" lang="en-US" altLang="ja-JP" sz="1400" dirty="0" smtClean="0">
                          <a:latin typeface="HGP創英角ｺﾞｼｯｸUB" pitchFamily="50" charset="-128"/>
                          <a:ea typeface="HGP創英角ｺﾞｼｯｸUB" pitchFamily="50" charset="-128"/>
                        </a:rPr>
                        <a:t>Size (nm)</a:t>
                      </a:r>
                      <a:endParaRPr kumimoji="1" lang="ja-JP" altLang="en-US" sz="1400" dirty="0">
                        <a:latin typeface="HGP創英角ｺﾞｼｯｸUB" pitchFamily="50" charset="-128"/>
                        <a:ea typeface="HGP創英角ｺﾞｼｯｸUB" pitchFamily="50" charset="-128"/>
                      </a:endParaRPr>
                    </a:p>
                  </a:txBody>
                  <a:tcPr marL="91442" marR="91442" marT="45736" marB="45736">
                    <a:lnB w="12700" cap="flat" cmpd="sng" algn="ctr">
                      <a:solidFill>
                        <a:schemeClr val="tx1"/>
                      </a:solidFill>
                      <a:prstDash val="solid"/>
                      <a:round/>
                      <a:headEnd type="none" w="med" len="med"/>
                      <a:tailEnd type="none" w="med" len="med"/>
                    </a:lnB>
                  </a:tcPr>
                </a:tc>
                <a:tc>
                  <a:txBody>
                    <a:bodyPr/>
                    <a:lstStyle/>
                    <a:p>
                      <a:pPr algn="ctr"/>
                      <a:r>
                        <a:rPr kumimoji="1" lang="en-US" altLang="ja-JP" sz="1800" dirty="0" smtClean="0">
                          <a:latin typeface="HGP創英角ｺﾞｼｯｸUB" panose="020B0900000000000000" pitchFamily="50" charset="-128"/>
                          <a:ea typeface="HGP創英角ｺﾞｼｯｸUB" panose="020B0900000000000000" pitchFamily="50" charset="-128"/>
                        </a:rPr>
                        <a:t>156.3</a:t>
                      </a:r>
                      <a:endParaRPr kumimoji="1" lang="ja-JP" altLang="en-US" sz="1800" dirty="0">
                        <a:latin typeface="HGP創英角ｺﾞｼｯｸUB" panose="020B0900000000000000" pitchFamily="50" charset="-128"/>
                        <a:ea typeface="HGP創英角ｺﾞｼｯｸUB" panose="020B0900000000000000" pitchFamily="50" charset="-128"/>
                      </a:endParaRPr>
                    </a:p>
                  </a:txBody>
                  <a:tcPr marL="91442" marR="91442" marT="45736" marB="45736">
                    <a:lnB w="12700" cap="flat" cmpd="sng" algn="ctr">
                      <a:solidFill>
                        <a:schemeClr val="tx1"/>
                      </a:solidFill>
                      <a:prstDash val="solid"/>
                      <a:round/>
                      <a:headEnd type="none" w="med" len="med"/>
                      <a:tailEnd type="none" w="med" len="med"/>
                    </a:lnB>
                  </a:tcPr>
                </a:tc>
                <a:tc>
                  <a:txBody>
                    <a:bodyPr/>
                    <a:lstStyle/>
                    <a:p>
                      <a:pPr algn="ctr"/>
                      <a:r>
                        <a:rPr kumimoji="1" lang="en-US" altLang="ja-JP" sz="1800" dirty="0" smtClean="0">
                          <a:latin typeface="HGP創英角ｺﾞｼｯｸUB" panose="020B0900000000000000" pitchFamily="50" charset="-128"/>
                          <a:ea typeface="HGP創英角ｺﾞｼｯｸUB" panose="020B0900000000000000" pitchFamily="50" charset="-128"/>
                        </a:rPr>
                        <a:t>150.3</a:t>
                      </a:r>
                      <a:endParaRPr kumimoji="1" lang="ja-JP" altLang="en-US" sz="1800" dirty="0">
                        <a:latin typeface="HGP創英角ｺﾞｼｯｸUB" panose="020B0900000000000000" pitchFamily="50" charset="-128"/>
                        <a:ea typeface="HGP創英角ｺﾞｼｯｸUB" panose="020B0900000000000000" pitchFamily="50" charset="-128"/>
                      </a:endParaRPr>
                    </a:p>
                  </a:txBody>
                  <a:tcPr marL="91442" marR="91442" marT="45736" marB="45736">
                    <a:lnB w="12700" cap="flat" cmpd="sng" algn="ctr">
                      <a:solidFill>
                        <a:schemeClr val="tx1"/>
                      </a:solidFill>
                      <a:prstDash val="solid"/>
                      <a:round/>
                      <a:headEnd type="none" w="med" len="med"/>
                      <a:tailEnd type="none" w="med" len="med"/>
                    </a:lnB>
                  </a:tcPr>
                </a:tc>
                <a:tc>
                  <a:txBody>
                    <a:bodyPr/>
                    <a:lstStyle/>
                    <a:p>
                      <a:pPr algn="ctr"/>
                      <a:r>
                        <a:rPr kumimoji="1" lang="en-US" altLang="ja-JP" sz="1800" dirty="0" smtClean="0">
                          <a:latin typeface="HGP創英角ｺﾞｼｯｸUB" panose="020B0900000000000000" pitchFamily="50" charset="-128"/>
                          <a:ea typeface="HGP創英角ｺﾞｼｯｸUB" panose="020B0900000000000000" pitchFamily="50" charset="-128"/>
                        </a:rPr>
                        <a:t>151.1</a:t>
                      </a:r>
                      <a:endParaRPr kumimoji="1" lang="ja-JP" altLang="en-US" sz="1800" dirty="0">
                        <a:latin typeface="HGP創英角ｺﾞｼｯｸUB" panose="020B0900000000000000" pitchFamily="50" charset="-128"/>
                        <a:ea typeface="HGP創英角ｺﾞｼｯｸUB" panose="020B0900000000000000" pitchFamily="50" charset="-128"/>
                      </a:endParaRPr>
                    </a:p>
                  </a:txBody>
                  <a:tcPr marL="91442" marR="91442" marT="45736" marB="45736">
                    <a:lnB w="12700" cap="flat" cmpd="sng" algn="ctr">
                      <a:solidFill>
                        <a:schemeClr val="tx1"/>
                      </a:solidFill>
                      <a:prstDash val="solid"/>
                      <a:round/>
                      <a:headEnd type="none" w="med" len="med"/>
                      <a:tailEnd type="none" w="med" len="med"/>
                    </a:lnB>
                  </a:tcPr>
                </a:tc>
                <a:tc>
                  <a:txBody>
                    <a:bodyPr/>
                    <a:lstStyle/>
                    <a:p>
                      <a:pPr algn="ctr"/>
                      <a:r>
                        <a:rPr kumimoji="1" lang="en-US" altLang="ja-JP" sz="1800" dirty="0" smtClean="0">
                          <a:latin typeface="HGP創英角ｺﾞｼｯｸUB" panose="020B0900000000000000" pitchFamily="50" charset="-128"/>
                          <a:ea typeface="HGP創英角ｺﾞｼｯｸUB" panose="020B0900000000000000" pitchFamily="50" charset="-128"/>
                        </a:rPr>
                        <a:t>235.8</a:t>
                      </a:r>
                      <a:endParaRPr kumimoji="1" lang="ja-JP" altLang="en-US" sz="1800" dirty="0">
                        <a:latin typeface="HGP創英角ｺﾞｼｯｸUB" panose="020B0900000000000000" pitchFamily="50" charset="-128"/>
                        <a:ea typeface="HGP創英角ｺﾞｼｯｸUB" panose="020B0900000000000000" pitchFamily="50" charset="-128"/>
                      </a:endParaRPr>
                    </a:p>
                  </a:txBody>
                  <a:tcPr marL="91442" marR="91442" marT="45736" marB="45736">
                    <a:lnB w="12700" cap="flat" cmpd="sng" algn="ctr">
                      <a:solidFill>
                        <a:schemeClr val="tx1"/>
                      </a:solidFill>
                      <a:prstDash val="solid"/>
                      <a:round/>
                      <a:headEnd type="none" w="med" len="med"/>
                      <a:tailEnd type="none" w="med" len="med"/>
                    </a:lnB>
                  </a:tcPr>
                </a:tc>
              </a:tr>
              <a:tr h="251358">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400" dirty="0" smtClean="0">
                          <a:latin typeface="HGP創英角ｺﾞｼｯｸUB" pitchFamily="50" charset="-128"/>
                          <a:ea typeface="HGP創英角ｺﾞｼｯｸUB" pitchFamily="50" charset="-128"/>
                        </a:rPr>
                        <a:t>PDI</a:t>
                      </a:r>
                      <a:endParaRPr kumimoji="1" lang="ja-JP" altLang="en-US" sz="1400" dirty="0" smtClean="0">
                        <a:latin typeface="HGP創英角ｺﾞｼｯｸUB" pitchFamily="50" charset="-128"/>
                        <a:ea typeface="HGP創英角ｺﾞｼｯｸUB" pitchFamily="50" charset="-128"/>
                      </a:endParaRPr>
                    </a:p>
                  </a:txBody>
                  <a:tcPr marL="91442" marR="91442" marT="45736" marB="45736">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kumimoji="1" lang="en-US" altLang="ja-JP" sz="1800" dirty="0" smtClean="0">
                          <a:latin typeface="HGP創英角ｺﾞｼｯｸUB" panose="020B0900000000000000" pitchFamily="50" charset="-128"/>
                          <a:ea typeface="HGP創英角ｺﾞｼｯｸUB" panose="020B0900000000000000" pitchFamily="50" charset="-128"/>
                        </a:rPr>
                        <a:t>0.14</a:t>
                      </a:r>
                      <a:endParaRPr kumimoji="1" lang="ja-JP" altLang="en-US" sz="1800" dirty="0">
                        <a:latin typeface="HGP創英角ｺﾞｼｯｸUB" panose="020B0900000000000000" pitchFamily="50" charset="-128"/>
                        <a:ea typeface="HGP創英角ｺﾞｼｯｸUB" panose="020B0900000000000000" pitchFamily="50" charset="-128"/>
                      </a:endParaRPr>
                    </a:p>
                  </a:txBody>
                  <a:tcPr marL="91442" marR="91442" marT="45736" marB="45736">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kumimoji="1" lang="en-US" altLang="ja-JP" sz="1800" dirty="0" smtClean="0">
                          <a:latin typeface="HGP創英角ｺﾞｼｯｸUB" panose="020B0900000000000000" pitchFamily="50" charset="-128"/>
                          <a:ea typeface="HGP創英角ｺﾞｼｯｸUB" panose="020B0900000000000000" pitchFamily="50" charset="-128"/>
                        </a:rPr>
                        <a:t>0.07</a:t>
                      </a:r>
                      <a:endParaRPr kumimoji="1" lang="ja-JP" altLang="en-US" sz="1800" dirty="0">
                        <a:latin typeface="HGP創英角ｺﾞｼｯｸUB" panose="020B0900000000000000" pitchFamily="50" charset="-128"/>
                        <a:ea typeface="HGP創英角ｺﾞｼｯｸUB" panose="020B0900000000000000" pitchFamily="50" charset="-128"/>
                      </a:endParaRPr>
                    </a:p>
                  </a:txBody>
                  <a:tcPr marL="91442" marR="91442" marT="45736" marB="45736">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kumimoji="1" lang="en-US" altLang="ja-JP" sz="1800" dirty="0" smtClean="0">
                          <a:latin typeface="HGP創英角ｺﾞｼｯｸUB" panose="020B0900000000000000" pitchFamily="50" charset="-128"/>
                          <a:ea typeface="HGP創英角ｺﾞｼｯｸUB" panose="020B0900000000000000" pitchFamily="50" charset="-128"/>
                        </a:rPr>
                        <a:t>0.09</a:t>
                      </a:r>
                      <a:endParaRPr kumimoji="1" lang="ja-JP" altLang="en-US" sz="1800" dirty="0">
                        <a:latin typeface="HGP創英角ｺﾞｼｯｸUB" panose="020B0900000000000000" pitchFamily="50" charset="-128"/>
                        <a:ea typeface="HGP創英角ｺﾞｼｯｸUB" panose="020B0900000000000000" pitchFamily="50" charset="-128"/>
                      </a:endParaRPr>
                    </a:p>
                  </a:txBody>
                  <a:tcPr marL="91442" marR="91442" marT="45736" marB="45736">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kumimoji="1" lang="en-US" altLang="ja-JP" sz="1800" dirty="0" smtClean="0">
                          <a:latin typeface="HGP創英角ｺﾞｼｯｸUB" panose="020B0900000000000000" pitchFamily="50" charset="-128"/>
                          <a:ea typeface="HGP創英角ｺﾞｼｯｸUB" panose="020B0900000000000000" pitchFamily="50" charset="-128"/>
                        </a:rPr>
                        <a:t>0.30</a:t>
                      </a:r>
                      <a:endParaRPr kumimoji="1" lang="ja-JP" altLang="en-US" sz="1800" dirty="0">
                        <a:latin typeface="HGP創英角ｺﾞｼｯｸUB" panose="020B0900000000000000" pitchFamily="50" charset="-128"/>
                        <a:ea typeface="HGP創英角ｺﾞｼｯｸUB" panose="020B0900000000000000" pitchFamily="50" charset="-128"/>
                      </a:endParaRPr>
                    </a:p>
                  </a:txBody>
                  <a:tcPr marL="91442" marR="91442" marT="45736" marB="45736">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90596">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400" dirty="0" smtClean="0">
                          <a:latin typeface="HGP創英角ｺﾞｼｯｸUB" pitchFamily="50" charset="-128"/>
                          <a:ea typeface="HGP創英角ｺﾞｼｯｸUB" pitchFamily="50" charset="-128"/>
                          <a:sym typeface="Symbol"/>
                        </a:rPr>
                        <a:t></a:t>
                      </a:r>
                      <a:r>
                        <a:rPr kumimoji="1" lang="en-US" altLang="ja-JP" sz="1400" dirty="0" smtClean="0">
                          <a:latin typeface="HGP創英角ｺﾞｼｯｸUB" pitchFamily="50" charset="-128"/>
                          <a:ea typeface="HGP創英角ｺﾞｼｯｸUB" pitchFamily="50" charset="-128"/>
                          <a:sym typeface="Symbol"/>
                        </a:rPr>
                        <a:t>-potential</a:t>
                      </a:r>
                      <a:r>
                        <a:rPr kumimoji="1" lang="en-US" altLang="ja-JP" sz="1400" baseline="0" dirty="0" smtClean="0">
                          <a:latin typeface="HGP創英角ｺﾞｼｯｸUB" pitchFamily="50" charset="-128"/>
                          <a:ea typeface="HGP創英角ｺﾞｼｯｸUB" pitchFamily="50" charset="-128"/>
                          <a:sym typeface="Symbol"/>
                        </a:rPr>
                        <a:t> (mV)</a:t>
                      </a:r>
                      <a:endParaRPr kumimoji="1" lang="ja-JP" altLang="en-US" sz="1400" dirty="0" smtClean="0">
                        <a:latin typeface="HGP創英角ｺﾞｼｯｸUB" pitchFamily="50" charset="-128"/>
                        <a:ea typeface="HGP創英角ｺﾞｼｯｸUB" pitchFamily="50" charset="-128"/>
                      </a:endParaRPr>
                    </a:p>
                  </a:txBody>
                  <a:tcPr marL="91442" marR="91442" marT="45736" marB="45736">
                    <a:lnT w="12700" cap="flat" cmpd="sng" algn="ctr">
                      <a:solidFill>
                        <a:schemeClr val="tx1"/>
                      </a:solidFill>
                      <a:prstDash val="solid"/>
                      <a:round/>
                      <a:headEnd type="none" w="med" len="med"/>
                      <a:tailEnd type="none" w="med" len="med"/>
                    </a:lnT>
                  </a:tcPr>
                </a:tc>
                <a:tc>
                  <a:txBody>
                    <a:bodyPr/>
                    <a:lstStyle/>
                    <a:p>
                      <a:pPr algn="ctr"/>
                      <a:r>
                        <a:rPr kumimoji="1" lang="en-US" altLang="ja-JP" sz="1800" dirty="0" smtClean="0">
                          <a:latin typeface="HGP創英角ｺﾞｼｯｸUB" panose="020B0900000000000000" pitchFamily="50" charset="-128"/>
                          <a:ea typeface="HGP創英角ｺﾞｼｯｸUB" panose="020B0900000000000000" pitchFamily="50" charset="-128"/>
                        </a:rPr>
                        <a:t>-0.08</a:t>
                      </a:r>
                      <a:endParaRPr kumimoji="1" lang="ja-JP" altLang="en-US" sz="1800" dirty="0">
                        <a:latin typeface="HGP創英角ｺﾞｼｯｸUB" panose="020B0900000000000000" pitchFamily="50" charset="-128"/>
                        <a:ea typeface="HGP創英角ｺﾞｼｯｸUB" panose="020B0900000000000000" pitchFamily="50" charset="-128"/>
                      </a:endParaRPr>
                    </a:p>
                  </a:txBody>
                  <a:tcPr marL="91442" marR="91442" marT="45736" marB="45736">
                    <a:lnT w="12700" cap="flat" cmpd="sng" algn="ctr">
                      <a:solidFill>
                        <a:schemeClr val="tx1"/>
                      </a:solidFill>
                      <a:prstDash val="solid"/>
                      <a:round/>
                      <a:headEnd type="none" w="med" len="med"/>
                      <a:tailEnd type="none" w="med" len="med"/>
                    </a:lnT>
                  </a:tcPr>
                </a:tc>
                <a:tc>
                  <a:txBody>
                    <a:bodyPr/>
                    <a:lstStyle/>
                    <a:p>
                      <a:pPr algn="ctr"/>
                      <a:r>
                        <a:rPr kumimoji="1" lang="en-US" altLang="ja-JP" sz="1800" dirty="0" smtClean="0">
                          <a:latin typeface="HGP創英角ｺﾞｼｯｸUB" panose="020B0900000000000000" pitchFamily="50" charset="-128"/>
                          <a:ea typeface="HGP創英角ｺﾞｼｯｸUB" panose="020B0900000000000000" pitchFamily="50" charset="-128"/>
                        </a:rPr>
                        <a:t>+12.4</a:t>
                      </a:r>
                      <a:endParaRPr kumimoji="1" lang="ja-JP" altLang="en-US" sz="1800" dirty="0">
                        <a:latin typeface="HGP創英角ｺﾞｼｯｸUB" panose="020B0900000000000000" pitchFamily="50" charset="-128"/>
                        <a:ea typeface="HGP創英角ｺﾞｼｯｸUB" panose="020B0900000000000000" pitchFamily="50" charset="-128"/>
                      </a:endParaRPr>
                    </a:p>
                  </a:txBody>
                  <a:tcPr marL="91442" marR="91442" marT="45736" marB="45736">
                    <a:lnT w="12700" cap="flat" cmpd="sng" algn="ctr">
                      <a:solidFill>
                        <a:schemeClr val="tx1"/>
                      </a:solidFill>
                      <a:prstDash val="solid"/>
                      <a:round/>
                      <a:headEnd type="none" w="med" len="med"/>
                      <a:tailEnd type="none" w="med" len="med"/>
                    </a:lnT>
                  </a:tcPr>
                </a:tc>
                <a:tc>
                  <a:txBody>
                    <a:bodyPr/>
                    <a:lstStyle/>
                    <a:p>
                      <a:pPr algn="ctr"/>
                      <a:r>
                        <a:rPr kumimoji="1" lang="en-US" altLang="ja-JP" sz="1800" dirty="0" smtClean="0">
                          <a:latin typeface="HGP創英角ｺﾞｼｯｸUB" panose="020B0900000000000000" pitchFamily="50" charset="-128"/>
                          <a:ea typeface="HGP創英角ｺﾞｼｯｸUB" panose="020B0900000000000000" pitchFamily="50" charset="-128"/>
                        </a:rPr>
                        <a:t>-3.18</a:t>
                      </a:r>
                      <a:endParaRPr kumimoji="1" lang="ja-JP" altLang="en-US" sz="1800" dirty="0">
                        <a:latin typeface="HGP創英角ｺﾞｼｯｸUB" panose="020B0900000000000000" pitchFamily="50" charset="-128"/>
                        <a:ea typeface="HGP創英角ｺﾞｼｯｸUB" panose="020B0900000000000000" pitchFamily="50" charset="-128"/>
                      </a:endParaRPr>
                    </a:p>
                  </a:txBody>
                  <a:tcPr marL="91442" marR="91442" marT="45736" marB="45736">
                    <a:lnT w="12700" cap="flat" cmpd="sng" algn="ctr">
                      <a:solidFill>
                        <a:schemeClr val="tx1"/>
                      </a:solidFill>
                      <a:prstDash val="solid"/>
                      <a:round/>
                      <a:headEnd type="none" w="med" len="med"/>
                      <a:tailEnd type="none" w="med" len="med"/>
                    </a:lnT>
                  </a:tcPr>
                </a:tc>
                <a:tc>
                  <a:txBody>
                    <a:bodyPr/>
                    <a:lstStyle/>
                    <a:p>
                      <a:pPr algn="ctr"/>
                      <a:r>
                        <a:rPr kumimoji="1" lang="en-US" altLang="ja-JP" sz="1800" dirty="0" smtClean="0">
                          <a:latin typeface="HGP創英角ｺﾞｼｯｸUB" panose="020B0900000000000000" pitchFamily="50" charset="-128"/>
                          <a:ea typeface="HGP創英角ｺﾞｼｯｸUB" panose="020B0900000000000000" pitchFamily="50" charset="-128"/>
                        </a:rPr>
                        <a:t>+57.9</a:t>
                      </a:r>
                      <a:endParaRPr kumimoji="1" lang="ja-JP" altLang="en-US" sz="1800" dirty="0">
                        <a:latin typeface="HGP創英角ｺﾞｼｯｸUB" panose="020B0900000000000000" pitchFamily="50" charset="-128"/>
                        <a:ea typeface="HGP創英角ｺﾞｼｯｸUB" panose="020B0900000000000000" pitchFamily="50" charset="-128"/>
                      </a:endParaRPr>
                    </a:p>
                  </a:txBody>
                  <a:tcPr marL="91442" marR="91442" marT="45736" marB="45736">
                    <a:lnT w="12700" cap="flat" cmpd="sng" algn="ctr">
                      <a:solidFill>
                        <a:schemeClr val="tx1"/>
                      </a:solidFill>
                      <a:prstDash val="solid"/>
                      <a:round/>
                      <a:headEnd type="none" w="med" len="med"/>
                      <a:tailEnd type="none" w="med" len="med"/>
                    </a:lnT>
                  </a:tcPr>
                </a:tc>
              </a:tr>
            </a:tbl>
          </a:graphicData>
        </a:graphic>
      </p:graphicFrame>
      <p:sp>
        <p:nvSpPr>
          <p:cNvPr id="170" name="円/楕円 169"/>
          <p:cNvSpPr/>
          <p:nvPr/>
        </p:nvSpPr>
        <p:spPr>
          <a:xfrm>
            <a:off x="6057692" y="2068379"/>
            <a:ext cx="890588" cy="4318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159" name="正方形/長方形 158"/>
          <p:cNvSpPr/>
          <p:nvPr/>
        </p:nvSpPr>
        <p:spPr>
          <a:xfrm>
            <a:off x="3847422" y="6419487"/>
            <a:ext cx="5128317" cy="338554"/>
          </a:xfrm>
          <a:prstGeom prst="rect">
            <a:avLst/>
          </a:prstGeom>
        </p:spPr>
        <p:txBody>
          <a:bodyPr wrap="square">
            <a:spAutoFit/>
          </a:bodyPr>
          <a:lstStyle/>
          <a:p>
            <a:r>
              <a:rPr lang="en-US" altLang="ja-JP" sz="1600" dirty="0" smtClean="0">
                <a:latin typeface="Times New Roman" panose="02020603050405020304" pitchFamily="18" charset="0"/>
                <a:ea typeface="HGP創英角ｺﾞｼｯｸUB" panose="020B0900000000000000" pitchFamily="50" charset="-128"/>
                <a:cs typeface="Times New Roman" panose="02020603050405020304" pitchFamily="18" charset="0"/>
              </a:rPr>
              <a:t>Akita H* and Ishiba R </a:t>
            </a:r>
            <a:r>
              <a:rPr lang="en-US" altLang="ja-JP" sz="1600" i="1" dirty="0" smtClean="0">
                <a:latin typeface="Times New Roman" panose="02020603050405020304" pitchFamily="18" charset="0"/>
                <a:ea typeface="HGP創英角ｺﾞｼｯｸUB" panose="020B0900000000000000" pitchFamily="50" charset="-128"/>
                <a:cs typeface="Times New Roman" panose="02020603050405020304" pitchFamily="18" charset="0"/>
              </a:rPr>
              <a:t>et al. </a:t>
            </a:r>
            <a:r>
              <a:rPr lang="en-US" altLang="ja-JP" sz="1600" b="1" dirty="0" err="1" smtClean="0">
                <a:latin typeface="Times New Roman" panose="02020603050405020304" pitchFamily="18" charset="0"/>
                <a:ea typeface="HGP創英角ｺﾞｼｯｸUB" panose="020B0900000000000000" pitchFamily="50" charset="-128"/>
                <a:cs typeface="Times New Roman" panose="02020603050405020304" pitchFamily="18" charset="0"/>
              </a:rPr>
              <a:t>Adv</a:t>
            </a:r>
            <a:r>
              <a:rPr lang="en-US" altLang="ja-JP" sz="1600" b="1" dirty="0" smtClean="0">
                <a:latin typeface="Times New Roman" panose="02020603050405020304" pitchFamily="18" charset="0"/>
                <a:ea typeface="HGP創英角ｺﾞｼｯｸUB" panose="020B0900000000000000" pitchFamily="50" charset="-128"/>
                <a:cs typeface="Times New Roman" panose="02020603050405020304" pitchFamily="18" charset="0"/>
              </a:rPr>
              <a:t> </a:t>
            </a:r>
            <a:r>
              <a:rPr lang="en-US" altLang="ja-JP" sz="1600" b="1" dirty="0" err="1">
                <a:latin typeface="Times New Roman" panose="02020603050405020304" pitchFamily="18" charset="0"/>
                <a:ea typeface="HGP創英角ｺﾞｼｯｸUB" panose="020B0900000000000000" pitchFamily="50" charset="-128"/>
                <a:cs typeface="Times New Roman" panose="02020603050405020304" pitchFamily="18" charset="0"/>
              </a:rPr>
              <a:t>Healthc</a:t>
            </a:r>
            <a:r>
              <a:rPr lang="en-US" altLang="ja-JP" sz="1600" b="1" dirty="0">
                <a:latin typeface="Times New Roman" panose="02020603050405020304" pitchFamily="18" charset="0"/>
                <a:ea typeface="HGP創英角ｺﾞｼｯｸUB" panose="020B0900000000000000" pitchFamily="50" charset="-128"/>
                <a:cs typeface="Times New Roman" panose="02020603050405020304" pitchFamily="18" charset="0"/>
              </a:rPr>
              <a:t> </a:t>
            </a:r>
            <a:r>
              <a:rPr lang="en-US" altLang="ja-JP" sz="1600" b="1" dirty="0" smtClean="0">
                <a:latin typeface="Times New Roman" panose="02020603050405020304" pitchFamily="18" charset="0"/>
                <a:ea typeface="HGP創英角ｺﾞｼｯｸUB" panose="020B0900000000000000" pitchFamily="50" charset="-128"/>
                <a:cs typeface="Times New Roman" panose="02020603050405020304" pitchFamily="18" charset="0"/>
              </a:rPr>
              <a:t>Mat</a:t>
            </a:r>
            <a:r>
              <a:rPr lang="en-US" altLang="ja-JP" sz="1600" dirty="0" smtClean="0">
                <a:latin typeface="Times New Roman" panose="02020603050405020304" pitchFamily="18" charset="0"/>
                <a:ea typeface="HGP創英角ｺﾞｼｯｸUB" panose="020B0900000000000000" pitchFamily="50" charset="-128"/>
                <a:cs typeface="Times New Roman" panose="02020603050405020304" pitchFamily="18" charset="0"/>
              </a:rPr>
              <a:t>. 2013</a:t>
            </a:r>
          </a:p>
        </p:txBody>
      </p:sp>
      <p:sp>
        <p:nvSpPr>
          <p:cNvPr id="160" name="円/楕円 159"/>
          <p:cNvSpPr/>
          <p:nvPr/>
        </p:nvSpPr>
        <p:spPr>
          <a:xfrm>
            <a:off x="2616875" y="2080692"/>
            <a:ext cx="890588" cy="431800"/>
          </a:xfrm>
          <a:prstGeom prst="ellipse">
            <a:avLst/>
          </a:pr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221" name="テキスト ボックス 163"/>
          <p:cNvSpPr txBox="1">
            <a:spLocks noChangeArrowheads="1"/>
          </p:cNvSpPr>
          <p:nvPr/>
        </p:nvSpPr>
        <p:spPr bwMode="auto">
          <a:xfrm>
            <a:off x="81904" y="0"/>
            <a:ext cx="847700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dirty="0" smtClean="0">
                <a:latin typeface="HGP創英角ｺﾞｼｯｸUB" panose="020B0900000000000000" pitchFamily="50" charset="-128"/>
                <a:ea typeface="HGP創英角ｺﾞｼｯｸUB" panose="020B0900000000000000" pitchFamily="50" charset="-128"/>
              </a:rPr>
              <a:t>Physicochemical characters and </a:t>
            </a:r>
            <a:r>
              <a:rPr lang="en-US" altLang="ja-JP" i="1" dirty="0" smtClean="0">
                <a:latin typeface="HGP創英角ｺﾞｼｯｸUB" panose="020B0900000000000000" pitchFamily="50" charset="-128"/>
                <a:ea typeface="HGP創英角ｺﾞｼｯｸUB" panose="020B0900000000000000" pitchFamily="50" charset="-128"/>
              </a:rPr>
              <a:t>in vitro </a:t>
            </a:r>
            <a:r>
              <a:rPr lang="en-US" altLang="ja-JP" dirty="0" smtClean="0">
                <a:latin typeface="HGP創英角ｺﾞｼｯｸUB" panose="020B0900000000000000" pitchFamily="50" charset="-128"/>
                <a:ea typeface="HGP創英角ｺﾞｼｯｸUB" panose="020B0900000000000000" pitchFamily="50" charset="-128"/>
              </a:rPr>
              <a:t>transgene expression</a:t>
            </a:r>
            <a:endParaRPr lang="en-US" altLang="ja-JP" baseline="-25000" dirty="0" smtClean="0">
              <a:latin typeface="HGP創英角ｺﾞｼｯｸUB" panose="020B0900000000000000" pitchFamily="50" charset="-128"/>
              <a:ea typeface="HGP創英角ｺﾞｼｯｸUB" panose="020B0900000000000000" pitchFamily="50" charset="-128"/>
            </a:endParaRPr>
          </a:p>
        </p:txBody>
      </p:sp>
      <p:sp>
        <p:nvSpPr>
          <p:cNvPr id="2" name="テキスト ボックス 1"/>
          <p:cNvSpPr txBox="1"/>
          <p:nvPr/>
        </p:nvSpPr>
        <p:spPr>
          <a:xfrm>
            <a:off x="2626723" y="2560460"/>
            <a:ext cx="898003" cy="369332"/>
          </a:xfrm>
          <a:prstGeom prst="rect">
            <a:avLst/>
          </a:prstGeom>
          <a:noFill/>
        </p:spPr>
        <p:txBody>
          <a:bodyPr wrap="none" rtlCol="0">
            <a:spAutoFit/>
          </a:bodyPr>
          <a:lstStyle/>
          <a:p>
            <a:r>
              <a:rPr kumimoji="1" lang="en-US" altLang="ja-JP" dirty="0" smtClean="0">
                <a:solidFill>
                  <a:srgbClr val="0070C0"/>
                </a:solidFill>
                <a:latin typeface="HGP創英角ｺﾞｼｯｸUB" panose="020B0900000000000000" pitchFamily="50" charset="-128"/>
                <a:ea typeface="HGP創英角ｺﾞｼｯｸUB" panose="020B0900000000000000" pitchFamily="50" charset="-128"/>
              </a:rPr>
              <a:t>Neutral</a:t>
            </a:r>
            <a:endParaRPr kumimoji="1" lang="ja-JP" altLang="en-US" dirty="0">
              <a:solidFill>
                <a:srgbClr val="0070C0"/>
              </a:solidFill>
              <a:latin typeface="HGP創英角ｺﾞｼｯｸUB" panose="020B0900000000000000" pitchFamily="50" charset="-128"/>
              <a:ea typeface="HGP創英角ｺﾞｼｯｸUB" panose="020B0900000000000000" pitchFamily="50" charset="-128"/>
            </a:endParaRPr>
          </a:p>
        </p:txBody>
      </p:sp>
      <p:sp>
        <p:nvSpPr>
          <p:cNvPr id="236" name="テキスト ボックス 235"/>
          <p:cNvSpPr txBox="1"/>
          <p:nvPr/>
        </p:nvSpPr>
        <p:spPr>
          <a:xfrm>
            <a:off x="6027541" y="2555628"/>
            <a:ext cx="998991" cy="369332"/>
          </a:xfrm>
          <a:prstGeom prst="rect">
            <a:avLst/>
          </a:prstGeom>
          <a:noFill/>
        </p:spPr>
        <p:txBody>
          <a:bodyPr wrap="none" rtlCol="0">
            <a:spAutoFit/>
          </a:bodyPr>
          <a:lstStyle/>
          <a:p>
            <a:r>
              <a:rPr kumimoji="1" lang="en-US" altLang="ja-JP" dirty="0" smtClean="0">
                <a:solidFill>
                  <a:srgbClr val="FF0000"/>
                </a:solidFill>
                <a:latin typeface="HGP創英角ｺﾞｼｯｸUB" panose="020B0900000000000000" pitchFamily="50" charset="-128"/>
                <a:ea typeface="HGP創英角ｺﾞｼｯｸUB" panose="020B0900000000000000" pitchFamily="50" charset="-128"/>
              </a:rPr>
              <a:t>Cationic</a:t>
            </a:r>
            <a:endParaRPr kumimoji="1" lang="ja-JP" altLang="en-US" dirty="0">
              <a:solidFill>
                <a:srgbClr val="FF0000"/>
              </a:solidFill>
              <a:latin typeface="HGP創英角ｺﾞｼｯｸUB" panose="020B0900000000000000" pitchFamily="50" charset="-128"/>
              <a:ea typeface="HGP創英角ｺﾞｼｯｸUB" panose="020B0900000000000000" pitchFamily="50" charset="-128"/>
            </a:endParaRPr>
          </a:p>
        </p:txBody>
      </p:sp>
      <p:sp>
        <p:nvSpPr>
          <p:cNvPr id="9" name="テキスト ボックス 8"/>
          <p:cNvSpPr txBox="1"/>
          <p:nvPr/>
        </p:nvSpPr>
        <p:spPr>
          <a:xfrm>
            <a:off x="2625937" y="490648"/>
            <a:ext cx="840295" cy="477054"/>
          </a:xfrm>
          <a:prstGeom prst="rect">
            <a:avLst/>
          </a:prstGeom>
          <a:noFill/>
        </p:spPr>
        <p:txBody>
          <a:bodyPr wrap="none" rtlCol="0">
            <a:spAutoFit/>
          </a:bodyPr>
          <a:lstStyle/>
          <a:p>
            <a:pPr>
              <a:lnSpc>
                <a:spcPts val="1500"/>
              </a:lnSpc>
            </a:pPr>
            <a:r>
              <a:rPr kumimoji="1" lang="en-US" altLang="ja-JP" sz="1400" b="1"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Tertiary </a:t>
            </a:r>
          </a:p>
          <a:p>
            <a:pPr>
              <a:lnSpc>
                <a:spcPts val="1500"/>
              </a:lnSpc>
            </a:pPr>
            <a:r>
              <a:rPr kumimoji="1" lang="en-US" altLang="ja-JP" sz="1400" b="1"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amines</a:t>
            </a:r>
            <a:endParaRPr kumimoji="1" lang="ja-JP" altLang="en-US" sz="1400" b="1"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7" name="テキスト ボックス 236"/>
          <p:cNvSpPr txBox="1"/>
          <p:nvPr/>
        </p:nvSpPr>
        <p:spPr>
          <a:xfrm>
            <a:off x="5660430" y="461665"/>
            <a:ext cx="1576072" cy="477054"/>
          </a:xfrm>
          <a:prstGeom prst="rect">
            <a:avLst/>
          </a:prstGeom>
          <a:noFill/>
        </p:spPr>
        <p:txBody>
          <a:bodyPr wrap="none" rtlCol="0">
            <a:spAutoFit/>
          </a:bodyPr>
          <a:lstStyle/>
          <a:p>
            <a:pPr algn="ctr">
              <a:lnSpc>
                <a:spcPts val="1500"/>
              </a:lnSpc>
            </a:pPr>
            <a:r>
              <a:rPr kumimoji="1" lang="en-US" altLang="ja-JP" sz="1400" b="1"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Cationic lipid</a:t>
            </a:r>
          </a:p>
          <a:p>
            <a:pPr algn="ctr">
              <a:lnSpc>
                <a:spcPts val="1500"/>
              </a:lnSpc>
            </a:pPr>
            <a:r>
              <a:rPr lang="en-US" altLang="ja-JP" sz="1400" b="1"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quaternary amine</a:t>
            </a:r>
            <a:endParaRPr kumimoji="1" lang="ja-JP" altLang="en-US" sz="1400" b="1"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3" name="グループ化 12"/>
          <p:cNvGrpSpPr/>
          <p:nvPr/>
        </p:nvGrpSpPr>
        <p:grpSpPr>
          <a:xfrm>
            <a:off x="611560" y="2780928"/>
            <a:ext cx="7992889" cy="3629410"/>
            <a:chOff x="1275013" y="2972327"/>
            <a:chExt cx="6143995" cy="3629410"/>
          </a:xfrm>
        </p:grpSpPr>
        <p:grpSp>
          <p:nvGrpSpPr>
            <p:cNvPr id="10" name="グループ化 9"/>
            <p:cNvGrpSpPr/>
            <p:nvPr/>
          </p:nvGrpSpPr>
          <p:grpSpPr>
            <a:xfrm>
              <a:off x="4246813" y="3019492"/>
              <a:ext cx="3172195" cy="3563250"/>
              <a:chOff x="3007296" y="3019492"/>
              <a:chExt cx="3172195" cy="3563250"/>
            </a:xfrm>
          </p:grpSpPr>
          <p:grpSp>
            <p:nvGrpSpPr>
              <p:cNvPr id="168" name="グループ化 167"/>
              <p:cNvGrpSpPr>
                <a:grpSpLocks/>
              </p:cNvGrpSpPr>
              <p:nvPr/>
            </p:nvGrpSpPr>
            <p:grpSpPr bwMode="auto">
              <a:xfrm>
                <a:off x="3007296" y="3019492"/>
                <a:ext cx="2916685" cy="3290820"/>
                <a:chOff x="3235057" y="3018831"/>
                <a:chExt cx="2917534" cy="3290745"/>
              </a:xfrm>
            </p:grpSpPr>
            <p:sp>
              <p:nvSpPr>
                <p:cNvPr id="12377" name="Rectangle 7"/>
                <p:cNvSpPr>
                  <a:spLocks noChangeArrowheads="1"/>
                </p:cNvSpPr>
                <p:nvPr/>
              </p:nvSpPr>
              <p:spPr bwMode="auto">
                <a:xfrm>
                  <a:off x="3766017" y="3809448"/>
                  <a:ext cx="2296661" cy="21789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HGP創英角ｺﾞｼｯｸUB" panose="020B0900000000000000" pitchFamily="50" charset="-128"/>
                    <a:ea typeface="HGP創英角ｺﾞｼｯｸUB" panose="020B0900000000000000" pitchFamily="50" charset="-128"/>
                  </a:endParaRPr>
                </a:p>
              </p:txBody>
            </p:sp>
            <p:sp>
              <p:nvSpPr>
                <p:cNvPr id="12378" name="Rectangle 8"/>
                <p:cNvSpPr>
                  <a:spLocks noChangeArrowheads="1"/>
                </p:cNvSpPr>
                <p:nvPr/>
              </p:nvSpPr>
              <p:spPr bwMode="auto">
                <a:xfrm>
                  <a:off x="3862697" y="4375620"/>
                  <a:ext cx="380270" cy="160844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HGP創英角ｺﾞｼｯｸUB" panose="020B0900000000000000" pitchFamily="50" charset="-128"/>
                    <a:ea typeface="HGP創英角ｺﾞｼｯｸUB" panose="020B0900000000000000" pitchFamily="50" charset="-128"/>
                  </a:endParaRPr>
                </a:p>
              </p:txBody>
            </p:sp>
            <p:sp>
              <p:nvSpPr>
                <p:cNvPr id="12379" name="Freeform 9"/>
                <p:cNvSpPr>
                  <a:spLocks/>
                </p:cNvSpPr>
                <p:nvPr/>
              </p:nvSpPr>
              <p:spPr bwMode="auto">
                <a:xfrm>
                  <a:off x="3862697" y="4375620"/>
                  <a:ext cx="380270" cy="1608443"/>
                </a:xfrm>
                <a:custGeom>
                  <a:avLst/>
                  <a:gdLst>
                    <a:gd name="T0" fmla="*/ 0 w 313"/>
                    <a:gd name="T1" fmla="*/ 2147483647 h 1396"/>
                    <a:gd name="T2" fmla="*/ 0 w 313"/>
                    <a:gd name="T3" fmla="*/ 2147483647 h 1396"/>
                    <a:gd name="T4" fmla="*/ 0 w 313"/>
                    <a:gd name="T5" fmla="*/ 0 h 1396"/>
                    <a:gd name="T6" fmla="*/ 2147483647 w 313"/>
                    <a:gd name="T7" fmla="*/ 0 h 1396"/>
                    <a:gd name="T8" fmla="*/ 2147483647 w 313"/>
                    <a:gd name="T9" fmla="*/ 2147483647 h 13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1396">
                      <a:moveTo>
                        <a:pt x="0" y="1396"/>
                      </a:moveTo>
                      <a:lnTo>
                        <a:pt x="0" y="1396"/>
                      </a:lnTo>
                      <a:lnTo>
                        <a:pt x="0" y="0"/>
                      </a:lnTo>
                      <a:lnTo>
                        <a:pt x="313" y="0"/>
                      </a:lnTo>
                      <a:lnTo>
                        <a:pt x="313" y="1396"/>
                      </a:lnTo>
                    </a:path>
                  </a:pathLst>
                </a:custGeom>
                <a:gradFill rotWithShape="1">
                  <a:gsLst>
                    <a:gs pos="0">
                      <a:srgbClr val="800000"/>
                    </a:gs>
                    <a:gs pos="100000">
                      <a:srgbClr val="FF00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ja-JP" altLang="en-US"/>
                </a:p>
              </p:txBody>
            </p:sp>
            <p:sp>
              <p:nvSpPr>
                <p:cNvPr id="12380" name="Freeform 10"/>
                <p:cNvSpPr>
                  <a:spLocks/>
                </p:cNvSpPr>
                <p:nvPr/>
              </p:nvSpPr>
              <p:spPr bwMode="auto">
                <a:xfrm>
                  <a:off x="3959375" y="4229788"/>
                  <a:ext cx="189061" cy="0"/>
                </a:xfrm>
                <a:custGeom>
                  <a:avLst/>
                  <a:gdLst>
                    <a:gd name="T0" fmla="*/ 0 w 156"/>
                    <a:gd name="T1" fmla="*/ 2147483647 w 156"/>
                    <a:gd name="T2" fmla="*/ 0 w 156"/>
                    <a:gd name="T3" fmla="*/ 0 60000 65536"/>
                    <a:gd name="T4" fmla="*/ 0 60000 65536"/>
                    <a:gd name="T5" fmla="*/ 0 60000 65536"/>
                  </a:gdLst>
                  <a:ahLst/>
                  <a:cxnLst>
                    <a:cxn ang="T3">
                      <a:pos x="T0" y="0"/>
                    </a:cxn>
                    <a:cxn ang="T4">
                      <a:pos x="T1" y="0"/>
                    </a:cxn>
                    <a:cxn ang="T5">
                      <a:pos x="T2" y="0"/>
                    </a:cxn>
                  </a:cxnLst>
                  <a:rect l="0" t="0" r="r" b="b"/>
                  <a:pathLst>
                    <a:path w="156">
                      <a:moveTo>
                        <a:pt x="0" y="0"/>
                      </a:moveTo>
                      <a:lnTo>
                        <a:pt x="156" y="0"/>
                      </a:lnTo>
                      <a:lnTo>
                        <a:pt x="0" y="0"/>
                      </a:lnTo>
                    </a:path>
                  </a:pathLst>
                </a:custGeom>
                <a:noFill/>
                <a:ln w="6">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12381" name="Line 11"/>
                <p:cNvSpPr>
                  <a:spLocks noChangeShapeType="1"/>
                </p:cNvSpPr>
                <p:nvPr/>
              </p:nvSpPr>
              <p:spPr bwMode="auto">
                <a:xfrm>
                  <a:off x="4053905" y="4229788"/>
                  <a:ext cx="0" cy="145832"/>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82" name="Rectangle 12"/>
                <p:cNvSpPr>
                  <a:spLocks noChangeArrowheads="1"/>
                </p:cNvSpPr>
                <p:nvPr/>
              </p:nvSpPr>
              <p:spPr bwMode="auto">
                <a:xfrm>
                  <a:off x="4436324" y="5149817"/>
                  <a:ext cx="380271" cy="834247"/>
                </a:xfrm>
                <a:prstGeom prst="rect">
                  <a:avLst/>
                </a:prstGeom>
                <a:gradFill rotWithShape="0">
                  <a:gsLst>
                    <a:gs pos="0">
                      <a:srgbClr val="002060"/>
                    </a:gs>
                    <a:gs pos="100000">
                      <a:srgbClr val="0070C0"/>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HGP創英角ｺﾞｼｯｸUB" panose="020B0900000000000000" pitchFamily="50" charset="-128"/>
                    <a:ea typeface="HGP創英角ｺﾞｼｯｸUB" panose="020B0900000000000000" pitchFamily="50" charset="-128"/>
                  </a:endParaRPr>
                </a:p>
              </p:txBody>
            </p:sp>
            <p:sp>
              <p:nvSpPr>
                <p:cNvPr id="12383" name="Freeform 13"/>
                <p:cNvSpPr>
                  <a:spLocks/>
                </p:cNvSpPr>
                <p:nvPr/>
              </p:nvSpPr>
              <p:spPr bwMode="auto">
                <a:xfrm>
                  <a:off x="4436324" y="5149817"/>
                  <a:ext cx="380271" cy="834247"/>
                </a:xfrm>
                <a:custGeom>
                  <a:avLst/>
                  <a:gdLst>
                    <a:gd name="T0" fmla="*/ 0 w 313"/>
                    <a:gd name="T1" fmla="*/ 2147483647 h 724"/>
                    <a:gd name="T2" fmla="*/ 0 w 313"/>
                    <a:gd name="T3" fmla="*/ 2147483647 h 724"/>
                    <a:gd name="T4" fmla="*/ 0 w 313"/>
                    <a:gd name="T5" fmla="*/ 0 h 724"/>
                    <a:gd name="T6" fmla="*/ 2147483647 w 313"/>
                    <a:gd name="T7" fmla="*/ 0 h 724"/>
                    <a:gd name="T8" fmla="*/ 2147483647 w 313"/>
                    <a:gd name="T9" fmla="*/ 2147483647 h 7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724">
                      <a:moveTo>
                        <a:pt x="0" y="724"/>
                      </a:moveTo>
                      <a:lnTo>
                        <a:pt x="0" y="724"/>
                      </a:lnTo>
                      <a:lnTo>
                        <a:pt x="0" y="0"/>
                      </a:lnTo>
                      <a:lnTo>
                        <a:pt x="313" y="0"/>
                      </a:lnTo>
                      <a:lnTo>
                        <a:pt x="313" y="7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ja-JP" altLang="en-US"/>
                </a:p>
              </p:txBody>
            </p:sp>
            <p:sp>
              <p:nvSpPr>
                <p:cNvPr id="12384" name="Freeform 14"/>
                <p:cNvSpPr>
                  <a:spLocks/>
                </p:cNvSpPr>
                <p:nvPr/>
              </p:nvSpPr>
              <p:spPr bwMode="auto">
                <a:xfrm>
                  <a:off x="4533004" y="5117648"/>
                  <a:ext cx="189061" cy="0"/>
                </a:xfrm>
                <a:custGeom>
                  <a:avLst/>
                  <a:gdLst>
                    <a:gd name="T0" fmla="*/ 0 w 156"/>
                    <a:gd name="T1" fmla="*/ 2147483647 w 156"/>
                    <a:gd name="T2" fmla="*/ 0 w 156"/>
                    <a:gd name="T3" fmla="*/ 0 60000 65536"/>
                    <a:gd name="T4" fmla="*/ 0 60000 65536"/>
                    <a:gd name="T5" fmla="*/ 0 60000 65536"/>
                  </a:gdLst>
                  <a:ahLst/>
                  <a:cxnLst>
                    <a:cxn ang="T3">
                      <a:pos x="T0" y="0"/>
                    </a:cxn>
                    <a:cxn ang="T4">
                      <a:pos x="T1" y="0"/>
                    </a:cxn>
                    <a:cxn ang="T5">
                      <a:pos x="T2" y="0"/>
                    </a:cxn>
                  </a:cxnLst>
                  <a:rect l="0" t="0" r="r" b="b"/>
                  <a:pathLst>
                    <a:path w="156">
                      <a:moveTo>
                        <a:pt x="0" y="0"/>
                      </a:moveTo>
                      <a:lnTo>
                        <a:pt x="156" y="0"/>
                      </a:lnTo>
                      <a:lnTo>
                        <a:pt x="0" y="0"/>
                      </a:lnTo>
                    </a:path>
                  </a:pathLst>
                </a:custGeom>
                <a:noFill/>
                <a:ln w="6">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12385" name="Line 15"/>
                <p:cNvSpPr>
                  <a:spLocks noChangeShapeType="1"/>
                </p:cNvSpPr>
                <p:nvPr/>
              </p:nvSpPr>
              <p:spPr bwMode="auto">
                <a:xfrm>
                  <a:off x="4627534" y="5117648"/>
                  <a:ext cx="0" cy="32168"/>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86" name="Rectangle 16"/>
                <p:cNvSpPr>
                  <a:spLocks noChangeArrowheads="1"/>
                </p:cNvSpPr>
                <p:nvPr/>
              </p:nvSpPr>
              <p:spPr bwMode="auto">
                <a:xfrm>
                  <a:off x="5009953" y="5619483"/>
                  <a:ext cx="382419" cy="364581"/>
                </a:xfrm>
                <a:prstGeom prst="rect">
                  <a:avLst/>
                </a:prstGeom>
                <a:gradFill rotWithShape="0">
                  <a:gsLst>
                    <a:gs pos="0">
                      <a:srgbClr val="006600"/>
                    </a:gs>
                    <a:gs pos="100000">
                      <a:srgbClr val="33CC33"/>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HGP創英角ｺﾞｼｯｸUB" panose="020B0900000000000000" pitchFamily="50" charset="-128"/>
                    <a:ea typeface="HGP創英角ｺﾞｼｯｸUB" panose="020B0900000000000000" pitchFamily="50" charset="-128"/>
                  </a:endParaRPr>
                </a:p>
              </p:txBody>
            </p:sp>
            <p:sp>
              <p:nvSpPr>
                <p:cNvPr id="12387" name="Freeform 17"/>
                <p:cNvSpPr>
                  <a:spLocks/>
                </p:cNvSpPr>
                <p:nvPr/>
              </p:nvSpPr>
              <p:spPr bwMode="auto">
                <a:xfrm>
                  <a:off x="5009953" y="5619483"/>
                  <a:ext cx="380270" cy="364581"/>
                </a:xfrm>
                <a:custGeom>
                  <a:avLst/>
                  <a:gdLst>
                    <a:gd name="T0" fmla="*/ 0 w 313"/>
                    <a:gd name="T1" fmla="*/ 2147483647 h 317"/>
                    <a:gd name="T2" fmla="*/ 0 w 313"/>
                    <a:gd name="T3" fmla="*/ 2147483647 h 317"/>
                    <a:gd name="T4" fmla="*/ 0 w 313"/>
                    <a:gd name="T5" fmla="*/ 0 h 317"/>
                    <a:gd name="T6" fmla="*/ 2147483647 w 313"/>
                    <a:gd name="T7" fmla="*/ 0 h 317"/>
                    <a:gd name="T8" fmla="*/ 2147483647 w 313"/>
                    <a:gd name="T9" fmla="*/ 2147483647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317">
                      <a:moveTo>
                        <a:pt x="0" y="317"/>
                      </a:moveTo>
                      <a:lnTo>
                        <a:pt x="0" y="317"/>
                      </a:lnTo>
                      <a:lnTo>
                        <a:pt x="0" y="0"/>
                      </a:lnTo>
                      <a:lnTo>
                        <a:pt x="313" y="0"/>
                      </a:lnTo>
                      <a:lnTo>
                        <a:pt x="313" y="3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ja-JP" altLang="en-US"/>
                </a:p>
              </p:txBody>
            </p:sp>
            <p:sp>
              <p:nvSpPr>
                <p:cNvPr id="12388" name="Freeform 18"/>
                <p:cNvSpPr>
                  <a:spLocks/>
                </p:cNvSpPr>
                <p:nvPr/>
              </p:nvSpPr>
              <p:spPr bwMode="auto">
                <a:xfrm>
                  <a:off x="5106631" y="5278492"/>
                  <a:ext cx="189061" cy="0"/>
                </a:xfrm>
                <a:custGeom>
                  <a:avLst/>
                  <a:gdLst>
                    <a:gd name="T0" fmla="*/ 0 w 156"/>
                    <a:gd name="T1" fmla="*/ 2147483647 w 156"/>
                    <a:gd name="T2" fmla="*/ 0 w 156"/>
                    <a:gd name="T3" fmla="*/ 0 60000 65536"/>
                    <a:gd name="T4" fmla="*/ 0 60000 65536"/>
                    <a:gd name="T5" fmla="*/ 0 60000 65536"/>
                  </a:gdLst>
                  <a:ahLst/>
                  <a:cxnLst>
                    <a:cxn ang="T3">
                      <a:pos x="T0" y="0"/>
                    </a:cxn>
                    <a:cxn ang="T4">
                      <a:pos x="T1" y="0"/>
                    </a:cxn>
                    <a:cxn ang="T5">
                      <a:pos x="T2" y="0"/>
                    </a:cxn>
                  </a:cxnLst>
                  <a:rect l="0" t="0" r="r" b="b"/>
                  <a:pathLst>
                    <a:path w="156">
                      <a:moveTo>
                        <a:pt x="0" y="0"/>
                      </a:moveTo>
                      <a:lnTo>
                        <a:pt x="156" y="0"/>
                      </a:lnTo>
                      <a:lnTo>
                        <a:pt x="0" y="0"/>
                      </a:lnTo>
                    </a:path>
                  </a:pathLst>
                </a:custGeom>
                <a:noFill/>
                <a:ln w="6">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12389" name="Line 19"/>
                <p:cNvSpPr>
                  <a:spLocks noChangeShapeType="1"/>
                </p:cNvSpPr>
                <p:nvPr/>
              </p:nvSpPr>
              <p:spPr bwMode="auto">
                <a:xfrm>
                  <a:off x="5201161" y="5278492"/>
                  <a:ext cx="0" cy="340991"/>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90" name="Rectangle 20"/>
                <p:cNvSpPr>
                  <a:spLocks noChangeArrowheads="1"/>
                </p:cNvSpPr>
                <p:nvPr/>
              </p:nvSpPr>
              <p:spPr bwMode="auto">
                <a:xfrm>
                  <a:off x="5585729" y="4255523"/>
                  <a:ext cx="382419" cy="1728541"/>
                </a:xfrm>
                <a:prstGeom prst="rect">
                  <a:avLst/>
                </a:prstGeom>
                <a:gradFill rotWithShape="0">
                  <a:gsLst>
                    <a:gs pos="0">
                      <a:srgbClr val="6600CC"/>
                    </a:gs>
                    <a:gs pos="100000">
                      <a:srgbClr val="9966FF"/>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HGP創英角ｺﾞｼｯｸUB" panose="020B0900000000000000" pitchFamily="50" charset="-128"/>
                    <a:ea typeface="HGP創英角ｺﾞｼｯｸUB" panose="020B0900000000000000" pitchFamily="50" charset="-128"/>
                  </a:endParaRPr>
                </a:p>
              </p:txBody>
            </p:sp>
            <p:sp>
              <p:nvSpPr>
                <p:cNvPr id="12391" name="Freeform 21"/>
                <p:cNvSpPr>
                  <a:spLocks/>
                </p:cNvSpPr>
                <p:nvPr/>
              </p:nvSpPr>
              <p:spPr bwMode="auto">
                <a:xfrm>
                  <a:off x="5585729" y="4255523"/>
                  <a:ext cx="380270" cy="1726395"/>
                </a:xfrm>
                <a:custGeom>
                  <a:avLst/>
                  <a:gdLst>
                    <a:gd name="T0" fmla="*/ 0 w 313"/>
                    <a:gd name="T1" fmla="*/ 2147483647 h 1500"/>
                    <a:gd name="T2" fmla="*/ 0 w 313"/>
                    <a:gd name="T3" fmla="*/ 2147483647 h 1500"/>
                    <a:gd name="T4" fmla="*/ 0 w 313"/>
                    <a:gd name="T5" fmla="*/ 0 h 1500"/>
                    <a:gd name="T6" fmla="*/ 2147483647 w 313"/>
                    <a:gd name="T7" fmla="*/ 0 h 1500"/>
                    <a:gd name="T8" fmla="*/ 2147483647 w 313"/>
                    <a:gd name="T9" fmla="*/ 2147483647 h 15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1500">
                      <a:moveTo>
                        <a:pt x="0" y="1500"/>
                      </a:moveTo>
                      <a:lnTo>
                        <a:pt x="0" y="1500"/>
                      </a:lnTo>
                      <a:lnTo>
                        <a:pt x="0" y="0"/>
                      </a:lnTo>
                      <a:lnTo>
                        <a:pt x="313" y="0"/>
                      </a:lnTo>
                      <a:lnTo>
                        <a:pt x="313" y="1500"/>
                      </a:lnTo>
                    </a:path>
                  </a:pathLst>
                </a:custGeom>
                <a:noFill/>
                <a:ln w="6">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12392" name="Freeform 22"/>
                <p:cNvSpPr>
                  <a:spLocks/>
                </p:cNvSpPr>
                <p:nvPr/>
              </p:nvSpPr>
              <p:spPr bwMode="auto">
                <a:xfrm>
                  <a:off x="5680259" y="4244799"/>
                  <a:ext cx="191209" cy="0"/>
                </a:xfrm>
                <a:custGeom>
                  <a:avLst/>
                  <a:gdLst>
                    <a:gd name="T0" fmla="*/ 0 w 156"/>
                    <a:gd name="T1" fmla="*/ 2147483647 w 156"/>
                    <a:gd name="T2" fmla="*/ 0 w 156"/>
                    <a:gd name="T3" fmla="*/ 0 60000 65536"/>
                    <a:gd name="T4" fmla="*/ 0 60000 65536"/>
                    <a:gd name="T5" fmla="*/ 0 60000 65536"/>
                  </a:gdLst>
                  <a:ahLst/>
                  <a:cxnLst>
                    <a:cxn ang="T3">
                      <a:pos x="T0" y="0"/>
                    </a:cxn>
                    <a:cxn ang="T4">
                      <a:pos x="T1" y="0"/>
                    </a:cxn>
                    <a:cxn ang="T5">
                      <a:pos x="T2" y="0"/>
                    </a:cxn>
                  </a:cxnLst>
                  <a:rect l="0" t="0" r="r" b="b"/>
                  <a:pathLst>
                    <a:path w="156">
                      <a:moveTo>
                        <a:pt x="0" y="0"/>
                      </a:moveTo>
                      <a:lnTo>
                        <a:pt x="156" y="0"/>
                      </a:lnTo>
                      <a:lnTo>
                        <a:pt x="0" y="0"/>
                      </a:lnTo>
                    </a:path>
                  </a:pathLst>
                </a:custGeom>
                <a:noFill/>
                <a:ln w="6">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12393" name="Line 23"/>
                <p:cNvSpPr>
                  <a:spLocks noChangeShapeType="1"/>
                </p:cNvSpPr>
                <p:nvPr/>
              </p:nvSpPr>
              <p:spPr bwMode="auto">
                <a:xfrm>
                  <a:off x="5776938" y="4244799"/>
                  <a:ext cx="0" cy="10724"/>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94" name="Rectangle 24"/>
                <p:cNvSpPr>
                  <a:spLocks noChangeArrowheads="1"/>
                </p:cNvSpPr>
                <p:nvPr/>
              </p:nvSpPr>
              <p:spPr bwMode="auto">
                <a:xfrm rot="-5400000">
                  <a:off x="1941754" y="4800830"/>
                  <a:ext cx="280204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dirty="0">
                      <a:solidFill>
                        <a:srgbClr val="000000"/>
                      </a:solidFill>
                      <a:latin typeface="HGP創英角ｺﾞｼｯｸUB" panose="020B0900000000000000" pitchFamily="50" charset="-128"/>
                      <a:ea typeface="HGP創英角ｺﾞｼｯｸUB" panose="020B0900000000000000" pitchFamily="50" charset="-128"/>
                    </a:rPr>
                    <a:t>Gene expression</a:t>
                  </a:r>
                  <a:r>
                    <a:rPr lang="en-US" altLang="ja-JP" sz="1400" dirty="0">
                      <a:solidFill>
                        <a:srgbClr val="000000"/>
                      </a:solidFill>
                      <a:latin typeface="HGP創英角ｺﾞｼｯｸUB" panose="020B0900000000000000" pitchFamily="50" charset="-128"/>
                      <a:ea typeface="HGP創英角ｺﾞｼｯｸUB" panose="020B0900000000000000" pitchFamily="50" charset="-128"/>
                    </a:rPr>
                    <a:t> (RLU/mg protein)</a:t>
                  </a:r>
                  <a:endParaRPr lang="ja-JP" altLang="ja-JP" sz="1400" dirty="0">
                    <a:latin typeface="HGP創英角ｺﾞｼｯｸUB" panose="020B0900000000000000" pitchFamily="50" charset="-128"/>
                    <a:ea typeface="HGP創英角ｺﾞｼｯｸUB" panose="020B0900000000000000" pitchFamily="50" charset="-128"/>
                  </a:endParaRPr>
                </a:p>
              </p:txBody>
            </p:sp>
            <p:sp>
              <p:nvSpPr>
                <p:cNvPr id="12395" name="Line 27"/>
                <p:cNvSpPr>
                  <a:spLocks noChangeShapeType="1"/>
                </p:cNvSpPr>
                <p:nvPr/>
              </p:nvSpPr>
              <p:spPr bwMode="auto">
                <a:xfrm>
                  <a:off x="3766017" y="5984063"/>
                  <a:ext cx="229666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96" name="Line 28"/>
                <p:cNvSpPr>
                  <a:spLocks noChangeShapeType="1"/>
                </p:cNvSpPr>
                <p:nvPr/>
              </p:nvSpPr>
              <p:spPr bwMode="auto">
                <a:xfrm>
                  <a:off x="4053905" y="5984063"/>
                  <a:ext cx="0" cy="38603"/>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97" name="Line 30"/>
                <p:cNvSpPr>
                  <a:spLocks noChangeShapeType="1"/>
                </p:cNvSpPr>
                <p:nvPr/>
              </p:nvSpPr>
              <p:spPr bwMode="auto">
                <a:xfrm>
                  <a:off x="4627534" y="5984063"/>
                  <a:ext cx="0" cy="38603"/>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98" name="Rectangle 31"/>
                <p:cNvSpPr>
                  <a:spLocks noChangeArrowheads="1"/>
                </p:cNvSpPr>
                <p:nvPr/>
              </p:nvSpPr>
              <p:spPr bwMode="auto">
                <a:xfrm>
                  <a:off x="4337753" y="6022666"/>
                  <a:ext cx="606753" cy="215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dirty="0" err="1" smtClean="0">
                      <a:solidFill>
                        <a:srgbClr val="000000"/>
                      </a:solidFill>
                      <a:latin typeface="HGP創英角ｺﾞｼｯｸUB" panose="020B0900000000000000" pitchFamily="50" charset="-128"/>
                      <a:ea typeface="HGP創英角ｺﾞｼｯｸUB" panose="020B0900000000000000" pitchFamily="50" charset="-128"/>
                    </a:rPr>
                    <a:t>ccPalm</a:t>
                  </a:r>
                  <a:endParaRPr lang="ja-JP" altLang="ja-JP" sz="1400" dirty="0">
                    <a:latin typeface="HGP創英角ｺﾞｼｯｸUB" panose="020B0900000000000000" pitchFamily="50" charset="-128"/>
                    <a:ea typeface="HGP創英角ｺﾞｼｯｸUB" panose="020B0900000000000000" pitchFamily="50" charset="-128"/>
                  </a:endParaRPr>
                </a:p>
              </p:txBody>
            </p:sp>
            <p:sp>
              <p:nvSpPr>
                <p:cNvPr id="12399" name="Line 32"/>
                <p:cNvSpPr>
                  <a:spLocks noChangeShapeType="1"/>
                </p:cNvSpPr>
                <p:nvPr/>
              </p:nvSpPr>
              <p:spPr bwMode="auto">
                <a:xfrm>
                  <a:off x="5201161" y="5984063"/>
                  <a:ext cx="0" cy="38603"/>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00" name="Rectangle 33"/>
                <p:cNvSpPr>
                  <a:spLocks noChangeArrowheads="1"/>
                </p:cNvSpPr>
                <p:nvPr/>
              </p:nvSpPr>
              <p:spPr bwMode="auto">
                <a:xfrm>
                  <a:off x="4934757" y="6026955"/>
                  <a:ext cx="5450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a:solidFill>
                        <a:srgbClr val="000000"/>
                      </a:solidFill>
                      <a:latin typeface="HGP創英角ｺﾞｼｯｸUB" panose="020B0900000000000000" pitchFamily="50" charset="-128"/>
                      <a:ea typeface="HGP創英角ｺﾞｼｯｸUB" panose="020B0900000000000000" pitchFamily="50" charset="-128"/>
                    </a:rPr>
                    <a:t>DODAP</a:t>
                  </a:r>
                  <a:endParaRPr lang="ja-JP" altLang="ja-JP" sz="1400">
                    <a:latin typeface="HGP創英角ｺﾞｼｯｸUB" panose="020B0900000000000000" pitchFamily="50" charset="-128"/>
                    <a:ea typeface="HGP創英角ｺﾞｼｯｸUB" panose="020B0900000000000000" pitchFamily="50" charset="-128"/>
                  </a:endParaRPr>
                </a:p>
              </p:txBody>
            </p:sp>
            <p:sp>
              <p:nvSpPr>
                <p:cNvPr id="12401" name="Line 34"/>
                <p:cNvSpPr>
                  <a:spLocks noChangeShapeType="1"/>
                </p:cNvSpPr>
                <p:nvPr/>
              </p:nvSpPr>
              <p:spPr bwMode="auto">
                <a:xfrm>
                  <a:off x="5774790" y="5984063"/>
                  <a:ext cx="0" cy="38603"/>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02" name="Rectangle 35"/>
                <p:cNvSpPr>
                  <a:spLocks noChangeArrowheads="1"/>
                </p:cNvSpPr>
                <p:nvPr/>
              </p:nvSpPr>
              <p:spPr bwMode="auto">
                <a:xfrm>
                  <a:off x="5534167" y="6026955"/>
                  <a:ext cx="535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dirty="0">
                      <a:solidFill>
                        <a:srgbClr val="000000"/>
                      </a:solidFill>
                      <a:latin typeface="HGP創英角ｺﾞｼｯｸUB" panose="020B0900000000000000" pitchFamily="50" charset="-128"/>
                      <a:ea typeface="HGP創英角ｺﾞｼｯｸUB" panose="020B0900000000000000" pitchFamily="50" charset="-128"/>
                    </a:rPr>
                    <a:t>DOTAP</a:t>
                  </a:r>
                  <a:endParaRPr lang="ja-JP" altLang="ja-JP" sz="1400" dirty="0">
                    <a:latin typeface="HGP創英角ｺﾞｼｯｸUB" panose="020B0900000000000000" pitchFamily="50" charset="-128"/>
                    <a:ea typeface="HGP創英角ｺﾞｼｯｸUB" panose="020B0900000000000000" pitchFamily="50" charset="-128"/>
                  </a:endParaRPr>
                </a:p>
              </p:txBody>
            </p:sp>
            <p:sp>
              <p:nvSpPr>
                <p:cNvPr id="12403" name="Line 36"/>
                <p:cNvSpPr>
                  <a:spLocks noChangeShapeType="1"/>
                </p:cNvSpPr>
                <p:nvPr/>
              </p:nvSpPr>
              <p:spPr bwMode="auto">
                <a:xfrm flipV="1">
                  <a:off x="3766017" y="3809448"/>
                  <a:ext cx="0" cy="217461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04" name="Line 37"/>
                <p:cNvSpPr>
                  <a:spLocks noChangeShapeType="1"/>
                </p:cNvSpPr>
                <p:nvPr/>
              </p:nvSpPr>
              <p:spPr bwMode="auto">
                <a:xfrm flipH="1">
                  <a:off x="3725198" y="5984063"/>
                  <a:ext cx="40819"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05" name="Rectangle 38"/>
                <p:cNvSpPr>
                  <a:spLocks noChangeArrowheads="1"/>
                </p:cNvSpPr>
                <p:nvPr/>
              </p:nvSpPr>
              <p:spPr bwMode="auto">
                <a:xfrm>
                  <a:off x="3456058" y="5891845"/>
                  <a:ext cx="230489" cy="215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dirty="0">
                      <a:solidFill>
                        <a:srgbClr val="000000"/>
                      </a:solidFill>
                      <a:latin typeface="HGP創英角ｺﾞｼｯｸUB" panose="020B0900000000000000" pitchFamily="50" charset="-128"/>
                      <a:ea typeface="HGP創英角ｺﾞｼｯｸUB" panose="020B0900000000000000" pitchFamily="50" charset="-128"/>
                    </a:rPr>
                    <a:t>10</a:t>
                  </a:r>
                  <a:r>
                    <a:rPr lang="en-US" altLang="ja-JP" sz="1400" baseline="30000" dirty="0">
                      <a:solidFill>
                        <a:srgbClr val="000000"/>
                      </a:solidFill>
                      <a:latin typeface="HGP創英角ｺﾞｼｯｸUB" panose="020B0900000000000000" pitchFamily="50" charset="-128"/>
                      <a:ea typeface="HGP創英角ｺﾞｼｯｸUB" panose="020B0900000000000000" pitchFamily="50" charset="-128"/>
                    </a:rPr>
                    <a:t>7</a:t>
                  </a:r>
                  <a:endParaRPr lang="ja-JP" altLang="ja-JP" sz="1400" baseline="30000" dirty="0">
                    <a:latin typeface="HGP創英角ｺﾞｼｯｸUB" panose="020B0900000000000000" pitchFamily="50" charset="-128"/>
                    <a:ea typeface="HGP創英角ｺﾞｼｯｸUB" panose="020B0900000000000000" pitchFamily="50" charset="-128"/>
                  </a:endParaRPr>
                </a:p>
              </p:txBody>
            </p:sp>
            <p:sp>
              <p:nvSpPr>
                <p:cNvPr id="12406" name="Rectangle 40"/>
                <p:cNvSpPr>
                  <a:spLocks noChangeArrowheads="1"/>
                </p:cNvSpPr>
                <p:nvPr/>
              </p:nvSpPr>
              <p:spPr bwMode="auto">
                <a:xfrm>
                  <a:off x="3710158" y="5928304"/>
                  <a:ext cx="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sz="1200">
                    <a:latin typeface="HGP創英角ｺﾞｼｯｸUB" panose="020B0900000000000000" pitchFamily="50" charset="-128"/>
                    <a:ea typeface="HGP創英角ｺﾞｼｯｸUB" panose="020B0900000000000000" pitchFamily="50" charset="-128"/>
                  </a:endParaRPr>
                </a:p>
              </p:txBody>
            </p:sp>
            <p:sp>
              <p:nvSpPr>
                <p:cNvPr id="12407" name="Line 41"/>
                <p:cNvSpPr>
                  <a:spLocks noChangeShapeType="1"/>
                </p:cNvSpPr>
                <p:nvPr/>
              </p:nvSpPr>
              <p:spPr bwMode="auto">
                <a:xfrm flipH="1">
                  <a:off x="3742385" y="5655940"/>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08" name="Line 42"/>
                <p:cNvSpPr>
                  <a:spLocks noChangeShapeType="1"/>
                </p:cNvSpPr>
                <p:nvPr/>
              </p:nvSpPr>
              <p:spPr bwMode="auto">
                <a:xfrm flipH="1">
                  <a:off x="3742385" y="5465072"/>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09" name="Line 43"/>
                <p:cNvSpPr>
                  <a:spLocks noChangeShapeType="1"/>
                </p:cNvSpPr>
                <p:nvPr/>
              </p:nvSpPr>
              <p:spPr bwMode="auto">
                <a:xfrm flipH="1">
                  <a:off x="3742385" y="5329962"/>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10" name="Line 44"/>
                <p:cNvSpPr>
                  <a:spLocks noChangeShapeType="1"/>
                </p:cNvSpPr>
                <p:nvPr/>
              </p:nvSpPr>
              <p:spPr bwMode="auto">
                <a:xfrm flipH="1">
                  <a:off x="3742385" y="5224878"/>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11" name="Line 45"/>
                <p:cNvSpPr>
                  <a:spLocks noChangeShapeType="1"/>
                </p:cNvSpPr>
                <p:nvPr/>
              </p:nvSpPr>
              <p:spPr bwMode="auto">
                <a:xfrm flipH="1">
                  <a:off x="3742385" y="5136949"/>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12" name="Line 46"/>
                <p:cNvSpPr>
                  <a:spLocks noChangeShapeType="1"/>
                </p:cNvSpPr>
                <p:nvPr/>
              </p:nvSpPr>
              <p:spPr bwMode="auto">
                <a:xfrm flipH="1">
                  <a:off x="3742385" y="5064033"/>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13" name="Line 47"/>
                <p:cNvSpPr>
                  <a:spLocks noChangeShapeType="1"/>
                </p:cNvSpPr>
                <p:nvPr/>
              </p:nvSpPr>
              <p:spPr bwMode="auto">
                <a:xfrm flipH="1">
                  <a:off x="3742385" y="5001840"/>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14" name="Line 48"/>
                <p:cNvSpPr>
                  <a:spLocks noChangeShapeType="1"/>
                </p:cNvSpPr>
                <p:nvPr/>
              </p:nvSpPr>
              <p:spPr bwMode="auto">
                <a:xfrm flipH="1">
                  <a:off x="3742385" y="4946081"/>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15" name="Line 49"/>
                <p:cNvSpPr>
                  <a:spLocks noChangeShapeType="1"/>
                </p:cNvSpPr>
                <p:nvPr/>
              </p:nvSpPr>
              <p:spPr bwMode="auto">
                <a:xfrm flipH="1">
                  <a:off x="3725198" y="4896755"/>
                  <a:ext cx="40819"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16" name="Rectangle 52"/>
                <p:cNvSpPr>
                  <a:spLocks noChangeArrowheads="1"/>
                </p:cNvSpPr>
                <p:nvPr/>
              </p:nvSpPr>
              <p:spPr bwMode="auto">
                <a:xfrm>
                  <a:off x="3710158" y="4840995"/>
                  <a:ext cx="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ja-JP" sz="1200">
                    <a:latin typeface="HGP創英角ｺﾞｼｯｸUB" panose="020B0900000000000000" pitchFamily="50" charset="-128"/>
                    <a:ea typeface="HGP創英角ｺﾞｼｯｸUB" panose="020B0900000000000000" pitchFamily="50" charset="-128"/>
                  </a:endParaRPr>
                </a:p>
              </p:txBody>
            </p:sp>
            <p:sp>
              <p:nvSpPr>
                <p:cNvPr id="12417" name="Line 53"/>
                <p:cNvSpPr>
                  <a:spLocks noChangeShapeType="1"/>
                </p:cNvSpPr>
                <p:nvPr/>
              </p:nvSpPr>
              <p:spPr bwMode="auto">
                <a:xfrm flipH="1">
                  <a:off x="3742385" y="4568633"/>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18" name="Line 54"/>
                <p:cNvSpPr>
                  <a:spLocks noChangeShapeType="1"/>
                </p:cNvSpPr>
                <p:nvPr/>
              </p:nvSpPr>
              <p:spPr bwMode="auto">
                <a:xfrm flipH="1">
                  <a:off x="3742385" y="4377764"/>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19" name="Line 55"/>
                <p:cNvSpPr>
                  <a:spLocks noChangeShapeType="1"/>
                </p:cNvSpPr>
                <p:nvPr/>
              </p:nvSpPr>
              <p:spPr bwMode="auto">
                <a:xfrm flipH="1">
                  <a:off x="3742385" y="4242655"/>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20" name="Line 56"/>
                <p:cNvSpPr>
                  <a:spLocks noChangeShapeType="1"/>
                </p:cNvSpPr>
                <p:nvPr/>
              </p:nvSpPr>
              <p:spPr bwMode="auto">
                <a:xfrm flipH="1">
                  <a:off x="3742385" y="4135426"/>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21" name="Line 57"/>
                <p:cNvSpPr>
                  <a:spLocks noChangeShapeType="1"/>
                </p:cNvSpPr>
                <p:nvPr/>
              </p:nvSpPr>
              <p:spPr bwMode="auto">
                <a:xfrm flipH="1">
                  <a:off x="3742385" y="4051786"/>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22" name="Line 58"/>
                <p:cNvSpPr>
                  <a:spLocks noChangeShapeType="1"/>
                </p:cNvSpPr>
                <p:nvPr/>
              </p:nvSpPr>
              <p:spPr bwMode="auto">
                <a:xfrm flipH="1">
                  <a:off x="3742385" y="3976726"/>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23" name="Line 59"/>
                <p:cNvSpPr>
                  <a:spLocks noChangeShapeType="1"/>
                </p:cNvSpPr>
                <p:nvPr/>
              </p:nvSpPr>
              <p:spPr bwMode="auto">
                <a:xfrm flipH="1">
                  <a:off x="3742385" y="3914532"/>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24" name="Line 60"/>
                <p:cNvSpPr>
                  <a:spLocks noChangeShapeType="1"/>
                </p:cNvSpPr>
                <p:nvPr/>
              </p:nvSpPr>
              <p:spPr bwMode="auto">
                <a:xfrm flipH="1">
                  <a:off x="3742385" y="3858773"/>
                  <a:ext cx="23632"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25" name="Line 61"/>
                <p:cNvSpPr>
                  <a:spLocks noChangeShapeType="1"/>
                </p:cNvSpPr>
                <p:nvPr/>
              </p:nvSpPr>
              <p:spPr bwMode="auto">
                <a:xfrm flipH="1">
                  <a:off x="3725198" y="3809448"/>
                  <a:ext cx="40819" cy="0"/>
                </a:xfrm>
                <a:prstGeom prst="line">
                  <a:avLst/>
                </a:prstGeom>
                <a:noFill/>
                <a:ln w="11">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426" name="Rectangle 38"/>
                <p:cNvSpPr>
                  <a:spLocks noChangeArrowheads="1"/>
                </p:cNvSpPr>
                <p:nvPr/>
              </p:nvSpPr>
              <p:spPr bwMode="auto">
                <a:xfrm>
                  <a:off x="3453912" y="4830273"/>
                  <a:ext cx="230489" cy="215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a:solidFill>
                        <a:srgbClr val="000000"/>
                      </a:solidFill>
                      <a:latin typeface="HGP創英角ｺﾞｼｯｸUB" panose="020B0900000000000000" pitchFamily="50" charset="-128"/>
                      <a:ea typeface="HGP創英角ｺﾞｼｯｸUB" panose="020B0900000000000000" pitchFamily="50" charset="-128"/>
                    </a:rPr>
                    <a:t>10</a:t>
                  </a:r>
                  <a:r>
                    <a:rPr lang="en-US" altLang="ja-JP" sz="1400" baseline="30000">
                      <a:solidFill>
                        <a:srgbClr val="000000"/>
                      </a:solidFill>
                      <a:latin typeface="HGP創英角ｺﾞｼｯｸUB" panose="020B0900000000000000" pitchFamily="50" charset="-128"/>
                      <a:ea typeface="HGP創英角ｺﾞｼｯｸUB" panose="020B0900000000000000" pitchFamily="50" charset="-128"/>
                    </a:rPr>
                    <a:t>8</a:t>
                  </a:r>
                  <a:endParaRPr lang="ja-JP" altLang="ja-JP" sz="1400" baseline="30000">
                    <a:latin typeface="HGP創英角ｺﾞｼｯｸUB" panose="020B0900000000000000" pitchFamily="50" charset="-128"/>
                    <a:ea typeface="HGP創英角ｺﾞｼｯｸUB" panose="020B0900000000000000" pitchFamily="50" charset="-128"/>
                  </a:endParaRPr>
                </a:p>
              </p:txBody>
            </p:sp>
            <p:sp>
              <p:nvSpPr>
                <p:cNvPr id="12427" name="Rectangle 38"/>
                <p:cNvSpPr>
                  <a:spLocks noChangeArrowheads="1"/>
                </p:cNvSpPr>
                <p:nvPr/>
              </p:nvSpPr>
              <p:spPr bwMode="auto">
                <a:xfrm>
                  <a:off x="3453912" y="3725808"/>
                  <a:ext cx="230489" cy="215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a:solidFill>
                        <a:srgbClr val="000000"/>
                      </a:solidFill>
                      <a:latin typeface="HGP創英角ｺﾞｼｯｸUB" panose="020B0900000000000000" pitchFamily="50" charset="-128"/>
                      <a:ea typeface="HGP創英角ｺﾞｼｯｸUB" panose="020B0900000000000000" pitchFamily="50" charset="-128"/>
                    </a:rPr>
                    <a:t>10</a:t>
                  </a:r>
                  <a:r>
                    <a:rPr lang="en-US" altLang="ja-JP" sz="1400" baseline="30000">
                      <a:solidFill>
                        <a:srgbClr val="000000"/>
                      </a:solidFill>
                      <a:latin typeface="HGP創英角ｺﾞｼｯｸUB" panose="020B0900000000000000" pitchFamily="50" charset="-128"/>
                      <a:ea typeface="HGP創英角ｺﾞｼｯｸUB" panose="020B0900000000000000" pitchFamily="50" charset="-128"/>
                    </a:rPr>
                    <a:t>9</a:t>
                  </a:r>
                  <a:endParaRPr lang="ja-JP" altLang="ja-JP" sz="1400" baseline="30000">
                    <a:latin typeface="HGP創英角ｺﾞｼｯｸUB" panose="020B0900000000000000" pitchFamily="50" charset="-128"/>
                    <a:ea typeface="HGP創英角ｺﾞｼｯｸUB" panose="020B0900000000000000" pitchFamily="50" charset="-128"/>
                  </a:endParaRPr>
                </a:p>
              </p:txBody>
            </p:sp>
            <p:sp>
              <p:nvSpPr>
                <p:cNvPr id="12428" name="Rectangle 31"/>
                <p:cNvSpPr>
                  <a:spLocks noChangeArrowheads="1"/>
                </p:cNvSpPr>
                <p:nvPr/>
              </p:nvSpPr>
              <p:spPr bwMode="auto">
                <a:xfrm>
                  <a:off x="3736314" y="6016232"/>
                  <a:ext cx="538766" cy="215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dirty="0" smtClean="0">
                      <a:solidFill>
                        <a:srgbClr val="000000"/>
                      </a:solidFill>
                      <a:latin typeface="HGP創英角ｺﾞｼｯｸUB" panose="020B0900000000000000" pitchFamily="50" charset="-128"/>
                      <a:ea typeface="HGP創英角ｺﾞｼｯｸUB" panose="020B0900000000000000" pitchFamily="50" charset="-128"/>
                    </a:rPr>
                    <a:t>ssPalm</a:t>
                  </a:r>
                  <a:endParaRPr lang="ja-JP" altLang="ja-JP" sz="1400" dirty="0">
                    <a:latin typeface="HGP創英角ｺﾞｼｯｸUB" panose="020B0900000000000000" pitchFamily="50" charset="-128"/>
                    <a:ea typeface="HGP創英角ｺﾞｼｯｸUB" panose="020B0900000000000000" pitchFamily="50" charset="-128"/>
                  </a:endParaRPr>
                </a:p>
              </p:txBody>
            </p:sp>
            <p:cxnSp>
              <p:nvCxnSpPr>
                <p:cNvPr id="87" name="直線コネクタ 86"/>
                <p:cNvCxnSpPr/>
                <p:nvPr/>
              </p:nvCxnSpPr>
              <p:spPr>
                <a:xfrm flipV="1">
                  <a:off x="4054445" y="3976004"/>
                  <a:ext cx="0" cy="15874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直線コネクタ 87"/>
                <p:cNvCxnSpPr/>
                <p:nvPr/>
              </p:nvCxnSpPr>
              <p:spPr>
                <a:xfrm>
                  <a:off x="4051270" y="3976004"/>
                  <a:ext cx="882907"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直線コネクタ 88"/>
                <p:cNvCxnSpPr/>
                <p:nvPr/>
              </p:nvCxnSpPr>
              <p:spPr>
                <a:xfrm flipH="1">
                  <a:off x="4931001" y="3976004"/>
                  <a:ext cx="3176" cy="96359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直線コネクタ 89"/>
                <p:cNvCxnSpPr/>
                <p:nvPr/>
              </p:nvCxnSpPr>
              <p:spPr>
                <a:xfrm>
                  <a:off x="4440321" y="4945944"/>
                  <a:ext cx="949601"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2433" name="テキスト ボックス 142"/>
                <p:cNvSpPr txBox="1">
                  <a:spLocks noChangeArrowheads="1"/>
                </p:cNvSpPr>
                <p:nvPr/>
              </p:nvSpPr>
              <p:spPr bwMode="auto">
                <a:xfrm>
                  <a:off x="4313865" y="3809448"/>
                  <a:ext cx="3449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000" dirty="0">
                      <a:latin typeface="HGP創英角ｺﾞｼｯｸUB" panose="020B0900000000000000" pitchFamily="50" charset="-128"/>
                      <a:ea typeface="HGP創英角ｺﾞｼｯｸUB" panose="020B0900000000000000" pitchFamily="50" charset="-128"/>
                    </a:rPr>
                    <a:t>**</a:t>
                  </a:r>
                  <a:endParaRPr lang="ja-JP" altLang="en-US" sz="1000" dirty="0">
                    <a:latin typeface="HGP創英角ｺﾞｼｯｸUB" panose="020B0900000000000000" pitchFamily="50" charset="-128"/>
                    <a:ea typeface="HGP創英角ｺﾞｼｯｸUB" panose="020B0900000000000000" pitchFamily="50" charset="-128"/>
                  </a:endParaRPr>
                </a:p>
              </p:txBody>
            </p:sp>
            <p:sp>
              <p:nvSpPr>
                <p:cNvPr id="12434" name="テキスト ボックス 148"/>
                <p:cNvSpPr txBox="1">
                  <a:spLocks noChangeArrowheads="1"/>
                </p:cNvSpPr>
                <p:nvPr/>
              </p:nvSpPr>
              <p:spPr bwMode="auto">
                <a:xfrm>
                  <a:off x="3709411" y="3018831"/>
                  <a:ext cx="2443180" cy="584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3200" dirty="0" smtClean="0">
                      <a:latin typeface="HGP創英角ｺﾞｼｯｸUB" panose="020B0900000000000000" pitchFamily="50" charset="-128"/>
                      <a:ea typeface="HGP創英角ｺﾞｼｯｸUB" panose="020B0900000000000000" pitchFamily="50" charset="-128"/>
                    </a:rPr>
                    <a:t>Gene expression</a:t>
                  </a:r>
                  <a:endParaRPr lang="ja-JP" altLang="en-US" sz="3200" dirty="0">
                    <a:latin typeface="HGP創英角ｺﾞｼｯｸUB" panose="020B0900000000000000" pitchFamily="50" charset="-128"/>
                    <a:ea typeface="HGP創英角ｺﾞｼｯｸUB" panose="020B0900000000000000" pitchFamily="50" charset="-128"/>
                  </a:endParaRPr>
                </a:p>
              </p:txBody>
            </p:sp>
            <p:sp>
              <p:nvSpPr>
                <p:cNvPr id="12435" name="テキスト ボックス 142"/>
                <p:cNvSpPr txBox="1">
                  <a:spLocks noChangeArrowheads="1"/>
                </p:cNvSpPr>
                <p:nvPr/>
              </p:nvSpPr>
              <p:spPr bwMode="auto">
                <a:xfrm>
                  <a:off x="5101035" y="3818495"/>
                  <a:ext cx="9685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dirty="0">
                      <a:latin typeface="HGP創英角ｺﾞｼｯｸUB" panose="020B0900000000000000" pitchFamily="50" charset="-128"/>
                      <a:ea typeface="HGP創英角ｺﾞｼｯｸUB" panose="020B0900000000000000" pitchFamily="50" charset="-128"/>
                    </a:rPr>
                    <a:t>**; p&lt;0.01</a:t>
                  </a:r>
                  <a:endParaRPr lang="ja-JP" altLang="en-US" sz="1200" dirty="0">
                    <a:latin typeface="HGP創英角ｺﾞｼｯｸUB" panose="020B0900000000000000" pitchFamily="50" charset="-128"/>
                    <a:ea typeface="HGP創英角ｺﾞｼｯｸUB" panose="020B0900000000000000" pitchFamily="50" charset="-128"/>
                  </a:endParaRPr>
                </a:p>
              </p:txBody>
            </p:sp>
          </p:grpSp>
          <p:sp>
            <p:nvSpPr>
              <p:cNvPr id="238" name="テキスト ボックス 237"/>
              <p:cNvSpPr txBox="1"/>
              <p:nvPr/>
            </p:nvSpPr>
            <p:spPr>
              <a:xfrm>
                <a:off x="3403995" y="6213410"/>
                <a:ext cx="898003" cy="369332"/>
              </a:xfrm>
              <a:prstGeom prst="rect">
                <a:avLst/>
              </a:prstGeom>
              <a:noFill/>
            </p:spPr>
            <p:txBody>
              <a:bodyPr wrap="none" rtlCol="0">
                <a:spAutoFit/>
              </a:bodyPr>
              <a:lstStyle/>
              <a:p>
                <a:r>
                  <a:rPr kumimoji="1" lang="en-US" altLang="ja-JP" dirty="0" smtClean="0">
                    <a:solidFill>
                      <a:srgbClr val="0070C0"/>
                    </a:solidFill>
                    <a:latin typeface="HGP創英角ｺﾞｼｯｸUB" panose="020B0900000000000000" pitchFamily="50" charset="-128"/>
                    <a:ea typeface="HGP創英角ｺﾞｼｯｸUB" panose="020B0900000000000000" pitchFamily="50" charset="-128"/>
                  </a:rPr>
                  <a:t>Neutral</a:t>
                </a:r>
                <a:endParaRPr kumimoji="1" lang="ja-JP" altLang="en-US" dirty="0">
                  <a:solidFill>
                    <a:srgbClr val="0070C0"/>
                  </a:solidFill>
                  <a:latin typeface="HGP創英角ｺﾞｼｯｸUB" panose="020B0900000000000000" pitchFamily="50" charset="-128"/>
                  <a:ea typeface="HGP創英角ｺﾞｼｯｸUB" panose="020B0900000000000000" pitchFamily="50" charset="-128"/>
                </a:endParaRPr>
              </a:p>
            </p:txBody>
          </p:sp>
          <p:sp>
            <p:nvSpPr>
              <p:cNvPr id="239" name="テキスト ボックス 238"/>
              <p:cNvSpPr txBox="1"/>
              <p:nvPr/>
            </p:nvSpPr>
            <p:spPr>
              <a:xfrm>
                <a:off x="5180500" y="6201216"/>
                <a:ext cx="998991" cy="369332"/>
              </a:xfrm>
              <a:prstGeom prst="rect">
                <a:avLst/>
              </a:prstGeom>
              <a:noFill/>
            </p:spPr>
            <p:txBody>
              <a:bodyPr wrap="none" rtlCol="0">
                <a:spAutoFit/>
              </a:bodyPr>
              <a:lstStyle/>
              <a:p>
                <a:r>
                  <a:rPr kumimoji="1" lang="en-US" altLang="ja-JP" dirty="0" smtClean="0">
                    <a:solidFill>
                      <a:srgbClr val="FF0000"/>
                    </a:solidFill>
                    <a:latin typeface="HGP創英角ｺﾞｼｯｸUB" panose="020B0900000000000000" pitchFamily="50" charset="-128"/>
                    <a:ea typeface="HGP創英角ｺﾞｼｯｸUB" panose="020B0900000000000000" pitchFamily="50" charset="-128"/>
                  </a:rPr>
                  <a:t>Cationic</a:t>
                </a:r>
                <a:endParaRPr kumimoji="1" lang="ja-JP" altLang="en-US" dirty="0">
                  <a:solidFill>
                    <a:srgbClr val="FF0000"/>
                  </a:solidFill>
                  <a:latin typeface="HGP創英角ｺﾞｼｯｸUB" panose="020B0900000000000000" pitchFamily="50" charset="-128"/>
                  <a:ea typeface="HGP創英角ｺﾞｼｯｸUB" panose="020B0900000000000000" pitchFamily="50" charset="-128"/>
                </a:endParaRPr>
              </a:p>
            </p:txBody>
          </p:sp>
        </p:grpSp>
        <p:grpSp>
          <p:nvGrpSpPr>
            <p:cNvPr id="11" name="グループ化 10"/>
            <p:cNvGrpSpPr/>
            <p:nvPr/>
          </p:nvGrpSpPr>
          <p:grpSpPr>
            <a:xfrm>
              <a:off x="1275013" y="2972327"/>
              <a:ext cx="3186697" cy="3629410"/>
              <a:chOff x="35496" y="2972327"/>
              <a:chExt cx="3186697" cy="3629410"/>
            </a:xfrm>
          </p:grpSpPr>
          <p:grpSp>
            <p:nvGrpSpPr>
              <p:cNvPr id="167" name="グループ化 166"/>
              <p:cNvGrpSpPr>
                <a:grpSpLocks/>
              </p:cNvGrpSpPr>
              <p:nvPr/>
            </p:nvGrpSpPr>
            <p:grpSpPr bwMode="auto">
              <a:xfrm>
                <a:off x="35496" y="2972327"/>
                <a:ext cx="2906713" cy="3280836"/>
                <a:chOff x="263022" y="2971661"/>
                <a:chExt cx="2907558" cy="3282283"/>
              </a:xfrm>
            </p:grpSpPr>
            <p:sp>
              <p:nvSpPr>
                <p:cNvPr id="12322" name="Rectangle 10"/>
                <p:cNvSpPr>
                  <a:spLocks noChangeArrowheads="1"/>
                </p:cNvSpPr>
                <p:nvPr/>
              </p:nvSpPr>
              <p:spPr bwMode="auto">
                <a:xfrm>
                  <a:off x="858434" y="3816311"/>
                  <a:ext cx="2285918" cy="2174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HGP創英角ｺﾞｼｯｸUB" panose="020B0900000000000000" pitchFamily="50" charset="-128"/>
                    <a:ea typeface="HGP創英角ｺﾞｼｯｸUB" panose="020B0900000000000000" pitchFamily="50" charset="-128"/>
                  </a:endParaRPr>
                </a:p>
              </p:txBody>
            </p:sp>
            <p:sp>
              <p:nvSpPr>
                <p:cNvPr id="12323" name="Rectangle 11"/>
                <p:cNvSpPr>
                  <a:spLocks noChangeArrowheads="1"/>
                </p:cNvSpPr>
                <p:nvPr/>
              </p:nvSpPr>
              <p:spPr bwMode="auto">
                <a:xfrm>
                  <a:off x="952964" y="5656370"/>
                  <a:ext cx="380271" cy="328122"/>
                </a:xfrm>
                <a:prstGeom prst="rect">
                  <a:avLst/>
                </a:prstGeom>
                <a:gradFill rotWithShape="1">
                  <a:gsLst>
                    <a:gs pos="0">
                      <a:srgbClr val="800000"/>
                    </a:gs>
                    <a:gs pos="100000">
                      <a:srgbClr val="FF0000"/>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HGP創英角ｺﾞｼｯｸUB" panose="020B0900000000000000" pitchFamily="50" charset="-128"/>
                    <a:ea typeface="HGP創英角ｺﾞｼｯｸUB" panose="020B0900000000000000" pitchFamily="50" charset="-128"/>
                  </a:endParaRPr>
                </a:p>
              </p:txBody>
            </p:sp>
            <p:sp>
              <p:nvSpPr>
                <p:cNvPr id="12324" name="Freeform 12"/>
                <p:cNvSpPr>
                  <a:spLocks/>
                </p:cNvSpPr>
                <p:nvPr/>
              </p:nvSpPr>
              <p:spPr bwMode="auto">
                <a:xfrm>
                  <a:off x="952964" y="5656370"/>
                  <a:ext cx="378122" cy="328122"/>
                </a:xfrm>
                <a:custGeom>
                  <a:avLst/>
                  <a:gdLst>
                    <a:gd name="T0" fmla="*/ 0 w 313"/>
                    <a:gd name="T1" fmla="*/ 2147483647 h 287"/>
                    <a:gd name="T2" fmla="*/ 0 w 313"/>
                    <a:gd name="T3" fmla="*/ 2147483647 h 287"/>
                    <a:gd name="T4" fmla="*/ 0 w 313"/>
                    <a:gd name="T5" fmla="*/ 0 h 287"/>
                    <a:gd name="T6" fmla="*/ 2147483647 w 313"/>
                    <a:gd name="T7" fmla="*/ 0 h 287"/>
                    <a:gd name="T8" fmla="*/ 2147483647 w 313"/>
                    <a:gd name="T9" fmla="*/ 2147483647 h 2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287">
                      <a:moveTo>
                        <a:pt x="0" y="287"/>
                      </a:moveTo>
                      <a:lnTo>
                        <a:pt x="0" y="287"/>
                      </a:lnTo>
                      <a:lnTo>
                        <a:pt x="0" y="0"/>
                      </a:lnTo>
                      <a:lnTo>
                        <a:pt x="313" y="0"/>
                      </a:lnTo>
                      <a:lnTo>
                        <a:pt x="313" y="28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ja-JP" altLang="en-US"/>
                </a:p>
              </p:txBody>
            </p:sp>
            <p:sp>
              <p:nvSpPr>
                <p:cNvPr id="12325" name="Freeform 13"/>
                <p:cNvSpPr>
                  <a:spLocks/>
                </p:cNvSpPr>
                <p:nvPr/>
              </p:nvSpPr>
              <p:spPr bwMode="auto">
                <a:xfrm>
                  <a:off x="1047495" y="5643503"/>
                  <a:ext cx="191210" cy="0"/>
                </a:xfrm>
                <a:custGeom>
                  <a:avLst/>
                  <a:gdLst>
                    <a:gd name="T0" fmla="*/ 0 w 156"/>
                    <a:gd name="T1" fmla="*/ 2147483647 w 156"/>
                    <a:gd name="T2" fmla="*/ 0 w 156"/>
                    <a:gd name="T3" fmla="*/ 0 60000 65536"/>
                    <a:gd name="T4" fmla="*/ 0 60000 65536"/>
                    <a:gd name="T5" fmla="*/ 0 60000 65536"/>
                  </a:gdLst>
                  <a:ahLst/>
                  <a:cxnLst>
                    <a:cxn ang="T3">
                      <a:pos x="T0" y="0"/>
                    </a:cxn>
                    <a:cxn ang="T4">
                      <a:pos x="T1" y="0"/>
                    </a:cxn>
                    <a:cxn ang="T5">
                      <a:pos x="T2" y="0"/>
                    </a:cxn>
                  </a:cxnLst>
                  <a:rect l="0" t="0" r="r" b="b"/>
                  <a:pathLst>
                    <a:path w="156">
                      <a:moveTo>
                        <a:pt x="0" y="0"/>
                      </a:moveTo>
                      <a:lnTo>
                        <a:pt x="156" y="0"/>
                      </a:lnTo>
                      <a:lnTo>
                        <a:pt x="0" y="0"/>
                      </a:lnTo>
                    </a:path>
                  </a:pathLst>
                </a:custGeom>
                <a:noFill/>
                <a:ln w="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12326" name="Line 14"/>
                <p:cNvSpPr>
                  <a:spLocks noChangeShapeType="1"/>
                </p:cNvSpPr>
                <p:nvPr/>
              </p:nvSpPr>
              <p:spPr bwMode="auto">
                <a:xfrm>
                  <a:off x="1144174" y="5643503"/>
                  <a:ext cx="0" cy="12868"/>
                </a:xfrm>
                <a:prstGeom prst="line">
                  <a:avLst/>
                </a:prstGeom>
                <a:noFill/>
                <a:ln w="3">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27" name="Rectangle 15"/>
                <p:cNvSpPr>
                  <a:spLocks noChangeArrowheads="1"/>
                </p:cNvSpPr>
                <p:nvPr/>
              </p:nvSpPr>
              <p:spPr bwMode="auto">
                <a:xfrm>
                  <a:off x="1524444" y="4496146"/>
                  <a:ext cx="382419" cy="1488347"/>
                </a:xfrm>
                <a:prstGeom prst="rect">
                  <a:avLst/>
                </a:prstGeom>
                <a:gradFill rotWithShape="0">
                  <a:gsLst>
                    <a:gs pos="0">
                      <a:srgbClr val="002060"/>
                    </a:gs>
                    <a:gs pos="100000">
                      <a:srgbClr val="0070C0"/>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HGP創英角ｺﾞｼｯｸUB" panose="020B0900000000000000" pitchFamily="50" charset="-128"/>
                    <a:ea typeface="HGP創英角ｺﾞｼｯｸUB" panose="020B0900000000000000" pitchFamily="50" charset="-128"/>
                  </a:endParaRPr>
                </a:p>
              </p:txBody>
            </p:sp>
            <p:sp>
              <p:nvSpPr>
                <p:cNvPr id="12328" name="Freeform 16"/>
                <p:cNvSpPr>
                  <a:spLocks/>
                </p:cNvSpPr>
                <p:nvPr/>
              </p:nvSpPr>
              <p:spPr bwMode="auto">
                <a:xfrm>
                  <a:off x="1524444" y="4496146"/>
                  <a:ext cx="380271" cy="1488347"/>
                </a:xfrm>
                <a:custGeom>
                  <a:avLst/>
                  <a:gdLst>
                    <a:gd name="T0" fmla="*/ 0 w 313"/>
                    <a:gd name="T1" fmla="*/ 2147483647 h 1298"/>
                    <a:gd name="T2" fmla="*/ 0 w 313"/>
                    <a:gd name="T3" fmla="*/ 2147483647 h 1298"/>
                    <a:gd name="T4" fmla="*/ 0 w 313"/>
                    <a:gd name="T5" fmla="*/ 0 h 1298"/>
                    <a:gd name="T6" fmla="*/ 2147483647 w 313"/>
                    <a:gd name="T7" fmla="*/ 0 h 1298"/>
                    <a:gd name="T8" fmla="*/ 2147483647 w 313"/>
                    <a:gd name="T9" fmla="*/ 2147483647 h 12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1298">
                      <a:moveTo>
                        <a:pt x="0" y="1298"/>
                      </a:moveTo>
                      <a:lnTo>
                        <a:pt x="0" y="1298"/>
                      </a:lnTo>
                      <a:lnTo>
                        <a:pt x="0" y="0"/>
                      </a:lnTo>
                      <a:lnTo>
                        <a:pt x="313" y="0"/>
                      </a:lnTo>
                      <a:lnTo>
                        <a:pt x="313" y="12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ja-JP" altLang="en-US"/>
                </a:p>
              </p:txBody>
            </p:sp>
            <p:sp>
              <p:nvSpPr>
                <p:cNvPr id="12329" name="Freeform 17"/>
                <p:cNvSpPr>
                  <a:spLocks/>
                </p:cNvSpPr>
                <p:nvPr/>
              </p:nvSpPr>
              <p:spPr bwMode="auto">
                <a:xfrm>
                  <a:off x="1621123" y="4331013"/>
                  <a:ext cx="186912" cy="0"/>
                </a:xfrm>
                <a:custGeom>
                  <a:avLst/>
                  <a:gdLst>
                    <a:gd name="T0" fmla="*/ 0 w 156"/>
                    <a:gd name="T1" fmla="*/ 2147483647 w 156"/>
                    <a:gd name="T2" fmla="*/ 0 w 156"/>
                    <a:gd name="T3" fmla="*/ 0 60000 65536"/>
                    <a:gd name="T4" fmla="*/ 0 60000 65536"/>
                    <a:gd name="T5" fmla="*/ 0 60000 65536"/>
                  </a:gdLst>
                  <a:ahLst/>
                  <a:cxnLst>
                    <a:cxn ang="T3">
                      <a:pos x="T0" y="0"/>
                    </a:cxn>
                    <a:cxn ang="T4">
                      <a:pos x="T1" y="0"/>
                    </a:cxn>
                    <a:cxn ang="T5">
                      <a:pos x="T2" y="0"/>
                    </a:cxn>
                  </a:cxnLst>
                  <a:rect l="0" t="0" r="r" b="b"/>
                  <a:pathLst>
                    <a:path w="156">
                      <a:moveTo>
                        <a:pt x="0" y="0"/>
                      </a:moveTo>
                      <a:lnTo>
                        <a:pt x="156" y="0"/>
                      </a:lnTo>
                      <a:lnTo>
                        <a:pt x="0" y="0"/>
                      </a:lnTo>
                    </a:path>
                  </a:pathLst>
                </a:custGeom>
                <a:noFill/>
                <a:ln w="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12330" name="Line 18"/>
                <p:cNvSpPr>
                  <a:spLocks noChangeShapeType="1"/>
                </p:cNvSpPr>
                <p:nvPr/>
              </p:nvSpPr>
              <p:spPr bwMode="auto">
                <a:xfrm>
                  <a:off x="1713505" y="4331013"/>
                  <a:ext cx="0" cy="165133"/>
                </a:xfrm>
                <a:prstGeom prst="line">
                  <a:avLst/>
                </a:prstGeom>
                <a:noFill/>
                <a:ln w="3">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31" name="Rectangle 19"/>
                <p:cNvSpPr>
                  <a:spLocks noChangeArrowheads="1"/>
                </p:cNvSpPr>
                <p:nvPr/>
              </p:nvSpPr>
              <p:spPr bwMode="auto">
                <a:xfrm>
                  <a:off x="2095923" y="5705695"/>
                  <a:ext cx="380271" cy="278797"/>
                </a:xfrm>
                <a:prstGeom prst="rect">
                  <a:avLst/>
                </a:prstGeom>
                <a:gradFill rotWithShape="0">
                  <a:gsLst>
                    <a:gs pos="0">
                      <a:srgbClr val="006600"/>
                    </a:gs>
                    <a:gs pos="100000">
                      <a:srgbClr val="33CC33"/>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HGP創英角ｺﾞｼｯｸUB" panose="020B0900000000000000" pitchFamily="50" charset="-128"/>
                    <a:ea typeface="HGP創英角ｺﾞｼｯｸUB" panose="020B0900000000000000" pitchFamily="50" charset="-128"/>
                  </a:endParaRPr>
                </a:p>
              </p:txBody>
            </p:sp>
            <p:sp>
              <p:nvSpPr>
                <p:cNvPr id="12332" name="Freeform 20"/>
                <p:cNvSpPr>
                  <a:spLocks/>
                </p:cNvSpPr>
                <p:nvPr/>
              </p:nvSpPr>
              <p:spPr bwMode="auto">
                <a:xfrm>
                  <a:off x="2095923" y="5705695"/>
                  <a:ext cx="380271" cy="278797"/>
                </a:xfrm>
                <a:custGeom>
                  <a:avLst/>
                  <a:gdLst>
                    <a:gd name="T0" fmla="*/ 0 w 313"/>
                    <a:gd name="T1" fmla="*/ 2147483647 h 243"/>
                    <a:gd name="T2" fmla="*/ 0 w 313"/>
                    <a:gd name="T3" fmla="*/ 2147483647 h 243"/>
                    <a:gd name="T4" fmla="*/ 0 w 313"/>
                    <a:gd name="T5" fmla="*/ 0 h 243"/>
                    <a:gd name="T6" fmla="*/ 2147483647 w 313"/>
                    <a:gd name="T7" fmla="*/ 0 h 243"/>
                    <a:gd name="T8" fmla="*/ 2147483647 w 313"/>
                    <a:gd name="T9" fmla="*/ 2147483647 h 2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243">
                      <a:moveTo>
                        <a:pt x="0" y="243"/>
                      </a:moveTo>
                      <a:lnTo>
                        <a:pt x="0" y="243"/>
                      </a:lnTo>
                      <a:lnTo>
                        <a:pt x="0" y="0"/>
                      </a:lnTo>
                      <a:lnTo>
                        <a:pt x="313" y="0"/>
                      </a:lnTo>
                      <a:lnTo>
                        <a:pt x="313" y="24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ja-JP" altLang="en-US"/>
                </a:p>
              </p:txBody>
            </p:sp>
            <p:sp>
              <p:nvSpPr>
                <p:cNvPr id="12333" name="Freeform 21"/>
                <p:cNvSpPr>
                  <a:spLocks/>
                </p:cNvSpPr>
                <p:nvPr/>
              </p:nvSpPr>
              <p:spPr bwMode="auto">
                <a:xfrm>
                  <a:off x="2190454" y="5656370"/>
                  <a:ext cx="191210" cy="0"/>
                </a:xfrm>
                <a:custGeom>
                  <a:avLst/>
                  <a:gdLst>
                    <a:gd name="T0" fmla="*/ 0 w 156"/>
                    <a:gd name="T1" fmla="*/ 2147483647 w 156"/>
                    <a:gd name="T2" fmla="*/ 0 w 156"/>
                    <a:gd name="T3" fmla="*/ 0 60000 65536"/>
                    <a:gd name="T4" fmla="*/ 0 60000 65536"/>
                    <a:gd name="T5" fmla="*/ 0 60000 65536"/>
                  </a:gdLst>
                  <a:ahLst/>
                  <a:cxnLst>
                    <a:cxn ang="T3">
                      <a:pos x="T0" y="0"/>
                    </a:cxn>
                    <a:cxn ang="T4">
                      <a:pos x="T1" y="0"/>
                    </a:cxn>
                    <a:cxn ang="T5">
                      <a:pos x="T2" y="0"/>
                    </a:cxn>
                  </a:cxnLst>
                  <a:rect l="0" t="0" r="r" b="b"/>
                  <a:pathLst>
                    <a:path w="156">
                      <a:moveTo>
                        <a:pt x="0" y="0"/>
                      </a:moveTo>
                      <a:lnTo>
                        <a:pt x="156" y="0"/>
                      </a:lnTo>
                      <a:lnTo>
                        <a:pt x="0" y="0"/>
                      </a:lnTo>
                    </a:path>
                  </a:pathLst>
                </a:custGeom>
                <a:noFill/>
                <a:ln w="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12334" name="Line 22"/>
                <p:cNvSpPr>
                  <a:spLocks noChangeShapeType="1"/>
                </p:cNvSpPr>
                <p:nvPr/>
              </p:nvSpPr>
              <p:spPr bwMode="auto">
                <a:xfrm>
                  <a:off x="2287133" y="5656370"/>
                  <a:ext cx="0" cy="49325"/>
                </a:xfrm>
                <a:prstGeom prst="line">
                  <a:avLst/>
                </a:prstGeom>
                <a:noFill/>
                <a:ln w="3">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35" name="Rectangle 23"/>
                <p:cNvSpPr>
                  <a:spLocks noChangeArrowheads="1"/>
                </p:cNvSpPr>
                <p:nvPr/>
              </p:nvSpPr>
              <p:spPr bwMode="auto">
                <a:xfrm>
                  <a:off x="2669552" y="4611954"/>
                  <a:ext cx="380270" cy="1372539"/>
                </a:xfrm>
                <a:prstGeom prst="rect">
                  <a:avLst/>
                </a:prstGeom>
                <a:gradFill rotWithShape="0">
                  <a:gsLst>
                    <a:gs pos="0">
                      <a:srgbClr val="6600CC"/>
                    </a:gs>
                    <a:gs pos="100000">
                      <a:srgbClr val="9966FF"/>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sz="1200">
                    <a:latin typeface="HGP創英角ｺﾞｼｯｸUB" panose="020B0900000000000000" pitchFamily="50" charset="-128"/>
                    <a:ea typeface="HGP創英角ｺﾞｼｯｸUB" panose="020B0900000000000000" pitchFamily="50" charset="-128"/>
                  </a:endParaRPr>
                </a:p>
              </p:txBody>
            </p:sp>
            <p:sp>
              <p:nvSpPr>
                <p:cNvPr id="12336" name="Freeform 24"/>
                <p:cNvSpPr>
                  <a:spLocks/>
                </p:cNvSpPr>
                <p:nvPr/>
              </p:nvSpPr>
              <p:spPr bwMode="auto">
                <a:xfrm>
                  <a:off x="2669552" y="4611954"/>
                  <a:ext cx="380270" cy="1372539"/>
                </a:xfrm>
                <a:custGeom>
                  <a:avLst/>
                  <a:gdLst>
                    <a:gd name="T0" fmla="*/ 0 w 313"/>
                    <a:gd name="T1" fmla="*/ 2147483647 h 1196"/>
                    <a:gd name="T2" fmla="*/ 0 w 313"/>
                    <a:gd name="T3" fmla="*/ 2147483647 h 1196"/>
                    <a:gd name="T4" fmla="*/ 0 w 313"/>
                    <a:gd name="T5" fmla="*/ 0 h 1196"/>
                    <a:gd name="T6" fmla="*/ 2147483647 w 313"/>
                    <a:gd name="T7" fmla="*/ 0 h 1196"/>
                    <a:gd name="T8" fmla="*/ 2147483647 w 313"/>
                    <a:gd name="T9" fmla="*/ 2147483647 h 11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3" h="1196">
                      <a:moveTo>
                        <a:pt x="0" y="1196"/>
                      </a:moveTo>
                      <a:lnTo>
                        <a:pt x="0" y="1196"/>
                      </a:lnTo>
                      <a:lnTo>
                        <a:pt x="0" y="0"/>
                      </a:lnTo>
                      <a:lnTo>
                        <a:pt x="313" y="0"/>
                      </a:lnTo>
                      <a:lnTo>
                        <a:pt x="313" y="1196"/>
                      </a:lnTo>
                    </a:path>
                  </a:pathLst>
                </a:custGeom>
                <a:gradFill rotWithShape="0">
                  <a:gsLst>
                    <a:gs pos="0">
                      <a:srgbClr val="6600CC"/>
                    </a:gs>
                    <a:gs pos="100000">
                      <a:srgbClr val="9966FF"/>
                    </a:gs>
                  </a:gsLst>
                  <a:lin ang="5400000" scaled="1"/>
                </a:gradFill>
                <a:ln w="3">
                  <a:solidFill>
                    <a:srgbClr val="000000"/>
                  </a:solidFill>
                  <a:prstDash val="solid"/>
                  <a:round/>
                  <a:headEnd/>
                  <a:tailEnd/>
                </a:ln>
              </p:spPr>
              <p:txBody>
                <a:bodyPr/>
                <a:lstStyle/>
                <a:p>
                  <a:endParaRPr lang="ja-JP" altLang="en-US"/>
                </a:p>
              </p:txBody>
            </p:sp>
            <p:sp>
              <p:nvSpPr>
                <p:cNvPr id="12337" name="Freeform 25"/>
                <p:cNvSpPr>
                  <a:spLocks/>
                </p:cNvSpPr>
                <p:nvPr/>
              </p:nvSpPr>
              <p:spPr bwMode="auto">
                <a:xfrm>
                  <a:off x="2766230" y="4483278"/>
                  <a:ext cx="189061" cy="0"/>
                </a:xfrm>
                <a:custGeom>
                  <a:avLst/>
                  <a:gdLst>
                    <a:gd name="T0" fmla="*/ 0 w 156"/>
                    <a:gd name="T1" fmla="*/ 2147483647 w 156"/>
                    <a:gd name="T2" fmla="*/ 0 w 156"/>
                    <a:gd name="T3" fmla="*/ 0 60000 65536"/>
                    <a:gd name="T4" fmla="*/ 0 60000 65536"/>
                    <a:gd name="T5" fmla="*/ 0 60000 65536"/>
                  </a:gdLst>
                  <a:ahLst/>
                  <a:cxnLst>
                    <a:cxn ang="T3">
                      <a:pos x="T0" y="0"/>
                    </a:cxn>
                    <a:cxn ang="T4">
                      <a:pos x="T1" y="0"/>
                    </a:cxn>
                    <a:cxn ang="T5">
                      <a:pos x="T2" y="0"/>
                    </a:cxn>
                  </a:cxnLst>
                  <a:rect l="0" t="0" r="r" b="b"/>
                  <a:pathLst>
                    <a:path w="156">
                      <a:moveTo>
                        <a:pt x="0" y="0"/>
                      </a:moveTo>
                      <a:lnTo>
                        <a:pt x="156" y="0"/>
                      </a:lnTo>
                      <a:lnTo>
                        <a:pt x="0" y="0"/>
                      </a:lnTo>
                    </a:path>
                  </a:pathLst>
                </a:custGeom>
                <a:noFill/>
                <a:ln w="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12338" name="Line 26"/>
                <p:cNvSpPr>
                  <a:spLocks noChangeShapeType="1"/>
                </p:cNvSpPr>
                <p:nvPr/>
              </p:nvSpPr>
              <p:spPr bwMode="auto">
                <a:xfrm>
                  <a:off x="2858613" y="4483278"/>
                  <a:ext cx="0" cy="128676"/>
                </a:xfrm>
                <a:prstGeom prst="line">
                  <a:avLst/>
                </a:prstGeom>
                <a:noFill/>
                <a:ln w="3">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39" name="Rectangle 28"/>
                <p:cNvSpPr>
                  <a:spLocks noChangeArrowheads="1"/>
                </p:cNvSpPr>
                <p:nvPr/>
              </p:nvSpPr>
              <p:spPr bwMode="auto">
                <a:xfrm rot="16200000">
                  <a:off x="-961352" y="4814127"/>
                  <a:ext cx="26641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dirty="0">
                      <a:solidFill>
                        <a:srgbClr val="000000"/>
                      </a:solidFill>
                      <a:latin typeface="HGP創英角ｺﾞｼｯｸUB" panose="020B0900000000000000" pitchFamily="50" charset="-128"/>
                      <a:ea typeface="HGP創英角ｺﾞｼｯｸUB" panose="020B0900000000000000" pitchFamily="50" charset="-128"/>
                    </a:rPr>
                    <a:t>Uptake (Geo Mean: arbitrary unit)</a:t>
                  </a:r>
                  <a:endParaRPr lang="ja-JP" altLang="ja-JP" sz="1400" dirty="0">
                    <a:latin typeface="HGP創英角ｺﾞｼｯｸUB" panose="020B0900000000000000" pitchFamily="50" charset="-128"/>
                    <a:ea typeface="HGP創英角ｺﾞｼｯｸUB" panose="020B0900000000000000" pitchFamily="50" charset="-128"/>
                  </a:endParaRPr>
                </a:p>
              </p:txBody>
            </p:sp>
            <p:sp>
              <p:nvSpPr>
                <p:cNvPr id="12340" name="Line 29"/>
                <p:cNvSpPr>
                  <a:spLocks noChangeShapeType="1"/>
                </p:cNvSpPr>
                <p:nvPr/>
              </p:nvSpPr>
              <p:spPr bwMode="auto">
                <a:xfrm>
                  <a:off x="858434" y="5984492"/>
                  <a:ext cx="228806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41" name="Line 30"/>
                <p:cNvSpPr>
                  <a:spLocks noChangeShapeType="1"/>
                </p:cNvSpPr>
                <p:nvPr/>
              </p:nvSpPr>
              <p:spPr bwMode="auto">
                <a:xfrm>
                  <a:off x="1144174" y="5984492"/>
                  <a:ext cx="0" cy="40748"/>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42" name="Line 32"/>
                <p:cNvSpPr>
                  <a:spLocks noChangeShapeType="1"/>
                </p:cNvSpPr>
                <p:nvPr/>
              </p:nvSpPr>
              <p:spPr bwMode="auto">
                <a:xfrm>
                  <a:off x="1713505" y="5984492"/>
                  <a:ext cx="0" cy="40748"/>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43" name="Line 34"/>
                <p:cNvSpPr>
                  <a:spLocks noChangeShapeType="1"/>
                </p:cNvSpPr>
                <p:nvPr/>
              </p:nvSpPr>
              <p:spPr bwMode="auto">
                <a:xfrm>
                  <a:off x="2287133" y="5984492"/>
                  <a:ext cx="0" cy="40748"/>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44" name="Line 36"/>
                <p:cNvSpPr>
                  <a:spLocks noChangeShapeType="1"/>
                </p:cNvSpPr>
                <p:nvPr/>
              </p:nvSpPr>
              <p:spPr bwMode="auto">
                <a:xfrm>
                  <a:off x="2858613" y="5984492"/>
                  <a:ext cx="0" cy="40748"/>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45" name="Line 38"/>
                <p:cNvSpPr>
                  <a:spLocks noChangeShapeType="1"/>
                </p:cNvSpPr>
                <p:nvPr/>
              </p:nvSpPr>
              <p:spPr bwMode="auto">
                <a:xfrm flipV="1">
                  <a:off x="858434" y="3816311"/>
                  <a:ext cx="0" cy="21681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46" name="Line 39"/>
                <p:cNvSpPr>
                  <a:spLocks noChangeShapeType="1"/>
                </p:cNvSpPr>
                <p:nvPr/>
              </p:nvSpPr>
              <p:spPr bwMode="auto">
                <a:xfrm flipH="1">
                  <a:off x="815465" y="5984492"/>
                  <a:ext cx="4296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47" name="Rectangle 40"/>
                <p:cNvSpPr>
                  <a:spLocks noChangeArrowheads="1"/>
                </p:cNvSpPr>
                <p:nvPr/>
              </p:nvSpPr>
              <p:spPr bwMode="auto">
                <a:xfrm>
                  <a:off x="697303" y="5918011"/>
                  <a:ext cx="86279" cy="215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a:solidFill>
                        <a:srgbClr val="000000"/>
                      </a:solidFill>
                      <a:latin typeface="HGP創英角ｺﾞｼｯｸUB" panose="020B0900000000000000" pitchFamily="50" charset="-128"/>
                      <a:ea typeface="HGP創英角ｺﾞｼｯｸUB" panose="020B0900000000000000" pitchFamily="50" charset="-128"/>
                    </a:rPr>
                    <a:t>0</a:t>
                  </a:r>
                  <a:endParaRPr lang="ja-JP" altLang="ja-JP" sz="1400">
                    <a:latin typeface="HGP創英角ｺﾞｼｯｸUB" panose="020B0900000000000000" pitchFamily="50" charset="-128"/>
                    <a:ea typeface="HGP創英角ｺﾞｼｯｸUB" panose="020B0900000000000000" pitchFamily="50" charset="-128"/>
                  </a:endParaRPr>
                </a:p>
              </p:txBody>
            </p:sp>
            <p:sp>
              <p:nvSpPr>
                <p:cNvPr id="12348" name="Line 41"/>
                <p:cNvSpPr>
                  <a:spLocks noChangeShapeType="1"/>
                </p:cNvSpPr>
                <p:nvPr/>
              </p:nvSpPr>
              <p:spPr bwMode="auto">
                <a:xfrm flipH="1">
                  <a:off x="815465" y="5444055"/>
                  <a:ext cx="4296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49" name="Rectangle 42"/>
                <p:cNvSpPr>
                  <a:spLocks noChangeArrowheads="1"/>
                </p:cNvSpPr>
                <p:nvPr/>
              </p:nvSpPr>
              <p:spPr bwMode="auto">
                <a:xfrm>
                  <a:off x="576925" y="5375451"/>
                  <a:ext cx="172558" cy="215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a:solidFill>
                        <a:srgbClr val="000000"/>
                      </a:solidFill>
                      <a:latin typeface="HGP創英角ｺﾞｼｯｸUB" panose="020B0900000000000000" pitchFamily="50" charset="-128"/>
                      <a:ea typeface="HGP創英角ｺﾞｼｯｸUB" panose="020B0900000000000000" pitchFamily="50" charset="-128"/>
                    </a:rPr>
                    <a:t>50</a:t>
                  </a:r>
                  <a:endParaRPr lang="ja-JP" altLang="ja-JP" sz="1400">
                    <a:latin typeface="HGP創英角ｺﾞｼｯｸUB" panose="020B0900000000000000" pitchFamily="50" charset="-128"/>
                    <a:ea typeface="HGP創英角ｺﾞｼｯｸUB" panose="020B0900000000000000" pitchFamily="50" charset="-128"/>
                  </a:endParaRPr>
                </a:p>
              </p:txBody>
            </p:sp>
            <p:sp>
              <p:nvSpPr>
                <p:cNvPr id="12350" name="Line 43"/>
                <p:cNvSpPr>
                  <a:spLocks noChangeShapeType="1"/>
                </p:cNvSpPr>
                <p:nvPr/>
              </p:nvSpPr>
              <p:spPr bwMode="auto">
                <a:xfrm flipH="1">
                  <a:off x="815465" y="4901474"/>
                  <a:ext cx="4296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51" name="Rectangle 44"/>
                <p:cNvSpPr>
                  <a:spLocks noChangeArrowheads="1"/>
                </p:cNvSpPr>
                <p:nvPr/>
              </p:nvSpPr>
              <p:spPr bwMode="auto">
                <a:xfrm>
                  <a:off x="484544" y="4832871"/>
                  <a:ext cx="258838" cy="215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a:solidFill>
                        <a:srgbClr val="000000"/>
                      </a:solidFill>
                      <a:latin typeface="HGP創英角ｺﾞｼｯｸUB" panose="020B0900000000000000" pitchFamily="50" charset="-128"/>
                      <a:ea typeface="HGP創英角ｺﾞｼｯｸUB" panose="020B0900000000000000" pitchFamily="50" charset="-128"/>
                    </a:rPr>
                    <a:t>100</a:t>
                  </a:r>
                  <a:endParaRPr lang="ja-JP" altLang="ja-JP" sz="1400">
                    <a:latin typeface="HGP創英角ｺﾞｼｯｸUB" panose="020B0900000000000000" pitchFamily="50" charset="-128"/>
                    <a:ea typeface="HGP創英角ｺﾞｼｯｸUB" panose="020B0900000000000000" pitchFamily="50" charset="-128"/>
                  </a:endParaRPr>
                </a:p>
              </p:txBody>
            </p:sp>
            <p:sp>
              <p:nvSpPr>
                <p:cNvPr id="12352" name="Line 45"/>
                <p:cNvSpPr>
                  <a:spLocks noChangeShapeType="1"/>
                </p:cNvSpPr>
                <p:nvPr/>
              </p:nvSpPr>
              <p:spPr bwMode="auto">
                <a:xfrm flipH="1">
                  <a:off x="815465" y="4358892"/>
                  <a:ext cx="4296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53" name="Rectangle 46"/>
                <p:cNvSpPr>
                  <a:spLocks noChangeArrowheads="1"/>
                </p:cNvSpPr>
                <p:nvPr/>
              </p:nvSpPr>
              <p:spPr bwMode="auto">
                <a:xfrm>
                  <a:off x="484544" y="4292433"/>
                  <a:ext cx="258838" cy="215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a:solidFill>
                        <a:srgbClr val="000000"/>
                      </a:solidFill>
                      <a:latin typeface="HGP創英角ｺﾞｼｯｸUB" panose="020B0900000000000000" pitchFamily="50" charset="-128"/>
                      <a:ea typeface="HGP創英角ｺﾞｼｯｸUB" panose="020B0900000000000000" pitchFamily="50" charset="-128"/>
                    </a:rPr>
                    <a:t>150</a:t>
                  </a:r>
                  <a:endParaRPr lang="ja-JP" altLang="ja-JP" sz="1400">
                    <a:latin typeface="HGP創英角ｺﾞｼｯｸUB" panose="020B0900000000000000" pitchFamily="50" charset="-128"/>
                    <a:ea typeface="HGP創英角ｺﾞｼｯｸUB" panose="020B0900000000000000" pitchFamily="50" charset="-128"/>
                  </a:endParaRPr>
                </a:p>
              </p:txBody>
            </p:sp>
            <p:sp>
              <p:nvSpPr>
                <p:cNvPr id="12354" name="Line 47"/>
                <p:cNvSpPr>
                  <a:spLocks noChangeShapeType="1"/>
                </p:cNvSpPr>
                <p:nvPr/>
              </p:nvSpPr>
              <p:spPr bwMode="auto">
                <a:xfrm flipH="1">
                  <a:off x="815465" y="3818455"/>
                  <a:ext cx="42968" cy="0"/>
                </a:xfrm>
                <a:prstGeom prst="line">
                  <a:avLst/>
                </a:prstGeom>
                <a:noFill/>
                <a:ln w="6">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12355" name="Rectangle 48"/>
                <p:cNvSpPr>
                  <a:spLocks noChangeArrowheads="1"/>
                </p:cNvSpPr>
                <p:nvPr/>
              </p:nvSpPr>
              <p:spPr bwMode="auto">
                <a:xfrm>
                  <a:off x="484544" y="3749851"/>
                  <a:ext cx="258838" cy="215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dirty="0">
                      <a:solidFill>
                        <a:srgbClr val="000000"/>
                      </a:solidFill>
                      <a:latin typeface="HGP創英角ｺﾞｼｯｸUB" panose="020B0900000000000000" pitchFamily="50" charset="-128"/>
                      <a:ea typeface="HGP創英角ｺﾞｼｯｸUB" panose="020B0900000000000000" pitchFamily="50" charset="-128"/>
                    </a:rPr>
                    <a:t>200</a:t>
                  </a:r>
                  <a:endParaRPr lang="ja-JP" altLang="ja-JP" sz="1400" dirty="0">
                    <a:latin typeface="HGP創英角ｺﾞｼｯｸUB" panose="020B0900000000000000" pitchFamily="50" charset="-128"/>
                    <a:ea typeface="HGP創英角ｺﾞｼｯｸUB" panose="020B0900000000000000" pitchFamily="50" charset="-128"/>
                  </a:endParaRPr>
                </a:p>
              </p:txBody>
            </p:sp>
            <p:sp>
              <p:nvSpPr>
                <p:cNvPr id="12356" name="Rectangle 31"/>
                <p:cNvSpPr>
                  <a:spLocks noChangeArrowheads="1"/>
                </p:cNvSpPr>
                <p:nvPr/>
              </p:nvSpPr>
              <p:spPr bwMode="auto">
                <a:xfrm>
                  <a:off x="1417396" y="6025240"/>
                  <a:ext cx="551593" cy="215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dirty="0" err="1" smtClean="0">
                      <a:solidFill>
                        <a:srgbClr val="000000"/>
                      </a:solidFill>
                      <a:latin typeface="HGP創英角ｺﾞｼｯｸUB" panose="020B0900000000000000" pitchFamily="50" charset="-128"/>
                      <a:ea typeface="HGP創英角ｺﾞｼｯｸUB" panose="020B0900000000000000" pitchFamily="50" charset="-128"/>
                    </a:rPr>
                    <a:t>ccPalm</a:t>
                  </a:r>
                  <a:endParaRPr lang="ja-JP" altLang="ja-JP" sz="1400" dirty="0">
                    <a:latin typeface="HGP創英角ｺﾞｼｯｸUB" panose="020B0900000000000000" pitchFamily="50" charset="-128"/>
                    <a:ea typeface="HGP創英角ｺﾞｼｯｸUB" panose="020B0900000000000000" pitchFamily="50" charset="-128"/>
                  </a:endParaRPr>
                </a:p>
              </p:txBody>
            </p:sp>
            <p:sp>
              <p:nvSpPr>
                <p:cNvPr id="12357" name="Rectangle 33"/>
                <p:cNvSpPr>
                  <a:spLocks noChangeArrowheads="1"/>
                </p:cNvSpPr>
                <p:nvPr/>
              </p:nvSpPr>
              <p:spPr bwMode="auto">
                <a:xfrm>
                  <a:off x="2044361" y="6027384"/>
                  <a:ext cx="5450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a:solidFill>
                        <a:srgbClr val="000000"/>
                      </a:solidFill>
                      <a:latin typeface="HGP創英角ｺﾞｼｯｸUB" panose="020B0900000000000000" pitchFamily="50" charset="-128"/>
                      <a:ea typeface="HGP創英角ｺﾞｼｯｸUB" panose="020B0900000000000000" pitchFamily="50" charset="-128"/>
                    </a:rPr>
                    <a:t>DODAP</a:t>
                  </a:r>
                  <a:endParaRPr lang="ja-JP" altLang="ja-JP" sz="1400">
                    <a:latin typeface="HGP創英角ｺﾞｼｯｸUB" panose="020B0900000000000000" pitchFamily="50" charset="-128"/>
                    <a:ea typeface="HGP創英角ｺﾞｼｯｸUB" panose="020B0900000000000000" pitchFamily="50" charset="-128"/>
                  </a:endParaRPr>
                </a:p>
              </p:txBody>
            </p:sp>
            <p:sp>
              <p:nvSpPr>
                <p:cNvPr id="12358" name="Rectangle 35"/>
                <p:cNvSpPr>
                  <a:spLocks noChangeArrowheads="1"/>
                </p:cNvSpPr>
                <p:nvPr/>
              </p:nvSpPr>
              <p:spPr bwMode="auto">
                <a:xfrm>
                  <a:off x="2635177" y="6027384"/>
                  <a:ext cx="535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ja-JP" sz="1400" dirty="0">
                      <a:solidFill>
                        <a:srgbClr val="000000"/>
                      </a:solidFill>
                      <a:latin typeface="HGP創英角ｺﾞｼｯｸUB" panose="020B0900000000000000" pitchFamily="50" charset="-128"/>
                      <a:ea typeface="HGP創英角ｺﾞｼｯｸUB" panose="020B0900000000000000" pitchFamily="50" charset="-128"/>
                    </a:rPr>
                    <a:t>DOTAP</a:t>
                  </a:r>
                  <a:endParaRPr lang="ja-JP" altLang="ja-JP" sz="1400" dirty="0">
                    <a:latin typeface="HGP創英角ｺﾞｼｯｸUB" panose="020B0900000000000000" pitchFamily="50" charset="-128"/>
                    <a:ea typeface="HGP創英角ｺﾞｼｯｸUB" panose="020B0900000000000000" pitchFamily="50" charset="-128"/>
                  </a:endParaRPr>
                </a:p>
              </p:txBody>
            </p:sp>
            <p:sp>
              <p:nvSpPr>
                <p:cNvPr id="12359" name="Rectangle 31"/>
                <p:cNvSpPr>
                  <a:spLocks noChangeArrowheads="1"/>
                </p:cNvSpPr>
                <p:nvPr/>
              </p:nvSpPr>
              <p:spPr bwMode="auto">
                <a:xfrm>
                  <a:off x="850775" y="6018806"/>
                  <a:ext cx="538766" cy="215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dirty="0" smtClean="0">
                      <a:solidFill>
                        <a:srgbClr val="000000"/>
                      </a:solidFill>
                      <a:latin typeface="HGP創英角ｺﾞｼｯｸUB" panose="020B0900000000000000" pitchFamily="50" charset="-128"/>
                      <a:ea typeface="HGP創英角ｺﾞｼｯｸUB" panose="020B0900000000000000" pitchFamily="50" charset="-128"/>
                    </a:rPr>
                    <a:t>ssPalm</a:t>
                  </a:r>
                  <a:endParaRPr lang="ja-JP" altLang="ja-JP" sz="1400" dirty="0">
                    <a:latin typeface="HGP創英角ｺﾞｼｯｸUB" panose="020B0900000000000000" pitchFamily="50" charset="-128"/>
                    <a:ea typeface="HGP創英角ｺﾞｼｯｸUB" panose="020B0900000000000000" pitchFamily="50" charset="-128"/>
                  </a:endParaRPr>
                </a:p>
              </p:txBody>
            </p:sp>
            <p:cxnSp>
              <p:nvCxnSpPr>
                <p:cNvPr id="131" name="直線コネクタ 130"/>
                <p:cNvCxnSpPr/>
                <p:nvPr/>
              </p:nvCxnSpPr>
              <p:spPr>
                <a:xfrm flipV="1">
                  <a:off x="1673132" y="4060639"/>
                  <a:ext cx="0" cy="15882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直線コネクタ 131"/>
                <p:cNvCxnSpPr/>
                <p:nvPr/>
              </p:nvCxnSpPr>
              <p:spPr>
                <a:xfrm>
                  <a:off x="1144341" y="4060639"/>
                  <a:ext cx="535143"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直線コネクタ 132"/>
                <p:cNvCxnSpPr/>
                <p:nvPr/>
              </p:nvCxnSpPr>
              <p:spPr>
                <a:xfrm>
                  <a:off x="1142753" y="3882761"/>
                  <a:ext cx="0" cy="1585024"/>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直線コネクタ 133"/>
                <p:cNvCxnSpPr/>
                <p:nvPr/>
              </p:nvCxnSpPr>
              <p:spPr>
                <a:xfrm>
                  <a:off x="1142753" y="3881173"/>
                  <a:ext cx="1761050"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直線コネクタ 134"/>
                <p:cNvCxnSpPr/>
                <p:nvPr/>
              </p:nvCxnSpPr>
              <p:spPr>
                <a:xfrm>
                  <a:off x="2903802" y="3882761"/>
                  <a:ext cx="0" cy="48281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直線コネクタ 135"/>
                <p:cNvCxnSpPr/>
                <p:nvPr/>
              </p:nvCxnSpPr>
              <p:spPr>
                <a:xfrm>
                  <a:off x="2190807" y="4060639"/>
                  <a:ext cx="0" cy="154849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直線コネクタ 136"/>
                <p:cNvCxnSpPr/>
                <p:nvPr/>
              </p:nvCxnSpPr>
              <p:spPr>
                <a:xfrm flipV="1">
                  <a:off x="1782702" y="4060639"/>
                  <a:ext cx="409694"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直線コネクタ 137"/>
                <p:cNvCxnSpPr/>
                <p:nvPr/>
              </p:nvCxnSpPr>
              <p:spPr>
                <a:xfrm flipV="1">
                  <a:off x="1782702" y="4060639"/>
                  <a:ext cx="0" cy="15882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直線コネクタ 138"/>
                <p:cNvCxnSpPr/>
                <p:nvPr/>
              </p:nvCxnSpPr>
              <p:spPr>
                <a:xfrm>
                  <a:off x="2397242" y="4054286"/>
                  <a:ext cx="0" cy="1548496"/>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直線コネクタ 139"/>
                <p:cNvCxnSpPr/>
                <p:nvPr/>
              </p:nvCxnSpPr>
              <p:spPr>
                <a:xfrm flipV="1">
                  <a:off x="2397242" y="4060639"/>
                  <a:ext cx="409694" cy="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直線コネクタ 140"/>
                <p:cNvCxnSpPr/>
                <p:nvPr/>
              </p:nvCxnSpPr>
              <p:spPr>
                <a:xfrm flipV="1">
                  <a:off x="2805349" y="4060639"/>
                  <a:ext cx="0" cy="30652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2371" name="テキスト ボックス 178"/>
                <p:cNvSpPr txBox="1">
                  <a:spLocks noChangeArrowheads="1"/>
                </p:cNvSpPr>
                <p:nvPr/>
              </p:nvSpPr>
              <p:spPr bwMode="auto">
                <a:xfrm>
                  <a:off x="1225814" y="3891371"/>
                  <a:ext cx="3449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000">
                      <a:latin typeface="HGP創英角ｺﾞｼｯｸUB" panose="020B0900000000000000" pitchFamily="50" charset="-128"/>
                      <a:ea typeface="HGP創英角ｺﾞｼｯｸUB" panose="020B0900000000000000" pitchFamily="50" charset="-128"/>
                    </a:rPr>
                    <a:t>**</a:t>
                  </a:r>
                  <a:endParaRPr lang="ja-JP" altLang="en-US" sz="1000">
                    <a:latin typeface="HGP創英角ｺﾞｼｯｸUB" panose="020B0900000000000000" pitchFamily="50" charset="-128"/>
                    <a:ea typeface="HGP創英角ｺﾞｼｯｸUB" panose="020B0900000000000000" pitchFamily="50" charset="-128"/>
                  </a:endParaRPr>
                </a:p>
              </p:txBody>
            </p:sp>
            <p:sp>
              <p:nvSpPr>
                <p:cNvPr id="12372" name="テキスト ボックス 179"/>
                <p:cNvSpPr txBox="1">
                  <a:spLocks noChangeArrowheads="1"/>
                </p:cNvSpPr>
                <p:nvPr/>
              </p:nvSpPr>
              <p:spPr bwMode="auto">
                <a:xfrm>
                  <a:off x="1810184" y="3891371"/>
                  <a:ext cx="3449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000">
                      <a:latin typeface="HGP創英角ｺﾞｼｯｸUB" panose="020B0900000000000000" pitchFamily="50" charset="-128"/>
                      <a:ea typeface="HGP創英角ｺﾞｼｯｸUB" panose="020B0900000000000000" pitchFamily="50" charset="-128"/>
                    </a:rPr>
                    <a:t>**</a:t>
                  </a:r>
                  <a:endParaRPr lang="ja-JP" altLang="en-US" sz="1000">
                    <a:latin typeface="HGP創英角ｺﾞｼｯｸUB" panose="020B0900000000000000" pitchFamily="50" charset="-128"/>
                    <a:ea typeface="HGP創英角ｺﾞｼｯｸUB" panose="020B0900000000000000" pitchFamily="50" charset="-128"/>
                  </a:endParaRPr>
                </a:p>
              </p:txBody>
            </p:sp>
            <p:sp>
              <p:nvSpPr>
                <p:cNvPr id="12373" name="テキスト ボックス 180"/>
                <p:cNvSpPr txBox="1">
                  <a:spLocks noChangeArrowheads="1"/>
                </p:cNvSpPr>
                <p:nvPr/>
              </p:nvSpPr>
              <p:spPr bwMode="auto">
                <a:xfrm>
                  <a:off x="2426780" y="3891371"/>
                  <a:ext cx="3449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000">
                      <a:latin typeface="HGP創英角ｺﾞｼｯｸUB" panose="020B0900000000000000" pitchFamily="50" charset="-128"/>
                      <a:ea typeface="HGP創英角ｺﾞｼｯｸUB" panose="020B0900000000000000" pitchFamily="50" charset="-128"/>
                    </a:rPr>
                    <a:t>**</a:t>
                  </a:r>
                  <a:endParaRPr lang="ja-JP" altLang="en-US" sz="1000">
                    <a:latin typeface="HGP創英角ｺﾞｼｯｸUB" panose="020B0900000000000000" pitchFamily="50" charset="-128"/>
                    <a:ea typeface="HGP創英角ｺﾞｼｯｸUB" panose="020B0900000000000000" pitchFamily="50" charset="-128"/>
                  </a:endParaRPr>
                </a:p>
              </p:txBody>
            </p:sp>
            <p:sp>
              <p:nvSpPr>
                <p:cNvPr id="12374" name="テキスト ボックス 181"/>
                <p:cNvSpPr txBox="1">
                  <a:spLocks noChangeArrowheads="1"/>
                </p:cNvSpPr>
                <p:nvPr/>
              </p:nvSpPr>
              <p:spPr bwMode="auto">
                <a:xfrm>
                  <a:off x="1803738" y="3711225"/>
                  <a:ext cx="34496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000">
                      <a:latin typeface="HGP創英角ｺﾞｼｯｸUB" panose="020B0900000000000000" pitchFamily="50" charset="-128"/>
                      <a:ea typeface="HGP創英角ｺﾞｼｯｸUB" panose="020B0900000000000000" pitchFamily="50" charset="-128"/>
                    </a:rPr>
                    <a:t>**</a:t>
                  </a:r>
                  <a:endParaRPr lang="ja-JP" altLang="en-US" sz="1000">
                    <a:latin typeface="HGP創英角ｺﾞｼｯｸUB" panose="020B0900000000000000" pitchFamily="50" charset="-128"/>
                    <a:ea typeface="HGP創英角ｺﾞｼｯｸUB" panose="020B0900000000000000" pitchFamily="50" charset="-128"/>
                  </a:endParaRPr>
                </a:p>
              </p:txBody>
            </p:sp>
            <p:sp>
              <p:nvSpPr>
                <p:cNvPr id="12375" name="テキスト ボックス 147"/>
                <p:cNvSpPr txBox="1">
                  <a:spLocks noChangeArrowheads="1"/>
                </p:cNvSpPr>
                <p:nvPr/>
              </p:nvSpPr>
              <p:spPr bwMode="auto">
                <a:xfrm>
                  <a:off x="870040" y="2971661"/>
                  <a:ext cx="2197899" cy="5850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3200" dirty="0" smtClean="0">
                      <a:latin typeface="HGP創英角ｺﾞｼｯｸUB" panose="020B0900000000000000" pitchFamily="50" charset="-128"/>
                      <a:ea typeface="HGP創英角ｺﾞｼｯｸUB" panose="020B0900000000000000" pitchFamily="50" charset="-128"/>
                    </a:rPr>
                    <a:t>Cellular uptake</a:t>
                  </a:r>
                  <a:endParaRPr lang="ja-JP" altLang="en-US" sz="3200" dirty="0">
                    <a:latin typeface="HGP創英角ｺﾞｼｯｸUB" panose="020B0900000000000000" pitchFamily="50" charset="-128"/>
                    <a:ea typeface="HGP創英角ｺﾞｼｯｸUB" panose="020B0900000000000000" pitchFamily="50" charset="-128"/>
                  </a:endParaRPr>
                </a:p>
              </p:txBody>
            </p:sp>
            <p:sp>
              <p:nvSpPr>
                <p:cNvPr id="12376" name="テキスト ボックス 142"/>
                <p:cNvSpPr txBox="1">
                  <a:spLocks noChangeArrowheads="1"/>
                </p:cNvSpPr>
                <p:nvPr/>
              </p:nvSpPr>
              <p:spPr bwMode="auto">
                <a:xfrm>
                  <a:off x="2170394" y="3572266"/>
                  <a:ext cx="9685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sz="2400">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sz="2400">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sz="2400">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sz="24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dirty="0">
                      <a:latin typeface="HGP創英角ｺﾞｼｯｸUB" panose="020B0900000000000000" pitchFamily="50" charset="-128"/>
                      <a:ea typeface="HGP創英角ｺﾞｼｯｸUB" panose="020B0900000000000000" pitchFamily="50" charset="-128"/>
                    </a:rPr>
                    <a:t>**; p&lt;0.01</a:t>
                  </a:r>
                  <a:endParaRPr lang="ja-JP" altLang="en-US" sz="1200" dirty="0">
                    <a:latin typeface="HGP創英角ｺﾞｼｯｸUB" panose="020B0900000000000000" pitchFamily="50" charset="-128"/>
                    <a:ea typeface="HGP創英角ｺﾞｼｯｸUB" panose="020B0900000000000000" pitchFamily="50" charset="-128"/>
                  </a:endParaRPr>
                </a:p>
              </p:txBody>
            </p:sp>
          </p:grpSp>
          <p:sp>
            <p:nvSpPr>
              <p:cNvPr id="240" name="テキスト ボックス 239"/>
              <p:cNvSpPr txBox="1"/>
              <p:nvPr/>
            </p:nvSpPr>
            <p:spPr>
              <a:xfrm>
                <a:off x="515716" y="6201216"/>
                <a:ext cx="898003" cy="369332"/>
              </a:xfrm>
              <a:prstGeom prst="rect">
                <a:avLst/>
              </a:prstGeom>
              <a:noFill/>
            </p:spPr>
            <p:txBody>
              <a:bodyPr wrap="none" rtlCol="0">
                <a:spAutoFit/>
              </a:bodyPr>
              <a:lstStyle/>
              <a:p>
                <a:r>
                  <a:rPr kumimoji="1" lang="en-US" altLang="ja-JP" dirty="0" smtClean="0">
                    <a:solidFill>
                      <a:srgbClr val="0070C0"/>
                    </a:solidFill>
                    <a:latin typeface="HGP創英角ｺﾞｼｯｸUB" panose="020B0900000000000000" pitchFamily="50" charset="-128"/>
                    <a:ea typeface="HGP創英角ｺﾞｼｯｸUB" panose="020B0900000000000000" pitchFamily="50" charset="-128"/>
                  </a:rPr>
                  <a:t>Neutral</a:t>
                </a:r>
                <a:endParaRPr kumimoji="1" lang="ja-JP" altLang="en-US" dirty="0">
                  <a:solidFill>
                    <a:srgbClr val="0070C0"/>
                  </a:solidFill>
                  <a:latin typeface="HGP創英角ｺﾞｼｯｸUB" panose="020B0900000000000000" pitchFamily="50" charset="-128"/>
                  <a:ea typeface="HGP創英角ｺﾞｼｯｸUB" panose="020B0900000000000000" pitchFamily="50" charset="-128"/>
                </a:endParaRPr>
              </a:p>
            </p:txBody>
          </p:sp>
          <p:sp>
            <p:nvSpPr>
              <p:cNvPr id="241" name="テキスト ボックス 240"/>
              <p:cNvSpPr txBox="1"/>
              <p:nvPr/>
            </p:nvSpPr>
            <p:spPr>
              <a:xfrm>
                <a:off x="2223202" y="6232405"/>
                <a:ext cx="998991" cy="369332"/>
              </a:xfrm>
              <a:prstGeom prst="rect">
                <a:avLst/>
              </a:prstGeom>
              <a:noFill/>
            </p:spPr>
            <p:txBody>
              <a:bodyPr wrap="none" rtlCol="0">
                <a:spAutoFit/>
              </a:bodyPr>
              <a:lstStyle/>
              <a:p>
                <a:r>
                  <a:rPr kumimoji="1" lang="en-US" altLang="ja-JP" dirty="0" smtClean="0">
                    <a:solidFill>
                      <a:srgbClr val="FF0000"/>
                    </a:solidFill>
                    <a:latin typeface="HGP創英角ｺﾞｼｯｸUB" panose="020B0900000000000000" pitchFamily="50" charset="-128"/>
                    <a:ea typeface="HGP創英角ｺﾞｼｯｸUB" panose="020B0900000000000000" pitchFamily="50" charset="-128"/>
                  </a:rPr>
                  <a:t>Cationic</a:t>
                </a:r>
                <a:endParaRPr kumimoji="1" lang="ja-JP" altLang="en-US" dirty="0">
                  <a:solidFill>
                    <a:srgbClr val="FF0000"/>
                  </a:solidFill>
                  <a:latin typeface="HGP創英角ｺﾞｼｯｸUB" panose="020B0900000000000000" pitchFamily="50" charset="-128"/>
                  <a:ea typeface="HGP創英角ｺﾞｼｯｸUB" panose="020B0900000000000000" pitchFamily="50" charset="-128"/>
                </a:endParaRPr>
              </a:p>
            </p:txBody>
          </p:sp>
        </p:grpSp>
      </p:grpSp>
    </p:spTree>
    <p:extLst>
      <p:ext uri="{BB962C8B-B14F-4D97-AF65-F5344CB8AC3E}">
        <p14:creationId xmlns:p14="http://schemas.microsoft.com/office/powerpoint/2010/main" val="2609166663"/>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2"/>
          <p:cNvSpPr>
            <a:spLocks noChangeAspect="1" noChangeArrowheads="1"/>
          </p:cNvSpPr>
          <p:nvPr/>
        </p:nvSpPr>
        <p:spPr bwMode="auto">
          <a:xfrm>
            <a:off x="2350874" y="4966478"/>
            <a:ext cx="2624211" cy="2553648"/>
          </a:xfrm>
          <a:prstGeom prst="ellipse">
            <a:avLst/>
          </a:prstGeom>
          <a:solidFill>
            <a:srgbClr val="CCFFFF"/>
          </a:solidFill>
          <a:ln w="9525">
            <a:solidFill>
              <a:schemeClr val="tx1"/>
            </a:solidFill>
            <a:round/>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3" name="Rectangle 4"/>
          <p:cNvSpPr>
            <a:spLocks noChangeAspect="1" noChangeArrowheads="1"/>
          </p:cNvSpPr>
          <p:nvPr/>
        </p:nvSpPr>
        <p:spPr bwMode="auto">
          <a:xfrm>
            <a:off x="2228298" y="6324234"/>
            <a:ext cx="3147622" cy="1528264"/>
          </a:xfrm>
          <a:prstGeom prst="rect">
            <a:avLst/>
          </a:prstGeom>
          <a:solidFill>
            <a:schemeClr val="bg1"/>
          </a:solidFill>
          <a:ln w="9525">
            <a:noFill/>
            <a:miter lim="800000"/>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4" name="Freeform 10"/>
          <p:cNvSpPr>
            <a:spLocks noChangeAspect="1"/>
          </p:cNvSpPr>
          <p:nvPr/>
        </p:nvSpPr>
        <p:spPr bwMode="auto">
          <a:xfrm rot="1545382">
            <a:off x="222597" y="1613029"/>
            <a:ext cx="4343862" cy="3219197"/>
          </a:xfrm>
          <a:custGeom>
            <a:avLst/>
            <a:gdLst>
              <a:gd name="T0" fmla="*/ 2147483647 w 1769"/>
              <a:gd name="T1" fmla="*/ 0 h 1360"/>
              <a:gd name="T2" fmla="*/ 2147483647 w 1769"/>
              <a:gd name="T3" fmla="*/ 2147483647 h 1360"/>
              <a:gd name="T4" fmla="*/ 2147483647 w 1769"/>
              <a:gd name="T5" fmla="*/ 2147483647 h 1360"/>
              <a:gd name="T6" fmla="*/ 0 w 1769"/>
              <a:gd name="T7" fmla="*/ 2147483647 h 1360"/>
              <a:gd name="T8" fmla="*/ 0 60000 65536"/>
              <a:gd name="T9" fmla="*/ 0 60000 65536"/>
              <a:gd name="T10" fmla="*/ 0 60000 65536"/>
              <a:gd name="T11" fmla="*/ 0 60000 65536"/>
              <a:gd name="T12" fmla="*/ 0 w 1769"/>
              <a:gd name="T13" fmla="*/ 0 h 1360"/>
              <a:gd name="T14" fmla="*/ 1769 w 1769"/>
              <a:gd name="T15" fmla="*/ 1360 h 1360"/>
            </a:gdLst>
            <a:ahLst/>
            <a:cxnLst>
              <a:cxn ang="T8">
                <a:pos x="T0" y="T1"/>
              </a:cxn>
              <a:cxn ang="T9">
                <a:pos x="T2" y="T3"/>
              </a:cxn>
              <a:cxn ang="T10">
                <a:pos x="T4" y="T5"/>
              </a:cxn>
              <a:cxn ang="T11">
                <a:pos x="T6" y="T7"/>
              </a:cxn>
            </a:cxnLst>
            <a:rect l="T12" t="T13" r="T14" b="T15"/>
            <a:pathLst>
              <a:path w="1769" h="1360">
                <a:moveTo>
                  <a:pt x="1769" y="0"/>
                </a:moveTo>
                <a:cubicBezTo>
                  <a:pt x="1553" y="94"/>
                  <a:pt x="1338" y="189"/>
                  <a:pt x="1089" y="363"/>
                </a:cubicBezTo>
                <a:cubicBezTo>
                  <a:pt x="840" y="537"/>
                  <a:pt x="454" y="877"/>
                  <a:pt x="272" y="1043"/>
                </a:cubicBezTo>
                <a:cubicBezTo>
                  <a:pt x="90" y="1209"/>
                  <a:pt x="45" y="1284"/>
                  <a:pt x="0" y="1360"/>
                </a:cubicBezTo>
              </a:path>
            </a:pathLst>
          </a:custGeom>
          <a:noFill/>
          <a:ln w="38100" cmpd="sng">
            <a:solidFill>
              <a:schemeClr val="tx1"/>
            </a:solidFill>
            <a:round/>
            <a:headEnd/>
            <a:tailEnd/>
          </a:ln>
        </p:spPr>
        <p:txBody>
          <a:bodyPr/>
          <a:lstStyle/>
          <a:p>
            <a:endParaRPr lang="ja-JP" altLang="en-US" sz="1600"/>
          </a:p>
        </p:txBody>
      </p:sp>
      <p:sp>
        <p:nvSpPr>
          <p:cNvPr id="5" name="Freeform 17"/>
          <p:cNvSpPr>
            <a:spLocks noChangeAspect="1"/>
          </p:cNvSpPr>
          <p:nvPr/>
        </p:nvSpPr>
        <p:spPr bwMode="auto">
          <a:xfrm>
            <a:off x="2292568" y="4871518"/>
            <a:ext cx="2764682" cy="1557706"/>
          </a:xfrm>
          <a:custGeom>
            <a:avLst/>
            <a:gdLst>
              <a:gd name="T0" fmla="*/ 2147483647 w 1913"/>
              <a:gd name="T1" fmla="*/ 2147483647 h 1051"/>
              <a:gd name="T2" fmla="*/ 2147483647 w 1913"/>
              <a:gd name="T3" fmla="*/ 2147483647 h 1051"/>
              <a:gd name="T4" fmla="*/ 2147483647 w 1913"/>
              <a:gd name="T5" fmla="*/ 2147483647 h 1051"/>
              <a:gd name="T6" fmla="*/ 2147483647 w 1913"/>
              <a:gd name="T7" fmla="*/ 2147483647 h 1051"/>
              <a:gd name="T8" fmla="*/ 2147483647 w 1913"/>
              <a:gd name="T9" fmla="*/ 2147483647 h 1051"/>
              <a:gd name="T10" fmla="*/ 2147483647 w 1913"/>
              <a:gd name="T11" fmla="*/ 2147483647 h 1051"/>
              <a:gd name="T12" fmla="*/ 2147483647 w 1913"/>
              <a:gd name="T13" fmla="*/ 2147483647 h 1051"/>
              <a:gd name="T14" fmla="*/ 2147483647 w 1913"/>
              <a:gd name="T15" fmla="*/ 2147483647 h 1051"/>
              <a:gd name="T16" fmla="*/ 0 60000 65536"/>
              <a:gd name="T17" fmla="*/ 0 60000 65536"/>
              <a:gd name="T18" fmla="*/ 0 60000 65536"/>
              <a:gd name="T19" fmla="*/ 0 60000 65536"/>
              <a:gd name="T20" fmla="*/ 0 60000 65536"/>
              <a:gd name="T21" fmla="*/ 0 60000 65536"/>
              <a:gd name="T22" fmla="*/ 0 60000 65536"/>
              <a:gd name="T23" fmla="*/ 0 60000 65536"/>
              <a:gd name="T24" fmla="*/ 0 w 1913"/>
              <a:gd name="T25" fmla="*/ 0 h 1051"/>
              <a:gd name="T26" fmla="*/ 1133 w 1913"/>
              <a:gd name="T27" fmla="*/ 1043 h 10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13" h="1051">
                <a:moveTo>
                  <a:pt x="10" y="1051"/>
                </a:moveTo>
                <a:cubicBezTo>
                  <a:pt x="5" y="985"/>
                  <a:pt x="0" y="920"/>
                  <a:pt x="5" y="856"/>
                </a:cubicBezTo>
                <a:cubicBezTo>
                  <a:pt x="10" y="792"/>
                  <a:pt x="11" y="748"/>
                  <a:pt x="41" y="664"/>
                </a:cubicBezTo>
                <a:cubicBezTo>
                  <a:pt x="71" y="580"/>
                  <a:pt x="105" y="447"/>
                  <a:pt x="185" y="352"/>
                </a:cubicBezTo>
                <a:cubicBezTo>
                  <a:pt x="265" y="257"/>
                  <a:pt x="413" y="149"/>
                  <a:pt x="521" y="94"/>
                </a:cubicBezTo>
                <a:cubicBezTo>
                  <a:pt x="630" y="39"/>
                  <a:pt x="745" y="36"/>
                  <a:pt x="834" y="22"/>
                </a:cubicBezTo>
                <a:cubicBezTo>
                  <a:pt x="923" y="8"/>
                  <a:pt x="974" y="0"/>
                  <a:pt x="1056" y="10"/>
                </a:cubicBezTo>
                <a:cubicBezTo>
                  <a:pt x="1138" y="20"/>
                  <a:pt x="1233" y="44"/>
                  <a:pt x="1327" y="81"/>
                </a:cubicBezTo>
                <a:cubicBezTo>
                  <a:pt x="1421" y="118"/>
                  <a:pt x="1543" y="178"/>
                  <a:pt x="1620" y="235"/>
                </a:cubicBezTo>
                <a:cubicBezTo>
                  <a:pt x="1697" y="292"/>
                  <a:pt x="1745" y="358"/>
                  <a:pt x="1788" y="422"/>
                </a:cubicBezTo>
                <a:cubicBezTo>
                  <a:pt x="1831" y="486"/>
                  <a:pt x="1858" y="514"/>
                  <a:pt x="1879" y="619"/>
                </a:cubicBezTo>
                <a:cubicBezTo>
                  <a:pt x="1900" y="724"/>
                  <a:pt x="1906" y="961"/>
                  <a:pt x="1913" y="1051"/>
                </a:cubicBezTo>
              </a:path>
            </a:pathLst>
          </a:custGeom>
          <a:noFill/>
          <a:ln w="9525">
            <a:solidFill>
              <a:schemeClr val="tx1"/>
            </a:solidFill>
            <a:round/>
            <a:headEnd/>
            <a:tailEnd/>
          </a:ln>
        </p:spPr>
        <p:txBody>
          <a:bodyPr/>
          <a:lstStyle/>
          <a:p>
            <a:endParaRPr lang="ja-JP" altLang="en-US" sz="1600"/>
          </a:p>
        </p:txBody>
      </p:sp>
      <p:sp>
        <p:nvSpPr>
          <p:cNvPr id="17" name="Text Box 23"/>
          <p:cNvSpPr txBox="1">
            <a:spLocks noChangeAspect="1" noChangeArrowheads="1"/>
          </p:cNvSpPr>
          <p:nvPr/>
        </p:nvSpPr>
        <p:spPr bwMode="auto">
          <a:xfrm>
            <a:off x="37467" y="3026639"/>
            <a:ext cx="1093569" cy="584775"/>
          </a:xfrm>
          <a:prstGeom prst="rect">
            <a:avLst/>
          </a:prstGeom>
          <a:solidFill>
            <a:schemeClr val="bg1"/>
          </a:solidFill>
          <a:ln w="9525">
            <a:noFill/>
            <a:miter lim="800000"/>
            <a:headEnd/>
            <a:tailEnd/>
          </a:ln>
        </p:spPr>
        <p:txBody>
          <a:bodyPr wrap="none">
            <a:spAutoFit/>
          </a:bodyPr>
          <a:lstStyle/>
          <a:p>
            <a:pPr defTabSz="914400"/>
            <a:r>
              <a:rPr lang="en-US" altLang="ja-JP" sz="1600" dirty="0" smtClean="0">
                <a:latin typeface="HGP創英角ｺﾞｼｯｸUB" pitchFamily="50" charset="-128"/>
                <a:ea typeface="HGP創英角ｺﾞｼｯｸUB" pitchFamily="50" charset="-128"/>
              </a:rPr>
              <a:t>Plasma</a:t>
            </a:r>
          </a:p>
          <a:p>
            <a:pPr defTabSz="914400"/>
            <a:r>
              <a:rPr lang="en-US" altLang="ja-JP" sz="1600" dirty="0" smtClean="0">
                <a:latin typeface="HGP創英角ｺﾞｼｯｸUB" pitchFamily="50" charset="-128"/>
                <a:ea typeface="HGP創英角ｺﾞｼｯｸUB" pitchFamily="50" charset="-128"/>
              </a:rPr>
              <a:t>membrane</a:t>
            </a:r>
            <a:endParaRPr lang="ja-JP" altLang="en-US" sz="1600" dirty="0">
              <a:latin typeface="HGP創英角ｺﾞｼｯｸUB" pitchFamily="50" charset="-128"/>
              <a:ea typeface="HGP創英角ｺﾞｼｯｸUB" pitchFamily="50" charset="-128"/>
            </a:endParaRPr>
          </a:p>
        </p:txBody>
      </p:sp>
      <p:sp>
        <p:nvSpPr>
          <p:cNvPr id="34" name="AutoShape 66"/>
          <p:cNvSpPr>
            <a:spLocks noChangeAspect="1" noChangeArrowheads="1"/>
          </p:cNvSpPr>
          <p:nvPr/>
        </p:nvSpPr>
        <p:spPr bwMode="auto">
          <a:xfrm>
            <a:off x="5189778" y="598751"/>
            <a:ext cx="3881292" cy="2112598"/>
          </a:xfrm>
          <a:prstGeom prst="roundRect">
            <a:avLst>
              <a:gd name="adj" fmla="val 13880"/>
            </a:avLst>
          </a:prstGeom>
          <a:solidFill>
            <a:srgbClr val="CCECFF"/>
          </a:solidFill>
          <a:ln w="9525">
            <a:solidFill>
              <a:schemeClr val="tx1"/>
            </a:solidFill>
            <a:round/>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35" name="Oval 67"/>
          <p:cNvSpPr>
            <a:spLocks noChangeAspect="1" noChangeArrowheads="1"/>
          </p:cNvSpPr>
          <p:nvPr/>
        </p:nvSpPr>
        <p:spPr bwMode="auto">
          <a:xfrm>
            <a:off x="6646965" y="1777498"/>
            <a:ext cx="1154252" cy="811226"/>
          </a:xfrm>
          <a:prstGeom prst="ellipse">
            <a:avLst/>
          </a:prstGeom>
          <a:gradFill rotWithShape="1">
            <a:gsLst>
              <a:gs pos="0">
                <a:srgbClr val="FFFF00"/>
              </a:gs>
              <a:gs pos="100000">
                <a:srgbClr val="FFCC00"/>
              </a:gs>
            </a:gsLst>
            <a:path path="rect">
              <a:fillToRect r="100000" b="100000"/>
            </a:path>
          </a:gradFill>
          <a:ln w="9525">
            <a:solidFill>
              <a:schemeClr val="tx1"/>
            </a:solidFill>
            <a:round/>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36" name="Oval 68"/>
          <p:cNvSpPr>
            <a:spLocks noChangeAspect="1" noChangeArrowheads="1"/>
          </p:cNvSpPr>
          <p:nvPr/>
        </p:nvSpPr>
        <p:spPr bwMode="auto">
          <a:xfrm>
            <a:off x="5452825" y="1851772"/>
            <a:ext cx="837457" cy="443699"/>
          </a:xfrm>
          <a:prstGeom prst="ellipse">
            <a:avLst/>
          </a:prstGeom>
          <a:gradFill rotWithShape="1">
            <a:gsLst>
              <a:gs pos="0">
                <a:srgbClr val="CCFF99"/>
              </a:gs>
              <a:gs pos="100000">
                <a:srgbClr val="66FF33"/>
              </a:gs>
            </a:gsLst>
            <a:path path="rect">
              <a:fillToRect r="100000" b="100000"/>
            </a:path>
          </a:gradFill>
          <a:ln w="9525">
            <a:solidFill>
              <a:schemeClr val="tx1"/>
            </a:solidFill>
            <a:round/>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37" name="AutoShape 69"/>
          <p:cNvSpPr>
            <a:spLocks noChangeAspect="1" noChangeArrowheads="1"/>
          </p:cNvSpPr>
          <p:nvPr/>
        </p:nvSpPr>
        <p:spPr bwMode="auto">
          <a:xfrm>
            <a:off x="7846198" y="633981"/>
            <a:ext cx="1035190" cy="1759561"/>
          </a:xfrm>
          <a:prstGeom prst="wedgeRoundRectCallout">
            <a:avLst>
              <a:gd name="adj1" fmla="val -76014"/>
              <a:gd name="adj2" fmla="val -10824"/>
              <a:gd name="adj3" fmla="val 16667"/>
            </a:avLst>
          </a:prstGeom>
          <a:solidFill>
            <a:schemeClr val="bg1"/>
          </a:solidFill>
          <a:ln w="19050">
            <a:solidFill>
              <a:schemeClr val="tx2"/>
            </a:solidFill>
            <a:miter lim="800000"/>
            <a:headEnd/>
            <a:tailEnd/>
          </a:ln>
        </p:spPr>
        <p:txBody>
          <a:bodyPr/>
          <a:lstStyle/>
          <a:p>
            <a:pPr algn="ctr" defTabSz="914400"/>
            <a:endParaRPr lang="ja-JP" altLang="ja-JP" sz="1600">
              <a:latin typeface="HGP創英角ｺﾞｼｯｸUB" pitchFamily="50" charset="-128"/>
              <a:ea typeface="HGP創英角ｺﾞｼｯｸUB" pitchFamily="50" charset="-128"/>
            </a:endParaRPr>
          </a:p>
        </p:txBody>
      </p:sp>
      <p:pic>
        <p:nvPicPr>
          <p:cNvPr id="38" name="Picture 70"/>
          <p:cNvPicPr>
            <a:picLocks noChangeAspect="1" noChangeArrowheads="1"/>
          </p:cNvPicPr>
          <p:nvPr/>
        </p:nvPicPr>
        <p:blipFill>
          <a:blip r:embed="rId3" cstate="print"/>
          <a:srcRect/>
          <a:stretch>
            <a:fillRect/>
          </a:stretch>
        </p:blipFill>
        <p:spPr bwMode="auto">
          <a:xfrm>
            <a:off x="7944618" y="723482"/>
            <a:ext cx="851773" cy="1596744"/>
          </a:xfrm>
          <a:prstGeom prst="rect">
            <a:avLst/>
          </a:prstGeom>
          <a:noFill/>
          <a:ln w="9525">
            <a:noFill/>
            <a:miter lim="800000"/>
            <a:headEnd/>
            <a:tailEnd/>
          </a:ln>
        </p:spPr>
      </p:pic>
      <p:sp>
        <p:nvSpPr>
          <p:cNvPr id="39" name="Rectangle 71"/>
          <p:cNvSpPr>
            <a:spLocks noChangeAspect="1" noChangeArrowheads="1"/>
          </p:cNvSpPr>
          <p:nvPr/>
        </p:nvSpPr>
        <p:spPr bwMode="auto">
          <a:xfrm>
            <a:off x="8166508" y="1136713"/>
            <a:ext cx="165523" cy="126635"/>
          </a:xfrm>
          <a:prstGeom prst="rect">
            <a:avLst/>
          </a:prstGeom>
          <a:noFill/>
          <a:ln w="19050">
            <a:solidFill>
              <a:srgbClr val="0000FF"/>
            </a:solidFill>
            <a:miter lim="800000"/>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40" name="Rectangle 72"/>
          <p:cNvSpPr>
            <a:spLocks noChangeAspect="1" noChangeArrowheads="1"/>
          </p:cNvSpPr>
          <p:nvPr/>
        </p:nvSpPr>
        <p:spPr bwMode="auto">
          <a:xfrm>
            <a:off x="8204981" y="1273821"/>
            <a:ext cx="162839" cy="126635"/>
          </a:xfrm>
          <a:prstGeom prst="rect">
            <a:avLst/>
          </a:prstGeom>
          <a:noFill/>
          <a:ln w="19050">
            <a:solidFill>
              <a:srgbClr val="0000FF"/>
            </a:solidFill>
            <a:miter lim="800000"/>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41" name="Rectangle 73"/>
          <p:cNvSpPr>
            <a:spLocks noChangeAspect="1" noChangeArrowheads="1"/>
          </p:cNvSpPr>
          <p:nvPr/>
        </p:nvSpPr>
        <p:spPr bwMode="auto">
          <a:xfrm>
            <a:off x="8184402" y="1412834"/>
            <a:ext cx="164628" cy="127587"/>
          </a:xfrm>
          <a:prstGeom prst="rect">
            <a:avLst/>
          </a:prstGeom>
          <a:noFill/>
          <a:ln w="19050">
            <a:solidFill>
              <a:srgbClr val="0000FF"/>
            </a:solidFill>
            <a:miter lim="800000"/>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42" name="Rectangle 74"/>
          <p:cNvSpPr>
            <a:spLocks noChangeAspect="1" noChangeArrowheads="1"/>
          </p:cNvSpPr>
          <p:nvPr/>
        </p:nvSpPr>
        <p:spPr bwMode="auto">
          <a:xfrm>
            <a:off x="8142351" y="1580411"/>
            <a:ext cx="163733" cy="126635"/>
          </a:xfrm>
          <a:prstGeom prst="rect">
            <a:avLst/>
          </a:prstGeom>
          <a:noFill/>
          <a:ln w="19050">
            <a:solidFill>
              <a:srgbClr val="0000FF"/>
            </a:solidFill>
            <a:miter lim="800000"/>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43" name="Rectangle 75"/>
          <p:cNvSpPr>
            <a:spLocks noChangeAspect="1" noChangeArrowheads="1"/>
          </p:cNvSpPr>
          <p:nvPr/>
        </p:nvSpPr>
        <p:spPr bwMode="auto">
          <a:xfrm>
            <a:off x="8060037" y="1764175"/>
            <a:ext cx="164628" cy="126635"/>
          </a:xfrm>
          <a:prstGeom prst="rect">
            <a:avLst/>
          </a:prstGeom>
          <a:noFill/>
          <a:ln w="19050">
            <a:solidFill>
              <a:srgbClr val="0000FF"/>
            </a:solidFill>
            <a:miter lim="800000"/>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44" name="Rectangle 76"/>
          <p:cNvSpPr>
            <a:spLocks noChangeAspect="1" noChangeArrowheads="1"/>
          </p:cNvSpPr>
          <p:nvPr/>
        </p:nvSpPr>
        <p:spPr bwMode="auto">
          <a:xfrm>
            <a:off x="8221086" y="1944130"/>
            <a:ext cx="157471" cy="131396"/>
          </a:xfrm>
          <a:prstGeom prst="rect">
            <a:avLst/>
          </a:prstGeom>
          <a:noFill/>
          <a:ln w="19050">
            <a:solidFill>
              <a:srgbClr val="0000FF"/>
            </a:solidFill>
            <a:miter lim="800000"/>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45" name="Rectangle 77"/>
          <p:cNvSpPr>
            <a:spLocks noChangeAspect="1" noChangeArrowheads="1"/>
          </p:cNvSpPr>
          <p:nvPr/>
        </p:nvSpPr>
        <p:spPr bwMode="auto">
          <a:xfrm>
            <a:off x="8603131" y="907246"/>
            <a:ext cx="163734" cy="126635"/>
          </a:xfrm>
          <a:prstGeom prst="rect">
            <a:avLst/>
          </a:prstGeom>
          <a:noFill/>
          <a:ln w="19050">
            <a:solidFill>
              <a:srgbClr val="0000FF"/>
            </a:solidFill>
            <a:miter lim="800000"/>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46" name="Text Box 78"/>
          <p:cNvSpPr txBox="1">
            <a:spLocks noChangeAspect="1" noChangeArrowheads="1"/>
          </p:cNvSpPr>
          <p:nvPr/>
        </p:nvSpPr>
        <p:spPr bwMode="auto">
          <a:xfrm>
            <a:off x="5366883" y="697130"/>
            <a:ext cx="917239" cy="461665"/>
          </a:xfrm>
          <a:prstGeom prst="rect">
            <a:avLst/>
          </a:prstGeom>
          <a:solidFill>
            <a:schemeClr val="tx1"/>
          </a:solidFill>
          <a:ln w="9525">
            <a:solidFill>
              <a:schemeClr val="tx1"/>
            </a:solidFill>
            <a:miter lim="800000"/>
            <a:headEnd/>
            <a:tailEnd/>
          </a:ln>
        </p:spPr>
        <p:txBody>
          <a:bodyPr wrap="none">
            <a:spAutoFit/>
          </a:bodyPr>
          <a:lstStyle/>
          <a:p>
            <a:pPr defTabSz="914400"/>
            <a:r>
              <a:rPr lang="en-US" altLang="ja-JP" sz="2400" dirty="0">
                <a:solidFill>
                  <a:schemeClr val="bg1"/>
                </a:solidFill>
                <a:latin typeface="HGP創英角ｺﾞｼｯｸUB" pitchFamily="50" charset="-128"/>
                <a:ea typeface="HGP創英角ｺﾞｼｯｸUB" pitchFamily="50" charset="-128"/>
              </a:rPr>
              <a:t>GALA</a:t>
            </a:r>
          </a:p>
        </p:txBody>
      </p:sp>
      <p:sp>
        <p:nvSpPr>
          <p:cNvPr id="47" name="Freeform 79"/>
          <p:cNvSpPr>
            <a:spLocks noChangeAspect="1"/>
          </p:cNvSpPr>
          <p:nvPr/>
        </p:nvSpPr>
        <p:spPr bwMode="auto">
          <a:xfrm>
            <a:off x="5595085" y="1310954"/>
            <a:ext cx="451833" cy="147583"/>
          </a:xfrm>
          <a:custGeom>
            <a:avLst/>
            <a:gdLst>
              <a:gd name="T0" fmla="*/ 0 w 544"/>
              <a:gd name="T1" fmla="*/ 0 h 205"/>
              <a:gd name="T2" fmla="*/ 2147483647 w 544"/>
              <a:gd name="T3" fmla="*/ 0 h 205"/>
              <a:gd name="T4" fmla="*/ 2147483647 w 544"/>
              <a:gd name="T5" fmla="*/ 0 h 205"/>
              <a:gd name="T6" fmla="*/ 2147483647 w 544"/>
              <a:gd name="T7" fmla="*/ 0 h 205"/>
              <a:gd name="T8" fmla="*/ 2147483647 w 544"/>
              <a:gd name="T9" fmla="*/ 0 h 205"/>
              <a:gd name="T10" fmla="*/ 2147483647 w 544"/>
              <a:gd name="T11" fmla="*/ 0 h 205"/>
              <a:gd name="T12" fmla="*/ 0 60000 65536"/>
              <a:gd name="T13" fmla="*/ 0 60000 65536"/>
              <a:gd name="T14" fmla="*/ 0 60000 65536"/>
              <a:gd name="T15" fmla="*/ 0 60000 65536"/>
              <a:gd name="T16" fmla="*/ 0 60000 65536"/>
              <a:gd name="T17" fmla="*/ 0 60000 65536"/>
              <a:gd name="T18" fmla="*/ 0 w 544"/>
              <a:gd name="T19" fmla="*/ 0 h 205"/>
              <a:gd name="T20" fmla="*/ 544 w 544"/>
              <a:gd name="T21" fmla="*/ 205 h 205"/>
            </a:gdLst>
            <a:ahLst/>
            <a:cxnLst>
              <a:cxn ang="T12">
                <a:pos x="T0" y="T1"/>
              </a:cxn>
              <a:cxn ang="T13">
                <a:pos x="T2" y="T3"/>
              </a:cxn>
              <a:cxn ang="T14">
                <a:pos x="T4" y="T5"/>
              </a:cxn>
              <a:cxn ang="T15">
                <a:pos x="T6" y="T7"/>
              </a:cxn>
              <a:cxn ang="T16">
                <a:pos x="T8" y="T9"/>
              </a:cxn>
              <a:cxn ang="T17">
                <a:pos x="T10" y="T11"/>
              </a:cxn>
            </a:cxnLst>
            <a:rect l="T18" t="T19" r="T20" b="T21"/>
            <a:pathLst>
              <a:path w="544" h="205">
                <a:moveTo>
                  <a:pt x="0" y="144"/>
                </a:moveTo>
                <a:cubicBezTo>
                  <a:pt x="26" y="72"/>
                  <a:pt x="53" y="0"/>
                  <a:pt x="91" y="8"/>
                </a:cubicBezTo>
                <a:cubicBezTo>
                  <a:pt x="129" y="16"/>
                  <a:pt x="182" y="190"/>
                  <a:pt x="227" y="190"/>
                </a:cubicBezTo>
                <a:cubicBezTo>
                  <a:pt x="272" y="190"/>
                  <a:pt x="325" y="8"/>
                  <a:pt x="363" y="8"/>
                </a:cubicBezTo>
                <a:cubicBezTo>
                  <a:pt x="401" y="8"/>
                  <a:pt x="423" y="175"/>
                  <a:pt x="453" y="190"/>
                </a:cubicBezTo>
                <a:cubicBezTo>
                  <a:pt x="483" y="205"/>
                  <a:pt x="513" y="152"/>
                  <a:pt x="544" y="99"/>
                </a:cubicBezTo>
              </a:path>
            </a:pathLst>
          </a:custGeom>
          <a:noFill/>
          <a:ln w="38100" cmpd="sng">
            <a:solidFill>
              <a:srgbClr val="FF3300"/>
            </a:solidFill>
            <a:round/>
            <a:headEnd/>
            <a:tailEnd/>
          </a:ln>
        </p:spPr>
        <p:txBody>
          <a:bodyPr/>
          <a:lstStyle/>
          <a:p>
            <a:endParaRPr lang="ja-JP" altLang="en-US" sz="1600"/>
          </a:p>
        </p:txBody>
      </p:sp>
      <p:sp>
        <p:nvSpPr>
          <p:cNvPr id="48" name="Freeform 80"/>
          <p:cNvSpPr>
            <a:spLocks noChangeAspect="1"/>
          </p:cNvSpPr>
          <p:nvPr/>
        </p:nvSpPr>
        <p:spPr bwMode="auto">
          <a:xfrm>
            <a:off x="7006057" y="1267156"/>
            <a:ext cx="516253" cy="203759"/>
          </a:xfrm>
          <a:custGeom>
            <a:avLst/>
            <a:gdLst>
              <a:gd name="T0" fmla="*/ 0 w 454"/>
              <a:gd name="T1" fmla="*/ 0 h 356"/>
              <a:gd name="T2" fmla="*/ 2147483647 w 454"/>
              <a:gd name="T3" fmla="*/ 0 h 356"/>
              <a:gd name="T4" fmla="*/ 2147483647 w 454"/>
              <a:gd name="T5" fmla="*/ 0 h 356"/>
              <a:gd name="T6" fmla="*/ 2147483647 w 454"/>
              <a:gd name="T7" fmla="*/ 0 h 356"/>
              <a:gd name="T8" fmla="*/ 2147483647 w 454"/>
              <a:gd name="T9" fmla="*/ 0 h 356"/>
              <a:gd name="T10" fmla="*/ 2147483647 w 454"/>
              <a:gd name="T11" fmla="*/ 0 h 356"/>
              <a:gd name="T12" fmla="*/ 2147483647 w 454"/>
              <a:gd name="T13" fmla="*/ 0 h 356"/>
              <a:gd name="T14" fmla="*/ 2147483647 w 454"/>
              <a:gd name="T15" fmla="*/ 0 h 356"/>
              <a:gd name="T16" fmla="*/ 2147483647 w 454"/>
              <a:gd name="T17" fmla="*/ 0 h 3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4"/>
              <a:gd name="T28" fmla="*/ 0 h 356"/>
              <a:gd name="T29" fmla="*/ 454 w 454"/>
              <a:gd name="T30" fmla="*/ 356 h 35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4" h="356">
                <a:moveTo>
                  <a:pt x="0" y="227"/>
                </a:moveTo>
                <a:cubicBezTo>
                  <a:pt x="49" y="129"/>
                  <a:pt x="98" y="31"/>
                  <a:pt x="136" y="46"/>
                </a:cubicBezTo>
                <a:cubicBezTo>
                  <a:pt x="174" y="61"/>
                  <a:pt x="227" y="280"/>
                  <a:pt x="227" y="318"/>
                </a:cubicBezTo>
                <a:cubicBezTo>
                  <a:pt x="227" y="356"/>
                  <a:pt x="128" y="325"/>
                  <a:pt x="136" y="272"/>
                </a:cubicBezTo>
                <a:cubicBezTo>
                  <a:pt x="144" y="219"/>
                  <a:pt x="235" y="0"/>
                  <a:pt x="273" y="0"/>
                </a:cubicBezTo>
                <a:cubicBezTo>
                  <a:pt x="311" y="0"/>
                  <a:pt x="363" y="227"/>
                  <a:pt x="363" y="272"/>
                </a:cubicBezTo>
                <a:cubicBezTo>
                  <a:pt x="363" y="317"/>
                  <a:pt x="265" y="310"/>
                  <a:pt x="273" y="272"/>
                </a:cubicBezTo>
                <a:cubicBezTo>
                  <a:pt x="281" y="234"/>
                  <a:pt x="379" y="46"/>
                  <a:pt x="409" y="46"/>
                </a:cubicBezTo>
                <a:cubicBezTo>
                  <a:pt x="439" y="46"/>
                  <a:pt x="446" y="159"/>
                  <a:pt x="454" y="272"/>
                </a:cubicBezTo>
              </a:path>
            </a:pathLst>
          </a:custGeom>
          <a:noFill/>
          <a:ln w="38100" cmpd="sng">
            <a:solidFill>
              <a:srgbClr val="FF3300"/>
            </a:solidFill>
            <a:round/>
            <a:headEnd/>
            <a:tailEnd/>
          </a:ln>
        </p:spPr>
        <p:txBody>
          <a:bodyPr/>
          <a:lstStyle/>
          <a:p>
            <a:endParaRPr lang="ja-JP" altLang="en-US" sz="1600"/>
          </a:p>
        </p:txBody>
      </p:sp>
      <p:sp>
        <p:nvSpPr>
          <p:cNvPr id="49" name="Text Box 81"/>
          <p:cNvSpPr txBox="1">
            <a:spLocks noChangeAspect="1" noChangeArrowheads="1"/>
          </p:cNvSpPr>
          <p:nvPr/>
        </p:nvSpPr>
        <p:spPr bwMode="auto">
          <a:xfrm>
            <a:off x="6746525" y="1444176"/>
            <a:ext cx="910827" cy="338554"/>
          </a:xfrm>
          <a:prstGeom prst="rect">
            <a:avLst/>
          </a:prstGeom>
          <a:noFill/>
          <a:ln w="9525">
            <a:noFill/>
            <a:miter lim="800000"/>
            <a:headEnd/>
            <a:tailEnd/>
          </a:ln>
        </p:spPr>
        <p:txBody>
          <a:bodyPr wrap="none">
            <a:spAutoFit/>
          </a:bodyPr>
          <a:lstStyle/>
          <a:p>
            <a:pPr defTabSz="914400"/>
            <a:r>
              <a:rPr lang="ja-JP" altLang="en-US" sz="1600" dirty="0" smtClean="0">
                <a:latin typeface="HGP創英角ｺﾞｼｯｸUB" pitchFamily="50" charset="-128"/>
                <a:ea typeface="HGP創英角ｺﾞｼｯｸUB" pitchFamily="50" charset="-128"/>
                <a:sym typeface="Symbol" pitchFamily="18" charset="2"/>
              </a:rPr>
              <a:t></a:t>
            </a:r>
            <a:r>
              <a:rPr lang="en-US" altLang="ja-JP" sz="1600" dirty="0" smtClean="0">
                <a:latin typeface="HGP創英角ｺﾞｼｯｸUB" pitchFamily="50" charset="-128"/>
                <a:ea typeface="HGP創英角ｺﾞｼｯｸUB" pitchFamily="50" charset="-128"/>
                <a:sym typeface="Symbol" pitchFamily="18" charset="2"/>
              </a:rPr>
              <a:t>-helix</a:t>
            </a:r>
            <a:endParaRPr lang="ja-JP" altLang="en-US" sz="1600" dirty="0">
              <a:latin typeface="HGP創英角ｺﾞｼｯｸUB" pitchFamily="50" charset="-128"/>
              <a:ea typeface="HGP創英角ｺﾞｼｯｸUB" pitchFamily="50" charset="-128"/>
            </a:endParaRPr>
          </a:p>
        </p:txBody>
      </p:sp>
      <p:sp>
        <p:nvSpPr>
          <p:cNvPr id="50" name="Text Box 82"/>
          <p:cNvSpPr txBox="1">
            <a:spLocks noChangeAspect="1" noChangeArrowheads="1"/>
          </p:cNvSpPr>
          <p:nvPr/>
        </p:nvSpPr>
        <p:spPr bwMode="auto">
          <a:xfrm>
            <a:off x="5190672" y="1446159"/>
            <a:ext cx="1468234" cy="338554"/>
          </a:xfrm>
          <a:prstGeom prst="rect">
            <a:avLst/>
          </a:prstGeom>
          <a:noFill/>
          <a:ln w="9525">
            <a:noFill/>
            <a:miter lim="800000"/>
            <a:headEnd/>
            <a:tailEnd/>
          </a:ln>
        </p:spPr>
        <p:txBody>
          <a:bodyPr>
            <a:spAutoFit/>
          </a:bodyPr>
          <a:lstStyle/>
          <a:p>
            <a:pPr defTabSz="914400"/>
            <a:r>
              <a:rPr lang="en-US" altLang="ja-JP" sz="1600" dirty="0" smtClean="0">
                <a:latin typeface="HGP創英角ｺﾞｼｯｸUB" pitchFamily="50" charset="-128"/>
                <a:ea typeface="HGP創英角ｺﾞｼｯｸUB" pitchFamily="50" charset="-128"/>
                <a:sym typeface="Symbol" pitchFamily="18" charset="2"/>
              </a:rPr>
              <a:t>Random-coil</a:t>
            </a:r>
            <a:endParaRPr lang="ja-JP" altLang="en-US" sz="1600" dirty="0">
              <a:latin typeface="HGP創英角ｺﾞｼｯｸUB" pitchFamily="50" charset="-128"/>
              <a:ea typeface="HGP創英角ｺﾞｼｯｸUB" pitchFamily="50" charset="-128"/>
            </a:endParaRPr>
          </a:p>
        </p:txBody>
      </p:sp>
      <p:sp>
        <p:nvSpPr>
          <p:cNvPr id="51" name="Text Box 83"/>
          <p:cNvSpPr txBox="1">
            <a:spLocks noChangeAspect="1" noChangeArrowheads="1"/>
          </p:cNvSpPr>
          <p:nvPr/>
        </p:nvSpPr>
        <p:spPr bwMode="auto">
          <a:xfrm>
            <a:off x="5517245" y="1876528"/>
            <a:ext cx="732893" cy="338554"/>
          </a:xfrm>
          <a:prstGeom prst="rect">
            <a:avLst/>
          </a:prstGeom>
          <a:noFill/>
          <a:ln w="9525">
            <a:noFill/>
            <a:miter lim="800000"/>
            <a:headEnd/>
            <a:tailEnd/>
          </a:ln>
        </p:spPr>
        <p:txBody>
          <a:bodyPr wrap="none">
            <a:spAutoFit/>
          </a:bodyPr>
          <a:lstStyle/>
          <a:p>
            <a:pPr defTabSz="914400"/>
            <a:r>
              <a:rPr lang="en-US" altLang="ja-JP" sz="1600">
                <a:latin typeface="HGP創英角ｺﾞｼｯｸUB" pitchFamily="50" charset="-128"/>
                <a:ea typeface="HGP創英角ｺﾞｼｯｸUB" pitchFamily="50" charset="-128"/>
              </a:rPr>
              <a:t>pH7.4</a:t>
            </a:r>
          </a:p>
        </p:txBody>
      </p:sp>
      <p:sp>
        <p:nvSpPr>
          <p:cNvPr id="52" name="AutoShape 84"/>
          <p:cNvSpPr>
            <a:spLocks noChangeAspect="1" noChangeArrowheads="1"/>
          </p:cNvSpPr>
          <p:nvPr/>
        </p:nvSpPr>
        <p:spPr bwMode="auto">
          <a:xfrm>
            <a:off x="6367228" y="1332854"/>
            <a:ext cx="518042" cy="201854"/>
          </a:xfrm>
          <a:prstGeom prst="rightArrow">
            <a:avLst>
              <a:gd name="adj1" fmla="val 50000"/>
              <a:gd name="adj2" fmla="val 68278"/>
            </a:avLst>
          </a:prstGeom>
          <a:gradFill rotWithShape="1">
            <a:gsLst>
              <a:gs pos="0">
                <a:srgbClr val="FFFF00"/>
              </a:gs>
              <a:gs pos="100000">
                <a:srgbClr val="FF6600"/>
              </a:gs>
            </a:gsLst>
            <a:lin ang="0" scaled="1"/>
          </a:gradFill>
          <a:ln w="9525">
            <a:solidFill>
              <a:schemeClr val="tx1"/>
            </a:solidFill>
            <a:miter lim="800000"/>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53" name="Text Box 85"/>
          <p:cNvSpPr txBox="1">
            <a:spLocks noChangeAspect="1" noChangeArrowheads="1"/>
          </p:cNvSpPr>
          <p:nvPr/>
        </p:nvSpPr>
        <p:spPr bwMode="auto">
          <a:xfrm>
            <a:off x="6589051" y="1724687"/>
            <a:ext cx="1344141" cy="830997"/>
          </a:xfrm>
          <a:prstGeom prst="rect">
            <a:avLst/>
          </a:prstGeom>
          <a:noFill/>
          <a:ln w="9525">
            <a:noFill/>
            <a:miter lim="800000"/>
            <a:headEnd/>
            <a:tailEnd/>
          </a:ln>
        </p:spPr>
        <p:txBody>
          <a:bodyPr wrap="square">
            <a:spAutoFit/>
          </a:bodyPr>
          <a:lstStyle/>
          <a:p>
            <a:pPr algn="ctr" defTabSz="914400"/>
            <a:r>
              <a:rPr lang="en-US" altLang="ja-JP" sz="1600" dirty="0">
                <a:latin typeface="HGP創英角ｺﾞｼｯｸUB" pitchFamily="50" charset="-128"/>
                <a:ea typeface="HGP創英角ｺﾞｼｯｸUB" pitchFamily="50" charset="-128"/>
              </a:rPr>
              <a:t>pH↓</a:t>
            </a:r>
          </a:p>
          <a:p>
            <a:pPr algn="ctr" defTabSz="914400"/>
            <a:r>
              <a:rPr lang="en-US" altLang="ja-JP" sz="1600" dirty="0" smtClean="0">
                <a:latin typeface="HGP創英角ｺﾞｼｯｸUB" pitchFamily="50" charset="-128"/>
                <a:ea typeface="HGP創英角ｺﾞｼｯｸUB" pitchFamily="50" charset="-128"/>
              </a:rPr>
              <a:t>Endosome</a:t>
            </a:r>
          </a:p>
          <a:p>
            <a:pPr algn="ctr" defTabSz="914400"/>
            <a:r>
              <a:rPr lang="en-US" altLang="ja-JP" sz="1600" dirty="0" smtClean="0">
                <a:latin typeface="HGP創英角ｺﾞｼｯｸUB" pitchFamily="50" charset="-128"/>
                <a:ea typeface="HGP創英角ｺﾞｼｯｸUB" pitchFamily="50" charset="-128"/>
              </a:rPr>
              <a:t>/Lysosome</a:t>
            </a:r>
            <a:endParaRPr lang="ja-JP" altLang="en-US" sz="1600" dirty="0">
              <a:latin typeface="HGP創英角ｺﾞｼｯｸUB" pitchFamily="50" charset="-128"/>
              <a:ea typeface="HGP創英角ｺﾞｼｯｸUB" pitchFamily="50" charset="-128"/>
            </a:endParaRPr>
          </a:p>
        </p:txBody>
      </p:sp>
      <p:sp>
        <p:nvSpPr>
          <p:cNvPr id="54" name="AutoShape 1832"/>
          <p:cNvSpPr>
            <a:spLocks noChangeAspect="1" noChangeArrowheads="1"/>
          </p:cNvSpPr>
          <p:nvPr/>
        </p:nvSpPr>
        <p:spPr bwMode="auto">
          <a:xfrm rot="1155219">
            <a:off x="6681274" y="608273"/>
            <a:ext cx="1082610" cy="748385"/>
          </a:xfrm>
          <a:prstGeom prst="irregularSeal2">
            <a:avLst/>
          </a:prstGeom>
          <a:solidFill>
            <a:srgbClr val="FFCC99"/>
          </a:solidFill>
          <a:ln w="9525">
            <a:noFill/>
            <a:miter lim="800000"/>
            <a:headEnd/>
            <a:tailEnd/>
          </a:ln>
        </p:spPr>
        <p:txBody>
          <a:bodyPr wrap="none" anchor="ctr"/>
          <a:lstStyle/>
          <a:p>
            <a:endParaRPr lang="ja-JP" altLang="en-US" sz="1600"/>
          </a:p>
        </p:txBody>
      </p:sp>
      <p:sp>
        <p:nvSpPr>
          <p:cNvPr id="55" name="Text Box 1833"/>
          <p:cNvSpPr txBox="1">
            <a:spLocks noChangeAspect="1" noChangeArrowheads="1"/>
          </p:cNvSpPr>
          <p:nvPr/>
        </p:nvSpPr>
        <p:spPr bwMode="auto">
          <a:xfrm>
            <a:off x="6613379" y="668095"/>
            <a:ext cx="1167307" cy="584775"/>
          </a:xfrm>
          <a:prstGeom prst="rect">
            <a:avLst/>
          </a:prstGeom>
          <a:noFill/>
          <a:ln w="9525">
            <a:noFill/>
            <a:miter lim="800000"/>
            <a:headEnd/>
            <a:tailEnd/>
          </a:ln>
        </p:spPr>
        <p:txBody>
          <a:bodyPr wrap="none">
            <a:spAutoFit/>
          </a:bodyPr>
          <a:lstStyle/>
          <a:p>
            <a:pPr algn="ctr"/>
            <a:r>
              <a:rPr lang="en-US" altLang="ja-JP" sz="1600" dirty="0" smtClean="0">
                <a:latin typeface="HGP創英角ｺﾞｼｯｸUB" pitchFamily="50" charset="-128"/>
                <a:ea typeface="HGP創英角ｺﾞｼｯｸUB" pitchFamily="50" charset="-128"/>
              </a:rPr>
              <a:t>Membrane </a:t>
            </a:r>
          </a:p>
          <a:p>
            <a:pPr algn="ctr"/>
            <a:r>
              <a:rPr lang="en-US" altLang="ja-JP" sz="1600" dirty="0" smtClean="0">
                <a:latin typeface="HGP創英角ｺﾞｼｯｸUB" pitchFamily="50" charset="-128"/>
                <a:ea typeface="HGP創英角ｺﾞｼｯｸUB" pitchFamily="50" charset="-128"/>
              </a:rPr>
              <a:t>fusion</a:t>
            </a:r>
            <a:endParaRPr lang="ja-JP" altLang="en-US" sz="1600" dirty="0">
              <a:latin typeface="HGP創英角ｺﾞｼｯｸUB" pitchFamily="50" charset="-128"/>
              <a:ea typeface="HGP創英角ｺﾞｼｯｸUB" pitchFamily="50" charset="-128"/>
            </a:endParaRPr>
          </a:p>
        </p:txBody>
      </p:sp>
      <p:grpSp>
        <p:nvGrpSpPr>
          <p:cNvPr id="63" name="Group 1742"/>
          <p:cNvGrpSpPr>
            <a:grpSpLocks noChangeAspect="1"/>
          </p:cNvGrpSpPr>
          <p:nvPr/>
        </p:nvGrpSpPr>
        <p:grpSpPr bwMode="auto">
          <a:xfrm>
            <a:off x="716525" y="2246902"/>
            <a:ext cx="784669" cy="805513"/>
            <a:chOff x="519" y="907"/>
            <a:chExt cx="543" cy="544"/>
          </a:xfrm>
        </p:grpSpPr>
        <p:sp>
          <p:nvSpPr>
            <p:cNvPr id="64" name="Oval 4"/>
            <p:cNvSpPr>
              <a:spLocks noChangeAspect="1" noChangeArrowheads="1"/>
            </p:cNvSpPr>
            <p:nvPr/>
          </p:nvSpPr>
          <p:spPr bwMode="auto">
            <a:xfrm>
              <a:off x="691" y="1080"/>
              <a:ext cx="199" cy="198"/>
            </a:xfrm>
            <a:prstGeom prst="ellipse">
              <a:avLst/>
            </a:prstGeom>
            <a:gradFill rotWithShape="1">
              <a:gsLst>
                <a:gs pos="0">
                  <a:srgbClr val="CCFF99"/>
                </a:gs>
                <a:gs pos="100000">
                  <a:srgbClr val="00FF00"/>
                </a:gs>
              </a:gsLst>
              <a:path path="shape">
                <a:fillToRect l="50000" t="50000" r="50000" b="50000"/>
              </a:path>
            </a:gradFill>
            <a:ln w="28575">
              <a:solidFill>
                <a:srgbClr val="00CC00"/>
              </a:solidFill>
              <a:round/>
              <a:headEnd/>
              <a:tailEnd/>
            </a:ln>
          </p:spPr>
          <p:txBody>
            <a:bodyPr wrap="none" anchor="ctr"/>
            <a:lstStyle/>
            <a:p>
              <a:pPr defTabSz="914400"/>
              <a:endParaRPr lang="ja-JP" altLang="ja-JP" sz="1600">
                <a:latin typeface="HGP創英角ｺﾞｼｯｸUB" pitchFamily="50" charset="-128"/>
                <a:ea typeface="HGP創英角ｺﾞｼｯｸUB" pitchFamily="50" charset="-128"/>
              </a:endParaRPr>
            </a:p>
          </p:txBody>
        </p:sp>
        <p:sp>
          <p:nvSpPr>
            <p:cNvPr id="65" name="Oval 6"/>
            <p:cNvSpPr>
              <a:spLocks noChangeAspect="1" noChangeArrowheads="1"/>
            </p:cNvSpPr>
            <p:nvPr/>
          </p:nvSpPr>
          <p:spPr bwMode="auto">
            <a:xfrm>
              <a:off x="600" y="989"/>
              <a:ext cx="381" cy="381"/>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 name="T24" fmla="*/ 3175 w 21600"/>
                <a:gd name="T25" fmla="*/ 3175 h 21600"/>
                <a:gd name="T26" fmla="*/ 18425 w 21600"/>
                <a:gd name="T27" fmla="*/ 1842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133" y="10800"/>
                  </a:moveTo>
                  <a:cubicBezTo>
                    <a:pt x="2133" y="15587"/>
                    <a:pt x="6013" y="19467"/>
                    <a:pt x="10800" y="19467"/>
                  </a:cubicBezTo>
                  <a:cubicBezTo>
                    <a:pt x="15587" y="19467"/>
                    <a:pt x="19467" y="15587"/>
                    <a:pt x="19467" y="10800"/>
                  </a:cubicBezTo>
                  <a:cubicBezTo>
                    <a:pt x="19467" y="6013"/>
                    <a:pt x="15587" y="2133"/>
                    <a:pt x="10800" y="2133"/>
                  </a:cubicBezTo>
                  <a:cubicBezTo>
                    <a:pt x="6013" y="2133"/>
                    <a:pt x="2133" y="6013"/>
                    <a:pt x="2133" y="10800"/>
                  </a:cubicBezTo>
                  <a:close/>
                </a:path>
              </a:pathLst>
            </a:custGeom>
            <a:solidFill>
              <a:srgbClr val="FFCCFF"/>
            </a:solidFill>
            <a:ln w="28575">
              <a:solidFill>
                <a:srgbClr val="FF0000"/>
              </a:solidFill>
              <a:round/>
              <a:headEnd/>
              <a:tailEnd/>
            </a:ln>
          </p:spPr>
          <p:txBody>
            <a:bodyPr wrap="none" anchor="ctr"/>
            <a:lstStyle/>
            <a:p>
              <a:endParaRPr lang="ja-JP" altLang="en-US" sz="1600"/>
            </a:p>
          </p:txBody>
        </p:sp>
        <p:sp>
          <p:nvSpPr>
            <p:cNvPr id="66" name="Oval 8"/>
            <p:cNvSpPr>
              <a:spLocks noChangeAspect="1" noChangeArrowheads="1"/>
            </p:cNvSpPr>
            <p:nvPr/>
          </p:nvSpPr>
          <p:spPr bwMode="auto">
            <a:xfrm>
              <a:off x="519" y="907"/>
              <a:ext cx="543" cy="54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 name="T24" fmla="*/ 3182 w 21600"/>
                <a:gd name="T25" fmla="*/ 3176 h 21600"/>
                <a:gd name="T26" fmla="*/ 18418 w 21600"/>
                <a:gd name="T27" fmla="*/ 18424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398" y="10800"/>
                  </a:moveTo>
                  <a:cubicBezTo>
                    <a:pt x="1398" y="15993"/>
                    <a:pt x="5607" y="20202"/>
                    <a:pt x="10800" y="20202"/>
                  </a:cubicBezTo>
                  <a:cubicBezTo>
                    <a:pt x="15993" y="20202"/>
                    <a:pt x="20202" y="15993"/>
                    <a:pt x="20202" y="10800"/>
                  </a:cubicBezTo>
                  <a:cubicBezTo>
                    <a:pt x="20202" y="5607"/>
                    <a:pt x="15993" y="1398"/>
                    <a:pt x="10800" y="1398"/>
                  </a:cubicBezTo>
                  <a:cubicBezTo>
                    <a:pt x="5607" y="1398"/>
                    <a:pt x="1398" y="5607"/>
                    <a:pt x="1398" y="10800"/>
                  </a:cubicBezTo>
                  <a:close/>
                </a:path>
              </a:pathLst>
            </a:custGeom>
            <a:gradFill rotWithShape="1">
              <a:gsLst>
                <a:gs pos="0">
                  <a:srgbClr val="FF9999"/>
                </a:gs>
                <a:gs pos="50000">
                  <a:srgbClr val="FFCCCC"/>
                </a:gs>
                <a:gs pos="100000">
                  <a:srgbClr val="FF9999"/>
                </a:gs>
              </a:gsLst>
              <a:lin ang="5400000" scaled="1"/>
            </a:gradFill>
            <a:ln w="28575">
              <a:solidFill>
                <a:srgbClr val="FF3300"/>
              </a:solidFill>
              <a:round/>
              <a:headEnd/>
              <a:tailEnd/>
            </a:ln>
          </p:spPr>
          <p:txBody>
            <a:bodyPr wrap="none" anchor="ctr"/>
            <a:lstStyle/>
            <a:p>
              <a:endParaRPr lang="ja-JP" altLang="en-US" sz="1600"/>
            </a:p>
          </p:txBody>
        </p:sp>
      </p:grpSp>
      <p:sp>
        <p:nvSpPr>
          <p:cNvPr id="67" name="Oval 11"/>
          <p:cNvSpPr>
            <a:spLocks noChangeAspect="1" noChangeArrowheads="1"/>
          </p:cNvSpPr>
          <p:nvPr/>
        </p:nvSpPr>
        <p:spPr bwMode="auto">
          <a:xfrm>
            <a:off x="900837" y="3537056"/>
            <a:ext cx="852668" cy="872163"/>
          </a:xfrm>
          <a:prstGeom prst="ellipse">
            <a:avLst/>
          </a:prstGeom>
          <a:solidFill>
            <a:schemeClr val="bg1"/>
          </a:solidFill>
          <a:ln w="28575">
            <a:solidFill>
              <a:schemeClr val="tx1"/>
            </a:solidFill>
            <a:round/>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68" name="AutoShape 12"/>
          <p:cNvSpPr>
            <a:spLocks noChangeAspect="1" noChangeArrowheads="1"/>
          </p:cNvSpPr>
          <p:nvPr/>
        </p:nvSpPr>
        <p:spPr bwMode="auto">
          <a:xfrm rot="4976205">
            <a:off x="1037091" y="3144779"/>
            <a:ext cx="347533" cy="326573"/>
          </a:xfrm>
          <a:prstGeom prst="rightArrow">
            <a:avLst>
              <a:gd name="adj1" fmla="val 49685"/>
              <a:gd name="adj2" fmla="val 36769"/>
            </a:avLst>
          </a:prstGeom>
          <a:solidFill>
            <a:schemeClr val="tx1"/>
          </a:solidFill>
          <a:ln w="9525">
            <a:solidFill>
              <a:schemeClr val="tx1"/>
            </a:solidFill>
            <a:miter lim="800000"/>
            <a:headEnd/>
            <a:tailEnd/>
          </a:ln>
        </p:spPr>
        <p:txBody>
          <a:bodyPr rot="10800000" vert="eaVert"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69" name="Oval 4"/>
          <p:cNvSpPr>
            <a:spLocks noChangeAspect="1" noChangeArrowheads="1"/>
          </p:cNvSpPr>
          <p:nvPr/>
        </p:nvSpPr>
        <p:spPr bwMode="auto">
          <a:xfrm>
            <a:off x="1284672" y="3864593"/>
            <a:ext cx="213838" cy="220897"/>
          </a:xfrm>
          <a:prstGeom prst="ellipse">
            <a:avLst/>
          </a:prstGeom>
          <a:gradFill rotWithShape="1">
            <a:gsLst>
              <a:gs pos="0">
                <a:srgbClr val="CCFF99"/>
              </a:gs>
              <a:gs pos="100000">
                <a:srgbClr val="00FF00"/>
              </a:gs>
            </a:gsLst>
            <a:path path="shape">
              <a:fillToRect l="50000" t="50000" r="50000" b="50000"/>
            </a:path>
          </a:gradFill>
          <a:ln w="28575">
            <a:solidFill>
              <a:srgbClr val="00CC00"/>
            </a:solidFill>
            <a:round/>
            <a:headEnd/>
            <a:tailEnd/>
          </a:ln>
        </p:spPr>
        <p:txBody>
          <a:bodyPr wrap="none" anchor="ctr"/>
          <a:lstStyle/>
          <a:p>
            <a:pPr defTabSz="914400"/>
            <a:endParaRPr lang="ja-JP" altLang="ja-JP" sz="1600">
              <a:latin typeface="HGP創英角ｺﾞｼｯｸUB" pitchFamily="50" charset="-128"/>
              <a:ea typeface="HGP創英角ｺﾞｼｯｸUB" pitchFamily="50" charset="-128"/>
            </a:endParaRPr>
          </a:p>
        </p:txBody>
      </p:sp>
      <p:sp>
        <p:nvSpPr>
          <p:cNvPr id="70" name="Oval 6"/>
          <p:cNvSpPr>
            <a:spLocks noChangeAspect="1" noChangeArrowheads="1"/>
          </p:cNvSpPr>
          <p:nvPr/>
        </p:nvSpPr>
        <p:spPr bwMode="auto">
          <a:xfrm>
            <a:off x="1184464" y="3764618"/>
            <a:ext cx="414255" cy="422752"/>
          </a:xfrm>
          <a:custGeom>
            <a:avLst/>
            <a:gdLst>
              <a:gd name="T0" fmla="*/ 2147483647 w 21600"/>
              <a:gd name="T1" fmla="*/ 0 h 21600"/>
              <a:gd name="T2" fmla="*/ 2147483647 w 21600"/>
              <a:gd name="T3" fmla="*/ 2147483647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0 60000 65536"/>
              <a:gd name="T17" fmla="*/ 0 60000 65536"/>
              <a:gd name="T18" fmla="*/ 0 60000 65536"/>
              <a:gd name="T19" fmla="*/ 0 60000 65536"/>
              <a:gd name="T20" fmla="*/ 0 60000 65536"/>
              <a:gd name="T21" fmla="*/ 0 60000 65536"/>
              <a:gd name="T22" fmla="*/ 0 60000 65536"/>
              <a:gd name="T23" fmla="*/ 0 60000 65536"/>
              <a:gd name="T24" fmla="*/ 3143 w 21600"/>
              <a:gd name="T25" fmla="*/ 3149 h 21600"/>
              <a:gd name="T26" fmla="*/ 18457 w 21600"/>
              <a:gd name="T27" fmla="*/ 18451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133" y="10800"/>
                </a:moveTo>
                <a:cubicBezTo>
                  <a:pt x="2133" y="15587"/>
                  <a:pt x="6013" y="19467"/>
                  <a:pt x="10800" y="19467"/>
                </a:cubicBezTo>
                <a:cubicBezTo>
                  <a:pt x="15587" y="19467"/>
                  <a:pt x="19467" y="15587"/>
                  <a:pt x="19467" y="10800"/>
                </a:cubicBezTo>
                <a:cubicBezTo>
                  <a:pt x="19467" y="6013"/>
                  <a:pt x="15587" y="2133"/>
                  <a:pt x="10800" y="2133"/>
                </a:cubicBezTo>
                <a:cubicBezTo>
                  <a:pt x="6013" y="2133"/>
                  <a:pt x="2133" y="6013"/>
                  <a:pt x="2133" y="10800"/>
                </a:cubicBezTo>
                <a:close/>
              </a:path>
            </a:pathLst>
          </a:custGeom>
          <a:solidFill>
            <a:srgbClr val="FFCCFF"/>
          </a:solidFill>
          <a:ln w="28575">
            <a:solidFill>
              <a:srgbClr val="FF0000"/>
            </a:solidFill>
            <a:round/>
            <a:headEnd/>
            <a:tailEnd/>
          </a:ln>
        </p:spPr>
        <p:txBody>
          <a:bodyPr wrap="none" anchor="ctr"/>
          <a:lstStyle/>
          <a:p>
            <a:endParaRPr lang="ja-JP" altLang="en-US" sz="1600"/>
          </a:p>
        </p:txBody>
      </p:sp>
      <p:sp>
        <p:nvSpPr>
          <p:cNvPr id="71" name="Oval 8"/>
          <p:cNvSpPr>
            <a:spLocks noChangeAspect="1" noChangeArrowheads="1"/>
          </p:cNvSpPr>
          <p:nvPr/>
        </p:nvSpPr>
        <p:spPr bwMode="auto">
          <a:xfrm>
            <a:off x="1096781" y="3672261"/>
            <a:ext cx="590515" cy="605563"/>
          </a:xfrm>
          <a:custGeom>
            <a:avLst/>
            <a:gdLst>
              <a:gd name="T0" fmla="*/ 2147483647 w 21600"/>
              <a:gd name="T1" fmla="*/ 0 h 21600"/>
              <a:gd name="T2" fmla="*/ 2147483647 w 21600"/>
              <a:gd name="T3" fmla="*/ 2147483647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0 60000 65536"/>
              <a:gd name="T17" fmla="*/ 0 60000 65536"/>
              <a:gd name="T18" fmla="*/ 0 60000 65536"/>
              <a:gd name="T19" fmla="*/ 0 60000 65536"/>
              <a:gd name="T20" fmla="*/ 0 60000 65536"/>
              <a:gd name="T21" fmla="*/ 0 60000 65536"/>
              <a:gd name="T22" fmla="*/ 0 60000 65536"/>
              <a:gd name="T23" fmla="*/ 0 60000 65536"/>
              <a:gd name="T24" fmla="*/ 3166 w 21600"/>
              <a:gd name="T25" fmla="*/ 3161 h 21600"/>
              <a:gd name="T26" fmla="*/ 18434 w 21600"/>
              <a:gd name="T27" fmla="*/ 18439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398" y="10800"/>
                </a:moveTo>
                <a:cubicBezTo>
                  <a:pt x="1398" y="15993"/>
                  <a:pt x="5607" y="20202"/>
                  <a:pt x="10800" y="20202"/>
                </a:cubicBezTo>
                <a:cubicBezTo>
                  <a:pt x="15993" y="20202"/>
                  <a:pt x="20202" y="15993"/>
                  <a:pt x="20202" y="10800"/>
                </a:cubicBezTo>
                <a:cubicBezTo>
                  <a:pt x="20202" y="5607"/>
                  <a:pt x="15993" y="1398"/>
                  <a:pt x="10800" y="1398"/>
                </a:cubicBezTo>
                <a:cubicBezTo>
                  <a:pt x="5607" y="1398"/>
                  <a:pt x="1398" y="5607"/>
                  <a:pt x="1398" y="10800"/>
                </a:cubicBezTo>
                <a:close/>
              </a:path>
            </a:pathLst>
          </a:custGeom>
          <a:gradFill rotWithShape="1">
            <a:gsLst>
              <a:gs pos="0">
                <a:srgbClr val="FF9999"/>
              </a:gs>
              <a:gs pos="50000">
                <a:srgbClr val="FFCCCC"/>
              </a:gs>
              <a:gs pos="100000">
                <a:srgbClr val="FF9999"/>
              </a:gs>
            </a:gsLst>
            <a:lin ang="5400000" scaled="1"/>
          </a:gradFill>
          <a:ln w="28575">
            <a:solidFill>
              <a:srgbClr val="FF3300"/>
            </a:solidFill>
            <a:round/>
            <a:headEnd/>
            <a:tailEnd/>
          </a:ln>
        </p:spPr>
        <p:txBody>
          <a:bodyPr wrap="none" anchor="ctr"/>
          <a:lstStyle/>
          <a:p>
            <a:endParaRPr lang="ja-JP" altLang="en-US" sz="1600"/>
          </a:p>
        </p:txBody>
      </p:sp>
      <p:sp>
        <p:nvSpPr>
          <p:cNvPr id="72" name="Text Box 23"/>
          <p:cNvSpPr txBox="1">
            <a:spLocks noChangeAspect="1" noChangeArrowheads="1"/>
          </p:cNvSpPr>
          <p:nvPr/>
        </p:nvSpPr>
        <p:spPr bwMode="auto">
          <a:xfrm>
            <a:off x="1452937" y="3227213"/>
            <a:ext cx="1090363" cy="338554"/>
          </a:xfrm>
          <a:prstGeom prst="rect">
            <a:avLst/>
          </a:prstGeom>
          <a:noFill/>
          <a:ln w="9525">
            <a:noFill/>
            <a:miter lim="800000"/>
            <a:headEnd/>
            <a:tailEnd/>
          </a:ln>
        </p:spPr>
        <p:txBody>
          <a:bodyPr wrap="none">
            <a:spAutoFit/>
          </a:bodyPr>
          <a:lstStyle/>
          <a:p>
            <a:pPr defTabSz="914400"/>
            <a:r>
              <a:rPr lang="en-US" altLang="ja-JP" sz="1600" dirty="0" smtClean="0">
                <a:latin typeface="HGP創英角ｺﾞｼｯｸUB" pitchFamily="50" charset="-128"/>
                <a:ea typeface="HGP創英角ｺﾞｼｯｸUB" pitchFamily="50" charset="-128"/>
              </a:rPr>
              <a:t>Endosome</a:t>
            </a:r>
            <a:endParaRPr lang="ja-JP" altLang="en-US" sz="1600" dirty="0">
              <a:latin typeface="HGP創英角ｺﾞｼｯｸUB" pitchFamily="50" charset="-128"/>
              <a:ea typeface="HGP創英角ｺﾞｼｯｸUB" pitchFamily="50" charset="-128"/>
            </a:endParaRPr>
          </a:p>
        </p:txBody>
      </p:sp>
      <p:sp>
        <p:nvSpPr>
          <p:cNvPr id="73" name="Text Box 981"/>
          <p:cNvSpPr txBox="1">
            <a:spLocks noChangeAspect="1" noChangeArrowheads="1"/>
          </p:cNvSpPr>
          <p:nvPr/>
        </p:nvSpPr>
        <p:spPr bwMode="auto">
          <a:xfrm>
            <a:off x="57308" y="5255921"/>
            <a:ext cx="2273379" cy="584775"/>
          </a:xfrm>
          <a:prstGeom prst="rect">
            <a:avLst/>
          </a:prstGeom>
          <a:solidFill>
            <a:schemeClr val="bg1"/>
          </a:solidFill>
          <a:ln w="9525">
            <a:noFill/>
            <a:miter lim="800000"/>
            <a:headEnd/>
            <a:tailEnd/>
          </a:ln>
        </p:spPr>
        <p:txBody>
          <a:bodyPr wrap="none">
            <a:spAutoFit/>
          </a:bodyPr>
          <a:lstStyle/>
          <a:p>
            <a:pPr defTabSz="914400"/>
            <a:r>
              <a:rPr lang="en-US" altLang="ja-JP" sz="1600" dirty="0" smtClean="0">
                <a:latin typeface="HGP創英角ｺﾞｼｯｸUB" pitchFamily="50" charset="-128"/>
                <a:ea typeface="HGP創英角ｺﾞｼｯｸUB" pitchFamily="50" charset="-128"/>
              </a:rPr>
              <a:t>Lysosome</a:t>
            </a:r>
            <a:endParaRPr lang="ja-JP" altLang="en-US" sz="1600" dirty="0">
              <a:latin typeface="HGP創英角ｺﾞｼｯｸUB" pitchFamily="50" charset="-128"/>
              <a:ea typeface="HGP創英角ｺﾞｼｯｸUB" pitchFamily="50" charset="-128"/>
            </a:endParaRPr>
          </a:p>
          <a:p>
            <a:pPr defTabSz="914400"/>
            <a:r>
              <a:rPr lang="en-US" altLang="ja-JP" sz="1600" dirty="0" smtClean="0">
                <a:latin typeface="HGP創英角ｺﾞｼｯｸUB" pitchFamily="50" charset="-128"/>
                <a:ea typeface="HGP創英角ｺﾞｼｯｸUB" pitchFamily="50" charset="-128"/>
              </a:rPr>
              <a:t>(Degradation pathway)</a:t>
            </a:r>
            <a:endParaRPr lang="en-US" altLang="ja-JP" sz="1600" dirty="0">
              <a:latin typeface="HGP創英角ｺﾞｼｯｸUB" pitchFamily="50" charset="-128"/>
              <a:ea typeface="HGP創英角ｺﾞｼｯｸUB" pitchFamily="50" charset="-128"/>
            </a:endParaRPr>
          </a:p>
        </p:txBody>
      </p:sp>
      <p:grpSp>
        <p:nvGrpSpPr>
          <p:cNvPr id="74" name="Group 58"/>
          <p:cNvGrpSpPr>
            <a:grpSpLocks noChangeAspect="1"/>
          </p:cNvGrpSpPr>
          <p:nvPr/>
        </p:nvGrpSpPr>
        <p:grpSpPr bwMode="auto">
          <a:xfrm>
            <a:off x="448110" y="4645351"/>
            <a:ext cx="584252" cy="537009"/>
            <a:chOff x="2477" y="1581"/>
            <a:chExt cx="483" cy="451"/>
          </a:xfrm>
        </p:grpSpPr>
        <p:sp>
          <p:nvSpPr>
            <p:cNvPr id="75" name="Oval 127"/>
            <p:cNvSpPr>
              <a:spLocks noChangeAspect="1" noChangeArrowheads="1"/>
            </p:cNvSpPr>
            <p:nvPr/>
          </p:nvSpPr>
          <p:spPr bwMode="auto">
            <a:xfrm>
              <a:off x="2477" y="1581"/>
              <a:ext cx="483" cy="451"/>
            </a:xfrm>
            <a:prstGeom prst="ellipse">
              <a:avLst/>
            </a:prstGeom>
            <a:solidFill>
              <a:srgbClr val="FFCCFF"/>
            </a:solidFill>
            <a:ln w="19050">
              <a:solidFill>
                <a:schemeClr val="tx1"/>
              </a:solidFill>
              <a:round/>
              <a:headEnd/>
              <a:tailEnd/>
            </a:ln>
          </p:spPr>
          <p:txBody>
            <a:bodyPr wrap="none" anchor="ctr"/>
            <a:lstStyle/>
            <a:p>
              <a:pPr defTabSz="914400"/>
              <a:endParaRPr lang="ja-JP" altLang="ja-JP" sz="1600">
                <a:latin typeface="HGP創英角ｺﾞｼｯｸUB" pitchFamily="50" charset="-128"/>
                <a:ea typeface="HGP創英角ｺﾞｼｯｸUB" pitchFamily="50" charset="-128"/>
              </a:endParaRPr>
            </a:p>
          </p:txBody>
        </p:sp>
        <p:sp>
          <p:nvSpPr>
            <p:cNvPr id="76" name="Oval 131"/>
            <p:cNvSpPr>
              <a:spLocks noChangeAspect="1" noChangeArrowheads="1"/>
            </p:cNvSpPr>
            <p:nvPr/>
          </p:nvSpPr>
          <p:spPr bwMode="auto">
            <a:xfrm rot="-2868723">
              <a:off x="2639" y="1748"/>
              <a:ext cx="234" cy="222"/>
            </a:xfrm>
            <a:prstGeom prst="ellipse">
              <a:avLst/>
            </a:prstGeom>
            <a:gradFill rotWithShape="0">
              <a:gsLst>
                <a:gs pos="0">
                  <a:srgbClr val="CCFF99"/>
                </a:gs>
                <a:gs pos="100000">
                  <a:srgbClr val="33CC33"/>
                </a:gs>
              </a:gsLst>
              <a:path path="shape">
                <a:fillToRect l="50000" t="50000" r="50000" b="50000"/>
              </a:path>
            </a:gradFill>
            <a:ln w="9525">
              <a:solidFill>
                <a:srgbClr val="33CC33"/>
              </a:solidFill>
              <a:round/>
              <a:headEnd/>
              <a:tailEnd/>
            </a:ln>
          </p:spPr>
          <p:txBody>
            <a:bodyPr rot="10800000" wrap="none" anchor="ctr"/>
            <a:lstStyle/>
            <a:p>
              <a:pPr defTabSz="914400"/>
              <a:endParaRPr lang="ja-JP" altLang="ja-JP" sz="1600">
                <a:latin typeface="HGP創英角ｺﾞｼｯｸUB" pitchFamily="50" charset="-128"/>
                <a:ea typeface="HGP創英角ｺﾞｼｯｸUB" pitchFamily="50" charset="-128"/>
              </a:endParaRPr>
            </a:p>
          </p:txBody>
        </p:sp>
        <p:sp>
          <p:nvSpPr>
            <p:cNvPr id="77" name="AutoShape 132"/>
            <p:cNvSpPr>
              <a:spLocks noChangeAspect="1" noChangeArrowheads="1"/>
            </p:cNvSpPr>
            <p:nvPr/>
          </p:nvSpPr>
          <p:spPr bwMode="auto">
            <a:xfrm rot="-2868723">
              <a:off x="2506" y="1648"/>
              <a:ext cx="361" cy="228"/>
            </a:xfrm>
            <a:prstGeom prst="irregularSeal1">
              <a:avLst/>
            </a:prstGeom>
            <a:solidFill>
              <a:srgbClr val="FFCCFF"/>
            </a:solidFill>
            <a:ln w="9525">
              <a:noFill/>
              <a:miter lim="800000"/>
              <a:headEnd/>
              <a:tailEnd/>
            </a:ln>
          </p:spPr>
          <p:txBody>
            <a:bodyPr rot="10800000" wrap="none" anchor="ctr"/>
            <a:lstStyle/>
            <a:p>
              <a:pPr defTabSz="914400"/>
              <a:endParaRPr lang="ja-JP" altLang="ja-JP" sz="1600">
                <a:latin typeface="HGP創英角ｺﾞｼｯｸUB" pitchFamily="50" charset="-128"/>
                <a:ea typeface="HGP創英角ｺﾞｼｯｸUB" pitchFamily="50" charset="-128"/>
              </a:endParaRPr>
            </a:p>
          </p:txBody>
        </p:sp>
        <p:sp>
          <p:nvSpPr>
            <p:cNvPr id="78" name="AutoShape 133"/>
            <p:cNvSpPr>
              <a:spLocks noChangeAspect="1" noChangeArrowheads="1"/>
            </p:cNvSpPr>
            <p:nvPr/>
          </p:nvSpPr>
          <p:spPr bwMode="auto">
            <a:xfrm>
              <a:off x="2606" y="1640"/>
              <a:ext cx="125" cy="102"/>
            </a:xfrm>
            <a:prstGeom prst="octagon">
              <a:avLst>
                <a:gd name="adj" fmla="val 29287"/>
              </a:avLst>
            </a:prstGeom>
            <a:gradFill rotWithShape="0">
              <a:gsLst>
                <a:gs pos="0">
                  <a:srgbClr val="CCFF99"/>
                </a:gs>
                <a:gs pos="100000">
                  <a:srgbClr val="33CC33"/>
                </a:gs>
              </a:gsLst>
              <a:path path="shape">
                <a:fillToRect l="50000" t="50000" r="50000" b="50000"/>
              </a:path>
            </a:gradFill>
            <a:ln w="9525">
              <a:noFill/>
              <a:miter lim="800000"/>
              <a:headEnd/>
              <a:tailEnd/>
            </a:ln>
          </p:spPr>
          <p:txBody>
            <a:bodyPr wrap="none" anchor="ctr"/>
            <a:lstStyle/>
            <a:p>
              <a:pPr defTabSz="914400"/>
              <a:endParaRPr lang="ja-JP" altLang="ja-JP" sz="1600">
                <a:latin typeface="HGP創英角ｺﾞｼｯｸUB" pitchFamily="50" charset="-128"/>
                <a:ea typeface="HGP創英角ｺﾞｼｯｸUB" pitchFamily="50" charset="-128"/>
              </a:endParaRPr>
            </a:p>
          </p:txBody>
        </p:sp>
        <p:sp>
          <p:nvSpPr>
            <p:cNvPr id="79" name="AutoShape 134"/>
            <p:cNvSpPr>
              <a:spLocks noChangeAspect="1" noChangeArrowheads="1"/>
            </p:cNvSpPr>
            <p:nvPr/>
          </p:nvSpPr>
          <p:spPr bwMode="auto">
            <a:xfrm>
              <a:off x="2579" y="1755"/>
              <a:ext cx="86" cy="100"/>
            </a:xfrm>
            <a:prstGeom prst="triangle">
              <a:avLst>
                <a:gd name="adj" fmla="val 50000"/>
              </a:avLst>
            </a:prstGeom>
            <a:gradFill rotWithShape="0">
              <a:gsLst>
                <a:gs pos="0">
                  <a:srgbClr val="CCFF99"/>
                </a:gs>
                <a:gs pos="100000">
                  <a:srgbClr val="33CC33"/>
                </a:gs>
              </a:gsLst>
              <a:path path="shape">
                <a:fillToRect l="50000" t="50000" r="50000" b="50000"/>
              </a:path>
            </a:gradFill>
            <a:ln w="9525">
              <a:noFill/>
              <a:miter lim="800000"/>
              <a:headEnd/>
              <a:tailEnd/>
            </a:ln>
          </p:spPr>
          <p:txBody>
            <a:bodyPr wrap="none" anchor="ctr"/>
            <a:lstStyle/>
            <a:p>
              <a:pPr defTabSz="914400"/>
              <a:endParaRPr lang="ja-JP" altLang="ja-JP" sz="1600">
                <a:latin typeface="HGP創英角ｺﾞｼｯｸUB" pitchFamily="50" charset="-128"/>
                <a:ea typeface="HGP創英角ｺﾞｼｯｸUB" pitchFamily="50" charset="-128"/>
              </a:endParaRPr>
            </a:p>
          </p:txBody>
        </p:sp>
      </p:grpSp>
      <p:sp>
        <p:nvSpPr>
          <p:cNvPr id="80" name="AutoShape 16"/>
          <p:cNvSpPr>
            <a:spLocks noChangeAspect="1" noChangeArrowheads="1"/>
          </p:cNvSpPr>
          <p:nvPr/>
        </p:nvSpPr>
        <p:spPr bwMode="auto">
          <a:xfrm rot="7355532">
            <a:off x="782360" y="4348288"/>
            <a:ext cx="368479" cy="326572"/>
          </a:xfrm>
          <a:prstGeom prst="rightArrow">
            <a:avLst>
              <a:gd name="adj1" fmla="val 54870"/>
              <a:gd name="adj2" fmla="val 52233"/>
            </a:avLst>
          </a:prstGeom>
          <a:solidFill>
            <a:schemeClr val="tx1"/>
          </a:solidFill>
          <a:ln w="9525">
            <a:solidFill>
              <a:schemeClr val="tx1"/>
            </a:solidFill>
            <a:miter lim="800000"/>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81" name="AutoShape 16"/>
          <p:cNvSpPr>
            <a:spLocks noChangeAspect="1" noChangeArrowheads="1"/>
          </p:cNvSpPr>
          <p:nvPr/>
        </p:nvSpPr>
        <p:spPr bwMode="auto">
          <a:xfrm rot="3246309">
            <a:off x="1565686" y="4389050"/>
            <a:ext cx="368480" cy="98419"/>
          </a:xfrm>
          <a:prstGeom prst="rightArrow">
            <a:avLst>
              <a:gd name="adj1" fmla="val 54870"/>
              <a:gd name="adj2" fmla="val 173319"/>
            </a:avLst>
          </a:prstGeom>
          <a:solidFill>
            <a:schemeClr val="tx1"/>
          </a:solidFill>
          <a:ln w="9525">
            <a:solidFill>
              <a:schemeClr val="tx1"/>
            </a:solidFill>
            <a:miter lim="800000"/>
            <a:headEnd/>
            <a:tailEnd/>
          </a:ln>
        </p:spPr>
        <p:txBody>
          <a:bodyPr rot="10800000" vert="eaVert"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82" name="Oval 86"/>
          <p:cNvSpPr>
            <a:spLocks noChangeAspect="1" noChangeArrowheads="1"/>
          </p:cNvSpPr>
          <p:nvPr/>
        </p:nvSpPr>
        <p:spPr bwMode="auto">
          <a:xfrm>
            <a:off x="1840205" y="3581524"/>
            <a:ext cx="721144" cy="335154"/>
          </a:xfrm>
          <a:prstGeom prst="ellipse">
            <a:avLst/>
          </a:prstGeom>
          <a:gradFill rotWithShape="1">
            <a:gsLst>
              <a:gs pos="0">
                <a:srgbClr val="FFFF00"/>
              </a:gs>
              <a:gs pos="100000">
                <a:srgbClr val="FFCC00"/>
              </a:gs>
            </a:gsLst>
            <a:path path="rect">
              <a:fillToRect r="100000" b="100000"/>
            </a:path>
          </a:gradFill>
          <a:ln w="9525">
            <a:solidFill>
              <a:schemeClr val="tx1"/>
            </a:solidFill>
            <a:round/>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83" name="Text Box 93"/>
          <p:cNvSpPr txBox="1">
            <a:spLocks noChangeAspect="1" noChangeArrowheads="1"/>
          </p:cNvSpPr>
          <p:nvPr/>
        </p:nvSpPr>
        <p:spPr bwMode="auto">
          <a:xfrm>
            <a:off x="1929964" y="3592410"/>
            <a:ext cx="630302" cy="338554"/>
          </a:xfrm>
          <a:prstGeom prst="rect">
            <a:avLst/>
          </a:prstGeom>
          <a:noFill/>
          <a:ln w="9525">
            <a:noFill/>
            <a:miter lim="800000"/>
            <a:headEnd/>
            <a:tailEnd/>
          </a:ln>
        </p:spPr>
        <p:txBody>
          <a:bodyPr wrap="none">
            <a:spAutoFit/>
          </a:bodyPr>
          <a:lstStyle/>
          <a:p>
            <a:pPr algn="ctr" defTabSz="914400"/>
            <a:r>
              <a:rPr lang="en-US" altLang="ja-JP" sz="1600" dirty="0">
                <a:latin typeface="HGP創英角ｺﾞｼｯｸUB" pitchFamily="50" charset="-128"/>
                <a:ea typeface="HGP創英角ｺﾞｼｯｸUB" pitchFamily="50" charset="-128"/>
              </a:rPr>
              <a:t>pH↓</a:t>
            </a:r>
          </a:p>
        </p:txBody>
      </p:sp>
      <p:grpSp>
        <p:nvGrpSpPr>
          <p:cNvPr id="89" name="Group 1786"/>
          <p:cNvGrpSpPr>
            <a:grpSpLocks noChangeAspect="1"/>
          </p:cNvGrpSpPr>
          <p:nvPr/>
        </p:nvGrpSpPr>
        <p:grpSpPr bwMode="auto">
          <a:xfrm rot="793893">
            <a:off x="1737400" y="4523477"/>
            <a:ext cx="545779" cy="557956"/>
            <a:chOff x="1339" y="2795"/>
            <a:chExt cx="286" cy="286"/>
          </a:xfrm>
        </p:grpSpPr>
        <p:sp>
          <p:nvSpPr>
            <p:cNvPr id="90" name="Oval 4"/>
            <p:cNvSpPr>
              <a:spLocks noChangeAspect="1" noChangeArrowheads="1"/>
            </p:cNvSpPr>
            <p:nvPr/>
          </p:nvSpPr>
          <p:spPr bwMode="auto">
            <a:xfrm>
              <a:off x="1407" y="2863"/>
              <a:ext cx="149" cy="149"/>
            </a:xfrm>
            <a:prstGeom prst="ellipse">
              <a:avLst/>
            </a:prstGeom>
            <a:gradFill rotWithShape="1">
              <a:gsLst>
                <a:gs pos="0">
                  <a:srgbClr val="CCFF99"/>
                </a:gs>
                <a:gs pos="100000">
                  <a:srgbClr val="00FF00"/>
                </a:gs>
              </a:gsLst>
              <a:path path="shape">
                <a:fillToRect l="50000" t="50000" r="50000" b="50000"/>
              </a:path>
            </a:gradFill>
            <a:ln w="28575">
              <a:solidFill>
                <a:srgbClr val="00CC00"/>
              </a:solidFill>
              <a:round/>
              <a:headEnd/>
              <a:tailEnd/>
            </a:ln>
          </p:spPr>
          <p:txBody>
            <a:bodyPr wrap="none" anchor="ctr"/>
            <a:lstStyle/>
            <a:p>
              <a:pPr defTabSz="914400"/>
              <a:endParaRPr lang="ja-JP" altLang="ja-JP" sz="1600">
                <a:latin typeface="HGP創英角ｺﾞｼｯｸUB" pitchFamily="50" charset="-128"/>
                <a:ea typeface="HGP創英角ｺﾞｼｯｸUB" pitchFamily="50" charset="-128"/>
              </a:endParaRPr>
            </a:p>
          </p:txBody>
        </p:sp>
        <p:sp>
          <p:nvSpPr>
            <p:cNvPr id="91" name="Oval 6"/>
            <p:cNvSpPr>
              <a:spLocks noChangeAspect="1" noChangeArrowheads="1"/>
            </p:cNvSpPr>
            <p:nvPr/>
          </p:nvSpPr>
          <p:spPr bwMode="auto">
            <a:xfrm>
              <a:off x="1339" y="2795"/>
              <a:ext cx="286" cy="286"/>
            </a:xfrm>
            <a:custGeom>
              <a:avLst/>
              <a:gdLst>
                <a:gd name="T0" fmla="*/ 1 w 21600"/>
                <a:gd name="T1" fmla="*/ 0 h 21600"/>
                <a:gd name="T2" fmla="*/ 1 w 21600"/>
                <a:gd name="T3" fmla="*/ 1 h 21600"/>
                <a:gd name="T4" fmla="*/ 0 w 21600"/>
                <a:gd name="T5" fmla="*/ 1 h 21600"/>
                <a:gd name="T6" fmla="*/ 1 w 21600"/>
                <a:gd name="T7" fmla="*/ 1 h 21600"/>
                <a:gd name="T8" fmla="*/ 1 w 21600"/>
                <a:gd name="T9" fmla="*/ 1 h 21600"/>
                <a:gd name="T10" fmla="*/ 1 w 21600"/>
                <a:gd name="T11" fmla="*/ 1 h 21600"/>
                <a:gd name="T12" fmla="*/ 1 w 21600"/>
                <a:gd name="T13" fmla="*/ 1 h 21600"/>
                <a:gd name="T14" fmla="*/ 1 w 21600"/>
                <a:gd name="T15" fmla="*/ 1 h 21600"/>
                <a:gd name="T16" fmla="*/ 0 60000 65536"/>
                <a:gd name="T17" fmla="*/ 0 60000 65536"/>
                <a:gd name="T18" fmla="*/ 0 60000 65536"/>
                <a:gd name="T19" fmla="*/ 0 60000 65536"/>
                <a:gd name="T20" fmla="*/ 0 60000 65536"/>
                <a:gd name="T21" fmla="*/ 0 60000 65536"/>
                <a:gd name="T22" fmla="*/ 0 60000 65536"/>
                <a:gd name="T23" fmla="*/ 0 60000 65536"/>
                <a:gd name="T24" fmla="*/ 3172 w 21600"/>
                <a:gd name="T25" fmla="*/ 3172 h 21600"/>
                <a:gd name="T26" fmla="*/ 18428 w 21600"/>
                <a:gd name="T27" fmla="*/ 18428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133" y="10800"/>
                  </a:moveTo>
                  <a:cubicBezTo>
                    <a:pt x="2133" y="15587"/>
                    <a:pt x="6013" y="19467"/>
                    <a:pt x="10800" y="19467"/>
                  </a:cubicBezTo>
                  <a:cubicBezTo>
                    <a:pt x="15587" y="19467"/>
                    <a:pt x="19467" y="15587"/>
                    <a:pt x="19467" y="10800"/>
                  </a:cubicBezTo>
                  <a:cubicBezTo>
                    <a:pt x="19467" y="6013"/>
                    <a:pt x="15587" y="2133"/>
                    <a:pt x="10800" y="2133"/>
                  </a:cubicBezTo>
                  <a:cubicBezTo>
                    <a:pt x="6013" y="2133"/>
                    <a:pt x="2133" y="6013"/>
                    <a:pt x="2133" y="10800"/>
                  </a:cubicBezTo>
                  <a:close/>
                </a:path>
              </a:pathLst>
            </a:custGeom>
            <a:solidFill>
              <a:srgbClr val="FFCCFF"/>
            </a:solidFill>
            <a:ln w="28575">
              <a:solidFill>
                <a:srgbClr val="FF0000"/>
              </a:solidFill>
              <a:round/>
              <a:headEnd/>
              <a:tailEnd/>
            </a:ln>
          </p:spPr>
          <p:txBody>
            <a:bodyPr wrap="none" anchor="ctr"/>
            <a:lstStyle/>
            <a:p>
              <a:endParaRPr lang="ja-JP" altLang="en-US" sz="1600"/>
            </a:p>
          </p:txBody>
        </p:sp>
      </p:grpSp>
      <p:sp>
        <p:nvSpPr>
          <p:cNvPr id="92" name="Text Box 2082"/>
          <p:cNvSpPr txBox="1">
            <a:spLocks noChangeAspect="1" noChangeArrowheads="1"/>
          </p:cNvSpPr>
          <p:nvPr/>
        </p:nvSpPr>
        <p:spPr bwMode="auto">
          <a:xfrm>
            <a:off x="2340441" y="4948132"/>
            <a:ext cx="389850" cy="338554"/>
          </a:xfrm>
          <a:prstGeom prst="rect">
            <a:avLst/>
          </a:prstGeom>
          <a:noFill/>
          <a:ln w="9525">
            <a:noFill/>
            <a:miter lim="800000"/>
            <a:headEnd/>
            <a:tailEnd/>
          </a:ln>
        </p:spPr>
        <p:txBody>
          <a:bodyPr wrap="none">
            <a:spAutoFit/>
          </a:bodyPr>
          <a:lstStyle/>
          <a:p>
            <a:pPr defTabSz="914400"/>
            <a:r>
              <a:rPr lang="ja-JP" altLang="en-US" sz="1600">
                <a:ea typeface="HGP創英角ｺﾞｼｯｸUB" pitchFamily="50" charset="-128"/>
              </a:rPr>
              <a:t>？</a:t>
            </a:r>
          </a:p>
        </p:txBody>
      </p:sp>
      <p:sp>
        <p:nvSpPr>
          <p:cNvPr id="93" name="AutoShape 16"/>
          <p:cNvSpPr>
            <a:spLocks noChangeAspect="1" noChangeArrowheads="1"/>
          </p:cNvSpPr>
          <p:nvPr/>
        </p:nvSpPr>
        <p:spPr bwMode="auto">
          <a:xfrm rot="2700000">
            <a:off x="2167385" y="5121753"/>
            <a:ext cx="368480" cy="99314"/>
          </a:xfrm>
          <a:prstGeom prst="rightArrow">
            <a:avLst>
              <a:gd name="adj1" fmla="val 54870"/>
              <a:gd name="adj2" fmla="val 171758"/>
            </a:avLst>
          </a:prstGeom>
          <a:solidFill>
            <a:schemeClr val="tx1"/>
          </a:solidFill>
          <a:ln w="9525">
            <a:solidFill>
              <a:schemeClr val="tx1"/>
            </a:solidFill>
            <a:miter lim="800000"/>
            <a:headEnd/>
            <a:tailEnd/>
          </a:ln>
        </p:spPr>
        <p:txBody>
          <a:bodyPr rot="10800000" vert="eaVert"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94" name="Oval 2084"/>
          <p:cNvSpPr>
            <a:spLocks noChangeAspect="1" noChangeArrowheads="1"/>
          </p:cNvSpPr>
          <p:nvPr/>
        </p:nvSpPr>
        <p:spPr bwMode="auto">
          <a:xfrm>
            <a:off x="308533" y="1412834"/>
            <a:ext cx="1460182" cy="711242"/>
          </a:xfrm>
          <a:prstGeom prst="ellipse">
            <a:avLst/>
          </a:prstGeom>
          <a:solidFill>
            <a:schemeClr val="hlink"/>
          </a:solidFill>
          <a:ln w="9525">
            <a:solidFill>
              <a:schemeClr val="hlink"/>
            </a:solidFill>
            <a:round/>
            <a:headEnd/>
            <a:tailEnd/>
          </a:ln>
        </p:spPr>
        <p:txBody>
          <a:bodyPr wrap="none" anchor="ctr"/>
          <a:lstStyle/>
          <a:p>
            <a:pPr algn="ctr" defTabSz="914400"/>
            <a:r>
              <a:rPr lang="en-US" altLang="ja-JP" sz="1600" dirty="0" smtClean="0">
                <a:solidFill>
                  <a:schemeClr val="bg1"/>
                </a:solidFill>
                <a:latin typeface="HGP創英角ｺﾞｼｯｸUB" pitchFamily="50" charset="-128"/>
                <a:ea typeface="HGP創英角ｺﾞｼｯｸUB" pitchFamily="50" charset="-128"/>
              </a:rPr>
              <a:t>Conventional</a:t>
            </a:r>
          </a:p>
          <a:p>
            <a:pPr algn="ctr" defTabSz="914400"/>
            <a:r>
              <a:rPr lang="ja-JP" altLang="en-US" sz="1600" dirty="0" smtClean="0">
                <a:solidFill>
                  <a:schemeClr val="bg1"/>
                </a:solidFill>
                <a:latin typeface="HGP創英角ｺﾞｼｯｸUB" pitchFamily="50" charset="-128"/>
                <a:ea typeface="HGP創英角ｺﾞｼｯｸUB" pitchFamily="50" charset="-128"/>
              </a:rPr>
              <a:t>～</a:t>
            </a:r>
            <a:r>
              <a:rPr lang="en-US" altLang="ja-JP" sz="1600" dirty="0">
                <a:solidFill>
                  <a:schemeClr val="bg1"/>
                </a:solidFill>
                <a:latin typeface="HGP創英角ｺﾞｼｯｸUB" pitchFamily="50" charset="-128"/>
                <a:ea typeface="HGP創英角ｺﾞｼｯｸUB" pitchFamily="50" charset="-128"/>
              </a:rPr>
              <a:t>GALA</a:t>
            </a:r>
            <a:r>
              <a:rPr lang="ja-JP" altLang="en-US" sz="1600" dirty="0">
                <a:solidFill>
                  <a:schemeClr val="bg1"/>
                </a:solidFill>
                <a:latin typeface="HGP創英角ｺﾞｼｯｸUB" pitchFamily="50" charset="-128"/>
                <a:ea typeface="HGP創英角ｺﾞｼｯｸUB" pitchFamily="50" charset="-128"/>
              </a:rPr>
              <a:t>～</a:t>
            </a:r>
          </a:p>
        </p:txBody>
      </p:sp>
      <p:sp>
        <p:nvSpPr>
          <p:cNvPr id="96" name="Text Box 23"/>
          <p:cNvSpPr txBox="1">
            <a:spLocks noChangeAspect="1" noChangeArrowheads="1"/>
          </p:cNvSpPr>
          <p:nvPr/>
        </p:nvSpPr>
        <p:spPr bwMode="auto">
          <a:xfrm>
            <a:off x="606095" y="5922316"/>
            <a:ext cx="1842171" cy="338554"/>
          </a:xfrm>
          <a:prstGeom prst="rect">
            <a:avLst/>
          </a:prstGeom>
          <a:solidFill>
            <a:schemeClr val="bg1"/>
          </a:solidFill>
          <a:ln w="9525">
            <a:noFill/>
            <a:miter lim="800000"/>
            <a:headEnd/>
            <a:tailEnd/>
          </a:ln>
        </p:spPr>
        <p:txBody>
          <a:bodyPr wrap="none">
            <a:spAutoFit/>
          </a:bodyPr>
          <a:lstStyle/>
          <a:p>
            <a:pPr defTabSz="914400"/>
            <a:r>
              <a:rPr lang="en-US" altLang="ja-JP" sz="1600" dirty="0" smtClean="0">
                <a:latin typeface="HGP創英角ｺﾞｼｯｸUB" pitchFamily="50" charset="-128"/>
                <a:ea typeface="HGP創英角ｺﾞｼｯｸUB" pitchFamily="50" charset="-128"/>
              </a:rPr>
              <a:t>Nuclear membrane</a:t>
            </a:r>
            <a:endParaRPr lang="ja-JP" altLang="en-US" sz="1600" dirty="0">
              <a:latin typeface="HGP創英角ｺﾞｼｯｸUB" pitchFamily="50" charset="-128"/>
              <a:ea typeface="HGP創英角ｺﾞｼｯｸUB" pitchFamily="50" charset="-128"/>
            </a:endParaRPr>
          </a:p>
        </p:txBody>
      </p:sp>
      <p:grpSp>
        <p:nvGrpSpPr>
          <p:cNvPr id="932" name="グループ化 931"/>
          <p:cNvGrpSpPr/>
          <p:nvPr/>
        </p:nvGrpSpPr>
        <p:grpSpPr>
          <a:xfrm>
            <a:off x="5189778" y="2707753"/>
            <a:ext cx="4062742" cy="3861895"/>
            <a:chOff x="5054288" y="2758553"/>
            <a:chExt cx="4062742" cy="3861895"/>
          </a:xfrm>
        </p:grpSpPr>
        <p:grpSp>
          <p:nvGrpSpPr>
            <p:cNvPr id="56" name="Group 1989"/>
            <p:cNvGrpSpPr>
              <a:grpSpLocks noChangeAspect="1"/>
            </p:cNvGrpSpPr>
            <p:nvPr/>
          </p:nvGrpSpPr>
          <p:grpSpPr bwMode="auto">
            <a:xfrm rot="4328346" flipH="1" flipV="1">
              <a:off x="7752556" y="6368124"/>
              <a:ext cx="80932" cy="311362"/>
              <a:chOff x="2791" y="205"/>
              <a:chExt cx="179" cy="636"/>
            </a:xfrm>
          </p:grpSpPr>
          <p:sp>
            <p:nvSpPr>
              <p:cNvPr id="57" name="Freeform 1990"/>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58" name="Freeform 1991"/>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59" name="Oval 1992"/>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sp>
            <p:nvSpPr>
              <p:cNvPr id="60" name="Freeform 1993"/>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61" name="Freeform 1994"/>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62" name="Oval 1995"/>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grpSp>
        <p:sp>
          <p:nvSpPr>
            <p:cNvPr id="97" name="AutoShape 66"/>
            <p:cNvSpPr>
              <a:spLocks noChangeAspect="1" noChangeArrowheads="1"/>
            </p:cNvSpPr>
            <p:nvPr/>
          </p:nvSpPr>
          <p:spPr bwMode="auto">
            <a:xfrm>
              <a:off x="5054288" y="2891958"/>
              <a:ext cx="3902765" cy="3728490"/>
            </a:xfrm>
            <a:prstGeom prst="roundRect">
              <a:avLst>
                <a:gd name="adj" fmla="val 6338"/>
              </a:avLst>
            </a:prstGeom>
            <a:solidFill>
              <a:srgbClr val="CCFFCC"/>
            </a:solidFill>
            <a:ln w="9525">
              <a:solidFill>
                <a:schemeClr val="tx1"/>
              </a:solidFill>
              <a:round/>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98" name="Oval 86"/>
            <p:cNvSpPr>
              <a:spLocks noChangeAspect="1" noChangeArrowheads="1"/>
            </p:cNvSpPr>
            <p:nvPr/>
          </p:nvSpPr>
          <p:spPr bwMode="auto">
            <a:xfrm>
              <a:off x="8067702" y="4266749"/>
              <a:ext cx="722038" cy="338011"/>
            </a:xfrm>
            <a:prstGeom prst="ellipse">
              <a:avLst/>
            </a:prstGeom>
            <a:gradFill rotWithShape="1">
              <a:gsLst>
                <a:gs pos="0">
                  <a:srgbClr val="FFFF00"/>
                </a:gs>
                <a:gs pos="100000">
                  <a:srgbClr val="FFCC00"/>
                </a:gs>
              </a:gsLst>
              <a:path path="rect">
                <a:fillToRect r="100000" b="100000"/>
              </a:path>
            </a:gradFill>
            <a:ln w="9525">
              <a:solidFill>
                <a:schemeClr val="tx1"/>
              </a:solidFill>
              <a:round/>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99" name="Text Box 88"/>
            <p:cNvSpPr txBox="1">
              <a:spLocks noChangeAspect="1" noChangeArrowheads="1"/>
            </p:cNvSpPr>
            <p:nvPr/>
          </p:nvSpPr>
          <p:spPr bwMode="auto">
            <a:xfrm>
              <a:off x="5286184" y="3047180"/>
              <a:ext cx="896399" cy="461665"/>
            </a:xfrm>
            <a:prstGeom prst="rect">
              <a:avLst/>
            </a:prstGeom>
            <a:solidFill>
              <a:schemeClr val="tx1"/>
            </a:solidFill>
            <a:ln w="9525">
              <a:solidFill>
                <a:schemeClr val="tx1"/>
              </a:solidFill>
              <a:miter lim="800000"/>
              <a:headEnd/>
              <a:tailEnd/>
            </a:ln>
          </p:spPr>
          <p:txBody>
            <a:bodyPr wrap="none">
              <a:spAutoFit/>
            </a:bodyPr>
            <a:lstStyle/>
            <a:p>
              <a:pPr defTabSz="914400"/>
              <a:r>
                <a:rPr lang="en-US" altLang="ja-JP" sz="2400" dirty="0">
                  <a:solidFill>
                    <a:schemeClr val="bg1"/>
                  </a:solidFill>
                  <a:latin typeface="HGP創英角ｺﾞｼｯｸUB" pitchFamily="50" charset="-128"/>
                  <a:ea typeface="HGP創英角ｺﾞｼｯｸUB" pitchFamily="50" charset="-128"/>
                </a:rPr>
                <a:t>KALA</a:t>
              </a:r>
            </a:p>
          </p:txBody>
        </p:sp>
        <p:sp>
          <p:nvSpPr>
            <p:cNvPr id="100" name="Freeform 89"/>
            <p:cNvSpPr>
              <a:spLocks noChangeAspect="1"/>
            </p:cNvSpPr>
            <p:nvPr/>
          </p:nvSpPr>
          <p:spPr bwMode="auto">
            <a:xfrm>
              <a:off x="8133911" y="3561211"/>
              <a:ext cx="457201" cy="148534"/>
            </a:xfrm>
            <a:custGeom>
              <a:avLst/>
              <a:gdLst>
                <a:gd name="T0" fmla="*/ 0 w 544"/>
                <a:gd name="T1" fmla="*/ 0 h 205"/>
                <a:gd name="T2" fmla="*/ 2147483647 w 544"/>
                <a:gd name="T3" fmla="*/ 0 h 205"/>
                <a:gd name="T4" fmla="*/ 2147483647 w 544"/>
                <a:gd name="T5" fmla="*/ 0 h 205"/>
                <a:gd name="T6" fmla="*/ 2147483647 w 544"/>
                <a:gd name="T7" fmla="*/ 0 h 205"/>
                <a:gd name="T8" fmla="*/ 2147483647 w 544"/>
                <a:gd name="T9" fmla="*/ 0 h 205"/>
                <a:gd name="T10" fmla="*/ 2147483647 w 544"/>
                <a:gd name="T11" fmla="*/ 0 h 205"/>
                <a:gd name="T12" fmla="*/ 0 60000 65536"/>
                <a:gd name="T13" fmla="*/ 0 60000 65536"/>
                <a:gd name="T14" fmla="*/ 0 60000 65536"/>
                <a:gd name="T15" fmla="*/ 0 60000 65536"/>
                <a:gd name="T16" fmla="*/ 0 60000 65536"/>
                <a:gd name="T17" fmla="*/ 0 60000 65536"/>
                <a:gd name="T18" fmla="*/ 0 w 544"/>
                <a:gd name="T19" fmla="*/ 0 h 205"/>
                <a:gd name="T20" fmla="*/ 544 w 544"/>
                <a:gd name="T21" fmla="*/ 205 h 205"/>
              </a:gdLst>
              <a:ahLst/>
              <a:cxnLst>
                <a:cxn ang="T12">
                  <a:pos x="T0" y="T1"/>
                </a:cxn>
                <a:cxn ang="T13">
                  <a:pos x="T2" y="T3"/>
                </a:cxn>
                <a:cxn ang="T14">
                  <a:pos x="T4" y="T5"/>
                </a:cxn>
                <a:cxn ang="T15">
                  <a:pos x="T6" y="T7"/>
                </a:cxn>
                <a:cxn ang="T16">
                  <a:pos x="T8" y="T9"/>
                </a:cxn>
                <a:cxn ang="T17">
                  <a:pos x="T10" y="T11"/>
                </a:cxn>
              </a:cxnLst>
              <a:rect l="T18" t="T19" r="T20" b="T21"/>
              <a:pathLst>
                <a:path w="544" h="205">
                  <a:moveTo>
                    <a:pt x="0" y="144"/>
                  </a:moveTo>
                  <a:cubicBezTo>
                    <a:pt x="26" y="72"/>
                    <a:pt x="53" y="0"/>
                    <a:pt x="91" y="8"/>
                  </a:cubicBezTo>
                  <a:cubicBezTo>
                    <a:pt x="129" y="16"/>
                    <a:pt x="182" y="190"/>
                    <a:pt x="227" y="190"/>
                  </a:cubicBezTo>
                  <a:cubicBezTo>
                    <a:pt x="272" y="190"/>
                    <a:pt x="325" y="8"/>
                    <a:pt x="363" y="8"/>
                  </a:cubicBezTo>
                  <a:cubicBezTo>
                    <a:pt x="401" y="8"/>
                    <a:pt x="423" y="175"/>
                    <a:pt x="453" y="190"/>
                  </a:cubicBezTo>
                  <a:cubicBezTo>
                    <a:pt x="483" y="205"/>
                    <a:pt x="513" y="152"/>
                    <a:pt x="544" y="99"/>
                  </a:cubicBezTo>
                </a:path>
              </a:pathLst>
            </a:custGeom>
            <a:noFill/>
            <a:ln w="38100" cmpd="sng">
              <a:solidFill>
                <a:srgbClr val="FF3300"/>
              </a:solidFill>
              <a:round/>
              <a:headEnd/>
              <a:tailEnd/>
            </a:ln>
          </p:spPr>
          <p:txBody>
            <a:bodyPr/>
            <a:lstStyle/>
            <a:p>
              <a:endParaRPr lang="ja-JP" altLang="en-US" sz="1600"/>
            </a:p>
          </p:txBody>
        </p:sp>
        <p:sp>
          <p:nvSpPr>
            <p:cNvPr id="101" name="Text Box 90"/>
            <p:cNvSpPr txBox="1">
              <a:spLocks noChangeAspect="1" noChangeArrowheads="1"/>
            </p:cNvSpPr>
            <p:nvPr/>
          </p:nvSpPr>
          <p:spPr bwMode="auto">
            <a:xfrm>
              <a:off x="8065912" y="3696415"/>
              <a:ext cx="888385" cy="584775"/>
            </a:xfrm>
            <a:prstGeom prst="rect">
              <a:avLst/>
            </a:prstGeom>
            <a:noFill/>
            <a:ln w="9525">
              <a:noFill/>
              <a:miter lim="800000"/>
              <a:headEnd/>
              <a:tailEnd/>
            </a:ln>
          </p:spPr>
          <p:txBody>
            <a:bodyPr wrap="none">
              <a:spAutoFit/>
            </a:bodyPr>
            <a:lstStyle/>
            <a:p>
              <a:pPr defTabSz="914400"/>
              <a:r>
                <a:rPr lang="en-US" altLang="ja-JP" sz="1600" dirty="0" smtClean="0">
                  <a:latin typeface="HGP創英角ｺﾞｼｯｸUB" pitchFamily="50" charset="-128"/>
                  <a:ea typeface="HGP創英角ｺﾞｼｯｸUB" pitchFamily="50" charset="-128"/>
                  <a:sym typeface="Symbol" pitchFamily="18" charset="2"/>
                </a:rPr>
                <a:t>Random</a:t>
              </a:r>
            </a:p>
            <a:p>
              <a:pPr defTabSz="914400"/>
              <a:r>
                <a:rPr lang="en-US" altLang="ja-JP" sz="1600" dirty="0" smtClean="0">
                  <a:latin typeface="HGP創英角ｺﾞｼｯｸUB" pitchFamily="50" charset="-128"/>
                  <a:ea typeface="HGP創英角ｺﾞｼｯｸUB" pitchFamily="50" charset="-128"/>
                  <a:sym typeface="Symbol" pitchFamily="18" charset="2"/>
                </a:rPr>
                <a:t>-coil</a:t>
              </a:r>
              <a:endParaRPr lang="ja-JP" altLang="en-US" sz="1600" dirty="0">
                <a:latin typeface="HGP創英角ｺﾞｼｯｸUB" pitchFamily="50" charset="-128"/>
                <a:ea typeface="HGP創英角ｺﾞｼｯｸUB" pitchFamily="50" charset="-128"/>
              </a:endParaRPr>
            </a:p>
          </p:txBody>
        </p:sp>
        <p:sp>
          <p:nvSpPr>
            <p:cNvPr id="102" name="AutoShape 92"/>
            <p:cNvSpPr>
              <a:spLocks noChangeAspect="1" noChangeArrowheads="1"/>
            </p:cNvSpPr>
            <p:nvPr/>
          </p:nvSpPr>
          <p:spPr bwMode="auto">
            <a:xfrm>
              <a:off x="7615868" y="3741166"/>
              <a:ext cx="386519" cy="203759"/>
            </a:xfrm>
            <a:prstGeom prst="rightArrow">
              <a:avLst>
                <a:gd name="adj1" fmla="val 50000"/>
                <a:gd name="adj2" fmla="val 50467"/>
              </a:avLst>
            </a:prstGeom>
            <a:gradFill rotWithShape="1">
              <a:gsLst>
                <a:gs pos="0">
                  <a:srgbClr val="FFFF00"/>
                </a:gs>
                <a:gs pos="100000">
                  <a:srgbClr val="FF6600"/>
                </a:gs>
              </a:gsLst>
              <a:lin ang="0" scaled="1"/>
            </a:gradFill>
            <a:ln w="9525">
              <a:solidFill>
                <a:schemeClr val="tx1"/>
              </a:solidFill>
              <a:miter lim="800000"/>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103" name="Text Box 93"/>
            <p:cNvSpPr txBox="1">
              <a:spLocks noChangeAspect="1" noChangeArrowheads="1"/>
            </p:cNvSpPr>
            <p:nvPr/>
          </p:nvSpPr>
          <p:spPr bwMode="auto">
            <a:xfrm>
              <a:off x="8155622" y="4274366"/>
              <a:ext cx="630302" cy="338554"/>
            </a:xfrm>
            <a:prstGeom prst="rect">
              <a:avLst/>
            </a:prstGeom>
            <a:noFill/>
            <a:ln w="9525">
              <a:noFill/>
              <a:miter lim="800000"/>
              <a:headEnd/>
              <a:tailEnd/>
            </a:ln>
          </p:spPr>
          <p:txBody>
            <a:bodyPr wrap="none">
              <a:spAutoFit/>
            </a:bodyPr>
            <a:lstStyle/>
            <a:p>
              <a:pPr algn="ctr" defTabSz="914400"/>
              <a:r>
                <a:rPr lang="en-US" altLang="ja-JP" sz="1600">
                  <a:latin typeface="HGP創英角ｺﾞｼｯｸUB" pitchFamily="50" charset="-128"/>
                  <a:ea typeface="HGP創英角ｺﾞｼｯｸUB" pitchFamily="50" charset="-128"/>
                </a:rPr>
                <a:t>pH↓</a:t>
              </a:r>
            </a:p>
          </p:txBody>
        </p:sp>
        <p:sp>
          <p:nvSpPr>
            <p:cNvPr id="104" name="AutoShape 94"/>
            <p:cNvSpPr>
              <a:spLocks noChangeAspect="1" noChangeArrowheads="1"/>
            </p:cNvSpPr>
            <p:nvPr/>
          </p:nvSpPr>
          <p:spPr bwMode="auto">
            <a:xfrm>
              <a:off x="6485838" y="3108943"/>
              <a:ext cx="1092452" cy="1759561"/>
            </a:xfrm>
            <a:prstGeom prst="wedgeRoundRectCallout">
              <a:avLst>
                <a:gd name="adj1" fmla="val -92833"/>
                <a:gd name="adj2" fmla="val -16181"/>
                <a:gd name="adj3" fmla="val 16667"/>
              </a:avLst>
            </a:prstGeom>
            <a:solidFill>
              <a:schemeClr val="bg1"/>
            </a:solidFill>
            <a:ln w="19050">
              <a:solidFill>
                <a:schemeClr val="tx2"/>
              </a:solidFill>
              <a:miter lim="800000"/>
              <a:headEnd/>
              <a:tailEnd/>
            </a:ln>
          </p:spPr>
          <p:txBody>
            <a:bodyPr/>
            <a:lstStyle/>
            <a:p>
              <a:pPr algn="ctr" defTabSz="914400"/>
              <a:endParaRPr lang="ja-JP" altLang="ja-JP" sz="1600">
                <a:latin typeface="HGP創英角ｺﾞｼｯｸUB" pitchFamily="50" charset="-128"/>
                <a:ea typeface="HGP創英角ｺﾞｼｯｸUB" pitchFamily="50" charset="-128"/>
              </a:endParaRPr>
            </a:p>
          </p:txBody>
        </p:sp>
        <p:sp>
          <p:nvSpPr>
            <p:cNvPr id="105" name="Freeform 95"/>
            <p:cNvSpPr>
              <a:spLocks noChangeAspect="1"/>
            </p:cNvSpPr>
            <p:nvPr/>
          </p:nvSpPr>
          <p:spPr bwMode="auto">
            <a:xfrm>
              <a:off x="5419333" y="3594536"/>
              <a:ext cx="523410" cy="204711"/>
            </a:xfrm>
            <a:custGeom>
              <a:avLst/>
              <a:gdLst>
                <a:gd name="T0" fmla="*/ 0 w 454"/>
                <a:gd name="T1" fmla="*/ 0 h 356"/>
                <a:gd name="T2" fmla="*/ 2147483647 w 454"/>
                <a:gd name="T3" fmla="*/ 0 h 356"/>
                <a:gd name="T4" fmla="*/ 2147483647 w 454"/>
                <a:gd name="T5" fmla="*/ 0 h 356"/>
                <a:gd name="T6" fmla="*/ 2147483647 w 454"/>
                <a:gd name="T7" fmla="*/ 0 h 356"/>
                <a:gd name="T8" fmla="*/ 2147483647 w 454"/>
                <a:gd name="T9" fmla="*/ 0 h 356"/>
                <a:gd name="T10" fmla="*/ 2147483647 w 454"/>
                <a:gd name="T11" fmla="*/ 0 h 356"/>
                <a:gd name="T12" fmla="*/ 2147483647 w 454"/>
                <a:gd name="T13" fmla="*/ 0 h 356"/>
                <a:gd name="T14" fmla="*/ 2147483647 w 454"/>
                <a:gd name="T15" fmla="*/ 0 h 356"/>
                <a:gd name="T16" fmla="*/ 2147483647 w 454"/>
                <a:gd name="T17" fmla="*/ 0 h 3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4"/>
                <a:gd name="T28" fmla="*/ 0 h 356"/>
                <a:gd name="T29" fmla="*/ 454 w 454"/>
                <a:gd name="T30" fmla="*/ 356 h 35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4" h="356">
                  <a:moveTo>
                    <a:pt x="0" y="227"/>
                  </a:moveTo>
                  <a:cubicBezTo>
                    <a:pt x="49" y="129"/>
                    <a:pt x="98" y="31"/>
                    <a:pt x="136" y="46"/>
                  </a:cubicBezTo>
                  <a:cubicBezTo>
                    <a:pt x="174" y="61"/>
                    <a:pt x="227" y="280"/>
                    <a:pt x="227" y="318"/>
                  </a:cubicBezTo>
                  <a:cubicBezTo>
                    <a:pt x="227" y="356"/>
                    <a:pt x="128" y="325"/>
                    <a:pt x="136" y="272"/>
                  </a:cubicBezTo>
                  <a:cubicBezTo>
                    <a:pt x="144" y="219"/>
                    <a:pt x="235" y="0"/>
                    <a:pt x="273" y="0"/>
                  </a:cubicBezTo>
                  <a:cubicBezTo>
                    <a:pt x="311" y="0"/>
                    <a:pt x="363" y="227"/>
                    <a:pt x="363" y="272"/>
                  </a:cubicBezTo>
                  <a:cubicBezTo>
                    <a:pt x="363" y="317"/>
                    <a:pt x="265" y="310"/>
                    <a:pt x="273" y="272"/>
                  </a:cubicBezTo>
                  <a:cubicBezTo>
                    <a:pt x="281" y="234"/>
                    <a:pt x="379" y="46"/>
                    <a:pt x="409" y="46"/>
                  </a:cubicBezTo>
                  <a:cubicBezTo>
                    <a:pt x="439" y="46"/>
                    <a:pt x="446" y="159"/>
                    <a:pt x="454" y="272"/>
                  </a:cubicBezTo>
                </a:path>
              </a:pathLst>
            </a:custGeom>
            <a:noFill/>
            <a:ln w="38100" cmpd="sng">
              <a:solidFill>
                <a:srgbClr val="FF3300"/>
              </a:solidFill>
              <a:round/>
              <a:headEnd/>
              <a:tailEnd/>
            </a:ln>
          </p:spPr>
          <p:txBody>
            <a:bodyPr/>
            <a:lstStyle/>
            <a:p>
              <a:endParaRPr lang="ja-JP" altLang="en-US" sz="1600"/>
            </a:p>
          </p:txBody>
        </p:sp>
        <p:sp>
          <p:nvSpPr>
            <p:cNvPr id="106" name="Text Box 96"/>
            <p:cNvSpPr txBox="1">
              <a:spLocks noChangeAspect="1" noChangeArrowheads="1"/>
            </p:cNvSpPr>
            <p:nvPr/>
          </p:nvSpPr>
          <p:spPr bwMode="auto">
            <a:xfrm>
              <a:off x="5177759" y="3820195"/>
              <a:ext cx="910827" cy="338554"/>
            </a:xfrm>
            <a:prstGeom prst="rect">
              <a:avLst/>
            </a:prstGeom>
            <a:noFill/>
            <a:ln w="9525">
              <a:noFill/>
              <a:miter lim="800000"/>
              <a:headEnd/>
              <a:tailEnd/>
            </a:ln>
          </p:spPr>
          <p:txBody>
            <a:bodyPr wrap="none">
              <a:spAutoFit/>
            </a:bodyPr>
            <a:lstStyle/>
            <a:p>
              <a:pPr defTabSz="914400"/>
              <a:r>
                <a:rPr lang="ja-JP" altLang="en-US" sz="1600" dirty="0" smtClean="0">
                  <a:latin typeface="HGP創英角ｺﾞｼｯｸUB" pitchFamily="50" charset="-128"/>
                  <a:ea typeface="HGP創英角ｺﾞｼｯｸUB" pitchFamily="50" charset="-128"/>
                  <a:sym typeface="Symbol" pitchFamily="18" charset="2"/>
                </a:rPr>
                <a:t></a:t>
              </a:r>
              <a:r>
                <a:rPr lang="en-US" altLang="ja-JP" sz="1600" dirty="0" smtClean="0">
                  <a:latin typeface="HGP創英角ｺﾞｼｯｸUB" pitchFamily="50" charset="-128"/>
                  <a:ea typeface="HGP創英角ｺﾞｼｯｸUB" pitchFamily="50" charset="-128"/>
                  <a:sym typeface="Symbol" pitchFamily="18" charset="2"/>
                </a:rPr>
                <a:t>-helix</a:t>
              </a:r>
              <a:endParaRPr lang="ja-JP" altLang="en-US" sz="1600" dirty="0">
                <a:latin typeface="HGP創英角ｺﾞｼｯｸUB" pitchFamily="50" charset="-128"/>
                <a:ea typeface="HGP創英角ｺﾞｼｯｸUB" pitchFamily="50" charset="-128"/>
              </a:endParaRPr>
            </a:p>
          </p:txBody>
        </p:sp>
        <p:sp>
          <p:nvSpPr>
            <p:cNvPr id="107" name="Rectangle 98"/>
            <p:cNvSpPr>
              <a:spLocks noChangeAspect="1" noChangeArrowheads="1"/>
            </p:cNvSpPr>
            <p:nvPr/>
          </p:nvSpPr>
          <p:spPr bwMode="auto">
            <a:xfrm>
              <a:off x="5165233" y="5531195"/>
              <a:ext cx="2150010" cy="1002607"/>
            </a:xfrm>
            <a:prstGeom prst="wedgeRectCallout">
              <a:avLst>
                <a:gd name="adj1" fmla="val 54954"/>
                <a:gd name="adj2" fmla="val -144"/>
              </a:avLst>
            </a:prstGeom>
            <a:solidFill>
              <a:srgbClr val="FFFF99"/>
            </a:solidFill>
            <a:ln w="9525">
              <a:solidFill>
                <a:schemeClr val="tx1"/>
              </a:solidFill>
              <a:miter lim="800000"/>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pic>
          <p:nvPicPr>
            <p:cNvPr id="108" name="Picture 99"/>
            <p:cNvPicPr>
              <a:picLocks noChangeAspect="1" noChangeArrowheads="1"/>
            </p:cNvPicPr>
            <p:nvPr/>
          </p:nvPicPr>
          <p:blipFill>
            <a:blip r:embed="rId4" cstate="print"/>
            <a:srcRect/>
            <a:stretch>
              <a:fillRect/>
            </a:stretch>
          </p:blipFill>
          <p:spPr bwMode="auto">
            <a:xfrm>
              <a:off x="6561889" y="3171784"/>
              <a:ext cx="894719" cy="1626261"/>
            </a:xfrm>
            <a:prstGeom prst="rect">
              <a:avLst/>
            </a:prstGeom>
            <a:noFill/>
            <a:ln w="9525">
              <a:noFill/>
              <a:miter lim="800000"/>
              <a:headEnd/>
              <a:tailEnd/>
            </a:ln>
          </p:spPr>
        </p:pic>
        <p:sp>
          <p:nvSpPr>
            <p:cNvPr id="109" name="Rectangle 100"/>
            <p:cNvSpPr>
              <a:spLocks noChangeAspect="1" noChangeArrowheads="1"/>
            </p:cNvSpPr>
            <p:nvPr/>
          </p:nvSpPr>
          <p:spPr bwMode="auto">
            <a:xfrm>
              <a:off x="7255297" y="3396490"/>
              <a:ext cx="142260" cy="127587"/>
            </a:xfrm>
            <a:prstGeom prst="rect">
              <a:avLst/>
            </a:prstGeom>
            <a:noFill/>
            <a:ln w="19050">
              <a:solidFill>
                <a:srgbClr val="0000FF"/>
              </a:solidFill>
              <a:miter lim="800000"/>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110" name="Rectangle 101"/>
            <p:cNvSpPr>
              <a:spLocks noChangeAspect="1" noChangeArrowheads="1"/>
            </p:cNvSpPr>
            <p:nvPr/>
          </p:nvSpPr>
          <p:spPr bwMode="auto">
            <a:xfrm>
              <a:off x="6953776" y="4625707"/>
              <a:ext cx="149418" cy="126635"/>
            </a:xfrm>
            <a:prstGeom prst="rect">
              <a:avLst/>
            </a:prstGeom>
            <a:noFill/>
            <a:ln w="19050">
              <a:solidFill>
                <a:srgbClr val="0000FF"/>
              </a:solidFill>
              <a:miter lim="800000"/>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111" name="Oval 102"/>
            <p:cNvSpPr>
              <a:spLocks noChangeAspect="1" noChangeArrowheads="1"/>
            </p:cNvSpPr>
            <p:nvPr/>
          </p:nvSpPr>
          <p:spPr bwMode="auto">
            <a:xfrm>
              <a:off x="6854463" y="4407666"/>
              <a:ext cx="117208" cy="119018"/>
            </a:xfrm>
            <a:prstGeom prst="ellipse">
              <a:avLst/>
            </a:prstGeom>
            <a:noFill/>
            <a:ln w="19050">
              <a:solidFill>
                <a:srgbClr val="FF0000"/>
              </a:solidFill>
              <a:round/>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112" name="Oval 103"/>
            <p:cNvSpPr>
              <a:spLocks noChangeAspect="1" noChangeArrowheads="1"/>
            </p:cNvSpPr>
            <p:nvPr/>
          </p:nvSpPr>
          <p:spPr bwMode="auto">
            <a:xfrm>
              <a:off x="6705939" y="4247706"/>
              <a:ext cx="118997" cy="118066"/>
            </a:xfrm>
            <a:prstGeom prst="ellipse">
              <a:avLst/>
            </a:prstGeom>
            <a:noFill/>
            <a:ln w="19050">
              <a:solidFill>
                <a:srgbClr val="FF0000"/>
              </a:solidFill>
              <a:round/>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113" name="Oval 104"/>
            <p:cNvSpPr>
              <a:spLocks noChangeAspect="1" noChangeArrowheads="1"/>
            </p:cNvSpPr>
            <p:nvPr/>
          </p:nvSpPr>
          <p:spPr bwMode="auto">
            <a:xfrm>
              <a:off x="6681781" y="4087746"/>
              <a:ext cx="117208" cy="118066"/>
            </a:xfrm>
            <a:prstGeom prst="ellipse">
              <a:avLst/>
            </a:prstGeom>
            <a:noFill/>
            <a:ln w="19050">
              <a:solidFill>
                <a:srgbClr val="FF0000"/>
              </a:solidFill>
              <a:round/>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114" name="Oval 105"/>
            <p:cNvSpPr>
              <a:spLocks noChangeAspect="1" noChangeArrowheads="1"/>
            </p:cNvSpPr>
            <p:nvPr/>
          </p:nvSpPr>
          <p:spPr bwMode="auto">
            <a:xfrm>
              <a:off x="6811516" y="3909696"/>
              <a:ext cx="118103" cy="117113"/>
            </a:xfrm>
            <a:prstGeom prst="ellipse">
              <a:avLst/>
            </a:prstGeom>
            <a:noFill/>
            <a:ln w="19050">
              <a:solidFill>
                <a:srgbClr val="FF0000"/>
              </a:solidFill>
              <a:round/>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115" name="Oval 106"/>
            <p:cNvSpPr>
              <a:spLocks noChangeAspect="1" noChangeArrowheads="1"/>
            </p:cNvSpPr>
            <p:nvPr/>
          </p:nvSpPr>
          <p:spPr bwMode="auto">
            <a:xfrm>
              <a:off x="6811516" y="3755448"/>
              <a:ext cx="118103" cy="119018"/>
            </a:xfrm>
            <a:prstGeom prst="ellipse">
              <a:avLst/>
            </a:prstGeom>
            <a:noFill/>
            <a:ln w="19050">
              <a:solidFill>
                <a:srgbClr val="FF0000"/>
              </a:solidFill>
              <a:round/>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116" name="Oval 107"/>
            <p:cNvSpPr>
              <a:spLocks noChangeAspect="1" noChangeArrowheads="1"/>
            </p:cNvSpPr>
            <p:nvPr/>
          </p:nvSpPr>
          <p:spPr bwMode="auto">
            <a:xfrm>
              <a:off x="6869672" y="3598344"/>
              <a:ext cx="118998" cy="117114"/>
            </a:xfrm>
            <a:prstGeom prst="ellipse">
              <a:avLst/>
            </a:prstGeom>
            <a:noFill/>
            <a:ln w="19050">
              <a:solidFill>
                <a:srgbClr val="FF0000"/>
              </a:solidFill>
              <a:round/>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117" name="Oval 108"/>
            <p:cNvSpPr>
              <a:spLocks noChangeAspect="1" noChangeArrowheads="1"/>
            </p:cNvSpPr>
            <p:nvPr/>
          </p:nvSpPr>
          <p:spPr bwMode="auto">
            <a:xfrm>
              <a:off x="6798990" y="3475518"/>
              <a:ext cx="119892" cy="117113"/>
            </a:xfrm>
            <a:prstGeom prst="ellipse">
              <a:avLst/>
            </a:prstGeom>
            <a:noFill/>
            <a:ln w="19050">
              <a:solidFill>
                <a:srgbClr val="FF0000"/>
              </a:solidFill>
              <a:round/>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118" name="Text Box 109"/>
            <p:cNvSpPr txBox="1">
              <a:spLocks noChangeAspect="1" noChangeArrowheads="1"/>
            </p:cNvSpPr>
            <p:nvPr/>
          </p:nvSpPr>
          <p:spPr bwMode="auto">
            <a:xfrm>
              <a:off x="5276376" y="5514467"/>
              <a:ext cx="1802096" cy="338554"/>
            </a:xfrm>
            <a:prstGeom prst="rect">
              <a:avLst/>
            </a:prstGeom>
            <a:noFill/>
            <a:ln w="9525">
              <a:noFill/>
              <a:miter lim="800000"/>
              <a:headEnd/>
              <a:tailEnd/>
            </a:ln>
          </p:spPr>
          <p:txBody>
            <a:bodyPr wrap="none">
              <a:spAutoFit/>
            </a:bodyPr>
            <a:lstStyle/>
            <a:p>
              <a:pPr algn="ctr" defTabSz="914400"/>
              <a:r>
                <a:rPr lang="en-US" altLang="ja-JP" sz="1600" dirty="0" smtClean="0">
                  <a:latin typeface="HGP創英角ｺﾞｼｯｸUB" pitchFamily="50" charset="-128"/>
                  <a:ea typeface="HGP創英角ｺﾞｼｯｸUB" pitchFamily="50" charset="-128"/>
                </a:rPr>
                <a:t>Stearylated-KALA</a:t>
              </a:r>
              <a:endParaRPr lang="en-US" altLang="ja-JP" sz="1600" dirty="0">
                <a:latin typeface="HGP創英角ｺﾞｼｯｸUB" pitchFamily="50" charset="-128"/>
                <a:ea typeface="HGP創英角ｺﾞｼｯｸUB" pitchFamily="50" charset="-128"/>
              </a:endParaRPr>
            </a:p>
          </p:txBody>
        </p:sp>
        <p:grpSp>
          <p:nvGrpSpPr>
            <p:cNvPr id="119" name="Group 110"/>
            <p:cNvGrpSpPr>
              <a:grpSpLocks noChangeAspect="1"/>
            </p:cNvGrpSpPr>
            <p:nvPr/>
          </p:nvGrpSpPr>
          <p:grpSpPr bwMode="auto">
            <a:xfrm>
              <a:off x="5321808" y="6084391"/>
              <a:ext cx="1601547" cy="218041"/>
              <a:chOff x="3470" y="3837"/>
              <a:chExt cx="862" cy="137"/>
            </a:xfrm>
          </p:grpSpPr>
          <p:sp>
            <p:nvSpPr>
              <p:cNvPr id="120" name="Freeform 111"/>
              <p:cNvSpPr>
                <a:spLocks noChangeAspect="1"/>
              </p:cNvSpPr>
              <p:nvPr/>
            </p:nvSpPr>
            <p:spPr bwMode="auto">
              <a:xfrm>
                <a:off x="3470" y="3837"/>
                <a:ext cx="362" cy="137"/>
              </a:xfrm>
              <a:custGeom>
                <a:avLst/>
                <a:gdLst>
                  <a:gd name="T0" fmla="*/ 0 w 454"/>
                  <a:gd name="T1" fmla="*/ 0 h 356"/>
                  <a:gd name="T2" fmla="*/ 6 w 454"/>
                  <a:gd name="T3" fmla="*/ 0 h 356"/>
                  <a:gd name="T4" fmla="*/ 10 w 454"/>
                  <a:gd name="T5" fmla="*/ 0 h 356"/>
                  <a:gd name="T6" fmla="*/ 6 w 454"/>
                  <a:gd name="T7" fmla="*/ 0 h 356"/>
                  <a:gd name="T8" fmla="*/ 11 w 454"/>
                  <a:gd name="T9" fmla="*/ 0 h 356"/>
                  <a:gd name="T10" fmla="*/ 15 w 454"/>
                  <a:gd name="T11" fmla="*/ 0 h 356"/>
                  <a:gd name="T12" fmla="*/ 11 w 454"/>
                  <a:gd name="T13" fmla="*/ 0 h 356"/>
                  <a:gd name="T14" fmla="*/ 17 w 454"/>
                  <a:gd name="T15" fmla="*/ 0 h 356"/>
                  <a:gd name="T16" fmla="*/ 19 w 454"/>
                  <a:gd name="T17" fmla="*/ 0 h 3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4"/>
                  <a:gd name="T28" fmla="*/ 0 h 356"/>
                  <a:gd name="T29" fmla="*/ 454 w 454"/>
                  <a:gd name="T30" fmla="*/ 356 h 35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4" h="356">
                    <a:moveTo>
                      <a:pt x="0" y="227"/>
                    </a:moveTo>
                    <a:cubicBezTo>
                      <a:pt x="49" y="129"/>
                      <a:pt x="98" y="31"/>
                      <a:pt x="136" y="46"/>
                    </a:cubicBezTo>
                    <a:cubicBezTo>
                      <a:pt x="174" y="61"/>
                      <a:pt x="227" y="280"/>
                      <a:pt x="227" y="318"/>
                    </a:cubicBezTo>
                    <a:cubicBezTo>
                      <a:pt x="227" y="356"/>
                      <a:pt x="128" y="325"/>
                      <a:pt x="136" y="272"/>
                    </a:cubicBezTo>
                    <a:cubicBezTo>
                      <a:pt x="144" y="219"/>
                      <a:pt x="235" y="0"/>
                      <a:pt x="273" y="0"/>
                    </a:cubicBezTo>
                    <a:cubicBezTo>
                      <a:pt x="311" y="0"/>
                      <a:pt x="363" y="227"/>
                      <a:pt x="363" y="272"/>
                    </a:cubicBezTo>
                    <a:cubicBezTo>
                      <a:pt x="363" y="317"/>
                      <a:pt x="265" y="310"/>
                      <a:pt x="273" y="272"/>
                    </a:cubicBezTo>
                    <a:cubicBezTo>
                      <a:pt x="281" y="234"/>
                      <a:pt x="379" y="46"/>
                      <a:pt x="409" y="46"/>
                    </a:cubicBezTo>
                    <a:cubicBezTo>
                      <a:pt x="439" y="46"/>
                      <a:pt x="446" y="159"/>
                      <a:pt x="454" y="272"/>
                    </a:cubicBezTo>
                  </a:path>
                </a:pathLst>
              </a:custGeom>
              <a:noFill/>
              <a:ln w="38100" cmpd="sng">
                <a:solidFill>
                  <a:srgbClr val="FF3300"/>
                </a:solidFill>
                <a:round/>
                <a:headEnd/>
                <a:tailEnd/>
              </a:ln>
            </p:spPr>
            <p:txBody>
              <a:bodyPr/>
              <a:lstStyle/>
              <a:p>
                <a:endParaRPr lang="ja-JP" altLang="en-US" sz="1600"/>
              </a:p>
            </p:txBody>
          </p:sp>
          <p:grpSp>
            <p:nvGrpSpPr>
              <p:cNvPr id="121" name="Group 112"/>
              <p:cNvGrpSpPr>
                <a:grpSpLocks noChangeAspect="1"/>
              </p:cNvGrpSpPr>
              <p:nvPr/>
            </p:nvGrpSpPr>
            <p:grpSpPr bwMode="auto">
              <a:xfrm>
                <a:off x="3832" y="3837"/>
                <a:ext cx="500" cy="91"/>
                <a:chOff x="3786" y="3929"/>
                <a:chExt cx="778" cy="92"/>
              </a:xfrm>
            </p:grpSpPr>
            <p:sp>
              <p:nvSpPr>
                <p:cNvPr id="122" name="Line 113"/>
                <p:cNvSpPr>
                  <a:spLocks noChangeAspect="1" noChangeShapeType="1"/>
                </p:cNvSpPr>
                <p:nvPr/>
              </p:nvSpPr>
              <p:spPr bwMode="auto">
                <a:xfrm flipV="1">
                  <a:off x="3786" y="3929"/>
                  <a:ext cx="137" cy="89"/>
                </a:xfrm>
                <a:prstGeom prst="line">
                  <a:avLst/>
                </a:prstGeom>
                <a:noFill/>
                <a:ln w="38100">
                  <a:solidFill>
                    <a:schemeClr val="tx1"/>
                  </a:solidFill>
                  <a:round/>
                  <a:headEnd/>
                  <a:tailEnd/>
                </a:ln>
              </p:spPr>
              <p:txBody>
                <a:bodyPr/>
                <a:lstStyle/>
                <a:p>
                  <a:endParaRPr lang="ja-JP" altLang="en-US" sz="1600"/>
                </a:p>
              </p:txBody>
            </p:sp>
            <p:sp>
              <p:nvSpPr>
                <p:cNvPr id="123" name="Line 114"/>
                <p:cNvSpPr>
                  <a:spLocks noChangeAspect="1" noChangeShapeType="1"/>
                </p:cNvSpPr>
                <p:nvPr/>
              </p:nvSpPr>
              <p:spPr bwMode="auto">
                <a:xfrm flipH="1" flipV="1">
                  <a:off x="3916" y="3932"/>
                  <a:ext cx="137" cy="89"/>
                </a:xfrm>
                <a:prstGeom prst="line">
                  <a:avLst/>
                </a:prstGeom>
                <a:noFill/>
                <a:ln w="38100">
                  <a:solidFill>
                    <a:schemeClr val="tx1"/>
                  </a:solidFill>
                  <a:round/>
                  <a:headEnd/>
                  <a:tailEnd/>
                </a:ln>
              </p:spPr>
              <p:txBody>
                <a:bodyPr/>
                <a:lstStyle/>
                <a:p>
                  <a:endParaRPr lang="ja-JP" altLang="en-US" sz="1600"/>
                </a:p>
              </p:txBody>
            </p:sp>
            <p:sp>
              <p:nvSpPr>
                <p:cNvPr id="124" name="Line 115"/>
                <p:cNvSpPr>
                  <a:spLocks noChangeAspect="1" noChangeShapeType="1"/>
                </p:cNvSpPr>
                <p:nvPr/>
              </p:nvSpPr>
              <p:spPr bwMode="auto">
                <a:xfrm flipV="1">
                  <a:off x="4043" y="3929"/>
                  <a:ext cx="137" cy="89"/>
                </a:xfrm>
                <a:prstGeom prst="line">
                  <a:avLst/>
                </a:prstGeom>
                <a:noFill/>
                <a:ln w="38100">
                  <a:solidFill>
                    <a:schemeClr val="tx1"/>
                  </a:solidFill>
                  <a:round/>
                  <a:headEnd/>
                  <a:tailEnd/>
                </a:ln>
              </p:spPr>
              <p:txBody>
                <a:bodyPr/>
                <a:lstStyle/>
                <a:p>
                  <a:endParaRPr lang="ja-JP" altLang="en-US" sz="1600"/>
                </a:p>
              </p:txBody>
            </p:sp>
            <p:sp>
              <p:nvSpPr>
                <p:cNvPr id="125" name="Line 116"/>
                <p:cNvSpPr>
                  <a:spLocks noChangeAspect="1" noChangeShapeType="1"/>
                </p:cNvSpPr>
                <p:nvPr/>
              </p:nvSpPr>
              <p:spPr bwMode="auto">
                <a:xfrm flipH="1" flipV="1">
                  <a:off x="4173" y="3932"/>
                  <a:ext cx="137" cy="89"/>
                </a:xfrm>
                <a:prstGeom prst="line">
                  <a:avLst/>
                </a:prstGeom>
                <a:noFill/>
                <a:ln w="38100">
                  <a:solidFill>
                    <a:schemeClr val="tx1"/>
                  </a:solidFill>
                  <a:round/>
                  <a:headEnd/>
                  <a:tailEnd/>
                </a:ln>
              </p:spPr>
              <p:txBody>
                <a:bodyPr/>
                <a:lstStyle/>
                <a:p>
                  <a:endParaRPr lang="ja-JP" altLang="en-US" sz="1600"/>
                </a:p>
              </p:txBody>
            </p:sp>
            <p:sp>
              <p:nvSpPr>
                <p:cNvPr id="126" name="Line 117"/>
                <p:cNvSpPr>
                  <a:spLocks noChangeAspect="1" noChangeShapeType="1"/>
                </p:cNvSpPr>
                <p:nvPr/>
              </p:nvSpPr>
              <p:spPr bwMode="auto">
                <a:xfrm flipV="1">
                  <a:off x="4297" y="3929"/>
                  <a:ext cx="137" cy="89"/>
                </a:xfrm>
                <a:prstGeom prst="line">
                  <a:avLst/>
                </a:prstGeom>
                <a:noFill/>
                <a:ln w="38100">
                  <a:solidFill>
                    <a:schemeClr val="tx1"/>
                  </a:solidFill>
                  <a:round/>
                  <a:headEnd/>
                  <a:tailEnd/>
                </a:ln>
              </p:spPr>
              <p:txBody>
                <a:bodyPr/>
                <a:lstStyle/>
                <a:p>
                  <a:endParaRPr lang="ja-JP" altLang="en-US" sz="1600"/>
                </a:p>
              </p:txBody>
            </p:sp>
            <p:sp>
              <p:nvSpPr>
                <p:cNvPr id="127" name="Line 118"/>
                <p:cNvSpPr>
                  <a:spLocks noChangeAspect="1" noChangeShapeType="1"/>
                </p:cNvSpPr>
                <p:nvPr/>
              </p:nvSpPr>
              <p:spPr bwMode="auto">
                <a:xfrm flipH="1" flipV="1">
                  <a:off x="4427" y="3932"/>
                  <a:ext cx="137" cy="89"/>
                </a:xfrm>
                <a:prstGeom prst="line">
                  <a:avLst/>
                </a:prstGeom>
                <a:noFill/>
                <a:ln w="38100">
                  <a:solidFill>
                    <a:schemeClr val="tx1"/>
                  </a:solidFill>
                  <a:round/>
                  <a:headEnd/>
                  <a:tailEnd/>
                </a:ln>
              </p:spPr>
              <p:txBody>
                <a:bodyPr/>
                <a:lstStyle/>
                <a:p>
                  <a:endParaRPr lang="ja-JP" altLang="en-US" sz="1600"/>
                </a:p>
              </p:txBody>
            </p:sp>
          </p:grpSp>
        </p:grpSp>
        <p:sp>
          <p:nvSpPr>
            <p:cNvPr id="128" name="Text Box 119"/>
            <p:cNvSpPr txBox="1">
              <a:spLocks noChangeAspect="1" noChangeArrowheads="1"/>
            </p:cNvSpPr>
            <p:nvPr/>
          </p:nvSpPr>
          <p:spPr bwMode="auto">
            <a:xfrm>
              <a:off x="5330609" y="5796844"/>
              <a:ext cx="540533" cy="276999"/>
            </a:xfrm>
            <a:prstGeom prst="rect">
              <a:avLst/>
            </a:prstGeom>
            <a:noFill/>
            <a:ln w="9525">
              <a:noFill/>
              <a:miter lim="800000"/>
              <a:headEnd/>
              <a:tailEnd/>
            </a:ln>
          </p:spPr>
          <p:txBody>
            <a:bodyPr wrap="none">
              <a:spAutoFit/>
            </a:bodyPr>
            <a:lstStyle/>
            <a:p>
              <a:pPr defTabSz="914400"/>
              <a:r>
                <a:rPr lang="en-US" altLang="ja-JP" sz="1200" dirty="0">
                  <a:latin typeface="HGP創英角ｺﾞｼｯｸUB" pitchFamily="50" charset="-128"/>
                  <a:ea typeface="HGP創英角ｺﾞｼｯｸUB" pitchFamily="50" charset="-128"/>
                </a:rPr>
                <a:t>KALA</a:t>
              </a:r>
            </a:p>
          </p:txBody>
        </p:sp>
        <p:sp>
          <p:nvSpPr>
            <p:cNvPr id="129" name="Text Box 120"/>
            <p:cNvSpPr txBox="1">
              <a:spLocks noChangeAspect="1" noChangeArrowheads="1"/>
            </p:cNvSpPr>
            <p:nvPr/>
          </p:nvSpPr>
          <p:spPr bwMode="auto">
            <a:xfrm>
              <a:off x="5897861" y="5799700"/>
              <a:ext cx="1176925" cy="276999"/>
            </a:xfrm>
            <a:prstGeom prst="rect">
              <a:avLst/>
            </a:prstGeom>
            <a:noFill/>
            <a:ln w="9525">
              <a:noFill/>
              <a:miter lim="800000"/>
              <a:headEnd/>
              <a:tailEnd/>
            </a:ln>
          </p:spPr>
          <p:txBody>
            <a:bodyPr wrap="none">
              <a:spAutoFit/>
            </a:bodyPr>
            <a:lstStyle/>
            <a:p>
              <a:pPr defTabSz="914400"/>
              <a:r>
                <a:rPr lang="en-US" altLang="ja-JP" sz="1200" dirty="0" smtClean="0">
                  <a:latin typeface="HGP創英角ｺﾞｼｯｸUB" pitchFamily="50" charset="-128"/>
                  <a:ea typeface="HGP創英角ｺﾞｼｯｸUB" pitchFamily="50" charset="-128"/>
                </a:rPr>
                <a:t>Lipid </a:t>
              </a:r>
              <a:r>
                <a:rPr lang="ja-JP" altLang="en-US" sz="1200" dirty="0" smtClean="0">
                  <a:latin typeface="HGP創英角ｺﾞｼｯｸUB" pitchFamily="50" charset="-128"/>
                  <a:ea typeface="HGP創英角ｺﾞｼｯｸUB" pitchFamily="50" charset="-128"/>
                </a:rPr>
                <a:t>（</a:t>
              </a:r>
              <a:r>
                <a:rPr lang="en-US" altLang="ja-JP" sz="1200" dirty="0" smtClean="0">
                  <a:latin typeface="HGP創英角ｺﾞｼｯｸUB" pitchFamily="50" charset="-128"/>
                  <a:ea typeface="HGP創英角ｺﾞｼｯｸUB" pitchFamily="50" charset="-128"/>
                </a:rPr>
                <a:t>Stearyl</a:t>
              </a:r>
              <a:r>
                <a:rPr lang="ja-JP" altLang="en-US" sz="1200" dirty="0" smtClean="0">
                  <a:latin typeface="HGP創英角ｺﾞｼｯｸUB" pitchFamily="50" charset="-128"/>
                  <a:ea typeface="HGP創英角ｺﾞｼｯｸUB" pitchFamily="50" charset="-128"/>
                </a:rPr>
                <a:t>）</a:t>
              </a:r>
              <a:endParaRPr lang="ja-JP" altLang="en-US" sz="1200" dirty="0">
                <a:latin typeface="HGP創英角ｺﾞｼｯｸUB" pitchFamily="50" charset="-128"/>
                <a:ea typeface="HGP創英角ｺﾞｼｯｸUB" pitchFamily="50" charset="-128"/>
              </a:endParaRPr>
            </a:p>
          </p:txBody>
        </p:sp>
        <p:sp>
          <p:nvSpPr>
            <p:cNvPr id="130" name="Text Box 121"/>
            <p:cNvSpPr txBox="1">
              <a:spLocks noChangeAspect="1" noChangeArrowheads="1"/>
            </p:cNvSpPr>
            <p:nvPr/>
          </p:nvSpPr>
          <p:spPr bwMode="auto">
            <a:xfrm>
              <a:off x="5130338" y="6292910"/>
              <a:ext cx="2209259" cy="276999"/>
            </a:xfrm>
            <a:prstGeom prst="rect">
              <a:avLst/>
            </a:prstGeom>
            <a:noFill/>
            <a:ln w="9525">
              <a:noFill/>
              <a:miter lim="800000"/>
              <a:headEnd/>
              <a:tailEnd/>
            </a:ln>
          </p:spPr>
          <p:txBody>
            <a:bodyPr wrap="none">
              <a:spAutoFit/>
            </a:bodyPr>
            <a:lstStyle/>
            <a:p>
              <a:pPr defTabSz="914400"/>
              <a:r>
                <a:rPr lang="ja-JP" altLang="en-US" sz="1200" dirty="0">
                  <a:latin typeface="HGP創英角ｺﾞｼｯｸUB" pitchFamily="50" charset="-128"/>
                  <a:ea typeface="HGP創英角ｺﾞｼｯｸUB" pitchFamily="50" charset="-128"/>
                </a:rPr>
                <a:t>（</a:t>
              </a:r>
              <a:r>
                <a:rPr lang="en-US" altLang="ja-JP" sz="1200" dirty="0" smtClean="0">
                  <a:latin typeface="HGP創英角ｺﾞｼｯｸUB" pitchFamily="50" charset="-128"/>
                  <a:ea typeface="HGP創英角ｺﾞｼｯｸUB" pitchFamily="50" charset="-128"/>
                </a:rPr>
                <a:t>C-terminal CEA</a:t>
              </a:r>
              <a:r>
                <a:rPr lang="en-US" altLang="ja-JP" sz="1200" dirty="0">
                  <a:latin typeface="HGP創英角ｺﾞｼｯｸUB" pitchFamily="50" charset="-128"/>
                  <a:ea typeface="HGP創英角ｺﾞｼｯｸUB" pitchFamily="50" charset="-128"/>
                </a:rPr>
                <a:t> </a:t>
              </a:r>
              <a:r>
                <a:rPr lang="en-US" altLang="ja-JP" sz="1200" dirty="0" smtClean="0">
                  <a:latin typeface="HGP創英角ｺﾞｼｯｸUB" pitchFamily="50" charset="-128"/>
                  <a:ea typeface="HGP創英角ｺﾞｼｯｸUB" pitchFamily="50" charset="-128"/>
                </a:rPr>
                <a:t>is excluded</a:t>
              </a:r>
              <a:r>
                <a:rPr lang="ja-JP" altLang="en-US" sz="1200" dirty="0" smtClean="0">
                  <a:latin typeface="HGP創英角ｺﾞｼｯｸUB" pitchFamily="50" charset="-128"/>
                  <a:ea typeface="HGP創英角ｺﾞｼｯｸUB" pitchFamily="50" charset="-128"/>
                </a:rPr>
                <a:t>）</a:t>
              </a:r>
              <a:endParaRPr lang="ja-JP" altLang="en-US" sz="1200" dirty="0">
                <a:latin typeface="HGP創英角ｺﾞｼｯｸUB" pitchFamily="50" charset="-128"/>
                <a:ea typeface="HGP創英角ｺﾞｼｯｸUB" pitchFamily="50" charset="-128"/>
              </a:endParaRPr>
            </a:p>
          </p:txBody>
        </p:sp>
        <p:sp>
          <p:nvSpPr>
            <p:cNvPr id="131" name="Rectangle 97"/>
            <p:cNvSpPr>
              <a:spLocks noChangeAspect="1" noChangeArrowheads="1"/>
            </p:cNvSpPr>
            <p:nvPr/>
          </p:nvSpPr>
          <p:spPr bwMode="auto">
            <a:xfrm>
              <a:off x="5265442" y="2758553"/>
              <a:ext cx="2610790" cy="338554"/>
            </a:xfrm>
            <a:prstGeom prst="rect">
              <a:avLst/>
            </a:prstGeom>
            <a:noFill/>
            <a:ln w="9525">
              <a:noFill/>
              <a:miter lim="800000"/>
              <a:headEnd/>
              <a:tailEnd/>
            </a:ln>
          </p:spPr>
          <p:txBody>
            <a:bodyPr>
              <a:spAutoFit/>
            </a:bodyPr>
            <a:lstStyle/>
            <a:p>
              <a:pPr defTabSz="914400"/>
              <a:endParaRPr lang="ja-JP" altLang="en-US" sz="1600" dirty="0">
                <a:latin typeface="HGP創英角ｺﾞｼｯｸUB" pitchFamily="50" charset="-128"/>
                <a:ea typeface="HGP創英角ｺﾞｼｯｸUB" pitchFamily="50" charset="-128"/>
              </a:endParaRPr>
            </a:p>
          </p:txBody>
        </p:sp>
        <p:sp>
          <p:nvSpPr>
            <p:cNvPr id="132" name="AutoShape 1871"/>
            <p:cNvSpPr>
              <a:spLocks noChangeAspect="1" noChangeArrowheads="1"/>
            </p:cNvSpPr>
            <p:nvPr/>
          </p:nvSpPr>
          <p:spPr bwMode="auto">
            <a:xfrm rot="1155219">
              <a:off x="5441701" y="4370533"/>
              <a:ext cx="1084400" cy="688399"/>
            </a:xfrm>
            <a:prstGeom prst="irregularSeal2">
              <a:avLst/>
            </a:prstGeom>
            <a:solidFill>
              <a:srgbClr val="FFCC99"/>
            </a:solidFill>
            <a:ln w="9525">
              <a:noFill/>
              <a:miter lim="800000"/>
              <a:headEnd/>
              <a:tailEnd/>
            </a:ln>
          </p:spPr>
          <p:txBody>
            <a:bodyPr wrap="none" anchor="ctr"/>
            <a:lstStyle/>
            <a:p>
              <a:endParaRPr lang="ja-JP" altLang="en-US" sz="1600"/>
            </a:p>
          </p:txBody>
        </p:sp>
        <p:sp>
          <p:nvSpPr>
            <p:cNvPr id="133" name="Text Box 1872"/>
            <p:cNvSpPr txBox="1">
              <a:spLocks noChangeAspect="1" noChangeArrowheads="1"/>
            </p:cNvSpPr>
            <p:nvPr/>
          </p:nvSpPr>
          <p:spPr bwMode="auto">
            <a:xfrm>
              <a:off x="5400916" y="4462893"/>
              <a:ext cx="1098378" cy="584775"/>
            </a:xfrm>
            <a:prstGeom prst="rect">
              <a:avLst/>
            </a:prstGeom>
            <a:noFill/>
            <a:ln w="9525">
              <a:noFill/>
              <a:miter lim="800000"/>
              <a:headEnd/>
              <a:tailEnd/>
            </a:ln>
          </p:spPr>
          <p:txBody>
            <a:bodyPr wrap="none">
              <a:spAutoFit/>
            </a:bodyPr>
            <a:lstStyle/>
            <a:p>
              <a:r>
                <a:rPr lang="en-US" altLang="ja-JP" sz="1600" dirty="0" smtClean="0">
                  <a:latin typeface="HGP創英角ｺﾞｼｯｸUB" pitchFamily="50" charset="-128"/>
                  <a:ea typeface="HGP創英角ｺﾞｼｯｸUB" pitchFamily="50" charset="-128"/>
                </a:rPr>
                <a:t>Membrane</a:t>
              </a:r>
            </a:p>
            <a:p>
              <a:r>
                <a:rPr lang="en-US" altLang="ja-JP" sz="1600" dirty="0" smtClean="0">
                  <a:latin typeface="HGP創英角ｺﾞｼｯｸUB" pitchFamily="50" charset="-128"/>
                  <a:ea typeface="HGP創英角ｺﾞｼｯｸUB" pitchFamily="50" charset="-128"/>
                </a:rPr>
                <a:t>fusion</a:t>
              </a:r>
              <a:endParaRPr lang="ja-JP" altLang="en-US" sz="1600" dirty="0">
                <a:latin typeface="HGP創英角ｺﾞｼｯｸUB" pitchFamily="50" charset="-128"/>
                <a:ea typeface="HGP創英角ｺﾞｼｯｸUB" pitchFamily="50" charset="-128"/>
              </a:endParaRPr>
            </a:p>
          </p:txBody>
        </p:sp>
        <p:sp>
          <p:nvSpPr>
            <p:cNvPr id="134" name="Oval 87"/>
            <p:cNvSpPr>
              <a:spLocks noChangeAspect="1" noChangeArrowheads="1"/>
            </p:cNvSpPr>
            <p:nvPr/>
          </p:nvSpPr>
          <p:spPr bwMode="auto">
            <a:xfrm>
              <a:off x="5286020" y="4121071"/>
              <a:ext cx="868773" cy="369432"/>
            </a:xfrm>
            <a:prstGeom prst="ellipse">
              <a:avLst/>
            </a:prstGeom>
            <a:gradFill rotWithShape="1">
              <a:gsLst>
                <a:gs pos="0">
                  <a:srgbClr val="CCFF99"/>
                </a:gs>
                <a:gs pos="100000">
                  <a:srgbClr val="66FF33"/>
                </a:gs>
              </a:gsLst>
              <a:path path="rect">
                <a:fillToRect r="100000" b="100000"/>
              </a:path>
            </a:gradFill>
            <a:ln w="9525">
              <a:solidFill>
                <a:schemeClr val="tx1"/>
              </a:solidFill>
              <a:round/>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135" name="Text Box 91"/>
            <p:cNvSpPr txBox="1">
              <a:spLocks noChangeAspect="1" noChangeArrowheads="1"/>
            </p:cNvSpPr>
            <p:nvPr/>
          </p:nvSpPr>
          <p:spPr bwMode="auto">
            <a:xfrm>
              <a:off x="5383545" y="4113454"/>
              <a:ext cx="732893" cy="338554"/>
            </a:xfrm>
            <a:prstGeom prst="rect">
              <a:avLst/>
            </a:prstGeom>
            <a:noFill/>
            <a:ln w="9525">
              <a:noFill/>
              <a:miter lim="800000"/>
              <a:headEnd/>
              <a:tailEnd/>
            </a:ln>
          </p:spPr>
          <p:txBody>
            <a:bodyPr wrap="none">
              <a:spAutoFit/>
            </a:bodyPr>
            <a:lstStyle/>
            <a:p>
              <a:pPr defTabSz="914400"/>
              <a:r>
                <a:rPr lang="en-US" altLang="ja-JP" sz="1600">
                  <a:latin typeface="HGP創英角ｺﾞｼｯｸUB" pitchFamily="50" charset="-128"/>
                  <a:ea typeface="HGP創英角ｺﾞｼｯｸUB" pitchFamily="50" charset="-128"/>
                </a:rPr>
                <a:t>pH7.4</a:t>
              </a:r>
            </a:p>
          </p:txBody>
        </p:sp>
        <p:sp>
          <p:nvSpPr>
            <p:cNvPr id="136" name="Freeform 1876"/>
            <p:cNvSpPr>
              <a:spLocks noChangeAspect="1"/>
            </p:cNvSpPr>
            <p:nvPr/>
          </p:nvSpPr>
          <p:spPr bwMode="auto">
            <a:xfrm rot="3128346" flipV="1">
              <a:off x="7980657" y="5650054"/>
              <a:ext cx="112353" cy="9842"/>
            </a:xfrm>
            <a:custGeom>
              <a:avLst/>
              <a:gdLst>
                <a:gd name="T0" fmla="*/ 0 w 2688"/>
                <a:gd name="T1" fmla="*/ 0 h 384"/>
                <a:gd name="T2" fmla="*/ 2147483647 w 2688"/>
                <a:gd name="T3" fmla="*/ 1642033555 h 384"/>
                <a:gd name="T4" fmla="*/ 2147483647 w 2688"/>
                <a:gd name="T5" fmla="*/ 0 h 384"/>
                <a:gd name="T6" fmla="*/ 2147483647 w 2688"/>
                <a:gd name="T7" fmla="*/ 1642033555 h 384"/>
                <a:gd name="T8" fmla="*/ 2147483647 w 2688"/>
                <a:gd name="T9" fmla="*/ 0 h 384"/>
                <a:gd name="T10" fmla="*/ 2147483647 w 2688"/>
                <a:gd name="T11" fmla="*/ 1642033555 h 384"/>
                <a:gd name="T12" fmla="*/ 2147483647 w 2688"/>
                <a:gd name="T13" fmla="*/ 0 h 384"/>
                <a:gd name="T14" fmla="*/ 2147483647 w 2688"/>
                <a:gd name="T15" fmla="*/ 1642033555 h 384"/>
                <a:gd name="T16" fmla="*/ 0 60000 65536"/>
                <a:gd name="T17" fmla="*/ 0 60000 65536"/>
                <a:gd name="T18" fmla="*/ 0 60000 65536"/>
                <a:gd name="T19" fmla="*/ 0 60000 65536"/>
                <a:gd name="T20" fmla="*/ 0 60000 65536"/>
                <a:gd name="T21" fmla="*/ 0 60000 65536"/>
                <a:gd name="T22" fmla="*/ 0 60000 65536"/>
                <a:gd name="T23" fmla="*/ 0 60000 65536"/>
                <a:gd name="T24" fmla="*/ 0 w 2688"/>
                <a:gd name="T25" fmla="*/ 0 h 384"/>
                <a:gd name="T26" fmla="*/ 2688 w 2688"/>
                <a:gd name="T27" fmla="*/ 384 h 3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88" h="384">
                  <a:moveTo>
                    <a:pt x="0" y="0"/>
                  </a:moveTo>
                  <a:lnTo>
                    <a:pt x="384" y="384"/>
                  </a:lnTo>
                  <a:lnTo>
                    <a:pt x="768" y="0"/>
                  </a:lnTo>
                  <a:lnTo>
                    <a:pt x="1152" y="384"/>
                  </a:lnTo>
                  <a:lnTo>
                    <a:pt x="1536" y="0"/>
                  </a:lnTo>
                  <a:lnTo>
                    <a:pt x="1920" y="384"/>
                  </a:lnTo>
                  <a:lnTo>
                    <a:pt x="2304" y="0"/>
                  </a:lnTo>
                  <a:lnTo>
                    <a:pt x="2688" y="384"/>
                  </a:lnTo>
                </a:path>
              </a:pathLst>
            </a:custGeom>
            <a:noFill/>
            <a:ln w="19050" cmpd="sng">
              <a:solidFill>
                <a:schemeClr val="tx1"/>
              </a:solidFill>
              <a:round/>
              <a:headEnd/>
              <a:tailEnd/>
            </a:ln>
          </p:spPr>
          <p:txBody>
            <a:bodyPr/>
            <a:lstStyle/>
            <a:p>
              <a:endParaRPr lang="ja-JP" altLang="en-US" sz="1600"/>
            </a:p>
          </p:txBody>
        </p:sp>
        <p:sp>
          <p:nvSpPr>
            <p:cNvPr id="137" name="Oval 1877"/>
            <p:cNvSpPr>
              <a:spLocks noChangeAspect="1" noChangeArrowheads="1"/>
            </p:cNvSpPr>
            <p:nvPr/>
          </p:nvSpPr>
          <p:spPr bwMode="auto">
            <a:xfrm rot="3128346">
              <a:off x="7766687" y="5459627"/>
              <a:ext cx="279930" cy="84104"/>
            </a:xfrm>
            <a:prstGeom prst="ellipse">
              <a:avLst/>
            </a:prstGeom>
            <a:gradFill rotWithShape="0">
              <a:gsLst>
                <a:gs pos="0">
                  <a:srgbClr val="FFCC99"/>
                </a:gs>
                <a:gs pos="100000">
                  <a:srgbClr val="FF6600"/>
                </a:gs>
              </a:gsLst>
              <a:path path="shape">
                <a:fillToRect l="50000" t="50000" r="50000" b="50000"/>
              </a:path>
            </a:gradFill>
            <a:ln w="3175">
              <a:noFill/>
              <a:round/>
              <a:headEnd/>
              <a:tailEnd/>
            </a:ln>
          </p:spPr>
          <p:txBody>
            <a:bodyPr wrap="none" anchor="ctr"/>
            <a:lstStyle/>
            <a:p>
              <a:endParaRPr lang="ja-JP" altLang="en-US" sz="1600"/>
            </a:p>
          </p:txBody>
        </p:sp>
        <p:grpSp>
          <p:nvGrpSpPr>
            <p:cNvPr id="138" name="Group 1878"/>
            <p:cNvGrpSpPr>
              <a:grpSpLocks noChangeAspect="1"/>
            </p:cNvGrpSpPr>
            <p:nvPr/>
          </p:nvGrpSpPr>
          <p:grpSpPr bwMode="auto">
            <a:xfrm rot="728346" flipH="1">
              <a:off x="8677005" y="5407417"/>
              <a:ext cx="88577" cy="295164"/>
              <a:chOff x="2791" y="205"/>
              <a:chExt cx="179" cy="636"/>
            </a:xfrm>
          </p:grpSpPr>
          <p:sp>
            <p:nvSpPr>
              <p:cNvPr id="139" name="Freeform 1879"/>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40" name="Freeform 1880"/>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41" name="Oval 1881"/>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sp>
            <p:nvSpPr>
              <p:cNvPr id="142" name="Freeform 1882"/>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43" name="Freeform 1883"/>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44" name="Oval 1884"/>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grpSp>
        <p:grpSp>
          <p:nvGrpSpPr>
            <p:cNvPr id="145" name="Group 1885"/>
            <p:cNvGrpSpPr>
              <a:grpSpLocks noChangeAspect="1"/>
            </p:cNvGrpSpPr>
            <p:nvPr/>
          </p:nvGrpSpPr>
          <p:grpSpPr bwMode="auto">
            <a:xfrm rot="428346" flipH="1">
              <a:off x="8610796" y="5393135"/>
              <a:ext cx="89472" cy="293260"/>
              <a:chOff x="2791" y="205"/>
              <a:chExt cx="179" cy="636"/>
            </a:xfrm>
          </p:grpSpPr>
          <p:sp>
            <p:nvSpPr>
              <p:cNvPr id="146" name="Freeform 1886"/>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47" name="Freeform 1887"/>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48" name="Oval 1888"/>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sp>
            <p:nvSpPr>
              <p:cNvPr id="149" name="Freeform 1889"/>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50" name="Freeform 1890"/>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51" name="Oval 1891"/>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grpSp>
        <p:sp>
          <p:nvSpPr>
            <p:cNvPr id="152" name="Freeform 1892"/>
            <p:cNvSpPr>
              <a:spLocks noChangeAspect="1"/>
            </p:cNvSpPr>
            <p:nvPr/>
          </p:nvSpPr>
          <p:spPr bwMode="auto">
            <a:xfrm rot="10928346" flipH="1">
              <a:off x="8564271" y="5553095"/>
              <a:ext cx="21473" cy="106640"/>
            </a:xfrm>
            <a:custGeom>
              <a:avLst/>
              <a:gdLst>
                <a:gd name="T0" fmla="*/ 2147483647 w 144"/>
                <a:gd name="T1" fmla="*/ 0 h 672"/>
                <a:gd name="T2" fmla="*/ 2147483647 w 144"/>
                <a:gd name="T3" fmla="*/ 2147483647 h 672"/>
                <a:gd name="T4" fmla="*/ 2147483647 w 144"/>
                <a:gd name="T5" fmla="*/ 2147483647 h 672"/>
                <a:gd name="T6" fmla="*/ 0 w 144"/>
                <a:gd name="T7" fmla="*/ 2147483647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53" name="Freeform 1893"/>
            <p:cNvSpPr>
              <a:spLocks noChangeAspect="1"/>
            </p:cNvSpPr>
            <p:nvPr/>
          </p:nvSpPr>
          <p:spPr bwMode="auto">
            <a:xfrm rot="10928346">
              <a:off x="8578586" y="5553095"/>
              <a:ext cx="21473" cy="102831"/>
            </a:xfrm>
            <a:custGeom>
              <a:avLst/>
              <a:gdLst>
                <a:gd name="T0" fmla="*/ 2147483647 w 144"/>
                <a:gd name="T1" fmla="*/ 0 h 672"/>
                <a:gd name="T2" fmla="*/ 2147483647 w 144"/>
                <a:gd name="T3" fmla="*/ 2147483647 h 672"/>
                <a:gd name="T4" fmla="*/ 2147483647 w 144"/>
                <a:gd name="T5" fmla="*/ 2147483647 h 672"/>
                <a:gd name="T6" fmla="*/ 0 w 144"/>
                <a:gd name="T7" fmla="*/ 2147483647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54" name="Oval 1894"/>
            <p:cNvSpPr>
              <a:spLocks noChangeAspect="1" noChangeArrowheads="1"/>
            </p:cNvSpPr>
            <p:nvPr/>
          </p:nvSpPr>
          <p:spPr bwMode="auto">
            <a:xfrm rot="10928346" flipH="1">
              <a:off x="8552639" y="5641644"/>
              <a:ext cx="58156" cy="39990"/>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grpSp>
          <p:nvGrpSpPr>
            <p:cNvPr id="155" name="Group 1895"/>
            <p:cNvGrpSpPr>
              <a:grpSpLocks noChangeAspect="1"/>
            </p:cNvGrpSpPr>
            <p:nvPr/>
          </p:nvGrpSpPr>
          <p:grpSpPr bwMode="auto">
            <a:xfrm rot="21428346" flipH="1">
              <a:off x="8466746" y="5387422"/>
              <a:ext cx="88577" cy="292308"/>
              <a:chOff x="2791" y="205"/>
              <a:chExt cx="179" cy="636"/>
            </a:xfrm>
          </p:grpSpPr>
          <p:sp>
            <p:nvSpPr>
              <p:cNvPr id="156" name="Freeform 1896"/>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57" name="Freeform 1897"/>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58" name="Oval 1898"/>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sp>
            <p:nvSpPr>
              <p:cNvPr id="159" name="Freeform 1899"/>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60" name="Freeform 1900"/>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61" name="Oval 1901"/>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grpSp>
        <p:grpSp>
          <p:nvGrpSpPr>
            <p:cNvPr id="162" name="Group 1902"/>
            <p:cNvGrpSpPr>
              <a:grpSpLocks noChangeAspect="1"/>
            </p:cNvGrpSpPr>
            <p:nvPr/>
          </p:nvGrpSpPr>
          <p:grpSpPr bwMode="auto">
            <a:xfrm rot="21128346" flipH="1">
              <a:off x="8397853" y="5389326"/>
              <a:ext cx="90367" cy="294212"/>
              <a:chOff x="2791" y="205"/>
              <a:chExt cx="179" cy="636"/>
            </a:xfrm>
          </p:grpSpPr>
          <p:sp>
            <p:nvSpPr>
              <p:cNvPr id="163" name="Freeform 1903"/>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64" name="Freeform 1904"/>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65" name="Oval 1905"/>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sp>
            <p:nvSpPr>
              <p:cNvPr id="166" name="Freeform 1906"/>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67" name="Freeform 1907"/>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68" name="Oval 1908"/>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grpSp>
        <p:grpSp>
          <p:nvGrpSpPr>
            <p:cNvPr id="169" name="Group 1909"/>
            <p:cNvGrpSpPr>
              <a:grpSpLocks noChangeAspect="1"/>
            </p:cNvGrpSpPr>
            <p:nvPr/>
          </p:nvGrpSpPr>
          <p:grpSpPr bwMode="auto">
            <a:xfrm rot="20828346" flipH="1">
              <a:off x="8329854" y="5402656"/>
              <a:ext cx="88577" cy="293260"/>
              <a:chOff x="2791" y="205"/>
              <a:chExt cx="179" cy="636"/>
            </a:xfrm>
          </p:grpSpPr>
          <p:sp>
            <p:nvSpPr>
              <p:cNvPr id="170" name="Freeform 1910"/>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71" name="Freeform 1911"/>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72" name="Oval 1912"/>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sp>
            <p:nvSpPr>
              <p:cNvPr id="173" name="Freeform 1913"/>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74" name="Freeform 1914"/>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75" name="Oval 1915"/>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grpSp>
        <p:grpSp>
          <p:nvGrpSpPr>
            <p:cNvPr id="176" name="Group 1916"/>
            <p:cNvGrpSpPr>
              <a:grpSpLocks noChangeAspect="1"/>
            </p:cNvGrpSpPr>
            <p:nvPr/>
          </p:nvGrpSpPr>
          <p:grpSpPr bwMode="auto">
            <a:xfrm rot="20528346" flipH="1">
              <a:off x="8264540" y="5416938"/>
              <a:ext cx="85893" cy="296117"/>
              <a:chOff x="2791" y="205"/>
              <a:chExt cx="179" cy="636"/>
            </a:xfrm>
          </p:grpSpPr>
          <p:sp>
            <p:nvSpPr>
              <p:cNvPr id="177" name="Freeform 1917"/>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78" name="Freeform 1918"/>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79" name="Oval 1919"/>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sp>
            <p:nvSpPr>
              <p:cNvPr id="180" name="Freeform 1920"/>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81" name="Freeform 1921"/>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82" name="Oval 1922"/>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grpSp>
        <p:grpSp>
          <p:nvGrpSpPr>
            <p:cNvPr id="183" name="Group 1923"/>
            <p:cNvGrpSpPr>
              <a:grpSpLocks noChangeAspect="1"/>
            </p:cNvGrpSpPr>
            <p:nvPr/>
          </p:nvGrpSpPr>
          <p:grpSpPr bwMode="auto">
            <a:xfrm rot="20228346" flipH="1">
              <a:off x="8196541" y="5440742"/>
              <a:ext cx="88577" cy="295164"/>
              <a:chOff x="2791" y="205"/>
              <a:chExt cx="179" cy="636"/>
            </a:xfrm>
          </p:grpSpPr>
          <p:sp>
            <p:nvSpPr>
              <p:cNvPr id="184" name="Freeform 1924"/>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85" name="Freeform 1925"/>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86" name="Oval 1926"/>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sp>
            <p:nvSpPr>
              <p:cNvPr id="187" name="Freeform 1927"/>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88" name="Freeform 1928"/>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89" name="Oval 1929"/>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grpSp>
        <p:grpSp>
          <p:nvGrpSpPr>
            <p:cNvPr id="190" name="Group 1930"/>
            <p:cNvGrpSpPr>
              <a:grpSpLocks noChangeAspect="1"/>
            </p:cNvGrpSpPr>
            <p:nvPr/>
          </p:nvGrpSpPr>
          <p:grpSpPr bwMode="auto">
            <a:xfrm rot="19928346" flipH="1">
              <a:off x="8133911" y="5468354"/>
              <a:ext cx="89472" cy="292308"/>
              <a:chOff x="2791" y="205"/>
              <a:chExt cx="179" cy="636"/>
            </a:xfrm>
          </p:grpSpPr>
          <p:sp>
            <p:nvSpPr>
              <p:cNvPr id="191" name="Freeform 1931"/>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92" name="Freeform 1932"/>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93" name="Oval 1933"/>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sp>
            <p:nvSpPr>
              <p:cNvPr id="194" name="Freeform 1934"/>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95" name="Freeform 1935"/>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96" name="Oval 1936"/>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grpSp>
        <p:grpSp>
          <p:nvGrpSpPr>
            <p:cNvPr id="197" name="Group 1937"/>
            <p:cNvGrpSpPr>
              <a:grpSpLocks noChangeAspect="1"/>
            </p:cNvGrpSpPr>
            <p:nvPr/>
          </p:nvGrpSpPr>
          <p:grpSpPr bwMode="auto">
            <a:xfrm rot="19628346" flipH="1">
              <a:off x="8076649" y="5501679"/>
              <a:ext cx="86787" cy="292308"/>
              <a:chOff x="2791" y="205"/>
              <a:chExt cx="179" cy="636"/>
            </a:xfrm>
          </p:grpSpPr>
          <p:sp>
            <p:nvSpPr>
              <p:cNvPr id="198" name="Freeform 1938"/>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199" name="Freeform 1939"/>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00" name="Oval 1940"/>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sp>
            <p:nvSpPr>
              <p:cNvPr id="201" name="Freeform 1941"/>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02" name="Freeform 1942"/>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03" name="Oval 1943"/>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grpSp>
        <p:sp>
          <p:nvSpPr>
            <p:cNvPr id="204" name="Freeform 1944"/>
            <p:cNvSpPr>
              <a:spLocks noChangeAspect="1"/>
            </p:cNvSpPr>
            <p:nvPr/>
          </p:nvSpPr>
          <p:spPr bwMode="auto">
            <a:xfrm rot="8528346" flipH="1">
              <a:off x="8094543" y="5695916"/>
              <a:ext cx="21473" cy="104736"/>
            </a:xfrm>
            <a:custGeom>
              <a:avLst/>
              <a:gdLst>
                <a:gd name="T0" fmla="*/ 2147483647 w 144"/>
                <a:gd name="T1" fmla="*/ 0 h 672"/>
                <a:gd name="T2" fmla="*/ 2147483647 w 144"/>
                <a:gd name="T3" fmla="*/ 2147483647 h 672"/>
                <a:gd name="T4" fmla="*/ 2147483647 w 144"/>
                <a:gd name="T5" fmla="*/ 2147483647 h 672"/>
                <a:gd name="T6" fmla="*/ 0 w 144"/>
                <a:gd name="T7" fmla="*/ 2147483647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05" name="Freeform 1945"/>
            <p:cNvSpPr>
              <a:spLocks noChangeAspect="1"/>
            </p:cNvSpPr>
            <p:nvPr/>
          </p:nvSpPr>
          <p:spPr bwMode="auto">
            <a:xfrm rot="8528346">
              <a:off x="8104385" y="5687347"/>
              <a:ext cx="21473" cy="103784"/>
            </a:xfrm>
            <a:custGeom>
              <a:avLst/>
              <a:gdLst>
                <a:gd name="T0" fmla="*/ 2147483647 w 144"/>
                <a:gd name="T1" fmla="*/ 0 h 672"/>
                <a:gd name="T2" fmla="*/ 2147483647 w 144"/>
                <a:gd name="T3" fmla="*/ 2147483647 h 672"/>
                <a:gd name="T4" fmla="*/ 2147483647 w 144"/>
                <a:gd name="T5" fmla="*/ 2147483647 h 672"/>
                <a:gd name="T6" fmla="*/ 0 w 144"/>
                <a:gd name="T7" fmla="*/ 2147483647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06" name="Oval 1946"/>
            <p:cNvSpPr>
              <a:spLocks noChangeAspect="1" noChangeArrowheads="1"/>
            </p:cNvSpPr>
            <p:nvPr/>
          </p:nvSpPr>
          <p:spPr bwMode="auto">
            <a:xfrm rot="8528346" flipH="1">
              <a:off x="8118700" y="5762566"/>
              <a:ext cx="58157" cy="41894"/>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grpSp>
          <p:nvGrpSpPr>
            <p:cNvPr id="207" name="Group 1947"/>
            <p:cNvGrpSpPr>
              <a:grpSpLocks noChangeAspect="1"/>
            </p:cNvGrpSpPr>
            <p:nvPr/>
          </p:nvGrpSpPr>
          <p:grpSpPr bwMode="auto">
            <a:xfrm rot="19028346" flipH="1">
              <a:off x="7970177" y="5565473"/>
              <a:ext cx="77841" cy="321824"/>
              <a:chOff x="2791" y="205"/>
              <a:chExt cx="179" cy="636"/>
            </a:xfrm>
          </p:grpSpPr>
          <p:sp>
            <p:nvSpPr>
              <p:cNvPr id="208" name="Freeform 1948"/>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09" name="Freeform 1949"/>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10" name="Oval 1950"/>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sp>
            <p:nvSpPr>
              <p:cNvPr id="211" name="Freeform 1951"/>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12" name="Freeform 1952"/>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13" name="Oval 1953"/>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grpSp>
        <p:grpSp>
          <p:nvGrpSpPr>
            <p:cNvPr id="214" name="Group 1954"/>
            <p:cNvGrpSpPr>
              <a:grpSpLocks noChangeAspect="1"/>
            </p:cNvGrpSpPr>
            <p:nvPr/>
          </p:nvGrpSpPr>
          <p:grpSpPr bwMode="auto">
            <a:xfrm rot="18728346" flipH="1">
              <a:off x="7918051" y="5615064"/>
              <a:ext cx="81884" cy="314047"/>
              <a:chOff x="2791" y="205"/>
              <a:chExt cx="179" cy="636"/>
            </a:xfrm>
          </p:grpSpPr>
          <p:sp>
            <p:nvSpPr>
              <p:cNvPr id="215" name="Freeform 1955"/>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16" name="Freeform 1956"/>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17" name="Oval 1957"/>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sp>
            <p:nvSpPr>
              <p:cNvPr id="218" name="Freeform 1958"/>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19" name="Freeform 1959"/>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20" name="Oval 1960"/>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grpSp>
        <p:grpSp>
          <p:nvGrpSpPr>
            <p:cNvPr id="221" name="Group 1961"/>
            <p:cNvGrpSpPr>
              <a:grpSpLocks noChangeAspect="1"/>
            </p:cNvGrpSpPr>
            <p:nvPr/>
          </p:nvGrpSpPr>
          <p:grpSpPr bwMode="auto">
            <a:xfrm rot="18428346" flipH="1">
              <a:off x="7874600" y="5668832"/>
              <a:ext cx="83789" cy="313152"/>
              <a:chOff x="2791" y="205"/>
              <a:chExt cx="179" cy="636"/>
            </a:xfrm>
          </p:grpSpPr>
          <p:sp>
            <p:nvSpPr>
              <p:cNvPr id="222" name="Freeform 1962"/>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23" name="Freeform 1963"/>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24" name="Oval 1964"/>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sp>
            <p:nvSpPr>
              <p:cNvPr id="225" name="Freeform 1965"/>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26" name="Freeform 1966"/>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27" name="Oval 1967"/>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grpSp>
        <p:grpSp>
          <p:nvGrpSpPr>
            <p:cNvPr id="228" name="Group 1968"/>
            <p:cNvGrpSpPr>
              <a:grpSpLocks noChangeAspect="1"/>
            </p:cNvGrpSpPr>
            <p:nvPr/>
          </p:nvGrpSpPr>
          <p:grpSpPr bwMode="auto">
            <a:xfrm rot="18128346" flipH="1">
              <a:off x="7832158" y="5720695"/>
              <a:ext cx="81884" cy="312257"/>
              <a:chOff x="2791" y="205"/>
              <a:chExt cx="179" cy="636"/>
            </a:xfrm>
          </p:grpSpPr>
          <p:sp>
            <p:nvSpPr>
              <p:cNvPr id="229" name="Freeform 1969"/>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30" name="Freeform 1970"/>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31" name="Oval 1971"/>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sp>
            <p:nvSpPr>
              <p:cNvPr id="232" name="Freeform 1972"/>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33" name="Freeform 1973"/>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34" name="Oval 1974"/>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grpSp>
        <p:grpSp>
          <p:nvGrpSpPr>
            <p:cNvPr id="235" name="Group 1975"/>
            <p:cNvGrpSpPr>
              <a:grpSpLocks noChangeAspect="1"/>
            </p:cNvGrpSpPr>
            <p:nvPr/>
          </p:nvGrpSpPr>
          <p:grpSpPr bwMode="auto">
            <a:xfrm rot="17828346" flipH="1">
              <a:off x="7796340" y="5777910"/>
              <a:ext cx="82836" cy="314941"/>
              <a:chOff x="2791" y="205"/>
              <a:chExt cx="179" cy="636"/>
            </a:xfrm>
          </p:grpSpPr>
          <p:sp>
            <p:nvSpPr>
              <p:cNvPr id="236" name="Freeform 1976"/>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37" name="Freeform 1977"/>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38" name="Oval 1978"/>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sp>
            <p:nvSpPr>
              <p:cNvPr id="239" name="Freeform 1979"/>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40" name="Freeform 1980"/>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41" name="Oval 1981"/>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grpSp>
        <p:grpSp>
          <p:nvGrpSpPr>
            <p:cNvPr id="242" name="Group 1982"/>
            <p:cNvGrpSpPr>
              <a:grpSpLocks noChangeAspect="1"/>
            </p:cNvGrpSpPr>
            <p:nvPr/>
          </p:nvGrpSpPr>
          <p:grpSpPr bwMode="auto">
            <a:xfrm rot="17528346" flipH="1">
              <a:off x="7767263" y="5837390"/>
              <a:ext cx="82836" cy="314047"/>
              <a:chOff x="2791" y="205"/>
              <a:chExt cx="179" cy="636"/>
            </a:xfrm>
          </p:grpSpPr>
          <p:sp>
            <p:nvSpPr>
              <p:cNvPr id="243" name="Freeform 1983"/>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44" name="Freeform 1984"/>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45" name="Oval 1985"/>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sp>
            <p:nvSpPr>
              <p:cNvPr id="246" name="Freeform 1986"/>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47" name="Freeform 1987"/>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48" name="Oval 1988"/>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grpSp>
        <p:grpSp>
          <p:nvGrpSpPr>
            <p:cNvPr id="249" name="Group 1996"/>
            <p:cNvGrpSpPr>
              <a:grpSpLocks noChangeAspect="1"/>
            </p:cNvGrpSpPr>
            <p:nvPr/>
          </p:nvGrpSpPr>
          <p:grpSpPr bwMode="auto">
            <a:xfrm rot="4628346" flipH="1" flipV="1">
              <a:off x="7729626" y="6301084"/>
              <a:ext cx="84740" cy="314046"/>
              <a:chOff x="2791" y="205"/>
              <a:chExt cx="179" cy="636"/>
            </a:xfrm>
          </p:grpSpPr>
          <p:sp>
            <p:nvSpPr>
              <p:cNvPr id="250" name="Freeform 1997"/>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51" name="Freeform 1998"/>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52" name="Oval 1999"/>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sp>
            <p:nvSpPr>
              <p:cNvPr id="253" name="Freeform 2000"/>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54" name="Freeform 2001"/>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55" name="Oval 2002"/>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grpSp>
        <p:grpSp>
          <p:nvGrpSpPr>
            <p:cNvPr id="256" name="Group 2003"/>
            <p:cNvGrpSpPr>
              <a:grpSpLocks noChangeAspect="1"/>
            </p:cNvGrpSpPr>
            <p:nvPr/>
          </p:nvGrpSpPr>
          <p:grpSpPr bwMode="auto">
            <a:xfrm rot="4928346" flipH="1" flipV="1">
              <a:off x="7718471" y="6236699"/>
              <a:ext cx="83789" cy="310468"/>
              <a:chOff x="2791" y="205"/>
              <a:chExt cx="179" cy="636"/>
            </a:xfrm>
          </p:grpSpPr>
          <p:sp>
            <p:nvSpPr>
              <p:cNvPr id="257" name="Freeform 2004"/>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58" name="Freeform 2005"/>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59" name="Oval 2006"/>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sp>
            <p:nvSpPr>
              <p:cNvPr id="260" name="Freeform 2007"/>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61" name="Freeform 2008"/>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62" name="Oval 2009"/>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grpSp>
        <p:grpSp>
          <p:nvGrpSpPr>
            <p:cNvPr id="263" name="Group 2010"/>
            <p:cNvGrpSpPr>
              <a:grpSpLocks noChangeAspect="1"/>
            </p:cNvGrpSpPr>
            <p:nvPr/>
          </p:nvGrpSpPr>
          <p:grpSpPr bwMode="auto">
            <a:xfrm rot="5228346" flipH="1" flipV="1">
              <a:off x="7710419" y="6171117"/>
              <a:ext cx="83789" cy="314046"/>
              <a:chOff x="2791" y="205"/>
              <a:chExt cx="179" cy="636"/>
            </a:xfrm>
          </p:grpSpPr>
          <p:sp>
            <p:nvSpPr>
              <p:cNvPr id="264" name="Freeform 2011"/>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65" name="Freeform 2012"/>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66" name="Oval 2013"/>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sp>
            <p:nvSpPr>
              <p:cNvPr id="267" name="Freeform 2014"/>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68" name="Freeform 2015"/>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69" name="Oval 2016"/>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grpSp>
        <p:grpSp>
          <p:nvGrpSpPr>
            <p:cNvPr id="270" name="Group 2017"/>
            <p:cNvGrpSpPr>
              <a:grpSpLocks noChangeAspect="1"/>
            </p:cNvGrpSpPr>
            <p:nvPr/>
          </p:nvGrpSpPr>
          <p:grpSpPr bwMode="auto">
            <a:xfrm rot="5528346" flipH="1" flipV="1">
              <a:off x="7711429" y="6103457"/>
              <a:ext cx="79980" cy="312257"/>
              <a:chOff x="2791" y="205"/>
              <a:chExt cx="179" cy="636"/>
            </a:xfrm>
          </p:grpSpPr>
          <p:sp>
            <p:nvSpPr>
              <p:cNvPr id="271" name="Freeform 2018"/>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72" name="Freeform 2019"/>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73" name="Oval 2020"/>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sp>
            <p:nvSpPr>
              <p:cNvPr id="274" name="Freeform 2021"/>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75" name="Freeform 2022"/>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76" name="Oval 2023"/>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grpSp>
        <p:grpSp>
          <p:nvGrpSpPr>
            <p:cNvPr id="277" name="Group 2024"/>
            <p:cNvGrpSpPr>
              <a:grpSpLocks noChangeAspect="1"/>
            </p:cNvGrpSpPr>
            <p:nvPr/>
          </p:nvGrpSpPr>
          <p:grpSpPr bwMode="auto">
            <a:xfrm rot="5828346" flipH="1" flipV="1">
              <a:off x="7716711" y="6034874"/>
              <a:ext cx="82836" cy="311362"/>
              <a:chOff x="2791" y="205"/>
              <a:chExt cx="179" cy="636"/>
            </a:xfrm>
          </p:grpSpPr>
          <p:sp>
            <p:nvSpPr>
              <p:cNvPr id="278" name="Freeform 2025"/>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79" name="Freeform 2026"/>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80" name="Oval 2027"/>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sp>
            <p:nvSpPr>
              <p:cNvPr id="281" name="Freeform 2028"/>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82" name="Freeform 2029"/>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83" name="Oval 2030"/>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grpSp>
        <p:sp>
          <p:nvSpPr>
            <p:cNvPr id="284" name="Freeform 2031"/>
            <p:cNvSpPr>
              <a:spLocks noChangeAspect="1"/>
            </p:cNvSpPr>
            <p:nvPr/>
          </p:nvSpPr>
          <p:spPr bwMode="auto">
            <a:xfrm rot="16928346" flipH="1" flipV="1">
              <a:off x="7838555" y="6077002"/>
              <a:ext cx="18091" cy="110945"/>
            </a:xfrm>
            <a:custGeom>
              <a:avLst/>
              <a:gdLst>
                <a:gd name="T0" fmla="*/ 2147483647 w 144"/>
                <a:gd name="T1" fmla="*/ 0 h 672"/>
                <a:gd name="T2" fmla="*/ 2147483647 w 144"/>
                <a:gd name="T3" fmla="*/ 2147483647 h 672"/>
                <a:gd name="T4" fmla="*/ 2147483647 w 144"/>
                <a:gd name="T5" fmla="*/ 2147483647 h 672"/>
                <a:gd name="T6" fmla="*/ 0 w 144"/>
                <a:gd name="T7" fmla="*/ 2147483647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85" name="Freeform 2032"/>
            <p:cNvSpPr>
              <a:spLocks noChangeAspect="1"/>
            </p:cNvSpPr>
            <p:nvPr/>
          </p:nvSpPr>
          <p:spPr bwMode="auto">
            <a:xfrm rot="16928346" flipV="1">
              <a:off x="7831340" y="6094082"/>
              <a:ext cx="19995" cy="109156"/>
            </a:xfrm>
            <a:custGeom>
              <a:avLst/>
              <a:gdLst>
                <a:gd name="T0" fmla="*/ 2147483647 w 144"/>
                <a:gd name="T1" fmla="*/ 0 h 672"/>
                <a:gd name="T2" fmla="*/ 2147483647 w 144"/>
                <a:gd name="T3" fmla="*/ 2147483647 h 672"/>
                <a:gd name="T4" fmla="*/ 2147483647 w 144"/>
                <a:gd name="T5" fmla="*/ 2147483647 h 672"/>
                <a:gd name="T6" fmla="*/ 0 w 144"/>
                <a:gd name="T7" fmla="*/ 2147483647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86" name="Oval 2033"/>
            <p:cNvSpPr>
              <a:spLocks noChangeAspect="1" noChangeArrowheads="1"/>
            </p:cNvSpPr>
            <p:nvPr/>
          </p:nvSpPr>
          <p:spPr bwMode="auto">
            <a:xfrm rot="16928346" flipH="1" flipV="1">
              <a:off x="7869530" y="6131024"/>
              <a:ext cx="59033" cy="43842"/>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grpSp>
          <p:nvGrpSpPr>
            <p:cNvPr id="287" name="Group 2034"/>
            <p:cNvGrpSpPr>
              <a:grpSpLocks noChangeAspect="1"/>
            </p:cNvGrpSpPr>
            <p:nvPr/>
          </p:nvGrpSpPr>
          <p:grpSpPr bwMode="auto">
            <a:xfrm rot="6428346" flipH="1" flipV="1">
              <a:off x="7744952" y="5902135"/>
              <a:ext cx="80932" cy="314047"/>
              <a:chOff x="2791" y="205"/>
              <a:chExt cx="179" cy="636"/>
            </a:xfrm>
          </p:grpSpPr>
          <p:sp>
            <p:nvSpPr>
              <p:cNvPr id="288" name="Freeform 2035"/>
              <p:cNvSpPr>
                <a:spLocks noChangeAspect="1"/>
              </p:cNvSpPr>
              <p:nvPr/>
            </p:nvSpPr>
            <p:spPr bwMode="auto">
              <a:xfrm>
                <a:off x="2836" y="263"/>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89" name="Freeform 2036"/>
              <p:cNvSpPr>
                <a:spLocks noChangeAspect="1"/>
              </p:cNvSpPr>
              <p:nvPr/>
            </p:nvSpPr>
            <p:spPr bwMode="auto">
              <a:xfrm flipH="1">
                <a:off x="2862" y="267"/>
                <a:ext cx="63" cy="277"/>
              </a:xfrm>
              <a:custGeom>
                <a:avLst/>
                <a:gdLst>
                  <a:gd name="T0" fmla="*/ 5 w 144"/>
                  <a:gd name="T1" fmla="*/ 0 h 672"/>
                  <a:gd name="T2" fmla="*/ 2 w 144"/>
                  <a:gd name="T3" fmla="*/ 4 h 672"/>
                  <a:gd name="T4" fmla="*/ 2 w 144"/>
                  <a:gd name="T5" fmla="*/ 12 h 672"/>
                  <a:gd name="T6" fmla="*/ 0 w 144"/>
                  <a:gd name="T7" fmla="*/ 1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90" name="Oval 2037"/>
              <p:cNvSpPr>
                <a:spLocks noChangeAspect="1" noChangeArrowheads="1"/>
              </p:cNvSpPr>
              <p:nvPr/>
            </p:nvSpPr>
            <p:spPr bwMode="auto">
              <a:xfrm>
                <a:off x="2791" y="205"/>
                <a:ext cx="179" cy="12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rot="10800000" wrap="none" anchor="ctr"/>
              <a:lstStyle/>
              <a:p>
                <a:endParaRPr lang="ja-JP" altLang="en-US" sz="1600"/>
              </a:p>
            </p:txBody>
          </p:sp>
          <p:sp>
            <p:nvSpPr>
              <p:cNvPr id="291" name="Freeform 2038"/>
              <p:cNvSpPr>
                <a:spLocks noChangeAspect="1"/>
              </p:cNvSpPr>
              <p:nvPr/>
            </p:nvSpPr>
            <p:spPr bwMode="auto">
              <a:xfrm rot="10800000">
                <a:off x="2876" y="570"/>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92" name="Freeform 2039"/>
              <p:cNvSpPr>
                <a:spLocks noChangeAspect="1"/>
              </p:cNvSpPr>
              <p:nvPr/>
            </p:nvSpPr>
            <p:spPr bwMode="auto">
              <a:xfrm rot="10800000" flipH="1">
                <a:off x="2843" y="567"/>
                <a:ext cx="42" cy="227"/>
              </a:xfrm>
              <a:custGeom>
                <a:avLst/>
                <a:gdLst>
                  <a:gd name="T0" fmla="*/ 1 w 144"/>
                  <a:gd name="T1" fmla="*/ 0 h 672"/>
                  <a:gd name="T2" fmla="*/ 0 w 144"/>
                  <a:gd name="T3" fmla="*/ 2 h 672"/>
                  <a:gd name="T4" fmla="*/ 0 w 144"/>
                  <a:gd name="T5" fmla="*/ 6 h 672"/>
                  <a:gd name="T6" fmla="*/ 0 w 144"/>
                  <a:gd name="T7" fmla="*/ 9 h 672"/>
                  <a:gd name="T8" fmla="*/ 0 60000 65536"/>
                  <a:gd name="T9" fmla="*/ 0 60000 65536"/>
                  <a:gd name="T10" fmla="*/ 0 60000 65536"/>
                  <a:gd name="T11" fmla="*/ 0 60000 65536"/>
                  <a:gd name="T12" fmla="*/ 0 w 144"/>
                  <a:gd name="T13" fmla="*/ 0 h 672"/>
                  <a:gd name="T14" fmla="*/ 144 w 144"/>
                  <a:gd name="T15" fmla="*/ 672 h 672"/>
                </a:gdLst>
                <a:ahLst/>
                <a:cxnLst>
                  <a:cxn ang="T8">
                    <a:pos x="T0" y="T1"/>
                  </a:cxn>
                  <a:cxn ang="T9">
                    <a:pos x="T2" y="T3"/>
                  </a:cxn>
                  <a:cxn ang="T10">
                    <a:pos x="T4" y="T5"/>
                  </a:cxn>
                  <a:cxn ang="T11">
                    <a:pos x="T6" y="T7"/>
                  </a:cxn>
                </a:cxnLst>
                <a:rect l="T12" t="T13" r="T14" b="T15"/>
                <a:pathLst>
                  <a:path w="144" h="672">
                    <a:moveTo>
                      <a:pt x="144" y="0"/>
                    </a:moveTo>
                    <a:cubicBezTo>
                      <a:pt x="104" y="36"/>
                      <a:pt x="64" y="72"/>
                      <a:pt x="48" y="144"/>
                    </a:cubicBezTo>
                    <a:cubicBezTo>
                      <a:pt x="32" y="216"/>
                      <a:pt x="56" y="344"/>
                      <a:pt x="48" y="432"/>
                    </a:cubicBezTo>
                    <a:cubicBezTo>
                      <a:pt x="40" y="520"/>
                      <a:pt x="20" y="596"/>
                      <a:pt x="0" y="672"/>
                    </a:cubicBezTo>
                  </a:path>
                </a:pathLst>
              </a:custGeom>
              <a:gradFill rotWithShape="0">
                <a:gsLst>
                  <a:gs pos="0">
                    <a:schemeClr val="bg1"/>
                  </a:gs>
                  <a:gs pos="100000">
                    <a:srgbClr val="6600FF"/>
                  </a:gs>
                </a:gsLst>
                <a:path path="rect">
                  <a:fillToRect l="50000" t="50000" r="50000" b="50000"/>
                </a:path>
              </a:gradFill>
              <a:ln w="3175">
                <a:solidFill>
                  <a:srgbClr val="6600FF"/>
                </a:solidFill>
                <a:round/>
                <a:headEnd/>
                <a:tailEnd/>
              </a:ln>
            </p:spPr>
            <p:txBody>
              <a:bodyPr/>
              <a:lstStyle/>
              <a:p>
                <a:endParaRPr lang="ja-JP" altLang="en-US" sz="1600"/>
              </a:p>
            </p:txBody>
          </p:sp>
          <p:sp>
            <p:nvSpPr>
              <p:cNvPr id="293" name="Oval 2040"/>
              <p:cNvSpPr>
                <a:spLocks noChangeAspect="1" noChangeArrowheads="1"/>
              </p:cNvSpPr>
              <p:nvPr/>
            </p:nvSpPr>
            <p:spPr bwMode="auto">
              <a:xfrm rot="10800000">
                <a:off x="2818" y="754"/>
                <a:ext cx="122" cy="87"/>
              </a:xfrm>
              <a:prstGeom prst="ellipse">
                <a:avLst/>
              </a:prstGeom>
              <a:gradFill rotWithShape="0">
                <a:gsLst>
                  <a:gs pos="0">
                    <a:schemeClr val="bg1"/>
                  </a:gs>
                  <a:gs pos="100000">
                    <a:srgbClr val="6600FF"/>
                  </a:gs>
                </a:gsLst>
                <a:path path="shape">
                  <a:fillToRect l="50000" t="50000" r="50000" b="50000"/>
                </a:path>
              </a:gradFill>
              <a:ln w="3175">
                <a:solidFill>
                  <a:srgbClr val="6600FF"/>
                </a:solidFill>
                <a:round/>
                <a:headEnd/>
                <a:tailEnd/>
              </a:ln>
            </p:spPr>
            <p:txBody>
              <a:bodyPr wrap="none" anchor="ctr"/>
              <a:lstStyle/>
              <a:p>
                <a:endParaRPr lang="ja-JP" altLang="en-US" sz="1600"/>
              </a:p>
            </p:txBody>
          </p:sp>
        </p:grpSp>
        <p:sp>
          <p:nvSpPr>
            <p:cNvPr id="294" name="Freeform 2041"/>
            <p:cNvSpPr>
              <a:spLocks noChangeAspect="1"/>
            </p:cNvSpPr>
            <p:nvPr/>
          </p:nvSpPr>
          <p:spPr bwMode="auto">
            <a:xfrm rot="5652968" flipV="1">
              <a:off x="8522857" y="5488189"/>
              <a:ext cx="112353" cy="9842"/>
            </a:xfrm>
            <a:custGeom>
              <a:avLst/>
              <a:gdLst>
                <a:gd name="T0" fmla="*/ 0 w 2688"/>
                <a:gd name="T1" fmla="*/ 0 h 384"/>
                <a:gd name="T2" fmla="*/ 2147483647 w 2688"/>
                <a:gd name="T3" fmla="*/ 1642033555 h 384"/>
                <a:gd name="T4" fmla="*/ 2147483647 w 2688"/>
                <a:gd name="T5" fmla="*/ 0 h 384"/>
                <a:gd name="T6" fmla="*/ 2147483647 w 2688"/>
                <a:gd name="T7" fmla="*/ 1642033555 h 384"/>
                <a:gd name="T8" fmla="*/ 2147483647 w 2688"/>
                <a:gd name="T9" fmla="*/ 0 h 384"/>
                <a:gd name="T10" fmla="*/ 2147483647 w 2688"/>
                <a:gd name="T11" fmla="*/ 1642033555 h 384"/>
                <a:gd name="T12" fmla="*/ 2147483647 w 2688"/>
                <a:gd name="T13" fmla="*/ 0 h 384"/>
                <a:gd name="T14" fmla="*/ 2147483647 w 2688"/>
                <a:gd name="T15" fmla="*/ 1642033555 h 384"/>
                <a:gd name="T16" fmla="*/ 0 60000 65536"/>
                <a:gd name="T17" fmla="*/ 0 60000 65536"/>
                <a:gd name="T18" fmla="*/ 0 60000 65536"/>
                <a:gd name="T19" fmla="*/ 0 60000 65536"/>
                <a:gd name="T20" fmla="*/ 0 60000 65536"/>
                <a:gd name="T21" fmla="*/ 0 60000 65536"/>
                <a:gd name="T22" fmla="*/ 0 60000 65536"/>
                <a:gd name="T23" fmla="*/ 0 60000 65536"/>
                <a:gd name="T24" fmla="*/ 0 w 2688"/>
                <a:gd name="T25" fmla="*/ 0 h 384"/>
                <a:gd name="T26" fmla="*/ 2688 w 2688"/>
                <a:gd name="T27" fmla="*/ 384 h 3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88" h="384">
                  <a:moveTo>
                    <a:pt x="0" y="0"/>
                  </a:moveTo>
                  <a:lnTo>
                    <a:pt x="384" y="384"/>
                  </a:lnTo>
                  <a:lnTo>
                    <a:pt x="768" y="0"/>
                  </a:lnTo>
                  <a:lnTo>
                    <a:pt x="1152" y="384"/>
                  </a:lnTo>
                  <a:lnTo>
                    <a:pt x="1536" y="0"/>
                  </a:lnTo>
                  <a:lnTo>
                    <a:pt x="1920" y="384"/>
                  </a:lnTo>
                  <a:lnTo>
                    <a:pt x="2304" y="0"/>
                  </a:lnTo>
                  <a:lnTo>
                    <a:pt x="2688" y="384"/>
                  </a:lnTo>
                </a:path>
              </a:pathLst>
            </a:custGeom>
            <a:noFill/>
            <a:ln w="19050" cmpd="sng">
              <a:solidFill>
                <a:schemeClr val="tx1"/>
              </a:solidFill>
              <a:round/>
              <a:headEnd/>
              <a:tailEnd/>
            </a:ln>
          </p:spPr>
          <p:txBody>
            <a:bodyPr/>
            <a:lstStyle/>
            <a:p>
              <a:endParaRPr lang="ja-JP" altLang="en-US" sz="1600"/>
            </a:p>
          </p:txBody>
        </p:sp>
        <p:sp>
          <p:nvSpPr>
            <p:cNvPr id="295" name="Oval 2042"/>
            <p:cNvSpPr>
              <a:spLocks noChangeAspect="1" noChangeArrowheads="1"/>
            </p:cNvSpPr>
            <p:nvPr/>
          </p:nvSpPr>
          <p:spPr bwMode="auto">
            <a:xfrm rot="5652968">
              <a:off x="8454365" y="5258364"/>
              <a:ext cx="277074" cy="87682"/>
            </a:xfrm>
            <a:prstGeom prst="ellipse">
              <a:avLst/>
            </a:prstGeom>
            <a:gradFill rotWithShape="0">
              <a:gsLst>
                <a:gs pos="0">
                  <a:srgbClr val="FFCC99"/>
                </a:gs>
                <a:gs pos="100000">
                  <a:srgbClr val="FF6600"/>
                </a:gs>
              </a:gsLst>
              <a:path path="shape">
                <a:fillToRect l="50000" t="50000" r="50000" b="50000"/>
              </a:path>
            </a:gradFill>
            <a:ln w="3175">
              <a:noFill/>
              <a:round/>
              <a:headEnd/>
              <a:tailEnd/>
            </a:ln>
          </p:spPr>
          <p:txBody>
            <a:bodyPr wrap="none" anchor="ctr"/>
            <a:lstStyle/>
            <a:p>
              <a:endParaRPr lang="ja-JP" altLang="en-US" sz="1600"/>
            </a:p>
          </p:txBody>
        </p:sp>
        <p:sp>
          <p:nvSpPr>
            <p:cNvPr id="296" name="Freeform 2043"/>
            <p:cNvSpPr>
              <a:spLocks noChangeAspect="1"/>
            </p:cNvSpPr>
            <p:nvPr/>
          </p:nvSpPr>
          <p:spPr bwMode="auto">
            <a:xfrm rot="689696" flipV="1">
              <a:off x="7668657" y="6111051"/>
              <a:ext cx="123471" cy="9521"/>
            </a:xfrm>
            <a:custGeom>
              <a:avLst/>
              <a:gdLst>
                <a:gd name="T0" fmla="*/ 0 w 2688"/>
                <a:gd name="T1" fmla="*/ 0 h 384"/>
                <a:gd name="T2" fmla="*/ 2147483647 w 2688"/>
                <a:gd name="T3" fmla="*/ 1121660667 h 384"/>
                <a:gd name="T4" fmla="*/ 2147483647 w 2688"/>
                <a:gd name="T5" fmla="*/ 0 h 384"/>
                <a:gd name="T6" fmla="*/ 2147483647 w 2688"/>
                <a:gd name="T7" fmla="*/ 1121660667 h 384"/>
                <a:gd name="T8" fmla="*/ 2147483647 w 2688"/>
                <a:gd name="T9" fmla="*/ 0 h 384"/>
                <a:gd name="T10" fmla="*/ 2147483647 w 2688"/>
                <a:gd name="T11" fmla="*/ 1121660667 h 384"/>
                <a:gd name="T12" fmla="*/ 2147483647 w 2688"/>
                <a:gd name="T13" fmla="*/ 0 h 384"/>
                <a:gd name="T14" fmla="*/ 2147483647 w 2688"/>
                <a:gd name="T15" fmla="*/ 1121660667 h 384"/>
                <a:gd name="T16" fmla="*/ 0 60000 65536"/>
                <a:gd name="T17" fmla="*/ 0 60000 65536"/>
                <a:gd name="T18" fmla="*/ 0 60000 65536"/>
                <a:gd name="T19" fmla="*/ 0 60000 65536"/>
                <a:gd name="T20" fmla="*/ 0 60000 65536"/>
                <a:gd name="T21" fmla="*/ 0 60000 65536"/>
                <a:gd name="T22" fmla="*/ 0 60000 65536"/>
                <a:gd name="T23" fmla="*/ 0 60000 65536"/>
                <a:gd name="T24" fmla="*/ 0 w 2688"/>
                <a:gd name="T25" fmla="*/ 0 h 384"/>
                <a:gd name="T26" fmla="*/ 2688 w 2688"/>
                <a:gd name="T27" fmla="*/ 384 h 3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88" h="384">
                  <a:moveTo>
                    <a:pt x="0" y="0"/>
                  </a:moveTo>
                  <a:lnTo>
                    <a:pt x="384" y="384"/>
                  </a:lnTo>
                  <a:lnTo>
                    <a:pt x="768" y="0"/>
                  </a:lnTo>
                  <a:lnTo>
                    <a:pt x="1152" y="384"/>
                  </a:lnTo>
                  <a:lnTo>
                    <a:pt x="1536" y="0"/>
                  </a:lnTo>
                  <a:lnTo>
                    <a:pt x="1920" y="384"/>
                  </a:lnTo>
                  <a:lnTo>
                    <a:pt x="2304" y="0"/>
                  </a:lnTo>
                  <a:lnTo>
                    <a:pt x="2688" y="384"/>
                  </a:lnTo>
                </a:path>
              </a:pathLst>
            </a:custGeom>
            <a:noFill/>
            <a:ln w="19050" cmpd="sng">
              <a:solidFill>
                <a:schemeClr val="tx1"/>
              </a:solidFill>
              <a:round/>
              <a:headEnd/>
              <a:tailEnd/>
            </a:ln>
          </p:spPr>
          <p:txBody>
            <a:bodyPr/>
            <a:lstStyle/>
            <a:p>
              <a:endParaRPr lang="ja-JP" altLang="en-US" sz="1600"/>
            </a:p>
          </p:txBody>
        </p:sp>
        <p:sp>
          <p:nvSpPr>
            <p:cNvPr id="297" name="Oval 2044"/>
            <p:cNvSpPr>
              <a:spLocks noChangeAspect="1" noChangeArrowheads="1"/>
            </p:cNvSpPr>
            <p:nvPr/>
          </p:nvSpPr>
          <p:spPr bwMode="auto">
            <a:xfrm rot="689696">
              <a:off x="7385031" y="6037736"/>
              <a:ext cx="295257" cy="79980"/>
            </a:xfrm>
            <a:prstGeom prst="ellipse">
              <a:avLst/>
            </a:prstGeom>
            <a:gradFill rotWithShape="0">
              <a:gsLst>
                <a:gs pos="0">
                  <a:srgbClr val="FFCC99"/>
                </a:gs>
                <a:gs pos="100000">
                  <a:srgbClr val="FF6600"/>
                </a:gs>
              </a:gsLst>
              <a:path path="shape">
                <a:fillToRect l="50000" t="50000" r="50000" b="50000"/>
              </a:path>
            </a:gradFill>
            <a:ln w="3175">
              <a:noFill/>
              <a:round/>
              <a:headEnd/>
              <a:tailEnd/>
            </a:ln>
          </p:spPr>
          <p:txBody>
            <a:bodyPr wrap="none" anchor="ctr"/>
            <a:lstStyle/>
            <a:p>
              <a:endParaRPr lang="ja-JP" altLang="en-US" sz="1600"/>
            </a:p>
          </p:txBody>
        </p:sp>
        <p:sp>
          <p:nvSpPr>
            <p:cNvPr id="298" name="Text Box 2045"/>
            <p:cNvSpPr txBox="1">
              <a:spLocks noChangeAspect="1" noChangeArrowheads="1"/>
            </p:cNvSpPr>
            <p:nvPr/>
          </p:nvSpPr>
          <p:spPr bwMode="auto">
            <a:xfrm>
              <a:off x="7842233" y="5853972"/>
              <a:ext cx="1233817" cy="523220"/>
            </a:xfrm>
            <a:prstGeom prst="rect">
              <a:avLst/>
            </a:prstGeom>
            <a:noFill/>
            <a:ln w="9525">
              <a:noFill/>
              <a:miter lim="800000"/>
              <a:headEnd/>
              <a:tailEnd/>
            </a:ln>
          </p:spPr>
          <p:txBody>
            <a:bodyPr>
              <a:spAutoFit/>
            </a:bodyPr>
            <a:lstStyle/>
            <a:p>
              <a:pPr algn="ctr"/>
              <a:r>
                <a:rPr lang="en-US" altLang="ja-JP" sz="1400" dirty="0" smtClean="0">
                  <a:latin typeface="HGP創英角ｺﾞｼｯｸUB" pitchFamily="50" charset="-128"/>
                  <a:ea typeface="HGP創英角ｺﾞｼｯｸUB" pitchFamily="50" charset="-128"/>
                </a:rPr>
                <a:t>Lipid </a:t>
              </a:r>
            </a:p>
            <a:p>
              <a:pPr algn="ctr"/>
              <a:r>
                <a:rPr lang="en-US" altLang="ja-JP" sz="1400" dirty="0" smtClean="0">
                  <a:latin typeface="HGP創英角ｺﾞｼｯｸUB" pitchFamily="50" charset="-128"/>
                  <a:ea typeface="HGP創英角ｺﾞｼｯｸUB" pitchFamily="50" charset="-128"/>
                </a:rPr>
                <a:t>envelope</a:t>
              </a:r>
              <a:endParaRPr lang="ja-JP" altLang="en-US" sz="1400" dirty="0">
                <a:latin typeface="HGP創英角ｺﾞｼｯｸUB" pitchFamily="50" charset="-128"/>
                <a:ea typeface="HGP創英角ｺﾞｼｯｸUB" pitchFamily="50" charset="-128"/>
              </a:endParaRPr>
            </a:p>
          </p:txBody>
        </p:sp>
        <p:sp>
          <p:nvSpPr>
            <p:cNvPr id="299" name="Text Box 2046"/>
            <p:cNvSpPr txBox="1">
              <a:spLocks noChangeAspect="1" noChangeArrowheads="1"/>
            </p:cNvSpPr>
            <p:nvPr/>
          </p:nvSpPr>
          <p:spPr bwMode="auto">
            <a:xfrm>
              <a:off x="5264118" y="5180226"/>
              <a:ext cx="2074272" cy="338554"/>
            </a:xfrm>
            <a:prstGeom prst="rect">
              <a:avLst/>
            </a:prstGeom>
            <a:noFill/>
            <a:ln w="9525">
              <a:noFill/>
              <a:miter lim="800000"/>
              <a:headEnd/>
              <a:tailEnd/>
            </a:ln>
          </p:spPr>
          <p:txBody>
            <a:bodyPr wrap="square">
              <a:spAutoFit/>
            </a:bodyPr>
            <a:lstStyle/>
            <a:p>
              <a:r>
                <a:rPr lang="en-US" altLang="ja-JP" sz="1600" dirty="0" smtClean="0">
                  <a:latin typeface="HGP創英角ｺﾞｼｯｸUB" pitchFamily="50" charset="-128"/>
                  <a:ea typeface="HGP創英角ｺﾞｼｯｸUB" pitchFamily="50" charset="-128"/>
                </a:rPr>
                <a:t>Surface modification</a:t>
              </a:r>
              <a:endParaRPr lang="ja-JP" altLang="en-US" sz="1600" dirty="0">
                <a:latin typeface="HGP創英角ｺﾞｼｯｸUB" pitchFamily="50" charset="-128"/>
                <a:ea typeface="HGP創英角ｺﾞｼｯｸUB" pitchFamily="50" charset="-128"/>
              </a:endParaRPr>
            </a:p>
          </p:txBody>
        </p:sp>
        <p:sp>
          <p:nvSpPr>
            <p:cNvPr id="300" name="Line 2047"/>
            <p:cNvSpPr>
              <a:spLocks noChangeAspect="1" noChangeShapeType="1"/>
            </p:cNvSpPr>
            <p:nvPr/>
          </p:nvSpPr>
          <p:spPr bwMode="auto">
            <a:xfrm>
              <a:off x="7350137" y="5407417"/>
              <a:ext cx="459886" cy="66650"/>
            </a:xfrm>
            <a:prstGeom prst="line">
              <a:avLst/>
            </a:prstGeom>
            <a:noFill/>
            <a:ln w="9525">
              <a:solidFill>
                <a:schemeClr val="tx1"/>
              </a:solidFill>
              <a:round/>
              <a:headEnd/>
              <a:tailEnd/>
            </a:ln>
          </p:spPr>
          <p:txBody>
            <a:bodyPr/>
            <a:lstStyle/>
            <a:p>
              <a:endParaRPr lang="ja-JP" altLang="en-US" sz="1600"/>
            </a:p>
          </p:txBody>
        </p:sp>
        <p:sp>
          <p:nvSpPr>
            <p:cNvPr id="301" name="Text Box 122"/>
            <p:cNvSpPr txBox="1">
              <a:spLocks noChangeAspect="1" noChangeArrowheads="1"/>
            </p:cNvSpPr>
            <p:nvPr/>
          </p:nvSpPr>
          <p:spPr bwMode="auto">
            <a:xfrm>
              <a:off x="5078745" y="4921824"/>
              <a:ext cx="4038285" cy="276999"/>
            </a:xfrm>
            <a:prstGeom prst="rect">
              <a:avLst/>
            </a:prstGeom>
            <a:noFill/>
            <a:ln w="9525">
              <a:noFill/>
              <a:miter lim="800000"/>
              <a:headEnd/>
              <a:tailEnd/>
            </a:ln>
          </p:spPr>
          <p:txBody>
            <a:bodyPr wrap="none">
              <a:spAutoFit/>
            </a:bodyPr>
            <a:lstStyle/>
            <a:p>
              <a:pPr defTabSz="914400"/>
              <a:r>
                <a:rPr lang="en-US" altLang="ja-JP" sz="1200" dirty="0">
                  <a:latin typeface="HGP創英角ｺﾞｼｯｸUB" pitchFamily="50" charset="-128"/>
                  <a:ea typeface="HGP創英角ｺﾞｼｯｸUB" pitchFamily="50" charset="-128"/>
                </a:rPr>
                <a:t>Wyman TB et al., Biochemistry 36: 3008-3017 (1997) </a:t>
              </a:r>
            </a:p>
          </p:txBody>
        </p:sp>
      </p:grpSp>
      <p:sp>
        <p:nvSpPr>
          <p:cNvPr id="302" name="テキスト ボックス 15"/>
          <p:cNvSpPr txBox="1">
            <a:spLocks noChangeArrowheads="1"/>
          </p:cNvSpPr>
          <p:nvPr/>
        </p:nvSpPr>
        <p:spPr bwMode="auto">
          <a:xfrm>
            <a:off x="437316" y="11275"/>
            <a:ext cx="7939171" cy="830997"/>
          </a:xfrm>
          <a:prstGeom prst="rect">
            <a:avLst/>
          </a:prstGeom>
          <a:noFill/>
          <a:ln w="9525">
            <a:noFill/>
            <a:miter lim="800000"/>
            <a:headEnd/>
            <a:tailEnd/>
          </a:ln>
        </p:spPr>
        <p:txBody>
          <a:bodyPr wrap="square">
            <a:spAutoFit/>
          </a:bodyPr>
          <a:lstStyle/>
          <a:p>
            <a:r>
              <a:rPr lang="en-US" altLang="ja-JP" sz="2400" dirty="0" smtClean="0">
                <a:latin typeface="HGP創英角ｺﾞｼｯｸUB" panose="020B0900000000000000" pitchFamily="50" charset="-128"/>
                <a:ea typeface="HGP創英角ｺﾞｼｯｸUB" panose="020B0900000000000000" pitchFamily="50" charset="-128"/>
              </a:rPr>
              <a:t>Concept of the control of intracellular trafficking by the</a:t>
            </a:r>
          </a:p>
          <a:p>
            <a:r>
              <a:rPr lang="en-US" altLang="ja-JP" sz="2400" dirty="0" smtClean="0">
                <a:latin typeface="HGP創英角ｺﾞｼｯｸUB" panose="020B0900000000000000" pitchFamily="50" charset="-128"/>
                <a:ea typeface="HGP創英角ｺﾞｼｯｸUB" panose="020B0900000000000000" pitchFamily="50" charset="-128"/>
              </a:rPr>
              <a:t>step-wise membrane fusion </a:t>
            </a:r>
          </a:p>
        </p:txBody>
      </p:sp>
      <p:grpSp>
        <p:nvGrpSpPr>
          <p:cNvPr id="621" name="グループ化 620"/>
          <p:cNvGrpSpPr/>
          <p:nvPr/>
        </p:nvGrpSpPr>
        <p:grpSpPr>
          <a:xfrm>
            <a:off x="2044789" y="1353541"/>
            <a:ext cx="3324941" cy="4667976"/>
            <a:chOff x="1967208" y="1353541"/>
            <a:chExt cx="3324941" cy="4667976"/>
          </a:xfrm>
        </p:grpSpPr>
        <p:sp>
          <p:nvSpPr>
            <p:cNvPr id="8" name="AutoShape 19"/>
            <p:cNvSpPr>
              <a:spLocks noChangeAspect="1" noChangeArrowheads="1"/>
            </p:cNvSpPr>
            <p:nvPr/>
          </p:nvSpPr>
          <p:spPr bwMode="auto">
            <a:xfrm rot="3808536">
              <a:off x="2926364" y="4926523"/>
              <a:ext cx="447507" cy="327467"/>
            </a:xfrm>
            <a:prstGeom prst="rightArrow">
              <a:avLst>
                <a:gd name="adj1" fmla="val 54870"/>
                <a:gd name="adj2" fmla="val 63262"/>
              </a:avLst>
            </a:prstGeom>
            <a:solidFill>
              <a:schemeClr val="tx1"/>
            </a:solidFill>
            <a:ln w="9525">
              <a:solidFill>
                <a:schemeClr val="tx1"/>
              </a:solidFill>
              <a:miter lim="800000"/>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grpSp>
          <p:nvGrpSpPr>
            <p:cNvPr id="9" name="Group 20"/>
            <p:cNvGrpSpPr>
              <a:grpSpLocks noChangeAspect="1"/>
            </p:cNvGrpSpPr>
            <p:nvPr/>
          </p:nvGrpSpPr>
          <p:grpSpPr bwMode="auto">
            <a:xfrm>
              <a:off x="3765748" y="5753964"/>
              <a:ext cx="458991" cy="267553"/>
              <a:chOff x="1843" y="2537"/>
              <a:chExt cx="2086" cy="551"/>
            </a:xfrm>
          </p:grpSpPr>
          <p:sp>
            <p:nvSpPr>
              <p:cNvPr id="10" name="Freeform 21"/>
              <p:cNvSpPr>
                <a:spLocks noChangeAspect="1"/>
              </p:cNvSpPr>
              <p:nvPr/>
            </p:nvSpPr>
            <p:spPr bwMode="auto">
              <a:xfrm>
                <a:off x="1843" y="2560"/>
                <a:ext cx="1890" cy="528"/>
              </a:xfrm>
              <a:custGeom>
                <a:avLst/>
                <a:gdLst>
                  <a:gd name="T0" fmla="*/ 0 w 1890"/>
                  <a:gd name="T1" fmla="*/ 476 h 528"/>
                  <a:gd name="T2" fmla="*/ 317 w 1890"/>
                  <a:gd name="T3" fmla="*/ 113 h 528"/>
                  <a:gd name="T4" fmla="*/ 816 w 1890"/>
                  <a:gd name="T5" fmla="*/ 521 h 528"/>
                  <a:gd name="T6" fmla="*/ 1043 w 1890"/>
                  <a:gd name="T7" fmla="*/ 68 h 528"/>
                  <a:gd name="T8" fmla="*/ 1406 w 1890"/>
                  <a:gd name="T9" fmla="*/ 476 h 528"/>
                  <a:gd name="T10" fmla="*/ 1814 w 1890"/>
                  <a:gd name="T11" fmla="*/ 68 h 528"/>
                  <a:gd name="T12" fmla="*/ 1860 w 1890"/>
                  <a:gd name="T13" fmla="*/ 68 h 528"/>
                  <a:gd name="T14" fmla="*/ 0 60000 65536"/>
                  <a:gd name="T15" fmla="*/ 0 60000 65536"/>
                  <a:gd name="T16" fmla="*/ 0 60000 65536"/>
                  <a:gd name="T17" fmla="*/ 0 60000 65536"/>
                  <a:gd name="T18" fmla="*/ 0 60000 65536"/>
                  <a:gd name="T19" fmla="*/ 0 60000 65536"/>
                  <a:gd name="T20" fmla="*/ 0 60000 65536"/>
                  <a:gd name="T21" fmla="*/ 0 w 1890"/>
                  <a:gd name="T22" fmla="*/ 0 h 528"/>
                  <a:gd name="T23" fmla="*/ 1890 w 1890"/>
                  <a:gd name="T24" fmla="*/ 528 h 5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90" h="528">
                    <a:moveTo>
                      <a:pt x="0" y="476"/>
                    </a:moveTo>
                    <a:cubicBezTo>
                      <a:pt x="90" y="291"/>
                      <a:pt x="181" y="106"/>
                      <a:pt x="317" y="113"/>
                    </a:cubicBezTo>
                    <a:cubicBezTo>
                      <a:pt x="453" y="120"/>
                      <a:pt x="695" y="528"/>
                      <a:pt x="816" y="521"/>
                    </a:cubicBezTo>
                    <a:cubicBezTo>
                      <a:pt x="937" y="514"/>
                      <a:pt x="945" y="75"/>
                      <a:pt x="1043" y="68"/>
                    </a:cubicBezTo>
                    <a:cubicBezTo>
                      <a:pt x="1141" y="61"/>
                      <a:pt x="1278" y="476"/>
                      <a:pt x="1406" y="476"/>
                    </a:cubicBezTo>
                    <a:cubicBezTo>
                      <a:pt x="1534" y="476"/>
                      <a:pt x="1738" y="136"/>
                      <a:pt x="1814" y="68"/>
                    </a:cubicBezTo>
                    <a:cubicBezTo>
                      <a:pt x="1890" y="0"/>
                      <a:pt x="1875" y="34"/>
                      <a:pt x="1860" y="68"/>
                    </a:cubicBezTo>
                  </a:path>
                </a:pathLst>
              </a:custGeom>
              <a:noFill/>
              <a:ln w="19050" cmpd="sng">
                <a:solidFill>
                  <a:schemeClr val="tx1"/>
                </a:solidFill>
                <a:round/>
                <a:headEnd/>
                <a:tailEnd/>
              </a:ln>
            </p:spPr>
            <p:txBody>
              <a:bodyPr/>
              <a:lstStyle/>
              <a:p>
                <a:endParaRPr lang="ja-JP" altLang="en-US" sz="1600"/>
              </a:p>
            </p:txBody>
          </p:sp>
          <p:sp>
            <p:nvSpPr>
              <p:cNvPr id="11" name="Freeform 22"/>
              <p:cNvSpPr>
                <a:spLocks noChangeAspect="1"/>
              </p:cNvSpPr>
              <p:nvPr/>
            </p:nvSpPr>
            <p:spPr bwMode="auto">
              <a:xfrm>
                <a:off x="2039" y="2537"/>
                <a:ext cx="1890" cy="528"/>
              </a:xfrm>
              <a:custGeom>
                <a:avLst/>
                <a:gdLst>
                  <a:gd name="T0" fmla="*/ 0 w 1890"/>
                  <a:gd name="T1" fmla="*/ 476 h 528"/>
                  <a:gd name="T2" fmla="*/ 317 w 1890"/>
                  <a:gd name="T3" fmla="*/ 113 h 528"/>
                  <a:gd name="T4" fmla="*/ 816 w 1890"/>
                  <a:gd name="T5" fmla="*/ 521 h 528"/>
                  <a:gd name="T6" fmla="*/ 1043 w 1890"/>
                  <a:gd name="T7" fmla="*/ 68 h 528"/>
                  <a:gd name="T8" fmla="*/ 1406 w 1890"/>
                  <a:gd name="T9" fmla="*/ 476 h 528"/>
                  <a:gd name="T10" fmla="*/ 1814 w 1890"/>
                  <a:gd name="T11" fmla="*/ 68 h 528"/>
                  <a:gd name="T12" fmla="*/ 1860 w 1890"/>
                  <a:gd name="T13" fmla="*/ 68 h 528"/>
                  <a:gd name="T14" fmla="*/ 0 60000 65536"/>
                  <a:gd name="T15" fmla="*/ 0 60000 65536"/>
                  <a:gd name="T16" fmla="*/ 0 60000 65536"/>
                  <a:gd name="T17" fmla="*/ 0 60000 65536"/>
                  <a:gd name="T18" fmla="*/ 0 60000 65536"/>
                  <a:gd name="T19" fmla="*/ 0 60000 65536"/>
                  <a:gd name="T20" fmla="*/ 0 60000 65536"/>
                  <a:gd name="T21" fmla="*/ 0 w 1890"/>
                  <a:gd name="T22" fmla="*/ 0 h 528"/>
                  <a:gd name="T23" fmla="*/ 1890 w 1890"/>
                  <a:gd name="T24" fmla="*/ 528 h 5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90" h="528">
                    <a:moveTo>
                      <a:pt x="0" y="476"/>
                    </a:moveTo>
                    <a:cubicBezTo>
                      <a:pt x="90" y="291"/>
                      <a:pt x="181" y="106"/>
                      <a:pt x="317" y="113"/>
                    </a:cubicBezTo>
                    <a:cubicBezTo>
                      <a:pt x="453" y="120"/>
                      <a:pt x="695" y="528"/>
                      <a:pt x="816" y="521"/>
                    </a:cubicBezTo>
                    <a:cubicBezTo>
                      <a:pt x="937" y="514"/>
                      <a:pt x="945" y="75"/>
                      <a:pt x="1043" y="68"/>
                    </a:cubicBezTo>
                    <a:cubicBezTo>
                      <a:pt x="1141" y="61"/>
                      <a:pt x="1278" y="476"/>
                      <a:pt x="1406" y="476"/>
                    </a:cubicBezTo>
                    <a:cubicBezTo>
                      <a:pt x="1534" y="476"/>
                      <a:pt x="1738" y="136"/>
                      <a:pt x="1814" y="68"/>
                    </a:cubicBezTo>
                    <a:cubicBezTo>
                      <a:pt x="1890" y="0"/>
                      <a:pt x="1875" y="34"/>
                      <a:pt x="1860" y="68"/>
                    </a:cubicBezTo>
                  </a:path>
                </a:pathLst>
              </a:custGeom>
              <a:noFill/>
              <a:ln w="19050" cmpd="sng">
                <a:solidFill>
                  <a:schemeClr val="tx1"/>
                </a:solidFill>
                <a:round/>
                <a:headEnd/>
                <a:tailEnd/>
              </a:ln>
            </p:spPr>
            <p:txBody>
              <a:bodyPr/>
              <a:lstStyle/>
              <a:p>
                <a:endParaRPr lang="ja-JP" altLang="en-US" sz="1600"/>
              </a:p>
            </p:txBody>
          </p:sp>
        </p:grpSp>
        <p:sp>
          <p:nvSpPr>
            <p:cNvPr id="12" name="AutoShape 24"/>
            <p:cNvSpPr>
              <a:spLocks noChangeAspect="1" noChangeArrowheads="1"/>
            </p:cNvSpPr>
            <p:nvPr/>
          </p:nvSpPr>
          <p:spPr bwMode="auto">
            <a:xfrm>
              <a:off x="3400520" y="4886607"/>
              <a:ext cx="1891629" cy="763037"/>
            </a:xfrm>
            <a:prstGeom prst="irregularSeal1">
              <a:avLst/>
            </a:prstGeom>
            <a:solidFill>
              <a:schemeClr val="tx1"/>
            </a:solidFill>
            <a:ln w="9525">
              <a:solidFill>
                <a:schemeClr val="tx1"/>
              </a:solidFill>
              <a:miter lim="800000"/>
              <a:headEnd/>
              <a:tailEnd/>
            </a:ln>
          </p:spPr>
          <p:txBody>
            <a:bodyPr wrap="none" anchor="ctr"/>
            <a:lstStyle/>
            <a:p>
              <a:pPr algn="ctr" defTabSz="914400"/>
              <a:endParaRPr lang="ja-JP" altLang="ja-JP" sz="1600">
                <a:solidFill>
                  <a:schemeClr val="bg1"/>
                </a:solidFill>
                <a:latin typeface="HGP創英角ｺﾞｼｯｸUB" pitchFamily="50" charset="-128"/>
                <a:ea typeface="HGP創英角ｺﾞｼｯｸUB" pitchFamily="50" charset="-128"/>
              </a:endParaRPr>
            </a:p>
          </p:txBody>
        </p:sp>
        <p:sp>
          <p:nvSpPr>
            <p:cNvPr id="13" name="Text Box 25"/>
            <p:cNvSpPr txBox="1">
              <a:spLocks noChangeAspect="1" noChangeArrowheads="1"/>
            </p:cNvSpPr>
            <p:nvPr/>
          </p:nvSpPr>
          <p:spPr bwMode="auto">
            <a:xfrm>
              <a:off x="3697186" y="5079374"/>
              <a:ext cx="1298753" cy="338554"/>
            </a:xfrm>
            <a:prstGeom prst="rect">
              <a:avLst/>
            </a:prstGeom>
            <a:noFill/>
            <a:ln w="9525">
              <a:noFill/>
              <a:miter lim="800000"/>
              <a:headEnd/>
              <a:tailEnd/>
            </a:ln>
          </p:spPr>
          <p:txBody>
            <a:bodyPr wrap="none">
              <a:spAutoFit/>
            </a:bodyPr>
            <a:lstStyle/>
            <a:p>
              <a:pPr defTabSz="914400"/>
              <a:r>
                <a:rPr lang="en-US" altLang="ja-JP" sz="1600" dirty="0" smtClean="0">
                  <a:solidFill>
                    <a:schemeClr val="bg1"/>
                  </a:solidFill>
                  <a:latin typeface="HGP創英角ｺﾞｼｯｸUB" pitchFamily="50" charset="-128"/>
                  <a:ea typeface="HGP創英角ｺﾞｼｯｸUB" pitchFamily="50" charset="-128"/>
                </a:rPr>
                <a:t>transcription</a:t>
              </a:r>
              <a:endParaRPr lang="ja-JP" altLang="en-US" sz="1600" dirty="0">
                <a:solidFill>
                  <a:schemeClr val="bg1"/>
                </a:solidFill>
                <a:latin typeface="HGP創英角ｺﾞｼｯｸUB" pitchFamily="50" charset="-128"/>
                <a:ea typeface="HGP創英角ｺﾞｼｯｸUB" pitchFamily="50" charset="-128"/>
              </a:endParaRPr>
            </a:p>
          </p:txBody>
        </p:sp>
        <p:sp>
          <p:nvSpPr>
            <p:cNvPr id="14" name="AutoShape 26"/>
            <p:cNvSpPr>
              <a:spLocks noChangeAspect="1" noChangeArrowheads="1"/>
            </p:cNvSpPr>
            <p:nvPr/>
          </p:nvSpPr>
          <p:spPr bwMode="auto">
            <a:xfrm rot="2224184">
              <a:off x="3440360" y="5519362"/>
              <a:ext cx="359677" cy="334203"/>
            </a:xfrm>
            <a:prstGeom prst="rightArrow">
              <a:avLst>
                <a:gd name="adj1" fmla="val 54870"/>
                <a:gd name="adj2" fmla="val 56422"/>
              </a:avLst>
            </a:prstGeom>
            <a:solidFill>
              <a:schemeClr val="tx1"/>
            </a:solidFill>
            <a:ln w="9525">
              <a:solidFill>
                <a:schemeClr val="tx1"/>
              </a:solidFill>
              <a:miter lim="800000"/>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15" name="Oval 4"/>
            <p:cNvSpPr>
              <a:spLocks noChangeAspect="1" noChangeArrowheads="1"/>
            </p:cNvSpPr>
            <p:nvPr/>
          </p:nvSpPr>
          <p:spPr bwMode="auto">
            <a:xfrm>
              <a:off x="3243522" y="5347976"/>
              <a:ext cx="216522" cy="221850"/>
            </a:xfrm>
            <a:prstGeom prst="ellipse">
              <a:avLst/>
            </a:prstGeom>
            <a:gradFill rotWithShape="1">
              <a:gsLst>
                <a:gs pos="0">
                  <a:srgbClr val="CCFF99"/>
                </a:gs>
                <a:gs pos="100000">
                  <a:srgbClr val="00FF00"/>
                </a:gs>
              </a:gsLst>
              <a:path path="shape">
                <a:fillToRect l="50000" t="50000" r="50000" b="50000"/>
              </a:path>
            </a:gradFill>
            <a:ln w="28575">
              <a:solidFill>
                <a:srgbClr val="00CC00"/>
              </a:solidFill>
              <a:round/>
              <a:headEnd/>
              <a:tailEnd/>
            </a:ln>
          </p:spPr>
          <p:txBody>
            <a:bodyPr wrap="none" anchor="ctr"/>
            <a:lstStyle/>
            <a:p>
              <a:pPr defTabSz="914400"/>
              <a:endParaRPr lang="ja-JP" altLang="ja-JP" sz="1600">
                <a:latin typeface="HGP創英角ｺﾞｼｯｸUB" pitchFamily="50" charset="-128"/>
                <a:ea typeface="HGP創英角ｺﾞｼｯｸUB" pitchFamily="50" charset="-128"/>
              </a:endParaRPr>
            </a:p>
          </p:txBody>
        </p:sp>
        <p:grpSp>
          <p:nvGrpSpPr>
            <p:cNvPr id="18" name="Group 1786"/>
            <p:cNvGrpSpPr>
              <a:grpSpLocks noChangeAspect="1"/>
            </p:cNvGrpSpPr>
            <p:nvPr/>
          </p:nvGrpSpPr>
          <p:grpSpPr bwMode="auto">
            <a:xfrm rot="793893">
              <a:off x="2684864" y="4385670"/>
              <a:ext cx="545779" cy="557956"/>
              <a:chOff x="1339" y="2795"/>
              <a:chExt cx="286" cy="286"/>
            </a:xfrm>
          </p:grpSpPr>
          <p:sp>
            <p:nvSpPr>
              <p:cNvPr id="19" name="Oval 4"/>
              <p:cNvSpPr>
                <a:spLocks noChangeAspect="1" noChangeArrowheads="1"/>
              </p:cNvSpPr>
              <p:nvPr/>
            </p:nvSpPr>
            <p:spPr bwMode="auto">
              <a:xfrm>
                <a:off x="1407" y="2863"/>
                <a:ext cx="149" cy="149"/>
              </a:xfrm>
              <a:prstGeom prst="ellipse">
                <a:avLst/>
              </a:prstGeom>
              <a:gradFill rotWithShape="1">
                <a:gsLst>
                  <a:gs pos="0">
                    <a:srgbClr val="CCFF99"/>
                  </a:gs>
                  <a:gs pos="100000">
                    <a:srgbClr val="00FF00"/>
                  </a:gs>
                </a:gsLst>
                <a:path path="shape">
                  <a:fillToRect l="50000" t="50000" r="50000" b="50000"/>
                </a:path>
              </a:gradFill>
              <a:ln w="28575">
                <a:solidFill>
                  <a:srgbClr val="00CC00"/>
                </a:solidFill>
                <a:round/>
                <a:headEnd/>
                <a:tailEnd/>
              </a:ln>
            </p:spPr>
            <p:txBody>
              <a:bodyPr wrap="none" anchor="ctr"/>
              <a:lstStyle/>
              <a:p>
                <a:pPr defTabSz="914400"/>
                <a:endParaRPr lang="ja-JP" altLang="ja-JP" sz="1600">
                  <a:latin typeface="HGP創英角ｺﾞｼｯｸUB" pitchFamily="50" charset="-128"/>
                  <a:ea typeface="HGP創英角ｺﾞｼｯｸUB" pitchFamily="50" charset="-128"/>
                </a:endParaRPr>
              </a:p>
            </p:txBody>
          </p:sp>
          <p:sp>
            <p:nvSpPr>
              <p:cNvPr id="20" name="Oval 6"/>
              <p:cNvSpPr>
                <a:spLocks noChangeAspect="1" noChangeArrowheads="1"/>
              </p:cNvSpPr>
              <p:nvPr/>
            </p:nvSpPr>
            <p:spPr bwMode="auto">
              <a:xfrm>
                <a:off x="1339" y="2795"/>
                <a:ext cx="286" cy="286"/>
              </a:xfrm>
              <a:custGeom>
                <a:avLst/>
                <a:gdLst>
                  <a:gd name="T0" fmla="*/ 1 w 21600"/>
                  <a:gd name="T1" fmla="*/ 0 h 21600"/>
                  <a:gd name="T2" fmla="*/ 1 w 21600"/>
                  <a:gd name="T3" fmla="*/ 1 h 21600"/>
                  <a:gd name="T4" fmla="*/ 0 w 21600"/>
                  <a:gd name="T5" fmla="*/ 1 h 21600"/>
                  <a:gd name="T6" fmla="*/ 1 w 21600"/>
                  <a:gd name="T7" fmla="*/ 1 h 21600"/>
                  <a:gd name="T8" fmla="*/ 1 w 21600"/>
                  <a:gd name="T9" fmla="*/ 1 h 21600"/>
                  <a:gd name="T10" fmla="*/ 1 w 21600"/>
                  <a:gd name="T11" fmla="*/ 1 h 21600"/>
                  <a:gd name="T12" fmla="*/ 1 w 21600"/>
                  <a:gd name="T13" fmla="*/ 1 h 21600"/>
                  <a:gd name="T14" fmla="*/ 1 w 21600"/>
                  <a:gd name="T15" fmla="*/ 1 h 21600"/>
                  <a:gd name="T16" fmla="*/ 0 60000 65536"/>
                  <a:gd name="T17" fmla="*/ 0 60000 65536"/>
                  <a:gd name="T18" fmla="*/ 0 60000 65536"/>
                  <a:gd name="T19" fmla="*/ 0 60000 65536"/>
                  <a:gd name="T20" fmla="*/ 0 60000 65536"/>
                  <a:gd name="T21" fmla="*/ 0 60000 65536"/>
                  <a:gd name="T22" fmla="*/ 0 60000 65536"/>
                  <a:gd name="T23" fmla="*/ 0 60000 65536"/>
                  <a:gd name="T24" fmla="*/ 3172 w 21600"/>
                  <a:gd name="T25" fmla="*/ 3172 h 21600"/>
                  <a:gd name="T26" fmla="*/ 18428 w 21600"/>
                  <a:gd name="T27" fmla="*/ 18428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133" y="10800"/>
                    </a:moveTo>
                    <a:cubicBezTo>
                      <a:pt x="2133" y="15587"/>
                      <a:pt x="6013" y="19467"/>
                      <a:pt x="10800" y="19467"/>
                    </a:cubicBezTo>
                    <a:cubicBezTo>
                      <a:pt x="15587" y="19467"/>
                      <a:pt x="19467" y="15587"/>
                      <a:pt x="19467" y="10800"/>
                    </a:cubicBezTo>
                    <a:cubicBezTo>
                      <a:pt x="19467" y="6013"/>
                      <a:pt x="15587" y="2133"/>
                      <a:pt x="10800" y="2133"/>
                    </a:cubicBezTo>
                    <a:cubicBezTo>
                      <a:pt x="6013" y="2133"/>
                      <a:pt x="2133" y="6013"/>
                      <a:pt x="2133" y="10800"/>
                    </a:cubicBezTo>
                    <a:close/>
                  </a:path>
                </a:pathLst>
              </a:custGeom>
              <a:solidFill>
                <a:srgbClr val="FFCCFF"/>
              </a:solidFill>
              <a:ln w="28575">
                <a:solidFill>
                  <a:srgbClr val="FF0000"/>
                </a:solidFill>
                <a:round/>
                <a:headEnd/>
                <a:tailEnd/>
              </a:ln>
            </p:spPr>
            <p:txBody>
              <a:bodyPr wrap="none" anchor="ctr"/>
              <a:lstStyle/>
              <a:p>
                <a:endParaRPr lang="ja-JP" altLang="en-US" sz="1600"/>
              </a:p>
            </p:txBody>
          </p:sp>
        </p:grpSp>
        <p:grpSp>
          <p:nvGrpSpPr>
            <p:cNvPr id="22" name="Group 1791"/>
            <p:cNvGrpSpPr>
              <a:grpSpLocks noChangeAspect="1"/>
            </p:cNvGrpSpPr>
            <p:nvPr/>
          </p:nvGrpSpPr>
          <p:grpSpPr bwMode="auto">
            <a:xfrm rot="21037841">
              <a:off x="2313556" y="2110048"/>
              <a:ext cx="784668" cy="804561"/>
              <a:chOff x="519" y="907"/>
              <a:chExt cx="543" cy="544"/>
            </a:xfrm>
          </p:grpSpPr>
          <p:sp>
            <p:nvSpPr>
              <p:cNvPr id="23" name="Oval 4"/>
              <p:cNvSpPr>
                <a:spLocks noChangeAspect="1" noChangeArrowheads="1"/>
              </p:cNvSpPr>
              <p:nvPr/>
            </p:nvSpPr>
            <p:spPr bwMode="auto">
              <a:xfrm>
                <a:off x="691" y="1080"/>
                <a:ext cx="199" cy="198"/>
              </a:xfrm>
              <a:prstGeom prst="ellipse">
                <a:avLst/>
              </a:prstGeom>
              <a:gradFill rotWithShape="1">
                <a:gsLst>
                  <a:gs pos="0">
                    <a:srgbClr val="CCFF99"/>
                  </a:gs>
                  <a:gs pos="100000">
                    <a:srgbClr val="00FF00"/>
                  </a:gs>
                </a:gsLst>
                <a:path path="shape">
                  <a:fillToRect l="50000" t="50000" r="50000" b="50000"/>
                </a:path>
              </a:gradFill>
              <a:ln w="28575">
                <a:solidFill>
                  <a:srgbClr val="00CC00"/>
                </a:solidFill>
                <a:round/>
                <a:headEnd/>
                <a:tailEnd/>
              </a:ln>
            </p:spPr>
            <p:txBody>
              <a:bodyPr wrap="none" anchor="ctr"/>
              <a:lstStyle/>
              <a:p>
                <a:pPr defTabSz="914400"/>
                <a:endParaRPr lang="ja-JP" altLang="ja-JP" sz="1600">
                  <a:latin typeface="HGP創英角ｺﾞｼｯｸUB" pitchFamily="50" charset="-128"/>
                  <a:ea typeface="HGP創英角ｺﾞｼｯｸUB" pitchFamily="50" charset="-128"/>
                </a:endParaRPr>
              </a:p>
            </p:txBody>
          </p:sp>
          <p:sp>
            <p:nvSpPr>
              <p:cNvPr id="24" name="Oval 6"/>
              <p:cNvSpPr>
                <a:spLocks noChangeAspect="1" noChangeArrowheads="1"/>
              </p:cNvSpPr>
              <p:nvPr/>
            </p:nvSpPr>
            <p:spPr bwMode="auto">
              <a:xfrm>
                <a:off x="600" y="989"/>
                <a:ext cx="381" cy="381"/>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 name="T24" fmla="*/ 3175 w 21600"/>
                  <a:gd name="T25" fmla="*/ 3175 h 21600"/>
                  <a:gd name="T26" fmla="*/ 18425 w 21600"/>
                  <a:gd name="T27" fmla="*/ 1842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133" y="10800"/>
                    </a:moveTo>
                    <a:cubicBezTo>
                      <a:pt x="2133" y="15587"/>
                      <a:pt x="6013" y="19467"/>
                      <a:pt x="10800" y="19467"/>
                    </a:cubicBezTo>
                    <a:cubicBezTo>
                      <a:pt x="15587" y="19467"/>
                      <a:pt x="19467" y="15587"/>
                      <a:pt x="19467" y="10800"/>
                    </a:cubicBezTo>
                    <a:cubicBezTo>
                      <a:pt x="19467" y="6013"/>
                      <a:pt x="15587" y="2133"/>
                      <a:pt x="10800" y="2133"/>
                    </a:cubicBezTo>
                    <a:cubicBezTo>
                      <a:pt x="6013" y="2133"/>
                      <a:pt x="2133" y="6013"/>
                      <a:pt x="2133" y="10800"/>
                    </a:cubicBezTo>
                    <a:close/>
                  </a:path>
                </a:pathLst>
              </a:custGeom>
              <a:solidFill>
                <a:srgbClr val="FFCCFF"/>
              </a:solidFill>
              <a:ln w="28575">
                <a:solidFill>
                  <a:srgbClr val="FF0000"/>
                </a:solidFill>
                <a:round/>
                <a:headEnd/>
                <a:tailEnd/>
              </a:ln>
            </p:spPr>
            <p:txBody>
              <a:bodyPr wrap="none" anchor="ctr"/>
              <a:lstStyle/>
              <a:p>
                <a:endParaRPr lang="ja-JP" altLang="en-US" sz="1600"/>
              </a:p>
            </p:txBody>
          </p:sp>
          <p:sp>
            <p:nvSpPr>
              <p:cNvPr id="25" name="Oval 8"/>
              <p:cNvSpPr>
                <a:spLocks noChangeAspect="1" noChangeArrowheads="1"/>
              </p:cNvSpPr>
              <p:nvPr/>
            </p:nvSpPr>
            <p:spPr bwMode="auto">
              <a:xfrm>
                <a:off x="519" y="907"/>
                <a:ext cx="543" cy="54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 name="T24" fmla="*/ 3182 w 21600"/>
                  <a:gd name="T25" fmla="*/ 3176 h 21600"/>
                  <a:gd name="T26" fmla="*/ 18418 w 21600"/>
                  <a:gd name="T27" fmla="*/ 18424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398" y="10800"/>
                    </a:moveTo>
                    <a:cubicBezTo>
                      <a:pt x="1398" y="15993"/>
                      <a:pt x="5607" y="20202"/>
                      <a:pt x="10800" y="20202"/>
                    </a:cubicBezTo>
                    <a:cubicBezTo>
                      <a:pt x="15993" y="20202"/>
                      <a:pt x="20202" y="15993"/>
                      <a:pt x="20202" y="10800"/>
                    </a:cubicBezTo>
                    <a:cubicBezTo>
                      <a:pt x="20202" y="5607"/>
                      <a:pt x="15993" y="1398"/>
                      <a:pt x="10800" y="1398"/>
                    </a:cubicBezTo>
                    <a:cubicBezTo>
                      <a:pt x="5607" y="1398"/>
                      <a:pt x="1398" y="5607"/>
                      <a:pt x="1398" y="10800"/>
                    </a:cubicBezTo>
                    <a:close/>
                  </a:path>
                </a:pathLst>
              </a:custGeom>
              <a:gradFill rotWithShape="1">
                <a:gsLst>
                  <a:gs pos="0">
                    <a:srgbClr val="FF9999"/>
                  </a:gs>
                  <a:gs pos="50000">
                    <a:srgbClr val="FFCCCC"/>
                  </a:gs>
                  <a:gs pos="100000">
                    <a:srgbClr val="FF9999"/>
                  </a:gs>
                </a:gsLst>
                <a:lin ang="5400000" scaled="1"/>
              </a:gradFill>
              <a:ln w="28575">
                <a:solidFill>
                  <a:srgbClr val="FF3300"/>
                </a:solidFill>
                <a:round/>
                <a:headEnd/>
                <a:tailEnd/>
              </a:ln>
            </p:spPr>
            <p:txBody>
              <a:bodyPr wrap="none" anchor="ctr"/>
              <a:lstStyle/>
              <a:p>
                <a:endParaRPr lang="ja-JP" altLang="en-US" sz="1600"/>
              </a:p>
            </p:txBody>
          </p:sp>
        </p:grpSp>
        <p:sp>
          <p:nvSpPr>
            <p:cNvPr id="26" name="Freeform 1795"/>
            <p:cNvSpPr>
              <a:spLocks noChangeAspect="1"/>
            </p:cNvSpPr>
            <p:nvPr/>
          </p:nvSpPr>
          <p:spPr bwMode="auto">
            <a:xfrm rot="9000000">
              <a:off x="2502341" y="2764170"/>
              <a:ext cx="590515" cy="358006"/>
            </a:xfrm>
            <a:custGeom>
              <a:avLst/>
              <a:gdLst>
                <a:gd name="T0" fmla="*/ 0 w 495"/>
                <a:gd name="T1" fmla="*/ 2147483647 h 242"/>
                <a:gd name="T2" fmla="*/ 2147483647 w 495"/>
                <a:gd name="T3" fmla="*/ 2147483647 h 242"/>
                <a:gd name="T4" fmla="*/ 2147483647 w 495"/>
                <a:gd name="T5" fmla="*/ 0 h 242"/>
                <a:gd name="T6" fmla="*/ 2147483647 w 495"/>
                <a:gd name="T7" fmla="*/ 2147483647 h 242"/>
                <a:gd name="T8" fmla="*/ 2147483647 w 495"/>
                <a:gd name="T9" fmla="*/ 2147483647 h 242"/>
                <a:gd name="T10" fmla="*/ 2147483647 w 495"/>
                <a:gd name="T11" fmla="*/ 2147483647 h 242"/>
                <a:gd name="T12" fmla="*/ 0 w 495"/>
                <a:gd name="T13" fmla="*/ 2147483647 h 242"/>
                <a:gd name="T14" fmla="*/ 0 60000 65536"/>
                <a:gd name="T15" fmla="*/ 0 60000 65536"/>
                <a:gd name="T16" fmla="*/ 0 60000 65536"/>
                <a:gd name="T17" fmla="*/ 0 60000 65536"/>
                <a:gd name="T18" fmla="*/ 0 60000 65536"/>
                <a:gd name="T19" fmla="*/ 0 60000 65536"/>
                <a:gd name="T20" fmla="*/ 0 60000 65536"/>
                <a:gd name="T21" fmla="*/ 0 w 495"/>
                <a:gd name="T22" fmla="*/ 0 h 242"/>
                <a:gd name="T23" fmla="*/ 495 w 495"/>
                <a:gd name="T24" fmla="*/ 242 h 2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5" h="242">
                  <a:moveTo>
                    <a:pt x="0" y="57"/>
                  </a:moveTo>
                  <a:lnTo>
                    <a:pt x="164" y="24"/>
                  </a:lnTo>
                  <a:lnTo>
                    <a:pt x="312" y="0"/>
                  </a:lnTo>
                  <a:lnTo>
                    <a:pt x="495" y="118"/>
                  </a:lnTo>
                  <a:lnTo>
                    <a:pt x="389" y="242"/>
                  </a:lnTo>
                  <a:lnTo>
                    <a:pt x="34" y="152"/>
                  </a:lnTo>
                  <a:lnTo>
                    <a:pt x="0" y="57"/>
                  </a:lnTo>
                  <a:close/>
                </a:path>
              </a:pathLst>
            </a:custGeom>
            <a:solidFill>
              <a:schemeClr val="bg1"/>
            </a:solidFill>
            <a:ln w="9525">
              <a:solidFill>
                <a:schemeClr val="bg1"/>
              </a:solidFill>
              <a:round/>
              <a:headEnd/>
              <a:tailEnd/>
            </a:ln>
          </p:spPr>
          <p:txBody>
            <a:bodyPr/>
            <a:lstStyle/>
            <a:p>
              <a:endParaRPr lang="ja-JP" altLang="en-US" sz="1600"/>
            </a:p>
          </p:txBody>
        </p:sp>
        <p:sp>
          <p:nvSpPr>
            <p:cNvPr id="27" name="AutoShape 29"/>
            <p:cNvSpPr>
              <a:spLocks noChangeAspect="1" noChangeArrowheads="1"/>
            </p:cNvSpPr>
            <p:nvPr/>
          </p:nvSpPr>
          <p:spPr bwMode="auto">
            <a:xfrm rot="15856306" flipH="1" flipV="1">
              <a:off x="2984358" y="2349307"/>
              <a:ext cx="469406" cy="328362"/>
            </a:xfrm>
            <a:prstGeom prst="lightningBolt">
              <a:avLst/>
            </a:prstGeom>
            <a:solidFill>
              <a:srgbClr val="FFFF00"/>
            </a:solidFill>
            <a:ln w="9525">
              <a:solidFill>
                <a:schemeClr val="tx1"/>
              </a:solidFill>
              <a:miter lim="800000"/>
              <a:headEnd/>
              <a:tailEnd/>
            </a:ln>
          </p:spPr>
          <p:txBody>
            <a:bodyPr vert="eaVert"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28" name="AutoShape 12"/>
            <p:cNvSpPr>
              <a:spLocks noChangeAspect="1" noChangeArrowheads="1"/>
            </p:cNvSpPr>
            <p:nvPr/>
          </p:nvSpPr>
          <p:spPr bwMode="auto">
            <a:xfrm rot="5099463">
              <a:off x="2737198" y="3933913"/>
              <a:ext cx="326585" cy="327467"/>
            </a:xfrm>
            <a:prstGeom prst="rightArrow">
              <a:avLst>
                <a:gd name="adj1" fmla="val 49685"/>
                <a:gd name="adj2" fmla="val 36769"/>
              </a:avLst>
            </a:prstGeom>
            <a:solidFill>
              <a:schemeClr val="tx1"/>
            </a:solidFill>
            <a:ln w="9525">
              <a:solidFill>
                <a:schemeClr val="tx1"/>
              </a:solidFill>
              <a:miter lim="800000"/>
              <a:headEnd/>
              <a:tailEnd/>
            </a:ln>
          </p:spPr>
          <p:txBody>
            <a:bodyPr rot="10800000" vert="eaVert"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29" name="AutoShape 12"/>
            <p:cNvSpPr>
              <a:spLocks noChangeAspect="1" noChangeArrowheads="1"/>
            </p:cNvSpPr>
            <p:nvPr/>
          </p:nvSpPr>
          <p:spPr bwMode="auto">
            <a:xfrm rot="5013471">
              <a:off x="2632780" y="2868465"/>
              <a:ext cx="347533" cy="327467"/>
            </a:xfrm>
            <a:prstGeom prst="rightArrow">
              <a:avLst>
                <a:gd name="adj1" fmla="val 49685"/>
                <a:gd name="adj2" fmla="val 36769"/>
              </a:avLst>
            </a:prstGeom>
            <a:solidFill>
              <a:schemeClr val="tx1"/>
            </a:solidFill>
            <a:ln w="9525">
              <a:solidFill>
                <a:schemeClr val="tx1"/>
              </a:solidFill>
              <a:miter lim="800000"/>
              <a:headEnd/>
              <a:tailEnd/>
            </a:ln>
          </p:spPr>
          <p:txBody>
            <a:bodyPr rot="10800000" vert="eaVert"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30" name="Oval 87"/>
            <p:cNvSpPr>
              <a:spLocks noChangeAspect="1" noChangeArrowheads="1"/>
            </p:cNvSpPr>
            <p:nvPr/>
          </p:nvSpPr>
          <p:spPr bwMode="auto">
            <a:xfrm>
              <a:off x="3570636" y="4324733"/>
              <a:ext cx="790037" cy="429417"/>
            </a:xfrm>
            <a:prstGeom prst="ellipse">
              <a:avLst/>
            </a:prstGeom>
            <a:gradFill rotWithShape="1">
              <a:gsLst>
                <a:gs pos="0">
                  <a:srgbClr val="CCFF99"/>
                </a:gs>
                <a:gs pos="100000">
                  <a:srgbClr val="66FF33"/>
                </a:gs>
              </a:gsLst>
              <a:path path="rect">
                <a:fillToRect r="100000" b="100000"/>
              </a:path>
            </a:gradFill>
            <a:ln w="9525">
              <a:solidFill>
                <a:schemeClr val="tx1"/>
              </a:solidFill>
              <a:round/>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31" name="Text Box 91"/>
            <p:cNvSpPr txBox="1">
              <a:spLocks noChangeAspect="1" noChangeArrowheads="1"/>
            </p:cNvSpPr>
            <p:nvPr/>
          </p:nvSpPr>
          <p:spPr bwMode="auto">
            <a:xfrm>
              <a:off x="3608214" y="4333303"/>
              <a:ext cx="732893" cy="338554"/>
            </a:xfrm>
            <a:prstGeom prst="rect">
              <a:avLst/>
            </a:prstGeom>
            <a:noFill/>
            <a:ln w="9525">
              <a:noFill/>
              <a:miter lim="800000"/>
              <a:headEnd/>
              <a:tailEnd/>
            </a:ln>
          </p:spPr>
          <p:txBody>
            <a:bodyPr wrap="none">
              <a:spAutoFit/>
            </a:bodyPr>
            <a:lstStyle/>
            <a:p>
              <a:pPr defTabSz="914400"/>
              <a:r>
                <a:rPr lang="en-US" altLang="ja-JP" sz="1600">
                  <a:latin typeface="HGP創英角ｺﾞｼｯｸUB" pitchFamily="50" charset="-128"/>
                  <a:ea typeface="HGP創英角ｺﾞｼｯｸUB" pitchFamily="50" charset="-128"/>
                </a:rPr>
                <a:t>pH7.4</a:t>
              </a:r>
            </a:p>
          </p:txBody>
        </p:sp>
        <p:sp>
          <p:nvSpPr>
            <p:cNvPr id="32" name="Oval 87"/>
            <p:cNvSpPr>
              <a:spLocks noChangeAspect="1" noChangeArrowheads="1"/>
            </p:cNvSpPr>
            <p:nvPr/>
          </p:nvSpPr>
          <p:spPr bwMode="auto">
            <a:xfrm>
              <a:off x="3482369" y="2212789"/>
              <a:ext cx="720249" cy="412278"/>
            </a:xfrm>
            <a:prstGeom prst="ellipse">
              <a:avLst/>
            </a:prstGeom>
            <a:gradFill rotWithShape="1">
              <a:gsLst>
                <a:gs pos="0">
                  <a:srgbClr val="CCFF99"/>
                </a:gs>
                <a:gs pos="100000">
                  <a:srgbClr val="66FF33"/>
                </a:gs>
              </a:gsLst>
              <a:path path="rect">
                <a:fillToRect r="100000" b="100000"/>
              </a:path>
            </a:gradFill>
            <a:ln w="9525">
              <a:solidFill>
                <a:schemeClr val="tx1"/>
              </a:solidFill>
              <a:round/>
              <a:headEnd/>
              <a:tailEnd/>
            </a:ln>
          </p:spPr>
          <p:txBody>
            <a:bodyPr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33" name="Text Box 91"/>
            <p:cNvSpPr txBox="1">
              <a:spLocks noChangeAspect="1" noChangeArrowheads="1"/>
            </p:cNvSpPr>
            <p:nvPr/>
          </p:nvSpPr>
          <p:spPr bwMode="auto">
            <a:xfrm>
              <a:off x="3489527" y="2232784"/>
              <a:ext cx="782879" cy="338554"/>
            </a:xfrm>
            <a:prstGeom prst="rect">
              <a:avLst/>
            </a:prstGeom>
            <a:noFill/>
            <a:ln w="9525">
              <a:noFill/>
              <a:miter lim="800000"/>
              <a:headEnd/>
              <a:tailEnd/>
            </a:ln>
          </p:spPr>
          <p:txBody>
            <a:bodyPr>
              <a:spAutoFit/>
            </a:bodyPr>
            <a:lstStyle/>
            <a:p>
              <a:pPr defTabSz="914400"/>
              <a:r>
                <a:rPr lang="en-US" altLang="ja-JP" sz="1600" dirty="0">
                  <a:latin typeface="HGP創英角ｺﾞｼｯｸUB" pitchFamily="50" charset="-128"/>
                  <a:ea typeface="HGP創英角ｺﾞｼｯｸUB" pitchFamily="50" charset="-128"/>
                </a:rPr>
                <a:t>pH7.4</a:t>
              </a:r>
            </a:p>
          </p:txBody>
        </p:sp>
        <p:sp>
          <p:nvSpPr>
            <p:cNvPr id="87" name="Text Box 28"/>
            <p:cNvSpPr txBox="1">
              <a:spLocks noChangeAspect="1" noChangeArrowheads="1"/>
            </p:cNvSpPr>
            <p:nvPr/>
          </p:nvSpPr>
          <p:spPr bwMode="auto">
            <a:xfrm>
              <a:off x="3159949" y="3149672"/>
              <a:ext cx="2017971" cy="738664"/>
            </a:xfrm>
            <a:prstGeom prst="rect">
              <a:avLst/>
            </a:prstGeom>
            <a:noFill/>
            <a:ln w="9525">
              <a:noFill/>
              <a:miter lim="800000"/>
              <a:headEnd/>
              <a:tailEnd/>
            </a:ln>
          </p:spPr>
          <p:txBody>
            <a:bodyPr wrap="square">
              <a:spAutoFit/>
            </a:bodyPr>
            <a:lstStyle/>
            <a:p>
              <a:pPr defTabSz="914400"/>
              <a:r>
                <a:rPr lang="en-US" altLang="ja-JP" sz="1400" dirty="0" smtClean="0">
                  <a:latin typeface="HGP創英角ｺﾞｼｯｸUB" pitchFamily="50" charset="-128"/>
                  <a:ea typeface="HGP創英角ｺﾞｼｯｸUB" pitchFamily="50" charset="-128"/>
                </a:rPr>
                <a:t>Induction of membrane fusion with plasma- and nuclear membranes</a:t>
              </a:r>
              <a:endParaRPr lang="ja-JP" altLang="en-US" sz="1200" dirty="0">
                <a:latin typeface="HGP創英角ｺﾞｼｯｸUB" pitchFamily="50" charset="-128"/>
                <a:ea typeface="HGP創英角ｺﾞｼｯｸUB" pitchFamily="50" charset="-128"/>
              </a:endParaRPr>
            </a:p>
          </p:txBody>
        </p:sp>
        <p:sp>
          <p:nvSpPr>
            <p:cNvPr id="88" name="AutoShape 29"/>
            <p:cNvSpPr>
              <a:spLocks noChangeAspect="1" noChangeArrowheads="1"/>
            </p:cNvSpPr>
            <p:nvPr/>
          </p:nvSpPr>
          <p:spPr bwMode="auto">
            <a:xfrm rot="6310153">
              <a:off x="3101864" y="4638908"/>
              <a:ext cx="469406" cy="329257"/>
            </a:xfrm>
            <a:prstGeom prst="lightningBolt">
              <a:avLst/>
            </a:prstGeom>
            <a:solidFill>
              <a:srgbClr val="FFFF00"/>
            </a:solidFill>
            <a:ln w="9525">
              <a:solidFill>
                <a:schemeClr val="tx1"/>
              </a:solidFill>
              <a:miter lim="800000"/>
              <a:headEnd/>
              <a:tailEnd/>
            </a:ln>
          </p:spPr>
          <p:txBody>
            <a:bodyPr rot="10800000" vert="eaVert"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95" name="Oval 2086"/>
            <p:cNvSpPr>
              <a:spLocks noChangeAspect="1" noChangeArrowheads="1"/>
            </p:cNvSpPr>
            <p:nvPr/>
          </p:nvSpPr>
          <p:spPr bwMode="auto">
            <a:xfrm>
              <a:off x="1967208" y="1353541"/>
              <a:ext cx="1550549" cy="610278"/>
            </a:xfrm>
            <a:prstGeom prst="ellipse">
              <a:avLst/>
            </a:prstGeom>
            <a:solidFill>
              <a:srgbClr val="FF3300"/>
            </a:solidFill>
            <a:ln w="9525">
              <a:noFill/>
              <a:round/>
              <a:headEnd/>
              <a:tailEnd/>
            </a:ln>
          </p:spPr>
          <p:txBody>
            <a:bodyPr wrap="none" anchor="ctr"/>
            <a:lstStyle/>
            <a:p>
              <a:pPr algn="ctr" defTabSz="914400"/>
              <a:r>
                <a:rPr lang="en-US" altLang="ja-JP" sz="1600" dirty="0" smtClean="0">
                  <a:solidFill>
                    <a:schemeClr val="bg1"/>
                  </a:solidFill>
                  <a:latin typeface="HGP創英角ｺﾞｼｯｸUB" pitchFamily="50" charset="-128"/>
                  <a:ea typeface="HGP創英角ｺﾞｼｯｸUB" pitchFamily="50" charset="-128"/>
                </a:rPr>
                <a:t>Novel</a:t>
              </a:r>
            </a:p>
            <a:p>
              <a:pPr algn="ctr" defTabSz="914400"/>
              <a:r>
                <a:rPr lang="ja-JP" altLang="en-US" sz="1600" dirty="0" smtClean="0">
                  <a:solidFill>
                    <a:schemeClr val="bg1"/>
                  </a:solidFill>
                  <a:latin typeface="HGP創英角ｺﾞｼｯｸUB" pitchFamily="50" charset="-128"/>
                  <a:ea typeface="HGP創英角ｺﾞｼｯｸUB" pitchFamily="50" charset="-128"/>
                </a:rPr>
                <a:t>～</a:t>
              </a:r>
              <a:r>
                <a:rPr lang="en-US" altLang="ja-JP" sz="1600" dirty="0">
                  <a:solidFill>
                    <a:schemeClr val="bg1"/>
                  </a:solidFill>
                  <a:latin typeface="HGP創英角ｺﾞｼｯｸUB" pitchFamily="50" charset="-128"/>
                  <a:ea typeface="HGP創英角ｺﾞｼｯｸUB" pitchFamily="50" charset="-128"/>
                </a:rPr>
                <a:t>KALA</a:t>
              </a:r>
              <a:r>
                <a:rPr lang="ja-JP" altLang="en-US" sz="1600" dirty="0">
                  <a:solidFill>
                    <a:schemeClr val="bg1"/>
                  </a:solidFill>
                  <a:latin typeface="HGP創英角ｺﾞｼｯｸUB" pitchFamily="50" charset="-128"/>
                  <a:ea typeface="HGP創英角ｺﾞｼｯｸUB" pitchFamily="50" charset="-128"/>
                </a:rPr>
                <a:t>～</a:t>
              </a:r>
            </a:p>
          </p:txBody>
        </p:sp>
        <p:grpSp>
          <p:nvGrpSpPr>
            <p:cNvPr id="84" name="Group 1786"/>
            <p:cNvGrpSpPr>
              <a:grpSpLocks noChangeAspect="1"/>
            </p:cNvGrpSpPr>
            <p:nvPr/>
          </p:nvGrpSpPr>
          <p:grpSpPr bwMode="auto">
            <a:xfrm rot="793893">
              <a:off x="2591813" y="3245955"/>
              <a:ext cx="544884" cy="557956"/>
              <a:chOff x="1339" y="2795"/>
              <a:chExt cx="286" cy="286"/>
            </a:xfrm>
          </p:grpSpPr>
          <p:sp>
            <p:nvSpPr>
              <p:cNvPr id="85" name="Oval 4"/>
              <p:cNvSpPr>
                <a:spLocks noChangeAspect="1" noChangeArrowheads="1"/>
              </p:cNvSpPr>
              <p:nvPr/>
            </p:nvSpPr>
            <p:spPr bwMode="auto">
              <a:xfrm>
                <a:off x="1407" y="2863"/>
                <a:ext cx="149" cy="149"/>
              </a:xfrm>
              <a:prstGeom prst="ellipse">
                <a:avLst/>
              </a:prstGeom>
              <a:gradFill rotWithShape="1">
                <a:gsLst>
                  <a:gs pos="0">
                    <a:srgbClr val="CCFF99"/>
                  </a:gs>
                  <a:gs pos="100000">
                    <a:srgbClr val="00FF00"/>
                  </a:gs>
                </a:gsLst>
                <a:path path="shape">
                  <a:fillToRect l="50000" t="50000" r="50000" b="50000"/>
                </a:path>
              </a:gradFill>
              <a:ln w="28575">
                <a:solidFill>
                  <a:srgbClr val="00CC00"/>
                </a:solidFill>
                <a:round/>
                <a:headEnd/>
                <a:tailEnd/>
              </a:ln>
            </p:spPr>
            <p:txBody>
              <a:bodyPr wrap="none" anchor="ctr"/>
              <a:lstStyle/>
              <a:p>
                <a:pPr defTabSz="914400"/>
                <a:endParaRPr lang="ja-JP" altLang="ja-JP" sz="1600">
                  <a:latin typeface="HGP創英角ｺﾞｼｯｸUB" pitchFamily="50" charset="-128"/>
                  <a:ea typeface="HGP創英角ｺﾞｼｯｸUB" pitchFamily="50" charset="-128"/>
                </a:endParaRPr>
              </a:p>
            </p:txBody>
          </p:sp>
          <p:sp>
            <p:nvSpPr>
              <p:cNvPr id="86" name="Oval 6"/>
              <p:cNvSpPr>
                <a:spLocks noChangeAspect="1" noChangeArrowheads="1"/>
              </p:cNvSpPr>
              <p:nvPr/>
            </p:nvSpPr>
            <p:spPr bwMode="auto">
              <a:xfrm>
                <a:off x="1339" y="2795"/>
                <a:ext cx="286" cy="286"/>
              </a:xfrm>
              <a:custGeom>
                <a:avLst/>
                <a:gdLst>
                  <a:gd name="T0" fmla="*/ 1 w 21600"/>
                  <a:gd name="T1" fmla="*/ 0 h 21600"/>
                  <a:gd name="T2" fmla="*/ 1 w 21600"/>
                  <a:gd name="T3" fmla="*/ 1 h 21600"/>
                  <a:gd name="T4" fmla="*/ 0 w 21600"/>
                  <a:gd name="T5" fmla="*/ 1 h 21600"/>
                  <a:gd name="T6" fmla="*/ 1 w 21600"/>
                  <a:gd name="T7" fmla="*/ 1 h 21600"/>
                  <a:gd name="T8" fmla="*/ 1 w 21600"/>
                  <a:gd name="T9" fmla="*/ 1 h 21600"/>
                  <a:gd name="T10" fmla="*/ 1 w 21600"/>
                  <a:gd name="T11" fmla="*/ 1 h 21600"/>
                  <a:gd name="T12" fmla="*/ 1 w 21600"/>
                  <a:gd name="T13" fmla="*/ 1 h 21600"/>
                  <a:gd name="T14" fmla="*/ 1 w 21600"/>
                  <a:gd name="T15" fmla="*/ 1 h 21600"/>
                  <a:gd name="T16" fmla="*/ 0 60000 65536"/>
                  <a:gd name="T17" fmla="*/ 0 60000 65536"/>
                  <a:gd name="T18" fmla="*/ 0 60000 65536"/>
                  <a:gd name="T19" fmla="*/ 0 60000 65536"/>
                  <a:gd name="T20" fmla="*/ 0 60000 65536"/>
                  <a:gd name="T21" fmla="*/ 0 60000 65536"/>
                  <a:gd name="T22" fmla="*/ 0 60000 65536"/>
                  <a:gd name="T23" fmla="*/ 0 60000 65536"/>
                  <a:gd name="T24" fmla="*/ 3172 w 21600"/>
                  <a:gd name="T25" fmla="*/ 3172 h 21600"/>
                  <a:gd name="T26" fmla="*/ 18428 w 21600"/>
                  <a:gd name="T27" fmla="*/ 18428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133" y="10800"/>
                    </a:moveTo>
                    <a:cubicBezTo>
                      <a:pt x="2133" y="15587"/>
                      <a:pt x="6013" y="19467"/>
                      <a:pt x="10800" y="19467"/>
                    </a:cubicBezTo>
                    <a:cubicBezTo>
                      <a:pt x="15587" y="19467"/>
                      <a:pt x="19467" y="15587"/>
                      <a:pt x="19467" y="10800"/>
                    </a:cubicBezTo>
                    <a:cubicBezTo>
                      <a:pt x="19467" y="6013"/>
                      <a:pt x="15587" y="2133"/>
                      <a:pt x="10800" y="2133"/>
                    </a:cubicBezTo>
                    <a:cubicBezTo>
                      <a:pt x="6013" y="2133"/>
                      <a:pt x="2133" y="6013"/>
                      <a:pt x="2133" y="10800"/>
                    </a:cubicBezTo>
                    <a:close/>
                  </a:path>
                </a:pathLst>
              </a:custGeom>
              <a:solidFill>
                <a:srgbClr val="FFCCFF"/>
              </a:solidFill>
              <a:ln w="28575">
                <a:solidFill>
                  <a:srgbClr val="FF0000"/>
                </a:solidFill>
                <a:round/>
                <a:headEnd/>
                <a:tailEnd/>
              </a:ln>
            </p:spPr>
            <p:txBody>
              <a:bodyPr wrap="none" anchor="ctr"/>
              <a:lstStyle/>
              <a:p>
                <a:endParaRPr lang="ja-JP" altLang="en-US" sz="1600"/>
              </a:p>
            </p:txBody>
          </p:sp>
        </p:grpSp>
      </p:grpSp>
      <p:sp>
        <p:nvSpPr>
          <p:cNvPr id="931" name="Text Box 23"/>
          <p:cNvSpPr txBox="1">
            <a:spLocks noChangeAspect="1" noChangeArrowheads="1"/>
          </p:cNvSpPr>
          <p:nvPr/>
        </p:nvSpPr>
        <p:spPr bwMode="auto">
          <a:xfrm>
            <a:off x="2686394" y="5877272"/>
            <a:ext cx="886781" cy="338554"/>
          </a:xfrm>
          <a:prstGeom prst="rect">
            <a:avLst/>
          </a:prstGeom>
          <a:noFill/>
          <a:ln w="9525">
            <a:noFill/>
            <a:miter lim="800000"/>
            <a:headEnd/>
            <a:tailEnd/>
          </a:ln>
        </p:spPr>
        <p:txBody>
          <a:bodyPr wrap="none">
            <a:spAutoFit/>
          </a:bodyPr>
          <a:lstStyle/>
          <a:p>
            <a:pPr defTabSz="914400"/>
            <a:r>
              <a:rPr lang="en-US" altLang="ja-JP" sz="1600" dirty="0" smtClean="0">
                <a:latin typeface="HGP創英角ｺﾞｼｯｸUB" pitchFamily="50" charset="-128"/>
                <a:ea typeface="HGP創英角ｺﾞｼｯｸUB" pitchFamily="50" charset="-128"/>
              </a:rPr>
              <a:t>Nucleus</a:t>
            </a:r>
            <a:endParaRPr lang="ja-JP" altLang="en-US" sz="1600" dirty="0">
              <a:latin typeface="HGP創英角ｺﾞｼｯｸUB" pitchFamily="50" charset="-128"/>
              <a:ea typeface="HGP創英角ｺﾞｼｯｸUB" pitchFamily="50" charset="-128"/>
            </a:endParaRPr>
          </a:p>
        </p:txBody>
      </p:sp>
      <p:sp>
        <p:nvSpPr>
          <p:cNvPr id="312" name="AutoShape 29"/>
          <p:cNvSpPr>
            <a:spLocks noChangeAspect="1" noChangeArrowheads="1"/>
          </p:cNvSpPr>
          <p:nvPr/>
        </p:nvSpPr>
        <p:spPr bwMode="auto">
          <a:xfrm rot="6310153">
            <a:off x="1578483" y="3979441"/>
            <a:ext cx="469406" cy="329257"/>
          </a:xfrm>
          <a:prstGeom prst="lightningBolt">
            <a:avLst/>
          </a:prstGeom>
          <a:solidFill>
            <a:srgbClr val="FFFF00"/>
          </a:solidFill>
          <a:ln w="9525">
            <a:solidFill>
              <a:schemeClr val="tx1"/>
            </a:solidFill>
            <a:miter lim="800000"/>
            <a:headEnd/>
            <a:tailEnd/>
          </a:ln>
        </p:spPr>
        <p:txBody>
          <a:bodyPr rot="10800000" vert="eaVert" wrap="none" anchor="ctr"/>
          <a:lstStyle/>
          <a:p>
            <a:pPr algn="ctr" defTabSz="914400"/>
            <a:endParaRPr lang="ja-JP" altLang="ja-JP" sz="1600">
              <a:latin typeface="HGP創英角ｺﾞｼｯｸUB" pitchFamily="50" charset="-128"/>
              <a:ea typeface="HGP創英角ｺﾞｼｯｸUB" pitchFamily="50" charset="-128"/>
            </a:endParaRPr>
          </a:p>
        </p:txBody>
      </p:sp>
      <p:sp>
        <p:nvSpPr>
          <p:cNvPr id="313" name="Text Box 28"/>
          <p:cNvSpPr txBox="1">
            <a:spLocks noChangeAspect="1" noChangeArrowheads="1"/>
          </p:cNvSpPr>
          <p:nvPr/>
        </p:nvSpPr>
        <p:spPr bwMode="auto">
          <a:xfrm>
            <a:off x="1966865" y="3907071"/>
            <a:ext cx="2085715" cy="523220"/>
          </a:xfrm>
          <a:prstGeom prst="rect">
            <a:avLst/>
          </a:prstGeom>
          <a:noFill/>
          <a:ln w="9525">
            <a:noFill/>
            <a:miter lim="800000"/>
            <a:headEnd/>
            <a:tailEnd/>
          </a:ln>
        </p:spPr>
        <p:txBody>
          <a:bodyPr wrap="square">
            <a:spAutoFit/>
          </a:bodyPr>
          <a:lstStyle/>
          <a:p>
            <a:pPr defTabSz="914400"/>
            <a:r>
              <a:rPr lang="en-US" altLang="ja-JP" sz="1400" dirty="0" smtClean="0">
                <a:latin typeface="HGP創英角ｺﾞｼｯｸUB" pitchFamily="50" charset="-128"/>
                <a:ea typeface="HGP創英角ｺﾞｼｯｸUB" pitchFamily="50" charset="-128"/>
              </a:rPr>
              <a:t>Membrane</a:t>
            </a:r>
          </a:p>
          <a:p>
            <a:pPr defTabSz="914400"/>
            <a:r>
              <a:rPr lang="en-US" altLang="ja-JP" sz="1400" dirty="0" smtClean="0">
                <a:latin typeface="HGP創英角ｺﾞｼｯｸUB" pitchFamily="50" charset="-128"/>
                <a:ea typeface="HGP創英角ｺﾞｼｯｸUB" pitchFamily="50" charset="-128"/>
              </a:rPr>
              <a:t>fusion</a:t>
            </a:r>
            <a:endParaRPr lang="ja-JP" altLang="en-US" sz="1200" dirty="0">
              <a:latin typeface="HGP創英角ｺﾞｼｯｸUB" pitchFamily="50" charset="-128"/>
              <a:ea typeface="HGP創英角ｺﾞｼｯｸUB" pitchFamily="50" charset="-128"/>
            </a:endParaRPr>
          </a:p>
        </p:txBody>
      </p:sp>
    </p:spTree>
    <p:extLst>
      <p:ext uri="{BB962C8B-B14F-4D97-AF65-F5344CB8AC3E}">
        <p14:creationId xmlns:p14="http://schemas.microsoft.com/office/powerpoint/2010/main" val="34609964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21"/>
                                        </p:tgtEl>
                                        <p:attrNameLst>
                                          <p:attrName>style.visibility</p:attrName>
                                        </p:attrNameLst>
                                      </p:cBhvr>
                                      <p:to>
                                        <p:strVal val="visible"/>
                                      </p:to>
                                    </p:set>
                                    <p:animEffect transition="in" filter="fade">
                                      <p:cBhvr>
                                        <p:cTn id="7" dur="500"/>
                                        <p:tgtEl>
                                          <p:spTgt spid="62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32"/>
                                        </p:tgtEl>
                                        <p:attrNameLst>
                                          <p:attrName>style.visibility</p:attrName>
                                        </p:attrNameLst>
                                      </p:cBhvr>
                                      <p:to>
                                        <p:strVal val="visible"/>
                                      </p:to>
                                    </p:set>
                                    <p:animEffect transition="in" filter="fade">
                                      <p:cBhvr>
                                        <p:cTn id="12" dur="500"/>
                                        <p:tgtEl>
                                          <p:spTgt spid="9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338" name="グループ化 1"/>
          <p:cNvGrpSpPr>
            <a:grpSpLocks/>
          </p:cNvGrpSpPr>
          <p:nvPr/>
        </p:nvGrpSpPr>
        <p:grpSpPr bwMode="auto">
          <a:xfrm>
            <a:off x="188913" y="0"/>
            <a:ext cx="8770937" cy="760413"/>
            <a:chOff x="188913" y="0"/>
            <a:chExt cx="8770937" cy="761077"/>
          </a:xfrm>
        </p:grpSpPr>
        <p:sp>
          <p:nvSpPr>
            <p:cNvPr id="3" name="正方形/長方形 2"/>
            <p:cNvSpPr/>
            <p:nvPr/>
          </p:nvSpPr>
          <p:spPr>
            <a:xfrm>
              <a:off x="212725" y="0"/>
              <a:ext cx="8747125" cy="184311"/>
            </a:xfrm>
            <a:prstGeom prst="rect">
              <a:avLst/>
            </a:prstGeom>
            <a:solidFill>
              <a:srgbClr val="7F7F72"/>
            </a:solidFill>
            <a:ln>
              <a:noFill/>
            </a:ln>
            <a:effectLst/>
          </p:spPr>
          <p:style>
            <a:lnRef idx="1">
              <a:schemeClr val="accent2"/>
            </a:lnRef>
            <a:fillRef idx="3">
              <a:schemeClr val="accent2"/>
            </a:fillRef>
            <a:effectRef idx="2">
              <a:schemeClr val="accent2"/>
            </a:effectRef>
            <a:fontRef idx="minor">
              <a:schemeClr val="lt1"/>
            </a:fontRef>
          </p:style>
          <p:txBody>
            <a:bodyPr anchor="ctr"/>
            <a:lstStyle/>
            <a:p>
              <a:pPr algn="ctr">
                <a:defRPr/>
              </a:pPr>
              <a:endParaRPr lang="ja-JP" altLang="ja-JP">
                <a:solidFill>
                  <a:schemeClr val="tx1"/>
                </a:solidFill>
                <a:latin typeface="HGP創英角ｺﾞｼｯｸUB" pitchFamily="50" charset="-128"/>
                <a:ea typeface="HGP創英角ｺﾞｼｯｸUB" pitchFamily="50" charset="-128"/>
              </a:endParaRPr>
            </a:p>
          </p:txBody>
        </p:sp>
        <p:sp>
          <p:nvSpPr>
            <p:cNvPr id="14357" name="テキスト ボックス 5"/>
            <p:cNvSpPr txBox="1">
              <a:spLocks noChangeArrowheads="1"/>
            </p:cNvSpPr>
            <p:nvPr/>
          </p:nvSpPr>
          <p:spPr bwMode="auto">
            <a:xfrm>
              <a:off x="188913" y="34955"/>
              <a:ext cx="8132762" cy="726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lnSpc>
                  <a:spcPct val="130000"/>
                </a:lnSpc>
              </a:pPr>
              <a:r>
                <a:rPr lang="ja-JP" altLang="en-US" sz="3200">
                  <a:latin typeface="HGP創英角ｺﾞｼｯｸUB" pitchFamily="50" charset="-128"/>
                  <a:cs typeface="Arial" charset="0"/>
                </a:rPr>
                <a:t>樹状細胞由来細胞株における遺伝子発現活性</a:t>
              </a:r>
            </a:p>
          </p:txBody>
        </p:sp>
      </p:grpSp>
      <p:sp>
        <p:nvSpPr>
          <p:cNvPr id="14339" name="テキスト ボックス 13"/>
          <p:cNvSpPr txBox="1">
            <a:spLocks noChangeArrowheads="1"/>
          </p:cNvSpPr>
          <p:nvPr/>
        </p:nvSpPr>
        <p:spPr bwMode="auto">
          <a:xfrm>
            <a:off x="1511300" y="6083300"/>
            <a:ext cx="61214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dirty="0">
                <a:latin typeface="HGP創英角ｺﾞｼｯｸUB" pitchFamily="50" charset="-128"/>
              </a:rPr>
              <a:t>KALA</a:t>
            </a:r>
            <a:r>
              <a:rPr lang="ja-JP" altLang="en-US" dirty="0">
                <a:latin typeface="HGP創英角ｺﾞｼｯｸUB" pitchFamily="50" charset="-128"/>
              </a:rPr>
              <a:t>を修飾した</a:t>
            </a:r>
            <a:r>
              <a:rPr lang="en-US" altLang="ja-JP" dirty="0">
                <a:latin typeface="HGP創英角ｺﾞｼｯｸUB" pitchFamily="50" charset="-128"/>
              </a:rPr>
              <a:t>MEND</a:t>
            </a:r>
            <a:r>
              <a:rPr lang="ja-JP" altLang="en-US" dirty="0">
                <a:latin typeface="HGP創英角ｺﾞｼｯｸUB" pitchFamily="50" charset="-128"/>
              </a:rPr>
              <a:t>では遺伝子発現活性が大きく上昇した</a:t>
            </a:r>
          </a:p>
        </p:txBody>
      </p:sp>
      <p:graphicFrame>
        <p:nvGraphicFramePr>
          <p:cNvPr id="6" name="グラフ 5"/>
          <p:cNvGraphicFramePr/>
          <p:nvPr/>
        </p:nvGraphicFramePr>
        <p:xfrm>
          <a:off x="467798" y="971881"/>
          <a:ext cx="8072748" cy="4824599"/>
        </p:xfrm>
        <a:graphic>
          <a:graphicData uri="http://schemas.openxmlformats.org/drawingml/2006/chart">
            <c:chart xmlns:c="http://schemas.openxmlformats.org/drawingml/2006/chart" xmlns:r="http://schemas.openxmlformats.org/officeDocument/2006/relationships" r:id="rId2"/>
          </a:graphicData>
        </a:graphic>
      </p:graphicFrame>
      <p:sp>
        <p:nvSpPr>
          <p:cNvPr id="14341" name="角丸四角形吹き出し 6"/>
          <p:cNvSpPr>
            <a:spLocks noChangeArrowheads="1"/>
          </p:cNvSpPr>
          <p:nvPr/>
        </p:nvSpPr>
        <p:spPr bwMode="auto">
          <a:xfrm>
            <a:off x="2411413" y="1766888"/>
            <a:ext cx="2200275" cy="357187"/>
          </a:xfrm>
          <a:prstGeom prst="wedgeRoundRectCallout">
            <a:avLst>
              <a:gd name="adj1" fmla="val 9667"/>
              <a:gd name="adj2" fmla="val 101111"/>
              <a:gd name="adj3" fmla="val 16667"/>
            </a:avLst>
          </a:prstGeom>
          <a:noFill/>
          <a:ln w="25400" algn="ctr">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algn="ctr"/>
            <a:r>
              <a:rPr lang="en-US" altLang="ja-JP" b="1">
                <a:latin typeface="HGP創英角ｺﾞｼｯｸUB" pitchFamily="50" charset="-128"/>
              </a:rPr>
              <a:t>R8-</a:t>
            </a:r>
            <a:r>
              <a:rPr lang="en-US" altLang="ja-JP" b="1">
                <a:solidFill>
                  <a:srgbClr val="0070C0"/>
                </a:solidFill>
                <a:latin typeface="HGP創英角ｺﾞｼｯｸUB" pitchFamily="50" charset="-128"/>
              </a:rPr>
              <a:t>GALA</a:t>
            </a:r>
            <a:r>
              <a:rPr lang="en-US" altLang="ja-JP" b="1">
                <a:latin typeface="HGP創英角ｺﾞｼｯｸUB" pitchFamily="50" charset="-128"/>
              </a:rPr>
              <a:t>-MEND</a:t>
            </a:r>
          </a:p>
        </p:txBody>
      </p:sp>
      <p:grpSp>
        <p:nvGrpSpPr>
          <p:cNvPr id="14342" name="グループ化 20"/>
          <p:cNvGrpSpPr>
            <a:grpSpLocks/>
          </p:cNvGrpSpPr>
          <p:nvPr/>
        </p:nvGrpSpPr>
        <p:grpSpPr bwMode="auto">
          <a:xfrm>
            <a:off x="968375" y="1257300"/>
            <a:ext cx="571500" cy="3275013"/>
            <a:chOff x="1285852" y="1000108"/>
            <a:chExt cx="571504" cy="3274221"/>
          </a:xfrm>
        </p:grpSpPr>
        <p:sp>
          <p:nvSpPr>
            <p:cNvPr id="14351" name="テキスト ボックス 8"/>
            <p:cNvSpPr txBox="1">
              <a:spLocks noChangeArrowheads="1"/>
            </p:cNvSpPr>
            <p:nvPr/>
          </p:nvSpPr>
          <p:spPr bwMode="auto">
            <a:xfrm>
              <a:off x="1285852" y="3250405"/>
              <a:ext cx="5715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200">
                  <a:latin typeface="HGP創英角ｺﾞｼｯｸUB" pitchFamily="50" charset="-128"/>
                </a:rPr>
                <a:t>10</a:t>
              </a:r>
              <a:r>
                <a:rPr lang="en-US" altLang="ja-JP" sz="1200" baseline="30000">
                  <a:latin typeface="HGP創英角ｺﾞｼｯｸUB" pitchFamily="50" charset="-128"/>
                </a:rPr>
                <a:t>4</a:t>
              </a:r>
              <a:endParaRPr lang="en-US" altLang="ja-JP" sz="1200">
                <a:latin typeface="HGP創英角ｺﾞｼｯｸUB" pitchFamily="50" charset="-128"/>
              </a:endParaRPr>
            </a:p>
          </p:txBody>
        </p:sp>
        <p:sp>
          <p:nvSpPr>
            <p:cNvPr id="14352" name="テキスト ボックス 9"/>
            <p:cNvSpPr txBox="1">
              <a:spLocks noChangeArrowheads="1"/>
            </p:cNvSpPr>
            <p:nvPr/>
          </p:nvSpPr>
          <p:spPr bwMode="auto">
            <a:xfrm>
              <a:off x="1285852" y="2499933"/>
              <a:ext cx="571504" cy="274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200">
                  <a:latin typeface="HGP創英角ｺﾞｼｯｸUB" pitchFamily="50" charset="-128"/>
                </a:rPr>
                <a:t>10</a:t>
              </a:r>
              <a:r>
                <a:rPr lang="en-US" altLang="ja-JP" sz="1200" baseline="30000">
                  <a:latin typeface="HGP創英角ｺﾞｼｯｸUB" pitchFamily="50" charset="-128"/>
                </a:rPr>
                <a:t>5</a:t>
              </a:r>
              <a:endParaRPr lang="en-US" altLang="ja-JP" sz="1200">
                <a:latin typeface="HGP創英角ｺﾞｼｯｸUB" pitchFamily="50" charset="-128"/>
              </a:endParaRPr>
            </a:p>
          </p:txBody>
        </p:sp>
        <p:sp>
          <p:nvSpPr>
            <p:cNvPr id="14353" name="テキスト ボックス 10"/>
            <p:cNvSpPr txBox="1">
              <a:spLocks noChangeArrowheads="1"/>
            </p:cNvSpPr>
            <p:nvPr/>
          </p:nvSpPr>
          <p:spPr bwMode="auto">
            <a:xfrm>
              <a:off x="1285852" y="1750207"/>
              <a:ext cx="5715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200">
                  <a:latin typeface="HGP創英角ｺﾞｼｯｸUB" pitchFamily="50" charset="-128"/>
                </a:rPr>
                <a:t>10</a:t>
              </a:r>
              <a:r>
                <a:rPr lang="en-US" altLang="ja-JP" sz="1200" baseline="30000">
                  <a:latin typeface="HGP創英角ｺﾞｼｯｸUB" pitchFamily="50" charset="-128"/>
                </a:rPr>
                <a:t>6</a:t>
              </a:r>
              <a:endParaRPr lang="en-US" altLang="ja-JP" sz="1200">
                <a:latin typeface="HGP創英角ｺﾞｼｯｸUB" pitchFamily="50" charset="-128"/>
              </a:endParaRPr>
            </a:p>
          </p:txBody>
        </p:sp>
        <p:sp>
          <p:nvSpPr>
            <p:cNvPr id="14354" name="テキスト ボックス 11"/>
            <p:cNvSpPr txBox="1">
              <a:spLocks noChangeArrowheads="1"/>
            </p:cNvSpPr>
            <p:nvPr/>
          </p:nvSpPr>
          <p:spPr bwMode="auto">
            <a:xfrm>
              <a:off x="1285852" y="1000108"/>
              <a:ext cx="571504" cy="274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200">
                  <a:latin typeface="HGP創英角ｺﾞｼｯｸUB" pitchFamily="50" charset="-128"/>
                </a:rPr>
                <a:t>10</a:t>
              </a:r>
              <a:r>
                <a:rPr lang="en-US" altLang="ja-JP" sz="1200" baseline="30000">
                  <a:latin typeface="HGP創英角ｺﾞｼｯｸUB" pitchFamily="50" charset="-128"/>
                </a:rPr>
                <a:t>7</a:t>
              </a:r>
              <a:endParaRPr lang="en-US" altLang="ja-JP" sz="1200">
                <a:latin typeface="HGP創英角ｺﾞｼｯｸUB" pitchFamily="50" charset="-128"/>
              </a:endParaRPr>
            </a:p>
          </p:txBody>
        </p:sp>
        <p:sp>
          <p:nvSpPr>
            <p:cNvPr id="14355" name="テキスト ボックス 12"/>
            <p:cNvSpPr txBox="1">
              <a:spLocks noChangeArrowheads="1"/>
            </p:cNvSpPr>
            <p:nvPr/>
          </p:nvSpPr>
          <p:spPr bwMode="auto">
            <a:xfrm>
              <a:off x="1285852" y="3999758"/>
              <a:ext cx="571504" cy="274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200">
                  <a:latin typeface="HGP創英角ｺﾞｼｯｸUB" pitchFamily="50" charset="-128"/>
                </a:rPr>
                <a:t>10</a:t>
              </a:r>
              <a:r>
                <a:rPr lang="en-US" altLang="ja-JP" sz="1200" baseline="30000">
                  <a:latin typeface="HGP創英角ｺﾞｼｯｸUB" pitchFamily="50" charset="-128"/>
                </a:rPr>
                <a:t>3</a:t>
              </a:r>
              <a:endParaRPr lang="en-US" altLang="ja-JP" sz="1200">
                <a:latin typeface="HGP創英角ｺﾞｼｯｸUB" pitchFamily="50" charset="-128"/>
              </a:endParaRPr>
            </a:p>
          </p:txBody>
        </p:sp>
      </p:grpSp>
      <p:sp>
        <p:nvSpPr>
          <p:cNvPr id="18" name="正方形/長方形 17"/>
          <p:cNvSpPr/>
          <p:nvPr/>
        </p:nvSpPr>
        <p:spPr>
          <a:xfrm>
            <a:off x="6948488" y="1836738"/>
            <a:ext cx="576262" cy="259080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ja-JP">
              <a:solidFill>
                <a:srgbClr val="FFFFFF"/>
              </a:solidFill>
              <a:latin typeface="HGP創英角ｺﾞｼｯｸUB" pitchFamily="50" charset="-128"/>
              <a:ea typeface="HGP創英角ｺﾞｼｯｸUB" pitchFamily="50" charset="-128"/>
            </a:endParaRPr>
          </a:p>
        </p:txBody>
      </p:sp>
      <p:sp>
        <p:nvSpPr>
          <p:cNvPr id="19" name="正方形/長方形 18"/>
          <p:cNvSpPr/>
          <p:nvPr/>
        </p:nvSpPr>
        <p:spPr>
          <a:xfrm>
            <a:off x="1547813" y="3492500"/>
            <a:ext cx="431800" cy="935038"/>
          </a:xfrm>
          <a:prstGeom prst="rect">
            <a:avLst/>
          </a:prstGeom>
          <a:no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ja-JP">
              <a:solidFill>
                <a:srgbClr val="FFFFFF"/>
              </a:solidFill>
              <a:latin typeface="HGP創英角ｺﾞｼｯｸUB" pitchFamily="50" charset="-128"/>
              <a:ea typeface="HGP創英角ｺﾞｼｯｸUB" pitchFamily="50" charset="-128"/>
            </a:endParaRPr>
          </a:p>
        </p:txBody>
      </p:sp>
      <p:sp>
        <p:nvSpPr>
          <p:cNvPr id="14345" name="テキスト ボックス 16"/>
          <p:cNvSpPr txBox="1">
            <a:spLocks noChangeArrowheads="1"/>
          </p:cNvSpPr>
          <p:nvPr/>
        </p:nvSpPr>
        <p:spPr bwMode="auto">
          <a:xfrm>
            <a:off x="323850" y="4500563"/>
            <a:ext cx="80645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ja-JP" altLang="en-US">
                <a:latin typeface="HGP創英角ｺﾞｼｯｸUB" pitchFamily="50" charset="-128"/>
              </a:rPr>
              <a:t>修飾量</a:t>
            </a:r>
            <a:r>
              <a:rPr lang="en-US" altLang="ja-JP">
                <a:latin typeface="HGP創英角ｺﾞｼｯｸUB" pitchFamily="50" charset="-128"/>
              </a:rPr>
              <a:t>(%)  0         1         2        5        8         1        2        5         8</a:t>
            </a:r>
          </a:p>
        </p:txBody>
      </p:sp>
      <p:sp>
        <p:nvSpPr>
          <p:cNvPr id="14346" name="テキスト ボックス 19"/>
          <p:cNvSpPr txBox="1">
            <a:spLocks noChangeArrowheads="1"/>
          </p:cNvSpPr>
          <p:nvPr/>
        </p:nvSpPr>
        <p:spPr bwMode="auto">
          <a:xfrm>
            <a:off x="323850" y="4922838"/>
            <a:ext cx="80645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ja-JP" altLang="en-US">
                <a:latin typeface="HGP創英角ｺﾞｼｯｸUB" pitchFamily="50" charset="-128"/>
              </a:rPr>
              <a:t>修飾　　　　　　　　　　　　　　　　</a:t>
            </a:r>
            <a:r>
              <a:rPr lang="en-US" altLang="ja-JP" b="1">
                <a:latin typeface="HGP創英角ｺﾞｼｯｸUB" pitchFamily="50" charset="-128"/>
              </a:rPr>
              <a:t>GALA</a:t>
            </a:r>
            <a:r>
              <a:rPr lang="ja-JP" altLang="en-US" b="1">
                <a:latin typeface="HGP創英角ｺﾞｼｯｸUB" pitchFamily="50" charset="-128"/>
              </a:rPr>
              <a:t>　　　　　　　　　　　　　　　　　　</a:t>
            </a:r>
            <a:r>
              <a:rPr lang="en-US" altLang="ja-JP" b="1">
                <a:latin typeface="HGP創英角ｺﾞｼｯｸUB" pitchFamily="50" charset="-128"/>
              </a:rPr>
              <a:t>KALA</a:t>
            </a:r>
          </a:p>
        </p:txBody>
      </p:sp>
      <p:cxnSp>
        <p:nvCxnSpPr>
          <p:cNvPr id="22" name="直線コネクタ 21"/>
          <p:cNvCxnSpPr/>
          <p:nvPr/>
        </p:nvCxnSpPr>
        <p:spPr>
          <a:xfrm>
            <a:off x="2339975" y="4860925"/>
            <a:ext cx="2808288" cy="0"/>
          </a:xfrm>
          <a:prstGeom prst="line">
            <a:avLst/>
          </a:prstGeom>
          <a:ln w="28575">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23" name="直線コネクタ 22"/>
          <p:cNvCxnSpPr/>
          <p:nvPr/>
        </p:nvCxnSpPr>
        <p:spPr>
          <a:xfrm>
            <a:off x="5508625" y="4860925"/>
            <a:ext cx="2808288" cy="0"/>
          </a:xfrm>
          <a:prstGeom prst="line">
            <a:avLst/>
          </a:prstGeom>
          <a:ln w="28575">
            <a:solidFill>
              <a:srgbClr val="FFC000"/>
            </a:solidFill>
          </a:ln>
        </p:spPr>
        <p:style>
          <a:lnRef idx="1">
            <a:schemeClr val="accent1"/>
          </a:lnRef>
          <a:fillRef idx="0">
            <a:schemeClr val="accent1"/>
          </a:fillRef>
          <a:effectRef idx="0">
            <a:schemeClr val="accent1"/>
          </a:effectRef>
          <a:fontRef idx="minor">
            <a:schemeClr val="tx1"/>
          </a:fontRef>
        </p:style>
      </p:cxnSp>
      <p:cxnSp>
        <p:nvCxnSpPr>
          <p:cNvPr id="24" name="直線コネクタ 23"/>
          <p:cNvCxnSpPr/>
          <p:nvPr/>
        </p:nvCxnSpPr>
        <p:spPr>
          <a:xfrm>
            <a:off x="1619250" y="5364163"/>
            <a:ext cx="669766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4350" name="テキスト ボックス 25"/>
          <p:cNvSpPr txBox="1">
            <a:spLocks noChangeArrowheads="1"/>
          </p:cNvSpPr>
          <p:nvPr/>
        </p:nvSpPr>
        <p:spPr bwMode="auto">
          <a:xfrm>
            <a:off x="4356100" y="5435600"/>
            <a:ext cx="11842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b="1">
                <a:latin typeface="HGP創英角ｺﾞｼｯｸUB" pitchFamily="50" charset="-128"/>
              </a:rPr>
              <a:t>R8-MEND</a:t>
            </a:r>
          </a:p>
        </p:txBody>
      </p:sp>
      <p:sp>
        <p:nvSpPr>
          <p:cNvPr id="2" name="スライド番号プレースホルダー 1"/>
          <p:cNvSpPr>
            <a:spLocks noGrp="1"/>
          </p:cNvSpPr>
          <p:nvPr>
            <p:ph type="sldNum" sz="quarter" idx="12"/>
          </p:nvPr>
        </p:nvSpPr>
        <p:spPr/>
        <p:txBody>
          <a:bodyPr/>
          <a:lstStyle/>
          <a:p>
            <a:r>
              <a:rPr lang="ja-JP" altLang="en-US" sz="1600" dirty="0"/>
              <a:t>スライド</a:t>
            </a:r>
            <a:fld id="{B43381A8-EDF1-4D52-BA7E-56F3086DB65B}" type="slidenum">
              <a:rPr kumimoji="1" lang="ja-JP" altLang="en-US" sz="1600" smtClean="0"/>
              <a:pPr/>
              <a:t>47</a:t>
            </a:fld>
            <a:endParaRPr kumimoji="1" lang="ja-JP" altLang="en-US" sz="1600" dirty="0"/>
          </a:p>
        </p:txBody>
      </p:sp>
    </p:spTree>
    <p:extLst>
      <p:ext uri="{BB962C8B-B14F-4D97-AF65-F5344CB8AC3E}">
        <p14:creationId xmlns:p14="http://schemas.microsoft.com/office/powerpoint/2010/main" val="2353909054"/>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右矢印 1"/>
          <p:cNvSpPr/>
          <p:nvPr/>
        </p:nvSpPr>
        <p:spPr>
          <a:xfrm rot="9769660">
            <a:off x="5768064" y="1095878"/>
            <a:ext cx="536241" cy="228454"/>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12" name="禁止 11"/>
          <p:cNvSpPr>
            <a:spLocks noChangeAspect="1"/>
          </p:cNvSpPr>
          <p:nvPr/>
        </p:nvSpPr>
        <p:spPr>
          <a:xfrm rot="21340640">
            <a:off x="5940074" y="1076389"/>
            <a:ext cx="284230" cy="284230"/>
          </a:xfrm>
          <a:prstGeom prst="noSmoking">
            <a:avLst/>
          </a:prstGeom>
          <a:solidFill>
            <a:srgbClr val="FF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nvGrpSpPr>
          <p:cNvPr id="13" name="グループ化 12"/>
          <p:cNvGrpSpPr/>
          <p:nvPr/>
        </p:nvGrpSpPr>
        <p:grpSpPr>
          <a:xfrm>
            <a:off x="6298601" y="724702"/>
            <a:ext cx="784883" cy="783592"/>
            <a:chOff x="1034724" y="1968744"/>
            <a:chExt cx="1242434" cy="1240392"/>
          </a:xfrm>
        </p:grpSpPr>
        <p:cxnSp>
          <p:nvCxnSpPr>
            <p:cNvPr id="14" name="直線コネクタ 13"/>
            <p:cNvCxnSpPr/>
            <p:nvPr/>
          </p:nvCxnSpPr>
          <p:spPr>
            <a:xfrm rot="4213724" flipH="1">
              <a:off x="1995254" y="2410926"/>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5" name="グループ化 279"/>
            <p:cNvGrpSpPr/>
            <p:nvPr/>
          </p:nvGrpSpPr>
          <p:grpSpPr>
            <a:xfrm rot="4213724" flipH="1">
              <a:off x="2112266" y="2307580"/>
              <a:ext cx="80715" cy="249069"/>
              <a:chOff x="755284" y="2996952"/>
              <a:chExt cx="350179" cy="864096"/>
            </a:xfrm>
          </p:grpSpPr>
          <p:sp>
            <p:nvSpPr>
              <p:cNvPr id="593" name="平行四辺形 592"/>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94" name="平行四辺形 593"/>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95" name="アーチ 594"/>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96" name="平行四辺形 595"/>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97" name="アーチ 596"/>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98" name="平行四辺形 597"/>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99" name="アーチ 598"/>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16" name="アーチ 15"/>
            <p:cNvSpPr/>
            <p:nvPr/>
          </p:nvSpPr>
          <p:spPr>
            <a:xfrm rot="17039921" flipH="1">
              <a:off x="2172489" y="2358384"/>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7" name="アーチ 16"/>
            <p:cNvSpPr/>
            <p:nvPr/>
          </p:nvSpPr>
          <p:spPr>
            <a:xfrm rot="17039921" flipH="1">
              <a:off x="2097485" y="2385345"/>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18" name="正方形/長方形 17"/>
            <p:cNvSpPr/>
            <p:nvPr/>
          </p:nvSpPr>
          <p:spPr>
            <a:xfrm rot="4213724" flipH="1">
              <a:off x="2014792" y="2414469"/>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9" name="直線コネクタ 18"/>
            <p:cNvCxnSpPr/>
            <p:nvPr/>
          </p:nvCxnSpPr>
          <p:spPr>
            <a:xfrm rot="7641024" flipH="1">
              <a:off x="1954094" y="2688352"/>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0" name="グループ化 279"/>
            <p:cNvGrpSpPr/>
            <p:nvPr/>
          </p:nvGrpSpPr>
          <p:grpSpPr>
            <a:xfrm rot="7641024" flipH="1">
              <a:off x="2005178" y="2754721"/>
              <a:ext cx="80715" cy="166046"/>
              <a:chOff x="755284" y="3284984"/>
              <a:chExt cx="350179" cy="576064"/>
            </a:xfrm>
          </p:grpSpPr>
          <p:sp>
            <p:nvSpPr>
              <p:cNvPr id="587" name="平行四辺形 586"/>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88" name="平行四辺形 587"/>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89" name="平行四辺形 588"/>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90" name="アーチ 589"/>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91" name="平行四辺形 590"/>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92" name="アーチ 591"/>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21" name="アーチ 20"/>
            <p:cNvSpPr/>
            <p:nvPr/>
          </p:nvSpPr>
          <p:spPr>
            <a:xfrm rot="20467221" flipH="1">
              <a:off x="2041636" y="2793164"/>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22" name="正方形/長方形 21"/>
            <p:cNvSpPr/>
            <p:nvPr/>
          </p:nvSpPr>
          <p:spPr>
            <a:xfrm rot="7641024" flipH="1">
              <a:off x="1986227" y="2734666"/>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3" name="直線コネクタ 22"/>
            <p:cNvCxnSpPr/>
            <p:nvPr/>
          </p:nvCxnSpPr>
          <p:spPr>
            <a:xfrm rot="13634206" flipH="1">
              <a:off x="1418474" y="2730155"/>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4" name="グループ化 279"/>
            <p:cNvGrpSpPr/>
            <p:nvPr/>
          </p:nvGrpSpPr>
          <p:grpSpPr>
            <a:xfrm rot="13634206" flipH="1">
              <a:off x="1251395" y="2777480"/>
              <a:ext cx="80715" cy="249069"/>
              <a:chOff x="755284" y="2996952"/>
              <a:chExt cx="350179" cy="864096"/>
            </a:xfrm>
          </p:grpSpPr>
          <p:sp>
            <p:nvSpPr>
              <p:cNvPr id="580" name="平行四辺形 579"/>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81" name="平行四辺形 580"/>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82" name="アーチ 581"/>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83" name="平行四辺形 582"/>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84" name="アーチ 583"/>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85" name="平行四辺形 584"/>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86" name="アーチ 585"/>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25" name="アーチ 24"/>
            <p:cNvSpPr/>
            <p:nvPr/>
          </p:nvSpPr>
          <p:spPr>
            <a:xfrm rot="4860403" flipH="1">
              <a:off x="1238235" y="2907646"/>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26" name="アーチ 25"/>
            <p:cNvSpPr/>
            <p:nvPr/>
          </p:nvSpPr>
          <p:spPr>
            <a:xfrm rot="4860403" flipH="1">
              <a:off x="1296749" y="2853530"/>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27" name="正方形/長方形 26"/>
            <p:cNvSpPr/>
            <p:nvPr/>
          </p:nvSpPr>
          <p:spPr>
            <a:xfrm rot="13634206" flipH="1">
              <a:off x="1387524" y="2809877"/>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8" name="直線コネクタ 27"/>
            <p:cNvCxnSpPr/>
            <p:nvPr/>
          </p:nvCxnSpPr>
          <p:spPr>
            <a:xfrm rot="10585720" flipH="1">
              <a:off x="1674575" y="2852893"/>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9" name="グループ化 279"/>
            <p:cNvGrpSpPr/>
            <p:nvPr/>
          </p:nvGrpSpPr>
          <p:grpSpPr>
            <a:xfrm rot="10585720" flipH="1">
              <a:off x="1634914" y="2960067"/>
              <a:ext cx="80715" cy="249069"/>
              <a:chOff x="755284" y="2996952"/>
              <a:chExt cx="350179" cy="864096"/>
            </a:xfrm>
          </p:grpSpPr>
          <p:sp>
            <p:nvSpPr>
              <p:cNvPr id="573" name="平行四辺形 572"/>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74" name="平行四辺形 573"/>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75" name="アーチ 574"/>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76" name="平行四辺形 575"/>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77" name="アーチ 576"/>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78" name="平行四辺形 577"/>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79" name="アーチ 578"/>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30" name="アーチ 29"/>
            <p:cNvSpPr/>
            <p:nvPr/>
          </p:nvSpPr>
          <p:spPr>
            <a:xfrm rot="1811917" flipH="1">
              <a:off x="1668826" y="3095063"/>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31" name="アーチ 30"/>
            <p:cNvSpPr/>
            <p:nvPr/>
          </p:nvSpPr>
          <p:spPr>
            <a:xfrm rot="1811917" flipH="1">
              <a:off x="1663861" y="3015515"/>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32" name="正方形/長方形 31"/>
            <p:cNvSpPr/>
            <p:nvPr/>
          </p:nvSpPr>
          <p:spPr>
            <a:xfrm rot="10585720" flipH="1">
              <a:off x="1683565" y="2930266"/>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3" name="直線コネクタ 32"/>
            <p:cNvCxnSpPr/>
            <p:nvPr/>
          </p:nvCxnSpPr>
          <p:spPr>
            <a:xfrm rot="16381688" flipH="1">
              <a:off x="1322328" y="2478281"/>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34" name="グループ化 279"/>
            <p:cNvGrpSpPr/>
            <p:nvPr/>
          </p:nvGrpSpPr>
          <p:grpSpPr>
            <a:xfrm rot="16381688" flipH="1">
              <a:off x="1118901" y="2403210"/>
              <a:ext cx="80715" cy="249069"/>
              <a:chOff x="755284" y="2996952"/>
              <a:chExt cx="350179" cy="864096"/>
            </a:xfrm>
          </p:grpSpPr>
          <p:sp>
            <p:nvSpPr>
              <p:cNvPr id="566" name="平行四辺形 565"/>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67" name="平行四辺形 566"/>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68" name="アーチ 567"/>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69" name="平行四辺形 568"/>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70" name="アーチ 569"/>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71" name="平行四辺形 570"/>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72" name="アーチ 571"/>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35" name="アーチ 34"/>
            <p:cNvSpPr/>
            <p:nvPr/>
          </p:nvSpPr>
          <p:spPr>
            <a:xfrm rot="7607885" flipH="1">
              <a:off x="1080613" y="2498589"/>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36" name="アーチ 35"/>
            <p:cNvSpPr/>
            <p:nvPr/>
          </p:nvSpPr>
          <p:spPr>
            <a:xfrm rot="7607885" flipH="1">
              <a:off x="1160204" y="2502799"/>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37" name="正方形/長方形 36"/>
            <p:cNvSpPr/>
            <p:nvPr/>
          </p:nvSpPr>
          <p:spPr>
            <a:xfrm rot="16381688" flipH="1">
              <a:off x="1265691" y="2532376"/>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8" name="直線コネクタ 37"/>
            <p:cNvCxnSpPr/>
            <p:nvPr/>
          </p:nvCxnSpPr>
          <p:spPr>
            <a:xfrm rot="19665380" flipH="1">
              <a:off x="1490762" y="2217538"/>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39" name="グループ化 279"/>
            <p:cNvGrpSpPr/>
            <p:nvPr/>
          </p:nvGrpSpPr>
          <p:grpSpPr>
            <a:xfrm rot="19665380" flipH="1">
              <a:off x="1371072" y="2017010"/>
              <a:ext cx="80715" cy="249069"/>
              <a:chOff x="755284" y="2996952"/>
              <a:chExt cx="350179" cy="864096"/>
            </a:xfrm>
          </p:grpSpPr>
          <p:sp>
            <p:nvSpPr>
              <p:cNvPr id="559" name="平行四辺形 558"/>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60" name="平行四辺形 559"/>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61" name="アーチ 560"/>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62" name="平行四辺形 561"/>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63" name="アーチ 562"/>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64" name="平行四辺形 563"/>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65" name="アーチ 564"/>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40" name="アーチ 39"/>
            <p:cNvSpPr/>
            <p:nvPr/>
          </p:nvSpPr>
          <p:spPr>
            <a:xfrm rot="10891577" flipH="1">
              <a:off x="1345408" y="2063287"/>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41" name="アーチ 40"/>
            <p:cNvSpPr/>
            <p:nvPr/>
          </p:nvSpPr>
          <p:spPr>
            <a:xfrm rot="10891577" flipH="1">
              <a:off x="1387930" y="2130698"/>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42" name="正方形/長方形 41"/>
            <p:cNvSpPr/>
            <p:nvPr/>
          </p:nvSpPr>
          <p:spPr>
            <a:xfrm rot="19665380" flipH="1">
              <a:off x="1438006" y="2228941"/>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3" name="直線コネクタ 42"/>
            <p:cNvCxnSpPr/>
            <p:nvPr/>
          </p:nvCxnSpPr>
          <p:spPr>
            <a:xfrm rot="1080716" flipH="1">
              <a:off x="1741209" y="2178478"/>
              <a:ext cx="0" cy="135264"/>
            </a:xfrm>
            <a:prstGeom prst="line">
              <a:avLst/>
            </a:prstGeom>
            <a:ln w="254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4" name="グループ化 279"/>
            <p:cNvGrpSpPr/>
            <p:nvPr/>
          </p:nvGrpSpPr>
          <p:grpSpPr>
            <a:xfrm rot="1080716" flipH="1">
              <a:off x="1760556" y="1968744"/>
              <a:ext cx="80715" cy="249069"/>
              <a:chOff x="755284" y="2996952"/>
              <a:chExt cx="350179" cy="864096"/>
            </a:xfrm>
          </p:grpSpPr>
          <p:sp>
            <p:nvSpPr>
              <p:cNvPr id="552" name="平行四辺形 551"/>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53" name="平行四辺形 552"/>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54" name="アーチ 553"/>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55" name="平行四辺形 554"/>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56" name="アーチ 555"/>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57" name="平行四辺形 556"/>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58" name="アーチ 557"/>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45" name="アーチ 44"/>
            <p:cNvSpPr/>
            <p:nvPr/>
          </p:nvSpPr>
          <p:spPr>
            <a:xfrm rot="13906913" flipH="1">
              <a:off x="1777978" y="1996651"/>
              <a:ext cx="49793" cy="83023"/>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46" name="アーチ 45"/>
            <p:cNvSpPr/>
            <p:nvPr/>
          </p:nvSpPr>
          <p:spPr>
            <a:xfrm rot="13906913" flipH="1">
              <a:off x="1753333" y="2072447"/>
              <a:ext cx="49793" cy="83023"/>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47" name="正方形/長方形 46"/>
            <p:cNvSpPr/>
            <p:nvPr/>
          </p:nvSpPr>
          <p:spPr>
            <a:xfrm rot="1080716" flipH="1">
              <a:off x="1721922" y="2168712"/>
              <a:ext cx="26906" cy="6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nvGrpSpPr>
            <p:cNvPr id="48" name="グループ化 2658"/>
            <p:cNvGrpSpPr>
              <a:grpSpLocks noChangeAspect="1"/>
            </p:cNvGrpSpPr>
            <p:nvPr/>
          </p:nvGrpSpPr>
          <p:grpSpPr>
            <a:xfrm>
              <a:off x="1155834" y="2078850"/>
              <a:ext cx="993846" cy="957634"/>
              <a:chOff x="1781690" y="5217268"/>
              <a:chExt cx="946520" cy="912032"/>
            </a:xfrm>
          </p:grpSpPr>
          <p:grpSp>
            <p:nvGrpSpPr>
              <p:cNvPr id="49" name="グループ化 3"/>
              <p:cNvGrpSpPr>
                <a:grpSpLocks noChangeAspect="1"/>
              </p:cNvGrpSpPr>
              <p:nvPr/>
            </p:nvGrpSpPr>
            <p:grpSpPr>
              <a:xfrm>
                <a:off x="1781690" y="5217268"/>
                <a:ext cx="946520" cy="912032"/>
                <a:chOff x="2348961" y="1541061"/>
                <a:chExt cx="4302366" cy="4145599"/>
              </a:xfrm>
            </p:grpSpPr>
            <p:sp>
              <p:nvSpPr>
                <p:cNvPr id="52" name="円/楕円 51"/>
                <p:cNvSpPr/>
                <p:nvPr/>
              </p:nvSpPr>
              <p:spPr>
                <a:xfrm>
                  <a:off x="3424242" y="2595968"/>
                  <a:ext cx="2268822" cy="2232248"/>
                </a:xfrm>
                <a:prstGeom prst="ellipse">
                  <a:avLst/>
                </a:prstGeom>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nvGrpSpPr>
                <p:cNvPr id="53" name="グループ化 1781"/>
                <p:cNvGrpSpPr/>
                <p:nvPr/>
              </p:nvGrpSpPr>
              <p:grpSpPr>
                <a:xfrm rot="8783968">
                  <a:off x="5496083" y="5022494"/>
                  <a:ext cx="199095" cy="664166"/>
                  <a:chOff x="2627964" y="1124744"/>
                  <a:chExt cx="222450" cy="641307"/>
                </a:xfrm>
              </p:grpSpPr>
              <p:grpSp>
                <p:nvGrpSpPr>
                  <p:cNvPr id="544" name="グループ化 368"/>
                  <p:cNvGrpSpPr/>
                  <p:nvPr/>
                </p:nvGrpSpPr>
                <p:grpSpPr>
                  <a:xfrm>
                    <a:off x="2627964" y="1124744"/>
                    <a:ext cx="215072" cy="576064"/>
                    <a:chOff x="180113" y="1556792"/>
                    <a:chExt cx="716907" cy="1800200"/>
                  </a:xfrm>
                </p:grpSpPr>
                <p:grpSp>
                  <p:nvGrpSpPr>
                    <p:cNvPr id="546" name="グループ化 279"/>
                    <p:cNvGrpSpPr/>
                    <p:nvPr/>
                  </p:nvGrpSpPr>
                  <p:grpSpPr>
                    <a:xfrm>
                      <a:off x="180113" y="1556792"/>
                      <a:ext cx="444188" cy="1800200"/>
                      <a:chOff x="755576" y="2996952"/>
                      <a:chExt cx="216024" cy="864096"/>
                    </a:xfrm>
                  </p:grpSpPr>
                  <p:sp>
                    <p:nvSpPr>
                      <p:cNvPr id="549" name="アーチ 548"/>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50" name="アーチ 549"/>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51" name="アーチ 550"/>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47" name="アーチ 546"/>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48" name="アーチ 547"/>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45" name="正方形/長方形 544"/>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nvGrpSpPr>
                <p:cNvPr id="54" name="グループ化 1717"/>
                <p:cNvGrpSpPr/>
                <p:nvPr/>
              </p:nvGrpSpPr>
              <p:grpSpPr>
                <a:xfrm rot="17556823" flipV="1">
                  <a:off x="6219696" y="4176854"/>
                  <a:ext cx="199095" cy="664166"/>
                  <a:chOff x="2627964" y="1124744"/>
                  <a:chExt cx="222450" cy="641307"/>
                </a:xfrm>
              </p:grpSpPr>
              <p:grpSp>
                <p:nvGrpSpPr>
                  <p:cNvPr id="536" name="グループ化 368"/>
                  <p:cNvGrpSpPr/>
                  <p:nvPr/>
                </p:nvGrpSpPr>
                <p:grpSpPr>
                  <a:xfrm>
                    <a:off x="2627964" y="1124744"/>
                    <a:ext cx="215072" cy="576064"/>
                    <a:chOff x="180113" y="1556792"/>
                    <a:chExt cx="716907" cy="1800200"/>
                  </a:xfrm>
                </p:grpSpPr>
                <p:grpSp>
                  <p:nvGrpSpPr>
                    <p:cNvPr id="538" name="グループ化 279"/>
                    <p:cNvGrpSpPr/>
                    <p:nvPr/>
                  </p:nvGrpSpPr>
                  <p:grpSpPr>
                    <a:xfrm>
                      <a:off x="180113" y="1556792"/>
                      <a:ext cx="444188" cy="1800200"/>
                      <a:chOff x="755576" y="2996952"/>
                      <a:chExt cx="216024" cy="864096"/>
                    </a:xfrm>
                  </p:grpSpPr>
                  <p:sp>
                    <p:nvSpPr>
                      <p:cNvPr id="541" name="アーチ 540"/>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42" name="アーチ 541"/>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43" name="アーチ 542"/>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39" name="アーチ 538"/>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40" name="アーチ 539"/>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37" name="正方形/長方形 536"/>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nvGrpSpPr>
                <p:cNvPr id="55" name="グループ化 368"/>
                <p:cNvGrpSpPr/>
                <p:nvPr/>
              </p:nvGrpSpPr>
              <p:grpSpPr>
                <a:xfrm rot="15348472">
                  <a:off x="2551014" y="3849312"/>
                  <a:ext cx="192492" cy="596598"/>
                  <a:chOff x="180113" y="1556792"/>
                  <a:chExt cx="716907" cy="1800200"/>
                </a:xfrm>
              </p:grpSpPr>
              <p:grpSp>
                <p:nvGrpSpPr>
                  <p:cNvPr id="530" name="グループ化 279"/>
                  <p:cNvGrpSpPr/>
                  <p:nvPr/>
                </p:nvGrpSpPr>
                <p:grpSpPr>
                  <a:xfrm>
                    <a:off x="180113" y="1556792"/>
                    <a:ext cx="444188" cy="1800200"/>
                    <a:chOff x="755576" y="2996952"/>
                    <a:chExt cx="216024" cy="864096"/>
                  </a:xfrm>
                </p:grpSpPr>
                <p:sp>
                  <p:nvSpPr>
                    <p:cNvPr id="533" name="アーチ 532"/>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34" name="アーチ 533"/>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35" name="アーチ 534"/>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31" name="アーチ 530"/>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32" name="アーチ 531"/>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grpSp>
              <p:nvGrpSpPr>
                <p:cNvPr id="56" name="グループ化 1733"/>
                <p:cNvGrpSpPr/>
                <p:nvPr/>
              </p:nvGrpSpPr>
              <p:grpSpPr>
                <a:xfrm rot="17603608">
                  <a:off x="2691408" y="2629042"/>
                  <a:ext cx="199095" cy="664166"/>
                  <a:chOff x="2627964" y="1124744"/>
                  <a:chExt cx="222450" cy="641307"/>
                </a:xfrm>
              </p:grpSpPr>
              <p:grpSp>
                <p:nvGrpSpPr>
                  <p:cNvPr id="522" name="グループ化 368"/>
                  <p:cNvGrpSpPr/>
                  <p:nvPr/>
                </p:nvGrpSpPr>
                <p:grpSpPr>
                  <a:xfrm>
                    <a:off x="2627964" y="1124744"/>
                    <a:ext cx="215072" cy="576064"/>
                    <a:chOff x="180113" y="1556792"/>
                    <a:chExt cx="716907" cy="1800200"/>
                  </a:xfrm>
                </p:grpSpPr>
                <p:grpSp>
                  <p:nvGrpSpPr>
                    <p:cNvPr id="524" name="グループ化 279"/>
                    <p:cNvGrpSpPr/>
                    <p:nvPr/>
                  </p:nvGrpSpPr>
                  <p:grpSpPr>
                    <a:xfrm>
                      <a:off x="180113" y="1556792"/>
                      <a:ext cx="444188" cy="1800200"/>
                      <a:chOff x="755576" y="2996952"/>
                      <a:chExt cx="216024" cy="864096"/>
                    </a:xfrm>
                  </p:grpSpPr>
                  <p:sp>
                    <p:nvSpPr>
                      <p:cNvPr id="527" name="アーチ 526"/>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28" name="アーチ 527"/>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29" name="アーチ 528"/>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25" name="アーチ 524"/>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26" name="アーチ 525"/>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23" name="正方形/長方形 522"/>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nvGrpSpPr>
                <p:cNvPr id="57" name="グループ化 1701"/>
                <p:cNvGrpSpPr/>
                <p:nvPr/>
              </p:nvGrpSpPr>
              <p:grpSpPr>
                <a:xfrm rot="3296203">
                  <a:off x="6016838" y="2233877"/>
                  <a:ext cx="199095" cy="664166"/>
                  <a:chOff x="2627964" y="1124744"/>
                  <a:chExt cx="222450" cy="641307"/>
                </a:xfrm>
              </p:grpSpPr>
              <p:grpSp>
                <p:nvGrpSpPr>
                  <p:cNvPr id="515" name="グループ化 368"/>
                  <p:cNvGrpSpPr/>
                  <p:nvPr/>
                </p:nvGrpSpPr>
                <p:grpSpPr>
                  <a:xfrm>
                    <a:off x="2627964" y="1124744"/>
                    <a:ext cx="215072" cy="576064"/>
                    <a:chOff x="180113" y="1556792"/>
                    <a:chExt cx="716907" cy="1800200"/>
                  </a:xfrm>
                </p:grpSpPr>
                <p:grpSp>
                  <p:nvGrpSpPr>
                    <p:cNvPr id="517" name="グループ化 279"/>
                    <p:cNvGrpSpPr/>
                    <p:nvPr/>
                  </p:nvGrpSpPr>
                  <p:grpSpPr>
                    <a:xfrm>
                      <a:off x="180113" y="1556792"/>
                      <a:ext cx="444188" cy="1800200"/>
                      <a:chOff x="755576" y="2996952"/>
                      <a:chExt cx="216024" cy="864096"/>
                    </a:xfrm>
                  </p:grpSpPr>
                  <p:sp>
                    <p:nvSpPr>
                      <p:cNvPr id="519" name="アーチ 518"/>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20" name="アーチ 519"/>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21" name="アーチ 520"/>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18" name="アーチ 517"/>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16" name="正方形/長方形 515"/>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nvGrpSpPr>
                <p:cNvPr id="58" name="グループ化 368"/>
                <p:cNvGrpSpPr/>
                <p:nvPr/>
              </p:nvGrpSpPr>
              <p:grpSpPr>
                <a:xfrm rot="1080716" flipH="1">
                  <a:off x="5118030" y="1561704"/>
                  <a:ext cx="192492" cy="596598"/>
                  <a:chOff x="180113" y="1556792"/>
                  <a:chExt cx="716907" cy="1800200"/>
                </a:xfrm>
              </p:grpSpPr>
              <p:grpSp>
                <p:nvGrpSpPr>
                  <p:cNvPr id="509" name="グループ化 279"/>
                  <p:cNvGrpSpPr/>
                  <p:nvPr/>
                </p:nvGrpSpPr>
                <p:grpSpPr>
                  <a:xfrm>
                    <a:off x="180113" y="1556792"/>
                    <a:ext cx="444188" cy="1800200"/>
                    <a:chOff x="755576" y="2996952"/>
                    <a:chExt cx="216024" cy="864096"/>
                  </a:xfrm>
                </p:grpSpPr>
                <p:sp>
                  <p:nvSpPr>
                    <p:cNvPr id="512" name="アーチ 511"/>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13" name="アーチ 512"/>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14" name="アーチ 513"/>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10" name="アーチ 509"/>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11" name="アーチ 510"/>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grpSp>
              <p:nvGrpSpPr>
                <p:cNvPr id="59" name="グループ化 1616"/>
                <p:cNvGrpSpPr/>
                <p:nvPr/>
              </p:nvGrpSpPr>
              <p:grpSpPr>
                <a:xfrm rot="20519284">
                  <a:off x="3886272" y="1541061"/>
                  <a:ext cx="199095" cy="664166"/>
                  <a:chOff x="2627964" y="1124744"/>
                  <a:chExt cx="222450" cy="641307"/>
                </a:xfrm>
              </p:grpSpPr>
              <p:grpSp>
                <p:nvGrpSpPr>
                  <p:cNvPr id="501" name="グループ化 368"/>
                  <p:cNvGrpSpPr/>
                  <p:nvPr/>
                </p:nvGrpSpPr>
                <p:grpSpPr>
                  <a:xfrm>
                    <a:off x="2627964" y="1124744"/>
                    <a:ext cx="215072" cy="576064"/>
                    <a:chOff x="180113" y="1556792"/>
                    <a:chExt cx="716907" cy="1800200"/>
                  </a:xfrm>
                </p:grpSpPr>
                <p:grpSp>
                  <p:nvGrpSpPr>
                    <p:cNvPr id="503" name="グループ化 279"/>
                    <p:cNvGrpSpPr/>
                    <p:nvPr/>
                  </p:nvGrpSpPr>
                  <p:grpSpPr>
                    <a:xfrm>
                      <a:off x="180113" y="1556792"/>
                      <a:ext cx="444188" cy="1800200"/>
                      <a:chOff x="755576" y="2996952"/>
                      <a:chExt cx="216024" cy="864096"/>
                    </a:xfrm>
                  </p:grpSpPr>
                  <p:sp>
                    <p:nvSpPr>
                      <p:cNvPr id="506" name="アーチ 505"/>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07" name="アーチ 506"/>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08" name="アーチ 507"/>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04" name="アーチ 503"/>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05" name="アーチ 504"/>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502" name="正方形/長方形 501"/>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sp>
              <p:nvSpPr>
                <p:cNvPr id="60" name="円/楕円 59"/>
                <p:cNvSpPr/>
                <p:nvPr/>
              </p:nvSpPr>
              <p:spPr>
                <a:xfrm rot="21300000" flipV="1">
                  <a:off x="4431512" y="244762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61" name="直線コネクタ 60"/>
                <p:cNvCxnSpPr/>
                <p:nvPr/>
              </p:nvCxnSpPr>
              <p:spPr>
                <a:xfrm rot="20700000" flipV="1">
                  <a:off x="4457365" y="232054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2" name="直線コネクタ 61"/>
                <p:cNvCxnSpPr/>
                <p:nvPr/>
              </p:nvCxnSpPr>
              <p:spPr>
                <a:xfrm rot="300000" flipH="1" flipV="1">
                  <a:off x="4526715" y="23122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3" name="円/楕円 62"/>
                <p:cNvSpPr/>
                <p:nvPr/>
              </p:nvSpPr>
              <p:spPr>
                <a:xfrm>
                  <a:off x="4522463" y="203016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64" name="直線コネクタ 63"/>
                <p:cNvCxnSpPr/>
                <p:nvPr/>
              </p:nvCxnSpPr>
              <p:spPr>
                <a:xfrm rot="600000">
                  <a:off x="4559568" y="21607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5" name="直線コネクタ 64"/>
                <p:cNvCxnSpPr/>
                <p:nvPr/>
              </p:nvCxnSpPr>
              <p:spPr>
                <a:xfrm rot="21000000" flipH="1">
                  <a:off x="4629374" y="21629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6" name="円/楕円 65"/>
                <p:cNvSpPr/>
                <p:nvPr/>
              </p:nvSpPr>
              <p:spPr>
                <a:xfrm rot="300000">
                  <a:off x="4664251" y="203931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67" name="直線コネクタ 66"/>
                <p:cNvCxnSpPr/>
                <p:nvPr/>
              </p:nvCxnSpPr>
              <p:spPr>
                <a:xfrm rot="900000">
                  <a:off x="4690104" y="21663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8" name="直線コネクタ 67"/>
                <p:cNvCxnSpPr/>
                <p:nvPr/>
              </p:nvCxnSpPr>
              <p:spPr>
                <a:xfrm rot="21300000" flipH="1">
                  <a:off x="4759454" y="217465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9" name="円/楕円 68"/>
                <p:cNvSpPr/>
                <p:nvPr/>
              </p:nvSpPr>
              <p:spPr>
                <a:xfrm rot="600000">
                  <a:off x="4803000" y="20611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70" name="直線コネクタ 69"/>
                <p:cNvCxnSpPr/>
                <p:nvPr/>
              </p:nvCxnSpPr>
              <p:spPr>
                <a:xfrm rot="1200000">
                  <a:off x="4817953" y="218370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1" name="直線コネクタ 70"/>
                <p:cNvCxnSpPr/>
                <p:nvPr/>
              </p:nvCxnSpPr>
              <p:spPr>
                <a:xfrm flipH="1">
                  <a:off x="4886319" y="21979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2" name="円/楕円 71"/>
                <p:cNvSpPr/>
                <p:nvPr/>
              </p:nvSpPr>
              <p:spPr>
                <a:xfrm rot="900000">
                  <a:off x="4941044" y="209476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73" name="直線コネクタ 72"/>
                <p:cNvCxnSpPr/>
                <p:nvPr/>
              </p:nvCxnSpPr>
              <p:spPr>
                <a:xfrm rot="1500000">
                  <a:off x="4945530" y="2211901"/>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4" name="直線コネクタ 73"/>
                <p:cNvCxnSpPr/>
                <p:nvPr/>
              </p:nvCxnSpPr>
              <p:spPr>
                <a:xfrm rot="300000" flipH="1">
                  <a:off x="5012392" y="2232080"/>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5" name="円/楕円 74"/>
                <p:cNvSpPr/>
                <p:nvPr/>
              </p:nvSpPr>
              <p:spPr>
                <a:xfrm rot="1200000">
                  <a:off x="5074427" y="213964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76" name="直線コネクタ 75"/>
                <p:cNvCxnSpPr/>
                <p:nvPr/>
              </p:nvCxnSpPr>
              <p:spPr>
                <a:xfrm rot="1800000">
                  <a:off x="5068961" y="225044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7" name="直線コネクタ 76"/>
                <p:cNvCxnSpPr/>
                <p:nvPr/>
              </p:nvCxnSpPr>
              <p:spPr>
                <a:xfrm rot="600000" flipH="1">
                  <a:off x="5133809" y="22763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8" name="円/楕円 77"/>
                <p:cNvSpPr/>
                <p:nvPr/>
              </p:nvSpPr>
              <p:spPr>
                <a:xfrm rot="1500000">
                  <a:off x="5204533" y="219673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79" name="直線コネクタ 78"/>
                <p:cNvCxnSpPr/>
                <p:nvPr/>
              </p:nvCxnSpPr>
              <p:spPr>
                <a:xfrm rot="2100000">
                  <a:off x="5189704" y="23003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0" name="直線コネクタ 79"/>
                <p:cNvCxnSpPr/>
                <p:nvPr/>
              </p:nvCxnSpPr>
              <p:spPr>
                <a:xfrm rot="900000" flipH="1">
                  <a:off x="5252046" y="233185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1" name="円/楕円 80"/>
                <p:cNvSpPr/>
                <p:nvPr/>
              </p:nvSpPr>
              <p:spPr>
                <a:xfrm rot="1800000">
                  <a:off x="5327453" y="226468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82" name="直線コネクタ 81"/>
                <p:cNvCxnSpPr/>
                <p:nvPr/>
              </p:nvCxnSpPr>
              <p:spPr>
                <a:xfrm rot="2400000">
                  <a:off x="5303923" y="2360360"/>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83" name="直線コネクタ 82"/>
                <p:cNvCxnSpPr/>
                <p:nvPr/>
              </p:nvCxnSpPr>
              <p:spPr>
                <a:xfrm rot="1200000" flipH="1">
                  <a:off x="5363284" y="2397156"/>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84" name="円/楕円 83"/>
                <p:cNvSpPr/>
                <p:nvPr/>
              </p:nvSpPr>
              <p:spPr>
                <a:xfrm rot="2100000">
                  <a:off x="5445669" y="234350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85" name="直線コネクタ 84"/>
                <p:cNvCxnSpPr/>
                <p:nvPr/>
              </p:nvCxnSpPr>
              <p:spPr>
                <a:xfrm rot="2700000">
                  <a:off x="5414164" y="24304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6" name="直線コネクタ 85"/>
                <p:cNvCxnSpPr/>
                <p:nvPr/>
              </p:nvCxnSpPr>
              <p:spPr>
                <a:xfrm rot="1500000" flipH="1">
                  <a:off x="5470092" y="247231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7" name="円/楕円 86"/>
                <p:cNvSpPr/>
                <p:nvPr/>
              </p:nvSpPr>
              <p:spPr>
                <a:xfrm rot="2400000">
                  <a:off x="5553866" y="242972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88" name="直線コネクタ 87"/>
                <p:cNvCxnSpPr/>
                <p:nvPr/>
              </p:nvCxnSpPr>
              <p:spPr>
                <a:xfrm rot="3000000">
                  <a:off x="5515174" y="25073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9" name="直線コネクタ 88"/>
                <p:cNvCxnSpPr/>
                <p:nvPr/>
              </p:nvCxnSpPr>
              <p:spPr>
                <a:xfrm rot="1800000" flipH="1">
                  <a:off x="5567243" y="25538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0" name="円/楕円 89"/>
                <p:cNvSpPr/>
                <p:nvPr/>
              </p:nvSpPr>
              <p:spPr>
                <a:xfrm rot="2700000">
                  <a:off x="5656599" y="252787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91" name="直線コネクタ 90"/>
                <p:cNvCxnSpPr/>
                <p:nvPr/>
              </p:nvCxnSpPr>
              <p:spPr>
                <a:xfrm rot="3300000">
                  <a:off x="5611563" y="259556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92" name="直線コネクタ 91"/>
                <p:cNvCxnSpPr/>
                <p:nvPr/>
              </p:nvCxnSpPr>
              <p:spPr>
                <a:xfrm rot="2100000" flipH="1">
                  <a:off x="5659377" y="264646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93" name="円/楕円 92"/>
                <p:cNvSpPr/>
                <p:nvPr/>
              </p:nvSpPr>
              <p:spPr>
                <a:xfrm rot="3000000">
                  <a:off x="5748863" y="263377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94" name="直線コネクタ 93"/>
                <p:cNvCxnSpPr/>
                <p:nvPr/>
              </p:nvCxnSpPr>
              <p:spPr>
                <a:xfrm rot="3600000">
                  <a:off x="5698373" y="26909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5" name="直線コネクタ 94"/>
                <p:cNvCxnSpPr/>
                <p:nvPr/>
              </p:nvCxnSpPr>
              <p:spPr>
                <a:xfrm rot="2400000" flipH="1">
                  <a:off x="5741568" y="27458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6" name="円/楕円 95"/>
                <p:cNvSpPr/>
                <p:nvPr/>
              </p:nvSpPr>
              <p:spPr>
                <a:xfrm rot="3300000">
                  <a:off x="5832991" y="274827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97" name="直線コネクタ 96"/>
                <p:cNvCxnSpPr/>
                <p:nvPr/>
              </p:nvCxnSpPr>
              <p:spPr>
                <a:xfrm rot="3900000">
                  <a:off x="5777980" y="27946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8" name="直線コネクタ 97"/>
                <p:cNvCxnSpPr/>
                <p:nvPr/>
              </p:nvCxnSpPr>
              <p:spPr>
                <a:xfrm rot="2700000" flipH="1">
                  <a:off x="5816228" y="285303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9" name="円/楕円 98"/>
                <p:cNvSpPr/>
                <p:nvPr/>
              </p:nvSpPr>
              <p:spPr>
                <a:xfrm rot="3600000">
                  <a:off x="5906324" y="286838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0" name="直線コネクタ 99"/>
                <p:cNvCxnSpPr/>
                <p:nvPr/>
              </p:nvCxnSpPr>
              <p:spPr>
                <a:xfrm rot="4200000">
                  <a:off x="5847758" y="290347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1" name="直線コネクタ 100"/>
                <p:cNvCxnSpPr/>
                <p:nvPr/>
              </p:nvCxnSpPr>
              <p:spPr>
                <a:xfrm rot="3000000" flipH="1">
                  <a:off x="5880768" y="29650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2" name="円/楕円 101"/>
                <p:cNvSpPr/>
                <p:nvPr/>
              </p:nvSpPr>
              <p:spPr>
                <a:xfrm rot="3900000">
                  <a:off x="5969291" y="299575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3" name="直線コネクタ 102"/>
                <p:cNvCxnSpPr/>
                <p:nvPr/>
              </p:nvCxnSpPr>
              <p:spPr>
                <a:xfrm rot="4500000">
                  <a:off x="5908164" y="30193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4" name="直線コネクタ 103"/>
                <p:cNvCxnSpPr/>
                <p:nvPr/>
              </p:nvCxnSpPr>
              <p:spPr>
                <a:xfrm rot="3300000" flipH="1">
                  <a:off x="5935684" y="30835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05" name="円/楕円 104"/>
                <p:cNvSpPr/>
                <p:nvPr/>
              </p:nvSpPr>
              <p:spPr>
                <a:xfrm rot="4200000">
                  <a:off x="6019772" y="312682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6" name="直線コネクタ 105"/>
                <p:cNvCxnSpPr/>
                <p:nvPr/>
              </p:nvCxnSpPr>
              <p:spPr>
                <a:xfrm rot="4800000">
                  <a:off x="5957097" y="31386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7" name="直線コネクタ 106"/>
                <p:cNvCxnSpPr/>
                <p:nvPr/>
              </p:nvCxnSpPr>
              <p:spPr>
                <a:xfrm rot="3600000" flipH="1">
                  <a:off x="5978918" y="32050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8" name="円/楕円 107"/>
                <p:cNvSpPr/>
                <p:nvPr/>
              </p:nvSpPr>
              <p:spPr>
                <a:xfrm rot="4500000">
                  <a:off x="6059666" y="326318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09" name="直線コネクタ 108"/>
                <p:cNvCxnSpPr/>
                <p:nvPr/>
              </p:nvCxnSpPr>
              <p:spPr>
                <a:xfrm rot="5100000">
                  <a:off x="5996468" y="32632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0" name="直線コネクタ 109"/>
                <p:cNvCxnSpPr/>
                <p:nvPr/>
              </p:nvCxnSpPr>
              <p:spPr>
                <a:xfrm rot="3900000" flipH="1">
                  <a:off x="6012424" y="333127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1" name="円/楕円 110"/>
                <p:cNvSpPr/>
                <p:nvPr/>
              </p:nvSpPr>
              <p:spPr>
                <a:xfrm rot="4800000">
                  <a:off x="6080619" y="339695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2" name="直線コネクタ 111"/>
                <p:cNvCxnSpPr/>
                <p:nvPr/>
              </p:nvCxnSpPr>
              <p:spPr>
                <a:xfrm rot="5400000">
                  <a:off x="6017927" y="338526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3" name="直線コネクタ 112"/>
                <p:cNvCxnSpPr/>
                <p:nvPr/>
              </p:nvCxnSpPr>
              <p:spPr>
                <a:xfrm rot="4200000" flipH="1">
                  <a:off x="6027896" y="345438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4" name="円/楕円 113"/>
                <p:cNvSpPr/>
                <p:nvPr/>
              </p:nvSpPr>
              <p:spPr>
                <a:xfrm rot="5100000">
                  <a:off x="6096227" y="353817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5" name="直線コネクタ 114"/>
                <p:cNvCxnSpPr/>
                <p:nvPr/>
              </p:nvCxnSpPr>
              <p:spPr>
                <a:xfrm rot="5700000">
                  <a:off x="6035067" y="35147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6" name="直線コネクタ 115"/>
                <p:cNvCxnSpPr/>
                <p:nvPr/>
              </p:nvCxnSpPr>
              <p:spPr>
                <a:xfrm rot="4500000" flipH="1">
                  <a:off x="6038973" y="358452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7" name="円/楕円 116"/>
                <p:cNvSpPr/>
                <p:nvPr/>
              </p:nvSpPr>
              <p:spPr>
                <a:xfrm rot="5400000">
                  <a:off x="6098836" y="367860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18" name="直線コネクタ 117"/>
                <p:cNvCxnSpPr/>
                <p:nvPr/>
              </p:nvCxnSpPr>
              <p:spPr>
                <a:xfrm rot="6000000">
                  <a:off x="6040221" y="3643703"/>
                  <a:ext cx="0" cy="144016"/>
                </a:xfrm>
                <a:prstGeom prst="line">
                  <a:avLst/>
                </a:prstGeom>
                <a:solidFill>
                  <a:schemeClr val="accent5"/>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9" name="直線コネクタ 118"/>
                <p:cNvCxnSpPr/>
                <p:nvPr/>
              </p:nvCxnSpPr>
              <p:spPr>
                <a:xfrm rot="4800000" flipH="1">
                  <a:off x="6038035" y="3713509"/>
                  <a:ext cx="0" cy="144016"/>
                </a:xfrm>
                <a:prstGeom prst="line">
                  <a:avLst/>
                </a:prstGeom>
                <a:solidFill>
                  <a:schemeClr val="accent5"/>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0" name="円/楕円 119"/>
                <p:cNvSpPr/>
                <p:nvPr/>
              </p:nvSpPr>
              <p:spPr>
                <a:xfrm rot="5700000">
                  <a:off x="6089683" y="382039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1" name="直線コネクタ 120"/>
                <p:cNvCxnSpPr/>
                <p:nvPr/>
              </p:nvCxnSpPr>
              <p:spPr>
                <a:xfrm rot="6300000">
                  <a:off x="6034607" y="377423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2" name="直線コネクタ 121"/>
                <p:cNvCxnSpPr/>
                <p:nvPr/>
              </p:nvCxnSpPr>
              <p:spPr>
                <a:xfrm rot="5100000" flipH="1">
                  <a:off x="6026345" y="384358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3" name="円/楕円 122"/>
                <p:cNvSpPr/>
                <p:nvPr/>
              </p:nvSpPr>
              <p:spPr>
                <a:xfrm rot="6000000">
                  <a:off x="6068651" y="39595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4" name="直線コネクタ 123"/>
                <p:cNvCxnSpPr/>
                <p:nvPr/>
              </p:nvCxnSpPr>
              <p:spPr>
                <a:xfrm rot="6600000">
                  <a:off x="6018081" y="390248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5" name="直線コネクタ 124"/>
                <p:cNvCxnSpPr/>
                <p:nvPr/>
              </p:nvCxnSpPr>
              <p:spPr>
                <a:xfrm rot="5400000" flipH="1">
                  <a:off x="6003806" y="39708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6" name="円/楕円 125"/>
                <p:cNvSpPr/>
                <p:nvPr/>
              </p:nvSpPr>
              <p:spPr>
                <a:xfrm rot="6300000">
                  <a:off x="6035017" y="409758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27" name="直線コネクタ 126"/>
                <p:cNvCxnSpPr/>
                <p:nvPr/>
              </p:nvCxnSpPr>
              <p:spPr>
                <a:xfrm rot="6900000">
                  <a:off x="5989886" y="403006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8" name="直線コネクタ 127"/>
                <p:cNvCxnSpPr/>
                <p:nvPr/>
              </p:nvCxnSpPr>
              <p:spPr>
                <a:xfrm rot="5700000" flipH="1">
                  <a:off x="5969708" y="409692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9" name="円/楕円 128"/>
                <p:cNvSpPr/>
                <p:nvPr/>
              </p:nvSpPr>
              <p:spPr>
                <a:xfrm rot="6600000">
                  <a:off x="5989438" y="423043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0" name="直線コネクタ 129"/>
                <p:cNvCxnSpPr/>
                <p:nvPr/>
              </p:nvCxnSpPr>
              <p:spPr>
                <a:xfrm rot="7200000">
                  <a:off x="5950638" y="415296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1" name="直線コネクタ 130"/>
                <p:cNvCxnSpPr/>
                <p:nvPr/>
              </p:nvCxnSpPr>
              <p:spPr>
                <a:xfrm rot="6000000" flipH="1">
                  <a:off x="5924709" y="42178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2" name="円/楕円 131"/>
                <p:cNvSpPr/>
                <p:nvPr/>
              </p:nvSpPr>
              <p:spPr>
                <a:xfrm rot="6900000">
                  <a:off x="5932343" y="436054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3" name="直線コネクタ 132"/>
                <p:cNvCxnSpPr/>
                <p:nvPr/>
              </p:nvCxnSpPr>
              <p:spPr>
                <a:xfrm rot="7500000">
                  <a:off x="5900717" y="42737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4" name="直線コネクタ 133"/>
                <p:cNvCxnSpPr/>
                <p:nvPr/>
              </p:nvCxnSpPr>
              <p:spPr>
                <a:xfrm rot="6300000" flipH="1">
                  <a:off x="5869234" y="433605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5" name="円/楕円 134"/>
                <p:cNvSpPr/>
                <p:nvPr/>
              </p:nvSpPr>
              <p:spPr>
                <a:xfrm rot="7200000">
                  <a:off x="5866227" y="448207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6" name="直線コネクタ 135"/>
                <p:cNvCxnSpPr/>
                <p:nvPr/>
              </p:nvCxnSpPr>
              <p:spPr>
                <a:xfrm rot="7800000">
                  <a:off x="5842564" y="438653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7" name="直線コネクタ 136"/>
                <p:cNvCxnSpPr/>
                <p:nvPr/>
              </p:nvCxnSpPr>
              <p:spPr>
                <a:xfrm rot="6600000" flipH="1">
                  <a:off x="5805768" y="444589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8" name="円/楕円 137"/>
                <p:cNvSpPr/>
                <p:nvPr/>
              </p:nvSpPr>
              <p:spPr>
                <a:xfrm rot="7500000">
                  <a:off x="5787406" y="460028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39" name="直線コネクタ 138"/>
                <p:cNvCxnSpPr/>
                <p:nvPr/>
              </p:nvCxnSpPr>
              <p:spPr>
                <a:xfrm rot="8100000">
                  <a:off x="5772434" y="449677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0" name="直線コネクタ 139"/>
                <p:cNvCxnSpPr/>
                <p:nvPr/>
              </p:nvCxnSpPr>
              <p:spPr>
                <a:xfrm rot="6900000" flipH="1">
                  <a:off x="5730604" y="455270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1" name="円/楕円 140"/>
                <p:cNvSpPr/>
                <p:nvPr/>
              </p:nvSpPr>
              <p:spPr>
                <a:xfrm rot="7800000">
                  <a:off x="5699138" y="470953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2" name="直線コネクタ 141"/>
                <p:cNvCxnSpPr/>
                <p:nvPr/>
              </p:nvCxnSpPr>
              <p:spPr>
                <a:xfrm rot="8400000">
                  <a:off x="5693518" y="459883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3" name="直線コネクタ 142"/>
                <p:cNvCxnSpPr/>
                <p:nvPr/>
              </p:nvCxnSpPr>
              <p:spPr>
                <a:xfrm rot="7200000" flipH="1">
                  <a:off x="5646973" y="465090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44" name="円/楕円 143"/>
                <p:cNvSpPr/>
                <p:nvPr/>
              </p:nvSpPr>
              <p:spPr>
                <a:xfrm rot="8100000">
                  <a:off x="5600988" y="481227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5" name="直線コネクタ 144"/>
                <p:cNvCxnSpPr/>
                <p:nvPr/>
              </p:nvCxnSpPr>
              <p:spPr>
                <a:xfrm rot="8700000">
                  <a:off x="5605312" y="46952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6" name="直線コネクタ 145"/>
                <p:cNvCxnSpPr/>
                <p:nvPr/>
              </p:nvCxnSpPr>
              <p:spPr>
                <a:xfrm rot="7500000" flipH="1">
                  <a:off x="5554406" y="474304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7" name="円/楕円 146"/>
                <p:cNvSpPr/>
                <p:nvPr/>
              </p:nvSpPr>
              <p:spPr>
                <a:xfrm rot="8400000">
                  <a:off x="5495432" y="490534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48" name="直線コネクタ 147"/>
                <p:cNvCxnSpPr/>
                <p:nvPr/>
              </p:nvCxnSpPr>
              <p:spPr>
                <a:xfrm rot="9000000">
                  <a:off x="5510214" y="478284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9" name="直線コネクタ 148"/>
                <p:cNvCxnSpPr/>
                <p:nvPr/>
              </p:nvCxnSpPr>
              <p:spPr>
                <a:xfrm rot="7800000" flipH="1">
                  <a:off x="5455335" y="482604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0" name="円/楕円 149"/>
                <p:cNvSpPr/>
                <p:nvPr/>
              </p:nvSpPr>
              <p:spPr>
                <a:xfrm rot="8700000">
                  <a:off x="5380934" y="49894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1" name="直線コネクタ 150"/>
                <p:cNvCxnSpPr/>
                <p:nvPr/>
              </p:nvCxnSpPr>
              <p:spPr>
                <a:xfrm rot="9300000">
                  <a:off x="5406611" y="486245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2" name="直線コネクタ 151"/>
                <p:cNvCxnSpPr/>
                <p:nvPr/>
              </p:nvCxnSpPr>
              <p:spPr>
                <a:xfrm rot="8100000" flipH="1">
                  <a:off x="5348175" y="49007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3" name="円/楕円 152"/>
                <p:cNvSpPr/>
                <p:nvPr/>
              </p:nvSpPr>
              <p:spPr>
                <a:xfrm rot="9000000">
                  <a:off x="5260622" y="506194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4" name="直線コネクタ 153"/>
                <p:cNvCxnSpPr/>
                <p:nvPr/>
              </p:nvCxnSpPr>
              <p:spPr>
                <a:xfrm rot="9600000">
                  <a:off x="5297546" y="493137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5" name="直線コネクタ 154"/>
                <p:cNvCxnSpPr/>
                <p:nvPr/>
              </p:nvCxnSpPr>
              <p:spPr>
                <a:xfrm rot="8400000" flipH="1">
                  <a:off x="5235999" y="496438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6" name="円/楕円 155"/>
                <p:cNvSpPr/>
                <p:nvPr/>
              </p:nvSpPr>
              <p:spPr>
                <a:xfrm rot="9300000">
                  <a:off x="5133254" y="512491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57" name="直線コネクタ 156"/>
                <p:cNvCxnSpPr/>
                <p:nvPr/>
              </p:nvCxnSpPr>
              <p:spPr>
                <a:xfrm rot="9900000">
                  <a:off x="5181691" y="499177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8" name="直線コネクタ 157"/>
                <p:cNvCxnSpPr/>
                <p:nvPr/>
              </p:nvCxnSpPr>
              <p:spPr>
                <a:xfrm rot="8700000" flipH="1">
                  <a:off x="5117501" y="501929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9" name="円/楕円 158"/>
                <p:cNvSpPr/>
                <p:nvPr/>
              </p:nvSpPr>
              <p:spPr>
                <a:xfrm rot="19200000">
                  <a:off x="3471782" y="239142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60" name="直線コネクタ 159"/>
                <p:cNvCxnSpPr/>
                <p:nvPr/>
              </p:nvCxnSpPr>
              <p:spPr>
                <a:xfrm rot="19800000">
                  <a:off x="3601016" y="251392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61" name="直線コネクタ 160"/>
                <p:cNvCxnSpPr/>
                <p:nvPr/>
              </p:nvCxnSpPr>
              <p:spPr>
                <a:xfrm rot="18600000" flipH="1">
                  <a:off x="3655895" y="24707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62" name="円/楕円 161"/>
                <p:cNvSpPr/>
                <p:nvPr/>
              </p:nvSpPr>
              <p:spPr>
                <a:xfrm rot="19500000">
                  <a:off x="3586280" y="23072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63" name="直線コネクタ 162"/>
                <p:cNvCxnSpPr/>
                <p:nvPr/>
              </p:nvCxnSpPr>
              <p:spPr>
                <a:xfrm rot="20100000">
                  <a:off x="3704619" y="243431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64" name="直線コネクタ 163"/>
                <p:cNvCxnSpPr/>
                <p:nvPr/>
              </p:nvCxnSpPr>
              <p:spPr>
                <a:xfrm rot="18900000" flipH="1">
                  <a:off x="3763055" y="23960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65" name="円/楕円 164"/>
                <p:cNvSpPr/>
                <p:nvPr/>
              </p:nvSpPr>
              <p:spPr>
                <a:xfrm rot="19800000">
                  <a:off x="3706592" y="223482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66" name="直線コネクタ 165"/>
                <p:cNvCxnSpPr/>
                <p:nvPr/>
              </p:nvCxnSpPr>
              <p:spPr>
                <a:xfrm rot="20400000">
                  <a:off x="3813684" y="236539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67" name="直線コネクタ 166"/>
                <p:cNvCxnSpPr/>
                <p:nvPr/>
              </p:nvCxnSpPr>
              <p:spPr>
                <a:xfrm rot="19200000" flipH="1">
                  <a:off x="3875231" y="233238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68" name="円/楕円 167"/>
                <p:cNvSpPr/>
                <p:nvPr/>
              </p:nvSpPr>
              <p:spPr>
                <a:xfrm rot="20100000">
                  <a:off x="3833960" y="217185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69" name="直線コネクタ 168"/>
                <p:cNvCxnSpPr/>
                <p:nvPr/>
              </p:nvCxnSpPr>
              <p:spPr>
                <a:xfrm rot="20700000">
                  <a:off x="3929539" y="230499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70" name="直線コネクタ 169"/>
                <p:cNvCxnSpPr/>
                <p:nvPr/>
              </p:nvCxnSpPr>
              <p:spPr>
                <a:xfrm rot="19500000" flipH="1">
                  <a:off x="3993729" y="22774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1" name="円/楕円 170"/>
                <p:cNvSpPr/>
                <p:nvPr/>
              </p:nvSpPr>
              <p:spPr>
                <a:xfrm rot="20400000">
                  <a:off x="3964983" y="21204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72" name="直線コネクタ 171"/>
                <p:cNvCxnSpPr/>
                <p:nvPr/>
              </p:nvCxnSpPr>
              <p:spPr>
                <a:xfrm rot="21000000">
                  <a:off x="4048869" y="22551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73" name="直線コネクタ 172"/>
                <p:cNvCxnSpPr/>
                <p:nvPr/>
              </p:nvCxnSpPr>
              <p:spPr>
                <a:xfrm rot="19800000" flipH="1">
                  <a:off x="4115213" y="22333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4" name="円/楕円 173"/>
                <p:cNvSpPr/>
                <p:nvPr/>
              </p:nvSpPr>
              <p:spPr>
                <a:xfrm rot="20700000">
                  <a:off x="4101350" y="208060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75" name="直線コネクタ 174"/>
                <p:cNvCxnSpPr/>
                <p:nvPr/>
              </p:nvCxnSpPr>
              <p:spPr>
                <a:xfrm rot="21300000">
                  <a:off x="4173452" y="22158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76" name="直線コネクタ 175"/>
                <p:cNvCxnSpPr/>
                <p:nvPr/>
              </p:nvCxnSpPr>
              <p:spPr>
                <a:xfrm rot="20100000" flipH="1">
                  <a:off x="4241445" y="21998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7" name="円/楕円 176"/>
                <p:cNvSpPr/>
                <p:nvPr/>
              </p:nvSpPr>
              <p:spPr>
                <a:xfrm rot="21000000">
                  <a:off x="4239193" y="20536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78" name="直線コネクタ 177"/>
                <p:cNvCxnSpPr/>
                <p:nvPr/>
              </p:nvCxnSpPr>
              <p:spPr>
                <a:xfrm>
                  <a:off x="4299511" y="218834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79" name="直線コネクタ 178"/>
                <p:cNvCxnSpPr/>
                <p:nvPr/>
              </p:nvCxnSpPr>
              <p:spPr>
                <a:xfrm rot="20400000" flipH="1">
                  <a:off x="4368636" y="21783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80" name="円/楕円 179"/>
                <p:cNvSpPr/>
                <p:nvPr/>
              </p:nvSpPr>
              <p:spPr>
                <a:xfrm rot="21300000">
                  <a:off x="4380416" y="20380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81" name="直線コネクタ 180"/>
                <p:cNvCxnSpPr/>
                <p:nvPr/>
              </p:nvCxnSpPr>
              <p:spPr>
                <a:xfrm rot="300000">
                  <a:off x="4429039" y="217121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82" name="直線コネクタ 181"/>
                <p:cNvCxnSpPr/>
                <p:nvPr/>
              </p:nvCxnSpPr>
              <p:spPr>
                <a:xfrm rot="20700000" flipH="1">
                  <a:off x="4498770" y="21673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83" name="円/楕円 182"/>
                <p:cNvSpPr/>
                <p:nvPr/>
              </p:nvSpPr>
              <p:spPr>
                <a:xfrm rot="9600000">
                  <a:off x="5006100" y="5178031"/>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84" name="直線コネクタ 183"/>
                <p:cNvCxnSpPr/>
                <p:nvPr/>
              </p:nvCxnSpPr>
              <p:spPr>
                <a:xfrm rot="10200000">
                  <a:off x="5066230" y="504334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85" name="直線コネクタ 184"/>
                <p:cNvCxnSpPr/>
                <p:nvPr/>
              </p:nvCxnSpPr>
              <p:spPr>
                <a:xfrm rot="9000000" flipH="1">
                  <a:off x="4999886" y="506516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86" name="円/楕円 185"/>
                <p:cNvSpPr/>
                <p:nvPr/>
              </p:nvSpPr>
              <p:spPr>
                <a:xfrm rot="9900000">
                  <a:off x="4869733" y="521792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87" name="直線コネクタ 186"/>
                <p:cNvCxnSpPr/>
                <p:nvPr/>
              </p:nvCxnSpPr>
              <p:spPr>
                <a:xfrm rot="10500000">
                  <a:off x="4941647" y="508272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88" name="直線コネクタ 187"/>
                <p:cNvCxnSpPr/>
                <p:nvPr/>
              </p:nvCxnSpPr>
              <p:spPr>
                <a:xfrm rot="9300000" flipH="1">
                  <a:off x="4873654" y="50986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89" name="円/楕円 188"/>
                <p:cNvSpPr/>
                <p:nvPr/>
              </p:nvSpPr>
              <p:spPr>
                <a:xfrm rot="10200000">
                  <a:off x="4731890" y="524487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90" name="直線コネクタ 189"/>
                <p:cNvCxnSpPr/>
                <p:nvPr/>
              </p:nvCxnSpPr>
              <p:spPr>
                <a:xfrm rot="10800000">
                  <a:off x="4815588" y="51101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1" name="直線コネクタ 190"/>
                <p:cNvCxnSpPr/>
                <p:nvPr/>
              </p:nvCxnSpPr>
              <p:spPr>
                <a:xfrm rot="9600000" flipH="1">
                  <a:off x="4746463" y="512014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2" name="円/楕円 191"/>
                <p:cNvSpPr/>
                <p:nvPr/>
              </p:nvSpPr>
              <p:spPr>
                <a:xfrm rot="10500000">
                  <a:off x="4590667" y="526048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93" name="直線コネクタ 192"/>
                <p:cNvCxnSpPr/>
                <p:nvPr/>
              </p:nvCxnSpPr>
              <p:spPr>
                <a:xfrm rot="11100000">
                  <a:off x="4686060" y="512731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4" name="直線コネクタ 193"/>
                <p:cNvCxnSpPr/>
                <p:nvPr/>
              </p:nvCxnSpPr>
              <p:spPr>
                <a:xfrm rot="9900000" flipH="1">
                  <a:off x="4616329" y="51312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5" name="円/楕円 194"/>
                <p:cNvSpPr/>
                <p:nvPr/>
              </p:nvSpPr>
              <p:spPr>
                <a:xfrm rot="10800000">
                  <a:off x="4449980" y="526393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96" name="直線コネクタ 195"/>
                <p:cNvCxnSpPr/>
                <p:nvPr/>
              </p:nvCxnSpPr>
              <p:spPr>
                <a:xfrm rot="11400000">
                  <a:off x="4556891" y="513331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7" name="直線コネクタ 196"/>
                <p:cNvCxnSpPr/>
                <p:nvPr/>
              </p:nvCxnSpPr>
              <p:spPr>
                <a:xfrm rot="10200000" flipH="1">
                  <a:off x="4487085" y="513112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8" name="円/楕円 197"/>
                <p:cNvSpPr/>
                <p:nvPr/>
              </p:nvSpPr>
              <p:spPr>
                <a:xfrm rot="11100000">
                  <a:off x="4308192" y="525478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199" name="直線コネクタ 198"/>
                <p:cNvCxnSpPr/>
                <p:nvPr/>
              </p:nvCxnSpPr>
              <p:spPr>
                <a:xfrm rot="11700000">
                  <a:off x="4426355" y="512770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00" name="直線コネクタ 199"/>
                <p:cNvCxnSpPr/>
                <p:nvPr/>
              </p:nvCxnSpPr>
              <p:spPr>
                <a:xfrm rot="10500000" flipH="1">
                  <a:off x="4357005" y="511943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01" name="円/楕円 200"/>
                <p:cNvSpPr/>
                <p:nvPr/>
              </p:nvSpPr>
              <p:spPr>
                <a:xfrm rot="11400000">
                  <a:off x="4169443" y="523296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02" name="直線コネクタ 201"/>
                <p:cNvCxnSpPr/>
                <p:nvPr/>
              </p:nvCxnSpPr>
              <p:spPr>
                <a:xfrm rot="12000000">
                  <a:off x="4298506" y="51103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3" name="直線コネクタ 202"/>
                <p:cNvCxnSpPr/>
                <p:nvPr/>
              </p:nvCxnSpPr>
              <p:spPr>
                <a:xfrm rot="10800000" flipH="1">
                  <a:off x="4230140" y="50961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04" name="円/楕円 203"/>
                <p:cNvSpPr/>
                <p:nvPr/>
              </p:nvSpPr>
              <p:spPr>
                <a:xfrm rot="11700000">
                  <a:off x="4031399" y="519933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05" name="直線コネクタ 204"/>
                <p:cNvCxnSpPr/>
                <p:nvPr/>
              </p:nvCxnSpPr>
              <p:spPr>
                <a:xfrm rot="12300000">
                  <a:off x="4170929" y="50821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6" name="直線コネクタ 205"/>
                <p:cNvCxnSpPr/>
                <p:nvPr/>
              </p:nvCxnSpPr>
              <p:spPr>
                <a:xfrm rot="11100000" flipH="1">
                  <a:off x="4104067" y="50620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07" name="円/楕円 206"/>
                <p:cNvSpPr/>
                <p:nvPr/>
              </p:nvSpPr>
              <p:spPr>
                <a:xfrm rot="12000000">
                  <a:off x="3900239" y="515532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08" name="直線コネクタ 207"/>
                <p:cNvCxnSpPr/>
                <p:nvPr/>
              </p:nvCxnSpPr>
              <p:spPr>
                <a:xfrm rot="12600000">
                  <a:off x="4049721" y="50445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9" name="直線コネクタ 208"/>
                <p:cNvCxnSpPr/>
                <p:nvPr/>
              </p:nvCxnSpPr>
              <p:spPr>
                <a:xfrm rot="11400000" flipH="1">
                  <a:off x="3984873" y="50185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10" name="円/楕円 209"/>
                <p:cNvSpPr/>
                <p:nvPr/>
              </p:nvSpPr>
              <p:spPr>
                <a:xfrm rot="12300000">
                  <a:off x="3770133" y="50982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11" name="直線コネクタ 210"/>
                <p:cNvCxnSpPr/>
                <p:nvPr/>
              </p:nvCxnSpPr>
              <p:spPr>
                <a:xfrm rot="12900000">
                  <a:off x="3928978" y="49945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2" name="直線コネクタ 211"/>
                <p:cNvCxnSpPr/>
                <p:nvPr/>
              </p:nvCxnSpPr>
              <p:spPr>
                <a:xfrm rot="11700000" flipH="1">
                  <a:off x="3866636" y="49631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13" name="円/楕円 212"/>
                <p:cNvSpPr/>
                <p:nvPr/>
              </p:nvSpPr>
              <p:spPr>
                <a:xfrm rot="12600000">
                  <a:off x="3647213" y="503027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14" name="直線コネクタ 213"/>
                <p:cNvCxnSpPr/>
                <p:nvPr/>
              </p:nvCxnSpPr>
              <p:spPr>
                <a:xfrm rot="13200000">
                  <a:off x="3814759" y="493460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15" name="直線コネクタ 214"/>
                <p:cNvCxnSpPr/>
                <p:nvPr/>
              </p:nvCxnSpPr>
              <p:spPr>
                <a:xfrm rot="12000000" flipH="1">
                  <a:off x="3755398" y="489780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16" name="円/楕円 215"/>
                <p:cNvSpPr/>
                <p:nvPr/>
              </p:nvSpPr>
              <p:spPr>
                <a:xfrm rot="12900000">
                  <a:off x="3528997" y="495145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17" name="直線コネクタ 216"/>
                <p:cNvCxnSpPr/>
                <p:nvPr/>
              </p:nvCxnSpPr>
              <p:spPr>
                <a:xfrm rot="13500000">
                  <a:off x="3704518" y="48644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8" name="直線コネクタ 217"/>
                <p:cNvCxnSpPr/>
                <p:nvPr/>
              </p:nvCxnSpPr>
              <p:spPr>
                <a:xfrm rot="12300000" flipH="1">
                  <a:off x="3648590" y="482264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19" name="円/楕円 218"/>
                <p:cNvSpPr/>
                <p:nvPr/>
              </p:nvSpPr>
              <p:spPr>
                <a:xfrm rot="13200000">
                  <a:off x="3419007" y="486366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20" name="直線コネクタ 219"/>
                <p:cNvCxnSpPr/>
                <p:nvPr/>
              </p:nvCxnSpPr>
              <p:spPr>
                <a:xfrm rot="13800000">
                  <a:off x="3601715" y="478603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1" name="直線コネクタ 220"/>
                <p:cNvCxnSpPr/>
                <p:nvPr/>
              </p:nvCxnSpPr>
              <p:spPr>
                <a:xfrm rot="12600000" flipH="1">
                  <a:off x="3549646" y="47394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22" name="円/楕円 221"/>
                <p:cNvSpPr/>
                <p:nvPr/>
              </p:nvSpPr>
              <p:spPr>
                <a:xfrm rot="13500000">
                  <a:off x="3316274" y="476551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23" name="直線コネクタ 222"/>
                <p:cNvCxnSpPr/>
                <p:nvPr/>
              </p:nvCxnSpPr>
              <p:spPr>
                <a:xfrm rot="14100000">
                  <a:off x="3505326" y="469783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24" name="直線コネクタ 223"/>
                <p:cNvCxnSpPr/>
                <p:nvPr/>
              </p:nvCxnSpPr>
              <p:spPr>
                <a:xfrm rot="12900000" flipH="1">
                  <a:off x="3457512" y="464692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25" name="円/楕円 224"/>
                <p:cNvSpPr/>
                <p:nvPr/>
              </p:nvSpPr>
              <p:spPr>
                <a:xfrm rot="13800000">
                  <a:off x="3224010" y="465961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26" name="直線コネクタ 225"/>
                <p:cNvCxnSpPr/>
                <p:nvPr/>
              </p:nvCxnSpPr>
              <p:spPr>
                <a:xfrm rot="14400000">
                  <a:off x="3418516" y="46023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7" name="直線コネクタ 226"/>
                <p:cNvCxnSpPr/>
                <p:nvPr/>
              </p:nvCxnSpPr>
              <p:spPr>
                <a:xfrm rot="13200000" flipH="1">
                  <a:off x="3375321" y="45475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28" name="円/楕円 227"/>
                <p:cNvSpPr/>
                <p:nvPr/>
              </p:nvSpPr>
              <p:spPr>
                <a:xfrm rot="14100000">
                  <a:off x="3139882" y="454511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29" name="直線コネクタ 228"/>
                <p:cNvCxnSpPr/>
                <p:nvPr/>
              </p:nvCxnSpPr>
              <p:spPr>
                <a:xfrm rot="14700000">
                  <a:off x="3338909" y="44987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0" name="直線コネクタ 229"/>
                <p:cNvCxnSpPr/>
                <p:nvPr/>
              </p:nvCxnSpPr>
              <p:spPr>
                <a:xfrm rot="13500000" flipH="1">
                  <a:off x="3300661" y="44403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31" name="円/楕円 230"/>
                <p:cNvSpPr/>
                <p:nvPr/>
              </p:nvSpPr>
              <p:spPr>
                <a:xfrm rot="14400000">
                  <a:off x="3074441" y="4426588"/>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32" name="直線コネクタ 231"/>
                <p:cNvCxnSpPr/>
                <p:nvPr/>
              </p:nvCxnSpPr>
              <p:spPr>
                <a:xfrm rot="15000000">
                  <a:off x="3277023" y="439150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33" name="直線コネクタ 232"/>
                <p:cNvCxnSpPr/>
                <p:nvPr/>
              </p:nvCxnSpPr>
              <p:spPr>
                <a:xfrm rot="13800000" flipH="1">
                  <a:off x="3244013" y="432995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34" name="円/楕円 233"/>
                <p:cNvSpPr/>
                <p:nvPr/>
              </p:nvSpPr>
              <p:spPr>
                <a:xfrm rot="14700000">
                  <a:off x="3011474" y="429921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35" name="直線コネクタ 234"/>
                <p:cNvCxnSpPr/>
                <p:nvPr/>
              </p:nvCxnSpPr>
              <p:spPr>
                <a:xfrm rot="15300000">
                  <a:off x="3216617" y="427564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6" name="直線コネクタ 235"/>
                <p:cNvCxnSpPr/>
                <p:nvPr/>
              </p:nvCxnSpPr>
              <p:spPr>
                <a:xfrm rot="14100000" flipH="1">
                  <a:off x="3189097" y="421145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37" name="円/楕円 236"/>
                <p:cNvSpPr/>
                <p:nvPr/>
              </p:nvSpPr>
              <p:spPr>
                <a:xfrm rot="15000000">
                  <a:off x="2960993" y="416815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38" name="直線コネクタ 237"/>
                <p:cNvCxnSpPr/>
                <p:nvPr/>
              </p:nvCxnSpPr>
              <p:spPr>
                <a:xfrm rot="15600000">
                  <a:off x="3167684" y="41562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9" name="直線コネクタ 238"/>
                <p:cNvCxnSpPr/>
                <p:nvPr/>
              </p:nvCxnSpPr>
              <p:spPr>
                <a:xfrm rot="14400000" flipH="1">
                  <a:off x="3145863" y="408993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40" name="円/楕円 239"/>
                <p:cNvSpPr/>
                <p:nvPr/>
              </p:nvSpPr>
              <p:spPr>
                <a:xfrm rot="15300000">
                  <a:off x="2921099" y="403178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41" name="直線コネクタ 240"/>
                <p:cNvCxnSpPr/>
                <p:nvPr/>
              </p:nvCxnSpPr>
              <p:spPr>
                <a:xfrm rot="15900000">
                  <a:off x="3128313" y="40316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42" name="直線コネクタ 241"/>
                <p:cNvCxnSpPr/>
                <p:nvPr/>
              </p:nvCxnSpPr>
              <p:spPr>
                <a:xfrm rot="14700000" flipH="1">
                  <a:off x="3112357" y="39636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43" name="円/楕円 242"/>
                <p:cNvSpPr/>
                <p:nvPr/>
              </p:nvSpPr>
              <p:spPr>
                <a:xfrm rot="15600000">
                  <a:off x="2893271" y="389383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44" name="直線コネクタ 243"/>
                <p:cNvCxnSpPr/>
                <p:nvPr/>
              </p:nvCxnSpPr>
              <p:spPr>
                <a:xfrm rot="16200000">
                  <a:off x="3099979" y="39055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45" name="直線コネクタ 244"/>
                <p:cNvCxnSpPr/>
                <p:nvPr/>
              </p:nvCxnSpPr>
              <p:spPr>
                <a:xfrm rot="15000000" flipH="1">
                  <a:off x="3090010" y="383640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46" name="円/楕円 245"/>
                <p:cNvSpPr/>
                <p:nvPr/>
              </p:nvSpPr>
              <p:spPr>
                <a:xfrm rot="15900000">
                  <a:off x="2877663" y="37526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47" name="直線コネクタ 246"/>
                <p:cNvCxnSpPr/>
                <p:nvPr/>
              </p:nvCxnSpPr>
              <p:spPr>
                <a:xfrm rot="16500000">
                  <a:off x="3082839" y="37759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48" name="直線コネクタ 247"/>
                <p:cNvCxnSpPr/>
                <p:nvPr/>
              </p:nvCxnSpPr>
              <p:spPr>
                <a:xfrm rot="15300000" flipH="1">
                  <a:off x="3078933" y="370626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49" name="円/楕円 248"/>
                <p:cNvSpPr/>
                <p:nvPr/>
              </p:nvSpPr>
              <p:spPr>
                <a:xfrm rot="16200000">
                  <a:off x="2875055" y="361218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50" name="直線コネクタ 249"/>
                <p:cNvCxnSpPr/>
                <p:nvPr/>
              </p:nvCxnSpPr>
              <p:spPr>
                <a:xfrm rot="16800000">
                  <a:off x="3077686" y="364708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1" name="直線コネクタ 250"/>
                <p:cNvCxnSpPr/>
                <p:nvPr/>
              </p:nvCxnSpPr>
              <p:spPr>
                <a:xfrm rot="15600000" flipH="1">
                  <a:off x="3079872" y="357727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52" name="円/楕円 251"/>
                <p:cNvSpPr/>
                <p:nvPr/>
              </p:nvSpPr>
              <p:spPr>
                <a:xfrm rot="16500000">
                  <a:off x="2884207" y="347039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53" name="直線コネクタ 252"/>
                <p:cNvCxnSpPr/>
                <p:nvPr/>
              </p:nvCxnSpPr>
              <p:spPr>
                <a:xfrm rot="17100000">
                  <a:off x="3083299" y="351654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54" name="直線コネクタ 253"/>
                <p:cNvCxnSpPr/>
                <p:nvPr/>
              </p:nvCxnSpPr>
              <p:spPr>
                <a:xfrm rot="15900000" flipH="1">
                  <a:off x="3091561" y="344719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55" name="円/楕円 254"/>
                <p:cNvSpPr/>
                <p:nvPr/>
              </p:nvSpPr>
              <p:spPr>
                <a:xfrm rot="16800000">
                  <a:off x="2904773" y="333358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56" name="直線コネクタ 255"/>
                <p:cNvCxnSpPr/>
                <p:nvPr/>
              </p:nvCxnSpPr>
              <p:spPr>
                <a:xfrm rot="17400000">
                  <a:off x="3099359" y="339063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7" name="直線コネクタ 256"/>
                <p:cNvCxnSpPr/>
                <p:nvPr/>
              </p:nvCxnSpPr>
              <p:spPr>
                <a:xfrm rot="16200000" flipH="1">
                  <a:off x="3113634" y="33222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58" name="円/楕円 257"/>
                <p:cNvSpPr/>
                <p:nvPr/>
              </p:nvSpPr>
              <p:spPr>
                <a:xfrm rot="17100000">
                  <a:off x="2938407" y="319554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59" name="直線コネクタ 258"/>
                <p:cNvCxnSpPr/>
                <p:nvPr/>
              </p:nvCxnSpPr>
              <p:spPr>
                <a:xfrm rot="17700000">
                  <a:off x="3127554" y="32630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60" name="直線コネクタ 259"/>
                <p:cNvCxnSpPr/>
                <p:nvPr/>
              </p:nvCxnSpPr>
              <p:spPr>
                <a:xfrm rot="16500000" flipH="1">
                  <a:off x="3147732" y="319620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61" name="円/楕円 260"/>
                <p:cNvSpPr/>
                <p:nvPr/>
              </p:nvSpPr>
              <p:spPr>
                <a:xfrm rot="17400000">
                  <a:off x="2983986" y="306268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62" name="直線コネクタ 261"/>
                <p:cNvCxnSpPr/>
                <p:nvPr/>
              </p:nvCxnSpPr>
              <p:spPr>
                <a:xfrm rot="18000000">
                  <a:off x="3166802" y="31401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63" name="直線コネクタ 262"/>
                <p:cNvCxnSpPr/>
                <p:nvPr/>
              </p:nvCxnSpPr>
              <p:spPr>
                <a:xfrm rot="16800000" flipH="1">
                  <a:off x="3192731" y="30753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64" name="円/楕円 263"/>
                <p:cNvSpPr/>
                <p:nvPr/>
              </p:nvSpPr>
              <p:spPr>
                <a:xfrm rot="17700000">
                  <a:off x="3041081" y="293258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65" name="直線コネクタ 264"/>
                <p:cNvCxnSpPr/>
                <p:nvPr/>
              </p:nvCxnSpPr>
              <p:spPr>
                <a:xfrm rot="18300000">
                  <a:off x="3216723" y="30194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66" name="直線コネクタ 265"/>
                <p:cNvCxnSpPr/>
                <p:nvPr/>
              </p:nvCxnSpPr>
              <p:spPr>
                <a:xfrm rot="17100000" flipH="1">
                  <a:off x="3248206" y="29570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67" name="円/楕円 266"/>
                <p:cNvSpPr/>
                <p:nvPr/>
              </p:nvSpPr>
              <p:spPr>
                <a:xfrm rot="18000000">
                  <a:off x="3108436" y="280901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68" name="直線コネクタ 267"/>
                <p:cNvCxnSpPr/>
                <p:nvPr/>
              </p:nvCxnSpPr>
              <p:spPr>
                <a:xfrm rot="18600000">
                  <a:off x="3276115" y="290455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69" name="直線コネクタ 268"/>
                <p:cNvCxnSpPr/>
                <p:nvPr/>
              </p:nvCxnSpPr>
              <p:spPr>
                <a:xfrm rot="17400000" flipH="1">
                  <a:off x="3312911" y="28451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70" name="円/楕円 269"/>
                <p:cNvSpPr/>
                <p:nvPr/>
              </p:nvSpPr>
              <p:spPr>
                <a:xfrm rot="18300000">
                  <a:off x="3187257" y="2690801"/>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71" name="直線コネクタ 270"/>
                <p:cNvCxnSpPr/>
                <p:nvPr/>
              </p:nvCxnSpPr>
              <p:spPr>
                <a:xfrm rot="18900000">
                  <a:off x="3346245" y="279431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72" name="直線コネクタ 271"/>
                <p:cNvCxnSpPr/>
                <p:nvPr/>
              </p:nvCxnSpPr>
              <p:spPr>
                <a:xfrm rot="17700000" flipH="1">
                  <a:off x="3388075" y="273838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73" name="円/楕円 272"/>
                <p:cNvSpPr/>
                <p:nvPr/>
              </p:nvSpPr>
              <p:spPr>
                <a:xfrm rot="18600000">
                  <a:off x="3275525" y="25815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74" name="直線コネクタ 273"/>
                <p:cNvCxnSpPr/>
                <p:nvPr/>
              </p:nvCxnSpPr>
              <p:spPr>
                <a:xfrm rot="19200000">
                  <a:off x="3425161" y="26922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75" name="直線コネクタ 274"/>
                <p:cNvCxnSpPr/>
                <p:nvPr/>
              </p:nvCxnSpPr>
              <p:spPr>
                <a:xfrm rot="18000000" flipH="1">
                  <a:off x="3471706" y="26401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76" name="円/楕円 275"/>
                <p:cNvSpPr/>
                <p:nvPr/>
              </p:nvSpPr>
              <p:spPr>
                <a:xfrm rot="18900000">
                  <a:off x="3373675" y="247881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77" name="直線コネクタ 276"/>
                <p:cNvCxnSpPr/>
                <p:nvPr/>
              </p:nvCxnSpPr>
              <p:spPr>
                <a:xfrm rot="19500000">
                  <a:off x="3513367" y="25958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78" name="直線コネクタ 277"/>
                <p:cNvCxnSpPr/>
                <p:nvPr/>
              </p:nvCxnSpPr>
              <p:spPr>
                <a:xfrm rot="18300000" flipH="1">
                  <a:off x="3564273" y="254804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79" name="円/楕円 278"/>
                <p:cNvSpPr/>
                <p:nvPr/>
              </p:nvSpPr>
              <p:spPr>
                <a:xfrm flipV="1">
                  <a:off x="4522463" y="244728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80" name="直線コネクタ 279"/>
                <p:cNvCxnSpPr/>
                <p:nvPr/>
              </p:nvCxnSpPr>
              <p:spPr>
                <a:xfrm rot="21000000" flipV="1">
                  <a:off x="4559568" y="2316661"/>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81" name="直線コネクタ 280"/>
                <p:cNvCxnSpPr/>
                <p:nvPr/>
              </p:nvCxnSpPr>
              <p:spPr>
                <a:xfrm rot="600000" flipH="1" flipV="1">
                  <a:off x="4629374" y="231447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82" name="円/楕円 281"/>
                <p:cNvSpPr/>
                <p:nvPr/>
              </p:nvSpPr>
              <p:spPr>
                <a:xfrm rot="300000" flipV="1">
                  <a:off x="4631594" y="245293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83" name="直線コネクタ 282"/>
                <p:cNvCxnSpPr/>
                <p:nvPr/>
              </p:nvCxnSpPr>
              <p:spPr>
                <a:xfrm rot="21300000" flipV="1">
                  <a:off x="4680217" y="231977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4" name="直線コネクタ 283"/>
                <p:cNvCxnSpPr/>
                <p:nvPr/>
              </p:nvCxnSpPr>
              <p:spPr>
                <a:xfrm rot="900000" flipH="1" flipV="1">
                  <a:off x="4749948" y="23236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85" name="円/楕円 284"/>
                <p:cNvSpPr/>
                <p:nvPr/>
              </p:nvSpPr>
              <p:spPr>
                <a:xfrm rot="600000" flipV="1">
                  <a:off x="4731140" y="24697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86" name="直線コネクタ 285"/>
                <p:cNvCxnSpPr/>
                <p:nvPr/>
              </p:nvCxnSpPr>
              <p:spPr>
                <a:xfrm flipV="1">
                  <a:off x="4791458" y="23350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7" name="直線コネクタ 286"/>
                <p:cNvCxnSpPr/>
                <p:nvPr/>
              </p:nvCxnSpPr>
              <p:spPr>
                <a:xfrm rot="1200000" flipH="1" flipV="1">
                  <a:off x="4860583" y="23450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88" name="円/楕円 287"/>
                <p:cNvSpPr/>
                <p:nvPr/>
              </p:nvSpPr>
              <p:spPr>
                <a:xfrm rot="900000" flipV="1">
                  <a:off x="4837631" y="249431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89" name="直線コネクタ 288"/>
                <p:cNvCxnSpPr/>
                <p:nvPr/>
              </p:nvCxnSpPr>
              <p:spPr>
                <a:xfrm rot="300000" flipV="1">
                  <a:off x="4909733" y="235911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90" name="直線コネクタ 289"/>
                <p:cNvCxnSpPr/>
                <p:nvPr/>
              </p:nvCxnSpPr>
              <p:spPr>
                <a:xfrm rot="1500000" flipH="1" flipV="1">
                  <a:off x="4977726" y="237506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91" name="円/楕円 290"/>
                <p:cNvSpPr/>
                <p:nvPr/>
              </p:nvSpPr>
              <p:spPr>
                <a:xfrm rot="1200000" flipV="1">
                  <a:off x="4931510" y="253235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92" name="直線コネクタ 291"/>
                <p:cNvCxnSpPr/>
                <p:nvPr/>
              </p:nvCxnSpPr>
              <p:spPr>
                <a:xfrm rot="600000" flipV="1">
                  <a:off x="5015396" y="239767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3" name="直線コネクタ 292"/>
                <p:cNvCxnSpPr/>
                <p:nvPr/>
              </p:nvCxnSpPr>
              <p:spPr>
                <a:xfrm rot="1800000" flipH="1" flipV="1">
                  <a:off x="5081740" y="24194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94" name="円/楕円 293"/>
                <p:cNvSpPr/>
                <p:nvPr/>
              </p:nvSpPr>
              <p:spPr>
                <a:xfrm rot="1500000" flipV="1">
                  <a:off x="5032127" y="257499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95" name="直線コネクタ 294"/>
                <p:cNvCxnSpPr/>
                <p:nvPr/>
              </p:nvCxnSpPr>
              <p:spPr>
                <a:xfrm rot="900000" flipV="1">
                  <a:off x="5127706" y="24418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6" name="直線コネクタ 295"/>
                <p:cNvCxnSpPr/>
                <p:nvPr/>
              </p:nvCxnSpPr>
              <p:spPr>
                <a:xfrm rot="2100000" flipH="1" flipV="1">
                  <a:off x="5191896" y="246938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97" name="円/楕円 296"/>
                <p:cNvSpPr/>
                <p:nvPr/>
              </p:nvSpPr>
              <p:spPr>
                <a:xfrm rot="1800000" flipV="1">
                  <a:off x="5119902" y="262488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298" name="直線コネクタ 297"/>
                <p:cNvCxnSpPr/>
                <p:nvPr/>
              </p:nvCxnSpPr>
              <p:spPr>
                <a:xfrm rot="1200000" flipV="1">
                  <a:off x="5226994" y="24943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99" name="円/楕円 298"/>
                <p:cNvSpPr/>
                <p:nvPr/>
              </p:nvSpPr>
              <p:spPr>
                <a:xfrm rot="2100000" flipV="1">
                  <a:off x="5211585" y="26843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00" name="直線コネクタ 299"/>
                <p:cNvCxnSpPr/>
                <p:nvPr/>
              </p:nvCxnSpPr>
              <p:spPr>
                <a:xfrm rot="1500000" flipV="1">
                  <a:off x="5329924" y="255733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1" name="直線コネクタ 300"/>
                <p:cNvCxnSpPr/>
                <p:nvPr/>
              </p:nvCxnSpPr>
              <p:spPr>
                <a:xfrm rot="2700000" flipH="1" flipV="1">
                  <a:off x="5388360" y="25955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02" name="円/楕円 301"/>
                <p:cNvSpPr/>
                <p:nvPr/>
              </p:nvSpPr>
              <p:spPr>
                <a:xfrm rot="2400000" flipV="1">
                  <a:off x="5285425" y="275012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03" name="直線コネクタ 302"/>
                <p:cNvCxnSpPr/>
                <p:nvPr/>
              </p:nvCxnSpPr>
              <p:spPr>
                <a:xfrm rot="1800000" flipV="1">
                  <a:off x="5414659" y="262762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04" name="直線コネクタ 303"/>
                <p:cNvCxnSpPr/>
                <p:nvPr/>
              </p:nvCxnSpPr>
              <p:spPr>
                <a:xfrm rot="3000000" flipH="1" flipV="1">
                  <a:off x="5469538" y="26708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05" name="円/楕円 304"/>
                <p:cNvSpPr/>
                <p:nvPr/>
              </p:nvSpPr>
              <p:spPr>
                <a:xfrm rot="2700000" flipV="1">
                  <a:off x="5365391" y="28246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06" name="直線コネクタ 305"/>
                <p:cNvCxnSpPr/>
                <p:nvPr/>
              </p:nvCxnSpPr>
              <p:spPr>
                <a:xfrm rot="2100000" flipV="1">
                  <a:off x="5505083" y="27075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7" name="直線コネクタ 306"/>
                <p:cNvCxnSpPr/>
                <p:nvPr/>
              </p:nvCxnSpPr>
              <p:spPr>
                <a:xfrm rot="3300000" flipH="1" flipV="1">
                  <a:off x="5555989" y="27553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08" name="円/楕円 307"/>
                <p:cNvSpPr/>
                <p:nvPr/>
              </p:nvSpPr>
              <p:spPr>
                <a:xfrm rot="3000000" flipV="1">
                  <a:off x="5430809" y="29015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09" name="直線コネクタ 308"/>
                <p:cNvCxnSpPr/>
                <p:nvPr/>
              </p:nvCxnSpPr>
              <p:spPr>
                <a:xfrm rot="2400000" flipV="1">
                  <a:off x="5580445" y="279080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0" name="直線コネクタ 309"/>
                <p:cNvCxnSpPr/>
                <p:nvPr/>
              </p:nvCxnSpPr>
              <p:spPr>
                <a:xfrm rot="3600000" flipH="1" flipV="1">
                  <a:off x="5626990" y="28428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11" name="円/楕円 310"/>
                <p:cNvSpPr/>
                <p:nvPr/>
              </p:nvSpPr>
              <p:spPr>
                <a:xfrm rot="3300000" flipV="1">
                  <a:off x="5496626" y="298874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12" name="直線コネクタ 311"/>
                <p:cNvCxnSpPr/>
                <p:nvPr/>
              </p:nvCxnSpPr>
              <p:spPr>
                <a:xfrm rot="2700000" flipV="1">
                  <a:off x="5655614" y="28852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3" name="直線コネクタ 312"/>
                <p:cNvCxnSpPr/>
                <p:nvPr/>
              </p:nvCxnSpPr>
              <p:spPr>
                <a:xfrm rot="3900000" flipH="1" flipV="1">
                  <a:off x="5697444" y="29411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14" name="円/楕円 313"/>
                <p:cNvSpPr/>
                <p:nvPr/>
              </p:nvSpPr>
              <p:spPr>
                <a:xfrm rot="3600000" flipV="1">
                  <a:off x="5544088" y="307822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15" name="直線コネクタ 314"/>
                <p:cNvCxnSpPr/>
                <p:nvPr/>
              </p:nvCxnSpPr>
              <p:spPr>
                <a:xfrm rot="3000000" flipV="1">
                  <a:off x="5711767" y="298268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6" name="直線コネクタ 315"/>
                <p:cNvCxnSpPr/>
                <p:nvPr/>
              </p:nvCxnSpPr>
              <p:spPr>
                <a:xfrm rot="4200000" flipH="1" flipV="1">
                  <a:off x="5748563" y="30420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17" name="円/楕円 316"/>
                <p:cNvSpPr/>
                <p:nvPr/>
              </p:nvSpPr>
              <p:spPr>
                <a:xfrm rot="3900000" flipV="1">
                  <a:off x="5593756" y="317556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18" name="直線コネクタ 317"/>
                <p:cNvCxnSpPr/>
                <p:nvPr/>
              </p:nvCxnSpPr>
              <p:spPr>
                <a:xfrm rot="3300000" flipV="1">
                  <a:off x="5769398" y="308873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19" name="直線コネクタ 318"/>
                <p:cNvCxnSpPr/>
                <p:nvPr/>
              </p:nvCxnSpPr>
              <p:spPr>
                <a:xfrm rot="4500000" flipH="1" flipV="1">
                  <a:off x="5800881" y="315107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20" name="円/楕円 319"/>
                <p:cNvSpPr/>
                <p:nvPr/>
              </p:nvSpPr>
              <p:spPr>
                <a:xfrm rot="4200000" flipV="1">
                  <a:off x="5628929" y="327020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21" name="直線コネクタ 320"/>
                <p:cNvCxnSpPr/>
                <p:nvPr/>
              </p:nvCxnSpPr>
              <p:spPr>
                <a:xfrm rot="3600000" flipV="1">
                  <a:off x="5811745" y="319273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2" name="直線コネクタ 321"/>
                <p:cNvCxnSpPr/>
                <p:nvPr/>
              </p:nvCxnSpPr>
              <p:spPr>
                <a:xfrm rot="4800000" flipH="1" flipV="1">
                  <a:off x="5837674" y="32575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23" name="円/楕円 322"/>
                <p:cNvSpPr/>
                <p:nvPr/>
              </p:nvSpPr>
              <p:spPr>
                <a:xfrm rot="4500000" flipV="1">
                  <a:off x="5660940" y="337468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24" name="直線コネクタ 323"/>
                <p:cNvCxnSpPr/>
                <p:nvPr/>
              </p:nvCxnSpPr>
              <p:spPr>
                <a:xfrm rot="3900000" flipV="1">
                  <a:off x="5850087" y="33071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5" name="直線コネクタ 324"/>
                <p:cNvCxnSpPr/>
                <p:nvPr/>
              </p:nvCxnSpPr>
              <p:spPr>
                <a:xfrm rot="5100000" flipH="1" flipV="1">
                  <a:off x="5870265" y="33740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26" name="円/楕円 325"/>
                <p:cNvSpPr/>
                <p:nvPr/>
              </p:nvSpPr>
              <p:spPr>
                <a:xfrm rot="4800000" flipV="1">
                  <a:off x="5677274" y="346821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27" name="直線コネクタ 326"/>
                <p:cNvCxnSpPr/>
                <p:nvPr/>
              </p:nvCxnSpPr>
              <p:spPr>
                <a:xfrm rot="4200000" flipV="1">
                  <a:off x="5871860" y="34111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8" name="直線コネクタ 327"/>
                <p:cNvCxnSpPr/>
                <p:nvPr/>
              </p:nvCxnSpPr>
              <p:spPr>
                <a:xfrm rot="5400000" flipH="1" flipV="1">
                  <a:off x="5886135" y="347952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29" name="円/楕円 328"/>
                <p:cNvSpPr/>
                <p:nvPr/>
              </p:nvSpPr>
              <p:spPr>
                <a:xfrm rot="5100000" flipV="1">
                  <a:off x="5690657" y="35766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30" name="直線コネクタ 329"/>
                <p:cNvCxnSpPr/>
                <p:nvPr/>
              </p:nvCxnSpPr>
              <p:spPr>
                <a:xfrm rot="4500000" flipV="1">
                  <a:off x="5889749" y="353051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31" name="直線コネクタ 330"/>
                <p:cNvCxnSpPr/>
                <p:nvPr/>
              </p:nvCxnSpPr>
              <p:spPr>
                <a:xfrm rot="5700000" flipH="1" flipV="1">
                  <a:off x="5898011" y="35998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32" name="円/楕円 331"/>
                <p:cNvSpPr/>
                <p:nvPr/>
              </p:nvSpPr>
              <p:spPr>
                <a:xfrm rot="5400000" flipV="1">
                  <a:off x="5691339" y="367763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33" name="直線コネクタ 332"/>
                <p:cNvCxnSpPr/>
                <p:nvPr/>
              </p:nvCxnSpPr>
              <p:spPr>
                <a:xfrm rot="4800000" flipV="1">
                  <a:off x="5893970" y="364273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34" name="直線コネクタ 333"/>
                <p:cNvCxnSpPr/>
                <p:nvPr/>
              </p:nvCxnSpPr>
              <p:spPr>
                <a:xfrm rot="6000000" flipH="1" flipV="1">
                  <a:off x="5896156" y="371253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35" name="円/楕円 334"/>
                <p:cNvSpPr/>
                <p:nvPr/>
              </p:nvSpPr>
              <p:spPr>
                <a:xfrm rot="5700000" flipV="1">
                  <a:off x="5685684" y="378676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36" name="直線コネクタ 335"/>
                <p:cNvCxnSpPr/>
                <p:nvPr/>
              </p:nvCxnSpPr>
              <p:spPr>
                <a:xfrm rot="5100000" flipV="1">
                  <a:off x="5890860" y="37633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37" name="直線コネクタ 336"/>
                <p:cNvCxnSpPr/>
                <p:nvPr/>
              </p:nvCxnSpPr>
              <p:spPr>
                <a:xfrm rot="6300000" flipH="1" flipV="1">
                  <a:off x="5886954" y="38331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38" name="円/楕円 337"/>
                <p:cNvSpPr/>
                <p:nvPr/>
              </p:nvSpPr>
              <p:spPr>
                <a:xfrm rot="6000000" flipV="1">
                  <a:off x="5664522" y="388582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39" name="直線コネクタ 338"/>
                <p:cNvCxnSpPr/>
                <p:nvPr/>
              </p:nvCxnSpPr>
              <p:spPr>
                <a:xfrm rot="5400000" flipV="1">
                  <a:off x="5871230" y="387413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40" name="直線コネクタ 339"/>
                <p:cNvCxnSpPr/>
                <p:nvPr/>
              </p:nvCxnSpPr>
              <p:spPr>
                <a:xfrm rot="6600000" flipH="1" flipV="1">
                  <a:off x="5861261" y="394325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41" name="円/楕円 340"/>
                <p:cNvSpPr/>
                <p:nvPr/>
              </p:nvSpPr>
              <p:spPr>
                <a:xfrm rot="6300000" flipV="1">
                  <a:off x="5640003" y="399231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42" name="直線コネクタ 341"/>
                <p:cNvCxnSpPr/>
                <p:nvPr/>
              </p:nvCxnSpPr>
              <p:spPr>
                <a:xfrm rot="5700000" flipV="1">
                  <a:off x="5847217" y="39924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3" name="直線コネクタ 342"/>
                <p:cNvCxnSpPr/>
                <p:nvPr/>
              </p:nvCxnSpPr>
              <p:spPr>
                <a:xfrm rot="6900000" flipH="1" flipV="1">
                  <a:off x="5831261" y="40604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44" name="円/楕円 343"/>
                <p:cNvSpPr/>
                <p:nvPr/>
              </p:nvSpPr>
              <p:spPr>
                <a:xfrm rot="6600000" flipV="1">
                  <a:off x="5606113" y="408742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45" name="直線コネクタ 344"/>
                <p:cNvCxnSpPr/>
                <p:nvPr/>
              </p:nvCxnSpPr>
              <p:spPr>
                <a:xfrm rot="6000000" flipV="1">
                  <a:off x="5812804" y="40992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6" name="直線コネクタ 345"/>
                <p:cNvCxnSpPr/>
                <p:nvPr/>
              </p:nvCxnSpPr>
              <p:spPr>
                <a:xfrm rot="7200000" flipH="1" flipV="1">
                  <a:off x="5790983" y="416564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47" name="円/楕円 346"/>
                <p:cNvSpPr/>
                <p:nvPr/>
              </p:nvSpPr>
              <p:spPr>
                <a:xfrm rot="6900000" flipV="1">
                  <a:off x="5563475" y="418803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48" name="直線コネクタ 347"/>
                <p:cNvCxnSpPr/>
                <p:nvPr/>
              </p:nvCxnSpPr>
              <p:spPr>
                <a:xfrm rot="6300000" flipV="1">
                  <a:off x="5768618" y="421160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9" name="直線コネクタ 348"/>
                <p:cNvCxnSpPr/>
                <p:nvPr/>
              </p:nvCxnSpPr>
              <p:spPr>
                <a:xfrm rot="7500000" flipH="1" flipV="1">
                  <a:off x="5741098" y="42757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50" name="円/楕円 349"/>
                <p:cNvSpPr/>
                <p:nvPr/>
              </p:nvSpPr>
              <p:spPr>
                <a:xfrm rot="7200000" flipV="1">
                  <a:off x="5511520" y="427217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51" name="直線コネクタ 350"/>
                <p:cNvCxnSpPr/>
                <p:nvPr/>
              </p:nvCxnSpPr>
              <p:spPr>
                <a:xfrm rot="6600000" flipV="1">
                  <a:off x="5714102" y="43072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2" name="直線コネクタ 351"/>
                <p:cNvCxnSpPr/>
                <p:nvPr/>
              </p:nvCxnSpPr>
              <p:spPr>
                <a:xfrm rot="7800000" flipH="1" flipV="1">
                  <a:off x="5681092" y="436880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53" name="円/楕円 352"/>
                <p:cNvSpPr/>
                <p:nvPr/>
              </p:nvSpPr>
              <p:spPr>
                <a:xfrm rot="7500000" flipV="1">
                  <a:off x="5452058" y="436385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54" name="直線コネクタ 353"/>
                <p:cNvCxnSpPr/>
                <p:nvPr/>
              </p:nvCxnSpPr>
              <p:spPr>
                <a:xfrm rot="6900000" flipV="1">
                  <a:off x="5651085" y="4410191"/>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55" name="直線コネクタ 354"/>
                <p:cNvCxnSpPr/>
                <p:nvPr/>
              </p:nvCxnSpPr>
              <p:spPr>
                <a:xfrm rot="8100000" flipH="1" flipV="1">
                  <a:off x="5612837" y="446862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56" name="円/楕円 355"/>
                <p:cNvSpPr/>
                <p:nvPr/>
              </p:nvSpPr>
              <p:spPr>
                <a:xfrm rot="7800000" flipV="1">
                  <a:off x="5387684" y="444163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57" name="直線コネクタ 356"/>
                <p:cNvCxnSpPr/>
                <p:nvPr/>
              </p:nvCxnSpPr>
              <p:spPr>
                <a:xfrm rot="7200000" flipV="1">
                  <a:off x="5582190" y="449886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8" name="直線コネクタ 357"/>
                <p:cNvCxnSpPr/>
                <p:nvPr/>
              </p:nvCxnSpPr>
              <p:spPr>
                <a:xfrm rot="8400000" flipH="1" flipV="1">
                  <a:off x="5538995" y="455374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59" name="円/楕円 358"/>
                <p:cNvSpPr/>
                <p:nvPr/>
              </p:nvSpPr>
              <p:spPr>
                <a:xfrm rot="8100000" flipV="1">
                  <a:off x="5313205" y="452160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60" name="直線コネクタ 359"/>
                <p:cNvCxnSpPr/>
                <p:nvPr/>
              </p:nvCxnSpPr>
              <p:spPr>
                <a:xfrm rot="7500000" flipV="1">
                  <a:off x="5502257" y="458928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1" name="直線コネクタ 360"/>
                <p:cNvCxnSpPr/>
                <p:nvPr/>
              </p:nvCxnSpPr>
              <p:spPr>
                <a:xfrm rot="8700000" flipH="1" flipV="1">
                  <a:off x="5454443" y="46401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62" name="円/楕円 361"/>
                <p:cNvSpPr/>
                <p:nvPr/>
              </p:nvSpPr>
              <p:spPr>
                <a:xfrm rot="8400000" flipV="1">
                  <a:off x="5233320" y="458388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63" name="直線コネクタ 362"/>
                <p:cNvCxnSpPr/>
                <p:nvPr/>
              </p:nvCxnSpPr>
              <p:spPr>
                <a:xfrm rot="7800000" flipV="1">
                  <a:off x="5416028" y="466151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4" name="直線コネクタ 363"/>
                <p:cNvCxnSpPr/>
                <p:nvPr/>
              </p:nvCxnSpPr>
              <p:spPr>
                <a:xfrm rot="9000000" flipH="1" flipV="1">
                  <a:off x="5363959" y="47080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65" name="円/楕円 364"/>
                <p:cNvSpPr/>
                <p:nvPr/>
              </p:nvSpPr>
              <p:spPr>
                <a:xfrm rot="8700000" flipV="1">
                  <a:off x="5146085" y="464970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66" name="直線コネクタ 365"/>
                <p:cNvCxnSpPr/>
                <p:nvPr/>
              </p:nvCxnSpPr>
              <p:spPr>
                <a:xfrm rot="8100000" flipV="1">
                  <a:off x="5321606" y="47366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7" name="直線コネクタ 366"/>
                <p:cNvCxnSpPr/>
                <p:nvPr/>
              </p:nvCxnSpPr>
              <p:spPr>
                <a:xfrm rot="9300000" flipH="1" flipV="1">
                  <a:off x="5265678" y="477851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68" name="円/楕円 367"/>
                <p:cNvSpPr/>
                <p:nvPr/>
              </p:nvSpPr>
              <p:spPr>
                <a:xfrm rot="9000000" flipV="1">
                  <a:off x="5058993" y="470077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69" name="直線コネクタ 368"/>
                <p:cNvCxnSpPr/>
                <p:nvPr/>
              </p:nvCxnSpPr>
              <p:spPr>
                <a:xfrm rot="8400000" flipV="1">
                  <a:off x="5226539" y="479644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70" name="直線コネクタ 369"/>
                <p:cNvCxnSpPr/>
                <p:nvPr/>
              </p:nvCxnSpPr>
              <p:spPr>
                <a:xfrm rot="9600000" flipH="1" flipV="1">
                  <a:off x="5167178" y="483324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71" name="円/楕円 370"/>
                <p:cNvSpPr/>
                <p:nvPr/>
              </p:nvSpPr>
              <p:spPr>
                <a:xfrm rot="9300000" flipV="1">
                  <a:off x="4961654" y="475044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72" name="直線コネクタ 371"/>
                <p:cNvCxnSpPr/>
                <p:nvPr/>
              </p:nvCxnSpPr>
              <p:spPr>
                <a:xfrm rot="8700000" flipV="1">
                  <a:off x="5120499" y="48540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3" name="直線コネクタ 372"/>
                <p:cNvCxnSpPr/>
                <p:nvPr/>
              </p:nvCxnSpPr>
              <p:spPr>
                <a:xfrm rot="9900000" flipH="1" flipV="1">
                  <a:off x="5058157" y="48855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74" name="円/楕円 373"/>
                <p:cNvSpPr/>
                <p:nvPr/>
              </p:nvSpPr>
              <p:spPr>
                <a:xfrm rot="9600000" flipV="1">
                  <a:off x="4865911" y="478573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75" name="直線コネクタ 374"/>
                <p:cNvCxnSpPr/>
                <p:nvPr/>
              </p:nvCxnSpPr>
              <p:spPr>
                <a:xfrm rot="9000000" flipV="1">
                  <a:off x="5015393" y="489653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6" name="直線コネクタ 375"/>
                <p:cNvCxnSpPr/>
                <p:nvPr/>
              </p:nvCxnSpPr>
              <p:spPr>
                <a:xfrm rot="10200000" flipH="1" flipV="1">
                  <a:off x="4950545" y="49224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77" name="円/楕円 376"/>
                <p:cNvSpPr/>
                <p:nvPr/>
              </p:nvSpPr>
              <p:spPr>
                <a:xfrm rot="9900000" flipV="1">
                  <a:off x="4761427" y="48177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78" name="直線コネクタ 377"/>
                <p:cNvCxnSpPr/>
                <p:nvPr/>
              </p:nvCxnSpPr>
              <p:spPr>
                <a:xfrm rot="9300000" flipV="1">
                  <a:off x="4900957" y="49348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9" name="直線コネクタ 378"/>
                <p:cNvCxnSpPr/>
                <p:nvPr/>
              </p:nvCxnSpPr>
              <p:spPr>
                <a:xfrm rot="10500000" flipH="1" flipV="1">
                  <a:off x="4834095" y="495505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80" name="円/楕円 379"/>
                <p:cNvSpPr/>
                <p:nvPr/>
              </p:nvSpPr>
              <p:spPr>
                <a:xfrm rot="10200000" flipV="1">
                  <a:off x="4662119" y="483594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81" name="直線コネクタ 380"/>
                <p:cNvCxnSpPr/>
                <p:nvPr/>
              </p:nvCxnSpPr>
              <p:spPr>
                <a:xfrm rot="9600000" flipV="1">
                  <a:off x="4791182" y="495852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2" name="直線コネクタ 381"/>
                <p:cNvCxnSpPr/>
                <p:nvPr/>
              </p:nvCxnSpPr>
              <p:spPr>
                <a:xfrm rot="10800000" flipH="1" flipV="1">
                  <a:off x="4722816" y="497279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83" name="円/楕円 382"/>
                <p:cNvSpPr/>
                <p:nvPr/>
              </p:nvSpPr>
              <p:spPr>
                <a:xfrm rot="10500000" flipV="1">
                  <a:off x="4553663" y="48493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84" name="直線コネクタ 383"/>
                <p:cNvCxnSpPr/>
                <p:nvPr/>
              </p:nvCxnSpPr>
              <p:spPr>
                <a:xfrm rot="9900000" flipV="1">
                  <a:off x="4671826" y="49764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5" name="直線コネクタ 384"/>
                <p:cNvCxnSpPr/>
                <p:nvPr/>
              </p:nvCxnSpPr>
              <p:spPr>
                <a:xfrm rot="11100000" flipH="1" flipV="1">
                  <a:off x="4602476" y="49846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86" name="円/楕円 385"/>
                <p:cNvSpPr/>
                <p:nvPr/>
              </p:nvSpPr>
              <p:spPr>
                <a:xfrm rot="10800000" flipV="1">
                  <a:off x="4452435" y="484568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87" name="直線コネクタ 386"/>
                <p:cNvCxnSpPr/>
                <p:nvPr/>
              </p:nvCxnSpPr>
              <p:spPr>
                <a:xfrm rot="10200000" flipV="1">
                  <a:off x="4559346" y="49763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8" name="直線コネクタ 387"/>
                <p:cNvCxnSpPr/>
                <p:nvPr/>
              </p:nvCxnSpPr>
              <p:spPr>
                <a:xfrm rot="11400000" flipH="1" flipV="1">
                  <a:off x="4489540" y="49784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89" name="円/楕円 388"/>
                <p:cNvSpPr/>
                <p:nvPr/>
              </p:nvSpPr>
              <p:spPr>
                <a:xfrm rot="11100000" flipV="1">
                  <a:off x="4343304" y="484003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90" name="直線コネクタ 389"/>
                <p:cNvCxnSpPr/>
                <p:nvPr/>
              </p:nvCxnSpPr>
              <p:spPr>
                <a:xfrm rot="10500000" flipV="1">
                  <a:off x="4438697" y="497320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91" name="直線コネクタ 390"/>
                <p:cNvCxnSpPr/>
                <p:nvPr/>
              </p:nvCxnSpPr>
              <p:spPr>
                <a:xfrm rot="11700000" flipH="1" flipV="1">
                  <a:off x="4368966" y="496929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92" name="円/楕円 391"/>
                <p:cNvSpPr/>
                <p:nvPr/>
              </p:nvSpPr>
              <p:spPr>
                <a:xfrm rot="11400000" flipV="1">
                  <a:off x="4243758" y="482317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93" name="直線コネクタ 392"/>
                <p:cNvCxnSpPr/>
                <p:nvPr/>
              </p:nvCxnSpPr>
              <p:spPr>
                <a:xfrm rot="10800000" flipV="1">
                  <a:off x="4327456" y="49578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4" name="直線コネクタ 393"/>
                <p:cNvCxnSpPr/>
                <p:nvPr/>
              </p:nvCxnSpPr>
              <p:spPr>
                <a:xfrm rot="12000000" flipH="1" flipV="1">
                  <a:off x="4258331" y="494790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95" name="円/楕円 394"/>
                <p:cNvSpPr/>
                <p:nvPr/>
              </p:nvSpPr>
              <p:spPr>
                <a:xfrm rot="11700000" flipV="1">
                  <a:off x="4137267" y="479865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96" name="直線コネクタ 395"/>
                <p:cNvCxnSpPr/>
                <p:nvPr/>
              </p:nvCxnSpPr>
              <p:spPr>
                <a:xfrm rot="11100000" flipV="1">
                  <a:off x="4209181" y="49338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7" name="直線コネクタ 396"/>
                <p:cNvCxnSpPr/>
                <p:nvPr/>
              </p:nvCxnSpPr>
              <p:spPr>
                <a:xfrm rot="12300000" flipH="1" flipV="1">
                  <a:off x="4141188" y="491790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98" name="円/楕円 397"/>
                <p:cNvSpPr/>
                <p:nvPr/>
              </p:nvSpPr>
              <p:spPr>
                <a:xfrm rot="12000000" flipV="1">
                  <a:off x="4045383" y="476210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399" name="直線コネクタ 398"/>
                <p:cNvCxnSpPr/>
                <p:nvPr/>
              </p:nvCxnSpPr>
              <p:spPr>
                <a:xfrm rot="11400000" flipV="1">
                  <a:off x="4105513" y="48967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0" name="直線コネクタ 399"/>
                <p:cNvCxnSpPr/>
                <p:nvPr/>
              </p:nvCxnSpPr>
              <p:spPr>
                <a:xfrm rot="12600000" flipH="1" flipV="1">
                  <a:off x="4039169" y="48749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01" name="円/楕円 400"/>
                <p:cNvSpPr/>
                <p:nvPr/>
              </p:nvSpPr>
              <p:spPr>
                <a:xfrm rot="12300000" flipV="1">
                  <a:off x="3944766" y="471946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02" name="直線コネクタ 401"/>
                <p:cNvCxnSpPr/>
                <p:nvPr/>
              </p:nvCxnSpPr>
              <p:spPr>
                <a:xfrm rot="11700000" flipV="1">
                  <a:off x="3993203" y="48525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3" name="直線コネクタ 402"/>
                <p:cNvCxnSpPr/>
                <p:nvPr/>
              </p:nvCxnSpPr>
              <p:spPr>
                <a:xfrm rot="12900000" flipH="1" flipV="1">
                  <a:off x="3929013" y="48250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04" name="円/楕円 403"/>
                <p:cNvSpPr/>
                <p:nvPr/>
              </p:nvSpPr>
              <p:spPr>
                <a:xfrm rot="12600000" flipV="1">
                  <a:off x="3856991" y="466957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05" name="直線コネクタ 404"/>
                <p:cNvCxnSpPr/>
                <p:nvPr/>
              </p:nvCxnSpPr>
              <p:spPr>
                <a:xfrm rot="12000000" flipV="1">
                  <a:off x="3893915" y="480014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06" name="直線コネクタ 405"/>
                <p:cNvCxnSpPr/>
                <p:nvPr/>
              </p:nvCxnSpPr>
              <p:spPr>
                <a:xfrm rot="13200000" flipH="1" flipV="1">
                  <a:off x="3832368" y="476713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07" name="円/楕円 406"/>
                <p:cNvSpPr/>
                <p:nvPr/>
              </p:nvSpPr>
              <p:spPr>
                <a:xfrm rot="12900000" flipV="1">
                  <a:off x="3765308" y="461010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08" name="直線コネクタ 407"/>
                <p:cNvCxnSpPr/>
                <p:nvPr/>
              </p:nvCxnSpPr>
              <p:spPr>
                <a:xfrm rot="12300000" flipV="1">
                  <a:off x="3790985" y="47371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9" name="直線コネクタ 408"/>
                <p:cNvCxnSpPr/>
                <p:nvPr/>
              </p:nvCxnSpPr>
              <p:spPr>
                <a:xfrm rot="13500000" flipH="1" flipV="1">
                  <a:off x="3732549" y="46988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10" name="円/楕円 409"/>
                <p:cNvSpPr/>
                <p:nvPr/>
              </p:nvSpPr>
              <p:spPr>
                <a:xfrm rot="13200000" flipV="1">
                  <a:off x="3690101" y="454225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11" name="直線コネクタ 410"/>
                <p:cNvCxnSpPr/>
                <p:nvPr/>
              </p:nvCxnSpPr>
              <p:spPr>
                <a:xfrm rot="12600000" flipV="1">
                  <a:off x="3704883" y="46647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2" name="直線コネクタ 411"/>
                <p:cNvCxnSpPr/>
                <p:nvPr/>
              </p:nvCxnSpPr>
              <p:spPr>
                <a:xfrm rot="13800000" flipH="1" flipV="1">
                  <a:off x="3650004" y="46215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13" name="円/楕円 412"/>
                <p:cNvSpPr/>
                <p:nvPr/>
              </p:nvSpPr>
              <p:spPr>
                <a:xfrm rot="13500000" flipV="1">
                  <a:off x="3610135" y="446777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14" name="直線コネクタ 413"/>
                <p:cNvCxnSpPr/>
                <p:nvPr/>
              </p:nvCxnSpPr>
              <p:spPr>
                <a:xfrm rot="12900000" flipV="1">
                  <a:off x="3614459" y="45848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5" name="直線コネクタ 414"/>
                <p:cNvCxnSpPr/>
                <p:nvPr/>
              </p:nvCxnSpPr>
              <p:spPr>
                <a:xfrm rot="14100000" flipH="1" flipV="1">
                  <a:off x="3563553" y="45370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16" name="円/楕円 415"/>
                <p:cNvSpPr/>
                <p:nvPr/>
              </p:nvSpPr>
              <p:spPr>
                <a:xfrm rot="13800000" flipV="1">
                  <a:off x="3544717" y="439087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17" name="直線コネクタ 416"/>
                <p:cNvCxnSpPr/>
                <p:nvPr/>
              </p:nvCxnSpPr>
              <p:spPr>
                <a:xfrm rot="13200000" flipV="1">
                  <a:off x="3539097" y="450157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18" name="直線コネクタ 417"/>
                <p:cNvCxnSpPr/>
                <p:nvPr/>
              </p:nvCxnSpPr>
              <p:spPr>
                <a:xfrm rot="14400000" flipH="1" flipV="1">
                  <a:off x="3492552" y="444950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19" name="円/楕円 418"/>
                <p:cNvSpPr/>
                <p:nvPr/>
              </p:nvSpPr>
              <p:spPr>
                <a:xfrm rot="14100000" flipV="1">
                  <a:off x="3478900" y="430363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20" name="直線コネクタ 419"/>
                <p:cNvCxnSpPr/>
                <p:nvPr/>
              </p:nvCxnSpPr>
              <p:spPr>
                <a:xfrm rot="13500000" flipV="1">
                  <a:off x="3463928" y="44071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1" name="直線コネクタ 420"/>
                <p:cNvCxnSpPr/>
                <p:nvPr/>
              </p:nvCxnSpPr>
              <p:spPr>
                <a:xfrm rot="14700000" flipH="1" flipV="1">
                  <a:off x="3422098" y="435122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22" name="円/楕円 421"/>
                <p:cNvSpPr/>
                <p:nvPr/>
              </p:nvSpPr>
              <p:spPr>
                <a:xfrm rot="14400000" flipV="1">
                  <a:off x="3431563" y="422133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23" name="直線コネクタ 422"/>
                <p:cNvCxnSpPr/>
                <p:nvPr/>
              </p:nvCxnSpPr>
              <p:spPr>
                <a:xfrm rot="13800000" flipV="1">
                  <a:off x="3407900" y="43168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4" name="直線コネクタ 423"/>
                <p:cNvCxnSpPr/>
                <p:nvPr/>
              </p:nvCxnSpPr>
              <p:spPr>
                <a:xfrm rot="15000000" flipH="1" flipV="1">
                  <a:off x="3371104" y="425751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25" name="円/楕円 424"/>
                <p:cNvSpPr/>
                <p:nvPr/>
              </p:nvSpPr>
              <p:spPr>
                <a:xfrm rot="14700000" flipV="1">
                  <a:off x="3381895" y="41239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26" name="直線コネクタ 425"/>
                <p:cNvCxnSpPr/>
                <p:nvPr/>
              </p:nvCxnSpPr>
              <p:spPr>
                <a:xfrm rot="14100000" flipV="1">
                  <a:off x="3350269" y="421083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7" name="直線コネクタ 426"/>
                <p:cNvCxnSpPr/>
                <p:nvPr/>
              </p:nvCxnSpPr>
              <p:spPr>
                <a:xfrm rot="15300000" flipH="1" flipV="1">
                  <a:off x="3318786" y="414849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28" name="円/楕円 427"/>
                <p:cNvSpPr/>
                <p:nvPr/>
              </p:nvSpPr>
              <p:spPr>
                <a:xfrm rot="15000000" flipV="1">
                  <a:off x="3346722" y="402935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29" name="直線コネクタ 428"/>
                <p:cNvCxnSpPr/>
                <p:nvPr/>
              </p:nvCxnSpPr>
              <p:spPr>
                <a:xfrm rot="14400000" flipV="1">
                  <a:off x="3307922" y="410683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30" name="直線コネクタ 429"/>
                <p:cNvCxnSpPr/>
                <p:nvPr/>
              </p:nvCxnSpPr>
              <p:spPr>
                <a:xfrm rot="15600000" flipH="1" flipV="1">
                  <a:off x="3281993" y="404198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31" name="円/楕円 430"/>
                <p:cNvSpPr/>
                <p:nvPr/>
              </p:nvSpPr>
              <p:spPr>
                <a:xfrm rot="15300000" flipV="1">
                  <a:off x="3314711" y="392487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32" name="直線コネクタ 431"/>
                <p:cNvCxnSpPr/>
                <p:nvPr/>
              </p:nvCxnSpPr>
              <p:spPr>
                <a:xfrm rot="14700000" flipV="1">
                  <a:off x="3269580" y="39923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33" name="直線コネクタ 432"/>
                <p:cNvCxnSpPr/>
                <p:nvPr/>
              </p:nvCxnSpPr>
              <p:spPr>
                <a:xfrm rot="15900000" flipH="1" flipV="1">
                  <a:off x="3249402" y="392553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34" name="円/楕円 433"/>
                <p:cNvSpPr/>
                <p:nvPr/>
              </p:nvSpPr>
              <p:spPr>
                <a:xfrm rot="15600000" flipV="1">
                  <a:off x="3300717" y="382455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35" name="直線コネクタ 434"/>
                <p:cNvCxnSpPr/>
                <p:nvPr/>
              </p:nvCxnSpPr>
              <p:spPr>
                <a:xfrm rot="15000000" flipV="1">
                  <a:off x="3250147" y="38816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36" name="直線コネクタ 435"/>
                <p:cNvCxnSpPr/>
                <p:nvPr/>
              </p:nvCxnSpPr>
              <p:spPr>
                <a:xfrm rot="16200000" flipH="1" flipV="1">
                  <a:off x="3235872" y="38132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37" name="円/楕円 436"/>
                <p:cNvSpPr/>
                <p:nvPr/>
              </p:nvSpPr>
              <p:spPr>
                <a:xfrm rot="15900000" flipV="1">
                  <a:off x="3287334" y="37160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38" name="直線コネクタ 437"/>
                <p:cNvCxnSpPr/>
                <p:nvPr/>
              </p:nvCxnSpPr>
              <p:spPr>
                <a:xfrm rot="15300000" flipV="1">
                  <a:off x="3232258" y="376225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39" name="直線コネクタ 438"/>
                <p:cNvCxnSpPr/>
                <p:nvPr/>
              </p:nvCxnSpPr>
              <p:spPr>
                <a:xfrm rot="16500000" flipH="1" flipV="1">
                  <a:off x="3223996" y="36929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40" name="円/楕円 439"/>
                <p:cNvSpPr/>
                <p:nvPr/>
              </p:nvSpPr>
              <p:spPr>
                <a:xfrm rot="16200000" flipV="1">
                  <a:off x="3286653" y="361513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41" name="直線コネクタ 440"/>
                <p:cNvCxnSpPr/>
                <p:nvPr/>
              </p:nvCxnSpPr>
              <p:spPr>
                <a:xfrm rot="15600000" flipV="1">
                  <a:off x="3228038" y="365004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42" name="直線コネクタ 441"/>
                <p:cNvCxnSpPr/>
                <p:nvPr/>
              </p:nvCxnSpPr>
              <p:spPr>
                <a:xfrm rot="16800000" flipH="1" flipV="1">
                  <a:off x="3225852" y="358023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43" name="円/楕円 442"/>
                <p:cNvSpPr/>
                <p:nvPr/>
              </p:nvSpPr>
              <p:spPr>
                <a:xfrm rot="16500000" flipV="1">
                  <a:off x="3292307" y="350600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44" name="直線コネクタ 443"/>
                <p:cNvCxnSpPr/>
                <p:nvPr/>
              </p:nvCxnSpPr>
              <p:spPr>
                <a:xfrm rot="15900000" flipV="1">
                  <a:off x="3231147" y="35293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5" name="直線コネクタ 444"/>
                <p:cNvCxnSpPr/>
                <p:nvPr/>
              </p:nvCxnSpPr>
              <p:spPr>
                <a:xfrm rot="17100000" flipH="1" flipV="1">
                  <a:off x="3235053" y="34596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46" name="円/楕円 445"/>
                <p:cNvSpPr/>
                <p:nvPr/>
              </p:nvSpPr>
              <p:spPr>
                <a:xfrm rot="16800000" flipV="1">
                  <a:off x="3312351" y="340917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47" name="直線コネクタ 446"/>
                <p:cNvCxnSpPr/>
                <p:nvPr/>
              </p:nvCxnSpPr>
              <p:spPr>
                <a:xfrm rot="16200000" flipV="1">
                  <a:off x="3249659" y="34208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8" name="直線コネクタ 447"/>
                <p:cNvCxnSpPr/>
                <p:nvPr/>
              </p:nvCxnSpPr>
              <p:spPr>
                <a:xfrm rot="17400000" flipH="1" flipV="1">
                  <a:off x="3259628" y="335173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49" name="円/楕円 448"/>
                <p:cNvSpPr/>
                <p:nvPr/>
              </p:nvSpPr>
              <p:spPr>
                <a:xfrm rot="17100000" flipV="1">
                  <a:off x="3336870" y="330267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50" name="直線コネクタ 449"/>
                <p:cNvCxnSpPr/>
                <p:nvPr/>
              </p:nvCxnSpPr>
              <p:spPr>
                <a:xfrm rot="16500000" flipV="1">
                  <a:off x="3273672" y="330258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1" name="直線コネクタ 450"/>
                <p:cNvCxnSpPr/>
                <p:nvPr/>
              </p:nvCxnSpPr>
              <p:spPr>
                <a:xfrm rot="17700000" flipH="1" flipV="1">
                  <a:off x="3289628" y="32345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52" name="円/楕円 451"/>
                <p:cNvSpPr/>
                <p:nvPr/>
              </p:nvSpPr>
              <p:spPr>
                <a:xfrm rot="17400000" flipV="1">
                  <a:off x="3370760" y="32075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53" name="直線コネクタ 452"/>
                <p:cNvCxnSpPr/>
                <p:nvPr/>
              </p:nvCxnSpPr>
              <p:spPr>
                <a:xfrm rot="16800000" flipV="1">
                  <a:off x="3308085" y="31956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4" name="直線コネクタ 453"/>
                <p:cNvCxnSpPr/>
                <p:nvPr/>
              </p:nvCxnSpPr>
              <p:spPr>
                <a:xfrm rot="18000000" flipH="1" flipV="1">
                  <a:off x="3329906" y="31293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55" name="円/楕円 454"/>
                <p:cNvSpPr/>
                <p:nvPr/>
              </p:nvSpPr>
              <p:spPr>
                <a:xfrm rot="17700000" flipV="1">
                  <a:off x="3413398" y="310695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56" name="直線コネクタ 455"/>
                <p:cNvCxnSpPr/>
                <p:nvPr/>
              </p:nvCxnSpPr>
              <p:spPr>
                <a:xfrm rot="17100000" flipV="1">
                  <a:off x="3352271" y="308338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57" name="直線コネクタ 456"/>
                <p:cNvCxnSpPr/>
                <p:nvPr/>
              </p:nvCxnSpPr>
              <p:spPr>
                <a:xfrm rot="18300000" flipH="1" flipV="1">
                  <a:off x="3379791" y="301919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58" name="円/楕円 457"/>
                <p:cNvSpPr/>
                <p:nvPr/>
              </p:nvSpPr>
              <p:spPr>
                <a:xfrm rot="18000000" flipV="1">
                  <a:off x="3467165" y="30211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59" name="直線コネクタ 458"/>
                <p:cNvCxnSpPr/>
                <p:nvPr/>
              </p:nvCxnSpPr>
              <p:spPr>
                <a:xfrm rot="17400000" flipV="1">
                  <a:off x="3408599" y="29860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0" name="直線コネクタ 459"/>
                <p:cNvCxnSpPr/>
                <p:nvPr/>
              </p:nvCxnSpPr>
              <p:spPr>
                <a:xfrm rot="18600000" flipH="1" flipV="1">
                  <a:off x="3441609" y="29244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61" name="円/楕円 460"/>
                <p:cNvSpPr/>
                <p:nvPr/>
              </p:nvSpPr>
              <p:spPr>
                <a:xfrm rot="18300000" flipV="1">
                  <a:off x="3526627" y="292942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62" name="直線コネクタ 461"/>
                <p:cNvCxnSpPr/>
                <p:nvPr/>
              </p:nvCxnSpPr>
              <p:spPr>
                <a:xfrm rot="17700000" flipV="1">
                  <a:off x="3471616" y="28830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3" name="直線コネクタ 462"/>
                <p:cNvCxnSpPr/>
                <p:nvPr/>
              </p:nvCxnSpPr>
              <p:spPr>
                <a:xfrm rot="18900000" flipH="1" flipV="1">
                  <a:off x="3509864" y="28246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64" name="円/楕円 463"/>
                <p:cNvSpPr/>
                <p:nvPr/>
              </p:nvSpPr>
              <p:spPr>
                <a:xfrm rot="18600000" flipV="1">
                  <a:off x="3591001" y="285164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65" name="直線コネクタ 464"/>
                <p:cNvCxnSpPr/>
                <p:nvPr/>
              </p:nvCxnSpPr>
              <p:spPr>
                <a:xfrm rot="18000000" flipV="1">
                  <a:off x="3540511" y="279442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6" name="直線コネクタ 465"/>
                <p:cNvCxnSpPr/>
                <p:nvPr/>
              </p:nvCxnSpPr>
              <p:spPr>
                <a:xfrm rot="19200000" flipH="1" flipV="1">
                  <a:off x="3583706" y="27395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67" name="円/楕円 466"/>
                <p:cNvSpPr/>
                <p:nvPr/>
              </p:nvSpPr>
              <p:spPr>
                <a:xfrm rot="18900000" flipV="1">
                  <a:off x="3665480" y="277168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68" name="直線コネクタ 467"/>
                <p:cNvCxnSpPr/>
                <p:nvPr/>
              </p:nvCxnSpPr>
              <p:spPr>
                <a:xfrm rot="18300000" flipV="1">
                  <a:off x="3620444" y="270399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69" name="直線コネクタ 468"/>
                <p:cNvCxnSpPr/>
                <p:nvPr/>
              </p:nvCxnSpPr>
              <p:spPr>
                <a:xfrm rot="19500000" flipH="1" flipV="1">
                  <a:off x="3668258" y="265309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70" name="円/楕円 469"/>
                <p:cNvSpPr/>
                <p:nvPr/>
              </p:nvSpPr>
              <p:spPr>
                <a:xfrm rot="19200000" flipV="1">
                  <a:off x="3751229" y="270898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71" name="直線コネクタ 470"/>
                <p:cNvCxnSpPr/>
                <p:nvPr/>
              </p:nvCxnSpPr>
              <p:spPr>
                <a:xfrm rot="18600000" flipV="1">
                  <a:off x="3712537" y="26313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2" name="直線コネクタ 471"/>
                <p:cNvCxnSpPr/>
                <p:nvPr/>
              </p:nvCxnSpPr>
              <p:spPr>
                <a:xfrm rot="19800000" flipH="1" flipV="1">
                  <a:off x="3764606" y="25848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73" name="円/楕円 472"/>
                <p:cNvSpPr/>
                <p:nvPr/>
              </p:nvSpPr>
              <p:spPr>
                <a:xfrm rot="19500000" flipV="1">
                  <a:off x="3838464" y="264316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74" name="直線コネクタ 473"/>
                <p:cNvCxnSpPr/>
                <p:nvPr/>
              </p:nvCxnSpPr>
              <p:spPr>
                <a:xfrm rot="18900000" flipV="1">
                  <a:off x="3806959" y="255618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5" name="直線コネクタ 474"/>
                <p:cNvCxnSpPr/>
                <p:nvPr/>
              </p:nvCxnSpPr>
              <p:spPr>
                <a:xfrm rot="20100000" flipH="1" flipV="1">
                  <a:off x="3862887" y="251435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76" name="円/楕円 475"/>
                <p:cNvSpPr/>
                <p:nvPr/>
              </p:nvSpPr>
              <p:spPr>
                <a:xfrm rot="19800000" flipV="1">
                  <a:off x="3925556" y="259209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77" name="直線コネクタ 476"/>
                <p:cNvCxnSpPr/>
                <p:nvPr/>
              </p:nvCxnSpPr>
              <p:spPr>
                <a:xfrm rot="19200000" flipV="1">
                  <a:off x="3902026" y="249642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8" name="直線コネクタ 477"/>
                <p:cNvCxnSpPr/>
                <p:nvPr/>
              </p:nvCxnSpPr>
              <p:spPr>
                <a:xfrm rot="20400000" flipH="1" flipV="1">
                  <a:off x="3961387" y="24596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79" name="円/楕円 478"/>
                <p:cNvSpPr/>
                <p:nvPr/>
              </p:nvSpPr>
              <p:spPr>
                <a:xfrm rot="20100000" flipV="1">
                  <a:off x="4022895" y="254242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80" name="直線コネクタ 479"/>
                <p:cNvCxnSpPr/>
                <p:nvPr/>
              </p:nvCxnSpPr>
              <p:spPr>
                <a:xfrm rot="19500000" flipV="1">
                  <a:off x="4008066" y="24387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81" name="直線コネクタ 480"/>
                <p:cNvCxnSpPr/>
                <p:nvPr/>
              </p:nvCxnSpPr>
              <p:spPr>
                <a:xfrm rot="20700000" flipH="1" flipV="1">
                  <a:off x="4070408" y="24073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82" name="円/楕円 481"/>
                <p:cNvSpPr/>
                <p:nvPr/>
              </p:nvSpPr>
              <p:spPr>
                <a:xfrm rot="20400000" flipV="1">
                  <a:off x="4119264" y="251122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83" name="直線コネクタ 482"/>
                <p:cNvCxnSpPr/>
                <p:nvPr/>
              </p:nvCxnSpPr>
              <p:spPr>
                <a:xfrm rot="19800000" flipV="1">
                  <a:off x="4113798" y="24004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84" name="直線コネクタ 483"/>
                <p:cNvCxnSpPr/>
                <p:nvPr/>
              </p:nvCxnSpPr>
              <p:spPr>
                <a:xfrm rot="21000000" flipH="1" flipV="1">
                  <a:off x="4178646" y="237448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85" name="円/楕円 484"/>
                <p:cNvSpPr/>
                <p:nvPr/>
              </p:nvSpPr>
              <p:spPr>
                <a:xfrm rot="20700000" flipV="1">
                  <a:off x="4223748" y="24792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86" name="直線コネクタ 485"/>
                <p:cNvCxnSpPr/>
                <p:nvPr/>
              </p:nvCxnSpPr>
              <p:spPr>
                <a:xfrm rot="20100000" flipV="1">
                  <a:off x="4228234" y="23620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87" name="直線コネクタ 486"/>
                <p:cNvCxnSpPr/>
                <p:nvPr/>
              </p:nvCxnSpPr>
              <p:spPr>
                <a:xfrm rot="21300000" flipH="1" flipV="1">
                  <a:off x="4295096" y="234189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88" name="円/楕円 487"/>
                <p:cNvSpPr/>
                <p:nvPr/>
              </p:nvSpPr>
              <p:spPr>
                <a:xfrm rot="21000000" flipV="1">
                  <a:off x="4323056" y="24610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cxnSp>
              <p:nvCxnSpPr>
                <p:cNvPr id="489" name="直線コネクタ 488"/>
                <p:cNvCxnSpPr/>
                <p:nvPr/>
              </p:nvCxnSpPr>
              <p:spPr>
                <a:xfrm rot="20400000" flipV="1">
                  <a:off x="4338009" y="23384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90" name="直線コネクタ 489"/>
                <p:cNvCxnSpPr/>
                <p:nvPr/>
              </p:nvCxnSpPr>
              <p:spPr>
                <a:xfrm flipH="1" flipV="1">
                  <a:off x="4406375" y="232415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91" name="直線コネクタ 490"/>
                <p:cNvCxnSpPr/>
                <p:nvPr/>
              </p:nvCxnSpPr>
              <p:spPr>
                <a:xfrm rot="2400000" flipH="1" flipV="1">
                  <a:off x="5276171" y="25193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92" name="グループ化 1765"/>
                <p:cNvGrpSpPr/>
                <p:nvPr/>
              </p:nvGrpSpPr>
              <p:grpSpPr>
                <a:xfrm rot="13040358">
                  <a:off x="3365408" y="4990273"/>
                  <a:ext cx="199095" cy="664166"/>
                  <a:chOff x="2627964" y="1124744"/>
                  <a:chExt cx="222450" cy="641307"/>
                </a:xfrm>
              </p:grpSpPr>
              <p:grpSp>
                <p:nvGrpSpPr>
                  <p:cNvPr id="493" name="グループ化 368"/>
                  <p:cNvGrpSpPr/>
                  <p:nvPr/>
                </p:nvGrpSpPr>
                <p:grpSpPr>
                  <a:xfrm>
                    <a:off x="2627964" y="1124744"/>
                    <a:ext cx="215072" cy="576064"/>
                    <a:chOff x="180113" y="1556792"/>
                    <a:chExt cx="716907" cy="1800200"/>
                  </a:xfrm>
                </p:grpSpPr>
                <p:grpSp>
                  <p:nvGrpSpPr>
                    <p:cNvPr id="495" name="グループ化 279"/>
                    <p:cNvGrpSpPr/>
                    <p:nvPr/>
                  </p:nvGrpSpPr>
                  <p:grpSpPr>
                    <a:xfrm>
                      <a:off x="180113" y="1556792"/>
                      <a:ext cx="444188" cy="1800200"/>
                      <a:chOff x="755576" y="2996952"/>
                      <a:chExt cx="216024" cy="864096"/>
                    </a:xfrm>
                  </p:grpSpPr>
                  <p:sp>
                    <p:nvSpPr>
                      <p:cNvPr id="498" name="アーチ 497"/>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499" name="アーチ 498"/>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500" name="アーチ 499"/>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496" name="アーチ 495"/>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497" name="アーチ 496"/>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sp>
                <p:nvSpPr>
                  <p:cNvPr id="494" name="正方形/長方形 493"/>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sp>
            <p:nvSpPr>
              <p:cNvPr id="50" name="フリーフォーム 49"/>
              <p:cNvSpPr/>
              <p:nvPr/>
            </p:nvSpPr>
            <p:spPr>
              <a:xfrm rot="2380133">
                <a:off x="2198749" y="5465069"/>
                <a:ext cx="135015" cy="450050"/>
              </a:xfrm>
              <a:custGeom>
                <a:avLst/>
                <a:gdLst>
                  <a:gd name="connsiteX0" fmla="*/ 124918 w 289810"/>
                  <a:gd name="connsiteY0" fmla="*/ 4997 h 754506"/>
                  <a:gd name="connsiteX1" fmla="*/ 19987 w 289810"/>
                  <a:gd name="connsiteY1" fmla="*/ 109929 h 754506"/>
                  <a:gd name="connsiteX2" fmla="*/ 244840 w 289810"/>
                  <a:gd name="connsiteY2" fmla="*/ 244840 h 754506"/>
                  <a:gd name="connsiteX3" fmla="*/ 34977 w 289810"/>
                  <a:gd name="connsiteY3" fmla="*/ 364761 h 754506"/>
                  <a:gd name="connsiteX4" fmla="*/ 229849 w 289810"/>
                  <a:gd name="connsiteY4" fmla="*/ 529653 h 754506"/>
                  <a:gd name="connsiteX5" fmla="*/ 49967 w 289810"/>
                  <a:gd name="connsiteY5" fmla="*/ 634584 h 754506"/>
                  <a:gd name="connsiteX6" fmla="*/ 169889 w 289810"/>
                  <a:gd name="connsiteY6" fmla="*/ 754506 h 754506"/>
                  <a:gd name="connsiteX7" fmla="*/ 229849 w 289810"/>
                  <a:gd name="connsiteY7" fmla="*/ 634584 h 754506"/>
                  <a:gd name="connsiteX8" fmla="*/ 19987 w 289810"/>
                  <a:gd name="connsiteY8" fmla="*/ 484683 h 754506"/>
                  <a:gd name="connsiteX9" fmla="*/ 214859 w 289810"/>
                  <a:gd name="connsiteY9" fmla="*/ 379751 h 754506"/>
                  <a:gd name="connsiteX10" fmla="*/ 34977 w 289810"/>
                  <a:gd name="connsiteY10" fmla="*/ 214860 h 754506"/>
                  <a:gd name="connsiteX11" fmla="*/ 274820 w 289810"/>
                  <a:gd name="connsiteY11" fmla="*/ 79948 h 754506"/>
                  <a:gd name="connsiteX12" fmla="*/ 124918 w 289810"/>
                  <a:gd name="connsiteY12" fmla="*/ 4997 h 75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10" h="754506">
                    <a:moveTo>
                      <a:pt x="124918" y="4997"/>
                    </a:moveTo>
                    <a:cubicBezTo>
                      <a:pt x="82446" y="9994"/>
                      <a:pt x="0" y="69955"/>
                      <a:pt x="19987" y="109929"/>
                    </a:cubicBezTo>
                    <a:cubicBezTo>
                      <a:pt x="39974" y="149903"/>
                      <a:pt x="242342" y="202368"/>
                      <a:pt x="244840" y="244840"/>
                    </a:cubicBezTo>
                    <a:cubicBezTo>
                      <a:pt x="247338" y="287312"/>
                      <a:pt x="37476" y="317292"/>
                      <a:pt x="34977" y="364761"/>
                    </a:cubicBezTo>
                    <a:cubicBezTo>
                      <a:pt x="32479" y="412230"/>
                      <a:pt x="227351" y="484683"/>
                      <a:pt x="229849" y="529653"/>
                    </a:cubicBezTo>
                    <a:cubicBezTo>
                      <a:pt x="232347" y="574623"/>
                      <a:pt x="59960" y="597109"/>
                      <a:pt x="49967" y="634584"/>
                    </a:cubicBezTo>
                    <a:cubicBezTo>
                      <a:pt x="39974" y="672060"/>
                      <a:pt x="139909" y="754506"/>
                      <a:pt x="169889" y="754506"/>
                    </a:cubicBezTo>
                    <a:cubicBezTo>
                      <a:pt x="199869" y="754506"/>
                      <a:pt x="254833" y="679554"/>
                      <a:pt x="229849" y="634584"/>
                    </a:cubicBezTo>
                    <a:cubicBezTo>
                      <a:pt x="204865" y="589614"/>
                      <a:pt x="22485" y="527155"/>
                      <a:pt x="19987" y="484683"/>
                    </a:cubicBezTo>
                    <a:cubicBezTo>
                      <a:pt x="17489" y="442211"/>
                      <a:pt x="212361" y="424721"/>
                      <a:pt x="214859" y="379751"/>
                    </a:cubicBezTo>
                    <a:cubicBezTo>
                      <a:pt x="217357" y="334781"/>
                      <a:pt x="24984" y="264827"/>
                      <a:pt x="34977" y="214860"/>
                    </a:cubicBezTo>
                    <a:cubicBezTo>
                      <a:pt x="44971" y="164893"/>
                      <a:pt x="259830" y="114925"/>
                      <a:pt x="274820" y="79948"/>
                    </a:cubicBezTo>
                    <a:cubicBezTo>
                      <a:pt x="289810" y="44971"/>
                      <a:pt x="167390" y="0"/>
                      <a:pt x="124918" y="4997"/>
                    </a:cubicBezTo>
                    <a:close/>
                  </a:path>
                </a:pathLst>
              </a:custGeom>
              <a:noFill/>
              <a:ln w="254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51" name="フリーフォーム 50"/>
              <p:cNvSpPr/>
              <p:nvPr/>
            </p:nvSpPr>
            <p:spPr>
              <a:xfrm rot="18645434">
                <a:off x="2213516" y="5463870"/>
                <a:ext cx="135015" cy="450050"/>
              </a:xfrm>
              <a:custGeom>
                <a:avLst/>
                <a:gdLst>
                  <a:gd name="connsiteX0" fmla="*/ 124918 w 289810"/>
                  <a:gd name="connsiteY0" fmla="*/ 4997 h 754506"/>
                  <a:gd name="connsiteX1" fmla="*/ 19987 w 289810"/>
                  <a:gd name="connsiteY1" fmla="*/ 109929 h 754506"/>
                  <a:gd name="connsiteX2" fmla="*/ 244840 w 289810"/>
                  <a:gd name="connsiteY2" fmla="*/ 244840 h 754506"/>
                  <a:gd name="connsiteX3" fmla="*/ 34977 w 289810"/>
                  <a:gd name="connsiteY3" fmla="*/ 364761 h 754506"/>
                  <a:gd name="connsiteX4" fmla="*/ 229849 w 289810"/>
                  <a:gd name="connsiteY4" fmla="*/ 529653 h 754506"/>
                  <a:gd name="connsiteX5" fmla="*/ 49967 w 289810"/>
                  <a:gd name="connsiteY5" fmla="*/ 634584 h 754506"/>
                  <a:gd name="connsiteX6" fmla="*/ 169889 w 289810"/>
                  <a:gd name="connsiteY6" fmla="*/ 754506 h 754506"/>
                  <a:gd name="connsiteX7" fmla="*/ 229849 w 289810"/>
                  <a:gd name="connsiteY7" fmla="*/ 634584 h 754506"/>
                  <a:gd name="connsiteX8" fmla="*/ 19987 w 289810"/>
                  <a:gd name="connsiteY8" fmla="*/ 484683 h 754506"/>
                  <a:gd name="connsiteX9" fmla="*/ 214859 w 289810"/>
                  <a:gd name="connsiteY9" fmla="*/ 379751 h 754506"/>
                  <a:gd name="connsiteX10" fmla="*/ 34977 w 289810"/>
                  <a:gd name="connsiteY10" fmla="*/ 214860 h 754506"/>
                  <a:gd name="connsiteX11" fmla="*/ 274820 w 289810"/>
                  <a:gd name="connsiteY11" fmla="*/ 79948 h 754506"/>
                  <a:gd name="connsiteX12" fmla="*/ 124918 w 289810"/>
                  <a:gd name="connsiteY12" fmla="*/ 4997 h 75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10" h="754506">
                    <a:moveTo>
                      <a:pt x="124918" y="4997"/>
                    </a:moveTo>
                    <a:cubicBezTo>
                      <a:pt x="82446" y="9994"/>
                      <a:pt x="0" y="69955"/>
                      <a:pt x="19987" y="109929"/>
                    </a:cubicBezTo>
                    <a:cubicBezTo>
                      <a:pt x="39974" y="149903"/>
                      <a:pt x="242342" y="202368"/>
                      <a:pt x="244840" y="244840"/>
                    </a:cubicBezTo>
                    <a:cubicBezTo>
                      <a:pt x="247338" y="287312"/>
                      <a:pt x="37476" y="317292"/>
                      <a:pt x="34977" y="364761"/>
                    </a:cubicBezTo>
                    <a:cubicBezTo>
                      <a:pt x="32479" y="412230"/>
                      <a:pt x="227351" y="484683"/>
                      <a:pt x="229849" y="529653"/>
                    </a:cubicBezTo>
                    <a:cubicBezTo>
                      <a:pt x="232347" y="574623"/>
                      <a:pt x="59960" y="597109"/>
                      <a:pt x="49967" y="634584"/>
                    </a:cubicBezTo>
                    <a:cubicBezTo>
                      <a:pt x="39974" y="672060"/>
                      <a:pt x="139909" y="754506"/>
                      <a:pt x="169889" y="754506"/>
                    </a:cubicBezTo>
                    <a:cubicBezTo>
                      <a:pt x="199869" y="754506"/>
                      <a:pt x="254833" y="679554"/>
                      <a:pt x="229849" y="634584"/>
                    </a:cubicBezTo>
                    <a:cubicBezTo>
                      <a:pt x="204865" y="589614"/>
                      <a:pt x="22485" y="527155"/>
                      <a:pt x="19987" y="484683"/>
                    </a:cubicBezTo>
                    <a:cubicBezTo>
                      <a:pt x="17489" y="442211"/>
                      <a:pt x="212361" y="424721"/>
                      <a:pt x="214859" y="379751"/>
                    </a:cubicBezTo>
                    <a:cubicBezTo>
                      <a:pt x="217357" y="334781"/>
                      <a:pt x="24984" y="264827"/>
                      <a:pt x="34977" y="214860"/>
                    </a:cubicBezTo>
                    <a:cubicBezTo>
                      <a:pt x="44971" y="164893"/>
                      <a:pt x="259830" y="114925"/>
                      <a:pt x="274820" y="79948"/>
                    </a:cubicBezTo>
                    <a:cubicBezTo>
                      <a:pt x="289810" y="44971"/>
                      <a:pt x="167390" y="0"/>
                      <a:pt x="124918" y="4997"/>
                    </a:cubicBezTo>
                    <a:close/>
                  </a:path>
                </a:pathLst>
              </a:custGeom>
              <a:noFill/>
              <a:ln w="254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grpSp>
        <p:nvGrpSpPr>
          <p:cNvPr id="600" name="グループ化 599"/>
          <p:cNvGrpSpPr/>
          <p:nvPr/>
        </p:nvGrpSpPr>
        <p:grpSpPr>
          <a:xfrm>
            <a:off x="5480307" y="2066580"/>
            <a:ext cx="906347" cy="346883"/>
            <a:chOff x="5562110" y="2303875"/>
            <a:chExt cx="2115235" cy="720080"/>
          </a:xfrm>
        </p:grpSpPr>
        <p:sp>
          <p:nvSpPr>
            <p:cNvPr id="601" name="円/楕円 600"/>
            <p:cNvSpPr/>
            <p:nvPr/>
          </p:nvSpPr>
          <p:spPr>
            <a:xfrm>
              <a:off x="5562110" y="2303875"/>
              <a:ext cx="2115235" cy="72008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02" name="テキスト ボックス 601"/>
            <p:cNvSpPr txBox="1"/>
            <p:nvPr/>
          </p:nvSpPr>
          <p:spPr>
            <a:xfrm>
              <a:off x="5643739" y="2347761"/>
              <a:ext cx="1848850" cy="575011"/>
            </a:xfrm>
            <a:prstGeom prst="rect">
              <a:avLst/>
            </a:prstGeom>
            <a:noFill/>
          </p:spPr>
          <p:txBody>
            <a:bodyPr wrap="none" rtlCol="0">
              <a:spAutoFit/>
            </a:bodyPr>
            <a:lstStyle/>
            <a:p>
              <a:r>
                <a:rPr kumimoji="1" lang="en-US" altLang="ja-JP" sz="1200" b="1" dirty="0" smtClean="0">
                  <a:solidFill>
                    <a:schemeClr val="bg1"/>
                  </a:solidFill>
                  <a:latin typeface="Arial" pitchFamily="34" charset="0"/>
                  <a:cs typeface="Arial" pitchFamily="34" charset="0"/>
                </a:rPr>
                <a:t>SWITCH</a:t>
              </a:r>
              <a:endParaRPr kumimoji="1" lang="ja-JP" altLang="en-US" sz="1200" b="1" dirty="0">
                <a:solidFill>
                  <a:schemeClr val="bg1"/>
                </a:solidFill>
                <a:latin typeface="Arial" pitchFamily="34" charset="0"/>
                <a:cs typeface="Arial" pitchFamily="34" charset="0"/>
              </a:endParaRPr>
            </a:p>
          </p:txBody>
        </p:sp>
      </p:grpSp>
      <p:sp>
        <p:nvSpPr>
          <p:cNvPr id="603" name="フリーフォーム 602"/>
          <p:cNvSpPr/>
          <p:nvPr/>
        </p:nvSpPr>
        <p:spPr>
          <a:xfrm>
            <a:off x="337834" y="4380462"/>
            <a:ext cx="4227351" cy="376688"/>
          </a:xfrm>
          <a:custGeom>
            <a:avLst/>
            <a:gdLst>
              <a:gd name="connsiteX0" fmla="*/ 0 w 8611738"/>
              <a:gd name="connsiteY0" fmla="*/ 725606 h 739254"/>
              <a:gd name="connsiteX1" fmla="*/ 4244454 w 8611738"/>
              <a:gd name="connsiteY1" fmla="*/ 2275 h 739254"/>
              <a:gd name="connsiteX2" fmla="*/ 8611738 w 8611738"/>
              <a:gd name="connsiteY2" fmla="*/ 739254 h 739254"/>
            </a:gdLst>
            <a:ahLst/>
            <a:cxnLst>
              <a:cxn ang="0">
                <a:pos x="connsiteX0" y="connsiteY0"/>
              </a:cxn>
              <a:cxn ang="0">
                <a:pos x="connsiteX1" y="connsiteY1"/>
              </a:cxn>
              <a:cxn ang="0">
                <a:pos x="connsiteX2" y="connsiteY2"/>
              </a:cxn>
            </a:cxnLst>
            <a:rect l="l" t="t" r="r" b="b"/>
            <a:pathLst>
              <a:path w="8611738" h="739254">
                <a:moveTo>
                  <a:pt x="0" y="725606"/>
                </a:moveTo>
                <a:cubicBezTo>
                  <a:pt x="1404582" y="362803"/>
                  <a:pt x="2809164" y="0"/>
                  <a:pt x="4244454" y="2275"/>
                </a:cubicBezTo>
                <a:cubicBezTo>
                  <a:pt x="5679744" y="4550"/>
                  <a:pt x="7145741" y="371902"/>
                  <a:pt x="8611738" y="739254"/>
                </a:cubicBezTo>
              </a:path>
            </a:pathLst>
          </a:custGeom>
          <a:ln w="63500" cmpd="dbl">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sp>
        <p:nvSpPr>
          <p:cNvPr id="604" name="右矢印 603"/>
          <p:cNvSpPr/>
          <p:nvPr/>
        </p:nvSpPr>
        <p:spPr>
          <a:xfrm rot="9477441">
            <a:off x="6285552" y="2040276"/>
            <a:ext cx="324981" cy="239704"/>
          </a:xfrm>
          <a:prstGeom prst="rightArrow">
            <a:avLst>
              <a:gd name="adj1" fmla="val 50000"/>
              <a:gd name="adj2" fmla="val 49469"/>
            </a:avLst>
          </a:prstGeom>
          <a:solidFill>
            <a:schemeClr val="tx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05" name="右矢印 604"/>
          <p:cNvSpPr/>
          <p:nvPr/>
        </p:nvSpPr>
        <p:spPr>
          <a:xfrm rot="7288520">
            <a:off x="536245" y="4113229"/>
            <a:ext cx="1245838" cy="151672"/>
          </a:xfrm>
          <a:prstGeom prst="rightArrow">
            <a:avLst>
              <a:gd name="adj1" fmla="val 48457"/>
              <a:gd name="adj2" fmla="val 500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06" name="右中かっこ 605"/>
          <p:cNvSpPr/>
          <p:nvPr/>
        </p:nvSpPr>
        <p:spPr>
          <a:xfrm rot="16200000" flipH="1">
            <a:off x="5433153" y="3199285"/>
            <a:ext cx="461302" cy="6601369"/>
          </a:xfrm>
          <a:prstGeom prst="rightBrace">
            <a:avLst/>
          </a:prstGeom>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sp>
        <p:nvSpPr>
          <p:cNvPr id="607" name="テキスト ボックス 606"/>
          <p:cNvSpPr txBox="1"/>
          <p:nvPr/>
        </p:nvSpPr>
        <p:spPr>
          <a:xfrm>
            <a:off x="4427984" y="6105490"/>
            <a:ext cx="3031599" cy="707886"/>
          </a:xfrm>
          <a:prstGeom prst="rect">
            <a:avLst/>
          </a:prstGeom>
          <a:gradFill>
            <a:gsLst>
              <a:gs pos="0">
                <a:srgbClr val="FFC000"/>
              </a:gs>
              <a:gs pos="100000">
                <a:srgbClr val="FFFF00"/>
              </a:gs>
            </a:gsLst>
            <a:lin ang="5400000" scaled="1"/>
          </a:gradFill>
        </p:spPr>
        <p:txBody>
          <a:bodyPr wrap="none" rtlCol="0">
            <a:spAutoFit/>
          </a:bodyPr>
          <a:lstStyle/>
          <a:p>
            <a:pPr>
              <a:lnSpc>
                <a:spcPts val="2400"/>
              </a:lnSpc>
            </a:pPr>
            <a:r>
              <a:rPr kumimoji="1" lang="en-US" altLang="ja-JP" b="1" dirty="0" smtClean="0">
                <a:latin typeface="Arial" pitchFamily="34" charset="0"/>
                <a:cs typeface="Arial" pitchFamily="34" charset="0"/>
              </a:rPr>
              <a:t>Immune-stimulative effect</a:t>
            </a:r>
          </a:p>
          <a:p>
            <a:pPr algn="ctr">
              <a:lnSpc>
                <a:spcPts val="2400"/>
              </a:lnSpc>
            </a:pPr>
            <a:r>
              <a:rPr lang="en-US" altLang="ja-JP" b="1" dirty="0" smtClean="0">
                <a:latin typeface="Arial" pitchFamily="34" charset="0"/>
                <a:cs typeface="Arial" pitchFamily="34" charset="0"/>
              </a:rPr>
              <a:t>(a</a:t>
            </a:r>
            <a:r>
              <a:rPr kumimoji="1" lang="en-US" altLang="ja-JP" b="1" dirty="0" smtClean="0">
                <a:latin typeface="Arial" pitchFamily="34" charset="0"/>
                <a:cs typeface="Arial" pitchFamily="34" charset="0"/>
              </a:rPr>
              <a:t>djuvant activity)</a:t>
            </a:r>
            <a:endParaRPr kumimoji="1" lang="ja-JP" altLang="en-US" b="1" dirty="0">
              <a:latin typeface="Arial" pitchFamily="34" charset="0"/>
              <a:cs typeface="Arial" pitchFamily="34" charset="0"/>
            </a:endParaRPr>
          </a:p>
        </p:txBody>
      </p:sp>
      <p:sp>
        <p:nvSpPr>
          <p:cNvPr id="608" name="テキスト ボックス 607"/>
          <p:cNvSpPr txBox="1"/>
          <p:nvPr/>
        </p:nvSpPr>
        <p:spPr>
          <a:xfrm>
            <a:off x="108554" y="5737861"/>
            <a:ext cx="2031325" cy="1015663"/>
          </a:xfrm>
          <a:prstGeom prst="rect">
            <a:avLst/>
          </a:prstGeom>
          <a:gradFill>
            <a:gsLst>
              <a:gs pos="0">
                <a:srgbClr val="FFC000"/>
              </a:gs>
              <a:gs pos="100000">
                <a:srgbClr val="FFFF00"/>
              </a:gs>
            </a:gsLst>
            <a:lin ang="5400000" scaled="1"/>
          </a:gradFill>
        </p:spPr>
        <p:txBody>
          <a:bodyPr wrap="none" rtlCol="0">
            <a:spAutoFit/>
          </a:bodyPr>
          <a:lstStyle/>
          <a:p>
            <a:pPr algn="ctr">
              <a:lnSpc>
                <a:spcPts val="2400"/>
              </a:lnSpc>
            </a:pPr>
            <a:r>
              <a:rPr kumimoji="1" lang="en-US" altLang="ja-JP" b="1" dirty="0" smtClean="0">
                <a:latin typeface="Arial" pitchFamily="34" charset="0"/>
                <a:cs typeface="Arial" pitchFamily="34" charset="0"/>
              </a:rPr>
              <a:t>Enhanced </a:t>
            </a:r>
          </a:p>
          <a:p>
            <a:pPr algn="ctr">
              <a:lnSpc>
                <a:spcPts val="2400"/>
              </a:lnSpc>
            </a:pPr>
            <a:r>
              <a:rPr kumimoji="1" lang="en-US" altLang="ja-JP" b="1" dirty="0" smtClean="0">
                <a:latin typeface="Arial" pitchFamily="34" charset="0"/>
                <a:cs typeface="Arial" pitchFamily="34" charset="0"/>
              </a:rPr>
              <a:t>gene Expression</a:t>
            </a:r>
          </a:p>
          <a:p>
            <a:pPr algn="ctr">
              <a:lnSpc>
                <a:spcPts val="2400"/>
              </a:lnSpc>
            </a:pPr>
            <a:r>
              <a:rPr lang="en-US" altLang="ja-JP" b="1" dirty="0" smtClean="0">
                <a:latin typeface="Arial" pitchFamily="34" charset="0"/>
                <a:cs typeface="Arial" pitchFamily="34" charset="0"/>
              </a:rPr>
              <a:t>(Transcription)</a:t>
            </a:r>
            <a:endParaRPr kumimoji="1" lang="ja-JP" altLang="en-US" b="1" dirty="0">
              <a:latin typeface="Arial" pitchFamily="34" charset="0"/>
              <a:cs typeface="Arial" pitchFamily="34" charset="0"/>
            </a:endParaRPr>
          </a:p>
        </p:txBody>
      </p:sp>
      <p:sp>
        <p:nvSpPr>
          <p:cNvPr id="609" name="テキスト ボックス 608"/>
          <p:cNvSpPr txBox="1"/>
          <p:nvPr/>
        </p:nvSpPr>
        <p:spPr>
          <a:xfrm>
            <a:off x="864582" y="1432437"/>
            <a:ext cx="638316" cy="276999"/>
          </a:xfrm>
          <a:prstGeom prst="rect">
            <a:avLst/>
          </a:prstGeom>
          <a:noFill/>
        </p:spPr>
        <p:txBody>
          <a:bodyPr wrap="none" rtlCol="0">
            <a:spAutoFit/>
          </a:bodyPr>
          <a:lstStyle/>
          <a:p>
            <a:r>
              <a:rPr kumimoji="1" lang="en-US" altLang="ja-JP" sz="1200" b="1" dirty="0" smtClean="0">
                <a:latin typeface="Arial" pitchFamily="34" charset="0"/>
                <a:cs typeface="Arial" pitchFamily="34" charset="0"/>
              </a:rPr>
              <a:t>IFN-IR</a:t>
            </a:r>
            <a:endParaRPr kumimoji="1" lang="ja-JP" altLang="en-US" sz="1200" b="1" dirty="0">
              <a:latin typeface="Arial" pitchFamily="34" charset="0"/>
              <a:cs typeface="Arial" pitchFamily="34" charset="0"/>
            </a:endParaRPr>
          </a:p>
        </p:txBody>
      </p:sp>
      <p:sp>
        <p:nvSpPr>
          <p:cNvPr id="610" name="テキスト ボックス 609"/>
          <p:cNvSpPr txBox="1"/>
          <p:nvPr/>
        </p:nvSpPr>
        <p:spPr>
          <a:xfrm>
            <a:off x="4629326" y="739644"/>
            <a:ext cx="1119216" cy="528350"/>
          </a:xfrm>
          <a:prstGeom prst="rect">
            <a:avLst/>
          </a:prstGeom>
          <a:noFill/>
        </p:spPr>
        <p:txBody>
          <a:bodyPr wrap="none" rtlCol="0">
            <a:spAutoFit/>
          </a:bodyPr>
          <a:lstStyle/>
          <a:p>
            <a:pPr algn="ctr">
              <a:lnSpc>
                <a:spcPts val="1700"/>
              </a:lnSpc>
            </a:pPr>
            <a:r>
              <a:rPr kumimoji="1" lang="en-US" altLang="ja-JP" sz="1600" b="1" dirty="0" smtClean="0">
                <a:latin typeface="Arial" pitchFamily="34" charset="0"/>
                <a:cs typeface="Arial" pitchFamily="34" charset="0"/>
              </a:rPr>
              <a:t>Toll-like </a:t>
            </a:r>
          </a:p>
          <a:p>
            <a:pPr algn="ctr">
              <a:lnSpc>
                <a:spcPts val="1700"/>
              </a:lnSpc>
            </a:pPr>
            <a:r>
              <a:rPr kumimoji="1" lang="en-US" altLang="ja-JP" sz="1600" b="1" dirty="0" smtClean="0">
                <a:latin typeface="Arial" pitchFamily="34" charset="0"/>
                <a:cs typeface="Arial" pitchFamily="34" charset="0"/>
              </a:rPr>
              <a:t>receptors</a:t>
            </a:r>
            <a:endParaRPr kumimoji="1" lang="ja-JP" altLang="en-US" sz="1600" b="1" dirty="0">
              <a:latin typeface="Arial" pitchFamily="34" charset="0"/>
              <a:cs typeface="Arial" pitchFamily="34" charset="0"/>
            </a:endParaRPr>
          </a:p>
        </p:txBody>
      </p:sp>
      <p:grpSp>
        <p:nvGrpSpPr>
          <p:cNvPr id="611" name="グループ化 610"/>
          <p:cNvGrpSpPr/>
          <p:nvPr/>
        </p:nvGrpSpPr>
        <p:grpSpPr>
          <a:xfrm>
            <a:off x="5634438" y="3286329"/>
            <a:ext cx="585416" cy="339342"/>
            <a:chOff x="5016562" y="3429000"/>
            <a:chExt cx="1371562" cy="675075"/>
          </a:xfrm>
          <a:solidFill>
            <a:schemeClr val="accent5">
              <a:lumMod val="40000"/>
              <a:lumOff val="60000"/>
            </a:schemeClr>
          </a:solidFill>
        </p:grpSpPr>
        <p:sp>
          <p:nvSpPr>
            <p:cNvPr id="612" name="円/楕円 611"/>
            <p:cNvSpPr/>
            <p:nvPr/>
          </p:nvSpPr>
          <p:spPr>
            <a:xfrm>
              <a:off x="5112060" y="3429000"/>
              <a:ext cx="1260140" cy="675075"/>
            </a:xfrm>
            <a:prstGeom prst="ellipse">
              <a:avLst/>
            </a:prstGeom>
            <a:grp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13" name="テキスト ボックス 612"/>
            <p:cNvSpPr txBox="1"/>
            <p:nvPr/>
          </p:nvSpPr>
          <p:spPr>
            <a:xfrm>
              <a:off x="5016562" y="3478629"/>
              <a:ext cx="1371562" cy="551052"/>
            </a:xfrm>
            <a:prstGeom prst="rect">
              <a:avLst/>
            </a:prstGeom>
            <a:noFill/>
            <a:ln>
              <a:noFill/>
            </a:ln>
          </p:spPr>
          <p:txBody>
            <a:bodyPr wrap="none" rtlCol="0">
              <a:spAutoFit/>
            </a:bodyPr>
            <a:lstStyle/>
            <a:p>
              <a:r>
                <a:rPr kumimoji="1" lang="en-US" altLang="ja-JP" sz="1200" b="1" dirty="0" smtClean="0">
                  <a:latin typeface="Arial" pitchFamily="34" charset="0"/>
                  <a:cs typeface="Arial" pitchFamily="34" charset="0"/>
                </a:rPr>
                <a:t>TBK1</a:t>
              </a:r>
              <a:endParaRPr kumimoji="1" lang="ja-JP" altLang="en-US" sz="1200" b="1" dirty="0">
                <a:latin typeface="Arial" pitchFamily="34" charset="0"/>
                <a:cs typeface="Arial" pitchFamily="34" charset="0"/>
              </a:endParaRPr>
            </a:p>
          </p:txBody>
        </p:sp>
      </p:grpSp>
      <p:grpSp>
        <p:nvGrpSpPr>
          <p:cNvPr id="614" name="グループ化 613"/>
          <p:cNvGrpSpPr/>
          <p:nvPr/>
        </p:nvGrpSpPr>
        <p:grpSpPr>
          <a:xfrm>
            <a:off x="5271030" y="3789977"/>
            <a:ext cx="518091" cy="426464"/>
            <a:chOff x="5025928" y="4452500"/>
            <a:chExt cx="820114" cy="675075"/>
          </a:xfrm>
          <a:solidFill>
            <a:schemeClr val="accent4">
              <a:lumMod val="40000"/>
              <a:lumOff val="60000"/>
            </a:schemeClr>
          </a:solidFill>
        </p:grpSpPr>
        <p:sp>
          <p:nvSpPr>
            <p:cNvPr id="615" name="円/楕円 614"/>
            <p:cNvSpPr/>
            <p:nvPr/>
          </p:nvSpPr>
          <p:spPr>
            <a:xfrm>
              <a:off x="5112060" y="4452500"/>
              <a:ext cx="676183" cy="675075"/>
            </a:xfrm>
            <a:prstGeom prst="ellipse">
              <a:avLst/>
            </a:prstGeom>
            <a:grp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16" name="テキスト ボックス 615"/>
            <p:cNvSpPr txBox="1"/>
            <p:nvPr/>
          </p:nvSpPr>
          <p:spPr>
            <a:xfrm>
              <a:off x="5025928" y="4576628"/>
              <a:ext cx="820114" cy="438478"/>
            </a:xfrm>
            <a:prstGeom prst="rect">
              <a:avLst/>
            </a:prstGeom>
            <a:noFill/>
            <a:ln>
              <a:noFill/>
            </a:ln>
          </p:spPr>
          <p:txBody>
            <a:bodyPr wrap="none" rtlCol="0">
              <a:spAutoFit/>
            </a:bodyPr>
            <a:lstStyle/>
            <a:p>
              <a:r>
                <a:rPr lang="en-US" altLang="ja-JP" sz="1200" b="1" dirty="0" smtClean="0">
                  <a:latin typeface="Arial" pitchFamily="34" charset="0"/>
                  <a:cs typeface="Arial" pitchFamily="34" charset="0"/>
                </a:rPr>
                <a:t>IRF3</a:t>
              </a:r>
              <a:endParaRPr kumimoji="1" lang="ja-JP" altLang="en-US" sz="1200" b="1" dirty="0">
                <a:latin typeface="Arial" pitchFamily="34" charset="0"/>
                <a:cs typeface="Arial" pitchFamily="34" charset="0"/>
              </a:endParaRPr>
            </a:p>
          </p:txBody>
        </p:sp>
      </p:grpSp>
      <p:grpSp>
        <p:nvGrpSpPr>
          <p:cNvPr id="617" name="グループ化 616"/>
          <p:cNvGrpSpPr/>
          <p:nvPr/>
        </p:nvGrpSpPr>
        <p:grpSpPr>
          <a:xfrm>
            <a:off x="1239940" y="1861760"/>
            <a:ext cx="876091" cy="437444"/>
            <a:chOff x="902946" y="1757722"/>
            <a:chExt cx="1177023" cy="479480"/>
          </a:xfrm>
        </p:grpSpPr>
        <p:sp>
          <p:nvSpPr>
            <p:cNvPr id="618" name="円/楕円 617"/>
            <p:cNvSpPr/>
            <p:nvPr/>
          </p:nvSpPr>
          <p:spPr>
            <a:xfrm>
              <a:off x="954231" y="1757722"/>
              <a:ext cx="610248" cy="326918"/>
            </a:xfrm>
            <a:prstGeom prst="ellipse">
              <a:avLst/>
            </a:prstGeom>
            <a:solidFill>
              <a:schemeClr val="accent5">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19" name="円/楕円 618"/>
            <p:cNvSpPr/>
            <p:nvPr/>
          </p:nvSpPr>
          <p:spPr>
            <a:xfrm>
              <a:off x="1455506" y="1910284"/>
              <a:ext cx="610248" cy="326918"/>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20" name="テキスト ボックス 619"/>
            <p:cNvSpPr txBox="1"/>
            <p:nvPr/>
          </p:nvSpPr>
          <p:spPr>
            <a:xfrm>
              <a:off x="902946" y="1776362"/>
              <a:ext cx="659440" cy="303617"/>
            </a:xfrm>
            <a:prstGeom prst="rect">
              <a:avLst/>
            </a:prstGeom>
            <a:noFill/>
          </p:spPr>
          <p:txBody>
            <a:bodyPr wrap="none" rtlCol="0">
              <a:spAutoFit/>
            </a:bodyPr>
            <a:lstStyle/>
            <a:p>
              <a:r>
                <a:rPr lang="en-US" altLang="ja-JP" sz="1200" b="1" dirty="0" smtClean="0">
                  <a:latin typeface="Arial" pitchFamily="34" charset="0"/>
                  <a:cs typeface="Arial" pitchFamily="34" charset="0"/>
                </a:rPr>
                <a:t>JAK</a:t>
              </a:r>
              <a:endParaRPr kumimoji="1" lang="ja-JP" altLang="en-US" sz="1200" b="1" dirty="0">
                <a:latin typeface="Arial" pitchFamily="34" charset="0"/>
                <a:cs typeface="Arial" pitchFamily="34" charset="0"/>
              </a:endParaRPr>
            </a:p>
          </p:txBody>
        </p:sp>
        <p:sp>
          <p:nvSpPr>
            <p:cNvPr id="621" name="テキスト ボックス 620"/>
            <p:cNvSpPr txBox="1"/>
            <p:nvPr/>
          </p:nvSpPr>
          <p:spPr>
            <a:xfrm>
              <a:off x="1321980" y="1925056"/>
              <a:ext cx="757989" cy="303617"/>
            </a:xfrm>
            <a:prstGeom prst="rect">
              <a:avLst/>
            </a:prstGeom>
            <a:noFill/>
          </p:spPr>
          <p:txBody>
            <a:bodyPr wrap="none" rtlCol="0">
              <a:spAutoFit/>
            </a:bodyPr>
            <a:lstStyle/>
            <a:p>
              <a:r>
                <a:rPr lang="en-US" altLang="ja-JP" sz="1200" b="1" dirty="0" smtClean="0">
                  <a:latin typeface="Arial" pitchFamily="34" charset="0"/>
                  <a:cs typeface="Arial" pitchFamily="34" charset="0"/>
                </a:rPr>
                <a:t>STAT</a:t>
              </a:r>
              <a:endParaRPr kumimoji="1" lang="ja-JP" altLang="en-US" sz="1200" b="1" dirty="0">
                <a:latin typeface="Arial" pitchFamily="34" charset="0"/>
                <a:cs typeface="Arial" pitchFamily="34" charset="0"/>
              </a:endParaRPr>
            </a:p>
          </p:txBody>
        </p:sp>
      </p:grpSp>
      <p:grpSp>
        <p:nvGrpSpPr>
          <p:cNvPr id="622" name="グループ化 621"/>
          <p:cNvGrpSpPr/>
          <p:nvPr/>
        </p:nvGrpSpPr>
        <p:grpSpPr>
          <a:xfrm>
            <a:off x="334195" y="4965826"/>
            <a:ext cx="1542037" cy="466973"/>
            <a:chOff x="357874" y="2797715"/>
            <a:chExt cx="2211476" cy="621123"/>
          </a:xfrm>
        </p:grpSpPr>
        <p:sp>
          <p:nvSpPr>
            <p:cNvPr id="623" name="屈折矢印 622"/>
            <p:cNvSpPr/>
            <p:nvPr/>
          </p:nvSpPr>
          <p:spPr>
            <a:xfrm rot="16200000" flipV="1">
              <a:off x="1866140" y="2482338"/>
              <a:ext cx="345850" cy="976604"/>
            </a:xfrm>
            <a:prstGeom prst="bentUpArrow">
              <a:avLst>
                <a:gd name="adj1" fmla="val 13916"/>
                <a:gd name="adj2" fmla="val 25000"/>
                <a:gd name="adj3" fmla="val 25000"/>
              </a:avLst>
            </a:prstGeom>
            <a:solidFill>
              <a:srgbClr val="FF696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nvGrpSpPr>
            <p:cNvPr id="624" name="グループ化 623"/>
            <p:cNvGrpSpPr/>
            <p:nvPr/>
          </p:nvGrpSpPr>
          <p:grpSpPr>
            <a:xfrm>
              <a:off x="714490" y="3137808"/>
              <a:ext cx="1854860" cy="166312"/>
              <a:chOff x="251520" y="5679250"/>
              <a:chExt cx="4117068" cy="388434"/>
            </a:xfrm>
          </p:grpSpPr>
          <p:sp>
            <p:nvSpPr>
              <p:cNvPr id="627" name="フリーフォーム 626"/>
              <p:cNvSpPr/>
              <p:nvPr/>
            </p:nvSpPr>
            <p:spPr>
              <a:xfrm>
                <a:off x="261258" y="5695591"/>
                <a:ext cx="4107330" cy="372093"/>
              </a:xfrm>
              <a:custGeom>
                <a:avLst/>
                <a:gdLst>
                  <a:gd name="connsiteX0" fmla="*/ 0 w 4310743"/>
                  <a:gd name="connsiteY0" fmla="*/ 372093 h 372093"/>
                  <a:gd name="connsiteX1" fmla="*/ 712519 w 4310743"/>
                  <a:gd name="connsiteY1" fmla="*/ 15833 h 372093"/>
                  <a:gd name="connsiteX2" fmla="*/ 1425039 w 4310743"/>
                  <a:gd name="connsiteY2" fmla="*/ 336467 h 372093"/>
                  <a:gd name="connsiteX3" fmla="*/ 2149434 w 4310743"/>
                  <a:gd name="connsiteY3" fmla="*/ 3958 h 372093"/>
                  <a:gd name="connsiteX4" fmla="*/ 2873828 w 4310743"/>
                  <a:gd name="connsiteY4" fmla="*/ 348342 h 372093"/>
                  <a:gd name="connsiteX5" fmla="*/ 3574473 w 4310743"/>
                  <a:gd name="connsiteY5" fmla="*/ 3958 h 372093"/>
                  <a:gd name="connsiteX6" fmla="*/ 4310743 w 4310743"/>
                  <a:gd name="connsiteY6" fmla="*/ 372093 h 372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0743" h="372093">
                    <a:moveTo>
                      <a:pt x="0" y="372093"/>
                    </a:moveTo>
                    <a:cubicBezTo>
                      <a:pt x="237506" y="196932"/>
                      <a:pt x="475013" y="21771"/>
                      <a:pt x="712519" y="15833"/>
                    </a:cubicBezTo>
                    <a:cubicBezTo>
                      <a:pt x="950025" y="9895"/>
                      <a:pt x="1185553" y="338446"/>
                      <a:pt x="1425039" y="336467"/>
                    </a:cubicBezTo>
                    <a:cubicBezTo>
                      <a:pt x="1664525" y="334488"/>
                      <a:pt x="1907969" y="1979"/>
                      <a:pt x="2149434" y="3958"/>
                    </a:cubicBezTo>
                    <a:cubicBezTo>
                      <a:pt x="2390899" y="5937"/>
                      <a:pt x="2636322" y="348342"/>
                      <a:pt x="2873828" y="348342"/>
                    </a:cubicBezTo>
                    <a:cubicBezTo>
                      <a:pt x="3111334" y="348342"/>
                      <a:pt x="3334987" y="0"/>
                      <a:pt x="3574473" y="3958"/>
                    </a:cubicBezTo>
                    <a:cubicBezTo>
                      <a:pt x="3813959" y="7916"/>
                      <a:pt x="4062351" y="190004"/>
                      <a:pt x="4310743" y="372093"/>
                    </a:cubicBezTo>
                  </a:path>
                </a:pathLst>
              </a:cu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sp>
            <p:nvSpPr>
              <p:cNvPr id="628" name="フリーフォーム 627"/>
              <p:cNvSpPr/>
              <p:nvPr/>
            </p:nvSpPr>
            <p:spPr>
              <a:xfrm rot="10800000">
                <a:off x="251520" y="5679250"/>
                <a:ext cx="4107330" cy="372093"/>
              </a:xfrm>
              <a:custGeom>
                <a:avLst/>
                <a:gdLst>
                  <a:gd name="connsiteX0" fmla="*/ 0 w 4310743"/>
                  <a:gd name="connsiteY0" fmla="*/ 372093 h 372093"/>
                  <a:gd name="connsiteX1" fmla="*/ 712519 w 4310743"/>
                  <a:gd name="connsiteY1" fmla="*/ 15833 h 372093"/>
                  <a:gd name="connsiteX2" fmla="*/ 1425039 w 4310743"/>
                  <a:gd name="connsiteY2" fmla="*/ 336467 h 372093"/>
                  <a:gd name="connsiteX3" fmla="*/ 2149434 w 4310743"/>
                  <a:gd name="connsiteY3" fmla="*/ 3958 h 372093"/>
                  <a:gd name="connsiteX4" fmla="*/ 2873828 w 4310743"/>
                  <a:gd name="connsiteY4" fmla="*/ 348342 h 372093"/>
                  <a:gd name="connsiteX5" fmla="*/ 3574473 w 4310743"/>
                  <a:gd name="connsiteY5" fmla="*/ 3958 h 372093"/>
                  <a:gd name="connsiteX6" fmla="*/ 4310743 w 4310743"/>
                  <a:gd name="connsiteY6" fmla="*/ 372093 h 372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0743" h="372093">
                    <a:moveTo>
                      <a:pt x="0" y="372093"/>
                    </a:moveTo>
                    <a:cubicBezTo>
                      <a:pt x="237506" y="196932"/>
                      <a:pt x="475013" y="21771"/>
                      <a:pt x="712519" y="15833"/>
                    </a:cubicBezTo>
                    <a:cubicBezTo>
                      <a:pt x="950025" y="9895"/>
                      <a:pt x="1185553" y="338446"/>
                      <a:pt x="1425039" y="336467"/>
                    </a:cubicBezTo>
                    <a:cubicBezTo>
                      <a:pt x="1664525" y="334488"/>
                      <a:pt x="1907969" y="1979"/>
                      <a:pt x="2149434" y="3958"/>
                    </a:cubicBezTo>
                    <a:cubicBezTo>
                      <a:pt x="2390899" y="5937"/>
                      <a:pt x="2636322" y="348342"/>
                      <a:pt x="2873828" y="348342"/>
                    </a:cubicBezTo>
                    <a:cubicBezTo>
                      <a:pt x="3111334" y="348342"/>
                      <a:pt x="3334987" y="0"/>
                      <a:pt x="3574473" y="3958"/>
                    </a:cubicBezTo>
                    <a:cubicBezTo>
                      <a:pt x="3813959" y="7916"/>
                      <a:pt x="4062351" y="190004"/>
                      <a:pt x="4310743" y="372093"/>
                    </a:cubicBezTo>
                  </a:path>
                </a:pathLst>
              </a:cu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grpSp>
        <p:sp>
          <p:nvSpPr>
            <p:cNvPr id="625" name="正方形/長方形 624"/>
            <p:cNvSpPr/>
            <p:nvPr/>
          </p:nvSpPr>
          <p:spPr>
            <a:xfrm>
              <a:off x="411864" y="3094219"/>
              <a:ext cx="1104951" cy="291886"/>
            </a:xfrm>
            <a:prstGeom prst="rect">
              <a:avLst/>
            </a:prstGeom>
            <a:solidFill>
              <a:schemeClr val="accent6">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26" name="テキスト ボックス 625"/>
            <p:cNvSpPr txBox="1"/>
            <p:nvPr/>
          </p:nvSpPr>
          <p:spPr>
            <a:xfrm>
              <a:off x="357874" y="3050400"/>
              <a:ext cx="1241028" cy="368438"/>
            </a:xfrm>
            <a:prstGeom prst="rect">
              <a:avLst/>
            </a:prstGeom>
            <a:noFill/>
          </p:spPr>
          <p:txBody>
            <a:bodyPr wrap="square" rtlCol="0">
              <a:spAutoFit/>
            </a:bodyPr>
            <a:lstStyle/>
            <a:p>
              <a:r>
                <a:rPr lang="en-US" altLang="ja-JP" sz="1200" b="1" dirty="0" smtClean="0">
                  <a:latin typeface="Arial" pitchFamily="34" charset="0"/>
                  <a:cs typeface="Arial" pitchFamily="34" charset="0"/>
                </a:rPr>
                <a:t>Promoter</a:t>
              </a:r>
              <a:endParaRPr kumimoji="1" lang="ja-JP" altLang="en-US" sz="1200" b="1" dirty="0">
                <a:latin typeface="Arial" pitchFamily="34" charset="0"/>
                <a:cs typeface="Arial" pitchFamily="34" charset="0"/>
              </a:endParaRPr>
            </a:p>
          </p:txBody>
        </p:sp>
      </p:grpSp>
      <p:grpSp>
        <p:nvGrpSpPr>
          <p:cNvPr id="630" name="グループ化 629"/>
          <p:cNvGrpSpPr/>
          <p:nvPr/>
        </p:nvGrpSpPr>
        <p:grpSpPr>
          <a:xfrm rot="5400000">
            <a:off x="5764976" y="3045872"/>
            <a:ext cx="295649" cy="227422"/>
            <a:chOff x="2664750" y="2868384"/>
            <a:chExt cx="938853" cy="360000"/>
          </a:xfrm>
        </p:grpSpPr>
        <p:sp>
          <p:nvSpPr>
            <p:cNvPr id="631" name="右矢印 630"/>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632" name="正方形/長方形 631"/>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33" name="正方形/長方形 632"/>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34" name="正方形/長方形 633"/>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grpSp>
        <p:nvGrpSpPr>
          <p:cNvPr id="635" name="グループ化 634"/>
          <p:cNvGrpSpPr/>
          <p:nvPr/>
        </p:nvGrpSpPr>
        <p:grpSpPr>
          <a:xfrm rot="7874751">
            <a:off x="3168228" y="2583690"/>
            <a:ext cx="362499" cy="300983"/>
            <a:chOff x="2673739" y="2872675"/>
            <a:chExt cx="938853" cy="360000"/>
          </a:xfrm>
        </p:grpSpPr>
        <p:sp>
          <p:nvSpPr>
            <p:cNvPr id="636" name="右矢印 635"/>
            <p:cNvSpPr/>
            <p:nvPr/>
          </p:nvSpPr>
          <p:spPr>
            <a:xfrm>
              <a:off x="2673739" y="2872675"/>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637" name="正方形/長方形 636"/>
            <p:cNvSpPr/>
            <p:nvPr/>
          </p:nvSpPr>
          <p:spPr>
            <a:xfrm>
              <a:off x="2692013" y="2933246"/>
              <a:ext cx="33422" cy="23403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38" name="正方形/長方形 637"/>
            <p:cNvSpPr/>
            <p:nvPr/>
          </p:nvSpPr>
          <p:spPr>
            <a:xfrm>
              <a:off x="2784365" y="2909527"/>
              <a:ext cx="42386" cy="26647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39" name="正方形/長方形 638"/>
            <p:cNvSpPr/>
            <p:nvPr/>
          </p:nvSpPr>
          <p:spPr>
            <a:xfrm>
              <a:off x="2896866" y="2897180"/>
              <a:ext cx="62244" cy="29891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grpSp>
        <p:nvGrpSpPr>
          <p:cNvPr id="640" name="グループ化 639"/>
          <p:cNvGrpSpPr/>
          <p:nvPr/>
        </p:nvGrpSpPr>
        <p:grpSpPr>
          <a:xfrm rot="5400000">
            <a:off x="5775573" y="3608725"/>
            <a:ext cx="295649" cy="227422"/>
            <a:chOff x="2664750" y="2868384"/>
            <a:chExt cx="938853" cy="360000"/>
          </a:xfrm>
        </p:grpSpPr>
        <p:sp>
          <p:nvSpPr>
            <p:cNvPr id="641" name="右矢印 640"/>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642" name="正方形/長方形 641"/>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43" name="正方形/長方形 642"/>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44" name="正方形/長方形 643"/>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sp>
        <p:nvSpPr>
          <p:cNvPr id="645" name="右矢印 644"/>
          <p:cNvSpPr/>
          <p:nvPr/>
        </p:nvSpPr>
        <p:spPr>
          <a:xfrm rot="7311188">
            <a:off x="5552124" y="4366786"/>
            <a:ext cx="532020" cy="28431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650" name="テキスト ボックス 649"/>
          <p:cNvSpPr txBox="1"/>
          <p:nvPr/>
        </p:nvSpPr>
        <p:spPr>
          <a:xfrm>
            <a:off x="1570723" y="761132"/>
            <a:ext cx="3292528" cy="338554"/>
          </a:xfrm>
          <a:prstGeom prst="rect">
            <a:avLst/>
          </a:prstGeom>
          <a:noFill/>
        </p:spPr>
        <p:txBody>
          <a:bodyPr wrap="square" rtlCol="0">
            <a:spAutoFit/>
          </a:bodyPr>
          <a:lstStyle/>
          <a:p>
            <a:r>
              <a:rPr kumimoji="1" lang="en-US" altLang="ja-JP" sz="1600" b="1" dirty="0" err="1" smtClean="0">
                <a:latin typeface="Arial" pitchFamily="34" charset="0"/>
                <a:cs typeface="Arial" pitchFamily="34" charset="0"/>
              </a:rPr>
              <a:t>Autocrine</a:t>
            </a:r>
            <a:r>
              <a:rPr kumimoji="1" lang="en-US" altLang="ja-JP" sz="1600" b="1" dirty="0" smtClean="0">
                <a:latin typeface="Arial" pitchFamily="34" charset="0"/>
                <a:cs typeface="Arial" pitchFamily="34" charset="0"/>
              </a:rPr>
              <a:t>/</a:t>
            </a:r>
            <a:r>
              <a:rPr lang="en-US" altLang="ja-JP" sz="1600" b="1" dirty="0" smtClean="0">
                <a:latin typeface="Arial" pitchFamily="34" charset="0"/>
                <a:cs typeface="Arial" pitchFamily="34" charset="0"/>
              </a:rPr>
              <a:t>Paracrine </a:t>
            </a:r>
            <a:endParaRPr kumimoji="1" lang="ja-JP" altLang="en-US" sz="1600" b="1" dirty="0">
              <a:latin typeface="Arial" pitchFamily="34" charset="0"/>
              <a:cs typeface="Arial" pitchFamily="34" charset="0"/>
            </a:endParaRPr>
          </a:p>
        </p:txBody>
      </p:sp>
      <p:grpSp>
        <p:nvGrpSpPr>
          <p:cNvPr id="651" name="グループ化 650"/>
          <p:cNvGrpSpPr/>
          <p:nvPr/>
        </p:nvGrpSpPr>
        <p:grpSpPr>
          <a:xfrm>
            <a:off x="1318074" y="1173430"/>
            <a:ext cx="601182" cy="761153"/>
            <a:chOff x="1736685" y="200516"/>
            <a:chExt cx="914400" cy="1608304"/>
          </a:xfrm>
          <a:solidFill>
            <a:schemeClr val="bg2">
              <a:lumMod val="75000"/>
            </a:schemeClr>
          </a:solidFill>
        </p:grpSpPr>
        <p:sp>
          <p:nvSpPr>
            <p:cNvPr id="652" name="正方形/長方形 651"/>
            <p:cNvSpPr/>
            <p:nvPr/>
          </p:nvSpPr>
          <p:spPr>
            <a:xfrm>
              <a:off x="2105645" y="850018"/>
              <a:ext cx="171100" cy="958802"/>
            </a:xfrm>
            <a:prstGeom prst="rect">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53" name="アーチ 652"/>
            <p:cNvSpPr/>
            <p:nvPr/>
          </p:nvSpPr>
          <p:spPr>
            <a:xfrm rot="10800000">
              <a:off x="1736685" y="200516"/>
              <a:ext cx="914400" cy="717988"/>
            </a:xfrm>
            <a:prstGeom prst="blockArc">
              <a:avLst>
                <a:gd name="adj1" fmla="val 10800000"/>
                <a:gd name="adj2" fmla="val 2754"/>
                <a:gd name="adj3" fmla="val 13547"/>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endParaRPr>
            </a:p>
          </p:txBody>
        </p:sp>
      </p:grpSp>
      <p:grpSp>
        <p:nvGrpSpPr>
          <p:cNvPr id="654" name="グループ化 653"/>
          <p:cNvGrpSpPr/>
          <p:nvPr/>
        </p:nvGrpSpPr>
        <p:grpSpPr>
          <a:xfrm>
            <a:off x="6003259" y="3789977"/>
            <a:ext cx="518091" cy="426464"/>
            <a:chOff x="5025930" y="4452500"/>
            <a:chExt cx="820114" cy="675075"/>
          </a:xfrm>
          <a:solidFill>
            <a:schemeClr val="accent4">
              <a:lumMod val="40000"/>
              <a:lumOff val="60000"/>
            </a:schemeClr>
          </a:solidFill>
        </p:grpSpPr>
        <p:sp>
          <p:nvSpPr>
            <p:cNvPr id="655" name="円/楕円 654"/>
            <p:cNvSpPr/>
            <p:nvPr/>
          </p:nvSpPr>
          <p:spPr>
            <a:xfrm>
              <a:off x="5112060" y="4452500"/>
              <a:ext cx="676183" cy="675075"/>
            </a:xfrm>
            <a:prstGeom prst="ellipse">
              <a:avLst/>
            </a:prstGeom>
            <a:grp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56" name="テキスト ボックス 655"/>
            <p:cNvSpPr txBox="1"/>
            <p:nvPr/>
          </p:nvSpPr>
          <p:spPr>
            <a:xfrm>
              <a:off x="5025930" y="4576628"/>
              <a:ext cx="820114" cy="438478"/>
            </a:xfrm>
            <a:prstGeom prst="rect">
              <a:avLst/>
            </a:prstGeom>
            <a:noFill/>
            <a:ln>
              <a:noFill/>
            </a:ln>
          </p:spPr>
          <p:txBody>
            <a:bodyPr wrap="none" rtlCol="0">
              <a:spAutoFit/>
            </a:bodyPr>
            <a:lstStyle/>
            <a:p>
              <a:r>
                <a:rPr lang="en-US" altLang="ja-JP" sz="1200" b="1" dirty="0" smtClean="0">
                  <a:latin typeface="Arial" pitchFamily="34" charset="0"/>
                  <a:cs typeface="Arial" pitchFamily="34" charset="0"/>
                </a:rPr>
                <a:t>IRF3</a:t>
              </a:r>
              <a:endParaRPr kumimoji="1" lang="ja-JP" altLang="en-US" sz="1200" b="1" dirty="0">
                <a:latin typeface="Arial" pitchFamily="34" charset="0"/>
                <a:cs typeface="Arial" pitchFamily="34" charset="0"/>
              </a:endParaRPr>
            </a:p>
          </p:txBody>
        </p:sp>
      </p:grpSp>
      <p:cxnSp>
        <p:nvCxnSpPr>
          <p:cNvPr id="657" name="直線矢印コネクタ 656"/>
          <p:cNvCxnSpPr/>
          <p:nvPr/>
        </p:nvCxnSpPr>
        <p:spPr>
          <a:xfrm>
            <a:off x="5781256" y="4020777"/>
            <a:ext cx="263090"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8" name="円/楕円 657"/>
          <p:cNvSpPr/>
          <p:nvPr/>
        </p:nvSpPr>
        <p:spPr>
          <a:xfrm>
            <a:off x="6343378" y="3768053"/>
            <a:ext cx="177057" cy="171885"/>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sp>
        <p:nvSpPr>
          <p:cNvPr id="659" name="テキスト ボックス 658"/>
          <p:cNvSpPr txBox="1"/>
          <p:nvPr/>
        </p:nvSpPr>
        <p:spPr>
          <a:xfrm>
            <a:off x="2813200" y="3304838"/>
            <a:ext cx="534121" cy="276999"/>
          </a:xfrm>
          <a:prstGeom prst="rect">
            <a:avLst/>
          </a:prstGeom>
          <a:noFill/>
          <a:ln>
            <a:noFill/>
          </a:ln>
        </p:spPr>
        <p:txBody>
          <a:bodyPr wrap="none" rtlCol="0">
            <a:spAutoFit/>
          </a:bodyPr>
          <a:lstStyle/>
          <a:p>
            <a:r>
              <a:rPr lang="en-US" altLang="ja-JP" sz="1200" b="1" dirty="0" err="1" smtClean="0">
                <a:latin typeface="Arial" pitchFamily="34" charset="0"/>
                <a:cs typeface="Arial" pitchFamily="34" charset="0"/>
              </a:rPr>
              <a:t>RelA</a:t>
            </a:r>
            <a:endParaRPr kumimoji="1" lang="ja-JP" altLang="en-US" sz="1200" b="1" dirty="0">
              <a:latin typeface="Arial" pitchFamily="34" charset="0"/>
              <a:cs typeface="Arial" pitchFamily="34" charset="0"/>
            </a:endParaRPr>
          </a:p>
        </p:txBody>
      </p:sp>
      <p:sp>
        <p:nvSpPr>
          <p:cNvPr id="660" name="テキスト ボックス 659"/>
          <p:cNvSpPr txBox="1"/>
          <p:nvPr/>
        </p:nvSpPr>
        <p:spPr>
          <a:xfrm>
            <a:off x="3180179" y="3292033"/>
            <a:ext cx="449163" cy="276999"/>
          </a:xfrm>
          <a:prstGeom prst="rect">
            <a:avLst/>
          </a:prstGeom>
          <a:noFill/>
          <a:ln>
            <a:noFill/>
          </a:ln>
        </p:spPr>
        <p:txBody>
          <a:bodyPr wrap="none" rtlCol="0">
            <a:spAutoFit/>
          </a:bodyPr>
          <a:lstStyle/>
          <a:p>
            <a:r>
              <a:rPr lang="en-US" altLang="ja-JP" sz="1200" b="1" dirty="0" smtClean="0">
                <a:latin typeface="Arial" pitchFamily="34" charset="0"/>
                <a:cs typeface="Arial" pitchFamily="34" charset="0"/>
              </a:rPr>
              <a:t>p50</a:t>
            </a:r>
            <a:endParaRPr kumimoji="1" lang="ja-JP" altLang="en-US" sz="1200" b="1" dirty="0">
              <a:latin typeface="Arial" pitchFamily="34" charset="0"/>
              <a:cs typeface="Arial" pitchFamily="34" charset="0"/>
            </a:endParaRPr>
          </a:p>
        </p:txBody>
      </p:sp>
      <p:sp>
        <p:nvSpPr>
          <p:cNvPr id="661" name="円/楕円 660"/>
          <p:cNvSpPr/>
          <p:nvPr/>
        </p:nvSpPr>
        <p:spPr>
          <a:xfrm>
            <a:off x="5339970" y="4951789"/>
            <a:ext cx="489260" cy="310519"/>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62" name="テキスト ボックス 661"/>
          <p:cNvSpPr txBox="1"/>
          <p:nvPr/>
        </p:nvSpPr>
        <p:spPr>
          <a:xfrm>
            <a:off x="5322826" y="4975294"/>
            <a:ext cx="518091" cy="276999"/>
          </a:xfrm>
          <a:prstGeom prst="rect">
            <a:avLst/>
          </a:prstGeom>
          <a:noFill/>
        </p:spPr>
        <p:txBody>
          <a:bodyPr wrap="none" rtlCol="0">
            <a:spAutoFit/>
          </a:bodyPr>
          <a:lstStyle/>
          <a:p>
            <a:r>
              <a:rPr lang="en-US" altLang="ja-JP" sz="1200" b="1" dirty="0" smtClean="0">
                <a:latin typeface="Arial" pitchFamily="34" charset="0"/>
                <a:cs typeface="Arial" pitchFamily="34" charset="0"/>
              </a:rPr>
              <a:t>IRF3</a:t>
            </a:r>
            <a:endParaRPr kumimoji="1" lang="ja-JP" altLang="en-US" sz="1200" b="1" dirty="0">
              <a:latin typeface="Arial" pitchFamily="34" charset="0"/>
              <a:cs typeface="Arial" pitchFamily="34" charset="0"/>
            </a:endParaRPr>
          </a:p>
        </p:txBody>
      </p:sp>
      <p:grpSp>
        <p:nvGrpSpPr>
          <p:cNvPr id="663" name="グループ化 662"/>
          <p:cNvGrpSpPr/>
          <p:nvPr/>
        </p:nvGrpSpPr>
        <p:grpSpPr>
          <a:xfrm>
            <a:off x="5293201" y="5263578"/>
            <a:ext cx="1293375" cy="137082"/>
            <a:chOff x="251520" y="5679250"/>
            <a:chExt cx="4117068" cy="388434"/>
          </a:xfrm>
        </p:grpSpPr>
        <p:sp>
          <p:nvSpPr>
            <p:cNvPr id="664" name="フリーフォーム 663"/>
            <p:cNvSpPr/>
            <p:nvPr/>
          </p:nvSpPr>
          <p:spPr>
            <a:xfrm>
              <a:off x="261258" y="5695591"/>
              <a:ext cx="4107330" cy="372093"/>
            </a:xfrm>
            <a:custGeom>
              <a:avLst/>
              <a:gdLst>
                <a:gd name="connsiteX0" fmla="*/ 0 w 4310743"/>
                <a:gd name="connsiteY0" fmla="*/ 372093 h 372093"/>
                <a:gd name="connsiteX1" fmla="*/ 712519 w 4310743"/>
                <a:gd name="connsiteY1" fmla="*/ 15833 h 372093"/>
                <a:gd name="connsiteX2" fmla="*/ 1425039 w 4310743"/>
                <a:gd name="connsiteY2" fmla="*/ 336467 h 372093"/>
                <a:gd name="connsiteX3" fmla="*/ 2149434 w 4310743"/>
                <a:gd name="connsiteY3" fmla="*/ 3958 h 372093"/>
                <a:gd name="connsiteX4" fmla="*/ 2873828 w 4310743"/>
                <a:gd name="connsiteY4" fmla="*/ 348342 h 372093"/>
                <a:gd name="connsiteX5" fmla="*/ 3574473 w 4310743"/>
                <a:gd name="connsiteY5" fmla="*/ 3958 h 372093"/>
                <a:gd name="connsiteX6" fmla="*/ 4310743 w 4310743"/>
                <a:gd name="connsiteY6" fmla="*/ 372093 h 372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0743" h="372093">
                  <a:moveTo>
                    <a:pt x="0" y="372093"/>
                  </a:moveTo>
                  <a:cubicBezTo>
                    <a:pt x="237506" y="196932"/>
                    <a:pt x="475013" y="21771"/>
                    <a:pt x="712519" y="15833"/>
                  </a:cubicBezTo>
                  <a:cubicBezTo>
                    <a:pt x="950025" y="9895"/>
                    <a:pt x="1185553" y="338446"/>
                    <a:pt x="1425039" y="336467"/>
                  </a:cubicBezTo>
                  <a:cubicBezTo>
                    <a:pt x="1664525" y="334488"/>
                    <a:pt x="1907969" y="1979"/>
                    <a:pt x="2149434" y="3958"/>
                  </a:cubicBezTo>
                  <a:cubicBezTo>
                    <a:pt x="2390899" y="5937"/>
                    <a:pt x="2636322" y="348342"/>
                    <a:pt x="2873828" y="348342"/>
                  </a:cubicBezTo>
                  <a:cubicBezTo>
                    <a:pt x="3111334" y="348342"/>
                    <a:pt x="3334987" y="0"/>
                    <a:pt x="3574473" y="3958"/>
                  </a:cubicBezTo>
                  <a:cubicBezTo>
                    <a:pt x="3813959" y="7916"/>
                    <a:pt x="4062351" y="190004"/>
                    <a:pt x="4310743" y="372093"/>
                  </a:cubicBezTo>
                </a:path>
              </a:pathLst>
            </a:cu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sp>
          <p:nvSpPr>
            <p:cNvPr id="665" name="フリーフォーム 664"/>
            <p:cNvSpPr/>
            <p:nvPr/>
          </p:nvSpPr>
          <p:spPr>
            <a:xfrm rot="10800000">
              <a:off x="251520" y="5679250"/>
              <a:ext cx="4107330" cy="372093"/>
            </a:xfrm>
            <a:custGeom>
              <a:avLst/>
              <a:gdLst>
                <a:gd name="connsiteX0" fmla="*/ 0 w 4310743"/>
                <a:gd name="connsiteY0" fmla="*/ 372093 h 372093"/>
                <a:gd name="connsiteX1" fmla="*/ 712519 w 4310743"/>
                <a:gd name="connsiteY1" fmla="*/ 15833 h 372093"/>
                <a:gd name="connsiteX2" fmla="*/ 1425039 w 4310743"/>
                <a:gd name="connsiteY2" fmla="*/ 336467 h 372093"/>
                <a:gd name="connsiteX3" fmla="*/ 2149434 w 4310743"/>
                <a:gd name="connsiteY3" fmla="*/ 3958 h 372093"/>
                <a:gd name="connsiteX4" fmla="*/ 2873828 w 4310743"/>
                <a:gd name="connsiteY4" fmla="*/ 348342 h 372093"/>
                <a:gd name="connsiteX5" fmla="*/ 3574473 w 4310743"/>
                <a:gd name="connsiteY5" fmla="*/ 3958 h 372093"/>
                <a:gd name="connsiteX6" fmla="*/ 4310743 w 4310743"/>
                <a:gd name="connsiteY6" fmla="*/ 372093 h 372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0743" h="372093">
                  <a:moveTo>
                    <a:pt x="0" y="372093"/>
                  </a:moveTo>
                  <a:cubicBezTo>
                    <a:pt x="237506" y="196932"/>
                    <a:pt x="475013" y="21771"/>
                    <a:pt x="712519" y="15833"/>
                  </a:cubicBezTo>
                  <a:cubicBezTo>
                    <a:pt x="950025" y="9895"/>
                    <a:pt x="1185553" y="338446"/>
                    <a:pt x="1425039" y="336467"/>
                  </a:cubicBezTo>
                  <a:cubicBezTo>
                    <a:pt x="1664525" y="334488"/>
                    <a:pt x="1907969" y="1979"/>
                    <a:pt x="2149434" y="3958"/>
                  </a:cubicBezTo>
                  <a:cubicBezTo>
                    <a:pt x="2390899" y="5937"/>
                    <a:pt x="2636322" y="348342"/>
                    <a:pt x="2873828" y="348342"/>
                  </a:cubicBezTo>
                  <a:cubicBezTo>
                    <a:pt x="3111334" y="348342"/>
                    <a:pt x="3334987" y="0"/>
                    <a:pt x="3574473" y="3958"/>
                  </a:cubicBezTo>
                  <a:cubicBezTo>
                    <a:pt x="3813959" y="7916"/>
                    <a:pt x="4062351" y="190004"/>
                    <a:pt x="4310743" y="372093"/>
                  </a:cubicBezTo>
                </a:path>
              </a:pathLst>
            </a:cu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grpSp>
      <p:sp>
        <p:nvSpPr>
          <p:cNvPr id="666" name="円/楕円 665"/>
          <p:cNvSpPr/>
          <p:nvPr/>
        </p:nvSpPr>
        <p:spPr>
          <a:xfrm>
            <a:off x="5644025" y="4867443"/>
            <a:ext cx="177057" cy="171885"/>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sp>
        <p:nvSpPr>
          <p:cNvPr id="667" name="屈折矢印 666"/>
          <p:cNvSpPr/>
          <p:nvPr/>
        </p:nvSpPr>
        <p:spPr>
          <a:xfrm rot="16200000" flipV="1">
            <a:off x="6098911" y="4820514"/>
            <a:ext cx="230265" cy="698664"/>
          </a:xfrm>
          <a:prstGeom prst="bentUpArrow">
            <a:avLst>
              <a:gd name="adj1" fmla="val 13916"/>
              <a:gd name="adj2" fmla="val 25000"/>
              <a:gd name="adj3" fmla="val 25000"/>
            </a:avLst>
          </a:prstGeom>
          <a:solidFill>
            <a:srgbClr val="FF696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68" name="正方形/長方形 667"/>
          <p:cNvSpPr/>
          <p:nvPr/>
        </p:nvSpPr>
        <p:spPr>
          <a:xfrm>
            <a:off x="6004372" y="5778044"/>
            <a:ext cx="481545" cy="205327"/>
          </a:xfrm>
          <a:prstGeom prst="rect">
            <a:avLst/>
          </a:prstGeom>
          <a:solidFill>
            <a:srgbClr val="D7E4BD"/>
          </a:soli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rgbClr val="000000"/>
              </a:solidFill>
            </a:endParaRPr>
          </a:p>
        </p:txBody>
      </p:sp>
      <p:sp>
        <p:nvSpPr>
          <p:cNvPr id="669" name="テキスト ボックス 668"/>
          <p:cNvSpPr txBox="1"/>
          <p:nvPr/>
        </p:nvSpPr>
        <p:spPr>
          <a:xfrm>
            <a:off x="5958018" y="5735984"/>
            <a:ext cx="579005" cy="276999"/>
          </a:xfrm>
          <a:prstGeom prst="rect">
            <a:avLst/>
          </a:prstGeom>
          <a:noFill/>
          <a:ln>
            <a:noFill/>
          </a:ln>
        </p:spPr>
        <p:txBody>
          <a:bodyPr wrap="none" rtlCol="0">
            <a:spAutoFit/>
          </a:bodyPr>
          <a:lstStyle/>
          <a:p>
            <a:r>
              <a:rPr kumimoji="1" lang="en-US" altLang="ja-JP" sz="1200" b="1" dirty="0" smtClean="0">
                <a:latin typeface="Arial" pitchFamily="34" charset="0"/>
                <a:cs typeface="Arial" pitchFamily="34" charset="0"/>
              </a:rPr>
              <a:t>IFN-</a:t>
            </a:r>
            <a:r>
              <a:rPr kumimoji="1" lang="el-GR" altLang="ja-JP" sz="1200" b="1" dirty="0" smtClean="0">
                <a:latin typeface="Arial" pitchFamily="34" charset="0"/>
                <a:cs typeface="Arial" pitchFamily="34" charset="0"/>
              </a:rPr>
              <a:t>β</a:t>
            </a:r>
            <a:endParaRPr kumimoji="1" lang="ja-JP" altLang="en-US" sz="1200" b="1" dirty="0">
              <a:latin typeface="Arial" pitchFamily="34" charset="0"/>
              <a:cs typeface="Arial" pitchFamily="34" charset="0"/>
            </a:endParaRPr>
          </a:p>
        </p:txBody>
      </p:sp>
      <p:sp>
        <p:nvSpPr>
          <p:cNvPr id="670" name="フリーフォーム 669"/>
          <p:cNvSpPr/>
          <p:nvPr/>
        </p:nvSpPr>
        <p:spPr>
          <a:xfrm>
            <a:off x="5259454" y="4483298"/>
            <a:ext cx="3024288" cy="277126"/>
          </a:xfrm>
          <a:custGeom>
            <a:avLst/>
            <a:gdLst>
              <a:gd name="connsiteX0" fmla="*/ 0 w 8611738"/>
              <a:gd name="connsiteY0" fmla="*/ 725606 h 739254"/>
              <a:gd name="connsiteX1" fmla="*/ 4244454 w 8611738"/>
              <a:gd name="connsiteY1" fmla="*/ 2275 h 739254"/>
              <a:gd name="connsiteX2" fmla="*/ 8611738 w 8611738"/>
              <a:gd name="connsiteY2" fmla="*/ 739254 h 739254"/>
            </a:gdLst>
            <a:ahLst/>
            <a:cxnLst>
              <a:cxn ang="0">
                <a:pos x="connsiteX0" y="connsiteY0"/>
              </a:cxn>
              <a:cxn ang="0">
                <a:pos x="connsiteX1" y="connsiteY1"/>
              </a:cxn>
              <a:cxn ang="0">
                <a:pos x="connsiteX2" y="connsiteY2"/>
              </a:cxn>
            </a:cxnLst>
            <a:rect l="l" t="t" r="r" b="b"/>
            <a:pathLst>
              <a:path w="8611738" h="739254">
                <a:moveTo>
                  <a:pt x="0" y="725606"/>
                </a:moveTo>
                <a:cubicBezTo>
                  <a:pt x="1404582" y="362803"/>
                  <a:pt x="2809164" y="0"/>
                  <a:pt x="4244454" y="2275"/>
                </a:cubicBezTo>
                <a:cubicBezTo>
                  <a:pt x="5679744" y="4550"/>
                  <a:pt x="7145741" y="371902"/>
                  <a:pt x="8611738" y="739254"/>
                </a:cubicBezTo>
              </a:path>
            </a:pathLst>
          </a:custGeom>
          <a:ln w="63500" cmpd="dbl">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sp>
        <p:nvSpPr>
          <p:cNvPr id="671" name="テキスト ボックス 670"/>
          <p:cNvSpPr txBox="1"/>
          <p:nvPr/>
        </p:nvSpPr>
        <p:spPr>
          <a:xfrm>
            <a:off x="529373" y="5407988"/>
            <a:ext cx="1149673" cy="276999"/>
          </a:xfrm>
          <a:prstGeom prst="rect">
            <a:avLst/>
          </a:prstGeom>
          <a:noFill/>
        </p:spPr>
        <p:txBody>
          <a:bodyPr wrap="none" rtlCol="0">
            <a:spAutoFit/>
          </a:bodyPr>
          <a:lstStyle/>
          <a:p>
            <a:r>
              <a:rPr lang="en-US" altLang="ja-JP" sz="1200" b="1" dirty="0" smtClean="0">
                <a:latin typeface="Arial" pitchFamily="34" charset="0"/>
                <a:cs typeface="Arial" pitchFamily="34" charset="0"/>
              </a:rPr>
              <a:t>Plasmid DNA</a:t>
            </a:r>
            <a:endParaRPr kumimoji="1" lang="ja-JP" altLang="en-US" sz="1200" b="1" dirty="0">
              <a:latin typeface="Arial" pitchFamily="34" charset="0"/>
              <a:cs typeface="Arial" pitchFamily="34" charset="0"/>
            </a:endParaRPr>
          </a:p>
        </p:txBody>
      </p:sp>
      <p:grpSp>
        <p:nvGrpSpPr>
          <p:cNvPr id="672" name="グループ化 671"/>
          <p:cNvGrpSpPr/>
          <p:nvPr/>
        </p:nvGrpSpPr>
        <p:grpSpPr>
          <a:xfrm rot="5400000">
            <a:off x="6109259" y="5487235"/>
            <a:ext cx="295649" cy="227422"/>
            <a:chOff x="2664750" y="2868384"/>
            <a:chExt cx="938853" cy="360000"/>
          </a:xfrm>
        </p:grpSpPr>
        <p:sp>
          <p:nvSpPr>
            <p:cNvPr id="673" name="右矢印 672"/>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674" name="正方形/長方形 673"/>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75" name="正方形/長方形 674"/>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76" name="正方形/長方形 675"/>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grpSp>
        <p:nvGrpSpPr>
          <p:cNvPr id="677" name="グループ化 676"/>
          <p:cNvGrpSpPr/>
          <p:nvPr/>
        </p:nvGrpSpPr>
        <p:grpSpPr>
          <a:xfrm>
            <a:off x="3710673" y="5213449"/>
            <a:ext cx="1293375" cy="137082"/>
            <a:chOff x="251520" y="5679250"/>
            <a:chExt cx="4117068" cy="388434"/>
          </a:xfrm>
        </p:grpSpPr>
        <p:sp>
          <p:nvSpPr>
            <p:cNvPr id="678" name="フリーフォーム 677"/>
            <p:cNvSpPr/>
            <p:nvPr/>
          </p:nvSpPr>
          <p:spPr>
            <a:xfrm>
              <a:off x="261258" y="5695591"/>
              <a:ext cx="4107330" cy="372093"/>
            </a:xfrm>
            <a:custGeom>
              <a:avLst/>
              <a:gdLst>
                <a:gd name="connsiteX0" fmla="*/ 0 w 4310743"/>
                <a:gd name="connsiteY0" fmla="*/ 372093 h 372093"/>
                <a:gd name="connsiteX1" fmla="*/ 712519 w 4310743"/>
                <a:gd name="connsiteY1" fmla="*/ 15833 h 372093"/>
                <a:gd name="connsiteX2" fmla="*/ 1425039 w 4310743"/>
                <a:gd name="connsiteY2" fmla="*/ 336467 h 372093"/>
                <a:gd name="connsiteX3" fmla="*/ 2149434 w 4310743"/>
                <a:gd name="connsiteY3" fmla="*/ 3958 h 372093"/>
                <a:gd name="connsiteX4" fmla="*/ 2873828 w 4310743"/>
                <a:gd name="connsiteY4" fmla="*/ 348342 h 372093"/>
                <a:gd name="connsiteX5" fmla="*/ 3574473 w 4310743"/>
                <a:gd name="connsiteY5" fmla="*/ 3958 h 372093"/>
                <a:gd name="connsiteX6" fmla="*/ 4310743 w 4310743"/>
                <a:gd name="connsiteY6" fmla="*/ 372093 h 372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0743" h="372093">
                  <a:moveTo>
                    <a:pt x="0" y="372093"/>
                  </a:moveTo>
                  <a:cubicBezTo>
                    <a:pt x="237506" y="196932"/>
                    <a:pt x="475013" y="21771"/>
                    <a:pt x="712519" y="15833"/>
                  </a:cubicBezTo>
                  <a:cubicBezTo>
                    <a:pt x="950025" y="9895"/>
                    <a:pt x="1185553" y="338446"/>
                    <a:pt x="1425039" y="336467"/>
                  </a:cubicBezTo>
                  <a:cubicBezTo>
                    <a:pt x="1664525" y="334488"/>
                    <a:pt x="1907969" y="1979"/>
                    <a:pt x="2149434" y="3958"/>
                  </a:cubicBezTo>
                  <a:cubicBezTo>
                    <a:pt x="2390899" y="5937"/>
                    <a:pt x="2636322" y="348342"/>
                    <a:pt x="2873828" y="348342"/>
                  </a:cubicBezTo>
                  <a:cubicBezTo>
                    <a:pt x="3111334" y="348342"/>
                    <a:pt x="3334987" y="0"/>
                    <a:pt x="3574473" y="3958"/>
                  </a:cubicBezTo>
                  <a:cubicBezTo>
                    <a:pt x="3813959" y="7916"/>
                    <a:pt x="4062351" y="190004"/>
                    <a:pt x="4310743" y="372093"/>
                  </a:cubicBezTo>
                </a:path>
              </a:pathLst>
            </a:cu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sp>
          <p:nvSpPr>
            <p:cNvPr id="679" name="フリーフォーム 678"/>
            <p:cNvSpPr/>
            <p:nvPr/>
          </p:nvSpPr>
          <p:spPr>
            <a:xfrm rot="10800000">
              <a:off x="251520" y="5679250"/>
              <a:ext cx="4107330" cy="372093"/>
            </a:xfrm>
            <a:custGeom>
              <a:avLst/>
              <a:gdLst>
                <a:gd name="connsiteX0" fmla="*/ 0 w 4310743"/>
                <a:gd name="connsiteY0" fmla="*/ 372093 h 372093"/>
                <a:gd name="connsiteX1" fmla="*/ 712519 w 4310743"/>
                <a:gd name="connsiteY1" fmla="*/ 15833 h 372093"/>
                <a:gd name="connsiteX2" fmla="*/ 1425039 w 4310743"/>
                <a:gd name="connsiteY2" fmla="*/ 336467 h 372093"/>
                <a:gd name="connsiteX3" fmla="*/ 2149434 w 4310743"/>
                <a:gd name="connsiteY3" fmla="*/ 3958 h 372093"/>
                <a:gd name="connsiteX4" fmla="*/ 2873828 w 4310743"/>
                <a:gd name="connsiteY4" fmla="*/ 348342 h 372093"/>
                <a:gd name="connsiteX5" fmla="*/ 3574473 w 4310743"/>
                <a:gd name="connsiteY5" fmla="*/ 3958 h 372093"/>
                <a:gd name="connsiteX6" fmla="*/ 4310743 w 4310743"/>
                <a:gd name="connsiteY6" fmla="*/ 372093 h 372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0743" h="372093">
                  <a:moveTo>
                    <a:pt x="0" y="372093"/>
                  </a:moveTo>
                  <a:cubicBezTo>
                    <a:pt x="237506" y="196932"/>
                    <a:pt x="475013" y="21771"/>
                    <a:pt x="712519" y="15833"/>
                  </a:cubicBezTo>
                  <a:cubicBezTo>
                    <a:pt x="950025" y="9895"/>
                    <a:pt x="1185553" y="338446"/>
                    <a:pt x="1425039" y="336467"/>
                  </a:cubicBezTo>
                  <a:cubicBezTo>
                    <a:pt x="1664525" y="334488"/>
                    <a:pt x="1907969" y="1979"/>
                    <a:pt x="2149434" y="3958"/>
                  </a:cubicBezTo>
                  <a:cubicBezTo>
                    <a:pt x="2390899" y="5937"/>
                    <a:pt x="2636322" y="348342"/>
                    <a:pt x="2873828" y="348342"/>
                  </a:cubicBezTo>
                  <a:cubicBezTo>
                    <a:pt x="3111334" y="348342"/>
                    <a:pt x="3334987" y="0"/>
                    <a:pt x="3574473" y="3958"/>
                  </a:cubicBezTo>
                  <a:cubicBezTo>
                    <a:pt x="3813959" y="7916"/>
                    <a:pt x="4062351" y="190004"/>
                    <a:pt x="4310743" y="372093"/>
                  </a:cubicBezTo>
                </a:path>
              </a:pathLst>
            </a:cu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grpSp>
      <p:sp>
        <p:nvSpPr>
          <p:cNvPr id="680" name="屈折矢印 679"/>
          <p:cNvSpPr/>
          <p:nvPr/>
        </p:nvSpPr>
        <p:spPr>
          <a:xfrm rot="16200000" flipV="1">
            <a:off x="4493227" y="4751421"/>
            <a:ext cx="230265" cy="698664"/>
          </a:xfrm>
          <a:prstGeom prst="bentUpArrow">
            <a:avLst>
              <a:gd name="adj1" fmla="val 13916"/>
              <a:gd name="adj2" fmla="val 25000"/>
              <a:gd name="adj3" fmla="val 25000"/>
            </a:avLst>
          </a:prstGeom>
          <a:solidFill>
            <a:srgbClr val="FF696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81" name="円/楕円 680"/>
          <p:cNvSpPr/>
          <p:nvPr/>
        </p:nvSpPr>
        <p:spPr>
          <a:xfrm>
            <a:off x="3664340" y="4957110"/>
            <a:ext cx="301775" cy="281023"/>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82" name="円/楕円 681"/>
          <p:cNvSpPr/>
          <p:nvPr/>
        </p:nvSpPr>
        <p:spPr>
          <a:xfrm>
            <a:off x="3950303" y="4957110"/>
            <a:ext cx="301775" cy="281023"/>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83" name="円/楕円 682"/>
          <p:cNvSpPr/>
          <p:nvPr/>
        </p:nvSpPr>
        <p:spPr>
          <a:xfrm>
            <a:off x="2970203" y="3869707"/>
            <a:ext cx="301775" cy="281023"/>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84" name="円/楕円 683"/>
          <p:cNvSpPr/>
          <p:nvPr/>
        </p:nvSpPr>
        <p:spPr>
          <a:xfrm>
            <a:off x="3256167" y="3869707"/>
            <a:ext cx="301775" cy="281023"/>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nvGrpSpPr>
          <p:cNvPr id="685" name="グループ化 684"/>
          <p:cNvGrpSpPr/>
          <p:nvPr/>
        </p:nvGrpSpPr>
        <p:grpSpPr>
          <a:xfrm>
            <a:off x="3638087" y="4959608"/>
            <a:ext cx="638316" cy="276999"/>
            <a:chOff x="5667153" y="2133760"/>
            <a:chExt cx="489319" cy="212341"/>
          </a:xfrm>
        </p:grpSpPr>
        <p:sp>
          <p:nvSpPr>
            <p:cNvPr id="686" name="正方形/長方形 685"/>
            <p:cNvSpPr/>
            <p:nvPr/>
          </p:nvSpPr>
          <p:spPr>
            <a:xfrm>
              <a:off x="5733256" y="2191463"/>
              <a:ext cx="360040" cy="99300"/>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87" name="テキスト ボックス 686"/>
            <p:cNvSpPr txBox="1"/>
            <p:nvPr/>
          </p:nvSpPr>
          <p:spPr>
            <a:xfrm>
              <a:off x="5667153" y="2133760"/>
              <a:ext cx="489319" cy="212341"/>
            </a:xfrm>
            <a:prstGeom prst="rect">
              <a:avLst/>
            </a:prstGeom>
            <a:noFill/>
            <a:ln>
              <a:noFill/>
            </a:ln>
          </p:spPr>
          <p:txBody>
            <a:bodyPr wrap="none" rtlCol="0">
              <a:spAutoFit/>
            </a:bodyPr>
            <a:lstStyle/>
            <a:p>
              <a:r>
                <a:rPr lang="en-US" altLang="ja-JP" sz="1200" b="1" dirty="0" smtClean="0">
                  <a:latin typeface="Arial" pitchFamily="34" charset="0"/>
                  <a:cs typeface="Arial" pitchFamily="34" charset="0"/>
                </a:rPr>
                <a:t>NF-</a:t>
              </a:r>
              <a:r>
                <a:rPr lang="el-GR" altLang="ja-JP" sz="1200" b="1" i="1" dirty="0" smtClean="0">
                  <a:latin typeface="Arial" pitchFamily="34" charset="0"/>
                  <a:cs typeface="Arial" pitchFamily="34" charset="0"/>
                </a:rPr>
                <a:t>κ</a:t>
              </a:r>
              <a:r>
                <a:rPr lang="en-US" altLang="ja-JP" sz="1200" b="1" dirty="0" smtClean="0">
                  <a:latin typeface="Arial" pitchFamily="34" charset="0"/>
                  <a:cs typeface="Arial" pitchFamily="34" charset="0"/>
                </a:rPr>
                <a:t>B</a:t>
              </a:r>
              <a:endParaRPr kumimoji="1" lang="ja-JP" altLang="en-US" sz="1200" b="1" dirty="0">
                <a:latin typeface="Arial" pitchFamily="34" charset="0"/>
                <a:cs typeface="Arial" pitchFamily="34" charset="0"/>
              </a:endParaRPr>
            </a:p>
          </p:txBody>
        </p:sp>
      </p:grpSp>
      <p:grpSp>
        <p:nvGrpSpPr>
          <p:cNvPr id="688" name="グループ化 687"/>
          <p:cNvGrpSpPr/>
          <p:nvPr/>
        </p:nvGrpSpPr>
        <p:grpSpPr>
          <a:xfrm>
            <a:off x="2946387" y="3871973"/>
            <a:ext cx="638316" cy="276999"/>
            <a:chOff x="5667153" y="2131378"/>
            <a:chExt cx="489319" cy="212341"/>
          </a:xfrm>
        </p:grpSpPr>
        <p:sp>
          <p:nvSpPr>
            <p:cNvPr id="689" name="正方形/長方形 688"/>
            <p:cNvSpPr/>
            <p:nvPr/>
          </p:nvSpPr>
          <p:spPr>
            <a:xfrm>
              <a:off x="5733256" y="2191463"/>
              <a:ext cx="360040" cy="99300"/>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90" name="テキスト ボックス 689"/>
            <p:cNvSpPr txBox="1"/>
            <p:nvPr/>
          </p:nvSpPr>
          <p:spPr>
            <a:xfrm>
              <a:off x="5667153" y="2131378"/>
              <a:ext cx="489319" cy="212341"/>
            </a:xfrm>
            <a:prstGeom prst="rect">
              <a:avLst/>
            </a:prstGeom>
            <a:noFill/>
            <a:ln>
              <a:noFill/>
            </a:ln>
          </p:spPr>
          <p:txBody>
            <a:bodyPr wrap="none" rtlCol="0">
              <a:spAutoFit/>
            </a:bodyPr>
            <a:lstStyle/>
            <a:p>
              <a:r>
                <a:rPr lang="en-US" altLang="ja-JP" sz="1200" b="1" dirty="0" smtClean="0">
                  <a:latin typeface="Arial" pitchFamily="34" charset="0"/>
                  <a:cs typeface="Arial" pitchFamily="34" charset="0"/>
                </a:rPr>
                <a:t>NF-</a:t>
              </a:r>
              <a:r>
                <a:rPr lang="el-GR" altLang="ja-JP" sz="1200" b="1" i="1" dirty="0" smtClean="0">
                  <a:latin typeface="Arial" pitchFamily="34" charset="0"/>
                  <a:cs typeface="Arial" pitchFamily="34" charset="0"/>
                </a:rPr>
                <a:t>κ</a:t>
              </a:r>
              <a:r>
                <a:rPr lang="en-US" altLang="ja-JP" sz="1200" b="1" dirty="0" smtClean="0">
                  <a:latin typeface="Arial" pitchFamily="34" charset="0"/>
                  <a:cs typeface="Arial" pitchFamily="34" charset="0"/>
                </a:rPr>
                <a:t>B</a:t>
              </a:r>
              <a:endParaRPr kumimoji="1" lang="ja-JP" altLang="en-US" sz="1200" b="1" dirty="0">
                <a:latin typeface="Arial" pitchFamily="34" charset="0"/>
                <a:cs typeface="Arial" pitchFamily="34" charset="0"/>
              </a:endParaRPr>
            </a:p>
          </p:txBody>
        </p:sp>
      </p:grpSp>
      <p:sp>
        <p:nvSpPr>
          <p:cNvPr id="691" name="右矢印 690"/>
          <p:cNvSpPr/>
          <p:nvPr/>
        </p:nvSpPr>
        <p:spPr>
          <a:xfrm rot="4128842">
            <a:off x="3315232" y="4425410"/>
            <a:ext cx="661009" cy="203568"/>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nvGrpSpPr>
          <p:cNvPr id="692" name="グループ化 691"/>
          <p:cNvGrpSpPr/>
          <p:nvPr/>
        </p:nvGrpSpPr>
        <p:grpSpPr>
          <a:xfrm rot="5400000">
            <a:off x="4460533" y="5442341"/>
            <a:ext cx="295649" cy="227422"/>
            <a:chOff x="2664750" y="2868384"/>
            <a:chExt cx="938853" cy="360000"/>
          </a:xfrm>
        </p:grpSpPr>
        <p:sp>
          <p:nvSpPr>
            <p:cNvPr id="693" name="右矢印 692"/>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694" name="正方形/長方形 693"/>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95" name="正方形/長方形 694"/>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696" name="正方形/長方形 695"/>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sp>
        <p:nvSpPr>
          <p:cNvPr id="697" name="正方形/長方形 696"/>
          <p:cNvSpPr/>
          <p:nvPr/>
        </p:nvSpPr>
        <p:spPr>
          <a:xfrm>
            <a:off x="4372271" y="5713730"/>
            <a:ext cx="481545" cy="205327"/>
          </a:xfrm>
          <a:prstGeom prst="rect">
            <a:avLst/>
          </a:prstGeom>
          <a:solidFill>
            <a:srgbClr val="D7E4BD"/>
          </a:soli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rgbClr val="000000"/>
              </a:solidFill>
            </a:endParaRPr>
          </a:p>
        </p:txBody>
      </p:sp>
      <p:sp>
        <p:nvSpPr>
          <p:cNvPr id="698" name="テキスト ボックス 697"/>
          <p:cNvSpPr txBox="1"/>
          <p:nvPr/>
        </p:nvSpPr>
        <p:spPr>
          <a:xfrm>
            <a:off x="4375082" y="5681195"/>
            <a:ext cx="458779" cy="276999"/>
          </a:xfrm>
          <a:prstGeom prst="rect">
            <a:avLst/>
          </a:prstGeom>
          <a:noFill/>
          <a:ln>
            <a:noFill/>
          </a:ln>
        </p:spPr>
        <p:txBody>
          <a:bodyPr wrap="none" rtlCol="0">
            <a:spAutoFit/>
          </a:bodyPr>
          <a:lstStyle/>
          <a:p>
            <a:r>
              <a:rPr kumimoji="1" lang="en-US" altLang="ja-JP" sz="1200" b="1" dirty="0" smtClean="0">
                <a:latin typeface="Arial" pitchFamily="34" charset="0"/>
                <a:cs typeface="Arial" pitchFamily="34" charset="0"/>
              </a:rPr>
              <a:t>IL-6</a:t>
            </a:r>
            <a:endParaRPr kumimoji="1" lang="ja-JP" altLang="en-US" sz="1200" b="1" dirty="0">
              <a:latin typeface="Arial" pitchFamily="34" charset="0"/>
              <a:cs typeface="Arial" pitchFamily="34" charset="0"/>
            </a:endParaRPr>
          </a:p>
        </p:txBody>
      </p:sp>
      <p:sp>
        <p:nvSpPr>
          <p:cNvPr id="699" name="フリーフォーム 698"/>
          <p:cNvSpPr/>
          <p:nvPr/>
        </p:nvSpPr>
        <p:spPr>
          <a:xfrm>
            <a:off x="339277" y="1724048"/>
            <a:ext cx="4344725" cy="268368"/>
          </a:xfrm>
          <a:custGeom>
            <a:avLst/>
            <a:gdLst>
              <a:gd name="connsiteX0" fmla="*/ 0 w 8611738"/>
              <a:gd name="connsiteY0" fmla="*/ 725606 h 739254"/>
              <a:gd name="connsiteX1" fmla="*/ 4244454 w 8611738"/>
              <a:gd name="connsiteY1" fmla="*/ 2275 h 739254"/>
              <a:gd name="connsiteX2" fmla="*/ 8611738 w 8611738"/>
              <a:gd name="connsiteY2" fmla="*/ 739254 h 739254"/>
            </a:gdLst>
            <a:ahLst/>
            <a:cxnLst>
              <a:cxn ang="0">
                <a:pos x="connsiteX0" y="connsiteY0"/>
              </a:cxn>
              <a:cxn ang="0">
                <a:pos x="connsiteX1" y="connsiteY1"/>
              </a:cxn>
              <a:cxn ang="0">
                <a:pos x="connsiteX2" y="connsiteY2"/>
              </a:cxn>
            </a:cxnLst>
            <a:rect l="l" t="t" r="r" b="b"/>
            <a:pathLst>
              <a:path w="8611738" h="739254">
                <a:moveTo>
                  <a:pt x="0" y="725606"/>
                </a:moveTo>
                <a:cubicBezTo>
                  <a:pt x="1404582" y="362803"/>
                  <a:pt x="2809164" y="0"/>
                  <a:pt x="4244454" y="2275"/>
                </a:cubicBezTo>
                <a:cubicBezTo>
                  <a:pt x="5679744" y="4550"/>
                  <a:pt x="7145741" y="371902"/>
                  <a:pt x="8611738" y="739254"/>
                </a:cubicBezTo>
              </a:path>
            </a:pathLst>
          </a:custGeom>
          <a:ln w="63500" cmpd="dbl">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sp>
        <p:nvSpPr>
          <p:cNvPr id="700" name="フリーフォーム 699"/>
          <p:cNvSpPr/>
          <p:nvPr/>
        </p:nvSpPr>
        <p:spPr>
          <a:xfrm>
            <a:off x="4963874" y="1552077"/>
            <a:ext cx="4000614" cy="422468"/>
          </a:xfrm>
          <a:custGeom>
            <a:avLst/>
            <a:gdLst>
              <a:gd name="connsiteX0" fmla="*/ 0 w 8611738"/>
              <a:gd name="connsiteY0" fmla="*/ 725606 h 739254"/>
              <a:gd name="connsiteX1" fmla="*/ 4244454 w 8611738"/>
              <a:gd name="connsiteY1" fmla="*/ 2275 h 739254"/>
              <a:gd name="connsiteX2" fmla="*/ 8611738 w 8611738"/>
              <a:gd name="connsiteY2" fmla="*/ 739254 h 739254"/>
            </a:gdLst>
            <a:ahLst/>
            <a:cxnLst>
              <a:cxn ang="0">
                <a:pos x="connsiteX0" y="connsiteY0"/>
              </a:cxn>
              <a:cxn ang="0">
                <a:pos x="connsiteX1" y="connsiteY1"/>
              </a:cxn>
              <a:cxn ang="0">
                <a:pos x="connsiteX2" y="connsiteY2"/>
              </a:cxn>
            </a:cxnLst>
            <a:rect l="l" t="t" r="r" b="b"/>
            <a:pathLst>
              <a:path w="8611738" h="739254">
                <a:moveTo>
                  <a:pt x="0" y="725606"/>
                </a:moveTo>
                <a:cubicBezTo>
                  <a:pt x="1404582" y="362803"/>
                  <a:pt x="2809164" y="0"/>
                  <a:pt x="4244454" y="2275"/>
                </a:cubicBezTo>
                <a:cubicBezTo>
                  <a:pt x="5679744" y="4550"/>
                  <a:pt x="7145741" y="371902"/>
                  <a:pt x="8611738" y="739254"/>
                </a:cubicBezTo>
              </a:path>
            </a:pathLst>
          </a:custGeom>
          <a:ln w="63500" cmpd="dbl">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sp>
        <p:nvSpPr>
          <p:cNvPr id="701" name="テキスト ボックス 700"/>
          <p:cNvSpPr txBox="1"/>
          <p:nvPr/>
        </p:nvSpPr>
        <p:spPr>
          <a:xfrm>
            <a:off x="894447" y="3330472"/>
            <a:ext cx="564193" cy="276999"/>
          </a:xfrm>
          <a:prstGeom prst="rect">
            <a:avLst/>
          </a:prstGeom>
          <a:noFill/>
        </p:spPr>
        <p:txBody>
          <a:bodyPr wrap="none" rtlCol="0">
            <a:spAutoFit/>
          </a:bodyPr>
          <a:lstStyle/>
          <a:p>
            <a:r>
              <a:rPr lang="en-US" altLang="ja-JP" sz="1200" b="1" dirty="0" smtClean="0">
                <a:latin typeface="Arial" pitchFamily="34" charset="0"/>
                <a:cs typeface="Arial" pitchFamily="34" charset="0"/>
              </a:rPr>
              <a:t>STAT</a:t>
            </a:r>
            <a:endParaRPr kumimoji="1" lang="ja-JP" altLang="en-US" sz="1200" b="1" dirty="0">
              <a:latin typeface="Arial" pitchFamily="34" charset="0"/>
              <a:cs typeface="Arial" pitchFamily="34" charset="0"/>
            </a:endParaRPr>
          </a:p>
        </p:txBody>
      </p:sp>
      <p:grpSp>
        <p:nvGrpSpPr>
          <p:cNvPr id="702" name="グループ化 701"/>
          <p:cNvGrpSpPr/>
          <p:nvPr/>
        </p:nvGrpSpPr>
        <p:grpSpPr>
          <a:xfrm>
            <a:off x="707749" y="4790645"/>
            <a:ext cx="353652" cy="395469"/>
            <a:chOff x="-1559525" y="3382431"/>
            <a:chExt cx="344420" cy="382732"/>
          </a:xfrm>
        </p:grpSpPr>
        <p:sp>
          <p:nvSpPr>
            <p:cNvPr id="703" name="円/楕円 702"/>
            <p:cNvSpPr/>
            <p:nvPr/>
          </p:nvSpPr>
          <p:spPr>
            <a:xfrm rot="5400000">
              <a:off x="-1670464" y="3501046"/>
              <a:ext cx="375056" cy="153178"/>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04" name="円/楕円 703"/>
            <p:cNvSpPr/>
            <p:nvPr/>
          </p:nvSpPr>
          <p:spPr>
            <a:xfrm>
              <a:off x="-1477698" y="3391963"/>
              <a:ext cx="135728" cy="131763"/>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sp>
          <p:nvSpPr>
            <p:cNvPr id="705" name="円/楕円 704"/>
            <p:cNvSpPr/>
            <p:nvPr/>
          </p:nvSpPr>
          <p:spPr>
            <a:xfrm rot="5400000">
              <a:off x="-1479222" y="3493370"/>
              <a:ext cx="375056" cy="153178"/>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06" name="円/楕円 705"/>
            <p:cNvSpPr/>
            <p:nvPr/>
          </p:nvSpPr>
          <p:spPr>
            <a:xfrm>
              <a:off x="-1419607" y="3621380"/>
              <a:ext cx="135728" cy="131763"/>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grpSp>
      <p:grpSp>
        <p:nvGrpSpPr>
          <p:cNvPr id="707" name="グループ化 706"/>
          <p:cNvGrpSpPr/>
          <p:nvPr/>
        </p:nvGrpSpPr>
        <p:grpSpPr>
          <a:xfrm>
            <a:off x="1419362" y="3144242"/>
            <a:ext cx="353652" cy="395469"/>
            <a:chOff x="-1559525" y="3382431"/>
            <a:chExt cx="344420" cy="382732"/>
          </a:xfrm>
        </p:grpSpPr>
        <p:sp>
          <p:nvSpPr>
            <p:cNvPr id="708" name="円/楕円 707"/>
            <p:cNvSpPr/>
            <p:nvPr/>
          </p:nvSpPr>
          <p:spPr>
            <a:xfrm rot="5400000">
              <a:off x="-1670464" y="3501046"/>
              <a:ext cx="375056" cy="153178"/>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09" name="円/楕円 708"/>
            <p:cNvSpPr/>
            <p:nvPr/>
          </p:nvSpPr>
          <p:spPr>
            <a:xfrm>
              <a:off x="-1477698" y="3391963"/>
              <a:ext cx="135728" cy="131763"/>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sp>
          <p:nvSpPr>
            <p:cNvPr id="710" name="円/楕円 709"/>
            <p:cNvSpPr/>
            <p:nvPr/>
          </p:nvSpPr>
          <p:spPr>
            <a:xfrm rot="5400000">
              <a:off x="-1479222" y="3493370"/>
              <a:ext cx="375056" cy="153178"/>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11" name="円/楕円 710"/>
            <p:cNvSpPr/>
            <p:nvPr/>
          </p:nvSpPr>
          <p:spPr>
            <a:xfrm>
              <a:off x="-1419607" y="3621380"/>
              <a:ext cx="135728" cy="131763"/>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grpSp>
      <p:sp>
        <p:nvSpPr>
          <p:cNvPr id="712" name="右矢印 711"/>
          <p:cNvSpPr/>
          <p:nvPr/>
        </p:nvSpPr>
        <p:spPr>
          <a:xfrm rot="5400000">
            <a:off x="1301466" y="2505609"/>
            <a:ext cx="694158" cy="294296"/>
          </a:xfrm>
          <a:prstGeom prst="rightArrow">
            <a:avLst>
              <a:gd name="adj1" fmla="val 48457"/>
              <a:gd name="adj2" fmla="val 500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13" name="右矢印 712"/>
          <p:cNvSpPr/>
          <p:nvPr/>
        </p:nvSpPr>
        <p:spPr>
          <a:xfrm rot="3458563">
            <a:off x="1523168" y="4074812"/>
            <a:ext cx="1156195" cy="168648"/>
          </a:xfrm>
          <a:prstGeom prst="rightArrow">
            <a:avLst>
              <a:gd name="adj1" fmla="val 48457"/>
              <a:gd name="adj2" fmla="val 500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nvGrpSpPr>
          <p:cNvPr id="714" name="グループ化 713"/>
          <p:cNvGrpSpPr/>
          <p:nvPr/>
        </p:nvGrpSpPr>
        <p:grpSpPr>
          <a:xfrm>
            <a:off x="2238229" y="4965628"/>
            <a:ext cx="1293375" cy="380726"/>
            <a:chOff x="714490" y="2797715"/>
            <a:chExt cx="1854860" cy="506405"/>
          </a:xfrm>
        </p:grpSpPr>
        <p:sp>
          <p:nvSpPr>
            <p:cNvPr id="715" name="屈折矢印 714"/>
            <p:cNvSpPr/>
            <p:nvPr/>
          </p:nvSpPr>
          <p:spPr>
            <a:xfrm rot="16200000" flipV="1">
              <a:off x="1866140" y="2482338"/>
              <a:ext cx="345850" cy="976604"/>
            </a:xfrm>
            <a:prstGeom prst="bentUpArrow">
              <a:avLst>
                <a:gd name="adj1" fmla="val 13916"/>
                <a:gd name="adj2" fmla="val 25000"/>
                <a:gd name="adj3" fmla="val 25000"/>
              </a:avLst>
            </a:prstGeom>
            <a:solidFill>
              <a:srgbClr val="FF696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nvGrpSpPr>
            <p:cNvPr id="716" name="グループ化 715"/>
            <p:cNvGrpSpPr/>
            <p:nvPr/>
          </p:nvGrpSpPr>
          <p:grpSpPr>
            <a:xfrm>
              <a:off x="714490" y="3137808"/>
              <a:ext cx="1854860" cy="166312"/>
              <a:chOff x="251520" y="5679250"/>
              <a:chExt cx="4117068" cy="388434"/>
            </a:xfrm>
          </p:grpSpPr>
          <p:sp>
            <p:nvSpPr>
              <p:cNvPr id="717" name="フリーフォーム 716"/>
              <p:cNvSpPr/>
              <p:nvPr/>
            </p:nvSpPr>
            <p:spPr>
              <a:xfrm>
                <a:off x="261258" y="5695591"/>
                <a:ext cx="4107330" cy="372093"/>
              </a:xfrm>
              <a:custGeom>
                <a:avLst/>
                <a:gdLst>
                  <a:gd name="connsiteX0" fmla="*/ 0 w 4310743"/>
                  <a:gd name="connsiteY0" fmla="*/ 372093 h 372093"/>
                  <a:gd name="connsiteX1" fmla="*/ 712519 w 4310743"/>
                  <a:gd name="connsiteY1" fmla="*/ 15833 h 372093"/>
                  <a:gd name="connsiteX2" fmla="*/ 1425039 w 4310743"/>
                  <a:gd name="connsiteY2" fmla="*/ 336467 h 372093"/>
                  <a:gd name="connsiteX3" fmla="*/ 2149434 w 4310743"/>
                  <a:gd name="connsiteY3" fmla="*/ 3958 h 372093"/>
                  <a:gd name="connsiteX4" fmla="*/ 2873828 w 4310743"/>
                  <a:gd name="connsiteY4" fmla="*/ 348342 h 372093"/>
                  <a:gd name="connsiteX5" fmla="*/ 3574473 w 4310743"/>
                  <a:gd name="connsiteY5" fmla="*/ 3958 h 372093"/>
                  <a:gd name="connsiteX6" fmla="*/ 4310743 w 4310743"/>
                  <a:gd name="connsiteY6" fmla="*/ 372093 h 372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0743" h="372093">
                    <a:moveTo>
                      <a:pt x="0" y="372093"/>
                    </a:moveTo>
                    <a:cubicBezTo>
                      <a:pt x="237506" y="196932"/>
                      <a:pt x="475013" y="21771"/>
                      <a:pt x="712519" y="15833"/>
                    </a:cubicBezTo>
                    <a:cubicBezTo>
                      <a:pt x="950025" y="9895"/>
                      <a:pt x="1185553" y="338446"/>
                      <a:pt x="1425039" y="336467"/>
                    </a:cubicBezTo>
                    <a:cubicBezTo>
                      <a:pt x="1664525" y="334488"/>
                      <a:pt x="1907969" y="1979"/>
                      <a:pt x="2149434" y="3958"/>
                    </a:cubicBezTo>
                    <a:cubicBezTo>
                      <a:pt x="2390899" y="5937"/>
                      <a:pt x="2636322" y="348342"/>
                      <a:pt x="2873828" y="348342"/>
                    </a:cubicBezTo>
                    <a:cubicBezTo>
                      <a:pt x="3111334" y="348342"/>
                      <a:pt x="3334987" y="0"/>
                      <a:pt x="3574473" y="3958"/>
                    </a:cubicBezTo>
                    <a:cubicBezTo>
                      <a:pt x="3813959" y="7916"/>
                      <a:pt x="4062351" y="190004"/>
                      <a:pt x="4310743" y="372093"/>
                    </a:cubicBezTo>
                  </a:path>
                </a:pathLst>
              </a:cu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sp>
            <p:nvSpPr>
              <p:cNvPr id="718" name="フリーフォーム 717"/>
              <p:cNvSpPr/>
              <p:nvPr/>
            </p:nvSpPr>
            <p:spPr>
              <a:xfrm rot="10800000">
                <a:off x="251520" y="5679250"/>
                <a:ext cx="4107330" cy="372093"/>
              </a:xfrm>
              <a:custGeom>
                <a:avLst/>
                <a:gdLst>
                  <a:gd name="connsiteX0" fmla="*/ 0 w 4310743"/>
                  <a:gd name="connsiteY0" fmla="*/ 372093 h 372093"/>
                  <a:gd name="connsiteX1" fmla="*/ 712519 w 4310743"/>
                  <a:gd name="connsiteY1" fmla="*/ 15833 h 372093"/>
                  <a:gd name="connsiteX2" fmla="*/ 1425039 w 4310743"/>
                  <a:gd name="connsiteY2" fmla="*/ 336467 h 372093"/>
                  <a:gd name="connsiteX3" fmla="*/ 2149434 w 4310743"/>
                  <a:gd name="connsiteY3" fmla="*/ 3958 h 372093"/>
                  <a:gd name="connsiteX4" fmla="*/ 2873828 w 4310743"/>
                  <a:gd name="connsiteY4" fmla="*/ 348342 h 372093"/>
                  <a:gd name="connsiteX5" fmla="*/ 3574473 w 4310743"/>
                  <a:gd name="connsiteY5" fmla="*/ 3958 h 372093"/>
                  <a:gd name="connsiteX6" fmla="*/ 4310743 w 4310743"/>
                  <a:gd name="connsiteY6" fmla="*/ 372093 h 372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0743" h="372093">
                    <a:moveTo>
                      <a:pt x="0" y="372093"/>
                    </a:moveTo>
                    <a:cubicBezTo>
                      <a:pt x="237506" y="196932"/>
                      <a:pt x="475013" y="21771"/>
                      <a:pt x="712519" y="15833"/>
                    </a:cubicBezTo>
                    <a:cubicBezTo>
                      <a:pt x="950025" y="9895"/>
                      <a:pt x="1185553" y="338446"/>
                      <a:pt x="1425039" y="336467"/>
                    </a:cubicBezTo>
                    <a:cubicBezTo>
                      <a:pt x="1664525" y="334488"/>
                      <a:pt x="1907969" y="1979"/>
                      <a:pt x="2149434" y="3958"/>
                    </a:cubicBezTo>
                    <a:cubicBezTo>
                      <a:pt x="2390899" y="5937"/>
                      <a:pt x="2636322" y="348342"/>
                      <a:pt x="2873828" y="348342"/>
                    </a:cubicBezTo>
                    <a:cubicBezTo>
                      <a:pt x="3111334" y="348342"/>
                      <a:pt x="3334987" y="0"/>
                      <a:pt x="3574473" y="3958"/>
                    </a:cubicBezTo>
                    <a:cubicBezTo>
                      <a:pt x="3813959" y="7916"/>
                      <a:pt x="4062351" y="190004"/>
                      <a:pt x="4310743" y="372093"/>
                    </a:cubicBezTo>
                  </a:path>
                </a:pathLst>
              </a:cu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200"/>
              </a:p>
            </p:txBody>
          </p:sp>
        </p:grpSp>
      </p:grpSp>
      <p:grpSp>
        <p:nvGrpSpPr>
          <p:cNvPr id="719" name="グループ化 718"/>
          <p:cNvGrpSpPr/>
          <p:nvPr/>
        </p:nvGrpSpPr>
        <p:grpSpPr>
          <a:xfrm>
            <a:off x="2363119" y="4849702"/>
            <a:ext cx="353652" cy="395469"/>
            <a:chOff x="-1559525" y="3382431"/>
            <a:chExt cx="344420" cy="382732"/>
          </a:xfrm>
        </p:grpSpPr>
        <p:sp>
          <p:nvSpPr>
            <p:cNvPr id="720" name="円/楕円 719"/>
            <p:cNvSpPr/>
            <p:nvPr/>
          </p:nvSpPr>
          <p:spPr>
            <a:xfrm rot="5400000">
              <a:off x="-1670464" y="3501046"/>
              <a:ext cx="375056" cy="153178"/>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21" name="円/楕円 720"/>
            <p:cNvSpPr/>
            <p:nvPr/>
          </p:nvSpPr>
          <p:spPr>
            <a:xfrm>
              <a:off x="-1477698" y="3391963"/>
              <a:ext cx="135728" cy="131763"/>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sp>
          <p:nvSpPr>
            <p:cNvPr id="722" name="円/楕円 721"/>
            <p:cNvSpPr/>
            <p:nvPr/>
          </p:nvSpPr>
          <p:spPr>
            <a:xfrm rot="5400000">
              <a:off x="-1479222" y="3493370"/>
              <a:ext cx="375056" cy="153178"/>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23" name="円/楕円 722"/>
            <p:cNvSpPr/>
            <p:nvPr/>
          </p:nvSpPr>
          <p:spPr>
            <a:xfrm>
              <a:off x="-1419607" y="3621380"/>
              <a:ext cx="135728" cy="131763"/>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grpSp>
      <p:sp>
        <p:nvSpPr>
          <p:cNvPr id="724" name="正方形/長方形 723"/>
          <p:cNvSpPr/>
          <p:nvPr/>
        </p:nvSpPr>
        <p:spPr>
          <a:xfrm>
            <a:off x="2911639" y="5619068"/>
            <a:ext cx="481545" cy="205327"/>
          </a:xfrm>
          <a:prstGeom prst="rect">
            <a:avLst/>
          </a:prstGeom>
          <a:solidFill>
            <a:srgbClr val="D7E4BD"/>
          </a:soli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rgbClr val="000000"/>
              </a:solidFill>
            </a:endParaRPr>
          </a:p>
        </p:txBody>
      </p:sp>
      <p:sp>
        <p:nvSpPr>
          <p:cNvPr id="725" name="テキスト ボックス 724"/>
          <p:cNvSpPr txBox="1"/>
          <p:nvPr/>
        </p:nvSpPr>
        <p:spPr>
          <a:xfrm>
            <a:off x="2861999" y="5577008"/>
            <a:ext cx="518091" cy="276999"/>
          </a:xfrm>
          <a:prstGeom prst="rect">
            <a:avLst/>
          </a:prstGeom>
          <a:noFill/>
          <a:ln>
            <a:noFill/>
          </a:ln>
        </p:spPr>
        <p:txBody>
          <a:bodyPr wrap="none" rtlCol="0">
            <a:spAutoFit/>
          </a:bodyPr>
          <a:lstStyle/>
          <a:p>
            <a:r>
              <a:rPr kumimoji="1" lang="en-US" altLang="ja-JP" sz="1200" b="1" dirty="0" smtClean="0">
                <a:latin typeface="Arial" pitchFamily="34" charset="0"/>
                <a:cs typeface="Arial" pitchFamily="34" charset="0"/>
              </a:rPr>
              <a:t>IRF7</a:t>
            </a:r>
            <a:endParaRPr kumimoji="1" lang="ja-JP" altLang="en-US" sz="1200" b="1" dirty="0">
              <a:latin typeface="Arial" pitchFamily="34" charset="0"/>
              <a:cs typeface="Arial" pitchFamily="34" charset="0"/>
            </a:endParaRPr>
          </a:p>
        </p:txBody>
      </p:sp>
      <p:grpSp>
        <p:nvGrpSpPr>
          <p:cNvPr id="726" name="グループ化 725"/>
          <p:cNvGrpSpPr/>
          <p:nvPr/>
        </p:nvGrpSpPr>
        <p:grpSpPr>
          <a:xfrm rot="5400000">
            <a:off x="3064431" y="5374143"/>
            <a:ext cx="199839" cy="227422"/>
            <a:chOff x="2664750" y="2868384"/>
            <a:chExt cx="938853" cy="360000"/>
          </a:xfrm>
        </p:grpSpPr>
        <p:sp>
          <p:nvSpPr>
            <p:cNvPr id="727" name="右矢印 726"/>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728" name="正方形/長方形 727"/>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29" name="正方形/長方形 728"/>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30" name="正方形/長方形 729"/>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grpSp>
        <p:nvGrpSpPr>
          <p:cNvPr id="731" name="グループ化 730"/>
          <p:cNvGrpSpPr/>
          <p:nvPr/>
        </p:nvGrpSpPr>
        <p:grpSpPr>
          <a:xfrm rot="5400000">
            <a:off x="3059762" y="5843712"/>
            <a:ext cx="199839" cy="227422"/>
            <a:chOff x="2664750" y="2868384"/>
            <a:chExt cx="938853" cy="360000"/>
          </a:xfrm>
        </p:grpSpPr>
        <p:sp>
          <p:nvSpPr>
            <p:cNvPr id="732" name="右矢印 731"/>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733" name="正方形/長方形 732"/>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34" name="正方形/長方形 733"/>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35" name="正方形/長方形 734"/>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sp>
        <p:nvSpPr>
          <p:cNvPr id="736" name="正方形/長方形 735"/>
          <p:cNvSpPr/>
          <p:nvPr/>
        </p:nvSpPr>
        <p:spPr>
          <a:xfrm>
            <a:off x="3230357" y="6090374"/>
            <a:ext cx="481545" cy="205327"/>
          </a:xfrm>
          <a:prstGeom prst="rect">
            <a:avLst/>
          </a:prstGeom>
          <a:solidFill>
            <a:srgbClr val="D7E4BD"/>
          </a:soli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rgbClr val="000000"/>
              </a:solidFill>
            </a:endParaRPr>
          </a:p>
        </p:txBody>
      </p:sp>
      <p:sp>
        <p:nvSpPr>
          <p:cNvPr id="737" name="テキスト ボックス 736"/>
          <p:cNvSpPr txBox="1"/>
          <p:nvPr/>
        </p:nvSpPr>
        <p:spPr>
          <a:xfrm>
            <a:off x="3193966" y="6067365"/>
            <a:ext cx="579005" cy="276999"/>
          </a:xfrm>
          <a:prstGeom prst="rect">
            <a:avLst/>
          </a:prstGeom>
          <a:noFill/>
          <a:ln>
            <a:noFill/>
          </a:ln>
        </p:spPr>
        <p:txBody>
          <a:bodyPr wrap="none" rtlCol="0">
            <a:spAutoFit/>
          </a:bodyPr>
          <a:lstStyle/>
          <a:p>
            <a:r>
              <a:rPr kumimoji="1" lang="en-US" altLang="ja-JP" sz="1200" b="1" dirty="0" smtClean="0">
                <a:latin typeface="Arial" pitchFamily="34" charset="0"/>
                <a:cs typeface="Arial" pitchFamily="34" charset="0"/>
              </a:rPr>
              <a:t>IFN-</a:t>
            </a:r>
            <a:r>
              <a:rPr kumimoji="1" lang="el-GR" altLang="ja-JP" sz="1200" b="1" dirty="0" smtClean="0">
                <a:latin typeface="Arial" pitchFamily="34" charset="0"/>
                <a:cs typeface="Arial" pitchFamily="34" charset="0"/>
              </a:rPr>
              <a:t>β</a:t>
            </a:r>
            <a:endParaRPr kumimoji="1" lang="ja-JP" altLang="en-US" sz="1200" b="1" dirty="0">
              <a:latin typeface="Arial" pitchFamily="34" charset="0"/>
              <a:cs typeface="Arial" pitchFamily="34" charset="0"/>
            </a:endParaRPr>
          </a:p>
        </p:txBody>
      </p:sp>
      <p:sp>
        <p:nvSpPr>
          <p:cNvPr id="738" name="正方形/長方形 737"/>
          <p:cNvSpPr/>
          <p:nvPr/>
        </p:nvSpPr>
        <p:spPr>
          <a:xfrm>
            <a:off x="2634554" y="6091739"/>
            <a:ext cx="481545" cy="205327"/>
          </a:xfrm>
          <a:prstGeom prst="rect">
            <a:avLst/>
          </a:prstGeom>
          <a:solidFill>
            <a:srgbClr val="D7E4BD"/>
          </a:soli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rgbClr val="000000"/>
              </a:solidFill>
            </a:endParaRPr>
          </a:p>
        </p:txBody>
      </p:sp>
      <p:sp>
        <p:nvSpPr>
          <p:cNvPr id="739" name="テキスト ボックス 738"/>
          <p:cNvSpPr txBox="1"/>
          <p:nvPr/>
        </p:nvSpPr>
        <p:spPr>
          <a:xfrm>
            <a:off x="2560063" y="6049679"/>
            <a:ext cx="582211" cy="276999"/>
          </a:xfrm>
          <a:prstGeom prst="rect">
            <a:avLst/>
          </a:prstGeom>
          <a:noFill/>
          <a:ln>
            <a:noFill/>
          </a:ln>
        </p:spPr>
        <p:txBody>
          <a:bodyPr wrap="none" rtlCol="0">
            <a:spAutoFit/>
          </a:bodyPr>
          <a:lstStyle/>
          <a:p>
            <a:r>
              <a:rPr kumimoji="1" lang="en-US" altLang="ja-JP" sz="1200" b="1" dirty="0" smtClean="0">
                <a:latin typeface="Arial" pitchFamily="34" charset="0"/>
                <a:cs typeface="Arial" pitchFamily="34" charset="0"/>
              </a:rPr>
              <a:t>IFN-</a:t>
            </a:r>
            <a:r>
              <a:rPr kumimoji="1" lang="en-US" altLang="ja-JP" sz="1200" b="1" dirty="0" smtClean="0">
                <a:latin typeface="Arial" pitchFamily="34" charset="0"/>
                <a:cs typeface="Arial" pitchFamily="34" charset="0"/>
                <a:sym typeface="Symbol" panose="05050102010706020507" pitchFamily="18" charset="2"/>
              </a:rPr>
              <a:t></a:t>
            </a:r>
            <a:endParaRPr kumimoji="1" lang="ja-JP" altLang="en-US" sz="1200" b="1" dirty="0">
              <a:latin typeface="Arial" pitchFamily="34" charset="0"/>
              <a:cs typeface="Arial" pitchFamily="34" charset="0"/>
            </a:endParaRPr>
          </a:p>
        </p:txBody>
      </p:sp>
      <p:sp>
        <p:nvSpPr>
          <p:cNvPr id="740" name="円/楕円 739"/>
          <p:cNvSpPr/>
          <p:nvPr/>
        </p:nvSpPr>
        <p:spPr>
          <a:xfrm>
            <a:off x="2937278" y="3092444"/>
            <a:ext cx="301775" cy="281023"/>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41" name="円/楕円 740"/>
          <p:cNvSpPr/>
          <p:nvPr/>
        </p:nvSpPr>
        <p:spPr>
          <a:xfrm>
            <a:off x="3223242" y="3092444"/>
            <a:ext cx="301775" cy="281023"/>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nvGrpSpPr>
          <p:cNvPr id="742" name="グループ化 741"/>
          <p:cNvGrpSpPr/>
          <p:nvPr/>
        </p:nvGrpSpPr>
        <p:grpSpPr>
          <a:xfrm>
            <a:off x="2913462" y="3094710"/>
            <a:ext cx="638316" cy="276999"/>
            <a:chOff x="5667153" y="2131378"/>
            <a:chExt cx="489319" cy="212341"/>
          </a:xfrm>
        </p:grpSpPr>
        <p:sp>
          <p:nvSpPr>
            <p:cNvPr id="743" name="正方形/長方形 742"/>
            <p:cNvSpPr/>
            <p:nvPr/>
          </p:nvSpPr>
          <p:spPr>
            <a:xfrm>
              <a:off x="5733256" y="2191463"/>
              <a:ext cx="360040" cy="99300"/>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44" name="テキスト ボックス 743"/>
            <p:cNvSpPr txBox="1"/>
            <p:nvPr/>
          </p:nvSpPr>
          <p:spPr>
            <a:xfrm>
              <a:off x="5667153" y="2131378"/>
              <a:ext cx="489319" cy="212341"/>
            </a:xfrm>
            <a:prstGeom prst="rect">
              <a:avLst/>
            </a:prstGeom>
            <a:noFill/>
            <a:ln>
              <a:noFill/>
            </a:ln>
          </p:spPr>
          <p:txBody>
            <a:bodyPr wrap="none" rtlCol="0">
              <a:spAutoFit/>
            </a:bodyPr>
            <a:lstStyle/>
            <a:p>
              <a:r>
                <a:rPr lang="en-US" altLang="ja-JP" sz="1200" b="1" dirty="0" smtClean="0">
                  <a:latin typeface="Arial" pitchFamily="34" charset="0"/>
                  <a:cs typeface="Arial" pitchFamily="34" charset="0"/>
                </a:rPr>
                <a:t>NF-</a:t>
              </a:r>
              <a:r>
                <a:rPr lang="el-GR" altLang="ja-JP" sz="1200" b="1" i="1" dirty="0" smtClean="0">
                  <a:latin typeface="Arial" pitchFamily="34" charset="0"/>
                  <a:cs typeface="Arial" pitchFamily="34" charset="0"/>
                </a:rPr>
                <a:t>κ</a:t>
              </a:r>
              <a:r>
                <a:rPr lang="en-US" altLang="ja-JP" sz="1200" b="1" dirty="0" smtClean="0">
                  <a:latin typeface="Arial" pitchFamily="34" charset="0"/>
                  <a:cs typeface="Arial" pitchFamily="34" charset="0"/>
                </a:rPr>
                <a:t>B</a:t>
              </a:r>
              <a:endParaRPr kumimoji="1" lang="ja-JP" altLang="en-US" sz="1200" b="1" dirty="0">
                <a:latin typeface="Arial" pitchFamily="34" charset="0"/>
                <a:cs typeface="Arial" pitchFamily="34" charset="0"/>
              </a:endParaRPr>
            </a:p>
          </p:txBody>
        </p:sp>
      </p:grpSp>
      <p:sp>
        <p:nvSpPr>
          <p:cNvPr id="745" name="角丸四角形 744"/>
          <p:cNvSpPr/>
          <p:nvPr/>
        </p:nvSpPr>
        <p:spPr>
          <a:xfrm>
            <a:off x="2960882" y="2934141"/>
            <a:ext cx="554999" cy="177627"/>
          </a:xfrm>
          <a:prstGeom prst="roundRect">
            <a:avLst/>
          </a:prstGeom>
          <a:solidFill>
            <a:srgbClr val="92D050"/>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nvGrpSpPr>
          <p:cNvPr id="746" name="グループ化 745"/>
          <p:cNvGrpSpPr/>
          <p:nvPr/>
        </p:nvGrpSpPr>
        <p:grpSpPr>
          <a:xfrm rot="5400000">
            <a:off x="3118446" y="3549192"/>
            <a:ext cx="276234" cy="300983"/>
            <a:chOff x="2673739" y="2872675"/>
            <a:chExt cx="938853" cy="360000"/>
          </a:xfrm>
        </p:grpSpPr>
        <p:sp>
          <p:nvSpPr>
            <p:cNvPr id="747" name="右矢印 746"/>
            <p:cNvSpPr/>
            <p:nvPr/>
          </p:nvSpPr>
          <p:spPr>
            <a:xfrm>
              <a:off x="2673739" y="2872675"/>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748" name="正方形/長方形 747"/>
            <p:cNvSpPr/>
            <p:nvPr/>
          </p:nvSpPr>
          <p:spPr>
            <a:xfrm>
              <a:off x="2692013" y="2933246"/>
              <a:ext cx="33422" cy="23403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49" name="正方形/長方形 748"/>
            <p:cNvSpPr/>
            <p:nvPr/>
          </p:nvSpPr>
          <p:spPr>
            <a:xfrm>
              <a:off x="2784365" y="2909527"/>
              <a:ext cx="42386" cy="26647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50" name="正方形/長方形 749"/>
            <p:cNvSpPr/>
            <p:nvPr/>
          </p:nvSpPr>
          <p:spPr>
            <a:xfrm>
              <a:off x="2896866" y="2897180"/>
              <a:ext cx="62244" cy="29891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sp>
        <p:nvSpPr>
          <p:cNvPr id="751" name="テキスト ボックス 750"/>
          <p:cNvSpPr txBox="1"/>
          <p:nvPr/>
        </p:nvSpPr>
        <p:spPr>
          <a:xfrm>
            <a:off x="2982797" y="2877837"/>
            <a:ext cx="521297" cy="276999"/>
          </a:xfrm>
          <a:prstGeom prst="rect">
            <a:avLst/>
          </a:prstGeom>
          <a:noFill/>
          <a:ln>
            <a:noFill/>
          </a:ln>
        </p:spPr>
        <p:txBody>
          <a:bodyPr wrap="none" rtlCol="0">
            <a:spAutoFit/>
          </a:bodyPr>
          <a:lstStyle/>
          <a:p>
            <a:r>
              <a:rPr lang="en-US" altLang="ja-JP" sz="1200" b="1" dirty="0" err="1" smtClean="0">
                <a:latin typeface="Arial" pitchFamily="34" charset="0"/>
                <a:cs typeface="Arial" pitchFamily="34" charset="0"/>
              </a:rPr>
              <a:t>I</a:t>
            </a:r>
            <a:r>
              <a:rPr lang="en-US" altLang="ja-JP" sz="1200" b="1" i="1" dirty="0" err="1" smtClean="0">
                <a:latin typeface="Arial" pitchFamily="34" charset="0"/>
                <a:cs typeface="Arial" pitchFamily="34" charset="0"/>
              </a:rPr>
              <a:t>k</a:t>
            </a:r>
            <a:r>
              <a:rPr lang="en-US" altLang="ja-JP" sz="1200" b="1" dirty="0" err="1" smtClean="0">
                <a:latin typeface="Arial" pitchFamily="34" charset="0"/>
                <a:cs typeface="Arial" pitchFamily="34" charset="0"/>
              </a:rPr>
              <a:t>B</a:t>
            </a:r>
            <a:r>
              <a:rPr lang="en-US" altLang="ja-JP" sz="1200" b="1" dirty="0" smtClean="0">
                <a:latin typeface="Arial" pitchFamily="34" charset="0"/>
                <a:cs typeface="Arial" pitchFamily="34" charset="0"/>
                <a:sym typeface="Symbol" panose="05050102010706020507" pitchFamily="18" charset="2"/>
              </a:rPr>
              <a:t></a:t>
            </a:r>
            <a:endParaRPr kumimoji="1" lang="ja-JP" altLang="en-US" sz="1200" b="1" dirty="0">
              <a:latin typeface="Arial" pitchFamily="34" charset="0"/>
              <a:cs typeface="Arial" pitchFamily="34" charset="0"/>
            </a:endParaRPr>
          </a:p>
        </p:txBody>
      </p:sp>
      <p:sp>
        <p:nvSpPr>
          <p:cNvPr id="752" name="角丸四角形 751"/>
          <p:cNvSpPr/>
          <p:nvPr/>
        </p:nvSpPr>
        <p:spPr>
          <a:xfrm>
            <a:off x="3808587" y="3934270"/>
            <a:ext cx="554999" cy="177627"/>
          </a:xfrm>
          <a:prstGeom prst="roundRect">
            <a:avLst/>
          </a:prstGeom>
          <a:solidFill>
            <a:srgbClr val="92D050"/>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753" name="テキスト ボックス 752"/>
          <p:cNvSpPr txBox="1"/>
          <p:nvPr/>
        </p:nvSpPr>
        <p:spPr>
          <a:xfrm>
            <a:off x="3842028" y="3877893"/>
            <a:ext cx="521297" cy="276999"/>
          </a:xfrm>
          <a:prstGeom prst="rect">
            <a:avLst/>
          </a:prstGeom>
          <a:noFill/>
          <a:ln>
            <a:noFill/>
          </a:ln>
        </p:spPr>
        <p:txBody>
          <a:bodyPr wrap="none" rtlCol="0">
            <a:spAutoFit/>
          </a:bodyPr>
          <a:lstStyle/>
          <a:p>
            <a:r>
              <a:rPr lang="en-US" altLang="ja-JP" sz="1200" b="1" dirty="0" err="1" smtClean="0">
                <a:latin typeface="Arial" pitchFamily="34" charset="0"/>
                <a:cs typeface="Arial" pitchFamily="34" charset="0"/>
              </a:rPr>
              <a:t>I</a:t>
            </a:r>
            <a:r>
              <a:rPr lang="en-US" altLang="ja-JP" sz="1200" b="1" i="1" dirty="0" err="1" smtClean="0">
                <a:latin typeface="Arial" pitchFamily="34" charset="0"/>
                <a:cs typeface="Arial" pitchFamily="34" charset="0"/>
              </a:rPr>
              <a:t>k</a:t>
            </a:r>
            <a:r>
              <a:rPr lang="en-US" altLang="ja-JP" sz="1200" b="1" dirty="0" err="1" smtClean="0">
                <a:latin typeface="Arial" pitchFamily="34" charset="0"/>
                <a:cs typeface="Arial" pitchFamily="34" charset="0"/>
              </a:rPr>
              <a:t>B</a:t>
            </a:r>
            <a:r>
              <a:rPr lang="en-US" altLang="ja-JP" sz="1200" b="1" dirty="0" smtClean="0">
                <a:latin typeface="Arial" pitchFamily="34" charset="0"/>
                <a:cs typeface="Arial" pitchFamily="34" charset="0"/>
                <a:sym typeface="Symbol" panose="05050102010706020507" pitchFamily="18" charset="2"/>
              </a:rPr>
              <a:t></a:t>
            </a:r>
            <a:endParaRPr kumimoji="1" lang="ja-JP" altLang="en-US" sz="1200" b="1" dirty="0">
              <a:latin typeface="Arial" pitchFamily="34" charset="0"/>
              <a:cs typeface="Arial" pitchFamily="34" charset="0"/>
            </a:endParaRPr>
          </a:p>
        </p:txBody>
      </p:sp>
      <p:sp>
        <p:nvSpPr>
          <p:cNvPr id="754" name="円/楕円 753"/>
          <p:cNvSpPr/>
          <p:nvPr/>
        </p:nvSpPr>
        <p:spPr>
          <a:xfrm>
            <a:off x="3816373" y="3833417"/>
            <a:ext cx="139366" cy="136148"/>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sp>
        <p:nvSpPr>
          <p:cNvPr id="755" name="円/楕円 754"/>
          <p:cNvSpPr/>
          <p:nvPr/>
        </p:nvSpPr>
        <p:spPr>
          <a:xfrm>
            <a:off x="4222301" y="3851302"/>
            <a:ext cx="139366" cy="136148"/>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9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900" dirty="0">
              <a:solidFill>
                <a:schemeClr val="tx1"/>
              </a:solidFill>
              <a:latin typeface="HGP創英角ｺﾞｼｯｸUB" panose="020B0900000000000000" pitchFamily="50" charset="-128"/>
              <a:ea typeface="HGP創英角ｺﾞｼｯｸUB" panose="020B0900000000000000" pitchFamily="50" charset="-128"/>
            </a:endParaRPr>
          </a:p>
        </p:txBody>
      </p:sp>
      <p:sp>
        <p:nvSpPr>
          <p:cNvPr id="756" name="正方形/長方形 755"/>
          <p:cNvSpPr/>
          <p:nvPr/>
        </p:nvSpPr>
        <p:spPr>
          <a:xfrm>
            <a:off x="1398760" y="1132190"/>
            <a:ext cx="481545" cy="205327"/>
          </a:xfrm>
          <a:prstGeom prst="rect">
            <a:avLst/>
          </a:prstGeom>
          <a:solidFill>
            <a:srgbClr val="D7E4BD"/>
          </a:soli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rgbClr val="000000"/>
              </a:solidFill>
            </a:endParaRPr>
          </a:p>
        </p:txBody>
      </p:sp>
      <p:sp>
        <p:nvSpPr>
          <p:cNvPr id="757" name="テキスト ボックス 756"/>
          <p:cNvSpPr txBox="1"/>
          <p:nvPr/>
        </p:nvSpPr>
        <p:spPr>
          <a:xfrm>
            <a:off x="1362371" y="1090131"/>
            <a:ext cx="579005" cy="276999"/>
          </a:xfrm>
          <a:prstGeom prst="rect">
            <a:avLst/>
          </a:prstGeom>
          <a:noFill/>
          <a:ln>
            <a:noFill/>
          </a:ln>
        </p:spPr>
        <p:txBody>
          <a:bodyPr wrap="none" rtlCol="0">
            <a:spAutoFit/>
          </a:bodyPr>
          <a:lstStyle/>
          <a:p>
            <a:r>
              <a:rPr kumimoji="1" lang="en-US" altLang="ja-JP" sz="1200" b="1" dirty="0" smtClean="0">
                <a:latin typeface="Arial" pitchFamily="34" charset="0"/>
                <a:cs typeface="Arial" pitchFamily="34" charset="0"/>
              </a:rPr>
              <a:t>IFN-</a:t>
            </a:r>
            <a:r>
              <a:rPr kumimoji="1" lang="el-GR" altLang="ja-JP" sz="1200" b="1" dirty="0" smtClean="0">
                <a:latin typeface="Arial" pitchFamily="34" charset="0"/>
                <a:cs typeface="Arial" pitchFamily="34" charset="0"/>
              </a:rPr>
              <a:t>β</a:t>
            </a:r>
            <a:endParaRPr kumimoji="1" lang="ja-JP" altLang="en-US" sz="1200" b="1" dirty="0">
              <a:latin typeface="Arial" pitchFamily="34" charset="0"/>
              <a:cs typeface="Arial" pitchFamily="34" charset="0"/>
            </a:endParaRPr>
          </a:p>
        </p:txBody>
      </p:sp>
      <p:sp>
        <p:nvSpPr>
          <p:cNvPr id="758" name="円/楕円 757"/>
          <p:cNvSpPr/>
          <p:nvPr/>
        </p:nvSpPr>
        <p:spPr>
          <a:xfrm>
            <a:off x="7345331" y="5536801"/>
            <a:ext cx="177057" cy="171885"/>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1200" dirty="0" smtClean="0">
                <a:solidFill>
                  <a:schemeClr val="tx1"/>
                </a:solidFill>
                <a:latin typeface="HGP創英角ｺﾞｼｯｸUB" panose="020B0900000000000000" pitchFamily="50" charset="-128"/>
                <a:ea typeface="HGP創英角ｺﾞｼｯｸUB" panose="020B0900000000000000" pitchFamily="50" charset="-128"/>
              </a:rPr>
              <a:t>P</a:t>
            </a:r>
            <a:endParaRPr kumimoji="1" lang="ja-JP" altLang="en-US" sz="1200" dirty="0">
              <a:solidFill>
                <a:schemeClr val="tx1"/>
              </a:solidFill>
              <a:latin typeface="HGP創英角ｺﾞｼｯｸUB" panose="020B0900000000000000" pitchFamily="50" charset="-128"/>
              <a:ea typeface="HGP創英角ｺﾞｼｯｸUB" panose="020B0900000000000000" pitchFamily="50" charset="-128"/>
            </a:endParaRPr>
          </a:p>
        </p:txBody>
      </p:sp>
      <p:sp>
        <p:nvSpPr>
          <p:cNvPr id="759" name="テキスト ボックス 758"/>
          <p:cNvSpPr txBox="1"/>
          <p:nvPr/>
        </p:nvSpPr>
        <p:spPr>
          <a:xfrm>
            <a:off x="7483175" y="5501662"/>
            <a:ext cx="1369286" cy="276999"/>
          </a:xfrm>
          <a:prstGeom prst="rect">
            <a:avLst/>
          </a:prstGeom>
          <a:noFill/>
        </p:spPr>
        <p:txBody>
          <a:bodyPr wrap="none" rtlCol="0">
            <a:spAutoFit/>
          </a:bodyPr>
          <a:lstStyle/>
          <a:p>
            <a:r>
              <a:rPr kumimoji="1" lang="en-US" altLang="ja-JP" sz="1200" b="1" dirty="0" smtClean="0">
                <a:latin typeface="Arial Unicode MS" panose="020B0604020202020204" pitchFamily="50" charset="-128"/>
                <a:ea typeface="Arial Unicode MS" panose="020B0604020202020204" pitchFamily="50" charset="-128"/>
                <a:cs typeface="Arial Unicode MS" panose="020B0604020202020204" pitchFamily="50" charset="-128"/>
              </a:rPr>
              <a:t>: Phosphorylation</a:t>
            </a:r>
            <a:endParaRPr kumimoji="1" lang="ja-JP" altLang="en-US" sz="12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62" name="グループ化 761"/>
          <p:cNvGrpSpPr>
            <a:grpSpLocks noChangeAspect="1"/>
          </p:cNvGrpSpPr>
          <p:nvPr/>
        </p:nvGrpSpPr>
        <p:grpSpPr>
          <a:xfrm rot="5400000">
            <a:off x="6911287" y="1597002"/>
            <a:ext cx="383223" cy="858532"/>
            <a:chOff x="1972506" y="2914156"/>
            <a:chExt cx="795300" cy="1781688"/>
          </a:xfrm>
        </p:grpSpPr>
        <p:cxnSp>
          <p:nvCxnSpPr>
            <p:cNvPr id="763" name="直線コネクタ 762"/>
            <p:cNvCxnSpPr/>
            <p:nvPr/>
          </p:nvCxnSpPr>
          <p:spPr>
            <a:xfrm>
              <a:off x="2060640" y="4085992"/>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64" name="直線コネクタ 763"/>
            <p:cNvCxnSpPr/>
            <p:nvPr/>
          </p:nvCxnSpPr>
          <p:spPr>
            <a:xfrm>
              <a:off x="2164516" y="4005064"/>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65" name="直線コネクタ 764"/>
            <p:cNvCxnSpPr/>
            <p:nvPr/>
          </p:nvCxnSpPr>
          <p:spPr>
            <a:xfrm>
              <a:off x="2281124" y="3933056"/>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66" name="直線コネクタ 765"/>
            <p:cNvCxnSpPr/>
            <p:nvPr/>
          </p:nvCxnSpPr>
          <p:spPr>
            <a:xfrm>
              <a:off x="2064104" y="322722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67" name="直線コネクタ 766"/>
            <p:cNvCxnSpPr/>
            <p:nvPr/>
          </p:nvCxnSpPr>
          <p:spPr>
            <a:xfrm>
              <a:off x="2179304" y="315510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68" name="直線コネクタ 767"/>
            <p:cNvCxnSpPr/>
            <p:nvPr/>
          </p:nvCxnSpPr>
          <p:spPr>
            <a:xfrm>
              <a:off x="2281124" y="308298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769" name="グループ化 126"/>
            <p:cNvGrpSpPr/>
            <p:nvPr/>
          </p:nvGrpSpPr>
          <p:grpSpPr>
            <a:xfrm>
              <a:off x="1972506" y="2914156"/>
              <a:ext cx="795300" cy="1781688"/>
              <a:chOff x="1649020" y="1796609"/>
              <a:chExt cx="1482820" cy="3312972"/>
            </a:xfrm>
          </p:grpSpPr>
          <p:sp>
            <p:nvSpPr>
              <p:cNvPr id="776" name="正方形/長方形 775"/>
              <p:cNvSpPr/>
              <p:nvPr/>
            </p:nvSpPr>
            <p:spPr>
              <a:xfrm rot="2100000" flipV="1">
                <a:off x="1658459" y="2763596"/>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77" name="正方形/長方形 776"/>
              <p:cNvSpPr/>
              <p:nvPr/>
            </p:nvSpPr>
            <p:spPr>
              <a:xfrm rot="2100000" flipV="1">
                <a:off x="1649020" y="3141517"/>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78" name="正方形/長方形 777"/>
              <p:cNvSpPr/>
              <p:nvPr/>
            </p:nvSpPr>
            <p:spPr>
              <a:xfrm rot="19800000">
                <a:off x="1686343" y="355839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79" name="フリーフォーム 778"/>
              <p:cNvSpPr/>
              <p:nvPr/>
            </p:nvSpPr>
            <p:spPr>
              <a:xfrm flipH="1" flipV="1">
                <a:off x="2730551" y="327045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0" name="フリーフォーム 779"/>
              <p:cNvSpPr/>
              <p:nvPr/>
            </p:nvSpPr>
            <p:spPr>
              <a:xfrm rot="300000" flipH="1">
                <a:off x="2736348" y="30626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1" name="フリーフォーム 780"/>
              <p:cNvSpPr/>
              <p:nvPr/>
            </p:nvSpPr>
            <p:spPr>
              <a:xfrm>
                <a:off x="1720380" y="379083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2" name="正方形/長方形 781"/>
              <p:cNvSpPr/>
              <p:nvPr/>
            </p:nvSpPr>
            <p:spPr>
              <a:xfrm rot="2100000" flipV="1">
                <a:off x="1649591" y="4349090"/>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3" name="フリーフォーム 782"/>
              <p:cNvSpPr/>
              <p:nvPr/>
            </p:nvSpPr>
            <p:spPr>
              <a:xfrm rot="300000" flipV="1">
                <a:off x="1710896" y="40021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4" name="フリーフォーム 783"/>
              <p:cNvSpPr/>
              <p:nvPr/>
            </p:nvSpPr>
            <p:spPr>
              <a:xfrm rot="300000" flipV="1">
                <a:off x="1713099" y="278754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5" name="正方形/長方形 784"/>
              <p:cNvSpPr/>
              <p:nvPr/>
            </p:nvSpPr>
            <p:spPr>
              <a:xfrm rot="19800000">
                <a:off x="1689645" y="234822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6" name="フリーフォーム 785"/>
              <p:cNvSpPr/>
              <p:nvPr/>
            </p:nvSpPr>
            <p:spPr>
              <a:xfrm>
                <a:off x="1723578" y="25850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7" name="フリーフォーム 786"/>
              <p:cNvSpPr/>
              <p:nvPr/>
            </p:nvSpPr>
            <p:spPr>
              <a:xfrm flipH="1">
                <a:off x="2981027" y="31569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8" name="フリーフォーム 787"/>
              <p:cNvSpPr/>
              <p:nvPr/>
            </p:nvSpPr>
            <p:spPr>
              <a:xfrm rot="300000" flipH="1">
                <a:off x="2729551" y="343873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9" name="正方形/長方形 788"/>
              <p:cNvSpPr/>
              <p:nvPr/>
            </p:nvSpPr>
            <p:spPr>
              <a:xfrm rot="19800000">
                <a:off x="1679546" y="3934451"/>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0" name="フリーフォーム 789"/>
              <p:cNvSpPr/>
              <p:nvPr/>
            </p:nvSpPr>
            <p:spPr>
              <a:xfrm flipH="1" flipV="1">
                <a:off x="2723754" y="364651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1" name="フリーフォーム 790"/>
              <p:cNvSpPr/>
              <p:nvPr/>
            </p:nvSpPr>
            <p:spPr>
              <a:xfrm>
                <a:off x="1713583" y="416688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2" name="正方形/長方形 791"/>
              <p:cNvSpPr/>
              <p:nvPr/>
            </p:nvSpPr>
            <p:spPr>
              <a:xfrm rot="2100000" flipV="1">
                <a:off x="1661489" y="4665852"/>
                <a:ext cx="1089254"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3" name="フリーフォーム 792"/>
              <p:cNvSpPr/>
              <p:nvPr/>
            </p:nvSpPr>
            <p:spPr>
              <a:xfrm rot="300000" flipV="1">
                <a:off x="1704099" y="4378191"/>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4" name="正方形/長方形 793"/>
              <p:cNvSpPr/>
              <p:nvPr/>
            </p:nvSpPr>
            <p:spPr>
              <a:xfrm rot="19800000">
                <a:off x="1715190" y="2027816"/>
                <a:ext cx="983728"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5" name="フリーフォーム 794"/>
              <p:cNvSpPr/>
              <p:nvPr/>
            </p:nvSpPr>
            <p:spPr>
              <a:xfrm>
                <a:off x="1735627" y="2204864"/>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6" name="フリーフォーム 795"/>
              <p:cNvSpPr/>
              <p:nvPr/>
            </p:nvSpPr>
            <p:spPr>
              <a:xfrm rot="300000" flipV="1">
                <a:off x="1713366" y="24002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7" name="フリーフォーム 796"/>
              <p:cNvSpPr/>
              <p:nvPr/>
            </p:nvSpPr>
            <p:spPr>
              <a:xfrm rot="300000" flipH="1">
                <a:off x="2737910" y="306385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8" name="フリーフォーム 797"/>
              <p:cNvSpPr/>
              <p:nvPr/>
            </p:nvSpPr>
            <p:spPr>
              <a:xfrm flipH="1" flipV="1">
                <a:off x="2531355" y="179660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9" name="フリーフォーム 798"/>
              <p:cNvSpPr/>
              <p:nvPr/>
            </p:nvSpPr>
            <p:spPr>
              <a:xfrm flipH="1" flipV="1">
                <a:off x="2737810" y="2060848"/>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800" name="フリーフォーム 799"/>
              <p:cNvSpPr/>
              <p:nvPr/>
            </p:nvSpPr>
            <p:spPr>
              <a:xfrm rot="300000" flipH="1">
                <a:off x="2743011" y="46535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801" name="フリーフォーム 800"/>
              <p:cNvSpPr/>
              <p:nvPr/>
            </p:nvSpPr>
            <p:spPr>
              <a:xfrm rot="300000" flipH="1">
                <a:off x="2560773" y="491034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grpSp>
        <p:cxnSp>
          <p:nvCxnSpPr>
            <p:cNvPr id="770" name="直線コネクタ 769"/>
            <p:cNvCxnSpPr/>
            <p:nvPr/>
          </p:nvCxnSpPr>
          <p:spPr>
            <a:xfrm>
              <a:off x="2078351" y="3465826"/>
              <a:ext cx="216000" cy="0"/>
            </a:xfrm>
            <a:prstGeom prst="line">
              <a:avLst/>
            </a:prstGeom>
            <a:ln w="25400" cap="rnd">
              <a:solidFill>
                <a:schemeClr val="bg1">
                  <a:lumMod val="50000"/>
                </a:schemeClr>
              </a:solidFill>
              <a:bevel/>
            </a:ln>
          </p:spPr>
          <p:style>
            <a:lnRef idx="1">
              <a:schemeClr val="accent1"/>
            </a:lnRef>
            <a:fillRef idx="0">
              <a:schemeClr val="accent1"/>
            </a:fillRef>
            <a:effectRef idx="0">
              <a:schemeClr val="accent1"/>
            </a:effectRef>
            <a:fontRef idx="minor">
              <a:schemeClr val="tx1"/>
            </a:fontRef>
          </p:style>
        </p:cxnSp>
        <p:cxnSp>
          <p:nvCxnSpPr>
            <p:cNvPr id="771" name="直線コネクタ 770"/>
            <p:cNvCxnSpPr/>
            <p:nvPr/>
          </p:nvCxnSpPr>
          <p:spPr>
            <a:xfrm>
              <a:off x="2337302" y="3665699"/>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72" name="直線コネクタ 771"/>
            <p:cNvCxnSpPr/>
            <p:nvPr/>
          </p:nvCxnSpPr>
          <p:spPr>
            <a:xfrm>
              <a:off x="2072476" y="4316130"/>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73" name="直線コネクタ 772"/>
            <p:cNvCxnSpPr/>
            <p:nvPr/>
          </p:nvCxnSpPr>
          <p:spPr>
            <a:xfrm>
              <a:off x="2207033" y="3564863"/>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74" name="直線コネクタ 773"/>
            <p:cNvCxnSpPr/>
            <p:nvPr/>
          </p:nvCxnSpPr>
          <p:spPr>
            <a:xfrm>
              <a:off x="2192605" y="4423732"/>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75" name="直線コネクタ 774"/>
            <p:cNvCxnSpPr/>
            <p:nvPr/>
          </p:nvCxnSpPr>
          <p:spPr>
            <a:xfrm>
              <a:off x="2341719" y="4528375"/>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806" name="円/楕円 805"/>
          <p:cNvSpPr/>
          <p:nvPr/>
        </p:nvSpPr>
        <p:spPr>
          <a:xfrm>
            <a:off x="5590577" y="2660627"/>
            <a:ext cx="756903" cy="316085"/>
          </a:xfrm>
          <a:prstGeom prst="ellipse">
            <a:avLst/>
          </a:prstGeom>
          <a:gradFill flip="none" rotWithShape="1">
            <a:gsLst>
              <a:gs pos="0">
                <a:schemeClr val="accent6">
                  <a:lumMod val="20000"/>
                  <a:lumOff val="80000"/>
                </a:schemeClr>
              </a:gs>
              <a:gs pos="50000">
                <a:schemeClr val="accent6">
                  <a:lumMod val="60000"/>
                  <a:lumOff val="40000"/>
                </a:schemeClr>
              </a:gs>
            </a:gsLst>
            <a:path path="circle">
              <a:fillToRect l="50000" t="50000" r="50000" b="50000"/>
            </a:path>
            <a:tileRect/>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807" name="テキスト ボックス 806"/>
          <p:cNvSpPr txBox="1"/>
          <p:nvPr/>
        </p:nvSpPr>
        <p:spPr>
          <a:xfrm>
            <a:off x="5650913" y="2687163"/>
            <a:ext cx="655949" cy="276999"/>
          </a:xfrm>
          <a:prstGeom prst="rect">
            <a:avLst/>
          </a:prstGeom>
          <a:noFill/>
        </p:spPr>
        <p:txBody>
          <a:bodyPr wrap="none" rtlCol="0">
            <a:spAutoFit/>
          </a:bodyPr>
          <a:lstStyle/>
          <a:p>
            <a:r>
              <a:rPr kumimoji="1" lang="en-US" altLang="ja-JP" sz="1200" b="1" dirty="0" smtClean="0">
                <a:latin typeface="Arial" pitchFamily="34" charset="0"/>
                <a:cs typeface="Arial" pitchFamily="34" charset="0"/>
              </a:rPr>
              <a:t>STING</a:t>
            </a:r>
            <a:endParaRPr kumimoji="1" lang="ja-JP" altLang="en-US" sz="1200" b="1" dirty="0">
              <a:latin typeface="Arial" pitchFamily="34" charset="0"/>
              <a:cs typeface="Arial" pitchFamily="34" charset="0"/>
            </a:endParaRPr>
          </a:p>
        </p:txBody>
      </p:sp>
      <p:sp>
        <p:nvSpPr>
          <p:cNvPr id="808" name="テキスト ボックス 807"/>
          <p:cNvSpPr txBox="1"/>
          <p:nvPr/>
        </p:nvSpPr>
        <p:spPr>
          <a:xfrm>
            <a:off x="6600533" y="2108112"/>
            <a:ext cx="1063112" cy="276999"/>
          </a:xfrm>
          <a:prstGeom prst="rect">
            <a:avLst/>
          </a:prstGeom>
          <a:noFill/>
        </p:spPr>
        <p:txBody>
          <a:bodyPr wrap="none" rtlCol="0">
            <a:spAutoFit/>
          </a:bodyPr>
          <a:lstStyle/>
          <a:p>
            <a:r>
              <a:rPr lang="en-US" altLang="ja-JP" sz="1200" b="1" dirty="0" smtClean="0">
                <a:latin typeface="Arial" pitchFamily="34" charset="0"/>
                <a:cs typeface="Arial" pitchFamily="34" charset="0"/>
              </a:rPr>
              <a:t>B-form </a:t>
            </a:r>
            <a:r>
              <a:rPr kumimoji="1" lang="en-US" altLang="ja-JP" sz="1200" b="1" dirty="0" smtClean="0">
                <a:latin typeface="Arial" pitchFamily="34" charset="0"/>
                <a:cs typeface="Arial" pitchFamily="34" charset="0"/>
              </a:rPr>
              <a:t>DNA</a:t>
            </a:r>
            <a:endParaRPr kumimoji="1" lang="ja-JP" altLang="en-US" sz="1200" b="1" dirty="0">
              <a:latin typeface="Arial" pitchFamily="34" charset="0"/>
              <a:cs typeface="Arial" pitchFamily="34" charset="0"/>
            </a:endParaRPr>
          </a:p>
        </p:txBody>
      </p:sp>
      <p:grpSp>
        <p:nvGrpSpPr>
          <p:cNvPr id="810" name="グループ化 51"/>
          <p:cNvGrpSpPr/>
          <p:nvPr/>
        </p:nvGrpSpPr>
        <p:grpSpPr>
          <a:xfrm>
            <a:off x="6722765" y="2828213"/>
            <a:ext cx="756397" cy="261889"/>
            <a:chOff x="1061610" y="2930462"/>
            <a:chExt cx="1150504" cy="498538"/>
          </a:xfrm>
        </p:grpSpPr>
        <p:sp>
          <p:nvSpPr>
            <p:cNvPr id="821" name="円/楕円 820"/>
            <p:cNvSpPr/>
            <p:nvPr/>
          </p:nvSpPr>
          <p:spPr>
            <a:xfrm>
              <a:off x="1061610" y="2963488"/>
              <a:ext cx="1150504" cy="465512"/>
            </a:xfrm>
            <a:prstGeom prst="ellipse">
              <a:avLst/>
            </a:prstGeom>
            <a:gradFill flip="none" rotWithShape="1">
              <a:gsLst>
                <a:gs pos="0">
                  <a:schemeClr val="bg1"/>
                </a:gs>
                <a:gs pos="50000">
                  <a:srgbClr val="FFCCCC"/>
                </a:gs>
              </a:gsLst>
              <a:path path="circle">
                <a:fillToRect l="50000" t="50000" r="50000" b="50000"/>
              </a:path>
              <a:tileRect/>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822" name="テキスト ボックス 821"/>
            <p:cNvSpPr txBox="1"/>
            <p:nvPr/>
          </p:nvSpPr>
          <p:spPr>
            <a:xfrm>
              <a:off x="1190531" y="2930462"/>
              <a:ext cx="641522" cy="276998"/>
            </a:xfrm>
            <a:prstGeom prst="rect">
              <a:avLst/>
            </a:prstGeom>
            <a:noFill/>
          </p:spPr>
          <p:txBody>
            <a:bodyPr wrap="none" rtlCol="0">
              <a:spAutoFit/>
            </a:bodyPr>
            <a:lstStyle/>
            <a:p>
              <a:r>
                <a:rPr lang="en-US" altLang="ja-JP" sz="1200" b="1" dirty="0" smtClean="0">
                  <a:latin typeface="Arial" pitchFamily="34" charset="0"/>
                  <a:cs typeface="Arial" pitchFamily="34" charset="0"/>
                </a:rPr>
                <a:t>AIM−2</a:t>
              </a:r>
              <a:endParaRPr kumimoji="1" lang="ja-JP" altLang="en-US" sz="1200" b="1" dirty="0">
                <a:latin typeface="Arial" pitchFamily="34" charset="0"/>
                <a:cs typeface="Arial" pitchFamily="34" charset="0"/>
              </a:endParaRPr>
            </a:p>
          </p:txBody>
        </p:sp>
      </p:grpSp>
      <p:grpSp>
        <p:nvGrpSpPr>
          <p:cNvPr id="811" name="グループ化 52"/>
          <p:cNvGrpSpPr/>
          <p:nvPr/>
        </p:nvGrpSpPr>
        <p:grpSpPr>
          <a:xfrm>
            <a:off x="7259327" y="2986281"/>
            <a:ext cx="577418" cy="294630"/>
            <a:chOff x="1713510" y="3768233"/>
            <a:chExt cx="878271" cy="560865"/>
          </a:xfrm>
        </p:grpSpPr>
        <p:sp>
          <p:nvSpPr>
            <p:cNvPr id="819" name="円/楕円 818"/>
            <p:cNvSpPr/>
            <p:nvPr/>
          </p:nvSpPr>
          <p:spPr>
            <a:xfrm>
              <a:off x="1713510" y="3774525"/>
              <a:ext cx="878271" cy="554573"/>
            </a:xfrm>
            <a:prstGeom prst="ellipse">
              <a:avLst/>
            </a:prstGeom>
            <a:gradFill flip="none" rotWithShape="1">
              <a:gsLst>
                <a:gs pos="0">
                  <a:schemeClr val="accent3">
                    <a:lumMod val="20000"/>
                    <a:lumOff val="80000"/>
                  </a:schemeClr>
                </a:gs>
                <a:gs pos="50000">
                  <a:schemeClr val="accent3">
                    <a:lumMod val="60000"/>
                    <a:lumOff val="40000"/>
                  </a:schemeClr>
                </a:gs>
              </a:gsLst>
              <a:path path="circle">
                <a:fillToRect l="50000" t="50000" r="50000" b="50000"/>
              </a:path>
              <a:tileRect/>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820" name="テキスト ボックス 819"/>
            <p:cNvSpPr txBox="1"/>
            <p:nvPr/>
          </p:nvSpPr>
          <p:spPr>
            <a:xfrm>
              <a:off x="1793650" y="3768233"/>
              <a:ext cx="508473" cy="276998"/>
            </a:xfrm>
            <a:prstGeom prst="rect">
              <a:avLst/>
            </a:prstGeom>
            <a:noFill/>
          </p:spPr>
          <p:txBody>
            <a:bodyPr wrap="none" rtlCol="0">
              <a:spAutoFit/>
            </a:bodyPr>
            <a:lstStyle/>
            <a:p>
              <a:r>
                <a:rPr lang="en-US" altLang="ja-JP" sz="1200" b="1" dirty="0" smtClean="0">
                  <a:latin typeface="Arial" pitchFamily="34" charset="0"/>
                  <a:cs typeface="Arial" pitchFamily="34" charset="0"/>
                </a:rPr>
                <a:t>ASC</a:t>
              </a:r>
              <a:endParaRPr kumimoji="1" lang="ja-JP" altLang="en-US" sz="1200" b="1" dirty="0">
                <a:latin typeface="Arial" pitchFamily="34" charset="0"/>
                <a:cs typeface="Arial" pitchFamily="34" charset="0"/>
              </a:endParaRPr>
            </a:p>
          </p:txBody>
        </p:sp>
      </p:grpSp>
      <p:grpSp>
        <p:nvGrpSpPr>
          <p:cNvPr id="812" name="グループ化 55"/>
          <p:cNvGrpSpPr/>
          <p:nvPr/>
        </p:nvGrpSpPr>
        <p:grpSpPr>
          <a:xfrm>
            <a:off x="6876466" y="3235194"/>
            <a:ext cx="963164" cy="309003"/>
            <a:chOff x="2341913" y="4827129"/>
            <a:chExt cx="1465003" cy="588225"/>
          </a:xfrm>
        </p:grpSpPr>
        <p:sp>
          <p:nvSpPr>
            <p:cNvPr id="817" name="円/楕円 816"/>
            <p:cNvSpPr/>
            <p:nvPr/>
          </p:nvSpPr>
          <p:spPr>
            <a:xfrm>
              <a:off x="2366754" y="4827129"/>
              <a:ext cx="1440162" cy="588225"/>
            </a:xfrm>
            <a:prstGeom prst="ellipse">
              <a:avLst/>
            </a:prstGeom>
            <a:gradFill flip="none" rotWithShape="1">
              <a:gsLst>
                <a:gs pos="0">
                  <a:schemeClr val="tx2">
                    <a:lumMod val="20000"/>
                    <a:lumOff val="80000"/>
                  </a:schemeClr>
                </a:gs>
                <a:gs pos="50000">
                  <a:schemeClr val="accent1">
                    <a:lumMod val="60000"/>
                    <a:lumOff val="40000"/>
                  </a:schemeClr>
                </a:gs>
              </a:gsLst>
              <a:path path="circle">
                <a:fillToRect l="50000" t="50000" r="50000" b="50000"/>
              </a:path>
              <a:tileRect/>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818" name="テキスト ボックス 817"/>
            <p:cNvSpPr txBox="1"/>
            <p:nvPr/>
          </p:nvSpPr>
          <p:spPr>
            <a:xfrm>
              <a:off x="2341913" y="4891721"/>
              <a:ext cx="989373" cy="277000"/>
            </a:xfrm>
            <a:prstGeom prst="rect">
              <a:avLst/>
            </a:prstGeom>
            <a:noFill/>
          </p:spPr>
          <p:txBody>
            <a:bodyPr wrap="none" rtlCol="0">
              <a:spAutoFit/>
            </a:bodyPr>
            <a:lstStyle/>
            <a:p>
              <a:r>
                <a:rPr lang="en-US" altLang="ja-JP" sz="1200" b="1" dirty="0" smtClean="0">
                  <a:latin typeface="Arial" pitchFamily="34" charset="0"/>
                  <a:cs typeface="Arial" pitchFamily="34" charset="0"/>
                </a:rPr>
                <a:t>Caspase−1</a:t>
              </a:r>
              <a:endParaRPr kumimoji="1" lang="ja-JP" altLang="en-US" sz="1200" b="1" dirty="0">
                <a:latin typeface="Arial" pitchFamily="34" charset="0"/>
                <a:cs typeface="Arial" pitchFamily="34" charset="0"/>
              </a:endParaRPr>
            </a:p>
          </p:txBody>
        </p:sp>
      </p:grpSp>
      <p:sp>
        <p:nvSpPr>
          <p:cNvPr id="823" name="テキスト ボックス 822"/>
          <p:cNvSpPr txBox="1"/>
          <p:nvPr/>
        </p:nvSpPr>
        <p:spPr>
          <a:xfrm>
            <a:off x="7550663" y="2647512"/>
            <a:ext cx="1170512" cy="400110"/>
          </a:xfrm>
          <a:prstGeom prst="rect">
            <a:avLst/>
          </a:prstGeom>
          <a:noFill/>
        </p:spPr>
        <p:txBody>
          <a:bodyPr wrap="none" rtlCol="0">
            <a:spAutoFit/>
          </a:bodyPr>
          <a:lstStyle/>
          <a:p>
            <a:pPr algn="ctr">
              <a:lnSpc>
                <a:spcPts val="1200"/>
              </a:lnSpc>
            </a:pPr>
            <a:r>
              <a:rPr kumimoji="1" lang="en-US" altLang="ja-JP" sz="1100" b="1" dirty="0" smtClean="0">
                <a:latin typeface="Arial" pitchFamily="34" charset="0"/>
                <a:cs typeface="Arial" pitchFamily="34" charset="0"/>
              </a:rPr>
              <a:t>AIM-2</a:t>
            </a:r>
          </a:p>
          <a:p>
            <a:pPr algn="ctr">
              <a:lnSpc>
                <a:spcPts val="1200"/>
              </a:lnSpc>
            </a:pPr>
            <a:r>
              <a:rPr lang="en-US" altLang="ja-JP" sz="1100" b="1" dirty="0" smtClean="0">
                <a:latin typeface="Arial" pitchFamily="34" charset="0"/>
                <a:cs typeface="Arial" pitchFamily="34" charset="0"/>
              </a:rPr>
              <a:t>inflammasome</a:t>
            </a:r>
            <a:endParaRPr kumimoji="1" lang="en-US" altLang="ja-JP" sz="1100" b="1" dirty="0" smtClean="0">
              <a:latin typeface="Arial" pitchFamily="34" charset="0"/>
              <a:cs typeface="Arial" pitchFamily="34" charset="0"/>
            </a:endParaRPr>
          </a:p>
        </p:txBody>
      </p:sp>
      <p:grpSp>
        <p:nvGrpSpPr>
          <p:cNvPr id="824" name="グループ化 823"/>
          <p:cNvGrpSpPr/>
          <p:nvPr/>
        </p:nvGrpSpPr>
        <p:grpSpPr>
          <a:xfrm rot="5400000">
            <a:off x="6897966" y="2547566"/>
            <a:ext cx="486833" cy="154459"/>
            <a:chOff x="2664750" y="2868384"/>
            <a:chExt cx="938853" cy="360000"/>
          </a:xfrm>
        </p:grpSpPr>
        <p:sp>
          <p:nvSpPr>
            <p:cNvPr id="825" name="右矢印 824"/>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826" name="正方形/長方形 825"/>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27" name="正方形/長方形 826"/>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28" name="正方形/長方形 827"/>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sp>
        <p:nvSpPr>
          <p:cNvPr id="842" name="正方形/長方形 841"/>
          <p:cNvSpPr/>
          <p:nvPr/>
        </p:nvSpPr>
        <p:spPr>
          <a:xfrm>
            <a:off x="8183058" y="3798571"/>
            <a:ext cx="481545" cy="205327"/>
          </a:xfrm>
          <a:prstGeom prst="rect">
            <a:avLst/>
          </a:prstGeom>
          <a:solidFill>
            <a:srgbClr val="D7E4BD"/>
          </a:soli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rgbClr val="000000"/>
              </a:solidFill>
            </a:endParaRPr>
          </a:p>
        </p:txBody>
      </p:sp>
      <p:sp>
        <p:nvSpPr>
          <p:cNvPr id="848" name="テキスト ボックス 847"/>
          <p:cNvSpPr txBox="1"/>
          <p:nvPr/>
        </p:nvSpPr>
        <p:spPr>
          <a:xfrm>
            <a:off x="7270565" y="3976095"/>
            <a:ext cx="853119" cy="276999"/>
          </a:xfrm>
          <a:prstGeom prst="rect">
            <a:avLst/>
          </a:prstGeom>
          <a:noFill/>
          <a:ln>
            <a:noFill/>
          </a:ln>
        </p:spPr>
        <p:txBody>
          <a:bodyPr wrap="none" rtlCol="0">
            <a:spAutoFit/>
          </a:bodyPr>
          <a:lstStyle/>
          <a:p>
            <a:r>
              <a:rPr lang="en-US" altLang="ja-JP" sz="1200" b="1" dirty="0">
                <a:latin typeface="Arial" pitchFamily="34" charset="0"/>
                <a:cs typeface="Arial" pitchFamily="34" charset="0"/>
              </a:rPr>
              <a:t>p</a:t>
            </a:r>
            <a:r>
              <a:rPr kumimoji="1" lang="en-US" altLang="ja-JP" sz="1200" b="1" dirty="0" smtClean="0">
                <a:latin typeface="Arial" pitchFamily="34" charset="0"/>
                <a:cs typeface="Arial" pitchFamily="34" charset="0"/>
              </a:rPr>
              <a:t>ro-IL-1</a:t>
            </a:r>
            <a:r>
              <a:rPr kumimoji="1" lang="el-GR" altLang="ja-JP" sz="1200" b="1" dirty="0" smtClean="0">
                <a:latin typeface="Arial" pitchFamily="34" charset="0"/>
                <a:cs typeface="Arial" pitchFamily="34" charset="0"/>
              </a:rPr>
              <a:t>β</a:t>
            </a:r>
            <a:endParaRPr kumimoji="1" lang="ja-JP" altLang="en-US" sz="1200" b="1" dirty="0">
              <a:latin typeface="Arial" pitchFamily="34" charset="0"/>
              <a:cs typeface="Arial" pitchFamily="34" charset="0"/>
            </a:endParaRPr>
          </a:p>
        </p:txBody>
      </p:sp>
      <p:sp>
        <p:nvSpPr>
          <p:cNvPr id="849" name="下カーブ矢印 848"/>
          <p:cNvSpPr/>
          <p:nvPr/>
        </p:nvSpPr>
        <p:spPr>
          <a:xfrm rot="20521489">
            <a:off x="7628610" y="3422503"/>
            <a:ext cx="755757" cy="439916"/>
          </a:xfrm>
          <a:prstGeom prst="curved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850" name="テキスト ボックス 849"/>
          <p:cNvSpPr txBox="1"/>
          <p:nvPr/>
        </p:nvSpPr>
        <p:spPr>
          <a:xfrm>
            <a:off x="8167818" y="3767110"/>
            <a:ext cx="553357" cy="276999"/>
          </a:xfrm>
          <a:prstGeom prst="rect">
            <a:avLst/>
          </a:prstGeom>
          <a:noFill/>
          <a:ln>
            <a:noFill/>
          </a:ln>
        </p:spPr>
        <p:txBody>
          <a:bodyPr wrap="none" rtlCol="0">
            <a:spAutoFit/>
          </a:bodyPr>
          <a:lstStyle/>
          <a:p>
            <a:r>
              <a:rPr kumimoji="1" lang="en-US" altLang="ja-JP" sz="1200" b="1" dirty="0" smtClean="0">
                <a:latin typeface="Arial" pitchFamily="34" charset="0"/>
                <a:cs typeface="Arial" pitchFamily="34" charset="0"/>
              </a:rPr>
              <a:t>IL-1</a:t>
            </a:r>
            <a:r>
              <a:rPr kumimoji="1" lang="el-GR" altLang="ja-JP" sz="1200" b="1" dirty="0" smtClean="0">
                <a:latin typeface="Arial" pitchFamily="34" charset="0"/>
                <a:cs typeface="Arial" pitchFamily="34" charset="0"/>
              </a:rPr>
              <a:t>β</a:t>
            </a:r>
            <a:endParaRPr kumimoji="1" lang="ja-JP" altLang="en-US" sz="1200" b="1" dirty="0">
              <a:latin typeface="Arial" pitchFamily="34" charset="0"/>
              <a:cs typeface="Arial" pitchFamily="34" charset="0"/>
            </a:endParaRPr>
          </a:p>
        </p:txBody>
      </p:sp>
      <p:grpSp>
        <p:nvGrpSpPr>
          <p:cNvPr id="851" name="グループ化 850"/>
          <p:cNvGrpSpPr/>
          <p:nvPr/>
        </p:nvGrpSpPr>
        <p:grpSpPr>
          <a:xfrm rot="5400000">
            <a:off x="5772358" y="2384288"/>
            <a:ext cx="295649" cy="227422"/>
            <a:chOff x="2664750" y="2868384"/>
            <a:chExt cx="938853" cy="360000"/>
          </a:xfrm>
        </p:grpSpPr>
        <p:sp>
          <p:nvSpPr>
            <p:cNvPr id="852" name="右矢印 851"/>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853" name="正方形/長方形 852"/>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54" name="正方形/長方形 853"/>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55" name="正方形/長方形 854"/>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grpSp>
        <p:nvGrpSpPr>
          <p:cNvPr id="858" name="グループ化 857"/>
          <p:cNvGrpSpPr/>
          <p:nvPr/>
        </p:nvGrpSpPr>
        <p:grpSpPr>
          <a:xfrm>
            <a:off x="4900896" y="1949687"/>
            <a:ext cx="721672" cy="816566"/>
            <a:chOff x="4486889" y="2007890"/>
            <a:chExt cx="721672" cy="816566"/>
          </a:xfrm>
        </p:grpSpPr>
        <p:sp>
          <p:nvSpPr>
            <p:cNvPr id="804" name="テキスト ボックス 803"/>
            <p:cNvSpPr txBox="1"/>
            <p:nvPr/>
          </p:nvSpPr>
          <p:spPr>
            <a:xfrm>
              <a:off x="4503479" y="2013375"/>
              <a:ext cx="279244" cy="276999"/>
            </a:xfrm>
            <a:prstGeom prst="rect">
              <a:avLst/>
            </a:prstGeom>
            <a:noFill/>
          </p:spPr>
          <p:txBody>
            <a:bodyPr wrap="none" rtlCol="0">
              <a:spAutoFit/>
            </a:bodyPr>
            <a:lstStyle/>
            <a:p>
              <a:r>
                <a:rPr kumimoji="1" lang="en-US" altLang="ja-JP" sz="1200" b="1" dirty="0" smtClean="0">
                  <a:latin typeface="Arial" pitchFamily="34" charset="0"/>
                  <a:cs typeface="Arial" pitchFamily="34" charset="0"/>
                </a:rPr>
                <a:t>?</a:t>
              </a:r>
              <a:endParaRPr kumimoji="1" lang="ja-JP" altLang="en-US" sz="1200" b="1" dirty="0">
                <a:latin typeface="Arial" pitchFamily="34" charset="0"/>
                <a:cs typeface="Arial" pitchFamily="34" charset="0"/>
              </a:endParaRPr>
            </a:p>
          </p:txBody>
        </p:sp>
        <p:sp>
          <p:nvSpPr>
            <p:cNvPr id="805" name="テキスト ボックス 804"/>
            <p:cNvSpPr txBox="1"/>
            <p:nvPr/>
          </p:nvSpPr>
          <p:spPr>
            <a:xfrm>
              <a:off x="4486889" y="2178125"/>
              <a:ext cx="721672" cy="646331"/>
            </a:xfrm>
            <a:prstGeom prst="rect">
              <a:avLst/>
            </a:prstGeom>
            <a:noFill/>
          </p:spPr>
          <p:txBody>
            <a:bodyPr wrap="none" rtlCol="0">
              <a:spAutoFit/>
            </a:bodyPr>
            <a:lstStyle/>
            <a:p>
              <a:r>
                <a:rPr kumimoji="1" lang="en-US" altLang="ja-JP" sz="1200" b="1" dirty="0" err="1" smtClean="0">
                  <a:latin typeface="Arial" pitchFamily="34" charset="0"/>
                  <a:cs typeface="Arial" pitchFamily="34" charset="0"/>
                </a:rPr>
                <a:t>cGAS</a:t>
              </a:r>
              <a:endParaRPr kumimoji="1" lang="en-US" altLang="ja-JP" sz="1200" b="1" dirty="0" smtClean="0">
                <a:latin typeface="Arial" pitchFamily="34" charset="0"/>
                <a:cs typeface="Arial" pitchFamily="34" charset="0"/>
              </a:endParaRPr>
            </a:p>
            <a:p>
              <a:r>
                <a:rPr kumimoji="1" lang="en-US" altLang="ja-JP" sz="1200" b="1" dirty="0" smtClean="0">
                  <a:latin typeface="Arial" pitchFamily="34" charset="0"/>
                  <a:cs typeface="Arial" pitchFamily="34" charset="0"/>
                </a:rPr>
                <a:t>DDX41 </a:t>
              </a:r>
            </a:p>
            <a:p>
              <a:r>
                <a:rPr kumimoji="1" lang="en-US" altLang="ja-JP" sz="1200" b="1" dirty="0" smtClean="0">
                  <a:latin typeface="Arial" pitchFamily="34" charset="0"/>
                  <a:cs typeface="Arial" pitchFamily="34" charset="0"/>
                </a:rPr>
                <a:t>IFI11</a:t>
              </a:r>
              <a:endParaRPr kumimoji="1" lang="ja-JP" altLang="en-US" sz="1200" b="1" dirty="0">
                <a:latin typeface="Arial" pitchFamily="34" charset="0"/>
                <a:cs typeface="Arial" pitchFamily="34" charset="0"/>
              </a:endParaRPr>
            </a:p>
          </p:txBody>
        </p:sp>
        <p:sp>
          <p:nvSpPr>
            <p:cNvPr id="856" name="テキスト ボックス 855"/>
            <p:cNvSpPr txBox="1"/>
            <p:nvPr/>
          </p:nvSpPr>
          <p:spPr>
            <a:xfrm>
              <a:off x="4655879" y="2014731"/>
              <a:ext cx="279244" cy="276999"/>
            </a:xfrm>
            <a:prstGeom prst="rect">
              <a:avLst/>
            </a:prstGeom>
            <a:noFill/>
          </p:spPr>
          <p:txBody>
            <a:bodyPr wrap="none" rtlCol="0">
              <a:spAutoFit/>
            </a:bodyPr>
            <a:lstStyle/>
            <a:p>
              <a:r>
                <a:rPr kumimoji="1" lang="en-US" altLang="ja-JP" sz="1200" b="1" dirty="0" smtClean="0">
                  <a:latin typeface="Arial" pitchFamily="34" charset="0"/>
                  <a:cs typeface="Arial" pitchFamily="34" charset="0"/>
                </a:rPr>
                <a:t>?</a:t>
              </a:r>
              <a:endParaRPr kumimoji="1" lang="ja-JP" altLang="en-US" sz="1200" b="1" dirty="0">
                <a:latin typeface="Arial" pitchFamily="34" charset="0"/>
                <a:cs typeface="Arial" pitchFamily="34" charset="0"/>
              </a:endParaRPr>
            </a:p>
          </p:txBody>
        </p:sp>
        <p:sp>
          <p:nvSpPr>
            <p:cNvPr id="857" name="テキスト ボックス 856"/>
            <p:cNvSpPr txBox="1"/>
            <p:nvPr/>
          </p:nvSpPr>
          <p:spPr>
            <a:xfrm>
              <a:off x="4827329" y="2007890"/>
              <a:ext cx="279244" cy="276999"/>
            </a:xfrm>
            <a:prstGeom prst="rect">
              <a:avLst/>
            </a:prstGeom>
            <a:noFill/>
          </p:spPr>
          <p:txBody>
            <a:bodyPr wrap="none" rtlCol="0">
              <a:spAutoFit/>
            </a:bodyPr>
            <a:lstStyle/>
            <a:p>
              <a:r>
                <a:rPr kumimoji="1" lang="en-US" altLang="ja-JP" sz="1200" b="1" dirty="0" smtClean="0">
                  <a:latin typeface="Arial" pitchFamily="34" charset="0"/>
                  <a:cs typeface="Arial" pitchFamily="34" charset="0"/>
                </a:rPr>
                <a:t>?</a:t>
              </a:r>
              <a:endParaRPr kumimoji="1" lang="ja-JP" altLang="en-US" sz="1200" b="1" dirty="0">
                <a:latin typeface="Arial" pitchFamily="34" charset="0"/>
                <a:cs typeface="Arial" pitchFamily="34" charset="0"/>
              </a:endParaRPr>
            </a:p>
          </p:txBody>
        </p:sp>
      </p:grpSp>
      <p:sp>
        <p:nvSpPr>
          <p:cNvPr id="859" name="テキスト ボックス 858"/>
          <p:cNvSpPr txBox="1"/>
          <p:nvPr/>
        </p:nvSpPr>
        <p:spPr>
          <a:xfrm>
            <a:off x="2896840" y="1469671"/>
            <a:ext cx="663964" cy="276999"/>
          </a:xfrm>
          <a:prstGeom prst="rect">
            <a:avLst/>
          </a:prstGeom>
          <a:noFill/>
        </p:spPr>
        <p:txBody>
          <a:bodyPr wrap="none" rtlCol="0">
            <a:spAutoFit/>
          </a:bodyPr>
          <a:lstStyle/>
          <a:p>
            <a:r>
              <a:rPr kumimoji="1" lang="en-US" altLang="ja-JP" sz="1200" b="1" dirty="0" smtClean="0">
                <a:latin typeface="Arial" pitchFamily="34" charset="0"/>
                <a:cs typeface="Arial" pitchFamily="34" charset="0"/>
              </a:rPr>
              <a:t>IL-1</a:t>
            </a:r>
            <a:r>
              <a:rPr kumimoji="1" lang="en-US" altLang="ja-JP" sz="1200" b="1" dirty="0" smtClean="0">
                <a:latin typeface="Symbol" panose="05050102010706020507" pitchFamily="18" charset="2"/>
                <a:cs typeface="Arial" pitchFamily="34" charset="0"/>
              </a:rPr>
              <a:t>b</a:t>
            </a:r>
            <a:r>
              <a:rPr kumimoji="1" lang="en-US" altLang="ja-JP" sz="1200" b="1" dirty="0" smtClean="0">
                <a:latin typeface="Arial" pitchFamily="34" charset="0"/>
                <a:cs typeface="Arial" pitchFamily="34" charset="0"/>
              </a:rPr>
              <a:t>R</a:t>
            </a:r>
            <a:endParaRPr kumimoji="1" lang="ja-JP" altLang="en-US" sz="1200" b="1" dirty="0">
              <a:latin typeface="Arial" pitchFamily="34" charset="0"/>
              <a:cs typeface="Arial" pitchFamily="34" charset="0"/>
            </a:endParaRPr>
          </a:p>
        </p:txBody>
      </p:sp>
      <p:sp>
        <p:nvSpPr>
          <p:cNvPr id="861" name="円/楕円 860"/>
          <p:cNvSpPr/>
          <p:nvPr/>
        </p:nvSpPr>
        <p:spPr>
          <a:xfrm>
            <a:off x="3164787" y="1898994"/>
            <a:ext cx="599810" cy="298257"/>
          </a:xfrm>
          <a:prstGeom prst="ellipse">
            <a:avLst/>
          </a:prstGeom>
          <a:solidFill>
            <a:schemeClr val="accent5">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62" name="円/楕円 861"/>
          <p:cNvSpPr/>
          <p:nvPr/>
        </p:nvSpPr>
        <p:spPr>
          <a:xfrm>
            <a:off x="3649322" y="2034475"/>
            <a:ext cx="671193" cy="298257"/>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63" name="テキスト ボックス 862"/>
          <p:cNvSpPr txBox="1"/>
          <p:nvPr/>
        </p:nvSpPr>
        <p:spPr>
          <a:xfrm>
            <a:off x="3125820" y="1909622"/>
            <a:ext cx="678391" cy="276999"/>
          </a:xfrm>
          <a:prstGeom prst="rect">
            <a:avLst/>
          </a:prstGeom>
          <a:noFill/>
        </p:spPr>
        <p:txBody>
          <a:bodyPr wrap="none" rtlCol="0">
            <a:spAutoFit/>
          </a:bodyPr>
          <a:lstStyle/>
          <a:p>
            <a:r>
              <a:rPr lang="en-US" altLang="ja-JP" sz="1200" b="1" dirty="0" smtClean="0">
                <a:latin typeface="Arial" pitchFamily="34" charset="0"/>
                <a:cs typeface="Arial" pitchFamily="34" charset="0"/>
              </a:rPr>
              <a:t>MyD88</a:t>
            </a:r>
            <a:endParaRPr kumimoji="1" lang="ja-JP" altLang="en-US" sz="1200" b="1" dirty="0">
              <a:latin typeface="Arial" pitchFamily="34" charset="0"/>
              <a:cs typeface="Arial" pitchFamily="34" charset="0"/>
            </a:endParaRPr>
          </a:p>
        </p:txBody>
      </p:sp>
      <p:sp>
        <p:nvSpPr>
          <p:cNvPr id="864" name="テキスト ボックス 863"/>
          <p:cNvSpPr txBox="1"/>
          <p:nvPr/>
        </p:nvSpPr>
        <p:spPr>
          <a:xfrm>
            <a:off x="3691100" y="2034475"/>
            <a:ext cx="559769" cy="276999"/>
          </a:xfrm>
          <a:prstGeom prst="rect">
            <a:avLst/>
          </a:prstGeom>
          <a:noFill/>
        </p:spPr>
        <p:txBody>
          <a:bodyPr wrap="none" rtlCol="0">
            <a:spAutoFit/>
          </a:bodyPr>
          <a:lstStyle/>
          <a:p>
            <a:r>
              <a:rPr lang="en-US" altLang="ja-JP" sz="1200" b="1" dirty="0" smtClean="0">
                <a:latin typeface="Arial" pitchFamily="34" charset="0"/>
                <a:cs typeface="Arial" pitchFamily="34" charset="0"/>
              </a:rPr>
              <a:t>IRAK</a:t>
            </a:r>
            <a:endParaRPr kumimoji="1" lang="ja-JP" altLang="en-US" sz="1200" b="1" dirty="0">
              <a:latin typeface="Arial" pitchFamily="34" charset="0"/>
              <a:cs typeface="Arial" pitchFamily="34" charset="0"/>
            </a:endParaRPr>
          </a:p>
        </p:txBody>
      </p:sp>
      <p:grpSp>
        <p:nvGrpSpPr>
          <p:cNvPr id="865" name="グループ化 864"/>
          <p:cNvGrpSpPr/>
          <p:nvPr/>
        </p:nvGrpSpPr>
        <p:grpSpPr>
          <a:xfrm>
            <a:off x="3350332" y="1210664"/>
            <a:ext cx="601182" cy="761153"/>
            <a:chOff x="1736685" y="200516"/>
            <a:chExt cx="914400" cy="1608304"/>
          </a:xfrm>
          <a:solidFill>
            <a:schemeClr val="bg2">
              <a:lumMod val="75000"/>
            </a:schemeClr>
          </a:solidFill>
        </p:grpSpPr>
        <p:sp>
          <p:nvSpPr>
            <p:cNvPr id="866" name="正方形/長方形 865"/>
            <p:cNvSpPr/>
            <p:nvPr/>
          </p:nvSpPr>
          <p:spPr>
            <a:xfrm>
              <a:off x="2105645" y="850018"/>
              <a:ext cx="171100" cy="958802"/>
            </a:xfrm>
            <a:prstGeom prst="rect">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67" name="アーチ 866"/>
            <p:cNvSpPr/>
            <p:nvPr/>
          </p:nvSpPr>
          <p:spPr>
            <a:xfrm rot="10800000">
              <a:off x="1736685" y="200516"/>
              <a:ext cx="914400" cy="717988"/>
            </a:xfrm>
            <a:prstGeom prst="blockArc">
              <a:avLst>
                <a:gd name="adj1" fmla="val 10800000"/>
                <a:gd name="adj2" fmla="val 2754"/>
                <a:gd name="adj3" fmla="val 13547"/>
              </a:avLst>
            </a:pr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endParaRPr>
            </a:p>
          </p:txBody>
        </p:sp>
      </p:grpSp>
      <p:sp>
        <p:nvSpPr>
          <p:cNvPr id="868" name="正方形/長方形 867"/>
          <p:cNvSpPr/>
          <p:nvPr/>
        </p:nvSpPr>
        <p:spPr>
          <a:xfrm>
            <a:off x="3431018" y="1169424"/>
            <a:ext cx="481545" cy="205327"/>
          </a:xfrm>
          <a:prstGeom prst="rect">
            <a:avLst/>
          </a:prstGeom>
          <a:solidFill>
            <a:srgbClr val="D7E4BD"/>
          </a:solidFill>
          <a:ln w="12700">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rgbClr val="000000"/>
              </a:solidFill>
            </a:endParaRPr>
          </a:p>
        </p:txBody>
      </p:sp>
      <p:sp>
        <p:nvSpPr>
          <p:cNvPr id="869" name="テキスト ボックス 868"/>
          <p:cNvSpPr txBox="1"/>
          <p:nvPr/>
        </p:nvSpPr>
        <p:spPr>
          <a:xfrm>
            <a:off x="3394629" y="1127365"/>
            <a:ext cx="553357" cy="276999"/>
          </a:xfrm>
          <a:prstGeom prst="rect">
            <a:avLst/>
          </a:prstGeom>
          <a:noFill/>
          <a:ln>
            <a:noFill/>
          </a:ln>
        </p:spPr>
        <p:txBody>
          <a:bodyPr wrap="none" rtlCol="0">
            <a:spAutoFit/>
          </a:bodyPr>
          <a:lstStyle/>
          <a:p>
            <a:r>
              <a:rPr kumimoji="1" lang="en-US" altLang="ja-JP" sz="1200" b="1" dirty="0" smtClean="0">
                <a:latin typeface="Arial" pitchFamily="34" charset="0"/>
                <a:cs typeface="Arial" pitchFamily="34" charset="0"/>
              </a:rPr>
              <a:t>IL-1</a:t>
            </a:r>
            <a:r>
              <a:rPr kumimoji="1" lang="el-GR" altLang="ja-JP" sz="1200" b="1" dirty="0" smtClean="0">
                <a:latin typeface="Arial" pitchFamily="34" charset="0"/>
                <a:cs typeface="Arial" pitchFamily="34" charset="0"/>
              </a:rPr>
              <a:t>β</a:t>
            </a:r>
            <a:endParaRPr kumimoji="1" lang="ja-JP" altLang="en-US" sz="1200" b="1" dirty="0">
              <a:latin typeface="Arial" pitchFamily="34" charset="0"/>
              <a:cs typeface="Arial" pitchFamily="34" charset="0"/>
            </a:endParaRPr>
          </a:p>
        </p:txBody>
      </p:sp>
      <p:sp>
        <p:nvSpPr>
          <p:cNvPr id="870" name="円/楕円 869"/>
          <p:cNvSpPr/>
          <p:nvPr/>
        </p:nvSpPr>
        <p:spPr>
          <a:xfrm>
            <a:off x="3130159" y="2208455"/>
            <a:ext cx="671193" cy="298257"/>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71" name="テキスト ボックス 870"/>
          <p:cNvSpPr txBox="1"/>
          <p:nvPr/>
        </p:nvSpPr>
        <p:spPr>
          <a:xfrm>
            <a:off x="3125820" y="2233885"/>
            <a:ext cx="679994" cy="276999"/>
          </a:xfrm>
          <a:prstGeom prst="rect">
            <a:avLst/>
          </a:prstGeom>
          <a:noFill/>
        </p:spPr>
        <p:txBody>
          <a:bodyPr wrap="none" rtlCol="0">
            <a:spAutoFit/>
          </a:bodyPr>
          <a:lstStyle/>
          <a:p>
            <a:r>
              <a:rPr lang="en-US" altLang="ja-JP" sz="1200" b="1" dirty="0" smtClean="0">
                <a:latin typeface="Arial" pitchFamily="34" charset="0"/>
                <a:cs typeface="Arial" pitchFamily="34" charset="0"/>
              </a:rPr>
              <a:t>TRAF6</a:t>
            </a:r>
            <a:endParaRPr kumimoji="1" lang="ja-JP" altLang="en-US" sz="1200" b="1" dirty="0">
              <a:latin typeface="Arial" pitchFamily="34" charset="0"/>
              <a:cs typeface="Arial" pitchFamily="34" charset="0"/>
            </a:endParaRPr>
          </a:p>
        </p:txBody>
      </p:sp>
      <p:sp>
        <p:nvSpPr>
          <p:cNvPr id="872" name="右矢印 871"/>
          <p:cNvSpPr/>
          <p:nvPr/>
        </p:nvSpPr>
        <p:spPr>
          <a:xfrm rot="9391190">
            <a:off x="1107944" y="4348524"/>
            <a:ext cx="1823165" cy="159604"/>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873" name="円/楕円 872"/>
          <p:cNvSpPr/>
          <p:nvPr/>
        </p:nvSpPr>
        <p:spPr>
          <a:xfrm>
            <a:off x="88181" y="4898686"/>
            <a:ext cx="301775" cy="281023"/>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74" name="円/楕円 873"/>
          <p:cNvSpPr/>
          <p:nvPr/>
        </p:nvSpPr>
        <p:spPr>
          <a:xfrm>
            <a:off x="374144" y="4898686"/>
            <a:ext cx="301775" cy="281023"/>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grpSp>
        <p:nvGrpSpPr>
          <p:cNvPr id="875" name="グループ化 874"/>
          <p:cNvGrpSpPr/>
          <p:nvPr/>
        </p:nvGrpSpPr>
        <p:grpSpPr>
          <a:xfrm>
            <a:off x="61928" y="4901184"/>
            <a:ext cx="638316" cy="276999"/>
            <a:chOff x="5667153" y="2133760"/>
            <a:chExt cx="489319" cy="212341"/>
          </a:xfrm>
        </p:grpSpPr>
        <p:sp>
          <p:nvSpPr>
            <p:cNvPr id="876" name="正方形/長方形 875"/>
            <p:cNvSpPr/>
            <p:nvPr/>
          </p:nvSpPr>
          <p:spPr>
            <a:xfrm>
              <a:off x="5733256" y="2191463"/>
              <a:ext cx="360040" cy="99300"/>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77" name="テキスト ボックス 876"/>
            <p:cNvSpPr txBox="1"/>
            <p:nvPr/>
          </p:nvSpPr>
          <p:spPr>
            <a:xfrm>
              <a:off x="5667153" y="2133760"/>
              <a:ext cx="489319" cy="212341"/>
            </a:xfrm>
            <a:prstGeom prst="rect">
              <a:avLst/>
            </a:prstGeom>
            <a:noFill/>
            <a:ln>
              <a:noFill/>
            </a:ln>
          </p:spPr>
          <p:txBody>
            <a:bodyPr wrap="none" rtlCol="0">
              <a:spAutoFit/>
            </a:bodyPr>
            <a:lstStyle/>
            <a:p>
              <a:r>
                <a:rPr lang="en-US" altLang="ja-JP" sz="1200" b="1" dirty="0" smtClean="0">
                  <a:latin typeface="Arial" pitchFamily="34" charset="0"/>
                  <a:cs typeface="Arial" pitchFamily="34" charset="0"/>
                </a:rPr>
                <a:t>NF-</a:t>
              </a:r>
              <a:r>
                <a:rPr lang="el-GR" altLang="ja-JP" sz="1200" b="1" i="1" dirty="0" smtClean="0">
                  <a:latin typeface="Arial" pitchFamily="34" charset="0"/>
                  <a:cs typeface="Arial" pitchFamily="34" charset="0"/>
                </a:rPr>
                <a:t>κ</a:t>
              </a:r>
              <a:r>
                <a:rPr lang="en-US" altLang="ja-JP" sz="1200" b="1" dirty="0" smtClean="0">
                  <a:latin typeface="Arial" pitchFamily="34" charset="0"/>
                  <a:cs typeface="Arial" pitchFamily="34" charset="0"/>
                </a:rPr>
                <a:t>B</a:t>
              </a:r>
              <a:endParaRPr kumimoji="1" lang="ja-JP" altLang="en-US" sz="1200" b="1" dirty="0">
                <a:latin typeface="Arial" pitchFamily="34" charset="0"/>
                <a:cs typeface="Arial" pitchFamily="34" charset="0"/>
              </a:endParaRPr>
            </a:p>
          </p:txBody>
        </p:sp>
      </p:grpSp>
      <p:grpSp>
        <p:nvGrpSpPr>
          <p:cNvPr id="3" name="グループ化 2"/>
          <p:cNvGrpSpPr>
            <a:grpSpLocks noChangeAspect="1"/>
          </p:cNvGrpSpPr>
          <p:nvPr/>
        </p:nvGrpSpPr>
        <p:grpSpPr>
          <a:xfrm>
            <a:off x="5275085" y="1338584"/>
            <a:ext cx="480998" cy="498834"/>
            <a:chOff x="-27296" y="2438890"/>
            <a:chExt cx="2299980" cy="2385265"/>
          </a:xfrm>
          <a:solidFill>
            <a:srgbClr val="FFC000"/>
          </a:solidFill>
        </p:grpSpPr>
        <p:grpSp>
          <p:nvGrpSpPr>
            <p:cNvPr id="4" name="グループ化 33"/>
            <p:cNvGrpSpPr/>
            <p:nvPr/>
          </p:nvGrpSpPr>
          <p:grpSpPr>
            <a:xfrm>
              <a:off x="-27296" y="2438890"/>
              <a:ext cx="1305145" cy="2385265"/>
              <a:chOff x="1678032" y="1935713"/>
              <a:chExt cx="1305145" cy="2385265"/>
            </a:xfrm>
            <a:grpFill/>
          </p:grpSpPr>
          <p:sp>
            <p:nvSpPr>
              <p:cNvPr id="9" name="正方形/長方形 8"/>
              <p:cNvSpPr/>
              <p:nvPr/>
            </p:nvSpPr>
            <p:spPr>
              <a:xfrm>
                <a:off x="2631924" y="2970828"/>
                <a:ext cx="135015" cy="900100"/>
              </a:xfrm>
              <a:prstGeom prst="rect">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0" name="円/楕円 9"/>
              <p:cNvSpPr/>
              <p:nvPr/>
            </p:nvSpPr>
            <p:spPr>
              <a:xfrm>
                <a:off x="2406898" y="3780918"/>
                <a:ext cx="495055" cy="540060"/>
              </a:xfrm>
              <a:prstGeom prst="ellipse">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11" name="アーチ 10"/>
              <p:cNvSpPr/>
              <p:nvPr/>
            </p:nvSpPr>
            <p:spPr>
              <a:xfrm rot="5400000">
                <a:off x="1633027" y="1980718"/>
                <a:ext cx="1395155" cy="1305145"/>
              </a:xfrm>
              <a:prstGeom prst="blockArc">
                <a:avLst>
                  <a:gd name="adj1" fmla="val 6010555"/>
                  <a:gd name="adj2" fmla="val 20012582"/>
                  <a:gd name="adj3" fmla="val 23722"/>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grpSp>
        <p:grpSp>
          <p:nvGrpSpPr>
            <p:cNvPr id="5" name="グループ化 37"/>
            <p:cNvGrpSpPr/>
            <p:nvPr/>
          </p:nvGrpSpPr>
          <p:grpSpPr>
            <a:xfrm flipH="1">
              <a:off x="967539" y="2438890"/>
              <a:ext cx="1305145" cy="2385265"/>
              <a:chOff x="1664384" y="1935713"/>
              <a:chExt cx="1305145" cy="2385265"/>
            </a:xfrm>
            <a:grpFill/>
          </p:grpSpPr>
          <p:sp>
            <p:nvSpPr>
              <p:cNvPr id="6" name="正方形/長方形 5"/>
              <p:cNvSpPr/>
              <p:nvPr/>
            </p:nvSpPr>
            <p:spPr>
              <a:xfrm>
                <a:off x="2631924" y="2970828"/>
                <a:ext cx="135015" cy="900100"/>
              </a:xfrm>
              <a:prstGeom prst="rect">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sp>
            <p:nvSpPr>
              <p:cNvPr id="7" name="アーチ 6"/>
              <p:cNvSpPr/>
              <p:nvPr/>
            </p:nvSpPr>
            <p:spPr>
              <a:xfrm rot="5400000">
                <a:off x="1619379" y="1980718"/>
                <a:ext cx="1395155" cy="1305145"/>
              </a:xfrm>
              <a:prstGeom prst="blockArc">
                <a:avLst>
                  <a:gd name="adj1" fmla="val 6010555"/>
                  <a:gd name="adj2" fmla="val 20012582"/>
                  <a:gd name="adj3" fmla="val 23722"/>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solidFill>
                    <a:schemeClr val="tx1"/>
                  </a:solidFill>
                  <a:latin typeface="Arial" pitchFamily="34" charset="0"/>
                  <a:cs typeface="Arial" pitchFamily="34" charset="0"/>
                </a:endParaRPr>
              </a:p>
            </p:txBody>
          </p:sp>
          <p:sp>
            <p:nvSpPr>
              <p:cNvPr id="8" name="円/楕円 7"/>
              <p:cNvSpPr/>
              <p:nvPr/>
            </p:nvSpPr>
            <p:spPr>
              <a:xfrm>
                <a:off x="2406898" y="3780918"/>
                <a:ext cx="495055" cy="540060"/>
              </a:xfrm>
              <a:prstGeom prst="ellipse">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latin typeface="Arial" pitchFamily="34" charset="0"/>
                  <a:cs typeface="Arial" pitchFamily="34" charset="0"/>
                </a:endParaRPr>
              </a:p>
            </p:txBody>
          </p:sp>
        </p:grpSp>
      </p:grpSp>
      <p:sp>
        <p:nvSpPr>
          <p:cNvPr id="878" name="右矢印 877"/>
          <p:cNvSpPr/>
          <p:nvPr/>
        </p:nvSpPr>
        <p:spPr>
          <a:xfrm rot="3081268">
            <a:off x="6754386" y="1449378"/>
            <a:ext cx="395883" cy="202348"/>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a:p>
        </p:txBody>
      </p:sp>
      <p:sp>
        <p:nvSpPr>
          <p:cNvPr id="879" name="正方形/長方形 878"/>
          <p:cNvSpPr/>
          <p:nvPr/>
        </p:nvSpPr>
        <p:spPr>
          <a:xfrm>
            <a:off x="418536" y="18201"/>
            <a:ext cx="8725464" cy="707886"/>
          </a:xfrm>
          <a:prstGeom prst="rect">
            <a:avLst/>
          </a:prstGeom>
        </p:spPr>
        <p:txBody>
          <a:bodyPr wrap="square">
            <a:spAutoFit/>
          </a:bodyPr>
          <a:lstStyle/>
          <a:p>
            <a:pPr>
              <a:lnSpc>
                <a:spcPts val="2400"/>
              </a:lnSpc>
            </a:pPr>
            <a:r>
              <a:rPr lang="en-US" altLang="ja-JP" b="1" dirty="0" smtClean="0">
                <a:latin typeface="Arial" pitchFamily="34" charset="0"/>
                <a:cs typeface="Arial" pitchFamily="34" charset="0"/>
              </a:rPr>
              <a:t>Schematic diagram illustrating a possible mechanism for the multi-function of KALA-modified LNP: </a:t>
            </a:r>
            <a:r>
              <a:rPr lang="en-US" altLang="ja-JP" b="1" dirty="0" smtClean="0">
                <a:solidFill>
                  <a:srgbClr val="0000FF"/>
                </a:solidFill>
                <a:latin typeface="Arial" pitchFamily="34" charset="0"/>
                <a:cs typeface="Arial" pitchFamily="34" charset="0"/>
              </a:rPr>
              <a:t>Adjuvant activity </a:t>
            </a:r>
            <a:r>
              <a:rPr lang="en-US" altLang="ja-JP" b="1" dirty="0" smtClean="0">
                <a:latin typeface="Arial" pitchFamily="34" charset="0"/>
                <a:cs typeface="Arial" pitchFamily="34" charset="0"/>
              </a:rPr>
              <a:t>and </a:t>
            </a:r>
            <a:r>
              <a:rPr lang="en-US" altLang="ja-JP" b="1" dirty="0" smtClean="0">
                <a:solidFill>
                  <a:srgbClr val="0000FF"/>
                </a:solidFill>
                <a:latin typeface="Arial" pitchFamily="34" charset="0"/>
                <a:cs typeface="Arial" pitchFamily="34" charset="0"/>
              </a:rPr>
              <a:t>Enhanced transgene expression </a:t>
            </a:r>
            <a:endParaRPr lang="ja-JP" altLang="en-US" b="1" dirty="0">
              <a:solidFill>
                <a:srgbClr val="0000FF"/>
              </a:solidFill>
              <a:latin typeface="Arial" pitchFamily="34" charset="0"/>
              <a:cs typeface="Arial" pitchFamily="34" charset="0"/>
            </a:endParaRPr>
          </a:p>
        </p:txBody>
      </p:sp>
      <p:sp>
        <p:nvSpPr>
          <p:cNvPr id="881" name="テキスト ボックス 880"/>
          <p:cNvSpPr txBox="1"/>
          <p:nvPr/>
        </p:nvSpPr>
        <p:spPr>
          <a:xfrm>
            <a:off x="7013291" y="626208"/>
            <a:ext cx="2233304" cy="646331"/>
          </a:xfrm>
          <a:prstGeom prst="rect">
            <a:avLst/>
          </a:prstGeom>
          <a:noFill/>
        </p:spPr>
        <p:txBody>
          <a:bodyPr wrap="none" rtlCol="0">
            <a:spAutoFit/>
          </a:bodyPr>
          <a:lstStyle/>
          <a:p>
            <a:r>
              <a:rPr kumimoji="1" lang="en-US" altLang="ja-JP" sz="1200" dirty="0" smtClean="0">
                <a:latin typeface="Times New Roman" panose="02020603050405020304" pitchFamily="18" charset="0"/>
                <a:ea typeface="HGP創英角ｺﾞｼｯｸUB" panose="020B0900000000000000" pitchFamily="50" charset="-128"/>
                <a:cs typeface="Times New Roman" panose="02020603050405020304" pitchFamily="18" charset="0"/>
              </a:rPr>
              <a:t>Akita et al., </a:t>
            </a:r>
            <a:r>
              <a:rPr kumimoji="1" lang="en-US" altLang="ja-JP" sz="1200" b="1" dirty="0" smtClean="0">
                <a:latin typeface="Times New Roman" panose="02020603050405020304" pitchFamily="18" charset="0"/>
                <a:ea typeface="HGP創英角ｺﾞｼｯｸUB" panose="020B0900000000000000" pitchFamily="50" charset="-128"/>
                <a:cs typeface="Times New Roman" panose="02020603050405020304" pitchFamily="18" charset="0"/>
              </a:rPr>
              <a:t>Biomaterials</a:t>
            </a:r>
            <a:r>
              <a:rPr kumimoji="1" lang="en-US" altLang="ja-JP" sz="1200" dirty="0" smtClean="0">
                <a:latin typeface="Times New Roman" panose="02020603050405020304" pitchFamily="18" charset="0"/>
                <a:ea typeface="HGP創英角ｺﾞｼｯｸUB" panose="020B0900000000000000" pitchFamily="50" charset="-128"/>
                <a:cs typeface="Times New Roman" panose="02020603050405020304" pitchFamily="18" charset="0"/>
              </a:rPr>
              <a:t> 2013</a:t>
            </a:r>
          </a:p>
          <a:p>
            <a:r>
              <a:rPr lang="en-US" altLang="ja-JP" sz="1200" dirty="0" smtClean="0">
                <a:latin typeface="Times New Roman" panose="02020603050405020304" pitchFamily="18" charset="0"/>
                <a:ea typeface="HGP創英角ｺﾞｼｯｸUB" panose="020B0900000000000000" pitchFamily="50" charset="-128"/>
                <a:cs typeface="Times New Roman" panose="02020603050405020304" pitchFamily="18" charset="0"/>
              </a:rPr>
              <a:t>Miura and Akita et al.</a:t>
            </a:r>
          </a:p>
          <a:p>
            <a:r>
              <a:rPr lang="en-US" altLang="ja-JP" sz="1200" dirty="0">
                <a:latin typeface="Times New Roman" panose="02020603050405020304" pitchFamily="18" charset="0"/>
                <a:ea typeface="HGP創英角ｺﾞｼｯｸUB" panose="020B0900000000000000" pitchFamily="50" charset="-128"/>
                <a:cs typeface="Times New Roman" panose="02020603050405020304" pitchFamily="18" charset="0"/>
              </a:rPr>
              <a:t> </a:t>
            </a:r>
            <a:r>
              <a:rPr lang="en-US" altLang="ja-JP" sz="1200" dirty="0" smtClean="0">
                <a:latin typeface="Times New Roman" panose="02020603050405020304" pitchFamily="18" charset="0"/>
                <a:ea typeface="HGP創英角ｺﾞｼｯｸUB" panose="020B0900000000000000" pitchFamily="50" charset="-128"/>
                <a:cs typeface="Times New Roman" panose="02020603050405020304" pitchFamily="18" charset="0"/>
              </a:rPr>
              <a:t>         manuscript in preparation</a:t>
            </a:r>
            <a:endParaRPr kumimoji="1" lang="ja-JP" altLang="en-US" sz="1200" dirty="0">
              <a:latin typeface="Times New Roman" panose="02020603050405020304" pitchFamily="18" charset="0"/>
              <a:ea typeface="HGP創英角ｺﾞｼｯｸUB" panose="020B0900000000000000" pitchFamily="50" charset="-128"/>
              <a:cs typeface="Times New Roman" panose="02020603050405020304" pitchFamily="18" charset="0"/>
            </a:endParaRPr>
          </a:p>
        </p:txBody>
      </p:sp>
    </p:spTree>
    <p:extLst>
      <p:ext uri="{BB962C8B-B14F-4D97-AF65-F5344CB8AC3E}">
        <p14:creationId xmlns:p14="http://schemas.microsoft.com/office/powerpoint/2010/main" val="2858827650"/>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円/楕円 84"/>
          <p:cNvSpPr/>
          <p:nvPr/>
        </p:nvSpPr>
        <p:spPr>
          <a:xfrm>
            <a:off x="-2016115" y="984215"/>
            <a:ext cx="13186465" cy="6270210"/>
          </a:xfrm>
          <a:prstGeom prst="ellipse">
            <a:avLst/>
          </a:prstGeom>
          <a:no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 name="グループ化 2"/>
          <p:cNvGrpSpPr>
            <a:grpSpLocks noChangeAspect="1"/>
          </p:cNvGrpSpPr>
          <p:nvPr/>
        </p:nvGrpSpPr>
        <p:grpSpPr>
          <a:xfrm rot="5400000">
            <a:off x="4146718" y="727109"/>
            <a:ext cx="763480" cy="1710420"/>
            <a:chOff x="1972506" y="2914156"/>
            <a:chExt cx="795300" cy="1781688"/>
          </a:xfrm>
        </p:grpSpPr>
        <p:cxnSp>
          <p:nvCxnSpPr>
            <p:cNvPr id="4" name="直線コネクタ 3"/>
            <p:cNvCxnSpPr/>
            <p:nvPr/>
          </p:nvCxnSpPr>
          <p:spPr>
            <a:xfrm>
              <a:off x="2060640" y="4085992"/>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 name="直線コネクタ 4"/>
            <p:cNvCxnSpPr/>
            <p:nvPr/>
          </p:nvCxnSpPr>
          <p:spPr>
            <a:xfrm>
              <a:off x="2164516" y="4005064"/>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 name="直線コネクタ 5"/>
            <p:cNvCxnSpPr/>
            <p:nvPr/>
          </p:nvCxnSpPr>
          <p:spPr>
            <a:xfrm>
              <a:off x="2281124" y="3933056"/>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 name="直線コネクタ 6"/>
            <p:cNvCxnSpPr/>
            <p:nvPr/>
          </p:nvCxnSpPr>
          <p:spPr>
            <a:xfrm>
              <a:off x="2064104" y="322722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a:off x="2179304" y="315510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a:off x="2281124" y="308298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10" name="グループ化 126"/>
            <p:cNvGrpSpPr/>
            <p:nvPr/>
          </p:nvGrpSpPr>
          <p:grpSpPr>
            <a:xfrm>
              <a:off x="1972506" y="2914156"/>
              <a:ext cx="795300" cy="1781688"/>
              <a:chOff x="1649020" y="1796609"/>
              <a:chExt cx="1482820" cy="3312972"/>
            </a:xfrm>
          </p:grpSpPr>
          <p:sp>
            <p:nvSpPr>
              <p:cNvPr id="17" name="正方形/長方形 16"/>
              <p:cNvSpPr/>
              <p:nvPr/>
            </p:nvSpPr>
            <p:spPr>
              <a:xfrm rot="2100000" flipV="1">
                <a:off x="1658459" y="2763596"/>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8" name="正方形/長方形 17"/>
              <p:cNvSpPr/>
              <p:nvPr/>
            </p:nvSpPr>
            <p:spPr>
              <a:xfrm rot="2100000" flipV="1">
                <a:off x="1649020" y="3141517"/>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9" name="正方形/長方形 18"/>
              <p:cNvSpPr/>
              <p:nvPr/>
            </p:nvSpPr>
            <p:spPr>
              <a:xfrm rot="19800000">
                <a:off x="1686343" y="355839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0" name="フリーフォーム 19"/>
              <p:cNvSpPr/>
              <p:nvPr/>
            </p:nvSpPr>
            <p:spPr>
              <a:xfrm flipH="1" flipV="1">
                <a:off x="2730551" y="327045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1" name="フリーフォーム 20"/>
              <p:cNvSpPr/>
              <p:nvPr/>
            </p:nvSpPr>
            <p:spPr>
              <a:xfrm rot="300000" flipH="1">
                <a:off x="2736348" y="30626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2" name="フリーフォーム 21"/>
              <p:cNvSpPr/>
              <p:nvPr/>
            </p:nvSpPr>
            <p:spPr>
              <a:xfrm>
                <a:off x="1720380" y="379083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3" name="正方形/長方形 22"/>
              <p:cNvSpPr/>
              <p:nvPr/>
            </p:nvSpPr>
            <p:spPr>
              <a:xfrm rot="2100000" flipV="1">
                <a:off x="1649591" y="4349090"/>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4" name="フリーフォーム 23"/>
              <p:cNvSpPr/>
              <p:nvPr/>
            </p:nvSpPr>
            <p:spPr>
              <a:xfrm rot="300000" flipV="1">
                <a:off x="1710896" y="40021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5" name="フリーフォーム 24"/>
              <p:cNvSpPr/>
              <p:nvPr/>
            </p:nvSpPr>
            <p:spPr>
              <a:xfrm rot="300000" flipV="1">
                <a:off x="1713099" y="278754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6" name="正方形/長方形 25"/>
              <p:cNvSpPr/>
              <p:nvPr/>
            </p:nvSpPr>
            <p:spPr>
              <a:xfrm rot="19800000">
                <a:off x="1689645" y="234822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7" name="フリーフォーム 26"/>
              <p:cNvSpPr/>
              <p:nvPr/>
            </p:nvSpPr>
            <p:spPr>
              <a:xfrm>
                <a:off x="1723578" y="25850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8" name="フリーフォーム 27"/>
              <p:cNvSpPr/>
              <p:nvPr/>
            </p:nvSpPr>
            <p:spPr>
              <a:xfrm flipH="1">
                <a:off x="2981027" y="31569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9" name="フリーフォーム 28"/>
              <p:cNvSpPr/>
              <p:nvPr/>
            </p:nvSpPr>
            <p:spPr>
              <a:xfrm rot="300000" flipH="1">
                <a:off x="2729551" y="343873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0" name="正方形/長方形 29"/>
              <p:cNvSpPr/>
              <p:nvPr/>
            </p:nvSpPr>
            <p:spPr>
              <a:xfrm rot="19800000">
                <a:off x="1679546" y="3934451"/>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1" name="フリーフォーム 30"/>
              <p:cNvSpPr/>
              <p:nvPr/>
            </p:nvSpPr>
            <p:spPr>
              <a:xfrm flipH="1" flipV="1">
                <a:off x="2723754" y="364651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2" name="フリーフォーム 31"/>
              <p:cNvSpPr/>
              <p:nvPr/>
            </p:nvSpPr>
            <p:spPr>
              <a:xfrm>
                <a:off x="1713583" y="416688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3" name="正方形/長方形 32"/>
              <p:cNvSpPr/>
              <p:nvPr/>
            </p:nvSpPr>
            <p:spPr>
              <a:xfrm rot="2100000" flipV="1">
                <a:off x="1661489" y="4665852"/>
                <a:ext cx="1089254"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4" name="フリーフォーム 33"/>
              <p:cNvSpPr/>
              <p:nvPr/>
            </p:nvSpPr>
            <p:spPr>
              <a:xfrm rot="300000" flipV="1">
                <a:off x="1704099" y="4378191"/>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5" name="正方形/長方形 34"/>
              <p:cNvSpPr/>
              <p:nvPr/>
            </p:nvSpPr>
            <p:spPr>
              <a:xfrm rot="19800000">
                <a:off x="1715190" y="2027816"/>
                <a:ext cx="983728"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6" name="フリーフォーム 35"/>
              <p:cNvSpPr/>
              <p:nvPr/>
            </p:nvSpPr>
            <p:spPr>
              <a:xfrm>
                <a:off x="1735627" y="2204864"/>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7" name="フリーフォーム 36"/>
              <p:cNvSpPr/>
              <p:nvPr/>
            </p:nvSpPr>
            <p:spPr>
              <a:xfrm rot="300000" flipV="1">
                <a:off x="1713366" y="24002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8" name="フリーフォーム 37"/>
              <p:cNvSpPr/>
              <p:nvPr/>
            </p:nvSpPr>
            <p:spPr>
              <a:xfrm rot="300000" flipH="1">
                <a:off x="2737910" y="306385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9" name="フリーフォーム 38"/>
              <p:cNvSpPr/>
              <p:nvPr/>
            </p:nvSpPr>
            <p:spPr>
              <a:xfrm flipH="1" flipV="1">
                <a:off x="2531355" y="179660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40" name="フリーフォーム 39"/>
              <p:cNvSpPr/>
              <p:nvPr/>
            </p:nvSpPr>
            <p:spPr>
              <a:xfrm flipH="1" flipV="1">
                <a:off x="2737810" y="2060848"/>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41" name="フリーフォーム 40"/>
              <p:cNvSpPr/>
              <p:nvPr/>
            </p:nvSpPr>
            <p:spPr>
              <a:xfrm rot="300000" flipH="1">
                <a:off x="2743011" y="46535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42" name="フリーフォーム 41"/>
              <p:cNvSpPr/>
              <p:nvPr/>
            </p:nvSpPr>
            <p:spPr>
              <a:xfrm rot="300000" flipH="1">
                <a:off x="2560773" y="491034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grpSp>
        <p:cxnSp>
          <p:nvCxnSpPr>
            <p:cNvPr id="11" name="直線コネクタ 10"/>
            <p:cNvCxnSpPr/>
            <p:nvPr/>
          </p:nvCxnSpPr>
          <p:spPr>
            <a:xfrm>
              <a:off x="2078351" y="3465826"/>
              <a:ext cx="216000" cy="0"/>
            </a:xfrm>
            <a:prstGeom prst="line">
              <a:avLst/>
            </a:prstGeom>
            <a:ln w="25400" cap="rnd">
              <a:solidFill>
                <a:schemeClr val="bg1">
                  <a:lumMod val="50000"/>
                </a:schemeClr>
              </a:solidFill>
              <a:bevel/>
            </a:ln>
          </p:spPr>
          <p:style>
            <a:lnRef idx="1">
              <a:schemeClr val="accent1"/>
            </a:lnRef>
            <a:fillRef idx="0">
              <a:schemeClr val="accent1"/>
            </a:fillRef>
            <a:effectRef idx="0">
              <a:schemeClr val="accent1"/>
            </a:effectRef>
            <a:fontRef idx="minor">
              <a:schemeClr val="tx1"/>
            </a:fontRef>
          </p:style>
        </p:cxnSp>
        <p:cxnSp>
          <p:nvCxnSpPr>
            <p:cNvPr id="12" name="直線コネクタ 11"/>
            <p:cNvCxnSpPr/>
            <p:nvPr/>
          </p:nvCxnSpPr>
          <p:spPr>
            <a:xfrm>
              <a:off x="2337302" y="3665699"/>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3" name="直線コネクタ 12"/>
            <p:cNvCxnSpPr/>
            <p:nvPr/>
          </p:nvCxnSpPr>
          <p:spPr>
            <a:xfrm>
              <a:off x="2072476" y="4316130"/>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 name="直線コネクタ 13"/>
            <p:cNvCxnSpPr/>
            <p:nvPr/>
          </p:nvCxnSpPr>
          <p:spPr>
            <a:xfrm>
              <a:off x="2207033" y="3564863"/>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a:off x="2192605" y="4423732"/>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a:off x="2341719" y="4528375"/>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52" name="グループ化 72"/>
          <p:cNvGrpSpPr/>
          <p:nvPr/>
        </p:nvGrpSpPr>
        <p:grpSpPr>
          <a:xfrm>
            <a:off x="1758514" y="5489105"/>
            <a:ext cx="1350150" cy="585065"/>
            <a:chOff x="2321750" y="5499230"/>
            <a:chExt cx="1350150" cy="585065"/>
          </a:xfrm>
        </p:grpSpPr>
        <p:sp>
          <p:nvSpPr>
            <p:cNvPr id="68" name="角丸四角形 67"/>
            <p:cNvSpPr/>
            <p:nvPr/>
          </p:nvSpPr>
          <p:spPr>
            <a:xfrm>
              <a:off x="2321750" y="5499230"/>
              <a:ext cx="1350150" cy="585065"/>
            </a:xfrm>
            <a:prstGeom prst="roundRect">
              <a:avLst/>
            </a:prstGeom>
            <a:gradFill>
              <a:gsLst>
                <a:gs pos="0">
                  <a:srgbClr val="B7FFD8"/>
                </a:gs>
                <a:gs pos="50000">
                  <a:srgbClr val="5DFFA6"/>
                </a:gs>
              </a:gsLst>
              <a:path path="circle">
                <a:fillToRect l="50000" t="50000" r="50000" b="50000"/>
              </a:path>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69" name="テキスト ボックス 68"/>
            <p:cNvSpPr txBox="1"/>
            <p:nvPr/>
          </p:nvSpPr>
          <p:spPr>
            <a:xfrm>
              <a:off x="2430663" y="5542772"/>
              <a:ext cx="1133644" cy="523220"/>
            </a:xfrm>
            <a:prstGeom prst="rect">
              <a:avLst/>
            </a:prstGeom>
            <a:noFill/>
          </p:spPr>
          <p:txBody>
            <a:bodyPr wrap="none" rtlCol="0">
              <a:spAutoFit/>
            </a:bodyPr>
            <a:lstStyle/>
            <a:p>
              <a:r>
                <a:rPr lang="en-US" altLang="ja-JP" sz="2800" b="1" dirty="0" smtClean="0">
                  <a:latin typeface="Arial" pitchFamily="34" charset="0"/>
                  <a:cs typeface="Arial" pitchFamily="34" charset="0"/>
                </a:rPr>
                <a:t>IL−1</a:t>
              </a:r>
              <a:r>
                <a:rPr lang="el-GR" altLang="ja-JP" sz="2800" b="1" dirty="0" smtClean="0">
                  <a:latin typeface="Arial" pitchFamily="34" charset="0"/>
                  <a:cs typeface="Arial" pitchFamily="34" charset="0"/>
                </a:rPr>
                <a:t>β</a:t>
              </a:r>
              <a:endParaRPr kumimoji="1" lang="ja-JP" altLang="en-US" sz="2800" b="1" dirty="0">
                <a:latin typeface="Arial" pitchFamily="34" charset="0"/>
                <a:cs typeface="Arial" pitchFamily="34" charset="0"/>
              </a:endParaRPr>
            </a:p>
          </p:txBody>
        </p:sp>
      </p:grpSp>
      <p:grpSp>
        <p:nvGrpSpPr>
          <p:cNvPr id="53" name="グループ化 71"/>
          <p:cNvGrpSpPr/>
          <p:nvPr/>
        </p:nvGrpSpPr>
        <p:grpSpPr>
          <a:xfrm>
            <a:off x="5904594" y="5507892"/>
            <a:ext cx="1350150" cy="585065"/>
            <a:chOff x="4572000" y="5319210"/>
            <a:chExt cx="1350150" cy="585065"/>
          </a:xfrm>
        </p:grpSpPr>
        <p:sp>
          <p:nvSpPr>
            <p:cNvPr id="70" name="角丸四角形 69"/>
            <p:cNvSpPr/>
            <p:nvPr/>
          </p:nvSpPr>
          <p:spPr>
            <a:xfrm>
              <a:off x="4572000" y="5319210"/>
              <a:ext cx="1350150" cy="585065"/>
            </a:xfrm>
            <a:prstGeom prst="roundRect">
              <a:avLst/>
            </a:prstGeom>
            <a:gradFill>
              <a:gsLst>
                <a:gs pos="0">
                  <a:srgbClr val="FFF0C1"/>
                </a:gs>
                <a:gs pos="50000">
                  <a:srgbClr val="FFD44B"/>
                </a:gs>
              </a:gsLst>
              <a:path path="circle">
                <a:fillToRect l="50000" t="50000" r="50000" b="50000"/>
              </a:path>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1" name="テキスト ボックス 70"/>
            <p:cNvSpPr txBox="1"/>
            <p:nvPr/>
          </p:nvSpPr>
          <p:spPr>
            <a:xfrm>
              <a:off x="4666399" y="5348238"/>
              <a:ext cx="1192955" cy="523220"/>
            </a:xfrm>
            <a:prstGeom prst="rect">
              <a:avLst/>
            </a:prstGeom>
            <a:noFill/>
          </p:spPr>
          <p:txBody>
            <a:bodyPr wrap="none" rtlCol="0">
              <a:spAutoFit/>
            </a:bodyPr>
            <a:lstStyle/>
            <a:p>
              <a:r>
                <a:rPr lang="en-US" altLang="ja-JP" sz="2800" b="1" dirty="0" smtClean="0">
                  <a:latin typeface="Arial" pitchFamily="34" charset="0"/>
                  <a:cs typeface="Arial" pitchFamily="34" charset="0"/>
                </a:rPr>
                <a:t>IFN−</a:t>
              </a:r>
              <a:r>
                <a:rPr lang="el-GR" altLang="ja-JP" sz="2800" b="1" dirty="0" smtClean="0">
                  <a:latin typeface="Arial" pitchFamily="34" charset="0"/>
                  <a:cs typeface="Arial" pitchFamily="34" charset="0"/>
                </a:rPr>
                <a:t>β</a:t>
              </a:r>
              <a:endParaRPr kumimoji="1" lang="ja-JP" altLang="en-US" sz="2800" b="1" dirty="0">
                <a:latin typeface="Arial" pitchFamily="34" charset="0"/>
                <a:cs typeface="Arial" pitchFamily="34" charset="0"/>
              </a:endParaRPr>
            </a:p>
          </p:txBody>
        </p:sp>
      </p:grpSp>
      <p:grpSp>
        <p:nvGrpSpPr>
          <p:cNvPr id="54" name="グループ化 131"/>
          <p:cNvGrpSpPr/>
          <p:nvPr/>
        </p:nvGrpSpPr>
        <p:grpSpPr>
          <a:xfrm>
            <a:off x="5525990" y="1769068"/>
            <a:ext cx="1829006" cy="3621022"/>
            <a:chOff x="5525990" y="1769068"/>
            <a:chExt cx="1829006" cy="3621022"/>
          </a:xfrm>
        </p:grpSpPr>
        <p:grpSp>
          <p:nvGrpSpPr>
            <p:cNvPr id="55" name="グループ化 53"/>
            <p:cNvGrpSpPr/>
            <p:nvPr/>
          </p:nvGrpSpPr>
          <p:grpSpPr>
            <a:xfrm>
              <a:off x="5869830" y="2578294"/>
              <a:ext cx="1440161" cy="720080"/>
              <a:chOff x="5772620" y="2708920"/>
              <a:chExt cx="1440161" cy="720080"/>
            </a:xfrm>
          </p:grpSpPr>
          <p:sp>
            <p:nvSpPr>
              <p:cNvPr id="2" name="円/楕円 1"/>
              <p:cNvSpPr/>
              <p:nvPr/>
            </p:nvSpPr>
            <p:spPr>
              <a:xfrm>
                <a:off x="5772620" y="2708920"/>
                <a:ext cx="1440161" cy="720080"/>
              </a:xfrm>
              <a:prstGeom prst="ellipse">
                <a:avLst/>
              </a:prstGeom>
              <a:gradFill flip="none" rotWithShape="1">
                <a:gsLst>
                  <a:gs pos="0">
                    <a:schemeClr val="accent6">
                      <a:lumMod val="20000"/>
                      <a:lumOff val="80000"/>
                    </a:schemeClr>
                  </a:gs>
                  <a:gs pos="50000">
                    <a:schemeClr val="accent6">
                      <a:lumMod val="60000"/>
                      <a:lumOff val="40000"/>
                    </a:schemeClr>
                  </a:gs>
                </a:gsLst>
                <a:path path="circle">
                  <a:fillToRect l="50000" t="50000" r="50000" b="50000"/>
                </a:path>
                <a:tileRect/>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47" name="テキスト ボックス 46"/>
              <p:cNvSpPr txBox="1"/>
              <p:nvPr/>
            </p:nvSpPr>
            <p:spPr>
              <a:xfrm>
                <a:off x="5926539" y="2843935"/>
                <a:ext cx="1124026" cy="461665"/>
              </a:xfrm>
              <a:prstGeom prst="rect">
                <a:avLst/>
              </a:prstGeom>
              <a:noFill/>
            </p:spPr>
            <p:txBody>
              <a:bodyPr wrap="none" rtlCol="0">
                <a:spAutoFit/>
              </a:bodyPr>
              <a:lstStyle/>
              <a:p>
                <a:r>
                  <a:rPr kumimoji="1" lang="en-US" altLang="ja-JP" sz="2400" b="1" dirty="0" smtClean="0">
                    <a:latin typeface="Arial" pitchFamily="34" charset="0"/>
                    <a:cs typeface="Arial" pitchFamily="34" charset="0"/>
                  </a:rPr>
                  <a:t>STING</a:t>
                </a:r>
                <a:endParaRPr kumimoji="1" lang="ja-JP" altLang="en-US" sz="2400" b="1" dirty="0">
                  <a:latin typeface="Arial" pitchFamily="34" charset="0"/>
                  <a:cs typeface="Arial" pitchFamily="34" charset="0"/>
                </a:endParaRPr>
              </a:p>
            </p:txBody>
          </p:sp>
        </p:grpSp>
        <p:grpSp>
          <p:nvGrpSpPr>
            <p:cNvPr id="56" name="グループ化 54"/>
            <p:cNvGrpSpPr/>
            <p:nvPr/>
          </p:nvGrpSpPr>
          <p:grpSpPr>
            <a:xfrm>
              <a:off x="5914835" y="3973449"/>
              <a:ext cx="1440161" cy="720080"/>
              <a:chOff x="6237185" y="4104075"/>
              <a:chExt cx="1440161" cy="720080"/>
            </a:xfrm>
          </p:grpSpPr>
          <p:sp>
            <p:nvSpPr>
              <p:cNvPr id="43" name="円/楕円 42"/>
              <p:cNvSpPr/>
              <p:nvPr/>
            </p:nvSpPr>
            <p:spPr>
              <a:xfrm>
                <a:off x="6237185" y="4104075"/>
                <a:ext cx="1440161" cy="720080"/>
              </a:xfrm>
              <a:prstGeom prst="ellipse">
                <a:avLst/>
              </a:prstGeom>
              <a:gradFill flip="none" rotWithShape="1">
                <a:gsLst>
                  <a:gs pos="0">
                    <a:schemeClr val="accent5">
                      <a:lumMod val="20000"/>
                      <a:lumOff val="80000"/>
                    </a:schemeClr>
                  </a:gs>
                  <a:gs pos="50000">
                    <a:schemeClr val="accent5">
                      <a:lumMod val="60000"/>
                      <a:lumOff val="40000"/>
                    </a:schemeClr>
                  </a:gs>
                </a:gsLst>
                <a:path path="circle">
                  <a:fillToRect l="50000" t="50000" r="50000" b="50000"/>
                </a:path>
                <a:tileRect/>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48" name="テキスト ボックス 47"/>
              <p:cNvSpPr txBox="1"/>
              <p:nvPr/>
            </p:nvSpPr>
            <p:spPr>
              <a:xfrm>
                <a:off x="6456303" y="4241989"/>
                <a:ext cx="989373" cy="461665"/>
              </a:xfrm>
              <a:prstGeom prst="rect">
                <a:avLst/>
              </a:prstGeom>
              <a:noFill/>
            </p:spPr>
            <p:txBody>
              <a:bodyPr wrap="none" rtlCol="0">
                <a:spAutoFit/>
              </a:bodyPr>
              <a:lstStyle/>
              <a:p>
                <a:r>
                  <a:rPr lang="en-US" altLang="ja-JP" sz="2400" b="1" dirty="0" smtClean="0">
                    <a:latin typeface="Arial" pitchFamily="34" charset="0"/>
                    <a:cs typeface="Arial" pitchFamily="34" charset="0"/>
                  </a:rPr>
                  <a:t>TBK1</a:t>
                </a:r>
                <a:endParaRPr kumimoji="1" lang="ja-JP" altLang="en-US" sz="2400" b="1" dirty="0">
                  <a:latin typeface="Arial" pitchFamily="34" charset="0"/>
                  <a:cs typeface="Arial" pitchFamily="34" charset="0"/>
                </a:endParaRPr>
              </a:p>
            </p:txBody>
          </p:sp>
        </p:grpSp>
        <p:grpSp>
          <p:nvGrpSpPr>
            <p:cNvPr id="58" name="グループ化 57"/>
            <p:cNvGrpSpPr/>
            <p:nvPr/>
          </p:nvGrpSpPr>
          <p:grpSpPr>
            <a:xfrm rot="5400000">
              <a:off x="6384918" y="3483000"/>
              <a:ext cx="468000" cy="360000"/>
              <a:chOff x="2664750" y="2868384"/>
              <a:chExt cx="938853" cy="360000"/>
            </a:xfrm>
          </p:grpSpPr>
          <p:sp>
            <p:nvSpPr>
              <p:cNvPr id="59" name="右矢印 58"/>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60" name="正方形/長方形 59"/>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61" name="正方形/長方形 60"/>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62" name="正方形/長方形 61"/>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grpSp>
        <p:grpSp>
          <p:nvGrpSpPr>
            <p:cNvPr id="63" name="グループ化 62"/>
            <p:cNvGrpSpPr/>
            <p:nvPr/>
          </p:nvGrpSpPr>
          <p:grpSpPr>
            <a:xfrm rot="3169837">
              <a:off x="5310502" y="1984556"/>
              <a:ext cx="814682" cy="383706"/>
              <a:chOff x="2664750" y="2868384"/>
              <a:chExt cx="938853" cy="360000"/>
            </a:xfrm>
          </p:grpSpPr>
          <p:sp>
            <p:nvSpPr>
              <p:cNvPr id="64" name="右矢印 63"/>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65" name="正方形/長方形 64"/>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66" name="正方形/長方形 65"/>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67" name="正方形/長方形 66"/>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grpSp>
        <p:grpSp>
          <p:nvGrpSpPr>
            <p:cNvPr id="72" name="グループ化 74"/>
            <p:cNvGrpSpPr/>
            <p:nvPr/>
          </p:nvGrpSpPr>
          <p:grpSpPr>
            <a:xfrm rot="5400000">
              <a:off x="6374178" y="4958090"/>
              <a:ext cx="504000" cy="360000"/>
              <a:chOff x="2664750" y="2868384"/>
              <a:chExt cx="938853" cy="360000"/>
            </a:xfrm>
          </p:grpSpPr>
          <p:sp>
            <p:nvSpPr>
              <p:cNvPr id="76" name="右矢印 75"/>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7" name="正方形/長方形 76"/>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 name="正方形/長方形 77"/>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 name="正方形/長方形 78"/>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grpSp>
      </p:grpSp>
      <p:sp>
        <p:nvSpPr>
          <p:cNvPr id="88" name="正方形/長方形 87"/>
          <p:cNvSpPr/>
          <p:nvPr/>
        </p:nvSpPr>
        <p:spPr>
          <a:xfrm>
            <a:off x="-963615" y="728700"/>
            <a:ext cx="1260140" cy="670574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89" name="正方形/長方形 88"/>
          <p:cNvSpPr/>
          <p:nvPr/>
        </p:nvSpPr>
        <p:spPr>
          <a:xfrm>
            <a:off x="8880335" y="792755"/>
            <a:ext cx="1260140" cy="670574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 name="正方形/長方形 89"/>
          <p:cNvSpPr/>
          <p:nvPr/>
        </p:nvSpPr>
        <p:spPr>
          <a:xfrm rot="5400000">
            <a:off x="3993876" y="1426302"/>
            <a:ext cx="1156247" cy="111023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91" name="テキスト ボックス 90"/>
          <p:cNvSpPr txBox="1"/>
          <p:nvPr/>
        </p:nvSpPr>
        <p:spPr>
          <a:xfrm>
            <a:off x="3808780" y="1840687"/>
            <a:ext cx="1505540" cy="369332"/>
          </a:xfrm>
          <a:prstGeom prst="rect">
            <a:avLst/>
          </a:prstGeom>
          <a:noFill/>
        </p:spPr>
        <p:txBody>
          <a:bodyPr wrap="none" rtlCol="0">
            <a:spAutoFit/>
          </a:bodyPr>
          <a:lstStyle/>
          <a:p>
            <a:r>
              <a:rPr lang="en-US" altLang="ja-JP" b="1" dirty="0" smtClean="0">
                <a:latin typeface="Arial" pitchFamily="34" charset="0"/>
                <a:cs typeface="Arial" pitchFamily="34" charset="0"/>
              </a:rPr>
              <a:t>B-form </a:t>
            </a:r>
            <a:r>
              <a:rPr kumimoji="1" lang="en-US" altLang="ja-JP" b="1" dirty="0" smtClean="0">
                <a:latin typeface="Arial" pitchFamily="34" charset="0"/>
                <a:cs typeface="Arial" pitchFamily="34" charset="0"/>
              </a:rPr>
              <a:t>DNA</a:t>
            </a:r>
            <a:endParaRPr kumimoji="1" lang="ja-JP" altLang="en-US" b="1" dirty="0">
              <a:latin typeface="Arial" pitchFamily="34" charset="0"/>
              <a:cs typeface="Arial" pitchFamily="34" charset="0"/>
            </a:endParaRPr>
          </a:p>
        </p:txBody>
      </p:sp>
      <p:sp>
        <p:nvSpPr>
          <p:cNvPr id="92" name="テキスト ボックス 91"/>
          <p:cNvSpPr txBox="1"/>
          <p:nvPr/>
        </p:nvSpPr>
        <p:spPr>
          <a:xfrm>
            <a:off x="5607115" y="1223755"/>
            <a:ext cx="1495922" cy="400110"/>
          </a:xfrm>
          <a:prstGeom prst="rect">
            <a:avLst/>
          </a:prstGeom>
          <a:noFill/>
          <a:ln>
            <a:solidFill>
              <a:schemeClr val="tx1"/>
            </a:solidFill>
          </a:ln>
        </p:spPr>
        <p:txBody>
          <a:bodyPr wrap="none" rtlCol="0">
            <a:spAutoFit/>
          </a:bodyPr>
          <a:lstStyle/>
          <a:p>
            <a:r>
              <a:rPr kumimoji="1" lang="en-US" altLang="ja-JP" sz="2000" b="1" dirty="0" smtClean="0">
                <a:latin typeface="Arial" pitchFamily="34" charset="0"/>
                <a:cs typeface="Arial" pitchFamily="34" charset="0"/>
              </a:rPr>
              <a:t>Cytoplasm</a:t>
            </a:r>
            <a:endParaRPr kumimoji="1" lang="ja-JP" altLang="en-US" sz="2000" b="1" dirty="0">
              <a:latin typeface="Arial" pitchFamily="34" charset="0"/>
              <a:cs typeface="Arial" pitchFamily="34" charset="0"/>
            </a:endParaRPr>
          </a:p>
        </p:txBody>
      </p:sp>
      <p:grpSp>
        <p:nvGrpSpPr>
          <p:cNvPr id="73" name="グループ化 92"/>
          <p:cNvGrpSpPr>
            <a:grpSpLocks noChangeAspect="1"/>
          </p:cNvGrpSpPr>
          <p:nvPr/>
        </p:nvGrpSpPr>
        <p:grpSpPr>
          <a:xfrm rot="2139428">
            <a:off x="296525" y="2393885"/>
            <a:ext cx="761398" cy="789632"/>
            <a:chOff x="-27296" y="2438890"/>
            <a:chExt cx="2299980" cy="2385265"/>
          </a:xfrm>
          <a:solidFill>
            <a:srgbClr val="FFC000"/>
          </a:solidFill>
        </p:grpSpPr>
        <p:grpSp>
          <p:nvGrpSpPr>
            <p:cNvPr id="75" name="グループ化 33"/>
            <p:cNvGrpSpPr/>
            <p:nvPr/>
          </p:nvGrpSpPr>
          <p:grpSpPr>
            <a:xfrm>
              <a:off x="-27296" y="2438890"/>
              <a:ext cx="1305145" cy="2385265"/>
              <a:chOff x="1678032" y="1935713"/>
              <a:chExt cx="1305145" cy="2385265"/>
            </a:xfrm>
            <a:grpFill/>
          </p:grpSpPr>
          <p:sp>
            <p:nvSpPr>
              <p:cNvPr id="99" name="正方形/長方形 98"/>
              <p:cNvSpPr/>
              <p:nvPr/>
            </p:nvSpPr>
            <p:spPr>
              <a:xfrm>
                <a:off x="2631924" y="2970828"/>
                <a:ext cx="135015" cy="900100"/>
              </a:xfrm>
              <a:prstGeom prst="rect">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00" name="円/楕円 99"/>
              <p:cNvSpPr/>
              <p:nvPr/>
            </p:nvSpPr>
            <p:spPr>
              <a:xfrm>
                <a:off x="2406898" y="3780918"/>
                <a:ext cx="495055" cy="540060"/>
              </a:xfrm>
              <a:prstGeom prst="ellipse">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01" name="アーチ 100"/>
              <p:cNvSpPr/>
              <p:nvPr/>
            </p:nvSpPr>
            <p:spPr>
              <a:xfrm rot="5400000">
                <a:off x="1633027" y="1980718"/>
                <a:ext cx="1395155" cy="1305145"/>
              </a:xfrm>
              <a:prstGeom prst="blockArc">
                <a:avLst>
                  <a:gd name="adj1" fmla="val 6010555"/>
                  <a:gd name="adj2" fmla="val 20012582"/>
                  <a:gd name="adj3" fmla="val 23722"/>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pitchFamily="34" charset="0"/>
                  <a:cs typeface="Arial" pitchFamily="34" charset="0"/>
                </a:endParaRPr>
              </a:p>
            </p:txBody>
          </p:sp>
        </p:grpSp>
        <p:grpSp>
          <p:nvGrpSpPr>
            <p:cNvPr id="80" name="グループ化 37"/>
            <p:cNvGrpSpPr/>
            <p:nvPr/>
          </p:nvGrpSpPr>
          <p:grpSpPr>
            <a:xfrm flipH="1">
              <a:off x="967539" y="2438890"/>
              <a:ext cx="1305145" cy="2385265"/>
              <a:chOff x="1664384" y="1935713"/>
              <a:chExt cx="1305145" cy="2385265"/>
            </a:xfrm>
            <a:grpFill/>
          </p:grpSpPr>
          <p:sp>
            <p:nvSpPr>
              <p:cNvPr id="96" name="正方形/長方形 95"/>
              <p:cNvSpPr/>
              <p:nvPr/>
            </p:nvSpPr>
            <p:spPr>
              <a:xfrm>
                <a:off x="2631924" y="2970828"/>
                <a:ext cx="135015" cy="900100"/>
              </a:xfrm>
              <a:prstGeom prst="rect">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97" name="アーチ 96"/>
              <p:cNvSpPr/>
              <p:nvPr/>
            </p:nvSpPr>
            <p:spPr>
              <a:xfrm rot="5400000">
                <a:off x="1619379" y="1980718"/>
                <a:ext cx="1395155" cy="1305145"/>
              </a:xfrm>
              <a:prstGeom prst="blockArc">
                <a:avLst>
                  <a:gd name="adj1" fmla="val 6010555"/>
                  <a:gd name="adj2" fmla="val 20012582"/>
                  <a:gd name="adj3" fmla="val 23722"/>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pitchFamily="34" charset="0"/>
                  <a:cs typeface="Arial" pitchFamily="34" charset="0"/>
                </a:endParaRPr>
              </a:p>
            </p:txBody>
          </p:sp>
          <p:sp>
            <p:nvSpPr>
              <p:cNvPr id="98" name="円/楕円 97"/>
              <p:cNvSpPr/>
              <p:nvPr/>
            </p:nvSpPr>
            <p:spPr>
              <a:xfrm>
                <a:off x="2406898" y="3780918"/>
                <a:ext cx="495055" cy="540060"/>
              </a:xfrm>
              <a:prstGeom prst="ellipse">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grpSp>
      </p:grpSp>
      <p:sp>
        <p:nvSpPr>
          <p:cNvPr id="103" name="円/楕円 102"/>
          <p:cNvSpPr/>
          <p:nvPr/>
        </p:nvSpPr>
        <p:spPr>
          <a:xfrm>
            <a:off x="341530" y="1943835"/>
            <a:ext cx="1080120" cy="1035115"/>
          </a:xfrm>
          <a:prstGeom prst="ellipse">
            <a:avLst/>
          </a:prstGeom>
          <a:no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05" name="テキスト ボックス 104"/>
          <p:cNvSpPr txBox="1"/>
          <p:nvPr/>
        </p:nvSpPr>
        <p:spPr>
          <a:xfrm>
            <a:off x="322480" y="3158970"/>
            <a:ext cx="761747" cy="369332"/>
          </a:xfrm>
          <a:prstGeom prst="rect">
            <a:avLst/>
          </a:prstGeom>
          <a:noFill/>
        </p:spPr>
        <p:txBody>
          <a:bodyPr wrap="none" rtlCol="0">
            <a:spAutoFit/>
          </a:bodyPr>
          <a:lstStyle/>
          <a:p>
            <a:r>
              <a:rPr kumimoji="1" lang="en-US" altLang="ja-JP" b="1" dirty="0" smtClean="0">
                <a:latin typeface="Arial" pitchFamily="34" charset="0"/>
                <a:cs typeface="Arial" pitchFamily="34" charset="0"/>
              </a:rPr>
              <a:t>TLR9</a:t>
            </a:r>
            <a:endParaRPr kumimoji="1" lang="ja-JP" altLang="en-US" b="1" dirty="0">
              <a:latin typeface="Arial" pitchFamily="34" charset="0"/>
              <a:cs typeface="Arial" pitchFamily="34" charset="0"/>
            </a:endParaRPr>
          </a:p>
        </p:txBody>
      </p:sp>
      <p:sp>
        <p:nvSpPr>
          <p:cNvPr id="106" name="テキスト ボックス 105"/>
          <p:cNvSpPr txBox="1"/>
          <p:nvPr/>
        </p:nvSpPr>
        <p:spPr>
          <a:xfrm>
            <a:off x="566555" y="1628800"/>
            <a:ext cx="1364476" cy="369332"/>
          </a:xfrm>
          <a:prstGeom prst="rect">
            <a:avLst/>
          </a:prstGeom>
          <a:noFill/>
        </p:spPr>
        <p:txBody>
          <a:bodyPr wrap="none" rtlCol="0">
            <a:spAutoFit/>
          </a:bodyPr>
          <a:lstStyle/>
          <a:p>
            <a:r>
              <a:rPr lang="en-US" altLang="ja-JP" b="1" dirty="0" smtClean="0">
                <a:latin typeface="Arial" pitchFamily="34" charset="0"/>
                <a:cs typeface="Arial" pitchFamily="34" charset="0"/>
              </a:rPr>
              <a:t>Endosome</a:t>
            </a:r>
            <a:endParaRPr kumimoji="1" lang="ja-JP" altLang="en-US" b="1" dirty="0">
              <a:latin typeface="Arial" pitchFamily="34" charset="0"/>
              <a:cs typeface="Arial" pitchFamily="34" charset="0"/>
            </a:endParaRPr>
          </a:p>
        </p:txBody>
      </p:sp>
      <p:sp>
        <p:nvSpPr>
          <p:cNvPr id="107" name="右矢印 106"/>
          <p:cNvSpPr/>
          <p:nvPr/>
        </p:nvSpPr>
        <p:spPr>
          <a:xfrm rot="9673945">
            <a:off x="1509866" y="1759012"/>
            <a:ext cx="1996588" cy="356862"/>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08" name="禁止 107"/>
          <p:cNvSpPr>
            <a:spLocks noChangeAspect="1"/>
          </p:cNvSpPr>
          <p:nvPr/>
        </p:nvSpPr>
        <p:spPr>
          <a:xfrm rot="21340640">
            <a:off x="2305561" y="1704636"/>
            <a:ext cx="449922" cy="449922"/>
          </a:xfrm>
          <a:prstGeom prst="noSmoking">
            <a:avLst/>
          </a:prstGeom>
          <a:solidFill>
            <a:srgbClr val="FF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pitchFamily="34" charset="0"/>
              <a:cs typeface="Arial" pitchFamily="34" charset="0"/>
            </a:endParaRPr>
          </a:p>
        </p:txBody>
      </p:sp>
      <p:grpSp>
        <p:nvGrpSpPr>
          <p:cNvPr id="84" name="グループ化 130"/>
          <p:cNvGrpSpPr/>
          <p:nvPr/>
        </p:nvGrpSpPr>
        <p:grpSpPr>
          <a:xfrm>
            <a:off x="1659726" y="1820544"/>
            <a:ext cx="3615428" cy="3506603"/>
            <a:chOff x="1659726" y="1820544"/>
            <a:chExt cx="3615428" cy="3506603"/>
          </a:xfrm>
        </p:grpSpPr>
        <p:grpSp>
          <p:nvGrpSpPr>
            <p:cNvPr id="86" name="グループ化 51"/>
            <p:cNvGrpSpPr/>
            <p:nvPr/>
          </p:nvGrpSpPr>
          <p:grpSpPr>
            <a:xfrm>
              <a:off x="1704731" y="2578294"/>
              <a:ext cx="1440161" cy="720080"/>
              <a:chOff x="1061610" y="2708920"/>
              <a:chExt cx="1440161" cy="720080"/>
            </a:xfrm>
          </p:grpSpPr>
          <p:sp>
            <p:nvSpPr>
              <p:cNvPr id="44" name="円/楕円 43"/>
              <p:cNvSpPr/>
              <p:nvPr/>
            </p:nvSpPr>
            <p:spPr>
              <a:xfrm>
                <a:off x="1061610" y="2708920"/>
                <a:ext cx="1440161" cy="720080"/>
              </a:xfrm>
              <a:prstGeom prst="ellipse">
                <a:avLst/>
              </a:prstGeom>
              <a:gradFill flip="none" rotWithShape="1">
                <a:gsLst>
                  <a:gs pos="0">
                    <a:schemeClr val="accent4">
                      <a:lumMod val="20000"/>
                      <a:lumOff val="80000"/>
                    </a:schemeClr>
                  </a:gs>
                  <a:gs pos="50000">
                    <a:schemeClr val="accent4">
                      <a:lumMod val="60000"/>
                      <a:lumOff val="40000"/>
                    </a:schemeClr>
                  </a:gs>
                </a:gsLst>
                <a:path path="circle">
                  <a:fillToRect l="50000" t="50000" r="50000" b="50000"/>
                </a:path>
                <a:tileRect/>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49" name="テキスト ボックス 48"/>
              <p:cNvSpPr txBox="1"/>
              <p:nvPr/>
            </p:nvSpPr>
            <p:spPr>
              <a:xfrm>
                <a:off x="1230042" y="2836681"/>
                <a:ext cx="1099981" cy="461665"/>
              </a:xfrm>
              <a:prstGeom prst="rect">
                <a:avLst/>
              </a:prstGeom>
              <a:noFill/>
            </p:spPr>
            <p:txBody>
              <a:bodyPr wrap="none" rtlCol="0">
                <a:spAutoFit/>
              </a:bodyPr>
              <a:lstStyle/>
              <a:p>
                <a:r>
                  <a:rPr lang="en-US" altLang="ja-JP" sz="2400" b="1" dirty="0" smtClean="0">
                    <a:latin typeface="Arial" pitchFamily="34" charset="0"/>
                    <a:cs typeface="Arial" pitchFamily="34" charset="0"/>
                  </a:rPr>
                  <a:t>AIM−2</a:t>
                </a:r>
                <a:endParaRPr kumimoji="1" lang="ja-JP" altLang="en-US" sz="2400" b="1" dirty="0">
                  <a:latin typeface="Arial" pitchFamily="34" charset="0"/>
                  <a:cs typeface="Arial" pitchFamily="34" charset="0"/>
                </a:endParaRPr>
              </a:p>
            </p:txBody>
          </p:sp>
        </p:grpSp>
        <p:grpSp>
          <p:nvGrpSpPr>
            <p:cNvPr id="87" name="グループ化 52"/>
            <p:cNvGrpSpPr/>
            <p:nvPr/>
          </p:nvGrpSpPr>
          <p:grpSpPr>
            <a:xfrm>
              <a:off x="1704731" y="3298374"/>
              <a:ext cx="1440161" cy="720080"/>
              <a:chOff x="1151620" y="3609020"/>
              <a:chExt cx="1440161" cy="720080"/>
            </a:xfrm>
          </p:grpSpPr>
          <p:sp>
            <p:nvSpPr>
              <p:cNvPr id="45" name="円/楕円 44"/>
              <p:cNvSpPr/>
              <p:nvPr/>
            </p:nvSpPr>
            <p:spPr>
              <a:xfrm>
                <a:off x="1151620" y="3609020"/>
                <a:ext cx="1440161" cy="720080"/>
              </a:xfrm>
              <a:prstGeom prst="ellipse">
                <a:avLst/>
              </a:prstGeom>
              <a:gradFill flip="none" rotWithShape="1">
                <a:gsLst>
                  <a:gs pos="0">
                    <a:schemeClr val="accent3">
                      <a:lumMod val="20000"/>
                      <a:lumOff val="80000"/>
                    </a:schemeClr>
                  </a:gs>
                  <a:gs pos="50000">
                    <a:schemeClr val="accent3">
                      <a:lumMod val="60000"/>
                      <a:lumOff val="40000"/>
                    </a:schemeClr>
                  </a:gs>
                </a:gsLst>
                <a:path path="circle">
                  <a:fillToRect l="50000" t="50000" r="50000" b="50000"/>
                </a:path>
                <a:tileRect/>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50" name="テキスト ボックス 49"/>
              <p:cNvSpPr txBox="1"/>
              <p:nvPr/>
            </p:nvSpPr>
            <p:spPr>
              <a:xfrm>
                <a:off x="1452141" y="3744035"/>
                <a:ext cx="835485" cy="461665"/>
              </a:xfrm>
              <a:prstGeom prst="rect">
                <a:avLst/>
              </a:prstGeom>
              <a:noFill/>
            </p:spPr>
            <p:txBody>
              <a:bodyPr wrap="none" rtlCol="0">
                <a:spAutoFit/>
              </a:bodyPr>
              <a:lstStyle/>
              <a:p>
                <a:r>
                  <a:rPr lang="en-US" altLang="ja-JP" sz="2400" b="1" dirty="0" smtClean="0">
                    <a:latin typeface="Arial" pitchFamily="34" charset="0"/>
                    <a:cs typeface="Arial" pitchFamily="34" charset="0"/>
                  </a:rPr>
                  <a:t>ASC</a:t>
                </a:r>
                <a:endParaRPr kumimoji="1" lang="ja-JP" altLang="en-US" sz="2400" b="1" dirty="0">
                  <a:latin typeface="Arial" pitchFamily="34" charset="0"/>
                  <a:cs typeface="Arial" pitchFamily="34" charset="0"/>
                </a:endParaRPr>
              </a:p>
            </p:txBody>
          </p:sp>
        </p:grpSp>
        <p:grpSp>
          <p:nvGrpSpPr>
            <p:cNvPr id="93" name="グループ化 55"/>
            <p:cNvGrpSpPr/>
            <p:nvPr/>
          </p:nvGrpSpPr>
          <p:grpSpPr>
            <a:xfrm>
              <a:off x="1659726" y="4018454"/>
              <a:ext cx="1532792" cy="720080"/>
              <a:chOff x="2317361" y="4914165"/>
              <a:chExt cx="1532792" cy="720080"/>
            </a:xfrm>
          </p:grpSpPr>
          <p:sp>
            <p:nvSpPr>
              <p:cNvPr id="46" name="円/楕円 45"/>
              <p:cNvSpPr/>
              <p:nvPr/>
            </p:nvSpPr>
            <p:spPr>
              <a:xfrm>
                <a:off x="2366755" y="4914165"/>
                <a:ext cx="1440161" cy="720080"/>
              </a:xfrm>
              <a:prstGeom prst="ellipse">
                <a:avLst/>
              </a:prstGeom>
              <a:gradFill flip="none" rotWithShape="1">
                <a:gsLst>
                  <a:gs pos="0">
                    <a:schemeClr val="tx2">
                      <a:lumMod val="20000"/>
                      <a:lumOff val="80000"/>
                    </a:schemeClr>
                  </a:gs>
                  <a:gs pos="50000">
                    <a:schemeClr val="accent1">
                      <a:lumMod val="60000"/>
                      <a:lumOff val="40000"/>
                    </a:schemeClr>
                  </a:gs>
                </a:gsLst>
                <a:path path="circle">
                  <a:fillToRect l="50000" t="50000" r="50000" b="50000"/>
                </a:path>
                <a:tileRect/>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51" name="テキスト ボックス 50"/>
              <p:cNvSpPr txBox="1"/>
              <p:nvPr/>
            </p:nvSpPr>
            <p:spPr>
              <a:xfrm>
                <a:off x="2317361" y="5065157"/>
                <a:ext cx="1532792" cy="400110"/>
              </a:xfrm>
              <a:prstGeom prst="rect">
                <a:avLst/>
              </a:prstGeom>
              <a:noFill/>
            </p:spPr>
            <p:txBody>
              <a:bodyPr wrap="none" rtlCol="0">
                <a:spAutoFit/>
              </a:bodyPr>
              <a:lstStyle/>
              <a:p>
                <a:r>
                  <a:rPr lang="en-US" altLang="ja-JP" sz="2000" b="1" dirty="0" smtClean="0">
                    <a:latin typeface="Arial" pitchFamily="34" charset="0"/>
                    <a:cs typeface="Arial" pitchFamily="34" charset="0"/>
                  </a:rPr>
                  <a:t>Caspase−1</a:t>
                </a:r>
                <a:endParaRPr kumimoji="1" lang="ja-JP" altLang="en-US" sz="2000" b="1" dirty="0">
                  <a:latin typeface="Arial" pitchFamily="34" charset="0"/>
                  <a:cs typeface="Arial" pitchFamily="34" charset="0"/>
                </a:endParaRPr>
              </a:p>
            </p:txBody>
          </p:sp>
        </p:grpSp>
        <p:sp>
          <p:nvSpPr>
            <p:cNvPr id="57" name="右矢印 56"/>
            <p:cNvSpPr/>
            <p:nvPr/>
          </p:nvSpPr>
          <p:spPr>
            <a:xfrm rot="8013372">
              <a:off x="2954374" y="2019997"/>
              <a:ext cx="755767" cy="356862"/>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4" name="右矢印 73"/>
            <p:cNvSpPr/>
            <p:nvPr/>
          </p:nvSpPr>
          <p:spPr>
            <a:xfrm rot="5400000">
              <a:off x="2233498" y="4937163"/>
              <a:ext cx="423107" cy="356862"/>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09" name="右中かっこ 108"/>
            <p:cNvSpPr/>
            <p:nvPr/>
          </p:nvSpPr>
          <p:spPr>
            <a:xfrm>
              <a:off x="3266855" y="2604396"/>
              <a:ext cx="270030" cy="2115235"/>
            </a:xfrm>
            <a:prstGeom prst="rightBrace">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latin typeface="Arial" pitchFamily="34" charset="0"/>
                <a:cs typeface="Arial" pitchFamily="34" charset="0"/>
              </a:endParaRPr>
            </a:p>
          </p:txBody>
        </p:sp>
        <p:sp>
          <p:nvSpPr>
            <p:cNvPr id="110" name="テキスト ボックス 109"/>
            <p:cNvSpPr txBox="1"/>
            <p:nvPr/>
          </p:nvSpPr>
          <p:spPr>
            <a:xfrm>
              <a:off x="3474660" y="3330139"/>
              <a:ext cx="1800494" cy="646331"/>
            </a:xfrm>
            <a:prstGeom prst="rect">
              <a:avLst/>
            </a:prstGeom>
            <a:noFill/>
          </p:spPr>
          <p:txBody>
            <a:bodyPr wrap="none" rtlCol="0">
              <a:spAutoFit/>
            </a:bodyPr>
            <a:lstStyle/>
            <a:p>
              <a:pPr algn="ctr"/>
              <a:r>
                <a:rPr kumimoji="1" lang="en-US" altLang="ja-JP" b="1" dirty="0" smtClean="0">
                  <a:latin typeface="Arial" pitchFamily="34" charset="0"/>
                  <a:cs typeface="Arial" pitchFamily="34" charset="0"/>
                </a:rPr>
                <a:t>AIM-2</a:t>
              </a:r>
            </a:p>
            <a:p>
              <a:pPr algn="ctr"/>
              <a:r>
                <a:rPr lang="en-US" altLang="ja-JP" b="1" dirty="0" smtClean="0">
                  <a:latin typeface="Arial" pitchFamily="34" charset="0"/>
                  <a:cs typeface="Arial" pitchFamily="34" charset="0"/>
                </a:rPr>
                <a:t>inflammasome</a:t>
              </a:r>
              <a:endParaRPr kumimoji="1" lang="en-US" altLang="ja-JP" b="1" dirty="0" smtClean="0">
                <a:latin typeface="Arial" pitchFamily="34" charset="0"/>
                <a:cs typeface="Arial" pitchFamily="34" charset="0"/>
              </a:endParaRPr>
            </a:p>
          </p:txBody>
        </p:sp>
      </p:grpSp>
      <p:grpSp>
        <p:nvGrpSpPr>
          <p:cNvPr id="94" name="グループ化 133"/>
          <p:cNvGrpSpPr/>
          <p:nvPr/>
        </p:nvGrpSpPr>
        <p:grpSpPr>
          <a:xfrm>
            <a:off x="7355012" y="4583399"/>
            <a:ext cx="1269545" cy="1062461"/>
            <a:chOff x="7355012" y="4583399"/>
            <a:chExt cx="1269545" cy="1062461"/>
          </a:xfrm>
        </p:grpSpPr>
        <p:grpSp>
          <p:nvGrpSpPr>
            <p:cNvPr id="95" name="グループ化 125"/>
            <p:cNvGrpSpPr/>
            <p:nvPr/>
          </p:nvGrpSpPr>
          <p:grpSpPr>
            <a:xfrm rot="19244666" flipH="1">
              <a:off x="7355012" y="4583399"/>
              <a:ext cx="405045" cy="585065"/>
              <a:chOff x="431540" y="4509120"/>
              <a:chExt cx="405045" cy="585065"/>
            </a:xfrm>
          </p:grpSpPr>
          <p:cxnSp>
            <p:nvCxnSpPr>
              <p:cNvPr id="127" name="直線コネクタ 126"/>
              <p:cNvCxnSpPr/>
              <p:nvPr/>
            </p:nvCxnSpPr>
            <p:spPr>
              <a:xfrm>
                <a:off x="431540" y="4509120"/>
                <a:ext cx="405045" cy="0"/>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8" name="直線コネクタ 127"/>
              <p:cNvCxnSpPr/>
              <p:nvPr/>
            </p:nvCxnSpPr>
            <p:spPr>
              <a:xfrm>
                <a:off x="626074" y="4509120"/>
                <a:ext cx="0" cy="585065"/>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29" name="テキスト ボックス 128"/>
            <p:cNvSpPr txBox="1"/>
            <p:nvPr/>
          </p:nvSpPr>
          <p:spPr>
            <a:xfrm>
              <a:off x="7497325" y="5184195"/>
              <a:ext cx="1127232" cy="461665"/>
            </a:xfrm>
            <a:prstGeom prst="rect">
              <a:avLst/>
            </a:prstGeom>
            <a:noFill/>
          </p:spPr>
          <p:txBody>
            <a:bodyPr wrap="none" rtlCol="0">
              <a:spAutoFit/>
            </a:bodyPr>
            <a:lstStyle/>
            <a:p>
              <a:r>
                <a:rPr kumimoji="1" lang="en-US" altLang="ja-JP" sz="2400" b="1" dirty="0" smtClean="0">
                  <a:latin typeface="Arial" pitchFamily="34" charset="0"/>
                  <a:cs typeface="Arial" pitchFamily="34" charset="0"/>
                </a:rPr>
                <a:t>BX795</a:t>
              </a:r>
              <a:endParaRPr kumimoji="1" lang="ja-JP" altLang="en-US" sz="2400" b="1" dirty="0">
                <a:latin typeface="Arial" pitchFamily="34" charset="0"/>
                <a:cs typeface="Arial" pitchFamily="34" charset="0"/>
              </a:endParaRPr>
            </a:p>
          </p:txBody>
        </p:sp>
      </p:grpSp>
      <p:grpSp>
        <p:nvGrpSpPr>
          <p:cNvPr id="102" name="グループ化 132"/>
          <p:cNvGrpSpPr/>
          <p:nvPr/>
        </p:nvGrpSpPr>
        <p:grpSpPr>
          <a:xfrm>
            <a:off x="287225" y="4569856"/>
            <a:ext cx="1415944" cy="1232215"/>
            <a:chOff x="287225" y="4569856"/>
            <a:chExt cx="1415944" cy="1232215"/>
          </a:xfrm>
        </p:grpSpPr>
        <p:grpSp>
          <p:nvGrpSpPr>
            <p:cNvPr id="104" name="グループ化 124"/>
            <p:cNvGrpSpPr/>
            <p:nvPr/>
          </p:nvGrpSpPr>
          <p:grpSpPr>
            <a:xfrm rot="2656525">
              <a:off x="1298124" y="4569856"/>
              <a:ext cx="405045" cy="585065"/>
              <a:chOff x="431540" y="4509120"/>
              <a:chExt cx="405045" cy="585065"/>
            </a:xfrm>
          </p:grpSpPr>
          <p:cxnSp>
            <p:nvCxnSpPr>
              <p:cNvPr id="122" name="直線コネクタ 121"/>
              <p:cNvCxnSpPr/>
              <p:nvPr/>
            </p:nvCxnSpPr>
            <p:spPr>
              <a:xfrm>
                <a:off x="431540" y="4509120"/>
                <a:ext cx="405045" cy="0"/>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4" name="直線コネクタ 123"/>
              <p:cNvCxnSpPr/>
              <p:nvPr/>
            </p:nvCxnSpPr>
            <p:spPr>
              <a:xfrm>
                <a:off x="626074" y="4509120"/>
                <a:ext cx="0" cy="585065"/>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30" name="テキスト ボックス 129"/>
            <p:cNvSpPr txBox="1"/>
            <p:nvPr/>
          </p:nvSpPr>
          <p:spPr>
            <a:xfrm>
              <a:off x="287225" y="5094185"/>
              <a:ext cx="1294136" cy="707886"/>
            </a:xfrm>
            <a:prstGeom prst="rect">
              <a:avLst/>
            </a:prstGeom>
            <a:noFill/>
          </p:spPr>
          <p:txBody>
            <a:bodyPr wrap="none" rtlCol="0">
              <a:spAutoFit/>
            </a:bodyPr>
            <a:lstStyle/>
            <a:p>
              <a:pPr algn="ctr"/>
              <a:r>
                <a:rPr kumimoji="1" lang="en-US" altLang="ja-JP" sz="2000" b="1" dirty="0" smtClean="0">
                  <a:latin typeface="Arial" pitchFamily="34" charset="0"/>
                  <a:cs typeface="Arial" pitchFamily="34" charset="0"/>
                </a:rPr>
                <a:t>Ac-YVAD</a:t>
              </a:r>
            </a:p>
            <a:p>
              <a:pPr algn="ctr"/>
              <a:r>
                <a:rPr kumimoji="1" lang="en-US" altLang="ja-JP" sz="2000" b="1" dirty="0" smtClean="0">
                  <a:latin typeface="Arial" pitchFamily="34" charset="0"/>
                  <a:cs typeface="Arial" pitchFamily="34" charset="0"/>
                </a:rPr>
                <a:t>-CMK</a:t>
              </a:r>
              <a:endParaRPr kumimoji="1" lang="ja-JP" altLang="en-US" sz="2000" b="1" dirty="0">
                <a:latin typeface="Arial" pitchFamily="34" charset="0"/>
                <a:cs typeface="Arial" pitchFamily="34" charset="0"/>
              </a:endParaRPr>
            </a:p>
          </p:txBody>
        </p:sp>
      </p:grpSp>
      <p:sp>
        <p:nvSpPr>
          <p:cNvPr id="135" name="タイトル 1"/>
          <p:cNvSpPr txBox="1">
            <a:spLocks/>
          </p:cNvSpPr>
          <p:nvPr/>
        </p:nvSpPr>
        <p:spPr>
          <a:xfrm>
            <a:off x="251520" y="101028"/>
            <a:ext cx="8640960" cy="548680"/>
          </a:xfrm>
          <a:prstGeom prst="rect">
            <a:avLst/>
          </a:prstGeom>
        </p:spPr>
        <p:txBody>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1" lang="en-US" altLang="ja-JP" sz="2000" b="1" i="0" u="sng" strike="noStrike" kern="1200" cap="none" spc="0" normalizeH="0" baseline="0" noProof="0" dirty="0" smtClean="0">
                <a:ln>
                  <a:noFill/>
                </a:ln>
                <a:solidFill>
                  <a:schemeClr val="tx1"/>
                </a:solidFill>
                <a:effectLst/>
                <a:uLnTx/>
                <a:uFillTx/>
                <a:latin typeface="Arial" pitchFamily="34" charset="0"/>
                <a:ea typeface="+mj-ea"/>
                <a:cs typeface="Arial" pitchFamily="34" charset="0"/>
              </a:rPr>
              <a:t>Mechanism of intracellular</a:t>
            </a:r>
            <a:r>
              <a:rPr kumimoji="1" lang="en-US" altLang="ja-JP" sz="2000" b="1" i="0" u="sng" strike="noStrike" kern="1200" cap="none" spc="0" normalizeH="0" noProof="0" dirty="0" smtClean="0">
                <a:ln>
                  <a:noFill/>
                </a:ln>
                <a:solidFill>
                  <a:schemeClr val="tx1"/>
                </a:solidFill>
                <a:effectLst/>
                <a:uLnTx/>
                <a:uFillTx/>
                <a:latin typeface="Arial" pitchFamily="34" charset="0"/>
                <a:ea typeface="+mj-ea"/>
                <a:cs typeface="Arial" pitchFamily="34" charset="0"/>
              </a:rPr>
              <a:t> dsDNA recognition</a:t>
            </a:r>
            <a:endParaRPr kumimoji="1" lang="ja-JP" altLang="en-US" sz="2000" b="1" i="0" u="sng" strike="noStrike" kern="1200" cap="none" spc="0" normalizeH="0" baseline="0" noProof="0" dirty="0">
              <a:ln>
                <a:noFill/>
              </a:ln>
              <a:solidFill>
                <a:schemeClr val="tx1"/>
              </a:solidFill>
              <a:effectLst/>
              <a:uLnTx/>
              <a:uFillTx/>
              <a:latin typeface="Arial" pitchFamily="34" charset="0"/>
              <a:ea typeface="+mj-ea"/>
              <a:cs typeface="Arial" pitchFamily="34" charset="0"/>
            </a:endParaRPr>
          </a:p>
        </p:txBody>
      </p:sp>
      <p:grpSp>
        <p:nvGrpSpPr>
          <p:cNvPr id="111" name="グループ化 139"/>
          <p:cNvGrpSpPr/>
          <p:nvPr/>
        </p:nvGrpSpPr>
        <p:grpSpPr>
          <a:xfrm>
            <a:off x="3253143" y="5136554"/>
            <a:ext cx="2564483" cy="966644"/>
            <a:chOff x="3253143" y="5136554"/>
            <a:chExt cx="2564483" cy="966644"/>
          </a:xfrm>
        </p:grpSpPr>
        <p:grpSp>
          <p:nvGrpSpPr>
            <p:cNvPr id="116" name="グループ化 136"/>
            <p:cNvGrpSpPr/>
            <p:nvPr/>
          </p:nvGrpSpPr>
          <p:grpSpPr>
            <a:xfrm>
              <a:off x="3278443" y="5518133"/>
              <a:ext cx="2503124" cy="585065"/>
              <a:chOff x="3278443" y="5518133"/>
              <a:chExt cx="2503124" cy="585065"/>
            </a:xfrm>
          </p:grpSpPr>
          <p:grpSp>
            <p:nvGrpSpPr>
              <p:cNvPr id="121" name="グループ化 79"/>
              <p:cNvGrpSpPr/>
              <p:nvPr/>
            </p:nvGrpSpPr>
            <p:grpSpPr>
              <a:xfrm>
                <a:off x="3841795" y="5518133"/>
                <a:ext cx="1350150" cy="585065"/>
                <a:chOff x="4572000" y="5319210"/>
                <a:chExt cx="1350150" cy="585065"/>
              </a:xfrm>
            </p:grpSpPr>
            <p:sp>
              <p:nvSpPr>
                <p:cNvPr id="81" name="角丸四角形 80"/>
                <p:cNvSpPr/>
                <p:nvPr/>
              </p:nvSpPr>
              <p:spPr>
                <a:xfrm>
                  <a:off x="4572000" y="5319210"/>
                  <a:ext cx="1350150" cy="585065"/>
                </a:xfrm>
                <a:prstGeom prst="roundRect">
                  <a:avLst/>
                </a:prstGeom>
                <a:gradFill>
                  <a:gsLst>
                    <a:gs pos="0">
                      <a:srgbClr val="B7E0FF"/>
                    </a:gs>
                    <a:gs pos="50000">
                      <a:srgbClr val="3FADFF"/>
                    </a:gs>
                  </a:gsLst>
                  <a:path path="circle">
                    <a:fillToRect l="50000" t="50000" r="50000" b="50000"/>
                  </a:path>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82" name="テキスト ボックス 81"/>
                <p:cNvSpPr txBox="1"/>
                <p:nvPr/>
              </p:nvSpPr>
              <p:spPr>
                <a:xfrm>
                  <a:off x="4666399" y="5348238"/>
                  <a:ext cx="184731" cy="523220"/>
                </a:xfrm>
                <a:prstGeom prst="rect">
                  <a:avLst/>
                </a:prstGeom>
                <a:noFill/>
              </p:spPr>
              <p:txBody>
                <a:bodyPr wrap="none" rtlCol="0">
                  <a:spAutoFit/>
                </a:bodyPr>
                <a:lstStyle/>
                <a:p>
                  <a:endParaRPr lang="en-US" altLang="ja-JP" sz="2800" b="1" dirty="0" smtClean="0">
                    <a:latin typeface="Arial" pitchFamily="34" charset="0"/>
                    <a:cs typeface="Arial" pitchFamily="34" charset="0"/>
                  </a:endParaRPr>
                </a:p>
              </p:txBody>
            </p:sp>
          </p:grpSp>
          <p:sp>
            <p:nvSpPr>
              <p:cNvPr id="83" name="テキスト ボックス 82"/>
              <p:cNvSpPr txBox="1"/>
              <p:nvPr/>
            </p:nvSpPr>
            <p:spPr>
              <a:xfrm>
                <a:off x="4069630" y="5546561"/>
                <a:ext cx="914033" cy="523220"/>
              </a:xfrm>
              <a:prstGeom prst="rect">
                <a:avLst/>
              </a:prstGeom>
              <a:noFill/>
            </p:spPr>
            <p:txBody>
              <a:bodyPr wrap="none" rtlCol="0">
                <a:spAutoFit/>
              </a:bodyPr>
              <a:lstStyle/>
              <a:p>
                <a:r>
                  <a:rPr lang="en-US" altLang="ja-JP" sz="2800" b="1" dirty="0" smtClean="0">
                    <a:latin typeface="Arial" pitchFamily="34" charset="0"/>
                    <a:cs typeface="Arial" pitchFamily="34" charset="0"/>
                  </a:rPr>
                  <a:t>IL−6</a:t>
                </a:r>
                <a:endParaRPr kumimoji="1" lang="ja-JP" altLang="en-US" sz="2800" b="1" dirty="0">
                  <a:latin typeface="Arial" pitchFamily="34" charset="0"/>
                  <a:cs typeface="Arial" pitchFamily="34" charset="0"/>
                </a:endParaRPr>
              </a:p>
            </p:txBody>
          </p:sp>
          <p:grpSp>
            <p:nvGrpSpPr>
              <p:cNvPr id="123" name="グループ化 110"/>
              <p:cNvGrpSpPr/>
              <p:nvPr/>
            </p:nvGrpSpPr>
            <p:grpSpPr>
              <a:xfrm rot="10800000">
                <a:off x="5385567" y="5634284"/>
                <a:ext cx="396000" cy="360000"/>
                <a:chOff x="2664750" y="2868384"/>
                <a:chExt cx="938853" cy="360000"/>
              </a:xfrm>
            </p:grpSpPr>
            <p:sp>
              <p:nvSpPr>
                <p:cNvPr id="112" name="右矢印 111"/>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13" name="正方形/長方形 112"/>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14" name="正方形/長方形 113"/>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15" name="正方形/長方形 114"/>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grpSp>
          <p:grpSp>
            <p:nvGrpSpPr>
              <p:cNvPr id="125" name="グループ化 115"/>
              <p:cNvGrpSpPr/>
              <p:nvPr/>
            </p:nvGrpSpPr>
            <p:grpSpPr>
              <a:xfrm rot="10800000" flipH="1">
                <a:off x="3278443" y="5618268"/>
                <a:ext cx="396000" cy="360000"/>
                <a:chOff x="2664750" y="2868384"/>
                <a:chExt cx="938853" cy="360000"/>
              </a:xfrm>
            </p:grpSpPr>
            <p:sp>
              <p:nvSpPr>
                <p:cNvPr id="117" name="右矢印 116"/>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18" name="正方形/長方形 117"/>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19" name="正方形/長方形 118"/>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20" name="正方形/長方形 119"/>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grpSp>
        </p:grpSp>
        <p:sp>
          <p:nvSpPr>
            <p:cNvPr id="138" name="テキスト ボックス 137"/>
            <p:cNvSpPr txBox="1"/>
            <p:nvPr/>
          </p:nvSpPr>
          <p:spPr>
            <a:xfrm>
              <a:off x="3253143" y="5136554"/>
              <a:ext cx="434734" cy="584775"/>
            </a:xfrm>
            <a:prstGeom prst="rect">
              <a:avLst/>
            </a:prstGeom>
            <a:noFill/>
          </p:spPr>
          <p:txBody>
            <a:bodyPr wrap="none" rtlCol="0">
              <a:spAutoFit/>
            </a:bodyPr>
            <a:lstStyle/>
            <a:p>
              <a:r>
                <a:rPr kumimoji="1" lang="en-US" altLang="ja-JP" sz="3200" b="1" dirty="0" smtClean="0">
                  <a:solidFill>
                    <a:srgbClr val="FF0000"/>
                  </a:solidFill>
                  <a:latin typeface="Arial" pitchFamily="34" charset="0"/>
                  <a:cs typeface="Arial" pitchFamily="34" charset="0"/>
                </a:rPr>
                <a:t>?</a:t>
              </a:r>
              <a:endParaRPr kumimoji="1" lang="ja-JP" altLang="en-US" sz="3200" b="1" dirty="0">
                <a:solidFill>
                  <a:srgbClr val="FF0000"/>
                </a:solidFill>
                <a:latin typeface="Arial" pitchFamily="34" charset="0"/>
                <a:cs typeface="Arial" pitchFamily="34" charset="0"/>
              </a:endParaRPr>
            </a:p>
          </p:txBody>
        </p:sp>
        <p:sp>
          <p:nvSpPr>
            <p:cNvPr id="139" name="テキスト ボックス 138"/>
            <p:cNvSpPr txBox="1"/>
            <p:nvPr/>
          </p:nvSpPr>
          <p:spPr>
            <a:xfrm>
              <a:off x="5382892" y="5139190"/>
              <a:ext cx="434734" cy="584775"/>
            </a:xfrm>
            <a:prstGeom prst="rect">
              <a:avLst/>
            </a:prstGeom>
            <a:noFill/>
          </p:spPr>
          <p:txBody>
            <a:bodyPr wrap="none" rtlCol="0">
              <a:spAutoFit/>
            </a:bodyPr>
            <a:lstStyle/>
            <a:p>
              <a:r>
                <a:rPr kumimoji="1" lang="en-US" altLang="ja-JP" sz="3200" b="1" dirty="0" smtClean="0">
                  <a:solidFill>
                    <a:srgbClr val="FF0000"/>
                  </a:solidFill>
                  <a:latin typeface="Arial" pitchFamily="34" charset="0"/>
                  <a:cs typeface="Arial" pitchFamily="34" charset="0"/>
                </a:rPr>
                <a:t>?</a:t>
              </a:r>
              <a:endParaRPr kumimoji="1" lang="ja-JP" altLang="en-US" sz="3200" b="1" dirty="0">
                <a:solidFill>
                  <a:srgbClr val="FF0000"/>
                </a:solidFill>
                <a:latin typeface="Arial" pitchFamily="34" charset="0"/>
                <a:cs typeface="Arial" pitchFamily="34" charset="0"/>
              </a:endParaRPr>
            </a:p>
          </p:txBody>
        </p:sp>
      </p:grpSp>
      <p:sp>
        <p:nvSpPr>
          <p:cNvPr id="136" name="テキスト ボックス 135"/>
          <p:cNvSpPr txBox="1"/>
          <p:nvPr/>
        </p:nvSpPr>
        <p:spPr>
          <a:xfrm>
            <a:off x="4248289" y="6451593"/>
            <a:ext cx="4464171" cy="307777"/>
          </a:xfrm>
          <a:prstGeom prst="rect">
            <a:avLst/>
          </a:prstGeom>
          <a:noFill/>
        </p:spPr>
        <p:txBody>
          <a:bodyPr wrap="none" rtlCol="0">
            <a:spAutoFit/>
          </a:bodyPr>
          <a:lstStyle/>
          <a:p>
            <a:r>
              <a:rPr kumimoji="1" lang="en-US" altLang="ja-JP" sz="1400" b="1" dirty="0" smtClean="0">
                <a:latin typeface="Arial" pitchFamily="34" charset="0"/>
                <a:cs typeface="Arial" pitchFamily="34" charset="0"/>
              </a:rPr>
              <a:t>Barber G. N., </a:t>
            </a:r>
            <a:r>
              <a:rPr kumimoji="1" lang="en-US" altLang="ja-JP" sz="1400" b="1" dirty="0" err="1" smtClean="0">
                <a:latin typeface="Arial" pitchFamily="34" charset="0"/>
                <a:cs typeface="Arial" pitchFamily="34" charset="0"/>
              </a:rPr>
              <a:t>Curr</a:t>
            </a:r>
            <a:r>
              <a:rPr kumimoji="1" lang="en-US" altLang="ja-JP" sz="1400" b="1" dirty="0" smtClean="0">
                <a:latin typeface="Arial" pitchFamily="34" charset="0"/>
                <a:cs typeface="Arial" pitchFamily="34" charset="0"/>
              </a:rPr>
              <a:t>. </a:t>
            </a:r>
            <a:r>
              <a:rPr kumimoji="1" lang="en-US" altLang="ja-JP" sz="1400" b="1" dirty="0" err="1" smtClean="0">
                <a:latin typeface="Arial" pitchFamily="34" charset="0"/>
                <a:cs typeface="Arial" pitchFamily="34" charset="0"/>
              </a:rPr>
              <a:t>Opin</a:t>
            </a:r>
            <a:r>
              <a:rPr kumimoji="1" lang="en-US" altLang="ja-JP" sz="1400" b="1" dirty="0" smtClean="0">
                <a:latin typeface="Arial" pitchFamily="34" charset="0"/>
                <a:cs typeface="Arial" pitchFamily="34" charset="0"/>
              </a:rPr>
              <a:t>. </a:t>
            </a:r>
            <a:r>
              <a:rPr kumimoji="1" lang="en-US" altLang="ja-JP" sz="1400" b="1" dirty="0" err="1" smtClean="0">
                <a:latin typeface="Arial" pitchFamily="34" charset="0"/>
                <a:cs typeface="Arial" pitchFamily="34" charset="0"/>
              </a:rPr>
              <a:t>Immunol</a:t>
            </a:r>
            <a:r>
              <a:rPr kumimoji="1" lang="en-US" altLang="ja-JP" sz="1400" b="1" dirty="0" smtClean="0">
                <a:latin typeface="Arial" pitchFamily="34" charset="0"/>
                <a:cs typeface="Arial" pitchFamily="34" charset="0"/>
              </a:rPr>
              <a:t>., 23(2011), 10-20</a:t>
            </a:r>
            <a:endParaRPr kumimoji="1" lang="ja-JP" altLang="en-US" sz="1400" b="1" dirty="0">
              <a:latin typeface="Arial" pitchFamily="34" charset="0"/>
              <a:cs typeface="Arial" pitchFamily="34" charset="0"/>
            </a:endParaRPr>
          </a:p>
        </p:txBody>
      </p:sp>
      <p:grpSp>
        <p:nvGrpSpPr>
          <p:cNvPr id="140" name="グループ化 139"/>
          <p:cNvGrpSpPr/>
          <p:nvPr/>
        </p:nvGrpSpPr>
        <p:grpSpPr>
          <a:xfrm>
            <a:off x="5862225" y="1703820"/>
            <a:ext cx="434734" cy="584775"/>
            <a:chOff x="626876" y="674550"/>
            <a:chExt cx="434734" cy="584775"/>
          </a:xfrm>
        </p:grpSpPr>
        <p:sp>
          <p:nvSpPr>
            <p:cNvPr id="134" name="正方形/長方形 133"/>
            <p:cNvSpPr/>
            <p:nvPr/>
          </p:nvSpPr>
          <p:spPr>
            <a:xfrm>
              <a:off x="656565" y="728700"/>
              <a:ext cx="360040" cy="45005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7" name="テキスト ボックス 136"/>
            <p:cNvSpPr txBox="1"/>
            <p:nvPr/>
          </p:nvSpPr>
          <p:spPr>
            <a:xfrm>
              <a:off x="626876" y="674550"/>
              <a:ext cx="434734" cy="584775"/>
            </a:xfrm>
            <a:prstGeom prst="rect">
              <a:avLst/>
            </a:prstGeom>
            <a:noFill/>
          </p:spPr>
          <p:txBody>
            <a:bodyPr wrap="none" rtlCol="0">
              <a:spAutoFit/>
            </a:bodyPr>
            <a:lstStyle/>
            <a:p>
              <a:r>
                <a:rPr kumimoji="1" lang="en-US" altLang="ja-JP" sz="3200" b="1" dirty="0" smtClean="0">
                  <a:solidFill>
                    <a:schemeClr val="bg1"/>
                  </a:solidFill>
                  <a:latin typeface="Arial" pitchFamily="34" charset="0"/>
                  <a:cs typeface="Arial" pitchFamily="34" charset="0"/>
                </a:rPr>
                <a:t>?</a:t>
              </a:r>
              <a:endParaRPr kumimoji="1" lang="ja-JP" altLang="en-US" sz="3200" b="1" dirty="0">
                <a:solidFill>
                  <a:schemeClr val="bg1"/>
                </a:solidFill>
                <a:latin typeface="Arial" pitchFamily="34" charset="0"/>
                <a:cs typeface="Arial" pitchFamily="34" charset="0"/>
              </a:endParaRPr>
            </a:p>
          </p:txBody>
        </p:sp>
      </p:grpSp>
      <p:sp>
        <p:nvSpPr>
          <p:cNvPr id="141" name="テキスト ボックス 140"/>
          <p:cNvSpPr txBox="1"/>
          <p:nvPr/>
        </p:nvSpPr>
        <p:spPr>
          <a:xfrm>
            <a:off x="6237325" y="1778770"/>
            <a:ext cx="2980368" cy="369332"/>
          </a:xfrm>
          <a:prstGeom prst="rect">
            <a:avLst/>
          </a:prstGeom>
          <a:noFill/>
        </p:spPr>
        <p:txBody>
          <a:bodyPr wrap="none" rtlCol="0">
            <a:spAutoFit/>
          </a:bodyPr>
          <a:lstStyle/>
          <a:p>
            <a:r>
              <a:rPr kumimoji="1" lang="en-US" altLang="ja-JP" b="1" dirty="0" err="1" smtClean="0">
                <a:latin typeface="Arial" pitchFamily="34" charset="0"/>
                <a:cs typeface="Arial" pitchFamily="34" charset="0"/>
              </a:rPr>
              <a:t>cGAS</a:t>
            </a:r>
            <a:r>
              <a:rPr kumimoji="1" lang="en-US" altLang="ja-JP" b="1" dirty="0" smtClean="0">
                <a:latin typeface="Arial" pitchFamily="34" charset="0"/>
                <a:cs typeface="Arial" pitchFamily="34" charset="0"/>
              </a:rPr>
              <a:t>, DDX41, IFI11, etc...</a:t>
            </a:r>
            <a:endParaRPr kumimoji="1" lang="ja-JP" altLang="en-US" b="1" dirty="0">
              <a:latin typeface="Arial" pitchFamily="34" charset="0"/>
              <a:cs typeface="Arial" pitchFamily="34" charset="0"/>
            </a:endParaRPr>
          </a:p>
        </p:txBody>
      </p:sp>
    </p:spTree>
    <p:extLst>
      <p:ext uri="{BB962C8B-B14F-4D97-AF65-F5344CB8AC3E}">
        <p14:creationId xmlns:p14="http://schemas.microsoft.com/office/powerpoint/2010/main" val="890470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グループ化 55"/>
          <p:cNvGrpSpPr/>
          <p:nvPr/>
        </p:nvGrpSpPr>
        <p:grpSpPr>
          <a:xfrm>
            <a:off x="4572000" y="1405238"/>
            <a:ext cx="4508375" cy="4675592"/>
            <a:chOff x="4572000" y="1405238"/>
            <a:chExt cx="4508375" cy="4796979"/>
          </a:xfrm>
        </p:grpSpPr>
        <p:graphicFrame>
          <p:nvGraphicFramePr>
            <p:cNvPr id="8" name="グラフ 7"/>
            <p:cNvGraphicFramePr/>
            <p:nvPr/>
          </p:nvGraphicFramePr>
          <p:xfrm>
            <a:off x="4572000" y="1449000"/>
            <a:ext cx="4320000" cy="3960000"/>
          </p:xfrm>
          <a:graphic>
            <a:graphicData uri="http://schemas.openxmlformats.org/drawingml/2006/chart">
              <c:chart xmlns:c="http://schemas.openxmlformats.org/drawingml/2006/chart" xmlns:r="http://schemas.openxmlformats.org/officeDocument/2006/relationships" r:id="rId2"/>
            </a:graphicData>
          </a:graphic>
        </p:graphicFrame>
        <p:grpSp>
          <p:nvGrpSpPr>
            <p:cNvPr id="4" name="グループ化 19"/>
            <p:cNvGrpSpPr/>
            <p:nvPr/>
          </p:nvGrpSpPr>
          <p:grpSpPr>
            <a:xfrm>
              <a:off x="4609703" y="5293180"/>
              <a:ext cx="4470672" cy="909037"/>
              <a:chOff x="328153" y="5300137"/>
              <a:chExt cx="4470672" cy="909037"/>
            </a:xfrm>
          </p:grpSpPr>
          <p:sp>
            <p:nvSpPr>
              <p:cNvPr id="21" name="テキスト ボックス 20"/>
              <p:cNvSpPr txBox="1"/>
              <p:nvPr/>
            </p:nvSpPr>
            <p:spPr>
              <a:xfrm>
                <a:off x="328153" y="5300137"/>
                <a:ext cx="899605" cy="536804"/>
              </a:xfrm>
              <a:prstGeom prst="rect">
                <a:avLst/>
              </a:prstGeom>
              <a:noFill/>
            </p:spPr>
            <p:txBody>
              <a:bodyPr wrap="none" rtlCol="0">
                <a:spAutoFit/>
              </a:bodyPr>
              <a:lstStyle/>
              <a:p>
                <a:pPr algn="ctr"/>
                <a:r>
                  <a:rPr kumimoji="1" lang="en-US" altLang="ja-JP" sz="1400" b="1" dirty="0" smtClean="0">
                    <a:latin typeface="Arial" pitchFamily="34" charset="0"/>
                    <a:cs typeface="Arial" pitchFamily="34" charset="0"/>
                  </a:rPr>
                  <a:t>Inhibitor</a:t>
                </a:r>
              </a:p>
              <a:p>
                <a:pPr algn="ctr"/>
                <a:r>
                  <a:rPr lang="en-US" altLang="ja-JP" sz="1400" b="1" dirty="0" smtClean="0">
                    <a:latin typeface="Arial" pitchFamily="34" charset="0"/>
                    <a:cs typeface="Arial" pitchFamily="34" charset="0"/>
                  </a:rPr>
                  <a:t>Conc.</a:t>
                </a:r>
                <a:endParaRPr kumimoji="1" lang="ja-JP" altLang="en-US" sz="1400" b="1" dirty="0">
                  <a:latin typeface="Arial" pitchFamily="34" charset="0"/>
                  <a:cs typeface="Arial" pitchFamily="34" charset="0"/>
                </a:endParaRPr>
              </a:p>
            </p:txBody>
          </p:sp>
          <p:sp>
            <p:nvSpPr>
              <p:cNvPr id="22" name="二等辺三角形 21"/>
              <p:cNvSpPr/>
              <p:nvPr/>
            </p:nvSpPr>
            <p:spPr>
              <a:xfrm rot="16200000">
                <a:off x="1653613" y="5063729"/>
                <a:ext cx="144000" cy="8460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二等辺三角形 22"/>
              <p:cNvSpPr/>
              <p:nvPr/>
            </p:nvSpPr>
            <p:spPr>
              <a:xfrm rot="16200000">
                <a:off x="2752951" y="5074197"/>
                <a:ext cx="144000" cy="8460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二等辺三角形 23"/>
              <p:cNvSpPr/>
              <p:nvPr/>
            </p:nvSpPr>
            <p:spPr>
              <a:xfrm rot="16200000">
                <a:off x="3848761" y="5074198"/>
                <a:ext cx="144000" cy="8460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5" name="直線コネクタ 24"/>
              <p:cNvCxnSpPr/>
              <p:nvPr/>
            </p:nvCxnSpPr>
            <p:spPr>
              <a:xfrm>
                <a:off x="1301149" y="5627365"/>
                <a:ext cx="864000" cy="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直線コネクタ 25"/>
              <p:cNvCxnSpPr/>
              <p:nvPr/>
            </p:nvCxnSpPr>
            <p:spPr>
              <a:xfrm>
                <a:off x="2382445" y="5634066"/>
                <a:ext cx="864000" cy="0"/>
              </a:xfrm>
              <a:prstGeom prst="line">
                <a:avLst/>
              </a:prstGeom>
              <a:ln w="15875">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7" name="直線コネクタ 26"/>
              <p:cNvCxnSpPr/>
              <p:nvPr/>
            </p:nvCxnSpPr>
            <p:spPr>
              <a:xfrm>
                <a:off x="3463741" y="5627371"/>
                <a:ext cx="864000" cy="0"/>
              </a:xfrm>
              <a:prstGeom prst="line">
                <a:avLst/>
              </a:prstGeom>
              <a:ln w="15875">
                <a:solidFill>
                  <a:srgbClr val="00B050"/>
                </a:solidFill>
              </a:ln>
            </p:spPr>
            <p:style>
              <a:lnRef idx="1">
                <a:schemeClr val="accent1"/>
              </a:lnRef>
              <a:fillRef idx="0">
                <a:schemeClr val="accent1"/>
              </a:fillRef>
              <a:effectRef idx="0">
                <a:schemeClr val="accent1"/>
              </a:effectRef>
              <a:fontRef idx="minor">
                <a:schemeClr val="tx1"/>
              </a:fontRef>
            </p:style>
          </p:cxnSp>
          <p:sp>
            <p:nvSpPr>
              <p:cNvPr id="28" name="テキスト ボックス 27"/>
              <p:cNvSpPr txBox="1"/>
              <p:nvPr/>
            </p:nvSpPr>
            <p:spPr>
              <a:xfrm>
                <a:off x="1135643" y="5672370"/>
                <a:ext cx="3663182" cy="536804"/>
              </a:xfrm>
              <a:prstGeom prst="rect">
                <a:avLst/>
              </a:prstGeom>
              <a:noFill/>
            </p:spPr>
            <p:txBody>
              <a:bodyPr wrap="none" rtlCol="0">
                <a:spAutoFit/>
              </a:bodyPr>
              <a:lstStyle/>
              <a:p>
                <a:r>
                  <a:rPr kumimoji="1" lang="en-US" altLang="ja-JP" sz="1400" b="1" dirty="0" smtClean="0">
                    <a:latin typeface="Arial" pitchFamily="34" charset="0"/>
                    <a:cs typeface="Arial" pitchFamily="34" charset="0"/>
                  </a:rPr>
                  <a:t>KALA MEND   R8 MEND  </a:t>
                </a:r>
                <a:r>
                  <a:rPr kumimoji="1" lang="en-US" altLang="ja-JP" sz="800" b="1" dirty="0" smtClean="0">
                    <a:latin typeface="Arial" pitchFamily="34" charset="0"/>
                    <a:cs typeface="Arial" pitchFamily="34" charset="0"/>
                  </a:rPr>
                  <a:t>  </a:t>
                </a:r>
                <a:r>
                  <a:rPr kumimoji="1" lang="en-US" altLang="ja-JP" sz="1400" b="1" dirty="0" smtClean="0">
                    <a:latin typeface="Arial" pitchFamily="34" charset="0"/>
                    <a:cs typeface="Arial" pitchFamily="34" charset="0"/>
                  </a:rPr>
                  <a:t>Poly (</a:t>
                </a:r>
                <a:r>
                  <a:rPr kumimoji="1" lang="en-US" altLang="ja-JP" sz="1400" b="1" dirty="0" err="1" smtClean="0">
                    <a:latin typeface="Arial" pitchFamily="34" charset="0"/>
                    <a:cs typeface="Arial" pitchFamily="34" charset="0"/>
                  </a:rPr>
                  <a:t>dA:dT</a:t>
                </a:r>
                <a:r>
                  <a:rPr kumimoji="1" lang="en-US" altLang="ja-JP" sz="1400" b="1" dirty="0" smtClean="0">
                    <a:latin typeface="Arial" pitchFamily="34" charset="0"/>
                    <a:cs typeface="Arial" pitchFamily="34" charset="0"/>
                  </a:rPr>
                  <a:t>)</a:t>
                </a:r>
              </a:p>
              <a:p>
                <a:r>
                  <a:rPr lang="en-US" altLang="ja-JP" sz="1400" b="1" dirty="0" smtClean="0">
                    <a:latin typeface="Arial" pitchFamily="34" charset="0"/>
                    <a:cs typeface="Arial" pitchFamily="34" charset="0"/>
                  </a:rPr>
                  <a:t>                                        (Positive Control)</a:t>
                </a:r>
                <a:endParaRPr kumimoji="1" lang="ja-JP" altLang="en-US" sz="1400" b="1" dirty="0">
                  <a:latin typeface="Arial" pitchFamily="34" charset="0"/>
                  <a:cs typeface="Arial" pitchFamily="34" charset="0"/>
                </a:endParaRPr>
              </a:p>
            </p:txBody>
          </p:sp>
        </p:grpSp>
        <p:cxnSp>
          <p:nvCxnSpPr>
            <p:cNvPr id="46" name="直線コネクタ 45"/>
            <p:cNvCxnSpPr/>
            <p:nvPr/>
          </p:nvCxnSpPr>
          <p:spPr>
            <a:xfrm>
              <a:off x="5563573" y="1856751"/>
              <a:ext cx="18002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p:nvCxnSpPr>
          <p:spPr>
            <a:xfrm>
              <a:off x="5958210" y="2663915"/>
              <a:ext cx="5040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flipV="1">
              <a:off x="5653583" y="1670899"/>
              <a:ext cx="0" cy="1800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p:nvCxnSpPr>
          <p:spPr>
            <a:xfrm flipV="1">
              <a:off x="6192180" y="1675267"/>
              <a:ext cx="0" cy="9900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線コネクタ 50"/>
            <p:cNvCxnSpPr/>
            <p:nvPr/>
          </p:nvCxnSpPr>
          <p:spPr>
            <a:xfrm>
              <a:off x="5644800" y="1673805"/>
              <a:ext cx="5472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テキスト ボックス 53"/>
            <p:cNvSpPr txBox="1"/>
            <p:nvPr/>
          </p:nvSpPr>
          <p:spPr>
            <a:xfrm>
              <a:off x="5768250" y="1405238"/>
              <a:ext cx="304892" cy="461665"/>
            </a:xfrm>
            <a:prstGeom prst="rect">
              <a:avLst/>
            </a:prstGeom>
            <a:noFill/>
          </p:spPr>
          <p:txBody>
            <a:bodyPr wrap="none" rtlCol="0">
              <a:spAutoFit/>
            </a:bodyPr>
            <a:lstStyle/>
            <a:p>
              <a:r>
                <a:rPr kumimoji="1" lang="ja-JP" altLang="en-US" sz="2400" b="1" dirty="0" smtClean="0">
                  <a:latin typeface="Arial" pitchFamily="34" charset="0"/>
                  <a:cs typeface="Arial" pitchFamily="34" charset="0"/>
                </a:rPr>
                <a:t>*</a:t>
              </a:r>
              <a:endParaRPr kumimoji="1" lang="ja-JP" altLang="en-US" sz="2400" b="1" dirty="0">
                <a:latin typeface="Arial" pitchFamily="34" charset="0"/>
                <a:cs typeface="Arial" pitchFamily="34" charset="0"/>
              </a:endParaRPr>
            </a:p>
          </p:txBody>
        </p:sp>
      </p:grpSp>
      <p:sp>
        <p:nvSpPr>
          <p:cNvPr id="3" name="テキスト ボックス 2"/>
          <p:cNvSpPr txBox="1"/>
          <p:nvPr/>
        </p:nvSpPr>
        <p:spPr>
          <a:xfrm>
            <a:off x="215471" y="773705"/>
            <a:ext cx="6506909" cy="646331"/>
          </a:xfrm>
          <a:prstGeom prst="rect">
            <a:avLst/>
          </a:prstGeom>
          <a:noFill/>
        </p:spPr>
        <p:txBody>
          <a:bodyPr wrap="none" rtlCol="0">
            <a:spAutoFit/>
          </a:bodyPr>
          <a:lstStyle/>
          <a:p>
            <a:r>
              <a:rPr kumimoji="1" lang="en-US" altLang="ja-JP" b="1" dirty="0" smtClean="0">
                <a:latin typeface="Arial" pitchFamily="34" charset="0"/>
                <a:cs typeface="Arial" pitchFamily="34" charset="0"/>
              </a:rPr>
              <a:t>Evaluate </a:t>
            </a:r>
            <a:r>
              <a:rPr lang="en-US" altLang="ja-JP" b="1" dirty="0" smtClean="0">
                <a:latin typeface="Arial" pitchFamily="34" charset="0"/>
                <a:cs typeface="Arial" pitchFamily="34" charset="0"/>
              </a:rPr>
              <a:t>IL-1</a:t>
            </a:r>
            <a:r>
              <a:rPr lang="el-GR" altLang="ja-JP" b="1" dirty="0" smtClean="0">
                <a:cs typeface="Arial"/>
              </a:rPr>
              <a:t>β </a:t>
            </a:r>
            <a:r>
              <a:rPr lang="en-US" altLang="ja-JP" b="1" dirty="0" smtClean="0">
                <a:latin typeface="Arial" pitchFamily="34" charset="0"/>
                <a:cs typeface="Arial" pitchFamily="34" charset="0"/>
              </a:rPr>
              <a:t>and IL-6 </a:t>
            </a:r>
            <a:r>
              <a:rPr kumimoji="1" lang="en-US" altLang="ja-JP" b="1" dirty="0" smtClean="0">
                <a:latin typeface="Arial"/>
                <a:cs typeface="Arial"/>
              </a:rPr>
              <a:t>production under the presence of </a:t>
            </a:r>
          </a:p>
          <a:p>
            <a:r>
              <a:rPr lang="en-US" altLang="ja-JP" b="1" dirty="0" smtClean="0">
                <a:latin typeface="Arial"/>
                <a:cs typeface="Arial"/>
              </a:rPr>
              <a:t>caspase-1 inhibitor (component of inflammasome).</a:t>
            </a:r>
            <a:endParaRPr kumimoji="1" lang="ja-JP" altLang="en-US" b="1" dirty="0">
              <a:latin typeface="Arial" pitchFamily="34" charset="0"/>
              <a:cs typeface="Arial" pitchFamily="34" charset="0"/>
            </a:endParaRPr>
          </a:p>
        </p:txBody>
      </p:sp>
      <p:sp>
        <p:nvSpPr>
          <p:cNvPr id="5" name="テキスト ボックス 4"/>
          <p:cNvSpPr txBox="1"/>
          <p:nvPr/>
        </p:nvSpPr>
        <p:spPr>
          <a:xfrm>
            <a:off x="520887" y="6093882"/>
            <a:ext cx="8084264" cy="646331"/>
          </a:xfrm>
          <a:prstGeom prst="rect">
            <a:avLst/>
          </a:prstGeom>
          <a:gradFill>
            <a:gsLst>
              <a:gs pos="0">
                <a:srgbClr val="FFFF00"/>
              </a:gs>
              <a:gs pos="50000">
                <a:srgbClr val="FFFF66"/>
              </a:gs>
              <a:gs pos="100000">
                <a:srgbClr val="FFFF99"/>
              </a:gs>
            </a:gsLst>
            <a:lin ang="5400000" scaled="0"/>
          </a:gradFill>
        </p:spPr>
        <p:txBody>
          <a:bodyPr wrap="none" rtlCol="0">
            <a:spAutoFit/>
          </a:bodyPr>
          <a:lstStyle/>
          <a:p>
            <a:pPr algn="ctr"/>
            <a:r>
              <a:rPr kumimoji="1" lang="en-US" altLang="ja-JP" b="1" u="sng" dirty="0" smtClean="0">
                <a:latin typeface="Arial" pitchFamily="34" charset="0"/>
                <a:cs typeface="Arial" pitchFamily="34" charset="0"/>
              </a:rPr>
              <a:t>Inflammasomes involve in IL-1</a:t>
            </a:r>
            <a:r>
              <a:rPr kumimoji="1" lang="el-GR" altLang="ja-JP" b="1" u="sng" dirty="0" smtClean="0">
                <a:latin typeface="Arial"/>
                <a:cs typeface="Arial"/>
              </a:rPr>
              <a:t>β</a:t>
            </a:r>
            <a:r>
              <a:rPr kumimoji="1" lang="en-US" altLang="ja-JP" b="1" u="sng" dirty="0" smtClean="0">
                <a:latin typeface="Arial"/>
                <a:cs typeface="Arial"/>
              </a:rPr>
              <a:t> production by KALA-MEND.</a:t>
            </a:r>
            <a:endParaRPr kumimoji="1" lang="en-US" altLang="ja-JP" b="1" u="sng" dirty="0" smtClean="0">
              <a:latin typeface="Arial" pitchFamily="34" charset="0"/>
              <a:cs typeface="Arial" pitchFamily="34" charset="0"/>
            </a:endParaRPr>
          </a:p>
          <a:p>
            <a:pPr algn="ctr"/>
            <a:r>
              <a:rPr kumimoji="1" lang="en-US" altLang="ja-JP" b="1" u="sng" dirty="0" smtClean="0">
                <a:latin typeface="Arial" pitchFamily="34" charset="0"/>
                <a:cs typeface="Arial" pitchFamily="34" charset="0"/>
              </a:rPr>
              <a:t>Caspase-1 and/or IL-1</a:t>
            </a:r>
            <a:r>
              <a:rPr kumimoji="1" lang="el-GR" altLang="ja-JP" b="1" u="sng" dirty="0" smtClean="0">
                <a:latin typeface="Arial"/>
                <a:cs typeface="Arial"/>
              </a:rPr>
              <a:t>β</a:t>
            </a:r>
            <a:r>
              <a:rPr kumimoji="1" lang="en-US" altLang="ja-JP" b="1" u="sng" dirty="0" smtClean="0">
                <a:latin typeface="Arial"/>
                <a:cs typeface="Arial"/>
              </a:rPr>
              <a:t> partly involve in IL-6 production by KALA-MEND.</a:t>
            </a:r>
            <a:endParaRPr kumimoji="1" lang="en-US" altLang="ja-JP" b="1" u="sng" dirty="0" smtClean="0">
              <a:latin typeface="Arial" pitchFamily="34" charset="0"/>
              <a:cs typeface="Arial" pitchFamily="34" charset="0"/>
            </a:endParaRPr>
          </a:p>
        </p:txBody>
      </p:sp>
      <p:sp>
        <p:nvSpPr>
          <p:cNvPr id="39" name="テキスト ボックス 38"/>
          <p:cNvSpPr txBox="1"/>
          <p:nvPr/>
        </p:nvSpPr>
        <p:spPr>
          <a:xfrm>
            <a:off x="6525725" y="1103546"/>
            <a:ext cx="3176845" cy="1200329"/>
          </a:xfrm>
          <a:prstGeom prst="rect">
            <a:avLst/>
          </a:prstGeom>
          <a:noFill/>
        </p:spPr>
        <p:txBody>
          <a:bodyPr wrap="square" rtlCol="0">
            <a:spAutoFit/>
          </a:bodyPr>
          <a:lstStyle/>
          <a:p>
            <a:r>
              <a:rPr kumimoji="1" lang="en-US" altLang="ja-JP" sz="1200" b="1" dirty="0" smtClean="0">
                <a:latin typeface="Arial" pitchFamily="34" charset="0"/>
                <a:cs typeface="Arial" pitchFamily="34" charset="0"/>
              </a:rPr>
              <a:t>Non-Repeated  Measures ANOVA </a:t>
            </a:r>
          </a:p>
          <a:p>
            <a:r>
              <a:rPr kumimoji="1" lang="en-US" altLang="ja-JP" sz="1200" b="1" dirty="0" smtClean="0">
                <a:latin typeface="Arial" pitchFamily="34" charset="0"/>
                <a:cs typeface="Arial" pitchFamily="34" charset="0"/>
              </a:rPr>
              <a:t>followed by </a:t>
            </a:r>
            <a:r>
              <a:rPr lang="en-US" altLang="ja-JP" sz="1200" b="1" dirty="0" err="1" smtClean="0">
                <a:latin typeface="Arial" pitchFamily="34" charset="0"/>
                <a:cs typeface="Arial" pitchFamily="34" charset="0"/>
              </a:rPr>
              <a:t>Bonferroni</a:t>
            </a:r>
            <a:r>
              <a:rPr lang="en-US" altLang="ja-JP" sz="1200" b="1" dirty="0" smtClean="0">
                <a:latin typeface="Arial" pitchFamily="34" charset="0"/>
                <a:cs typeface="Arial" pitchFamily="34" charset="0"/>
              </a:rPr>
              <a:t> </a:t>
            </a:r>
            <a:r>
              <a:rPr kumimoji="1" lang="en-US" altLang="ja-JP" sz="1200" b="1" dirty="0" smtClean="0">
                <a:latin typeface="Arial" pitchFamily="34" charset="0"/>
                <a:cs typeface="Arial" pitchFamily="34" charset="0"/>
              </a:rPr>
              <a:t>test</a:t>
            </a:r>
          </a:p>
          <a:p>
            <a:r>
              <a:rPr kumimoji="1" lang="en-US" altLang="ja-JP" sz="1200" b="1" dirty="0" err="1" smtClean="0">
                <a:latin typeface="Arial" pitchFamily="34" charset="0"/>
                <a:cs typeface="Arial" pitchFamily="34" charset="0"/>
              </a:rPr>
              <a:t>vs</a:t>
            </a:r>
            <a:r>
              <a:rPr kumimoji="1" lang="en-US" altLang="ja-JP" sz="1200" b="1" dirty="0" smtClean="0">
                <a:latin typeface="Arial" pitchFamily="34" charset="0"/>
                <a:cs typeface="Arial" pitchFamily="34" charset="0"/>
              </a:rPr>
              <a:t>  </a:t>
            </a:r>
            <a:r>
              <a:rPr lang="en-US" altLang="ja-JP" sz="1200" b="1" dirty="0" smtClean="0">
                <a:latin typeface="Arial" pitchFamily="34" charset="0"/>
                <a:cs typeface="Arial" pitchFamily="34" charset="0"/>
              </a:rPr>
              <a:t>inhibitor</a:t>
            </a:r>
            <a:r>
              <a:rPr kumimoji="1" lang="ja-JP" altLang="en-US" sz="1200" b="1" dirty="0" smtClean="0">
                <a:latin typeface="Arial" pitchFamily="34" charset="0"/>
                <a:cs typeface="Arial" pitchFamily="34" charset="0"/>
              </a:rPr>
              <a:t> </a:t>
            </a:r>
            <a:r>
              <a:rPr kumimoji="1" lang="en-US" altLang="ja-JP" sz="1200" b="1" dirty="0" smtClean="0">
                <a:latin typeface="Arial" pitchFamily="34" charset="0"/>
                <a:cs typeface="Arial" pitchFamily="34" charset="0"/>
              </a:rPr>
              <a:t>0 μM </a:t>
            </a:r>
          </a:p>
          <a:p>
            <a:r>
              <a:rPr lang="en-US" altLang="ja-JP" sz="1200" b="1" dirty="0" smtClean="0">
                <a:latin typeface="Arial" pitchFamily="34" charset="0"/>
                <a:cs typeface="Arial" pitchFamily="34" charset="0"/>
              </a:rPr>
              <a:t>*P &lt; 0.05 **P &lt; 0.01</a:t>
            </a:r>
          </a:p>
          <a:p>
            <a:r>
              <a:rPr lang="en-US" altLang="ja-JP" sz="1200" b="1" dirty="0" smtClean="0">
                <a:latin typeface="Arial" pitchFamily="34" charset="0"/>
                <a:cs typeface="Arial" pitchFamily="34" charset="0"/>
              </a:rPr>
              <a:t>Mean ± SD (n = 3)</a:t>
            </a:r>
            <a:endParaRPr lang="ja-JP" altLang="en-US" sz="1200" b="1" dirty="0" smtClean="0">
              <a:latin typeface="Arial" pitchFamily="34" charset="0"/>
              <a:cs typeface="Arial" pitchFamily="34" charset="0"/>
            </a:endParaRPr>
          </a:p>
          <a:p>
            <a:endParaRPr kumimoji="1" lang="ja-JP" altLang="en-US" sz="1200" b="1" dirty="0">
              <a:latin typeface="Arial" pitchFamily="34" charset="0"/>
              <a:cs typeface="Arial" pitchFamily="34" charset="0"/>
            </a:endParaRPr>
          </a:p>
        </p:txBody>
      </p:sp>
      <p:grpSp>
        <p:nvGrpSpPr>
          <p:cNvPr id="6" name="グループ化 49"/>
          <p:cNvGrpSpPr/>
          <p:nvPr/>
        </p:nvGrpSpPr>
        <p:grpSpPr>
          <a:xfrm>
            <a:off x="252000" y="1449000"/>
            <a:ext cx="4596519" cy="4633878"/>
            <a:chOff x="252000" y="1449000"/>
            <a:chExt cx="4596519" cy="4633878"/>
          </a:xfrm>
        </p:grpSpPr>
        <p:grpSp>
          <p:nvGrpSpPr>
            <p:cNvPr id="7" name="グループ化 54"/>
            <p:cNvGrpSpPr/>
            <p:nvPr/>
          </p:nvGrpSpPr>
          <p:grpSpPr>
            <a:xfrm>
              <a:off x="252000" y="1449000"/>
              <a:ext cx="4596519" cy="4633878"/>
              <a:chOff x="252000" y="1449000"/>
              <a:chExt cx="4596519" cy="4718244"/>
            </a:xfrm>
          </p:grpSpPr>
          <p:graphicFrame>
            <p:nvGraphicFramePr>
              <p:cNvPr id="9" name="グラフ 8"/>
              <p:cNvGraphicFramePr/>
              <p:nvPr/>
            </p:nvGraphicFramePr>
            <p:xfrm>
              <a:off x="252000" y="1449000"/>
              <a:ext cx="4320000" cy="3960000"/>
            </p:xfrm>
            <a:graphic>
              <a:graphicData uri="http://schemas.openxmlformats.org/drawingml/2006/chart">
                <c:chart xmlns:c="http://schemas.openxmlformats.org/drawingml/2006/chart" xmlns:r="http://schemas.openxmlformats.org/officeDocument/2006/relationships" r:id="rId3"/>
              </a:graphicData>
            </a:graphic>
          </p:graphicFrame>
          <p:grpSp>
            <p:nvGrpSpPr>
              <p:cNvPr id="10" name="グループ化 18"/>
              <p:cNvGrpSpPr/>
              <p:nvPr/>
            </p:nvGrpSpPr>
            <p:grpSpPr>
              <a:xfrm>
                <a:off x="1135643" y="5589237"/>
                <a:ext cx="3712876" cy="578007"/>
                <a:chOff x="1135643" y="5589237"/>
                <a:chExt cx="3712876" cy="578007"/>
              </a:xfrm>
            </p:grpSpPr>
            <p:cxnSp>
              <p:nvCxnSpPr>
                <p:cNvPr id="15" name="直線コネクタ 14"/>
                <p:cNvCxnSpPr/>
                <p:nvPr/>
              </p:nvCxnSpPr>
              <p:spPr>
                <a:xfrm>
                  <a:off x="1301149" y="5589491"/>
                  <a:ext cx="864000" cy="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a:off x="2382445" y="5589237"/>
                  <a:ext cx="864000" cy="0"/>
                </a:xfrm>
                <a:prstGeom prst="line">
                  <a:avLst/>
                </a:prstGeom>
                <a:ln w="15875">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7" name="直線コネクタ 16"/>
                <p:cNvCxnSpPr/>
                <p:nvPr/>
              </p:nvCxnSpPr>
              <p:spPr>
                <a:xfrm>
                  <a:off x="3463741" y="5589498"/>
                  <a:ext cx="864000" cy="0"/>
                </a:xfrm>
                <a:prstGeom prst="line">
                  <a:avLst/>
                </a:prstGeom>
                <a:ln w="15875">
                  <a:solidFill>
                    <a:srgbClr val="00B050"/>
                  </a:solidFill>
                </a:ln>
              </p:spPr>
              <p:style>
                <a:lnRef idx="1">
                  <a:schemeClr val="accent1"/>
                </a:lnRef>
                <a:fillRef idx="0">
                  <a:schemeClr val="accent1"/>
                </a:fillRef>
                <a:effectRef idx="0">
                  <a:schemeClr val="accent1"/>
                </a:effectRef>
                <a:fontRef idx="minor">
                  <a:schemeClr val="tx1"/>
                </a:fontRef>
              </p:style>
            </p:cxnSp>
            <p:sp>
              <p:nvSpPr>
                <p:cNvPr id="18" name="テキスト ボックス 17"/>
                <p:cNvSpPr txBox="1"/>
                <p:nvPr/>
              </p:nvSpPr>
              <p:spPr>
                <a:xfrm>
                  <a:off x="1135643" y="5634498"/>
                  <a:ext cx="3712876" cy="532746"/>
                </a:xfrm>
                <a:prstGeom prst="rect">
                  <a:avLst/>
                </a:prstGeom>
                <a:noFill/>
              </p:spPr>
              <p:txBody>
                <a:bodyPr wrap="none" rtlCol="0">
                  <a:spAutoFit/>
                </a:bodyPr>
                <a:lstStyle/>
                <a:p>
                  <a:r>
                    <a:rPr kumimoji="1" lang="en-US" altLang="ja-JP" sz="1400" b="1" dirty="0" smtClean="0">
                      <a:latin typeface="Arial" pitchFamily="34" charset="0"/>
                      <a:cs typeface="Arial" pitchFamily="34" charset="0"/>
                    </a:rPr>
                    <a:t>KALA MEND   R8 MEND  </a:t>
                  </a:r>
                  <a:r>
                    <a:rPr kumimoji="1" lang="en-US" altLang="ja-JP" sz="800" b="1" dirty="0" smtClean="0">
                      <a:latin typeface="Arial" pitchFamily="34" charset="0"/>
                      <a:cs typeface="Arial" pitchFamily="34" charset="0"/>
                    </a:rPr>
                    <a:t>  </a:t>
                  </a:r>
                  <a:r>
                    <a:rPr kumimoji="1" lang="en-US" altLang="ja-JP" sz="1400" b="1" dirty="0" smtClean="0">
                      <a:latin typeface="Arial" pitchFamily="34" charset="0"/>
                      <a:cs typeface="Arial" pitchFamily="34" charset="0"/>
                    </a:rPr>
                    <a:t>Poly (</a:t>
                  </a:r>
                  <a:r>
                    <a:rPr kumimoji="1" lang="en-US" altLang="ja-JP" sz="1400" b="1" dirty="0" err="1" smtClean="0">
                      <a:latin typeface="Arial" pitchFamily="34" charset="0"/>
                      <a:cs typeface="Arial" pitchFamily="34" charset="0"/>
                    </a:rPr>
                    <a:t>dA:dT</a:t>
                  </a:r>
                  <a:r>
                    <a:rPr kumimoji="1" lang="en-US" altLang="ja-JP" sz="1400" b="1" dirty="0" smtClean="0">
                      <a:latin typeface="Arial" pitchFamily="34" charset="0"/>
                      <a:cs typeface="Arial" pitchFamily="34" charset="0"/>
                    </a:rPr>
                    <a:t>)</a:t>
                  </a:r>
                </a:p>
                <a:p>
                  <a:r>
                    <a:rPr lang="en-US" altLang="ja-JP" sz="1400" b="1" dirty="0" smtClean="0">
                      <a:latin typeface="Arial" pitchFamily="34" charset="0"/>
                      <a:cs typeface="Arial" pitchFamily="34" charset="0"/>
                    </a:rPr>
                    <a:t>                                        (Positive Control)</a:t>
                  </a:r>
                  <a:endParaRPr kumimoji="1" lang="ja-JP" altLang="en-US" sz="1400" b="1" dirty="0">
                    <a:latin typeface="Arial" pitchFamily="34" charset="0"/>
                    <a:cs typeface="Arial" pitchFamily="34" charset="0"/>
                  </a:endParaRPr>
                </a:p>
              </p:txBody>
            </p:sp>
          </p:grpSp>
          <p:cxnSp>
            <p:nvCxnSpPr>
              <p:cNvPr id="30" name="直線コネクタ 29"/>
              <p:cNvCxnSpPr/>
              <p:nvPr/>
            </p:nvCxnSpPr>
            <p:spPr>
              <a:xfrm>
                <a:off x="1302612" y="2261796"/>
                <a:ext cx="18002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線コネクタ 31"/>
              <p:cNvCxnSpPr/>
              <p:nvPr/>
            </p:nvCxnSpPr>
            <p:spPr>
              <a:xfrm>
                <a:off x="1691680" y="4329100"/>
                <a:ext cx="5040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線コネクタ 33"/>
              <p:cNvCxnSpPr/>
              <p:nvPr/>
            </p:nvCxnSpPr>
            <p:spPr>
              <a:xfrm flipV="1">
                <a:off x="1391159" y="1943835"/>
                <a:ext cx="0" cy="315035"/>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flipV="1">
                <a:off x="1931219" y="1959812"/>
                <a:ext cx="0" cy="23760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線コネクタ 37"/>
              <p:cNvCxnSpPr/>
              <p:nvPr/>
            </p:nvCxnSpPr>
            <p:spPr>
              <a:xfrm>
                <a:off x="1386000" y="1943835"/>
                <a:ext cx="5508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p:nvCxnSpPr>
            <p:spPr>
              <a:xfrm>
                <a:off x="3446875" y="3896490"/>
                <a:ext cx="18002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a:off x="3829924" y="4742752"/>
                <a:ext cx="5040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flipV="1">
                <a:off x="3536885" y="3577066"/>
                <a:ext cx="0" cy="315035"/>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flipV="1">
                <a:off x="4076945" y="3579991"/>
                <a:ext cx="0" cy="11520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線コネクタ 44"/>
              <p:cNvCxnSpPr/>
              <p:nvPr/>
            </p:nvCxnSpPr>
            <p:spPr>
              <a:xfrm>
                <a:off x="3526029" y="3577066"/>
                <a:ext cx="5508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テキスト ボックス 51"/>
              <p:cNvSpPr txBox="1"/>
              <p:nvPr/>
            </p:nvSpPr>
            <p:spPr>
              <a:xfrm>
                <a:off x="1442016" y="1660727"/>
                <a:ext cx="425116" cy="461665"/>
              </a:xfrm>
              <a:prstGeom prst="rect">
                <a:avLst/>
              </a:prstGeom>
              <a:noFill/>
            </p:spPr>
            <p:txBody>
              <a:bodyPr wrap="none" rtlCol="0">
                <a:spAutoFit/>
              </a:bodyPr>
              <a:lstStyle/>
              <a:p>
                <a:r>
                  <a:rPr kumimoji="1" lang="ja-JP" altLang="en-US" sz="2400" b="1" dirty="0" smtClean="0">
                    <a:latin typeface="Arial" pitchFamily="34" charset="0"/>
                    <a:cs typeface="Arial" pitchFamily="34" charset="0"/>
                  </a:rPr>
                  <a:t>*</a:t>
                </a:r>
                <a:r>
                  <a:rPr lang="ja-JP" altLang="en-US" sz="2400" b="1" dirty="0" smtClean="0">
                    <a:latin typeface="Arial" pitchFamily="34" charset="0"/>
                    <a:cs typeface="Arial" pitchFamily="34" charset="0"/>
                  </a:rPr>
                  <a:t>*</a:t>
                </a:r>
                <a:endParaRPr kumimoji="1" lang="ja-JP" altLang="en-US" sz="2400" b="1" dirty="0">
                  <a:latin typeface="Arial" pitchFamily="34" charset="0"/>
                  <a:cs typeface="Arial" pitchFamily="34" charset="0"/>
                </a:endParaRPr>
              </a:p>
            </p:txBody>
          </p:sp>
          <p:sp>
            <p:nvSpPr>
              <p:cNvPr id="53" name="テキスト ボックス 52"/>
              <p:cNvSpPr txBox="1"/>
              <p:nvPr/>
            </p:nvSpPr>
            <p:spPr>
              <a:xfrm>
                <a:off x="3603898" y="3292522"/>
                <a:ext cx="425116" cy="461665"/>
              </a:xfrm>
              <a:prstGeom prst="rect">
                <a:avLst/>
              </a:prstGeom>
              <a:noFill/>
            </p:spPr>
            <p:txBody>
              <a:bodyPr wrap="none" rtlCol="0">
                <a:spAutoFit/>
              </a:bodyPr>
              <a:lstStyle/>
              <a:p>
                <a:r>
                  <a:rPr kumimoji="1" lang="ja-JP" altLang="en-US" sz="2400" b="1" dirty="0" smtClean="0">
                    <a:latin typeface="Arial" pitchFamily="34" charset="0"/>
                    <a:cs typeface="Arial" pitchFamily="34" charset="0"/>
                  </a:rPr>
                  <a:t>*</a:t>
                </a:r>
                <a:r>
                  <a:rPr lang="ja-JP" altLang="en-US" sz="2400" b="1" dirty="0" smtClean="0">
                    <a:latin typeface="Arial" pitchFamily="34" charset="0"/>
                    <a:cs typeface="Arial" pitchFamily="34" charset="0"/>
                  </a:rPr>
                  <a:t>*</a:t>
                </a:r>
                <a:endParaRPr kumimoji="1" lang="ja-JP" altLang="en-US" sz="2400" b="1" dirty="0">
                  <a:latin typeface="Arial" pitchFamily="34" charset="0"/>
                  <a:cs typeface="Arial" pitchFamily="34" charset="0"/>
                </a:endParaRPr>
              </a:p>
            </p:txBody>
          </p:sp>
        </p:grpSp>
        <p:sp>
          <p:nvSpPr>
            <p:cNvPr id="57" name="テキスト ボックス 56"/>
            <p:cNvSpPr txBox="1"/>
            <p:nvPr/>
          </p:nvSpPr>
          <p:spPr>
            <a:xfrm>
              <a:off x="322301" y="5201191"/>
              <a:ext cx="899605" cy="523220"/>
            </a:xfrm>
            <a:prstGeom prst="rect">
              <a:avLst/>
            </a:prstGeom>
            <a:noFill/>
          </p:spPr>
          <p:txBody>
            <a:bodyPr wrap="none" rtlCol="0">
              <a:spAutoFit/>
            </a:bodyPr>
            <a:lstStyle/>
            <a:p>
              <a:pPr algn="ctr"/>
              <a:r>
                <a:rPr lang="en-US" altLang="ja-JP" sz="1400" b="1" dirty="0" smtClean="0">
                  <a:latin typeface="Arial" pitchFamily="34" charset="0"/>
                  <a:cs typeface="Arial" pitchFamily="34" charset="0"/>
                </a:rPr>
                <a:t>Inhibitor</a:t>
              </a:r>
            </a:p>
            <a:p>
              <a:pPr algn="ctr"/>
              <a:r>
                <a:rPr lang="en-US" altLang="ja-JP" sz="1400" b="1" dirty="0" smtClean="0">
                  <a:latin typeface="Arial" pitchFamily="34" charset="0"/>
                  <a:cs typeface="Arial" pitchFamily="34" charset="0"/>
                </a:rPr>
                <a:t>Conc.</a:t>
              </a:r>
              <a:endParaRPr kumimoji="1" lang="ja-JP" altLang="en-US" sz="1400" b="1" dirty="0">
                <a:latin typeface="Arial" pitchFamily="34" charset="0"/>
                <a:cs typeface="Arial" pitchFamily="34" charset="0"/>
              </a:endParaRPr>
            </a:p>
          </p:txBody>
        </p:sp>
        <p:sp>
          <p:nvSpPr>
            <p:cNvPr id="58" name="二等辺三角形 57"/>
            <p:cNvSpPr/>
            <p:nvPr/>
          </p:nvSpPr>
          <p:spPr>
            <a:xfrm rot="16200000">
              <a:off x="1664097" y="4946413"/>
              <a:ext cx="140356" cy="8460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二等辺三角形 58"/>
            <p:cNvSpPr/>
            <p:nvPr/>
          </p:nvSpPr>
          <p:spPr>
            <a:xfrm rot="16200000">
              <a:off x="2748921" y="4956616"/>
              <a:ext cx="140356" cy="8460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二等辺三角形 59"/>
            <p:cNvSpPr/>
            <p:nvPr/>
          </p:nvSpPr>
          <p:spPr>
            <a:xfrm rot="16200000">
              <a:off x="3844731" y="4956617"/>
              <a:ext cx="140356" cy="8460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0" name="テキスト ボックス 49"/>
          <p:cNvSpPr txBox="1"/>
          <p:nvPr/>
        </p:nvSpPr>
        <p:spPr>
          <a:xfrm>
            <a:off x="245659" y="150125"/>
            <a:ext cx="8699818" cy="369332"/>
          </a:xfrm>
          <a:prstGeom prst="rect">
            <a:avLst/>
          </a:prstGeom>
          <a:noFill/>
        </p:spPr>
        <p:txBody>
          <a:bodyPr wrap="none" rtlCol="0">
            <a:spAutoFit/>
          </a:bodyPr>
          <a:lstStyle/>
          <a:p>
            <a:r>
              <a:rPr kumimoji="1" lang="en-US" altLang="ja-JP" b="1" u="sng" dirty="0" smtClean="0">
                <a:latin typeface="Arial" pitchFamily="34" charset="0"/>
                <a:cs typeface="Arial" pitchFamily="34" charset="0"/>
              </a:rPr>
              <a:t>Evaluation of IL-6 and IL-1</a:t>
            </a:r>
            <a:r>
              <a:rPr kumimoji="1" lang="el-GR" altLang="ja-JP" b="1" u="sng" dirty="0" smtClean="0">
                <a:latin typeface="Arial" pitchFamily="34" charset="0"/>
                <a:cs typeface="Arial" pitchFamily="34" charset="0"/>
              </a:rPr>
              <a:t>β</a:t>
            </a:r>
            <a:r>
              <a:rPr kumimoji="1" lang="en-US" altLang="ja-JP" b="1" u="sng" dirty="0" smtClean="0">
                <a:latin typeface="Arial" pitchFamily="34" charset="0"/>
                <a:cs typeface="Arial" pitchFamily="34" charset="0"/>
              </a:rPr>
              <a:t> production under presence of caspase-1 inhibitor</a:t>
            </a:r>
            <a:endParaRPr kumimoji="1" lang="ja-JP" altLang="en-US" b="1" u="sng" dirty="0">
              <a:latin typeface="Arial" pitchFamily="34" charset="0"/>
              <a:cs typeface="Arial" pitchFamily="34" charset="0"/>
            </a:endParaRPr>
          </a:p>
        </p:txBody>
      </p:sp>
    </p:spTree>
    <p:extLst>
      <p:ext uri="{BB962C8B-B14F-4D97-AF65-F5344CB8AC3E}">
        <p14:creationId xmlns:p14="http://schemas.microsoft.com/office/powerpoint/2010/main" val="2620693483"/>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テキスト ボックス 3"/>
          <p:cNvSpPr txBox="1"/>
          <p:nvPr/>
        </p:nvSpPr>
        <p:spPr>
          <a:xfrm>
            <a:off x="339492" y="6210018"/>
            <a:ext cx="8468986" cy="369332"/>
          </a:xfrm>
          <a:prstGeom prst="rect">
            <a:avLst/>
          </a:prstGeom>
          <a:gradFill>
            <a:gsLst>
              <a:gs pos="0">
                <a:srgbClr val="FFFF00"/>
              </a:gs>
              <a:gs pos="50000">
                <a:srgbClr val="FFFF66"/>
              </a:gs>
              <a:gs pos="100000">
                <a:srgbClr val="FFFF99"/>
              </a:gs>
            </a:gsLst>
            <a:lin ang="5400000" scaled="0"/>
          </a:gradFill>
        </p:spPr>
        <p:txBody>
          <a:bodyPr wrap="none" rtlCol="0">
            <a:spAutoFit/>
          </a:bodyPr>
          <a:lstStyle/>
          <a:p>
            <a:pPr algn="ctr"/>
            <a:r>
              <a:rPr kumimoji="1" lang="en-US" altLang="ja-JP" b="1" dirty="0" smtClean="0">
                <a:latin typeface="Arial" pitchFamily="34" charset="0"/>
                <a:cs typeface="Arial" pitchFamily="34" charset="0"/>
              </a:rPr>
              <a:t>STING/TBK1 pathway involves in IL-6 and IFN-</a:t>
            </a:r>
            <a:r>
              <a:rPr kumimoji="1" lang="el-GR" altLang="ja-JP" b="1" dirty="0" smtClean="0">
                <a:latin typeface="Arial" pitchFamily="34" charset="0"/>
                <a:cs typeface="Arial" pitchFamily="34" charset="0"/>
              </a:rPr>
              <a:t>β</a:t>
            </a:r>
            <a:r>
              <a:rPr kumimoji="1" lang="en-US" altLang="ja-JP" b="1" dirty="0" smtClean="0">
                <a:latin typeface="Arial" pitchFamily="34" charset="0"/>
                <a:cs typeface="Arial" pitchFamily="34" charset="0"/>
              </a:rPr>
              <a:t> production by KALA-MEND</a:t>
            </a:r>
          </a:p>
        </p:txBody>
      </p:sp>
      <p:graphicFrame>
        <p:nvGraphicFramePr>
          <p:cNvPr id="6" name="グラフ 5"/>
          <p:cNvGraphicFramePr/>
          <p:nvPr/>
        </p:nvGraphicFramePr>
        <p:xfrm>
          <a:off x="252000" y="1673805"/>
          <a:ext cx="4320000" cy="38880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グラフ 6"/>
          <p:cNvGraphicFramePr/>
          <p:nvPr/>
        </p:nvGraphicFramePr>
        <p:xfrm>
          <a:off x="4572000" y="1673805"/>
          <a:ext cx="4320000" cy="3888000"/>
        </p:xfrm>
        <a:graphic>
          <a:graphicData uri="http://schemas.openxmlformats.org/drawingml/2006/chart">
            <c:chart xmlns:c="http://schemas.openxmlformats.org/drawingml/2006/chart" xmlns:r="http://schemas.openxmlformats.org/officeDocument/2006/relationships" r:id="rId3"/>
          </a:graphicData>
        </a:graphic>
      </p:graphicFrame>
      <p:sp>
        <p:nvSpPr>
          <p:cNvPr id="8" name="テキスト ボックス 7"/>
          <p:cNvSpPr txBox="1"/>
          <p:nvPr/>
        </p:nvSpPr>
        <p:spPr>
          <a:xfrm>
            <a:off x="6439509" y="804196"/>
            <a:ext cx="3176845" cy="1015663"/>
          </a:xfrm>
          <a:prstGeom prst="rect">
            <a:avLst/>
          </a:prstGeom>
          <a:noFill/>
        </p:spPr>
        <p:txBody>
          <a:bodyPr wrap="square" rtlCol="0">
            <a:spAutoFit/>
          </a:bodyPr>
          <a:lstStyle/>
          <a:p>
            <a:r>
              <a:rPr kumimoji="1" lang="en-US" altLang="ja-JP" sz="1200" b="1" dirty="0" smtClean="0">
                <a:latin typeface="Arial" pitchFamily="34" charset="0"/>
                <a:cs typeface="Arial" pitchFamily="34" charset="0"/>
              </a:rPr>
              <a:t>Non-Repeated  Measures ANOVA </a:t>
            </a:r>
          </a:p>
          <a:p>
            <a:r>
              <a:rPr kumimoji="1" lang="en-US" altLang="ja-JP" sz="1200" b="1" dirty="0" smtClean="0">
                <a:latin typeface="Arial" pitchFamily="34" charset="0"/>
                <a:cs typeface="Arial" pitchFamily="34" charset="0"/>
              </a:rPr>
              <a:t>followed by </a:t>
            </a:r>
            <a:r>
              <a:rPr lang="en-US" altLang="ja-JP" sz="1200" b="1" dirty="0" err="1" smtClean="0">
                <a:latin typeface="Arial" pitchFamily="34" charset="0"/>
                <a:cs typeface="Arial" pitchFamily="34" charset="0"/>
              </a:rPr>
              <a:t>Bonferroni</a:t>
            </a:r>
            <a:r>
              <a:rPr lang="en-US" altLang="ja-JP" sz="1200" b="1" dirty="0" smtClean="0">
                <a:latin typeface="Arial" pitchFamily="34" charset="0"/>
                <a:cs typeface="Arial" pitchFamily="34" charset="0"/>
              </a:rPr>
              <a:t> </a:t>
            </a:r>
            <a:r>
              <a:rPr kumimoji="1" lang="en-US" altLang="ja-JP" sz="1200" b="1" dirty="0" smtClean="0">
                <a:latin typeface="Arial" pitchFamily="34" charset="0"/>
                <a:cs typeface="Arial" pitchFamily="34" charset="0"/>
              </a:rPr>
              <a:t>test</a:t>
            </a:r>
          </a:p>
          <a:p>
            <a:r>
              <a:rPr kumimoji="1" lang="en-US" altLang="ja-JP" sz="1200" b="1" dirty="0" err="1" smtClean="0">
                <a:latin typeface="Arial" pitchFamily="34" charset="0"/>
                <a:cs typeface="Arial" pitchFamily="34" charset="0"/>
              </a:rPr>
              <a:t>vs</a:t>
            </a:r>
            <a:r>
              <a:rPr kumimoji="1" lang="en-US" altLang="ja-JP" sz="1200" b="1" dirty="0" smtClean="0">
                <a:latin typeface="Arial" pitchFamily="34" charset="0"/>
                <a:cs typeface="Arial" pitchFamily="34" charset="0"/>
              </a:rPr>
              <a:t>  </a:t>
            </a:r>
            <a:r>
              <a:rPr lang="en-US" altLang="ja-JP" sz="1200" b="1" dirty="0" smtClean="0">
                <a:latin typeface="Arial" pitchFamily="34" charset="0"/>
                <a:cs typeface="Arial" pitchFamily="34" charset="0"/>
              </a:rPr>
              <a:t>inhibitor</a:t>
            </a:r>
            <a:r>
              <a:rPr kumimoji="1" lang="ja-JP" altLang="en-US" sz="1200" b="1" dirty="0" smtClean="0">
                <a:latin typeface="Arial" pitchFamily="34" charset="0"/>
                <a:cs typeface="Arial" pitchFamily="34" charset="0"/>
              </a:rPr>
              <a:t> </a:t>
            </a:r>
            <a:r>
              <a:rPr kumimoji="1" lang="en-US" altLang="ja-JP" sz="1200" b="1" dirty="0" smtClean="0">
                <a:latin typeface="Arial" pitchFamily="34" charset="0"/>
                <a:cs typeface="Arial" pitchFamily="34" charset="0"/>
              </a:rPr>
              <a:t>0 μM </a:t>
            </a:r>
            <a:r>
              <a:rPr lang="en-US" altLang="ja-JP" sz="1200" b="1" dirty="0" smtClean="0">
                <a:latin typeface="Arial" pitchFamily="34" charset="0"/>
                <a:cs typeface="Arial" pitchFamily="34" charset="0"/>
              </a:rPr>
              <a:t> **P &lt; 0.01</a:t>
            </a:r>
          </a:p>
          <a:p>
            <a:r>
              <a:rPr lang="en-US" altLang="ja-JP" sz="1200" b="1" dirty="0" smtClean="0">
                <a:latin typeface="Arial" pitchFamily="34" charset="0"/>
                <a:cs typeface="Arial" pitchFamily="34" charset="0"/>
              </a:rPr>
              <a:t>Mean ± SD (n = 3)</a:t>
            </a:r>
            <a:endParaRPr lang="ja-JP" altLang="en-US" sz="1200" b="1" dirty="0" smtClean="0">
              <a:latin typeface="Arial" pitchFamily="34" charset="0"/>
              <a:cs typeface="Arial" pitchFamily="34" charset="0"/>
            </a:endParaRPr>
          </a:p>
          <a:p>
            <a:endParaRPr kumimoji="1" lang="ja-JP" altLang="en-US" sz="1200" b="1" dirty="0">
              <a:latin typeface="Arial" pitchFamily="34" charset="0"/>
              <a:cs typeface="Arial" pitchFamily="34" charset="0"/>
            </a:endParaRPr>
          </a:p>
        </p:txBody>
      </p:sp>
      <p:sp>
        <p:nvSpPr>
          <p:cNvPr id="10" name="二等辺三角形 9"/>
          <p:cNvSpPr/>
          <p:nvPr/>
        </p:nvSpPr>
        <p:spPr>
          <a:xfrm rot="16200000">
            <a:off x="1912488" y="4941560"/>
            <a:ext cx="152114" cy="1325513"/>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1" name="二等辺三角形 10"/>
          <p:cNvSpPr/>
          <p:nvPr/>
        </p:nvSpPr>
        <p:spPr>
          <a:xfrm rot="16200000">
            <a:off x="3553276" y="4964924"/>
            <a:ext cx="140358" cy="126702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cxnSp>
        <p:nvCxnSpPr>
          <p:cNvPr id="12" name="直線コネクタ 11"/>
          <p:cNvCxnSpPr/>
          <p:nvPr/>
        </p:nvCxnSpPr>
        <p:spPr>
          <a:xfrm>
            <a:off x="1395771" y="5768312"/>
            <a:ext cx="1260000" cy="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直線コネクタ 12"/>
          <p:cNvCxnSpPr/>
          <p:nvPr/>
        </p:nvCxnSpPr>
        <p:spPr>
          <a:xfrm>
            <a:off x="2996825" y="5769260"/>
            <a:ext cx="1260000" cy="0"/>
          </a:xfrm>
          <a:prstGeom prst="line">
            <a:avLst/>
          </a:prstGeom>
          <a:ln w="15875">
            <a:solidFill>
              <a:srgbClr val="002060"/>
            </a:solidFill>
          </a:ln>
        </p:spPr>
        <p:style>
          <a:lnRef idx="1">
            <a:schemeClr val="accent1"/>
          </a:lnRef>
          <a:fillRef idx="0">
            <a:schemeClr val="accent1"/>
          </a:fillRef>
          <a:effectRef idx="0">
            <a:schemeClr val="accent1"/>
          </a:effectRef>
          <a:fontRef idx="minor">
            <a:schemeClr val="tx1"/>
          </a:fontRef>
        </p:style>
      </p:cxnSp>
      <p:sp>
        <p:nvSpPr>
          <p:cNvPr id="14" name="テキスト ボックス 13"/>
          <p:cNvSpPr txBox="1"/>
          <p:nvPr/>
        </p:nvSpPr>
        <p:spPr>
          <a:xfrm>
            <a:off x="1447975" y="5827027"/>
            <a:ext cx="2648225" cy="307777"/>
          </a:xfrm>
          <a:prstGeom prst="rect">
            <a:avLst/>
          </a:prstGeom>
          <a:noFill/>
        </p:spPr>
        <p:txBody>
          <a:bodyPr wrap="none" rtlCol="0">
            <a:spAutoFit/>
          </a:bodyPr>
          <a:lstStyle/>
          <a:p>
            <a:r>
              <a:rPr kumimoji="1" lang="en-US" altLang="ja-JP" sz="1400" b="1" dirty="0" smtClean="0">
                <a:latin typeface="Arial" pitchFamily="34" charset="0"/>
                <a:cs typeface="Arial" pitchFamily="34" charset="0"/>
              </a:rPr>
              <a:t>KALA MEND   </a:t>
            </a:r>
            <a:r>
              <a:rPr kumimoji="1" lang="ja-JP" altLang="en-US" sz="300" b="1" dirty="0" smtClean="0">
                <a:latin typeface="Arial" pitchFamily="34" charset="0"/>
                <a:cs typeface="Arial" pitchFamily="34" charset="0"/>
              </a:rPr>
              <a:t>　　　　　　　　　　　　　　　　　　</a:t>
            </a:r>
            <a:r>
              <a:rPr kumimoji="1" lang="en-US" altLang="ja-JP" sz="1400" b="1" dirty="0" smtClean="0">
                <a:latin typeface="Arial" pitchFamily="34" charset="0"/>
                <a:cs typeface="Arial" pitchFamily="34" charset="0"/>
              </a:rPr>
              <a:t>R8 MEND</a:t>
            </a:r>
            <a:endParaRPr kumimoji="1" lang="ja-JP" altLang="en-US" sz="1400" b="1" dirty="0">
              <a:latin typeface="Arial" pitchFamily="34" charset="0"/>
              <a:cs typeface="Arial" pitchFamily="34" charset="0"/>
            </a:endParaRPr>
          </a:p>
        </p:txBody>
      </p:sp>
      <p:sp>
        <p:nvSpPr>
          <p:cNvPr id="16" name="二等辺三角形 15"/>
          <p:cNvSpPr/>
          <p:nvPr/>
        </p:nvSpPr>
        <p:spPr>
          <a:xfrm rot="16200000">
            <a:off x="6263456" y="4942491"/>
            <a:ext cx="152114" cy="1325513"/>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7" name="二等辺三角形 16"/>
          <p:cNvSpPr/>
          <p:nvPr/>
        </p:nvSpPr>
        <p:spPr>
          <a:xfrm rot="16200000">
            <a:off x="7904244" y="4965855"/>
            <a:ext cx="140358" cy="126702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cxnSp>
        <p:nvCxnSpPr>
          <p:cNvPr id="18" name="直線コネクタ 17"/>
          <p:cNvCxnSpPr/>
          <p:nvPr/>
        </p:nvCxnSpPr>
        <p:spPr>
          <a:xfrm>
            <a:off x="5746739" y="5769243"/>
            <a:ext cx="1260000" cy="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直線コネクタ 18"/>
          <p:cNvCxnSpPr/>
          <p:nvPr/>
        </p:nvCxnSpPr>
        <p:spPr>
          <a:xfrm>
            <a:off x="7347793" y="5770191"/>
            <a:ext cx="1260000" cy="0"/>
          </a:xfrm>
          <a:prstGeom prst="line">
            <a:avLst/>
          </a:prstGeom>
          <a:ln w="15875">
            <a:solidFill>
              <a:srgbClr val="002060"/>
            </a:solidFill>
          </a:ln>
        </p:spPr>
        <p:style>
          <a:lnRef idx="1">
            <a:schemeClr val="accent1"/>
          </a:lnRef>
          <a:fillRef idx="0">
            <a:schemeClr val="accent1"/>
          </a:fillRef>
          <a:effectRef idx="0">
            <a:schemeClr val="accent1"/>
          </a:effectRef>
          <a:fontRef idx="minor">
            <a:schemeClr val="tx1"/>
          </a:fontRef>
        </p:style>
      </p:cxnSp>
      <p:sp>
        <p:nvSpPr>
          <p:cNvPr id="20" name="テキスト ボックス 19"/>
          <p:cNvSpPr txBox="1"/>
          <p:nvPr/>
        </p:nvSpPr>
        <p:spPr>
          <a:xfrm>
            <a:off x="5798943" y="5827958"/>
            <a:ext cx="2648225" cy="307777"/>
          </a:xfrm>
          <a:prstGeom prst="rect">
            <a:avLst/>
          </a:prstGeom>
          <a:noFill/>
        </p:spPr>
        <p:txBody>
          <a:bodyPr wrap="none" rtlCol="0">
            <a:spAutoFit/>
          </a:bodyPr>
          <a:lstStyle/>
          <a:p>
            <a:r>
              <a:rPr kumimoji="1" lang="en-US" altLang="ja-JP" sz="1400" b="1" dirty="0" smtClean="0">
                <a:latin typeface="Arial" pitchFamily="34" charset="0"/>
                <a:cs typeface="Arial" pitchFamily="34" charset="0"/>
              </a:rPr>
              <a:t>KALA MEND   </a:t>
            </a:r>
            <a:r>
              <a:rPr kumimoji="1" lang="ja-JP" altLang="en-US" sz="300" b="1" dirty="0" smtClean="0">
                <a:latin typeface="Arial" pitchFamily="34" charset="0"/>
                <a:cs typeface="Arial" pitchFamily="34" charset="0"/>
              </a:rPr>
              <a:t>　　　　　　　　　　　　　　　　　　</a:t>
            </a:r>
            <a:r>
              <a:rPr kumimoji="1" lang="en-US" altLang="ja-JP" sz="1400" b="1" dirty="0" smtClean="0">
                <a:latin typeface="Arial" pitchFamily="34" charset="0"/>
                <a:cs typeface="Arial" pitchFamily="34" charset="0"/>
              </a:rPr>
              <a:t>R8 MEND</a:t>
            </a:r>
            <a:endParaRPr kumimoji="1" lang="ja-JP" altLang="en-US" sz="1400" b="1" dirty="0">
              <a:latin typeface="Arial" pitchFamily="34" charset="0"/>
              <a:cs typeface="Arial" pitchFamily="34" charset="0"/>
            </a:endParaRPr>
          </a:p>
        </p:txBody>
      </p:sp>
      <p:cxnSp>
        <p:nvCxnSpPr>
          <p:cNvPr id="22" name="直線コネクタ 21"/>
          <p:cNvCxnSpPr/>
          <p:nvPr/>
        </p:nvCxnSpPr>
        <p:spPr>
          <a:xfrm>
            <a:off x="1362131" y="2303875"/>
            <a:ext cx="225025"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直線コネクタ 23"/>
          <p:cNvCxnSpPr/>
          <p:nvPr/>
        </p:nvCxnSpPr>
        <p:spPr>
          <a:xfrm>
            <a:off x="1916705" y="5049180"/>
            <a:ext cx="72008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線コネクタ 25"/>
          <p:cNvCxnSpPr/>
          <p:nvPr/>
        </p:nvCxnSpPr>
        <p:spPr>
          <a:xfrm flipV="1">
            <a:off x="1481169" y="2033845"/>
            <a:ext cx="0" cy="27003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線コネクタ 27"/>
          <p:cNvCxnSpPr/>
          <p:nvPr/>
        </p:nvCxnSpPr>
        <p:spPr>
          <a:xfrm flipV="1">
            <a:off x="2275282" y="2049822"/>
            <a:ext cx="0" cy="29880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線コネクタ 29"/>
          <p:cNvCxnSpPr/>
          <p:nvPr/>
        </p:nvCxnSpPr>
        <p:spPr>
          <a:xfrm>
            <a:off x="1481169" y="2048359"/>
            <a:ext cx="8028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a:off x="5697125" y="2168860"/>
            <a:ext cx="225025"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線コネクタ 31"/>
          <p:cNvCxnSpPr/>
          <p:nvPr/>
        </p:nvCxnSpPr>
        <p:spPr>
          <a:xfrm>
            <a:off x="6237185" y="4041746"/>
            <a:ext cx="72008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flipV="1">
            <a:off x="5801649" y="1898830"/>
            <a:ext cx="0" cy="27003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線コネクタ 33"/>
          <p:cNvCxnSpPr/>
          <p:nvPr/>
        </p:nvCxnSpPr>
        <p:spPr>
          <a:xfrm flipV="1">
            <a:off x="6595762" y="1914807"/>
            <a:ext cx="0" cy="21240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a:off x="5801649" y="1913344"/>
            <a:ext cx="8028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テキスト ボックス 35"/>
          <p:cNvSpPr txBox="1"/>
          <p:nvPr/>
        </p:nvSpPr>
        <p:spPr>
          <a:xfrm>
            <a:off x="1673072" y="1758539"/>
            <a:ext cx="425116" cy="461665"/>
          </a:xfrm>
          <a:prstGeom prst="rect">
            <a:avLst/>
          </a:prstGeom>
          <a:noFill/>
        </p:spPr>
        <p:txBody>
          <a:bodyPr wrap="none" rtlCol="0">
            <a:spAutoFit/>
          </a:bodyPr>
          <a:lstStyle/>
          <a:p>
            <a:r>
              <a:rPr kumimoji="1" lang="ja-JP" altLang="en-US" sz="2400" b="1" dirty="0" smtClean="0">
                <a:latin typeface="Arial" pitchFamily="34" charset="0"/>
                <a:cs typeface="Arial" pitchFamily="34" charset="0"/>
              </a:rPr>
              <a:t>*</a:t>
            </a:r>
            <a:r>
              <a:rPr lang="ja-JP" altLang="en-US" sz="2400" b="1" dirty="0" smtClean="0">
                <a:latin typeface="Arial" pitchFamily="34" charset="0"/>
                <a:cs typeface="Arial" pitchFamily="34" charset="0"/>
              </a:rPr>
              <a:t>*</a:t>
            </a:r>
            <a:endParaRPr kumimoji="1" lang="ja-JP" altLang="en-US" sz="2400" b="1" dirty="0">
              <a:latin typeface="Arial" pitchFamily="34" charset="0"/>
              <a:cs typeface="Arial" pitchFamily="34" charset="0"/>
            </a:endParaRPr>
          </a:p>
        </p:txBody>
      </p:sp>
      <p:sp>
        <p:nvSpPr>
          <p:cNvPr id="37" name="テキスト ボックス 36"/>
          <p:cNvSpPr txBox="1"/>
          <p:nvPr/>
        </p:nvSpPr>
        <p:spPr>
          <a:xfrm>
            <a:off x="6008066" y="1630263"/>
            <a:ext cx="425116" cy="461665"/>
          </a:xfrm>
          <a:prstGeom prst="rect">
            <a:avLst/>
          </a:prstGeom>
          <a:noFill/>
        </p:spPr>
        <p:txBody>
          <a:bodyPr wrap="none" rtlCol="0">
            <a:spAutoFit/>
          </a:bodyPr>
          <a:lstStyle/>
          <a:p>
            <a:r>
              <a:rPr kumimoji="1" lang="ja-JP" altLang="en-US" sz="2400" b="1" dirty="0" smtClean="0">
                <a:latin typeface="Arial" pitchFamily="34" charset="0"/>
                <a:cs typeface="Arial" pitchFamily="34" charset="0"/>
              </a:rPr>
              <a:t>*</a:t>
            </a:r>
            <a:r>
              <a:rPr lang="ja-JP" altLang="en-US" sz="2400" b="1" dirty="0" smtClean="0">
                <a:latin typeface="Arial" pitchFamily="34" charset="0"/>
                <a:cs typeface="Arial" pitchFamily="34" charset="0"/>
              </a:rPr>
              <a:t>*</a:t>
            </a:r>
            <a:endParaRPr kumimoji="1" lang="ja-JP" altLang="en-US" sz="2400" b="1" dirty="0">
              <a:latin typeface="Arial" pitchFamily="34" charset="0"/>
              <a:cs typeface="Arial" pitchFamily="34" charset="0"/>
            </a:endParaRPr>
          </a:p>
        </p:txBody>
      </p:sp>
      <p:sp>
        <p:nvSpPr>
          <p:cNvPr id="40" name="テキスト ボックス 39"/>
          <p:cNvSpPr txBox="1"/>
          <p:nvPr/>
        </p:nvSpPr>
        <p:spPr>
          <a:xfrm>
            <a:off x="245659" y="150125"/>
            <a:ext cx="8225329" cy="369332"/>
          </a:xfrm>
          <a:prstGeom prst="rect">
            <a:avLst/>
          </a:prstGeom>
          <a:noFill/>
        </p:spPr>
        <p:txBody>
          <a:bodyPr wrap="none" rtlCol="0">
            <a:spAutoFit/>
          </a:bodyPr>
          <a:lstStyle/>
          <a:p>
            <a:r>
              <a:rPr kumimoji="1" lang="en-US" altLang="ja-JP" b="1" u="sng" dirty="0" smtClean="0">
                <a:latin typeface="Arial" pitchFamily="34" charset="0"/>
                <a:cs typeface="Arial" pitchFamily="34" charset="0"/>
              </a:rPr>
              <a:t>Evaluation of IL-6 and IFN-</a:t>
            </a:r>
            <a:r>
              <a:rPr kumimoji="1" lang="el-GR" altLang="ja-JP" b="1" u="sng" dirty="0" smtClean="0">
                <a:latin typeface="Arial" pitchFamily="34" charset="0"/>
                <a:cs typeface="Arial" pitchFamily="34" charset="0"/>
              </a:rPr>
              <a:t>β</a:t>
            </a:r>
            <a:r>
              <a:rPr kumimoji="1" lang="en-US" altLang="ja-JP" b="1" u="sng" dirty="0" smtClean="0">
                <a:latin typeface="Arial" pitchFamily="34" charset="0"/>
                <a:cs typeface="Arial" pitchFamily="34" charset="0"/>
              </a:rPr>
              <a:t> production under presence of TBK1 inhibitor</a:t>
            </a:r>
            <a:endParaRPr kumimoji="1" lang="ja-JP" altLang="en-US" b="1" u="sng" dirty="0">
              <a:latin typeface="Arial" pitchFamily="34" charset="0"/>
              <a:cs typeface="Arial" pitchFamily="34" charset="0"/>
            </a:endParaRPr>
          </a:p>
        </p:txBody>
      </p:sp>
      <p:sp>
        <p:nvSpPr>
          <p:cNvPr id="42" name="テキスト ボックス 41"/>
          <p:cNvSpPr txBox="1"/>
          <p:nvPr/>
        </p:nvSpPr>
        <p:spPr>
          <a:xfrm>
            <a:off x="215471" y="773705"/>
            <a:ext cx="6288901" cy="646331"/>
          </a:xfrm>
          <a:prstGeom prst="rect">
            <a:avLst/>
          </a:prstGeom>
          <a:noFill/>
        </p:spPr>
        <p:txBody>
          <a:bodyPr wrap="none" rtlCol="0">
            <a:spAutoFit/>
          </a:bodyPr>
          <a:lstStyle/>
          <a:p>
            <a:r>
              <a:rPr kumimoji="1" lang="en-US" altLang="ja-JP" b="1" dirty="0" smtClean="0">
                <a:latin typeface="Arial" pitchFamily="34" charset="0"/>
                <a:cs typeface="Arial" pitchFamily="34" charset="0"/>
              </a:rPr>
              <a:t>Evaluate </a:t>
            </a:r>
            <a:r>
              <a:rPr lang="en-US" altLang="ja-JP" b="1" dirty="0" smtClean="0">
                <a:latin typeface="Arial" pitchFamily="34" charset="0"/>
                <a:cs typeface="Arial" pitchFamily="34" charset="0"/>
              </a:rPr>
              <a:t>IFN-</a:t>
            </a:r>
            <a:r>
              <a:rPr lang="el-GR" altLang="ja-JP" b="1" dirty="0" smtClean="0">
                <a:latin typeface="Arial" pitchFamily="34" charset="0"/>
                <a:cs typeface="Arial" pitchFamily="34" charset="0"/>
              </a:rPr>
              <a:t>β </a:t>
            </a:r>
            <a:r>
              <a:rPr lang="en-US" altLang="ja-JP" b="1" dirty="0" smtClean="0">
                <a:latin typeface="Arial" pitchFamily="34" charset="0"/>
                <a:cs typeface="Arial" pitchFamily="34" charset="0"/>
              </a:rPr>
              <a:t>and IL-6 </a:t>
            </a:r>
            <a:r>
              <a:rPr kumimoji="1" lang="en-US" altLang="ja-JP" b="1" dirty="0" smtClean="0">
                <a:latin typeface="Arial" pitchFamily="34" charset="0"/>
                <a:cs typeface="Arial" pitchFamily="34" charset="0"/>
              </a:rPr>
              <a:t>production under the presence</a:t>
            </a:r>
          </a:p>
          <a:p>
            <a:r>
              <a:rPr kumimoji="1" lang="en-US" altLang="ja-JP" b="1" dirty="0" smtClean="0">
                <a:latin typeface="Arial" pitchFamily="34" charset="0"/>
                <a:cs typeface="Arial" pitchFamily="34" charset="0"/>
              </a:rPr>
              <a:t>of TBK</a:t>
            </a:r>
            <a:r>
              <a:rPr lang="en-US" altLang="ja-JP" b="1" dirty="0" smtClean="0">
                <a:latin typeface="Arial" pitchFamily="34" charset="0"/>
                <a:cs typeface="Arial" pitchFamily="34" charset="0"/>
              </a:rPr>
              <a:t>1 inhibitor (component of STING/TBK1 pathway).</a:t>
            </a:r>
            <a:endParaRPr kumimoji="1" lang="ja-JP" altLang="en-US" b="1" dirty="0">
              <a:latin typeface="Arial" pitchFamily="34" charset="0"/>
              <a:cs typeface="Arial" pitchFamily="34" charset="0"/>
            </a:endParaRPr>
          </a:p>
        </p:txBody>
      </p:sp>
      <p:sp>
        <p:nvSpPr>
          <p:cNvPr id="43" name="テキスト ボックス 42"/>
          <p:cNvSpPr txBox="1"/>
          <p:nvPr/>
        </p:nvSpPr>
        <p:spPr>
          <a:xfrm>
            <a:off x="404189" y="5433207"/>
            <a:ext cx="899605" cy="523220"/>
          </a:xfrm>
          <a:prstGeom prst="rect">
            <a:avLst/>
          </a:prstGeom>
          <a:noFill/>
        </p:spPr>
        <p:txBody>
          <a:bodyPr wrap="none" rtlCol="0">
            <a:spAutoFit/>
          </a:bodyPr>
          <a:lstStyle/>
          <a:p>
            <a:pPr algn="ctr"/>
            <a:r>
              <a:rPr lang="en-US" altLang="ja-JP" sz="1400" b="1" dirty="0" smtClean="0">
                <a:latin typeface="Arial" pitchFamily="34" charset="0"/>
                <a:cs typeface="Arial" pitchFamily="34" charset="0"/>
              </a:rPr>
              <a:t>Inhibitor</a:t>
            </a:r>
          </a:p>
          <a:p>
            <a:pPr algn="ctr"/>
            <a:r>
              <a:rPr lang="en-US" altLang="ja-JP" sz="1400" b="1" dirty="0" smtClean="0">
                <a:latin typeface="Arial" pitchFamily="34" charset="0"/>
                <a:cs typeface="Arial" pitchFamily="34" charset="0"/>
              </a:rPr>
              <a:t>Conc.</a:t>
            </a:r>
            <a:endParaRPr kumimoji="1" lang="ja-JP" altLang="en-US" sz="1400" b="1" dirty="0">
              <a:latin typeface="Arial" pitchFamily="34" charset="0"/>
              <a:cs typeface="Arial" pitchFamily="34" charset="0"/>
            </a:endParaRPr>
          </a:p>
        </p:txBody>
      </p:sp>
      <p:sp>
        <p:nvSpPr>
          <p:cNvPr id="44" name="テキスト ボックス 43"/>
          <p:cNvSpPr txBox="1"/>
          <p:nvPr/>
        </p:nvSpPr>
        <p:spPr>
          <a:xfrm>
            <a:off x="4773747" y="5435481"/>
            <a:ext cx="899605" cy="523220"/>
          </a:xfrm>
          <a:prstGeom prst="rect">
            <a:avLst/>
          </a:prstGeom>
          <a:noFill/>
        </p:spPr>
        <p:txBody>
          <a:bodyPr wrap="none" rtlCol="0">
            <a:spAutoFit/>
          </a:bodyPr>
          <a:lstStyle/>
          <a:p>
            <a:pPr algn="ctr"/>
            <a:r>
              <a:rPr lang="en-US" altLang="ja-JP" sz="1400" b="1" dirty="0" smtClean="0">
                <a:latin typeface="Arial" pitchFamily="34" charset="0"/>
                <a:cs typeface="Arial" pitchFamily="34" charset="0"/>
              </a:rPr>
              <a:t>Inhibitor</a:t>
            </a:r>
          </a:p>
          <a:p>
            <a:pPr algn="ctr"/>
            <a:r>
              <a:rPr lang="en-US" altLang="ja-JP" sz="1400" b="1" dirty="0" smtClean="0">
                <a:latin typeface="Arial" pitchFamily="34" charset="0"/>
                <a:cs typeface="Arial" pitchFamily="34" charset="0"/>
              </a:rPr>
              <a:t>Conc.</a:t>
            </a:r>
            <a:endParaRPr kumimoji="1" lang="ja-JP" altLang="en-US" sz="1400" b="1" dirty="0">
              <a:latin typeface="Arial" pitchFamily="34" charset="0"/>
              <a:cs typeface="Arial" pitchFamily="34" charset="0"/>
            </a:endParaRPr>
          </a:p>
        </p:txBody>
      </p:sp>
    </p:spTree>
    <p:extLst>
      <p:ext uri="{BB962C8B-B14F-4D97-AF65-F5344CB8AC3E}">
        <p14:creationId xmlns:p14="http://schemas.microsoft.com/office/powerpoint/2010/main" val="2854578910"/>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グラフ 6"/>
          <p:cNvGraphicFramePr/>
          <p:nvPr>
            <p:extLst>
              <p:ext uri="{D42A27DB-BD31-4B8C-83A1-F6EECF244321}">
                <p14:modId xmlns:p14="http://schemas.microsoft.com/office/powerpoint/2010/main" val="1445120452"/>
              </p:ext>
            </p:extLst>
          </p:nvPr>
        </p:nvGraphicFramePr>
        <p:xfrm>
          <a:off x="4146694" y="773681"/>
          <a:ext cx="4500500" cy="2851598"/>
        </p:xfrm>
        <a:graphic>
          <a:graphicData uri="http://schemas.openxmlformats.org/drawingml/2006/chart">
            <c:chart xmlns:c="http://schemas.openxmlformats.org/drawingml/2006/chart" xmlns:r="http://schemas.openxmlformats.org/officeDocument/2006/relationships" r:id="rId3"/>
          </a:graphicData>
        </a:graphic>
      </p:graphicFrame>
      <p:sp>
        <p:nvSpPr>
          <p:cNvPr id="9" name="テキスト ボックス 8"/>
          <p:cNvSpPr txBox="1"/>
          <p:nvPr/>
        </p:nvSpPr>
        <p:spPr>
          <a:xfrm>
            <a:off x="4596744" y="3310244"/>
            <a:ext cx="4003019" cy="276999"/>
          </a:xfrm>
          <a:prstGeom prst="rect">
            <a:avLst/>
          </a:prstGeom>
          <a:noFill/>
        </p:spPr>
        <p:txBody>
          <a:bodyPr wrap="none" rtlCol="0">
            <a:spAutoFit/>
          </a:bodyPr>
          <a:lstStyle/>
          <a:p>
            <a:r>
              <a:rPr kumimoji="1" lang="en-US" altLang="ja-JP" sz="1200" b="1" dirty="0" smtClean="0">
                <a:latin typeface="Arial" pitchFamily="34" charset="0"/>
                <a:cs typeface="Arial" pitchFamily="34" charset="0"/>
              </a:rPr>
              <a:t>         IL-1β          IL-6            IL-1         </a:t>
            </a:r>
            <a:r>
              <a:rPr kumimoji="1" lang="en-US" altLang="ja-JP" sz="1200" b="1" dirty="0" err="1" smtClean="0">
                <a:latin typeface="Arial" pitchFamily="34" charset="0"/>
                <a:cs typeface="Arial" pitchFamily="34" charset="0"/>
              </a:rPr>
              <a:t>IFNβ</a:t>
            </a:r>
            <a:r>
              <a:rPr lang="ja-JP" altLang="en-US" sz="1200" b="1" dirty="0" smtClean="0">
                <a:latin typeface="Arial" pitchFamily="34" charset="0"/>
                <a:cs typeface="Arial" pitchFamily="34" charset="0"/>
              </a:rPr>
              <a:t>         </a:t>
            </a:r>
            <a:r>
              <a:rPr lang="en-US" altLang="ja-JP" sz="1200" b="1" dirty="0" err="1" smtClean="0">
                <a:latin typeface="Arial" pitchFamily="34" charset="0"/>
                <a:cs typeface="Arial" pitchFamily="34" charset="0"/>
              </a:rPr>
              <a:t>TNFα</a:t>
            </a:r>
            <a:r>
              <a:rPr kumimoji="1" lang="en-US" altLang="ja-JP" sz="1200" b="1" dirty="0" smtClean="0">
                <a:latin typeface="Arial" pitchFamily="34" charset="0"/>
                <a:cs typeface="Arial" pitchFamily="34" charset="0"/>
              </a:rPr>
              <a:t> </a:t>
            </a:r>
            <a:endParaRPr kumimoji="1" lang="ja-JP" altLang="en-US" sz="1200" b="1" dirty="0" smtClean="0">
              <a:latin typeface="Arial" pitchFamily="34" charset="0"/>
              <a:cs typeface="Arial" pitchFamily="34" charset="0"/>
            </a:endParaRPr>
          </a:p>
        </p:txBody>
      </p:sp>
      <p:grpSp>
        <p:nvGrpSpPr>
          <p:cNvPr id="3" name="グループ化 29"/>
          <p:cNvGrpSpPr/>
          <p:nvPr/>
        </p:nvGrpSpPr>
        <p:grpSpPr>
          <a:xfrm>
            <a:off x="6354886" y="519934"/>
            <a:ext cx="2750184" cy="523777"/>
            <a:chOff x="3851920" y="5157296"/>
            <a:chExt cx="2750184" cy="523777"/>
          </a:xfrm>
        </p:grpSpPr>
        <p:sp>
          <p:nvSpPr>
            <p:cNvPr id="11" name="正方形/長方形 10"/>
            <p:cNvSpPr/>
            <p:nvPr/>
          </p:nvSpPr>
          <p:spPr>
            <a:xfrm>
              <a:off x="3851920" y="5229200"/>
              <a:ext cx="144016" cy="144016"/>
            </a:xfrm>
            <a:prstGeom prst="rect">
              <a:avLst/>
            </a:prstGeom>
            <a:solidFill>
              <a:srgbClr val="00B0F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2" name="正方形/長方形 11"/>
            <p:cNvSpPr/>
            <p:nvPr/>
          </p:nvSpPr>
          <p:spPr>
            <a:xfrm>
              <a:off x="4067944" y="5229200"/>
              <a:ext cx="144016" cy="144016"/>
            </a:xfrm>
            <a:prstGeom prst="rect">
              <a:avLst/>
            </a:prstGeom>
            <a:solidFill>
              <a:srgbClr val="0070C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3" name="正方形/長方形 12"/>
            <p:cNvSpPr/>
            <p:nvPr/>
          </p:nvSpPr>
          <p:spPr>
            <a:xfrm>
              <a:off x="4283968" y="5229200"/>
              <a:ext cx="144016" cy="144016"/>
            </a:xfrm>
            <a:prstGeom prst="rect">
              <a:avLst/>
            </a:prstGeom>
            <a:solidFill>
              <a:srgbClr val="00206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4" name="正方形/長方形 13"/>
            <p:cNvSpPr/>
            <p:nvPr/>
          </p:nvSpPr>
          <p:spPr>
            <a:xfrm>
              <a:off x="3851920" y="5445224"/>
              <a:ext cx="144016" cy="144016"/>
            </a:xfrm>
            <a:prstGeom prst="rect">
              <a:avLst/>
            </a:prstGeom>
            <a:solidFill>
              <a:srgbClr val="FFFF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5" name="正方形/長方形 14"/>
            <p:cNvSpPr/>
            <p:nvPr/>
          </p:nvSpPr>
          <p:spPr>
            <a:xfrm>
              <a:off x="4067944" y="5445224"/>
              <a:ext cx="144016" cy="144016"/>
            </a:xfrm>
            <a:prstGeom prst="rect">
              <a:avLst/>
            </a:prstGeom>
            <a:solidFill>
              <a:srgbClr val="FF9933"/>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6" name="正方形/長方形 15"/>
            <p:cNvSpPr/>
            <p:nvPr/>
          </p:nvSpPr>
          <p:spPr>
            <a:xfrm>
              <a:off x="4283968" y="5445224"/>
              <a:ext cx="144016" cy="144016"/>
            </a:xfrm>
            <a:prstGeom prst="rect">
              <a:avLst/>
            </a:prstGeom>
            <a:solidFill>
              <a:srgbClr val="FF0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7" name="テキスト ボックス 16"/>
            <p:cNvSpPr txBox="1"/>
            <p:nvPr/>
          </p:nvSpPr>
          <p:spPr>
            <a:xfrm>
              <a:off x="4355976" y="5157296"/>
              <a:ext cx="1829347" cy="307777"/>
            </a:xfrm>
            <a:prstGeom prst="rect">
              <a:avLst/>
            </a:prstGeom>
            <a:noFill/>
          </p:spPr>
          <p:txBody>
            <a:bodyPr wrap="none" rtlCol="0">
              <a:spAutoFit/>
            </a:bodyPr>
            <a:lstStyle/>
            <a:p>
              <a:r>
                <a:rPr kumimoji="1" lang="ja-JP" altLang="en-US" sz="1400" b="1" dirty="0" smtClean="0">
                  <a:latin typeface="Arial" pitchFamily="34" charset="0"/>
                  <a:cs typeface="Arial" pitchFamily="34" charset="0"/>
                </a:rPr>
                <a:t>：</a:t>
              </a:r>
              <a:r>
                <a:rPr lang="en-US" altLang="ja-JP" sz="1400" b="1" dirty="0" smtClean="0">
                  <a:latin typeface="Arial" pitchFamily="34" charset="0"/>
                  <a:cs typeface="Arial" pitchFamily="34" charset="0"/>
                </a:rPr>
                <a:t>KALA-free MEND</a:t>
              </a:r>
              <a:endParaRPr kumimoji="1" lang="ja-JP" altLang="en-US" sz="1400" b="1" dirty="0" smtClean="0">
                <a:latin typeface="Arial" pitchFamily="34" charset="0"/>
                <a:cs typeface="Arial" pitchFamily="34" charset="0"/>
              </a:endParaRPr>
            </a:p>
          </p:txBody>
        </p:sp>
        <p:sp>
          <p:nvSpPr>
            <p:cNvPr id="18" name="テキスト ボックス 17"/>
            <p:cNvSpPr txBox="1"/>
            <p:nvPr/>
          </p:nvSpPr>
          <p:spPr>
            <a:xfrm>
              <a:off x="4355976" y="5373296"/>
              <a:ext cx="2246128" cy="307777"/>
            </a:xfrm>
            <a:prstGeom prst="rect">
              <a:avLst/>
            </a:prstGeom>
            <a:noFill/>
          </p:spPr>
          <p:txBody>
            <a:bodyPr wrap="none" rtlCol="0">
              <a:spAutoFit/>
            </a:bodyPr>
            <a:lstStyle/>
            <a:p>
              <a:r>
                <a:rPr lang="ja-JP" altLang="en-US" sz="1400" b="1" dirty="0" smtClean="0">
                  <a:latin typeface="Arial" pitchFamily="34" charset="0"/>
                  <a:cs typeface="Arial" pitchFamily="34" charset="0"/>
                </a:rPr>
                <a:t>：</a:t>
              </a:r>
              <a:r>
                <a:rPr lang="en-US" altLang="ja-JP" sz="1400" b="1" dirty="0" smtClean="0">
                  <a:latin typeface="Arial" pitchFamily="34" charset="0"/>
                  <a:cs typeface="Arial" pitchFamily="34" charset="0"/>
                </a:rPr>
                <a:t>KALA-modified MEND</a:t>
              </a:r>
            </a:p>
          </p:txBody>
        </p:sp>
      </p:grpSp>
      <p:graphicFrame>
        <p:nvGraphicFramePr>
          <p:cNvPr id="4" name="グラフ 3"/>
          <p:cNvGraphicFramePr/>
          <p:nvPr>
            <p:extLst>
              <p:ext uri="{D42A27DB-BD31-4B8C-83A1-F6EECF244321}">
                <p14:modId xmlns:p14="http://schemas.microsoft.com/office/powerpoint/2010/main" val="4263487494"/>
              </p:ext>
            </p:extLst>
          </p:nvPr>
        </p:nvGraphicFramePr>
        <p:xfrm>
          <a:off x="-36512" y="2016078"/>
          <a:ext cx="3708000" cy="364517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8" name="グラフ 37"/>
          <p:cNvGraphicFramePr/>
          <p:nvPr>
            <p:extLst>
              <p:ext uri="{D42A27DB-BD31-4B8C-83A1-F6EECF244321}">
                <p14:modId xmlns:p14="http://schemas.microsoft.com/office/powerpoint/2010/main" val="2355663501"/>
              </p:ext>
            </p:extLst>
          </p:nvPr>
        </p:nvGraphicFramePr>
        <p:xfrm>
          <a:off x="4121661" y="3625279"/>
          <a:ext cx="4612855" cy="2664296"/>
        </p:xfrm>
        <a:graphic>
          <a:graphicData uri="http://schemas.openxmlformats.org/drawingml/2006/chart">
            <c:chart xmlns:c="http://schemas.openxmlformats.org/drawingml/2006/chart" xmlns:r="http://schemas.openxmlformats.org/officeDocument/2006/relationships" r:id="rId5"/>
          </a:graphicData>
        </a:graphic>
      </p:graphicFrame>
      <p:sp>
        <p:nvSpPr>
          <p:cNvPr id="39" name="テキスト ボックス 38"/>
          <p:cNvSpPr txBox="1"/>
          <p:nvPr/>
        </p:nvSpPr>
        <p:spPr>
          <a:xfrm>
            <a:off x="5174530" y="6161633"/>
            <a:ext cx="3514104" cy="307777"/>
          </a:xfrm>
          <a:prstGeom prst="rect">
            <a:avLst/>
          </a:prstGeom>
          <a:noFill/>
        </p:spPr>
        <p:txBody>
          <a:bodyPr wrap="none" rtlCol="0">
            <a:spAutoFit/>
          </a:bodyPr>
          <a:lstStyle/>
          <a:p>
            <a:r>
              <a:rPr kumimoji="1" lang="en-US" altLang="ja-JP" sz="1400" dirty="0" smtClean="0">
                <a:latin typeface="HGP創英角ｺﾞｼｯｸUB" panose="020B0900000000000000" pitchFamily="50" charset="-128"/>
                <a:ea typeface="HGP創英角ｺﾞｼｯｸUB" panose="020B0900000000000000" pitchFamily="50" charset="-128"/>
              </a:rPr>
              <a:t>CpG(−)    CpG(+)     CpG(−)    CpG(+)</a:t>
            </a:r>
            <a:endParaRPr kumimoji="1" lang="ja-JP" altLang="en-US" sz="1400" dirty="0">
              <a:latin typeface="HGP創英角ｺﾞｼｯｸUB" panose="020B0900000000000000" pitchFamily="50" charset="-128"/>
              <a:ea typeface="HGP創英角ｺﾞｼｯｸUB" panose="020B0900000000000000" pitchFamily="50" charset="-128"/>
            </a:endParaRPr>
          </a:p>
        </p:txBody>
      </p:sp>
      <p:sp>
        <p:nvSpPr>
          <p:cNvPr id="40" name="テキスト ボックス 39"/>
          <p:cNvSpPr txBox="1"/>
          <p:nvPr/>
        </p:nvSpPr>
        <p:spPr>
          <a:xfrm>
            <a:off x="5630496" y="6505599"/>
            <a:ext cx="2164375" cy="307777"/>
          </a:xfrm>
          <a:prstGeom prst="rect">
            <a:avLst/>
          </a:prstGeom>
          <a:noFill/>
        </p:spPr>
        <p:txBody>
          <a:bodyPr wrap="none" rtlCol="0">
            <a:spAutoFit/>
          </a:bodyPr>
          <a:lstStyle/>
          <a:p>
            <a:r>
              <a:rPr kumimoji="1" lang="en-US" altLang="ja-JP" sz="1400" b="1" dirty="0" smtClean="0">
                <a:latin typeface="HGP創英角ｺﾞｼｯｸUB" panose="020B0900000000000000" pitchFamily="50" charset="-128"/>
                <a:ea typeface="HGP創英角ｺﾞｼｯｸUB" panose="020B0900000000000000" pitchFamily="50" charset="-128"/>
              </a:rPr>
              <a:t>  KALA                    R8</a:t>
            </a:r>
            <a:endParaRPr kumimoji="1" lang="ja-JP" altLang="en-US" sz="1400" b="1" dirty="0">
              <a:latin typeface="HGP創英角ｺﾞｼｯｸUB" panose="020B0900000000000000" pitchFamily="50" charset="-128"/>
              <a:ea typeface="HGP創英角ｺﾞｼｯｸUB" panose="020B0900000000000000" pitchFamily="50" charset="-128"/>
            </a:endParaRPr>
          </a:p>
        </p:txBody>
      </p:sp>
      <p:cxnSp>
        <p:nvCxnSpPr>
          <p:cNvPr id="42" name="直線コネクタ 41"/>
          <p:cNvCxnSpPr/>
          <p:nvPr/>
        </p:nvCxnSpPr>
        <p:spPr>
          <a:xfrm>
            <a:off x="5153264" y="6505599"/>
            <a:ext cx="1587688"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3" name="直線コネクタ 42"/>
          <p:cNvCxnSpPr/>
          <p:nvPr/>
        </p:nvCxnSpPr>
        <p:spPr>
          <a:xfrm>
            <a:off x="6879847" y="6505599"/>
            <a:ext cx="1643303" cy="0"/>
          </a:xfrm>
          <a:prstGeom prst="line">
            <a:avLst/>
          </a:prstGeom>
          <a:ln w="28575">
            <a:solidFill>
              <a:srgbClr val="002060"/>
            </a:solidFill>
          </a:ln>
        </p:spPr>
        <p:style>
          <a:lnRef idx="1">
            <a:schemeClr val="accent1"/>
          </a:lnRef>
          <a:fillRef idx="0">
            <a:schemeClr val="accent1"/>
          </a:fillRef>
          <a:effectRef idx="0">
            <a:schemeClr val="accent1"/>
          </a:effectRef>
          <a:fontRef idx="minor">
            <a:schemeClr val="tx1"/>
          </a:fontRef>
        </p:style>
      </p:cxnSp>
      <p:sp>
        <p:nvSpPr>
          <p:cNvPr id="5" name="爆発 2 4"/>
          <p:cNvSpPr/>
          <p:nvPr/>
        </p:nvSpPr>
        <p:spPr>
          <a:xfrm rot="451412">
            <a:off x="6650918" y="3711729"/>
            <a:ext cx="2202621" cy="1274473"/>
          </a:xfrm>
          <a:prstGeom prst="irregularSeal2">
            <a:avLst/>
          </a:prstGeom>
          <a:solidFill>
            <a:srgbClr val="CCFFCC"/>
          </a:solidFill>
          <a:ln>
            <a:solidFill>
              <a:srgbClr val="CCFF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7" name="テキスト ボックス 36"/>
          <p:cNvSpPr txBox="1"/>
          <p:nvPr/>
        </p:nvSpPr>
        <p:spPr>
          <a:xfrm>
            <a:off x="184689" y="10680"/>
            <a:ext cx="5052986" cy="523220"/>
          </a:xfrm>
          <a:prstGeom prst="rect">
            <a:avLst/>
          </a:prstGeom>
          <a:noFill/>
        </p:spPr>
        <p:txBody>
          <a:bodyPr wrap="none" rtlCol="0">
            <a:spAutoFit/>
          </a:bodyPr>
          <a:lstStyle/>
          <a:p>
            <a:r>
              <a:rPr kumimoji="1" lang="en-US" altLang="ja-JP" sz="2800" dirty="0" smtClean="0">
                <a:latin typeface="HGP創英角ｺﾞｼｯｸUB" panose="020B0900000000000000" pitchFamily="50" charset="-128"/>
                <a:ea typeface="HGP創英角ｺﾞｼｯｸUB" panose="020B0900000000000000" pitchFamily="50" charset="-128"/>
                <a:cs typeface="Arial" pitchFamily="34" charset="0"/>
              </a:rPr>
              <a:t>Multi-functions of KALA-MEND</a:t>
            </a:r>
            <a:endParaRPr kumimoji="1" lang="ja-JP" altLang="en-US" sz="2800" dirty="0">
              <a:latin typeface="HGP創英角ｺﾞｼｯｸUB" panose="020B0900000000000000" pitchFamily="50" charset="-128"/>
              <a:ea typeface="HGP創英角ｺﾞｼｯｸUB" panose="020B0900000000000000" pitchFamily="50" charset="-128"/>
              <a:cs typeface="Arial" pitchFamily="34" charset="0"/>
            </a:endParaRPr>
          </a:p>
        </p:txBody>
      </p:sp>
      <p:sp>
        <p:nvSpPr>
          <p:cNvPr id="10" name="円/楕円 9"/>
          <p:cNvSpPr/>
          <p:nvPr/>
        </p:nvSpPr>
        <p:spPr>
          <a:xfrm>
            <a:off x="395536" y="541597"/>
            <a:ext cx="2699792" cy="633149"/>
          </a:xfrm>
          <a:prstGeom prst="ellipse">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 name="テキスト ボックス 43"/>
          <p:cNvSpPr txBox="1"/>
          <p:nvPr/>
        </p:nvSpPr>
        <p:spPr>
          <a:xfrm>
            <a:off x="397623" y="497638"/>
            <a:ext cx="2771913" cy="677108"/>
          </a:xfrm>
          <a:prstGeom prst="rect">
            <a:avLst/>
          </a:prstGeom>
          <a:noFill/>
        </p:spPr>
        <p:txBody>
          <a:bodyPr wrap="none" rtlCol="0">
            <a:spAutoFit/>
          </a:bodyPr>
          <a:lstStyle/>
          <a:p>
            <a:pPr marL="342900" indent="-342900">
              <a:buAutoNum type="arabicPeriod"/>
            </a:pPr>
            <a:r>
              <a:rPr kumimoji="1" lang="en-US" altLang="ja-JP" dirty="0" smtClean="0">
                <a:latin typeface="HGP創英角ｺﾞｼｯｸUB" panose="020B0900000000000000" pitchFamily="50" charset="-128"/>
                <a:ea typeface="HGP創英角ｺﾞｼｯｸUB" panose="020B0900000000000000" pitchFamily="50" charset="-128"/>
              </a:rPr>
              <a:t>Enhancement of</a:t>
            </a:r>
          </a:p>
          <a:p>
            <a:r>
              <a:rPr kumimoji="1" lang="en-US" altLang="ja-JP" dirty="0" smtClean="0">
                <a:latin typeface="HGP創英角ｺﾞｼｯｸUB" panose="020B0900000000000000" pitchFamily="50" charset="-128"/>
                <a:ea typeface="HGP創英角ｺﾞｼｯｸUB" panose="020B0900000000000000" pitchFamily="50" charset="-128"/>
              </a:rPr>
              <a:t>    transgene </a:t>
            </a:r>
            <a:r>
              <a:rPr kumimoji="1" lang="en-US" altLang="ja-JP" sz="2000" dirty="0" smtClean="0">
                <a:latin typeface="HGP創英角ｺﾞｼｯｸUB" panose="020B0900000000000000" pitchFamily="50" charset="-128"/>
                <a:ea typeface="HGP創英角ｺﾞｼｯｸUB" panose="020B0900000000000000" pitchFamily="50" charset="-128"/>
              </a:rPr>
              <a:t>expression</a:t>
            </a:r>
            <a:endParaRPr kumimoji="1" lang="ja-JP" altLang="en-US" sz="2000" dirty="0">
              <a:latin typeface="HGP創英角ｺﾞｼｯｸUB" panose="020B0900000000000000" pitchFamily="50" charset="-128"/>
              <a:ea typeface="HGP創英角ｺﾞｼｯｸUB" panose="020B0900000000000000" pitchFamily="50" charset="-128"/>
            </a:endParaRPr>
          </a:p>
        </p:txBody>
      </p:sp>
      <p:sp>
        <p:nvSpPr>
          <p:cNvPr id="48" name="円/楕円 47"/>
          <p:cNvSpPr/>
          <p:nvPr/>
        </p:nvSpPr>
        <p:spPr>
          <a:xfrm>
            <a:off x="3419872" y="495687"/>
            <a:ext cx="2863006" cy="474979"/>
          </a:xfrm>
          <a:prstGeom prst="ellipse">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 name="テキスト ボックス 44"/>
          <p:cNvSpPr txBox="1"/>
          <p:nvPr/>
        </p:nvSpPr>
        <p:spPr>
          <a:xfrm>
            <a:off x="3506258" y="517354"/>
            <a:ext cx="2670924" cy="400110"/>
          </a:xfrm>
          <a:prstGeom prst="rect">
            <a:avLst/>
          </a:prstGeom>
          <a:noFill/>
        </p:spPr>
        <p:txBody>
          <a:bodyPr wrap="none" rtlCol="0">
            <a:spAutoFit/>
          </a:bodyPr>
          <a:lstStyle/>
          <a:p>
            <a:r>
              <a:rPr kumimoji="1" lang="en-US" altLang="ja-JP" sz="2000" dirty="0" smtClean="0">
                <a:latin typeface="HGP創英角ｺﾞｼｯｸUB" panose="020B0900000000000000" pitchFamily="50" charset="-128"/>
                <a:ea typeface="HGP創英角ｺﾞｼｯｸUB" panose="020B0900000000000000" pitchFamily="50" charset="-128"/>
              </a:rPr>
              <a:t>2. Immune-stimulation</a:t>
            </a:r>
            <a:endParaRPr kumimoji="1" lang="ja-JP" altLang="en-US" sz="2000" dirty="0">
              <a:latin typeface="HGP創英角ｺﾞｼｯｸUB" panose="020B0900000000000000" pitchFamily="50" charset="-128"/>
              <a:ea typeface="HGP創英角ｺﾞｼｯｸUB" panose="020B0900000000000000" pitchFamily="50" charset="-128"/>
            </a:endParaRPr>
          </a:p>
        </p:txBody>
      </p:sp>
      <p:sp>
        <p:nvSpPr>
          <p:cNvPr id="41" name="テキスト ボックス 40"/>
          <p:cNvSpPr txBox="1"/>
          <p:nvPr/>
        </p:nvSpPr>
        <p:spPr>
          <a:xfrm>
            <a:off x="6250596" y="336289"/>
            <a:ext cx="809837" cy="276999"/>
          </a:xfrm>
          <a:prstGeom prst="rect">
            <a:avLst/>
          </a:prstGeom>
          <a:noFill/>
        </p:spPr>
        <p:txBody>
          <a:bodyPr wrap="none" rtlCol="0">
            <a:spAutoFit/>
          </a:bodyPr>
          <a:lstStyle/>
          <a:p>
            <a:r>
              <a:rPr kumimoji="1" lang="en-US" altLang="ja-JP" sz="1200" b="1" dirty="0" smtClean="0">
                <a:latin typeface="Arial" pitchFamily="34" charset="0"/>
                <a:cs typeface="Arial" pitchFamily="34" charset="0"/>
              </a:rPr>
              <a:t>1h 3h 6h</a:t>
            </a:r>
            <a:endParaRPr kumimoji="1" lang="ja-JP" altLang="en-US" sz="1200" b="1" dirty="0" smtClean="0">
              <a:latin typeface="Arial" pitchFamily="34" charset="0"/>
              <a:cs typeface="Arial" pitchFamily="34" charset="0"/>
            </a:endParaRPr>
          </a:p>
        </p:txBody>
      </p:sp>
      <p:sp>
        <p:nvSpPr>
          <p:cNvPr id="20" name="正方形/長方形 19"/>
          <p:cNvSpPr/>
          <p:nvPr/>
        </p:nvSpPr>
        <p:spPr>
          <a:xfrm>
            <a:off x="518223" y="2014961"/>
            <a:ext cx="576064" cy="34589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テキスト ボックス 20"/>
          <p:cNvSpPr txBox="1"/>
          <p:nvPr/>
        </p:nvSpPr>
        <p:spPr>
          <a:xfrm rot="16200000">
            <a:off x="-898872" y="3521116"/>
            <a:ext cx="2677336" cy="584775"/>
          </a:xfrm>
          <a:prstGeom prst="rect">
            <a:avLst/>
          </a:prstGeom>
          <a:noFill/>
        </p:spPr>
        <p:txBody>
          <a:bodyPr wrap="none" rtlCol="0">
            <a:spAutoFit/>
          </a:bodyPr>
          <a:lstStyle/>
          <a:p>
            <a:pPr algn="ctr">
              <a:defRPr sz="1600" b="0" i="0" u="none" strike="noStrike" kern="1200" baseline="0">
                <a:solidFill>
                  <a:prstClr val="black"/>
                </a:solidFill>
                <a:latin typeface="HGP創英角ｺﾞｼｯｸUB" panose="020B0900000000000000" pitchFamily="50" charset="-128"/>
                <a:ea typeface="HGP創英角ｺﾞｼｯｸUB" panose="020B0900000000000000" pitchFamily="50" charset="-128"/>
                <a:cs typeface="+mn-cs"/>
              </a:defRPr>
            </a:pPr>
            <a:r>
              <a:rPr lang="en-US" altLang="ja-JP" dirty="0">
                <a:latin typeface="HGP創英角ｺﾞｼｯｸUB" panose="020B0900000000000000" pitchFamily="50" charset="-128"/>
                <a:ea typeface="HGP創英角ｺﾞｼｯｸUB" panose="020B0900000000000000" pitchFamily="50" charset="-128"/>
              </a:rPr>
              <a:t>Relative Luciferase Activity </a:t>
            </a:r>
          </a:p>
          <a:p>
            <a:pPr algn="ctr">
              <a:defRPr sz="1600" b="0" i="0" u="none" strike="noStrike" kern="1200" baseline="0">
                <a:solidFill>
                  <a:prstClr val="black"/>
                </a:solidFill>
                <a:latin typeface="HGP創英角ｺﾞｼｯｸUB" panose="020B0900000000000000" pitchFamily="50" charset="-128"/>
                <a:ea typeface="HGP創英角ｺﾞｼｯｸUB" panose="020B0900000000000000" pitchFamily="50" charset="-128"/>
                <a:cs typeface="+mn-cs"/>
              </a:defRPr>
            </a:pPr>
            <a:r>
              <a:rPr lang="en-US" altLang="ja-JP" dirty="0">
                <a:latin typeface="HGP創英角ｺﾞｼｯｸUB" panose="020B0900000000000000" pitchFamily="50" charset="-128"/>
                <a:ea typeface="HGP創英角ｺﾞｼｯｸUB" panose="020B0900000000000000" pitchFamily="50" charset="-128"/>
              </a:rPr>
              <a:t>(RLU / mg protein</a:t>
            </a:r>
            <a:r>
              <a:rPr lang="en-US" altLang="ja-JP" dirty="0" smtClean="0">
                <a:latin typeface="HGP創英角ｺﾞｼｯｸUB" panose="020B0900000000000000" pitchFamily="50" charset="-128"/>
                <a:ea typeface="HGP創英角ｺﾞｼｯｸUB" panose="020B0900000000000000" pitchFamily="50" charset="-128"/>
              </a:rPr>
              <a:t>)</a:t>
            </a:r>
            <a:endParaRPr lang="ja-JP" altLang="en-US" dirty="0">
              <a:latin typeface="HGP創英角ｺﾞｼｯｸUB" panose="020B0900000000000000" pitchFamily="50" charset="-128"/>
              <a:ea typeface="HGP創英角ｺﾞｼｯｸUB" panose="020B0900000000000000" pitchFamily="50" charset="-128"/>
            </a:endParaRPr>
          </a:p>
        </p:txBody>
      </p:sp>
      <p:sp>
        <p:nvSpPr>
          <p:cNvPr id="32" name="テキスト ボックス 31"/>
          <p:cNvSpPr txBox="1"/>
          <p:nvPr/>
        </p:nvSpPr>
        <p:spPr>
          <a:xfrm>
            <a:off x="669054" y="2743240"/>
            <a:ext cx="605092" cy="284691"/>
          </a:xfrm>
          <a:prstGeom prst="rect">
            <a:avLst/>
          </a:prstGeom>
          <a:noFill/>
        </p:spPr>
        <p:txBody>
          <a:bodyPr wrap="square" rtlCol="0">
            <a:spAutoFit/>
          </a:bodyPr>
          <a:lstStyle/>
          <a:p>
            <a:r>
              <a:rPr kumimoji="1" lang="en-US" altLang="ja-JP" sz="1600" dirty="0" smtClean="0">
                <a:latin typeface="HGP創英角ｺﾞｼｯｸUB" panose="020B0900000000000000" pitchFamily="50" charset="-128"/>
                <a:ea typeface="HGP創英角ｺﾞｼｯｸUB" panose="020B0900000000000000" pitchFamily="50" charset="-128"/>
              </a:rPr>
              <a:t>10</a:t>
            </a:r>
            <a:r>
              <a:rPr lang="en-US" altLang="ja-JP" sz="1600" baseline="30000" dirty="0" smtClean="0">
                <a:latin typeface="HGP創英角ｺﾞｼｯｸUB" panose="020B0900000000000000" pitchFamily="50" charset="-128"/>
                <a:ea typeface="HGP創英角ｺﾞｼｯｸUB" panose="020B0900000000000000" pitchFamily="50" charset="-128"/>
              </a:rPr>
              <a:t>7</a:t>
            </a:r>
            <a:endParaRPr kumimoji="1" lang="ja-JP" altLang="en-US" sz="1600" baseline="30000" dirty="0">
              <a:latin typeface="HGP創英角ｺﾞｼｯｸUB" panose="020B0900000000000000" pitchFamily="50" charset="-128"/>
              <a:ea typeface="HGP創英角ｺﾞｼｯｸUB" panose="020B0900000000000000" pitchFamily="50" charset="-128"/>
            </a:endParaRPr>
          </a:p>
        </p:txBody>
      </p:sp>
      <p:sp>
        <p:nvSpPr>
          <p:cNvPr id="33" name="テキスト ボックス 32"/>
          <p:cNvSpPr txBox="1"/>
          <p:nvPr/>
        </p:nvSpPr>
        <p:spPr>
          <a:xfrm>
            <a:off x="669054" y="1959699"/>
            <a:ext cx="605092" cy="284691"/>
          </a:xfrm>
          <a:prstGeom prst="rect">
            <a:avLst/>
          </a:prstGeom>
          <a:noFill/>
        </p:spPr>
        <p:txBody>
          <a:bodyPr wrap="square" rtlCol="0">
            <a:spAutoFit/>
          </a:bodyPr>
          <a:lstStyle/>
          <a:p>
            <a:r>
              <a:rPr kumimoji="1" lang="en-US" altLang="ja-JP" sz="1600" dirty="0" smtClean="0">
                <a:latin typeface="HGP創英角ｺﾞｼｯｸUB" panose="020B0900000000000000" pitchFamily="50" charset="-128"/>
                <a:ea typeface="HGP創英角ｺﾞｼｯｸUB" panose="020B0900000000000000" pitchFamily="50" charset="-128"/>
              </a:rPr>
              <a:t>10</a:t>
            </a:r>
            <a:r>
              <a:rPr kumimoji="1" lang="en-US" altLang="ja-JP" sz="1600" baseline="30000" dirty="0" smtClean="0">
                <a:latin typeface="HGP創英角ｺﾞｼｯｸUB" panose="020B0900000000000000" pitchFamily="50" charset="-128"/>
                <a:ea typeface="HGP創英角ｺﾞｼｯｸUB" panose="020B0900000000000000" pitchFamily="50" charset="-128"/>
              </a:rPr>
              <a:t>8</a:t>
            </a:r>
            <a:endParaRPr kumimoji="1" lang="ja-JP" altLang="en-US" sz="1600" baseline="30000" dirty="0">
              <a:latin typeface="HGP創英角ｺﾞｼｯｸUB" panose="020B0900000000000000" pitchFamily="50" charset="-128"/>
              <a:ea typeface="HGP創英角ｺﾞｼｯｸUB" panose="020B0900000000000000" pitchFamily="50" charset="-128"/>
            </a:endParaRPr>
          </a:p>
        </p:txBody>
      </p:sp>
      <p:sp>
        <p:nvSpPr>
          <p:cNvPr id="34" name="テキスト ボックス 33"/>
          <p:cNvSpPr txBox="1"/>
          <p:nvPr/>
        </p:nvSpPr>
        <p:spPr>
          <a:xfrm>
            <a:off x="669054" y="3560848"/>
            <a:ext cx="605092" cy="284691"/>
          </a:xfrm>
          <a:prstGeom prst="rect">
            <a:avLst/>
          </a:prstGeom>
          <a:noFill/>
        </p:spPr>
        <p:txBody>
          <a:bodyPr wrap="square" rtlCol="0">
            <a:spAutoFit/>
          </a:bodyPr>
          <a:lstStyle/>
          <a:p>
            <a:r>
              <a:rPr kumimoji="1" lang="en-US" altLang="ja-JP" sz="1600" dirty="0" smtClean="0">
                <a:latin typeface="HGP創英角ｺﾞｼｯｸUB" panose="020B0900000000000000" pitchFamily="50" charset="-128"/>
                <a:ea typeface="HGP創英角ｺﾞｼｯｸUB" panose="020B0900000000000000" pitchFamily="50" charset="-128"/>
              </a:rPr>
              <a:t>10</a:t>
            </a:r>
            <a:r>
              <a:rPr lang="en-US" altLang="ja-JP" sz="1600" baseline="30000" dirty="0" smtClean="0">
                <a:latin typeface="HGP創英角ｺﾞｼｯｸUB" panose="020B0900000000000000" pitchFamily="50" charset="-128"/>
                <a:ea typeface="HGP創英角ｺﾞｼｯｸUB" panose="020B0900000000000000" pitchFamily="50" charset="-128"/>
              </a:rPr>
              <a:t>6</a:t>
            </a:r>
            <a:endParaRPr kumimoji="1" lang="ja-JP" altLang="en-US" sz="1600" baseline="30000" dirty="0">
              <a:latin typeface="HGP創英角ｺﾞｼｯｸUB" panose="020B0900000000000000" pitchFamily="50" charset="-128"/>
              <a:ea typeface="HGP創英角ｺﾞｼｯｸUB" panose="020B0900000000000000" pitchFamily="50" charset="-128"/>
            </a:endParaRPr>
          </a:p>
        </p:txBody>
      </p:sp>
      <p:sp>
        <p:nvSpPr>
          <p:cNvPr id="35" name="テキスト ボックス 34"/>
          <p:cNvSpPr txBox="1"/>
          <p:nvPr/>
        </p:nvSpPr>
        <p:spPr>
          <a:xfrm>
            <a:off x="669054" y="4378457"/>
            <a:ext cx="605092" cy="284691"/>
          </a:xfrm>
          <a:prstGeom prst="rect">
            <a:avLst/>
          </a:prstGeom>
          <a:noFill/>
        </p:spPr>
        <p:txBody>
          <a:bodyPr wrap="square" rtlCol="0">
            <a:spAutoFit/>
          </a:bodyPr>
          <a:lstStyle/>
          <a:p>
            <a:r>
              <a:rPr kumimoji="1" lang="en-US" altLang="ja-JP" sz="1600" dirty="0" smtClean="0">
                <a:latin typeface="HGP創英角ｺﾞｼｯｸUB" panose="020B0900000000000000" pitchFamily="50" charset="-128"/>
                <a:ea typeface="HGP創英角ｺﾞｼｯｸUB" panose="020B0900000000000000" pitchFamily="50" charset="-128"/>
              </a:rPr>
              <a:t>10</a:t>
            </a:r>
            <a:r>
              <a:rPr lang="en-US" altLang="ja-JP" sz="1600" baseline="30000" dirty="0" smtClean="0">
                <a:latin typeface="HGP創英角ｺﾞｼｯｸUB" panose="020B0900000000000000" pitchFamily="50" charset="-128"/>
                <a:ea typeface="HGP創英角ｺﾞｼｯｸUB" panose="020B0900000000000000" pitchFamily="50" charset="-128"/>
              </a:rPr>
              <a:t>5</a:t>
            </a:r>
            <a:endParaRPr kumimoji="1" lang="ja-JP" altLang="en-US" sz="1600" baseline="30000" dirty="0">
              <a:latin typeface="HGP創英角ｺﾞｼｯｸUB" panose="020B0900000000000000" pitchFamily="50" charset="-128"/>
              <a:ea typeface="HGP創英角ｺﾞｼｯｸUB" panose="020B0900000000000000" pitchFamily="50" charset="-128"/>
            </a:endParaRPr>
          </a:p>
        </p:txBody>
      </p:sp>
      <p:sp>
        <p:nvSpPr>
          <p:cNvPr id="36" name="テキスト ボックス 35"/>
          <p:cNvSpPr txBox="1"/>
          <p:nvPr/>
        </p:nvSpPr>
        <p:spPr>
          <a:xfrm>
            <a:off x="669054" y="5179802"/>
            <a:ext cx="605092" cy="284691"/>
          </a:xfrm>
          <a:prstGeom prst="rect">
            <a:avLst/>
          </a:prstGeom>
          <a:noFill/>
        </p:spPr>
        <p:txBody>
          <a:bodyPr wrap="square" rtlCol="0">
            <a:spAutoFit/>
          </a:bodyPr>
          <a:lstStyle/>
          <a:p>
            <a:r>
              <a:rPr kumimoji="1" lang="en-US" altLang="ja-JP" sz="1600" dirty="0" smtClean="0">
                <a:latin typeface="HGP創英角ｺﾞｼｯｸUB" panose="020B0900000000000000" pitchFamily="50" charset="-128"/>
                <a:ea typeface="HGP創英角ｺﾞｼｯｸUB" panose="020B0900000000000000" pitchFamily="50" charset="-128"/>
              </a:rPr>
              <a:t>10</a:t>
            </a:r>
            <a:r>
              <a:rPr lang="en-US" altLang="ja-JP" sz="1600" baseline="30000" dirty="0" smtClean="0">
                <a:latin typeface="HGP創英角ｺﾞｼｯｸUB" panose="020B0900000000000000" pitchFamily="50" charset="-128"/>
                <a:ea typeface="HGP創英角ｺﾞｼｯｸUB" panose="020B0900000000000000" pitchFamily="50" charset="-128"/>
              </a:rPr>
              <a:t>4</a:t>
            </a:r>
            <a:endParaRPr kumimoji="1" lang="ja-JP" altLang="en-US" sz="1600" baseline="30000" dirty="0">
              <a:latin typeface="HGP創英角ｺﾞｼｯｸUB" panose="020B0900000000000000" pitchFamily="50" charset="-128"/>
              <a:ea typeface="HGP創英角ｺﾞｼｯｸUB" panose="020B0900000000000000" pitchFamily="50" charset="-128"/>
            </a:endParaRPr>
          </a:p>
        </p:txBody>
      </p:sp>
      <p:sp>
        <p:nvSpPr>
          <p:cNvPr id="22" name="テキスト ボックス 21"/>
          <p:cNvSpPr txBox="1"/>
          <p:nvPr/>
        </p:nvSpPr>
        <p:spPr>
          <a:xfrm rot="16200000">
            <a:off x="2991334" y="1862773"/>
            <a:ext cx="2593980" cy="584775"/>
          </a:xfrm>
          <a:prstGeom prst="rect">
            <a:avLst/>
          </a:prstGeom>
          <a:noFill/>
        </p:spPr>
        <p:txBody>
          <a:bodyPr wrap="none" rtlCol="0">
            <a:spAutoFit/>
          </a:bodyPr>
          <a:lstStyle/>
          <a:p>
            <a:r>
              <a:rPr lang="en-US" altLang="ja-JP" sz="1600" dirty="0">
                <a:latin typeface="HGP創英角ｺﾞｼｯｸUB" panose="020B0900000000000000" pitchFamily="50" charset="-128"/>
                <a:ea typeface="HGP創英角ｺﾞｼｯｸUB" panose="020B0900000000000000" pitchFamily="50" charset="-128"/>
              </a:rPr>
              <a:t>Relative mRNA expression </a:t>
            </a:r>
            <a:endParaRPr lang="en-US" altLang="ja-JP" sz="1600" dirty="0" smtClean="0">
              <a:latin typeface="HGP創英角ｺﾞｼｯｸUB" panose="020B0900000000000000" pitchFamily="50" charset="-128"/>
              <a:ea typeface="HGP創英角ｺﾞｼｯｸUB" panose="020B0900000000000000" pitchFamily="50" charset="-128"/>
            </a:endParaRPr>
          </a:p>
          <a:p>
            <a:r>
              <a:rPr lang="en-US" altLang="ja-JP" sz="1600" dirty="0" smtClean="0">
                <a:latin typeface="HGP創英角ｺﾞｼｯｸUB" panose="020B0900000000000000" pitchFamily="50" charset="-128"/>
                <a:ea typeface="HGP創英角ｺﾞｼｯｸUB" panose="020B0900000000000000" pitchFamily="50" charset="-128"/>
              </a:rPr>
              <a:t>(</a:t>
            </a:r>
            <a:r>
              <a:rPr lang="en-US" altLang="ja-JP" sz="1600" dirty="0">
                <a:latin typeface="HGP創英角ｺﾞｼｯｸUB" panose="020B0900000000000000" pitchFamily="50" charset="-128"/>
                <a:ea typeface="HGP創英角ｺﾞｼｯｸUB" panose="020B0900000000000000" pitchFamily="50" charset="-128"/>
              </a:rPr>
              <a:t>NT=1</a:t>
            </a:r>
            <a:r>
              <a:rPr lang="en-US" altLang="ja-JP" sz="1600" dirty="0" smtClean="0">
                <a:latin typeface="HGP創英角ｺﾞｼｯｸUB" panose="020B0900000000000000" pitchFamily="50" charset="-128"/>
                <a:ea typeface="HGP創英角ｺﾞｼｯｸUB" panose="020B0900000000000000" pitchFamily="50" charset="-128"/>
              </a:rPr>
              <a:t>)</a:t>
            </a:r>
            <a:endParaRPr lang="ja-JP" altLang="en-US" sz="1600" dirty="0">
              <a:latin typeface="HGP創英角ｺﾞｼｯｸUB" panose="020B0900000000000000" pitchFamily="50" charset="-128"/>
              <a:ea typeface="HGP創英角ｺﾞｼｯｸUB" panose="020B0900000000000000" pitchFamily="50" charset="-128"/>
            </a:endParaRPr>
          </a:p>
        </p:txBody>
      </p:sp>
      <p:sp>
        <p:nvSpPr>
          <p:cNvPr id="23" name="テキスト ボックス 22"/>
          <p:cNvSpPr txBox="1"/>
          <p:nvPr/>
        </p:nvSpPr>
        <p:spPr>
          <a:xfrm rot="16200000">
            <a:off x="2905894" y="4605947"/>
            <a:ext cx="2518638" cy="338554"/>
          </a:xfrm>
          <a:prstGeom prst="rect">
            <a:avLst/>
          </a:prstGeom>
          <a:noFill/>
        </p:spPr>
        <p:txBody>
          <a:bodyPr wrap="none" rtlCol="0">
            <a:spAutoFit/>
          </a:bodyPr>
          <a:lstStyle/>
          <a:p>
            <a:r>
              <a:rPr lang="en-US" altLang="ja-JP" sz="1600" dirty="0">
                <a:latin typeface="HGP創英角ｺﾞｼｯｸUB" panose="020B0900000000000000" pitchFamily="50" charset="-128"/>
                <a:ea typeface="HGP創英角ｺﾞｼｯｸUB" panose="020B0900000000000000" pitchFamily="50" charset="-128"/>
              </a:rPr>
              <a:t>IL−6 Production (pg/mL</a:t>
            </a:r>
            <a:r>
              <a:rPr lang="en-US" altLang="ja-JP" sz="1600" dirty="0" smtClean="0">
                <a:latin typeface="HGP創英角ｺﾞｼｯｸUB" panose="020B0900000000000000" pitchFamily="50" charset="-128"/>
                <a:ea typeface="HGP創英角ｺﾞｼｯｸUB" panose="020B0900000000000000" pitchFamily="50" charset="-128"/>
              </a:rPr>
              <a:t>)</a:t>
            </a:r>
            <a:endParaRPr lang="ja-JP" altLang="en-US" sz="1600" dirty="0">
              <a:latin typeface="HGP創英角ｺﾞｼｯｸUB" panose="020B0900000000000000" pitchFamily="50" charset="-128"/>
              <a:ea typeface="HGP創英角ｺﾞｼｯｸUB" panose="020B0900000000000000" pitchFamily="50" charset="-128"/>
            </a:endParaRPr>
          </a:p>
        </p:txBody>
      </p:sp>
      <p:sp>
        <p:nvSpPr>
          <p:cNvPr id="24" name="テキスト ボックス 23"/>
          <p:cNvSpPr txBox="1"/>
          <p:nvPr/>
        </p:nvSpPr>
        <p:spPr>
          <a:xfrm>
            <a:off x="6740952" y="3822415"/>
            <a:ext cx="2174554" cy="954107"/>
          </a:xfrm>
          <a:prstGeom prst="rect">
            <a:avLst/>
          </a:prstGeom>
          <a:noFill/>
        </p:spPr>
        <p:txBody>
          <a:bodyPr wrap="square" rtlCol="0">
            <a:spAutoFit/>
          </a:bodyPr>
          <a:lstStyle/>
          <a:p>
            <a:r>
              <a:rPr kumimoji="1" lang="en-US" altLang="ja-JP" sz="1400" dirty="0" err="1" smtClean="0">
                <a:latin typeface="HGP創英角ｺﾞｼｯｸUB" panose="020B0900000000000000" pitchFamily="50" charset="-128"/>
                <a:ea typeface="HGP創英角ｺﾞｼｯｸUB" panose="020B0900000000000000" pitchFamily="50" charset="-128"/>
              </a:rPr>
              <a:t>Immuno</a:t>
            </a:r>
            <a:r>
              <a:rPr kumimoji="1" lang="en-US" altLang="ja-JP" sz="1400" dirty="0" smtClean="0">
                <a:latin typeface="HGP創英角ｺﾞｼｯｸUB" panose="020B0900000000000000" pitchFamily="50" charset="-128"/>
                <a:ea typeface="HGP創英角ｺﾞｼｯｸUB" panose="020B0900000000000000" pitchFamily="50" charset="-128"/>
              </a:rPr>
              <a:t>-stimulation occurred regardless of the presence or absence of CpG-motif</a:t>
            </a:r>
            <a:endParaRPr kumimoji="1" lang="ja-JP" altLang="en-US" sz="1400" dirty="0">
              <a:latin typeface="HGP創英角ｺﾞｼｯｸUB" panose="020B0900000000000000" pitchFamily="50" charset="-128"/>
              <a:ea typeface="HGP創英角ｺﾞｼｯｸUB" panose="020B0900000000000000" pitchFamily="50" charset="-128"/>
            </a:endParaRPr>
          </a:p>
        </p:txBody>
      </p:sp>
      <p:sp>
        <p:nvSpPr>
          <p:cNvPr id="46" name="テキスト ボックス 45"/>
          <p:cNvSpPr txBox="1"/>
          <p:nvPr/>
        </p:nvSpPr>
        <p:spPr>
          <a:xfrm>
            <a:off x="6799428" y="5035543"/>
            <a:ext cx="2174554" cy="738664"/>
          </a:xfrm>
          <a:prstGeom prst="rect">
            <a:avLst/>
          </a:prstGeom>
          <a:noFill/>
        </p:spPr>
        <p:txBody>
          <a:bodyPr wrap="square" rtlCol="0">
            <a:spAutoFit/>
          </a:bodyPr>
          <a:lstStyle/>
          <a:p>
            <a:r>
              <a:rPr kumimoji="1" lang="en-US" altLang="ja-JP" sz="1400" dirty="0" smtClean="0">
                <a:latin typeface="HGP創英角ｺﾞｼｯｸUB" panose="020B0900000000000000" pitchFamily="50" charset="-128"/>
                <a:ea typeface="HGP創英角ｺﾞｼｯｸUB" panose="020B0900000000000000" pitchFamily="50" charset="-128"/>
              </a:rPr>
              <a:t>Toll-like receptor (TLR)-independent signal transduction</a:t>
            </a:r>
            <a:endParaRPr kumimoji="1" lang="ja-JP" altLang="en-US" sz="1400" dirty="0">
              <a:latin typeface="HGP創英角ｺﾞｼｯｸUB" panose="020B0900000000000000" pitchFamily="50" charset="-128"/>
              <a:ea typeface="HGP創英角ｺﾞｼｯｸUB" panose="020B0900000000000000" pitchFamily="50" charset="-128"/>
            </a:endParaRPr>
          </a:p>
        </p:txBody>
      </p:sp>
      <p:sp>
        <p:nvSpPr>
          <p:cNvPr id="25" name="下矢印 24"/>
          <p:cNvSpPr/>
          <p:nvPr/>
        </p:nvSpPr>
        <p:spPr>
          <a:xfrm>
            <a:off x="7433822" y="4820559"/>
            <a:ext cx="318406" cy="260319"/>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 name="テキスト ボックス 46"/>
          <p:cNvSpPr txBox="1"/>
          <p:nvPr/>
        </p:nvSpPr>
        <p:spPr>
          <a:xfrm>
            <a:off x="320099" y="5953224"/>
            <a:ext cx="3696333" cy="523220"/>
          </a:xfrm>
          <a:prstGeom prst="rect">
            <a:avLst/>
          </a:prstGeom>
          <a:noFill/>
        </p:spPr>
        <p:txBody>
          <a:bodyPr wrap="none" rtlCol="0">
            <a:spAutoFit/>
          </a:bodyPr>
          <a:lstStyle/>
          <a:p>
            <a:r>
              <a:rPr kumimoji="1" lang="en-US" altLang="ja-JP" sz="1400" dirty="0" smtClean="0">
                <a:latin typeface="Times New Roman" panose="02020603050405020304" pitchFamily="18" charset="0"/>
                <a:ea typeface="HGP創英角ｺﾞｼｯｸUB" panose="020B0900000000000000" pitchFamily="50" charset="-128"/>
                <a:cs typeface="Times New Roman" panose="02020603050405020304" pitchFamily="18" charset="0"/>
              </a:rPr>
              <a:t>Shaheen SM and Akita et al.  </a:t>
            </a:r>
            <a:r>
              <a:rPr kumimoji="1" lang="en-US" altLang="ja-JP" sz="1400" b="1" dirty="0" smtClean="0">
                <a:latin typeface="Times New Roman" panose="02020603050405020304" pitchFamily="18" charset="0"/>
                <a:ea typeface="HGP創英角ｺﾞｼｯｸUB" panose="020B0900000000000000" pitchFamily="50" charset="-128"/>
                <a:cs typeface="Times New Roman" panose="02020603050405020304" pitchFamily="18" charset="0"/>
              </a:rPr>
              <a:t>Biomaterials</a:t>
            </a:r>
            <a:r>
              <a:rPr kumimoji="1" lang="en-US" altLang="ja-JP" sz="1400" dirty="0" smtClean="0">
                <a:latin typeface="Times New Roman" panose="02020603050405020304" pitchFamily="18" charset="0"/>
                <a:ea typeface="HGP創英角ｺﾞｼｯｸUB" panose="020B0900000000000000" pitchFamily="50" charset="-128"/>
                <a:cs typeface="Times New Roman" panose="02020603050405020304" pitchFamily="18" charset="0"/>
              </a:rPr>
              <a:t> 2011</a:t>
            </a:r>
          </a:p>
          <a:p>
            <a:r>
              <a:rPr kumimoji="1" lang="en-US" altLang="ja-JP" sz="1400" dirty="0" smtClean="0">
                <a:latin typeface="Times New Roman" panose="02020603050405020304" pitchFamily="18" charset="0"/>
                <a:ea typeface="HGP創英角ｺﾞｼｯｸUB" panose="020B0900000000000000" pitchFamily="50" charset="-128"/>
                <a:cs typeface="Times New Roman" panose="02020603050405020304" pitchFamily="18" charset="0"/>
              </a:rPr>
              <a:t>Akita et al., </a:t>
            </a:r>
            <a:r>
              <a:rPr kumimoji="1" lang="en-US" altLang="ja-JP" sz="1400" b="1" dirty="0" smtClean="0">
                <a:latin typeface="Times New Roman" panose="02020603050405020304" pitchFamily="18" charset="0"/>
                <a:ea typeface="HGP創英角ｺﾞｼｯｸUB" panose="020B0900000000000000" pitchFamily="50" charset="-128"/>
                <a:cs typeface="Times New Roman" panose="02020603050405020304" pitchFamily="18" charset="0"/>
              </a:rPr>
              <a:t>Biomaterials</a:t>
            </a:r>
            <a:r>
              <a:rPr kumimoji="1" lang="en-US" altLang="ja-JP" sz="1400" dirty="0" smtClean="0">
                <a:latin typeface="Times New Roman" panose="02020603050405020304" pitchFamily="18" charset="0"/>
                <a:ea typeface="HGP創英角ｺﾞｼｯｸUB" panose="020B0900000000000000" pitchFamily="50" charset="-128"/>
                <a:cs typeface="Times New Roman" panose="02020603050405020304" pitchFamily="18" charset="0"/>
              </a:rPr>
              <a:t> 2013</a:t>
            </a:r>
          </a:p>
        </p:txBody>
      </p:sp>
      <p:sp>
        <p:nvSpPr>
          <p:cNvPr id="6" name="正方形/長方形 5"/>
          <p:cNvSpPr/>
          <p:nvPr/>
        </p:nvSpPr>
        <p:spPr>
          <a:xfrm>
            <a:off x="468738" y="1183964"/>
            <a:ext cx="3263586" cy="830997"/>
          </a:xfrm>
          <a:prstGeom prst="rect">
            <a:avLst/>
          </a:prstGeom>
        </p:spPr>
        <p:txBody>
          <a:bodyPr wrap="square">
            <a:spAutoFit/>
          </a:bodyPr>
          <a:lstStyle/>
          <a:p>
            <a:r>
              <a:rPr lang="en-US" altLang="ja-JP" sz="1600" dirty="0">
                <a:latin typeface="HGP創英角ｺﾞｼｯｸUB" panose="020B0900000000000000" pitchFamily="50" charset="-128"/>
                <a:ea typeface="HGP創英角ｺﾞｼｯｸUB" panose="020B0900000000000000" pitchFamily="50" charset="-128"/>
              </a:rPr>
              <a:t>p</a:t>
            </a:r>
            <a:r>
              <a:rPr lang="en-US" altLang="ja-JP" sz="1600" dirty="0" smtClean="0">
                <a:latin typeface="HGP創英角ｺﾞｼｯｸUB" panose="020B0900000000000000" pitchFamily="50" charset="-128"/>
                <a:ea typeface="HGP創英角ｺﾞｼｯｸUB" panose="020B0900000000000000" pitchFamily="50" charset="-128"/>
              </a:rPr>
              <a:t>rimary cultured mouse </a:t>
            </a:r>
            <a:r>
              <a:rPr lang="en-US" altLang="ja-JP" sz="1600" dirty="0">
                <a:latin typeface="HGP創英角ｺﾞｼｯｸUB" panose="020B0900000000000000" pitchFamily="50" charset="-128"/>
                <a:ea typeface="HGP創英角ｺﾞｼｯｸUB" panose="020B0900000000000000" pitchFamily="50" charset="-128"/>
              </a:rPr>
              <a:t>bone </a:t>
            </a:r>
            <a:r>
              <a:rPr lang="en-US" altLang="ja-JP" sz="1600" dirty="0" smtClean="0">
                <a:latin typeface="HGP創英角ｺﾞｼｯｸUB" panose="020B0900000000000000" pitchFamily="50" charset="-128"/>
                <a:ea typeface="HGP創英角ｺﾞｼｯｸUB" panose="020B0900000000000000" pitchFamily="50" charset="-128"/>
              </a:rPr>
              <a:t>marrow-derived </a:t>
            </a:r>
            <a:r>
              <a:rPr lang="en-US" altLang="ja-JP" sz="1600" dirty="0">
                <a:latin typeface="HGP創英角ｺﾞｼｯｸUB" panose="020B0900000000000000" pitchFamily="50" charset="-128"/>
                <a:ea typeface="HGP創英角ｺﾞｼｯｸUB" panose="020B0900000000000000" pitchFamily="50" charset="-128"/>
              </a:rPr>
              <a:t>dendritic </a:t>
            </a:r>
            <a:r>
              <a:rPr lang="en-US" altLang="ja-JP" sz="1600" dirty="0" smtClean="0">
                <a:latin typeface="HGP創英角ｺﾞｼｯｸUB" panose="020B0900000000000000" pitchFamily="50" charset="-128"/>
                <a:ea typeface="HGP創英角ｺﾞｼｯｸUB" panose="020B0900000000000000" pitchFamily="50" charset="-128"/>
              </a:rPr>
              <a:t>cells (BMDCs)</a:t>
            </a:r>
            <a:endParaRPr lang="ja-JP" altLang="en-US" sz="1600" dirty="0">
              <a:latin typeface="HGP創英角ｺﾞｼｯｸUB" panose="020B0900000000000000" pitchFamily="50" charset="-128"/>
              <a:ea typeface="HGP創英角ｺﾞｼｯｸUB" panose="020B0900000000000000" pitchFamily="50" charset="-128"/>
            </a:endParaRPr>
          </a:p>
        </p:txBody>
      </p:sp>
    </p:spTree>
    <p:extLst>
      <p:ext uri="{BB962C8B-B14F-4D97-AF65-F5344CB8AC3E}">
        <p14:creationId xmlns:p14="http://schemas.microsoft.com/office/powerpoint/2010/main" val="1930591651"/>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円/楕円 84"/>
          <p:cNvSpPr/>
          <p:nvPr/>
        </p:nvSpPr>
        <p:spPr>
          <a:xfrm>
            <a:off x="-2016115" y="984215"/>
            <a:ext cx="13186465" cy="6270210"/>
          </a:xfrm>
          <a:prstGeom prst="ellipse">
            <a:avLst/>
          </a:prstGeom>
          <a:no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 name="グループ化 2"/>
          <p:cNvGrpSpPr>
            <a:grpSpLocks noChangeAspect="1"/>
          </p:cNvGrpSpPr>
          <p:nvPr/>
        </p:nvGrpSpPr>
        <p:grpSpPr>
          <a:xfrm rot="5400000">
            <a:off x="4146718" y="727109"/>
            <a:ext cx="763480" cy="1710420"/>
            <a:chOff x="1972506" y="2914156"/>
            <a:chExt cx="795300" cy="1781688"/>
          </a:xfrm>
        </p:grpSpPr>
        <p:cxnSp>
          <p:nvCxnSpPr>
            <p:cNvPr id="4" name="直線コネクタ 3"/>
            <p:cNvCxnSpPr/>
            <p:nvPr/>
          </p:nvCxnSpPr>
          <p:spPr>
            <a:xfrm>
              <a:off x="2060640" y="4085992"/>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 name="直線コネクタ 4"/>
            <p:cNvCxnSpPr/>
            <p:nvPr/>
          </p:nvCxnSpPr>
          <p:spPr>
            <a:xfrm>
              <a:off x="2164516" y="4005064"/>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 name="直線コネクタ 5"/>
            <p:cNvCxnSpPr/>
            <p:nvPr/>
          </p:nvCxnSpPr>
          <p:spPr>
            <a:xfrm>
              <a:off x="2281124" y="3933056"/>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 name="直線コネクタ 6"/>
            <p:cNvCxnSpPr/>
            <p:nvPr/>
          </p:nvCxnSpPr>
          <p:spPr>
            <a:xfrm>
              <a:off x="2064104" y="322722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a:off x="2179304" y="315510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a:off x="2281124" y="308298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10" name="グループ化 126"/>
            <p:cNvGrpSpPr/>
            <p:nvPr/>
          </p:nvGrpSpPr>
          <p:grpSpPr>
            <a:xfrm>
              <a:off x="1972506" y="2914156"/>
              <a:ext cx="795300" cy="1781688"/>
              <a:chOff x="1649020" y="1796609"/>
              <a:chExt cx="1482820" cy="3312972"/>
            </a:xfrm>
          </p:grpSpPr>
          <p:sp>
            <p:nvSpPr>
              <p:cNvPr id="17" name="正方形/長方形 16"/>
              <p:cNvSpPr/>
              <p:nvPr/>
            </p:nvSpPr>
            <p:spPr>
              <a:xfrm rot="2100000" flipV="1">
                <a:off x="1658459" y="2763596"/>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8" name="正方形/長方形 17"/>
              <p:cNvSpPr/>
              <p:nvPr/>
            </p:nvSpPr>
            <p:spPr>
              <a:xfrm rot="2100000" flipV="1">
                <a:off x="1649020" y="3141517"/>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9" name="正方形/長方形 18"/>
              <p:cNvSpPr/>
              <p:nvPr/>
            </p:nvSpPr>
            <p:spPr>
              <a:xfrm rot="19800000">
                <a:off x="1686343" y="355839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0" name="フリーフォーム 19"/>
              <p:cNvSpPr/>
              <p:nvPr/>
            </p:nvSpPr>
            <p:spPr>
              <a:xfrm flipH="1" flipV="1">
                <a:off x="2730551" y="327045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1" name="フリーフォーム 20"/>
              <p:cNvSpPr/>
              <p:nvPr/>
            </p:nvSpPr>
            <p:spPr>
              <a:xfrm rot="300000" flipH="1">
                <a:off x="2736348" y="30626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2" name="フリーフォーム 21"/>
              <p:cNvSpPr/>
              <p:nvPr/>
            </p:nvSpPr>
            <p:spPr>
              <a:xfrm>
                <a:off x="1720380" y="379083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3" name="正方形/長方形 22"/>
              <p:cNvSpPr/>
              <p:nvPr/>
            </p:nvSpPr>
            <p:spPr>
              <a:xfrm rot="2100000" flipV="1">
                <a:off x="1649591" y="4349090"/>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4" name="フリーフォーム 23"/>
              <p:cNvSpPr/>
              <p:nvPr/>
            </p:nvSpPr>
            <p:spPr>
              <a:xfrm rot="300000" flipV="1">
                <a:off x="1710896" y="40021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5" name="フリーフォーム 24"/>
              <p:cNvSpPr/>
              <p:nvPr/>
            </p:nvSpPr>
            <p:spPr>
              <a:xfrm rot="300000" flipV="1">
                <a:off x="1713099" y="278754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6" name="正方形/長方形 25"/>
              <p:cNvSpPr/>
              <p:nvPr/>
            </p:nvSpPr>
            <p:spPr>
              <a:xfrm rot="19800000">
                <a:off x="1689645" y="234822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7" name="フリーフォーム 26"/>
              <p:cNvSpPr/>
              <p:nvPr/>
            </p:nvSpPr>
            <p:spPr>
              <a:xfrm>
                <a:off x="1723578" y="25850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8" name="フリーフォーム 27"/>
              <p:cNvSpPr/>
              <p:nvPr/>
            </p:nvSpPr>
            <p:spPr>
              <a:xfrm flipH="1">
                <a:off x="2981027" y="31569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29" name="フリーフォーム 28"/>
              <p:cNvSpPr/>
              <p:nvPr/>
            </p:nvSpPr>
            <p:spPr>
              <a:xfrm rot="300000" flipH="1">
                <a:off x="2729551" y="343873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0" name="正方形/長方形 29"/>
              <p:cNvSpPr/>
              <p:nvPr/>
            </p:nvSpPr>
            <p:spPr>
              <a:xfrm rot="19800000">
                <a:off x="1679546" y="3934451"/>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1" name="フリーフォーム 30"/>
              <p:cNvSpPr/>
              <p:nvPr/>
            </p:nvSpPr>
            <p:spPr>
              <a:xfrm flipH="1" flipV="1">
                <a:off x="2723754" y="364651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2" name="フリーフォーム 31"/>
              <p:cNvSpPr/>
              <p:nvPr/>
            </p:nvSpPr>
            <p:spPr>
              <a:xfrm>
                <a:off x="1713583" y="416688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3" name="正方形/長方形 32"/>
              <p:cNvSpPr/>
              <p:nvPr/>
            </p:nvSpPr>
            <p:spPr>
              <a:xfrm rot="2100000" flipV="1">
                <a:off x="1661489" y="4665852"/>
                <a:ext cx="1089254"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4" name="フリーフォーム 33"/>
              <p:cNvSpPr/>
              <p:nvPr/>
            </p:nvSpPr>
            <p:spPr>
              <a:xfrm rot="300000" flipV="1">
                <a:off x="1704099" y="4378191"/>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5" name="正方形/長方形 34"/>
              <p:cNvSpPr/>
              <p:nvPr/>
            </p:nvSpPr>
            <p:spPr>
              <a:xfrm rot="19800000">
                <a:off x="1715190" y="2027816"/>
                <a:ext cx="983728"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6" name="フリーフォーム 35"/>
              <p:cNvSpPr/>
              <p:nvPr/>
            </p:nvSpPr>
            <p:spPr>
              <a:xfrm>
                <a:off x="1735627" y="2204864"/>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7" name="フリーフォーム 36"/>
              <p:cNvSpPr/>
              <p:nvPr/>
            </p:nvSpPr>
            <p:spPr>
              <a:xfrm rot="300000" flipV="1">
                <a:off x="1713366" y="24002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8" name="フリーフォーム 37"/>
              <p:cNvSpPr/>
              <p:nvPr/>
            </p:nvSpPr>
            <p:spPr>
              <a:xfrm rot="300000" flipH="1">
                <a:off x="2737910" y="306385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39" name="フリーフォーム 38"/>
              <p:cNvSpPr/>
              <p:nvPr/>
            </p:nvSpPr>
            <p:spPr>
              <a:xfrm flipH="1" flipV="1">
                <a:off x="2531355" y="179660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40" name="フリーフォーム 39"/>
              <p:cNvSpPr/>
              <p:nvPr/>
            </p:nvSpPr>
            <p:spPr>
              <a:xfrm flipH="1" flipV="1">
                <a:off x="2737810" y="2060848"/>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41" name="フリーフォーム 40"/>
              <p:cNvSpPr/>
              <p:nvPr/>
            </p:nvSpPr>
            <p:spPr>
              <a:xfrm rot="300000" flipH="1">
                <a:off x="2743011" y="46535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42" name="フリーフォーム 41"/>
              <p:cNvSpPr/>
              <p:nvPr/>
            </p:nvSpPr>
            <p:spPr>
              <a:xfrm rot="300000" flipH="1">
                <a:off x="2560773" y="491034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grpSp>
        <p:cxnSp>
          <p:nvCxnSpPr>
            <p:cNvPr id="11" name="直線コネクタ 10"/>
            <p:cNvCxnSpPr/>
            <p:nvPr/>
          </p:nvCxnSpPr>
          <p:spPr>
            <a:xfrm>
              <a:off x="2078351" y="3465826"/>
              <a:ext cx="216000" cy="0"/>
            </a:xfrm>
            <a:prstGeom prst="line">
              <a:avLst/>
            </a:prstGeom>
            <a:ln w="25400" cap="rnd">
              <a:solidFill>
                <a:schemeClr val="bg1">
                  <a:lumMod val="50000"/>
                </a:schemeClr>
              </a:solidFill>
              <a:bevel/>
            </a:ln>
          </p:spPr>
          <p:style>
            <a:lnRef idx="1">
              <a:schemeClr val="accent1"/>
            </a:lnRef>
            <a:fillRef idx="0">
              <a:schemeClr val="accent1"/>
            </a:fillRef>
            <a:effectRef idx="0">
              <a:schemeClr val="accent1"/>
            </a:effectRef>
            <a:fontRef idx="minor">
              <a:schemeClr val="tx1"/>
            </a:fontRef>
          </p:style>
        </p:cxnSp>
        <p:cxnSp>
          <p:nvCxnSpPr>
            <p:cNvPr id="12" name="直線コネクタ 11"/>
            <p:cNvCxnSpPr/>
            <p:nvPr/>
          </p:nvCxnSpPr>
          <p:spPr>
            <a:xfrm>
              <a:off x="2337302" y="3665699"/>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3" name="直線コネクタ 12"/>
            <p:cNvCxnSpPr/>
            <p:nvPr/>
          </p:nvCxnSpPr>
          <p:spPr>
            <a:xfrm>
              <a:off x="2072476" y="4316130"/>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 name="直線コネクタ 13"/>
            <p:cNvCxnSpPr/>
            <p:nvPr/>
          </p:nvCxnSpPr>
          <p:spPr>
            <a:xfrm>
              <a:off x="2207033" y="3564863"/>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a:off x="2192605" y="4423732"/>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a:off x="2341719" y="4528375"/>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52" name="グループ化 72"/>
          <p:cNvGrpSpPr/>
          <p:nvPr/>
        </p:nvGrpSpPr>
        <p:grpSpPr>
          <a:xfrm>
            <a:off x="1758514" y="5489105"/>
            <a:ext cx="1350150" cy="585065"/>
            <a:chOff x="2321750" y="5499230"/>
            <a:chExt cx="1350150" cy="585065"/>
          </a:xfrm>
        </p:grpSpPr>
        <p:sp>
          <p:nvSpPr>
            <p:cNvPr id="68" name="角丸四角形 67"/>
            <p:cNvSpPr/>
            <p:nvPr/>
          </p:nvSpPr>
          <p:spPr>
            <a:xfrm>
              <a:off x="2321750" y="5499230"/>
              <a:ext cx="1350150" cy="585065"/>
            </a:xfrm>
            <a:prstGeom prst="roundRect">
              <a:avLst/>
            </a:prstGeom>
            <a:gradFill>
              <a:gsLst>
                <a:gs pos="0">
                  <a:srgbClr val="B7FFD8"/>
                </a:gs>
                <a:gs pos="50000">
                  <a:srgbClr val="5DFFA6"/>
                </a:gs>
              </a:gsLst>
              <a:path path="circle">
                <a:fillToRect l="50000" t="50000" r="50000" b="50000"/>
              </a:path>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69" name="テキスト ボックス 68"/>
            <p:cNvSpPr txBox="1"/>
            <p:nvPr/>
          </p:nvSpPr>
          <p:spPr>
            <a:xfrm>
              <a:off x="2430663" y="5542772"/>
              <a:ext cx="1133644" cy="523220"/>
            </a:xfrm>
            <a:prstGeom prst="rect">
              <a:avLst/>
            </a:prstGeom>
            <a:noFill/>
          </p:spPr>
          <p:txBody>
            <a:bodyPr wrap="none" rtlCol="0">
              <a:spAutoFit/>
            </a:bodyPr>
            <a:lstStyle/>
            <a:p>
              <a:r>
                <a:rPr lang="en-US" altLang="ja-JP" sz="2800" b="1" dirty="0" smtClean="0">
                  <a:latin typeface="Arial" pitchFamily="34" charset="0"/>
                  <a:cs typeface="Arial" pitchFamily="34" charset="0"/>
                </a:rPr>
                <a:t>IL−1</a:t>
              </a:r>
              <a:r>
                <a:rPr lang="el-GR" altLang="ja-JP" sz="2800" b="1" dirty="0" smtClean="0">
                  <a:latin typeface="Arial" pitchFamily="34" charset="0"/>
                  <a:cs typeface="Arial" pitchFamily="34" charset="0"/>
                </a:rPr>
                <a:t>β</a:t>
              </a:r>
              <a:endParaRPr kumimoji="1" lang="ja-JP" altLang="en-US" sz="2800" b="1" dirty="0">
                <a:latin typeface="Arial" pitchFamily="34" charset="0"/>
                <a:cs typeface="Arial" pitchFamily="34" charset="0"/>
              </a:endParaRPr>
            </a:p>
          </p:txBody>
        </p:sp>
      </p:grpSp>
      <p:grpSp>
        <p:nvGrpSpPr>
          <p:cNvPr id="53" name="グループ化 71"/>
          <p:cNvGrpSpPr/>
          <p:nvPr/>
        </p:nvGrpSpPr>
        <p:grpSpPr>
          <a:xfrm>
            <a:off x="5904594" y="5507892"/>
            <a:ext cx="1350150" cy="585065"/>
            <a:chOff x="4572000" y="5319210"/>
            <a:chExt cx="1350150" cy="585065"/>
          </a:xfrm>
        </p:grpSpPr>
        <p:sp>
          <p:nvSpPr>
            <p:cNvPr id="70" name="角丸四角形 69"/>
            <p:cNvSpPr/>
            <p:nvPr/>
          </p:nvSpPr>
          <p:spPr>
            <a:xfrm>
              <a:off x="4572000" y="5319210"/>
              <a:ext cx="1350150" cy="585065"/>
            </a:xfrm>
            <a:prstGeom prst="roundRect">
              <a:avLst/>
            </a:prstGeom>
            <a:gradFill>
              <a:gsLst>
                <a:gs pos="0">
                  <a:srgbClr val="FFF0C1"/>
                </a:gs>
                <a:gs pos="50000">
                  <a:srgbClr val="FFD44B"/>
                </a:gs>
              </a:gsLst>
              <a:path path="circle">
                <a:fillToRect l="50000" t="50000" r="50000" b="50000"/>
              </a:path>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1" name="テキスト ボックス 70"/>
            <p:cNvSpPr txBox="1"/>
            <p:nvPr/>
          </p:nvSpPr>
          <p:spPr>
            <a:xfrm>
              <a:off x="4666399" y="5348238"/>
              <a:ext cx="1192955" cy="523220"/>
            </a:xfrm>
            <a:prstGeom prst="rect">
              <a:avLst/>
            </a:prstGeom>
            <a:noFill/>
          </p:spPr>
          <p:txBody>
            <a:bodyPr wrap="none" rtlCol="0">
              <a:spAutoFit/>
            </a:bodyPr>
            <a:lstStyle/>
            <a:p>
              <a:r>
                <a:rPr lang="en-US" altLang="ja-JP" sz="2800" b="1" dirty="0" smtClean="0">
                  <a:latin typeface="Arial" pitchFamily="34" charset="0"/>
                  <a:cs typeface="Arial" pitchFamily="34" charset="0"/>
                </a:rPr>
                <a:t>IFN−</a:t>
              </a:r>
              <a:r>
                <a:rPr lang="el-GR" altLang="ja-JP" sz="2800" b="1" dirty="0" smtClean="0">
                  <a:latin typeface="Arial" pitchFamily="34" charset="0"/>
                  <a:cs typeface="Arial" pitchFamily="34" charset="0"/>
                </a:rPr>
                <a:t>β</a:t>
              </a:r>
              <a:endParaRPr kumimoji="1" lang="ja-JP" altLang="en-US" sz="2800" b="1" dirty="0">
                <a:latin typeface="Arial" pitchFamily="34" charset="0"/>
                <a:cs typeface="Arial" pitchFamily="34" charset="0"/>
              </a:endParaRPr>
            </a:p>
          </p:txBody>
        </p:sp>
      </p:grpSp>
      <p:grpSp>
        <p:nvGrpSpPr>
          <p:cNvPr id="54" name="グループ化 131"/>
          <p:cNvGrpSpPr/>
          <p:nvPr/>
        </p:nvGrpSpPr>
        <p:grpSpPr>
          <a:xfrm>
            <a:off x="5525990" y="1769068"/>
            <a:ext cx="1829006" cy="3621022"/>
            <a:chOff x="5525990" y="1769068"/>
            <a:chExt cx="1829006" cy="3621022"/>
          </a:xfrm>
        </p:grpSpPr>
        <p:grpSp>
          <p:nvGrpSpPr>
            <p:cNvPr id="55" name="グループ化 53"/>
            <p:cNvGrpSpPr/>
            <p:nvPr/>
          </p:nvGrpSpPr>
          <p:grpSpPr>
            <a:xfrm>
              <a:off x="5869830" y="2578294"/>
              <a:ext cx="1440161" cy="720080"/>
              <a:chOff x="5772620" y="2708920"/>
              <a:chExt cx="1440161" cy="720080"/>
            </a:xfrm>
          </p:grpSpPr>
          <p:sp>
            <p:nvSpPr>
              <p:cNvPr id="2" name="円/楕円 1"/>
              <p:cNvSpPr/>
              <p:nvPr/>
            </p:nvSpPr>
            <p:spPr>
              <a:xfrm>
                <a:off x="5772620" y="2708920"/>
                <a:ext cx="1440161" cy="720080"/>
              </a:xfrm>
              <a:prstGeom prst="ellipse">
                <a:avLst/>
              </a:prstGeom>
              <a:gradFill flip="none" rotWithShape="1">
                <a:gsLst>
                  <a:gs pos="0">
                    <a:schemeClr val="accent6">
                      <a:lumMod val="20000"/>
                      <a:lumOff val="80000"/>
                    </a:schemeClr>
                  </a:gs>
                  <a:gs pos="50000">
                    <a:schemeClr val="accent6">
                      <a:lumMod val="60000"/>
                      <a:lumOff val="40000"/>
                    </a:schemeClr>
                  </a:gs>
                </a:gsLst>
                <a:path path="circle">
                  <a:fillToRect l="50000" t="50000" r="50000" b="50000"/>
                </a:path>
                <a:tileRect/>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47" name="テキスト ボックス 46"/>
              <p:cNvSpPr txBox="1"/>
              <p:nvPr/>
            </p:nvSpPr>
            <p:spPr>
              <a:xfrm>
                <a:off x="5926539" y="2843935"/>
                <a:ext cx="1124026" cy="461665"/>
              </a:xfrm>
              <a:prstGeom prst="rect">
                <a:avLst/>
              </a:prstGeom>
              <a:noFill/>
            </p:spPr>
            <p:txBody>
              <a:bodyPr wrap="none" rtlCol="0">
                <a:spAutoFit/>
              </a:bodyPr>
              <a:lstStyle/>
              <a:p>
                <a:r>
                  <a:rPr kumimoji="1" lang="en-US" altLang="ja-JP" sz="2400" b="1" dirty="0" smtClean="0">
                    <a:latin typeface="Arial" pitchFamily="34" charset="0"/>
                    <a:cs typeface="Arial" pitchFamily="34" charset="0"/>
                  </a:rPr>
                  <a:t>STING</a:t>
                </a:r>
                <a:endParaRPr kumimoji="1" lang="ja-JP" altLang="en-US" sz="2400" b="1" dirty="0">
                  <a:latin typeface="Arial" pitchFamily="34" charset="0"/>
                  <a:cs typeface="Arial" pitchFamily="34" charset="0"/>
                </a:endParaRPr>
              </a:p>
            </p:txBody>
          </p:sp>
        </p:grpSp>
        <p:grpSp>
          <p:nvGrpSpPr>
            <p:cNvPr id="56" name="グループ化 54"/>
            <p:cNvGrpSpPr/>
            <p:nvPr/>
          </p:nvGrpSpPr>
          <p:grpSpPr>
            <a:xfrm>
              <a:off x="5914835" y="3973449"/>
              <a:ext cx="1440161" cy="720080"/>
              <a:chOff x="6237185" y="4104075"/>
              <a:chExt cx="1440161" cy="720080"/>
            </a:xfrm>
          </p:grpSpPr>
          <p:sp>
            <p:nvSpPr>
              <p:cNvPr id="43" name="円/楕円 42"/>
              <p:cNvSpPr/>
              <p:nvPr/>
            </p:nvSpPr>
            <p:spPr>
              <a:xfrm>
                <a:off x="6237185" y="4104075"/>
                <a:ext cx="1440161" cy="720080"/>
              </a:xfrm>
              <a:prstGeom prst="ellipse">
                <a:avLst/>
              </a:prstGeom>
              <a:gradFill flip="none" rotWithShape="1">
                <a:gsLst>
                  <a:gs pos="0">
                    <a:schemeClr val="accent5">
                      <a:lumMod val="20000"/>
                      <a:lumOff val="80000"/>
                    </a:schemeClr>
                  </a:gs>
                  <a:gs pos="50000">
                    <a:schemeClr val="accent5">
                      <a:lumMod val="60000"/>
                      <a:lumOff val="40000"/>
                    </a:schemeClr>
                  </a:gs>
                </a:gsLst>
                <a:path path="circle">
                  <a:fillToRect l="50000" t="50000" r="50000" b="50000"/>
                </a:path>
                <a:tileRect/>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48" name="テキスト ボックス 47"/>
              <p:cNvSpPr txBox="1"/>
              <p:nvPr/>
            </p:nvSpPr>
            <p:spPr>
              <a:xfrm>
                <a:off x="6456303" y="4241989"/>
                <a:ext cx="989373" cy="461665"/>
              </a:xfrm>
              <a:prstGeom prst="rect">
                <a:avLst/>
              </a:prstGeom>
              <a:noFill/>
            </p:spPr>
            <p:txBody>
              <a:bodyPr wrap="none" rtlCol="0">
                <a:spAutoFit/>
              </a:bodyPr>
              <a:lstStyle/>
              <a:p>
                <a:r>
                  <a:rPr lang="en-US" altLang="ja-JP" sz="2400" b="1" dirty="0" smtClean="0">
                    <a:latin typeface="Arial" pitchFamily="34" charset="0"/>
                    <a:cs typeface="Arial" pitchFamily="34" charset="0"/>
                  </a:rPr>
                  <a:t>TBK1</a:t>
                </a:r>
                <a:endParaRPr kumimoji="1" lang="ja-JP" altLang="en-US" sz="2400" b="1" dirty="0">
                  <a:latin typeface="Arial" pitchFamily="34" charset="0"/>
                  <a:cs typeface="Arial" pitchFamily="34" charset="0"/>
                </a:endParaRPr>
              </a:p>
            </p:txBody>
          </p:sp>
        </p:grpSp>
        <p:grpSp>
          <p:nvGrpSpPr>
            <p:cNvPr id="58" name="グループ化 57"/>
            <p:cNvGrpSpPr/>
            <p:nvPr/>
          </p:nvGrpSpPr>
          <p:grpSpPr>
            <a:xfrm rot="5400000">
              <a:off x="6384918" y="3483000"/>
              <a:ext cx="468000" cy="360000"/>
              <a:chOff x="2664750" y="2868384"/>
              <a:chExt cx="938853" cy="360000"/>
            </a:xfrm>
          </p:grpSpPr>
          <p:sp>
            <p:nvSpPr>
              <p:cNvPr id="59" name="右矢印 58"/>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60" name="正方形/長方形 59"/>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61" name="正方形/長方形 60"/>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62" name="正方形/長方形 61"/>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grpSp>
        <p:grpSp>
          <p:nvGrpSpPr>
            <p:cNvPr id="63" name="グループ化 62"/>
            <p:cNvGrpSpPr/>
            <p:nvPr/>
          </p:nvGrpSpPr>
          <p:grpSpPr>
            <a:xfrm rot="3169837">
              <a:off x="5310502" y="1984556"/>
              <a:ext cx="814682" cy="383706"/>
              <a:chOff x="2664750" y="2868384"/>
              <a:chExt cx="938853" cy="360000"/>
            </a:xfrm>
          </p:grpSpPr>
          <p:sp>
            <p:nvSpPr>
              <p:cNvPr id="64" name="右矢印 63"/>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65" name="正方形/長方形 64"/>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66" name="正方形/長方形 65"/>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67" name="正方形/長方形 66"/>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grpSp>
        <p:grpSp>
          <p:nvGrpSpPr>
            <p:cNvPr id="72" name="グループ化 74"/>
            <p:cNvGrpSpPr/>
            <p:nvPr/>
          </p:nvGrpSpPr>
          <p:grpSpPr>
            <a:xfrm rot="5400000">
              <a:off x="6374178" y="4958090"/>
              <a:ext cx="504000" cy="360000"/>
              <a:chOff x="2664750" y="2868384"/>
              <a:chExt cx="938853" cy="360000"/>
            </a:xfrm>
          </p:grpSpPr>
          <p:sp>
            <p:nvSpPr>
              <p:cNvPr id="76" name="右矢印 75"/>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7" name="正方形/長方形 76"/>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8" name="正方形/長方形 77"/>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9" name="正方形/長方形 78"/>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grpSp>
      </p:grpSp>
      <p:sp>
        <p:nvSpPr>
          <p:cNvPr id="88" name="正方形/長方形 87"/>
          <p:cNvSpPr/>
          <p:nvPr/>
        </p:nvSpPr>
        <p:spPr>
          <a:xfrm>
            <a:off x="-963615" y="728700"/>
            <a:ext cx="1260140" cy="670574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89" name="正方形/長方形 88"/>
          <p:cNvSpPr/>
          <p:nvPr/>
        </p:nvSpPr>
        <p:spPr>
          <a:xfrm>
            <a:off x="8880335" y="792755"/>
            <a:ext cx="1260140" cy="670574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 name="正方形/長方形 89"/>
          <p:cNvSpPr/>
          <p:nvPr/>
        </p:nvSpPr>
        <p:spPr>
          <a:xfrm rot="5400000">
            <a:off x="3993876" y="1426302"/>
            <a:ext cx="1156247" cy="111023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91" name="テキスト ボックス 90"/>
          <p:cNvSpPr txBox="1"/>
          <p:nvPr/>
        </p:nvSpPr>
        <p:spPr>
          <a:xfrm>
            <a:off x="3808780" y="1840687"/>
            <a:ext cx="1505540" cy="369332"/>
          </a:xfrm>
          <a:prstGeom prst="rect">
            <a:avLst/>
          </a:prstGeom>
          <a:noFill/>
        </p:spPr>
        <p:txBody>
          <a:bodyPr wrap="none" rtlCol="0">
            <a:spAutoFit/>
          </a:bodyPr>
          <a:lstStyle/>
          <a:p>
            <a:r>
              <a:rPr lang="en-US" altLang="ja-JP" b="1" dirty="0" smtClean="0">
                <a:latin typeface="Arial" pitchFamily="34" charset="0"/>
                <a:cs typeface="Arial" pitchFamily="34" charset="0"/>
              </a:rPr>
              <a:t>B-form </a:t>
            </a:r>
            <a:r>
              <a:rPr kumimoji="1" lang="en-US" altLang="ja-JP" b="1" dirty="0" smtClean="0">
                <a:latin typeface="Arial" pitchFamily="34" charset="0"/>
                <a:cs typeface="Arial" pitchFamily="34" charset="0"/>
              </a:rPr>
              <a:t>DNA</a:t>
            </a:r>
            <a:endParaRPr kumimoji="1" lang="ja-JP" altLang="en-US" b="1" dirty="0">
              <a:latin typeface="Arial" pitchFamily="34" charset="0"/>
              <a:cs typeface="Arial" pitchFamily="34" charset="0"/>
            </a:endParaRPr>
          </a:p>
        </p:txBody>
      </p:sp>
      <p:sp>
        <p:nvSpPr>
          <p:cNvPr id="92" name="テキスト ボックス 91"/>
          <p:cNvSpPr txBox="1"/>
          <p:nvPr/>
        </p:nvSpPr>
        <p:spPr>
          <a:xfrm>
            <a:off x="5607115" y="1223755"/>
            <a:ext cx="1495922" cy="400110"/>
          </a:xfrm>
          <a:prstGeom prst="rect">
            <a:avLst/>
          </a:prstGeom>
          <a:noFill/>
          <a:ln>
            <a:solidFill>
              <a:schemeClr val="tx1"/>
            </a:solidFill>
          </a:ln>
        </p:spPr>
        <p:txBody>
          <a:bodyPr wrap="none" rtlCol="0">
            <a:spAutoFit/>
          </a:bodyPr>
          <a:lstStyle/>
          <a:p>
            <a:r>
              <a:rPr kumimoji="1" lang="en-US" altLang="ja-JP" sz="2000" b="1" dirty="0" smtClean="0">
                <a:latin typeface="Arial" pitchFamily="34" charset="0"/>
                <a:cs typeface="Arial" pitchFamily="34" charset="0"/>
              </a:rPr>
              <a:t>Cytoplasm</a:t>
            </a:r>
            <a:endParaRPr kumimoji="1" lang="ja-JP" altLang="en-US" sz="2000" b="1" dirty="0">
              <a:latin typeface="Arial" pitchFamily="34" charset="0"/>
              <a:cs typeface="Arial" pitchFamily="34" charset="0"/>
            </a:endParaRPr>
          </a:p>
        </p:txBody>
      </p:sp>
      <p:grpSp>
        <p:nvGrpSpPr>
          <p:cNvPr id="73" name="グループ化 92"/>
          <p:cNvGrpSpPr>
            <a:grpSpLocks noChangeAspect="1"/>
          </p:cNvGrpSpPr>
          <p:nvPr/>
        </p:nvGrpSpPr>
        <p:grpSpPr>
          <a:xfrm rot="2139428">
            <a:off x="296525" y="2393885"/>
            <a:ext cx="761398" cy="789632"/>
            <a:chOff x="-27296" y="2438890"/>
            <a:chExt cx="2299980" cy="2385265"/>
          </a:xfrm>
          <a:solidFill>
            <a:srgbClr val="FFC000"/>
          </a:solidFill>
        </p:grpSpPr>
        <p:grpSp>
          <p:nvGrpSpPr>
            <p:cNvPr id="75" name="グループ化 33"/>
            <p:cNvGrpSpPr/>
            <p:nvPr/>
          </p:nvGrpSpPr>
          <p:grpSpPr>
            <a:xfrm>
              <a:off x="-27296" y="2438890"/>
              <a:ext cx="1305145" cy="2385265"/>
              <a:chOff x="1678032" y="1935713"/>
              <a:chExt cx="1305145" cy="2385265"/>
            </a:xfrm>
            <a:grpFill/>
          </p:grpSpPr>
          <p:sp>
            <p:nvSpPr>
              <p:cNvPr id="99" name="正方形/長方形 98"/>
              <p:cNvSpPr/>
              <p:nvPr/>
            </p:nvSpPr>
            <p:spPr>
              <a:xfrm>
                <a:off x="2631924" y="2970828"/>
                <a:ext cx="135015" cy="900100"/>
              </a:xfrm>
              <a:prstGeom prst="rect">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00" name="円/楕円 99"/>
              <p:cNvSpPr/>
              <p:nvPr/>
            </p:nvSpPr>
            <p:spPr>
              <a:xfrm>
                <a:off x="2406898" y="3780918"/>
                <a:ext cx="495055" cy="540060"/>
              </a:xfrm>
              <a:prstGeom prst="ellipse">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01" name="アーチ 100"/>
              <p:cNvSpPr/>
              <p:nvPr/>
            </p:nvSpPr>
            <p:spPr>
              <a:xfrm rot="5400000">
                <a:off x="1633027" y="1980718"/>
                <a:ext cx="1395155" cy="1305145"/>
              </a:xfrm>
              <a:prstGeom prst="blockArc">
                <a:avLst>
                  <a:gd name="adj1" fmla="val 6010555"/>
                  <a:gd name="adj2" fmla="val 20012582"/>
                  <a:gd name="adj3" fmla="val 23722"/>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pitchFamily="34" charset="0"/>
                  <a:cs typeface="Arial" pitchFamily="34" charset="0"/>
                </a:endParaRPr>
              </a:p>
            </p:txBody>
          </p:sp>
        </p:grpSp>
        <p:grpSp>
          <p:nvGrpSpPr>
            <p:cNvPr id="80" name="グループ化 37"/>
            <p:cNvGrpSpPr/>
            <p:nvPr/>
          </p:nvGrpSpPr>
          <p:grpSpPr>
            <a:xfrm flipH="1">
              <a:off x="967539" y="2438890"/>
              <a:ext cx="1305145" cy="2385265"/>
              <a:chOff x="1664384" y="1935713"/>
              <a:chExt cx="1305145" cy="2385265"/>
            </a:xfrm>
            <a:grpFill/>
          </p:grpSpPr>
          <p:sp>
            <p:nvSpPr>
              <p:cNvPr id="96" name="正方形/長方形 95"/>
              <p:cNvSpPr/>
              <p:nvPr/>
            </p:nvSpPr>
            <p:spPr>
              <a:xfrm>
                <a:off x="2631924" y="2970828"/>
                <a:ext cx="135015" cy="900100"/>
              </a:xfrm>
              <a:prstGeom prst="rect">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97" name="アーチ 96"/>
              <p:cNvSpPr/>
              <p:nvPr/>
            </p:nvSpPr>
            <p:spPr>
              <a:xfrm rot="5400000">
                <a:off x="1619379" y="1980718"/>
                <a:ext cx="1395155" cy="1305145"/>
              </a:xfrm>
              <a:prstGeom prst="blockArc">
                <a:avLst>
                  <a:gd name="adj1" fmla="val 6010555"/>
                  <a:gd name="adj2" fmla="val 20012582"/>
                  <a:gd name="adj3" fmla="val 23722"/>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pitchFamily="34" charset="0"/>
                  <a:cs typeface="Arial" pitchFamily="34" charset="0"/>
                </a:endParaRPr>
              </a:p>
            </p:txBody>
          </p:sp>
          <p:sp>
            <p:nvSpPr>
              <p:cNvPr id="98" name="円/楕円 97"/>
              <p:cNvSpPr/>
              <p:nvPr/>
            </p:nvSpPr>
            <p:spPr>
              <a:xfrm>
                <a:off x="2406898" y="3780918"/>
                <a:ext cx="495055" cy="540060"/>
              </a:xfrm>
              <a:prstGeom prst="ellipse">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grpSp>
      </p:grpSp>
      <p:sp>
        <p:nvSpPr>
          <p:cNvPr id="103" name="円/楕円 102"/>
          <p:cNvSpPr/>
          <p:nvPr/>
        </p:nvSpPr>
        <p:spPr>
          <a:xfrm>
            <a:off x="341530" y="1943835"/>
            <a:ext cx="1080120" cy="1035115"/>
          </a:xfrm>
          <a:prstGeom prst="ellipse">
            <a:avLst/>
          </a:prstGeom>
          <a:no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05" name="テキスト ボックス 104"/>
          <p:cNvSpPr txBox="1"/>
          <p:nvPr/>
        </p:nvSpPr>
        <p:spPr>
          <a:xfrm>
            <a:off x="322480" y="3158970"/>
            <a:ext cx="761747" cy="369332"/>
          </a:xfrm>
          <a:prstGeom prst="rect">
            <a:avLst/>
          </a:prstGeom>
          <a:noFill/>
        </p:spPr>
        <p:txBody>
          <a:bodyPr wrap="none" rtlCol="0">
            <a:spAutoFit/>
          </a:bodyPr>
          <a:lstStyle/>
          <a:p>
            <a:r>
              <a:rPr kumimoji="1" lang="en-US" altLang="ja-JP" b="1" dirty="0" smtClean="0">
                <a:latin typeface="Arial" pitchFamily="34" charset="0"/>
                <a:cs typeface="Arial" pitchFamily="34" charset="0"/>
              </a:rPr>
              <a:t>TLR9</a:t>
            </a:r>
            <a:endParaRPr kumimoji="1" lang="ja-JP" altLang="en-US" b="1" dirty="0">
              <a:latin typeface="Arial" pitchFamily="34" charset="0"/>
              <a:cs typeface="Arial" pitchFamily="34" charset="0"/>
            </a:endParaRPr>
          </a:p>
        </p:txBody>
      </p:sp>
      <p:sp>
        <p:nvSpPr>
          <p:cNvPr id="106" name="テキスト ボックス 105"/>
          <p:cNvSpPr txBox="1"/>
          <p:nvPr/>
        </p:nvSpPr>
        <p:spPr>
          <a:xfrm>
            <a:off x="566555" y="1628800"/>
            <a:ext cx="1364476" cy="369332"/>
          </a:xfrm>
          <a:prstGeom prst="rect">
            <a:avLst/>
          </a:prstGeom>
          <a:noFill/>
        </p:spPr>
        <p:txBody>
          <a:bodyPr wrap="none" rtlCol="0">
            <a:spAutoFit/>
          </a:bodyPr>
          <a:lstStyle/>
          <a:p>
            <a:r>
              <a:rPr lang="en-US" altLang="ja-JP" b="1" dirty="0" smtClean="0">
                <a:latin typeface="Arial" pitchFamily="34" charset="0"/>
                <a:cs typeface="Arial" pitchFamily="34" charset="0"/>
              </a:rPr>
              <a:t>Endosome</a:t>
            </a:r>
            <a:endParaRPr kumimoji="1" lang="ja-JP" altLang="en-US" b="1" dirty="0">
              <a:latin typeface="Arial" pitchFamily="34" charset="0"/>
              <a:cs typeface="Arial" pitchFamily="34" charset="0"/>
            </a:endParaRPr>
          </a:p>
        </p:txBody>
      </p:sp>
      <p:sp>
        <p:nvSpPr>
          <p:cNvPr id="107" name="右矢印 106"/>
          <p:cNvSpPr/>
          <p:nvPr/>
        </p:nvSpPr>
        <p:spPr>
          <a:xfrm rot="9673945">
            <a:off x="1509866" y="1759012"/>
            <a:ext cx="1996588" cy="356862"/>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08" name="禁止 107"/>
          <p:cNvSpPr>
            <a:spLocks noChangeAspect="1"/>
          </p:cNvSpPr>
          <p:nvPr/>
        </p:nvSpPr>
        <p:spPr>
          <a:xfrm rot="21340640">
            <a:off x="2305561" y="1704636"/>
            <a:ext cx="449922" cy="449922"/>
          </a:xfrm>
          <a:prstGeom prst="noSmoking">
            <a:avLst/>
          </a:prstGeom>
          <a:solidFill>
            <a:srgbClr val="FF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pitchFamily="34" charset="0"/>
              <a:cs typeface="Arial" pitchFamily="34" charset="0"/>
            </a:endParaRPr>
          </a:p>
        </p:txBody>
      </p:sp>
      <p:grpSp>
        <p:nvGrpSpPr>
          <p:cNvPr id="84" name="グループ化 130"/>
          <p:cNvGrpSpPr/>
          <p:nvPr/>
        </p:nvGrpSpPr>
        <p:grpSpPr>
          <a:xfrm>
            <a:off x="1659726" y="1820544"/>
            <a:ext cx="3615428" cy="3506603"/>
            <a:chOff x="1659726" y="1820544"/>
            <a:chExt cx="3615428" cy="3506603"/>
          </a:xfrm>
        </p:grpSpPr>
        <p:grpSp>
          <p:nvGrpSpPr>
            <p:cNvPr id="86" name="グループ化 51"/>
            <p:cNvGrpSpPr/>
            <p:nvPr/>
          </p:nvGrpSpPr>
          <p:grpSpPr>
            <a:xfrm>
              <a:off x="1704731" y="2578294"/>
              <a:ext cx="1440161" cy="720080"/>
              <a:chOff x="1061610" y="2708920"/>
              <a:chExt cx="1440161" cy="720080"/>
            </a:xfrm>
          </p:grpSpPr>
          <p:sp>
            <p:nvSpPr>
              <p:cNvPr id="44" name="円/楕円 43"/>
              <p:cNvSpPr/>
              <p:nvPr/>
            </p:nvSpPr>
            <p:spPr>
              <a:xfrm>
                <a:off x="1061610" y="2708920"/>
                <a:ext cx="1440161" cy="720080"/>
              </a:xfrm>
              <a:prstGeom prst="ellipse">
                <a:avLst/>
              </a:prstGeom>
              <a:gradFill flip="none" rotWithShape="1">
                <a:gsLst>
                  <a:gs pos="0">
                    <a:schemeClr val="accent4">
                      <a:lumMod val="20000"/>
                      <a:lumOff val="80000"/>
                    </a:schemeClr>
                  </a:gs>
                  <a:gs pos="50000">
                    <a:schemeClr val="accent4">
                      <a:lumMod val="60000"/>
                      <a:lumOff val="40000"/>
                    </a:schemeClr>
                  </a:gs>
                </a:gsLst>
                <a:path path="circle">
                  <a:fillToRect l="50000" t="50000" r="50000" b="50000"/>
                </a:path>
                <a:tileRect/>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49" name="テキスト ボックス 48"/>
              <p:cNvSpPr txBox="1"/>
              <p:nvPr/>
            </p:nvSpPr>
            <p:spPr>
              <a:xfrm>
                <a:off x="1230042" y="2836681"/>
                <a:ext cx="1099981" cy="461665"/>
              </a:xfrm>
              <a:prstGeom prst="rect">
                <a:avLst/>
              </a:prstGeom>
              <a:noFill/>
            </p:spPr>
            <p:txBody>
              <a:bodyPr wrap="none" rtlCol="0">
                <a:spAutoFit/>
              </a:bodyPr>
              <a:lstStyle/>
              <a:p>
                <a:r>
                  <a:rPr lang="en-US" altLang="ja-JP" sz="2400" b="1" dirty="0" smtClean="0">
                    <a:latin typeface="Arial" pitchFamily="34" charset="0"/>
                    <a:cs typeface="Arial" pitchFamily="34" charset="0"/>
                  </a:rPr>
                  <a:t>AIM−2</a:t>
                </a:r>
                <a:endParaRPr kumimoji="1" lang="ja-JP" altLang="en-US" sz="2400" b="1" dirty="0">
                  <a:latin typeface="Arial" pitchFamily="34" charset="0"/>
                  <a:cs typeface="Arial" pitchFamily="34" charset="0"/>
                </a:endParaRPr>
              </a:p>
            </p:txBody>
          </p:sp>
        </p:grpSp>
        <p:grpSp>
          <p:nvGrpSpPr>
            <p:cNvPr id="87" name="グループ化 52"/>
            <p:cNvGrpSpPr/>
            <p:nvPr/>
          </p:nvGrpSpPr>
          <p:grpSpPr>
            <a:xfrm>
              <a:off x="1704731" y="3298374"/>
              <a:ext cx="1440161" cy="720080"/>
              <a:chOff x="1151620" y="3609020"/>
              <a:chExt cx="1440161" cy="720080"/>
            </a:xfrm>
          </p:grpSpPr>
          <p:sp>
            <p:nvSpPr>
              <p:cNvPr id="45" name="円/楕円 44"/>
              <p:cNvSpPr/>
              <p:nvPr/>
            </p:nvSpPr>
            <p:spPr>
              <a:xfrm>
                <a:off x="1151620" y="3609020"/>
                <a:ext cx="1440161" cy="720080"/>
              </a:xfrm>
              <a:prstGeom prst="ellipse">
                <a:avLst/>
              </a:prstGeom>
              <a:gradFill flip="none" rotWithShape="1">
                <a:gsLst>
                  <a:gs pos="0">
                    <a:schemeClr val="accent3">
                      <a:lumMod val="20000"/>
                      <a:lumOff val="80000"/>
                    </a:schemeClr>
                  </a:gs>
                  <a:gs pos="50000">
                    <a:schemeClr val="accent3">
                      <a:lumMod val="60000"/>
                      <a:lumOff val="40000"/>
                    </a:schemeClr>
                  </a:gs>
                </a:gsLst>
                <a:path path="circle">
                  <a:fillToRect l="50000" t="50000" r="50000" b="50000"/>
                </a:path>
                <a:tileRect/>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50" name="テキスト ボックス 49"/>
              <p:cNvSpPr txBox="1"/>
              <p:nvPr/>
            </p:nvSpPr>
            <p:spPr>
              <a:xfrm>
                <a:off x="1452141" y="3744035"/>
                <a:ext cx="835485" cy="461665"/>
              </a:xfrm>
              <a:prstGeom prst="rect">
                <a:avLst/>
              </a:prstGeom>
              <a:noFill/>
            </p:spPr>
            <p:txBody>
              <a:bodyPr wrap="none" rtlCol="0">
                <a:spAutoFit/>
              </a:bodyPr>
              <a:lstStyle/>
              <a:p>
                <a:r>
                  <a:rPr lang="en-US" altLang="ja-JP" sz="2400" b="1" dirty="0" smtClean="0">
                    <a:latin typeface="Arial" pitchFamily="34" charset="0"/>
                    <a:cs typeface="Arial" pitchFamily="34" charset="0"/>
                  </a:rPr>
                  <a:t>ASC</a:t>
                </a:r>
                <a:endParaRPr kumimoji="1" lang="ja-JP" altLang="en-US" sz="2400" b="1" dirty="0">
                  <a:latin typeface="Arial" pitchFamily="34" charset="0"/>
                  <a:cs typeface="Arial" pitchFamily="34" charset="0"/>
                </a:endParaRPr>
              </a:p>
            </p:txBody>
          </p:sp>
        </p:grpSp>
        <p:grpSp>
          <p:nvGrpSpPr>
            <p:cNvPr id="93" name="グループ化 55"/>
            <p:cNvGrpSpPr/>
            <p:nvPr/>
          </p:nvGrpSpPr>
          <p:grpSpPr>
            <a:xfrm>
              <a:off x="1659726" y="4018454"/>
              <a:ext cx="1532792" cy="720080"/>
              <a:chOff x="2317361" y="4914165"/>
              <a:chExt cx="1532792" cy="720080"/>
            </a:xfrm>
          </p:grpSpPr>
          <p:sp>
            <p:nvSpPr>
              <p:cNvPr id="46" name="円/楕円 45"/>
              <p:cNvSpPr/>
              <p:nvPr/>
            </p:nvSpPr>
            <p:spPr>
              <a:xfrm>
                <a:off x="2366755" y="4914165"/>
                <a:ext cx="1440161" cy="720080"/>
              </a:xfrm>
              <a:prstGeom prst="ellipse">
                <a:avLst/>
              </a:prstGeom>
              <a:gradFill flip="none" rotWithShape="1">
                <a:gsLst>
                  <a:gs pos="0">
                    <a:schemeClr val="tx2">
                      <a:lumMod val="20000"/>
                      <a:lumOff val="80000"/>
                    </a:schemeClr>
                  </a:gs>
                  <a:gs pos="50000">
                    <a:schemeClr val="accent1">
                      <a:lumMod val="60000"/>
                      <a:lumOff val="40000"/>
                    </a:schemeClr>
                  </a:gs>
                </a:gsLst>
                <a:path path="circle">
                  <a:fillToRect l="50000" t="50000" r="50000" b="50000"/>
                </a:path>
                <a:tileRect/>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51" name="テキスト ボックス 50"/>
              <p:cNvSpPr txBox="1"/>
              <p:nvPr/>
            </p:nvSpPr>
            <p:spPr>
              <a:xfrm>
                <a:off x="2317361" y="5065157"/>
                <a:ext cx="1532792" cy="400110"/>
              </a:xfrm>
              <a:prstGeom prst="rect">
                <a:avLst/>
              </a:prstGeom>
              <a:noFill/>
            </p:spPr>
            <p:txBody>
              <a:bodyPr wrap="none" rtlCol="0">
                <a:spAutoFit/>
              </a:bodyPr>
              <a:lstStyle/>
              <a:p>
                <a:r>
                  <a:rPr lang="en-US" altLang="ja-JP" sz="2000" b="1" dirty="0" smtClean="0">
                    <a:latin typeface="Arial" pitchFamily="34" charset="0"/>
                    <a:cs typeface="Arial" pitchFamily="34" charset="0"/>
                  </a:rPr>
                  <a:t>Caspase−1</a:t>
                </a:r>
                <a:endParaRPr kumimoji="1" lang="ja-JP" altLang="en-US" sz="2000" b="1" dirty="0">
                  <a:latin typeface="Arial" pitchFamily="34" charset="0"/>
                  <a:cs typeface="Arial" pitchFamily="34" charset="0"/>
                </a:endParaRPr>
              </a:p>
            </p:txBody>
          </p:sp>
        </p:grpSp>
        <p:sp>
          <p:nvSpPr>
            <p:cNvPr id="57" name="右矢印 56"/>
            <p:cNvSpPr/>
            <p:nvPr/>
          </p:nvSpPr>
          <p:spPr>
            <a:xfrm rot="8013372">
              <a:off x="2954374" y="2019997"/>
              <a:ext cx="755767" cy="356862"/>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74" name="右矢印 73"/>
            <p:cNvSpPr/>
            <p:nvPr/>
          </p:nvSpPr>
          <p:spPr>
            <a:xfrm rot="5400000">
              <a:off x="2233498" y="4937163"/>
              <a:ext cx="423107" cy="356862"/>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09" name="右中かっこ 108"/>
            <p:cNvSpPr/>
            <p:nvPr/>
          </p:nvSpPr>
          <p:spPr>
            <a:xfrm>
              <a:off x="3266855" y="2604396"/>
              <a:ext cx="270030" cy="2115235"/>
            </a:xfrm>
            <a:prstGeom prst="rightBrace">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latin typeface="Arial" pitchFamily="34" charset="0"/>
                <a:cs typeface="Arial" pitchFamily="34" charset="0"/>
              </a:endParaRPr>
            </a:p>
          </p:txBody>
        </p:sp>
        <p:sp>
          <p:nvSpPr>
            <p:cNvPr id="110" name="テキスト ボックス 109"/>
            <p:cNvSpPr txBox="1"/>
            <p:nvPr/>
          </p:nvSpPr>
          <p:spPr>
            <a:xfrm>
              <a:off x="3474660" y="3330139"/>
              <a:ext cx="1800494" cy="646331"/>
            </a:xfrm>
            <a:prstGeom prst="rect">
              <a:avLst/>
            </a:prstGeom>
            <a:noFill/>
          </p:spPr>
          <p:txBody>
            <a:bodyPr wrap="none" rtlCol="0">
              <a:spAutoFit/>
            </a:bodyPr>
            <a:lstStyle/>
            <a:p>
              <a:pPr algn="ctr"/>
              <a:r>
                <a:rPr kumimoji="1" lang="en-US" altLang="ja-JP" b="1" dirty="0" smtClean="0">
                  <a:latin typeface="Arial" pitchFamily="34" charset="0"/>
                  <a:cs typeface="Arial" pitchFamily="34" charset="0"/>
                </a:rPr>
                <a:t>AIM-2</a:t>
              </a:r>
            </a:p>
            <a:p>
              <a:pPr algn="ctr"/>
              <a:r>
                <a:rPr lang="en-US" altLang="ja-JP" b="1" dirty="0" smtClean="0">
                  <a:latin typeface="Arial" pitchFamily="34" charset="0"/>
                  <a:cs typeface="Arial" pitchFamily="34" charset="0"/>
                </a:rPr>
                <a:t>inflammasome</a:t>
              </a:r>
              <a:endParaRPr kumimoji="1" lang="en-US" altLang="ja-JP" b="1" dirty="0" smtClean="0">
                <a:latin typeface="Arial" pitchFamily="34" charset="0"/>
                <a:cs typeface="Arial" pitchFamily="34" charset="0"/>
              </a:endParaRPr>
            </a:p>
          </p:txBody>
        </p:sp>
      </p:grpSp>
      <p:grpSp>
        <p:nvGrpSpPr>
          <p:cNvPr id="94" name="グループ化 133"/>
          <p:cNvGrpSpPr/>
          <p:nvPr/>
        </p:nvGrpSpPr>
        <p:grpSpPr>
          <a:xfrm>
            <a:off x="7355012" y="4583399"/>
            <a:ext cx="1269545" cy="1062461"/>
            <a:chOff x="7355012" y="4583399"/>
            <a:chExt cx="1269545" cy="1062461"/>
          </a:xfrm>
        </p:grpSpPr>
        <p:grpSp>
          <p:nvGrpSpPr>
            <p:cNvPr id="95" name="グループ化 125"/>
            <p:cNvGrpSpPr/>
            <p:nvPr/>
          </p:nvGrpSpPr>
          <p:grpSpPr>
            <a:xfrm rot="19244666" flipH="1">
              <a:off x="7355012" y="4583399"/>
              <a:ext cx="405045" cy="585065"/>
              <a:chOff x="431540" y="4509120"/>
              <a:chExt cx="405045" cy="585065"/>
            </a:xfrm>
          </p:grpSpPr>
          <p:cxnSp>
            <p:nvCxnSpPr>
              <p:cNvPr id="127" name="直線コネクタ 126"/>
              <p:cNvCxnSpPr/>
              <p:nvPr/>
            </p:nvCxnSpPr>
            <p:spPr>
              <a:xfrm>
                <a:off x="431540" y="4509120"/>
                <a:ext cx="405045" cy="0"/>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8" name="直線コネクタ 127"/>
              <p:cNvCxnSpPr/>
              <p:nvPr/>
            </p:nvCxnSpPr>
            <p:spPr>
              <a:xfrm>
                <a:off x="626074" y="4509120"/>
                <a:ext cx="0" cy="585065"/>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29" name="テキスト ボックス 128"/>
            <p:cNvSpPr txBox="1"/>
            <p:nvPr/>
          </p:nvSpPr>
          <p:spPr>
            <a:xfrm>
              <a:off x="7497325" y="5184195"/>
              <a:ext cx="1127232" cy="461665"/>
            </a:xfrm>
            <a:prstGeom prst="rect">
              <a:avLst/>
            </a:prstGeom>
            <a:noFill/>
          </p:spPr>
          <p:txBody>
            <a:bodyPr wrap="none" rtlCol="0">
              <a:spAutoFit/>
            </a:bodyPr>
            <a:lstStyle/>
            <a:p>
              <a:r>
                <a:rPr kumimoji="1" lang="en-US" altLang="ja-JP" sz="2400" b="1" dirty="0" smtClean="0">
                  <a:latin typeface="Arial" pitchFamily="34" charset="0"/>
                  <a:cs typeface="Arial" pitchFamily="34" charset="0"/>
                </a:rPr>
                <a:t>BX795</a:t>
              </a:r>
              <a:endParaRPr kumimoji="1" lang="ja-JP" altLang="en-US" sz="2400" b="1" dirty="0">
                <a:latin typeface="Arial" pitchFamily="34" charset="0"/>
                <a:cs typeface="Arial" pitchFamily="34" charset="0"/>
              </a:endParaRPr>
            </a:p>
          </p:txBody>
        </p:sp>
      </p:grpSp>
      <p:grpSp>
        <p:nvGrpSpPr>
          <p:cNvPr id="102" name="グループ化 132"/>
          <p:cNvGrpSpPr/>
          <p:nvPr/>
        </p:nvGrpSpPr>
        <p:grpSpPr>
          <a:xfrm>
            <a:off x="287225" y="4569856"/>
            <a:ext cx="1415944" cy="1232215"/>
            <a:chOff x="287225" y="4569856"/>
            <a:chExt cx="1415944" cy="1232215"/>
          </a:xfrm>
        </p:grpSpPr>
        <p:grpSp>
          <p:nvGrpSpPr>
            <p:cNvPr id="104" name="グループ化 124"/>
            <p:cNvGrpSpPr/>
            <p:nvPr/>
          </p:nvGrpSpPr>
          <p:grpSpPr>
            <a:xfrm rot="2656525">
              <a:off x="1298124" y="4569856"/>
              <a:ext cx="405045" cy="585065"/>
              <a:chOff x="431540" y="4509120"/>
              <a:chExt cx="405045" cy="585065"/>
            </a:xfrm>
          </p:grpSpPr>
          <p:cxnSp>
            <p:nvCxnSpPr>
              <p:cNvPr id="122" name="直線コネクタ 121"/>
              <p:cNvCxnSpPr/>
              <p:nvPr/>
            </p:nvCxnSpPr>
            <p:spPr>
              <a:xfrm>
                <a:off x="431540" y="4509120"/>
                <a:ext cx="405045" cy="0"/>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4" name="直線コネクタ 123"/>
              <p:cNvCxnSpPr/>
              <p:nvPr/>
            </p:nvCxnSpPr>
            <p:spPr>
              <a:xfrm>
                <a:off x="626074" y="4509120"/>
                <a:ext cx="0" cy="585065"/>
              </a:xfrm>
              <a:prstGeom prst="line">
                <a:avLst/>
              </a:prstGeom>
              <a:ln w="1016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30" name="テキスト ボックス 129"/>
            <p:cNvSpPr txBox="1"/>
            <p:nvPr/>
          </p:nvSpPr>
          <p:spPr>
            <a:xfrm>
              <a:off x="287225" y="5094185"/>
              <a:ext cx="1294136" cy="707886"/>
            </a:xfrm>
            <a:prstGeom prst="rect">
              <a:avLst/>
            </a:prstGeom>
            <a:noFill/>
          </p:spPr>
          <p:txBody>
            <a:bodyPr wrap="none" rtlCol="0">
              <a:spAutoFit/>
            </a:bodyPr>
            <a:lstStyle/>
            <a:p>
              <a:pPr algn="ctr"/>
              <a:r>
                <a:rPr kumimoji="1" lang="en-US" altLang="ja-JP" sz="2000" b="1" dirty="0" smtClean="0">
                  <a:latin typeface="Arial" pitchFamily="34" charset="0"/>
                  <a:cs typeface="Arial" pitchFamily="34" charset="0"/>
                </a:rPr>
                <a:t>Ac-YVAD</a:t>
              </a:r>
            </a:p>
            <a:p>
              <a:pPr algn="ctr"/>
              <a:r>
                <a:rPr kumimoji="1" lang="en-US" altLang="ja-JP" sz="2000" b="1" dirty="0" smtClean="0">
                  <a:latin typeface="Arial" pitchFamily="34" charset="0"/>
                  <a:cs typeface="Arial" pitchFamily="34" charset="0"/>
                </a:rPr>
                <a:t>-CMK</a:t>
              </a:r>
              <a:endParaRPr kumimoji="1" lang="ja-JP" altLang="en-US" sz="2000" b="1" dirty="0">
                <a:latin typeface="Arial" pitchFamily="34" charset="0"/>
                <a:cs typeface="Arial" pitchFamily="34" charset="0"/>
              </a:endParaRPr>
            </a:p>
          </p:txBody>
        </p:sp>
      </p:grpSp>
      <p:sp>
        <p:nvSpPr>
          <p:cNvPr id="135" name="タイトル 1"/>
          <p:cNvSpPr txBox="1">
            <a:spLocks/>
          </p:cNvSpPr>
          <p:nvPr/>
        </p:nvSpPr>
        <p:spPr>
          <a:xfrm>
            <a:off x="254640" y="64207"/>
            <a:ext cx="9721080" cy="548680"/>
          </a:xfrm>
          <a:prstGeom prst="rect">
            <a:avLst/>
          </a:prstGeom>
        </p:spPr>
        <p:txBody>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1" lang="en-US" altLang="ja-JP" sz="3200" b="1" i="0" u="sng" strike="noStrike" kern="1200" cap="none" spc="0" normalizeH="0" baseline="0" noProof="0" dirty="0" smtClean="0">
                <a:ln>
                  <a:noFill/>
                </a:ln>
                <a:solidFill>
                  <a:schemeClr val="tx1"/>
                </a:solidFill>
                <a:effectLst/>
                <a:uLnTx/>
                <a:uFillTx/>
                <a:latin typeface="Arial" pitchFamily="34" charset="0"/>
                <a:ea typeface="+mj-ea"/>
                <a:cs typeface="Arial" pitchFamily="34" charset="0"/>
              </a:rPr>
              <a:t>Mechanism of intracellular</a:t>
            </a:r>
            <a:r>
              <a:rPr kumimoji="1" lang="en-US" altLang="ja-JP" sz="3200" b="1" i="0" u="sng" strike="noStrike" kern="1200" cap="none" spc="0" normalizeH="0" noProof="0" dirty="0" smtClean="0">
                <a:ln>
                  <a:noFill/>
                </a:ln>
                <a:solidFill>
                  <a:schemeClr val="tx1"/>
                </a:solidFill>
                <a:effectLst/>
                <a:uLnTx/>
                <a:uFillTx/>
                <a:latin typeface="Arial" pitchFamily="34" charset="0"/>
                <a:ea typeface="+mj-ea"/>
                <a:cs typeface="Arial" pitchFamily="34" charset="0"/>
              </a:rPr>
              <a:t> DNA recognition</a:t>
            </a:r>
            <a:endParaRPr kumimoji="1" lang="ja-JP" altLang="en-US" sz="3200" b="1" i="0" u="sng" strike="noStrike" kern="1200" cap="none" spc="0" normalizeH="0" baseline="0" noProof="0" dirty="0">
              <a:ln>
                <a:noFill/>
              </a:ln>
              <a:solidFill>
                <a:schemeClr val="tx1"/>
              </a:solidFill>
              <a:effectLst/>
              <a:uLnTx/>
              <a:uFillTx/>
              <a:latin typeface="Arial" pitchFamily="34" charset="0"/>
              <a:ea typeface="+mj-ea"/>
              <a:cs typeface="Arial" pitchFamily="34" charset="0"/>
            </a:endParaRPr>
          </a:p>
        </p:txBody>
      </p:sp>
      <p:grpSp>
        <p:nvGrpSpPr>
          <p:cNvPr id="111" name="グループ化 139"/>
          <p:cNvGrpSpPr/>
          <p:nvPr/>
        </p:nvGrpSpPr>
        <p:grpSpPr>
          <a:xfrm>
            <a:off x="3253143" y="5136554"/>
            <a:ext cx="2564483" cy="966644"/>
            <a:chOff x="3253143" y="5136554"/>
            <a:chExt cx="2564483" cy="966644"/>
          </a:xfrm>
        </p:grpSpPr>
        <p:grpSp>
          <p:nvGrpSpPr>
            <p:cNvPr id="116" name="グループ化 136"/>
            <p:cNvGrpSpPr/>
            <p:nvPr/>
          </p:nvGrpSpPr>
          <p:grpSpPr>
            <a:xfrm>
              <a:off x="3278443" y="5518133"/>
              <a:ext cx="2503124" cy="585065"/>
              <a:chOff x="3278443" y="5518133"/>
              <a:chExt cx="2503124" cy="585065"/>
            </a:xfrm>
          </p:grpSpPr>
          <p:grpSp>
            <p:nvGrpSpPr>
              <p:cNvPr id="121" name="グループ化 79"/>
              <p:cNvGrpSpPr/>
              <p:nvPr/>
            </p:nvGrpSpPr>
            <p:grpSpPr>
              <a:xfrm>
                <a:off x="3841795" y="5518133"/>
                <a:ext cx="1350150" cy="585065"/>
                <a:chOff x="4572000" y="5319210"/>
                <a:chExt cx="1350150" cy="585065"/>
              </a:xfrm>
            </p:grpSpPr>
            <p:sp>
              <p:nvSpPr>
                <p:cNvPr id="81" name="角丸四角形 80"/>
                <p:cNvSpPr/>
                <p:nvPr/>
              </p:nvSpPr>
              <p:spPr>
                <a:xfrm>
                  <a:off x="4572000" y="5319210"/>
                  <a:ext cx="1350150" cy="585065"/>
                </a:xfrm>
                <a:prstGeom prst="roundRect">
                  <a:avLst/>
                </a:prstGeom>
                <a:gradFill>
                  <a:gsLst>
                    <a:gs pos="0">
                      <a:srgbClr val="B7E0FF"/>
                    </a:gs>
                    <a:gs pos="50000">
                      <a:srgbClr val="3FADFF"/>
                    </a:gs>
                  </a:gsLst>
                  <a:path path="circle">
                    <a:fillToRect l="50000" t="50000" r="50000" b="50000"/>
                  </a:path>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82" name="テキスト ボックス 81"/>
                <p:cNvSpPr txBox="1"/>
                <p:nvPr/>
              </p:nvSpPr>
              <p:spPr>
                <a:xfrm>
                  <a:off x="4666399" y="5348238"/>
                  <a:ext cx="184731" cy="523220"/>
                </a:xfrm>
                <a:prstGeom prst="rect">
                  <a:avLst/>
                </a:prstGeom>
                <a:noFill/>
              </p:spPr>
              <p:txBody>
                <a:bodyPr wrap="none" rtlCol="0">
                  <a:spAutoFit/>
                </a:bodyPr>
                <a:lstStyle/>
                <a:p>
                  <a:endParaRPr lang="en-US" altLang="ja-JP" sz="2800" b="1" dirty="0" smtClean="0">
                    <a:latin typeface="Arial" pitchFamily="34" charset="0"/>
                    <a:cs typeface="Arial" pitchFamily="34" charset="0"/>
                  </a:endParaRPr>
                </a:p>
              </p:txBody>
            </p:sp>
          </p:grpSp>
          <p:sp>
            <p:nvSpPr>
              <p:cNvPr id="83" name="テキスト ボックス 82"/>
              <p:cNvSpPr txBox="1"/>
              <p:nvPr/>
            </p:nvSpPr>
            <p:spPr>
              <a:xfrm>
                <a:off x="4069630" y="5546561"/>
                <a:ext cx="914033" cy="523220"/>
              </a:xfrm>
              <a:prstGeom prst="rect">
                <a:avLst/>
              </a:prstGeom>
              <a:noFill/>
            </p:spPr>
            <p:txBody>
              <a:bodyPr wrap="none" rtlCol="0">
                <a:spAutoFit/>
              </a:bodyPr>
              <a:lstStyle/>
              <a:p>
                <a:r>
                  <a:rPr lang="en-US" altLang="ja-JP" sz="2800" b="1" dirty="0" smtClean="0">
                    <a:latin typeface="Arial" pitchFamily="34" charset="0"/>
                    <a:cs typeface="Arial" pitchFamily="34" charset="0"/>
                  </a:rPr>
                  <a:t>IL−6</a:t>
                </a:r>
                <a:endParaRPr kumimoji="1" lang="ja-JP" altLang="en-US" sz="2800" b="1" dirty="0">
                  <a:latin typeface="Arial" pitchFamily="34" charset="0"/>
                  <a:cs typeface="Arial" pitchFamily="34" charset="0"/>
                </a:endParaRPr>
              </a:p>
            </p:txBody>
          </p:sp>
          <p:grpSp>
            <p:nvGrpSpPr>
              <p:cNvPr id="123" name="グループ化 110"/>
              <p:cNvGrpSpPr/>
              <p:nvPr/>
            </p:nvGrpSpPr>
            <p:grpSpPr>
              <a:xfrm rot="10800000">
                <a:off x="5385567" y="5634284"/>
                <a:ext cx="396000" cy="360000"/>
                <a:chOff x="2664750" y="2868384"/>
                <a:chExt cx="938853" cy="360000"/>
              </a:xfrm>
            </p:grpSpPr>
            <p:sp>
              <p:nvSpPr>
                <p:cNvPr id="112" name="右矢印 111"/>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13" name="正方形/長方形 112"/>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14" name="正方形/長方形 113"/>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15" name="正方形/長方形 114"/>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grpSp>
          <p:grpSp>
            <p:nvGrpSpPr>
              <p:cNvPr id="125" name="グループ化 115"/>
              <p:cNvGrpSpPr/>
              <p:nvPr/>
            </p:nvGrpSpPr>
            <p:grpSpPr>
              <a:xfrm rot="10800000" flipH="1">
                <a:off x="3278443" y="5618268"/>
                <a:ext cx="396000" cy="360000"/>
                <a:chOff x="2664750" y="2868384"/>
                <a:chExt cx="938853" cy="360000"/>
              </a:xfrm>
            </p:grpSpPr>
            <p:sp>
              <p:nvSpPr>
                <p:cNvPr id="117" name="右矢印 116"/>
                <p:cNvSpPr/>
                <p:nvPr/>
              </p:nvSpPr>
              <p:spPr>
                <a:xfrm>
                  <a:off x="2664750" y="2868384"/>
                  <a:ext cx="938853"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18" name="正方形/長方形 117"/>
                <p:cNvSpPr/>
                <p:nvPr/>
              </p:nvSpPr>
              <p:spPr>
                <a:xfrm>
                  <a:off x="2689506" y="29592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19" name="正方形/長方形 118"/>
                <p:cNvSpPr/>
                <p:nvPr/>
              </p:nvSpPr>
              <p:spPr>
                <a:xfrm>
                  <a:off x="2785381"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20" name="正方形/長方形 119"/>
                <p:cNvSpPr/>
                <p:nvPr/>
              </p:nvSpPr>
              <p:spPr>
                <a:xfrm>
                  <a:off x="2897881"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grpSp>
        </p:grpSp>
        <p:sp>
          <p:nvSpPr>
            <p:cNvPr id="138" name="テキスト ボックス 137"/>
            <p:cNvSpPr txBox="1"/>
            <p:nvPr/>
          </p:nvSpPr>
          <p:spPr>
            <a:xfrm>
              <a:off x="3253143" y="5136554"/>
              <a:ext cx="434734" cy="584775"/>
            </a:xfrm>
            <a:prstGeom prst="rect">
              <a:avLst/>
            </a:prstGeom>
            <a:noFill/>
          </p:spPr>
          <p:txBody>
            <a:bodyPr wrap="none" rtlCol="0">
              <a:spAutoFit/>
            </a:bodyPr>
            <a:lstStyle/>
            <a:p>
              <a:r>
                <a:rPr kumimoji="1" lang="en-US" altLang="ja-JP" sz="3200" b="1" dirty="0" smtClean="0">
                  <a:solidFill>
                    <a:srgbClr val="FF0000"/>
                  </a:solidFill>
                  <a:latin typeface="Arial" pitchFamily="34" charset="0"/>
                  <a:cs typeface="Arial" pitchFamily="34" charset="0"/>
                </a:rPr>
                <a:t>?</a:t>
              </a:r>
              <a:endParaRPr kumimoji="1" lang="ja-JP" altLang="en-US" sz="3200" b="1" dirty="0">
                <a:solidFill>
                  <a:srgbClr val="FF0000"/>
                </a:solidFill>
                <a:latin typeface="Arial" pitchFamily="34" charset="0"/>
                <a:cs typeface="Arial" pitchFamily="34" charset="0"/>
              </a:endParaRPr>
            </a:p>
          </p:txBody>
        </p:sp>
        <p:sp>
          <p:nvSpPr>
            <p:cNvPr id="139" name="テキスト ボックス 138"/>
            <p:cNvSpPr txBox="1"/>
            <p:nvPr/>
          </p:nvSpPr>
          <p:spPr>
            <a:xfrm>
              <a:off x="5382892" y="5139190"/>
              <a:ext cx="434734" cy="584775"/>
            </a:xfrm>
            <a:prstGeom prst="rect">
              <a:avLst/>
            </a:prstGeom>
            <a:noFill/>
          </p:spPr>
          <p:txBody>
            <a:bodyPr wrap="none" rtlCol="0">
              <a:spAutoFit/>
            </a:bodyPr>
            <a:lstStyle/>
            <a:p>
              <a:r>
                <a:rPr kumimoji="1" lang="en-US" altLang="ja-JP" sz="3200" b="1" dirty="0" smtClean="0">
                  <a:solidFill>
                    <a:srgbClr val="FF0000"/>
                  </a:solidFill>
                  <a:latin typeface="Arial" pitchFamily="34" charset="0"/>
                  <a:cs typeface="Arial" pitchFamily="34" charset="0"/>
                </a:rPr>
                <a:t>?</a:t>
              </a:r>
              <a:endParaRPr kumimoji="1" lang="ja-JP" altLang="en-US" sz="3200" b="1" dirty="0">
                <a:solidFill>
                  <a:srgbClr val="FF0000"/>
                </a:solidFill>
                <a:latin typeface="Arial" pitchFamily="34" charset="0"/>
                <a:cs typeface="Arial" pitchFamily="34" charset="0"/>
              </a:endParaRPr>
            </a:p>
          </p:txBody>
        </p:sp>
      </p:grpSp>
      <p:sp>
        <p:nvSpPr>
          <p:cNvPr id="136" name="テキスト ボックス 135"/>
          <p:cNvSpPr txBox="1"/>
          <p:nvPr/>
        </p:nvSpPr>
        <p:spPr>
          <a:xfrm>
            <a:off x="4248289" y="6451593"/>
            <a:ext cx="4464171" cy="307777"/>
          </a:xfrm>
          <a:prstGeom prst="rect">
            <a:avLst/>
          </a:prstGeom>
          <a:noFill/>
        </p:spPr>
        <p:txBody>
          <a:bodyPr wrap="none" rtlCol="0">
            <a:spAutoFit/>
          </a:bodyPr>
          <a:lstStyle/>
          <a:p>
            <a:r>
              <a:rPr kumimoji="1" lang="en-US" altLang="ja-JP" sz="1400" b="1" dirty="0" smtClean="0">
                <a:latin typeface="Arial" pitchFamily="34" charset="0"/>
                <a:cs typeface="Arial" pitchFamily="34" charset="0"/>
              </a:rPr>
              <a:t>Barber G. N., </a:t>
            </a:r>
            <a:r>
              <a:rPr kumimoji="1" lang="en-US" altLang="ja-JP" sz="1400" b="1" dirty="0" err="1" smtClean="0">
                <a:latin typeface="Arial" pitchFamily="34" charset="0"/>
                <a:cs typeface="Arial" pitchFamily="34" charset="0"/>
              </a:rPr>
              <a:t>Curr</a:t>
            </a:r>
            <a:r>
              <a:rPr kumimoji="1" lang="en-US" altLang="ja-JP" sz="1400" b="1" dirty="0" smtClean="0">
                <a:latin typeface="Arial" pitchFamily="34" charset="0"/>
                <a:cs typeface="Arial" pitchFamily="34" charset="0"/>
              </a:rPr>
              <a:t>. </a:t>
            </a:r>
            <a:r>
              <a:rPr kumimoji="1" lang="en-US" altLang="ja-JP" sz="1400" b="1" dirty="0" err="1" smtClean="0">
                <a:latin typeface="Arial" pitchFamily="34" charset="0"/>
                <a:cs typeface="Arial" pitchFamily="34" charset="0"/>
              </a:rPr>
              <a:t>Opin</a:t>
            </a:r>
            <a:r>
              <a:rPr kumimoji="1" lang="en-US" altLang="ja-JP" sz="1400" b="1" dirty="0" smtClean="0">
                <a:latin typeface="Arial" pitchFamily="34" charset="0"/>
                <a:cs typeface="Arial" pitchFamily="34" charset="0"/>
              </a:rPr>
              <a:t>. </a:t>
            </a:r>
            <a:r>
              <a:rPr kumimoji="1" lang="en-US" altLang="ja-JP" sz="1400" b="1" dirty="0" err="1" smtClean="0">
                <a:latin typeface="Arial" pitchFamily="34" charset="0"/>
                <a:cs typeface="Arial" pitchFamily="34" charset="0"/>
              </a:rPr>
              <a:t>Immunol</a:t>
            </a:r>
            <a:r>
              <a:rPr kumimoji="1" lang="en-US" altLang="ja-JP" sz="1400" b="1" dirty="0" smtClean="0">
                <a:latin typeface="Arial" pitchFamily="34" charset="0"/>
                <a:cs typeface="Arial" pitchFamily="34" charset="0"/>
              </a:rPr>
              <a:t>., 23(2011), 10-20</a:t>
            </a:r>
            <a:endParaRPr kumimoji="1" lang="ja-JP" altLang="en-US" sz="1400" b="1" dirty="0">
              <a:latin typeface="Arial" pitchFamily="34" charset="0"/>
              <a:cs typeface="Arial" pitchFamily="34" charset="0"/>
            </a:endParaRPr>
          </a:p>
        </p:txBody>
      </p:sp>
      <p:grpSp>
        <p:nvGrpSpPr>
          <p:cNvPr id="140" name="グループ化 139"/>
          <p:cNvGrpSpPr/>
          <p:nvPr/>
        </p:nvGrpSpPr>
        <p:grpSpPr>
          <a:xfrm>
            <a:off x="5862225" y="1703820"/>
            <a:ext cx="434734" cy="584775"/>
            <a:chOff x="626876" y="674550"/>
            <a:chExt cx="434734" cy="584775"/>
          </a:xfrm>
        </p:grpSpPr>
        <p:sp>
          <p:nvSpPr>
            <p:cNvPr id="134" name="正方形/長方形 133"/>
            <p:cNvSpPr/>
            <p:nvPr/>
          </p:nvSpPr>
          <p:spPr>
            <a:xfrm>
              <a:off x="656565" y="728700"/>
              <a:ext cx="360040" cy="45005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7" name="テキスト ボックス 136"/>
            <p:cNvSpPr txBox="1"/>
            <p:nvPr/>
          </p:nvSpPr>
          <p:spPr>
            <a:xfrm>
              <a:off x="626876" y="674550"/>
              <a:ext cx="434734" cy="584775"/>
            </a:xfrm>
            <a:prstGeom prst="rect">
              <a:avLst/>
            </a:prstGeom>
            <a:noFill/>
          </p:spPr>
          <p:txBody>
            <a:bodyPr wrap="none" rtlCol="0">
              <a:spAutoFit/>
            </a:bodyPr>
            <a:lstStyle/>
            <a:p>
              <a:r>
                <a:rPr kumimoji="1" lang="en-US" altLang="ja-JP" sz="3200" b="1" dirty="0" smtClean="0">
                  <a:solidFill>
                    <a:schemeClr val="bg1"/>
                  </a:solidFill>
                  <a:latin typeface="Arial" pitchFamily="34" charset="0"/>
                  <a:cs typeface="Arial" pitchFamily="34" charset="0"/>
                </a:rPr>
                <a:t>?</a:t>
              </a:r>
              <a:endParaRPr kumimoji="1" lang="ja-JP" altLang="en-US" sz="3200" b="1" dirty="0">
                <a:solidFill>
                  <a:schemeClr val="bg1"/>
                </a:solidFill>
                <a:latin typeface="Arial" pitchFamily="34" charset="0"/>
                <a:cs typeface="Arial" pitchFamily="34" charset="0"/>
              </a:endParaRPr>
            </a:p>
          </p:txBody>
        </p:sp>
      </p:grpSp>
      <p:sp>
        <p:nvSpPr>
          <p:cNvPr id="141" name="テキスト ボックス 140"/>
          <p:cNvSpPr txBox="1"/>
          <p:nvPr/>
        </p:nvSpPr>
        <p:spPr>
          <a:xfrm>
            <a:off x="6237325" y="1778770"/>
            <a:ext cx="2980368" cy="369332"/>
          </a:xfrm>
          <a:prstGeom prst="rect">
            <a:avLst/>
          </a:prstGeom>
          <a:noFill/>
        </p:spPr>
        <p:txBody>
          <a:bodyPr wrap="none" rtlCol="0">
            <a:spAutoFit/>
          </a:bodyPr>
          <a:lstStyle/>
          <a:p>
            <a:r>
              <a:rPr kumimoji="1" lang="en-US" altLang="ja-JP" b="1" dirty="0" err="1" smtClean="0">
                <a:latin typeface="Arial" pitchFamily="34" charset="0"/>
                <a:cs typeface="Arial" pitchFamily="34" charset="0"/>
              </a:rPr>
              <a:t>cGAS</a:t>
            </a:r>
            <a:r>
              <a:rPr kumimoji="1" lang="en-US" altLang="ja-JP" b="1" dirty="0" smtClean="0">
                <a:latin typeface="Arial" pitchFamily="34" charset="0"/>
                <a:cs typeface="Arial" pitchFamily="34" charset="0"/>
              </a:rPr>
              <a:t>, DDX41, IFI11, etc...</a:t>
            </a:r>
            <a:endParaRPr kumimoji="1" lang="ja-JP" altLang="en-US" b="1" dirty="0">
              <a:latin typeface="Arial" pitchFamily="34" charset="0"/>
              <a:cs typeface="Arial" pitchFamily="34" charset="0"/>
            </a:endParaRPr>
          </a:p>
        </p:txBody>
      </p:sp>
    </p:spTree>
    <p:extLst>
      <p:ext uri="{BB962C8B-B14F-4D97-AF65-F5344CB8AC3E}">
        <p14:creationId xmlns:p14="http://schemas.microsoft.com/office/powerpoint/2010/main" val="39225311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グループ化 55"/>
          <p:cNvGrpSpPr/>
          <p:nvPr/>
        </p:nvGrpSpPr>
        <p:grpSpPr>
          <a:xfrm>
            <a:off x="4572000" y="1405238"/>
            <a:ext cx="4508375" cy="4675592"/>
            <a:chOff x="4572000" y="1405238"/>
            <a:chExt cx="4508375" cy="4796979"/>
          </a:xfrm>
        </p:grpSpPr>
        <p:graphicFrame>
          <p:nvGraphicFramePr>
            <p:cNvPr id="8" name="グラフ 7"/>
            <p:cNvGraphicFramePr/>
            <p:nvPr/>
          </p:nvGraphicFramePr>
          <p:xfrm>
            <a:off x="4572000" y="1449000"/>
            <a:ext cx="4320000" cy="3960000"/>
          </p:xfrm>
          <a:graphic>
            <a:graphicData uri="http://schemas.openxmlformats.org/drawingml/2006/chart">
              <c:chart xmlns:c="http://schemas.openxmlformats.org/drawingml/2006/chart" xmlns:r="http://schemas.openxmlformats.org/officeDocument/2006/relationships" r:id="rId2"/>
            </a:graphicData>
          </a:graphic>
        </p:graphicFrame>
        <p:grpSp>
          <p:nvGrpSpPr>
            <p:cNvPr id="4" name="グループ化 19"/>
            <p:cNvGrpSpPr/>
            <p:nvPr/>
          </p:nvGrpSpPr>
          <p:grpSpPr>
            <a:xfrm>
              <a:off x="4609703" y="5293180"/>
              <a:ext cx="4470672" cy="909037"/>
              <a:chOff x="328153" y="5300137"/>
              <a:chExt cx="4470672" cy="909037"/>
            </a:xfrm>
          </p:grpSpPr>
          <p:sp>
            <p:nvSpPr>
              <p:cNvPr id="21" name="テキスト ボックス 20"/>
              <p:cNvSpPr txBox="1"/>
              <p:nvPr/>
            </p:nvSpPr>
            <p:spPr>
              <a:xfrm>
                <a:off x="328153" y="5300137"/>
                <a:ext cx="899605" cy="536804"/>
              </a:xfrm>
              <a:prstGeom prst="rect">
                <a:avLst/>
              </a:prstGeom>
              <a:noFill/>
            </p:spPr>
            <p:txBody>
              <a:bodyPr wrap="none" rtlCol="0">
                <a:spAutoFit/>
              </a:bodyPr>
              <a:lstStyle/>
              <a:p>
                <a:pPr algn="ctr"/>
                <a:r>
                  <a:rPr kumimoji="1" lang="en-US" altLang="ja-JP" sz="1400" b="1" dirty="0" smtClean="0">
                    <a:latin typeface="Arial" pitchFamily="34" charset="0"/>
                    <a:cs typeface="Arial" pitchFamily="34" charset="0"/>
                  </a:rPr>
                  <a:t>Inhibitor</a:t>
                </a:r>
              </a:p>
              <a:p>
                <a:pPr algn="ctr"/>
                <a:r>
                  <a:rPr lang="en-US" altLang="ja-JP" sz="1400" b="1" dirty="0" smtClean="0">
                    <a:latin typeface="Arial" pitchFamily="34" charset="0"/>
                    <a:cs typeface="Arial" pitchFamily="34" charset="0"/>
                  </a:rPr>
                  <a:t>Conc.</a:t>
                </a:r>
                <a:endParaRPr kumimoji="1" lang="ja-JP" altLang="en-US" sz="1400" b="1" dirty="0">
                  <a:latin typeface="Arial" pitchFamily="34" charset="0"/>
                  <a:cs typeface="Arial" pitchFamily="34" charset="0"/>
                </a:endParaRPr>
              </a:p>
            </p:txBody>
          </p:sp>
          <p:sp>
            <p:nvSpPr>
              <p:cNvPr id="22" name="二等辺三角形 21"/>
              <p:cNvSpPr/>
              <p:nvPr/>
            </p:nvSpPr>
            <p:spPr>
              <a:xfrm rot="16200000">
                <a:off x="1653613" y="5063729"/>
                <a:ext cx="144000" cy="8460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二等辺三角形 22"/>
              <p:cNvSpPr/>
              <p:nvPr/>
            </p:nvSpPr>
            <p:spPr>
              <a:xfrm rot="16200000">
                <a:off x="2752951" y="5074197"/>
                <a:ext cx="144000" cy="8460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二等辺三角形 23"/>
              <p:cNvSpPr/>
              <p:nvPr/>
            </p:nvSpPr>
            <p:spPr>
              <a:xfrm rot="16200000">
                <a:off x="3848761" y="5074198"/>
                <a:ext cx="144000" cy="8460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5" name="直線コネクタ 24"/>
              <p:cNvCxnSpPr/>
              <p:nvPr/>
            </p:nvCxnSpPr>
            <p:spPr>
              <a:xfrm>
                <a:off x="1301149" y="5627365"/>
                <a:ext cx="864000" cy="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直線コネクタ 25"/>
              <p:cNvCxnSpPr/>
              <p:nvPr/>
            </p:nvCxnSpPr>
            <p:spPr>
              <a:xfrm>
                <a:off x="2382445" y="5634066"/>
                <a:ext cx="864000" cy="0"/>
              </a:xfrm>
              <a:prstGeom prst="line">
                <a:avLst/>
              </a:prstGeom>
              <a:ln w="15875">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7" name="直線コネクタ 26"/>
              <p:cNvCxnSpPr/>
              <p:nvPr/>
            </p:nvCxnSpPr>
            <p:spPr>
              <a:xfrm>
                <a:off x="3463741" y="5627371"/>
                <a:ext cx="864000" cy="0"/>
              </a:xfrm>
              <a:prstGeom prst="line">
                <a:avLst/>
              </a:prstGeom>
              <a:ln w="15875">
                <a:solidFill>
                  <a:srgbClr val="00B050"/>
                </a:solidFill>
              </a:ln>
            </p:spPr>
            <p:style>
              <a:lnRef idx="1">
                <a:schemeClr val="accent1"/>
              </a:lnRef>
              <a:fillRef idx="0">
                <a:schemeClr val="accent1"/>
              </a:fillRef>
              <a:effectRef idx="0">
                <a:schemeClr val="accent1"/>
              </a:effectRef>
              <a:fontRef idx="minor">
                <a:schemeClr val="tx1"/>
              </a:fontRef>
            </p:style>
          </p:cxnSp>
          <p:sp>
            <p:nvSpPr>
              <p:cNvPr id="28" name="テキスト ボックス 27"/>
              <p:cNvSpPr txBox="1"/>
              <p:nvPr/>
            </p:nvSpPr>
            <p:spPr>
              <a:xfrm>
                <a:off x="1135643" y="5672370"/>
                <a:ext cx="3663182" cy="536804"/>
              </a:xfrm>
              <a:prstGeom prst="rect">
                <a:avLst/>
              </a:prstGeom>
              <a:noFill/>
            </p:spPr>
            <p:txBody>
              <a:bodyPr wrap="none" rtlCol="0">
                <a:spAutoFit/>
              </a:bodyPr>
              <a:lstStyle/>
              <a:p>
                <a:r>
                  <a:rPr kumimoji="1" lang="en-US" altLang="ja-JP" sz="1400" b="1" dirty="0" smtClean="0">
                    <a:latin typeface="Arial" pitchFamily="34" charset="0"/>
                    <a:cs typeface="Arial" pitchFamily="34" charset="0"/>
                  </a:rPr>
                  <a:t>KALA MEND   R8 MEND  </a:t>
                </a:r>
                <a:r>
                  <a:rPr kumimoji="1" lang="en-US" altLang="ja-JP" sz="800" b="1" dirty="0" smtClean="0">
                    <a:latin typeface="Arial" pitchFamily="34" charset="0"/>
                    <a:cs typeface="Arial" pitchFamily="34" charset="0"/>
                  </a:rPr>
                  <a:t>  </a:t>
                </a:r>
                <a:r>
                  <a:rPr kumimoji="1" lang="en-US" altLang="ja-JP" sz="1400" b="1" dirty="0" smtClean="0">
                    <a:latin typeface="Arial" pitchFamily="34" charset="0"/>
                    <a:cs typeface="Arial" pitchFamily="34" charset="0"/>
                  </a:rPr>
                  <a:t>Poly (</a:t>
                </a:r>
                <a:r>
                  <a:rPr kumimoji="1" lang="en-US" altLang="ja-JP" sz="1400" b="1" dirty="0" err="1" smtClean="0">
                    <a:latin typeface="Arial" pitchFamily="34" charset="0"/>
                    <a:cs typeface="Arial" pitchFamily="34" charset="0"/>
                  </a:rPr>
                  <a:t>dA:dT</a:t>
                </a:r>
                <a:r>
                  <a:rPr kumimoji="1" lang="en-US" altLang="ja-JP" sz="1400" b="1" dirty="0" smtClean="0">
                    <a:latin typeface="Arial" pitchFamily="34" charset="0"/>
                    <a:cs typeface="Arial" pitchFamily="34" charset="0"/>
                  </a:rPr>
                  <a:t>)</a:t>
                </a:r>
              </a:p>
              <a:p>
                <a:r>
                  <a:rPr lang="en-US" altLang="ja-JP" sz="1400" b="1" dirty="0" smtClean="0">
                    <a:latin typeface="Arial" pitchFamily="34" charset="0"/>
                    <a:cs typeface="Arial" pitchFamily="34" charset="0"/>
                  </a:rPr>
                  <a:t>                                        (Positive Control)</a:t>
                </a:r>
                <a:endParaRPr kumimoji="1" lang="ja-JP" altLang="en-US" sz="1400" b="1" dirty="0">
                  <a:latin typeface="Arial" pitchFamily="34" charset="0"/>
                  <a:cs typeface="Arial" pitchFamily="34" charset="0"/>
                </a:endParaRPr>
              </a:p>
            </p:txBody>
          </p:sp>
        </p:grpSp>
        <p:cxnSp>
          <p:nvCxnSpPr>
            <p:cNvPr id="46" name="直線コネクタ 45"/>
            <p:cNvCxnSpPr/>
            <p:nvPr/>
          </p:nvCxnSpPr>
          <p:spPr>
            <a:xfrm>
              <a:off x="5563573" y="1856751"/>
              <a:ext cx="18002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p:nvCxnSpPr>
          <p:spPr>
            <a:xfrm>
              <a:off x="5958210" y="2663915"/>
              <a:ext cx="5040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flipV="1">
              <a:off x="5653583" y="1670899"/>
              <a:ext cx="0" cy="1800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p:nvCxnSpPr>
          <p:spPr>
            <a:xfrm flipV="1">
              <a:off x="6192180" y="1675267"/>
              <a:ext cx="0" cy="9900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線コネクタ 50"/>
            <p:cNvCxnSpPr/>
            <p:nvPr/>
          </p:nvCxnSpPr>
          <p:spPr>
            <a:xfrm>
              <a:off x="5644800" y="1673805"/>
              <a:ext cx="5472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テキスト ボックス 53"/>
            <p:cNvSpPr txBox="1"/>
            <p:nvPr/>
          </p:nvSpPr>
          <p:spPr>
            <a:xfrm>
              <a:off x="5768250" y="1405238"/>
              <a:ext cx="304892" cy="461665"/>
            </a:xfrm>
            <a:prstGeom prst="rect">
              <a:avLst/>
            </a:prstGeom>
            <a:noFill/>
          </p:spPr>
          <p:txBody>
            <a:bodyPr wrap="none" rtlCol="0">
              <a:spAutoFit/>
            </a:bodyPr>
            <a:lstStyle/>
            <a:p>
              <a:r>
                <a:rPr kumimoji="1" lang="ja-JP" altLang="en-US" sz="2400" b="1" dirty="0" smtClean="0">
                  <a:latin typeface="Arial" pitchFamily="34" charset="0"/>
                  <a:cs typeface="Arial" pitchFamily="34" charset="0"/>
                </a:rPr>
                <a:t>*</a:t>
              </a:r>
              <a:endParaRPr kumimoji="1" lang="ja-JP" altLang="en-US" sz="2400" b="1" dirty="0">
                <a:latin typeface="Arial" pitchFamily="34" charset="0"/>
                <a:cs typeface="Arial" pitchFamily="34" charset="0"/>
              </a:endParaRPr>
            </a:p>
          </p:txBody>
        </p:sp>
      </p:grpSp>
      <p:sp>
        <p:nvSpPr>
          <p:cNvPr id="3" name="テキスト ボックス 2"/>
          <p:cNvSpPr txBox="1"/>
          <p:nvPr/>
        </p:nvSpPr>
        <p:spPr>
          <a:xfrm>
            <a:off x="215471" y="773705"/>
            <a:ext cx="6506909" cy="646331"/>
          </a:xfrm>
          <a:prstGeom prst="rect">
            <a:avLst/>
          </a:prstGeom>
          <a:noFill/>
        </p:spPr>
        <p:txBody>
          <a:bodyPr wrap="none" rtlCol="0">
            <a:spAutoFit/>
          </a:bodyPr>
          <a:lstStyle/>
          <a:p>
            <a:r>
              <a:rPr kumimoji="1" lang="en-US" altLang="ja-JP" b="1" dirty="0" smtClean="0">
                <a:latin typeface="Arial" pitchFamily="34" charset="0"/>
                <a:cs typeface="Arial" pitchFamily="34" charset="0"/>
              </a:rPr>
              <a:t>Evaluate </a:t>
            </a:r>
            <a:r>
              <a:rPr lang="en-US" altLang="ja-JP" b="1" dirty="0" smtClean="0">
                <a:latin typeface="Arial" pitchFamily="34" charset="0"/>
                <a:cs typeface="Arial" pitchFamily="34" charset="0"/>
              </a:rPr>
              <a:t>IL-1</a:t>
            </a:r>
            <a:r>
              <a:rPr lang="el-GR" altLang="ja-JP" b="1" dirty="0" smtClean="0">
                <a:cs typeface="Arial"/>
              </a:rPr>
              <a:t>β </a:t>
            </a:r>
            <a:r>
              <a:rPr lang="en-US" altLang="ja-JP" b="1" dirty="0" smtClean="0">
                <a:latin typeface="Arial" pitchFamily="34" charset="0"/>
                <a:cs typeface="Arial" pitchFamily="34" charset="0"/>
              </a:rPr>
              <a:t>and IL-6 </a:t>
            </a:r>
            <a:r>
              <a:rPr kumimoji="1" lang="en-US" altLang="ja-JP" b="1" dirty="0" smtClean="0">
                <a:latin typeface="Arial"/>
                <a:cs typeface="Arial"/>
              </a:rPr>
              <a:t>production under the presence of </a:t>
            </a:r>
          </a:p>
          <a:p>
            <a:r>
              <a:rPr lang="en-US" altLang="ja-JP" b="1" dirty="0" smtClean="0">
                <a:latin typeface="Arial"/>
                <a:cs typeface="Arial"/>
              </a:rPr>
              <a:t>caspase-1 inhibitor (component of inflammasome).</a:t>
            </a:r>
            <a:endParaRPr kumimoji="1" lang="ja-JP" altLang="en-US" b="1" dirty="0">
              <a:latin typeface="Arial" pitchFamily="34" charset="0"/>
              <a:cs typeface="Arial" pitchFamily="34" charset="0"/>
            </a:endParaRPr>
          </a:p>
        </p:txBody>
      </p:sp>
      <p:sp>
        <p:nvSpPr>
          <p:cNvPr id="5" name="テキスト ボックス 4"/>
          <p:cNvSpPr txBox="1"/>
          <p:nvPr/>
        </p:nvSpPr>
        <p:spPr>
          <a:xfrm>
            <a:off x="520887" y="6093882"/>
            <a:ext cx="8084264" cy="646331"/>
          </a:xfrm>
          <a:prstGeom prst="rect">
            <a:avLst/>
          </a:prstGeom>
          <a:gradFill>
            <a:gsLst>
              <a:gs pos="0">
                <a:srgbClr val="FFFF00"/>
              </a:gs>
              <a:gs pos="50000">
                <a:srgbClr val="FFFF66"/>
              </a:gs>
              <a:gs pos="100000">
                <a:srgbClr val="FFFF99"/>
              </a:gs>
            </a:gsLst>
            <a:lin ang="5400000" scaled="0"/>
          </a:gradFill>
        </p:spPr>
        <p:txBody>
          <a:bodyPr wrap="none" rtlCol="0">
            <a:spAutoFit/>
          </a:bodyPr>
          <a:lstStyle/>
          <a:p>
            <a:pPr algn="ctr"/>
            <a:r>
              <a:rPr kumimoji="1" lang="en-US" altLang="ja-JP" b="1" u="sng" dirty="0" smtClean="0">
                <a:latin typeface="Arial" pitchFamily="34" charset="0"/>
                <a:cs typeface="Arial" pitchFamily="34" charset="0"/>
              </a:rPr>
              <a:t>Inflammasomes involve in IL-1</a:t>
            </a:r>
            <a:r>
              <a:rPr kumimoji="1" lang="el-GR" altLang="ja-JP" b="1" u="sng" dirty="0" smtClean="0">
                <a:latin typeface="Arial"/>
                <a:cs typeface="Arial"/>
              </a:rPr>
              <a:t>β</a:t>
            </a:r>
            <a:r>
              <a:rPr kumimoji="1" lang="en-US" altLang="ja-JP" b="1" u="sng" dirty="0" smtClean="0">
                <a:latin typeface="Arial"/>
                <a:cs typeface="Arial"/>
              </a:rPr>
              <a:t> production by KALA-MEND.</a:t>
            </a:r>
            <a:endParaRPr kumimoji="1" lang="en-US" altLang="ja-JP" b="1" u="sng" dirty="0" smtClean="0">
              <a:latin typeface="Arial" pitchFamily="34" charset="0"/>
              <a:cs typeface="Arial" pitchFamily="34" charset="0"/>
            </a:endParaRPr>
          </a:p>
          <a:p>
            <a:pPr algn="ctr"/>
            <a:r>
              <a:rPr kumimoji="1" lang="en-US" altLang="ja-JP" b="1" u="sng" dirty="0" smtClean="0">
                <a:latin typeface="Arial" pitchFamily="34" charset="0"/>
                <a:cs typeface="Arial" pitchFamily="34" charset="0"/>
              </a:rPr>
              <a:t>Caspase-1 and/or IL-1</a:t>
            </a:r>
            <a:r>
              <a:rPr kumimoji="1" lang="el-GR" altLang="ja-JP" b="1" u="sng" dirty="0" smtClean="0">
                <a:latin typeface="Arial"/>
                <a:cs typeface="Arial"/>
              </a:rPr>
              <a:t>β</a:t>
            </a:r>
            <a:r>
              <a:rPr kumimoji="1" lang="en-US" altLang="ja-JP" b="1" u="sng" dirty="0" smtClean="0">
                <a:latin typeface="Arial"/>
                <a:cs typeface="Arial"/>
              </a:rPr>
              <a:t> partly involve in IL-6 production by KALA-MEND.</a:t>
            </a:r>
            <a:endParaRPr kumimoji="1" lang="en-US" altLang="ja-JP" b="1" u="sng" dirty="0" smtClean="0">
              <a:latin typeface="Arial" pitchFamily="34" charset="0"/>
              <a:cs typeface="Arial" pitchFamily="34" charset="0"/>
            </a:endParaRPr>
          </a:p>
        </p:txBody>
      </p:sp>
      <p:sp>
        <p:nvSpPr>
          <p:cNvPr id="39" name="テキスト ボックス 38"/>
          <p:cNvSpPr txBox="1"/>
          <p:nvPr/>
        </p:nvSpPr>
        <p:spPr>
          <a:xfrm>
            <a:off x="6525725" y="1103546"/>
            <a:ext cx="3176845" cy="1200329"/>
          </a:xfrm>
          <a:prstGeom prst="rect">
            <a:avLst/>
          </a:prstGeom>
          <a:noFill/>
        </p:spPr>
        <p:txBody>
          <a:bodyPr wrap="square" rtlCol="0">
            <a:spAutoFit/>
          </a:bodyPr>
          <a:lstStyle/>
          <a:p>
            <a:r>
              <a:rPr kumimoji="1" lang="en-US" altLang="ja-JP" sz="1200" b="1" dirty="0" smtClean="0">
                <a:latin typeface="Arial" pitchFamily="34" charset="0"/>
                <a:cs typeface="Arial" pitchFamily="34" charset="0"/>
              </a:rPr>
              <a:t>Non-Repeated  Measures ANOVA </a:t>
            </a:r>
          </a:p>
          <a:p>
            <a:r>
              <a:rPr kumimoji="1" lang="en-US" altLang="ja-JP" sz="1200" b="1" dirty="0" smtClean="0">
                <a:latin typeface="Arial" pitchFamily="34" charset="0"/>
                <a:cs typeface="Arial" pitchFamily="34" charset="0"/>
              </a:rPr>
              <a:t>followed by </a:t>
            </a:r>
            <a:r>
              <a:rPr lang="en-US" altLang="ja-JP" sz="1200" b="1" dirty="0" err="1" smtClean="0">
                <a:latin typeface="Arial" pitchFamily="34" charset="0"/>
                <a:cs typeface="Arial" pitchFamily="34" charset="0"/>
              </a:rPr>
              <a:t>Bonferroni</a:t>
            </a:r>
            <a:r>
              <a:rPr lang="en-US" altLang="ja-JP" sz="1200" b="1" dirty="0" smtClean="0">
                <a:latin typeface="Arial" pitchFamily="34" charset="0"/>
                <a:cs typeface="Arial" pitchFamily="34" charset="0"/>
              </a:rPr>
              <a:t> </a:t>
            </a:r>
            <a:r>
              <a:rPr kumimoji="1" lang="en-US" altLang="ja-JP" sz="1200" b="1" dirty="0" smtClean="0">
                <a:latin typeface="Arial" pitchFamily="34" charset="0"/>
                <a:cs typeface="Arial" pitchFamily="34" charset="0"/>
              </a:rPr>
              <a:t>test</a:t>
            </a:r>
          </a:p>
          <a:p>
            <a:r>
              <a:rPr kumimoji="1" lang="en-US" altLang="ja-JP" sz="1200" b="1" dirty="0" err="1" smtClean="0">
                <a:latin typeface="Arial" pitchFamily="34" charset="0"/>
                <a:cs typeface="Arial" pitchFamily="34" charset="0"/>
              </a:rPr>
              <a:t>vs</a:t>
            </a:r>
            <a:r>
              <a:rPr kumimoji="1" lang="en-US" altLang="ja-JP" sz="1200" b="1" dirty="0" smtClean="0">
                <a:latin typeface="Arial" pitchFamily="34" charset="0"/>
                <a:cs typeface="Arial" pitchFamily="34" charset="0"/>
              </a:rPr>
              <a:t>  </a:t>
            </a:r>
            <a:r>
              <a:rPr lang="en-US" altLang="ja-JP" sz="1200" b="1" dirty="0" smtClean="0">
                <a:latin typeface="Arial" pitchFamily="34" charset="0"/>
                <a:cs typeface="Arial" pitchFamily="34" charset="0"/>
              </a:rPr>
              <a:t>inhibitor</a:t>
            </a:r>
            <a:r>
              <a:rPr kumimoji="1" lang="ja-JP" altLang="en-US" sz="1200" b="1" dirty="0" smtClean="0">
                <a:latin typeface="Arial" pitchFamily="34" charset="0"/>
                <a:cs typeface="Arial" pitchFamily="34" charset="0"/>
              </a:rPr>
              <a:t> </a:t>
            </a:r>
            <a:r>
              <a:rPr kumimoji="1" lang="en-US" altLang="ja-JP" sz="1200" b="1" dirty="0" smtClean="0">
                <a:latin typeface="Arial" pitchFamily="34" charset="0"/>
                <a:cs typeface="Arial" pitchFamily="34" charset="0"/>
              </a:rPr>
              <a:t>0 μM </a:t>
            </a:r>
          </a:p>
          <a:p>
            <a:r>
              <a:rPr lang="en-US" altLang="ja-JP" sz="1200" b="1" dirty="0" smtClean="0">
                <a:latin typeface="Arial" pitchFamily="34" charset="0"/>
                <a:cs typeface="Arial" pitchFamily="34" charset="0"/>
              </a:rPr>
              <a:t>*P &lt; 0.05 **P &lt; 0.01</a:t>
            </a:r>
          </a:p>
          <a:p>
            <a:r>
              <a:rPr lang="en-US" altLang="ja-JP" sz="1200" b="1" dirty="0" smtClean="0">
                <a:latin typeface="Arial" pitchFamily="34" charset="0"/>
                <a:cs typeface="Arial" pitchFamily="34" charset="0"/>
              </a:rPr>
              <a:t>Mean ± SD (n = 3)</a:t>
            </a:r>
            <a:endParaRPr lang="ja-JP" altLang="en-US" sz="1200" b="1" dirty="0" smtClean="0">
              <a:latin typeface="Arial" pitchFamily="34" charset="0"/>
              <a:cs typeface="Arial" pitchFamily="34" charset="0"/>
            </a:endParaRPr>
          </a:p>
          <a:p>
            <a:endParaRPr kumimoji="1" lang="ja-JP" altLang="en-US" sz="1200" b="1" dirty="0">
              <a:latin typeface="Arial" pitchFamily="34" charset="0"/>
              <a:cs typeface="Arial" pitchFamily="34" charset="0"/>
            </a:endParaRPr>
          </a:p>
        </p:txBody>
      </p:sp>
      <p:grpSp>
        <p:nvGrpSpPr>
          <p:cNvPr id="6" name="グループ化 49"/>
          <p:cNvGrpSpPr/>
          <p:nvPr/>
        </p:nvGrpSpPr>
        <p:grpSpPr>
          <a:xfrm>
            <a:off x="252000" y="1449000"/>
            <a:ext cx="4596519" cy="4633878"/>
            <a:chOff x="252000" y="1449000"/>
            <a:chExt cx="4596519" cy="4633878"/>
          </a:xfrm>
        </p:grpSpPr>
        <p:grpSp>
          <p:nvGrpSpPr>
            <p:cNvPr id="7" name="グループ化 54"/>
            <p:cNvGrpSpPr/>
            <p:nvPr/>
          </p:nvGrpSpPr>
          <p:grpSpPr>
            <a:xfrm>
              <a:off x="252000" y="1449000"/>
              <a:ext cx="4596519" cy="4633878"/>
              <a:chOff x="252000" y="1449000"/>
              <a:chExt cx="4596519" cy="4718244"/>
            </a:xfrm>
          </p:grpSpPr>
          <p:graphicFrame>
            <p:nvGraphicFramePr>
              <p:cNvPr id="9" name="グラフ 8"/>
              <p:cNvGraphicFramePr/>
              <p:nvPr/>
            </p:nvGraphicFramePr>
            <p:xfrm>
              <a:off x="252000" y="1449000"/>
              <a:ext cx="4320000" cy="3960000"/>
            </p:xfrm>
            <a:graphic>
              <a:graphicData uri="http://schemas.openxmlformats.org/drawingml/2006/chart">
                <c:chart xmlns:c="http://schemas.openxmlformats.org/drawingml/2006/chart" xmlns:r="http://schemas.openxmlformats.org/officeDocument/2006/relationships" r:id="rId3"/>
              </a:graphicData>
            </a:graphic>
          </p:graphicFrame>
          <p:grpSp>
            <p:nvGrpSpPr>
              <p:cNvPr id="10" name="グループ化 18"/>
              <p:cNvGrpSpPr/>
              <p:nvPr/>
            </p:nvGrpSpPr>
            <p:grpSpPr>
              <a:xfrm>
                <a:off x="1135643" y="5589237"/>
                <a:ext cx="3712876" cy="578007"/>
                <a:chOff x="1135643" y="5589237"/>
                <a:chExt cx="3712876" cy="578007"/>
              </a:xfrm>
            </p:grpSpPr>
            <p:cxnSp>
              <p:nvCxnSpPr>
                <p:cNvPr id="15" name="直線コネクタ 14"/>
                <p:cNvCxnSpPr/>
                <p:nvPr/>
              </p:nvCxnSpPr>
              <p:spPr>
                <a:xfrm>
                  <a:off x="1301149" y="5589491"/>
                  <a:ext cx="864000" cy="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a:off x="2382445" y="5589237"/>
                  <a:ext cx="864000" cy="0"/>
                </a:xfrm>
                <a:prstGeom prst="line">
                  <a:avLst/>
                </a:prstGeom>
                <a:ln w="15875">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7" name="直線コネクタ 16"/>
                <p:cNvCxnSpPr/>
                <p:nvPr/>
              </p:nvCxnSpPr>
              <p:spPr>
                <a:xfrm>
                  <a:off x="3463741" y="5589498"/>
                  <a:ext cx="864000" cy="0"/>
                </a:xfrm>
                <a:prstGeom prst="line">
                  <a:avLst/>
                </a:prstGeom>
                <a:ln w="15875">
                  <a:solidFill>
                    <a:srgbClr val="00B050"/>
                  </a:solidFill>
                </a:ln>
              </p:spPr>
              <p:style>
                <a:lnRef idx="1">
                  <a:schemeClr val="accent1"/>
                </a:lnRef>
                <a:fillRef idx="0">
                  <a:schemeClr val="accent1"/>
                </a:fillRef>
                <a:effectRef idx="0">
                  <a:schemeClr val="accent1"/>
                </a:effectRef>
                <a:fontRef idx="minor">
                  <a:schemeClr val="tx1"/>
                </a:fontRef>
              </p:style>
            </p:cxnSp>
            <p:sp>
              <p:nvSpPr>
                <p:cNvPr id="18" name="テキスト ボックス 17"/>
                <p:cNvSpPr txBox="1"/>
                <p:nvPr/>
              </p:nvSpPr>
              <p:spPr>
                <a:xfrm>
                  <a:off x="1135643" y="5634498"/>
                  <a:ext cx="3712876" cy="532746"/>
                </a:xfrm>
                <a:prstGeom prst="rect">
                  <a:avLst/>
                </a:prstGeom>
                <a:noFill/>
              </p:spPr>
              <p:txBody>
                <a:bodyPr wrap="none" rtlCol="0">
                  <a:spAutoFit/>
                </a:bodyPr>
                <a:lstStyle/>
                <a:p>
                  <a:r>
                    <a:rPr kumimoji="1" lang="en-US" altLang="ja-JP" sz="1400" b="1" dirty="0" smtClean="0">
                      <a:latin typeface="Arial" pitchFamily="34" charset="0"/>
                      <a:cs typeface="Arial" pitchFamily="34" charset="0"/>
                    </a:rPr>
                    <a:t>KALA MEND   R8 MEND  </a:t>
                  </a:r>
                  <a:r>
                    <a:rPr kumimoji="1" lang="en-US" altLang="ja-JP" sz="800" b="1" dirty="0" smtClean="0">
                      <a:latin typeface="Arial" pitchFamily="34" charset="0"/>
                      <a:cs typeface="Arial" pitchFamily="34" charset="0"/>
                    </a:rPr>
                    <a:t>  </a:t>
                  </a:r>
                  <a:r>
                    <a:rPr kumimoji="1" lang="en-US" altLang="ja-JP" sz="1400" b="1" dirty="0" smtClean="0">
                      <a:latin typeface="Arial" pitchFamily="34" charset="0"/>
                      <a:cs typeface="Arial" pitchFamily="34" charset="0"/>
                    </a:rPr>
                    <a:t>Poly (</a:t>
                  </a:r>
                  <a:r>
                    <a:rPr kumimoji="1" lang="en-US" altLang="ja-JP" sz="1400" b="1" dirty="0" err="1" smtClean="0">
                      <a:latin typeface="Arial" pitchFamily="34" charset="0"/>
                      <a:cs typeface="Arial" pitchFamily="34" charset="0"/>
                    </a:rPr>
                    <a:t>dA:dT</a:t>
                  </a:r>
                  <a:r>
                    <a:rPr kumimoji="1" lang="en-US" altLang="ja-JP" sz="1400" b="1" dirty="0" smtClean="0">
                      <a:latin typeface="Arial" pitchFamily="34" charset="0"/>
                      <a:cs typeface="Arial" pitchFamily="34" charset="0"/>
                    </a:rPr>
                    <a:t>)</a:t>
                  </a:r>
                </a:p>
                <a:p>
                  <a:r>
                    <a:rPr lang="en-US" altLang="ja-JP" sz="1400" b="1" dirty="0" smtClean="0">
                      <a:latin typeface="Arial" pitchFamily="34" charset="0"/>
                      <a:cs typeface="Arial" pitchFamily="34" charset="0"/>
                    </a:rPr>
                    <a:t>                                        (Positive Control)</a:t>
                  </a:r>
                  <a:endParaRPr kumimoji="1" lang="ja-JP" altLang="en-US" sz="1400" b="1" dirty="0">
                    <a:latin typeface="Arial" pitchFamily="34" charset="0"/>
                    <a:cs typeface="Arial" pitchFamily="34" charset="0"/>
                  </a:endParaRPr>
                </a:p>
              </p:txBody>
            </p:sp>
          </p:grpSp>
          <p:cxnSp>
            <p:nvCxnSpPr>
              <p:cNvPr id="30" name="直線コネクタ 29"/>
              <p:cNvCxnSpPr/>
              <p:nvPr/>
            </p:nvCxnSpPr>
            <p:spPr>
              <a:xfrm>
                <a:off x="1302612" y="2261796"/>
                <a:ext cx="18002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線コネクタ 31"/>
              <p:cNvCxnSpPr/>
              <p:nvPr/>
            </p:nvCxnSpPr>
            <p:spPr>
              <a:xfrm>
                <a:off x="1691680" y="4329100"/>
                <a:ext cx="5040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線コネクタ 33"/>
              <p:cNvCxnSpPr/>
              <p:nvPr/>
            </p:nvCxnSpPr>
            <p:spPr>
              <a:xfrm flipV="1">
                <a:off x="1391159" y="1943835"/>
                <a:ext cx="0" cy="315035"/>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flipV="1">
                <a:off x="1931219" y="1959812"/>
                <a:ext cx="0" cy="23760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線コネクタ 37"/>
              <p:cNvCxnSpPr/>
              <p:nvPr/>
            </p:nvCxnSpPr>
            <p:spPr>
              <a:xfrm>
                <a:off x="1386000" y="1943835"/>
                <a:ext cx="5508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p:nvCxnSpPr>
            <p:spPr>
              <a:xfrm>
                <a:off x="3446875" y="3896490"/>
                <a:ext cx="18002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a:off x="3829924" y="4742752"/>
                <a:ext cx="5040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flipV="1">
                <a:off x="3536885" y="3577066"/>
                <a:ext cx="0" cy="315035"/>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flipV="1">
                <a:off x="4076945" y="3579991"/>
                <a:ext cx="0" cy="11520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線コネクタ 44"/>
              <p:cNvCxnSpPr/>
              <p:nvPr/>
            </p:nvCxnSpPr>
            <p:spPr>
              <a:xfrm>
                <a:off x="3526029" y="3577066"/>
                <a:ext cx="5508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テキスト ボックス 51"/>
              <p:cNvSpPr txBox="1"/>
              <p:nvPr/>
            </p:nvSpPr>
            <p:spPr>
              <a:xfrm>
                <a:off x="1442016" y="1660727"/>
                <a:ext cx="425116" cy="461665"/>
              </a:xfrm>
              <a:prstGeom prst="rect">
                <a:avLst/>
              </a:prstGeom>
              <a:noFill/>
            </p:spPr>
            <p:txBody>
              <a:bodyPr wrap="none" rtlCol="0">
                <a:spAutoFit/>
              </a:bodyPr>
              <a:lstStyle/>
              <a:p>
                <a:r>
                  <a:rPr kumimoji="1" lang="ja-JP" altLang="en-US" sz="2400" b="1" dirty="0" smtClean="0">
                    <a:latin typeface="Arial" pitchFamily="34" charset="0"/>
                    <a:cs typeface="Arial" pitchFamily="34" charset="0"/>
                  </a:rPr>
                  <a:t>*</a:t>
                </a:r>
                <a:r>
                  <a:rPr lang="ja-JP" altLang="en-US" sz="2400" b="1" dirty="0" smtClean="0">
                    <a:latin typeface="Arial" pitchFamily="34" charset="0"/>
                    <a:cs typeface="Arial" pitchFamily="34" charset="0"/>
                  </a:rPr>
                  <a:t>*</a:t>
                </a:r>
                <a:endParaRPr kumimoji="1" lang="ja-JP" altLang="en-US" sz="2400" b="1" dirty="0">
                  <a:latin typeface="Arial" pitchFamily="34" charset="0"/>
                  <a:cs typeface="Arial" pitchFamily="34" charset="0"/>
                </a:endParaRPr>
              </a:p>
            </p:txBody>
          </p:sp>
          <p:sp>
            <p:nvSpPr>
              <p:cNvPr id="53" name="テキスト ボックス 52"/>
              <p:cNvSpPr txBox="1"/>
              <p:nvPr/>
            </p:nvSpPr>
            <p:spPr>
              <a:xfrm>
                <a:off x="3603898" y="3292522"/>
                <a:ext cx="425116" cy="461665"/>
              </a:xfrm>
              <a:prstGeom prst="rect">
                <a:avLst/>
              </a:prstGeom>
              <a:noFill/>
            </p:spPr>
            <p:txBody>
              <a:bodyPr wrap="none" rtlCol="0">
                <a:spAutoFit/>
              </a:bodyPr>
              <a:lstStyle/>
              <a:p>
                <a:r>
                  <a:rPr kumimoji="1" lang="ja-JP" altLang="en-US" sz="2400" b="1" dirty="0" smtClean="0">
                    <a:latin typeface="Arial" pitchFamily="34" charset="0"/>
                    <a:cs typeface="Arial" pitchFamily="34" charset="0"/>
                  </a:rPr>
                  <a:t>*</a:t>
                </a:r>
                <a:r>
                  <a:rPr lang="ja-JP" altLang="en-US" sz="2400" b="1" dirty="0" smtClean="0">
                    <a:latin typeface="Arial" pitchFamily="34" charset="0"/>
                    <a:cs typeface="Arial" pitchFamily="34" charset="0"/>
                  </a:rPr>
                  <a:t>*</a:t>
                </a:r>
                <a:endParaRPr kumimoji="1" lang="ja-JP" altLang="en-US" sz="2400" b="1" dirty="0">
                  <a:latin typeface="Arial" pitchFamily="34" charset="0"/>
                  <a:cs typeface="Arial" pitchFamily="34" charset="0"/>
                </a:endParaRPr>
              </a:p>
            </p:txBody>
          </p:sp>
        </p:grpSp>
        <p:sp>
          <p:nvSpPr>
            <p:cNvPr id="57" name="テキスト ボックス 56"/>
            <p:cNvSpPr txBox="1"/>
            <p:nvPr/>
          </p:nvSpPr>
          <p:spPr>
            <a:xfrm>
              <a:off x="322301" y="5201191"/>
              <a:ext cx="899605" cy="523220"/>
            </a:xfrm>
            <a:prstGeom prst="rect">
              <a:avLst/>
            </a:prstGeom>
            <a:noFill/>
          </p:spPr>
          <p:txBody>
            <a:bodyPr wrap="none" rtlCol="0">
              <a:spAutoFit/>
            </a:bodyPr>
            <a:lstStyle/>
            <a:p>
              <a:pPr algn="ctr"/>
              <a:r>
                <a:rPr lang="en-US" altLang="ja-JP" sz="1400" b="1" dirty="0" smtClean="0">
                  <a:latin typeface="Arial" pitchFamily="34" charset="0"/>
                  <a:cs typeface="Arial" pitchFamily="34" charset="0"/>
                </a:rPr>
                <a:t>Inhibitor</a:t>
              </a:r>
            </a:p>
            <a:p>
              <a:pPr algn="ctr"/>
              <a:r>
                <a:rPr lang="en-US" altLang="ja-JP" sz="1400" b="1" dirty="0" smtClean="0">
                  <a:latin typeface="Arial" pitchFamily="34" charset="0"/>
                  <a:cs typeface="Arial" pitchFamily="34" charset="0"/>
                </a:rPr>
                <a:t>Conc.</a:t>
              </a:r>
              <a:endParaRPr kumimoji="1" lang="ja-JP" altLang="en-US" sz="1400" b="1" dirty="0">
                <a:latin typeface="Arial" pitchFamily="34" charset="0"/>
                <a:cs typeface="Arial" pitchFamily="34" charset="0"/>
              </a:endParaRPr>
            </a:p>
          </p:txBody>
        </p:sp>
        <p:sp>
          <p:nvSpPr>
            <p:cNvPr id="58" name="二等辺三角形 57"/>
            <p:cNvSpPr/>
            <p:nvPr/>
          </p:nvSpPr>
          <p:spPr>
            <a:xfrm rot="16200000">
              <a:off x="1664097" y="4946413"/>
              <a:ext cx="140356" cy="8460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二等辺三角形 58"/>
            <p:cNvSpPr/>
            <p:nvPr/>
          </p:nvSpPr>
          <p:spPr>
            <a:xfrm rot="16200000">
              <a:off x="2748921" y="4956616"/>
              <a:ext cx="140356" cy="8460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二等辺三角形 59"/>
            <p:cNvSpPr/>
            <p:nvPr/>
          </p:nvSpPr>
          <p:spPr>
            <a:xfrm rot="16200000">
              <a:off x="3844731" y="4956617"/>
              <a:ext cx="140356" cy="8460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0" name="テキスト ボックス 49"/>
          <p:cNvSpPr txBox="1"/>
          <p:nvPr/>
        </p:nvSpPr>
        <p:spPr>
          <a:xfrm>
            <a:off x="245659" y="150125"/>
            <a:ext cx="8699818" cy="369332"/>
          </a:xfrm>
          <a:prstGeom prst="rect">
            <a:avLst/>
          </a:prstGeom>
          <a:noFill/>
        </p:spPr>
        <p:txBody>
          <a:bodyPr wrap="none" rtlCol="0">
            <a:spAutoFit/>
          </a:bodyPr>
          <a:lstStyle/>
          <a:p>
            <a:r>
              <a:rPr kumimoji="1" lang="en-US" altLang="ja-JP" b="1" u="sng" dirty="0" smtClean="0">
                <a:latin typeface="Arial" pitchFamily="34" charset="0"/>
                <a:cs typeface="Arial" pitchFamily="34" charset="0"/>
              </a:rPr>
              <a:t>Evaluation of IL-6 and IL-1</a:t>
            </a:r>
            <a:r>
              <a:rPr kumimoji="1" lang="el-GR" altLang="ja-JP" b="1" u="sng" dirty="0" smtClean="0">
                <a:latin typeface="Arial" pitchFamily="34" charset="0"/>
                <a:cs typeface="Arial" pitchFamily="34" charset="0"/>
              </a:rPr>
              <a:t>β</a:t>
            </a:r>
            <a:r>
              <a:rPr kumimoji="1" lang="en-US" altLang="ja-JP" b="1" u="sng" dirty="0" smtClean="0">
                <a:latin typeface="Arial" pitchFamily="34" charset="0"/>
                <a:cs typeface="Arial" pitchFamily="34" charset="0"/>
              </a:rPr>
              <a:t> production under presence of caspase-1 inhibitor</a:t>
            </a:r>
            <a:endParaRPr kumimoji="1" lang="ja-JP" altLang="en-US" b="1" u="sng" dirty="0">
              <a:latin typeface="Arial" pitchFamily="34" charset="0"/>
              <a:cs typeface="Arial" pitchFamily="34" charset="0"/>
            </a:endParaRPr>
          </a:p>
        </p:txBody>
      </p:sp>
    </p:spTree>
    <p:extLst>
      <p:ext uri="{BB962C8B-B14F-4D97-AF65-F5344CB8AC3E}">
        <p14:creationId xmlns:p14="http://schemas.microsoft.com/office/powerpoint/2010/main" val="2161869201"/>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テキスト ボックス 3"/>
          <p:cNvSpPr txBox="1"/>
          <p:nvPr/>
        </p:nvSpPr>
        <p:spPr>
          <a:xfrm>
            <a:off x="339492" y="6210018"/>
            <a:ext cx="8468986" cy="369332"/>
          </a:xfrm>
          <a:prstGeom prst="rect">
            <a:avLst/>
          </a:prstGeom>
          <a:gradFill>
            <a:gsLst>
              <a:gs pos="0">
                <a:srgbClr val="FFFF00"/>
              </a:gs>
              <a:gs pos="50000">
                <a:srgbClr val="FFFF66"/>
              </a:gs>
              <a:gs pos="100000">
                <a:srgbClr val="FFFF99"/>
              </a:gs>
            </a:gsLst>
            <a:lin ang="5400000" scaled="0"/>
          </a:gradFill>
        </p:spPr>
        <p:txBody>
          <a:bodyPr wrap="none" rtlCol="0">
            <a:spAutoFit/>
          </a:bodyPr>
          <a:lstStyle/>
          <a:p>
            <a:pPr algn="ctr"/>
            <a:r>
              <a:rPr kumimoji="1" lang="en-US" altLang="ja-JP" b="1" dirty="0" smtClean="0">
                <a:latin typeface="Arial" pitchFamily="34" charset="0"/>
                <a:cs typeface="Arial" pitchFamily="34" charset="0"/>
              </a:rPr>
              <a:t>STING/TBK1 pathway involves in IL-6 and IFN-</a:t>
            </a:r>
            <a:r>
              <a:rPr kumimoji="1" lang="el-GR" altLang="ja-JP" b="1" dirty="0" smtClean="0">
                <a:latin typeface="Arial" pitchFamily="34" charset="0"/>
                <a:cs typeface="Arial" pitchFamily="34" charset="0"/>
              </a:rPr>
              <a:t>β</a:t>
            </a:r>
            <a:r>
              <a:rPr kumimoji="1" lang="en-US" altLang="ja-JP" b="1" dirty="0" smtClean="0">
                <a:latin typeface="Arial" pitchFamily="34" charset="0"/>
                <a:cs typeface="Arial" pitchFamily="34" charset="0"/>
              </a:rPr>
              <a:t> production by KALA-MEND</a:t>
            </a:r>
          </a:p>
        </p:txBody>
      </p:sp>
      <p:graphicFrame>
        <p:nvGraphicFramePr>
          <p:cNvPr id="6" name="グラフ 5"/>
          <p:cNvGraphicFramePr/>
          <p:nvPr/>
        </p:nvGraphicFramePr>
        <p:xfrm>
          <a:off x="252000" y="1673805"/>
          <a:ext cx="4320000" cy="38880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グラフ 6"/>
          <p:cNvGraphicFramePr/>
          <p:nvPr/>
        </p:nvGraphicFramePr>
        <p:xfrm>
          <a:off x="4572000" y="1673805"/>
          <a:ext cx="4320000" cy="3888000"/>
        </p:xfrm>
        <a:graphic>
          <a:graphicData uri="http://schemas.openxmlformats.org/drawingml/2006/chart">
            <c:chart xmlns:c="http://schemas.openxmlformats.org/drawingml/2006/chart" xmlns:r="http://schemas.openxmlformats.org/officeDocument/2006/relationships" r:id="rId3"/>
          </a:graphicData>
        </a:graphic>
      </p:graphicFrame>
      <p:sp>
        <p:nvSpPr>
          <p:cNvPr id="8" name="テキスト ボックス 7"/>
          <p:cNvSpPr txBox="1"/>
          <p:nvPr/>
        </p:nvSpPr>
        <p:spPr>
          <a:xfrm>
            <a:off x="6439509" y="804196"/>
            <a:ext cx="3176845" cy="1015663"/>
          </a:xfrm>
          <a:prstGeom prst="rect">
            <a:avLst/>
          </a:prstGeom>
          <a:noFill/>
        </p:spPr>
        <p:txBody>
          <a:bodyPr wrap="square" rtlCol="0">
            <a:spAutoFit/>
          </a:bodyPr>
          <a:lstStyle/>
          <a:p>
            <a:r>
              <a:rPr kumimoji="1" lang="en-US" altLang="ja-JP" sz="1200" b="1" dirty="0" smtClean="0">
                <a:latin typeface="Arial" pitchFamily="34" charset="0"/>
                <a:cs typeface="Arial" pitchFamily="34" charset="0"/>
              </a:rPr>
              <a:t>Non-Repeated  Measures ANOVA </a:t>
            </a:r>
          </a:p>
          <a:p>
            <a:r>
              <a:rPr kumimoji="1" lang="en-US" altLang="ja-JP" sz="1200" b="1" dirty="0" smtClean="0">
                <a:latin typeface="Arial" pitchFamily="34" charset="0"/>
                <a:cs typeface="Arial" pitchFamily="34" charset="0"/>
              </a:rPr>
              <a:t>followed by </a:t>
            </a:r>
            <a:r>
              <a:rPr lang="en-US" altLang="ja-JP" sz="1200" b="1" dirty="0" err="1" smtClean="0">
                <a:latin typeface="Arial" pitchFamily="34" charset="0"/>
                <a:cs typeface="Arial" pitchFamily="34" charset="0"/>
              </a:rPr>
              <a:t>Bonferroni</a:t>
            </a:r>
            <a:r>
              <a:rPr lang="en-US" altLang="ja-JP" sz="1200" b="1" dirty="0" smtClean="0">
                <a:latin typeface="Arial" pitchFamily="34" charset="0"/>
                <a:cs typeface="Arial" pitchFamily="34" charset="0"/>
              </a:rPr>
              <a:t> </a:t>
            </a:r>
            <a:r>
              <a:rPr kumimoji="1" lang="en-US" altLang="ja-JP" sz="1200" b="1" dirty="0" smtClean="0">
                <a:latin typeface="Arial" pitchFamily="34" charset="0"/>
                <a:cs typeface="Arial" pitchFamily="34" charset="0"/>
              </a:rPr>
              <a:t>test</a:t>
            </a:r>
          </a:p>
          <a:p>
            <a:r>
              <a:rPr kumimoji="1" lang="en-US" altLang="ja-JP" sz="1200" b="1" dirty="0" err="1" smtClean="0">
                <a:latin typeface="Arial" pitchFamily="34" charset="0"/>
                <a:cs typeface="Arial" pitchFamily="34" charset="0"/>
              </a:rPr>
              <a:t>vs</a:t>
            </a:r>
            <a:r>
              <a:rPr kumimoji="1" lang="en-US" altLang="ja-JP" sz="1200" b="1" dirty="0" smtClean="0">
                <a:latin typeface="Arial" pitchFamily="34" charset="0"/>
                <a:cs typeface="Arial" pitchFamily="34" charset="0"/>
              </a:rPr>
              <a:t>  </a:t>
            </a:r>
            <a:r>
              <a:rPr lang="en-US" altLang="ja-JP" sz="1200" b="1" dirty="0" smtClean="0">
                <a:latin typeface="Arial" pitchFamily="34" charset="0"/>
                <a:cs typeface="Arial" pitchFamily="34" charset="0"/>
              </a:rPr>
              <a:t>inhibitor</a:t>
            </a:r>
            <a:r>
              <a:rPr kumimoji="1" lang="ja-JP" altLang="en-US" sz="1200" b="1" dirty="0" smtClean="0">
                <a:latin typeface="Arial" pitchFamily="34" charset="0"/>
                <a:cs typeface="Arial" pitchFamily="34" charset="0"/>
              </a:rPr>
              <a:t> </a:t>
            </a:r>
            <a:r>
              <a:rPr kumimoji="1" lang="en-US" altLang="ja-JP" sz="1200" b="1" dirty="0" smtClean="0">
                <a:latin typeface="Arial" pitchFamily="34" charset="0"/>
                <a:cs typeface="Arial" pitchFamily="34" charset="0"/>
              </a:rPr>
              <a:t>0 μM </a:t>
            </a:r>
            <a:r>
              <a:rPr lang="en-US" altLang="ja-JP" sz="1200" b="1" dirty="0" smtClean="0">
                <a:latin typeface="Arial" pitchFamily="34" charset="0"/>
                <a:cs typeface="Arial" pitchFamily="34" charset="0"/>
              </a:rPr>
              <a:t> **P &lt; 0.01</a:t>
            </a:r>
          </a:p>
          <a:p>
            <a:r>
              <a:rPr lang="en-US" altLang="ja-JP" sz="1200" b="1" dirty="0" smtClean="0">
                <a:latin typeface="Arial" pitchFamily="34" charset="0"/>
                <a:cs typeface="Arial" pitchFamily="34" charset="0"/>
              </a:rPr>
              <a:t>Mean ± SD (n = 3)</a:t>
            </a:r>
            <a:endParaRPr lang="ja-JP" altLang="en-US" sz="1200" b="1" dirty="0" smtClean="0">
              <a:latin typeface="Arial" pitchFamily="34" charset="0"/>
              <a:cs typeface="Arial" pitchFamily="34" charset="0"/>
            </a:endParaRPr>
          </a:p>
          <a:p>
            <a:endParaRPr kumimoji="1" lang="ja-JP" altLang="en-US" sz="1200" b="1" dirty="0">
              <a:latin typeface="Arial" pitchFamily="34" charset="0"/>
              <a:cs typeface="Arial" pitchFamily="34" charset="0"/>
            </a:endParaRPr>
          </a:p>
        </p:txBody>
      </p:sp>
      <p:sp>
        <p:nvSpPr>
          <p:cNvPr id="10" name="二等辺三角形 9"/>
          <p:cNvSpPr/>
          <p:nvPr/>
        </p:nvSpPr>
        <p:spPr>
          <a:xfrm rot="16200000">
            <a:off x="1912488" y="4941560"/>
            <a:ext cx="152114" cy="1325513"/>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1" name="二等辺三角形 10"/>
          <p:cNvSpPr/>
          <p:nvPr/>
        </p:nvSpPr>
        <p:spPr>
          <a:xfrm rot="16200000">
            <a:off x="3553276" y="4964924"/>
            <a:ext cx="140358" cy="126702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cxnSp>
        <p:nvCxnSpPr>
          <p:cNvPr id="12" name="直線コネクタ 11"/>
          <p:cNvCxnSpPr/>
          <p:nvPr/>
        </p:nvCxnSpPr>
        <p:spPr>
          <a:xfrm>
            <a:off x="1395771" y="5768312"/>
            <a:ext cx="1260000" cy="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直線コネクタ 12"/>
          <p:cNvCxnSpPr/>
          <p:nvPr/>
        </p:nvCxnSpPr>
        <p:spPr>
          <a:xfrm>
            <a:off x="2996825" y="5769260"/>
            <a:ext cx="1260000" cy="0"/>
          </a:xfrm>
          <a:prstGeom prst="line">
            <a:avLst/>
          </a:prstGeom>
          <a:ln w="15875">
            <a:solidFill>
              <a:srgbClr val="002060"/>
            </a:solidFill>
          </a:ln>
        </p:spPr>
        <p:style>
          <a:lnRef idx="1">
            <a:schemeClr val="accent1"/>
          </a:lnRef>
          <a:fillRef idx="0">
            <a:schemeClr val="accent1"/>
          </a:fillRef>
          <a:effectRef idx="0">
            <a:schemeClr val="accent1"/>
          </a:effectRef>
          <a:fontRef idx="minor">
            <a:schemeClr val="tx1"/>
          </a:fontRef>
        </p:style>
      </p:cxnSp>
      <p:sp>
        <p:nvSpPr>
          <p:cNvPr id="14" name="テキスト ボックス 13"/>
          <p:cNvSpPr txBox="1"/>
          <p:nvPr/>
        </p:nvSpPr>
        <p:spPr>
          <a:xfrm>
            <a:off x="1447975" y="5827027"/>
            <a:ext cx="2648225" cy="307777"/>
          </a:xfrm>
          <a:prstGeom prst="rect">
            <a:avLst/>
          </a:prstGeom>
          <a:noFill/>
        </p:spPr>
        <p:txBody>
          <a:bodyPr wrap="none" rtlCol="0">
            <a:spAutoFit/>
          </a:bodyPr>
          <a:lstStyle/>
          <a:p>
            <a:r>
              <a:rPr kumimoji="1" lang="en-US" altLang="ja-JP" sz="1400" b="1" dirty="0" smtClean="0">
                <a:latin typeface="Arial" pitchFamily="34" charset="0"/>
                <a:cs typeface="Arial" pitchFamily="34" charset="0"/>
              </a:rPr>
              <a:t>KALA MEND   </a:t>
            </a:r>
            <a:r>
              <a:rPr kumimoji="1" lang="ja-JP" altLang="en-US" sz="300" b="1" dirty="0" smtClean="0">
                <a:latin typeface="Arial" pitchFamily="34" charset="0"/>
                <a:cs typeface="Arial" pitchFamily="34" charset="0"/>
              </a:rPr>
              <a:t>　　　　　　　　　　　　　　　　　　</a:t>
            </a:r>
            <a:r>
              <a:rPr kumimoji="1" lang="en-US" altLang="ja-JP" sz="1400" b="1" dirty="0" smtClean="0">
                <a:latin typeface="Arial" pitchFamily="34" charset="0"/>
                <a:cs typeface="Arial" pitchFamily="34" charset="0"/>
              </a:rPr>
              <a:t>R8 MEND</a:t>
            </a:r>
            <a:endParaRPr kumimoji="1" lang="ja-JP" altLang="en-US" sz="1400" b="1" dirty="0">
              <a:latin typeface="Arial" pitchFamily="34" charset="0"/>
              <a:cs typeface="Arial" pitchFamily="34" charset="0"/>
            </a:endParaRPr>
          </a:p>
        </p:txBody>
      </p:sp>
      <p:sp>
        <p:nvSpPr>
          <p:cNvPr id="16" name="二等辺三角形 15"/>
          <p:cNvSpPr/>
          <p:nvPr/>
        </p:nvSpPr>
        <p:spPr>
          <a:xfrm rot="16200000">
            <a:off x="6263456" y="4942491"/>
            <a:ext cx="152114" cy="1325513"/>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sp>
        <p:nvSpPr>
          <p:cNvPr id="17" name="二等辺三角形 16"/>
          <p:cNvSpPr/>
          <p:nvPr/>
        </p:nvSpPr>
        <p:spPr>
          <a:xfrm rot="16200000">
            <a:off x="7904244" y="4965855"/>
            <a:ext cx="140358" cy="1267025"/>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pitchFamily="34" charset="0"/>
              <a:cs typeface="Arial" pitchFamily="34" charset="0"/>
            </a:endParaRPr>
          </a:p>
        </p:txBody>
      </p:sp>
      <p:cxnSp>
        <p:nvCxnSpPr>
          <p:cNvPr id="18" name="直線コネクタ 17"/>
          <p:cNvCxnSpPr/>
          <p:nvPr/>
        </p:nvCxnSpPr>
        <p:spPr>
          <a:xfrm>
            <a:off x="5746739" y="5769243"/>
            <a:ext cx="1260000" cy="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直線コネクタ 18"/>
          <p:cNvCxnSpPr/>
          <p:nvPr/>
        </p:nvCxnSpPr>
        <p:spPr>
          <a:xfrm>
            <a:off x="7347793" y="5770191"/>
            <a:ext cx="1260000" cy="0"/>
          </a:xfrm>
          <a:prstGeom prst="line">
            <a:avLst/>
          </a:prstGeom>
          <a:ln w="15875">
            <a:solidFill>
              <a:srgbClr val="002060"/>
            </a:solidFill>
          </a:ln>
        </p:spPr>
        <p:style>
          <a:lnRef idx="1">
            <a:schemeClr val="accent1"/>
          </a:lnRef>
          <a:fillRef idx="0">
            <a:schemeClr val="accent1"/>
          </a:fillRef>
          <a:effectRef idx="0">
            <a:schemeClr val="accent1"/>
          </a:effectRef>
          <a:fontRef idx="minor">
            <a:schemeClr val="tx1"/>
          </a:fontRef>
        </p:style>
      </p:cxnSp>
      <p:sp>
        <p:nvSpPr>
          <p:cNvPr id="20" name="テキスト ボックス 19"/>
          <p:cNvSpPr txBox="1"/>
          <p:nvPr/>
        </p:nvSpPr>
        <p:spPr>
          <a:xfrm>
            <a:off x="5798943" y="5827958"/>
            <a:ext cx="2648225" cy="307777"/>
          </a:xfrm>
          <a:prstGeom prst="rect">
            <a:avLst/>
          </a:prstGeom>
          <a:noFill/>
        </p:spPr>
        <p:txBody>
          <a:bodyPr wrap="none" rtlCol="0">
            <a:spAutoFit/>
          </a:bodyPr>
          <a:lstStyle/>
          <a:p>
            <a:r>
              <a:rPr kumimoji="1" lang="en-US" altLang="ja-JP" sz="1400" b="1" dirty="0" smtClean="0">
                <a:latin typeface="Arial" pitchFamily="34" charset="0"/>
                <a:cs typeface="Arial" pitchFamily="34" charset="0"/>
              </a:rPr>
              <a:t>KALA MEND   </a:t>
            </a:r>
            <a:r>
              <a:rPr kumimoji="1" lang="ja-JP" altLang="en-US" sz="300" b="1" dirty="0" smtClean="0">
                <a:latin typeface="Arial" pitchFamily="34" charset="0"/>
                <a:cs typeface="Arial" pitchFamily="34" charset="0"/>
              </a:rPr>
              <a:t>　　　　　　　　　　　　　　　　　　</a:t>
            </a:r>
            <a:r>
              <a:rPr kumimoji="1" lang="en-US" altLang="ja-JP" sz="1400" b="1" dirty="0" smtClean="0">
                <a:latin typeface="Arial" pitchFamily="34" charset="0"/>
                <a:cs typeface="Arial" pitchFamily="34" charset="0"/>
              </a:rPr>
              <a:t>R8 MEND</a:t>
            </a:r>
            <a:endParaRPr kumimoji="1" lang="ja-JP" altLang="en-US" sz="1400" b="1" dirty="0">
              <a:latin typeface="Arial" pitchFamily="34" charset="0"/>
              <a:cs typeface="Arial" pitchFamily="34" charset="0"/>
            </a:endParaRPr>
          </a:p>
        </p:txBody>
      </p:sp>
      <p:cxnSp>
        <p:nvCxnSpPr>
          <p:cNvPr id="22" name="直線コネクタ 21"/>
          <p:cNvCxnSpPr/>
          <p:nvPr/>
        </p:nvCxnSpPr>
        <p:spPr>
          <a:xfrm>
            <a:off x="1362131" y="2303875"/>
            <a:ext cx="225025"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直線コネクタ 23"/>
          <p:cNvCxnSpPr/>
          <p:nvPr/>
        </p:nvCxnSpPr>
        <p:spPr>
          <a:xfrm>
            <a:off x="1916705" y="5049180"/>
            <a:ext cx="72008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線コネクタ 25"/>
          <p:cNvCxnSpPr/>
          <p:nvPr/>
        </p:nvCxnSpPr>
        <p:spPr>
          <a:xfrm flipV="1">
            <a:off x="1481169" y="2033845"/>
            <a:ext cx="0" cy="27003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線コネクタ 27"/>
          <p:cNvCxnSpPr/>
          <p:nvPr/>
        </p:nvCxnSpPr>
        <p:spPr>
          <a:xfrm flipV="1">
            <a:off x="2275282" y="2049822"/>
            <a:ext cx="0" cy="29880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線コネクタ 29"/>
          <p:cNvCxnSpPr/>
          <p:nvPr/>
        </p:nvCxnSpPr>
        <p:spPr>
          <a:xfrm>
            <a:off x="1481169" y="2048359"/>
            <a:ext cx="8028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a:off x="5697125" y="2168860"/>
            <a:ext cx="225025"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線コネクタ 31"/>
          <p:cNvCxnSpPr/>
          <p:nvPr/>
        </p:nvCxnSpPr>
        <p:spPr>
          <a:xfrm>
            <a:off x="6237185" y="4041746"/>
            <a:ext cx="72008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flipV="1">
            <a:off x="5801649" y="1898830"/>
            <a:ext cx="0" cy="27003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線コネクタ 33"/>
          <p:cNvCxnSpPr/>
          <p:nvPr/>
        </p:nvCxnSpPr>
        <p:spPr>
          <a:xfrm flipV="1">
            <a:off x="6595762" y="1914807"/>
            <a:ext cx="0" cy="21240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a:off x="5801649" y="1913344"/>
            <a:ext cx="8028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テキスト ボックス 35"/>
          <p:cNvSpPr txBox="1"/>
          <p:nvPr/>
        </p:nvSpPr>
        <p:spPr>
          <a:xfrm>
            <a:off x="1673072" y="1758539"/>
            <a:ext cx="425116" cy="461665"/>
          </a:xfrm>
          <a:prstGeom prst="rect">
            <a:avLst/>
          </a:prstGeom>
          <a:noFill/>
        </p:spPr>
        <p:txBody>
          <a:bodyPr wrap="none" rtlCol="0">
            <a:spAutoFit/>
          </a:bodyPr>
          <a:lstStyle/>
          <a:p>
            <a:r>
              <a:rPr kumimoji="1" lang="ja-JP" altLang="en-US" sz="2400" b="1" dirty="0" smtClean="0">
                <a:latin typeface="Arial" pitchFamily="34" charset="0"/>
                <a:cs typeface="Arial" pitchFamily="34" charset="0"/>
              </a:rPr>
              <a:t>*</a:t>
            </a:r>
            <a:r>
              <a:rPr lang="ja-JP" altLang="en-US" sz="2400" b="1" dirty="0" smtClean="0">
                <a:latin typeface="Arial" pitchFamily="34" charset="0"/>
                <a:cs typeface="Arial" pitchFamily="34" charset="0"/>
              </a:rPr>
              <a:t>*</a:t>
            </a:r>
            <a:endParaRPr kumimoji="1" lang="ja-JP" altLang="en-US" sz="2400" b="1" dirty="0">
              <a:latin typeface="Arial" pitchFamily="34" charset="0"/>
              <a:cs typeface="Arial" pitchFamily="34" charset="0"/>
            </a:endParaRPr>
          </a:p>
        </p:txBody>
      </p:sp>
      <p:sp>
        <p:nvSpPr>
          <p:cNvPr id="37" name="テキスト ボックス 36"/>
          <p:cNvSpPr txBox="1"/>
          <p:nvPr/>
        </p:nvSpPr>
        <p:spPr>
          <a:xfrm>
            <a:off x="6008066" y="1630263"/>
            <a:ext cx="425116" cy="461665"/>
          </a:xfrm>
          <a:prstGeom prst="rect">
            <a:avLst/>
          </a:prstGeom>
          <a:noFill/>
        </p:spPr>
        <p:txBody>
          <a:bodyPr wrap="none" rtlCol="0">
            <a:spAutoFit/>
          </a:bodyPr>
          <a:lstStyle/>
          <a:p>
            <a:r>
              <a:rPr kumimoji="1" lang="ja-JP" altLang="en-US" sz="2400" b="1" dirty="0" smtClean="0">
                <a:latin typeface="Arial" pitchFamily="34" charset="0"/>
                <a:cs typeface="Arial" pitchFamily="34" charset="0"/>
              </a:rPr>
              <a:t>*</a:t>
            </a:r>
            <a:r>
              <a:rPr lang="ja-JP" altLang="en-US" sz="2400" b="1" dirty="0" smtClean="0">
                <a:latin typeface="Arial" pitchFamily="34" charset="0"/>
                <a:cs typeface="Arial" pitchFamily="34" charset="0"/>
              </a:rPr>
              <a:t>*</a:t>
            </a:r>
            <a:endParaRPr kumimoji="1" lang="ja-JP" altLang="en-US" sz="2400" b="1" dirty="0">
              <a:latin typeface="Arial" pitchFamily="34" charset="0"/>
              <a:cs typeface="Arial" pitchFamily="34" charset="0"/>
            </a:endParaRPr>
          </a:p>
        </p:txBody>
      </p:sp>
      <p:sp>
        <p:nvSpPr>
          <p:cNvPr id="40" name="テキスト ボックス 39"/>
          <p:cNvSpPr txBox="1"/>
          <p:nvPr/>
        </p:nvSpPr>
        <p:spPr>
          <a:xfrm>
            <a:off x="245659" y="150125"/>
            <a:ext cx="8225329" cy="369332"/>
          </a:xfrm>
          <a:prstGeom prst="rect">
            <a:avLst/>
          </a:prstGeom>
          <a:noFill/>
        </p:spPr>
        <p:txBody>
          <a:bodyPr wrap="none" rtlCol="0">
            <a:spAutoFit/>
          </a:bodyPr>
          <a:lstStyle/>
          <a:p>
            <a:r>
              <a:rPr kumimoji="1" lang="en-US" altLang="ja-JP" b="1" u="sng" dirty="0" smtClean="0">
                <a:latin typeface="Arial" pitchFamily="34" charset="0"/>
                <a:cs typeface="Arial" pitchFamily="34" charset="0"/>
              </a:rPr>
              <a:t>Evaluation of IL-6 and IFN-</a:t>
            </a:r>
            <a:r>
              <a:rPr kumimoji="1" lang="el-GR" altLang="ja-JP" b="1" u="sng" dirty="0" smtClean="0">
                <a:latin typeface="Arial" pitchFamily="34" charset="0"/>
                <a:cs typeface="Arial" pitchFamily="34" charset="0"/>
              </a:rPr>
              <a:t>β</a:t>
            </a:r>
            <a:r>
              <a:rPr kumimoji="1" lang="en-US" altLang="ja-JP" b="1" u="sng" dirty="0" smtClean="0">
                <a:latin typeface="Arial" pitchFamily="34" charset="0"/>
                <a:cs typeface="Arial" pitchFamily="34" charset="0"/>
              </a:rPr>
              <a:t> production under presence of TBK1 inhibitor</a:t>
            </a:r>
            <a:endParaRPr kumimoji="1" lang="ja-JP" altLang="en-US" b="1" u="sng" dirty="0">
              <a:latin typeface="Arial" pitchFamily="34" charset="0"/>
              <a:cs typeface="Arial" pitchFamily="34" charset="0"/>
            </a:endParaRPr>
          </a:p>
        </p:txBody>
      </p:sp>
      <p:sp>
        <p:nvSpPr>
          <p:cNvPr id="42" name="テキスト ボックス 41"/>
          <p:cNvSpPr txBox="1"/>
          <p:nvPr/>
        </p:nvSpPr>
        <p:spPr>
          <a:xfrm>
            <a:off x="215471" y="773705"/>
            <a:ext cx="6288901" cy="646331"/>
          </a:xfrm>
          <a:prstGeom prst="rect">
            <a:avLst/>
          </a:prstGeom>
          <a:noFill/>
        </p:spPr>
        <p:txBody>
          <a:bodyPr wrap="none" rtlCol="0">
            <a:spAutoFit/>
          </a:bodyPr>
          <a:lstStyle/>
          <a:p>
            <a:r>
              <a:rPr kumimoji="1" lang="en-US" altLang="ja-JP" b="1" dirty="0" smtClean="0">
                <a:latin typeface="Arial" pitchFamily="34" charset="0"/>
                <a:cs typeface="Arial" pitchFamily="34" charset="0"/>
              </a:rPr>
              <a:t>Evaluate </a:t>
            </a:r>
            <a:r>
              <a:rPr lang="en-US" altLang="ja-JP" b="1" dirty="0" smtClean="0">
                <a:latin typeface="Arial" pitchFamily="34" charset="0"/>
                <a:cs typeface="Arial" pitchFamily="34" charset="0"/>
              </a:rPr>
              <a:t>IFN-</a:t>
            </a:r>
            <a:r>
              <a:rPr lang="el-GR" altLang="ja-JP" b="1" dirty="0" smtClean="0">
                <a:latin typeface="Arial" pitchFamily="34" charset="0"/>
                <a:cs typeface="Arial" pitchFamily="34" charset="0"/>
              </a:rPr>
              <a:t>β </a:t>
            </a:r>
            <a:r>
              <a:rPr lang="en-US" altLang="ja-JP" b="1" dirty="0" smtClean="0">
                <a:latin typeface="Arial" pitchFamily="34" charset="0"/>
                <a:cs typeface="Arial" pitchFamily="34" charset="0"/>
              </a:rPr>
              <a:t>and IL-6 </a:t>
            </a:r>
            <a:r>
              <a:rPr kumimoji="1" lang="en-US" altLang="ja-JP" b="1" dirty="0" smtClean="0">
                <a:latin typeface="Arial" pitchFamily="34" charset="0"/>
                <a:cs typeface="Arial" pitchFamily="34" charset="0"/>
              </a:rPr>
              <a:t>production under the presence</a:t>
            </a:r>
          </a:p>
          <a:p>
            <a:r>
              <a:rPr kumimoji="1" lang="en-US" altLang="ja-JP" b="1" dirty="0" smtClean="0">
                <a:latin typeface="Arial" pitchFamily="34" charset="0"/>
                <a:cs typeface="Arial" pitchFamily="34" charset="0"/>
              </a:rPr>
              <a:t>of TBK</a:t>
            </a:r>
            <a:r>
              <a:rPr lang="en-US" altLang="ja-JP" b="1" dirty="0" smtClean="0">
                <a:latin typeface="Arial" pitchFamily="34" charset="0"/>
                <a:cs typeface="Arial" pitchFamily="34" charset="0"/>
              </a:rPr>
              <a:t>1 inhibitor (component of STING/TBK1 pathway).</a:t>
            </a:r>
            <a:endParaRPr kumimoji="1" lang="ja-JP" altLang="en-US" b="1" dirty="0">
              <a:latin typeface="Arial" pitchFamily="34" charset="0"/>
              <a:cs typeface="Arial" pitchFamily="34" charset="0"/>
            </a:endParaRPr>
          </a:p>
        </p:txBody>
      </p:sp>
      <p:sp>
        <p:nvSpPr>
          <p:cNvPr id="43" name="テキスト ボックス 42"/>
          <p:cNvSpPr txBox="1"/>
          <p:nvPr/>
        </p:nvSpPr>
        <p:spPr>
          <a:xfrm>
            <a:off x="404189" y="5433207"/>
            <a:ext cx="899605" cy="523220"/>
          </a:xfrm>
          <a:prstGeom prst="rect">
            <a:avLst/>
          </a:prstGeom>
          <a:noFill/>
        </p:spPr>
        <p:txBody>
          <a:bodyPr wrap="none" rtlCol="0">
            <a:spAutoFit/>
          </a:bodyPr>
          <a:lstStyle/>
          <a:p>
            <a:pPr algn="ctr"/>
            <a:r>
              <a:rPr lang="en-US" altLang="ja-JP" sz="1400" b="1" dirty="0" smtClean="0">
                <a:latin typeface="Arial" pitchFamily="34" charset="0"/>
                <a:cs typeface="Arial" pitchFamily="34" charset="0"/>
              </a:rPr>
              <a:t>Inhibitor</a:t>
            </a:r>
          </a:p>
          <a:p>
            <a:pPr algn="ctr"/>
            <a:r>
              <a:rPr lang="en-US" altLang="ja-JP" sz="1400" b="1" dirty="0" smtClean="0">
                <a:latin typeface="Arial" pitchFamily="34" charset="0"/>
                <a:cs typeface="Arial" pitchFamily="34" charset="0"/>
              </a:rPr>
              <a:t>Conc.</a:t>
            </a:r>
            <a:endParaRPr kumimoji="1" lang="ja-JP" altLang="en-US" sz="1400" b="1" dirty="0">
              <a:latin typeface="Arial" pitchFamily="34" charset="0"/>
              <a:cs typeface="Arial" pitchFamily="34" charset="0"/>
            </a:endParaRPr>
          </a:p>
        </p:txBody>
      </p:sp>
      <p:sp>
        <p:nvSpPr>
          <p:cNvPr id="44" name="テキスト ボックス 43"/>
          <p:cNvSpPr txBox="1"/>
          <p:nvPr/>
        </p:nvSpPr>
        <p:spPr>
          <a:xfrm>
            <a:off x="4773747" y="5435481"/>
            <a:ext cx="899605" cy="523220"/>
          </a:xfrm>
          <a:prstGeom prst="rect">
            <a:avLst/>
          </a:prstGeom>
          <a:noFill/>
        </p:spPr>
        <p:txBody>
          <a:bodyPr wrap="none" rtlCol="0">
            <a:spAutoFit/>
          </a:bodyPr>
          <a:lstStyle/>
          <a:p>
            <a:pPr algn="ctr"/>
            <a:r>
              <a:rPr lang="en-US" altLang="ja-JP" sz="1400" b="1" dirty="0" smtClean="0">
                <a:latin typeface="Arial" pitchFamily="34" charset="0"/>
                <a:cs typeface="Arial" pitchFamily="34" charset="0"/>
              </a:rPr>
              <a:t>Inhibitor</a:t>
            </a:r>
          </a:p>
          <a:p>
            <a:pPr algn="ctr"/>
            <a:r>
              <a:rPr lang="en-US" altLang="ja-JP" sz="1400" b="1" dirty="0" smtClean="0">
                <a:latin typeface="Arial" pitchFamily="34" charset="0"/>
                <a:cs typeface="Arial" pitchFamily="34" charset="0"/>
              </a:rPr>
              <a:t>Conc.</a:t>
            </a:r>
            <a:endParaRPr kumimoji="1" lang="ja-JP" altLang="en-US" sz="1400" b="1" dirty="0">
              <a:latin typeface="Arial" pitchFamily="34" charset="0"/>
              <a:cs typeface="Arial" pitchFamily="34" charset="0"/>
            </a:endParaRPr>
          </a:p>
        </p:txBody>
      </p:sp>
    </p:spTree>
    <p:extLst>
      <p:ext uri="{BB962C8B-B14F-4D97-AF65-F5344CB8AC3E}">
        <p14:creationId xmlns:p14="http://schemas.microsoft.com/office/powerpoint/2010/main" val="843542945"/>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2704"/>
            <a:ext cx="10355901" cy="685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sp>
        <p:nvSpPr>
          <p:cNvPr id="18435" name="Rectangle 2"/>
          <p:cNvSpPr>
            <a:spLocks/>
          </p:cNvSpPr>
          <p:nvPr/>
        </p:nvSpPr>
        <p:spPr bwMode="auto">
          <a:xfrm>
            <a:off x="683568" y="908720"/>
            <a:ext cx="7200900" cy="3376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b"/>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algn="l" eaLnBrk="1" hangingPunct="1"/>
            <a:r>
              <a:rPr lang="en-US" altLang="ja-JP" sz="5400" b="1" dirty="0">
                <a:solidFill>
                  <a:schemeClr val="tx1"/>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Medicines are essential for human prosperity and well-being</a:t>
            </a:r>
          </a:p>
        </p:txBody>
      </p:sp>
    </p:spTree>
    <p:extLst>
      <p:ext uri="{BB962C8B-B14F-4D97-AF65-F5344CB8AC3E}">
        <p14:creationId xmlns:p14="http://schemas.microsoft.com/office/powerpoint/2010/main" val="38718709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正方形/長方形 1"/>
          <p:cNvSpPr/>
          <p:nvPr/>
        </p:nvSpPr>
        <p:spPr>
          <a:xfrm>
            <a:off x="0" y="0"/>
            <a:ext cx="9144000" cy="6858000"/>
          </a:xfrm>
          <a:prstGeom prst="rect">
            <a:avLst/>
          </a:prstGeom>
          <a:gradFill flip="none" rotWithShape="1">
            <a:gsLst>
              <a:gs pos="0">
                <a:schemeClr val="tx1"/>
              </a:gs>
              <a:gs pos="100000">
                <a:schemeClr val="tx1">
                  <a:lumMod val="75000"/>
                  <a:lumOff val="2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459" name="Rectangle 2"/>
          <p:cNvSpPr>
            <a:spLocks/>
          </p:cNvSpPr>
          <p:nvPr/>
        </p:nvSpPr>
        <p:spPr bwMode="auto">
          <a:xfrm>
            <a:off x="6183610" y="910094"/>
            <a:ext cx="2410916"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wrap="none" lIns="0" tIns="0" rIns="0" bIns="0" anchor="ctr">
            <a:spAutoFit/>
          </a:bodyP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b="1" dirty="0" err="1">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Pedanius</a:t>
            </a:r>
            <a:r>
              <a:rPr lang="en-US" altLang="ja-JP" sz="1800" b="1" dirty="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 </a:t>
            </a:r>
            <a:r>
              <a:rPr lang="en-US" altLang="ja-JP" sz="1800" b="1" dirty="0" err="1">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Dioscorides</a:t>
            </a:r>
            <a:endParaRPr lang="en-US" altLang="ja-JP" sz="1800" b="1" dirty="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endParaRPr>
          </a:p>
          <a:p>
            <a:pPr eaLnBrk="1" hangingPunct="1"/>
            <a:r>
              <a:rPr lang="en-US" altLang="ja-JP" sz="1800" b="1" dirty="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(40-90)</a:t>
            </a:r>
          </a:p>
        </p:txBody>
      </p:sp>
      <p:sp>
        <p:nvSpPr>
          <p:cNvPr id="19462" name="Rectangle 5"/>
          <p:cNvSpPr>
            <a:spLocks/>
          </p:cNvSpPr>
          <p:nvPr/>
        </p:nvSpPr>
        <p:spPr bwMode="auto">
          <a:xfrm>
            <a:off x="7881937" y="467201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2000</a:t>
            </a:r>
          </a:p>
        </p:txBody>
      </p:sp>
      <p:pic>
        <p:nvPicPr>
          <p:cNvPr id="19463" name="Picture 6"/>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097" y="5137547"/>
            <a:ext cx="9219605" cy="42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64" name="Picture 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19005"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65" name="Picture 8"/>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60552"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66" name="Picture 9"/>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01503"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67" name="Picture 10"/>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3050"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68" name="Picture 11"/>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4597"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69" name="Picture 1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54008"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70" name="Picture 13"/>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94959"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71" name="Picture 14"/>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36506"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72" name="Picture 15"/>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77458"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73" name="Picture 16"/>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38687"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74" name="Picture 1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79639"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75" name="Picture 18"/>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21186"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76" name="Picture 19"/>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62733"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77" name="Picture 20"/>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03684"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78" name="Picture 21"/>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73095"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79" name="Picture 2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14642"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80" name="Picture 23"/>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56189"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81" name="Picture 24"/>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97140"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82" name="Picture 25"/>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58370"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83" name="Picture 26"/>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99322"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84" name="Picture 2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40869"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85" name="Picture 28"/>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82415"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86" name="Picture 29"/>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23367"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87" name="Picture 30"/>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34325"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88" name="Picture 31"/>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75277"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19489" name="Picture 3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16823"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sp>
        <p:nvSpPr>
          <p:cNvPr id="19490" name="Rectangle 33"/>
          <p:cNvSpPr>
            <a:spLocks/>
          </p:cNvSpPr>
          <p:nvPr/>
        </p:nvSpPr>
        <p:spPr bwMode="auto">
          <a:xfrm>
            <a:off x="7181850" y="467201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1800</a:t>
            </a:r>
          </a:p>
        </p:txBody>
      </p:sp>
      <p:sp>
        <p:nvSpPr>
          <p:cNvPr id="19491" name="Rectangle 34"/>
          <p:cNvSpPr>
            <a:spLocks/>
          </p:cNvSpPr>
          <p:nvPr/>
        </p:nvSpPr>
        <p:spPr bwMode="auto">
          <a:xfrm>
            <a:off x="4038600" y="467201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1000</a:t>
            </a:r>
          </a:p>
        </p:txBody>
      </p:sp>
      <p:sp>
        <p:nvSpPr>
          <p:cNvPr id="19492" name="Rectangle 35"/>
          <p:cNvSpPr>
            <a:spLocks/>
          </p:cNvSpPr>
          <p:nvPr/>
        </p:nvSpPr>
        <p:spPr bwMode="auto">
          <a:xfrm>
            <a:off x="1033463" y="4672012"/>
            <a:ext cx="4286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1-1</a:t>
            </a:r>
          </a:p>
        </p:txBody>
      </p:sp>
      <p:sp>
        <p:nvSpPr>
          <p:cNvPr id="19493" name="Rectangle 36"/>
          <p:cNvSpPr>
            <a:spLocks/>
          </p:cNvSpPr>
          <p:nvPr/>
        </p:nvSpPr>
        <p:spPr bwMode="auto">
          <a:xfrm>
            <a:off x="314325" y="528161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35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B.C.E</a:t>
            </a:r>
          </a:p>
        </p:txBody>
      </p:sp>
      <p:sp>
        <p:nvSpPr>
          <p:cNvPr id="19494" name="Rectangle 37"/>
          <p:cNvSpPr>
            <a:spLocks/>
          </p:cNvSpPr>
          <p:nvPr/>
        </p:nvSpPr>
        <p:spPr bwMode="auto">
          <a:xfrm>
            <a:off x="1309687" y="528161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35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C.E</a:t>
            </a:r>
          </a:p>
        </p:txBody>
      </p:sp>
      <p:sp>
        <p:nvSpPr>
          <p:cNvPr id="19495" name="AutoShape 38"/>
          <p:cNvSpPr>
            <a:spLocks/>
          </p:cNvSpPr>
          <p:nvPr/>
        </p:nvSpPr>
        <p:spPr bwMode="auto">
          <a:xfrm>
            <a:off x="1072837" y="5378540"/>
            <a:ext cx="185738" cy="157163"/>
          </a:xfrm>
          <a:prstGeom prst="rightArrow">
            <a:avLst>
              <a:gd name="adj1" fmla="val 52019"/>
              <a:gd name="adj2" fmla="val 81726"/>
            </a:avLst>
          </a:prstGeom>
          <a:solidFill>
            <a:schemeClr val="bg1"/>
          </a:solidFill>
          <a:ln>
            <a:noFill/>
          </a:ln>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sp>
        <p:nvSpPr>
          <p:cNvPr id="19496" name="AutoShape 39"/>
          <p:cNvSpPr>
            <a:spLocks/>
          </p:cNvSpPr>
          <p:nvPr/>
        </p:nvSpPr>
        <p:spPr bwMode="auto">
          <a:xfrm rot="10800000">
            <a:off x="814412" y="5378540"/>
            <a:ext cx="185738" cy="157163"/>
          </a:xfrm>
          <a:prstGeom prst="rightArrow">
            <a:avLst>
              <a:gd name="adj1" fmla="val 52019"/>
              <a:gd name="adj2" fmla="val 81726"/>
            </a:avLst>
          </a:prstGeom>
          <a:solidFill>
            <a:schemeClr val="bg1"/>
          </a:solidFill>
          <a:ln>
            <a:noFill/>
          </a:ln>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sp>
        <p:nvSpPr>
          <p:cNvPr id="19497" name="Rectangle 40"/>
          <p:cNvSpPr>
            <a:spLocks/>
          </p:cNvSpPr>
          <p:nvPr/>
        </p:nvSpPr>
        <p:spPr bwMode="auto">
          <a:xfrm>
            <a:off x="4038600" y="531971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35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Year</a:t>
            </a:r>
          </a:p>
        </p:txBody>
      </p:sp>
      <p:grpSp>
        <p:nvGrpSpPr>
          <p:cNvPr id="19498" name="Group 43"/>
          <p:cNvGrpSpPr>
            <a:grpSpLocks/>
          </p:cNvGrpSpPr>
          <p:nvPr/>
        </p:nvGrpSpPr>
        <p:grpSpPr bwMode="auto">
          <a:xfrm>
            <a:off x="1364456" y="3743325"/>
            <a:ext cx="3746302" cy="1428750"/>
            <a:chOff x="0" y="0"/>
            <a:chExt cx="6292" cy="2400"/>
          </a:xfrm>
        </p:grpSpPr>
        <p:sp>
          <p:nvSpPr>
            <p:cNvPr id="19499" name="Freeform 41"/>
            <p:cNvSpPr>
              <a:spLocks/>
            </p:cNvSpPr>
            <p:nvPr/>
          </p:nvSpPr>
          <p:spPr bwMode="auto">
            <a:xfrm rot="30905">
              <a:off x="65" y="212"/>
              <a:ext cx="6160" cy="2104"/>
            </a:xfrm>
            <a:custGeom>
              <a:avLst/>
              <a:gdLst>
                <a:gd name="T0" fmla="*/ 0 w 21600"/>
                <a:gd name="T1" fmla="*/ 2104 h 21600"/>
                <a:gd name="T2" fmla="*/ 2326 w 21600"/>
                <a:gd name="T3" fmla="*/ 1019 h 21600"/>
                <a:gd name="T4" fmla="*/ 616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a:moveTo>
                    <a:pt x="0" y="21600"/>
                  </a:moveTo>
                  <a:cubicBezTo>
                    <a:pt x="0" y="21600"/>
                    <a:pt x="4892" y="13972"/>
                    <a:pt x="8157" y="10459"/>
                  </a:cubicBezTo>
                  <a:cubicBezTo>
                    <a:pt x="16315" y="1678"/>
                    <a:pt x="21600" y="0"/>
                    <a:pt x="21600" y="0"/>
                  </a:cubicBez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endParaRPr lang="ja-JP" altLang="en-US" sz="675"/>
            </a:p>
          </p:txBody>
        </p:sp>
        <p:pic>
          <p:nvPicPr>
            <p:cNvPr id="19500" name="Picture 42"/>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30905">
              <a:off x="10" y="28"/>
              <a:ext cx="6272" cy="2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grpSp>
      <p:pic>
        <p:nvPicPr>
          <p:cNvPr id="46" name="Picture 14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21034301">
            <a:off x="5316890" y="2417554"/>
            <a:ext cx="2858110" cy="21435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484" name="Picture 4"/>
          <p:cNvPicPr>
            <a:picLocks noChangeArrowheads="1"/>
          </p:cNvPicPr>
          <p:nvPr/>
        </p:nvPicPr>
        <p:blipFill>
          <a:blip r:embed="rId7"/>
          <a:srcRect/>
          <a:stretch>
            <a:fillRect/>
          </a:stretch>
        </p:blipFill>
        <p:spPr bwMode="auto">
          <a:xfrm>
            <a:off x="4723209" y="1276350"/>
            <a:ext cx="1419225" cy="1671638"/>
          </a:xfrm>
          <a:prstGeom prst="rect">
            <a:avLst/>
          </a:prstGeom>
          <a:noFill/>
          <a:ln>
            <a:noFill/>
          </a:ln>
          <a:effectLst>
            <a:outerShdw blurRad="127000" dist="76199" dir="2700000" algn="ctr" rotWithShape="0">
              <a:schemeClr val="bg2">
                <a:alpha val="75000"/>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a:tailEnd/>
              </a14:hiddenLine>
            </a:ext>
          </a:extLst>
        </p:spPr>
      </p:pic>
      <p:sp>
        <p:nvSpPr>
          <p:cNvPr id="48" name="Rectangle 6"/>
          <p:cNvSpPr>
            <a:spLocks/>
          </p:cNvSpPr>
          <p:nvPr/>
        </p:nvSpPr>
        <p:spPr bwMode="auto">
          <a:xfrm>
            <a:off x="470027" y="1469883"/>
            <a:ext cx="4078039" cy="10105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wrap="none" lIns="0" tIns="0" rIns="0" bIns="0" anchor="ctr">
            <a:spAutoFit/>
          </a:bodyP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algn="l" eaLnBrk="1" hangingPunct="1"/>
            <a:r>
              <a:rPr lang="en-US" altLang="ja-JP" sz="1800" b="1" dirty="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The first pharmacopoeia</a:t>
            </a:r>
          </a:p>
          <a:p>
            <a:pPr algn="l" eaLnBrk="1" hangingPunct="1"/>
            <a:r>
              <a:rPr lang="en-US" altLang="ja-JP" sz="3600" b="1" dirty="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De </a:t>
            </a:r>
            <a:r>
              <a:rPr lang="en-US" altLang="ja-JP" sz="3600" b="1" dirty="0" err="1">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materia</a:t>
            </a:r>
            <a:r>
              <a:rPr lang="en-US" altLang="ja-JP" sz="3600" b="1" dirty="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 </a:t>
            </a:r>
            <a:r>
              <a:rPr lang="en-US" altLang="ja-JP" sz="3600" b="1" dirty="0" err="1">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medica</a:t>
            </a:r>
            <a:endParaRPr lang="en-US" altLang="ja-JP" sz="3600" b="1" dirty="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endParaRPr>
          </a:p>
          <a:p>
            <a:pPr eaLnBrk="1" hangingPunct="1">
              <a:lnSpc>
                <a:spcPts val="1350"/>
              </a:lnSpc>
            </a:pPr>
            <a:r>
              <a:rPr lang="en-US" altLang="ja-JP" sz="1800" b="1" dirty="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Published in around the </a:t>
            </a:r>
            <a:r>
              <a:rPr lang="en-US" altLang="ja-JP" sz="1800" b="1" dirty="0">
                <a:solidFill>
                  <a:srgbClr val="80FF00"/>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year 77</a:t>
            </a:r>
          </a:p>
        </p:txBody>
      </p:sp>
    </p:spTree>
    <p:extLst>
      <p:ext uri="{BB962C8B-B14F-4D97-AF65-F5344CB8AC3E}">
        <p14:creationId xmlns:p14="http://schemas.microsoft.com/office/powerpoint/2010/main" val="132356744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正方形/長方形 46"/>
          <p:cNvSpPr/>
          <p:nvPr/>
        </p:nvSpPr>
        <p:spPr>
          <a:xfrm>
            <a:off x="0" y="0"/>
            <a:ext cx="9144000" cy="6858000"/>
          </a:xfrm>
          <a:prstGeom prst="rect">
            <a:avLst/>
          </a:prstGeom>
          <a:gradFill flip="none" rotWithShape="1">
            <a:gsLst>
              <a:gs pos="0">
                <a:schemeClr val="tx1"/>
              </a:gs>
              <a:gs pos="100000">
                <a:schemeClr val="tx1">
                  <a:lumMod val="75000"/>
                  <a:lumOff val="2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484" name="Rectangle 3"/>
          <p:cNvSpPr>
            <a:spLocks/>
          </p:cNvSpPr>
          <p:nvPr/>
        </p:nvSpPr>
        <p:spPr bwMode="auto">
          <a:xfrm>
            <a:off x="0" y="5000625"/>
            <a:ext cx="7648575" cy="285750"/>
          </a:xfrm>
          <a:prstGeom prst="rect">
            <a:avLst/>
          </a:prstGeom>
          <a:solidFill>
            <a:srgbClr val="80FF00"/>
          </a:solidFill>
          <a:ln>
            <a:noFill/>
          </a:ln>
          <a:extLst>
            <a:ext uri="{91240B29-F687-4F45-9708-019B960494DF}">
              <a14:hiddenLine xmlns:a14="http://schemas.microsoft.com/office/drawing/2010/main" w="25400">
                <a:solidFill>
                  <a:schemeClr val="tx1"/>
                </a:solidFill>
                <a:miter lim="800000"/>
                <a:headEnd/>
                <a:tailEnd/>
              </a14:hiddenLine>
            </a:ext>
          </a:extLst>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sp>
        <p:nvSpPr>
          <p:cNvPr id="20485" name="Rectangle 4"/>
          <p:cNvSpPr>
            <a:spLocks/>
          </p:cNvSpPr>
          <p:nvPr/>
        </p:nvSpPr>
        <p:spPr bwMode="auto">
          <a:xfrm>
            <a:off x="607219" y="2782134"/>
            <a:ext cx="3513782"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wrap="none" lIns="0" tIns="0" rIns="0" bIns="0" anchor="ctr">
            <a:spAutoFit/>
          </a:bodyP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algn="l" eaLnBrk="1" hangingPunct="1"/>
            <a:r>
              <a:rPr lang="en-US" altLang="ja-JP" sz="3600" b="1">
                <a:solidFill>
                  <a:srgbClr val="80FF00"/>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The era of </a:t>
            </a:r>
          </a:p>
          <a:p>
            <a:pPr algn="l" eaLnBrk="1" hangingPunct="1"/>
            <a:r>
              <a:rPr lang="en-US" altLang="ja-JP" sz="3600" b="1">
                <a:solidFill>
                  <a:srgbClr val="80FF00"/>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herbal medicine</a:t>
            </a:r>
          </a:p>
        </p:txBody>
      </p:sp>
      <p:sp>
        <p:nvSpPr>
          <p:cNvPr id="20487" name="Rectangle 6"/>
          <p:cNvSpPr>
            <a:spLocks/>
          </p:cNvSpPr>
          <p:nvPr/>
        </p:nvSpPr>
        <p:spPr bwMode="auto">
          <a:xfrm>
            <a:off x="470027" y="1469883"/>
            <a:ext cx="4078039" cy="10105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wrap="none" lIns="0" tIns="0" rIns="0" bIns="0" anchor="ctr">
            <a:spAutoFit/>
          </a:bodyP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algn="l" eaLnBrk="1" hangingPunct="1"/>
            <a:r>
              <a:rPr lang="en-US" altLang="ja-JP" sz="1800" b="1" dirty="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The first pharmacopoeia</a:t>
            </a:r>
          </a:p>
          <a:p>
            <a:pPr algn="l" eaLnBrk="1" hangingPunct="1"/>
            <a:r>
              <a:rPr lang="en-US" altLang="ja-JP" sz="3600" b="1" dirty="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De </a:t>
            </a:r>
            <a:r>
              <a:rPr lang="en-US" altLang="ja-JP" sz="3600" b="1" dirty="0" err="1">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materia</a:t>
            </a:r>
            <a:r>
              <a:rPr lang="en-US" altLang="ja-JP" sz="3600" b="1" dirty="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 </a:t>
            </a:r>
            <a:r>
              <a:rPr lang="en-US" altLang="ja-JP" sz="3600" b="1" dirty="0" err="1">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medica</a:t>
            </a:r>
            <a:endParaRPr lang="en-US" altLang="ja-JP" sz="3600" b="1" dirty="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endParaRPr>
          </a:p>
          <a:p>
            <a:pPr eaLnBrk="1" hangingPunct="1">
              <a:lnSpc>
                <a:spcPts val="1350"/>
              </a:lnSpc>
            </a:pPr>
            <a:r>
              <a:rPr lang="en-US" altLang="ja-JP" sz="1800" b="1" dirty="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Published in around the </a:t>
            </a:r>
            <a:r>
              <a:rPr lang="en-US" altLang="ja-JP" sz="1800" b="1" dirty="0">
                <a:solidFill>
                  <a:srgbClr val="80FF00"/>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year 77</a:t>
            </a:r>
          </a:p>
        </p:txBody>
      </p:sp>
      <p:pic>
        <p:nvPicPr>
          <p:cNvPr id="20488" name="Picture 7"/>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097" y="5137547"/>
            <a:ext cx="9219605" cy="42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489" name="Picture 8"/>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19005"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490" name="Picture 9"/>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60552"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491" name="Picture 10"/>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01503"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492" name="Picture 11"/>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3050"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493" name="Picture 1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4597"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494" name="Picture 13"/>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54008"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495" name="Picture 14"/>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94959"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496" name="Picture 15"/>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36506"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497" name="Picture 16"/>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77458"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498" name="Picture 1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38687"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499" name="Picture 18"/>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79639"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500" name="Picture 19"/>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21186"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501" name="Picture 20"/>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62733"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502" name="Picture 21"/>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03684"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503" name="Picture 2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73095"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504" name="Picture 23"/>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14642"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505" name="Picture 24"/>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56189"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506" name="Picture 25"/>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97140"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507" name="Picture 26"/>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58370"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508" name="Picture 2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99322"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509" name="Picture 28"/>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40869"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510" name="Picture 29"/>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82415"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511" name="Picture 30"/>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23367"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512" name="Picture 31"/>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34325"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513" name="Picture 3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75277"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0514" name="Picture 33"/>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16823" y="503753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grpSp>
        <p:nvGrpSpPr>
          <p:cNvPr id="20515" name="Group 36"/>
          <p:cNvGrpSpPr>
            <a:grpSpLocks/>
          </p:cNvGrpSpPr>
          <p:nvPr/>
        </p:nvGrpSpPr>
        <p:grpSpPr bwMode="auto">
          <a:xfrm>
            <a:off x="1364456" y="3743325"/>
            <a:ext cx="3746302" cy="1428750"/>
            <a:chOff x="0" y="0"/>
            <a:chExt cx="6292" cy="2400"/>
          </a:xfrm>
        </p:grpSpPr>
        <p:sp>
          <p:nvSpPr>
            <p:cNvPr id="20525" name="Freeform 34"/>
            <p:cNvSpPr>
              <a:spLocks/>
            </p:cNvSpPr>
            <p:nvPr/>
          </p:nvSpPr>
          <p:spPr bwMode="auto">
            <a:xfrm rot="30905">
              <a:off x="65" y="212"/>
              <a:ext cx="6160" cy="2104"/>
            </a:xfrm>
            <a:custGeom>
              <a:avLst/>
              <a:gdLst>
                <a:gd name="T0" fmla="*/ 0 w 21600"/>
                <a:gd name="T1" fmla="*/ 2104 h 21600"/>
                <a:gd name="T2" fmla="*/ 2326 w 21600"/>
                <a:gd name="T3" fmla="*/ 1019 h 21600"/>
                <a:gd name="T4" fmla="*/ 616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a:moveTo>
                    <a:pt x="0" y="21600"/>
                  </a:moveTo>
                  <a:cubicBezTo>
                    <a:pt x="0" y="21600"/>
                    <a:pt x="4892" y="13972"/>
                    <a:pt x="8157" y="10459"/>
                  </a:cubicBezTo>
                  <a:cubicBezTo>
                    <a:pt x="16315" y="1678"/>
                    <a:pt x="21600" y="0"/>
                    <a:pt x="21600" y="0"/>
                  </a:cubicBez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endParaRPr lang="ja-JP" altLang="en-US" sz="675"/>
            </a:p>
          </p:txBody>
        </p:sp>
        <p:pic>
          <p:nvPicPr>
            <p:cNvPr id="20526" name="Picture 35"/>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30905">
              <a:off x="10" y="28"/>
              <a:ext cx="6272" cy="2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grpSp>
      <p:sp>
        <p:nvSpPr>
          <p:cNvPr id="20516" name="Rectangle 37"/>
          <p:cNvSpPr>
            <a:spLocks/>
          </p:cNvSpPr>
          <p:nvPr/>
        </p:nvSpPr>
        <p:spPr bwMode="auto">
          <a:xfrm>
            <a:off x="7881937" y="467201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2000</a:t>
            </a:r>
          </a:p>
        </p:txBody>
      </p:sp>
      <p:sp>
        <p:nvSpPr>
          <p:cNvPr id="20517" name="Rectangle 38"/>
          <p:cNvSpPr>
            <a:spLocks/>
          </p:cNvSpPr>
          <p:nvPr/>
        </p:nvSpPr>
        <p:spPr bwMode="auto">
          <a:xfrm>
            <a:off x="7181850" y="467201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80FF00"/>
                </a:solidFill>
                <a:latin typeface="Chalkduster" panose="03050602040202020205" pitchFamily="66" charset="0"/>
                <a:ea typeface="ＭＳ Ｐゴシック" panose="020B0600070205080204" pitchFamily="50" charset="-128"/>
                <a:sym typeface="Chalkduster" panose="03050602040202020205" pitchFamily="66" charset="0"/>
              </a:rPr>
              <a:t>1800</a:t>
            </a:r>
          </a:p>
        </p:txBody>
      </p:sp>
      <p:sp>
        <p:nvSpPr>
          <p:cNvPr id="20518" name="Rectangle 39"/>
          <p:cNvSpPr>
            <a:spLocks/>
          </p:cNvSpPr>
          <p:nvPr/>
        </p:nvSpPr>
        <p:spPr bwMode="auto">
          <a:xfrm>
            <a:off x="4038600" y="467201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80FF00"/>
                </a:solidFill>
                <a:latin typeface="Chalkduster" panose="03050602040202020205" pitchFamily="66" charset="0"/>
                <a:ea typeface="ＭＳ Ｐゴシック" panose="020B0600070205080204" pitchFamily="50" charset="-128"/>
                <a:sym typeface="Chalkduster" panose="03050602040202020205" pitchFamily="66" charset="0"/>
              </a:rPr>
              <a:t>1000</a:t>
            </a:r>
          </a:p>
        </p:txBody>
      </p:sp>
      <p:sp>
        <p:nvSpPr>
          <p:cNvPr id="20519" name="Rectangle 40"/>
          <p:cNvSpPr>
            <a:spLocks/>
          </p:cNvSpPr>
          <p:nvPr/>
        </p:nvSpPr>
        <p:spPr bwMode="auto">
          <a:xfrm>
            <a:off x="1033463" y="4672012"/>
            <a:ext cx="4286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80FF00"/>
                </a:solidFill>
                <a:latin typeface="Chalkduster" panose="03050602040202020205" pitchFamily="66" charset="0"/>
                <a:ea typeface="ＭＳ Ｐゴシック" panose="020B0600070205080204" pitchFamily="50" charset="-128"/>
                <a:sym typeface="Chalkduster" panose="03050602040202020205" pitchFamily="66" charset="0"/>
              </a:rPr>
              <a:t>1-1</a:t>
            </a:r>
          </a:p>
        </p:txBody>
      </p:sp>
      <p:sp>
        <p:nvSpPr>
          <p:cNvPr id="20520" name="Rectangle 41"/>
          <p:cNvSpPr>
            <a:spLocks/>
          </p:cNvSpPr>
          <p:nvPr/>
        </p:nvSpPr>
        <p:spPr bwMode="auto">
          <a:xfrm>
            <a:off x="314325" y="528161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35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B.C.E</a:t>
            </a:r>
          </a:p>
        </p:txBody>
      </p:sp>
      <p:sp>
        <p:nvSpPr>
          <p:cNvPr id="20521" name="Rectangle 42"/>
          <p:cNvSpPr>
            <a:spLocks/>
          </p:cNvSpPr>
          <p:nvPr/>
        </p:nvSpPr>
        <p:spPr bwMode="auto">
          <a:xfrm>
            <a:off x="1309687" y="528161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35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C.E</a:t>
            </a:r>
          </a:p>
        </p:txBody>
      </p:sp>
      <p:sp>
        <p:nvSpPr>
          <p:cNvPr id="20524" name="Rectangle 45"/>
          <p:cNvSpPr>
            <a:spLocks/>
          </p:cNvSpPr>
          <p:nvPr/>
        </p:nvSpPr>
        <p:spPr bwMode="auto">
          <a:xfrm>
            <a:off x="4038600" y="531971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35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Year</a:t>
            </a:r>
          </a:p>
        </p:txBody>
      </p:sp>
      <p:sp>
        <p:nvSpPr>
          <p:cNvPr id="48" name="Rectangle 2"/>
          <p:cNvSpPr>
            <a:spLocks/>
          </p:cNvSpPr>
          <p:nvPr/>
        </p:nvSpPr>
        <p:spPr bwMode="auto">
          <a:xfrm>
            <a:off x="6183610" y="910094"/>
            <a:ext cx="2410916"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wrap="none" lIns="0" tIns="0" rIns="0" bIns="0" anchor="ctr">
            <a:spAutoFit/>
          </a:bodyP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b="1" dirty="0" err="1">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Pedanius</a:t>
            </a:r>
            <a:r>
              <a:rPr lang="en-US" altLang="ja-JP" sz="1800" b="1" dirty="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 </a:t>
            </a:r>
            <a:r>
              <a:rPr lang="en-US" altLang="ja-JP" sz="1800" b="1" dirty="0" err="1">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Dioscorides</a:t>
            </a:r>
            <a:endParaRPr lang="en-US" altLang="ja-JP" sz="1800" b="1" dirty="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endParaRPr>
          </a:p>
          <a:p>
            <a:pPr eaLnBrk="1" hangingPunct="1"/>
            <a:r>
              <a:rPr lang="en-US" altLang="ja-JP" sz="1800" b="1" dirty="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(40-90)</a:t>
            </a:r>
          </a:p>
        </p:txBody>
      </p:sp>
      <p:pic>
        <p:nvPicPr>
          <p:cNvPr id="49" name="Picture 14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21034301">
            <a:off x="5316890" y="2417554"/>
            <a:ext cx="2858110" cy="21435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 name="Picture 4"/>
          <p:cNvPicPr>
            <a:picLocks noChangeArrowheads="1"/>
          </p:cNvPicPr>
          <p:nvPr/>
        </p:nvPicPr>
        <p:blipFill>
          <a:blip r:embed="rId7"/>
          <a:srcRect/>
          <a:stretch>
            <a:fillRect/>
          </a:stretch>
        </p:blipFill>
        <p:spPr bwMode="auto">
          <a:xfrm>
            <a:off x="4723209" y="1276350"/>
            <a:ext cx="1419225" cy="1671638"/>
          </a:xfrm>
          <a:prstGeom prst="rect">
            <a:avLst/>
          </a:prstGeom>
          <a:noFill/>
          <a:ln>
            <a:noFill/>
          </a:ln>
          <a:effectLst>
            <a:outerShdw blurRad="127000" dist="76199" dir="2700000" algn="ctr" rotWithShape="0">
              <a:schemeClr val="bg2">
                <a:alpha val="75000"/>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a:tailEnd/>
              </a14:hiddenLine>
            </a:ext>
          </a:extLst>
        </p:spPr>
      </p:pic>
      <p:sp>
        <p:nvSpPr>
          <p:cNvPr id="51" name="AutoShape 38"/>
          <p:cNvSpPr>
            <a:spLocks/>
          </p:cNvSpPr>
          <p:nvPr/>
        </p:nvSpPr>
        <p:spPr bwMode="auto">
          <a:xfrm>
            <a:off x="1072837" y="5378540"/>
            <a:ext cx="185738" cy="157163"/>
          </a:xfrm>
          <a:prstGeom prst="rightArrow">
            <a:avLst>
              <a:gd name="adj1" fmla="val 52019"/>
              <a:gd name="adj2" fmla="val 81726"/>
            </a:avLst>
          </a:prstGeom>
          <a:solidFill>
            <a:schemeClr val="bg1"/>
          </a:solidFill>
          <a:ln>
            <a:noFill/>
          </a:ln>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sp>
        <p:nvSpPr>
          <p:cNvPr id="52" name="AutoShape 39"/>
          <p:cNvSpPr>
            <a:spLocks/>
          </p:cNvSpPr>
          <p:nvPr/>
        </p:nvSpPr>
        <p:spPr bwMode="auto">
          <a:xfrm rot="10800000">
            <a:off x="814412" y="5378540"/>
            <a:ext cx="185738" cy="157163"/>
          </a:xfrm>
          <a:prstGeom prst="rightArrow">
            <a:avLst>
              <a:gd name="adj1" fmla="val 52019"/>
              <a:gd name="adj2" fmla="val 81726"/>
            </a:avLst>
          </a:prstGeom>
          <a:solidFill>
            <a:schemeClr val="bg1"/>
          </a:solidFill>
          <a:ln>
            <a:noFill/>
          </a:ln>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spTree>
    <p:extLst>
      <p:ext uri="{BB962C8B-B14F-4D97-AF65-F5344CB8AC3E}">
        <p14:creationId xmlns:p14="http://schemas.microsoft.com/office/powerpoint/2010/main" val="348049210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正方形/長方形 51"/>
          <p:cNvSpPr/>
          <p:nvPr/>
        </p:nvSpPr>
        <p:spPr>
          <a:xfrm>
            <a:off x="0" y="0"/>
            <a:ext cx="9144000" cy="6858000"/>
          </a:xfrm>
          <a:prstGeom prst="rect">
            <a:avLst/>
          </a:prstGeom>
          <a:gradFill flip="none" rotWithShape="1">
            <a:gsLst>
              <a:gs pos="0">
                <a:schemeClr val="tx1"/>
              </a:gs>
              <a:gs pos="100000">
                <a:schemeClr val="tx1">
                  <a:lumMod val="75000"/>
                  <a:lumOff val="25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506" name="Rectangle 1"/>
          <p:cNvSpPr>
            <a:spLocks/>
          </p:cNvSpPr>
          <p:nvPr/>
        </p:nvSpPr>
        <p:spPr bwMode="auto">
          <a:xfrm>
            <a:off x="7620000" y="5080338"/>
            <a:ext cx="666750" cy="285750"/>
          </a:xfrm>
          <a:prstGeom prst="rect">
            <a:avLst/>
          </a:prstGeom>
          <a:solidFill>
            <a:srgbClr val="00FFFF"/>
          </a:solidFill>
          <a:ln>
            <a:noFill/>
          </a:ln>
          <a:extLst>
            <a:ext uri="{91240B29-F687-4F45-9708-019B960494DF}">
              <a14:hiddenLine xmlns:a14="http://schemas.microsoft.com/office/drawing/2010/main" w="25400">
                <a:solidFill>
                  <a:schemeClr val="tx1"/>
                </a:solidFill>
                <a:miter lim="800000"/>
                <a:headEnd/>
                <a:tailEnd/>
              </a14:hiddenLine>
            </a:ext>
          </a:extLst>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pic>
        <p:nvPicPr>
          <p:cNvPr id="2150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67946" y="233362"/>
            <a:ext cx="2143125" cy="1395413"/>
          </a:xfrm>
          <a:prstGeom prst="rect">
            <a:avLst/>
          </a:prstGeom>
          <a:noFill/>
          <a:ln>
            <a:noFill/>
          </a:ln>
          <a:extLst>
            <a:ext uri="{909E8E84-426E-40DD-AFC4-6F175D3DCCD1}">
              <a14:hiddenFill xmlns:a14="http://schemas.microsoft.com/office/drawing/2010/main">
                <a:solidFill>
                  <a:srgbClr val="FFFFFF">
                    <a:alpha val="36862"/>
                  </a:srgbClr>
                </a:solidFill>
              </a14:hiddenFill>
            </a:ext>
            <a:ext uri="{91240B29-F687-4F45-9708-019B960494DF}">
              <a14:hiddenLine xmlns:a14="http://schemas.microsoft.com/office/drawing/2010/main" w="12700">
                <a:solidFill>
                  <a:schemeClr val="tx1">
                    <a:alpha val="36862"/>
                  </a:schemeClr>
                </a:solidFill>
                <a:miter lim="800000"/>
                <a:headEnd/>
                <a:tailEnd/>
              </a14:hiddenLine>
            </a:ext>
          </a:extLst>
        </p:spPr>
      </p:pic>
      <p:pic>
        <p:nvPicPr>
          <p:cNvPr id="21508"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27872" y="3738562"/>
            <a:ext cx="995363" cy="652463"/>
          </a:xfrm>
          <a:prstGeom prst="rect">
            <a:avLst/>
          </a:prstGeom>
          <a:noFill/>
          <a:ln>
            <a:noFill/>
          </a:ln>
          <a:extLst>
            <a:ext uri="{909E8E84-426E-40DD-AFC4-6F175D3DCCD1}">
              <a14:hiddenFill xmlns:a14="http://schemas.microsoft.com/office/drawing/2010/main">
                <a:solidFill>
                  <a:srgbClr val="FFFFFF">
                    <a:alpha val="36862"/>
                  </a:srgbClr>
                </a:solidFill>
              </a14:hiddenFill>
            </a:ext>
            <a:ext uri="{91240B29-F687-4F45-9708-019B960494DF}">
              <a14:hiddenLine xmlns:a14="http://schemas.microsoft.com/office/drawing/2010/main" w="12700">
                <a:solidFill>
                  <a:schemeClr val="tx1">
                    <a:alpha val="36862"/>
                  </a:schemeClr>
                </a:solidFill>
                <a:miter lim="800000"/>
                <a:headEnd/>
                <a:tailEnd/>
              </a14:hiddenLine>
            </a:ext>
          </a:extLst>
        </p:spPr>
      </p:pic>
      <p:pic>
        <p:nvPicPr>
          <p:cNvPr id="21509"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90812" y="2972396"/>
            <a:ext cx="2376488" cy="1247775"/>
          </a:xfrm>
          <a:prstGeom prst="rect">
            <a:avLst/>
          </a:prstGeom>
          <a:noFill/>
          <a:ln>
            <a:noFill/>
          </a:ln>
          <a:extLst>
            <a:ext uri="{909E8E84-426E-40DD-AFC4-6F175D3DCCD1}">
              <a14:hiddenFill xmlns:a14="http://schemas.microsoft.com/office/drawing/2010/main">
                <a:solidFill>
                  <a:srgbClr val="FFFFFF">
                    <a:alpha val="36862"/>
                  </a:srgbClr>
                </a:solidFill>
              </a14:hiddenFill>
            </a:ext>
            <a:ext uri="{91240B29-F687-4F45-9708-019B960494DF}">
              <a14:hiddenLine xmlns:a14="http://schemas.microsoft.com/office/drawing/2010/main" w="12700">
                <a:solidFill>
                  <a:schemeClr val="tx1">
                    <a:alpha val="36862"/>
                  </a:schemeClr>
                </a:solidFill>
                <a:miter lim="800000"/>
                <a:headEnd/>
                <a:tailEnd/>
              </a14:hiddenLine>
            </a:ext>
          </a:extLst>
        </p:spPr>
      </p:pic>
      <p:pic>
        <p:nvPicPr>
          <p:cNvPr id="21510"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24600" y="1714500"/>
            <a:ext cx="1276350" cy="1381125"/>
          </a:xfrm>
          <a:prstGeom prst="rect">
            <a:avLst/>
          </a:prstGeom>
          <a:noFill/>
          <a:ln>
            <a:noFill/>
          </a:ln>
          <a:extLst>
            <a:ext uri="{909E8E84-426E-40DD-AFC4-6F175D3DCCD1}">
              <a14:hiddenFill xmlns:a14="http://schemas.microsoft.com/office/drawing/2010/main">
                <a:solidFill>
                  <a:srgbClr val="FFFFFF">
                    <a:alpha val="36862"/>
                  </a:srgbClr>
                </a:solidFill>
              </a14:hiddenFill>
            </a:ext>
            <a:ext uri="{91240B29-F687-4F45-9708-019B960494DF}">
              <a14:hiddenLine xmlns:a14="http://schemas.microsoft.com/office/drawing/2010/main" w="12700">
                <a:solidFill>
                  <a:schemeClr val="tx1">
                    <a:alpha val="36862"/>
                  </a:schemeClr>
                </a:solidFill>
                <a:miter lim="800000"/>
                <a:headEnd/>
                <a:tailEnd/>
              </a14:hiddenLine>
            </a:ext>
          </a:extLst>
        </p:spPr>
      </p:pic>
      <p:pic>
        <p:nvPicPr>
          <p:cNvPr id="21511"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04522" y="3614737"/>
            <a:ext cx="1128713" cy="938213"/>
          </a:xfrm>
          <a:prstGeom prst="rect">
            <a:avLst/>
          </a:prstGeom>
          <a:noFill/>
          <a:ln>
            <a:noFill/>
          </a:ln>
          <a:extLst>
            <a:ext uri="{909E8E84-426E-40DD-AFC4-6F175D3DCCD1}">
              <a14:hiddenFill xmlns:a14="http://schemas.microsoft.com/office/drawing/2010/main">
                <a:solidFill>
                  <a:srgbClr val="FFFFFF">
                    <a:alpha val="36862"/>
                  </a:srgbClr>
                </a:solidFill>
              </a14:hiddenFill>
            </a:ext>
            <a:ext uri="{91240B29-F687-4F45-9708-019B960494DF}">
              <a14:hiddenLine xmlns:a14="http://schemas.microsoft.com/office/drawing/2010/main" w="12700">
                <a:solidFill>
                  <a:schemeClr val="tx1">
                    <a:alpha val="36862"/>
                  </a:schemeClr>
                </a:solidFill>
                <a:miter lim="800000"/>
                <a:headEnd/>
                <a:tailEnd/>
              </a14:hiddenLine>
            </a:ext>
          </a:extLst>
        </p:spPr>
      </p:pic>
      <p:pic>
        <p:nvPicPr>
          <p:cNvPr id="21512" name="Picture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17977" y="1514475"/>
            <a:ext cx="833438" cy="614363"/>
          </a:xfrm>
          <a:prstGeom prst="rect">
            <a:avLst/>
          </a:prstGeom>
          <a:noFill/>
          <a:ln>
            <a:noFill/>
          </a:ln>
          <a:extLst>
            <a:ext uri="{909E8E84-426E-40DD-AFC4-6F175D3DCCD1}">
              <a14:hiddenFill xmlns:a14="http://schemas.microsoft.com/office/drawing/2010/main">
                <a:solidFill>
                  <a:srgbClr val="FFFFFF">
                    <a:alpha val="36862"/>
                  </a:srgbClr>
                </a:solidFill>
              </a14:hiddenFill>
            </a:ext>
            <a:ext uri="{91240B29-F687-4F45-9708-019B960494DF}">
              <a14:hiddenLine xmlns:a14="http://schemas.microsoft.com/office/drawing/2010/main" w="12700">
                <a:solidFill>
                  <a:schemeClr val="tx1">
                    <a:alpha val="36862"/>
                  </a:schemeClr>
                </a:solidFill>
                <a:miter lim="800000"/>
                <a:headEnd/>
                <a:tailEnd/>
              </a14:hiddenLine>
            </a:ext>
          </a:extLst>
        </p:spPr>
      </p:pic>
      <p:pic>
        <p:nvPicPr>
          <p:cNvPr id="21513"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153150" y="2919412"/>
            <a:ext cx="1724025" cy="966788"/>
          </a:xfrm>
          <a:prstGeom prst="rect">
            <a:avLst/>
          </a:prstGeom>
          <a:noFill/>
          <a:ln>
            <a:noFill/>
          </a:ln>
          <a:extLst>
            <a:ext uri="{909E8E84-426E-40DD-AFC4-6F175D3DCCD1}">
              <a14:hiddenFill xmlns:a14="http://schemas.microsoft.com/office/drawing/2010/main">
                <a:solidFill>
                  <a:srgbClr val="FFFFFF">
                    <a:alpha val="36862"/>
                  </a:srgbClr>
                </a:solidFill>
              </a14:hiddenFill>
            </a:ext>
            <a:ext uri="{91240B29-F687-4F45-9708-019B960494DF}">
              <a14:hiddenLine xmlns:a14="http://schemas.microsoft.com/office/drawing/2010/main" w="12700">
                <a:solidFill>
                  <a:schemeClr val="tx1">
                    <a:alpha val="36862"/>
                  </a:schemeClr>
                </a:solidFill>
                <a:miter lim="800000"/>
                <a:headEnd/>
                <a:tailEnd/>
              </a14:hiddenLine>
            </a:ext>
          </a:extLst>
        </p:spPr>
      </p:pic>
      <p:pic>
        <p:nvPicPr>
          <p:cNvPr id="21514" name="Picture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367588" y="519113"/>
            <a:ext cx="2381250" cy="1685925"/>
          </a:xfrm>
          <a:prstGeom prst="rect">
            <a:avLst/>
          </a:prstGeom>
          <a:noFill/>
          <a:ln>
            <a:noFill/>
          </a:ln>
          <a:extLst>
            <a:ext uri="{909E8E84-426E-40DD-AFC4-6F175D3DCCD1}">
              <a14:hiddenFill xmlns:a14="http://schemas.microsoft.com/office/drawing/2010/main">
                <a:solidFill>
                  <a:srgbClr val="FFFFFF">
                    <a:alpha val="36862"/>
                  </a:srgbClr>
                </a:solidFill>
              </a14:hiddenFill>
            </a:ext>
            <a:ext uri="{91240B29-F687-4F45-9708-019B960494DF}">
              <a14:hiddenLine xmlns:a14="http://schemas.microsoft.com/office/drawing/2010/main" w="12700">
                <a:solidFill>
                  <a:schemeClr val="tx1">
                    <a:alpha val="36862"/>
                  </a:schemeClr>
                </a:solidFill>
                <a:miter lim="800000"/>
                <a:headEnd/>
                <a:tailEnd/>
              </a14:hiddenLine>
            </a:ext>
          </a:extLst>
        </p:spPr>
      </p:pic>
      <p:pic>
        <p:nvPicPr>
          <p:cNvPr id="21515" name="Picture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510462" y="2266950"/>
            <a:ext cx="2024063" cy="1133475"/>
          </a:xfrm>
          <a:prstGeom prst="rect">
            <a:avLst/>
          </a:prstGeom>
          <a:noFill/>
          <a:ln>
            <a:noFill/>
          </a:ln>
          <a:extLst>
            <a:ext uri="{909E8E84-426E-40DD-AFC4-6F175D3DCCD1}">
              <a14:hiddenFill xmlns:a14="http://schemas.microsoft.com/office/drawing/2010/main">
                <a:solidFill>
                  <a:srgbClr val="FFFFFF">
                    <a:alpha val="36862"/>
                  </a:srgbClr>
                </a:solidFill>
              </a14:hiddenFill>
            </a:ext>
            <a:ext uri="{91240B29-F687-4F45-9708-019B960494DF}">
              <a14:hiddenLine xmlns:a14="http://schemas.microsoft.com/office/drawing/2010/main" w="12700">
                <a:solidFill>
                  <a:schemeClr val="tx1">
                    <a:alpha val="36862"/>
                  </a:schemeClr>
                </a:solidFill>
                <a:miter lim="800000"/>
                <a:headEnd/>
                <a:tailEnd/>
              </a14:hiddenLine>
            </a:ext>
          </a:extLst>
        </p:spPr>
      </p:pic>
      <p:pic>
        <p:nvPicPr>
          <p:cNvPr id="21516" name="Picture 1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995862" y="2530078"/>
            <a:ext cx="1309688" cy="1285875"/>
          </a:xfrm>
          <a:prstGeom prst="rect">
            <a:avLst/>
          </a:prstGeom>
          <a:noFill/>
          <a:ln>
            <a:noFill/>
          </a:ln>
          <a:extLst>
            <a:ext uri="{909E8E84-426E-40DD-AFC4-6F175D3DCCD1}">
              <a14:hiddenFill xmlns:a14="http://schemas.microsoft.com/office/drawing/2010/main">
                <a:solidFill>
                  <a:srgbClr val="FFFFFF">
                    <a:alpha val="36862"/>
                  </a:srgbClr>
                </a:solidFill>
              </a14:hiddenFill>
            </a:ext>
            <a:ext uri="{91240B29-F687-4F45-9708-019B960494DF}">
              <a14:hiddenLine xmlns:a14="http://schemas.microsoft.com/office/drawing/2010/main" w="12700">
                <a:solidFill>
                  <a:schemeClr val="tx1">
                    <a:alpha val="36862"/>
                  </a:schemeClr>
                </a:solidFill>
                <a:miter lim="800000"/>
                <a:headEnd/>
                <a:tailEnd/>
              </a14:hiddenLine>
            </a:ext>
          </a:extLst>
        </p:spPr>
      </p:pic>
      <p:pic>
        <p:nvPicPr>
          <p:cNvPr id="21517" name="Picture 1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24225" y="609600"/>
            <a:ext cx="2857500" cy="2486025"/>
          </a:xfrm>
          <a:prstGeom prst="rect">
            <a:avLst/>
          </a:prstGeom>
          <a:noFill/>
          <a:ln>
            <a:noFill/>
          </a:ln>
          <a:extLst>
            <a:ext uri="{909E8E84-426E-40DD-AFC4-6F175D3DCCD1}">
              <a14:hiddenFill xmlns:a14="http://schemas.microsoft.com/office/drawing/2010/main">
                <a:solidFill>
                  <a:srgbClr val="FFFFFF">
                    <a:alpha val="36862"/>
                  </a:srgbClr>
                </a:solidFill>
              </a14:hiddenFill>
            </a:ext>
            <a:ext uri="{91240B29-F687-4F45-9708-019B960494DF}">
              <a14:hiddenLine xmlns:a14="http://schemas.microsoft.com/office/drawing/2010/main" w="12700">
                <a:solidFill>
                  <a:schemeClr val="tx1">
                    <a:alpha val="36862"/>
                  </a:schemeClr>
                </a:solidFill>
                <a:miter lim="800000"/>
                <a:headEnd/>
                <a:tailEnd/>
              </a14:hiddenLine>
            </a:ext>
          </a:extLst>
        </p:spPr>
      </p:pic>
      <p:pic>
        <p:nvPicPr>
          <p:cNvPr id="21518" name="Picture 1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153025" y="3789759"/>
            <a:ext cx="2181225" cy="1171575"/>
          </a:xfrm>
          <a:prstGeom prst="rect">
            <a:avLst/>
          </a:prstGeom>
          <a:noFill/>
          <a:ln>
            <a:noFill/>
          </a:ln>
          <a:extLst>
            <a:ext uri="{909E8E84-426E-40DD-AFC4-6F175D3DCCD1}">
              <a14:hiddenFill xmlns:a14="http://schemas.microsoft.com/office/drawing/2010/main">
                <a:solidFill>
                  <a:srgbClr val="FFFFFF">
                    <a:alpha val="36862"/>
                  </a:srgbClr>
                </a:solidFill>
              </a14:hiddenFill>
            </a:ext>
            <a:ext uri="{91240B29-F687-4F45-9708-019B960494DF}">
              <a14:hiddenLine xmlns:a14="http://schemas.microsoft.com/office/drawing/2010/main" w="12700">
                <a:solidFill>
                  <a:schemeClr val="tx1">
                    <a:alpha val="36862"/>
                  </a:schemeClr>
                </a:solidFill>
                <a:miter lim="800000"/>
                <a:headEnd/>
                <a:tailEnd/>
              </a14:hiddenLine>
            </a:ext>
          </a:extLst>
        </p:spPr>
      </p:pic>
      <p:sp>
        <p:nvSpPr>
          <p:cNvPr id="21519" name="Rectangle 14"/>
          <p:cNvSpPr>
            <a:spLocks/>
          </p:cNvSpPr>
          <p:nvPr/>
        </p:nvSpPr>
        <p:spPr bwMode="auto">
          <a:xfrm>
            <a:off x="467369" y="890111"/>
            <a:ext cx="4129336"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wrap="none" lIns="0" tIns="0" rIns="0" bIns="0" anchor="ctr">
            <a:spAutoFit/>
          </a:bodyP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algn="l" eaLnBrk="1" hangingPunct="1"/>
            <a:r>
              <a:rPr lang="en-US" altLang="ja-JP" sz="3600" b="1" dirty="0">
                <a:solidFill>
                  <a:srgbClr val="00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The era of </a:t>
            </a:r>
          </a:p>
          <a:p>
            <a:pPr algn="l" eaLnBrk="1" hangingPunct="1"/>
            <a:r>
              <a:rPr lang="en-US" altLang="ja-JP" sz="3600" b="1" dirty="0">
                <a:solidFill>
                  <a:srgbClr val="00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scientific medicine</a:t>
            </a:r>
          </a:p>
          <a:p>
            <a:pPr algn="l" eaLnBrk="1" hangingPunct="1"/>
            <a:r>
              <a:rPr lang="en-US" altLang="ja-JP" sz="2400" b="1" dirty="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from </a:t>
            </a:r>
            <a:r>
              <a:rPr lang="en-US" altLang="ja-JP" sz="2400" b="1" dirty="0" smtClean="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19</a:t>
            </a:r>
            <a:r>
              <a:rPr lang="en-US" altLang="ja-JP" sz="2400" b="1" baseline="30000" dirty="0" smtClean="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th</a:t>
            </a:r>
            <a:r>
              <a:rPr lang="en-US" altLang="ja-JP" sz="2400" b="1" dirty="0" smtClean="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rPr>
              <a:t> century</a:t>
            </a:r>
            <a:endParaRPr lang="en-US" altLang="ja-JP" sz="2400" b="1" dirty="0">
              <a:solidFill>
                <a:srgbClr val="FFFFFF"/>
              </a:solidFill>
              <a:latin typeface="Helvetica" panose="020B0604020202020204" pitchFamily="34" charset="0"/>
              <a:ea typeface="ＭＳ Ｐゴシック" panose="020B0600070205080204" pitchFamily="50" charset="-128"/>
              <a:cs typeface="Helvetica" panose="020B0604020202020204" pitchFamily="34" charset="0"/>
              <a:sym typeface="Helvetica" panose="020B0604020202020204" pitchFamily="34" charset="0"/>
            </a:endParaRPr>
          </a:p>
        </p:txBody>
      </p:sp>
      <p:pic>
        <p:nvPicPr>
          <p:cNvPr id="21520" name="Picture 15"/>
          <p:cNvPicPr>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097" y="5212497"/>
            <a:ext cx="9219605" cy="42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21" name="Picture 16"/>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419005"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22" name="Picture 17"/>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460552"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23" name="Picture 18"/>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501503"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24" name="Picture 19"/>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543050"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25" name="Picture 20"/>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84597"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26" name="Picture 21"/>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254008"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27" name="Picture 22"/>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94959"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28" name="Picture 2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336506"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29" name="Picture 24"/>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377458"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30" name="Picture 25"/>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738687"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31" name="Picture 26"/>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779639"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32" name="Picture 27"/>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21186"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33" name="Picture 28"/>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62733"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34" name="Picture 29"/>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903684"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35" name="Picture 30"/>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573095"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36" name="Picture 31"/>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614642"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37" name="Picture 32"/>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656189"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38" name="Picture 3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697140"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39" name="Picture 34"/>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058370"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40" name="Picture 35"/>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099322"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41" name="Picture 36"/>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140869"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42" name="Picture 37"/>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82415"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43" name="Picture 38"/>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223367"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44" name="Picture 39"/>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934325"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45" name="Picture 40"/>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975277"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pic>
        <p:nvPicPr>
          <p:cNvPr id="21546" name="Picture 41"/>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016823" y="5112484"/>
            <a:ext cx="428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pic>
      <p:sp>
        <p:nvSpPr>
          <p:cNvPr id="21547" name="Rectangle 42"/>
          <p:cNvSpPr>
            <a:spLocks/>
          </p:cNvSpPr>
          <p:nvPr/>
        </p:nvSpPr>
        <p:spPr bwMode="auto">
          <a:xfrm>
            <a:off x="7881937" y="47469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00FFFF"/>
                </a:solidFill>
                <a:latin typeface="Chalkduster" panose="03050602040202020205" pitchFamily="66" charset="0"/>
                <a:ea typeface="ＭＳ Ｐゴシック" panose="020B0600070205080204" pitchFamily="50" charset="-128"/>
                <a:sym typeface="Chalkduster" panose="03050602040202020205" pitchFamily="66" charset="0"/>
              </a:rPr>
              <a:t>2000</a:t>
            </a:r>
          </a:p>
        </p:txBody>
      </p:sp>
      <p:sp>
        <p:nvSpPr>
          <p:cNvPr id="21548" name="Rectangle 43"/>
          <p:cNvSpPr>
            <a:spLocks/>
          </p:cNvSpPr>
          <p:nvPr/>
        </p:nvSpPr>
        <p:spPr bwMode="auto">
          <a:xfrm>
            <a:off x="7181850" y="47469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00FFFF"/>
                </a:solidFill>
                <a:latin typeface="Chalkduster" panose="03050602040202020205" pitchFamily="66" charset="0"/>
                <a:ea typeface="ＭＳ Ｐゴシック" panose="020B0600070205080204" pitchFamily="50" charset="-128"/>
                <a:sym typeface="Chalkduster" panose="03050602040202020205" pitchFamily="66" charset="0"/>
              </a:rPr>
              <a:t>1800</a:t>
            </a:r>
          </a:p>
        </p:txBody>
      </p:sp>
      <p:sp>
        <p:nvSpPr>
          <p:cNvPr id="21549" name="Rectangle 44"/>
          <p:cNvSpPr>
            <a:spLocks/>
          </p:cNvSpPr>
          <p:nvPr/>
        </p:nvSpPr>
        <p:spPr bwMode="auto">
          <a:xfrm>
            <a:off x="4038600" y="47469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1000</a:t>
            </a:r>
          </a:p>
        </p:txBody>
      </p:sp>
      <p:sp>
        <p:nvSpPr>
          <p:cNvPr id="21550" name="Rectangle 45"/>
          <p:cNvSpPr>
            <a:spLocks/>
          </p:cNvSpPr>
          <p:nvPr/>
        </p:nvSpPr>
        <p:spPr bwMode="auto">
          <a:xfrm>
            <a:off x="1033463" y="4746962"/>
            <a:ext cx="4286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80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1-1</a:t>
            </a:r>
          </a:p>
        </p:txBody>
      </p:sp>
      <p:sp>
        <p:nvSpPr>
          <p:cNvPr id="21551" name="Rectangle 46"/>
          <p:cNvSpPr>
            <a:spLocks/>
          </p:cNvSpPr>
          <p:nvPr/>
        </p:nvSpPr>
        <p:spPr bwMode="auto">
          <a:xfrm>
            <a:off x="314325" y="53565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35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B.C.E</a:t>
            </a:r>
          </a:p>
        </p:txBody>
      </p:sp>
      <p:sp>
        <p:nvSpPr>
          <p:cNvPr id="21552" name="Rectangle 47"/>
          <p:cNvSpPr>
            <a:spLocks/>
          </p:cNvSpPr>
          <p:nvPr/>
        </p:nvSpPr>
        <p:spPr bwMode="auto">
          <a:xfrm>
            <a:off x="1309687" y="53565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35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C.E</a:t>
            </a:r>
          </a:p>
        </p:txBody>
      </p:sp>
      <p:sp>
        <p:nvSpPr>
          <p:cNvPr id="21555" name="Rectangle 50"/>
          <p:cNvSpPr>
            <a:spLocks/>
          </p:cNvSpPr>
          <p:nvPr/>
        </p:nvSpPr>
        <p:spPr bwMode="auto">
          <a:xfrm>
            <a:off x="4038600" y="5394662"/>
            <a:ext cx="7762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r>
              <a:rPr lang="en-US" altLang="ja-JP" sz="1350">
                <a:solidFill>
                  <a:srgbClr val="FFFFFF"/>
                </a:solidFill>
                <a:latin typeface="Chalkduster" panose="03050602040202020205" pitchFamily="66" charset="0"/>
                <a:ea typeface="ＭＳ Ｐゴシック" panose="020B0600070205080204" pitchFamily="50" charset="-128"/>
                <a:sym typeface="Chalkduster" panose="03050602040202020205" pitchFamily="66" charset="0"/>
              </a:rPr>
              <a:t>Year</a:t>
            </a:r>
          </a:p>
        </p:txBody>
      </p:sp>
      <p:sp>
        <p:nvSpPr>
          <p:cNvPr id="53" name="AutoShape 38"/>
          <p:cNvSpPr>
            <a:spLocks/>
          </p:cNvSpPr>
          <p:nvPr/>
        </p:nvSpPr>
        <p:spPr bwMode="auto">
          <a:xfrm>
            <a:off x="1072837" y="5453490"/>
            <a:ext cx="185738" cy="157163"/>
          </a:xfrm>
          <a:prstGeom prst="rightArrow">
            <a:avLst>
              <a:gd name="adj1" fmla="val 52019"/>
              <a:gd name="adj2" fmla="val 81726"/>
            </a:avLst>
          </a:prstGeom>
          <a:solidFill>
            <a:schemeClr val="bg1"/>
          </a:solidFill>
          <a:ln>
            <a:noFill/>
          </a:ln>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sp>
        <p:nvSpPr>
          <p:cNvPr id="54" name="AutoShape 39"/>
          <p:cNvSpPr>
            <a:spLocks/>
          </p:cNvSpPr>
          <p:nvPr/>
        </p:nvSpPr>
        <p:spPr bwMode="auto">
          <a:xfrm rot="10800000">
            <a:off x="814412" y="5453490"/>
            <a:ext cx="185738" cy="157163"/>
          </a:xfrm>
          <a:prstGeom prst="rightArrow">
            <a:avLst>
              <a:gd name="adj1" fmla="val 52019"/>
              <a:gd name="adj2" fmla="val 81726"/>
            </a:avLst>
          </a:prstGeom>
          <a:solidFill>
            <a:schemeClr val="bg1"/>
          </a:solidFill>
          <a:ln>
            <a:noFill/>
          </a:ln>
        </p:spPr>
        <p:txBody>
          <a:bodyPr lIns="0" tIns="0" rIns="0" bIns="0"/>
          <a:lstStyle>
            <a:lvl1pPr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1pPr>
            <a:lvl2pPr marL="742950" indent="-28575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2pPr>
            <a:lvl3pPr marL="11430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3pPr>
            <a:lvl4pPr marL="16002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4pPr>
            <a:lvl5pPr marL="2057400" indent="-228600" eaLnBrk="0" hangingPunct="0">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5pPr>
            <a:lvl6pPr marL="25146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6pPr>
            <a:lvl7pPr marL="29718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7pPr>
            <a:lvl8pPr marL="34290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8pPr>
            <a:lvl9pPr marL="3886200" indent="-228600" algn="ctr" eaLnBrk="0" fontAlgn="base" hangingPunct="0">
              <a:spcBef>
                <a:spcPct val="0"/>
              </a:spcBef>
              <a:spcAft>
                <a:spcPct val="0"/>
              </a:spcAft>
              <a:defRPr sz="5600">
                <a:solidFill>
                  <a:srgbClr val="000000"/>
                </a:solidFill>
                <a:latin typeface="ヒラギノ角ゴ Pro W3" panose="020B0300000000000000" pitchFamily="34" charset="-128"/>
                <a:ea typeface="ヒラギノ角ゴ Pro W3" panose="020B0300000000000000" pitchFamily="34" charset="-128"/>
                <a:sym typeface="ヒラギノ角ゴ Pro W3" panose="020B0300000000000000" pitchFamily="34" charset="-128"/>
              </a:defRPr>
            </a:lvl9pPr>
          </a:lstStyle>
          <a:p>
            <a:pPr eaLnBrk="1" hangingPunct="1"/>
            <a:endParaRPr lang="ja-JP" altLang="en-US" sz="2100"/>
          </a:p>
        </p:txBody>
      </p:sp>
    </p:spTree>
    <p:extLst>
      <p:ext uri="{BB962C8B-B14F-4D97-AF65-F5344CB8AC3E}">
        <p14:creationId xmlns:p14="http://schemas.microsoft.com/office/powerpoint/2010/main" val="280874736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Text Box 580"/>
          <p:cNvSpPr txBox="1">
            <a:spLocks noChangeArrowheads="1"/>
          </p:cNvSpPr>
          <p:nvPr/>
        </p:nvSpPr>
        <p:spPr bwMode="auto">
          <a:xfrm>
            <a:off x="223222" y="71592"/>
            <a:ext cx="861165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32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Difference of the cellular uptake mechanism </a:t>
            </a:r>
          </a:p>
          <a:p>
            <a:pPr eaLnBrk="1" hangingPunct="1"/>
            <a:r>
              <a:rPr lang="en-US" altLang="ja-JP" sz="32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between low-molecular drug and plasmid DNA</a:t>
            </a:r>
          </a:p>
        </p:txBody>
      </p:sp>
      <p:sp>
        <p:nvSpPr>
          <p:cNvPr id="14920" name="Rectangle 584"/>
          <p:cNvSpPr>
            <a:spLocks noChangeAspect="1" noChangeArrowheads="1"/>
          </p:cNvSpPr>
          <p:nvPr/>
        </p:nvSpPr>
        <p:spPr bwMode="auto">
          <a:xfrm>
            <a:off x="4598988" y="1211263"/>
            <a:ext cx="3563937" cy="403225"/>
          </a:xfrm>
          <a:prstGeom prst="rect">
            <a:avLst/>
          </a:prstGeom>
          <a:solidFill>
            <a:srgbClr val="FFFF00"/>
          </a:solidFill>
          <a:ln w="9525">
            <a:noFill/>
            <a:miter lim="800000"/>
            <a:headEnd/>
            <a:tailEnd/>
          </a:ln>
          <a:effectLst/>
        </p:spPr>
        <p:txBody>
          <a:bodyPr>
            <a:spAutoFit/>
          </a:bodyPr>
          <a:lstStyle/>
          <a:p>
            <a:pPr algn="ctr">
              <a:lnSpc>
                <a:spcPct val="85000"/>
              </a:lnSpc>
              <a:defRPr/>
            </a:pPr>
            <a:r>
              <a:rPr lang="en-US" altLang="ja-JP" sz="2400" dirty="0" smtClean="0">
                <a:solidFill>
                  <a:prstClr val="black"/>
                </a:solidFill>
                <a:effectLst>
                  <a:outerShdw blurRad="38100" dist="38100" dir="2700000" algn="tl">
                    <a:srgbClr val="FFFFFF"/>
                  </a:outerShdw>
                </a:effectLst>
                <a:latin typeface="Arial Unicode MS" panose="020B0604020202020204" pitchFamily="50" charset="-128"/>
                <a:ea typeface="Arial Unicode MS" panose="020B0604020202020204" pitchFamily="50" charset="-128"/>
                <a:cs typeface="Arial Unicode MS" panose="020B0604020202020204" pitchFamily="50" charset="-128"/>
              </a:rPr>
              <a:t>Plasmid DNA(7 </a:t>
            </a:r>
            <a:r>
              <a:rPr lang="en-US" altLang="ja-JP" sz="2400" dirty="0" err="1">
                <a:solidFill>
                  <a:prstClr val="black"/>
                </a:solidFill>
                <a:effectLst>
                  <a:outerShdw blurRad="38100" dist="38100" dir="2700000" algn="tl">
                    <a:srgbClr val="FFFFFF"/>
                  </a:outerShdw>
                </a:effectLst>
                <a:latin typeface="Arial Unicode MS" panose="020B0604020202020204" pitchFamily="50" charset="-128"/>
                <a:ea typeface="Arial Unicode MS" panose="020B0604020202020204" pitchFamily="50" charset="-128"/>
                <a:cs typeface="Arial Unicode MS" panose="020B0604020202020204" pitchFamily="50" charset="-128"/>
              </a:rPr>
              <a:t>kbp</a:t>
            </a:r>
            <a:r>
              <a:rPr lang="en-US" altLang="ja-JP" sz="2400" dirty="0">
                <a:solidFill>
                  <a:prstClr val="black"/>
                </a:solidFill>
                <a:effectLst>
                  <a:outerShdw blurRad="38100" dist="38100" dir="2700000" algn="tl">
                    <a:srgbClr val="FFFFFF"/>
                  </a:outerShdw>
                </a:effectLst>
                <a:latin typeface="Arial Unicode MS" panose="020B0604020202020204" pitchFamily="50" charset="-128"/>
                <a:ea typeface="Arial Unicode MS" panose="020B0604020202020204" pitchFamily="50" charset="-128"/>
                <a:cs typeface="Arial Unicode MS" panose="020B0604020202020204" pitchFamily="50" charset="-128"/>
              </a:rPr>
              <a:t>)</a:t>
            </a:r>
          </a:p>
        </p:txBody>
      </p:sp>
      <p:sp>
        <p:nvSpPr>
          <p:cNvPr id="2" name="Rectangle 584"/>
          <p:cNvSpPr>
            <a:spLocks noChangeAspect="1" noChangeArrowheads="1"/>
          </p:cNvSpPr>
          <p:nvPr/>
        </p:nvSpPr>
        <p:spPr bwMode="auto">
          <a:xfrm>
            <a:off x="566738" y="1225550"/>
            <a:ext cx="3719512" cy="406265"/>
          </a:xfrm>
          <a:prstGeom prst="rect">
            <a:avLst/>
          </a:prstGeom>
          <a:solidFill>
            <a:srgbClr val="FFFF00"/>
          </a:solidFill>
          <a:ln w="9525">
            <a:noFill/>
            <a:miter lim="800000"/>
            <a:headEnd/>
            <a:tailEnd/>
          </a:ln>
          <a:effectLst/>
        </p:spPr>
        <p:txBody>
          <a:bodyPr wrap="square">
            <a:spAutoFit/>
          </a:bodyPr>
          <a:lstStyle/>
          <a:p>
            <a:pPr algn="ctr">
              <a:lnSpc>
                <a:spcPct val="85000"/>
              </a:lnSpc>
              <a:defRPr/>
            </a:pPr>
            <a:r>
              <a:rPr lang="en-US" altLang="ja-JP" sz="2400" dirty="0" smtClean="0">
                <a:solidFill>
                  <a:prstClr val="black"/>
                </a:solidFill>
                <a:effectLst>
                  <a:outerShdw blurRad="38100" dist="38100" dir="2700000" algn="tl">
                    <a:srgbClr val="FFFFFF"/>
                  </a:outerShdw>
                </a:effectLst>
                <a:latin typeface="Arial Unicode MS" panose="020B0604020202020204" pitchFamily="50" charset="-128"/>
                <a:ea typeface="Arial Unicode MS" panose="020B0604020202020204" pitchFamily="50" charset="-128"/>
                <a:cs typeface="Arial Unicode MS" panose="020B0604020202020204" pitchFamily="50" charset="-128"/>
              </a:rPr>
              <a:t>Low-molecular drug</a:t>
            </a:r>
            <a:endParaRPr lang="ja-JP" altLang="en-US" sz="2400" dirty="0">
              <a:solidFill>
                <a:prstClr val="black"/>
              </a:solidFill>
              <a:effectLst>
                <a:outerShdw blurRad="38100" dist="38100" dir="2700000" algn="tl">
                  <a:srgbClr val="FFFFFF"/>
                </a:outerShdw>
              </a:effectLst>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13" name="Text Box 443"/>
          <p:cNvSpPr txBox="1">
            <a:spLocks noChangeArrowheads="1"/>
          </p:cNvSpPr>
          <p:nvPr/>
        </p:nvSpPr>
        <p:spPr bwMode="auto">
          <a:xfrm>
            <a:off x="1141413" y="1700213"/>
            <a:ext cx="17219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2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M.W.</a:t>
            </a:r>
            <a:r>
              <a:rPr lang="ja-JP" altLang="en-US" sz="2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2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500</a:t>
            </a:r>
          </a:p>
        </p:txBody>
      </p:sp>
      <p:sp>
        <p:nvSpPr>
          <p:cNvPr id="17414" name="Text Box 444"/>
          <p:cNvSpPr txBox="1">
            <a:spLocks noChangeArrowheads="1"/>
          </p:cNvSpPr>
          <p:nvPr/>
        </p:nvSpPr>
        <p:spPr bwMode="auto">
          <a:xfrm>
            <a:off x="3933244" y="1685660"/>
            <a:ext cx="5228483"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tabLst>
                <a:tab pos="355600" algn="l"/>
              </a:tabLst>
            </a:pPr>
            <a:r>
              <a:rPr lang="ja-JP" altLang="en-US" sz="2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2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M.W.</a:t>
            </a:r>
            <a:r>
              <a:rPr lang="ja-JP" altLang="en-US" sz="2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2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4,620,000</a:t>
            </a:r>
            <a:endParaRPr lang="en-US" altLang="ja-JP" sz="2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gn="ctr" eaLnBrk="1" hangingPunct="1"/>
            <a:r>
              <a:rPr lang="ja-JP" altLang="en-US" sz="2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4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average M.W. of 1 nucleotide: 330 </a:t>
            </a:r>
            <a:r>
              <a:rPr lang="en-US" altLang="ja-JP" sz="14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x 2(bp) x 7000 (bps</a:t>
            </a:r>
            <a:r>
              <a:rPr lang="en-US" altLang="ja-JP" sz="14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a:t>
            </a:r>
            <a:endParaRPr lang="en-US" altLang="ja-JP" sz="2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eaLnBrk="1" hangingPunct="1"/>
            <a:r>
              <a:rPr lang="ja-JP" altLang="en-US" sz="2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2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Number of negative charge: 14,000</a:t>
            </a:r>
            <a:endParaRPr lang="ja-JP" altLang="en-US" sz="2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gn="ctr" eaLnBrk="1" hangingPunct="1"/>
            <a:r>
              <a:rPr lang="ja-JP" altLang="en-US" sz="2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　　　　            　　</a:t>
            </a:r>
            <a:r>
              <a:rPr lang="en-US" altLang="ja-JP" sz="14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phosphate group(pKa~2.0) </a:t>
            </a:r>
            <a:endParaRPr lang="en-US" altLang="ja-JP" sz="14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15" name="Freeform 420"/>
          <p:cNvSpPr>
            <a:spLocks/>
          </p:cNvSpPr>
          <p:nvPr/>
        </p:nvSpPr>
        <p:spPr bwMode="auto">
          <a:xfrm>
            <a:off x="349250" y="5570538"/>
            <a:ext cx="7021513" cy="331787"/>
          </a:xfrm>
          <a:custGeom>
            <a:avLst/>
            <a:gdLst>
              <a:gd name="T0" fmla="*/ 0 w 4173"/>
              <a:gd name="T1" fmla="*/ 2147483647 h 181"/>
              <a:gd name="T2" fmla="*/ 2147483647 w 4173"/>
              <a:gd name="T3" fmla="*/ 2147483647 h 181"/>
              <a:gd name="T4" fmla="*/ 2147483647 w 4173"/>
              <a:gd name="T5" fmla="*/ 0 h 181"/>
              <a:gd name="T6" fmla="*/ 2147483647 w 4173"/>
              <a:gd name="T7" fmla="*/ 2147483647 h 181"/>
              <a:gd name="T8" fmla="*/ 2147483647 w 4173"/>
              <a:gd name="T9" fmla="*/ 2147483647 h 181"/>
              <a:gd name="T10" fmla="*/ 0 60000 65536"/>
              <a:gd name="T11" fmla="*/ 0 60000 65536"/>
              <a:gd name="T12" fmla="*/ 0 60000 65536"/>
              <a:gd name="T13" fmla="*/ 0 60000 65536"/>
              <a:gd name="T14" fmla="*/ 0 60000 65536"/>
              <a:gd name="T15" fmla="*/ 0 w 4173"/>
              <a:gd name="T16" fmla="*/ 0 h 181"/>
              <a:gd name="T17" fmla="*/ 4173 w 4173"/>
              <a:gd name="T18" fmla="*/ 181 h 181"/>
            </a:gdLst>
            <a:ahLst/>
            <a:cxnLst>
              <a:cxn ang="T10">
                <a:pos x="T0" y="T1"/>
              </a:cxn>
              <a:cxn ang="T11">
                <a:pos x="T2" y="T3"/>
              </a:cxn>
              <a:cxn ang="T12">
                <a:pos x="T4" y="T5"/>
              </a:cxn>
              <a:cxn ang="T13">
                <a:pos x="T6" y="T7"/>
              </a:cxn>
              <a:cxn ang="T14">
                <a:pos x="T8" y="T9"/>
              </a:cxn>
            </a:cxnLst>
            <a:rect l="T15" t="T16" r="T17" b="T18"/>
            <a:pathLst>
              <a:path w="4173" h="181">
                <a:moveTo>
                  <a:pt x="0" y="181"/>
                </a:moveTo>
                <a:cubicBezTo>
                  <a:pt x="128" y="128"/>
                  <a:pt x="257" y="75"/>
                  <a:pt x="590" y="45"/>
                </a:cubicBezTo>
                <a:cubicBezTo>
                  <a:pt x="923" y="15"/>
                  <a:pt x="1542" y="0"/>
                  <a:pt x="1996" y="0"/>
                </a:cubicBezTo>
                <a:cubicBezTo>
                  <a:pt x="2450" y="0"/>
                  <a:pt x="2949" y="22"/>
                  <a:pt x="3312" y="45"/>
                </a:cubicBezTo>
                <a:cubicBezTo>
                  <a:pt x="3675" y="68"/>
                  <a:pt x="3924" y="102"/>
                  <a:pt x="4173" y="136"/>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16" name="Freeform 426"/>
          <p:cNvSpPr>
            <a:spLocks/>
          </p:cNvSpPr>
          <p:nvPr/>
        </p:nvSpPr>
        <p:spPr bwMode="auto">
          <a:xfrm>
            <a:off x="4662488" y="5091113"/>
            <a:ext cx="242887" cy="500062"/>
          </a:xfrm>
          <a:custGeom>
            <a:avLst/>
            <a:gdLst>
              <a:gd name="T0" fmla="*/ 2147483647 w 144"/>
              <a:gd name="T1" fmla="*/ 2147483647 h 273"/>
              <a:gd name="T2" fmla="*/ 2147483647 w 144"/>
              <a:gd name="T3" fmla="*/ 2147483647 h 273"/>
              <a:gd name="T4" fmla="*/ 2147483647 w 144"/>
              <a:gd name="T5" fmla="*/ 2147483647 h 273"/>
              <a:gd name="T6" fmla="*/ 2147483647 w 144"/>
              <a:gd name="T7" fmla="*/ 2147483647 h 273"/>
              <a:gd name="T8" fmla="*/ 2147483647 w 144"/>
              <a:gd name="T9" fmla="*/ 0 h 273"/>
              <a:gd name="T10" fmla="*/ 0 60000 65536"/>
              <a:gd name="T11" fmla="*/ 0 60000 65536"/>
              <a:gd name="T12" fmla="*/ 0 60000 65536"/>
              <a:gd name="T13" fmla="*/ 0 60000 65536"/>
              <a:gd name="T14" fmla="*/ 0 60000 65536"/>
              <a:gd name="T15" fmla="*/ 0 w 144"/>
              <a:gd name="T16" fmla="*/ 0 h 273"/>
              <a:gd name="T17" fmla="*/ 144 w 144"/>
              <a:gd name="T18" fmla="*/ 273 h 273"/>
            </a:gdLst>
            <a:ahLst/>
            <a:cxnLst>
              <a:cxn ang="T10">
                <a:pos x="T0" y="T1"/>
              </a:cxn>
              <a:cxn ang="T11">
                <a:pos x="T2" y="T3"/>
              </a:cxn>
              <a:cxn ang="T12">
                <a:pos x="T4" y="T5"/>
              </a:cxn>
              <a:cxn ang="T13">
                <a:pos x="T6" y="T7"/>
              </a:cxn>
              <a:cxn ang="T14">
                <a:pos x="T8" y="T9"/>
              </a:cxn>
            </a:cxnLst>
            <a:rect l="T15" t="T16" r="T17" b="T18"/>
            <a:pathLst>
              <a:path w="144" h="273">
                <a:moveTo>
                  <a:pt x="98" y="273"/>
                </a:moveTo>
                <a:cubicBezTo>
                  <a:pt x="49" y="261"/>
                  <a:pt x="0" y="250"/>
                  <a:pt x="8" y="227"/>
                </a:cubicBezTo>
                <a:cubicBezTo>
                  <a:pt x="16" y="204"/>
                  <a:pt x="144" y="159"/>
                  <a:pt x="144" y="136"/>
                </a:cubicBezTo>
                <a:cubicBezTo>
                  <a:pt x="144" y="113"/>
                  <a:pt x="16" y="114"/>
                  <a:pt x="8" y="91"/>
                </a:cubicBezTo>
                <a:cubicBezTo>
                  <a:pt x="0" y="68"/>
                  <a:pt x="49" y="34"/>
                  <a:pt x="98" y="0"/>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17" name="Freeform 427"/>
          <p:cNvSpPr>
            <a:spLocks/>
          </p:cNvSpPr>
          <p:nvPr/>
        </p:nvSpPr>
        <p:spPr bwMode="auto">
          <a:xfrm>
            <a:off x="5083175" y="5102225"/>
            <a:ext cx="242888" cy="500063"/>
          </a:xfrm>
          <a:custGeom>
            <a:avLst/>
            <a:gdLst>
              <a:gd name="T0" fmla="*/ 2147483647 w 144"/>
              <a:gd name="T1" fmla="*/ 2147483647 h 273"/>
              <a:gd name="T2" fmla="*/ 2147483647 w 144"/>
              <a:gd name="T3" fmla="*/ 2147483647 h 273"/>
              <a:gd name="T4" fmla="*/ 2147483647 w 144"/>
              <a:gd name="T5" fmla="*/ 2147483647 h 273"/>
              <a:gd name="T6" fmla="*/ 2147483647 w 144"/>
              <a:gd name="T7" fmla="*/ 2147483647 h 273"/>
              <a:gd name="T8" fmla="*/ 2147483647 w 144"/>
              <a:gd name="T9" fmla="*/ 0 h 273"/>
              <a:gd name="T10" fmla="*/ 0 60000 65536"/>
              <a:gd name="T11" fmla="*/ 0 60000 65536"/>
              <a:gd name="T12" fmla="*/ 0 60000 65536"/>
              <a:gd name="T13" fmla="*/ 0 60000 65536"/>
              <a:gd name="T14" fmla="*/ 0 60000 65536"/>
              <a:gd name="T15" fmla="*/ 0 w 144"/>
              <a:gd name="T16" fmla="*/ 0 h 273"/>
              <a:gd name="T17" fmla="*/ 144 w 144"/>
              <a:gd name="T18" fmla="*/ 273 h 273"/>
            </a:gdLst>
            <a:ahLst/>
            <a:cxnLst>
              <a:cxn ang="T10">
                <a:pos x="T0" y="T1"/>
              </a:cxn>
              <a:cxn ang="T11">
                <a:pos x="T2" y="T3"/>
              </a:cxn>
              <a:cxn ang="T12">
                <a:pos x="T4" y="T5"/>
              </a:cxn>
              <a:cxn ang="T13">
                <a:pos x="T6" y="T7"/>
              </a:cxn>
              <a:cxn ang="T14">
                <a:pos x="T8" y="T9"/>
              </a:cxn>
            </a:cxnLst>
            <a:rect l="T15" t="T16" r="T17" b="T18"/>
            <a:pathLst>
              <a:path w="144" h="273">
                <a:moveTo>
                  <a:pt x="98" y="273"/>
                </a:moveTo>
                <a:cubicBezTo>
                  <a:pt x="49" y="261"/>
                  <a:pt x="0" y="250"/>
                  <a:pt x="8" y="227"/>
                </a:cubicBezTo>
                <a:cubicBezTo>
                  <a:pt x="16" y="204"/>
                  <a:pt x="144" y="159"/>
                  <a:pt x="144" y="136"/>
                </a:cubicBezTo>
                <a:cubicBezTo>
                  <a:pt x="144" y="113"/>
                  <a:pt x="16" y="114"/>
                  <a:pt x="8" y="91"/>
                </a:cubicBezTo>
                <a:cubicBezTo>
                  <a:pt x="0" y="68"/>
                  <a:pt x="49" y="34"/>
                  <a:pt x="98" y="0"/>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18" name="Freeform 428"/>
          <p:cNvSpPr>
            <a:spLocks/>
          </p:cNvSpPr>
          <p:nvPr/>
        </p:nvSpPr>
        <p:spPr bwMode="auto">
          <a:xfrm>
            <a:off x="5534025" y="5132388"/>
            <a:ext cx="242888" cy="500062"/>
          </a:xfrm>
          <a:custGeom>
            <a:avLst/>
            <a:gdLst>
              <a:gd name="T0" fmla="*/ 2147483647 w 144"/>
              <a:gd name="T1" fmla="*/ 2147483647 h 273"/>
              <a:gd name="T2" fmla="*/ 2147483647 w 144"/>
              <a:gd name="T3" fmla="*/ 2147483647 h 273"/>
              <a:gd name="T4" fmla="*/ 2147483647 w 144"/>
              <a:gd name="T5" fmla="*/ 2147483647 h 273"/>
              <a:gd name="T6" fmla="*/ 2147483647 w 144"/>
              <a:gd name="T7" fmla="*/ 2147483647 h 273"/>
              <a:gd name="T8" fmla="*/ 2147483647 w 144"/>
              <a:gd name="T9" fmla="*/ 0 h 273"/>
              <a:gd name="T10" fmla="*/ 0 60000 65536"/>
              <a:gd name="T11" fmla="*/ 0 60000 65536"/>
              <a:gd name="T12" fmla="*/ 0 60000 65536"/>
              <a:gd name="T13" fmla="*/ 0 60000 65536"/>
              <a:gd name="T14" fmla="*/ 0 60000 65536"/>
              <a:gd name="T15" fmla="*/ 0 w 144"/>
              <a:gd name="T16" fmla="*/ 0 h 273"/>
              <a:gd name="T17" fmla="*/ 144 w 144"/>
              <a:gd name="T18" fmla="*/ 273 h 273"/>
            </a:gdLst>
            <a:ahLst/>
            <a:cxnLst>
              <a:cxn ang="T10">
                <a:pos x="T0" y="T1"/>
              </a:cxn>
              <a:cxn ang="T11">
                <a:pos x="T2" y="T3"/>
              </a:cxn>
              <a:cxn ang="T12">
                <a:pos x="T4" y="T5"/>
              </a:cxn>
              <a:cxn ang="T13">
                <a:pos x="T6" y="T7"/>
              </a:cxn>
              <a:cxn ang="T14">
                <a:pos x="T8" y="T9"/>
              </a:cxn>
            </a:cxnLst>
            <a:rect l="T15" t="T16" r="T17" b="T18"/>
            <a:pathLst>
              <a:path w="144" h="273">
                <a:moveTo>
                  <a:pt x="98" y="273"/>
                </a:moveTo>
                <a:cubicBezTo>
                  <a:pt x="49" y="261"/>
                  <a:pt x="0" y="250"/>
                  <a:pt x="8" y="227"/>
                </a:cubicBezTo>
                <a:cubicBezTo>
                  <a:pt x="16" y="204"/>
                  <a:pt x="144" y="159"/>
                  <a:pt x="144" y="136"/>
                </a:cubicBezTo>
                <a:cubicBezTo>
                  <a:pt x="144" y="113"/>
                  <a:pt x="16" y="114"/>
                  <a:pt x="8" y="91"/>
                </a:cubicBezTo>
                <a:cubicBezTo>
                  <a:pt x="0" y="68"/>
                  <a:pt x="49" y="34"/>
                  <a:pt x="98" y="0"/>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19" name="Freeform 429"/>
          <p:cNvSpPr>
            <a:spLocks/>
          </p:cNvSpPr>
          <p:nvPr/>
        </p:nvSpPr>
        <p:spPr bwMode="auto">
          <a:xfrm>
            <a:off x="6024563" y="5162550"/>
            <a:ext cx="242887" cy="500063"/>
          </a:xfrm>
          <a:custGeom>
            <a:avLst/>
            <a:gdLst>
              <a:gd name="T0" fmla="*/ 2147483647 w 144"/>
              <a:gd name="T1" fmla="*/ 2147483647 h 273"/>
              <a:gd name="T2" fmla="*/ 2147483647 w 144"/>
              <a:gd name="T3" fmla="*/ 2147483647 h 273"/>
              <a:gd name="T4" fmla="*/ 2147483647 w 144"/>
              <a:gd name="T5" fmla="*/ 2147483647 h 273"/>
              <a:gd name="T6" fmla="*/ 2147483647 w 144"/>
              <a:gd name="T7" fmla="*/ 2147483647 h 273"/>
              <a:gd name="T8" fmla="*/ 2147483647 w 144"/>
              <a:gd name="T9" fmla="*/ 0 h 273"/>
              <a:gd name="T10" fmla="*/ 0 60000 65536"/>
              <a:gd name="T11" fmla="*/ 0 60000 65536"/>
              <a:gd name="T12" fmla="*/ 0 60000 65536"/>
              <a:gd name="T13" fmla="*/ 0 60000 65536"/>
              <a:gd name="T14" fmla="*/ 0 60000 65536"/>
              <a:gd name="T15" fmla="*/ 0 w 144"/>
              <a:gd name="T16" fmla="*/ 0 h 273"/>
              <a:gd name="T17" fmla="*/ 144 w 144"/>
              <a:gd name="T18" fmla="*/ 273 h 273"/>
            </a:gdLst>
            <a:ahLst/>
            <a:cxnLst>
              <a:cxn ang="T10">
                <a:pos x="T0" y="T1"/>
              </a:cxn>
              <a:cxn ang="T11">
                <a:pos x="T2" y="T3"/>
              </a:cxn>
              <a:cxn ang="T12">
                <a:pos x="T4" y="T5"/>
              </a:cxn>
              <a:cxn ang="T13">
                <a:pos x="T6" y="T7"/>
              </a:cxn>
              <a:cxn ang="T14">
                <a:pos x="T8" y="T9"/>
              </a:cxn>
            </a:cxnLst>
            <a:rect l="T15" t="T16" r="T17" b="T18"/>
            <a:pathLst>
              <a:path w="144" h="273">
                <a:moveTo>
                  <a:pt x="98" y="273"/>
                </a:moveTo>
                <a:cubicBezTo>
                  <a:pt x="49" y="261"/>
                  <a:pt x="0" y="250"/>
                  <a:pt x="8" y="227"/>
                </a:cubicBezTo>
                <a:cubicBezTo>
                  <a:pt x="16" y="204"/>
                  <a:pt x="144" y="159"/>
                  <a:pt x="144" y="136"/>
                </a:cubicBezTo>
                <a:cubicBezTo>
                  <a:pt x="144" y="113"/>
                  <a:pt x="16" y="114"/>
                  <a:pt x="8" y="91"/>
                </a:cubicBezTo>
                <a:cubicBezTo>
                  <a:pt x="0" y="68"/>
                  <a:pt x="49" y="34"/>
                  <a:pt x="98" y="0"/>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20" name="Freeform 430"/>
          <p:cNvSpPr>
            <a:spLocks/>
          </p:cNvSpPr>
          <p:nvPr/>
        </p:nvSpPr>
        <p:spPr bwMode="auto">
          <a:xfrm>
            <a:off x="6442075" y="5199063"/>
            <a:ext cx="241300" cy="500062"/>
          </a:xfrm>
          <a:custGeom>
            <a:avLst/>
            <a:gdLst>
              <a:gd name="T0" fmla="*/ 2147483647 w 144"/>
              <a:gd name="T1" fmla="*/ 2147483647 h 273"/>
              <a:gd name="T2" fmla="*/ 2147483647 w 144"/>
              <a:gd name="T3" fmla="*/ 2147483647 h 273"/>
              <a:gd name="T4" fmla="*/ 2147483647 w 144"/>
              <a:gd name="T5" fmla="*/ 2147483647 h 273"/>
              <a:gd name="T6" fmla="*/ 2147483647 w 144"/>
              <a:gd name="T7" fmla="*/ 2147483647 h 273"/>
              <a:gd name="T8" fmla="*/ 2147483647 w 144"/>
              <a:gd name="T9" fmla="*/ 0 h 273"/>
              <a:gd name="T10" fmla="*/ 0 60000 65536"/>
              <a:gd name="T11" fmla="*/ 0 60000 65536"/>
              <a:gd name="T12" fmla="*/ 0 60000 65536"/>
              <a:gd name="T13" fmla="*/ 0 60000 65536"/>
              <a:gd name="T14" fmla="*/ 0 60000 65536"/>
              <a:gd name="T15" fmla="*/ 0 w 144"/>
              <a:gd name="T16" fmla="*/ 0 h 273"/>
              <a:gd name="T17" fmla="*/ 144 w 144"/>
              <a:gd name="T18" fmla="*/ 273 h 273"/>
            </a:gdLst>
            <a:ahLst/>
            <a:cxnLst>
              <a:cxn ang="T10">
                <a:pos x="T0" y="T1"/>
              </a:cxn>
              <a:cxn ang="T11">
                <a:pos x="T2" y="T3"/>
              </a:cxn>
              <a:cxn ang="T12">
                <a:pos x="T4" y="T5"/>
              </a:cxn>
              <a:cxn ang="T13">
                <a:pos x="T6" y="T7"/>
              </a:cxn>
              <a:cxn ang="T14">
                <a:pos x="T8" y="T9"/>
              </a:cxn>
            </a:cxnLst>
            <a:rect l="T15" t="T16" r="T17" b="T18"/>
            <a:pathLst>
              <a:path w="144" h="273">
                <a:moveTo>
                  <a:pt x="98" y="273"/>
                </a:moveTo>
                <a:cubicBezTo>
                  <a:pt x="49" y="261"/>
                  <a:pt x="0" y="250"/>
                  <a:pt x="8" y="227"/>
                </a:cubicBezTo>
                <a:cubicBezTo>
                  <a:pt x="16" y="204"/>
                  <a:pt x="144" y="159"/>
                  <a:pt x="144" y="136"/>
                </a:cubicBezTo>
                <a:cubicBezTo>
                  <a:pt x="144" y="113"/>
                  <a:pt x="16" y="114"/>
                  <a:pt x="8" y="91"/>
                </a:cubicBezTo>
                <a:cubicBezTo>
                  <a:pt x="0" y="68"/>
                  <a:pt x="49" y="34"/>
                  <a:pt x="98" y="0"/>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7422" name="Group 440"/>
          <p:cNvGrpSpPr>
            <a:grpSpLocks noChangeAspect="1"/>
          </p:cNvGrpSpPr>
          <p:nvPr/>
        </p:nvGrpSpPr>
        <p:grpSpPr bwMode="auto">
          <a:xfrm>
            <a:off x="6381139" y="3511551"/>
            <a:ext cx="125413" cy="131762"/>
            <a:chOff x="1419" y="597"/>
            <a:chExt cx="144" cy="144"/>
          </a:xfrm>
        </p:grpSpPr>
        <p:sp>
          <p:nvSpPr>
            <p:cNvPr id="17487" name="Line 441"/>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88" name="Oval 442"/>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160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423" name="Group 443"/>
          <p:cNvGrpSpPr>
            <a:grpSpLocks noChangeAspect="1"/>
          </p:cNvGrpSpPr>
          <p:nvPr/>
        </p:nvGrpSpPr>
        <p:grpSpPr bwMode="auto">
          <a:xfrm>
            <a:off x="4807368" y="3466562"/>
            <a:ext cx="125412" cy="131762"/>
            <a:chOff x="1419" y="597"/>
            <a:chExt cx="144" cy="144"/>
          </a:xfrm>
        </p:grpSpPr>
        <p:sp>
          <p:nvSpPr>
            <p:cNvPr id="17485" name="Line 444"/>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86" name="Oval 445"/>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160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424" name="Group 446"/>
          <p:cNvGrpSpPr>
            <a:grpSpLocks noChangeAspect="1"/>
          </p:cNvGrpSpPr>
          <p:nvPr/>
        </p:nvGrpSpPr>
        <p:grpSpPr bwMode="auto">
          <a:xfrm>
            <a:off x="4932780" y="3072599"/>
            <a:ext cx="127000" cy="131762"/>
            <a:chOff x="1419" y="597"/>
            <a:chExt cx="144" cy="144"/>
          </a:xfrm>
        </p:grpSpPr>
        <p:sp>
          <p:nvSpPr>
            <p:cNvPr id="17483" name="Line 447"/>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84" name="Oval 448"/>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160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425" name="Group 506"/>
          <p:cNvGrpSpPr>
            <a:grpSpLocks noChangeAspect="1"/>
          </p:cNvGrpSpPr>
          <p:nvPr/>
        </p:nvGrpSpPr>
        <p:grpSpPr bwMode="auto">
          <a:xfrm>
            <a:off x="4852988" y="5154613"/>
            <a:ext cx="142875" cy="152400"/>
            <a:chOff x="1419" y="597"/>
            <a:chExt cx="144" cy="144"/>
          </a:xfrm>
        </p:grpSpPr>
        <p:sp>
          <p:nvSpPr>
            <p:cNvPr id="17481" name="Line 507"/>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82" name="Oval 508"/>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160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426" name="Group 509"/>
          <p:cNvGrpSpPr>
            <a:grpSpLocks noChangeAspect="1"/>
          </p:cNvGrpSpPr>
          <p:nvPr/>
        </p:nvGrpSpPr>
        <p:grpSpPr bwMode="auto">
          <a:xfrm>
            <a:off x="5768975" y="5405438"/>
            <a:ext cx="142875" cy="152400"/>
            <a:chOff x="1419" y="597"/>
            <a:chExt cx="144" cy="144"/>
          </a:xfrm>
        </p:grpSpPr>
        <p:sp>
          <p:nvSpPr>
            <p:cNvPr id="17479" name="Line 510"/>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80" name="Oval 511"/>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160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427" name="Group 512"/>
          <p:cNvGrpSpPr>
            <a:grpSpLocks noChangeAspect="1"/>
          </p:cNvGrpSpPr>
          <p:nvPr/>
        </p:nvGrpSpPr>
        <p:grpSpPr bwMode="auto">
          <a:xfrm>
            <a:off x="6226175" y="5154613"/>
            <a:ext cx="142875" cy="152400"/>
            <a:chOff x="1419" y="597"/>
            <a:chExt cx="144" cy="144"/>
          </a:xfrm>
        </p:grpSpPr>
        <p:sp>
          <p:nvSpPr>
            <p:cNvPr id="17477" name="Line 513"/>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78" name="Oval 514"/>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160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428" name="Group 515"/>
          <p:cNvGrpSpPr>
            <a:grpSpLocks noChangeAspect="1"/>
          </p:cNvGrpSpPr>
          <p:nvPr/>
        </p:nvGrpSpPr>
        <p:grpSpPr bwMode="auto">
          <a:xfrm>
            <a:off x="6769100" y="5405438"/>
            <a:ext cx="144463" cy="152400"/>
            <a:chOff x="1419" y="597"/>
            <a:chExt cx="144" cy="144"/>
          </a:xfrm>
        </p:grpSpPr>
        <p:sp>
          <p:nvSpPr>
            <p:cNvPr id="17475" name="Line 51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76" name="Oval 51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160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430" name="Group 559"/>
          <p:cNvGrpSpPr>
            <a:grpSpLocks noChangeAspect="1"/>
          </p:cNvGrpSpPr>
          <p:nvPr/>
        </p:nvGrpSpPr>
        <p:grpSpPr bwMode="auto">
          <a:xfrm>
            <a:off x="5497145" y="3914775"/>
            <a:ext cx="125413" cy="131763"/>
            <a:chOff x="1419" y="597"/>
            <a:chExt cx="144" cy="144"/>
          </a:xfrm>
        </p:grpSpPr>
        <p:sp>
          <p:nvSpPr>
            <p:cNvPr id="17473" name="Line 560"/>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74" name="Oval 561"/>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160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431" name="Group 562"/>
          <p:cNvGrpSpPr>
            <a:grpSpLocks noChangeAspect="1"/>
          </p:cNvGrpSpPr>
          <p:nvPr/>
        </p:nvGrpSpPr>
        <p:grpSpPr bwMode="auto">
          <a:xfrm>
            <a:off x="5103037" y="3732213"/>
            <a:ext cx="125412" cy="131762"/>
            <a:chOff x="1419" y="597"/>
            <a:chExt cx="144" cy="144"/>
          </a:xfrm>
        </p:grpSpPr>
        <p:sp>
          <p:nvSpPr>
            <p:cNvPr id="17471" name="Line 563"/>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72" name="Oval 564"/>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160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432" name="Group 565"/>
          <p:cNvGrpSpPr>
            <a:grpSpLocks noChangeAspect="1"/>
          </p:cNvGrpSpPr>
          <p:nvPr/>
        </p:nvGrpSpPr>
        <p:grpSpPr bwMode="auto">
          <a:xfrm>
            <a:off x="5954370" y="3863975"/>
            <a:ext cx="127000" cy="133350"/>
            <a:chOff x="1419" y="597"/>
            <a:chExt cx="144" cy="144"/>
          </a:xfrm>
        </p:grpSpPr>
        <p:sp>
          <p:nvSpPr>
            <p:cNvPr id="17469" name="Line 56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70" name="Oval 56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160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434" name="Group 572"/>
          <p:cNvGrpSpPr>
            <a:grpSpLocks noChangeAspect="1"/>
          </p:cNvGrpSpPr>
          <p:nvPr/>
        </p:nvGrpSpPr>
        <p:grpSpPr bwMode="auto">
          <a:xfrm>
            <a:off x="6337515" y="4060826"/>
            <a:ext cx="123825" cy="131762"/>
            <a:chOff x="1419" y="597"/>
            <a:chExt cx="144" cy="144"/>
          </a:xfrm>
        </p:grpSpPr>
        <p:sp>
          <p:nvSpPr>
            <p:cNvPr id="17467" name="Line 573"/>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68" name="Oval 574"/>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160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435" name="Group 575"/>
          <p:cNvGrpSpPr>
            <a:grpSpLocks noChangeAspect="1"/>
          </p:cNvGrpSpPr>
          <p:nvPr/>
        </p:nvGrpSpPr>
        <p:grpSpPr bwMode="auto">
          <a:xfrm>
            <a:off x="5982084" y="3396187"/>
            <a:ext cx="127000" cy="131763"/>
            <a:chOff x="1419" y="597"/>
            <a:chExt cx="144" cy="144"/>
          </a:xfrm>
        </p:grpSpPr>
        <p:sp>
          <p:nvSpPr>
            <p:cNvPr id="17465" name="Line 57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66" name="Oval 57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160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7436" name="AutoShape 578"/>
          <p:cNvSpPr>
            <a:spLocks noChangeArrowheads="1"/>
          </p:cNvSpPr>
          <p:nvPr/>
        </p:nvSpPr>
        <p:spPr bwMode="auto">
          <a:xfrm rot="5400000">
            <a:off x="5349876" y="4413250"/>
            <a:ext cx="912812" cy="382587"/>
          </a:xfrm>
          <a:prstGeom prst="leftRightArrow">
            <a:avLst>
              <a:gd name="adj1" fmla="val 50000"/>
              <a:gd name="adj2" fmla="val 47718"/>
            </a:avLst>
          </a:prstGeom>
          <a:solidFill>
            <a:schemeClr val="tx1"/>
          </a:solidFill>
          <a:ln w="9525">
            <a:solidFill>
              <a:schemeClr val="tx1"/>
            </a:solidFill>
            <a:miter lim="800000"/>
            <a:headEnd/>
            <a:tailEnd/>
          </a:ln>
        </p:spPr>
        <p:txBody>
          <a:bodyPr wrap="none" anchor="ctr"/>
          <a:lstStyle/>
          <a:p>
            <a:endParaRPr lang="ja-JP" altLang="ja-JP" sz="160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37" name="Text Box 579"/>
          <p:cNvSpPr txBox="1">
            <a:spLocks noChangeArrowheads="1"/>
          </p:cNvSpPr>
          <p:nvPr/>
        </p:nvSpPr>
        <p:spPr bwMode="auto">
          <a:xfrm>
            <a:off x="4454295" y="4312971"/>
            <a:ext cx="129875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6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Electrostatic</a:t>
            </a:r>
          </a:p>
          <a:p>
            <a:pPr eaLnBrk="1" hangingPunct="1"/>
            <a:r>
              <a:rPr lang="en-US" altLang="ja-JP" sz="16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repulsion</a:t>
            </a:r>
            <a:endParaRPr lang="ja-JP" altLang="en-US" sz="16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38" name="Oval 433"/>
          <p:cNvSpPr>
            <a:spLocks noChangeArrowheads="1"/>
          </p:cNvSpPr>
          <p:nvPr/>
        </p:nvSpPr>
        <p:spPr bwMode="auto">
          <a:xfrm>
            <a:off x="1304925" y="3068638"/>
            <a:ext cx="77788" cy="82550"/>
          </a:xfrm>
          <a:prstGeom prst="ellipse">
            <a:avLst/>
          </a:prstGeom>
          <a:solidFill>
            <a:srgbClr val="008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39" name="Oval 434"/>
          <p:cNvSpPr>
            <a:spLocks noChangeArrowheads="1"/>
          </p:cNvSpPr>
          <p:nvPr/>
        </p:nvSpPr>
        <p:spPr bwMode="auto">
          <a:xfrm>
            <a:off x="1533525" y="3317875"/>
            <a:ext cx="77788" cy="82550"/>
          </a:xfrm>
          <a:prstGeom prst="ellipse">
            <a:avLst/>
          </a:prstGeom>
          <a:solidFill>
            <a:srgbClr val="008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40" name="Oval 435"/>
          <p:cNvSpPr>
            <a:spLocks noChangeArrowheads="1"/>
          </p:cNvSpPr>
          <p:nvPr/>
        </p:nvSpPr>
        <p:spPr bwMode="auto">
          <a:xfrm>
            <a:off x="1611313" y="3567113"/>
            <a:ext cx="77787" cy="82550"/>
          </a:xfrm>
          <a:prstGeom prst="ellipse">
            <a:avLst/>
          </a:prstGeom>
          <a:solidFill>
            <a:srgbClr val="008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41" name="Oval 436"/>
          <p:cNvSpPr>
            <a:spLocks noChangeArrowheads="1"/>
          </p:cNvSpPr>
          <p:nvPr/>
        </p:nvSpPr>
        <p:spPr bwMode="auto">
          <a:xfrm>
            <a:off x="1304925" y="3816350"/>
            <a:ext cx="77788" cy="82550"/>
          </a:xfrm>
          <a:prstGeom prst="ellipse">
            <a:avLst/>
          </a:prstGeom>
          <a:solidFill>
            <a:srgbClr val="008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42" name="Oval 437"/>
          <p:cNvSpPr>
            <a:spLocks noChangeArrowheads="1"/>
          </p:cNvSpPr>
          <p:nvPr/>
        </p:nvSpPr>
        <p:spPr bwMode="auto">
          <a:xfrm>
            <a:off x="1304925" y="4314825"/>
            <a:ext cx="77788" cy="80963"/>
          </a:xfrm>
          <a:prstGeom prst="ellipse">
            <a:avLst/>
          </a:prstGeom>
          <a:solidFill>
            <a:srgbClr val="008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43" name="Oval 438"/>
          <p:cNvSpPr>
            <a:spLocks noChangeArrowheads="1"/>
          </p:cNvSpPr>
          <p:nvPr/>
        </p:nvSpPr>
        <p:spPr bwMode="auto">
          <a:xfrm>
            <a:off x="1838325" y="3983038"/>
            <a:ext cx="77788" cy="82550"/>
          </a:xfrm>
          <a:prstGeom prst="ellipse">
            <a:avLst/>
          </a:prstGeom>
          <a:solidFill>
            <a:srgbClr val="008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44" name="Oval 439"/>
          <p:cNvSpPr>
            <a:spLocks noChangeArrowheads="1"/>
          </p:cNvSpPr>
          <p:nvPr/>
        </p:nvSpPr>
        <p:spPr bwMode="auto">
          <a:xfrm>
            <a:off x="1992313" y="3649663"/>
            <a:ext cx="77787" cy="82550"/>
          </a:xfrm>
          <a:prstGeom prst="ellipse">
            <a:avLst/>
          </a:prstGeom>
          <a:solidFill>
            <a:srgbClr val="008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45" name="Oval 440"/>
          <p:cNvSpPr>
            <a:spLocks noChangeArrowheads="1"/>
          </p:cNvSpPr>
          <p:nvPr/>
        </p:nvSpPr>
        <p:spPr bwMode="auto">
          <a:xfrm>
            <a:off x="1992313" y="3400425"/>
            <a:ext cx="77787" cy="82550"/>
          </a:xfrm>
          <a:prstGeom prst="ellipse">
            <a:avLst/>
          </a:prstGeom>
          <a:solidFill>
            <a:srgbClr val="008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46" name="Oval 441"/>
          <p:cNvSpPr>
            <a:spLocks noChangeArrowheads="1"/>
          </p:cNvSpPr>
          <p:nvPr/>
        </p:nvSpPr>
        <p:spPr bwMode="auto">
          <a:xfrm>
            <a:off x="2222500" y="3649663"/>
            <a:ext cx="76200" cy="82550"/>
          </a:xfrm>
          <a:prstGeom prst="ellipse">
            <a:avLst/>
          </a:prstGeom>
          <a:solidFill>
            <a:srgbClr val="008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47" name="Oval 445"/>
          <p:cNvSpPr>
            <a:spLocks noChangeArrowheads="1"/>
          </p:cNvSpPr>
          <p:nvPr/>
        </p:nvSpPr>
        <p:spPr bwMode="auto">
          <a:xfrm>
            <a:off x="2525713" y="5394325"/>
            <a:ext cx="153987" cy="41592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48" name="Oval 446"/>
          <p:cNvSpPr>
            <a:spLocks noChangeArrowheads="1"/>
          </p:cNvSpPr>
          <p:nvPr/>
        </p:nvSpPr>
        <p:spPr bwMode="auto">
          <a:xfrm>
            <a:off x="2774950" y="5383213"/>
            <a:ext cx="153988" cy="415925"/>
          </a:xfrm>
          <a:prstGeom prst="ellipse">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49" name="Text Box 447"/>
          <p:cNvSpPr txBox="1">
            <a:spLocks noChangeArrowheads="1"/>
          </p:cNvSpPr>
          <p:nvPr/>
        </p:nvSpPr>
        <p:spPr bwMode="auto">
          <a:xfrm>
            <a:off x="2755900" y="4927600"/>
            <a:ext cx="134844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6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Transporters</a:t>
            </a:r>
            <a:endParaRPr lang="ja-JP" altLang="en-US" sz="16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50" name="Oval 448"/>
          <p:cNvSpPr>
            <a:spLocks noChangeArrowheads="1"/>
          </p:cNvSpPr>
          <p:nvPr/>
        </p:nvSpPr>
        <p:spPr bwMode="auto">
          <a:xfrm>
            <a:off x="1533525" y="3317875"/>
            <a:ext cx="77788" cy="82550"/>
          </a:xfrm>
          <a:prstGeom prst="ellipse">
            <a:avLst/>
          </a:prstGeom>
          <a:solidFill>
            <a:srgbClr val="008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51" name="Oval 449"/>
          <p:cNvSpPr>
            <a:spLocks noChangeArrowheads="1"/>
          </p:cNvSpPr>
          <p:nvPr/>
        </p:nvSpPr>
        <p:spPr bwMode="auto">
          <a:xfrm>
            <a:off x="1762125" y="3567113"/>
            <a:ext cx="77788" cy="82550"/>
          </a:xfrm>
          <a:prstGeom prst="ellipse">
            <a:avLst/>
          </a:prstGeom>
          <a:solidFill>
            <a:srgbClr val="008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52" name="Oval 450"/>
          <p:cNvSpPr>
            <a:spLocks noChangeArrowheads="1"/>
          </p:cNvSpPr>
          <p:nvPr/>
        </p:nvSpPr>
        <p:spPr bwMode="auto">
          <a:xfrm>
            <a:off x="1839913" y="3816350"/>
            <a:ext cx="77787" cy="82550"/>
          </a:xfrm>
          <a:prstGeom prst="ellipse">
            <a:avLst/>
          </a:prstGeom>
          <a:solidFill>
            <a:srgbClr val="008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53" name="Oval 451"/>
          <p:cNvSpPr>
            <a:spLocks noChangeArrowheads="1"/>
          </p:cNvSpPr>
          <p:nvPr/>
        </p:nvSpPr>
        <p:spPr bwMode="auto">
          <a:xfrm>
            <a:off x="1533525" y="4065588"/>
            <a:ext cx="77788" cy="82550"/>
          </a:xfrm>
          <a:prstGeom prst="ellipse">
            <a:avLst/>
          </a:prstGeom>
          <a:solidFill>
            <a:srgbClr val="008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54" name="Oval 452"/>
          <p:cNvSpPr>
            <a:spLocks noChangeArrowheads="1"/>
          </p:cNvSpPr>
          <p:nvPr/>
        </p:nvSpPr>
        <p:spPr bwMode="auto">
          <a:xfrm>
            <a:off x="1838325" y="4398963"/>
            <a:ext cx="77788" cy="82550"/>
          </a:xfrm>
          <a:prstGeom prst="ellipse">
            <a:avLst/>
          </a:prstGeom>
          <a:solidFill>
            <a:srgbClr val="008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55" name="Oval 453"/>
          <p:cNvSpPr>
            <a:spLocks noChangeArrowheads="1"/>
          </p:cNvSpPr>
          <p:nvPr/>
        </p:nvSpPr>
        <p:spPr bwMode="auto">
          <a:xfrm>
            <a:off x="2066925" y="4232275"/>
            <a:ext cx="77788" cy="82550"/>
          </a:xfrm>
          <a:prstGeom prst="ellipse">
            <a:avLst/>
          </a:prstGeom>
          <a:solidFill>
            <a:srgbClr val="008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56" name="Oval 454"/>
          <p:cNvSpPr>
            <a:spLocks noChangeArrowheads="1"/>
          </p:cNvSpPr>
          <p:nvPr/>
        </p:nvSpPr>
        <p:spPr bwMode="auto">
          <a:xfrm>
            <a:off x="2222500" y="3898900"/>
            <a:ext cx="76200" cy="82550"/>
          </a:xfrm>
          <a:prstGeom prst="ellipse">
            <a:avLst/>
          </a:prstGeom>
          <a:solidFill>
            <a:srgbClr val="008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57" name="Oval 455"/>
          <p:cNvSpPr>
            <a:spLocks noChangeArrowheads="1"/>
          </p:cNvSpPr>
          <p:nvPr/>
        </p:nvSpPr>
        <p:spPr bwMode="auto">
          <a:xfrm>
            <a:off x="2222500" y="3649663"/>
            <a:ext cx="76200" cy="82550"/>
          </a:xfrm>
          <a:prstGeom prst="ellipse">
            <a:avLst/>
          </a:prstGeom>
          <a:solidFill>
            <a:srgbClr val="008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58" name="Oval 456"/>
          <p:cNvSpPr>
            <a:spLocks noChangeArrowheads="1"/>
          </p:cNvSpPr>
          <p:nvPr/>
        </p:nvSpPr>
        <p:spPr bwMode="auto">
          <a:xfrm>
            <a:off x="2451100" y="3898900"/>
            <a:ext cx="77788" cy="82550"/>
          </a:xfrm>
          <a:prstGeom prst="ellipse">
            <a:avLst/>
          </a:prstGeom>
          <a:solidFill>
            <a:srgbClr val="008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59" name="Line 458"/>
          <p:cNvSpPr>
            <a:spLocks noChangeShapeType="1"/>
          </p:cNvSpPr>
          <p:nvPr/>
        </p:nvSpPr>
        <p:spPr bwMode="auto">
          <a:xfrm>
            <a:off x="1468514" y="4554809"/>
            <a:ext cx="10186" cy="1661841"/>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60" name="Text Box 459"/>
          <p:cNvSpPr txBox="1">
            <a:spLocks noChangeArrowheads="1"/>
          </p:cNvSpPr>
          <p:nvPr/>
        </p:nvSpPr>
        <p:spPr bwMode="auto">
          <a:xfrm>
            <a:off x="225941" y="4715567"/>
            <a:ext cx="130035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6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hydrophobic</a:t>
            </a:r>
            <a:endParaRPr lang="ja-JP" altLang="en-US" sz="16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61" name="Line 460"/>
          <p:cNvSpPr>
            <a:spLocks noChangeShapeType="1"/>
          </p:cNvSpPr>
          <p:nvPr/>
        </p:nvSpPr>
        <p:spPr bwMode="auto">
          <a:xfrm>
            <a:off x="2735263" y="4811713"/>
            <a:ext cx="0" cy="149701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62" name="Line 461"/>
          <p:cNvSpPr>
            <a:spLocks noChangeShapeType="1"/>
          </p:cNvSpPr>
          <p:nvPr/>
        </p:nvSpPr>
        <p:spPr bwMode="auto">
          <a:xfrm flipH="1" flipV="1">
            <a:off x="2333625" y="4395788"/>
            <a:ext cx="392113" cy="43815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63" name="Text Box 472"/>
          <p:cNvSpPr txBox="1">
            <a:spLocks noChangeArrowheads="1"/>
          </p:cNvSpPr>
          <p:nvPr/>
        </p:nvSpPr>
        <p:spPr bwMode="auto">
          <a:xfrm>
            <a:off x="6927666" y="5026443"/>
            <a:ext cx="221246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6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Proteoglycan</a:t>
            </a:r>
            <a:endParaRPr lang="ja-JP" altLang="en-US" sz="16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eaLnBrk="1" hangingPunct="1"/>
            <a:r>
              <a:rPr lang="ja-JP" altLang="en-US" sz="16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a:t>
            </a:r>
            <a:r>
              <a:rPr lang="en-US" altLang="ja-JP" sz="1600" dirty="0" smtClean="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rPr>
              <a:t>Negatively charged)</a:t>
            </a:r>
            <a:endParaRPr lang="en-US" altLang="ja-JP" sz="1600" dirty="0">
              <a:solidFill>
                <a:srgbClr val="0000FF"/>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64" name="Text Box 464"/>
          <p:cNvSpPr txBox="1">
            <a:spLocks noChangeArrowheads="1"/>
          </p:cNvSpPr>
          <p:nvPr/>
        </p:nvSpPr>
        <p:spPr bwMode="auto">
          <a:xfrm>
            <a:off x="2623190" y="4363995"/>
            <a:ext cx="11624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6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hydrophilic</a:t>
            </a:r>
            <a:endParaRPr lang="ja-JP" altLang="en-US" sz="16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 name="角丸四角形吹き出し 80"/>
          <p:cNvSpPr/>
          <p:nvPr/>
        </p:nvSpPr>
        <p:spPr>
          <a:xfrm>
            <a:off x="1506538" y="2415083"/>
            <a:ext cx="1790214" cy="697074"/>
          </a:xfrm>
          <a:prstGeom prst="wedgeRoundRectCallout">
            <a:avLst>
              <a:gd name="adj1" fmla="val -20212"/>
              <a:gd name="adj2" fmla="val 88816"/>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solidFill>
                <a:prstClr val="white"/>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pic>
        <p:nvPicPr>
          <p:cNvPr id="82"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1628539" y="2534690"/>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3" name="テキスト ボックス 82"/>
          <p:cNvSpPr txBox="1"/>
          <p:nvPr/>
        </p:nvSpPr>
        <p:spPr>
          <a:xfrm>
            <a:off x="2194290" y="2529321"/>
            <a:ext cx="1005403" cy="369332"/>
          </a:xfrm>
          <a:prstGeom prst="rect">
            <a:avLst/>
          </a:prstGeom>
          <a:noFill/>
        </p:spPr>
        <p:txBody>
          <a:bodyPr wrap="none" rtlCol="0">
            <a:spAutoFit/>
          </a:bodyPr>
          <a:lstStyle/>
          <a:p>
            <a:r>
              <a:rPr lang="en-US" altLang="ja-JP"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caramel</a:t>
            </a:r>
            <a:endParaRPr lang="en-US" altLang="ja-JP"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 name="Freeform 439"/>
          <p:cNvSpPr>
            <a:spLocks noChangeAspect="1"/>
          </p:cNvSpPr>
          <p:nvPr/>
        </p:nvSpPr>
        <p:spPr bwMode="auto">
          <a:xfrm rot="20324655">
            <a:off x="4643332" y="2680542"/>
            <a:ext cx="1657561" cy="1607765"/>
          </a:xfrm>
          <a:custGeom>
            <a:avLst/>
            <a:gdLst>
              <a:gd name="T0" fmla="*/ 2147483647 w 620"/>
              <a:gd name="T1" fmla="*/ 2147483647 h 564"/>
              <a:gd name="T2" fmla="*/ 2147483647 w 620"/>
              <a:gd name="T3" fmla="*/ 2147483647 h 564"/>
              <a:gd name="T4" fmla="*/ 2147483647 w 620"/>
              <a:gd name="T5" fmla="*/ 2147483647 h 564"/>
              <a:gd name="T6" fmla="*/ 2147483647 w 620"/>
              <a:gd name="T7" fmla="*/ 2147483647 h 564"/>
              <a:gd name="T8" fmla="*/ 2147483647 w 620"/>
              <a:gd name="T9" fmla="*/ 2147483647 h 564"/>
              <a:gd name="T10" fmla="*/ 2147483647 w 620"/>
              <a:gd name="T11" fmla="*/ 2147483647 h 564"/>
              <a:gd name="T12" fmla="*/ 2147483647 w 620"/>
              <a:gd name="T13" fmla="*/ 2147483647 h 564"/>
              <a:gd name="T14" fmla="*/ 2147483647 w 620"/>
              <a:gd name="T15" fmla="*/ 2147483647 h 564"/>
              <a:gd name="T16" fmla="*/ 2147483647 w 620"/>
              <a:gd name="T17" fmla="*/ 2147483647 h 564"/>
              <a:gd name="T18" fmla="*/ 2147483647 w 620"/>
              <a:gd name="T19" fmla="*/ 2147483647 h 564"/>
              <a:gd name="T20" fmla="*/ 2147483647 w 620"/>
              <a:gd name="T21" fmla="*/ 2147483647 h 5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0"/>
              <a:gd name="T34" fmla="*/ 0 h 564"/>
              <a:gd name="T35" fmla="*/ 620 w 620"/>
              <a:gd name="T36" fmla="*/ 564 h 5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0" h="564">
                <a:moveTo>
                  <a:pt x="125" y="54"/>
                </a:moveTo>
                <a:cubicBezTo>
                  <a:pt x="87" y="80"/>
                  <a:pt x="0" y="177"/>
                  <a:pt x="41" y="198"/>
                </a:cubicBezTo>
                <a:cubicBezTo>
                  <a:pt x="82" y="219"/>
                  <a:pt x="334" y="142"/>
                  <a:pt x="371" y="180"/>
                </a:cubicBezTo>
                <a:cubicBezTo>
                  <a:pt x="408" y="218"/>
                  <a:pt x="229" y="391"/>
                  <a:pt x="263" y="426"/>
                </a:cubicBezTo>
                <a:cubicBezTo>
                  <a:pt x="297" y="461"/>
                  <a:pt x="530" y="371"/>
                  <a:pt x="575" y="390"/>
                </a:cubicBezTo>
                <a:cubicBezTo>
                  <a:pt x="620" y="409"/>
                  <a:pt x="568" y="518"/>
                  <a:pt x="533" y="540"/>
                </a:cubicBezTo>
                <a:cubicBezTo>
                  <a:pt x="498" y="562"/>
                  <a:pt x="371" y="564"/>
                  <a:pt x="362" y="522"/>
                </a:cubicBezTo>
                <a:cubicBezTo>
                  <a:pt x="353" y="480"/>
                  <a:pt x="512" y="324"/>
                  <a:pt x="479" y="288"/>
                </a:cubicBezTo>
                <a:cubicBezTo>
                  <a:pt x="446" y="252"/>
                  <a:pt x="196" y="347"/>
                  <a:pt x="161" y="306"/>
                </a:cubicBezTo>
                <a:cubicBezTo>
                  <a:pt x="126" y="265"/>
                  <a:pt x="275" y="84"/>
                  <a:pt x="269" y="42"/>
                </a:cubicBezTo>
                <a:cubicBezTo>
                  <a:pt x="263" y="0"/>
                  <a:pt x="163" y="28"/>
                  <a:pt x="125" y="54"/>
                </a:cubicBezTo>
                <a:close/>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pic>
        <p:nvPicPr>
          <p:cNvPr id="85" name="Picture 2"/>
          <p:cNvPicPr>
            <a:picLocks noChangeAspect="1" noChangeArrowheads="1"/>
          </p:cNvPicPr>
          <p:nvPr/>
        </p:nvPicPr>
        <p:blipFill>
          <a:blip r:embed="rId5" cstate="print">
            <a:extLst>
              <a:ext uri="{BEBA8EAE-BF5A-486C-A8C5-ECC9F3942E4B}">
                <a14:imgProps xmlns:a14="http://schemas.microsoft.com/office/drawing/2010/main">
                  <a14:imgLayer r:embed="rId6">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6833324" y="3213644"/>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6"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6985724" y="3366044"/>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7"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235063" y="3213644"/>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8"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6689308" y="3579302"/>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9"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6985723" y="3579302"/>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0"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497170" y="3335615"/>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1"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497766" y="3701273"/>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2"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284221" y="3548873"/>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3"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711310" y="3426102"/>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716221" y="3147097"/>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5"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554700" y="3512755"/>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116397" y="3608931"/>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7"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070974" y="3303459"/>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8"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465124" y="3243273"/>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9"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6957849" y="3748098"/>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0"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384938" y="3438535"/>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1"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6737168" y="3382440"/>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289132" y="3123666"/>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543486" y="3369206"/>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4"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235063" y="3340759"/>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5"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6950712" y="3498175"/>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6"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757030" y="3719522"/>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7"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981789" y="3483505"/>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8"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003999" y="3237710"/>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9"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111211" y="3703115"/>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0"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156399" y="3390110"/>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1"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350099" y="3145078"/>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2"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387231" y="3552035"/>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3"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911748" y="3804193"/>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4"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367441" y="3764238"/>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5"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6689307" y="3873638"/>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6"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584210" y="3938344"/>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7"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892213" y="3562094"/>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364463" y="3876546"/>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9"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089774" y="3969828"/>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0"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165202" y="3950958"/>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1"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794530" y="4189151"/>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2"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821774" y="3923576"/>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3"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341155" y="3952422"/>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4"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366647" y="4229031"/>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5"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6928681" y="4057628"/>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6"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576320" y="4276340"/>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7"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728720" y="4428740"/>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8"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199267" y="4228768"/>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9"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341155" y="4209986"/>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0"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6957849" y="4288221"/>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1"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157580" y="3820740"/>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2"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757030" y="3963566"/>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3"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453677" y="3690809"/>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4"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6771860" y="3995461"/>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5"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6689306" y="4279921"/>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6"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165202" y="4489763"/>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7"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035318" y="4289234"/>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8"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303318" y="3737872"/>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9"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228240" y="4156538"/>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0"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455718" y="3890272"/>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1"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035318" y="4394607"/>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2"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465123" y="4423368"/>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3"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984692" y="4595220"/>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4"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448607" y="4423859"/>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5"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557755" y="4031244"/>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6"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259321" y="3984575"/>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7"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6957849" y="4118611"/>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8"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598482" y="3080734"/>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9"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352158" y="3690809"/>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0"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608118" y="4042672"/>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1"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111211" y="3975857"/>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2"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248863" y="3699187"/>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3"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172200" y="3382954"/>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4"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248862" y="4462025"/>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5"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626955" y="4022877"/>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6"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684122" y="3804240"/>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7"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210921" y="4349909"/>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8"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464639" y="4270574"/>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9"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441784" y="3995046"/>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0"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235063" y="3842662"/>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1"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045776" y="3919821"/>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2"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568372" y="3546449"/>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3"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497169" y="4651696"/>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4"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771147" y="4242204"/>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5"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360507" y="3947581"/>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6"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447515" y="4099764"/>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7"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543485" y="3813146"/>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8"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157580" y="3498175"/>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9"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352157" y="4118611"/>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0"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969331" y="4718852"/>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1"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323847" y="4498963"/>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2"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568605" y="4595220"/>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3"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874604" y="4536964"/>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4"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719653" y="3890272"/>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5"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233970" y="3737872"/>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6"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6643885" y="3659938"/>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7"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245727" y="3509407"/>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8"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054775" y="4376244"/>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9"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251094" y="4443585"/>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0"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407786" y="3243273"/>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1"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8014695" y="3420539"/>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2"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515175" y="3955097"/>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3"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997376" y="3719522"/>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4"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711310" y="3814496"/>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5"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608229" y="3918847"/>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6"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977234" y="4137926"/>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7" name="Picture 2"/>
          <p:cNvPicPr>
            <a:picLocks noChangeAspect="1" noChangeArrowheads="1"/>
          </p:cNvPicPr>
          <p:nvPr/>
        </p:nvPicPr>
        <p:blipFill>
          <a:blip r:embed="rId3" cstate="print">
            <a:extLst>
              <a:ext uri="{BEBA8EAE-BF5A-486C-A8C5-ECC9F3942E4B}">
                <a14:imgProps xmlns:a14="http://schemas.microsoft.com/office/drawing/2010/main">
                  <a14:imgLayer r:embed="rId4">
                    <a14:imgEffect>
                      <a14:backgroundRemoval t="4202" b="96639" l="4317" r="91367">
                        <a14:foregroundMark x1="24460" y1="42017" x2="24460" y2="42017"/>
                        <a14:foregroundMark x1="56835" y1="11765" x2="56835" y2="11765"/>
                      </a14:backgroundRemoval>
                    </a14:imgEffect>
                  </a14:imgLayer>
                </a14:imgProps>
              </a:ext>
              <a:ext uri="{28A0092B-C50C-407E-A947-70E740481C1C}">
                <a14:useLocalDpi xmlns:a14="http://schemas.microsoft.com/office/drawing/2010/main" val="0"/>
              </a:ext>
            </a:extLst>
          </a:blip>
          <a:srcRect/>
          <a:stretch>
            <a:fillRect/>
          </a:stretch>
        </p:blipFill>
        <p:spPr bwMode="auto">
          <a:xfrm>
            <a:off x="7977746" y="3995046"/>
            <a:ext cx="427089" cy="365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8" name="テキスト ボックス 187"/>
          <p:cNvSpPr txBox="1"/>
          <p:nvPr/>
        </p:nvSpPr>
        <p:spPr>
          <a:xfrm>
            <a:off x="6952276" y="3779473"/>
            <a:ext cx="1762021" cy="369332"/>
          </a:xfrm>
          <a:prstGeom prst="rect">
            <a:avLst/>
          </a:prstGeom>
          <a:solidFill>
            <a:schemeClr val="bg1"/>
          </a:solidFill>
        </p:spPr>
        <p:txBody>
          <a:bodyPr wrap="none" rtlCol="0">
            <a:spAutoFit/>
          </a:bodyPr>
          <a:lstStyle/>
          <a:p>
            <a:r>
              <a:rPr lang="en-US" altLang="ja-JP"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9,000 caramels</a:t>
            </a:r>
            <a:endParaRPr lang="ja-JP" altLang="en-US"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Tree>
    <p:extLst>
      <p:ext uri="{BB962C8B-B14F-4D97-AF65-F5344CB8AC3E}">
        <p14:creationId xmlns:p14="http://schemas.microsoft.com/office/powerpoint/2010/main" val="20826883"/>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6"/>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59563" y="981075"/>
            <a:ext cx="2370137" cy="51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35" name="Text Box 9"/>
          <p:cNvSpPr txBox="1">
            <a:spLocks noChangeArrowheads="1"/>
          </p:cNvSpPr>
          <p:nvPr/>
        </p:nvSpPr>
        <p:spPr bwMode="auto">
          <a:xfrm>
            <a:off x="6932613" y="6237288"/>
            <a:ext cx="22113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000">
                <a:solidFill>
                  <a:prstClr val="black"/>
                </a:solidFill>
                <a:latin typeface="HGP創英角ｺﾞｼｯｸUB" pitchFamily="50" charset="-128"/>
              </a:rPr>
              <a:t>Miskick K et al., Proc Natl Acad Sci, </a:t>
            </a:r>
          </a:p>
          <a:p>
            <a:pPr eaLnBrk="1" hangingPunct="1"/>
            <a:r>
              <a:rPr lang="en-US" altLang="ja-JP" sz="1000">
                <a:solidFill>
                  <a:prstClr val="black"/>
                </a:solidFill>
                <a:latin typeface="HGP創英角ｺﾞｼｯｸUB" pitchFamily="50" charset="-128"/>
              </a:rPr>
              <a:t>93: 12349-12354 (1996)</a:t>
            </a:r>
          </a:p>
        </p:txBody>
      </p:sp>
      <p:sp>
        <p:nvSpPr>
          <p:cNvPr id="18436" name="Text Box 10"/>
          <p:cNvSpPr txBox="1">
            <a:spLocks noChangeArrowheads="1"/>
          </p:cNvSpPr>
          <p:nvPr/>
        </p:nvSpPr>
        <p:spPr bwMode="auto">
          <a:xfrm>
            <a:off x="7143073" y="2717800"/>
            <a:ext cx="928459" cy="4001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algn="ctr" eaLnBrk="1" hangingPunct="1"/>
            <a:r>
              <a:rPr lang="en-US" altLang="ja-JP" sz="1000" dirty="0" smtClean="0">
                <a:solidFill>
                  <a:prstClr val="black"/>
                </a:solidFill>
              </a:rPr>
              <a:t>Proteoglycan</a:t>
            </a:r>
          </a:p>
          <a:p>
            <a:pPr algn="ctr" eaLnBrk="1" hangingPunct="1"/>
            <a:r>
              <a:rPr lang="en-US" altLang="ja-JP" sz="1000" dirty="0" smtClean="0">
                <a:solidFill>
                  <a:prstClr val="black"/>
                </a:solidFill>
              </a:rPr>
              <a:t>-deficient</a:t>
            </a:r>
            <a:endParaRPr lang="ja-JP" altLang="en-US" sz="1000" dirty="0">
              <a:solidFill>
                <a:prstClr val="black"/>
              </a:solidFill>
            </a:endParaRPr>
          </a:p>
        </p:txBody>
      </p:sp>
      <p:sp>
        <p:nvSpPr>
          <p:cNvPr id="18437" name="Text Box 11"/>
          <p:cNvSpPr txBox="1">
            <a:spLocks noChangeArrowheads="1"/>
          </p:cNvSpPr>
          <p:nvPr/>
        </p:nvSpPr>
        <p:spPr bwMode="auto">
          <a:xfrm>
            <a:off x="8133893" y="2708275"/>
            <a:ext cx="718466" cy="24622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algn="ctr" eaLnBrk="1" hangingPunct="1"/>
            <a:r>
              <a:rPr lang="en-US" altLang="ja-JP" sz="1000" dirty="0" smtClean="0">
                <a:solidFill>
                  <a:prstClr val="black"/>
                </a:solidFill>
              </a:rPr>
              <a:t>Wild-type</a:t>
            </a:r>
            <a:endParaRPr lang="ja-JP" altLang="en-US" sz="1000" dirty="0">
              <a:solidFill>
                <a:prstClr val="black"/>
              </a:solidFill>
            </a:endParaRPr>
          </a:p>
        </p:txBody>
      </p:sp>
      <p:sp>
        <p:nvSpPr>
          <p:cNvPr id="18438" name="Text Box 12"/>
          <p:cNvSpPr txBox="1">
            <a:spLocks noChangeArrowheads="1"/>
          </p:cNvSpPr>
          <p:nvPr/>
        </p:nvSpPr>
        <p:spPr bwMode="auto">
          <a:xfrm>
            <a:off x="6545211" y="474505"/>
            <a:ext cx="2598789" cy="461665"/>
          </a:xfrm>
          <a:prstGeom prst="rect">
            <a:avLst/>
          </a:prstGeom>
          <a:noFill/>
          <a:ln>
            <a:noFill/>
          </a:ln>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algn="ctr" eaLnBrk="1" hangingPunct="1"/>
            <a:r>
              <a:rPr lang="en-US" altLang="ja-JP" sz="1200" dirty="0" smtClean="0">
                <a:solidFill>
                  <a:prstClr val="black"/>
                </a:solidFill>
                <a:latin typeface="HGP創英角ｺﾞｼｯｸUB" pitchFamily="50" charset="-128"/>
              </a:rPr>
              <a:t>Transfection activity of lipoplex </a:t>
            </a:r>
          </a:p>
          <a:p>
            <a:pPr algn="ctr" eaLnBrk="1" hangingPunct="1"/>
            <a:r>
              <a:rPr lang="en-US" altLang="ja-JP" sz="1200" dirty="0" smtClean="0">
                <a:solidFill>
                  <a:prstClr val="black"/>
                </a:solidFill>
                <a:latin typeface="HGP創英角ｺﾞｼｯｸUB" pitchFamily="50" charset="-128"/>
              </a:rPr>
              <a:t>in proteoglycan-deficient CHO cells</a:t>
            </a:r>
            <a:endParaRPr lang="ja-JP" altLang="en-US" sz="1200" dirty="0">
              <a:solidFill>
                <a:prstClr val="black"/>
              </a:solidFill>
              <a:latin typeface="HGP創英角ｺﾞｼｯｸUB" pitchFamily="50" charset="-128"/>
            </a:endParaRPr>
          </a:p>
        </p:txBody>
      </p:sp>
      <p:sp>
        <p:nvSpPr>
          <p:cNvPr id="18439" name="Oval 13"/>
          <p:cNvSpPr>
            <a:spLocks noChangeAspect="1" noChangeArrowheads="1"/>
          </p:cNvSpPr>
          <p:nvPr/>
        </p:nvSpPr>
        <p:spPr bwMode="auto">
          <a:xfrm>
            <a:off x="3411538" y="3267075"/>
            <a:ext cx="280987" cy="285750"/>
          </a:xfrm>
          <a:prstGeom prst="ellipse">
            <a:avLst/>
          </a:prstGeom>
          <a:solidFill>
            <a:srgbClr val="C0C0C0"/>
          </a:solidFill>
          <a:ln w="9525" cap="rnd">
            <a:solidFill>
              <a:schemeClr val="tx1"/>
            </a:solidFill>
            <a:prstDash val="sysDot"/>
            <a:round/>
            <a:headEnd/>
            <a:tailEnd/>
          </a:ln>
        </p:spPr>
        <p:txBody>
          <a:bodyPr wrap="none" anchor="ctr"/>
          <a:lstStyle/>
          <a:p>
            <a:endParaRPr lang="ja-JP" altLang="ja-JP" sz="2400">
              <a:solidFill>
                <a:prstClr val="black"/>
              </a:solidFill>
            </a:endParaRPr>
          </a:p>
        </p:txBody>
      </p:sp>
      <p:sp>
        <p:nvSpPr>
          <p:cNvPr id="18440" name="Freeform 14"/>
          <p:cNvSpPr>
            <a:spLocks noChangeAspect="1"/>
          </p:cNvSpPr>
          <p:nvPr/>
        </p:nvSpPr>
        <p:spPr bwMode="auto">
          <a:xfrm rot="-4033618">
            <a:off x="3518694" y="3145632"/>
            <a:ext cx="223837" cy="44450"/>
          </a:xfrm>
          <a:custGeom>
            <a:avLst/>
            <a:gdLst>
              <a:gd name="T0" fmla="*/ 0 w 816"/>
              <a:gd name="T1" fmla="*/ 2147483647 h 336"/>
              <a:gd name="T2" fmla="*/ 2147483647 w 816"/>
              <a:gd name="T3" fmla="*/ 2147483647 h 336"/>
              <a:gd name="T4" fmla="*/ 2147483647 w 816"/>
              <a:gd name="T5" fmla="*/ 2147483647 h 336"/>
              <a:gd name="T6" fmla="*/ 2147483647 w 816"/>
              <a:gd name="T7" fmla="*/ 2147483647 h 336"/>
              <a:gd name="T8" fmla="*/ 2147483647 w 816"/>
              <a:gd name="T9" fmla="*/ 2147483647 h 336"/>
              <a:gd name="T10" fmla="*/ 2147483647 w 816"/>
              <a:gd name="T11" fmla="*/ 2147483647 h 336"/>
              <a:gd name="T12" fmla="*/ 0 60000 65536"/>
              <a:gd name="T13" fmla="*/ 0 60000 65536"/>
              <a:gd name="T14" fmla="*/ 0 60000 65536"/>
              <a:gd name="T15" fmla="*/ 0 60000 65536"/>
              <a:gd name="T16" fmla="*/ 0 60000 65536"/>
              <a:gd name="T17" fmla="*/ 0 60000 65536"/>
              <a:gd name="T18" fmla="*/ 0 w 816"/>
              <a:gd name="T19" fmla="*/ 0 h 336"/>
              <a:gd name="T20" fmla="*/ 816 w 816"/>
              <a:gd name="T21" fmla="*/ 336 h 336"/>
            </a:gdLst>
            <a:ahLst/>
            <a:cxnLst>
              <a:cxn ang="T12">
                <a:pos x="T0" y="T1"/>
              </a:cxn>
              <a:cxn ang="T13">
                <a:pos x="T2" y="T3"/>
              </a:cxn>
              <a:cxn ang="T14">
                <a:pos x="T4" y="T5"/>
              </a:cxn>
              <a:cxn ang="T15">
                <a:pos x="T6" y="T7"/>
              </a:cxn>
              <a:cxn ang="T16">
                <a:pos x="T8" y="T9"/>
              </a:cxn>
              <a:cxn ang="T17">
                <a:pos x="T10" y="T11"/>
              </a:cxn>
            </a:cxnLst>
            <a:rect l="T18" t="T19" r="T20" b="T21"/>
            <a:pathLst>
              <a:path w="816" h="336">
                <a:moveTo>
                  <a:pt x="0" y="168"/>
                </a:moveTo>
                <a:cubicBezTo>
                  <a:pt x="44" y="84"/>
                  <a:pt x="88" y="0"/>
                  <a:pt x="144" y="24"/>
                </a:cubicBezTo>
                <a:cubicBezTo>
                  <a:pt x="200" y="48"/>
                  <a:pt x="272" y="312"/>
                  <a:pt x="336" y="312"/>
                </a:cubicBezTo>
                <a:cubicBezTo>
                  <a:pt x="400" y="312"/>
                  <a:pt x="472" y="24"/>
                  <a:pt x="528" y="24"/>
                </a:cubicBezTo>
                <a:cubicBezTo>
                  <a:pt x="584" y="24"/>
                  <a:pt x="624" y="288"/>
                  <a:pt x="672" y="312"/>
                </a:cubicBezTo>
                <a:cubicBezTo>
                  <a:pt x="720" y="336"/>
                  <a:pt x="768" y="252"/>
                  <a:pt x="816" y="168"/>
                </a:cubicBezTo>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441" name="Line 15"/>
          <p:cNvSpPr>
            <a:spLocks noChangeAspect="1" noChangeShapeType="1"/>
          </p:cNvSpPr>
          <p:nvPr/>
        </p:nvSpPr>
        <p:spPr bwMode="auto">
          <a:xfrm>
            <a:off x="2732088" y="1454150"/>
            <a:ext cx="388937" cy="0"/>
          </a:xfrm>
          <a:prstGeom prst="line">
            <a:avLst/>
          </a:prstGeom>
          <a:noFill/>
          <a:ln w="444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859" name="Freeform 17"/>
          <p:cNvSpPr>
            <a:spLocks noChangeAspect="1"/>
          </p:cNvSpPr>
          <p:nvPr/>
        </p:nvSpPr>
        <p:spPr bwMode="auto">
          <a:xfrm>
            <a:off x="2122488" y="999983"/>
            <a:ext cx="349896" cy="311292"/>
          </a:xfrm>
          <a:custGeom>
            <a:avLst/>
            <a:gdLst>
              <a:gd name="T0" fmla="*/ 125 w 620"/>
              <a:gd name="T1" fmla="*/ 54 h 564"/>
              <a:gd name="T2" fmla="*/ 41 w 620"/>
              <a:gd name="T3" fmla="*/ 198 h 564"/>
              <a:gd name="T4" fmla="*/ 371 w 620"/>
              <a:gd name="T5" fmla="*/ 180 h 564"/>
              <a:gd name="T6" fmla="*/ 263 w 620"/>
              <a:gd name="T7" fmla="*/ 426 h 564"/>
              <a:gd name="T8" fmla="*/ 575 w 620"/>
              <a:gd name="T9" fmla="*/ 390 h 564"/>
              <a:gd name="T10" fmla="*/ 533 w 620"/>
              <a:gd name="T11" fmla="*/ 540 h 564"/>
              <a:gd name="T12" fmla="*/ 362 w 620"/>
              <a:gd name="T13" fmla="*/ 522 h 564"/>
              <a:gd name="T14" fmla="*/ 479 w 620"/>
              <a:gd name="T15" fmla="*/ 288 h 564"/>
              <a:gd name="T16" fmla="*/ 161 w 620"/>
              <a:gd name="T17" fmla="*/ 306 h 564"/>
              <a:gd name="T18" fmla="*/ 269 w 620"/>
              <a:gd name="T19" fmla="*/ 42 h 564"/>
              <a:gd name="T20" fmla="*/ 125 w 620"/>
              <a:gd name="T21" fmla="*/ 54 h 5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0"/>
              <a:gd name="T34" fmla="*/ 0 h 564"/>
              <a:gd name="T35" fmla="*/ 620 w 620"/>
              <a:gd name="T36" fmla="*/ 564 h 5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0" h="564">
                <a:moveTo>
                  <a:pt x="125" y="54"/>
                </a:moveTo>
                <a:cubicBezTo>
                  <a:pt x="87" y="80"/>
                  <a:pt x="0" y="177"/>
                  <a:pt x="41" y="198"/>
                </a:cubicBezTo>
                <a:cubicBezTo>
                  <a:pt x="82" y="219"/>
                  <a:pt x="334" y="142"/>
                  <a:pt x="371" y="180"/>
                </a:cubicBezTo>
                <a:cubicBezTo>
                  <a:pt x="408" y="218"/>
                  <a:pt x="229" y="391"/>
                  <a:pt x="263" y="426"/>
                </a:cubicBezTo>
                <a:cubicBezTo>
                  <a:pt x="297" y="461"/>
                  <a:pt x="530" y="371"/>
                  <a:pt x="575" y="390"/>
                </a:cubicBezTo>
                <a:cubicBezTo>
                  <a:pt x="620" y="409"/>
                  <a:pt x="568" y="518"/>
                  <a:pt x="533" y="540"/>
                </a:cubicBezTo>
                <a:cubicBezTo>
                  <a:pt x="498" y="562"/>
                  <a:pt x="371" y="564"/>
                  <a:pt x="362" y="522"/>
                </a:cubicBezTo>
                <a:cubicBezTo>
                  <a:pt x="353" y="480"/>
                  <a:pt x="512" y="324"/>
                  <a:pt x="479" y="288"/>
                </a:cubicBezTo>
                <a:cubicBezTo>
                  <a:pt x="446" y="252"/>
                  <a:pt x="196" y="347"/>
                  <a:pt x="161" y="306"/>
                </a:cubicBezTo>
                <a:cubicBezTo>
                  <a:pt x="126" y="265"/>
                  <a:pt x="275" y="84"/>
                  <a:pt x="269" y="42"/>
                </a:cubicBezTo>
                <a:cubicBezTo>
                  <a:pt x="263" y="0"/>
                  <a:pt x="163" y="28"/>
                  <a:pt x="125" y="54"/>
                </a:cubicBezTo>
                <a:close/>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4411" name="Rectangle 75"/>
          <p:cNvSpPr>
            <a:spLocks noChangeAspect="1" noChangeArrowheads="1"/>
          </p:cNvSpPr>
          <p:nvPr/>
        </p:nvSpPr>
        <p:spPr bwMode="auto">
          <a:xfrm>
            <a:off x="2166938" y="946150"/>
            <a:ext cx="1138237" cy="352425"/>
          </a:xfrm>
          <a:prstGeom prst="rect">
            <a:avLst/>
          </a:prstGeom>
          <a:noFill/>
          <a:ln w="9525">
            <a:noFill/>
            <a:miter lim="800000"/>
            <a:headEnd/>
            <a:tailEnd/>
          </a:ln>
          <a:effectLst/>
        </p:spPr>
        <p:txBody>
          <a:bodyPr>
            <a:spAutoFit/>
          </a:bodyPr>
          <a:lstStyle/>
          <a:p>
            <a:pPr algn="ctr">
              <a:lnSpc>
                <a:spcPct val="85000"/>
              </a:lnSpc>
              <a:defRPr/>
            </a:pPr>
            <a:r>
              <a:rPr lang="en-US" altLang="ja-JP" sz="1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Plasmid</a:t>
            </a:r>
            <a:endParaRPr lang="ja-JP" altLang="en-US" sz="1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gn="ctr">
              <a:lnSpc>
                <a:spcPct val="85000"/>
              </a:lnSpc>
              <a:defRPr/>
            </a:pPr>
            <a:r>
              <a:rPr lang="en-US" altLang="ja-JP" sz="1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DNA</a:t>
            </a:r>
            <a:endParaRPr lang="ja-JP" altLang="en-US" sz="1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412" name="Rectangle 76"/>
          <p:cNvSpPr>
            <a:spLocks noChangeAspect="1" noChangeArrowheads="1"/>
          </p:cNvSpPr>
          <p:nvPr/>
        </p:nvSpPr>
        <p:spPr bwMode="auto">
          <a:xfrm>
            <a:off x="1885862" y="658812"/>
            <a:ext cx="1111250" cy="275460"/>
          </a:xfrm>
          <a:prstGeom prst="rect">
            <a:avLst/>
          </a:prstGeom>
          <a:solidFill>
            <a:srgbClr val="FFFF00"/>
          </a:solidFill>
          <a:ln w="9525">
            <a:noFill/>
            <a:miter lim="800000"/>
            <a:headEnd/>
            <a:tailEnd/>
          </a:ln>
          <a:effectLst/>
        </p:spPr>
        <p:txBody>
          <a:bodyPr>
            <a:spAutoFit/>
          </a:bodyPr>
          <a:lstStyle/>
          <a:p>
            <a:pPr algn="ctr">
              <a:lnSpc>
                <a:spcPct val="85000"/>
              </a:lnSpc>
              <a:defRPr/>
            </a:pPr>
            <a:r>
              <a:rPr lang="en-US" altLang="ja-JP" sz="1400" dirty="0">
                <a:solidFill>
                  <a:prstClr val="black"/>
                </a:solidFill>
                <a:latin typeface="HGP創英角ｺﾞｼｯｸUB" pitchFamily="50" charset="-128"/>
              </a:rPr>
              <a:t>L</a:t>
            </a:r>
            <a:r>
              <a:rPr lang="en-US" altLang="ja-JP" sz="1400" dirty="0" smtClean="0">
                <a:solidFill>
                  <a:prstClr val="black"/>
                </a:solidFill>
                <a:latin typeface="HGP創英角ｺﾞｼｯｸUB" pitchFamily="50" charset="-128"/>
              </a:rPr>
              <a:t>ipoplex</a:t>
            </a:r>
            <a:endParaRPr lang="ja-JP" altLang="en-US" sz="1400" dirty="0">
              <a:solidFill>
                <a:prstClr val="black"/>
              </a:solidFill>
              <a:latin typeface="HGP創英角ｺﾞｼｯｸUB" pitchFamily="50" charset="-128"/>
            </a:endParaRPr>
          </a:p>
        </p:txBody>
      </p:sp>
      <p:sp>
        <p:nvSpPr>
          <p:cNvPr id="14413" name="Rectangle 77"/>
          <p:cNvSpPr>
            <a:spLocks noChangeAspect="1" noChangeArrowheads="1"/>
          </p:cNvSpPr>
          <p:nvPr/>
        </p:nvSpPr>
        <p:spPr bwMode="auto">
          <a:xfrm>
            <a:off x="1620838" y="1987550"/>
            <a:ext cx="1743075" cy="353943"/>
          </a:xfrm>
          <a:prstGeom prst="rect">
            <a:avLst/>
          </a:prstGeom>
          <a:noFill/>
          <a:ln w="9525">
            <a:noFill/>
            <a:miter lim="800000"/>
            <a:headEnd/>
            <a:tailEnd/>
          </a:ln>
          <a:effectLst/>
        </p:spPr>
        <p:txBody>
          <a:bodyPr>
            <a:spAutoFit/>
          </a:bodyPr>
          <a:lstStyle/>
          <a:p>
            <a:pPr algn="ctr">
              <a:lnSpc>
                <a:spcPct val="85000"/>
              </a:lnSpc>
              <a:defRPr/>
            </a:pPr>
            <a:r>
              <a:rPr lang="en-US" altLang="ja-JP" sz="1000" dirty="0" smtClean="0">
                <a:solidFill>
                  <a:prstClr val="black"/>
                </a:solidFill>
                <a:latin typeface="HGP創英角ｺﾞｼｯｸUB" pitchFamily="50" charset="-128"/>
              </a:rPr>
              <a:t>Cationic </a:t>
            </a:r>
          </a:p>
          <a:p>
            <a:pPr algn="ctr">
              <a:lnSpc>
                <a:spcPct val="85000"/>
              </a:lnSpc>
              <a:defRPr/>
            </a:pPr>
            <a:r>
              <a:rPr lang="en-US" altLang="ja-JP" sz="1000" dirty="0" smtClean="0">
                <a:solidFill>
                  <a:prstClr val="black"/>
                </a:solidFill>
                <a:latin typeface="HGP創英角ｺﾞｼｯｸUB" pitchFamily="50" charset="-128"/>
              </a:rPr>
              <a:t>liposomes</a:t>
            </a:r>
            <a:endParaRPr lang="ja-JP" altLang="en-US" sz="1000" dirty="0">
              <a:solidFill>
                <a:prstClr val="black"/>
              </a:solidFill>
              <a:latin typeface="HGP創英角ｺﾞｼｯｸUB" pitchFamily="50" charset="-128"/>
            </a:endParaRPr>
          </a:p>
        </p:txBody>
      </p:sp>
      <p:sp>
        <p:nvSpPr>
          <p:cNvPr id="14415" name="Rectangle 79"/>
          <p:cNvSpPr>
            <a:spLocks noChangeAspect="1" noChangeArrowheads="1"/>
          </p:cNvSpPr>
          <p:nvPr/>
        </p:nvSpPr>
        <p:spPr bwMode="auto">
          <a:xfrm>
            <a:off x="4184650" y="655278"/>
            <a:ext cx="1092200" cy="275460"/>
          </a:xfrm>
          <a:prstGeom prst="rect">
            <a:avLst/>
          </a:prstGeom>
          <a:solidFill>
            <a:srgbClr val="FFFF00"/>
          </a:solidFill>
          <a:ln w="9525">
            <a:noFill/>
            <a:miter lim="800000"/>
            <a:headEnd/>
            <a:tailEnd/>
          </a:ln>
          <a:effectLst/>
        </p:spPr>
        <p:txBody>
          <a:bodyPr>
            <a:spAutoFit/>
          </a:bodyPr>
          <a:lstStyle/>
          <a:p>
            <a:pPr algn="ctr">
              <a:lnSpc>
                <a:spcPct val="85000"/>
              </a:lnSpc>
              <a:defRPr/>
            </a:pPr>
            <a:r>
              <a:rPr lang="en-US" altLang="ja-JP" sz="1400" dirty="0">
                <a:solidFill>
                  <a:prstClr val="black"/>
                </a:solidFill>
                <a:latin typeface="HGP創英角ｺﾞｼｯｸUB" pitchFamily="50" charset="-128"/>
              </a:rPr>
              <a:t>P</a:t>
            </a:r>
            <a:r>
              <a:rPr lang="en-US" altLang="ja-JP" sz="1400" dirty="0" smtClean="0">
                <a:solidFill>
                  <a:prstClr val="black"/>
                </a:solidFill>
                <a:latin typeface="HGP創英角ｺﾞｼｯｸUB" pitchFamily="50" charset="-128"/>
              </a:rPr>
              <a:t>olyplex</a:t>
            </a:r>
            <a:endParaRPr lang="ja-JP" altLang="en-US" sz="1400" dirty="0">
              <a:solidFill>
                <a:prstClr val="black"/>
              </a:solidFill>
              <a:latin typeface="HGP創英角ｺﾞｼｯｸUB" pitchFamily="50" charset="-128"/>
            </a:endParaRPr>
          </a:p>
        </p:txBody>
      </p:sp>
      <p:sp>
        <p:nvSpPr>
          <p:cNvPr id="14456" name="Rectangle 120"/>
          <p:cNvSpPr>
            <a:spLocks noChangeAspect="1" noChangeArrowheads="1"/>
          </p:cNvSpPr>
          <p:nvPr/>
        </p:nvSpPr>
        <p:spPr bwMode="auto">
          <a:xfrm>
            <a:off x="4021138" y="1955053"/>
            <a:ext cx="1368425" cy="353943"/>
          </a:xfrm>
          <a:prstGeom prst="rect">
            <a:avLst/>
          </a:prstGeom>
          <a:noFill/>
          <a:ln w="9525">
            <a:noFill/>
            <a:miter lim="800000"/>
            <a:headEnd/>
            <a:tailEnd/>
          </a:ln>
          <a:effectLst/>
        </p:spPr>
        <p:txBody>
          <a:bodyPr wrap="square">
            <a:spAutoFit/>
          </a:bodyPr>
          <a:lstStyle/>
          <a:p>
            <a:pPr algn="ctr">
              <a:lnSpc>
                <a:spcPct val="85000"/>
              </a:lnSpc>
              <a:defRPr/>
            </a:pPr>
            <a:r>
              <a:rPr lang="en-US" altLang="ja-JP" sz="1000" dirty="0" smtClean="0">
                <a:solidFill>
                  <a:prstClr val="black"/>
                </a:solidFill>
                <a:latin typeface="HGP創英角ｺﾞｼｯｸUB" pitchFamily="50" charset="-128"/>
              </a:rPr>
              <a:t>Cationic polymer</a:t>
            </a:r>
            <a:endParaRPr lang="ja-JP" altLang="en-US" sz="1000" dirty="0">
              <a:solidFill>
                <a:prstClr val="black"/>
              </a:solidFill>
              <a:latin typeface="HGP創英角ｺﾞｼｯｸUB" pitchFamily="50" charset="-128"/>
            </a:endParaRPr>
          </a:p>
          <a:p>
            <a:pPr algn="ctr">
              <a:lnSpc>
                <a:spcPct val="85000"/>
              </a:lnSpc>
              <a:defRPr/>
            </a:pPr>
            <a:r>
              <a:rPr lang="en-US" altLang="ja-JP" sz="1000" dirty="0" smtClean="0">
                <a:solidFill>
                  <a:prstClr val="black"/>
                </a:solidFill>
                <a:latin typeface="HGP創英角ｺﾞｼｯｸUB" pitchFamily="50" charset="-128"/>
              </a:rPr>
              <a:t>(polycation)</a:t>
            </a:r>
            <a:endParaRPr lang="en-US" altLang="ja-JP" sz="1000" dirty="0">
              <a:solidFill>
                <a:prstClr val="black"/>
              </a:solidFill>
              <a:latin typeface="HGP創英角ｺﾞｼｯｸUB" pitchFamily="50" charset="-128"/>
            </a:endParaRPr>
          </a:p>
        </p:txBody>
      </p:sp>
      <p:sp>
        <p:nvSpPr>
          <p:cNvPr id="18464" name="Line 121"/>
          <p:cNvSpPr>
            <a:spLocks noChangeAspect="1" noChangeShapeType="1"/>
          </p:cNvSpPr>
          <p:nvPr/>
        </p:nvSpPr>
        <p:spPr bwMode="auto">
          <a:xfrm>
            <a:off x="5219700" y="1411288"/>
            <a:ext cx="388938" cy="0"/>
          </a:xfrm>
          <a:prstGeom prst="line">
            <a:avLst/>
          </a:prstGeom>
          <a:noFill/>
          <a:ln w="444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4458" name="Rectangle 122"/>
          <p:cNvSpPr>
            <a:spLocks noChangeAspect="1" noChangeArrowheads="1"/>
          </p:cNvSpPr>
          <p:nvPr/>
        </p:nvSpPr>
        <p:spPr bwMode="auto">
          <a:xfrm>
            <a:off x="5521325" y="1961357"/>
            <a:ext cx="935038" cy="222250"/>
          </a:xfrm>
          <a:prstGeom prst="rect">
            <a:avLst/>
          </a:prstGeom>
          <a:noFill/>
          <a:ln w="9525">
            <a:noFill/>
            <a:miter lim="800000"/>
            <a:headEnd/>
            <a:tailEnd/>
          </a:ln>
          <a:effectLst/>
        </p:spPr>
        <p:txBody>
          <a:bodyPr>
            <a:spAutoFit/>
          </a:bodyPr>
          <a:lstStyle/>
          <a:p>
            <a:pPr algn="ctr">
              <a:lnSpc>
                <a:spcPct val="85000"/>
              </a:lnSpc>
              <a:defRPr/>
            </a:pPr>
            <a:r>
              <a:rPr lang="en-US" altLang="ja-JP" sz="1000" dirty="0" smtClean="0">
                <a:solidFill>
                  <a:prstClr val="black"/>
                </a:solidFill>
                <a:latin typeface="HGP創英角ｺﾞｼｯｸUB" pitchFamily="50" charset="-128"/>
              </a:rPr>
              <a:t>polyplex</a:t>
            </a:r>
            <a:endParaRPr lang="ja-JP" altLang="en-US" sz="1000" dirty="0">
              <a:solidFill>
                <a:prstClr val="black"/>
              </a:solidFill>
              <a:latin typeface="HGP創英角ｺﾞｼｯｸUB" pitchFamily="50" charset="-128"/>
            </a:endParaRPr>
          </a:p>
        </p:txBody>
      </p:sp>
      <p:sp>
        <p:nvSpPr>
          <p:cNvPr id="14459" name="Rectangle 123"/>
          <p:cNvSpPr>
            <a:spLocks noChangeAspect="1" noChangeArrowheads="1"/>
          </p:cNvSpPr>
          <p:nvPr/>
        </p:nvSpPr>
        <p:spPr bwMode="auto">
          <a:xfrm>
            <a:off x="1826898" y="2410845"/>
            <a:ext cx="1739900" cy="275460"/>
          </a:xfrm>
          <a:prstGeom prst="rect">
            <a:avLst/>
          </a:prstGeom>
          <a:solidFill>
            <a:srgbClr val="FFFF00"/>
          </a:solidFill>
          <a:ln w="9525">
            <a:noFill/>
            <a:miter lim="800000"/>
            <a:headEnd/>
            <a:tailEnd/>
          </a:ln>
          <a:effectLst/>
        </p:spPr>
        <p:txBody>
          <a:bodyPr>
            <a:spAutoFit/>
          </a:bodyPr>
          <a:lstStyle/>
          <a:p>
            <a:pPr algn="ctr">
              <a:lnSpc>
                <a:spcPct val="85000"/>
              </a:lnSpc>
              <a:defRPr/>
            </a:pPr>
            <a:r>
              <a:rPr lang="en-US" altLang="ja-JP" sz="1400" dirty="0" err="1" smtClean="0">
                <a:solidFill>
                  <a:prstClr val="black"/>
                </a:solidFill>
                <a:latin typeface="HGP創英角ｺﾞｼｯｸUB" pitchFamily="50" charset="-128"/>
              </a:rPr>
              <a:t>Polyion</a:t>
            </a:r>
            <a:r>
              <a:rPr lang="en-US" altLang="ja-JP" sz="1400" dirty="0" smtClean="0">
                <a:solidFill>
                  <a:prstClr val="black"/>
                </a:solidFill>
                <a:latin typeface="HGP創英角ｺﾞｼｯｸUB" pitchFamily="50" charset="-128"/>
              </a:rPr>
              <a:t> complex</a:t>
            </a:r>
            <a:endParaRPr lang="ja-JP" altLang="en-US" sz="1400" dirty="0">
              <a:solidFill>
                <a:prstClr val="black"/>
              </a:solidFill>
              <a:latin typeface="HGP創英角ｺﾞｼｯｸUB" pitchFamily="50" charset="-128"/>
            </a:endParaRPr>
          </a:p>
        </p:txBody>
      </p:sp>
      <p:sp>
        <p:nvSpPr>
          <p:cNvPr id="18467" name="Line 125"/>
          <p:cNvSpPr>
            <a:spLocks noChangeAspect="1" noChangeShapeType="1"/>
          </p:cNvSpPr>
          <p:nvPr/>
        </p:nvSpPr>
        <p:spPr bwMode="auto">
          <a:xfrm>
            <a:off x="2919413" y="3435350"/>
            <a:ext cx="303212" cy="0"/>
          </a:xfrm>
          <a:prstGeom prst="line">
            <a:avLst/>
          </a:prstGeom>
          <a:noFill/>
          <a:ln w="444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4462" name="Rectangle 126"/>
          <p:cNvSpPr>
            <a:spLocks noChangeAspect="1" noChangeArrowheads="1"/>
          </p:cNvSpPr>
          <p:nvPr/>
        </p:nvSpPr>
        <p:spPr bwMode="auto">
          <a:xfrm>
            <a:off x="3143315" y="3864664"/>
            <a:ext cx="971550" cy="353943"/>
          </a:xfrm>
          <a:prstGeom prst="rect">
            <a:avLst/>
          </a:prstGeom>
          <a:noFill/>
          <a:ln w="9525">
            <a:noFill/>
            <a:miter lim="800000"/>
            <a:headEnd/>
            <a:tailEnd/>
          </a:ln>
          <a:effectLst/>
        </p:spPr>
        <p:txBody>
          <a:bodyPr>
            <a:spAutoFit/>
          </a:bodyPr>
          <a:lstStyle/>
          <a:p>
            <a:pPr algn="ctr">
              <a:lnSpc>
                <a:spcPct val="85000"/>
              </a:lnSpc>
              <a:defRPr/>
            </a:pPr>
            <a:r>
              <a:rPr lang="en-US" altLang="ja-JP" sz="1000" dirty="0" err="1"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Polyion</a:t>
            </a:r>
            <a:r>
              <a:rPr lang="en-US" altLang="ja-JP" sz="1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 complex</a:t>
            </a:r>
            <a:endParaRPr lang="ja-JP" altLang="en-US" sz="1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463" name="Rectangle 127"/>
          <p:cNvSpPr>
            <a:spLocks noChangeAspect="1" noChangeArrowheads="1"/>
          </p:cNvSpPr>
          <p:nvPr/>
        </p:nvSpPr>
        <p:spPr bwMode="auto">
          <a:xfrm>
            <a:off x="4163456" y="2390103"/>
            <a:ext cx="1363640" cy="275460"/>
          </a:xfrm>
          <a:prstGeom prst="rect">
            <a:avLst/>
          </a:prstGeom>
          <a:solidFill>
            <a:srgbClr val="FFFF00"/>
          </a:solidFill>
          <a:ln w="9525">
            <a:noFill/>
            <a:miter lim="800000"/>
            <a:headEnd/>
            <a:tailEnd/>
          </a:ln>
          <a:effectLst/>
        </p:spPr>
        <p:txBody>
          <a:bodyPr wrap="square">
            <a:spAutoFit/>
          </a:bodyPr>
          <a:lstStyle/>
          <a:p>
            <a:pPr algn="ctr">
              <a:lnSpc>
                <a:spcPct val="85000"/>
              </a:lnSpc>
              <a:defRPr/>
            </a:pPr>
            <a:r>
              <a:rPr lang="en-US" altLang="ja-JP" sz="1400" dirty="0" smtClean="0">
                <a:solidFill>
                  <a:prstClr val="black"/>
                </a:solidFill>
                <a:latin typeface="HGP創英角ｺﾞｼｯｸUB" pitchFamily="50" charset="-128"/>
              </a:rPr>
              <a:t>Complex type</a:t>
            </a:r>
            <a:endParaRPr lang="ja-JP" altLang="en-US" sz="1400" dirty="0">
              <a:solidFill>
                <a:prstClr val="black"/>
              </a:solidFill>
              <a:latin typeface="HGP創英角ｺﾞｼｯｸUB" pitchFamily="50" charset="-128"/>
            </a:endParaRPr>
          </a:p>
        </p:txBody>
      </p:sp>
      <p:sp>
        <p:nvSpPr>
          <p:cNvPr id="18470" name="Line 128"/>
          <p:cNvSpPr>
            <a:spLocks noChangeAspect="1" noChangeShapeType="1"/>
          </p:cNvSpPr>
          <p:nvPr/>
        </p:nvSpPr>
        <p:spPr bwMode="auto">
          <a:xfrm>
            <a:off x="5453063" y="3675063"/>
            <a:ext cx="0" cy="217487"/>
          </a:xfrm>
          <a:prstGeom prst="line">
            <a:avLst/>
          </a:prstGeom>
          <a:noFill/>
          <a:ln w="444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nvGrpSpPr>
          <p:cNvPr id="18471" name="Group 138"/>
          <p:cNvGrpSpPr>
            <a:grpSpLocks noChangeAspect="1"/>
          </p:cNvGrpSpPr>
          <p:nvPr/>
        </p:nvGrpSpPr>
        <p:grpSpPr bwMode="auto">
          <a:xfrm>
            <a:off x="3208338" y="1263650"/>
            <a:ext cx="306387" cy="433388"/>
            <a:chOff x="2105" y="938"/>
            <a:chExt cx="496" cy="679"/>
          </a:xfrm>
        </p:grpSpPr>
        <p:sp>
          <p:nvSpPr>
            <p:cNvPr id="18793" name="Freeform 139"/>
            <p:cNvSpPr>
              <a:spLocks noChangeAspect="1"/>
            </p:cNvSpPr>
            <p:nvPr/>
          </p:nvSpPr>
          <p:spPr bwMode="auto">
            <a:xfrm rot="775858">
              <a:off x="2105" y="938"/>
              <a:ext cx="473" cy="679"/>
            </a:xfrm>
            <a:custGeom>
              <a:avLst/>
              <a:gdLst>
                <a:gd name="T0" fmla="*/ 4 w 784"/>
                <a:gd name="T1" fmla="*/ 17 h 1152"/>
                <a:gd name="T2" fmla="*/ 1 w 784"/>
                <a:gd name="T3" fmla="*/ 12 h 1152"/>
                <a:gd name="T4" fmla="*/ 10 w 784"/>
                <a:gd name="T5" fmla="*/ 12 h 1152"/>
                <a:gd name="T6" fmla="*/ 6 w 784"/>
                <a:gd name="T7" fmla="*/ 6 h 1152"/>
                <a:gd name="T8" fmla="*/ 13 w 784"/>
                <a:gd name="T9" fmla="*/ 5 h 1152"/>
                <a:gd name="T10" fmla="*/ 12 w 784"/>
                <a:gd name="T11" fmla="*/ 0 h 1152"/>
                <a:gd name="T12" fmla="*/ 0 60000 65536"/>
                <a:gd name="T13" fmla="*/ 0 60000 65536"/>
                <a:gd name="T14" fmla="*/ 0 60000 65536"/>
                <a:gd name="T15" fmla="*/ 0 60000 65536"/>
                <a:gd name="T16" fmla="*/ 0 60000 65536"/>
                <a:gd name="T17" fmla="*/ 0 60000 65536"/>
                <a:gd name="T18" fmla="*/ 0 w 784"/>
                <a:gd name="T19" fmla="*/ 0 h 1152"/>
                <a:gd name="T20" fmla="*/ 784 w 784"/>
                <a:gd name="T21" fmla="*/ 1152 h 1152"/>
              </a:gdLst>
              <a:ahLst/>
              <a:cxnLst>
                <a:cxn ang="T12">
                  <a:pos x="T0" y="T1"/>
                </a:cxn>
                <a:cxn ang="T13">
                  <a:pos x="T2" y="T3"/>
                </a:cxn>
                <a:cxn ang="T14">
                  <a:pos x="T4" y="T5"/>
                </a:cxn>
                <a:cxn ang="T15">
                  <a:pos x="T6" y="T7"/>
                </a:cxn>
                <a:cxn ang="T16">
                  <a:pos x="T8" y="T9"/>
                </a:cxn>
                <a:cxn ang="T17">
                  <a:pos x="T10" y="T11"/>
                </a:cxn>
              </a:cxnLst>
              <a:rect l="T18" t="T19" r="T20" b="T21"/>
              <a:pathLst>
                <a:path w="784" h="1152">
                  <a:moveTo>
                    <a:pt x="200" y="1152"/>
                  </a:moveTo>
                  <a:cubicBezTo>
                    <a:pt x="100" y="1012"/>
                    <a:pt x="0" y="872"/>
                    <a:pt x="56" y="816"/>
                  </a:cubicBezTo>
                  <a:cubicBezTo>
                    <a:pt x="112" y="760"/>
                    <a:pt x="488" y="880"/>
                    <a:pt x="536" y="816"/>
                  </a:cubicBezTo>
                  <a:cubicBezTo>
                    <a:pt x="584" y="752"/>
                    <a:pt x="312" y="504"/>
                    <a:pt x="344" y="432"/>
                  </a:cubicBezTo>
                  <a:cubicBezTo>
                    <a:pt x="376" y="360"/>
                    <a:pt x="672" y="456"/>
                    <a:pt x="728" y="384"/>
                  </a:cubicBezTo>
                  <a:cubicBezTo>
                    <a:pt x="784" y="312"/>
                    <a:pt x="732" y="156"/>
                    <a:pt x="680" y="0"/>
                  </a:cubicBezTo>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794" name="Freeform 140"/>
            <p:cNvSpPr>
              <a:spLocks noChangeAspect="1"/>
            </p:cNvSpPr>
            <p:nvPr/>
          </p:nvSpPr>
          <p:spPr bwMode="auto">
            <a:xfrm rot="775858">
              <a:off x="2110" y="1026"/>
              <a:ext cx="491" cy="509"/>
            </a:xfrm>
            <a:custGeom>
              <a:avLst/>
              <a:gdLst>
                <a:gd name="T0" fmla="*/ 0 w 1296"/>
                <a:gd name="T1" fmla="*/ 18 h 816"/>
                <a:gd name="T2" fmla="*/ 0 w 1296"/>
                <a:gd name="T3" fmla="*/ 18 h 816"/>
                <a:gd name="T4" fmla="*/ 0 w 1296"/>
                <a:gd name="T5" fmla="*/ 11 h 816"/>
                <a:gd name="T6" fmla="*/ 0 w 1296"/>
                <a:gd name="T7" fmla="*/ 10 h 816"/>
                <a:gd name="T8" fmla="*/ 0 w 1296"/>
                <a:gd name="T9" fmla="*/ 2 h 816"/>
                <a:gd name="T10" fmla="*/ 1 w 1296"/>
                <a:gd name="T11" fmla="*/ 0 h 816"/>
                <a:gd name="T12" fmla="*/ 0 60000 65536"/>
                <a:gd name="T13" fmla="*/ 0 60000 65536"/>
                <a:gd name="T14" fmla="*/ 0 60000 65536"/>
                <a:gd name="T15" fmla="*/ 0 60000 65536"/>
                <a:gd name="T16" fmla="*/ 0 60000 65536"/>
                <a:gd name="T17" fmla="*/ 0 60000 65536"/>
                <a:gd name="T18" fmla="*/ 0 w 1296"/>
                <a:gd name="T19" fmla="*/ 0 h 816"/>
                <a:gd name="T20" fmla="*/ 1296 w 1296"/>
                <a:gd name="T21" fmla="*/ 816 h 816"/>
              </a:gdLst>
              <a:ahLst/>
              <a:cxnLst>
                <a:cxn ang="T12">
                  <a:pos x="T0" y="T1"/>
                </a:cxn>
                <a:cxn ang="T13">
                  <a:pos x="T2" y="T3"/>
                </a:cxn>
                <a:cxn ang="T14">
                  <a:pos x="T4" y="T5"/>
                </a:cxn>
                <a:cxn ang="T15">
                  <a:pos x="T6" y="T7"/>
                </a:cxn>
                <a:cxn ang="T16">
                  <a:pos x="T8" y="T9"/>
                </a:cxn>
                <a:cxn ang="T17">
                  <a:pos x="T10" y="T11"/>
                </a:cxn>
              </a:cxnLst>
              <a:rect l="T18" t="T19" r="T20" b="T21"/>
              <a:pathLst>
                <a:path w="1296" h="816">
                  <a:moveTo>
                    <a:pt x="0" y="768"/>
                  </a:moveTo>
                  <a:cubicBezTo>
                    <a:pt x="232" y="792"/>
                    <a:pt x="464" y="816"/>
                    <a:pt x="528" y="768"/>
                  </a:cubicBezTo>
                  <a:cubicBezTo>
                    <a:pt x="592" y="720"/>
                    <a:pt x="312" y="536"/>
                    <a:pt x="384" y="480"/>
                  </a:cubicBezTo>
                  <a:cubicBezTo>
                    <a:pt x="456" y="424"/>
                    <a:pt x="904" y="496"/>
                    <a:pt x="960" y="432"/>
                  </a:cubicBezTo>
                  <a:cubicBezTo>
                    <a:pt x="1016" y="368"/>
                    <a:pt x="664" y="168"/>
                    <a:pt x="720" y="96"/>
                  </a:cubicBezTo>
                  <a:cubicBezTo>
                    <a:pt x="776" y="24"/>
                    <a:pt x="1036" y="12"/>
                    <a:pt x="1296" y="0"/>
                  </a:cubicBezTo>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grpSp>
      <p:sp>
        <p:nvSpPr>
          <p:cNvPr id="18472" name="Freeform 153"/>
          <p:cNvSpPr>
            <a:spLocks noChangeAspect="1"/>
          </p:cNvSpPr>
          <p:nvPr/>
        </p:nvSpPr>
        <p:spPr bwMode="auto">
          <a:xfrm>
            <a:off x="4570663" y="1498600"/>
            <a:ext cx="346075" cy="93663"/>
          </a:xfrm>
          <a:custGeom>
            <a:avLst/>
            <a:gdLst>
              <a:gd name="T0" fmla="*/ 0 w 635"/>
              <a:gd name="T1" fmla="*/ 2147483647 h 106"/>
              <a:gd name="T2" fmla="*/ 2147483647 w 635"/>
              <a:gd name="T3" fmla="*/ 2147483647 h 106"/>
              <a:gd name="T4" fmla="*/ 2147483647 w 635"/>
              <a:gd name="T5" fmla="*/ 2147483647 h 106"/>
              <a:gd name="T6" fmla="*/ 2147483647 w 635"/>
              <a:gd name="T7" fmla="*/ 2147483647 h 106"/>
              <a:gd name="T8" fmla="*/ 2147483647 w 635"/>
              <a:gd name="T9" fmla="*/ 2147483647 h 106"/>
              <a:gd name="T10" fmla="*/ 2147483647 w 635"/>
              <a:gd name="T11" fmla="*/ 2147483647 h 106"/>
              <a:gd name="T12" fmla="*/ 2147483647 w 635"/>
              <a:gd name="T13" fmla="*/ 2147483647 h 106"/>
              <a:gd name="T14" fmla="*/ 2147483647 w 635"/>
              <a:gd name="T15" fmla="*/ 2147483647 h 106"/>
              <a:gd name="T16" fmla="*/ 2147483647 w 635"/>
              <a:gd name="T17" fmla="*/ 2147483647 h 106"/>
              <a:gd name="T18" fmla="*/ 2147483647 w 635"/>
              <a:gd name="T19" fmla="*/ 2147483647 h 10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5"/>
              <a:gd name="T31" fmla="*/ 0 h 106"/>
              <a:gd name="T32" fmla="*/ 635 w 635"/>
              <a:gd name="T33" fmla="*/ 106 h 10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5" h="106">
                <a:moveTo>
                  <a:pt x="0" y="53"/>
                </a:moveTo>
                <a:cubicBezTo>
                  <a:pt x="30" y="26"/>
                  <a:pt x="61" y="0"/>
                  <a:pt x="91" y="8"/>
                </a:cubicBezTo>
                <a:cubicBezTo>
                  <a:pt x="121" y="16"/>
                  <a:pt x="167" y="92"/>
                  <a:pt x="182" y="99"/>
                </a:cubicBezTo>
                <a:cubicBezTo>
                  <a:pt x="197" y="106"/>
                  <a:pt x="175" y="53"/>
                  <a:pt x="182" y="53"/>
                </a:cubicBezTo>
                <a:cubicBezTo>
                  <a:pt x="189" y="53"/>
                  <a:pt x="197" y="99"/>
                  <a:pt x="227" y="99"/>
                </a:cubicBezTo>
                <a:cubicBezTo>
                  <a:pt x="257" y="99"/>
                  <a:pt x="325" y="61"/>
                  <a:pt x="363" y="53"/>
                </a:cubicBezTo>
                <a:cubicBezTo>
                  <a:pt x="401" y="45"/>
                  <a:pt x="431" y="45"/>
                  <a:pt x="454" y="53"/>
                </a:cubicBezTo>
                <a:cubicBezTo>
                  <a:pt x="477" y="61"/>
                  <a:pt x="476" y="99"/>
                  <a:pt x="499" y="99"/>
                </a:cubicBezTo>
                <a:cubicBezTo>
                  <a:pt x="522" y="99"/>
                  <a:pt x="567" y="61"/>
                  <a:pt x="590" y="53"/>
                </a:cubicBezTo>
                <a:cubicBezTo>
                  <a:pt x="613" y="45"/>
                  <a:pt x="624" y="49"/>
                  <a:pt x="635" y="53"/>
                </a:cubicBezTo>
              </a:path>
            </a:pathLst>
          </a:custGeom>
          <a:noFill/>
          <a:ln w="28575" cmpd="sng">
            <a:solidFill>
              <a:schemeClr val="bg1">
                <a:lumMod val="50000"/>
              </a:schemeClr>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473" name="Freeform 154"/>
          <p:cNvSpPr>
            <a:spLocks noChangeAspect="1"/>
          </p:cNvSpPr>
          <p:nvPr/>
        </p:nvSpPr>
        <p:spPr bwMode="auto">
          <a:xfrm>
            <a:off x="4718271" y="1679402"/>
            <a:ext cx="346075" cy="95250"/>
          </a:xfrm>
          <a:custGeom>
            <a:avLst/>
            <a:gdLst>
              <a:gd name="T0" fmla="*/ 0 w 635"/>
              <a:gd name="T1" fmla="*/ 2147483647 h 106"/>
              <a:gd name="T2" fmla="*/ 2147483647 w 635"/>
              <a:gd name="T3" fmla="*/ 2147483647 h 106"/>
              <a:gd name="T4" fmla="*/ 2147483647 w 635"/>
              <a:gd name="T5" fmla="*/ 2147483647 h 106"/>
              <a:gd name="T6" fmla="*/ 2147483647 w 635"/>
              <a:gd name="T7" fmla="*/ 2147483647 h 106"/>
              <a:gd name="T8" fmla="*/ 2147483647 w 635"/>
              <a:gd name="T9" fmla="*/ 2147483647 h 106"/>
              <a:gd name="T10" fmla="*/ 2147483647 w 635"/>
              <a:gd name="T11" fmla="*/ 2147483647 h 106"/>
              <a:gd name="T12" fmla="*/ 2147483647 w 635"/>
              <a:gd name="T13" fmla="*/ 2147483647 h 106"/>
              <a:gd name="T14" fmla="*/ 2147483647 w 635"/>
              <a:gd name="T15" fmla="*/ 2147483647 h 106"/>
              <a:gd name="T16" fmla="*/ 2147483647 w 635"/>
              <a:gd name="T17" fmla="*/ 2147483647 h 106"/>
              <a:gd name="T18" fmla="*/ 2147483647 w 635"/>
              <a:gd name="T19" fmla="*/ 2147483647 h 10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5"/>
              <a:gd name="T31" fmla="*/ 0 h 106"/>
              <a:gd name="T32" fmla="*/ 635 w 635"/>
              <a:gd name="T33" fmla="*/ 106 h 10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5" h="106">
                <a:moveTo>
                  <a:pt x="0" y="53"/>
                </a:moveTo>
                <a:cubicBezTo>
                  <a:pt x="30" y="26"/>
                  <a:pt x="61" y="0"/>
                  <a:pt x="91" y="8"/>
                </a:cubicBezTo>
                <a:cubicBezTo>
                  <a:pt x="121" y="16"/>
                  <a:pt x="167" y="92"/>
                  <a:pt x="182" y="99"/>
                </a:cubicBezTo>
                <a:cubicBezTo>
                  <a:pt x="197" y="106"/>
                  <a:pt x="175" y="53"/>
                  <a:pt x="182" y="53"/>
                </a:cubicBezTo>
                <a:cubicBezTo>
                  <a:pt x="189" y="53"/>
                  <a:pt x="197" y="99"/>
                  <a:pt x="227" y="99"/>
                </a:cubicBezTo>
                <a:cubicBezTo>
                  <a:pt x="257" y="99"/>
                  <a:pt x="325" y="61"/>
                  <a:pt x="363" y="53"/>
                </a:cubicBezTo>
                <a:cubicBezTo>
                  <a:pt x="401" y="45"/>
                  <a:pt x="431" y="45"/>
                  <a:pt x="454" y="53"/>
                </a:cubicBezTo>
                <a:cubicBezTo>
                  <a:pt x="477" y="61"/>
                  <a:pt x="476" y="99"/>
                  <a:pt x="499" y="99"/>
                </a:cubicBezTo>
                <a:cubicBezTo>
                  <a:pt x="522" y="99"/>
                  <a:pt x="567" y="61"/>
                  <a:pt x="590" y="53"/>
                </a:cubicBezTo>
                <a:cubicBezTo>
                  <a:pt x="613" y="45"/>
                  <a:pt x="624" y="49"/>
                  <a:pt x="635" y="53"/>
                </a:cubicBezTo>
              </a:path>
            </a:pathLst>
          </a:custGeom>
          <a:noFill/>
          <a:ln w="28575" cmpd="sng">
            <a:solidFill>
              <a:schemeClr val="bg1">
                <a:lumMod val="50000"/>
              </a:schemeClr>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474" name="Freeform 155"/>
          <p:cNvSpPr>
            <a:spLocks noChangeAspect="1"/>
          </p:cNvSpPr>
          <p:nvPr/>
        </p:nvSpPr>
        <p:spPr bwMode="auto">
          <a:xfrm>
            <a:off x="4395788" y="1831669"/>
            <a:ext cx="347662" cy="93663"/>
          </a:xfrm>
          <a:custGeom>
            <a:avLst/>
            <a:gdLst>
              <a:gd name="T0" fmla="*/ 0 w 635"/>
              <a:gd name="T1" fmla="*/ 2147483647 h 106"/>
              <a:gd name="T2" fmla="*/ 2147483647 w 635"/>
              <a:gd name="T3" fmla="*/ 2147483647 h 106"/>
              <a:gd name="T4" fmla="*/ 2147483647 w 635"/>
              <a:gd name="T5" fmla="*/ 2147483647 h 106"/>
              <a:gd name="T6" fmla="*/ 2147483647 w 635"/>
              <a:gd name="T7" fmla="*/ 2147483647 h 106"/>
              <a:gd name="T8" fmla="*/ 2147483647 w 635"/>
              <a:gd name="T9" fmla="*/ 2147483647 h 106"/>
              <a:gd name="T10" fmla="*/ 2147483647 w 635"/>
              <a:gd name="T11" fmla="*/ 2147483647 h 106"/>
              <a:gd name="T12" fmla="*/ 2147483647 w 635"/>
              <a:gd name="T13" fmla="*/ 2147483647 h 106"/>
              <a:gd name="T14" fmla="*/ 2147483647 w 635"/>
              <a:gd name="T15" fmla="*/ 2147483647 h 106"/>
              <a:gd name="T16" fmla="*/ 2147483647 w 635"/>
              <a:gd name="T17" fmla="*/ 2147483647 h 106"/>
              <a:gd name="T18" fmla="*/ 2147483647 w 635"/>
              <a:gd name="T19" fmla="*/ 2147483647 h 10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5"/>
              <a:gd name="T31" fmla="*/ 0 h 106"/>
              <a:gd name="T32" fmla="*/ 635 w 635"/>
              <a:gd name="T33" fmla="*/ 106 h 10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5" h="106">
                <a:moveTo>
                  <a:pt x="0" y="53"/>
                </a:moveTo>
                <a:cubicBezTo>
                  <a:pt x="30" y="26"/>
                  <a:pt x="61" y="0"/>
                  <a:pt x="91" y="8"/>
                </a:cubicBezTo>
                <a:cubicBezTo>
                  <a:pt x="121" y="16"/>
                  <a:pt x="167" y="92"/>
                  <a:pt x="182" y="99"/>
                </a:cubicBezTo>
                <a:cubicBezTo>
                  <a:pt x="197" y="106"/>
                  <a:pt x="175" y="53"/>
                  <a:pt x="182" y="53"/>
                </a:cubicBezTo>
                <a:cubicBezTo>
                  <a:pt x="189" y="53"/>
                  <a:pt x="197" y="99"/>
                  <a:pt x="227" y="99"/>
                </a:cubicBezTo>
                <a:cubicBezTo>
                  <a:pt x="257" y="99"/>
                  <a:pt x="325" y="61"/>
                  <a:pt x="363" y="53"/>
                </a:cubicBezTo>
                <a:cubicBezTo>
                  <a:pt x="401" y="45"/>
                  <a:pt x="431" y="45"/>
                  <a:pt x="454" y="53"/>
                </a:cubicBezTo>
                <a:cubicBezTo>
                  <a:pt x="477" y="61"/>
                  <a:pt x="476" y="99"/>
                  <a:pt x="499" y="99"/>
                </a:cubicBezTo>
                <a:cubicBezTo>
                  <a:pt x="522" y="99"/>
                  <a:pt x="567" y="61"/>
                  <a:pt x="590" y="53"/>
                </a:cubicBezTo>
                <a:cubicBezTo>
                  <a:pt x="613" y="45"/>
                  <a:pt x="624" y="49"/>
                  <a:pt x="635" y="53"/>
                </a:cubicBezTo>
              </a:path>
            </a:pathLst>
          </a:custGeom>
          <a:noFill/>
          <a:ln w="28575" cmpd="sng">
            <a:solidFill>
              <a:schemeClr val="bg1">
                <a:lumMod val="50000"/>
              </a:schemeClr>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475" name="Freeform 156"/>
          <p:cNvSpPr>
            <a:spLocks noChangeAspect="1"/>
          </p:cNvSpPr>
          <p:nvPr/>
        </p:nvSpPr>
        <p:spPr bwMode="auto">
          <a:xfrm>
            <a:off x="5756275" y="1239838"/>
            <a:ext cx="331788" cy="238125"/>
          </a:xfrm>
          <a:custGeom>
            <a:avLst/>
            <a:gdLst>
              <a:gd name="T0" fmla="*/ 0 w 347"/>
              <a:gd name="T1" fmla="*/ 2147483647 h 249"/>
              <a:gd name="T2" fmla="*/ 2147483647 w 347"/>
              <a:gd name="T3" fmla="*/ 2147483647 h 249"/>
              <a:gd name="T4" fmla="*/ 2147483647 w 347"/>
              <a:gd name="T5" fmla="*/ 2147483647 h 249"/>
              <a:gd name="T6" fmla="*/ 2147483647 w 347"/>
              <a:gd name="T7" fmla="*/ 2147483647 h 249"/>
              <a:gd name="T8" fmla="*/ 2147483647 w 347"/>
              <a:gd name="T9" fmla="*/ 2147483647 h 249"/>
              <a:gd name="T10" fmla="*/ 2147483647 w 347"/>
              <a:gd name="T11" fmla="*/ 2147483647 h 249"/>
              <a:gd name="T12" fmla="*/ 2147483647 w 347"/>
              <a:gd name="T13" fmla="*/ 2147483647 h 249"/>
              <a:gd name="T14" fmla="*/ 2147483647 w 347"/>
              <a:gd name="T15" fmla="*/ 2147483647 h 249"/>
              <a:gd name="T16" fmla="*/ 2147483647 w 347"/>
              <a:gd name="T17" fmla="*/ 2147483647 h 249"/>
              <a:gd name="T18" fmla="*/ 2147483647 w 347"/>
              <a:gd name="T19" fmla="*/ 2147483647 h 249"/>
              <a:gd name="T20" fmla="*/ 2147483647 w 347"/>
              <a:gd name="T21" fmla="*/ 2147483647 h 249"/>
              <a:gd name="T22" fmla="*/ 2147483647 w 347"/>
              <a:gd name="T23" fmla="*/ 2147483647 h 249"/>
              <a:gd name="T24" fmla="*/ 2147483647 w 347"/>
              <a:gd name="T25" fmla="*/ 2147483647 h 2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47"/>
              <a:gd name="T40" fmla="*/ 0 h 249"/>
              <a:gd name="T41" fmla="*/ 347 w 347"/>
              <a:gd name="T42" fmla="*/ 249 h 24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47" h="249">
                <a:moveTo>
                  <a:pt x="0" y="53"/>
                </a:moveTo>
                <a:cubicBezTo>
                  <a:pt x="124" y="26"/>
                  <a:pt x="249" y="0"/>
                  <a:pt x="272" y="7"/>
                </a:cubicBezTo>
                <a:cubicBezTo>
                  <a:pt x="295" y="14"/>
                  <a:pt x="159" y="98"/>
                  <a:pt x="136" y="98"/>
                </a:cubicBezTo>
                <a:cubicBezTo>
                  <a:pt x="113" y="98"/>
                  <a:pt x="121" y="7"/>
                  <a:pt x="136" y="7"/>
                </a:cubicBezTo>
                <a:cubicBezTo>
                  <a:pt x="151" y="7"/>
                  <a:pt x="234" y="75"/>
                  <a:pt x="227" y="98"/>
                </a:cubicBezTo>
                <a:cubicBezTo>
                  <a:pt x="220" y="121"/>
                  <a:pt x="91" y="128"/>
                  <a:pt x="91" y="143"/>
                </a:cubicBezTo>
                <a:cubicBezTo>
                  <a:pt x="91" y="158"/>
                  <a:pt x="220" y="174"/>
                  <a:pt x="227" y="189"/>
                </a:cubicBezTo>
                <a:cubicBezTo>
                  <a:pt x="234" y="204"/>
                  <a:pt x="121" y="227"/>
                  <a:pt x="136" y="234"/>
                </a:cubicBezTo>
                <a:cubicBezTo>
                  <a:pt x="151" y="241"/>
                  <a:pt x="287" y="249"/>
                  <a:pt x="317" y="234"/>
                </a:cubicBezTo>
                <a:cubicBezTo>
                  <a:pt x="347" y="219"/>
                  <a:pt x="347" y="158"/>
                  <a:pt x="317" y="143"/>
                </a:cubicBezTo>
                <a:cubicBezTo>
                  <a:pt x="287" y="128"/>
                  <a:pt x="181" y="158"/>
                  <a:pt x="136" y="143"/>
                </a:cubicBezTo>
                <a:cubicBezTo>
                  <a:pt x="91" y="128"/>
                  <a:pt x="45" y="60"/>
                  <a:pt x="45" y="53"/>
                </a:cubicBezTo>
                <a:cubicBezTo>
                  <a:pt x="45" y="46"/>
                  <a:pt x="121" y="91"/>
                  <a:pt x="136" y="98"/>
                </a:cubicBezTo>
              </a:path>
            </a:pathLst>
          </a:custGeom>
          <a:noFill/>
          <a:ln w="28575" cmpd="sng">
            <a:solidFill>
              <a:schemeClr val="bg1">
                <a:lumMod val="50000"/>
              </a:schemeClr>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476" name="Freeform 157"/>
          <p:cNvSpPr>
            <a:spLocks noChangeAspect="1"/>
          </p:cNvSpPr>
          <p:nvPr/>
        </p:nvSpPr>
        <p:spPr bwMode="auto">
          <a:xfrm>
            <a:off x="5713413" y="1195388"/>
            <a:ext cx="396875" cy="312737"/>
          </a:xfrm>
          <a:custGeom>
            <a:avLst/>
            <a:gdLst>
              <a:gd name="T0" fmla="*/ 2147483647 w 476"/>
              <a:gd name="T1" fmla="*/ 2147483647 h 363"/>
              <a:gd name="T2" fmla="*/ 2147483647 w 476"/>
              <a:gd name="T3" fmla="*/ 2147483647 h 363"/>
              <a:gd name="T4" fmla="*/ 2147483647 w 476"/>
              <a:gd name="T5" fmla="*/ 2147483647 h 363"/>
              <a:gd name="T6" fmla="*/ 2147483647 w 476"/>
              <a:gd name="T7" fmla="*/ 2147483647 h 363"/>
              <a:gd name="T8" fmla="*/ 2147483647 w 476"/>
              <a:gd name="T9" fmla="*/ 2147483647 h 363"/>
              <a:gd name="T10" fmla="*/ 2147483647 w 476"/>
              <a:gd name="T11" fmla="*/ 2147483647 h 363"/>
              <a:gd name="T12" fmla="*/ 2147483647 w 476"/>
              <a:gd name="T13" fmla="*/ 2147483647 h 363"/>
              <a:gd name="T14" fmla="*/ 2147483647 w 476"/>
              <a:gd name="T15" fmla="*/ 2147483647 h 363"/>
              <a:gd name="T16" fmla="*/ 2147483647 w 476"/>
              <a:gd name="T17" fmla="*/ 2147483647 h 36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6"/>
              <a:gd name="T28" fmla="*/ 0 h 363"/>
              <a:gd name="T29" fmla="*/ 476 w 476"/>
              <a:gd name="T30" fmla="*/ 363 h 36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6" h="363">
                <a:moveTo>
                  <a:pt x="280" y="38"/>
                </a:moveTo>
                <a:cubicBezTo>
                  <a:pt x="276" y="19"/>
                  <a:pt x="273" y="0"/>
                  <a:pt x="235" y="38"/>
                </a:cubicBezTo>
                <a:cubicBezTo>
                  <a:pt x="197" y="76"/>
                  <a:pt x="30" y="234"/>
                  <a:pt x="53" y="264"/>
                </a:cubicBezTo>
                <a:cubicBezTo>
                  <a:pt x="76" y="294"/>
                  <a:pt x="348" y="211"/>
                  <a:pt x="371" y="219"/>
                </a:cubicBezTo>
                <a:cubicBezTo>
                  <a:pt x="394" y="227"/>
                  <a:pt x="227" y="287"/>
                  <a:pt x="189" y="310"/>
                </a:cubicBezTo>
                <a:cubicBezTo>
                  <a:pt x="151" y="333"/>
                  <a:pt x="99" y="363"/>
                  <a:pt x="144" y="355"/>
                </a:cubicBezTo>
                <a:cubicBezTo>
                  <a:pt x="189" y="347"/>
                  <a:pt x="476" y="317"/>
                  <a:pt x="461" y="264"/>
                </a:cubicBezTo>
                <a:cubicBezTo>
                  <a:pt x="446" y="211"/>
                  <a:pt x="106" y="23"/>
                  <a:pt x="53" y="38"/>
                </a:cubicBezTo>
                <a:cubicBezTo>
                  <a:pt x="0" y="53"/>
                  <a:pt x="129" y="302"/>
                  <a:pt x="144" y="355"/>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480" name="Freeform 184"/>
          <p:cNvSpPr>
            <a:spLocks noChangeAspect="1"/>
          </p:cNvSpPr>
          <p:nvPr/>
        </p:nvSpPr>
        <p:spPr bwMode="auto">
          <a:xfrm rot="-93241">
            <a:off x="2229775" y="3391206"/>
            <a:ext cx="563563" cy="57150"/>
          </a:xfrm>
          <a:custGeom>
            <a:avLst/>
            <a:gdLst>
              <a:gd name="T0" fmla="*/ 0 w 816"/>
              <a:gd name="T1" fmla="*/ 2147483647 h 336"/>
              <a:gd name="T2" fmla="*/ 2147483647 w 816"/>
              <a:gd name="T3" fmla="*/ 2147483647 h 336"/>
              <a:gd name="T4" fmla="*/ 2147483647 w 816"/>
              <a:gd name="T5" fmla="*/ 2147483647 h 336"/>
              <a:gd name="T6" fmla="*/ 2147483647 w 816"/>
              <a:gd name="T7" fmla="*/ 2147483647 h 336"/>
              <a:gd name="T8" fmla="*/ 2147483647 w 816"/>
              <a:gd name="T9" fmla="*/ 2147483647 h 336"/>
              <a:gd name="T10" fmla="*/ 2147483647 w 816"/>
              <a:gd name="T11" fmla="*/ 2147483647 h 336"/>
              <a:gd name="T12" fmla="*/ 0 60000 65536"/>
              <a:gd name="T13" fmla="*/ 0 60000 65536"/>
              <a:gd name="T14" fmla="*/ 0 60000 65536"/>
              <a:gd name="T15" fmla="*/ 0 60000 65536"/>
              <a:gd name="T16" fmla="*/ 0 60000 65536"/>
              <a:gd name="T17" fmla="*/ 0 60000 65536"/>
              <a:gd name="T18" fmla="*/ 0 w 816"/>
              <a:gd name="T19" fmla="*/ 0 h 336"/>
              <a:gd name="T20" fmla="*/ 816 w 816"/>
              <a:gd name="T21" fmla="*/ 336 h 336"/>
            </a:gdLst>
            <a:ahLst/>
            <a:cxnLst>
              <a:cxn ang="T12">
                <a:pos x="T0" y="T1"/>
              </a:cxn>
              <a:cxn ang="T13">
                <a:pos x="T2" y="T3"/>
              </a:cxn>
              <a:cxn ang="T14">
                <a:pos x="T4" y="T5"/>
              </a:cxn>
              <a:cxn ang="T15">
                <a:pos x="T6" y="T7"/>
              </a:cxn>
              <a:cxn ang="T16">
                <a:pos x="T8" y="T9"/>
              </a:cxn>
              <a:cxn ang="T17">
                <a:pos x="T10" y="T11"/>
              </a:cxn>
            </a:cxnLst>
            <a:rect l="T18" t="T19" r="T20" b="T21"/>
            <a:pathLst>
              <a:path w="816" h="336">
                <a:moveTo>
                  <a:pt x="0" y="168"/>
                </a:moveTo>
                <a:cubicBezTo>
                  <a:pt x="44" y="84"/>
                  <a:pt x="88" y="0"/>
                  <a:pt x="144" y="24"/>
                </a:cubicBezTo>
                <a:cubicBezTo>
                  <a:pt x="200" y="48"/>
                  <a:pt x="272" y="312"/>
                  <a:pt x="336" y="312"/>
                </a:cubicBezTo>
                <a:cubicBezTo>
                  <a:pt x="400" y="312"/>
                  <a:pt x="472" y="24"/>
                  <a:pt x="528" y="24"/>
                </a:cubicBezTo>
                <a:cubicBezTo>
                  <a:pt x="584" y="24"/>
                  <a:pt x="624" y="288"/>
                  <a:pt x="672" y="312"/>
                </a:cubicBezTo>
                <a:cubicBezTo>
                  <a:pt x="720" y="336"/>
                  <a:pt x="768" y="252"/>
                  <a:pt x="816" y="168"/>
                </a:cubicBezTo>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4521" name="Rectangle 185"/>
          <p:cNvSpPr>
            <a:spLocks noChangeAspect="1" noChangeArrowheads="1"/>
          </p:cNvSpPr>
          <p:nvPr/>
        </p:nvSpPr>
        <p:spPr bwMode="auto">
          <a:xfrm>
            <a:off x="2443163" y="3565525"/>
            <a:ext cx="304800" cy="247650"/>
          </a:xfrm>
          <a:prstGeom prst="rect">
            <a:avLst/>
          </a:prstGeom>
          <a:noFill/>
          <a:ln w="9525">
            <a:noFill/>
            <a:miter lim="800000"/>
            <a:headEnd/>
            <a:tailEnd/>
          </a:ln>
          <a:effectLst/>
        </p:spPr>
        <p:txBody>
          <a:bodyPr>
            <a:spAutoFit/>
          </a:bodyPr>
          <a:lstStyle/>
          <a:p>
            <a:pPr algn="ctr">
              <a:lnSpc>
                <a:spcPct val="85000"/>
              </a:lnSpc>
              <a:defRPr/>
            </a:pPr>
            <a:endParaRPr lang="ja-JP" altLang="ja-JP" sz="1200">
              <a:solidFill>
                <a:prstClr val="black"/>
              </a:solidFill>
              <a:latin typeface="HGP創英角ｺﾞｼｯｸUB" pitchFamily="50" charset="-128"/>
            </a:endParaRPr>
          </a:p>
        </p:txBody>
      </p:sp>
      <p:sp>
        <p:nvSpPr>
          <p:cNvPr id="18482" name="Freeform 186"/>
          <p:cNvSpPr>
            <a:spLocks noChangeAspect="1"/>
          </p:cNvSpPr>
          <p:nvPr/>
        </p:nvSpPr>
        <p:spPr bwMode="auto">
          <a:xfrm>
            <a:off x="2012288" y="3424544"/>
            <a:ext cx="217487" cy="50800"/>
          </a:xfrm>
          <a:custGeom>
            <a:avLst/>
            <a:gdLst>
              <a:gd name="T0" fmla="*/ 2147483647 w 227"/>
              <a:gd name="T1" fmla="*/ 2147483647 h 54"/>
              <a:gd name="T2" fmla="*/ 2147483647 w 227"/>
              <a:gd name="T3" fmla="*/ 2147483647 h 54"/>
              <a:gd name="T4" fmla="*/ 2147483647 w 227"/>
              <a:gd name="T5" fmla="*/ 2147483647 h 54"/>
              <a:gd name="T6" fmla="*/ 0 w 227"/>
              <a:gd name="T7" fmla="*/ 2147483647 h 54"/>
              <a:gd name="T8" fmla="*/ 2147483647 w 227"/>
              <a:gd name="T9" fmla="*/ 2147483647 h 54"/>
              <a:gd name="T10" fmla="*/ 0 60000 65536"/>
              <a:gd name="T11" fmla="*/ 0 60000 65536"/>
              <a:gd name="T12" fmla="*/ 0 60000 65536"/>
              <a:gd name="T13" fmla="*/ 0 60000 65536"/>
              <a:gd name="T14" fmla="*/ 0 60000 65536"/>
              <a:gd name="T15" fmla="*/ 0 w 227"/>
              <a:gd name="T16" fmla="*/ 0 h 54"/>
              <a:gd name="T17" fmla="*/ 227 w 227"/>
              <a:gd name="T18" fmla="*/ 54 h 54"/>
            </a:gdLst>
            <a:ahLst/>
            <a:cxnLst>
              <a:cxn ang="T10">
                <a:pos x="T0" y="T1"/>
              </a:cxn>
              <a:cxn ang="T11">
                <a:pos x="T2" y="T3"/>
              </a:cxn>
              <a:cxn ang="T12">
                <a:pos x="T4" y="T5"/>
              </a:cxn>
              <a:cxn ang="T13">
                <a:pos x="T6" y="T7"/>
              </a:cxn>
              <a:cxn ang="T14">
                <a:pos x="T8" y="T9"/>
              </a:cxn>
            </a:cxnLst>
            <a:rect l="T15" t="T16" r="T17" b="T18"/>
            <a:pathLst>
              <a:path w="227" h="54">
                <a:moveTo>
                  <a:pt x="227" y="8"/>
                </a:moveTo>
                <a:cubicBezTo>
                  <a:pt x="196" y="31"/>
                  <a:pt x="166" y="54"/>
                  <a:pt x="136" y="54"/>
                </a:cubicBezTo>
                <a:cubicBezTo>
                  <a:pt x="106" y="54"/>
                  <a:pt x="68" y="16"/>
                  <a:pt x="45" y="8"/>
                </a:cubicBezTo>
                <a:cubicBezTo>
                  <a:pt x="22" y="0"/>
                  <a:pt x="0" y="8"/>
                  <a:pt x="0" y="8"/>
                </a:cubicBezTo>
                <a:cubicBezTo>
                  <a:pt x="0" y="8"/>
                  <a:pt x="45" y="8"/>
                  <a:pt x="45" y="8"/>
                </a:cubicBezTo>
              </a:path>
            </a:pathLst>
          </a:custGeom>
          <a:noFill/>
          <a:ln w="38100" cmpd="sng">
            <a:solidFill>
              <a:schemeClr val="bg2">
                <a:lumMod val="50000"/>
              </a:schemeClr>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4523" name="Rectangle 187"/>
          <p:cNvSpPr>
            <a:spLocks noChangeAspect="1" noChangeArrowheads="1"/>
          </p:cNvSpPr>
          <p:nvPr/>
        </p:nvSpPr>
        <p:spPr bwMode="auto">
          <a:xfrm>
            <a:off x="1767806" y="4063907"/>
            <a:ext cx="858838" cy="353943"/>
          </a:xfrm>
          <a:prstGeom prst="rect">
            <a:avLst/>
          </a:prstGeom>
          <a:noFill/>
          <a:ln w="9525">
            <a:noFill/>
            <a:miter lim="800000"/>
            <a:headEnd/>
            <a:tailEnd/>
          </a:ln>
          <a:effectLst/>
        </p:spPr>
        <p:txBody>
          <a:bodyPr>
            <a:spAutoFit/>
          </a:bodyPr>
          <a:lstStyle/>
          <a:p>
            <a:pPr algn="ctr">
              <a:lnSpc>
                <a:spcPct val="85000"/>
              </a:lnSpc>
              <a:defRPr/>
            </a:pPr>
            <a:r>
              <a:rPr lang="en-US" altLang="ja-JP" sz="1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Cationic unit</a:t>
            </a:r>
            <a:endParaRPr lang="ja-JP" altLang="en-US" sz="1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524" name="Rectangle 188"/>
          <p:cNvSpPr>
            <a:spLocks noChangeAspect="1" noChangeArrowheads="1"/>
          </p:cNvSpPr>
          <p:nvPr/>
        </p:nvSpPr>
        <p:spPr bwMode="auto">
          <a:xfrm>
            <a:off x="2289174" y="4061699"/>
            <a:ext cx="1003301" cy="484748"/>
          </a:xfrm>
          <a:prstGeom prst="rect">
            <a:avLst/>
          </a:prstGeom>
          <a:noFill/>
          <a:ln w="9525">
            <a:noFill/>
            <a:miter lim="800000"/>
            <a:headEnd/>
            <a:tailEnd/>
          </a:ln>
          <a:effectLst/>
        </p:spPr>
        <p:txBody>
          <a:bodyPr wrap="square">
            <a:spAutoFit/>
          </a:bodyPr>
          <a:lstStyle/>
          <a:p>
            <a:pPr algn="ctr">
              <a:lnSpc>
                <a:spcPct val="85000"/>
              </a:lnSpc>
              <a:defRPr/>
            </a:pPr>
            <a:r>
              <a:rPr lang="en-US" altLang="ja-JP" sz="1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Hydrophilic polymer</a:t>
            </a:r>
            <a:endParaRPr lang="ja-JP" altLang="en-US" sz="1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gn="ctr">
              <a:lnSpc>
                <a:spcPct val="85000"/>
              </a:lnSpc>
              <a:defRPr/>
            </a:pPr>
            <a:r>
              <a:rPr lang="en-US" altLang="ja-JP" sz="1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(PEG</a:t>
            </a:r>
            <a:r>
              <a:rPr lang="ja-JP" altLang="en-US" sz="1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a:t>
            </a:r>
            <a:endParaRPr lang="ja-JP" altLang="en-US" sz="1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488" name="Freeform 205"/>
          <p:cNvSpPr>
            <a:spLocks noChangeAspect="1"/>
          </p:cNvSpPr>
          <p:nvPr/>
        </p:nvSpPr>
        <p:spPr bwMode="auto">
          <a:xfrm rot="-93241">
            <a:off x="2090050" y="3676989"/>
            <a:ext cx="561975" cy="58737"/>
          </a:xfrm>
          <a:custGeom>
            <a:avLst/>
            <a:gdLst>
              <a:gd name="T0" fmla="*/ 0 w 816"/>
              <a:gd name="T1" fmla="*/ 2147483647 h 336"/>
              <a:gd name="T2" fmla="*/ 2147483647 w 816"/>
              <a:gd name="T3" fmla="*/ 2147483647 h 336"/>
              <a:gd name="T4" fmla="*/ 2147483647 w 816"/>
              <a:gd name="T5" fmla="*/ 2147483647 h 336"/>
              <a:gd name="T6" fmla="*/ 2147483647 w 816"/>
              <a:gd name="T7" fmla="*/ 2147483647 h 336"/>
              <a:gd name="T8" fmla="*/ 2147483647 w 816"/>
              <a:gd name="T9" fmla="*/ 2147483647 h 336"/>
              <a:gd name="T10" fmla="*/ 2147483647 w 816"/>
              <a:gd name="T11" fmla="*/ 2147483647 h 336"/>
              <a:gd name="T12" fmla="*/ 0 60000 65536"/>
              <a:gd name="T13" fmla="*/ 0 60000 65536"/>
              <a:gd name="T14" fmla="*/ 0 60000 65536"/>
              <a:gd name="T15" fmla="*/ 0 60000 65536"/>
              <a:gd name="T16" fmla="*/ 0 60000 65536"/>
              <a:gd name="T17" fmla="*/ 0 60000 65536"/>
              <a:gd name="T18" fmla="*/ 0 w 816"/>
              <a:gd name="T19" fmla="*/ 0 h 336"/>
              <a:gd name="T20" fmla="*/ 816 w 816"/>
              <a:gd name="T21" fmla="*/ 336 h 336"/>
            </a:gdLst>
            <a:ahLst/>
            <a:cxnLst>
              <a:cxn ang="T12">
                <a:pos x="T0" y="T1"/>
              </a:cxn>
              <a:cxn ang="T13">
                <a:pos x="T2" y="T3"/>
              </a:cxn>
              <a:cxn ang="T14">
                <a:pos x="T4" y="T5"/>
              </a:cxn>
              <a:cxn ang="T15">
                <a:pos x="T6" y="T7"/>
              </a:cxn>
              <a:cxn ang="T16">
                <a:pos x="T8" y="T9"/>
              </a:cxn>
              <a:cxn ang="T17">
                <a:pos x="T10" y="T11"/>
              </a:cxn>
            </a:cxnLst>
            <a:rect l="T18" t="T19" r="T20" b="T21"/>
            <a:pathLst>
              <a:path w="816" h="336">
                <a:moveTo>
                  <a:pt x="0" y="168"/>
                </a:moveTo>
                <a:cubicBezTo>
                  <a:pt x="44" y="84"/>
                  <a:pt x="88" y="0"/>
                  <a:pt x="144" y="24"/>
                </a:cubicBezTo>
                <a:cubicBezTo>
                  <a:pt x="200" y="48"/>
                  <a:pt x="272" y="312"/>
                  <a:pt x="336" y="312"/>
                </a:cubicBezTo>
                <a:cubicBezTo>
                  <a:pt x="400" y="312"/>
                  <a:pt x="472" y="24"/>
                  <a:pt x="528" y="24"/>
                </a:cubicBezTo>
                <a:cubicBezTo>
                  <a:pt x="584" y="24"/>
                  <a:pt x="624" y="288"/>
                  <a:pt x="672" y="312"/>
                </a:cubicBezTo>
                <a:cubicBezTo>
                  <a:pt x="720" y="336"/>
                  <a:pt x="768" y="252"/>
                  <a:pt x="816" y="168"/>
                </a:cubicBezTo>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489" name="Freeform 207"/>
          <p:cNvSpPr>
            <a:spLocks noChangeAspect="1"/>
          </p:cNvSpPr>
          <p:nvPr/>
        </p:nvSpPr>
        <p:spPr bwMode="auto">
          <a:xfrm>
            <a:off x="1872563" y="3710326"/>
            <a:ext cx="217487" cy="52388"/>
          </a:xfrm>
          <a:custGeom>
            <a:avLst/>
            <a:gdLst>
              <a:gd name="T0" fmla="*/ 2147483647 w 227"/>
              <a:gd name="T1" fmla="*/ 2147483647 h 54"/>
              <a:gd name="T2" fmla="*/ 2147483647 w 227"/>
              <a:gd name="T3" fmla="*/ 2147483647 h 54"/>
              <a:gd name="T4" fmla="*/ 2147483647 w 227"/>
              <a:gd name="T5" fmla="*/ 2147483647 h 54"/>
              <a:gd name="T6" fmla="*/ 0 w 227"/>
              <a:gd name="T7" fmla="*/ 2147483647 h 54"/>
              <a:gd name="T8" fmla="*/ 2147483647 w 227"/>
              <a:gd name="T9" fmla="*/ 2147483647 h 54"/>
              <a:gd name="T10" fmla="*/ 0 60000 65536"/>
              <a:gd name="T11" fmla="*/ 0 60000 65536"/>
              <a:gd name="T12" fmla="*/ 0 60000 65536"/>
              <a:gd name="T13" fmla="*/ 0 60000 65536"/>
              <a:gd name="T14" fmla="*/ 0 60000 65536"/>
              <a:gd name="T15" fmla="*/ 0 w 227"/>
              <a:gd name="T16" fmla="*/ 0 h 54"/>
              <a:gd name="T17" fmla="*/ 227 w 227"/>
              <a:gd name="T18" fmla="*/ 54 h 54"/>
            </a:gdLst>
            <a:ahLst/>
            <a:cxnLst>
              <a:cxn ang="T10">
                <a:pos x="T0" y="T1"/>
              </a:cxn>
              <a:cxn ang="T11">
                <a:pos x="T2" y="T3"/>
              </a:cxn>
              <a:cxn ang="T12">
                <a:pos x="T4" y="T5"/>
              </a:cxn>
              <a:cxn ang="T13">
                <a:pos x="T6" y="T7"/>
              </a:cxn>
              <a:cxn ang="T14">
                <a:pos x="T8" y="T9"/>
              </a:cxn>
            </a:cxnLst>
            <a:rect l="T15" t="T16" r="T17" b="T18"/>
            <a:pathLst>
              <a:path w="227" h="54">
                <a:moveTo>
                  <a:pt x="227" y="8"/>
                </a:moveTo>
                <a:cubicBezTo>
                  <a:pt x="196" y="31"/>
                  <a:pt x="166" y="54"/>
                  <a:pt x="136" y="54"/>
                </a:cubicBezTo>
                <a:cubicBezTo>
                  <a:pt x="106" y="54"/>
                  <a:pt x="68" y="16"/>
                  <a:pt x="45" y="8"/>
                </a:cubicBezTo>
                <a:cubicBezTo>
                  <a:pt x="22" y="0"/>
                  <a:pt x="0" y="8"/>
                  <a:pt x="0" y="8"/>
                </a:cubicBezTo>
                <a:cubicBezTo>
                  <a:pt x="0" y="8"/>
                  <a:pt x="45" y="8"/>
                  <a:pt x="45" y="8"/>
                </a:cubicBezTo>
              </a:path>
            </a:pathLst>
          </a:custGeom>
          <a:noFill/>
          <a:ln w="38100" cmpd="sng">
            <a:solidFill>
              <a:schemeClr val="bg2">
                <a:lumMod val="50000"/>
              </a:schemeClr>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493" name="Freeform 224"/>
          <p:cNvSpPr>
            <a:spLocks noChangeAspect="1"/>
          </p:cNvSpPr>
          <p:nvPr/>
        </p:nvSpPr>
        <p:spPr bwMode="auto">
          <a:xfrm rot="-93241">
            <a:off x="2400300" y="3945481"/>
            <a:ext cx="561975" cy="58738"/>
          </a:xfrm>
          <a:custGeom>
            <a:avLst/>
            <a:gdLst>
              <a:gd name="T0" fmla="*/ 0 w 816"/>
              <a:gd name="T1" fmla="*/ 2147483647 h 336"/>
              <a:gd name="T2" fmla="*/ 2147483647 w 816"/>
              <a:gd name="T3" fmla="*/ 2147483647 h 336"/>
              <a:gd name="T4" fmla="*/ 2147483647 w 816"/>
              <a:gd name="T5" fmla="*/ 2147483647 h 336"/>
              <a:gd name="T6" fmla="*/ 2147483647 w 816"/>
              <a:gd name="T7" fmla="*/ 2147483647 h 336"/>
              <a:gd name="T8" fmla="*/ 2147483647 w 816"/>
              <a:gd name="T9" fmla="*/ 2147483647 h 336"/>
              <a:gd name="T10" fmla="*/ 2147483647 w 816"/>
              <a:gd name="T11" fmla="*/ 2147483647 h 336"/>
              <a:gd name="T12" fmla="*/ 0 60000 65536"/>
              <a:gd name="T13" fmla="*/ 0 60000 65536"/>
              <a:gd name="T14" fmla="*/ 0 60000 65536"/>
              <a:gd name="T15" fmla="*/ 0 60000 65536"/>
              <a:gd name="T16" fmla="*/ 0 60000 65536"/>
              <a:gd name="T17" fmla="*/ 0 60000 65536"/>
              <a:gd name="T18" fmla="*/ 0 w 816"/>
              <a:gd name="T19" fmla="*/ 0 h 336"/>
              <a:gd name="T20" fmla="*/ 816 w 816"/>
              <a:gd name="T21" fmla="*/ 336 h 336"/>
            </a:gdLst>
            <a:ahLst/>
            <a:cxnLst>
              <a:cxn ang="T12">
                <a:pos x="T0" y="T1"/>
              </a:cxn>
              <a:cxn ang="T13">
                <a:pos x="T2" y="T3"/>
              </a:cxn>
              <a:cxn ang="T14">
                <a:pos x="T4" y="T5"/>
              </a:cxn>
              <a:cxn ang="T15">
                <a:pos x="T6" y="T7"/>
              </a:cxn>
              <a:cxn ang="T16">
                <a:pos x="T8" y="T9"/>
              </a:cxn>
              <a:cxn ang="T17">
                <a:pos x="T10" y="T11"/>
              </a:cxn>
            </a:cxnLst>
            <a:rect l="T18" t="T19" r="T20" b="T21"/>
            <a:pathLst>
              <a:path w="816" h="336">
                <a:moveTo>
                  <a:pt x="0" y="168"/>
                </a:moveTo>
                <a:cubicBezTo>
                  <a:pt x="44" y="84"/>
                  <a:pt x="88" y="0"/>
                  <a:pt x="144" y="24"/>
                </a:cubicBezTo>
                <a:cubicBezTo>
                  <a:pt x="200" y="48"/>
                  <a:pt x="272" y="312"/>
                  <a:pt x="336" y="312"/>
                </a:cubicBezTo>
                <a:cubicBezTo>
                  <a:pt x="400" y="312"/>
                  <a:pt x="472" y="24"/>
                  <a:pt x="528" y="24"/>
                </a:cubicBezTo>
                <a:cubicBezTo>
                  <a:pt x="584" y="24"/>
                  <a:pt x="624" y="288"/>
                  <a:pt x="672" y="312"/>
                </a:cubicBezTo>
                <a:cubicBezTo>
                  <a:pt x="720" y="336"/>
                  <a:pt x="768" y="252"/>
                  <a:pt x="816" y="168"/>
                </a:cubicBezTo>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4561" name="Rectangle 225"/>
          <p:cNvSpPr>
            <a:spLocks noChangeAspect="1" noChangeArrowheads="1"/>
          </p:cNvSpPr>
          <p:nvPr/>
        </p:nvSpPr>
        <p:spPr bwMode="auto">
          <a:xfrm>
            <a:off x="2487613" y="3913188"/>
            <a:ext cx="303212" cy="247650"/>
          </a:xfrm>
          <a:prstGeom prst="rect">
            <a:avLst/>
          </a:prstGeom>
          <a:noFill/>
          <a:ln w="9525">
            <a:noFill/>
            <a:miter lim="800000"/>
            <a:headEnd/>
            <a:tailEnd/>
          </a:ln>
          <a:effectLst/>
        </p:spPr>
        <p:txBody>
          <a:bodyPr>
            <a:spAutoFit/>
          </a:bodyPr>
          <a:lstStyle/>
          <a:p>
            <a:pPr algn="ctr">
              <a:lnSpc>
                <a:spcPct val="85000"/>
              </a:lnSpc>
              <a:defRPr/>
            </a:pPr>
            <a:endParaRPr lang="ja-JP" altLang="ja-JP" sz="1200">
              <a:solidFill>
                <a:prstClr val="black"/>
              </a:solidFill>
              <a:latin typeface="HGP創英角ｺﾞｼｯｸUB" pitchFamily="50" charset="-128"/>
            </a:endParaRPr>
          </a:p>
        </p:txBody>
      </p:sp>
      <p:sp>
        <p:nvSpPr>
          <p:cNvPr id="18495" name="Freeform 226"/>
          <p:cNvSpPr>
            <a:spLocks noChangeAspect="1"/>
          </p:cNvSpPr>
          <p:nvPr/>
        </p:nvSpPr>
        <p:spPr bwMode="auto">
          <a:xfrm>
            <a:off x="2182813" y="3978819"/>
            <a:ext cx="217487" cy="52387"/>
          </a:xfrm>
          <a:custGeom>
            <a:avLst/>
            <a:gdLst>
              <a:gd name="T0" fmla="*/ 2147483647 w 227"/>
              <a:gd name="T1" fmla="*/ 2147483647 h 54"/>
              <a:gd name="T2" fmla="*/ 2147483647 w 227"/>
              <a:gd name="T3" fmla="*/ 2147483647 h 54"/>
              <a:gd name="T4" fmla="*/ 2147483647 w 227"/>
              <a:gd name="T5" fmla="*/ 2147483647 h 54"/>
              <a:gd name="T6" fmla="*/ 0 w 227"/>
              <a:gd name="T7" fmla="*/ 2147483647 h 54"/>
              <a:gd name="T8" fmla="*/ 2147483647 w 227"/>
              <a:gd name="T9" fmla="*/ 2147483647 h 54"/>
              <a:gd name="T10" fmla="*/ 0 60000 65536"/>
              <a:gd name="T11" fmla="*/ 0 60000 65536"/>
              <a:gd name="T12" fmla="*/ 0 60000 65536"/>
              <a:gd name="T13" fmla="*/ 0 60000 65536"/>
              <a:gd name="T14" fmla="*/ 0 60000 65536"/>
              <a:gd name="T15" fmla="*/ 0 w 227"/>
              <a:gd name="T16" fmla="*/ 0 h 54"/>
              <a:gd name="T17" fmla="*/ 227 w 227"/>
              <a:gd name="T18" fmla="*/ 54 h 54"/>
            </a:gdLst>
            <a:ahLst/>
            <a:cxnLst>
              <a:cxn ang="T10">
                <a:pos x="T0" y="T1"/>
              </a:cxn>
              <a:cxn ang="T11">
                <a:pos x="T2" y="T3"/>
              </a:cxn>
              <a:cxn ang="T12">
                <a:pos x="T4" y="T5"/>
              </a:cxn>
              <a:cxn ang="T13">
                <a:pos x="T6" y="T7"/>
              </a:cxn>
              <a:cxn ang="T14">
                <a:pos x="T8" y="T9"/>
              </a:cxn>
            </a:cxnLst>
            <a:rect l="T15" t="T16" r="T17" b="T18"/>
            <a:pathLst>
              <a:path w="227" h="54">
                <a:moveTo>
                  <a:pt x="227" y="8"/>
                </a:moveTo>
                <a:cubicBezTo>
                  <a:pt x="196" y="31"/>
                  <a:pt x="166" y="54"/>
                  <a:pt x="136" y="54"/>
                </a:cubicBezTo>
                <a:cubicBezTo>
                  <a:pt x="106" y="54"/>
                  <a:pt x="68" y="16"/>
                  <a:pt x="45" y="8"/>
                </a:cubicBezTo>
                <a:cubicBezTo>
                  <a:pt x="22" y="0"/>
                  <a:pt x="0" y="8"/>
                  <a:pt x="0" y="8"/>
                </a:cubicBezTo>
                <a:cubicBezTo>
                  <a:pt x="0" y="8"/>
                  <a:pt x="45" y="8"/>
                  <a:pt x="45" y="8"/>
                </a:cubicBezTo>
              </a:path>
            </a:pathLst>
          </a:custGeom>
          <a:noFill/>
          <a:ln w="38100" cmpd="sng">
            <a:solidFill>
              <a:schemeClr val="bg2">
                <a:lumMod val="50000"/>
              </a:schemeClr>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grpSp>
        <p:nvGrpSpPr>
          <p:cNvPr id="18496" name="Group 227"/>
          <p:cNvGrpSpPr>
            <a:grpSpLocks noChangeAspect="1"/>
          </p:cNvGrpSpPr>
          <p:nvPr/>
        </p:nvGrpSpPr>
        <p:grpSpPr bwMode="auto">
          <a:xfrm>
            <a:off x="3438525" y="3282950"/>
            <a:ext cx="247650" cy="249238"/>
            <a:chOff x="2154" y="2704"/>
            <a:chExt cx="318" cy="159"/>
          </a:xfrm>
        </p:grpSpPr>
        <p:sp>
          <p:nvSpPr>
            <p:cNvPr id="18755" name="Freeform 228"/>
            <p:cNvSpPr>
              <a:spLocks noChangeAspect="1"/>
            </p:cNvSpPr>
            <p:nvPr/>
          </p:nvSpPr>
          <p:spPr bwMode="auto">
            <a:xfrm>
              <a:off x="2162" y="2742"/>
              <a:ext cx="265" cy="121"/>
            </a:xfrm>
            <a:custGeom>
              <a:avLst/>
              <a:gdLst>
                <a:gd name="T0" fmla="*/ 0 w 347"/>
                <a:gd name="T1" fmla="*/ 0 h 249"/>
                <a:gd name="T2" fmla="*/ 31 w 347"/>
                <a:gd name="T3" fmla="*/ 0 h 249"/>
                <a:gd name="T4" fmla="*/ 16 w 347"/>
                <a:gd name="T5" fmla="*/ 0 h 249"/>
                <a:gd name="T6" fmla="*/ 16 w 347"/>
                <a:gd name="T7" fmla="*/ 0 h 249"/>
                <a:gd name="T8" fmla="*/ 26 w 347"/>
                <a:gd name="T9" fmla="*/ 0 h 249"/>
                <a:gd name="T10" fmla="*/ 11 w 347"/>
                <a:gd name="T11" fmla="*/ 0 h 249"/>
                <a:gd name="T12" fmla="*/ 26 w 347"/>
                <a:gd name="T13" fmla="*/ 0 h 249"/>
                <a:gd name="T14" fmla="*/ 16 w 347"/>
                <a:gd name="T15" fmla="*/ 0 h 249"/>
                <a:gd name="T16" fmla="*/ 37 w 347"/>
                <a:gd name="T17" fmla="*/ 0 h 249"/>
                <a:gd name="T18" fmla="*/ 37 w 347"/>
                <a:gd name="T19" fmla="*/ 0 h 249"/>
                <a:gd name="T20" fmla="*/ 16 w 347"/>
                <a:gd name="T21" fmla="*/ 0 h 249"/>
                <a:gd name="T22" fmla="*/ 5 w 347"/>
                <a:gd name="T23" fmla="*/ 0 h 249"/>
                <a:gd name="T24" fmla="*/ 16 w 347"/>
                <a:gd name="T25" fmla="*/ 0 h 2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47"/>
                <a:gd name="T40" fmla="*/ 0 h 249"/>
                <a:gd name="T41" fmla="*/ 347 w 347"/>
                <a:gd name="T42" fmla="*/ 249 h 24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47" h="249">
                  <a:moveTo>
                    <a:pt x="0" y="53"/>
                  </a:moveTo>
                  <a:cubicBezTo>
                    <a:pt x="124" y="26"/>
                    <a:pt x="249" y="0"/>
                    <a:pt x="272" y="7"/>
                  </a:cubicBezTo>
                  <a:cubicBezTo>
                    <a:pt x="295" y="14"/>
                    <a:pt x="159" y="98"/>
                    <a:pt x="136" y="98"/>
                  </a:cubicBezTo>
                  <a:cubicBezTo>
                    <a:pt x="113" y="98"/>
                    <a:pt x="121" y="7"/>
                    <a:pt x="136" y="7"/>
                  </a:cubicBezTo>
                  <a:cubicBezTo>
                    <a:pt x="151" y="7"/>
                    <a:pt x="234" y="75"/>
                    <a:pt x="227" y="98"/>
                  </a:cubicBezTo>
                  <a:cubicBezTo>
                    <a:pt x="220" y="121"/>
                    <a:pt x="91" y="128"/>
                    <a:pt x="91" y="143"/>
                  </a:cubicBezTo>
                  <a:cubicBezTo>
                    <a:pt x="91" y="158"/>
                    <a:pt x="220" y="174"/>
                    <a:pt x="227" y="189"/>
                  </a:cubicBezTo>
                  <a:cubicBezTo>
                    <a:pt x="234" y="204"/>
                    <a:pt x="121" y="227"/>
                    <a:pt x="136" y="234"/>
                  </a:cubicBezTo>
                  <a:cubicBezTo>
                    <a:pt x="151" y="241"/>
                    <a:pt x="287" y="249"/>
                    <a:pt x="317" y="234"/>
                  </a:cubicBezTo>
                  <a:cubicBezTo>
                    <a:pt x="347" y="219"/>
                    <a:pt x="347" y="158"/>
                    <a:pt x="317" y="143"/>
                  </a:cubicBezTo>
                  <a:cubicBezTo>
                    <a:pt x="287" y="128"/>
                    <a:pt x="181" y="158"/>
                    <a:pt x="136" y="143"/>
                  </a:cubicBezTo>
                  <a:cubicBezTo>
                    <a:pt x="91" y="128"/>
                    <a:pt x="45" y="60"/>
                    <a:pt x="45" y="53"/>
                  </a:cubicBezTo>
                  <a:cubicBezTo>
                    <a:pt x="45" y="46"/>
                    <a:pt x="121" y="91"/>
                    <a:pt x="136" y="98"/>
                  </a:cubicBezTo>
                </a:path>
              </a:pathLst>
            </a:custGeom>
            <a:noFill/>
            <a:ln w="12700" cmpd="sng">
              <a:solidFill>
                <a:srgbClr val="5F5F5F"/>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756" name="Freeform 229"/>
            <p:cNvSpPr>
              <a:spLocks noChangeAspect="1"/>
            </p:cNvSpPr>
            <p:nvPr/>
          </p:nvSpPr>
          <p:spPr bwMode="auto">
            <a:xfrm>
              <a:off x="2154" y="2704"/>
              <a:ext cx="318" cy="136"/>
            </a:xfrm>
            <a:custGeom>
              <a:avLst/>
              <a:gdLst>
                <a:gd name="T0" fmla="*/ 11 w 476"/>
                <a:gd name="T1" fmla="*/ 0 h 363"/>
                <a:gd name="T2" fmla="*/ 9 w 476"/>
                <a:gd name="T3" fmla="*/ 0 h 363"/>
                <a:gd name="T4" fmla="*/ 2 w 476"/>
                <a:gd name="T5" fmla="*/ 0 h 363"/>
                <a:gd name="T6" fmla="*/ 15 w 476"/>
                <a:gd name="T7" fmla="*/ 0 h 363"/>
                <a:gd name="T8" fmla="*/ 7 w 476"/>
                <a:gd name="T9" fmla="*/ 0 h 363"/>
                <a:gd name="T10" fmla="*/ 6 w 476"/>
                <a:gd name="T11" fmla="*/ 0 h 363"/>
                <a:gd name="T12" fmla="*/ 18 w 476"/>
                <a:gd name="T13" fmla="*/ 0 h 363"/>
                <a:gd name="T14" fmla="*/ 2 w 476"/>
                <a:gd name="T15" fmla="*/ 0 h 363"/>
                <a:gd name="T16" fmla="*/ 6 w 476"/>
                <a:gd name="T17" fmla="*/ 0 h 36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6"/>
                <a:gd name="T28" fmla="*/ 0 h 363"/>
                <a:gd name="T29" fmla="*/ 476 w 476"/>
                <a:gd name="T30" fmla="*/ 363 h 36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6" h="363">
                  <a:moveTo>
                    <a:pt x="280" y="38"/>
                  </a:moveTo>
                  <a:cubicBezTo>
                    <a:pt x="276" y="19"/>
                    <a:pt x="273" y="0"/>
                    <a:pt x="235" y="38"/>
                  </a:cubicBezTo>
                  <a:cubicBezTo>
                    <a:pt x="197" y="76"/>
                    <a:pt x="30" y="234"/>
                    <a:pt x="53" y="264"/>
                  </a:cubicBezTo>
                  <a:cubicBezTo>
                    <a:pt x="76" y="294"/>
                    <a:pt x="348" y="211"/>
                    <a:pt x="371" y="219"/>
                  </a:cubicBezTo>
                  <a:cubicBezTo>
                    <a:pt x="394" y="227"/>
                    <a:pt x="227" y="287"/>
                    <a:pt x="189" y="310"/>
                  </a:cubicBezTo>
                  <a:cubicBezTo>
                    <a:pt x="151" y="333"/>
                    <a:pt x="99" y="363"/>
                    <a:pt x="144" y="355"/>
                  </a:cubicBezTo>
                  <a:cubicBezTo>
                    <a:pt x="189" y="347"/>
                    <a:pt x="476" y="317"/>
                    <a:pt x="461" y="264"/>
                  </a:cubicBezTo>
                  <a:cubicBezTo>
                    <a:pt x="446" y="211"/>
                    <a:pt x="106" y="23"/>
                    <a:pt x="53" y="38"/>
                  </a:cubicBezTo>
                  <a:cubicBezTo>
                    <a:pt x="0" y="53"/>
                    <a:pt x="129" y="302"/>
                    <a:pt x="144" y="355"/>
                  </a:cubicBezTo>
                </a:path>
              </a:pathLst>
            </a:custGeom>
            <a:noFill/>
            <a:ln w="1270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grpSp>
      <p:sp>
        <p:nvSpPr>
          <p:cNvPr id="18497" name="Freeform 230"/>
          <p:cNvSpPr>
            <a:spLocks noChangeAspect="1"/>
          </p:cNvSpPr>
          <p:nvPr/>
        </p:nvSpPr>
        <p:spPr bwMode="auto">
          <a:xfrm rot="-2248925">
            <a:off x="3633788" y="3241675"/>
            <a:ext cx="223837" cy="44450"/>
          </a:xfrm>
          <a:custGeom>
            <a:avLst/>
            <a:gdLst>
              <a:gd name="T0" fmla="*/ 0 w 816"/>
              <a:gd name="T1" fmla="*/ 2147483647 h 336"/>
              <a:gd name="T2" fmla="*/ 2147483647 w 816"/>
              <a:gd name="T3" fmla="*/ 2147483647 h 336"/>
              <a:gd name="T4" fmla="*/ 2147483647 w 816"/>
              <a:gd name="T5" fmla="*/ 2147483647 h 336"/>
              <a:gd name="T6" fmla="*/ 2147483647 w 816"/>
              <a:gd name="T7" fmla="*/ 2147483647 h 336"/>
              <a:gd name="T8" fmla="*/ 2147483647 w 816"/>
              <a:gd name="T9" fmla="*/ 2147483647 h 336"/>
              <a:gd name="T10" fmla="*/ 2147483647 w 816"/>
              <a:gd name="T11" fmla="*/ 2147483647 h 336"/>
              <a:gd name="T12" fmla="*/ 0 60000 65536"/>
              <a:gd name="T13" fmla="*/ 0 60000 65536"/>
              <a:gd name="T14" fmla="*/ 0 60000 65536"/>
              <a:gd name="T15" fmla="*/ 0 60000 65536"/>
              <a:gd name="T16" fmla="*/ 0 60000 65536"/>
              <a:gd name="T17" fmla="*/ 0 60000 65536"/>
              <a:gd name="T18" fmla="*/ 0 w 816"/>
              <a:gd name="T19" fmla="*/ 0 h 336"/>
              <a:gd name="T20" fmla="*/ 816 w 816"/>
              <a:gd name="T21" fmla="*/ 336 h 336"/>
            </a:gdLst>
            <a:ahLst/>
            <a:cxnLst>
              <a:cxn ang="T12">
                <a:pos x="T0" y="T1"/>
              </a:cxn>
              <a:cxn ang="T13">
                <a:pos x="T2" y="T3"/>
              </a:cxn>
              <a:cxn ang="T14">
                <a:pos x="T4" y="T5"/>
              </a:cxn>
              <a:cxn ang="T15">
                <a:pos x="T6" y="T7"/>
              </a:cxn>
              <a:cxn ang="T16">
                <a:pos x="T8" y="T9"/>
              </a:cxn>
              <a:cxn ang="T17">
                <a:pos x="T10" y="T11"/>
              </a:cxn>
            </a:cxnLst>
            <a:rect l="T18" t="T19" r="T20" b="T21"/>
            <a:pathLst>
              <a:path w="816" h="336">
                <a:moveTo>
                  <a:pt x="0" y="168"/>
                </a:moveTo>
                <a:cubicBezTo>
                  <a:pt x="44" y="84"/>
                  <a:pt x="88" y="0"/>
                  <a:pt x="144" y="24"/>
                </a:cubicBezTo>
                <a:cubicBezTo>
                  <a:pt x="200" y="48"/>
                  <a:pt x="272" y="312"/>
                  <a:pt x="336" y="312"/>
                </a:cubicBezTo>
                <a:cubicBezTo>
                  <a:pt x="400" y="312"/>
                  <a:pt x="472" y="24"/>
                  <a:pt x="528" y="24"/>
                </a:cubicBezTo>
                <a:cubicBezTo>
                  <a:pt x="584" y="24"/>
                  <a:pt x="624" y="288"/>
                  <a:pt x="672" y="312"/>
                </a:cubicBezTo>
                <a:cubicBezTo>
                  <a:pt x="720" y="336"/>
                  <a:pt x="768" y="252"/>
                  <a:pt x="816" y="168"/>
                </a:cubicBezTo>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498" name="Freeform 231"/>
          <p:cNvSpPr>
            <a:spLocks noChangeAspect="1"/>
          </p:cNvSpPr>
          <p:nvPr/>
        </p:nvSpPr>
        <p:spPr bwMode="auto">
          <a:xfrm rot="-161418">
            <a:off x="3692525" y="3378200"/>
            <a:ext cx="222250" cy="42863"/>
          </a:xfrm>
          <a:custGeom>
            <a:avLst/>
            <a:gdLst>
              <a:gd name="T0" fmla="*/ 0 w 816"/>
              <a:gd name="T1" fmla="*/ 2147483647 h 336"/>
              <a:gd name="T2" fmla="*/ 2147483647 w 816"/>
              <a:gd name="T3" fmla="*/ 2147483647 h 336"/>
              <a:gd name="T4" fmla="*/ 2147483647 w 816"/>
              <a:gd name="T5" fmla="*/ 2147483647 h 336"/>
              <a:gd name="T6" fmla="*/ 2147483647 w 816"/>
              <a:gd name="T7" fmla="*/ 2147483647 h 336"/>
              <a:gd name="T8" fmla="*/ 2147483647 w 816"/>
              <a:gd name="T9" fmla="*/ 2147483647 h 336"/>
              <a:gd name="T10" fmla="*/ 2147483647 w 816"/>
              <a:gd name="T11" fmla="*/ 2147483647 h 336"/>
              <a:gd name="T12" fmla="*/ 0 60000 65536"/>
              <a:gd name="T13" fmla="*/ 0 60000 65536"/>
              <a:gd name="T14" fmla="*/ 0 60000 65536"/>
              <a:gd name="T15" fmla="*/ 0 60000 65536"/>
              <a:gd name="T16" fmla="*/ 0 60000 65536"/>
              <a:gd name="T17" fmla="*/ 0 60000 65536"/>
              <a:gd name="T18" fmla="*/ 0 w 816"/>
              <a:gd name="T19" fmla="*/ 0 h 336"/>
              <a:gd name="T20" fmla="*/ 816 w 816"/>
              <a:gd name="T21" fmla="*/ 336 h 336"/>
            </a:gdLst>
            <a:ahLst/>
            <a:cxnLst>
              <a:cxn ang="T12">
                <a:pos x="T0" y="T1"/>
              </a:cxn>
              <a:cxn ang="T13">
                <a:pos x="T2" y="T3"/>
              </a:cxn>
              <a:cxn ang="T14">
                <a:pos x="T4" y="T5"/>
              </a:cxn>
              <a:cxn ang="T15">
                <a:pos x="T6" y="T7"/>
              </a:cxn>
              <a:cxn ang="T16">
                <a:pos x="T8" y="T9"/>
              </a:cxn>
              <a:cxn ang="T17">
                <a:pos x="T10" y="T11"/>
              </a:cxn>
            </a:cxnLst>
            <a:rect l="T18" t="T19" r="T20" b="T21"/>
            <a:pathLst>
              <a:path w="816" h="336">
                <a:moveTo>
                  <a:pt x="0" y="168"/>
                </a:moveTo>
                <a:cubicBezTo>
                  <a:pt x="44" y="84"/>
                  <a:pt x="88" y="0"/>
                  <a:pt x="144" y="24"/>
                </a:cubicBezTo>
                <a:cubicBezTo>
                  <a:pt x="200" y="48"/>
                  <a:pt x="272" y="312"/>
                  <a:pt x="336" y="312"/>
                </a:cubicBezTo>
                <a:cubicBezTo>
                  <a:pt x="400" y="312"/>
                  <a:pt x="472" y="24"/>
                  <a:pt x="528" y="24"/>
                </a:cubicBezTo>
                <a:cubicBezTo>
                  <a:pt x="584" y="24"/>
                  <a:pt x="624" y="288"/>
                  <a:pt x="672" y="312"/>
                </a:cubicBezTo>
                <a:cubicBezTo>
                  <a:pt x="720" y="336"/>
                  <a:pt x="768" y="252"/>
                  <a:pt x="816" y="168"/>
                </a:cubicBezTo>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499" name="Freeform 232"/>
          <p:cNvSpPr>
            <a:spLocks noChangeAspect="1"/>
          </p:cNvSpPr>
          <p:nvPr/>
        </p:nvSpPr>
        <p:spPr bwMode="auto">
          <a:xfrm rot="1785743">
            <a:off x="3656013" y="3521075"/>
            <a:ext cx="223837" cy="68263"/>
          </a:xfrm>
          <a:custGeom>
            <a:avLst/>
            <a:gdLst>
              <a:gd name="T0" fmla="*/ 0 w 816"/>
              <a:gd name="T1" fmla="*/ 2147483647 h 336"/>
              <a:gd name="T2" fmla="*/ 2147483647 w 816"/>
              <a:gd name="T3" fmla="*/ 2147483647 h 336"/>
              <a:gd name="T4" fmla="*/ 2147483647 w 816"/>
              <a:gd name="T5" fmla="*/ 2147483647 h 336"/>
              <a:gd name="T6" fmla="*/ 2147483647 w 816"/>
              <a:gd name="T7" fmla="*/ 2147483647 h 336"/>
              <a:gd name="T8" fmla="*/ 2147483647 w 816"/>
              <a:gd name="T9" fmla="*/ 2147483647 h 336"/>
              <a:gd name="T10" fmla="*/ 2147483647 w 816"/>
              <a:gd name="T11" fmla="*/ 2147483647 h 336"/>
              <a:gd name="T12" fmla="*/ 0 60000 65536"/>
              <a:gd name="T13" fmla="*/ 0 60000 65536"/>
              <a:gd name="T14" fmla="*/ 0 60000 65536"/>
              <a:gd name="T15" fmla="*/ 0 60000 65536"/>
              <a:gd name="T16" fmla="*/ 0 60000 65536"/>
              <a:gd name="T17" fmla="*/ 0 60000 65536"/>
              <a:gd name="T18" fmla="*/ 0 w 816"/>
              <a:gd name="T19" fmla="*/ 0 h 336"/>
              <a:gd name="T20" fmla="*/ 816 w 816"/>
              <a:gd name="T21" fmla="*/ 336 h 336"/>
            </a:gdLst>
            <a:ahLst/>
            <a:cxnLst>
              <a:cxn ang="T12">
                <a:pos x="T0" y="T1"/>
              </a:cxn>
              <a:cxn ang="T13">
                <a:pos x="T2" y="T3"/>
              </a:cxn>
              <a:cxn ang="T14">
                <a:pos x="T4" y="T5"/>
              </a:cxn>
              <a:cxn ang="T15">
                <a:pos x="T6" y="T7"/>
              </a:cxn>
              <a:cxn ang="T16">
                <a:pos x="T8" y="T9"/>
              </a:cxn>
              <a:cxn ang="T17">
                <a:pos x="T10" y="T11"/>
              </a:cxn>
            </a:cxnLst>
            <a:rect l="T18" t="T19" r="T20" b="T21"/>
            <a:pathLst>
              <a:path w="816" h="336">
                <a:moveTo>
                  <a:pt x="0" y="168"/>
                </a:moveTo>
                <a:cubicBezTo>
                  <a:pt x="44" y="84"/>
                  <a:pt x="88" y="0"/>
                  <a:pt x="144" y="24"/>
                </a:cubicBezTo>
                <a:cubicBezTo>
                  <a:pt x="200" y="48"/>
                  <a:pt x="272" y="312"/>
                  <a:pt x="336" y="312"/>
                </a:cubicBezTo>
                <a:cubicBezTo>
                  <a:pt x="400" y="312"/>
                  <a:pt x="472" y="24"/>
                  <a:pt x="528" y="24"/>
                </a:cubicBezTo>
                <a:cubicBezTo>
                  <a:pt x="584" y="24"/>
                  <a:pt x="624" y="288"/>
                  <a:pt x="672" y="312"/>
                </a:cubicBezTo>
                <a:cubicBezTo>
                  <a:pt x="720" y="336"/>
                  <a:pt x="768" y="252"/>
                  <a:pt x="816" y="168"/>
                </a:cubicBezTo>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00" name="Freeform 233"/>
          <p:cNvSpPr>
            <a:spLocks noChangeAspect="1"/>
          </p:cNvSpPr>
          <p:nvPr/>
        </p:nvSpPr>
        <p:spPr bwMode="auto">
          <a:xfrm rot="-6948199">
            <a:off x="3515519" y="3596482"/>
            <a:ext cx="223837" cy="44450"/>
          </a:xfrm>
          <a:custGeom>
            <a:avLst/>
            <a:gdLst>
              <a:gd name="T0" fmla="*/ 0 w 816"/>
              <a:gd name="T1" fmla="*/ 2147483647 h 336"/>
              <a:gd name="T2" fmla="*/ 2147483647 w 816"/>
              <a:gd name="T3" fmla="*/ 2147483647 h 336"/>
              <a:gd name="T4" fmla="*/ 2147483647 w 816"/>
              <a:gd name="T5" fmla="*/ 2147483647 h 336"/>
              <a:gd name="T6" fmla="*/ 2147483647 w 816"/>
              <a:gd name="T7" fmla="*/ 2147483647 h 336"/>
              <a:gd name="T8" fmla="*/ 2147483647 w 816"/>
              <a:gd name="T9" fmla="*/ 2147483647 h 336"/>
              <a:gd name="T10" fmla="*/ 2147483647 w 816"/>
              <a:gd name="T11" fmla="*/ 2147483647 h 336"/>
              <a:gd name="T12" fmla="*/ 0 60000 65536"/>
              <a:gd name="T13" fmla="*/ 0 60000 65536"/>
              <a:gd name="T14" fmla="*/ 0 60000 65536"/>
              <a:gd name="T15" fmla="*/ 0 60000 65536"/>
              <a:gd name="T16" fmla="*/ 0 60000 65536"/>
              <a:gd name="T17" fmla="*/ 0 60000 65536"/>
              <a:gd name="T18" fmla="*/ 0 w 816"/>
              <a:gd name="T19" fmla="*/ 0 h 336"/>
              <a:gd name="T20" fmla="*/ 816 w 816"/>
              <a:gd name="T21" fmla="*/ 336 h 336"/>
            </a:gdLst>
            <a:ahLst/>
            <a:cxnLst>
              <a:cxn ang="T12">
                <a:pos x="T0" y="T1"/>
              </a:cxn>
              <a:cxn ang="T13">
                <a:pos x="T2" y="T3"/>
              </a:cxn>
              <a:cxn ang="T14">
                <a:pos x="T4" y="T5"/>
              </a:cxn>
              <a:cxn ang="T15">
                <a:pos x="T6" y="T7"/>
              </a:cxn>
              <a:cxn ang="T16">
                <a:pos x="T8" y="T9"/>
              </a:cxn>
              <a:cxn ang="T17">
                <a:pos x="T10" y="T11"/>
              </a:cxn>
            </a:cxnLst>
            <a:rect l="T18" t="T19" r="T20" b="T21"/>
            <a:pathLst>
              <a:path w="816" h="336">
                <a:moveTo>
                  <a:pt x="0" y="168"/>
                </a:moveTo>
                <a:cubicBezTo>
                  <a:pt x="44" y="84"/>
                  <a:pt x="88" y="0"/>
                  <a:pt x="144" y="24"/>
                </a:cubicBezTo>
                <a:cubicBezTo>
                  <a:pt x="200" y="48"/>
                  <a:pt x="272" y="312"/>
                  <a:pt x="336" y="312"/>
                </a:cubicBezTo>
                <a:cubicBezTo>
                  <a:pt x="400" y="312"/>
                  <a:pt x="472" y="24"/>
                  <a:pt x="528" y="24"/>
                </a:cubicBezTo>
                <a:cubicBezTo>
                  <a:pt x="584" y="24"/>
                  <a:pt x="624" y="288"/>
                  <a:pt x="672" y="312"/>
                </a:cubicBezTo>
                <a:cubicBezTo>
                  <a:pt x="720" y="336"/>
                  <a:pt x="768" y="252"/>
                  <a:pt x="816" y="168"/>
                </a:cubicBezTo>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01" name="Freeform 234"/>
          <p:cNvSpPr>
            <a:spLocks noChangeAspect="1"/>
          </p:cNvSpPr>
          <p:nvPr/>
        </p:nvSpPr>
        <p:spPr bwMode="auto">
          <a:xfrm rot="-4765137">
            <a:off x="3330575" y="3584576"/>
            <a:ext cx="223837" cy="42862"/>
          </a:xfrm>
          <a:custGeom>
            <a:avLst/>
            <a:gdLst>
              <a:gd name="T0" fmla="*/ 0 w 816"/>
              <a:gd name="T1" fmla="*/ 2147483647 h 336"/>
              <a:gd name="T2" fmla="*/ 2147483647 w 816"/>
              <a:gd name="T3" fmla="*/ 2147483647 h 336"/>
              <a:gd name="T4" fmla="*/ 2147483647 w 816"/>
              <a:gd name="T5" fmla="*/ 2147483647 h 336"/>
              <a:gd name="T6" fmla="*/ 2147483647 w 816"/>
              <a:gd name="T7" fmla="*/ 2147483647 h 336"/>
              <a:gd name="T8" fmla="*/ 2147483647 w 816"/>
              <a:gd name="T9" fmla="*/ 2147483647 h 336"/>
              <a:gd name="T10" fmla="*/ 2147483647 w 816"/>
              <a:gd name="T11" fmla="*/ 2147483647 h 336"/>
              <a:gd name="T12" fmla="*/ 0 60000 65536"/>
              <a:gd name="T13" fmla="*/ 0 60000 65536"/>
              <a:gd name="T14" fmla="*/ 0 60000 65536"/>
              <a:gd name="T15" fmla="*/ 0 60000 65536"/>
              <a:gd name="T16" fmla="*/ 0 60000 65536"/>
              <a:gd name="T17" fmla="*/ 0 60000 65536"/>
              <a:gd name="T18" fmla="*/ 0 w 816"/>
              <a:gd name="T19" fmla="*/ 0 h 336"/>
              <a:gd name="T20" fmla="*/ 816 w 816"/>
              <a:gd name="T21" fmla="*/ 336 h 336"/>
            </a:gdLst>
            <a:ahLst/>
            <a:cxnLst>
              <a:cxn ang="T12">
                <a:pos x="T0" y="T1"/>
              </a:cxn>
              <a:cxn ang="T13">
                <a:pos x="T2" y="T3"/>
              </a:cxn>
              <a:cxn ang="T14">
                <a:pos x="T4" y="T5"/>
              </a:cxn>
              <a:cxn ang="T15">
                <a:pos x="T6" y="T7"/>
              </a:cxn>
              <a:cxn ang="T16">
                <a:pos x="T8" y="T9"/>
              </a:cxn>
              <a:cxn ang="T17">
                <a:pos x="T10" y="T11"/>
              </a:cxn>
            </a:cxnLst>
            <a:rect l="T18" t="T19" r="T20" b="T21"/>
            <a:pathLst>
              <a:path w="816" h="336">
                <a:moveTo>
                  <a:pt x="0" y="168"/>
                </a:moveTo>
                <a:cubicBezTo>
                  <a:pt x="44" y="84"/>
                  <a:pt x="88" y="0"/>
                  <a:pt x="144" y="24"/>
                </a:cubicBezTo>
                <a:cubicBezTo>
                  <a:pt x="200" y="48"/>
                  <a:pt x="272" y="312"/>
                  <a:pt x="336" y="312"/>
                </a:cubicBezTo>
                <a:cubicBezTo>
                  <a:pt x="400" y="312"/>
                  <a:pt x="472" y="24"/>
                  <a:pt x="528" y="24"/>
                </a:cubicBezTo>
                <a:cubicBezTo>
                  <a:pt x="584" y="24"/>
                  <a:pt x="624" y="288"/>
                  <a:pt x="672" y="312"/>
                </a:cubicBezTo>
                <a:cubicBezTo>
                  <a:pt x="720" y="336"/>
                  <a:pt x="768" y="252"/>
                  <a:pt x="816" y="168"/>
                </a:cubicBezTo>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02" name="Freeform 235"/>
          <p:cNvSpPr>
            <a:spLocks noChangeAspect="1"/>
          </p:cNvSpPr>
          <p:nvPr/>
        </p:nvSpPr>
        <p:spPr bwMode="auto">
          <a:xfrm rot="20899922" flipV="1">
            <a:off x="3227388" y="3430588"/>
            <a:ext cx="223837" cy="42862"/>
          </a:xfrm>
          <a:custGeom>
            <a:avLst/>
            <a:gdLst>
              <a:gd name="T0" fmla="*/ 0 w 816"/>
              <a:gd name="T1" fmla="*/ 2147483647 h 336"/>
              <a:gd name="T2" fmla="*/ 2147483647 w 816"/>
              <a:gd name="T3" fmla="*/ 2147483647 h 336"/>
              <a:gd name="T4" fmla="*/ 2147483647 w 816"/>
              <a:gd name="T5" fmla="*/ 2147483647 h 336"/>
              <a:gd name="T6" fmla="*/ 2147483647 w 816"/>
              <a:gd name="T7" fmla="*/ 2147483647 h 336"/>
              <a:gd name="T8" fmla="*/ 2147483647 w 816"/>
              <a:gd name="T9" fmla="*/ 2147483647 h 336"/>
              <a:gd name="T10" fmla="*/ 2147483647 w 816"/>
              <a:gd name="T11" fmla="*/ 2147483647 h 336"/>
              <a:gd name="T12" fmla="*/ 0 60000 65536"/>
              <a:gd name="T13" fmla="*/ 0 60000 65536"/>
              <a:gd name="T14" fmla="*/ 0 60000 65536"/>
              <a:gd name="T15" fmla="*/ 0 60000 65536"/>
              <a:gd name="T16" fmla="*/ 0 60000 65536"/>
              <a:gd name="T17" fmla="*/ 0 60000 65536"/>
              <a:gd name="T18" fmla="*/ 0 w 816"/>
              <a:gd name="T19" fmla="*/ 0 h 336"/>
              <a:gd name="T20" fmla="*/ 816 w 816"/>
              <a:gd name="T21" fmla="*/ 336 h 336"/>
            </a:gdLst>
            <a:ahLst/>
            <a:cxnLst>
              <a:cxn ang="T12">
                <a:pos x="T0" y="T1"/>
              </a:cxn>
              <a:cxn ang="T13">
                <a:pos x="T2" y="T3"/>
              </a:cxn>
              <a:cxn ang="T14">
                <a:pos x="T4" y="T5"/>
              </a:cxn>
              <a:cxn ang="T15">
                <a:pos x="T6" y="T7"/>
              </a:cxn>
              <a:cxn ang="T16">
                <a:pos x="T8" y="T9"/>
              </a:cxn>
              <a:cxn ang="T17">
                <a:pos x="T10" y="T11"/>
              </a:cxn>
            </a:cxnLst>
            <a:rect l="T18" t="T19" r="T20" b="T21"/>
            <a:pathLst>
              <a:path w="816" h="336">
                <a:moveTo>
                  <a:pt x="0" y="168"/>
                </a:moveTo>
                <a:cubicBezTo>
                  <a:pt x="44" y="84"/>
                  <a:pt x="88" y="0"/>
                  <a:pt x="144" y="24"/>
                </a:cubicBezTo>
                <a:cubicBezTo>
                  <a:pt x="200" y="48"/>
                  <a:pt x="272" y="312"/>
                  <a:pt x="336" y="312"/>
                </a:cubicBezTo>
                <a:cubicBezTo>
                  <a:pt x="400" y="312"/>
                  <a:pt x="472" y="24"/>
                  <a:pt x="528" y="24"/>
                </a:cubicBezTo>
                <a:cubicBezTo>
                  <a:pt x="584" y="24"/>
                  <a:pt x="624" y="288"/>
                  <a:pt x="672" y="312"/>
                </a:cubicBezTo>
                <a:cubicBezTo>
                  <a:pt x="720" y="336"/>
                  <a:pt x="768" y="252"/>
                  <a:pt x="816" y="168"/>
                </a:cubicBezTo>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03" name="Freeform 236"/>
          <p:cNvSpPr>
            <a:spLocks noChangeAspect="1"/>
          </p:cNvSpPr>
          <p:nvPr/>
        </p:nvSpPr>
        <p:spPr bwMode="auto">
          <a:xfrm rot="1785743">
            <a:off x="3228975" y="3262313"/>
            <a:ext cx="223838" cy="66675"/>
          </a:xfrm>
          <a:custGeom>
            <a:avLst/>
            <a:gdLst>
              <a:gd name="T0" fmla="*/ 0 w 816"/>
              <a:gd name="T1" fmla="*/ 2147483647 h 336"/>
              <a:gd name="T2" fmla="*/ 2147483647 w 816"/>
              <a:gd name="T3" fmla="*/ 2147483647 h 336"/>
              <a:gd name="T4" fmla="*/ 2147483647 w 816"/>
              <a:gd name="T5" fmla="*/ 2147483647 h 336"/>
              <a:gd name="T6" fmla="*/ 2147483647 w 816"/>
              <a:gd name="T7" fmla="*/ 2147483647 h 336"/>
              <a:gd name="T8" fmla="*/ 2147483647 w 816"/>
              <a:gd name="T9" fmla="*/ 2147483647 h 336"/>
              <a:gd name="T10" fmla="*/ 2147483647 w 816"/>
              <a:gd name="T11" fmla="*/ 2147483647 h 336"/>
              <a:gd name="T12" fmla="*/ 0 60000 65536"/>
              <a:gd name="T13" fmla="*/ 0 60000 65536"/>
              <a:gd name="T14" fmla="*/ 0 60000 65536"/>
              <a:gd name="T15" fmla="*/ 0 60000 65536"/>
              <a:gd name="T16" fmla="*/ 0 60000 65536"/>
              <a:gd name="T17" fmla="*/ 0 60000 65536"/>
              <a:gd name="T18" fmla="*/ 0 w 816"/>
              <a:gd name="T19" fmla="*/ 0 h 336"/>
              <a:gd name="T20" fmla="*/ 816 w 816"/>
              <a:gd name="T21" fmla="*/ 336 h 336"/>
            </a:gdLst>
            <a:ahLst/>
            <a:cxnLst>
              <a:cxn ang="T12">
                <a:pos x="T0" y="T1"/>
              </a:cxn>
              <a:cxn ang="T13">
                <a:pos x="T2" y="T3"/>
              </a:cxn>
              <a:cxn ang="T14">
                <a:pos x="T4" y="T5"/>
              </a:cxn>
              <a:cxn ang="T15">
                <a:pos x="T6" y="T7"/>
              </a:cxn>
              <a:cxn ang="T16">
                <a:pos x="T8" y="T9"/>
              </a:cxn>
              <a:cxn ang="T17">
                <a:pos x="T10" y="T11"/>
              </a:cxn>
            </a:cxnLst>
            <a:rect l="T18" t="T19" r="T20" b="T21"/>
            <a:pathLst>
              <a:path w="816" h="336">
                <a:moveTo>
                  <a:pt x="0" y="168"/>
                </a:moveTo>
                <a:cubicBezTo>
                  <a:pt x="44" y="84"/>
                  <a:pt x="88" y="0"/>
                  <a:pt x="144" y="24"/>
                </a:cubicBezTo>
                <a:cubicBezTo>
                  <a:pt x="200" y="48"/>
                  <a:pt x="272" y="312"/>
                  <a:pt x="336" y="312"/>
                </a:cubicBezTo>
                <a:cubicBezTo>
                  <a:pt x="400" y="312"/>
                  <a:pt x="472" y="24"/>
                  <a:pt x="528" y="24"/>
                </a:cubicBezTo>
                <a:cubicBezTo>
                  <a:pt x="584" y="24"/>
                  <a:pt x="624" y="288"/>
                  <a:pt x="672" y="312"/>
                </a:cubicBezTo>
                <a:cubicBezTo>
                  <a:pt x="720" y="336"/>
                  <a:pt x="768" y="252"/>
                  <a:pt x="816" y="168"/>
                </a:cubicBezTo>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04" name="Freeform 237"/>
          <p:cNvSpPr>
            <a:spLocks noChangeAspect="1"/>
          </p:cNvSpPr>
          <p:nvPr/>
        </p:nvSpPr>
        <p:spPr bwMode="auto">
          <a:xfrm rot="3128551">
            <a:off x="3335338" y="3151187"/>
            <a:ext cx="223838" cy="68263"/>
          </a:xfrm>
          <a:custGeom>
            <a:avLst/>
            <a:gdLst>
              <a:gd name="T0" fmla="*/ 0 w 816"/>
              <a:gd name="T1" fmla="*/ 2147483647 h 336"/>
              <a:gd name="T2" fmla="*/ 2147483647 w 816"/>
              <a:gd name="T3" fmla="*/ 2147483647 h 336"/>
              <a:gd name="T4" fmla="*/ 2147483647 w 816"/>
              <a:gd name="T5" fmla="*/ 2147483647 h 336"/>
              <a:gd name="T6" fmla="*/ 2147483647 w 816"/>
              <a:gd name="T7" fmla="*/ 2147483647 h 336"/>
              <a:gd name="T8" fmla="*/ 2147483647 w 816"/>
              <a:gd name="T9" fmla="*/ 2147483647 h 336"/>
              <a:gd name="T10" fmla="*/ 2147483647 w 816"/>
              <a:gd name="T11" fmla="*/ 2147483647 h 336"/>
              <a:gd name="T12" fmla="*/ 0 60000 65536"/>
              <a:gd name="T13" fmla="*/ 0 60000 65536"/>
              <a:gd name="T14" fmla="*/ 0 60000 65536"/>
              <a:gd name="T15" fmla="*/ 0 60000 65536"/>
              <a:gd name="T16" fmla="*/ 0 60000 65536"/>
              <a:gd name="T17" fmla="*/ 0 60000 65536"/>
              <a:gd name="T18" fmla="*/ 0 w 816"/>
              <a:gd name="T19" fmla="*/ 0 h 336"/>
              <a:gd name="T20" fmla="*/ 816 w 816"/>
              <a:gd name="T21" fmla="*/ 336 h 336"/>
            </a:gdLst>
            <a:ahLst/>
            <a:cxnLst>
              <a:cxn ang="T12">
                <a:pos x="T0" y="T1"/>
              </a:cxn>
              <a:cxn ang="T13">
                <a:pos x="T2" y="T3"/>
              </a:cxn>
              <a:cxn ang="T14">
                <a:pos x="T4" y="T5"/>
              </a:cxn>
              <a:cxn ang="T15">
                <a:pos x="T6" y="T7"/>
              </a:cxn>
              <a:cxn ang="T16">
                <a:pos x="T8" y="T9"/>
              </a:cxn>
              <a:cxn ang="T17">
                <a:pos x="T10" y="T11"/>
              </a:cxn>
            </a:cxnLst>
            <a:rect l="T18" t="T19" r="T20" b="T21"/>
            <a:pathLst>
              <a:path w="816" h="336">
                <a:moveTo>
                  <a:pt x="0" y="168"/>
                </a:moveTo>
                <a:cubicBezTo>
                  <a:pt x="44" y="84"/>
                  <a:pt x="88" y="0"/>
                  <a:pt x="144" y="24"/>
                </a:cubicBezTo>
                <a:cubicBezTo>
                  <a:pt x="200" y="48"/>
                  <a:pt x="272" y="312"/>
                  <a:pt x="336" y="312"/>
                </a:cubicBezTo>
                <a:cubicBezTo>
                  <a:pt x="400" y="312"/>
                  <a:pt x="472" y="24"/>
                  <a:pt x="528" y="24"/>
                </a:cubicBezTo>
                <a:cubicBezTo>
                  <a:pt x="584" y="24"/>
                  <a:pt x="624" y="288"/>
                  <a:pt x="672" y="312"/>
                </a:cubicBezTo>
                <a:cubicBezTo>
                  <a:pt x="720" y="336"/>
                  <a:pt x="768" y="252"/>
                  <a:pt x="816" y="168"/>
                </a:cubicBezTo>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4574" name="Rectangle 238"/>
          <p:cNvSpPr>
            <a:spLocks noChangeAspect="1" noChangeArrowheads="1"/>
          </p:cNvSpPr>
          <p:nvPr/>
        </p:nvSpPr>
        <p:spPr bwMode="auto">
          <a:xfrm>
            <a:off x="3099594" y="2682829"/>
            <a:ext cx="1046163" cy="400110"/>
          </a:xfrm>
          <a:prstGeom prst="rect">
            <a:avLst/>
          </a:prstGeom>
          <a:noFill/>
          <a:ln w="9525">
            <a:noFill/>
            <a:miter lim="800000"/>
            <a:headEnd/>
            <a:tailEnd/>
          </a:ln>
          <a:effectLst/>
        </p:spPr>
        <p:txBody>
          <a:bodyPr>
            <a:spAutoFit/>
          </a:bodyPr>
          <a:lstStyle/>
          <a:p>
            <a:pPr>
              <a:defRPr/>
            </a:pPr>
            <a:r>
              <a:rPr lang="en-US" altLang="ja-JP" sz="1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Polyethylene</a:t>
            </a:r>
          </a:p>
          <a:p>
            <a:pPr>
              <a:defRPr/>
            </a:pPr>
            <a:r>
              <a:rPr lang="en-US" altLang="ja-JP" sz="1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g</a:t>
            </a:r>
            <a:r>
              <a:rPr lang="en-US" altLang="ja-JP" sz="1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lycol (PEG)</a:t>
            </a:r>
            <a:endParaRPr lang="ja-JP" altLang="en-US" sz="1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506" name="Line 239"/>
          <p:cNvSpPr>
            <a:spLocks noChangeAspect="1" noChangeShapeType="1"/>
          </p:cNvSpPr>
          <p:nvPr/>
        </p:nvSpPr>
        <p:spPr bwMode="auto">
          <a:xfrm flipH="1">
            <a:off x="3438525" y="3044825"/>
            <a:ext cx="87313" cy="130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507" name="Line 240"/>
          <p:cNvSpPr>
            <a:spLocks noChangeAspect="1" noChangeShapeType="1"/>
          </p:cNvSpPr>
          <p:nvPr/>
        </p:nvSpPr>
        <p:spPr bwMode="auto">
          <a:xfrm>
            <a:off x="3570288" y="3044825"/>
            <a:ext cx="42862" cy="130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508" name="Line 241"/>
          <p:cNvSpPr>
            <a:spLocks noChangeAspect="1" noChangeShapeType="1"/>
          </p:cNvSpPr>
          <p:nvPr/>
        </p:nvSpPr>
        <p:spPr bwMode="auto">
          <a:xfrm flipH="1">
            <a:off x="3482975" y="3521075"/>
            <a:ext cx="42863" cy="2603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4579" name="Rectangle 243"/>
          <p:cNvSpPr>
            <a:spLocks noChangeAspect="1" noChangeArrowheads="1"/>
          </p:cNvSpPr>
          <p:nvPr/>
        </p:nvSpPr>
        <p:spPr bwMode="auto">
          <a:xfrm>
            <a:off x="4566279" y="4365181"/>
            <a:ext cx="1023937" cy="223138"/>
          </a:xfrm>
          <a:prstGeom prst="rect">
            <a:avLst/>
          </a:prstGeom>
          <a:noFill/>
          <a:ln w="9525">
            <a:noFill/>
            <a:miter lim="800000"/>
            <a:headEnd/>
            <a:tailEnd/>
          </a:ln>
          <a:effectLst/>
        </p:spPr>
        <p:txBody>
          <a:bodyPr>
            <a:spAutoFit/>
          </a:bodyPr>
          <a:lstStyle/>
          <a:p>
            <a:pPr algn="ctr">
              <a:lnSpc>
                <a:spcPct val="85000"/>
              </a:lnSpc>
              <a:defRPr/>
            </a:pPr>
            <a:r>
              <a:rPr lang="en-US" altLang="ja-JP" sz="1000" dirty="0" err="1" smtClean="0">
                <a:solidFill>
                  <a:prstClr val="black"/>
                </a:solidFill>
                <a:latin typeface="HGP創英角ｺﾞｼｯｸUB" pitchFamily="50" charset="-128"/>
              </a:rPr>
              <a:t>Lipopolyplex</a:t>
            </a:r>
            <a:endParaRPr lang="ja-JP" altLang="en-US" sz="1000" dirty="0">
              <a:solidFill>
                <a:prstClr val="black"/>
              </a:solidFill>
              <a:latin typeface="HGP創英角ｺﾞｼｯｸUB" pitchFamily="50" charset="-128"/>
            </a:endParaRPr>
          </a:p>
        </p:txBody>
      </p:sp>
      <p:sp>
        <p:nvSpPr>
          <p:cNvPr id="18511" name="Freeform 245"/>
          <p:cNvSpPr>
            <a:spLocks noChangeAspect="1"/>
          </p:cNvSpPr>
          <p:nvPr/>
        </p:nvSpPr>
        <p:spPr bwMode="auto">
          <a:xfrm rot="5605551">
            <a:off x="4938712" y="3944938"/>
            <a:ext cx="222250" cy="214312"/>
          </a:xfrm>
          <a:custGeom>
            <a:avLst/>
            <a:gdLst>
              <a:gd name="T0" fmla="*/ 2147483647 w 620"/>
              <a:gd name="T1" fmla="*/ 2147483647 h 564"/>
              <a:gd name="T2" fmla="*/ 2147483647 w 620"/>
              <a:gd name="T3" fmla="*/ 2147483647 h 564"/>
              <a:gd name="T4" fmla="*/ 2147483647 w 620"/>
              <a:gd name="T5" fmla="*/ 2147483647 h 564"/>
              <a:gd name="T6" fmla="*/ 2147483647 w 620"/>
              <a:gd name="T7" fmla="*/ 2147483647 h 564"/>
              <a:gd name="T8" fmla="*/ 2147483647 w 620"/>
              <a:gd name="T9" fmla="*/ 2147483647 h 564"/>
              <a:gd name="T10" fmla="*/ 2147483647 w 620"/>
              <a:gd name="T11" fmla="*/ 2147483647 h 564"/>
              <a:gd name="T12" fmla="*/ 2147483647 w 620"/>
              <a:gd name="T13" fmla="*/ 2147483647 h 564"/>
              <a:gd name="T14" fmla="*/ 2147483647 w 620"/>
              <a:gd name="T15" fmla="*/ 2147483647 h 564"/>
              <a:gd name="T16" fmla="*/ 2147483647 w 620"/>
              <a:gd name="T17" fmla="*/ 2147483647 h 564"/>
              <a:gd name="T18" fmla="*/ 2147483647 w 620"/>
              <a:gd name="T19" fmla="*/ 2147483647 h 564"/>
              <a:gd name="T20" fmla="*/ 2147483647 w 620"/>
              <a:gd name="T21" fmla="*/ 2147483647 h 5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0"/>
              <a:gd name="T34" fmla="*/ 0 h 564"/>
              <a:gd name="T35" fmla="*/ 620 w 620"/>
              <a:gd name="T36" fmla="*/ 564 h 5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0" h="564">
                <a:moveTo>
                  <a:pt x="125" y="54"/>
                </a:moveTo>
                <a:cubicBezTo>
                  <a:pt x="87" y="80"/>
                  <a:pt x="0" y="177"/>
                  <a:pt x="41" y="198"/>
                </a:cubicBezTo>
                <a:cubicBezTo>
                  <a:pt x="82" y="219"/>
                  <a:pt x="334" y="142"/>
                  <a:pt x="371" y="180"/>
                </a:cubicBezTo>
                <a:cubicBezTo>
                  <a:pt x="408" y="218"/>
                  <a:pt x="229" y="391"/>
                  <a:pt x="263" y="426"/>
                </a:cubicBezTo>
                <a:cubicBezTo>
                  <a:pt x="297" y="461"/>
                  <a:pt x="530" y="371"/>
                  <a:pt x="575" y="390"/>
                </a:cubicBezTo>
                <a:cubicBezTo>
                  <a:pt x="620" y="409"/>
                  <a:pt x="568" y="518"/>
                  <a:pt x="533" y="540"/>
                </a:cubicBezTo>
                <a:cubicBezTo>
                  <a:pt x="498" y="562"/>
                  <a:pt x="371" y="564"/>
                  <a:pt x="362" y="522"/>
                </a:cubicBezTo>
                <a:cubicBezTo>
                  <a:pt x="353" y="480"/>
                  <a:pt x="512" y="324"/>
                  <a:pt x="479" y="288"/>
                </a:cubicBezTo>
                <a:cubicBezTo>
                  <a:pt x="446" y="252"/>
                  <a:pt x="196" y="347"/>
                  <a:pt x="161" y="306"/>
                </a:cubicBezTo>
                <a:cubicBezTo>
                  <a:pt x="126" y="265"/>
                  <a:pt x="275" y="84"/>
                  <a:pt x="269" y="42"/>
                </a:cubicBezTo>
                <a:cubicBezTo>
                  <a:pt x="263" y="0"/>
                  <a:pt x="163" y="28"/>
                  <a:pt x="125" y="54"/>
                </a:cubicBezTo>
                <a:close/>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grpSp>
        <p:nvGrpSpPr>
          <p:cNvPr id="18512" name="Group 246"/>
          <p:cNvGrpSpPr>
            <a:grpSpLocks noChangeAspect="1"/>
          </p:cNvGrpSpPr>
          <p:nvPr/>
        </p:nvGrpSpPr>
        <p:grpSpPr bwMode="auto">
          <a:xfrm>
            <a:off x="4976018" y="3877469"/>
            <a:ext cx="136525" cy="127000"/>
            <a:chOff x="894" y="1428"/>
            <a:chExt cx="268" cy="262"/>
          </a:xfrm>
        </p:grpSpPr>
        <p:sp>
          <p:nvSpPr>
            <p:cNvPr id="18753" name="Oval 247"/>
            <p:cNvSpPr>
              <a:spLocks noChangeAspect="1" noChangeArrowheads="1"/>
            </p:cNvSpPr>
            <p:nvPr/>
          </p:nvSpPr>
          <p:spPr bwMode="auto">
            <a:xfrm>
              <a:off x="894" y="1428"/>
              <a:ext cx="268" cy="262"/>
            </a:xfrm>
            <a:prstGeom prst="ellipse">
              <a:avLst/>
            </a:prstGeom>
            <a:solidFill>
              <a:schemeClr val="bg2"/>
            </a:solidFill>
            <a:ln w="25400">
              <a:solidFill>
                <a:schemeClr val="tx1"/>
              </a:solidFill>
              <a:round/>
              <a:headEnd/>
              <a:tailEnd/>
            </a:ln>
          </p:spPr>
          <p:txBody>
            <a:bodyPr wrap="none" anchor="ctr"/>
            <a:lstStyle/>
            <a:p>
              <a:endParaRPr lang="ja-JP" altLang="ja-JP" sz="2400">
                <a:solidFill>
                  <a:prstClr val="black"/>
                </a:solidFill>
              </a:endParaRPr>
            </a:p>
          </p:txBody>
        </p:sp>
        <p:sp>
          <p:nvSpPr>
            <p:cNvPr id="18754" name="Oval 248"/>
            <p:cNvSpPr>
              <a:spLocks noChangeAspect="1" noChangeArrowheads="1"/>
            </p:cNvSpPr>
            <p:nvPr/>
          </p:nvSpPr>
          <p:spPr bwMode="auto">
            <a:xfrm>
              <a:off x="932" y="1465"/>
              <a:ext cx="192" cy="188"/>
            </a:xfrm>
            <a:prstGeom prst="ellipse">
              <a:avLst/>
            </a:prstGeom>
            <a:solidFill>
              <a:schemeClr val="bg1"/>
            </a:solidFill>
            <a:ln w="25400">
              <a:solidFill>
                <a:schemeClr val="tx1"/>
              </a:solidFill>
              <a:round/>
              <a:headEnd/>
              <a:tailEnd/>
            </a:ln>
          </p:spPr>
          <p:txBody>
            <a:bodyPr wrap="none" anchor="ctr"/>
            <a:lstStyle/>
            <a:p>
              <a:endParaRPr lang="ja-JP" altLang="ja-JP" sz="2400">
                <a:solidFill>
                  <a:prstClr val="black"/>
                </a:solidFill>
              </a:endParaRPr>
            </a:p>
          </p:txBody>
        </p:sp>
      </p:grpSp>
      <p:grpSp>
        <p:nvGrpSpPr>
          <p:cNvPr id="18513" name="Group 249"/>
          <p:cNvGrpSpPr>
            <a:grpSpLocks noChangeAspect="1"/>
          </p:cNvGrpSpPr>
          <p:nvPr/>
        </p:nvGrpSpPr>
        <p:grpSpPr bwMode="auto">
          <a:xfrm>
            <a:off x="4847431" y="3955256"/>
            <a:ext cx="136525" cy="127000"/>
            <a:chOff x="894" y="1428"/>
            <a:chExt cx="268" cy="262"/>
          </a:xfrm>
        </p:grpSpPr>
        <p:sp>
          <p:nvSpPr>
            <p:cNvPr id="18751" name="Oval 250"/>
            <p:cNvSpPr>
              <a:spLocks noChangeAspect="1" noChangeArrowheads="1"/>
            </p:cNvSpPr>
            <p:nvPr/>
          </p:nvSpPr>
          <p:spPr bwMode="auto">
            <a:xfrm>
              <a:off x="894" y="1428"/>
              <a:ext cx="268" cy="262"/>
            </a:xfrm>
            <a:prstGeom prst="ellipse">
              <a:avLst/>
            </a:prstGeom>
            <a:solidFill>
              <a:schemeClr val="bg2"/>
            </a:solidFill>
            <a:ln w="25400">
              <a:solidFill>
                <a:schemeClr val="tx1"/>
              </a:solidFill>
              <a:round/>
              <a:headEnd/>
              <a:tailEnd/>
            </a:ln>
          </p:spPr>
          <p:txBody>
            <a:bodyPr wrap="none" anchor="ctr"/>
            <a:lstStyle/>
            <a:p>
              <a:endParaRPr lang="ja-JP" altLang="ja-JP" sz="2400">
                <a:solidFill>
                  <a:prstClr val="black"/>
                </a:solidFill>
              </a:endParaRPr>
            </a:p>
          </p:txBody>
        </p:sp>
        <p:sp>
          <p:nvSpPr>
            <p:cNvPr id="18752" name="Oval 251"/>
            <p:cNvSpPr>
              <a:spLocks noChangeAspect="1" noChangeArrowheads="1"/>
            </p:cNvSpPr>
            <p:nvPr/>
          </p:nvSpPr>
          <p:spPr bwMode="auto">
            <a:xfrm>
              <a:off x="932" y="1465"/>
              <a:ext cx="192" cy="188"/>
            </a:xfrm>
            <a:prstGeom prst="ellipse">
              <a:avLst/>
            </a:prstGeom>
            <a:solidFill>
              <a:schemeClr val="bg1"/>
            </a:solidFill>
            <a:ln w="25400">
              <a:solidFill>
                <a:schemeClr val="tx1"/>
              </a:solidFill>
              <a:round/>
              <a:headEnd/>
              <a:tailEnd/>
            </a:ln>
          </p:spPr>
          <p:txBody>
            <a:bodyPr wrap="none" anchor="ctr"/>
            <a:lstStyle/>
            <a:p>
              <a:endParaRPr lang="ja-JP" altLang="ja-JP" sz="2400">
                <a:solidFill>
                  <a:prstClr val="black"/>
                </a:solidFill>
              </a:endParaRPr>
            </a:p>
          </p:txBody>
        </p:sp>
      </p:grpSp>
      <p:grpSp>
        <p:nvGrpSpPr>
          <p:cNvPr id="18514" name="Group 252"/>
          <p:cNvGrpSpPr>
            <a:grpSpLocks noChangeAspect="1"/>
          </p:cNvGrpSpPr>
          <p:nvPr/>
        </p:nvGrpSpPr>
        <p:grpSpPr bwMode="auto">
          <a:xfrm>
            <a:off x="5095081" y="4021931"/>
            <a:ext cx="138112" cy="127000"/>
            <a:chOff x="894" y="1428"/>
            <a:chExt cx="268" cy="262"/>
          </a:xfrm>
        </p:grpSpPr>
        <p:sp>
          <p:nvSpPr>
            <p:cNvPr id="18749" name="Oval 253"/>
            <p:cNvSpPr>
              <a:spLocks noChangeAspect="1" noChangeArrowheads="1"/>
            </p:cNvSpPr>
            <p:nvPr/>
          </p:nvSpPr>
          <p:spPr bwMode="auto">
            <a:xfrm>
              <a:off x="894" y="1428"/>
              <a:ext cx="268" cy="262"/>
            </a:xfrm>
            <a:prstGeom prst="ellipse">
              <a:avLst/>
            </a:prstGeom>
            <a:solidFill>
              <a:schemeClr val="bg2"/>
            </a:solidFill>
            <a:ln w="25400">
              <a:solidFill>
                <a:schemeClr val="tx1"/>
              </a:solidFill>
              <a:round/>
              <a:headEnd/>
              <a:tailEnd/>
            </a:ln>
          </p:spPr>
          <p:txBody>
            <a:bodyPr wrap="none" anchor="ctr"/>
            <a:lstStyle/>
            <a:p>
              <a:endParaRPr lang="ja-JP" altLang="ja-JP" sz="2400">
                <a:solidFill>
                  <a:prstClr val="black"/>
                </a:solidFill>
              </a:endParaRPr>
            </a:p>
          </p:txBody>
        </p:sp>
        <p:sp>
          <p:nvSpPr>
            <p:cNvPr id="18750" name="Oval 254"/>
            <p:cNvSpPr>
              <a:spLocks noChangeAspect="1" noChangeArrowheads="1"/>
            </p:cNvSpPr>
            <p:nvPr/>
          </p:nvSpPr>
          <p:spPr bwMode="auto">
            <a:xfrm>
              <a:off x="932" y="1465"/>
              <a:ext cx="192" cy="188"/>
            </a:xfrm>
            <a:prstGeom prst="ellipse">
              <a:avLst/>
            </a:prstGeom>
            <a:solidFill>
              <a:schemeClr val="bg1"/>
            </a:solidFill>
            <a:ln w="25400">
              <a:solidFill>
                <a:schemeClr val="tx1"/>
              </a:solidFill>
              <a:round/>
              <a:headEnd/>
              <a:tailEnd/>
            </a:ln>
          </p:spPr>
          <p:txBody>
            <a:bodyPr wrap="none" anchor="ctr"/>
            <a:lstStyle/>
            <a:p>
              <a:endParaRPr lang="ja-JP" altLang="ja-JP" sz="2400">
                <a:solidFill>
                  <a:prstClr val="black"/>
                </a:solidFill>
              </a:endParaRPr>
            </a:p>
          </p:txBody>
        </p:sp>
      </p:grpSp>
      <p:grpSp>
        <p:nvGrpSpPr>
          <p:cNvPr id="18515" name="Group 255"/>
          <p:cNvGrpSpPr>
            <a:grpSpLocks noChangeAspect="1"/>
          </p:cNvGrpSpPr>
          <p:nvPr/>
        </p:nvGrpSpPr>
        <p:grpSpPr bwMode="auto">
          <a:xfrm>
            <a:off x="4976018" y="4115594"/>
            <a:ext cx="136525" cy="127000"/>
            <a:chOff x="894" y="1428"/>
            <a:chExt cx="268" cy="262"/>
          </a:xfrm>
        </p:grpSpPr>
        <p:sp>
          <p:nvSpPr>
            <p:cNvPr id="18747" name="Oval 256"/>
            <p:cNvSpPr>
              <a:spLocks noChangeAspect="1" noChangeArrowheads="1"/>
            </p:cNvSpPr>
            <p:nvPr/>
          </p:nvSpPr>
          <p:spPr bwMode="auto">
            <a:xfrm>
              <a:off x="894" y="1428"/>
              <a:ext cx="268" cy="262"/>
            </a:xfrm>
            <a:prstGeom prst="ellipse">
              <a:avLst/>
            </a:prstGeom>
            <a:solidFill>
              <a:schemeClr val="bg2"/>
            </a:solidFill>
            <a:ln w="25400">
              <a:solidFill>
                <a:schemeClr val="tx1"/>
              </a:solidFill>
              <a:round/>
              <a:headEnd/>
              <a:tailEnd/>
            </a:ln>
          </p:spPr>
          <p:txBody>
            <a:bodyPr wrap="none" anchor="ctr"/>
            <a:lstStyle/>
            <a:p>
              <a:endParaRPr lang="ja-JP" altLang="ja-JP" sz="2400">
                <a:solidFill>
                  <a:prstClr val="black"/>
                </a:solidFill>
              </a:endParaRPr>
            </a:p>
          </p:txBody>
        </p:sp>
        <p:sp>
          <p:nvSpPr>
            <p:cNvPr id="18748" name="Oval 257"/>
            <p:cNvSpPr>
              <a:spLocks noChangeAspect="1" noChangeArrowheads="1"/>
            </p:cNvSpPr>
            <p:nvPr/>
          </p:nvSpPr>
          <p:spPr bwMode="auto">
            <a:xfrm>
              <a:off x="932" y="1465"/>
              <a:ext cx="192" cy="188"/>
            </a:xfrm>
            <a:prstGeom prst="ellipse">
              <a:avLst/>
            </a:prstGeom>
            <a:solidFill>
              <a:schemeClr val="bg1"/>
            </a:solidFill>
            <a:ln w="25400">
              <a:solidFill>
                <a:schemeClr val="tx1"/>
              </a:solidFill>
              <a:round/>
              <a:headEnd/>
              <a:tailEnd/>
            </a:ln>
          </p:spPr>
          <p:txBody>
            <a:bodyPr wrap="none" anchor="ctr"/>
            <a:lstStyle/>
            <a:p>
              <a:endParaRPr lang="ja-JP" altLang="ja-JP" sz="2400">
                <a:solidFill>
                  <a:prstClr val="black"/>
                </a:solidFill>
              </a:endParaRPr>
            </a:p>
          </p:txBody>
        </p:sp>
      </p:grpSp>
      <p:sp>
        <p:nvSpPr>
          <p:cNvPr id="18516" name="Freeform 258"/>
          <p:cNvSpPr>
            <a:spLocks noChangeAspect="1"/>
          </p:cNvSpPr>
          <p:nvPr/>
        </p:nvSpPr>
        <p:spPr bwMode="auto">
          <a:xfrm>
            <a:off x="5010943" y="3836194"/>
            <a:ext cx="206375" cy="147637"/>
          </a:xfrm>
          <a:custGeom>
            <a:avLst/>
            <a:gdLst>
              <a:gd name="T0" fmla="*/ 0 w 272"/>
              <a:gd name="T1" fmla="*/ 2147483647 h 211"/>
              <a:gd name="T2" fmla="*/ 2147483647 w 272"/>
              <a:gd name="T3" fmla="*/ 2147483647 h 211"/>
              <a:gd name="T4" fmla="*/ 2147483647 w 272"/>
              <a:gd name="T5" fmla="*/ 2147483647 h 211"/>
              <a:gd name="T6" fmla="*/ 2147483647 w 272"/>
              <a:gd name="T7" fmla="*/ 2147483647 h 211"/>
              <a:gd name="T8" fmla="*/ 2147483647 w 272"/>
              <a:gd name="T9" fmla="*/ 2147483647 h 211"/>
              <a:gd name="T10" fmla="*/ 0 60000 65536"/>
              <a:gd name="T11" fmla="*/ 0 60000 65536"/>
              <a:gd name="T12" fmla="*/ 0 60000 65536"/>
              <a:gd name="T13" fmla="*/ 0 60000 65536"/>
              <a:gd name="T14" fmla="*/ 0 60000 65536"/>
              <a:gd name="T15" fmla="*/ 0 w 272"/>
              <a:gd name="T16" fmla="*/ 0 h 211"/>
              <a:gd name="T17" fmla="*/ 272 w 272"/>
              <a:gd name="T18" fmla="*/ 211 h 211"/>
            </a:gdLst>
            <a:ahLst/>
            <a:cxnLst>
              <a:cxn ang="T10">
                <a:pos x="T0" y="T1"/>
              </a:cxn>
              <a:cxn ang="T11">
                <a:pos x="T2" y="T3"/>
              </a:cxn>
              <a:cxn ang="T12">
                <a:pos x="T4" y="T5"/>
              </a:cxn>
              <a:cxn ang="T13">
                <a:pos x="T6" y="T7"/>
              </a:cxn>
              <a:cxn ang="T14">
                <a:pos x="T8" y="T9"/>
              </a:cxn>
            </a:cxnLst>
            <a:rect l="T15" t="T16" r="T17" b="T18"/>
            <a:pathLst>
              <a:path w="272" h="211">
                <a:moveTo>
                  <a:pt x="0" y="15"/>
                </a:moveTo>
                <a:cubicBezTo>
                  <a:pt x="75" y="7"/>
                  <a:pt x="151" y="0"/>
                  <a:pt x="181" y="15"/>
                </a:cubicBezTo>
                <a:cubicBezTo>
                  <a:pt x="211" y="30"/>
                  <a:pt x="174" y="75"/>
                  <a:pt x="181" y="105"/>
                </a:cubicBezTo>
                <a:cubicBezTo>
                  <a:pt x="188" y="135"/>
                  <a:pt x="211" y="181"/>
                  <a:pt x="226" y="196"/>
                </a:cubicBezTo>
                <a:cubicBezTo>
                  <a:pt x="241" y="211"/>
                  <a:pt x="256" y="203"/>
                  <a:pt x="272" y="196"/>
                </a:cubicBezTo>
              </a:path>
            </a:pathLst>
          </a:custGeom>
          <a:noFill/>
          <a:ln w="38100" cmpd="sng">
            <a:solidFill>
              <a:srgbClr val="5F5F5F"/>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17" name="Freeform 259"/>
          <p:cNvSpPr>
            <a:spLocks noChangeAspect="1"/>
          </p:cNvSpPr>
          <p:nvPr/>
        </p:nvSpPr>
        <p:spPr bwMode="auto">
          <a:xfrm>
            <a:off x="5114131" y="4036219"/>
            <a:ext cx="171450" cy="188912"/>
          </a:xfrm>
          <a:custGeom>
            <a:avLst/>
            <a:gdLst>
              <a:gd name="T0" fmla="*/ 2147483647 w 226"/>
              <a:gd name="T1" fmla="*/ 0 h 272"/>
              <a:gd name="T2" fmla="*/ 2147483647 w 226"/>
              <a:gd name="T3" fmla="*/ 2147483647 h 272"/>
              <a:gd name="T4" fmla="*/ 2147483647 w 226"/>
              <a:gd name="T5" fmla="*/ 2147483647 h 272"/>
              <a:gd name="T6" fmla="*/ 2147483647 w 226"/>
              <a:gd name="T7" fmla="*/ 2147483647 h 272"/>
              <a:gd name="T8" fmla="*/ 2147483647 w 226"/>
              <a:gd name="T9" fmla="*/ 2147483647 h 272"/>
              <a:gd name="T10" fmla="*/ 0 w 226"/>
              <a:gd name="T11" fmla="*/ 2147483647 h 272"/>
              <a:gd name="T12" fmla="*/ 0 60000 65536"/>
              <a:gd name="T13" fmla="*/ 0 60000 65536"/>
              <a:gd name="T14" fmla="*/ 0 60000 65536"/>
              <a:gd name="T15" fmla="*/ 0 60000 65536"/>
              <a:gd name="T16" fmla="*/ 0 60000 65536"/>
              <a:gd name="T17" fmla="*/ 0 60000 65536"/>
              <a:gd name="T18" fmla="*/ 0 w 226"/>
              <a:gd name="T19" fmla="*/ 0 h 272"/>
              <a:gd name="T20" fmla="*/ 226 w 226"/>
              <a:gd name="T21" fmla="*/ 272 h 272"/>
            </a:gdLst>
            <a:ahLst/>
            <a:cxnLst>
              <a:cxn ang="T12">
                <a:pos x="T0" y="T1"/>
              </a:cxn>
              <a:cxn ang="T13">
                <a:pos x="T2" y="T3"/>
              </a:cxn>
              <a:cxn ang="T14">
                <a:pos x="T4" y="T5"/>
              </a:cxn>
              <a:cxn ang="T15">
                <a:pos x="T6" y="T7"/>
              </a:cxn>
              <a:cxn ang="T16">
                <a:pos x="T8" y="T9"/>
              </a:cxn>
              <a:cxn ang="T17">
                <a:pos x="T10" y="T11"/>
              </a:cxn>
            </a:cxnLst>
            <a:rect l="T18" t="T19" r="T20" b="T21"/>
            <a:pathLst>
              <a:path w="226" h="272">
                <a:moveTo>
                  <a:pt x="181" y="0"/>
                </a:moveTo>
                <a:cubicBezTo>
                  <a:pt x="203" y="34"/>
                  <a:pt x="226" y="68"/>
                  <a:pt x="226" y="91"/>
                </a:cubicBezTo>
                <a:cubicBezTo>
                  <a:pt x="226" y="114"/>
                  <a:pt x="196" y="121"/>
                  <a:pt x="181" y="136"/>
                </a:cubicBezTo>
                <a:cubicBezTo>
                  <a:pt x="166" y="151"/>
                  <a:pt x="159" y="166"/>
                  <a:pt x="136" y="181"/>
                </a:cubicBezTo>
                <a:cubicBezTo>
                  <a:pt x="113" y="196"/>
                  <a:pt x="68" y="212"/>
                  <a:pt x="45" y="227"/>
                </a:cubicBezTo>
                <a:cubicBezTo>
                  <a:pt x="22" y="242"/>
                  <a:pt x="11" y="257"/>
                  <a:pt x="0" y="272"/>
                </a:cubicBezTo>
              </a:path>
            </a:pathLst>
          </a:custGeom>
          <a:noFill/>
          <a:ln w="38100" cmpd="sng">
            <a:solidFill>
              <a:srgbClr val="5F5F5F"/>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18" name="Freeform 260"/>
          <p:cNvSpPr>
            <a:spLocks noChangeAspect="1"/>
          </p:cNvSpPr>
          <p:nvPr/>
        </p:nvSpPr>
        <p:spPr bwMode="auto">
          <a:xfrm>
            <a:off x="4872831" y="4099719"/>
            <a:ext cx="171450" cy="161925"/>
          </a:xfrm>
          <a:custGeom>
            <a:avLst/>
            <a:gdLst>
              <a:gd name="T0" fmla="*/ 2147483647 w 226"/>
              <a:gd name="T1" fmla="*/ 2147483647 h 233"/>
              <a:gd name="T2" fmla="*/ 2147483647 w 226"/>
              <a:gd name="T3" fmla="*/ 2147483647 h 233"/>
              <a:gd name="T4" fmla="*/ 2147483647 w 226"/>
              <a:gd name="T5" fmla="*/ 2147483647 h 233"/>
              <a:gd name="T6" fmla="*/ 2147483647 w 226"/>
              <a:gd name="T7" fmla="*/ 2147483647 h 233"/>
              <a:gd name="T8" fmla="*/ 0 w 226"/>
              <a:gd name="T9" fmla="*/ 0 h 233"/>
              <a:gd name="T10" fmla="*/ 0 60000 65536"/>
              <a:gd name="T11" fmla="*/ 0 60000 65536"/>
              <a:gd name="T12" fmla="*/ 0 60000 65536"/>
              <a:gd name="T13" fmla="*/ 0 60000 65536"/>
              <a:gd name="T14" fmla="*/ 0 60000 65536"/>
              <a:gd name="T15" fmla="*/ 0 w 226"/>
              <a:gd name="T16" fmla="*/ 0 h 233"/>
              <a:gd name="T17" fmla="*/ 226 w 226"/>
              <a:gd name="T18" fmla="*/ 233 h 233"/>
            </a:gdLst>
            <a:ahLst/>
            <a:cxnLst>
              <a:cxn ang="T10">
                <a:pos x="T0" y="T1"/>
              </a:cxn>
              <a:cxn ang="T11">
                <a:pos x="T2" y="T3"/>
              </a:cxn>
              <a:cxn ang="T12">
                <a:pos x="T4" y="T5"/>
              </a:cxn>
              <a:cxn ang="T13">
                <a:pos x="T6" y="T7"/>
              </a:cxn>
              <a:cxn ang="T14">
                <a:pos x="T8" y="T9"/>
              </a:cxn>
            </a:cxnLst>
            <a:rect l="T15" t="T16" r="T17" b="T18"/>
            <a:pathLst>
              <a:path w="226" h="233">
                <a:moveTo>
                  <a:pt x="226" y="226"/>
                </a:moveTo>
                <a:cubicBezTo>
                  <a:pt x="173" y="229"/>
                  <a:pt x="120" y="233"/>
                  <a:pt x="90" y="226"/>
                </a:cubicBezTo>
                <a:cubicBezTo>
                  <a:pt x="60" y="219"/>
                  <a:pt x="52" y="211"/>
                  <a:pt x="45" y="181"/>
                </a:cubicBezTo>
                <a:cubicBezTo>
                  <a:pt x="38" y="151"/>
                  <a:pt x="52" y="75"/>
                  <a:pt x="45" y="45"/>
                </a:cubicBezTo>
                <a:cubicBezTo>
                  <a:pt x="38" y="15"/>
                  <a:pt x="19" y="7"/>
                  <a:pt x="0" y="0"/>
                </a:cubicBezTo>
              </a:path>
            </a:pathLst>
          </a:custGeom>
          <a:noFill/>
          <a:ln w="38100" cmpd="sng">
            <a:solidFill>
              <a:srgbClr val="5F5F5F"/>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19" name="Freeform 261"/>
          <p:cNvSpPr>
            <a:spLocks noChangeAspect="1"/>
          </p:cNvSpPr>
          <p:nvPr/>
        </p:nvSpPr>
        <p:spPr bwMode="auto">
          <a:xfrm>
            <a:off x="4833143" y="3904456"/>
            <a:ext cx="120650" cy="195263"/>
          </a:xfrm>
          <a:custGeom>
            <a:avLst/>
            <a:gdLst>
              <a:gd name="T0" fmla="*/ 2147483647 w 158"/>
              <a:gd name="T1" fmla="*/ 2147483647 h 280"/>
              <a:gd name="T2" fmla="*/ 2147483647 w 158"/>
              <a:gd name="T3" fmla="*/ 2147483647 h 280"/>
              <a:gd name="T4" fmla="*/ 2147483647 w 158"/>
              <a:gd name="T5" fmla="*/ 2147483647 h 280"/>
              <a:gd name="T6" fmla="*/ 2147483647 w 158"/>
              <a:gd name="T7" fmla="*/ 2147483647 h 280"/>
              <a:gd name="T8" fmla="*/ 2147483647 w 158"/>
              <a:gd name="T9" fmla="*/ 2147483647 h 280"/>
              <a:gd name="T10" fmla="*/ 0 60000 65536"/>
              <a:gd name="T11" fmla="*/ 0 60000 65536"/>
              <a:gd name="T12" fmla="*/ 0 60000 65536"/>
              <a:gd name="T13" fmla="*/ 0 60000 65536"/>
              <a:gd name="T14" fmla="*/ 0 60000 65536"/>
              <a:gd name="T15" fmla="*/ 0 w 158"/>
              <a:gd name="T16" fmla="*/ 0 h 280"/>
              <a:gd name="T17" fmla="*/ 158 w 158"/>
              <a:gd name="T18" fmla="*/ 280 h 280"/>
            </a:gdLst>
            <a:ahLst/>
            <a:cxnLst>
              <a:cxn ang="T10">
                <a:pos x="T0" y="T1"/>
              </a:cxn>
              <a:cxn ang="T11">
                <a:pos x="T2" y="T3"/>
              </a:cxn>
              <a:cxn ang="T12">
                <a:pos x="T4" y="T5"/>
              </a:cxn>
              <a:cxn ang="T13">
                <a:pos x="T6" y="T7"/>
              </a:cxn>
              <a:cxn ang="T14">
                <a:pos x="T8" y="T9"/>
              </a:cxn>
            </a:cxnLst>
            <a:rect l="T15" t="T16" r="T17" b="T18"/>
            <a:pathLst>
              <a:path w="158" h="280">
                <a:moveTo>
                  <a:pt x="7" y="280"/>
                </a:moveTo>
                <a:cubicBezTo>
                  <a:pt x="3" y="211"/>
                  <a:pt x="0" y="143"/>
                  <a:pt x="7" y="98"/>
                </a:cubicBezTo>
                <a:cubicBezTo>
                  <a:pt x="14" y="53"/>
                  <a:pt x="29" y="14"/>
                  <a:pt x="52" y="7"/>
                </a:cubicBezTo>
                <a:cubicBezTo>
                  <a:pt x="75" y="0"/>
                  <a:pt x="128" y="53"/>
                  <a:pt x="143" y="53"/>
                </a:cubicBezTo>
                <a:cubicBezTo>
                  <a:pt x="158" y="53"/>
                  <a:pt x="150" y="30"/>
                  <a:pt x="143" y="7"/>
                </a:cubicBezTo>
              </a:path>
            </a:pathLst>
          </a:custGeom>
          <a:noFill/>
          <a:ln w="38100" cmpd="sng">
            <a:solidFill>
              <a:srgbClr val="5F5F5F"/>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grpSp>
        <p:nvGrpSpPr>
          <p:cNvPr id="18520" name="Group 266"/>
          <p:cNvGrpSpPr>
            <a:grpSpLocks noChangeAspect="1"/>
          </p:cNvGrpSpPr>
          <p:nvPr/>
        </p:nvGrpSpPr>
        <p:grpSpPr bwMode="auto">
          <a:xfrm>
            <a:off x="5780088" y="3890962"/>
            <a:ext cx="307975" cy="254000"/>
            <a:chOff x="2835" y="3158"/>
            <a:chExt cx="416" cy="326"/>
          </a:xfrm>
        </p:grpSpPr>
        <p:sp>
          <p:nvSpPr>
            <p:cNvPr id="18745" name="Freeform 267"/>
            <p:cNvSpPr>
              <a:spLocks noChangeAspect="1"/>
            </p:cNvSpPr>
            <p:nvPr/>
          </p:nvSpPr>
          <p:spPr bwMode="auto">
            <a:xfrm>
              <a:off x="2880" y="3203"/>
              <a:ext cx="347" cy="249"/>
            </a:xfrm>
            <a:custGeom>
              <a:avLst/>
              <a:gdLst>
                <a:gd name="T0" fmla="*/ 0 w 347"/>
                <a:gd name="T1" fmla="*/ 53 h 249"/>
                <a:gd name="T2" fmla="*/ 272 w 347"/>
                <a:gd name="T3" fmla="*/ 7 h 249"/>
                <a:gd name="T4" fmla="*/ 136 w 347"/>
                <a:gd name="T5" fmla="*/ 98 h 249"/>
                <a:gd name="T6" fmla="*/ 136 w 347"/>
                <a:gd name="T7" fmla="*/ 7 h 249"/>
                <a:gd name="T8" fmla="*/ 227 w 347"/>
                <a:gd name="T9" fmla="*/ 98 h 249"/>
                <a:gd name="T10" fmla="*/ 91 w 347"/>
                <a:gd name="T11" fmla="*/ 143 h 249"/>
                <a:gd name="T12" fmla="*/ 227 w 347"/>
                <a:gd name="T13" fmla="*/ 189 h 249"/>
                <a:gd name="T14" fmla="*/ 136 w 347"/>
                <a:gd name="T15" fmla="*/ 234 h 249"/>
                <a:gd name="T16" fmla="*/ 317 w 347"/>
                <a:gd name="T17" fmla="*/ 234 h 249"/>
                <a:gd name="T18" fmla="*/ 317 w 347"/>
                <a:gd name="T19" fmla="*/ 143 h 249"/>
                <a:gd name="T20" fmla="*/ 136 w 347"/>
                <a:gd name="T21" fmla="*/ 143 h 249"/>
                <a:gd name="T22" fmla="*/ 45 w 347"/>
                <a:gd name="T23" fmla="*/ 53 h 249"/>
                <a:gd name="T24" fmla="*/ 136 w 347"/>
                <a:gd name="T25" fmla="*/ 98 h 2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47"/>
                <a:gd name="T40" fmla="*/ 0 h 249"/>
                <a:gd name="T41" fmla="*/ 347 w 347"/>
                <a:gd name="T42" fmla="*/ 249 h 24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47" h="249">
                  <a:moveTo>
                    <a:pt x="0" y="53"/>
                  </a:moveTo>
                  <a:cubicBezTo>
                    <a:pt x="124" y="26"/>
                    <a:pt x="249" y="0"/>
                    <a:pt x="272" y="7"/>
                  </a:cubicBezTo>
                  <a:cubicBezTo>
                    <a:pt x="295" y="14"/>
                    <a:pt x="159" y="98"/>
                    <a:pt x="136" y="98"/>
                  </a:cubicBezTo>
                  <a:cubicBezTo>
                    <a:pt x="113" y="98"/>
                    <a:pt x="121" y="7"/>
                    <a:pt x="136" y="7"/>
                  </a:cubicBezTo>
                  <a:cubicBezTo>
                    <a:pt x="151" y="7"/>
                    <a:pt x="234" y="75"/>
                    <a:pt x="227" y="98"/>
                  </a:cubicBezTo>
                  <a:cubicBezTo>
                    <a:pt x="220" y="121"/>
                    <a:pt x="91" y="128"/>
                    <a:pt x="91" y="143"/>
                  </a:cubicBezTo>
                  <a:cubicBezTo>
                    <a:pt x="91" y="158"/>
                    <a:pt x="220" y="174"/>
                    <a:pt x="227" y="189"/>
                  </a:cubicBezTo>
                  <a:cubicBezTo>
                    <a:pt x="234" y="204"/>
                    <a:pt x="121" y="227"/>
                    <a:pt x="136" y="234"/>
                  </a:cubicBezTo>
                  <a:cubicBezTo>
                    <a:pt x="151" y="241"/>
                    <a:pt x="287" y="249"/>
                    <a:pt x="317" y="234"/>
                  </a:cubicBezTo>
                  <a:cubicBezTo>
                    <a:pt x="347" y="219"/>
                    <a:pt x="347" y="158"/>
                    <a:pt x="317" y="143"/>
                  </a:cubicBezTo>
                  <a:cubicBezTo>
                    <a:pt x="287" y="128"/>
                    <a:pt x="181" y="158"/>
                    <a:pt x="136" y="143"/>
                  </a:cubicBezTo>
                  <a:cubicBezTo>
                    <a:pt x="91" y="128"/>
                    <a:pt x="45" y="60"/>
                    <a:pt x="45" y="53"/>
                  </a:cubicBezTo>
                  <a:cubicBezTo>
                    <a:pt x="45" y="46"/>
                    <a:pt x="121" y="91"/>
                    <a:pt x="136" y="98"/>
                  </a:cubicBezTo>
                </a:path>
              </a:pathLst>
            </a:custGeom>
            <a:noFill/>
            <a:ln w="19050" cmpd="sng">
              <a:solidFill>
                <a:srgbClr val="5F5F5F"/>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746" name="Freeform 268"/>
            <p:cNvSpPr>
              <a:spLocks noChangeAspect="1"/>
            </p:cNvSpPr>
            <p:nvPr/>
          </p:nvSpPr>
          <p:spPr bwMode="auto">
            <a:xfrm>
              <a:off x="2835" y="3158"/>
              <a:ext cx="416" cy="326"/>
            </a:xfrm>
            <a:custGeom>
              <a:avLst/>
              <a:gdLst>
                <a:gd name="T0" fmla="*/ 94 w 476"/>
                <a:gd name="T1" fmla="*/ 16 h 363"/>
                <a:gd name="T2" fmla="*/ 80 w 476"/>
                <a:gd name="T3" fmla="*/ 16 h 363"/>
                <a:gd name="T4" fmla="*/ 18 w 476"/>
                <a:gd name="T5" fmla="*/ 111 h 363"/>
                <a:gd name="T6" fmla="*/ 126 w 476"/>
                <a:gd name="T7" fmla="*/ 93 h 363"/>
                <a:gd name="T8" fmla="*/ 64 w 476"/>
                <a:gd name="T9" fmla="*/ 131 h 363"/>
                <a:gd name="T10" fmla="*/ 49 w 476"/>
                <a:gd name="T11" fmla="*/ 150 h 363"/>
                <a:gd name="T12" fmla="*/ 156 w 476"/>
                <a:gd name="T13" fmla="*/ 111 h 363"/>
                <a:gd name="T14" fmla="*/ 18 w 476"/>
                <a:gd name="T15" fmla="*/ 16 h 363"/>
                <a:gd name="T16" fmla="*/ 49 w 476"/>
                <a:gd name="T17" fmla="*/ 150 h 36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6"/>
                <a:gd name="T28" fmla="*/ 0 h 363"/>
                <a:gd name="T29" fmla="*/ 476 w 476"/>
                <a:gd name="T30" fmla="*/ 363 h 36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6" h="363">
                  <a:moveTo>
                    <a:pt x="280" y="38"/>
                  </a:moveTo>
                  <a:cubicBezTo>
                    <a:pt x="276" y="19"/>
                    <a:pt x="273" y="0"/>
                    <a:pt x="235" y="38"/>
                  </a:cubicBezTo>
                  <a:cubicBezTo>
                    <a:pt x="197" y="76"/>
                    <a:pt x="30" y="234"/>
                    <a:pt x="53" y="264"/>
                  </a:cubicBezTo>
                  <a:cubicBezTo>
                    <a:pt x="76" y="294"/>
                    <a:pt x="348" y="211"/>
                    <a:pt x="371" y="219"/>
                  </a:cubicBezTo>
                  <a:cubicBezTo>
                    <a:pt x="394" y="227"/>
                    <a:pt x="227" y="287"/>
                    <a:pt x="189" y="310"/>
                  </a:cubicBezTo>
                  <a:cubicBezTo>
                    <a:pt x="151" y="333"/>
                    <a:pt x="99" y="363"/>
                    <a:pt x="144" y="355"/>
                  </a:cubicBezTo>
                  <a:cubicBezTo>
                    <a:pt x="189" y="347"/>
                    <a:pt x="476" y="317"/>
                    <a:pt x="461" y="264"/>
                  </a:cubicBezTo>
                  <a:cubicBezTo>
                    <a:pt x="446" y="211"/>
                    <a:pt x="106" y="23"/>
                    <a:pt x="53" y="38"/>
                  </a:cubicBezTo>
                  <a:cubicBezTo>
                    <a:pt x="0" y="53"/>
                    <a:pt x="129" y="302"/>
                    <a:pt x="144" y="355"/>
                  </a:cubicBezTo>
                </a:path>
              </a:pathLst>
            </a:custGeom>
            <a:noFill/>
            <a:ln w="1905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grpSp>
      <p:sp>
        <p:nvSpPr>
          <p:cNvPr id="14605" name="Rectangle 269"/>
          <p:cNvSpPr>
            <a:spLocks noChangeAspect="1" noChangeArrowheads="1"/>
          </p:cNvSpPr>
          <p:nvPr/>
        </p:nvSpPr>
        <p:spPr bwMode="auto">
          <a:xfrm>
            <a:off x="5421313" y="4289425"/>
            <a:ext cx="1023937" cy="353943"/>
          </a:xfrm>
          <a:prstGeom prst="rect">
            <a:avLst/>
          </a:prstGeom>
          <a:noFill/>
          <a:ln w="9525">
            <a:noFill/>
            <a:miter lim="800000"/>
            <a:headEnd/>
            <a:tailEnd/>
          </a:ln>
          <a:effectLst/>
        </p:spPr>
        <p:txBody>
          <a:bodyPr>
            <a:spAutoFit/>
          </a:bodyPr>
          <a:lstStyle/>
          <a:p>
            <a:pPr algn="ctr">
              <a:lnSpc>
                <a:spcPct val="85000"/>
              </a:lnSpc>
              <a:defRPr/>
            </a:pPr>
            <a:r>
              <a:rPr lang="en-US" altLang="ja-JP" sz="1000" dirty="0" smtClean="0">
                <a:solidFill>
                  <a:prstClr val="black"/>
                </a:solidFill>
                <a:latin typeface="HGP創英角ｺﾞｼｯｸUB" pitchFamily="50" charset="-128"/>
              </a:rPr>
              <a:t>Envelope-type</a:t>
            </a:r>
          </a:p>
          <a:p>
            <a:pPr algn="ctr">
              <a:lnSpc>
                <a:spcPct val="85000"/>
              </a:lnSpc>
              <a:defRPr/>
            </a:pPr>
            <a:r>
              <a:rPr lang="en-US" altLang="ja-JP" sz="1000" dirty="0" smtClean="0">
                <a:solidFill>
                  <a:prstClr val="black"/>
                </a:solidFill>
                <a:latin typeface="HGP創英角ｺﾞｼｯｸUB" pitchFamily="50" charset="-128"/>
              </a:rPr>
              <a:t>nanoparticle</a:t>
            </a:r>
          </a:p>
        </p:txBody>
      </p:sp>
      <p:grpSp>
        <p:nvGrpSpPr>
          <p:cNvPr id="18522" name="Group 270"/>
          <p:cNvGrpSpPr>
            <a:grpSpLocks noChangeAspect="1"/>
          </p:cNvGrpSpPr>
          <p:nvPr/>
        </p:nvGrpSpPr>
        <p:grpSpPr bwMode="auto">
          <a:xfrm>
            <a:off x="4335463" y="2777983"/>
            <a:ext cx="349896" cy="311292"/>
            <a:chOff x="528" y="192"/>
            <a:chExt cx="620" cy="564"/>
          </a:xfrm>
        </p:grpSpPr>
        <p:sp>
          <p:nvSpPr>
            <p:cNvPr id="18735" name="Freeform 271"/>
            <p:cNvSpPr>
              <a:spLocks noChangeAspect="1"/>
            </p:cNvSpPr>
            <p:nvPr/>
          </p:nvSpPr>
          <p:spPr bwMode="auto">
            <a:xfrm>
              <a:off x="528" y="192"/>
              <a:ext cx="620" cy="564"/>
            </a:xfrm>
            <a:custGeom>
              <a:avLst/>
              <a:gdLst>
                <a:gd name="T0" fmla="*/ 125 w 620"/>
                <a:gd name="T1" fmla="*/ 54 h 564"/>
                <a:gd name="T2" fmla="*/ 41 w 620"/>
                <a:gd name="T3" fmla="*/ 198 h 564"/>
                <a:gd name="T4" fmla="*/ 371 w 620"/>
                <a:gd name="T5" fmla="*/ 180 h 564"/>
                <a:gd name="T6" fmla="*/ 263 w 620"/>
                <a:gd name="T7" fmla="*/ 426 h 564"/>
                <a:gd name="T8" fmla="*/ 575 w 620"/>
                <a:gd name="T9" fmla="*/ 390 h 564"/>
                <a:gd name="T10" fmla="*/ 533 w 620"/>
                <a:gd name="T11" fmla="*/ 540 h 564"/>
                <a:gd name="T12" fmla="*/ 362 w 620"/>
                <a:gd name="T13" fmla="*/ 522 h 564"/>
                <a:gd name="T14" fmla="*/ 479 w 620"/>
                <a:gd name="T15" fmla="*/ 288 h 564"/>
                <a:gd name="T16" fmla="*/ 161 w 620"/>
                <a:gd name="T17" fmla="*/ 306 h 564"/>
                <a:gd name="T18" fmla="*/ 269 w 620"/>
                <a:gd name="T19" fmla="*/ 42 h 564"/>
                <a:gd name="T20" fmla="*/ 125 w 620"/>
                <a:gd name="T21" fmla="*/ 54 h 5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0"/>
                <a:gd name="T34" fmla="*/ 0 h 564"/>
                <a:gd name="T35" fmla="*/ 620 w 620"/>
                <a:gd name="T36" fmla="*/ 564 h 5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0" h="564">
                  <a:moveTo>
                    <a:pt x="125" y="54"/>
                  </a:moveTo>
                  <a:cubicBezTo>
                    <a:pt x="87" y="80"/>
                    <a:pt x="0" y="177"/>
                    <a:pt x="41" y="198"/>
                  </a:cubicBezTo>
                  <a:cubicBezTo>
                    <a:pt x="82" y="219"/>
                    <a:pt x="334" y="142"/>
                    <a:pt x="371" y="180"/>
                  </a:cubicBezTo>
                  <a:cubicBezTo>
                    <a:pt x="408" y="218"/>
                    <a:pt x="229" y="391"/>
                    <a:pt x="263" y="426"/>
                  </a:cubicBezTo>
                  <a:cubicBezTo>
                    <a:pt x="297" y="461"/>
                    <a:pt x="530" y="371"/>
                    <a:pt x="575" y="390"/>
                  </a:cubicBezTo>
                  <a:cubicBezTo>
                    <a:pt x="620" y="409"/>
                    <a:pt x="568" y="518"/>
                    <a:pt x="533" y="540"/>
                  </a:cubicBezTo>
                  <a:cubicBezTo>
                    <a:pt x="498" y="562"/>
                    <a:pt x="371" y="564"/>
                    <a:pt x="362" y="522"/>
                  </a:cubicBezTo>
                  <a:cubicBezTo>
                    <a:pt x="353" y="480"/>
                    <a:pt x="512" y="324"/>
                    <a:pt x="479" y="288"/>
                  </a:cubicBezTo>
                  <a:cubicBezTo>
                    <a:pt x="446" y="252"/>
                    <a:pt x="196" y="347"/>
                    <a:pt x="161" y="306"/>
                  </a:cubicBezTo>
                  <a:cubicBezTo>
                    <a:pt x="126" y="265"/>
                    <a:pt x="275" y="84"/>
                    <a:pt x="269" y="42"/>
                  </a:cubicBezTo>
                  <a:cubicBezTo>
                    <a:pt x="263" y="0"/>
                    <a:pt x="163" y="28"/>
                    <a:pt x="125" y="54"/>
                  </a:cubicBezTo>
                  <a:close/>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739" name="Line 279"/>
            <p:cNvSpPr>
              <a:spLocks noChangeAspect="1" noChangeShapeType="1"/>
            </p:cNvSpPr>
            <p:nvPr/>
          </p:nvSpPr>
          <p:spPr bwMode="auto">
            <a:xfrm>
              <a:off x="857" y="379"/>
              <a:ext cx="7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sp>
        <p:nvSpPr>
          <p:cNvPr id="14666" name="Rectangle 330"/>
          <p:cNvSpPr>
            <a:spLocks noChangeAspect="1" noChangeArrowheads="1"/>
          </p:cNvSpPr>
          <p:nvPr/>
        </p:nvSpPr>
        <p:spPr bwMode="auto">
          <a:xfrm>
            <a:off x="4803775" y="3182938"/>
            <a:ext cx="1087438" cy="222250"/>
          </a:xfrm>
          <a:prstGeom prst="rect">
            <a:avLst/>
          </a:prstGeom>
          <a:noFill/>
          <a:ln w="9525">
            <a:noFill/>
            <a:miter lim="800000"/>
            <a:headEnd/>
            <a:tailEnd/>
          </a:ln>
          <a:effectLst/>
        </p:spPr>
        <p:txBody>
          <a:bodyPr>
            <a:spAutoFit/>
          </a:bodyPr>
          <a:lstStyle/>
          <a:p>
            <a:pPr algn="ctr">
              <a:lnSpc>
                <a:spcPct val="85000"/>
              </a:lnSpc>
              <a:defRPr/>
            </a:pPr>
            <a:r>
              <a:rPr lang="en-US" altLang="ja-JP" sz="1000" dirty="0" smtClean="0">
                <a:solidFill>
                  <a:prstClr val="black"/>
                </a:solidFill>
                <a:latin typeface="HGP創英角ｺﾞｼｯｸUB" pitchFamily="50" charset="-128"/>
              </a:rPr>
              <a:t>Liposome</a:t>
            </a:r>
            <a:endParaRPr lang="ja-JP" altLang="en-US" sz="1000" dirty="0">
              <a:solidFill>
                <a:prstClr val="black"/>
              </a:solidFill>
              <a:latin typeface="HGP創英角ｺﾞｼｯｸUB" pitchFamily="50" charset="-128"/>
            </a:endParaRPr>
          </a:p>
        </p:txBody>
      </p:sp>
      <p:sp>
        <p:nvSpPr>
          <p:cNvPr id="14707" name="Rectangle 371"/>
          <p:cNvSpPr>
            <a:spLocks noChangeAspect="1" noChangeArrowheads="1"/>
          </p:cNvSpPr>
          <p:nvPr/>
        </p:nvSpPr>
        <p:spPr bwMode="auto">
          <a:xfrm>
            <a:off x="5551183" y="3160327"/>
            <a:ext cx="1081088" cy="353943"/>
          </a:xfrm>
          <a:prstGeom prst="rect">
            <a:avLst/>
          </a:prstGeom>
          <a:noFill/>
          <a:ln w="9525">
            <a:noFill/>
            <a:miter lim="800000"/>
            <a:headEnd/>
            <a:tailEnd/>
          </a:ln>
          <a:effectLst/>
        </p:spPr>
        <p:txBody>
          <a:bodyPr>
            <a:spAutoFit/>
          </a:bodyPr>
          <a:lstStyle/>
          <a:p>
            <a:pPr algn="ctr">
              <a:lnSpc>
                <a:spcPct val="85000"/>
              </a:lnSpc>
              <a:defRPr/>
            </a:pPr>
            <a:r>
              <a:rPr lang="en-US" altLang="ja-JP" sz="1000" dirty="0" smtClean="0">
                <a:solidFill>
                  <a:prstClr val="black"/>
                </a:solidFill>
                <a:latin typeface="HGP創英角ｺﾞｼｯｸUB" pitchFamily="50" charset="-128"/>
              </a:rPr>
              <a:t>Cationic</a:t>
            </a:r>
          </a:p>
          <a:p>
            <a:pPr algn="ctr">
              <a:lnSpc>
                <a:spcPct val="85000"/>
              </a:lnSpc>
              <a:defRPr/>
            </a:pPr>
            <a:r>
              <a:rPr lang="en-US" altLang="ja-JP" sz="1000" dirty="0" smtClean="0">
                <a:solidFill>
                  <a:prstClr val="black"/>
                </a:solidFill>
                <a:latin typeface="HGP創英角ｺﾞｼｯｸUB" pitchFamily="50" charset="-128"/>
              </a:rPr>
              <a:t>Polymer</a:t>
            </a:r>
            <a:endParaRPr lang="ja-JP" altLang="en-US" sz="1000" dirty="0">
              <a:solidFill>
                <a:prstClr val="black"/>
              </a:solidFill>
              <a:latin typeface="HGP創英角ｺﾞｼｯｸUB" pitchFamily="50" charset="-128"/>
            </a:endParaRPr>
          </a:p>
        </p:txBody>
      </p:sp>
      <p:sp>
        <p:nvSpPr>
          <p:cNvPr id="18534" name="Freeform 372"/>
          <p:cNvSpPr>
            <a:spLocks noChangeAspect="1"/>
          </p:cNvSpPr>
          <p:nvPr/>
        </p:nvSpPr>
        <p:spPr bwMode="auto">
          <a:xfrm>
            <a:off x="5768182" y="2641600"/>
            <a:ext cx="346075" cy="95250"/>
          </a:xfrm>
          <a:custGeom>
            <a:avLst/>
            <a:gdLst>
              <a:gd name="T0" fmla="*/ 0 w 635"/>
              <a:gd name="T1" fmla="*/ 2147483647 h 106"/>
              <a:gd name="T2" fmla="*/ 2147483647 w 635"/>
              <a:gd name="T3" fmla="*/ 2147483647 h 106"/>
              <a:gd name="T4" fmla="*/ 2147483647 w 635"/>
              <a:gd name="T5" fmla="*/ 2147483647 h 106"/>
              <a:gd name="T6" fmla="*/ 2147483647 w 635"/>
              <a:gd name="T7" fmla="*/ 2147483647 h 106"/>
              <a:gd name="T8" fmla="*/ 2147483647 w 635"/>
              <a:gd name="T9" fmla="*/ 2147483647 h 106"/>
              <a:gd name="T10" fmla="*/ 2147483647 w 635"/>
              <a:gd name="T11" fmla="*/ 2147483647 h 106"/>
              <a:gd name="T12" fmla="*/ 2147483647 w 635"/>
              <a:gd name="T13" fmla="*/ 2147483647 h 106"/>
              <a:gd name="T14" fmla="*/ 2147483647 w 635"/>
              <a:gd name="T15" fmla="*/ 2147483647 h 106"/>
              <a:gd name="T16" fmla="*/ 2147483647 w 635"/>
              <a:gd name="T17" fmla="*/ 2147483647 h 106"/>
              <a:gd name="T18" fmla="*/ 2147483647 w 635"/>
              <a:gd name="T19" fmla="*/ 2147483647 h 10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5"/>
              <a:gd name="T31" fmla="*/ 0 h 106"/>
              <a:gd name="T32" fmla="*/ 635 w 635"/>
              <a:gd name="T33" fmla="*/ 106 h 10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5" h="106">
                <a:moveTo>
                  <a:pt x="0" y="53"/>
                </a:moveTo>
                <a:cubicBezTo>
                  <a:pt x="30" y="26"/>
                  <a:pt x="61" y="0"/>
                  <a:pt x="91" y="8"/>
                </a:cubicBezTo>
                <a:cubicBezTo>
                  <a:pt x="121" y="16"/>
                  <a:pt x="167" y="92"/>
                  <a:pt x="182" y="99"/>
                </a:cubicBezTo>
                <a:cubicBezTo>
                  <a:pt x="197" y="106"/>
                  <a:pt x="175" y="53"/>
                  <a:pt x="182" y="53"/>
                </a:cubicBezTo>
                <a:cubicBezTo>
                  <a:pt x="189" y="53"/>
                  <a:pt x="197" y="99"/>
                  <a:pt x="227" y="99"/>
                </a:cubicBezTo>
                <a:cubicBezTo>
                  <a:pt x="257" y="99"/>
                  <a:pt x="325" y="61"/>
                  <a:pt x="363" y="53"/>
                </a:cubicBezTo>
                <a:cubicBezTo>
                  <a:pt x="401" y="45"/>
                  <a:pt x="431" y="45"/>
                  <a:pt x="454" y="53"/>
                </a:cubicBezTo>
                <a:cubicBezTo>
                  <a:pt x="477" y="61"/>
                  <a:pt x="476" y="99"/>
                  <a:pt x="499" y="99"/>
                </a:cubicBezTo>
                <a:cubicBezTo>
                  <a:pt x="522" y="99"/>
                  <a:pt x="567" y="61"/>
                  <a:pt x="590" y="53"/>
                </a:cubicBezTo>
                <a:cubicBezTo>
                  <a:pt x="613" y="45"/>
                  <a:pt x="624" y="49"/>
                  <a:pt x="635" y="53"/>
                </a:cubicBezTo>
              </a:path>
            </a:pathLst>
          </a:custGeom>
          <a:noFill/>
          <a:ln w="38100" cmpd="sng">
            <a:solidFill>
              <a:srgbClr val="5F5F5F"/>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35" name="Freeform 373"/>
          <p:cNvSpPr>
            <a:spLocks noChangeAspect="1"/>
          </p:cNvSpPr>
          <p:nvPr/>
        </p:nvSpPr>
        <p:spPr bwMode="auto">
          <a:xfrm>
            <a:off x="6135898" y="2821444"/>
            <a:ext cx="346075" cy="93663"/>
          </a:xfrm>
          <a:custGeom>
            <a:avLst/>
            <a:gdLst>
              <a:gd name="T0" fmla="*/ 0 w 635"/>
              <a:gd name="T1" fmla="*/ 2147483647 h 106"/>
              <a:gd name="T2" fmla="*/ 2147483647 w 635"/>
              <a:gd name="T3" fmla="*/ 2147483647 h 106"/>
              <a:gd name="T4" fmla="*/ 2147483647 w 635"/>
              <a:gd name="T5" fmla="*/ 2147483647 h 106"/>
              <a:gd name="T6" fmla="*/ 2147483647 w 635"/>
              <a:gd name="T7" fmla="*/ 2147483647 h 106"/>
              <a:gd name="T8" fmla="*/ 2147483647 w 635"/>
              <a:gd name="T9" fmla="*/ 2147483647 h 106"/>
              <a:gd name="T10" fmla="*/ 2147483647 w 635"/>
              <a:gd name="T11" fmla="*/ 2147483647 h 106"/>
              <a:gd name="T12" fmla="*/ 2147483647 w 635"/>
              <a:gd name="T13" fmla="*/ 2147483647 h 106"/>
              <a:gd name="T14" fmla="*/ 2147483647 w 635"/>
              <a:gd name="T15" fmla="*/ 2147483647 h 106"/>
              <a:gd name="T16" fmla="*/ 2147483647 w 635"/>
              <a:gd name="T17" fmla="*/ 2147483647 h 106"/>
              <a:gd name="T18" fmla="*/ 2147483647 w 635"/>
              <a:gd name="T19" fmla="*/ 2147483647 h 10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5"/>
              <a:gd name="T31" fmla="*/ 0 h 106"/>
              <a:gd name="T32" fmla="*/ 635 w 635"/>
              <a:gd name="T33" fmla="*/ 106 h 10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5" h="106">
                <a:moveTo>
                  <a:pt x="0" y="53"/>
                </a:moveTo>
                <a:cubicBezTo>
                  <a:pt x="30" y="26"/>
                  <a:pt x="61" y="0"/>
                  <a:pt x="91" y="8"/>
                </a:cubicBezTo>
                <a:cubicBezTo>
                  <a:pt x="121" y="16"/>
                  <a:pt x="167" y="92"/>
                  <a:pt x="182" y="99"/>
                </a:cubicBezTo>
                <a:cubicBezTo>
                  <a:pt x="197" y="106"/>
                  <a:pt x="175" y="53"/>
                  <a:pt x="182" y="53"/>
                </a:cubicBezTo>
                <a:cubicBezTo>
                  <a:pt x="189" y="53"/>
                  <a:pt x="197" y="99"/>
                  <a:pt x="227" y="99"/>
                </a:cubicBezTo>
                <a:cubicBezTo>
                  <a:pt x="257" y="99"/>
                  <a:pt x="325" y="61"/>
                  <a:pt x="363" y="53"/>
                </a:cubicBezTo>
                <a:cubicBezTo>
                  <a:pt x="401" y="45"/>
                  <a:pt x="431" y="45"/>
                  <a:pt x="454" y="53"/>
                </a:cubicBezTo>
                <a:cubicBezTo>
                  <a:pt x="477" y="61"/>
                  <a:pt x="476" y="99"/>
                  <a:pt x="499" y="99"/>
                </a:cubicBezTo>
                <a:cubicBezTo>
                  <a:pt x="522" y="99"/>
                  <a:pt x="567" y="61"/>
                  <a:pt x="590" y="53"/>
                </a:cubicBezTo>
                <a:cubicBezTo>
                  <a:pt x="613" y="45"/>
                  <a:pt x="624" y="49"/>
                  <a:pt x="635" y="53"/>
                </a:cubicBezTo>
              </a:path>
            </a:pathLst>
          </a:custGeom>
          <a:noFill/>
          <a:ln w="38100" cmpd="sng">
            <a:solidFill>
              <a:srgbClr val="5F5F5F"/>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36" name="Freeform 374"/>
          <p:cNvSpPr>
            <a:spLocks noChangeAspect="1"/>
          </p:cNvSpPr>
          <p:nvPr/>
        </p:nvSpPr>
        <p:spPr bwMode="auto">
          <a:xfrm>
            <a:off x="5751816" y="3001963"/>
            <a:ext cx="347662" cy="95250"/>
          </a:xfrm>
          <a:custGeom>
            <a:avLst/>
            <a:gdLst>
              <a:gd name="T0" fmla="*/ 0 w 635"/>
              <a:gd name="T1" fmla="*/ 2147483647 h 106"/>
              <a:gd name="T2" fmla="*/ 2147483647 w 635"/>
              <a:gd name="T3" fmla="*/ 2147483647 h 106"/>
              <a:gd name="T4" fmla="*/ 2147483647 w 635"/>
              <a:gd name="T5" fmla="*/ 2147483647 h 106"/>
              <a:gd name="T6" fmla="*/ 2147483647 w 635"/>
              <a:gd name="T7" fmla="*/ 2147483647 h 106"/>
              <a:gd name="T8" fmla="*/ 2147483647 w 635"/>
              <a:gd name="T9" fmla="*/ 2147483647 h 106"/>
              <a:gd name="T10" fmla="*/ 2147483647 w 635"/>
              <a:gd name="T11" fmla="*/ 2147483647 h 106"/>
              <a:gd name="T12" fmla="*/ 2147483647 w 635"/>
              <a:gd name="T13" fmla="*/ 2147483647 h 106"/>
              <a:gd name="T14" fmla="*/ 2147483647 w 635"/>
              <a:gd name="T15" fmla="*/ 2147483647 h 106"/>
              <a:gd name="T16" fmla="*/ 2147483647 w 635"/>
              <a:gd name="T17" fmla="*/ 2147483647 h 106"/>
              <a:gd name="T18" fmla="*/ 2147483647 w 635"/>
              <a:gd name="T19" fmla="*/ 2147483647 h 10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5"/>
              <a:gd name="T31" fmla="*/ 0 h 106"/>
              <a:gd name="T32" fmla="*/ 635 w 635"/>
              <a:gd name="T33" fmla="*/ 106 h 10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5" h="106">
                <a:moveTo>
                  <a:pt x="0" y="53"/>
                </a:moveTo>
                <a:cubicBezTo>
                  <a:pt x="30" y="26"/>
                  <a:pt x="61" y="0"/>
                  <a:pt x="91" y="8"/>
                </a:cubicBezTo>
                <a:cubicBezTo>
                  <a:pt x="121" y="16"/>
                  <a:pt x="167" y="92"/>
                  <a:pt x="182" y="99"/>
                </a:cubicBezTo>
                <a:cubicBezTo>
                  <a:pt x="197" y="106"/>
                  <a:pt x="175" y="53"/>
                  <a:pt x="182" y="53"/>
                </a:cubicBezTo>
                <a:cubicBezTo>
                  <a:pt x="189" y="53"/>
                  <a:pt x="197" y="99"/>
                  <a:pt x="227" y="99"/>
                </a:cubicBezTo>
                <a:cubicBezTo>
                  <a:pt x="257" y="99"/>
                  <a:pt x="325" y="61"/>
                  <a:pt x="363" y="53"/>
                </a:cubicBezTo>
                <a:cubicBezTo>
                  <a:pt x="401" y="45"/>
                  <a:pt x="431" y="45"/>
                  <a:pt x="454" y="53"/>
                </a:cubicBezTo>
                <a:cubicBezTo>
                  <a:pt x="477" y="61"/>
                  <a:pt x="476" y="99"/>
                  <a:pt x="499" y="99"/>
                </a:cubicBezTo>
                <a:cubicBezTo>
                  <a:pt x="522" y="99"/>
                  <a:pt x="567" y="61"/>
                  <a:pt x="590" y="53"/>
                </a:cubicBezTo>
                <a:cubicBezTo>
                  <a:pt x="613" y="45"/>
                  <a:pt x="624" y="49"/>
                  <a:pt x="635" y="53"/>
                </a:cubicBezTo>
              </a:path>
            </a:pathLst>
          </a:custGeom>
          <a:noFill/>
          <a:ln w="38100" cmpd="sng">
            <a:solidFill>
              <a:srgbClr val="5F5F5F"/>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4713" name="AutoShape 377"/>
          <p:cNvSpPr>
            <a:spLocks noChangeArrowheads="1"/>
          </p:cNvSpPr>
          <p:nvPr/>
        </p:nvSpPr>
        <p:spPr bwMode="auto">
          <a:xfrm>
            <a:off x="2381250" y="1539875"/>
            <a:ext cx="215900" cy="215900"/>
          </a:xfrm>
          <a:custGeom>
            <a:avLst/>
            <a:gdLst>
              <a:gd name="G0" fmla="+- 3204 0 0"/>
              <a:gd name="G1" fmla="+- 21600 0 3204"/>
              <a:gd name="G2" fmla="+- 21600 0 3204"/>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3204" y="10800"/>
                </a:moveTo>
                <a:cubicBezTo>
                  <a:pt x="3204" y="14995"/>
                  <a:pt x="6605" y="18396"/>
                  <a:pt x="10800" y="18396"/>
                </a:cubicBezTo>
                <a:cubicBezTo>
                  <a:pt x="14995" y="18396"/>
                  <a:pt x="18396" y="14995"/>
                  <a:pt x="18396" y="10800"/>
                </a:cubicBezTo>
                <a:cubicBezTo>
                  <a:pt x="18396" y="6605"/>
                  <a:pt x="14995" y="3204"/>
                  <a:pt x="10800" y="3204"/>
                </a:cubicBezTo>
                <a:cubicBezTo>
                  <a:pt x="6605" y="3204"/>
                  <a:pt x="3204" y="6605"/>
                  <a:pt x="3204" y="10800"/>
                </a:cubicBezTo>
                <a:close/>
              </a:path>
            </a:pathLst>
          </a:custGeom>
          <a:gradFill rotWithShape="1">
            <a:gsLst>
              <a:gs pos="0">
                <a:schemeClr val="tx1"/>
              </a:gs>
              <a:gs pos="50000">
                <a:schemeClr val="bg2"/>
              </a:gs>
              <a:gs pos="100000">
                <a:schemeClr val="tx1"/>
              </a:gs>
            </a:gsLst>
            <a:lin ang="5400000" scaled="1"/>
          </a:gradFill>
          <a:ln w="9525">
            <a:solidFill>
              <a:schemeClr val="tx1"/>
            </a:solidFill>
            <a:round/>
            <a:headEnd/>
            <a:tailEnd/>
          </a:ln>
          <a:effectLst/>
        </p:spPr>
        <p:txBody>
          <a:bodyPr wrap="none" anchor="ctr"/>
          <a:lstStyle/>
          <a:p>
            <a:pPr>
              <a:defRPr/>
            </a:pPr>
            <a:endParaRPr lang="ja-JP" altLang="en-US" sz="2400">
              <a:solidFill>
                <a:prstClr val="black"/>
              </a:solidFill>
            </a:endParaRPr>
          </a:p>
        </p:txBody>
      </p:sp>
      <p:sp>
        <p:nvSpPr>
          <p:cNvPr id="14714" name="AutoShape 378"/>
          <p:cNvSpPr>
            <a:spLocks noChangeArrowheads="1"/>
          </p:cNvSpPr>
          <p:nvPr/>
        </p:nvSpPr>
        <p:spPr bwMode="auto">
          <a:xfrm>
            <a:off x="2333625" y="1787525"/>
            <a:ext cx="215900" cy="215900"/>
          </a:xfrm>
          <a:custGeom>
            <a:avLst/>
            <a:gdLst>
              <a:gd name="G0" fmla="+- 3204 0 0"/>
              <a:gd name="G1" fmla="+- 21600 0 3204"/>
              <a:gd name="G2" fmla="+- 21600 0 3204"/>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3204" y="10800"/>
                </a:moveTo>
                <a:cubicBezTo>
                  <a:pt x="3204" y="14995"/>
                  <a:pt x="6605" y="18396"/>
                  <a:pt x="10800" y="18396"/>
                </a:cubicBezTo>
                <a:cubicBezTo>
                  <a:pt x="14995" y="18396"/>
                  <a:pt x="18396" y="14995"/>
                  <a:pt x="18396" y="10800"/>
                </a:cubicBezTo>
                <a:cubicBezTo>
                  <a:pt x="18396" y="6605"/>
                  <a:pt x="14995" y="3204"/>
                  <a:pt x="10800" y="3204"/>
                </a:cubicBezTo>
                <a:cubicBezTo>
                  <a:pt x="6605" y="3204"/>
                  <a:pt x="3204" y="6605"/>
                  <a:pt x="3204" y="10800"/>
                </a:cubicBezTo>
                <a:close/>
              </a:path>
            </a:pathLst>
          </a:custGeom>
          <a:gradFill rotWithShape="1">
            <a:gsLst>
              <a:gs pos="0">
                <a:schemeClr val="tx1"/>
              </a:gs>
              <a:gs pos="50000">
                <a:schemeClr val="bg2"/>
              </a:gs>
              <a:gs pos="100000">
                <a:schemeClr val="tx1"/>
              </a:gs>
            </a:gsLst>
            <a:lin ang="5400000" scaled="1"/>
          </a:gradFill>
          <a:ln w="9525">
            <a:solidFill>
              <a:schemeClr val="tx1"/>
            </a:solidFill>
            <a:round/>
            <a:headEnd/>
            <a:tailEnd/>
          </a:ln>
          <a:effectLst/>
        </p:spPr>
        <p:txBody>
          <a:bodyPr wrap="none" anchor="ctr"/>
          <a:lstStyle/>
          <a:p>
            <a:pPr>
              <a:defRPr/>
            </a:pPr>
            <a:endParaRPr lang="ja-JP" altLang="en-US" sz="2400">
              <a:solidFill>
                <a:prstClr val="black"/>
              </a:solidFill>
            </a:endParaRPr>
          </a:p>
        </p:txBody>
      </p:sp>
      <p:sp>
        <p:nvSpPr>
          <p:cNvPr id="14715" name="AutoShape 379"/>
          <p:cNvSpPr>
            <a:spLocks noChangeArrowheads="1"/>
          </p:cNvSpPr>
          <p:nvPr/>
        </p:nvSpPr>
        <p:spPr bwMode="auto">
          <a:xfrm>
            <a:off x="2149475" y="1595438"/>
            <a:ext cx="215900" cy="215900"/>
          </a:xfrm>
          <a:custGeom>
            <a:avLst/>
            <a:gdLst>
              <a:gd name="G0" fmla="+- 3204 0 0"/>
              <a:gd name="G1" fmla="+- 21600 0 3204"/>
              <a:gd name="G2" fmla="+- 21600 0 3204"/>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3204" y="10800"/>
                </a:moveTo>
                <a:cubicBezTo>
                  <a:pt x="3204" y="14995"/>
                  <a:pt x="6605" y="18396"/>
                  <a:pt x="10800" y="18396"/>
                </a:cubicBezTo>
                <a:cubicBezTo>
                  <a:pt x="14995" y="18396"/>
                  <a:pt x="18396" y="14995"/>
                  <a:pt x="18396" y="10800"/>
                </a:cubicBezTo>
                <a:cubicBezTo>
                  <a:pt x="18396" y="6605"/>
                  <a:pt x="14995" y="3204"/>
                  <a:pt x="10800" y="3204"/>
                </a:cubicBezTo>
                <a:cubicBezTo>
                  <a:pt x="6605" y="3204"/>
                  <a:pt x="3204" y="6605"/>
                  <a:pt x="3204" y="10800"/>
                </a:cubicBezTo>
                <a:close/>
              </a:path>
            </a:pathLst>
          </a:custGeom>
          <a:gradFill rotWithShape="1">
            <a:gsLst>
              <a:gs pos="0">
                <a:schemeClr val="tx1"/>
              </a:gs>
              <a:gs pos="50000">
                <a:schemeClr val="bg2"/>
              </a:gs>
              <a:gs pos="100000">
                <a:schemeClr val="tx1"/>
              </a:gs>
            </a:gsLst>
            <a:lin ang="5400000" scaled="1"/>
          </a:gradFill>
          <a:ln w="9525">
            <a:solidFill>
              <a:schemeClr val="tx1"/>
            </a:solidFill>
            <a:round/>
            <a:headEnd/>
            <a:tailEnd/>
          </a:ln>
          <a:effectLst/>
        </p:spPr>
        <p:txBody>
          <a:bodyPr wrap="none" anchor="ctr"/>
          <a:lstStyle/>
          <a:p>
            <a:pPr>
              <a:defRPr/>
            </a:pPr>
            <a:endParaRPr lang="ja-JP" altLang="en-US" sz="2400">
              <a:solidFill>
                <a:prstClr val="black"/>
              </a:solidFill>
            </a:endParaRPr>
          </a:p>
        </p:txBody>
      </p:sp>
      <p:sp>
        <p:nvSpPr>
          <p:cNvPr id="14723" name="AutoShape 387"/>
          <p:cNvSpPr>
            <a:spLocks noChangeArrowheads="1"/>
          </p:cNvSpPr>
          <p:nvPr/>
        </p:nvSpPr>
        <p:spPr bwMode="auto">
          <a:xfrm>
            <a:off x="3186113" y="1249363"/>
            <a:ext cx="215900" cy="215900"/>
          </a:xfrm>
          <a:custGeom>
            <a:avLst/>
            <a:gdLst>
              <a:gd name="G0" fmla="+- 3204 0 0"/>
              <a:gd name="G1" fmla="+- 21600 0 3204"/>
              <a:gd name="G2" fmla="+- 21600 0 3204"/>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3204" y="10800"/>
                </a:moveTo>
                <a:cubicBezTo>
                  <a:pt x="3204" y="14995"/>
                  <a:pt x="6605" y="18396"/>
                  <a:pt x="10800" y="18396"/>
                </a:cubicBezTo>
                <a:cubicBezTo>
                  <a:pt x="14995" y="18396"/>
                  <a:pt x="18396" y="14995"/>
                  <a:pt x="18396" y="10800"/>
                </a:cubicBezTo>
                <a:cubicBezTo>
                  <a:pt x="18396" y="6605"/>
                  <a:pt x="14995" y="3204"/>
                  <a:pt x="10800" y="3204"/>
                </a:cubicBezTo>
                <a:cubicBezTo>
                  <a:pt x="6605" y="3204"/>
                  <a:pt x="3204" y="6605"/>
                  <a:pt x="3204" y="10800"/>
                </a:cubicBezTo>
                <a:close/>
              </a:path>
            </a:pathLst>
          </a:custGeom>
          <a:gradFill rotWithShape="1">
            <a:gsLst>
              <a:gs pos="0">
                <a:schemeClr val="tx1"/>
              </a:gs>
              <a:gs pos="50000">
                <a:schemeClr val="bg2"/>
              </a:gs>
              <a:gs pos="100000">
                <a:schemeClr val="tx1"/>
              </a:gs>
            </a:gsLst>
            <a:lin ang="5400000" scaled="1"/>
          </a:gradFill>
          <a:ln w="9525">
            <a:solidFill>
              <a:schemeClr val="tx1"/>
            </a:solidFill>
            <a:round/>
            <a:headEnd/>
            <a:tailEnd/>
          </a:ln>
          <a:effectLst/>
        </p:spPr>
        <p:txBody>
          <a:bodyPr wrap="none" anchor="ctr"/>
          <a:lstStyle/>
          <a:p>
            <a:pPr>
              <a:defRPr/>
            </a:pPr>
            <a:endParaRPr lang="ja-JP" altLang="en-US" sz="2400">
              <a:solidFill>
                <a:prstClr val="black"/>
              </a:solidFill>
            </a:endParaRPr>
          </a:p>
        </p:txBody>
      </p:sp>
      <p:sp>
        <p:nvSpPr>
          <p:cNvPr id="14724" name="AutoShape 388"/>
          <p:cNvSpPr>
            <a:spLocks noChangeArrowheads="1"/>
          </p:cNvSpPr>
          <p:nvPr/>
        </p:nvSpPr>
        <p:spPr bwMode="auto">
          <a:xfrm>
            <a:off x="3317875" y="1562100"/>
            <a:ext cx="215900" cy="215900"/>
          </a:xfrm>
          <a:custGeom>
            <a:avLst/>
            <a:gdLst>
              <a:gd name="G0" fmla="+- 3204 0 0"/>
              <a:gd name="G1" fmla="+- 21600 0 3204"/>
              <a:gd name="G2" fmla="+- 21600 0 3204"/>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3204" y="10800"/>
                </a:moveTo>
                <a:cubicBezTo>
                  <a:pt x="3204" y="14995"/>
                  <a:pt x="6605" y="18396"/>
                  <a:pt x="10800" y="18396"/>
                </a:cubicBezTo>
                <a:cubicBezTo>
                  <a:pt x="14995" y="18396"/>
                  <a:pt x="18396" y="14995"/>
                  <a:pt x="18396" y="10800"/>
                </a:cubicBezTo>
                <a:cubicBezTo>
                  <a:pt x="18396" y="6605"/>
                  <a:pt x="14995" y="3204"/>
                  <a:pt x="10800" y="3204"/>
                </a:cubicBezTo>
                <a:cubicBezTo>
                  <a:pt x="6605" y="3204"/>
                  <a:pt x="3204" y="6605"/>
                  <a:pt x="3204" y="10800"/>
                </a:cubicBezTo>
                <a:close/>
              </a:path>
            </a:pathLst>
          </a:custGeom>
          <a:gradFill rotWithShape="1">
            <a:gsLst>
              <a:gs pos="0">
                <a:schemeClr val="tx1"/>
              </a:gs>
              <a:gs pos="50000">
                <a:schemeClr val="bg2"/>
              </a:gs>
              <a:gs pos="100000">
                <a:schemeClr val="tx1"/>
              </a:gs>
            </a:gsLst>
            <a:lin ang="5400000" scaled="1"/>
          </a:gradFill>
          <a:ln w="9525">
            <a:solidFill>
              <a:schemeClr val="tx1"/>
            </a:solidFill>
            <a:round/>
            <a:headEnd/>
            <a:tailEnd/>
          </a:ln>
          <a:effectLst/>
        </p:spPr>
        <p:txBody>
          <a:bodyPr wrap="none" anchor="ctr"/>
          <a:lstStyle/>
          <a:p>
            <a:pPr>
              <a:defRPr/>
            </a:pPr>
            <a:endParaRPr lang="ja-JP" altLang="en-US" sz="2400">
              <a:solidFill>
                <a:prstClr val="black"/>
              </a:solidFill>
            </a:endParaRPr>
          </a:p>
        </p:txBody>
      </p:sp>
      <p:sp>
        <p:nvSpPr>
          <p:cNvPr id="14725" name="AutoShape 389"/>
          <p:cNvSpPr>
            <a:spLocks noChangeArrowheads="1"/>
          </p:cNvSpPr>
          <p:nvPr/>
        </p:nvSpPr>
        <p:spPr bwMode="auto">
          <a:xfrm>
            <a:off x="3481388" y="1385888"/>
            <a:ext cx="215900" cy="215900"/>
          </a:xfrm>
          <a:custGeom>
            <a:avLst/>
            <a:gdLst>
              <a:gd name="G0" fmla="+- 3204 0 0"/>
              <a:gd name="G1" fmla="+- 21600 0 3204"/>
              <a:gd name="G2" fmla="+- 21600 0 3204"/>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3204" y="10800"/>
                </a:moveTo>
                <a:cubicBezTo>
                  <a:pt x="3204" y="14995"/>
                  <a:pt x="6605" y="18396"/>
                  <a:pt x="10800" y="18396"/>
                </a:cubicBezTo>
                <a:cubicBezTo>
                  <a:pt x="14995" y="18396"/>
                  <a:pt x="18396" y="14995"/>
                  <a:pt x="18396" y="10800"/>
                </a:cubicBezTo>
                <a:cubicBezTo>
                  <a:pt x="18396" y="6605"/>
                  <a:pt x="14995" y="3204"/>
                  <a:pt x="10800" y="3204"/>
                </a:cubicBezTo>
                <a:cubicBezTo>
                  <a:pt x="6605" y="3204"/>
                  <a:pt x="3204" y="6605"/>
                  <a:pt x="3204" y="10800"/>
                </a:cubicBezTo>
                <a:close/>
              </a:path>
            </a:pathLst>
          </a:custGeom>
          <a:gradFill rotWithShape="1">
            <a:gsLst>
              <a:gs pos="0">
                <a:schemeClr val="tx1"/>
              </a:gs>
              <a:gs pos="50000">
                <a:schemeClr val="bg2"/>
              </a:gs>
              <a:gs pos="100000">
                <a:schemeClr val="tx1"/>
              </a:gs>
            </a:gsLst>
            <a:lin ang="5400000" scaled="1"/>
          </a:gradFill>
          <a:ln w="9525">
            <a:solidFill>
              <a:schemeClr val="tx1"/>
            </a:solidFill>
            <a:round/>
            <a:headEnd/>
            <a:tailEnd/>
          </a:ln>
          <a:effectLst/>
        </p:spPr>
        <p:txBody>
          <a:bodyPr wrap="none" anchor="ctr"/>
          <a:lstStyle/>
          <a:p>
            <a:pPr>
              <a:defRPr/>
            </a:pPr>
            <a:endParaRPr lang="ja-JP" altLang="en-US" sz="2400">
              <a:solidFill>
                <a:prstClr val="black"/>
              </a:solidFill>
            </a:endParaRPr>
          </a:p>
        </p:txBody>
      </p:sp>
      <p:sp>
        <p:nvSpPr>
          <p:cNvPr id="18693" name="Freeform 391"/>
          <p:cNvSpPr>
            <a:spLocks noChangeAspect="1"/>
          </p:cNvSpPr>
          <p:nvPr/>
        </p:nvSpPr>
        <p:spPr bwMode="auto">
          <a:xfrm>
            <a:off x="4427538" y="987283"/>
            <a:ext cx="349896" cy="311292"/>
          </a:xfrm>
          <a:custGeom>
            <a:avLst/>
            <a:gdLst>
              <a:gd name="T0" fmla="*/ 125 w 620"/>
              <a:gd name="T1" fmla="*/ 54 h 564"/>
              <a:gd name="T2" fmla="*/ 41 w 620"/>
              <a:gd name="T3" fmla="*/ 198 h 564"/>
              <a:gd name="T4" fmla="*/ 371 w 620"/>
              <a:gd name="T5" fmla="*/ 180 h 564"/>
              <a:gd name="T6" fmla="*/ 263 w 620"/>
              <a:gd name="T7" fmla="*/ 426 h 564"/>
              <a:gd name="T8" fmla="*/ 575 w 620"/>
              <a:gd name="T9" fmla="*/ 390 h 564"/>
              <a:gd name="T10" fmla="*/ 533 w 620"/>
              <a:gd name="T11" fmla="*/ 540 h 564"/>
              <a:gd name="T12" fmla="*/ 362 w 620"/>
              <a:gd name="T13" fmla="*/ 522 h 564"/>
              <a:gd name="T14" fmla="*/ 479 w 620"/>
              <a:gd name="T15" fmla="*/ 288 h 564"/>
              <a:gd name="T16" fmla="*/ 161 w 620"/>
              <a:gd name="T17" fmla="*/ 306 h 564"/>
              <a:gd name="T18" fmla="*/ 269 w 620"/>
              <a:gd name="T19" fmla="*/ 42 h 564"/>
              <a:gd name="T20" fmla="*/ 125 w 620"/>
              <a:gd name="T21" fmla="*/ 54 h 5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0"/>
              <a:gd name="T34" fmla="*/ 0 h 564"/>
              <a:gd name="T35" fmla="*/ 620 w 620"/>
              <a:gd name="T36" fmla="*/ 564 h 5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0" h="564">
                <a:moveTo>
                  <a:pt x="125" y="54"/>
                </a:moveTo>
                <a:cubicBezTo>
                  <a:pt x="87" y="80"/>
                  <a:pt x="0" y="177"/>
                  <a:pt x="41" y="198"/>
                </a:cubicBezTo>
                <a:cubicBezTo>
                  <a:pt x="82" y="219"/>
                  <a:pt x="334" y="142"/>
                  <a:pt x="371" y="180"/>
                </a:cubicBezTo>
                <a:cubicBezTo>
                  <a:pt x="408" y="218"/>
                  <a:pt x="229" y="391"/>
                  <a:pt x="263" y="426"/>
                </a:cubicBezTo>
                <a:cubicBezTo>
                  <a:pt x="297" y="461"/>
                  <a:pt x="530" y="371"/>
                  <a:pt x="575" y="390"/>
                </a:cubicBezTo>
                <a:cubicBezTo>
                  <a:pt x="620" y="409"/>
                  <a:pt x="568" y="518"/>
                  <a:pt x="533" y="540"/>
                </a:cubicBezTo>
                <a:cubicBezTo>
                  <a:pt x="498" y="562"/>
                  <a:pt x="371" y="564"/>
                  <a:pt x="362" y="522"/>
                </a:cubicBezTo>
                <a:cubicBezTo>
                  <a:pt x="353" y="480"/>
                  <a:pt x="512" y="324"/>
                  <a:pt x="479" y="288"/>
                </a:cubicBezTo>
                <a:cubicBezTo>
                  <a:pt x="446" y="252"/>
                  <a:pt x="196" y="347"/>
                  <a:pt x="161" y="306"/>
                </a:cubicBezTo>
                <a:cubicBezTo>
                  <a:pt x="126" y="265"/>
                  <a:pt x="275" y="84"/>
                  <a:pt x="269" y="42"/>
                </a:cubicBezTo>
                <a:cubicBezTo>
                  <a:pt x="263" y="0"/>
                  <a:pt x="163" y="28"/>
                  <a:pt x="125" y="54"/>
                </a:cubicBezTo>
                <a:close/>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4737" name="Rectangle 401"/>
          <p:cNvSpPr>
            <a:spLocks noChangeAspect="1" noChangeArrowheads="1"/>
          </p:cNvSpPr>
          <p:nvPr/>
        </p:nvSpPr>
        <p:spPr bwMode="auto">
          <a:xfrm>
            <a:off x="4517878" y="1019332"/>
            <a:ext cx="1138237" cy="352425"/>
          </a:xfrm>
          <a:prstGeom prst="rect">
            <a:avLst/>
          </a:prstGeom>
          <a:noFill/>
          <a:ln w="9525">
            <a:noFill/>
            <a:miter lim="800000"/>
            <a:headEnd/>
            <a:tailEnd/>
          </a:ln>
          <a:effectLst/>
        </p:spPr>
        <p:txBody>
          <a:bodyPr>
            <a:spAutoFit/>
          </a:bodyPr>
          <a:lstStyle/>
          <a:p>
            <a:pPr algn="ctr">
              <a:lnSpc>
                <a:spcPct val="85000"/>
              </a:lnSpc>
              <a:defRPr/>
            </a:pPr>
            <a:r>
              <a:rPr lang="en-US" altLang="ja-JP" sz="1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Plasmid</a:t>
            </a:r>
            <a:endParaRPr lang="ja-JP" altLang="en-US" sz="1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gn="ctr">
              <a:lnSpc>
                <a:spcPct val="85000"/>
              </a:lnSpc>
              <a:defRPr/>
            </a:pPr>
            <a:r>
              <a:rPr lang="en-US" altLang="ja-JP" sz="1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DNA</a:t>
            </a:r>
            <a:endParaRPr lang="ja-JP" altLang="en-US" sz="1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749" name="Rectangle 413"/>
          <p:cNvSpPr>
            <a:spLocks noChangeAspect="1" noChangeArrowheads="1"/>
          </p:cNvSpPr>
          <p:nvPr/>
        </p:nvSpPr>
        <p:spPr bwMode="auto">
          <a:xfrm>
            <a:off x="2242492" y="2791781"/>
            <a:ext cx="1138237" cy="353943"/>
          </a:xfrm>
          <a:prstGeom prst="rect">
            <a:avLst/>
          </a:prstGeom>
          <a:noFill/>
          <a:ln w="9525">
            <a:noFill/>
            <a:miter lim="800000"/>
            <a:headEnd/>
            <a:tailEnd/>
          </a:ln>
          <a:effectLst/>
        </p:spPr>
        <p:txBody>
          <a:bodyPr>
            <a:spAutoFit/>
          </a:bodyPr>
          <a:lstStyle/>
          <a:p>
            <a:pPr algn="ctr">
              <a:lnSpc>
                <a:spcPct val="85000"/>
              </a:lnSpc>
              <a:defRPr/>
            </a:pPr>
            <a:r>
              <a:rPr lang="en-US" altLang="ja-JP" sz="1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Plasmid</a:t>
            </a:r>
          </a:p>
          <a:p>
            <a:pPr algn="ctr">
              <a:lnSpc>
                <a:spcPct val="85000"/>
              </a:lnSpc>
              <a:defRPr/>
            </a:pPr>
            <a:r>
              <a:rPr lang="en-US" altLang="ja-JP" sz="1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DNA</a:t>
            </a:r>
            <a:endParaRPr lang="ja-JP" altLang="en-US" sz="1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750" name="AutoShape 414"/>
          <p:cNvSpPr>
            <a:spLocks noChangeArrowheads="1"/>
          </p:cNvSpPr>
          <p:nvPr/>
        </p:nvSpPr>
        <p:spPr bwMode="auto">
          <a:xfrm>
            <a:off x="5308600" y="2711450"/>
            <a:ext cx="215900" cy="215900"/>
          </a:xfrm>
          <a:custGeom>
            <a:avLst/>
            <a:gdLst>
              <a:gd name="G0" fmla="+- 3204 0 0"/>
              <a:gd name="G1" fmla="+- 21600 0 3204"/>
              <a:gd name="G2" fmla="+- 21600 0 3204"/>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3204" y="10800"/>
                </a:moveTo>
                <a:cubicBezTo>
                  <a:pt x="3204" y="14995"/>
                  <a:pt x="6605" y="18396"/>
                  <a:pt x="10800" y="18396"/>
                </a:cubicBezTo>
                <a:cubicBezTo>
                  <a:pt x="14995" y="18396"/>
                  <a:pt x="18396" y="14995"/>
                  <a:pt x="18396" y="10800"/>
                </a:cubicBezTo>
                <a:cubicBezTo>
                  <a:pt x="18396" y="6605"/>
                  <a:pt x="14995" y="3204"/>
                  <a:pt x="10800" y="3204"/>
                </a:cubicBezTo>
                <a:cubicBezTo>
                  <a:pt x="6605" y="3204"/>
                  <a:pt x="3204" y="6605"/>
                  <a:pt x="3204" y="10800"/>
                </a:cubicBezTo>
                <a:close/>
              </a:path>
            </a:pathLst>
          </a:custGeom>
          <a:gradFill rotWithShape="1">
            <a:gsLst>
              <a:gs pos="0">
                <a:schemeClr val="tx1"/>
              </a:gs>
              <a:gs pos="50000">
                <a:schemeClr val="bg2"/>
              </a:gs>
              <a:gs pos="100000">
                <a:schemeClr val="tx1"/>
              </a:gs>
            </a:gsLst>
            <a:lin ang="5400000" scaled="1"/>
          </a:gradFill>
          <a:ln w="9525">
            <a:solidFill>
              <a:schemeClr val="tx1"/>
            </a:solidFill>
            <a:round/>
            <a:headEnd/>
            <a:tailEnd/>
          </a:ln>
          <a:effectLst/>
        </p:spPr>
        <p:txBody>
          <a:bodyPr wrap="none" anchor="ctr"/>
          <a:lstStyle/>
          <a:p>
            <a:pPr>
              <a:defRPr/>
            </a:pPr>
            <a:endParaRPr lang="ja-JP" altLang="en-US" sz="2400">
              <a:solidFill>
                <a:prstClr val="black"/>
              </a:solidFill>
            </a:endParaRPr>
          </a:p>
        </p:txBody>
      </p:sp>
      <p:sp>
        <p:nvSpPr>
          <p:cNvPr id="14751" name="AutoShape 415"/>
          <p:cNvSpPr>
            <a:spLocks noChangeArrowheads="1"/>
          </p:cNvSpPr>
          <p:nvPr/>
        </p:nvSpPr>
        <p:spPr bwMode="auto">
          <a:xfrm>
            <a:off x="5260975" y="2959100"/>
            <a:ext cx="215900" cy="215900"/>
          </a:xfrm>
          <a:custGeom>
            <a:avLst/>
            <a:gdLst>
              <a:gd name="G0" fmla="+- 3204 0 0"/>
              <a:gd name="G1" fmla="+- 21600 0 3204"/>
              <a:gd name="G2" fmla="+- 21600 0 3204"/>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3204" y="10800"/>
                </a:moveTo>
                <a:cubicBezTo>
                  <a:pt x="3204" y="14995"/>
                  <a:pt x="6605" y="18396"/>
                  <a:pt x="10800" y="18396"/>
                </a:cubicBezTo>
                <a:cubicBezTo>
                  <a:pt x="14995" y="18396"/>
                  <a:pt x="18396" y="14995"/>
                  <a:pt x="18396" y="10800"/>
                </a:cubicBezTo>
                <a:cubicBezTo>
                  <a:pt x="18396" y="6605"/>
                  <a:pt x="14995" y="3204"/>
                  <a:pt x="10800" y="3204"/>
                </a:cubicBezTo>
                <a:cubicBezTo>
                  <a:pt x="6605" y="3204"/>
                  <a:pt x="3204" y="6605"/>
                  <a:pt x="3204" y="10800"/>
                </a:cubicBezTo>
                <a:close/>
              </a:path>
            </a:pathLst>
          </a:custGeom>
          <a:gradFill rotWithShape="1">
            <a:gsLst>
              <a:gs pos="0">
                <a:schemeClr val="tx1"/>
              </a:gs>
              <a:gs pos="50000">
                <a:schemeClr val="bg2"/>
              </a:gs>
              <a:gs pos="100000">
                <a:schemeClr val="tx1"/>
              </a:gs>
            </a:gsLst>
            <a:lin ang="5400000" scaled="1"/>
          </a:gradFill>
          <a:ln w="9525">
            <a:solidFill>
              <a:schemeClr val="tx1"/>
            </a:solidFill>
            <a:round/>
            <a:headEnd/>
            <a:tailEnd/>
          </a:ln>
          <a:effectLst/>
        </p:spPr>
        <p:txBody>
          <a:bodyPr wrap="none" anchor="ctr"/>
          <a:lstStyle/>
          <a:p>
            <a:pPr>
              <a:defRPr/>
            </a:pPr>
            <a:endParaRPr lang="ja-JP" altLang="en-US" sz="2400">
              <a:solidFill>
                <a:prstClr val="black"/>
              </a:solidFill>
            </a:endParaRPr>
          </a:p>
        </p:txBody>
      </p:sp>
      <p:sp>
        <p:nvSpPr>
          <p:cNvPr id="14752" name="AutoShape 416"/>
          <p:cNvSpPr>
            <a:spLocks noChangeArrowheads="1"/>
          </p:cNvSpPr>
          <p:nvPr/>
        </p:nvSpPr>
        <p:spPr bwMode="auto">
          <a:xfrm>
            <a:off x="5020679" y="2805907"/>
            <a:ext cx="215900" cy="215900"/>
          </a:xfrm>
          <a:custGeom>
            <a:avLst/>
            <a:gdLst>
              <a:gd name="G0" fmla="+- 3204 0 0"/>
              <a:gd name="G1" fmla="+- 21600 0 3204"/>
              <a:gd name="G2" fmla="+- 21600 0 3204"/>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3204" y="10800"/>
                </a:moveTo>
                <a:cubicBezTo>
                  <a:pt x="3204" y="14995"/>
                  <a:pt x="6605" y="18396"/>
                  <a:pt x="10800" y="18396"/>
                </a:cubicBezTo>
                <a:cubicBezTo>
                  <a:pt x="14995" y="18396"/>
                  <a:pt x="18396" y="14995"/>
                  <a:pt x="18396" y="10800"/>
                </a:cubicBezTo>
                <a:cubicBezTo>
                  <a:pt x="18396" y="6605"/>
                  <a:pt x="14995" y="3204"/>
                  <a:pt x="10800" y="3204"/>
                </a:cubicBezTo>
                <a:cubicBezTo>
                  <a:pt x="6605" y="3204"/>
                  <a:pt x="3204" y="6605"/>
                  <a:pt x="3204" y="10800"/>
                </a:cubicBezTo>
                <a:close/>
              </a:path>
            </a:pathLst>
          </a:custGeom>
          <a:gradFill rotWithShape="1">
            <a:gsLst>
              <a:gs pos="0">
                <a:schemeClr val="tx1"/>
              </a:gs>
              <a:gs pos="50000">
                <a:schemeClr val="bg2"/>
              </a:gs>
              <a:gs pos="100000">
                <a:schemeClr val="tx1"/>
              </a:gs>
            </a:gsLst>
            <a:lin ang="5400000" scaled="1"/>
          </a:gradFill>
          <a:ln w="9525">
            <a:solidFill>
              <a:schemeClr val="tx1"/>
            </a:solidFill>
            <a:round/>
            <a:headEnd/>
            <a:tailEnd/>
          </a:ln>
          <a:effectLst/>
        </p:spPr>
        <p:txBody>
          <a:bodyPr wrap="none" anchor="ctr"/>
          <a:lstStyle/>
          <a:p>
            <a:pPr>
              <a:defRPr/>
            </a:pPr>
            <a:endParaRPr lang="ja-JP" altLang="en-US" sz="2400">
              <a:solidFill>
                <a:prstClr val="black"/>
              </a:solidFill>
            </a:endParaRPr>
          </a:p>
        </p:txBody>
      </p:sp>
      <p:sp>
        <p:nvSpPr>
          <p:cNvPr id="14753" name="AutoShape 417"/>
          <p:cNvSpPr>
            <a:spLocks noChangeArrowheads="1"/>
          </p:cNvSpPr>
          <p:nvPr/>
        </p:nvSpPr>
        <p:spPr bwMode="auto">
          <a:xfrm>
            <a:off x="5708650" y="3792537"/>
            <a:ext cx="457200" cy="476250"/>
          </a:xfrm>
          <a:custGeom>
            <a:avLst/>
            <a:gdLst>
              <a:gd name="G0" fmla="+- 1366 0 0"/>
              <a:gd name="G1" fmla="+- 21600 0 1366"/>
              <a:gd name="G2" fmla="+- 21600 0 1366"/>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366" y="10800"/>
                </a:moveTo>
                <a:cubicBezTo>
                  <a:pt x="1366" y="16010"/>
                  <a:pt x="5590" y="20234"/>
                  <a:pt x="10800" y="20234"/>
                </a:cubicBezTo>
                <a:cubicBezTo>
                  <a:pt x="16010" y="20234"/>
                  <a:pt x="20234" y="16010"/>
                  <a:pt x="20234" y="10800"/>
                </a:cubicBezTo>
                <a:cubicBezTo>
                  <a:pt x="20234" y="5590"/>
                  <a:pt x="16010" y="1366"/>
                  <a:pt x="10800" y="1366"/>
                </a:cubicBezTo>
                <a:cubicBezTo>
                  <a:pt x="5590" y="1366"/>
                  <a:pt x="1366" y="5590"/>
                  <a:pt x="1366" y="10800"/>
                </a:cubicBezTo>
                <a:close/>
              </a:path>
            </a:pathLst>
          </a:custGeom>
          <a:gradFill rotWithShape="1">
            <a:gsLst>
              <a:gs pos="0">
                <a:schemeClr val="tx1"/>
              </a:gs>
              <a:gs pos="50000">
                <a:schemeClr val="bg2"/>
              </a:gs>
              <a:gs pos="100000">
                <a:schemeClr val="tx1"/>
              </a:gs>
            </a:gsLst>
            <a:lin ang="5400000" scaled="1"/>
          </a:gradFill>
          <a:ln w="9525">
            <a:solidFill>
              <a:schemeClr val="tx1"/>
            </a:solidFill>
            <a:round/>
            <a:headEnd/>
            <a:tailEnd/>
          </a:ln>
          <a:effectLst/>
        </p:spPr>
        <p:txBody>
          <a:bodyPr wrap="none" anchor="ctr"/>
          <a:lstStyle/>
          <a:p>
            <a:pPr>
              <a:defRPr/>
            </a:pPr>
            <a:endParaRPr lang="ja-JP" altLang="en-US" sz="2400">
              <a:solidFill>
                <a:prstClr val="black"/>
              </a:solidFill>
            </a:endParaRPr>
          </a:p>
        </p:txBody>
      </p:sp>
      <p:sp>
        <p:nvSpPr>
          <p:cNvPr id="14754" name="Rectangle 418"/>
          <p:cNvSpPr>
            <a:spLocks noChangeAspect="1" noChangeArrowheads="1"/>
          </p:cNvSpPr>
          <p:nvPr/>
        </p:nvSpPr>
        <p:spPr bwMode="auto">
          <a:xfrm>
            <a:off x="2939874" y="2009775"/>
            <a:ext cx="935037" cy="222250"/>
          </a:xfrm>
          <a:prstGeom prst="rect">
            <a:avLst/>
          </a:prstGeom>
          <a:noFill/>
          <a:ln w="9525">
            <a:noFill/>
            <a:miter lim="800000"/>
            <a:headEnd/>
            <a:tailEnd/>
          </a:ln>
          <a:effectLst/>
        </p:spPr>
        <p:txBody>
          <a:bodyPr>
            <a:spAutoFit/>
          </a:bodyPr>
          <a:lstStyle/>
          <a:p>
            <a:pPr algn="ctr">
              <a:lnSpc>
                <a:spcPct val="85000"/>
              </a:lnSpc>
              <a:defRPr/>
            </a:pPr>
            <a:r>
              <a:rPr lang="en-US" altLang="ja-JP" sz="1000" dirty="0" smtClean="0">
                <a:solidFill>
                  <a:prstClr val="black"/>
                </a:solidFill>
                <a:latin typeface="HGP創英角ｺﾞｼｯｸUB" pitchFamily="50" charset="-128"/>
              </a:rPr>
              <a:t>lipoplex</a:t>
            </a:r>
            <a:endParaRPr lang="ja-JP" altLang="en-US" sz="1000" dirty="0">
              <a:solidFill>
                <a:prstClr val="black"/>
              </a:solidFill>
              <a:latin typeface="HGP創英角ｺﾞｼｯｸUB" pitchFamily="50" charset="-128"/>
            </a:endParaRPr>
          </a:p>
        </p:txBody>
      </p:sp>
      <p:sp>
        <p:nvSpPr>
          <p:cNvPr id="18552" name="AutoShape 419"/>
          <p:cNvSpPr>
            <a:spLocks/>
          </p:cNvSpPr>
          <p:nvPr/>
        </p:nvSpPr>
        <p:spPr bwMode="auto">
          <a:xfrm rot="5400000">
            <a:off x="5384006" y="2559844"/>
            <a:ext cx="136525" cy="2160588"/>
          </a:xfrm>
          <a:prstGeom prst="rightBrace">
            <a:avLst>
              <a:gd name="adj1" fmla="val 13188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sp>
        <p:nvSpPr>
          <p:cNvPr id="18553" name="Freeform 420"/>
          <p:cNvSpPr>
            <a:spLocks/>
          </p:cNvSpPr>
          <p:nvPr/>
        </p:nvSpPr>
        <p:spPr bwMode="auto">
          <a:xfrm>
            <a:off x="34925" y="5734050"/>
            <a:ext cx="6624638" cy="287338"/>
          </a:xfrm>
          <a:custGeom>
            <a:avLst/>
            <a:gdLst>
              <a:gd name="T0" fmla="*/ 0 w 4173"/>
              <a:gd name="T1" fmla="*/ 2147483647 h 181"/>
              <a:gd name="T2" fmla="*/ 2147483647 w 4173"/>
              <a:gd name="T3" fmla="*/ 2147483647 h 181"/>
              <a:gd name="T4" fmla="*/ 2147483647 w 4173"/>
              <a:gd name="T5" fmla="*/ 0 h 181"/>
              <a:gd name="T6" fmla="*/ 2147483647 w 4173"/>
              <a:gd name="T7" fmla="*/ 2147483647 h 181"/>
              <a:gd name="T8" fmla="*/ 2147483647 w 4173"/>
              <a:gd name="T9" fmla="*/ 2147483647 h 181"/>
              <a:gd name="T10" fmla="*/ 0 60000 65536"/>
              <a:gd name="T11" fmla="*/ 0 60000 65536"/>
              <a:gd name="T12" fmla="*/ 0 60000 65536"/>
              <a:gd name="T13" fmla="*/ 0 60000 65536"/>
              <a:gd name="T14" fmla="*/ 0 60000 65536"/>
              <a:gd name="T15" fmla="*/ 0 w 4173"/>
              <a:gd name="T16" fmla="*/ 0 h 181"/>
              <a:gd name="T17" fmla="*/ 4173 w 4173"/>
              <a:gd name="T18" fmla="*/ 181 h 181"/>
            </a:gdLst>
            <a:ahLst/>
            <a:cxnLst>
              <a:cxn ang="T10">
                <a:pos x="T0" y="T1"/>
              </a:cxn>
              <a:cxn ang="T11">
                <a:pos x="T2" y="T3"/>
              </a:cxn>
              <a:cxn ang="T12">
                <a:pos x="T4" y="T5"/>
              </a:cxn>
              <a:cxn ang="T13">
                <a:pos x="T6" y="T7"/>
              </a:cxn>
              <a:cxn ang="T14">
                <a:pos x="T8" y="T9"/>
              </a:cxn>
            </a:cxnLst>
            <a:rect l="T15" t="T16" r="T17" b="T18"/>
            <a:pathLst>
              <a:path w="4173" h="181">
                <a:moveTo>
                  <a:pt x="0" y="181"/>
                </a:moveTo>
                <a:cubicBezTo>
                  <a:pt x="128" y="128"/>
                  <a:pt x="257" y="75"/>
                  <a:pt x="590" y="45"/>
                </a:cubicBezTo>
                <a:cubicBezTo>
                  <a:pt x="923" y="15"/>
                  <a:pt x="1542" y="0"/>
                  <a:pt x="1996" y="0"/>
                </a:cubicBezTo>
                <a:cubicBezTo>
                  <a:pt x="2450" y="0"/>
                  <a:pt x="2949" y="22"/>
                  <a:pt x="3312" y="45"/>
                </a:cubicBezTo>
                <a:cubicBezTo>
                  <a:pt x="3675" y="68"/>
                  <a:pt x="3924" y="102"/>
                  <a:pt x="4173" y="136"/>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grpSp>
        <p:nvGrpSpPr>
          <p:cNvPr id="18554" name="Group 424"/>
          <p:cNvGrpSpPr>
            <a:grpSpLocks/>
          </p:cNvGrpSpPr>
          <p:nvPr/>
        </p:nvGrpSpPr>
        <p:grpSpPr bwMode="auto">
          <a:xfrm>
            <a:off x="3779838" y="4724400"/>
            <a:ext cx="360362" cy="358775"/>
            <a:chOff x="2381" y="3113"/>
            <a:chExt cx="272" cy="272"/>
          </a:xfrm>
        </p:grpSpPr>
        <p:sp>
          <p:nvSpPr>
            <p:cNvPr id="18681" name="Oval 421"/>
            <p:cNvSpPr>
              <a:spLocks noChangeArrowheads="1"/>
            </p:cNvSpPr>
            <p:nvPr/>
          </p:nvSpPr>
          <p:spPr bwMode="auto">
            <a:xfrm>
              <a:off x="2381" y="3113"/>
              <a:ext cx="272" cy="272"/>
            </a:xfrm>
            <a:prstGeom prst="ellipse">
              <a:avLst/>
            </a:prstGeom>
            <a:gradFill rotWithShape="1">
              <a:gsLst>
                <a:gs pos="0">
                  <a:srgbClr val="66FF33"/>
                </a:gs>
                <a:gs pos="100000">
                  <a:srgbClr val="008000"/>
                </a:gs>
              </a:gsLst>
              <a:path path="shape">
                <a:fillToRect l="50000" t="50000" r="50000" b="50000"/>
              </a:path>
            </a:gradFill>
            <a:ln w="9525">
              <a:solidFill>
                <a:schemeClr val="tx1"/>
              </a:solidFill>
              <a:round/>
              <a:headEnd/>
              <a:tailEnd/>
            </a:ln>
          </p:spPr>
          <p:txBody>
            <a:bodyPr wrap="none" anchor="ctr"/>
            <a:lstStyle/>
            <a:p>
              <a:endParaRPr lang="ja-JP" altLang="ja-JP" sz="2400">
                <a:solidFill>
                  <a:prstClr val="black"/>
                </a:solidFill>
              </a:endParaRPr>
            </a:p>
          </p:txBody>
        </p:sp>
        <p:sp>
          <p:nvSpPr>
            <p:cNvPr id="18682" name="Freeform 423"/>
            <p:cNvSpPr>
              <a:spLocks/>
            </p:cNvSpPr>
            <p:nvPr/>
          </p:nvSpPr>
          <p:spPr bwMode="auto">
            <a:xfrm>
              <a:off x="2427" y="3189"/>
              <a:ext cx="181" cy="121"/>
            </a:xfrm>
            <a:custGeom>
              <a:avLst/>
              <a:gdLst>
                <a:gd name="T0" fmla="*/ 0 w 181"/>
                <a:gd name="T1" fmla="*/ 106 h 121"/>
                <a:gd name="T2" fmla="*/ 45 w 181"/>
                <a:gd name="T3" fmla="*/ 15 h 121"/>
                <a:gd name="T4" fmla="*/ 90 w 181"/>
                <a:gd name="T5" fmla="*/ 15 h 121"/>
                <a:gd name="T6" fmla="*/ 136 w 181"/>
                <a:gd name="T7" fmla="*/ 106 h 121"/>
                <a:gd name="T8" fmla="*/ 90 w 181"/>
                <a:gd name="T9" fmla="*/ 106 h 121"/>
                <a:gd name="T10" fmla="*/ 90 w 181"/>
                <a:gd name="T11" fmla="*/ 60 h 121"/>
                <a:gd name="T12" fmla="*/ 136 w 181"/>
                <a:gd name="T13" fmla="*/ 15 h 121"/>
                <a:gd name="T14" fmla="*/ 181 w 181"/>
                <a:gd name="T15" fmla="*/ 60 h 121"/>
                <a:gd name="T16" fmla="*/ 0 60000 65536"/>
                <a:gd name="T17" fmla="*/ 0 60000 65536"/>
                <a:gd name="T18" fmla="*/ 0 60000 65536"/>
                <a:gd name="T19" fmla="*/ 0 60000 65536"/>
                <a:gd name="T20" fmla="*/ 0 60000 65536"/>
                <a:gd name="T21" fmla="*/ 0 60000 65536"/>
                <a:gd name="T22" fmla="*/ 0 60000 65536"/>
                <a:gd name="T23" fmla="*/ 0 60000 65536"/>
                <a:gd name="T24" fmla="*/ 0 w 181"/>
                <a:gd name="T25" fmla="*/ 0 h 121"/>
                <a:gd name="T26" fmla="*/ 181 w 181"/>
                <a:gd name="T27" fmla="*/ 121 h 1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1" h="121">
                  <a:moveTo>
                    <a:pt x="0" y="106"/>
                  </a:moveTo>
                  <a:cubicBezTo>
                    <a:pt x="15" y="68"/>
                    <a:pt x="30" y="30"/>
                    <a:pt x="45" y="15"/>
                  </a:cubicBezTo>
                  <a:cubicBezTo>
                    <a:pt x="60" y="0"/>
                    <a:pt x="75" y="0"/>
                    <a:pt x="90" y="15"/>
                  </a:cubicBezTo>
                  <a:cubicBezTo>
                    <a:pt x="105" y="30"/>
                    <a:pt x="136" y="91"/>
                    <a:pt x="136" y="106"/>
                  </a:cubicBezTo>
                  <a:cubicBezTo>
                    <a:pt x="136" y="121"/>
                    <a:pt x="98" y="114"/>
                    <a:pt x="90" y="106"/>
                  </a:cubicBezTo>
                  <a:cubicBezTo>
                    <a:pt x="82" y="98"/>
                    <a:pt x="82" y="75"/>
                    <a:pt x="90" y="60"/>
                  </a:cubicBezTo>
                  <a:cubicBezTo>
                    <a:pt x="98" y="45"/>
                    <a:pt x="121" y="15"/>
                    <a:pt x="136" y="15"/>
                  </a:cubicBezTo>
                  <a:cubicBezTo>
                    <a:pt x="151" y="15"/>
                    <a:pt x="166" y="37"/>
                    <a:pt x="181" y="60"/>
                  </a:cubicBezTo>
                </a:path>
              </a:pathLst>
            </a:custGeom>
            <a:noFill/>
            <a:ln w="1905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grpSp>
      <p:sp>
        <p:nvSpPr>
          <p:cNvPr id="18555" name="Freeform 425"/>
          <p:cNvSpPr>
            <a:spLocks/>
          </p:cNvSpPr>
          <p:nvPr/>
        </p:nvSpPr>
        <p:spPr bwMode="auto">
          <a:xfrm>
            <a:off x="3598863" y="5308600"/>
            <a:ext cx="228600" cy="433388"/>
          </a:xfrm>
          <a:custGeom>
            <a:avLst/>
            <a:gdLst>
              <a:gd name="T0" fmla="*/ 2147483647 w 144"/>
              <a:gd name="T1" fmla="*/ 2147483647 h 273"/>
              <a:gd name="T2" fmla="*/ 2147483647 w 144"/>
              <a:gd name="T3" fmla="*/ 2147483647 h 273"/>
              <a:gd name="T4" fmla="*/ 2147483647 w 144"/>
              <a:gd name="T5" fmla="*/ 2147483647 h 273"/>
              <a:gd name="T6" fmla="*/ 2147483647 w 144"/>
              <a:gd name="T7" fmla="*/ 2147483647 h 273"/>
              <a:gd name="T8" fmla="*/ 2147483647 w 144"/>
              <a:gd name="T9" fmla="*/ 0 h 273"/>
              <a:gd name="T10" fmla="*/ 0 60000 65536"/>
              <a:gd name="T11" fmla="*/ 0 60000 65536"/>
              <a:gd name="T12" fmla="*/ 0 60000 65536"/>
              <a:gd name="T13" fmla="*/ 0 60000 65536"/>
              <a:gd name="T14" fmla="*/ 0 60000 65536"/>
              <a:gd name="T15" fmla="*/ 0 w 144"/>
              <a:gd name="T16" fmla="*/ 0 h 273"/>
              <a:gd name="T17" fmla="*/ 144 w 144"/>
              <a:gd name="T18" fmla="*/ 273 h 273"/>
            </a:gdLst>
            <a:ahLst/>
            <a:cxnLst>
              <a:cxn ang="T10">
                <a:pos x="T0" y="T1"/>
              </a:cxn>
              <a:cxn ang="T11">
                <a:pos x="T2" y="T3"/>
              </a:cxn>
              <a:cxn ang="T12">
                <a:pos x="T4" y="T5"/>
              </a:cxn>
              <a:cxn ang="T13">
                <a:pos x="T6" y="T7"/>
              </a:cxn>
              <a:cxn ang="T14">
                <a:pos x="T8" y="T9"/>
              </a:cxn>
            </a:cxnLst>
            <a:rect l="T15" t="T16" r="T17" b="T18"/>
            <a:pathLst>
              <a:path w="144" h="273">
                <a:moveTo>
                  <a:pt x="98" y="273"/>
                </a:moveTo>
                <a:cubicBezTo>
                  <a:pt x="49" y="261"/>
                  <a:pt x="0" y="250"/>
                  <a:pt x="8" y="227"/>
                </a:cubicBezTo>
                <a:cubicBezTo>
                  <a:pt x="16" y="204"/>
                  <a:pt x="144" y="159"/>
                  <a:pt x="144" y="136"/>
                </a:cubicBezTo>
                <a:cubicBezTo>
                  <a:pt x="144" y="113"/>
                  <a:pt x="16" y="114"/>
                  <a:pt x="8" y="91"/>
                </a:cubicBezTo>
                <a:cubicBezTo>
                  <a:pt x="0" y="68"/>
                  <a:pt x="49" y="34"/>
                  <a:pt x="98" y="0"/>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56" name="Freeform 426"/>
          <p:cNvSpPr>
            <a:spLocks/>
          </p:cNvSpPr>
          <p:nvPr/>
        </p:nvSpPr>
        <p:spPr bwMode="auto">
          <a:xfrm>
            <a:off x="4105275" y="5318125"/>
            <a:ext cx="228600" cy="433388"/>
          </a:xfrm>
          <a:custGeom>
            <a:avLst/>
            <a:gdLst>
              <a:gd name="T0" fmla="*/ 2147483647 w 144"/>
              <a:gd name="T1" fmla="*/ 2147483647 h 273"/>
              <a:gd name="T2" fmla="*/ 2147483647 w 144"/>
              <a:gd name="T3" fmla="*/ 2147483647 h 273"/>
              <a:gd name="T4" fmla="*/ 2147483647 w 144"/>
              <a:gd name="T5" fmla="*/ 2147483647 h 273"/>
              <a:gd name="T6" fmla="*/ 2147483647 w 144"/>
              <a:gd name="T7" fmla="*/ 2147483647 h 273"/>
              <a:gd name="T8" fmla="*/ 2147483647 w 144"/>
              <a:gd name="T9" fmla="*/ 0 h 273"/>
              <a:gd name="T10" fmla="*/ 0 60000 65536"/>
              <a:gd name="T11" fmla="*/ 0 60000 65536"/>
              <a:gd name="T12" fmla="*/ 0 60000 65536"/>
              <a:gd name="T13" fmla="*/ 0 60000 65536"/>
              <a:gd name="T14" fmla="*/ 0 60000 65536"/>
              <a:gd name="T15" fmla="*/ 0 w 144"/>
              <a:gd name="T16" fmla="*/ 0 h 273"/>
              <a:gd name="T17" fmla="*/ 144 w 144"/>
              <a:gd name="T18" fmla="*/ 273 h 273"/>
            </a:gdLst>
            <a:ahLst/>
            <a:cxnLst>
              <a:cxn ang="T10">
                <a:pos x="T0" y="T1"/>
              </a:cxn>
              <a:cxn ang="T11">
                <a:pos x="T2" y="T3"/>
              </a:cxn>
              <a:cxn ang="T12">
                <a:pos x="T4" y="T5"/>
              </a:cxn>
              <a:cxn ang="T13">
                <a:pos x="T6" y="T7"/>
              </a:cxn>
              <a:cxn ang="T14">
                <a:pos x="T8" y="T9"/>
              </a:cxn>
            </a:cxnLst>
            <a:rect l="T15" t="T16" r="T17" b="T18"/>
            <a:pathLst>
              <a:path w="144" h="273">
                <a:moveTo>
                  <a:pt x="98" y="273"/>
                </a:moveTo>
                <a:cubicBezTo>
                  <a:pt x="49" y="261"/>
                  <a:pt x="0" y="250"/>
                  <a:pt x="8" y="227"/>
                </a:cubicBezTo>
                <a:cubicBezTo>
                  <a:pt x="16" y="204"/>
                  <a:pt x="144" y="159"/>
                  <a:pt x="144" y="136"/>
                </a:cubicBezTo>
                <a:cubicBezTo>
                  <a:pt x="144" y="113"/>
                  <a:pt x="16" y="114"/>
                  <a:pt x="8" y="91"/>
                </a:cubicBezTo>
                <a:cubicBezTo>
                  <a:pt x="0" y="68"/>
                  <a:pt x="49" y="34"/>
                  <a:pt x="98" y="0"/>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57" name="Freeform 427"/>
          <p:cNvSpPr>
            <a:spLocks/>
          </p:cNvSpPr>
          <p:nvPr/>
        </p:nvSpPr>
        <p:spPr bwMode="auto">
          <a:xfrm>
            <a:off x="4502150" y="5327650"/>
            <a:ext cx="228600" cy="433388"/>
          </a:xfrm>
          <a:custGeom>
            <a:avLst/>
            <a:gdLst>
              <a:gd name="T0" fmla="*/ 2147483647 w 144"/>
              <a:gd name="T1" fmla="*/ 2147483647 h 273"/>
              <a:gd name="T2" fmla="*/ 2147483647 w 144"/>
              <a:gd name="T3" fmla="*/ 2147483647 h 273"/>
              <a:gd name="T4" fmla="*/ 2147483647 w 144"/>
              <a:gd name="T5" fmla="*/ 2147483647 h 273"/>
              <a:gd name="T6" fmla="*/ 2147483647 w 144"/>
              <a:gd name="T7" fmla="*/ 2147483647 h 273"/>
              <a:gd name="T8" fmla="*/ 2147483647 w 144"/>
              <a:gd name="T9" fmla="*/ 0 h 273"/>
              <a:gd name="T10" fmla="*/ 0 60000 65536"/>
              <a:gd name="T11" fmla="*/ 0 60000 65536"/>
              <a:gd name="T12" fmla="*/ 0 60000 65536"/>
              <a:gd name="T13" fmla="*/ 0 60000 65536"/>
              <a:gd name="T14" fmla="*/ 0 60000 65536"/>
              <a:gd name="T15" fmla="*/ 0 w 144"/>
              <a:gd name="T16" fmla="*/ 0 h 273"/>
              <a:gd name="T17" fmla="*/ 144 w 144"/>
              <a:gd name="T18" fmla="*/ 273 h 273"/>
            </a:gdLst>
            <a:ahLst/>
            <a:cxnLst>
              <a:cxn ang="T10">
                <a:pos x="T0" y="T1"/>
              </a:cxn>
              <a:cxn ang="T11">
                <a:pos x="T2" y="T3"/>
              </a:cxn>
              <a:cxn ang="T12">
                <a:pos x="T4" y="T5"/>
              </a:cxn>
              <a:cxn ang="T13">
                <a:pos x="T6" y="T7"/>
              </a:cxn>
              <a:cxn ang="T14">
                <a:pos x="T8" y="T9"/>
              </a:cxn>
            </a:cxnLst>
            <a:rect l="T15" t="T16" r="T17" b="T18"/>
            <a:pathLst>
              <a:path w="144" h="273">
                <a:moveTo>
                  <a:pt x="98" y="273"/>
                </a:moveTo>
                <a:cubicBezTo>
                  <a:pt x="49" y="261"/>
                  <a:pt x="0" y="250"/>
                  <a:pt x="8" y="227"/>
                </a:cubicBezTo>
                <a:cubicBezTo>
                  <a:pt x="16" y="204"/>
                  <a:pt x="144" y="159"/>
                  <a:pt x="144" y="136"/>
                </a:cubicBezTo>
                <a:cubicBezTo>
                  <a:pt x="144" y="113"/>
                  <a:pt x="16" y="114"/>
                  <a:pt x="8" y="91"/>
                </a:cubicBezTo>
                <a:cubicBezTo>
                  <a:pt x="0" y="68"/>
                  <a:pt x="49" y="34"/>
                  <a:pt x="98" y="0"/>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58" name="Freeform 428"/>
          <p:cNvSpPr>
            <a:spLocks/>
          </p:cNvSpPr>
          <p:nvPr/>
        </p:nvSpPr>
        <p:spPr bwMode="auto">
          <a:xfrm>
            <a:off x="4927600" y="5354638"/>
            <a:ext cx="228600" cy="433387"/>
          </a:xfrm>
          <a:custGeom>
            <a:avLst/>
            <a:gdLst>
              <a:gd name="T0" fmla="*/ 2147483647 w 144"/>
              <a:gd name="T1" fmla="*/ 2147483647 h 273"/>
              <a:gd name="T2" fmla="*/ 2147483647 w 144"/>
              <a:gd name="T3" fmla="*/ 2147483647 h 273"/>
              <a:gd name="T4" fmla="*/ 2147483647 w 144"/>
              <a:gd name="T5" fmla="*/ 2147483647 h 273"/>
              <a:gd name="T6" fmla="*/ 2147483647 w 144"/>
              <a:gd name="T7" fmla="*/ 2147483647 h 273"/>
              <a:gd name="T8" fmla="*/ 2147483647 w 144"/>
              <a:gd name="T9" fmla="*/ 0 h 273"/>
              <a:gd name="T10" fmla="*/ 0 60000 65536"/>
              <a:gd name="T11" fmla="*/ 0 60000 65536"/>
              <a:gd name="T12" fmla="*/ 0 60000 65536"/>
              <a:gd name="T13" fmla="*/ 0 60000 65536"/>
              <a:gd name="T14" fmla="*/ 0 60000 65536"/>
              <a:gd name="T15" fmla="*/ 0 w 144"/>
              <a:gd name="T16" fmla="*/ 0 h 273"/>
              <a:gd name="T17" fmla="*/ 144 w 144"/>
              <a:gd name="T18" fmla="*/ 273 h 273"/>
            </a:gdLst>
            <a:ahLst/>
            <a:cxnLst>
              <a:cxn ang="T10">
                <a:pos x="T0" y="T1"/>
              </a:cxn>
              <a:cxn ang="T11">
                <a:pos x="T2" y="T3"/>
              </a:cxn>
              <a:cxn ang="T12">
                <a:pos x="T4" y="T5"/>
              </a:cxn>
              <a:cxn ang="T13">
                <a:pos x="T6" y="T7"/>
              </a:cxn>
              <a:cxn ang="T14">
                <a:pos x="T8" y="T9"/>
              </a:cxn>
            </a:cxnLst>
            <a:rect l="T15" t="T16" r="T17" b="T18"/>
            <a:pathLst>
              <a:path w="144" h="273">
                <a:moveTo>
                  <a:pt x="98" y="273"/>
                </a:moveTo>
                <a:cubicBezTo>
                  <a:pt x="49" y="261"/>
                  <a:pt x="0" y="250"/>
                  <a:pt x="8" y="227"/>
                </a:cubicBezTo>
                <a:cubicBezTo>
                  <a:pt x="16" y="204"/>
                  <a:pt x="144" y="159"/>
                  <a:pt x="144" y="136"/>
                </a:cubicBezTo>
                <a:cubicBezTo>
                  <a:pt x="144" y="113"/>
                  <a:pt x="16" y="114"/>
                  <a:pt x="8" y="91"/>
                </a:cubicBezTo>
                <a:cubicBezTo>
                  <a:pt x="0" y="68"/>
                  <a:pt x="49" y="34"/>
                  <a:pt x="98" y="0"/>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59" name="Freeform 429"/>
          <p:cNvSpPr>
            <a:spLocks/>
          </p:cNvSpPr>
          <p:nvPr/>
        </p:nvSpPr>
        <p:spPr bwMode="auto">
          <a:xfrm>
            <a:off x="5389563" y="5380038"/>
            <a:ext cx="228600" cy="433387"/>
          </a:xfrm>
          <a:custGeom>
            <a:avLst/>
            <a:gdLst>
              <a:gd name="T0" fmla="*/ 2147483647 w 144"/>
              <a:gd name="T1" fmla="*/ 2147483647 h 273"/>
              <a:gd name="T2" fmla="*/ 2147483647 w 144"/>
              <a:gd name="T3" fmla="*/ 2147483647 h 273"/>
              <a:gd name="T4" fmla="*/ 2147483647 w 144"/>
              <a:gd name="T5" fmla="*/ 2147483647 h 273"/>
              <a:gd name="T6" fmla="*/ 2147483647 w 144"/>
              <a:gd name="T7" fmla="*/ 2147483647 h 273"/>
              <a:gd name="T8" fmla="*/ 2147483647 w 144"/>
              <a:gd name="T9" fmla="*/ 0 h 273"/>
              <a:gd name="T10" fmla="*/ 0 60000 65536"/>
              <a:gd name="T11" fmla="*/ 0 60000 65536"/>
              <a:gd name="T12" fmla="*/ 0 60000 65536"/>
              <a:gd name="T13" fmla="*/ 0 60000 65536"/>
              <a:gd name="T14" fmla="*/ 0 60000 65536"/>
              <a:gd name="T15" fmla="*/ 0 w 144"/>
              <a:gd name="T16" fmla="*/ 0 h 273"/>
              <a:gd name="T17" fmla="*/ 144 w 144"/>
              <a:gd name="T18" fmla="*/ 273 h 273"/>
            </a:gdLst>
            <a:ahLst/>
            <a:cxnLst>
              <a:cxn ang="T10">
                <a:pos x="T0" y="T1"/>
              </a:cxn>
              <a:cxn ang="T11">
                <a:pos x="T2" y="T3"/>
              </a:cxn>
              <a:cxn ang="T12">
                <a:pos x="T4" y="T5"/>
              </a:cxn>
              <a:cxn ang="T13">
                <a:pos x="T6" y="T7"/>
              </a:cxn>
              <a:cxn ang="T14">
                <a:pos x="T8" y="T9"/>
              </a:cxn>
            </a:cxnLst>
            <a:rect l="T15" t="T16" r="T17" b="T18"/>
            <a:pathLst>
              <a:path w="144" h="273">
                <a:moveTo>
                  <a:pt x="98" y="273"/>
                </a:moveTo>
                <a:cubicBezTo>
                  <a:pt x="49" y="261"/>
                  <a:pt x="0" y="250"/>
                  <a:pt x="8" y="227"/>
                </a:cubicBezTo>
                <a:cubicBezTo>
                  <a:pt x="16" y="204"/>
                  <a:pt x="144" y="159"/>
                  <a:pt x="144" y="136"/>
                </a:cubicBezTo>
                <a:cubicBezTo>
                  <a:pt x="144" y="113"/>
                  <a:pt x="16" y="114"/>
                  <a:pt x="8" y="91"/>
                </a:cubicBezTo>
                <a:cubicBezTo>
                  <a:pt x="0" y="68"/>
                  <a:pt x="49" y="34"/>
                  <a:pt x="98" y="0"/>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60" name="Freeform 430"/>
          <p:cNvSpPr>
            <a:spLocks/>
          </p:cNvSpPr>
          <p:nvPr/>
        </p:nvSpPr>
        <p:spPr bwMode="auto">
          <a:xfrm>
            <a:off x="5783263" y="5411788"/>
            <a:ext cx="228600" cy="433387"/>
          </a:xfrm>
          <a:custGeom>
            <a:avLst/>
            <a:gdLst>
              <a:gd name="T0" fmla="*/ 2147483647 w 144"/>
              <a:gd name="T1" fmla="*/ 2147483647 h 273"/>
              <a:gd name="T2" fmla="*/ 2147483647 w 144"/>
              <a:gd name="T3" fmla="*/ 2147483647 h 273"/>
              <a:gd name="T4" fmla="*/ 2147483647 w 144"/>
              <a:gd name="T5" fmla="*/ 2147483647 h 273"/>
              <a:gd name="T6" fmla="*/ 2147483647 w 144"/>
              <a:gd name="T7" fmla="*/ 2147483647 h 273"/>
              <a:gd name="T8" fmla="*/ 2147483647 w 144"/>
              <a:gd name="T9" fmla="*/ 0 h 273"/>
              <a:gd name="T10" fmla="*/ 0 60000 65536"/>
              <a:gd name="T11" fmla="*/ 0 60000 65536"/>
              <a:gd name="T12" fmla="*/ 0 60000 65536"/>
              <a:gd name="T13" fmla="*/ 0 60000 65536"/>
              <a:gd name="T14" fmla="*/ 0 60000 65536"/>
              <a:gd name="T15" fmla="*/ 0 w 144"/>
              <a:gd name="T16" fmla="*/ 0 h 273"/>
              <a:gd name="T17" fmla="*/ 144 w 144"/>
              <a:gd name="T18" fmla="*/ 273 h 273"/>
            </a:gdLst>
            <a:ahLst/>
            <a:cxnLst>
              <a:cxn ang="T10">
                <a:pos x="T0" y="T1"/>
              </a:cxn>
              <a:cxn ang="T11">
                <a:pos x="T2" y="T3"/>
              </a:cxn>
              <a:cxn ang="T12">
                <a:pos x="T4" y="T5"/>
              </a:cxn>
              <a:cxn ang="T13">
                <a:pos x="T6" y="T7"/>
              </a:cxn>
              <a:cxn ang="T14">
                <a:pos x="T8" y="T9"/>
              </a:cxn>
            </a:cxnLst>
            <a:rect l="T15" t="T16" r="T17" b="T18"/>
            <a:pathLst>
              <a:path w="144" h="273">
                <a:moveTo>
                  <a:pt x="98" y="273"/>
                </a:moveTo>
                <a:cubicBezTo>
                  <a:pt x="49" y="261"/>
                  <a:pt x="0" y="250"/>
                  <a:pt x="8" y="227"/>
                </a:cubicBezTo>
                <a:cubicBezTo>
                  <a:pt x="16" y="204"/>
                  <a:pt x="144" y="159"/>
                  <a:pt x="144" y="136"/>
                </a:cubicBezTo>
                <a:cubicBezTo>
                  <a:pt x="144" y="113"/>
                  <a:pt x="16" y="114"/>
                  <a:pt x="8" y="91"/>
                </a:cubicBezTo>
                <a:cubicBezTo>
                  <a:pt x="0" y="68"/>
                  <a:pt x="49" y="34"/>
                  <a:pt x="98" y="0"/>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61" name="Freeform 431"/>
          <p:cNvSpPr>
            <a:spLocks/>
          </p:cNvSpPr>
          <p:nvPr/>
        </p:nvSpPr>
        <p:spPr bwMode="auto">
          <a:xfrm>
            <a:off x="828675" y="5353050"/>
            <a:ext cx="228600" cy="433388"/>
          </a:xfrm>
          <a:custGeom>
            <a:avLst/>
            <a:gdLst>
              <a:gd name="T0" fmla="*/ 2147483647 w 144"/>
              <a:gd name="T1" fmla="*/ 2147483647 h 273"/>
              <a:gd name="T2" fmla="*/ 2147483647 w 144"/>
              <a:gd name="T3" fmla="*/ 2147483647 h 273"/>
              <a:gd name="T4" fmla="*/ 2147483647 w 144"/>
              <a:gd name="T5" fmla="*/ 2147483647 h 273"/>
              <a:gd name="T6" fmla="*/ 2147483647 w 144"/>
              <a:gd name="T7" fmla="*/ 2147483647 h 273"/>
              <a:gd name="T8" fmla="*/ 2147483647 w 144"/>
              <a:gd name="T9" fmla="*/ 0 h 273"/>
              <a:gd name="T10" fmla="*/ 0 60000 65536"/>
              <a:gd name="T11" fmla="*/ 0 60000 65536"/>
              <a:gd name="T12" fmla="*/ 0 60000 65536"/>
              <a:gd name="T13" fmla="*/ 0 60000 65536"/>
              <a:gd name="T14" fmla="*/ 0 60000 65536"/>
              <a:gd name="T15" fmla="*/ 0 w 144"/>
              <a:gd name="T16" fmla="*/ 0 h 273"/>
              <a:gd name="T17" fmla="*/ 144 w 144"/>
              <a:gd name="T18" fmla="*/ 273 h 273"/>
            </a:gdLst>
            <a:ahLst/>
            <a:cxnLst>
              <a:cxn ang="T10">
                <a:pos x="T0" y="T1"/>
              </a:cxn>
              <a:cxn ang="T11">
                <a:pos x="T2" y="T3"/>
              </a:cxn>
              <a:cxn ang="T12">
                <a:pos x="T4" y="T5"/>
              </a:cxn>
              <a:cxn ang="T13">
                <a:pos x="T6" y="T7"/>
              </a:cxn>
              <a:cxn ang="T14">
                <a:pos x="T8" y="T9"/>
              </a:cxn>
            </a:cxnLst>
            <a:rect l="T15" t="T16" r="T17" b="T18"/>
            <a:pathLst>
              <a:path w="144" h="273">
                <a:moveTo>
                  <a:pt x="98" y="273"/>
                </a:moveTo>
                <a:cubicBezTo>
                  <a:pt x="49" y="261"/>
                  <a:pt x="0" y="250"/>
                  <a:pt x="8" y="227"/>
                </a:cubicBezTo>
                <a:cubicBezTo>
                  <a:pt x="16" y="204"/>
                  <a:pt x="144" y="159"/>
                  <a:pt x="144" y="136"/>
                </a:cubicBezTo>
                <a:cubicBezTo>
                  <a:pt x="144" y="113"/>
                  <a:pt x="16" y="114"/>
                  <a:pt x="8" y="91"/>
                </a:cubicBezTo>
                <a:cubicBezTo>
                  <a:pt x="0" y="68"/>
                  <a:pt x="49" y="34"/>
                  <a:pt x="98" y="0"/>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62" name="Freeform 432"/>
          <p:cNvSpPr>
            <a:spLocks/>
          </p:cNvSpPr>
          <p:nvPr/>
        </p:nvSpPr>
        <p:spPr bwMode="auto">
          <a:xfrm>
            <a:off x="1282700" y="5326063"/>
            <a:ext cx="228600" cy="433387"/>
          </a:xfrm>
          <a:custGeom>
            <a:avLst/>
            <a:gdLst>
              <a:gd name="T0" fmla="*/ 2147483647 w 144"/>
              <a:gd name="T1" fmla="*/ 2147483647 h 273"/>
              <a:gd name="T2" fmla="*/ 2147483647 w 144"/>
              <a:gd name="T3" fmla="*/ 2147483647 h 273"/>
              <a:gd name="T4" fmla="*/ 2147483647 w 144"/>
              <a:gd name="T5" fmla="*/ 2147483647 h 273"/>
              <a:gd name="T6" fmla="*/ 2147483647 w 144"/>
              <a:gd name="T7" fmla="*/ 2147483647 h 273"/>
              <a:gd name="T8" fmla="*/ 2147483647 w 144"/>
              <a:gd name="T9" fmla="*/ 0 h 273"/>
              <a:gd name="T10" fmla="*/ 0 60000 65536"/>
              <a:gd name="T11" fmla="*/ 0 60000 65536"/>
              <a:gd name="T12" fmla="*/ 0 60000 65536"/>
              <a:gd name="T13" fmla="*/ 0 60000 65536"/>
              <a:gd name="T14" fmla="*/ 0 60000 65536"/>
              <a:gd name="T15" fmla="*/ 0 w 144"/>
              <a:gd name="T16" fmla="*/ 0 h 273"/>
              <a:gd name="T17" fmla="*/ 144 w 144"/>
              <a:gd name="T18" fmla="*/ 273 h 273"/>
            </a:gdLst>
            <a:ahLst/>
            <a:cxnLst>
              <a:cxn ang="T10">
                <a:pos x="T0" y="T1"/>
              </a:cxn>
              <a:cxn ang="T11">
                <a:pos x="T2" y="T3"/>
              </a:cxn>
              <a:cxn ang="T12">
                <a:pos x="T4" y="T5"/>
              </a:cxn>
              <a:cxn ang="T13">
                <a:pos x="T6" y="T7"/>
              </a:cxn>
              <a:cxn ang="T14">
                <a:pos x="T8" y="T9"/>
              </a:cxn>
            </a:cxnLst>
            <a:rect l="T15" t="T16" r="T17" b="T18"/>
            <a:pathLst>
              <a:path w="144" h="273">
                <a:moveTo>
                  <a:pt x="98" y="273"/>
                </a:moveTo>
                <a:cubicBezTo>
                  <a:pt x="49" y="261"/>
                  <a:pt x="0" y="250"/>
                  <a:pt x="8" y="227"/>
                </a:cubicBezTo>
                <a:cubicBezTo>
                  <a:pt x="16" y="204"/>
                  <a:pt x="144" y="159"/>
                  <a:pt x="144" y="136"/>
                </a:cubicBezTo>
                <a:cubicBezTo>
                  <a:pt x="144" y="113"/>
                  <a:pt x="16" y="114"/>
                  <a:pt x="8" y="91"/>
                </a:cubicBezTo>
                <a:cubicBezTo>
                  <a:pt x="0" y="68"/>
                  <a:pt x="49" y="34"/>
                  <a:pt x="98" y="0"/>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63" name="Freeform 433"/>
          <p:cNvSpPr>
            <a:spLocks/>
          </p:cNvSpPr>
          <p:nvPr/>
        </p:nvSpPr>
        <p:spPr bwMode="auto">
          <a:xfrm>
            <a:off x="1725613" y="5326063"/>
            <a:ext cx="228600" cy="433387"/>
          </a:xfrm>
          <a:custGeom>
            <a:avLst/>
            <a:gdLst>
              <a:gd name="T0" fmla="*/ 2147483647 w 144"/>
              <a:gd name="T1" fmla="*/ 2147483647 h 273"/>
              <a:gd name="T2" fmla="*/ 2147483647 w 144"/>
              <a:gd name="T3" fmla="*/ 2147483647 h 273"/>
              <a:gd name="T4" fmla="*/ 2147483647 w 144"/>
              <a:gd name="T5" fmla="*/ 2147483647 h 273"/>
              <a:gd name="T6" fmla="*/ 2147483647 w 144"/>
              <a:gd name="T7" fmla="*/ 2147483647 h 273"/>
              <a:gd name="T8" fmla="*/ 2147483647 w 144"/>
              <a:gd name="T9" fmla="*/ 0 h 273"/>
              <a:gd name="T10" fmla="*/ 0 60000 65536"/>
              <a:gd name="T11" fmla="*/ 0 60000 65536"/>
              <a:gd name="T12" fmla="*/ 0 60000 65536"/>
              <a:gd name="T13" fmla="*/ 0 60000 65536"/>
              <a:gd name="T14" fmla="*/ 0 60000 65536"/>
              <a:gd name="T15" fmla="*/ 0 w 144"/>
              <a:gd name="T16" fmla="*/ 0 h 273"/>
              <a:gd name="T17" fmla="*/ 144 w 144"/>
              <a:gd name="T18" fmla="*/ 273 h 273"/>
            </a:gdLst>
            <a:ahLst/>
            <a:cxnLst>
              <a:cxn ang="T10">
                <a:pos x="T0" y="T1"/>
              </a:cxn>
              <a:cxn ang="T11">
                <a:pos x="T2" y="T3"/>
              </a:cxn>
              <a:cxn ang="T12">
                <a:pos x="T4" y="T5"/>
              </a:cxn>
              <a:cxn ang="T13">
                <a:pos x="T6" y="T7"/>
              </a:cxn>
              <a:cxn ang="T14">
                <a:pos x="T8" y="T9"/>
              </a:cxn>
            </a:cxnLst>
            <a:rect l="T15" t="T16" r="T17" b="T18"/>
            <a:pathLst>
              <a:path w="144" h="273">
                <a:moveTo>
                  <a:pt x="98" y="273"/>
                </a:moveTo>
                <a:cubicBezTo>
                  <a:pt x="49" y="261"/>
                  <a:pt x="0" y="250"/>
                  <a:pt x="8" y="227"/>
                </a:cubicBezTo>
                <a:cubicBezTo>
                  <a:pt x="16" y="204"/>
                  <a:pt x="144" y="159"/>
                  <a:pt x="144" y="136"/>
                </a:cubicBezTo>
                <a:cubicBezTo>
                  <a:pt x="144" y="113"/>
                  <a:pt x="16" y="114"/>
                  <a:pt x="8" y="91"/>
                </a:cubicBezTo>
                <a:cubicBezTo>
                  <a:pt x="0" y="68"/>
                  <a:pt x="49" y="34"/>
                  <a:pt x="98" y="0"/>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64" name="Freeform 434"/>
          <p:cNvSpPr>
            <a:spLocks/>
          </p:cNvSpPr>
          <p:nvPr/>
        </p:nvSpPr>
        <p:spPr bwMode="auto">
          <a:xfrm>
            <a:off x="2130425" y="5300663"/>
            <a:ext cx="228600" cy="433387"/>
          </a:xfrm>
          <a:custGeom>
            <a:avLst/>
            <a:gdLst>
              <a:gd name="T0" fmla="*/ 2147483647 w 144"/>
              <a:gd name="T1" fmla="*/ 2147483647 h 273"/>
              <a:gd name="T2" fmla="*/ 2147483647 w 144"/>
              <a:gd name="T3" fmla="*/ 2147483647 h 273"/>
              <a:gd name="T4" fmla="*/ 2147483647 w 144"/>
              <a:gd name="T5" fmla="*/ 2147483647 h 273"/>
              <a:gd name="T6" fmla="*/ 2147483647 w 144"/>
              <a:gd name="T7" fmla="*/ 2147483647 h 273"/>
              <a:gd name="T8" fmla="*/ 2147483647 w 144"/>
              <a:gd name="T9" fmla="*/ 0 h 273"/>
              <a:gd name="T10" fmla="*/ 0 60000 65536"/>
              <a:gd name="T11" fmla="*/ 0 60000 65536"/>
              <a:gd name="T12" fmla="*/ 0 60000 65536"/>
              <a:gd name="T13" fmla="*/ 0 60000 65536"/>
              <a:gd name="T14" fmla="*/ 0 60000 65536"/>
              <a:gd name="T15" fmla="*/ 0 w 144"/>
              <a:gd name="T16" fmla="*/ 0 h 273"/>
              <a:gd name="T17" fmla="*/ 144 w 144"/>
              <a:gd name="T18" fmla="*/ 273 h 273"/>
            </a:gdLst>
            <a:ahLst/>
            <a:cxnLst>
              <a:cxn ang="T10">
                <a:pos x="T0" y="T1"/>
              </a:cxn>
              <a:cxn ang="T11">
                <a:pos x="T2" y="T3"/>
              </a:cxn>
              <a:cxn ang="T12">
                <a:pos x="T4" y="T5"/>
              </a:cxn>
              <a:cxn ang="T13">
                <a:pos x="T6" y="T7"/>
              </a:cxn>
              <a:cxn ang="T14">
                <a:pos x="T8" y="T9"/>
              </a:cxn>
            </a:cxnLst>
            <a:rect l="T15" t="T16" r="T17" b="T18"/>
            <a:pathLst>
              <a:path w="144" h="273">
                <a:moveTo>
                  <a:pt x="98" y="273"/>
                </a:moveTo>
                <a:cubicBezTo>
                  <a:pt x="49" y="261"/>
                  <a:pt x="0" y="250"/>
                  <a:pt x="8" y="227"/>
                </a:cubicBezTo>
                <a:cubicBezTo>
                  <a:pt x="16" y="204"/>
                  <a:pt x="144" y="159"/>
                  <a:pt x="144" y="136"/>
                </a:cubicBezTo>
                <a:cubicBezTo>
                  <a:pt x="144" y="113"/>
                  <a:pt x="16" y="114"/>
                  <a:pt x="8" y="91"/>
                </a:cubicBezTo>
                <a:cubicBezTo>
                  <a:pt x="0" y="68"/>
                  <a:pt x="49" y="34"/>
                  <a:pt x="98" y="0"/>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65" name="Freeform 435"/>
          <p:cNvSpPr>
            <a:spLocks/>
          </p:cNvSpPr>
          <p:nvPr/>
        </p:nvSpPr>
        <p:spPr bwMode="auto">
          <a:xfrm>
            <a:off x="2635250" y="5308600"/>
            <a:ext cx="228600" cy="433388"/>
          </a:xfrm>
          <a:custGeom>
            <a:avLst/>
            <a:gdLst>
              <a:gd name="T0" fmla="*/ 2147483647 w 144"/>
              <a:gd name="T1" fmla="*/ 2147483647 h 273"/>
              <a:gd name="T2" fmla="*/ 2147483647 w 144"/>
              <a:gd name="T3" fmla="*/ 2147483647 h 273"/>
              <a:gd name="T4" fmla="*/ 2147483647 w 144"/>
              <a:gd name="T5" fmla="*/ 2147483647 h 273"/>
              <a:gd name="T6" fmla="*/ 2147483647 w 144"/>
              <a:gd name="T7" fmla="*/ 2147483647 h 273"/>
              <a:gd name="T8" fmla="*/ 2147483647 w 144"/>
              <a:gd name="T9" fmla="*/ 0 h 273"/>
              <a:gd name="T10" fmla="*/ 0 60000 65536"/>
              <a:gd name="T11" fmla="*/ 0 60000 65536"/>
              <a:gd name="T12" fmla="*/ 0 60000 65536"/>
              <a:gd name="T13" fmla="*/ 0 60000 65536"/>
              <a:gd name="T14" fmla="*/ 0 60000 65536"/>
              <a:gd name="T15" fmla="*/ 0 w 144"/>
              <a:gd name="T16" fmla="*/ 0 h 273"/>
              <a:gd name="T17" fmla="*/ 144 w 144"/>
              <a:gd name="T18" fmla="*/ 273 h 273"/>
            </a:gdLst>
            <a:ahLst/>
            <a:cxnLst>
              <a:cxn ang="T10">
                <a:pos x="T0" y="T1"/>
              </a:cxn>
              <a:cxn ang="T11">
                <a:pos x="T2" y="T3"/>
              </a:cxn>
              <a:cxn ang="T12">
                <a:pos x="T4" y="T5"/>
              </a:cxn>
              <a:cxn ang="T13">
                <a:pos x="T6" y="T7"/>
              </a:cxn>
              <a:cxn ang="T14">
                <a:pos x="T8" y="T9"/>
              </a:cxn>
            </a:cxnLst>
            <a:rect l="T15" t="T16" r="T17" b="T18"/>
            <a:pathLst>
              <a:path w="144" h="273">
                <a:moveTo>
                  <a:pt x="98" y="273"/>
                </a:moveTo>
                <a:cubicBezTo>
                  <a:pt x="49" y="261"/>
                  <a:pt x="0" y="250"/>
                  <a:pt x="8" y="227"/>
                </a:cubicBezTo>
                <a:cubicBezTo>
                  <a:pt x="16" y="204"/>
                  <a:pt x="144" y="159"/>
                  <a:pt x="144" y="136"/>
                </a:cubicBezTo>
                <a:cubicBezTo>
                  <a:pt x="144" y="113"/>
                  <a:pt x="16" y="114"/>
                  <a:pt x="8" y="91"/>
                </a:cubicBezTo>
                <a:cubicBezTo>
                  <a:pt x="0" y="68"/>
                  <a:pt x="49" y="34"/>
                  <a:pt x="98" y="0"/>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66" name="Freeform 436"/>
          <p:cNvSpPr>
            <a:spLocks/>
          </p:cNvSpPr>
          <p:nvPr/>
        </p:nvSpPr>
        <p:spPr bwMode="auto">
          <a:xfrm>
            <a:off x="3138488" y="5300663"/>
            <a:ext cx="228600" cy="433387"/>
          </a:xfrm>
          <a:custGeom>
            <a:avLst/>
            <a:gdLst>
              <a:gd name="T0" fmla="*/ 2147483647 w 144"/>
              <a:gd name="T1" fmla="*/ 2147483647 h 273"/>
              <a:gd name="T2" fmla="*/ 2147483647 w 144"/>
              <a:gd name="T3" fmla="*/ 2147483647 h 273"/>
              <a:gd name="T4" fmla="*/ 2147483647 w 144"/>
              <a:gd name="T5" fmla="*/ 2147483647 h 273"/>
              <a:gd name="T6" fmla="*/ 2147483647 w 144"/>
              <a:gd name="T7" fmla="*/ 2147483647 h 273"/>
              <a:gd name="T8" fmla="*/ 2147483647 w 144"/>
              <a:gd name="T9" fmla="*/ 0 h 273"/>
              <a:gd name="T10" fmla="*/ 0 60000 65536"/>
              <a:gd name="T11" fmla="*/ 0 60000 65536"/>
              <a:gd name="T12" fmla="*/ 0 60000 65536"/>
              <a:gd name="T13" fmla="*/ 0 60000 65536"/>
              <a:gd name="T14" fmla="*/ 0 60000 65536"/>
              <a:gd name="T15" fmla="*/ 0 w 144"/>
              <a:gd name="T16" fmla="*/ 0 h 273"/>
              <a:gd name="T17" fmla="*/ 144 w 144"/>
              <a:gd name="T18" fmla="*/ 273 h 273"/>
            </a:gdLst>
            <a:ahLst/>
            <a:cxnLst>
              <a:cxn ang="T10">
                <a:pos x="T0" y="T1"/>
              </a:cxn>
              <a:cxn ang="T11">
                <a:pos x="T2" y="T3"/>
              </a:cxn>
              <a:cxn ang="T12">
                <a:pos x="T4" y="T5"/>
              </a:cxn>
              <a:cxn ang="T13">
                <a:pos x="T6" y="T7"/>
              </a:cxn>
              <a:cxn ang="T14">
                <a:pos x="T8" y="T9"/>
              </a:cxn>
            </a:cxnLst>
            <a:rect l="T15" t="T16" r="T17" b="T18"/>
            <a:pathLst>
              <a:path w="144" h="273">
                <a:moveTo>
                  <a:pt x="98" y="273"/>
                </a:moveTo>
                <a:cubicBezTo>
                  <a:pt x="49" y="261"/>
                  <a:pt x="0" y="250"/>
                  <a:pt x="8" y="227"/>
                </a:cubicBezTo>
                <a:cubicBezTo>
                  <a:pt x="16" y="204"/>
                  <a:pt x="144" y="159"/>
                  <a:pt x="144" y="136"/>
                </a:cubicBezTo>
                <a:cubicBezTo>
                  <a:pt x="144" y="113"/>
                  <a:pt x="16" y="114"/>
                  <a:pt x="8" y="91"/>
                </a:cubicBezTo>
                <a:cubicBezTo>
                  <a:pt x="0" y="68"/>
                  <a:pt x="49" y="34"/>
                  <a:pt x="98" y="0"/>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67" name="AutoShape 437"/>
          <p:cNvSpPr>
            <a:spLocks noChangeArrowheads="1"/>
          </p:cNvSpPr>
          <p:nvPr/>
        </p:nvSpPr>
        <p:spPr bwMode="auto">
          <a:xfrm>
            <a:off x="1692275" y="620713"/>
            <a:ext cx="4895850" cy="4032250"/>
          </a:xfrm>
          <a:prstGeom prst="wedgeRectCallout">
            <a:avLst>
              <a:gd name="adj1" fmla="val -6032"/>
              <a:gd name="adj2" fmla="val 53699"/>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p>
            <a:pPr algn="ctr"/>
            <a:endParaRPr lang="ja-JP" altLang="ja-JP" sz="2400">
              <a:solidFill>
                <a:prstClr val="black"/>
              </a:solidFill>
            </a:endParaRPr>
          </a:p>
        </p:txBody>
      </p:sp>
      <p:sp>
        <p:nvSpPr>
          <p:cNvPr id="18568" name="Freeform 439"/>
          <p:cNvSpPr>
            <a:spLocks noChangeAspect="1"/>
          </p:cNvSpPr>
          <p:nvPr/>
        </p:nvSpPr>
        <p:spPr bwMode="auto">
          <a:xfrm>
            <a:off x="468313" y="3709988"/>
            <a:ext cx="349250" cy="311150"/>
          </a:xfrm>
          <a:custGeom>
            <a:avLst/>
            <a:gdLst>
              <a:gd name="T0" fmla="*/ 2147483647 w 620"/>
              <a:gd name="T1" fmla="*/ 2147483647 h 564"/>
              <a:gd name="T2" fmla="*/ 2147483647 w 620"/>
              <a:gd name="T3" fmla="*/ 2147483647 h 564"/>
              <a:gd name="T4" fmla="*/ 2147483647 w 620"/>
              <a:gd name="T5" fmla="*/ 2147483647 h 564"/>
              <a:gd name="T6" fmla="*/ 2147483647 w 620"/>
              <a:gd name="T7" fmla="*/ 2147483647 h 564"/>
              <a:gd name="T8" fmla="*/ 2147483647 w 620"/>
              <a:gd name="T9" fmla="*/ 2147483647 h 564"/>
              <a:gd name="T10" fmla="*/ 2147483647 w 620"/>
              <a:gd name="T11" fmla="*/ 2147483647 h 564"/>
              <a:gd name="T12" fmla="*/ 2147483647 w 620"/>
              <a:gd name="T13" fmla="*/ 2147483647 h 564"/>
              <a:gd name="T14" fmla="*/ 2147483647 w 620"/>
              <a:gd name="T15" fmla="*/ 2147483647 h 564"/>
              <a:gd name="T16" fmla="*/ 2147483647 w 620"/>
              <a:gd name="T17" fmla="*/ 2147483647 h 564"/>
              <a:gd name="T18" fmla="*/ 2147483647 w 620"/>
              <a:gd name="T19" fmla="*/ 2147483647 h 564"/>
              <a:gd name="T20" fmla="*/ 2147483647 w 620"/>
              <a:gd name="T21" fmla="*/ 2147483647 h 5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0"/>
              <a:gd name="T34" fmla="*/ 0 h 564"/>
              <a:gd name="T35" fmla="*/ 620 w 620"/>
              <a:gd name="T36" fmla="*/ 564 h 5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0" h="564">
                <a:moveTo>
                  <a:pt x="125" y="54"/>
                </a:moveTo>
                <a:cubicBezTo>
                  <a:pt x="87" y="80"/>
                  <a:pt x="0" y="177"/>
                  <a:pt x="41" y="198"/>
                </a:cubicBezTo>
                <a:cubicBezTo>
                  <a:pt x="82" y="219"/>
                  <a:pt x="334" y="142"/>
                  <a:pt x="371" y="180"/>
                </a:cubicBezTo>
                <a:cubicBezTo>
                  <a:pt x="408" y="218"/>
                  <a:pt x="229" y="391"/>
                  <a:pt x="263" y="426"/>
                </a:cubicBezTo>
                <a:cubicBezTo>
                  <a:pt x="297" y="461"/>
                  <a:pt x="530" y="371"/>
                  <a:pt x="575" y="390"/>
                </a:cubicBezTo>
                <a:cubicBezTo>
                  <a:pt x="620" y="409"/>
                  <a:pt x="568" y="518"/>
                  <a:pt x="533" y="540"/>
                </a:cubicBezTo>
                <a:cubicBezTo>
                  <a:pt x="498" y="562"/>
                  <a:pt x="371" y="564"/>
                  <a:pt x="362" y="522"/>
                </a:cubicBezTo>
                <a:cubicBezTo>
                  <a:pt x="353" y="480"/>
                  <a:pt x="512" y="324"/>
                  <a:pt x="479" y="288"/>
                </a:cubicBezTo>
                <a:cubicBezTo>
                  <a:pt x="446" y="252"/>
                  <a:pt x="196" y="347"/>
                  <a:pt x="161" y="306"/>
                </a:cubicBezTo>
                <a:cubicBezTo>
                  <a:pt x="126" y="265"/>
                  <a:pt x="275" y="84"/>
                  <a:pt x="269" y="42"/>
                </a:cubicBezTo>
                <a:cubicBezTo>
                  <a:pt x="263" y="0"/>
                  <a:pt x="163" y="28"/>
                  <a:pt x="125" y="54"/>
                </a:cubicBezTo>
                <a:close/>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grpSp>
        <p:nvGrpSpPr>
          <p:cNvPr id="18569" name="Group 440"/>
          <p:cNvGrpSpPr>
            <a:grpSpLocks noChangeAspect="1"/>
          </p:cNvGrpSpPr>
          <p:nvPr/>
        </p:nvGrpSpPr>
        <p:grpSpPr bwMode="auto">
          <a:xfrm>
            <a:off x="838200" y="3878263"/>
            <a:ext cx="117475" cy="114300"/>
            <a:chOff x="1419" y="597"/>
            <a:chExt cx="144" cy="144"/>
          </a:xfrm>
        </p:grpSpPr>
        <p:sp>
          <p:nvSpPr>
            <p:cNvPr id="18679" name="Line 441"/>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80" name="Oval 442"/>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18570" name="Group 443"/>
          <p:cNvGrpSpPr>
            <a:grpSpLocks noChangeAspect="1"/>
          </p:cNvGrpSpPr>
          <p:nvPr/>
        </p:nvGrpSpPr>
        <p:grpSpPr bwMode="auto">
          <a:xfrm>
            <a:off x="468313" y="3948113"/>
            <a:ext cx="117475" cy="114300"/>
            <a:chOff x="1419" y="597"/>
            <a:chExt cx="144" cy="144"/>
          </a:xfrm>
        </p:grpSpPr>
        <p:sp>
          <p:nvSpPr>
            <p:cNvPr id="18677" name="Line 444"/>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78" name="Oval 445"/>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18571" name="Group 446"/>
          <p:cNvGrpSpPr>
            <a:grpSpLocks noChangeAspect="1"/>
          </p:cNvGrpSpPr>
          <p:nvPr/>
        </p:nvGrpSpPr>
        <p:grpSpPr bwMode="auto">
          <a:xfrm>
            <a:off x="671513" y="3644900"/>
            <a:ext cx="120650" cy="114300"/>
            <a:chOff x="1419" y="597"/>
            <a:chExt cx="144" cy="144"/>
          </a:xfrm>
        </p:grpSpPr>
        <p:sp>
          <p:nvSpPr>
            <p:cNvPr id="18675" name="Line 447"/>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76" name="Oval 448"/>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sp>
        <p:nvSpPr>
          <p:cNvPr id="18572" name="Freeform 471"/>
          <p:cNvSpPr>
            <a:spLocks/>
          </p:cNvSpPr>
          <p:nvPr/>
        </p:nvSpPr>
        <p:spPr bwMode="auto">
          <a:xfrm>
            <a:off x="395288" y="5445125"/>
            <a:ext cx="228600" cy="433388"/>
          </a:xfrm>
          <a:custGeom>
            <a:avLst/>
            <a:gdLst>
              <a:gd name="T0" fmla="*/ 2147483647 w 144"/>
              <a:gd name="T1" fmla="*/ 2147483647 h 273"/>
              <a:gd name="T2" fmla="*/ 2147483647 w 144"/>
              <a:gd name="T3" fmla="*/ 2147483647 h 273"/>
              <a:gd name="T4" fmla="*/ 2147483647 w 144"/>
              <a:gd name="T5" fmla="*/ 2147483647 h 273"/>
              <a:gd name="T6" fmla="*/ 2147483647 w 144"/>
              <a:gd name="T7" fmla="*/ 2147483647 h 273"/>
              <a:gd name="T8" fmla="*/ 2147483647 w 144"/>
              <a:gd name="T9" fmla="*/ 0 h 273"/>
              <a:gd name="T10" fmla="*/ 0 60000 65536"/>
              <a:gd name="T11" fmla="*/ 0 60000 65536"/>
              <a:gd name="T12" fmla="*/ 0 60000 65536"/>
              <a:gd name="T13" fmla="*/ 0 60000 65536"/>
              <a:gd name="T14" fmla="*/ 0 60000 65536"/>
              <a:gd name="T15" fmla="*/ 0 w 144"/>
              <a:gd name="T16" fmla="*/ 0 h 273"/>
              <a:gd name="T17" fmla="*/ 144 w 144"/>
              <a:gd name="T18" fmla="*/ 273 h 273"/>
            </a:gdLst>
            <a:ahLst/>
            <a:cxnLst>
              <a:cxn ang="T10">
                <a:pos x="T0" y="T1"/>
              </a:cxn>
              <a:cxn ang="T11">
                <a:pos x="T2" y="T3"/>
              </a:cxn>
              <a:cxn ang="T12">
                <a:pos x="T4" y="T5"/>
              </a:cxn>
              <a:cxn ang="T13">
                <a:pos x="T6" y="T7"/>
              </a:cxn>
              <a:cxn ang="T14">
                <a:pos x="T8" y="T9"/>
              </a:cxn>
            </a:cxnLst>
            <a:rect l="T15" t="T16" r="T17" b="T18"/>
            <a:pathLst>
              <a:path w="144" h="273">
                <a:moveTo>
                  <a:pt x="98" y="273"/>
                </a:moveTo>
                <a:cubicBezTo>
                  <a:pt x="49" y="261"/>
                  <a:pt x="0" y="250"/>
                  <a:pt x="8" y="227"/>
                </a:cubicBezTo>
                <a:cubicBezTo>
                  <a:pt x="16" y="204"/>
                  <a:pt x="144" y="159"/>
                  <a:pt x="144" y="136"/>
                </a:cubicBezTo>
                <a:cubicBezTo>
                  <a:pt x="144" y="113"/>
                  <a:pt x="16" y="114"/>
                  <a:pt x="8" y="91"/>
                </a:cubicBezTo>
                <a:cubicBezTo>
                  <a:pt x="0" y="68"/>
                  <a:pt x="49" y="34"/>
                  <a:pt x="98" y="0"/>
                </a:cubicBezTo>
              </a:path>
            </a:pathLst>
          </a:custGeom>
          <a:noFill/>
          <a:ln w="285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18573" name="Text Box 472"/>
          <p:cNvSpPr txBox="1">
            <a:spLocks noChangeArrowheads="1"/>
          </p:cNvSpPr>
          <p:nvPr/>
        </p:nvSpPr>
        <p:spPr bwMode="auto">
          <a:xfrm>
            <a:off x="5065207" y="4740573"/>
            <a:ext cx="162416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200" dirty="0" smtClean="0">
                <a:solidFill>
                  <a:srgbClr val="0000FF"/>
                </a:solidFill>
              </a:rPr>
              <a:t>Proteoglycan</a:t>
            </a:r>
          </a:p>
          <a:p>
            <a:pPr eaLnBrk="1" hangingPunct="1"/>
            <a:r>
              <a:rPr lang="ja-JP" altLang="en-US" sz="1200" dirty="0" smtClean="0">
                <a:solidFill>
                  <a:srgbClr val="0000FF"/>
                </a:solidFill>
              </a:rPr>
              <a:t>（</a:t>
            </a:r>
            <a:r>
              <a:rPr lang="en-US" altLang="ja-JP" sz="1200" dirty="0" smtClean="0">
                <a:solidFill>
                  <a:srgbClr val="0000FF"/>
                </a:solidFill>
              </a:rPr>
              <a:t>Negatively charged)</a:t>
            </a:r>
            <a:endParaRPr lang="en-US" altLang="ja-JP" sz="1200" dirty="0">
              <a:solidFill>
                <a:srgbClr val="0000FF"/>
              </a:solidFill>
            </a:endParaRPr>
          </a:p>
        </p:txBody>
      </p:sp>
      <p:grpSp>
        <p:nvGrpSpPr>
          <p:cNvPr id="18574" name="Group 473"/>
          <p:cNvGrpSpPr>
            <a:grpSpLocks/>
          </p:cNvGrpSpPr>
          <p:nvPr/>
        </p:nvGrpSpPr>
        <p:grpSpPr bwMode="auto">
          <a:xfrm>
            <a:off x="4643438" y="5157788"/>
            <a:ext cx="360362" cy="358775"/>
            <a:chOff x="2381" y="3113"/>
            <a:chExt cx="272" cy="272"/>
          </a:xfrm>
        </p:grpSpPr>
        <p:sp>
          <p:nvSpPr>
            <p:cNvPr id="18673" name="Oval 474"/>
            <p:cNvSpPr>
              <a:spLocks noChangeArrowheads="1"/>
            </p:cNvSpPr>
            <p:nvPr/>
          </p:nvSpPr>
          <p:spPr bwMode="auto">
            <a:xfrm>
              <a:off x="2381" y="3113"/>
              <a:ext cx="272" cy="272"/>
            </a:xfrm>
            <a:prstGeom prst="ellipse">
              <a:avLst/>
            </a:prstGeom>
            <a:gradFill rotWithShape="1">
              <a:gsLst>
                <a:gs pos="0">
                  <a:srgbClr val="66FF33"/>
                </a:gs>
                <a:gs pos="100000">
                  <a:srgbClr val="008000"/>
                </a:gs>
              </a:gsLst>
              <a:path path="shape">
                <a:fillToRect l="50000" t="50000" r="50000" b="50000"/>
              </a:path>
            </a:gradFill>
            <a:ln w="9525">
              <a:solidFill>
                <a:schemeClr val="tx1"/>
              </a:solidFill>
              <a:round/>
              <a:headEnd/>
              <a:tailEnd/>
            </a:ln>
          </p:spPr>
          <p:txBody>
            <a:bodyPr wrap="none" anchor="ctr"/>
            <a:lstStyle/>
            <a:p>
              <a:endParaRPr lang="ja-JP" altLang="ja-JP" sz="2400">
                <a:solidFill>
                  <a:prstClr val="black"/>
                </a:solidFill>
              </a:endParaRPr>
            </a:p>
          </p:txBody>
        </p:sp>
        <p:sp>
          <p:nvSpPr>
            <p:cNvPr id="18674" name="Freeform 475"/>
            <p:cNvSpPr>
              <a:spLocks/>
            </p:cNvSpPr>
            <p:nvPr/>
          </p:nvSpPr>
          <p:spPr bwMode="auto">
            <a:xfrm>
              <a:off x="2427" y="3189"/>
              <a:ext cx="181" cy="121"/>
            </a:xfrm>
            <a:custGeom>
              <a:avLst/>
              <a:gdLst>
                <a:gd name="T0" fmla="*/ 0 w 181"/>
                <a:gd name="T1" fmla="*/ 106 h 121"/>
                <a:gd name="T2" fmla="*/ 45 w 181"/>
                <a:gd name="T3" fmla="*/ 15 h 121"/>
                <a:gd name="T4" fmla="*/ 90 w 181"/>
                <a:gd name="T5" fmla="*/ 15 h 121"/>
                <a:gd name="T6" fmla="*/ 136 w 181"/>
                <a:gd name="T7" fmla="*/ 106 h 121"/>
                <a:gd name="T8" fmla="*/ 90 w 181"/>
                <a:gd name="T9" fmla="*/ 106 h 121"/>
                <a:gd name="T10" fmla="*/ 90 w 181"/>
                <a:gd name="T11" fmla="*/ 60 h 121"/>
                <a:gd name="T12" fmla="*/ 136 w 181"/>
                <a:gd name="T13" fmla="*/ 15 h 121"/>
                <a:gd name="T14" fmla="*/ 181 w 181"/>
                <a:gd name="T15" fmla="*/ 60 h 121"/>
                <a:gd name="T16" fmla="*/ 0 60000 65536"/>
                <a:gd name="T17" fmla="*/ 0 60000 65536"/>
                <a:gd name="T18" fmla="*/ 0 60000 65536"/>
                <a:gd name="T19" fmla="*/ 0 60000 65536"/>
                <a:gd name="T20" fmla="*/ 0 60000 65536"/>
                <a:gd name="T21" fmla="*/ 0 60000 65536"/>
                <a:gd name="T22" fmla="*/ 0 60000 65536"/>
                <a:gd name="T23" fmla="*/ 0 60000 65536"/>
                <a:gd name="T24" fmla="*/ 0 w 181"/>
                <a:gd name="T25" fmla="*/ 0 h 121"/>
                <a:gd name="T26" fmla="*/ 181 w 181"/>
                <a:gd name="T27" fmla="*/ 121 h 1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1" h="121">
                  <a:moveTo>
                    <a:pt x="0" y="106"/>
                  </a:moveTo>
                  <a:cubicBezTo>
                    <a:pt x="15" y="68"/>
                    <a:pt x="30" y="30"/>
                    <a:pt x="45" y="15"/>
                  </a:cubicBezTo>
                  <a:cubicBezTo>
                    <a:pt x="60" y="0"/>
                    <a:pt x="75" y="0"/>
                    <a:pt x="90" y="15"/>
                  </a:cubicBezTo>
                  <a:cubicBezTo>
                    <a:pt x="105" y="30"/>
                    <a:pt x="136" y="91"/>
                    <a:pt x="136" y="106"/>
                  </a:cubicBezTo>
                  <a:cubicBezTo>
                    <a:pt x="136" y="121"/>
                    <a:pt x="98" y="114"/>
                    <a:pt x="90" y="106"/>
                  </a:cubicBezTo>
                  <a:cubicBezTo>
                    <a:pt x="82" y="98"/>
                    <a:pt x="82" y="75"/>
                    <a:pt x="90" y="60"/>
                  </a:cubicBezTo>
                  <a:cubicBezTo>
                    <a:pt x="98" y="45"/>
                    <a:pt x="121" y="15"/>
                    <a:pt x="136" y="15"/>
                  </a:cubicBezTo>
                  <a:cubicBezTo>
                    <a:pt x="151" y="15"/>
                    <a:pt x="166" y="37"/>
                    <a:pt x="181" y="60"/>
                  </a:cubicBezTo>
                </a:path>
              </a:pathLst>
            </a:custGeom>
            <a:noFill/>
            <a:ln w="1905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grpSp>
      <p:grpSp>
        <p:nvGrpSpPr>
          <p:cNvPr id="18575" name="Group 482"/>
          <p:cNvGrpSpPr>
            <a:grpSpLocks noChangeAspect="1"/>
          </p:cNvGrpSpPr>
          <p:nvPr/>
        </p:nvGrpSpPr>
        <p:grpSpPr bwMode="auto">
          <a:xfrm>
            <a:off x="1484313" y="5375275"/>
            <a:ext cx="134937" cy="131763"/>
            <a:chOff x="1419" y="597"/>
            <a:chExt cx="144" cy="144"/>
          </a:xfrm>
        </p:grpSpPr>
        <p:sp>
          <p:nvSpPr>
            <p:cNvPr id="18671" name="Line 483"/>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72" name="Oval 484"/>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18576" name="Group 485"/>
          <p:cNvGrpSpPr>
            <a:grpSpLocks noChangeAspect="1"/>
          </p:cNvGrpSpPr>
          <p:nvPr/>
        </p:nvGrpSpPr>
        <p:grpSpPr bwMode="auto">
          <a:xfrm>
            <a:off x="1042988" y="5591175"/>
            <a:ext cx="134937" cy="131763"/>
            <a:chOff x="1419" y="597"/>
            <a:chExt cx="144" cy="144"/>
          </a:xfrm>
        </p:grpSpPr>
        <p:sp>
          <p:nvSpPr>
            <p:cNvPr id="18669" name="Line 48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70" name="Oval 48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18577" name="Group 488"/>
          <p:cNvGrpSpPr>
            <a:grpSpLocks noChangeAspect="1"/>
          </p:cNvGrpSpPr>
          <p:nvPr/>
        </p:nvGrpSpPr>
        <p:grpSpPr bwMode="auto">
          <a:xfrm>
            <a:off x="539750" y="5445125"/>
            <a:ext cx="134938" cy="131763"/>
            <a:chOff x="1419" y="597"/>
            <a:chExt cx="144" cy="144"/>
          </a:xfrm>
        </p:grpSpPr>
        <p:sp>
          <p:nvSpPr>
            <p:cNvPr id="18667" name="Line 489"/>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68" name="Oval 490"/>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18578" name="Group 491"/>
          <p:cNvGrpSpPr>
            <a:grpSpLocks noChangeAspect="1"/>
          </p:cNvGrpSpPr>
          <p:nvPr/>
        </p:nvGrpSpPr>
        <p:grpSpPr bwMode="auto">
          <a:xfrm>
            <a:off x="1916113" y="5373688"/>
            <a:ext cx="134937" cy="131762"/>
            <a:chOff x="1419" y="597"/>
            <a:chExt cx="144" cy="144"/>
          </a:xfrm>
        </p:grpSpPr>
        <p:sp>
          <p:nvSpPr>
            <p:cNvPr id="18665" name="Line 492"/>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66" name="Oval 493"/>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18579" name="Group 494"/>
          <p:cNvGrpSpPr>
            <a:grpSpLocks noChangeAspect="1"/>
          </p:cNvGrpSpPr>
          <p:nvPr/>
        </p:nvGrpSpPr>
        <p:grpSpPr bwMode="auto">
          <a:xfrm>
            <a:off x="2339975" y="5300663"/>
            <a:ext cx="134938" cy="131762"/>
            <a:chOff x="1419" y="597"/>
            <a:chExt cx="144" cy="144"/>
          </a:xfrm>
        </p:grpSpPr>
        <p:sp>
          <p:nvSpPr>
            <p:cNvPr id="18663" name="Line 495"/>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64" name="Oval 496"/>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18580" name="Group 497"/>
          <p:cNvGrpSpPr>
            <a:grpSpLocks noChangeAspect="1"/>
          </p:cNvGrpSpPr>
          <p:nvPr/>
        </p:nvGrpSpPr>
        <p:grpSpPr bwMode="auto">
          <a:xfrm>
            <a:off x="2852738" y="5300663"/>
            <a:ext cx="134937" cy="131762"/>
            <a:chOff x="1419" y="597"/>
            <a:chExt cx="144" cy="144"/>
          </a:xfrm>
        </p:grpSpPr>
        <p:sp>
          <p:nvSpPr>
            <p:cNvPr id="18661" name="Line 498"/>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62" name="Oval 499"/>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18581" name="Group 500"/>
          <p:cNvGrpSpPr>
            <a:grpSpLocks noChangeAspect="1"/>
          </p:cNvGrpSpPr>
          <p:nvPr/>
        </p:nvGrpSpPr>
        <p:grpSpPr bwMode="auto">
          <a:xfrm>
            <a:off x="3348038" y="5373688"/>
            <a:ext cx="134937" cy="131762"/>
            <a:chOff x="1419" y="597"/>
            <a:chExt cx="144" cy="144"/>
          </a:xfrm>
        </p:grpSpPr>
        <p:sp>
          <p:nvSpPr>
            <p:cNvPr id="18659" name="Line 501"/>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60" name="Oval 502"/>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18582" name="Group 503"/>
          <p:cNvGrpSpPr>
            <a:grpSpLocks noChangeAspect="1"/>
          </p:cNvGrpSpPr>
          <p:nvPr/>
        </p:nvGrpSpPr>
        <p:grpSpPr bwMode="auto">
          <a:xfrm>
            <a:off x="3779838" y="5300663"/>
            <a:ext cx="134937" cy="131762"/>
            <a:chOff x="1419" y="597"/>
            <a:chExt cx="144" cy="144"/>
          </a:xfrm>
        </p:grpSpPr>
        <p:sp>
          <p:nvSpPr>
            <p:cNvPr id="18657" name="Line 504"/>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58" name="Oval 505"/>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18583" name="Group 506"/>
          <p:cNvGrpSpPr>
            <a:grpSpLocks noChangeAspect="1"/>
          </p:cNvGrpSpPr>
          <p:nvPr/>
        </p:nvGrpSpPr>
        <p:grpSpPr bwMode="auto">
          <a:xfrm>
            <a:off x="4284663" y="5373688"/>
            <a:ext cx="134937" cy="131762"/>
            <a:chOff x="1419" y="597"/>
            <a:chExt cx="144" cy="144"/>
          </a:xfrm>
        </p:grpSpPr>
        <p:sp>
          <p:nvSpPr>
            <p:cNvPr id="18655" name="Line 507"/>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56" name="Oval 508"/>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18584" name="Group 509"/>
          <p:cNvGrpSpPr>
            <a:grpSpLocks noChangeAspect="1"/>
          </p:cNvGrpSpPr>
          <p:nvPr/>
        </p:nvGrpSpPr>
        <p:grpSpPr bwMode="auto">
          <a:xfrm>
            <a:off x="5148263" y="5591175"/>
            <a:ext cx="134937" cy="131763"/>
            <a:chOff x="1419" y="597"/>
            <a:chExt cx="144" cy="144"/>
          </a:xfrm>
        </p:grpSpPr>
        <p:sp>
          <p:nvSpPr>
            <p:cNvPr id="18653" name="Line 510"/>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54" name="Oval 511"/>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18585" name="Group 512"/>
          <p:cNvGrpSpPr>
            <a:grpSpLocks noChangeAspect="1"/>
          </p:cNvGrpSpPr>
          <p:nvPr/>
        </p:nvGrpSpPr>
        <p:grpSpPr bwMode="auto">
          <a:xfrm>
            <a:off x="5580063" y="5373688"/>
            <a:ext cx="134937" cy="131762"/>
            <a:chOff x="1419" y="597"/>
            <a:chExt cx="144" cy="144"/>
          </a:xfrm>
        </p:grpSpPr>
        <p:sp>
          <p:nvSpPr>
            <p:cNvPr id="18651" name="Line 513"/>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52" name="Oval 514"/>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18586" name="Group 515"/>
          <p:cNvGrpSpPr>
            <a:grpSpLocks noChangeAspect="1"/>
          </p:cNvGrpSpPr>
          <p:nvPr/>
        </p:nvGrpSpPr>
        <p:grpSpPr bwMode="auto">
          <a:xfrm>
            <a:off x="6092825" y="5591175"/>
            <a:ext cx="134938" cy="131763"/>
            <a:chOff x="1419" y="597"/>
            <a:chExt cx="144" cy="144"/>
          </a:xfrm>
        </p:grpSpPr>
        <p:sp>
          <p:nvSpPr>
            <p:cNvPr id="18649" name="Line 51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50" name="Oval 51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18587" name="Group 518"/>
          <p:cNvGrpSpPr>
            <a:grpSpLocks noChangeAspect="1"/>
          </p:cNvGrpSpPr>
          <p:nvPr/>
        </p:nvGrpSpPr>
        <p:grpSpPr bwMode="auto">
          <a:xfrm>
            <a:off x="1700213" y="5591175"/>
            <a:ext cx="134937" cy="131763"/>
            <a:chOff x="1419" y="597"/>
            <a:chExt cx="144" cy="144"/>
          </a:xfrm>
        </p:grpSpPr>
        <p:sp>
          <p:nvSpPr>
            <p:cNvPr id="18647" name="Line 519"/>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48" name="Oval 520"/>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18588" name="Group 526"/>
          <p:cNvGrpSpPr>
            <a:grpSpLocks noChangeAspect="1"/>
          </p:cNvGrpSpPr>
          <p:nvPr/>
        </p:nvGrpSpPr>
        <p:grpSpPr bwMode="auto">
          <a:xfrm>
            <a:off x="3635375" y="4868863"/>
            <a:ext cx="139700" cy="144462"/>
            <a:chOff x="1392" y="288"/>
            <a:chExt cx="144" cy="144"/>
          </a:xfrm>
        </p:grpSpPr>
        <p:sp>
          <p:nvSpPr>
            <p:cNvPr id="18643" name="Oval 52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18644" name="Group 528"/>
            <p:cNvGrpSpPr>
              <a:grpSpLocks noChangeAspect="1"/>
            </p:cNvGrpSpPr>
            <p:nvPr/>
          </p:nvGrpSpPr>
          <p:grpSpPr bwMode="auto">
            <a:xfrm>
              <a:off x="1413" y="312"/>
              <a:ext cx="100" cy="100"/>
              <a:chOff x="1440" y="480"/>
              <a:chExt cx="100" cy="100"/>
            </a:xfrm>
          </p:grpSpPr>
          <p:sp>
            <p:nvSpPr>
              <p:cNvPr id="18645" name="Line 52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46" name="Line 53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18589" name="Group 531"/>
          <p:cNvGrpSpPr>
            <a:grpSpLocks noChangeAspect="1"/>
          </p:cNvGrpSpPr>
          <p:nvPr/>
        </p:nvGrpSpPr>
        <p:grpSpPr bwMode="auto">
          <a:xfrm>
            <a:off x="3927475" y="5084763"/>
            <a:ext cx="139700" cy="144462"/>
            <a:chOff x="1392" y="288"/>
            <a:chExt cx="144" cy="144"/>
          </a:xfrm>
        </p:grpSpPr>
        <p:sp>
          <p:nvSpPr>
            <p:cNvPr id="18639" name="Oval 532"/>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18640" name="Group 533"/>
            <p:cNvGrpSpPr>
              <a:grpSpLocks noChangeAspect="1"/>
            </p:cNvGrpSpPr>
            <p:nvPr/>
          </p:nvGrpSpPr>
          <p:grpSpPr bwMode="auto">
            <a:xfrm>
              <a:off x="1413" y="312"/>
              <a:ext cx="100" cy="100"/>
              <a:chOff x="1440" y="480"/>
              <a:chExt cx="100" cy="100"/>
            </a:xfrm>
          </p:grpSpPr>
          <p:sp>
            <p:nvSpPr>
              <p:cNvPr id="18641" name="Line 534"/>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42" name="Line 535"/>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18590" name="Group 536"/>
          <p:cNvGrpSpPr>
            <a:grpSpLocks noChangeAspect="1"/>
          </p:cNvGrpSpPr>
          <p:nvPr/>
        </p:nvGrpSpPr>
        <p:grpSpPr bwMode="auto">
          <a:xfrm>
            <a:off x="4140200" y="4868863"/>
            <a:ext cx="139700" cy="144462"/>
            <a:chOff x="1392" y="288"/>
            <a:chExt cx="144" cy="144"/>
          </a:xfrm>
        </p:grpSpPr>
        <p:sp>
          <p:nvSpPr>
            <p:cNvPr id="18635"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18636" name="Group 538"/>
            <p:cNvGrpSpPr>
              <a:grpSpLocks noChangeAspect="1"/>
            </p:cNvGrpSpPr>
            <p:nvPr/>
          </p:nvGrpSpPr>
          <p:grpSpPr bwMode="auto">
            <a:xfrm>
              <a:off x="1413" y="312"/>
              <a:ext cx="100" cy="100"/>
              <a:chOff x="1440" y="480"/>
              <a:chExt cx="100" cy="100"/>
            </a:xfrm>
          </p:grpSpPr>
          <p:sp>
            <p:nvSpPr>
              <p:cNvPr id="18637"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38"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18591" name="Group 541"/>
          <p:cNvGrpSpPr>
            <a:grpSpLocks noChangeAspect="1"/>
          </p:cNvGrpSpPr>
          <p:nvPr/>
        </p:nvGrpSpPr>
        <p:grpSpPr bwMode="auto">
          <a:xfrm>
            <a:off x="4576763" y="5084763"/>
            <a:ext cx="139700" cy="144462"/>
            <a:chOff x="1392" y="288"/>
            <a:chExt cx="144" cy="144"/>
          </a:xfrm>
        </p:grpSpPr>
        <p:sp>
          <p:nvSpPr>
            <p:cNvPr id="18631" name="Oval 542"/>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18632" name="Group 543"/>
            <p:cNvGrpSpPr>
              <a:grpSpLocks noChangeAspect="1"/>
            </p:cNvGrpSpPr>
            <p:nvPr/>
          </p:nvGrpSpPr>
          <p:grpSpPr bwMode="auto">
            <a:xfrm>
              <a:off x="1413" y="312"/>
              <a:ext cx="100" cy="100"/>
              <a:chOff x="1440" y="480"/>
              <a:chExt cx="100" cy="100"/>
            </a:xfrm>
          </p:grpSpPr>
          <p:sp>
            <p:nvSpPr>
              <p:cNvPr id="18633" name="Line 544"/>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34" name="Line 545"/>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18592" name="Group 546"/>
          <p:cNvGrpSpPr>
            <a:grpSpLocks noChangeAspect="1"/>
          </p:cNvGrpSpPr>
          <p:nvPr/>
        </p:nvGrpSpPr>
        <p:grpSpPr bwMode="auto">
          <a:xfrm>
            <a:off x="4937125" y="5084763"/>
            <a:ext cx="139700" cy="144462"/>
            <a:chOff x="1392" y="288"/>
            <a:chExt cx="144" cy="144"/>
          </a:xfrm>
        </p:grpSpPr>
        <p:sp>
          <p:nvSpPr>
            <p:cNvPr id="18627" name="Oval 54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18628" name="Group 548"/>
            <p:cNvGrpSpPr>
              <a:grpSpLocks noChangeAspect="1"/>
            </p:cNvGrpSpPr>
            <p:nvPr/>
          </p:nvGrpSpPr>
          <p:grpSpPr bwMode="auto">
            <a:xfrm>
              <a:off x="1413" y="312"/>
              <a:ext cx="100" cy="100"/>
              <a:chOff x="1440" y="480"/>
              <a:chExt cx="100" cy="100"/>
            </a:xfrm>
          </p:grpSpPr>
          <p:sp>
            <p:nvSpPr>
              <p:cNvPr id="18629" name="Line 54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30" name="Line 55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18593" name="Group 551"/>
          <p:cNvGrpSpPr>
            <a:grpSpLocks noChangeAspect="1"/>
          </p:cNvGrpSpPr>
          <p:nvPr/>
        </p:nvGrpSpPr>
        <p:grpSpPr bwMode="auto">
          <a:xfrm>
            <a:off x="4787900" y="5516563"/>
            <a:ext cx="139700" cy="144462"/>
            <a:chOff x="1392" y="288"/>
            <a:chExt cx="144" cy="144"/>
          </a:xfrm>
        </p:grpSpPr>
        <p:sp>
          <p:nvSpPr>
            <p:cNvPr id="18623" name="Oval 552"/>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18624" name="Group 553"/>
            <p:cNvGrpSpPr>
              <a:grpSpLocks noChangeAspect="1"/>
            </p:cNvGrpSpPr>
            <p:nvPr/>
          </p:nvGrpSpPr>
          <p:grpSpPr bwMode="auto">
            <a:xfrm>
              <a:off x="1413" y="312"/>
              <a:ext cx="100" cy="100"/>
              <a:chOff x="1440" y="480"/>
              <a:chExt cx="100" cy="100"/>
            </a:xfrm>
          </p:grpSpPr>
          <p:sp>
            <p:nvSpPr>
              <p:cNvPr id="18625" name="Line 554"/>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26" name="Line 555"/>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sp>
        <p:nvSpPr>
          <p:cNvPr id="18594" name="AutoShape 556"/>
          <p:cNvSpPr>
            <a:spLocks noChangeArrowheads="1"/>
          </p:cNvSpPr>
          <p:nvPr/>
        </p:nvSpPr>
        <p:spPr bwMode="auto">
          <a:xfrm>
            <a:off x="4603750" y="5710238"/>
            <a:ext cx="433388" cy="647700"/>
          </a:xfrm>
          <a:prstGeom prst="downArrow">
            <a:avLst>
              <a:gd name="adj1" fmla="val 46519"/>
              <a:gd name="adj2" fmla="val 60804"/>
            </a:avLst>
          </a:prstGeom>
          <a:solidFill>
            <a:schemeClr val="tx1"/>
          </a:solidFill>
          <a:ln w="9525">
            <a:solidFill>
              <a:schemeClr val="tx1"/>
            </a:solidFill>
            <a:miter lim="800000"/>
            <a:headEnd/>
            <a:tailEnd/>
          </a:ln>
        </p:spPr>
        <p:txBody>
          <a:bodyPr vert="eaVert" wrap="none" anchor="ctr"/>
          <a:lstStyle/>
          <a:p>
            <a:endParaRPr lang="ja-JP" altLang="ja-JP" sz="2400">
              <a:solidFill>
                <a:prstClr val="black"/>
              </a:solidFill>
            </a:endParaRPr>
          </a:p>
        </p:txBody>
      </p:sp>
      <p:sp>
        <p:nvSpPr>
          <p:cNvPr id="18595" name="Text Box 557"/>
          <p:cNvSpPr txBox="1">
            <a:spLocks noChangeArrowheads="1"/>
          </p:cNvSpPr>
          <p:nvPr/>
        </p:nvSpPr>
        <p:spPr bwMode="auto">
          <a:xfrm>
            <a:off x="2987675" y="5805488"/>
            <a:ext cx="128913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600" dirty="0" smtClean="0">
                <a:solidFill>
                  <a:prstClr val="black"/>
                </a:solidFill>
              </a:rPr>
              <a:t>Endocytosis</a:t>
            </a:r>
            <a:endParaRPr lang="ja-JP" altLang="en-US" sz="1600" dirty="0">
              <a:solidFill>
                <a:prstClr val="black"/>
              </a:solidFill>
            </a:endParaRPr>
          </a:p>
        </p:txBody>
      </p:sp>
      <p:sp>
        <p:nvSpPr>
          <p:cNvPr id="18596" name="Freeform 558"/>
          <p:cNvSpPr>
            <a:spLocks noChangeAspect="1"/>
          </p:cNvSpPr>
          <p:nvPr/>
        </p:nvSpPr>
        <p:spPr bwMode="auto">
          <a:xfrm>
            <a:off x="468313" y="4138613"/>
            <a:ext cx="349250" cy="311150"/>
          </a:xfrm>
          <a:custGeom>
            <a:avLst/>
            <a:gdLst>
              <a:gd name="T0" fmla="*/ 2147483647 w 620"/>
              <a:gd name="T1" fmla="*/ 2147483647 h 564"/>
              <a:gd name="T2" fmla="*/ 2147483647 w 620"/>
              <a:gd name="T3" fmla="*/ 2147483647 h 564"/>
              <a:gd name="T4" fmla="*/ 2147483647 w 620"/>
              <a:gd name="T5" fmla="*/ 2147483647 h 564"/>
              <a:gd name="T6" fmla="*/ 2147483647 w 620"/>
              <a:gd name="T7" fmla="*/ 2147483647 h 564"/>
              <a:gd name="T8" fmla="*/ 2147483647 w 620"/>
              <a:gd name="T9" fmla="*/ 2147483647 h 564"/>
              <a:gd name="T10" fmla="*/ 2147483647 w 620"/>
              <a:gd name="T11" fmla="*/ 2147483647 h 564"/>
              <a:gd name="T12" fmla="*/ 2147483647 w 620"/>
              <a:gd name="T13" fmla="*/ 2147483647 h 564"/>
              <a:gd name="T14" fmla="*/ 2147483647 w 620"/>
              <a:gd name="T15" fmla="*/ 2147483647 h 564"/>
              <a:gd name="T16" fmla="*/ 2147483647 w 620"/>
              <a:gd name="T17" fmla="*/ 2147483647 h 564"/>
              <a:gd name="T18" fmla="*/ 2147483647 w 620"/>
              <a:gd name="T19" fmla="*/ 2147483647 h 564"/>
              <a:gd name="T20" fmla="*/ 2147483647 w 620"/>
              <a:gd name="T21" fmla="*/ 2147483647 h 5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0"/>
              <a:gd name="T34" fmla="*/ 0 h 564"/>
              <a:gd name="T35" fmla="*/ 620 w 620"/>
              <a:gd name="T36" fmla="*/ 564 h 5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0" h="564">
                <a:moveTo>
                  <a:pt x="125" y="54"/>
                </a:moveTo>
                <a:cubicBezTo>
                  <a:pt x="87" y="80"/>
                  <a:pt x="0" y="177"/>
                  <a:pt x="41" y="198"/>
                </a:cubicBezTo>
                <a:cubicBezTo>
                  <a:pt x="82" y="219"/>
                  <a:pt x="334" y="142"/>
                  <a:pt x="371" y="180"/>
                </a:cubicBezTo>
                <a:cubicBezTo>
                  <a:pt x="408" y="218"/>
                  <a:pt x="229" y="391"/>
                  <a:pt x="263" y="426"/>
                </a:cubicBezTo>
                <a:cubicBezTo>
                  <a:pt x="297" y="461"/>
                  <a:pt x="530" y="371"/>
                  <a:pt x="575" y="390"/>
                </a:cubicBezTo>
                <a:cubicBezTo>
                  <a:pt x="620" y="409"/>
                  <a:pt x="568" y="518"/>
                  <a:pt x="533" y="540"/>
                </a:cubicBezTo>
                <a:cubicBezTo>
                  <a:pt x="498" y="562"/>
                  <a:pt x="371" y="564"/>
                  <a:pt x="362" y="522"/>
                </a:cubicBezTo>
                <a:cubicBezTo>
                  <a:pt x="353" y="480"/>
                  <a:pt x="512" y="324"/>
                  <a:pt x="479" y="288"/>
                </a:cubicBezTo>
                <a:cubicBezTo>
                  <a:pt x="446" y="252"/>
                  <a:pt x="196" y="347"/>
                  <a:pt x="161" y="306"/>
                </a:cubicBezTo>
                <a:cubicBezTo>
                  <a:pt x="126" y="265"/>
                  <a:pt x="275" y="84"/>
                  <a:pt x="269" y="42"/>
                </a:cubicBezTo>
                <a:cubicBezTo>
                  <a:pt x="263" y="0"/>
                  <a:pt x="163" y="28"/>
                  <a:pt x="125" y="54"/>
                </a:cubicBezTo>
                <a:close/>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grpSp>
        <p:nvGrpSpPr>
          <p:cNvPr id="18597" name="Group 559"/>
          <p:cNvGrpSpPr>
            <a:grpSpLocks noChangeAspect="1"/>
          </p:cNvGrpSpPr>
          <p:nvPr/>
        </p:nvGrpSpPr>
        <p:grpSpPr bwMode="auto">
          <a:xfrm>
            <a:off x="838200" y="4306888"/>
            <a:ext cx="117475" cy="114300"/>
            <a:chOff x="1419" y="597"/>
            <a:chExt cx="144" cy="144"/>
          </a:xfrm>
        </p:grpSpPr>
        <p:sp>
          <p:nvSpPr>
            <p:cNvPr id="18621" name="Line 560"/>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22" name="Oval 561"/>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18598" name="Group 562"/>
          <p:cNvGrpSpPr>
            <a:grpSpLocks noChangeAspect="1"/>
          </p:cNvGrpSpPr>
          <p:nvPr/>
        </p:nvGrpSpPr>
        <p:grpSpPr bwMode="auto">
          <a:xfrm>
            <a:off x="468313" y="4376738"/>
            <a:ext cx="117475" cy="114300"/>
            <a:chOff x="1419" y="597"/>
            <a:chExt cx="144" cy="144"/>
          </a:xfrm>
        </p:grpSpPr>
        <p:sp>
          <p:nvSpPr>
            <p:cNvPr id="18619" name="Line 563"/>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20" name="Oval 564"/>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18599" name="Group 565"/>
          <p:cNvGrpSpPr>
            <a:grpSpLocks noChangeAspect="1"/>
          </p:cNvGrpSpPr>
          <p:nvPr/>
        </p:nvGrpSpPr>
        <p:grpSpPr bwMode="auto">
          <a:xfrm>
            <a:off x="671513" y="4073525"/>
            <a:ext cx="120650" cy="114300"/>
            <a:chOff x="1419" y="597"/>
            <a:chExt cx="144" cy="144"/>
          </a:xfrm>
        </p:grpSpPr>
        <p:sp>
          <p:nvSpPr>
            <p:cNvPr id="18617" name="Line 56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18" name="Oval 56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sp>
        <p:nvSpPr>
          <p:cNvPr id="18600" name="Freeform 568"/>
          <p:cNvSpPr>
            <a:spLocks noChangeAspect="1"/>
          </p:cNvSpPr>
          <p:nvPr/>
        </p:nvSpPr>
        <p:spPr bwMode="auto">
          <a:xfrm>
            <a:off x="989013" y="3981450"/>
            <a:ext cx="349250" cy="311150"/>
          </a:xfrm>
          <a:custGeom>
            <a:avLst/>
            <a:gdLst>
              <a:gd name="T0" fmla="*/ 2147483647 w 620"/>
              <a:gd name="T1" fmla="*/ 2147483647 h 564"/>
              <a:gd name="T2" fmla="*/ 2147483647 w 620"/>
              <a:gd name="T3" fmla="*/ 2147483647 h 564"/>
              <a:gd name="T4" fmla="*/ 2147483647 w 620"/>
              <a:gd name="T5" fmla="*/ 2147483647 h 564"/>
              <a:gd name="T6" fmla="*/ 2147483647 w 620"/>
              <a:gd name="T7" fmla="*/ 2147483647 h 564"/>
              <a:gd name="T8" fmla="*/ 2147483647 w 620"/>
              <a:gd name="T9" fmla="*/ 2147483647 h 564"/>
              <a:gd name="T10" fmla="*/ 2147483647 w 620"/>
              <a:gd name="T11" fmla="*/ 2147483647 h 564"/>
              <a:gd name="T12" fmla="*/ 2147483647 w 620"/>
              <a:gd name="T13" fmla="*/ 2147483647 h 564"/>
              <a:gd name="T14" fmla="*/ 2147483647 w 620"/>
              <a:gd name="T15" fmla="*/ 2147483647 h 564"/>
              <a:gd name="T16" fmla="*/ 2147483647 w 620"/>
              <a:gd name="T17" fmla="*/ 2147483647 h 564"/>
              <a:gd name="T18" fmla="*/ 2147483647 w 620"/>
              <a:gd name="T19" fmla="*/ 2147483647 h 564"/>
              <a:gd name="T20" fmla="*/ 2147483647 w 620"/>
              <a:gd name="T21" fmla="*/ 2147483647 h 5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0"/>
              <a:gd name="T34" fmla="*/ 0 h 564"/>
              <a:gd name="T35" fmla="*/ 620 w 620"/>
              <a:gd name="T36" fmla="*/ 564 h 5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0" h="564">
                <a:moveTo>
                  <a:pt x="125" y="54"/>
                </a:moveTo>
                <a:cubicBezTo>
                  <a:pt x="87" y="80"/>
                  <a:pt x="0" y="177"/>
                  <a:pt x="41" y="198"/>
                </a:cubicBezTo>
                <a:cubicBezTo>
                  <a:pt x="82" y="219"/>
                  <a:pt x="334" y="142"/>
                  <a:pt x="371" y="180"/>
                </a:cubicBezTo>
                <a:cubicBezTo>
                  <a:pt x="408" y="218"/>
                  <a:pt x="229" y="391"/>
                  <a:pt x="263" y="426"/>
                </a:cubicBezTo>
                <a:cubicBezTo>
                  <a:pt x="297" y="461"/>
                  <a:pt x="530" y="371"/>
                  <a:pt x="575" y="390"/>
                </a:cubicBezTo>
                <a:cubicBezTo>
                  <a:pt x="620" y="409"/>
                  <a:pt x="568" y="518"/>
                  <a:pt x="533" y="540"/>
                </a:cubicBezTo>
                <a:cubicBezTo>
                  <a:pt x="498" y="562"/>
                  <a:pt x="371" y="564"/>
                  <a:pt x="362" y="522"/>
                </a:cubicBezTo>
                <a:cubicBezTo>
                  <a:pt x="353" y="480"/>
                  <a:pt x="512" y="324"/>
                  <a:pt x="479" y="288"/>
                </a:cubicBezTo>
                <a:cubicBezTo>
                  <a:pt x="446" y="252"/>
                  <a:pt x="196" y="347"/>
                  <a:pt x="161" y="306"/>
                </a:cubicBezTo>
                <a:cubicBezTo>
                  <a:pt x="126" y="265"/>
                  <a:pt x="275" y="84"/>
                  <a:pt x="269" y="42"/>
                </a:cubicBezTo>
                <a:cubicBezTo>
                  <a:pt x="263" y="0"/>
                  <a:pt x="163" y="28"/>
                  <a:pt x="125" y="54"/>
                </a:cubicBezTo>
                <a:close/>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grpSp>
        <p:nvGrpSpPr>
          <p:cNvPr id="18601" name="Group 569"/>
          <p:cNvGrpSpPr>
            <a:grpSpLocks noChangeAspect="1"/>
          </p:cNvGrpSpPr>
          <p:nvPr/>
        </p:nvGrpSpPr>
        <p:grpSpPr bwMode="auto">
          <a:xfrm>
            <a:off x="1358900" y="4149725"/>
            <a:ext cx="117475" cy="114300"/>
            <a:chOff x="1419" y="597"/>
            <a:chExt cx="144" cy="144"/>
          </a:xfrm>
        </p:grpSpPr>
        <p:sp>
          <p:nvSpPr>
            <p:cNvPr id="18615" name="Line 570"/>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16" name="Oval 571"/>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18602" name="Group 572"/>
          <p:cNvGrpSpPr>
            <a:grpSpLocks noChangeAspect="1"/>
          </p:cNvGrpSpPr>
          <p:nvPr/>
        </p:nvGrpSpPr>
        <p:grpSpPr bwMode="auto">
          <a:xfrm>
            <a:off x="989013" y="4219575"/>
            <a:ext cx="117475" cy="114300"/>
            <a:chOff x="1419" y="597"/>
            <a:chExt cx="144" cy="144"/>
          </a:xfrm>
        </p:grpSpPr>
        <p:sp>
          <p:nvSpPr>
            <p:cNvPr id="18613" name="Line 573"/>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14" name="Oval 574"/>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18603" name="Group 575"/>
          <p:cNvGrpSpPr>
            <a:grpSpLocks noChangeAspect="1"/>
          </p:cNvGrpSpPr>
          <p:nvPr/>
        </p:nvGrpSpPr>
        <p:grpSpPr bwMode="auto">
          <a:xfrm>
            <a:off x="1192213" y="3916363"/>
            <a:ext cx="120650" cy="114300"/>
            <a:chOff x="1419" y="597"/>
            <a:chExt cx="144" cy="144"/>
          </a:xfrm>
        </p:grpSpPr>
        <p:sp>
          <p:nvSpPr>
            <p:cNvPr id="18611" name="Line 57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18612" name="Oval 57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sp>
        <p:nvSpPr>
          <p:cNvPr id="18604" name="AutoShape 578"/>
          <p:cNvSpPr>
            <a:spLocks noChangeArrowheads="1"/>
          </p:cNvSpPr>
          <p:nvPr/>
        </p:nvSpPr>
        <p:spPr bwMode="auto">
          <a:xfrm rot="5400000">
            <a:off x="468312" y="4724401"/>
            <a:ext cx="792163" cy="360362"/>
          </a:xfrm>
          <a:prstGeom prst="leftRightArrow">
            <a:avLst>
              <a:gd name="adj1" fmla="val 50000"/>
              <a:gd name="adj2" fmla="val 43965"/>
            </a:avLst>
          </a:prstGeom>
          <a:solidFill>
            <a:schemeClr val="tx1"/>
          </a:solidFill>
          <a:ln w="9525">
            <a:solidFill>
              <a:schemeClr val="tx1"/>
            </a:solidFill>
            <a:miter lim="800000"/>
            <a:headEnd/>
            <a:tailEnd/>
          </a:ln>
        </p:spPr>
        <p:txBody>
          <a:bodyPr wrap="none" anchor="ctr"/>
          <a:lstStyle/>
          <a:p>
            <a:endParaRPr lang="ja-JP" altLang="ja-JP" sz="2400">
              <a:solidFill>
                <a:prstClr val="black"/>
              </a:solidFill>
            </a:endParaRPr>
          </a:p>
        </p:txBody>
      </p:sp>
      <p:sp>
        <p:nvSpPr>
          <p:cNvPr id="18605" name="Text Box 579"/>
          <p:cNvSpPr txBox="1">
            <a:spLocks noChangeArrowheads="1"/>
          </p:cNvSpPr>
          <p:nvPr/>
        </p:nvSpPr>
        <p:spPr bwMode="auto">
          <a:xfrm>
            <a:off x="957698" y="4624387"/>
            <a:ext cx="135966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r>
              <a:rPr lang="en-US" altLang="ja-JP" sz="1600" dirty="0" smtClean="0">
                <a:solidFill>
                  <a:prstClr val="black"/>
                </a:solidFill>
              </a:rPr>
              <a:t>Electrostatic </a:t>
            </a:r>
          </a:p>
          <a:p>
            <a:pPr eaLnBrk="1" hangingPunct="1"/>
            <a:r>
              <a:rPr lang="en-US" altLang="ja-JP" sz="1600" dirty="0" smtClean="0">
                <a:solidFill>
                  <a:prstClr val="black"/>
                </a:solidFill>
              </a:rPr>
              <a:t>repulsion</a:t>
            </a:r>
            <a:endParaRPr lang="ja-JP" altLang="en-US" sz="1600" dirty="0">
              <a:solidFill>
                <a:prstClr val="black"/>
              </a:solidFill>
            </a:endParaRPr>
          </a:p>
        </p:txBody>
      </p:sp>
      <p:sp>
        <p:nvSpPr>
          <p:cNvPr id="18606" name="Text Box 580"/>
          <p:cNvSpPr txBox="1">
            <a:spLocks noChangeArrowheads="1"/>
          </p:cNvSpPr>
          <p:nvPr/>
        </p:nvSpPr>
        <p:spPr bwMode="auto">
          <a:xfrm>
            <a:off x="179388" y="63500"/>
            <a:ext cx="41912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eaLnBrk="1" hangingPunct="1">
              <a:tabLst>
                <a:tab pos="2152650" algn="l"/>
              </a:tabLst>
            </a:pPr>
            <a:r>
              <a:rPr lang="en-US" altLang="ja-JP" sz="2400" dirty="0" smtClean="0">
                <a:solidFill>
                  <a:prstClr val="black"/>
                </a:solidFill>
              </a:rPr>
              <a:t>Cationic gene/siRNA carriers</a:t>
            </a:r>
            <a:endParaRPr lang="ja-JP" altLang="en-US" sz="2400" dirty="0">
              <a:solidFill>
                <a:prstClr val="black"/>
              </a:solidFill>
            </a:endParaRPr>
          </a:p>
        </p:txBody>
      </p:sp>
      <p:sp>
        <p:nvSpPr>
          <p:cNvPr id="18607" name="Text Box 581"/>
          <p:cNvSpPr txBox="1">
            <a:spLocks noChangeArrowheads="1"/>
          </p:cNvSpPr>
          <p:nvPr/>
        </p:nvSpPr>
        <p:spPr bwMode="auto">
          <a:xfrm rot="-5400000">
            <a:off x="6082005" y="1771342"/>
            <a:ext cx="1327608" cy="24622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algn="ctr" eaLnBrk="1" hangingPunct="1"/>
            <a:r>
              <a:rPr lang="en-US" altLang="ja-JP" sz="1000" dirty="0" smtClean="0">
                <a:solidFill>
                  <a:prstClr val="black"/>
                </a:solidFill>
                <a:latin typeface="HGP創英角ｺﾞｼｯｸUB" panose="020B0900000000000000" pitchFamily="50" charset="-128"/>
              </a:rPr>
              <a:t>Transfection Activity</a:t>
            </a:r>
            <a:endParaRPr lang="ja-JP" altLang="en-US" sz="1000" dirty="0">
              <a:solidFill>
                <a:prstClr val="black"/>
              </a:solidFill>
              <a:latin typeface="HGP創英角ｺﾞｼｯｸUB" panose="020B0900000000000000" pitchFamily="50" charset="-128"/>
            </a:endParaRPr>
          </a:p>
        </p:txBody>
      </p:sp>
      <p:sp>
        <p:nvSpPr>
          <p:cNvPr id="18608" name="Text Box 582"/>
          <p:cNvSpPr txBox="1">
            <a:spLocks noChangeArrowheads="1"/>
          </p:cNvSpPr>
          <p:nvPr/>
        </p:nvSpPr>
        <p:spPr bwMode="auto">
          <a:xfrm>
            <a:off x="6652687" y="5661351"/>
            <a:ext cx="12105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algn="ctr" eaLnBrk="1" hangingPunct="1"/>
            <a:r>
              <a:rPr lang="en-US" altLang="ja-JP" sz="1200" b="1" dirty="0" smtClean="0">
                <a:solidFill>
                  <a:srgbClr val="FFFF00"/>
                </a:solidFill>
              </a:rPr>
              <a:t>Proteoglycan-</a:t>
            </a:r>
          </a:p>
          <a:p>
            <a:pPr algn="ctr" eaLnBrk="1" hangingPunct="1"/>
            <a:r>
              <a:rPr lang="en-US" altLang="ja-JP" sz="1200" b="1" dirty="0" smtClean="0">
                <a:solidFill>
                  <a:srgbClr val="FFFF00"/>
                </a:solidFill>
              </a:rPr>
              <a:t>deficient</a:t>
            </a:r>
            <a:endParaRPr lang="ja-JP" altLang="en-US" sz="1200" b="1" dirty="0">
              <a:solidFill>
                <a:srgbClr val="FFFF00"/>
              </a:solidFill>
            </a:endParaRPr>
          </a:p>
        </p:txBody>
      </p:sp>
      <p:sp>
        <p:nvSpPr>
          <p:cNvPr id="18609" name="Text Box 583"/>
          <p:cNvSpPr txBox="1">
            <a:spLocks noChangeArrowheads="1"/>
          </p:cNvSpPr>
          <p:nvPr/>
        </p:nvSpPr>
        <p:spPr bwMode="auto">
          <a:xfrm>
            <a:off x="6703705" y="4328374"/>
            <a:ext cx="87742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algn="ctr" eaLnBrk="1" hangingPunct="1"/>
            <a:r>
              <a:rPr lang="en-US" altLang="ja-JP" sz="1200" b="1" dirty="0" smtClean="0">
                <a:solidFill>
                  <a:srgbClr val="FFFF00"/>
                </a:solidFill>
              </a:rPr>
              <a:t>Wild-type</a:t>
            </a:r>
            <a:endParaRPr lang="ja-JP" altLang="en-US" sz="1200" b="1" dirty="0">
              <a:solidFill>
                <a:srgbClr val="FFFF00"/>
              </a:solidFill>
            </a:endParaRPr>
          </a:p>
        </p:txBody>
      </p:sp>
      <p:sp>
        <p:nvSpPr>
          <p:cNvPr id="14920" name="Rectangle 584"/>
          <p:cNvSpPr>
            <a:spLocks noChangeAspect="1" noChangeArrowheads="1"/>
          </p:cNvSpPr>
          <p:nvPr/>
        </p:nvSpPr>
        <p:spPr bwMode="auto">
          <a:xfrm>
            <a:off x="250825" y="3213100"/>
            <a:ext cx="1223963" cy="300038"/>
          </a:xfrm>
          <a:prstGeom prst="rect">
            <a:avLst/>
          </a:prstGeom>
          <a:solidFill>
            <a:srgbClr val="FFFF00"/>
          </a:solidFill>
          <a:ln w="9525">
            <a:noFill/>
            <a:miter lim="800000"/>
            <a:headEnd/>
            <a:tailEnd/>
          </a:ln>
          <a:effectLst/>
        </p:spPr>
        <p:txBody>
          <a:bodyPr>
            <a:spAutoFit/>
          </a:bodyPr>
          <a:lstStyle/>
          <a:p>
            <a:pPr algn="ctr">
              <a:lnSpc>
                <a:spcPct val="85000"/>
              </a:lnSpc>
              <a:defRPr/>
            </a:pPr>
            <a:r>
              <a:rPr lang="en-US" altLang="ja-JP" sz="1600">
                <a:solidFill>
                  <a:prstClr val="black"/>
                </a:solidFill>
                <a:effectLst>
                  <a:outerShdw blurRad="38100" dist="38100" dir="2700000" algn="tl">
                    <a:srgbClr val="FFFFFF"/>
                  </a:outerShdw>
                </a:effectLst>
                <a:latin typeface="HGP創英角ｺﾞｼｯｸUB" pitchFamily="50" charset="-128"/>
              </a:rPr>
              <a:t>Naked DNA</a:t>
            </a:r>
          </a:p>
        </p:txBody>
      </p:sp>
      <p:sp>
        <p:nvSpPr>
          <p:cNvPr id="446" name="Rectangle 401"/>
          <p:cNvSpPr>
            <a:spLocks noChangeAspect="1" noChangeArrowheads="1"/>
          </p:cNvSpPr>
          <p:nvPr/>
        </p:nvSpPr>
        <p:spPr bwMode="auto">
          <a:xfrm>
            <a:off x="4015582" y="3103563"/>
            <a:ext cx="1138237" cy="352425"/>
          </a:xfrm>
          <a:prstGeom prst="rect">
            <a:avLst/>
          </a:prstGeom>
          <a:noFill/>
          <a:ln w="9525">
            <a:noFill/>
            <a:miter lim="800000"/>
            <a:headEnd/>
            <a:tailEnd/>
          </a:ln>
          <a:effectLst/>
        </p:spPr>
        <p:txBody>
          <a:bodyPr>
            <a:spAutoFit/>
          </a:bodyPr>
          <a:lstStyle/>
          <a:p>
            <a:pPr algn="ctr">
              <a:lnSpc>
                <a:spcPct val="85000"/>
              </a:lnSpc>
              <a:defRPr/>
            </a:pPr>
            <a:r>
              <a:rPr lang="en-US" altLang="ja-JP" sz="1000" dirty="0" smtClean="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Plasmid</a:t>
            </a:r>
            <a:endParaRPr lang="ja-JP" altLang="en-US" sz="1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endParaRPr>
          </a:p>
          <a:p>
            <a:pPr algn="ctr">
              <a:lnSpc>
                <a:spcPct val="85000"/>
              </a:lnSpc>
              <a:defRPr/>
            </a:pPr>
            <a:r>
              <a:rPr lang="ja-JP" altLang="en-US" sz="1000" dirty="0">
                <a:solidFill>
                  <a:prstClr val="black"/>
                </a:solidFill>
                <a:latin typeface="Arial Unicode MS" panose="020B0604020202020204" pitchFamily="50" charset="-128"/>
                <a:ea typeface="Arial Unicode MS" panose="020B0604020202020204" pitchFamily="50" charset="-128"/>
                <a:cs typeface="Arial Unicode MS" panose="020B0604020202020204" pitchFamily="50" charset="-128"/>
              </a:rPr>
              <a:t>ＤＮＡ</a:t>
            </a:r>
          </a:p>
        </p:txBody>
      </p:sp>
      <p:sp>
        <p:nvSpPr>
          <p:cNvPr id="531" name="Freeform 17"/>
          <p:cNvSpPr>
            <a:spLocks noChangeAspect="1"/>
          </p:cNvSpPr>
          <p:nvPr/>
        </p:nvSpPr>
        <p:spPr bwMode="auto">
          <a:xfrm>
            <a:off x="2086751" y="2854213"/>
            <a:ext cx="349896" cy="311292"/>
          </a:xfrm>
          <a:custGeom>
            <a:avLst/>
            <a:gdLst>
              <a:gd name="T0" fmla="*/ 125 w 620"/>
              <a:gd name="T1" fmla="*/ 54 h 564"/>
              <a:gd name="T2" fmla="*/ 41 w 620"/>
              <a:gd name="T3" fmla="*/ 198 h 564"/>
              <a:gd name="T4" fmla="*/ 371 w 620"/>
              <a:gd name="T5" fmla="*/ 180 h 564"/>
              <a:gd name="T6" fmla="*/ 263 w 620"/>
              <a:gd name="T7" fmla="*/ 426 h 564"/>
              <a:gd name="T8" fmla="*/ 575 w 620"/>
              <a:gd name="T9" fmla="*/ 390 h 564"/>
              <a:gd name="T10" fmla="*/ 533 w 620"/>
              <a:gd name="T11" fmla="*/ 540 h 564"/>
              <a:gd name="T12" fmla="*/ 362 w 620"/>
              <a:gd name="T13" fmla="*/ 522 h 564"/>
              <a:gd name="T14" fmla="*/ 479 w 620"/>
              <a:gd name="T15" fmla="*/ 288 h 564"/>
              <a:gd name="T16" fmla="*/ 161 w 620"/>
              <a:gd name="T17" fmla="*/ 306 h 564"/>
              <a:gd name="T18" fmla="*/ 269 w 620"/>
              <a:gd name="T19" fmla="*/ 42 h 564"/>
              <a:gd name="T20" fmla="*/ 125 w 620"/>
              <a:gd name="T21" fmla="*/ 54 h 5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0"/>
              <a:gd name="T34" fmla="*/ 0 h 564"/>
              <a:gd name="T35" fmla="*/ 620 w 620"/>
              <a:gd name="T36" fmla="*/ 564 h 5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0" h="564">
                <a:moveTo>
                  <a:pt x="125" y="54"/>
                </a:moveTo>
                <a:cubicBezTo>
                  <a:pt x="87" y="80"/>
                  <a:pt x="0" y="177"/>
                  <a:pt x="41" y="198"/>
                </a:cubicBezTo>
                <a:cubicBezTo>
                  <a:pt x="82" y="219"/>
                  <a:pt x="334" y="142"/>
                  <a:pt x="371" y="180"/>
                </a:cubicBezTo>
                <a:cubicBezTo>
                  <a:pt x="408" y="218"/>
                  <a:pt x="229" y="391"/>
                  <a:pt x="263" y="426"/>
                </a:cubicBezTo>
                <a:cubicBezTo>
                  <a:pt x="297" y="461"/>
                  <a:pt x="530" y="371"/>
                  <a:pt x="575" y="390"/>
                </a:cubicBezTo>
                <a:cubicBezTo>
                  <a:pt x="620" y="409"/>
                  <a:pt x="568" y="518"/>
                  <a:pt x="533" y="540"/>
                </a:cubicBezTo>
                <a:cubicBezTo>
                  <a:pt x="498" y="562"/>
                  <a:pt x="371" y="564"/>
                  <a:pt x="362" y="522"/>
                </a:cubicBezTo>
                <a:cubicBezTo>
                  <a:pt x="353" y="480"/>
                  <a:pt x="512" y="324"/>
                  <a:pt x="479" y="288"/>
                </a:cubicBezTo>
                <a:cubicBezTo>
                  <a:pt x="446" y="252"/>
                  <a:pt x="196" y="347"/>
                  <a:pt x="161" y="306"/>
                </a:cubicBezTo>
                <a:cubicBezTo>
                  <a:pt x="126" y="265"/>
                  <a:pt x="275" y="84"/>
                  <a:pt x="269" y="42"/>
                </a:cubicBezTo>
                <a:cubicBezTo>
                  <a:pt x="263" y="0"/>
                  <a:pt x="163" y="28"/>
                  <a:pt x="125" y="54"/>
                </a:cubicBezTo>
                <a:close/>
              </a:path>
            </a:pathLst>
          </a:cu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solidFill>
                <a:prstClr val="black"/>
              </a:solidFill>
            </a:endParaRPr>
          </a:p>
        </p:txBody>
      </p:sp>
      <p:sp>
        <p:nvSpPr>
          <p:cNvPr id="429" name="Text Box 12"/>
          <p:cNvSpPr txBox="1">
            <a:spLocks noChangeArrowheads="1"/>
          </p:cNvSpPr>
          <p:nvPr/>
        </p:nvSpPr>
        <p:spPr bwMode="auto">
          <a:xfrm>
            <a:off x="7323874" y="3034250"/>
            <a:ext cx="1204177" cy="276999"/>
          </a:xfrm>
          <a:prstGeom prst="rect">
            <a:avLst/>
          </a:prstGeom>
          <a:noFill/>
          <a:ln>
            <a:noFill/>
          </a:ln>
          <a:extLst/>
        </p:spPr>
        <p:txBody>
          <a:bodyPr wrap="none">
            <a:spAutoFit/>
          </a:bodyPr>
          <a:lstStyle>
            <a:lvl1pPr eaLnBrk="0" hangingPunct="0">
              <a:defRPr kumimoji="1">
                <a:solidFill>
                  <a:schemeClr val="tx1"/>
                </a:solidFill>
                <a:latin typeface="Arial" charset="0"/>
                <a:ea typeface="HGP創英角ｺﾞｼｯｸUB" pitchFamily="50" charset="-128"/>
              </a:defRPr>
            </a:lvl1pPr>
            <a:lvl2pPr marL="742950" indent="-285750" eaLnBrk="0" hangingPunct="0">
              <a:defRPr kumimoji="1">
                <a:solidFill>
                  <a:schemeClr val="tx1"/>
                </a:solidFill>
                <a:latin typeface="Arial" charset="0"/>
                <a:ea typeface="HGP創英角ｺﾞｼｯｸUB" pitchFamily="50" charset="-128"/>
              </a:defRPr>
            </a:lvl2pPr>
            <a:lvl3pPr marL="1143000" indent="-228600" eaLnBrk="0" hangingPunct="0">
              <a:defRPr kumimoji="1">
                <a:solidFill>
                  <a:schemeClr val="tx1"/>
                </a:solidFill>
                <a:latin typeface="Arial" charset="0"/>
                <a:ea typeface="HGP創英角ｺﾞｼｯｸUB" pitchFamily="50" charset="-128"/>
              </a:defRPr>
            </a:lvl3pPr>
            <a:lvl4pPr marL="1600200" indent="-228600" eaLnBrk="0" hangingPunct="0">
              <a:defRPr kumimoji="1">
                <a:solidFill>
                  <a:schemeClr val="tx1"/>
                </a:solidFill>
                <a:latin typeface="Arial" charset="0"/>
                <a:ea typeface="HGP創英角ｺﾞｼｯｸUB" pitchFamily="50" charset="-128"/>
              </a:defRPr>
            </a:lvl4pPr>
            <a:lvl5pPr marL="2057400" indent="-228600" eaLnBrk="0" hangingPunct="0">
              <a:defRPr kumimoji="1">
                <a:solidFill>
                  <a:schemeClr val="tx1"/>
                </a:solidFill>
                <a:latin typeface="Arial" charset="0"/>
                <a:ea typeface="HGP創英角ｺﾞｼｯｸUB" pitchFamily="50" charset="-128"/>
              </a:defRPr>
            </a:lvl5pPr>
            <a:lvl6pPr marL="2514600" indent="-228600" eaLnBrk="0" fontAlgn="base" hangingPunct="0">
              <a:spcBef>
                <a:spcPct val="0"/>
              </a:spcBef>
              <a:spcAft>
                <a:spcPct val="0"/>
              </a:spcAft>
              <a:defRPr kumimoji="1">
                <a:solidFill>
                  <a:schemeClr val="tx1"/>
                </a:solidFill>
                <a:latin typeface="Arial" charset="0"/>
                <a:ea typeface="HGP創英角ｺﾞｼｯｸUB" pitchFamily="50" charset="-128"/>
              </a:defRPr>
            </a:lvl6pPr>
            <a:lvl7pPr marL="2971800" indent="-228600" eaLnBrk="0" fontAlgn="base" hangingPunct="0">
              <a:spcBef>
                <a:spcPct val="0"/>
              </a:spcBef>
              <a:spcAft>
                <a:spcPct val="0"/>
              </a:spcAft>
              <a:defRPr kumimoji="1">
                <a:solidFill>
                  <a:schemeClr val="tx1"/>
                </a:solidFill>
                <a:latin typeface="Arial" charset="0"/>
                <a:ea typeface="HGP創英角ｺﾞｼｯｸUB" pitchFamily="50" charset="-128"/>
              </a:defRPr>
            </a:lvl7pPr>
            <a:lvl8pPr marL="3429000" indent="-228600" eaLnBrk="0" fontAlgn="base" hangingPunct="0">
              <a:spcBef>
                <a:spcPct val="0"/>
              </a:spcBef>
              <a:spcAft>
                <a:spcPct val="0"/>
              </a:spcAft>
              <a:defRPr kumimoji="1">
                <a:solidFill>
                  <a:schemeClr val="tx1"/>
                </a:solidFill>
                <a:latin typeface="Arial" charset="0"/>
                <a:ea typeface="HGP創英角ｺﾞｼｯｸUB" pitchFamily="50" charset="-128"/>
              </a:defRPr>
            </a:lvl8pPr>
            <a:lvl9pPr marL="3886200" indent="-228600" eaLnBrk="0" fontAlgn="base" hangingPunct="0">
              <a:spcBef>
                <a:spcPct val="0"/>
              </a:spcBef>
              <a:spcAft>
                <a:spcPct val="0"/>
              </a:spcAft>
              <a:defRPr kumimoji="1">
                <a:solidFill>
                  <a:schemeClr val="tx1"/>
                </a:solidFill>
                <a:latin typeface="Arial" charset="0"/>
                <a:ea typeface="HGP創英角ｺﾞｼｯｸUB" pitchFamily="50" charset="-128"/>
              </a:defRPr>
            </a:lvl9pPr>
          </a:lstStyle>
          <a:p>
            <a:pPr algn="ctr" eaLnBrk="1" hangingPunct="1"/>
            <a:r>
              <a:rPr lang="en-US" altLang="ja-JP" sz="1200" dirty="0" smtClean="0">
                <a:solidFill>
                  <a:prstClr val="black"/>
                </a:solidFill>
                <a:latin typeface="HGP創英角ｺﾞｼｯｸUB" pitchFamily="50" charset="-128"/>
              </a:rPr>
              <a:t>Cellular Uptake</a:t>
            </a:r>
            <a:endParaRPr lang="ja-JP" altLang="en-US" sz="1200" dirty="0">
              <a:solidFill>
                <a:prstClr val="black"/>
              </a:solidFill>
              <a:latin typeface="HGP創英角ｺﾞｼｯｸUB" pitchFamily="50" charset="-128"/>
            </a:endParaRPr>
          </a:p>
        </p:txBody>
      </p:sp>
      <p:grpSp>
        <p:nvGrpSpPr>
          <p:cNvPr id="430" name="Group 536"/>
          <p:cNvGrpSpPr>
            <a:grpSpLocks noChangeAspect="1"/>
          </p:cNvGrpSpPr>
          <p:nvPr/>
        </p:nvGrpSpPr>
        <p:grpSpPr bwMode="auto">
          <a:xfrm>
            <a:off x="2149475" y="1849438"/>
            <a:ext cx="139700" cy="144462"/>
            <a:chOff x="1392" y="288"/>
            <a:chExt cx="144" cy="144"/>
          </a:xfrm>
        </p:grpSpPr>
        <p:sp>
          <p:nvSpPr>
            <p:cNvPr id="431"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432" name="Group 538"/>
            <p:cNvGrpSpPr>
              <a:grpSpLocks noChangeAspect="1"/>
            </p:cNvGrpSpPr>
            <p:nvPr/>
          </p:nvGrpSpPr>
          <p:grpSpPr bwMode="auto">
            <a:xfrm>
              <a:off x="1413" y="312"/>
              <a:ext cx="100" cy="100"/>
              <a:chOff x="1440" y="480"/>
              <a:chExt cx="100" cy="100"/>
            </a:xfrm>
          </p:grpSpPr>
          <p:sp>
            <p:nvSpPr>
              <p:cNvPr id="433"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434"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435" name="Group 536"/>
          <p:cNvGrpSpPr>
            <a:grpSpLocks noChangeAspect="1"/>
          </p:cNvGrpSpPr>
          <p:nvPr/>
        </p:nvGrpSpPr>
        <p:grpSpPr bwMode="auto">
          <a:xfrm>
            <a:off x="2596356" y="1763145"/>
            <a:ext cx="139700" cy="144462"/>
            <a:chOff x="1392" y="288"/>
            <a:chExt cx="144" cy="144"/>
          </a:xfrm>
        </p:grpSpPr>
        <p:sp>
          <p:nvSpPr>
            <p:cNvPr id="436"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451" name="Group 538"/>
            <p:cNvGrpSpPr>
              <a:grpSpLocks noChangeAspect="1"/>
            </p:cNvGrpSpPr>
            <p:nvPr/>
          </p:nvGrpSpPr>
          <p:grpSpPr bwMode="auto">
            <a:xfrm>
              <a:off x="1413" y="312"/>
              <a:ext cx="100" cy="100"/>
              <a:chOff x="1440" y="480"/>
              <a:chExt cx="100" cy="100"/>
            </a:xfrm>
          </p:grpSpPr>
          <p:sp>
            <p:nvSpPr>
              <p:cNvPr id="541"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542"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543" name="Group 536"/>
          <p:cNvGrpSpPr>
            <a:grpSpLocks noChangeAspect="1"/>
          </p:cNvGrpSpPr>
          <p:nvPr/>
        </p:nvGrpSpPr>
        <p:grpSpPr bwMode="auto">
          <a:xfrm>
            <a:off x="2233613" y="1439070"/>
            <a:ext cx="139700" cy="144462"/>
            <a:chOff x="1392" y="288"/>
            <a:chExt cx="144" cy="144"/>
          </a:xfrm>
        </p:grpSpPr>
        <p:sp>
          <p:nvSpPr>
            <p:cNvPr id="544"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545" name="Group 538"/>
            <p:cNvGrpSpPr>
              <a:grpSpLocks noChangeAspect="1"/>
            </p:cNvGrpSpPr>
            <p:nvPr/>
          </p:nvGrpSpPr>
          <p:grpSpPr bwMode="auto">
            <a:xfrm>
              <a:off x="1413" y="312"/>
              <a:ext cx="100" cy="100"/>
              <a:chOff x="1440" y="480"/>
              <a:chExt cx="100" cy="100"/>
            </a:xfrm>
          </p:grpSpPr>
          <p:sp>
            <p:nvSpPr>
              <p:cNvPr id="546"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547"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548" name="Group 536"/>
          <p:cNvGrpSpPr>
            <a:grpSpLocks noChangeAspect="1"/>
          </p:cNvGrpSpPr>
          <p:nvPr/>
        </p:nvGrpSpPr>
        <p:grpSpPr bwMode="auto">
          <a:xfrm>
            <a:off x="3338513" y="1106178"/>
            <a:ext cx="139700" cy="144462"/>
            <a:chOff x="1392" y="288"/>
            <a:chExt cx="144" cy="144"/>
          </a:xfrm>
        </p:grpSpPr>
        <p:sp>
          <p:nvSpPr>
            <p:cNvPr id="549"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550" name="Group 538"/>
            <p:cNvGrpSpPr>
              <a:grpSpLocks noChangeAspect="1"/>
            </p:cNvGrpSpPr>
            <p:nvPr/>
          </p:nvGrpSpPr>
          <p:grpSpPr bwMode="auto">
            <a:xfrm>
              <a:off x="1413" y="312"/>
              <a:ext cx="100" cy="100"/>
              <a:chOff x="1440" y="480"/>
              <a:chExt cx="100" cy="100"/>
            </a:xfrm>
          </p:grpSpPr>
          <p:sp>
            <p:nvSpPr>
              <p:cNvPr id="551"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552"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553" name="Group 536"/>
          <p:cNvGrpSpPr>
            <a:grpSpLocks noChangeAspect="1"/>
          </p:cNvGrpSpPr>
          <p:nvPr/>
        </p:nvGrpSpPr>
        <p:grpSpPr bwMode="auto">
          <a:xfrm>
            <a:off x="3721101" y="1399038"/>
            <a:ext cx="139700" cy="144462"/>
            <a:chOff x="1392" y="288"/>
            <a:chExt cx="144" cy="144"/>
          </a:xfrm>
        </p:grpSpPr>
        <p:sp>
          <p:nvSpPr>
            <p:cNvPr id="554"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555" name="Group 538"/>
            <p:cNvGrpSpPr>
              <a:grpSpLocks noChangeAspect="1"/>
            </p:cNvGrpSpPr>
            <p:nvPr/>
          </p:nvGrpSpPr>
          <p:grpSpPr bwMode="auto">
            <a:xfrm>
              <a:off x="1413" y="312"/>
              <a:ext cx="100" cy="100"/>
              <a:chOff x="1440" y="480"/>
              <a:chExt cx="100" cy="100"/>
            </a:xfrm>
          </p:grpSpPr>
          <p:sp>
            <p:nvSpPr>
              <p:cNvPr id="556"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557"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558" name="Group 536"/>
          <p:cNvGrpSpPr>
            <a:grpSpLocks noChangeAspect="1"/>
          </p:cNvGrpSpPr>
          <p:nvPr/>
        </p:nvGrpSpPr>
        <p:grpSpPr bwMode="auto">
          <a:xfrm>
            <a:off x="3559175" y="1673050"/>
            <a:ext cx="139700" cy="144462"/>
            <a:chOff x="1392" y="288"/>
            <a:chExt cx="144" cy="144"/>
          </a:xfrm>
        </p:grpSpPr>
        <p:sp>
          <p:nvSpPr>
            <p:cNvPr id="559"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560" name="Group 538"/>
            <p:cNvGrpSpPr>
              <a:grpSpLocks noChangeAspect="1"/>
            </p:cNvGrpSpPr>
            <p:nvPr/>
          </p:nvGrpSpPr>
          <p:grpSpPr bwMode="auto">
            <a:xfrm>
              <a:off x="1413" y="312"/>
              <a:ext cx="100" cy="100"/>
              <a:chOff x="1440" y="480"/>
              <a:chExt cx="100" cy="100"/>
            </a:xfrm>
          </p:grpSpPr>
          <p:sp>
            <p:nvSpPr>
              <p:cNvPr id="561"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562"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563" name="Group 536"/>
          <p:cNvGrpSpPr>
            <a:grpSpLocks noChangeAspect="1"/>
          </p:cNvGrpSpPr>
          <p:nvPr/>
        </p:nvGrpSpPr>
        <p:grpSpPr bwMode="auto">
          <a:xfrm>
            <a:off x="3120860" y="1692053"/>
            <a:ext cx="139700" cy="144462"/>
            <a:chOff x="1392" y="288"/>
            <a:chExt cx="144" cy="144"/>
          </a:xfrm>
        </p:grpSpPr>
        <p:sp>
          <p:nvSpPr>
            <p:cNvPr id="564"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565" name="Group 538"/>
            <p:cNvGrpSpPr>
              <a:grpSpLocks noChangeAspect="1"/>
            </p:cNvGrpSpPr>
            <p:nvPr/>
          </p:nvGrpSpPr>
          <p:grpSpPr bwMode="auto">
            <a:xfrm>
              <a:off x="1413" y="312"/>
              <a:ext cx="100" cy="100"/>
              <a:chOff x="1440" y="480"/>
              <a:chExt cx="100" cy="100"/>
            </a:xfrm>
          </p:grpSpPr>
          <p:sp>
            <p:nvSpPr>
              <p:cNvPr id="566"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567"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568" name="Group 575"/>
          <p:cNvGrpSpPr>
            <a:grpSpLocks noChangeAspect="1"/>
          </p:cNvGrpSpPr>
          <p:nvPr/>
        </p:nvGrpSpPr>
        <p:grpSpPr bwMode="auto">
          <a:xfrm>
            <a:off x="2028406" y="1143822"/>
            <a:ext cx="120650" cy="114300"/>
            <a:chOff x="1419" y="597"/>
            <a:chExt cx="144" cy="144"/>
          </a:xfrm>
        </p:grpSpPr>
        <p:sp>
          <p:nvSpPr>
            <p:cNvPr id="569" name="Line 57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570" name="Oval 57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571" name="Group 575"/>
          <p:cNvGrpSpPr>
            <a:grpSpLocks noChangeAspect="1"/>
          </p:cNvGrpSpPr>
          <p:nvPr/>
        </p:nvGrpSpPr>
        <p:grpSpPr bwMode="auto">
          <a:xfrm>
            <a:off x="2182813" y="1279020"/>
            <a:ext cx="120650" cy="114300"/>
            <a:chOff x="1419" y="597"/>
            <a:chExt cx="144" cy="144"/>
          </a:xfrm>
        </p:grpSpPr>
        <p:sp>
          <p:nvSpPr>
            <p:cNvPr id="572" name="Line 57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573" name="Oval 57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574" name="Group 575"/>
          <p:cNvGrpSpPr>
            <a:grpSpLocks noChangeAspect="1"/>
          </p:cNvGrpSpPr>
          <p:nvPr/>
        </p:nvGrpSpPr>
        <p:grpSpPr bwMode="auto">
          <a:xfrm>
            <a:off x="2352524" y="1000367"/>
            <a:ext cx="120650" cy="114300"/>
            <a:chOff x="1419" y="597"/>
            <a:chExt cx="144" cy="144"/>
          </a:xfrm>
        </p:grpSpPr>
        <p:sp>
          <p:nvSpPr>
            <p:cNvPr id="575" name="Line 57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576" name="Oval 57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577" name="Group 575"/>
          <p:cNvGrpSpPr>
            <a:grpSpLocks noChangeAspect="1"/>
          </p:cNvGrpSpPr>
          <p:nvPr/>
        </p:nvGrpSpPr>
        <p:grpSpPr bwMode="auto">
          <a:xfrm>
            <a:off x="4685359" y="1019796"/>
            <a:ext cx="120650" cy="114300"/>
            <a:chOff x="1419" y="597"/>
            <a:chExt cx="144" cy="144"/>
          </a:xfrm>
        </p:grpSpPr>
        <p:sp>
          <p:nvSpPr>
            <p:cNvPr id="578" name="Line 57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579" name="Oval 57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580" name="Group 575"/>
          <p:cNvGrpSpPr>
            <a:grpSpLocks noChangeAspect="1"/>
          </p:cNvGrpSpPr>
          <p:nvPr/>
        </p:nvGrpSpPr>
        <p:grpSpPr bwMode="auto">
          <a:xfrm>
            <a:off x="4332761" y="1143822"/>
            <a:ext cx="120650" cy="114300"/>
            <a:chOff x="1419" y="597"/>
            <a:chExt cx="144" cy="144"/>
          </a:xfrm>
        </p:grpSpPr>
        <p:sp>
          <p:nvSpPr>
            <p:cNvPr id="581" name="Line 57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582" name="Oval 57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583" name="Group 575"/>
          <p:cNvGrpSpPr>
            <a:grpSpLocks noChangeAspect="1"/>
          </p:cNvGrpSpPr>
          <p:nvPr/>
        </p:nvGrpSpPr>
        <p:grpSpPr bwMode="auto">
          <a:xfrm>
            <a:off x="4483894" y="1267776"/>
            <a:ext cx="120650" cy="114300"/>
            <a:chOff x="1419" y="597"/>
            <a:chExt cx="144" cy="144"/>
          </a:xfrm>
        </p:grpSpPr>
        <p:sp>
          <p:nvSpPr>
            <p:cNvPr id="584" name="Line 57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585" name="Oval 57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586" name="Group 536"/>
          <p:cNvGrpSpPr>
            <a:grpSpLocks noChangeAspect="1"/>
          </p:cNvGrpSpPr>
          <p:nvPr/>
        </p:nvGrpSpPr>
        <p:grpSpPr bwMode="auto">
          <a:xfrm>
            <a:off x="4461037" y="1675064"/>
            <a:ext cx="139700" cy="144462"/>
            <a:chOff x="1392" y="288"/>
            <a:chExt cx="144" cy="144"/>
          </a:xfrm>
        </p:grpSpPr>
        <p:sp>
          <p:nvSpPr>
            <p:cNvPr id="587"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588" name="Group 538"/>
            <p:cNvGrpSpPr>
              <a:grpSpLocks noChangeAspect="1"/>
            </p:cNvGrpSpPr>
            <p:nvPr/>
          </p:nvGrpSpPr>
          <p:grpSpPr bwMode="auto">
            <a:xfrm>
              <a:off x="1413" y="312"/>
              <a:ext cx="100" cy="100"/>
              <a:chOff x="1440" y="480"/>
              <a:chExt cx="100" cy="100"/>
            </a:xfrm>
          </p:grpSpPr>
          <p:sp>
            <p:nvSpPr>
              <p:cNvPr id="589"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590"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591" name="Group 536"/>
          <p:cNvGrpSpPr>
            <a:grpSpLocks noChangeAspect="1"/>
          </p:cNvGrpSpPr>
          <p:nvPr/>
        </p:nvGrpSpPr>
        <p:grpSpPr bwMode="auto">
          <a:xfrm>
            <a:off x="6031061" y="1102828"/>
            <a:ext cx="139700" cy="144462"/>
            <a:chOff x="1392" y="288"/>
            <a:chExt cx="144" cy="144"/>
          </a:xfrm>
        </p:grpSpPr>
        <p:sp>
          <p:nvSpPr>
            <p:cNvPr id="592"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593" name="Group 538"/>
            <p:cNvGrpSpPr>
              <a:grpSpLocks noChangeAspect="1"/>
            </p:cNvGrpSpPr>
            <p:nvPr/>
          </p:nvGrpSpPr>
          <p:grpSpPr bwMode="auto">
            <a:xfrm>
              <a:off x="1413" y="312"/>
              <a:ext cx="100" cy="100"/>
              <a:chOff x="1440" y="480"/>
              <a:chExt cx="100" cy="100"/>
            </a:xfrm>
          </p:grpSpPr>
          <p:sp>
            <p:nvSpPr>
              <p:cNvPr id="594"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595"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596" name="Group 536"/>
          <p:cNvGrpSpPr>
            <a:grpSpLocks noChangeAspect="1"/>
          </p:cNvGrpSpPr>
          <p:nvPr/>
        </p:nvGrpSpPr>
        <p:grpSpPr bwMode="auto">
          <a:xfrm>
            <a:off x="4764504" y="1370588"/>
            <a:ext cx="139700" cy="144462"/>
            <a:chOff x="1392" y="288"/>
            <a:chExt cx="144" cy="144"/>
          </a:xfrm>
        </p:grpSpPr>
        <p:sp>
          <p:nvSpPr>
            <p:cNvPr id="597"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598" name="Group 538"/>
            <p:cNvGrpSpPr>
              <a:grpSpLocks noChangeAspect="1"/>
            </p:cNvGrpSpPr>
            <p:nvPr/>
          </p:nvGrpSpPr>
          <p:grpSpPr bwMode="auto">
            <a:xfrm>
              <a:off x="1413" y="312"/>
              <a:ext cx="100" cy="100"/>
              <a:chOff x="1440" y="480"/>
              <a:chExt cx="100" cy="100"/>
            </a:xfrm>
          </p:grpSpPr>
          <p:sp>
            <p:nvSpPr>
              <p:cNvPr id="599"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00"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601" name="Group 536"/>
          <p:cNvGrpSpPr>
            <a:grpSpLocks noChangeAspect="1"/>
          </p:cNvGrpSpPr>
          <p:nvPr/>
        </p:nvGrpSpPr>
        <p:grpSpPr bwMode="auto">
          <a:xfrm>
            <a:off x="4916904" y="1522988"/>
            <a:ext cx="139700" cy="144462"/>
            <a:chOff x="1392" y="288"/>
            <a:chExt cx="144" cy="144"/>
          </a:xfrm>
        </p:grpSpPr>
        <p:sp>
          <p:nvSpPr>
            <p:cNvPr id="602"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603" name="Group 538"/>
            <p:cNvGrpSpPr>
              <a:grpSpLocks noChangeAspect="1"/>
            </p:cNvGrpSpPr>
            <p:nvPr/>
          </p:nvGrpSpPr>
          <p:grpSpPr bwMode="auto">
            <a:xfrm>
              <a:off x="1413" y="312"/>
              <a:ext cx="100" cy="100"/>
              <a:chOff x="1440" y="480"/>
              <a:chExt cx="100" cy="100"/>
            </a:xfrm>
          </p:grpSpPr>
          <p:sp>
            <p:nvSpPr>
              <p:cNvPr id="604"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05"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606" name="Group 536"/>
          <p:cNvGrpSpPr>
            <a:grpSpLocks noChangeAspect="1"/>
          </p:cNvGrpSpPr>
          <p:nvPr/>
        </p:nvGrpSpPr>
        <p:grpSpPr bwMode="auto">
          <a:xfrm>
            <a:off x="6059366" y="1529380"/>
            <a:ext cx="139700" cy="144462"/>
            <a:chOff x="1392" y="288"/>
            <a:chExt cx="144" cy="144"/>
          </a:xfrm>
        </p:grpSpPr>
        <p:sp>
          <p:nvSpPr>
            <p:cNvPr id="607"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608" name="Group 538"/>
            <p:cNvGrpSpPr>
              <a:grpSpLocks noChangeAspect="1"/>
            </p:cNvGrpSpPr>
            <p:nvPr/>
          </p:nvGrpSpPr>
          <p:grpSpPr bwMode="auto">
            <a:xfrm>
              <a:off x="1413" y="312"/>
              <a:ext cx="100" cy="100"/>
              <a:chOff x="1440" y="480"/>
              <a:chExt cx="100" cy="100"/>
            </a:xfrm>
          </p:grpSpPr>
          <p:sp>
            <p:nvSpPr>
              <p:cNvPr id="609"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10"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611" name="Group 536"/>
          <p:cNvGrpSpPr>
            <a:grpSpLocks noChangeAspect="1"/>
          </p:cNvGrpSpPr>
          <p:nvPr/>
        </p:nvGrpSpPr>
        <p:grpSpPr bwMode="auto">
          <a:xfrm>
            <a:off x="5564040" y="1159672"/>
            <a:ext cx="139700" cy="144462"/>
            <a:chOff x="1392" y="288"/>
            <a:chExt cx="144" cy="144"/>
          </a:xfrm>
        </p:grpSpPr>
        <p:sp>
          <p:nvSpPr>
            <p:cNvPr id="612"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613" name="Group 538"/>
            <p:cNvGrpSpPr>
              <a:grpSpLocks noChangeAspect="1"/>
            </p:cNvGrpSpPr>
            <p:nvPr/>
          </p:nvGrpSpPr>
          <p:grpSpPr bwMode="auto">
            <a:xfrm>
              <a:off x="1413" y="312"/>
              <a:ext cx="100" cy="100"/>
              <a:chOff x="1440" y="480"/>
              <a:chExt cx="100" cy="100"/>
            </a:xfrm>
          </p:grpSpPr>
          <p:sp>
            <p:nvSpPr>
              <p:cNvPr id="614"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15"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616" name="Group 536"/>
          <p:cNvGrpSpPr>
            <a:grpSpLocks noChangeAspect="1"/>
          </p:cNvGrpSpPr>
          <p:nvPr/>
        </p:nvGrpSpPr>
        <p:grpSpPr bwMode="auto">
          <a:xfrm>
            <a:off x="1994311" y="3244724"/>
            <a:ext cx="139700" cy="144462"/>
            <a:chOff x="1392" y="288"/>
            <a:chExt cx="144" cy="144"/>
          </a:xfrm>
        </p:grpSpPr>
        <p:sp>
          <p:nvSpPr>
            <p:cNvPr id="617"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618" name="Group 538"/>
            <p:cNvGrpSpPr>
              <a:grpSpLocks noChangeAspect="1"/>
            </p:cNvGrpSpPr>
            <p:nvPr/>
          </p:nvGrpSpPr>
          <p:grpSpPr bwMode="auto">
            <a:xfrm>
              <a:off x="1413" y="312"/>
              <a:ext cx="100" cy="100"/>
              <a:chOff x="1440" y="480"/>
              <a:chExt cx="100" cy="100"/>
            </a:xfrm>
          </p:grpSpPr>
          <p:sp>
            <p:nvSpPr>
              <p:cNvPr id="619"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20"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621" name="Group 536"/>
          <p:cNvGrpSpPr>
            <a:grpSpLocks noChangeAspect="1"/>
          </p:cNvGrpSpPr>
          <p:nvPr/>
        </p:nvGrpSpPr>
        <p:grpSpPr bwMode="auto">
          <a:xfrm>
            <a:off x="1898650" y="3539478"/>
            <a:ext cx="139700" cy="144462"/>
            <a:chOff x="1392" y="288"/>
            <a:chExt cx="144" cy="144"/>
          </a:xfrm>
        </p:grpSpPr>
        <p:sp>
          <p:nvSpPr>
            <p:cNvPr id="622"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623" name="Group 538"/>
            <p:cNvGrpSpPr>
              <a:grpSpLocks noChangeAspect="1"/>
            </p:cNvGrpSpPr>
            <p:nvPr/>
          </p:nvGrpSpPr>
          <p:grpSpPr bwMode="auto">
            <a:xfrm>
              <a:off x="1413" y="312"/>
              <a:ext cx="100" cy="100"/>
              <a:chOff x="1440" y="480"/>
              <a:chExt cx="100" cy="100"/>
            </a:xfrm>
          </p:grpSpPr>
          <p:sp>
            <p:nvSpPr>
              <p:cNvPr id="624"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25"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626" name="Group 536"/>
          <p:cNvGrpSpPr>
            <a:grpSpLocks noChangeAspect="1"/>
          </p:cNvGrpSpPr>
          <p:nvPr/>
        </p:nvGrpSpPr>
        <p:grpSpPr bwMode="auto">
          <a:xfrm>
            <a:off x="2213206" y="3796276"/>
            <a:ext cx="139700" cy="144462"/>
            <a:chOff x="1392" y="288"/>
            <a:chExt cx="144" cy="144"/>
          </a:xfrm>
        </p:grpSpPr>
        <p:sp>
          <p:nvSpPr>
            <p:cNvPr id="627"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628" name="Group 538"/>
            <p:cNvGrpSpPr>
              <a:grpSpLocks noChangeAspect="1"/>
            </p:cNvGrpSpPr>
            <p:nvPr/>
          </p:nvGrpSpPr>
          <p:grpSpPr bwMode="auto">
            <a:xfrm>
              <a:off x="1413" y="312"/>
              <a:ext cx="100" cy="100"/>
              <a:chOff x="1440" y="480"/>
              <a:chExt cx="100" cy="100"/>
            </a:xfrm>
          </p:grpSpPr>
          <p:sp>
            <p:nvSpPr>
              <p:cNvPr id="629"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30"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631" name="Group 575"/>
          <p:cNvGrpSpPr>
            <a:grpSpLocks noChangeAspect="1"/>
          </p:cNvGrpSpPr>
          <p:nvPr/>
        </p:nvGrpSpPr>
        <p:grpSpPr bwMode="auto">
          <a:xfrm>
            <a:off x="1924052" y="2927151"/>
            <a:ext cx="120650" cy="114300"/>
            <a:chOff x="1419" y="597"/>
            <a:chExt cx="144" cy="144"/>
          </a:xfrm>
        </p:grpSpPr>
        <p:sp>
          <p:nvSpPr>
            <p:cNvPr id="632" name="Line 57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33" name="Oval 57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634" name="Group 575"/>
          <p:cNvGrpSpPr>
            <a:grpSpLocks noChangeAspect="1"/>
          </p:cNvGrpSpPr>
          <p:nvPr/>
        </p:nvGrpSpPr>
        <p:grpSpPr bwMode="auto">
          <a:xfrm>
            <a:off x="2076452" y="3079551"/>
            <a:ext cx="120650" cy="114300"/>
            <a:chOff x="1419" y="597"/>
            <a:chExt cx="144" cy="144"/>
          </a:xfrm>
        </p:grpSpPr>
        <p:sp>
          <p:nvSpPr>
            <p:cNvPr id="635" name="Line 57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36" name="Oval 57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637" name="Group 575"/>
          <p:cNvGrpSpPr>
            <a:grpSpLocks noChangeAspect="1"/>
          </p:cNvGrpSpPr>
          <p:nvPr/>
        </p:nvGrpSpPr>
        <p:grpSpPr bwMode="auto">
          <a:xfrm>
            <a:off x="2295629" y="2784374"/>
            <a:ext cx="120650" cy="114300"/>
            <a:chOff x="1419" y="597"/>
            <a:chExt cx="144" cy="144"/>
          </a:xfrm>
        </p:grpSpPr>
        <p:sp>
          <p:nvSpPr>
            <p:cNvPr id="638" name="Line 57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39" name="Oval 57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640" name="Group 575"/>
          <p:cNvGrpSpPr>
            <a:grpSpLocks noChangeAspect="1"/>
          </p:cNvGrpSpPr>
          <p:nvPr/>
        </p:nvGrpSpPr>
        <p:grpSpPr bwMode="auto">
          <a:xfrm>
            <a:off x="2448029" y="2936774"/>
            <a:ext cx="120650" cy="114300"/>
            <a:chOff x="1419" y="597"/>
            <a:chExt cx="144" cy="144"/>
          </a:xfrm>
        </p:grpSpPr>
        <p:sp>
          <p:nvSpPr>
            <p:cNvPr id="641" name="Line 57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42" name="Oval 57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643" name="Group 575"/>
          <p:cNvGrpSpPr>
            <a:grpSpLocks noChangeAspect="1"/>
          </p:cNvGrpSpPr>
          <p:nvPr/>
        </p:nvGrpSpPr>
        <p:grpSpPr bwMode="auto">
          <a:xfrm>
            <a:off x="4314555" y="3001247"/>
            <a:ext cx="120650" cy="114300"/>
            <a:chOff x="1419" y="597"/>
            <a:chExt cx="144" cy="144"/>
          </a:xfrm>
        </p:grpSpPr>
        <p:sp>
          <p:nvSpPr>
            <p:cNvPr id="644" name="Line 57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45" name="Oval 57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646" name="Group 575"/>
          <p:cNvGrpSpPr>
            <a:grpSpLocks noChangeAspect="1"/>
          </p:cNvGrpSpPr>
          <p:nvPr/>
        </p:nvGrpSpPr>
        <p:grpSpPr bwMode="auto">
          <a:xfrm>
            <a:off x="4571747" y="2755181"/>
            <a:ext cx="120650" cy="114300"/>
            <a:chOff x="1419" y="597"/>
            <a:chExt cx="144" cy="144"/>
          </a:xfrm>
        </p:grpSpPr>
        <p:sp>
          <p:nvSpPr>
            <p:cNvPr id="647" name="Line 57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48" name="Oval 57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649" name="Group 575"/>
          <p:cNvGrpSpPr>
            <a:grpSpLocks noChangeAspect="1"/>
          </p:cNvGrpSpPr>
          <p:nvPr/>
        </p:nvGrpSpPr>
        <p:grpSpPr bwMode="auto">
          <a:xfrm>
            <a:off x="4724552" y="2927352"/>
            <a:ext cx="120650" cy="114300"/>
            <a:chOff x="1419" y="597"/>
            <a:chExt cx="144" cy="144"/>
          </a:xfrm>
        </p:grpSpPr>
        <p:sp>
          <p:nvSpPr>
            <p:cNvPr id="650" name="Line 576"/>
            <p:cNvSpPr>
              <a:spLocks noChangeAspect="1" noChangeShapeType="1"/>
            </p:cNvSpPr>
            <p:nvPr/>
          </p:nvSpPr>
          <p:spPr bwMode="auto">
            <a:xfrm>
              <a:off x="1440" y="672"/>
              <a:ext cx="100"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51" name="Oval 577"/>
            <p:cNvSpPr>
              <a:spLocks noChangeAspect="1" noChangeArrowheads="1"/>
            </p:cNvSpPr>
            <p:nvPr/>
          </p:nvSpPr>
          <p:spPr bwMode="auto">
            <a:xfrm>
              <a:off x="1419" y="597"/>
              <a:ext cx="144" cy="144"/>
            </a:xfrm>
            <a:prstGeom prst="ellipse">
              <a:avLst/>
            </a:prstGeom>
            <a:noFill/>
            <a:ln w="15875">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grpSp>
        <p:nvGrpSpPr>
          <p:cNvPr id="652" name="Group 536"/>
          <p:cNvGrpSpPr>
            <a:grpSpLocks noChangeAspect="1"/>
          </p:cNvGrpSpPr>
          <p:nvPr/>
        </p:nvGrpSpPr>
        <p:grpSpPr bwMode="auto">
          <a:xfrm>
            <a:off x="5534474" y="2959100"/>
            <a:ext cx="139700" cy="144462"/>
            <a:chOff x="1392" y="288"/>
            <a:chExt cx="144" cy="144"/>
          </a:xfrm>
        </p:grpSpPr>
        <p:sp>
          <p:nvSpPr>
            <p:cNvPr id="653"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654" name="Group 538"/>
            <p:cNvGrpSpPr>
              <a:grpSpLocks noChangeAspect="1"/>
            </p:cNvGrpSpPr>
            <p:nvPr/>
          </p:nvGrpSpPr>
          <p:grpSpPr bwMode="auto">
            <a:xfrm>
              <a:off x="1413" y="312"/>
              <a:ext cx="100" cy="100"/>
              <a:chOff x="1440" y="480"/>
              <a:chExt cx="100" cy="100"/>
            </a:xfrm>
          </p:grpSpPr>
          <p:sp>
            <p:nvSpPr>
              <p:cNvPr id="655"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56"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657" name="Group 536"/>
          <p:cNvGrpSpPr>
            <a:grpSpLocks noChangeAspect="1"/>
          </p:cNvGrpSpPr>
          <p:nvPr/>
        </p:nvGrpSpPr>
        <p:grpSpPr bwMode="auto">
          <a:xfrm>
            <a:off x="5096879" y="3054148"/>
            <a:ext cx="139700" cy="144462"/>
            <a:chOff x="1392" y="288"/>
            <a:chExt cx="144" cy="144"/>
          </a:xfrm>
        </p:grpSpPr>
        <p:sp>
          <p:nvSpPr>
            <p:cNvPr id="658"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659" name="Group 538"/>
            <p:cNvGrpSpPr>
              <a:grpSpLocks noChangeAspect="1"/>
            </p:cNvGrpSpPr>
            <p:nvPr/>
          </p:nvGrpSpPr>
          <p:grpSpPr bwMode="auto">
            <a:xfrm>
              <a:off x="1413" y="312"/>
              <a:ext cx="100" cy="100"/>
              <a:chOff x="1440" y="480"/>
              <a:chExt cx="100" cy="100"/>
            </a:xfrm>
          </p:grpSpPr>
          <p:sp>
            <p:nvSpPr>
              <p:cNvPr id="660"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61"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662" name="Group 536"/>
          <p:cNvGrpSpPr>
            <a:grpSpLocks noChangeAspect="1"/>
          </p:cNvGrpSpPr>
          <p:nvPr/>
        </p:nvGrpSpPr>
        <p:grpSpPr bwMode="auto">
          <a:xfrm>
            <a:off x="5135089" y="2663826"/>
            <a:ext cx="139700" cy="144462"/>
            <a:chOff x="1392" y="288"/>
            <a:chExt cx="144" cy="144"/>
          </a:xfrm>
        </p:grpSpPr>
        <p:sp>
          <p:nvSpPr>
            <p:cNvPr id="663"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664" name="Group 538"/>
            <p:cNvGrpSpPr>
              <a:grpSpLocks noChangeAspect="1"/>
            </p:cNvGrpSpPr>
            <p:nvPr/>
          </p:nvGrpSpPr>
          <p:grpSpPr bwMode="auto">
            <a:xfrm>
              <a:off x="1413" y="312"/>
              <a:ext cx="100" cy="100"/>
              <a:chOff x="1440" y="480"/>
              <a:chExt cx="100" cy="100"/>
            </a:xfrm>
          </p:grpSpPr>
          <p:sp>
            <p:nvSpPr>
              <p:cNvPr id="665"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66"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667" name="Group 536"/>
          <p:cNvGrpSpPr>
            <a:grpSpLocks noChangeAspect="1"/>
          </p:cNvGrpSpPr>
          <p:nvPr/>
        </p:nvGrpSpPr>
        <p:grpSpPr bwMode="auto">
          <a:xfrm>
            <a:off x="5926780" y="2512302"/>
            <a:ext cx="139700" cy="144462"/>
            <a:chOff x="1392" y="288"/>
            <a:chExt cx="144" cy="144"/>
          </a:xfrm>
        </p:grpSpPr>
        <p:sp>
          <p:nvSpPr>
            <p:cNvPr id="668"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669" name="Group 538"/>
            <p:cNvGrpSpPr>
              <a:grpSpLocks noChangeAspect="1"/>
            </p:cNvGrpSpPr>
            <p:nvPr/>
          </p:nvGrpSpPr>
          <p:grpSpPr bwMode="auto">
            <a:xfrm>
              <a:off x="1413" y="312"/>
              <a:ext cx="100" cy="100"/>
              <a:chOff x="1440" y="480"/>
              <a:chExt cx="100" cy="100"/>
            </a:xfrm>
          </p:grpSpPr>
          <p:sp>
            <p:nvSpPr>
              <p:cNvPr id="670"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71"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672" name="Group 536"/>
          <p:cNvGrpSpPr>
            <a:grpSpLocks noChangeAspect="1"/>
          </p:cNvGrpSpPr>
          <p:nvPr/>
        </p:nvGrpSpPr>
        <p:grpSpPr bwMode="auto">
          <a:xfrm>
            <a:off x="6323013" y="2653838"/>
            <a:ext cx="139700" cy="144462"/>
            <a:chOff x="1392" y="288"/>
            <a:chExt cx="144" cy="144"/>
          </a:xfrm>
        </p:grpSpPr>
        <p:sp>
          <p:nvSpPr>
            <p:cNvPr id="673"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674" name="Group 538"/>
            <p:cNvGrpSpPr>
              <a:grpSpLocks noChangeAspect="1"/>
            </p:cNvGrpSpPr>
            <p:nvPr/>
          </p:nvGrpSpPr>
          <p:grpSpPr bwMode="auto">
            <a:xfrm>
              <a:off x="1413" y="312"/>
              <a:ext cx="100" cy="100"/>
              <a:chOff x="1440" y="480"/>
              <a:chExt cx="100" cy="100"/>
            </a:xfrm>
          </p:grpSpPr>
          <p:sp>
            <p:nvSpPr>
              <p:cNvPr id="675"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76"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677" name="Group 536"/>
          <p:cNvGrpSpPr>
            <a:grpSpLocks noChangeAspect="1"/>
          </p:cNvGrpSpPr>
          <p:nvPr/>
        </p:nvGrpSpPr>
        <p:grpSpPr bwMode="auto">
          <a:xfrm>
            <a:off x="5855960" y="2873376"/>
            <a:ext cx="139700" cy="144462"/>
            <a:chOff x="1392" y="288"/>
            <a:chExt cx="144" cy="144"/>
          </a:xfrm>
        </p:grpSpPr>
        <p:sp>
          <p:nvSpPr>
            <p:cNvPr id="678"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679" name="Group 538"/>
            <p:cNvGrpSpPr>
              <a:grpSpLocks noChangeAspect="1"/>
            </p:cNvGrpSpPr>
            <p:nvPr/>
          </p:nvGrpSpPr>
          <p:grpSpPr bwMode="auto">
            <a:xfrm>
              <a:off x="1413" y="312"/>
              <a:ext cx="100" cy="100"/>
              <a:chOff x="1440" y="480"/>
              <a:chExt cx="100" cy="100"/>
            </a:xfrm>
          </p:grpSpPr>
          <p:sp>
            <p:nvSpPr>
              <p:cNvPr id="680"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81"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682" name="Group 536"/>
          <p:cNvGrpSpPr>
            <a:grpSpLocks noChangeAspect="1"/>
          </p:cNvGrpSpPr>
          <p:nvPr/>
        </p:nvGrpSpPr>
        <p:grpSpPr bwMode="auto">
          <a:xfrm>
            <a:off x="4655651" y="3823528"/>
            <a:ext cx="139700" cy="144462"/>
            <a:chOff x="1392" y="288"/>
            <a:chExt cx="144" cy="144"/>
          </a:xfrm>
        </p:grpSpPr>
        <p:sp>
          <p:nvSpPr>
            <p:cNvPr id="683"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684" name="Group 538"/>
            <p:cNvGrpSpPr>
              <a:grpSpLocks noChangeAspect="1"/>
            </p:cNvGrpSpPr>
            <p:nvPr/>
          </p:nvGrpSpPr>
          <p:grpSpPr bwMode="auto">
            <a:xfrm>
              <a:off x="1413" y="312"/>
              <a:ext cx="100" cy="100"/>
              <a:chOff x="1440" y="480"/>
              <a:chExt cx="100" cy="100"/>
            </a:xfrm>
          </p:grpSpPr>
          <p:sp>
            <p:nvSpPr>
              <p:cNvPr id="685"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86"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687" name="Group 536"/>
          <p:cNvGrpSpPr>
            <a:grpSpLocks noChangeAspect="1"/>
          </p:cNvGrpSpPr>
          <p:nvPr/>
        </p:nvGrpSpPr>
        <p:grpSpPr bwMode="auto">
          <a:xfrm>
            <a:off x="4723452" y="4186053"/>
            <a:ext cx="139700" cy="144462"/>
            <a:chOff x="1392" y="288"/>
            <a:chExt cx="144" cy="144"/>
          </a:xfrm>
        </p:grpSpPr>
        <p:sp>
          <p:nvSpPr>
            <p:cNvPr id="688"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689" name="Group 538"/>
            <p:cNvGrpSpPr>
              <a:grpSpLocks noChangeAspect="1"/>
            </p:cNvGrpSpPr>
            <p:nvPr/>
          </p:nvGrpSpPr>
          <p:grpSpPr bwMode="auto">
            <a:xfrm>
              <a:off x="1413" y="312"/>
              <a:ext cx="100" cy="100"/>
              <a:chOff x="1440" y="480"/>
              <a:chExt cx="100" cy="100"/>
            </a:xfrm>
          </p:grpSpPr>
          <p:sp>
            <p:nvSpPr>
              <p:cNvPr id="690"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91"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692" name="Group 536"/>
          <p:cNvGrpSpPr>
            <a:grpSpLocks noChangeAspect="1"/>
          </p:cNvGrpSpPr>
          <p:nvPr/>
        </p:nvGrpSpPr>
        <p:grpSpPr bwMode="auto">
          <a:xfrm>
            <a:off x="5198510" y="3757464"/>
            <a:ext cx="139700" cy="144462"/>
            <a:chOff x="1392" y="288"/>
            <a:chExt cx="144" cy="144"/>
          </a:xfrm>
        </p:grpSpPr>
        <p:sp>
          <p:nvSpPr>
            <p:cNvPr id="693"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694" name="Group 538"/>
            <p:cNvGrpSpPr>
              <a:grpSpLocks noChangeAspect="1"/>
            </p:cNvGrpSpPr>
            <p:nvPr/>
          </p:nvGrpSpPr>
          <p:grpSpPr bwMode="auto">
            <a:xfrm>
              <a:off x="1413" y="312"/>
              <a:ext cx="100" cy="100"/>
              <a:chOff x="1440" y="480"/>
              <a:chExt cx="100" cy="100"/>
            </a:xfrm>
          </p:grpSpPr>
          <p:sp>
            <p:nvSpPr>
              <p:cNvPr id="695"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696"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697" name="Group 536"/>
          <p:cNvGrpSpPr>
            <a:grpSpLocks noChangeAspect="1"/>
          </p:cNvGrpSpPr>
          <p:nvPr/>
        </p:nvGrpSpPr>
        <p:grpSpPr bwMode="auto">
          <a:xfrm>
            <a:off x="5246347" y="4196556"/>
            <a:ext cx="139700" cy="144462"/>
            <a:chOff x="1392" y="288"/>
            <a:chExt cx="144" cy="144"/>
          </a:xfrm>
        </p:grpSpPr>
        <p:sp>
          <p:nvSpPr>
            <p:cNvPr id="698"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699" name="Group 538"/>
            <p:cNvGrpSpPr>
              <a:grpSpLocks noChangeAspect="1"/>
            </p:cNvGrpSpPr>
            <p:nvPr/>
          </p:nvGrpSpPr>
          <p:grpSpPr bwMode="auto">
            <a:xfrm>
              <a:off x="1413" y="312"/>
              <a:ext cx="100" cy="100"/>
              <a:chOff x="1440" y="480"/>
              <a:chExt cx="100" cy="100"/>
            </a:xfrm>
          </p:grpSpPr>
          <p:sp>
            <p:nvSpPr>
              <p:cNvPr id="700"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701"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702" name="Group 536"/>
          <p:cNvGrpSpPr>
            <a:grpSpLocks noChangeAspect="1"/>
          </p:cNvGrpSpPr>
          <p:nvPr/>
        </p:nvGrpSpPr>
        <p:grpSpPr bwMode="auto">
          <a:xfrm>
            <a:off x="5608638" y="3759201"/>
            <a:ext cx="139700" cy="144462"/>
            <a:chOff x="1392" y="288"/>
            <a:chExt cx="144" cy="144"/>
          </a:xfrm>
        </p:grpSpPr>
        <p:sp>
          <p:nvSpPr>
            <p:cNvPr id="703"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704" name="Group 538"/>
            <p:cNvGrpSpPr>
              <a:grpSpLocks noChangeAspect="1"/>
            </p:cNvGrpSpPr>
            <p:nvPr/>
          </p:nvGrpSpPr>
          <p:grpSpPr bwMode="auto">
            <a:xfrm>
              <a:off x="1413" y="312"/>
              <a:ext cx="100" cy="100"/>
              <a:chOff x="1440" y="480"/>
              <a:chExt cx="100" cy="100"/>
            </a:xfrm>
          </p:grpSpPr>
          <p:sp>
            <p:nvSpPr>
              <p:cNvPr id="705"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706"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707" name="Group 536"/>
          <p:cNvGrpSpPr>
            <a:grpSpLocks noChangeAspect="1"/>
          </p:cNvGrpSpPr>
          <p:nvPr/>
        </p:nvGrpSpPr>
        <p:grpSpPr bwMode="auto">
          <a:xfrm>
            <a:off x="6131719" y="3758726"/>
            <a:ext cx="139700" cy="144462"/>
            <a:chOff x="1392" y="288"/>
            <a:chExt cx="144" cy="144"/>
          </a:xfrm>
        </p:grpSpPr>
        <p:sp>
          <p:nvSpPr>
            <p:cNvPr id="708"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709" name="Group 538"/>
            <p:cNvGrpSpPr>
              <a:grpSpLocks noChangeAspect="1"/>
            </p:cNvGrpSpPr>
            <p:nvPr/>
          </p:nvGrpSpPr>
          <p:grpSpPr bwMode="auto">
            <a:xfrm>
              <a:off x="1413" y="312"/>
              <a:ext cx="100" cy="100"/>
              <a:chOff x="1440" y="480"/>
              <a:chExt cx="100" cy="100"/>
            </a:xfrm>
          </p:grpSpPr>
          <p:sp>
            <p:nvSpPr>
              <p:cNvPr id="710"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711"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712" name="Group 536"/>
          <p:cNvGrpSpPr>
            <a:grpSpLocks noChangeAspect="1"/>
          </p:cNvGrpSpPr>
          <p:nvPr/>
        </p:nvGrpSpPr>
        <p:grpSpPr bwMode="auto">
          <a:xfrm>
            <a:off x="6141717" y="4160044"/>
            <a:ext cx="139700" cy="144462"/>
            <a:chOff x="1392" y="288"/>
            <a:chExt cx="144" cy="144"/>
          </a:xfrm>
        </p:grpSpPr>
        <p:sp>
          <p:nvSpPr>
            <p:cNvPr id="713"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714" name="Group 538"/>
            <p:cNvGrpSpPr>
              <a:grpSpLocks noChangeAspect="1"/>
            </p:cNvGrpSpPr>
            <p:nvPr/>
          </p:nvGrpSpPr>
          <p:grpSpPr bwMode="auto">
            <a:xfrm>
              <a:off x="1413" y="312"/>
              <a:ext cx="100" cy="100"/>
              <a:chOff x="1440" y="480"/>
              <a:chExt cx="100" cy="100"/>
            </a:xfrm>
          </p:grpSpPr>
          <p:sp>
            <p:nvSpPr>
              <p:cNvPr id="715"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716"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grpSp>
        <p:nvGrpSpPr>
          <p:cNvPr id="717" name="Group 536"/>
          <p:cNvGrpSpPr>
            <a:grpSpLocks noChangeAspect="1"/>
          </p:cNvGrpSpPr>
          <p:nvPr/>
        </p:nvGrpSpPr>
        <p:grpSpPr bwMode="auto">
          <a:xfrm>
            <a:off x="5580995" y="4110610"/>
            <a:ext cx="139700" cy="144462"/>
            <a:chOff x="1392" y="288"/>
            <a:chExt cx="144" cy="144"/>
          </a:xfrm>
        </p:grpSpPr>
        <p:sp>
          <p:nvSpPr>
            <p:cNvPr id="718" name="Oval 537"/>
            <p:cNvSpPr>
              <a:spLocks noChangeAspect="1" noChangeArrowheads="1"/>
            </p:cNvSpPr>
            <p:nvPr/>
          </p:nvSpPr>
          <p:spPr bwMode="auto">
            <a:xfrm>
              <a:off x="1392" y="288"/>
              <a:ext cx="144" cy="144"/>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ja-JP" altLang="ja-JP" sz="2400">
                <a:solidFill>
                  <a:prstClr val="black"/>
                </a:solidFill>
              </a:endParaRPr>
            </a:p>
          </p:txBody>
        </p:sp>
        <p:grpSp>
          <p:nvGrpSpPr>
            <p:cNvPr id="719" name="Group 538"/>
            <p:cNvGrpSpPr>
              <a:grpSpLocks noChangeAspect="1"/>
            </p:cNvGrpSpPr>
            <p:nvPr/>
          </p:nvGrpSpPr>
          <p:grpSpPr bwMode="auto">
            <a:xfrm>
              <a:off x="1413" y="312"/>
              <a:ext cx="100" cy="100"/>
              <a:chOff x="1440" y="480"/>
              <a:chExt cx="100" cy="100"/>
            </a:xfrm>
          </p:grpSpPr>
          <p:sp>
            <p:nvSpPr>
              <p:cNvPr id="720" name="Line 539"/>
              <p:cNvSpPr>
                <a:spLocks noChangeAspect="1" noChangeShapeType="1"/>
              </p:cNvSpPr>
              <p:nvPr/>
            </p:nvSpPr>
            <p:spPr bwMode="auto">
              <a:xfrm>
                <a:off x="1440" y="528"/>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sp>
            <p:nvSpPr>
              <p:cNvPr id="721" name="Line 540"/>
              <p:cNvSpPr>
                <a:spLocks noChangeAspect="1" noChangeShapeType="1"/>
              </p:cNvSpPr>
              <p:nvPr/>
            </p:nvSpPr>
            <p:spPr bwMode="auto">
              <a:xfrm rot="-5400000">
                <a:off x="1441" y="530"/>
                <a:ext cx="1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solidFill>
                    <a:prstClr val="black"/>
                  </a:solidFill>
                </a:endParaRPr>
              </a:p>
            </p:txBody>
          </p:sp>
        </p:grpSp>
      </p:grpSp>
    </p:spTree>
    <p:extLst>
      <p:ext uri="{BB962C8B-B14F-4D97-AF65-F5344CB8AC3E}">
        <p14:creationId xmlns:p14="http://schemas.microsoft.com/office/powerpoint/2010/main" val="2659932728"/>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890" name="Group 2"/>
          <p:cNvGrpSpPr>
            <a:grpSpLocks noChangeAspect="1"/>
          </p:cNvGrpSpPr>
          <p:nvPr/>
        </p:nvGrpSpPr>
        <p:grpSpPr bwMode="auto">
          <a:xfrm rot="-1526505">
            <a:off x="1535113" y="3394075"/>
            <a:ext cx="1135062" cy="917575"/>
            <a:chOff x="1615" y="2205"/>
            <a:chExt cx="696" cy="643"/>
          </a:xfrm>
        </p:grpSpPr>
        <p:sp>
          <p:nvSpPr>
            <p:cNvPr id="38016" name="Freeform 3"/>
            <p:cNvSpPr>
              <a:spLocks noChangeAspect="1"/>
            </p:cNvSpPr>
            <p:nvPr/>
          </p:nvSpPr>
          <p:spPr bwMode="auto">
            <a:xfrm>
              <a:off x="1615" y="2205"/>
              <a:ext cx="696" cy="643"/>
            </a:xfrm>
            <a:custGeom>
              <a:avLst/>
              <a:gdLst>
                <a:gd name="T0" fmla="*/ 235 w 696"/>
                <a:gd name="T1" fmla="*/ 182 h 643"/>
                <a:gd name="T2" fmla="*/ 326 w 696"/>
                <a:gd name="T3" fmla="*/ 0 h 643"/>
                <a:gd name="T4" fmla="*/ 416 w 696"/>
                <a:gd name="T5" fmla="*/ 182 h 643"/>
                <a:gd name="T6" fmla="*/ 552 w 696"/>
                <a:gd name="T7" fmla="*/ 182 h 643"/>
                <a:gd name="T8" fmla="*/ 552 w 696"/>
                <a:gd name="T9" fmla="*/ 273 h 643"/>
                <a:gd name="T10" fmla="*/ 689 w 696"/>
                <a:gd name="T11" fmla="*/ 499 h 643"/>
                <a:gd name="T12" fmla="*/ 507 w 696"/>
                <a:gd name="T13" fmla="*/ 454 h 643"/>
                <a:gd name="T14" fmla="*/ 507 w 696"/>
                <a:gd name="T15" fmla="*/ 590 h 643"/>
                <a:gd name="T16" fmla="*/ 326 w 696"/>
                <a:gd name="T17" fmla="*/ 545 h 643"/>
                <a:gd name="T18" fmla="*/ 190 w 696"/>
                <a:gd name="T19" fmla="*/ 635 h 643"/>
                <a:gd name="T20" fmla="*/ 144 w 696"/>
                <a:gd name="T21" fmla="*/ 499 h 643"/>
                <a:gd name="T22" fmla="*/ 8 w 696"/>
                <a:gd name="T23" fmla="*/ 363 h 643"/>
                <a:gd name="T24" fmla="*/ 190 w 696"/>
                <a:gd name="T25" fmla="*/ 318 h 643"/>
                <a:gd name="T26" fmla="*/ 99 w 696"/>
                <a:gd name="T27" fmla="*/ 182 h 643"/>
                <a:gd name="T28" fmla="*/ 190 w 696"/>
                <a:gd name="T29" fmla="*/ 182 h 643"/>
                <a:gd name="T30" fmla="*/ 190 w 696"/>
                <a:gd name="T31" fmla="*/ 136 h 643"/>
                <a:gd name="T32" fmla="*/ 235 w 696"/>
                <a:gd name="T33" fmla="*/ 182 h 6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96" h="643">
                  <a:moveTo>
                    <a:pt x="235" y="182"/>
                  </a:moveTo>
                  <a:cubicBezTo>
                    <a:pt x="258" y="159"/>
                    <a:pt x="296" y="0"/>
                    <a:pt x="326" y="0"/>
                  </a:cubicBezTo>
                  <a:cubicBezTo>
                    <a:pt x="356" y="0"/>
                    <a:pt x="379" y="152"/>
                    <a:pt x="416" y="182"/>
                  </a:cubicBezTo>
                  <a:cubicBezTo>
                    <a:pt x="453" y="212"/>
                    <a:pt x="529" y="167"/>
                    <a:pt x="552" y="182"/>
                  </a:cubicBezTo>
                  <a:cubicBezTo>
                    <a:pt x="575" y="197"/>
                    <a:pt x="529" y="220"/>
                    <a:pt x="552" y="273"/>
                  </a:cubicBezTo>
                  <a:cubicBezTo>
                    <a:pt x="575" y="326"/>
                    <a:pt x="696" y="469"/>
                    <a:pt x="689" y="499"/>
                  </a:cubicBezTo>
                  <a:cubicBezTo>
                    <a:pt x="682" y="529"/>
                    <a:pt x="537" y="439"/>
                    <a:pt x="507" y="454"/>
                  </a:cubicBezTo>
                  <a:cubicBezTo>
                    <a:pt x="477" y="469"/>
                    <a:pt x="537" y="575"/>
                    <a:pt x="507" y="590"/>
                  </a:cubicBezTo>
                  <a:cubicBezTo>
                    <a:pt x="477" y="605"/>
                    <a:pt x="379" y="538"/>
                    <a:pt x="326" y="545"/>
                  </a:cubicBezTo>
                  <a:cubicBezTo>
                    <a:pt x="273" y="552"/>
                    <a:pt x="220" y="643"/>
                    <a:pt x="190" y="635"/>
                  </a:cubicBezTo>
                  <a:cubicBezTo>
                    <a:pt x="160" y="627"/>
                    <a:pt x="174" y="544"/>
                    <a:pt x="144" y="499"/>
                  </a:cubicBezTo>
                  <a:cubicBezTo>
                    <a:pt x="114" y="454"/>
                    <a:pt x="0" y="393"/>
                    <a:pt x="8" y="363"/>
                  </a:cubicBezTo>
                  <a:cubicBezTo>
                    <a:pt x="16" y="333"/>
                    <a:pt x="175" y="348"/>
                    <a:pt x="190" y="318"/>
                  </a:cubicBezTo>
                  <a:cubicBezTo>
                    <a:pt x="205" y="288"/>
                    <a:pt x="99" y="205"/>
                    <a:pt x="99" y="182"/>
                  </a:cubicBezTo>
                  <a:cubicBezTo>
                    <a:pt x="99" y="159"/>
                    <a:pt x="175" y="190"/>
                    <a:pt x="190" y="182"/>
                  </a:cubicBezTo>
                  <a:cubicBezTo>
                    <a:pt x="205" y="174"/>
                    <a:pt x="183" y="136"/>
                    <a:pt x="190" y="136"/>
                  </a:cubicBezTo>
                  <a:cubicBezTo>
                    <a:pt x="197" y="136"/>
                    <a:pt x="212" y="205"/>
                    <a:pt x="235" y="182"/>
                  </a:cubicBezTo>
                  <a:close/>
                </a:path>
              </a:pathLst>
            </a:custGeom>
            <a:gradFill rotWithShape="1">
              <a:gsLst>
                <a:gs pos="0">
                  <a:srgbClr val="FFFFCC"/>
                </a:gs>
                <a:gs pos="100000">
                  <a:srgbClr val="FFCC99"/>
                </a:gs>
              </a:gsLst>
              <a:path path="rect">
                <a:fillToRect l="50000" t="50000" r="50000" b="50000"/>
              </a:path>
            </a:gradFill>
            <a:ln w="31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8017" name="Oval 4"/>
            <p:cNvSpPr>
              <a:spLocks noChangeAspect="1" noChangeArrowheads="1"/>
            </p:cNvSpPr>
            <p:nvPr/>
          </p:nvSpPr>
          <p:spPr bwMode="auto">
            <a:xfrm>
              <a:off x="1941" y="2478"/>
              <a:ext cx="181" cy="181"/>
            </a:xfrm>
            <a:prstGeom prst="ellipse">
              <a:avLst/>
            </a:prstGeom>
            <a:gradFill rotWithShape="1">
              <a:gsLst>
                <a:gs pos="0">
                  <a:srgbClr val="0033CC"/>
                </a:gs>
                <a:gs pos="100000">
                  <a:srgbClr val="00185E"/>
                </a:gs>
              </a:gsLst>
              <a:path path="rect">
                <a:fillToRect r="100000" b="10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ea typeface="HGP創英角ｺﾞｼｯｸUB" panose="020B0900000000000000" pitchFamily="50" charset="-128"/>
              </a:endParaRPr>
            </a:p>
          </p:txBody>
        </p:sp>
      </p:grpSp>
      <p:grpSp>
        <p:nvGrpSpPr>
          <p:cNvPr id="37891" name="Group 5"/>
          <p:cNvGrpSpPr>
            <a:grpSpLocks noChangeAspect="1"/>
          </p:cNvGrpSpPr>
          <p:nvPr/>
        </p:nvGrpSpPr>
        <p:grpSpPr bwMode="auto">
          <a:xfrm>
            <a:off x="3886200" y="3087688"/>
            <a:ext cx="817563" cy="865187"/>
            <a:chOff x="2818" y="1986"/>
            <a:chExt cx="317" cy="317"/>
          </a:xfrm>
        </p:grpSpPr>
        <p:sp>
          <p:nvSpPr>
            <p:cNvPr id="281606" name="AutoShape 6"/>
            <p:cNvSpPr>
              <a:spLocks noChangeAspect="1" noChangeArrowheads="1"/>
            </p:cNvSpPr>
            <p:nvPr/>
          </p:nvSpPr>
          <p:spPr bwMode="auto">
            <a:xfrm>
              <a:off x="2849" y="2020"/>
              <a:ext cx="255" cy="251"/>
            </a:xfrm>
            <a:custGeom>
              <a:avLst/>
              <a:gdLst>
                <a:gd name="G0" fmla="+- 1200 0 0"/>
                <a:gd name="G1" fmla="+- 21600 0 1200"/>
                <a:gd name="G2" fmla="+- 21600 0 1200"/>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200" y="10800"/>
                  </a:moveTo>
                  <a:cubicBezTo>
                    <a:pt x="1200" y="16102"/>
                    <a:pt x="5498" y="20400"/>
                    <a:pt x="10800" y="20400"/>
                  </a:cubicBezTo>
                  <a:cubicBezTo>
                    <a:pt x="16102" y="20400"/>
                    <a:pt x="20400" y="16102"/>
                    <a:pt x="20400" y="10800"/>
                  </a:cubicBezTo>
                  <a:cubicBezTo>
                    <a:pt x="20400" y="5498"/>
                    <a:pt x="16102" y="1200"/>
                    <a:pt x="10800" y="1200"/>
                  </a:cubicBezTo>
                  <a:cubicBezTo>
                    <a:pt x="5498" y="1200"/>
                    <a:pt x="1200" y="5498"/>
                    <a:pt x="1200" y="10800"/>
                  </a:cubicBezTo>
                  <a:close/>
                </a:path>
              </a:pathLst>
            </a:custGeom>
            <a:gradFill rotWithShape="1">
              <a:gsLst>
                <a:gs pos="0">
                  <a:srgbClr val="0033CC"/>
                </a:gs>
                <a:gs pos="50000">
                  <a:schemeClr val="accent1"/>
                </a:gs>
                <a:gs pos="100000">
                  <a:srgbClr val="0033CC"/>
                </a:gs>
              </a:gsLst>
              <a:lin ang="5400000" scaled="1"/>
            </a:gradFill>
            <a:ln w="6350">
              <a:solidFill>
                <a:srgbClr val="0033CC"/>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ja-JP" altLang="en-US">
                <a:latin typeface="Arial" charset="0"/>
                <a:ea typeface="HGP創英角ｺﾞｼｯｸUB" pitchFamily="50" charset="-128"/>
              </a:endParaRPr>
            </a:p>
          </p:txBody>
        </p:sp>
        <p:grpSp>
          <p:nvGrpSpPr>
            <p:cNvPr id="38011" name="Group 7"/>
            <p:cNvGrpSpPr>
              <a:grpSpLocks noChangeAspect="1"/>
            </p:cNvGrpSpPr>
            <p:nvPr/>
          </p:nvGrpSpPr>
          <p:grpSpPr bwMode="auto">
            <a:xfrm>
              <a:off x="2818" y="1986"/>
              <a:ext cx="317" cy="317"/>
              <a:chOff x="2818" y="1986"/>
              <a:chExt cx="317" cy="317"/>
            </a:xfrm>
          </p:grpSpPr>
          <p:sp>
            <p:nvSpPr>
              <p:cNvPr id="281608" name="AutoShape 8"/>
              <p:cNvSpPr>
                <a:spLocks noChangeAspect="1" noChangeArrowheads="1"/>
              </p:cNvSpPr>
              <p:nvPr/>
            </p:nvSpPr>
            <p:spPr bwMode="auto">
              <a:xfrm>
                <a:off x="2818" y="1986"/>
                <a:ext cx="317" cy="317"/>
              </a:xfrm>
              <a:custGeom>
                <a:avLst/>
                <a:gdLst>
                  <a:gd name="G0" fmla="+- 1200 0 0"/>
                  <a:gd name="G1" fmla="+- 21600 0 1200"/>
                  <a:gd name="G2" fmla="+- 21600 0 1200"/>
                  <a:gd name="G3" fmla="*/ G0 2929 10000"/>
                  <a:gd name="G4" fmla="+- 21600 0 G3"/>
                  <a:gd name="G5" fmla="+- 21600 0 G3"/>
                  <a:gd name="T0" fmla="*/ 10800 w 21600"/>
                  <a:gd name="T1" fmla="*/ 0 h 21600"/>
                  <a:gd name="T2" fmla="*/ 3163 w 21600"/>
                  <a:gd name="T3" fmla="*/ 3163 h 21600"/>
                  <a:gd name="T4" fmla="*/ 0 w 21600"/>
                  <a:gd name="T5" fmla="*/ 10800 h 21600"/>
                  <a:gd name="T6" fmla="*/ 3163 w 21600"/>
                  <a:gd name="T7" fmla="*/ 18437 h 21600"/>
                  <a:gd name="T8" fmla="*/ 10800 w 21600"/>
                  <a:gd name="T9" fmla="*/ 21600 h 21600"/>
                  <a:gd name="T10" fmla="*/ 18437 w 21600"/>
                  <a:gd name="T11" fmla="*/ 18437 h 21600"/>
                  <a:gd name="T12" fmla="*/ 21600 w 21600"/>
                  <a:gd name="T13" fmla="*/ 10800 h 21600"/>
                  <a:gd name="T14" fmla="*/ 18437 w 21600"/>
                  <a:gd name="T15" fmla="*/ 3163 h 21600"/>
                  <a:gd name="T16" fmla="*/ 3163 w 21600"/>
                  <a:gd name="T17" fmla="*/ 3163 h 21600"/>
                  <a:gd name="T18" fmla="*/ 18437 w 21600"/>
                  <a:gd name="T19" fmla="*/ 18437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200" y="10800"/>
                    </a:moveTo>
                    <a:cubicBezTo>
                      <a:pt x="1200" y="16102"/>
                      <a:pt x="5498" y="20400"/>
                      <a:pt x="10800" y="20400"/>
                    </a:cubicBezTo>
                    <a:cubicBezTo>
                      <a:pt x="16102" y="20400"/>
                      <a:pt x="20400" y="16102"/>
                      <a:pt x="20400" y="10800"/>
                    </a:cubicBezTo>
                    <a:cubicBezTo>
                      <a:pt x="20400" y="5498"/>
                      <a:pt x="16102" y="1200"/>
                      <a:pt x="10800" y="1200"/>
                    </a:cubicBezTo>
                    <a:cubicBezTo>
                      <a:pt x="5498" y="1200"/>
                      <a:pt x="1200" y="5498"/>
                      <a:pt x="1200" y="10800"/>
                    </a:cubicBezTo>
                    <a:close/>
                  </a:path>
                </a:pathLst>
              </a:custGeom>
              <a:gradFill rotWithShape="1">
                <a:gsLst>
                  <a:gs pos="0">
                    <a:srgbClr val="0033CC"/>
                  </a:gs>
                  <a:gs pos="50000">
                    <a:schemeClr val="accent1"/>
                  </a:gs>
                  <a:gs pos="100000">
                    <a:srgbClr val="0033CC"/>
                  </a:gs>
                </a:gsLst>
                <a:lin ang="5400000" scaled="1"/>
              </a:gradFill>
              <a:ln w="6350">
                <a:solidFill>
                  <a:srgbClr val="0033CC"/>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ja-JP" altLang="en-US">
                  <a:latin typeface="Arial" charset="0"/>
                  <a:ea typeface="HGP創英角ｺﾞｼｯｸUB" pitchFamily="50" charset="-128"/>
                </a:endParaRPr>
              </a:p>
            </p:txBody>
          </p:sp>
          <p:grpSp>
            <p:nvGrpSpPr>
              <p:cNvPr id="38013" name="Group 9"/>
              <p:cNvGrpSpPr>
                <a:grpSpLocks noChangeAspect="1"/>
              </p:cNvGrpSpPr>
              <p:nvPr/>
            </p:nvGrpSpPr>
            <p:grpSpPr bwMode="auto">
              <a:xfrm>
                <a:off x="2886" y="2064"/>
                <a:ext cx="179" cy="167"/>
                <a:chOff x="1462" y="1310"/>
                <a:chExt cx="226" cy="227"/>
              </a:xfrm>
            </p:grpSpPr>
            <p:sp>
              <p:nvSpPr>
                <p:cNvPr id="38014" name="Oval 10"/>
                <p:cNvSpPr>
                  <a:spLocks noChangeAspect="1" noChangeArrowheads="1"/>
                </p:cNvSpPr>
                <p:nvPr/>
              </p:nvSpPr>
              <p:spPr bwMode="auto">
                <a:xfrm>
                  <a:off x="1462" y="1310"/>
                  <a:ext cx="226" cy="227"/>
                </a:xfrm>
                <a:prstGeom prst="ellipse">
                  <a:avLst/>
                </a:prstGeom>
                <a:gradFill rotWithShape="1">
                  <a:gsLst>
                    <a:gs pos="0">
                      <a:srgbClr val="008000"/>
                    </a:gs>
                    <a:gs pos="50000">
                      <a:srgbClr val="33CC33"/>
                    </a:gs>
                    <a:gs pos="100000">
                      <a:srgbClr val="008000"/>
                    </a:gs>
                  </a:gsLst>
                  <a:lin ang="540000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ea typeface="HGP創英角ｺﾞｼｯｸUB" panose="020B0900000000000000" pitchFamily="50" charset="-128"/>
                  </a:endParaRPr>
                </a:p>
              </p:txBody>
            </p:sp>
            <p:sp>
              <p:nvSpPr>
                <p:cNvPr id="38015" name="Freeform 11"/>
                <p:cNvSpPr>
                  <a:spLocks noChangeAspect="1"/>
                </p:cNvSpPr>
                <p:nvPr/>
              </p:nvSpPr>
              <p:spPr bwMode="auto">
                <a:xfrm>
                  <a:off x="1514" y="1359"/>
                  <a:ext cx="136" cy="121"/>
                </a:xfrm>
                <a:custGeom>
                  <a:avLst/>
                  <a:gdLst>
                    <a:gd name="T0" fmla="*/ 0 w 155"/>
                    <a:gd name="T1" fmla="*/ 27 h 128"/>
                    <a:gd name="T2" fmla="*/ 4 w 155"/>
                    <a:gd name="T3" fmla="*/ 4 h 128"/>
                    <a:gd name="T4" fmla="*/ 4 w 155"/>
                    <a:gd name="T5" fmla="*/ 25 h 128"/>
                    <a:gd name="T6" fmla="*/ 4 w 155"/>
                    <a:gd name="T7" fmla="*/ 26 h 128"/>
                    <a:gd name="T8" fmla="*/ 4 w 155"/>
                    <a:gd name="T9" fmla="*/ 9 h 128"/>
                    <a:gd name="T10" fmla="*/ 4 w 155"/>
                    <a:gd name="T11" fmla="*/ 9 h 128"/>
                    <a:gd name="T12" fmla="*/ 4 w 155"/>
                    <a:gd name="T13" fmla="*/ 25 h 128"/>
                    <a:gd name="T14" fmla="*/ 4 w 155"/>
                    <a:gd name="T15" fmla="*/ 26 h 128"/>
                    <a:gd name="T16" fmla="*/ 4 w 155"/>
                    <a:gd name="T17" fmla="*/ 9 h 128"/>
                    <a:gd name="T18" fmla="*/ 5 w 155"/>
                    <a:gd name="T19" fmla="*/ 27 h 1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28">
                      <a:moveTo>
                        <a:pt x="0" y="121"/>
                      </a:moveTo>
                      <a:cubicBezTo>
                        <a:pt x="4" y="63"/>
                        <a:pt x="9" y="6"/>
                        <a:pt x="20" y="4"/>
                      </a:cubicBezTo>
                      <a:cubicBezTo>
                        <a:pt x="31" y="2"/>
                        <a:pt x="62" y="91"/>
                        <a:pt x="65" y="109"/>
                      </a:cubicBezTo>
                      <a:cubicBezTo>
                        <a:pt x="68" y="127"/>
                        <a:pt x="40" y="128"/>
                        <a:pt x="38" y="112"/>
                      </a:cubicBezTo>
                      <a:cubicBezTo>
                        <a:pt x="36" y="96"/>
                        <a:pt x="45" y="26"/>
                        <a:pt x="53" y="13"/>
                      </a:cubicBezTo>
                      <a:cubicBezTo>
                        <a:pt x="61" y="0"/>
                        <a:pt x="79" y="16"/>
                        <a:pt x="89" y="31"/>
                      </a:cubicBezTo>
                      <a:cubicBezTo>
                        <a:pt x="99" y="46"/>
                        <a:pt x="116" y="93"/>
                        <a:pt x="116" y="106"/>
                      </a:cubicBezTo>
                      <a:cubicBezTo>
                        <a:pt x="116" y="119"/>
                        <a:pt x="94" y="128"/>
                        <a:pt x="92" y="112"/>
                      </a:cubicBezTo>
                      <a:cubicBezTo>
                        <a:pt x="90" y="96"/>
                        <a:pt x="94" y="9"/>
                        <a:pt x="104" y="10"/>
                      </a:cubicBezTo>
                      <a:cubicBezTo>
                        <a:pt x="114" y="11"/>
                        <a:pt x="134" y="64"/>
                        <a:pt x="155" y="118"/>
                      </a:cubicBez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grpSp>
        </p:grpSp>
      </p:grpSp>
      <p:grpSp>
        <p:nvGrpSpPr>
          <p:cNvPr id="37892" name="Group 122"/>
          <p:cNvGrpSpPr>
            <a:grpSpLocks noChangeAspect="1"/>
          </p:cNvGrpSpPr>
          <p:nvPr/>
        </p:nvGrpSpPr>
        <p:grpSpPr bwMode="auto">
          <a:xfrm rot="4175479">
            <a:off x="3794919" y="3607594"/>
            <a:ext cx="88900" cy="119062"/>
            <a:chOff x="1020" y="2296"/>
            <a:chExt cx="409" cy="499"/>
          </a:xfrm>
        </p:grpSpPr>
        <p:sp>
          <p:nvSpPr>
            <p:cNvPr id="38005" name="Oval 123"/>
            <p:cNvSpPr>
              <a:spLocks noChangeAspect="1" noChangeArrowheads="1"/>
            </p:cNvSpPr>
            <p:nvPr/>
          </p:nvSpPr>
          <p:spPr bwMode="auto">
            <a:xfrm>
              <a:off x="1020" y="2296"/>
              <a:ext cx="409" cy="136"/>
            </a:xfrm>
            <a:prstGeom prst="ellipse">
              <a:avLst/>
            </a:prstGeom>
            <a:solidFill>
              <a:srgbClr val="FFFFFF"/>
            </a:solidFill>
            <a:ln w="3175">
              <a:solidFill>
                <a:srgbClr val="FF6600"/>
              </a:solidFill>
              <a:round/>
              <a:headEnd/>
              <a:tailEnd/>
            </a:ln>
          </p:spPr>
          <p:txBody>
            <a:bodyPr rot="10800000" vert="eaVert"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8006" name="Oval 124"/>
            <p:cNvSpPr>
              <a:spLocks noChangeAspect="1" noChangeArrowheads="1"/>
            </p:cNvSpPr>
            <p:nvPr/>
          </p:nvSpPr>
          <p:spPr bwMode="auto">
            <a:xfrm>
              <a:off x="1020" y="2387"/>
              <a:ext cx="409" cy="136"/>
            </a:xfrm>
            <a:prstGeom prst="ellipse">
              <a:avLst/>
            </a:prstGeom>
            <a:solidFill>
              <a:srgbClr val="FFFFFF"/>
            </a:solidFill>
            <a:ln w="3175">
              <a:solidFill>
                <a:srgbClr val="FF6600"/>
              </a:solidFill>
              <a:round/>
              <a:headEnd/>
              <a:tailEnd/>
            </a:ln>
          </p:spPr>
          <p:txBody>
            <a:bodyPr rot="10800000" vert="eaVert"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8007" name="Oval 125"/>
            <p:cNvSpPr>
              <a:spLocks noChangeAspect="1" noChangeArrowheads="1"/>
            </p:cNvSpPr>
            <p:nvPr/>
          </p:nvSpPr>
          <p:spPr bwMode="auto">
            <a:xfrm>
              <a:off x="1020" y="2478"/>
              <a:ext cx="409" cy="136"/>
            </a:xfrm>
            <a:prstGeom prst="ellipse">
              <a:avLst/>
            </a:prstGeom>
            <a:solidFill>
              <a:srgbClr val="FFFFFF"/>
            </a:solidFill>
            <a:ln w="3175">
              <a:solidFill>
                <a:srgbClr val="FF6600"/>
              </a:solidFill>
              <a:round/>
              <a:headEnd/>
              <a:tailEnd/>
            </a:ln>
          </p:spPr>
          <p:txBody>
            <a:bodyPr rot="10800000" vert="eaVert"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8008" name="Oval 126"/>
            <p:cNvSpPr>
              <a:spLocks noChangeAspect="1" noChangeArrowheads="1"/>
            </p:cNvSpPr>
            <p:nvPr/>
          </p:nvSpPr>
          <p:spPr bwMode="auto">
            <a:xfrm>
              <a:off x="1020" y="2568"/>
              <a:ext cx="409" cy="136"/>
            </a:xfrm>
            <a:prstGeom prst="ellipse">
              <a:avLst/>
            </a:prstGeom>
            <a:solidFill>
              <a:srgbClr val="FFFFFF"/>
            </a:solidFill>
            <a:ln w="3175">
              <a:solidFill>
                <a:srgbClr val="FF6600"/>
              </a:solidFill>
              <a:round/>
              <a:headEnd/>
              <a:tailEnd/>
            </a:ln>
          </p:spPr>
          <p:txBody>
            <a:bodyPr rot="10800000" vert="eaVert"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8009" name="Oval 127"/>
            <p:cNvSpPr>
              <a:spLocks noChangeAspect="1" noChangeArrowheads="1"/>
            </p:cNvSpPr>
            <p:nvPr/>
          </p:nvSpPr>
          <p:spPr bwMode="auto">
            <a:xfrm>
              <a:off x="1020" y="2659"/>
              <a:ext cx="409" cy="136"/>
            </a:xfrm>
            <a:prstGeom prst="ellipse">
              <a:avLst/>
            </a:prstGeom>
            <a:solidFill>
              <a:srgbClr val="FFFFFF"/>
            </a:solidFill>
            <a:ln w="3175">
              <a:solidFill>
                <a:srgbClr val="FF6600"/>
              </a:solidFill>
              <a:round/>
              <a:headEnd/>
              <a:tailEnd/>
            </a:ln>
          </p:spPr>
          <p:txBody>
            <a:bodyPr rot="10800000" vert="eaVert"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grpSp>
      <p:grpSp>
        <p:nvGrpSpPr>
          <p:cNvPr id="37893" name="Group 128"/>
          <p:cNvGrpSpPr>
            <a:grpSpLocks noChangeAspect="1"/>
          </p:cNvGrpSpPr>
          <p:nvPr/>
        </p:nvGrpSpPr>
        <p:grpSpPr bwMode="auto">
          <a:xfrm rot="4447443">
            <a:off x="4677570" y="3326606"/>
            <a:ext cx="112712" cy="130175"/>
            <a:chOff x="1020" y="2296"/>
            <a:chExt cx="409" cy="499"/>
          </a:xfrm>
        </p:grpSpPr>
        <p:sp>
          <p:nvSpPr>
            <p:cNvPr id="38000" name="Oval 129"/>
            <p:cNvSpPr>
              <a:spLocks noChangeAspect="1" noChangeArrowheads="1"/>
            </p:cNvSpPr>
            <p:nvPr/>
          </p:nvSpPr>
          <p:spPr bwMode="auto">
            <a:xfrm>
              <a:off x="1020" y="2296"/>
              <a:ext cx="409" cy="136"/>
            </a:xfrm>
            <a:prstGeom prst="ellipse">
              <a:avLst/>
            </a:prstGeom>
            <a:solidFill>
              <a:srgbClr val="FFFFFF"/>
            </a:solidFill>
            <a:ln w="3175">
              <a:solidFill>
                <a:srgbClr val="FF6600"/>
              </a:solidFill>
              <a:round/>
              <a:headEnd/>
              <a:tailEnd/>
            </a:ln>
          </p:spPr>
          <p:txBody>
            <a:bodyPr rot="10800000" vert="eaVert"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8001" name="Oval 130"/>
            <p:cNvSpPr>
              <a:spLocks noChangeAspect="1" noChangeArrowheads="1"/>
            </p:cNvSpPr>
            <p:nvPr/>
          </p:nvSpPr>
          <p:spPr bwMode="auto">
            <a:xfrm>
              <a:off x="1020" y="2387"/>
              <a:ext cx="409" cy="136"/>
            </a:xfrm>
            <a:prstGeom prst="ellipse">
              <a:avLst/>
            </a:prstGeom>
            <a:solidFill>
              <a:srgbClr val="FFFFFF"/>
            </a:solidFill>
            <a:ln w="3175">
              <a:solidFill>
                <a:srgbClr val="FF6600"/>
              </a:solidFill>
              <a:round/>
              <a:headEnd/>
              <a:tailEnd/>
            </a:ln>
          </p:spPr>
          <p:txBody>
            <a:bodyPr rot="10800000" vert="eaVert"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8002" name="Oval 131"/>
            <p:cNvSpPr>
              <a:spLocks noChangeAspect="1" noChangeArrowheads="1"/>
            </p:cNvSpPr>
            <p:nvPr/>
          </p:nvSpPr>
          <p:spPr bwMode="auto">
            <a:xfrm>
              <a:off x="1020" y="2478"/>
              <a:ext cx="409" cy="136"/>
            </a:xfrm>
            <a:prstGeom prst="ellipse">
              <a:avLst/>
            </a:prstGeom>
            <a:solidFill>
              <a:srgbClr val="FFFFFF"/>
            </a:solidFill>
            <a:ln w="3175">
              <a:solidFill>
                <a:srgbClr val="FF6600"/>
              </a:solidFill>
              <a:round/>
              <a:headEnd/>
              <a:tailEnd/>
            </a:ln>
          </p:spPr>
          <p:txBody>
            <a:bodyPr rot="10800000" vert="eaVert"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8003" name="Oval 132"/>
            <p:cNvSpPr>
              <a:spLocks noChangeAspect="1" noChangeArrowheads="1"/>
            </p:cNvSpPr>
            <p:nvPr/>
          </p:nvSpPr>
          <p:spPr bwMode="auto">
            <a:xfrm>
              <a:off x="1020" y="2568"/>
              <a:ext cx="409" cy="136"/>
            </a:xfrm>
            <a:prstGeom prst="ellipse">
              <a:avLst/>
            </a:prstGeom>
            <a:solidFill>
              <a:srgbClr val="FFFFFF"/>
            </a:solidFill>
            <a:ln w="3175">
              <a:solidFill>
                <a:srgbClr val="FF6600"/>
              </a:solidFill>
              <a:round/>
              <a:headEnd/>
              <a:tailEnd/>
            </a:ln>
          </p:spPr>
          <p:txBody>
            <a:bodyPr rot="10800000" vert="eaVert"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8004" name="Oval 133"/>
            <p:cNvSpPr>
              <a:spLocks noChangeAspect="1" noChangeArrowheads="1"/>
            </p:cNvSpPr>
            <p:nvPr/>
          </p:nvSpPr>
          <p:spPr bwMode="auto">
            <a:xfrm>
              <a:off x="1020" y="2659"/>
              <a:ext cx="409" cy="136"/>
            </a:xfrm>
            <a:prstGeom prst="ellipse">
              <a:avLst/>
            </a:prstGeom>
            <a:solidFill>
              <a:srgbClr val="FFFFFF"/>
            </a:solidFill>
            <a:ln w="3175">
              <a:solidFill>
                <a:srgbClr val="FF6600"/>
              </a:solidFill>
              <a:round/>
              <a:headEnd/>
              <a:tailEnd/>
            </a:ln>
          </p:spPr>
          <p:txBody>
            <a:bodyPr rot="10800000" vert="eaVert"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grpSp>
      <p:grpSp>
        <p:nvGrpSpPr>
          <p:cNvPr id="37894" name="Group 140"/>
          <p:cNvGrpSpPr>
            <a:grpSpLocks noChangeAspect="1"/>
          </p:cNvGrpSpPr>
          <p:nvPr/>
        </p:nvGrpSpPr>
        <p:grpSpPr bwMode="auto">
          <a:xfrm rot="1800000">
            <a:off x="4479925" y="3032125"/>
            <a:ext cx="90488" cy="158750"/>
            <a:chOff x="1020" y="2296"/>
            <a:chExt cx="409" cy="499"/>
          </a:xfrm>
        </p:grpSpPr>
        <p:sp>
          <p:nvSpPr>
            <p:cNvPr id="37995" name="Oval 141"/>
            <p:cNvSpPr>
              <a:spLocks noChangeAspect="1" noChangeArrowheads="1"/>
            </p:cNvSpPr>
            <p:nvPr/>
          </p:nvSpPr>
          <p:spPr bwMode="auto">
            <a:xfrm>
              <a:off x="1020" y="2296"/>
              <a:ext cx="409" cy="136"/>
            </a:xfrm>
            <a:prstGeom prst="ellipse">
              <a:avLst/>
            </a:prstGeom>
            <a:solidFill>
              <a:srgbClr val="FFFFFF"/>
            </a:solidFill>
            <a:ln w="3175">
              <a:solidFill>
                <a:srgbClr val="FF6600"/>
              </a:solidFill>
              <a:round/>
              <a:headEnd/>
              <a:tailEnd/>
            </a:ln>
          </p:spPr>
          <p:txBody>
            <a:bodyPr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7996" name="Oval 142"/>
            <p:cNvSpPr>
              <a:spLocks noChangeAspect="1" noChangeArrowheads="1"/>
            </p:cNvSpPr>
            <p:nvPr/>
          </p:nvSpPr>
          <p:spPr bwMode="auto">
            <a:xfrm>
              <a:off x="1020" y="2387"/>
              <a:ext cx="409" cy="136"/>
            </a:xfrm>
            <a:prstGeom prst="ellipse">
              <a:avLst/>
            </a:prstGeom>
            <a:solidFill>
              <a:srgbClr val="FFFFFF"/>
            </a:solidFill>
            <a:ln w="3175">
              <a:solidFill>
                <a:srgbClr val="FF6600"/>
              </a:solidFill>
              <a:round/>
              <a:headEnd/>
              <a:tailEnd/>
            </a:ln>
          </p:spPr>
          <p:txBody>
            <a:bodyPr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7997" name="Oval 143"/>
            <p:cNvSpPr>
              <a:spLocks noChangeAspect="1" noChangeArrowheads="1"/>
            </p:cNvSpPr>
            <p:nvPr/>
          </p:nvSpPr>
          <p:spPr bwMode="auto">
            <a:xfrm>
              <a:off x="1020" y="2478"/>
              <a:ext cx="409" cy="136"/>
            </a:xfrm>
            <a:prstGeom prst="ellipse">
              <a:avLst/>
            </a:prstGeom>
            <a:solidFill>
              <a:srgbClr val="FFFFFF"/>
            </a:solidFill>
            <a:ln w="3175">
              <a:solidFill>
                <a:srgbClr val="FF6600"/>
              </a:solidFill>
              <a:round/>
              <a:headEnd/>
              <a:tailEnd/>
            </a:ln>
          </p:spPr>
          <p:txBody>
            <a:bodyPr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7998" name="Oval 144"/>
            <p:cNvSpPr>
              <a:spLocks noChangeAspect="1" noChangeArrowheads="1"/>
            </p:cNvSpPr>
            <p:nvPr/>
          </p:nvSpPr>
          <p:spPr bwMode="auto">
            <a:xfrm>
              <a:off x="1020" y="2568"/>
              <a:ext cx="409" cy="136"/>
            </a:xfrm>
            <a:prstGeom prst="ellipse">
              <a:avLst/>
            </a:prstGeom>
            <a:solidFill>
              <a:srgbClr val="FFFFFF"/>
            </a:solidFill>
            <a:ln w="3175">
              <a:solidFill>
                <a:srgbClr val="FF6600"/>
              </a:solidFill>
              <a:round/>
              <a:headEnd/>
              <a:tailEnd/>
            </a:ln>
          </p:spPr>
          <p:txBody>
            <a:bodyPr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7999" name="Oval 145"/>
            <p:cNvSpPr>
              <a:spLocks noChangeAspect="1" noChangeArrowheads="1"/>
            </p:cNvSpPr>
            <p:nvPr/>
          </p:nvSpPr>
          <p:spPr bwMode="auto">
            <a:xfrm>
              <a:off x="1020" y="2659"/>
              <a:ext cx="409" cy="136"/>
            </a:xfrm>
            <a:prstGeom prst="ellipse">
              <a:avLst/>
            </a:prstGeom>
            <a:solidFill>
              <a:srgbClr val="FFFFFF"/>
            </a:solidFill>
            <a:ln w="3175">
              <a:solidFill>
                <a:srgbClr val="FF6600"/>
              </a:solidFill>
              <a:round/>
              <a:headEnd/>
              <a:tailEnd/>
            </a:ln>
          </p:spPr>
          <p:txBody>
            <a:bodyPr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grpSp>
      <p:grpSp>
        <p:nvGrpSpPr>
          <p:cNvPr id="37895" name="Group 146"/>
          <p:cNvGrpSpPr>
            <a:grpSpLocks noChangeAspect="1"/>
          </p:cNvGrpSpPr>
          <p:nvPr/>
        </p:nvGrpSpPr>
        <p:grpSpPr bwMode="auto">
          <a:xfrm rot="-4050842">
            <a:off x="3829050" y="3197226"/>
            <a:ext cx="109537" cy="131762"/>
            <a:chOff x="1020" y="2296"/>
            <a:chExt cx="409" cy="499"/>
          </a:xfrm>
        </p:grpSpPr>
        <p:sp>
          <p:nvSpPr>
            <p:cNvPr id="37990" name="Oval 147"/>
            <p:cNvSpPr>
              <a:spLocks noChangeAspect="1" noChangeArrowheads="1"/>
            </p:cNvSpPr>
            <p:nvPr/>
          </p:nvSpPr>
          <p:spPr bwMode="auto">
            <a:xfrm>
              <a:off x="1020" y="2296"/>
              <a:ext cx="409" cy="136"/>
            </a:xfrm>
            <a:prstGeom prst="ellipse">
              <a:avLst/>
            </a:prstGeom>
            <a:solidFill>
              <a:srgbClr val="FFFFFF"/>
            </a:solidFill>
            <a:ln w="3175">
              <a:solidFill>
                <a:srgbClr val="FF6600"/>
              </a:solidFill>
              <a:round/>
              <a:headEnd/>
              <a:tailEnd/>
            </a:ln>
          </p:spPr>
          <p:txBody>
            <a:bodyPr vert="eaVert"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7991" name="Oval 148"/>
            <p:cNvSpPr>
              <a:spLocks noChangeAspect="1" noChangeArrowheads="1"/>
            </p:cNvSpPr>
            <p:nvPr/>
          </p:nvSpPr>
          <p:spPr bwMode="auto">
            <a:xfrm>
              <a:off x="1020" y="2387"/>
              <a:ext cx="409" cy="136"/>
            </a:xfrm>
            <a:prstGeom prst="ellipse">
              <a:avLst/>
            </a:prstGeom>
            <a:solidFill>
              <a:srgbClr val="FFFFFF"/>
            </a:solidFill>
            <a:ln w="3175">
              <a:solidFill>
                <a:srgbClr val="FF6600"/>
              </a:solidFill>
              <a:round/>
              <a:headEnd/>
              <a:tailEnd/>
            </a:ln>
          </p:spPr>
          <p:txBody>
            <a:bodyPr vert="eaVert"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7992" name="Oval 149"/>
            <p:cNvSpPr>
              <a:spLocks noChangeAspect="1" noChangeArrowheads="1"/>
            </p:cNvSpPr>
            <p:nvPr/>
          </p:nvSpPr>
          <p:spPr bwMode="auto">
            <a:xfrm>
              <a:off x="1020" y="2478"/>
              <a:ext cx="409" cy="136"/>
            </a:xfrm>
            <a:prstGeom prst="ellipse">
              <a:avLst/>
            </a:prstGeom>
            <a:solidFill>
              <a:srgbClr val="FFFFFF"/>
            </a:solidFill>
            <a:ln w="3175">
              <a:solidFill>
                <a:srgbClr val="FF6600"/>
              </a:solidFill>
              <a:round/>
              <a:headEnd/>
              <a:tailEnd/>
            </a:ln>
          </p:spPr>
          <p:txBody>
            <a:bodyPr vert="eaVert"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7993" name="Oval 150"/>
            <p:cNvSpPr>
              <a:spLocks noChangeAspect="1" noChangeArrowheads="1"/>
            </p:cNvSpPr>
            <p:nvPr/>
          </p:nvSpPr>
          <p:spPr bwMode="auto">
            <a:xfrm>
              <a:off x="1020" y="2568"/>
              <a:ext cx="409" cy="136"/>
            </a:xfrm>
            <a:prstGeom prst="ellipse">
              <a:avLst/>
            </a:prstGeom>
            <a:solidFill>
              <a:srgbClr val="FFFFFF"/>
            </a:solidFill>
            <a:ln w="3175">
              <a:solidFill>
                <a:srgbClr val="FF6600"/>
              </a:solidFill>
              <a:round/>
              <a:headEnd/>
              <a:tailEnd/>
            </a:ln>
          </p:spPr>
          <p:txBody>
            <a:bodyPr vert="eaVert"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7994" name="Oval 151"/>
            <p:cNvSpPr>
              <a:spLocks noChangeAspect="1" noChangeArrowheads="1"/>
            </p:cNvSpPr>
            <p:nvPr/>
          </p:nvSpPr>
          <p:spPr bwMode="auto">
            <a:xfrm>
              <a:off x="1020" y="2659"/>
              <a:ext cx="409" cy="136"/>
            </a:xfrm>
            <a:prstGeom prst="ellipse">
              <a:avLst/>
            </a:prstGeom>
            <a:solidFill>
              <a:srgbClr val="FFFFFF"/>
            </a:solidFill>
            <a:ln w="3175">
              <a:solidFill>
                <a:srgbClr val="FF6600"/>
              </a:solidFill>
              <a:round/>
              <a:headEnd/>
              <a:tailEnd/>
            </a:ln>
          </p:spPr>
          <p:txBody>
            <a:bodyPr vert="eaVert"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grpSp>
      <p:sp>
        <p:nvSpPr>
          <p:cNvPr id="37896" name="Freeform 36"/>
          <p:cNvSpPr>
            <a:spLocks noChangeAspect="1"/>
          </p:cNvSpPr>
          <p:nvPr/>
        </p:nvSpPr>
        <p:spPr bwMode="auto">
          <a:xfrm rot="442509">
            <a:off x="4591050" y="3133725"/>
            <a:ext cx="122238" cy="127000"/>
          </a:xfrm>
          <a:custGeom>
            <a:avLst/>
            <a:gdLst>
              <a:gd name="T0" fmla="*/ 2147483647 w 29"/>
              <a:gd name="T1" fmla="*/ 0 h 34"/>
              <a:gd name="T2" fmla="*/ 2147483647 w 29"/>
              <a:gd name="T3" fmla="*/ 2147483647 h 34"/>
              <a:gd name="T4" fmla="*/ 2147483647 w 29"/>
              <a:gd name="T5" fmla="*/ 2147483647 h 34"/>
              <a:gd name="T6" fmla="*/ 2147483647 w 29"/>
              <a:gd name="T7" fmla="*/ 2147483647 h 34"/>
              <a:gd name="T8" fmla="*/ 2147483647 w 29"/>
              <a:gd name="T9" fmla="*/ 2147483647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 h="34">
                <a:moveTo>
                  <a:pt x="29" y="0"/>
                </a:moveTo>
                <a:cubicBezTo>
                  <a:pt x="18" y="0"/>
                  <a:pt x="7" y="0"/>
                  <a:pt x="6" y="2"/>
                </a:cubicBezTo>
                <a:cubicBezTo>
                  <a:pt x="5" y="4"/>
                  <a:pt x="23" y="12"/>
                  <a:pt x="22" y="14"/>
                </a:cubicBezTo>
                <a:cubicBezTo>
                  <a:pt x="21" y="16"/>
                  <a:pt x="6" y="11"/>
                  <a:pt x="3" y="14"/>
                </a:cubicBezTo>
                <a:cubicBezTo>
                  <a:pt x="0" y="17"/>
                  <a:pt x="7" y="31"/>
                  <a:pt x="6" y="34"/>
                </a:cubicBezTo>
              </a:path>
            </a:pathLst>
          </a:custGeom>
          <a:noFill/>
          <a:ln w="9525" cap="flat" cmpd="sng">
            <a:solidFill>
              <a:srgbClr val="FF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ja-JP" altLang="en-US"/>
          </a:p>
        </p:txBody>
      </p:sp>
      <p:grpSp>
        <p:nvGrpSpPr>
          <p:cNvPr id="37897" name="Group 140"/>
          <p:cNvGrpSpPr>
            <a:grpSpLocks noChangeAspect="1"/>
          </p:cNvGrpSpPr>
          <p:nvPr/>
        </p:nvGrpSpPr>
        <p:grpSpPr bwMode="auto">
          <a:xfrm rot="-1941399">
            <a:off x="4614863" y="3765550"/>
            <a:ext cx="80962" cy="147638"/>
            <a:chOff x="1020" y="2296"/>
            <a:chExt cx="409" cy="499"/>
          </a:xfrm>
        </p:grpSpPr>
        <p:sp>
          <p:nvSpPr>
            <p:cNvPr id="37985" name="Oval 141"/>
            <p:cNvSpPr>
              <a:spLocks noChangeAspect="1" noChangeArrowheads="1"/>
            </p:cNvSpPr>
            <p:nvPr/>
          </p:nvSpPr>
          <p:spPr bwMode="auto">
            <a:xfrm>
              <a:off x="1020" y="2296"/>
              <a:ext cx="409" cy="136"/>
            </a:xfrm>
            <a:prstGeom prst="ellipse">
              <a:avLst/>
            </a:prstGeom>
            <a:solidFill>
              <a:srgbClr val="FFFFFF"/>
            </a:solidFill>
            <a:ln w="3175">
              <a:solidFill>
                <a:srgbClr val="FF6600"/>
              </a:solidFill>
              <a:round/>
              <a:headEnd/>
              <a:tailEnd/>
            </a:ln>
          </p:spPr>
          <p:txBody>
            <a:bodyPr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7986" name="Oval 142"/>
            <p:cNvSpPr>
              <a:spLocks noChangeAspect="1" noChangeArrowheads="1"/>
            </p:cNvSpPr>
            <p:nvPr/>
          </p:nvSpPr>
          <p:spPr bwMode="auto">
            <a:xfrm>
              <a:off x="1020" y="2387"/>
              <a:ext cx="409" cy="136"/>
            </a:xfrm>
            <a:prstGeom prst="ellipse">
              <a:avLst/>
            </a:prstGeom>
            <a:solidFill>
              <a:srgbClr val="FFFFFF"/>
            </a:solidFill>
            <a:ln w="3175">
              <a:solidFill>
                <a:srgbClr val="FF6600"/>
              </a:solidFill>
              <a:round/>
              <a:headEnd/>
              <a:tailEnd/>
            </a:ln>
          </p:spPr>
          <p:txBody>
            <a:bodyPr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7987" name="Oval 143"/>
            <p:cNvSpPr>
              <a:spLocks noChangeAspect="1" noChangeArrowheads="1"/>
            </p:cNvSpPr>
            <p:nvPr/>
          </p:nvSpPr>
          <p:spPr bwMode="auto">
            <a:xfrm>
              <a:off x="1020" y="2478"/>
              <a:ext cx="409" cy="136"/>
            </a:xfrm>
            <a:prstGeom prst="ellipse">
              <a:avLst/>
            </a:prstGeom>
            <a:solidFill>
              <a:srgbClr val="FFFFFF"/>
            </a:solidFill>
            <a:ln w="3175">
              <a:solidFill>
                <a:srgbClr val="FF6600"/>
              </a:solidFill>
              <a:round/>
              <a:headEnd/>
              <a:tailEnd/>
            </a:ln>
          </p:spPr>
          <p:txBody>
            <a:bodyPr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7988" name="Oval 144"/>
            <p:cNvSpPr>
              <a:spLocks noChangeAspect="1" noChangeArrowheads="1"/>
            </p:cNvSpPr>
            <p:nvPr/>
          </p:nvSpPr>
          <p:spPr bwMode="auto">
            <a:xfrm>
              <a:off x="1020" y="2568"/>
              <a:ext cx="409" cy="136"/>
            </a:xfrm>
            <a:prstGeom prst="ellipse">
              <a:avLst/>
            </a:prstGeom>
            <a:solidFill>
              <a:srgbClr val="FFFFFF"/>
            </a:solidFill>
            <a:ln w="3175">
              <a:solidFill>
                <a:srgbClr val="FF6600"/>
              </a:solidFill>
              <a:round/>
              <a:headEnd/>
              <a:tailEnd/>
            </a:ln>
          </p:spPr>
          <p:txBody>
            <a:bodyPr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7989" name="Oval 145"/>
            <p:cNvSpPr>
              <a:spLocks noChangeAspect="1" noChangeArrowheads="1"/>
            </p:cNvSpPr>
            <p:nvPr/>
          </p:nvSpPr>
          <p:spPr bwMode="auto">
            <a:xfrm>
              <a:off x="1020" y="2659"/>
              <a:ext cx="409" cy="136"/>
            </a:xfrm>
            <a:prstGeom prst="ellipse">
              <a:avLst/>
            </a:prstGeom>
            <a:solidFill>
              <a:srgbClr val="FFFFFF"/>
            </a:solidFill>
            <a:ln w="3175">
              <a:solidFill>
                <a:srgbClr val="FF6600"/>
              </a:solidFill>
              <a:round/>
              <a:headEnd/>
              <a:tailEnd/>
            </a:ln>
          </p:spPr>
          <p:txBody>
            <a:bodyPr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grpSp>
      <p:grpSp>
        <p:nvGrpSpPr>
          <p:cNvPr id="37898" name="Group 140"/>
          <p:cNvGrpSpPr>
            <a:grpSpLocks noChangeAspect="1"/>
          </p:cNvGrpSpPr>
          <p:nvPr/>
        </p:nvGrpSpPr>
        <p:grpSpPr bwMode="auto">
          <a:xfrm rot="-1941399">
            <a:off x="4318000" y="3938588"/>
            <a:ext cx="79375" cy="147637"/>
            <a:chOff x="1020" y="2296"/>
            <a:chExt cx="409" cy="499"/>
          </a:xfrm>
        </p:grpSpPr>
        <p:sp>
          <p:nvSpPr>
            <p:cNvPr id="37980" name="Oval 141"/>
            <p:cNvSpPr>
              <a:spLocks noChangeAspect="1" noChangeArrowheads="1"/>
            </p:cNvSpPr>
            <p:nvPr/>
          </p:nvSpPr>
          <p:spPr bwMode="auto">
            <a:xfrm>
              <a:off x="1020" y="2296"/>
              <a:ext cx="409" cy="136"/>
            </a:xfrm>
            <a:prstGeom prst="ellipse">
              <a:avLst/>
            </a:prstGeom>
            <a:solidFill>
              <a:srgbClr val="FFFFFF"/>
            </a:solidFill>
            <a:ln w="3175">
              <a:solidFill>
                <a:srgbClr val="FF6600"/>
              </a:solidFill>
              <a:round/>
              <a:headEnd/>
              <a:tailEnd/>
            </a:ln>
          </p:spPr>
          <p:txBody>
            <a:bodyPr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7981" name="Oval 142"/>
            <p:cNvSpPr>
              <a:spLocks noChangeAspect="1" noChangeArrowheads="1"/>
            </p:cNvSpPr>
            <p:nvPr/>
          </p:nvSpPr>
          <p:spPr bwMode="auto">
            <a:xfrm>
              <a:off x="1020" y="2387"/>
              <a:ext cx="409" cy="136"/>
            </a:xfrm>
            <a:prstGeom prst="ellipse">
              <a:avLst/>
            </a:prstGeom>
            <a:solidFill>
              <a:srgbClr val="FFFFFF"/>
            </a:solidFill>
            <a:ln w="3175">
              <a:solidFill>
                <a:srgbClr val="FF6600"/>
              </a:solidFill>
              <a:round/>
              <a:headEnd/>
              <a:tailEnd/>
            </a:ln>
          </p:spPr>
          <p:txBody>
            <a:bodyPr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7982" name="Oval 143"/>
            <p:cNvSpPr>
              <a:spLocks noChangeAspect="1" noChangeArrowheads="1"/>
            </p:cNvSpPr>
            <p:nvPr/>
          </p:nvSpPr>
          <p:spPr bwMode="auto">
            <a:xfrm>
              <a:off x="1020" y="2478"/>
              <a:ext cx="409" cy="136"/>
            </a:xfrm>
            <a:prstGeom prst="ellipse">
              <a:avLst/>
            </a:prstGeom>
            <a:solidFill>
              <a:srgbClr val="FFFFFF"/>
            </a:solidFill>
            <a:ln w="3175">
              <a:solidFill>
                <a:srgbClr val="FF6600"/>
              </a:solidFill>
              <a:round/>
              <a:headEnd/>
              <a:tailEnd/>
            </a:ln>
          </p:spPr>
          <p:txBody>
            <a:bodyPr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7983" name="Oval 144"/>
            <p:cNvSpPr>
              <a:spLocks noChangeAspect="1" noChangeArrowheads="1"/>
            </p:cNvSpPr>
            <p:nvPr/>
          </p:nvSpPr>
          <p:spPr bwMode="auto">
            <a:xfrm>
              <a:off x="1020" y="2568"/>
              <a:ext cx="409" cy="136"/>
            </a:xfrm>
            <a:prstGeom prst="ellipse">
              <a:avLst/>
            </a:prstGeom>
            <a:solidFill>
              <a:srgbClr val="FFFFFF"/>
            </a:solidFill>
            <a:ln w="3175">
              <a:solidFill>
                <a:srgbClr val="FF6600"/>
              </a:solidFill>
              <a:round/>
              <a:headEnd/>
              <a:tailEnd/>
            </a:ln>
          </p:spPr>
          <p:txBody>
            <a:bodyPr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sp>
          <p:nvSpPr>
            <p:cNvPr id="37984" name="Oval 145"/>
            <p:cNvSpPr>
              <a:spLocks noChangeAspect="1" noChangeArrowheads="1"/>
            </p:cNvSpPr>
            <p:nvPr/>
          </p:nvSpPr>
          <p:spPr bwMode="auto">
            <a:xfrm>
              <a:off x="1020" y="2659"/>
              <a:ext cx="409" cy="136"/>
            </a:xfrm>
            <a:prstGeom prst="ellipse">
              <a:avLst/>
            </a:prstGeom>
            <a:solidFill>
              <a:srgbClr val="FFFFFF"/>
            </a:solidFill>
            <a:ln w="3175">
              <a:solidFill>
                <a:srgbClr val="FF6600"/>
              </a:solidFill>
              <a:round/>
              <a:headEnd/>
              <a:tailEnd/>
            </a:ln>
          </p:spPr>
          <p:txBody>
            <a:bodyPr wrap="none" lIns="90000" tIns="46800" rIns="90000" bIns="46800"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latin typeface="Times New Roman" panose="02020603050405020304" pitchFamily="18" charset="0"/>
                <a:cs typeface="Arial" panose="020B0604020202020204" pitchFamily="34" charset="0"/>
              </a:endParaRPr>
            </a:p>
          </p:txBody>
        </p:sp>
      </p:grpSp>
      <p:sp>
        <p:nvSpPr>
          <p:cNvPr id="37899" name="AutoShape 49"/>
          <p:cNvSpPr>
            <a:spLocks noChangeAspect="1" noChangeArrowheads="1"/>
          </p:cNvSpPr>
          <p:nvPr/>
        </p:nvSpPr>
        <p:spPr bwMode="auto">
          <a:xfrm rot="5400000">
            <a:off x="1769269" y="2724944"/>
            <a:ext cx="550863" cy="73342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gradFill rotWithShape="1">
            <a:gsLst>
              <a:gs pos="0">
                <a:srgbClr val="FF9933"/>
              </a:gs>
              <a:gs pos="100000">
                <a:srgbClr val="FF0000"/>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p>
        </p:txBody>
      </p:sp>
      <p:sp>
        <p:nvSpPr>
          <p:cNvPr id="37900" name="AutoShape 50"/>
          <p:cNvSpPr>
            <a:spLocks noChangeAspect="1" noChangeArrowheads="1"/>
          </p:cNvSpPr>
          <p:nvPr/>
        </p:nvSpPr>
        <p:spPr bwMode="auto">
          <a:xfrm rot="3214570">
            <a:off x="2272506" y="4267994"/>
            <a:ext cx="550863" cy="73342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gradFill rotWithShape="1">
            <a:gsLst>
              <a:gs pos="0">
                <a:srgbClr val="FF9933"/>
              </a:gs>
              <a:gs pos="100000">
                <a:srgbClr val="FF0000"/>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p>
        </p:txBody>
      </p:sp>
      <p:sp>
        <p:nvSpPr>
          <p:cNvPr id="37901" name="AutoShape 51"/>
          <p:cNvSpPr>
            <a:spLocks noChangeAspect="1" noChangeArrowheads="1"/>
          </p:cNvSpPr>
          <p:nvPr/>
        </p:nvSpPr>
        <p:spPr bwMode="auto">
          <a:xfrm rot="3303595">
            <a:off x="2728913" y="2614613"/>
            <a:ext cx="568325" cy="1368425"/>
          </a:xfrm>
          <a:prstGeom prst="curvedRightArrow">
            <a:avLst>
              <a:gd name="adj1" fmla="val 48156"/>
              <a:gd name="adj2" fmla="val 96313"/>
              <a:gd name="adj3" fmla="val 33333"/>
            </a:avLst>
          </a:prstGeom>
          <a:solidFill>
            <a:srgbClr val="66FF66"/>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vert="eaVert"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ea typeface="HGP創英角ｺﾞｼｯｸUB" panose="020B0900000000000000" pitchFamily="50" charset="-128"/>
            </a:endParaRPr>
          </a:p>
        </p:txBody>
      </p:sp>
      <p:sp>
        <p:nvSpPr>
          <p:cNvPr id="37902" name="Freeform 52"/>
          <p:cNvSpPr>
            <a:spLocks noChangeAspect="1"/>
          </p:cNvSpPr>
          <p:nvPr/>
        </p:nvSpPr>
        <p:spPr bwMode="auto">
          <a:xfrm rot="-1526505">
            <a:off x="2562225" y="4748213"/>
            <a:ext cx="1135063" cy="920750"/>
          </a:xfrm>
          <a:custGeom>
            <a:avLst/>
            <a:gdLst>
              <a:gd name="T0" fmla="*/ 2147483647 w 696"/>
              <a:gd name="T1" fmla="*/ 2147483647 h 643"/>
              <a:gd name="T2" fmla="*/ 2147483647 w 696"/>
              <a:gd name="T3" fmla="*/ 0 h 643"/>
              <a:gd name="T4" fmla="*/ 2147483647 w 696"/>
              <a:gd name="T5" fmla="*/ 2147483647 h 643"/>
              <a:gd name="T6" fmla="*/ 2147483647 w 696"/>
              <a:gd name="T7" fmla="*/ 2147483647 h 643"/>
              <a:gd name="T8" fmla="*/ 2147483647 w 696"/>
              <a:gd name="T9" fmla="*/ 2147483647 h 643"/>
              <a:gd name="T10" fmla="*/ 2147483647 w 696"/>
              <a:gd name="T11" fmla="*/ 2147483647 h 643"/>
              <a:gd name="T12" fmla="*/ 2147483647 w 696"/>
              <a:gd name="T13" fmla="*/ 2147483647 h 643"/>
              <a:gd name="T14" fmla="*/ 2147483647 w 696"/>
              <a:gd name="T15" fmla="*/ 2147483647 h 643"/>
              <a:gd name="T16" fmla="*/ 2147483647 w 696"/>
              <a:gd name="T17" fmla="*/ 2147483647 h 643"/>
              <a:gd name="T18" fmla="*/ 2147483647 w 696"/>
              <a:gd name="T19" fmla="*/ 2147483647 h 643"/>
              <a:gd name="T20" fmla="*/ 2147483647 w 696"/>
              <a:gd name="T21" fmla="*/ 2147483647 h 643"/>
              <a:gd name="T22" fmla="*/ 2147483647 w 696"/>
              <a:gd name="T23" fmla="*/ 2147483647 h 643"/>
              <a:gd name="T24" fmla="*/ 2147483647 w 696"/>
              <a:gd name="T25" fmla="*/ 2147483647 h 643"/>
              <a:gd name="T26" fmla="*/ 2147483647 w 696"/>
              <a:gd name="T27" fmla="*/ 2147483647 h 643"/>
              <a:gd name="T28" fmla="*/ 2147483647 w 696"/>
              <a:gd name="T29" fmla="*/ 2147483647 h 643"/>
              <a:gd name="T30" fmla="*/ 2147483647 w 696"/>
              <a:gd name="T31" fmla="*/ 2147483647 h 643"/>
              <a:gd name="T32" fmla="*/ 2147483647 w 696"/>
              <a:gd name="T33" fmla="*/ 2147483647 h 6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96" h="643">
                <a:moveTo>
                  <a:pt x="235" y="182"/>
                </a:moveTo>
                <a:cubicBezTo>
                  <a:pt x="258" y="159"/>
                  <a:pt x="296" y="0"/>
                  <a:pt x="326" y="0"/>
                </a:cubicBezTo>
                <a:cubicBezTo>
                  <a:pt x="356" y="0"/>
                  <a:pt x="379" y="152"/>
                  <a:pt x="416" y="182"/>
                </a:cubicBezTo>
                <a:cubicBezTo>
                  <a:pt x="453" y="212"/>
                  <a:pt x="529" y="167"/>
                  <a:pt x="552" y="182"/>
                </a:cubicBezTo>
                <a:cubicBezTo>
                  <a:pt x="575" y="197"/>
                  <a:pt x="529" y="220"/>
                  <a:pt x="552" y="273"/>
                </a:cubicBezTo>
                <a:cubicBezTo>
                  <a:pt x="575" y="326"/>
                  <a:pt x="696" y="469"/>
                  <a:pt x="689" y="499"/>
                </a:cubicBezTo>
                <a:cubicBezTo>
                  <a:pt x="682" y="529"/>
                  <a:pt x="537" y="439"/>
                  <a:pt x="507" y="454"/>
                </a:cubicBezTo>
                <a:cubicBezTo>
                  <a:pt x="477" y="469"/>
                  <a:pt x="537" y="575"/>
                  <a:pt x="507" y="590"/>
                </a:cubicBezTo>
                <a:cubicBezTo>
                  <a:pt x="477" y="605"/>
                  <a:pt x="379" y="538"/>
                  <a:pt x="326" y="545"/>
                </a:cubicBezTo>
                <a:cubicBezTo>
                  <a:pt x="273" y="552"/>
                  <a:pt x="220" y="643"/>
                  <a:pt x="190" y="635"/>
                </a:cubicBezTo>
                <a:cubicBezTo>
                  <a:pt x="160" y="627"/>
                  <a:pt x="174" y="544"/>
                  <a:pt x="144" y="499"/>
                </a:cubicBezTo>
                <a:cubicBezTo>
                  <a:pt x="114" y="454"/>
                  <a:pt x="0" y="393"/>
                  <a:pt x="8" y="363"/>
                </a:cubicBezTo>
                <a:cubicBezTo>
                  <a:pt x="16" y="333"/>
                  <a:pt x="175" y="348"/>
                  <a:pt x="190" y="318"/>
                </a:cubicBezTo>
                <a:cubicBezTo>
                  <a:pt x="205" y="288"/>
                  <a:pt x="99" y="205"/>
                  <a:pt x="99" y="182"/>
                </a:cubicBezTo>
                <a:cubicBezTo>
                  <a:pt x="99" y="159"/>
                  <a:pt x="175" y="190"/>
                  <a:pt x="190" y="182"/>
                </a:cubicBezTo>
                <a:cubicBezTo>
                  <a:pt x="205" y="174"/>
                  <a:pt x="183" y="136"/>
                  <a:pt x="190" y="136"/>
                </a:cubicBezTo>
                <a:cubicBezTo>
                  <a:pt x="197" y="136"/>
                  <a:pt x="212" y="205"/>
                  <a:pt x="235" y="182"/>
                </a:cubicBezTo>
                <a:close/>
              </a:path>
            </a:pathLst>
          </a:custGeom>
          <a:gradFill rotWithShape="1">
            <a:gsLst>
              <a:gs pos="0">
                <a:srgbClr val="FFCCCC"/>
              </a:gs>
              <a:gs pos="100000">
                <a:srgbClr val="FF99CC"/>
              </a:gs>
            </a:gsLst>
            <a:path path="rect">
              <a:fillToRect l="50000" t="50000" r="50000" b="50000"/>
            </a:path>
          </a:gradFill>
          <a:ln w="31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03" name="Oval 53"/>
          <p:cNvSpPr>
            <a:spLocks noChangeAspect="1" noChangeArrowheads="1"/>
          </p:cNvSpPr>
          <p:nvPr/>
        </p:nvSpPr>
        <p:spPr bwMode="auto">
          <a:xfrm rot="-1526505">
            <a:off x="3103563" y="5081588"/>
            <a:ext cx="296862" cy="258762"/>
          </a:xfrm>
          <a:prstGeom prst="ellipse">
            <a:avLst/>
          </a:prstGeom>
          <a:gradFill rotWithShape="1">
            <a:gsLst>
              <a:gs pos="0">
                <a:srgbClr val="0033CC"/>
              </a:gs>
              <a:gs pos="100000">
                <a:srgbClr val="00185E"/>
              </a:gs>
            </a:gsLst>
            <a:path path="rect">
              <a:fillToRect r="100000" b="10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ea typeface="HGP創英角ｺﾞｼｯｸUB" panose="020B0900000000000000" pitchFamily="50" charset="-128"/>
            </a:endParaRPr>
          </a:p>
        </p:txBody>
      </p:sp>
      <p:sp>
        <p:nvSpPr>
          <p:cNvPr id="37904" name="AutoShape 54"/>
          <p:cNvSpPr>
            <a:spLocks noChangeAspect="1" noChangeArrowheads="1"/>
          </p:cNvSpPr>
          <p:nvPr/>
        </p:nvSpPr>
        <p:spPr bwMode="auto">
          <a:xfrm>
            <a:off x="3679825" y="1447800"/>
            <a:ext cx="2343150" cy="1238250"/>
          </a:xfrm>
          <a:prstGeom prst="wedgeRectCallout">
            <a:avLst>
              <a:gd name="adj1" fmla="val -25273"/>
              <a:gd name="adj2" fmla="val 101282"/>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a:p>
        </p:txBody>
      </p:sp>
      <p:grpSp>
        <p:nvGrpSpPr>
          <p:cNvPr id="37905" name="Group 55"/>
          <p:cNvGrpSpPr>
            <a:grpSpLocks noChangeAspect="1"/>
          </p:cNvGrpSpPr>
          <p:nvPr/>
        </p:nvGrpSpPr>
        <p:grpSpPr bwMode="auto">
          <a:xfrm>
            <a:off x="4295775" y="2020888"/>
            <a:ext cx="989013" cy="911225"/>
            <a:chOff x="255" y="2681"/>
            <a:chExt cx="231" cy="188"/>
          </a:xfrm>
        </p:grpSpPr>
        <p:grpSp>
          <p:nvGrpSpPr>
            <p:cNvPr id="37959" name="Group 56"/>
            <p:cNvGrpSpPr>
              <a:grpSpLocks noChangeAspect="1"/>
            </p:cNvGrpSpPr>
            <p:nvPr/>
          </p:nvGrpSpPr>
          <p:grpSpPr bwMode="auto">
            <a:xfrm rot="-2320961">
              <a:off x="312" y="2688"/>
              <a:ext cx="146" cy="181"/>
              <a:chOff x="482" y="1648"/>
              <a:chExt cx="1814" cy="1330"/>
            </a:xfrm>
          </p:grpSpPr>
          <p:sp>
            <p:nvSpPr>
              <p:cNvPr id="37969" name="Freeform 57"/>
              <p:cNvSpPr>
                <a:spLocks noChangeAspect="1"/>
              </p:cNvSpPr>
              <p:nvPr/>
            </p:nvSpPr>
            <p:spPr bwMode="auto">
              <a:xfrm>
                <a:off x="482" y="1648"/>
                <a:ext cx="1678" cy="1187"/>
              </a:xfrm>
              <a:custGeom>
                <a:avLst/>
                <a:gdLst>
                  <a:gd name="T0" fmla="*/ 0 w 1678"/>
                  <a:gd name="T1" fmla="*/ 53 h 1187"/>
                  <a:gd name="T2" fmla="*/ 680 w 1678"/>
                  <a:gd name="T3" fmla="*/ 98 h 1187"/>
                  <a:gd name="T4" fmla="*/ 816 w 1678"/>
                  <a:gd name="T5" fmla="*/ 642 h 1187"/>
                  <a:gd name="T6" fmla="*/ 1497 w 1678"/>
                  <a:gd name="T7" fmla="*/ 914 h 1187"/>
                  <a:gd name="T8" fmla="*/ 1678 w 1678"/>
                  <a:gd name="T9" fmla="*/ 1187 h 11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8" h="1187">
                    <a:moveTo>
                      <a:pt x="0" y="53"/>
                    </a:moveTo>
                    <a:cubicBezTo>
                      <a:pt x="272" y="26"/>
                      <a:pt x="544" y="0"/>
                      <a:pt x="680" y="98"/>
                    </a:cubicBezTo>
                    <a:cubicBezTo>
                      <a:pt x="816" y="196"/>
                      <a:pt x="680" y="506"/>
                      <a:pt x="816" y="642"/>
                    </a:cubicBezTo>
                    <a:cubicBezTo>
                      <a:pt x="952" y="778"/>
                      <a:pt x="1353" y="823"/>
                      <a:pt x="1497" y="914"/>
                    </a:cubicBezTo>
                    <a:cubicBezTo>
                      <a:pt x="1641" y="1005"/>
                      <a:pt x="1659" y="1096"/>
                      <a:pt x="1678" y="1187"/>
                    </a:cubicBezTo>
                  </a:path>
                </a:pathLst>
              </a:custGeom>
              <a:noFill/>
              <a:ln w="9525" cmpd="sng">
                <a:solidFill>
                  <a:schemeClr val="accent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70" name="Freeform 58"/>
              <p:cNvSpPr>
                <a:spLocks noChangeAspect="1"/>
              </p:cNvSpPr>
              <p:nvPr/>
            </p:nvSpPr>
            <p:spPr bwMode="auto">
              <a:xfrm>
                <a:off x="618" y="1791"/>
                <a:ext cx="1678" cy="1187"/>
              </a:xfrm>
              <a:custGeom>
                <a:avLst/>
                <a:gdLst>
                  <a:gd name="T0" fmla="*/ 0 w 1678"/>
                  <a:gd name="T1" fmla="*/ 53 h 1187"/>
                  <a:gd name="T2" fmla="*/ 680 w 1678"/>
                  <a:gd name="T3" fmla="*/ 98 h 1187"/>
                  <a:gd name="T4" fmla="*/ 816 w 1678"/>
                  <a:gd name="T5" fmla="*/ 642 h 1187"/>
                  <a:gd name="T6" fmla="*/ 1497 w 1678"/>
                  <a:gd name="T7" fmla="*/ 914 h 1187"/>
                  <a:gd name="T8" fmla="*/ 1678 w 1678"/>
                  <a:gd name="T9" fmla="*/ 1187 h 11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8" h="1187">
                    <a:moveTo>
                      <a:pt x="0" y="53"/>
                    </a:moveTo>
                    <a:cubicBezTo>
                      <a:pt x="272" y="26"/>
                      <a:pt x="544" y="0"/>
                      <a:pt x="680" y="98"/>
                    </a:cubicBezTo>
                    <a:cubicBezTo>
                      <a:pt x="816" y="196"/>
                      <a:pt x="680" y="506"/>
                      <a:pt x="816" y="642"/>
                    </a:cubicBezTo>
                    <a:cubicBezTo>
                      <a:pt x="952" y="778"/>
                      <a:pt x="1353" y="823"/>
                      <a:pt x="1497" y="914"/>
                    </a:cubicBezTo>
                    <a:cubicBezTo>
                      <a:pt x="1641" y="1005"/>
                      <a:pt x="1659" y="1096"/>
                      <a:pt x="1678" y="1187"/>
                    </a:cubicBezTo>
                  </a:path>
                </a:pathLst>
              </a:custGeom>
              <a:noFill/>
              <a:ln w="9525" cmpd="sng">
                <a:solidFill>
                  <a:schemeClr val="accent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71" name="Line 59"/>
              <p:cNvSpPr>
                <a:spLocks noChangeAspect="1" noChangeShapeType="1"/>
              </p:cNvSpPr>
              <p:nvPr/>
            </p:nvSpPr>
            <p:spPr bwMode="auto">
              <a:xfrm>
                <a:off x="624" y="1701"/>
                <a:ext cx="0" cy="13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72" name="Line 60"/>
              <p:cNvSpPr>
                <a:spLocks noChangeAspect="1" noChangeShapeType="1"/>
              </p:cNvSpPr>
              <p:nvPr/>
            </p:nvSpPr>
            <p:spPr bwMode="auto">
              <a:xfrm>
                <a:off x="817" y="1679"/>
                <a:ext cx="0" cy="136"/>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73" name="Line 61"/>
              <p:cNvSpPr>
                <a:spLocks noChangeAspect="1" noChangeShapeType="1"/>
              </p:cNvSpPr>
              <p:nvPr/>
            </p:nvSpPr>
            <p:spPr bwMode="auto">
              <a:xfrm flipH="1">
                <a:off x="1044" y="1698"/>
                <a:ext cx="27" cy="121"/>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74" name="Line 62"/>
              <p:cNvSpPr>
                <a:spLocks noChangeAspect="1" noChangeShapeType="1"/>
              </p:cNvSpPr>
              <p:nvPr/>
            </p:nvSpPr>
            <p:spPr bwMode="auto">
              <a:xfrm flipH="1" flipV="1">
                <a:off x="1223" y="1888"/>
                <a:ext cx="109" cy="57"/>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75" name="Line 63"/>
              <p:cNvSpPr>
                <a:spLocks noChangeAspect="1" noChangeShapeType="1"/>
              </p:cNvSpPr>
              <p:nvPr/>
            </p:nvSpPr>
            <p:spPr bwMode="auto">
              <a:xfrm flipH="1" flipV="1">
                <a:off x="1241" y="2024"/>
                <a:ext cx="109" cy="57"/>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76" name="Line 64"/>
              <p:cNvSpPr>
                <a:spLocks noChangeAspect="1" noChangeShapeType="1"/>
              </p:cNvSpPr>
              <p:nvPr/>
            </p:nvSpPr>
            <p:spPr bwMode="auto">
              <a:xfrm flipH="1" flipV="1">
                <a:off x="1253" y="2200"/>
                <a:ext cx="109" cy="57"/>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77" name="Line 65"/>
              <p:cNvSpPr>
                <a:spLocks noChangeAspect="1" noChangeShapeType="1"/>
              </p:cNvSpPr>
              <p:nvPr/>
            </p:nvSpPr>
            <p:spPr bwMode="auto">
              <a:xfrm flipH="1" flipV="1">
                <a:off x="1461" y="2375"/>
                <a:ext cx="79" cy="129"/>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78" name="Line 66"/>
              <p:cNvSpPr>
                <a:spLocks noChangeAspect="1" noChangeShapeType="1"/>
              </p:cNvSpPr>
              <p:nvPr/>
            </p:nvSpPr>
            <p:spPr bwMode="auto">
              <a:xfrm flipH="1" flipV="1">
                <a:off x="1661" y="2448"/>
                <a:ext cx="79" cy="129"/>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79" name="Line 67"/>
              <p:cNvSpPr>
                <a:spLocks noChangeAspect="1" noChangeShapeType="1"/>
              </p:cNvSpPr>
              <p:nvPr/>
            </p:nvSpPr>
            <p:spPr bwMode="auto">
              <a:xfrm flipH="1" flipV="1">
                <a:off x="1900" y="2517"/>
                <a:ext cx="79" cy="129"/>
              </a:xfrm>
              <a:prstGeom prst="line">
                <a:avLst/>
              </a:prstGeom>
              <a:noFill/>
              <a:ln w="9525">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grpSp>
        <p:sp>
          <p:nvSpPr>
            <p:cNvPr id="37960" name="Oval 68"/>
            <p:cNvSpPr>
              <a:spLocks noChangeAspect="1" noChangeArrowheads="1"/>
            </p:cNvSpPr>
            <p:nvPr/>
          </p:nvSpPr>
          <p:spPr bwMode="auto">
            <a:xfrm>
              <a:off x="306" y="2681"/>
              <a:ext cx="38" cy="37"/>
            </a:xfrm>
            <a:prstGeom prst="ellipse">
              <a:avLst/>
            </a:prstGeom>
            <a:solidFill>
              <a:srgbClr val="0033CC"/>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b="1">
                <a:solidFill>
                  <a:srgbClr val="0033CC"/>
                </a:solidFill>
                <a:latin typeface="Times New Roman" panose="02020603050405020304" pitchFamily="18" charset="0"/>
                <a:cs typeface="Times New Roman" panose="02020603050405020304" pitchFamily="18" charset="0"/>
              </a:endParaRPr>
            </a:p>
          </p:txBody>
        </p:sp>
        <p:sp>
          <p:nvSpPr>
            <p:cNvPr id="37961" name="Line 69"/>
            <p:cNvSpPr>
              <a:spLocks noChangeAspect="1" noChangeShapeType="1"/>
            </p:cNvSpPr>
            <p:nvPr/>
          </p:nvSpPr>
          <p:spPr bwMode="auto">
            <a:xfrm>
              <a:off x="315" y="2699"/>
              <a:ext cx="19" cy="0"/>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62" name="Oval 70"/>
            <p:cNvSpPr>
              <a:spLocks noChangeAspect="1" noChangeArrowheads="1"/>
            </p:cNvSpPr>
            <p:nvPr/>
          </p:nvSpPr>
          <p:spPr bwMode="auto">
            <a:xfrm>
              <a:off x="370" y="2726"/>
              <a:ext cx="39" cy="38"/>
            </a:xfrm>
            <a:prstGeom prst="ellipse">
              <a:avLst/>
            </a:prstGeom>
            <a:solidFill>
              <a:srgbClr val="0033CC"/>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b="1">
                <a:solidFill>
                  <a:srgbClr val="0033CC"/>
                </a:solidFill>
                <a:latin typeface="Times New Roman" panose="02020603050405020304" pitchFamily="18" charset="0"/>
                <a:cs typeface="Times New Roman" panose="02020603050405020304" pitchFamily="18" charset="0"/>
              </a:endParaRPr>
            </a:p>
          </p:txBody>
        </p:sp>
        <p:sp>
          <p:nvSpPr>
            <p:cNvPr id="37963" name="Line 71"/>
            <p:cNvSpPr>
              <a:spLocks noChangeAspect="1" noChangeShapeType="1"/>
            </p:cNvSpPr>
            <p:nvPr/>
          </p:nvSpPr>
          <p:spPr bwMode="auto">
            <a:xfrm>
              <a:off x="379" y="2745"/>
              <a:ext cx="19" cy="0"/>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grpSp>
          <p:nvGrpSpPr>
            <p:cNvPr id="37964" name="Group 72"/>
            <p:cNvGrpSpPr>
              <a:grpSpLocks noChangeAspect="1"/>
            </p:cNvGrpSpPr>
            <p:nvPr/>
          </p:nvGrpSpPr>
          <p:grpSpPr bwMode="auto">
            <a:xfrm>
              <a:off x="447" y="2737"/>
              <a:ext cx="39" cy="37"/>
              <a:chOff x="817" y="2465"/>
              <a:chExt cx="39" cy="37"/>
            </a:xfrm>
          </p:grpSpPr>
          <p:sp>
            <p:nvSpPr>
              <p:cNvPr id="37967" name="Oval 73"/>
              <p:cNvSpPr>
                <a:spLocks noChangeAspect="1" noChangeArrowheads="1"/>
              </p:cNvSpPr>
              <p:nvPr/>
            </p:nvSpPr>
            <p:spPr bwMode="auto">
              <a:xfrm>
                <a:off x="817" y="2465"/>
                <a:ext cx="39" cy="37"/>
              </a:xfrm>
              <a:prstGeom prst="ellipse">
                <a:avLst/>
              </a:prstGeom>
              <a:solidFill>
                <a:srgbClr val="0033CC"/>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b="1">
                  <a:solidFill>
                    <a:srgbClr val="0033CC"/>
                  </a:solidFill>
                  <a:latin typeface="Times New Roman" panose="02020603050405020304" pitchFamily="18" charset="0"/>
                  <a:cs typeface="Times New Roman" panose="02020603050405020304" pitchFamily="18" charset="0"/>
                </a:endParaRPr>
              </a:p>
            </p:txBody>
          </p:sp>
          <p:sp>
            <p:nvSpPr>
              <p:cNvPr id="37968" name="Line 74"/>
              <p:cNvSpPr>
                <a:spLocks noChangeAspect="1" noChangeShapeType="1"/>
              </p:cNvSpPr>
              <p:nvPr/>
            </p:nvSpPr>
            <p:spPr bwMode="auto">
              <a:xfrm>
                <a:off x="826" y="2483"/>
                <a:ext cx="19" cy="0"/>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grpSp>
        <p:sp>
          <p:nvSpPr>
            <p:cNvPr id="37965" name="Oval 75"/>
            <p:cNvSpPr>
              <a:spLocks noChangeAspect="1" noChangeArrowheads="1"/>
            </p:cNvSpPr>
            <p:nvPr/>
          </p:nvSpPr>
          <p:spPr bwMode="auto">
            <a:xfrm>
              <a:off x="255" y="2707"/>
              <a:ext cx="38" cy="38"/>
            </a:xfrm>
            <a:prstGeom prst="ellipse">
              <a:avLst/>
            </a:prstGeom>
            <a:solidFill>
              <a:srgbClr val="0033CC"/>
            </a:solidFill>
            <a:ln w="9525">
              <a:solidFill>
                <a:schemeClr val="bg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endParaRPr lang="ja-JP" altLang="ja-JP" sz="1600" b="1">
                <a:solidFill>
                  <a:srgbClr val="0033CC"/>
                </a:solidFill>
                <a:latin typeface="Times New Roman" panose="02020603050405020304" pitchFamily="18" charset="0"/>
                <a:cs typeface="Times New Roman" panose="02020603050405020304" pitchFamily="18" charset="0"/>
              </a:endParaRPr>
            </a:p>
          </p:txBody>
        </p:sp>
        <p:sp>
          <p:nvSpPr>
            <p:cNvPr id="37966" name="Line 76"/>
            <p:cNvSpPr>
              <a:spLocks noChangeAspect="1" noChangeShapeType="1"/>
            </p:cNvSpPr>
            <p:nvPr/>
          </p:nvSpPr>
          <p:spPr bwMode="auto">
            <a:xfrm>
              <a:off x="264" y="2726"/>
              <a:ext cx="19" cy="0"/>
            </a:xfrm>
            <a:prstGeom prst="line">
              <a:avLst/>
            </a:prstGeom>
            <a:noFill/>
            <a:ln w="95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grpSp>
      <p:sp>
        <p:nvSpPr>
          <p:cNvPr id="37906" name="Text Box 77"/>
          <p:cNvSpPr txBox="1">
            <a:spLocks noChangeAspect="1" noChangeArrowheads="1"/>
          </p:cNvSpPr>
          <p:nvPr/>
        </p:nvSpPr>
        <p:spPr bwMode="auto">
          <a:xfrm>
            <a:off x="3635375" y="1447800"/>
            <a:ext cx="2592388"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solidFill>
                  <a:srgbClr val="0033CC"/>
                </a:solidFill>
                <a:latin typeface="HGP創英角ｺﾞｼｯｸUB" panose="020B0900000000000000" pitchFamily="50" charset="-128"/>
                <a:ea typeface="HGP創英角ｺﾞｼｯｸUB" panose="020B0900000000000000" pitchFamily="50" charset="-128"/>
              </a:rPr>
              <a:t>Antigen (ovalbumin; OVA)</a:t>
            </a:r>
          </a:p>
          <a:p>
            <a:pPr eaLnBrk="1" hangingPunct="1"/>
            <a:r>
              <a:rPr lang="en-US" altLang="ja-JP" sz="1600">
                <a:solidFill>
                  <a:srgbClr val="0033CC"/>
                </a:solidFill>
                <a:latin typeface="HGP創英角ｺﾞｼｯｸUB" panose="020B0900000000000000" pitchFamily="50" charset="-128"/>
                <a:ea typeface="HGP創英角ｺﾞｼｯｸUB" panose="020B0900000000000000" pitchFamily="50" charset="-128"/>
              </a:rPr>
              <a:t>-encoding plasmid DNA</a:t>
            </a:r>
            <a:endParaRPr lang="ja-JP" altLang="en-US" sz="1600">
              <a:solidFill>
                <a:srgbClr val="0033CC"/>
              </a:solidFill>
              <a:latin typeface="HGP創英角ｺﾞｼｯｸUB" panose="020B0900000000000000" pitchFamily="50" charset="-128"/>
              <a:ea typeface="HGP創英角ｺﾞｼｯｸUB" panose="020B0900000000000000" pitchFamily="50" charset="-128"/>
            </a:endParaRPr>
          </a:p>
        </p:txBody>
      </p:sp>
      <p:sp>
        <p:nvSpPr>
          <p:cNvPr id="37907" name="AutoShape 78"/>
          <p:cNvSpPr>
            <a:spLocks noChangeAspect="1" noChangeArrowheads="1"/>
          </p:cNvSpPr>
          <p:nvPr/>
        </p:nvSpPr>
        <p:spPr bwMode="auto">
          <a:xfrm>
            <a:off x="3790950" y="5140325"/>
            <a:ext cx="1746250" cy="544513"/>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gradFill rotWithShape="1">
            <a:gsLst>
              <a:gs pos="0">
                <a:srgbClr val="FF9933"/>
              </a:gs>
              <a:gs pos="100000">
                <a:srgbClr val="FF0000"/>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p>
        </p:txBody>
      </p:sp>
      <p:sp>
        <p:nvSpPr>
          <p:cNvPr id="37908" name="Text Box 83"/>
          <p:cNvSpPr txBox="1">
            <a:spLocks noChangeAspect="1" noChangeArrowheads="1"/>
          </p:cNvSpPr>
          <p:nvPr/>
        </p:nvSpPr>
        <p:spPr bwMode="auto">
          <a:xfrm>
            <a:off x="1979613" y="5695950"/>
            <a:ext cx="2236787"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Expression of antigen </a:t>
            </a:r>
          </a:p>
          <a:p>
            <a:pPr eaLnBrk="1" hangingPunct="1"/>
            <a:r>
              <a:rPr lang="en-US" altLang="ja-JP" sz="1600">
                <a:latin typeface="HGP創英角ｺﾞｼｯｸUB" panose="020B0900000000000000" pitchFamily="50" charset="-128"/>
                <a:ea typeface="HGP創英角ｺﾞｼｯｸUB" panose="020B0900000000000000" pitchFamily="50" charset="-128"/>
              </a:rPr>
              <a:t>(OVA)</a:t>
            </a:r>
            <a:endParaRPr lang="en-US" altLang="ja-JP" sz="1600" baseline="-25000">
              <a:latin typeface="HGP創英角ｺﾞｼｯｸUB" panose="020B0900000000000000" pitchFamily="50" charset="-128"/>
              <a:ea typeface="HGP創英角ｺﾞｼｯｸUB" panose="020B0900000000000000" pitchFamily="50" charset="-128"/>
            </a:endParaRPr>
          </a:p>
        </p:txBody>
      </p:sp>
      <p:sp>
        <p:nvSpPr>
          <p:cNvPr id="37909" name="Freeform 84"/>
          <p:cNvSpPr>
            <a:spLocks noChangeAspect="1"/>
          </p:cNvSpPr>
          <p:nvPr/>
        </p:nvSpPr>
        <p:spPr bwMode="auto">
          <a:xfrm rot="-1526505">
            <a:off x="5900738" y="4862513"/>
            <a:ext cx="1135062" cy="920750"/>
          </a:xfrm>
          <a:custGeom>
            <a:avLst/>
            <a:gdLst>
              <a:gd name="T0" fmla="*/ 2147483647 w 696"/>
              <a:gd name="T1" fmla="*/ 2147483647 h 643"/>
              <a:gd name="T2" fmla="*/ 2147483647 w 696"/>
              <a:gd name="T3" fmla="*/ 0 h 643"/>
              <a:gd name="T4" fmla="*/ 2147483647 w 696"/>
              <a:gd name="T5" fmla="*/ 2147483647 h 643"/>
              <a:gd name="T6" fmla="*/ 2147483647 w 696"/>
              <a:gd name="T7" fmla="*/ 2147483647 h 643"/>
              <a:gd name="T8" fmla="*/ 2147483647 w 696"/>
              <a:gd name="T9" fmla="*/ 2147483647 h 643"/>
              <a:gd name="T10" fmla="*/ 2147483647 w 696"/>
              <a:gd name="T11" fmla="*/ 2147483647 h 643"/>
              <a:gd name="T12" fmla="*/ 2147483647 w 696"/>
              <a:gd name="T13" fmla="*/ 2147483647 h 643"/>
              <a:gd name="T14" fmla="*/ 2147483647 w 696"/>
              <a:gd name="T15" fmla="*/ 2147483647 h 643"/>
              <a:gd name="T16" fmla="*/ 2147483647 w 696"/>
              <a:gd name="T17" fmla="*/ 2147483647 h 643"/>
              <a:gd name="T18" fmla="*/ 2147483647 w 696"/>
              <a:gd name="T19" fmla="*/ 2147483647 h 643"/>
              <a:gd name="T20" fmla="*/ 2147483647 w 696"/>
              <a:gd name="T21" fmla="*/ 2147483647 h 643"/>
              <a:gd name="T22" fmla="*/ 2147483647 w 696"/>
              <a:gd name="T23" fmla="*/ 2147483647 h 643"/>
              <a:gd name="T24" fmla="*/ 2147483647 w 696"/>
              <a:gd name="T25" fmla="*/ 2147483647 h 643"/>
              <a:gd name="T26" fmla="*/ 2147483647 w 696"/>
              <a:gd name="T27" fmla="*/ 2147483647 h 643"/>
              <a:gd name="T28" fmla="*/ 2147483647 w 696"/>
              <a:gd name="T29" fmla="*/ 2147483647 h 643"/>
              <a:gd name="T30" fmla="*/ 2147483647 w 696"/>
              <a:gd name="T31" fmla="*/ 2147483647 h 643"/>
              <a:gd name="T32" fmla="*/ 2147483647 w 696"/>
              <a:gd name="T33" fmla="*/ 2147483647 h 6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96" h="643">
                <a:moveTo>
                  <a:pt x="235" y="182"/>
                </a:moveTo>
                <a:cubicBezTo>
                  <a:pt x="258" y="159"/>
                  <a:pt x="296" y="0"/>
                  <a:pt x="326" y="0"/>
                </a:cubicBezTo>
                <a:cubicBezTo>
                  <a:pt x="356" y="0"/>
                  <a:pt x="379" y="152"/>
                  <a:pt x="416" y="182"/>
                </a:cubicBezTo>
                <a:cubicBezTo>
                  <a:pt x="453" y="212"/>
                  <a:pt x="529" y="167"/>
                  <a:pt x="552" y="182"/>
                </a:cubicBezTo>
                <a:cubicBezTo>
                  <a:pt x="575" y="197"/>
                  <a:pt x="529" y="220"/>
                  <a:pt x="552" y="273"/>
                </a:cubicBezTo>
                <a:cubicBezTo>
                  <a:pt x="575" y="326"/>
                  <a:pt x="696" y="469"/>
                  <a:pt x="689" y="499"/>
                </a:cubicBezTo>
                <a:cubicBezTo>
                  <a:pt x="682" y="529"/>
                  <a:pt x="537" y="439"/>
                  <a:pt x="507" y="454"/>
                </a:cubicBezTo>
                <a:cubicBezTo>
                  <a:pt x="477" y="469"/>
                  <a:pt x="537" y="575"/>
                  <a:pt x="507" y="590"/>
                </a:cubicBezTo>
                <a:cubicBezTo>
                  <a:pt x="477" y="605"/>
                  <a:pt x="379" y="538"/>
                  <a:pt x="326" y="545"/>
                </a:cubicBezTo>
                <a:cubicBezTo>
                  <a:pt x="273" y="552"/>
                  <a:pt x="220" y="643"/>
                  <a:pt x="190" y="635"/>
                </a:cubicBezTo>
                <a:cubicBezTo>
                  <a:pt x="160" y="627"/>
                  <a:pt x="174" y="544"/>
                  <a:pt x="144" y="499"/>
                </a:cubicBezTo>
                <a:cubicBezTo>
                  <a:pt x="114" y="454"/>
                  <a:pt x="0" y="393"/>
                  <a:pt x="8" y="363"/>
                </a:cubicBezTo>
                <a:cubicBezTo>
                  <a:pt x="16" y="333"/>
                  <a:pt x="175" y="348"/>
                  <a:pt x="190" y="318"/>
                </a:cubicBezTo>
                <a:cubicBezTo>
                  <a:pt x="205" y="288"/>
                  <a:pt x="99" y="205"/>
                  <a:pt x="99" y="182"/>
                </a:cubicBezTo>
                <a:cubicBezTo>
                  <a:pt x="99" y="159"/>
                  <a:pt x="175" y="190"/>
                  <a:pt x="190" y="182"/>
                </a:cubicBezTo>
                <a:cubicBezTo>
                  <a:pt x="205" y="174"/>
                  <a:pt x="183" y="136"/>
                  <a:pt x="190" y="136"/>
                </a:cubicBezTo>
                <a:cubicBezTo>
                  <a:pt x="197" y="136"/>
                  <a:pt x="212" y="205"/>
                  <a:pt x="235" y="182"/>
                </a:cubicBezTo>
                <a:close/>
              </a:path>
            </a:pathLst>
          </a:custGeom>
          <a:gradFill rotWithShape="1">
            <a:gsLst>
              <a:gs pos="0">
                <a:srgbClr val="FF9999"/>
              </a:gs>
              <a:gs pos="100000">
                <a:srgbClr val="FF33CC"/>
              </a:gs>
            </a:gsLst>
            <a:path path="rect">
              <a:fillToRect l="50000" t="50000" r="50000" b="50000"/>
            </a:path>
          </a:gradFill>
          <a:ln w="31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10" name="Oval 85"/>
          <p:cNvSpPr>
            <a:spLocks noChangeAspect="1" noChangeArrowheads="1"/>
          </p:cNvSpPr>
          <p:nvPr/>
        </p:nvSpPr>
        <p:spPr bwMode="auto">
          <a:xfrm rot="-1526505">
            <a:off x="6461125" y="5194300"/>
            <a:ext cx="295275" cy="261938"/>
          </a:xfrm>
          <a:prstGeom prst="ellipse">
            <a:avLst/>
          </a:prstGeom>
          <a:gradFill rotWithShape="1">
            <a:gsLst>
              <a:gs pos="0">
                <a:srgbClr val="0033CC"/>
              </a:gs>
              <a:gs pos="100000">
                <a:srgbClr val="00185E"/>
              </a:gs>
            </a:gsLst>
            <a:path path="rect">
              <a:fillToRect r="100000" b="100000"/>
            </a:path>
          </a:gradFill>
          <a:ln w="31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ea typeface="HGP創英角ｺﾞｼｯｸUB" panose="020B0900000000000000" pitchFamily="50" charset="-128"/>
            </a:endParaRPr>
          </a:p>
        </p:txBody>
      </p:sp>
      <p:grpSp>
        <p:nvGrpSpPr>
          <p:cNvPr id="37911" name="Group 86"/>
          <p:cNvGrpSpPr>
            <a:grpSpLocks noChangeAspect="1"/>
          </p:cNvGrpSpPr>
          <p:nvPr/>
        </p:nvGrpSpPr>
        <p:grpSpPr bwMode="auto">
          <a:xfrm>
            <a:off x="6769100" y="4976813"/>
            <a:ext cx="219075" cy="201612"/>
            <a:chOff x="2959" y="1139"/>
            <a:chExt cx="54" cy="50"/>
          </a:xfrm>
        </p:grpSpPr>
        <p:sp>
          <p:nvSpPr>
            <p:cNvPr id="37957" name="Line 87"/>
            <p:cNvSpPr>
              <a:spLocks noChangeAspect="1" noChangeShapeType="1"/>
            </p:cNvSpPr>
            <p:nvPr/>
          </p:nvSpPr>
          <p:spPr bwMode="auto">
            <a:xfrm flipH="1">
              <a:off x="2959" y="1156"/>
              <a:ext cx="25" cy="3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58" name="Freeform 88"/>
            <p:cNvSpPr>
              <a:spLocks noChangeAspect="1"/>
            </p:cNvSpPr>
            <p:nvPr/>
          </p:nvSpPr>
          <p:spPr bwMode="auto">
            <a:xfrm rot="2385340">
              <a:off x="2968" y="1139"/>
              <a:ext cx="45" cy="23"/>
            </a:xfrm>
            <a:custGeom>
              <a:avLst/>
              <a:gdLst>
                <a:gd name="T0" fmla="*/ 0 w 90"/>
                <a:gd name="T1" fmla="*/ 0 h 90"/>
                <a:gd name="T2" fmla="*/ 1 w 90"/>
                <a:gd name="T3" fmla="*/ 0 h 90"/>
                <a:gd name="T4" fmla="*/ 1 w 90"/>
                <a:gd name="T5" fmla="*/ 0 h 90"/>
                <a:gd name="T6" fmla="*/ 0 60000 65536"/>
                <a:gd name="T7" fmla="*/ 0 60000 65536"/>
                <a:gd name="T8" fmla="*/ 0 60000 65536"/>
              </a:gdLst>
              <a:ahLst/>
              <a:cxnLst>
                <a:cxn ang="T6">
                  <a:pos x="T0" y="T1"/>
                </a:cxn>
                <a:cxn ang="T7">
                  <a:pos x="T2" y="T3"/>
                </a:cxn>
                <a:cxn ang="T8">
                  <a:pos x="T4" y="T5"/>
                </a:cxn>
              </a:cxnLst>
              <a:rect l="0" t="0" r="r" b="b"/>
              <a:pathLst>
                <a:path w="90" h="90">
                  <a:moveTo>
                    <a:pt x="0" y="0"/>
                  </a:moveTo>
                  <a:cubicBezTo>
                    <a:pt x="15" y="45"/>
                    <a:pt x="30" y="90"/>
                    <a:pt x="45" y="90"/>
                  </a:cubicBezTo>
                  <a:cubicBezTo>
                    <a:pt x="60" y="90"/>
                    <a:pt x="83" y="15"/>
                    <a:pt x="90" y="0"/>
                  </a:cubicBez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grpSp>
      <p:grpSp>
        <p:nvGrpSpPr>
          <p:cNvPr id="37912" name="Group 89"/>
          <p:cNvGrpSpPr>
            <a:grpSpLocks noChangeAspect="1"/>
          </p:cNvGrpSpPr>
          <p:nvPr/>
        </p:nvGrpSpPr>
        <p:grpSpPr bwMode="auto">
          <a:xfrm rot="-2319588">
            <a:off x="6416675" y="4878388"/>
            <a:ext cx="219075" cy="203200"/>
            <a:chOff x="2959" y="1139"/>
            <a:chExt cx="54" cy="50"/>
          </a:xfrm>
        </p:grpSpPr>
        <p:sp>
          <p:nvSpPr>
            <p:cNvPr id="37955" name="Line 90"/>
            <p:cNvSpPr>
              <a:spLocks noChangeAspect="1" noChangeShapeType="1"/>
            </p:cNvSpPr>
            <p:nvPr/>
          </p:nvSpPr>
          <p:spPr bwMode="auto">
            <a:xfrm flipH="1">
              <a:off x="2959" y="1156"/>
              <a:ext cx="25" cy="3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56" name="Freeform 91"/>
            <p:cNvSpPr>
              <a:spLocks noChangeAspect="1"/>
            </p:cNvSpPr>
            <p:nvPr/>
          </p:nvSpPr>
          <p:spPr bwMode="auto">
            <a:xfrm rot="2385340">
              <a:off x="2968" y="1139"/>
              <a:ext cx="45" cy="23"/>
            </a:xfrm>
            <a:custGeom>
              <a:avLst/>
              <a:gdLst>
                <a:gd name="T0" fmla="*/ 0 w 90"/>
                <a:gd name="T1" fmla="*/ 0 h 90"/>
                <a:gd name="T2" fmla="*/ 1 w 90"/>
                <a:gd name="T3" fmla="*/ 0 h 90"/>
                <a:gd name="T4" fmla="*/ 1 w 90"/>
                <a:gd name="T5" fmla="*/ 0 h 90"/>
                <a:gd name="T6" fmla="*/ 0 60000 65536"/>
                <a:gd name="T7" fmla="*/ 0 60000 65536"/>
                <a:gd name="T8" fmla="*/ 0 60000 65536"/>
              </a:gdLst>
              <a:ahLst/>
              <a:cxnLst>
                <a:cxn ang="T6">
                  <a:pos x="T0" y="T1"/>
                </a:cxn>
                <a:cxn ang="T7">
                  <a:pos x="T2" y="T3"/>
                </a:cxn>
                <a:cxn ang="T8">
                  <a:pos x="T4" y="T5"/>
                </a:cxn>
              </a:cxnLst>
              <a:rect l="0" t="0" r="r" b="b"/>
              <a:pathLst>
                <a:path w="90" h="90">
                  <a:moveTo>
                    <a:pt x="0" y="0"/>
                  </a:moveTo>
                  <a:cubicBezTo>
                    <a:pt x="15" y="45"/>
                    <a:pt x="30" y="90"/>
                    <a:pt x="45" y="90"/>
                  </a:cubicBezTo>
                  <a:cubicBezTo>
                    <a:pt x="60" y="90"/>
                    <a:pt x="83" y="15"/>
                    <a:pt x="90" y="0"/>
                  </a:cubicBez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grpSp>
      <p:grpSp>
        <p:nvGrpSpPr>
          <p:cNvPr id="37913" name="Group 92"/>
          <p:cNvGrpSpPr>
            <a:grpSpLocks noChangeAspect="1"/>
          </p:cNvGrpSpPr>
          <p:nvPr/>
        </p:nvGrpSpPr>
        <p:grpSpPr bwMode="auto">
          <a:xfrm rot="-4530976">
            <a:off x="5956300" y="5075238"/>
            <a:ext cx="217487" cy="204788"/>
            <a:chOff x="2959" y="1139"/>
            <a:chExt cx="54" cy="50"/>
          </a:xfrm>
        </p:grpSpPr>
        <p:sp>
          <p:nvSpPr>
            <p:cNvPr id="37953" name="Line 93"/>
            <p:cNvSpPr>
              <a:spLocks noChangeAspect="1" noChangeShapeType="1"/>
            </p:cNvSpPr>
            <p:nvPr/>
          </p:nvSpPr>
          <p:spPr bwMode="auto">
            <a:xfrm flipH="1">
              <a:off x="2959" y="1156"/>
              <a:ext cx="25" cy="3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54" name="Freeform 94"/>
            <p:cNvSpPr>
              <a:spLocks noChangeAspect="1"/>
            </p:cNvSpPr>
            <p:nvPr/>
          </p:nvSpPr>
          <p:spPr bwMode="auto">
            <a:xfrm rot="2385340">
              <a:off x="2968" y="1139"/>
              <a:ext cx="45" cy="23"/>
            </a:xfrm>
            <a:custGeom>
              <a:avLst/>
              <a:gdLst>
                <a:gd name="T0" fmla="*/ 0 w 90"/>
                <a:gd name="T1" fmla="*/ 0 h 90"/>
                <a:gd name="T2" fmla="*/ 1 w 90"/>
                <a:gd name="T3" fmla="*/ 0 h 90"/>
                <a:gd name="T4" fmla="*/ 1 w 90"/>
                <a:gd name="T5" fmla="*/ 0 h 90"/>
                <a:gd name="T6" fmla="*/ 0 60000 65536"/>
                <a:gd name="T7" fmla="*/ 0 60000 65536"/>
                <a:gd name="T8" fmla="*/ 0 60000 65536"/>
              </a:gdLst>
              <a:ahLst/>
              <a:cxnLst>
                <a:cxn ang="T6">
                  <a:pos x="T0" y="T1"/>
                </a:cxn>
                <a:cxn ang="T7">
                  <a:pos x="T2" y="T3"/>
                </a:cxn>
                <a:cxn ang="T8">
                  <a:pos x="T4" y="T5"/>
                </a:cxn>
              </a:cxnLst>
              <a:rect l="0" t="0" r="r" b="b"/>
              <a:pathLst>
                <a:path w="90" h="90">
                  <a:moveTo>
                    <a:pt x="0" y="0"/>
                  </a:moveTo>
                  <a:cubicBezTo>
                    <a:pt x="15" y="45"/>
                    <a:pt x="30" y="90"/>
                    <a:pt x="45" y="90"/>
                  </a:cubicBezTo>
                  <a:cubicBezTo>
                    <a:pt x="60" y="90"/>
                    <a:pt x="83" y="15"/>
                    <a:pt x="90" y="0"/>
                  </a:cubicBez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grpSp>
      <p:sp>
        <p:nvSpPr>
          <p:cNvPr id="37914" name="Line 95"/>
          <p:cNvSpPr>
            <a:spLocks noChangeAspect="1" noChangeShapeType="1"/>
          </p:cNvSpPr>
          <p:nvPr/>
        </p:nvSpPr>
        <p:spPr bwMode="auto">
          <a:xfrm flipH="1">
            <a:off x="5934075" y="5045075"/>
            <a:ext cx="76200" cy="73025"/>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15" name="Line 96"/>
          <p:cNvSpPr>
            <a:spLocks noChangeAspect="1" noChangeShapeType="1"/>
          </p:cNvSpPr>
          <p:nvPr/>
        </p:nvSpPr>
        <p:spPr bwMode="auto">
          <a:xfrm flipH="1">
            <a:off x="6440488" y="4841875"/>
            <a:ext cx="127000" cy="0"/>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16" name="Line 97"/>
          <p:cNvSpPr>
            <a:spLocks noChangeAspect="1" noChangeShapeType="1"/>
          </p:cNvSpPr>
          <p:nvPr/>
        </p:nvSpPr>
        <p:spPr bwMode="auto">
          <a:xfrm flipH="1" flipV="1">
            <a:off x="6891338" y="4933950"/>
            <a:ext cx="82550" cy="79375"/>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17" name="AutoShape 98"/>
          <p:cNvSpPr>
            <a:spLocks noChangeAspect="1" noChangeArrowheads="1"/>
          </p:cNvSpPr>
          <p:nvPr/>
        </p:nvSpPr>
        <p:spPr bwMode="auto">
          <a:xfrm rot="-4945010">
            <a:off x="6450012" y="4054476"/>
            <a:ext cx="550863" cy="735012"/>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gradFill rotWithShape="1">
            <a:gsLst>
              <a:gs pos="0">
                <a:schemeClr val="folHlink"/>
              </a:gs>
              <a:gs pos="100000">
                <a:srgbClr val="008000"/>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p>
        </p:txBody>
      </p:sp>
      <p:sp>
        <p:nvSpPr>
          <p:cNvPr id="37918" name="Text Box 99"/>
          <p:cNvSpPr txBox="1">
            <a:spLocks noChangeAspect="1" noChangeArrowheads="1"/>
          </p:cNvSpPr>
          <p:nvPr/>
        </p:nvSpPr>
        <p:spPr bwMode="auto">
          <a:xfrm>
            <a:off x="2339975" y="2600325"/>
            <a:ext cx="1800225"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b="1" i="1">
                <a:latin typeface="HGP創英角ｺﾞｼｯｸUB" panose="020B0900000000000000" pitchFamily="50" charset="-128"/>
                <a:ea typeface="HGP創英角ｺﾞｼｯｸUB" panose="020B0900000000000000" pitchFamily="50" charset="-128"/>
              </a:rPr>
              <a:t>ex vivo</a:t>
            </a:r>
            <a:r>
              <a:rPr lang="ja-JP" altLang="en-US" sz="1600" b="1" i="1">
                <a:latin typeface="HGP創英角ｺﾞｼｯｸUB" panose="020B0900000000000000" pitchFamily="50" charset="-128"/>
                <a:ea typeface="HGP創英角ｺﾞｼｯｸUB" panose="020B0900000000000000" pitchFamily="50" charset="-128"/>
              </a:rPr>
              <a:t>　</a:t>
            </a:r>
          </a:p>
          <a:p>
            <a:pPr eaLnBrk="1" hangingPunct="1"/>
            <a:r>
              <a:rPr lang="en-US" altLang="ja-JP" sz="1600" b="1" i="1">
                <a:latin typeface="HGP創英角ｺﾞｼｯｸUB" panose="020B0900000000000000" pitchFamily="50" charset="-128"/>
                <a:ea typeface="HGP創英角ｺﾞｼｯｸUB" panose="020B0900000000000000" pitchFamily="50" charset="-128"/>
              </a:rPr>
              <a:t>Gene transfection</a:t>
            </a:r>
          </a:p>
          <a:p>
            <a:pPr eaLnBrk="1" hangingPunct="1"/>
            <a:r>
              <a:rPr lang="en-US" altLang="ja-JP" sz="1400">
                <a:latin typeface="HGP創英角ｺﾞｼｯｸUB" panose="020B0900000000000000" pitchFamily="50" charset="-128"/>
                <a:ea typeface="HGP創英角ｺﾞｼｯｸUB" panose="020B0900000000000000" pitchFamily="50" charset="-128"/>
              </a:rPr>
              <a:t>(0.4 </a:t>
            </a:r>
            <a:r>
              <a:rPr lang="en-US" altLang="ja-JP" sz="1400">
                <a:latin typeface="Symbol" panose="05050102010706020507" pitchFamily="18" charset="2"/>
                <a:ea typeface="HGP創英角ｺﾞｼｯｸUB" panose="020B0900000000000000" pitchFamily="50" charset="-128"/>
              </a:rPr>
              <a:t>m</a:t>
            </a:r>
            <a:r>
              <a:rPr lang="en-US" altLang="ja-JP" sz="1400">
                <a:latin typeface="HGP創英角ｺﾞｼｯｸUB" panose="020B0900000000000000" pitchFamily="50" charset="-128"/>
                <a:ea typeface="HGP創英角ｺﾞｼｯｸUB" panose="020B0900000000000000" pitchFamily="50" charset="-128"/>
              </a:rPr>
              <a:t>g pDNA/</a:t>
            </a:r>
          </a:p>
          <a:p>
            <a:pPr eaLnBrk="1" hangingPunct="1"/>
            <a:r>
              <a:rPr lang="en-US" altLang="ja-JP" sz="1400">
                <a:latin typeface="HGP創英角ｺﾞｼｯｸUB" panose="020B0900000000000000" pitchFamily="50" charset="-128"/>
                <a:ea typeface="HGP創英角ｺﾞｼｯｸUB" panose="020B0900000000000000" pitchFamily="50" charset="-128"/>
              </a:rPr>
              <a:t>4 x 10</a:t>
            </a:r>
            <a:r>
              <a:rPr lang="en-US" altLang="ja-JP" sz="1400" baseline="30000">
                <a:latin typeface="HGP創英角ｺﾞｼｯｸUB" panose="020B0900000000000000" pitchFamily="50" charset="-128"/>
                <a:ea typeface="HGP創英角ｺﾞｼｯｸUB" panose="020B0900000000000000" pitchFamily="50" charset="-128"/>
              </a:rPr>
              <a:t>5</a:t>
            </a:r>
            <a:r>
              <a:rPr lang="en-US" altLang="ja-JP" sz="1400">
                <a:latin typeface="HGP創英角ｺﾞｼｯｸUB" panose="020B0900000000000000" pitchFamily="50" charset="-128"/>
                <a:ea typeface="HGP創英角ｺﾞｼｯｸUB" panose="020B0900000000000000" pitchFamily="50" charset="-128"/>
              </a:rPr>
              <a:t> cells)</a:t>
            </a:r>
          </a:p>
        </p:txBody>
      </p:sp>
      <p:sp>
        <p:nvSpPr>
          <p:cNvPr id="37919" name="Oval 100"/>
          <p:cNvSpPr>
            <a:spLocks noChangeAspect="1" noChangeArrowheads="1"/>
          </p:cNvSpPr>
          <p:nvPr/>
        </p:nvSpPr>
        <p:spPr bwMode="auto">
          <a:xfrm>
            <a:off x="6992938" y="2079625"/>
            <a:ext cx="255587" cy="26193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ea typeface="HGP創英角ｺﾞｼｯｸUB" panose="020B0900000000000000" pitchFamily="50" charset="-128"/>
            </a:endParaRPr>
          </a:p>
        </p:txBody>
      </p:sp>
      <p:sp>
        <p:nvSpPr>
          <p:cNvPr id="37920" name="Text Box 101"/>
          <p:cNvSpPr txBox="1">
            <a:spLocks noChangeAspect="1" noChangeArrowheads="1"/>
          </p:cNvSpPr>
          <p:nvPr/>
        </p:nvSpPr>
        <p:spPr bwMode="auto">
          <a:xfrm>
            <a:off x="2424113" y="1816100"/>
            <a:ext cx="10652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sz="1600">
                <a:latin typeface="HGP創英角ｺﾞｼｯｸUB" panose="020B0900000000000000" pitchFamily="50" charset="-128"/>
                <a:ea typeface="HGP創英角ｺﾞｼｯｸUB" panose="020B0900000000000000" pitchFamily="50" charset="-128"/>
              </a:rPr>
              <a:t>C57BL/6</a:t>
            </a:r>
          </a:p>
        </p:txBody>
      </p:sp>
      <p:grpSp>
        <p:nvGrpSpPr>
          <p:cNvPr id="37921" name="Group 102"/>
          <p:cNvGrpSpPr>
            <a:grpSpLocks noChangeAspect="1"/>
          </p:cNvGrpSpPr>
          <p:nvPr/>
        </p:nvGrpSpPr>
        <p:grpSpPr bwMode="auto">
          <a:xfrm rot="-352190">
            <a:off x="1423988" y="1898650"/>
            <a:ext cx="1963737" cy="915988"/>
            <a:chOff x="289" y="624"/>
            <a:chExt cx="2783" cy="1324"/>
          </a:xfrm>
        </p:grpSpPr>
        <p:sp>
          <p:nvSpPr>
            <p:cNvPr id="37947" name="Freeform 103"/>
            <p:cNvSpPr>
              <a:spLocks noChangeAspect="1"/>
            </p:cNvSpPr>
            <p:nvPr/>
          </p:nvSpPr>
          <p:spPr bwMode="auto">
            <a:xfrm flipH="1">
              <a:off x="1680" y="1425"/>
              <a:ext cx="1392" cy="523"/>
            </a:xfrm>
            <a:custGeom>
              <a:avLst/>
              <a:gdLst>
                <a:gd name="T0" fmla="*/ 1 w 2066"/>
                <a:gd name="T1" fmla="*/ 0 h 882"/>
                <a:gd name="T2" fmla="*/ 1 w 2066"/>
                <a:gd name="T3" fmla="*/ 1 h 882"/>
                <a:gd name="T4" fmla="*/ 1 w 2066"/>
                <a:gd name="T5" fmla="*/ 1 h 882"/>
                <a:gd name="T6" fmla="*/ 1 w 2066"/>
                <a:gd name="T7" fmla="*/ 1 h 882"/>
                <a:gd name="T8" fmla="*/ 1 w 2066"/>
                <a:gd name="T9" fmla="*/ 1 h 882"/>
                <a:gd name="T10" fmla="*/ 1 w 2066"/>
                <a:gd name="T11" fmla="*/ 1 h 882"/>
                <a:gd name="T12" fmla="*/ 1 w 2066"/>
                <a:gd name="T13" fmla="*/ 1 h 882"/>
                <a:gd name="T14" fmla="*/ 1 w 2066"/>
                <a:gd name="T15" fmla="*/ 1 h 882"/>
                <a:gd name="T16" fmla="*/ 1 w 2066"/>
                <a:gd name="T17" fmla="*/ 1 h 882"/>
                <a:gd name="T18" fmla="*/ 1 w 2066"/>
                <a:gd name="T19" fmla="*/ 1 h 882"/>
                <a:gd name="T20" fmla="*/ 1 w 2066"/>
                <a:gd name="T21" fmla="*/ 1 h 882"/>
                <a:gd name="T22" fmla="*/ 1 w 2066"/>
                <a:gd name="T23" fmla="*/ 1 h 882"/>
                <a:gd name="T24" fmla="*/ 1 w 2066"/>
                <a:gd name="T25" fmla="*/ 1 h 882"/>
                <a:gd name="T26" fmla="*/ 1 w 2066"/>
                <a:gd name="T27" fmla="*/ 1 h 882"/>
                <a:gd name="T28" fmla="*/ 1 w 2066"/>
                <a:gd name="T29" fmla="*/ 1 h 882"/>
                <a:gd name="T30" fmla="*/ 1 w 2066"/>
                <a:gd name="T31" fmla="*/ 1 h 882"/>
                <a:gd name="T32" fmla="*/ 1 w 2066"/>
                <a:gd name="T33" fmla="*/ 1 h 882"/>
                <a:gd name="T34" fmla="*/ 1 w 2066"/>
                <a:gd name="T35" fmla="*/ 1 h 882"/>
                <a:gd name="T36" fmla="*/ 1 w 2066"/>
                <a:gd name="T37" fmla="*/ 1 h 882"/>
                <a:gd name="T38" fmla="*/ 1 w 2066"/>
                <a:gd name="T39" fmla="*/ 1 h 882"/>
                <a:gd name="T40" fmla="*/ 1 w 2066"/>
                <a:gd name="T41" fmla="*/ 1 h 8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066" h="882">
                  <a:moveTo>
                    <a:pt x="1842" y="0"/>
                  </a:moveTo>
                  <a:cubicBezTo>
                    <a:pt x="1813" y="7"/>
                    <a:pt x="1752" y="26"/>
                    <a:pt x="1667" y="43"/>
                  </a:cubicBezTo>
                  <a:cubicBezTo>
                    <a:pt x="1582" y="60"/>
                    <a:pt x="1467" y="79"/>
                    <a:pt x="1334" y="100"/>
                  </a:cubicBezTo>
                  <a:cubicBezTo>
                    <a:pt x="1201" y="121"/>
                    <a:pt x="962" y="155"/>
                    <a:pt x="866" y="171"/>
                  </a:cubicBezTo>
                  <a:cubicBezTo>
                    <a:pt x="769" y="186"/>
                    <a:pt x="812" y="182"/>
                    <a:pt x="755" y="192"/>
                  </a:cubicBezTo>
                  <a:cubicBezTo>
                    <a:pt x="699" y="201"/>
                    <a:pt x="608" y="211"/>
                    <a:pt x="528" y="227"/>
                  </a:cubicBezTo>
                  <a:cubicBezTo>
                    <a:pt x="448" y="242"/>
                    <a:pt x="346" y="262"/>
                    <a:pt x="274" y="286"/>
                  </a:cubicBezTo>
                  <a:cubicBezTo>
                    <a:pt x="203" y="311"/>
                    <a:pt x="137" y="314"/>
                    <a:pt x="98" y="372"/>
                  </a:cubicBezTo>
                  <a:cubicBezTo>
                    <a:pt x="59" y="429"/>
                    <a:pt x="0" y="552"/>
                    <a:pt x="42" y="632"/>
                  </a:cubicBezTo>
                  <a:cubicBezTo>
                    <a:pt x="85" y="711"/>
                    <a:pt x="299" y="816"/>
                    <a:pt x="350" y="849"/>
                  </a:cubicBezTo>
                  <a:cubicBezTo>
                    <a:pt x="401" y="882"/>
                    <a:pt x="375" y="852"/>
                    <a:pt x="350" y="828"/>
                  </a:cubicBezTo>
                  <a:cubicBezTo>
                    <a:pt x="325" y="805"/>
                    <a:pt x="235" y="744"/>
                    <a:pt x="197" y="705"/>
                  </a:cubicBezTo>
                  <a:cubicBezTo>
                    <a:pt x="159" y="667"/>
                    <a:pt x="132" y="633"/>
                    <a:pt x="124" y="593"/>
                  </a:cubicBezTo>
                  <a:cubicBezTo>
                    <a:pt x="115" y="553"/>
                    <a:pt x="126" y="497"/>
                    <a:pt x="146" y="467"/>
                  </a:cubicBezTo>
                  <a:cubicBezTo>
                    <a:pt x="167" y="436"/>
                    <a:pt x="173" y="428"/>
                    <a:pt x="247" y="407"/>
                  </a:cubicBezTo>
                  <a:cubicBezTo>
                    <a:pt x="321" y="386"/>
                    <a:pt x="455" y="358"/>
                    <a:pt x="588" y="340"/>
                  </a:cubicBezTo>
                  <a:cubicBezTo>
                    <a:pt x="722" y="323"/>
                    <a:pt x="895" y="311"/>
                    <a:pt x="1046" y="302"/>
                  </a:cubicBezTo>
                  <a:cubicBezTo>
                    <a:pt x="1196" y="292"/>
                    <a:pt x="1357" y="293"/>
                    <a:pt x="1492" y="284"/>
                  </a:cubicBezTo>
                  <a:cubicBezTo>
                    <a:pt x="1627" y="275"/>
                    <a:pt x="1761" y="259"/>
                    <a:pt x="1854" y="249"/>
                  </a:cubicBezTo>
                  <a:cubicBezTo>
                    <a:pt x="1947" y="239"/>
                    <a:pt x="2032" y="252"/>
                    <a:pt x="2049" y="225"/>
                  </a:cubicBezTo>
                  <a:cubicBezTo>
                    <a:pt x="2066" y="198"/>
                    <a:pt x="1978" y="114"/>
                    <a:pt x="1959" y="84"/>
                  </a:cubicBezTo>
                </a:path>
              </a:pathLst>
            </a:custGeom>
            <a:gradFill rotWithShape="1">
              <a:gsLst>
                <a:gs pos="0">
                  <a:srgbClr val="663300"/>
                </a:gs>
                <a:gs pos="100000">
                  <a:srgbClr val="000000"/>
                </a:gs>
              </a:gsLst>
              <a:path path="rect">
                <a:fillToRect l="100000" b="100000"/>
              </a:path>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48" name="Oval 104"/>
            <p:cNvSpPr>
              <a:spLocks noChangeAspect="1" noChangeArrowheads="1"/>
            </p:cNvSpPr>
            <p:nvPr/>
          </p:nvSpPr>
          <p:spPr bwMode="auto">
            <a:xfrm rot="20332115" flipH="1">
              <a:off x="711" y="1393"/>
              <a:ext cx="266" cy="104"/>
            </a:xfrm>
            <a:prstGeom prst="ellipse">
              <a:avLst/>
            </a:prstGeom>
            <a:gradFill rotWithShape="1">
              <a:gsLst>
                <a:gs pos="0">
                  <a:srgbClr val="663300"/>
                </a:gs>
                <a:gs pos="100000">
                  <a:srgbClr val="100800"/>
                </a:gs>
              </a:gsLst>
              <a:lin ang="270000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ea typeface="HGP創英角ｺﾞｼｯｸUB" panose="020B0900000000000000" pitchFamily="50" charset="-128"/>
              </a:endParaRPr>
            </a:p>
          </p:txBody>
        </p:sp>
        <p:sp>
          <p:nvSpPr>
            <p:cNvPr id="37949" name="Freeform 105"/>
            <p:cNvSpPr>
              <a:spLocks noChangeAspect="1"/>
            </p:cNvSpPr>
            <p:nvPr/>
          </p:nvSpPr>
          <p:spPr bwMode="auto">
            <a:xfrm>
              <a:off x="289" y="773"/>
              <a:ext cx="1547" cy="800"/>
            </a:xfrm>
            <a:custGeom>
              <a:avLst/>
              <a:gdLst>
                <a:gd name="T0" fmla="*/ 1547 w 1547"/>
                <a:gd name="T1" fmla="*/ 658 h 800"/>
                <a:gd name="T2" fmla="*/ 1496 w 1547"/>
                <a:gd name="T3" fmla="*/ 573 h 800"/>
                <a:gd name="T4" fmla="*/ 1429 w 1547"/>
                <a:gd name="T5" fmla="*/ 308 h 800"/>
                <a:gd name="T6" fmla="*/ 1276 w 1547"/>
                <a:gd name="T7" fmla="*/ 99 h 800"/>
                <a:gd name="T8" fmla="*/ 949 w 1547"/>
                <a:gd name="T9" fmla="*/ 4 h 800"/>
                <a:gd name="T10" fmla="*/ 668 w 1547"/>
                <a:gd name="T11" fmla="*/ 76 h 800"/>
                <a:gd name="T12" fmla="*/ 407 w 1547"/>
                <a:gd name="T13" fmla="*/ 25 h 800"/>
                <a:gd name="T14" fmla="*/ 138 w 1547"/>
                <a:gd name="T15" fmla="*/ 142 h 800"/>
                <a:gd name="T16" fmla="*/ 6 w 1547"/>
                <a:gd name="T17" fmla="*/ 275 h 800"/>
                <a:gd name="T18" fmla="*/ 105 w 1547"/>
                <a:gd name="T19" fmla="*/ 408 h 800"/>
                <a:gd name="T20" fmla="*/ 337 w 1547"/>
                <a:gd name="T21" fmla="*/ 441 h 800"/>
                <a:gd name="T22" fmla="*/ 535 w 1547"/>
                <a:gd name="T23" fmla="*/ 640 h 800"/>
                <a:gd name="T24" fmla="*/ 734 w 1547"/>
                <a:gd name="T25" fmla="*/ 739 h 800"/>
                <a:gd name="T26" fmla="*/ 1092 w 1547"/>
                <a:gd name="T27" fmla="*/ 785 h 800"/>
                <a:gd name="T28" fmla="*/ 1198 w 1547"/>
                <a:gd name="T29" fmla="*/ 772 h 800"/>
                <a:gd name="T30" fmla="*/ 1412 w 1547"/>
                <a:gd name="T31" fmla="*/ 793 h 800"/>
                <a:gd name="T32" fmla="*/ 1481 w 1547"/>
                <a:gd name="T33" fmla="*/ 727 h 8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47" h="800">
                  <a:moveTo>
                    <a:pt x="1547" y="658"/>
                  </a:moveTo>
                  <a:cubicBezTo>
                    <a:pt x="1539" y="643"/>
                    <a:pt x="1516" y="631"/>
                    <a:pt x="1496" y="573"/>
                  </a:cubicBezTo>
                  <a:cubicBezTo>
                    <a:pt x="1476" y="515"/>
                    <a:pt x="1466" y="387"/>
                    <a:pt x="1429" y="308"/>
                  </a:cubicBezTo>
                  <a:cubicBezTo>
                    <a:pt x="1393" y="229"/>
                    <a:pt x="1356" y="150"/>
                    <a:pt x="1276" y="99"/>
                  </a:cubicBezTo>
                  <a:cubicBezTo>
                    <a:pt x="1196" y="49"/>
                    <a:pt x="1051" y="8"/>
                    <a:pt x="949" y="4"/>
                  </a:cubicBezTo>
                  <a:cubicBezTo>
                    <a:pt x="848" y="0"/>
                    <a:pt x="758" y="73"/>
                    <a:pt x="668" y="76"/>
                  </a:cubicBezTo>
                  <a:cubicBezTo>
                    <a:pt x="577" y="79"/>
                    <a:pt x="495" y="14"/>
                    <a:pt x="407" y="25"/>
                  </a:cubicBezTo>
                  <a:cubicBezTo>
                    <a:pt x="319" y="36"/>
                    <a:pt x="205" y="101"/>
                    <a:pt x="138" y="142"/>
                  </a:cubicBezTo>
                  <a:cubicBezTo>
                    <a:pt x="71" y="184"/>
                    <a:pt x="11" y="231"/>
                    <a:pt x="6" y="275"/>
                  </a:cubicBezTo>
                  <a:cubicBezTo>
                    <a:pt x="0" y="319"/>
                    <a:pt x="50" y="380"/>
                    <a:pt x="105" y="408"/>
                  </a:cubicBezTo>
                  <a:cubicBezTo>
                    <a:pt x="160" y="435"/>
                    <a:pt x="265" y="402"/>
                    <a:pt x="337" y="441"/>
                  </a:cubicBezTo>
                  <a:cubicBezTo>
                    <a:pt x="408" y="479"/>
                    <a:pt x="469" y="590"/>
                    <a:pt x="535" y="640"/>
                  </a:cubicBezTo>
                  <a:cubicBezTo>
                    <a:pt x="602" y="689"/>
                    <a:pt x="642" y="715"/>
                    <a:pt x="734" y="739"/>
                  </a:cubicBezTo>
                  <a:cubicBezTo>
                    <a:pt x="826" y="763"/>
                    <a:pt x="1015" y="780"/>
                    <a:pt x="1092" y="785"/>
                  </a:cubicBezTo>
                  <a:cubicBezTo>
                    <a:pt x="1169" y="791"/>
                    <a:pt x="1145" y="771"/>
                    <a:pt x="1198" y="772"/>
                  </a:cubicBezTo>
                  <a:cubicBezTo>
                    <a:pt x="1251" y="773"/>
                    <a:pt x="1365" y="800"/>
                    <a:pt x="1412" y="793"/>
                  </a:cubicBezTo>
                  <a:cubicBezTo>
                    <a:pt x="1459" y="786"/>
                    <a:pt x="1467" y="741"/>
                    <a:pt x="1481" y="727"/>
                  </a:cubicBezTo>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50" name="Freeform 106"/>
            <p:cNvSpPr>
              <a:spLocks noChangeAspect="1"/>
            </p:cNvSpPr>
            <p:nvPr/>
          </p:nvSpPr>
          <p:spPr bwMode="auto">
            <a:xfrm flipH="1">
              <a:off x="845" y="777"/>
              <a:ext cx="276" cy="304"/>
            </a:xfrm>
            <a:custGeom>
              <a:avLst/>
              <a:gdLst>
                <a:gd name="T0" fmla="*/ 1 w 400"/>
                <a:gd name="T1" fmla="*/ 1 h 440"/>
                <a:gd name="T2" fmla="*/ 1 w 400"/>
                <a:gd name="T3" fmla="*/ 1 h 440"/>
                <a:gd name="T4" fmla="*/ 1 w 400"/>
                <a:gd name="T5" fmla="*/ 1 h 440"/>
                <a:gd name="T6" fmla="*/ 1 w 400"/>
                <a:gd name="T7" fmla="*/ 1 h 440"/>
                <a:gd name="T8" fmla="*/ 1 w 400"/>
                <a:gd name="T9" fmla="*/ 1 h 440"/>
                <a:gd name="T10" fmla="*/ 1 w 400"/>
                <a:gd name="T11" fmla="*/ 1 h 440"/>
                <a:gd name="T12" fmla="*/ 1 w 400"/>
                <a:gd name="T13" fmla="*/ 1 h 4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00" h="440">
                  <a:moveTo>
                    <a:pt x="400" y="216"/>
                  </a:moveTo>
                  <a:cubicBezTo>
                    <a:pt x="400" y="160"/>
                    <a:pt x="400" y="104"/>
                    <a:pt x="352" y="72"/>
                  </a:cubicBezTo>
                  <a:cubicBezTo>
                    <a:pt x="304" y="40"/>
                    <a:pt x="168" y="0"/>
                    <a:pt x="112" y="24"/>
                  </a:cubicBezTo>
                  <a:cubicBezTo>
                    <a:pt x="56" y="48"/>
                    <a:pt x="0" y="152"/>
                    <a:pt x="16" y="216"/>
                  </a:cubicBezTo>
                  <a:cubicBezTo>
                    <a:pt x="32" y="280"/>
                    <a:pt x="152" y="376"/>
                    <a:pt x="208" y="408"/>
                  </a:cubicBezTo>
                  <a:cubicBezTo>
                    <a:pt x="264" y="440"/>
                    <a:pt x="320" y="440"/>
                    <a:pt x="352" y="408"/>
                  </a:cubicBezTo>
                  <a:cubicBezTo>
                    <a:pt x="384" y="376"/>
                    <a:pt x="400" y="272"/>
                    <a:pt x="400" y="216"/>
                  </a:cubicBezTo>
                  <a:close/>
                </a:path>
              </a:pathLst>
            </a:custGeom>
            <a:gradFill rotWithShape="1">
              <a:gsLst>
                <a:gs pos="0">
                  <a:srgbClr val="663300"/>
                </a:gs>
                <a:gs pos="100000">
                  <a:srgbClr val="100800"/>
                </a:gs>
              </a:gsLst>
              <a:lin ang="270000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51" name="Freeform 107"/>
            <p:cNvSpPr>
              <a:spLocks noChangeAspect="1"/>
            </p:cNvSpPr>
            <p:nvPr/>
          </p:nvSpPr>
          <p:spPr bwMode="auto">
            <a:xfrm flipH="1">
              <a:off x="735" y="624"/>
              <a:ext cx="187" cy="215"/>
            </a:xfrm>
            <a:custGeom>
              <a:avLst/>
              <a:gdLst>
                <a:gd name="T0" fmla="*/ 1 w 272"/>
                <a:gd name="T1" fmla="*/ 1 h 312"/>
                <a:gd name="T2" fmla="*/ 1 w 272"/>
                <a:gd name="T3" fmla="*/ 1 h 312"/>
                <a:gd name="T4" fmla="*/ 1 w 272"/>
                <a:gd name="T5" fmla="*/ 1 h 312"/>
                <a:gd name="T6" fmla="*/ 1 w 272"/>
                <a:gd name="T7" fmla="*/ 1 h 312"/>
                <a:gd name="T8" fmla="*/ 1 w 272"/>
                <a:gd name="T9" fmla="*/ 1 h 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2" h="312">
                  <a:moveTo>
                    <a:pt x="248" y="264"/>
                  </a:moveTo>
                  <a:cubicBezTo>
                    <a:pt x="260" y="188"/>
                    <a:pt x="272" y="112"/>
                    <a:pt x="248" y="72"/>
                  </a:cubicBezTo>
                  <a:cubicBezTo>
                    <a:pt x="224" y="32"/>
                    <a:pt x="144" y="0"/>
                    <a:pt x="104" y="24"/>
                  </a:cubicBezTo>
                  <a:cubicBezTo>
                    <a:pt x="64" y="48"/>
                    <a:pt x="16" y="168"/>
                    <a:pt x="8" y="216"/>
                  </a:cubicBezTo>
                  <a:cubicBezTo>
                    <a:pt x="0" y="264"/>
                    <a:pt x="28" y="288"/>
                    <a:pt x="56" y="312"/>
                  </a:cubicBezTo>
                </a:path>
              </a:pathLst>
            </a:custGeom>
            <a:gradFill rotWithShape="1">
              <a:gsLst>
                <a:gs pos="0">
                  <a:srgbClr val="663300"/>
                </a:gs>
                <a:gs pos="100000">
                  <a:srgbClr val="100800"/>
                </a:gs>
              </a:gsLst>
              <a:lin ang="270000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52" name="Oval 108"/>
            <p:cNvSpPr>
              <a:spLocks noChangeAspect="1" noChangeArrowheads="1"/>
            </p:cNvSpPr>
            <p:nvPr/>
          </p:nvSpPr>
          <p:spPr bwMode="auto">
            <a:xfrm rot="21249630" flipH="1">
              <a:off x="947" y="1478"/>
              <a:ext cx="360" cy="105"/>
            </a:xfrm>
            <a:prstGeom prst="ellipse">
              <a:avLst/>
            </a:prstGeom>
            <a:gradFill rotWithShape="1">
              <a:gsLst>
                <a:gs pos="0">
                  <a:srgbClr val="663300"/>
                </a:gs>
                <a:gs pos="100000">
                  <a:srgbClr val="100800"/>
                </a:gs>
              </a:gsLst>
              <a:lin ang="270000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ea typeface="HGP創英角ｺﾞｼｯｸUB" panose="020B0900000000000000" pitchFamily="50" charset="-128"/>
              </a:endParaRPr>
            </a:p>
          </p:txBody>
        </p:sp>
      </p:grpSp>
      <p:grpSp>
        <p:nvGrpSpPr>
          <p:cNvPr id="37922" name="Group 109"/>
          <p:cNvGrpSpPr>
            <a:grpSpLocks noChangeAspect="1"/>
          </p:cNvGrpSpPr>
          <p:nvPr/>
        </p:nvGrpSpPr>
        <p:grpSpPr bwMode="auto">
          <a:xfrm rot="-352190">
            <a:off x="6061075" y="3330575"/>
            <a:ext cx="1958975" cy="915988"/>
            <a:chOff x="289" y="624"/>
            <a:chExt cx="2783" cy="1324"/>
          </a:xfrm>
        </p:grpSpPr>
        <p:sp>
          <p:nvSpPr>
            <p:cNvPr id="37941" name="Freeform 110"/>
            <p:cNvSpPr>
              <a:spLocks noChangeAspect="1"/>
            </p:cNvSpPr>
            <p:nvPr/>
          </p:nvSpPr>
          <p:spPr bwMode="auto">
            <a:xfrm flipH="1">
              <a:off x="1680" y="1425"/>
              <a:ext cx="1392" cy="523"/>
            </a:xfrm>
            <a:custGeom>
              <a:avLst/>
              <a:gdLst>
                <a:gd name="T0" fmla="*/ 1 w 2066"/>
                <a:gd name="T1" fmla="*/ 0 h 882"/>
                <a:gd name="T2" fmla="*/ 1 w 2066"/>
                <a:gd name="T3" fmla="*/ 1 h 882"/>
                <a:gd name="T4" fmla="*/ 1 w 2066"/>
                <a:gd name="T5" fmla="*/ 1 h 882"/>
                <a:gd name="T6" fmla="*/ 1 w 2066"/>
                <a:gd name="T7" fmla="*/ 1 h 882"/>
                <a:gd name="T8" fmla="*/ 1 w 2066"/>
                <a:gd name="T9" fmla="*/ 1 h 882"/>
                <a:gd name="T10" fmla="*/ 1 w 2066"/>
                <a:gd name="T11" fmla="*/ 1 h 882"/>
                <a:gd name="T12" fmla="*/ 1 w 2066"/>
                <a:gd name="T13" fmla="*/ 1 h 882"/>
                <a:gd name="T14" fmla="*/ 1 w 2066"/>
                <a:gd name="T15" fmla="*/ 1 h 882"/>
                <a:gd name="T16" fmla="*/ 1 w 2066"/>
                <a:gd name="T17" fmla="*/ 1 h 882"/>
                <a:gd name="T18" fmla="*/ 1 w 2066"/>
                <a:gd name="T19" fmla="*/ 1 h 882"/>
                <a:gd name="T20" fmla="*/ 1 w 2066"/>
                <a:gd name="T21" fmla="*/ 1 h 882"/>
                <a:gd name="T22" fmla="*/ 1 w 2066"/>
                <a:gd name="T23" fmla="*/ 1 h 882"/>
                <a:gd name="T24" fmla="*/ 1 w 2066"/>
                <a:gd name="T25" fmla="*/ 1 h 882"/>
                <a:gd name="T26" fmla="*/ 1 w 2066"/>
                <a:gd name="T27" fmla="*/ 1 h 882"/>
                <a:gd name="T28" fmla="*/ 1 w 2066"/>
                <a:gd name="T29" fmla="*/ 1 h 882"/>
                <a:gd name="T30" fmla="*/ 1 w 2066"/>
                <a:gd name="T31" fmla="*/ 1 h 882"/>
                <a:gd name="T32" fmla="*/ 1 w 2066"/>
                <a:gd name="T33" fmla="*/ 1 h 882"/>
                <a:gd name="T34" fmla="*/ 1 w 2066"/>
                <a:gd name="T35" fmla="*/ 1 h 882"/>
                <a:gd name="T36" fmla="*/ 1 w 2066"/>
                <a:gd name="T37" fmla="*/ 1 h 882"/>
                <a:gd name="T38" fmla="*/ 1 w 2066"/>
                <a:gd name="T39" fmla="*/ 1 h 882"/>
                <a:gd name="T40" fmla="*/ 1 w 2066"/>
                <a:gd name="T41" fmla="*/ 1 h 8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066" h="882">
                  <a:moveTo>
                    <a:pt x="1842" y="0"/>
                  </a:moveTo>
                  <a:cubicBezTo>
                    <a:pt x="1813" y="7"/>
                    <a:pt x="1752" y="26"/>
                    <a:pt x="1667" y="43"/>
                  </a:cubicBezTo>
                  <a:cubicBezTo>
                    <a:pt x="1582" y="60"/>
                    <a:pt x="1467" y="79"/>
                    <a:pt x="1334" y="100"/>
                  </a:cubicBezTo>
                  <a:cubicBezTo>
                    <a:pt x="1201" y="121"/>
                    <a:pt x="962" y="155"/>
                    <a:pt x="866" y="171"/>
                  </a:cubicBezTo>
                  <a:cubicBezTo>
                    <a:pt x="769" y="186"/>
                    <a:pt x="812" y="182"/>
                    <a:pt x="755" y="192"/>
                  </a:cubicBezTo>
                  <a:cubicBezTo>
                    <a:pt x="699" y="201"/>
                    <a:pt x="608" y="211"/>
                    <a:pt x="528" y="227"/>
                  </a:cubicBezTo>
                  <a:cubicBezTo>
                    <a:pt x="448" y="242"/>
                    <a:pt x="346" y="262"/>
                    <a:pt x="274" y="286"/>
                  </a:cubicBezTo>
                  <a:cubicBezTo>
                    <a:pt x="203" y="311"/>
                    <a:pt x="137" y="314"/>
                    <a:pt x="98" y="372"/>
                  </a:cubicBezTo>
                  <a:cubicBezTo>
                    <a:pt x="59" y="429"/>
                    <a:pt x="0" y="552"/>
                    <a:pt x="42" y="632"/>
                  </a:cubicBezTo>
                  <a:cubicBezTo>
                    <a:pt x="85" y="711"/>
                    <a:pt x="299" y="816"/>
                    <a:pt x="350" y="849"/>
                  </a:cubicBezTo>
                  <a:cubicBezTo>
                    <a:pt x="401" y="882"/>
                    <a:pt x="375" y="852"/>
                    <a:pt x="350" y="828"/>
                  </a:cubicBezTo>
                  <a:cubicBezTo>
                    <a:pt x="325" y="805"/>
                    <a:pt x="235" y="744"/>
                    <a:pt x="197" y="705"/>
                  </a:cubicBezTo>
                  <a:cubicBezTo>
                    <a:pt x="159" y="667"/>
                    <a:pt x="132" y="633"/>
                    <a:pt x="124" y="593"/>
                  </a:cubicBezTo>
                  <a:cubicBezTo>
                    <a:pt x="115" y="553"/>
                    <a:pt x="126" y="497"/>
                    <a:pt x="146" y="467"/>
                  </a:cubicBezTo>
                  <a:cubicBezTo>
                    <a:pt x="167" y="436"/>
                    <a:pt x="173" y="428"/>
                    <a:pt x="247" y="407"/>
                  </a:cubicBezTo>
                  <a:cubicBezTo>
                    <a:pt x="321" y="386"/>
                    <a:pt x="455" y="358"/>
                    <a:pt x="588" y="340"/>
                  </a:cubicBezTo>
                  <a:cubicBezTo>
                    <a:pt x="722" y="323"/>
                    <a:pt x="895" y="311"/>
                    <a:pt x="1046" y="302"/>
                  </a:cubicBezTo>
                  <a:cubicBezTo>
                    <a:pt x="1196" y="292"/>
                    <a:pt x="1357" y="293"/>
                    <a:pt x="1492" y="284"/>
                  </a:cubicBezTo>
                  <a:cubicBezTo>
                    <a:pt x="1627" y="275"/>
                    <a:pt x="1761" y="259"/>
                    <a:pt x="1854" y="249"/>
                  </a:cubicBezTo>
                  <a:cubicBezTo>
                    <a:pt x="1947" y="239"/>
                    <a:pt x="2032" y="252"/>
                    <a:pt x="2049" y="225"/>
                  </a:cubicBezTo>
                  <a:cubicBezTo>
                    <a:pt x="2066" y="198"/>
                    <a:pt x="1978" y="114"/>
                    <a:pt x="1959" y="84"/>
                  </a:cubicBezTo>
                </a:path>
              </a:pathLst>
            </a:custGeom>
            <a:gradFill rotWithShape="1">
              <a:gsLst>
                <a:gs pos="0">
                  <a:srgbClr val="663300"/>
                </a:gs>
                <a:gs pos="100000">
                  <a:srgbClr val="000000"/>
                </a:gs>
              </a:gsLst>
              <a:path path="rect">
                <a:fillToRect l="100000" b="100000"/>
              </a:path>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42" name="Oval 111"/>
            <p:cNvSpPr>
              <a:spLocks noChangeAspect="1" noChangeArrowheads="1"/>
            </p:cNvSpPr>
            <p:nvPr/>
          </p:nvSpPr>
          <p:spPr bwMode="auto">
            <a:xfrm rot="20332115" flipH="1">
              <a:off x="711" y="1393"/>
              <a:ext cx="266" cy="104"/>
            </a:xfrm>
            <a:prstGeom prst="ellipse">
              <a:avLst/>
            </a:prstGeom>
            <a:gradFill rotWithShape="1">
              <a:gsLst>
                <a:gs pos="0">
                  <a:srgbClr val="663300"/>
                </a:gs>
                <a:gs pos="100000">
                  <a:srgbClr val="100800"/>
                </a:gs>
              </a:gsLst>
              <a:lin ang="270000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ea typeface="HGP創英角ｺﾞｼｯｸUB" panose="020B0900000000000000" pitchFamily="50" charset="-128"/>
              </a:endParaRPr>
            </a:p>
          </p:txBody>
        </p:sp>
        <p:sp>
          <p:nvSpPr>
            <p:cNvPr id="37943" name="Freeform 112"/>
            <p:cNvSpPr>
              <a:spLocks noChangeAspect="1"/>
            </p:cNvSpPr>
            <p:nvPr/>
          </p:nvSpPr>
          <p:spPr bwMode="auto">
            <a:xfrm>
              <a:off x="289" y="773"/>
              <a:ext cx="1547" cy="800"/>
            </a:xfrm>
            <a:custGeom>
              <a:avLst/>
              <a:gdLst>
                <a:gd name="T0" fmla="*/ 1547 w 1547"/>
                <a:gd name="T1" fmla="*/ 658 h 800"/>
                <a:gd name="T2" fmla="*/ 1496 w 1547"/>
                <a:gd name="T3" fmla="*/ 573 h 800"/>
                <a:gd name="T4" fmla="*/ 1429 w 1547"/>
                <a:gd name="T5" fmla="*/ 308 h 800"/>
                <a:gd name="T6" fmla="*/ 1276 w 1547"/>
                <a:gd name="T7" fmla="*/ 99 h 800"/>
                <a:gd name="T8" fmla="*/ 949 w 1547"/>
                <a:gd name="T9" fmla="*/ 4 h 800"/>
                <a:gd name="T10" fmla="*/ 668 w 1547"/>
                <a:gd name="T11" fmla="*/ 76 h 800"/>
                <a:gd name="T12" fmla="*/ 407 w 1547"/>
                <a:gd name="T13" fmla="*/ 25 h 800"/>
                <a:gd name="T14" fmla="*/ 138 w 1547"/>
                <a:gd name="T15" fmla="*/ 142 h 800"/>
                <a:gd name="T16" fmla="*/ 6 w 1547"/>
                <a:gd name="T17" fmla="*/ 275 h 800"/>
                <a:gd name="T18" fmla="*/ 105 w 1547"/>
                <a:gd name="T19" fmla="*/ 408 h 800"/>
                <a:gd name="T20" fmla="*/ 337 w 1547"/>
                <a:gd name="T21" fmla="*/ 441 h 800"/>
                <a:gd name="T22" fmla="*/ 535 w 1547"/>
                <a:gd name="T23" fmla="*/ 640 h 800"/>
                <a:gd name="T24" fmla="*/ 734 w 1547"/>
                <a:gd name="T25" fmla="*/ 739 h 800"/>
                <a:gd name="T26" fmla="*/ 1092 w 1547"/>
                <a:gd name="T27" fmla="*/ 785 h 800"/>
                <a:gd name="T28" fmla="*/ 1198 w 1547"/>
                <a:gd name="T29" fmla="*/ 772 h 800"/>
                <a:gd name="T30" fmla="*/ 1412 w 1547"/>
                <a:gd name="T31" fmla="*/ 793 h 800"/>
                <a:gd name="T32" fmla="*/ 1481 w 1547"/>
                <a:gd name="T33" fmla="*/ 727 h 8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47" h="800">
                  <a:moveTo>
                    <a:pt x="1547" y="658"/>
                  </a:moveTo>
                  <a:cubicBezTo>
                    <a:pt x="1539" y="643"/>
                    <a:pt x="1516" y="631"/>
                    <a:pt x="1496" y="573"/>
                  </a:cubicBezTo>
                  <a:cubicBezTo>
                    <a:pt x="1476" y="515"/>
                    <a:pt x="1466" y="387"/>
                    <a:pt x="1429" y="308"/>
                  </a:cubicBezTo>
                  <a:cubicBezTo>
                    <a:pt x="1393" y="229"/>
                    <a:pt x="1356" y="150"/>
                    <a:pt x="1276" y="99"/>
                  </a:cubicBezTo>
                  <a:cubicBezTo>
                    <a:pt x="1196" y="49"/>
                    <a:pt x="1051" y="8"/>
                    <a:pt x="949" y="4"/>
                  </a:cubicBezTo>
                  <a:cubicBezTo>
                    <a:pt x="848" y="0"/>
                    <a:pt x="758" y="73"/>
                    <a:pt x="668" y="76"/>
                  </a:cubicBezTo>
                  <a:cubicBezTo>
                    <a:pt x="577" y="79"/>
                    <a:pt x="495" y="14"/>
                    <a:pt x="407" y="25"/>
                  </a:cubicBezTo>
                  <a:cubicBezTo>
                    <a:pt x="319" y="36"/>
                    <a:pt x="205" y="101"/>
                    <a:pt x="138" y="142"/>
                  </a:cubicBezTo>
                  <a:cubicBezTo>
                    <a:pt x="71" y="184"/>
                    <a:pt x="11" y="231"/>
                    <a:pt x="6" y="275"/>
                  </a:cubicBezTo>
                  <a:cubicBezTo>
                    <a:pt x="0" y="319"/>
                    <a:pt x="50" y="380"/>
                    <a:pt x="105" y="408"/>
                  </a:cubicBezTo>
                  <a:cubicBezTo>
                    <a:pt x="160" y="435"/>
                    <a:pt x="265" y="402"/>
                    <a:pt x="337" y="441"/>
                  </a:cubicBezTo>
                  <a:cubicBezTo>
                    <a:pt x="408" y="479"/>
                    <a:pt x="469" y="590"/>
                    <a:pt x="535" y="640"/>
                  </a:cubicBezTo>
                  <a:cubicBezTo>
                    <a:pt x="602" y="689"/>
                    <a:pt x="642" y="715"/>
                    <a:pt x="734" y="739"/>
                  </a:cubicBezTo>
                  <a:cubicBezTo>
                    <a:pt x="826" y="763"/>
                    <a:pt x="1015" y="780"/>
                    <a:pt x="1092" y="785"/>
                  </a:cubicBezTo>
                  <a:cubicBezTo>
                    <a:pt x="1169" y="791"/>
                    <a:pt x="1145" y="771"/>
                    <a:pt x="1198" y="772"/>
                  </a:cubicBezTo>
                  <a:cubicBezTo>
                    <a:pt x="1251" y="773"/>
                    <a:pt x="1365" y="800"/>
                    <a:pt x="1412" y="793"/>
                  </a:cubicBezTo>
                  <a:cubicBezTo>
                    <a:pt x="1459" y="786"/>
                    <a:pt x="1467" y="741"/>
                    <a:pt x="1481" y="727"/>
                  </a:cubicBezTo>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44" name="Freeform 113"/>
            <p:cNvSpPr>
              <a:spLocks noChangeAspect="1"/>
            </p:cNvSpPr>
            <p:nvPr/>
          </p:nvSpPr>
          <p:spPr bwMode="auto">
            <a:xfrm flipH="1">
              <a:off x="845" y="777"/>
              <a:ext cx="276" cy="304"/>
            </a:xfrm>
            <a:custGeom>
              <a:avLst/>
              <a:gdLst>
                <a:gd name="T0" fmla="*/ 1 w 400"/>
                <a:gd name="T1" fmla="*/ 1 h 440"/>
                <a:gd name="T2" fmla="*/ 1 w 400"/>
                <a:gd name="T3" fmla="*/ 1 h 440"/>
                <a:gd name="T4" fmla="*/ 1 w 400"/>
                <a:gd name="T5" fmla="*/ 1 h 440"/>
                <a:gd name="T6" fmla="*/ 1 w 400"/>
                <a:gd name="T7" fmla="*/ 1 h 440"/>
                <a:gd name="T8" fmla="*/ 1 w 400"/>
                <a:gd name="T9" fmla="*/ 1 h 440"/>
                <a:gd name="T10" fmla="*/ 1 w 400"/>
                <a:gd name="T11" fmla="*/ 1 h 440"/>
                <a:gd name="T12" fmla="*/ 1 w 400"/>
                <a:gd name="T13" fmla="*/ 1 h 4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00" h="440">
                  <a:moveTo>
                    <a:pt x="400" y="216"/>
                  </a:moveTo>
                  <a:cubicBezTo>
                    <a:pt x="400" y="160"/>
                    <a:pt x="400" y="104"/>
                    <a:pt x="352" y="72"/>
                  </a:cubicBezTo>
                  <a:cubicBezTo>
                    <a:pt x="304" y="40"/>
                    <a:pt x="168" y="0"/>
                    <a:pt x="112" y="24"/>
                  </a:cubicBezTo>
                  <a:cubicBezTo>
                    <a:pt x="56" y="48"/>
                    <a:pt x="0" y="152"/>
                    <a:pt x="16" y="216"/>
                  </a:cubicBezTo>
                  <a:cubicBezTo>
                    <a:pt x="32" y="280"/>
                    <a:pt x="152" y="376"/>
                    <a:pt x="208" y="408"/>
                  </a:cubicBezTo>
                  <a:cubicBezTo>
                    <a:pt x="264" y="440"/>
                    <a:pt x="320" y="440"/>
                    <a:pt x="352" y="408"/>
                  </a:cubicBezTo>
                  <a:cubicBezTo>
                    <a:pt x="384" y="376"/>
                    <a:pt x="400" y="272"/>
                    <a:pt x="400" y="216"/>
                  </a:cubicBezTo>
                  <a:close/>
                </a:path>
              </a:pathLst>
            </a:custGeom>
            <a:gradFill rotWithShape="1">
              <a:gsLst>
                <a:gs pos="0">
                  <a:srgbClr val="663300"/>
                </a:gs>
                <a:gs pos="100000">
                  <a:srgbClr val="100800"/>
                </a:gs>
              </a:gsLst>
              <a:lin ang="270000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45" name="Freeform 114"/>
            <p:cNvSpPr>
              <a:spLocks noChangeAspect="1"/>
            </p:cNvSpPr>
            <p:nvPr/>
          </p:nvSpPr>
          <p:spPr bwMode="auto">
            <a:xfrm flipH="1">
              <a:off x="735" y="624"/>
              <a:ext cx="187" cy="215"/>
            </a:xfrm>
            <a:custGeom>
              <a:avLst/>
              <a:gdLst>
                <a:gd name="T0" fmla="*/ 1 w 272"/>
                <a:gd name="T1" fmla="*/ 1 h 312"/>
                <a:gd name="T2" fmla="*/ 1 w 272"/>
                <a:gd name="T3" fmla="*/ 1 h 312"/>
                <a:gd name="T4" fmla="*/ 1 w 272"/>
                <a:gd name="T5" fmla="*/ 1 h 312"/>
                <a:gd name="T6" fmla="*/ 1 w 272"/>
                <a:gd name="T7" fmla="*/ 1 h 312"/>
                <a:gd name="T8" fmla="*/ 1 w 272"/>
                <a:gd name="T9" fmla="*/ 1 h 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2" h="312">
                  <a:moveTo>
                    <a:pt x="248" y="264"/>
                  </a:moveTo>
                  <a:cubicBezTo>
                    <a:pt x="260" y="188"/>
                    <a:pt x="272" y="112"/>
                    <a:pt x="248" y="72"/>
                  </a:cubicBezTo>
                  <a:cubicBezTo>
                    <a:pt x="224" y="32"/>
                    <a:pt x="144" y="0"/>
                    <a:pt x="104" y="24"/>
                  </a:cubicBezTo>
                  <a:cubicBezTo>
                    <a:pt x="64" y="48"/>
                    <a:pt x="16" y="168"/>
                    <a:pt x="8" y="216"/>
                  </a:cubicBezTo>
                  <a:cubicBezTo>
                    <a:pt x="0" y="264"/>
                    <a:pt x="28" y="288"/>
                    <a:pt x="56" y="312"/>
                  </a:cubicBezTo>
                </a:path>
              </a:pathLst>
            </a:custGeom>
            <a:gradFill rotWithShape="1">
              <a:gsLst>
                <a:gs pos="0">
                  <a:srgbClr val="663300"/>
                </a:gs>
                <a:gs pos="100000">
                  <a:srgbClr val="100800"/>
                </a:gs>
              </a:gsLst>
              <a:lin ang="270000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46" name="Oval 115"/>
            <p:cNvSpPr>
              <a:spLocks noChangeAspect="1" noChangeArrowheads="1"/>
            </p:cNvSpPr>
            <p:nvPr/>
          </p:nvSpPr>
          <p:spPr bwMode="auto">
            <a:xfrm rot="21249630" flipH="1">
              <a:off x="947" y="1478"/>
              <a:ext cx="360" cy="105"/>
            </a:xfrm>
            <a:prstGeom prst="ellipse">
              <a:avLst/>
            </a:prstGeom>
            <a:gradFill rotWithShape="1">
              <a:gsLst>
                <a:gs pos="0">
                  <a:srgbClr val="663300"/>
                </a:gs>
                <a:gs pos="100000">
                  <a:srgbClr val="100800"/>
                </a:gs>
              </a:gsLst>
              <a:lin ang="270000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ea typeface="HGP創英角ｺﾞｼｯｸUB" panose="020B0900000000000000" pitchFamily="50" charset="-128"/>
              </a:endParaRPr>
            </a:p>
          </p:txBody>
        </p:sp>
      </p:grpSp>
      <p:sp>
        <p:nvSpPr>
          <p:cNvPr id="37923" name="AutoShape 116"/>
          <p:cNvSpPr>
            <a:spLocks noChangeAspect="1" noChangeArrowheads="1"/>
          </p:cNvSpPr>
          <p:nvPr/>
        </p:nvSpPr>
        <p:spPr bwMode="auto">
          <a:xfrm rot="-4945010">
            <a:off x="6604000" y="2749551"/>
            <a:ext cx="554037" cy="735012"/>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gradFill rotWithShape="1">
            <a:gsLst>
              <a:gs pos="0">
                <a:srgbClr val="FF9933"/>
              </a:gs>
              <a:gs pos="100000">
                <a:srgbClr val="FF0000"/>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ja-JP" altLang="en-US"/>
          </a:p>
        </p:txBody>
      </p:sp>
      <p:grpSp>
        <p:nvGrpSpPr>
          <p:cNvPr id="37924" name="Group 117"/>
          <p:cNvGrpSpPr>
            <a:grpSpLocks noChangeAspect="1"/>
          </p:cNvGrpSpPr>
          <p:nvPr/>
        </p:nvGrpSpPr>
        <p:grpSpPr bwMode="auto">
          <a:xfrm rot="-352190">
            <a:off x="6283325" y="2055813"/>
            <a:ext cx="1960563" cy="917575"/>
            <a:chOff x="289" y="624"/>
            <a:chExt cx="2783" cy="1324"/>
          </a:xfrm>
        </p:grpSpPr>
        <p:sp>
          <p:nvSpPr>
            <p:cNvPr id="37935" name="Freeform 118"/>
            <p:cNvSpPr>
              <a:spLocks noChangeAspect="1"/>
            </p:cNvSpPr>
            <p:nvPr/>
          </p:nvSpPr>
          <p:spPr bwMode="auto">
            <a:xfrm flipH="1">
              <a:off x="1680" y="1425"/>
              <a:ext cx="1392" cy="523"/>
            </a:xfrm>
            <a:custGeom>
              <a:avLst/>
              <a:gdLst>
                <a:gd name="T0" fmla="*/ 1 w 2066"/>
                <a:gd name="T1" fmla="*/ 0 h 882"/>
                <a:gd name="T2" fmla="*/ 1 w 2066"/>
                <a:gd name="T3" fmla="*/ 1 h 882"/>
                <a:gd name="T4" fmla="*/ 1 w 2066"/>
                <a:gd name="T5" fmla="*/ 1 h 882"/>
                <a:gd name="T6" fmla="*/ 1 w 2066"/>
                <a:gd name="T7" fmla="*/ 1 h 882"/>
                <a:gd name="T8" fmla="*/ 1 w 2066"/>
                <a:gd name="T9" fmla="*/ 1 h 882"/>
                <a:gd name="T10" fmla="*/ 1 w 2066"/>
                <a:gd name="T11" fmla="*/ 1 h 882"/>
                <a:gd name="T12" fmla="*/ 1 w 2066"/>
                <a:gd name="T13" fmla="*/ 1 h 882"/>
                <a:gd name="T14" fmla="*/ 1 w 2066"/>
                <a:gd name="T15" fmla="*/ 1 h 882"/>
                <a:gd name="T16" fmla="*/ 1 w 2066"/>
                <a:gd name="T17" fmla="*/ 1 h 882"/>
                <a:gd name="T18" fmla="*/ 1 w 2066"/>
                <a:gd name="T19" fmla="*/ 1 h 882"/>
                <a:gd name="T20" fmla="*/ 1 w 2066"/>
                <a:gd name="T21" fmla="*/ 1 h 882"/>
                <a:gd name="T22" fmla="*/ 1 w 2066"/>
                <a:gd name="T23" fmla="*/ 1 h 882"/>
                <a:gd name="T24" fmla="*/ 1 w 2066"/>
                <a:gd name="T25" fmla="*/ 1 h 882"/>
                <a:gd name="T26" fmla="*/ 1 w 2066"/>
                <a:gd name="T27" fmla="*/ 1 h 882"/>
                <a:gd name="T28" fmla="*/ 1 w 2066"/>
                <a:gd name="T29" fmla="*/ 1 h 882"/>
                <a:gd name="T30" fmla="*/ 1 w 2066"/>
                <a:gd name="T31" fmla="*/ 1 h 882"/>
                <a:gd name="T32" fmla="*/ 1 w 2066"/>
                <a:gd name="T33" fmla="*/ 1 h 882"/>
                <a:gd name="T34" fmla="*/ 1 w 2066"/>
                <a:gd name="T35" fmla="*/ 1 h 882"/>
                <a:gd name="T36" fmla="*/ 1 w 2066"/>
                <a:gd name="T37" fmla="*/ 1 h 882"/>
                <a:gd name="T38" fmla="*/ 1 w 2066"/>
                <a:gd name="T39" fmla="*/ 1 h 882"/>
                <a:gd name="T40" fmla="*/ 1 w 2066"/>
                <a:gd name="T41" fmla="*/ 1 h 8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066" h="882">
                  <a:moveTo>
                    <a:pt x="1842" y="0"/>
                  </a:moveTo>
                  <a:cubicBezTo>
                    <a:pt x="1813" y="7"/>
                    <a:pt x="1752" y="26"/>
                    <a:pt x="1667" y="43"/>
                  </a:cubicBezTo>
                  <a:cubicBezTo>
                    <a:pt x="1582" y="60"/>
                    <a:pt x="1467" y="79"/>
                    <a:pt x="1334" y="100"/>
                  </a:cubicBezTo>
                  <a:cubicBezTo>
                    <a:pt x="1201" y="121"/>
                    <a:pt x="962" y="155"/>
                    <a:pt x="866" y="171"/>
                  </a:cubicBezTo>
                  <a:cubicBezTo>
                    <a:pt x="769" y="186"/>
                    <a:pt x="812" y="182"/>
                    <a:pt x="755" y="192"/>
                  </a:cubicBezTo>
                  <a:cubicBezTo>
                    <a:pt x="699" y="201"/>
                    <a:pt x="608" y="211"/>
                    <a:pt x="528" y="227"/>
                  </a:cubicBezTo>
                  <a:cubicBezTo>
                    <a:pt x="448" y="242"/>
                    <a:pt x="346" y="262"/>
                    <a:pt x="274" y="286"/>
                  </a:cubicBezTo>
                  <a:cubicBezTo>
                    <a:pt x="203" y="311"/>
                    <a:pt x="137" y="314"/>
                    <a:pt x="98" y="372"/>
                  </a:cubicBezTo>
                  <a:cubicBezTo>
                    <a:pt x="59" y="429"/>
                    <a:pt x="0" y="552"/>
                    <a:pt x="42" y="632"/>
                  </a:cubicBezTo>
                  <a:cubicBezTo>
                    <a:pt x="85" y="711"/>
                    <a:pt x="299" y="816"/>
                    <a:pt x="350" y="849"/>
                  </a:cubicBezTo>
                  <a:cubicBezTo>
                    <a:pt x="401" y="882"/>
                    <a:pt x="375" y="852"/>
                    <a:pt x="350" y="828"/>
                  </a:cubicBezTo>
                  <a:cubicBezTo>
                    <a:pt x="325" y="805"/>
                    <a:pt x="235" y="744"/>
                    <a:pt x="197" y="705"/>
                  </a:cubicBezTo>
                  <a:cubicBezTo>
                    <a:pt x="159" y="667"/>
                    <a:pt x="132" y="633"/>
                    <a:pt x="124" y="593"/>
                  </a:cubicBezTo>
                  <a:cubicBezTo>
                    <a:pt x="115" y="553"/>
                    <a:pt x="126" y="497"/>
                    <a:pt x="146" y="467"/>
                  </a:cubicBezTo>
                  <a:cubicBezTo>
                    <a:pt x="167" y="436"/>
                    <a:pt x="173" y="428"/>
                    <a:pt x="247" y="407"/>
                  </a:cubicBezTo>
                  <a:cubicBezTo>
                    <a:pt x="321" y="386"/>
                    <a:pt x="455" y="358"/>
                    <a:pt x="588" y="340"/>
                  </a:cubicBezTo>
                  <a:cubicBezTo>
                    <a:pt x="722" y="323"/>
                    <a:pt x="895" y="311"/>
                    <a:pt x="1046" y="302"/>
                  </a:cubicBezTo>
                  <a:cubicBezTo>
                    <a:pt x="1196" y="292"/>
                    <a:pt x="1357" y="293"/>
                    <a:pt x="1492" y="284"/>
                  </a:cubicBezTo>
                  <a:cubicBezTo>
                    <a:pt x="1627" y="275"/>
                    <a:pt x="1761" y="259"/>
                    <a:pt x="1854" y="249"/>
                  </a:cubicBezTo>
                  <a:cubicBezTo>
                    <a:pt x="1947" y="239"/>
                    <a:pt x="2032" y="252"/>
                    <a:pt x="2049" y="225"/>
                  </a:cubicBezTo>
                  <a:cubicBezTo>
                    <a:pt x="2066" y="198"/>
                    <a:pt x="1978" y="114"/>
                    <a:pt x="1959" y="84"/>
                  </a:cubicBezTo>
                </a:path>
              </a:pathLst>
            </a:custGeom>
            <a:gradFill rotWithShape="1">
              <a:gsLst>
                <a:gs pos="0">
                  <a:srgbClr val="663300"/>
                </a:gs>
                <a:gs pos="100000">
                  <a:srgbClr val="000000"/>
                </a:gs>
              </a:gsLst>
              <a:path path="rect">
                <a:fillToRect l="100000" b="100000"/>
              </a:path>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36" name="Oval 119"/>
            <p:cNvSpPr>
              <a:spLocks noChangeAspect="1" noChangeArrowheads="1"/>
            </p:cNvSpPr>
            <p:nvPr/>
          </p:nvSpPr>
          <p:spPr bwMode="auto">
            <a:xfrm rot="20332115" flipH="1">
              <a:off x="711" y="1393"/>
              <a:ext cx="266" cy="104"/>
            </a:xfrm>
            <a:prstGeom prst="ellipse">
              <a:avLst/>
            </a:prstGeom>
            <a:gradFill rotWithShape="1">
              <a:gsLst>
                <a:gs pos="0">
                  <a:srgbClr val="663300"/>
                </a:gs>
                <a:gs pos="100000">
                  <a:srgbClr val="100800"/>
                </a:gs>
              </a:gsLst>
              <a:lin ang="270000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ea typeface="HGP創英角ｺﾞｼｯｸUB" panose="020B0900000000000000" pitchFamily="50" charset="-128"/>
              </a:endParaRPr>
            </a:p>
          </p:txBody>
        </p:sp>
        <p:sp>
          <p:nvSpPr>
            <p:cNvPr id="37937" name="Freeform 120"/>
            <p:cNvSpPr>
              <a:spLocks noChangeAspect="1"/>
            </p:cNvSpPr>
            <p:nvPr/>
          </p:nvSpPr>
          <p:spPr bwMode="auto">
            <a:xfrm>
              <a:off x="289" y="773"/>
              <a:ext cx="1547" cy="800"/>
            </a:xfrm>
            <a:custGeom>
              <a:avLst/>
              <a:gdLst>
                <a:gd name="T0" fmla="*/ 1547 w 1547"/>
                <a:gd name="T1" fmla="*/ 658 h 800"/>
                <a:gd name="T2" fmla="*/ 1496 w 1547"/>
                <a:gd name="T3" fmla="*/ 573 h 800"/>
                <a:gd name="T4" fmla="*/ 1429 w 1547"/>
                <a:gd name="T5" fmla="*/ 308 h 800"/>
                <a:gd name="T6" fmla="*/ 1276 w 1547"/>
                <a:gd name="T7" fmla="*/ 99 h 800"/>
                <a:gd name="T8" fmla="*/ 949 w 1547"/>
                <a:gd name="T9" fmla="*/ 4 h 800"/>
                <a:gd name="T10" fmla="*/ 668 w 1547"/>
                <a:gd name="T11" fmla="*/ 76 h 800"/>
                <a:gd name="T12" fmla="*/ 407 w 1547"/>
                <a:gd name="T13" fmla="*/ 25 h 800"/>
                <a:gd name="T14" fmla="*/ 138 w 1547"/>
                <a:gd name="T15" fmla="*/ 142 h 800"/>
                <a:gd name="T16" fmla="*/ 6 w 1547"/>
                <a:gd name="T17" fmla="*/ 275 h 800"/>
                <a:gd name="T18" fmla="*/ 105 w 1547"/>
                <a:gd name="T19" fmla="*/ 408 h 800"/>
                <a:gd name="T20" fmla="*/ 337 w 1547"/>
                <a:gd name="T21" fmla="*/ 441 h 800"/>
                <a:gd name="T22" fmla="*/ 535 w 1547"/>
                <a:gd name="T23" fmla="*/ 640 h 800"/>
                <a:gd name="T24" fmla="*/ 734 w 1547"/>
                <a:gd name="T25" fmla="*/ 739 h 800"/>
                <a:gd name="T26" fmla="*/ 1092 w 1547"/>
                <a:gd name="T27" fmla="*/ 785 h 800"/>
                <a:gd name="T28" fmla="*/ 1198 w 1547"/>
                <a:gd name="T29" fmla="*/ 772 h 800"/>
                <a:gd name="T30" fmla="*/ 1412 w 1547"/>
                <a:gd name="T31" fmla="*/ 793 h 800"/>
                <a:gd name="T32" fmla="*/ 1481 w 1547"/>
                <a:gd name="T33" fmla="*/ 727 h 8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47" h="800">
                  <a:moveTo>
                    <a:pt x="1547" y="658"/>
                  </a:moveTo>
                  <a:cubicBezTo>
                    <a:pt x="1539" y="643"/>
                    <a:pt x="1516" y="631"/>
                    <a:pt x="1496" y="573"/>
                  </a:cubicBezTo>
                  <a:cubicBezTo>
                    <a:pt x="1476" y="515"/>
                    <a:pt x="1466" y="387"/>
                    <a:pt x="1429" y="308"/>
                  </a:cubicBezTo>
                  <a:cubicBezTo>
                    <a:pt x="1393" y="229"/>
                    <a:pt x="1356" y="150"/>
                    <a:pt x="1276" y="99"/>
                  </a:cubicBezTo>
                  <a:cubicBezTo>
                    <a:pt x="1196" y="49"/>
                    <a:pt x="1051" y="8"/>
                    <a:pt x="949" y="4"/>
                  </a:cubicBezTo>
                  <a:cubicBezTo>
                    <a:pt x="848" y="0"/>
                    <a:pt x="758" y="73"/>
                    <a:pt x="668" y="76"/>
                  </a:cubicBezTo>
                  <a:cubicBezTo>
                    <a:pt x="577" y="79"/>
                    <a:pt x="495" y="14"/>
                    <a:pt x="407" y="25"/>
                  </a:cubicBezTo>
                  <a:cubicBezTo>
                    <a:pt x="319" y="36"/>
                    <a:pt x="205" y="101"/>
                    <a:pt x="138" y="142"/>
                  </a:cubicBezTo>
                  <a:cubicBezTo>
                    <a:pt x="71" y="184"/>
                    <a:pt x="11" y="231"/>
                    <a:pt x="6" y="275"/>
                  </a:cubicBezTo>
                  <a:cubicBezTo>
                    <a:pt x="0" y="319"/>
                    <a:pt x="50" y="380"/>
                    <a:pt x="105" y="408"/>
                  </a:cubicBezTo>
                  <a:cubicBezTo>
                    <a:pt x="160" y="435"/>
                    <a:pt x="265" y="402"/>
                    <a:pt x="337" y="441"/>
                  </a:cubicBezTo>
                  <a:cubicBezTo>
                    <a:pt x="408" y="479"/>
                    <a:pt x="469" y="590"/>
                    <a:pt x="535" y="640"/>
                  </a:cubicBezTo>
                  <a:cubicBezTo>
                    <a:pt x="602" y="689"/>
                    <a:pt x="642" y="715"/>
                    <a:pt x="734" y="739"/>
                  </a:cubicBezTo>
                  <a:cubicBezTo>
                    <a:pt x="826" y="763"/>
                    <a:pt x="1015" y="780"/>
                    <a:pt x="1092" y="785"/>
                  </a:cubicBezTo>
                  <a:cubicBezTo>
                    <a:pt x="1169" y="791"/>
                    <a:pt x="1145" y="771"/>
                    <a:pt x="1198" y="772"/>
                  </a:cubicBezTo>
                  <a:cubicBezTo>
                    <a:pt x="1251" y="773"/>
                    <a:pt x="1365" y="800"/>
                    <a:pt x="1412" y="793"/>
                  </a:cubicBezTo>
                  <a:cubicBezTo>
                    <a:pt x="1459" y="786"/>
                    <a:pt x="1467" y="741"/>
                    <a:pt x="1481" y="727"/>
                  </a:cubicBezTo>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38" name="Freeform 121"/>
            <p:cNvSpPr>
              <a:spLocks noChangeAspect="1"/>
            </p:cNvSpPr>
            <p:nvPr/>
          </p:nvSpPr>
          <p:spPr bwMode="auto">
            <a:xfrm flipH="1">
              <a:off x="845" y="777"/>
              <a:ext cx="276" cy="304"/>
            </a:xfrm>
            <a:custGeom>
              <a:avLst/>
              <a:gdLst>
                <a:gd name="T0" fmla="*/ 1 w 400"/>
                <a:gd name="T1" fmla="*/ 1 h 440"/>
                <a:gd name="T2" fmla="*/ 1 w 400"/>
                <a:gd name="T3" fmla="*/ 1 h 440"/>
                <a:gd name="T4" fmla="*/ 1 w 400"/>
                <a:gd name="T5" fmla="*/ 1 h 440"/>
                <a:gd name="T6" fmla="*/ 1 w 400"/>
                <a:gd name="T7" fmla="*/ 1 h 440"/>
                <a:gd name="T8" fmla="*/ 1 w 400"/>
                <a:gd name="T9" fmla="*/ 1 h 440"/>
                <a:gd name="T10" fmla="*/ 1 w 400"/>
                <a:gd name="T11" fmla="*/ 1 h 440"/>
                <a:gd name="T12" fmla="*/ 1 w 400"/>
                <a:gd name="T13" fmla="*/ 1 h 44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00" h="440">
                  <a:moveTo>
                    <a:pt x="400" y="216"/>
                  </a:moveTo>
                  <a:cubicBezTo>
                    <a:pt x="400" y="160"/>
                    <a:pt x="400" y="104"/>
                    <a:pt x="352" y="72"/>
                  </a:cubicBezTo>
                  <a:cubicBezTo>
                    <a:pt x="304" y="40"/>
                    <a:pt x="168" y="0"/>
                    <a:pt x="112" y="24"/>
                  </a:cubicBezTo>
                  <a:cubicBezTo>
                    <a:pt x="56" y="48"/>
                    <a:pt x="0" y="152"/>
                    <a:pt x="16" y="216"/>
                  </a:cubicBezTo>
                  <a:cubicBezTo>
                    <a:pt x="32" y="280"/>
                    <a:pt x="152" y="376"/>
                    <a:pt x="208" y="408"/>
                  </a:cubicBezTo>
                  <a:cubicBezTo>
                    <a:pt x="264" y="440"/>
                    <a:pt x="320" y="440"/>
                    <a:pt x="352" y="408"/>
                  </a:cubicBezTo>
                  <a:cubicBezTo>
                    <a:pt x="384" y="376"/>
                    <a:pt x="400" y="272"/>
                    <a:pt x="400" y="216"/>
                  </a:cubicBezTo>
                  <a:close/>
                </a:path>
              </a:pathLst>
            </a:custGeom>
            <a:gradFill rotWithShape="1">
              <a:gsLst>
                <a:gs pos="0">
                  <a:srgbClr val="663300"/>
                </a:gs>
                <a:gs pos="100000">
                  <a:srgbClr val="100800"/>
                </a:gs>
              </a:gsLst>
              <a:lin ang="270000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39" name="Freeform 122"/>
            <p:cNvSpPr>
              <a:spLocks noChangeAspect="1"/>
            </p:cNvSpPr>
            <p:nvPr/>
          </p:nvSpPr>
          <p:spPr bwMode="auto">
            <a:xfrm flipH="1">
              <a:off x="735" y="624"/>
              <a:ext cx="187" cy="215"/>
            </a:xfrm>
            <a:custGeom>
              <a:avLst/>
              <a:gdLst>
                <a:gd name="T0" fmla="*/ 1 w 272"/>
                <a:gd name="T1" fmla="*/ 1 h 312"/>
                <a:gd name="T2" fmla="*/ 1 w 272"/>
                <a:gd name="T3" fmla="*/ 1 h 312"/>
                <a:gd name="T4" fmla="*/ 1 w 272"/>
                <a:gd name="T5" fmla="*/ 1 h 312"/>
                <a:gd name="T6" fmla="*/ 1 w 272"/>
                <a:gd name="T7" fmla="*/ 1 h 312"/>
                <a:gd name="T8" fmla="*/ 1 w 272"/>
                <a:gd name="T9" fmla="*/ 1 h 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2" h="312">
                  <a:moveTo>
                    <a:pt x="248" y="264"/>
                  </a:moveTo>
                  <a:cubicBezTo>
                    <a:pt x="260" y="188"/>
                    <a:pt x="272" y="112"/>
                    <a:pt x="248" y="72"/>
                  </a:cubicBezTo>
                  <a:cubicBezTo>
                    <a:pt x="224" y="32"/>
                    <a:pt x="144" y="0"/>
                    <a:pt x="104" y="24"/>
                  </a:cubicBezTo>
                  <a:cubicBezTo>
                    <a:pt x="64" y="48"/>
                    <a:pt x="16" y="168"/>
                    <a:pt x="8" y="216"/>
                  </a:cubicBezTo>
                  <a:cubicBezTo>
                    <a:pt x="0" y="264"/>
                    <a:pt x="28" y="288"/>
                    <a:pt x="56" y="312"/>
                  </a:cubicBezTo>
                </a:path>
              </a:pathLst>
            </a:custGeom>
            <a:gradFill rotWithShape="1">
              <a:gsLst>
                <a:gs pos="0">
                  <a:srgbClr val="663300"/>
                </a:gs>
                <a:gs pos="100000">
                  <a:srgbClr val="100800"/>
                </a:gs>
              </a:gsLst>
              <a:lin ang="270000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40" name="Oval 123"/>
            <p:cNvSpPr>
              <a:spLocks noChangeAspect="1" noChangeArrowheads="1"/>
            </p:cNvSpPr>
            <p:nvPr/>
          </p:nvSpPr>
          <p:spPr bwMode="auto">
            <a:xfrm rot="21249630" flipH="1">
              <a:off x="947" y="1478"/>
              <a:ext cx="360" cy="105"/>
            </a:xfrm>
            <a:prstGeom prst="ellipse">
              <a:avLst/>
            </a:prstGeom>
            <a:gradFill rotWithShape="1">
              <a:gsLst>
                <a:gs pos="0">
                  <a:srgbClr val="663300"/>
                </a:gs>
                <a:gs pos="100000">
                  <a:srgbClr val="100800"/>
                </a:gs>
              </a:gsLst>
              <a:lin ang="270000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ea typeface="HGP創英角ｺﾞｼｯｸUB" panose="020B0900000000000000" pitchFamily="50" charset="-128"/>
              </a:endParaRPr>
            </a:p>
          </p:txBody>
        </p:sp>
      </p:grpSp>
      <p:sp>
        <p:nvSpPr>
          <p:cNvPr id="37925" name="Line 124"/>
          <p:cNvSpPr>
            <a:spLocks noChangeAspect="1" noChangeShapeType="1"/>
          </p:cNvSpPr>
          <p:nvPr/>
        </p:nvSpPr>
        <p:spPr bwMode="auto">
          <a:xfrm>
            <a:off x="7000875" y="1936750"/>
            <a:ext cx="15875" cy="119063"/>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26" name="Line 125"/>
          <p:cNvSpPr>
            <a:spLocks noChangeAspect="1" noChangeShapeType="1"/>
          </p:cNvSpPr>
          <p:nvPr/>
        </p:nvSpPr>
        <p:spPr bwMode="auto">
          <a:xfrm flipH="1">
            <a:off x="7200900" y="1930400"/>
            <a:ext cx="82550" cy="13335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27" name="Line 126"/>
          <p:cNvSpPr>
            <a:spLocks noChangeAspect="1" noChangeShapeType="1"/>
          </p:cNvSpPr>
          <p:nvPr/>
        </p:nvSpPr>
        <p:spPr bwMode="auto">
          <a:xfrm flipH="1">
            <a:off x="7283450" y="2168525"/>
            <a:ext cx="158750" cy="47625"/>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ja-JP" altLang="en-US"/>
          </a:p>
        </p:txBody>
      </p:sp>
      <p:sp>
        <p:nvSpPr>
          <p:cNvPr id="37928" name="Text Box 127"/>
          <p:cNvSpPr txBox="1">
            <a:spLocks noChangeAspect="1" noChangeArrowheads="1"/>
          </p:cNvSpPr>
          <p:nvPr/>
        </p:nvSpPr>
        <p:spPr bwMode="auto">
          <a:xfrm>
            <a:off x="6570663" y="2816225"/>
            <a:ext cx="2573337"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a:latin typeface="HGP創英角ｺﾞｼｯｸUB" panose="020B0900000000000000" pitchFamily="50" charset="-128"/>
                <a:ea typeface="HGP創英角ｺﾞｼｯｸUB" panose="020B0900000000000000" pitchFamily="50" charset="-128"/>
              </a:rPr>
              <a:t>Tumor challenging</a:t>
            </a:r>
            <a:r>
              <a:rPr lang="en-US" altLang="ja-JP" sz="1400">
                <a:latin typeface="HGP創英角ｺﾞｼｯｸUB" panose="020B0900000000000000" pitchFamily="50" charset="-128"/>
                <a:ea typeface="HGP創英角ｺﾞｼｯｸUB" panose="020B0900000000000000" pitchFamily="50" charset="-128"/>
              </a:rPr>
              <a:t> </a:t>
            </a:r>
          </a:p>
          <a:p>
            <a:pPr algn="ctr" eaLnBrk="1" hangingPunct="1"/>
            <a:r>
              <a:rPr lang="en-US" altLang="ja-JP" sz="1400">
                <a:latin typeface="HGP創英角ｺﾞｼｯｸUB" panose="020B0900000000000000" pitchFamily="50" charset="-128"/>
                <a:ea typeface="HGP創英角ｺﾞｼｯｸUB" panose="020B0900000000000000" pitchFamily="50" charset="-128"/>
              </a:rPr>
              <a:t>(8 x 10</a:t>
            </a:r>
            <a:r>
              <a:rPr lang="en-US" altLang="ja-JP" sz="1400" baseline="30000">
                <a:latin typeface="HGP創英角ｺﾞｼｯｸUB" panose="020B0900000000000000" pitchFamily="50" charset="-128"/>
                <a:ea typeface="HGP創英角ｺﾞｼｯｸUB" panose="020B0900000000000000" pitchFamily="50" charset="-128"/>
              </a:rPr>
              <a:t>5</a:t>
            </a:r>
            <a:r>
              <a:rPr lang="en-US" altLang="ja-JP" sz="1400">
                <a:latin typeface="HGP創英角ｺﾞｼｯｸUB" panose="020B0900000000000000" pitchFamily="50" charset="-128"/>
                <a:ea typeface="HGP創英角ｺﾞｼｯｸUB" panose="020B0900000000000000" pitchFamily="50" charset="-128"/>
              </a:rPr>
              <a:t> cells of E.G.7-OVA) </a:t>
            </a:r>
          </a:p>
        </p:txBody>
      </p:sp>
      <p:sp>
        <p:nvSpPr>
          <p:cNvPr id="37929" name="Text Box 128"/>
          <p:cNvSpPr txBox="1">
            <a:spLocks noChangeAspect="1" noChangeArrowheads="1"/>
          </p:cNvSpPr>
          <p:nvPr/>
        </p:nvSpPr>
        <p:spPr bwMode="auto">
          <a:xfrm>
            <a:off x="6210300" y="4256088"/>
            <a:ext cx="2921000" cy="611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a:latin typeface="HGP創英角ｺﾞｼｯｸUB" panose="020B0900000000000000" pitchFamily="50" charset="-128"/>
                <a:ea typeface="HGP創英角ｺﾞｼｯｸUB" panose="020B0900000000000000" pitchFamily="50" charset="-128"/>
              </a:rPr>
              <a:t>Subcutaneous immunization</a:t>
            </a:r>
          </a:p>
          <a:p>
            <a:pPr algn="ctr" eaLnBrk="1" hangingPunct="1"/>
            <a:r>
              <a:rPr lang="en-US" altLang="ja-JP" sz="1600">
                <a:latin typeface="HGP創英角ｺﾞｼｯｸUB" panose="020B0900000000000000" pitchFamily="50" charset="-128"/>
                <a:ea typeface="HGP創英角ｺﾞｼｯｸUB" panose="020B0900000000000000" pitchFamily="50" charset="-128"/>
              </a:rPr>
              <a:t>(4 x 10</a:t>
            </a:r>
            <a:r>
              <a:rPr lang="en-US" altLang="ja-JP" sz="1600" baseline="30000">
                <a:latin typeface="HGP創英角ｺﾞｼｯｸUB" panose="020B0900000000000000" pitchFamily="50" charset="-128"/>
                <a:ea typeface="HGP創英角ｺﾞｼｯｸUB" panose="020B0900000000000000" pitchFamily="50" charset="-128"/>
              </a:rPr>
              <a:t>5</a:t>
            </a:r>
            <a:r>
              <a:rPr lang="en-US" altLang="ja-JP" sz="1600">
                <a:latin typeface="HGP創英角ｺﾞｼｯｸUB" panose="020B0900000000000000" pitchFamily="50" charset="-128"/>
                <a:ea typeface="HGP創英角ｺﾞｼｯｸUB" panose="020B0900000000000000" pitchFamily="50" charset="-128"/>
              </a:rPr>
              <a:t> cells/mouse)</a:t>
            </a:r>
          </a:p>
        </p:txBody>
      </p:sp>
      <p:sp>
        <p:nvSpPr>
          <p:cNvPr id="37930" name="Text Box 129"/>
          <p:cNvSpPr txBox="1">
            <a:spLocks noChangeAspect="1" noChangeArrowheads="1"/>
          </p:cNvSpPr>
          <p:nvPr/>
        </p:nvSpPr>
        <p:spPr bwMode="auto">
          <a:xfrm>
            <a:off x="6535738" y="5727700"/>
            <a:ext cx="134937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Antigen presentation</a:t>
            </a:r>
            <a:endParaRPr lang="en-US" altLang="ja-JP" sz="1600" baseline="-25000">
              <a:latin typeface="HGP創英角ｺﾞｼｯｸUB" panose="020B0900000000000000" pitchFamily="50" charset="-128"/>
              <a:ea typeface="HGP創英角ｺﾞｼｯｸUB" panose="020B0900000000000000" pitchFamily="50" charset="-128"/>
            </a:endParaRPr>
          </a:p>
        </p:txBody>
      </p:sp>
      <p:sp>
        <p:nvSpPr>
          <p:cNvPr id="37931" name="Text Box 130"/>
          <p:cNvSpPr txBox="1">
            <a:spLocks noChangeArrowheads="1"/>
          </p:cNvSpPr>
          <p:nvPr/>
        </p:nvSpPr>
        <p:spPr bwMode="auto">
          <a:xfrm>
            <a:off x="539750" y="188913"/>
            <a:ext cx="806450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2800">
                <a:latin typeface="HGP創英角ｺﾞｼｯｸUB" panose="020B0900000000000000" pitchFamily="50" charset="-128"/>
                <a:ea typeface="HGP創英角ｺﾞｼｯｸUB" panose="020B0900000000000000" pitchFamily="50" charset="-128"/>
              </a:rPr>
              <a:t>Procedures for the evaluation of anti-tumor effect by DC-cell therapy (Prevention effect) </a:t>
            </a:r>
            <a:endParaRPr lang="ja-JP" altLang="en-US" sz="2800">
              <a:latin typeface="HGP創英角ｺﾞｼｯｸUB" panose="020B0900000000000000" pitchFamily="50" charset="-128"/>
              <a:ea typeface="HGP創英角ｺﾞｼｯｸUB" panose="020B0900000000000000" pitchFamily="50" charset="-128"/>
            </a:endParaRPr>
          </a:p>
        </p:txBody>
      </p:sp>
      <p:sp>
        <p:nvSpPr>
          <p:cNvPr id="37932" name="Text Box 131"/>
          <p:cNvSpPr txBox="1">
            <a:spLocks noChangeArrowheads="1"/>
          </p:cNvSpPr>
          <p:nvPr/>
        </p:nvSpPr>
        <p:spPr bwMode="auto">
          <a:xfrm>
            <a:off x="323850" y="4184650"/>
            <a:ext cx="1800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a:latin typeface="HGP創英角ｺﾞｼｯｸUB" panose="020B0900000000000000" pitchFamily="50" charset="-128"/>
                <a:ea typeface="HGP創英角ｺﾞｼｯｸUB" panose="020B0900000000000000" pitchFamily="50" charset="-128"/>
              </a:rPr>
              <a:t>Bone marrow-derived dendritic cells (BMDCs)</a:t>
            </a:r>
          </a:p>
        </p:txBody>
      </p:sp>
      <p:sp>
        <p:nvSpPr>
          <p:cNvPr id="37933" name="Text Box 132"/>
          <p:cNvSpPr txBox="1">
            <a:spLocks noChangeArrowheads="1"/>
          </p:cNvSpPr>
          <p:nvPr/>
        </p:nvSpPr>
        <p:spPr bwMode="auto">
          <a:xfrm>
            <a:off x="395288" y="2743200"/>
            <a:ext cx="146685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a:latin typeface="HGP創英角ｺﾞｼｯｸUB" panose="020B0900000000000000" pitchFamily="50" charset="-128"/>
                <a:ea typeface="HGP創英角ｺﾞｼｯｸUB" panose="020B0900000000000000" pitchFamily="50" charset="-128"/>
              </a:rPr>
              <a:t>Isolation of bone</a:t>
            </a:r>
          </a:p>
          <a:p>
            <a:pPr eaLnBrk="1" hangingPunct="1"/>
            <a:r>
              <a:rPr lang="en-US" altLang="ja-JP" sz="1400">
                <a:latin typeface="HGP創英角ｺﾞｼｯｸUB" panose="020B0900000000000000" pitchFamily="50" charset="-128"/>
                <a:ea typeface="HGP創英角ｺﾞｼｯｸUB" panose="020B0900000000000000" pitchFamily="50" charset="-128"/>
              </a:rPr>
              <a:t> marrow cells</a:t>
            </a:r>
          </a:p>
        </p:txBody>
      </p:sp>
      <p:sp>
        <p:nvSpPr>
          <p:cNvPr id="37934" name="Text Box 133"/>
          <p:cNvSpPr txBox="1">
            <a:spLocks noChangeArrowheads="1"/>
          </p:cNvSpPr>
          <p:nvPr/>
        </p:nvSpPr>
        <p:spPr bwMode="auto">
          <a:xfrm>
            <a:off x="3419475" y="4184650"/>
            <a:ext cx="1804988"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ja-JP" altLang="en-US">
                <a:ea typeface="HGP創英角ｺﾞｼｯｸUB" panose="020B0900000000000000" pitchFamily="50" charset="-128"/>
              </a:rPr>
              <a:t>ＫＡＬＡ－ＭＥＮＤ</a:t>
            </a:r>
          </a:p>
          <a:p>
            <a:pPr eaLnBrk="1" hangingPunct="1"/>
            <a:endParaRPr lang="ja-JP" altLang="en-US">
              <a:ea typeface="HGP創英角ｺﾞｼｯｸUB" panose="020B0900000000000000" pitchFamily="50" charset="-128"/>
            </a:endParaRPr>
          </a:p>
        </p:txBody>
      </p:sp>
    </p:spTree>
    <p:extLst>
      <p:ext uri="{BB962C8B-B14F-4D97-AF65-F5344CB8AC3E}">
        <p14:creationId xmlns:p14="http://schemas.microsoft.com/office/powerpoint/2010/main" val="1477173978"/>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Text Box 92"/>
          <p:cNvSpPr txBox="1">
            <a:spLocks noChangeArrowheads="1"/>
          </p:cNvSpPr>
          <p:nvPr/>
        </p:nvSpPr>
        <p:spPr bwMode="auto">
          <a:xfrm>
            <a:off x="561975" y="87313"/>
            <a:ext cx="6265863" cy="9540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2800">
                <a:latin typeface="HGP創英角ｺﾞｼｯｸUB" panose="020B0900000000000000" pitchFamily="50" charset="-128"/>
                <a:ea typeface="HGP創英角ｺﾞｼｯｸUB" panose="020B0900000000000000" pitchFamily="50" charset="-128"/>
              </a:rPr>
              <a:t>Anti-tumor effect by DNA-vaccination </a:t>
            </a:r>
          </a:p>
          <a:p>
            <a:pPr eaLnBrk="1" hangingPunct="1"/>
            <a:r>
              <a:rPr lang="en-US" altLang="ja-JP" sz="2800">
                <a:latin typeface="HGP創英角ｺﾞｼｯｸUB" panose="020B0900000000000000" pitchFamily="50" charset="-128"/>
                <a:ea typeface="HGP創英角ｺﾞｼｯｸUB" panose="020B0900000000000000" pitchFamily="50" charset="-128"/>
              </a:rPr>
              <a:t>(Prevention effect)</a:t>
            </a:r>
            <a:endParaRPr lang="ja-JP" altLang="en-US" sz="2800">
              <a:latin typeface="HGP創英角ｺﾞｼｯｸUB" panose="020B0900000000000000" pitchFamily="50" charset="-128"/>
              <a:ea typeface="HGP創英角ｺﾞｼｯｸUB" panose="020B0900000000000000" pitchFamily="50" charset="-128"/>
            </a:endParaRPr>
          </a:p>
        </p:txBody>
      </p:sp>
      <p:sp>
        <p:nvSpPr>
          <p:cNvPr id="38915" name="Rectangle 378"/>
          <p:cNvSpPr>
            <a:spLocks noChangeAspect="1" noChangeArrowheads="1"/>
          </p:cNvSpPr>
          <p:nvPr/>
        </p:nvSpPr>
        <p:spPr bwMode="auto">
          <a:xfrm>
            <a:off x="1549400" y="1485900"/>
            <a:ext cx="1317625"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Control (PBS-)</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8916" name="Rectangle 381"/>
          <p:cNvSpPr>
            <a:spLocks noChangeAspect="1" noChangeArrowheads="1"/>
          </p:cNvSpPr>
          <p:nvPr/>
        </p:nvSpPr>
        <p:spPr bwMode="auto">
          <a:xfrm>
            <a:off x="1549400" y="1716088"/>
            <a:ext cx="146367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8000"/>
                </a:solidFill>
                <a:latin typeface="HGP創英角ｺﾞｼｯｸUB" panose="020B0900000000000000" pitchFamily="50" charset="-128"/>
                <a:ea typeface="HGP創英角ｺﾞｼｯｸUB" panose="020B0900000000000000" pitchFamily="50" charset="-128"/>
              </a:rPr>
              <a:t>C</a:t>
            </a:r>
            <a:r>
              <a:rPr lang="ja-JP" altLang="en-US" sz="1200">
                <a:solidFill>
                  <a:srgbClr val="008000"/>
                </a:solidFill>
                <a:latin typeface="HGP創英角ｺﾞｼｯｸUB" panose="020B0900000000000000" pitchFamily="50" charset="-128"/>
                <a:ea typeface="HGP創英角ｺﾞｼｯｸUB" panose="020B0900000000000000" pitchFamily="50" charset="-128"/>
              </a:rPr>
              <a:t>ｐ</a:t>
            </a:r>
            <a:r>
              <a:rPr lang="en-US" altLang="ja-JP" sz="1200">
                <a:solidFill>
                  <a:srgbClr val="008000"/>
                </a:solidFill>
                <a:latin typeface="HGP創英角ｺﾞｼｯｸUB" panose="020B0900000000000000" pitchFamily="50" charset="-128"/>
                <a:ea typeface="HGP創英角ｺﾞｼｯｸUB" panose="020B0900000000000000" pitchFamily="50" charset="-128"/>
              </a:rPr>
              <a:t>G</a:t>
            </a:r>
            <a:r>
              <a:rPr lang="ja-JP" altLang="en-US" sz="1200">
                <a:solidFill>
                  <a:srgbClr val="008000"/>
                </a:solidFill>
                <a:latin typeface="HGP創英角ｺﾞｼｯｸUB" panose="020B0900000000000000" pitchFamily="50" charset="-128"/>
                <a:ea typeface="HGP創英角ｺﾞｼｯｸUB" panose="020B0900000000000000" pitchFamily="50" charset="-128"/>
              </a:rPr>
              <a:t>　</a:t>
            </a:r>
            <a:r>
              <a:rPr lang="en-US" altLang="ja-JP" sz="1200">
                <a:solidFill>
                  <a:srgbClr val="008000"/>
                </a:solidFill>
                <a:latin typeface="HGP創英角ｺﾞｼｯｸUB" panose="020B0900000000000000" pitchFamily="50" charset="-128"/>
                <a:ea typeface="HGP創英角ｺﾞｼｯｸUB" panose="020B0900000000000000" pitchFamily="50" charset="-128"/>
              </a:rPr>
              <a:t>DNA (Adjuvant)</a:t>
            </a:r>
          </a:p>
        </p:txBody>
      </p:sp>
      <p:sp>
        <p:nvSpPr>
          <p:cNvPr id="38917" name="Rectangle 384"/>
          <p:cNvSpPr>
            <a:spLocks noChangeAspect="1" noChangeArrowheads="1"/>
          </p:cNvSpPr>
          <p:nvPr/>
        </p:nvSpPr>
        <p:spPr bwMode="auto">
          <a:xfrm>
            <a:off x="1549400" y="1958975"/>
            <a:ext cx="1736725"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FF6600"/>
                </a:solidFill>
                <a:latin typeface="HGP創英角ｺﾞｼｯｸUB" panose="020B0900000000000000" pitchFamily="50" charset="-128"/>
                <a:ea typeface="HGP創英角ｺﾞｼｯｸUB" panose="020B0900000000000000" pitchFamily="50" charset="-128"/>
              </a:rPr>
              <a:t>Kala MEND (without OVA)</a:t>
            </a:r>
          </a:p>
        </p:txBody>
      </p:sp>
      <p:sp>
        <p:nvSpPr>
          <p:cNvPr id="38918" name="Rectangle 387"/>
          <p:cNvSpPr>
            <a:spLocks noChangeAspect="1" noChangeArrowheads="1"/>
          </p:cNvSpPr>
          <p:nvPr/>
        </p:nvSpPr>
        <p:spPr bwMode="auto">
          <a:xfrm>
            <a:off x="1549400" y="2203450"/>
            <a:ext cx="1633538"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FF"/>
                </a:solidFill>
                <a:latin typeface="HGP創英角ｺﾞｼｯｸUB" panose="020B0900000000000000" pitchFamily="50" charset="-128"/>
                <a:ea typeface="HGP創英角ｺﾞｼｯｸUB" panose="020B0900000000000000" pitchFamily="50" charset="-128"/>
              </a:rPr>
              <a:t>Kala MEND (+OVA)</a:t>
            </a:r>
          </a:p>
        </p:txBody>
      </p:sp>
      <p:sp>
        <p:nvSpPr>
          <p:cNvPr id="38919" name="Rectangle 390"/>
          <p:cNvSpPr>
            <a:spLocks noChangeAspect="1" noChangeArrowheads="1"/>
          </p:cNvSpPr>
          <p:nvPr/>
        </p:nvSpPr>
        <p:spPr bwMode="auto">
          <a:xfrm>
            <a:off x="1549400" y="2435225"/>
            <a:ext cx="1387475"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FF0000"/>
                </a:solidFill>
                <a:latin typeface="HGP創英角ｺﾞｼｯｸUB" panose="020B0900000000000000" pitchFamily="50" charset="-128"/>
                <a:ea typeface="HGP創英角ｺﾞｼｯｸUB" panose="020B0900000000000000" pitchFamily="50" charset="-128"/>
              </a:rPr>
              <a:t>Kala MEND (+OVA) </a:t>
            </a:r>
          </a:p>
          <a:p>
            <a:pPr eaLnBrk="1" hangingPunct="1"/>
            <a:r>
              <a:rPr lang="en-US" altLang="ja-JP" sz="1200">
                <a:solidFill>
                  <a:srgbClr val="FF0000"/>
                </a:solidFill>
                <a:latin typeface="HGP創英角ｺﾞｼｯｸUB" panose="020B0900000000000000" pitchFamily="50" charset="-128"/>
                <a:ea typeface="HGP創英角ｺﾞｼｯｸUB" panose="020B0900000000000000" pitchFamily="50" charset="-128"/>
              </a:rPr>
              <a:t>plus Adjuvant (CpG)</a:t>
            </a:r>
          </a:p>
        </p:txBody>
      </p:sp>
      <p:sp>
        <p:nvSpPr>
          <p:cNvPr id="38920" name="Line 100"/>
          <p:cNvSpPr>
            <a:spLocks noChangeAspect="1" noChangeShapeType="1"/>
          </p:cNvSpPr>
          <p:nvPr/>
        </p:nvSpPr>
        <p:spPr bwMode="auto">
          <a:xfrm>
            <a:off x="982663" y="1435100"/>
            <a:ext cx="0" cy="411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21" name="Line 101"/>
          <p:cNvSpPr>
            <a:spLocks noChangeAspect="1" noChangeShapeType="1"/>
          </p:cNvSpPr>
          <p:nvPr/>
        </p:nvSpPr>
        <p:spPr bwMode="auto">
          <a:xfrm>
            <a:off x="982663" y="5554663"/>
            <a:ext cx="4127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22" name="Line 102"/>
          <p:cNvSpPr>
            <a:spLocks noChangeAspect="1" noChangeShapeType="1"/>
          </p:cNvSpPr>
          <p:nvPr/>
        </p:nvSpPr>
        <p:spPr bwMode="auto">
          <a:xfrm>
            <a:off x="982663" y="4960938"/>
            <a:ext cx="4127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23" name="Line 103"/>
          <p:cNvSpPr>
            <a:spLocks noChangeAspect="1" noChangeShapeType="1"/>
          </p:cNvSpPr>
          <p:nvPr/>
        </p:nvSpPr>
        <p:spPr bwMode="auto">
          <a:xfrm>
            <a:off x="982663" y="4381500"/>
            <a:ext cx="4127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24" name="Line 104"/>
          <p:cNvSpPr>
            <a:spLocks noChangeAspect="1" noChangeShapeType="1"/>
          </p:cNvSpPr>
          <p:nvPr/>
        </p:nvSpPr>
        <p:spPr bwMode="auto">
          <a:xfrm>
            <a:off x="982663" y="3790950"/>
            <a:ext cx="4127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25" name="Line 105"/>
          <p:cNvSpPr>
            <a:spLocks noChangeAspect="1" noChangeShapeType="1"/>
          </p:cNvSpPr>
          <p:nvPr/>
        </p:nvSpPr>
        <p:spPr bwMode="auto">
          <a:xfrm>
            <a:off x="982663" y="3198813"/>
            <a:ext cx="4127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26" name="Line 106"/>
          <p:cNvSpPr>
            <a:spLocks noChangeAspect="1" noChangeShapeType="1"/>
          </p:cNvSpPr>
          <p:nvPr/>
        </p:nvSpPr>
        <p:spPr bwMode="auto">
          <a:xfrm>
            <a:off x="982663" y="2603500"/>
            <a:ext cx="4127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27" name="Line 107"/>
          <p:cNvSpPr>
            <a:spLocks noChangeAspect="1" noChangeShapeType="1"/>
          </p:cNvSpPr>
          <p:nvPr/>
        </p:nvSpPr>
        <p:spPr bwMode="auto">
          <a:xfrm>
            <a:off x="982663" y="2027238"/>
            <a:ext cx="4127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28" name="Line 108"/>
          <p:cNvSpPr>
            <a:spLocks noChangeAspect="1" noChangeShapeType="1"/>
          </p:cNvSpPr>
          <p:nvPr/>
        </p:nvSpPr>
        <p:spPr bwMode="auto">
          <a:xfrm>
            <a:off x="982663" y="1435100"/>
            <a:ext cx="4127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29" name="Line 109"/>
          <p:cNvSpPr>
            <a:spLocks noChangeAspect="1" noChangeShapeType="1"/>
          </p:cNvSpPr>
          <p:nvPr/>
        </p:nvSpPr>
        <p:spPr bwMode="auto">
          <a:xfrm>
            <a:off x="982663" y="5554663"/>
            <a:ext cx="41513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30" name="Line 110"/>
          <p:cNvSpPr>
            <a:spLocks noChangeAspect="1" noChangeShapeType="1"/>
          </p:cNvSpPr>
          <p:nvPr/>
        </p:nvSpPr>
        <p:spPr bwMode="auto">
          <a:xfrm flipV="1">
            <a:off x="982663" y="5510213"/>
            <a:ext cx="0" cy="444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31" name="Line 111"/>
          <p:cNvSpPr>
            <a:spLocks noChangeAspect="1" noChangeShapeType="1"/>
          </p:cNvSpPr>
          <p:nvPr/>
        </p:nvSpPr>
        <p:spPr bwMode="auto">
          <a:xfrm flipV="1">
            <a:off x="1668463" y="5510213"/>
            <a:ext cx="0" cy="444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32" name="Line 112"/>
          <p:cNvSpPr>
            <a:spLocks noChangeAspect="1" noChangeShapeType="1"/>
          </p:cNvSpPr>
          <p:nvPr/>
        </p:nvSpPr>
        <p:spPr bwMode="auto">
          <a:xfrm flipV="1">
            <a:off x="2371725" y="5510213"/>
            <a:ext cx="0" cy="444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33" name="Line 113"/>
          <p:cNvSpPr>
            <a:spLocks noChangeAspect="1" noChangeShapeType="1"/>
          </p:cNvSpPr>
          <p:nvPr/>
        </p:nvSpPr>
        <p:spPr bwMode="auto">
          <a:xfrm flipV="1">
            <a:off x="3057525" y="5510213"/>
            <a:ext cx="0" cy="444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34" name="Line 114"/>
          <p:cNvSpPr>
            <a:spLocks noChangeAspect="1" noChangeShapeType="1"/>
          </p:cNvSpPr>
          <p:nvPr/>
        </p:nvSpPr>
        <p:spPr bwMode="auto">
          <a:xfrm flipV="1">
            <a:off x="3744913" y="5510213"/>
            <a:ext cx="0" cy="444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35" name="Line 115"/>
          <p:cNvSpPr>
            <a:spLocks noChangeAspect="1" noChangeShapeType="1"/>
          </p:cNvSpPr>
          <p:nvPr/>
        </p:nvSpPr>
        <p:spPr bwMode="auto">
          <a:xfrm flipV="1">
            <a:off x="4446588" y="5510213"/>
            <a:ext cx="0" cy="444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36" name="Line 116"/>
          <p:cNvSpPr>
            <a:spLocks noChangeAspect="1" noChangeShapeType="1"/>
          </p:cNvSpPr>
          <p:nvPr/>
        </p:nvSpPr>
        <p:spPr bwMode="auto">
          <a:xfrm flipV="1">
            <a:off x="5133975" y="5510213"/>
            <a:ext cx="0" cy="44450"/>
          </a:xfrm>
          <a:prstGeom prst="line">
            <a:avLst/>
          </a:prstGeom>
          <a:noFill/>
          <a:ln w="0">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37" name="Freeform 117"/>
          <p:cNvSpPr>
            <a:spLocks noChangeAspect="1"/>
          </p:cNvSpPr>
          <p:nvPr/>
        </p:nvSpPr>
        <p:spPr bwMode="auto">
          <a:xfrm>
            <a:off x="1536700" y="2427288"/>
            <a:ext cx="3597275" cy="3111500"/>
          </a:xfrm>
          <a:custGeom>
            <a:avLst/>
            <a:gdLst>
              <a:gd name="T0" fmla="*/ 0 w 246"/>
              <a:gd name="T1" fmla="*/ 2147483647 h 210"/>
              <a:gd name="T2" fmla="*/ 2147483647 w 246"/>
              <a:gd name="T3" fmla="*/ 2147483647 h 210"/>
              <a:gd name="T4" fmla="*/ 2147483647 w 246"/>
              <a:gd name="T5" fmla="*/ 2147483647 h 210"/>
              <a:gd name="T6" fmla="*/ 2147483647 w 246"/>
              <a:gd name="T7" fmla="*/ 2147483647 h 210"/>
              <a:gd name="T8" fmla="*/ 2147483647 w 246"/>
              <a:gd name="T9" fmla="*/ 2147483647 h 210"/>
              <a:gd name="T10" fmla="*/ 2147483647 w 246"/>
              <a:gd name="T11" fmla="*/ 2147483647 h 210"/>
              <a:gd name="T12" fmla="*/ 2147483647 w 246"/>
              <a:gd name="T13" fmla="*/ 0 h 2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6" h="210">
                <a:moveTo>
                  <a:pt x="0" y="210"/>
                </a:moveTo>
                <a:lnTo>
                  <a:pt x="38" y="207"/>
                </a:lnTo>
                <a:lnTo>
                  <a:pt x="76" y="199"/>
                </a:lnTo>
                <a:lnTo>
                  <a:pt x="113" y="183"/>
                </a:lnTo>
                <a:lnTo>
                  <a:pt x="151" y="145"/>
                </a:lnTo>
                <a:lnTo>
                  <a:pt x="189" y="77"/>
                </a:lnTo>
                <a:lnTo>
                  <a:pt x="246" y="0"/>
                </a:lnTo>
              </a:path>
            </a:pathLst>
          </a:custGeom>
          <a:noFill/>
          <a:ln w="142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8938" name="Line 118"/>
          <p:cNvSpPr>
            <a:spLocks noChangeAspect="1" noChangeShapeType="1"/>
          </p:cNvSpPr>
          <p:nvPr/>
        </p:nvSpPr>
        <p:spPr bwMode="auto">
          <a:xfrm>
            <a:off x="1536700" y="5538788"/>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39" name="Line 119"/>
          <p:cNvSpPr>
            <a:spLocks noChangeAspect="1" noChangeShapeType="1"/>
          </p:cNvSpPr>
          <p:nvPr/>
        </p:nvSpPr>
        <p:spPr bwMode="auto">
          <a:xfrm>
            <a:off x="1492250" y="5538788"/>
            <a:ext cx="103188"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40" name="Line 120"/>
          <p:cNvSpPr>
            <a:spLocks noChangeAspect="1" noChangeShapeType="1"/>
          </p:cNvSpPr>
          <p:nvPr/>
        </p:nvSpPr>
        <p:spPr bwMode="auto">
          <a:xfrm flipV="1">
            <a:off x="2090738" y="5464175"/>
            <a:ext cx="0" cy="3175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41" name="Line 121"/>
          <p:cNvSpPr>
            <a:spLocks noChangeAspect="1" noChangeShapeType="1"/>
          </p:cNvSpPr>
          <p:nvPr/>
        </p:nvSpPr>
        <p:spPr bwMode="auto">
          <a:xfrm>
            <a:off x="2049463" y="5464175"/>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42" name="Line 122"/>
          <p:cNvSpPr>
            <a:spLocks noChangeAspect="1" noChangeShapeType="1"/>
          </p:cNvSpPr>
          <p:nvPr/>
        </p:nvSpPr>
        <p:spPr bwMode="auto">
          <a:xfrm flipV="1">
            <a:off x="2647950" y="5332413"/>
            <a:ext cx="0" cy="42862"/>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43" name="Line 123"/>
          <p:cNvSpPr>
            <a:spLocks noChangeAspect="1" noChangeShapeType="1"/>
          </p:cNvSpPr>
          <p:nvPr/>
        </p:nvSpPr>
        <p:spPr bwMode="auto">
          <a:xfrm>
            <a:off x="2605088" y="533241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44" name="Line 124"/>
          <p:cNvSpPr>
            <a:spLocks noChangeAspect="1" noChangeShapeType="1"/>
          </p:cNvSpPr>
          <p:nvPr/>
        </p:nvSpPr>
        <p:spPr bwMode="auto">
          <a:xfrm flipV="1">
            <a:off x="3190875" y="5019675"/>
            <a:ext cx="0" cy="12065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45" name="Line 125"/>
          <p:cNvSpPr>
            <a:spLocks noChangeAspect="1" noChangeShapeType="1"/>
          </p:cNvSpPr>
          <p:nvPr/>
        </p:nvSpPr>
        <p:spPr bwMode="auto">
          <a:xfrm>
            <a:off x="3132138" y="50212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46" name="Line 126"/>
          <p:cNvSpPr>
            <a:spLocks noChangeAspect="1" noChangeShapeType="1"/>
          </p:cNvSpPr>
          <p:nvPr/>
        </p:nvSpPr>
        <p:spPr bwMode="auto">
          <a:xfrm flipV="1">
            <a:off x="3744913" y="4322763"/>
            <a:ext cx="0" cy="252412"/>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47" name="Line 127"/>
          <p:cNvSpPr>
            <a:spLocks noChangeAspect="1" noChangeShapeType="1"/>
          </p:cNvSpPr>
          <p:nvPr/>
        </p:nvSpPr>
        <p:spPr bwMode="auto">
          <a:xfrm>
            <a:off x="3700463" y="43227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48" name="Line 128"/>
          <p:cNvSpPr>
            <a:spLocks noChangeAspect="1" noChangeShapeType="1"/>
          </p:cNvSpPr>
          <p:nvPr/>
        </p:nvSpPr>
        <p:spPr bwMode="auto">
          <a:xfrm flipV="1">
            <a:off x="4300538" y="3152775"/>
            <a:ext cx="0" cy="415925"/>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49" name="Line 129"/>
          <p:cNvSpPr>
            <a:spLocks noChangeAspect="1" noChangeShapeType="1"/>
          </p:cNvSpPr>
          <p:nvPr/>
        </p:nvSpPr>
        <p:spPr bwMode="auto">
          <a:xfrm>
            <a:off x="4259263" y="3152775"/>
            <a:ext cx="100012"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50" name="Line 130"/>
          <p:cNvSpPr>
            <a:spLocks noChangeAspect="1" noChangeShapeType="1"/>
          </p:cNvSpPr>
          <p:nvPr/>
        </p:nvSpPr>
        <p:spPr bwMode="auto">
          <a:xfrm flipV="1">
            <a:off x="5133975" y="1390650"/>
            <a:ext cx="0" cy="103663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51" name="Line 131"/>
          <p:cNvSpPr>
            <a:spLocks noChangeAspect="1" noChangeShapeType="1"/>
          </p:cNvSpPr>
          <p:nvPr/>
        </p:nvSpPr>
        <p:spPr bwMode="auto">
          <a:xfrm>
            <a:off x="5091113" y="1390650"/>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52" name="Line 132"/>
          <p:cNvSpPr>
            <a:spLocks noChangeAspect="1" noChangeShapeType="1"/>
          </p:cNvSpPr>
          <p:nvPr/>
        </p:nvSpPr>
        <p:spPr bwMode="auto">
          <a:xfrm>
            <a:off x="1536700" y="5538788"/>
            <a:ext cx="0" cy="15875"/>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53" name="Line 133"/>
          <p:cNvSpPr>
            <a:spLocks noChangeAspect="1" noChangeShapeType="1"/>
          </p:cNvSpPr>
          <p:nvPr/>
        </p:nvSpPr>
        <p:spPr bwMode="auto">
          <a:xfrm>
            <a:off x="1492250" y="5554663"/>
            <a:ext cx="103188"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54" name="Line 134"/>
          <p:cNvSpPr>
            <a:spLocks noChangeAspect="1" noChangeShapeType="1"/>
          </p:cNvSpPr>
          <p:nvPr/>
        </p:nvSpPr>
        <p:spPr bwMode="auto">
          <a:xfrm>
            <a:off x="2090738" y="5495925"/>
            <a:ext cx="0" cy="1428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55" name="Line 135"/>
          <p:cNvSpPr>
            <a:spLocks noChangeAspect="1" noChangeShapeType="1"/>
          </p:cNvSpPr>
          <p:nvPr/>
        </p:nvSpPr>
        <p:spPr bwMode="auto">
          <a:xfrm>
            <a:off x="2049463" y="551021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56" name="Line 136"/>
          <p:cNvSpPr>
            <a:spLocks noChangeAspect="1" noChangeShapeType="1"/>
          </p:cNvSpPr>
          <p:nvPr/>
        </p:nvSpPr>
        <p:spPr bwMode="auto">
          <a:xfrm>
            <a:off x="2647950" y="5375275"/>
            <a:ext cx="0" cy="60325"/>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57" name="Line 137"/>
          <p:cNvSpPr>
            <a:spLocks noChangeAspect="1" noChangeShapeType="1"/>
          </p:cNvSpPr>
          <p:nvPr/>
        </p:nvSpPr>
        <p:spPr bwMode="auto">
          <a:xfrm>
            <a:off x="2605088" y="5435600"/>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58" name="Line 138"/>
          <p:cNvSpPr>
            <a:spLocks noChangeAspect="1" noChangeShapeType="1"/>
          </p:cNvSpPr>
          <p:nvPr/>
        </p:nvSpPr>
        <p:spPr bwMode="auto">
          <a:xfrm>
            <a:off x="3190875" y="5140325"/>
            <a:ext cx="0" cy="117475"/>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59" name="Line 139"/>
          <p:cNvSpPr>
            <a:spLocks noChangeAspect="1" noChangeShapeType="1"/>
          </p:cNvSpPr>
          <p:nvPr/>
        </p:nvSpPr>
        <p:spPr bwMode="auto">
          <a:xfrm>
            <a:off x="3144838" y="5257800"/>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60" name="Line 140"/>
          <p:cNvSpPr>
            <a:spLocks noChangeAspect="1" noChangeShapeType="1"/>
          </p:cNvSpPr>
          <p:nvPr/>
        </p:nvSpPr>
        <p:spPr bwMode="auto">
          <a:xfrm>
            <a:off x="3744913" y="4575175"/>
            <a:ext cx="0" cy="238125"/>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61" name="Line 141"/>
          <p:cNvSpPr>
            <a:spLocks noChangeAspect="1" noChangeShapeType="1"/>
          </p:cNvSpPr>
          <p:nvPr/>
        </p:nvSpPr>
        <p:spPr bwMode="auto">
          <a:xfrm>
            <a:off x="3700463" y="4813300"/>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62" name="Line 142"/>
          <p:cNvSpPr>
            <a:spLocks noChangeAspect="1" noChangeShapeType="1"/>
          </p:cNvSpPr>
          <p:nvPr/>
        </p:nvSpPr>
        <p:spPr bwMode="auto">
          <a:xfrm>
            <a:off x="4300538" y="3568700"/>
            <a:ext cx="0" cy="41433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63" name="Line 143"/>
          <p:cNvSpPr>
            <a:spLocks noChangeAspect="1" noChangeShapeType="1"/>
          </p:cNvSpPr>
          <p:nvPr/>
        </p:nvSpPr>
        <p:spPr bwMode="auto">
          <a:xfrm>
            <a:off x="4259263" y="3983038"/>
            <a:ext cx="100012"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64" name="Line 144"/>
          <p:cNvSpPr>
            <a:spLocks noChangeAspect="1" noChangeShapeType="1"/>
          </p:cNvSpPr>
          <p:nvPr/>
        </p:nvSpPr>
        <p:spPr bwMode="auto">
          <a:xfrm>
            <a:off x="5133975" y="2427288"/>
            <a:ext cx="0" cy="103663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65" name="Line 145"/>
          <p:cNvSpPr>
            <a:spLocks noChangeAspect="1" noChangeShapeType="1"/>
          </p:cNvSpPr>
          <p:nvPr/>
        </p:nvSpPr>
        <p:spPr bwMode="auto">
          <a:xfrm>
            <a:off x="5091113" y="3463925"/>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66" name="Freeform 146"/>
          <p:cNvSpPr>
            <a:spLocks noChangeAspect="1"/>
          </p:cNvSpPr>
          <p:nvPr/>
        </p:nvSpPr>
        <p:spPr bwMode="auto">
          <a:xfrm>
            <a:off x="1536700" y="3033713"/>
            <a:ext cx="3597275" cy="2490787"/>
          </a:xfrm>
          <a:custGeom>
            <a:avLst/>
            <a:gdLst>
              <a:gd name="T0" fmla="*/ 0 w 246"/>
              <a:gd name="T1" fmla="*/ 2147483647 h 168"/>
              <a:gd name="T2" fmla="*/ 2147483647 w 246"/>
              <a:gd name="T3" fmla="*/ 2147483647 h 168"/>
              <a:gd name="T4" fmla="*/ 2147483647 w 246"/>
              <a:gd name="T5" fmla="*/ 2147483647 h 168"/>
              <a:gd name="T6" fmla="*/ 2147483647 w 246"/>
              <a:gd name="T7" fmla="*/ 2147483647 h 168"/>
              <a:gd name="T8" fmla="*/ 2147483647 w 246"/>
              <a:gd name="T9" fmla="*/ 2147483647 h 168"/>
              <a:gd name="T10" fmla="*/ 2147483647 w 246"/>
              <a:gd name="T11" fmla="*/ 2147483647 h 168"/>
              <a:gd name="T12" fmla="*/ 2147483647 w 24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6" h="168">
                <a:moveTo>
                  <a:pt x="0" y="168"/>
                </a:moveTo>
                <a:lnTo>
                  <a:pt x="38" y="167"/>
                </a:lnTo>
                <a:lnTo>
                  <a:pt x="76" y="159"/>
                </a:lnTo>
                <a:lnTo>
                  <a:pt x="113" y="149"/>
                </a:lnTo>
                <a:lnTo>
                  <a:pt x="151" y="136"/>
                </a:lnTo>
                <a:lnTo>
                  <a:pt x="189" y="97"/>
                </a:lnTo>
                <a:lnTo>
                  <a:pt x="246" y="0"/>
                </a:lnTo>
              </a:path>
            </a:pathLst>
          </a:custGeom>
          <a:noFill/>
          <a:ln w="14288">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8967" name="Line 147"/>
          <p:cNvSpPr>
            <a:spLocks noChangeAspect="1" noChangeShapeType="1"/>
          </p:cNvSpPr>
          <p:nvPr/>
        </p:nvSpPr>
        <p:spPr bwMode="auto">
          <a:xfrm flipV="1">
            <a:off x="1536700" y="5510213"/>
            <a:ext cx="0" cy="142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68" name="Line 148"/>
          <p:cNvSpPr>
            <a:spLocks noChangeAspect="1" noChangeShapeType="1"/>
          </p:cNvSpPr>
          <p:nvPr/>
        </p:nvSpPr>
        <p:spPr bwMode="auto">
          <a:xfrm>
            <a:off x="1492250" y="5510213"/>
            <a:ext cx="103188"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69" name="Line 149"/>
          <p:cNvSpPr>
            <a:spLocks noChangeAspect="1" noChangeShapeType="1"/>
          </p:cNvSpPr>
          <p:nvPr/>
        </p:nvSpPr>
        <p:spPr bwMode="auto">
          <a:xfrm flipV="1">
            <a:off x="2090738" y="5480050"/>
            <a:ext cx="0" cy="30163"/>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70" name="Line 150"/>
          <p:cNvSpPr>
            <a:spLocks noChangeAspect="1" noChangeShapeType="1"/>
          </p:cNvSpPr>
          <p:nvPr/>
        </p:nvSpPr>
        <p:spPr bwMode="auto">
          <a:xfrm>
            <a:off x="2049463" y="5480050"/>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71" name="Line 151"/>
          <p:cNvSpPr>
            <a:spLocks noChangeAspect="1" noChangeShapeType="1"/>
          </p:cNvSpPr>
          <p:nvPr/>
        </p:nvSpPr>
        <p:spPr bwMode="auto">
          <a:xfrm flipV="1">
            <a:off x="2647950" y="5300663"/>
            <a:ext cx="0" cy="904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72" name="Line 152"/>
          <p:cNvSpPr>
            <a:spLocks noChangeAspect="1" noChangeShapeType="1"/>
          </p:cNvSpPr>
          <p:nvPr/>
        </p:nvSpPr>
        <p:spPr bwMode="auto">
          <a:xfrm>
            <a:off x="2605088" y="53006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73" name="Line 153"/>
          <p:cNvSpPr>
            <a:spLocks noChangeAspect="1" noChangeShapeType="1"/>
          </p:cNvSpPr>
          <p:nvPr/>
        </p:nvSpPr>
        <p:spPr bwMode="auto">
          <a:xfrm flipV="1">
            <a:off x="3190875" y="5184775"/>
            <a:ext cx="0" cy="5873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74" name="Line 154"/>
          <p:cNvSpPr>
            <a:spLocks noChangeAspect="1" noChangeShapeType="1"/>
          </p:cNvSpPr>
          <p:nvPr/>
        </p:nvSpPr>
        <p:spPr bwMode="auto">
          <a:xfrm>
            <a:off x="3144838" y="5184775"/>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75" name="Line 155"/>
          <p:cNvSpPr>
            <a:spLocks noChangeAspect="1" noChangeShapeType="1"/>
          </p:cNvSpPr>
          <p:nvPr/>
        </p:nvSpPr>
        <p:spPr bwMode="auto">
          <a:xfrm flipV="1">
            <a:off x="3744913" y="4960938"/>
            <a:ext cx="0" cy="8890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76" name="Line 156"/>
          <p:cNvSpPr>
            <a:spLocks noChangeAspect="1" noChangeShapeType="1"/>
          </p:cNvSpPr>
          <p:nvPr/>
        </p:nvSpPr>
        <p:spPr bwMode="auto">
          <a:xfrm>
            <a:off x="3700463" y="4960938"/>
            <a:ext cx="101600" cy="0"/>
          </a:xfrm>
          <a:prstGeom prst="line">
            <a:avLst/>
          </a:prstGeom>
          <a:noFill/>
          <a:ln w="14288">
            <a:solidFill>
              <a:srgbClr val="0099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77" name="Line 157"/>
          <p:cNvSpPr>
            <a:spLocks noChangeAspect="1" noChangeShapeType="1"/>
          </p:cNvSpPr>
          <p:nvPr/>
        </p:nvSpPr>
        <p:spPr bwMode="auto">
          <a:xfrm flipV="1">
            <a:off x="4300538" y="4175125"/>
            <a:ext cx="0" cy="296863"/>
          </a:xfrm>
          <a:prstGeom prst="line">
            <a:avLst/>
          </a:prstGeom>
          <a:noFill/>
          <a:ln w="14288">
            <a:solidFill>
              <a:srgbClr val="0099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78" name="Line 158"/>
          <p:cNvSpPr>
            <a:spLocks noChangeAspect="1" noChangeShapeType="1"/>
          </p:cNvSpPr>
          <p:nvPr/>
        </p:nvSpPr>
        <p:spPr bwMode="auto">
          <a:xfrm>
            <a:off x="4259263" y="4175125"/>
            <a:ext cx="100012" cy="0"/>
          </a:xfrm>
          <a:prstGeom prst="line">
            <a:avLst/>
          </a:prstGeom>
          <a:noFill/>
          <a:ln w="14288">
            <a:solidFill>
              <a:srgbClr val="0099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79" name="Line 159"/>
          <p:cNvSpPr>
            <a:spLocks noChangeAspect="1" noChangeShapeType="1"/>
          </p:cNvSpPr>
          <p:nvPr/>
        </p:nvSpPr>
        <p:spPr bwMode="auto">
          <a:xfrm flipV="1">
            <a:off x="5103813" y="2763838"/>
            <a:ext cx="0" cy="280987"/>
          </a:xfrm>
          <a:prstGeom prst="line">
            <a:avLst/>
          </a:prstGeom>
          <a:noFill/>
          <a:ln w="14288">
            <a:solidFill>
              <a:srgbClr val="0099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80" name="Line 160"/>
          <p:cNvSpPr>
            <a:spLocks noChangeAspect="1" noChangeShapeType="1"/>
          </p:cNvSpPr>
          <p:nvPr/>
        </p:nvSpPr>
        <p:spPr bwMode="auto">
          <a:xfrm>
            <a:off x="5059363" y="2763838"/>
            <a:ext cx="101600" cy="0"/>
          </a:xfrm>
          <a:prstGeom prst="line">
            <a:avLst/>
          </a:prstGeom>
          <a:noFill/>
          <a:ln w="14288">
            <a:solidFill>
              <a:srgbClr val="0099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81" name="Line 161"/>
          <p:cNvSpPr>
            <a:spLocks noChangeAspect="1" noChangeShapeType="1"/>
          </p:cNvSpPr>
          <p:nvPr/>
        </p:nvSpPr>
        <p:spPr bwMode="auto">
          <a:xfrm>
            <a:off x="1536700" y="5524500"/>
            <a:ext cx="0" cy="1428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82" name="Line 162"/>
          <p:cNvSpPr>
            <a:spLocks noChangeAspect="1" noChangeShapeType="1"/>
          </p:cNvSpPr>
          <p:nvPr/>
        </p:nvSpPr>
        <p:spPr bwMode="auto">
          <a:xfrm>
            <a:off x="1492250" y="5538788"/>
            <a:ext cx="103188"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83" name="Line 163"/>
          <p:cNvSpPr>
            <a:spLocks noChangeAspect="1" noChangeShapeType="1"/>
          </p:cNvSpPr>
          <p:nvPr/>
        </p:nvSpPr>
        <p:spPr bwMode="auto">
          <a:xfrm>
            <a:off x="2090738" y="5510213"/>
            <a:ext cx="0" cy="142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84" name="Line 164"/>
          <p:cNvSpPr>
            <a:spLocks noChangeAspect="1" noChangeShapeType="1"/>
          </p:cNvSpPr>
          <p:nvPr/>
        </p:nvSpPr>
        <p:spPr bwMode="auto">
          <a:xfrm>
            <a:off x="2049463" y="5524500"/>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85" name="Line 165"/>
          <p:cNvSpPr>
            <a:spLocks noChangeAspect="1" noChangeShapeType="1"/>
          </p:cNvSpPr>
          <p:nvPr/>
        </p:nvSpPr>
        <p:spPr bwMode="auto">
          <a:xfrm>
            <a:off x="2647950" y="5391150"/>
            <a:ext cx="0" cy="73025"/>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86" name="Line 166"/>
          <p:cNvSpPr>
            <a:spLocks noChangeAspect="1" noChangeShapeType="1"/>
          </p:cNvSpPr>
          <p:nvPr/>
        </p:nvSpPr>
        <p:spPr bwMode="auto">
          <a:xfrm>
            <a:off x="2605088" y="5464175"/>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87" name="Line 167"/>
          <p:cNvSpPr>
            <a:spLocks noChangeAspect="1" noChangeShapeType="1"/>
          </p:cNvSpPr>
          <p:nvPr/>
        </p:nvSpPr>
        <p:spPr bwMode="auto">
          <a:xfrm>
            <a:off x="3190875" y="5243513"/>
            <a:ext cx="0" cy="73025"/>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88" name="Line 168"/>
          <p:cNvSpPr>
            <a:spLocks noChangeAspect="1" noChangeShapeType="1"/>
          </p:cNvSpPr>
          <p:nvPr/>
        </p:nvSpPr>
        <p:spPr bwMode="auto">
          <a:xfrm>
            <a:off x="3144838" y="5316538"/>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89" name="Line 169"/>
          <p:cNvSpPr>
            <a:spLocks noChangeAspect="1" noChangeShapeType="1"/>
          </p:cNvSpPr>
          <p:nvPr/>
        </p:nvSpPr>
        <p:spPr bwMode="auto">
          <a:xfrm>
            <a:off x="3744913" y="5049838"/>
            <a:ext cx="0" cy="104775"/>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90" name="Line 170"/>
          <p:cNvSpPr>
            <a:spLocks noChangeAspect="1" noChangeShapeType="1"/>
          </p:cNvSpPr>
          <p:nvPr/>
        </p:nvSpPr>
        <p:spPr bwMode="auto">
          <a:xfrm>
            <a:off x="3700463" y="515461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91" name="Line 171"/>
          <p:cNvSpPr>
            <a:spLocks noChangeAspect="1" noChangeShapeType="1"/>
          </p:cNvSpPr>
          <p:nvPr/>
        </p:nvSpPr>
        <p:spPr bwMode="auto">
          <a:xfrm>
            <a:off x="4300538" y="4471988"/>
            <a:ext cx="0" cy="296862"/>
          </a:xfrm>
          <a:prstGeom prst="line">
            <a:avLst/>
          </a:prstGeom>
          <a:noFill/>
          <a:ln w="14288">
            <a:solidFill>
              <a:srgbClr val="0099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92" name="Line 172"/>
          <p:cNvSpPr>
            <a:spLocks noChangeAspect="1" noChangeShapeType="1"/>
          </p:cNvSpPr>
          <p:nvPr/>
        </p:nvSpPr>
        <p:spPr bwMode="auto">
          <a:xfrm>
            <a:off x="4259263" y="4768850"/>
            <a:ext cx="100012" cy="0"/>
          </a:xfrm>
          <a:prstGeom prst="line">
            <a:avLst/>
          </a:prstGeom>
          <a:noFill/>
          <a:ln w="14288">
            <a:solidFill>
              <a:srgbClr val="0099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93" name="Line 173"/>
          <p:cNvSpPr>
            <a:spLocks noChangeAspect="1" noChangeShapeType="1"/>
          </p:cNvSpPr>
          <p:nvPr/>
        </p:nvSpPr>
        <p:spPr bwMode="auto">
          <a:xfrm>
            <a:off x="5103813" y="3044825"/>
            <a:ext cx="0" cy="296863"/>
          </a:xfrm>
          <a:prstGeom prst="line">
            <a:avLst/>
          </a:prstGeom>
          <a:noFill/>
          <a:ln w="14288">
            <a:solidFill>
              <a:srgbClr val="0099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94" name="Line 174"/>
          <p:cNvSpPr>
            <a:spLocks noChangeAspect="1" noChangeShapeType="1"/>
          </p:cNvSpPr>
          <p:nvPr/>
        </p:nvSpPr>
        <p:spPr bwMode="auto">
          <a:xfrm>
            <a:off x="5059363" y="3341688"/>
            <a:ext cx="101600" cy="0"/>
          </a:xfrm>
          <a:prstGeom prst="line">
            <a:avLst/>
          </a:prstGeom>
          <a:noFill/>
          <a:ln w="14288">
            <a:solidFill>
              <a:srgbClr val="0099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95" name="Freeform 175"/>
          <p:cNvSpPr>
            <a:spLocks noChangeAspect="1"/>
          </p:cNvSpPr>
          <p:nvPr/>
        </p:nvSpPr>
        <p:spPr bwMode="auto">
          <a:xfrm>
            <a:off x="1536700" y="3776663"/>
            <a:ext cx="3597275" cy="1762125"/>
          </a:xfrm>
          <a:custGeom>
            <a:avLst/>
            <a:gdLst>
              <a:gd name="T0" fmla="*/ 0 w 246"/>
              <a:gd name="T1" fmla="*/ 2147483647 h 119"/>
              <a:gd name="T2" fmla="*/ 2147483647 w 246"/>
              <a:gd name="T3" fmla="*/ 2147483647 h 119"/>
              <a:gd name="T4" fmla="*/ 2147483647 w 246"/>
              <a:gd name="T5" fmla="*/ 2147483647 h 119"/>
              <a:gd name="T6" fmla="*/ 2147483647 w 246"/>
              <a:gd name="T7" fmla="*/ 2147483647 h 119"/>
              <a:gd name="T8" fmla="*/ 2147483647 w 246"/>
              <a:gd name="T9" fmla="*/ 2147483647 h 119"/>
              <a:gd name="T10" fmla="*/ 2147483647 w 246"/>
              <a:gd name="T11" fmla="*/ 2147483647 h 119"/>
              <a:gd name="T12" fmla="*/ 2147483647 w 246"/>
              <a:gd name="T13" fmla="*/ 0 h 1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6" h="119">
                <a:moveTo>
                  <a:pt x="0" y="119"/>
                </a:moveTo>
                <a:lnTo>
                  <a:pt x="38" y="119"/>
                </a:lnTo>
                <a:lnTo>
                  <a:pt x="76" y="112"/>
                </a:lnTo>
                <a:lnTo>
                  <a:pt x="113" y="108"/>
                </a:lnTo>
                <a:lnTo>
                  <a:pt x="151" y="93"/>
                </a:lnTo>
                <a:lnTo>
                  <a:pt x="189" y="73"/>
                </a:lnTo>
                <a:lnTo>
                  <a:pt x="246" y="0"/>
                </a:lnTo>
              </a:path>
            </a:pathLst>
          </a:custGeom>
          <a:noFill/>
          <a:ln w="14288">
            <a:solidFill>
              <a:srgbClr val="FF6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8996" name="Line 176"/>
          <p:cNvSpPr>
            <a:spLocks noChangeAspect="1" noChangeShapeType="1"/>
          </p:cNvSpPr>
          <p:nvPr/>
        </p:nvSpPr>
        <p:spPr bwMode="auto">
          <a:xfrm>
            <a:off x="1536700" y="5538788"/>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97" name="Line 177"/>
          <p:cNvSpPr>
            <a:spLocks noChangeAspect="1" noChangeShapeType="1"/>
          </p:cNvSpPr>
          <p:nvPr/>
        </p:nvSpPr>
        <p:spPr bwMode="auto">
          <a:xfrm>
            <a:off x="1492250" y="5538788"/>
            <a:ext cx="103188"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98" name="Line 178"/>
          <p:cNvSpPr>
            <a:spLocks noChangeAspect="1" noChangeShapeType="1"/>
          </p:cNvSpPr>
          <p:nvPr/>
        </p:nvSpPr>
        <p:spPr bwMode="auto">
          <a:xfrm flipV="1">
            <a:off x="2090738" y="5524500"/>
            <a:ext cx="0" cy="1428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8999" name="Line 179"/>
          <p:cNvSpPr>
            <a:spLocks noChangeAspect="1" noChangeShapeType="1"/>
          </p:cNvSpPr>
          <p:nvPr/>
        </p:nvSpPr>
        <p:spPr bwMode="auto">
          <a:xfrm>
            <a:off x="2049463" y="5524500"/>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00" name="Line 180"/>
          <p:cNvSpPr>
            <a:spLocks noChangeAspect="1" noChangeShapeType="1"/>
          </p:cNvSpPr>
          <p:nvPr/>
        </p:nvSpPr>
        <p:spPr bwMode="auto">
          <a:xfrm flipV="1">
            <a:off x="2647950" y="5287963"/>
            <a:ext cx="0" cy="14763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01" name="Line 181"/>
          <p:cNvSpPr>
            <a:spLocks noChangeAspect="1" noChangeShapeType="1"/>
          </p:cNvSpPr>
          <p:nvPr/>
        </p:nvSpPr>
        <p:spPr bwMode="auto">
          <a:xfrm>
            <a:off x="2605088" y="52879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02" name="Line 182"/>
          <p:cNvSpPr>
            <a:spLocks noChangeAspect="1" noChangeShapeType="1"/>
          </p:cNvSpPr>
          <p:nvPr/>
        </p:nvSpPr>
        <p:spPr bwMode="auto">
          <a:xfrm flipV="1">
            <a:off x="3190875" y="5226050"/>
            <a:ext cx="0" cy="149225"/>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03" name="Line 183"/>
          <p:cNvSpPr>
            <a:spLocks noChangeAspect="1" noChangeShapeType="1"/>
          </p:cNvSpPr>
          <p:nvPr/>
        </p:nvSpPr>
        <p:spPr bwMode="auto">
          <a:xfrm>
            <a:off x="3144838" y="5226050"/>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04" name="Line 184"/>
          <p:cNvSpPr>
            <a:spLocks noChangeAspect="1" noChangeShapeType="1"/>
          </p:cNvSpPr>
          <p:nvPr/>
        </p:nvSpPr>
        <p:spPr bwMode="auto">
          <a:xfrm flipV="1">
            <a:off x="3765550" y="4813300"/>
            <a:ext cx="0" cy="341313"/>
          </a:xfrm>
          <a:prstGeom prst="line">
            <a:avLst/>
          </a:prstGeom>
          <a:noFill/>
          <a:ln w="14288">
            <a:solidFill>
              <a:srgbClr val="FF66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05" name="Line 185"/>
          <p:cNvSpPr>
            <a:spLocks noChangeAspect="1" noChangeShapeType="1"/>
          </p:cNvSpPr>
          <p:nvPr/>
        </p:nvSpPr>
        <p:spPr bwMode="auto">
          <a:xfrm>
            <a:off x="3721100" y="4813300"/>
            <a:ext cx="101600" cy="0"/>
          </a:xfrm>
          <a:prstGeom prst="line">
            <a:avLst/>
          </a:prstGeom>
          <a:noFill/>
          <a:ln w="14288">
            <a:solidFill>
              <a:srgbClr val="FF66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06" name="Line 186"/>
          <p:cNvSpPr>
            <a:spLocks noChangeAspect="1" noChangeShapeType="1"/>
          </p:cNvSpPr>
          <p:nvPr/>
        </p:nvSpPr>
        <p:spPr bwMode="auto">
          <a:xfrm flipV="1">
            <a:off x="4321175" y="4221163"/>
            <a:ext cx="0" cy="636587"/>
          </a:xfrm>
          <a:prstGeom prst="line">
            <a:avLst/>
          </a:prstGeom>
          <a:noFill/>
          <a:ln w="14288">
            <a:solidFill>
              <a:srgbClr val="FF66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07" name="Line 187"/>
          <p:cNvSpPr>
            <a:spLocks noChangeAspect="1" noChangeShapeType="1"/>
          </p:cNvSpPr>
          <p:nvPr/>
        </p:nvSpPr>
        <p:spPr bwMode="auto">
          <a:xfrm>
            <a:off x="4278313" y="4221163"/>
            <a:ext cx="101600" cy="0"/>
          </a:xfrm>
          <a:prstGeom prst="line">
            <a:avLst/>
          </a:prstGeom>
          <a:noFill/>
          <a:ln w="14288">
            <a:solidFill>
              <a:srgbClr val="FF66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08" name="Line 188"/>
          <p:cNvSpPr>
            <a:spLocks noChangeAspect="1" noChangeShapeType="1"/>
          </p:cNvSpPr>
          <p:nvPr/>
        </p:nvSpPr>
        <p:spPr bwMode="auto">
          <a:xfrm flipV="1">
            <a:off x="5167313" y="1981200"/>
            <a:ext cx="0" cy="1795463"/>
          </a:xfrm>
          <a:prstGeom prst="line">
            <a:avLst/>
          </a:prstGeom>
          <a:noFill/>
          <a:ln w="14288">
            <a:solidFill>
              <a:srgbClr val="FF66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09" name="Line 189"/>
          <p:cNvSpPr>
            <a:spLocks noChangeAspect="1" noChangeShapeType="1"/>
          </p:cNvSpPr>
          <p:nvPr/>
        </p:nvSpPr>
        <p:spPr bwMode="auto">
          <a:xfrm>
            <a:off x="5119688" y="1981200"/>
            <a:ext cx="103187" cy="0"/>
          </a:xfrm>
          <a:prstGeom prst="line">
            <a:avLst/>
          </a:prstGeom>
          <a:noFill/>
          <a:ln w="14288">
            <a:solidFill>
              <a:srgbClr val="FF66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10" name="Line 190"/>
          <p:cNvSpPr>
            <a:spLocks noChangeAspect="1" noChangeShapeType="1"/>
          </p:cNvSpPr>
          <p:nvPr/>
        </p:nvSpPr>
        <p:spPr bwMode="auto">
          <a:xfrm>
            <a:off x="1536700" y="5538788"/>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11" name="Line 191"/>
          <p:cNvSpPr>
            <a:spLocks noChangeAspect="1" noChangeShapeType="1"/>
          </p:cNvSpPr>
          <p:nvPr/>
        </p:nvSpPr>
        <p:spPr bwMode="auto">
          <a:xfrm>
            <a:off x="1492250" y="5538788"/>
            <a:ext cx="103188"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12" name="Line 192"/>
          <p:cNvSpPr>
            <a:spLocks noChangeAspect="1" noChangeShapeType="1"/>
          </p:cNvSpPr>
          <p:nvPr/>
        </p:nvSpPr>
        <p:spPr bwMode="auto">
          <a:xfrm>
            <a:off x="2090738" y="5538788"/>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13" name="Line 193"/>
          <p:cNvSpPr>
            <a:spLocks noChangeAspect="1" noChangeShapeType="1"/>
          </p:cNvSpPr>
          <p:nvPr/>
        </p:nvSpPr>
        <p:spPr bwMode="auto">
          <a:xfrm>
            <a:off x="2049463" y="5538788"/>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14" name="Line 194"/>
          <p:cNvSpPr>
            <a:spLocks noChangeAspect="1" noChangeShapeType="1"/>
          </p:cNvSpPr>
          <p:nvPr/>
        </p:nvSpPr>
        <p:spPr bwMode="auto">
          <a:xfrm>
            <a:off x="2647950" y="5435600"/>
            <a:ext cx="0" cy="149225"/>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15" name="Line 195"/>
          <p:cNvSpPr>
            <a:spLocks noChangeAspect="1" noChangeShapeType="1"/>
          </p:cNvSpPr>
          <p:nvPr/>
        </p:nvSpPr>
        <p:spPr bwMode="auto">
          <a:xfrm>
            <a:off x="2605088" y="5584825"/>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16" name="Line 196"/>
          <p:cNvSpPr>
            <a:spLocks noChangeAspect="1" noChangeShapeType="1"/>
          </p:cNvSpPr>
          <p:nvPr/>
        </p:nvSpPr>
        <p:spPr bwMode="auto">
          <a:xfrm>
            <a:off x="3190875" y="5375275"/>
            <a:ext cx="0" cy="149225"/>
          </a:xfrm>
          <a:prstGeom prst="line">
            <a:avLst/>
          </a:prstGeom>
          <a:noFill/>
          <a:ln w="14288">
            <a:solidFill>
              <a:srgbClr val="FF66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17" name="Line 197"/>
          <p:cNvSpPr>
            <a:spLocks noChangeAspect="1" noChangeShapeType="1"/>
          </p:cNvSpPr>
          <p:nvPr/>
        </p:nvSpPr>
        <p:spPr bwMode="auto">
          <a:xfrm>
            <a:off x="3144838" y="5524500"/>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18" name="Line 198"/>
          <p:cNvSpPr>
            <a:spLocks noChangeAspect="1" noChangeShapeType="1"/>
          </p:cNvSpPr>
          <p:nvPr/>
        </p:nvSpPr>
        <p:spPr bwMode="auto">
          <a:xfrm>
            <a:off x="3760788" y="5154613"/>
            <a:ext cx="0" cy="325437"/>
          </a:xfrm>
          <a:prstGeom prst="line">
            <a:avLst/>
          </a:prstGeom>
          <a:noFill/>
          <a:ln w="14288">
            <a:solidFill>
              <a:srgbClr val="FF66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19" name="Line 199"/>
          <p:cNvSpPr>
            <a:spLocks noChangeAspect="1" noChangeShapeType="1"/>
          </p:cNvSpPr>
          <p:nvPr/>
        </p:nvSpPr>
        <p:spPr bwMode="auto">
          <a:xfrm>
            <a:off x="3716338" y="5480050"/>
            <a:ext cx="103187" cy="0"/>
          </a:xfrm>
          <a:prstGeom prst="line">
            <a:avLst/>
          </a:prstGeom>
          <a:noFill/>
          <a:ln w="14288">
            <a:solidFill>
              <a:srgbClr val="FF66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20" name="Line 200"/>
          <p:cNvSpPr>
            <a:spLocks noChangeAspect="1" noChangeShapeType="1"/>
          </p:cNvSpPr>
          <p:nvPr/>
        </p:nvSpPr>
        <p:spPr bwMode="auto">
          <a:xfrm>
            <a:off x="4318000" y="4857750"/>
            <a:ext cx="0" cy="638175"/>
          </a:xfrm>
          <a:prstGeom prst="line">
            <a:avLst/>
          </a:prstGeom>
          <a:noFill/>
          <a:ln w="14288">
            <a:solidFill>
              <a:srgbClr val="FF66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21" name="Line 201"/>
          <p:cNvSpPr>
            <a:spLocks noChangeAspect="1" noChangeShapeType="1"/>
          </p:cNvSpPr>
          <p:nvPr/>
        </p:nvSpPr>
        <p:spPr bwMode="auto">
          <a:xfrm>
            <a:off x="4259263" y="5495925"/>
            <a:ext cx="100012"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22" name="Line 202"/>
          <p:cNvSpPr>
            <a:spLocks noChangeAspect="1" noChangeShapeType="1"/>
          </p:cNvSpPr>
          <p:nvPr/>
        </p:nvSpPr>
        <p:spPr bwMode="auto">
          <a:xfrm>
            <a:off x="5164138" y="3776663"/>
            <a:ext cx="0" cy="1792287"/>
          </a:xfrm>
          <a:prstGeom prst="line">
            <a:avLst/>
          </a:prstGeom>
          <a:noFill/>
          <a:ln w="14288">
            <a:solidFill>
              <a:srgbClr val="FF66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23" name="Line 203"/>
          <p:cNvSpPr>
            <a:spLocks noChangeAspect="1" noChangeShapeType="1"/>
          </p:cNvSpPr>
          <p:nvPr/>
        </p:nvSpPr>
        <p:spPr bwMode="auto">
          <a:xfrm>
            <a:off x="5091113" y="5568950"/>
            <a:ext cx="101600" cy="0"/>
          </a:xfrm>
          <a:prstGeom prst="line">
            <a:avLst/>
          </a:prstGeom>
          <a:noFill/>
          <a:ln w="14288">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24" name="Freeform 204"/>
          <p:cNvSpPr>
            <a:spLocks noChangeAspect="1"/>
          </p:cNvSpPr>
          <p:nvPr/>
        </p:nvSpPr>
        <p:spPr bwMode="auto">
          <a:xfrm>
            <a:off x="1536700" y="5464175"/>
            <a:ext cx="3597275" cy="90488"/>
          </a:xfrm>
          <a:custGeom>
            <a:avLst/>
            <a:gdLst>
              <a:gd name="T0" fmla="*/ 0 w 246"/>
              <a:gd name="T1" fmla="*/ 2147483647 h 6"/>
              <a:gd name="T2" fmla="*/ 2147483647 w 246"/>
              <a:gd name="T3" fmla="*/ 2147483647 h 6"/>
              <a:gd name="T4" fmla="*/ 2147483647 w 246"/>
              <a:gd name="T5" fmla="*/ 2147483647 h 6"/>
              <a:gd name="T6" fmla="*/ 2147483647 w 246"/>
              <a:gd name="T7" fmla="*/ 2147483647 h 6"/>
              <a:gd name="T8" fmla="*/ 2147483647 w 246"/>
              <a:gd name="T9" fmla="*/ 2147483647 h 6"/>
              <a:gd name="T10" fmla="*/ 2147483647 w 246"/>
              <a:gd name="T11" fmla="*/ 2147483647 h 6"/>
              <a:gd name="T12" fmla="*/ 2147483647 w 246"/>
              <a:gd name="T13" fmla="*/ 0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6" h="6">
                <a:moveTo>
                  <a:pt x="0" y="6"/>
                </a:moveTo>
                <a:lnTo>
                  <a:pt x="38" y="6"/>
                </a:lnTo>
                <a:lnTo>
                  <a:pt x="76" y="6"/>
                </a:lnTo>
                <a:lnTo>
                  <a:pt x="113" y="6"/>
                </a:lnTo>
                <a:lnTo>
                  <a:pt x="151" y="6"/>
                </a:lnTo>
                <a:lnTo>
                  <a:pt x="189" y="5"/>
                </a:lnTo>
                <a:lnTo>
                  <a:pt x="246" y="0"/>
                </a:lnTo>
              </a:path>
            </a:pathLst>
          </a:custGeom>
          <a:noFill/>
          <a:ln w="1428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9025" name="Line 205"/>
          <p:cNvSpPr>
            <a:spLocks noChangeAspect="1" noChangeShapeType="1"/>
          </p:cNvSpPr>
          <p:nvPr/>
        </p:nvSpPr>
        <p:spPr bwMode="auto">
          <a:xfrm flipV="1">
            <a:off x="1536700" y="5538788"/>
            <a:ext cx="0" cy="15875"/>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26" name="Line 206"/>
          <p:cNvSpPr>
            <a:spLocks noChangeAspect="1" noChangeShapeType="1"/>
          </p:cNvSpPr>
          <p:nvPr/>
        </p:nvSpPr>
        <p:spPr bwMode="auto">
          <a:xfrm>
            <a:off x="1492250" y="5538788"/>
            <a:ext cx="103188"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27" name="Line 207"/>
          <p:cNvSpPr>
            <a:spLocks noChangeAspect="1" noChangeShapeType="1"/>
          </p:cNvSpPr>
          <p:nvPr/>
        </p:nvSpPr>
        <p:spPr bwMode="auto">
          <a:xfrm>
            <a:off x="2090738" y="5554663"/>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28" name="Line 208"/>
          <p:cNvSpPr>
            <a:spLocks noChangeAspect="1" noChangeShapeType="1"/>
          </p:cNvSpPr>
          <p:nvPr/>
        </p:nvSpPr>
        <p:spPr bwMode="auto">
          <a:xfrm>
            <a:off x="2049463" y="55546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29" name="Line 209"/>
          <p:cNvSpPr>
            <a:spLocks noChangeAspect="1" noChangeShapeType="1"/>
          </p:cNvSpPr>
          <p:nvPr/>
        </p:nvSpPr>
        <p:spPr bwMode="auto">
          <a:xfrm>
            <a:off x="2647950" y="5554663"/>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30" name="Line 210"/>
          <p:cNvSpPr>
            <a:spLocks noChangeAspect="1" noChangeShapeType="1"/>
          </p:cNvSpPr>
          <p:nvPr/>
        </p:nvSpPr>
        <p:spPr bwMode="auto">
          <a:xfrm>
            <a:off x="2605088" y="55546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31" name="Line 211"/>
          <p:cNvSpPr>
            <a:spLocks noChangeAspect="1" noChangeShapeType="1"/>
          </p:cNvSpPr>
          <p:nvPr/>
        </p:nvSpPr>
        <p:spPr bwMode="auto">
          <a:xfrm>
            <a:off x="3190875" y="5554663"/>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32" name="Line 212"/>
          <p:cNvSpPr>
            <a:spLocks noChangeAspect="1" noChangeShapeType="1"/>
          </p:cNvSpPr>
          <p:nvPr/>
        </p:nvSpPr>
        <p:spPr bwMode="auto">
          <a:xfrm>
            <a:off x="3144838" y="55546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33" name="Line 213"/>
          <p:cNvSpPr>
            <a:spLocks noChangeAspect="1" noChangeShapeType="1"/>
          </p:cNvSpPr>
          <p:nvPr/>
        </p:nvSpPr>
        <p:spPr bwMode="auto">
          <a:xfrm>
            <a:off x="3744913" y="5554663"/>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34" name="Line 214"/>
          <p:cNvSpPr>
            <a:spLocks noChangeAspect="1" noChangeShapeType="1"/>
          </p:cNvSpPr>
          <p:nvPr/>
        </p:nvSpPr>
        <p:spPr bwMode="auto">
          <a:xfrm>
            <a:off x="3700463" y="55546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35" name="Line 215"/>
          <p:cNvSpPr>
            <a:spLocks noChangeAspect="1" noChangeShapeType="1"/>
          </p:cNvSpPr>
          <p:nvPr/>
        </p:nvSpPr>
        <p:spPr bwMode="auto">
          <a:xfrm flipV="1">
            <a:off x="4300538" y="5495925"/>
            <a:ext cx="0" cy="42863"/>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36" name="Line 216"/>
          <p:cNvSpPr>
            <a:spLocks noChangeAspect="1" noChangeShapeType="1"/>
          </p:cNvSpPr>
          <p:nvPr/>
        </p:nvSpPr>
        <p:spPr bwMode="auto">
          <a:xfrm>
            <a:off x="4259263" y="5495925"/>
            <a:ext cx="100012"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37" name="Line 217"/>
          <p:cNvSpPr>
            <a:spLocks noChangeAspect="1" noChangeShapeType="1"/>
          </p:cNvSpPr>
          <p:nvPr/>
        </p:nvSpPr>
        <p:spPr bwMode="auto">
          <a:xfrm flipV="1">
            <a:off x="5133975" y="5272088"/>
            <a:ext cx="0" cy="192087"/>
          </a:xfrm>
          <a:prstGeom prst="line">
            <a:avLst/>
          </a:prstGeom>
          <a:noFill/>
          <a:ln w="14288">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38" name="Line 218"/>
          <p:cNvSpPr>
            <a:spLocks noChangeAspect="1" noChangeShapeType="1"/>
          </p:cNvSpPr>
          <p:nvPr/>
        </p:nvSpPr>
        <p:spPr bwMode="auto">
          <a:xfrm>
            <a:off x="5091113" y="5272088"/>
            <a:ext cx="101600" cy="0"/>
          </a:xfrm>
          <a:prstGeom prst="line">
            <a:avLst/>
          </a:prstGeom>
          <a:noFill/>
          <a:ln w="14288">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39" name="Line 219"/>
          <p:cNvSpPr>
            <a:spLocks noChangeAspect="1" noChangeShapeType="1"/>
          </p:cNvSpPr>
          <p:nvPr/>
        </p:nvSpPr>
        <p:spPr bwMode="auto">
          <a:xfrm>
            <a:off x="1536700" y="5554663"/>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40" name="Line 220"/>
          <p:cNvSpPr>
            <a:spLocks noChangeAspect="1" noChangeShapeType="1"/>
          </p:cNvSpPr>
          <p:nvPr/>
        </p:nvSpPr>
        <p:spPr bwMode="auto">
          <a:xfrm>
            <a:off x="1492250" y="5554663"/>
            <a:ext cx="103188"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41" name="Line 221"/>
          <p:cNvSpPr>
            <a:spLocks noChangeAspect="1" noChangeShapeType="1"/>
          </p:cNvSpPr>
          <p:nvPr/>
        </p:nvSpPr>
        <p:spPr bwMode="auto">
          <a:xfrm>
            <a:off x="2090738" y="5554663"/>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42" name="Line 222"/>
          <p:cNvSpPr>
            <a:spLocks noChangeAspect="1" noChangeShapeType="1"/>
          </p:cNvSpPr>
          <p:nvPr/>
        </p:nvSpPr>
        <p:spPr bwMode="auto">
          <a:xfrm>
            <a:off x="2049463" y="55546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43" name="Line 223"/>
          <p:cNvSpPr>
            <a:spLocks noChangeAspect="1" noChangeShapeType="1"/>
          </p:cNvSpPr>
          <p:nvPr/>
        </p:nvSpPr>
        <p:spPr bwMode="auto">
          <a:xfrm>
            <a:off x="2647950" y="5554663"/>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44" name="Line 224"/>
          <p:cNvSpPr>
            <a:spLocks noChangeAspect="1" noChangeShapeType="1"/>
          </p:cNvSpPr>
          <p:nvPr/>
        </p:nvSpPr>
        <p:spPr bwMode="auto">
          <a:xfrm>
            <a:off x="2605088" y="55546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45" name="Line 225"/>
          <p:cNvSpPr>
            <a:spLocks noChangeAspect="1" noChangeShapeType="1"/>
          </p:cNvSpPr>
          <p:nvPr/>
        </p:nvSpPr>
        <p:spPr bwMode="auto">
          <a:xfrm>
            <a:off x="3190875" y="5554663"/>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46" name="Line 226"/>
          <p:cNvSpPr>
            <a:spLocks noChangeAspect="1" noChangeShapeType="1"/>
          </p:cNvSpPr>
          <p:nvPr/>
        </p:nvSpPr>
        <p:spPr bwMode="auto">
          <a:xfrm>
            <a:off x="3144838" y="55546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47" name="Line 227"/>
          <p:cNvSpPr>
            <a:spLocks noChangeAspect="1" noChangeShapeType="1"/>
          </p:cNvSpPr>
          <p:nvPr/>
        </p:nvSpPr>
        <p:spPr bwMode="auto">
          <a:xfrm>
            <a:off x="3744913" y="5554663"/>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48" name="Line 228"/>
          <p:cNvSpPr>
            <a:spLocks noChangeAspect="1" noChangeShapeType="1"/>
          </p:cNvSpPr>
          <p:nvPr/>
        </p:nvSpPr>
        <p:spPr bwMode="auto">
          <a:xfrm>
            <a:off x="3700463" y="55546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49" name="Line 229"/>
          <p:cNvSpPr>
            <a:spLocks noChangeAspect="1" noChangeShapeType="1"/>
          </p:cNvSpPr>
          <p:nvPr/>
        </p:nvSpPr>
        <p:spPr bwMode="auto">
          <a:xfrm>
            <a:off x="4300538" y="5538788"/>
            <a:ext cx="0" cy="30162"/>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50" name="Line 230"/>
          <p:cNvSpPr>
            <a:spLocks noChangeAspect="1" noChangeShapeType="1"/>
          </p:cNvSpPr>
          <p:nvPr/>
        </p:nvSpPr>
        <p:spPr bwMode="auto">
          <a:xfrm>
            <a:off x="4259263" y="5568950"/>
            <a:ext cx="100012"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51" name="Line 231"/>
          <p:cNvSpPr>
            <a:spLocks noChangeAspect="1" noChangeShapeType="1"/>
          </p:cNvSpPr>
          <p:nvPr/>
        </p:nvSpPr>
        <p:spPr bwMode="auto">
          <a:xfrm>
            <a:off x="5133975" y="5464175"/>
            <a:ext cx="1588" cy="163513"/>
          </a:xfrm>
          <a:prstGeom prst="line">
            <a:avLst/>
          </a:prstGeom>
          <a:noFill/>
          <a:ln w="14288">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52" name="Line 232"/>
          <p:cNvSpPr>
            <a:spLocks noChangeAspect="1" noChangeShapeType="1"/>
          </p:cNvSpPr>
          <p:nvPr/>
        </p:nvSpPr>
        <p:spPr bwMode="auto">
          <a:xfrm>
            <a:off x="5081588" y="5635625"/>
            <a:ext cx="104775" cy="0"/>
          </a:xfrm>
          <a:prstGeom prst="line">
            <a:avLst/>
          </a:prstGeom>
          <a:noFill/>
          <a:ln w="14288">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53" name="Freeform 233"/>
          <p:cNvSpPr>
            <a:spLocks noChangeAspect="1"/>
          </p:cNvSpPr>
          <p:nvPr/>
        </p:nvSpPr>
        <p:spPr bwMode="auto">
          <a:xfrm>
            <a:off x="1536700" y="5495925"/>
            <a:ext cx="3597275" cy="58738"/>
          </a:xfrm>
          <a:custGeom>
            <a:avLst/>
            <a:gdLst>
              <a:gd name="T0" fmla="*/ 0 w 246"/>
              <a:gd name="T1" fmla="*/ 2147483647 h 4"/>
              <a:gd name="T2" fmla="*/ 2147483647 w 246"/>
              <a:gd name="T3" fmla="*/ 2147483647 h 4"/>
              <a:gd name="T4" fmla="*/ 2147483647 w 246"/>
              <a:gd name="T5" fmla="*/ 2147483647 h 4"/>
              <a:gd name="T6" fmla="*/ 2147483647 w 246"/>
              <a:gd name="T7" fmla="*/ 2147483647 h 4"/>
              <a:gd name="T8" fmla="*/ 2147483647 w 246"/>
              <a:gd name="T9" fmla="*/ 2147483647 h 4"/>
              <a:gd name="T10" fmla="*/ 2147483647 w 246"/>
              <a:gd name="T11" fmla="*/ 2147483647 h 4"/>
              <a:gd name="T12" fmla="*/ 2147483647 w 246"/>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6" h="4">
                <a:moveTo>
                  <a:pt x="0" y="4"/>
                </a:moveTo>
                <a:lnTo>
                  <a:pt x="38" y="4"/>
                </a:lnTo>
                <a:lnTo>
                  <a:pt x="76" y="4"/>
                </a:lnTo>
                <a:lnTo>
                  <a:pt x="113" y="4"/>
                </a:lnTo>
                <a:lnTo>
                  <a:pt x="151" y="4"/>
                </a:lnTo>
                <a:lnTo>
                  <a:pt x="189" y="3"/>
                </a:lnTo>
                <a:lnTo>
                  <a:pt x="246" y="0"/>
                </a:lnTo>
              </a:path>
            </a:pathLst>
          </a:custGeom>
          <a:noFill/>
          <a:ln w="19050" cmpd="sng">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ja-JP" altLang="en-US"/>
          </a:p>
        </p:txBody>
      </p:sp>
      <p:sp>
        <p:nvSpPr>
          <p:cNvPr id="39054" name="Line 234"/>
          <p:cNvSpPr>
            <a:spLocks noChangeAspect="1" noChangeShapeType="1"/>
          </p:cNvSpPr>
          <p:nvPr/>
        </p:nvSpPr>
        <p:spPr bwMode="auto">
          <a:xfrm>
            <a:off x="1536700" y="5554663"/>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55" name="Line 235"/>
          <p:cNvSpPr>
            <a:spLocks noChangeAspect="1" noChangeShapeType="1"/>
          </p:cNvSpPr>
          <p:nvPr/>
        </p:nvSpPr>
        <p:spPr bwMode="auto">
          <a:xfrm>
            <a:off x="1492250" y="5554663"/>
            <a:ext cx="103188"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56" name="Line 236"/>
          <p:cNvSpPr>
            <a:spLocks noChangeAspect="1" noChangeShapeType="1"/>
          </p:cNvSpPr>
          <p:nvPr/>
        </p:nvSpPr>
        <p:spPr bwMode="auto">
          <a:xfrm>
            <a:off x="2090738" y="5554663"/>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57" name="Line 237"/>
          <p:cNvSpPr>
            <a:spLocks noChangeAspect="1" noChangeShapeType="1"/>
          </p:cNvSpPr>
          <p:nvPr/>
        </p:nvSpPr>
        <p:spPr bwMode="auto">
          <a:xfrm>
            <a:off x="2049463" y="55546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58" name="Line 238"/>
          <p:cNvSpPr>
            <a:spLocks noChangeAspect="1" noChangeShapeType="1"/>
          </p:cNvSpPr>
          <p:nvPr/>
        </p:nvSpPr>
        <p:spPr bwMode="auto">
          <a:xfrm>
            <a:off x="2647950" y="5554663"/>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59" name="Line 239"/>
          <p:cNvSpPr>
            <a:spLocks noChangeAspect="1" noChangeShapeType="1"/>
          </p:cNvSpPr>
          <p:nvPr/>
        </p:nvSpPr>
        <p:spPr bwMode="auto">
          <a:xfrm>
            <a:off x="2605088" y="55546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60" name="Line 240"/>
          <p:cNvSpPr>
            <a:spLocks noChangeAspect="1" noChangeShapeType="1"/>
          </p:cNvSpPr>
          <p:nvPr/>
        </p:nvSpPr>
        <p:spPr bwMode="auto">
          <a:xfrm>
            <a:off x="3190875" y="5554663"/>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61" name="Line 241"/>
          <p:cNvSpPr>
            <a:spLocks noChangeAspect="1" noChangeShapeType="1"/>
          </p:cNvSpPr>
          <p:nvPr/>
        </p:nvSpPr>
        <p:spPr bwMode="auto">
          <a:xfrm>
            <a:off x="3144838" y="55546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62" name="Line 242"/>
          <p:cNvSpPr>
            <a:spLocks noChangeAspect="1" noChangeShapeType="1"/>
          </p:cNvSpPr>
          <p:nvPr/>
        </p:nvSpPr>
        <p:spPr bwMode="auto">
          <a:xfrm>
            <a:off x="3744913" y="5554663"/>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63" name="Line 243"/>
          <p:cNvSpPr>
            <a:spLocks noChangeAspect="1" noChangeShapeType="1"/>
          </p:cNvSpPr>
          <p:nvPr/>
        </p:nvSpPr>
        <p:spPr bwMode="auto">
          <a:xfrm>
            <a:off x="3700463" y="55546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64" name="Line 244"/>
          <p:cNvSpPr>
            <a:spLocks noChangeAspect="1" noChangeShapeType="1"/>
          </p:cNvSpPr>
          <p:nvPr/>
        </p:nvSpPr>
        <p:spPr bwMode="auto">
          <a:xfrm flipV="1">
            <a:off x="4300538" y="5524500"/>
            <a:ext cx="0" cy="1428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65" name="Line 245"/>
          <p:cNvSpPr>
            <a:spLocks noChangeAspect="1" noChangeShapeType="1"/>
          </p:cNvSpPr>
          <p:nvPr/>
        </p:nvSpPr>
        <p:spPr bwMode="auto">
          <a:xfrm>
            <a:off x="4259263" y="5524500"/>
            <a:ext cx="100012"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66" name="Line 246"/>
          <p:cNvSpPr>
            <a:spLocks noChangeAspect="1" noChangeShapeType="1"/>
          </p:cNvSpPr>
          <p:nvPr/>
        </p:nvSpPr>
        <p:spPr bwMode="auto">
          <a:xfrm flipV="1">
            <a:off x="5133975" y="5421313"/>
            <a:ext cx="0" cy="74612"/>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67" name="Line 247"/>
          <p:cNvSpPr>
            <a:spLocks noChangeAspect="1" noChangeShapeType="1"/>
          </p:cNvSpPr>
          <p:nvPr/>
        </p:nvSpPr>
        <p:spPr bwMode="auto">
          <a:xfrm>
            <a:off x="5091113" y="5421313"/>
            <a:ext cx="101600" cy="0"/>
          </a:xfrm>
          <a:prstGeom prst="line">
            <a:avLst/>
          </a:prstGeom>
          <a:noFill/>
          <a:ln w="14288">
            <a:solidFill>
              <a:srgbClr val="FF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68" name="Line 248"/>
          <p:cNvSpPr>
            <a:spLocks noChangeAspect="1" noChangeShapeType="1"/>
          </p:cNvSpPr>
          <p:nvPr/>
        </p:nvSpPr>
        <p:spPr bwMode="auto">
          <a:xfrm>
            <a:off x="1536700" y="5554663"/>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69" name="Line 249"/>
          <p:cNvSpPr>
            <a:spLocks noChangeAspect="1" noChangeShapeType="1"/>
          </p:cNvSpPr>
          <p:nvPr/>
        </p:nvSpPr>
        <p:spPr bwMode="auto">
          <a:xfrm>
            <a:off x="1492250" y="5554663"/>
            <a:ext cx="103188"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70" name="Line 250"/>
          <p:cNvSpPr>
            <a:spLocks noChangeAspect="1" noChangeShapeType="1"/>
          </p:cNvSpPr>
          <p:nvPr/>
        </p:nvSpPr>
        <p:spPr bwMode="auto">
          <a:xfrm>
            <a:off x="2090738" y="5554663"/>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71" name="Line 251"/>
          <p:cNvSpPr>
            <a:spLocks noChangeAspect="1" noChangeShapeType="1"/>
          </p:cNvSpPr>
          <p:nvPr/>
        </p:nvSpPr>
        <p:spPr bwMode="auto">
          <a:xfrm>
            <a:off x="2049463" y="55546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72" name="Line 252"/>
          <p:cNvSpPr>
            <a:spLocks noChangeAspect="1" noChangeShapeType="1"/>
          </p:cNvSpPr>
          <p:nvPr/>
        </p:nvSpPr>
        <p:spPr bwMode="auto">
          <a:xfrm>
            <a:off x="2647950" y="5554663"/>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73" name="Line 253"/>
          <p:cNvSpPr>
            <a:spLocks noChangeAspect="1" noChangeShapeType="1"/>
          </p:cNvSpPr>
          <p:nvPr/>
        </p:nvSpPr>
        <p:spPr bwMode="auto">
          <a:xfrm>
            <a:off x="2605088" y="55546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74" name="Line 254"/>
          <p:cNvSpPr>
            <a:spLocks noChangeAspect="1" noChangeShapeType="1"/>
          </p:cNvSpPr>
          <p:nvPr/>
        </p:nvSpPr>
        <p:spPr bwMode="auto">
          <a:xfrm>
            <a:off x="3190875" y="5554663"/>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75" name="Line 255"/>
          <p:cNvSpPr>
            <a:spLocks noChangeAspect="1" noChangeShapeType="1"/>
          </p:cNvSpPr>
          <p:nvPr/>
        </p:nvSpPr>
        <p:spPr bwMode="auto">
          <a:xfrm>
            <a:off x="3144838" y="55546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76" name="Line 256"/>
          <p:cNvSpPr>
            <a:spLocks noChangeAspect="1" noChangeShapeType="1"/>
          </p:cNvSpPr>
          <p:nvPr/>
        </p:nvSpPr>
        <p:spPr bwMode="auto">
          <a:xfrm>
            <a:off x="3744913" y="5554663"/>
            <a:ext cx="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77" name="Line 257"/>
          <p:cNvSpPr>
            <a:spLocks noChangeAspect="1" noChangeShapeType="1"/>
          </p:cNvSpPr>
          <p:nvPr/>
        </p:nvSpPr>
        <p:spPr bwMode="auto">
          <a:xfrm>
            <a:off x="3700463" y="5554663"/>
            <a:ext cx="101600"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78" name="Line 258"/>
          <p:cNvSpPr>
            <a:spLocks noChangeAspect="1" noChangeShapeType="1"/>
          </p:cNvSpPr>
          <p:nvPr/>
        </p:nvSpPr>
        <p:spPr bwMode="auto">
          <a:xfrm>
            <a:off x="4300538" y="5538788"/>
            <a:ext cx="0" cy="15875"/>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79" name="Line 259"/>
          <p:cNvSpPr>
            <a:spLocks noChangeAspect="1" noChangeShapeType="1"/>
          </p:cNvSpPr>
          <p:nvPr/>
        </p:nvSpPr>
        <p:spPr bwMode="auto">
          <a:xfrm>
            <a:off x="4259263" y="5554663"/>
            <a:ext cx="100012" cy="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80" name="Line 260"/>
          <p:cNvSpPr>
            <a:spLocks noChangeAspect="1" noChangeShapeType="1"/>
          </p:cNvSpPr>
          <p:nvPr/>
        </p:nvSpPr>
        <p:spPr bwMode="auto">
          <a:xfrm>
            <a:off x="5133975" y="5495925"/>
            <a:ext cx="0" cy="73025"/>
          </a:xfrm>
          <a:prstGeom prst="line">
            <a:avLst/>
          </a:prstGeom>
          <a:noFill/>
          <a:ln w="14288">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81" name="Line 261"/>
          <p:cNvSpPr>
            <a:spLocks noChangeAspect="1" noChangeShapeType="1"/>
          </p:cNvSpPr>
          <p:nvPr/>
        </p:nvSpPr>
        <p:spPr bwMode="auto">
          <a:xfrm>
            <a:off x="5091113" y="5568950"/>
            <a:ext cx="101600" cy="0"/>
          </a:xfrm>
          <a:prstGeom prst="line">
            <a:avLst/>
          </a:prstGeom>
          <a:noFill/>
          <a:ln w="14288">
            <a:solidFill>
              <a:srgbClr val="0000FF"/>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082" name="Oval 262"/>
          <p:cNvSpPr>
            <a:spLocks noChangeAspect="1" noChangeArrowheads="1"/>
          </p:cNvSpPr>
          <p:nvPr/>
        </p:nvSpPr>
        <p:spPr bwMode="auto">
          <a:xfrm>
            <a:off x="1463675" y="5464175"/>
            <a:ext cx="131763" cy="133350"/>
          </a:xfrm>
          <a:prstGeom prst="ellipse">
            <a:avLst/>
          </a:prstGeom>
          <a:solidFill>
            <a:srgbClr val="000000"/>
          </a:solidFill>
          <a:ln w="14288">
            <a:solidFill>
              <a:srgbClr val="000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083" name="Oval 263"/>
          <p:cNvSpPr>
            <a:spLocks noChangeAspect="1" noChangeArrowheads="1"/>
          </p:cNvSpPr>
          <p:nvPr/>
        </p:nvSpPr>
        <p:spPr bwMode="auto">
          <a:xfrm>
            <a:off x="2017713" y="5421313"/>
            <a:ext cx="133350" cy="133350"/>
          </a:xfrm>
          <a:prstGeom prst="ellipse">
            <a:avLst/>
          </a:prstGeom>
          <a:solidFill>
            <a:srgbClr val="000000"/>
          </a:solidFill>
          <a:ln w="14288">
            <a:solidFill>
              <a:srgbClr val="000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084" name="Oval 264"/>
          <p:cNvSpPr>
            <a:spLocks noChangeAspect="1" noChangeArrowheads="1"/>
          </p:cNvSpPr>
          <p:nvPr/>
        </p:nvSpPr>
        <p:spPr bwMode="auto">
          <a:xfrm>
            <a:off x="2574925" y="5300663"/>
            <a:ext cx="131763" cy="134937"/>
          </a:xfrm>
          <a:prstGeom prst="ellipse">
            <a:avLst/>
          </a:prstGeom>
          <a:solidFill>
            <a:srgbClr val="000000"/>
          </a:solidFill>
          <a:ln w="14288">
            <a:solidFill>
              <a:srgbClr val="000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085" name="Oval 265"/>
          <p:cNvSpPr>
            <a:spLocks noChangeAspect="1" noChangeArrowheads="1"/>
          </p:cNvSpPr>
          <p:nvPr/>
        </p:nvSpPr>
        <p:spPr bwMode="auto">
          <a:xfrm>
            <a:off x="3116263" y="5064125"/>
            <a:ext cx="130175" cy="133350"/>
          </a:xfrm>
          <a:prstGeom prst="ellipse">
            <a:avLst/>
          </a:prstGeom>
          <a:solidFill>
            <a:srgbClr val="000000"/>
          </a:solidFill>
          <a:ln w="14288">
            <a:solidFill>
              <a:srgbClr val="000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086" name="Oval 266"/>
          <p:cNvSpPr>
            <a:spLocks noChangeAspect="1" noChangeArrowheads="1"/>
          </p:cNvSpPr>
          <p:nvPr/>
        </p:nvSpPr>
        <p:spPr bwMode="auto">
          <a:xfrm>
            <a:off x="3671888" y="4503738"/>
            <a:ext cx="130175" cy="131762"/>
          </a:xfrm>
          <a:prstGeom prst="ellipse">
            <a:avLst/>
          </a:prstGeom>
          <a:solidFill>
            <a:srgbClr val="000000"/>
          </a:solidFill>
          <a:ln w="14288">
            <a:solidFill>
              <a:srgbClr val="000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087" name="Oval 267"/>
          <p:cNvSpPr>
            <a:spLocks noChangeAspect="1" noChangeArrowheads="1"/>
          </p:cNvSpPr>
          <p:nvPr/>
        </p:nvSpPr>
        <p:spPr bwMode="auto">
          <a:xfrm>
            <a:off x="4227513" y="3492500"/>
            <a:ext cx="131762" cy="134938"/>
          </a:xfrm>
          <a:prstGeom prst="ellipse">
            <a:avLst/>
          </a:prstGeom>
          <a:solidFill>
            <a:srgbClr val="000000"/>
          </a:solidFill>
          <a:ln w="14288">
            <a:solidFill>
              <a:srgbClr val="000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088" name="Oval 268"/>
          <p:cNvSpPr>
            <a:spLocks noChangeAspect="1" noChangeArrowheads="1"/>
          </p:cNvSpPr>
          <p:nvPr/>
        </p:nvSpPr>
        <p:spPr bwMode="auto">
          <a:xfrm>
            <a:off x="5060950" y="2352675"/>
            <a:ext cx="131763" cy="133350"/>
          </a:xfrm>
          <a:prstGeom prst="ellipse">
            <a:avLst/>
          </a:prstGeom>
          <a:solidFill>
            <a:srgbClr val="000000"/>
          </a:solidFill>
          <a:ln w="14288">
            <a:solidFill>
              <a:srgbClr val="000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089" name="Oval 269"/>
          <p:cNvSpPr>
            <a:spLocks noChangeAspect="1" noChangeArrowheads="1"/>
          </p:cNvSpPr>
          <p:nvPr/>
        </p:nvSpPr>
        <p:spPr bwMode="auto">
          <a:xfrm>
            <a:off x="1463675" y="5449888"/>
            <a:ext cx="131763" cy="134937"/>
          </a:xfrm>
          <a:prstGeom prst="ellipse">
            <a:avLst/>
          </a:prstGeom>
          <a:solidFill>
            <a:srgbClr val="008000"/>
          </a:solidFill>
          <a:ln w="14288">
            <a:solidFill>
              <a:srgbClr val="008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090" name="Oval 270"/>
          <p:cNvSpPr>
            <a:spLocks noChangeAspect="1" noChangeArrowheads="1"/>
          </p:cNvSpPr>
          <p:nvPr/>
        </p:nvSpPr>
        <p:spPr bwMode="auto">
          <a:xfrm>
            <a:off x="2017713" y="5435600"/>
            <a:ext cx="133350" cy="133350"/>
          </a:xfrm>
          <a:prstGeom prst="ellipse">
            <a:avLst/>
          </a:prstGeom>
          <a:solidFill>
            <a:srgbClr val="008000"/>
          </a:solidFill>
          <a:ln w="14288">
            <a:solidFill>
              <a:srgbClr val="008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091" name="Oval 271"/>
          <p:cNvSpPr>
            <a:spLocks noChangeAspect="1" noChangeArrowheads="1"/>
          </p:cNvSpPr>
          <p:nvPr/>
        </p:nvSpPr>
        <p:spPr bwMode="auto">
          <a:xfrm>
            <a:off x="2574925" y="5316538"/>
            <a:ext cx="131763" cy="133350"/>
          </a:xfrm>
          <a:prstGeom prst="ellipse">
            <a:avLst/>
          </a:prstGeom>
          <a:solidFill>
            <a:srgbClr val="008000"/>
          </a:solidFill>
          <a:ln w="14288">
            <a:solidFill>
              <a:srgbClr val="008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092" name="Oval 272"/>
          <p:cNvSpPr>
            <a:spLocks noChangeAspect="1" noChangeArrowheads="1"/>
          </p:cNvSpPr>
          <p:nvPr/>
        </p:nvSpPr>
        <p:spPr bwMode="auto">
          <a:xfrm>
            <a:off x="3116263" y="5167313"/>
            <a:ext cx="130175" cy="133350"/>
          </a:xfrm>
          <a:prstGeom prst="ellipse">
            <a:avLst/>
          </a:prstGeom>
          <a:solidFill>
            <a:srgbClr val="008000"/>
          </a:solidFill>
          <a:ln w="14288">
            <a:solidFill>
              <a:srgbClr val="008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093" name="Oval 273"/>
          <p:cNvSpPr>
            <a:spLocks noChangeAspect="1" noChangeArrowheads="1"/>
          </p:cNvSpPr>
          <p:nvPr/>
        </p:nvSpPr>
        <p:spPr bwMode="auto">
          <a:xfrm>
            <a:off x="3671888" y="4975225"/>
            <a:ext cx="130175" cy="134938"/>
          </a:xfrm>
          <a:prstGeom prst="ellipse">
            <a:avLst/>
          </a:prstGeom>
          <a:solidFill>
            <a:srgbClr val="008000"/>
          </a:solidFill>
          <a:ln w="14288">
            <a:solidFill>
              <a:srgbClr val="008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094" name="Oval 274"/>
          <p:cNvSpPr>
            <a:spLocks noChangeAspect="1" noChangeArrowheads="1"/>
          </p:cNvSpPr>
          <p:nvPr/>
        </p:nvSpPr>
        <p:spPr bwMode="auto">
          <a:xfrm>
            <a:off x="4227513" y="4397375"/>
            <a:ext cx="131762" cy="134938"/>
          </a:xfrm>
          <a:prstGeom prst="ellipse">
            <a:avLst/>
          </a:prstGeom>
          <a:solidFill>
            <a:srgbClr val="008000"/>
          </a:solidFill>
          <a:ln w="14288">
            <a:solidFill>
              <a:srgbClr val="008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095" name="Oval 275"/>
          <p:cNvSpPr>
            <a:spLocks noChangeAspect="1" noChangeArrowheads="1"/>
          </p:cNvSpPr>
          <p:nvPr/>
        </p:nvSpPr>
        <p:spPr bwMode="auto">
          <a:xfrm>
            <a:off x="5030788" y="2970213"/>
            <a:ext cx="130175" cy="134937"/>
          </a:xfrm>
          <a:prstGeom prst="ellipse">
            <a:avLst/>
          </a:prstGeom>
          <a:solidFill>
            <a:srgbClr val="008000"/>
          </a:solidFill>
          <a:ln w="14288">
            <a:solidFill>
              <a:srgbClr val="008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096" name="Oval 276"/>
          <p:cNvSpPr>
            <a:spLocks noChangeAspect="1" noChangeArrowheads="1"/>
          </p:cNvSpPr>
          <p:nvPr/>
        </p:nvSpPr>
        <p:spPr bwMode="auto">
          <a:xfrm>
            <a:off x="1463675" y="5464175"/>
            <a:ext cx="131763" cy="133350"/>
          </a:xfrm>
          <a:prstGeom prst="ellipse">
            <a:avLst/>
          </a:prstGeom>
          <a:solidFill>
            <a:srgbClr val="FF6600"/>
          </a:solidFill>
          <a:ln w="14288">
            <a:solidFill>
              <a:srgbClr val="FF66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097" name="Oval 277"/>
          <p:cNvSpPr>
            <a:spLocks noChangeAspect="1" noChangeArrowheads="1"/>
          </p:cNvSpPr>
          <p:nvPr/>
        </p:nvSpPr>
        <p:spPr bwMode="auto">
          <a:xfrm>
            <a:off x="2017713" y="5464175"/>
            <a:ext cx="133350" cy="133350"/>
          </a:xfrm>
          <a:prstGeom prst="ellipse">
            <a:avLst/>
          </a:prstGeom>
          <a:solidFill>
            <a:srgbClr val="FF6600"/>
          </a:solidFill>
          <a:ln w="14288">
            <a:solidFill>
              <a:srgbClr val="FF66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098" name="Oval 278"/>
          <p:cNvSpPr>
            <a:spLocks noChangeAspect="1" noChangeArrowheads="1"/>
          </p:cNvSpPr>
          <p:nvPr/>
        </p:nvSpPr>
        <p:spPr bwMode="auto">
          <a:xfrm>
            <a:off x="2574925" y="5362575"/>
            <a:ext cx="131763" cy="133350"/>
          </a:xfrm>
          <a:prstGeom prst="ellipse">
            <a:avLst/>
          </a:prstGeom>
          <a:solidFill>
            <a:srgbClr val="FF6600"/>
          </a:solidFill>
          <a:ln w="14288">
            <a:solidFill>
              <a:srgbClr val="FF66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099" name="Oval 279"/>
          <p:cNvSpPr>
            <a:spLocks noChangeAspect="1" noChangeArrowheads="1"/>
          </p:cNvSpPr>
          <p:nvPr/>
        </p:nvSpPr>
        <p:spPr bwMode="auto">
          <a:xfrm>
            <a:off x="3116263" y="5300663"/>
            <a:ext cx="130175" cy="134937"/>
          </a:xfrm>
          <a:prstGeom prst="ellipse">
            <a:avLst/>
          </a:prstGeom>
          <a:solidFill>
            <a:srgbClr val="FF6600"/>
          </a:solidFill>
          <a:ln w="14288">
            <a:solidFill>
              <a:srgbClr val="FF66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00" name="Oval 280"/>
          <p:cNvSpPr>
            <a:spLocks noChangeAspect="1" noChangeArrowheads="1"/>
          </p:cNvSpPr>
          <p:nvPr/>
        </p:nvSpPr>
        <p:spPr bwMode="auto">
          <a:xfrm>
            <a:off x="3694113" y="5081588"/>
            <a:ext cx="131762" cy="133350"/>
          </a:xfrm>
          <a:prstGeom prst="ellipse">
            <a:avLst/>
          </a:prstGeom>
          <a:solidFill>
            <a:srgbClr val="FF6600"/>
          </a:solidFill>
          <a:ln w="14288">
            <a:solidFill>
              <a:srgbClr val="FF66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01" name="Oval 281"/>
          <p:cNvSpPr>
            <a:spLocks noChangeAspect="1" noChangeArrowheads="1"/>
          </p:cNvSpPr>
          <p:nvPr/>
        </p:nvSpPr>
        <p:spPr bwMode="auto">
          <a:xfrm>
            <a:off x="4227513" y="4784725"/>
            <a:ext cx="131762" cy="131763"/>
          </a:xfrm>
          <a:prstGeom prst="ellipse">
            <a:avLst/>
          </a:prstGeom>
          <a:solidFill>
            <a:srgbClr val="FF6600"/>
          </a:solidFill>
          <a:ln w="14288">
            <a:solidFill>
              <a:srgbClr val="FF66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02" name="Oval 282"/>
          <p:cNvSpPr>
            <a:spLocks noChangeAspect="1" noChangeArrowheads="1"/>
          </p:cNvSpPr>
          <p:nvPr/>
        </p:nvSpPr>
        <p:spPr bwMode="auto">
          <a:xfrm>
            <a:off x="5092700" y="3702050"/>
            <a:ext cx="130175" cy="131763"/>
          </a:xfrm>
          <a:prstGeom prst="ellipse">
            <a:avLst/>
          </a:prstGeom>
          <a:solidFill>
            <a:srgbClr val="FF6600"/>
          </a:solidFill>
          <a:ln w="14288">
            <a:solidFill>
              <a:srgbClr val="FF66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03" name="Oval 283"/>
          <p:cNvSpPr>
            <a:spLocks noChangeAspect="1" noChangeArrowheads="1"/>
          </p:cNvSpPr>
          <p:nvPr/>
        </p:nvSpPr>
        <p:spPr bwMode="auto">
          <a:xfrm>
            <a:off x="1463675" y="5480050"/>
            <a:ext cx="131763" cy="133350"/>
          </a:xfrm>
          <a:prstGeom prst="ellipse">
            <a:avLst/>
          </a:prstGeom>
          <a:solidFill>
            <a:srgbClr val="FF0000"/>
          </a:solidFill>
          <a:ln w="14288">
            <a:solidFill>
              <a:srgbClr val="FF0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04" name="Oval 284"/>
          <p:cNvSpPr>
            <a:spLocks noChangeAspect="1" noChangeArrowheads="1"/>
          </p:cNvSpPr>
          <p:nvPr/>
        </p:nvSpPr>
        <p:spPr bwMode="auto">
          <a:xfrm>
            <a:off x="2017713" y="5480050"/>
            <a:ext cx="133350" cy="133350"/>
          </a:xfrm>
          <a:prstGeom prst="ellipse">
            <a:avLst/>
          </a:prstGeom>
          <a:solidFill>
            <a:srgbClr val="FF0000"/>
          </a:solidFill>
          <a:ln w="14288">
            <a:solidFill>
              <a:srgbClr val="FF0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05" name="Oval 285"/>
          <p:cNvSpPr>
            <a:spLocks noChangeAspect="1" noChangeArrowheads="1"/>
          </p:cNvSpPr>
          <p:nvPr/>
        </p:nvSpPr>
        <p:spPr bwMode="auto">
          <a:xfrm>
            <a:off x="2574925" y="5480050"/>
            <a:ext cx="131763" cy="133350"/>
          </a:xfrm>
          <a:prstGeom prst="ellipse">
            <a:avLst/>
          </a:prstGeom>
          <a:solidFill>
            <a:srgbClr val="FF0000"/>
          </a:solidFill>
          <a:ln w="14288">
            <a:solidFill>
              <a:srgbClr val="FF0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06" name="Oval 286"/>
          <p:cNvSpPr>
            <a:spLocks noChangeAspect="1" noChangeArrowheads="1"/>
          </p:cNvSpPr>
          <p:nvPr/>
        </p:nvSpPr>
        <p:spPr bwMode="auto">
          <a:xfrm>
            <a:off x="3116263" y="5480050"/>
            <a:ext cx="130175" cy="133350"/>
          </a:xfrm>
          <a:prstGeom prst="ellipse">
            <a:avLst/>
          </a:prstGeom>
          <a:solidFill>
            <a:srgbClr val="FF0000"/>
          </a:solidFill>
          <a:ln w="14288">
            <a:solidFill>
              <a:srgbClr val="FF0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07" name="Oval 287"/>
          <p:cNvSpPr>
            <a:spLocks noChangeAspect="1" noChangeArrowheads="1"/>
          </p:cNvSpPr>
          <p:nvPr/>
        </p:nvSpPr>
        <p:spPr bwMode="auto">
          <a:xfrm>
            <a:off x="3671888" y="5480050"/>
            <a:ext cx="130175" cy="133350"/>
          </a:xfrm>
          <a:prstGeom prst="ellipse">
            <a:avLst/>
          </a:prstGeom>
          <a:solidFill>
            <a:srgbClr val="FF0000"/>
          </a:solidFill>
          <a:ln w="14288">
            <a:solidFill>
              <a:srgbClr val="FF0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08" name="Oval 288"/>
          <p:cNvSpPr>
            <a:spLocks noChangeAspect="1" noChangeArrowheads="1"/>
          </p:cNvSpPr>
          <p:nvPr/>
        </p:nvSpPr>
        <p:spPr bwMode="auto">
          <a:xfrm>
            <a:off x="4227513" y="5464175"/>
            <a:ext cx="131762" cy="133350"/>
          </a:xfrm>
          <a:prstGeom prst="ellipse">
            <a:avLst/>
          </a:prstGeom>
          <a:solidFill>
            <a:srgbClr val="FF0000"/>
          </a:solidFill>
          <a:ln w="14288">
            <a:solidFill>
              <a:srgbClr val="FF0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09" name="Oval 289"/>
          <p:cNvSpPr>
            <a:spLocks noChangeAspect="1" noChangeArrowheads="1"/>
          </p:cNvSpPr>
          <p:nvPr/>
        </p:nvSpPr>
        <p:spPr bwMode="auto">
          <a:xfrm>
            <a:off x="5060950" y="5391150"/>
            <a:ext cx="131763" cy="133350"/>
          </a:xfrm>
          <a:prstGeom prst="ellipse">
            <a:avLst/>
          </a:prstGeom>
          <a:solidFill>
            <a:srgbClr val="FF0000"/>
          </a:solidFill>
          <a:ln w="14288">
            <a:solidFill>
              <a:srgbClr val="FF0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10" name="Oval 290"/>
          <p:cNvSpPr>
            <a:spLocks noChangeAspect="1" noChangeArrowheads="1"/>
          </p:cNvSpPr>
          <p:nvPr/>
        </p:nvSpPr>
        <p:spPr bwMode="auto">
          <a:xfrm>
            <a:off x="1463675" y="5480050"/>
            <a:ext cx="131763" cy="133350"/>
          </a:xfrm>
          <a:prstGeom prst="ellipse">
            <a:avLst/>
          </a:prstGeom>
          <a:solidFill>
            <a:srgbClr val="0000FF"/>
          </a:solidFill>
          <a:ln w="14288">
            <a:solidFill>
              <a:srgbClr val="0000FF"/>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11" name="Oval 291"/>
          <p:cNvSpPr>
            <a:spLocks noChangeAspect="1" noChangeArrowheads="1"/>
          </p:cNvSpPr>
          <p:nvPr/>
        </p:nvSpPr>
        <p:spPr bwMode="auto">
          <a:xfrm>
            <a:off x="2017713" y="5480050"/>
            <a:ext cx="133350" cy="133350"/>
          </a:xfrm>
          <a:prstGeom prst="ellipse">
            <a:avLst/>
          </a:prstGeom>
          <a:solidFill>
            <a:srgbClr val="0000FF"/>
          </a:solidFill>
          <a:ln w="14288">
            <a:solidFill>
              <a:srgbClr val="0000FF"/>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12" name="Oval 292"/>
          <p:cNvSpPr>
            <a:spLocks noChangeAspect="1" noChangeArrowheads="1"/>
          </p:cNvSpPr>
          <p:nvPr/>
        </p:nvSpPr>
        <p:spPr bwMode="auto">
          <a:xfrm>
            <a:off x="2574925" y="5480050"/>
            <a:ext cx="131763" cy="133350"/>
          </a:xfrm>
          <a:prstGeom prst="ellipse">
            <a:avLst/>
          </a:prstGeom>
          <a:solidFill>
            <a:srgbClr val="0000FF"/>
          </a:solidFill>
          <a:ln w="14288">
            <a:solidFill>
              <a:srgbClr val="0000FF"/>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13" name="Oval 293"/>
          <p:cNvSpPr>
            <a:spLocks noChangeAspect="1" noChangeArrowheads="1"/>
          </p:cNvSpPr>
          <p:nvPr/>
        </p:nvSpPr>
        <p:spPr bwMode="auto">
          <a:xfrm>
            <a:off x="3116263" y="5480050"/>
            <a:ext cx="130175" cy="133350"/>
          </a:xfrm>
          <a:prstGeom prst="ellipse">
            <a:avLst/>
          </a:prstGeom>
          <a:solidFill>
            <a:srgbClr val="0000FF"/>
          </a:solidFill>
          <a:ln w="14288">
            <a:solidFill>
              <a:srgbClr val="0000FF"/>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14" name="Oval 294"/>
          <p:cNvSpPr>
            <a:spLocks noChangeAspect="1" noChangeArrowheads="1"/>
          </p:cNvSpPr>
          <p:nvPr/>
        </p:nvSpPr>
        <p:spPr bwMode="auto">
          <a:xfrm>
            <a:off x="3671888" y="5480050"/>
            <a:ext cx="130175" cy="133350"/>
          </a:xfrm>
          <a:prstGeom prst="ellipse">
            <a:avLst/>
          </a:prstGeom>
          <a:solidFill>
            <a:srgbClr val="0000FF"/>
          </a:solidFill>
          <a:ln w="14288">
            <a:solidFill>
              <a:srgbClr val="0000FF"/>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15" name="Oval 295"/>
          <p:cNvSpPr>
            <a:spLocks noChangeAspect="1" noChangeArrowheads="1"/>
          </p:cNvSpPr>
          <p:nvPr/>
        </p:nvSpPr>
        <p:spPr bwMode="auto">
          <a:xfrm>
            <a:off x="4227513" y="5464175"/>
            <a:ext cx="131762" cy="133350"/>
          </a:xfrm>
          <a:prstGeom prst="ellipse">
            <a:avLst/>
          </a:prstGeom>
          <a:solidFill>
            <a:srgbClr val="0000FF"/>
          </a:solidFill>
          <a:ln w="14288">
            <a:solidFill>
              <a:srgbClr val="0000FF"/>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16" name="Oval 296"/>
          <p:cNvSpPr>
            <a:spLocks noChangeAspect="1" noChangeArrowheads="1"/>
          </p:cNvSpPr>
          <p:nvPr/>
        </p:nvSpPr>
        <p:spPr bwMode="auto">
          <a:xfrm>
            <a:off x="5060950" y="5421313"/>
            <a:ext cx="131763" cy="133350"/>
          </a:xfrm>
          <a:prstGeom prst="ellipse">
            <a:avLst/>
          </a:prstGeom>
          <a:solidFill>
            <a:srgbClr val="0000FF"/>
          </a:solidFill>
          <a:ln w="14288">
            <a:solidFill>
              <a:srgbClr val="0000FF"/>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17" name="Rectangle 368"/>
          <p:cNvSpPr>
            <a:spLocks noChangeAspect="1" noChangeArrowheads="1"/>
          </p:cNvSpPr>
          <p:nvPr/>
        </p:nvSpPr>
        <p:spPr bwMode="auto">
          <a:xfrm>
            <a:off x="928688" y="5627688"/>
            <a:ext cx="9525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0</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118" name="Rectangle 369"/>
          <p:cNvSpPr>
            <a:spLocks noChangeAspect="1" noChangeArrowheads="1"/>
          </p:cNvSpPr>
          <p:nvPr/>
        </p:nvSpPr>
        <p:spPr bwMode="auto">
          <a:xfrm>
            <a:off x="1616075" y="5627688"/>
            <a:ext cx="9525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5</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119" name="Rectangle 370"/>
          <p:cNvSpPr>
            <a:spLocks noChangeAspect="1" noChangeArrowheads="1"/>
          </p:cNvSpPr>
          <p:nvPr/>
        </p:nvSpPr>
        <p:spPr bwMode="auto">
          <a:xfrm>
            <a:off x="2244725" y="5627688"/>
            <a:ext cx="19050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10</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120" name="Rectangle 371"/>
          <p:cNvSpPr>
            <a:spLocks noChangeAspect="1" noChangeArrowheads="1"/>
          </p:cNvSpPr>
          <p:nvPr/>
        </p:nvSpPr>
        <p:spPr bwMode="auto">
          <a:xfrm>
            <a:off x="2959100" y="5627688"/>
            <a:ext cx="19050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15</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121" name="Rectangle 372"/>
          <p:cNvSpPr>
            <a:spLocks noChangeAspect="1" noChangeArrowheads="1"/>
          </p:cNvSpPr>
          <p:nvPr/>
        </p:nvSpPr>
        <p:spPr bwMode="auto">
          <a:xfrm>
            <a:off x="3646488" y="5627688"/>
            <a:ext cx="19050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20</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122" name="Rectangle 373"/>
          <p:cNvSpPr>
            <a:spLocks noChangeAspect="1" noChangeArrowheads="1"/>
          </p:cNvSpPr>
          <p:nvPr/>
        </p:nvSpPr>
        <p:spPr bwMode="auto">
          <a:xfrm>
            <a:off x="4318000" y="5627688"/>
            <a:ext cx="19050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25</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123" name="Rectangle 374"/>
          <p:cNvSpPr>
            <a:spLocks noChangeAspect="1" noChangeArrowheads="1"/>
          </p:cNvSpPr>
          <p:nvPr/>
        </p:nvSpPr>
        <p:spPr bwMode="auto">
          <a:xfrm>
            <a:off x="5003800" y="5627688"/>
            <a:ext cx="19050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30</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124" name="Rectangle 362"/>
          <p:cNvSpPr>
            <a:spLocks noChangeAspect="1" noChangeArrowheads="1"/>
          </p:cNvSpPr>
          <p:nvPr/>
        </p:nvSpPr>
        <p:spPr bwMode="auto">
          <a:xfrm>
            <a:off x="676275" y="4859338"/>
            <a:ext cx="2254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0.5</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125" name="Rectangle 363"/>
          <p:cNvSpPr>
            <a:spLocks noChangeAspect="1" noChangeArrowheads="1"/>
          </p:cNvSpPr>
          <p:nvPr/>
        </p:nvSpPr>
        <p:spPr bwMode="auto">
          <a:xfrm>
            <a:off x="666750" y="4305300"/>
            <a:ext cx="225425"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1.0</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126" name="Rectangle 364"/>
          <p:cNvSpPr>
            <a:spLocks noChangeAspect="1" noChangeArrowheads="1"/>
          </p:cNvSpPr>
          <p:nvPr/>
        </p:nvSpPr>
        <p:spPr bwMode="auto">
          <a:xfrm>
            <a:off x="666750" y="3698875"/>
            <a:ext cx="225425"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1.5</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127" name="Rectangle 365"/>
          <p:cNvSpPr>
            <a:spLocks noChangeAspect="1" noChangeArrowheads="1"/>
          </p:cNvSpPr>
          <p:nvPr/>
        </p:nvSpPr>
        <p:spPr bwMode="auto">
          <a:xfrm>
            <a:off x="666750" y="3125788"/>
            <a:ext cx="2254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2.0</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128" name="Rectangle 366"/>
          <p:cNvSpPr>
            <a:spLocks noChangeAspect="1" noChangeArrowheads="1"/>
          </p:cNvSpPr>
          <p:nvPr/>
        </p:nvSpPr>
        <p:spPr bwMode="auto">
          <a:xfrm>
            <a:off x="666750" y="2519363"/>
            <a:ext cx="2254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2.5</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129" name="Rectangle 367"/>
          <p:cNvSpPr>
            <a:spLocks noChangeAspect="1" noChangeArrowheads="1"/>
          </p:cNvSpPr>
          <p:nvPr/>
        </p:nvSpPr>
        <p:spPr bwMode="auto">
          <a:xfrm>
            <a:off x="666750" y="1952625"/>
            <a:ext cx="225425"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3.0</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130" name="Text Box 86"/>
          <p:cNvSpPr txBox="1">
            <a:spLocks noChangeAspect="1" noChangeArrowheads="1"/>
          </p:cNvSpPr>
          <p:nvPr/>
        </p:nvSpPr>
        <p:spPr bwMode="auto">
          <a:xfrm rot="-5400000">
            <a:off x="-619125" y="2952750"/>
            <a:ext cx="20764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Tumor volume (mm</a:t>
            </a:r>
            <a:r>
              <a:rPr lang="en-US" altLang="ja-JP" sz="1600" baseline="30000">
                <a:latin typeface="HGP創英角ｺﾞｼｯｸUB" panose="020B0900000000000000" pitchFamily="50" charset="-128"/>
                <a:ea typeface="HGP創英角ｺﾞｼｯｸUB" panose="020B0900000000000000" pitchFamily="50" charset="-128"/>
              </a:rPr>
              <a:t>3</a:t>
            </a:r>
            <a:r>
              <a:rPr lang="en-US" altLang="ja-JP" sz="1600">
                <a:latin typeface="HGP創英角ｺﾞｼｯｸUB" panose="020B0900000000000000" pitchFamily="50" charset="-128"/>
                <a:ea typeface="HGP創英角ｺﾞｼｯｸUB" panose="020B0900000000000000" pitchFamily="50" charset="-128"/>
              </a:rPr>
              <a:t>)</a:t>
            </a:r>
          </a:p>
        </p:txBody>
      </p:sp>
      <p:sp>
        <p:nvSpPr>
          <p:cNvPr id="39131" name="Rectangle 367"/>
          <p:cNvSpPr>
            <a:spLocks noChangeAspect="1" noChangeArrowheads="1"/>
          </p:cNvSpPr>
          <p:nvPr/>
        </p:nvSpPr>
        <p:spPr bwMode="auto">
          <a:xfrm>
            <a:off x="679450" y="1331913"/>
            <a:ext cx="2254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3.5</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132" name="AutoShape 94"/>
          <p:cNvSpPr>
            <a:spLocks noChangeAspect="1" noChangeArrowheads="1"/>
          </p:cNvSpPr>
          <p:nvPr/>
        </p:nvSpPr>
        <p:spPr bwMode="auto">
          <a:xfrm>
            <a:off x="876300" y="5332413"/>
            <a:ext cx="231775" cy="180975"/>
          </a:xfrm>
          <a:prstGeom prst="downArrow">
            <a:avLst>
              <a:gd name="adj1" fmla="val 50000"/>
              <a:gd name="adj2" fmla="val 25000"/>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ea typeface="HGP創英角ｺﾞｼｯｸUB" panose="020B0900000000000000" pitchFamily="50" charset="-128"/>
            </a:endParaRPr>
          </a:p>
        </p:txBody>
      </p:sp>
      <p:sp>
        <p:nvSpPr>
          <p:cNvPr id="39133" name="Text Box 95"/>
          <p:cNvSpPr txBox="1">
            <a:spLocks noChangeAspect="1" noChangeArrowheads="1"/>
          </p:cNvSpPr>
          <p:nvPr/>
        </p:nvSpPr>
        <p:spPr bwMode="auto">
          <a:xfrm>
            <a:off x="534988" y="5067300"/>
            <a:ext cx="9080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algn="ctr" eaLnBrk="1" hangingPunct="1"/>
            <a:r>
              <a:rPr lang="en-US" altLang="ja-JP" sz="1200">
                <a:solidFill>
                  <a:srgbClr val="FF0000"/>
                </a:solidFill>
                <a:latin typeface="HGP創英角ｺﾞｼｯｸUB" panose="020B0900000000000000" pitchFamily="50" charset="-128"/>
                <a:ea typeface="HGP創英角ｺﾞｼｯｸUB" panose="020B0900000000000000" pitchFamily="50" charset="-128"/>
              </a:rPr>
              <a:t>E.G.7-OVA</a:t>
            </a:r>
            <a:endParaRPr lang="ja-JP" altLang="en-US" sz="1200">
              <a:solidFill>
                <a:srgbClr val="FF0000"/>
              </a:solidFill>
              <a:latin typeface="HGP創英角ｺﾞｼｯｸUB" panose="020B0900000000000000" pitchFamily="50" charset="-128"/>
              <a:ea typeface="HGP創英角ｺﾞｼｯｸUB" panose="020B0900000000000000" pitchFamily="50" charset="-128"/>
            </a:endParaRPr>
          </a:p>
        </p:txBody>
      </p:sp>
      <p:sp>
        <p:nvSpPr>
          <p:cNvPr id="39134" name="Rectangle 378"/>
          <p:cNvSpPr>
            <a:spLocks noChangeAspect="1" noChangeArrowheads="1"/>
          </p:cNvSpPr>
          <p:nvPr/>
        </p:nvSpPr>
        <p:spPr bwMode="auto">
          <a:xfrm rot="-2700000">
            <a:off x="5889625" y="5222875"/>
            <a:ext cx="1020763"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Control(PBS-)</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135" name="Rectangle 381"/>
          <p:cNvSpPr>
            <a:spLocks noChangeAspect="1" noChangeArrowheads="1"/>
          </p:cNvSpPr>
          <p:nvPr/>
        </p:nvSpPr>
        <p:spPr bwMode="auto">
          <a:xfrm rot="-2700000">
            <a:off x="5889625" y="5376863"/>
            <a:ext cx="141287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8000"/>
                </a:solidFill>
                <a:latin typeface="HGP創英角ｺﾞｼｯｸUB" panose="020B0900000000000000" pitchFamily="50" charset="-128"/>
                <a:ea typeface="HGP創英角ｺﾞｼｯｸUB" panose="020B0900000000000000" pitchFamily="50" charset="-128"/>
              </a:rPr>
              <a:t>C</a:t>
            </a:r>
            <a:r>
              <a:rPr lang="ja-JP" altLang="en-US" sz="1200">
                <a:solidFill>
                  <a:srgbClr val="008000"/>
                </a:solidFill>
                <a:latin typeface="HGP創英角ｺﾞｼｯｸUB" panose="020B0900000000000000" pitchFamily="50" charset="-128"/>
                <a:ea typeface="HGP創英角ｺﾞｼｯｸUB" panose="020B0900000000000000" pitchFamily="50" charset="-128"/>
              </a:rPr>
              <a:t>ｐ</a:t>
            </a:r>
            <a:r>
              <a:rPr lang="en-US" altLang="ja-JP" sz="1200">
                <a:solidFill>
                  <a:srgbClr val="008000"/>
                </a:solidFill>
                <a:latin typeface="HGP創英角ｺﾞｼｯｸUB" panose="020B0900000000000000" pitchFamily="50" charset="-128"/>
                <a:ea typeface="HGP創英角ｺﾞｼｯｸUB" panose="020B0900000000000000" pitchFamily="50" charset="-128"/>
              </a:rPr>
              <a:t>G</a:t>
            </a:r>
            <a:r>
              <a:rPr lang="ja-JP" altLang="en-US" sz="1200">
                <a:solidFill>
                  <a:srgbClr val="008000"/>
                </a:solidFill>
                <a:latin typeface="HGP創英角ｺﾞｼｯｸUB" panose="020B0900000000000000" pitchFamily="50" charset="-128"/>
                <a:ea typeface="HGP創英角ｺﾞｼｯｸUB" panose="020B0900000000000000" pitchFamily="50" charset="-128"/>
              </a:rPr>
              <a:t>　</a:t>
            </a:r>
            <a:r>
              <a:rPr lang="en-US" altLang="ja-JP" sz="1200">
                <a:solidFill>
                  <a:srgbClr val="008000"/>
                </a:solidFill>
                <a:latin typeface="HGP創英角ｺﾞｼｯｸUB" panose="020B0900000000000000" pitchFamily="50" charset="-128"/>
                <a:ea typeface="HGP創英角ｺﾞｼｯｸUB" panose="020B0900000000000000" pitchFamily="50" charset="-128"/>
              </a:rPr>
              <a:t>DNA(Adjuvant)</a:t>
            </a:r>
          </a:p>
        </p:txBody>
      </p:sp>
      <p:sp>
        <p:nvSpPr>
          <p:cNvPr id="39136" name="Rectangle 384"/>
          <p:cNvSpPr>
            <a:spLocks noChangeAspect="1" noChangeArrowheads="1"/>
          </p:cNvSpPr>
          <p:nvPr/>
        </p:nvSpPr>
        <p:spPr bwMode="auto">
          <a:xfrm rot="-2700000">
            <a:off x="5946775" y="5519738"/>
            <a:ext cx="171450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FF6600"/>
                </a:solidFill>
                <a:latin typeface="HGP創英角ｺﾞｼｯｸUB" panose="020B0900000000000000" pitchFamily="50" charset="-128"/>
                <a:ea typeface="HGP創英角ｺﾞｼｯｸUB" panose="020B0900000000000000" pitchFamily="50" charset="-128"/>
              </a:rPr>
              <a:t>Kala MEND(without OVA)</a:t>
            </a:r>
          </a:p>
        </p:txBody>
      </p:sp>
      <p:sp>
        <p:nvSpPr>
          <p:cNvPr id="39137" name="Rectangle 387"/>
          <p:cNvSpPr>
            <a:spLocks noChangeAspect="1" noChangeArrowheads="1"/>
          </p:cNvSpPr>
          <p:nvPr/>
        </p:nvSpPr>
        <p:spPr bwMode="auto">
          <a:xfrm rot="-2700000">
            <a:off x="6596063" y="5318125"/>
            <a:ext cx="1539875"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FF"/>
                </a:solidFill>
                <a:latin typeface="HGP創英角ｺﾞｼｯｸUB" panose="020B0900000000000000" pitchFamily="50" charset="-128"/>
                <a:ea typeface="HGP創英角ｺﾞｼｯｸUB" panose="020B0900000000000000" pitchFamily="50" charset="-128"/>
              </a:rPr>
              <a:t>Kala MEND (+OVA)</a:t>
            </a:r>
          </a:p>
        </p:txBody>
      </p:sp>
      <p:sp>
        <p:nvSpPr>
          <p:cNvPr id="39138" name="Rectangle 390"/>
          <p:cNvSpPr>
            <a:spLocks noChangeAspect="1" noChangeArrowheads="1"/>
          </p:cNvSpPr>
          <p:nvPr/>
        </p:nvSpPr>
        <p:spPr bwMode="auto">
          <a:xfrm rot="-2700000">
            <a:off x="6970713" y="5345113"/>
            <a:ext cx="1387475"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FF0000"/>
                </a:solidFill>
                <a:latin typeface="HGP創英角ｺﾞｼｯｸUB" panose="020B0900000000000000" pitchFamily="50" charset="-128"/>
                <a:ea typeface="HGP創英角ｺﾞｼｯｸUB" panose="020B0900000000000000" pitchFamily="50" charset="-128"/>
              </a:rPr>
              <a:t>Kala MEND (+OVA) </a:t>
            </a:r>
          </a:p>
          <a:p>
            <a:pPr eaLnBrk="1" hangingPunct="1"/>
            <a:r>
              <a:rPr lang="en-US" altLang="ja-JP" sz="1200">
                <a:solidFill>
                  <a:srgbClr val="FF0000"/>
                </a:solidFill>
                <a:latin typeface="HGP創英角ｺﾞｼｯｸUB" panose="020B0900000000000000" pitchFamily="50" charset="-128"/>
                <a:ea typeface="HGP創英角ｺﾞｼｯｸUB" panose="020B0900000000000000" pitchFamily="50" charset="-128"/>
              </a:rPr>
              <a:t>plus Adjuvant (CpG)</a:t>
            </a:r>
          </a:p>
        </p:txBody>
      </p:sp>
      <p:sp>
        <p:nvSpPr>
          <p:cNvPr id="39139" name="Rectangle 367"/>
          <p:cNvSpPr>
            <a:spLocks noChangeAspect="1" noChangeArrowheads="1"/>
          </p:cNvSpPr>
          <p:nvPr/>
        </p:nvSpPr>
        <p:spPr bwMode="auto">
          <a:xfrm>
            <a:off x="485775" y="1147763"/>
            <a:ext cx="5429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(x 10</a:t>
            </a:r>
            <a:r>
              <a:rPr lang="en-US" altLang="ja-JP" sz="1200" baseline="30000">
                <a:solidFill>
                  <a:srgbClr val="000000"/>
                </a:solidFill>
                <a:latin typeface="HGP創英角ｺﾞｼｯｸUB" panose="020B0900000000000000" pitchFamily="50" charset="-128"/>
                <a:ea typeface="HGP創英角ｺﾞｼｯｸUB" panose="020B0900000000000000" pitchFamily="50" charset="-128"/>
              </a:rPr>
              <a:t>4</a:t>
            </a:r>
            <a:r>
              <a:rPr lang="en-US" altLang="ja-JP" sz="1200">
                <a:solidFill>
                  <a:srgbClr val="000000"/>
                </a:solidFill>
                <a:latin typeface="HGP創英角ｺﾞｼｯｸUB" panose="020B0900000000000000" pitchFamily="50" charset="-128"/>
                <a:ea typeface="HGP創英角ｺﾞｼｯｸUB" panose="020B0900000000000000" pitchFamily="50" charset="-128"/>
              </a:rPr>
              <a:t>)</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140" name="Text Box 90"/>
          <p:cNvSpPr txBox="1">
            <a:spLocks noChangeAspect="1" noChangeArrowheads="1"/>
          </p:cNvSpPr>
          <p:nvPr/>
        </p:nvSpPr>
        <p:spPr bwMode="auto">
          <a:xfrm>
            <a:off x="1878013" y="5732463"/>
            <a:ext cx="26670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Days after tumor inoculation</a:t>
            </a:r>
          </a:p>
        </p:txBody>
      </p:sp>
      <p:sp>
        <p:nvSpPr>
          <p:cNvPr id="39141" name="Oval 441"/>
          <p:cNvSpPr>
            <a:spLocks noChangeAspect="1" noChangeArrowheads="1"/>
          </p:cNvSpPr>
          <p:nvPr/>
        </p:nvSpPr>
        <p:spPr bwMode="auto">
          <a:xfrm>
            <a:off x="1330325" y="1503363"/>
            <a:ext cx="131763" cy="133350"/>
          </a:xfrm>
          <a:prstGeom prst="ellipse">
            <a:avLst/>
          </a:prstGeom>
          <a:solidFill>
            <a:srgbClr val="000000"/>
          </a:solidFill>
          <a:ln w="14288">
            <a:solidFill>
              <a:srgbClr val="000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42" name="Oval 442"/>
          <p:cNvSpPr>
            <a:spLocks noChangeAspect="1" noChangeArrowheads="1"/>
          </p:cNvSpPr>
          <p:nvPr/>
        </p:nvSpPr>
        <p:spPr bwMode="auto">
          <a:xfrm>
            <a:off x="1330325" y="1733550"/>
            <a:ext cx="130175" cy="134938"/>
          </a:xfrm>
          <a:prstGeom prst="ellipse">
            <a:avLst/>
          </a:prstGeom>
          <a:solidFill>
            <a:srgbClr val="008000"/>
          </a:solidFill>
          <a:ln w="14288">
            <a:solidFill>
              <a:srgbClr val="008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43" name="Oval 443"/>
          <p:cNvSpPr>
            <a:spLocks noChangeAspect="1" noChangeArrowheads="1"/>
          </p:cNvSpPr>
          <p:nvPr/>
        </p:nvSpPr>
        <p:spPr bwMode="auto">
          <a:xfrm>
            <a:off x="1330325" y="1985963"/>
            <a:ext cx="130175" cy="131762"/>
          </a:xfrm>
          <a:prstGeom prst="ellipse">
            <a:avLst/>
          </a:prstGeom>
          <a:solidFill>
            <a:srgbClr val="FF6600"/>
          </a:solidFill>
          <a:ln w="14288">
            <a:solidFill>
              <a:srgbClr val="FF66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44" name="Oval 444"/>
          <p:cNvSpPr>
            <a:spLocks noChangeAspect="1" noChangeArrowheads="1"/>
          </p:cNvSpPr>
          <p:nvPr/>
        </p:nvSpPr>
        <p:spPr bwMode="auto">
          <a:xfrm>
            <a:off x="1330325" y="2587625"/>
            <a:ext cx="131763" cy="133350"/>
          </a:xfrm>
          <a:prstGeom prst="ellipse">
            <a:avLst/>
          </a:prstGeom>
          <a:solidFill>
            <a:srgbClr val="FF0000"/>
          </a:solidFill>
          <a:ln w="14288">
            <a:solidFill>
              <a:srgbClr val="FF0000"/>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45" name="Oval 445"/>
          <p:cNvSpPr>
            <a:spLocks noChangeAspect="1" noChangeArrowheads="1"/>
          </p:cNvSpPr>
          <p:nvPr/>
        </p:nvSpPr>
        <p:spPr bwMode="auto">
          <a:xfrm>
            <a:off x="1330325" y="2244725"/>
            <a:ext cx="131763" cy="133350"/>
          </a:xfrm>
          <a:prstGeom prst="ellipse">
            <a:avLst/>
          </a:prstGeom>
          <a:solidFill>
            <a:srgbClr val="0000FF"/>
          </a:solidFill>
          <a:ln w="14288">
            <a:solidFill>
              <a:srgbClr val="0000FF"/>
            </a:solidFill>
            <a:round/>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46" name="Rectangle 368"/>
          <p:cNvSpPr>
            <a:spLocks noChangeAspect="1" noChangeArrowheads="1"/>
          </p:cNvSpPr>
          <p:nvPr/>
        </p:nvSpPr>
        <p:spPr bwMode="auto">
          <a:xfrm>
            <a:off x="777875" y="5483225"/>
            <a:ext cx="95250"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0</a:t>
            </a:r>
            <a:endParaRPr lang="en-US" altLang="ja-JP" sz="1200">
              <a:latin typeface="HGP創英角ｺﾞｼｯｸUB" panose="020B0900000000000000" pitchFamily="50" charset="-128"/>
              <a:ea typeface="HGP創英角ｺﾞｼｯｸUB" panose="020B0900000000000000" pitchFamily="50" charset="-128"/>
            </a:endParaRPr>
          </a:p>
        </p:txBody>
      </p:sp>
      <p:grpSp>
        <p:nvGrpSpPr>
          <p:cNvPr id="39147" name="Group 460"/>
          <p:cNvGrpSpPr>
            <a:grpSpLocks noChangeAspect="1"/>
          </p:cNvGrpSpPr>
          <p:nvPr/>
        </p:nvGrpSpPr>
        <p:grpSpPr bwMode="auto">
          <a:xfrm>
            <a:off x="5651500" y="1403350"/>
            <a:ext cx="2713038" cy="3582988"/>
            <a:chOff x="3712" y="546"/>
            <a:chExt cx="1672" cy="2209"/>
          </a:xfrm>
        </p:grpSpPr>
        <p:sp>
          <p:nvSpPr>
            <p:cNvPr id="39161" name="Line 355"/>
            <p:cNvSpPr>
              <a:spLocks noChangeAspect="1" noChangeShapeType="1"/>
            </p:cNvSpPr>
            <p:nvPr/>
          </p:nvSpPr>
          <p:spPr bwMode="auto">
            <a:xfrm>
              <a:off x="4093" y="732"/>
              <a:ext cx="0" cy="19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162" name="Line 356"/>
            <p:cNvSpPr>
              <a:spLocks noChangeAspect="1" noChangeShapeType="1"/>
            </p:cNvSpPr>
            <p:nvPr/>
          </p:nvSpPr>
          <p:spPr bwMode="auto">
            <a:xfrm>
              <a:off x="4093" y="2698"/>
              <a:ext cx="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163" name="Line 357"/>
            <p:cNvSpPr>
              <a:spLocks noChangeAspect="1" noChangeShapeType="1"/>
            </p:cNvSpPr>
            <p:nvPr/>
          </p:nvSpPr>
          <p:spPr bwMode="auto">
            <a:xfrm>
              <a:off x="4093" y="2422"/>
              <a:ext cx="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164" name="Line 358"/>
            <p:cNvSpPr>
              <a:spLocks noChangeAspect="1" noChangeShapeType="1"/>
            </p:cNvSpPr>
            <p:nvPr/>
          </p:nvSpPr>
          <p:spPr bwMode="auto">
            <a:xfrm>
              <a:off x="4093" y="2135"/>
              <a:ext cx="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165" name="Line 359"/>
            <p:cNvSpPr>
              <a:spLocks noChangeAspect="1" noChangeShapeType="1"/>
            </p:cNvSpPr>
            <p:nvPr/>
          </p:nvSpPr>
          <p:spPr bwMode="auto">
            <a:xfrm>
              <a:off x="4093" y="1859"/>
              <a:ext cx="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166" name="Line 360"/>
            <p:cNvSpPr>
              <a:spLocks noChangeAspect="1" noChangeShapeType="1"/>
            </p:cNvSpPr>
            <p:nvPr/>
          </p:nvSpPr>
          <p:spPr bwMode="auto">
            <a:xfrm>
              <a:off x="4093" y="1571"/>
              <a:ext cx="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167" name="Line 361"/>
            <p:cNvSpPr>
              <a:spLocks noChangeAspect="1" noChangeShapeType="1"/>
            </p:cNvSpPr>
            <p:nvPr/>
          </p:nvSpPr>
          <p:spPr bwMode="auto">
            <a:xfrm>
              <a:off x="4093" y="1294"/>
              <a:ext cx="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168" name="Line 362"/>
            <p:cNvSpPr>
              <a:spLocks noChangeAspect="1" noChangeShapeType="1"/>
            </p:cNvSpPr>
            <p:nvPr/>
          </p:nvSpPr>
          <p:spPr bwMode="auto">
            <a:xfrm>
              <a:off x="4093" y="1009"/>
              <a:ext cx="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169" name="Line 363"/>
            <p:cNvSpPr>
              <a:spLocks noChangeAspect="1" noChangeShapeType="1"/>
            </p:cNvSpPr>
            <p:nvPr/>
          </p:nvSpPr>
          <p:spPr bwMode="auto">
            <a:xfrm>
              <a:off x="4093" y="732"/>
              <a:ext cx="37"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170" name="Line 364"/>
            <p:cNvSpPr>
              <a:spLocks noChangeAspect="1" noChangeShapeType="1"/>
            </p:cNvSpPr>
            <p:nvPr/>
          </p:nvSpPr>
          <p:spPr bwMode="auto">
            <a:xfrm>
              <a:off x="4093" y="2698"/>
              <a:ext cx="129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171" name="Line 365"/>
            <p:cNvSpPr>
              <a:spLocks noChangeAspect="1" noChangeShapeType="1"/>
            </p:cNvSpPr>
            <p:nvPr/>
          </p:nvSpPr>
          <p:spPr bwMode="auto">
            <a:xfrm flipV="1">
              <a:off x="4093" y="2681"/>
              <a:ext cx="0" cy="1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172" name="Line 366"/>
            <p:cNvSpPr>
              <a:spLocks noChangeAspect="1" noChangeShapeType="1"/>
            </p:cNvSpPr>
            <p:nvPr/>
          </p:nvSpPr>
          <p:spPr bwMode="auto">
            <a:xfrm flipV="1">
              <a:off x="4289" y="2681"/>
              <a:ext cx="0" cy="1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173" name="Line 367"/>
            <p:cNvSpPr>
              <a:spLocks noChangeAspect="1" noChangeShapeType="1"/>
            </p:cNvSpPr>
            <p:nvPr/>
          </p:nvSpPr>
          <p:spPr bwMode="auto">
            <a:xfrm flipV="1">
              <a:off x="4496" y="2681"/>
              <a:ext cx="0" cy="1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174" name="Line 368"/>
            <p:cNvSpPr>
              <a:spLocks noChangeAspect="1" noChangeShapeType="1"/>
            </p:cNvSpPr>
            <p:nvPr/>
          </p:nvSpPr>
          <p:spPr bwMode="auto">
            <a:xfrm flipV="1">
              <a:off x="4700" y="2681"/>
              <a:ext cx="0" cy="1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175" name="Line 369"/>
            <p:cNvSpPr>
              <a:spLocks noChangeAspect="1" noChangeShapeType="1"/>
            </p:cNvSpPr>
            <p:nvPr/>
          </p:nvSpPr>
          <p:spPr bwMode="auto">
            <a:xfrm flipV="1">
              <a:off x="4922" y="2681"/>
              <a:ext cx="0" cy="1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176" name="Line 370"/>
            <p:cNvSpPr>
              <a:spLocks noChangeAspect="1" noChangeShapeType="1"/>
            </p:cNvSpPr>
            <p:nvPr/>
          </p:nvSpPr>
          <p:spPr bwMode="auto">
            <a:xfrm flipV="1">
              <a:off x="5168" y="2681"/>
              <a:ext cx="0" cy="17"/>
            </a:xfrm>
            <a:prstGeom prst="line">
              <a:avLst/>
            </a:prstGeom>
            <a:noFill/>
            <a:ln w="0">
              <a:solidFill>
                <a:schemeClr val="tx1"/>
              </a:solidFill>
              <a:round/>
              <a:headEnd/>
              <a:tailEnd/>
            </a:ln>
            <a:extLst>
              <a:ext uri="{909E8E84-426E-40DD-AFC4-6F175D3DCCD1}">
                <a14:hiddenFill xmlns:a14="http://schemas.microsoft.com/office/drawing/2010/main">
                  <a:noFill/>
                </a14:hiddenFill>
              </a:ext>
            </a:extLst>
          </p:spPr>
          <p:txBody>
            <a:bodyPr/>
            <a:lstStyle/>
            <a:p>
              <a:endParaRPr lang="ja-JP" altLang="en-US"/>
            </a:p>
          </p:txBody>
        </p:sp>
        <p:sp>
          <p:nvSpPr>
            <p:cNvPr id="39177" name="Oval 371"/>
            <p:cNvSpPr>
              <a:spLocks noChangeAspect="1" noChangeArrowheads="1"/>
            </p:cNvSpPr>
            <p:nvPr/>
          </p:nvSpPr>
          <p:spPr bwMode="auto">
            <a:xfrm>
              <a:off x="4244" y="1796"/>
              <a:ext cx="83" cy="80"/>
            </a:xfrm>
            <a:prstGeom prst="ellipse">
              <a:avLst/>
            </a:pr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78" name="Oval 372"/>
            <p:cNvSpPr>
              <a:spLocks noChangeAspect="1" noChangeArrowheads="1"/>
            </p:cNvSpPr>
            <p:nvPr/>
          </p:nvSpPr>
          <p:spPr bwMode="auto">
            <a:xfrm>
              <a:off x="4451" y="1644"/>
              <a:ext cx="80" cy="82"/>
            </a:xfrm>
            <a:prstGeom prst="ellipse">
              <a:avLst/>
            </a:prstGeom>
            <a:noFill/>
            <a:ln w="19050">
              <a:solidFill>
                <a:srgbClr val="0099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79" name="Oval 373"/>
            <p:cNvSpPr>
              <a:spLocks noChangeAspect="1" noChangeArrowheads="1"/>
            </p:cNvSpPr>
            <p:nvPr/>
          </p:nvSpPr>
          <p:spPr bwMode="auto">
            <a:xfrm>
              <a:off x="4655" y="1357"/>
              <a:ext cx="81" cy="81"/>
            </a:xfrm>
            <a:prstGeom prst="ellipse">
              <a:avLst/>
            </a:prstGeom>
            <a:noFill/>
            <a:ln w="19050">
              <a:solidFill>
                <a:srgbClr val="FF66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80" name="Oval 374"/>
            <p:cNvSpPr>
              <a:spLocks noChangeAspect="1" noChangeArrowheads="1"/>
            </p:cNvSpPr>
            <p:nvPr/>
          </p:nvSpPr>
          <p:spPr bwMode="auto">
            <a:xfrm>
              <a:off x="4875" y="2449"/>
              <a:ext cx="83" cy="80"/>
            </a:xfrm>
            <a:prstGeom prst="ellipse">
              <a:avLst/>
            </a:pr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81" name="Oval 375"/>
            <p:cNvSpPr>
              <a:spLocks noChangeAspect="1" noChangeArrowheads="1"/>
            </p:cNvSpPr>
            <p:nvPr/>
          </p:nvSpPr>
          <p:spPr bwMode="auto">
            <a:xfrm>
              <a:off x="5122" y="2573"/>
              <a:ext cx="83" cy="81"/>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82" name="Oval 376"/>
            <p:cNvSpPr>
              <a:spLocks noChangeAspect="1" noChangeArrowheads="1"/>
            </p:cNvSpPr>
            <p:nvPr/>
          </p:nvSpPr>
          <p:spPr bwMode="auto">
            <a:xfrm>
              <a:off x="4244" y="883"/>
              <a:ext cx="83" cy="81"/>
            </a:xfrm>
            <a:prstGeom prst="ellipse">
              <a:avLst/>
            </a:pr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83" name="Oval 377"/>
            <p:cNvSpPr>
              <a:spLocks noChangeAspect="1" noChangeArrowheads="1"/>
            </p:cNvSpPr>
            <p:nvPr/>
          </p:nvSpPr>
          <p:spPr bwMode="auto">
            <a:xfrm>
              <a:off x="4451" y="1473"/>
              <a:ext cx="80" cy="81"/>
            </a:xfrm>
            <a:prstGeom prst="ellipse">
              <a:avLst/>
            </a:prstGeom>
            <a:noFill/>
            <a:ln w="19050">
              <a:solidFill>
                <a:srgbClr val="0099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84" name="Oval 378"/>
            <p:cNvSpPr>
              <a:spLocks noChangeAspect="1" noChangeArrowheads="1"/>
            </p:cNvSpPr>
            <p:nvPr/>
          </p:nvSpPr>
          <p:spPr bwMode="auto">
            <a:xfrm>
              <a:off x="4655" y="1974"/>
              <a:ext cx="81" cy="81"/>
            </a:xfrm>
            <a:prstGeom prst="ellipse">
              <a:avLst/>
            </a:prstGeom>
            <a:noFill/>
            <a:ln w="19050">
              <a:solidFill>
                <a:srgbClr val="FF66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85" name="Oval 379"/>
            <p:cNvSpPr>
              <a:spLocks noChangeAspect="1" noChangeArrowheads="1"/>
            </p:cNvSpPr>
            <p:nvPr/>
          </p:nvSpPr>
          <p:spPr bwMode="auto">
            <a:xfrm>
              <a:off x="4875" y="2654"/>
              <a:ext cx="83" cy="81"/>
            </a:xfrm>
            <a:prstGeom prst="ellipse">
              <a:avLst/>
            </a:pr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86" name="Oval 380"/>
            <p:cNvSpPr>
              <a:spLocks noChangeAspect="1" noChangeArrowheads="1"/>
            </p:cNvSpPr>
            <p:nvPr/>
          </p:nvSpPr>
          <p:spPr bwMode="auto">
            <a:xfrm>
              <a:off x="5122" y="2644"/>
              <a:ext cx="83" cy="81"/>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87" name="Oval 381"/>
            <p:cNvSpPr>
              <a:spLocks noChangeAspect="1" noChangeArrowheads="1"/>
            </p:cNvSpPr>
            <p:nvPr/>
          </p:nvSpPr>
          <p:spPr bwMode="auto">
            <a:xfrm>
              <a:off x="4244" y="866"/>
              <a:ext cx="83" cy="80"/>
            </a:xfrm>
            <a:prstGeom prst="ellipse">
              <a:avLst/>
            </a:pr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88" name="Oval 382"/>
            <p:cNvSpPr>
              <a:spLocks noChangeAspect="1" noChangeArrowheads="1"/>
            </p:cNvSpPr>
            <p:nvPr/>
          </p:nvSpPr>
          <p:spPr bwMode="auto">
            <a:xfrm>
              <a:off x="4451" y="1249"/>
              <a:ext cx="80" cy="82"/>
            </a:xfrm>
            <a:prstGeom prst="ellipse">
              <a:avLst/>
            </a:prstGeom>
            <a:noFill/>
            <a:ln w="19050">
              <a:solidFill>
                <a:srgbClr val="0099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89" name="Oval 383"/>
            <p:cNvSpPr>
              <a:spLocks noChangeAspect="1" noChangeArrowheads="1"/>
            </p:cNvSpPr>
            <p:nvPr/>
          </p:nvSpPr>
          <p:spPr bwMode="auto">
            <a:xfrm>
              <a:off x="4655" y="2654"/>
              <a:ext cx="81" cy="81"/>
            </a:xfrm>
            <a:prstGeom prst="ellipse">
              <a:avLst/>
            </a:prstGeom>
            <a:noFill/>
            <a:ln w="19050">
              <a:solidFill>
                <a:srgbClr val="FF66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90" name="Oval 384"/>
            <p:cNvSpPr>
              <a:spLocks noChangeAspect="1" noChangeArrowheads="1"/>
            </p:cNvSpPr>
            <p:nvPr/>
          </p:nvSpPr>
          <p:spPr bwMode="auto">
            <a:xfrm>
              <a:off x="4875" y="2654"/>
              <a:ext cx="83" cy="81"/>
            </a:xfrm>
            <a:prstGeom prst="ellipse">
              <a:avLst/>
            </a:pr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91" name="Oval 385"/>
            <p:cNvSpPr>
              <a:spLocks noChangeAspect="1" noChangeArrowheads="1"/>
            </p:cNvSpPr>
            <p:nvPr/>
          </p:nvSpPr>
          <p:spPr bwMode="auto">
            <a:xfrm>
              <a:off x="5122" y="2654"/>
              <a:ext cx="83" cy="81"/>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92" name="Oval 386"/>
            <p:cNvSpPr>
              <a:spLocks noChangeAspect="1" noChangeArrowheads="1"/>
            </p:cNvSpPr>
            <p:nvPr/>
          </p:nvSpPr>
          <p:spPr bwMode="auto">
            <a:xfrm>
              <a:off x="4244" y="1902"/>
              <a:ext cx="83" cy="81"/>
            </a:xfrm>
            <a:prstGeom prst="ellipse">
              <a:avLst/>
            </a:pr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93" name="Oval 387"/>
            <p:cNvSpPr>
              <a:spLocks noChangeAspect="1" noChangeArrowheads="1"/>
            </p:cNvSpPr>
            <p:nvPr/>
          </p:nvSpPr>
          <p:spPr bwMode="auto">
            <a:xfrm>
              <a:off x="4451" y="1448"/>
              <a:ext cx="80" cy="79"/>
            </a:xfrm>
            <a:prstGeom prst="ellipse">
              <a:avLst/>
            </a:prstGeom>
            <a:noFill/>
            <a:ln w="19050">
              <a:solidFill>
                <a:srgbClr val="0099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94" name="Oval 388"/>
            <p:cNvSpPr>
              <a:spLocks noChangeAspect="1" noChangeArrowheads="1"/>
            </p:cNvSpPr>
            <p:nvPr/>
          </p:nvSpPr>
          <p:spPr bwMode="auto">
            <a:xfrm>
              <a:off x="4655" y="2476"/>
              <a:ext cx="81" cy="80"/>
            </a:xfrm>
            <a:prstGeom prst="ellipse">
              <a:avLst/>
            </a:prstGeom>
            <a:noFill/>
            <a:ln w="19050">
              <a:solidFill>
                <a:srgbClr val="FF66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95" name="Oval 389"/>
            <p:cNvSpPr>
              <a:spLocks noChangeAspect="1" noChangeArrowheads="1"/>
            </p:cNvSpPr>
            <p:nvPr/>
          </p:nvSpPr>
          <p:spPr bwMode="auto">
            <a:xfrm>
              <a:off x="4875" y="2654"/>
              <a:ext cx="83" cy="81"/>
            </a:xfrm>
            <a:prstGeom prst="ellipse">
              <a:avLst/>
            </a:pr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96" name="Oval 390"/>
            <p:cNvSpPr>
              <a:spLocks noChangeAspect="1" noChangeArrowheads="1"/>
            </p:cNvSpPr>
            <p:nvPr/>
          </p:nvSpPr>
          <p:spPr bwMode="auto">
            <a:xfrm>
              <a:off x="5122" y="2601"/>
              <a:ext cx="83" cy="80"/>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97" name="Oval 391"/>
            <p:cNvSpPr>
              <a:spLocks noChangeAspect="1" noChangeArrowheads="1"/>
            </p:cNvSpPr>
            <p:nvPr/>
          </p:nvSpPr>
          <p:spPr bwMode="auto">
            <a:xfrm>
              <a:off x="4244" y="1009"/>
              <a:ext cx="83" cy="80"/>
            </a:xfrm>
            <a:prstGeom prst="ellipse">
              <a:avLst/>
            </a:pr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98" name="Oval 392"/>
            <p:cNvSpPr>
              <a:spLocks noChangeAspect="1" noChangeArrowheads="1"/>
            </p:cNvSpPr>
            <p:nvPr/>
          </p:nvSpPr>
          <p:spPr bwMode="auto">
            <a:xfrm>
              <a:off x="4451" y="1457"/>
              <a:ext cx="80" cy="81"/>
            </a:xfrm>
            <a:prstGeom prst="ellipse">
              <a:avLst/>
            </a:prstGeom>
            <a:noFill/>
            <a:ln w="19050">
              <a:solidFill>
                <a:srgbClr val="0099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99" name="Oval 393"/>
            <p:cNvSpPr>
              <a:spLocks noChangeAspect="1" noChangeArrowheads="1"/>
            </p:cNvSpPr>
            <p:nvPr/>
          </p:nvSpPr>
          <p:spPr bwMode="auto">
            <a:xfrm>
              <a:off x="4875" y="2644"/>
              <a:ext cx="83" cy="81"/>
            </a:xfrm>
            <a:prstGeom prst="ellipse">
              <a:avLst/>
            </a:prstGeom>
            <a:noFill/>
            <a:ln w="190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200" name="Oval 394"/>
            <p:cNvSpPr>
              <a:spLocks noChangeAspect="1" noChangeArrowheads="1"/>
            </p:cNvSpPr>
            <p:nvPr/>
          </p:nvSpPr>
          <p:spPr bwMode="auto">
            <a:xfrm>
              <a:off x="5122" y="2654"/>
              <a:ext cx="83" cy="81"/>
            </a:xfrm>
            <a:prstGeom prst="ellipse">
              <a:avLst/>
            </a:prstGeom>
            <a:noFill/>
            <a:ln w="190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201" name="Rectangle 395"/>
            <p:cNvSpPr>
              <a:spLocks noChangeAspect="1" noChangeArrowheads="1"/>
            </p:cNvSpPr>
            <p:nvPr/>
          </p:nvSpPr>
          <p:spPr bwMode="auto">
            <a:xfrm>
              <a:off x="4209" y="1195"/>
              <a:ext cx="163" cy="10"/>
            </a:xfrm>
            <a:prstGeom prst="rect">
              <a:avLst/>
            </a:prstGeom>
            <a:solidFill>
              <a:srgbClr val="000000"/>
            </a:solidFill>
            <a:ln w="11113">
              <a:solidFill>
                <a:srgbClr val="000000"/>
              </a:solidFill>
              <a:miter lim="800000"/>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202" name="Rectangle 396"/>
            <p:cNvSpPr>
              <a:spLocks noChangeAspect="1" noChangeArrowheads="1"/>
            </p:cNvSpPr>
            <p:nvPr/>
          </p:nvSpPr>
          <p:spPr bwMode="auto">
            <a:xfrm>
              <a:off x="4414" y="1491"/>
              <a:ext cx="163" cy="10"/>
            </a:xfrm>
            <a:prstGeom prst="rect">
              <a:avLst/>
            </a:prstGeom>
            <a:solidFill>
              <a:srgbClr val="000000"/>
            </a:solidFill>
            <a:ln w="11113">
              <a:solidFill>
                <a:srgbClr val="000000"/>
              </a:solidFill>
              <a:miter lim="800000"/>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203" name="Rectangle 397"/>
            <p:cNvSpPr>
              <a:spLocks noChangeAspect="1" noChangeArrowheads="1"/>
            </p:cNvSpPr>
            <p:nvPr/>
          </p:nvSpPr>
          <p:spPr bwMode="auto">
            <a:xfrm>
              <a:off x="4617" y="1840"/>
              <a:ext cx="165" cy="10"/>
            </a:xfrm>
            <a:prstGeom prst="rect">
              <a:avLst/>
            </a:prstGeom>
            <a:solidFill>
              <a:srgbClr val="000000"/>
            </a:solidFill>
            <a:ln w="11113">
              <a:solidFill>
                <a:srgbClr val="000000"/>
              </a:solidFill>
              <a:miter lim="800000"/>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204" name="Rectangle 398"/>
            <p:cNvSpPr>
              <a:spLocks noChangeAspect="1" noChangeArrowheads="1"/>
            </p:cNvSpPr>
            <p:nvPr/>
          </p:nvSpPr>
          <p:spPr bwMode="auto">
            <a:xfrm>
              <a:off x="4839" y="2644"/>
              <a:ext cx="163" cy="10"/>
            </a:xfrm>
            <a:prstGeom prst="rect">
              <a:avLst/>
            </a:prstGeom>
            <a:solidFill>
              <a:srgbClr val="000000"/>
            </a:solidFill>
            <a:ln w="11113">
              <a:solidFill>
                <a:srgbClr val="000000"/>
              </a:solidFill>
              <a:miter lim="800000"/>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205" name="Rectangle 399"/>
            <p:cNvSpPr>
              <a:spLocks noChangeAspect="1" noChangeArrowheads="1"/>
            </p:cNvSpPr>
            <p:nvPr/>
          </p:nvSpPr>
          <p:spPr bwMode="auto">
            <a:xfrm>
              <a:off x="5085" y="2662"/>
              <a:ext cx="166" cy="10"/>
            </a:xfrm>
            <a:prstGeom prst="rect">
              <a:avLst/>
            </a:prstGeom>
            <a:solidFill>
              <a:srgbClr val="000000"/>
            </a:solidFill>
            <a:ln w="11113">
              <a:solidFill>
                <a:schemeClr val="tx1"/>
              </a:solidFill>
              <a:miter lim="800000"/>
              <a:headEnd/>
              <a:tailEnd/>
            </a:ln>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206" name="Oval 429"/>
            <p:cNvSpPr>
              <a:spLocks noChangeAspect="1" noChangeArrowheads="1"/>
            </p:cNvSpPr>
            <p:nvPr/>
          </p:nvSpPr>
          <p:spPr bwMode="auto">
            <a:xfrm>
              <a:off x="4669" y="596"/>
              <a:ext cx="81" cy="81"/>
            </a:xfrm>
            <a:prstGeom prst="ellipse">
              <a:avLst/>
            </a:prstGeom>
            <a:noFill/>
            <a:ln w="19050">
              <a:solidFill>
                <a:srgbClr val="FF66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207" name="Text Box 86"/>
            <p:cNvSpPr txBox="1">
              <a:spLocks noChangeAspect="1" noChangeArrowheads="1"/>
            </p:cNvSpPr>
            <p:nvPr/>
          </p:nvSpPr>
          <p:spPr bwMode="auto">
            <a:xfrm rot="-5400000">
              <a:off x="3175" y="1567"/>
              <a:ext cx="1281" cy="2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600">
                  <a:latin typeface="HGP創英角ｺﾞｼｯｸUB" panose="020B0900000000000000" pitchFamily="50" charset="-128"/>
                  <a:ea typeface="HGP創英角ｺﾞｼｯｸUB" panose="020B0900000000000000" pitchFamily="50" charset="-128"/>
                </a:rPr>
                <a:t>Tumor volume (mm</a:t>
              </a:r>
              <a:r>
                <a:rPr lang="en-US" altLang="ja-JP" sz="1600" baseline="30000">
                  <a:latin typeface="HGP創英角ｺﾞｼｯｸUB" panose="020B0900000000000000" pitchFamily="50" charset="-128"/>
                  <a:ea typeface="HGP創英角ｺﾞｼｯｸUB" panose="020B0900000000000000" pitchFamily="50" charset="-128"/>
                </a:rPr>
                <a:t>3</a:t>
              </a:r>
              <a:r>
                <a:rPr lang="en-US" altLang="ja-JP" sz="1600">
                  <a:latin typeface="HGP創英角ｺﾞｼｯｸUB" panose="020B0900000000000000" pitchFamily="50" charset="-128"/>
                  <a:ea typeface="HGP創英角ｺﾞｼｯｸUB" panose="020B0900000000000000" pitchFamily="50" charset="-128"/>
                </a:rPr>
                <a:t>)</a:t>
              </a:r>
            </a:p>
          </p:txBody>
        </p:sp>
        <p:sp>
          <p:nvSpPr>
            <p:cNvPr id="39208" name="Rectangle 362"/>
            <p:cNvSpPr>
              <a:spLocks noChangeAspect="1" noChangeArrowheads="1"/>
            </p:cNvSpPr>
            <p:nvPr/>
          </p:nvSpPr>
          <p:spPr bwMode="auto">
            <a:xfrm>
              <a:off x="3917" y="2376"/>
              <a:ext cx="139"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0.5</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209" name="Rectangle 363"/>
            <p:cNvSpPr>
              <a:spLocks noChangeAspect="1" noChangeArrowheads="1"/>
            </p:cNvSpPr>
            <p:nvPr/>
          </p:nvSpPr>
          <p:spPr bwMode="auto">
            <a:xfrm>
              <a:off x="3910" y="2082"/>
              <a:ext cx="139"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1.0</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210" name="Rectangle 364"/>
            <p:cNvSpPr>
              <a:spLocks noChangeAspect="1" noChangeArrowheads="1"/>
            </p:cNvSpPr>
            <p:nvPr/>
          </p:nvSpPr>
          <p:spPr bwMode="auto">
            <a:xfrm>
              <a:off x="3910" y="1798"/>
              <a:ext cx="139"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1.5</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211" name="Rectangle 365"/>
            <p:cNvSpPr>
              <a:spLocks noChangeAspect="1" noChangeArrowheads="1"/>
            </p:cNvSpPr>
            <p:nvPr/>
          </p:nvSpPr>
          <p:spPr bwMode="auto">
            <a:xfrm>
              <a:off x="3910" y="1515"/>
              <a:ext cx="139"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2.0</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212" name="Rectangle 366"/>
            <p:cNvSpPr>
              <a:spLocks noChangeAspect="1" noChangeArrowheads="1"/>
            </p:cNvSpPr>
            <p:nvPr/>
          </p:nvSpPr>
          <p:spPr bwMode="auto">
            <a:xfrm>
              <a:off x="3910" y="1241"/>
              <a:ext cx="139" cy="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2.5</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213" name="Rectangle 367"/>
            <p:cNvSpPr>
              <a:spLocks noChangeAspect="1" noChangeArrowheads="1"/>
            </p:cNvSpPr>
            <p:nvPr/>
          </p:nvSpPr>
          <p:spPr bwMode="auto">
            <a:xfrm>
              <a:off x="3910" y="954"/>
              <a:ext cx="139"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3.0</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214" name="Rectangle 367"/>
            <p:cNvSpPr>
              <a:spLocks noChangeAspect="1" noChangeArrowheads="1"/>
            </p:cNvSpPr>
            <p:nvPr/>
          </p:nvSpPr>
          <p:spPr bwMode="auto">
            <a:xfrm>
              <a:off x="3919" y="676"/>
              <a:ext cx="139"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3.5</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215" name="Rectangle 368"/>
            <p:cNvSpPr>
              <a:spLocks noChangeAspect="1" noChangeArrowheads="1"/>
            </p:cNvSpPr>
            <p:nvPr/>
          </p:nvSpPr>
          <p:spPr bwMode="auto">
            <a:xfrm>
              <a:off x="4008" y="2642"/>
              <a:ext cx="59"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0</a:t>
              </a:r>
              <a:endParaRPr lang="en-US" altLang="ja-JP" sz="1200">
                <a:latin typeface="HGP創英角ｺﾞｼｯｸUB" panose="020B0900000000000000" pitchFamily="50" charset="-128"/>
                <a:ea typeface="HGP創英角ｺﾞｼｯｸUB" panose="020B0900000000000000" pitchFamily="50" charset="-128"/>
              </a:endParaRPr>
            </a:p>
          </p:txBody>
        </p:sp>
        <p:sp>
          <p:nvSpPr>
            <p:cNvPr id="39216" name="Rectangle 367"/>
            <p:cNvSpPr>
              <a:spLocks noChangeAspect="1" noChangeArrowheads="1"/>
            </p:cNvSpPr>
            <p:nvPr/>
          </p:nvSpPr>
          <p:spPr bwMode="auto">
            <a:xfrm>
              <a:off x="3773" y="546"/>
              <a:ext cx="334"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solidFill>
                    <a:srgbClr val="000000"/>
                  </a:solidFill>
                  <a:latin typeface="HGP創英角ｺﾞｼｯｸUB" panose="020B0900000000000000" pitchFamily="50" charset="-128"/>
                  <a:ea typeface="HGP創英角ｺﾞｼｯｸUB" panose="020B0900000000000000" pitchFamily="50" charset="-128"/>
                </a:rPr>
                <a:t>(x 10</a:t>
              </a:r>
              <a:r>
                <a:rPr lang="en-US" altLang="ja-JP" sz="1200" baseline="30000">
                  <a:solidFill>
                    <a:srgbClr val="000000"/>
                  </a:solidFill>
                  <a:latin typeface="HGP創英角ｺﾞｼｯｸUB" panose="020B0900000000000000" pitchFamily="50" charset="-128"/>
                  <a:ea typeface="HGP創英角ｺﾞｼｯｸUB" panose="020B0900000000000000" pitchFamily="50" charset="-128"/>
                </a:rPr>
                <a:t>4</a:t>
              </a:r>
              <a:r>
                <a:rPr lang="en-US" altLang="ja-JP" sz="1200">
                  <a:solidFill>
                    <a:srgbClr val="000000"/>
                  </a:solidFill>
                  <a:latin typeface="HGP創英角ｺﾞｼｯｸUB" panose="020B0900000000000000" pitchFamily="50" charset="-128"/>
                  <a:ea typeface="HGP創英角ｺﾞｼｯｸUB" panose="020B0900000000000000" pitchFamily="50" charset="-128"/>
                </a:rPr>
                <a:t>)</a:t>
              </a:r>
              <a:endParaRPr lang="en-US" altLang="ja-JP" sz="1200">
                <a:latin typeface="HGP創英角ｺﾞｼｯｸUB" panose="020B0900000000000000" pitchFamily="50" charset="-128"/>
                <a:ea typeface="HGP創英角ｺﾞｼｯｸUB" panose="020B0900000000000000" pitchFamily="50" charset="-128"/>
              </a:endParaRPr>
            </a:p>
          </p:txBody>
        </p:sp>
      </p:grpSp>
      <p:sp>
        <p:nvSpPr>
          <p:cNvPr id="39148" name="Oval 459"/>
          <p:cNvSpPr>
            <a:spLocks noChangeArrowheads="1"/>
          </p:cNvSpPr>
          <p:nvPr/>
        </p:nvSpPr>
        <p:spPr bwMode="auto">
          <a:xfrm>
            <a:off x="5703888" y="985838"/>
            <a:ext cx="1150937" cy="344487"/>
          </a:xfrm>
          <a:prstGeom prst="ellipse">
            <a:avLst/>
          </a:prstGeom>
          <a:solidFill>
            <a:srgbClr val="66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endParaRPr lang="ja-JP" altLang="en-US"/>
          </a:p>
        </p:txBody>
      </p:sp>
      <p:sp>
        <p:nvSpPr>
          <p:cNvPr id="39149" name="Text Box 438"/>
          <p:cNvSpPr txBox="1">
            <a:spLocks noChangeAspect="1" noChangeArrowheads="1"/>
          </p:cNvSpPr>
          <p:nvPr/>
        </p:nvSpPr>
        <p:spPr bwMode="auto">
          <a:xfrm>
            <a:off x="5846763" y="955675"/>
            <a:ext cx="90963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latin typeface="HGP創英角ｺﾞｼｯｸUB" panose="020B0900000000000000" pitchFamily="50" charset="-128"/>
                <a:ea typeface="HGP創英角ｺﾞｼｯｸUB" panose="020B0900000000000000" pitchFamily="50" charset="-128"/>
              </a:rPr>
              <a:t>Day 30</a:t>
            </a:r>
          </a:p>
        </p:txBody>
      </p:sp>
      <p:sp>
        <p:nvSpPr>
          <p:cNvPr id="39150" name="Text Box 461"/>
          <p:cNvSpPr txBox="1">
            <a:spLocks noChangeArrowheads="1"/>
          </p:cNvSpPr>
          <p:nvPr/>
        </p:nvSpPr>
        <p:spPr bwMode="auto">
          <a:xfrm>
            <a:off x="1730375" y="3663950"/>
            <a:ext cx="1606550" cy="954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400">
                <a:latin typeface="HGP創英角ｺﾞｼｯｸUB" panose="020B0900000000000000" pitchFamily="50" charset="-128"/>
                <a:ea typeface="HGP創英角ｺﾞｼｯｸUB" panose="020B0900000000000000" pitchFamily="50" charset="-128"/>
              </a:rPr>
              <a:t>One-way ANOVA,</a:t>
            </a:r>
          </a:p>
          <a:p>
            <a:pPr eaLnBrk="1" hangingPunct="1"/>
            <a:r>
              <a:rPr lang="en-US" altLang="ja-JP" sz="1400">
                <a:latin typeface="HGP創英角ｺﾞｼｯｸUB" panose="020B0900000000000000" pitchFamily="50" charset="-128"/>
                <a:ea typeface="HGP創英角ｺﾞｼｯｸUB" panose="020B0900000000000000" pitchFamily="50" charset="-128"/>
              </a:rPr>
              <a:t>followed by </a:t>
            </a:r>
          </a:p>
          <a:p>
            <a:pPr eaLnBrk="1" hangingPunct="1"/>
            <a:r>
              <a:rPr lang="en-US" altLang="ja-JP" sz="1400">
                <a:latin typeface="HGP創英角ｺﾞｼｯｸUB" panose="020B0900000000000000" pitchFamily="50" charset="-128"/>
                <a:ea typeface="HGP創英角ｺﾞｼｯｸUB" panose="020B0900000000000000" pitchFamily="50" charset="-128"/>
              </a:rPr>
              <a:t>Dunnett's Multiple</a:t>
            </a:r>
          </a:p>
          <a:p>
            <a:pPr eaLnBrk="1" hangingPunct="1"/>
            <a:r>
              <a:rPr lang="en-US" altLang="ja-JP" sz="1400">
                <a:latin typeface="HGP創英角ｺﾞｼｯｸUB" panose="020B0900000000000000" pitchFamily="50" charset="-128"/>
                <a:ea typeface="HGP創英角ｺﾞｼｯｸUB" panose="020B0900000000000000" pitchFamily="50" charset="-128"/>
              </a:rPr>
              <a:t>Comparison Test</a:t>
            </a:r>
          </a:p>
        </p:txBody>
      </p:sp>
      <p:sp>
        <p:nvSpPr>
          <p:cNvPr id="157134" name="Text Box 96"/>
          <p:cNvSpPr txBox="1">
            <a:spLocks noChangeArrowheads="1"/>
          </p:cNvSpPr>
          <p:nvPr/>
        </p:nvSpPr>
        <p:spPr bwMode="auto">
          <a:xfrm>
            <a:off x="1763713" y="3225800"/>
            <a:ext cx="1728787" cy="522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Arial" charset="0"/>
                <a:ea typeface="ＭＳ Ｐゴシック" pitchFamily="50" charset="-128"/>
              </a:defRPr>
            </a:lvl1pPr>
            <a:lvl2pPr marL="742950" indent="-285750" eaLnBrk="0" hangingPunct="0">
              <a:defRPr kumimoji="1">
                <a:solidFill>
                  <a:schemeClr val="tx1"/>
                </a:solidFill>
                <a:latin typeface="Arial" charset="0"/>
                <a:ea typeface="ＭＳ Ｐゴシック" pitchFamily="50" charset="-128"/>
              </a:defRPr>
            </a:lvl2pPr>
            <a:lvl3pPr marL="1143000" indent="-228600" eaLnBrk="0" hangingPunct="0">
              <a:defRPr kumimoji="1">
                <a:solidFill>
                  <a:schemeClr val="tx1"/>
                </a:solidFill>
                <a:latin typeface="Arial" charset="0"/>
                <a:ea typeface="ＭＳ Ｐゴシック" pitchFamily="50" charset="-128"/>
              </a:defRPr>
            </a:lvl3pPr>
            <a:lvl4pPr marL="1600200" indent="-228600" eaLnBrk="0" hangingPunct="0">
              <a:defRPr kumimoji="1">
                <a:solidFill>
                  <a:schemeClr val="tx1"/>
                </a:solidFill>
                <a:latin typeface="Arial" charset="0"/>
                <a:ea typeface="ＭＳ Ｐゴシック" pitchFamily="50" charset="-128"/>
              </a:defRPr>
            </a:lvl4pPr>
            <a:lvl5pPr marL="2057400" indent="-228600" eaLnBrk="0" hangingPunct="0">
              <a:defRPr kumimoji="1">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pitchFamily="50" charset="-128"/>
              </a:defRPr>
            </a:lvl9pPr>
          </a:lstStyle>
          <a:p>
            <a:pPr eaLnBrk="1" hangingPunct="1">
              <a:defRPr/>
            </a:pPr>
            <a:r>
              <a:rPr lang="en-US" altLang="ja-JP" sz="1400" dirty="0" smtClean="0">
                <a:latin typeface="+mj-lt"/>
                <a:ea typeface="HGP創英角ｺﾞｼｯｸUB" pitchFamily="50" charset="-128"/>
              </a:rPr>
              <a:t>**</a:t>
            </a:r>
            <a:r>
              <a:rPr lang="en-US" altLang="ja-JP" sz="1400" dirty="0" smtClean="0">
                <a:latin typeface="HGP創英角ｺﾞｼｯｸUB" pitchFamily="50" charset="-128"/>
                <a:ea typeface="HGP創英角ｺﾞｼｯｸUB" pitchFamily="50" charset="-128"/>
              </a:rPr>
              <a:t>: p&lt;0.01</a:t>
            </a:r>
          </a:p>
          <a:p>
            <a:pPr eaLnBrk="1" hangingPunct="1">
              <a:defRPr/>
            </a:pPr>
            <a:r>
              <a:rPr lang="en-US" altLang="ja-JP" sz="1400" dirty="0" smtClean="0">
                <a:latin typeface="HGP創英角ｺﾞｼｯｸUB" pitchFamily="50" charset="-128"/>
                <a:ea typeface="HGP創英角ｺﾞｼｯｸUB" pitchFamily="50" charset="-128"/>
              </a:rPr>
              <a:t>     (</a:t>
            </a:r>
            <a:r>
              <a:rPr lang="en-US" altLang="ja-JP" sz="1400" dirty="0" err="1" smtClean="0">
                <a:latin typeface="HGP創英角ｺﾞｼｯｸUB" pitchFamily="50" charset="-128"/>
                <a:ea typeface="HGP創英角ｺﾞｼｯｸUB" pitchFamily="50" charset="-128"/>
              </a:rPr>
              <a:t>vs</a:t>
            </a:r>
            <a:r>
              <a:rPr lang="en-US" altLang="ja-JP" sz="1400" dirty="0" smtClean="0">
                <a:latin typeface="HGP創英角ｺﾞｼｯｸUB" pitchFamily="50" charset="-128"/>
                <a:ea typeface="HGP創英角ｺﾞｼｯｸUB" pitchFamily="50" charset="-128"/>
              </a:rPr>
              <a:t> control)</a:t>
            </a:r>
          </a:p>
        </p:txBody>
      </p:sp>
      <p:sp>
        <p:nvSpPr>
          <p:cNvPr id="39152" name="Text Box 96"/>
          <p:cNvSpPr txBox="1">
            <a:spLocks noChangeArrowheads="1"/>
          </p:cNvSpPr>
          <p:nvPr/>
        </p:nvSpPr>
        <p:spPr bwMode="auto">
          <a:xfrm>
            <a:off x="5146675" y="5103813"/>
            <a:ext cx="4318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ea typeface="HGP創英角ｺﾞｼｯｸUB" panose="020B0900000000000000" pitchFamily="50" charset="-128"/>
              </a:rPr>
              <a:t>**</a:t>
            </a:r>
          </a:p>
        </p:txBody>
      </p:sp>
      <p:sp>
        <p:nvSpPr>
          <p:cNvPr id="39153" name="Text Box 96"/>
          <p:cNvSpPr txBox="1">
            <a:spLocks noChangeArrowheads="1"/>
          </p:cNvSpPr>
          <p:nvPr/>
        </p:nvSpPr>
        <p:spPr bwMode="auto">
          <a:xfrm>
            <a:off x="4283075" y="5232400"/>
            <a:ext cx="4318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ea typeface="HGP創英角ｺﾞｼｯｸUB" panose="020B0900000000000000" pitchFamily="50" charset="-128"/>
              </a:rPr>
              <a:t>**</a:t>
            </a:r>
          </a:p>
        </p:txBody>
      </p:sp>
      <p:sp>
        <p:nvSpPr>
          <p:cNvPr id="39154" name="Text Box 96"/>
          <p:cNvSpPr txBox="1">
            <a:spLocks noChangeArrowheads="1"/>
          </p:cNvSpPr>
          <p:nvPr/>
        </p:nvSpPr>
        <p:spPr bwMode="auto">
          <a:xfrm>
            <a:off x="3706813" y="5248275"/>
            <a:ext cx="4318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ea typeface="HGP創英角ｺﾞｼｯｸUB" panose="020B0900000000000000" pitchFamily="50" charset="-128"/>
              </a:rPr>
              <a:t>**</a:t>
            </a:r>
          </a:p>
        </p:txBody>
      </p:sp>
      <p:sp>
        <p:nvSpPr>
          <p:cNvPr id="39155" name="Text Box 96"/>
          <p:cNvSpPr txBox="1">
            <a:spLocks noChangeArrowheads="1"/>
          </p:cNvSpPr>
          <p:nvPr/>
        </p:nvSpPr>
        <p:spPr bwMode="auto">
          <a:xfrm>
            <a:off x="3203575" y="5289550"/>
            <a:ext cx="4318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ea typeface="HGP創英角ｺﾞｼｯｸUB" panose="020B0900000000000000" pitchFamily="50" charset="-128"/>
              </a:rPr>
              <a:t>**</a:t>
            </a:r>
          </a:p>
        </p:txBody>
      </p:sp>
      <p:sp>
        <p:nvSpPr>
          <p:cNvPr id="39156" name="Text Box 96"/>
          <p:cNvSpPr txBox="1">
            <a:spLocks noChangeArrowheads="1"/>
          </p:cNvSpPr>
          <p:nvPr/>
        </p:nvSpPr>
        <p:spPr bwMode="auto">
          <a:xfrm>
            <a:off x="7432675" y="4065588"/>
            <a:ext cx="4318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ea typeface="HGP創英角ｺﾞｼｯｸUB" panose="020B0900000000000000" pitchFamily="50" charset="-128"/>
              </a:rPr>
              <a:t>**</a:t>
            </a:r>
          </a:p>
        </p:txBody>
      </p:sp>
      <p:sp>
        <p:nvSpPr>
          <p:cNvPr id="39157" name="Text Box 96"/>
          <p:cNvSpPr txBox="1">
            <a:spLocks noChangeArrowheads="1"/>
          </p:cNvSpPr>
          <p:nvPr/>
        </p:nvSpPr>
        <p:spPr bwMode="auto">
          <a:xfrm>
            <a:off x="7793038" y="4337050"/>
            <a:ext cx="4318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a:ea typeface="HGP創英角ｺﾞｼｯｸUB" panose="020B0900000000000000" pitchFamily="50" charset="-128"/>
              </a:rPr>
              <a:t>**</a:t>
            </a:r>
          </a:p>
        </p:txBody>
      </p:sp>
      <p:sp>
        <p:nvSpPr>
          <p:cNvPr id="39158" name="Text Box 461"/>
          <p:cNvSpPr txBox="1">
            <a:spLocks noChangeArrowheads="1"/>
          </p:cNvSpPr>
          <p:nvPr/>
        </p:nvSpPr>
        <p:spPr bwMode="auto">
          <a:xfrm>
            <a:off x="7542213" y="2695575"/>
            <a:ext cx="1366837" cy="831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1200">
                <a:latin typeface="HGP創英角ｺﾞｼｯｸUB" panose="020B0900000000000000" pitchFamily="50" charset="-128"/>
                <a:ea typeface="HGP創英角ｺﾞｼｯｸUB" panose="020B0900000000000000" pitchFamily="50" charset="-128"/>
              </a:rPr>
              <a:t>One-way ANOVA,</a:t>
            </a:r>
          </a:p>
          <a:p>
            <a:pPr eaLnBrk="1" hangingPunct="1"/>
            <a:r>
              <a:rPr lang="en-US" altLang="ja-JP" sz="1200">
                <a:latin typeface="HGP創英角ｺﾞｼｯｸUB" panose="020B0900000000000000" pitchFamily="50" charset="-128"/>
                <a:ea typeface="HGP創英角ｺﾞｼｯｸUB" panose="020B0900000000000000" pitchFamily="50" charset="-128"/>
              </a:rPr>
              <a:t>followed by </a:t>
            </a:r>
          </a:p>
          <a:p>
            <a:pPr eaLnBrk="1" hangingPunct="1"/>
            <a:r>
              <a:rPr lang="en-US" altLang="ja-JP" sz="1200">
                <a:latin typeface="HGP創英角ｺﾞｼｯｸUB" panose="020B0900000000000000" pitchFamily="50" charset="-128"/>
                <a:ea typeface="HGP創英角ｺﾞｼｯｸUB" panose="020B0900000000000000" pitchFamily="50" charset="-128"/>
              </a:rPr>
              <a:t>Dunnett's Multiple</a:t>
            </a:r>
          </a:p>
          <a:p>
            <a:pPr eaLnBrk="1" hangingPunct="1"/>
            <a:r>
              <a:rPr lang="en-US" altLang="ja-JP" sz="1200">
                <a:latin typeface="HGP創英角ｺﾞｼｯｸUB" panose="020B0900000000000000" pitchFamily="50" charset="-128"/>
                <a:ea typeface="HGP創英角ｺﾞｼｯｸUB" panose="020B0900000000000000" pitchFamily="50" charset="-128"/>
              </a:rPr>
              <a:t>Comparison Test</a:t>
            </a:r>
          </a:p>
        </p:txBody>
      </p:sp>
      <p:sp>
        <p:nvSpPr>
          <p:cNvPr id="306" name="Text Box 96"/>
          <p:cNvSpPr txBox="1">
            <a:spLocks noChangeArrowheads="1"/>
          </p:cNvSpPr>
          <p:nvPr/>
        </p:nvSpPr>
        <p:spPr bwMode="auto">
          <a:xfrm>
            <a:off x="7620000" y="3554413"/>
            <a:ext cx="127317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kumimoji="1">
                <a:solidFill>
                  <a:schemeClr val="tx1"/>
                </a:solidFill>
                <a:latin typeface="Arial" charset="0"/>
                <a:ea typeface="ＭＳ Ｐゴシック" pitchFamily="50" charset="-128"/>
              </a:defRPr>
            </a:lvl1pPr>
            <a:lvl2pPr marL="742950" indent="-285750" eaLnBrk="0" hangingPunct="0">
              <a:defRPr kumimoji="1">
                <a:solidFill>
                  <a:schemeClr val="tx1"/>
                </a:solidFill>
                <a:latin typeface="Arial" charset="0"/>
                <a:ea typeface="ＭＳ Ｐゴシック" pitchFamily="50" charset="-128"/>
              </a:defRPr>
            </a:lvl2pPr>
            <a:lvl3pPr marL="1143000" indent="-228600" eaLnBrk="0" hangingPunct="0">
              <a:defRPr kumimoji="1">
                <a:solidFill>
                  <a:schemeClr val="tx1"/>
                </a:solidFill>
                <a:latin typeface="Arial" charset="0"/>
                <a:ea typeface="ＭＳ Ｐゴシック" pitchFamily="50" charset="-128"/>
              </a:defRPr>
            </a:lvl3pPr>
            <a:lvl4pPr marL="1600200" indent="-228600" eaLnBrk="0" hangingPunct="0">
              <a:defRPr kumimoji="1">
                <a:solidFill>
                  <a:schemeClr val="tx1"/>
                </a:solidFill>
                <a:latin typeface="Arial" charset="0"/>
                <a:ea typeface="ＭＳ Ｐゴシック" pitchFamily="50" charset="-128"/>
              </a:defRPr>
            </a:lvl4pPr>
            <a:lvl5pPr marL="2057400" indent="-228600" eaLnBrk="0" hangingPunct="0">
              <a:defRPr kumimoji="1">
                <a:solidFill>
                  <a:schemeClr val="tx1"/>
                </a:solidFill>
                <a:latin typeface="Arial" charset="0"/>
                <a:ea typeface="ＭＳ Ｐゴシック" pitchFamily="50"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pitchFamily="50"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pitchFamily="50"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pitchFamily="50"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pitchFamily="50" charset="-128"/>
              </a:defRPr>
            </a:lvl9pPr>
          </a:lstStyle>
          <a:p>
            <a:pPr eaLnBrk="1" hangingPunct="1">
              <a:defRPr/>
            </a:pPr>
            <a:r>
              <a:rPr lang="en-US" altLang="ja-JP" sz="1200" dirty="0" smtClean="0">
                <a:latin typeface="+mj-lt"/>
                <a:ea typeface="HGP創英角ｺﾞｼｯｸUB" pitchFamily="50" charset="-128"/>
              </a:rPr>
              <a:t>**:</a:t>
            </a:r>
            <a:r>
              <a:rPr lang="en-US" altLang="ja-JP" sz="1200" dirty="0" smtClean="0">
                <a:latin typeface="HGP創英角ｺﾞｼｯｸUB" pitchFamily="50" charset="-128"/>
                <a:ea typeface="HGP創英角ｺﾞｼｯｸUB" pitchFamily="50" charset="-128"/>
              </a:rPr>
              <a:t> p&lt;0.01</a:t>
            </a:r>
          </a:p>
          <a:p>
            <a:pPr eaLnBrk="1" hangingPunct="1">
              <a:defRPr/>
            </a:pPr>
            <a:r>
              <a:rPr lang="en-US" altLang="ja-JP" sz="1200" dirty="0" smtClean="0">
                <a:latin typeface="HGP創英角ｺﾞｼｯｸUB" pitchFamily="50" charset="-128"/>
                <a:ea typeface="HGP創英角ｺﾞｼｯｸUB" pitchFamily="50" charset="-128"/>
              </a:rPr>
              <a:t>     (</a:t>
            </a:r>
            <a:r>
              <a:rPr lang="en-US" altLang="ja-JP" sz="1200" dirty="0" err="1" smtClean="0">
                <a:latin typeface="HGP創英角ｺﾞｼｯｸUB" pitchFamily="50" charset="-128"/>
                <a:ea typeface="HGP創英角ｺﾞｼｯｸUB" pitchFamily="50" charset="-128"/>
              </a:rPr>
              <a:t>vs</a:t>
            </a:r>
            <a:r>
              <a:rPr lang="en-US" altLang="ja-JP" sz="1200" dirty="0" smtClean="0">
                <a:latin typeface="HGP創英角ｺﾞｼｯｸUB" pitchFamily="50" charset="-128"/>
                <a:ea typeface="HGP創英角ｺﾞｼｯｸUB" pitchFamily="50" charset="-128"/>
              </a:rPr>
              <a:t> control)</a:t>
            </a:r>
          </a:p>
        </p:txBody>
      </p:sp>
      <p:sp>
        <p:nvSpPr>
          <p:cNvPr id="39160" name="Text Box 394"/>
          <p:cNvSpPr txBox="1">
            <a:spLocks noChangeAspect="1" noChangeArrowheads="1"/>
          </p:cNvSpPr>
          <p:nvPr/>
        </p:nvSpPr>
        <p:spPr bwMode="auto">
          <a:xfrm>
            <a:off x="958850" y="6269038"/>
            <a:ext cx="78295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a:solidFill>
                  <a:schemeClr val="tx1"/>
                </a:solidFill>
                <a:latin typeface="Arial" panose="020B0604020202020204" pitchFamily="34" charset="0"/>
                <a:ea typeface="ＭＳ Ｐゴシック" panose="020B0600070205080204" pitchFamily="50" charset="-128"/>
              </a:defRPr>
            </a:lvl1pPr>
            <a:lvl2pPr marL="742950" indent="-285750" eaLnBrk="0" hangingPunct="0">
              <a:defRPr kumimoji="1">
                <a:solidFill>
                  <a:schemeClr val="tx1"/>
                </a:solidFill>
                <a:latin typeface="Arial" panose="020B0604020202020204" pitchFamily="34" charset="0"/>
                <a:ea typeface="ＭＳ Ｐゴシック" panose="020B0600070205080204" pitchFamily="50" charset="-128"/>
              </a:defRPr>
            </a:lvl2pPr>
            <a:lvl3pPr marL="1143000" indent="-228600" eaLnBrk="0" hangingPunct="0">
              <a:defRPr kumimoji="1">
                <a:solidFill>
                  <a:schemeClr val="tx1"/>
                </a:solidFill>
                <a:latin typeface="Arial" panose="020B0604020202020204" pitchFamily="34" charset="0"/>
                <a:ea typeface="ＭＳ Ｐゴシック" panose="020B0600070205080204" pitchFamily="50" charset="-128"/>
              </a:defRPr>
            </a:lvl3pPr>
            <a:lvl4pPr marL="1600200" indent="-228600" eaLnBrk="0" hangingPunct="0">
              <a:defRPr kumimoji="1">
                <a:solidFill>
                  <a:schemeClr val="tx1"/>
                </a:solidFill>
                <a:latin typeface="Arial" panose="020B0604020202020204" pitchFamily="34" charset="0"/>
                <a:ea typeface="ＭＳ Ｐゴシック" panose="020B0600070205080204" pitchFamily="50" charset="-128"/>
              </a:defRPr>
            </a:lvl4pPr>
            <a:lvl5pPr marL="2057400" indent="-228600" eaLnBrk="0" hangingPunct="0">
              <a:defRPr kumimoji="1">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ＭＳ Ｐゴシック" panose="020B0600070205080204" pitchFamily="50" charset="-128"/>
              </a:defRPr>
            </a:lvl9pPr>
          </a:lstStyle>
          <a:p>
            <a:pPr eaLnBrk="1" hangingPunct="1"/>
            <a:r>
              <a:rPr lang="en-US" altLang="ja-JP" sz="2000">
                <a:latin typeface="HGP創英角ｺﾞｼｯｸUB" panose="020B0900000000000000" pitchFamily="50" charset="-128"/>
                <a:ea typeface="HGP創英角ｺﾞｼｯｸUB" panose="020B0900000000000000" pitchFamily="50" charset="-128"/>
              </a:rPr>
              <a:t>High antitumor effect was achieved regardless of adjuvant treatment</a:t>
            </a:r>
            <a:endParaRPr lang="ja-JP" altLang="en-US" sz="2000">
              <a:latin typeface="HGP創英角ｺﾞｼｯｸUB" panose="020B0900000000000000" pitchFamily="50" charset="-128"/>
              <a:ea typeface="HGP創英角ｺﾞｼｯｸUB" panose="020B0900000000000000" pitchFamily="50" charset="-128"/>
            </a:endParaRPr>
          </a:p>
        </p:txBody>
      </p:sp>
    </p:spTree>
    <p:extLst>
      <p:ext uri="{BB962C8B-B14F-4D97-AF65-F5344CB8AC3E}">
        <p14:creationId xmlns:p14="http://schemas.microsoft.com/office/powerpoint/2010/main" val="3122192414"/>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p:cNvSpPr txBox="1"/>
          <p:nvPr/>
        </p:nvSpPr>
        <p:spPr>
          <a:xfrm>
            <a:off x="6589739" y="1510948"/>
            <a:ext cx="1699504" cy="1815882"/>
          </a:xfrm>
          <a:prstGeom prst="rect">
            <a:avLst/>
          </a:prstGeom>
          <a:noFill/>
        </p:spPr>
        <p:txBody>
          <a:bodyPr wrap="none" rtlCol="0">
            <a:spAutoFit/>
          </a:bodyPr>
          <a:lstStyle/>
          <a:p>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Non-Repeated </a:t>
            </a:r>
          </a:p>
          <a:p>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Measures ANOVA </a:t>
            </a:r>
          </a:p>
          <a:p>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followed by</a:t>
            </a:r>
          </a:p>
          <a:p>
            <a:r>
              <a:rPr kumimoji="1" lang="en-US" altLang="ja-JP" sz="1400" dirty="0" err="1" smtClean="0">
                <a:latin typeface="Arial Unicode MS" panose="020B0604020202020204" pitchFamily="50" charset="-128"/>
                <a:ea typeface="Arial Unicode MS" panose="020B0604020202020204" pitchFamily="50" charset="-128"/>
                <a:cs typeface="Arial Unicode MS" panose="020B0604020202020204" pitchFamily="50" charset="-128"/>
              </a:rPr>
              <a:t>Bonferroni</a:t>
            </a: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test</a:t>
            </a:r>
          </a:p>
          <a:p>
            <a:r>
              <a:rPr kumimoji="1" lang="en-US" altLang="ja-JP" sz="1400" dirty="0" err="1" smtClean="0">
                <a:latin typeface="Arial Unicode MS" panose="020B0604020202020204" pitchFamily="50" charset="-128"/>
                <a:ea typeface="Arial Unicode MS" panose="020B0604020202020204" pitchFamily="50" charset="-128"/>
                <a:cs typeface="Arial Unicode MS" panose="020B0604020202020204" pitchFamily="50" charset="-128"/>
              </a:rPr>
              <a:t>vs</a:t>
            </a: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DOPE / PA</a:t>
            </a:r>
          </a:p>
          <a:p>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**P &lt; 0.01</a:t>
            </a:r>
          </a:p>
          <a:p>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Mean ± SD (n = 3)</a:t>
            </a:r>
            <a:endParaRPr lang="ja-JP" alt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endParaRPr>
          </a:p>
          <a:p>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2" name="グループ化 1475"/>
          <p:cNvGrpSpPr/>
          <p:nvPr/>
        </p:nvGrpSpPr>
        <p:grpSpPr>
          <a:xfrm>
            <a:off x="2784729" y="5057869"/>
            <a:ext cx="946520" cy="912032"/>
            <a:chOff x="1781690" y="5217268"/>
            <a:chExt cx="946520" cy="912032"/>
          </a:xfrm>
        </p:grpSpPr>
        <p:grpSp>
          <p:nvGrpSpPr>
            <p:cNvPr id="3" name="グループ化 3"/>
            <p:cNvGrpSpPr>
              <a:grpSpLocks noChangeAspect="1"/>
            </p:cNvGrpSpPr>
            <p:nvPr/>
          </p:nvGrpSpPr>
          <p:grpSpPr>
            <a:xfrm>
              <a:off x="1781690" y="5217268"/>
              <a:ext cx="946520" cy="912032"/>
              <a:chOff x="2348961" y="1541061"/>
              <a:chExt cx="4302366" cy="4145599"/>
            </a:xfrm>
          </p:grpSpPr>
          <p:sp>
            <p:nvSpPr>
              <p:cNvPr id="536" name="円/楕円 535"/>
              <p:cNvSpPr/>
              <p:nvPr/>
            </p:nvSpPr>
            <p:spPr>
              <a:xfrm>
                <a:off x="3424242" y="2595968"/>
                <a:ext cx="2268822" cy="2232248"/>
              </a:xfrm>
              <a:prstGeom prst="ellipse">
                <a:avLst/>
              </a:prstGeom>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4" name="グループ化 1781"/>
              <p:cNvGrpSpPr/>
              <p:nvPr/>
            </p:nvGrpSpPr>
            <p:grpSpPr>
              <a:xfrm rot="8783968">
                <a:off x="5496083" y="5022494"/>
                <a:ext cx="199095" cy="664166"/>
                <a:chOff x="2627964" y="1124744"/>
                <a:chExt cx="222450" cy="641307"/>
              </a:xfrm>
            </p:grpSpPr>
            <p:grpSp>
              <p:nvGrpSpPr>
                <p:cNvPr id="5" name="グループ化 368"/>
                <p:cNvGrpSpPr/>
                <p:nvPr/>
              </p:nvGrpSpPr>
              <p:grpSpPr>
                <a:xfrm>
                  <a:off x="2627964" y="1124744"/>
                  <a:ext cx="215072" cy="576064"/>
                  <a:chOff x="180113" y="1556792"/>
                  <a:chExt cx="716907" cy="1800200"/>
                </a:xfrm>
              </p:grpSpPr>
              <p:grpSp>
                <p:nvGrpSpPr>
                  <p:cNvPr id="6" name="グループ化 279"/>
                  <p:cNvGrpSpPr/>
                  <p:nvPr/>
                </p:nvGrpSpPr>
                <p:grpSpPr>
                  <a:xfrm>
                    <a:off x="180113" y="1556792"/>
                    <a:ext cx="444188" cy="1800200"/>
                    <a:chOff x="755576" y="2996952"/>
                    <a:chExt cx="216024" cy="864096"/>
                  </a:xfrm>
                </p:grpSpPr>
                <p:sp>
                  <p:nvSpPr>
                    <p:cNvPr id="1033" name="アーチ 1032"/>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34" name="アーチ 1033"/>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35" name="アーチ 1034"/>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31" name="アーチ 1030"/>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32" name="アーチ 1031"/>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29" name="正方形/長方形 1028"/>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7" name="グループ化 1717"/>
              <p:cNvGrpSpPr/>
              <p:nvPr/>
            </p:nvGrpSpPr>
            <p:grpSpPr>
              <a:xfrm rot="17556823" flipV="1">
                <a:off x="6219696" y="4176854"/>
                <a:ext cx="199095" cy="664166"/>
                <a:chOff x="2627964" y="1124744"/>
                <a:chExt cx="222450" cy="641307"/>
              </a:xfrm>
            </p:grpSpPr>
            <p:grpSp>
              <p:nvGrpSpPr>
                <p:cNvPr id="8" name="グループ化 368"/>
                <p:cNvGrpSpPr/>
                <p:nvPr/>
              </p:nvGrpSpPr>
              <p:grpSpPr>
                <a:xfrm>
                  <a:off x="2627964" y="1124744"/>
                  <a:ext cx="215072" cy="576064"/>
                  <a:chOff x="180113" y="1556792"/>
                  <a:chExt cx="716907" cy="1800200"/>
                </a:xfrm>
              </p:grpSpPr>
              <p:grpSp>
                <p:nvGrpSpPr>
                  <p:cNvPr id="10" name="グループ化 279"/>
                  <p:cNvGrpSpPr/>
                  <p:nvPr/>
                </p:nvGrpSpPr>
                <p:grpSpPr>
                  <a:xfrm>
                    <a:off x="180113" y="1556792"/>
                    <a:ext cx="444188" cy="1800200"/>
                    <a:chOff x="755576" y="2996952"/>
                    <a:chExt cx="216024" cy="864096"/>
                  </a:xfrm>
                </p:grpSpPr>
                <p:sp>
                  <p:nvSpPr>
                    <p:cNvPr id="1025" name="アーチ 1024"/>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26" name="アーチ 1025"/>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27" name="アーチ 1026"/>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23" name="アーチ 1022"/>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24" name="アーチ 1023"/>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21" name="正方形/長方形 1020"/>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1" name="グループ化 368"/>
              <p:cNvGrpSpPr/>
              <p:nvPr/>
            </p:nvGrpSpPr>
            <p:grpSpPr>
              <a:xfrm rot="15348472">
                <a:off x="2551014" y="3849312"/>
                <a:ext cx="192492" cy="596598"/>
                <a:chOff x="180113" y="1556792"/>
                <a:chExt cx="716907" cy="1800200"/>
              </a:xfrm>
            </p:grpSpPr>
            <p:grpSp>
              <p:nvGrpSpPr>
                <p:cNvPr id="12" name="グループ化 279"/>
                <p:cNvGrpSpPr/>
                <p:nvPr/>
              </p:nvGrpSpPr>
              <p:grpSpPr>
                <a:xfrm>
                  <a:off x="180113" y="1556792"/>
                  <a:ext cx="444188" cy="1800200"/>
                  <a:chOff x="755576" y="2996952"/>
                  <a:chExt cx="216024" cy="864096"/>
                </a:xfrm>
              </p:grpSpPr>
              <p:sp>
                <p:nvSpPr>
                  <p:cNvPr id="1017" name="アーチ 1016"/>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8" name="アーチ 1017"/>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9" name="アーチ 1018"/>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15" name="アーチ 1014"/>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6" name="アーチ 1015"/>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3" name="グループ化 1733"/>
              <p:cNvGrpSpPr/>
              <p:nvPr/>
            </p:nvGrpSpPr>
            <p:grpSpPr>
              <a:xfrm rot="17603608">
                <a:off x="2691408" y="2629042"/>
                <a:ext cx="199095" cy="664166"/>
                <a:chOff x="2627964" y="1124744"/>
                <a:chExt cx="222450" cy="641307"/>
              </a:xfrm>
            </p:grpSpPr>
            <p:grpSp>
              <p:nvGrpSpPr>
                <p:cNvPr id="14" name="グループ化 368"/>
                <p:cNvGrpSpPr/>
                <p:nvPr/>
              </p:nvGrpSpPr>
              <p:grpSpPr>
                <a:xfrm>
                  <a:off x="2627964" y="1124744"/>
                  <a:ext cx="215072" cy="576064"/>
                  <a:chOff x="180113" y="1556792"/>
                  <a:chExt cx="716907" cy="1800200"/>
                </a:xfrm>
              </p:grpSpPr>
              <p:grpSp>
                <p:nvGrpSpPr>
                  <p:cNvPr id="15" name="グループ化 279"/>
                  <p:cNvGrpSpPr/>
                  <p:nvPr/>
                </p:nvGrpSpPr>
                <p:grpSpPr>
                  <a:xfrm>
                    <a:off x="180113" y="1556792"/>
                    <a:ext cx="444188" cy="1800200"/>
                    <a:chOff x="755576" y="2996952"/>
                    <a:chExt cx="216024" cy="864096"/>
                  </a:xfrm>
                </p:grpSpPr>
                <p:sp>
                  <p:nvSpPr>
                    <p:cNvPr id="1011" name="アーチ 1010"/>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2" name="アーチ 1011"/>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3" name="アーチ 1012"/>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09" name="アーチ 1008"/>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0" name="アーチ 1009"/>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07" name="正方形/長方形 1006"/>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 name="グループ化 1701"/>
              <p:cNvGrpSpPr/>
              <p:nvPr/>
            </p:nvGrpSpPr>
            <p:grpSpPr>
              <a:xfrm rot="3296203">
                <a:off x="6016838" y="2233877"/>
                <a:ext cx="199095" cy="664166"/>
                <a:chOff x="2627964" y="1124744"/>
                <a:chExt cx="222450" cy="641307"/>
              </a:xfrm>
            </p:grpSpPr>
            <p:grpSp>
              <p:nvGrpSpPr>
                <p:cNvPr id="18" name="グループ化 368"/>
                <p:cNvGrpSpPr/>
                <p:nvPr/>
              </p:nvGrpSpPr>
              <p:grpSpPr>
                <a:xfrm>
                  <a:off x="2627964" y="1124744"/>
                  <a:ext cx="215072" cy="576064"/>
                  <a:chOff x="180113" y="1556792"/>
                  <a:chExt cx="716907" cy="1800200"/>
                </a:xfrm>
              </p:grpSpPr>
              <p:grpSp>
                <p:nvGrpSpPr>
                  <p:cNvPr id="19" name="グループ化 279"/>
                  <p:cNvGrpSpPr/>
                  <p:nvPr/>
                </p:nvGrpSpPr>
                <p:grpSpPr>
                  <a:xfrm>
                    <a:off x="180113" y="1556792"/>
                    <a:ext cx="444188" cy="1800200"/>
                    <a:chOff x="755576" y="2996952"/>
                    <a:chExt cx="216024" cy="864096"/>
                  </a:xfrm>
                </p:grpSpPr>
                <p:sp>
                  <p:nvSpPr>
                    <p:cNvPr id="1003" name="アーチ 1002"/>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04" name="アーチ 1003"/>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05" name="アーチ 1004"/>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02" name="アーチ 1001"/>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00" name="正方形/長方形 999"/>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0" name="グループ化 368"/>
              <p:cNvGrpSpPr/>
              <p:nvPr/>
            </p:nvGrpSpPr>
            <p:grpSpPr>
              <a:xfrm rot="1080716" flipH="1">
                <a:off x="5118030" y="1561704"/>
                <a:ext cx="192492" cy="596598"/>
                <a:chOff x="180113" y="1556792"/>
                <a:chExt cx="716907" cy="1800200"/>
              </a:xfrm>
            </p:grpSpPr>
            <p:grpSp>
              <p:nvGrpSpPr>
                <p:cNvPr id="21" name="グループ化 279"/>
                <p:cNvGrpSpPr/>
                <p:nvPr/>
              </p:nvGrpSpPr>
              <p:grpSpPr>
                <a:xfrm>
                  <a:off x="180113" y="1556792"/>
                  <a:ext cx="444188" cy="1800200"/>
                  <a:chOff x="755576" y="2996952"/>
                  <a:chExt cx="216024" cy="864096"/>
                </a:xfrm>
              </p:grpSpPr>
              <p:sp>
                <p:nvSpPr>
                  <p:cNvPr id="996" name="アーチ 995"/>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7" name="アーチ 996"/>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8" name="アーチ 997"/>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94" name="アーチ 993"/>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5" name="アーチ 994"/>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2" name="グループ化 1616"/>
              <p:cNvGrpSpPr/>
              <p:nvPr/>
            </p:nvGrpSpPr>
            <p:grpSpPr>
              <a:xfrm rot="20519284">
                <a:off x="3886272" y="1541061"/>
                <a:ext cx="199095" cy="664166"/>
                <a:chOff x="2627964" y="1124744"/>
                <a:chExt cx="222450" cy="641307"/>
              </a:xfrm>
            </p:grpSpPr>
            <p:grpSp>
              <p:nvGrpSpPr>
                <p:cNvPr id="23" name="グループ化 368"/>
                <p:cNvGrpSpPr/>
                <p:nvPr/>
              </p:nvGrpSpPr>
              <p:grpSpPr>
                <a:xfrm>
                  <a:off x="2627964" y="1124744"/>
                  <a:ext cx="215072" cy="576064"/>
                  <a:chOff x="180113" y="1556792"/>
                  <a:chExt cx="716907" cy="1800200"/>
                </a:xfrm>
              </p:grpSpPr>
              <p:grpSp>
                <p:nvGrpSpPr>
                  <p:cNvPr id="24" name="グループ化 279"/>
                  <p:cNvGrpSpPr/>
                  <p:nvPr/>
                </p:nvGrpSpPr>
                <p:grpSpPr>
                  <a:xfrm>
                    <a:off x="180113" y="1556792"/>
                    <a:ext cx="444188" cy="1800200"/>
                    <a:chOff x="755576" y="2996952"/>
                    <a:chExt cx="216024" cy="864096"/>
                  </a:xfrm>
                </p:grpSpPr>
                <p:sp>
                  <p:nvSpPr>
                    <p:cNvPr id="990" name="アーチ 989"/>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1" name="アーチ 990"/>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2" name="アーチ 991"/>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88" name="アーチ 987"/>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89" name="アーチ 988"/>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86" name="正方形/長方形 985"/>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544" name="円/楕円 543"/>
              <p:cNvSpPr/>
              <p:nvPr/>
            </p:nvSpPr>
            <p:spPr>
              <a:xfrm rot="21300000" flipV="1">
                <a:off x="4431512" y="244762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45" name="直線コネクタ 544"/>
              <p:cNvCxnSpPr/>
              <p:nvPr/>
            </p:nvCxnSpPr>
            <p:spPr>
              <a:xfrm rot="20700000" flipV="1">
                <a:off x="4457365" y="232054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46" name="直線コネクタ 545"/>
              <p:cNvCxnSpPr/>
              <p:nvPr/>
            </p:nvCxnSpPr>
            <p:spPr>
              <a:xfrm rot="300000" flipH="1" flipV="1">
                <a:off x="4526715" y="23122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47" name="円/楕円 546"/>
              <p:cNvSpPr/>
              <p:nvPr/>
            </p:nvSpPr>
            <p:spPr>
              <a:xfrm>
                <a:off x="4522463" y="203016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48" name="直線コネクタ 547"/>
              <p:cNvCxnSpPr/>
              <p:nvPr/>
            </p:nvCxnSpPr>
            <p:spPr>
              <a:xfrm rot="600000">
                <a:off x="4559568" y="21607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49" name="直線コネクタ 548"/>
              <p:cNvCxnSpPr/>
              <p:nvPr/>
            </p:nvCxnSpPr>
            <p:spPr>
              <a:xfrm rot="21000000" flipH="1">
                <a:off x="4629374" y="21629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50" name="円/楕円 549"/>
              <p:cNvSpPr/>
              <p:nvPr/>
            </p:nvSpPr>
            <p:spPr>
              <a:xfrm rot="300000">
                <a:off x="4664251" y="203931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51" name="直線コネクタ 550"/>
              <p:cNvCxnSpPr/>
              <p:nvPr/>
            </p:nvCxnSpPr>
            <p:spPr>
              <a:xfrm rot="900000">
                <a:off x="4690104" y="21663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52" name="直線コネクタ 551"/>
              <p:cNvCxnSpPr/>
              <p:nvPr/>
            </p:nvCxnSpPr>
            <p:spPr>
              <a:xfrm rot="21300000" flipH="1">
                <a:off x="4759454" y="217465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53" name="円/楕円 552"/>
              <p:cNvSpPr/>
              <p:nvPr/>
            </p:nvSpPr>
            <p:spPr>
              <a:xfrm rot="600000">
                <a:off x="4803000" y="20611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54" name="直線コネクタ 553"/>
              <p:cNvCxnSpPr/>
              <p:nvPr/>
            </p:nvCxnSpPr>
            <p:spPr>
              <a:xfrm rot="1200000">
                <a:off x="4817953" y="218370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55" name="直線コネクタ 554"/>
              <p:cNvCxnSpPr/>
              <p:nvPr/>
            </p:nvCxnSpPr>
            <p:spPr>
              <a:xfrm flipH="1">
                <a:off x="4886319" y="21979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56" name="円/楕円 555"/>
              <p:cNvSpPr/>
              <p:nvPr/>
            </p:nvSpPr>
            <p:spPr>
              <a:xfrm rot="900000">
                <a:off x="4941044" y="209476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57" name="直線コネクタ 556"/>
              <p:cNvCxnSpPr/>
              <p:nvPr/>
            </p:nvCxnSpPr>
            <p:spPr>
              <a:xfrm rot="1500000">
                <a:off x="4945530" y="2211901"/>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58" name="直線コネクタ 557"/>
              <p:cNvCxnSpPr/>
              <p:nvPr/>
            </p:nvCxnSpPr>
            <p:spPr>
              <a:xfrm rot="300000" flipH="1">
                <a:off x="5012392" y="2232080"/>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559" name="円/楕円 558"/>
              <p:cNvSpPr/>
              <p:nvPr/>
            </p:nvSpPr>
            <p:spPr>
              <a:xfrm rot="1200000">
                <a:off x="5074427" y="213964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60" name="直線コネクタ 559"/>
              <p:cNvCxnSpPr/>
              <p:nvPr/>
            </p:nvCxnSpPr>
            <p:spPr>
              <a:xfrm rot="1800000">
                <a:off x="5068961" y="225044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61" name="直線コネクタ 560"/>
              <p:cNvCxnSpPr/>
              <p:nvPr/>
            </p:nvCxnSpPr>
            <p:spPr>
              <a:xfrm rot="600000" flipH="1">
                <a:off x="5133809" y="22763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62" name="円/楕円 561"/>
              <p:cNvSpPr/>
              <p:nvPr/>
            </p:nvSpPr>
            <p:spPr>
              <a:xfrm rot="1500000">
                <a:off x="5204533" y="219673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63" name="直線コネクタ 562"/>
              <p:cNvCxnSpPr/>
              <p:nvPr/>
            </p:nvCxnSpPr>
            <p:spPr>
              <a:xfrm rot="2100000">
                <a:off x="5189704" y="23003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64" name="直線コネクタ 563"/>
              <p:cNvCxnSpPr/>
              <p:nvPr/>
            </p:nvCxnSpPr>
            <p:spPr>
              <a:xfrm rot="900000" flipH="1">
                <a:off x="5252046" y="233185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65" name="円/楕円 564"/>
              <p:cNvSpPr/>
              <p:nvPr/>
            </p:nvSpPr>
            <p:spPr>
              <a:xfrm rot="1800000">
                <a:off x="5327453" y="226468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66" name="直線コネクタ 565"/>
              <p:cNvCxnSpPr/>
              <p:nvPr/>
            </p:nvCxnSpPr>
            <p:spPr>
              <a:xfrm rot="2400000">
                <a:off x="5303923" y="2360360"/>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67" name="直線コネクタ 566"/>
              <p:cNvCxnSpPr/>
              <p:nvPr/>
            </p:nvCxnSpPr>
            <p:spPr>
              <a:xfrm rot="1200000" flipH="1">
                <a:off x="5363284" y="2397156"/>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568" name="円/楕円 567"/>
              <p:cNvSpPr/>
              <p:nvPr/>
            </p:nvSpPr>
            <p:spPr>
              <a:xfrm rot="2100000">
                <a:off x="5445669" y="234350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69" name="直線コネクタ 568"/>
              <p:cNvCxnSpPr/>
              <p:nvPr/>
            </p:nvCxnSpPr>
            <p:spPr>
              <a:xfrm rot="2700000">
                <a:off x="5414164" y="24304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70" name="直線コネクタ 569"/>
              <p:cNvCxnSpPr/>
              <p:nvPr/>
            </p:nvCxnSpPr>
            <p:spPr>
              <a:xfrm rot="1500000" flipH="1">
                <a:off x="5470092" y="247231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71" name="円/楕円 570"/>
              <p:cNvSpPr/>
              <p:nvPr/>
            </p:nvSpPr>
            <p:spPr>
              <a:xfrm rot="2400000">
                <a:off x="5553866" y="242972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72" name="直線コネクタ 571"/>
              <p:cNvCxnSpPr/>
              <p:nvPr/>
            </p:nvCxnSpPr>
            <p:spPr>
              <a:xfrm rot="3000000">
                <a:off x="5515174" y="25073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73" name="直線コネクタ 572"/>
              <p:cNvCxnSpPr/>
              <p:nvPr/>
            </p:nvCxnSpPr>
            <p:spPr>
              <a:xfrm rot="1800000" flipH="1">
                <a:off x="5567243" y="25538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74" name="円/楕円 573"/>
              <p:cNvSpPr/>
              <p:nvPr/>
            </p:nvSpPr>
            <p:spPr>
              <a:xfrm rot="2700000">
                <a:off x="5656599" y="252787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75" name="直線コネクタ 574"/>
              <p:cNvCxnSpPr/>
              <p:nvPr/>
            </p:nvCxnSpPr>
            <p:spPr>
              <a:xfrm rot="3300000">
                <a:off x="5611563" y="259556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76" name="直線コネクタ 575"/>
              <p:cNvCxnSpPr/>
              <p:nvPr/>
            </p:nvCxnSpPr>
            <p:spPr>
              <a:xfrm rot="2100000" flipH="1">
                <a:off x="5659377" y="264646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577" name="円/楕円 576"/>
              <p:cNvSpPr/>
              <p:nvPr/>
            </p:nvSpPr>
            <p:spPr>
              <a:xfrm rot="3000000">
                <a:off x="5748863" y="263377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78" name="直線コネクタ 577"/>
              <p:cNvCxnSpPr/>
              <p:nvPr/>
            </p:nvCxnSpPr>
            <p:spPr>
              <a:xfrm rot="3600000">
                <a:off x="5698373" y="26909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79" name="直線コネクタ 578"/>
              <p:cNvCxnSpPr/>
              <p:nvPr/>
            </p:nvCxnSpPr>
            <p:spPr>
              <a:xfrm rot="2400000" flipH="1">
                <a:off x="5741568" y="27458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80" name="円/楕円 579"/>
              <p:cNvSpPr/>
              <p:nvPr/>
            </p:nvSpPr>
            <p:spPr>
              <a:xfrm rot="3300000">
                <a:off x="5832991" y="274827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81" name="直線コネクタ 580"/>
              <p:cNvCxnSpPr/>
              <p:nvPr/>
            </p:nvCxnSpPr>
            <p:spPr>
              <a:xfrm rot="3900000">
                <a:off x="5777980" y="27946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82" name="直線コネクタ 581"/>
              <p:cNvCxnSpPr/>
              <p:nvPr/>
            </p:nvCxnSpPr>
            <p:spPr>
              <a:xfrm rot="2700000" flipH="1">
                <a:off x="5816228" y="285303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83" name="円/楕円 582"/>
              <p:cNvSpPr/>
              <p:nvPr/>
            </p:nvSpPr>
            <p:spPr>
              <a:xfrm rot="3600000">
                <a:off x="5906324" y="286838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84" name="直線コネクタ 583"/>
              <p:cNvCxnSpPr/>
              <p:nvPr/>
            </p:nvCxnSpPr>
            <p:spPr>
              <a:xfrm rot="4200000">
                <a:off x="5847758" y="290347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85" name="直線コネクタ 584"/>
              <p:cNvCxnSpPr/>
              <p:nvPr/>
            </p:nvCxnSpPr>
            <p:spPr>
              <a:xfrm rot="3000000" flipH="1">
                <a:off x="5880768" y="29650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86" name="円/楕円 585"/>
              <p:cNvSpPr/>
              <p:nvPr/>
            </p:nvSpPr>
            <p:spPr>
              <a:xfrm rot="3900000">
                <a:off x="5969291" y="299575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87" name="直線コネクタ 586"/>
              <p:cNvCxnSpPr/>
              <p:nvPr/>
            </p:nvCxnSpPr>
            <p:spPr>
              <a:xfrm rot="4500000">
                <a:off x="5908164" y="30193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88" name="直線コネクタ 587"/>
              <p:cNvCxnSpPr/>
              <p:nvPr/>
            </p:nvCxnSpPr>
            <p:spPr>
              <a:xfrm rot="3300000" flipH="1">
                <a:off x="5935684" y="30835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589" name="円/楕円 588"/>
              <p:cNvSpPr/>
              <p:nvPr/>
            </p:nvSpPr>
            <p:spPr>
              <a:xfrm rot="4200000">
                <a:off x="6019772" y="312682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90" name="直線コネクタ 589"/>
              <p:cNvCxnSpPr/>
              <p:nvPr/>
            </p:nvCxnSpPr>
            <p:spPr>
              <a:xfrm rot="4800000">
                <a:off x="5957097" y="31386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91" name="直線コネクタ 590"/>
              <p:cNvCxnSpPr/>
              <p:nvPr/>
            </p:nvCxnSpPr>
            <p:spPr>
              <a:xfrm rot="3600000" flipH="1">
                <a:off x="5978918" y="32050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92" name="円/楕円 591"/>
              <p:cNvSpPr/>
              <p:nvPr/>
            </p:nvSpPr>
            <p:spPr>
              <a:xfrm rot="4500000">
                <a:off x="6059666" y="326318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93" name="直線コネクタ 592"/>
              <p:cNvCxnSpPr/>
              <p:nvPr/>
            </p:nvCxnSpPr>
            <p:spPr>
              <a:xfrm rot="5100000">
                <a:off x="5996468" y="32632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94" name="直線コネクタ 593"/>
              <p:cNvCxnSpPr/>
              <p:nvPr/>
            </p:nvCxnSpPr>
            <p:spPr>
              <a:xfrm rot="3900000" flipH="1">
                <a:off x="6012424" y="333127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95" name="円/楕円 594"/>
              <p:cNvSpPr/>
              <p:nvPr/>
            </p:nvSpPr>
            <p:spPr>
              <a:xfrm rot="4800000">
                <a:off x="6080619" y="339695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96" name="直線コネクタ 595"/>
              <p:cNvCxnSpPr/>
              <p:nvPr/>
            </p:nvCxnSpPr>
            <p:spPr>
              <a:xfrm rot="5400000">
                <a:off x="6017927" y="338526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97" name="直線コネクタ 596"/>
              <p:cNvCxnSpPr/>
              <p:nvPr/>
            </p:nvCxnSpPr>
            <p:spPr>
              <a:xfrm rot="4200000" flipH="1">
                <a:off x="6027896" y="345438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598" name="円/楕円 597"/>
              <p:cNvSpPr/>
              <p:nvPr/>
            </p:nvSpPr>
            <p:spPr>
              <a:xfrm rot="5100000">
                <a:off x="6096227" y="353817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99" name="直線コネクタ 598"/>
              <p:cNvCxnSpPr/>
              <p:nvPr/>
            </p:nvCxnSpPr>
            <p:spPr>
              <a:xfrm rot="5700000">
                <a:off x="6035067" y="35147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00" name="直線コネクタ 599"/>
              <p:cNvCxnSpPr/>
              <p:nvPr/>
            </p:nvCxnSpPr>
            <p:spPr>
              <a:xfrm rot="4500000" flipH="1">
                <a:off x="6038973" y="358452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01" name="円/楕円 600"/>
              <p:cNvSpPr/>
              <p:nvPr/>
            </p:nvSpPr>
            <p:spPr>
              <a:xfrm rot="5400000">
                <a:off x="6098836" y="367860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02" name="直線コネクタ 601"/>
              <p:cNvCxnSpPr/>
              <p:nvPr/>
            </p:nvCxnSpPr>
            <p:spPr>
              <a:xfrm rot="6000000">
                <a:off x="6040221" y="3643703"/>
                <a:ext cx="0" cy="144016"/>
              </a:xfrm>
              <a:prstGeom prst="line">
                <a:avLst/>
              </a:prstGeom>
              <a:solidFill>
                <a:schemeClr val="accent5"/>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03" name="直線コネクタ 602"/>
              <p:cNvCxnSpPr/>
              <p:nvPr/>
            </p:nvCxnSpPr>
            <p:spPr>
              <a:xfrm rot="4800000" flipH="1">
                <a:off x="6038035" y="3713509"/>
                <a:ext cx="0" cy="144016"/>
              </a:xfrm>
              <a:prstGeom prst="line">
                <a:avLst/>
              </a:prstGeom>
              <a:solidFill>
                <a:schemeClr val="accent5"/>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04" name="円/楕円 603"/>
              <p:cNvSpPr/>
              <p:nvPr/>
            </p:nvSpPr>
            <p:spPr>
              <a:xfrm rot="5700000">
                <a:off x="6089683" y="382039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05" name="直線コネクタ 604"/>
              <p:cNvCxnSpPr/>
              <p:nvPr/>
            </p:nvCxnSpPr>
            <p:spPr>
              <a:xfrm rot="6300000">
                <a:off x="6034607" y="377423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06" name="直線コネクタ 605"/>
              <p:cNvCxnSpPr/>
              <p:nvPr/>
            </p:nvCxnSpPr>
            <p:spPr>
              <a:xfrm rot="5100000" flipH="1">
                <a:off x="6026345" y="384358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07" name="円/楕円 606"/>
              <p:cNvSpPr/>
              <p:nvPr/>
            </p:nvSpPr>
            <p:spPr>
              <a:xfrm rot="6000000">
                <a:off x="6068651" y="39595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08" name="直線コネクタ 607"/>
              <p:cNvCxnSpPr/>
              <p:nvPr/>
            </p:nvCxnSpPr>
            <p:spPr>
              <a:xfrm rot="6600000">
                <a:off x="6018081" y="390248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09" name="直線コネクタ 608"/>
              <p:cNvCxnSpPr/>
              <p:nvPr/>
            </p:nvCxnSpPr>
            <p:spPr>
              <a:xfrm rot="5400000" flipH="1">
                <a:off x="6003806" y="39708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10" name="円/楕円 609"/>
              <p:cNvSpPr/>
              <p:nvPr/>
            </p:nvSpPr>
            <p:spPr>
              <a:xfrm rot="6300000">
                <a:off x="6035017" y="409758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11" name="直線コネクタ 610"/>
              <p:cNvCxnSpPr/>
              <p:nvPr/>
            </p:nvCxnSpPr>
            <p:spPr>
              <a:xfrm rot="6900000">
                <a:off x="5989886" y="403006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12" name="直線コネクタ 611"/>
              <p:cNvCxnSpPr/>
              <p:nvPr/>
            </p:nvCxnSpPr>
            <p:spPr>
              <a:xfrm rot="5700000" flipH="1">
                <a:off x="5969708" y="409692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13" name="円/楕円 612"/>
              <p:cNvSpPr/>
              <p:nvPr/>
            </p:nvSpPr>
            <p:spPr>
              <a:xfrm rot="6600000">
                <a:off x="5989438" y="423043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14" name="直線コネクタ 613"/>
              <p:cNvCxnSpPr/>
              <p:nvPr/>
            </p:nvCxnSpPr>
            <p:spPr>
              <a:xfrm rot="7200000">
                <a:off x="5950638" y="415296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615" name="直線コネクタ 614"/>
              <p:cNvCxnSpPr/>
              <p:nvPr/>
            </p:nvCxnSpPr>
            <p:spPr>
              <a:xfrm rot="6000000" flipH="1">
                <a:off x="5924709" y="42178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616" name="円/楕円 615"/>
              <p:cNvSpPr/>
              <p:nvPr/>
            </p:nvSpPr>
            <p:spPr>
              <a:xfrm rot="6900000">
                <a:off x="5932343" y="436054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17" name="直線コネクタ 616"/>
              <p:cNvCxnSpPr/>
              <p:nvPr/>
            </p:nvCxnSpPr>
            <p:spPr>
              <a:xfrm rot="7500000">
                <a:off x="5900717" y="42737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18" name="直線コネクタ 617"/>
              <p:cNvCxnSpPr/>
              <p:nvPr/>
            </p:nvCxnSpPr>
            <p:spPr>
              <a:xfrm rot="6300000" flipH="1">
                <a:off x="5869234" y="433605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19" name="円/楕円 618"/>
              <p:cNvSpPr/>
              <p:nvPr/>
            </p:nvSpPr>
            <p:spPr>
              <a:xfrm rot="7200000">
                <a:off x="5866227" y="448207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20" name="直線コネクタ 619"/>
              <p:cNvCxnSpPr/>
              <p:nvPr/>
            </p:nvCxnSpPr>
            <p:spPr>
              <a:xfrm rot="7800000">
                <a:off x="5842564" y="438653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21" name="直線コネクタ 620"/>
              <p:cNvCxnSpPr/>
              <p:nvPr/>
            </p:nvCxnSpPr>
            <p:spPr>
              <a:xfrm rot="6600000" flipH="1">
                <a:off x="5805768" y="444589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22" name="円/楕円 621"/>
              <p:cNvSpPr/>
              <p:nvPr/>
            </p:nvSpPr>
            <p:spPr>
              <a:xfrm rot="7500000">
                <a:off x="5787406" y="460028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23" name="直線コネクタ 622"/>
              <p:cNvCxnSpPr/>
              <p:nvPr/>
            </p:nvCxnSpPr>
            <p:spPr>
              <a:xfrm rot="8100000">
                <a:off x="5772434" y="449677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24" name="直線コネクタ 623"/>
              <p:cNvCxnSpPr/>
              <p:nvPr/>
            </p:nvCxnSpPr>
            <p:spPr>
              <a:xfrm rot="6900000" flipH="1">
                <a:off x="5730604" y="455270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25" name="円/楕円 624"/>
              <p:cNvSpPr/>
              <p:nvPr/>
            </p:nvSpPr>
            <p:spPr>
              <a:xfrm rot="7800000">
                <a:off x="5699138" y="470953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26" name="直線コネクタ 625"/>
              <p:cNvCxnSpPr/>
              <p:nvPr/>
            </p:nvCxnSpPr>
            <p:spPr>
              <a:xfrm rot="8400000">
                <a:off x="5693518" y="459883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627" name="直線コネクタ 626"/>
              <p:cNvCxnSpPr/>
              <p:nvPr/>
            </p:nvCxnSpPr>
            <p:spPr>
              <a:xfrm rot="7200000" flipH="1">
                <a:off x="5646973" y="465090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628" name="円/楕円 627"/>
              <p:cNvSpPr/>
              <p:nvPr/>
            </p:nvSpPr>
            <p:spPr>
              <a:xfrm rot="8100000">
                <a:off x="5600988" y="481227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29" name="直線コネクタ 628"/>
              <p:cNvCxnSpPr/>
              <p:nvPr/>
            </p:nvCxnSpPr>
            <p:spPr>
              <a:xfrm rot="8700000">
                <a:off x="5605312" y="46952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30" name="直線コネクタ 629"/>
              <p:cNvCxnSpPr/>
              <p:nvPr/>
            </p:nvCxnSpPr>
            <p:spPr>
              <a:xfrm rot="7500000" flipH="1">
                <a:off x="5554406" y="474304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31" name="円/楕円 630"/>
              <p:cNvSpPr/>
              <p:nvPr/>
            </p:nvSpPr>
            <p:spPr>
              <a:xfrm rot="8400000">
                <a:off x="5495432" y="490534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32" name="直線コネクタ 631"/>
              <p:cNvCxnSpPr/>
              <p:nvPr/>
            </p:nvCxnSpPr>
            <p:spPr>
              <a:xfrm rot="9000000">
                <a:off x="5510214" y="478284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33" name="直線コネクタ 632"/>
              <p:cNvCxnSpPr/>
              <p:nvPr/>
            </p:nvCxnSpPr>
            <p:spPr>
              <a:xfrm rot="7800000" flipH="1">
                <a:off x="5455335" y="482604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34" name="円/楕円 633"/>
              <p:cNvSpPr/>
              <p:nvPr/>
            </p:nvSpPr>
            <p:spPr>
              <a:xfrm rot="8700000">
                <a:off x="5380934" y="49894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35" name="直線コネクタ 634"/>
              <p:cNvCxnSpPr/>
              <p:nvPr/>
            </p:nvCxnSpPr>
            <p:spPr>
              <a:xfrm rot="9300000">
                <a:off x="5406611" y="486245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36" name="直線コネクタ 635"/>
              <p:cNvCxnSpPr/>
              <p:nvPr/>
            </p:nvCxnSpPr>
            <p:spPr>
              <a:xfrm rot="8100000" flipH="1">
                <a:off x="5348175" y="49007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37" name="円/楕円 636"/>
              <p:cNvSpPr/>
              <p:nvPr/>
            </p:nvSpPr>
            <p:spPr>
              <a:xfrm rot="9000000">
                <a:off x="5260622" y="506194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38" name="直線コネクタ 637"/>
              <p:cNvCxnSpPr/>
              <p:nvPr/>
            </p:nvCxnSpPr>
            <p:spPr>
              <a:xfrm rot="9600000">
                <a:off x="5297546" y="493137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39" name="直線コネクタ 638"/>
              <p:cNvCxnSpPr/>
              <p:nvPr/>
            </p:nvCxnSpPr>
            <p:spPr>
              <a:xfrm rot="8400000" flipH="1">
                <a:off x="5235999" y="496438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40" name="円/楕円 639"/>
              <p:cNvSpPr/>
              <p:nvPr/>
            </p:nvSpPr>
            <p:spPr>
              <a:xfrm rot="9300000">
                <a:off x="5133254" y="512491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41" name="直線コネクタ 640"/>
              <p:cNvCxnSpPr/>
              <p:nvPr/>
            </p:nvCxnSpPr>
            <p:spPr>
              <a:xfrm rot="9900000">
                <a:off x="5181691" y="499177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2" name="直線コネクタ 641"/>
              <p:cNvCxnSpPr/>
              <p:nvPr/>
            </p:nvCxnSpPr>
            <p:spPr>
              <a:xfrm rot="8700000" flipH="1">
                <a:off x="5117501" y="501929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43" name="円/楕円 642"/>
              <p:cNvSpPr/>
              <p:nvPr/>
            </p:nvSpPr>
            <p:spPr>
              <a:xfrm rot="19200000">
                <a:off x="3471782" y="239142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44" name="直線コネクタ 643"/>
              <p:cNvCxnSpPr/>
              <p:nvPr/>
            </p:nvCxnSpPr>
            <p:spPr>
              <a:xfrm rot="19800000">
                <a:off x="3601016" y="251392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5" name="直線コネクタ 644"/>
              <p:cNvCxnSpPr/>
              <p:nvPr/>
            </p:nvCxnSpPr>
            <p:spPr>
              <a:xfrm rot="18600000" flipH="1">
                <a:off x="3655895" y="24707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46" name="円/楕円 645"/>
              <p:cNvSpPr/>
              <p:nvPr/>
            </p:nvSpPr>
            <p:spPr>
              <a:xfrm rot="19500000">
                <a:off x="3586280" y="23072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47" name="直線コネクタ 646"/>
              <p:cNvCxnSpPr/>
              <p:nvPr/>
            </p:nvCxnSpPr>
            <p:spPr>
              <a:xfrm rot="20100000">
                <a:off x="3704619" y="243431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8" name="直線コネクタ 647"/>
              <p:cNvCxnSpPr/>
              <p:nvPr/>
            </p:nvCxnSpPr>
            <p:spPr>
              <a:xfrm rot="18900000" flipH="1">
                <a:off x="3763055" y="23960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49" name="円/楕円 648"/>
              <p:cNvSpPr/>
              <p:nvPr/>
            </p:nvSpPr>
            <p:spPr>
              <a:xfrm rot="19800000">
                <a:off x="3706592" y="223482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50" name="直線コネクタ 649"/>
              <p:cNvCxnSpPr/>
              <p:nvPr/>
            </p:nvCxnSpPr>
            <p:spPr>
              <a:xfrm rot="20400000">
                <a:off x="3813684" y="236539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651" name="直線コネクタ 650"/>
              <p:cNvCxnSpPr/>
              <p:nvPr/>
            </p:nvCxnSpPr>
            <p:spPr>
              <a:xfrm rot="19200000" flipH="1">
                <a:off x="3875231" y="233238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652" name="円/楕円 651"/>
              <p:cNvSpPr/>
              <p:nvPr/>
            </p:nvSpPr>
            <p:spPr>
              <a:xfrm rot="20100000">
                <a:off x="3833960" y="217185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53" name="直線コネクタ 652"/>
              <p:cNvCxnSpPr/>
              <p:nvPr/>
            </p:nvCxnSpPr>
            <p:spPr>
              <a:xfrm rot="20700000">
                <a:off x="3929539" y="230499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54" name="直線コネクタ 653"/>
              <p:cNvCxnSpPr/>
              <p:nvPr/>
            </p:nvCxnSpPr>
            <p:spPr>
              <a:xfrm rot="19500000" flipH="1">
                <a:off x="3993729" y="22774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55" name="円/楕円 654"/>
              <p:cNvSpPr/>
              <p:nvPr/>
            </p:nvSpPr>
            <p:spPr>
              <a:xfrm rot="20400000">
                <a:off x="3964983" y="21204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56" name="直線コネクタ 655"/>
              <p:cNvCxnSpPr/>
              <p:nvPr/>
            </p:nvCxnSpPr>
            <p:spPr>
              <a:xfrm rot="21000000">
                <a:off x="4048869" y="22551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57" name="直線コネクタ 656"/>
              <p:cNvCxnSpPr/>
              <p:nvPr/>
            </p:nvCxnSpPr>
            <p:spPr>
              <a:xfrm rot="19800000" flipH="1">
                <a:off x="4115213" y="22333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58" name="円/楕円 657"/>
              <p:cNvSpPr/>
              <p:nvPr/>
            </p:nvSpPr>
            <p:spPr>
              <a:xfrm rot="20700000">
                <a:off x="4101350" y="208060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59" name="直線コネクタ 658"/>
              <p:cNvCxnSpPr/>
              <p:nvPr/>
            </p:nvCxnSpPr>
            <p:spPr>
              <a:xfrm rot="21300000">
                <a:off x="4173452" y="22158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60" name="直線コネクタ 659"/>
              <p:cNvCxnSpPr/>
              <p:nvPr/>
            </p:nvCxnSpPr>
            <p:spPr>
              <a:xfrm rot="20100000" flipH="1">
                <a:off x="4241445" y="21998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61" name="円/楕円 660"/>
              <p:cNvSpPr/>
              <p:nvPr/>
            </p:nvSpPr>
            <p:spPr>
              <a:xfrm rot="21000000">
                <a:off x="4239193" y="20536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62" name="直線コネクタ 661"/>
              <p:cNvCxnSpPr/>
              <p:nvPr/>
            </p:nvCxnSpPr>
            <p:spPr>
              <a:xfrm>
                <a:off x="4299511" y="218834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63" name="直線コネクタ 662"/>
              <p:cNvCxnSpPr/>
              <p:nvPr/>
            </p:nvCxnSpPr>
            <p:spPr>
              <a:xfrm rot="20400000" flipH="1">
                <a:off x="4368636" y="21783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64" name="円/楕円 663"/>
              <p:cNvSpPr/>
              <p:nvPr/>
            </p:nvSpPr>
            <p:spPr>
              <a:xfrm rot="21300000">
                <a:off x="4380416" y="20380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65" name="直線コネクタ 664"/>
              <p:cNvCxnSpPr/>
              <p:nvPr/>
            </p:nvCxnSpPr>
            <p:spPr>
              <a:xfrm rot="300000">
                <a:off x="4429039" y="217121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66" name="直線コネクタ 665"/>
              <p:cNvCxnSpPr/>
              <p:nvPr/>
            </p:nvCxnSpPr>
            <p:spPr>
              <a:xfrm rot="20700000" flipH="1">
                <a:off x="4498770" y="21673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67" name="円/楕円 666"/>
              <p:cNvSpPr/>
              <p:nvPr/>
            </p:nvSpPr>
            <p:spPr>
              <a:xfrm rot="9600000">
                <a:off x="5006100" y="5178031"/>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68" name="直線コネクタ 667"/>
              <p:cNvCxnSpPr/>
              <p:nvPr/>
            </p:nvCxnSpPr>
            <p:spPr>
              <a:xfrm rot="10200000">
                <a:off x="5066230" y="504334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669" name="直線コネクタ 668"/>
              <p:cNvCxnSpPr/>
              <p:nvPr/>
            </p:nvCxnSpPr>
            <p:spPr>
              <a:xfrm rot="9000000" flipH="1">
                <a:off x="4999886" y="506516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670" name="円/楕円 669"/>
              <p:cNvSpPr/>
              <p:nvPr/>
            </p:nvSpPr>
            <p:spPr>
              <a:xfrm rot="9900000">
                <a:off x="4869733" y="521792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71" name="直線コネクタ 670"/>
              <p:cNvCxnSpPr/>
              <p:nvPr/>
            </p:nvCxnSpPr>
            <p:spPr>
              <a:xfrm rot="10500000">
                <a:off x="4941647" y="508272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72" name="直線コネクタ 671"/>
              <p:cNvCxnSpPr/>
              <p:nvPr/>
            </p:nvCxnSpPr>
            <p:spPr>
              <a:xfrm rot="9300000" flipH="1">
                <a:off x="4873654" y="50986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73" name="円/楕円 672"/>
              <p:cNvSpPr/>
              <p:nvPr/>
            </p:nvSpPr>
            <p:spPr>
              <a:xfrm rot="10200000">
                <a:off x="4731890" y="524487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74" name="直線コネクタ 673"/>
              <p:cNvCxnSpPr/>
              <p:nvPr/>
            </p:nvCxnSpPr>
            <p:spPr>
              <a:xfrm rot="10800000">
                <a:off x="4815588" y="51101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75" name="直線コネクタ 674"/>
              <p:cNvCxnSpPr/>
              <p:nvPr/>
            </p:nvCxnSpPr>
            <p:spPr>
              <a:xfrm rot="9600000" flipH="1">
                <a:off x="4746463" y="512014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76" name="円/楕円 675"/>
              <p:cNvSpPr/>
              <p:nvPr/>
            </p:nvSpPr>
            <p:spPr>
              <a:xfrm rot="10500000">
                <a:off x="4590667" y="526048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77" name="直線コネクタ 676"/>
              <p:cNvCxnSpPr/>
              <p:nvPr/>
            </p:nvCxnSpPr>
            <p:spPr>
              <a:xfrm rot="11100000">
                <a:off x="4686060" y="512731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78" name="直線コネクタ 677"/>
              <p:cNvCxnSpPr/>
              <p:nvPr/>
            </p:nvCxnSpPr>
            <p:spPr>
              <a:xfrm rot="9900000" flipH="1">
                <a:off x="4616329" y="51312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79" name="円/楕円 678"/>
              <p:cNvSpPr/>
              <p:nvPr/>
            </p:nvSpPr>
            <p:spPr>
              <a:xfrm rot="10800000">
                <a:off x="4449980" y="526393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80" name="直線コネクタ 679"/>
              <p:cNvCxnSpPr/>
              <p:nvPr/>
            </p:nvCxnSpPr>
            <p:spPr>
              <a:xfrm rot="11400000">
                <a:off x="4556891" y="513331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81" name="直線コネクタ 680"/>
              <p:cNvCxnSpPr/>
              <p:nvPr/>
            </p:nvCxnSpPr>
            <p:spPr>
              <a:xfrm rot="10200000" flipH="1">
                <a:off x="4487085" y="513112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82" name="円/楕円 681"/>
              <p:cNvSpPr/>
              <p:nvPr/>
            </p:nvSpPr>
            <p:spPr>
              <a:xfrm rot="11100000">
                <a:off x="4308192" y="525478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83" name="直線コネクタ 682"/>
              <p:cNvCxnSpPr/>
              <p:nvPr/>
            </p:nvCxnSpPr>
            <p:spPr>
              <a:xfrm rot="11700000">
                <a:off x="4426355" y="512770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684" name="直線コネクタ 683"/>
              <p:cNvCxnSpPr/>
              <p:nvPr/>
            </p:nvCxnSpPr>
            <p:spPr>
              <a:xfrm rot="10500000" flipH="1">
                <a:off x="4357005" y="511943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685" name="円/楕円 684"/>
              <p:cNvSpPr/>
              <p:nvPr/>
            </p:nvSpPr>
            <p:spPr>
              <a:xfrm rot="11400000">
                <a:off x="4169443" y="523296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86" name="直線コネクタ 685"/>
              <p:cNvCxnSpPr/>
              <p:nvPr/>
            </p:nvCxnSpPr>
            <p:spPr>
              <a:xfrm rot="12000000">
                <a:off x="4298506" y="51103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87" name="直線コネクタ 686"/>
              <p:cNvCxnSpPr/>
              <p:nvPr/>
            </p:nvCxnSpPr>
            <p:spPr>
              <a:xfrm rot="10800000" flipH="1">
                <a:off x="4230140" y="50961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88" name="円/楕円 687"/>
              <p:cNvSpPr/>
              <p:nvPr/>
            </p:nvSpPr>
            <p:spPr>
              <a:xfrm rot="11700000">
                <a:off x="4031399" y="519933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89" name="直線コネクタ 688"/>
              <p:cNvCxnSpPr/>
              <p:nvPr/>
            </p:nvCxnSpPr>
            <p:spPr>
              <a:xfrm rot="12300000">
                <a:off x="4170929" y="50821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90" name="直線コネクタ 689"/>
              <p:cNvCxnSpPr/>
              <p:nvPr/>
            </p:nvCxnSpPr>
            <p:spPr>
              <a:xfrm rot="11100000" flipH="1">
                <a:off x="4104067" y="50620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91" name="円/楕円 690"/>
              <p:cNvSpPr/>
              <p:nvPr/>
            </p:nvSpPr>
            <p:spPr>
              <a:xfrm rot="12000000">
                <a:off x="3900239" y="515532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92" name="直線コネクタ 691"/>
              <p:cNvCxnSpPr/>
              <p:nvPr/>
            </p:nvCxnSpPr>
            <p:spPr>
              <a:xfrm rot="12600000">
                <a:off x="4049721" y="50445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93" name="直線コネクタ 692"/>
              <p:cNvCxnSpPr/>
              <p:nvPr/>
            </p:nvCxnSpPr>
            <p:spPr>
              <a:xfrm rot="11400000" flipH="1">
                <a:off x="3984873" y="50185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94" name="円/楕円 693"/>
              <p:cNvSpPr/>
              <p:nvPr/>
            </p:nvSpPr>
            <p:spPr>
              <a:xfrm rot="12300000">
                <a:off x="3770133" y="50982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95" name="直線コネクタ 694"/>
              <p:cNvCxnSpPr/>
              <p:nvPr/>
            </p:nvCxnSpPr>
            <p:spPr>
              <a:xfrm rot="12900000">
                <a:off x="3928978" y="49945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96" name="直線コネクタ 695"/>
              <p:cNvCxnSpPr/>
              <p:nvPr/>
            </p:nvCxnSpPr>
            <p:spPr>
              <a:xfrm rot="11700000" flipH="1">
                <a:off x="3866636" y="49631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97" name="円/楕円 696"/>
              <p:cNvSpPr/>
              <p:nvPr/>
            </p:nvSpPr>
            <p:spPr>
              <a:xfrm rot="12600000">
                <a:off x="3647213" y="503027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98" name="直線コネクタ 697"/>
              <p:cNvCxnSpPr/>
              <p:nvPr/>
            </p:nvCxnSpPr>
            <p:spPr>
              <a:xfrm rot="13200000">
                <a:off x="3814759" y="493460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699" name="直線コネクタ 698"/>
              <p:cNvCxnSpPr/>
              <p:nvPr/>
            </p:nvCxnSpPr>
            <p:spPr>
              <a:xfrm rot="12000000" flipH="1">
                <a:off x="3755398" y="489780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00" name="円/楕円 699"/>
              <p:cNvSpPr/>
              <p:nvPr/>
            </p:nvSpPr>
            <p:spPr>
              <a:xfrm rot="12900000">
                <a:off x="3528997" y="495145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01" name="直線コネクタ 700"/>
              <p:cNvCxnSpPr/>
              <p:nvPr/>
            </p:nvCxnSpPr>
            <p:spPr>
              <a:xfrm rot="13500000">
                <a:off x="3704518" y="48644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02" name="直線コネクタ 701"/>
              <p:cNvCxnSpPr/>
              <p:nvPr/>
            </p:nvCxnSpPr>
            <p:spPr>
              <a:xfrm rot="12300000" flipH="1">
                <a:off x="3648590" y="482264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03" name="円/楕円 702"/>
              <p:cNvSpPr/>
              <p:nvPr/>
            </p:nvSpPr>
            <p:spPr>
              <a:xfrm rot="13200000">
                <a:off x="3419007" y="486366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04" name="直線コネクタ 703"/>
              <p:cNvCxnSpPr/>
              <p:nvPr/>
            </p:nvCxnSpPr>
            <p:spPr>
              <a:xfrm rot="13800000">
                <a:off x="3601715" y="478603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05" name="直線コネクタ 704"/>
              <p:cNvCxnSpPr/>
              <p:nvPr/>
            </p:nvCxnSpPr>
            <p:spPr>
              <a:xfrm rot="12600000" flipH="1">
                <a:off x="3549646" y="47394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06" name="円/楕円 705"/>
              <p:cNvSpPr/>
              <p:nvPr/>
            </p:nvSpPr>
            <p:spPr>
              <a:xfrm rot="13500000">
                <a:off x="3316274" y="476551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07" name="直線コネクタ 706"/>
              <p:cNvCxnSpPr/>
              <p:nvPr/>
            </p:nvCxnSpPr>
            <p:spPr>
              <a:xfrm rot="14100000">
                <a:off x="3505326" y="469783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08" name="直線コネクタ 707"/>
              <p:cNvCxnSpPr/>
              <p:nvPr/>
            </p:nvCxnSpPr>
            <p:spPr>
              <a:xfrm rot="12900000" flipH="1">
                <a:off x="3457512" y="464692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09" name="円/楕円 708"/>
              <p:cNvSpPr/>
              <p:nvPr/>
            </p:nvSpPr>
            <p:spPr>
              <a:xfrm rot="13800000">
                <a:off x="3224010" y="465961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10" name="直線コネクタ 709"/>
              <p:cNvCxnSpPr/>
              <p:nvPr/>
            </p:nvCxnSpPr>
            <p:spPr>
              <a:xfrm rot="14400000">
                <a:off x="3418516" y="46023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11" name="直線コネクタ 710"/>
              <p:cNvCxnSpPr/>
              <p:nvPr/>
            </p:nvCxnSpPr>
            <p:spPr>
              <a:xfrm rot="13200000" flipH="1">
                <a:off x="3375321" y="45475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12" name="円/楕円 711"/>
              <p:cNvSpPr/>
              <p:nvPr/>
            </p:nvSpPr>
            <p:spPr>
              <a:xfrm rot="14100000">
                <a:off x="3139882" y="454511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13" name="直線コネクタ 712"/>
              <p:cNvCxnSpPr/>
              <p:nvPr/>
            </p:nvCxnSpPr>
            <p:spPr>
              <a:xfrm rot="14700000">
                <a:off x="3338909" y="44987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14" name="直線コネクタ 713"/>
              <p:cNvCxnSpPr/>
              <p:nvPr/>
            </p:nvCxnSpPr>
            <p:spPr>
              <a:xfrm rot="13500000" flipH="1">
                <a:off x="3300661" y="44403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15" name="円/楕円 714"/>
              <p:cNvSpPr/>
              <p:nvPr/>
            </p:nvSpPr>
            <p:spPr>
              <a:xfrm rot="14400000">
                <a:off x="3074441" y="4426588"/>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16" name="直線コネクタ 715"/>
              <p:cNvCxnSpPr/>
              <p:nvPr/>
            </p:nvCxnSpPr>
            <p:spPr>
              <a:xfrm rot="15000000">
                <a:off x="3277023" y="439150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17" name="直線コネクタ 716"/>
              <p:cNvCxnSpPr/>
              <p:nvPr/>
            </p:nvCxnSpPr>
            <p:spPr>
              <a:xfrm rot="13800000" flipH="1">
                <a:off x="3244013" y="432995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18" name="円/楕円 717"/>
              <p:cNvSpPr/>
              <p:nvPr/>
            </p:nvSpPr>
            <p:spPr>
              <a:xfrm rot="14700000">
                <a:off x="3011474" y="429921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19" name="直線コネクタ 718"/>
              <p:cNvCxnSpPr/>
              <p:nvPr/>
            </p:nvCxnSpPr>
            <p:spPr>
              <a:xfrm rot="15300000">
                <a:off x="3216617" y="427564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20" name="直線コネクタ 719"/>
              <p:cNvCxnSpPr/>
              <p:nvPr/>
            </p:nvCxnSpPr>
            <p:spPr>
              <a:xfrm rot="14100000" flipH="1">
                <a:off x="3189097" y="421145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21" name="円/楕円 720"/>
              <p:cNvSpPr/>
              <p:nvPr/>
            </p:nvSpPr>
            <p:spPr>
              <a:xfrm rot="15000000">
                <a:off x="2960993" y="416815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22" name="直線コネクタ 721"/>
              <p:cNvCxnSpPr/>
              <p:nvPr/>
            </p:nvCxnSpPr>
            <p:spPr>
              <a:xfrm rot="15600000">
                <a:off x="3167684" y="41562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23" name="直線コネクタ 722"/>
              <p:cNvCxnSpPr/>
              <p:nvPr/>
            </p:nvCxnSpPr>
            <p:spPr>
              <a:xfrm rot="14400000" flipH="1">
                <a:off x="3145863" y="408993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24" name="円/楕円 723"/>
              <p:cNvSpPr/>
              <p:nvPr/>
            </p:nvSpPr>
            <p:spPr>
              <a:xfrm rot="15300000">
                <a:off x="2921099" y="403178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25" name="直線コネクタ 724"/>
              <p:cNvCxnSpPr/>
              <p:nvPr/>
            </p:nvCxnSpPr>
            <p:spPr>
              <a:xfrm rot="15900000">
                <a:off x="3128313" y="40316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26" name="直線コネクタ 725"/>
              <p:cNvCxnSpPr/>
              <p:nvPr/>
            </p:nvCxnSpPr>
            <p:spPr>
              <a:xfrm rot="14700000" flipH="1">
                <a:off x="3112357" y="39636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27" name="円/楕円 726"/>
              <p:cNvSpPr/>
              <p:nvPr/>
            </p:nvSpPr>
            <p:spPr>
              <a:xfrm rot="15600000">
                <a:off x="2893271" y="389383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28" name="直線コネクタ 727"/>
              <p:cNvCxnSpPr/>
              <p:nvPr/>
            </p:nvCxnSpPr>
            <p:spPr>
              <a:xfrm rot="16200000">
                <a:off x="3099979" y="39055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29" name="直線コネクタ 728"/>
              <p:cNvCxnSpPr/>
              <p:nvPr/>
            </p:nvCxnSpPr>
            <p:spPr>
              <a:xfrm rot="15000000" flipH="1">
                <a:off x="3090010" y="383640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30" name="円/楕円 729"/>
              <p:cNvSpPr/>
              <p:nvPr/>
            </p:nvSpPr>
            <p:spPr>
              <a:xfrm rot="15900000">
                <a:off x="2877663" y="37526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31" name="直線コネクタ 730"/>
              <p:cNvCxnSpPr/>
              <p:nvPr/>
            </p:nvCxnSpPr>
            <p:spPr>
              <a:xfrm rot="16500000">
                <a:off x="3082839" y="37759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32" name="直線コネクタ 731"/>
              <p:cNvCxnSpPr/>
              <p:nvPr/>
            </p:nvCxnSpPr>
            <p:spPr>
              <a:xfrm rot="15300000" flipH="1">
                <a:off x="3078933" y="370626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33" name="円/楕円 732"/>
              <p:cNvSpPr/>
              <p:nvPr/>
            </p:nvSpPr>
            <p:spPr>
              <a:xfrm rot="16200000">
                <a:off x="2875055" y="361218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34" name="直線コネクタ 733"/>
              <p:cNvCxnSpPr/>
              <p:nvPr/>
            </p:nvCxnSpPr>
            <p:spPr>
              <a:xfrm rot="16800000">
                <a:off x="3077686" y="364708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35" name="直線コネクタ 734"/>
              <p:cNvCxnSpPr/>
              <p:nvPr/>
            </p:nvCxnSpPr>
            <p:spPr>
              <a:xfrm rot="15600000" flipH="1">
                <a:off x="3079872" y="357727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36" name="円/楕円 735"/>
              <p:cNvSpPr/>
              <p:nvPr/>
            </p:nvSpPr>
            <p:spPr>
              <a:xfrm rot="16500000">
                <a:off x="2884207" y="347039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37" name="直線コネクタ 736"/>
              <p:cNvCxnSpPr/>
              <p:nvPr/>
            </p:nvCxnSpPr>
            <p:spPr>
              <a:xfrm rot="17100000">
                <a:off x="3083299" y="351654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38" name="直線コネクタ 737"/>
              <p:cNvCxnSpPr/>
              <p:nvPr/>
            </p:nvCxnSpPr>
            <p:spPr>
              <a:xfrm rot="15900000" flipH="1">
                <a:off x="3091561" y="344719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39" name="円/楕円 738"/>
              <p:cNvSpPr/>
              <p:nvPr/>
            </p:nvSpPr>
            <p:spPr>
              <a:xfrm rot="16800000">
                <a:off x="2904773" y="333358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40" name="直線コネクタ 739"/>
              <p:cNvCxnSpPr/>
              <p:nvPr/>
            </p:nvCxnSpPr>
            <p:spPr>
              <a:xfrm rot="17400000">
                <a:off x="3099359" y="339063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41" name="直線コネクタ 740"/>
              <p:cNvCxnSpPr/>
              <p:nvPr/>
            </p:nvCxnSpPr>
            <p:spPr>
              <a:xfrm rot="16200000" flipH="1">
                <a:off x="3113634" y="33222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42" name="円/楕円 741"/>
              <p:cNvSpPr/>
              <p:nvPr/>
            </p:nvSpPr>
            <p:spPr>
              <a:xfrm rot="17100000">
                <a:off x="2938407" y="319554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43" name="直線コネクタ 742"/>
              <p:cNvCxnSpPr/>
              <p:nvPr/>
            </p:nvCxnSpPr>
            <p:spPr>
              <a:xfrm rot="17700000">
                <a:off x="3127554" y="32630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44" name="直線コネクタ 743"/>
              <p:cNvCxnSpPr/>
              <p:nvPr/>
            </p:nvCxnSpPr>
            <p:spPr>
              <a:xfrm rot="16500000" flipH="1">
                <a:off x="3147732" y="319620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45" name="円/楕円 744"/>
              <p:cNvSpPr/>
              <p:nvPr/>
            </p:nvSpPr>
            <p:spPr>
              <a:xfrm rot="17400000">
                <a:off x="2983986" y="306268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46" name="直線コネクタ 745"/>
              <p:cNvCxnSpPr/>
              <p:nvPr/>
            </p:nvCxnSpPr>
            <p:spPr>
              <a:xfrm rot="18000000">
                <a:off x="3166802" y="31401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47" name="直線コネクタ 746"/>
              <p:cNvCxnSpPr/>
              <p:nvPr/>
            </p:nvCxnSpPr>
            <p:spPr>
              <a:xfrm rot="16800000" flipH="1">
                <a:off x="3192731" y="30753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48" name="円/楕円 747"/>
              <p:cNvSpPr/>
              <p:nvPr/>
            </p:nvSpPr>
            <p:spPr>
              <a:xfrm rot="17700000">
                <a:off x="3041081" y="293258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49" name="直線コネクタ 748"/>
              <p:cNvCxnSpPr/>
              <p:nvPr/>
            </p:nvCxnSpPr>
            <p:spPr>
              <a:xfrm rot="18300000">
                <a:off x="3216723" y="30194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50" name="直線コネクタ 749"/>
              <p:cNvCxnSpPr/>
              <p:nvPr/>
            </p:nvCxnSpPr>
            <p:spPr>
              <a:xfrm rot="17100000" flipH="1">
                <a:off x="3248206" y="29570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51" name="円/楕円 750"/>
              <p:cNvSpPr/>
              <p:nvPr/>
            </p:nvSpPr>
            <p:spPr>
              <a:xfrm rot="18000000">
                <a:off x="3108436" y="280901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52" name="直線コネクタ 751"/>
              <p:cNvCxnSpPr/>
              <p:nvPr/>
            </p:nvCxnSpPr>
            <p:spPr>
              <a:xfrm rot="18600000">
                <a:off x="3276115" y="290455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53" name="直線コネクタ 752"/>
              <p:cNvCxnSpPr/>
              <p:nvPr/>
            </p:nvCxnSpPr>
            <p:spPr>
              <a:xfrm rot="17400000" flipH="1">
                <a:off x="3312911" y="28451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54" name="円/楕円 753"/>
              <p:cNvSpPr/>
              <p:nvPr/>
            </p:nvSpPr>
            <p:spPr>
              <a:xfrm rot="18300000">
                <a:off x="3187257" y="2690801"/>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55" name="直線コネクタ 754"/>
              <p:cNvCxnSpPr/>
              <p:nvPr/>
            </p:nvCxnSpPr>
            <p:spPr>
              <a:xfrm rot="18900000">
                <a:off x="3346245" y="279431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56" name="直線コネクタ 755"/>
              <p:cNvCxnSpPr/>
              <p:nvPr/>
            </p:nvCxnSpPr>
            <p:spPr>
              <a:xfrm rot="17700000" flipH="1">
                <a:off x="3388075" y="273838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57" name="円/楕円 756"/>
              <p:cNvSpPr/>
              <p:nvPr/>
            </p:nvSpPr>
            <p:spPr>
              <a:xfrm rot="18600000">
                <a:off x="3275525" y="25815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58" name="直線コネクタ 757"/>
              <p:cNvCxnSpPr/>
              <p:nvPr/>
            </p:nvCxnSpPr>
            <p:spPr>
              <a:xfrm rot="19200000">
                <a:off x="3425161" y="26922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59" name="直線コネクタ 758"/>
              <p:cNvCxnSpPr/>
              <p:nvPr/>
            </p:nvCxnSpPr>
            <p:spPr>
              <a:xfrm rot="18000000" flipH="1">
                <a:off x="3471706" y="26401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60" name="円/楕円 759"/>
              <p:cNvSpPr/>
              <p:nvPr/>
            </p:nvSpPr>
            <p:spPr>
              <a:xfrm rot="18900000">
                <a:off x="3373675" y="247881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61" name="直線コネクタ 760"/>
              <p:cNvCxnSpPr/>
              <p:nvPr/>
            </p:nvCxnSpPr>
            <p:spPr>
              <a:xfrm rot="19500000">
                <a:off x="3513367" y="25958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62" name="直線コネクタ 761"/>
              <p:cNvCxnSpPr/>
              <p:nvPr/>
            </p:nvCxnSpPr>
            <p:spPr>
              <a:xfrm rot="18300000" flipH="1">
                <a:off x="3564273" y="254804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63" name="円/楕円 762"/>
              <p:cNvSpPr/>
              <p:nvPr/>
            </p:nvSpPr>
            <p:spPr>
              <a:xfrm flipV="1">
                <a:off x="4522463" y="244728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64" name="直線コネクタ 763"/>
              <p:cNvCxnSpPr/>
              <p:nvPr/>
            </p:nvCxnSpPr>
            <p:spPr>
              <a:xfrm rot="21000000" flipV="1">
                <a:off x="4559568" y="2316661"/>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65" name="直線コネクタ 764"/>
              <p:cNvCxnSpPr/>
              <p:nvPr/>
            </p:nvCxnSpPr>
            <p:spPr>
              <a:xfrm rot="600000" flipH="1" flipV="1">
                <a:off x="4629374" y="231447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66" name="円/楕円 765"/>
              <p:cNvSpPr/>
              <p:nvPr/>
            </p:nvSpPr>
            <p:spPr>
              <a:xfrm rot="300000" flipV="1">
                <a:off x="4631594" y="245293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67" name="直線コネクタ 766"/>
              <p:cNvCxnSpPr/>
              <p:nvPr/>
            </p:nvCxnSpPr>
            <p:spPr>
              <a:xfrm rot="21300000" flipV="1">
                <a:off x="4680217" y="231977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68" name="直線コネクタ 767"/>
              <p:cNvCxnSpPr/>
              <p:nvPr/>
            </p:nvCxnSpPr>
            <p:spPr>
              <a:xfrm rot="900000" flipH="1" flipV="1">
                <a:off x="4749948" y="23236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69" name="円/楕円 768"/>
              <p:cNvSpPr/>
              <p:nvPr/>
            </p:nvSpPr>
            <p:spPr>
              <a:xfrm rot="600000" flipV="1">
                <a:off x="4731140" y="24697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70" name="直線コネクタ 769"/>
              <p:cNvCxnSpPr/>
              <p:nvPr/>
            </p:nvCxnSpPr>
            <p:spPr>
              <a:xfrm flipV="1">
                <a:off x="4791458" y="23350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71" name="直線コネクタ 770"/>
              <p:cNvCxnSpPr/>
              <p:nvPr/>
            </p:nvCxnSpPr>
            <p:spPr>
              <a:xfrm rot="1200000" flipH="1" flipV="1">
                <a:off x="4860583" y="23450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72" name="円/楕円 771"/>
              <p:cNvSpPr/>
              <p:nvPr/>
            </p:nvSpPr>
            <p:spPr>
              <a:xfrm rot="900000" flipV="1">
                <a:off x="4837631" y="249431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73" name="直線コネクタ 772"/>
              <p:cNvCxnSpPr/>
              <p:nvPr/>
            </p:nvCxnSpPr>
            <p:spPr>
              <a:xfrm rot="300000" flipV="1">
                <a:off x="4909733" y="235911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74" name="直線コネクタ 773"/>
              <p:cNvCxnSpPr/>
              <p:nvPr/>
            </p:nvCxnSpPr>
            <p:spPr>
              <a:xfrm rot="1500000" flipH="1" flipV="1">
                <a:off x="4977726" y="237506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75" name="円/楕円 774"/>
              <p:cNvSpPr/>
              <p:nvPr/>
            </p:nvSpPr>
            <p:spPr>
              <a:xfrm rot="1200000" flipV="1">
                <a:off x="4931510" y="253235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76" name="直線コネクタ 775"/>
              <p:cNvCxnSpPr/>
              <p:nvPr/>
            </p:nvCxnSpPr>
            <p:spPr>
              <a:xfrm rot="600000" flipV="1">
                <a:off x="5015396" y="239767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77" name="直線コネクタ 776"/>
              <p:cNvCxnSpPr/>
              <p:nvPr/>
            </p:nvCxnSpPr>
            <p:spPr>
              <a:xfrm rot="1800000" flipH="1" flipV="1">
                <a:off x="5081740" y="24194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78" name="円/楕円 777"/>
              <p:cNvSpPr/>
              <p:nvPr/>
            </p:nvSpPr>
            <p:spPr>
              <a:xfrm rot="1500000" flipV="1">
                <a:off x="5032127" y="257499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79" name="直線コネクタ 778"/>
              <p:cNvCxnSpPr/>
              <p:nvPr/>
            </p:nvCxnSpPr>
            <p:spPr>
              <a:xfrm rot="900000" flipV="1">
                <a:off x="5127706" y="24418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80" name="直線コネクタ 779"/>
              <p:cNvCxnSpPr/>
              <p:nvPr/>
            </p:nvCxnSpPr>
            <p:spPr>
              <a:xfrm rot="2100000" flipH="1" flipV="1">
                <a:off x="5191896" y="246938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81" name="円/楕円 780"/>
              <p:cNvSpPr/>
              <p:nvPr/>
            </p:nvSpPr>
            <p:spPr>
              <a:xfrm rot="1800000" flipV="1">
                <a:off x="5119902" y="262488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82" name="直線コネクタ 781"/>
              <p:cNvCxnSpPr/>
              <p:nvPr/>
            </p:nvCxnSpPr>
            <p:spPr>
              <a:xfrm rot="1200000" flipV="1">
                <a:off x="5226994" y="24943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83" name="円/楕円 782"/>
              <p:cNvSpPr/>
              <p:nvPr/>
            </p:nvSpPr>
            <p:spPr>
              <a:xfrm rot="2100000" flipV="1">
                <a:off x="5211585" y="26843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84" name="直線コネクタ 783"/>
              <p:cNvCxnSpPr/>
              <p:nvPr/>
            </p:nvCxnSpPr>
            <p:spPr>
              <a:xfrm rot="1500000" flipV="1">
                <a:off x="5329924" y="255733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85" name="直線コネクタ 784"/>
              <p:cNvCxnSpPr/>
              <p:nvPr/>
            </p:nvCxnSpPr>
            <p:spPr>
              <a:xfrm rot="2700000" flipH="1" flipV="1">
                <a:off x="5388360" y="25955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86" name="円/楕円 785"/>
              <p:cNvSpPr/>
              <p:nvPr/>
            </p:nvSpPr>
            <p:spPr>
              <a:xfrm rot="2400000" flipV="1">
                <a:off x="5285425" y="275012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87" name="直線コネクタ 786"/>
              <p:cNvCxnSpPr/>
              <p:nvPr/>
            </p:nvCxnSpPr>
            <p:spPr>
              <a:xfrm rot="1800000" flipV="1">
                <a:off x="5414659" y="262762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88" name="直線コネクタ 787"/>
              <p:cNvCxnSpPr/>
              <p:nvPr/>
            </p:nvCxnSpPr>
            <p:spPr>
              <a:xfrm rot="3000000" flipH="1" flipV="1">
                <a:off x="5469538" y="26708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89" name="円/楕円 788"/>
              <p:cNvSpPr/>
              <p:nvPr/>
            </p:nvSpPr>
            <p:spPr>
              <a:xfrm rot="2700000" flipV="1">
                <a:off x="5365391" y="28246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90" name="直線コネクタ 789"/>
              <p:cNvCxnSpPr/>
              <p:nvPr/>
            </p:nvCxnSpPr>
            <p:spPr>
              <a:xfrm rot="2100000" flipV="1">
                <a:off x="5505083" y="27075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91" name="直線コネクタ 790"/>
              <p:cNvCxnSpPr/>
              <p:nvPr/>
            </p:nvCxnSpPr>
            <p:spPr>
              <a:xfrm rot="3300000" flipH="1" flipV="1">
                <a:off x="5555989" y="27553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92" name="円/楕円 791"/>
              <p:cNvSpPr/>
              <p:nvPr/>
            </p:nvSpPr>
            <p:spPr>
              <a:xfrm rot="3000000" flipV="1">
                <a:off x="5430809" y="29015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93" name="直線コネクタ 792"/>
              <p:cNvCxnSpPr/>
              <p:nvPr/>
            </p:nvCxnSpPr>
            <p:spPr>
              <a:xfrm rot="2400000" flipV="1">
                <a:off x="5580445" y="279080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94" name="直線コネクタ 793"/>
              <p:cNvCxnSpPr/>
              <p:nvPr/>
            </p:nvCxnSpPr>
            <p:spPr>
              <a:xfrm rot="3600000" flipH="1" flipV="1">
                <a:off x="5626990" y="28428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95" name="円/楕円 794"/>
              <p:cNvSpPr/>
              <p:nvPr/>
            </p:nvSpPr>
            <p:spPr>
              <a:xfrm rot="3300000" flipV="1">
                <a:off x="5496626" y="298874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96" name="直線コネクタ 795"/>
              <p:cNvCxnSpPr/>
              <p:nvPr/>
            </p:nvCxnSpPr>
            <p:spPr>
              <a:xfrm rot="2700000" flipV="1">
                <a:off x="5655614" y="28852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97" name="直線コネクタ 796"/>
              <p:cNvCxnSpPr/>
              <p:nvPr/>
            </p:nvCxnSpPr>
            <p:spPr>
              <a:xfrm rot="3900000" flipH="1" flipV="1">
                <a:off x="5697444" y="29411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98" name="円/楕円 797"/>
              <p:cNvSpPr/>
              <p:nvPr/>
            </p:nvSpPr>
            <p:spPr>
              <a:xfrm rot="3600000" flipV="1">
                <a:off x="5544088" y="307822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99" name="直線コネクタ 798"/>
              <p:cNvCxnSpPr/>
              <p:nvPr/>
            </p:nvCxnSpPr>
            <p:spPr>
              <a:xfrm rot="3000000" flipV="1">
                <a:off x="5711767" y="298268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00" name="直線コネクタ 799"/>
              <p:cNvCxnSpPr/>
              <p:nvPr/>
            </p:nvCxnSpPr>
            <p:spPr>
              <a:xfrm rot="4200000" flipH="1" flipV="1">
                <a:off x="5748563" y="30420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01" name="円/楕円 800"/>
              <p:cNvSpPr/>
              <p:nvPr/>
            </p:nvSpPr>
            <p:spPr>
              <a:xfrm rot="3900000" flipV="1">
                <a:off x="5593756" y="317556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02" name="直線コネクタ 801"/>
              <p:cNvCxnSpPr/>
              <p:nvPr/>
            </p:nvCxnSpPr>
            <p:spPr>
              <a:xfrm rot="3300000" flipV="1">
                <a:off x="5769398" y="308873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803" name="直線コネクタ 802"/>
              <p:cNvCxnSpPr/>
              <p:nvPr/>
            </p:nvCxnSpPr>
            <p:spPr>
              <a:xfrm rot="4500000" flipH="1" flipV="1">
                <a:off x="5800881" y="315107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804" name="円/楕円 803"/>
              <p:cNvSpPr/>
              <p:nvPr/>
            </p:nvSpPr>
            <p:spPr>
              <a:xfrm rot="4200000" flipV="1">
                <a:off x="5628929" y="327020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05" name="直線コネクタ 804"/>
              <p:cNvCxnSpPr/>
              <p:nvPr/>
            </p:nvCxnSpPr>
            <p:spPr>
              <a:xfrm rot="3600000" flipV="1">
                <a:off x="5811745" y="319273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06" name="直線コネクタ 805"/>
              <p:cNvCxnSpPr/>
              <p:nvPr/>
            </p:nvCxnSpPr>
            <p:spPr>
              <a:xfrm rot="4800000" flipH="1" flipV="1">
                <a:off x="5837674" y="32575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07" name="円/楕円 806"/>
              <p:cNvSpPr/>
              <p:nvPr/>
            </p:nvSpPr>
            <p:spPr>
              <a:xfrm rot="4500000" flipV="1">
                <a:off x="5660940" y="337468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08" name="直線コネクタ 807"/>
              <p:cNvCxnSpPr/>
              <p:nvPr/>
            </p:nvCxnSpPr>
            <p:spPr>
              <a:xfrm rot="3900000" flipV="1">
                <a:off x="5850087" y="33071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09" name="直線コネクタ 808"/>
              <p:cNvCxnSpPr/>
              <p:nvPr/>
            </p:nvCxnSpPr>
            <p:spPr>
              <a:xfrm rot="5100000" flipH="1" flipV="1">
                <a:off x="5870265" y="33740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10" name="円/楕円 809"/>
              <p:cNvSpPr/>
              <p:nvPr/>
            </p:nvSpPr>
            <p:spPr>
              <a:xfrm rot="4800000" flipV="1">
                <a:off x="5677274" y="346821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11" name="直線コネクタ 810"/>
              <p:cNvCxnSpPr/>
              <p:nvPr/>
            </p:nvCxnSpPr>
            <p:spPr>
              <a:xfrm rot="4200000" flipV="1">
                <a:off x="5871860" y="34111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12" name="直線コネクタ 811"/>
              <p:cNvCxnSpPr/>
              <p:nvPr/>
            </p:nvCxnSpPr>
            <p:spPr>
              <a:xfrm rot="5400000" flipH="1" flipV="1">
                <a:off x="5886135" y="347952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13" name="円/楕円 812"/>
              <p:cNvSpPr/>
              <p:nvPr/>
            </p:nvSpPr>
            <p:spPr>
              <a:xfrm rot="5100000" flipV="1">
                <a:off x="5690657" y="35766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14" name="直線コネクタ 813"/>
              <p:cNvCxnSpPr/>
              <p:nvPr/>
            </p:nvCxnSpPr>
            <p:spPr>
              <a:xfrm rot="4500000" flipV="1">
                <a:off x="5889749" y="353051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15" name="直線コネクタ 814"/>
              <p:cNvCxnSpPr/>
              <p:nvPr/>
            </p:nvCxnSpPr>
            <p:spPr>
              <a:xfrm rot="5700000" flipH="1" flipV="1">
                <a:off x="5898011" y="35998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16" name="円/楕円 815"/>
              <p:cNvSpPr/>
              <p:nvPr/>
            </p:nvSpPr>
            <p:spPr>
              <a:xfrm rot="5400000" flipV="1">
                <a:off x="5691339" y="367763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17" name="直線コネクタ 816"/>
              <p:cNvCxnSpPr/>
              <p:nvPr/>
            </p:nvCxnSpPr>
            <p:spPr>
              <a:xfrm rot="4800000" flipV="1">
                <a:off x="5893970" y="364273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818" name="直線コネクタ 817"/>
              <p:cNvCxnSpPr/>
              <p:nvPr/>
            </p:nvCxnSpPr>
            <p:spPr>
              <a:xfrm rot="6000000" flipH="1" flipV="1">
                <a:off x="5896156" y="371253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819" name="円/楕円 818"/>
              <p:cNvSpPr/>
              <p:nvPr/>
            </p:nvSpPr>
            <p:spPr>
              <a:xfrm rot="5700000" flipV="1">
                <a:off x="5685684" y="378676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20" name="直線コネクタ 819"/>
              <p:cNvCxnSpPr/>
              <p:nvPr/>
            </p:nvCxnSpPr>
            <p:spPr>
              <a:xfrm rot="5100000" flipV="1">
                <a:off x="5890860" y="37633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21" name="直線コネクタ 820"/>
              <p:cNvCxnSpPr/>
              <p:nvPr/>
            </p:nvCxnSpPr>
            <p:spPr>
              <a:xfrm rot="6300000" flipH="1" flipV="1">
                <a:off x="5886954" y="38331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22" name="円/楕円 821"/>
              <p:cNvSpPr/>
              <p:nvPr/>
            </p:nvSpPr>
            <p:spPr>
              <a:xfrm rot="6000000" flipV="1">
                <a:off x="5664522" y="388582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23" name="直線コネクタ 822"/>
              <p:cNvCxnSpPr/>
              <p:nvPr/>
            </p:nvCxnSpPr>
            <p:spPr>
              <a:xfrm rot="5400000" flipV="1">
                <a:off x="5871230" y="387413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824" name="直線コネクタ 823"/>
              <p:cNvCxnSpPr/>
              <p:nvPr/>
            </p:nvCxnSpPr>
            <p:spPr>
              <a:xfrm rot="6600000" flipH="1" flipV="1">
                <a:off x="5861261" y="394325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825" name="円/楕円 824"/>
              <p:cNvSpPr/>
              <p:nvPr/>
            </p:nvSpPr>
            <p:spPr>
              <a:xfrm rot="6300000" flipV="1">
                <a:off x="5640003" y="399231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26" name="直線コネクタ 825"/>
              <p:cNvCxnSpPr/>
              <p:nvPr/>
            </p:nvCxnSpPr>
            <p:spPr>
              <a:xfrm rot="5700000" flipV="1">
                <a:off x="5847217" y="39924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27" name="直線コネクタ 826"/>
              <p:cNvCxnSpPr/>
              <p:nvPr/>
            </p:nvCxnSpPr>
            <p:spPr>
              <a:xfrm rot="6900000" flipH="1" flipV="1">
                <a:off x="5831261" y="40604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28" name="円/楕円 827"/>
              <p:cNvSpPr/>
              <p:nvPr/>
            </p:nvSpPr>
            <p:spPr>
              <a:xfrm rot="6600000" flipV="1">
                <a:off x="5606113" y="408742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29" name="直線コネクタ 828"/>
              <p:cNvCxnSpPr/>
              <p:nvPr/>
            </p:nvCxnSpPr>
            <p:spPr>
              <a:xfrm rot="6000000" flipV="1">
                <a:off x="5812804" y="40992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30" name="直線コネクタ 829"/>
              <p:cNvCxnSpPr/>
              <p:nvPr/>
            </p:nvCxnSpPr>
            <p:spPr>
              <a:xfrm rot="7200000" flipH="1" flipV="1">
                <a:off x="5790983" y="416564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31" name="円/楕円 830"/>
              <p:cNvSpPr/>
              <p:nvPr/>
            </p:nvSpPr>
            <p:spPr>
              <a:xfrm rot="6900000" flipV="1">
                <a:off x="5563475" y="418803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32" name="直線コネクタ 831"/>
              <p:cNvCxnSpPr/>
              <p:nvPr/>
            </p:nvCxnSpPr>
            <p:spPr>
              <a:xfrm rot="6300000" flipV="1">
                <a:off x="5768618" y="421160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33" name="直線コネクタ 832"/>
              <p:cNvCxnSpPr/>
              <p:nvPr/>
            </p:nvCxnSpPr>
            <p:spPr>
              <a:xfrm rot="7500000" flipH="1" flipV="1">
                <a:off x="5741098" y="42757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34" name="円/楕円 833"/>
              <p:cNvSpPr/>
              <p:nvPr/>
            </p:nvSpPr>
            <p:spPr>
              <a:xfrm rot="7200000" flipV="1">
                <a:off x="5511520" y="427217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35" name="直線コネクタ 834"/>
              <p:cNvCxnSpPr/>
              <p:nvPr/>
            </p:nvCxnSpPr>
            <p:spPr>
              <a:xfrm rot="6600000" flipV="1">
                <a:off x="5714102" y="43072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36" name="直線コネクタ 835"/>
              <p:cNvCxnSpPr/>
              <p:nvPr/>
            </p:nvCxnSpPr>
            <p:spPr>
              <a:xfrm rot="7800000" flipH="1" flipV="1">
                <a:off x="5681092" y="436880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37" name="円/楕円 836"/>
              <p:cNvSpPr/>
              <p:nvPr/>
            </p:nvSpPr>
            <p:spPr>
              <a:xfrm rot="7500000" flipV="1">
                <a:off x="5452058" y="436385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38" name="直線コネクタ 837"/>
              <p:cNvCxnSpPr/>
              <p:nvPr/>
            </p:nvCxnSpPr>
            <p:spPr>
              <a:xfrm rot="6900000" flipV="1">
                <a:off x="5651085" y="4410191"/>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839" name="直線コネクタ 838"/>
              <p:cNvCxnSpPr/>
              <p:nvPr/>
            </p:nvCxnSpPr>
            <p:spPr>
              <a:xfrm rot="8100000" flipH="1" flipV="1">
                <a:off x="5612837" y="446862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840" name="円/楕円 839"/>
              <p:cNvSpPr/>
              <p:nvPr/>
            </p:nvSpPr>
            <p:spPr>
              <a:xfrm rot="7800000" flipV="1">
                <a:off x="5387684" y="444163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41" name="直線コネクタ 840"/>
              <p:cNvCxnSpPr/>
              <p:nvPr/>
            </p:nvCxnSpPr>
            <p:spPr>
              <a:xfrm rot="7200000" flipV="1">
                <a:off x="5582190" y="449886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42" name="直線コネクタ 841"/>
              <p:cNvCxnSpPr/>
              <p:nvPr/>
            </p:nvCxnSpPr>
            <p:spPr>
              <a:xfrm rot="8400000" flipH="1" flipV="1">
                <a:off x="5538995" y="455374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43" name="円/楕円 842"/>
              <p:cNvSpPr/>
              <p:nvPr/>
            </p:nvSpPr>
            <p:spPr>
              <a:xfrm rot="8100000" flipV="1">
                <a:off x="5313205" y="452160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44" name="直線コネクタ 843"/>
              <p:cNvCxnSpPr/>
              <p:nvPr/>
            </p:nvCxnSpPr>
            <p:spPr>
              <a:xfrm rot="7500000" flipV="1">
                <a:off x="5502257" y="458928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45" name="直線コネクタ 844"/>
              <p:cNvCxnSpPr/>
              <p:nvPr/>
            </p:nvCxnSpPr>
            <p:spPr>
              <a:xfrm rot="8700000" flipH="1" flipV="1">
                <a:off x="5454443" y="46401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46" name="円/楕円 845"/>
              <p:cNvSpPr/>
              <p:nvPr/>
            </p:nvSpPr>
            <p:spPr>
              <a:xfrm rot="8400000" flipV="1">
                <a:off x="5233320" y="458388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47" name="直線コネクタ 846"/>
              <p:cNvCxnSpPr/>
              <p:nvPr/>
            </p:nvCxnSpPr>
            <p:spPr>
              <a:xfrm rot="7800000" flipV="1">
                <a:off x="5416028" y="466151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48" name="直線コネクタ 847"/>
              <p:cNvCxnSpPr/>
              <p:nvPr/>
            </p:nvCxnSpPr>
            <p:spPr>
              <a:xfrm rot="9000000" flipH="1" flipV="1">
                <a:off x="5363959" y="47080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49" name="円/楕円 848"/>
              <p:cNvSpPr/>
              <p:nvPr/>
            </p:nvSpPr>
            <p:spPr>
              <a:xfrm rot="8700000" flipV="1">
                <a:off x="5146085" y="464970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50" name="直線コネクタ 849"/>
              <p:cNvCxnSpPr/>
              <p:nvPr/>
            </p:nvCxnSpPr>
            <p:spPr>
              <a:xfrm rot="8100000" flipV="1">
                <a:off x="5321606" y="47366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51" name="直線コネクタ 850"/>
              <p:cNvCxnSpPr/>
              <p:nvPr/>
            </p:nvCxnSpPr>
            <p:spPr>
              <a:xfrm rot="9300000" flipH="1" flipV="1">
                <a:off x="5265678" y="477851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52" name="円/楕円 851"/>
              <p:cNvSpPr/>
              <p:nvPr/>
            </p:nvSpPr>
            <p:spPr>
              <a:xfrm rot="9000000" flipV="1">
                <a:off x="5058993" y="470077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53" name="直線コネクタ 852"/>
              <p:cNvCxnSpPr/>
              <p:nvPr/>
            </p:nvCxnSpPr>
            <p:spPr>
              <a:xfrm rot="8400000" flipV="1">
                <a:off x="5226539" y="479644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854" name="直線コネクタ 853"/>
              <p:cNvCxnSpPr/>
              <p:nvPr/>
            </p:nvCxnSpPr>
            <p:spPr>
              <a:xfrm rot="9600000" flipH="1" flipV="1">
                <a:off x="5167178" y="483324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855" name="円/楕円 854"/>
              <p:cNvSpPr/>
              <p:nvPr/>
            </p:nvSpPr>
            <p:spPr>
              <a:xfrm rot="9300000" flipV="1">
                <a:off x="4961654" y="475044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56" name="直線コネクタ 855"/>
              <p:cNvCxnSpPr/>
              <p:nvPr/>
            </p:nvCxnSpPr>
            <p:spPr>
              <a:xfrm rot="8700000" flipV="1">
                <a:off x="5120499" y="48540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57" name="直線コネクタ 856"/>
              <p:cNvCxnSpPr/>
              <p:nvPr/>
            </p:nvCxnSpPr>
            <p:spPr>
              <a:xfrm rot="9900000" flipH="1" flipV="1">
                <a:off x="5058157" y="48855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58" name="円/楕円 857"/>
              <p:cNvSpPr/>
              <p:nvPr/>
            </p:nvSpPr>
            <p:spPr>
              <a:xfrm rot="9600000" flipV="1">
                <a:off x="4865911" y="478573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59" name="直線コネクタ 858"/>
              <p:cNvCxnSpPr/>
              <p:nvPr/>
            </p:nvCxnSpPr>
            <p:spPr>
              <a:xfrm rot="9000000" flipV="1">
                <a:off x="5015393" y="489653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60" name="直線コネクタ 859"/>
              <p:cNvCxnSpPr/>
              <p:nvPr/>
            </p:nvCxnSpPr>
            <p:spPr>
              <a:xfrm rot="10200000" flipH="1" flipV="1">
                <a:off x="4950545" y="49224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61" name="円/楕円 860"/>
              <p:cNvSpPr/>
              <p:nvPr/>
            </p:nvSpPr>
            <p:spPr>
              <a:xfrm rot="9900000" flipV="1">
                <a:off x="4761427" y="48177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62" name="直線コネクタ 861"/>
              <p:cNvCxnSpPr/>
              <p:nvPr/>
            </p:nvCxnSpPr>
            <p:spPr>
              <a:xfrm rot="9300000" flipV="1">
                <a:off x="4900957" y="49348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63" name="直線コネクタ 862"/>
              <p:cNvCxnSpPr/>
              <p:nvPr/>
            </p:nvCxnSpPr>
            <p:spPr>
              <a:xfrm rot="10500000" flipH="1" flipV="1">
                <a:off x="4834095" y="495505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64" name="円/楕円 863"/>
              <p:cNvSpPr/>
              <p:nvPr/>
            </p:nvSpPr>
            <p:spPr>
              <a:xfrm rot="10200000" flipV="1">
                <a:off x="4662119" y="483594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65" name="直線コネクタ 864"/>
              <p:cNvCxnSpPr/>
              <p:nvPr/>
            </p:nvCxnSpPr>
            <p:spPr>
              <a:xfrm rot="9600000" flipV="1">
                <a:off x="4791182" y="495852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66" name="直線コネクタ 865"/>
              <p:cNvCxnSpPr/>
              <p:nvPr/>
            </p:nvCxnSpPr>
            <p:spPr>
              <a:xfrm rot="10800000" flipH="1" flipV="1">
                <a:off x="4722816" y="497279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67" name="円/楕円 866"/>
              <p:cNvSpPr/>
              <p:nvPr/>
            </p:nvSpPr>
            <p:spPr>
              <a:xfrm rot="10500000" flipV="1">
                <a:off x="4553663" y="48493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68" name="直線コネクタ 867"/>
              <p:cNvCxnSpPr/>
              <p:nvPr/>
            </p:nvCxnSpPr>
            <p:spPr>
              <a:xfrm rot="9900000" flipV="1">
                <a:off x="4671826" y="49764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69" name="直線コネクタ 868"/>
              <p:cNvCxnSpPr/>
              <p:nvPr/>
            </p:nvCxnSpPr>
            <p:spPr>
              <a:xfrm rot="11100000" flipH="1" flipV="1">
                <a:off x="4602476" y="49846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70" name="円/楕円 869"/>
              <p:cNvSpPr/>
              <p:nvPr/>
            </p:nvSpPr>
            <p:spPr>
              <a:xfrm rot="10800000" flipV="1">
                <a:off x="4452435" y="484568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71" name="直線コネクタ 870"/>
              <p:cNvCxnSpPr/>
              <p:nvPr/>
            </p:nvCxnSpPr>
            <p:spPr>
              <a:xfrm rot="10200000" flipV="1">
                <a:off x="4559346" y="49763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72" name="直線コネクタ 871"/>
              <p:cNvCxnSpPr/>
              <p:nvPr/>
            </p:nvCxnSpPr>
            <p:spPr>
              <a:xfrm rot="11400000" flipH="1" flipV="1">
                <a:off x="4489540" y="49784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73" name="円/楕円 872"/>
              <p:cNvSpPr/>
              <p:nvPr/>
            </p:nvSpPr>
            <p:spPr>
              <a:xfrm rot="11100000" flipV="1">
                <a:off x="4343304" y="484003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74" name="直線コネクタ 873"/>
              <p:cNvCxnSpPr/>
              <p:nvPr/>
            </p:nvCxnSpPr>
            <p:spPr>
              <a:xfrm rot="10500000" flipV="1">
                <a:off x="4438697" y="497320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875" name="直線コネクタ 874"/>
              <p:cNvCxnSpPr/>
              <p:nvPr/>
            </p:nvCxnSpPr>
            <p:spPr>
              <a:xfrm rot="11700000" flipH="1" flipV="1">
                <a:off x="4368966" y="496929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876" name="円/楕円 875"/>
              <p:cNvSpPr/>
              <p:nvPr/>
            </p:nvSpPr>
            <p:spPr>
              <a:xfrm rot="11400000" flipV="1">
                <a:off x="4243758" y="482317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77" name="直線コネクタ 876"/>
              <p:cNvCxnSpPr/>
              <p:nvPr/>
            </p:nvCxnSpPr>
            <p:spPr>
              <a:xfrm rot="10800000" flipV="1">
                <a:off x="4327456" y="49578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78" name="直線コネクタ 877"/>
              <p:cNvCxnSpPr/>
              <p:nvPr/>
            </p:nvCxnSpPr>
            <p:spPr>
              <a:xfrm rot="12000000" flipH="1" flipV="1">
                <a:off x="4258331" y="494790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79" name="円/楕円 878"/>
              <p:cNvSpPr/>
              <p:nvPr/>
            </p:nvSpPr>
            <p:spPr>
              <a:xfrm rot="11700000" flipV="1">
                <a:off x="4137267" y="479865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80" name="直線コネクタ 879"/>
              <p:cNvCxnSpPr/>
              <p:nvPr/>
            </p:nvCxnSpPr>
            <p:spPr>
              <a:xfrm rot="11100000" flipV="1">
                <a:off x="4209181" y="49338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81" name="直線コネクタ 880"/>
              <p:cNvCxnSpPr/>
              <p:nvPr/>
            </p:nvCxnSpPr>
            <p:spPr>
              <a:xfrm rot="12300000" flipH="1" flipV="1">
                <a:off x="4141188" y="491790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82" name="円/楕円 881"/>
              <p:cNvSpPr/>
              <p:nvPr/>
            </p:nvSpPr>
            <p:spPr>
              <a:xfrm rot="12000000" flipV="1">
                <a:off x="4045383" y="476210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83" name="直線コネクタ 882"/>
              <p:cNvCxnSpPr/>
              <p:nvPr/>
            </p:nvCxnSpPr>
            <p:spPr>
              <a:xfrm rot="11400000" flipV="1">
                <a:off x="4105513" y="48967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84" name="直線コネクタ 883"/>
              <p:cNvCxnSpPr/>
              <p:nvPr/>
            </p:nvCxnSpPr>
            <p:spPr>
              <a:xfrm rot="12600000" flipH="1" flipV="1">
                <a:off x="4039169" y="48749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85" name="円/楕円 884"/>
              <p:cNvSpPr/>
              <p:nvPr/>
            </p:nvSpPr>
            <p:spPr>
              <a:xfrm rot="12300000" flipV="1">
                <a:off x="3944766" y="471946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86" name="直線コネクタ 885"/>
              <p:cNvCxnSpPr/>
              <p:nvPr/>
            </p:nvCxnSpPr>
            <p:spPr>
              <a:xfrm rot="11700000" flipV="1">
                <a:off x="3993203" y="48525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87" name="直線コネクタ 886"/>
              <p:cNvCxnSpPr/>
              <p:nvPr/>
            </p:nvCxnSpPr>
            <p:spPr>
              <a:xfrm rot="12900000" flipH="1" flipV="1">
                <a:off x="3929013" y="48250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88" name="円/楕円 887"/>
              <p:cNvSpPr/>
              <p:nvPr/>
            </p:nvSpPr>
            <p:spPr>
              <a:xfrm rot="12600000" flipV="1">
                <a:off x="3856991" y="466957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89" name="直線コネクタ 888"/>
              <p:cNvCxnSpPr/>
              <p:nvPr/>
            </p:nvCxnSpPr>
            <p:spPr>
              <a:xfrm rot="12000000" flipV="1">
                <a:off x="3893915" y="480014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890" name="直線コネクタ 889"/>
              <p:cNvCxnSpPr/>
              <p:nvPr/>
            </p:nvCxnSpPr>
            <p:spPr>
              <a:xfrm rot="13200000" flipH="1" flipV="1">
                <a:off x="3832368" y="476713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891" name="円/楕円 890"/>
              <p:cNvSpPr/>
              <p:nvPr/>
            </p:nvSpPr>
            <p:spPr>
              <a:xfrm rot="12900000" flipV="1">
                <a:off x="3765308" y="461010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92" name="直線コネクタ 891"/>
              <p:cNvCxnSpPr/>
              <p:nvPr/>
            </p:nvCxnSpPr>
            <p:spPr>
              <a:xfrm rot="12300000" flipV="1">
                <a:off x="3790985" y="47371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93" name="直線コネクタ 892"/>
              <p:cNvCxnSpPr/>
              <p:nvPr/>
            </p:nvCxnSpPr>
            <p:spPr>
              <a:xfrm rot="13500000" flipH="1" flipV="1">
                <a:off x="3732549" y="46988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94" name="円/楕円 893"/>
              <p:cNvSpPr/>
              <p:nvPr/>
            </p:nvSpPr>
            <p:spPr>
              <a:xfrm rot="13200000" flipV="1">
                <a:off x="3690101" y="454225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95" name="直線コネクタ 894"/>
              <p:cNvCxnSpPr/>
              <p:nvPr/>
            </p:nvCxnSpPr>
            <p:spPr>
              <a:xfrm rot="12600000" flipV="1">
                <a:off x="3704883" y="46647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96" name="直線コネクタ 895"/>
              <p:cNvCxnSpPr/>
              <p:nvPr/>
            </p:nvCxnSpPr>
            <p:spPr>
              <a:xfrm rot="13800000" flipH="1" flipV="1">
                <a:off x="3650004" y="46215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97" name="円/楕円 896"/>
              <p:cNvSpPr/>
              <p:nvPr/>
            </p:nvSpPr>
            <p:spPr>
              <a:xfrm rot="13500000" flipV="1">
                <a:off x="3610135" y="446777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98" name="直線コネクタ 897"/>
              <p:cNvCxnSpPr/>
              <p:nvPr/>
            </p:nvCxnSpPr>
            <p:spPr>
              <a:xfrm rot="12900000" flipV="1">
                <a:off x="3614459" y="45848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99" name="直線コネクタ 898"/>
              <p:cNvCxnSpPr/>
              <p:nvPr/>
            </p:nvCxnSpPr>
            <p:spPr>
              <a:xfrm rot="14100000" flipH="1" flipV="1">
                <a:off x="3563553" y="45370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00" name="円/楕円 899"/>
              <p:cNvSpPr/>
              <p:nvPr/>
            </p:nvSpPr>
            <p:spPr>
              <a:xfrm rot="13800000" flipV="1">
                <a:off x="3544717" y="439087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01" name="直線コネクタ 900"/>
              <p:cNvCxnSpPr/>
              <p:nvPr/>
            </p:nvCxnSpPr>
            <p:spPr>
              <a:xfrm rot="13200000" flipV="1">
                <a:off x="3539097" y="450157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902" name="直線コネクタ 901"/>
              <p:cNvCxnSpPr/>
              <p:nvPr/>
            </p:nvCxnSpPr>
            <p:spPr>
              <a:xfrm rot="14400000" flipH="1" flipV="1">
                <a:off x="3492552" y="444950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903" name="円/楕円 902"/>
              <p:cNvSpPr/>
              <p:nvPr/>
            </p:nvSpPr>
            <p:spPr>
              <a:xfrm rot="14100000" flipV="1">
                <a:off x="3478900" y="430363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04" name="直線コネクタ 903"/>
              <p:cNvCxnSpPr/>
              <p:nvPr/>
            </p:nvCxnSpPr>
            <p:spPr>
              <a:xfrm rot="13500000" flipV="1">
                <a:off x="3463928" y="44071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05" name="直線コネクタ 904"/>
              <p:cNvCxnSpPr/>
              <p:nvPr/>
            </p:nvCxnSpPr>
            <p:spPr>
              <a:xfrm rot="14700000" flipH="1" flipV="1">
                <a:off x="3422098" y="435122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06" name="円/楕円 905"/>
              <p:cNvSpPr/>
              <p:nvPr/>
            </p:nvSpPr>
            <p:spPr>
              <a:xfrm rot="14400000" flipV="1">
                <a:off x="3431563" y="422133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07" name="直線コネクタ 906"/>
              <p:cNvCxnSpPr/>
              <p:nvPr/>
            </p:nvCxnSpPr>
            <p:spPr>
              <a:xfrm rot="13800000" flipV="1">
                <a:off x="3407900" y="43168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08" name="直線コネクタ 907"/>
              <p:cNvCxnSpPr/>
              <p:nvPr/>
            </p:nvCxnSpPr>
            <p:spPr>
              <a:xfrm rot="15000000" flipH="1" flipV="1">
                <a:off x="3371104" y="425751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09" name="円/楕円 908"/>
              <p:cNvSpPr/>
              <p:nvPr/>
            </p:nvSpPr>
            <p:spPr>
              <a:xfrm rot="14700000" flipV="1">
                <a:off x="3381895" y="41239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10" name="直線コネクタ 909"/>
              <p:cNvCxnSpPr/>
              <p:nvPr/>
            </p:nvCxnSpPr>
            <p:spPr>
              <a:xfrm rot="14100000" flipV="1">
                <a:off x="3350269" y="421083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11" name="直線コネクタ 910"/>
              <p:cNvCxnSpPr/>
              <p:nvPr/>
            </p:nvCxnSpPr>
            <p:spPr>
              <a:xfrm rot="15300000" flipH="1" flipV="1">
                <a:off x="3318786" y="414849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12" name="円/楕円 911"/>
              <p:cNvSpPr/>
              <p:nvPr/>
            </p:nvSpPr>
            <p:spPr>
              <a:xfrm rot="15000000" flipV="1">
                <a:off x="3346722" y="402935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13" name="直線コネクタ 912"/>
              <p:cNvCxnSpPr/>
              <p:nvPr/>
            </p:nvCxnSpPr>
            <p:spPr>
              <a:xfrm rot="14400000" flipV="1">
                <a:off x="3307922" y="410683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914" name="直線コネクタ 913"/>
              <p:cNvCxnSpPr/>
              <p:nvPr/>
            </p:nvCxnSpPr>
            <p:spPr>
              <a:xfrm rot="15600000" flipH="1" flipV="1">
                <a:off x="3281993" y="404198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915" name="円/楕円 914"/>
              <p:cNvSpPr/>
              <p:nvPr/>
            </p:nvSpPr>
            <p:spPr>
              <a:xfrm rot="15300000" flipV="1">
                <a:off x="3314711" y="392487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16" name="直線コネクタ 915"/>
              <p:cNvCxnSpPr/>
              <p:nvPr/>
            </p:nvCxnSpPr>
            <p:spPr>
              <a:xfrm rot="14700000" flipV="1">
                <a:off x="3269580" y="39923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17" name="直線コネクタ 916"/>
              <p:cNvCxnSpPr/>
              <p:nvPr/>
            </p:nvCxnSpPr>
            <p:spPr>
              <a:xfrm rot="15900000" flipH="1" flipV="1">
                <a:off x="3249402" y="392553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18" name="円/楕円 917"/>
              <p:cNvSpPr/>
              <p:nvPr/>
            </p:nvSpPr>
            <p:spPr>
              <a:xfrm rot="15600000" flipV="1">
                <a:off x="3300717" y="382455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19" name="直線コネクタ 918"/>
              <p:cNvCxnSpPr/>
              <p:nvPr/>
            </p:nvCxnSpPr>
            <p:spPr>
              <a:xfrm rot="15000000" flipV="1">
                <a:off x="3250147" y="38816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20" name="直線コネクタ 919"/>
              <p:cNvCxnSpPr/>
              <p:nvPr/>
            </p:nvCxnSpPr>
            <p:spPr>
              <a:xfrm rot="16200000" flipH="1" flipV="1">
                <a:off x="3235872" y="38132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21" name="円/楕円 920"/>
              <p:cNvSpPr/>
              <p:nvPr/>
            </p:nvSpPr>
            <p:spPr>
              <a:xfrm rot="15900000" flipV="1">
                <a:off x="3287334" y="37160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22" name="直線コネクタ 921"/>
              <p:cNvCxnSpPr/>
              <p:nvPr/>
            </p:nvCxnSpPr>
            <p:spPr>
              <a:xfrm rot="15300000" flipV="1">
                <a:off x="3232258" y="376225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23" name="直線コネクタ 922"/>
              <p:cNvCxnSpPr/>
              <p:nvPr/>
            </p:nvCxnSpPr>
            <p:spPr>
              <a:xfrm rot="16500000" flipH="1" flipV="1">
                <a:off x="3223996" y="36929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24" name="円/楕円 923"/>
              <p:cNvSpPr/>
              <p:nvPr/>
            </p:nvSpPr>
            <p:spPr>
              <a:xfrm rot="16200000" flipV="1">
                <a:off x="3286653" y="361513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25" name="直線コネクタ 924"/>
              <p:cNvCxnSpPr/>
              <p:nvPr/>
            </p:nvCxnSpPr>
            <p:spPr>
              <a:xfrm rot="15600000" flipV="1">
                <a:off x="3228038" y="365004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926" name="直線コネクタ 925"/>
              <p:cNvCxnSpPr/>
              <p:nvPr/>
            </p:nvCxnSpPr>
            <p:spPr>
              <a:xfrm rot="16800000" flipH="1" flipV="1">
                <a:off x="3225852" y="358023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927" name="円/楕円 926"/>
              <p:cNvSpPr/>
              <p:nvPr/>
            </p:nvSpPr>
            <p:spPr>
              <a:xfrm rot="16500000" flipV="1">
                <a:off x="3292307" y="350600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28" name="直線コネクタ 927"/>
              <p:cNvCxnSpPr/>
              <p:nvPr/>
            </p:nvCxnSpPr>
            <p:spPr>
              <a:xfrm rot="15900000" flipV="1">
                <a:off x="3231147" y="35293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29" name="直線コネクタ 928"/>
              <p:cNvCxnSpPr/>
              <p:nvPr/>
            </p:nvCxnSpPr>
            <p:spPr>
              <a:xfrm rot="17100000" flipH="1" flipV="1">
                <a:off x="3235053" y="34596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30" name="円/楕円 929"/>
              <p:cNvSpPr/>
              <p:nvPr/>
            </p:nvSpPr>
            <p:spPr>
              <a:xfrm rot="16800000" flipV="1">
                <a:off x="3312351" y="340917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31" name="直線コネクタ 930"/>
              <p:cNvCxnSpPr/>
              <p:nvPr/>
            </p:nvCxnSpPr>
            <p:spPr>
              <a:xfrm rot="16200000" flipV="1">
                <a:off x="3249659" y="34208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32" name="直線コネクタ 931"/>
              <p:cNvCxnSpPr/>
              <p:nvPr/>
            </p:nvCxnSpPr>
            <p:spPr>
              <a:xfrm rot="17400000" flipH="1" flipV="1">
                <a:off x="3259628" y="335173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33" name="円/楕円 932"/>
              <p:cNvSpPr/>
              <p:nvPr/>
            </p:nvSpPr>
            <p:spPr>
              <a:xfrm rot="17100000" flipV="1">
                <a:off x="3336870" y="330267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34" name="直線コネクタ 933"/>
              <p:cNvCxnSpPr/>
              <p:nvPr/>
            </p:nvCxnSpPr>
            <p:spPr>
              <a:xfrm rot="16500000" flipV="1">
                <a:off x="3273672" y="330258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35" name="直線コネクタ 934"/>
              <p:cNvCxnSpPr/>
              <p:nvPr/>
            </p:nvCxnSpPr>
            <p:spPr>
              <a:xfrm rot="17700000" flipH="1" flipV="1">
                <a:off x="3289628" y="32345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36" name="円/楕円 935"/>
              <p:cNvSpPr/>
              <p:nvPr/>
            </p:nvSpPr>
            <p:spPr>
              <a:xfrm rot="17400000" flipV="1">
                <a:off x="3370760" y="32075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37" name="直線コネクタ 936"/>
              <p:cNvCxnSpPr/>
              <p:nvPr/>
            </p:nvCxnSpPr>
            <p:spPr>
              <a:xfrm rot="16800000" flipV="1">
                <a:off x="3308085" y="31956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38" name="直線コネクタ 937"/>
              <p:cNvCxnSpPr/>
              <p:nvPr/>
            </p:nvCxnSpPr>
            <p:spPr>
              <a:xfrm rot="18000000" flipH="1" flipV="1">
                <a:off x="3329906" y="31293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39" name="円/楕円 938"/>
              <p:cNvSpPr/>
              <p:nvPr/>
            </p:nvSpPr>
            <p:spPr>
              <a:xfrm rot="17700000" flipV="1">
                <a:off x="3413398" y="310695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40" name="直線コネクタ 939"/>
              <p:cNvCxnSpPr/>
              <p:nvPr/>
            </p:nvCxnSpPr>
            <p:spPr>
              <a:xfrm rot="17100000" flipV="1">
                <a:off x="3352271" y="308338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941" name="直線コネクタ 940"/>
              <p:cNvCxnSpPr/>
              <p:nvPr/>
            </p:nvCxnSpPr>
            <p:spPr>
              <a:xfrm rot="18300000" flipH="1" flipV="1">
                <a:off x="3379791" y="301919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942" name="円/楕円 941"/>
              <p:cNvSpPr/>
              <p:nvPr/>
            </p:nvSpPr>
            <p:spPr>
              <a:xfrm rot="18000000" flipV="1">
                <a:off x="3467165" y="30211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43" name="直線コネクタ 942"/>
              <p:cNvCxnSpPr/>
              <p:nvPr/>
            </p:nvCxnSpPr>
            <p:spPr>
              <a:xfrm rot="17400000" flipV="1">
                <a:off x="3408599" y="29860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44" name="直線コネクタ 943"/>
              <p:cNvCxnSpPr/>
              <p:nvPr/>
            </p:nvCxnSpPr>
            <p:spPr>
              <a:xfrm rot="18600000" flipH="1" flipV="1">
                <a:off x="3441609" y="29244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45" name="円/楕円 944"/>
              <p:cNvSpPr/>
              <p:nvPr/>
            </p:nvSpPr>
            <p:spPr>
              <a:xfrm rot="18300000" flipV="1">
                <a:off x="3526627" y="292942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46" name="直線コネクタ 945"/>
              <p:cNvCxnSpPr/>
              <p:nvPr/>
            </p:nvCxnSpPr>
            <p:spPr>
              <a:xfrm rot="17700000" flipV="1">
                <a:off x="3471616" y="28830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47" name="直線コネクタ 946"/>
              <p:cNvCxnSpPr/>
              <p:nvPr/>
            </p:nvCxnSpPr>
            <p:spPr>
              <a:xfrm rot="18900000" flipH="1" flipV="1">
                <a:off x="3509864" y="28246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48" name="円/楕円 947"/>
              <p:cNvSpPr/>
              <p:nvPr/>
            </p:nvSpPr>
            <p:spPr>
              <a:xfrm rot="18600000" flipV="1">
                <a:off x="3591001" y="285164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49" name="直線コネクタ 948"/>
              <p:cNvCxnSpPr/>
              <p:nvPr/>
            </p:nvCxnSpPr>
            <p:spPr>
              <a:xfrm rot="18000000" flipV="1">
                <a:off x="3540511" y="279442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50" name="直線コネクタ 949"/>
              <p:cNvCxnSpPr/>
              <p:nvPr/>
            </p:nvCxnSpPr>
            <p:spPr>
              <a:xfrm rot="19200000" flipH="1" flipV="1">
                <a:off x="3583706" y="27395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51" name="円/楕円 950"/>
              <p:cNvSpPr/>
              <p:nvPr/>
            </p:nvSpPr>
            <p:spPr>
              <a:xfrm rot="18900000" flipV="1">
                <a:off x="3665480" y="277168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52" name="直線コネクタ 951"/>
              <p:cNvCxnSpPr/>
              <p:nvPr/>
            </p:nvCxnSpPr>
            <p:spPr>
              <a:xfrm rot="18300000" flipV="1">
                <a:off x="3620444" y="270399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953" name="直線コネクタ 952"/>
              <p:cNvCxnSpPr/>
              <p:nvPr/>
            </p:nvCxnSpPr>
            <p:spPr>
              <a:xfrm rot="19500000" flipH="1" flipV="1">
                <a:off x="3668258" y="265309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954" name="円/楕円 953"/>
              <p:cNvSpPr/>
              <p:nvPr/>
            </p:nvSpPr>
            <p:spPr>
              <a:xfrm rot="19200000" flipV="1">
                <a:off x="3751229" y="270898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55" name="直線コネクタ 954"/>
              <p:cNvCxnSpPr/>
              <p:nvPr/>
            </p:nvCxnSpPr>
            <p:spPr>
              <a:xfrm rot="18600000" flipV="1">
                <a:off x="3712537" y="26313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56" name="直線コネクタ 955"/>
              <p:cNvCxnSpPr/>
              <p:nvPr/>
            </p:nvCxnSpPr>
            <p:spPr>
              <a:xfrm rot="19800000" flipH="1" flipV="1">
                <a:off x="3764606" y="25848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57" name="円/楕円 956"/>
              <p:cNvSpPr/>
              <p:nvPr/>
            </p:nvSpPr>
            <p:spPr>
              <a:xfrm rot="19500000" flipV="1">
                <a:off x="3838464" y="264316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58" name="直線コネクタ 957"/>
              <p:cNvCxnSpPr/>
              <p:nvPr/>
            </p:nvCxnSpPr>
            <p:spPr>
              <a:xfrm rot="18900000" flipV="1">
                <a:off x="3806959" y="255618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59" name="直線コネクタ 958"/>
              <p:cNvCxnSpPr/>
              <p:nvPr/>
            </p:nvCxnSpPr>
            <p:spPr>
              <a:xfrm rot="20100000" flipH="1" flipV="1">
                <a:off x="3862887" y="251435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60" name="円/楕円 959"/>
              <p:cNvSpPr/>
              <p:nvPr/>
            </p:nvSpPr>
            <p:spPr>
              <a:xfrm rot="19800000" flipV="1">
                <a:off x="3925556" y="259209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61" name="直線コネクタ 960"/>
              <p:cNvCxnSpPr/>
              <p:nvPr/>
            </p:nvCxnSpPr>
            <p:spPr>
              <a:xfrm rot="19200000" flipV="1">
                <a:off x="3902026" y="249642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62" name="直線コネクタ 961"/>
              <p:cNvCxnSpPr/>
              <p:nvPr/>
            </p:nvCxnSpPr>
            <p:spPr>
              <a:xfrm rot="20400000" flipH="1" flipV="1">
                <a:off x="3961387" y="24596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63" name="円/楕円 962"/>
              <p:cNvSpPr/>
              <p:nvPr/>
            </p:nvSpPr>
            <p:spPr>
              <a:xfrm rot="20100000" flipV="1">
                <a:off x="4022895" y="254242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64" name="直線コネクタ 963"/>
              <p:cNvCxnSpPr/>
              <p:nvPr/>
            </p:nvCxnSpPr>
            <p:spPr>
              <a:xfrm rot="19500000" flipV="1">
                <a:off x="4008066" y="24387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65" name="直線コネクタ 964"/>
              <p:cNvCxnSpPr/>
              <p:nvPr/>
            </p:nvCxnSpPr>
            <p:spPr>
              <a:xfrm rot="20700000" flipH="1" flipV="1">
                <a:off x="4070408" y="24073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66" name="円/楕円 965"/>
              <p:cNvSpPr/>
              <p:nvPr/>
            </p:nvSpPr>
            <p:spPr>
              <a:xfrm rot="20400000" flipV="1">
                <a:off x="4119264" y="251122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67" name="直線コネクタ 966"/>
              <p:cNvCxnSpPr/>
              <p:nvPr/>
            </p:nvCxnSpPr>
            <p:spPr>
              <a:xfrm rot="19800000" flipV="1">
                <a:off x="4113798" y="24004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968" name="直線コネクタ 967"/>
              <p:cNvCxnSpPr/>
              <p:nvPr/>
            </p:nvCxnSpPr>
            <p:spPr>
              <a:xfrm rot="21000000" flipH="1" flipV="1">
                <a:off x="4178646" y="237448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969" name="円/楕円 968"/>
              <p:cNvSpPr/>
              <p:nvPr/>
            </p:nvSpPr>
            <p:spPr>
              <a:xfrm rot="20700000" flipV="1">
                <a:off x="4223748" y="24792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70" name="直線コネクタ 969"/>
              <p:cNvCxnSpPr/>
              <p:nvPr/>
            </p:nvCxnSpPr>
            <p:spPr>
              <a:xfrm rot="20100000" flipV="1">
                <a:off x="4228234" y="23620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71" name="直線コネクタ 970"/>
              <p:cNvCxnSpPr/>
              <p:nvPr/>
            </p:nvCxnSpPr>
            <p:spPr>
              <a:xfrm rot="21300000" flipH="1" flipV="1">
                <a:off x="4295096" y="234189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72" name="円/楕円 971"/>
              <p:cNvSpPr/>
              <p:nvPr/>
            </p:nvSpPr>
            <p:spPr>
              <a:xfrm rot="21000000" flipV="1">
                <a:off x="4323056" y="24610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73" name="直線コネクタ 972"/>
              <p:cNvCxnSpPr/>
              <p:nvPr/>
            </p:nvCxnSpPr>
            <p:spPr>
              <a:xfrm rot="20400000" flipV="1">
                <a:off x="4338009" y="23384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74" name="直線コネクタ 973"/>
              <p:cNvCxnSpPr/>
              <p:nvPr/>
            </p:nvCxnSpPr>
            <p:spPr>
              <a:xfrm flipH="1" flipV="1">
                <a:off x="4406375" y="232415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75" name="直線コネクタ 974"/>
              <p:cNvCxnSpPr/>
              <p:nvPr/>
            </p:nvCxnSpPr>
            <p:spPr>
              <a:xfrm rot="2400000" flipH="1" flipV="1">
                <a:off x="5276171" y="25193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25" name="グループ化 1765"/>
              <p:cNvGrpSpPr/>
              <p:nvPr/>
            </p:nvGrpSpPr>
            <p:grpSpPr>
              <a:xfrm rot="13040358">
                <a:off x="3365408" y="4990273"/>
                <a:ext cx="199095" cy="664166"/>
                <a:chOff x="2627964" y="1124744"/>
                <a:chExt cx="222450" cy="641307"/>
              </a:xfrm>
            </p:grpSpPr>
            <p:grpSp>
              <p:nvGrpSpPr>
                <p:cNvPr id="26" name="グループ化 368"/>
                <p:cNvGrpSpPr/>
                <p:nvPr/>
              </p:nvGrpSpPr>
              <p:grpSpPr>
                <a:xfrm>
                  <a:off x="2627964" y="1124744"/>
                  <a:ext cx="215072" cy="576064"/>
                  <a:chOff x="180113" y="1556792"/>
                  <a:chExt cx="716907" cy="1800200"/>
                </a:xfrm>
              </p:grpSpPr>
              <p:grpSp>
                <p:nvGrpSpPr>
                  <p:cNvPr id="27" name="グループ化 279"/>
                  <p:cNvGrpSpPr/>
                  <p:nvPr/>
                </p:nvGrpSpPr>
                <p:grpSpPr>
                  <a:xfrm>
                    <a:off x="180113" y="1556792"/>
                    <a:ext cx="444188" cy="1800200"/>
                    <a:chOff x="755576" y="2996952"/>
                    <a:chExt cx="216024" cy="864096"/>
                  </a:xfrm>
                </p:grpSpPr>
                <p:sp>
                  <p:nvSpPr>
                    <p:cNvPr id="982" name="アーチ 981"/>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83" name="アーチ 982"/>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84" name="アーチ 983"/>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80" name="アーチ 979"/>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81" name="アーチ 980"/>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78" name="正方形/長方形 977"/>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1036" name="フリーフォーム 1035"/>
            <p:cNvSpPr/>
            <p:nvPr/>
          </p:nvSpPr>
          <p:spPr>
            <a:xfrm rot="2380133">
              <a:off x="2198749" y="5465069"/>
              <a:ext cx="135015" cy="450050"/>
            </a:xfrm>
            <a:custGeom>
              <a:avLst/>
              <a:gdLst>
                <a:gd name="connsiteX0" fmla="*/ 124918 w 289810"/>
                <a:gd name="connsiteY0" fmla="*/ 4997 h 754506"/>
                <a:gd name="connsiteX1" fmla="*/ 19987 w 289810"/>
                <a:gd name="connsiteY1" fmla="*/ 109929 h 754506"/>
                <a:gd name="connsiteX2" fmla="*/ 244840 w 289810"/>
                <a:gd name="connsiteY2" fmla="*/ 244840 h 754506"/>
                <a:gd name="connsiteX3" fmla="*/ 34977 w 289810"/>
                <a:gd name="connsiteY3" fmla="*/ 364761 h 754506"/>
                <a:gd name="connsiteX4" fmla="*/ 229849 w 289810"/>
                <a:gd name="connsiteY4" fmla="*/ 529653 h 754506"/>
                <a:gd name="connsiteX5" fmla="*/ 49967 w 289810"/>
                <a:gd name="connsiteY5" fmla="*/ 634584 h 754506"/>
                <a:gd name="connsiteX6" fmla="*/ 169889 w 289810"/>
                <a:gd name="connsiteY6" fmla="*/ 754506 h 754506"/>
                <a:gd name="connsiteX7" fmla="*/ 229849 w 289810"/>
                <a:gd name="connsiteY7" fmla="*/ 634584 h 754506"/>
                <a:gd name="connsiteX8" fmla="*/ 19987 w 289810"/>
                <a:gd name="connsiteY8" fmla="*/ 484683 h 754506"/>
                <a:gd name="connsiteX9" fmla="*/ 214859 w 289810"/>
                <a:gd name="connsiteY9" fmla="*/ 379751 h 754506"/>
                <a:gd name="connsiteX10" fmla="*/ 34977 w 289810"/>
                <a:gd name="connsiteY10" fmla="*/ 214860 h 754506"/>
                <a:gd name="connsiteX11" fmla="*/ 274820 w 289810"/>
                <a:gd name="connsiteY11" fmla="*/ 79948 h 754506"/>
                <a:gd name="connsiteX12" fmla="*/ 124918 w 289810"/>
                <a:gd name="connsiteY12" fmla="*/ 4997 h 75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10" h="754506">
                  <a:moveTo>
                    <a:pt x="124918" y="4997"/>
                  </a:moveTo>
                  <a:cubicBezTo>
                    <a:pt x="82446" y="9994"/>
                    <a:pt x="0" y="69955"/>
                    <a:pt x="19987" y="109929"/>
                  </a:cubicBezTo>
                  <a:cubicBezTo>
                    <a:pt x="39974" y="149903"/>
                    <a:pt x="242342" y="202368"/>
                    <a:pt x="244840" y="244840"/>
                  </a:cubicBezTo>
                  <a:cubicBezTo>
                    <a:pt x="247338" y="287312"/>
                    <a:pt x="37476" y="317292"/>
                    <a:pt x="34977" y="364761"/>
                  </a:cubicBezTo>
                  <a:cubicBezTo>
                    <a:pt x="32479" y="412230"/>
                    <a:pt x="227351" y="484683"/>
                    <a:pt x="229849" y="529653"/>
                  </a:cubicBezTo>
                  <a:cubicBezTo>
                    <a:pt x="232347" y="574623"/>
                    <a:pt x="59960" y="597109"/>
                    <a:pt x="49967" y="634584"/>
                  </a:cubicBezTo>
                  <a:cubicBezTo>
                    <a:pt x="39974" y="672060"/>
                    <a:pt x="139909" y="754506"/>
                    <a:pt x="169889" y="754506"/>
                  </a:cubicBezTo>
                  <a:cubicBezTo>
                    <a:pt x="199869" y="754506"/>
                    <a:pt x="254833" y="679554"/>
                    <a:pt x="229849" y="634584"/>
                  </a:cubicBezTo>
                  <a:cubicBezTo>
                    <a:pt x="204865" y="589614"/>
                    <a:pt x="22485" y="527155"/>
                    <a:pt x="19987" y="484683"/>
                  </a:cubicBezTo>
                  <a:cubicBezTo>
                    <a:pt x="17489" y="442211"/>
                    <a:pt x="212361" y="424721"/>
                    <a:pt x="214859" y="379751"/>
                  </a:cubicBezTo>
                  <a:cubicBezTo>
                    <a:pt x="217357" y="334781"/>
                    <a:pt x="24984" y="264827"/>
                    <a:pt x="34977" y="214860"/>
                  </a:cubicBezTo>
                  <a:cubicBezTo>
                    <a:pt x="44971" y="164893"/>
                    <a:pt x="259830" y="114925"/>
                    <a:pt x="274820" y="79948"/>
                  </a:cubicBezTo>
                  <a:cubicBezTo>
                    <a:pt x="289810" y="44971"/>
                    <a:pt x="167390" y="0"/>
                    <a:pt x="124918" y="4997"/>
                  </a:cubicBezTo>
                  <a:close/>
                </a:path>
              </a:pathLst>
            </a:custGeom>
            <a:noFill/>
            <a:ln w="254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37" name="フリーフォーム 1036"/>
            <p:cNvSpPr/>
            <p:nvPr/>
          </p:nvSpPr>
          <p:spPr>
            <a:xfrm rot="18645434">
              <a:off x="2213516" y="5463870"/>
              <a:ext cx="135015" cy="450050"/>
            </a:xfrm>
            <a:custGeom>
              <a:avLst/>
              <a:gdLst>
                <a:gd name="connsiteX0" fmla="*/ 124918 w 289810"/>
                <a:gd name="connsiteY0" fmla="*/ 4997 h 754506"/>
                <a:gd name="connsiteX1" fmla="*/ 19987 w 289810"/>
                <a:gd name="connsiteY1" fmla="*/ 109929 h 754506"/>
                <a:gd name="connsiteX2" fmla="*/ 244840 w 289810"/>
                <a:gd name="connsiteY2" fmla="*/ 244840 h 754506"/>
                <a:gd name="connsiteX3" fmla="*/ 34977 w 289810"/>
                <a:gd name="connsiteY3" fmla="*/ 364761 h 754506"/>
                <a:gd name="connsiteX4" fmla="*/ 229849 w 289810"/>
                <a:gd name="connsiteY4" fmla="*/ 529653 h 754506"/>
                <a:gd name="connsiteX5" fmla="*/ 49967 w 289810"/>
                <a:gd name="connsiteY5" fmla="*/ 634584 h 754506"/>
                <a:gd name="connsiteX6" fmla="*/ 169889 w 289810"/>
                <a:gd name="connsiteY6" fmla="*/ 754506 h 754506"/>
                <a:gd name="connsiteX7" fmla="*/ 229849 w 289810"/>
                <a:gd name="connsiteY7" fmla="*/ 634584 h 754506"/>
                <a:gd name="connsiteX8" fmla="*/ 19987 w 289810"/>
                <a:gd name="connsiteY8" fmla="*/ 484683 h 754506"/>
                <a:gd name="connsiteX9" fmla="*/ 214859 w 289810"/>
                <a:gd name="connsiteY9" fmla="*/ 379751 h 754506"/>
                <a:gd name="connsiteX10" fmla="*/ 34977 w 289810"/>
                <a:gd name="connsiteY10" fmla="*/ 214860 h 754506"/>
                <a:gd name="connsiteX11" fmla="*/ 274820 w 289810"/>
                <a:gd name="connsiteY11" fmla="*/ 79948 h 754506"/>
                <a:gd name="connsiteX12" fmla="*/ 124918 w 289810"/>
                <a:gd name="connsiteY12" fmla="*/ 4997 h 75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10" h="754506">
                  <a:moveTo>
                    <a:pt x="124918" y="4997"/>
                  </a:moveTo>
                  <a:cubicBezTo>
                    <a:pt x="82446" y="9994"/>
                    <a:pt x="0" y="69955"/>
                    <a:pt x="19987" y="109929"/>
                  </a:cubicBezTo>
                  <a:cubicBezTo>
                    <a:pt x="39974" y="149903"/>
                    <a:pt x="242342" y="202368"/>
                    <a:pt x="244840" y="244840"/>
                  </a:cubicBezTo>
                  <a:cubicBezTo>
                    <a:pt x="247338" y="287312"/>
                    <a:pt x="37476" y="317292"/>
                    <a:pt x="34977" y="364761"/>
                  </a:cubicBezTo>
                  <a:cubicBezTo>
                    <a:pt x="32479" y="412230"/>
                    <a:pt x="227351" y="484683"/>
                    <a:pt x="229849" y="529653"/>
                  </a:cubicBezTo>
                  <a:cubicBezTo>
                    <a:pt x="232347" y="574623"/>
                    <a:pt x="59960" y="597109"/>
                    <a:pt x="49967" y="634584"/>
                  </a:cubicBezTo>
                  <a:cubicBezTo>
                    <a:pt x="39974" y="672060"/>
                    <a:pt x="139909" y="754506"/>
                    <a:pt x="169889" y="754506"/>
                  </a:cubicBezTo>
                  <a:cubicBezTo>
                    <a:pt x="199869" y="754506"/>
                    <a:pt x="254833" y="679554"/>
                    <a:pt x="229849" y="634584"/>
                  </a:cubicBezTo>
                  <a:cubicBezTo>
                    <a:pt x="204865" y="589614"/>
                    <a:pt x="22485" y="527155"/>
                    <a:pt x="19987" y="484683"/>
                  </a:cubicBezTo>
                  <a:cubicBezTo>
                    <a:pt x="17489" y="442211"/>
                    <a:pt x="212361" y="424721"/>
                    <a:pt x="214859" y="379751"/>
                  </a:cubicBezTo>
                  <a:cubicBezTo>
                    <a:pt x="217357" y="334781"/>
                    <a:pt x="24984" y="264827"/>
                    <a:pt x="34977" y="214860"/>
                  </a:cubicBezTo>
                  <a:cubicBezTo>
                    <a:pt x="44971" y="164893"/>
                    <a:pt x="259830" y="114925"/>
                    <a:pt x="274820" y="79948"/>
                  </a:cubicBezTo>
                  <a:cubicBezTo>
                    <a:pt x="289810" y="44971"/>
                    <a:pt x="167390" y="0"/>
                    <a:pt x="124918" y="4997"/>
                  </a:cubicBezTo>
                  <a:close/>
                </a:path>
              </a:pathLst>
            </a:custGeom>
            <a:noFill/>
            <a:ln w="254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8" name="グループ化 1476"/>
          <p:cNvGrpSpPr/>
          <p:nvPr/>
        </p:nvGrpSpPr>
        <p:grpSpPr>
          <a:xfrm>
            <a:off x="4965441" y="5166903"/>
            <a:ext cx="740915" cy="743115"/>
            <a:chOff x="4101115" y="5341180"/>
            <a:chExt cx="740915" cy="743115"/>
          </a:xfrm>
        </p:grpSpPr>
        <p:grpSp>
          <p:nvGrpSpPr>
            <p:cNvPr id="29" name="グループ化 1007"/>
            <p:cNvGrpSpPr>
              <a:grpSpLocks noChangeAspect="1"/>
            </p:cNvGrpSpPr>
            <p:nvPr/>
          </p:nvGrpSpPr>
          <p:grpSpPr>
            <a:xfrm>
              <a:off x="4101115" y="5341180"/>
              <a:ext cx="740915" cy="743115"/>
              <a:chOff x="2875055" y="2030160"/>
              <a:chExt cx="3367797" cy="3377793"/>
            </a:xfrm>
          </p:grpSpPr>
          <p:sp>
            <p:nvSpPr>
              <p:cNvPr id="1041" name="円/楕円 1040"/>
              <p:cNvSpPr/>
              <p:nvPr/>
            </p:nvSpPr>
            <p:spPr>
              <a:xfrm>
                <a:off x="3424242" y="2595968"/>
                <a:ext cx="2268822" cy="2232248"/>
              </a:xfrm>
              <a:prstGeom prst="ellipse">
                <a:avLst/>
              </a:prstGeom>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42" name="円/楕円 1041"/>
              <p:cNvSpPr/>
              <p:nvPr/>
            </p:nvSpPr>
            <p:spPr>
              <a:xfrm rot="21300000" flipV="1">
                <a:off x="4431512" y="2447624"/>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43" name="直線コネクタ 1042"/>
              <p:cNvCxnSpPr/>
              <p:nvPr/>
            </p:nvCxnSpPr>
            <p:spPr>
              <a:xfrm rot="20700000" flipV="1">
                <a:off x="4457365" y="232054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44" name="直線コネクタ 1043"/>
              <p:cNvCxnSpPr/>
              <p:nvPr/>
            </p:nvCxnSpPr>
            <p:spPr>
              <a:xfrm rot="300000" flipH="1" flipV="1">
                <a:off x="4526715" y="231227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45" name="円/楕円 1044"/>
              <p:cNvSpPr/>
              <p:nvPr/>
            </p:nvSpPr>
            <p:spPr>
              <a:xfrm>
                <a:off x="4522463" y="2030160"/>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46" name="直線コネクタ 1045"/>
              <p:cNvCxnSpPr/>
              <p:nvPr/>
            </p:nvCxnSpPr>
            <p:spPr>
              <a:xfrm rot="600000">
                <a:off x="4559568" y="216078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47" name="直線コネクタ 1046"/>
              <p:cNvCxnSpPr/>
              <p:nvPr/>
            </p:nvCxnSpPr>
            <p:spPr>
              <a:xfrm rot="21000000" flipH="1">
                <a:off x="4629374" y="216296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48" name="円/楕円 1047"/>
              <p:cNvSpPr/>
              <p:nvPr/>
            </p:nvSpPr>
            <p:spPr>
              <a:xfrm rot="300000">
                <a:off x="4664251" y="2039313"/>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49" name="直線コネクタ 1048"/>
              <p:cNvCxnSpPr/>
              <p:nvPr/>
            </p:nvCxnSpPr>
            <p:spPr>
              <a:xfrm rot="900000">
                <a:off x="4690104" y="216639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50" name="直線コネクタ 1049"/>
              <p:cNvCxnSpPr/>
              <p:nvPr/>
            </p:nvCxnSpPr>
            <p:spPr>
              <a:xfrm rot="21300000" flipH="1">
                <a:off x="4759454" y="217465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51" name="円/楕円 1050"/>
              <p:cNvSpPr/>
              <p:nvPr/>
            </p:nvSpPr>
            <p:spPr>
              <a:xfrm rot="600000">
                <a:off x="4803000" y="2061129"/>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52" name="直線コネクタ 1051"/>
              <p:cNvCxnSpPr/>
              <p:nvPr/>
            </p:nvCxnSpPr>
            <p:spPr>
              <a:xfrm rot="1200000">
                <a:off x="4817953" y="218370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53" name="直線コネクタ 1052"/>
              <p:cNvCxnSpPr/>
              <p:nvPr/>
            </p:nvCxnSpPr>
            <p:spPr>
              <a:xfrm flipH="1">
                <a:off x="4886319" y="219798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54" name="円/楕円 1053"/>
              <p:cNvSpPr/>
              <p:nvPr/>
            </p:nvSpPr>
            <p:spPr>
              <a:xfrm rot="900000">
                <a:off x="4941044" y="2094763"/>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55" name="直線コネクタ 1054"/>
              <p:cNvCxnSpPr/>
              <p:nvPr/>
            </p:nvCxnSpPr>
            <p:spPr>
              <a:xfrm rot="1500000">
                <a:off x="4945530" y="221190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56" name="直線コネクタ 1055"/>
              <p:cNvCxnSpPr/>
              <p:nvPr/>
            </p:nvCxnSpPr>
            <p:spPr>
              <a:xfrm rot="300000" flipH="1">
                <a:off x="5012392" y="223208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57" name="円/楕円 1056"/>
              <p:cNvSpPr/>
              <p:nvPr/>
            </p:nvSpPr>
            <p:spPr>
              <a:xfrm rot="1200000">
                <a:off x="5074427" y="2139640"/>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58" name="直線コネクタ 1057"/>
              <p:cNvCxnSpPr/>
              <p:nvPr/>
            </p:nvCxnSpPr>
            <p:spPr>
              <a:xfrm rot="1800000">
                <a:off x="5068961" y="225044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59" name="直線コネクタ 1058"/>
              <p:cNvCxnSpPr/>
              <p:nvPr/>
            </p:nvCxnSpPr>
            <p:spPr>
              <a:xfrm rot="600000" flipH="1">
                <a:off x="5133809" y="227637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60" name="円/楕円 1059"/>
              <p:cNvSpPr/>
              <p:nvPr/>
            </p:nvSpPr>
            <p:spPr>
              <a:xfrm rot="1500000">
                <a:off x="5204533" y="2196735"/>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61" name="直線コネクタ 1060"/>
              <p:cNvCxnSpPr/>
              <p:nvPr/>
            </p:nvCxnSpPr>
            <p:spPr>
              <a:xfrm rot="2100000">
                <a:off x="5189704" y="230036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62" name="直線コネクタ 1061"/>
              <p:cNvCxnSpPr/>
              <p:nvPr/>
            </p:nvCxnSpPr>
            <p:spPr>
              <a:xfrm rot="900000" flipH="1">
                <a:off x="5252046" y="233185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63" name="円/楕円 1062"/>
              <p:cNvSpPr/>
              <p:nvPr/>
            </p:nvSpPr>
            <p:spPr>
              <a:xfrm rot="1800000">
                <a:off x="5327453" y="2264689"/>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64" name="直線コネクタ 1063"/>
              <p:cNvCxnSpPr/>
              <p:nvPr/>
            </p:nvCxnSpPr>
            <p:spPr>
              <a:xfrm rot="2400000">
                <a:off x="5303923" y="236036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65" name="直線コネクタ 1064"/>
              <p:cNvCxnSpPr/>
              <p:nvPr/>
            </p:nvCxnSpPr>
            <p:spPr>
              <a:xfrm rot="1200000" flipH="1">
                <a:off x="5363284" y="239715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66" name="円/楕円 1065"/>
              <p:cNvSpPr/>
              <p:nvPr/>
            </p:nvSpPr>
            <p:spPr>
              <a:xfrm rot="2100000">
                <a:off x="5445669" y="2343509"/>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67" name="直線コネクタ 1066"/>
              <p:cNvCxnSpPr/>
              <p:nvPr/>
            </p:nvCxnSpPr>
            <p:spPr>
              <a:xfrm rot="2700000">
                <a:off x="5414164" y="243049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68" name="直線コネクタ 1067"/>
              <p:cNvCxnSpPr/>
              <p:nvPr/>
            </p:nvCxnSpPr>
            <p:spPr>
              <a:xfrm rot="1500000" flipH="1">
                <a:off x="5470092" y="247231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69" name="円/楕円 1068"/>
              <p:cNvSpPr/>
              <p:nvPr/>
            </p:nvSpPr>
            <p:spPr>
              <a:xfrm rot="2400000">
                <a:off x="5553866" y="2429726"/>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70" name="直線コネクタ 1069"/>
              <p:cNvCxnSpPr/>
              <p:nvPr/>
            </p:nvCxnSpPr>
            <p:spPr>
              <a:xfrm rot="3000000">
                <a:off x="5515174" y="2507354"/>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71" name="直線コネクタ 1070"/>
              <p:cNvCxnSpPr/>
              <p:nvPr/>
            </p:nvCxnSpPr>
            <p:spPr>
              <a:xfrm rot="1800000" flipH="1">
                <a:off x="5567243" y="255389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72" name="円/楕円 1071"/>
              <p:cNvSpPr/>
              <p:nvPr/>
            </p:nvSpPr>
            <p:spPr>
              <a:xfrm rot="2700000">
                <a:off x="5656599" y="2527875"/>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73" name="直線コネクタ 1072"/>
              <p:cNvCxnSpPr/>
              <p:nvPr/>
            </p:nvCxnSpPr>
            <p:spPr>
              <a:xfrm rot="3300000">
                <a:off x="5611563" y="2595560"/>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74" name="直線コネクタ 1073"/>
              <p:cNvCxnSpPr/>
              <p:nvPr/>
            </p:nvCxnSpPr>
            <p:spPr>
              <a:xfrm rot="2100000" flipH="1">
                <a:off x="5659377" y="2646466"/>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75" name="円/楕円 1074"/>
              <p:cNvSpPr/>
              <p:nvPr/>
            </p:nvSpPr>
            <p:spPr>
              <a:xfrm rot="3000000">
                <a:off x="5748863" y="2633774"/>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76" name="直線コネクタ 1075"/>
              <p:cNvCxnSpPr/>
              <p:nvPr/>
            </p:nvCxnSpPr>
            <p:spPr>
              <a:xfrm rot="3600000">
                <a:off x="5698373" y="269099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77" name="直線コネクタ 1076"/>
              <p:cNvCxnSpPr/>
              <p:nvPr/>
            </p:nvCxnSpPr>
            <p:spPr>
              <a:xfrm rot="2400000" flipH="1">
                <a:off x="5741568" y="274587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78" name="円/楕円 1077"/>
              <p:cNvSpPr/>
              <p:nvPr/>
            </p:nvSpPr>
            <p:spPr>
              <a:xfrm rot="3300000">
                <a:off x="5832991" y="2748271"/>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79" name="直線コネクタ 1078"/>
              <p:cNvCxnSpPr/>
              <p:nvPr/>
            </p:nvCxnSpPr>
            <p:spPr>
              <a:xfrm rot="3900000">
                <a:off x="5777980" y="279460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80" name="直線コネクタ 1079"/>
              <p:cNvCxnSpPr/>
              <p:nvPr/>
            </p:nvCxnSpPr>
            <p:spPr>
              <a:xfrm rot="2700000" flipH="1">
                <a:off x="5816228" y="285303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81" name="円/楕円 1080"/>
              <p:cNvSpPr/>
              <p:nvPr/>
            </p:nvSpPr>
            <p:spPr>
              <a:xfrm rot="3600000">
                <a:off x="5906324" y="2868385"/>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82" name="直線コネクタ 1081"/>
              <p:cNvCxnSpPr/>
              <p:nvPr/>
            </p:nvCxnSpPr>
            <p:spPr>
              <a:xfrm rot="4200000">
                <a:off x="5847758" y="290347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83" name="直線コネクタ 1082"/>
              <p:cNvCxnSpPr/>
              <p:nvPr/>
            </p:nvCxnSpPr>
            <p:spPr>
              <a:xfrm rot="3000000" flipH="1">
                <a:off x="5880768" y="296501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84" name="円/楕円 1083"/>
              <p:cNvSpPr/>
              <p:nvPr/>
            </p:nvSpPr>
            <p:spPr>
              <a:xfrm rot="3900000">
                <a:off x="5969291" y="2995754"/>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85" name="直線コネクタ 1084"/>
              <p:cNvCxnSpPr/>
              <p:nvPr/>
            </p:nvCxnSpPr>
            <p:spPr>
              <a:xfrm rot="4500000">
                <a:off x="5908164" y="3019325"/>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86" name="直線コネクタ 1085"/>
              <p:cNvCxnSpPr/>
              <p:nvPr/>
            </p:nvCxnSpPr>
            <p:spPr>
              <a:xfrm rot="3300000" flipH="1">
                <a:off x="5935684" y="3083514"/>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87" name="円/楕円 1086"/>
              <p:cNvSpPr/>
              <p:nvPr/>
            </p:nvSpPr>
            <p:spPr>
              <a:xfrm rot="4200000">
                <a:off x="6019772" y="3126822"/>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88" name="直線コネクタ 1087"/>
              <p:cNvCxnSpPr/>
              <p:nvPr/>
            </p:nvCxnSpPr>
            <p:spPr>
              <a:xfrm rot="4800000">
                <a:off x="5957097" y="313869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89" name="直線コネクタ 1088"/>
              <p:cNvCxnSpPr/>
              <p:nvPr/>
            </p:nvCxnSpPr>
            <p:spPr>
              <a:xfrm rot="3600000" flipH="1">
                <a:off x="5978918" y="320504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90" name="円/楕円 1089"/>
              <p:cNvSpPr/>
              <p:nvPr/>
            </p:nvSpPr>
            <p:spPr>
              <a:xfrm rot="4500000">
                <a:off x="6059666" y="3263189"/>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91" name="直線コネクタ 1090"/>
              <p:cNvCxnSpPr/>
              <p:nvPr/>
            </p:nvCxnSpPr>
            <p:spPr>
              <a:xfrm rot="5100000">
                <a:off x="5996468" y="326328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92" name="直線コネクタ 1091"/>
              <p:cNvCxnSpPr/>
              <p:nvPr/>
            </p:nvCxnSpPr>
            <p:spPr>
              <a:xfrm rot="3900000" flipH="1">
                <a:off x="6012424" y="333127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93" name="円/楕円 1092"/>
              <p:cNvSpPr/>
              <p:nvPr/>
            </p:nvSpPr>
            <p:spPr>
              <a:xfrm rot="4800000">
                <a:off x="6080619" y="3396952"/>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94" name="直線コネクタ 1093"/>
              <p:cNvCxnSpPr/>
              <p:nvPr/>
            </p:nvCxnSpPr>
            <p:spPr>
              <a:xfrm rot="5400000">
                <a:off x="6017927" y="3385262"/>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95" name="直線コネクタ 1094"/>
              <p:cNvCxnSpPr/>
              <p:nvPr/>
            </p:nvCxnSpPr>
            <p:spPr>
              <a:xfrm rot="4200000" flipH="1">
                <a:off x="6027896" y="3454387"/>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96" name="円/楕円 1095"/>
              <p:cNvSpPr/>
              <p:nvPr/>
            </p:nvSpPr>
            <p:spPr>
              <a:xfrm rot="5100000">
                <a:off x="6096227" y="3538176"/>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97" name="直線コネクタ 1096"/>
              <p:cNvCxnSpPr/>
              <p:nvPr/>
            </p:nvCxnSpPr>
            <p:spPr>
              <a:xfrm rot="5700000">
                <a:off x="6035067" y="351479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98" name="直線コネクタ 1097"/>
              <p:cNvCxnSpPr/>
              <p:nvPr/>
            </p:nvCxnSpPr>
            <p:spPr>
              <a:xfrm rot="4500000" flipH="1">
                <a:off x="6038973" y="358452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99" name="円/楕円 1098"/>
              <p:cNvSpPr/>
              <p:nvPr/>
            </p:nvSpPr>
            <p:spPr>
              <a:xfrm rot="5400000">
                <a:off x="6098836" y="3678606"/>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00" name="直線コネクタ 1099"/>
              <p:cNvCxnSpPr/>
              <p:nvPr/>
            </p:nvCxnSpPr>
            <p:spPr>
              <a:xfrm rot="6000000">
                <a:off x="6040221" y="3643703"/>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01" name="直線コネクタ 1100"/>
              <p:cNvCxnSpPr/>
              <p:nvPr/>
            </p:nvCxnSpPr>
            <p:spPr>
              <a:xfrm rot="4800000" flipH="1">
                <a:off x="6038035" y="3713509"/>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02" name="円/楕円 1101"/>
              <p:cNvSpPr/>
              <p:nvPr/>
            </p:nvSpPr>
            <p:spPr>
              <a:xfrm rot="5700000">
                <a:off x="6089683" y="3820393"/>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03" name="直線コネクタ 1102"/>
              <p:cNvCxnSpPr/>
              <p:nvPr/>
            </p:nvCxnSpPr>
            <p:spPr>
              <a:xfrm rot="6300000">
                <a:off x="6034607" y="377423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04" name="直線コネクタ 1103"/>
              <p:cNvCxnSpPr/>
              <p:nvPr/>
            </p:nvCxnSpPr>
            <p:spPr>
              <a:xfrm rot="5100000" flipH="1">
                <a:off x="6026345" y="384358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05" name="円/楕円 1104"/>
              <p:cNvSpPr/>
              <p:nvPr/>
            </p:nvSpPr>
            <p:spPr>
              <a:xfrm rot="6000000">
                <a:off x="6068651" y="3959542"/>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06" name="直線コネクタ 1105"/>
              <p:cNvCxnSpPr/>
              <p:nvPr/>
            </p:nvCxnSpPr>
            <p:spPr>
              <a:xfrm rot="6600000">
                <a:off x="6018081" y="390248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07" name="直線コネクタ 1106"/>
              <p:cNvCxnSpPr/>
              <p:nvPr/>
            </p:nvCxnSpPr>
            <p:spPr>
              <a:xfrm rot="5400000" flipH="1">
                <a:off x="6003806" y="397085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08" name="円/楕円 1107"/>
              <p:cNvSpPr/>
              <p:nvPr/>
            </p:nvSpPr>
            <p:spPr>
              <a:xfrm rot="6300000">
                <a:off x="6035017" y="4097585"/>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09" name="直線コネクタ 1108"/>
              <p:cNvCxnSpPr/>
              <p:nvPr/>
            </p:nvCxnSpPr>
            <p:spPr>
              <a:xfrm rot="6900000">
                <a:off x="5989886" y="4030064"/>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10" name="直線コネクタ 1109"/>
              <p:cNvCxnSpPr/>
              <p:nvPr/>
            </p:nvCxnSpPr>
            <p:spPr>
              <a:xfrm rot="5700000" flipH="1">
                <a:off x="5969708" y="4096925"/>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11" name="円/楕円 1110"/>
              <p:cNvSpPr/>
              <p:nvPr/>
            </p:nvSpPr>
            <p:spPr>
              <a:xfrm rot="6600000">
                <a:off x="5989438" y="4230439"/>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12" name="直線コネクタ 1111"/>
              <p:cNvCxnSpPr/>
              <p:nvPr/>
            </p:nvCxnSpPr>
            <p:spPr>
              <a:xfrm rot="7200000">
                <a:off x="5950638" y="4152965"/>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13" name="直線コネクタ 1112"/>
              <p:cNvCxnSpPr/>
              <p:nvPr/>
            </p:nvCxnSpPr>
            <p:spPr>
              <a:xfrm rot="6000000" flipH="1">
                <a:off x="5924709" y="4217814"/>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14" name="円/楕円 1113"/>
              <p:cNvSpPr/>
              <p:nvPr/>
            </p:nvSpPr>
            <p:spPr>
              <a:xfrm rot="6900000">
                <a:off x="5932343" y="4360545"/>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15" name="直線コネクタ 1114"/>
              <p:cNvCxnSpPr/>
              <p:nvPr/>
            </p:nvCxnSpPr>
            <p:spPr>
              <a:xfrm rot="7500000">
                <a:off x="5900717" y="427370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16" name="直線コネクタ 1115"/>
              <p:cNvCxnSpPr/>
              <p:nvPr/>
            </p:nvCxnSpPr>
            <p:spPr>
              <a:xfrm rot="6300000" flipH="1">
                <a:off x="5869234" y="433605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17" name="円/楕円 1116"/>
              <p:cNvSpPr/>
              <p:nvPr/>
            </p:nvSpPr>
            <p:spPr>
              <a:xfrm rot="7200000">
                <a:off x="5866227" y="4482070"/>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18" name="直線コネクタ 1117"/>
              <p:cNvCxnSpPr/>
              <p:nvPr/>
            </p:nvCxnSpPr>
            <p:spPr>
              <a:xfrm rot="7800000">
                <a:off x="5842564" y="438653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19" name="直線コネクタ 1118"/>
              <p:cNvCxnSpPr/>
              <p:nvPr/>
            </p:nvCxnSpPr>
            <p:spPr>
              <a:xfrm rot="6600000" flipH="1">
                <a:off x="5805768" y="444589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20" name="円/楕円 1119"/>
              <p:cNvSpPr/>
              <p:nvPr/>
            </p:nvSpPr>
            <p:spPr>
              <a:xfrm rot="7500000">
                <a:off x="5787406" y="4600286"/>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21" name="直線コネクタ 1120"/>
              <p:cNvCxnSpPr/>
              <p:nvPr/>
            </p:nvCxnSpPr>
            <p:spPr>
              <a:xfrm rot="8100000">
                <a:off x="5772434" y="449677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22" name="直線コネクタ 1121"/>
              <p:cNvCxnSpPr/>
              <p:nvPr/>
            </p:nvCxnSpPr>
            <p:spPr>
              <a:xfrm rot="6900000" flipH="1">
                <a:off x="5730604" y="455270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23" name="円/楕円 1122"/>
              <p:cNvSpPr/>
              <p:nvPr/>
            </p:nvSpPr>
            <p:spPr>
              <a:xfrm rot="7800000">
                <a:off x="5699138" y="4709537"/>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24" name="直線コネクタ 1123"/>
              <p:cNvCxnSpPr/>
              <p:nvPr/>
            </p:nvCxnSpPr>
            <p:spPr>
              <a:xfrm rot="8400000">
                <a:off x="5693518" y="4598837"/>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25" name="直線コネクタ 1124"/>
              <p:cNvCxnSpPr/>
              <p:nvPr/>
            </p:nvCxnSpPr>
            <p:spPr>
              <a:xfrm rot="7200000" flipH="1">
                <a:off x="5646973" y="4650907"/>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26" name="円/楕円 1125"/>
              <p:cNvSpPr/>
              <p:nvPr/>
            </p:nvSpPr>
            <p:spPr>
              <a:xfrm rot="8100000">
                <a:off x="5600988" y="4812271"/>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27" name="直線コネクタ 1126"/>
              <p:cNvCxnSpPr/>
              <p:nvPr/>
            </p:nvCxnSpPr>
            <p:spPr>
              <a:xfrm rot="8700000">
                <a:off x="5605312" y="469522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28" name="直線コネクタ 1127"/>
              <p:cNvCxnSpPr/>
              <p:nvPr/>
            </p:nvCxnSpPr>
            <p:spPr>
              <a:xfrm rot="7500000" flipH="1">
                <a:off x="5554406" y="474304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29" name="円/楕円 1128"/>
              <p:cNvSpPr/>
              <p:nvPr/>
            </p:nvSpPr>
            <p:spPr>
              <a:xfrm rot="8400000">
                <a:off x="5495432" y="4905344"/>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30" name="直線コネクタ 1129"/>
              <p:cNvCxnSpPr/>
              <p:nvPr/>
            </p:nvCxnSpPr>
            <p:spPr>
              <a:xfrm rot="9000000">
                <a:off x="5510214" y="478284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31" name="直線コネクタ 1130"/>
              <p:cNvCxnSpPr/>
              <p:nvPr/>
            </p:nvCxnSpPr>
            <p:spPr>
              <a:xfrm rot="7800000" flipH="1">
                <a:off x="5455335" y="482604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32" name="円/楕円 1131"/>
              <p:cNvSpPr/>
              <p:nvPr/>
            </p:nvSpPr>
            <p:spPr>
              <a:xfrm rot="8700000">
                <a:off x="5380934" y="4989473"/>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33" name="直線コネクタ 1132"/>
              <p:cNvCxnSpPr/>
              <p:nvPr/>
            </p:nvCxnSpPr>
            <p:spPr>
              <a:xfrm rot="9300000">
                <a:off x="5406611" y="486245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34" name="直線コネクタ 1133"/>
              <p:cNvCxnSpPr/>
              <p:nvPr/>
            </p:nvCxnSpPr>
            <p:spPr>
              <a:xfrm rot="8100000" flipH="1">
                <a:off x="5348175" y="490070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35" name="円/楕円 1134"/>
              <p:cNvSpPr/>
              <p:nvPr/>
            </p:nvSpPr>
            <p:spPr>
              <a:xfrm rot="9000000">
                <a:off x="5260622" y="5061946"/>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36" name="直線コネクタ 1135"/>
              <p:cNvCxnSpPr/>
              <p:nvPr/>
            </p:nvCxnSpPr>
            <p:spPr>
              <a:xfrm rot="9600000">
                <a:off x="5297546" y="493137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37" name="直線コネクタ 1136"/>
              <p:cNvCxnSpPr/>
              <p:nvPr/>
            </p:nvCxnSpPr>
            <p:spPr>
              <a:xfrm rot="8400000" flipH="1">
                <a:off x="5235999" y="496438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38" name="円/楕円 1137"/>
              <p:cNvSpPr/>
              <p:nvPr/>
            </p:nvSpPr>
            <p:spPr>
              <a:xfrm rot="9300000">
                <a:off x="5133254" y="5124913"/>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39" name="直線コネクタ 1138"/>
              <p:cNvCxnSpPr/>
              <p:nvPr/>
            </p:nvCxnSpPr>
            <p:spPr>
              <a:xfrm rot="9900000">
                <a:off x="5181691" y="499177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40" name="直線コネクタ 1139"/>
              <p:cNvCxnSpPr/>
              <p:nvPr/>
            </p:nvCxnSpPr>
            <p:spPr>
              <a:xfrm rot="8700000" flipH="1">
                <a:off x="5117501" y="501929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41" name="円/楕円 1140"/>
              <p:cNvSpPr/>
              <p:nvPr/>
            </p:nvSpPr>
            <p:spPr>
              <a:xfrm rot="19200000">
                <a:off x="3471782" y="2391427"/>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42" name="直線コネクタ 1141"/>
              <p:cNvCxnSpPr/>
              <p:nvPr/>
            </p:nvCxnSpPr>
            <p:spPr>
              <a:xfrm rot="19800000">
                <a:off x="3601016" y="2513925"/>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43" name="直線コネクタ 1142"/>
              <p:cNvCxnSpPr/>
              <p:nvPr/>
            </p:nvCxnSpPr>
            <p:spPr>
              <a:xfrm rot="18600000" flipH="1">
                <a:off x="3655895" y="247072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44" name="円/楕円 1143"/>
              <p:cNvSpPr/>
              <p:nvPr/>
            </p:nvSpPr>
            <p:spPr>
              <a:xfrm rot="19500000">
                <a:off x="3586280" y="2307298"/>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45" name="直線コネクタ 1144"/>
              <p:cNvCxnSpPr/>
              <p:nvPr/>
            </p:nvCxnSpPr>
            <p:spPr>
              <a:xfrm rot="20100000">
                <a:off x="3704619" y="243431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46" name="直線コネクタ 1145"/>
              <p:cNvCxnSpPr/>
              <p:nvPr/>
            </p:nvCxnSpPr>
            <p:spPr>
              <a:xfrm rot="18900000" flipH="1">
                <a:off x="3763055" y="239606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47" name="円/楕円 1146"/>
              <p:cNvSpPr/>
              <p:nvPr/>
            </p:nvSpPr>
            <p:spPr>
              <a:xfrm rot="19800000">
                <a:off x="3706592" y="2234825"/>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48" name="直線コネクタ 1147"/>
              <p:cNvCxnSpPr/>
              <p:nvPr/>
            </p:nvCxnSpPr>
            <p:spPr>
              <a:xfrm rot="20400000">
                <a:off x="3813684" y="2365399"/>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49" name="直線コネクタ 1148"/>
              <p:cNvCxnSpPr/>
              <p:nvPr/>
            </p:nvCxnSpPr>
            <p:spPr>
              <a:xfrm rot="19200000" flipH="1">
                <a:off x="3875231" y="2332389"/>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50" name="円/楕円 1149"/>
              <p:cNvSpPr/>
              <p:nvPr/>
            </p:nvSpPr>
            <p:spPr>
              <a:xfrm rot="20100000">
                <a:off x="3833960" y="2171858"/>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51" name="直線コネクタ 1150"/>
              <p:cNvCxnSpPr/>
              <p:nvPr/>
            </p:nvCxnSpPr>
            <p:spPr>
              <a:xfrm rot="20700000">
                <a:off x="3929539" y="230499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52" name="直線コネクタ 1151"/>
              <p:cNvCxnSpPr/>
              <p:nvPr/>
            </p:nvCxnSpPr>
            <p:spPr>
              <a:xfrm rot="19500000" flipH="1">
                <a:off x="3993729" y="227747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53" name="円/楕円 1152"/>
              <p:cNvSpPr/>
              <p:nvPr/>
            </p:nvSpPr>
            <p:spPr>
              <a:xfrm rot="20400000">
                <a:off x="3964983" y="2120498"/>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54" name="直線コネクタ 1153"/>
              <p:cNvCxnSpPr/>
              <p:nvPr/>
            </p:nvCxnSpPr>
            <p:spPr>
              <a:xfrm rot="21000000">
                <a:off x="4048869" y="225518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55" name="直線コネクタ 1154"/>
              <p:cNvCxnSpPr/>
              <p:nvPr/>
            </p:nvCxnSpPr>
            <p:spPr>
              <a:xfrm rot="19800000" flipH="1">
                <a:off x="4115213" y="223336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56" name="円/楕円 1155"/>
              <p:cNvSpPr/>
              <p:nvPr/>
            </p:nvSpPr>
            <p:spPr>
              <a:xfrm rot="20700000">
                <a:off x="4101350" y="2080604"/>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57" name="直線コネクタ 1156"/>
              <p:cNvCxnSpPr/>
              <p:nvPr/>
            </p:nvCxnSpPr>
            <p:spPr>
              <a:xfrm rot="21300000">
                <a:off x="4173452" y="221580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58" name="直線コネクタ 1157"/>
              <p:cNvCxnSpPr/>
              <p:nvPr/>
            </p:nvCxnSpPr>
            <p:spPr>
              <a:xfrm rot="20100000" flipH="1">
                <a:off x="4241445" y="2199854"/>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59" name="円/楕円 1158"/>
              <p:cNvSpPr/>
              <p:nvPr/>
            </p:nvSpPr>
            <p:spPr>
              <a:xfrm rot="21000000">
                <a:off x="4239193" y="2053650"/>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60" name="直線コネクタ 1159"/>
              <p:cNvCxnSpPr/>
              <p:nvPr/>
            </p:nvCxnSpPr>
            <p:spPr>
              <a:xfrm>
                <a:off x="4299511" y="218834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61" name="直線コネクタ 1160"/>
              <p:cNvCxnSpPr/>
              <p:nvPr/>
            </p:nvCxnSpPr>
            <p:spPr>
              <a:xfrm rot="20400000" flipH="1">
                <a:off x="4368636" y="217838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62" name="円/楕円 1161"/>
              <p:cNvSpPr/>
              <p:nvPr/>
            </p:nvSpPr>
            <p:spPr>
              <a:xfrm rot="21300000">
                <a:off x="4380416" y="2038042"/>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63" name="直線コネクタ 1162"/>
              <p:cNvCxnSpPr/>
              <p:nvPr/>
            </p:nvCxnSpPr>
            <p:spPr>
              <a:xfrm rot="300000">
                <a:off x="4429039" y="217121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64" name="直線コネクタ 1163"/>
              <p:cNvCxnSpPr/>
              <p:nvPr/>
            </p:nvCxnSpPr>
            <p:spPr>
              <a:xfrm rot="20700000" flipH="1">
                <a:off x="4498770" y="216730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65" name="円/楕円 1164"/>
              <p:cNvSpPr/>
              <p:nvPr/>
            </p:nvSpPr>
            <p:spPr>
              <a:xfrm rot="9600000">
                <a:off x="5006100" y="5178031"/>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66" name="直線コネクタ 1165"/>
              <p:cNvCxnSpPr/>
              <p:nvPr/>
            </p:nvCxnSpPr>
            <p:spPr>
              <a:xfrm rot="10200000">
                <a:off x="5066230" y="5043348"/>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67" name="直線コネクタ 1166"/>
              <p:cNvCxnSpPr/>
              <p:nvPr/>
            </p:nvCxnSpPr>
            <p:spPr>
              <a:xfrm rot="9000000" flipH="1">
                <a:off x="4999886" y="5065169"/>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68" name="円/楕円 1167"/>
              <p:cNvSpPr/>
              <p:nvPr/>
            </p:nvSpPr>
            <p:spPr>
              <a:xfrm rot="9900000">
                <a:off x="4869733" y="5217925"/>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69" name="直線コネクタ 1168"/>
              <p:cNvCxnSpPr/>
              <p:nvPr/>
            </p:nvCxnSpPr>
            <p:spPr>
              <a:xfrm rot="10500000">
                <a:off x="4941647" y="508272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70" name="直線コネクタ 1169"/>
              <p:cNvCxnSpPr/>
              <p:nvPr/>
            </p:nvCxnSpPr>
            <p:spPr>
              <a:xfrm rot="9300000" flipH="1">
                <a:off x="4873654" y="5098675"/>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71" name="円/楕円 1170"/>
              <p:cNvSpPr/>
              <p:nvPr/>
            </p:nvSpPr>
            <p:spPr>
              <a:xfrm rot="10200000">
                <a:off x="4731890" y="5244879"/>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72" name="直線コネクタ 1171"/>
              <p:cNvCxnSpPr/>
              <p:nvPr/>
            </p:nvCxnSpPr>
            <p:spPr>
              <a:xfrm rot="10800000">
                <a:off x="4815588" y="511018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73" name="直線コネクタ 1172"/>
              <p:cNvCxnSpPr/>
              <p:nvPr/>
            </p:nvCxnSpPr>
            <p:spPr>
              <a:xfrm rot="9600000" flipH="1">
                <a:off x="4746463" y="512014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74" name="円/楕円 1173"/>
              <p:cNvSpPr/>
              <p:nvPr/>
            </p:nvSpPr>
            <p:spPr>
              <a:xfrm rot="10500000">
                <a:off x="4590667" y="5260487"/>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75" name="直線コネクタ 1174"/>
              <p:cNvCxnSpPr/>
              <p:nvPr/>
            </p:nvCxnSpPr>
            <p:spPr>
              <a:xfrm rot="11100000">
                <a:off x="4686060" y="512731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76" name="直線コネクタ 1175"/>
              <p:cNvCxnSpPr/>
              <p:nvPr/>
            </p:nvCxnSpPr>
            <p:spPr>
              <a:xfrm rot="9900000" flipH="1">
                <a:off x="4616329" y="513122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77" name="円/楕円 1176"/>
              <p:cNvSpPr/>
              <p:nvPr/>
            </p:nvSpPr>
            <p:spPr>
              <a:xfrm rot="10800000">
                <a:off x="4449980" y="5263937"/>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78" name="直線コネクタ 1177"/>
              <p:cNvCxnSpPr/>
              <p:nvPr/>
            </p:nvCxnSpPr>
            <p:spPr>
              <a:xfrm rot="11400000">
                <a:off x="4556891" y="5133314"/>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79" name="直線コネクタ 1178"/>
              <p:cNvCxnSpPr/>
              <p:nvPr/>
            </p:nvCxnSpPr>
            <p:spPr>
              <a:xfrm rot="10200000" flipH="1">
                <a:off x="4487085" y="513112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80" name="円/楕円 1179"/>
              <p:cNvSpPr/>
              <p:nvPr/>
            </p:nvSpPr>
            <p:spPr>
              <a:xfrm rot="11100000">
                <a:off x="4308192" y="5254784"/>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81" name="直線コネクタ 1180"/>
              <p:cNvCxnSpPr/>
              <p:nvPr/>
            </p:nvCxnSpPr>
            <p:spPr>
              <a:xfrm rot="11700000">
                <a:off x="4426355" y="5127700"/>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82" name="直線コネクタ 1181"/>
              <p:cNvCxnSpPr/>
              <p:nvPr/>
            </p:nvCxnSpPr>
            <p:spPr>
              <a:xfrm rot="10500000" flipH="1">
                <a:off x="4357005" y="5119439"/>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83" name="円/楕円 1182"/>
              <p:cNvSpPr/>
              <p:nvPr/>
            </p:nvSpPr>
            <p:spPr>
              <a:xfrm rot="11400000">
                <a:off x="4169443" y="5232968"/>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84" name="直線コネクタ 1183"/>
              <p:cNvCxnSpPr/>
              <p:nvPr/>
            </p:nvCxnSpPr>
            <p:spPr>
              <a:xfrm rot="12000000">
                <a:off x="4298506" y="511039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85" name="直線コネクタ 1184"/>
              <p:cNvCxnSpPr/>
              <p:nvPr/>
            </p:nvCxnSpPr>
            <p:spPr>
              <a:xfrm rot="10800000" flipH="1">
                <a:off x="4230140" y="509611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86" name="円/楕円 1185"/>
              <p:cNvSpPr/>
              <p:nvPr/>
            </p:nvSpPr>
            <p:spPr>
              <a:xfrm rot="11700000">
                <a:off x="4031399" y="5199334"/>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87" name="直線コネクタ 1186"/>
              <p:cNvCxnSpPr/>
              <p:nvPr/>
            </p:nvCxnSpPr>
            <p:spPr>
              <a:xfrm rot="12300000">
                <a:off x="4170929" y="508219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88" name="直線コネクタ 1187"/>
              <p:cNvCxnSpPr/>
              <p:nvPr/>
            </p:nvCxnSpPr>
            <p:spPr>
              <a:xfrm rot="11100000" flipH="1">
                <a:off x="4104067" y="506201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89" name="円/楕円 1188"/>
              <p:cNvSpPr/>
              <p:nvPr/>
            </p:nvSpPr>
            <p:spPr>
              <a:xfrm rot="12000000">
                <a:off x="3900239" y="5155324"/>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90" name="直線コネクタ 1189"/>
              <p:cNvCxnSpPr/>
              <p:nvPr/>
            </p:nvCxnSpPr>
            <p:spPr>
              <a:xfrm rot="12600000">
                <a:off x="4049721" y="504451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91" name="直線コネクタ 1190"/>
              <p:cNvCxnSpPr/>
              <p:nvPr/>
            </p:nvCxnSpPr>
            <p:spPr>
              <a:xfrm rot="11400000" flipH="1">
                <a:off x="3984873" y="501858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92" name="円/楕円 1191"/>
              <p:cNvSpPr/>
              <p:nvPr/>
            </p:nvSpPr>
            <p:spPr>
              <a:xfrm rot="12300000">
                <a:off x="3770133" y="5098229"/>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93" name="直線コネクタ 1192"/>
              <p:cNvCxnSpPr/>
              <p:nvPr/>
            </p:nvCxnSpPr>
            <p:spPr>
              <a:xfrm rot="12900000">
                <a:off x="3928978" y="4994595"/>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94" name="直線コネクタ 1193"/>
              <p:cNvCxnSpPr/>
              <p:nvPr/>
            </p:nvCxnSpPr>
            <p:spPr>
              <a:xfrm rot="11700000" flipH="1">
                <a:off x="3866636" y="496311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95" name="円/楕円 1194"/>
              <p:cNvSpPr/>
              <p:nvPr/>
            </p:nvSpPr>
            <p:spPr>
              <a:xfrm rot="12600000">
                <a:off x="3647213" y="5030275"/>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96" name="直線コネクタ 1195"/>
              <p:cNvCxnSpPr/>
              <p:nvPr/>
            </p:nvCxnSpPr>
            <p:spPr>
              <a:xfrm rot="13200000">
                <a:off x="3814759" y="4934604"/>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97" name="直線コネクタ 1196"/>
              <p:cNvCxnSpPr/>
              <p:nvPr/>
            </p:nvCxnSpPr>
            <p:spPr>
              <a:xfrm rot="12000000" flipH="1">
                <a:off x="3755398" y="4897808"/>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98" name="円/楕円 1197"/>
              <p:cNvSpPr/>
              <p:nvPr/>
            </p:nvSpPr>
            <p:spPr>
              <a:xfrm rot="12900000">
                <a:off x="3528997" y="4951455"/>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99" name="直線コネクタ 1198"/>
              <p:cNvCxnSpPr/>
              <p:nvPr/>
            </p:nvCxnSpPr>
            <p:spPr>
              <a:xfrm rot="13500000">
                <a:off x="3704518" y="4864474"/>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00" name="直線コネクタ 1199"/>
              <p:cNvCxnSpPr/>
              <p:nvPr/>
            </p:nvCxnSpPr>
            <p:spPr>
              <a:xfrm rot="12300000" flipH="1">
                <a:off x="3648590" y="4822645"/>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01" name="円/楕円 1200"/>
              <p:cNvSpPr/>
              <p:nvPr/>
            </p:nvSpPr>
            <p:spPr>
              <a:xfrm rot="13200000">
                <a:off x="3419007" y="4863664"/>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02" name="直線コネクタ 1201"/>
              <p:cNvCxnSpPr/>
              <p:nvPr/>
            </p:nvCxnSpPr>
            <p:spPr>
              <a:xfrm rot="13800000">
                <a:off x="3601715" y="478603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03" name="直線コネクタ 1202"/>
              <p:cNvCxnSpPr/>
              <p:nvPr/>
            </p:nvCxnSpPr>
            <p:spPr>
              <a:xfrm rot="12600000" flipH="1">
                <a:off x="3549646" y="473949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04" name="円/楕円 1203"/>
              <p:cNvSpPr/>
              <p:nvPr/>
            </p:nvSpPr>
            <p:spPr>
              <a:xfrm rot="13500000">
                <a:off x="3316274" y="4765515"/>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05" name="直線コネクタ 1204"/>
              <p:cNvCxnSpPr/>
              <p:nvPr/>
            </p:nvCxnSpPr>
            <p:spPr>
              <a:xfrm rot="14100000">
                <a:off x="3505326" y="4697830"/>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06" name="直線コネクタ 1205"/>
              <p:cNvCxnSpPr/>
              <p:nvPr/>
            </p:nvCxnSpPr>
            <p:spPr>
              <a:xfrm rot="12900000" flipH="1">
                <a:off x="3457512" y="4646924"/>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07" name="円/楕円 1206"/>
              <p:cNvSpPr/>
              <p:nvPr/>
            </p:nvSpPr>
            <p:spPr>
              <a:xfrm rot="13800000">
                <a:off x="3224010" y="4659616"/>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08" name="直線コネクタ 1207"/>
              <p:cNvCxnSpPr/>
              <p:nvPr/>
            </p:nvCxnSpPr>
            <p:spPr>
              <a:xfrm rot="14400000">
                <a:off x="3418516" y="460239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09" name="直線コネクタ 1208"/>
              <p:cNvCxnSpPr/>
              <p:nvPr/>
            </p:nvCxnSpPr>
            <p:spPr>
              <a:xfrm rot="13200000" flipH="1">
                <a:off x="3375321" y="454751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10" name="円/楕円 1209"/>
              <p:cNvSpPr/>
              <p:nvPr/>
            </p:nvSpPr>
            <p:spPr>
              <a:xfrm rot="14100000">
                <a:off x="3139882" y="4545119"/>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11" name="直線コネクタ 1210"/>
              <p:cNvCxnSpPr/>
              <p:nvPr/>
            </p:nvCxnSpPr>
            <p:spPr>
              <a:xfrm rot="14700000">
                <a:off x="3338909" y="449878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12" name="直線コネクタ 1211"/>
              <p:cNvCxnSpPr/>
              <p:nvPr/>
            </p:nvCxnSpPr>
            <p:spPr>
              <a:xfrm rot="13500000" flipH="1">
                <a:off x="3300661" y="444035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13" name="円/楕円 1212"/>
              <p:cNvSpPr/>
              <p:nvPr/>
            </p:nvSpPr>
            <p:spPr>
              <a:xfrm rot="14400000">
                <a:off x="3074441" y="4426588"/>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14" name="直線コネクタ 1213"/>
              <p:cNvCxnSpPr/>
              <p:nvPr/>
            </p:nvCxnSpPr>
            <p:spPr>
              <a:xfrm rot="15000000">
                <a:off x="3277023" y="4391503"/>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15" name="直線コネクタ 1214"/>
              <p:cNvCxnSpPr/>
              <p:nvPr/>
            </p:nvCxnSpPr>
            <p:spPr>
              <a:xfrm rot="13800000" flipH="1">
                <a:off x="3244013" y="4329956"/>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16" name="円/楕円 1215"/>
              <p:cNvSpPr/>
              <p:nvPr/>
            </p:nvSpPr>
            <p:spPr>
              <a:xfrm rot="14700000">
                <a:off x="3011474" y="4299219"/>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17" name="直線コネクタ 1216"/>
              <p:cNvCxnSpPr/>
              <p:nvPr/>
            </p:nvCxnSpPr>
            <p:spPr>
              <a:xfrm rot="15300000">
                <a:off x="3216617" y="427564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18" name="直線コネクタ 1217"/>
              <p:cNvCxnSpPr/>
              <p:nvPr/>
            </p:nvCxnSpPr>
            <p:spPr>
              <a:xfrm rot="14100000" flipH="1">
                <a:off x="3189097" y="421145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19" name="円/楕円 1218"/>
              <p:cNvSpPr/>
              <p:nvPr/>
            </p:nvSpPr>
            <p:spPr>
              <a:xfrm rot="15000000">
                <a:off x="2960993" y="4168151"/>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20" name="直線コネクタ 1219"/>
              <p:cNvCxnSpPr/>
              <p:nvPr/>
            </p:nvCxnSpPr>
            <p:spPr>
              <a:xfrm rot="15600000">
                <a:off x="3167684" y="4156274"/>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21" name="直線コネクタ 1220"/>
              <p:cNvCxnSpPr/>
              <p:nvPr/>
            </p:nvCxnSpPr>
            <p:spPr>
              <a:xfrm rot="14400000" flipH="1">
                <a:off x="3145863" y="408993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22" name="円/楕円 1221"/>
              <p:cNvSpPr/>
              <p:nvPr/>
            </p:nvSpPr>
            <p:spPr>
              <a:xfrm rot="15300000">
                <a:off x="2921099" y="4031784"/>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23" name="直線コネクタ 1222"/>
              <p:cNvCxnSpPr/>
              <p:nvPr/>
            </p:nvCxnSpPr>
            <p:spPr>
              <a:xfrm rot="15900000">
                <a:off x="3128313" y="403169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24" name="直線コネクタ 1223"/>
              <p:cNvCxnSpPr/>
              <p:nvPr/>
            </p:nvCxnSpPr>
            <p:spPr>
              <a:xfrm rot="14700000" flipH="1">
                <a:off x="3112357" y="396369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25" name="円/楕円 1224"/>
              <p:cNvSpPr/>
              <p:nvPr/>
            </p:nvSpPr>
            <p:spPr>
              <a:xfrm rot="15600000">
                <a:off x="2893271" y="3893835"/>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26" name="直線コネクタ 1225"/>
              <p:cNvCxnSpPr/>
              <p:nvPr/>
            </p:nvCxnSpPr>
            <p:spPr>
              <a:xfrm rot="16200000">
                <a:off x="3099979" y="3905525"/>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27" name="直線コネクタ 1226"/>
              <p:cNvCxnSpPr/>
              <p:nvPr/>
            </p:nvCxnSpPr>
            <p:spPr>
              <a:xfrm rot="15000000" flipH="1">
                <a:off x="3090010" y="3836400"/>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28" name="円/楕円 1227"/>
              <p:cNvSpPr/>
              <p:nvPr/>
            </p:nvSpPr>
            <p:spPr>
              <a:xfrm rot="15900000">
                <a:off x="2877663" y="3752611"/>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29" name="直線コネクタ 1228"/>
              <p:cNvCxnSpPr/>
              <p:nvPr/>
            </p:nvCxnSpPr>
            <p:spPr>
              <a:xfrm rot="16500000">
                <a:off x="3082839" y="377599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30" name="直線コネクタ 1229"/>
              <p:cNvCxnSpPr/>
              <p:nvPr/>
            </p:nvCxnSpPr>
            <p:spPr>
              <a:xfrm rot="15300000" flipH="1">
                <a:off x="3078933" y="370626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31" name="円/楕円 1230"/>
              <p:cNvSpPr/>
              <p:nvPr/>
            </p:nvSpPr>
            <p:spPr>
              <a:xfrm rot="16200000">
                <a:off x="2875055" y="3612181"/>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32" name="直線コネクタ 1231"/>
              <p:cNvCxnSpPr/>
              <p:nvPr/>
            </p:nvCxnSpPr>
            <p:spPr>
              <a:xfrm rot="16800000">
                <a:off x="3077686" y="3647084"/>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33" name="直線コネクタ 1232"/>
              <p:cNvCxnSpPr/>
              <p:nvPr/>
            </p:nvCxnSpPr>
            <p:spPr>
              <a:xfrm rot="15600000" flipH="1">
                <a:off x="3079872" y="357727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34" name="円/楕円 1233"/>
              <p:cNvSpPr/>
              <p:nvPr/>
            </p:nvSpPr>
            <p:spPr>
              <a:xfrm rot="16500000">
                <a:off x="2884207" y="3470394"/>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35" name="直線コネクタ 1234"/>
              <p:cNvCxnSpPr/>
              <p:nvPr/>
            </p:nvCxnSpPr>
            <p:spPr>
              <a:xfrm rot="17100000">
                <a:off x="3083299" y="3516549"/>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36" name="直線コネクタ 1235"/>
              <p:cNvCxnSpPr/>
              <p:nvPr/>
            </p:nvCxnSpPr>
            <p:spPr>
              <a:xfrm rot="15900000" flipH="1">
                <a:off x="3091561" y="3447199"/>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37" name="円/楕円 1236"/>
              <p:cNvSpPr/>
              <p:nvPr/>
            </p:nvSpPr>
            <p:spPr>
              <a:xfrm rot="16800000">
                <a:off x="2904773" y="3333583"/>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38" name="直線コネクタ 1237"/>
              <p:cNvCxnSpPr/>
              <p:nvPr/>
            </p:nvCxnSpPr>
            <p:spPr>
              <a:xfrm rot="17400000">
                <a:off x="3099359" y="339063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39" name="直線コネクタ 1238"/>
              <p:cNvCxnSpPr/>
              <p:nvPr/>
            </p:nvCxnSpPr>
            <p:spPr>
              <a:xfrm rot="16200000" flipH="1">
                <a:off x="3113634" y="332227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40" name="円/楕円 1239"/>
              <p:cNvSpPr/>
              <p:nvPr/>
            </p:nvSpPr>
            <p:spPr>
              <a:xfrm rot="17100000">
                <a:off x="2938407" y="3195540"/>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41" name="直線コネクタ 1240"/>
              <p:cNvCxnSpPr/>
              <p:nvPr/>
            </p:nvCxnSpPr>
            <p:spPr>
              <a:xfrm rot="17700000">
                <a:off x="3127554" y="326306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42" name="直線コネクタ 1241"/>
              <p:cNvCxnSpPr/>
              <p:nvPr/>
            </p:nvCxnSpPr>
            <p:spPr>
              <a:xfrm rot="16500000" flipH="1">
                <a:off x="3147732" y="319620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43" name="円/楕円 1242"/>
              <p:cNvSpPr/>
              <p:nvPr/>
            </p:nvSpPr>
            <p:spPr>
              <a:xfrm rot="17400000">
                <a:off x="2983986" y="3062686"/>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44" name="直線コネクタ 1243"/>
              <p:cNvCxnSpPr/>
              <p:nvPr/>
            </p:nvCxnSpPr>
            <p:spPr>
              <a:xfrm rot="18000000">
                <a:off x="3166802" y="314016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45" name="直線コネクタ 1244"/>
              <p:cNvCxnSpPr/>
              <p:nvPr/>
            </p:nvCxnSpPr>
            <p:spPr>
              <a:xfrm rot="16800000" flipH="1">
                <a:off x="3192731" y="307531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46" name="円/楕円 1245"/>
              <p:cNvSpPr/>
              <p:nvPr/>
            </p:nvSpPr>
            <p:spPr>
              <a:xfrm rot="17700000">
                <a:off x="3041081" y="2932580"/>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47" name="直線コネクタ 1246"/>
              <p:cNvCxnSpPr/>
              <p:nvPr/>
            </p:nvCxnSpPr>
            <p:spPr>
              <a:xfrm rot="18300000">
                <a:off x="3216723" y="301941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48" name="直線コネクタ 1247"/>
              <p:cNvCxnSpPr/>
              <p:nvPr/>
            </p:nvCxnSpPr>
            <p:spPr>
              <a:xfrm rot="17100000" flipH="1">
                <a:off x="3248206" y="2957074"/>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49" name="円/楕円 1248"/>
              <p:cNvSpPr/>
              <p:nvPr/>
            </p:nvSpPr>
            <p:spPr>
              <a:xfrm rot="18000000">
                <a:off x="3108436" y="2809017"/>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50" name="直線コネクタ 1249"/>
              <p:cNvCxnSpPr/>
              <p:nvPr/>
            </p:nvCxnSpPr>
            <p:spPr>
              <a:xfrm rot="18600000">
                <a:off x="3276115" y="290455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51" name="直線コネクタ 1250"/>
              <p:cNvCxnSpPr/>
              <p:nvPr/>
            </p:nvCxnSpPr>
            <p:spPr>
              <a:xfrm rot="17400000" flipH="1">
                <a:off x="3312911" y="2845195"/>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52" name="円/楕円 1251"/>
              <p:cNvSpPr/>
              <p:nvPr/>
            </p:nvSpPr>
            <p:spPr>
              <a:xfrm rot="18300000">
                <a:off x="3187257" y="2690801"/>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53" name="直線コネクタ 1252"/>
              <p:cNvCxnSpPr/>
              <p:nvPr/>
            </p:nvCxnSpPr>
            <p:spPr>
              <a:xfrm rot="18900000">
                <a:off x="3346245" y="2794315"/>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54" name="直線コネクタ 1253"/>
              <p:cNvCxnSpPr/>
              <p:nvPr/>
            </p:nvCxnSpPr>
            <p:spPr>
              <a:xfrm rot="17700000" flipH="1">
                <a:off x="3388075" y="2738387"/>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55" name="円/楕円 1254"/>
              <p:cNvSpPr/>
              <p:nvPr/>
            </p:nvSpPr>
            <p:spPr>
              <a:xfrm rot="18600000">
                <a:off x="3275525" y="2581550"/>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56" name="直線コネクタ 1255"/>
              <p:cNvCxnSpPr/>
              <p:nvPr/>
            </p:nvCxnSpPr>
            <p:spPr>
              <a:xfrm rot="19200000">
                <a:off x="3425161" y="269225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57" name="直線コネクタ 1256"/>
              <p:cNvCxnSpPr/>
              <p:nvPr/>
            </p:nvCxnSpPr>
            <p:spPr>
              <a:xfrm rot="18000000" flipH="1">
                <a:off x="3471706" y="264018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58" name="円/楕円 1257"/>
              <p:cNvSpPr/>
              <p:nvPr/>
            </p:nvSpPr>
            <p:spPr>
              <a:xfrm rot="18900000">
                <a:off x="3373675" y="2478816"/>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59" name="直線コネクタ 1258"/>
              <p:cNvCxnSpPr/>
              <p:nvPr/>
            </p:nvCxnSpPr>
            <p:spPr>
              <a:xfrm rot="19500000">
                <a:off x="3513367" y="259586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60" name="直線コネクタ 1259"/>
              <p:cNvCxnSpPr/>
              <p:nvPr/>
            </p:nvCxnSpPr>
            <p:spPr>
              <a:xfrm rot="18300000" flipH="1">
                <a:off x="3564273" y="254804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61" name="円/楕円 1260"/>
              <p:cNvSpPr/>
              <p:nvPr/>
            </p:nvSpPr>
            <p:spPr>
              <a:xfrm flipV="1">
                <a:off x="4522463" y="2447284"/>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62" name="直線コネクタ 1261"/>
              <p:cNvCxnSpPr/>
              <p:nvPr/>
            </p:nvCxnSpPr>
            <p:spPr>
              <a:xfrm rot="21000000" flipV="1">
                <a:off x="4559568" y="2316661"/>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63" name="直線コネクタ 1262"/>
              <p:cNvCxnSpPr/>
              <p:nvPr/>
            </p:nvCxnSpPr>
            <p:spPr>
              <a:xfrm rot="600000" flipH="1" flipV="1">
                <a:off x="4629374" y="2314475"/>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64" name="円/楕円 1263"/>
              <p:cNvSpPr/>
              <p:nvPr/>
            </p:nvSpPr>
            <p:spPr>
              <a:xfrm rot="300000" flipV="1">
                <a:off x="4631594" y="2452938"/>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65" name="直線コネクタ 1264"/>
              <p:cNvCxnSpPr/>
              <p:nvPr/>
            </p:nvCxnSpPr>
            <p:spPr>
              <a:xfrm rot="21300000" flipV="1">
                <a:off x="4680217" y="231977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66" name="直線コネクタ 1265"/>
              <p:cNvCxnSpPr/>
              <p:nvPr/>
            </p:nvCxnSpPr>
            <p:spPr>
              <a:xfrm rot="900000" flipH="1" flipV="1">
                <a:off x="4749948" y="232367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67" name="円/楕円 1266"/>
              <p:cNvSpPr/>
              <p:nvPr/>
            </p:nvSpPr>
            <p:spPr>
              <a:xfrm rot="600000" flipV="1">
                <a:off x="4731140" y="2469798"/>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68" name="直線コネクタ 1267"/>
              <p:cNvCxnSpPr/>
              <p:nvPr/>
            </p:nvCxnSpPr>
            <p:spPr>
              <a:xfrm flipV="1">
                <a:off x="4791458" y="233509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69" name="直線コネクタ 1268"/>
              <p:cNvCxnSpPr/>
              <p:nvPr/>
            </p:nvCxnSpPr>
            <p:spPr>
              <a:xfrm rot="1200000" flipH="1" flipV="1">
                <a:off x="4860583" y="234506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70" name="円/楕円 1269"/>
              <p:cNvSpPr/>
              <p:nvPr/>
            </p:nvSpPr>
            <p:spPr>
              <a:xfrm rot="900000" flipV="1">
                <a:off x="4837631" y="2494317"/>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71" name="直線コネクタ 1270"/>
              <p:cNvCxnSpPr/>
              <p:nvPr/>
            </p:nvCxnSpPr>
            <p:spPr>
              <a:xfrm rot="300000" flipV="1">
                <a:off x="4909733" y="2359112"/>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72" name="直線コネクタ 1271"/>
              <p:cNvCxnSpPr/>
              <p:nvPr/>
            </p:nvCxnSpPr>
            <p:spPr>
              <a:xfrm rot="1500000" flipH="1" flipV="1">
                <a:off x="4977726" y="2375067"/>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73" name="円/楕円 1272"/>
              <p:cNvSpPr/>
              <p:nvPr/>
            </p:nvSpPr>
            <p:spPr>
              <a:xfrm rot="1200000" flipV="1">
                <a:off x="4931510" y="2532359"/>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74" name="直線コネクタ 1273"/>
              <p:cNvCxnSpPr/>
              <p:nvPr/>
            </p:nvCxnSpPr>
            <p:spPr>
              <a:xfrm rot="600000" flipV="1">
                <a:off x="5015396" y="239767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75" name="直線コネクタ 1274"/>
              <p:cNvCxnSpPr/>
              <p:nvPr/>
            </p:nvCxnSpPr>
            <p:spPr>
              <a:xfrm rot="1800000" flipH="1" flipV="1">
                <a:off x="5081740" y="241949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76" name="円/楕円 1275"/>
              <p:cNvSpPr/>
              <p:nvPr/>
            </p:nvSpPr>
            <p:spPr>
              <a:xfrm rot="1500000" flipV="1">
                <a:off x="5032127" y="2574997"/>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77" name="直線コネクタ 1276"/>
              <p:cNvCxnSpPr/>
              <p:nvPr/>
            </p:nvCxnSpPr>
            <p:spPr>
              <a:xfrm rot="900000" flipV="1">
                <a:off x="5127706" y="244186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78" name="直線コネクタ 1277"/>
              <p:cNvCxnSpPr/>
              <p:nvPr/>
            </p:nvCxnSpPr>
            <p:spPr>
              <a:xfrm rot="2100000" flipH="1" flipV="1">
                <a:off x="5191896" y="246938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79" name="円/楕円 1278"/>
              <p:cNvSpPr/>
              <p:nvPr/>
            </p:nvSpPr>
            <p:spPr>
              <a:xfrm rot="1800000" flipV="1">
                <a:off x="5119902" y="2624887"/>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80" name="直線コネクタ 1279"/>
              <p:cNvCxnSpPr/>
              <p:nvPr/>
            </p:nvCxnSpPr>
            <p:spPr>
              <a:xfrm rot="1200000" flipV="1">
                <a:off x="5226994" y="249431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81" name="円/楕円 1280"/>
              <p:cNvSpPr/>
              <p:nvPr/>
            </p:nvSpPr>
            <p:spPr>
              <a:xfrm rot="2100000" flipV="1">
                <a:off x="5211585" y="2684350"/>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82" name="直線コネクタ 1281"/>
              <p:cNvCxnSpPr/>
              <p:nvPr/>
            </p:nvCxnSpPr>
            <p:spPr>
              <a:xfrm rot="1500000" flipV="1">
                <a:off x="5329924" y="255733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83" name="直線コネクタ 1282"/>
              <p:cNvCxnSpPr/>
              <p:nvPr/>
            </p:nvCxnSpPr>
            <p:spPr>
              <a:xfrm rot="2700000" flipH="1" flipV="1">
                <a:off x="5388360" y="259557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84" name="円/楕円 1283"/>
              <p:cNvSpPr/>
              <p:nvPr/>
            </p:nvSpPr>
            <p:spPr>
              <a:xfrm rot="2400000" flipV="1">
                <a:off x="5285425" y="2750127"/>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85" name="直線コネクタ 1284"/>
              <p:cNvCxnSpPr/>
              <p:nvPr/>
            </p:nvCxnSpPr>
            <p:spPr>
              <a:xfrm rot="1800000" flipV="1">
                <a:off x="5414659" y="2627629"/>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86" name="直線コネクタ 1285"/>
              <p:cNvCxnSpPr/>
              <p:nvPr/>
            </p:nvCxnSpPr>
            <p:spPr>
              <a:xfrm rot="3000000" flipH="1" flipV="1">
                <a:off x="5469538" y="2670825"/>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87" name="円/楕円 1286"/>
              <p:cNvSpPr/>
              <p:nvPr/>
            </p:nvSpPr>
            <p:spPr>
              <a:xfrm rot="2700000" flipV="1">
                <a:off x="5365391" y="2824607"/>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88" name="直線コネクタ 1287"/>
              <p:cNvCxnSpPr/>
              <p:nvPr/>
            </p:nvCxnSpPr>
            <p:spPr>
              <a:xfrm rot="2100000" flipV="1">
                <a:off x="5505083" y="270756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89" name="直線コネクタ 1288"/>
              <p:cNvCxnSpPr/>
              <p:nvPr/>
            </p:nvCxnSpPr>
            <p:spPr>
              <a:xfrm rot="3300000" flipH="1" flipV="1">
                <a:off x="5555989" y="275537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90" name="円/楕円 1289"/>
              <p:cNvSpPr/>
              <p:nvPr/>
            </p:nvSpPr>
            <p:spPr>
              <a:xfrm rot="3000000" flipV="1">
                <a:off x="5430809" y="2901507"/>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91" name="直線コネクタ 1290"/>
              <p:cNvCxnSpPr/>
              <p:nvPr/>
            </p:nvCxnSpPr>
            <p:spPr>
              <a:xfrm rot="2400000" flipV="1">
                <a:off x="5580445" y="279080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92" name="直線コネクタ 1291"/>
              <p:cNvCxnSpPr/>
              <p:nvPr/>
            </p:nvCxnSpPr>
            <p:spPr>
              <a:xfrm rot="3600000" flipH="1" flipV="1">
                <a:off x="5626990" y="284287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93" name="円/楕円 1292"/>
              <p:cNvSpPr/>
              <p:nvPr/>
            </p:nvSpPr>
            <p:spPr>
              <a:xfrm rot="3300000" flipV="1">
                <a:off x="5496626" y="2988743"/>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94" name="直線コネクタ 1293"/>
              <p:cNvCxnSpPr/>
              <p:nvPr/>
            </p:nvCxnSpPr>
            <p:spPr>
              <a:xfrm rot="2700000" flipV="1">
                <a:off x="5655614" y="288522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95" name="直線コネクタ 1294"/>
              <p:cNvCxnSpPr/>
              <p:nvPr/>
            </p:nvCxnSpPr>
            <p:spPr>
              <a:xfrm rot="3900000" flipH="1" flipV="1">
                <a:off x="5697444" y="294115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96" name="円/楕円 1295"/>
              <p:cNvSpPr/>
              <p:nvPr/>
            </p:nvSpPr>
            <p:spPr>
              <a:xfrm rot="3600000" flipV="1">
                <a:off x="5544088" y="3078228"/>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97" name="直線コネクタ 1296"/>
              <p:cNvCxnSpPr/>
              <p:nvPr/>
            </p:nvCxnSpPr>
            <p:spPr>
              <a:xfrm rot="3000000" flipV="1">
                <a:off x="5711767" y="298268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98" name="直線コネクタ 1297"/>
              <p:cNvCxnSpPr/>
              <p:nvPr/>
            </p:nvCxnSpPr>
            <p:spPr>
              <a:xfrm rot="4200000" flipH="1" flipV="1">
                <a:off x="5748563" y="304205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299" name="円/楕円 1298"/>
              <p:cNvSpPr/>
              <p:nvPr/>
            </p:nvSpPr>
            <p:spPr>
              <a:xfrm rot="3900000" flipV="1">
                <a:off x="5593756" y="3175566"/>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00" name="直線コネクタ 1299"/>
              <p:cNvCxnSpPr/>
              <p:nvPr/>
            </p:nvCxnSpPr>
            <p:spPr>
              <a:xfrm rot="3300000" flipV="1">
                <a:off x="5769398" y="3088730"/>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01" name="直線コネクタ 1300"/>
              <p:cNvCxnSpPr/>
              <p:nvPr/>
            </p:nvCxnSpPr>
            <p:spPr>
              <a:xfrm rot="4500000" flipH="1" flipV="1">
                <a:off x="5800881" y="3151072"/>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02" name="円/楕円 1301"/>
              <p:cNvSpPr/>
              <p:nvPr/>
            </p:nvSpPr>
            <p:spPr>
              <a:xfrm rot="4200000" flipV="1">
                <a:off x="5628929" y="3270205"/>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03" name="直線コネクタ 1302"/>
              <p:cNvCxnSpPr/>
              <p:nvPr/>
            </p:nvCxnSpPr>
            <p:spPr>
              <a:xfrm rot="3600000" flipV="1">
                <a:off x="5811745" y="319273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04" name="直線コネクタ 1303"/>
              <p:cNvCxnSpPr/>
              <p:nvPr/>
            </p:nvCxnSpPr>
            <p:spPr>
              <a:xfrm rot="4800000" flipH="1" flipV="1">
                <a:off x="5837674" y="325758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05" name="円/楕円 1304"/>
              <p:cNvSpPr/>
              <p:nvPr/>
            </p:nvSpPr>
            <p:spPr>
              <a:xfrm rot="4500000" flipV="1">
                <a:off x="5660940" y="3374689"/>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06" name="直線コネクタ 1305"/>
              <p:cNvCxnSpPr/>
              <p:nvPr/>
            </p:nvCxnSpPr>
            <p:spPr>
              <a:xfrm rot="3900000" flipV="1">
                <a:off x="5850087" y="330716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07" name="直線コネクタ 1306"/>
              <p:cNvCxnSpPr/>
              <p:nvPr/>
            </p:nvCxnSpPr>
            <p:spPr>
              <a:xfrm rot="5100000" flipH="1" flipV="1">
                <a:off x="5870265" y="337402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08" name="円/楕円 1307"/>
              <p:cNvSpPr/>
              <p:nvPr/>
            </p:nvSpPr>
            <p:spPr>
              <a:xfrm rot="4800000" flipV="1">
                <a:off x="5677274" y="3468218"/>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09" name="直線コネクタ 1308"/>
              <p:cNvCxnSpPr/>
              <p:nvPr/>
            </p:nvCxnSpPr>
            <p:spPr>
              <a:xfrm rot="4200000" flipV="1">
                <a:off x="5871860" y="341116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10" name="直線コネクタ 1309"/>
              <p:cNvCxnSpPr/>
              <p:nvPr/>
            </p:nvCxnSpPr>
            <p:spPr>
              <a:xfrm rot="5400000" flipH="1" flipV="1">
                <a:off x="5886135" y="347952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11" name="円/楕円 1310"/>
              <p:cNvSpPr/>
              <p:nvPr/>
            </p:nvSpPr>
            <p:spPr>
              <a:xfrm rot="5100000" flipV="1">
                <a:off x="5690657" y="3576673"/>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12" name="直線コネクタ 1311"/>
              <p:cNvCxnSpPr/>
              <p:nvPr/>
            </p:nvCxnSpPr>
            <p:spPr>
              <a:xfrm rot="4500000" flipV="1">
                <a:off x="5889749" y="353051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13" name="直線コネクタ 1312"/>
              <p:cNvCxnSpPr/>
              <p:nvPr/>
            </p:nvCxnSpPr>
            <p:spPr>
              <a:xfrm rot="5700000" flipH="1" flipV="1">
                <a:off x="5898011" y="359986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14" name="円/楕円 1313"/>
              <p:cNvSpPr/>
              <p:nvPr/>
            </p:nvSpPr>
            <p:spPr>
              <a:xfrm rot="5400000" flipV="1">
                <a:off x="5691339" y="3677635"/>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15" name="直線コネクタ 1314"/>
              <p:cNvCxnSpPr/>
              <p:nvPr/>
            </p:nvCxnSpPr>
            <p:spPr>
              <a:xfrm rot="4800000" flipV="1">
                <a:off x="5893970" y="3642732"/>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16" name="直線コネクタ 1315"/>
              <p:cNvCxnSpPr/>
              <p:nvPr/>
            </p:nvCxnSpPr>
            <p:spPr>
              <a:xfrm rot="6000000" flipH="1" flipV="1">
                <a:off x="5896156" y="3712538"/>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17" name="円/楕円 1316"/>
              <p:cNvSpPr/>
              <p:nvPr/>
            </p:nvSpPr>
            <p:spPr>
              <a:xfrm rot="5700000" flipV="1">
                <a:off x="5685684" y="3786766"/>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18" name="直線コネクタ 1317"/>
              <p:cNvCxnSpPr/>
              <p:nvPr/>
            </p:nvCxnSpPr>
            <p:spPr>
              <a:xfrm rot="5100000" flipV="1">
                <a:off x="5890860" y="376338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19" name="直線コネクタ 1318"/>
              <p:cNvCxnSpPr/>
              <p:nvPr/>
            </p:nvCxnSpPr>
            <p:spPr>
              <a:xfrm rot="6300000" flipH="1" flipV="1">
                <a:off x="5886954" y="383311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20" name="円/楕円 1319"/>
              <p:cNvSpPr/>
              <p:nvPr/>
            </p:nvSpPr>
            <p:spPr>
              <a:xfrm rot="6000000" flipV="1">
                <a:off x="5664522" y="3885823"/>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21" name="直線コネクタ 1320"/>
              <p:cNvCxnSpPr/>
              <p:nvPr/>
            </p:nvCxnSpPr>
            <p:spPr>
              <a:xfrm rot="5400000" flipV="1">
                <a:off x="5871230" y="3874133"/>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22" name="直線コネクタ 1321"/>
              <p:cNvCxnSpPr/>
              <p:nvPr/>
            </p:nvCxnSpPr>
            <p:spPr>
              <a:xfrm rot="6600000" flipH="1" flipV="1">
                <a:off x="5861261" y="3943258"/>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23" name="円/楕円 1322"/>
              <p:cNvSpPr/>
              <p:nvPr/>
            </p:nvSpPr>
            <p:spPr>
              <a:xfrm rot="6300000" flipV="1">
                <a:off x="5640003" y="3992315"/>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24" name="直線コネクタ 1323"/>
              <p:cNvCxnSpPr/>
              <p:nvPr/>
            </p:nvCxnSpPr>
            <p:spPr>
              <a:xfrm rot="5700000" flipV="1">
                <a:off x="5847217" y="399240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25" name="直線コネクタ 1324"/>
              <p:cNvCxnSpPr/>
              <p:nvPr/>
            </p:nvCxnSpPr>
            <p:spPr>
              <a:xfrm rot="6900000" flipH="1" flipV="1">
                <a:off x="5831261" y="406040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26" name="円/楕円 1325"/>
              <p:cNvSpPr/>
              <p:nvPr/>
            </p:nvSpPr>
            <p:spPr>
              <a:xfrm rot="6600000" flipV="1">
                <a:off x="5606113" y="4087420"/>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27" name="直線コネクタ 1326"/>
              <p:cNvCxnSpPr/>
              <p:nvPr/>
            </p:nvCxnSpPr>
            <p:spPr>
              <a:xfrm rot="6000000" flipV="1">
                <a:off x="5812804" y="409929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28" name="直線コネクタ 1327"/>
              <p:cNvCxnSpPr/>
              <p:nvPr/>
            </p:nvCxnSpPr>
            <p:spPr>
              <a:xfrm rot="7200000" flipH="1" flipV="1">
                <a:off x="5790983" y="416564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29" name="円/楕円 1328"/>
              <p:cNvSpPr/>
              <p:nvPr/>
            </p:nvSpPr>
            <p:spPr>
              <a:xfrm rot="6900000" flipV="1">
                <a:off x="5563475" y="4188037"/>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30" name="直線コネクタ 1329"/>
              <p:cNvCxnSpPr/>
              <p:nvPr/>
            </p:nvCxnSpPr>
            <p:spPr>
              <a:xfrm rot="6300000" flipV="1">
                <a:off x="5768618" y="421160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31" name="直線コネクタ 1330"/>
              <p:cNvCxnSpPr/>
              <p:nvPr/>
            </p:nvCxnSpPr>
            <p:spPr>
              <a:xfrm rot="7500000" flipH="1" flipV="1">
                <a:off x="5741098" y="427579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32" name="円/楕円 1331"/>
              <p:cNvSpPr/>
              <p:nvPr/>
            </p:nvSpPr>
            <p:spPr>
              <a:xfrm rot="7200000" flipV="1">
                <a:off x="5511520" y="4272176"/>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33" name="直線コネクタ 1332"/>
              <p:cNvCxnSpPr/>
              <p:nvPr/>
            </p:nvCxnSpPr>
            <p:spPr>
              <a:xfrm rot="6600000" flipV="1">
                <a:off x="5714102" y="430726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34" name="直線コネクタ 1333"/>
              <p:cNvCxnSpPr/>
              <p:nvPr/>
            </p:nvCxnSpPr>
            <p:spPr>
              <a:xfrm rot="7800000" flipH="1" flipV="1">
                <a:off x="5681092" y="436880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35" name="円/楕円 1334"/>
              <p:cNvSpPr/>
              <p:nvPr/>
            </p:nvSpPr>
            <p:spPr>
              <a:xfrm rot="7500000" flipV="1">
                <a:off x="5452058" y="4363859"/>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36" name="直線コネクタ 1335"/>
              <p:cNvCxnSpPr/>
              <p:nvPr/>
            </p:nvCxnSpPr>
            <p:spPr>
              <a:xfrm rot="6900000" flipV="1">
                <a:off x="5651085" y="4410191"/>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37" name="直線コネクタ 1336"/>
              <p:cNvCxnSpPr/>
              <p:nvPr/>
            </p:nvCxnSpPr>
            <p:spPr>
              <a:xfrm rot="8100000" flipH="1" flipV="1">
                <a:off x="5612837" y="4468626"/>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38" name="円/楕円 1337"/>
              <p:cNvSpPr/>
              <p:nvPr/>
            </p:nvSpPr>
            <p:spPr>
              <a:xfrm rot="7800000" flipV="1">
                <a:off x="5387684" y="4441639"/>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39" name="直線コネクタ 1338"/>
              <p:cNvCxnSpPr/>
              <p:nvPr/>
            </p:nvCxnSpPr>
            <p:spPr>
              <a:xfrm rot="7200000" flipV="1">
                <a:off x="5582190" y="4498864"/>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40" name="直線コネクタ 1339"/>
              <p:cNvCxnSpPr/>
              <p:nvPr/>
            </p:nvCxnSpPr>
            <p:spPr>
              <a:xfrm rot="8400000" flipH="1" flipV="1">
                <a:off x="5538995" y="4553744"/>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41" name="円/楕円 1340"/>
              <p:cNvSpPr/>
              <p:nvPr/>
            </p:nvSpPr>
            <p:spPr>
              <a:xfrm rot="8100000" flipV="1">
                <a:off x="5313205" y="4521604"/>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42" name="直線コネクタ 1341"/>
              <p:cNvCxnSpPr/>
              <p:nvPr/>
            </p:nvCxnSpPr>
            <p:spPr>
              <a:xfrm rot="7500000" flipV="1">
                <a:off x="5502257" y="458928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43" name="直線コネクタ 1342"/>
              <p:cNvCxnSpPr/>
              <p:nvPr/>
            </p:nvCxnSpPr>
            <p:spPr>
              <a:xfrm rot="8700000" flipH="1" flipV="1">
                <a:off x="5454443" y="4640195"/>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44" name="円/楕円 1343"/>
              <p:cNvSpPr/>
              <p:nvPr/>
            </p:nvSpPr>
            <p:spPr>
              <a:xfrm rot="8400000" flipV="1">
                <a:off x="5233320" y="4583884"/>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45" name="直線コネクタ 1344"/>
              <p:cNvCxnSpPr/>
              <p:nvPr/>
            </p:nvCxnSpPr>
            <p:spPr>
              <a:xfrm rot="7800000" flipV="1">
                <a:off x="5416028" y="466151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46" name="直線コネクタ 1345"/>
              <p:cNvCxnSpPr/>
              <p:nvPr/>
            </p:nvCxnSpPr>
            <p:spPr>
              <a:xfrm rot="9000000" flipH="1" flipV="1">
                <a:off x="5363959" y="470805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47" name="円/楕円 1346"/>
              <p:cNvSpPr/>
              <p:nvPr/>
            </p:nvSpPr>
            <p:spPr>
              <a:xfrm rot="8700000" flipV="1">
                <a:off x="5146085" y="4649700"/>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48" name="直線コネクタ 1347"/>
              <p:cNvCxnSpPr/>
              <p:nvPr/>
            </p:nvCxnSpPr>
            <p:spPr>
              <a:xfrm rot="8100000" flipV="1">
                <a:off x="5321606" y="473668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49" name="直線コネクタ 1348"/>
              <p:cNvCxnSpPr/>
              <p:nvPr/>
            </p:nvCxnSpPr>
            <p:spPr>
              <a:xfrm rot="9300000" flipH="1" flipV="1">
                <a:off x="5265678" y="477851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50" name="円/楕円 1349"/>
              <p:cNvSpPr/>
              <p:nvPr/>
            </p:nvSpPr>
            <p:spPr>
              <a:xfrm rot="9000000" flipV="1">
                <a:off x="5058993" y="4700773"/>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51" name="直線コネクタ 1350"/>
              <p:cNvCxnSpPr/>
              <p:nvPr/>
            </p:nvCxnSpPr>
            <p:spPr>
              <a:xfrm rot="8400000" flipV="1">
                <a:off x="5226539" y="4796444"/>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52" name="直線コネクタ 1351"/>
              <p:cNvCxnSpPr/>
              <p:nvPr/>
            </p:nvCxnSpPr>
            <p:spPr>
              <a:xfrm rot="9600000" flipH="1" flipV="1">
                <a:off x="5167178" y="4833240"/>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53" name="円/楕円 1352"/>
              <p:cNvSpPr/>
              <p:nvPr/>
            </p:nvSpPr>
            <p:spPr>
              <a:xfrm rot="9300000" flipV="1">
                <a:off x="4961654" y="4750441"/>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54" name="直線コネクタ 1353"/>
              <p:cNvCxnSpPr/>
              <p:nvPr/>
            </p:nvCxnSpPr>
            <p:spPr>
              <a:xfrm rot="8700000" flipV="1">
                <a:off x="5120499" y="4854075"/>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55" name="直線コネクタ 1354"/>
              <p:cNvCxnSpPr/>
              <p:nvPr/>
            </p:nvCxnSpPr>
            <p:spPr>
              <a:xfrm rot="9900000" flipH="1" flipV="1">
                <a:off x="5058157" y="488555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56" name="円/楕円 1355"/>
              <p:cNvSpPr/>
              <p:nvPr/>
            </p:nvSpPr>
            <p:spPr>
              <a:xfrm rot="9600000" flipV="1">
                <a:off x="4865911" y="4785731"/>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57" name="直線コネクタ 1356"/>
              <p:cNvCxnSpPr/>
              <p:nvPr/>
            </p:nvCxnSpPr>
            <p:spPr>
              <a:xfrm rot="9000000" flipV="1">
                <a:off x="5015393" y="489653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58" name="直線コネクタ 1357"/>
              <p:cNvCxnSpPr/>
              <p:nvPr/>
            </p:nvCxnSpPr>
            <p:spPr>
              <a:xfrm rot="10200000" flipH="1" flipV="1">
                <a:off x="4950545" y="492246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59" name="円/楕円 1358"/>
              <p:cNvSpPr/>
              <p:nvPr/>
            </p:nvSpPr>
            <p:spPr>
              <a:xfrm rot="9900000" flipV="1">
                <a:off x="4761427" y="4817742"/>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60" name="直線コネクタ 1359"/>
              <p:cNvCxnSpPr/>
              <p:nvPr/>
            </p:nvCxnSpPr>
            <p:spPr>
              <a:xfrm rot="9300000" flipV="1">
                <a:off x="4900957" y="493488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61" name="直線コネクタ 1360"/>
              <p:cNvCxnSpPr/>
              <p:nvPr/>
            </p:nvCxnSpPr>
            <p:spPr>
              <a:xfrm rot="10500000" flipH="1" flipV="1">
                <a:off x="4834095" y="495505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62" name="円/楕円 1361"/>
              <p:cNvSpPr/>
              <p:nvPr/>
            </p:nvSpPr>
            <p:spPr>
              <a:xfrm rot="10200000" flipV="1">
                <a:off x="4662119" y="4835946"/>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63" name="直線コネクタ 1362"/>
              <p:cNvCxnSpPr/>
              <p:nvPr/>
            </p:nvCxnSpPr>
            <p:spPr>
              <a:xfrm rot="9600000" flipV="1">
                <a:off x="4791182" y="4958524"/>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64" name="直線コネクタ 1363"/>
              <p:cNvCxnSpPr/>
              <p:nvPr/>
            </p:nvCxnSpPr>
            <p:spPr>
              <a:xfrm rot="10800000" flipH="1" flipV="1">
                <a:off x="4722816" y="4972798"/>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65" name="円/楕円 1364"/>
              <p:cNvSpPr/>
              <p:nvPr/>
            </p:nvSpPr>
            <p:spPr>
              <a:xfrm rot="10500000" flipV="1">
                <a:off x="4553663" y="4849329"/>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66" name="直線コネクタ 1365"/>
              <p:cNvCxnSpPr/>
              <p:nvPr/>
            </p:nvCxnSpPr>
            <p:spPr>
              <a:xfrm rot="9900000" flipV="1">
                <a:off x="4671826" y="497641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67" name="直線コネクタ 1366"/>
              <p:cNvCxnSpPr/>
              <p:nvPr/>
            </p:nvCxnSpPr>
            <p:spPr>
              <a:xfrm rot="11100000" flipH="1" flipV="1">
                <a:off x="4602476" y="4984674"/>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68" name="円/楕円 1367"/>
              <p:cNvSpPr/>
              <p:nvPr/>
            </p:nvSpPr>
            <p:spPr>
              <a:xfrm rot="10800000" flipV="1">
                <a:off x="4452435" y="4845688"/>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69" name="直線コネクタ 1368"/>
              <p:cNvCxnSpPr/>
              <p:nvPr/>
            </p:nvCxnSpPr>
            <p:spPr>
              <a:xfrm rot="10200000" flipV="1">
                <a:off x="4559346" y="497631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70" name="直線コネクタ 1369"/>
              <p:cNvCxnSpPr/>
              <p:nvPr/>
            </p:nvCxnSpPr>
            <p:spPr>
              <a:xfrm rot="11400000" flipH="1" flipV="1">
                <a:off x="4489540" y="497849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71" name="円/楕円 1370"/>
              <p:cNvSpPr/>
              <p:nvPr/>
            </p:nvSpPr>
            <p:spPr>
              <a:xfrm rot="11100000" flipV="1">
                <a:off x="4343304" y="4840034"/>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72" name="直線コネクタ 1371"/>
              <p:cNvCxnSpPr/>
              <p:nvPr/>
            </p:nvCxnSpPr>
            <p:spPr>
              <a:xfrm rot="10500000" flipV="1">
                <a:off x="4438697" y="4973202"/>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73" name="直線コネクタ 1372"/>
              <p:cNvCxnSpPr/>
              <p:nvPr/>
            </p:nvCxnSpPr>
            <p:spPr>
              <a:xfrm rot="11700000" flipH="1" flipV="1">
                <a:off x="4368966" y="4969295"/>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74" name="円/楕円 1373"/>
              <p:cNvSpPr/>
              <p:nvPr/>
            </p:nvSpPr>
            <p:spPr>
              <a:xfrm rot="11400000" flipV="1">
                <a:off x="4243758" y="4823174"/>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75" name="直線コネクタ 1374"/>
              <p:cNvCxnSpPr/>
              <p:nvPr/>
            </p:nvCxnSpPr>
            <p:spPr>
              <a:xfrm rot="10800000" flipV="1">
                <a:off x="4327456" y="495787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76" name="直線コネクタ 1375"/>
              <p:cNvCxnSpPr/>
              <p:nvPr/>
            </p:nvCxnSpPr>
            <p:spPr>
              <a:xfrm rot="12000000" flipH="1" flipV="1">
                <a:off x="4258331" y="4947904"/>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77" name="円/楕円 1376"/>
              <p:cNvSpPr/>
              <p:nvPr/>
            </p:nvSpPr>
            <p:spPr>
              <a:xfrm rot="11700000" flipV="1">
                <a:off x="4137267" y="4798655"/>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78" name="直線コネクタ 1377"/>
              <p:cNvCxnSpPr/>
              <p:nvPr/>
            </p:nvCxnSpPr>
            <p:spPr>
              <a:xfrm rot="11100000" flipV="1">
                <a:off x="4209181" y="493386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79" name="直線コネクタ 1378"/>
              <p:cNvCxnSpPr/>
              <p:nvPr/>
            </p:nvCxnSpPr>
            <p:spPr>
              <a:xfrm rot="12300000" flipH="1" flipV="1">
                <a:off x="4141188" y="4917905"/>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80" name="円/楕円 1379"/>
              <p:cNvSpPr/>
              <p:nvPr/>
            </p:nvSpPr>
            <p:spPr>
              <a:xfrm rot="12000000" flipV="1">
                <a:off x="4045383" y="4762100"/>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81" name="直線コネクタ 1380"/>
              <p:cNvCxnSpPr/>
              <p:nvPr/>
            </p:nvCxnSpPr>
            <p:spPr>
              <a:xfrm rot="11400000" flipV="1">
                <a:off x="4105513" y="489678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82" name="直線コネクタ 1381"/>
              <p:cNvCxnSpPr/>
              <p:nvPr/>
            </p:nvCxnSpPr>
            <p:spPr>
              <a:xfrm rot="12600000" flipH="1" flipV="1">
                <a:off x="4039169" y="487496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83" name="円/楕円 1382"/>
              <p:cNvSpPr/>
              <p:nvPr/>
            </p:nvSpPr>
            <p:spPr>
              <a:xfrm rot="12300000" flipV="1">
                <a:off x="3944766" y="4719462"/>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84" name="直線コネクタ 1383"/>
              <p:cNvCxnSpPr/>
              <p:nvPr/>
            </p:nvCxnSpPr>
            <p:spPr>
              <a:xfrm rot="11700000" flipV="1">
                <a:off x="3993203" y="485259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85" name="直線コネクタ 1384"/>
              <p:cNvCxnSpPr/>
              <p:nvPr/>
            </p:nvCxnSpPr>
            <p:spPr>
              <a:xfrm rot="12900000" flipH="1" flipV="1">
                <a:off x="3929013" y="482507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86" name="円/楕円 1385"/>
              <p:cNvSpPr/>
              <p:nvPr/>
            </p:nvSpPr>
            <p:spPr>
              <a:xfrm rot="12600000" flipV="1">
                <a:off x="3856991" y="4669572"/>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87" name="直線コネクタ 1386"/>
              <p:cNvCxnSpPr/>
              <p:nvPr/>
            </p:nvCxnSpPr>
            <p:spPr>
              <a:xfrm rot="12000000" flipV="1">
                <a:off x="3893915" y="4800146"/>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88" name="直線コネクタ 1387"/>
              <p:cNvCxnSpPr/>
              <p:nvPr/>
            </p:nvCxnSpPr>
            <p:spPr>
              <a:xfrm rot="13200000" flipH="1" flipV="1">
                <a:off x="3832368" y="4767136"/>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89" name="円/楕円 1388"/>
              <p:cNvSpPr/>
              <p:nvPr/>
            </p:nvSpPr>
            <p:spPr>
              <a:xfrm rot="12900000" flipV="1">
                <a:off x="3765308" y="4610109"/>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90" name="直線コネクタ 1389"/>
              <p:cNvCxnSpPr/>
              <p:nvPr/>
            </p:nvCxnSpPr>
            <p:spPr>
              <a:xfrm rot="12300000" flipV="1">
                <a:off x="3790985" y="473712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91" name="直線コネクタ 1390"/>
              <p:cNvCxnSpPr/>
              <p:nvPr/>
            </p:nvCxnSpPr>
            <p:spPr>
              <a:xfrm rot="13500000" flipH="1" flipV="1">
                <a:off x="3732549" y="469888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92" name="円/楕円 1391"/>
              <p:cNvSpPr/>
              <p:nvPr/>
            </p:nvSpPr>
            <p:spPr>
              <a:xfrm rot="13200000" flipV="1">
                <a:off x="3690101" y="4542252"/>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93" name="直線コネクタ 1392"/>
              <p:cNvCxnSpPr/>
              <p:nvPr/>
            </p:nvCxnSpPr>
            <p:spPr>
              <a:xfrm rot="12600000" flipV="1">
                <a:off x="3704883" y="466475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94" name="直線コネクタ 1393"/>
              <p:cNvCxnSpPr/>
              <p:nvPr/>
            </p:nvCxnSpPr>
            <p:spPr>
              <a:xfrm rot="13800000" flipH="1" flipV="1">
                <a:off x="3650004" y="4621554"/>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95" name="円/楕円 1394"/>
              <p:cNvSpPr/>
              <p:nvPr/>
            </p:nvSpPr>
            <p:spPr>
              <a:xfrm rot="13500000" flipV="1">
                <a:off x="3610135" y="4467772"/>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96" name="直線コネクタ 1395"/>
              <p:cNvCxnSpPr/>
              <p:nvPr/>
            </p:nvCxnSpPr>
            <p:spPr>
              <a:xfrm rot="12900000" flipV="1">
                <a:off x="3614459" y="458481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97" name="直線コネクタ 1396"/>
              <p:cNvCxnSpPr/>
              <p:nvPr/>
            </p:nvCxnSpPr>
            <p:spPr>
              <a:xfrm rot="14100000" flipH="1" flipV="1">
                <a:off x="3563553" y="453700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398" name="円/楕円 1397"/>
              <p:cNvSpPr/>
              <p:nvPr/>
            </p:nvSpPr>
            <p:spPr>
              <a:xfrm rot="13800000" flipV="1">
                <a:off x="3544717" y="4390872"/>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99" name="直線コネクタ 1398"/>
              <p:cNvCxnSpPr/>
              <p:nvPr/>
            </p:nvCxnSpPr>
            <p:spPr>
              <a:xfrm rot="13200000" flipV="1">
                <a:off x="3539097" y="4501572"/>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00" name="直線コネクタ 1399"/>
              <p:cNvCxnSpPr/>
              <p:nvPr/>
            </p:nvCxnSpPr>
            <p:spPr>
              <a:xfrm rot="14400000" flipH="1" flipV="1">
                <a:off x="3492552" y="4449502"/>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01" name="円/楕円 1400"/>
              <p:cNvSpPr/>
              <p:nvPr/>
            </p:nvSpPr>
            <p:spPr>
              <a:xfrm rot="14100000" flipV="1">
                <a:off x="3478900" y="4303636"/>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02" name="直線コネクタ 1401"/>
              <p:cNvCxnSpPr/>
              <p:nvPr/>
            </p:nvCxnSpPr>
            <p:spPr>
              <a:xfrm rot="13500000" flipV="1">
                <a:off x="3463928" y="440715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03" name="直線コネクタ 1402"/>
              <p:cNvCxnSpPr/>
              <p:nvPr/>
            </p:nvCxnSpPr>
            <p:spPr>
              <a:xfrm rot="14700000" flipH="1" flipV="1">
                <a:off x="3422098" y="435122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04" name="円/楕円 1403"/>
              <p:cNvSpPr/>
              <p:nvPr/>
            </p:nvSpPr>
            <p:spPr>
              <a:xfrm rot="14400000" flipV="1">
                <a:off x="3431563" y="4221336"/>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05" name="直線コネクタ 1404"/>
              <p:cNvCxnSpPr/>
              <p:nvPr/>
            </p:nvCxnSpPr>
            <p:spPr>
              <a:xfrm rot="13800000" flipV="1">
                <a:off x="3407900" y="4316875"/>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06" name="直線コネクタ 1405"/>
              <p:cNvCxnSpPr/>
              <p:nvPr/>
            </p:nvCxnSpPr>
            <p:spPr>
              <a:xfrm rot="15000000" flipH="1" flipV="1">
                <a:off x="3371104" y="4257514"/>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07" name="円/楕円 1406"/>
              <p:cNvSpPr/>
              <p:nvPr/>
            </p:nvSpPr>
            <p:spPr>
              <a:xfrm rot="14700000" flipV="1">
                <a:off x="3381895" y="4123998"/>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08" name="直線コネクタ 1407"/>
              <p:cNvCxnSpPr/>
              <p:nvPr/>
            </p:nvCxnSpPr>
            <p:spPr>
              <a:xfrm rot="14100000" flipV="1">
                <a:off x="3350269" y="4210834"/>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09" name="直線コネクタ 1408"/>
              <p:cNvCxnSpPr/>
              <p:nvPr/>
            </p:nvCxnSpPr>
            <p:spPr>
              <a:xfrm rot="15300000" flipH="1" flipV="1">
                <a:off x="3318786" y="414849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10" name="円/楕円 1409"/>
              <p:cNvSpPr/>
              <p:nvPr/>
            </p:nvSpPr>
            <p:spPr>
              <a:xfrm rot="15000000" flipV="1">
                <a:off x="3346722" y="4029359"/>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11" name="直線コネクタ 1410"/>
              <p:cNvCxnSpPr/>
              <p:nvPr/>
            </p:nvCxnSpPr>
            <p:spPr>
              <a:xfrm rot="14400000" flipV="1">
                <a:off x="3307922" y="4106833"/>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12" name="直線コネクタ 1411"/>
              <p:cNvCxnSpPr/>
              <p:nvPr/>
            </p:nvCxnSpPr>
            <p:spPr>
              <a:xfrm rot="15600000" flipH="1" flipV="1">
                <a:off x="3281993" y="4041984"/>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13" name="円/楕円 1412"/>
              <p:cNvSpPr/>
              <p:nvPr/>
            </p:nvSpPr>
            <p:spPr>
              <a:xfrm rot="15300000" flipV="1">
                <a:off x="3314711" y="3924875"/>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14" name="直線コネクタ 1413"/>
              <p:cNvCxnSpPr/>
              <p:nvPr/>
            </p:nvCxnSpPr>
            <p:spPr>
              <a:xfrm rot="14700000" flipV="1">
                <a:off x="3269580" y="399239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15" name="直線コネクタ 1414"/>
              <p:cNvCxnSpPr/>
              <p:nvPr/>
            </p:nvCxnSpPr>
            <p:spPr>
              <a:xfrm rot="15900000" flipH="1" flipV="1">
                <a:off x="3249402" y="3925535"/>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16" name="円/楕円 1415"/>
              <p:cNvSpPr/>
              <p:nvPr/>
            </p:nvSpPr>
            <p:spPr>
              <a:xfrm rot="15600000" flipV="1">
                <a:off x="3300717" y="3824553"/>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17" name="直線コネクタ 1416"/>
              <p:cNvCxnSpPr/>
              <p:nvPr/>
            </p:nvCxnSpPr>
            <p:spPr>
              <a:xfrm rot="15000000" flipV="1">
                <a:off x="3250147" y="388160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18" name="直線コネクタ 1417"/>
              <p:cNvCxnSpPr/>
              <p:nvPr/>
            </p:nvCxnSpPr>
            <p:spPr>
              <a:xfrm rot="16200000" flipH="1" flipV="1">
                <a:off x="3235872" y="381324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19" name="円/楕円 1418"/>
              <p:cNvSpPr/>
              <p:nvPr/>
            </p:nvSpPr>
            <p:spPr>
              <a:xfrm rot="15900000" flipV="1">
                <a:off x="3287334" y="3716098"/>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20" name="直線コネクタ 1419"/>
              <p:cNvCxnSpPr/>
              <p:nvPr/>
            </p:nvCxnSpPr>
            <p:spPr>
              <a:xfrm rot="15300000" flipV="1">
                <a:off x="3232258" y="376225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21" name="直線コネクタ 1420"/>
              <p:cNvCxnSpPr/>
              <p:nvPr/>
            </p:nvCxnSpPr>
            <p:spPr>
              <a:xfrm rot="16500000" flipH="1" flipV="1">
                <a:off x="3223996" y="369290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22" name="円/楕円 1421"/>
              <p:cNvSpPr/>
              <p:nvPr/>
            </p:nvSpPr>
            <p:spPr>
              <a:xfrm rot="16200000" flipV="1">
                <a:off x="3286653" y="3615137"/>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23" name="直線コネクタ 1422"/>
              <p:cNvCxnSpPr/>
              <p:nvPr/>
            </p:nvCxnSpPr>
            <p:spPr>
              <a:xfrm rot="15600000" flipV="1">
                <a:off x="3228038" y="3650040"/>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24" name="直線コネクタ 1423"/>
              <p:cNvCxnSpPr/>
              <p:nvPr/>
            </p:nvCxnSpPr>
            <p:spPr>
              <a:xfrm rot="16800000" flipH="1" flipV="1">
                <a:off x="3225852" y="3580234"/>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25" name="円/楕円 1424"/>
              <p:cNvSpPr/>
              <p:nvPr/>
            </p:nvSpPr>
            <p:spPr>
              <a:xfrm rot="16500000" flipV="1">
                <a:off x="3292307" y="3506005"/>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26" name="直線コネクタ 1425"/>
              <p:cNvCxnSpPr/>
              <p:nvPr/>
            </p:nvCxnSpPr>
            <p:spPr>
              <a:xfrm rot="15900000" flipV="1">
                <a:off x="3231147" y="352939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27" name="直線コネクタ 1426"/>
              <p:cNvCxnSpPr/>
              <p:nvPr/>
            </p:nvCxnSpPr>
            <p:spPr>
              <a:xfrm rot="17100000" flipH="1" flipV="1">
                <a:off x="3235053" y="345966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28" name="円/楕円 1427"/>
              <p:cNvSpPr/>
              <p:nvPr/>
            </p:nvSpPr>
            <p:spPr>
              <a:xfrm rot="16800000" flipV="1">
                <a:off x="3312351" y="3409170"/>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29" name="直線コネクタ 1428"/>
              <p:cNvCxnSpPr/>
              <p:nvPr/>
            </p:nvCxnSpPr>
            <p:spPr>
              <a:xfrm rot="16200000" flipV="1">
                <a:off x="3249659" y="3420860"/>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30" name="直線コネクタ 1429"/>
              <p:cNvCxnSpPr/>
              <p:nvPr/>
            </p:nvCxnSpPr>
            <p:spPr>
              <a:xfrm rot="17400000" flipH="1" flipV="1">
                <a:off x="3259628" y="3351735"/>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31" name="円/楕円 1430"/>
              <p:cNvSpPr/>
              <p:nvPr/>
            </p:nvSpPr>
            <p:spPr>
              <a:xfrm rot="17100000" flipV="1">
                <a:off x="3336870" y="3302678"/>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32" name="直線コネクタ 1431"/>
              <p:cNvCxnSpPr/>
              <p:nvPr/>
            </p:nvCxnSpPr>
            <p:spPr>
              <a:xfrm rot="16500000" flipV="1">
                <a:off x="3273672" y="3302584"/>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33" name="直線コネクタ 1432"/>
              <p:cNvCxnSpPr/>
              <p:nvPr/>
            </p:nvCxnSpPr>
            <p:spPr>
              <a:xfrm rot="17700000" flipH="1" flipV="1">
                <a:off x="3289628" y="323459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34" name="円/楕円 1433"/>
              <p:cNvSpPr/>
              <p:nvPr/>
            </p:nvSpPr>
            <p:spPr>
              <a:xfrm rot="17400000" flipV="1">
                <a:off x="3370760" y="3207573"/>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35" name="直線コネクタ 1434"/>
              <p:cNvCxnSpPr/>
              <p:nvPr/>
            </p:nvCxnSpPr>
            <p:spPr>
              <a:xfrm rot="16800000" flipV="1">
                <a:off x="3308085" y="319569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36" name="直線コネクタ 1435"/>
              <p:cNvCxnSpPr/>
              <p:nvPr/>
            </p:nvCxnSpPr>
            <p:spPr>
              <a:xfrm rot="18000000" flipH="1" flipV="1">
                <a:off x="3329906" y="312935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37" name="円/楕円 1436"/>
              <p:cNvSpPr/>
              <p:nvPr/>
            </p:nvSpPr>
            <p:spPr>
              <a:xfrm rot="17700000" flipV="1">
                <a:off x="3413398" y="3106956"/>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38" name="直線コネクタ 1437"/>
              <p:cNvCxnSpPr/>
              <p:nvPr/>
            </p:nvCxnSpPr>
            <p:spPr>
              <a:xfrm rot="17100000" flipV="1">
                <a:off x="3352271" y="3083385"/>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39" name="直線コネクタ 1438"/>
              <p:cNvCxnSpPr/>
              <p:nvPr/>
            </p:nvCxnSpPr>
            <p:spPr>
              <a:xfrm rot="18300000" flipH="1" flipV="1">
                <a:off x="3379791" y="3019196"/>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40" name="円/楕円 1439"/>
              <p:cNvSpPr/>
              <p:nvPr/>
            </p:nvSpPr>
            <p:spPr>
              <a:xfrm rot="18000000" flipV="1">
                <a:off x="3467165" y="3021111"/>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41" name="直線コネクタ 1440"/>
              <p:cNvCxnSpPr/>
              <p:nvPr/>
            </p:nvCxnSpPr>
            <p:spPr>
              <a:xfrm rot="17400000" flipV="1">
                <a:off x="3408599" y="298602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42" name="直線コネクタ 1441"/>
              <p:cNvCxnSpPr/>
              <p:nvPr/>
            </p:nvCxnSpPr>
            <p:spPr>
              <a:xfrm rot="18600000" flipH="1" flipV="1">
                <a:off x="3441609" y="292447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43" name="円/楕円 1442"/>
              <p:cNvSpPr/>
              <p:nvPr/>
            </p:nvSpPr>
            <p:spPr>
              <a:xfrm rot="18300000" flipV="1">
                <a:off x="3526627" y="2929428"/>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44" name="直線コネクタ 1443"/>
              <p:cNvCxnSpPr/>
              <p:nvPr/>
            </p:nvCxnSpPr>
            <p:spPr>
              <a:xfrm rot="17700000" flipV="1">
                <a:off x="3471616" y="288309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45" name="直線コネクタ 1444"/>
              <p:cNvCxnSpPr/>
              <p:nvPr/>
            </p:nvCxnSpPr>
            <p:spPr>
              <a:xfrm rot="18900000" flipH="1" flipV="1">
                <a:off x="3509864" y="282466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46" name="円/楕円 1445"/>
              <p:cNvSpPr/>
              <p:nvPr/>
            </p:nvSpPr>
            <p:spPr>
              <a:xfrm rot="18600000" flipV="1">
                <a:off x="3591001" y="2851648"/>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47" name="直線コネクタ 1446"/>
              <p:cNvCxnSpPr/>
              <p:nvPr/>
            </p:nvCxnSpPr>
            <p:spPr>
              <a:xfrm rot="18000000" flipV="1">
                <a:off x="3540511" y="279442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48" name="直線コネクタ 1447"/>
              <p:cNvCxnSpPr/>
              <p:nvPr/>
            </p:nvCxnSpPr>
            <p:spPr>
              <a:xfrm rot="19200000" flipH="1" flipV="1">
                <a:off x="3583706" y="273954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49" name="円/楕円 1448"/>
              <p:cNvSpPr/>
              <p:nvPr/>
            </p:nvSpPr>
            <p:spPr>
              <a:xfrm rot="18900000" flipV="1">
                <a:off x="3665480" y="2771683"/>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50" name="直線コネクタ 1449"/>
              <p:cNvCxnSpPr/>
              <p:nvPr/>
            </p:nvCxnSpPr>
            <p:spPr>
              <a:xfrm rot="18300000" flipV="1">
                <a:off x="3620444" y="2703998"/>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51" name="直線コネクタ 1450"/>
              <p:cNvCxnSpPr/>
              <p:nvPr/>
            </p:nvCxnSpPr>
            <p:spPr>
              <a:xfrm rot="19500000" flipH="1" flipV="1">
                <a:off x="3668258" y="2653092"/>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52" name="円/楕円 1451"/>
              <p:cNvSpPr/>
              <p:nvPr/>
            </p:nvSpPr>
            <p:spPr>
              <a:xfrm rot="19200000" flipV="1">
                <a:off x="3751229" y="2708982"/>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53" name="直線コネクタ 1452"/>
              <p:cNvCxnSpPr/>
              <p:nvPr/>
            </p:nvCxnSpPr>
            <p:spPr>
              <a:xfrm rot="18600000" flipV="1">
                <a:off x="3712537" y="2631354"/>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54" name="直線コネクタ 1453"/>
              <p:cNvCxnSpPr/>
              <p:nvPr/>
            </p:nvCxnSpPr>
            <p:spPr>
              <a:xfrm rot="19800000" flipH="1" flipV="1">
                <a:off x="3764606" y="258480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55" name="円/楕円 1454"/>
              <p:cNvSpPr/>
              <p:nvPr/>
            </p:nvSpPr>
            <p:spPr>
              <a:xfrm rot="19500000" flipV="1">
                <a:off x="3838464" y="2643166"/>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56" name="直線コネクタ 1455"/>
              <p:cNvCxnSpPr/>
              <p:nvPr/>
            </p:nvCxnSpPr>
            <p:spPr>
              <a:xfrm rot="18900000" flipV="1">
                <a:off x="3806959" y="2556185"/>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57" name="直線コネクタ 1456"/>
              <p:cNvCxnSpPr/>
              <p:nvPr/>
            </p:nvCxnSpPr>
            <p:spPr>
              <a:xfrm rot="20100000" flipH="1" flipV="1">
                <a:off x="3862887" y="251435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58" name="円/楕円 1457"/>
              <p:cNvSpPr/>
              <p:nvPr/>
            </p:nvSpPr>
            <p:spPr>
              <a:xfrm rot="19800000" flipV="1">
                <a:off x="3925556" y="2592093"/>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59" name="直線コネクタ 1458"/>
              <p:cNvCxnSpPr/>
              <p:nvPr/>
            </p:nvCxnSpPr>
            <p:spPr>
              <a:xfrm rot="19200000" flipV="1">
                <a:off x="3902026" y="2496422"/>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60" name="直線コネクタ 1459"/>
              <p:cNvCxnSpPr/>
              <p:nvPr/>
            </p:nvCxnSpPr>
            <p:spPr>
              <a:xfrm rot="20400000" flipH="1" flipV="1">
                <a:off x="3961387" y="2459626"/>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61" name="円/楕円 1460"/>
              <p:cNvSpPr/>
              <p:nvPr/>
            </p:nvSpPr>
            <p:spPr>
              <a:xfrm rot="20100000" flipV="1">
                <a:off x="4022895" y="2542425"/>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62" name="直線コネクタ 1461"/>
              <p:cNvCxnSpPr/>
              <p:nvPr/>
            </p:nvCxnSpPr>
            <p:spPr>
              <a:xfrm rot="19500000" flipV="1">
                <a:off x="4008066" y="2438791"/>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63" name="直線コネクタ 1462"/>
              <p:cNvCxnSpPr/>
              <p:nvPr/>
            </p:nvCxnSpPr>
            <p:spPr>
              <a:xfrm rot="20700000" flipH="1" flipV="1">
                <a:off x="4070408" y="240730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64" name="円/楕円 1463"/>
              <p:cNvSpPr/>
              <p:nvPr/>
            </p:nvSpPr>
            <p:spPr>
              <a:xfrm rot="20400000" flipV="1">
                <a:off x="4119264" y="2511222"/>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65" name="直線コネクタ 1464"/>
              <p:cNvCxnSpPr/>
              <p:nvPr/>
            </p:nvCxnSpPr>
            <p:spPr>
              <a:xfrm rot="19800000" flipV="1">
                <a:off x="4113798" y="2400414"/>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66" name="直線コネクタ 1465"/>
              <p:cNvCxnSpPr/>
              <p:nvPr/>
            </p:nvCxnSpPr>
            <p:spPr>
              <a:xfrm rot="21000000" flipH="1" flipV="1">
                <a:off x="4178646" y="2374485"/>
                <a:ext cx="0" cy="144016"/>
              </a:xfrm>
              <a:prstGeom prst="line">
                <a:avLst/>
              </a:prstGeom>
              <a:solidFill>
                <a:schemeClr val="accent5"/>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67" name="円/楕円 1466"/>
              <p:cNvSpPr/>
              <p:nvPr/>
            </p:nvSpPr>
            <p:spPr>
              <a:xfrm rot="20700000" flipV="1">
                <a:off x="4223748" y="2479211"/>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68" name="直線コネクタ 1467"/>
              <p:cNvCxnSpPr/>
              <p:nvPr/>
            </p:nvCxnSpPr>
            <p:spPr>
              <a:xfrm rot="20100000" flipV="1">
                <a:off x="4228234" y="2362073"/>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69" name="直線コネクタ 1468"/>
              <p:cNvCxnSpPr/>
              <p:nvPr/>
            </p:nvCxnSpPr>
            <p:spPr>
              <a:xfrm rot="21300000" flipH="1" flipV="1">
                <a:off x="4295096" y="2341894"/>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70" name="円/楕円 1469"/>
              <p:cNvSpPr/>
              <p:nvPr/>
            </p:nvSpPr>
            <p:spPr>
              <a:xfrm rot="21000000" flipV="1">
                <a:off x="4323056" y="2461007"/>
                <a:ext cx="144016" cy="144016"/>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71" name="直線コネクタ 1470"/>
              <p:cNvCxnSpPr/>
              <p:nvPr/>
            </p:nvCxnSpPr>
            <p:spPr>
              <a:xfrm rot="20400000" flipV="1">
                <a:off x="4338009" y="2338429"/>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72" name="直線コネクタ 1471"/>
              <p:cNvCxnSpPr/>
              <p:nvPr/>
            </p:nvCxnSpPr>
            <p:spPr>
              <a:xfrm flipH="1" flipV="1">
                <a:off x="4406375" y="2324155"/>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473" name="直線コネクタ 1472"/>
              <p:cNvCxnSpPr/>
              <p:nvPr/>
            </p:nvCxnSpPr>
            <p:spPr>
              <a:xfrm rot="2400000" flipH="1" flipV="1">
                <a:off x="5276171" y="2519387"/>
                <a:ext cx="0" cy="144016"/>
              </a:xfrm>
              <a:prstGeom prst="line">
                <a:avLst/>
              </a:prstGeom>
              <a:solidFill>
                <a:schemeClr val="accent1"/>
              </a:solidFill>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1474" name="フリーフォーム 1473"/>
            <p:cNvSpPr/>
            <p:nvPr/>
          </p:nvSpPr>
          <p:spPr>
            <a:xfrm rot="2380133">
              <a:off x="4397885" y="5482117"/>
              <a:ext cx="135015" cy="450050"/>
            </a:xfrm>
            <a:custGeom>
              <a:avLst/>
              <a:gdLst>
                <a:gd name="connsiteX0" fmla="*/ 124918 w 289810"/>
                <a:gd name="connsiteY0" fmla="*/ 4997 h 754506"/>
                <a:gd name="connsiteX1" fmla="*/ 19987 w 289810"/>
                <a:gd name="connsiteY1" fmla="*/ 109929 h 754506"/>
                <a:gd name="connsiteX2" fmla="*/ 244840 w 289810"/>
                <a:gd name="connsiteY2" fmla="*/ 244840 h 754506"/>
                <a:gd name="connsiteX3" fmla="*/ 34977 w 289810"/>
                <a:gd name="connsiteY3" fmla="*/ 364761 h 754506"/>
                <a:gd name="connsiteX4" fmla="*/ 229849 w 289810"/>
                <a:gd name="connsiteY4" fmla="*/ 529653 h 754506"/>
                <a:gd name="connsiteX5" fmla="*/ 49967 w 289810"/>
                <a:gd name="connsiteY5" fmla="*/ 634584 h 754506"/>
                <a:gd name="connsiteX6" fmla="*/ 169889 w 289810"/>
                <a:gd name="connsiteY6" fmla="*/ 754506 h 754506"/>
                <a:gd name="connsiteX7" fmla="*/ 229849 w 289810"/>
                <a:gd name="connsiteY7" fmla="*/ 634584 h 754506"/>
                <a:gd name="connsiteX8" fmla="*/ 19987 w 289810"/>
                <a:gd name="connsiteY8" fmla="*/ 484683 h 754506"/>
                <a:gd name="connsiteX9" fmla="*/ 214859 w 289810"/>
                <a:gd name="connsiteY9" fmla="*/ 379751 h 754506"/>
                <a:gd name="connsiteX10" fmla="*/ 34977 w 289810"/>
                <a:gd name="connsiteY10" fmla="*/ 214860 h 754506"/>
                <a:gd name="connsiteX11" fmla="*/ 274820 w 289810"/>
                <a:gd name="connsiteY11" fmla="*/ 79948 h 754506"/>
                <a:gd name="connsiteX12" fmla="*/ 124918 w 289810"/>
                <a:gd name="connsiteY12" fmla="*/ 4997 h 75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10" h="754506">
                  <a:moveTo>
                    <a:pt x="124918" y="4997"/>
                  </a:moveTo>
                  <a:cubicBezTo>
                    <a:pt x="82446" y="9994"/>
                    <a:pt x="0" y="69955"/>
                    <a:pt x="19987" y="109929"/>
                  </a:cubicBezTo>
                  <a:cubicBezTo>
                    <a:pt x="39974" y="149903"/>
                    <a:pt x="242342" y="202368"/>
                    <a:pt x="244840" y="244840"/>
                  </a:cubicBezTo>
                  <a:cubicBezTo>
                    <a:pt x="247338" y="287312"/>
                    <a:pt x="37476" y="317292"/>
                    <a:pt x="34977" y="364761"/>
                  </a:cubicBezTo>
                  <a:cubicBezTo>
                    <a:pt x="32479" y="412230"/>
                    <a:pt x="227351" y="484683"/>
                    <a:pt x="229849" y="529653"/>
                  </a:cubicBezTo>
                  <a:cubicBezTo>
                    <a:pt x="232347" y="574623"/>
                    <a:pt x="59960" y="597109"/>
                    <a:pt x="49967" y="634584"/>
                  </a:cubicBezTo>
                  <a:cubicBezTo>
                    <a:pt x="39974" y="672060"/>
                    <a:pt x="139909" y="754506"/>
                    <a:pt x="169889" y="754506"/>
                  </a:cubicBezTo>
                  <a:cubicBezTo>
                    <a:pt x="199869" y="754506"/>
                    <a:pt x="254833" y="679554"/>
                    <a:pt x="229849" y="634584"/>
                  </a:cubicBezTo>
                  <a:cubicBezTo>
                    <a:pt x="204865" y="589614"/>
                    <a:pt x="22485" y="527155"/>
                    <a:pt x="19987" y="484683"/>
                  </a:cubicBezTo>
                  <a:cubicBezTo>
                    <a:pt x="17489" y="442211"/>
                    <a:pt x="212361" y="424721"/>
                    <a:pt x="214859" y="379751"/>
                  </a:cubicBezTo>
                  <a:cubicBezTo>
                    <a:pt x="217357" y="334781"/>
                    <a:pt x="24984" y="264827"/>
                    <a:pt x="34977" y="214860"/>
                  </a:cubicBezTo>
                  <a:cubicBezTo>
                    <a:pt x="44971" y="164893"/>
                    <a:pt x="259830" y="114925"/>
                    <a:pt x="274820" y="79948"/>
                  </a:cubicBezTo>
                  <a:cubicBezTo>
                    <a:pt x="289810" y="44971"/>
                    <a:pt x="167390" y="0"/>
                    <a:pt x="124918" y="4997"/>
                  </a:cubicBezTo>
                  <a:close/>
                </a:path>
              </a:pathLst>
            </a:custGeom>
            <a:noFill/>
            <a:ln w="254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75" name="フリーフォーム 1474"/>
            <p:cNvSpPr/>
            <p:nvPr/>
          </p:nvSpPr>
          <p:spPr>
            <a:xfrm rot="18645434">
              <a:off x="4412652" y="5480918"/>
              <a:ext cx="135015" cy="450050"/>
            </a:xfrm>
            <a:custGeom>
              <a:avLst/>
              <a:gdLst>
                <a:gd name="connsiteX0" fmla="*/ 124918 w 289810"/>
                <a:gd name="connsiteY0" fmla="*/ 4997 h 754506"/>
                <a:gd name="connsiteX1" fmla="*/ 19987 w 289810"/>
                <a:gd name="connsiteY1" fmla="*/ 109929 h 754506"/>
                <a:gd name="connsiteX2" fmla="*/ 244840 w 289810"/>
                <a:gd name="connsiteY2" fmla="*/ 244840 h 754506"/>
                <a:gd name="connsiteX3" fmla="*/ 34977 w 289810"/>
                <a:gd name="connsiteY3" fmla="*/ 364761 h 754506"/>
                <a:gd name="connsiteX4" fmla="*/ 229849 w 289810"/>
                <a:gd name="connsiteY4" fmla="*/ 529653 h 754506"/>
                <a:gd name="connsiteX5" fmla="*/ 49967 w 289810"/>
                <a:gd name="connsiteY5" fmla="*/ 634584 h 754506"/>
                <a:gd name="connsiteX6" fmla="*/ 169889 w 289810"/>
                <a:gd name="connsiteY6" fmla="*/ 754506 h 754506"/>
                <a:gd name="connsiteX7" fmla="*/ 229849 w 289810"/>
                <a:gd name="connsiteY7" fmla="*/ 634584 h 754506"/>
                <a:gd name="connsiteX8" fmla="*/ 19987 w 289810"/>
                <a:gd name="connsiteY8" fmla="*/ 484683 h 754506"/>
                <a:gd name="connsiteX9" fmla="*/ 214859 w 289810"/>
                <a:gd name="connsiteY9" fmla="*/ 379751 h 754506"/>
                <a:gd name="connsiteX10" fmla="*/ 34977 w 289810"/>
                <a:gd name="connsiteY10" fmla="*/ 214860 h 754506"/>
                <a:gd name="connsiteX11" fmla="*/ 274820 w 289810"/>
                <a:gd name="connsiteY11" fmla="*/ 79948 h 754506"/>
                <a:gd name="connsiteX12" fmla="*/ 124918 w 289810"/>
                <a:gd name="connsiteY12" fmla="*/ 4997 h 75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10" h="754506">
                  <a:moveTo>
                    <a:pt x="124918" y="4997"/>
                  </a:moveTo>
                  <a:cubicBezTo>
                    <a:pt x="82446" y="9994"/>
                    <a:pt x="0" y="69955"/>
                    <a:pt x="19987" y="109929"/>
                  </a:cubicBezTo>
                  <a:cubicBezTo>
                    <a:pt x="39974" y="149903"/>
                    <a:pt x="242342" y="202368"/>
                    <a:pt x="244840" y="244840"/>
                  </a:cubicBezTo>
                  <a:cubicBezTo>
                    <a:pt x="247338" y="287312"/>
                    <a:pt x="37476" y="317292"/>
                    <a:pt x="34977" y="364761"/>
                  </a:cubicBezTo>
                  <a:cubicBezTo>
                    <a:pt x="32479" y="412230"/>
                    <a:pt x="227351" y="484683"/>
                    <a:pt x="229849" y="529653"/>
                  </a:cubicBezTo>
                  <a:cubicBezTo>
                    <a:pt x="232347" y="574623"/>
                    <a:pt x="59960" y="597109"/>
                    <a:pt x="49967" y="634584"/>
                  </a:cubicBezTo>
                  <a:cubicBezTo>
                    <a:pt x="39974" y="672060"/>
                    <a:pt x="139909" y="754506"/>
                    <a:pt x="169889" y="754506"/>
                  </a:cubicBezTo>
                  <a:cubicBezTo>
                    <a:pt x="199869" y="754506"/>
                    <a:pt x="254833" y="679554"/>
                    <a:pt x="229849" y="634584"/>
                  </a:cubicBezTo>
                  <a:cubicBezTo>
                    <a:pt x="204865" y="589614"/>
                    <a:pt x="22485" y="527155"/>
                    <a:pt x="19987" y="484683"/>
                  </a:cubicBezTo>
                  <a:cubicBezTo>
                    <a:pt x="17489" y="442211"/>
                    <a:pt x="212361" y="424721"/>
                    <a:pt x="214859" y="379751"/>
                  </a:cubicBezTo>
                  <a:cubicBezTo>
                    <a:pt x="217357" y="334781"/>
                    <a:pt x="24984" y="264827"/>
                    <a:pt x="34977" y="214860"/>
                  </a:cubicBezTo>
                  <a:cubicBezTo>
                    <a:pt x="44971" y="164893"/>
                    <a:pt x="259830" y="114925"/>
                    <a:pt x="274820" y="79948"/>
                  </a:cubicBezTo>
                  <a:cubicBezTo>
                    <a:pt x="289810" y="44971"/>
                    <a:pt x="167390" y="0"/>
                    <a:pt x="124918" y="4997"/>
                  </a:cubicBezTo>
                  <a:close/>
                </a:path>
              </a:pathLst>
            </a:custGeom>
            <a:noFill/>
            <a:ln w="254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0" name="グループ化 1000"/>
          <p:cNvGrpSpPr/>
          <p:nvPr/>
        </p:nvGrpSpPr>
        <p:grpSpPr>
          <a:xfrm>
            <a:off x="6965562" y="5173891"/>
            <a:ext cx="573110" cy="573110"/>
            <a:chOff x="6102170" y="5387854"/>
            <a:chExt cx="573110" cy="573110"/>
          </a:xfrm>
        </p:grpSpPr>
        <p:grpSp>
          <p:nvGrpSpPr>
            <p:cNvPr id="31" name="グループ化 1482"/>
            <p:cNvGrpSpPr/>
            <p:nvPr/>
          </p:nvGrpSpPr>
          <p:grpSpPr>
            <a:xfrm>
              <a:off x="6102170" y="5387854"/>
              <a:ext cx="573110" cy="573110"/>
              <a:chOff x="6102170" y="5387854"/>
              <a:chExt cx="573110" cy="573110"/>
            </a:xfrm>
          </p:grpSpPr>
          <p:sp>
            <p:nvSpPr>
              <p:cNvPr id="1481" name="フリーフォーム 1480"/>
              <p:cNvSpPr/>
              <p:nvPr/>
            </p:nvSpPr>
            <p:spPr>
              <a:xfrm>
                <a:off x="6102170" y="5544235"/>
                <a:ext cx="573110" cy="269384"/>
              </a:xfrm>
              <a:custGeom>
                <a:avLst/>
                <a:gdLst>
                  <a:gd name="connsiteX0" fmla="*/ 0 w 573110"/>
                  <a:gd name="connsiteY0" fmla="*/ 153474 h 269384"/>
                  <a:gd name="connsiteX1" fmla="*/ 148107 w 573110"/>
                  <a:gd name="connsiteY1" fmla="*/ 11806 h 269384"/>
                  <a:gd name="connsiteX2" fmla="*/ 206062 w 573110"/>
                  <a:gd name="connsiteY2" fmla="*/ 224308 h 269384"/>
                  <a:gd name="connsiteX3" fmla="*/ 347729 w 573110"/>
                  <a:gd name="connsiteY3" fmla="*/ 63322 h 269384"/>
                  <a:gd name="connsiteX4" fmla="*/ 418563 w 573110"/>
                  <a:gd name="connsiteY4" fmla="*/ 256505 h 269384"/>
                  <a:gd name="connsiteX5" fmla="*/ 573110 w 573110"/>
                  <a:gd name="connsiteY5" fmla="*/ 140595 h 269384"/>
                  <a:gd name="connsiteX6" fmla="*/ 573110 w 573110"/>
                  <a:gd name="connsiteY6" fmla="*/ 140595 h 269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110" h="269384">
                    <a:moveTo>
                      <a:pt x="0" y="153474"/>
                    </a:moveTo>
                    <a:cubicBezTo>
                      <a:pt x="56881" y="76737"/>
                      <a:pt x="113763" y="0"/>
                      <a:pt x="148107" y="11806"/>
                    </a:cubicBezTo>
                    <a:cubicBezTo>
                      <a:pt x="182451" y="23612"/>
                      <a:pt x="172792" y="215722"/>
                      <a:pt x="206062" y="224308"/>
                    </a:cubicBezTo>
                    <a:cubicBezTo>
                      <a:pt x="239332" y="232894"/>
                      <a:pt x="312312" y="57956"/>
                      <a:pt x="347729" y="63322"/>
                    </a:cubicBezTo>
                    <a:cubicBezTo>
                      <a:pt x="383146" y="68688"/>
                      <a:pt x="381000" y="243626"/>
                      <a:pt x="418563" y="256505"/>
                    </a:cubicBezTo>
                    <a:cubicBezTo>
                      <a:pt x="456126" y="269384"/>
                      <a:pt x="573110" y="140595"/>
                      <a:pt x="573110" y="140595"/>
                    </a:cubicBezTo>
                    <a:lnTo>
                      <a:pt x="573110" y="140595"/>
                    </a:lnTo>
                  </a:path>
                </a:pathLst>
              </a:custGeom>
              <a:ln w="254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82" name="フリーフォーム 1481"/>
              <p:cNvSpPr/>
              <p:nvPr/>
            </p:nvSpPr>
            <p:spPr>
              <a:xfrm rot="4583921">
                <a:off x="6103928" y="5539717"/>
                <a:ext cx="573110" cy="269384"/>
              </a:xfrm>
              <a:custGeom>
                <a:avLst/>
                <a:gdLst>
                  <a:gd name="connsiteX0" fmla="*/ 0 w 573110"/>
                  <a:gd name="connsiteY0" fmla="*/ 153474 h 269384"/>
                  <a:gd name="connsiteX1" fmla="*/ 148107 w 573110"/>
                  <a:gd name="connsiteY1" fmla="*/ 11806 h 269384"/>
                  <a:gd name="connsiteX2" fmla="*/ 206062 w 573110"/>
                  <a:gd name="connsiteY2" fmla="*/ 224308 h 269384"/>
                  <a:gd name="connsiteX3" fmla="*/ 347729 w 573110"/>
                  <a:gd name="connsiteY3" fmla="*/ 63322 h 269384"/>
                  <a:gd name="connsiteX4" fmla="*/ 418563 w 573110"/>
                  <a:gd name="connsiteY4" fmla="*/ 256505 h 269384"/>
                  <a:gd name="connsiteX5" fmla="*/ 573110 w 573110"/>
                  <a:gd name="connsiteY5" fmla="*/ 140595 h 269384"/>
                  <a:gd name="connsiteX6" fmla="*/ 573110 w 573110"/>
                  <a:gd name="connsiteY6" fmla="*/ 140595 h 269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110" h="269384">
                    <a:moveTo>
                      <a:pt x="0" y="153474"/>
                    </a:moveTo>
                    <a:cubicBezTo>
                      <a:pt x="56881" y="76737"/>
                      <a:pt x="113763" y="0"/>
                      <a:pt x="148107" y="11806"/>
                    </a:cubicBezTo>
                    <a:cubicBezTo>
                      <a:pt x="182451" y="23612"/>
                      <a:pt x="172792" y="215722"/>
                      <a:pt x="206062" y="224308"/>
                    </a:cubicBezTo>
                    <a:cubicBezTo>
                      <a:pt x="239332" y="232894"/>
                      <a:pt x="312312" y="57956"/>
                      <a:pt x="347729" y="63322"/>
                    </a:cubicBezTo>
                    <a:cubicBezTo>
                      <a:pt x="383146" y="68688"/>
                      <a:pt x="381000" y="243626"/>
                      <a:pt x="418563" y="256505"/>
                    </a:cubicBezTo>
                    <a:cubicBezTo>
                      <a:pt x="456126" y="269384"/>
                      <a:pt x="573110" y="140595"/>
                      <a:pt x="573110" y="140595"/>
                    </a:cubicBezTo>
                    <a:lnTo>
                      <a:pt x="573110" y="140595"/>
                    </a:lnTo>
                  </a:path>
                </a:pathLst>
              </a:custGeom>
              <a:ln w="254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476" name="グループ化 1479"/>
            <p:cNvGrpSpPr/>
            <p:nvPr/>
          </p:nvGrpSpPr>
          <p:grpSpPr>
            <a:xfrm>
              <a:off x="6147175" y="5473448"/>
              <a:ext cx="450050" cy="450050"/>
              <a:chOff x="6181681" y="5473448"/>
              <a:chExt cx="450050" cy="450050"/>
            </a:xfrm>
          </p:grpSpPr>
          <p:sp>
            <p:nvSpPr>
              <p:cNvPr id="1478" name="フリーフォーム 1477"/>
              <p:cNvSpPr/>
              <p:nvPr/>
            </p:nvSpPr>
            <p:spPr>
              <a:xfrm rot="2380133">
                <a:off x="6324431" y="5473448"/>
                <a:ext cx="135015" cy="450050"/>
              </a:xfrm>
              <a:custGeom>
                <a:avLst/>
                <a:gdLst>
                  <a:gd name="connsiteX0" fmla="*/ 124918 w 289810"/>
                  <a:gd name="connsiteY0" fmla="*/ 4997 h 754506"/>
                  <a:gd name="connsiteX1" fmla="*/ 19987 w 289810"/>
                  <a:gd name="connsiteY1" fmla="*/ 109929 h 754506"/>
                  <a:gd name="connsiteX2" fmla="*/ 244840 w 289810"/>
                  <a:gd name="connsiteY2" fmla="*/ 244840 h 754506"/>
                  <a:gd name="connsiteX3" fmla="*/ 34977 w 289810"/>
                  <a:gd name="connsiteY3" fmla="*/ 364761 h 754506"/>
                  <a:gd name="connsiteX4" fmla="*/ 229849 w 289810"/>
                  <a:gd name="connsiteY4" fmla="*/ 529653 h 754506"/>
                  <a:gd name="connsiteX5" fmla="*/ 49967 w 289810"/>
                  <a:gd name="connsiteY5" fmla="*/ 634584 h 754506"/>
                  <a:gd name="connsiteX6" fmla="*/ 169889 w 289810"/>
                  <a:gd name="connsiteY6" fmla="*/ 754506 h 754506"/>
                  <a:gd name="connsiteX7" fmla="*/ 229849 w 289810"/>
                  <a:gd name="connsiteY7" fmla="*/ 634584 h 754506"/>
                  <a:gd name="connsiteX8" fmla="*/ 19987 w 289810"/>
                  <a:gd name="connsiteY8" fmla="*/ 484683 h 754506"/>
                  <a:gd name="connsiteX9" fmla="*/ 214859 w 289810"/>
                  <a:gd name="connsiteY9" fmla="*/ 379751 h 754506"/>
                  <a:gd name="connsiteX10" fmla="*/ 34977 w 289810"/>
                  <a:gd name="connsiteY10" fmla="*/ 214860 h 754506"/>
                  <a:gd name="connsiteX11" fmla="*/ 274820 w 289810"/>
                  <a:gd name="connsiteY11" fmla="*/ 79948 h 754506"/>
                  <a:gd name="connsiteX12" fmla="*/ 124918 w 289810"/>
                  <a:gd name="connsiteY12" fmla="*/ 4997 h 75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10" h="754506">
                    <a:moveTo>
                      <a:pt x="124918" y="4997"/>
                    </a:moveTo>
                    <a:cubicBezTo>
                      <a:pt x="82446" y="9994"/>
                      <a:pt x="0" y="69955"/>
                      <a:pt x="19987" y="109929"/>
                    </a:cubicBezTo>
                    <a:cubicBezTo>
                      <a:pt x="39974" y="149903"/>
                      <a:pt x="242342" y="202368"/>
                      <a:pt x="244840" y="244840"/>
                    </a:cubicBezTo>
                    <a:cubicBezTo>
                      <a:pt x="247338" y="287312"/>
                      <a:pt x="37476" y="317292"/>
                      <a:pt x="34977" y="364761"/>
                    </a:cubicBezTo>
                    <a:cubicBezTo>
                      <a:pt x="32479" y="412230"/>
                      <a:pt x="227351" y="484683"/>
                      <a:pt x="229849" y="529653"/>
                    </a:cubicBezTo>
                    <a:cubicBezTo>
                      <a:pt x="232347" y="574623"/>
                      <a:pt x="59960" y="597109"/>
                      <a:pt x="49967" y="634584"/>
                    </a:cubicBezTo>
                    <a:cubicBezTo>
                      <a:pt x="39974" y="672060"/>
                      <a:pt x="139909" y="754506"/>
                      <a:pt x="169889" y="754506"/>
                    </a:cubicBezTo>
                    <a:cubicBezTo>
                      <a:pt x="199869" y="754506"/>
                      <a:pt x="254833" y="679554"/>
                      <a:pt x="229849" y="634584"/>
                    </a:cubicBezTo>
                    <a:cubicBezTo>
                      <a:pt x="204865" y="589614"/>
                      <a:pt x="22485" y="527155"/>
                      <a:pt x="19987" y="484683"/>
                    </a:cubicBezTo>
                    <a:cubicBezTo>
                      <a:pt x="17489" y="442211"/>
                      <a:pt x="212361" y="424721"/>
                      <a:pt x="214859" y="379751"/>
                    </a:cubicBezTo>
                    <a:cubicBezTo>
                      <a:pt x="217357" y="334781"/>
                      <a:pt x="24984" y="264827"/>
                      <a:pt x="34977" y="214860"/>
                    </a:cubicBezTo>
                    <a:cubicBezTo>
                      <a:pt x="44971" y="164893"/>
                      <a:pt x="259830" y="114925"/>
                      <a:pt x="274820" y="79948"/>
                    </a:cubicBezTo>
                    <a:cubicBezTo>
                      <a:pt x="289810" y="44971"/>
                      <a:pt x="167390" y="0"/>
                      <a:pt x="124918" y="4997"/>
                    </a:cubicBezTo>
                    <a:close/>
                  </a:path>
                </a:pathLst>
              </a:custGeom>
              <a:noFill/>
              <a:ln w="254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79" name="フリーフォーム 1478"/>
              <p:cNvSpPr/>
              <p:nvPr/>
            </p:nvSpPr>
            <p:spPr>
              <a:xfrm rot="18645434">
                <a:off x="6339198" y="5472249"/>
                <a:ext cx="135015" cy="450050"/>
              </a:xfrm>
              <a:custGeom>
                <a:avLst/>
                <a:gdLst>
                  <a:gd name="connsiteX0" fmla="*/ 124918 w 289810"/>
                  <a:gd name="connsiteY0" fmla="*/ 4997 h 754506"/>
                  <a:gd name="connsiteX1" fmla="*/ 19987 w 289810"/>
                  <a:gd name="connsiteY1" fmla="*/ 109929 h 754506"/>
                  <a:gd name="connsiteX2" fmla="*/ 244840 w 289810"/>
                  <a:gd name="connsiteY2" fmla="*/ 244840 h 754506"/>
                  <a:gd name="connsiteX3" fmla="*/ 34977 w 289810"/>
                  <a:gd name="connsiteY3" fmla="*/ 364761 h 754506"/>
                  <a:gd name="connsiteX4" fmla="*/ 229849 w 289810"/>
                  <a:gd name="connsiteY4" fmla="*/ 529653 h 754506"/>
                  <a:gd name="connsiteX5" fmla="*/ 49967 w 289810"/>
                  <a:gd name="connsiteY5" fmla="*/ 634584 h 754506"/>
                  <a:gd name="connsiteX6" fmla="*/ 169889 w 289810"/>
                  <a:gd name="connsiteY6" fmla="*/ 754506 h 754506"/>
                  <a:gd name="connsiteX7" fmla="*/ 229849 w 289810"/>
                  <a:gd name="connsiteY7" fmla="*/ 634584 h 754506"/>
                  <a:gd name="connsiteX8" fmla="*/ 19987 w 289810"/>
                  <a:gd name="connsiteY8" fmla="*/ 484683 h 754506"/>
                  <a:gd name="connsiteX9" fmla="*/ 214859 w 289810"/>
                  <a:gd name="connsiteY9" fmla="*/ 379751 h 754506"/>
                  <a:gd name="connsiteX10" fmla="*/ 34977 w 289810"/>
                  <a:gd name="connsiteY10" fmla="*/ 214860 h 754506"/>
                  <a:gd name="connsiteX11" fmla="*/ 274820 w 289810"/>
                  <a:gd name="connsiteY11" fmla="*/ 79948 h 754506"/>
                  <a:gd name="connsiteX12" fmla="*/ 124918 w 289810"/>
                  <a:gd name="connsiteY12" fmla="*/ 4997 h 75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10" h="754506">
                    <a:moveTo>
                      <a:pt x="124918" y="4997"/>
                    </a:moveTo>
                    <a:cubicBezTo>
                      <a:pt x="82446" y="9994"/>
                      <a:pt x="0" y="69955"/>
                      <a:pt x="19987" y="109929"/>
                    </a:cubicBezTo>
                    <a:cubicBezTo>
                      <a:pt x="39974" y="149903"/>
                      <a:pt x="242342" y="202368"/>
                      <a:pt x="244840" y="244840"/>
                    </a:cubicBezTo>
                    <a:cubicBezTo>
                      <a:pt x="247338" y="287312"/>
                      <a:pt x="37476" y="317292"/>
                      <a:pt x="34977" y="364761"/>
                    </a:cubicBezTo>
                    <a:cubicBezTo>
                      <a:pt x="32479" y="412230"/>
                      <a:pt x="227351" y="484683"/>
                      <a:pt x="229849" y="529653"/>
                    </a:cubicBezTo>
                    <a:cubicBezTo>
                      <a:pt x="232347" y="574623"/>
                      <a:pt x="59960" y="597109"/>
                      <a:pt x="49967" y="634584"/>
                    </a:cubicBezTo>
                    <a:cubicBezTo>
                      <a:pt x="39974" y="672060"/>
                      <a:pt x="139909" y="754506"/>
                      <a:pt x="169889" y="754506"/>
                    </a:cubicBezTo>
                    <a:cubicBezTo>
                      <a:pt x="199869" y="754506"/>
                      <a:pt x="254833" y="679554"/>
                      <a:pt x="229849" y="634584"/>
                    </a:cubicBezTo>
                    <a:cubicBezTo>
                      <a:pt x="204865" y="589614"/>
                      <a:pt x="22485" y="527155"/>
                      <a:pt x="19987" y="484683"/>
                    </a:cubicBezTo>
                    <a:cubicBezTo>
                      <a:pt x="17489" y="442211"/>
                      <a:pt x="212361" y="424721"/>
                      <a:pt x="214859" y="379751"/>
                    </a:cubicBezTo>
                    <a:cubicBezTo>
                      <a:pt x="217357" y="334781"/>
                      <a:pt x="24984" y="264827"/>
                      <a:pt x="34977" y="214860"/>
                    </a:cubicBezTo>
                    <a:cubicBezTo>
                      <a:pt x="44971" y="164893"/>
                      <a:pt x="259830" y="114925"/>
                      <a:pt x="274820" y="79948"/>
                    </a:cubicBezTo>
                    <a:cubicBezTo>
                      <a:pt x="289810" y="44971"/>
                      <a:pt x="167390" y="0"/>
                      <a:pt x="124918" y="4997"/>
                    </a:cubicBezTo>
                    <a:close/>
                  </a:path>
                </a:pathLst>
              </a:custGeom>
              <a:noFill/>
              <a:ln w="254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40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1484" name="テキスト ボックス 1483"/>
          <p:cNvSpPr txBox="1"/>
          <p:nvPr/>
        </p:nvSpPr>
        <p:spPr>
          <a:xfrm>
            <a:off x="1218776" y="5945219"/>
            <a:ext cx="6814686" cy="646331"/>
          </a:xfrm>
          <a:prstGeom prst="rect">
            <a:avLst/>
          </a:prstGeom>
          <a:gradFill>
            <a:gsLst>
              <a:gs pos="0">
                <a:srgbClr val="FFFF00"/>
              </a:gs>
              <a:gs pos="50000">
                <a:srgbClr val="FFFF66"/>
              </a:gs>
              <a:gs pos="100000">
                <a:srgbClr val="FFFF99"/>
              </a:gs>
            </a:gsLst>
            <a:lin ang="5400000" scaled="0"/>
          </a:gradFill>
        </p:spPr>
        <p:txBody>
          <a:bodyPr wrap="none" rtlCol="0">
            <a:spAutoFit/>
          </a:bodyPr>
          <a:lstStyle/>
          <a:p>
            <a:pPr algn="ctr"/>
            <a:r>
              <a:rPr kumimoji="1" lang="en-US" altLang="ja-JP" b="1" u="sng" dirty="0" smtClean="0">
                <a:latin typeface="Arial Unicode MS" panose="020B0604020202020204" pitchFamily="50" charset="-128"/>
                <a:ea typeface="Arial Unicode MS" panose="020B0604020202020204" pitchFamily="50" charset="-128"/>
                <a:cs typeface="Arial Unicode MS" panose="020B0604020202020204" pitchFamily="50" charset="-128"/>
              </a:rPr>
              <a:t>Highly fusiogenic lipid envelop is necessary fo</a:t>
            </a:r>
            <a:r>
              <a:rPr lang="en-US" altLang="ja-JP" b="1" u="sng" dirty="0" smtClean="0">
                <a:latin typeface="Arial Unicode MS" panose="020B0604020202020204" pitchFamily="50" charset="-128"/>
                <a:ea typeface="Arial Unicode MS" panose="020B0604020202020204" pitchFamily="50" charset="-128"/>
                <a:cs typeface="Arial Unicode MS" panose="020B0604020202020204" pitchFamily="50" charset="-128"/>
              </a:rPr>
              <a:t>r immune activation</a:t>
            </a:r>
          </a:p>
          <a:p>
            <a:pPr algn="ctr"/>
            <a:r>
              <a:rPr kumimoji="1" lang="en-US" altLang="ja-JP" b="1" u="sng" dirty="0" smtClean="0">
                <a:latin typeface="Arial Unicode MS" panose="020B0604020202020204" pitchFamily="50" charset="-128"/>
                <a:ea typeface="Arial Unicode MS" panose="020B0604020202020204" pitchFamily="50" charset="-128"/>
                <a:cs typeface="Arial Unicode MS" panose="020B0604020202020204" pitchFamily="50" charset="-128"/>
              </a:rPr>
              <a:t>(suggesting that endosomal escape is essential)</a:t>
            </a:r>
            <a:endParaRPr kumimoji="1" lang="ja-JP" altLang="en-US" b="1" u="sng"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aphicFrame>
        <p:nvGraphicFramePr>
          <p:cNvPr id="976" name="グラフ 975"/>
          <p:cNvGraphicFramePr/>
          <p:nvPr>
            <p:extLst>
              <p:ext uri="{D42A27DB-BD31-4B8C-83A1-F6EECF244321}">
                <p14:modId xmlns:p14="http://schemas.microsoft.com/office/powerpoint/2010/main" val="3748609326"/>
              </p:ext>
            </p:extLst>
          </p:nvPr>
        </p:nvGraphicFramePr>
        <p:xfrm>
          <a:off x="1147961" y="962414"/>
          <a:ext cx="7240463" cy="3645406"/>
        </p:xfrm>
        <a:graphic>
          <a:graphicData uri="http://schemas.openxmlformats.org/drawingml/2006/chart">
            <c:chart xmlns:c="http://schemas.openxmlformats.org/drawingml/2006/chart" xmlns:r="http://schemas.openxmlformats.org/officeDocument/2006/relationships" r:id="rId3"/>
          </a:graphicData>
        </a:graphic>
      </p:graphicFrame>
      <p:cxnSp>
        <p:nvCxnSpPr>
          <p:cNvPr id="977" name="直線コネクタ 976"/>
          <p:cNvCxnSpPr/>
          <p:nvPr/>
        </p:nvCxnSpPr>
        <p:spPr>
          <a:xfrm>
            <a:off x="2842175" y="1280375"/>
            <a:ext cx="54006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9" name="直線コネクタ 978"/>
          <p:cNvCxnSpPr/>
          <p:nvPr/>
        </p:nvCxnSpPr>
        <p:spPr>
          <a:xfrm>
            <a:off x="4582856" y="3890665"/>
            <a:ext cx="22320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5" name="直線コネクタ 984"/>
          <p:cNvCxnSpPr/>
          <p:nvPr/>
        </p:nvCxnSpPr>
        <p:spPr>
          <a:xfrm flipV="1">
            <a:off x="3126719" y="1010345"/>
            <a:ext cx="0" cy="27003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7" name="直線コネクタ 986"/>
          <p:cNvCxnSpPr/>
          <p:nvPr/>
        </p:nvCxnSpPr>
        <p:spPr>
          <a:xfrm flipV="1">
            <a:off x="5707981" y="1008882"/>
            <a:ext cx="0" cy="28872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3" name="直線コネクタ 992"/>
          <p:cNvCxnSpPr/>
          <p:nvPr/>
        </p:nvCxnSpPr>
        <p:spPr>
          <a:xfrm>
            <a:off x="3126719" y="1010345"/>
            <a:ext cx="25848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99" name="テキスト ボックス 998"/>
          <p:cNvSpPr txBox="1"/>
          <p:nvPr/>
        </p:nvSpPr>
        <p:spPr>
          <a:xfrm>
            <a:off x="4217669" y="725516"/>
            <a:ext cx="383438" cy="400110"/>
          </a:xfrm>
          <a:prstGeom prst="rect">
            <a:avLst/>
          </a:prstGeom>
          <a:noFill/>
        </p:spPr>
        <p:txBody>
          <a:bodyPr wrap="none" rtlCol="0">
            <a:spAutoFit/>
          </a:bodyPr>
          <a:lstStyle/>
          <a:p>
            <a:r>
              <a:rPr kumimoji="1" lang="ja-JP" altLang="en-US" sz="20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ja-JP" altLang="en-US" sz="20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kumimoji="1" lang="ja-JP" altLang="en-US" sz="20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01" name="テキスト ボックス 1000"/>
          <p:cNvSpPr txBox="1"/>
          <p:nvPr/>
        </p:nvSpPr>
        <p:spPr>
          <a:xfrm>
            <a:off x="424749" y="109103"/>
            <a:ext cx="8718829" cy="461665"/>
          </a:xfrm>
          <a:prstGeom prst="rect">
            <a:avLst/>
          </a:prstGeom>
          <a:noFill/>
        </p:spPr>
        <p:txBody>
          <a:bodyPr wrap="square" rtlCol="0">
            <a:spAutoFit/>
          </a:bodyPr>
          <a:lstStyle/>
          <a:p>
            <a:r>
              <a:rPr lang="en-US" altLang="ja-JP" sz="2400" b="1" dirty="0" smtClean="0">
                <a:latin typeface="Arial Unicode MS" panose="020B0604020202020204" pitchFamily="50" charset="-128"/>
                <a:ea typeface="Arial Unicode MS" panose="020B0604020202020204" pitchFamily="50" charset="-128"/>
                <a:cs typeface="Arial Unicode MS" panose="020B0604020202020204" pitchFamily="50" charset="-128"/>
              </a:rPr>
              <a:t>Investigation of essential components for immune activation</a:t>
            </a:r>
            <a:endParaRPr kumimoji="1" lang="ja-JP" altLang="en-US" sz="24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06" name="テキスト ボックス 1005"/>
          <p:cNvSpPr txBox="1"/>
          <p:nvPr/>
        </p:nvSpPr>
        <p:spPr>
          <a:xfrm>
            <a:off x="2401021" y="4503761"/>
            <a:ext cx="1906292" cy="584775"/>
          </a:xfrm>
          <a:prstGeom prst="rect">
            <a:avLst/>
          </a:prstGeom>
          <a:noFill/>
        </p:spPr>
        <p:txBody>
          <a:bodyPr wrap="none" rtlCol="0">
            <a:spAutoFit/>
          </a:bodyPr>
          <a:lstStyle/>
          <a:p>
            <a:pPr algn="ctr"/>
            <a:r>
              <a:rPr kumimoji="1"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DOPE/PA</a:t>
            </a:r>
          </a:p>
          <a:p>
            <a:pPr algn="ct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(highly fusiogenic)</a:t>
            </a:r>
            <a:endParaRPr kumimoji="1"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08" name="テキスト ボックス 1007"/>
          <p:cNvSpPr txBox="1"/>
          <p:nvPr/>
        </p:nvSpPr>
        <p:spPr>
          <a:xfrm>
            <a:off x="4523337" y="4511411"/>
            <a:ext cx="1614545" cy="584775"/>
          </a:xfrm>
          <a:prstGeom prst="rect">
            <a:avLst/>
          </a:prstGeom>
          <a:noFill/>
        </p:spPr>
        <p:txBody>
          <a:bodyPr wrap="none" rtlCol="0">
            <a:spAutoFit/>
          </a:bodyPr>
          <a:lstStyle/>
          <a:p>
            <a:pPr algn="ct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EPC</a:t>
            </a:r>
            <a:r>
              <a:rPr kumimoji="1"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/Chol</a:t>
            </a:r>
          </a:p>
          <a:p>
            <a:pPr algn="ct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(low fusiogenic)</a:t>
            </a:r>
            <a:endParaRPr kumimoji="1"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4" name="テキスト ボックス 1013"/>
          <p:cNvSpPr txBox="1"/>
          <p:nvPr/>
        </p:nvSpPr>
        <p:spPr>
          <a:xfrm>
            <a:off x="6257713" y="4503761"/>
            <a:ext cx="2130711" cy="584775"/>
          </a:xfrm>
          <a:prstGeom prst="rect">
            <a:avLst/>
          </a:prstGeom>
          <a:noFill/>
        </p:spPr>
        <p:txBody>
          <a:bodyPr wrap="none" rtlCol="0">
            <a:spAutoFit/>
          </a:bodyPr>
          <a:lstStyle/>
          <a:p>
            <a:pPr algn="ctr"/>
            <a:r>
              <a:rPr kumimoji="1"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pDNA/KALA complex</a:t>
            </a:r>
          </a:p>
          <a:p>
            <a:pPr algn="ctr"/>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(no-lipid envelop)</a:t>
            </a:r>
            <a:endParaRPr kumimoji="1"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 name="上矢印 15"/>
          <p:cNvSpPr/>
          <p:nvPr/>
        </p:nvSpPr>
        <p:spPr>
          <a:xfrm>
            <a:off x="850653" y="1280375"/>
            <a:ext cx="259738" cy="3594844"/>
          </a:xfrm>
          <a:prstGeom prst="upArrow">
            <a:avLst>
              <a:gd name="adj1" fmla="val 50000"/>
              <a:gd name="adj2" fmla="val 129083"/>
            </a:avLst>
          </a:prstGeom>
          <a:gradFill>
            <a:gsLst>
              <a:gs pos="0">
                <a:schemeClr val="tx1"/>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22" name="テキスト ボックス 1021"/>
          <p:cNvSpPr txBox="1"/>
          <p:nvPr/>
        </p:nvSpPr>
        <p:spPr>
          <a:xfrm rot="16200000">
            <a:off x="-1082444" y="1900580"/>
            <a:ext cx="3355163" cy="584775"/>
          </a:xfrm>
          <a:prstGeom prst="rect">
            <a:avLst/>
          </a:prstGeom>
          <a:noFill/>
        </p:spPr>
        <p:txBody>
          <a:bodyPr wrap="square" rtlCol="0">
            <a:spAutoFit/>
          </a:bodyPr>
          <a:lstStyle/>
          <a:p>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Immune-stimulation</a:t>
            </a:r>
          </a:p>
          <a:p>
            <a:r>
              <a:rPr kumimoji="1"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(Cellular activation)</a:t>
            </a:r>
            <a:endParaRPr kumimoji="1"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28" name="テキスト ボックス 1027"/>
          <p:cNvSpPr txBox="1"/>
          <p:nvPr/>
        </p:nvSpPr>
        <p:spPr>
          <a:xfrm>
            <a:off x="5873297" y="559770"/>
            <a:ext cx="3286389" cy="523220"/>
          </a:xfrm>
          <a:prstGeom prst="rect">
            <a:avLst/>
          </a:prstGeom>
          <a:noFill/>
        </p:spPr>
        <p:txBody>
          <a:bodyPr wrap="square" rtlCol="0">
            <a:spAutoFit/>
          </a:bodyPr>
          <a:lstStyle/>
          <a:p>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Miura N, Shaheen SM, Akita H </a:t>
            </a:r>
            <a:r>
              <a:rPr kumimoji="1" lang="en-US" altLang="ja-JP" sz="1400" i="1" dirty="0" smtClean="0">
                <a:latin typeface="Arial Unicode MS" panose="020B0604020202020204" pitchFamily="50" charset="-128"/>
                <a:ea typeface="Arial Unicode MS" panose="020B0604020202020204" pitchFamily="50" charset="-128"/>
                <a:cs typeface="Arial Unicode MS" panose="020B0604020202020204" pitchFamily="50" charset="-128"/>
              </a:rPr>
              <a:t>et al.</a:t>
            </a: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p>
          <a:p>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Nuc Acid Res</a:t>
            </a: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43(2015), 1317-31</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Tree>
    <p:extLst>
      <p:ext uri="{BB962C8B-B14F-4D97-AF65-F5344CB8AC3E}">
        <p14:creationId xmlns:p14="http://schemas.microsoft.com/office/powerpoint/2010/main" val="749390924"/>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テキスト ボックス 14"/>
          <p:cNvSpPr txBox="1"/>
          <p:nvPr/>
        </p:nvSpPr>
        <p:spPr>
          <a:xfrm>
            <a:off x="2229548" y="4730700"/>
            <a:ext cx="5510804" cy="369332"/>
          </a:xfrm>
          <a:prstGeom prst="rect">
            <a:avLst/>
          </a:prstGeom>
          <a:noFill/>
        </p:spPr>
        <p:txBody>
          <a:bodyPr wrap="none" rtlCol="0">
            <a:spAutoFit/>
          </a:bodyPr>
          <a:lstStyle/>
          <a:p>
            <a:r>
              <a:rPr lang="en-US" altLang="ja-JP" sz="8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CpG (−) pDNA </a:t>
            </a:r>
            <a:r>
              <a:rPr kumimoji="1" lang="en-US" altLang="ja-JP" sz="8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kumimoji="1" lang="en-US" altLang="ja-JP" dirty="0" err="1" smtClean="0">
                <a:latin typeface="Arial Unicode MS" panose="020B0604020202020204" pitchFamily="50" charset="-128"/>
                <a:ea typeface="Arial Unicode MS" panose="020B0604020202020204" pitchFamily="50" charset="-128"/>
                <a:cs typeface="Arial Unicode MS" panose="020B0604020202020204" pitchFamily="50" charset="-128"/>
              </a:rPr>
              <a:t>pDNA</a:t>
            </a:r>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 Free </a:t>
            </a:r>
            <a:r>
              <a:rPr kumimoji="1" lang="en-US" altLang="ja-JP" sz="8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AT 20 </a:t>
            </a:r>
            <a:r>
              <a:rPr kumimoji="1" lang="en-US" altLang="ja-JP" dirty="0" err="1" smtClean="0">
                <a:latin typeface="Arial Unicode MS" panose="020B0604020202020204" pitchFamily="50" charset="-128"/>
                <a:ea typeface="Arial Unicode MS" panose="020B0604020202020204" pitchFamily="50" charset="-128"/>
                <a:cs typeface="Arial Unicode MS" panose="020B0604020202020204" pitchFamily="50" charset="-128"/>
              </a:rPr>
              <a:t>mer</a:t>
            </a:r>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 ODN</a:t>
            </a: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 name="テキスト ボックス 4"/>
          <p:cNvSpPr txBox="1"/>
          <p:nvPr/>
        </p:nvSpPr>
        <p:spPr>
          <a:xfrm>
            <a:off x="6822250" y="2139823"/>
            <a:ext cx="1699504" cy="1815882"/>
          </a:xfrm>
          <a:prstGeom prst="rect">
            <a:avLst/>
          </a:prstGeom>
          <a:noFill/>
        </p:spPr>
        <p:txBody>
          <a:bodyPr wrap="none" rtlCol="0">
            <a:spAutoFit/>
          </a:bodyPr>
          <a:lstStyle/>
          <a:p>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Non-Repeated </a:t>
            </a:r>
          </a:p>
          <a:p>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Measures ANOVA </a:t>
            </a:r>
          </a:p>
          <a:p>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followed by</a:t>
            </a:r>
          </a:p>
          <a:p>
            <a:r>
              <a:rPr kumimoji="1" lang="en-US" altLang="ja-JP" sz="1400" dirty="0" err="1" smtClean="0">
                <a:latin typeface="Arial Unicode MS" panose="020B0604020202020204" pitchFamily="50" charset="-128"/>
                <a:ea typeface="Arial Unicode MS" panose="020B0604020202020204" pitchFamily="50" charset="-128"/>
                <a:cs typeface="Arial Unicode MS" panose="020B0604020202020204" pitchFamily="50" charset="-128"/>
              </a:rPr>
              <a:t>Bonferroni</a:t>
            </a: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test</a:t>
            </a:r>
          </a:p>
          <a:p>
            <a:r>
              <a:rPr kumimoji="1" lang="en-US" altLang="ja-JP" sz="1400" dirty="0" err="1" smtClean="0">
                <a:latin typeface="Arial Unicode MS" panose="020B0604020202020204" pitchFamily="50" charset="-128"/>
                <a:ea typeface="Arial Unicode MS" panose="020B0604020202020204" pitchFamily="50" charset="-128"/>
                <a:cs typeface="Arial Unicode MS" panose="020B0604020202020204" pitchFamily="50" charset="-128"/>
              </a:rPr>
              <a:t>vs</a:t>
            </a: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CpG (−) pDNA</a:t>
            </a:r>
          </a:p>
          <a:p>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**P &lt; 0.01</a:t>
            </a:r>
          </a:p>
          <a:p>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Mean ± SD (n = 3)</a:t>
            </a:r>
            <a:endParaRPr lang="ja-JP" altLang="en-US" sz="1400" dirty="0" smtClean="0">
              <a:latin typeface="Arial Unicode MS" panose="020B0604020202020204" pitchFamily="50" charset="-128"/>
              <a:ea typeface="Arial Unicode MS" panose="020B0604020202020204" pitchFamily="50" charset="-128"/>
              <a:cs typeface="Arial Unicode MS" panose="020B0604020202020204" pitchFamily="50" charset="-128"/>
            </a:endParaRPr>
          </a:p>
          <a:p>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3" name="グループ化 538"/>
          <p:cNvGrpSpPr>
            <a:grpSpLocks noChangeAspect="1"/>
          </p:cNvGrpSpPr>
          <p:nvPr/>
        </p:nvGrpSpPr>
        <p:grpSpPr>
          <a:xfrm>
            <a:off x="4433378" y="5046281"/>
            <a:ext cx="946520" cy="912032"/>
            <a:chOff x="2348961" y="1541061"/>
            <a:chExt cx="4302366" cy="4145599"/>
          </a:xfrm>
        </p:grpSpPr>
        <p:sp>
          <p:nvSpPr>
            <p:cNvPr id="540" name="円/楕円 539"/>
            <p:cNvSpPr/>
            <p:nvPr/>
          </p:nvSpPr>
          <p:spPr>
            <a:xfrm>
              <a:off x="3424242" y="2595968"/>
              <a:ext cx="2268822" cy="2232248"/>
            </a:xfrm>
            <a:prstGeom prst="ellipse">
              <a:avLst/>
            </a:prstGeom>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4" name="グループ化 1781"/>
            <p:cNvGrpSpPr/>
            <p:nvPr/>
          </p:nvGrpSpPr>
          <p:grpSpPr>
            <a:xfrm rot="8783968">
              <a:off x="5496083" y="5022494"/>
              <a:ext cx="199095" cy="664166"/>
              <a:chOff x="2627964" y="1124744"/>
              <a:chExt cx="222450" cy="641307"/>
            </a:xfrm>
          </p:grpSpPr>
          <p:grpSp>
            <p:nvGrpSpPr>
              <p:cNvPr id="6" name="グループ化 368"/>
              <p:cNvGrpSpPr/>
              <p:nvPr/>
            </p:nvGrpSpPr>
            <p:grpSpPr>
              <a:xfrm>
                <a:off x="2627964" y="1124744"/>
                <a:ext cx="215072" cy="576064"/>
                <a:chOff x="180113" y="1556792"/>
                <a:chExt cx="716907" cy="1800200"/>
              </a:xfrm>
            </p:grpSpPr>
            <p:grpSp>
              <p:nvGrpSpPr>
                <p:cNvPr id="7" name="グループ化 279"/>
                <p:cNvGrpSpPr/>
                <p:nvPr/>
              </p:nvGrpSpPr>
              <p:grpSpPr>
                <a:xfrm>
                  <a:off x="180113" y="1556792"/>
                  <a:ext cx="444188" cy="1800200"/>
                  <a:chOff x="755576" y="2996952"/>
                  <a:chExt cx="216024" cy="864096"/>
                </a:xfrm>
              </p:grpSpPr>
              <p:sp>
                <p:nvSpPr>
                  <p:cNvPr id="1037" name="アーチ 1036"/>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38" name="アーチ 1037"/>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39" name="アーチ 1038"/>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35" name="アーチ 1034"/>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36" name="アーチ 1035"/>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33" name="正方形/長方形 1032"/>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 name="グループ化 1717"/>
            <p:cNvGrpSpPr/>
            <p:nvPr/>
          </p:nvGrpSpPr>
          <p:grpSpPr>
            <a:xfrm rot="17556823" flipV="1">
              <a:off x="6219696" y="4176854"/>
              <a:ext cx="199095" cy="664166"/>
              <a:chOff x="2627964" y="1124744"/>
              <a:chExt cx="222450" cy="641307"/>
            </a:xfrm>
          </p:grpSpPr>
          <p:grpSp>
            <p:nvGrpSpPr>
              <p:cNvPr id="9" name="グループ化 368"/>
              <p:cNvGrpSpPr/>
              <p:nvPr/>
            </p:nvGrpSpPr>
            <p:grpSpPr>
              <a:xfrm>
                <a:off x="2627964" y="1124744"/>
                <a:ext cx="215072" cy="576064"/>
                <a:chOff x="180113" y="1556792"/>
                <a:chExt cx="716907" cy="1800200"/>
              </a:xfrm>
            </p:grpSpPr>
            <p:grpSp>
              <p:nvGrpSpPr>
                <p:cNvPr id="10" name="グループ化 279"/>
                <p:cNvGrpSpPr/>
                <p:nvPr/>
              </p:nvGrpSpPr>
              <p:grpSpPr>
                <a:xfrm>
                  <a:off x="180113" y="1556792"/>
                  <a:ext cx="444188" cy="1800200"/>
                  <a:chOff x="755576" y="2996952"/>
                  <a:chExt cx="216024" cy="864096"/>
                </a:xfrm>
              </p:grpSpPr>
              <p:sp>
                <p:nvSpPr>
                  <p:cNvPr id="1029" name="アーチ 1028"/>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30" name="アーチ 1029"/>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31" name="アーチ 1030"/>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27" name="アーチ 1026"/>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28" name="アーチ 1027"/>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25" name="正方形/長方形 1024"/>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1" name="グループ化 368"/>
            <p:cNvGrpSpPr/>
            <p:nvPr/>
          </p:nvGrpSpPr>
          <p:grpSpPr>
            <a:xfrm rot="15348472">
              <a:off x="2551014" y="3849312"/>
              <a:ext cx="192492" cy="596598"/>
              <a:chOff x="180113" y="1556792"/>
              <a:chExt cx="716907" cy="1800200"/>
            </a:xfrm>
          </p:grpSpPr>
          <p:grpSp>
            <p:nvGrpSpPr>
              <p:cNvPr id="12" name="グループ化 279"/>
              <p:cNvGrpSpPr/>
              <p:nvPr/>
            </p:nvGrpSpPr>
            <p:grpSpPr>
              <a:xfrm>
                <a:off x="180113" y="1556792"/>
                <a:ext cx="444188" cy="1800200"/>
                <a:chOff x="755576" y="2996952"/>
                <a:chExt cx="216024" cy="864096"/>
              </a:xfrm>
            </p:grpSpPr>
            <p:sp>
              <p:nvSpPr>
                <p:cNvPr id="1021" name="アーチ 1020"/>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22" name="アーチ 1021"/>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23" name="アーチ 1022"/>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19" name="アーチ 1018"/>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20" name="アーチ 1019"/>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3" name="グループ化 1733"/>
            <p:cNvGrpSpPr/>
            <p:nvPr/>
          </p:nvGrpSpPr>
          <p:grpSpPr>
            <a:xfrm rot="17603608">
              <a:off x="2691408" y="2629042"/>
              <a:ext cx="199095" cy="664166"/>
              <a:chOff x="2627964" y="1124744"/>
              <a:chExt cx="222450" cy="641307"/>
            </a:xfrm>
          </p:grpSpPr>
          <p:grpSp>
            <p:nvGrpSpPr>
              <p:cNvPr id="14" name="グループ化 368"/>
              <p:cNvGrpSpPr/>
              <p:nvPr/>
            </p:nvGrpSpPr>
            <p:grpSpPr>
              <a:xfrm>
                <a:off x="2627964" y="1124744"/>
                <a:ext cx="215072" cy="576064"/>
                <a:chOff x="180113" y="1556792"/>
                <a:chExt cx="716907" cy="1800200"/>
              </a:xfrm>
            </p:grpSpPr>
            <p:grpSp>
              <p:nvGrpSpPr>
                <p:cNvPr id="16" name="グループ化 279"/>
                <p:cNvGrpSpPr/>
                <p:nvPr/>
              </p:nvGrpSpPr>
              <p:grpSpPr>
                <a:xfrm>
                  <a:off x="180113" y="1556792"/>
                  <a:ext cx="444188" cy="1800200"/>
                  <a:chOff x="755576" y="2996952"/>
                  <a:chExt cx="216024" cy="864096"/>
                </a:xfrm>
              </p:grpSpPr>
              <p:sp>
                <p:nvSpPr>
                  <p:cNvPr id="1015" name="アーチ 1014"/>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6" name="アーチ 1015"/>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7" name="アーチ 1016"/>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13" name="アーチ 1012"/>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4" name="アーチ 1013"/>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11" name="正方形/長方形 1010"/>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7" name="グループ化 1701"/>
            <p:cNvGrpSpPr/>
            <p:nvPr/>
          </p:nvGrpSpPr>
          <p:grpSpPr>
            <a:xfrm rot="3296203">
              <a:off x="6016838" y="2233877"/>
              <a:ext cx="199095" cy="664166"/>
              <a:chOff x="2627964" y="1124744"/>
              <a:chExt cx="222450" cy="641307"/>
            </a:xfrm>
          </p:grpSpPr>
          <p:grpSp>
            <p:nvGrpSpPr>
              <p:cNvPr id="18" name="グループ化 368"/>
              <p:cNvGrpSpPr/>
              <p:nvPr/>
            </p:nvGrpSpPr>
            <p:grpSpPr>
              <a:xfrm>
                <a:off x="2627964" y="1124744"/>
                <a:ext cx="215072" cy="576064"/>
                <a:chOff x="180113" y="1556792"/>
                <a:chExt cx="716907" cy="1800200"/>
              </a:xfrm>
            </p:grpSpPr>
            <p:grpSp>
              <p:nvGrpSpPr>
                <p:cNvPr id="19" name="グループ化 279"/>
                <p:cNvGrpSpPr/>
                <p:nvPr/>
              </p:nvGrpSpPr>
              <p:grpSpPr>
                <a:xfrm>
                  <a:off x="180113" y="1556792"/>
                  <a:ext cx="444188" cy="1800200"/>
                  <a:chOff x="755576" y="2996952"/>
                  <a:chExt cx="216024" cy="864096"/>
                </a:xfrm>
              </p:grpSpPr>
              <p:sp>
                <p:nvSpPr>
                  <p:cNvPr id="1007" name="アーチ 1006"/>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08" name="アーチ 1007"/>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09" name="アーチ 1008"/>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06" name="アーチ 1005"/>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04" name="正方形/長方形 1003"/>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0" name="グループ化 368"/>
            <p:cNvGrpSpPr/>
            <p:nvPr/>
          </p:nvGrpSpPr>
          <p:grpSpPr>
            <a:xfrm rot="1080716" flipH="1">
              <a:off x="5118030" y="1561704"/>
              <a:ext cx="192492" cy="596598"/>
              <a:chOff x="180113" y="1556792"/>
              <a:chExt cx="716907" cy="1800200"/>
            </a:xfrm>
          </p:grpSpPr>
          <p:grpSp>
            <p:nvGrpSpPr>
              <p:cNvPr id="21" name="グループ化 279"/>
              <p:cNvGrpSpPr/>
              <p:nvPr/>
            </p:nvGrpSpPr>
            <p:grpSpPr>
              <a:xfrm>
                <a:off x="180113" y="1556792"/>
                <a:ext cx="444188" cy="1800200"/>
                <a:chOff x="755576" y="2996952"/>
                <a:chExt cx="216024" cy="864096"/>
              </a:xfrm>
            </p:grpSpPr>
            <p:sp>
              <p:nvSpPr>
                <p:cNvPr id="1000" name="アーチ 999"/>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01" name="アーチ 1000"/>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02" name="アーチ 1001"/>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98" name="アーチ 997"/>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9" name="アーチ 998"/>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22" name="グループ化 1616"/>
            <p:cNvGrpSpPr/>
            <p:nvPr/>
          </p:nvGrpSpPr>
          <p:grpSpPr>
            <a:xfrm rot="20519284">
              <a:off x="3886272" y="1541061"/>
              <a:ext cx="199095" cy="664166"/>
              <a:chOff x="2627964" y="1124744"/>
              <a:chExt cx="222450" cy="641307"/>
            </a:xfrm>
          </p:grpSpPr>
          <p:grpSp>
            <p:nvGrpSpPr>
              <p:cNvPr id="23" name="グループ化 368"/>
              <p:cNvGrpSpPr/>
              <p:nvPr/>
            </p:nvGrpSpPr>
            <p:grpSpPr>
              <a:xfrm>
                <a:off x="2627964" y="1124744"/>
                <a:ext cx="215072" cy="576064"/>
                <a:chOff x="180113" y="1556792"/>
                <a:chExt cx="716907" cy="1800200"/>
              </a:xfrm>
            </p:grpSpPr>
            <p:grpSp>
              <p:nvGrpSpPr>
                <p:cNvPr id="24" name="グループ化 279"/>
                <p:cNvGrpSpPr/>
                <p:nvPr/>
              </p:nvGrpSpPr>
              <p:grpSpPr>
                <a:xfrm>
                  <a:off x="180113" y="1556792"/>
                  <a:ext cx="444188" cy="1800200"/>
                  <a:chOff x="755576" y="2996952"/>
                  <a:chExt cx="216024" cy="864096"/>
                </a:xfrm>
              </p:grpSpPr>
              <p:sp>
                <p:nvSpPr>
                  <p:cNvPr id="994" name="アーチ 993"/>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5" name="アーチ 994"/>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6" name="アーチ 995"/>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92" name="アーチ 991"/>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3" name="アーチ 992"/>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90" name="正方形/長方形 989"/>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548" name="円/楕円 547"/>
            <p:cNvSpPr/>
            <p:nvPr/>
          </p:nvSpPr>
          <p:spPr>
            <a:xfrm rot="21300000" flipV="1">
              <a:off x="4431512" y="244762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49" name="直線コネクタ 548"/>
            <p:cNvCxnSpPr/>
            <p:nvPr/>
          </p:nvCxnSpPr>
          <p:spPr>
            <a:xfrm rot="20700000" flipV="1">
              <a:off x="4457365" y="232054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50" name="直線コネクタ 549"/>
            <p:cNvCxnSpPr/>
            <p:nvPr/>
          </p:nvCxnSpPr>
          <p:spPr>
            <a:xfrm rot="300000" flipH="1" flipV="1">
              <a:off x="4526715" y="23122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51" name="円/楕円 550"/>
            <p:cNvSpPr/>
            <p:nvPr/>
          </p:nvSpPr>
          <p:spPr>
            <a:xfrm>
              <a:off x="4522463" y="203016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52" name="直線コネクタ 551"/>
            <p:cNvCxnSpPr/>
            <p:nvPr/>
          </p:nvCxnSpPr>
          <p:spPr>
            <a:xfrm rot="600000">
              <a:off x="4559568" y="21607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53" name="直線コネクタ 552"/>
            <p:cNvCxnSpPr/>
            <p:nvPr/>
          </p:nvCxnSpPr>
          <p:spPr>
            <a:xfrm rot="21000000" flipH="1">
              <a:off x="4629374" y="21629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54" name="円/楕円 553"/>
            <p:cNvSpPr/>
            <p:nvPr/>
          </p:nvSpPr>
          <p:spPr>
            <a:xfrm rot="300000">
              <a:off x="4664251" y="203931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55" name="直線コネクタ 554"/>
            <p:cNvCxnSpPr/>
            <p:nvPr/>
          </p:nvCxnSpPr>
          <p:spPr>
            <a:xfrm rot="900000">
              <a:off x="4690104" y="21663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56" name="直線コネクタ 555"/>
            <p:cNvCxnSpPr/>
            <p:nvPr/>
          </p:nvCxnSpPr>
          <p:spPr>
            <a:xfrm rot="21300000" flipH="1">
              <a:off x="4759454" y="217465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57" name="円/楕円 556"/>
            <p:cNvSpPr/>
            <p:nvPr/>
          </p:nvSpPr>
          <p:spPr>
            <a:xfrm rot="600000">
              <a:off x="4803000" y="20611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58" name="直線コネクタ 557"/>
            <p:cNvCxnSpPr/>
            <p:nvPr/>
          </p:nvCxnSpPr>
          <p:spPr>
            <a:xfrm rot="1200000">
              <a:off x="4817953" y="218370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59" name="直線コネクタ 558"/>
            <p:cNvCxnSpPr/>
            <p:nvPr/>
          </p:nvCxnSpPr>
          <p:spPr>
            <a:xfrm flipH="1">
              <a:off x="4886319" y="21979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60" name="円/楕円 559"/>
            <p:cNvSpPr/>
            <p:nvPr/>
          </p:nvSpPr>
          <p:spPr>
            <a:xfrm rot="900000">
              <a:off x="4941044" y="209476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61" name="直線コネクタ 560"/>
            <p:cNvCxnSpPr/>
            <p:nvPr/>
          </p:nvCxnSpPr>
          <p:spPr>
            <a:xfrm rot="1500000">
              <a:off x="4945530" y="2211901"/>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62" name="直線コネクタ 561"/>
            <p:cNvCxnSpPr/>
            <p:nvPr/>
          </p:nvCxnSpPr>
          <p:spPr>
            <a:xfrm rot="300000" flipH="1">
              <a:off x="5012392" y="2232080"/>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563" name="円/楕円 562"/>
            <p:cNvSpPr/>
            <p:nvPr/>
          </p:nvSpPr>
          <p:spPr>
            <a:xfrm rot="1200000">
              <a:off x="5074427" y="213964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64" name="直線コネクタ 563"/>
            <p:cNvCxnSpPr/>
            <p:nvPr/>
          </p:nvCxnSpPr>
          <p:spPr>
            <a:xfrm rot="1800000">
              <a:off x="5068961" y="225044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65" name="直線コネクタ 564"/>
            <p:cNvCxnSpPr/>
            <p:nvPr/>
          </p:nvCxnSpPr>
          <p:spPr>
            <a:xfrm rot="600000" flipH="1">
              <a:off x="5133809" y="22763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66" name="円/楕円 565"/>
            <p:cNvSpPr/>
            <p:nvPr/>
          </p:nvSpPr>
          <p:spPr>
            <a:xfrm rot="1500000">
              <a:off x="5204533" y="219673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67" name="直線コネクタ 566"/>
            <p:cNvCxnSpPr/>
            <p:nvPr/>
          </p:nvCxnSpPr>
          <p:spPr>
            <a:xfrm rot="2100000">
              <a:off x="5189704" y="23003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68" name="直線コネクタ 567"/>
            <p:cNvCxnSpPr/>
            <p:nvPr/>
          </p:nvCxnSpPr>
          <p:spPr>
            <a:xfrm rot="900000" flipH="1">
              <a:off x="5252046" y="233185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69" name="円/楕円 568"/>
            <p:cNvSpPr/>
            <p:nvPr/>
          </p:nvSpPr>
          <p:spPr>
            <a:xfrm rot="1800000">
              <a:off x="5327453" y="226468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70" name="直線コネクタ 569"/>
            <p:cNvCxnSpPr/>
            <p:nvPr/>
          </p:nvCxnSpPr>
          <p:spPr>
            <a:xfrm rot="2400000">
              <a:off x="5303923" y="2360360"/>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71" name="直線コネクタ 570"/>
            <p:cNvCxnSpPr/>
            <p:nvPr/>
          </p:nvCxnSpPr>
          <p:spPr>
            <a:xfrm rot="1200000" flipH="1">
              <a:off x="5363284" y="2397156"/>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572" name="円/楕円 571"/>
            <p:cNvSpPr/>
            <p:nvPr/>
          </p:nvSpPr>
          <p:spPr>
            <a:xfrm rot="2100000">
              <a:off x="5445669" y="234350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73" name="直線コネクタ 572"/>
            <p:cNvCxnSpPr/>
            <p:nvPr/>
          </p:nvCxnSpPr>
          <p:spPr>
            <a:xfrm rot="2700000">
              <a:off x="5414164" y="24304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74" name="直線コネクタ 573"/>
            <p:cNvCxnSpPr/>
            <p:nvPr/>
          </p:nvCxnSpPr>
          <p:spPr>
            <a:xfrm rot="1500000" flipH="1">
              <a:off x="5470092" y="247231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75" name="円/楕円 574"/>
            <p:cNvSpPr/>
            <p:nvPr/>
          </p:nvSpPr>
          <p:spPr>
            <a:xfrm rot="2400000">
              <a:off x="5553866" y="242972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76" name="直線コネクタ 575"/>
            <p:cNvCxnSpPr/>
            <p:nvPr/>
          </p:nvCxnSpPr>
          <p:spPr>
            <a:xfrm rot="3000000">
              <a:off x="5515174" y="25073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77" name="直線コネクタ 576"/>
            <p:cNvCxnSpPr/>
            <p:nvPr/>
          </p:nvCxnSpPr>
          <p:spPr>
            <a:xfrm rot="1800000" flipH="1">
              <a:off x="5567243" y="25538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78" name="円/楕円 577"/>
            <p:cNvSpPr/>
            <p:nvPr/>
          </p:nvSpPr>
          <p:spPr>
            <a:xfrm rot="2700000">
              <a:off x="5656599" y="252787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79" name="直線コネクタ 578"/>
            <p:cNvCxnSpPr/>
            <p:nvPr/>
          </p:nvCxnSpPr>
          <p:spPr>
            <a:xfrm rot="3300000">
              <a:off x="5611563" y="259556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80" name="直線コネクタ 579"/>
            <p:cNvCxnSpPr/>
            <p:nvPr/>
          </p:nvCxnSpPr>
          <p:spPr>
            <a:xfrm rot="2100000" flipH="1">
              <a:off x="5659377" y="264646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581" name="円/楕円 580"/>
            <p:cNvSpPr/>
            <p:nvPr/>
          </p:nvSpPr>
          <p:spPr>
            <a:xfrm rot="3000000">
              <a:off x="5748863" y="263377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82" name="直線コネクタ 581"/>
            <p:cNvCxnSpPr/>
            <p:nvPr/>
          </p:nvCxnSpPr>
          <p:spPr>
            <a:xfrm rot="3600000">
              <a:off x="5698373" y="26909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83" name="直線コネクタ 582"/>
            <p:cNvCxnSpPr/>
            <p:nvPr/>
          </p:nvCxnSpPr>
          <p:spPr>
            <a:xfrm rot="2400000" flipH="1">
              <a:off x="5741568" y="27458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84" name="円/楕円 583"/>
            <p:cNvSpPr/>
            <p:nvPr/>
          </p:nvSpPr>
          <p:spPr>
            <a:xfrm rot="3300000">
              <a:off x="5832991" y="274827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85" name="直線コネクタ 584"/>
            <p:cNvCxnSpPr/>
            <p:nvPr/>
          </p:nvCxnSpPr>
          <p:spPr>
            <a:xfrm rot="3900000">
              <a:off x="5777980" y="27946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86" name="直線コネクタ 585"/>
            <p:cNvCxnSpPr/>
            <p:nvPr/>
          </p:nvCxnSpPr>
          <p:spPr>
            <a:xfrm rot="2700000" flipH="1">
              <a:off x="5816228" y="285303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87" name="円/楕円 586"/>
            <p:cNvSpPr/>
            <p:nvPr/>
          </p:nvSpPr>
          <p:spPr>
            <a:xfrm rot="3600000">
              <a:off x="5906324" y="286838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88" name="直線コネクタ 587"/>
            <p:cNvCxnSpPr/>
            <p:nvPr/>
          </p:nvCxnSpPr>
          <p:spPr>
            <a:xfrm rot="4200000">
              <a:off x="5847758" y="290347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89" name="直線コネクタ 588"/>
            <p:cNvCxnSpPr/>
            <p:nvPr/>
          </p:nvCxnSpPr>
          <p:spPr>
            <a:xfrm rot="3000000" flipH="1">
              <a:off x="5880768" y="29650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90" name="円/楕円 589"/>
            <p:cNvSpPr/>
            <p:nvPr/>
          </p:nvSpPr>
          <p:spPr>
            <a:xfrm rot="3900000">
              <a:off x="5969291" y="299575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91" name="直線コネクタ 590"/>
            <p:cNvCxnSpPr/>
            <p:nvPr/>
          </p:nvCxnSpPr>
          <p:spPr>
            <a:xfrm rot="4500000">
              <a:off x="5908164" y="30193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92" name="直線コネクタ 591"/>
            <p:cNvCxnSpPr/>
            <p:nvPr/>
          </p:nvCxnSpPr>
          <p:spPr>
            <a:xfrm rot="3300000" flipH="1">
              <a:off x="5935684" y="30835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593" name="円/楕円 592"/>
            <p:cNvSpPr/>
            <p:nvPr/>
          </p:nvSpPr>
          <p:spPr>
            <a:xfrm rot="4200000">
              <a:off x="6019772" y="312682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94" name="直線コネクタ 593"/>
            <p:cNvCxnSpPr/>
            <p:nvPr/>
          </p:nvCxnSpPr>
          <p:spPr>
            <a:xfrm rot="4800000">
              <a:off x="5957097" y="31386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95" name="直線コネクタ 594"/>
            <p:cNvCxnSpPr/>
            <p:nvPr/>
          </p:nvCxnSpPr>
          <p:spPr>
            <a:xfrm rot="3600000" flipH="1">
              <a:off x="5978918" y="32050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96" name="円/楕円 595"/>
            <p:cNvSpPr/>
            <p:nvPr/>
          </p:nvSpPr>
          <p:spPr>
            <a:xfrm rot="4500000">
              <a:off x="6059666" y="326318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97" name="直線コネクタ 596"/>
            <p:cNvCxnSpPr/>
            <p:nvPr/>
          </p:nvCxnSpPr>
          <p:spPr>
            <a:xfrm rot="5100000">
              <a:off x="5996468" y="32632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98" name="直線コネクタ 597"/>
            <p:cNvCxnSpPr/>
            <p:nvPr/>
          </p:nvCxnSpPr>
          <p:spPr>
            <a:xfrm rot="3900000" flipH="1">
              <a:off x="6012424" y="333127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99" name="円/楕円 598"/>
            <p:cNvSpPr/>
            <p:nvPr/>
          </p:nvSpPr>
          <p:spPr>
            <a:xfrm rot="4800000">
              <a:off x="6080619" y="339695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00" name="直線コネクタ 599"/>
            <p:cNvCxnSpPr/>
            <p:nvPr/>
          </p:nvCxnSpPr>
          <p:spPr>
            <a:xfrm rot="5400000">
              <a:off x="6017927" y="338526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601" name="直線コネクタ 600"/>
            <p:cNvCxnSpPr/>
            <p:nvPr/>
          </p:nvCxnSpPr>
          <p:spPr>
            <a:xfrm rot="4200000" flipH="1">
              <a:off x="6027896" y="345438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602" name="円/楕円 601"/>
            <p:cNvSpPr/>
            <p:nvPr/>
          </p:nvSpPr>
          <p:spPr>
            <a:xfrm rot="5100000">
              <a:off x="6096227" y="353817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03" name="直線コネクタ 602"/>
            <p:cNvCxnSpPr/>
            <p:nvPr/>
          </p:nvCxnSpPr>
          <p:spPr>
            <a:xfrm rot="5700000">
              <a:off x="6035067" y="35147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04" name="直線コネクタ 603"/>
            <p:cNvCxnSpPr/>
            <p:nvPr/>
          </p:nvCxnSpPr>
          <p:spPr>
            <a:xfrm rot="4500000" flipH="1">
              <a:off x="6038973" y="358452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05" name="円/楕円 604"/>
            <p:cNvSpPr/>
            <p:nvPr/>
          </p:nvSpPr>
          <p:spPr>
            <a:xfrm rot="5400000">
              <a:off x="6098836" y="367860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06" name="直線コネクタ 605"/>
            <p:cNvCxnSpPr/>
            <p:nvPr/>
          </p:nvCxnSpPr>
          <p:spPr>
            <a:xfrm rot="6000000">
              <a:off x="6040221" y="3643703"/>
              <a:ext cx="0" cy="144016"/>
            </a:xfrm>
            <a:prstGeom prst="line">
              <a:avLst/>
            </a:prstGeom>
            <a:solidFill>
              <a:schemeClr val="accent5"/>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07" name="直線コネクタ 606"/>
            <p:cNvCxnSpPr/>
            <p:nvPr/>
          </p:nvCxnSpPr>
          <p:spPr>
            <a:xfrm rot="4800000" flipH="1">
              <a:off x="6038035" y="3713509"/>
              <a:ext cx="0" cy="144016"/>
            </a:xfrm>
            <a:prstGeom prst="line">
              <a:avLst/>
            </a:prstGeom>
            <a:solidFill>
              <a:schemeClr val="accent5"/>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08" name="円/楕円 607"/>
            <p:cNvSpPr/>
            <p:nvPr/>
          </p:nvSpPr>
          <p:spPr>
            <a:xfrm rot="5700000">
              <a:off x="6089683" y="382039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09" name="直線コネクタ 608"/>
            <p:cNvCxnSpPr/>
            <p:nvPr/>
          </p:nvCxnSpPr>
          <p:spPr>
            <a:xfrm rot="6300000">
              <a:off x="6034607" y="377423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10" name="直線コネクタ 609"/>
            <p:cNvCxnSpPr/>
            <p:nvPr/>
          </p:nvCxnSpPr>
          <p:spPr>
            <a:xfrm rot="5100000" flipH="1">
              <a:off x="6026345" y="384358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11" name="円/楕円 610"/>
            <p:cNvSpPr/>
            <p:nvPr/>
          </p:nvSpPr>
          <p:spPr>
            <a:xfrm rot="6000000">
              <a:off x="6068651" y="39595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12" name="直線コネクタ 611"/>
            <p:cNvCxnSpPr/>
            <p:nvPr/>
          </p:nvCxnSpPr>
          <p:spPr>
            <a:xfrm rot="6600000">
              <a:off x="6018081" y="390248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13" name="直線コネクタ 612"/>
            <p:cNvCxnSpPr/>
            <p:nvPr/>
          </p:nvCxnSpPr>
          <p:spPr>
            <a:xfrm rot="5400000" flipH="1">
              <a:off x="6003806" y="39708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14" name="円/楕円 613"/>
            <p:cNvSpPr/>
            <p:nvPr/>
          </p:nvSpPr>
          <p:spPr>
            <a:xfrm rot="6300000">
              <a:off x="6035017" y="409758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15" name="直線コネクタ 614"/>
            <p:cNvCxnSpPr/>
            <p:nvPr/>
          </p:nvCxnSpPr>
          <p:spPr>
            <a:xfrm rot="6900000">
              <a:off x="5989886" y="403006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16" name="直線コネクタ 615"/>
            <p:cNvCxnSpPr/>
            <p:nvPr/>
          </p:nvCxnSpPr>
          <p:spPr>
            <a:xfrm rot="5700000" flipH="1">
              <a:off x="5969708" y="409692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17" name="円/楕円 616"/>
            <p:cNvSpPr/>
            <p:nvPr/>
          </p:nvSpPr>
          <p:spPr>
            <a:xfrm rot="6600000">
              <a:off x="5989438" y="423043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18" name="直線コネクタ 617"/>
            <p:cNvCxnSpPr/>
            <p:nvPr/>
          </p:nvCxnSpPr>
          <p:spPr>
            <a:xfrm rot="7200000">
              <a:off x="5950638" y="415296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619" name="直線コネクタ 618"/>
            <p:cNvCxnSpPr/>
            <p:nvPr/>
          </p:nvCxnSpPr>
          <p:spPr>
            <a:xfrm rot="6000000" flipH="1">
              <a:off x="5924709" y="42178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620" name="円/楕円 619"/>
            <p:cNvSpPr/>
            <p:nvPr/>
          </p:nvSpPr>
          <p:spPr>
            <a:xfrm rot="6900000">
              <a:off x="5932343" y="436054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21" name="直線コネクタ 620"/>
            <p:cNvCxnSpPr/>
            <p:nvPr/>
          </p:nvCxnSpPr>
          <p:spPr>
            <a:xfrm rot="7500000">
              <a:off x="5900717" y="42737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22" name="直線コネクタ 621"/>
            <p:cNvCxnSpPr/>
            <p:nvPr/>
          </p:nvCxnSpPr>
          <p:spPr>
            <a:xfrm rot="6300000" flipH="1">
              <a:off x="5869234" y="433605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23" name="円/楕円 622"/>
            <p:cNvSpPr/>
            <p:nvPr/>
          </p:nvSpPr>
          <p:spPr>
            <a:xfrm rot="7200000">
              <a:off x="5866227" y="448207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24" name="直線コネクタ 623"/>
            <p:cNvCxnSpPr/>
            <p:nvPr/>
          </p:nvCxnSpPr>
          <p:spPr>
            <a:xfrm rot="7800000">
              <a:off x="5842564" y="438653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25" name="直線コネクタ 624"/>
            <p:cNvCxnSpPr/>
            <p:nvPr/>
          </p:nvCxnSpPr>
          <p:spPr>
            <a:xfrm rot="6600000" flipH="1">
              <a:off x="5805768" y="444589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26" name="円/楕円 625"/>
            <p:cNvSpPr/>
            <p:nvPr/>
          </p:nvSpPr>
          <p:spPr>
            <a:xfrm rot="7500000">
              <a:off x="5787406" y="460028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27" name="直線コネクタ 626"/>
            <p:cNvCxnSpPr/>
            <p:nvPr/>
          </p:nvCxnSpPr>
          <p:spPr>
            <a:xfrm rot="8100000">
              <a:off x="5772434" y="449677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28" name="直線コネクタ 627"/>
            <p:cNvCxnSpPr/>
            <p:nvPr/>
          </p:nvCxnSpPr>
          <p:spPr>
            <a:xfrm rot="6900000" flipH="1">
              <a:off x="5730604" y="455270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29" name="円/楕円 628"/>
            <p:cNvSpPr/>
            <p:nvPr/>
          </p:nvSpPr>
          <p:spPr>
            <a:xfrm rot="7800000">
              <a:off x="5699138" y="470953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30" name="直線コネクタ 629"/>
            <p:cNvCxnSpPr/>
            <p:nvPr/>
          </p:nvCxnSpPr>
          <p:spPr>
            <a:xfrm rot="8400000">
              <a:off x="5693518" y="459883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631" name="直線コネクタ 630"/>
            <p:cNvCxnSpPr/>
            <p:nvPr/>
          </p:nvCxnSpPr>
          <p:spPr>
            <a:xfrm rot="7200000" flipH="1">
              <a:off x="5646973" y="465090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632" name="円/楕円 631"/>
            <p:cNvSpPr/>
            <p:nvPr/>
          </p:nvSpPr>
          <p:spPr>
            <a:xfrm rot="8100000">
              <a:off x="5600988" y="481227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33" name="直線コネクタ 632"/>
            <p:cNvCxnSpPr/>
            <p:nvPr/>
          </p:nvCxnSpPr>
          <p:spPr>
            <a:xfrm rot="8700000">
              <a:off x="5605312" y="46952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34" name="直線コネクタ 633"/>
            <p:cNvCxnSpPr/>
            <p:nvPr/>
          </p:nvCxnSpPr>
          <p:spPr>
            <a:xfrm rot="7500000" flipH="1">
              <a:off x="5554406" y="474304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35" name="円/楕円 634"/>
            <p:cNvSpPr/>
            <p:nvPr/>
          </p:nvSpPr>
          <p:spPr>
            <a:xfrm rot="8400000">
              <a:off x="5495432" y="490534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36" name="直線コネクタ 635"/>
            <p:cNvCxnSpPr/>
            <p:nvPr/>
          </p:nvCxnSpPr>
          <p:spPr>
            <a:xfrm rot="9000000">
              <a:off x="5510214" y="478284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37" name="直線コネクタ 636"/>
            <p:cNvCxnSpPr/>
            <p:nvPr/>
          </p:nvCxnSpPr>
          <p:spPr>
            <a:xfrm rot="7800000" flipH="1">
              <a:off x="5455335" y="482604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38" name="円/楕円 637"/>
            <p:cNvSpPr/>
            <p:nvPr/>
          </p:nvSpPr>
          <p:spPr>
            <a:xfrm rot="8700000">
              <a:off x="5380934" y="49894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39" name="直線コネクタ 638"/>
            <p:cNvCxnSpPr/>
            <p:nvPr/>
          </p:nvCxnSpPr>
          <p:spPr>
            <a:xfrm rot="9300000">
              <a:off x="5406611" y="486245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0" name="直線コネクタ 639"/>
            <p:cNvCxnSpPr/>
            <p:nvPr/>
          </p:nvCxnSpPr>
          <p:spPr>
            <a:xfrm rot="8100000" flipH="1">
              <a:off x="5348175" y="49007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41" name="円/楕円 640"/>
            <p:cNvSpPr/>
            <p:nvPr/>
          </p:nvSpPr>
          <p:spPr>
            <a:xfrm rot="9000000">
              <a:off x="5260622" y="506194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42" name="直線コネクタ 641"/>
            <p:cNvCxnSpPr/>
            <p:nvPr/>
          </p:nvCxnSpPr>
          <p:spPr>
            <a:xfrm rot="9600000">
              <a:off x="5297546" y="493137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3" name="直線コネクタ 642"/>
            <p:cNvCxnSpPr/>
            <p:nvPr/>
          </p:nvCxnSpPr>
          <p:spPr>
            <a:xfrm rot="8400000" flipH="1">
              <a:off x="5235999" y="496438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44" name="円/楕円 643"/>
            <p:cNvSpPr/>
            <p:nvPr/>
          </p:nvSpPr>
          <p:spPr>
            <a:xfrm rot="9300000">
              <a:off x="5133254" y="512491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45" name="直線コネクタ 644"/>
            <p:cNvCxnSpPr/>
            <p:nvPr/>
          </p:nvCxnSpPr>
          <p:spPr>
            <a:xfrm rot="9900000">
              <a:off x="5181691" y="499177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6" name="直線コネクタ 645"/>
            <p:cNvCxnSpPr/>
            <p:nvPr/>
          </p:nvCxnSpPr>
          <p:spPr>
            <a:xfrm rot="8700000" flipH="1">
              <a:off x="5117501" y="501929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47" name="円/楕円 646"/>
            <p:cNvSpPr/>
            <p:nvPr/>
          </p:nvSpPr>
          <p:spPr>
            <a:xfrm rot="19200000">
              <a:off x="3471782" y="239142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48" name="直線コネクタ 647"/>
            <p:cNvCxnSpPr/>
            <p:nvPr/>
          </p:nvCxnSpPr>
          <p:spPr>
            <a:xfrm rot="19800000">
              <a:off x="3601016" y="251392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9" name="直線コネクタ 648"/>
            <p:cNvCxnSpPr/>
            <p:nvPr/>
          </p:nvCxnSpPr>
          <p:spPr>
            <a:xfrm rot="18600000" flipH="1">
              <a:off x="3655895" y="24707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50" name="円/楕円 649"/>
            <p:cNvSpPr/>
            <p:nvPr/>
          </p:nvSpPr>
          <p:spPr>
            <a:xfrm rot="19500000">
              <a:off x="3586280" y="23072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51" name="直線コネクタ 650"/>
            <p:cNvCxnSpPr/>
            <p:nvPr/>
          </p:nvCxnSpPr>
          <p:spPr>
            <a:xfrm rot="20100000">
              <a:off x="3704619" y="243431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52" name="直線コネクタ 651"/>
            <p:cNvCxnSpPr/>
            <p:nvPr/>
          </p:nvCxnSpPr>
          <p:spPr>
            <a:xfrm rot="18900000" flipH="1">
              <a:off x="3763055" y="23960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53" name="円/楕円 652"/>
            <p:cNvSpPr/>
            <p:nvPr/>
          </p:nvSpPr>
          <p:spPr>
            <a:xfrm rot="19800000">
              <a:off x="3706592" y="223482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54" name="直線コネクタ 653"/>
            <p:cNvCxnSpPr/>
            <p:nvPr/>
          </p:nvCxnSpPr>
          <p:spPr>
            <a:xfrm rot="20400000">
              <a:off x="3813684" y="236539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655" name="直線コネクタ 654"/>
            <p:cNvCxnSpPr/>
            <p:nvPr/>
          </p:nvCxnSpPr>
          <p:spPr>
            <a:xfrm rot="19200000" flipH="1">
              <a:off x="3875231" y="233238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656" name="円/楕円 655"/>
            <p:cNvSpPr/>
            <p:nvPr/>
          </p:nvSpPr>
          <p:spPr>
            <a:xfrm rot="20100000">
              <a:off x="3833960" y="217185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57" name="直線コネクタ 656"/>
            <p:cNvCxnSpPr/>
            <p:nvPr/>
          </p:nvCxnSpPr>
          <p:spPr>
            <a:xfrm rot="20700000">
              <a:off x="3929539" y="230499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58" name="直線コネクタ 657"/>
            <p:cNvCxnSpPr/>
            <p:nvPr/>
          </p:nvCxnSpPr>
          <p:spPr>
            <a:xfrm rot="19500000" flipH="1">
              <a:off x="3993729" y="22774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59" name="円/楕円 658"/>
            <p:cNvSpPr/>
            <p:nvPr/>
          </p:nvSpPr>
          <p:spPr>
            <a:xfrm rot="20400000">
              <a:off x="3964983" y="21204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60" name="直線コネクタ 659"/>
            <p:cNvCxnSpPr/>
            <p:nvPr/>
          </p:nvCxnSpPr>
          <p:spPr>
            <a:xfrm rot="21000000">
              <a:off x="4048869" y="22551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61" name="直線コネクタ 660"/>
            <p:cNvCxnSpPr/>
            <p:nvPr/>
          </p:nvCxnSpPr>
          <p:spPr>
            <a:xfrm rot="19800000" flipH="1">
              <a:off x="4115213" y="22333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62" name="円/楕円 661"/>
            <p:cNvSpPr/>
            <p:nvPr/>
          </p:nvSpPr>
          <p:spPr>
            <a:xfrm rot="20700000">
              <a:off x="4101350" y="208060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63" name="直線コネクタ 662"/>
            <p:cNvCxnSpPr/>
            <p:nvPr/>
          </p:nvCxnSpPr>
          <p:spPr>
            <a:xfrm rot="21300000">
              <a:off x="4173452" y="22158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64" name="直線コネクタ 663"/>
            <p:cNvCxnSpPr/>
            <p:nvPr/>
          </p:nvCxnSpPr>
          <p:spPr>
            <a:xfrm rot="20100000" flipH="1">
              <a:off x="4241445" y="21998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65" name="円/楕円 664"/>
            <p:cNvSpPr/>
            <p:nvPr/>
          </p:nvSpPr>
          <p:spPr>
            <a:xfrm rot="21000000">
              <a:off x="4239193" y="20536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66" name="直線コネクタ 665"/>
            <p:cNvCxnSpPr/>
            <p:nvPr/>
          </p:nvCxnSpPr>
          <p:spPr>
            <a:xfrm>
              <a:off x="4299511" y="218834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67" name="直線コネクタ 666"/>
            <p:cNvCxnSpPr/>
            <p:nvPr/>
          </p:nvCxnSpPr>
          <p:spPr>
            <a:xfrm rot="20400000" flipH="1">
              <a:off x="4368636" y="21783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68" name="円/楕円 667"/>
            <p:cNvSpPr/>
            <p:nvPr/>
          </p:nvSpPr>
          <p:spPr>
            <a:xfrm rot="21300000">
              <a:off x="4380416" y="20380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69" name="直線コネクタ 668"/>
            <p:cNvCxnSpPr/>
            <p:nvPr/>
          </p:nvCxnSpPr>
          <p:spPr>
            <a:xfrm rot="300000">
              <a:off x="4429039" y="217121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70" name="直線コネクタ 669"/>
            <p:cNvCxnSpPr/>
            <p:nvPr/>
          </p:nvCxnSpPr>
          <p:spPr>
            <a:xfrm rot="20700000" flipH="1">
              <a:off x="4498770" y="21673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71" name="円/楕円 670"/>
            <p:cNvSpPr/>
            <p:nvPr/>
          </p:nvSpPr>
          <p:spPr>
            <a:xfrm rot="9600000">
              <a:off x="5006100" y="5178031"/>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72" name="直線コネクタ 671"/>
            <p:cNvCxnSpPr/>
            <p:nvPr/>
          </p:nvCxnSpPr>
          <p:spPr>
            <a:xfrm rot="10200000">
              <a:off x="5066230" y="504334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673" name="直線コネクタ 672"/>
            <p:cNvCxnSpPr/>
            <p:nvPr/>
          </p:nvCxnSpPr>
          <p:spPr>
            <a:xfrm rot="9000000" flipH="1">
              <a:off x="4999886" y="506516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674" name="円/楕円 673"/>
            <p:cNvSpPr/>
            <p:nvPr/>
          </p:nvSpPr>
          <p:spPr>
            <a:xfrm rot="9900000">
              <a:off x="4869733" y="521792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75" name="直線コネクタ 674"/>
            <p:cNvCxnSpPr/>
            <p:nvPr/>
          </p:nvCxnSpPr>
          <p:spPr>
            <a:xfrm rot="10500000">
              <a:off x="4941647" y="508272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76" name="直線コネクタ 675"/>
            <p:cNvCxnSpPr/>
            <p:nvPr/>
          </p:nvCxnSpPr>
          <p:spPr>
            <a:xfrm rot="9300000" flipH="1">
              <a:off x="4873654" y="50986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77" name="円/楕円 676"/>
            <p:cNvSpPr/>
            <p:nvPr/>
          </p:nvSpPr>
          <p:spPr>
            <a:xfrm rot="10200000">
              <a:off x="4731890" y="524487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78" name="直線コネクタ 677"/>
            <p:cNvCxnSpPr/>
            <p:nvPr/>
          </p:nvCxnSpPr>
          <p:spPr>
            <a:xfrm rot="10800000">
              <a:off x="4815588" y="51101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79" name="直線コネクタ 678"/>
            <p:cNvCxnSpPr/>
            <p:nvPr/>
          </p:nvCxnSpPr>
          <p:spPr>
            <a:xfrm rot="9600000" flipH="1">
              <a:off x="4746463" y="512014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80" name="円/楕円 679"/>
            <p:cNvSpPr/>
            <p:nvPr/>
          </p:nvSpPr>
          <p:spPr>
            <a:xfrm rot="10500000">
              <a:off x="4590667" y="526048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81" name="直線コネクタ 680"/>
            <p:cNvCxnSpPr/>
            <p:nvPr/>
          </p:nvCxnSpPr>
          <p:spPr>
            <a:xfrm rot="11100000">
              <a:off x="4686060" y="512731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82" name="直線コネクタ 681"/>
            <p:cNvCxnSpPr/>
            <p:nvPr/>
          </p:nvCxnSpPr>
          <p:spPr>
            <a:xfrm rot="9900000" flipH="1">
              <a:off x="4616329" y="51312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83" name="円/楕円 682"/>
            <p:cNvSpPr/>
            <p:nvPr/>
          </p:nvSpPr>
          <p:spPr>
            <a:xfrm rot="10800000">
              <a:off x="4449980" y="526393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84" name="直線コネクタ 683"/>
            <p:cNvCxnSpPr/>
            <p:nvPr/>
          </p:nvCxnSpPr>
          <p:spPr>
            <a:xfrm rot="11400000">
              <a:off x="4556891" y="513331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85" name="直線コネクタ 684"/>
            <p:cNvCxnSpPr/>
            <p:nvPr/>
          </p:nvCxnSpPr>
          <p:spPr>
            <a:xfrm rot="10200000" flipH="1">
              <a:off x="4487085" y="513112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86" name="円/楕円 685"/>
            <p:cNvSpPr/>
            <p:nvPr/>
          </p:nvSpPr>
          <p:spPr>
            <a:xfrm rot="11100000">
              <a:off x="4308192" y="525478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87" name="直線コネクタ 686"/>
            <p:cNvCxnSpPr/>
            <p:nvPr/>
          </p:nvCxnSpPr>
          <p:spPr>
            <a:xfrm rot="11700000">
              <a:off x="4426355" y="512770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688" name="直線コネクタ 687"/>
            <p:cNvCxnSpPr/>
            <p:nvPr/>
          </p:nvCxnSpPr>
          <p:spPr>
            <a:xfrm rot="10500000" flipH="1">
              <a:off x="4357005" y="511943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689" name="円/楕円 688"/>
            <p:cNvSpPr/>
            <p:nvPr/>
          </p:nvSpPr>
          <p:spPr>
            <a:xfrm rot="11400000">
              <a:off x="4169443" y="523296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90" name="直線コネクタ 689"/>
            <p:cNvCxnSpPr/>
            <p:nvPr/>
          </p:nvCxnSpPr>
          <p:spPr>
            <a:xfrm rot="12000000">
              <a:off x="4298506" y="51103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91" name="直線コネクタ 690"/>
            <p:cNvCxnSpPr/>
            <p:nvPr/>
          </p:nvCxnSpPr>
          <p:spPr>
            <a:xfrm rot="10800000" flipH="1">
              <a:off x="4230140" y="50961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92" name="円/楕円 691"/>
            <p:cNvSpPr/>
            <p:nvPr/>
          </p:nvSpPr>
          <p:spPr>
            <a:xfrm rot="11700000">
              <a:off x="4031399" y="519933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93" name="直線コネクタ 692"/>
            <p:cNvCxnSpPr/>
            <p:nvPr/>
          </p:nvCxnSpPr>
          <p:spPr>
            <a:xfrm rot="12300000">
              <a:off x="4170929" y="50821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94" name="直線コネクタ 693"/>
            <p:cNvCxnSpPr/>
            <p:nvPr/>
          </p:nvCxnSpPr>
          <p:spPr>
            <a:xfrm rot="11100000" flipH="1">
              <a:off x="4104067" y="50620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95" name="円/楕円 694"/>
            <p:cNvSpPr/>
            <p:nvPr/>
          </p:nvSpPr>
          <p:spPr>
            <a:xfrm rot="12000000">
              <a:off x="3900239" y="515532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96" name="直線コネクタ 695"/>
            <p:cNvCxnSpPr/>
            <p:nvPr/>
          </p:nvCxnSpPr>
          <p:spPr>
            <a:xfrm rot="12600000">
              <a:off x="4049721" y="50445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97" name="直線コネクタ 696"/>
            <p:cNvCxnSpPr/>
            <p:nvPr/>
          </p:nvCxnSpPr>
          <p:spPr>
            <a:xfrm rot="11400000" flipH="1">
              <a:off x="3984873" y="50185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98" name="円/楕円 697"/>
            <p:cNvSpPr/>
            <p:nvPr/>
          </p:nvSpPr>
          <p:spPr>
            <a:xfrm rot="12300000">
              <a:off x="3770133" y="50982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99" name="直線コネクタ 698"/>
            <p:cNvCxnSpPr/>
            <p:nvPr/>
          </p:nvCxnSpPr>
          <p:spPr>
            <a:xfrm rot="12900000">
              <a:off x="3928978" y="49945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00" name="直線コネクタ 699"/>
            <p:cNvCxnSpPr/>
            <p:nvPr/>
          </p:nvCxnSpPr>
          <p:spPr>
            <a:xfrm rot="11700000" flipH="1">
              <a:off x="3866636" y="49631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01" name="円/楕円 700"/>
            <p:cNvSpPr/>
            <p:nvPr/>
          </p:nvSpPr>
          <p:spPr>
            <a:xfrm rot="12600000">
              <a:off x="3647213" y="503027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02" name="直線コネクタ 701"/>
            <p:cNvCxnSpPr/>
            <p:nvPr/>
          </p:nvCxnSpPr>
          <p:spPr>
            <a:xfrm rot="13200000">
              <a:off x="3814759" y="493460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03" name="直線コネクタ 702"/>
            <p:cNvCxnSpPr/>
            <p:nvPr/>
          </p:nvCxnSpPr>
          <p:spPr>
            <a:xfrm rot="12000000" flipH="1">
              <a:off x="3755398" y="489780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04" name="円/楕円 703"/>
            <p:cNvSpPr/>
            <p:nvPr/>
          </p:nvSpPr>
          <p:spPr>
            <a:xfrm rot="12900000">
              <a:off x="3528997" y="495145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05" name="直線コネクタ 704"/>
            <p:cNvCxnSpPr/>
            <p:nvPr/>
          </p:nvCxnSpPr>
          <p:spPr>
            <a:xfrm rot="13500000">
              <a:off x="3704518" y="48644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06" name="直線コネクタ 705"/>
            <p:cNvCxnSpPr/>
            <p:nvPr/>
          </p:nvCxnSpPr>
          <p:spPr>
            <a:xfrm rot="12300000" flipH="1">
              <a:off x="3648590" y="482264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07" name="円/楕円 706"/>
            <p:cNvSpPr/>
            <p:nvPr/>
          </p:nvSpPr>
          <p:spPr>
            <a:xfrm rot="13200000">
              <a:off x="3419007" y="486366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08" name="直線コネクタ 707"/>
            <p:cNvCxnSpPr/>
            <p:nvPr/>
          </p:nvCxnSpPr>
          <p:spPr>
            <a:xfrm rot="13800000">
              <a:off x="3601715" y="478603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09" name="直線コネクタ 708"/>
            <p:cNvCxnSpPr/>
            <p:nvPr/>
          </p:nvCxnSpPr>
          <p:spPr>
            <a:xfrm rot="12600000" flipH="1">
              <a:off x="3549646" y="47394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10" name="円/楕円 709"/>
            <p:cNvSpPr/>
            <p:nvPr/>
          </p:nvSpPr>
          <p:spPr>
            <a:xfrm rot="13500000">
              <a:off x="3316274" y="476551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11" name="直線コネクタ 710"/>
            <p:cNvCxnSpPr/>
            <p:nvPr/>
          </p:nvCxnSpPr>
          <p:spPr>
            <a:xfrm rot="14100000">
              <a:off x="3505326" y="469783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12" name="直線コネクタ 711"/>
            <p:cNvCxnSpPr/>
            <p:nvPr/>
          </p:nvCxnSpPr>
          <p:spPr>
            <a:xfrm rot="12900000" flipH="1">
              <a:off x="3457512" y="464692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13" name="円/楕円 712"/>
            <p:cNvSpPr/>
            <p:nvPr/>
          </p:nvSpPr>
          <p:spPr>
            <a:xfrm rot="13800000">
              <a:off x="3224010" y="465961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14" name="直線コネクタ 713"/>
            <p:cNvCxnSpPr/>
            <p:nvPr/>
          </p:nvCxnSpPr>
          <p:spPr>
            <a:xfrm rot="14400000">
              <a:off x="3418516" y="46023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15" name="直線コネクタ 714"/>
            <p:cNvCxnSpPr/>
            <p:nvPr/>
          </p:nvCxnSpPr>
          <p:spPr>
            <a:xfrm rot="13200000" flipH="1">
              <a:off x="3375321" y="45475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16" name="円/楕円 715"/>
            <p:cNvSpPr/>
            <p:nvPr/>
          </p:nvSpPr>
          <p:spPr>
            <a:xfrm rot="14100000">
              <a:off x="3139882" y="454511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17" name="直線コネクタ 716"/>
            <p:cNvCxnSpPr/>
            <p:nvPr/>
          </p:nvCxnSpPr>
          <p:spPr>
            <a:xfrm rot="14700000">
              <a:off x="3338909" y="44987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18" name="直線コネクタ 717"/>
            <p:cNvCxnSpPr/>
            <p:nvPr/>
          </p:nvCxnSpPr>
          <p:spPr>
            <a:xfrm rot="13500000" flipH="1">
              <a:off x="3300661" y="44403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19" name="円/楕円 718"/>
            <p:cNvSpPr/>
            <p:nvPr/>
          </p:nvSpPr>
          <p:spPr>
            <a:xfrm rot="14400000">
              <a:off x="3074441" y="4426588"/>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20" name="直線コネクタ 719"/>
            <p:cNvCxnSpPr/>
            <p:nvPr/>
          </p:nvCxnSpPr>
          <p:spPr>
            <a:xfrm rot="15000000">
              <a:off x="3277023" y="439150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21" name="直線コネクタ 720"/>
            <p:cNvCxnSpPr/>
            <p:nvPr/>
          </p:nvCxnSpPr>
          <p:spPr>
            <a:xfrm rot="13800000" flipH="1">
              <a:off x="3244013" y="432995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22" name="円/楕円 721"/>
            <p:cNvSpPr/>
            <p:nvPr/>
          </p:nvSpPr>
          <p:spPr>
            <a:xfrm rot="14700000">
              <a:off x="3011474" y="429921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23" name="直線コネクタ 722"/>
            <p:cNvCxnSpPr/>
            <p:nvPr/>
          </p:nvCxnSpPr>
          <p:spPr>
            <a:xfrm rot="15300000">
              <a:off x="3216617" y="427564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24" name="直線コネクタ 723"/>
            <p:cNvCxnSpPr/>
            <p:nvPr/>
          </p:nvCxnSpPr>
          <p:spPr>
            <a:xfrm rot="14100000" flipH="1">
              <a:off x="3189097" y="421145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25" name="円/楕円 724"/>
            <p:cNvSpPr/>
            <p:nvPr/>
          </p:nvSpPr>
          <p:spPr>
            <a:xfrm rot="15000000">
              <a:off x="2960993" y="416815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26" name="直線コネクタ 725"/>
            <p:cNvCxnSpPr/>
            <p:nvPr/>
          </p:nvCxnSpPr>
          <p:spPr>
            <a:xfrm rot="15600000">
              <a:off x="3167684" y="41562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27" name="直線コネクタ 726"/>
            <p:cNvCxnSpPr/>
            <p:nvPr/>
          </p:nvCxnSpPr>
          <p:spPr>
            <a:xfrm rot="14400000" flipH="1">
              <a:off x="3145863" y="408993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28" name="円/楕円 727"/>
            <p:cNvSpPr/>
            <p:nvPr/>
          </p:nvSpPr>
          <p:spPr>
            <a:xfrm rot="15300000">
              <a:off x="2921099" y="403178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29" name="直線コネクタ 728"/>
            <p:cNvCxnSpPr/>
            <p:nvPr/>
          </p:nvCxnSpPr>
          <p:spPr>
            <a:xfrm rot="15900000">
              <a:off x="3128313" y="40316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30" name="直線コネクタ 729"/>
            <p:cNvCxnSpPr/>
            <p:nvPr/>
          </p:nvCxnSpPr>
          <p:spPr>
            <a:xfrm rot="14700000" flipH="1">
              <a:off x="3112357" y="39636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31" name="円/楕円 730"/>
            <p:cNvSpPr/>
            <p:nvPr/>
          </p:nvSpPr>
          <p:spPr>
            <a:xfrm rot="15600000">
              <a:off x="2893271" y="389383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32" name="直線コネクタ 731"/>
            <p:cNvCxnSpPr/>
            <p:nvPr/>
          </p:nvCxnSpPr>
          <p:spPr>
            <a:xfrm rot="16200000">
              <a:off x="3099979" y="39055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33" name="直線コネクタ 732"/>
            <p:cNvCxnSpPr/>
            <p:nvPr/>
          </p:nvCxnSpPr>
          <p:spPr>
            <a:xfrm rot="15000000" flipH="1">
              <a:off x="3090010" y="383640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34" name="円/楕円 733"/>
            <p:cNvSpPr/>
            <p:nvPr/>
          </p:nvSpPr>
          <p:spPr>
            <a:xfrm rot="15900000">
              <a:off x="2877663" y="37526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35" name="直線コネクタ 734"/>
            <p:cNvCxnSpPr/>
            <p:nvPr/>
          </p:nvCxnSpPr>
          <p:spPr>
            <a:xfrm rot="16500000">
              <a:off x="3082839" y="37759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36" name="直線コネクタ 735"/>
            <p:cNvCxnSpPr/>
            <p:nvPr/>
          </p:nvCxnSpPr>
          <p:spPr>
            <a:xfrm rot="15300000" flipH="1">
              <a:off x="3078933" y="370626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37" name="円/楕円 736"/>
            <p:cNvSpPr/>
            <p:nvPr/>
          </p:nvSpPr>
          <p:spPr>
            <a:xfrm rot="16200000">
              <a:off x="2875055" y="361218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38" name="直線コネクタ 737"/>
            <p:cNvCxnSpPr/>
            <p:nvPr/>
          </p:nvCxnSpPr>
          <p:spPr>
            <a:xfrm rot="16800000">
              <a:off x="3077686" y="364708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39" name="直線コネクタ 738"/>
            <p:cNvCxnSpPr/>
            <p:nvPr/>
          </p:nvCxnSpPr>
          <p:spPr>
            <a:xfrm rot="15600000" flipH="1">
              <a:off x="3079872" y="357727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40" name="円/楕円 739"/>
            <p:cNvSpPr/>
            <p:nvPr/>
          </p:nvSpPr>
          <p:spPr>
            <a:xfrm rot="16500000">
              <a:off x="2884207" y="347039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41" name="直線コネクタ 740"/>
            <p:cNvCxnSpPr/>
            <p:nvPr/>
          </p:nvCxnSpPr>
          <p:spPr>
            <a:xfrm rot="17100000">
              <a:off x="3083299" y="351654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42" name="直線コネクタ 741"/>
            <p:cNvCxnSpPr/>
            <p:nvPr/>
          </p:nvCxnSpPr>
          <p:spPr>
            <a:xfrm rot="15900000" flipH="1">
              <a:off x="3091561" y="344719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43" name="円/楕円 742"/>
            <p:cNvSpPr/>
            <p:nvPr/>
          </p:nvSpPr>
          <p:spPr>
            <a:xfrm rot="16800000">
              <a:off x="2904773" y="333358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44" name="直線コネクタ 743"/>
            <p:cNvCxnSpPr/>
            <p:nvPr/>
          </p:nvCxnSpPr>
          <p:spPr>
            <a:xfrm rot="17400000">
              <a:off x="3099359" y="339063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45" name="直線コネクタ 744"/>
            <p:cNvCxnSpPr/>
            <p:nvPr/>
          </p:nvCxnSpPr>
          <p:spPr>
            <a:xfrm rot="16200000" flipH="1">
              <a:off x="3113634" y="33222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46" name="円/楕円 745"/>
            <p:cNvSpPr/>
            <p:nvPr/>
          </p:nvSpPr>
          <p:spPr>
            <a:xfrm rot="17100000">
              <a:off x="2938407" y="319554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47" name="直線コネクタ 746"/>
            <p:cNvCxnSpPr/>
            <p:nvPr/>
          </p:nvCxnSpPr>
          <p:spPr>
            <a:xfrm rot="17700000">
              <a:off x="3127554" y="32630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48" name="直線コネクタ 747"/>
            <p:cNvCxnSpPr/>
            <p:nvPr/>
          </p:nvCxnSpPr>
          <p:spPr>
            <a:xfrm rot="16500000" flipH="1">
              <a:off x="3147732" y="319620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49" name="円/楕円 748"/>
            <p:cNvSpPr/>
            <p:nvPr/>
          </p:nvSpPr>
          <p:spPr>
            <a:xfrm rot="17400000">
              <a:off x="2983986" y="306268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50" name="直線コネクタ 749"/>
            <p:cNvCxnSpPr/>
            <p:nvPr/>
          </p:nvCxnSpPr>
          <p:spPr>
            <a:xfrm rot="18000000">
              <a:off x="3166802" y="31401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51" name="直線コネクタ 750"/>
            <p:cNvCxnSpPr/>
            <p:nvPr/>
          </p:nvCxnSpPr>
          <p:spPr>
            <a:xfrm rot="16800000" flipH="1">
              <a:off x="3192731" y="30753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52" name="円/楕円 751"/>
            <p:cNvSpPr/>
            <p:nvPr/>
          </p:nvSpPr>
          <p:spPr>
            <a:xfrm rot="17700000">
              <a:off x="3041081" y="293258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53" name="直線コネクタ 752"/>
            <p:cNvCxnSpPr/>
            <p:nvPr/>
          </p:nvCxnSpPr>
          <p:spPr>
            <a:xfrm rot="18300000">
              <a:off x="3216723" y="30194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54" name="直線コネクタ 753"/>
            <p:cNvCxnSpPr/>
            <p:nvPr/>
          </p:nvCxnSpPr>
          <p:spPr>
            <a:xfrm rot="17100000" flipH="1">
              <a:off x="3248206" y="29570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55" name="円/楕円 754"/>
            <p:cNvSpPr/>
            <p:nvPr/>
          </p:nvSpPr>
          <p:spPr>
            <a:xfrm rot="18000000">
              <a:off x="3108436" y="280901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56" name="直線コネクタ 755"/>
            <p:cNvCxnSpPr/>
            <p:nvPr/>
          </p:nvCxnSpPr>
          <p:spPr>
            <a:xfrm rot="18600000">
              <a:off x="3276115" y="290455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57" name="直線コネクタ 756"/>
            <p:cNvCxnSpPr/>
            <p:nvPr/>
          </p:nvCxnSpPr>
          <p:spPr>
            <a:xfrm rot="17400000" flipH="1">
              <a:off x="3312911" y="28451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58" name="円/楕円 757"/>
            <p:cNvSpPr/>
            <p:nvPr/>
          </p:nvSpPr>
          <p:spPr>
            <a:xfrm rot="18300000">
              <a:off x="3187257" y="2690801"/>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59" name="直線コネクタ 758"/>
            <p:cNvCxnSpPr/>
            <p:nvPr/>
          </p:nvCxnSpPr>
          <p:spPr>
            <a:xfrm rot="18900000">
              <a:off x="3346245" y="279431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60" name="直線コネクタ 759"/>
            <p:cNvCxnSpPr/>
            <p:nvPr/>
          </p:nvCxnSpPr>
          <p:spPr>
            <a:xfrm rot="17700000" flipH="1">
              <a:off x="3388075" y="273838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61" name="円/楕円 760"/>
            <p:cNvSpPr/>
            <p:nvPr/>
          </p:nvSpPr>
          <p:spPr>
            <a:xfrm rot="18600000">
              <a:off x="3275525" y="25815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62" name="直線コネクタ 761"/>
            <p:cNvCxnSpPr/>
            <p:nvPr/>
          </p:nvCxnSpPr>
          <p:spPr>
            <a:xfrm rot="19200000">
              <a:off x="3425161" y="26922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63" name="直線コネクタ 762"/>
            <p:cNvCxnSpPr/>
            <p:nvPr/>
          </p:nvCxnSpPr>
          <p:spPr>
            <a:xfrm rot="18000000" flipH="1">
              <a:off x="3471706" y="26401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64" name="円/楕円 763"/>
            <p:cNvSpPr/>
            <p:nvPr/>
          </p:nvSpPr>
          <p:spPr>
            <a:xfrm rot="18900000">
              <a:off x="3373675" y="247881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65" name="直線コネクタ 764"/>
            <p:cNvCxnSpPr/>
            <p:nvPr/>
          </p:nvCxnSpPr>
          <p:spPr>
            <a:xfrm rot="19500000">
              <a:off x="3513367" y="25958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66" name="直線コネクタ 765"/>
            <p:cNvCxnSpPr/>
            <p:nvPr/>
          </p:nvCxnSpPr>
          <p:spPr>
            <a:xfrm rot="18300000" flipH="1">
              <a:off x="3564273" y="254804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67" name="円/楕円 766"/>
            <p:cNvSpPr/>
            <p:nvPr/>
          </p:nvSpPr>
          <p:spPr>
            <a:xfrm flipV="1">
              <a:off x="4522463" y="244728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68" name="直線コネクタ 767"/>
            <p:cNvCxnSpPr/>
            <p:nvPr/>
          </p:nvCxnSpPr>
          <p:spPr>
            <a:xfrm rot="21000000" flipV="1">
              <a:off x="4559568" y="2316661"/>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69" name="直線コネクタ 768"/>
            <p:cNvCxnSpPr/>
            <p:nvPr/>
          </p:nvCxnSpPr>
          <p:spPr>
            <a:xfrm rot="600000" flipH="1" flipV="1">
              <a:off x="4629374" y="231447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70" name="円/楕円 769"/>
            <p:cNvSpPr/>
            <p:nvPr/>
          </p:nvSpPr>
          <p:spPr>
            <a:xfrm rot="300000" flipV="1">
              <a:off x="4631594" y="245293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71" name="直線コネクタ 770"/>
            <p:cNvCxnSpPr/>
            <p:nvPr/>
          </p:nvCxnSpPr>
          <p:spPr>
            <a:xfrm rot="21300000" flipV="1">
              <a:off x="4680217" y="231977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72" name="直線コネクタ 771"/>
            <p:cNvCxnSpPr/>
            <p:nvPr/>
          </p:nvCxnSpPr>
          <p:spPr>
            <a:xfrm rot="900000" flipH="1" flipV="1">
              <a:off x="4749948" y="23236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73" name="円/楕円 772"/>
            <p:cNvSpPr/>
            <p:nvPr/>
          </p:nvSpPr>
          <p:spPr>
            <a:xfrm rot="600000" flipV="1">
              <a:off x="4731140" y="24697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74" name="直線コネクタ 773"/>
            <p:cNvCxnSpPr/>
            <p:nvPr/>
          </p:nvCxnSpPr>
          <p:spPr>
            <a:xfrm flipV="1">
              <a:off x="4791458" y="23350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75" name="直線コネクタ 774"/>
            <p:cNvCxnSpPr/>
            <p:nvPr/>
          </p:nvCxnSpPr>
          <p:spPr>
            <a:xfrm rot="1200000" flipH="1" flipV="1">
              <a:off x="4860583" y="23450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76" name="円/楕円 775"/>
            <p:cNvSpPr/>
            <p:nvPr/>
          </p:nvSpPr>
          <p:spPr>
            <a:xfrm rot="900000" flipV="1">
              <a:off x="4837631" y="249431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77" name="直線コネクタ 776"/>
            <p:cNvCxnSpPr/>
            <p:nvPr/>
          </p:nvCxnSpPr>
          <p:spPr>
            <a:xfrm rot="300000" flipV="1">
              <a:off x="4909733" y="235911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78" name="直線コネクタ 777"/>
            <p:cNvCxnSpPr/>
            <p:nvPr/>
          </p:nvCxnSpPr>
          <p:spPr>
            <a:xfrm rot="1500000" flipH="1" flipV="1">
              <a:off x="4977726" y="237506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79" name="円/楕円 778"/>
            <p:cNvSpPr/>
            <p:nvPr/>
          </p:nvSpPr>
          <p:spPr>
            <a:xfrm rot="1200000" flipV="1">
              <a:off x="4931510" y="253235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80" name="直線コネクタ 779"/>
            <p:cNvCxnSpPr/>
            <p:nvPr/>
          </p:nvCxnSpPr>
          <p:spPr>
            <a:xfrm rot="600000" flipV="1">
              <a:off x="5015396" y="239767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81" name="直線コネクタ 780"/>
            <p:cNvCxnSpPr/>
            <p:nvPr/>
          </p:nvCxnSpPr>
          <p:spPr>
            <a:xfrm rot="1800000" flipH="1" flipV="1">
              <a:off x="5081740" y="24194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82" name="円/楕円 781"/>
            <p:cNvSpPr/>
            <p:nvPr/>
          </p:nvSpPr>
          <p:spPr>
            <a:xfrm rot="1500000" flipV="1">
              <a:off x="5032127" y="257499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83" name="直線コネクタ 782"/>
            <p:cNvCxnSpPr/>
            <p:nvPr/>
          </p:nvCxnSpPr>
          <p:spPr>
            <a:xfrm rot="900000" flipV="1">
              <a:off x="5127706" y="24418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84" name="直線コネクタ 783"/>
            <p:cNvCxnSpPr/>
            <p:nvPr/>
          </p:nvCxnSpPr>
          <p:spPr>
            <a:xfrm rot="2100000" flipH="1" flipV="1">
              <a:off x="5191896" y="246938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85" name="円/楕円 784"/>
            <p:cNvSpPr/>
            <p:nvPr/>
          </p:nvSpPr>
          <p:spPr>
            <a:xfrm rot="1800000" flipV="1">
              <a:off x="5119902" y="262488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86" name="直線コネクタ 785"/>
            <p:cNvCxnSpPr/>
            <p:nvPr/>
          </p:nvCxnSpPr>
          <p:spPr>
            <a:xfrm rot="1200000" flipV="1">
              <a:off x="5226994" y="24943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87" name="円/楕円 786"/>
            <p:cNvSpPr/>
            <p:nvPr/>
          </p:nvSpPr>
          <p:spPr>
            <a:xfrm rot="2100000" flipV="1">
              <a:off x="5211585" y="26843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88" name="直線コネクタ 787"/>
            <p:cNvCxnSpPr/>
            <p:nvPr/>
          </p:nvCxnSpPr>
          <p:spPr>
            <a:xfrm rot="1500000" flipV="1">
              <a:off x="5329924" y="255733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89" name="直線コネクタ 788"/>
            <p:cNvCxnSpPr/>
            <p:nvPr/>
          </p:nvCxnSpPr>
          <p:spPr>
            <a:xfrm rot="2700000" flipH="1" flipV="1">
              <a:off x="5388360" y="25955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90" name="円/楕円 789"/>
            <p:cNvSpPr/>
            <p:nvPr/>
          </p:nvSpPr>
          <p:spPr>
            <a:xfrm rot="2400000" flipV="1">
              <a:off x="5285425" y="275012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91" name="直線コネクタ 790"/>
            <p:cNvCxnSpPr/>
            <p:nvPr/>
          </p:nvCxnSpPr>
          <p:spPr>
            <a:xfrm rot="1800000" flipV="1">
              <a:off x="5414659" y="262762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92" name="直線コネクタ 791"/>
            <p:cNvCxnSpPr/>
            <p:nvPr/>
          </p:nvCxnSpPr>
          <p:spPr>
            <a:xfrm rot="3000000" flipH="1" flipV="1">
              <a:off x="5469538" y="26708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93" name="円/楕円 792"/>
            <p:cNvSpPr/>
            <p:nvPr/>
          </p:nvSpPr>
          <p:spPr>
            <a:xfrm rot="2700000" flipV="1">
              <a:off x="5365391" y="28246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94" name="直線コネクタ 793"/>
            <p:cNvCxnSpPr/>
            <p:nvPr/>
          </p:nvCxnSpPr>
          <p:spPr>
            <a:xfrm rot="2100000" flipV="1">
              <a:off x="5505083" y="27075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95" name="直線コネクタ 794"/>
            <p:cNvCxnSpPr/>
            <p:nvPr/>
          </p:nvCxnSpPr>
          <p:spPr>
            <a:xfrm rot="3300000" flipH="1" flipV="1">
              <a:off x="5555989" y="27553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96" name="円/楕円 795"/>
            <p:cNvSpPr/>
            <p:nvPr/>
          </p:nvSpPr>
          <p:spPr>
            <a:xfrm rot="3000000" flipV="1">
              <a:off x="5430809" y="29015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97" name="直線コネクタ 796"/>
            <p:cNvCxnSpPr/>
            <p:nvPr/>
          </p:nvCxnSpPr>
          <p:spPr>
            <a:xfrm rot="2400000" flipV="1">
              <a:off x="5580445" y="279080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98" name="直線コネクタ 797"/>
            <p:cNvCxnSpPr/>
            <p:nvPr/>
          </p:nvCxnSpPr>
          <p:spPr>
            <a:xfrm rot="3600000" flipH="1" flipV="1">
              <a:off x="5626990" y="28428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99" name="円/楕円 798"/>
            <p:cNvSpPr/>
            <p:nvPr/>
          </p:nvSpPr>
          <p:spPr>
            <a:xfrm rot="3300000" flipV="1">
              <a:off x="5496626" y="298874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00" name="直線コネクタ 799"/>
            <p:cNvCxnSpPr/>
            <p:nvPr/>
          </p:nvCxnSpPr>
          <p:spPr>
            <a:xfrm rot="2700000" flipV="1">
              <a:off x="5655614" y="28852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01" name="直線コネクタ 800"/>
            <p:cNvCxnSpPr/>
            <p:nvPr/>
          </p:nvCxnSpPr>
          <p:spPr>
            <a:xfrm rot="3900000" flipH="1" flipV="1">
              <a:off x="5697444" y="29411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02" name="円/楕円 801"/>
            <p:cNvSpPr/>
            <p:nvPr/>
          </p:nvSpPr>
          <p:spPr>
            <a:xfrm rot="3600000" flipV="1">
              <a:off x="5544088" y="307822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03" name="直線コネクタ 802"/>
            <p:cNvCxnSpPr/>
            <p:nvPr/>
          </p:nvCxnSpPr>
          <p:spPr>
            <a:xfrm rot="3000000" flipV="1">
              <a:off x="5711767" y="298268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04" name="直線コネクタ 803"/>
            <p:cNvCxnSpPr/>
            <p:nvPr/>
          </p:nvCxnSpPr>
          <p:spPr>
            <a:xfrm rot="4200000" flipH="1" flipV="1">
              <a:off x="5748563" y="30420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05" name="円/楕円 804"/>
            <p:cNvSpPr/>
            <p:nvPr/>
          </p:nvSpPr>
          <p:spPr>
            <a:xfrm rot="3900000" flipV="1">
              <a:off x="5593756" y="317556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06" name="直線コネクタ 805"/>
            <p:cNvCxnSpPr/>
            <p:nvPr/>
          </p:nvCxnSpPr>
          <p:spPr>
            <a:xfrm rot="3300000" flipV="1">
              <a:off x="5769398" y="308873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807" name="直線コネクタ 806"/>
            <p:cNvCxnSpPr/>
            <p:nvPr/>
          </p:nvCxnSpPr>
          <p:spPr>
            <a:xfrm rot="4500000" flipH="1" flipV="1">
              <a:off x="5800881" y="315107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808" name="円/楕円 807"/>
            <p:cNvSpPr/>
            <p:nvPr/>
          </p:nvSpPr>
          <p:spPr>
            <a:xfrm rot="4200000" flipV="1">
              <a:off x="5628929" y="327020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09" name="直線コネクタ 808"/>
            <p:cNvCxnSpPr/>
            <p:nvPr/>
          </p:nvCxnSpPr>
          <p:spPr>
            <a:xfrm rot="3600000" flipV="1">
              <a:off x="5811745" y="319273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10" name="直線コネクタ 809"/>
            <p:cNvCxnSpPr/>
            <p:nvPr/>
          </p:nvCxnSpPr>
          <p:spPr>
            <a:xfrm rot="4800000" flipH="1" flipV="1">
              <a:off x="5837674" y="32575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11" name="円/楕円 810"/>
            <p:cNvSpPr/>
            <p:nvPr/>
          </p:nvSpPr>
          <p:spPr>
            <a:xfrm rot="4500000" flipV="1">
              <a:off x="5660940" y="337468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12" name="直線コネクタ 811"/>
            <p:cNvCxnSpPr/>
            <p:nvPr/>
          </p:nvCxnSpPr>
          <p:spPr>
            <a:xfrm rot="3900000" flipV="1">
              <a:off x="5850087" y="33071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13" name="直線コネクタ 812"/>
            <p:cNvCxnSpPr/>
            <p:nvPr/>
          </p:nvCxnSpPr>
          <p:spPr>
            <a:xfrm rot="5100000" flipH="1" flipV="1">
              <a:off x="5870265" y="33740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14" name="円/楕円 813"/>
            <p:cNvSpPr/>
            <p:nvPr/>
          </p:nvSpPr>
          <p:spPr>
            <a:xfrm rot="4800000" flipV="1">
              <a:off x="5677274" y="346821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15" name="直線コネクタ 814"/>
            <p:cNvCxnSpPr/>
            <p:nvPr/>
          </p:nvCxnSpPr>
          <p:spPr>
            <a:xfrm rot="4200000" flipV="1">
              <a:off x="5871860" y="34111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16" name="直線コネクタ 815"/>
            <p:cNvCxnSpPr/>
            <p:nvPr/>
          </p:nvCxnSpPr>
          <p:spPr>
            <a:xfrm rot="5400000" flipH="1" flipV="1">
              <a:off x="5886135" y="347952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17" name="円/楕円 816"/>
            <p:cNvSpPr/>
            <p:nvPr/>
          </p:nvSpPr>
          <p:spPr>
            <a:xfrm rot="5100000" flipV="1">
              <a:off x="5690657" y="35766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18" name="直線コネクタ 817"/>
            <p:cNvCxnSpPr/>
            <p:nvPr/>
          </p:nvCxnSpPr>
          <p:spPr>
            <a:xfrm rot="4500000" flipV="1">
              <a:off x="5889749" y="353051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19" name="直線コネクタ 818"/>
            <p:cNvCxnSpPr/>
            <p:nvPr/>
          </p:nvCxnSpPr>
          <p:spPr>
            <a:xfrm rot="5700000" flipH="1" flipV="1">
              <a:off x="5898011" y="35998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20" name="円/楕円 819"/>
            <p:cNvSpPr/>
            <p:nvPr/>
          </p:nvSpPr>
          <p:spPr>
            <a:xfrm rot="5400000" flipV="1">
              <a:off x="5691339" y="367763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21" name="直線コネクタ 820"/>
            <p:cNvCxnSpPr/>
            <p:nvPr/>
          </p:nvCxnSpPr>
          <p:spPr>
            <a:xfrm rot="4800000" flipV="1">
              <a:off x="5893970" y="364273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822" name="直線コネクタ 821"/>
            <p:cNvCxnSpPr/>
            <p:nvPr/>
          </p:nvCxnSpPr>
          <p:spPr>
            <a:xfrm rot="6000000" flipH="1" flipV="1">
              <a:off x="5896156" y="371253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823" name="円/楕円 822"/>
            <p:cNvSpPr/>
            <p:nvPr/>
          </p:nvSpPr>
          <p:spPr>
            <a:xfrm rot="5700000" flipV="1">
              <a:off x="5685684" y="378676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24" name="直線コネクタ 823"/>
            <p:cNvCxnSpPr/>
            <p:nvPr/>
          </p:nvCxnSpPr>
          <p:spPr>
            <a:xfrm rot="5100000" flipV="1">
              <a:off x="5890860" y="37633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25" name="直線コネクタ 824"/>
            <p:cNvCxnSpPr/>
            <p:nvPr/>
          </p:nvCxnSpPr>
          <p:spPr>
            <a:xfrm rot="6300000" flipH="1" flipV="1">
              <a:off x="5886954" y="38331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26" name="円/楕円 825"/>
            <p:cNvSpPr/>
            <p:nvPr/>
          </p:nvSpPr>
          <p:spPr>
            <a:xfrm rot="6000000" flipV="1">
              <a:off x="5664522" y="388582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27" name="直線コネクタ 826"/>
            <p:cNvCxnSpPr/>
            <p:nvPr/>
          </p:nvCxnSpPr>
          <p:spPr>
            <a:xfrm rot="5400000" flipV="1">
              <a:off x="5871230" y="387413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828" name="直線コネクタ 827"/>
            <p:cNvCxnSpPr/>
            <p:nvPr/>
          </p:nvCxnSpPr>
          <p:spPr>
            <a:xfrm rot="6600000" flipH="1" flipV="1">
              <a:off x="5861261" y="394325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829" name="円/楕円 828"/>
            <p:cNvSpPr/>
            <p:nvPr/>
          </p:nvSpPr>
          <p:spPr>
            <a:xfrm rot="6300000" flipV="1">
              <a:off x="5640003" y="399231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30" name="直線コネクタ 829"/>
            <p:cNvCxnSpPr/>
            <p:nvPr/>
          </p:nvCxnSpPr>
          <p:spPr>
            <a:xfrm rot="5700000" flipV="1">
              <a:off x="5847217" y="39924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31" name="直線コネクタ 830"/>
            <p:cNvCxnSpPr/>
            <p:nvPr/>
          </p:nvCxnSpPr>
          <p:spPr>
            <a:xfrm rot="6900000" flipH="1" flipV="1">
              <a:off x="5831261" y="40604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32" name="円/楕円 831"/>
            <p:cNvSpPr/>
            <p:nvPr/>
          </p:nvSpPr>
          <p:spPr>
            <a:xfrm rot="6600000" flipV="1">
              <a:off x="5606113" y="408742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33" name="直線コネクタ 832"/>
            <p:cNvCxnSpPr/>
            <p:nvPr/>
          </p:nvCxnSpPr>
          <p:spPr>
            <a:xfrm rot="6000000" flipV="1">
              <a:off x="5812804" y="40992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34" name="直線コネクタ 833"/>
            <p:cNvCxnSpPr/>
            <p:nvPr/>
          </p:nvCxnSpPr>
          <p:spPr>
            <a:xfrm rot="7200000" flipH="1" flipV="1">
              <a:off x="5790983" y="416564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35" name="円/楕円 834"/>
            <p:cNvSpPr/>
            <p:nvPr/>
          </p:nvSpPr>
          <p:spPr>
            <a:xfrm rot="6900000" flipV="1">
              <a:off x="5563475" y="418803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36" name="直線コネクタ 835"/>
            <p:cNvCxnSpPr/>
            <p:nvPr/>
          </p:nvCxnSpPr>
          <p:spPr>
            <a:xfrm rot="6300000" flipV="1">
              <a:off x="5768618" y="421160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37" name="直線コネクタ 836"/>
            <p:cNvCxnSpPr/>
            <p:nvPr/>
          </p:nvCxnSpPr>
          <p:spPr>
            <a:xfrm rot="7500000" flipH="1" flipV="1">
              <a:off x="5741098" y="42757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38" name="円/楕円 837"/>
            <p:cNvSpPr/>
            <p:nvPr/>
          </p:nvSpPr>
          <p:spPr>
            <a:xfrm rot="7200000" flipV="1">
              <a:off x="5511520" y="427217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39" name="直線コネクタ 838"/>
            <p:cNvCxnSpPr/>
            <p:nvPr/>
          </p:nvCxnSpPr>
          <p:spPr>
            <a:xfrm rot="6600000" flipV="1">
              <a:off x="5714102" y="43072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40" name="直線コネクタ 839"/>
            <p:cNvCxnSpPr/>
            <p:nvPr/>
          </p:nvCxnSpPr>
          <p:spPr>
            <a:xfrm rot="7800000" flipH="1" flipV="1">
              <a:off x="5681092" y="436880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41" name="円/楕円 840"/>
            <p:cNvSpPr/>
            <p:nvPr/>
          </p:nvSpPr>
          <p:spPr>
            <a:xfrm rot="7500000" flipV="1">
              <a:off x="5452058" y="436385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42" name="直線コネクタ 841"/>
            <p:cNvCxnSpPr/>
            <p:nvPr/>
          </p:nvCxnSpPr>
          <p:spPr>
            <a:xfrm rot="6900000" flipV="1">
              <a:off x="5651085" y="4410191"/>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843" name="直線コネクタ 842"/>
            <p:cNvCxnSpPr/>
            <p:nvPr/>
          </p:nvCxnSpPr>
          <p:spPr>
            <a:xfrm rot="8100000" flipH="1" flipV="1">
              <a:off x="5612837" y="446862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844" name="円/楕円 843"/>
            <p:cNvSpPr/>
            <p:nvPr/>
          </p:nvSpPr>
          <p:spPr>
            <a:xfrm rot="7800000" flipV="1">
              <a:off x="5387684" y="444163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45" name="直線コネクタ 844"/>
            <p:cNvCxnSpPr/>
            <p:nvPr/>
          </p:nvCxnSpPr>
          <p:spPr>
            <a:xfrm rot="7200000" flipV="1">
              <a:off x="5582190" y="449886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46" name="直線コネクタ 845"/>
            <p:cNvCxnSpPr/>
            <p:nvPr/>
          </p:nvCxnSpPr>
          <p:spPr>
            <a:xfrm rot="8400000" flipH="1" flipV="1">
              <a:off x="5538995" y="455374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47" name="円/楕円 846"/>
            <p:cNvSpPr/>
            <p:nvPr/>
          </p:nvSpPr>
          <p:spPr>
            <a:xfrm rot="8100000" flipV="1">
              <a:off x="5313205" y="452160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48" name="直線コネクタ 847"/>
            <p:cNvCxnSpPr/>
            <p:nvPr/>
          </p:nvCxnSpPr>
          <p:spPr>
            <a:xfrm rot="7500000" flipV="1">
              <a:off x="5502257" y="458928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49" name="直線コネクタ 848"/>
            <p:cNvCxnSpPr/>
            <p:nvPr/>
          </p:nvCxnSpPr>
          <p:spPr>
            <a:xfrm rot="8700000" flipH="1" flipV="1">
              <a:off x="5454443" y="46401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50" name="円/楕円 849"/>
            <p:cNvSpPr/>
            <p:nvPr/>
          </p:nvSpPr>
          <p:spPr>
            <a:xfrm rot="8400000" flipV="1">
              <a:off x="5233320" y="458388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51" name="直線コネクタ 850"/>
            <p:cNvCxnSpPr/>
            <p:nvPr/>
          </p:nvCxnSpPr>
          <p:spPr>
            <a:xfrm rot="7800000" flipV="1">
              <a:off x="5416028" y="466151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52" name="直線コネクタ 851"/>
            <p:cNvCxnSpPr/>
            <p:nvPr/>
          </p:nvCxnSpPr>
          <p:spPr>
            <a:xfrm rot="9000000" flipH="1" flipV="1">
              <a:off x="5363959" y="47080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53" name="円/楕円 852"/>
            <p:cNvSpPr/>
            <p:nvPr/>
          </p:nvSpPr>
          <p:spPr>
            <a:xfrm rot="8700000" flipV="1">
              <a:off x="5146085" y="464970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54" name="直線コネクタ 853"/>
            <p:cNvCxnSpPr/>
            <p:nvPr/>
          </p:nvCxnSpPr>
          <p:spPr>
            <a:xfrm rot="8100000" flipV="1">
              <a:off x="5321606" y="47366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55" name="直線コネクタ 854"/>
            <p:cNvCxnSpPr/>
            <p:nvPr/>
          </p:nvCxnSpPr>
          <p:spPr>
            <a:xfrm rot="9300000" flipH="1" flipV="1">
              <a:off x="5265678" y="477851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56" name="円/楕円 855"/>
            <p:cNvSpPr/>
            <p:nvPr/>
          </p:nvSpPr>
          <p:spPr>
            <a:xfrm rot="9000000" flipV="1">
              <a:off x="5058993" y="470077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57" name="直線コネクタ 856"/>
            <p:cNvCxnSpPr/>
            <p:nvPr/>
          </p:nvCxnSpPr>
          <p:spPr>
            <a:xfrm rot="8400000" flipV="1">
              <a:off x="5226539" y="479644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858" name="直線コネクタ 857"/>
            <p:cNvCxnSpPr/>
            <p:nvPr/>
          </p:nvCxnSpPr>
          <p:spPr>
            <a:xfrm rot="9600000" flipH="1" flipV="1">
              <a:off x="5167178" y="483324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859" name="円/楕円 858"/>
            <p:cNvSpPr/>
            <p:nvPr/>
          </p:nvSpPr>
          <p:spPr>
            <a:xfrm rot="9300000" flipV="1">
              <a:off x="4961654" y="475044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60" name="直線コネクタ 859"/>
            <p:cNvCxnSpPr/>
            <p:nvPr/>
          </p:nvCxnSpPr>
          <p:spPr>
            <a:xfrm rot="8700000" flipV="1">
              <a:off x="5120499" y="48540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61" name="直線コネクタ 860"/>
            <p:cNvCxnSpPr/>
            <p:nvPr/>
          </p:nvCxnSpPr>
          <p:spPr>
            <a:xfrm rot="9900000" flipH="1" flipV="1">
              <a:off x="5058157" y="48855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62" name="円/楕円 861"/>
            <p:cNvSpPr/>
            <p:nvPr/>
          </p:nvSpPr>
          <p:spPr>
            <a:xfrm rot="9600000" flipV="1">
              <a:off x="4865911" y="478573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63" name="直線コネクタ 862"/>
            <p:cNvCxnSpPr/>
            <p:nvPr/>
          </p:nvCxnSpPr>
          <p:spPr>
            <a:xfrm rot="9000000" flipV="1">
              <a:off x="5015393" y="489653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64" name="直線コネクタ 863"/>
            <p:cNvCxnSpPr/>
            <p:nvPr/>
          </p:nvCxnSpPr>
          <p:spPr>
            <a:xfrm rot="10200000" flipH="1" flipV="1">
              <a:off x="4950545" y="49224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65" name="円/楕円 864"/>
            <p:cNvSpPr/>
            <p:nvPr/>
          </p:nvSpPr>
          <p:spPr>
            <a:xfrm rot="9900000" flipV="1">
              <a:off x="4761427" y="48177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66" name="直線コネクタ 865"/>
            <p:cNvCxnSpPr/>
            <p:nvPr/>
          </p:nvCxnSpPr>
          <p:spPr>
            <a:xfrm rot="9300000" flipV="1">
              <a:off x="4900957" y="49348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67" name="直線コネクタ 866"/>
            <p:cNvCxnSpPr/>
            <p:nvPr/>
          </p:nvCxnSpPr>
          <p:spPr>
            <a:xfrm rot="10500000" flipH="1" flipV="1">
              <a:off x="4834095" y="495505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68" name="円/楕円 867"/>
            <p:cNvSpPr/>
            <p:nvPr/>
          </p:nvSpPr>
          <p:spPr>
            <a:xfrm rot="10200000" flipV="1">
              <a:off x="4662119" y="483594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69" name="直線コネクタ 868"/>
            <p:cNvCxnSpPr/>
            <p:nvPr/>
          </p:nvCxnSpPr>
          <p:spPr>
            <a:xfrm rot="9600000" flipV="1">
              <a:off x="4791182" y="495852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70" name="直線コネクタ 869"/>
            <p:cNvCxnSpPr/>
            <p:nvPr/>
          </p:nvCxnSpPr>
          <p:spPr>
            <a:xfrm rot="10800000" flipH="1" flipV="1">
              <a:off x="4722816" y="497279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71" name="円/楕円 870"/>
            <p:cNvSpPr/>
            <p:nvPr/>
          </p:nvSpPr>
          <p:spPr>
            <a:xfrm rot="10500000" flipV="1">
              <a:off x="4553663" y="48493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72" name="直線コネクタ 871"/>
            <p:cNvCxnSpPr/>
            <p:nvPr/>
          </p:nvCxnSpPr>
          <p:spPr>
            <a:xfrm rot="9900000" flipV="1">
              <a:off x="4671826" y="49764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73" name="直線コネクタ 872"/>
            <p:cNvCxnSpPr/>
            <p:nvPr/>
          </p:nvCxnSpPr>
          <p:spPr>
            <a:xfrm rot="11100000" flipH="1" flipV="1">
              <a:off x="4602476" y="49846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74" name="円/楕円 873"/>
            <p:cNvSpPr/>
            <p:nvPr/>
          </p:nvSpPr>
          <p:spPr>
            <a:xfrm rot="10800000" flipV="1">
              <a:off x="4452435" y="484568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75" name="直線コネクタ 874"/>
            <p:cNvCxnSpPr/>
            <p:nvPr/>
          </p:nvCxnSpPr>
          <p:spPr>
            <a:xfrm rot="10200000" flipV="1">
              <a:off x="4559346" y="49763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76" name="直線コネクタ 875"/>
            <p:cNvCxnSpPr/>
            <p:nvPr/>
          </p:nvCxnSpPr>
          <p:spPr>
            <a:xfrm rot="11400000" flipH="1" flipV="1">
              <a:off x="4489540" y="49784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77" name="円/楕円 876"/>
            <p:cNvSpPr/>
            <p:nvPr/>
          </p:nvSpPr>
          <p:spPr>
            <a:xfrm rot="11100000" flipV="1">
              <a:off x="4343304" y="484003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78" name="直線コネクタ 877"/>
            <p:cNvCxnSpPr/>
            <p:nvPr/>
          </p:nvCxnSpPr>
          <p:spPr>
            <a:xfrm rot="10500000" flipV="1">
              <a:off x="4438697" y="497320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879" name="直線コネクタ 878"/>
            <p:cNvCxnSpPr/>
            <p:nvPr/>
          </p:nvCxnSpPr>
          <p:spPr>
            <a:xfrm rot="11700000" flipH="1" flipV="1">
              <a:off x="4368966" y="496929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880" name="円/楕円 879"/>
            <p:cNvSpPr/>
            <p:nvPr/>
          </p:nvSpPr>
          <p:spPr>
            <a:xfrm rot="11400000" flipV="1">
              <a:off x="4243758" y="482317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81" name="直線コネクタ 880"/>
            <p:cNvCxnSpPr/>
            <p:nvPr/>
          </p:nvCxnSpPr>
          <p:spPr>
            <a:xfrm rot="10800000" flipV="1">
              <a:off x="4327456" y="49578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82" name="直線コネクタ 881"/>
            <p:cNvCxnSpPr/>
            <p:nvPr/>
          </p:nvCxnSpPr>
          <p:spPr>
            <a:xfrm rot="12000000" flipH="1" flipV="1">
              <a:off x="4258331" y="494790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83" name="円/楕円 882"/>
            <p:cNvSpPr/>
            <p:nvPr/>
          </p:nvSpPr>
          <p:spPr>
            <a:xfrm rot="11700000" flipV="1">
              <a:off x="4137267" y="479865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84" name="直線コネクタ 883"/>
            <p:cNvCxnSpPr/>
            <p:nvPr/>
          </p:nvCxnSpPr>
          <p:spPr>
            <a:xfrm rot="11100000" flipV="1">
              <a:off x="4209181" y="49338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85" name="直線コネクタ 884"/>
            <p:cNvCxnSpPr/>
            <p:nvPr/>
          </p:nvCxnSpPr>
          <p:spPr>
            <a:xfrm rot="12300000" flipH="1" flipV="1">
              <a:off x="4141188" y="491790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86" name="円/楕円 885"/>
            <p:cNvSpPr/>
            <p:nvPr/>
          </p:nvSpPr>
          <p:spPr>
            <a:xfrm rot="12000000" flipV="1">
              <a:off x="4045383" y="476210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87" name="直線コネクタ 886"/>
            <p:cNvCxnSpPr/>
            <p:nvPr/>
          </p:nvCxnSpPr>
          <p:spPr>
            <a:xfrm rot="11400000" flipV="1">
              <a:off x="4105513" y="48967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88" name="直線コネクタ 887"/>
            <p:cNvCxnSpPr/>
            <p:nvPr/>
          </p:nvCxnSpPr>
          <p:spPr>
            <a:xfrm rot="12600000" flipH="1" flipV="1">
              <a:off x="4039169" y="48749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89" name="円/楕円 888"/>
            <p:cNvSpPr/>
            <p:nvPr/>
          </p:nvSpPr>
          <p:spPr>
            <a:xfrm rot="12300000" flipV="1">
              <a:off x="3944766" y="471946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90" name="直線コネクタ 889"/>
            <p:cNvCxnSpPr/>
            <p:nvPr/>
          </p:nvCxnSpPr>
          <p:spPr>
            <a:xfrm rot="11700000" flipV="1">
              <a:off x="3993203" y="48525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91" name="直線コネクタ 890"/>
            <p:cNvCxnSpPr/>
            <p:nvPr/>
          </p:nvCxnSpPr>
          <p:spPr>
            <a:xfrm rot="12900000" flipH="1" flipV="1">
              <a:off x="3929013" y="48250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92" name="円/楕円 891"/>
            <p:cNvSpPr/>
            <p:nvPr/>
          </p:nvSpPr>
          <p:spPr>
            <a:xfrm rot="12600000" flipV="1">
              <a:off x="3856991" y="466957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93" name="直線コネクタ 892"/>
            <p:cNvCxnSpPr/>
            <p:nvPr/>
          </p:nvCxnSpPr>
          <p:spPr>
            <a:xfrm rot="12000000" flipV="1">
              <a:off x="3893915" y="480014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894" name="直線コネクタ 893"/>
            <p:cNvCxnSpPr/>
            <p:nvPr/>
          </p:nvCxnSpPr>
          <p:spPr>
            <a:xfrm rot="13200000" flipH="1" flipV="1">
              <a:off x="3832368" y="476713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895" name="円/楕円 894"/>
            <p:cNvSpPr/>
            <p:nvPr/>
          </p:nvSpPr>
          <p:spPr>
            <a:xfrm rot="12900000" flipV="1">
              <a:off x="3765308" y="461010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96" name="直線コネクタ 895"/>
            <p:cNvCxnSpPr/>
            <p:nvPr/>
          </p:nvCxnSpPr>
          <p:spPr>
            <a:xfrm rot="12300000" flipV="1">
              <a:off x="3790985" y="47371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97" name="直線コネクタ 896"/>
            <p:cNvCxnSpPr/>
            <p:nvPr/>
          </p:nvCxnSpPr>
          <p:spPr>
            <a:xfrm rot="13500000" flipH="1" flipV="1">
              <a:off x="3732549" y="46988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98" name="円/楕円 897"/>
            <p:cNvSpPr/>
            <p:nvPr/>
          </p:nvSpPr>
          <p:spPr>
            <a:xfrm rot="13200000" flipV="1">
              <a:off x="3690101" y="454225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99" name="直線コネクタ 898"/>
            <p:cNvCxnSpPr/>
            <p:nvPr/>
          </p:nvCxnSpPr>
          <p:spPr>
            <a:xfrm rot="12600000" flipV="1">
              <a:off x="3704883" y="46647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00" name="直線コネクタ 899"/>
            <p:cNvCxnSpPr/>
            <p:nvPr/>
          </p:nvCxnSpPr>
          <p:spPr>
            <a:xfrm rot="13800000" flipH="1" flipV="1">
              <a:off x="3650004" y="46215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01" name="円/楕円 900"/>
            <p:cNvSpPr/>
            <p:nvPr/>
          </p:nvSpPr>
          <p:spPr>
            <a:xfrm rot="13500000" flipV="1">
              <a:off x="3610135" y="446777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02" name="直線コネクタ 901"/>
            <p:cNvCxnSpPr/>
            <p:nvPr/>
          </p:nvCxnSpPr>
          <p:spPr>
            <a:xfrm rot="12900000" flipV="1">
              <a:off x="3614459" y="45848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03" name="直線コネクタ 902"/>
            <p:cNvCxnSpPr/>
            <p:nvPr/>
          </p:nvCxnSpPr>
          <p:spPr>
            <a:xfrm rot="14100000" flipH="1" flipV="1">
              <a:off x="3563553" y="45370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04" name="円/楕円 903"/>
            <p:cNvSpPr/>
            <p:nvPr/>
          </p:nvSpPr>
          <p:spPr>
            <a:xfrm rot="13800000" flipV="1">
              <a:off x="3544717" y="439087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05" name="直線コネクタ 904"/>
            <p:cNvCxnSpPr/>
            <p:nvPr/>
          </p:nvCxnSpPr>
          <p:spPr>
            <a:xfrm rot="13200000" flipV="1">
              <a:off x="3539097" y="450157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906" name="直線コネクタ 905"/>
            <p:cNvCxnSpPr/>
            <p:nvPr/>
          </p:nvCxnSpPr>
          <p:spPr>
            <a:xfrm rot="14400000" flipH="1" flipV="1">
              <a:off x="3492552" y="444950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907" name="円/楕円 906"/>
            <p:cNvSpPr/>
            <p:nvPr/>
          </p:nvSpPr>
          <p:spPr>
            <a:xfrm rot="14100000" flipV="1">
              <a:off x="3478900" y="430363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08" name="直線コネクタ 907"/>
            <p:cNvCxnSpPr/>
            <p:nvPr/>
          </p:nvCxnSpPr>
          <p:spPr>
            <a:xfrm rot="13500000" flipV="1">
              <a:off x="3463928" y="44071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09" name="直線コネクタ 908"/>
            <p:cNvCxnSpPr/>
            <p:nvPr/>
          </p:nvCxnSpPr>
          <p:spPr>
            <a:xfrm rot="14700000" flipH="1" flipV="1">
              <a:off x="3422098" y="435122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10" name="円/楕円 909"/>
            <p:cNvSpPr/>
            <p:nvPr/>
          </p:nvSpPr>
          <p:spPr>
            <a:xfrm rot="14400000" flipV="1">
              <a:off x="3431563" y="422133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11" name="直線コネクタ 910"/>
            <p:cNvCxnSpPr/>
            <p:nvPr/>
          </p:nvCxnSpPr>
          <p:spPr>
            <a:xfrm rot="13800000" flipV="1">
              <a:off x="3407900" y="43168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12" name="直線コネクタ 911"/>
            <p:cNvCxnSpPr/>
            <p:nvPr/>
          </p:nvCxnSpPr>
          <p:spPr>
            <a:xfrm rot="15000000" flipH="1" flipV="1">
              <a:off x="3371104" y="425751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13" name="円/楕円 912"/>
            <p:cNvSpPr/>
            <p:nvPr/>
          </p:nvSpPr>
          <p:spPr>
            <a:xfrm rot="14700000" flipV="1">
              <a:off x="3381895" y="41239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14" name="直線コネクタ 913"/>
            <p:cNvCxnSpPr/>
            <p:nvPr/>
          </p:nvCxnSpPr>
          <p:spPr>
            <a:xfrm rot="14100000" flipV="1">
              <a:off x="3350269" y="421083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15" name="直線コネクタ 914"/>
            <p:cNvCxnSpPr/>
            <p:nvPr/>
          </p:nvCxnSpPr>
          <p:spPr>
            <a:xfrm rot="15300000" flipH="1" flipV="1">
              <a:off x="3318786" y="414849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16" name="円/楕円 915"/>
            <p:cNvSpPr/>
            <p:nvPr/>
          </p:nvSpPr>
          <p:spPr>
            <a:xfrm rot="15000000" flipV="1">
              <a:off x="3346722" y="402935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17" name="直線コネクタ 916"/>
            <p:cNvCxnSpPr/>
            <p:nvPr/>
          </p:nvCxnSpPr>
          <p:spPr>
            <a:xfrm rot="14400000" flipV="1">
              <a:off x="3307922" y="410683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918" name="直線コネクタ 917"/>
            <p:cNvCxnSpPr/>
            <p:nvPr/>
          </p:nvCxnSpPr>
          <p:spPr>
            <a:xfrm rot="15600000" flipH="1" flipV="1">
              <a:off x="3281993" y="404198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919" name="円/楕円 918"/>
            <p:cNvSpPr/>
            <p:nvPr/>
          </p:nvSpPr>
          <p:spPr>
            <a:xfrm rot="15300000" flipV="1">
              <a:off x="3314711" y="392487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20" name="直線コネクタ 919"/>
            <p:cNvCxnSpPr/>
            <p:nvPr/>
          </p:nvCxnSpPr>
          <p:spPr>
            <a:xfrm rot="14700000" flipV="1">
              <a:off x="3269580" y="39923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21" name="直線コネクタ 920"/>
            <p:cNvCxnSpPr/>
            <p:nvPr/>
          </p:nvCxnSpPr>
          <p:spPr>
            <a:xfrm rot="15900000" flipH="1" flipV="1">
              <a:off x="3249402" y="392553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22" name="円/楕円 921"/>
            <p:cNvSpPr/>
            <p:nvPr/>
          </p:nvSpPr>
          <p:spPr>
            <a:xfrm rot="15600000" flipV="1">
              <a:off x="3300717" y="382455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23" name="直線コネクタ 922"/>
            <p:cNvCxnSpPr/>
            <p:nvPr/>
          </p:nvCxnSpPr>
          <p:spPr>
            <a:xfrm rot="15000000" flipV="1">
              <a:off x="3250147" y="38816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24" name="直線コネクタ 923"/>
            <p:cNvCxnSpPr/>
            <p:nvPr/>
          </p:nvCxnSpPr>
          <p:spPr>
            <a:xfrm rot="16200000" flipH="1" flipV="1">
              <a:off x="3235872" y="38132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25" name="円/楕円 924"/>
            <p:cNvSpPr/>
            <p:nvPr/>
          </p:nvSpPr>
          <p:spPr>
            <a:xfrm rot="15900000" flipV="1">
              <a:off x="3287334" y="37160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26" name="直線コネクタ 925"/>
            <p:cNvCxnSpPr/>
            <p:nvPr/>
          </p:nvCxnSpPr>
          <p:spPr>
            <a:xfrm rot="15300000" flipV="1">
              <a:off x="3232258" y="376225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27" name="直線コネクタ 926"/>
            <p:cNvCxnSpPr/>
            <p:nvPr/>
          </p:nvCxnSpPr>
          <p:spPr>
            <a:xfrm rot="16500000" flipH="1" flipV="1">
              <a:off x="3223996" y="36929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28" name="円/楕円 927"/>
            <p:cNvSpPr/>
            <p:nvPr/>
          </p:nvSpPr>
          <p:spPr>
            <a:xfrm rot="16200000" flipV="1">
              <a:off x="3286653" y="361513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29" name="直線コネクタ 928"/>
            <p:cNvCxnSpPr/>
            <p:nvPr/>
          </p:nvCxnSpPr>
          <p:spPr>
            <a:xfrm rot="15600000" flipV="1">
              <a:off x="3228038" y="365004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930" name="直線コネクタ 929"/>
            <p:cNvCxnSpPr/>
            <p:nvPr/>
          </p:nvCxnSpPr>
          <p:spPr>
            <a:xfrm rot="16800000" flipH="1" flipV="1">
              <a:off x="3225852" y="358023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931" name="円/楕円 930"/>
            <p:cNvSpPr/>
            <p:nvPr/>
          </p:nvSpPr>
          <p:spPr>
            <a:xfrm rot="16500000" flipV="1">
              <a:off x="3292307" y="350600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32" name="直線コネクタ 931"/>
            <p:cNvCxnSpPr/>
            <p:nvPr/>
          </p:nvCxnSpPr>
          <p:spPr>
            <a:xfrm rot="15900000" flipV="1">
              <a:off x="3231147" y="35293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33" name="直線コネクタ 932"/>
            <p:cNvCxnSpPr/>
            <p:nvPr/>
          </p:nvCxnSpPr>
          <p:spPr>
            <a:xfrm rot="17100000" flipH="1" flipV="1">
              <a:off x="3235053" y="34596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34" name="円/楕円 933"/>
            <p:cNvSpPr/>
            <p:nvPr/>
          </p:nvSpPr>
          <p:spPr>
            <a:xfrm rot="16800000" flipV="1">
              <a:off x="3312351" y="340917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35" name="直線コネクタ 934"/>
            <p:cNvCxnSpPr/>
            <p:nvPr/>
          </p:nvCxnSpPr>
          <p:spPr>
            <a:xfrm rot="16200000" flipV="1">
              <a:off x="3249659" y="34208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36" name="直線コネクタ 935"/>
            <p:cNvCxnSpPr/>
            <p:nvPr/>
          </p:nvCxnSpPr>
          <p:spPr>
            <a:xfrm rot="17400000" flipH="1" flipV="1">
              <a:off x="3259628" y="335173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37" name="円/楕円 936"/>
            <p:cNvSpPr/>
            <p:nvPr/>
          </p:nvSpPr>
          <p:spPr>
            <a:xfrm rot="17100000" flipV="1">
              <a:off x="3336870" y="330267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38" name="直線コネクタ 937"/>
            <p:cNvCxnSpPr/>
            <p:nvPr/>
          </p:nvCxnSpPr>
          <p:spPr>
            <a:xfrm rot="16500000" flipV="1">
              <a:off x="3273672" y="330258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39" name="直線コネクタ 938"/>
            <p:cNvCxnSpPr/>
            <p:nvPr/>
          </p:nvCxnSpPr>
          <p:spPr>
            <a:xfrm rot="17700000" flipH="1" flipV="1">
              <a:off x="3289628" y="32345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40" name="円/楕円 939"/>
            <p:cNvSpPr/>
            <p:nvPr/>
          </p:nvSpPr>
          <p:spPr>
            <a:xfrm rot="17400000" flipV="1">
              <a:off x="3370760" y="32075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41" name="直線コネクタ 940"/>
            <p:cNvCxnSpPr/>
            <p:nvPr/>
          </p:nvCxnSpPr>
          <p:spPr>
            <a:xfrm rot="16800000" flipV="1">
              <a:off x="3308085" y="31956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42" name="直線コネクタ 941"/>
            <p:cNvCxnSpPr/>
            <p:nvPr/>
          </p:nvCxnSpPr>
          <p:spPr>
            <a:xfrm rot="18000000" flipH="1" flipV="1">
              <a:off x="3329906" y="31293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43" name="円/楕円 942"/>
            <p:cNvSpPr/>
            <p:nvPr/>
          </p:nvSpPr>
          <p:spPr>
            <a:xfrm rot="17700000" flipV="1">
              <a:off x="3413398" y="310695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44" name="直線コネクタ 943"/>
            <p:cNvCxnSpPr/>
            <p:nvPr/>
          </p:nvCxnSpPr>
          <p:spPr>
            <a:xfrm rot="17100000" flipV="1">
              <a:off x="3352271" y="308338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945" name="直線コネクタ 944"/>
            <p:cNvCxnSpPr/>
            <p:nvPr/>
          </p:nvCxnSpPr>
          <p:spPr>
            <a:xfrm rot="18300000" flipH="1" flipV="1">
              <a:off x="3379791" y="301919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946" name="円/楕円 945"/>
            <p:cNvSpPr/>
            <p:nvPr/>
          </p:nvSpPr>
          <p:spPr>
            <a:xfrm rot="18000000" flipV="1">
              <a:off x="3467165" y="30211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47" name="直線コネクタ 946"/>
            <p:cNvCxnSpPr/>
            <p:nvPr/>
          </p:nvCxnSpPr>
          <p:spPr>
            <a:xfrm rot="17400000" flipV="1">
              <a:off x="3408599" y="29860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48" name="直線コネクタ 947"/>
            <p:cNvCxnSpPr/>
            <p:nvPr/>
          </p:nvCxnSpPr>
          <p:spPr>
            <a:xfrm rot="18600000" flipH="1" flipV="1">
              <a:off x="3441609" y="29244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49" name="円/楕円 948"/>
            <p:cNvSpPr/>
            <p:nvPr/>
          </p:nvSpPr>
          <p:spPr>
            <a:xfrm rot="18300000" flipV="1">
              <a:off x="3526627" y="292942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50" name="直線コネクタ 949"/>
            <p:cNvCxnSpPr/>
            <p:nvPr/>
          </p:nvCxnSpPr>
          <p:spPr>
            <a:xfrm rot="17700000" flipV="1">
              <a:off x="3471616" y="28830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51" name="直線コネクタ 950"/>
            <p:cNvCxnSpPr/>
            <p:nvPr/>
          </p:nvCxnSpPr>
          <p:spPr>
            <a:xfrm rot="18900000" flipH="1" flipV="1">
              <a:off x="3509864" y="28246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52" name="円/楕円 951"/>
            <p:cNvSpPr/>
            <p:nvPr/>
          </p:nvSpPr>
          <p:spPr>
            <a:xfrm rot="18600000" flipV="1">
              <a:off x="3591001" y="285164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53" name="直線コネクタ 952"/>
            <p:cNvCxnSpPr/>
            <p:nvPr/>
          </p:nvCxnSpPr>
          <p:spPr>
            <a:xfrm rot="18000000" flipV="1">
              <a:off x="3540511" y="279442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54" name="直線コネクタ 953"/>
            <p:cNvCxnSpPr/>
            <p:nvPr/>
          </p:nvCxnSpPr>
          <p:spPr>
            <a:xfrm rot="19200000" flipH="1" flipV="1">
              <a:off x="3583706" y="27395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55" name="円/楕円 954"/>
            <p:cNvSpPr/>
            <p:nvPr/>
          </p:nvSpPr>
          <p:spPr>
            <a:xfrm rot="18900000" flipV="1">
              <a:off x="3665480" y="277168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56" name="直線コネクタ 955"/>
            <p:cNvCxnSpPr/>
            <p:nvPr/>
          </p:nvCxnSpPr>
          <p:spPr>
            <a:xfrm rot="18300000" flipV="1">
              <a:off x="3620444" y="270399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957" name="直線コネクタ 956"/>
            <p:cNvCxnSpPr/>
            <p:nvPr/>
          </p:nvCxnSpPr>
          <p:spPr>
            <a:xfrm rot="19500000" flipH="1" flipV="1">
              <a:off x="3668258" y="265309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958" name="円/楕円 957"/>
            <p:cNvSpPr/>
            <p:nvPr/>
          </p:nvSpPr>
          <p:spPr>
            <a:xfrm rot="19200000" flipV="1">
              <a:off x="3751229" y="270898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59" name="直線コネクタ 958"/>
            <p:cNvCxnSpPr/>
            <p:nvPr/>
          </p:nvCxnSpPr>
          <p:spPr>
            <a:xfrm rot="18600000" flipV="1">
              <a:off x="3712537" y="26313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60" name="直線コネクタ 959"/>
            <p:cNvCxnSpPr/>
            <p:nvPr/>
          </p:nvCxnSpPr>
          <p:spPr>
            <a:xfrm rot="19800000" flipH="1" flipV="1">
              <a:off x="3764606" y="25848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61" name="円/楕円 960"/>
            <p:cNvSpPr/>
            <p:nvPr/>
          </p:nvSpPr>
          <p:spPr>
            <a:xfrm rot="19500000" flipV="1">
              <a:off x="3838464" y="264316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62" name="直線コネクタ 961"/>
            <p:cNvCxnSpPr/>
            <p:nvPr/>
          </p:nvCxnSpPr>
          <p:spPr>
            <a:xfrm rot="18900000" flipV="1">
              <a:off x="3806959" y="255618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63" name="直線コネクタ 962"/>
            <p:cNvCxnSpPr/>
            <p:nvPr/>
          </p:nvCxnSpPr>
          <p:spPr>
            <a:xfrm rot="20100000" flipH="1" flipV="1">
              <a:off x="3862887" y="251435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64" name="円/楕円 963"/>
            <p:cNvSpPr/>
            <p:nvPr/>
          </p:nvSpPr>
          <p:spPr>
            <a:xfrm rot="19800000" flipV="1">
              <a:off x="3925556" y="259209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65" name="直線コネクタ 964"/>
            <p:cNvCxnSpPr/>
            <p:nvPr/>
          </p:nvCxnSpPr>
          <p:spPr>
            <a:xfrm rot="19200000" flipV="1">
              <a:off x="3902026" y="249642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66" name="直線コネクタ 965"/>
            <p:cNvCxnSpPr/>
            <p:nvPr/>
          </p:nvCxnSpPr>
          <p:spPr>
            <a:xfrm rot="20400000" flipH="1" flipV="1">
              <a:off x="3961387" y="24596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67" name="円/楕円 966"/>
            <p:cNvSpPr/>
            <p:nvPr/>
          </p:nvSpPr>
          <p:spPr>
            <a:xfrm rot="20100000" flipV="1">
              <a:off x="4022895" y="254242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68" name="直線コネクタ 967"/>
            <p:cNvCxnSpPr/>
            <p:nvPr/>
          </p:nvCxnSpPr>
          <p:spPr>
            <a:xfrm rot="19500000" flipV="1">
              <a:off x="4008066" y="24387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69" name="直線コネクタ 968"/>
            <p:cNvCxnSpPr/>
            <p:nvPr/>
          </p:nvCxnSpPr>
          <p:spPr>
            <a:xfrm rot="20700000" flipH="1" flipV="1">
              <a:off x="4070408" y="24073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70" name="円/楕円 969"/>
            <p:cNvSpPr/>
            <p:nvPr/>
          </p:nvSpPr>
          <p:spPr>
            <a:xfrm rot="20400000" flipV="1">
              <a:off x="4119264" y="251122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71" name="直線コネクタ 970"/>
            <p:cNvCxnSpPr/>
            <p:nvPr/>
          </p:nvCxnSpPr>
          <p:spPr>
            <a:xfrm rot="19800000" flipV="1">
              <a:off x="4113798" y="24004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972" name="直線コネクタ 971"/>
            <p:cNvCxnSpPr/>
            <p:nvPr/>
          </p:nvCxnSpPr>
          <p:spPr>
            <a:xfrm rot="21000000" flipH="1" flipV="1">
              <a:off x="4178646" y="237448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973" name="円/楕円 972"/>
            <p:cNvSpPr/>
            <p:nvPr/>
          </p:nvSpPr>
          <p:spPr>
            <a:xfrm rot="20700000" flipV="1">
              <a:off x="4223748" y="24792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74" name="直線コネクタ 973"/>
            <p:cNvCxnSpPr/>
            <p:nvPr/>
          </p:nvCxnSpPr>
          <p:spPr>
            <a:xfrm rot="20100000" flipV="1">
              <a:off x="4228234" y="23620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75" name="直線コネクタ 974"/>
            <p:cNvCxnSpPr/>
            <p:nvPr/>
          </p:nvCxnSpPr>
          <p:spPr>
            <a:xfrm rot="21300000" flipH="1" flipV="1">
              <a:off x="4295096" y="234189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76" name="円/楕円 975"/>
            <p:cNvSpPr/>
            <p:nvPr/>
          </p:nvSpPr>
          <p:spPr>
            <a:xfrm rot="21000000" flipV="1">
              <a:off x="4323056" y="24610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77" name="直線コネクタ 976"/>
            <p:cNvCxnSpPr/>
            <p:nvPr/>
          </p:nvCxnSpPr>
          <p:spPr>
            <a:xfrm rot="20400000" flipV="1">
              <a:off x="4338009" y="23384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78" name="直線コネクタ 977"/>
            <p:cNvCxnSpPr/>
            <p:nvPr/>
          </p:nvCxnSpPr>
          <p:spPr>
            <a:xfrm flipH="1" flipV="1">
              <a:off x="4406375" y="232415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79" name="直線コネクタ 978"/>
            <p:cNvCxnSpPr/>
            <p:nvPr/>
          </p:nvCxnSpPr>
          <p:spPr>
            <a:xfrm rot="2400000" flipH="1" flipV="1">
              <a:off x="5276171" y="25193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25" name="グループ化 1765"/>
            <p:cNvGrpSpPr/>
            <p:nvPr/>
          </p:nvGrpSpPr>
          <p:grpSpPr>
            <a:xfrm rot="13040358">
              <a:off x="3365408" y="4990273"/>
              <a:ext cx="199095" cy="664166"/>
              <a:chOff x="2627964" y="1124744"/>
              <a:chExt cx="222450" cy="641307"/>
            </a:xfrm>
          </p:grpSpPr>
          <p:grpSp>
            <p:nvGrpSpPr>
              <p:cNvPr id="26" name="グループ化 368"/>
              <p:cNvGrpSpPr/>
              <p:nvPr/>
            </p:nvGrpSpPr>
            <p:grpSpPr>
              <a:xfrm>
                <a:off x="2627964" y="1124744"/>
                <a:ext cx="215072" cy="576064"/>
                <a:chOff x="180113" y="1556792"/>
                <a:chExt cx="716907" cy="1800200"/>
              </a:xfrm>
            </p:grpSpPr>
            <p:grpSp>
              <p:nvGrpSpPr>
                <p:cNvPr id="27" name="グループ化 279"/>
                <p:cNvGrpSpPr/>
                <p:nvPr/>
              </p:nvGrpSpPr>
              <p:grpSpPr>
                <a:xfrm>
                  <a:off x="180113" y="1556792"/>
                  <a:ext cx="444188" cy="1800200"/>
                  <a:chOff x="755576" y="2996952"/>
                  <a:chExt cx="216024" cy="864096"/>
                </a:xfrm>
              </p:grpSpPr>
              <p:sp>
                <p:nvSpPr>
                  <p:cNvPr id="986" name="アーチ 985"/>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87" name="アーチ 986"/>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88" name="アーチ 987"/>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84" name="アーチ 983"/>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85" name="アーチ 984"/>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82" name="正方形/長方形 981"/>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nvGrpSpPr>
          <p:cNvPr id="28" name="グループ化 1542"/>
          <p:cNvGrpSpPr/>
          <p:nvPr/>
        </p:nvGrpSpPr>
        <p:grpSpPr>
          <a:xfrm>
            <a:off x="2659267" y="5034666"/>
            <a:ext cx="946520" cy="912032"/>
            <a:chOff x="1646675" y="5183878"/>
            <a:chExt cx="946520" cy="912032"/>
          </a:xfrm>
        </p:grpSpPr>
        <p:grpSp>
          <p:nvGrpSpPr>
            <p:cNvPr id="29" name="グループ化 3"/>
            <p:cNvGrpSpPr>
              <a:grpSpLocks noChangeAspect="1"/>
            </p:cNvGrpSpPr>
            <p:nvPr/>
          </p:nvGrpSpPr>
          <p:grpSpPr>
            <a:xfrm>
              <a:off x="1646675" y="5183878"/>
              <a:ext cx="946520" cy="912032"/>
              <a:chOff x="2348961" y="1541061"/>
              <a:chExt cx="4302366" cy="4145599"/>
            </a:xfrm>
          </p:grpSpPr>
          <p:sp>
            <p:nvSpPr>
              <p:cNvPr id="39" name="円/楕円 38"/>
              <p:cNvSpPr/>
              <p:nvPr/>
            </p:nvSpPr>
            <p:spPr>
              <a:xfrm>
                <a:off x="3424242" y="2595968"/>
                <a:ext cx="2268822" cy="2232248"/>
              </a:xfrm>
              <a:prstGeom prst="ellipse">
                <a:avLst/>
              </a:prstGeom>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30" name="グループ化 1781"/>
              <p:cNvGrpSpPr/>
              <p:nvPr/>
            </p:nvGrpSpPr>
            <p:grpSpPr>
              <a:xfrm rot="8783968">
                <a:off x="5496083" y="5022494"/>
                <a:ext cx="199095" cy="664166"/>
                <a:chOff x="2627964" y="1124744"/>
                <a:chExt cx="222450" cy="641307"/>
              </a:xfrm>
            </p:grpSpPr>
            <p:grpSp>
              <p:nvGrpSpPr>
                <p:cNvPr id="31" name="グループ化 368"/>
                <p:cNvGrpSpPr/>
                <p:nvPr/>
              </p:nvGrpSpPr>
              <p:grpSpPr>
                <a:xfrm>
                  <a:off x="2627964" y="1124744"/>
                  <a:ext cx="215072" cy="576064"/>
                  <a:chOff x="180113" y="1556792"/>
                  <a:chExt cx="716907" cy="1800200"/>
                </a:xfrm>
              </p:grpSpPr>
              <p:grpSp>
                <p:nvGrpSpPr>
                  <p:cNvPr id="32" name="グループ化 279"/>
                  <p:cNvGrpSpPr/>
                  <p:nvPr/>
                </p:nvGrpSpPr>
                <p:grpSpPr>
                  <a:xfrm>
                    <a:off x="180113" y="1556792"/>
                    <a:ext cx="444188" cy="1800200"/>
                    <a:chOff x="755576" y="2996952"/>
                    <a:chExt cx="216024" cy="864096"/>
                  </a:xfrm>
                </p:grpSpPr>
                <p:sp>
                  <p:nvSpPr>
                    <p:cNvPr id="536" name="アーチ 535"/>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7" name="アーチ 536"/>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8" name="アーチ 537"/>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534" name="アーチ 533"/>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5" name="アーチ 534"/>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532" name="正方形/長方形 531"/>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3" name="グループ化 1717"/>
              <p:cNvGrpSpPr/>
              <p:nvPr/>
            </p:nvGrpSpPr>
            <p:grpSpPr>
              <a:xfrm rot="17556823" flipV="1">
                <a:off x="6219696" y="4176854"/>
                <a:ext cx="199095" cy="664166"/>
                <a:chOff x="2627964" y="1124744"/>
                <a:chExt cx="222450" cy="641307"/>
              </a:xfrm>
            </p:grpSpPr>
            <p:grpSp>
              <p:nvGrpSpPr>
                <p:cNvPr id="34" name="グループ化 368"/>
                <p:cNvGrpSpPr/>
                <p:nvPr/>
              </p:nvGrpSpPr>
              <p:grpSpPr>
                <a:xfrm>
                  <a:off x="2627964" y="1124744"/>
                  <a:ext cx="215072" cy="576064"/>
                  <a:chOff x="180113" y="1556792"/>
                  <a:chExt cx="716907" cy="1800200"/>
                </a:xfrm>
              </p:grpSpPr>
              <p:grpSp>
                <p:nvGrpSpPr>
                  <p:cNvPr id="35" name="グループ化 279"/>
                  <p:cNvGrpSpPr/>
                  <p:nvPr/>
                </p:nvGrpSpPr>
                <p:grpSpPr>
                  <a:xfrm>
                    <a:off x="180113" y="1556792"/>
                    <a:ext cx="444188" cy="1800200"/>
                    <a:chOff x="755576" y="2996952"/>
                    <a:chExt cx="216024" cy="864096"/>
                  </a:xfrm>
                </p:grpSpPr>
                <p:sp>
                  <p:nvSpPr>
                    <p:cNvPr id="528" name="アーチ 527"/>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9" name="アーチ 528"/>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0" name="アーチ 529"/>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526" name="アーチ 525"/>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7" name="アーチ 526"/>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524" name="正方形/長方形 523"/>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6" name="グループ化 368"/>
              <p:cNvGrpSpPr/>
              <p:nvPr/>
            </p:nvGrpSpPr>
            <p:grpSpPr>
              <a:xfrm rot="15348472">
                <a:off x="2551014" y="3849312"/>
                <a:ext cx="192492" cy="596598"/>
                <a:chOff x="180113" y="1556792"/>
                <a:chExt cx="716907" cy="1800200"/>
              </a:xfrm>
            </p:grpSpPr>
            <p:grpSp>
              <p:nvGrpSpPr>
                <p:cNvPr id="37" name="グループ化 279"/>
                <p:cNvGrpSpPr/>
                <p:nvPr/>
              </p:nvGrpSpPr>
              <p:grpSpPr>
                <a:xfrm>
                  <a:off x="180113" y="1556792"/>
                  <a:ext cx="444188" cy="1800200"/>
                  <a:chOff x="755576" y="2996952"/>
                  <a:chExt cx="216024" cy="864096"/>
                </a:xfrm>
              </p:grpSpPr>
              <p:sp>
                <p:nvSpPr>
                  <p:cNvPr id="520" name="アーチ 519"/>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1" name="アーチ 520"/>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2" name="アーチ 521"/>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518" name="アーチ 517"/>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9" name="アーチ 518"/>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38" name="グループ化 1733"/>
              <p:cNvGrpSpPr/>
              <p:nvPr/>
            </p:nvGrpSpPr>
            <p:grpSpPr>
              <a:xfrm rot="17603608">
                <a:off x="2691408" y="2629042"/>
                <a:ext cx="199095" cy="664166"/>
                <a:chOff x="2627964" y="1124744"/>
                <a:chExt cx="222450" cy="641307"/>
              </a:xfrm>
            </p:grpSpPr>
            <p:grpSp>
              <p:nvGrpSpPr>
                <p:cNvPr id="40" name="グループ化 368"/>
                <p:cNvGrpSpPr/>
                <p:nvPr/>
              </p:nvGrpSpPr>
              <p:grpSpPr>
                <a:xfrm>
                  <a:off x="2627964" y="1124744"/>
                  <a:ext cx="215072" cy="576064"/>
                  <a:chOff x="180113" y="1556792"/>
                  <a:chExt cx="716907" cy="1800200"/>
                </a:xfrm>
              </p:grpSpPr>
              <p:grpSp>
                <p:nvGrpSpPr>
                  <p:cNvPr id="41" name="グループ化 279"/>
                  <p:cNvGrpSpPr/>
                  <p:nvPr/>
                </p:nvGrpSpPr>
                <p:grpSpPr>
                  <a:xfrm>
                    <a:off x="180113" y="1556792"/>
                    <a:ext cx="444188" cy="1800200"/>
                    <a:chOff x="755576" y="2996952"/>
                    <a:chExt cx="216024" cy="864096"/>
                  </a:xfrm>
                </p:grpSpPr>
                <p:sp>
                  <p:nvSpPr>
                    <p:cNvPr id="514" name="アーチ 513"/>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5" name="アーチ 514"/>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6" name="アーチ 515"/>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512" name="アーチ 511"/>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3" name="アーチ 512"/>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510" name="正方形/長方形 509"/>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2" name="グループ化 1701"/>
              <p:cNvGrpSpPr/>
              <p:nvPr/>
            </p:nvGrpSpPr>
            <p:grpSpPr>
              <a:xfrm rot="3296203">
                <a:off x="6016838" y="2233877"/>
                <a:ext cx="199095" cy="664166"/>
                <a:chOff x="2627964" y="1124744"/>
                <a:chExt cx="222450" cy="641307"/>
              </a:xfrm>
            </p:grpSpPr>
            <p:grpSp>
              <p:nvGrpSpPr>
                <p:cNvPr id="43" name="グループ化 368"/>
                <p:cNvGrpSpPr/>
                <p:nvPr/>
              </p:nvGrpSpPr>
              <p:grpSpPr>
                <a:xfrm>
                  <a:off x="2627964" y="1124744"/>
                  <a:ext cx="215072" cy="576064"/>
                  <a:chOff x="180113" y="1556792"/>
                  <a:chExt cx="716907" cy="1800200"/>
                </a:xfrm>
              </p:grpSpPr>
              <p:grpSp>
                <p:nvGrpSpPr>
                  <p:cNvPr id="44" name="グループ化 279"/>
                  <p:cNvGrpSpPr/>
                  <p:nvPr/>
                </p:nvGrpSpPr>
                <p:grpSpPr>
                  <a:xfrm>
                    <a:off x="180113" y="1556792"/>
                    <a:ext cx="444188" cy="1800200"/>
                    <a:chOff x="755576" y="2996952"/>
                    <a:chExt cx="216024" cy="864096"/>
                  </a:xfrm>
                </p:grpSpPr>
                <p:sp>
                  <p:nvSpPr>
                    <p:cNvPr id="506" name="アーチ 505"/>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7" name="アーチ 506"/>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8" name="アーチ 507"/>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505" name="アーチ 504"/>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503" name="正方形/長方形 502"/>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5" name="グループ化 368"/>
              <p:cNvGrpSpPr/>
              <p:nvPr/>
            </p:nvGrpSpPr>
            <p:grpSpPr>
              <a:xfrm rot="1080716" flipH="1">
                <a:off x="5118030" y="1561704"/>
                <a:ext cx="192492" cy="596598"/>
                <a:chOff x="180113" y="1556792"/>
                <a:chExt cx="716907" cy="1800200"/>
              </a:xfrm>
            </p:grpSpPr>
            <p:grpSp>
              <p:nvGrpSpPr>
                <p:cNvPr id="46" name="グループ化 279"/>
                <p:cNvGrpSpPr/>
                <p:nvPr/>
              </p:nvGrpSpPr>
              <p:grpSpPr>
                <a:xfrm>
                  <a:off x="180113" y="1556792"/>
                  <a:ext cx="444188" cy="1800200"/>
                  <a:chOff x="755576" y="2996952"/>
                  <a:chExt cx="216024" cy="864096"/>
                </a:xfrm>
              </p:grpSpPr>
              <p:sp>
                <p:nvSpPr>
                  <p:cNvPr id="499" name="アーチ 498"/>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0" name="アーチ 499"/>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1" name="アーチ 500"/>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497" name="アーチ 496"/>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8" name="アーチ 497"/>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481" name="グループ化 1616"/>
              <p:cNvGrpSpPr/>
              <p:nvPr/>
            </p:nvGrpSpPr>
            <p:grpSpPr>
              <a:xfrm rot="20519284">
                <a:off x="3886272" y="1541061"/>
                <a:ext cx="199095" cy="664166"/>
                <a:chOff x="2627964" y="1124744"/>
                <a:chExt cx="222450" cy="641307"/>
              </a:xfrm>
            </p:grpSpPr>
            <p:grpSp>
              <p:nvGrpSpPr>
                <p:cNvPr id="1482" name="グループ化 368"/>
                <p:cNvGrpSpPr/>
                <p:nvPr/>
              </p:nvGrpSpPr>
              <p:grpSpPr>
                <a:xfrm>
                  <a:off x="2627964" y="1124744"/>
                  <a:ext cx="215072" cy="576064"/>
                  <a:chOff x="180113" y="1556792"/>
                  <a:chExt cx="716907" cy="1800200"/>
                </a:xfrm>
              </p:grpSpPr>
              <p:grpSp>
                <p:nvGrpSpPr>
                  <p:cNvPr id="1484" name="グループ化 279"/>
                  <p:cNvGrpSpPr/>
                  <p:nvPr/>
                </p:nvGrpSpPr>
                <p:grpSpPr>
                  <a:xfrm>
                    <a:off x="180113" y="1556792"/>
                    <a:ext cx="444188" cy="1800200"/>
                    <a:chOff x="755576" y="2996952"/>
                    <a:chExt cx="216024" cy="864096"/>
                  </a:xfrm>
                </p:grpSpPr>
                <p:sp>
                  <p:nvSpPr>
                    <p:cNvPr id="493" name="アーチ 492"/>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4" name="アーチ 493"/>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5" name="アーチ 494"/>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491" name="アーチ 490"/>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2" name="アーチ 491"/>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489" name="正方形/長方形 488"/>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47" name="円/楕円 46"/>
              <p:cNvSpPr/>
              <p:nvPr/>
            </p:nvSpPr>
            <p:spPr>
              <a:xfrm rot="21300000" flipV="1">
                <a:off x="4431512" y="244762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8" name="直線コネクタ 47"/>
              <p:cNvCxnSpPr/>
              <p:nvPr/>
            </p:nvCxnSpPr>
            <p:spPr>
              <a:xfrm rot="20700000" flipV="1">
                <a:off x="4457365" y="232054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p:nvCxnSpPr>
            <p:spPr>
              <a:xfrm rot="300000" flipH="1" flipV="1">
                <a:off x="4526715" y="23122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0" name="円/楕円 49"/>
              <p:cNvSpPr/>
              <p:nvPr/>
            </p:nvSpPr>
            <p:spPr>
              <a:xfrm>
                <a:off x="4522463" y="203016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1" name="直線コネクタ 50"/>
              <p:cNvCxnSpPr/>
              <p:nvPr/>
            </p:nvCxnSpPr>
            <p:spPr>
              <a:xfrm rot="600000">
                <a:off x="4559568" y="21607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2" name="直線コネクタ 51"/>
              <p:cNvCxnSpPr/>
              <p:nvPr/>
            </p:nvCxnSpPr>
            <p:spPr>
              <a:xfrm rot="21000000" flipH="1">
                <a:off x="4629374" y="21629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3" name="円/楕円 52"/>
              <p:cNvSpPr/>
              <p:nvPr/>
            </p:nvSpPr>
            <p:spPr>
              <a:xfrm rot="300000">
                <a:off x="4664251" y="203931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4" name="直線コネクタ 53"/>
              <p:cNvCxnSpPr/>
              <p:nvPr/>
            </p:nvCxnSpPr>
            <p:spPr>
              <a:xfrm rot="900000">
                <a:off x="4690104" y="21663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5" name="直線コネクタ 54"/>
              <p:cNvCxnSpPr/>
              <p:nvPr/>
            </p:nvCxnSpPr>
            <p:spPr>
              <a:xfrm rot="21300000" flipH="1">
                <a:off x="4759454" y="217465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6" name="円/楕円 55"/>
              <p:cNvSpPr/>
              <p:nvPr/>
            </p:nvSpPr>
            <p:spPr>
              <a:xfrm rot="600000">
                <a:off x="4803000" y="20611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57" name="直線コネクタ 56"/>
              <p:cNvCxnSpPr/>
              <p:nvPr/>
            </p:nvCxnSpPr>
            <p:spPr>
              <a:xfrm rot="1200000">
                <a:off x="4817953" y="218370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8" name="直線コネクタ 57"/>
              <p:cNvCxnSpPr/>
              <p:nvPr/>
            </p:nvCxnSpPr>
            <p:spPr>
              <a:xfrm flipH="1">
                <a:off x="4886319" y="21979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9" name="円/楕円 58"/>
              <p:cNvSpPr/>
              <p:nvPr/>
            </p:nvSpPr>
            <p:spPr>
              <a:xfrm rot="900000">
                <a:off x="4941044" y="209476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0" name="直線コネクタ 59"/>
              <p:cNvCxnSpPr/>
              <p:nvPr/>
            </p:nvCxnSpPr>
            <p:spPr>
              <a:xfrm rot="1500000">
                <a:off x="4945530" y="2211901"/>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61" name="直線コネクタ 60"/>
              <p:cNvCxnSpPr/>
              <p:nvPr/>
            </p:nvCxnSpPr>
            <p:spPr>
              <a:xfrm rot="300000" flipH="1">
                <a:off x="5012392" y="2232080"/>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62" name="円/楕円 61"/>
              <p:cNvSpPr/>
              <p:nvPr/>
            </p:nvSpPr>
            <p:spPr>
              <a:xfrm rot="1200000">
                <a:off x="5074427" y="213964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3" name="直線コネクタ 62"/>
              <p:cNvCxnSpPr/>
              <p:nvPr/>
            </p:nvCxnSpPr>
            <p:spPr>
              <a:xfrm rot="1800000">
                <a:off x="5068961" y="225044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 name="直線コネクタ 63"/>
              <p:cNvCxnSpPr/>
              <p:nvPr/>
            </p:nvCxnSpPr>
            <p:spPr>
              <a:xfrm rot="600000" flipH="1">
                <a:off x="5133809" y="22763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5" name="円/楕円 64"/>
              <p:cNvSpPr/>
              <p:nvPr/>
            </p:nvSpPr>
            <p:spPr>
              <a:xfrm rot="1500000">
                <a:off x="5204533" y="219673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6" name="直線コネクタ 65"/>
              <p:cNvCxnSpPr/>
              <p:nvPr/>
            </p:nvCxnSpPr>
            <p:spPr>
              <a:xfrm rot="2100000">
                <a:off x="5189704" y="23003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7" name="直線コネクタ 66"/>
              <p:cNvCxnSpPr/>
              <p:nvPr/>
            </p:nvCxnSpPr>
            <p:spPr>
              <a:xfrm rot="900000" flipH="1">
                <a:off x="5252046" y="233185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8" name="円/楕円 67"/>
              <p:cNvSpPr/>
              <p:nvPr/>
            </p:nvSpPr>
            <p:spPr>
              <a:xfrm rot="1800000">
                <a:off x="5327453" y="226468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9" name="直線コネクタ 68"/>
              <p:cNvCxnSpPr/>
              <p:nvPr/>
            </p:nvCxnSpPr>
            <p:spPr>
              <a:xfrm rot="2400000">
                <a:off x="5303923" y="2360360"/>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0" name="直線コネクタ 69"/>
              <p:cNvCxnSpPr/>
              <p:nvPr/>
            </p:nvCxnSpPr>
            <p:spPr>
              <a:xfrm rot="1200000" flipH="1">
                <a:off x="5363284" y="2397156"/>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71" name="円/楕円 70"/>
              <p:cNvSpPr/>
              <p:nvPr/>
            </p:nvSpPr>
            <p:spPr>
              <a:xfrm rot="2100000">
                <a:off x="5445669" y="234350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2" name="直線コネクタ 71"/>
              <p:cNvCxnSpPr/>
              <p:nvPr/>
            </p:nvCxnSpPr>
            <p:spPr>
              <a:xfrm rot="2700000">
                <a:off x="5414164" y="24304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3" name="直線コネクタ 72"/>
              <p:cNvCxnSpPr/>
              <p:nvPr/>
            </p:nvCxnSpPr>
            <p:spPr>
              <a:xfrm rot="1500000" flipH="1">
                <a:off x="5470092" y="247231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4" name="円/楕円 73"/>
              <p:cNvSpPr/>
              <p:nvPr/>
            </p:nvSpPr>
            <p:spPr>
              <a:xfrm rot="2400000">
                <a:off x="5553866" y="242972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5" name="直線コネクタ 74"/>
              <p:cNvCxnSpPr/>
              <p:nvPr/>
            </p:nvCxnSpPr>
            <p:spPr>
              <a:xfrm rot="3000000">
                <a:off x="5515174" y="25073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76" name="直線コネクタ 75"/>
              <p:cNvCxnSpPr/>
              <p:nvPr/>
            </p:nvCxnSpPr>
            <p:spPr>
              <a:xfrm rot="1800000" flipH="1">
                <a:off x="5567243" y="25538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7" name="円/楕円 76"/>
              <p:cNvSpPr/>
              <p:nvPr/>
            </p:nvSpPr>
            <p:spPr>
              <a:xfrm rot="2700000">
                <a:off x="5656599" y="252787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78" name="直線コネクタ 77"/>
              <p:cNvCxnSpPr/>
              <p:nvPr/>
            </p:nvCxnSpPr>
            <p:spPr>
              <a:xfrm rot="3300000">
                <a:off x="5611563" y="259556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79" name="直線コネクタ 78"/>
              <p:cNvCxnSpPr/>
              <p:nvPr/>
            </p:nvCxnSpPr>
            <p:spPr>
              <a:xfrm rot="2100000" flipH="1">
                <a:off x="5659377" y="264646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80" name="円/楕円 79"/>
              <p:cNvSpPr/>
              <p:nvPr/>
            </p:nvSpPr>
            <p:spPr>
              <a:xfrm rot="3000000">
                <a:off x="5748863" y="263377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1" name="直線コネクタ 80"/>
              <p:cNvCxnSpPr/>
              <p:nvPr/>
            </p:nvCxnSpPr>
            <p:spPr>
              <a:xfrm rot="3600000">
                <a:off x="5698373" y="26909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2" name="直線コネクタ 81"/>
              <p:cNvCxnSpPr/>
              <p:nvPr/>
            </p:nvCxnSpPr>
            <p:spPr>
              <a:xfrm rot="2400000" flipH="1">
                <a:off x="5741568" y="27458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3" name="円/楕円 82"/>
              <p:cNvSpPr/>
              <p:nvPr/>
            </p:nvSpPr>
            <p:spPr>
              <a:xfrm rot="3300000">
                <a:off x="5832991" y="274827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4" name="直線コネクタ 83"/>
              <p:cNvCxnSpPr/>
              <p:nvPr/>
            </p:nvCxnSpPr>
            <p:spPr>
              <a:xfrm rot="3900000">
                <a:off x="5777980" y="27946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5" name="直線コネクタ 84"/>
              <p:cNvCxnSpPr/>
              <p:nvPr/>
            </p:nvCxnSpPr>
            <p:spPr>
              <a:xfrm rot="2700000" flipH="1">
                <a:off x="5816228" y="285303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6" name="円/楕円 85"/>
              <p:cNvSpPr/>
              <p:nvPr/>
            </p:nvSpPr>
            <p:spPr>
              <a:xfrm rot="3600000">
                <a:off x="5906324" y="286838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87" name="直線コネクタ 86"/>
              <p:cNvCxnSpPr/>
              <p:nvPr/>
            </p:nvCxnSpPr>
            <p:spPr>
              <a:xfrm rot="4200000">
                <a:off x="5847758" y="290347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8" name="直線コネクタ 87"/>
              <p:cNvCxnSpPr/>
              <p:nvPr/>
            </p:nvCxnSpPr>
            <p:spPr>
              <a:xfrm rot="3000000" flipH="1">
                <a:off x="5880768" y="29650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9" name="円/楕円 88"/>
              <p:cNvSpPr/>
              <p:nvPr/>
            </p:nvSpPr>
            <p:spPr>
              <a:xfrm rot="3900000">
                <a:off x="5969291" y="299575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0" name="直線コネクタ 89"/>
              <p:cNvCxnSpPr/>
              <p:nvPr/>
            </p:nvCxnSpPr>
            <p:spPr>
              <a:xfrm rot="4500000">
                <a:off x="5908164" y="30193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91" name="直線コネクタ 90"/>
              <p:cNvCxnSpPr/>
              <p:nvPr/>
            </p:nvCxnSpPr>
            <p:spPr>
              <a:xfrm rot="3300000" flipH="1">
                <a:off x="5935684" y="30835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92" name="円/楕円 91"/>
              <p:cNvSpPr/>
              <p:nvPr/>
            </p:nvSpPr>
            <p:spPr>
              <a:xfrm rot="4200000">
                <a:off x="6019772" y="312682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3" name="直線コネクタ 92"/>
              <p:cNvCxnSpPr/>
              <p:nvPr/>
            </p:nvCxnSpPr>
            <p:spPr>
              <a:xfrm rot="4800000">
                <a:off x="5957097" y="31386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4" name="直線コネクタ 93"/>
              <p:cNvCxnSpPr/>
              <p:nvPr/>
            </p:nvCxnSpPr>
            <p:spPr>
              <a:xfrm rot="3600000" flipH="1">
                <a:off x="5978918" y="32050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5" name="円/楕円 94"/>
              <p:cNvSpPr/>
              <p:nvPr/>
            </p:nvSpPr>
            <p:spPr>
              <a:xfrm rot="4500000">
                <a:off x="6059666" y="326318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6" name="直線コネクタ 95"/>
              <p:cNvCxnSpPr/>
              <p:nvPr/>
            </p:nvCxnSpPr>
            <p:spPr>
              <a:xfrm rot="5100000">
                <a:off x="5996468" y="32632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7" name="直線コネクタ 96"/>
              <p:cNvCxnSpPr/>
              <p:nvPr/>
            </p:nvCxnSpPr>
            <p:spPr>
              <a:xfrm rot="3900000" flipH="1">
                <a:off x="6012424" y="333127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8" name="円/楕円 97"/>
              <p:cNvSpPr/>
              <p:nvPr/>
            </p:nvSpPr>
            <p:spPr>
              <a:xfrm rot="4800000">
                <a:off x="6080619" y="339695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99" name="直線コネクタ 98"/>
              <p:cNvCxnSpPr/>
              <p:nvPr/>
            </p:nvCxnSpPr>
            <p:spPr>
              <a:xfrm rot="5400000">
                <a:off x="6017927" y="338526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0" name="直線コネクタ 99"/>
              <p:cNvCxnSpPr/>
              <p:nvPr/>
            </p:nvCxnSpPr>
            <p:spPr>
              <a:xfrm rot="4200000" flipH="1">
                <a:off x="6027896" y="345438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01" name="円/楕円 100"/>
              <p:cNvSpPr/>
              <p:nvPr/>
            </p:nvSpPr>
            <p:spPr>
              <a:xfrm rot="5100000">
                <a:off x="6096227" y="353817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2" name="直線コネクタ 101"/>
              <p:cNvCxnSpPr/>
              <p:nvPr/>
            </p:nvCxnSpPr>
            <p:spPr>
              <a:xfrm rot="5700000">
                <a:off x="6035067" y="35147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 name="直線コネクタ 102"/>
              <p:cNvCxnSpPr/>
              <p:nvPr/>
            </p:nvCxnSpPr>
            <p:spPr>
              <a:xfrm rot="4500000" flipH="1">
                <a:off x="6038973" y="358452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4" name="円/楕円 103"/>
              <p:cNvSpPr/>
              <p:nvPr/>
            </p:nvSpPr>
            <p:spPr>
              <a:xfrm rot="5400000">
                <a:off x="6098836" y="367860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5" name="直線コネクタ 104"/>
              <p:cNvCxnSpPr/>
              <p:nvPr/>
            </p:nvCxnSpPr>
            <p:spPr>
              <a:xfrm rot="6000000">
                <a:off x="6040221" y="3643703"/>
                <a:ext cx="0" cy="144016"/>
              </a:xfrm>
              <a:prstGeom prst="line">
                <a:avLst/>
              </a:prstGeom>
              <a:solidFill>
                <a:schemeClr val="accent5"/>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6" name="直線コネクタ 105"/>
              <p:cNvCxnSpPr/>
              <p:nvPr/>
            </p:nvCxnSpPr>
            <p:spPr>
              <a:xfrm rot="4800000" flipH="1">
                <a:off x="6038035" y="3713509"/>
                <a:ext cx="0" cy="144016"/>
              </a:xfrm>
              <a:prstGeom prst="line">
                <a:avLst/>
              </a:prstGeom>
              <a:solidFill>
                <a:schemeClr val="accent5"/>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7" name="円/楕円 106"/>
              <p:cNvSpPr/>
              <p:nvPr/>
            </p:nvSpPr>
            <p:spPr>
              <a:xfrm rot="5700000">
                <a:off x="6089683" y="382039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8" name="直線コネクタ 107"/>
              <p:cNvCxnSpPr/>
              <p:nvPr/>
            </p:nvCxnSpPr>
            <p:spPr>
              <a:xfrm rot="6300000">
                <a:off x="6034607" y="377423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9" name="直線コネクタ 108"/>
              <p:cNvCxnSpPr/>
              <p:nvPr/>
            </p:nvCxnSpPr>
            <p:spPr>
              <a:xfrm rot="5100000" flipH="1">
                <a:off x="6026345" y="384358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0" name="円/楕円 109"/>
              <p:cNvSpPr/>
              <p:nvPr/>
            </p:nvSpPr>
            <p:spPr>
              <a:xfrm rot="6000000">
                <a:off x="6068651" y="39595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1" name="直線コネクタ 110"/>
              <p:cNvCxnSpPr/>
              <p:nvPr/>
            </p:nvCxnSpPr>
            <p:spPr>
              <a:xfrm rot="6600000">
                <a:off x="6018081" y="390248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2" name="直線コネクタ 111"/>
              <p:cNvCxnSpPr/>
              <p:nvPr/>
            </p:nvCxnSpPr>
            <p:spPr>
              <a:xfrm rot="5400000" flipH="1">
                <a:off x="6003806" y="39708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3" name="円/楕円 112"/>
              <p:cNvSpPr/>
              <p:nvPr/>
            </p:nvSpPr>
            <p:spPr>
              <a:xfrm rot="6300000">
                <a:off x="6035017" y="409758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4" name="直線コネクタ 113"/>
              <p:cNvCxnSpPr/>
              <p:nvPr/>
            </p:nvCxnSpPr>
            <p:spPr>
              <a:xfrm rot="6900000">
                <a:off x="5989886" y="403006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5" name="直線コネクタ 114"/>
              <p:cNvCxnSpPr/>
              <p:nvPr/>
            </p:nvCxnSpPr>
            <p:spPr>
              <a:xfrm rot="5700000" flipH="1">
                <a:off x="5969708" y="409692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6" name="円/楕円 115"/>
              <p:cNvSpPr/>
              <p:nvPr/>
            </p:nvSpPr>
            <p:spPr>
              <a:xfrm rot="6600000">
                <a:off x="5989438" y="423043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7" name="直線コネクタ 116"/>
              <p:cNvCxnSpPr/>
              <p:nvPr/>
            </p:nvCxnSpPr>
            <p:spPr>
              <a:xfrm rot="7200000">
                <a:off x="5950638" y="415296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8" name="直線コネクタ 117"/>
              <p:cNvCxnSpPr/>
              <p:nvPr/>
            </p:nvCxnSpPr>
            <p:spPr>
              <a:xfrm rot="6000000" flipH="1">
                <a:off x="5924709" y="42178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9" name="円/楕円 118"/>
              <p:cNvSpPr/>
              <p:nvPr/>
            </p:nvSpPr>
            <p:spPr>
              <a:xfrm rot="6900000">
                <a:off x="5932343" y="436054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0" name="直線コネクタ 119"/>
              <p:cNvCxnSpPr/>
              <p:nvPr/>
            </p:nvCxnSpPr>
            <p:spPr>
              <a:xfrm rot="7500000">
                <a:off x="5900717" y="42737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1" name="直線コネクタ 120"/>
              <p:cNvCxnSpPr/>
              <p:nvPr/>
            </p:nvCxnSpPr>
            <p:spPr>
              <a:xfrm rot="6300000" flipH="1">
                <a:off x="5869234" y="433605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2" name="円/楕円 121"/>
              <p:cNvSpPr/>
              <p:nvPr/>
            </p:nvSpPr>
            <p:spPr>
              <a:xfrm rot="7200000">
                <a:off x="5866227" y="448207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3" name="直線コネクタ 122"/>
              <p:cNvCxnSpPr/>
              <p:nvPr/>
            </p:nvCxnSpPr>
            <p:spPr>
              <a:xfrm rot="7800000">
                <a:off x="5842564" y="438653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4" name="直線コネクタ 123"/>
              <p:cNvCxnSpPr/>
              <p:nvPr/>
            </p:nvCxnSpPr>
            <p:spPr>
              <a:xfrm rot="6600000" flipH="1">
                <a:off x="5805768" y="444589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5" name="円/楕円 124"/>
              <p:cNvSpPr/>
              <p:nvPr/>
            </p:nvSpPr>
            <p:spPr>
              <a:xfrm rot="7500000">
                <a:off x="5787406" y="460028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6" name="直線コネクタ 125"/>
              <p:cNvCxnSpPr/>
              <p:nvPr/>
            </p:nvCxnSpPr>
            <p:spPr>
              <a:xfrm rot="8100000">
                <a:off x="5772434" y="449677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7" name="直線コネクタ 126"/>
              <p:cNvCxnSpPr/>
              <p:nvPr/>
            </p:nvCxnSpPr>
            <p:spPr>
              <a:xfrm rot="6900000" flipH="1">
                <a:off x="5730604" y="455270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8" name="円/楕円 127"/>
              <p:cNvSpPr/>
              <p:nvPr/>
            </p:nvSpPr>
            <p:spPr>
              <a:xfrm rot="7800000">
                <a:off x="5699138" y="470953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9" name="直線コネクタ 128"/>
              <p:cNvCxnSpPr/>
              <p:nvPr/>
            </p:nvCxnSpPr>
            <p:spPr>
              <a:xfrm rot="8400000">
                <a:off x="5693518" y="459883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0" name="直線コネクタ 129"/>
              <p:cNvCxnSpPr/>
              <p:nvPr/>
            </p:nvCxnSpPr>
            <p:spPr>
              <a:xfrm rot="7200000" flipH="1">
                <a:off x="5646973" y="465090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1" name="円/楕円 130"/>
              <p:cNvSpPr/>
              <p:nvPr/>
            </p:nvSpPr>
            <p:spPr>
              <a:xfrm rot="8100000">
                <a:off x="5600988" y="481227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2" name="直線コネクタ 131"/>
              <p:cNvCxnSpPr/>
              <p:nvPr/>
            </p:nvCxnSpPr>
            <p:spPr>
              <a:xfrm rot="8700000">
                <a:off x="5605312" y="46952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3" name="直線コネクタ 132"/>
              <p:cNvCxnSpPr/>
              <p:nvPr/>
            </p:nvCxnSpPr>
            <p:spPr>
              <a:xfrm rot="7500000" flipH="1">
                <a:off x="5554406" y="474304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4" name="円/楕円 133"/>
              <p:cNvSpPr/>
              <p:nvPr/>
            </p:nvSpPr>
            <p:spPr>
              <a:xfrm rot="8400000">
                <a:off x="5495432" y="490534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5" name="直線コネクタ 134"/>
              <p:cNvCxnSpPr/>
              <p:nvPr/>
            </p:nvCxnSpPr>
            <p:spPr>
              <a:xfrm rot="9000000">
                <a:off x="5510214" y="478284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6" name="直線コネクタ 135"/>
              <p:cNvCxnSpPr/>
              <p:nvPr/>
            </p:nvCxnSpPr>
            <p:spPr>
              <a:xfrm rot="7800000" flipH="1">
                <a:off x="5455335" y="482604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7" name="円/楕円 136"/>
              <p:cNvSpPr/>
              <p:nvPr/>
            </p:nvSpPr>
            <p:spPr>
              <a:xfrm rot="8700000">
                <a:off x="5380934" y="49894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8" name="直線コネクタ 137"/>
              <p:cNvCxnSpPr/>
              <p:nvPr/>
            </p:nvCxnSpPr>
            <p:spPr>
              <a:xfrm rot="9300000">
                <a:off x="5406611" y="486245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9" name="直線コネクタ 138"/>
              <p:cNvCxnSpPr/>
              <p:nvPr/>
            </p:nvCxnSpPr>
            <p:spPr>
              <a:xfrm rot="8100000" flipH="1">
                <a:off x="5348175" y="49007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0" name="円/楕円 139"/>
              <p:cNvSpPr/>
              <p:nvPr/>
            </p:nvSpPr>
            <p:spPr>
              <a:xfrm rot="9000000">
                <a:off x="5260622" y="506194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1" name="直線コネクタ 140"/>
              <p:cNvCxnSpPr/>
              <p:nvPr/>
            </p:nvCxnSpPr>
            <p:spPr>
              <a:xfrm rot="9600000">
                <a:off x="5297546" y="493137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2" name="直線コネクタ 141"/>
              <p:cNvCxnSpPr/>
              <p:nvPr/>
            </p:nvCxnSpPr>
            <p:spPr>
              <a:xfrm rot="8400000" flipH="1">
                <a:off x="5235999" y="496438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3" name="円/楕円 142"/>
              <p:cNvSpPr/>
              <p:nvPr/>
            </p:nvSpPr>
            <p:spPr>
              <a:xfrm rot="9300000">
                <a:off x="5133254" y="512491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4" name="直線コネクタ 143"/>
              <p:cNvCxnSpPr/>
              <p:nvPr/>
            </p:nvCxnSpPr>
            <p:spPr>
              <a:xfrm rot="9900000">
                <a:off x="5181691" y="499177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5" name="直線コネクタ 144"/>
              <p:cNvCxnSpPr/>
              <p:nvPr/>
            </p:nvCxnSpPr>
            <p:spPr>
              <a:xfrm rot="8700000" flipH="1">
                <a:off x="5117501" y="501929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6" name="円/楕円 145"/>
              <p:cNvSpPr/>
              <p:nvPr/>
            </p:nvSpPr>
            <p:spPr>
              <a:xfrm rot="19200000">
                <a:off x="3471782" y="239142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7" name="直線コネクタ 146"/>
              <p:cNvCxnSpPr/>
              <p:nvPr/>
            </p:nvCxnSpPr>
            <p:spPr>
              <a:xfrm rot="19800000">
                <a:off x="3601016" y="251392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8" name="直線コネクタ 147"/>
              <p:cNvCxnSpPr/>
              <p:nvPr/>
            </p:nvCxnSpPr>
            <p:spPr>
              <a:xfrm rot="18600000" flipH="1">
                <a:off x="3655895" y="24707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9" name="円/楕円 148"/>
              <p:cNvSpPr/>
              <p:nvPr/>
            </p:nvSpPr>
            <p:spPr>
              <a:xfrm rot="19500000">
                <a:off x="3586280" y="23072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50" name="直線コネクタ 149"/>
              <p:cNvCxnSpPr/>
              <p:nvPr/>
            </p:nvCxnSpPr>
            <p:spPr>
              <a:xfrm rot="20100000">
                <a:off x="3704619" y="243431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1" name="直線コネクタ 150"/>
              <p:cNvCxnSpPr/>
              <p:nvPr/>
            </p:nvCxnSpPr>
            <p:spPr>
              <a:xfrm rot="18900000" flipH="1">
                <a:off x="3763055" y="23960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2" name="円/楕円 151"/>
              <p:cNvSpPr/>
              <p:nvPr/>
            </p:nvSpPr>
            <p:spPr>
              <a:xfrm rot="19800000">
                <a:off x="3706592" y="223482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53" name="直線コネクタ 152"/>
              <p:cNvCxnSpPr/>
              <p:nvPr/>
            </p:nvCxnSpPr>
            <p:spPr>
              <a:xfrm rot="20400000">
                <a:off x="3813684" y="236539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54" name="直線コネクタ 153"/>
              <p:cNvCxnSpPr/>
              <p:nvPr/>
            </p:nvCxnSpPr>
            <p:spPr>
              <a:xfrm rot="19200000" flipH="1">
                <a:off x="3875231" y="233238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55" name="円/楕円 154"/>
              <p:cNvSpPr/>
              <p:nvPr/>
            </p:nvSpPr>
            <p:spPr>
              <a:xfrm rot="20100000">
                <a:off x="3833960" y="217185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56" name="直線コネクタ 155"/>
              <p:cNvCxnSpPr/>
              <p:nvPr/>
            </p:nvCxnSpPr>
            <p:spPr>
              <a:xfrm rot="20700000">
                <a:off x="3929539" y="230499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7" name="直線コネクタ 156"/>
              <p:cNvCxnSpPr/>
              <p:nvPr/>
            </p:nvCxnSpPr>
            <p:spPr>
              <a:xfrm rot="19500000" flipH="1">
                <a:off x="3993729" y="22774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8" name="円/楕円 157"/>
              <p:cNvSpPr/>
              <p:nvPr/>
            </p:nvSpPr>
            <p:spPr>
              <a:xfrm rot="20400000">
                <a:off x="3964983" y="21204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59" name="直線コネクタ 158"/>
              <p:cNvCxnSpPr/>
              <p:nvPr/>
            </p:nvCxnSpPr>
            <p:spPr>
              <a:xfrm rot="21000000">
                <a:off x="4048869" y="22551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60" name="直線コネクタ 159"/>
              <p:cNvCxnSpPr/>
              <p:nvPr/>
            </p:nvCxnSpPr>
            <p:spPr>
              <a:xfrm rot="19800000" flipH="1">
                <a:off x="4115213" y="22333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61" name="円/楕円 160"/>
              <p:cNvSpPr/>
              <p:nvPr/>
            </p:nvSpPr>
            <p:spPr>
              <a:xfrm rot="20700000">
                <a:off x="4101350" y="208060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62" name="直線コネクタ 161"/>
              <p:cNvCxnSpPr/>
              <p:nvPr/>
            </p:nvCxnSpPr>
            <p:spPr>
              <a:xfrm rot="21300000">
                <a:off x="4173452" y="22158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63" name="直線コネクタ 162"/>
              <p:cNvCxnSpPr/>
              <p:nvPr/>
            </p:nvCxnSpPr>
            <p:spPr>
              <a:xfrm rot="20100000" flipH="1">
                <a:off x="4241445" y="21998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64" name="円/楕円 163"/>
              <p:cNvSpPr/>
              <p:nvPr/>
            </p:nvSpPr>
            <p:spPr>
              <a:xfrm rot="21000000">
                <a:off x="4239193" y="20536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65" name="直線コネクタ 164"/>
              <p:cNvCxnSpPr/>
              <p:nvPr/>
            </p:nvCxnSpPr>
            <p:spPr>
              <a:xfrm>
                <a:off x="4299511" y="218834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66" name="直線コネクタ 165"/>
              <p:cNvCxnSpPr/>
              <p:nvPr/>
            </p:nvCxnSpPr>
            <p:spPr>
              <a:xfrm rot="20400000" flipH="1">
                <a:off x="4368636" y="21783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67" name="円/楕円 166"/>
              <p:cNvSpPr/>
              <p:nvPr/>
            </p:nvSpPr>
            <p:spPr>
              <a:xfrm rot="21300000">
                <a:off x="4380416" y="20380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68" name="直線コネクタ 167"/>
              <p:cNvCxnSpPr/>
              <p:nvPr/>
            </p:nvCxnSpPr>
            <p:spPr>
              <a:xfrm rot="300000">
                <a:off x="4429039" y="217121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69" name="直線コネクタ 168"/>
              <p:cNvCxnSpPr/>
              <p:nvPr/>
            </p:nvCxnSpPr>
            <p:spPr>
              <a:xfrm rot="20700000" flipH="1">
                <a:off x="4498770" y="21673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0" name="円/楕円 169"/>
              <p:cNvSpPr/>
              <p:nvPr/>
            </p:nvSpPr>
            <p:spPr>
              <a:xfrm rot="9600000">
                <a:off x="5006100" y="5178031"/>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71" name="直線コネクタ 170"/>
              <p:cNvCxnSpPr/>
              <p:nvPr/>
            </p:nvCxnSpPr>
            <p:spPr>
              <a:xfrm rot="10200000">
                <a:off x="5066230" y="504334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72" name="直線コネクタ 171"/>
              <p:cNvCxnSpPr/>
              <p:nvPr/>
            </p:nvCxnSpPr>
            <p:spPr>
              <a:xfrm rot="9000000" flipH="1">
                <a:off x="4999886" y="506516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73" name="円/楕円 172"/>
              <p:cNvSpPr/>
              <p:nvPr/>
            </p:nvSpPr>
            <p:spPr>
              <a:xfrm rot="9900000">
                <a:off x="4869733" y="521792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74" name="直線コネクタ 173"/>
              <p:cNvCxnSpPr/>
              <p:nvPr/>
            </p:nvCxnSpPr>
            <p:spPr>
              <a:xfrm rot="10500000">
                <a:off x="4941647" y="508272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75" name="直線コネクタ 174"/>
              <p:cNvCxnSpPr/>
              <p:nvPr/>
            </p:nvCxnSpPr>
            <p:spPr>
              <a:xfrm rot="9300000" flipH="1">
                <a:off x="4873654" y="50986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6" name="円/楕円 175"/>
              <p:cNvSpPr/>
              <p:nvPr/>
            </p:nvSpPr>
            <p:spPr>
              <a:xfrm rot="10200000">
                <a:off x="4731890" y="524487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77" name="直線コネクタ 176"/>
              <p:cNvCxnSpPr/>
              <p:nvPr/>
            </p:nvCxnSpPr>
            <p:spPr>
              <a:xfrm rot="10800000">
                <a:off x="4815588" y="51101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78" name="直線コネクタ 177"/>
              <p:cNvCxnSpPr/>
              <p:nvPr/>
            </p:nvCxnSpPr>
            <p:spPr>
              <a:xfrm rot="9600000" flipH="1">
                <a:off x="4746463" y="512014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9" name="円/楕円 178"/>
              <p:cNvSpPr/>
              <p:nvPr/>
            </p:nvSpPr>
            <p:spPr>
              <a:xfrm rot="10500000">
                <a:off x="4590667" y="526048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80" name="直線コネクタ 179"/>
              <p:cNvCxnSpPr/>
              <p:nvPr/>
            </p:nvCxnSpPr>
            <p:spPr>
              <a:xfrm rot="11100000">
                <a:off x="4686060" y="512731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81" name="直線コネクタ 180"/>
              <p:cNvCxnSpPr/>
              <p:nvPr/>
            </p:nvCxnSpPr>
            <p:spPr>
              <a:xfrm rot="9900000" flipH="1">
                <a:off x="4616329" y="51312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82" name="円/楕円 181"/>
              <p:cNvSpPr/>
              <p:nvPr/>
            </p:nvSpPr>
            <p:spPr>
              <a:xfrm rot="10800000">
                <a:off x="4449980" y="526393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83" name="直線コネクタ 182"/>
              <p:cNvCxnSpPr/>
              <p:nvPr/>
            </p:nvCxnSpPr>
            <p:spPr>
              <a:xfrm rot="11400000">
                <a:off x="4556891" y="513331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84" name="直線コネクタ 183"/>
              <p:cNvCxnSpPr/>
              <p:nvPr/>
            </p:nvCxnSpPr>
            <p:spPr>
              <a:xfrm rot="10200000" flipH="1">
                <a:off x="4487085" y="513112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85" name="円/楕円 184"/>
              <p:cNvSpPr/>
              <p:nvPr/>
            </p:nvSpPr>
            <p:spPr>
              <a:xfrm rot="11100000">
                <a:off x="4308192" y="525478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86" name="直線コネクタ 185"/>
              <p:cNvCxnSpPr/>
              <p:nvPr/>
            </p:nvCxnSpPr>
            <p:spPr>
              <a:xfrm rot="11700000">
                <a:off x="4426355" y="512770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87" name="直線コネクタ 186"/>
              <p:cNvCxnSpPr/>
              <p:nvPr/>
            </p:nvCxnSpPr>
            <p:spPr>
              <a:xfrm rot="10500000" flipH="1">
                <a:off x="4357005" y="511943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88" name="円/楕円 187"/>
              <p:cNvSpPr/>
              <p:nvPr/>
            </p:nvSpPr>
            <p:spPr>
              <a:xfrm rot="11400000">
                <a:off x="4169443" y="523296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89" name="直線コネクタ 188"/>
              <p:cNvCxnSpPr/>
              <p:nvPr/>
            </p:nvCxnSpPr>
            <p:spPr>
              <a:xfrm rot="12000000">
                <a:off x="4298506" y="51103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0" name="直線コネクタ 189"/>
              <p:cNvCxnSpPr/>
              <p:nvPr/>
            </p:nvCxnSpPr>
            <p:spPr>
              <a:xfrm rot="10800000" flipH="1">
                <a:off x="4230140" y="50961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1" name="円/楕円 190"/>
              <p:cNvSpPr/>
              <p:nvPr/>
            </p:nvSpPr>
            <p:spPr>
              <a:xfrm rot="11700000">
                <a:off x="4031399" y="519933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92" name="直線コネクタ 191"/>
              <p:cNvCxnSpPr/>
              <p:nvPr/>
            </p:nvCxnSpPr>
            <p:spPr>
              <a:xfrm rot="12300000">
                <a:off x="4170929" y="50821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3" name="直線コネクタ 192"/>
              <p:cNvCxnSpPr/>
              <p:nvPr/>
            </p:nvCxnSpPr>
            <p:spPr>
              <a:xfrm rot="11100000" flipH="1">
                <a:off x="4104067" y="50620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4" name="円/楕円 193"/>
              <p:cNvSpPr/>
              <p:nvPr/>
            </p:nvSpPr>
            <p:spPr>
              <a:xfrm rot="12000000">
                <a:off x="3900239" y="515532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95" name="直線コネクタ 194"/>
              <p:cNvCxnSpPr/>
              <p:nvPr/>
            </p:nvCxnSpPr>
            <p:spPr>
              <a:xfrm rot="12600000">
                <a:off x="4049721" y="50445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6" name="直線コネクタ 195"/>
              <p:cNvCxnSpPr/>
              <p:nvPr/>
            </p:nvCxnSpPr>
            <p:spPr>
              <a:xfrm rot="11400000" flipH="1">
                <a:off x="3984873" y="50185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7" name="円/楕円 196"/>
              <p:cNvSpPr/>
              <p:nvPr/>
            </p:nvSpPr>
            <p:spPr>
              <a:xfrm rot="12300000">
                <a:off x="3770133" y="50982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98" name="直線コネクタ 197"/>
              <p:cNvCxnSpPr/>
              <p:nvPr/>
            </p:nvCxnSpPr>
            <p:spPr>
              <a:xfrm rot="12900000">
                <a:off x="3928978" y="49945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9" name="直線コネクタ 198"/>
              <p:cNvCxnSpPr/>
              <p:nvPr/>
            </p:nvCxnSpPr>
            <p:spPr>
              <a:xfrm rot="11700000" flipH="1">
                <a:off x="3866636" y="49631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00" name="円/楕円 199"/>
              <p:cNvSpPr/>
              <p:nvPr/>
            </p:nvSpPr>
            <p:spPr>
              <a:xfrm rot="12600000">
                <a:off x="3647213" y="503027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01" name="直線コネクタ 200"/>
              <p:cNvCxnSpPr/>
              <p:nvPr/>
            </p:nvCxnSpPr>
            <p:spPr>
              <a:xfrm rot="13200000">
                <a:off x="3814759" y="493460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02" name="直線コネクタ 201"/>
              <p:cNvCxnSpPr/>
              <p:nvPr/>
            </p:nvCxnSpPr>
            <p:spPr>
              <a:xfrm rot="12000000" flipH="1">
                <a:off x="3755398" y="489780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03" name="円/楕円 202"/>
              <p:cNvSpPr/>
              <p:nvPr/>
            </p:nvSpPr>
            <p:spPr>
              <a:xfrm rot="12900000">
                <a:off x="3528997" y="495145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04" name="直線コネクタ 203"/>
              <p:cNvCxnSpPr/>
              <p:nvPr/>
            </p:nvCxnSpPr>
            <p:spPr>
              <a:xfrm rot="13500000">
                <a:off x="3704518" y="48644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5" name="直線コネクタ 204"/>
              <p:cNvCxnSpPr/>
              <p:nvPr/>
            </p:nvCxnSpPr>
            <p:spPr>
              <a:xfrm rot="12300000" flipH="1">
                <a:off x="3648590" y="482264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06" name="円/楕円 205"/>
              <p:cNvSpPr/>
              <p:nvPr/>
            </p:nvSpPr>
            <p:spPr>
              <a:xfrm rot="13200000">
                <a:off x="3419007" y="486366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07" name="直線コネクタ 206"/>
              <p:cNvCxnSpPr/>
              <p:nvPr/>
            </p:nvCxnSpPr>
            <p:spPr>
              <a:xfrm rot="13800000">
                <a:off x="3601715" y="478603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8" name="直線コネクタ 207"/>
              <p:cNvCxnSpPr/>
              <p:nvPr/>
            </p:nvCxnSpPr>
            <p:spPr>
              <a:xfrm rot="12600000" flipH="1">
                <a:off x="3549646" y="47394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09" name="円/楕円 208"/>
              <p:cNvSpPr/>
              <p:nvPr/>
            </p:nvSpPr>
            <p:spPr>
              <a:xfrm rot="13500000">
                <a:off x="3316274" y="476551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10" name="直線コネクタ 209"/>
              <p:cNvCxnSpPr/>
              <p:nvPr/>
            </p:nvCxnSpPr>
            <p:spPr>
              <a:xfrm rot="14100000">
                <a:off x="3505326" y="469783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11" name="直線コネクタ 210"/>
              <p:cNvCxnSpPr/>
              <p:nvPr/>
            </p:nvCxnSpPr>
            <p:spPr>
              <a:xfrm rot="12900000" flipH="1">
                <a:off x="3457512" y="464692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12" name="円/楕円 211"/>
              <p:cNvSpPr/>
              <p:nvPr/>
            </p:nvSpPr>
            <p:spPr>
              <a:xfrm rot="13800000">
                <a:off x="3224010" y="465961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13" name="直線コネクタ 212"/>
              <p:cNvCxnSpPr/>
              <p:nvPr/>
            </p:nvCxnSpPr>
            <p:spPr>
              <a:xfrm rot="14400000">
                <a:off x="3418516" y="46023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4" name="直線コネクタ 213"/>
              <p:cNvCxnSpPr/>
              <p:nvPr/>
            </p:nvCxnSpPr>
            <p:spPr>
              <a:xfrm rot="13200000" flipH="1">
                <a:off x="3375321" y="45475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15" name="円/楕円 214"/>
              <p:cNvSpPr/>
              <p:nvPr/>
            </p:nvSpPr>
            <p:spPr>
              <a:xfrm rot="14100000">
                <a:off x="3139882" y="454511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16" name="直線コネクタ 215"/>
              <p:cNvCxnSpPr/>
              <p:nvPr/>
            </p:nvCxnSpPr>
            <p:spPr>
              <a:xfrm rot="14700000">
                <a:off x="3338909" y="44987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7" name="直線コネクタ 216"/>
              <p:cNvCxnSpPr/>
              <p:nvPr/>
            </p:nvCxnSpPr>
            <p:spPr>
              <a:xfrm rot="13500000" flipH="1">
                <a:off x="3300661" y="44403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18" name="円/楕円 217"/>
              <p:cNvSpPr/>
              <p:nvPr/>
            </p:nvSpPr>
            <p:spPr>
              <a:xfrm rot="14400000">
                <a:off x="3074441" y="4426588"/>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19" name="直線コネクタ 218"/>
              <p:cNvCxnSpPr/>
              <p:nvPr/>
            </p:nvCxnSpPr>
            <p:spPr>
              <a:xfrm rot="15000000">
                <a:off x="3277023" y="439150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20" name="直線コネクタ 219"/>
              <p:cNvCxnSpPr/>
              <p:nvPr/>
            </p:nvCxnSpPr>
            <p:spPr>
              <a:xfrm rot="13800000" flipH="1">
                <a:off x="3244013" y="432995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21" name="円/楕円 220"/>
              <p:cNvSpPr/>
              <p:nvPr/>
            </p:nvSpPr>
            <p:spPr>
              <a:xfrm rot="14700000">
                <a:off x="3011474" y="429921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22" name="直線コネクタ 221"/>
              <p:cNvCxnSpPr/>
              <p:nvPr/>
            </p:nvCxnSpPr>
            <p:spPr>
              <a:xfrm rot="15300000">
                <a:off x="3216617" y="427564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3" name="直線コネクタ 222"/>
              <p:cNvCxnSpPr/>
              <p:nvPr/>
            </p:nvCxnSpPr>
            <p:spPr>
              <a:xfrm rot="14100000" flipH="1">
                <a:off x="3189097" y="421145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24" name="円/楕円 223"/>
              <p:cNvSpPr/>
              <p:nvPr/>
            </p:nvSpPr>
            <p:spPr>
              <a:xfrm rot="15000000">
                <a:off x="2960993" y="416815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25" name="直線コネクタ 224"/>
              <p:cNvCxnSpPr/>
              <p:nvPr/>
            </p:nvCxnSpPr>
            <p:spPr>
              <a:xfrm rot="15600000">
                <a:off x="3167684" y="41562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6" name="直線コネクタ 225"/>
              <p:cNvCxnSpPr/>
              <p:nvPr/>
            </p:nvCxnSpPr>
            <p:spPr>
              <a:xfrm rot="14400000" flipH="1">
                <a:off x="3145863" y="408993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27" name="円/楕円 226"/>
              <p:cNvSpPr/>
              <p:nvPr/>
            </p:nvSpPr>
            <p:spPr>
              <a:xfrm rot="15300000">
                <a:off x="2921099" y="403178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28" name="直線コネクタ 227"/>
              <p:cNvCxnSpPr/>
              <p:nvPr/>
            </p:nvCxnSpPr>
            <p:spPr>
              <a:xfrm rot="15900000">
                <a:off x="3128313" y="40316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9" name="直線コネクタ 228"/>
              <p:cNvCxnSpPr/>
              <p:nvPr/>
            </p:nvCxnSpPr>
            <p:spPr>
              <a:xfrm rot="14700000" flipH="1">
                <a:off x="3112357" y="39636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30" name="円/楕円 229"/>
              <p:cNvSpPr/>
              <p:nvPr/>
            </p:nvSpPr>
            <p:spPr>
              <a:xfrm rot="15600000">
                <a:off x="2893271" y="389383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31" name="直線コネクタ 230"/>
              <p:cNvCxnSpPr/>
              <p:nvPr/>
            </p:nvCxnSpPr>
            <p:spPr>
              <a:xfrm rot="16200000">
                <a:off x="3099979" y="39055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32" name="直線コネクタ 231"/>
              <p:cNvCxnSpPr/>
              <p:nvPr/>
            </p:nvCxnSpPr>
            <p:spPr>
              <a:xfrm rot="15000000" flipH="1">
                <a:off x="3090010" y="383640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33" name="円/楕円 232"/>
              <p:cNvSpPr/>
              <p:nvPr/>
            </p:nvSpPr>
            <p:spPr>
              <a:xfrm rot="15900000">
                <a:off x="2877663" y="37526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34" name="直線コネクタ 233"/>
              <p:cNvCxnSpPr/>
              <p:nvPr/>
            </p:nvCxnSpPr>
            <p:spPr>
              <a:xfrm rot="16500000">
                <a:off x="3082839" y="37759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5" name="直線コネクタ 234"/>
              <p:cNvCxnSpPr/>
              <p:nvPr/>
            </p:nvCxnSpPr>
            <p:spPr>
              <a:xfrm rot="15300000" flipH="1">
                <a:off x="3078933" y="370626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36" name="円/楕円 235"/>
              <p:cNvSpPr/>
              <p:nvPr/>
            </p:nvSpPr>
            <p:spPr>
              <a:xfrm rot="16200000">
                <a:off x="2875055" y="361218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37" name="直線コネクタ 236"/>
              <p:cNvCxnSpPr/>
              <p:nvPr/>
            </p:nvCxnSpPr>
            <p:spPr>
              <a:xfrm rot="16800000">
                <a:off x="3077686" y="364708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8" name="直線コネクタ 237"/>
              <p:cNvCxnSpPr/>
              <p:nvPr/>
            </p:nvCxnSpPr>
            <p:spPr>
              <a:xfrm rot="15600000" flipH="1">
                <a:off x="3079872" y="357727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39" name="円/楕円 238"/>
              <p:cNvSpPr/>
              <p:nvPr/>
            </p:nvSpPr>
            <p:spPr>
              <a:xfrm rot="16500000">
                <a:off x="2884207" y="347039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40" name="直線コネクタ 239"/>
              <p:cNvCxnSpPr/>
              <p:nvPr/>
            </p:nvCxnSpPr>
            <p:spPr>
              <a:xfrm rot="17100000">
                <a:off x="3083299" y="351654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41" name="直線コネクタ 240"/>
              <p:cNvCxnSpPr/>
              <p:nvPr/>
            </p:nvCxnSpPr>
            <p:spPr>
              <a:xfrm rot="15900000" flipH="1">
                <a:off x="3091561" y="344719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42" name="円/楕円 241"/>
              <p:cNvSpPr/>
              <p:nvPr/>
            </p:nvSpPr>
            <p:spPr>
              <a:xfrm rot="16800000">
                <a:off x="2904773" y="333358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43" name="直線コネクタ 242"/>
              <p:cNvCxnSpPr/>
              <p:nvPr/>
            </p:nvCxnSpPr>
            <p:spPr>
              <a:xfrm rot="17400000">
                <a:off x="3099359" y="339063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44" name="直線コネクタ 243"/>
              <p:cNvCxnSpPr/>
              <p:nvPr/>
            </p:nvCxnSpPr>
            <p:spPr>
              <a:xfrm rot="16200000" flipH="1">
                <a:off x="3113634" y="33222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45" name="円/楕円 244"/>
              <p:cNvSpPr/>
              <p:nvPr/>
            </p:nvSpPr>
            <p:spPr>
              <a:xfrm rot="17100000">
                <a:off x="2938407" y="319554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46" name="直線コネクタ 245"/>
              <p:cNvCxnSpPr/>
              <p:nvPr/>
            </p:nvCxnSpPr>
            <p:spPr>
              <a:xfrm rot="17700000">
                <a:off x="3127554" y="32630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47" name="直線コネクタ 246"/>
              <p:cNvCxnSpPr/>
              <p:nvPr/>
            </p:nvCxnSpPr>
            <p:spPr>
              <a:xfrm rot="16500000" flipH="1">
                <a:off x="3147732" y="319620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48" name="円/楕円 247"/>
              <p:cNvSpPr/>
              <p:nvPr/>
            </p:nvSpPr>
            <p:spPr>
              <a:xfrm rot="17400000">
                <a:off x="2983986" y="306268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49" name="直線コネクタ 248"/>
              <p:cNvCxnSpPr/>
              <p:nvPr/>
            </p:nvCxnSpPr>
            <p:spPr>
              <a:xfrm rot="18000000">
                <a:off x="3166802" y="31401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0" name="直線コネクタ 249"/>
              <p:cNvCxnSpPr/>
              <p:nvPr/>
            </p:nvCxnSpPr>
            <p:spPr>
              <a:xfrm rot="16800000" flipH="1">
                <a:off x="3192731" y="30753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51" name="円/楕円 250"/>
              <p:cNvSpPr/>
              <p:nvPr/>
            </p:nvSpPr>
            <p:spPr>
              <a:xfrm rot="17700000">
                <a:off x="3041081" y="293258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52" name="直線コネクタ 251"/>
              <p:cNvCxnSpPr/>
              <p:nvPr/>
            </p:nvCxnSpPr>
            <p:spPr>
              <a:xfrm rot="18300000">
                <a:off x="3216723" y="30194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3" name="直線コネクタ 252"/>
              <p:cNvCxnSpPr/>
              <p:nvPr/>
            </p:nvCxnSpPr>
            <p:spPr>
              <a:xfrm rot="17100000" flipH="1">
                <a:off x="3248206" y="29570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54" name="円/楕円 253"/>
              <p:cNvSpPr/>
              <p:nvPr/>
            </p:nvSpPr>
            <p:spPr>
              <a:xfrm rot="18000000">
                <a:off x="3108436" y="280901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55" name="直線コネクタ 254"/>
              <p:cNvCxnSpPr/>
              <p:nvPr/>
            </p:nvCxnSpPr>
            <p:spPr>
              <a:xfrm rot="18600000">
                <a:off x="3276115" y="290455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6" name="直線コネクタ 255"/>
              <p:cNvCxnSpPr/>
              <p:nvPr/>
            </p:nvCxnSpPr>
            <p:spPr>
              <a:xfrm rot="17400000" flipH="1">
                <a:off x="3312911" y="28451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57" name="円/楕円 256"/>
              <p:cNvSpPr/>
              <p:nvPr/>
            </p:nvSpPr>
            <p:spPr>
              <a:xfrm rot="18300000">
                <a:off x="3187257" y="2690801"/>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58" name="直線コネクタ 257"/>
              <p:cNvCxnSpPr/>
              <p:nvPr/>
            </p:nvCxnSpPr>
            <p:spPr>
              <a:xfrm rot="18900000">
                <a:off x="3346245" y="279431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59" name="直線コネクタ 258"/>
              <p:cNvCxnSpPr/>
              <p:nvPr/>
            </p:nvCxnSpPr>
            <p:spPr>
              <a:xfrm rot="17700000" flipH="1">
                <a:off x="3388075" y="273838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60" name="円/楕円 259"/>
              <p:cNvSpPr/>
              <p:nvPr/>
            </p:nvSpPr>
            <p:spPr>
              <a:xfrm rot="18600000">
                <a:off x="3275525" y="25815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61" name="直線コネクタ 260"/>
              <p:cNvCxnSpPr/>
              <p:nvPr/>
            </p:nvCxnSpPr>
            <p:spPr>
              <a:xfrm rot="19200000">
                <a:off x="3425161" y="26922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62" name="直線コネクタ 261"/>
              <p:cNvCxnSpPr/>
              <p:nvPr/>
            </p:nvCxnSpPr>
            <p:spPr>
              <a:xfrm rot="18000000" flipH="1">
                <a:off x="3471706" y="26401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63" name="円/楕円 262"/>
              <p:cNvSpPr/>
              <p:nvPr/>
            </p:nvSpPr>
            <p:spPr>
              <a:xfrm rot="18900000">
                <a:off x="3373675" y="247881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64" name="直線コネクタ 263"/>
              <p:cNvCxnSpPr/>
              <p:nvPr/>
            </p:nvCxnSpPr>
            <p:spPr>
              <a:xfrm rot="19500000">
                <a:off x="3513367" y="25958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65" name="直線コネクタ 264"/>
              <p:cNvCxnSpPr/>
              <p:nvPr/>
            </p:nvCxnSpPr>
            <p:spPr>
              <a:xfrm rot="18300000" flipH="1">
                <a:off x="3564273" y="254804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66" name="円/楕円 265"/>
              <p:cNvSpPr/>
              <p:nvPr/>
            </p:nvSpPr>
            <p:spPr>
              <a:xfrm flipV="1">
                <a:off x="4522463" y="244728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67" name="直線コネクタ 266"/>
              <p:cNvCxnSpPr/>
              <p:nvPr/>
            </p:nvCxnSpPr>
            <p:spPr>
              <a:xfrm rot="21000000" flipV="1">
                <a:off x="4559568" y="2316661"/>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68" name="直線コネクタ 267"/>
              <p:cNvCxnSpPr/>
              <p:nvPr/>
            </p:nvCxnSpPr>
            <p:spPr>
              <a:xfrm rot="600000" flipH="1" flipV="1">
                <a:off x="4629374" y="231447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69" name="円/楕円 268"/>
              <p:cNvSpPr/>
              <p:nvPr/>
            </p:nvSpPr>
            <p:spPr>
              <a:xfrm rot="300000" flipV="1">
                <a:off x="4631594" y="245293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70" name="直線コネクタ 269"/>
              <p:cNvCxnSpPr/>
              <p:nvPr/>
            </p:nvCxnSpPr>
            <p:spPr>
              <a:xfrm rot="21300000" flipV="1">
                <a:off x="4680217" y="231977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71" name="直線コネクタ 270"/>
              <p:cNvCxnSpPr/>
              <p:nvPr/>
            </p:nvCxnSpPr>
            <p:spPr>
              <a:xfrm rot="900000" flipH="1" flipV="1">
                <a:off x="4749948" y="23236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72" name="円/楕円 271"/>
              <p:cNvSpPr/>
              <p:nvPr/>
            </p:nvSpPr>
            <p:spPr>
              <a:xfrm rot="600000" flipV="1">
                <a:off x="4731140" y="24697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73" name="直線コネクタ 272"/>
              <p:cNvCxnSpPr/>
              <p:nvPr/>
            </p:nvCxnSpPr>
            <p:spPr>
              <a:xfrm flipV="1">
                <a:off x="4791458" y="23350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74" name="直線コネクタ 273"/>
              <p:cNvCxnSpPr/>
              <p:nvPr/>
            </p:nvCxnSpPr>
            <p:spPr>
              <a:xfrm rot="1200000" flipH="1" flipV="1">
                <a:off x="4860583" y="23450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75" name="円/楕円 274"/>
              <p:cNvSpPr/>
              <p:nvPr/>
            </p:nvSpPr>
            <p:spPr>
              <a:xfrm rot="900000" flipV="1">
                <a:off x="4837631" y="249431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76" name="直線コネクタ 275"/>
              <p:cNvCxnSpPr/>
              <p:nvPr/>
            </p:nvCxnSpPr>
            <p:spPr>
              <a:xfrm rot="300000" flipV="1">
                <a:off x="4909733" y="235911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77" name="直線コネクタ 276"/>
              <p:cNvCxnSpPr/>
              <p:nvPr/>
            </p:nvCxnSpPr>
            <p:spPr>
              <a:xfrm rot="1500000" flipH="1" flipV="1">
                <a:off x="4977726" y="237506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78" name="円/楕円 277"/>
              <p:cNvSpPr/>
              <p:nvPr/>
            </p:nvSpPr>
            <p:spPr>
              <a:xfrm rot="1200000" flipV="1">
                <a:off x="4931510" y="253235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79" name="直線コネクタ 278"/>
              <p:cNvCxnSpPr/>
              <p:nvPr/>
            </p:nvCxnSpPr>
            <p:spPr>
              <a:xfrm rot="600000" flipV="1">
                <a:off x="5015396" y="239767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0" name="直線コネクタ 279"/>
              <p:cNvCxnSpPr/>
              <p:nvPr/>
            </p:nvCxnSpPr>
            <p:spPr>
              <a:xfrm rot="1800000" flipH="1" flipV="1">
                <a:off x="5081740" y="24194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81" name="円/楕円 280"/>
              <p:cNvSpPr/>
              <p:nvPr/>
            </p:nvSpPr>
            <p:spPr>
              <a:xfrm rot="1500000" flipV="1">
                <a:off x="5032127" y="257499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82" name="直線コネクタ 281"/>
              <p:cNvCxnSpPr/>
              <p:nvPr/>
            </p:nvCxnSpPr>
            <p:spPr>
              <a:xfrm rot="900000" flipV="1">
                <a:off x="5127706" y="24418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3" name="直線コネクタ 282"/>
              <p:cNvCxnSpPr/>
              <p:nvPr/>
            </p:nvCxnSpPr>
            <p:spPr>
              <a:xfrm rot="2100000" flipH="1" flipV="1">
                <a:off x="5191896" y="246938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84" name="円/楕円 283"/>
              <p:cNvSpPr/>
              <p:nvPr/>
            </p:nvSpPr>
            <p:spPr>
              <a:xfrm rot="1800000" flipV="1">
                <a:off x="5119902" y="262488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85" name="直線コネクタ 284"/>
              <p:cNvCxnSpPr/>
              <p:nvPr/>
            </p:nvCxnSpPr>
            <p:spPr>
              <a:xfrm rot="1200000" flipV="1">
                <a:off x="5226994" y="24943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86" name="円/楕円 285"/>
              <p:cNvSpPr/>
              <p:nvPr/>
            </p:nvSpPr>
            <p:spPr>
              <a:xfrm rot="2100000" flipV="1">
                <a:off x="5211585" y="26843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87" name="直線コネクタ 286"/>
              <p:cNvCxnSpPr/>
              <p:nvPr/>
            </p:nvCxnSpPr>
            <p:spPr>
              <a:xfrm rot="1500000" flipV="1">
                <a:off x="5329924" y="255733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8" name="直線コネクタ 287"/>
              <p:cNvCxnSpPr/>
              <p:nvPr/>
            </p:nvCxnSpPr>
            <p:spPr>
              <a:xfrm rot="2700000" flipH="1" flipV="1">
                <a:off x="5388360" y="25955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89" name="円/楕円 288"/>
              <p:cNvSpPr/>
              <p:nvPr/>
            </p:nvSpPr>
            <p:spPr>
              <a:xfrm rot="2400000" flipV="1">
                <a:off x="5285425" y="275012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90" name="直線コネクタ 289"/>
              <p:cNvCxnSpPr/>
              <p:nvPr/>
            </p:nvCxnSpPr>
            <p:spPr>
              <a:xfrm rot="1800000" flipV="1">
                <a:off x="5414659" y="262762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91" name="直線コネクタ 290"/>
              <p:cNvCxnSpPr/>
              <p:nvPr/>
            </p:nvCxnSpPr>
            <p:spPr>
              <a:xfrm rot="3000000" flipH="1" flipV="1">
                <a:off x="5469538" y="26708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92" name="円/楕円 291"/>
              <p:cNvSpPr/>
              <p:nvPr/>
            </p:nvSpPr>
            <p:spPr>
              <a:xfrm rot="2700000" flipV="1">
                <a:off x="5365391" y="28246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93" name="直線コネクタ 292"/>
              <p:cNvCxnSpPr/>
              <p:nvPr/>
            </p:nvCxnSpPr>
            <p:spPr>
              <a:xfrm rot="2100000" flipV="1">
                <a:off x="5505083" y="27075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4" name="直線コネクタ 293"/>
              <p:cNvCxnSpPr/>
              <p:nvPr/>
            </p:nvCxnSpPr>
            <p:spPr>
              <a:xfrm rot="3300000" flipH="1" flipV="1">
                <a:off x="5555989" y="27553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95" name="円/楕円 294"/>
              <p:cNvSpPr/>
              <p:nvPr/>
            </p:nvSpPr>
            <p:spPr>
              <a:xfrm rot="3000000" flipV="1">
                <a:off x="5430809" y="29015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96" name="直線コネクタ 295"/>
              <p:cNvCxnSpPr/>
              <p:nvPr/>
            </p:nvCxnSpPr>
            <p:spPr>
              <a:xfrm rot="2400000" flipV="1">
                <a:off x="5580445" y="279080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7" name="直線コネクタ 296"/>
              <p:cNvCxnSpPr/>
              <p:nvPr/>
            </p:nvCxnSpPr>
            <p:spPr>
              <a:xfrm rot="3600000" flipH="1" flipV="1">
                <a:off x="5626990" y="28428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98" name="円/楕円 297"/>
              <p:cNvSpPr/>
              <p:nvPr/>
            </p:nvSpPr>
            <p:spPr>
              <a:xfrm rot="3300000" flipV="1">
                <a:off x="5496626" y="298874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299" name="直線コネクタ 298"/>
              <p:cNvCxnSpPr/>
              <p:nvPr/>
            </p:nvCxnSpPr>
            <p:spPr>
              <a:xfrm rot="2700000" flipV="1">
                <a:off x="5655614" y="28852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0" name="直線コネクタ 299"/>
              <p:cNvCxnSpPr/>
              <p:nvPr/>
            </p:nvCxnSpPr>
            <p:spPr>
              <a:xfrm rot="3900000" flipH="1" flipV="1">
                <a:off x="5697444" y="29411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01" name="円/楕円 300"/>
              <p:cNvSpPr/>
              <p:nvPr/>
            </p:nvSpPr>
            <p:spPr>
              <a:xfrm rot="3600000" flipV="1">
                <a:off x="5544088" y="307822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02" name="直線コネクタ 301"/>
              <p:cNvCxnSpPr/>
              <p:nvPr/>
            </p:nvCxnSpPr>
            <p:spPr>
              <a:xfrm rot="3000000" flipV="1">
                <a:off x="5711767" y="298268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3" name="直線コネクタ 302"/>
              <p:cNvCxnSpPr/>
              <p:nvPr/>
            </p:nvCxnSpPr>
            <p:spPr>
              <a:xfrm rot="4200000" flipH="1" flipV="1">
                <a:off x="5748563" y="30420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04" name="円/楕円 303"/>
              <p:cNvSpPr/>
              <p:nvPr/>
            </p:nvSpPr>
            <p:spPr>
              <a:xfrm rot="3900000" flipV="1">
                <a:off x="5593756" y="317556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05" name="直線コネクタ 304"/>
              <p:cNvCxnSpPr/>
              <p:nvPr/>
            </p:nvCxnSpPr>
            <p:spPr>
              <a:xfrm rot="3300000" flipV="1">
                <a:off x="5769398" y="308873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06" name="直線コネクタ 305"/>
              <p:cNvCxnSpPr/>
              <p:nvPr/>
            </p:nvCxnSpPr>
            <p:spPr>
              <a:xfrm rot="4500000" flipH="1" flipV="1">
                <a:off x="5800881" y="315107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07" name="円/楕円 306"/>
              <p:cNvSpPr/>
              <p:nvPr/>
            </p:nvSpPr>
            <p:spPr>
              <a:xfrm rot="4200000" flipV="1">
                <a:off x="5628929" y="327020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08" name="直線コネクタ 307"/>
              <p:cNvCxnSpPr/>
              <p:nvPr/>
            </p:nvCxnSpPr>
            <p:spPr>
              <a:xfrm rot="3600000" flipV="1">
                <a:off x="5811745" y="319273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9" name="直線コネクタ 308"/>
              <p:cNvCxnSpPr/>
              <p:nvPr/>
            </p:nvCxnSpPr>
            <p:spPr>
              <a:xfrm rot="4800000" flipH="1" flipV="1">
                <a:off x="5837674" y="32575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10" name="円/楕円 309"/>
              <p:cNvSpPr/>
              <p:nvPr/>
            </p:nvSpPr>
            <p:spPr>
              <a:xfrm rot="4500000" flipV="1">
                <a:off x="5660940" y="337468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11" name="直線コネクタ 310"/>
              <p:cNvCxnSpPr/>
              <p:nvPr/>
            </p:nvCxnSpPr>
            <p:spPr>
              <a:xfrm rot="3900000" flipV="1">
                <a:off x="5850087" y="33071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2" name="直線コネクタ 311"/>
              <p:cNvCxnSpPr/>
              <p:nvPr/>
            </p:nvCxnSpPr>
            <p:spPr>
              <a:xfrm rot="5100000" flipH="1" flipV="1">
                <a:off x="5870265" y="33740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13" name="円/楕円 312"/>
              <p:cNvSpPr/>
              <p:nvPr/>
            </p:nvSpPr>
            <p:spPr>
              <a:xfrm rot="4800000" flipV="1">
                <a:off x="5677274" y="346821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14" name="直線コネクタ 313"/>
              <p:cNvCxnSpPr/>
              <p:nvPr/>
            </p:nvCxnSpPr>
            <p:spPr>
              <a:xfrm rot="4200000" flipV="1">
                <a:off x="5871860" y="34111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5" name="直線コネクタ 314"/>
              <p:cNvCxnSpPr/>
              <p:nvPr/>
            </p:nvCxnSpPr>
            <p:spPr>
              <a:xfrm rot="5400000" flipH="1" flipV="1">
                <a:off x="5886135" y="347952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16" name="円/楕円 315"/>
              <p:cNvSpPr/>
              <p:nvPr/>
            </p:nvSpPr>
            <p:spPr>
              <a:xfrm rot="5100000" flipV="1">
                <a:off x="5690657" y="35766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17" name="直線コネクタ 316"/>
              <p:cNvCxnSpPr/>
              <p:nvPr/>
            </p:nvCxnSpPr>
            <p:spPr>
              <a:xfrm rot="4500000" flipV="1">
                <a:off x="5889749" y="353051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8" name="直線コネクタ 317"/>
              <p:cNvCxnSpPr/>
              <p:nvPr/>
            </p:nvCxnSpPr>
            <p:spPr>
              <a:xfrm rot="5700000" flipH="1" flipV="1">
                <a:off x="5898011" y="35998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19" name="円/楕円 318"/>
              <p:cNvSpPr/>
              <p:nvPr/>
            </p:nvSpPr>
            <p:spPr>
              <a:xfrm rot="5400000" flipV="1">
                <a:off x="5691339" y="367763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20" name="直線コネクタ 319"/>
              <p:cNvCxnSpPr/>
              <p:nvPr/>
            </p:nvCxnSpPr>
            <p:spPr>
              <a:xfrm rot="4800000" flipV="1">
                <a:off x="5893970" y="364273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21" name="直線コネクタ 320"/>
              <p:cNvCxnSpPr/>
              <p:nvPr/>
            </p:nvCxnSpPr>
            <p:spPr>
              <a:xfrm rot="6000000" flipH="1" flipV="1">
                <a:off x="5896156" y="371253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22" name="円/楕円 321"/>
              <p:cNvSpPr/>
              <p:nvPr/>
            </p:nvSpPr>
            <p:spPr>
              <a:xfrm rot="5700000" flipV="1">
                <a:off x="5685684" y="378676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23" name="直線コネクタ 322"/>
              <p:cNvCxnSpPr/>
              <p:nvPr/>
            </p:nvCxnSpPr>
            <p:spPr>
              <a:xfrm rot="5100000" flipV="1">
                <a:off x="5890860" y="37633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4" name="直線コネクタ 323"/>
              <p:cNvCxnSpPr/>
              <p:nvPr/>
            </p:nvCxnSpPr>
            <p:spPr>
              <a:xfrm rot="6300000" flipH="1" flipV="1">
                <a:off x="5886954" y="38331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25" name="円/楕円 324"/>
              <p:cNvSpPr/>
              <p:nvPr/>
            </p:nvSpPr>
            <p:spPr>
              <a:xfrm rot="6000000" flipV="1">
                <a:off x="5664522" y="388582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26" name="直線コネクタ 325"/>
              <p:cNvCxnSpPr/>
              <p:nvPr/>
            </p:nvCxnSpPr>
            <p:spPr>
              <a:xfrm rot="5400000" flipV="1">
                <a:off x="5871230" y="387413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27" name="直線コネクタ 326"/>
              <p:cNvCxnSpPr/>
              <p:nvPr/>
            </p:nvCxnSpPr>
            <p:spPr>
              <a:xfrm rot="6600000" flipH="1" flipV="1">
                <a:off x="5861261" y="394325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28" name="円/楕円 327"/>
              <p:cNvSpPr/>
              <p:nvPr/>
            </p:nvSpPr>
            <p:spPr>
              <a:xfrm rot="6300000" flipV="1">
                <a:off x="5640003" y="399231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29" name="直線コネクタ 328"/>
              <p:cNvCxnSpPr/>
              <p:nvPr/>
            </p:nvCxnSpPr>
            <p:spPr>
              <a:xfrm rot="5700000" flipV="1">
                <a:off x="5847217" y="39924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30" name="直線コネクタ 329"/>
              <p:cNvCxnSpPr/>
              <p:nvPr/>
            </p:nvCxnSpPr>
            <p:spPr>
              <a:xfrm rot="6900000" flipH="1" flipV="1">
                <a:off x="5831261" y="40604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31" name="円/楕円 330"/>
              <p:cNvSpPr/>
              <p:nvPr/>
            </p:nvSpPr>
            <p:spPr>
              <a:xfrm rot="6600000" flipV="1">
                <a:off x="5606113" y="408742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32" name="直線コネクタ 331"/>
              <p:cNvCxnSpPr/>
              <p:nvPr/>
            </p:nvCxnSpPr>
            <p:spPr>
              <a:xfrm rot="6000000" flipV="1">
                <a:off x="5812804" y="40992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33" name="直線コネクタ 332"/>
              <p:cNvCxnSpPr/>
              <p:nvPr/>
            </p:nvCxnSpPr>
            <p:spPr>
              <a:xfrm rot="7200000" flipH="1" flipV="1">
                <a:off x="5790983" y="416564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34" name="円/楕円 333"/>
              <p:cNvSpPr/>
              <p:nvPr/>
            </p:nvSpPr>
            <p:spPr>
              <a:xfrm rot="6900000" flipV="1">
                <a:off x="5563475" y="418803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35" name="直線コネクタ 334"/>
              <p:cNvCxnSpPr/>
              <p:nvPr/>
            </p:nvCxnSpPr>
            <p:spPr>
              <a:xfrm rot="6300000" flipV="1">
                <a:off x="5768618" y="421160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36" name="直線コネクタ 335"/>
              <p:cNvCxnSpPr/>
              <p:nvPr/>
            </p:nvCxnSpPr>
            <p:spPr>
              <a:xfrm rot="7500000" flipH="1" flipV="1">
                <a:off x="5741098" y="42757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37" name="円/楕円 336"/>
              <p:cNvSpPr/>
              <p:nvPr/>
            </p:nvSpPr>
            <p:spPr>
              <a:xfrm rot="7200000" flipV="1">
                <a:off x="5511520" y="427217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38" name="直線コネクタ 337"/>
              <p:cNvCxnSpPr/>
              <p:nvPr/>
            </p:nvCxnSpPr>
            <p:spPr>
              <a:xfrm rot="6600000" flipV="1">
                <a:off x="5714102" y="43072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39" name="直線コネクタ 338"/>
              <p:cNvCxnSpPr/>
              <p:nvPr/>
            </p:nvCxnSpPr>
            <p:spPr>
              <a:xfrm rot="7800000" flipH="1" flipV="1">
                <a:off x="5681092" y="436880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40" name="円/楕円 339"/>
              <p:cNvSpPr/>
              <p:nvPr/>
            </p:nvSpPr>
            <p:spPr>
              <a:xfrm rot="7500000" flipV="1">
                <a:off x="5452058" y="436385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41" name="直線コネクタ 340"/>
              <p:cNvCxnSpPr/>
              <p:nvPr/>
            </p:nvCxnSpPr>
            <p:spPr>
              <a:xfrm rot="6900000" flipV="1">
                <a:off x="5651085" y="4410191"/>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42" name="直線コネクタ 341"/>
              <p:cNvCxnSpPr/>
              <p:nvPr/>
            </p:nvCxnSpPr>
            <p:spPr>
              <a:xfrm rot="8100000" flipH="1" flipV="1">
                <a:off x="5612837" y="446862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43" name="円/楕円 342"/>
              <p:cNvSpPr/>
              <p:nvPr/>
            </p:nvSpPr>
            <p:spPr>
              <a:xfrm rot="7800000" flipV="1">
                <a:off x="5387684" y="444163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44" name="直線コネクタ 343"/>
              <p:cNvCxnSpPr/>
              <p:nvPr/>
            </p:nvCxnSpPr>
            <p:spPr>
              <a:xfrm rot="7200000" flipV="1">
                <a:off x="5582190" y="449886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5" name="直線コネクタ 344"/>
              <p:cNvCxnSpPr/>
              <p:nvPr/>
            </p:nvCxnSpPr>
            <p:spPr>
              <a:xfrm rot="8400000" flipH="1" flipV="1">
                <a:off x="5538995" y="455374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46" name="円/楕円 345"/>
              <p:cNvSpPr/>
              <p:nvPr/>
            </p:nvSpPr>
            <p:spPr>
              <a:xfrm rot="8100000" flipV="1">
                <a:off x="5313205" y="452160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47" name="直線コネクタ 346"/>
              <p:cNvCxnSpPr/>
              <p:nvPr/>
            </p:nvCxnSpPr>
            <p:spPr>
              <a:xfrm rot="7500000" flipV="1">
                <a:off x="5502257" y="458928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48" name="直線コネクタ 347"/>
              <p:cNvCxnSpPr/>
              <p:nvPr/>
            </p:nvCxnSpPr>
            <p:spPr>
              <a:xfrm rot="8700000" flipH="1" flipV="1">
                <a:off x="5454443" y="46401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49" name="円/楕円 348"/>
              <p:cNvSpPr/>
              <p:nvPr/>
            </p:nvSpPr>
            <p:spPr>
              <a:xfrm rot="8400000" flipV="1">
                <a:off x="5233320" y="458388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50" name="直線コネクタ 349"/>
              <p:cNvCxnSpPr/>
              <p:nvPr/>
            </p:nvCxnSpPr>
            <p:spPr>
              <a:xfrm rot="7800000" flipV="1">
                <a:off x="5416028" y="466151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1" name="直線コネクタ 350"/>
              <p:cNvCxnSpPr/>
              <p:nvPr/>
            </p:nvCxnSpPr>
            <p:spPr>
              <a:xfrm rot="9000000" flipH="1" flipV="1">
                <a:off x="5363959" y="47080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52" name="円/楕円 351"/>
              <p:cNvSpPr/>
              <p:nvPr/>
            </p:nvSpPr>
            <p:spPr>
              <a:xfrm rot="8700000" flipV="1">
                <a:off x="5146085" y="464970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53" name="直線コネクタ 352"/>
              <p:cNvCxnSpPr/>
              <p:nvPr/>
            </p:nvCxnSpPr>
            <p:spPr>
              <a:xfrm rot="8100000" flipV="1">
                <a:off x="5321606" y="47366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4" name="直線コネクタ 353"/>
              <p:cNvCxnSpPr/>
              <p:nvPr/>
            </p:nvCxnSpPr>
            <p:spPr>
              <a:xfrm rot="9300000" flipH="1" flipV="1">
                <a:off x="5265678" y="477851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55" name="円/楕円 354"/>
              <p:cNvSpPr/>
              <p:nvPr/>
            </p:nvSpPr>
            <p:spPr>
              <a:xfrm rot="9000000" flipV="1">
                <a:off x="5058993" y="470077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56" name="直線コネクタ 355"/>
              <p:cNvCxnSpPr/>
              <p:nvPr/>
            </p:nvCxnSpPr>
            <p:spPr>
              <a:xfrm rot="8400000" flipV="1">
                <a:off x="5226539" y="479644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57" name="直線コネクタ 356"/>
              <p:cNvCxnSpPr/>
              <p:nvPr/>
            </p:nvCxnSpPr>
            <p:spPr>
              <a:xfrm rot="9600000" flipH="1" flipV="1">
                <a:off x="5167178" y="483324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58" name="円/楕円 357"/>
              <p:cNvSpPr/>
              <p:nvPr/>
            </p:nvSpPr>
            <p:spPr>
              <a:xfrm rot="9300000" flipV="1">
                <a:off x="4961654" y="475044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59" name="直線コネクタ 358"/>
              <p:cNvCxnSpPr/>
              <p:nvPr/>
            </p:nvCxnSpPr>
            <p:spPr>
              <a:xfrm rot="8700000" flipV="1">
                <a:off x="5120499" y="48540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0" name="直線コネクタ 359"/>
              <p:cNvCxnSpPr/>
              <p:nvPr/>
            </p:nvCxnSpPr>
            <p:spPr>
              <a:xfrm rot="9900000" flipH="1" flipV="1">
                <a:off x="5058157" y="48855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61" name="円/楕円 360"/>
              <p:cNvSpPr/>
              <p:nvPr/>
            </p:nvSpPr>
            <p:spPr>
              <a:xfrm rot="9600000" flipV="1">
                <a:off x="4865911" y="478573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62" name="直線コネクタ 361"/>
              <p:cNvCxnSpPr/>
              <p:nvPr/>
            </p:nvCxnSpPr>
            <p:spPr>
              <a:xfrm rot="9000000" flipV="1">
                <a:off x="5015393" y="489653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3" name="直線コネクタ 362"/>
              <p:cNvCxnSpPr/>
              <p:nvPr/>
            </p:nvCxnSpPr>
            <p:spPr>
              <a:xfrm rot="10200000" flipH="1" flipV="1">
                <a:off x="4950545" y="49224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64" name="円/楕円 363"/>
              <p:cNvSpPr/>
              <p:nvPr/>
            </p:nvSpPr>
            <p:spPr>
              <a:xfrm rot="9900000" flipV="1">
                <a:off x="4761427" y="48177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65" name="直線コネクタ 364"/>
              <p:cNvCxnSpPr/>
              <p:nvPr/>
            </p:nvCxnSpPr>
            <p:spPr>
              <a:xfrm rot="9300000" flipV="1">
                <a:off x="4900957" y="49348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6" name="直線コネクタ 365"/>
              <p:cNvCxnSpPr/>
              <p:nvPr/>
            </p:nvCxnSpPr>
            <p:spPr>
              <a:xfrm rot="10500000" flipH="1" flipV="1">
                <a:off x="4834095" y="495505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67" name="円/楕円 366"/>
              <p:cNvSpPr/>
              <p:nvPr/>
            </p:nvSpPr>
            <p:spPr>
              <a:xfrm rot="10200000" flipV="1">
                <a:off x="4662119" y="483594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68" name="直線コネクタ 367"/>
              <p:cNvCxnSpPr/>
              <p:nvPr/>
            </p:nvCxnSpPr>
            <p:spPr>
              <a:xfrm rot="9600000" flipV="1">
                <a:off x="4791182" y="495852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9" name="直線コネクタ 368"/>
              <p:cNvCxnSpPr/>
              <p:nvPr/>
            </p:nvCxnSpPr>
            <p:spPr>
              <a:xfrm rot="10800000" flipH="1" flipV="1">
                <a:off x="4722816" y="497279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70" name="円/楕円 369"/>
              <p:cNvSpPr/>
              <p:nvPr/>
            </p:nvSpPr>
            <p:spPr>
              <a:xfrm rot="10500000" flipV="1">
                <a:off x="4553663" y="48493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71" name="直線コネクタ 370"/>
              <p:cNvCxnSpPr/>
              <p:nvPr/>
            </p:nvCxnSpPr>
            <p:spPr>
              <a:xfrm rot="9900000" flipV="1">
                <a:off x="4671826" y="49764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2" name="直線コネクタ 371"/>
              <p:cNvCxnSpPr/>
              <p:nvPr/>
            </p:nvCxnSpPr>
            <p:spPr>
              <a:xfrm rot="11100000" flipH="1" flipV="1">
                <a:off x="4602476" y="49846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73" name="円/楕円 372"/>
              <p:cNvSpPr/>
              <p:nvPr/>
            </p:nvSpPr>
            <p:spPr>
              <a:xfrm rot="10800000" flipV="1">
                <a:off x="4452435" y="484568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74" name="直線コネクタ 373"/>
              <p:cNvCxnSpPr/>
              <p:nvPr/>
            </p:nvCxnSpPr>
            <p:spPr>
              <a:xfrm rot="10200000" flipV="1">
                <a:off x="4559346" y="49763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5" name="直線コネクタ 374"/>
              <p:cNvCxnSpPr/>
              <p:nvPr/>
            </p:nvCxnSpPr>
            <p:spPr>
              <a:xfrm rot="11400000" flipH="1" flipV="1">
                <a:off x="4489540" y="49784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76" name="円/楕円 375"/>
              <p:cNvSpPr/>
              <p:nvPr/>
            </p:nvSpPr>
            <p:spPr>
              <a:xfrm rot="11100000" flipV="1">
                <a:off x="4343304" y="484003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77" name="直線コネクタ 376"/>
              <p:cNvCxnSpPr/>
              <p:nvPr/>
            </p:nvCxnSpPr>
            <p:spPr>
              <a:xfrm rot="10500000" flipV="1">
                <a:off x="4438697" y="497320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78" name="直線コネクタ 377"/>
              <p:cNvCxnSpPr/>
              <p:nvPr/>
            </p:nvCxnSpPr>
            <p:spPr>
              <a:xfrm rot="11700000" flipH="1" flipV="1">
                <a:off x="4368966" y="496929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79" name="円/楕円 378"/>
              <p:cNvSpPr/>
              <p:nvPr/>
            </p:nvSpPr>
            <p:spPr>
              <a:xfrm rot="11400000" flipV="1">
                <a:off x="4243758" y="482317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80" name="直線コネクタ 379"/>
              <p:cNvCxnSpPr/>
              <p:nvPr/>
            </p:nvCxnSpPr>
            <p:spPr>
              <a:xfrm rot="10800000" flipV="1">
                <a:off x="4327456" y="49578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1" name="直線コネクタ 380"/>
              <p:cNvCxnSpPr/>
              <p:nvPr/>
            </p:nvCxnSpPr>
            <p:spPr>
              <a:xfrm rot="12000000" flipH="1" flipV="1">
                <a:off x="4258331" y="494790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82" name="円/楕円 381"/>
              <p:cNvSpPr/>
              <p:nvPr/>
            </p:nvSpPr>
            <p:spPr>
              <a:xfrm rot="11700000" flipV="1">
                <a:off x="4137267" y="479865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83" name="直線コネクタ 382"/>
              <p:cNvCxnSpPr/>
              <p:nvPr/>
            </p:nvCxnSpPr>
            <p:spPr>
              <a:xfrm rot="11100000" flipV="1">
                <a:off x="4209181" y="49338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4" name="直線コネクタ 383"/>
              <p:cNvCxnSpPr/>
              <p:nvPr/>
            </p:nvCxnSpPr>
            <p:spPr>
              <a:xfrm rot="12300000" flipH="1" flipV="1">
                <a:off x="4141188" y="491790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85" name="円/楕円 384"/>
              <p:cNvSpPr/>
              <p:nvPr/>
            </p:nvSpPr>
            <p:spPr>
              <a:xfrm rot="12000000" flipV="1">
                <a:off x="4045383" y="476210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86" name="直線コネクタ 385"/>
              <p:cNvCxnSpPr/>
              <p:nvPr/>
            </p:nvCxnSpPr>
            <p:spPr>
              <a:xfrm rot="11400000" flipV="1">
                <a:off x="4105513" y="48967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7" name="直線コネクタ 386"/>
              <p:cNvCxnSpPr/>
              <p:nvPr/>
            </p:nvCxnSpPr>
            <p:spPr>
              <a:xfrm rot="12600000" flipH="1" flipV="1">
                <a:off x="4039169" y="48749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88" name="円/楕円 387"/>
              <p:cNvSpPr/>
              <p:nvPr/>
            </p:nvSpPr>
            <p:spPr>
              <a:xfrm rot="12300000" flipV="1">
                <a:off x="3944766" y="471946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89" name="直線コネクタ 388"/>
              <p:cNvCxnSpPr/>
              <p:nvPr/>
            </p:nvCxnSpPr>
            <p:spPr>
              <a:xfrm rot="11700000" flipV="1">
                <a:off x="3993203" y="48525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0" name="直線コネクタ 389"/>
              <p:cNvCxnSpPr/>
              <p:nvPr/>
            </p:nvCxnSpPr>
            <p:spPr>
              <a:xfrm rot="12900000" flipH="1" flipV="1">
                <a:off x="3929013" y="48250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91" name="円/楕円 390"/>
              <p:cNvSpPr/>
              <p:nvPr/>
            </p:nvSpPr>
            <p:spPr>
              <a:xfrm rot="12600000" flipV="1">
                <a:off x="3856991" y="466957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92" name="直線コネクタ 391"/>
              <p:cNvCxnSpPr/>
              <p:nvPr/>
            </p:nvCxnSpPr>
            <p:spPr>
              <a:xfrm rot="12000000" flipV="1">
                <a:off x="3893915" y="480014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93" name="直線コネクタ 392"/>
              <p:cNvCxnSpPr/>
              <p:nvPr/>
            </p:nvCxnSpPr>
            <p:spPr>
              <a:xfrm rot="13200000" flipH="1" flipV="1">
                <a:off x="3832368" y="476713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394" name="円/楕円 393"/>
              <p:cNvSpPr/>
              <p:nvPr/>
            </p:nvSpPr>
            <p:spPr>
              <a:xfrm rot="12900000" flipV="1">
                <a:off x="3765308" y="461010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95" name="直線コネクタ 394"/>
              <p:cNvCxnSpPr/>
              <p:nvPr/>
            </p:nvCxnSpPr>
            <p:spPr>
              <a:xfrm rot="12300000" flipV="1">
                <a:off x="3790985" y="47371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6" name="直線コネクタ 395"/>
              <p:cNvCxnSpPr/>
              <p:nvPr/>
            </p:nvCxnSpPr>
            <p:spPr>
              <a:xfrm rot="13500000" flipH="1" flipV="1">
                <a:off x="3732549" y="46988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97" name="円/楕円 396"/>
              <p:cNvSpPr/>
              <p:nvPr/>
            </p:nvSpPr>
            <p:spPr>
              <a:xfrm rot="13200000" flipV="1">
                <a:off x="3690101" y="454225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398" name="直線コネクタ 397"/>
              <p:cNvCxnSpPr/>
              <p:nvPr/>
            </p:nvCxnSpPr>
            <p:spPr>
              <a:xfrm rot="12600000" flipV="1">
                <a:off x="3704883" y="46647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9" name="直線コネクタ 398"/>
              <p:cNvCxnSpPr/>
              <p:nvPr/>
            </p:nvCxnSpPr>
            <p:spPr>
              <a:xfrm rot="13800000" flipH="1" flipV="1">
                <a:off x="3650004" y="46215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00" name="円/楕円 399"/>
              <p:cNvSpPr/>
              <p:nvPr/>
            </p:nvSpPr>
            <p:spPr>
              <a:xfrm rot="13500000" flipV="1">
                <a:off x="3610135" y="446777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01" name="直線コネクタ 400"/>
              <p:cNvCxnSpPr/>
              <p:nvPr/>
            </p:nvCxnSpPr>
            <p:spPr>
              <a:xfrm rot="12900000" flipV="1">
                <a:off x="3614459" y="45848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2" name="直線コネクタ 401"/>
              <p:cNvCxnSpPr/>
              <p:nvPr/>
            </p:nvCxnSpPr>
            <p:spPr>
              <a:xfrm rot="14100000" flipH="1" flipV="1">
                <a:off x="3563553" y="45370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03" name="円/楕円 402"/>
              <p:cNvSpPr/>
              <p:nvPr/>
            </p:nvSpPr>
            <p:spPr>
              <a:xfrm rot="13800000" flipV="1">
                <a:off x="3544717" y="439087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04" name="直線コネクタ 403"/>
              <p:cNvCxnSpPr/>
              <p:nvPr/>
            </p:nvCxnSpPr>
            <p:spPr>
              <a:xfrm rot="13200000" flipV="1">
                <a:off x="3539097" y="450157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05" name="直線コネクタ 404"/>
              <p:cNvCxnSpPr/>
              <p:nvPr/>
            </p:nvCxnSpPr>
            <p:spPr>
              <a:xfrm rot="14400000" flipH="1" flipV="1">
                <a:off x="3492552" y="444950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06" name="円/楕円 405"/>
              <p:cNvSpPr/>
              <p:nvPr/>
            </p:nvSpPr>
            <p:spPr>
              <a:xfrm rot="14100000" flipV="1">
                <a:off x="3478900" y="430363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07" name="直線コネクタ 406"/>
              <p:cNvCxnSpPr/>
              <p:nvPr/>
            </p:nvCxnSpPr>
            <p:spPr>
              <a:xfrm rot="13500000" flipV="1">
                <a:off x="3463928" y="44071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8" name="直線コネクタ 407"/>
              <p:cNvCxnSpPr/>
              <p:nvPr/>
            </p:nvCxnSpPr>
            <p:spPr>
              <a:xfrm rot="14700000" flipH="1" flipV="1">
                <a:off x="3422098" y="435122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09" name="円/楕円 408"/>
              <p:cNvSpPr/>
              <p:nvPr/>
            </p:nvSpPr>
            <p:spPr>
              <a:xfrm rot="14400000" flipV="1">
                <a:off x="3431563" y="422133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10" name="直線コネクタ 409"/>
              <p:cNvCxnSpPr/>
              <p:nvPr/>
            </p:nvCxnSpPr>
            <p:spPr>
              <a:xfrm rot="13800000" flipV="1">
                <a:off x="3407900" y="43168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1" name="直線コネクタ 410"/>
              <p:cNvCxnSpPr/>
              <p:nvPr/>
            </p:nvCxnSpPr>
            <p:spPr>
              <a:xfrm rot="15000000" flipH="1" flipV="1">
                <a:off x="3371104" y="425751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12" name="円/楕円 411"/>
              <p:cNvSpPr/>
              <p:nvPr/>
            </p:nvSpPr>
            <p:spPr>
              <a:xfrm rot="14700000" flipV="1">
                <a:off x="3381895" y="41239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13" name="直線コネクタ 412"/>
              <p:cNvCxnSpPr/>
              <p:nvPr/>
            </p:nvCxnSpPr>
            <p:spPr>
              <a:xfrm rot="14100000" flipV="1">
                <a:off x="3350269" y="421083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4" name="直線コネクタ 413"/>
              <p:cNvCxnSpPr/>
              <p:nvPr/>
            </p:nvCxnSpPr>
            <p:spPr>
              <a:xfrm rot="15300000" flipH="1" flipV="1">
                <a:off x="3318786" y="414849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15" name="円/楕円 414"/>
              <p:cNvSpPr/>
              <p:nvPr/>
            </p:nvSpPr>
            <p:spPr>
              <a:xfrm rot="15000000" flipV="1">
                <a:off x="3346722" y="402935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16" name="直線コネクタ 415"/>
              <p:cNvCxnSpPr/>
              <p:nvPr/>
            </p:nvCxnSpPr>
            <p:spPr>
              <a:xfrm rot="14400000" flipV="1">
                <a:off x="3307922" y="410683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17" name="直線コネクタ 416"/>
              <p:cNvCxnSpPr/>
              <p:nvPr/>
            </p:nvCxnSpPr>
            <p:spPr>
              <a:xfrm rot="15600000" flipH="1" flipV="1">
                <a:off x="3281993" y="404198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18" name="円/楕円 417"/>
              <p:cNvSpPr/>
              <p:nvPr/>
            </p:nvSpPr>
            <p:spPr>
              <a:xfrm rot="15300000" flipV="1">
                <a:off x="3314711" y="392487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19" name="直線コネクタ 418"/>
              <p:cNvCxnSpPr/>
              <p:nvPr/>
            </p:nvCxnSpPr>
            <p:spPr>
              <a:xfrm rot="14700000" flipV="1">
                <a:off x="3269580" y="39923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0" name="直線コネクタ 419"/>
              <p:cNvCxnSpPr/>
              <p:nvPr/>
            </p:nvCxnSpPr>
            <p:spPr>
              <a:xfrm rot="15900000" flipH="1" flipV="1">
                <a:off x="3249402" y="392553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21" name="円/楕円 420"/>
              <p:cNvSpPr/>
              <p:nvPr/>
            </p:nvSpPr>
            <p:spPr>
              <a:xfrm rot="15600000" flipV="1">
                <a:off x="3300717" y="382455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22" name="直線コネクタ 421"/>
              <p:cNvCxnSpPr/>
              <p:nvPr/>
            </p:nvCxnSpPr>
            <p:spPr>
              <a:xfrm rot="15000000" flipV="1">
                <a:off x="3250147" y="38816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3" name="直線コネクタ 422"/>
              <p:cNvCxnSpPr/>
              <p:nvPr/>
            </p:nvCxnSpPr>
            <p:spPr>
              <a:xfrm rot="16200000" flipH="1" flipV="1">
                <a:off x="3235872" y="38132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24" name="円/楕円 423"/>
              <p:cNvSpPr/>
              <p:nvPr/>
            </p:nvSpPr>
            <p:spPr>
              <a:xfrm rot="15900000" flipV="1">
                <a:off x="3287334" y="37160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25" name="直線コネクタ 424"/>
              <p:cNvCxnSpPr/>
              <p:nvPr/>
            </p:nvCxnSpPr>
            <p:spPr>
              <a:xfrm rot="15300000" flipV="1">
                <a:off x="3232258" y="376225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6" name="直線コネクタ 425"/>
              <p:cNvCxnSpPr/>
              <p:nvPr/>
            </p:nvCxnSpPr>
            <p:spPr>
              <a:xfrm rot="16500000" flipH="1" flipV="1">
                <a:off x="3223996" y="36929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27" name="円/楕円 426"/>
              <p:cNvSpPr/>
              <p:nvPr/>
            </p:nvSpPr>
            <p:spPr>
              <a:xfrm rot="16200000" flipV="1">
                <a:off x="3286653" y="361513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28" name="直線コネクタ 427"/>
              <p:cNvCxnSpPr/>
              <p:nvPr/>
            </p:nvCxnSpPr>
            <p:spPr>
              <a:xfrm rot="15600000" flipV="1">
                <a:off x="3228038" y="365004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29" name="直線コネクタ 428"/>
              <p:cNvCxnSpPr/>
              <p:nvPr/>
            </p:nvCxnSpPr>
            <p:spPr>
              <a:xfrm rot="16800000" flipH="1" flipV="1">
                <a:off x="3225852" y="358023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30" name="円/楕円 429"/>
              <p:cNvSpPr/>
              <p:nvPr/>
            </p:nvSpPr>
            <p:spPr>
              <a:xfrm rot="16500000" flipV="1">
                <a:off x="3292307" y="350600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31" name="直線コネクタ 430"/>
              <p:cNvCxnSpPr/>
              <p:nvPr/>
            </p:nvCxnSpPr>
            <p:spPr>
              <a:xfrm rot="15900000" flipV="1">
                <a:off x="3231147" y="35293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32" name="直線コネクタ 431"/>
              <p:cNvCxnSpPr/>
              <p:nvPr/>
            </p:nvCxnSpPr>
            <p:spPr>
              <a:xfrm rot="17100000" flipH="1" flipV="1">
                <a:off x="3235053" y="34596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33" name="円/楕円 432"/>
              <p:cNvSpPr/>
              <p:nvPr/>
            </p:nvSpPr>
            <p:spPr>
              <a:xfrm rot="16800000" flipV="1">
                <a:off x="3312351" y="340917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34" name="直線コネクタ 433"/>
              <p:cNvCxnSpPr/>
              <p:nvPr/>
            </p:nvCxnSpPr>
            <p:spPr>
              <a:xfrm rot="16200000" flipV="1">
                <a:off x="3249659" y="34208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35" name="直線コネクタ 434"/>
              <p:cNvCxnSpPr/>
              <p:nvPr/>
            </p:nvCxnSpPr>
            <p:spPr>
              <a:xfrm rot="17400000" flipH="1" flipV="1">
                <a:off x="3259628" y="335173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36" name="円/楕円 435"/>
              <p:cNvSpPr/>
              <p:nvPr/>
            </p:nvSpPr>
            <p:spPr>
              <a:xfrm rot="17100000" flipV="1">
                <a:off x="3336870" y="330267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37" name="直線コネクタ 436"/>
              <p:cNvCxnSpPr/>
              <p:nvPr/>
            </p:nvCxnSpPr>
            <p:spPr>
              <a:xfrm rot="16500000" flipV="1">
                <a:off x="3273672" y="330258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38" name="直線コネクタ 437"/>
              <p:cNvCxnSpPr/>
              <p:nvPr/>
            </p:nvCxnSpPr>
            <p:spPr>
              <a:xfrm rot="17700000" flipH="1" flipV="1">
                <a:off x="3289628" y="32345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39" name="円/楕円 438"/>
              <p:cNvSpPr/>
              <p:nvPr/>
            </p:nvSpPr>
            <p:spPr>
              <a:xfrm rot="17400000" flipV="1">
                <a:off x="3370760" y="32075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40" name="直線コネクタ 439"/>
              <p:cNvCxnSpPr/>
              <p:nvPr/>
            </p:nvCxnSpPr>
            <p:spPr>
              <a:xfrm rot="16800000" flipV="1">
                <a:off x="3308085" y="31956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1" name="直線コネクタ 440"/>
              <p:cNvCxnSpPr/>
              <p:nvPr/>
            </p:nvCxnSpPr>
            <p:spPr>
              <a:xfrm rot="18000000" flipH="1" flipV="1">
                <a:off x="3329906" y="31293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42" name="円/楕円 441"/>
              <p:cNvSpPr/>
              <p:nvPr/>
            </p:nvSpPr>
            <p:spPr>
              <a:xfrm rot="17700000" flipV="1">
                <a:off x="3413398" y="310695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43" name="直線コネクタ 442"/>
              <p:cNvCxnSpPr/>
              <p:nvPr/>
            </p:nvCxnSpPr>
            <p:spPr>
              <a:xfrm rot="17100000" flipV="1">
                <a:off x="3352271" y="308338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44" name="直線コネクタ 443"/>
              <p:cNvCxnSpPr/>
              <p:nvPr/>
            </p:nvCxnSpPr>
            <p:spPr>
              <a:xfrm rot="18300000" flipH="1" flipV="1">
                <a:off x="3379791" y="301919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45" name="円/楕円 444"/>
              <p:cNvSpPr/>
              <p:nvPr/>
            </p:nvSpPr>
            <p:spPr>
              <a:xfrm rot="18000000" flipV="1">
                <a:off x="3467165" y="30211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46" name="直線コネクタ 445"/>
              <p:cNvCxnSpPr/>
              <p:nvPr/>
            </p:nvCxnSpPr>
            <p:spPr>
              <a:xfrm rot="17400000" flipV="1">
                <a:off x="3408599" y="29860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7" name="直線コネクタ 446"/>
              <p:cNvCxnSpPr/>
              <p:nvPr/>
            </p:nvCxnSpPr>
            <p:spPr>
              <a:xfrm rot="18600000" flipH="1" flipV="1">
                <a:off x="3441609" y="29244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48" name="円/楕円 447"/>
              <p:cNvSpPr/>
              <p:nvPr/>
            </p:nvSpPr>
            <p:spPr>
              <a:xfrm rot="18300000" flipV="1">
                <a:off x="3526627" y="292942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49" name="直線コネクタ 448"/>
              <p:cNvCxnSpPr/>
              <p:nvPr/>
            </p:nvCxnSpPr>
            <p:spPr>
              <a:xfrm rot="17700000" flipV="1">
                <a:off x="3471616" y="28830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0" name="直線コネクタ 449"/>
              <p:cNvCxnSpPr/>
              <p:nvPr/>
            </p:nvCxnSpPr>
            <p:spPr>
              <a:xfrm rot="18900000" flipH="1" flipV="1">
                <a:off x="3509864" y="28246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51" name="円/楕円 450"/>
              <p:cNvSpPr/>
              <p:nvPr/>
            </p:nvSpPr>
            <p:spPr>
              <a:xfrm rot="18600000" flipV="1">
                <a:off x="3591001" y="285164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52" name="直線コネクタ 451"/>
              <p:cNvCxnSpPr/>
              <p:nvPr/>
            </p:nvCxnSpPr>
            <p:spPr>
              <a:xfrm rot="18000000" flipV="1">
                <a:off x="3540511" y="279442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3" name="直線コネクタ 452"/>
              <p:cNvCxnSpPr/>
              <p:nvPr/>
            </p:nvCxnSpPr>
            <p:spPr>
              <a:xfrm rot="19200000" flipH="1" flipV="1">
                <a:off x="3583706" y="27395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54" name="円/楕円 453"/>
              <p:cNvSpPr/>
              <p:nvPr/>
            </p:nvSpPr>
            <p:spPr>
              <a:xfrm rot="18900000" flipV="1">
                <a:off x="3665480" y="277168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55" name="直線コネクタ 454"/>
              <p:cNvCxnSpPr/>
              <p:nvPr/>
            </p:nvCxnSpPr>
            <p:spPr>
              <a:xfrm rot="18300000" flipV="1">
                <a:off x="3620444" y="270399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56" name="直線コネクタ 455"/>
              <p:cNvCxnSpPr/>
              <p:nvPr/>
            </p:nvCxnSpPr>
            <p:spPr>
              <a:xfrm rot="19500000" flipH="1" flipV="1">
                <a:off x="3668258" y="265309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57" name="円/楕円 456"/>
              <p:cNvSpPr/>
              <p:nvPr/>
            </p:nvSpPr>
            <p:spPr>
              <a:xfrm rot="19200000" flipV="1">
                <a:off x="3751229" y="270898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58" name="直線コネクタ 457"/>
              <p:cNvCxnSpPr/>
              <p:nvPr/>
            </p:nvCxnSpPr>
            <p:spPr>
              <a:xfrm rot="18600000" flipV="1">
                <a:off x="3712537" y="26313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9" name="直線コネクタ 458"/>
              <p:cNvCxnSpPr/>
              <p:nvPr/>
            </p:nvCxnSpPr>
            <p:spPr>
              <a:xfrm rot="19800000" flipH="1" flipV="1">
                <a:off x="3764606" y="25848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60" name="円/楕円 459"/>
              <p:cNvSpPr/>
              <p:nvPr/>
            </p:nvSpPr>
            <p:spPr>
              <a:xfrm rot="19500000" flipV="1">
                <a:off x="3838464" y="264316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61" name="直線コネクタ 460"/>
              <p:cNvCxnSpPr/>
              <p:nvPr/>
            </p:nvCxnSpPr>
            <p:spPr>
              <a:xfrm rot="18900000" flipV="1">
                <a:off x="3806959" y="255618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2" name="直線コネクタ 461"/>
              <p:cNvCxnSpPr/>
              <p:nvPr/>
            </p:nvCxnSpPr>
            <p:spPr>
              <a:xfrm rot="20100000" flipH="1" flipV="1">
                <a:off x="3862887" y="251435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63" name="円/楕円 462"/>
              <p:cNvSpPr/>
              <p:nvPr/>
            </p:nvSpPr>
            <p:spPr>
              <a:xfrm rot="19800000" flipV="1">
                <a:off x="3925556" y="259209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64" name="直線コネクタ 463"/>
              <p:cNvCxnSpPr/>
              <p:nvPr/>
            </p:nvCxnSpPr>
            <p:spPr>
              <a:xfrm rot="19200000" flipV="1">
                <a:off x="3902026" y="249642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5" name="直線コネクタ 464"/>
              <p:cNvCxnSpPr/>
              <p:nvPr/>
            </p:nvCxnSpPr>
            <p:spPr>
              <a:xfrm rot="20400000" flipH="1" flipV="1">
                <a:off x="3961387" y="24596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66" name="円/楕円 465"/>
              <p:cNvSpPr/>
              <p:nvPr/>
            </p:nvSpPr>
            <p:spPr>
              <a:xfrm rot="20100000" flipV="1">
                <a:off x="4022895" y="254242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67" name="直線コネクタ 466"/>
              <p:cNvCxnSpPr/>
              <p:nvPr/>
            </p:nvCxnSpPr>
            <p:spPr>
              <a:xfrm rot="19500000" flipV="1">
                <a:off x="4008066" y="24387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8" name="直線コネクタ 467"/>
              <p:cNvCxnSpPr/>
              <p:nvPr/>
            </p:nvCxnSpPr>
            <p:spPr>
              <a:xfrm rot="20700000" flipH="1" flipV="1">
                <a:off x="4070408" y="24073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69" name="円/楕円 468"/>
              <p:cNvSpPr/>
              <p:nvPr/>
            </p:nvSpPr>
            <p:spPr>
              <a:xfrm rot="20400000" flipV="1">
                <a:off x="4119264" y="251122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70" name="直線コネクタ 469"/>
              <p:cNvCxnSpPr/>
              <p:nvPr/>
            </p:nvCxnSpPr>
            <p:spPr>
              <a:xfrm rot="19800000" flipV="1">
                <a:off x="4113798" y="24004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71" name="直線コネクタ 470"/>
              <p:cNvCxnSpPr/>
              <p:nvPr/>
            </p:nvCxnSpPr>
            <p:spPr>
              <a:xfrm rot="21000000" flipH="1" flipV="1">
                <a:off x="4178646" y="237448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72" name="円/楕円 471"/>
              <p:cNvSpPr/>
              <p:nvPr/>
            </p:nvSpPr>
            <p:spPr>
              <a:xfrm rot="20700000" flipV="1">
                <a:off x="4223748" y="24792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73" name="直線コネクタ 472"/>
              <p:cNvCxnSpPr/>
              <p:nvPr/>
            </p:nvCxnSpPr>
            <p:spPr>
              <a:xfrm rot="20100000" flipV="1">
                <a:off x="4228234" y="23620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4" name="直線コネクタ 473"/>
              <p:cNvCxnSpPr/>
              <p:nvPr/>
            </p:nvCxnSpPr>
            <p:spPr>
              <a:xfrm rot="21300000" flipH="1" flipV="1">
                <a:off x="4295096" y="234189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75" name="円/楕円 474"/>
              <p:cNvSpPr/>
              <p:nvPr/>
            </p:nvSpPr>
            <p:spPr>
              <a:xfrm rot="21000000" flipV="1">
                <a:off x="4323056" y="24610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76" name="直線コネクタ 475"/>
              <p:cNvCxnSpPr/>
              <p:nvPr/>
            </p:nvCxnSpPr>
            <p:spPr>
              <a:xfrm rot="20400000" flipV="1">
                <a:off x="4338009" y="23384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7" name="直線コネクタ 476"/>
              <p:cNvCxnSpPr/>
              <p:nvPr/>
            </p:nvCxnSpPr>
            <p:spPr>
              <a:xfrm flipH="1" flipV="1">
                <a:off x="4406375" y="232415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8" name="直線コネクタ 477"/>
              <p:cNvCxnSpPr/>
              <p:nvPr/>
            </p:nvCxnSpPr>
            <p:spPr>
              <a:xfrm rot="2400000" flipH="1" flipV="1">
                <a:off x="5276171" y="25193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490" name="グループ化 1765"/>
              <p:cNvGrpSpPr/>
              <p:nvPr/>
            </p:nvGrpSpPr>
            <p:grpSpPr>
              <a:xfrm rot="13040358">
                <a:off x="3365408" y="4990273"/>
                <a:ext cx="199095" cy="664166"/>
                <a:chOff x="2627964" y="1124744"/>
                <a:chExt cx="222450" cy="641307"/>
              </a:xfrm>
            </p:grpSpPr>
            <p:grpSp>
              <p:nvGrpSpPr>
                <p:cNvPr id="1492" name="グループ化 368"/>
                <p:cNvGrpSpPr/>
                <p:nvPr/>
              </p:nvGrpSpPr>
              <p:grpSpPr>
                <a:xfrm>
                  <a:off x="2627964" y="1124744"/>
                  <a:ext cx="215072" cy="576064"/>
                  <a:chOff x="180113" y="1556792"/>
                  <a:chExt cx="716907" cy="1800200"/>
                </a:xfrm>
              </p:grpSpPr>
              <p:grpSp>
                <p:nvGrpSpPr>
                  <p:cNvPr id="1498" name="グループ化 279"/>
                  <p:cNvGrpSpPr/>
                  <p:nvPr/>
                </p:nvGrpSpPr>
                <p:grpSpPr>
                  <a:xfrm>
                    <a:off x="180113" y="1556792"/>
                    <a:ext cx="444188" cy="1800200"/>
                    <a:chOff x="755576" y="2996952"/>
                    <a:chExt cx="216024" cy="864096"/>
                  </a:xfrm>
                </p:grpSpPr>
                <p:sp>
                  <p:nvSpPr>
                    <p:cNvPr id="485" name="アーチ 484"/>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86" name="アーチ 485"/>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87" name="アーチ 486"/>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483" name="アーチ 482"/>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84" name="アーチ 483"/>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481" name="正方形/長方形 480"/>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sp>
          <p:nvSpPr>
            <p:cNvPr id="1541" name="フリーフォーム 1540"/>
            <p:cNvSpPr/>
            <p:nvPr/>
          </p:nvSpPr>
          <p:spPr>
            <a:xfrm rot="2380133">
              <a:off x="2063734" y="5431679"/>
              <a:ext cx="135015" cy="450050"/>
            </a:xfrm>
            <a:custGeom>
              <a:avLst/>
              <a:gdLst>
                <a:gd name="connsiteX0" fmla="*/ 124918 w 289810"/>
                <a:gd name="connsiteY0" fmla="*/ 4997 h 754506"/>
                <a:gd name="connsiteX1" fmla="*/ 19987 w 289810"/>
                <a:gd name="connsiteY1" fmla="*/ 109929 h 754506"/>
                <a:gd name="connsiteX2" fmla="*/ 244840 w 289810"/>
                <a:gd name="connsiteY2" fmla="*/ 244840 h 754506"/>
                <a:gd name="connsiteX3" fmla="*/ 34977 w 289810"/>
                <a:gd name="connsiteY3" fmla="*/ 364761 h 754506"/>
                <a:gd name="connsiteX4" fmla="*/ 229849 w 289810"/>
                <a:gd name="connsiteY4" fmla="*/ 529653 h 754506"/>
                <a:gd name="connsiteX5" fmla="*/ 49967 w 289810"/>
                <a:gd name="connsiteY5" fmla="*/ 634584 h 754506"/>
                <a:gd name="connsiteX6" fmla="*/ 169889 w 289810"/>
                <a:gd name="connsiteY6" fmla="*/ 754506 h 754506"/>
                <a:gd name="connsiteX7" fmla="*/ 229849 w 289810"/>
                <a:gd name="connsiteY7" fmla="*/ 634584 h 754506"/>
                <a:gd name="connsiteX8" fmla="*/ 19987 w 289810"/>
                <a:gd name="connsiteY8" fmla="*/ 484683 h 754506"/>
                <a:gd name="connsiteX9" fmla="*/ 214859 w 289810"/>
                <a:gd name="connsiteY9" fmla="*/ 379751 h 754506"/>
                <a:gd name="connsiteX10" fmla="*/ 34977 w 289810"/>
                <a:gd name="connsiteY10" fmla="*/ 214860 h 754506"/>
                <a:gd name="connsiteX11" fmla="*/ 274820 w 289810"/>
                <a:gd name="connsiteY11" fmla="*/ 79948 h 754506"/>
                <a:gd name="connsiteX12" fmla="*/ 124918 w 289810"/>
                <a:gd name="connsiteY12" fmla="*/ 4997 h 75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10" h="754506">
                  <a:moveTo>
                    <a:pt x="124918" y="4997"/>
                  </a:moveTo>
                  <a:cubicBezTo>
                    <a:pt x="82446" y="9994"/>
                    <a:pt x="0" y="69955"/>
                    <a:pt x="19987" y="109929"/>
                  </a:cubicBezTo>
                  <a:cubicBezTo>
                    <a:pt x="39974" y="149903"/>
                    <a:pt x="242342" y="202368"/>
                    <a:pt x="244840" y="244840"/>
                  </a:cubicBezTo>
                  <a:cubicBezTo>
                    <a:pt x="247338" y="287312"/>
                    <a:pt x="37476" y="317292"/>
                    <a:pt x="34977" y="364761"/>
                  </a:cubicBezTo>
                  <a:cubicBezTo>
                    <a:pt x="32479" y="412230"/>
                    <a:pt x="227351" y="484683"/>
                    <a:pt x="229849" y="529653"/>
                  </a:cubicBezTo>
                  <a:cubicBezTo>
                    <a:pt x="232347" y="574623"/>
                    <a:pt x="59960" y="597109"/>
                    <a:pt x="49967" y="634584"/>
                  </a:cubicBezTo>
                  <a:cubicBezTo>
                    <a:pt x="39974" y="672060"/>
                    <a:pt x="139909" y="754506"/>
                    <a:pt x="169889" y="754506"/>
                  </a:cubicBezTo>
                  <a:cubicBezTo>
                    <a:pt x="199869" y="754506"/>
                    <a:pt x="254833" y="679554"/>
                    <a:pt x="229849" y="634584"/>
                  </a:cubicBezTo>
                  <a:cubicBezTo>
                    <a:pt x="204865" y="589614"/>
                    <a:pt x="22485" y="527155"/>
                    <a:pt x="19987" y="484683"/>
                  </a:cubicBezTo>
                  <a:cubicBezTo>
                    <a:pt x="17489" y="442211"/>
                    <a:pt x="212361" y="424721"/>
                    <a:pt x="214859" y="379751"/>
                  </a:cubicBezTo>
                  <a:cubicBezTo>
                    <a:pt x="217357" y="334781"/>
                    <a:pt x="24984" y="264827"/>
                    <a:pt x="34977" y="214860"/>
                  </a:cubicBezTo>
                  <a:cubicBezTo>
                    <a:pt x="44971" y="164893"/>
                    <a:pt x="259830" y="114925"/>
                    <a:pt x="274820" y="79948"/>
                  </a:cubicBezTo>
                  <a:cubicBezTo>
                    <a:pt x="289810" y="44971"/>
                    <a:pt x="167390" y="0"/>
                    <a:pt x="124918" y="4997"/>
                  </a:cubicBezTo>
                  <a:close/>
                </a:path>
              </a:pathLst>
            </a:custGeom>
            <a:noFill/>
            <a:ln w="317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42" name="フリーフォーム 1541"/>
            <p:cNvSpPr/>
            <p:nvPr/>
          </p:nvSpPr>
          <p:spPr>
            <a:xfrm rot="18645434">
              <a:off x="2078501" y="5430480"/>
              <a:ext cx="135015" cy="450050"/>
            </a:xfrm>
            <a:custGeom>
              <a:avLst/>
              <a:gdLst>
                <a:gd name="connsiteX0" fmla="*/ 124918 w 289810"/>
                <a:gd name="connsiteY0" fmla="*/ 4997 h 754506"/>
                <a:gd name="connsiteX1" fmla="*/ 19987 w 289810"/>
                <a:gd name="connsiteY1" fmla="*/ 109929 h 754506"/>
                <a:gd name="connsiteX2" fmla="*/ 244840 w 289810"/>
                <a:gd name="connsiteY2" fmla="*/ 244840 h 754506"/>
                <a:gd name="connsiteX3" fmla="*/ 34977 w 289810"/>
                <a:gd name="connsiteY3" fmla="*/ 364761 h 754506"/>
                <a:gd name="connsiteX4" fmla="*/ 229849 w 289810"/>
                <a:gd name="connsiteY4" fmla="*/ 529653 h 754506"/>
                <a:gd name="connsiteX5" fmla="*/ 49967 w 289810"/>
                <a:gd name="connsiteY5" fmla="*/ 634584 h 754506"/>
                <a:gd name="connsiteX6" fmla="*/ 169889 w 289810"/>
                <a:gd name="connsiteY6" fmla="*/ 754506 h 754506"/>
                <a:gd name="connsiteX7" fmla="*/ 229849 w 289810"/>
                <a:gd name="connsiteY7" fmla="*/ 634584 h 754506"/>
                <a:gd name="connsiteX8" fmla="*/ 19987 w 289810"/>
                <a:gd name="connsiteY8" fmla="*/ 484683 h 754506"/>
                <a:gd name="connsiteX9" fmla="*/ 214859 w 289810"/>
                <a:gd name="connsiteY9" fmla="*/ 379751 h 754506"/>
                <a:gd name="connsiteX10" fmla="*/ 34977 w 289810"/>
                <a:gd name="connsiteY10" fmla="*/ 214860 h 754506"/>
                <a:gd name="connsiteX11" fmla="*/ 274820 w 289810"/>
                <a:gd name="connsiteY11" fmla="*/ 79948 h 754506"/>
                <a:gd name="connsiteX12" fmla="*/ 124918 w 289810"/>
                <a:gd name="connsiteY12" fmla="*/ 4997 h 75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10" h="754506">
                  <a:moveTo>
                    <a:pt x="124918" y="4997"/>
                  </a:moveTo>
                  <a:cubicBezTo>
                    <a:pt x="82446" y="9994"/>
                    <a:pt x="0" y="69955"/>
                    <a:pt x="19987" y="109929"/>
                  </a:cubicBezTo>
                  <a:cubicBezTo>
                    <a:pt x="39974" y="149903"/>
                    <a:pt x="242342" y="202368"/>
                    <a:pt x="244840" y="244840"/>
                  </a:cubicBezTo>
                  <a:cubicBezTo>
                    <a:pt x="247338" y="287312"/>
                    <a:pt x="37476" y="317292"/>
                    <a:pt x="34977" y="364761"/>
                  </a:cubicBezTo>
                  <a:cubicBezTo>
                    <a:pt x="32479" y="412230"/>
                    <a:pt x="227351" y="484683"/>
                    <a:pt x="229849" y="529653"/>
                  </a:cubicBezTo>
                  <a:cubicBezTo>
                    <a:pt x="232347" y="574623"/>
                    <a:pt x="59960" y="597109"/>
                    <a:pt x="49967" y="634584"/>
                  </a:cubicBezTo>
                  <a:cubicBezTo>
                    <a:pt x="39974" y="672060"/>
                    <a:pt x="139909" y="754506"/>
                    <a:pt x="169889" y="754506"/>
                  </a:cubicBezTo>
                  <a:cubicBezTo>
                    <a:pt x="199869" y="754506"/>
                    <a:pt x="254833" y="679554"/>
                    <a:pt x="229849" y="634584"/>
                  </a:cubicBezTo>
                  <a:cubicBezTo>
                    <a:pt x="204865" y="589614"/>
                    <a:pt x="22485" y="527155"/>
                    <a:pt x="19987" y="484683"/>
                  </a:cubicBezTo>
                  <a:cubicBezTo>
                    <a:pt x="17489" y="442211"/>
                    <a:pt x="212361" y="424721"/>
                    <a:pt x="214859" y="379751"/>
                  </a:cubicBezTo>
                  <a:cubicBezTo>
                    <a:pt x="217357" y="334781"/>
                    <a:pt x="24984" y="264827"/>
                    <a:pt x="34977" y="214860"/>
                  </a:cubicBezTo>
                  <a:cubicBezTo>
                    <a:pt x="44971" y="164893"/>
                    <a:pt x="259830" y="114925"/>
                    <a:pt x="274820" y="79948"/>
                  </a:cubicBezTo>
                  <a:cubicBezTo>
                    <a:pt x="289810" y="44971"/>
                    <a:pt x="167390" y="0"/>
                    <a:pt x="124918" y="4997"/>
                  </a:cubicBezTo>
                  <a:close/>
                </a:path>
              </a:pathLst>
            </a:custGeom>
            <a:noFill/>
            <a:ln w="254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504" name="グループ化 1568"/>
          <p:cNvGrpSpPr/>
          <p:nvPr/>
        </p:nvGrpSpPr>
        <p:grpSpPr>
          <a:xfrm>
            <a:off x="6216077" y="5047717"/>
            <a:ext cx="946520" cy="912032"/>
            <a:chOff x="5695710" y="5195810"/>
            <a:chExt cx="946520" cy="912032"/>
          </a:xfrm>
        </p:grpSpPr>
        <p:grpSp>
          <p:nvGrpSpPr>
            <p:cNvPr id="1506" name="グループ化 1039"/>
            <p:cNvGrpSpPr>
              <a:grpSpLocks noChangeAspect="1"/>
            </p:cNvGrpSpPr>
            <p:nvPr/>
          </p:nvGrpSpPr>
          <p:grpSpPr>
            <a:xfrm>
              <a:off x="5695710" y="5195810"/>
              <a:ext cx="946520" cy="912032"/>
              <a:chOff x="2348961" y="1541061"/>
              <a:chExt cx="4302366" cy="4145599"/>
            </a:xfrm>
          </p:grpSpPr>
          <p:sp>
            <p:nvSpPr>
              <p:cNvPr id="1041" name="円/楕円 1040"/>
              <p:cNvSpPr/>
              <p:nvPr/>
            </p:nvSpPr>
            <p:spPr>
              <a:xfrm>
                <a:off x="3424242" y="2595968"/>
                <a:ext cx="2268822" cy="2232248"/>
              </a:xfrm>
              <a:prstGeom prst="ellipse">
                <a:avLst/>
              </a:prstGeom>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511" name="グループ化 1781"/>
              <p:cNvGrpSpPr/>
              <p:nvPr/>
            </p:nvGrpSpPr>
            <p:grpSpPr>
              <a:xfrm rot="8783968">
                <a:off x="5496083" y="5022494"/>
                <a:ext cx="199095" cy="664166"/>
                <a:chOff x="2627964" y="1124744"/>
                <a:chExt cx="222450" cy="641307"/>
              </a:xfrm>
            </p:grpSpPr>
            <p:grpSp>
              <p:nvGrpSpPr>
                <p:cNvPr id="1513" name="グループ化 368"/>
                <p:cNvGrpSpPr/>
                <p:nvPr/>
              </p:nvGrpSpPr>
              <p:grpSpPr>
                <a:xfrm>
                  <a:off x="2627964" y="1124744"/>
                  <a:ext cx="215072" cy="576064"/>
                  <a:chOff x="180113" y="1556792"/>
                  <a:chExt cx="716907" cy="1800200"/>
                </a:xfrm>
              </p:grpSpPr>
              <p:grpSp>
                <p:nvGrpSpPr>
                  <p:cNvPr id="1519" name="グループ化 279"/>
                  <p:cNvGrpSpPr/>
                  <p:nvPr/>
                </p:nvGrpSpPr>
                <p:grpSpPr>
                  <a:xfrm>
                    <a:off x="180113" y="1556792"/>
                    <a:ext cx="444188" cy="1800200"/>
                    <a:chOff x="755576" y="2996952"/>
                    <a:chExt cx="216024" cy="864096"/>
                  </a:xfrm>
                </p:grpSpPr>
                <p:sp>
                  <p:nvSpPr>
                    <p:cNvPr id="1538" name="アーチ 1537"/>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39" name="アーチ 1538"/>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40" name="アーチ 1539"/>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536" name="アーチ 1535"/>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37" name="アーチ 1536"/>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534" name="正方形/長方形 1533"/>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525" name="グループ化 1717"/>
              <p:cNvGrpSpPr/>
              <p:nvPr/>
            </p:nvGrpSpPr>
            <p:grpSpPr>
              <a:xfrm rot="17556823" flipV="1">
                <a:off x="6219696" y="4176854"/>
                <a:ext cx="199095" cy="664166"/>
                <a:chOff x="2627964" y="1124744"/>
                <a:chExt cx="222450" cy="641307"/>
              </a:xfrm>
            </p:grpSpPr>
            <p:grpSp>
              <p:nvGrpSpPr>
                <p:cNvPr id="1527" name="グループ化 368"/>
                <p:cNvGrpSpPr/>
                <p:nvPr/>
              </p:nvGrpSpPr>
              <p:grpSpPr>
                <a:xfrm>
                  <a:off x="2627964" y="1124744"/>
                  <a:ext cx="215072" cy="576064"/>
                  <a:chOff x="180113" y="1556792"/>
                  <a:chExt cx="716907" cy="1800200"/>
                </a:xfrm>
              </p:grpSpPr>
              <p:grpSp>
                <p:nvGrpSpPr>
                  <p:cNvPr id="1533" name="グループ化 279"/>
                  <p:cNvGrpSpPr/>
                  <p:nvPr/>
                </p:nvGrpSpPr>
                <p:grpSpPr>
                  <a:xfrm>
                    <a:off x="180113" y="1556792"/>
                    <a:ext cx="444188" cy="1800200"/>
                    <a:chOff x="755576" y="2996952"/>
                    <a:chExt cx="216024" cy="864096"/>
                  </a:xfrm>
                </p:grpSpPr>
                <p:sp>
                  <p:nvSpPr>
                    <p:cNvPr id="1530" name="アーチ 1529"/>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31" name="アーチ 1530"/>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32" name="アーチ 1531"/>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528" name="アーチ 1527"/>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29" name="アーチ 1528"/>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526" name="正方形/長方形 1525"/>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535" name="グループ化 368"/>
              <p:cNvGrpSpPr/>
              <p:nvPr/>
            </p:nvGrpSpPr>
            <p:grpSpPr>
              <a:xfrm rot="15348472">
                <a:off x="2551014" y="3849312"/>
                <a:ext cx="192492" cy="596598"/>
                <a:chOff x="180113" y="1556792"/>
                <a:chExt cx="716907" cy="1800200"/>
              </a:xfrm>
            </p:grpSpPr>
            <p:grpSp>
              <p:nvGrpSpPr>
                <p:cNvPr id="1543" name="グループ化 279"/>
                <p:cNvGrpSpPr/>
                <p:nvPr/>
              </p:nvGrpSpPr>
              <p:grpSpPr>
                <a:xfrm>
                  <a:off x="180113" y="1556792"/>
                  <a:ext cx="444188" cy="1800200"/>
                  <a:chOff x="755576" y="2996952"/>
                  <a:chExt cx="216024" cy="864096"/>
                </a:xfrm>
              </p:grpSpPr>
              <p:sp>
                <p:nvSpPr>
                  <p:cNvPr id="1522" name="アーチ 1521"/>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23" name="アーチ 1522"/>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24" name="アーチ 1523"/>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520" name="アーチ 1519"/>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21" name="アーチ 1520"/>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552" name="グループ化 1733"/>
              <p:cNvGrpSpPr/>
              <p:nvPr/>
            </p:nvGrpSpPr>
            <p:grpSpPr>
              <a:xfrm rot="17603608">
                <a:off x="2691408" y="2629042"/>
                <a:ext cx="199095" cy="664166"/>
                <a:chOff x="2627964" y="1124744"/>
                <a:chExt cx="222450" cy="641307"/>
              </a:xfrm>
            </p:grpSpPr>
            <p:grpSp>
              <p:nvGrpSpPr>
                <p:cNvPr id="1553" name="グループ化 368"/>
                <p:cNvGrpSpPr/>
                <p:nvPr/>
              </p:nvGrpSpPr>
              <p:grpSpPr>
                <a:xfrm>
                  <a:off x="2627964" y="1124744"/>
                  <a:ext cx="215072" cy="576064"/>
                  <a:chOff x="180113" y="1556792"/>
                  <a:chExt cx="716907" cy="1800200"/>
                </a:xfrm>
              </p:grpSpPr>
              <p:grpSp>
                <p:nvGrpSpPr>
                  <p:cNvPr id="1554" name="グループ化 279"/>
                  <p:cNvGrpSpPr/>
                  <p:nvPr/>
                </p:nvGrpSpPr>
                <p:grpSpPr>
                  <a:xfrm>
                    <a:off x="180113" y="1556792"/>
                    <a:ext cx="444188" cy="1800200"/>
                    <a:chOff x="755576" y="2996952"/>
                    <a:chExt cx="216024" cy="864096"/>
                  </a:xfrm>
                </p:grpSpPr>
                <p:sp>
                  <p:nvSpPr>
                    <p:cNvPr id="1516" name="アーチ 1515"/>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17" name="アーチ 1516"/>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18" name="アーチ 1517"/>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514" name="アーチ 1513"/>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15" name="アーチ 1514"/>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512" name="正方形/長方形 1511"/>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555" name="グループ化 1701"/>
              <p:cNvGrpSpPr/>
              <p:nvPr/>
            </p:nvGrpSpPr>
            <p:grpSpPr>
              <a:xfrm rot="3296203">
                <a:off x="6016838" y="2233877"/>
                <a:ext cx="199095" cy="664166"/>
                <a:chOff x="2627964" y="1124744"/>
                <a:chExt cx="222450" cy="641307"/>
              </a:xfrm>
            </p:grpSpPr>
            <p:grpSp>
              <p:nvGrpSpPr>
                <p:cNvPr id="1556" name="グループ化 368"/>
                <p:cNvGrpSpPr/>
                <p:nvPr/>
              </p:nvGrpSpPr>
              <p:grpSpPr>
                <a:xfrm>
                  <a:off x="2627964" y="1124744"/>
                  <a:ext cx="215072" cy="576064"/>
                  <a:chOff x="180113" y="1556792"/>
                  <a:chExt cx="716907" cy="1800200"/>
                </a:xfrm>
              </p:grpSpPr>
              <p:grpSp>
                <p:nvGrpSpPr>
                  <p:cNvPr id="1557" name="グループ化 279"/>
                  <p:cNvGrpSpPr/>
                  <p:nvPr/>
                </p:nvGrpSpPr>
                <p:grpSpPr>
                  <a:xfrm>
                    <a:off x="180113" y="1556792"/>
                    <a:ext cx="444188" cy="1800200"/>
                    <a:chOff x="755576" y="2996952"/>
                    <a:chExt cx="216024" cy="864096"/>
                  </a:xfrm>
                </p:grpSpPr>
                <p:sp>
                  <p:nvSpPr>
                    <p:cNvPr id="1508" name="アーチ 1507"/>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09" name="アーチ 1508"/>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10" name="アーチ 1509"/>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507" name="アーチ 1506"/>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505" name="正方形/長方形 1504"/>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558" name="グループ化 368"/>
              <p:cNvGrpSpPr/>
              <p:nvPr/>
            </p:nvGrpSpPr>
            <p:grpSpPr>
              <a:xfrm rot="1080716" flipH="1">
                <a:off x="5118030" y="1561704"/>
                <a:ext cx="192492" cy="596598"/>
                <a:chOff x="180113" y="1556792"/>
                <a:chExt cx="716907" cy="1800200"/>
              </a:xfrm>
            </p:grpSpPr>
            <p:grpSp>
              <p:nvGrpSpPr>
                <p:cNvPr id="1559" name="グループ化 279"/>
                <p:cNvGrpSpPr/>
                <p:nvPr/>
              </p:nvGrpSpPr>
              <p:grpSpPr>
                <a:xfrm>
                  <a:off x="180113" y="1556792"/>
                  <a:ext cx="444188" cy="1800200"/>
                  <a:chOff x="755576" y="2996952"/>
                  <a:chExt cx="216024" cy="864096"/>
                </a:xfrm>
              </p:grpSpPr>
              <p:sp>
                <p:nvSpPr>
                  <p:cNvPr id="1501" name="アーチ 1500"/>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02" name="アーチ 1501"/>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03" name="アーチ 1502"/>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499" name="アーチ 1498"/>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00" name="アーチ 1499"/>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560" name="グループ化 1616"/>
              <p:cNvGrpSpPr/>
              <p:nvPr/>
            </p:nvGrpSpPr>
            <p:grpSpPr>
              <a:xfrm rot="20519284">
                <a:off x="3886272" y="1541061"/>
                <a:ext cx="199095" cy="664166"/>
                <a:chOff x="2627964" y="1124744"/>
                <a:chExt cx="222450" cy="641307"/>
              </a:xfrm>
            </p:grpSpPr>
            <p:grpSp>
              <p:nvGrpSpPr>
                <p:cNvPr id="1561" name="グループ化 368"/>
                <p:cNvGrpSpPr/>
                <p:nvPr/>
              </p:nvGrpSpPr>
              <p:grpSpPr>
                <a:xfrm>
                  <a:off x="2627964" y="1124744"/>
                  <a:ext cx="215072" cy="576064"/>
                  <a:chOff x="180113" y="1556792"/>
                  <a:chExt cx="716907" cy="1800200"/>
                </a:xfrm>
              </p:grpSpPr>
              <p:grpSp>
                <p:nvGrpSpPr>
                  <p:cNvPr id="1562" name="グループ化 279"/>
                  <p:cNvGrpSpPr/>
                  <p:nvPr/>
                </p:nvGrpSpPr>
                <p:grpSpPr>
                  <a:xfrm>
                    <a:off x="180113" y="1556792"/>
                    <a:ext cx="444188" cy="1800200"/>
                    <a:chOff x="755576" y="2996952"/>
                    <a:chExt cx="216024" cy="864096"/>
                  </a:xfrm>
                </p:grpSpPr>
                <p:sp>
                  <p:nvSpPr>
                    <p:cNvPr id="1495" name="アーチ 1494"/>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96" name="アーチ 1495"/>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97" name="アーチ 1496"/>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493" name="アーチ 1492"/>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94" name="アーチ 1493"/>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491" name="正方形/長方形 1490"/>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49" name="円/楕円 1048"/>
              <p:cNvSpPr/>
              <p:nvPr/>
            </p:nvSpPr>
            <p:spPr>
              <a:xfrm rot="21300000" flipV="1">
                <a:off x="4431512" y="244762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50" name="直線コネクタ 1049"/>
              <p:cNvCxnSpPr/>
              <p:nvPr/>
            </p:nvCxnSpPr>
            <p:spPr>
              <a:xfrm rot="20700000" flipV="1">
                <a:off x="4457365" y="232054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51" name="直線コネクタ 1050"/>
              <p:cNvCxnSpPr/>
              <p:nvPr/>
            </p:nvCxnSpPr>
            <p:spPr>
              <a:xfrm rot="300000" flipH="1" flipV="1">
                <a:off x="4526715" y="23122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52" name="円/楕円 1051"/>
              <p:cNvSpPr/>
              <p:nvPr/>
            </p:nvSpPr>
            <p:spPr>
              <a:xfrm>
                <a:off x="4522463" y="203016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53" name="直線コネクタ 1052"/>
              <p:cNvCxnSpPr/>
              <p:nvPr/>
            </p:nvCxnSpPr>
            <p:spPr>
              <a:xfrm rot="600000">
                <a:off x="4559568" y="21607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54" name="直線コネクタ 1053"/>
              <p:cNvCxnSpPr/>
              <p:nvPr/>
            </p:nvCxnSpPr>
            <p:spPr>
              <a:xfrm rot="21000000" flipH="1">
                <a:off x="4629374" y="21629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55" name="円/楕円 1054"/>
              <p:cNvSpPr/>
              <p:nvPr/>
            </p:nvSpPr>
            <p:spPr>
              <a:xfrm rot="300000">
                <a:off x="4664251" y="203931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56" name="直線コネクタ 1055"/>
              <p:cNvCxnSpPr/>
              <p:nvPr/>
            </p:nvCxnSpPr>
            <p:spPr>
              <a:xfrm rot="900000">
                <a:off x="4690104" y="21663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57" name="直線コネクタ 1056"/>
              <p:cNvCxnSpPr/>
              <p:nvPr/>
            </p:nvCxnSpPr>
            <p:spPr>
              <a:xfrm rot="21300000" flipH="1">
                <a:off x="4759454" y="217465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58" name="円/楕円 1057"/>
              <p:cNvSpPr/>
              <p:nvPr/>
            </p:nvSpPr>
            <p:spPr>
              <a:xfrm rot="600000">
                <a:off x="4803000" y="20611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59" name="直線コネクタ 1058"/>
              <p:cNvCxnSpPr/>
              <p:nvPr/>
            </p:nvCxnSpPr>
            <p:spPr>
              <a:xfrm rot="1200000">
                <a:off x="4817953" y="218370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60" name="直線コネクタ 1059"/>
              <p:cNvCxnSpPr/>
              <p:nvPr/>
            </p:nvCxnSpPr>
            <p:spPr>
              <a:xfrm flipH="1">
                <a:off x="4886319" y="21979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61" name="円/楕円 1060"/>
              <p:cNvSpPr/>
              <p:nvPr/>
            </p:nvSpPr>
            <p:spPr>
              <a:xfrm rot="900000">
                <a:off x="4941044" y="209476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62" name="直線コネクタ 1061"/>
              <p:cNvCxnSpPr/>
              <p:nvPr/>
            </p:nvCxnSpPr>
            <p:spPr>
              <a:xfrm rot="1500000">
                <a:off x="4945530" y="2211901"/>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63" name="直線コネクタ 1062"/>
              <p:cNvCxnSpPr/>
              <p:nvPr/>
            </p:nvCxnSpPr>
            <p:spPr>
              <a:xfrm rot="300000" flipH="1">
                <a:off x="5012392" y="2232080"/>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064" name="円/楕円 1063"/>
              <p:cNvSpPr/>
              <p:nvPr/>
            </p:nvSpPr>
            <p:spPr>
              <a:xfrm rot="1200000">
                <a:off x="5074427" y="213964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65" name="直線コネクタ 1064"/>
              <p:cNvCxnSpPr/>
              <p:nvPr/>
            </p:nvCxnSpPr>
            <p:spPr>
              <a:xfrm rot="1800000">
                <a:off x="5068961" y="225044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66" name="直線コネクタ 1065"/>
              <p:cNvCxnSpPr/>
              <p:nvPr/>
            </p:nvCxnSpPr>
            <p:spPr>
              <a:xfrm rot="600000" flipH="1">
                <a:off x="5133809" y="22763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67" name="円/楕円 1066"/>
              <p:cNvSpPr/>
              <p:nvPr/>
            </p:nvSpPr>
            <p:spPr>
              <a:xfrm rot="1500000">
                <a:off x="5204533" y="219673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68" name="直線コネクタ 1067"/>
              <p:cNvCxnSpPr/>
              <p:nvPr/>
            </p:nvCxnSpPr>
            <p:spPr>
              <a:xfrm rot="2100000">
                <a:off x="5189704" y="23003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69" name="直線コネクタ 1068"/>
              <p:cNvCxnSpPr/>
              <p:nvPr/>
            </p:nvCxnSpPr>
            <p:spPr>
              <a:xfrm rot="900000" flipH="1">
                <a:off x="5252046" y="233185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70" name="円/楕円 1069"/>
              <p:cNvSpPr/>
              <p:nvPr/>
            </p:nvSpPr>
            <p:spPr>
              <a:xfrm rot="1800000">
                <a:off x="5327453" y="226468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71" name="直線コネクタ 1070"/>
              <p:cNvCxnSpPr/>
              <p:nvPr/>
            </p:nvCxnSpPr>
            <p:spPr>
              <a:xfrm rot="2400000">
                <a:off x="5303923" y="2360360"/>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72" name="直線コネクタ 1071"/>
              <p:cNvCxnSpPr/>
              <p:nvPr/>
            </p:nvCxnSpPr>
            <p:spPr>
              <a:xfrm rot="1200000" flipH="1">
                <a:off x="5363284" y="2397156"/>
                <a:ext cx="0" cy="144016"/>
              </a:xfrm>
              <a:prstGeom prst="line">
                <a:avLst/>
              </a:prstGeom>
              <a:solidFill>
                <a:schemeClr val="accent1"/>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073" name="円/楕円 1072"/>
              <p:cNvSpPr/>
              <p:nvPr/>
            </p:nvSpPr>
            <p:spPr>
              <a:xfrm rot="2100000">
                <a:off x="5445669" y="234350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74" name="直線コネクタ 1073"/>
              <p:cNvCxnSpPr/>
              <p:nvPr/>
            </p:nvCxnSpPr>
            <p:spPr>
              <a:xfrm rot="2700000">
                <a:off x="5414164" y="24304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75" name="直線コネクタ 1074"/>
              <p:cNvCxnSpPr/>
              <p:nvPr/>
            </p:nvCxnSpPr>
            <p:spPr>
              <a:xfrm rot="1500000" flipH="1">
                <a:off x="5470092" y="247231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76" name="円/楕円 1075"/>
              <p:cNvSpPr/>
              <p:nvPr/>
            </p:nvSpPr>
            <p:spPr>
              <a:xfrm rot="2400000">
                <a:off x="5553866" y="242972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77" name="直線コネクタ 1076"/>
              <p:cNvCxnSpPr/>
              <p:nvPr/>
            </p:nvCxnSpPr>
            <p:spPr>
              <a:xfrm rot="3000000">
                <a:off x="5515174" y="25073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78" name="直線コネクタ 1077"/>
              <p:cNvCxnSpPr/>
              <p:nvPr/>
            </p:nvCxnSpPr>
            <p:spPr>
              <a:xfrm rot="1800000" flipH="1">
                <a:off x="5567243" y="25538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79" name="円/楕円 1078"/>
              <p:cNvSpPr/>
              <p:nvPr/>
            </p:nvSpPr>
            <p:spPr>
              <a:xfrm rot="2700000">
                <a:off x="5656599" y="252787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80" name="直線コネクタ 1079"/>
              <p:cNvCxnSpPr/>
              <p:nvPr/>
            </p:nvCxnSpPr>
            <p:spPr>
              <a:xfrm rot="3300000">
                <a:off x="5611563" y="259556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81" name="直線コネクタ 1080"/>
              <p:cNvCxnSpPr/>
              <p:nvPr/>
            </p:nvCxnSpPr>
            <p:spPr>
              <a:xfrm rot="2100000" flipH="1">
                <a:off x="5659377" y="264646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082" name="円/楕円 1081"/>
              <p:cNvSpPr/>
              <p:nvPr/>
            </p:nvSpPr>
            <p:spPr>
              <a:xfrm rot="3000000">
                <a:off x="5748863" y="263377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83" name="直線コネクタ 1082"/>
              <p:cNvCxnSpPr/>
              <p:nvPr/>
            </p:nvCxnSpPr>
            <p:spPr>
              <a:xfrm rot="3600000">
                <a:off x="5698373" y="26909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84" name="直線コネクタ 1083"/>
              <p:cNvCxnSpPr/>
              <p:nvPr/>
            </p:nvCxnSpPr>
            <p:spPr>
              <a:xfrm rot="2400000" flipH="1">
                <a:off x="5741568" y="27458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85" name="円/楕円 1084"/>
              <p:cNvSpPr/>
              <p:nvPr/>
            </p:nvSpPr>
            <p:spPr>
              <a:xfrm rot="3300000">
                <a:off x="5832991" y="274827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86" name="直線コネクタ 1085"/>
              <p:cNvCxnSpPr/>
              <p:nvPr/>
            </p:nvCxnSpPr>
            <p:spPr>
              <a:xfrm rot="3900000">
                <a:off x="5777980" y="27946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87" name="直線コネクタ 1086"/>
              <p:cNvCxnSpPr/>
              <p:nvPr/>
            </p:nvCxnSpPr>
            <p:spPr>
              <a:xfrm rot="2700000" flipH="1">
                <a:off x="5816228" y="285303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88" name="円/楕円 1087"/>
              <p:cNvSpPr/>
              <p:nvPr/>
            </p:nvSpPr>
            <p:spPr>
              <a:xfrm rot="3600000">
                <a:off x="5906324" y="286838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89" name="直線コネクタ 1088"/>
              <p:cNvCxnSpPr/>
              <p:nvPr/>
            </p:nvCxnSpPr>
            <p:spPr>
              <a:xfrm rot="4200000">
                <a:off x="5847758" y="290347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90" name="直線コネクタ 1089"/>
              <p:cNvCxnSpPr/>
              <p:nvPr/>
            </p:nvCxnSpPr>
            <p:spPr>
              <a:xfrm rot="3000000" flipH="1">
                <a:off x="5880768" y="29650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91" name="円/楕円 1090"/>
              <p:cNvSpPr/>
              <p:nvPr/>
            </p:nvSpPr>
            <p:spPr>
              <a:xfrm rot="3900000">
                <a:off x="5969291" y="299575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92" name="直線コネクタ 1091"/>
              <p:cNvCxnSpPr/>
              <p:nvPr/>
            </p:nvCxnSpPr>
            <p:spPr>
              <a:xfrm rot="4500000">
                <a:off x="5908164" y="30193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93" name="直線コネクタ 1092"/>
              <p:cNvCxnSpPr/>
              <p:nvPr/>
            </p:nvCxnSpPr>
            <p:spPr>
              <a:xfrm rot="3300000" flipH="1">
                <a:off x="5935684" y="30835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094" name="円/楕円 1093"/>
              <p:cNvSpPr/>
              <p:nvPr/>
            </p:nvSpPr>
            <p:spPr>
              <a:xfrm rot="4200000">
                <a:off x="6019772" y="312682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95" name="直線コネクタ 1094"/>
              <p:cNvCxnSpPr/>
              <p:nvPr/>
            </p:nvCxnSpPr>
            <p:spPr>
              <a:xfrm rot="4800000">
                <a:off x="5957097" y="31386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96" name="直線コネクタ 1095"/>
              <p:cNvCxnSpPr/>
              <p:nvPr/>
            </p:nvCxnSpPr>
            <p:spPr>
              <a:xfrm rot="3600000" flipH="1">
                <a:off x="5978918" y="32050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97" name="円/楕円 1096"/>
              <p:cNvSpPr/>
              <p:nvPr/>
            </p:nvSpPr>
            <p:spPr>
              <a:xfrm rot="4500000">
                <a:off x="6059666" y="326318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098" name="直線コネクタ 1097"/>
              <p:cNvCxnSpPr/>
              <p:nvPr/>
            </p:nvCxnSpPr>
            <p:spPr>
              <a:xfrm rot="5100000">
                <a:off x="5996468" y="32632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99" name="直線コネクタ 1098"/>
              <p:cNvCxnSpPr/>
              <p:nvPr/>
            </p:nvCxnSpPr>
            <p:spPr>
              <a:xfrm rot="3900000" flipH="1">
                <a:off x="6012424" y="333127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00" name="円/楕円 1099"/>
              <p:cNvSpPr/>
              <p:nvPr/>
            </p:nvSpPr>
            <p:spPr>
              <a:xfrm rot="4800000">
                <a:off x="6080619" y="339695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01" name="直線コネクタ 1100"/>
              <p:cNvCxnSpPr/>
              <p:nvPr/>
            </p:nvCxnSpPr>
            <p:spPr>
              <a:xfrm rot="5400000">
                <a:off x="6017927" y="338526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02" name="直線コネクタ 1101"/>
              <p:cNvCxnSpPr/>
              <p:nvPr/>
            </p:nvCxnSpPr>
            <p:spPr>
              <a:xfrm rot="4200000" flipH="1">
                <a:off x="6027896" y="345438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03" name="円/楕円 1102"/>
              <p:cNvSpPr/>
              <p:nvPr/>
            </p:nvSpPr>
            <p:spPr>
              <a:xfrm rot="5100000">
                <a:off x="6096227" y="353817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04" name="直線コネクタ 1103"/>
              <p:cNvCxnSpPr/>
              <p:nvPr/>
            </p:nvCxnSpPr>
            <p:spPr>
              <a:xfrm rot="5700000">
                <a:off x="6035067" y="35147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05" name="直線コネクタ 1104"/>
              <p:cNvCxnSpPr/>
              <p:nvPr/>
            </p:nvCxnSpPr>
            <p:spPr>
              <a:xfrm rot="4500000" flipH="1">
                <a:off x="6038973" y="358452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06" name="円/楕円 1105"/>
              <p:cNvSpPr/>
              <p:nvPr/>
            </p:nvSpPr>
            <p:spPr>
              <a:xfrm rot="5400000">
                <a:off x="6098836" y="367860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07" name="直線コネクタ 1106"/>
              <p:cNvCxnSpPr/>
              <p:nvPr/>
            </p:nvCxnSpPr>
            <p:spPr>
              <a:xfrm rot="6000000">
                <a:off x="6040221" y="3643703"/>
                <a:ext cx="0" cy="144016"/>
              </a:xfrm>
              <a:prstGeom prst="line">
                <a:avLst/>
              </a:prstGeom>
              <a:solidFill>
                <a:schemeClr val="accent5"/>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08" name="直線コネクタ 1107"/>
              <p:cNvCxnSpPr/>
              <p:nvPr/>
            </p:nvCxnSpPr>
            <p:spPr>
              <a:xfrm rot="4800000" flipH="1">
                <a:off x="6038035" y="3713509"/>
                <a:ext cx="0" cy="144016"/>
              </a:xfrm>
              <a:prstGeom prst="line">
                <a:avLst/>
              </a:prstGeom>
              <a:solidFill>
                <a:schemeClr val="accent5"/>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09" name="円/楕円 1108"/>
              <p:cNvSpPr/>
              <p:nvPr/>
            </p:nvSpPr>
            <p:spPr>
              <a:xfrm rot="5700000">
                <a:off x="6089683" y="382039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10" name="直線コネクタ 1109"/>
              <p:cNvCxnSpPr/>
              <p:nvPr/>
            </p:nvCxnSpPr>
            <p:spPr>
              <a:xfrm rot="6300000">
                <a:off x="6034607" y="377423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11" name="直線コネクタ 1110"/>
              <p:cNvCxnSpPr/>
              <p:nvPr/>
            </p:nvCxnSpPr>
            <p:spPr>
              <a:xfrm rot="5100000" flipH="1">
                <a:off x="6026345" y="384358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12" name="円/楕円 1111"/>
              <p:cNvSpPr/>
              <p:nvPr/>
            </p:nvSpPr>
            <p:spPr>
              <a:xfrm rot="6000000">
                <a:off x="6068651" y="39595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13" name="直線コネクタ 1112"/>
              <p:cNvCxnSpPr/>
              <p:nvPr/>
            </p:nvCxnSpPr>
            <p:spPr>
              <a:xfrm rot="6600000">
                <a:off x="6018081" y="390248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14" name="直線コネクタ 1113"/>
              <p:cNvCxnSpPr/>
              <p:nvPr/>
            </p:nvCxnSpPr>
            <p:spPr>
              <a:xfrm rot="5400000" flipH="1">
                <a:off x="6003806" y="39708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15" name="円/楕円 1114"/>
              <p:cNvSpPr/>
              <p:nvPr/>
            </p:nvSpPr>
            <p:spPr>
              <a:xfrm rot="6300000">
                <a:off x="6035017" y="409758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16" name="直線コネクタ 1115"/>
              <p:cNvCxnSpPr/>
              <p:nvPr/>
            </p:nvCxnSpPr>
            <p:spPr>
              <a:xfrm rot="6900000">
                <a:off x="5989886" y="403006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17" name="直線コネクタ 1116"/>
              <p:cNvCxnSpPr/>
              <p:nvPr/>
            </p:nvCxnSpPr>
            <p:spPr>
              <a:xfrm rot="5700000" flipH="1">
                <a:off x="5969708" y="409692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18" name="円/楕円 1117"/>
              <p:cNvSpPr/>
              <p:nvPr/>
            </p:nvSpPr>
            <p:spPr>
              <a:xfrm rot="6600000">
                <a:off x="5989438" y="423043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19" name="直線コネクタ 1118"/>
              <p:cNvCxnSpPr/>
              <p:nvPr/>
            </p:nvCxnSpPr>
            <p:spPr>
              <a:xfrm rot="7200000">
                <a:off x="5950638" y="415296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20" name="直線コネクタ 1119"/>
              <p:cNvCxnSpPr/>
              <p:nvPr/>
            </p:nvCxnSpPr>
            <p:spPr>
              <a:xfrm rot="6000000" flipH="1">
                <a:off x="5924709" y="42178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21" name="円/楕円 1120"/>
              <p:cNvSpPr/>
              <p:nvPr/>
            </p:nvSpPr>
            <p:spPr>
              <a:xfrm rot="6900000">
                <a:off x="5932343" y="436054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22" name="直線コネクタ 1121"/>
              <p:cNvCxnSpPr/>
              <p:nvPr/>
            </p:nvCxnSpPr>
            <p:spPr>
              <a:xfrm rot="7500000">
                <a:off x="5900717" y="42737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23" name="直線コネクタ 1122"/>
              <p:cNvCxnSpPr/>
              <p:nvPr/>
            </p:nvCxnSpPr>
            <p:spPr>
              <a:xfrm rot="6300000" flipH="1">
                <a:off x="5869234" y="433605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24" name="円/楕円 1123"/>
              <p:cNvSpPr/>
              <p:nvPr/>
            </p:nvSpPr>
            <p:spPr>
              <a:xfrm rot="7200000">
                <a:off x="5866227" y="448207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25" name="直線コネクタ 1124"/>
              <p:cNvCxnSpPr/>
              <p:nvPr/>
            </p:nvCxnSpPr>
            <p:spPr>
              <a:xfrm rot="7800000">
                <a:off x="5842564" y="438653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26" name="直線コネクタ 1125"/>
              <p:cNvCxnSpPr/>
              <p:nvPr/>
            </p:nvCxnSpPr>
            <p:spPr>
              <a:xfrm rot="6600000" flipH="1">
                <a:off x="5805768" y="444589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27" name="円/楕円 1126"/>
              <p:cNvSpPr/>
              <p:nvPr/>
            </p:nvSpPr>
            <p:spPr>
              <a:xfrm rot="7500000">
                <a:off x="5787406" y="460028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28" name="直線コネクタ 1127"/>
              <p:cNvCxnSpPr/>
              <p:nvPr/>
            </p:nvCxnSpPr>
            <p:spPr>
              <a:xfrm rot="8100000">
                <a:off x="5772434" y="449677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29" name="直線コネクタ 1128"/>
              <p:cNvCxnSpPr/>
              <p:nvPr/>
            </p:nvCxnSpPr>
            <p:spPr>
              <a:xfrm rot="6900000" flipH="1">
                <a:off x="5730604" y="455270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30" name="円/楕円 1129"/>
              <p:cNvSpPr/>
              <p:nvPr/>
            </p:nvSpPr>
            <p:spPr>
              <a:xfrm rot="7800000">
                <a:off x="5699138" y="470953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31" name="直線コネクタ 1130"/>
              <p:cNvCxnSpPr/>
              <p:nvPr/>
            </p:nvCxnSpPr>
            <p:spPr>
              <a:xfrm rot="8400000">
                <a:off x="5693518" y="459883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32" name="直線コネクタ 1131"/>
              <p:cNvCxnSpPr/>
              <p:nvPr/>
            </p:nvCxnSpPr>
            <p:spPr>
              <a:xfrm rot="7200000" flipH="1">
                <a:off x="5646973" y="465090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33" name="円/楕円 1132"/>
              <p:cNvSpPr/>
              <p:nvPr/>
            </p:nvSpPr>
            <p:spPr>
              <a:xfrm rot="8100000">
                <a:off x="5600988" y="481227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34" name="直線コネクタ 1133"/>
              <p:cNvCxnSpPr/>
              <p:nvPr/>
            </p:nvCxnSpPr>
            <p:spPr>
              <a:xfrm rot="8700000">
                <a:off x="5605312" y="46952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35" name="直線コネクタ 1134"/>
              <p:cNvCxnSpPr/>
              <p:nvPr/>
            </p:nvCxnSpPr>
            <p:spPr>
              <a:xfrm rot="7500000" flipH="1">
                <a:off x="5554406" y="474304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36" name="円/楕円 1135"/>
              <p:cNvSpPr/>
              <p:nvPr/>
            </p:nvSpPr>
            <p:spPr>
              <a:xfrm rot="8400000">
                <a:off x="5495432" y="490534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37" name="直線コネクタ 1136"/>
              <p:cNvCxnSpPr/>
              <p:nvPr/>
            </p:nvCxnSpPr>
            <p:spPr>
              <a:xfrm rot="9000000">
                <a:off x="5510214" y="478284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38" name="直線コネクタ 1137"/>
              <p:cNvCxnSpPr/>
              <p:nvPr/>
            </p:nvCxnSpPr>
            <p:spPr>
              <a:xfrm rot="7800000" flipH="1">
                <a:off x="5455335" y="482604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39" name="円/楕円 1138"/>
              <p:cNvSpPr/>
              <p:nvPr/>
            </p:nvSpPr>
            <p:spPr>
              <a:xfrm rot="8700000">
                <a:off x="5380934" y="49894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40" name="直線コネクタ 1139"/>
              <p:cNvCxnSpPr/>
              <p:nvPr/>
            </p:nvCxnSpPr>
            <p:spPr>
              <a:xfrm rot="9300000">
                <a:off x="5406611" y="486245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41" name="直線コネクタ 1140"/>
              <p:cNvCxnSpPr/>
              <p:nvPr/>
            </p:nvCxnSpPr>
            <p:spPr>
              <a:xfrm rot="8100000" flipH="1">
                <a:off x="5348175" y="49007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42" name="円/楕円 1141"/>
              <p:cNvSpPr/>
              <p:nvPr/>
            </p:nvSpPr>
            <p:spPr>
              <a:xfrm rot="9000000">
                <a:off x="5260622" y="506194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43" name="直線コネクタ 1142"/>
              <p:cNvCxnSpPr/>
              <p:nvPr/>
            </p:nvCxnSpPr>
            <p:spPr>
              <a:xfrm rot="9600000">
                <a:off x="5297546" y="493137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44" name="直線コネクタ 1143"/>
              <p:cNvCxnSpPr/>
              <p:nvPr/>
            </p:nvCxnSpPr>
            <p:spPr>
              <a:xfrm rot="8400000" flipH="1">
                <a:off x="5235999" y="496438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45" name="円/楕円 1144"/>
              <p:cNvSpPr/>
              <p:nvPr/>
            </p:nvSpPr>
            <p:spPr>
              <a:xfrm rot="9300000">
                <a:off x="5133254" y="512491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46" name="直線コネクタ 1145"/>
              <p:cNvCxnSpPr/>
              <p:nvPr/>
            </p:nvCxnSpPr>
            <p:spPr>
              <a:xfrm rot="9900000">
                <a:off x="5181691" y="499177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47" name="直線コネクタ 1146"/>
              <p:cNvCxnSpPr/>
              <p:nvPr/>
            </p:nvCxnSpPr>
            <p:spPr>
              <a:xfrm rot="8700000" flipH="1">
                <a:off x="5117501" y="501929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48" name="円/楕円 1147"/>
              <p:cNvSpPr/>
              <p:nvPr/>
            </p:nvSpPr>
            <p:spPr>
              <a:xfrm rot="19200000">
                <a:off x="3471782" y="239142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49" name="直線コネクタ 1148"/>
              <p:cNvCxnSpPr/>
              <p:nvPr/>
            </p:nvCxnSpPr>
            <p:spPr>
              <a:xfrm rot="19800000">
                <a:off x="3601016" y="251392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50" name="直線コネクタ 1149"/>
              <p:cNvCxnSpPr/>
              <p:nvPr/>
            </p:nvCxnSpPr>
            <p:spPr>
              <a:xfrm rot="18600000" flipH="1">
                <a:off x="3655895" y="24707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51" name="円/楕円 1150"/>
              <p:cNvSpPr/>
              <p:nvPr/>
            </p:nvSpPr>
            <p:spPr>
              <a:xfrm rot="19500000">
                <a:off x="3586280" y="23072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52" name="直線コネクタ 1151"/>
              <p:cNvCxnSpPr/>
              <p:nvPr/>
            </p:nvCxnSpPr>
            <p:spPr>
              <a:xfrm rot="20100000">
                <a:off x="3704619" y="243431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53" name="直線コネクタ 1152"/>
              <p:cNvCxnSpPr/>
              <p:nvPr/>
            </p:nvCxnSpPr>
            <p:spPr>
              <a:xfrm rot="18900000" flipH="1">
                <a:off x="3763055" y="239606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54" name="円/楕円 1153"/>
              <p:cNvSpPr/>
              <p:nvPr/>
            </p:nvSpPr>
            <p:spPr>
              <a:xfrm rot="19800000">
                <a:off x="3706592" y="223482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55" name="直線コネクタ 1154"/>
              <p:cNvCxnSpPr/>
              <p:nvPr/>
            </p:nvCxnSpPr>
            <p:spPr>
              <a:xfrm rot="20400000">
                <a:off x="3813684" y="236539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56" name="直線コネクタ 1155"/>
              <p:cNvCxnSpPr/>
              <p:nvPr/>
            </p:nvCxnSpPr>
            <p:spPr>
              <a:xfrm rot="19200000" flipH="1">
                <a:off x="3875231" y="233238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57" name="円/楕円 1156"/>
              <p:cNvSpPr/>
              <p:nvPr/>
            </p:nvSpPr>
            <p:spPr>
              <a:xfrm rot="20100000">
                <a:off x="3833960" y="217185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58" name="直線コネクタ 1157"/>
              <p:cNvCxnSpPr/>
              <p:nvPr/>
            </p:nvCxnSpPr>
            <p:spPr>
              <a:xfrm rot="20700000">
                <a:off x="3929539" y="230499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59" name="直線コネクタ 1158"/>
              <p:cNvCxnSpPr/>
              <p:nvPr/>
            </p:nvCxnSpPr>
            <p:spPr>
              <a:xfrm rot="19500000" flipH="1">
                <a:off x="3993729" y="22774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60" name="円/楕円 1159"/>
              <p:cNvSpPr/>
              <p:nvPr/>
            </p:nvSpPr>
            <p:spPr>
              <a:xfrm rot="20400000">
                <a:off x="3964983" y="21204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61" name="直線コネクタ 1160"/>
              <p:cNvCxnSpPr/>
              <p:nvPr/>
            </p:nvCxnSpPr>
            <p:spPr>
              <a:xfrm rot="21000000">
                <a:off x="4048869" y="22551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62" name="直線コネクタ 1161"/>
              <p:cNvCxnSpPr/>
              <p:nvPr/>
            </p:nvCxnSpPr>
            <p:spPr>
              <a:xfrm rot="19800000" flipH="1">
                <a:off x="4115213" y="22333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63" name="円/楕円 1162"/>
              <p:cNvSpPr/>
              <p:nvPr/>
            </p:nvSpPr>
            <p:spPr>
              <a:xfrm rot="20700000">
                <a:off x="4101350" y="208060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64" name="直線コネクタ 1163"/>
              <p:cNvCxnSpPr/>
              <p:nvPr/>
            </p:nvCxnSpPr>
            <p:spPr>
              <a:xfrm rot="21300000">
                <a:off x="4173452" y="22158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65" name="直線コネクタ 1164"/>
              <p:cNvCxnSpPr/>
              <p:nvPr/>
            </p:nvCxnSpPr>
            <p:spPr>
              <a:xfrm rot="20100000" flipH="1">
                <a:off x="4241445" y="21998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66" name="円/楕円 1165"/>
              <p:cNvSpPr/>
              <p:nvPr/>
            </p:nvSpPr>
            <p:spPr>
              <a:xfrm rot="21000000">
                <a:off x="4239193" y="20536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67" name="直線コネクタ 1166"/>
              <p:cNvCxnSpPr/>
              <p:nvPr/>
            </p:nvCxnSpPr>
            <p:spPr>
              <a:xfrm>
                <a:off x="4299511" y="218834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68" name="直線コネクタ 1167"/>
              <p:cNvCxnSpPr/>
              <p:nvPr/>
            </p:nvCxnSpPr>
            <p:spPr>
              <a:xfrm rot="20400000" flipH="1">
                <a:off x="4368636" y="21783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69" name="円/楕円 1168"/>
              <p:cNvSpPr/>
              <p:nvPr/>
            </p:nvSpPr>
            <p:spPr>
              <a:xfrm rot="21300000">
                <a:off x="4380416" y="20380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70" name="直線コネクタ 1169"/>
              <p:cNvCxnSpPr/>
              <p:nvPr/>
            </p:nvCxnSpPr>
            <p:spPr>
              <a:xfrm rot="300000">
                <a:off x="4429039" y="217121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71" name="直線コネクタ 1170"/>
              <p:cNvCxnSpPr/>
              <p:nvPr/>
            </p:nvCxnSpPr>
            <p:spPr>
              <a:xfrm rot="20700000" flipH="1">
                <a:off x="4498770" y="21673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72" name="円/楕円 1171"/>
              <p:cNvSpPr/>
              <p:nvPr/>
            </p:nvSpPr>
            <p:spPr>
              <a:xfrm rot="9600000">
                <a:off x="5006100" y="5178031"/>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73" name="直線コネクタ 1172"/>
              <p:cNvCxnSpPr/>
              <p:nvPr/>
            </p:nvCxnSpPr>
            <p:spPr>
              <a:xfrm rot="10200000">
                <a:off x="5066230" y="504334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74" name="直線コネクタ 1173"/>
              <p:cNvCxnSpPr/>
              <p:nvPr/>
            </p:nvCxnSpPr>
            <p:spPr>
              <a:xfrm rot="9000000" flipH="1">
                <a:off x="4999886" y="506516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75" name="円/楕円 1174"/>
              <p:cNvSpPr/>
              <p:nvPr/>
            </p:nvSpPr>
            <p:spPr>
              <a:xfrm rot="9900000">
                <a:off x="4869733" y="521792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76" name="直線コネクタ 1175"/>
              <p:cNvCxnSpPr/>
              <p:nvPr/>
            </p:nvCxnSpPr>
            <p:spPr>
              <a:xfrm rot="10500000">
                <a:off x="4941647" y="508272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77" name="直線コネクタ 1176"/>
              <p:cNvCxnSpPr/>
              <p:nvPr/>
            </p:nvCxnSpPr>
            <p:spPr>
              <a:xfrm rot="9300000" flipH="1">
                <a:off x="4873654" y="50986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78" name="円/楕円 1177"/>
              <p:cNvSpPr/>
              <p:nvPr/>
            </p:nvSpPr>
            <p:spPr>
              <a:xfrm rot="10200000">
                <a:off x="4731890" y="524487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79" name="直線コネクタ 1178"/>
              <p:cNvCxnSpPr/>
              <p:nvPr/>
            </p:nvCxnSpPr>
            <p:spPr>
              <a:xfrm rot="10800000">
                <a:off x="4815588" y="51101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80" name="直線コネクタ 1179"/>
              <p:cNvCxnSpPr/>
              <p:nvPr/>
            </p:nvCxnSpPr>
            <p:spPr>
              <a:xfrm rot="9600000" flipH="1">
                <a:off x="4746463" y="512014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81" name="円/楕円 1180"/>
              <p:cNvSpPr/>
              <p:nvPr/>
            </p:nvSpPr>
            <p:spPr>
              <a:xfrm rot="10500000">
                <a:off x="4590667" y="526048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82" name="直線コネクタ 1181"/>
              <p:cNvCxnSpPr/>
              <p:nvPr/>
            </p:nvCxnSpPr>
            <p:spPr>
              <a:xfrm rot="11100000">
                <a:off x="4686060" y="512731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83" name="直線コネクタ 1182"/>
              <p:cNvCxnSpPr/>
              <p:nvPr/>
            </p:nvCxnSpPr>
            <p:spPr>
              <a:xfrm rot="9900000" flipH="1">
                <a:off x="4616329" y="51312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84" name="円/楕円 1183"/>
              <p:cNvSpPr/>
              <p:nvPr/>
            </p:nvSpPr>
            <p:spPr>
              <a:xfrm rot="10800000">
                <a:off x="4449980" y="526393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85" name="直線コネクタ 1184"/>
              <p:cNvCxnSpPr/>
              <p:nvPr/>
            </p:nvCxnSpPr>
            <p:spPr>
              <a:xfrm rot="11400000">
                <a:off x="4556891" y="513331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86" name="直線コネクタ 1185"/>
              <p:cNvCxnSpPr/>
              <p:nvPr/>
            </p:nvCxnSpPr>
            <p:spPr>
              <a:xfrm rot="10200000" flipH="1">
                <a:off x="4487085" y="513112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87" name="円/楕円 1186"/>
              <p:cNvSpPr/>
              <p:nvPr/>
            </p:nvSpPr>
            <p:spPr>
              <a:xfrm rot="11100000">
                <a:off x="4308192" y="525478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88" name="直線コネクタ 1187"/>
              <p:cNvCxnSpPr/>
              <p:nvPr/>
            </p:nvCxnSpPr>
            <p:spPr>
              <a:xfrm rot="11700000">
                <a:off x="4426355" y="512770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89" name="直線コネクタ 1188"/>
              <p:cNvCxnSpPr/>
              <p:nvPr/>
            </p:nvCxnSpPr>
            <p:spPr>
              <a:xfrm rot="10500000" flipH="1">
                <a:off x="4357005" y="511943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190" name="円/楕円 1189"/>
              <p:cNvSpPr/>
              <p:nvPr/>
            </p:nvSpPr>
            <p:spPr>
              <a:xfrm rot="11400000">
                <a:off x="4169443" y="523296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91" name="直線コネクタ 1190"/>
              <p:cNvCxnSpPr/>
              <p:nvPr/>
            </p:nvCxnSpPr>
            <p:spPr>
              <a:xfrm rot="12000000">
                <a:off x="4298506" y="51103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92" name="直線コネクタ 1191"/>
              <p:cNvCxnSpPr/>
              <p:nvPr/>
            </p:nvCxnSpPr>
            <p:spPr>
              <a:xfrm rot="10800000" flipH="1">
                <a:off x="4230140" y="50961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93" name="円/楕円 1192"/>
              <p:cNvSpPr/>
              <p:nvPr/>
            </p:nvSpPr>
            <p:spPr>
              <a:xfrm rot="11700000">
                <a:off x="4031399" y="519933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94" name="直線コネクタ 1193"/>
              <p:cNvCxnSpPr/>
              <p:nvPr/>
            </p:nvCxnSpPr>
            <p:spPr>
              <a:xfrm rot="12300000">
                <a:off x="4170929" y="50821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95" name="直線コネクタ 1194"/>
              <p:cNvCxnSpPr/>
              <p:nvPr/>
            </p:nvCxnSpPr>
            <p:spPr>
              <a:xfrm rot="11100000" flipH="1">
                <a:off x="4104067" y="50620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96" name="円/楕円 1195"/>
              <p:cNvSpPr/>
              <p:nvPr/>
            </p:nvSpPr>
            <p:spPr>
              <a:xfrm rot="12000000">
                <a:off x="3900239" y="515532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197" name="直線コネクタ 1196"/>
              <p:cNvCxnSpPr/>
              <p:nvPr/>
            </p:nvCxnSpPr>
            <p:spPr>
              <a:xfrm rot="12600000">
                <a:off x="4049721" y="50445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98" name="直線コネクタ 1197"/>
              <p:cNvCxnSpPr/>
              <p:nvPr/>
            </p:nvCxnSpPr>
            <p:spPr>
              <a:xfrm rot="11400000" flipH="1">
                <a:off x="3984873" y="50185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99" name="円/楕円 1198"/>
              <p:cNvSpPr/>
              <p:nvPr/>
            </p:nvSpPr>
            <p:spPr>
              <a:xfrm rot="12300000">
                <a:off x="3770133" y="50982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00" name="直線コネクタ 1199"/>
              <p:cNvCxnSpPr/>
              <p:nvPr/>
            </p:nvCxnSpPr>
            <p:spPr>
              <a:xfrm rot="12900000">
                <a:off x="3928978" y="49945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01" name="直線コネクタ 1200"/>
              <p:cNvCxnSpPr/>
              <p:nvPr/>
            </p:nvCxnSpPr>
            <p:spPr>
              <a:xfrm rot="11700000" flipH="1">
                <a:off x="3866636" y="49631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02" name="円/楕円 1201"/>
              <p:cNvSpPr/>
              <p:nvPr/>
            </p:nvSpPr>
            <p:spPr>
              <a:xfrm rot="12600000">
                <a:off x="3647213" y="503027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03" name="直線コネクタ 1202"/>
              <p:cNvCxnSpPr/>
              <p:nvPr/>
            </p:nvCxnSpPr>
            <p:spPr>
              <a:xfrm rot="13200000">
                <a:off x="3814759" y="493460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04" name="直線コネクタ 1203"/>
              <p:cNvCxnSpPr/>
              <p:nvPr/>
            </p:nvCxnSpPr>
            <p:spPr>
              <a:xfrm rot="12000000" flipH="1">
                <a:off x="3755398" y="489780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05" name="円/楕円 1204"/>
              <p:cNvSpPr/>
              <p:nvPr/>
            </p:nvSpPr>
            <p:spPr>
              <a:xfrm rot="12900000">
                <a:off x="3528997" y="495145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06" name="直線コネクタ 1205"/>
              <p:cNvCxnSpPr/>
              <p:nvPr/>
            </p:nvCxnSpPr>
            <p:spPr>
              <a:xfrm rot="13500000">
                <a:off x="3704518" y="48644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07" name="直線コネクタ 1206"/>
              <p:cNvCxnSpPr/>
              <p:nvPr/>
            </p:nvCxnSpPr>
            <p:spPr>
              <a:xfrm rot="12300000" flipH="1">
                <a:off x="3648590" y="482264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08" name="円/楕円 1207"/>
              <p:cNvSpPr/>
              <p:nvPr/>
            </p:nvSpPr>
            <p:spPr>
              <a:xfrm rot="13200000">
                <a:off x="3419007" y="486366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09" name="直線コネクタ 1208"/>
              <p:cNvCxnSpPr/>
              <p:nvPr/>
            </p:nvCxnSpPr>
            <p:spPr>
              <a:xfrm rot="13800000">
                <a:off x="3601715" y="478603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10" name="直線コネクタ 1209"/>
              <p:cNvCxnSpPr/>
              <p:nvPr/>
            </p:nvCxnSpPr>
            <p:spPr>
              <a:xfrm rot="12600000" flipH="1">
                <a:off x="3549646" y="47394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11" name="円/楕円 1210"/>
              <p:cNvSpPr/>
              <p:nvPr/>
            </p:nvSpPr>
            <p:spPr>
              <a:xfrm rot="13500000">
                <a:off x="3316274" y="476551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12" name="直線コネクタ 1211"/>
              <p:cNvCxnSpPr/>
              <p:nvPr/>
            </p:nvCxnSpPr>
            <p:spPr>
              <a:xfrm rot="14100000">
                <a:off x="3505326" y="469783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13" name="直線コネクタ 1212"/>
              <p:cNvCxnSpPr/>
              <p:nvPr/>
            </p:nvCxnSpPr>
            <p:spPr>
              <a:xfrm rot="12900000" flipH="1">
                <a:off x="3457512" y="464692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14" name="円/楕円 1213"/>
              <p:cNvSpPr/>
              <p:nvPr/>
            </p:nvSpPr>
            <p:spPr>
              <a:xfrm rot="13800000">
                <a:off x="3224010" y="465961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15" name="直線コネクタ 1214"/>
              <p:cNvCxnSpPr/>
              <p:nvPr/>
            </p:nvCxnSpPr>
            <p:spPr>
              <a:xfrm rot="14400000">
                <a:off x="3418516" y="46023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16" name="直線コネクタ 1215"/>
              <p:cNvCxnSpPr/>
              <p:nvPr/>
            </p:nvCxnSpPr>
            <p:spPr>
              <a:xfrm rot="13200000" flipH="1">
                <a:off x="3375321" y="45475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17" name="円/楕円 1216"/>
              <p:cNvSpPr/>
              <p:nvPr/>
            </p:nvSpPr>
            <p:spPr>
              <a:xfrm rot="14100000">
                <a:off x="3139882" y="454511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18" name="直線コネクタ 1217"/>
              <p:cNvCxnSpPr/>
              <p:nvPr/>
            </p:nvCxnSpPr>
            <p:spPr>
              <a:xfrm rot="14700000">
                <a:off x="3338909" y="44987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19" name="直線コネクタ 1218"/>
              <p:cNvCxnSpPr/>
              <p:nvPr/>
            </p:nvCxnSpPr>
            <p:spPr>
              <a:xfrm rot="13500000" flipH="1">
                <a:off x="3300661" y="44403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20" name="円/楕円 1219"/>
              <p:cNvSpPr/>
              <p:nvPr/>
            </p:nvSpPr>
            <p:spPr>
              <a:xfrm rot="14400000">
                <a:off x="3074441" y="4426588"/>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21" name="直線コネクタ 1220"/>
              <p:cNvCxnSpPr/>
              <p:nvPr/>
            </p:nvCxnSpPr>
            <p:spPr>
              <a:xfrm rot="15000000">
                <a:off x="3277023" y="439150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22" name="直線コネクタ 1221"/>
              <p:cNvCxnSpPr/>
              <p:nvPr/>
            </p:nvCxnSpPr>
            <p:spPr>
              <a:xfrm rot="13800000" flipH="1">
                <a:off x="3244013" y="432995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23" name="円/楕円 1222"/>
              <p:cNvSpPr/>
              <p:nvPr/>
            </p:nvSpPr>
            <p:spPr>
              <a:xfrm rot="14700000">
                <a:off x="3011474" y="429921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24" name="直線コネクタ 1223"/>
              <p:cNvCxnSpPr/>
              <p:nvPr/>
            </p:nvCxnSpPr>
            <p:spPr>
              <a:xfrm rot="15300000">
                <a:off x="3216617" y="427564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25" name="直線コネクタ 1224"/>
              <p:cNvCxnSpPr/>
              <p:nvPr/>
            </p:nvCxnSpPr>
            <p:spPr>
              <a:xfrm rot="14100000" flipH="1">
                <a:off x="3189097" y="421145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26" name="円/楕円 1225"/>
              <p:cNvSpPr/>
              <p:nvPr/>
            </p:nvSpPr>
            <p:spPr>
              <a:xfrm rot="15000000">
                <a:off x="2960993" y="416815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27" name="直線コネクタ 1226"/>
              <p:cNvCxnSpPr/>
              <p:nvPr/>
            </p:nvCxnSpPr>
            <p:spPr>
              <a:xfrm rot="15600000">
                <a:off x="3167684" y="41562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28" name="直線コネクタ 1227"/>
              <p:cNvCxnSpPr/>
              <p:nvPr/>
            </p:nvCxnSpPr>
            <p:spPr>
              <a:xfrm rot="14400000" flipH="1">
                <a:off x="3145863" y="408993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29" name="円/楕円 1228"/>
              <p:cNvSpPr/>
              <p:nvPr/>
            </p:nvSpPr>
            <p:spPr>
              <a:xfrm rot="15300000">
                <a:off x="2921099" y="403178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30" name="直線コネクタ 1229"/>
              <p:cNvCxnSpPr/>
              <p:nvPr/>
            </p:nvCxnSpPr>
            <p:spPr>
              <a:xfrm rot="15900000">
                <a:off x="3128313" y="403169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31" name="直線コネクタ 1230"/>
              <p:cNvCxnSpPr/>
              <p:nvPr/>
            </p:nvCxnSpPr>
            <p:spPr>
              <a:xfrm rot="14700000" flipH="1">
                <a:off x="3112357" y="39636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32" name="円/楕円 1231"/>
              <p:cNvSpPr/>
              <p:nvPr/>
            </p:nvSpPr>
            <p:spPr>
              <a:xfrm rot="15600000">
                <a:off x="2893271" y="389383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33" name="直線コネクタ 1232"/>
              <p:cNvCxnSpPr/>
              <p:nvPr/>
            </p:nvCxnSpPr>
            <p:spPr>
              <a:xfrm rot="16200000">
                <a:off x="3099979" y="39055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34" name="直線コネクタ 1233"/>
              <p:cNvCxnSpPr/>
              <p:nvPr/>
            </p:nvCxnSpPr>
            <p:spPr>
              <a:xfrm rot="15000000" flipH="1">
                <a:off x="3090010" y="383640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35" name="円/楕円 1234"/>
              <p:cNvSpPr/>
              <p:nvPr/>
            </p:nvSpPr>
            <p:spPr>
              <a:xfrm rot="15900000">
                <a:off x="2877663" y="37526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36" name="直線コネクタ 1235"/>
              <p:cNvCxnSpPr/>
              <p:nvPr/>
            </p:nvCxnSpPr>
            <p:spPr>
              <a:xfrm rot="16500000">
                <a:off x="3082839" y="37759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37" name="直線コネクタ 1236"/>
              <p:cNvCxnSpPr/>
              <p:nvPr/>
            </p:nvCxnSpPr>
            <p:spPr>
              <a:xfrm rot="15300000" flipH="1">
                <a:off x="3078933" y="370626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38" name="円/楕円 1237"/>
              <p:cNvSpPr/>
              <p:nvPr/>
            </p:nvSpPr>
            <p:spPr>
              <a:xfrm rot="16200000">
                <a:off x="2875055" y="361218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39" name="直線コネクタ 1238"/>
              <p:cNvCxnSpPr/>
              <p:nvPr/>
            </p:nvCxnSpPr>
            <p:spPr>
              <a:xfrm rot="16800000">
                <a:off x="3077686" y="364708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40" name="直線コネクタ 1239"/>
              <p:cNvCxnSpPr/>
              <p:nvPr/>
            </p:nvCxnSpPr>
            <p:spPr>
              <a:xfrm rot="15600000" flipH="1">
                <a:off x="3079872" y="357727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1" name="円/楕円 1240"/>
              <p:cNvSpPr/>
              <p:nvPr/>
            </p:nvSpPr>
            <p:spPr>
              <a:xfrm rot="16500000">
                <a:off x="2884207" y="347039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42" name="直線コネクタ 1241"/>
              <p:cNvCxnSpPr/>
              <p:nvPr/>
            </p:nvCxnSpPr>
            <p:spPr>
              <a:xfrm rot="17100000">
                <a:off x="3083299" y="351654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43" name="直線コネクタ 1242"/>
              <p:cNvCxnSpPr/>
              <p:nvPr/>
            </p:nvCxnSpPr>
            <p:spPr>
              <a:xfrm rot="15900000" flipH="1">
                <a:off x="3091561" y="344719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44" name="円/楕円 1243"/>
              <p:cNvSpPr/>
              <p:nvPr/>
            </p:nvSpPr>
            <p:spPr>
              <a:xfrm rot="16800000">
                <a:off x="2904773" y="333358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45" name="直線コネクタ 1244"/>
              <p:cNvCxnSpPr/>
              <p:nvPr/>
            </p:nvCxnSpPr>
            <p:spPr>
              <a:xfrm rot="17400000">
                <a:off x="3099359" y="339063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46" name="直線コネクタ 1245"/>
              <p:cNvCxnSpPr/>
              <p:nvPr/>
            </p:nvCxnSpPr>
            <p:spPr>
              <a:xfrm rot="16200000" flipH="1">
                <a:off x="3113634" y="33222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7" name="円/楕円 1246"/>
              <p:cNvSpPr/>
              <p:nvPr/>
            </p:nvSpPr>
            <p:spPr>
              <a:xfrm rot="17100000">
                <a:off x="2938407" y="319554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48" name="直線コネクタ 1247"/>
              <p:cNvCxnSpPr/>
              <p:nvPr/>
            </p:nvCxnSpPr>
            <p:spPr>
              <a:xfrm rot="17700000">
                <a:off x="3127554" y="32630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49" name="直線コネクタ 1248"/>
              <p:cNvCxnSpPr/>
              <p:nvPr/>
            </p:nvCxnSpPr>
            <p:spPr>
              <a:xfrm rot="16500000" flipH="1">
                <a:off x="3147732" y="319620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50" name="円/楕円 1249"/>
              <p:cNvSpPr/>
              <p:nvPr/>
            </p:nvSpPr>
            <p:spPr>
              <a:xfrm rot="17400000">
                <a:off x="2983986" y="306268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51" name="直線コネクタ 1250"/>
              <p:cNvCxnSpPr/>
              <p:nvPr/>
            </p:nvCxnSpPr>
            <p:spPr>
              <a:xfrm rot="18000000">
                <a:off x="3166802" y="31401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52" name="直線コネクタ 1251"/>
              <p:cNvCxnSpPr/>
              <p:nvPr/>
            </p:nvCxnSpPr>
            <p:spPr>
              <a:xfrm rot="16800000" flipH="1">
                <a:off x="3192731" y="30753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53" name="円/楕円 1252"/>
              <p:cNvSpPr/>
              <p:nvPr/>
            </p:nvSpPr>
            <p:spPr>
              <a:xfrm rot="17700000">
                <a:off x="3041081" y="293258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54" name="直線コネクタ 1253"/>
              <p:cNvCxnSpPr/>
              <p:nvPr/>
            </p:nvCxnSpPr>
            <p:spPr>
              <a:xfrm rot="18300000">
                <a:off x="3216723" y="301941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55" name="直線コネクタ 1254"/>
              <p:cNvCxnSpPr/>
              <p:nvPr/>
            </p:nvCxnSpPr>
            <p:spPr>
              <a:xfrm rot="17100000" flipH="1">
                <a:off x="3248206" y="29570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56" name="円/楕円 1255"/>
              <p:cNvSpPr/>
              <p:nvPr/>
            </p:nvSpPr>
            <p:spPr>
              <a:xfrm rot="18000000">
                <a:off x="3108436" y="280901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57" name="直線コネクタ 1256"/>
              <p:cNvCxnSpPr/>
              <p:nvPr/>
            </p:nvCxnSpPr>
            <p:spPr>
              <a:xfrm rot="18600000">
                <a:off x="3276115" y="290455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58" name="直線コネクタ 1257"/>
              <p:cNvCxnSpPr/>
              <p:nvPr/>
            </p:nvCxnSpPr>
            <p:spPr>
              <a:xfrm rot="17400000" flipH="1">
                <a:off x="3312911" y="28451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59" name="円/楕円 1258"/>
              <p:cNvSpPr/>
              <p:nvPr/>
            </p:nvSpPr>
            <p:spPr>
              <a:xfrm rot="18300000">
                <a:off x="3187257" y="2690801"/>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60" name="直線コネクタ 1259"/>
              <p:cNvCxnSpPr/>
              <p:nvPr/>
            </p:nvCxnSpPr>
            <p:spPr>
              <a:xfrm rot="18900000">
                <a:off x="3346245" y="279431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61" name="直線コネクタ 1260"/>
              <p:cNvCxnSpPr/>
              <p:nvPr/>
            </p:nvCxnSpPr>
            <p:spPr>
              <a:xfrm rot="17700000" flipH="1">
                <a:off x="3388075" y="273838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62" name="円/楕円 1261"/>
              <p:cNvSpPr/>
              <p:nvPr/>
            </p:nvSpPr>
            <p:spPr>
              <a:xfrm rot="18600000">
                <a:off x="3275525" y="25815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63" name="直線コネクタ 1262"/>
              <p:cNvCxnSpPr/>
              <p:nvPr/>
            </p:nvCxnSpPr>
            <p:spPr>
              <a:xfrm rot="19200000">
                <a:off x="3425161" y="26922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4" name="直線コネクタ 1263"/>
              <p:cNvCxnSpPr/>
              <p:nvPr/>
            </p:nvCxnSpPr>
            <p:spPr>
              <a:xfrm rot="18000000" flipH="1">
                <a:off x="3471706" y="26401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65" name="円/楕円 1264"/>
              <p:cNvSpPr/>
              <p:nvPr/>
            </p:nvSpPr>
            <p:spPr>
              <a:xfrm rot="18900000">
                <a:off x="3373675" y="247881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66" name="直線コネクタ 1265"/>
              <p:cNvCxnSpPr/>
              <p:nvPr/>
            </p:nvCxnSpPr>
            <p:spPr>
              <a:xfrm rot="19500000">
                <a:off x="3513367" y="25958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67" name="直線コネクタ 1266"/>
              <p:cNvCxnSpPr/>
              <p:nvPr/>
            </p:nvCxnSpPr>
            <p:spPr>
              <a:xfrm rot="18300000" flipH="1">
                <a:off x="3564273" y="254804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68" name="円/楕円 1267"/>
              <p:cNvSpPr/>
              <p:nvPr/>
            </p:nvSpPr>
            <p:spPr>
              <a:xfrm flipV="1">
                <a:off x="4522463" y="244728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69" name="直線コネクタ 1268"/>
              <p:cNvCxnSpPr/>
              <p:nvPr/>
            </p:nvCxnSpPr>
            <p:spPr>
              <a:xfrm rot="21000000" flipV="1">
                <a:off x="4559568" y="2316661"/>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70" name="直線コネクタ 1269"/>
              <p:cNvCxnSpPr/>
              <p:nvPr/>
            </p:nvCxnSpPr>
            <p:spPr>
              <a:xfrm rot="600000" flipH="1" flipV="1">
                <a:off x="4629374" y="231447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71" name="円/楕円 1270"/>
              <p:cNvSpPr/>
              <p:nvPr/>
            </p:nvSpPr>
            <p:spPr>
              <a:xfrm rot="300000" flipV="1">
                <a:off x="4631594" y="245293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72" name="直線コネクタ 1271"/>
              <p:cNvCxnSpPr/>
              <p:nvPr/>
            </p:nvCxnSpPr>
            <p:spPr>
              <a:xfrm rot="21300000" flipV="1">
                <a:off x="4680217" y="231977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73" name="直線コネクタ 1272"/>
              <p:cNvCxnSpPr/>
              <p:nvPr/>
            </p:nvCxnSpPr>
            <p:spPr>
              <a:xfrm rot="900000" flipH="1" flipV="1">
                <a:off x="4749948" y="23236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74" name="円/楕円 1273"/>
              <p:cNvSpPr/>
              <p:nvPr/>
            </p:nvSpPr>
            <p:spPr>
              <a:xfrm rot="600000" flipV="1">
                <a:off x="4731140" y="24697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75" name="直線コネクタ 1274"/>
              <p:cNvCxnSpPr/>
              <p:nvPr/>
            </p:nvCxnSpPr>
            <p:spPr>
              <a:xfrm flipV="1">
                <a:off x="4791458" y="233509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76" name="直線コネクタ 1275"/>
              <p:cNvCxnSpPr/>
              <p:nvPr/>
            </p:nvCxnSpPr>
            <p:spPr>
              <a:xfrm rot="1200000" flipH="1" flipV="1">
                <a:off x="4860583" y="23450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77" name="円/楕円 1276"/>
              <p:cNvSpPr/>
              <p:nvPr/>
            </p:nvSpPr>
            <p:spPr>
              <a:xfrm rot="900000" flipV="1">
                <a:off x="4837631" y="249431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78" name="直線コネクタ 1277"/>
              <p:cNvCxnSpPr/>
              <p:nvPr/>
            </p:nvCxnSpPr>
            <p:spPr>
              <a:xfrm rot="300000" flipV="1">
                <a:off x="4909733" y="235911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79" name="直線コネクタ 1278"/>
              <p:cNvCxnSpPr/>
              <p:nvPr/>
            </p:nvCxnSpPr>
            <p:spPr>
              <a:xfrm rot="1500000" flipH="1" flipV="1">
                <a:off x="4977726" y="2375067"/>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80" name="円/楕円 1279"/>
              <p:cNvSpPr/>
              <p:nvPr/>
            </p:nvSpPr>
            <p:spPr>
              <a:xfrm rot="1200000" flipV="1">
                <a:off x="4931510" y="253235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81" name="直線コネクタ 1280"/>
              <p:cNvCxnSpPr/>
              <p:nvPr/>
            </p:nvCxnSpPr>
            <p:spPr>
              <a:xfrm rot="600000" flipV="1">
                <a:off x="5015396" y="239767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82" name="直線コネクタ 1281"/>
              <p:cNvCxnSpPr/>
              <p:nvPr/>
            </p:nvCxnSpPr>
            <p:spPr>
              <a:xfrm rot="1800000" flipH="1" flipV="1">
                <a:off x="5081740" y="24194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83" name="円/楕円 1282"/>
              <p:cNvSpPr/>
              <p:nvPr/>
            </p:nvSpPr>
            <p:spPr>
              <a:xfrm rot="1500000" flipV="1">
                <a:off x="5032127" y="257499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84" name="直線コネクタ 1283"/>
              <p:cNvCxnSpPr/>
              <p:nvPr/>
            </p:nvCxnSpPr>
            <p:spPr>
              <a:xfrm rot="900000" flipV="1">
                <a:off x="5127706" y="24418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85" name="直線コネクタ 1284"/>
              <p:cNvCxnSpPr/>
              <p:nvPr/>
            </p:nvCxnSpPr>
            <p:spPr>
              <a:xfrm rot="2100000" flipH="1" flipV="1">
                <a:off x="5191896" y="246938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86" name="円/楕円 1285"/>
              <p:cNvSpPr/>
              <p:nvPr/>
            </p:nvSpPr>
            <p:spPr>
              <a:xfrm rot="1800000" flipV="1">
                <a:off x="5119902" y="262488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87" name="直線コネクタ 1286"/>
              <p:cNvCxnSpPr/>
              <p:nvPr/>
            </p:nvCxnSpPr>
            <p:spPr>
              <a:xfrm rot="1200000" flipV="1">
                <a:off x="5226994" y="24943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88" name="円/楕円 1287"/>
              <p:cNvSpPr/>
              <p:nvPr/>
            </p:nvSpPr>
            <p:spPr>
              <a:xfrm rot="2100000" flipV="1">
                <a:off x="5211585" y="268435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89" name="直線コネクタ 1288"/>
              <p:cNvCxnSpPr/>
              <p:nvPr/>
            </p:nvCxnSpPr>
            <p:spPr>
              <a:xfrm rot="1500000" flipV="1">
                <a:off x="5329924" y="255733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90" name="直線コネクタ 1289"/>
              <p:cNvCxnSpPr/>
              <p:nvPr/>
            </p:nvCxnSpPr>
            <p:spPr>
              <a:xfrm rot="2700000" flipH="1" flipV="1">
                <a:off x="5388360" y="25955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91" name="円/楕円 1290"/>
              <p:cNvSpPr/>
              <p:nvPr/>
            </p:nvSpPr>
            <p:spPr>
              <a:xfrm rot="2400000" flipV="1">
                <a:off x="5285425" y="275012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92" name="直線コネクタ 1291"/>
              <p:cNvCxnSpPr/>
              <p:nvPr/>
            </p:nvCxnSpPr>
            <p:spPr>
              <a:xfrm rot="1800000" flipV="1">
                <a:off x="5414659" y="2627629"/>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293" name="直線コネクタ 1292"/>
              <p:cNvCxnSpPr/>
              <p:nvPr/>
            </p:nvCxnSpPr>
            <p:spPr>
              <a:xfrm rot="3000000" flipH="1" flipV="1">
                <a:off x="5469538" y="267082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94" name="円/楕円 1293"/>
              <p:cNvSpPr/>
              <p:nvPr/>
            </p:nvSpPr>
            <p:spPr>
              <a:xfrm rot="2700000" flipV="1">
                <a:off x="5365391" y="28246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95" name="直線コネクタ 1294"/>
              <p:cNvCxnSpPr/>
              <p:nvPr/>
            </p:nvCxnSpPr>
            <p:spPr>
              <a:xfrm rot="2100000" flipV="1">
                <a:off x="5505083" y="27075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96" name="直線コネクタ 1295"/>
              <p:cNvCxnSpPr/>
              <p:nvPr/>
            </p:nvCxnSpPr>
            <p:spPr>
              <a:xfrm rot="3300000" flipH="1" flipV="1">
                <a:off x="5555989" y="27553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97" name="円/楕円 1296"/>
              <p:cNvSpPr/>
              <p:nvPr/>
            </p:nvSpPr>
            <p:spPr>
              <a:xfrm rot="3000000" flipV="1">
                <a:off x="5430809" y="29015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298" name="直線コネクタ 1297"/>
              <p:cNvCxnSpPr/>
              <p:nvPr/>
            </p:nvCxnSpPr>
            <p:spPr>
              <a:xfrm rot="2400000" flipV="1">
                <a:off x="5580445" y="279080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99" name="直線コネクタ 1298"/>
              <p:cNvCxnSpPr/>
              <p:nvPr/>
            </p:nvCxnSpPr>
            <p:spPr>
              <a:xfrm rot="3600000" flipH="1" flipV="1">
                <a:off x="5626990" y="28428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00" name="円/楕円 1299"/>
              <p:cNvSpPr/>
              <p:nvPr/>
            </p:nvSpPr>
            <p:spPr>
              <a:xfrm rot="3300000" flipV="1">
                <a:off x="5496626" y="298874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01" name="直線コネクタ 1300"/>
              <p:cNvCxnSpPr/>
              <p:nvPr/>
            </p:nvCxnSpPr>
            <p:spPr>
              <a:xfrm rot="2700000" flipV="1">
                <a:off x="5655614" y="28852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02" name="直線コネクタ 1301"/>
              <p:cNvCxnSpPr/>
              <p:nvPr/>
            </p:nvCxnSpPr>
            <p:spPr>
              <a:xfrm rot="3900000" flipH="1" flipV="1">
                <a:off x="5697444" y="29411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03" name="円/楕円 1302"/>
              <p:cNvSpPr/>
              <p:nvPr/>
            </p:nvSpPr>
            <p:spPr>
              <a:xfrm rot="3600000" flipV="1">
                <a:off x="5544088" y="307822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04" name="直線コネクタ 1303"/>
              <p:cNvCxnSpPr/>
              <p:nvPr/>
            </p:nvCxnSpPr>
            <p:spPr>
              <a:xfrm rot="3000000" flipV="1">
                <a:off x="5711767" y="298268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05" name="直線コネクタ 1304"/>
              <p:cNvCxnSpPr/>
              <p:nvPr/>
            </p:nvCxnSpPr>
            <p:spPr>
              <a:xfrm rot="4200000" flipH="1" flipV="1">
                <a:off x="5748563" y="30420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06" name="円/楕円 1305"/>
              <p:cNvSpPr/>
              <p:nvPr/>
            </p:nvSpPr>
            <p:spPr>
              <a:xfrm rot="3900000" flipV="1">
                <a:off x="5593756" y="317556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07" name="直線コネクタ 1306"/>
              <p:cNvCxnSpPr/>
              <p:nvPr/>
            </p:nvCxnSpPr>
            <p:spPr>
              <a:xfrm rot="3300000" flipV="1">
                <a:off x="5769398" y="308873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08" name="直線コネクタ 1307"/>
              <p:cNvCxnSpPr/>
              <p:nvPr/>
            </p:nvCxnSpPr>
            <p:spPr>
              <a:xfrm rot="4500000" flipH="1" flipV="1">
                <a:off x="5800881" y="315107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09" name="円/楕円 1308"/>
              <p:cNvSpPr/>
              <p:nvPr/>
            </p:nvSpPr>
            <p:spPr>
              <a:xfrm rot="4200000" flipV="1">
                <a:off x="5628929" y="327020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10" name="直線コネクタ 1309"/>
              <p:cNvCxnSpPr/>
              <p:nvPr/>
            </p:nvCxnSpPr>
            <p:spPr>
              <a:xfrm rot="3600000" flipV="1">
                <a:off x="5811745" y="319273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11" name="直線コネクタ 1310"/>
              <p:cNvCxnSpPr/>
              <p:nvPr/>
            </p:nvCxnSpPr>
            <p:spPr>
              <a:xfrm rot="4800000" flipH="1" flipV="1">
                <a:off x="5837674" y="32575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12" name="円/楕円 1311"/>
              <p:cNvSpPr/>
              <p:nvPr/>
            </p:nvSpPr>
            <p:spPr>
              <a:xfrm rot="4500000" flipV="1">
                <a:off x="5660940" y="337468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13" name="直線コネクタ 1312"/>
              <p:cNvCxnSpPr/>
              <p:nvPr/>
            </p:nvCxnSpPr>
            <p:spPr>
              <a:xfrm rot="3900000" flipV="1">
                <a:off x="5850087" y="33071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14" name="直線コネクタ 1313"/>
              <p:cNvCxnSpPr/>
              <p:nvPr/>
            </p:nvCxnSpPr>
            <p:spPr>
              <a:xfrm rot="5100000" flipH="1" flipV="1">
                <a:off x="5870265" y="33740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15" name="円/楕円 1314"/>
              <p:cNvSpPr/>
              <p:nvPr/>
            </p:nvSpPr>
            <p:spPr>
              <a:xfrm rot="4800000" flipV="1">
                <a:off x="5677274" y="346821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16" name="直線コネクタ 1315"/>
              <p:cNvCxnSpPr/>
              <p:nvPr/>
            </p:nvCxnSpPr>
            <p:spPr>
              <a:xfrm rot="4200000" flipV="1">
                <a:off x="5871860" y="34111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17" name="直線コネクタ 1316"/>
              <p:cNvCxnSpPr/>
              <p:nvPr/>
            </p:nvCxnSpPr>
            <p:spPr>
              <a:xfrm rot="5400000" flipH="1" flipV="1">
                <a:off x="5886135" y="347952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18" name="円/楕円 1317"/>
              <p:cNvSpPr/>
              <p:nvPr/>
            </p:nvSpPr>
            <p:spPr>
              <a:xfrm rot="5100000" flipV="1">
                <a:off x="5690657" y="35766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19" name="直線コネクタ 1318"/>
              <p:cNvCxnSpPr/>
              <p:nvPr/>
            </p:nvCxnSpPr>
            <p:spPr>
              <a:xfrm rot="4500000" flipV="1">
                <a:off x="5889749" y="353051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20" name="直線コネクタ 1319"/>
              <p:cNvCxnSpPr/>
              <p:nvPr/>
            </p:nvCxnSpPr>
            <p:spPr>
              <a:xfrm rot="5700000" flipH="1" flipV="1">
                <a:off x="5898011" y="35998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21" name="円/楕円 1320"/>
              <p:cNvSpPr/>
              <p:nvPr/>
            </p:nvSpPr>
            <p:spPr>
              <a:xfrm rot="5400000" flipV="1">
                <a:off x="5691339" y="3677635"/>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22" name="直線コネクタ 1321"/>
              <p:cNvCxnSpPr/>
              <p:nvPr/>
            </p:nvCxnSpPr>
            <p:spPr>
              <a:xfrm rot="4800000" flipV="1">
                <a:off x="5893970" y="364273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23" name="直線コネクタ 1322"/>
              <p:cNvCxnSpPr/>
              <p:nvPr/>
            </p:nvCxnSpPr>
            <p:spPr>
              <a:xfrm rot="6000000" flipH="1" flipV="1">
                <a:off x="5896156" y="371253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24" name="円/楕円 1323"/>
              <p:cNvSpPr/>
              <p:nvPr/>
            </p:nvSpPr>
            <p:spPr>
              <a:xfrm rot="5700000" flipV="1">
                <a:off x="5685684" y="378676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25" name="直線コネクタ 1324"/>
              <p:cNvCxnSpPr/>
              <p:nvPr/>
            </p:nvCxnSpPr>
            <p:spPr>
              <a:xfrm rot="5100000" flipV="1">
                <a:off x="5890860" y="37633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26" name="直線コネクタ 1325"/>
              <p:cNvCxnSpPr/>
              <p:nvPr/>
            </p:nvCxnSpPr>
            <p:spPr>
              <a:xfrm rot="6300000" flipH="1" flipV="1">
                <a:off x="5886954" y="38331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27" name="円/楕円 1326"/>
              <p:cNvSpPr/>
              <p:nvPr/>
            </p:nvSpPr>
            <p:spPr>
              <a:xfrm rot="6000000" flipV="1">
                <a:off x="5664522" y="388582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28" name="直線コネクタ 1327"/>
              <p:cNvCxnSpPr/>
              <p:nvPr/>
            </p:nvCxnSpPr>
            <p:spPr>
              <a:xfrm rot="5400000" flipV="1">
                <a:off x="5871230" y="387413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29" name="直線コネクタ 1328"/>
              <p:cNvCxnSpPr/>
              <p:nvPr/>
            </p:nvCxnSpPr>
            <p:spPr>
              <a:xfrm rot="6600000" flipH="1" flipV="1">
                <a:off x="5861261" y="394325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30" name="円/楕円 1329"/>
              <p:cNvSpPr/>
              <p:nvPr/>
            </p:nvSpPr>
            <p:spPr>
              <a:xfrm rot="6300000" flipV="1">
                <a:off x="5640003" y="399231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31" name="直線コネクタ 1330"/>
              <p:cNvCxnSpPr/>
              <p:nvPr/>
            </p:nvCxnSpPr>
            <p:spPr>
              <a:xfrm rot="5700000" flipV="1">
                <a:off x="5847217" y="39924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32" name="直線コネクタ 1331"/>
              <p:cNvCxnSpPr/>
              <p:nvPr/>
            </p:nvCxnSpPr>
            <p:spPr>
              <a:xfrm rot="6900000" flipH="1" flipV="1">
                <a:off x="5831261" y="40604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33" name="円/楕円 1332"/>
              <p:cNvSpPr/>
              <p:nvPr/>
            </p:nvSpPr>
            <p:spPr>
              <a:xfrm rot="6600000" flipV="1">
                <a:off x="5606113" y="408742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34" name="直線コネクタ 1333"/>
              <p:cNvCxnSpPr/>
              <p:nvPr/>
            </p:nvCxnSpPr>
            <p:spPr>
              <a:xfrm rot="6000000" flipV="1">
                <a:off x="5812804" y="40992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35" name="直線コネクタ 1334"/>
              <p:cNvCxnSpPr/>
              <p:nvPr/>
            </p:nvCxnSpPr>
            <p:spPr>
              <a:xfrm rot="7200000" flipH="1" flipV="1">
                <a:off x="5790983" y="416564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36" name="円/楕円 1335"/>
              <p:cNvSpPr/>
              <p:nvPr/>
            </p:nvSpPr>
            <p:spPr>
              <a:xfrm rot="6900000" flipV="1">
                <a:off x="5563475" y="418803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37" name="直線コネクタ 1336"/>
              <p:cNvCxnSpPr/>
              <p:nvPr/>
            </p:nvCxnSpPr>
            <p:spPr>
              <a:xfrm rot="6300000" flipV="1">
                <a:off x="5768618" y="421160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38" name="直線コネクタ 1337"/>
              <p:cNvCxnSpPr/>
              <p:nvPr/>
            </p:nvCxnSpPr>
            <p:spPr>
              <a:xfrm rot="7500000" flipH="1" flipV="1">
                <a:off x="5741098" y="42757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39" name="円/楕円 1338"/>
              <p:cNvSpPr/>
              <p:nvPr/>
            </p:nvSpPr>
            <p:spPr>
              <a:xfrm rot="7200000" flipV="1">
                <a:off x="5511520" y="427217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40" name="直線コネクタ 1339"/>
              <p:cNvCxnSpPr/>
              <p:nvPr/>
            </p:nvCxnSpPr>
            <p:spPr>
              <a:xfrm rot="6600000" flipV="1">
                <a:off x="5714102" y="43072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41" name="直線コネクタ 1340"/>
              <p:cNvCxnSpPr/>
              <p:nvPr/>
            </p:nvCxnSpPr>
            <p:spPr>
              <a:xfrm rot="7800000" flipH="1" flipV="1">
                <a:off x="5681092" y="436880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42" name="円/楕円 1341"/>
              <p:cNvSpPr/>
              <p:nvPr/>
            </p:nvSpPr>
            <p:spPr>
              <a:xfrm rot="7500000" flipV="1">
                <a:off x="5452058" y="436385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43" name="直線コネクタ 1342"/>
              <p:cNvCxnSpPr/>
              <p:nvPr/>
            </p:nvCxnSpPr>
            <p:spPr>
              <a:xfrm rot="6900000" flipV="1">
                <a:off x="5651085" y="4410191"/>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44" name="直線コネクタ 1343"/>
              <p:cNvCxnSpPr/>
              <p:nvPr/>
            </p:nvCxnSpPr>
            <p:spPr>
              <a:xfrm rot="8100000" flipH="1" flipV="1">
                <a:off x="5612837" y="446862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45" name="円/楕円 1344"/>
              <p:cNvSpPr/>
              <p:nvPr/>
            </p:nvSpPr>
            <p:spPr>
              <a:xfrm rot="7800000" flipV="1">
                <a:off x="5387684" y="444163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46" name="直線コネクタ 1345"/>
              <p:cNvCxnSpPr/>
              <p:nvPr/>
            </p:nvCxnSpPr>
            <p:spPr>
              <a:xfrm rot="7200000" flipV="1">
                <a:off x="5582190" y="449886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47" name="直線コネクタ 1346"/>
              <p:cNvCxnSpPr/>
              <p:nvPr/>
            </p:nvCxnSpPr>
            <p:spPr>
              <a:xfrm rot="8400000" flipH="1" flipV="1">
                <a:off x="5538995" y="455374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48" name="円/楕円 1347"/>
              <p:cNvSpPr/>
              <p:nvPr/>
            </p:nvSpPr>
            <p:spPr>
              <a:xfrm rot="8100000" flipV="1">
                <a:off x="5313205" y="452160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49" name="直線コネクタ 1348"/>
              <p:cNvCxnSpPr/>
              <p:nvPr/>
            </p:nvCxnSpPr>
            <p:spPr>
              <a:xfrm rot="7500000" flipV="1">
                <a:off x="5502257" y="458928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50" name="直線コネクタ 1349"/>
              <p:cNvCxnSpPr/>
              <p:nvPr/>
            </p:nvCxnSpPr>
            <p:spPr>
              <a:xfrm rot="8700000" flipH="1" flipV="1">
                <a:off x="5454443" y="464019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51" name="円/楕円 1350"/>
              <p:cNvSpPr/>
              <p:nvPr/>
            </p:nvSpPr>
            <p:spPr>
              <a:xfrm rot="8400000" flipV="1">
                <a:off x="5233320" y="458388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52" name="直線コネクタ 1351"/>
              <p:cNvCxnSpPr/>
              <p:nvPr/>
            </p:nvCxnSpPr>
            <p:spPr>
              <a:xfrm rot="7800000" flipV="1">
                <a:off x="5416028" y="466151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53" name="直線コネクタ 1352"/>
              <p:cNvCxnSpPr/>
              <p:nvPr/>
            </p:nvCxnSpPr>
            <p:spPr>
              <a:xfrm rot="9000000" flipH="1" flipV="1">
                <a:off x="5363959" y="47080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54" name="円/楕円 1353"/>
              <p:cNvSpPr/>
              <p:nvPr/>
            </p:nvSpPr>
            <p:spPr>
              <a:xfrm rot="8700000" flipV="1">
                <a:off x="5146085" y="464970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55" name="直線コネクタ 1354"/>
              <p:cNvCxnSpPr/>
              <p:nvPr/>
            </p:nvCxnSpPr>
            <p:spPr>
              <a:xfrm rot="8100000" flipV="1">
                <a:off x="5321606" y="473668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56" name="直線コネクタ 1355"/>
              <p:cNvCxnSpPr/>
              <p:nvPr/>
            </p:nvCxnSpPr>
            <p:spPr>
              <a:xfrm rot="9300000" flipH="1" flipV="1">
                <a:off x="5265678" y="477851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57" name="円/楕円 1356"/>
              <p:cNvSpPr/>
              <p:nvPr/>
            </p:nvSpPr>
            <p:spPr>
              <a:xfrm rot="9000000" flipV="1">
                <a:off x="5058993" y="470077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58" name="直線コネクタ 1357"/>
              <p:cNvCxnSpPr/>
              <p:nvPr/>
            </p:nvCxnSpPr>
            <p:spPr>
              <a:xfrm rot="8400000" flipV="1">
                <a:off x="5226539" y="479644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59" name="直線コネクタ 1358"/>
              <p:cNvCxnSpPr/>
              <p:nvPr/>
            </p:nvCxnSpPr>
            <p:spPr>
              <a:xfrm rot="9600000" flipH="1" flipV="1">
                <a:off x="5167178" y="483324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60" name="円/楕円 1359"/>
              <p:cNvSpPr/>
              <p:nvPr/>
            </p:nvSpPr>
            <p:spPr>
              <a:xfrm rot="9300000" flipV="1">
                <a:off x="4961654" y="475044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61" name="直線コネクタ 1360"/>
              <p:cNvCxnSpPr/>
              <p:nvPr/>
            </p:nvCxnSpPr>
            <p:spPr>
              <a:xfrm rot="8700000" flipV="1">
                <a:off x="5120499" y="48540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62" name="直線コネクタ 1361"/>
              <p:cNvCxnSpPr/>
              <p:nvPr/>
            </p:nvCxnSpPr>
            <p:spPr>
              <a:xfrm rot="9900000" flipH="1" flipV="1">
                <a:off x="5058157" y="488555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63" name="円/楕円 1362"/>
              <p:cNvSpPr/>
              <p:nvPr/>
            </p:nvSpPr>
            <p:spPr>
              <a:xfrm rot="9600000" flipV="1">
                <a:off x="4865911" y="478573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64" name="直線コネクタ 1363"/>
              <p:cNvCxnSpPr/>
              <p:nvPr/>
            </p:nvCxnSpPr>
            <p:spPr>
              <a:xfrm rot="9000000" flipV="1">
                <a:off x="5015393" y="489653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65" name="直線コネクタ 1364"/>
              <p:cNvCxnSpPr/>
              <p:nvPr/>
            </p:nvCxnSpPr>
            <p:spPr>
              <a:xfrm rot="10200000" flipH="1" flipV="1">
                <a:off x="4950545" y="492246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66" name="円/楕円 1365"/>
              <p:cNvSpPr/>
              <p:nvPr/>
            </p:nvSpPr>
            <p:spPr>
              <a:xfrm rot="9900000" flipV="1">
                <a:off x="4761427" y="481774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67" name="直線コネクタ 1366"/>
              <p:cNvCxnSpPr/>
              <p:nvPr/>
            </p:nvCxnSpPr>
            <p:spPr>
              <a:xfrm rot="9300000" flipV="1">
                <a:off x="4900957" y="49348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68" name="直線コネクタ 1367"/>
              <p:cNvCxnSpPr/>
              <p:nvPr/>
            </p:nvCxnSpPr>
            <p:spPr>
              <a:xfrm rot="10500000" flipH="1" flipV="1">
                <a:off x="4834095" y="495505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69" name="円/楕円 1368"/>
              <p:cNvSpPr/>
              <p:nvPr/>
            </p:nvSpPr>
            <p:spPr>
              <a:xfrm rot="10200000" flipV="1">
                <a:off x="4662119" y="483594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70" name="直線コネクタ 1369"/>
              <p:cNvCxnSpPr/>
              <p:nvPr/>
            </p:nvCxnSpPr>
            <p:spPr>
              <a:xfrm rot="9600000" flipV="1">
                <a:off x="4791182" y="495852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71" name="直線コネクタ 1370"/>
              <p:cNvCxnSpPr/>
              <p:nvPr/>
            </p:nvCxnSpPr>
            <p:spPr>
              <a:xfrm rot="10800000" flipH="1" flipV="1">
                <a:off x="4722816" y="4972798"/>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72" name="円/楕円 1371"/>
              <p:cNvSpPr/>
              <p:nvPr/>
            </p:nvSpPr>
            <p:spPr>
              <a:xfrm rot="10500000" flipV="1">
                <a:off x="4553663" y="484932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73" name="直線コネクタ 1372"/>
              <p:cNvCxnSpPr/>
              <p:nvPr/>
            </p:nvCxnSpPr>
            <p:spPr>
              <a:xfrm rot="9900000" flipV="1">
                <a:off x="4671826" y="497641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74" name="直線コネクタ 1373"/>
              <p:cNvCxnSpPr/>
              <p:nvPr/>
            </p:nvCxnSpPr>
            <p:spPr>
              <a:xfrm rot="11100000" flipH="1" flipV="1">
                <a:off x="4602476" y="498467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75" name="円/楕円 1374"/>
              <p:cNvSpPr/>
              <p:nvPr/>
            </p:nvSpPr>
            <p:spPr>
              <a:xfrm rot="10800000" flipV="1">
                <a:off x="4452435" y="484568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76" name="直線コネクタ 1375"/>
              <p:cNvCxnSpPr/>
              <p:nvPr/>
            </p:nvCxnSpPr>
            <p:spPr>
              <a:xfrm rot="10200000" flipV="1">
                <a:off x="4559346" y="497631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77" name="直線コネクタ 1376"/>
              <p:cNvCxnSpPr/>
              <p:nvPr/>
            </p:nvCxnSpPr>
            <p:spPr>
              <a:xfrm rot="11400000" flipH="1" flipV="1">
                <a:off x="4489540" y="49784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78" name="円/楕円 1377"/>
              <p:cNvSpPr/>
              <p:nvPr/>
            </p:nvSpPr>
            <p:spPr>
              <a:xfrm rot="11100000" flipV="1">
                <a:off x="4343304" y="4840034"/>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79" name="直線コネクタ 1378"/>
              <p:cNvCxnSpPr/>
              <p:nvPr/>
            </p:nvCxnSpPr>
            <p:spPr>
              <a:xfrm rot="10500000" flipV="1">
                <a:off x="4438697" y="497320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80" name="直線コネクタ 1379"/>
              <p:cNvCxnSpPr/>
              <p:nvPr/>
            </p:nvCxnSpPr>
            <p:spPr>
              <a:xfrm rot="11700000" flipH="1" flipV="1">
                <a:off x="4368966" y="496929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81" name="円/楕円 1380"/>
              <p:cNvSpPr/>
              <p:nvPr/>
            </p:nvSpPr>
            <p:spPr>
              <a:xfrm rot="11400000" flipV="1">
                <a:off x="4243758" y="4823174"/>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82" name="直線コネクタ 1381"/>
              <p:cNvCxnSpPr/>
              <p:nvPr/>
            </p:nvCxnSpPr>
            <p:spPr>
              <a:xfrm rot="10800000" flipV="1">
                <a:off x="4327456" y="49578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83" name="直線コネクタ 1382"/>
              <p:cNvCxnSpPr/>
              <p:nvPr/>
            </p:nvCxnSpPr>
            <p:spPr>
              <a:xfrm rot="12000000" flipH="1" flipV="1">
                <a:off x="4258331" y="494790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84" name="円/楕円 1383"/>
              <p:cNvSpPr/>
              <p:nvPr/>
            </p:nvSpPr>
            <p:spPr>
              <a:xfrm rot="11700000" flipV="1">
                <a:off x="4137267" y="479865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85" name="直線コネクタ 1384"/>
              <p:cNvCxnSpPr/>
              <p:nvPr/>
            </p:nvCxnSpPr>
            <p:spPr>
              <a:xfrm rot="11100000" flipV="1">
                <a:off x="4209181" y="49338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86" name="直線コネクタ 1385"/>
              <p:cNvCxnSpPr/>
              <p:nvPr/>
            </p:nvCxnSpPr>
            <p:spPr>
              <a:xfrm rot="12300000" flipH="1" flipV="1">
                <a:off x="4141188" y="491790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87" name="円/楕円 1386"/>
              <p:cNvSpPr/>
              <p:nvPr/>
            </p:nvSpPr>
            <p:spPr>
              <a:xfrm rot="12000000" flipV="1">
                <a:off x="4045383" y="476210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88" name="直線コネクタ 1387"/>
              <p:cNvCxnSpPr/>
              <p:nvPr/>
            </p:nvCxnSpPr>
            <p:spPr>
              <a:xfrm rot="11400000" flipV="1">
                <a:off x="4105513" y="489678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89" name="直線コネクタ 1388"/>
              <p:cNvCxnSpPr/>
              <p:nvPr/>
            </p:nvCxnSpPr>
            <p:spPr>
              <a:xfrm rot="12600000" flipH="1" flipV="1">
                <a:off x="4039169" y="487496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90" name="円/楕円 1389"/>
              <p:cNvSpPr/>
              <p:nvPr/>
            </p:nvSpPr>
            <p:spPr>
              <a:xfrm rot="12300000" flipV="1">
                <a:off x="3944766" y="471946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91" name="直線コネクタ 1390"/>
              <p:cNvCxnSpPr/>
              <p:nvPr/>
            </p:nvCxnSpPr>
            <p:spPr>
              <a:xfrm rot="11700000" flipV="1">
                <a:off x="3993203" y="485259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92" name="直線コネクタ 1391"/>
              <p:cNvCxnSpPr/>
              <p:nvPr/>
            </p:nvCxnSpPr>
            <p:spPr>
              <a:xfrm rot="12900000" flipH="1" flipV="1">
                <a:off x="3929013" y="482507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93" name="円/楕円 1392"/>
              <p:cNvSpPr/>
              <p:nvPr/>
            </p:nvSpPr>
            <p:spPr>
              <a:xfrm rot="12600000" flipV="1">
                <a:off x="3856991" y="466957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94" name="直線コネクタ 1393"/>
              <p:cNvCxnSpPr/>
              <p:nvPr/>
            </p:nvCxnSpPr>
            <p:spPr>
              <a:xfrm rot="12000000" flipV="1">
                <a:off x="3893915" y="480014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95" name="直線コネクタ 1394"/>
              <p:cNvCxnSpPr/>
              <p:nvPr/>
            </p:nvCxnSpPr>
            <p:spPr>
              <a:xfrm rot="13200000" flipH="1" flipV="1">
                <a:off x="3832368" y="476713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396" name="円/楕円 1395"/>
              <p:cNvSpPr/>
              <p:nvPr/>
            </p:nvSpPr>
            <p:spPr>
              <a:xfrm rot="12900000" flipV="1">
                <a:off x="3765308" y="4610109"/>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397" name="直線コネクタ 1396"/>
              <p:cNvCxnSpPr/>
              <p:nvPr/>
            </p:nvCxnSpPr>
            <p:spPr>
              <a:xfrm rot="12300000" flipV="1">
                <a:off x="3790985" y="47371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98" name="直線コネクタ 1397"/>
              <p:cNvCxnSpPr/>
              <p:nvPr/>
            </p:nvCxnSpPr>
            <p:spPr>
              <a:xfrm rot="13500000" flipH="1" flipV="1">
                <a:off x="3732549" y="469888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99" name="円/楕円 1398"/>
              <p:cNvSpPr/>
              <p:nvPr/>
            </p:nvSpPr>
            <p:spPr>
              <a:xfrm rot="13200000" flipV="1">
                <a:off x="3690101" y="454225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00" name="直線コネクタ 1399"/>
              <p:cNvCxnSpPr/>
              <p:nvPr/>
            </p:nvCxnSpPr>
            <p:spPr>
              <a:xfrm rot="12600000" flipV="1">
                <a:off x="3704883" y="46647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01" name="直線コネクタ 1400"/>
              <p:cNvCxnSpPr/>
              <p:nvPr/>
            </p:nvCxnSpPr>
            <p:spPr>
              <a:xfrm rot="13800000" flipH="1" flipV="1">
                <a:off x="3650004" y="46215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02" name="円/楕円 1401"/>
              <p:cNvSpPr/>
              <p:nvPr/>
            </p:nvSpPr>
            <p:spPr>
              <a:xfrm rot="13500000" flipV="1">
                <a:off x="3610135" y="446777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03" name="直線コネクタ 1402"/>
              <p:cNvCxnSpPr/>
              <p:nvPr/>
            </p:nvCxnSpPr>
            <p:spPr>
              <a:xfrm rot="12900000" flipV="1">
                <a:off x="3614459" y="458481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04" name="直線コネクタ 1403"/>
              <p:cNvCxnSpPr/>
              <p:nvPr/>
            </p:nvCxnSpPr>
            <p:spPr>
              <a:xfrm rot="14100000" flipH="1" flipV="1">
                <a:off x="3563553" y="453700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05" name="円/楕円 1404"/>
              <p:cNvSpPr/>
              <p:nvPr/>
            </p:nvSpPr>
            <p:spPr>
              <a:xfrm rot="13800000" flipV="1">
                <a:off x="3544717" y="439087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06" name="直線コネクタ 1405"/>
              <p:cNvCxnSpPr/>
              <p:nvPr/>
            </p:nvCxnSpPr>
            <p:spPr>
              <a:xfrm rot="13200000" flipV="1">
                <a:off x="3539097" y="450157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07" name="直線コネクタ 1406"/>
              <p:cNvCxnSpPr/>
              <p:nvPr/>
            </p:nvCxnSpPr>
            <p:spPr>
              <a:xfrm rot="14400000" flipH="1" flipV="1">
                <a:off x="3492552" y="444950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408" name="円/楕円 1407"/>
              <p:cNvSpPr/>
              <p:nvPr/>
            </p:nvSpPr>
            <p:spPr>
              <a:xfrm rot="14100000" flipV="1">
                <a:off x="3478900" y="430363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09" name="直線コネクタ 1408"/>
              <p:cNvCxnSpPr/>
              <p:nvPr/>
            </p:nvCxnSpPr>
            <p:spPr>
              <a:xfrm rot="13500000" flipV="1">
                <a:off x="3463928" y="440715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10" name="直線コネクタ 1409"/>
              <p:cNvCxnSpPr/>
              <p:nvPr/>
            </p:nvCxnSpPr>
            <p:spPr>
              <a:xfrm rot="14700000" flipH="1" flipV="1">
                <a:off x="3422098" y="435122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11" name="円/楕円 1410"/>
              <p:cNvSpPr/>
              <p:nvPr/>
            </p:nvSpPr>
            <p:spPr>
              <a:xfrm rot="14400000" flipV="1">
                <a:off x="3431563" y="422133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12" name="直線コネクタ 1411"/>
              <p:cNvCxnSpPr/>
              <p:nvPr/>
            </p:nvCxnSpPr>
            <p:spPr>
              <a:xfrm rot="13800000" flipV="1">
                <a:off x="3407900" y="431687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13" name="直線コネクタ 1412"/>
              <p:cNvCxnSpPr/>
              <p:nvPr/>
            </p:nvCxnSpPr>
            <p:spPr>
              <a:xfrm rot="15000000" flipH="1" flipV="1">
                <a:off x="3371104" y="425751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14" name="円/楕円 1413"/>
              <p:cNvSpPr/>
              <p:nvPr/>
            </p:nvSpPr>
            <p:spPr>
              <a:xfrm rot="14700000" flipV="1">
                <a:off x="3381895" y="41239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15" name="直線コネクタ 1414"/>
              <p:cNvCxnSpPr/>
              <p:nvPr/>
            </p:nvCxnSpPr>
            <p:spPr>
              <a:xfrm rot="14100000" flipV="1">
                <a:off x="3350269" y="421083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16" name="直線コネクタ 1415"/>
              <p:cNvCxnSpPr/>
              <p:nvPr/>
            </p:nvCxnSpPr>
            <p:spPr>
              <a:xfrm rot="15300000" flipH="1" flipV="1">
                <a:off x="3318786" y="414849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17" name="円/楕円 1416"/>
              <p:cNvSpPr/>
              <p:nvPr/>
            </p:nvSpPr>
            <p:spPr>
              <a:xfrm rot="15000000" flipV="1">
                <a:off x="3346722" y="4029359"/>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18" name="直線コネクタ 1417"/>
              <p:cNvCxnSpPr/>
              <p:nvPr/>
            </p:nvCxnSpPr>
            <p:spPr>
              <a:xfrm rot="14400000" flipV="1">
                <a:off x="3307922" y="4106833"/>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19" name="直線コネクタ 1418"/>
              <p:cNvCxnSpPr/>
              <p:nvPr/>
            </p:nvCxnSpPr>
            <p:spPr>
              <a:xfrm rot="15600000" flipH="1" flipV="1">
                <a:off x="3281993" y="404198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420" name="円/楕円 1419"/>
              <p:cNvSpPr/>
              <p:nvPr/>
            </p:nvSpPr>
            <p:spPr>
              <a:xfrm rot="15300000" flipV="1">
                <a:off x="3314711" y="392487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21" name="直線コネクタ 1420"/>
              <p:cNvCxnSpPr/>
              <p:nvPr/>
            </p:nvCxnSpPr>
            <p:spPr>
              <a:xfrm rot="14700000" flipV="1">
                <a:off x="3269580" y="39923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22" name="直線コネクタ 1421"/>
              <p:cNvCxnSpPr/>
              <p:nvPr/>
            </p:nvCxnSpPr>
            <p:spPr>
              <a:xfrm rot="15900000" flipH="1" flipV="1">
                <a:off x="3249402" y="392553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23" name="円/楕円 1422"/>
              <p:cNvSpPr/>
              <p:nvPr/>
            </p:nvSpPr>
            <p:spPr>
              <a:xfrm rot="15600000" flipV="1">
                <a:off x="3300717" y="382455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24" name="直線コネクタ 1423"/>
              <p:cNvCxnSpPr/>
              <p:nvPr/>
            </p:nvCxnSpPr>
            <p:spPr>
              <a:xfrm rot="15000000" flipV="1">
                <a:off x="3250147" y="38816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25" name="直線コネクタ 1424"/>
              <p:cNvCxnSpPr/>
              <p:nvPr/>
            </p:nvCxnSpPr>
            <p:spPr>
              <a:xfrm rot="16200000" flipH="1" flipV="1">
                <a:off x="3235872" y="38132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26" name="円/楕円 1425"/>
              <p:cNvSpPr/>
              <p:nvPr/>
            </p:nvSpPr>
            <p:spPr>
              <a:xfrm rot="15900000" flipV="1">
                <a:off x="3287334" y="371609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27" name="直線コネクタ 1426"/>
              <p:cNvCxnSpPr/>
              <p:nvPr/>
            </p:nvCxnSpPr>
            <p:spPr>
              <a:xfrm rot="15300000" flipV="1">
                <a:off x="3232258" y="376225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28" name="直線コネクタ 1427"/>
              <p:cNvCxnSpPr/>
              <p:nvPr/>
            </p:nvCxnSpPr>
            <p:spPr>
              <a:xfrm rot="16500000" flipH="1" flipV="1">
                <a:off x="3223996" y="369290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29" name="円/楕円 1428"/>
              <p:cNvSpPr/>
              <p:nvPr/>
            </p:nvSpPr>
            <p:spPr>
              <a:xfrm rot="16200000" flipV="1">
                <a:off x="3286653" y="3615137"/>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30" name="直線コネクタ 1429"/>
              <p:cNvCxnSpPr/>
              <p:nvPr/>
            </p:nvCxnSpPr>
            <p:spPr>
              <a:xfrm rot="15600000" flipV="1">
                <a:off x="3228038" y="3650040"/>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31" name="直線コネクタ 1430"/>
              <p:cNvCxnSpPr/>
              <p:nvPr/>
            </p:nvCxnSpPr>
            <p:spPr>
              <a:xfrm rot="16800000" flipH="1" flipV="1">
                <a:off x="3225852" y="358023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432" name="円/楕円 1431"/>
              <p:cNvSpPr/>
              <p:nvPr/>
            </p:nvSpPr>
            <p:spPr>
              <a:xfrm rot="16500000" flipV="1">
                <a:off x="3292307" y="350600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33" name="直線コネクタ 1432"/>
              <p:cNvCxnSpPr/>
              <p:nvPr/>
            </p:nvCxnSpPr>
            <p:spPr>
              <a:xfrm rot="15900000" flipV="1">
                <a:off x="3231147" y="35293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34" name="直線コネクタ 1433"/>
              <p:cNvCxnSpPr/>
              <p:nvPr/>
            </p:nvCxnSpPr>
            <p:spPr>
              <a:xfrm rot="17100000" flipH="1" flipV="1">
                <a:off x="3235053" y="34596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35" name="円/楕円 1434"/>
              <p:cNvSpPr/>
              <p:nvPr/>
            </p:nvSpPr>
            <p:spPr>
              <a:xfrm rot="16800000" flipV="1">
                <a:off x="3312351" y="3409170"/>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36" name="直線コネクタ 1435"/>
              <p:cNvCxnSpPr/>
              <p:nvPr/>
            </p:nvCxnSpPr>
            <p:spPr>
              <a:xfrm rot="16200000" flipV="1">
                <a:off x="3249659" y="3420860"/>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37" name="直線コネクタ 1436"/>
              <p:cNvCxnSpPr/>
              <p:nvPr/>
            </p:nvCxnSpPr>
            <p:spPr>
              <a:xfrm rot="17400000" flipH="1" flipV="1">
                <a:off x="3259628" y="335173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38" name="円/楕円 1437"/>
              <p:cNvSpPr/>
              <p:nvPr/>
            </p:nvSpPr>
            <p:spPr>
              <a:xfrm rot="17100000" flipV="1">
                <a:off x="3336870" y="330267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39" name="直線コネクタ 1438"/>
              <p:cNvCxnSpPr/>
              <p:nvPr/>
            </p:nvCxnSpPr>
            <p:spPr>
              <a:xfrm rot="16500000" flipV="1">
                <a:off x="3273672" y="330258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40" name="直線コネクタ 1439"/>
              <p:cNvCxnSpPr/>
              <p:nvPr/>
            </p:nvCxnSpPr>
            <p:spPr>
              <a:xfrm rot="17700000" flipH="1" flipV="1">
                <a:off x="3289628" y="32345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41" name="円/楕円 1440"/>
              <p:cNvSpPr/>
              <p:nvPr/>
            </p:nvSpPr>
            <p:spPr>
              <a:xfrm rot="17400000" flipV="1">
                <a:off x="3370760" y="320757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42" name="直線コネクタ 1441"/>
              <p:cNvCxnSpPr/>
              <p:nvPr/>
            </p:nvCxnSpPr>
            <p:spPr>
              <a:xfrm rot="16800000" flipV="1">
                <a:off x="3308085" y="31956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43" name="直線コネクタ 1442"/>
              <p:cNvCxnSpPr/>
              <p:nvPr/>
            </p:nvCxnSpPr>
            <p:spPr>
              <a:xfrm rot="18000000" flipH="1" flipV="1">
                <a:off x="3329906" y="312935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44" name="円/楕円 1443"/>
              <p:cNvSpPr/>
              <p:nvPr/>
            </p:nvSpPr>
            <p:spPr>
              <a:xfrm rot="17700000" flipV="1">
                <a:off x="3413398" y="3106956"/>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45" name="直線コネクタ 1444"/>
              <p:cNvCxnSpPr/>
              <p:nvPr/>
            </p:nvCxnSpPr>
            <p:spPr>
              <a:xfrm rot="17100000" flipV="1">
                <a:off x="3352271" y="308338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46" name="直線コネクタ 1445"/>
              <p:cNvCxnSpPr/>
              <p:nvPr/>
            </p:nvCxnSpPr>
            <p:spPr>
              <a:xfrm rot="18300000" flipH="1" flipV="1">
                <a:off x="3379791" y="3019196"/>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447" name="円/楕円 1446"/>
              <p:cNvSpPr/>
              <p:nvPr/>
            </p:nvSpPr>
            <p:spPr>
              <a:xfrm rot="18000000" flipV="1">
                <a:off x="3467165" y="30211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48" name="直線コネクタ 1447"/>
              <p:cNvCxnSpPr/>
              <p:nvPr/>
            </p:nvCxnSpPr>
            <p:spPr>
              <a:xfrm rot="17400000" flipV="1">
                <a:off x="3408599" y="29860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49" name="直線コネクタ 1448"/>
              <p:cNvCxnSpPr/>
              <p:nvPr/>
            </p:nvCxnSpPr>
            <p:spPr>
              <a:xfrm rot="18600000" flipH="1" flipV="1">
                <a:off x="3441609" y="292447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50" name="円/楕円 1449"/>
              <p:cNvSpPr/>
              <p:nvPr/>
            </p:nvSpPr>
            <p:spPr>
              <a:xfrm rot="18300000" flipV="1">
                <a:off x="3526627" y="292942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51" name="直線コネクタ 1450"/>
              <p:cNvCxnSpPr/>
              <p:nvPr/>
            </p:nvCxnSpPr>
            <p:spPr>
              <a:xfrm rot="17700000" flipV="1">
                <a:off x="3471616" y="288309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52" name="直線コネクタ 1451"/>
              <p:cNvCxnSpPr/>
              <p:nvPr/>
            </p:nvCxnSpPr>
            <p:spPr>
              <a:xfrm rot="18900000" flipH="1" flipV="1">
                <a:off x="3509864" y="282466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53" name="円/楕円 1452"/>
              <p:cNvSpPr/>
              <p:nvPr/>
            </p:nvSpPr>
            <p:spPr>
              <a:xfrm rot="18600000" flipV="1">
                <a:off x="3591001" y="2851648"/>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54" name="直線コネクタ 1453"/>
              <p:cNvCxnSpPr/>
              <p:nvPr/>
            </p:nvCxnSpPr>
            <p:spPr>
              <a:xfrm rot="18000000" flipV="1">
                <a:off x="3540511" y="279442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55" name="直線コネクタ 1454"/>
              <p:cNvCxnSpPr/>
              <p:nvPr/>
            </p:nvCxnSpPr>
            <p:spPr>
              <a:xfrm rot="19200000" flipH="1" flipV="1">
                <a:off x="3583706" y="273954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56" name="円/楕円 1455"/>
              <p:cNvSpPr/>
              <p:nvPr/>
            </p:nvSpPr>
            <p:spPr>
              <a:xfrm rot="18900000" flipV="1">
                <a:off x="3665480" y="2771683"/>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57" name="直線コネクタ 1456"/>
              <p:cNvCxnSpPr/>
              <p:nvPr/>
            </p:nvCxnSpPr>
            <p:spPr>
              <a:xfrm rot="18300000" flipV="1">
                <a:off x="3620444" y="2703998"/>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58" name="直線コネクタ 1457"/>
              <p:cNvCxnSpPr/>
              <p:nvPr/>
            </p:nvCxnSpPr>
            <p:spPr>
              <a:xfrm rot="19500000" flipH="1" flipV="1">
                <a:off x="3668258" y="2653092"/>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459" name="円/楕円 1458"/>
              <p:cNvSpPr/>
              <p:nvPr/>
            </p:nvSpPr>
            <p:spPr>
              <a:xfrm rot="19200000" flipV="1">
                <a:off x="3751229" y="2708982"/>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60" name="直線コネクタ 1459"/>
              <p:cNvCxnSpPr/>
              <p:nvPr/>
            </p:nvCxnSpPr>
            <p:spPr>
              <a:xfrm rot="18600000" flipV="1">
                <a:off x="3712537" y="263135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61" name="直線コネクタ 1460"/>
              <p:cNvCxnSpPr/>
              <p:nvPr/>
            </p:nvCxnSpPr>
            <p:spPr>
              <a:xfrm rot="19800000" flipH="1" flipV="1">
                <a:off x="3764606" y="25848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62" name="円/楕円 1461"/>
              <p:cNvSpPr/>
              <p:nvPr/>
            </p:nvSpPr>
            <p:spPr>
              <a:xfrm rot="19500000" flipV="1">
                <a:off x="3838464" y="2643166"/>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63" name="直線コネクタ 1462"/>
              <p:cNvCxnSpPr/>
              <p:nvPr/>
            </p:nvCxnSpPr>
            <p:spPr>
              <a:xfrm rot="18900000" flipV="1">
                <a:off x="3806959" y="255618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64" name="直線コネクタ 1463"/>
              <p:cNvCxnSpPr/>
              <p:nvPr/>
            </p:nvCxnSpPr>
            <p:spPr>
              <a:xfrm rot="20100000" flipH="1" flipV="1">
                <a:off x="3862887" y="251435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65" name="円/楕円 1464"/>
              <p:cNvSpPr/>
              <p:nvPr/>
            </p:nvSpPr>
            <p:spPr>
              <a:xfrm rot="19800000" flipV="1">
                <a:off x="3925556" y="2592093"/>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66" name="直線コネクタ 1465"/>
              <p:cNvCxnSpPr/>
              <p:nvPr/>
            </p:nvCxnSpPr>
            <p:spPr>
              <a:xfrm rot="19200000" flipV="1">
                <a:off x="3902026" y="2496422"/>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67" name="直線コネクタ 1466"/>
              <p:cNvCxnSpPr/>
              <p:nvPr/>
            </p:nvCxnSpPr>
            <p:spPr>
              <a:xfrm rot="20400000" flipH="1" flipV="1">
                <a:off x="3961387" y="2459626"/>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68" name="円/楕円 1467"/>
              <p:cNvSpPr/>
              <p:nvPr/>
            </p:nvSpPr>
            <p:spPr>
              <a:xfrm rot="20100000" flipV="1">
                <a:off x="4022895" y="2542425"/>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69" name="直線コネクタ 1468"/>
              <p:cNvCxnSpPr/>
              <p:nvPr/>
            </p:nvCxnSpPr>
            <p:spPr>
              <a:xfrm rot="19500000" flipV="1">
                <a:off x="4008066" y="2438791"/>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70" name="直線コネクタ 1469"/>
              <p:cNvCxnSpPr/>
              <p:nvPr/>
            </p:nvCxnSpPr>
            <p:spPr>
              <a:xfrm rot="20700000" flipH="1" flipV="1">
                <a:off x="4070408" y="240730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71" name="円/楕円 1470"/>
              <p:cNvSpPr/>
              <p:nvPr/>
            </p:nvSpPr>
            <p:spPr>
              <a:xfrm rot="20400000" flipV="1">
                <a:off x="4119264" y="2511222"/>
                <a:ext cx="144016" cy="14401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72" name="直線コネクタ 1471"/>
              <p:cNvCxnSpPr/>
              <p:nvPr/>
            </p:nvCxnSpPr>
            <p:spPr>
              <a:xfrm rot="19800000" flipV="1">
                <a:off x="4113798" y="2400414"/>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473" name="直線コネクタ 1472"/>
              <p:cNvCxnSpPr/>
              <p:nvPr/>
            </p:nvCxnSpPr>
            <p:spPr>
              <a:xfrm rot="21000000" flipH="1" flipV="1">
                <a:off x="4178646" y="2374485"/>
                <a:ext cx="0" cy="144016"/>
              </a:xfrm>
              <a:prstGeom prst="line">
                <a:avLst/>
              </a:prstGeom>
              <a:solidFill>
                <a:schemeClr val="accent5"/>
              </a:solidFill>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474" name="円/楕円 1473"/>
              <p:cNvSpPr/>
              <p:nvPr/>
            </p:nvSpPr>
            <p:spPr>
              <a:xfrm rot="20700000" flipV="1">
                <a:off x="4223748" y="2479211"/>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75" name="直線コネクタ 1474"/>
              <p:cNvCxnSpPr/>
              <p:nvPr/>
            </p:nvCxnSpPr>
            <p:spPr>
              <a:xfrm rot="20100000" flipV="1">
                <a:off x="4228234" y="2362073"/>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76" name="直線コネクタ 1475"/>
              <p:cNvCxnSpPr/>
              <p:nvPr/>
            </p:nvCxnSpPr>
            <p:spPr>
              <a:xfrm rot="21300000" flipH="1" flipV="1">
                <a:off x="4295096" y="2341894"/>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77" name="円/楕円 1476"/>
              <p:cNvSpPr/>
              <p:nvPr/>
            </p:nvSpPr>
            <p:spPr>
              <a:xfrm rot="21000000" flipV="1">
                <a:off x="4323056" y="2461007"/>
                <a:ext cx="144016" cy="14401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1478" name="直線コネクタ 1477"/>
              <p:cNvCxnSpPr/>
              <p:nvPr/>
            </p:nvCxnSpPr>
            <p:spPr>
              <a:xfrm rot="20400000" flipV="1">
                <a:off x="4338009" y="2338429"/>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79" name="直線コネクタ 1478"/>
              <p:cNvCxnSpPr/>
              <p:nvPr/>
            </p:nvCxnSpPr>
            <p:spPr>
              <a:xfrm flipH="1" flipV="1">
                <a:off x="4406375" y="2324155"/>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80" name="直線コネクタ 1479"/>
              <p:cNvCxnSpPr/>
              <p:nvPr/>
            </p:nvCxnSpPr>
            <p:spPr>
              <a:xfrm rot="2400000" flipH="1" flipV="1">
                <a:off x="5276171" y="2519387"/>
                <a:ext cx="0" cy="144016"/>
              </a:xfrm>
              <a:prstGeom prst="line">
                <a:avLst/>
              </a:pr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563" name="グループ化 1765"/>
              <p:cNvGrpSpPr/>
              <p:nvPr/>
            </p:nvGrpSpPr>
            <p:grpSpPr>
              <a:xfrm rot="13040358">
                <a:off x="3365408" y="4990273"/>
                <a:ext cx="199095" cy="664166"/>
                <a:chOff x="2627964" y="1124744"/>
                <a:chExt cx="222450" cy="641307"/>
              </a:xfrm>
            </p:grpSpPr>
            <p:grpSp>
              <p:nvGrpSpPr>
                <p:cNvPr id="1564" name="グループ化 368"/>
                <p:cNvGrpSpPr/>
                <p:nvPr/>
              </p:nvGrpSpPr>
              <p:grpSpPr>
                <a:xfrm>
                  <a:off x="2627964" y="1124744"/>
                  <a:ext cx="215072" cy="576064"/>
                  <a:chOff x="180113" y="1556792"/>
                  <a:chExt cx="716907" cy="1800200"/>
                </a:xfrm>
              </p:grpSpPr>
              <p:grpSp>
                <p:nvGrpSpPr>
                  <p:cNvPr id="1565" name="グループ化 279"/>
                  <p:cNvGrpSpPr/>
                  <p:nvPr/>
                </p:nvGrpSpPr>
                <p:grpSpPr>
                  <a:xfrm>
                    <a:off x="180113" y="1556792"/>
                    <a:ext cx="444188" cy="1800200"/>
                    <a:chOff x="755576" y="2996952"/>
                    <a:chExt cx="216024" cy="864096"/>
                  </a:xfrm>
                </p:grpSpPr>
                <p:sp>
                  <p:nvSpPr>
                    <p:cNvPr id="1487" name="アーチ 1486"/>
                    <p:cNvSpPr/>
                    <p:nvPr/>
                  </p:nvSpPr>
                  <p:spPr>
                    <a:xfrm>
                      <a:off x="755576" y="2996952"/>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88" name="アーチ 1487"/>
                    <p:cNvSpPr/>
                    <p:nvPr/>
                  </p:nvSpPr>
                  <p:spPr>
                    <a:xfrm>
                      <a:off x="755576" y="3284984"/>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89" name="アーチ 1488"/>
                    <p:cNvSpPr/>
                    <p:nvPr/>
                  </p:nvSpPr>
                  <p:spPr>
                    <a:xfrm>
                      <a:off x="755576" y="3573016"/>
                      <a:ext cx="216024" cy="288032"/>
                    </a:xfrm>
                    <a:prstGeom prst="blockArc">
                      <a:avLst>
                        <a:gd name="adj1" fmla="val 9623568"/>
                        <a:gd name="adj2" fmla="val 15134904"/>
                        <a:gd name="adj3" fmla="val 17424"/>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485" name="アーチ 1484"/>
                  <p:cNvSpPr/>
                  <p:nvPr/>
                </p:nvSpPr>
                <p:spPr>
                  <a:xfrm rot="8773803">
                    <a:off x="452832" y="1773638"/>
                    <a:ext cx="444188" cy="600067"/>
                  </a:xfrm>
                  <a:prstGeom prst="blockArc">
                    <a:avLst>
                      <a:gd name="adj1" fmla="val 8624974"/>
                      <a:gd name="adj2" fmla="val 15584918"/>
                      <a:gd name="adj3" fmla="val 23487"/>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86" name="アーチ 1485"/>
                  <p:cNvSpPr/>
                  <p:nvPr/>
                </p:nvSpPr>
                <p:spPr>
                  <a:xfrm rot="8773803">
                    <a:off x="452832" y="2349702"/>
                    <a:ext cx="444188" cy="600067"/>
                  </a:xfrm>
                  <a:prstGeom prst="blockArc">
                    <a:avLst>
                      <a:gd name="adj1" fmla="val 8624974"/>
                      <a:gd name="adj2" fmla="val 14405697"/>
                      <a:gd name="adj3" fmla="val 24522"/>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483" name="正方形/長方形 1482"/>
                <p:cNvSpPr/>
                <p:nvPr/>
              </p:nvSpPr>
              <p:spPr>
                <a:xfrm>
                  <a:off x="2778407" y="1622034"/>
                  <a:ext cx="72007" cy="1440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cxnSp>
          <p:nvCxnSpPr>
            <p:cNvPr id="1544" name="直線コネクタ 1543"/>
            <p:cNvCxnSpPr/>
            <p:nvPr/>
          </p:nvCxnSpPr>
          <p:spPr>
            <a:xfrm rot="3300000" flipV="1">
              <a:off x="6272078" y="5735870"/>
              <a:ext cx="45005" cy="135015"/>
            </a:xfrm>
            <a:prstGeom prst="line">
              <a:avLst/>
            </a:prstGeom>
            <a:ln w="3175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545" name="直線コネクタ 1544"/>
            <p:cNvCxnSpPr/>
            <p:nvPr/>
          </p:nvCxnSpPr>
          <p:spPr>
            <a:xfrm rot="1440000" flipV="1">
              <a:off x="6252587" y="5514162"/>
              <a:ext cx="45005" cy="135015"/>
            </a:xfrm>
            <a:prstGeom prst="line">
              <a:avLst/>
            </a:prstGeom>
            <a:ln w="3175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546" name="直線コネクタ 1545"/>
            <p:cNvCxnSpPr/>
            <p:nvPr/>
          </p:nvCxnSpPr>
          <p:spPr>
            <a:xfrm rot="960000" flipV="1">
              <a:off x="6051766" y="5606568"/>
              <a:ext cx="45005" cy="135015"/>
            </a:xfrm>
            <a:prstGeom prst="line">
              <a:avLst/>
            </a:prstGeom>
            <a:ln w="3175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547" name="直線コネクタ 1546"/>
            <p:cNvCxnSpPr/>
            <p:nvPr/>
          </p:nvCxnSpPr>
          <p:spPr>
            <a:xfrm rot="19800000" flipV="1">
              <a:off x="6122796" y="5468047"/>
              <a:ext cx="45005" cy="135015"/>
            </a:xfrm>
            <a:prstGeom prst="line">
              <a:avLst/>
            </a:prstGeom>
            <a:ln w="3175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548" name="直線コネクタ 1547"/>
            <p:cNvCxnSpPr/>
            <p:nvPr/>
          </p:nvCxnSpPr>
          <p:spPr>
            <a:xfrm rot="9600000" flipV="1">
              <a:off x="6113789" y="5739495"/>
              <a:ext cx="45005" cy="135015"/>
            </a:xfrm>
            <a:prstGeom prst="line">
              <a:avLst/>
            </a:prstGeom>
            <a:ln w="3175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549" name="直線コネクタ 1548"/>
            <p:cNvCxnSpPr/>
            <p:nvPr/>
          </p:nvCxnSpPr>
          <p:spPr>
            <a:xfrm flipV="1">
              <a:off x="6002048" y="5510845"/>
              <a:ext cx="45005" cy="135015"/>
            </a:xfrm>
            <a:prstGeom prst="line">
              <a:avLst/>
            </a:prstGeom>
            <a:ln w="3175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550" name="直線コネクタ 1549"/>
            <p:cNvCxnSpPr/>
            <p:nvPr/>
          </p:nvCxnSpPr>
          <p:spPr>
            <a:xfrm rot="1440000" flipV="1">
              <a:off x="6297590" y="5649177"/>
              <a:ext cx="45005" cy="135015"/>
            </a:xfrm>
            <a:prstGeom prst="line">
              <a:avLst/>
            </a:prstGeom>
            <a:ln w="31750">
              <a:solidFill>
                <a:srgbClr val="00B050"/>
              </a:solidFill>
            </a:ln>
          </p:spPr>
          <p:style>
            <a:lnRef idx="1">
              <a:schemeClr val="accent1"/>
            </a:lnRef>
            <a:fillRef idx="0">
              <a:schemeClr val="accent1"/>
            </a:fillRef>
            <a:effectRef idx="0">
              <a:schemeClr val="accent1"/>
            </a:effectRef>
            <a:fontRef idx="minor">
              <a:schemeClr val="tx1"/>
            </a:fontRef>
          </p:style>
        </p:cxnSp>
      </p:grpSp>
      <p:sp>
        <p:nvSpPr>
          <p:cNvPr id="1551" name="テキスト ボックス 1550"/>
          <p:cNvSpPr txBox="1"/>
          <p:nvPr/>
        </p:nvSpPr>
        <p:spPr>
          <a:xfrm>
            <a:off x="745112" y="6084295"/>
            <a:ext cx="7843814" cy="400110"/>
          </a:xfrm>
          <a:prstGeom prst="rect">
            <a:avLst/>
          </a:prstGeom>
          <a:gradFill>
            <a:gsLst>
              <a:gs pos="0">
                <a:srgbClr val="FFFF00"/>
              </a:gs>
              <a:gs pos="50000">
                <a:srgbClr val="FFFF66"/>
              </a:gs>
              <a:gs pos="100000">
                <a:srgbClr val="FFFF99"/>
              </a:gs>
            </a:gsLst>
            <a:lin ang="5400000" scaled="0"/>
          </a:gradFill>
        </p:spPr>
        <p:txBody>
          <a:bodyPr wrap="none" rtlCol="0">
            <a:spAutoFit/>
          </a:bodyPr>
          <a:lstStyle/>
          <a:p>
            <a:r>
              <a:rPr lang="en-US" altLang="ja-JP" sz="2000" u="sng" dirty="0">
                <a:latin typeface="Arial Unicode MS" panose="020B0604020202020204" pitchFamily="50" charset="-128"/>
                <a:ea typeface="Arial Unicode MS" panose="020B0604020202020204" pitchFamily="50" charset="-128"/>
                <a:cs typeface="Arial Unicode MS" panose="020B0604020202020204" pitchFamily="50" charset="-128"/>
              </a:rPr>
              <a:t>p</a:t>
            </a:r>
            <a:r>
              <a:rPr lang="en-US" altLang="ja-JP" sz="2000" u="sng" dirty="0" smtClean="0">
                <a:latin typeface="Arial Unicode MS" panose="020B0604020202020204" pitchFamily="50" charset="-128"/>
                <a:ea typeface="Arial Unicode MS" panose="020B0604020202020204" pitchFamily="50" charset="-128"/>
                <a:cs typeface="Arial Unicode MS" panose="020B0604020202020204" pitchFamily="50" charset="-128"/>
              </a:rPr>
              <a:t>lasmid DNA (long length DNA) is necessary for immune activation</a:t>
            </a:r>
            <a:endParaRPr kumimoji="1" lang="ja-JP" altLang="en-US" sz="2000" u="sng"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aphicFrame>
        <p:nvGraphicFramePr>
          <p:cNvPr id="1568" name="グラフ 1567"/>
          <p:cNvGraphicFramePr/>
          <p:nvPr>
            <p:extLst>
              <p:ext uri="{D42A27DB-BD31-4B8C-83A1-F6EECF244321}">
                <p14:modId xmlns:p14="http://schemas.microsoft.com/office/powerpoint/2010/main" val="3365111288"/>
              </p:ext>
            </p:extLst>
          </p:nvPr>
        </p:nvGraphicFramePr>
        <p:xfrm>
          <a:off x="1159540" y="593685"/>
          <a:ext cx="6525725" cy="4230470"/>
        </p:xfrm>
        <a:graphic>
          <a:graphicData uri="http://schemas.openxmlformats.org/drawingml/2006/chart">
            <c:chart xmlns:c="http://schemas.openxmlformats.org/drawingml/2006/chart" xmlns:r="http://schemas.openxmlformats.org/officeDocument/2006/relationships" r:id="rId3"/>
          </a:graphicData>
        </a:graphic>
      </p:graphicFrame>
      <p:cxnSp>
        <p:nvCxnSpPr>
          <p:cNvPr id="1571" name="直線コネクタ 1570"/>
          <p:cNvCxnSpPr/>
          <p:nvPr/>
        </p:nvCxnSpPr>
        <p:spPr>
          <a:xfrm>
            <a:off x="2884244" y="1403775"/>
            <a:ext cx="54006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3" name="直線コネクタ 1572"/>
          <p:cNvCxnSpPr/>
          <p:nvPr/>
        </p:nvCxnSpPr>
        <p:spPr>
          <a:xfrm>
            <a:off x="4639439" y="4014065"/>
            <a:ext cx="2295255"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5" name="直線コネクタ 1574"/>
          <p:cNvCxnSpPr/>
          <p:nvPr/>
        </p:nvCxnSpPr>
        <p:spPr>
          <a:xfrm flipV="1">
            <a:off x="3168788" y="1133745"/>
            <a:ext cx="0" cy="27003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7" name="直線コネクタ 1576"/>
          <p:cNvCxnSpPr/>
          <p:nvPr/>
        </p:nvCxnSpPr>
        <p:spPr>
          <a:xfrm flipV="1">
            <a:off x="5750050" y="1132282"/>
            <a:ext cx="0" cy="28872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3" name="直線コネクタ 1582"/>
          <p:cNvCxnSpPr/>
          <p:nvPr/>
        </p:nvCxnSpPr>
        <p:spPr>
          <a:xfrm>
            <a:off x="3154274" y="1133745"/>
            <a:ext cx="25848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584" name="テキスト ボックス 1583"/>
          <p:cNvSpPr txBox="1"/>
          <p:nvPr/>
        </p:nvSpPr>
        <p:spPr>
          <a:xfrm>
            <a:off x="4231419" y="861343"/>
            <a:ext cx="425116" cy="461665"/>
          </a:xfrm>
          <a:prstGeom prst="rect">
            <a:avLst/>
          </a:prstGeom>
          <a:noFill/>
        </p:spPr>
        <p:txBody>
          <a:bodyPr wrap="none" rtlCol="0">
            <a:spAutoFit/>
          </a:bodyPr>
          <a:lstStyle/>
          <a:p>
            <a:r>
              <a:rPr kumimoji="1" lang="ja-JP" altLang="en-US" sz="24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lang="ja-JP" altLang="en-US" sz="2400" dirty="0" smtClean="0">
                <a:latin typeface="Arial Unicode MS" panose="020B0604020202020204" pitchFamily="50" charset="-128"/>
                <a:ea typeface="Arial Unicode MS" panose="020B0604020202020204" pitchFamily="50" charset="-128"/>
                <a:cs typeface="Arial Unicode MS" panose="020B0604020202020204" pitchFamily="50" charset="-128"/>
              </a:rPr>
              <a:t>*</a:t>
            </a:r>
            <a:endParaRPr kumimoji="1" lang="ja-JP" altLang="en-US" sz="2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66" name="テキスト ボックス 1565"/>
          <p:cNvSpPr txBox="1"/>
          <p:nvPr/>
        </p:nvSpPr>
        <p:spPr>
          <a:xfrm>
            <a:off x="245659" y="150125"/>
            <a:ext cx="8262198" cy="461665"/>
          </a:xfrm>
          <a:prstGeom prst="rect">
            <a:avLst/>
          </a:prstGeom>
          <a:noFill/>
        </p:spPr>
        <p:txBody>
          <a:bodyPr wrap="none" rtlCol="0">
            <a:spAutoFit/>
          </a:bodyPr>
          <a:lstStyle/>
          <a:p>
            <a:r>
              <a:rPr lang="en-US" altLang="ja-JP" sz="2400" b="1" dirty="0" smtClean="0">
                <a:latin typeface="Arial Unicode MS" panose="020B0604020202020204" pitchFamily="50" charset="-128"/>
                <a:ea typeface="Arial Unicode MS" panose="020B0604020202020204" pitchFamily="50" charset="-128"/>
                <a:cs typeface="Arial Unicode MS" panose="020B0604020202020204" pitchFamily="50" charset="-128"/>
              </a:rPr>
              <a:t>Investigation of essential components for immune activation</a:t>
            </a:r>
            <a:endParaRPr kumimoji="1" lang="ja-JP" altLang="en-US" sz="2400" b="1"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67" name="上矢印 1566"/>
          <p:cNvSpPr/>
          <p:nvPr/>
        </p:nvSpPr>
        <p:spPr>
          <a:xfrm>
            <a:off x="850653" y="1223225"/>
            <a:ext cx="259738" cy="3594844"/>
          </a:xfrm>
          <a:prstGeom prst="upArrow">
            <a:avLst>
              <a:gd name="adj1" fmla="val 50000"/>
              <a:gd name="adj2" fmla="val 129083"/>
            </a:avLst>
          </a:prstGeom>
          <a:gradFill>
            <a:gsLst>
              <a:gs pos="0">
                <a:schemeClr val="tx1"/>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69" name="テキスト ボックス 1568"/>
          <p:cNvSpPr txBox="1"/>
          <p:nvPr/>
        </p:nvSpPr>
        <p:spPr>
          <a:xfrm rot="16200000">
            <a:off x="-1082444" y="1900580"/>
            <a:ext cx="3355163" cy="584775"/>
          </a:xfrm>
          <a:prstGeom prst="rect">
            <a:avLst/>
          </a:prstGeom>
          <a:noFill/>
        </p:spPr>
        <p:txBody>
          <a:bodyPr wrap="square" rtlCol="0">
            <a:spAutoFit/>
          </a:bodyPr>
          <a:lstStyle/>
          <a:p>
            <a:r>
              <a:rPr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Immune-stimulation</a:t>
            </a:r>
          </a:p>
          <a:p>
            <a:r>
              <a:rPr kumimoji="1"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(Cellular activation)</a:t>
            </a:r>
            <a:endParaRPr kumimoji="1"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70" name="テキスト ボックス 1569"/>
          <p:cNvSpPr txBox="1"/>
          <p:nvPr/>
        </p:nvSpPr>
        <p:spPr>
          <a:xfrm>
            <a:off x="5873297" y="559770"/>
            <a:ext cx="3286389" cy="523220"/>
          </a:xfrm>
          <a:prstGeom prst="rect">
            <a:avLst/>
          </a:prstGeom>
          <a:noFill/>
        </p:spPr>
        <p:txBody>
          <a:bodyPr wrap="square" rtlCol="0">
            <a:spAutoFit/>
          </a:bodyPr>
          <a:lstStyle/>
          <a:p>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Miura N, Shaheen SM, Akita H </a:t>
            </a:r>
            <a:r>
              <a:rPr kumimoji="1" lang="en-US" altLang="ja-JP" sz="1400" i="1" dirty="0" smtClean="0">
                <a:latin typeface="Arial Unicode MS" panose="020B0604020202020204" pitchFamily="50" charset="-128"/>
                <a:ea typeface="Arial Unicode MS" panose="020B0604020202020204" pitchFamily="50" charset="-128"/>
                <a:cs typeface="Arial Unicode MS" panose="020B0604020202020204" pitchFamily="50" charset="-128"/>
              </a:rPr>
              <a:t>et al.</a:t>
            </a: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p>
          <a:p>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Nuc Acid Res</a:t>
            </a: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43(2015), 1317-31</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Tree>
    <p:extLst>
      <p:ext uri="{BB962C8B-B14F-4D97-AF65-F5344CB8AC3E}">
        <p14:creationId xmlns:p14="http://schemas.microsoft.com/office/powerpoint/2010/main" val="487970139"/>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円/楕円 84"/>
          <p:cNvSpPr/>
          <p:nvPr/>
        </p:nvSpPr>
        <p:spPr>
          <a:xfrm>
            <a:off x="-862130" y="1558256"/>
            <a:ext cx="10474690" cy="5687168"/>
          </a:xfrm>
          <a:prstGeom prst="ellipse">
            <a:avLst/>
          </a:prstGeom>
          <a:no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8" name="正方形/長方形 87"/>
          <p:cNvSpPr/>
          <p:nvPr/>
        </p:nvSpPr>
        <p:spPr>
          <a:xfrm>
            <a:off x="-782711" y="2467764"/>
            <a:ext cx="1000994" cy="532672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 name="正方形/長方形 89"/>
          <p:cNvSpPr/>
          <p:nvPr/>
        </p:nvSpPr>
        <p:spPr>
          <a:xfrm rot="5400000">
            <a:off x="3797555" y="1657977"/>
            <a:ext cx="1665831" cy="947409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3" name="グループ化 2"/>
          <p:cNvGrpSpPr>
            <a:grpSpLocks noChangeAspect="1"/>
          </p:cNvGrpSpPr>
          <p:nvPr/>
        </p:nvGrpSpPr>
        <p:grpSpPr>
          <a:xfrm rot="5400000">
            <a:off x="4234962" y="3601634"/>
            <a:ext cx="528445" cy="1183871"/>
            <a:chOff x="1972506" y="2437660"/>
            <a:chExt cx="795299" cy="1490362"/>
          </a:xfrm>
        </p:grpSpPr>
        <p:cxnSp>
          <p:nvCxnSpPr>
            <p:cNvPr id="4" name="直線コネクタ 3"/>
            <p:cNvCxnSpPr/>
            <p:nvPr/>
          </p:nvCxnSpPr>
          <p:spPr>
            <a:xfrm>
              <a:off x="2060638" y="3417888"/>
              <a:ext cx="288031"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 name="直線コネクタ 4"/>
            <p:cNvCxnSpPr/>
            <p:nvPr/>
          </p:nvCxnSpPr>
          <p:spPr>
            <a:xfrm>
              <a:off x="2164515" y="3350192"/>
              <a:ext cx="288031"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 name="直線コネクタ 5"/>
            <p:cNvCxnSpPr/>
            <p:nvPr/>
          </p:nvCxnSpPr>
          <p:spPr>
            <a:xfrm>
              <a:off x="2281122" y="3289958"/>
              <a:ext cx="288031"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 name="直線コネクタ 6"/>
            <p:cNvCxnSpPr/>
            <p:nvPr/>
          </p:nvCxnSpPr>
          <p:spPr>
            <a:xfrm>
              <a:off x="2064103" y="2699541"/>
              <a:ext cx="288031"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a:off x="2179303" y="2639214"/>
              <a:ext cx="288031"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a:off x="2281122" y="2578886"/>
              <a:ext cx="288031"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10" name="グループ化 126"/>
            <p:cNvGrpSpPr/>
            <p:nvPr/>
          </p:nvGrpSpPr>
          <p:grpSpPr>
            <a:xfrm>
              <a:off x="1972506" y="2437660"/>
              <a:ext cx="795299" cy="1490362"/>
              <a:chOff x="1649020" y="1796609"/>
              <a:chExt cx="1482820" cy="3312972"/>
            </a:xfrm>
          </p:grpSpPr>
          <p:sp>
            <p:nvSpPr>
              <p:cNvPr id="17" name="正方形/長方形 16"/>
              <p:cNvSpPr/>
              <p:nvPr/>
            </p:nvSpPr>
            <p:spPr>
              <a:xfrm rot="2100000" flipV="1">
                <a:off x="1658459" y="2763596"/>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 name="正方形/長方形 17"/>
              <p:cNvSpPr/>
              <p:nvPr/>
            </p:nvSpPr>
            <p:spPr>
              <a:xfrm rot="2100000" flipV="1">
                <a:off x="1649020" y="3141517"/>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9" name="正方形/長方形 18"/>
              <p:cNvSpPr/>
              <p:nvPr/>
            </p:nvSpPr>
            <p:spPr>
              <a:xfrm rot="19800000">
                <a:off x="1686343" y="355839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0" name="フリーフォーム 19"/>
              <p:cNvSpPr/>
              <p:nvPr/>
            </p:nvSpPr>
            <p:spPr>
              <a:xfrm flipH="1" flipV="1">
                <a:off x="2730551" y="327045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1" name="フリーフォーム 20"/>
              <p:cNvSpPr/>
              <p:nvPr/>
            </p:nvSpPr>
            <p:spPr>
              <a:xfrm rot="300000" flipH="1">
                <a:off x="2736348" y="30626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2" name="フリーフォーム 21"/>
              <p:cNvSpPr/>
              <p:nvPr/>
            </p:nvSpPr>
            <p:spPr>
              <a:xfrm>
                <a:off x="1720380" y="379083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3" name="正方形/長方形 22"/>
              <p:cNvSpPr/>
              <p:nvPr/>
            </p:nvSpPr>
            <p:spPr>
              <a:xfrm rot="2100000" flipV="1">
                <a:off x="1649591" y="4349090"/>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4" name="フリーフォーム 23"/>
              <p:cNvSpPr/>
              <p:nvPr/>
            </p:nvSpPr>
            <p:spPr>
              <a:xfrm rot="300000" flipV="1">
                <a:off x="1710896" y="40021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5" name="フリーフォーム 24"/>
              <p:cNvSpPr/>
              <p:nvPr/>
            </p:nvSpPr>
            <p:spPr>
              <a:xfrm rot="300000" flipV="1">
                <a:off x="1713099" y="278754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6" name="正方形/長方形 25"/>
              <p:cNvSpPr/>
              <p:nvPr/>
            </p:nvSpPr>
            <p:spPr>
              <a:xfrm rot="19800000">
                <a:off x="1689645" y="234822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7" name="フリーフォーム 26"/>
              <p:cNvSpPr/>
              <p:nvPr/>
            </p:nvSpPr>
            <p:spPr>
              <a:xfrm>
                <a:off x="1723578" y="25850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8" name="フリーフォーム 27"/>
              <p:cNvSpPr/>
              <p:nvPr/>
            </p:nvSpPr>
            <p:spPr>
              <a:xfrm flipH="1">
                <a:off x="2981027" y="31569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29" name="フリーフォーム 28"/>
              <p:cNvSpPr/>
              <p:nvPr/>
            </p:nvSpPr>
            <p:spPr>
              <a:xfrm rot="300000" flipH="1">
                <a:off x="2729551" y="343873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0" name="正方形/長方形 29"/>
              <p:cNvSpPr/>
              <p:nvPr/>
            </p:nvSpPr>
            <p:spPr>
              <a:xfrm rot="19800000">
                <a:off x="1679546" y="3934451"/>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1" name="フリーフォーム 30"/>
              <p:cNvSpPr/>
              <p:nvPr/>
            </p:nvSpPr>
            <p:spPr>
              <a:xfrm flipH="1" flipV="1">
                <a:off x="2723754" y="364651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2" name="フリーフォーム 31"/>
              <p:cNvSpPr/>
              <p:nvPr/>
            </p:nvSpPr>
            <p:spPr>
              <a:xfrm>
                <a:off x="1713583" y="416688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3" name="正方形/長方形 32"/>
              <p:cNvSpPr/>
              <p:nvPr/>
            </p:nvSpPr>
            <p:spPr>
              <a:xfrm rot="2100000" flipV="1">
                <a:off x="1661489" y="4665852"/>
                <a:ext cx="1089254"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 name="フリーフォーム 33"/>
              <p:cNvSpPr/>
              <p:nvPr/>
            </p:nvSpPr>
            <p:spPr>
              <a:xfrm rot="300000" flipV="1">
                <a:off x="1704099" y="4378191"/>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5" name="正方形/長方形 34"/>
              <p:cNvSpPr/>
              <p:nvPr/>
            </p:nvSpPr>
            <p:spPr>
              <a:xfrm rot="19800000">
                <a:off x="1715190" y="2027816"/>
                <a:ext cx="983728"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6" name="フリーフォーム 35"/>
              <p:cNvSpPr/>
              <p:nvPr/>
            </p:nvSpPr>
            <p:spPr>
              <a:xfrm>
                <a:off x="1735627" y="2204864"/>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7" name="フリーフォーム 36"/>
              <p:cNvSpPr/>
              <p:nvPr/>
            </p:nvSpPr>
            <p:spPr>
              <a:xfrm rot="300000" flipV="1">
                <a:off x="1713366" y="24002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8" name="フリーフォーム 37"/>
              <p:cNvSpPr/>
              <p:nvPr/>
            </p:nvSpPr>
            <p:spPr>
              <a:xfrm rot="300000" flipH="1">
                <a:off x="2737910" y="306385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9" name="フリーフォーム 38"/>
              <p:cNvSpPr/>
              <p:nvPr/>
            </p:nvSpPr>
            <p:spPr>
              <a:xfrm flipH="1" flipV="1">
                <a:off x="2531355" y="179660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0" name="フリーフォーム 39"/>
              <p:cNvSpPr/>
              <p:nvPr/>
            </p:nvSpPr>
            <p:spPr>
              <a:xfrm flipH="1" flipV="1">
                <a:off x="2737810" y="2060848"/>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1" name="フリーフォーム 40"/>
              <p:cNvSpPr/>
              <p:nvPr/>
            </p:nvSpPr>
            <p:spPr>
              <a:xfrm rot="300000" flipH="1">
                <a:off x="2743011" y="46535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 name="フリーフォーム 41"/>
              <p:cNvSpPr/>
              <p:nvPr/>
            </p:nvSpPr>
            <p:spPr>
              <a:xfrm rot="300000" flipH="1">
                <a:off x="2560773" y="491034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cxnSp>
          <p:nvCxnSpPr>
            <p:cNvPr id="11" name="直線コネクタ 10"/>
            <p:cNvCxnSpPr/>
            <p:nvPr/>
          </p:nvCxnSpPr>
          <p:spPr>
            <a:xfrm>
              <a:off x="2078350" y="2899125"/>
              <a:ext cx="216000" cy="0"/>
            </a:xfrm>
            <a:prstGeom prst="line">
              <a:avLst/>
            </a:prstGeom>
            <a:ln w="25400" cap="rnd">
              <a:solidFill>
                <a:schemeClr val="bg1">
                  <a:lumMod val="50000"/>
                </a:schemeClr>
              </a:solidFill>
              <a:bevel/>
            </a:ln>
          </p:spPr>
          <p:style>
            <a:lnRef idx="1">
              <a:schemeClr val="accent1"/>
            </a:lnRef>
            <a:fillRef idx="0">
              <a:schemeClr val="accent1"/>
            </a:fillRef>
            <a:effectRef idx="0">
              <a:schemeClr val="accent1"/>
            </a:effectRef>
            <a:fontRef idx="minor">
              <a:schemeClr val="tx1"/>
            </a:fontRef>
          </p:style>
        </p:cxnSp>
        <p:cxnSp>
          <p:nvCxnSpPr>
            <p:cNvPr id="12" name="直線コネクタ 11"/>
            <p:cNvCxnSpPr/>
            <p:nvPr/>
          </p:nvCxnSpPr>
          <p:spPr>
            <a:xfrm>
              <a:off x="2337300" y="3066317"/>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3" name="直線コネクタ 12"/>
            <p:cNvCxnSpPr/>
            <p:nvPr/>
          </p:nvCxnSpPr>
          <p:spPr>
            <a:xfrm>
              <a:off x="2072472" y="3610395"/>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 name="直線コネクタ 13"/>
            <p:cNvCxnSpPr/>
            <p:nvPr/>
          </p:nvCxnSpPr>
          <p:spPr>
            <a:xfrm>
              <a:off x="2207029" y="2981968"/>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a:off x="2192603" y="3700402"/>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a:off x="2341719" y="3793626"/>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89" name="正方形/長方形 88"/>
          <p:cNvSpPr/>
          <p:nvPr/>
        </p:nvSpPr>
        <p:spPr>
          <a:xfrm>
            <a:off x="8867022" y="1901220"/>
            <a:ext cx="1000994" cy="532672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2" name="テキスト ボックス 91"/>
          <p:cNvSpPr txBox="1"/>
          <p:nvPr/>
        </p:nvSpPr>
        <p:spPr>
          <a:xfrm>
            <a:off x="6830612" y="2689526"/>
            <a:ext cx="1253446" cy="369332"/>
          </a:xfrm>
          <a:prstGeom prst="rect">
            <a:avLst/>
          </a:prstGeom>
          <a:noFill/>
          <a:ln>
            <a:solidFill>
              <a:schemeClr val="tx1"/>
            </a:solidFill>
          </a:ln>
        </p:spPr>
        <p:txBody>
          <a:bodyPr wrap="square" rtlCol="0">
            <a:spAutoFit/>
          </a:bodyPr>
          <a:lstStyle/>
          <a:p>
            <a:pPr algn="ct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Cytosol</a:t>
            </a: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23" name="円/楕円 122"/>
          <p:cNvSpPr/>
          <p:nvPr/>
        </p:nvSpPr>
        <p:spPr>
          <a:xfrm>
            <a:off x="6051295" y="4059481"/>
            <a:ext cx="2135835" cy="1887513"/>
          </a:xfrm>
          <a:prstGeom prst="ellipse">
            <a:avLst/>
          </a:prstGeom>
          <a:solidFill>
            <a:schemeClr val="bg2">
              <a:lumMod val="90000"/>
            </a:schemeClr>
          </a:solid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341" name="AutoShape 1871"/>
          <p:cNvSpPr>
            <a:spLocks noChangeAspect="1" noChangeArrowheads="1"/>
          </p:cNvSpPr>
          <p:nvPr/>
        </p:nvSpPr>
        <p:spPr bwMode="auto">
          <a:xfrm rot="298110">
            <a:off x="6451841" y="5922967"/>
            <a:ext cx="1433994" cy="775762"/>
          </a:xfrm>
          <a:prstGeom prst="irregularSeal2">
            <a:avLst/>
          </a:prstGeom>
          <a:solidFill>
            <a:srgbClr val="FFCC99"/>
          </a:solidFill>
          <a:ln w="9525">
            <a:noFill/>
            <a:miter lim="800000"/>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41" name="テキスト ボックス 1040"/>
          <p:cNvSpPr txBox="1"/>
          <p:nvPr/>
        </p:nvSpPr>
        <p:spPr>
          <a:xfrm>
            <a:off x="6000538" y="6153028"/>
            <a:ext cx="2300631" cy="369332"/>
          </a:xfrm>
          <a:prstGeom prst="rect">
            <a:avLst/>
          </a:prstGeom>
          <a:noFill/>
        </p:spPr>
        <p:txBody>
          <a:bodyPr wrap="none" rtlCol="0">
            <a:spAutoFit/>
          </a:bodyPr>
          <a:lstStyle/>
          <a:p>
            <a:pPr algn="ctr"/>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Antigen presentation</a:t>
            </a: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25" name="テキスト ボックス 424"/>
          <p:cNvSpPr txBox="1"/>
          <p:nvPr/>
        </p:nvSpPr>
        <p:spPr>
          <a:xfrm>
            <a:off x="7339697" y="3626372"/>
            <a:ext cx="1461737" cy="461665"/>
          </a:xfrm>
          <a:prstGeom prst="rect">
            <a:avLst/>
          </a:prstGeom>
          <a:solidFill>
            <a:schemeClr val="bg1"/>
          </a:solidFill>
          <a:ln>
            <a:solidFill>
              <a:schemeClr val="tx1"/>
            </a:solidFill>
          </a:ln>
        </p:spPr>
        <p:txBody>
          <a:bodyPr wrap="square" rtlCol="0">
            <a:spAutoFit/>
          </a:bodyPr>
          <a:lstStyle/>
          <a:p>
            <a:pPr algn="ctr"/>
            <a:r>
              <a:rPr lang="en-US" altLang="ja-JP" sz="2400" dirty="0" smtClean="0">
                <a:latin typeface="Arial Unicode MS" panose="020B0604020202020204" pitchFamily="50" charset="-128"/>
                <a:ea typeface="Arial Unicode MS" panose="020B0604020202020204" pitchFamily="50" charset="-128"/>
                <a:cs typeface="Arial Unicode MS" panose="020B0604020202020204" pitchFamily="50" charset="-128"/>
              </a:rPr>
              <a:t>Nucleus</a:t>
            </a:r>
            <a:endParaRPr kumimoji="1" lang="ja-JP" altLang="en-US" sz="2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8" name="テキスト ボックス 467"/>
          <p:cNvSpPr txBox="1"/>
          <p:nvPr/>
        </p:nvSpPr>
        <p:spPr>
          <a:xfrm>
            <a:off x="5600325" y="3935853"/>
            <a:ext cx="893229" cy="369332"/>
          </a:xfrm>
          <a:prstGeom prst="rect">
            <a:avLst/>
          </a:prstGeom>
          <a:noFill/>
        </p:spPr>
        <p:txBody>
          <a:bodyPr wrap="square" rtlCol="0">
            <a:spAutoFit/>
          </a:bodyPr>
          <a:lstStyle/>
          <a:p>
            <a:pPr algn="ctr"/>
            <a:r>
              <a:rPr kumimoji="1" lang="ja-JP" altLang="en-US" dirty="0" smtClean="0">
                <a:latin typeface="Arial Unicode MS" panose="020B0604020202020204" pitchFamily="50" charset="-128"/>
                <a:ea typeface="Arial Unicode MS" panose="020B0604020202020204" pitchFamily="50" charset="-128"/>
                <a:cs typeface="Arial Unicode MS" panose="020B0604020202020204" pitchFamily="50" charset="-128"/>
              </a:rPr>
              <a:t>核輸送</a:t>
            </a: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470" name="グループ化 469"/>
          <p:cNvGrpSpPr/>
          <p:nvPr/>
        </p:nvGrpSpPr>
        <p:grpSpPr>
          <a:xfrm rot="11993170" flipH="1">
            <a:off x="5225824" y="4230363"/>
            <a:ext cx="1152218" cy="304798"/>
            <a:chOff x="2664736" y="2868380"/>
            <a:chExt cx="938847" cy="360000"/>
          </a:xfrm>
        </p:grpSpPr>
        <p:sp>
          <p:nvSpPr>
            <p:cNvPr id="471" name="右矢印 470"/>
            <p:cNvSpPr/>
            <p:nvPr/>
          </p:nvSpPr>
          <p:spPr>
            <a:xfrm>
              <a:off x="2664736" y="2868380"/>
              <a:ext cx="938847"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2" name="正方形/長方形 471"/>
            <p:cNvSpPr/>
            <p:nvPr/>
          </p:nvSpPr>
          <p:spPr>
            <a:xfrm>
              <a:off x="2689497" y="2959196"/>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4" name="正方形/長方形 473"/>
            <p:cNvSpPr/>
            <p:nvPr/>
          </p:nvSpPr>
          <p:spPr>
            <a:xfrm>
              <a:off x="2785375"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5" name="正方形/長方形 474"/>
            <p:cNvSpPr/>
            <p:nvPr/>
          </p:nvSpPr>
          <p:spPr>
            <a:xfrm>
              <a:off x="2897882"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479" name="グループ化 478"/>
          <p:cNvGrpSpPr>
            <a:grpSpLocks noChangeAspect="1"/>
          </p:cNvGrpSpPr>
          <p:nvPr/>
        </p:nvGrpSpPr>
        <p:grpSpPr>
          <a:xfrm rot="5400000">
            <a:off x="6841819" y="3889374"/>
            <a:ext cx="528445" cy="1183871"/>
            <a:chOff x="1972506" y="2437660"/>
            <a:chExt cx="795299" cy="1490362"/>
          </a:xfrm>
        </p:grpSpPr>
        <p:cxnSp>
          <p:nvCxnSpPr>
            <p:cNvPr id="480" name="直線コネクタ 479"/>
            <p:cNvCxnSpPr/>
            <p:nvPr/>
          </p:nvCxnSpPr>
          <p:spPr>
            <a:xfrm>
              <a:off x="2060638" y="3417888"/>
              <a:ext cx="288031"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81" name="直線コネクタ 480"/>
            <p:cNvCxnSpPr/>
            <p:nvPr/>
          </p:nvCxnSpPr>
          <p:spPr>
            <a:xfrm>
              <a:off x="2164515" y="3350192"/>
              <a:ext cx="288031"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82" name="直線コネクタ 481"/>
            <p:cNvCxnSpPr/>
            <p:nvPr/>
          </p:nvCxnSpPr>
          <p:spPr>
            <a:xfrm>
              <a:off x="2281122" y="3289958"/>
              <a:ext cx="288031"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83" name="直線コネクタ 482"/>
            <p:cNvCxnSpPr/>
            <p:nvPr/>
          </p:nvCxnSpPr>
          <p:spPr>
            <a:xfrm>
              <a:off x="2064103" y="2699541"/>
              <a:ext cx="288031"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84" name="直線コネクタ 483"/>
            <p:cNvCxnSpPr/>
            <p:nvPr/>
          </p:nvCxnSpPr>
          <p:spPr>
            <a:xfrm>
              <a:off x="2179303" y="2639214"/>
              <a:ext cx="288031"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85" name="直線コネクタ 484"/>
            <p:cNvCxnSpPr/>
            <p:nvPr/>
          </p:nvCxnSpPr>
          <p:spPr>
            <a:xfrm>
              <a:off x="2281122" y="2578886"/>
              <a:ext cx="288031"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486" name="グループ化 126"/>
            <p:cNvGrpSpPr/>
            <p:nvPr/>
          </p:nvGrpSpPr>
          <p:grpSpPr>
            <a:xfrm>
              <a:off x="1972506" y="2437660"/>
              <a:ext cx="795299" cy="1490362"/>
              <a:chOff x="1649020" y="1796609"/>
              <a:chExt cx="1482820" cy="3312972"/>
            </a:xfrm>
          </p:grpSpPr>
          <p:sp>
            <p:nvSpPr>
              <p:cNvPr id="493" name="正方形/長方形 492"/>
              <p:cNvSpPr/>
              <p:nvPr/>
            </p:nvSpPr>
            <p:spPr>
              <a:xfrm rot="2100000" flipV="1">
                <a:off x="1658459" y="2763596"/>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4" name="正方形/長方形 493"/>
              <p:cNvSpPr/>
              <p:nvPr/>
            </p:nvSpPr>
            <p:spPr>
              <a:xfrm rot="2100000" flipV="1">
                <a:off x="1649020" y="3141517"/>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5" name="正方形/長方形 494"/>
              <p:cNvSpPr/>
              <p:nvPr/>
            </p:nvSpPr>
            <p:spPr>
              <a:xfrm rot="19800000">
                <a:off x="1686343" y="355839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6" name="フリーフォーム 495"/>
              <p:cNvSpPr/>
              <p:nvPr/>
            </p:nvSpPr>
            <p:spPr>
              <a:xfrm flipH="1" flipV="1">
                <a:off x="2730551" y="327045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7" name="フリーフォーム 496"/>
              <p:cNvSpPr/>
              <p:nvPr/>
            </p:nvSpPr>
            <p:spPr>
              <a:xfrm rot="300000" flipH="1">
                <a:off x="2736348" y="30626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8" name="フリーフォーム 497"/>
              <p:cNvSpPr/>
              <p:nvPr/>
            </p:nvSpPr>
            <p:spPr>
              <a:xfrm>
                <a:off x="1720380" y="379083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99" name="正方形/長方形 498"/>
              <p:cNvSpPr/>
              <p:nvPr/>
            </p:nvSpPr>
            <p:spPr>
              <a:xfrm rot="2100000" flipV="1">
                <a:off x="1649591" y="4349090"/>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0" name="フリーフォーム 499"/>
              <p:cNvSpPr/>
              <p:nvPr/>
            </p:nvSpPr>
            <p:spPr>
              <a:xfrm rot="300000" flipV="1">
                <a:off x="1710896" y="40021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1" name="フリーフォーム 500"/>
              <p:cNvSpPr/>
              <p:nvPr/>
            </p:nvSpPr>
            <p:spPr>
              <a:xfrm rot="300000" flipV="1">
                <a:off x="1713099" y="278754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2" name="正方形/長方形 501"/>
              <p:cNvSpPr/>
              <p:nvPr/>
            </p:nvSpPr>
            <p:spPr>
              <a:xfrm rot="19800000">
                <a:off x="1689645" y="234822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3" name="フリーフォーム 502"/>
              <p:cNvSpPr/>
              <p:nvPr/>
            </p:nvSpPr>
            <p:spPr>
              <a:xfrm>
                <a:off x="1723578" y="25850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4" name="フリーフォーム 503"/>
              <p:cNvSpPr/>
              <p:nvPr/>
            </p:nvSpPr>
            <p:spPr>
              <a:xfrm flipH="1">
                <a:off x="2981027" y="31569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5" name="フリーフォーム 504"/>
              <p:cNvSpPr/>
              <p:nvPr/>
            </p:nvSpPr>
            <p:spPr>
              <a:xfrm rot="300000" flipH="1">
                <a:off x="2729551" y="343873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6" name="正方形/長方形 505"/>
              <p:cNvSpPr/>
              <p:nvPr/>
            </p:nvSpPr>
            <p:spPr>
              <a:xfrm rot="19800000">
                <a:off x="1679546" y="3934451"/>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7" name="フリーフォーム 506"/>
              <p:cNvSpPr/>
              <p:nvPr/>
            </p:nvSpPr>
            <p:spPr>
              <a:xfrm flipH="1" flipV="1">
                <a:off x="2723754" y="364651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8" name="フリーフォーム 507"/>
              <p:cNvSpPr/>
              <p:nvPr/>
            </p:nvSpPr>
            <p:spPr>
              <a:xfrm>
                <a:off x="1713583" y="416688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09" name="正方形/長方形 508"/>
              <p:cNvSpPr/>
              <p:nvPr/>
            </p:nvSpPr>
            <p:spPr>
              <a:xfrm rot="2100000" flipV="1">
                <a:off x="1661489" y="4665852"/>
                <a:ext cx="1089254"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0" name="フリーフォーム 509"/>
              <p:cNvSpPr/>
              <p:nvPr/>
            </p:nvSpPr>
            <p:spPr>
              <a:xfrm rot="300000" flipV="1">
                <a:off x="1704099" y="4378191"/>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1" name="正方形/長方形 510"/>
              <p:cNvSpPr/>
              <p:nvPr/>
            </p:nvSpPr>
            <p:spPr>
              <a:xfrm rot="19800000">
                <a:off x="1715190" y="2027816"/>
                <a:ext cx="983728"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2" name="フリーフォーム 511"/>
              <p:cNvSpPr/>
              <p:nvPr/>
            </p:nvSpPr>
            <p:spPr>
              <a:xfrm>
                <a:off x="1735627" y="2204864"/>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3" name="フリーフォーム 512"/>
              <p:cNvSpPr/>
              <p:nvPr/>
            </p:nvSpPr>
            <p:spPr>
              <a:xfrm rot="300000" flipV="1">
                <a:off x="1713366" y="24002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4" name="フリーフォーム 513"/>
              <p:cNvSpPr/>
              <p:nvPr/>
            </p:nvSpPr>
            <p:spPr>
              <a:xfrm rot="300000" flipH="1">
                <a:off x="2737910" y="306385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5" name="フリーフォーム 514"/>
              <p:cNvSpPr/>
              <p:nvPr/>
            </p:nvSpPr>
            <p:spPr>
              <a:xfrm flipH="1" flipV="1">
                <a:off x="2531355" y="179660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6" name="フリーフォーム 515"/>
              <p:cNvSpPr/>
              <p:nvPr/>
            </p:nvSpPr>
            <p:spPr>
              <a:xfrm flipH="1" flipV="1">
                <a:off x="2737810" y="2060848"/>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7" name="フリーフォーム 516"/>
              <p:cNvSpPr/>
              <p:nvPr/>
            </p:nvSpPr>
            <p:spPr>
              <a:xfrm rot="300000" flipH="1">
                <a:off x="2743011" y="46535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18" name="フリーフォーム 517"/>
              <p:cNvSpPr/>
              <p:nvPr/>
            </p:nvSpPr>
            <p:spPr>
              <a:xfrm rot="300000" flipH="1">
                <a:off x="2560773" y="491034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cxnSp>
          <p:nvCxnSpPr>
            <p:cNvPr id="487" name="直線コネクタ 486"/>
            <p:cNvCxnSpPr/>
            <p:nvPr/>
          </p:nvCxnSpPr>
          <p:spPr>
            <a:xfrm>
              <a:off x="2078350" y="2899125"/>
              <a:ext cx="216000" cy="0"/>
            </a:xfrm>
            <a:prstGeom prst="line">
              <a:avLst/>
            </a:prstGeom>
            <a:ln w="25400" cap="rnd">
              <a:solidFill>
                <a:schemeClr val="bg1">
                  <a:lumMod val="50000"/>
                </a:schemeClr>
              </a:solidFill>
              <a:bevel/>
            </a:ln>
          </p:spPr>
          <p:style>
            <a:lnRef idx="1">
              <a:schemeClr val="accent1"/>
            </a:lnRef>
            <a:fillRef idx="0">
              <a:schemeClr val="accent1"/>
            </a:fillRef>
            <a:effectRef idx="0">
              <a:schemeClr val="accent1"/>
            </a:effectRef>
            <a:fontRef idx="minor">
              <a:schemeClr val="tx1"/>
            </a:fontRef>
          </p:style>
        </p:cxnSp>
        <p:cxnSp>
          <p:nvCxnSpPr>
            <p:cNvPr id="488" name="直線コネクタ 487"/>
            <p:cNvCxnSpPr/>
            <p:nvPr/>
          </p:nvCxnSpPr>
          <p:spPr>
            <a:xfrm>
              <a:off x="2337300" y="3066317"/>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89" name="直線コネクタ 488"/>
            <p:cNvCxnSpPr/>
            <p:nvPr/>
          </p:nvCxnSpPr>
          <p:spPr>
            <a:xfrm>
              <a:off x="2072472" y="3610395"/>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90" name="直線コネクタ 489"/>
            <p:cNvCxnSpPr/>
            <p:nvPr/>
          </p:nvCxnSpPr>
          <p:spPr>
            <a:xfrm>
              <a:off x="2207029" y="2981968"/>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91" name="直線コネクタ 490"/>
            <p:cNvCxnSpPr/>
            <p:nvPr/>
          </p:nvCxnSpPr>
          <p:spPr>
            <a:xfrm>
              <a:off x="2192603" y="3700402"/>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92" name="直線コネクタ 491"/>
            <p:cNvCxnSpPr/>
            <p:nvPr/>
          </p:nvCxnSpPr>
          <p:spPr>
            <a:xfrm>
              <a:off x="2341719" y="3793626"/>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519" name="グループ化 518"/>
          <p:cNvGrpSpPr/>
          <p:nvPr/>
        </p:nvGrpSpPr>
        <p:grpSpPr>
          <a:xfrm rot="16200000" flipH="1">
            <a:off x="6928976" y="4791739"/>
            <a:ext cx="413466" cy="304798"/>
            <a:chOff x="2664736" y="2868380"/>
            <a:chExt cx="938847" cy="360000"/>
          </a:xfrm>
        </p:grpSpPr>
        <p:sp>
          <p:nvSpPr>
            <p:cNvPr id="520" name="右矢印 519"/>
            <p:cNvSpPr/>
            <p:nvPr/>
          </p:nvSpPr>
          <p:spPr>
            <a:xfrm>
              <a:off x="2664736" y="2868380"/>
              <a:ext cx="938847"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1" name="正方形/長方形 520"/>
            <p:cNvSpPr/>
            <p:nvPr/>
          </p:nvSpPr>
          <p:spPr>
            <a:xfrm>
              <a:off x="2689497" y="2959196"/>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2" name="正方形/長方形 521"/>
            <p:cNvSpPr/>
            <p:nvPr/>
          </p:nvSpPr>
          <p:spPr>
            <a:xfrm>
              <a:off x="2785375"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3" name="正方形/長方形 522"/>
            <p:cNvSpPr/>
            <p:nvPr/>
          </p:nvSpPr>
          <p:spPr>
            <a:xfrm>
              <a:off x="2897882"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527" name="テキスト ボックス 526"/>
          <p:cNvSpPr txBox="1"/>
          <p:nvPr/>
        </p:nvSpPr>
        <p:spPr>
          <a:xfrm>
            <a:off x="7291560" y="4998292"/>
            <a:ext cx="1608133" cy="646331"/>
          </a:xfrm>
          <a:prstGeom prst="rect">
            <a:avLst/>
          </a:prstGeom>
          <a:noFill/>
        </p:spPr>
        <p:txBody>
          <a:bodyPr wrap="none" rtlCol="0">
            <a:spAutoFit/>
          </a:bodyPr>
          <a:lstStyle/>
          <a:p>
            <a:pPr algn="ct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Antigen gene </a:t>
            </a:r>
          </a:p>
          <a:p>
            <a:pPr algn="ct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expression</a:t>
            </a: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530" name="グループ化 529"/>
          <p:cNvGrpSpPr/>
          <p:nvPr/>
        </p:nvGrpSpPr>
        <p:grpSpPr>
          <a:xfrm rot="16200000" flipH="1">
            <a:off x="6928976" y="5779409"/>
            <a:ext cx="413466" cy="304798"/>
            <a:chOff x="2664736" y="2868380"/>
            <a:chExt cx="938847" cy="360000"/>
          </a:xfrm>
        </p:grpSpPr>
        <p:sp>
          <p:nvSpPr>
            <p:cNvPr id="531" name="右矢印 530"/>
            <p:cNvSpPr/>
            <p:nvPr/>
          </p:nvSpPr>
          <p:spPr>
            <a:xfrm>
              <a:off x="2664736" y="2868380"/>
              <a:ext cx="938847"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2" name="正方形/長方形 531"/>
            <p:cNvSpPr/>
            <p:nvPr/>
          </p:nvSpPr>
          <p:spPr>
            <a:xfrm>
              <a:off x="2689497" y="2959196"/>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3" name="正方形/長方形 532"/>
            <p:cNvSpPr/>
            <p:nvPr/>
          </p:nvSpPr>
          <p:spPr>
            <a:xfrm>
              <a:off x="2785375"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4" name="正方形/長方形 533"/>
            <p:cNvSpPr/>
            <p:nvPr/>
          </p:nvSpPr>
          <p:spPr>
            <a:xfrm>
              <a:off x="2897882"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805" name="テキスト ボックス 804"/>
          <p:cNvSpPr txBox="1"/>
          <p:nvPr/>
        </p:nvSpPr>
        <p:spPr>
          <a:xfrm>
            <a:off x="6740997" y="1373538"/>
            <a:ext cx="1834081" cy="646331"/>
          </a:xfrm>
          <a:prstGeom prst="rect">
            <a:avLst/>
          </a:prstGeom>
          <a:solidFill>
            <a:schemeClr val="bg1"/>
          </a:solidFill>
          <a:ln>
            <a:solidFill>
              <a:schemeClr val="tx1"/>
            </a:solidFill>
          </a:ln>
        </p:spPr>
        <p:txBody>
          <a:bodyPr wrap="square" rtlCol="0">
            <a:spAutoFit/>
          </a:bodyPr>
          <a:lstStyle/>
          <a:p>
            <a:pPr algn="ctr"/>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Plasma membrane</a:t>
            </a: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48" name="グループ化 47"/>
          <p:cNvGrpSpPr/>
          <p:nvPr/>
        </p:nvGrpSpPr>
        <p:grpSpPr>
          <a:xfrm>
            <a:off x="305014" y="4112387"/>
            <a:ext cx="4710394" cy="2639904"/>
            <a:chOff x="701570" y="4059070"/>
            <a:chExt cx="3753563" cy="2566090"/>
          </a:xfrm>
        </p:grpSpPr>
        <p:grpSp>
          <p:nvGrpSpPr>
            <p:cNvPr id="142" name="グループ化 141"/>
            <p:cNvGrpSpPr>
              <a:grpSpLocks noChangeAspect="1"/>
            </p:cNvGrpSpPr>
            <p:nvPr/>
          </p:nvGrpSpPr>
          <p:grpSpPr>
            <a:xfrm rot="5400000">
              <a:off x="1401661" y="3808612"/>
              <a:ext cx="403869" cy="904785"/>
              <a:chOff x="1972508" y="1863006"/>
              <a:chExt cx="795302" cy="1139023"/>
            </a:xfrm>
          </p:grpSpPr>
          <p:cxnSp>
            <p:nvCxnSpPr>
              <p:cNvPr id="143" name="直線コネクタ 142"/>
              <p:cNvCxnSpPr/>
              <p:nvPr/>
            </p:nvCxnSpPr>
            <p:spPr>
              <a:xfrm>
                <a:off x="2060643" y="2612154"/>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4" name="直線コネクタ 143"/>
              <p:cNvCxnSpPr/>
              <p:nvPr/>
            </p:nvCxnSpPr>
            <p:spPr>
              <a:xfrm>
                <a:off x="2164520" y="256041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5" name="直線コネクタ 144"/>
              <p:cNvCxnSpPr/>
              <p:nvPr/>
            </p:nvCxnSpPr>
            <p:spPr>
              <a:xfrm>
                <a:off x="2281128" y="2514383"/>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6" name="直線コネクタ 145"/>
              <p:cNvCxnSpPr/>
              <p:nvPr/>
            </p:nvCxnSpPr>
            <p:spPr>
              <a:xfrm>
                <a:off x="2064108" y="2063151"/>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7" name="直線コネクタ 146"/>
              <p:cNvCxnSpPr/>
              <p:nvPr/>
            </p:nvCxnSpPr>
            <p:spPr>
              <a:xfrm>
                <a:off x="2179308" y="2017045"/>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8" name="直線コネクタ 147"/>
              <p:cNvCxnSpPr/>
              <p:nvPr/>
            </p:nvCxnSpPr>
            <p:spPr>
              <a:xfrm>
                <a:off x="2281128" y="1970940"/>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149" name="グループ化 126"/>
              <p:cNvGrpSpPr/>
              <p:nvPr/>
            </p:nvGrpSpPr>
            <p:grpSpPr>
              <a:xfrm>
                <a:off x="1972508" y="1863006"/>
                <a:ext cx="795302" cy="1139023"/>
                <a:chOff x="1649020" y="1796609"/>
                <a:chExt cx="1482820" cy="3312972"/>
              </a:xfrm>
            </p:grpSpPr>
            <p:sp>
              <p:nvSpPr>
                <p:cNvPr id="156" name="正方形/長方形 155"/>
                <p:cNvSpPr/>
                <p:nvPr/>
              </p:nvSpPr>
              <p:spPr>
                <a:xfrm rot="2100000" flipV="1">
                  <a:off x="1658459" y="2763596"/>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7" name="正方形/長方形 156"/>
                <p:cNvSpPr/>
                <p:nvPr/>
              </p:nvSpPr>
              <p:spPr>
                <a:xfrm rot="2100000" flipV="1">
                  <a:off x="1649020" y="3141517"/>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8" name="正方形/長方形 157"/>
                <p:cNvSpPr/>
                <p:nvPr/>
              </p:nvSpPr>
              <p:spPr>
                <a:xfrm rot="19800000">
                  <a:off x="1686343" y="355839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59" name="フリーフォーム 158"/>
                <p:cNvSpPr/>
                <p:nvPr/>
              </p:nvSpPr>
              <p:spPr>
                <a:xfrm flipH="1" flipV="1">
                  <a:off x="2730551" y="327045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0" name="フリーフォーム 159"/>
                <p:cNvSpPr/>
                <p:nvPr/>
              </p:nvSpPr>
              <p:spPr>
                <a:xfrm rot="300000" flipH="1">
                  <a:off x="2736348" y="30626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1" name="フリーフォーム 160"/>
                <p:cNvSpPr/>
                <p:nvPr/>
              </p:nvSpPr>
              <p:spPr>
                <a:xfrm>
                  <a:off x="1720380" y="379083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2" name="正方形/長方形 161"/>
                <p:cNvSpPr/>
                <p:nvPr/>
              </p:nvSpPr>
              <p:spPr>
                <a:xfrm rot="2100000" flipV="1">
                  <a:off x="1649591" y="4349090"/>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3" name="フリーフォーム 162"/>
                <p:cNvSpPr/>
                <p:nvPr/>
              </p:nvSpPr>
              <p:spPr>
                <a:xfrm rot="300000" flipV="1">
                  <a:off x="1710896" y="40021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4" name="フリーフォーム 163"/>
                <p:cNvSpPr/>
                <p:nvPr/>
              </p:nvSpPr>
              <p:spPr>
                <a:xfrm rot="300000" flipV="1">
                  <a:off x="1713099" y="278754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5" name="正方形/長方形 164"/>
                <p:cNvSpPr/>
                <p:nvPr/>
              </p:nvSpPr>
              <p:spPr>
                <a:xfrm rot="19800000">
                  <a:off x="1689645" y="234822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6" name="フリーフォーム 165"/>
                <p:cNvSpPr/>
                <p:nvPr/>
              </p:nvSpPr>
              <p:spPr>
                <a:xfrm>
                  <a:off x="1723578" y="25850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7" name="フリーフォーム 166"/>
                <p:cNvSpPr/>
                <p:nvPr/>
              </p:nvSpPr>
              <p:spPr>
                <a:xfrm flipH="1">
                  <a:off x="2981027" y="31569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8" name="フリーフォーム 167"/>
                <p:cNvSpPr/>
                <p:nvPr/>
              </p:nvSpPr>
              <p:spPr>
                <a:xfrm rot="300000" flipH="1">
                  <a:off x="2729551" y="343873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69" name="正方形/長方形 168"/>
                <p:cNvSpPr/>
                <p:nvPr/>
              </p:nvSpPr>
              <p:spPr>
                <a:xfrm rot="19800000">
                  <a:off x="1679546" y="3934451"/>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0" name="フリーフォーム 169"/>
                <p:cNvSpPr/>
                <p:nvPr/>
              </p:nvSpPr>
              <p:spPr>
                <a:xfrm flipH="1" flipV="1">
                  <a:off x="2723754" y="364651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1" name="フリーフォーム 170"/>
                <p:cNvSpPr/>
                <p:nvPr/>
              </p:nvSpPr>
              <p:spPr>
                <a:xfrm>
                  <a:off x="1713583" y="416688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2" name="正方形/長方形 171"/>
                <p:cNvSpPr/>
                <p:nvPr/>
              </p:nvSpPr>
              <p:spPr>
                <a:xfrm rot="2100000" flipV="1">
                  <a:off x="1661489" y="4665852"/>
                  <a:ext cx="1089254"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3" name="フリーフォーム 172"/>
                <p:cNvSpPr/>
                <p:nvPr/>
              </p:nvSpPr>
              <p:spPr>
                <a:xfrm rot="300000" flipV="1">
                  <a:off x="1704099" y="4378191"/>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4" name="正方形/長方形 173"/>
                <p:cNvSpPr/>
                <p:nvPr/>
              </p:nvSpPr>
              <p:spPr>
                <a:xfrm rot="19800000">
                  <a:off x="1715190" y="2027816"/>
                  <a:ext cx="983728"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5" name="フリーフォーム 174"/>
                <p:cNvSpPr/>
                <p:nvPr/>
              </p:nvSpPr>
              <p:spPr>
                <a:xfrm>
                  <a:off x="1735627" y="2204864"/>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6" name="フリーフォーム 175"/>
                <p:cNvSpPr/>
                <p:nvPr/>
              </p:nvSpPr>
              <p:spPr>
                <a:xfrm rot="300000" flipV="1">
                  <a:off x="1713366" y="24002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7" name="フリーフォーム 176"/>
                <p:cNvSpPr/>
                <p:nvPr/>
              </p:nvSpPr>
              <p:spPr>
                <a:xfrm rot="300000" flipH="1">
                  <a:off x="2737910" y="306385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8" name="フリーフォーム 177"/>
                <p:cNvSpPr/>
                <p:nvPr/>
              </p:nvSpPr>
              <p:spPr>
                <a:xfrm flipH="1" flipV="1">
                  <a:off x="2531355" y="179660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79" name="フリーフォーム 178"/>
                <p:cNvSpPr/>
                <p:nvPr/>
              </p:nvSpPr>
              <p:spPr>
                <a:xfrm flipH="1" flipV="1">
                  <a:off x="2737810" y="2060848"/>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0" name="フリーフォーム 179"/>
                <p:cNvSpPr/>
                <p:nvPr/>
              </p:nvSpPr>
              <p:spPr>
                <a:xfrm rot="300000" flipH="1">
                  <a:off x="2743011" y="46535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1" name="フリーフォーム 180"/>
                <p:cNvSpPr/>
                <p:nvPr/>
              </p:nvSpPr>
              <p:spPr>
                <a:xfrm rot="300000" flipH="1">
                  <a:off x="2560773" y="491034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cxnSp>
            <p:nvCxnSpPr>
              <p:cNvPr id="150" name="直線コネクタ 149"/>
              <p:cNvCxnSpPr/>
              <p:nvPr/>
            </p:nvCxnSpPr>
            <p:spPr>
              <a:xfrm>
                <a:off x="2078355" y="2215685"/>
                <a:ext cx="216000" cy="0"/>
              </a:xfrm>
              <a:prstGeom prst="line">
                <a:avLst/>
              </a:prstGeom>
              <a:ln w="25400" cap="rnd">
                <a:solidFill>
                  <a:schemeClr val="bg1">
                    <a:lumMod val="50000"/>
                  </a:schemeClr>
                </a:solidFill>
                <a:bevel/>
              </a:ln>
            </p:spPr>
            <p:style>
              <a:lnRef idx="1">
                <a:schemeClr val="accent1"/>
              </a:lnRef>
              <a:fillRef idx="0">
                <a:schemeClr val="accent1"/>
              </a:fillRef>
              <a:effectRef idx="0">
                <a:schemeClr val="accent1"/>
              </a:effectRef>
              <a:fontRef idx="minor">
                <a:schemeClr val="tx1"/>
              </a:fontRef>
            </p:style>
          </p:cxnSp>
          <p:cxnSp>
            <p:nvCxnSpPr>
              <p:cNvPr id="151" name="直線コネクタ 150"/>
              <p:cNvCxnSpPr/>
              <p:nvPr/>
            </p:nvCxnSpPr>
            <p:spPr>
              <a:xfrm>
                <a:off x="2337305" y="2343463"/>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2" name="直線コネクタ 151"/>
              <p:cNvCxnSpPr/>
              <p:nvPr/>
            </p:nvCxnSpPr>
            <p:spPr>
              <a:xfrm>
                <a:off x="2072480" y="2759279"/>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3" name="直線コネクタ 152"/>
              <p:cNvCxnSpPr/>
              <p:nvPr/>
            </p:nvCxnSpPr>
            <p:spPr>
              <a:xfrm>
                <a:off x="2207038" y="2278998"/>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4" name="直線コネクタ 153"/>
              <p:cNvCxnSpPr/>
              <p:nvPr/>
            </p:nvCxnSpPr>
            <p:spPr>
              <a:xfrm>
                <a:off x="2192609" y="2828067"/>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5" name="直線コネクタ 154"/>
              <p:cNvCxnSpPr/>
              <p:nvPr/>
            </p:nvCxnSpPr>
            <p:spPr>
              <a:xfrm>
                <a:off x="2327421" y="2906069"/>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pic>
          <p:nvPicPr>
            <p:cNvPr id="184" name="Picture 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484346" y="4637296"/>
              <a:ext cx="1436438" cy="1066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7" name="AutoShape 1871"/>
            <p:cNvSpPr>
              <a:spLocks noChangeAspect="1" noChangeArrowheads="1"/>
            </p:cNvSpPr>
            <p:nvPr/>
          </p:nvSpPr>
          <p:spPr bwMode="auto">
            <a:xfrm rot="975577">
              <a:off x="2565770" y="5900078"/>
              <a:ext cx="1207170" cy="725082"/>
            </a:xfrm>
            <a:prstGeom prst="irregularSeal2">
              <a:avLst/>
            </a:prstGeom>
            <a:solidFill>
              <a:srgbClr val="FFCCCC"/>
            </a:solidFill>
            <a:ln w="9525">
              <a:noFill/>
              <a:miter lim="800000"/>
              <a:headEnd/>
              <a:tailEnd/>
            </a:ln>
          </p:spPr>
          <p:txBody>
            <a:bodyPr wrap="none" anchor="ctr"/>
            <a:lstStyle/>
            <a:p>
              <a:endParaRPr lang="ja-JP" altLang="en-US" sz="160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8" name="テキスト ボックス 477"/>
            <p:cNvSpPr txBox="1"/>
            <p:nvPr/>
          </p:nvSpPr>
          <p:spPr>
            <a:xfrm>
              <a:off x="2703586" y="6023654"/>
              <a:ext cx="1751547" cy="359005"/>
            </a:xfrm>
            <a:prstGeom prst="rect">
              <a:avLst/>
            </a:prstGeom>
            <a:noFill/>
          </p:spPr>
          <p:txBody>
            <a:bodyPr wrap="none" rtlCol="0">
              <a:spAutoFit/>
            </a:bodyPr>
            <a:lstStyle/>
            <a:p>
              <a:pPr algn="ctr"/>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Immune-stimulation</a:t>
              </a: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7" name="円/楕円 806"/>
            <p:cNvSpPr/>
            <p:nvPr/>
          </p:nvSpPr>
          <p:spPr>
            <a:xfrm>
              <a:off x="1457008" y="5905458"/>
              <a:ext cx="1190792" cy="467620"/>
            </a:xfrm>
            <a:prstGeom prst="ellipse">
              <a:avLst/>
            </a:prstGeom>
            <a:gradFill flip="none" rotWithShape="1">
              <a:gsLst>
                <a:gs pos="0">
                  <a:schemeClr val="accent6">
                    <a:lumMod val="20000"/>
                    <a:lumOff val="80000"/>
                  </a:schemeClr>
                </a:gs>
                <a:gs pos="50000">
                  <a:schemeClr val="accent6">
                    <a:lumMod val="60000"/>
                    <a:lumOff val="40000"/>
                  </a:schemeClr>
                </a:gs>
              </a:gsLst>
              <a:path path="circle">
                <a:fillToRect l="50000" t="50000" r="50000" b="50000"/>
              </a:path>
              <a:tileRect/>
            </a:gra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8" name="テキスト ボックス 807"/>
            <p:cNvSpPr txBox="1"/>
            <p:nvPr/>
          </p:nvSpPr>
          <p:spPr>
            <a:xfrm>
              <a:off x="1587676" y="5924391"/>
              <a:ext cx="895701" cy="448756"/>
            </a:xfrm>
            <a:prstGeom prst="rect">
              <a:avLst/>
            </a:prstGeom>
            <a:noFill/>
          </p:spPr>
          <p:txBody>
            <a:bodyPr wrap="none" rtlCol="0">
              <a:spAutoFit/>
            </a:bodyPr>
            <a:lstStyle/>
            <a:p>
              <a:r>
                <a:rPr kumimoji="1" lang="en-US" altLang="ja-JP" sz="2400" dirty="0" smtClean="0">
                  <a:latin typeface="Arial Unicode MS" panose="020B0604020202020204" pitchFamily="50" charset="-128"/>
                  <a:ea typeface="Arial Unicode MS" panose="020B0604020202020204" pitchFamily="50" charset="-128"/>
                  <a:cs typeface="Arial Unicode MS" panose="020B0604020202020204" pitchFamily="50" charset="-128"/>
                </a:rPr>
                <a:t>STING</a:t>
              </a:r>
              <a:endParaRPr kumimoji="1" lang="ja-JP" altLang="en-US" sz="2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 name="角丸四角形 83"/>
            <p:cNvSpPr/>
            <p:nvPr/>
          </p:nvSpPr>
          <p:spPr>
            <a:xfrm>
              <a:off x="1022971" y="4412441"/>
              <a:ext cx="1355587" cy="375127"/>
            </a:xfrm>
            <a:prstGeom prst="roundRect">
              <a:avLst/>
            </a:prstGeom>
            <a:gradFill flip="none" rotWithShape="1">
              <a:gsLst>
                <a:gs pos="100000">
                  <a:schemeClr val="accent3">
                    <a:lumMod val="75000"/>
                  </a:schemeClr>
                </a:gs>
                <a:gs pos="0">
                  <a:schemeClr val="accent3">
                    <a:lumMod val="20000"/>
                    <a:lumOff val="8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41" name="テキスト ボックス 140"/>
            <p:cNvSpPr txBox="1"/>
            <p:nvPr/>
          </p:nvSpPr>
          <p:spPr>
            <a:xfrm>
              <a:off x="1252614" y="4351528"/>
              <a:ext cx="787123" cy="448756"/>
            </a:xfrm>
            <a:prstGeom prst="rect">
              <a:avLst/>
            </a:prstGeom>
            <a:noFill/>
          </p:spPr>
          <p:txBody>
            <a:bodyPr wrap="none" rtlCol="0">
              <a:spAutoFit/>
            </a:bodyPr>
            <a:lstStyle/>
            <a:p>
              <a:r>
                <a:rPr kumimoji="1" lang="en-US" altLang="ja-JP" sz="2400" dirty="0" err="1" smtClean="0">
                  <a:latin typeface="Arial Unicode MS" panose="020B0604020202020204" pitchFamily="50" charset="-128"/>
                  <a:ea typeface="Arial Unicode MS" panose="020B0604020202020204" pitchFamily="50" charset="-128"/>
                  <a:cs typeface="Arial Unicode MS" panose="020B0604020202020204" pitchFamily="50" charset="-128"/>
                </a:rPr>
                <a:t>cGAS</a:t>
              </a:r>
              <a:endParaRPr kumimoji="1" lang="ja-JP" altLang="en-US" sz="2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 name="U ターン矢印 85"/>
            <p:cNvSpPr/>
            <p:nvPr/>
          </p:nvSpPr>
          <p:spPr>
            <a:xfrm>
              <a:off x="1340625" y="4819150"/>
              <a:ext cx="700775" cy="185025"/>
            </a:xfrm>
            <a:prstGeom prst="uturnArrow">
              <a:avLst>
                <a:gd name="adj1" fmla="val 20196"/>
                <a:gd name="adj2" fmla="val 20400"/>
                <a:gd name="adj3" fmla="val 39312"/>
                <a:gd name="adj4" fmla="val 43750"/>
                <a:gd name="adj5" fmla="val 1000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7" name="テキスト ボックス 86"/>
            <p:cNvSpPr txBox="1"/>
            <p:nvPr/>
          </p:nvSpPr>
          <p:spPr>
            <a:xfrm>
              <a:off x="701570" y="4936119"/>
              <a:ext cx="895701" cy="329088"/>
            </a:xfrm>
            <a:prstGeom prst="rect">
              <a:avLst/>
            </a:prstGeom>
            <a:noFill/>
          </p:spPr>
          <p:txBody>
            <a:bodyPr wrap="none" rtlCol="0">
              <a:spAutoFit/>
            </a:bodyPr>
            <a:lstStyle/>
            <a:p>
              <a:r>
                <a:rPr kumimoji="1"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rPr>
                <a:t>ATP+GTP</a:t>
              </a:r>
              <a:endParaRPr kumimoji="1" lang="ja-JP" altLang="en-US" sz="16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82" name="テキスト ボックス 181"/>
            <p:cNvSpPr txBox="1"/>
            <p:nvPr/>
          </p:nvSpPr>
          <p:spPr>
            <a:xfrm>
              <a:off x="1828993" y="4913116"/>
              <a:ext cx="710480" cy="329088"/>
            </a:xfrm>
            <a:prstGeom prst="rect">
              <a:avLst/>
            </a:prstGeom>
            <a:noFill/>
          </p:spPr>
          <p:txBody>
            <a:bodyPr wrap="none" rtlCol="0">
              <a:spAutoFit/>
            </a:bodyPr>
            <a:lstStyle/>
            <a:p>
              <a:pPr algn="ctr"/>
              <a:r>
                <a:rPr lang="en-US" altLang="ja-JP" sz="1600" dirty="0" err="1" smtClean="0">
                  <a:latin typeface="Arial Unicode MS" panose="020B0604020202020204" pitchFamily="50" charset="-128"/>
                  <a:ea typeface="Arial Unicode MS" panose="020B0604020202020204" pitchFamily="50" charset="-128"/>
                  <a:cs typeface="Arial Unicode MS" panose="020B0604020202020204" pitchFamily="50" charset="-128"/>
                </a:rPr>
                <a:t>c</a:t>
              </a:r>
              <a:r>
                <a:rPr kumimoji="1" lang="en-US" altLang="ja-JP" sz="1600" dirty="0" err="1" smtClean="0">
                  <a:latin typeface="Arial Unicode MS" panose="020B0604020202020204" pitchFamily="50" charset="-128"/>
                  <a:ea typeface="Arial Unicode MS" panose="020B0604020202020204" pitchFamily="50" charset="-128"/>
                  <a:cs typeface="Arial Unicode MS" panose="020B0604020202020204" pitchFamily="50" charset="-128"/>
                </a:rPr>
                <a:t>GAMP</a:t>
              </a:r>
              <a:endParaRPr kumimoji="1" lang="en-US" altLang="ja-JP" sz="1600" dirty="0" smtClean="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9" name="テキスト ボックス 808"/>
            <p:cNvSpPr txBox="1"/>
            <p:nvPr/>
          </p:nvSpPr>
          <p:spPr>
            <a:xfrm>
              <a:off x="1137005" y="5411920"/>
              <a:ext cx="760297" cy="359005"/>
            </a:xfrm>
            <a:prstGeom prst="rect">
              <a:avLst/>
            </a:prstGeom>
            <a:noFill/>
          </p:spPr>
          <p:txBody>
            <a:bodyPr wrap="none" rtlCol="0">
              <a:spAutoFit/>
            </a:bodyPr>
            <a:lstStyle/>
            <a:p>
              <a:pPr algn="ct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Agonist</a:t>
              </a: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9" name="爆発 2 68"/>
            <p:cNvSpPr/>
            <p:nvPr/>
          </p:nvSpPr>
          <p:spPr>
            <a:xfrm rot="1218016">
              <a:off x="1930920" y="5716124"/>
              <a:ext cx="495817" cy="315414"/>
            </a:xfrm>
            <a:prstGeom prst="irregularSeal2">
              <a:avLst/>
            </a:prstGeom>
            <a:solidFill>
              <a:srgbClr val="FFFF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8" name="曲折矢印 67"/>
            <p:cNvSpPr/>
            <p:nvPr/>
          </p:nvSpPr>
          <p:spPr>
            <a:xfrm rot="16200000" flipH="1">
              <a:off x="1922868" y="5420108"/>
              <a:ext cx="485826" cy="510143"/>
            </a:xfrm>
            <a:prstGeom prst="ben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0" name="爆発 2 809"/>
            <p:cNvSpPr/>
            <p:nvPr/>
          </p:nvSpPr>
          <p:spPr>
            <a:xfrm rot="1218016">
              <a:off x="1953465" y="4236520"/>
              <a:ext cx="363661" cy="309423"/>
            </a:xfrm>
            <a:prstGeom prst="irregularSeal2">
              <a:avLst/>
            </a:prstGeom>
            <a:solidFill>
              <a:srgbClr val="FFFF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811" name="円/楕円 810"/>
          <p:cNvSpPr/>
          <p:nvPr/>
        </p:nvSpPr>
        <p:spPr>
          <a:xfrm>
            <a:off x="6896523" y="5184071"/>
            <a:ext cx="153163" cy="194668"/>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2" name="円/楕円 811"/>
          <p:cNvSpPr/>
          <p:nvPr/>
        </p:nvSpPr>
        <p:spPr>
          <a:xfrm>
            <a:off x="7138546" y="5224124"/>
            <a:ext cx="153163" cy="194668"/>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3" name="円/楕円 812"/>
          <p:cNvSpPr/>
          <p:nvPr/>
        </p:nvSpPr>
        <p:spPr>
          <a:xfrm>
            <a:off x="6966653" y="5425590"/>
            <a:ext cx="153163" cy="194668"/>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33" name="ドーナツ 432"/>
          <p:cNvSpPr>
            <a:spLocks noChangeAspect="1"/>
          </p:cNvSpPr>
          <p:nvPr/>
        </p:nvSpPr>
        <p:spPr bwMode="auto">
          <a:xfrm>
            <a:off x="1401481" y="1170995"/>
            <a:ext cx="459285" cy="449496"/>
          </a:xfrm>
          <a:prstGeom prst="donut">
            <a:avLst>
              <a:gd name="adj" fmla="val 9524"/>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C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439" name="グループ化 438"/>
          <p:cNvGrpSpPr>
            <a:grpSpLocks noChangeAspect="1"/>
          </p:cNvGrpSpPr>
          <p:nvPr/>
        </p:nvGrpSpPr>
        <p:grpSpPr>
          <a:xfrm rot="18030413">
            <a:off x="1548999" y="1203662"/>
            <a:ext cx="169566" cy="379876"/>
            <a:chOff x="1972506" y="2914156"/>
            <a:chExt cx="795300" cy="1781688"/>
          </a:xfrm>
        </p:grpSpPr>
        <p:cxnSp>
          <p:nvCxnSpPr>
            <p:cNvPr id="440" name="直線コネクタ 439"/>
            <p:cNvCxnSpPr/>
            <p:nvPr/>
          </p:nvCxnSpPr>
          <p:spPr>
            <a:xfrm>
              <a:off x="2060640" y="4085992"/>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41" name="直線コネクタ 440"/>
            <p:cNvCxnSpPr/>
            <p:nvPr/>
          </p:nvCxnSpPr>
          <p:spPr>
            <a:xfrm>
              <a:off x="2164516" y="4005064"/>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42" name="直線コネクタ 441"/>
            <p:cNvCxnSpPr/>
            <p:nvPr/>
          </p:nvCxnSpPr>
          <p:spPr>
            <a:xfrm>
              <a:off x="2281124" y="3933056"/>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43" name="直線コネクタ 442"/>
            <p:cNvCxnSpPr/>
            <p:nvPr/>
          </p:nvCxnSpPr>
          <p:spPr>
            <a:xfrm>
              <a:off x="2064104" y="322722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44" name="直線コネクタ 443"/>
            <p:cNvCxnSpPr/>
            <p:nvPr/>
          </p:nvCxnSpPr>
          <p:spPr>
            <a:xfrm>
              <a:off x="2179304" y="315510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45" name="直線コネクタ 444"/>
            <p:cNvCxnSpPr/>
            <p:nvPr/>
          </p:nvCxnSpPr>
          <p:spPr>
            <a:xfrm>
              <a:off x="2281124" y="308298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446" name="グループ化 126"/>
            <p:cNvGrpSpPr/>
            <p:nvPr/>
          </p:nvGrpSpPr>
          <p:grpSpPr>
            <a:xfrm>
              <a:off x="1972506" y="2914156"/>
              <a:ext cx="795300" cy="1781688"/>
              <a:chOff x="1649020" y="1796609"/>
              <a:chExt cx="1482820" cy="3312972"/>
            </a:xfrm>
          </p:grpSpPr>
          <p:sp>
            <p:nvSpPr>
              <p:cNvPr id="453" name="正方形/長方形 452"/>
              <p:cNvSpPr/>
              <p:nvPr/>
            </p:nvSpPr>
            <p:spPr>
              <a:xfrm rot="2100000" flipV="1">
                <a:off x="1658459" y="2763596"/>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4" name="正方形/長方形 453"/>
              <p:cNvSpPr/>
              <p:nvPr/>
            </p:nvSpPr>
            <p:spPr>
              <a:xfrm rot="2100000" flipV="1">
                <a:off x="1649020" y="3141517"/>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5" name="正方形/長方形 454"/>
              <p:cNvSpPr/>
              <p:nvPr/>
            </p:nvSpPr>
            <p:spPr>
              <a:xfrm rot="19800000">
                <a:off x="1686343" y="355839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6" name="フリーフォーム 455"/>
              <p:cNvSpPr/>
              <p:nvPr/>
            </p:nvSpPr>
            <p:spPr>
              <a:xfrm flipH="1" flipV="1">
                <a:off x="2730551" y="327045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7" name="フリーフォーム 456"/>
              <p:cNvSpPr/>
              <p:nvPr/>
            </p:nvSpPr>
            <p:spPr>
              <a:xfrm rot="300000" flipH="1">
                <a:off x="2736348" y="30626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8" name="フリーフォーム 457"/>
              <p:cNvSpPr/>
              <p:nvPr/>
            </p:nvSpPr>
            <p:spPr>
              <a:xfrm>
                <a:off x="1720380" y="379083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59" name="正方形/長方形 458"/>
              <p:cNvSpPr/>
              <p:nvPr/>
            </p:nvSpPr>
            <p:spPr>
              <a:xfrm rot="2100000" flipV="1">
                <a:off x="1649591" y="4349090"/>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0" name="フリーフォーム 459"/>
              <p:cNvSpPr/>
              <p:nvPr/>
            </p:nvSpPr>
            <p:spPr>
              <a:xfrm rot="300000" flipV="1">
                <a:off x="1710896" y="40021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1" name="フリーフォーム 460"/>
              <p:cNvSpPr/>
              <p:nvPr/>
            </p:nvSpPr>
            <p:spPr>
              <a:xfrm rot="300000" flipV="1">
                <a:off x="1713099" y="278754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2" name="正方形/長方形 461"/>
              <p:cNvSpPr/>
              <p:nvPr/>
            </p:nvSpPr>
            <p:spPr>
              <a:xfrm rot="19800000">
                <a:off x="1689645" y="234822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3" name="フリーフォーム 462"/>
              <p:cNvSpPr/>
              <p:nvPr/>
            </p:nvSpPr>
            <p:spPr>
              <a:xfrm>
                <a:off x="1723578" y="25850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4" name="フリーフォーム 463"/>
              <p:cNvSpPr/>
              <p:nvPr/>
            </p:nvSpPr>
            <p:spPr>
              <a:xfrm flipH="1">
                <a:off x="2981027" y="31569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5" name="フリーフォーム 464"/>
              <p:cNvSpPr/>
              <p:nvPr/>
            </p:nvSpPr>
            <p:spPr>
              <a:xfrm rot="300000" flipH="1">
                <a:off x="2729551" y="343873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6" name="正方形/長方形 465"/>
              <p:cNvSpPr/>
              <p:nvPr/>
            </p:nvSpPr>
            <p:spPr>
              <a:xfrm rot="19800000">
                <a:off x="1679546" y="3934451"/>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7" name="フリーフォーム 466"/>
              <p:cNvSpPr/>
              <p:nvPr/>
            </p:nvSpPr>
            <p:spPr>
              <a:xfrm flipH="1" flipV="1">
                <a:off x="2723754" y="364651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69" name="フリーフォーム 468"/>
              <p:cNvSpPr/>
              <p:nvPr/>
            </p:nvSpPr>
            <p:spPr>
              <a:xfrm>
                <a:off x="1713583" y="416688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3" name="正方形/長方形 472"/>
              <p:cNvSpPr/>
              <p:nvPr/>
            </p:nvSpPr>
            <p:spPr>
              <a:xfrm rot="2100000" flipV="1">
                <a:off x="1661489" y="4665852"/>
                <a:ext cx="1089254"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476" name="フリーフォーム 475"/>
              <p:cNvSpPr/>
              <p:nvPr/>
            </p:nvSpPr>
            <p:spPr>
              <a:xfrm rot="300000" flipV="1">
                <a:off x="1704099" y="4378191"/>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4" name="正方形/長方形 523"/>
              <p:cNvSpPr/>
              <p:nvPr/>
            </p:nvSpPr>
            <p:spPr>
              <a:xfrm rot="19800000">
                <a:off x="1715190" y="2027816"/>
                <a:ext cx="983728"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5" name="フリーフォーム 524"/>
              <p:cNvSpPr/>
              <p:nvPr/>
            </p:nvSpPr>
            <p:spPr>
              <a:xfrm>
                <a:off x="1735627" y="2204864"/>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6" name="フリーフォーム 525"/>
              <p:cNvSpPr/>
              <p:nvPr/>
            </p:nvSpPr>
            <p:spPr>
              <a:xfrm rot="300000" flipV="1">
                <a:off x="1713366" y="24002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8" name="フリーフォーム 527"/>
              <p:cNvSpPr/>
              <p:nvPr/>
            </p:nvSpPr>
            <p:spPr>
              <a:xfrm rot="300000" flipH="1">
                <a:off x="2737910" y="306385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29" name="フリーフォーム 528"/>
              <p:cNvSpPr/>
              <p:nvPr/>
            </p:nvSpPr>
            <p:spPr>
              <a:xfrm flipH="1" flipV="1">
                <a:off x="2531355" y="179660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4" name="フリーフォーム 613"/>
              <p:cNvSpPr/>
              <p:nvPr/>
            </p:nvSpPr>
            <p:spPr>
              <a:xfrm flipH="1" flipV="1">
                <a:off x="2737810" y="2060848"/>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5" name="フリーフォーム 614"/>
              <p:cNvSpPr/>
              <p:nvPr/>
            </p:nvSpPr>
            <p:spPr>
              <a:xfrm rot="300000" flipH="1">
                <a:off x="2743011" y="46535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8" name="フリーフォーム 617"/>
              <p:cNvSpPr/>
              <p:nvPr/>
            </p:nvSpPr>
            <p:spPr>
              <a:xfrm rot="300000" flipH="1">
                <a:off x="2560773" y="491034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cxnSp>
          <p:nvCxnSpPr>
            <p:cNvPr id="447" name="直線コネクタ 446"/>
            <p:cNvCxnSpPr/>
            <p:nvPr/>
          </p:nvCxnSpPr>
          <p:spPr>
            <a:xfrm>
              <a:off x="2078351" y="3465826"/>
              <a:ext cx="216000" cy="0"/>
            </a:xfrm>
            <a:prstGeom prst="line">
              <a:avLst/>
            </a:prstGeom>
            <a:ln w="25400" cap="rnd">
              <a:solidFill>
                <a:schemeClr val="bg1">
                  <a:lumMod val="50000"/>
                </a:schemeClr>
              </a:solidFill>
              <a:bevel/>
            </a:ln>
          </p:spPr>
          <p:style>
            <a:lnRef idx="1">
              <a:schemeClr val="accent1"/>
            </a:lnRef>
            <a:fillRef idx="0">
              <a:schemeClr val="accent1"/>
            </a:fillRef>
            <a:effectRef idx="0">
              <a:schemeClr val="accent1"/>
            </a:effectRef>
            <a:fontRef idx="minor">
              <a:schemeClr val="tx1"/>
            </a:fontRef>
          </p:style>
        </p:cxnSp>
        <p:cxnSp>
          <p:nvCxnSpPr>
            <p:cNvPr id="448" name="直線コネクタ 447"/>
            <p:cNvCxnSpPr/>
            <p:nvPr/>
          </p:nvCxnSpPr>
          <p:spPr>
            <a:xfrm>
              <a:off x="2337302" y="3665699"/>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49" name="直線コネクタ 448"/>
            <p:cNvCxnSpPr/>
            <p:nvPr/>
          </p:nvCxnSpPr>
          <p:spPr>
            <a:xfrm>
              <a:off x="2072476" y="4316130"/>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50" name="直線コネクタ 449"/>
            <p:cNvCxnSpPr/>
            <p:nvPr/>
          </p:nvCxnSpPr>
          <p:spPr>
            <a:xfrm>
              <a:off x="2207033" y="3564863"/>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51" name="直線コネクタ 450"/>
            <p:cNvCxnSpPr/>
            <p:nvPr/>
          </p:nvCxnSpPr>
          <p:spPr>
            <a:xfrm>
              <a:off x="2192605" y="4423732"/>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52" name="直線コネクタ 451"/>
            <p:cNvCxnSpPr/>
            <p:nvPr/>
          </p:nvCxnSpPr>
          <p:spPr>
            <a:xfrm>
              <a:off x="2341719" y="4528375"/>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730" name="テキスト ボックス 729"/>
          <p:cNvSpPr txBox="1"/>
          <p:nvPr/>
        </p:nvSpPr>
        <p:spPr>
          <a:xfrm>
            <a:off x="33576" y="1414517"/>
            <a:ext cx="1417376" cy="646331"/>
          </a:xfrm>
          <a:prstGeom prst="rect">
            <a:avLst/>
          </a:prstGeom>
          <a:noFill/>
        </p:spPr>
        <p:txBody>
          <a:bodyPr wrap="none" rtlCol="0">
            <a:spAutoFit/>
          </a:bodyPr>
          <a:lstStyle/>
          <a:p>
            <a:pPr algn="ctr"/>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3. pDNA</a:t>
            </a:r>
          </a:p>
          <a:p>
            <a:pPr algn="ct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(Long DNA)</a:t>
            </a: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31" name="テキスト ボックス 730"/>
          <p:cNvSpPr txBox="1"/>
          <p:nvPr/>
        </p:nvSpPr>
        <p:spPr>
          <a:xfrm>
            <a:off x="219852" y="970643"/>
            <a:ext cx="1031052" cy="369332"/>
          </a:xfrm>
          <a:prstGeom prst="rect">
            <a:avLst/>
          </a:prstGeom>
          <a:noFill/>
        </p:spPr>
        <p:txBody>
          <a:bodyPr wrap="none" rtlCol="0">
            <a:spAutoFit/>
          </a:bodyPr>
          <a:lstStyle/>
          <a:p>
            <a:pPr algn="ctr"/>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2. KALA</a:t>
            </a: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45" name="直線矢印コネクタ 44"/>
          <p:cNvCxnSpPr>
            <a:stCxn id="731" idx="3"/>
          </p:cNvCxnSpPr>
          <p:nvPr/>
        </p:nvCxnSpPr>
        <p:spPr>
          <a:xfrm>
            <a:off x="1250904" y="1155309"/>
            <a:ext cx="50553" cy="2679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32" name="直線矢印コネクタ 731"/>
          <p:cNvCxnSpPr/>
          <p:nvPr/>
        </p:nvCxnSpPr>
        <p:spPr>
          <a:xfrm flipV="1">
            <a:off x="1174988" y="1464293"/>
            <a:ext cx="437265" cy="28622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3" name="Text Box 2046"/>
          <p:cNvSpPr txBox="1">
            <a:spLocks noChangeAspect="1" noChangeArrowheads="1"/>
          </p:cNvSpPr>
          <p:nvPr/>
        </p:nvSpPr>
        <p:spPr bwMode="auto">
          <a:xfrm>
            <a:off x="94640" y="142149"/>
            <a:ext cx="9811602" cy="400110"/>
          </a:xfrm>
          <a:prstGeom prst="rect">
            <a:avLst/>
          </a:prstGeom>
          <a:noFill/>
          <a:ln w="9525">
            <a:noFill/>
            <a:miter lim="800000"/>
            <a:headEnd/>
            <a:tailEnd/>
          </a:ln>
        </p:spPr>
        <p:txBody>
          <a:bodyPr wrap="square">
            <a:spAutoFit/>
          </a:bodyPr>
          <a:lstStyle/>
          <a:p>
            <a:r>
              <a:rPr lang="en-US" altLang="ja-JP" sz="2000" b="1" dirty="0" smtClean="0">
                <a:latin typeface="Arial Unicode MS" panose="020B0604020202020204" pitchFamily="50" charset="-128"/>
                <a:ea typeface="Arial Unicode MS" panose="020B0604020202020204" pitchFamily="50" charset="-128"/>
                <a:cs typeface="Arial Unicode MS" panose="020B0604020202020204" pitchFamily="50" charset="-128"/>
              </a:rPr>
              <a:t>Mechanism of the transfection and immune-stimulation by KALA-modified LNP</a:t>
            </a:r>
          </a:p>
        </p:txBody>
      </p:sp>
      <p:sp>
        <p:nvSpPr>
          <p:cNvPr id="735" name="テキスト ボックス 734"/>
          <p:cNvSpPr txBox="1"/>
          <p:nvPr/>
        </p:nvSpPr>
        <p:spPr>
          <a:xfrm>
            <a:off x="3756601" y="4298128"/>
            <a:ext cx="1697901" cy="369332"/>
          </a:xfrm>
          <a:prstGeom prst="rect">
            <a:avLst/>
          </a:prstGeom>
          <a:noFill/>
        </p:spPr>
        <p:txBody>
          <a:bodyPr wrap="none" rtlCol="0">
            <a:spAutoFit/>
          </a:bodyPr>
          <a:lstStyle/>
          <a:p>
            <a:pPr algn="ctr"/>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B</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a:t>
            </a:r>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DNA</a:t>
            </a:r>
            <a:r>
              <a:rPr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(pDNA)</a:t>
            </a: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63" name="グループ化 62"/>
          <p:cNvGrpSpPr/>
          <p:nvPr/>
        </p:nvGrpSpPr>
        <p:grpSpPr>
          <a:xfrm rot="20366822" flipH="1">
            <a:off x="2445375" y="4244296"/>
            <a:ext cx="1336185" cy="304798"/>
            <a:chOff x="2664736" y="2868380"/>
            <a:chExt cx="938847" cy="360000"/>
          </a:xfrm>
        </p:grpSpPr>
        <p:sp>
          <p:nvSpPr>
            <p:cNvPr id="64" name="右矢印 63"/>
            <p:cNvSpPr/>
            <p:nvPr/>
          </p:nvSpPr>
          <p:spPr>
            <a:xfrm>
              <a:off x="2664736" y="2868380"/>
              <a:ext cx="938847"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5" name="正方形/長方形 64"/>
            <p:cNvSpPr/>
            <p:nvPr/>
          </p:nvSpPr>
          <p:spPr>
            <a:xfrm>
              <a:off x="2689497" y="2959196"/>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6" name="正方形/長方形 65"/>
            <p:cNvSpPr/>
            <p:nvPr/>
          </p:nvSpPr>
          <p:spPr>
            <a:xfrm>
              <a:off x="2785375"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7" name="正方形/長方形 66"/>
            <p:cNvSpPr/>
            <p:nvPr/>
          </p:nvSpPr>
          <p:spPr>
            <a:xfrm>
              <a:off x="2897882"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738" name="グループ化 553"/>
          <p:cNvGrpSpPr>
            <a:grpSpLocks noChangeAspect="1"/>
          </p:cNvGrpSpPr>
          <p:nvPr/>
        </p:nvGrpSpPr>
        <p:grpSpPr>
          <a:xfrm rot="18331106">
            <a:off x="1352865" y="1097762"/>
            <a:ext cx="83610" cy="183029"/>
            <a:chOff x="4595941" y="1153522"/>
            <a:chExt cx="1188031" cy="2232239"/>
          </a:xfrm>
        </p:grpSpPr>
        <p:grpSp>
          <p:nvGrpSpPr>
            <p:cNvPr id="741" name="グループ化 368"/>
            <p:cNvGrpSpPr/>
            <p:nvPr/>
          </p:nvGrpSpPr>
          <p:grpSpPr>
            <a:xfrm>
              <a:off x="4595941" y="1153522"/>
              <a:ext cx="1002175" cy="2232239"/>
              <a:chOff x="128690" y="1536445"/>
              <a:chExt cx="770903" cy="1800193"/>
            </a:xfrm>
          </p:grpSpPr>
          <p:grpSp>
            <p:nvGrpSpPr>
              <p:cNvPr id="747" name="グループ化 279"/>
              <p:cNvGrpSpPr/>
              <p:nvPr/>
            </p:nvGrpSpPr>
            <p:grpSpPr>
              <a:xfrm>
                <a:off x="128690" y="1536445"/>
                <a:ext cx="770903" cy="1800193"/>
                <a:chOff x="730567" y="2987187"/>
                <a:chExt cx="374917" cy="864093"/>
              </a:xfrm>
            </p:grpSpPr>
            <p:sp>
              <p:nvSpPr>
                <p:cNvPr id="749" name="平行四辺形 748"/>
                <p:cNvSpPr/>
                <p:nvPr/>
              </p:nvSpPr>
              <p:spPr>
                <a:xfrm rot="12456082" flipH="1">
                  <a:off x="755284" y="3145260"/>
                  <a:ext cx="350175" cy="84756"/>
                </a:xfrm>
                <a:prstGeom prst="parallelogram">
                  <a:avLst>
                    <a:gd name="adj" fmla="val 51461"/>
                  </a:avLst>
                </a:prstGeom>
                <a:gradFill>
                  <a:gsLst>
                    <a:gs pos="50000">
                      <a:schemeClr val="accent6">
                        <a:lumMod val="40000"/>
                        <a:lumOff val="60000"/>
                      </a:schemeClr>
                    </a:gs>
                    <a:gs pos="1000">
                      <a:schemeClr val="accent6">
                        <a:lumMod val="60000"/>
                        <a:lumOff val="4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0" name="平行四辺形 749"/>
                <p:cNvSpPr/>
                <p:nvPr/>
              </p:nvSpPr>
              <p:spPr>
                <a:xfrm rot="9143918">
                  <a:off x="755307" y="3001174"/>
                  <a:ext cx="350177" cy="84757"/>
                </a:xfrm>
                <a:prstGeom prst="parallelogram">
                  <a:avLst>
                    <a:gd name="adj" fmla="val 51461"/>
                  </a:avLst>
                </a:prstGeom>
                <a:gradFill>
                  <a:gsLst>
                    <a:gs pos="100000">
                      <a:srgbClr val="FF0000"/>
                    </a:gs>
                    <a:gs pos="1000">
                      <a:schemeClr val="accent6">
                        <a:lumMod val="20000"/>
                        <a:lumOff val="8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1" name="平行四辺形 750"/>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2" name="平行四辺形 751"/>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3" name="アーチ 752"/>
                <p:cNvSpPr/>
                <p:nvPr/>
              </p:nvSpPr>
              <p:spPr>
                <a:xfrm>
                  <a:off x="730568" y="2987187"/>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4" name="平行四辺形 753"/>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5" name="アーチ 754"/>
                <p:cNvSpPr/>
                <p:nvPr/>
              </p:nvSpPr>
              <p:spPr>
                <a:xfrm>
                  <a:off x="730572" y="3275212"/>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6" name="平行四辺形 755"/>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57" name="アーチ 756"/>
                <p:cNvSpPr/>
                <p:nvPr/>
              </p:nvSpPr>
              <p:spPr>
                <a:xfrm>
                  <a:off x="730567" y="3563248"/>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748" name="アーチ 747"/>
              <p:cNvSpPr/>
              <p:nvPr/>
            </p:nvSpPr>
            <p:spPr>
              <a:xfrm rot="8773803">
                <a:off x="444884" y="1777804"/>
                <a:ext cx="444188" cy="600067"/>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742" name="アーチ 741"/>
            <p:cNvSpPr/>
            <p:nvPr/>
          </p:nvSpPr>
          <p:spPr>
            <a:xfrm rot="8773803">
              <a:off x="5017805" y="2199142"/>
              <a:ext cx="577444" cy="744083"/>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43" name="正方形/長方形 742"/>
            <p:cNvSpPr/>
            <p:nvPr/>
          </p:nvSpPr>
          <p:spPr>
            <a:xfrm rot="1680000">
              <a:off x="5400164" y="153405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44" name="正方形/長方形 743"/>
            <p:cNvSpPr/>
            <p:nvPr/>
          </p:nvSpPr>
          <p:spPr>
            <a:xfrm rot="7140000">
              <a:off x="5417817" y="1908769"/>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45" name="正方形/長方形 744"/>
            <p:cNvSpPr/>
            <p:nvPr/>
          </p:nvSpPr>
          <p:spPr>
            <a:xfrm rot="1680000">
              <a:off x="5383666" y="230130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46" name="正方形/長方形 745"/>
            <p:cNvSpPr/>
            <p:nvPr/>
          </p:nvSpPr>
          <p:spPr>
            <a:xfrm rot="7140000">
              <a:off x="5451245" y="2642280"/>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759" name="グループ化 553"/>
          <p:cNvGrpSpPr>
            <a:grpSpLocks noChangeAspect="1"/>
          </p:cNvGrpSpPr>
          <p:nvPr/>
        </p:nvGrpSpPr>
        <p:grpSpPr>
          <a:xfrm>
            <a:off x="1580272" y="991668"/>
            <a:ext cx="83610" cy="183029"/>
            <a:chOff x="4595941" y="1153522"/>
            <a:chExt cx="1188031" cy="2232239"/>
          </a:xfrm>
        </p:grpSpPr>
        <p:grpSp>
          <p:nvGrpSpPr>
            <p:cNvPr id="760" name="グループ化 368"/>
            <p:cNvGrpSpPr/>
            <p:nvPr/>
          </p:nvGrpSpPr>
          <p:grpSpPr>
            <a:xfrm>
              <a:off x="4595941" y="1153522"/>
              <a:ext cx="1002175" cy="2232239"/>
              <a:chOff x="128690" y="1536445"/>
              <a:chExt cx="770903" cy="1800193"/>
            </a:xfrm>
          </p:grpSpPr>
          <p:grpSp>
            <p:nvGrpSpPr>
              <p:cNvPr id="766" name="グループ化 279"/>
              <p:cNvGrpSpPr/>
              <p:nvPr/>
            </p:nvGrpSpPr>
            <p:grpSpPr>
              <a:xfrm>
                <a:off x="128690" y="1536445"/>
                <a:ext cx="770903" cy="1800193"/>
                <a:chOff x="730567" y="2987187"/>
                <a:chExt cx="374917" cy="864093"/>
              </a:xfrm>
            </p:grpSpPr>
            <p:sp>
              <p:nvSpPr>
                <p:cNvPr id="768" name="平行四辺形 767"/>
                <p:cNvSpPr/>
                <p:nvPr/>
              </p:nvSpPr>
              <p:spPr>
                <a:xfrm rot="12456082" flipH="1">
                  <a:off x="755284" y="3145260"/>
                  <a:ext cx="350175" cy="84756"/>
                </a:xfrm>
                <a:prstGeom prst="parallelogram">
                  <a:avLst>
                    <a:gd name="adj" fmla="val 51461"/>
                  </a:avLst>
                </a:prstGeom>
                <a:gradFill>
                  <a:gsLst>
                    <a:gs pos="50000">
                      <a:schemeClr val="accent6">
                        <a:lumMod val="40000"/>
                        <a:lumOff val="60000"/>
                      </a:schemeClr>
                    </a:gs>
                    <a:gs pos="1000">
                      <a:schemeClr val="accent6">
                        <a:lumMod val="60000"/>
                        <a:lumOff val="4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9" name="平行四辺形 768"/>
                <p:cNvSpPr/>
                <p:nvPr/>
              </p:nvSpPr>
              <p:spPr>
                <a:xfrm rot="9143918">
                  <a:off x="755307" y="3001174"/>
                  <a:ext cx="350177" cy="84757"/>
                </a:xfrm>
                <a:prstGeom prst="parallelogram">
                  <a:avLst>
                    <a:gd name="adj" fmla="val 51461"/>
                  </a:avLst>
                </a:prstGeom>
                <a:gradFill>
                  <a:gsLst>
                    <a:gs pos="100000">
                      <a:srgbClr val="FF0000"/>
                    </a:gs>
                    <a:gs pos="1000">
                      <a:schemeClr val="accent6">
                        <a:lumMod val="20000"/>
                        <a:lumOff val="8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0" name="平行四辺形 769"/>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1" name="平行四辺形 770"/>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2" name="アーチ 771"/>
                <p:cNvSpPr/>
                <p:nvPr/>
              </p:nvSpPr>
              <p:spPr>
                <a:xfrm>
                  <a:off x="730568" y="2987187"/>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3" name="平行四辺形 772"/>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4" name="アーチ 773"/>
                <p:cNvSpPr/>
                <p:nvPr/>
              </p:nvSpPr>
              <p:spPr>
                <a:xfrm>
                  <a:off x="730572" y="3275212"/>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5" name="平行四辺形 774"/>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76" name="アーチ 775"/>
                <p:cNvSpPr/>
                <p:nvPr/>
              </p:nvSpPr>
              <p:spPr>
                <a:xfrm>
                  <a:off x="730567" y="3563248"/>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767" name="アーチ 766"/>
              <p:cNvSpPr/>
              <p:nvPr/>
            </p:nvSpPr>
            <p:spPr>
              <a:xfrm rot="8773803">
                <a:off x="444884" y="1777804"/>
                <a:ext cx="444188" cy="600067"/>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761" name="アーチ 760"/>
            <p:cNvSpPr/>
            <p:nvPr/>
          </p:nvSpPr>
          <p:spPr>
            <a:xfrm rot="8773803">
              <a:off x="5017805" y="2199142"/>
              <a:ext cx="577444" cy="744083"/>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2" name="正方形/長方形 761"/>
            <p:cNvSpPr/>
            <p:nvPr/>
          </p:nvSpPr>
          <p:spPr>
            <a:xfrm rot="1680000">
              <a:off x="5400164" y="153405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3" name="正方形/長方形 762"/>
            <p:cNvSpPr/>
            <p:nvPr/>
          </p:nvSpPr>
          <p:spPr>
            <a:xfrm rot="7140000">
              <a:off x="5417817" y="1908769"/>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4" name="正方形/長方形 763"/>
            <p:cNvSpPr/>
            <p:nvPr/>
          </p:nvSpPr>
          <p:spPr>
            <a:xfrm rot="1680000">
              <a:off x="5383666" y="230130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65" name="正方形/長方形 764"/>
            <p:cNvSpPr/>
            <p:nvPr/>
          </p:nvSpPr>
          <p:spPr>
            <a:xfrm rot="7140000">
              <a:off x="5451245" y="2642280"/>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777" name="グループ化 553"/>
          <p:cNvGrpSpPr>
            <a:grpSpLocks noChangeAspect="1"/>
          </p:cNvGrpSpPr>
          <p:nvPr/>
        </p:nvGrpSpPr>
        <p:grpSpPr>
          <a:xfrm rot="2230957">
            <a:off x="1846328" y="1135007"/>
            <a:ext cx="83610" cy="183029"/>
            <a:chOff x="4595941" y="1153522"/>
            <a:chExt cx="1188031" cy="2232239"/>
          </a:xfrm>
        </p:grpSpPr>
        <p:grpSp>
          <p:nvGrpSpPr>
            <p:cNvPr id="778" name="グループ化 368"/>
            <p:cNvGrpSpPr/>
            <p:nvPr/>
          </p:nvGrpSpPr>
          <p:grpSpPr>
            <a:xfrm>
              <a:off x="4595941" y="1153522"/>
              <a:ext cx="1002175" cy="2232239"/>
              <a:chOff x="128690" y="1536445"/>
              <a:chExt cx="770903" cy="1800193"/>
            </a:xfrm>
          </p:grpSpPr>
          <p:grpSp>
            <p:nvGrpSpPr>
              <p:cNvPr id="794" name="グループ化 279"/>
              <p:cNvGrpSpPr/>
              <p:nvPr/>
            </p:nvGrpSpPr>
            <p:grpSpPr>
              <a:xfrm>
                <a:off x="128690" y="1536445"/>
                <a:ext cx="770903" cy="1800193"/>
                <a:chOff x="730567" y="2987187"/>
                <a:chExt cx="374917" cy="864093"/>
              </a:xfrm>
            </p:grpSpPr>
            <p:sp>
              <p:nvSpPr>
                <p:cNvPr id="796" name="平行四辺形 795"/>
                <p:cNvSpPr/>
                <p:nvPr/>
              </p:nvSpPr>
              <p:spPr>
                <a:xfrm rot="12456082" flipH="1">
                  <a:off x="755284" y="3145260"/>
                  <a:ext cx="350175" cy="84756"/>
                </a:xfrm>
                <a:prstGeom prst="parallelogram">
                  <a:avLst>
                    <a:gd name="adj" fmla="val 51461"/>
                  </a:avLst>
                </a:prstGeom>
                <a:gradFill>
                  <a:gsLst>
                    <a:gs pos="50000">
                      <a:schemeClr val="accent6">
                        <a:lumMod val="40000"/>
                        <a:lumOff val="60000"/>
                      </a:schemeClr>
                    </a:gs>
                    <a:gs pos="1000">
                      <a:schemeClr val="accent6">
                        <a:lumMod val="60000"/>
                        <a:lumOff val="4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06" name="平行四辺形 805"/>
                <p:cNvSpPr/>
                <p:nvPr/>
              </p:nvSpPr>
              <p:spPr>
                <a:xfrm rot="9143918">
                  <a:off x="755307" y="3001174"/>
                  <a:ext cx="350177" cy="84757"/>
                </a:xfrm>
                <a:prstGeom prst="parallelogram">
                  <a:avLst>
                    <a:gd name="adj" fmla="val 51461"/>
                  </a:avLst>
                </a:prstGeom>
                <a:gradFill>
                  <a:gsLst>
                    <a:gs pos="100000">
                      <a:srgbClr val="FF0000"/>
                    </a:gs>
                    <a:gs pos="1000">
                      <a:schemeClr val="accent6">
                        <a:lumMod val="20000"/>
                        <a:lumOff val="8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4" name="平行四辺形 813"/>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5" name="平行四辺形 814"/>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6" name="アーチ 815"/>
                <p:cNvSpPr/>
                <p:nvPr/>
              </p:nvSpPr>
              <p:spPr>
                <a:xfrm>
                  <a:off x="730568" y="2987187"/>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7" name="平行四辺形 816"/>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8" name="アーチ 817"/>
                <p:cNvSpPr/>
                <p:nvPr/>
              </p:nvSpPr>
              <p:spPr>
                <a:xfrm>
                  <a:off x="730572" y="3275212"/>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19" name="平行四辺形 818"/>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0" name="アーチ 819"/>
                <p:cNvSpPr/>
                <p:nvPr/>
              </p:nvSpPr>
              <p:spPr>
                <a:xfrm>
                  <a:off x="730567" y="3563248"/>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795" name="アーチ 794"/>
              <p:cNvSpPr/>
              <p:nvPr/>
            </p:nvSpPr>
            <p:spPr>
              <a:xfrm rot="8773803">
                <a:off x="444884" y="1777804"/>
                <a:ext cx="444188" cy="600067"/>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779" name="アーチ 778"/>
            <p:cNvSpPr/>
            <p:nvPr/>
          </p:nvSpPr>
          <p:spPr>
            <a:xfrm rot="8773803">
              <a:off x="5017805" y="2199142"/>
              <a:ext cx="577444" cy="744083"/>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0" name="正方形/長方形 779"/>
            <p:cNvSpPr/>
            <p:nvPr/>
          </p:nvSpPr>
          <p:spPr>
            <a:xfrm rot="1680000">
              <a:off x="5400164" y="153405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81" name="正方形/長方形 780"/>
            <p:cNvSpPr/>
            <p:nvPr/>
          </p:nvSpPr>
          <p:spPr>
            <a:xfrm rot="7140000">
              <a:off x="5417817" y="1908769"/>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92" name="正方形/長方形 791"/>
            <p:cNvSpPr/>
            <p:nvPr/>
          </p:nvSpPr>
          <p:spPr>
            <a:xfrm rot="1680000">
              <a:off x="5383666" y="230130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93" name="正方形/長方形 792"/>
            <p:cNvSpPr/>
            <p:nvPr/>
          </p:nvSpPr>
          <p:spPr>
            <a:xfrm rot="7140000">
              <a:off x="5451245" y="2642280"/>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21" name="グループ化 553"/>
          <p:cNvGrpSpPr>
            <a:grpSpLocks noChangeAspect="1"/>
          </p:cNvGrpSpPr>
          <p:nvPr/>
        </p:nvGrpSpPr>
        <p:grpSpPr>
          <a:xfrm rot="6879705">
            <a:off x="1867894" y="1461745"/>
            <a:ext cx="83610" cy="183029"/>
            <a:chOff x="4595941" y="1153522"/>
            <a:chExt cx="1188031" cy="2232239"/>
          </a:xfrm>
        </p:grpSpPr>
        <p:grpSp>
          <p:nvGrpSpPr>
            <p:cNvPr id="822" name="グループ化 368"/>
            <p:cNvGrpSpPr/>
            <p:nvPr/>
          </p:nvGrpSpPr>
          <p:grpSpPr>
            <a:xfrm>
              <a:off x="4595941" y="1153522"/>
              <a:ext cx="1002175" cy="2232239"/>
              <a:chOff x="128690" y="1536445"/>
              <a:chExt cx="770903" cy="1800193"/>
            </a:xfrm>
          </p:grpSpPr>
          <p:grpSp>
            <p:nvGrpSpPr>
              <p:cNvPr id="828" name="グループ化 279"/>
              <p:cNvGrpSpPr/>
              <p:nvPr/>
            </p:nvGrpSpPr>
            <p:grpSpPr>
              <a:xfrm>
                <a:off x="128690" y="1536445"/>
                <a:ext cx="770903" cy="1800193"/>
                <a:chOff x="730567" y="2987187"/>
                <a:chExt cx="374917" cy="864093"/>
              </a:xfrm>
            </p:grpSpPr>
            <p:sp>
              <p:nvSpPr>
                <p:cNvPr id="830" name="平行四辺形 829"/>
                <p:cNvSpPr/>
                <p:nvPr/>
              </p:nvSpPr>
              <p:spPr>
                <a:xfrm rot="12456082" flipH="1">
                  <a:off x="755284" y="3145260"/>
                  <a:ext cx="350175" cy="84756"/>
                </a:xfrm>
                <a:prstGeom prst="parallelogram">
                  <a:avLst>
                    <a:gd name="adj" fmla="val 51461"/>
                  </a:avLst>
                </a:prstGeom>
                <a:gradFill>
                  <a:gsLst>
                    <a:gs pos="50000">
                      <a:schemeClr val="accent6">
                        <a:lumMod val="40000"/>
                        <a:lumOff val="60000"/>
                      </a:schemeClr>
                    </a:gs>
                    <a:gs pos="1000">
                      <a:schemeClr val="accent6">
                        <a:lumMod val="60000"/>
                        <a:lumOff val="4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1" name="平行四辺形 830"/>
                <p:cNvSpPr/>
                <p:nvPr/>
              </p:nvSpPr>
              <p:spPr>
                <a:xfrm rot="9143918">
                  <a:off x="755307" y="3001174"/>
                  <a:ext cx="350177" cy="84757"/>
                </a:xfrm>
                <a:prstGeom prst="parallelogram">
                  <a:avLst>
                    <a:gd name="adj" fmla="val 51461"/>
                  </a:avLst>
                </a:prstGeom>
                <a:gradFill>
                  <a:gsLst>
                    <a:gs pos="100000">
                      <a:srgbClr val="FF0000"/>
                    </a:gs>
                    <a:gs pos="1000">
                      <a:schemeClr val="accent6">
                        <a:lumMod val="20000"/>
                        <a:lumOff val="8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2" name="平行四辺形 831"/>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3" name="平行四辺形 832"/>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4" name="アーチ 833"/>
                <p:cNvSpPr/>
                <p:nvPr/>
              </p:nvSpPr>
              <p:spPr>
                <a:xfrm>
                  <a:off x="730568" y="2987187"/>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5" name="平行四辺形 834"/>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6" name="アーチ 835"/>
                <p:cNvSpPr/>
                <p:nvPr/>
              </p:nvSpPr>
              <p:spPr>
                <a:xfrm>
                  <a:off x="730572" y="3275212"/>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7" name="平行四辺形 836"/>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38" name="アーチ 837"/>
                <p:cNvSpPr/>
                <p:nvPr/>
              </p:nvSpPr>
              <p:spPr>
                <a:xfrm>
                  <a:off x="730567" y="3563248"/>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829" name="アーチ 828"/>
              <p:cNvSpPr/>
              <p:nvPr/>
            </p:nvSpPr>
            <p:spPr>
              <a:xfrm rot="8773803">
                <a:off x="444884" y="1777804"/>
                <a:ext cx="444188" cy="600067"/>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823" name="アーチ 822"/>
            <p:cNvSpPr/>
            <p:nvPr/>
          </p:nvSpPr>
          <p:spPr>
            <a:xfrm rot="8773803">
              <a:off x="5017805" y="2199142"/>
              <a:ext cx="577444" cy="744083"/>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4" name="正方形/長方形 823"/>
            <p:cNvSpPr/>
            <p:nvPr/>
          </p:nvSpPr>
          <p:spPr>
            <a:xfrm rot="1680000">
              <a:off x="5400164" y="153405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5" name="正方形/長方形 824"/>
            <p:cNvSpPr/>
            <p:nvPr/>
          </p:nvSpPr>
          <p:spPr>
            <a:xfrm rot="7140000">
              <a:off x="5417817" y="1908769"/>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6" name="正方形/長方形 825"/>
            <p:cNvSpPr/>
            <p:nvPr/>
          </p:nvSpPr>
          <p:spPr>
            <a:xfrm rot="1680000">
              <a:off x="5383666" y="230130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27" name="正方形/長方形 826"/>
            <p:cNvSpPr/>
            <p:nvPr/>
          </p:nvSpPr>
          <p:spPr>
            <a:xfrm rot="7140000">
              <a:off x="5451245" y="2642280"/>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39" name="グループ化 553"/>
          <p:cNvGrpSpPr>
            <a:grpSpLocks noChangeAspect="1"/>
          </p:cNvGrpSpPr>
          <p:nvPr/>
        </p:nvGrpSpPr>
        <p:grpSpPr>
          <a:xfrm rot="10625309">
            <a:off x="1612127" y="1615181"/>
            <a:ext cx="83610" cy="183029"/>
            <a:chOff x="4595941" y="1153522"/>
            <a:chExt cx="1188031" cy="2232239"/>
          </a:xfrm>
        </p:grpSpPr>
        <p:grpSp>
          <p:nvGrpSpPr>
            <p:cNvPr id="840" name="グループ化 368"/>
            <p:cNvGrpSpPr/>
            <p:nvPr/>
          </p:nvGrpSpPr>
          <p:grpSpPr>
            <a:xfrm>
              <a:off x="4595941" y="1153522"/>
              <a:ext cx="1002175" cy="2232239"/>
              <a:chOff x="128690" y="1536445"/>
              <a:chExt cx="770903" cy="1800193"/>
            </a:xfrm>
          </p:grpSpPr>
          <p:grpSp>
            <p:nvGrpSpPr>
              <p:cNvPr id="846" name="グループ化 279"/>
              <p:cNvGrpSpPr/>
              <p:nvPr/>
            </p:nvGrpSpPr>
            <p:grpSpPr>
              <a:xfrm>
                <a:off x="128690" y="1536445"/>
                <a:ext cx="770903" cy="1800193"/>
                <a:chOff x="730567" y="2987187"/>
                <a:chExt cx="374917" cy="864093"/>
              </a:xfrm>
            </p:grpSpPr>
            <p:sp>
              <p:nvSpPr>
                <p:cNvPr id="848" name="平行四辺形 847"/>
                <p:cNvSpPr/>
                <p:nvPr/>
              </p:nvSpPr>
              <p:spPr>
                <a:xfrm rot="12456082" flipH="1">
                  <a:off x="755284" y="3145260"/>
                  <a:ext cx="350175" cy="84756"/>
                </a:xfrm>
                <a:prstGeom prst="parallelogram">
                  <a:avLst>
                    <a:gd name="adj" fmla="val 51461"/>
                  </a:avLst>
                </a:prstGeom>
                <a:gradFill>
                  <a:gsLst>
                    <a:gs pos="50000">
                      <a:schemeClr val="accent6">
                        <a:lumMod val="40000"/>
                        <a:lumOff val="60000"/>
                      </a:schemeClr>
                    </a:gs>
                    <a:gs pos="1000">
                      <a:schemeClr val="accent6">
                        <a:lumMod val="60000"/>
                        <a:lumOff val="4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9" name="平行四辺形 848"/>
                <p:cNvSpPr/>
                <p:nvPr/>
              </p:nvSpPr>
              <p:spPr>
                <a:xfrm rot="9143918">
                  <a:off x="755307" y="3001174"/>
                  <a:ext cx="350177" cy="84757"/>
                </a:xfrm>
                <a:prstGeom prst="parallelogram">
                  <a:avLst>
                    <a:gd name="adj" fmla="val 51461"/>
                  </a:avLst>
                </a:prstGeom>
                <a:gradFill>
                  <a:gsLst>
                    <a:gs pos="100000">
                      <a:srgbClr val="FF0000"/>
                    </a:gs>
                    <a:gs pos="1000">
                      <a:schemeClr val="accent6">
                        <a:lumMod val="20000"/>
                        <a:lumOff val="8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0" name="平行四辺形 849"/>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1" name="平行四辺形 850"/>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2" name="アーチ 851"/>
                <p:cNvSpPr/>
                <p:nvPr/>
              </p:nvSpPr>
              <p:spPr>
                <a:xfrm>
                  <a:off x="730568" y="2987187"/>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3" name="平行四辺形 852"/>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4" name="アーチ 853"/>
                <p:cNvSpPr/>
                <p:nvPr/>
              </p:nvSpPr>
              <p:spPr>
                <a:xfrm>
                  <a:off x="730572" y="3275212"/>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5" name="平行四辺形 854"/>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56" name="アーチ 855"/>
                <p:cNvSpPr/>
                <p:nvPr/>
              </p:nvSpPr>
              <p:spPr>
                <a:xfrm>
                  <a:off x="730567" y="3563248"/>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847" name="アーチ 846"/>
              <p:cNvSpPr/>
              <p:nvPr/>
            </p:nvSpPr>
            <p:spPr>
              <a:xfrm rot="8773803">
                <a:off x="444884" y="1777804"/>
                <a:ext cx="444188" cy="600067"/>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841" name="アーチ 840"/>
            <p:cNvSpPr/>
            <p:nvPr/>
          </p:nvSpPr>
          <p:spPr>
            <a:xfrm rot="8773803">
              <a:off x="5017805" y="2199142"/>
              <a:ext cx="577444" cy="744083"/>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2" name="正方形/長方形 841"/>
            <p:cNvSpPr/>
            <p:nvPr/>
          </p:nvSpPr>
          <p:spPr>
            <a:xfrm rot="1680000">
              <a:off x="5400164" y="153405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3" name="正方形/長方形 842"/>
            <p:cNvSpPr/>
            <p:nvPr/>
          </p:nvSpPr>
          <p:spPr>
            <a:xfrm rot="7140000">
              <a:off x="5417817" y="1908769"/>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4" name="正方形/長方形 843"/>
            <p:cNvSpPr/>
            <p:nvPr/>
          </p:nvSpPr>
          <p:spPr>
            <a:xfrm rot="1680000">
              <a:off x="5383666" y="230130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45" name="正方形/長方形 844"/>
            <p:cNvSpPr/>
            <p:nvPr/>
          </p:nvSpPr>
          <p:spPr>
            <a:xfrm rot="7140000">
              <a:off x="5451245" y="2642280"/>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857" name="グループ化 553"/>
          <p:cNvGrpSpPr>
            <a:grpSpLocks noChangeAspect="1"/>
          </p:cNvGrpSpPr>
          <p:nvPr/>
        </p:nvGrpSpPr>
        <p:grpSpPr>
          <a:xfrm rot="14328869">
            <a:off x="1303498" y="1464500"/>
            <a:ext cx="83610" cy="183029"/>
            <a:chOff x="4595941" y="1153522"/>
            <a:chExt cx="1188031" cy="2232239"/>
          </a:xfrm>
        </p:grpSpPr>
        <p:grpSp>
          <p:nvGrpSpPr>
            <p:cNvPr id="858" name="グループ化 368"/>
            <p:cNvGrpSpPr/>
            <p:nvPr/>
          </p:nvGrpSpPr>
          <p:grpSpPr>
            <a:xfrm>
              <a:off x="4595941" y="1153522"/>
              <a:ext cx="1002175" cy="2232239"/>
              <a:chOff x="128690" y="1536445"/>
              <a:chExt cx="770903" cy="1800193"/>
            </a:xfrm>
          </p:grpSpPr>
          <p:grpSp>
            <p:nvGrpSpPr>
              <p:cNvPr id="864" name="グループ化 279"/>
              <p:cNvGrpSpPr/>
              <p:nvPr/>
            </p:nvGrpSpPr>
            <p:grpSpPr>
              <a:xfrm>
                <a:off x="128690" y="1536445"/>
                <a:ext cx="770903" cy="1800193"/>
                <a:chOff x="730567" y="2987187"/>
                <a:chExt cx="374917" cy="864093"/>
              </a:xfrm>
            </p:grpSpPr>
            <p:sp>
              <p:nvSpPr>
                <p:cNvPr id="866" name="平行四辺形 865"/>
                <p:cNvSpPr/>
                <p:nvPr/>
              </p:nvSpPr>
              <p:spPr>
                <a:xfrm rot="12456082" flipH="1">
                  <a:off x="755284" y="3145260"/>
                  <a:ext cx="350175" cy="84756"/>
                </a:xfrm>
                <a:prstGeom prst="parallelogram">
                  <a:avLst>
                    <a:gd name="adj" fmla="val 51461"/>
                  </a:avLst>
                </a:prstGeom>
                <a:gradFill>
                  <a:gsLst>
                    <a:gs pos="50000">
                      <a:schemeClr val="accent6">
                        <a:lumMod val="40000"/>
                        <a:lumOff val="60000"/>
                      </a:schemeClr>
                    </a:gs>
                    <a:gs pos="1000">
                      <a:schemeClr val="accent6">
                        <a:lumMod val="60000"/>
                        <a:lumOff val="4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7" name="平行四辺形 866"/>
                <p:cNvSpPr/>
                <p:nvPr/>
              </p:nvSpPr>
              <p:spPr>
                <a:xfrm rot="9143918">
                  <a:off x="755307" y="3001174"/>
                  <a:ext cx="350177" cy="84757"/>
                </a:xfrm>
                <a:prstGeom prst="parallelogram">
                  <a:avLst>
                    <a:gd name="adj" fmla="val 51461"/>
                  </a:avLst>
                </a:prstGeom>
                <a:gradFill>
                  <a:gsLst>
                    <a:gs pos="100000">
                      <a:srgbClr val="FF0000"/>
                    </a:gs>
                    <a:gs pos="1000">
                      <a:schemeClr val="accent6">
                        <a:lumMod val="20000"/>
                        <a:lumOff val="8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8" name="平行四辺形 867"/>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9" name="平行四辺形 868"/>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70" name="アーチ 869"/>
                <p:cNvSpPr/>
                <p:nvPr/>
              </p:nvSpPr>
              <p:spPr>
                <a:xfrm>
                  <a:off x="730568" y="2987187"/>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71" name="平行四辺形 870"/>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72" name="アーチ 871"/>
                <p:cNvSpPr/>
                <p:nvPr/>
              </p:nvSpPr>
              <p:spPr>
                <a:xfrm>
                  <a:off x="730572" y="3275212"/>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73" name="平行四辺形 872"/>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74" name="アーチ 873"/>
                <p:cNvSpPr/>
                <p:nvPr/>
              </p:nvSpPr>
              <p:spPr>
                <a:xfrm>
                  <a:off x="730567" y="3563248"/>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865" name="アーチ 864"/>
              <p:cNvSpPr/>
              <p:nvPr/>
            </p:nvSpPr>
            <p:spPr>
              <a:xfrm rot="8773803">
                <a:off x="444884" y="1777804"/>
                <a:ext cx="444188" cy="600067"/>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859" name="アーチ 858"/>
            <p:cNvSpPr/>
            <p:nvPr/>
          </p:nvSpPr>
          <p:spPr>
            <a:xfrm rot="8773803">
              <a:off x="5017805" y="2199142"/>
              <a:ext cx="577444" cy="744083"/>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0" name="正方形/長方形 859"/>
            <p:cNvSpPr/>
            <p:nvPr/>
          </p:nvSpPr>
          <p:spPr>
            <a:xfrm rot="1680000">
              <a:off x="5400164" y="153405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1" name="正方形/長方形 860"/>
            <p:cNvSpPr/>
            <p:nvPr/>
          </p:nvSpPr>
          <p:spPr>
            <a:xfrm rot="7140000">
              <a:off x="5417817" y="1908769"/>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2" name="正方形/長方形 861"/>
            <p:cNvSpPr/>
            <p:nvPr/>
          </p:nvSpPr>
          <p:spPr>
            <a:xfrm rot="1680000">
              <a:off x="5383666" y="230130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63" name="正方形/長方形 862"/>
            <p:cNvSpPr/>
            <p:nvPr/>
          </p:nvSpPr>
          <p:spPr>
            <a:xfrm rot="7140000">
              <a:off x="5451245" y="2642280"/>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55" name="グループ化 54"/>
          <p:cNvGrpSpPr/>
          <p:nvPr/>
        </p:nvGrpSpPr>
        <p:grpSpPr>
          <a:xfrm>
            <a:off x="1670387" y="1226436"/>
            <a:ext cx="4136807" cy="2652809"/>
            <a:chOff x="1634708" y="925482"/>
            <a:chExt cx="4136807" cy="2652809"/>
          </a:xfrm>
        </p:grpSpPr>
        <p:sp>
          <p:nvSpPr>
            <p:cNvPr id="616" name="テキスト ボックス 615"/>
            <p:cNvSpPr txBox="1"/>
            <p:nvPr/>
          </p:nvSpPr>
          <p:spPr>
            <a:xfrm>
              <a:off x="1634708" y="2468773"/>
              <a:ext cx="1967206" cy="646331"/>
            </a:xfrm>
            <a:prstGeom prst="rect">
              <a:avLst/>
            </a:prstGeom>
            <a:noFill/>
          </p:spPr>
          <p:txBody>
            <a:bodyPr wrap="none" rtlCol="0">
              <a:spAutoFit/>
            </a:bodyPr>
            <a:lstStyle/>
            <a:p>
              <a:pPr algn="ctr"/>
              <a:r>
                <a:rPr kumimoji="1" lang="en-US" altLang="ja-JP"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Membrane fusion</a:t>
              </a:r>
            </a:p>
            <a:p>
              <a:pPr algn="ctr"/>
              <a:r>
                <a:rPr lang="en-US" altLang="ja-JP"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or disruption</a:t>
              </a:r>
              <a:endParaRPr kumimoji="1" lang="ja-JP" altLang="en-US"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54" name="グループ化 53"/>
            <p:cNvGrpSpPr/>
            <p:nvPr/>
          </p:nvGrpSpPr>
          <p:grpSpPr>
            <a:xfrm>
              <a:off x="1992590" y="925482"/>
              <a:ext cx="3778925" cy="2652809"/>
              <a:chOff x="1992590" y="925482"/>
              <a:chExt cx="3778925" cy="2652809"/>
            </a:xfrm>
          </p:grpSpPr>
          <p:sp>
            <p:nvSpPr>
              <p:cNvPr id="536" name="テキスト ボックス 535"/>
              <p:cNvSpPr txBox="1"/>
              <p:nvPr/>
            </p:nvSpPr>
            <p:spPr>
              <a:xfrm>
                <a:off x="3428568" y="1470630"/>
                <a:ext cx="1864548" cy="369332"/>
              </a:xfrm>
              <a:prstGeom prst="rect">
                <a:avLst/>
              </a:prstGeom>
              <a:noFill/>
              <a:ln>
                <a:solidFill>
                  <a:schemeClr val="tx1"/>
                </a:solidFill>
              </a:ln>
            </p:spPr>
            <p:txBody>
              <a:bodyPr wrap="square" rtlCol="0">
                <a:spAutoFit/>
              </a:bodyPr>
              <a:lstStyle/>
              <a:p>
                <a:pPr algn="ctr"/>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Endosome</a:t>
                </a: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8" name="右矢印 537"/>
              <p:cNvSpPr/>
              <p:nvPr/>
            </p:nvSpPr>
            <p:spPr>
              <a:xfrm rot="16200000" flipH="1">
                <a:off x="4290700" y="3204531"/>
                <a:ext cx="333352" cy="414168"/>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535" name="円/楕円 534"/>
              <p:cNvSpPr/>
              <p:nvPr/>
            </p:nvSpPr>
            <p:spPr>
              <a:xfrm>
                <a:off x="2496631" y="1583795"/>
                <a:ext cx="905239" cy="872791"/>
              </a:xfrm>
              <a:prstGeom prst="ellipse">
                <a:avLst/>
              </a:prstGeom>
              <a:noFill/>
              <a:ln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17" name="テキスト ボックス 616"/>
              <p:cNvSpPr txBox="1"/>
              <p:nvPr/>
            </p:nvSpPr>
            <p:spPr>
              <a:xfrm>
                <a:off x="3624772" y="1989034"/>
                <a:ext cx="2146743" cy="369332"/>
              </a:xfrm>
              <a:prstGeom prst="rect">
                <a:avLst/>
              </a:prstGeom>
              <a:noFill/>
            </p:spPr>
            <p:txBody>
              <a:bodyPr wrap="none" rtlCol="0">
                <a:spAutoFit/>
              </a:bodyPr>
              <a:lstStyle/>
              <a:p>
                <a:pPr algn="ctr"/>
                <a:r>
                  <a:rPr kumimoji="1" lang="en-US" altLang="ja-JP" dirty="0" smtClean="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rPr>
                  <a:t>Endosomal escape</a:t>
                </a:r>
                <a:endParaRPr kumimoji="1" lang="ja-JP" altLang="en-US" dirty="0">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702" name="グループ化 701"/>
              <p:cNvGrpSpPr/>
              <p:nvPr/>
            </p:nvGrpSpPr>
            <p:grpSpPr>
              <a:xfrm rot="13062949" flipH="1">
                <a:off x="3405886" y="2330206"/>
                <a:ext cx="655416" cy="304798"/>
                <a:chOff x="2664736" y="2868380"/>
                <a:chExt cx="938847" cy="360000"/>
              </a:xfrm>
              <a:solidFill>
                <a:srgbClr val="0070C0"/>
              </a:solidFill>
            </p:grpSpPr>
            <p:sp>
              <p:nvSpPr>
                <p:cNvPr id="703" name="右矢印 702"/>
                <p:cNvSpPr/>
                <p:nvPr/>
              </p:nvSpPr>
              <p:spPr>
                <a:xfrm>
                  <a:off x="2664736" y="2868380"/>
                  <a:ext cx="938847" cy="360000"/>
                </a:xfrm>
                <a:prstGeom prst="right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04" name="正方形/長方形 703"/>
                <p:cNvSpPr/>
                <p:nvPr/>
              </p:nvSpPr>
              <p:spPr>
                <a:xfrm>
                  <a:off x="2689497" y="2959196"/>
                  <a:ext cx="45719" cy="18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05" name="正方形/長方形 704"/>
                <p:cNvSpPr/>
                <p:nvPr/>
              </p:nvSpPr>
              <p:spPr>
                <a:xfrm>
                  <a:off x="2785375" y="2959000"/>
                  <a:ext cx="45719" cy="18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06" name="正方形/長方形 705"/>
                <p:cNvSpPr/>
                <p:nvPr/>
              </p:nvSpPr>
              <p:spPr>
                <a:xfrm>
                  <a:off x="2897882" y="2960545"/>
                  <a:ext cx="45719" cy="18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rgbClr val="0070C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724" name="グループ化 723"/>
              <p:cNvGrpSpPr/>
              <p:nvPr/>
            </p:nvGrpSpPr>
            <p:grpSpPr>
              <a:xfrm rot="13062949" flipH="1">
                <a:off x="1992590" y="1357953"/>
                <a:ext cx="638163" cy="304798"/>
                <a:chOff x="2664736" y="2868380"/>
                <a:chExt cx="938847" cy="360000"/>
              </a:xfrm>
            </p:grpSpPr>
            <p:sp>
              <p:nvSpPr>
                <p:cNvPr id="725" name="右矢印 724"/>
                <p:cNvSpPr/>
                <p:nvPr/>
              </p:nvSpPr>
              <p:spPr>
                <a:xfrm>
                  <a:off x="2664736" y="2868380"/>
                  <a:ext cx="938847" cy="360000"/>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26" name="正方形/長方形 725"/>
                <p:cNvSpPr/>
                <p:nvPr/>
              </p:nvSpPr>
              <p:spPr>
                <a:xfrm>
                  <a:off x="2689497" y="2959196"/>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27" name="正方形/長方形 726"/>
                <p:cNvSpPr/>
                <p:nvPr/>
              </p:nvSpPr>
              <p:spPr>
                <a:xfrm>
                  <a:off x="2785375" y="2959000"/>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728" name="正方形/長方形 727"/>
                <p:cNvSpPr/>
                <p:nvPr/>
              </p:nvSpPr>
              <p:spPr>
                <a:xfrm>
                  <a:off x="2897882" y="2960545"/>
                  <a:ext cx="45719" cy="18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729" name="テキスト ボックス 728"/>
              <p:cNvSpPr txBox="1"/>
              <p:nvPr/>
            </p:nvSpPr>
            <p:spPr>
              <a:xfrm>
                <a:off x="2171229" y="925482"/>
                <a:ext cx="915635" cy="369332"/>
              </a:xfrm>
              <a:prstGeom prst="rect">
                <a:avLst/>
              </a:prstGeom>
              <a:noFill/>
            </p:spPr>
            <p:txBody>
              <a:bodyPr wrap="none" rtlCol="0">
                <a:spAutoFit/>
              </a:bodyPr>
              <a:lstStyle/>
              <a:p>
                <a:pPr algn="ctr"/>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Uptake</a:t>
                </a: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75" name="ドーナツ 874"/>
              <p:cNvSpPr>
                <a:spLocks noChangeAspect="1"/>
              </p:cNvSpPr>
              <p:nvPr/>
            </p:nvSpPr>
            <p:spPr bwMode="auto">
              <a:xfrm>
                <a:off x="2725722" y="1805585"/>
                <a:ext cx="459285" cy="449496"/>
              </a:xfrm>
              <a:prstGeom prst="donut">
                <a:avLst>
                  <a:gd name="adj" fmla="val 9524"/>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C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876" name="グループ化 875"/>
              <p:cNvGrpSpPr>
                <a:grpSpLocks noChangeAspect="1"/>
              </p:cNvGrpSpPr>
              <p:nvPr/>
            </p:nvGrpSpPr>
            <p:grpSpPr>
              <a:xfrm rot="18030413">
                <a:off x="2873240" y="1838252"/>
                <a:ext cx="169566" cy="379876"/>
                <a:chOff x="1972506" y="2914156"/>
                <a:chExt cx="795300" cy="1781688"/>
              </a:xfrm>
            </p:grpSpPr>
            <p:cxnSp>
              <p:nvCxnSpPr>
                <p:cNvPr id="877" name="直線コネクタ 876"/>
                <p:cNvCxnSpPr/>
                <p:nvPr/>
              </p:nvCxnSpPr>
              <p:spPr>
                <a:xfrm>
                  <a:off x="2060640" y="4085992"/>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78" name="直線コネクタ 877"/>
                <p:cNvCxnSpPr/>
                <p:nvPr/>
              </p:nvCxnSpPr>
              <p:spPr>
                <a:xfrm>
                  <a:off x="2164516" y="4005064"/>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79" name="直線コネクタ 878"/>
                <p:cNvCxnSpPr/>
                <p:nvPr/>
              </p:nvCxnSpPr>
              <p:spPr>
                <a:xfrm>
                  <a:off x="2281124" y="3933056"/>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80" name="直線コネクタ 879"/>
                <p:cNvCxnSpPr/>
                <p:nvPr/>
              </p:nvCxnSpPr>
              <p:spPr>
                <a:xfrm>
                  <a:off x="2064104" y="322722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81" name="直線コネクタ 880"/>
                <p:cNvCxnSpPr/>
                <p:nvPr/>
              </p:nvCxnSpPr>
              <p:spPr>
                <a:xfrm>
                  <a:off x="2179304" y="315510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82" name="直線コネクタ 881"/>
                <p:cNvCxnSpPr/>
                <p:nvPr/>
              </p:nvCxnSpPr>
              <p:spPr>
                <a:xfrm>
                  <a:off x="2281124" y="308298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883" name="グループ化 126"/>
                <p:cNvGrpSpPr/>
                <p:nvPr/>
              </p:nvGrpSpPr>
              <p:grpSpPr>
                <a:xfrm>
                  <a:off x="1972506" y="2914156"/>
                  <a:ext cx="795300" cy="1781688"/>
                  <a:chOff x="1649020" y="1796609"/>
                  <a:chExt cx="1482820" cy="3312972"/>
                </a:xfrm>
              </p:grpSpPr>
              <p:sp>
                <p:nvSpPr>
                  <p:cNvPr id="890" name="正方形/長方形 889"/>
                  <p:cNvSpPr/>
                  <p:nvPr/>
                </p:nvSpPr>
                <p:spPr>
                  <a:xfrm rot="2100000" flipV="1">
                    <a:off x="1658459" y="2763596"/>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1" name="正方形/長方形 890"/>
                  <p:cNvSpPr/>
                  <p:nvPr/>
                </p:nvSpPr>
                <p:spPr>
                  <a:xfrm rot="2100000" flipV="1">
                    <a:off x="1649020" y="3141517"/>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2" name="正方形/長方形 891"/>
                  <p:cNvSpPr/>
                  <p:nvPr/>
                </p:nvSpPr>
                <p:spPr>
                  <a:xfrm rot="19800000">
                    <a:off x="1686343" y="355839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3" name="フリーフォーム 892"/>
                  <p:cNvSpPr/>
                  <p:nvPr/>
                </p:nvSpPr>
                <p:spPr>
                  <a:xfrm flipH="1" flipV="1">
                    <a:off x="2730551" y="327045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4" name="フリーフォーム 893"/>
                  <p:cNvSpPr/>
                  <p:nvPr/>
                </p:nvSpPr>
                <p:spPr>
                  <a:xfrm rot="300000" flipH="1">
                    <a:off x="2736348" y="30626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5" name="フリーフォーム 894"/>
                  <p:cNvSpPr/>
                  <p:nvPr/>
                </p:nvSpPr>
                <p:spPr>
                  <a:xfrm>
                    <a:off x="1720380" y="379083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6" name="正方形/長方形 895"/>
                  <p:cNvSpPr/>
                  <p:nvPr/>
                </p:nvSpPr>
                <p:spPr>
                  <a:xfrm rot="2100000" flipV="1">
                    <a:off x="1649591" y="4349090"/>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7" name="フリーフォーム 896"/>
                  <p:cNvSpPr/>
                  <p:nvPr/>
                </p:nvSpPr>
                <p:spPr>
                  <a:xfrm rot="300000" flipV="1">
                    <a:off x="1710896" y="40021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8" name="フリーフォーム 897"/>
                  <p:cNvSpPr/>
                  <p:nvPr/>
                </p:nvSpPr>
                <p:spPr>
                  <a:xfrm rot="300000" flipV="1">
                    <a:off x="1713099" y="278754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899" name="正方形/長方形 898"/>
                  <p:cNvSpPr/>
                  <p:nvPr/>
                </p:nvSpPr>
                <p:spPr>
                  <a:xfrm rot="19800000">
                    <a:off x="1689645" y="234822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0" name="フリーフォーム 899"/>
                  <p:cNvSpPr/>
                  <p:nvPr/>
                </p:nvSpPr>
                <p:spPr>
                  <a:xfrm>
                    <a:off x="1723578" y="25850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1" name="フリーフォーム 900"/>
                  <p:cNvSpPr/>
                  <p:nvPr/>
                </p:nvSpPr>
                <p:spPr>
                  <a:xfrm flipH="1">
                    <a:off x="2981027" y="31569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2" name="フリーフォーム 901"/>
                  <p:cNvSpPr/>
                  <p:nvPr/>
                </p:nvSpPr>
                <p:spPr>
                  <a:xfrm rot="300000" flipH="1">
                    <a:off x="2729551" y="343873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3" name="正方形/長方形 902"/>
                  <p:cNvSpPr/>
                  <p:nvPr/>
                </p:nvSpPr>
                <p:spPr>
                  <a:xfrm rot="19800000">
                    <a:off x="1679546" y="3934451"/>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4" name="フリーフォーム 903"/>
                  <p:cNvSpPr/>
                  <p:nvPr/>
                </p:nvSpPr>
                <p:spPr>
                  <a:xfrm flipH="1" flipV="1">
                    <a:off x="2723754" y="364651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5" name="フリーフォーム 904"/>
                  <p:cNvSpPr/>
                  <p:nvPr/>
                </p:nvSpPr>
                <p:spPr>
                  <a:xfrm>
                    <a:off x="1713583" y="416688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6" name="正方形/長方形 905"/>
                  <p:cNvSpPr/>
                  <p:nvPr/>
                </p:nvSpPr>
                <p:spPr>
                  <a:xfrm rot="2100000" flipV="1">
                    <a:off x="1661489" y="4665852"/>
                    <a:ext cx="1089254"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7" name="フリーフォーム 906"/>
                  <p:cNvSpPr/>
                  <p:nvPr/>
                </p:nvSpPr>
                <p:spPr>
                  <a:xfrm rot="300000" flipV="1">
                    <a:off x="1704099" y="4378191"/>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8" name="正方形/長方形 907"/>
                  <p:cNvSpPr/>
                  <p:nvPr/>
                </p:nvSpPr>
                <p:spPr>
                  <a:xfrm rot="19800000">
                    <a:off x="1715190" y="2027816"/>
                    <a:ext cx="983728"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09" name="フリーフォーム 908"/>
                  <p:cNvSpPr/>
                  <p:nvPr/>
                </p:nvSpPr>
                <p:spPr>
                  <a:xfrm>
                    <a:off x="1735627" y="2204864"/>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10" name="フリーフォーム 909"/>
                  <p:cNvSpPr/>
                  <p:nvPr/>
                </p:nvSpPr>
                <p:spPr>
                  <a:xfrm rot="300000" flipV="1">
                    <a:off x="1713366" y="24002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11" name="フリーフォーム 910"/>
                  <p:cNvSpPr/>
                  <p:nvPr/>
                </p:nvSpPr>
                <p:spPr>
                  <a:xfrm rot="300000" flipH="1">
                    <a:off x="2737910" y="306385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12" name="フリーフォーム 911"/>
                  <p:cNvSpPr/>
                  <p:nvPr/>
                </p:nvSpPr>
                <p:spPr>
                  <a:xfrm flipH="1" flipV="1">
                    <a:off x="2531355" y="179660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13" name="フリーフォーム 912"/>
                  <p:cNvSpPr/>
                  <p:nvPr/>
                </p:nvSpPr>
                <p:spPr>
                  <a:xfrm flipH="1" flipV="1">
                    <a:off x="2737810" y="2060848"/>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14" name="フリーフォーム 913"/>
                  <p:cNvSpPr/>
                  <p:nvPr/>
                </p:nvSpPr>
                <p:spPr>
                  <a:xfrm rot="300000" flipH="1">
                    <a:off x="2743011" y="46535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15" name="フリーフォーム 914"/>
                  <p:cNvSpPr/>
                  <p:nvPr/>
                </p:nvSpPr>
                <p:spPr>
                  <a:xfrm rot="300000" flipH="1">
                    <a:off x="2560773" y="491034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cxnSp>
              <p:nvCxnSpPr>
                <p:cNvPr id="884" name="直線コネクタ 883"/>
                <p:cNvCxnSpPr/>
                <p:nvPr/>
              </p:nvCxnSpPr>
              <p:spPr>
                <a:xfrm>
                  <a:off x="2078351" y="3465826"/>
                  <a:ext cx="216000" cy="0"/>
                </a:xfrm>
                <a:prstGeom prst="line">
                  <a:avLst/>
                </a:prstGeom>
                <a:ln w="25400" cap="rnd">
                  <a:solidFill>
                    <a:schemeClr val="bg1">
                      <a:lumMod val="50000"/>
                    </a:schemeClr>
                  </a:solidFill>
                  <a:bevel/>
                </a:ln>
              </p:spPr>
              <p:style>
                <a:lnRef idx="1">
                  <a:schemeClr val="accent1"/>
                </a:lnRef>
                <a:fillRef idx="0">
                  <a:schemeClr val="accent1"/>
                </a:fillRef>
                <a:effectRef idx="0">
                  <a:schemeClr val="accent1"/>
                </a:effectRef>
                <a:fontRef idx="minor">
                  <a:schemeClr val="tx1"/>
                </a:fontRef>
              </p:style>
            </p:cxnSp>
            <p:cxnSp>
              <p:nvCxnSpPr>
                <p:cNvPr id="885" name="直線コネクタ 884"/>
                <p:cNvCxnSpPr/>
                <p:nvPr/>
              </p:nvCxnSpPr>
              <p:spPr>
                <a:xfrm>
                  <a:off x="2337302" y="3665699"/>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86" name="直線コネクタ 885"/>
                <p:cNvCxnSpPr/>
                <p:nvPr/>
              </p:nvCxnSpPr>
              <p:spPr>
                <a:xfrm>
                  <a:off x="2072476" y="4316130"/>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87" name="直線コネクタ 886"/>
                <p:cNvCxnSpPr/>
                <p:nvPr/>
              </p:nvCxnSpPr>
              <p:spPr>
                <a:xfrm>
                  <a:off x="2207033" y="3564863"/>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88" name="直線コネクタ 887"/>
                <p:cNvCxnSpPr/>
                <p:nvPr/>
              </p:nvCxnSpPr>
              <p:spPr>
                <a:xfrm>
                  <a:off x="2192605" y="4423732"/>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89" name="直線コネクタ 888"/>
                <p:cNvCxnSpPr/>
                <p:nvPr/>
              </p:nvCxnSpPr>
              <p:spPr>
                <a:xfrm>
                  <a:off x="2341719" y="4528375"/>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916" name="グループ化 553"/>
              <p:cNvGrpSpPr>
                <a:grpSpLocks noChangeAspect="1"/>
              </p:cNvGrpSpPr>
              <p:nvPr/>
            </p:nvGrpSpPr>
            <p:grpSpPr>
              <a:xfrm rot="18331106">
                <a:off x="2677106" y="1732352"/>
                <a:ext cx="83610" cy="183029"/>
                <a:chOff x="4595941" y="1153522"/>
                <a:chExt cx="1188031" cy="2232239"/>
              </a:xfrm>
            </p:grpSpPr>
            <p:grpSp>
              <p:nvGrpSpPr>
                <p:cNvPr id="917" name="グループ化 368"/>
                <p:cNvGrpSpPr/>
                <p:nvPr/>
              </p:nvGrpSpPr>
              <p:grpSpPr>
                <a:xfrm>
                  <a:off x="4595941" y="1153522"/>
                  <a:ext cx="1002175" cy="2232239"/>
                  <a:chOff x="128690" y="1536445"/>
                  <a:chExt cx="770903" cy="1800193"/>
                </a:xfrm>
              </p:grpSpPr>
              <p:grpSp>
                <p:nvGrpSpPr>
                  <p:cNvPr id="923" name="グループ化 279"/>
                  <p:cNvGrpSpPr/>
                  <p:nvPr/>
                </p:nvGrpSpPr>
                <p:grpSpPr>
                  <a:xfrm>
                    <a:off x="128690" y="1536445"/>
                    <a:ext cx="770903" cy="1800193"/>
                    <a:chOff x="730567" y="2987187"/>
                    <a:chExt cx="374917" cy="864093"/>
                  </a:xfrm>
                </p:grpSpPr>
                <p:sp>
                  <p:nvSpPr>
                    <p:cNvPr id="925" name="平行四辺形 924"/>
                    <p:cNvSpPr/>
                    <p:nvPr/>
                  </p:nvSpPr>
                  <p:spPr>
                    <a:xfrm rot="12456082" flipH="1">
                      <a:off x="755284" y="3145260"/>
                      <a:ext cx="350175" cy="84756"/>
                    </a:xfrm>
                    <a:prstGeom prst="parallelogram">
                      <a:avLst>
                        <a:gd name="adj" fmla="val 51461"/>
                      </a:avLst>
                    </a:prstGeom>
                    <a:gradFill>
                      <a:gsLst>
                        <a:gs pos="50000">
                          <a:schemeClr val="accent6">
                            <a:lumMod val="40000"/>
                            <a:lumOff val="60000"/>
                          </a:schemeClr>
                        </a:gs>
                        <a:gs pos="1000">
                          <a:schemeClr val="accent6">
                            <a:lumMod val="60000"/>
                            <a:lumOff val="4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26" name="平行四辺形 925"/>
                    <p:cNvSpPr/>
                    <p:nvPr/>
                  </p:nvSpPr>
                  <p:spPr>
                    <a:xfrm rot="9143918">
                      <a:off x="755307" y="3001174"/>
                      <a:ext cx="350177" cy="84757"/>
                    </a:xfrm>
                    <a:prstGeom prst="parallelogram">
                      <a:avLst>
                        <a:gd name="adj" fmla="val 51461"/>
                      </a:avLst>
                    </a:prstGeom>
                    <a:gradFill>
                      <a:gsLst>
                        <a:gs pos="100000">
                          <a:srgbClr val="FF0000"/>
                        </a:gs>
                        <a:gs pos="1000">
                          <a:schemeClr val="accent6">
                            <a:lumMod val="20000"/>
                            <a:lumOff val="8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27" name="平行四辺形 926"/>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28" name="平行四辺形 927"/>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29" name="アーチ 928"/>
                    <p:cNvSpPr/>
                    <p:nvPr/>
                  </p:nvSpPr>
                  <p:spPr>
                    <a:xfrm>
                      <a:off x="730568" y="2987187"/>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30" name="平行四辺形 929"/>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31" name="アーチ 930"/>
                    <p:cNvSpPr/>
                    <p:nvPr/>
                  </p:nvSpPr>
                  <p:spPr>
                    <a:xfrm>
                      <a:off x="730572" y="3275212"/>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32" name="平行四辺形 931"/>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33" name="アーチ 932"/>
                    <p:cNvSpPr/>
                    <p:nvPr/>
                  </p:nvSpPr>
                  <p:spPr>
                    <a:xfrm>
                      <a:off x="730567" y="3563248"/>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24" name="アーチ 923"/>
                  <p:cNvSpPr/>
                  <p:nvPr/>
                </p:nvSpPr>
                <p:spPr>
                  <a:xfrm rot="8773803">
                    <a:off x="444884" y="1777804"/>
                    <a:ext cx="444188" cy="600067"/>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18" name="アーチ 917"/>
                <p:cNvSpPr/>
                <p:nvPr/>
              </p:nvSpPr>
              <p:spPr>
                <a:xfrm rot="8773803">
                  <a:off x="5017805" y="2199142"/>
                  <a:ext cx="577444" cy="744083"/>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19" name="正方形/長方形 918"/>
                <p:cNvSpPr/>
                <p:nvPr/>
              </p:nvSpPr>
              <p:spPr>
                <a:xfrm rot="1680000">
                  <a:off x="5400164" y="153405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20" name="正方形/長方形 919"/>
                <p:cNvSpPr/>
                <p:nvPr/>
              </p:nvSpPr>
              <p:spPr>
                <a:xfrm rot="7140000">
                  <a:off x="5417817" y="1908769"/>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21" name="正方形/長方形 920"/>
                <p:cNvSpPr/>
                <p:nvPr/>
              </p:nvSpPr>
              <p:spPr>
                <a:xfrm rot="1680000">
                  <a:off x="5383666" y="230130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22" name="正方形/長方形 921"/>
                <p:cNvSpPr/>
                <p:nvPr/>
              </p:nvSpPr>
              <p:spPr>
                <a:xfrm rot="7140000">
                  <a:off x="5451245" y="2642280"/>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34" name="グループ化 553"/>
              <p:cNvGrpSpPr>
                <a:grpSpLocks noChangeAspect="1"/>
              </p:cNvGrpSpPr>
              <p:nvPr/>
            </p:nvGrpSpPr>
            <p:grpSpPr>
              <a:xfrm>
                <a:off x="2904513" y="1626258"/>
                <a:ext cx="83610" cy="183029"/>
                <a:chOff x="4595941" y="1153522"/>
                <a:chExt cx="1188031" cy="2232239"/>
              </a:xfrm>
            </p:grpSpPr>
            <p:grpSp>
              <p:nvGrpSpPr>
                <p:cNvPr id="935" name="グループ化 368"/>
                <p:cNvGrpSpPr/>
                <p:nvPr/>
              </p:nvGrpSpPr>
              <p:grpSpPr>
                <a:xfrm>
                  <a:off x="4595941" y="1153522"/>
                  <a:ext cx="1002175" cy="2232239"/>
                  <a:chOff x="128690" y="1536445"/>
                  <a:chExt cx="770903" cy="1800193"/>
                </a:xfrm>
              </p:grpSpPr>
              <p:grpSp>
                <p:nvGrpSpPr>
                  <p:cNvPr id="941" name="グループ化 279"/>
                  <p:cNvGrpSpPr/>
                  <p:nvPr/>
                </p:nvGrpSpPr>
                <p:grpSpPr>
                  <a:xfrm>
                    <a:off x="128690" y="1536445"/>
                    <a:ext cx="770903" cy="1800193"/>
                    <a:chOff x="730567" y="2987187"/>
                    <a:chExt cx="374917" cy="864093"/>
                  </a:xfrm>
                </p:grpSpPr>
                <p:sp>
                  <p:nvSpPr>
                    <p:cNvPr id="943" name="平行四辺形 942"/>
                    <p:cNvSpPr/>
                    <p:nvPr/>
                  </p:nvSpPr>
                  <p:spPr>
                    <a:xfrm rot="12456082" flipH="1">
                      <a:off x="755284" y="3145260"/>
                      <a:ext cx="350175" cy="84756"/>
                    </a:xfrm>
                    <a:prstGeom prst="parallelogram">
                      <a:avLst>
                        <a:gd name="adj" fmla="val 51461"/>
                      </a:avLst>
                    </a:prstGeom>
                    <a:gradFill>
                      <a:gsLst>
                        <a:gs pos="50000">
                          <a:schemeClr val="accent6">
                            <a:lumMod val="40000"/>
                            <a:lumOff val="60000"/>
                          </a:schemeClr>
                        </a:gs>
                        <a:gs pos="1000">
                          <a:schemeClr val="accent6">
                            <a:lumMod val="60000"/>
                            <a:lumOff val="4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44" name="平行四辺形 943"/>
                    <p:cNvSpPr/>
                    <p:nvPr/>
                  </p:nvSpPr>
                  <p:spPr>
                    <a:xfrm rot="9143918">
                      <a:off x="755307" y="3001174"/>
                      <a:ext cx="350177" cy="84757"/>
                    </a:xfrm>
                    <a:prstGeom prst="parallelogram">
                      <a:avLst>
                        <a:gd name="adj" fmla="val 51461"/>
                      </a:avLst>
                    </a:prstGeom>
                    <a:gradFill>
                      <a:gsLst>
                        <a:gs pos="100000">
                          <a:srgbClr val="FF0000"/>
                        </a:gs>
                        <a:gs pos="1000">
                          <a:schemeClr val="accent6">
                            <a:lumMod val="20000"/>
                            <a:lumOff val="8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45" name="平行四辺形 944"/>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46" name="平行四辺形 945"/>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47" name="アーチ 946"/>
                    <p:cNvSpPr/>
                    <p:nvPr/>
                  </p:nvSpPr>
                  <p:spPr>
                    <a:xfrm>
                      <a:off x="730568" y="2987187"/>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48" name="平行四辺形 947"/>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49" name="アーチ 948"/>
                    <p:cNvSpPr/>
                    <p:nvPr/>
                  </p:nvSpPr>
                  <p:spPr>
                    <a:xfrm>
                      <a:off x="730572" y="3275212"/>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50" name="平行四辺形 949"/>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51" name="アーチ 950"/>
                    <p:cNvSpPr/>
                    <p:nvPr/>
                  </p:nvSpPr>
                  <p:spPr>
                    <a:xfrm>
                      <a:off x="730567" y="3563248"/>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42" name="アーチ 941"/>
                  <p:cNvSpPr/>
                  <p:nvPr/>
                </p:nvSpPr>
                <p:spPr>
                  <a:xfrm rot="8773803">
                    <a:off x="444884" y="1777804"/>
                    <a:ext cx="444188" cy="600067"/>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36" name="アーチ 935"/>
                <p:cNvSpPr/>
                <p:nvPr/>
              </p:nvSpPr>
              <p:spPr>
                <a:xfrm rot="8773803">
                  <a:off x="5017805" y="2199142"/>
                  <a:ext cx="577444" cy="744083"/>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37" name="正方形/長方形 936"/>
                <p:cNvSpPr/>
                <p:nvPr/>
              </p:nvSpPr>
              <p:spPr>
                <a:xfrm rot="1680000">
                  <a:off x="5400164" y="153405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38" name="正方形/長方形 937"/>
                <p:cNvSpPr/>
                <p:nvPr/>
              </p:nvSpPr>
              <p:spPr>
                <a:xfrm rot="7140000">
                  <a:off x="5417817" y="1908769"/>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39" name="正方形/長方形 938"/>
                <p:cNvSpPr/>
                <p:nvPr/>
              </p:nvSpPr>
              <p:spPr>
                <a:xfrm rot="1680000">
                  <a:off x="5383666" y="230130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40" name="正方形/長方形 939"/>
                <p:cNvSpPr/>
                <p:nvPr/>
              </p:nvSpPr>
              <p:spPr>
                <a:xfrm rot="7140000">
                  <a:off x="5451245" y="2642280"/>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52" name="グループ化 553"/>
              <p:cNvGrpSpPr>
                <a:grpSpLocks noChangeAspect="1"/>
              </p:cNvGrpSpPr>
              <p:nvPr/>
            </p:nvGrpSpPr>
            <p:grpSpPr>
              <a:xfrm rot="2230957">
                <a:off x="3170569" y="1769597"/>
                <a:ext cx="83610" cy="183029"/>
                <a:chOff x="4595941" y="1153522"/>
                <a:chExt cx="1188031" cy="2232239"/>
              </a:xfrm>
            </p:grpSpPr>
            <p:grpSp>
              <p:nvGrpSpPr>
                <p:cNvPr id="953" name="グループ化 368"/>
                <p:cNvGrpSpPr/>
                <p:nvPr/>
              </p:nvGrpSpPr>
              <p:grpSpPr>
                <a:xfrm>
                  <a:off x="4595941" y="1153522"/>
                  <a:ext cx="1002175" cy="2232239"/>
                  <a:chOff x="128690" y="1536445"/>
                  <a:chExt cx="770903" cy="1800193"/>
                </a:xfrm>
              </p:grpSpPr>
              <p:grpSp>
                <p:nvGrpSpPr>
                  <p:cNvPr id="959" name="グループ化 279"/>
                  <p:cNvGrpSpPr/>
                  <p:nvPr/>
                </p:nvGrpSpPr>
                <p:grpSpPr>
                  <a:xfrm>
                    <a:off x="128690" y="1536445"/>
                    <a:ext cx="770903" cy="1800193"/>
                    <a:chOff x="730567" y="2987187"/>
                    <a:chExt cx="374917" cy="864093"/>
                  </a:xfrm>
                </p:grpSpPr>
                <p:sp>
                  <p:nvSpPr>
                    <p:cNvPr id="961" name="平行四辺形 960"/>
                    <p:cNvSpPr/>
                    <p:nvPr/>
                  </p:nvSpPr>
                  <p:spPr>
                    <a:xfrm rot="12456082" flipH="1">
                      <a:off x="755284" y="3145260"/>
                      <a:ext cx="350175" cy="84756"/>
                    </a:xfrm>
                    <a:prstGeom prst="parallelogram">
                      <a:avLst>
                        <a:gd name="adj" fmla="val 51461"/>
                      </a:avLst>
                    </a:prstGeom>
                    <a:gradFill>
                      <a:gsLst>
                        <a:gs pos="50000">
                          <a:schemeClr val="accent6">
                            <a:lumMod val="40000"/>
                            <a:lumOff val="60000"/>
                          </a:schemeClr>
                        </a:gs>
                        <a:gs pos="1000">
                          <a:schemeClr val="accent6">
                            <a:lumMod val="60000"/>
                            <a:lumOff val="4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2" name="平行四辺形 961"/>
                    <p:cNvSpPr/>
                    <p:nvPr/>
                  </p:nvSpPr>
                  <p:spPr>
                    <a:xfrm rot="9143918">
                      <a:off x="755307" y="3001174"/>
                      <a:ext cx="350177" cy="84757"/>
                    </a:xfrm>
                    <a:prstGeom prst="parallelogram">
                      <a:avLst>
                        <a:gd name="adj" fmla="val 51461"/>
                      </a:avLst>
                    </a:prstGeom>
                    <a:gradFill>
                      <a:gsLst>
                        <a:gs pos="100000">
                          <a:srgbClr val="FF0000"/>
                        </a:gs>
                        <a:gs pos="1000">
                          <a:schemeClr val="accent6">
                            <a:lumMod val="20000"/>
                            <a:lumOff val="8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3" name="平行四辺形 962"/>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4" name="平行四辺形 963"/>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5" name="アーチ 964"/>
                    <p:cNvSpPr/>
                    <p:nvPr/>
                  </p:nvSpPr>
                  <p:spPr>
                    <a:xfrm>
                      <a:off x="730568" y="2987187"/>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6" name="平行四辺形 965"/>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7" name="アーチ 966"/>
                    <p:cNvSpPr/>
                    <p:nvPr/>
                  </p:nvSpPr>
                  <p:spPr>
                    <a:xfrm>
                      <a:off x="730572" y="3275212"/>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8" name="平行四辺形 967"/>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69" name="アーチ 968"/>
                    <p:cNvSpPr/>
                    <p:nvPr/>
                  </p:nvSpPr>
                  <p:spPr>
                    <a:xfrm>
                      <a:off x="730567" y="3563248"/>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60" name="アーチ 959"/>
                  <p:cNvSpPr/>
                  <p:nvPr/>
                </p:nvSpPr>
                <p:spPr>
                  <a:xfrm rot="8773803">
                    <a:off x="444884" y="1777804"/>
                    <a:ext cx="444188" cy="600067"/>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54" name="アーチ 953"/>
                <p:cNvSpPr/>
                <p:nvPr/>
              </p:nvSpPr>
              <p:spPr>
                <a:xfrm rot="8773803">
                  <a:off x="5017805" y="2199142"/>
                  <a:ext cx="577444" cy="744083"/>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55" name="正方形/長方形 954"/>
                <p:cNvSpPr/>
                <p:nvPr/>
              </p:nvSpPr>
              <p:spPr>
                <a:xfrm rot="1680000">
                  <a:off x="5400164" y="153405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56" name="正方形/長方形 955"/>
                <p:cNvSpPr/>
                <p:nvPr/>
              </p:nvSpPr>
              <p:spPr>
                <a:xfrm rot="7140000">
                  <a:off x="5417817" y="1908769"/>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57" name="正方形/長方形 956"/>
                <p:cNvSpPr/>
                <p:nvPr/>
              </p:nvSpPr>
              <p:spPr>
                <a:xfrm rot="1680000">
                  <a:off x="5383666" y="230130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58" name="正方形/長方形 957"/>
                <p:cNvSpPr/>
                <p:nvPr/>
              </p:nvSpPr>
              <p:spPr>
                <a:xfrm rot="7140000">
                  <a:off x="5451245" y="2642280"/>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70" name="グループ化 553"/>
              <p:cNvGrpSpPr>
                <a:grpSpLocks noChangeAspect="1"/>
              </p:cNvGrpSpPr>
              <p:nvPr/>
            </p:nvGrpSpPr>
            <p:grpSpPr>
              <a:xfrm rot="6879705">
                <a:off x="3192135" y="2096335"/>
                <a:ext cx="83610" cy="183029"/>
                <a:chOff x="4595941" y="1153522"/>
                <a:chExt cx="1188031" cy="2232239"/>
              </a:xfrm>
            </p:grpSpPr>
            <p:grpSp>
              <p:nvGrpSpPr>
                <p:cNvPr id="971" name="グループ化 368"/>
                <p:cNvGrpSpPr/>
                <p:nvPr/>
              </p:nvGrpSpPr>
              <p:grpSpPr>
                <a:xfrm>
                  <a:off x="4595941" y="1153522"/>
                  <a:ext cx="1002175" cy="2232239"/>
                  <a:chOff x="128690" y="1536445"/>
                  <a:chExt cx="770903" cy="1800193"/>
                </a:xfrm>
              </p:grpSpPr>
              <p:grpSp>
                <p:nvGrpSpPr>
                  <p:cNvPr id="977" name="グループ化 279"/>
                  <p:cNvGrpSpPr/>
                  <p:nvPr/>
                </p:nvGrpSpPr>
                <p:grpSpPr>
                  <a:xfrm>
                    <a:off x="128690" y="1536445"/>
                    <a:ext cx="770903" cy="1800193"/>
                    <a:chOff x="730567" y="2987187"/>
                    <a:chExt cx="374917" cy="864093"/>
                  </a:xfrm>
                </p:grpSpPr>
                <p:sp>
                  <p:nvSpPr>
                    <p:cNvPr id="979" name="平行四辺形 978"/>
                    <p:cNvSpPr/>
                    <p:nvPr/>
                  </p:nvSpPr>
                  <p:spPr>
                    <a:xfrm rot="12456082" flipH="1">
                      <a:off x="755284" y="3145260"/>
                      <a:ext cx="350175" cy="84756"/>
                    </a:xfrm>
                    <a:prstGeom prst="parallelogram">
                      <a:avLst>
                        <a:gd name="adj" fmla="val 51461"/>
                      </a:avLst>
                    </a:prstGeom>
                    <a:gradFill>
                      <a:gsLst>
                        <a:gs pos="50000">
                          <a:schemeClr val="accent6">
                            <a:lumMod val="40000"/>
                            <a:lumOff val="60000"/>
                          </a:schemeClr>
                        </a:gs>
                        <a:gs pos="1000">
                          <a:schemeClr val="accent6">
                            <a:lumMod val="60000"/>
                            <a:lumOff val="4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80" name="平行四辺形 979"/>
                    <p:cNvSpPr/>
                    <p:nvPr/>
                  </p:nvSpPr>
                  <p:spPr>
                    <a:xfrm rot="9143918">
                      <a:off x="755307" y="3001174"/>
                      <a:ext cx="350177" cy="84757"/>
                    </a:xfrm>
                    <a:prstGeom prst="parallelogram">
                      <a:avLst>
                        <a:gd name="adj" fmla="val 51461"/>
                      </a:avLst>
                    </a:prstGeom>
                    <a:gradFill>
                      <a:gsLst>
                        <a:gs pos="100000">
                          <a:srgbClr val="FF0000"/>
                        </a:gs>
                        <a:gs pos="1000">
                          <a:schemeClr val="accent6">
                            <a:lumMod val="20000"/>
                            <a:lumOff val="8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81" name="平行四辺形 980"/>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82" name="平行四辺形 981"/>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83" name="アーチ 982"/>
                    <p:cNvSpPr/>
                    <p:nvPr/>
                  </p:nvSpPr>
                  <p:spPr>
                    <a:xfrm>
                      <a:off x="730568" y="2987187"/>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84" name="平行四辺形 983"/>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85" name="アーチ 984"/>
                    <p:cNvSpPr/>
                    <p:nvPr/>
                  </p:nvSpPr>
                  <p:spPr>
                    <a:xfrm>
                      <a:off x="730572" y="3275212"/>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86" name="平行四辺形 985"/>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87" name="アーチ 986"/>
                    <p:cNvSpPr/>
                    <p:nvPr/>
                  </p:nvSpPr>
                  <p:spPr>
                    <a:xfrm>
                      <a:off x="730567" y="3563248"/>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78" name="アーチ 977"/>
                  <p:cNvSpPr/>
                  <p:nvPr/>
                </p:nvSpPr>
                <p:spPr>
                  <a:xfrm rot="8773803">
                    <a:off x="444884" y="1777804"/>
                    <a:ext cx="444188" cy="600067"/>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72" name="アーチ 971"/>
                <p:cNvSpPr/>
                <p:nvPr/>
              </p:nvSpPr>
              <p:spPr>
                <a:xfrm rot="8773803">
                  <a:off x="5017805" y="2199142"/>
                  <a:ext cx="577444" cy="744083"/>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73" name="正方形/長方形 972"/>
                <p:cNvSpPr/>
                <p:nvPr/>
              </p:nvSpPr>
              <p:spPr>
                <a:xfrm rot="1680000">
                  <a:off x="5400164" y="153405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74" name="正方形/長方形 973"/>
                <p:cNvSpPr/>
                <p:nvPr/>
              </p:nvSpPr>
              <p:spPr>
                <a:xfrm rot="7140000">
                  <a:off x="5417817" y="1908769"/>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75" name="正方形/長方形 974"/>
                <p:cNvSpPr/>
                <p:nvPr/>
              </p:nvSpPr>
              <p:spPr>
                <a:xfrm rot="1680000">
                  <a:off x="5383666" y="230130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76" name="正方形/長方形 975"/>
                <p:cNvSpPr/>
                <p:nvPr/>
              </p:nvSpPr>
              <p:spPr>
                <a:xfrm rot="7140000">
                  <a:off x="5451245" y="2642280"/>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988" name="グループ化 553"/>
              <p:cNvGrpSpPr>
                <a:grpSpLocks noChangeAspect="1"/>
              </p:cNvGrpSpPr>
              <p:nvPr/>
            </p:nvGrpSpPr>
            <p:grpSpPr>
              <a:xfrm rot="10625309">
                <a:off x="2936368" y="2249771"/>
                <a:ext cx="83610" cy="183029"/>
                <a:chOff x="4595941" y="1153522"/>
                <a:chExt cx="1188031" cy="2232239"/>
              </a:xfrm>
            </p:grpSpPr>
            <p:grpSp>
              <p:nvGrpSpPr>
                <p:cNvPr id="989" name="グループ化 368"/>
                <p:cNvGrpSpPr/>
                <p:nvPr/>
              </p:nvGrpSpPr>
              <p:grpSpPr>
                <a:xfrm>
                  <a:off x="4595941" y="1153522"/>
                  <a:ext cx="1002175" cy="2232239"/>
                  <a:chOff x="128690" y="1536445"/>
                  <a:chExt cx="770903" cy="1800193"/>
                </a:xfrm>
              </p:grpSpPr>
              <p:grpSp>
                <p:nvGrpSpPr>
                  <p:cNvPr id="995" name="グループ化 279"/>
                  <p:cNvGrpSpPr/>
                  <p:nvPr/>
                </p:nvGrpSpPr>
                <p:grpSpPr>
                  <a:xfrm>
                    <a:off x="128690" y="1536445"/>
                    <a:ext cx="770903" cy="1800193"/>
                    <a:chOff x="730567" y="2987187"/>
                    <a:chExt cx="374917" cy="864093"/>
                  </a:xfrm>
                </p:grpSpPr>
                <p:sp>
                  <p:nvSpPr>
                    <p:cNvPr id="997" name="平行四辺形 996"/>
                    <p:cNvSpPr/>
                    <p:nvPr/>
                  </p:nvSpPr>
                  <p:spPr>
                    <a:xfrm rot="12456082" flipH="1">
                      <a:off x="755284" y="3145260"/>
                      <a:ext cx="350175" cy="84756"/>
                    </a:xfrm>
                    <a:prstGeom prst="parallelogram">
                      <a:avLst>
                        <a:gd name="adj" fmla="val 51461"/>
                      </a:avLst>
                    </a:prstGeom>
                    <a:gradFill>
                      <a:gsLst>
                        <a:gs pos="50000">
                          <a:schemeClr val="accent6">
                            <a:lumMod val="40000"/>
                            <a:lumOff val="60000"/>
                          </a:schemeClr>
                        </a:gs>
                        <a:gs pos="1000">
                          <a:schemeClr val="accent6">
                            <a:lumMod val="60000"/>
                            <a:lumOff val="4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8" name="平行四辺形 997"/>
                    <p:cNvSpPr/>
                    <p:nvPr/>
                  </p:nvSpPr>
                  <p:spPr>
                    <a:xfrm rot="9143918">
                      <a:off x="755307" y="3001174"/>
                      <a:ext cx="350177" cy="84757"/>
                    </a:xfrm>
                    <a:prstGeom prst="parallelogram">
                      <a:avLst>
                        <a:gd name="adj" fmla="val 51461"/>
                      </a:avLst>
                    </a:prstGeom>
                    <a:gradFill>
                      <a:gsLst>
                        <a:gs pos="100000">
                          <a:srgbClr val="FF0000"/>
                        </a:gs>
                        <a:gs pos="1000">
                          <a:schemeClr val="accent6">
                            <a:lumMod val="20000"/>
                            <a:lumOff val="8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9" name="平行四辺形 998"/>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00" name="平行四辺形 999"/>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01" name="アーチ 1000"/>
                    <p:cNvSpPr/>
                    <p:nvPr/>
                  </p:nvSpPr>
                  <p:spPr>
                    <a:xfrm>
                      <a:off x="730568" y="2987187"/>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02" name="平行四辺形 1001"/>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03" name="アーチ 1002"/>
                    <p:cNvSpPr/>
                    <p:nvPr/>
                  </p:nvSpPr>
                  <p:spPr>
                    <a:xfrm>
                      <a:off x="730572" y="3275212"/>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04" name="平行四辺形 1003"/>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05" name="アーチ 1004"/>
                    <p:cNvSpPr/>
                    <p:nvPr/>
                  </p:nvSpPr>
                  <p:spPr>
                    <a:xfrm>
                      <a:off x="730567" y="3563248"/>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96" name="アーチ 995"/>
                  <p:cNvSpPr/>
                  <p:nvPr/>
                </p:nvSpPr>
                <p:spPr>
                  <a:xfrm rot="8773803">
                    <a:off x="444884" y="1777804"/>
                    <a:ext cx="444188" cy="600067"/>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990" name="アーチ 989"/>
                <p:cNvSpPr/>
                <p:nvPr/>
              </p:nvSpPr>
              <p:spPr>
                <a:xfrm rot="8773803">
                  <a:off x="5017805" y="2199142"/>
                  <a:ext cx="577444" cy="744083"/>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1" name="正方形/長方形 990"/>
                <p:cNvSpPr/>
                <p:nvPr/>
              </p:nvSpPr>
              <p:spPr>
                <a:xfrm rot="1680000">
                  <a:off x="5400164" y="153405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2" name="正方形/長方形 991"/>
                <p:cNvSpPr/>
                <p:nvPr/>
              </p:nvSpPr>
              <p:spPr>
                <a:xfrm rot="7140000">
                  <a:off x="5417817" y="1908769"/>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3" name="正方形/長方形 992"/>
                <p:cNvSpPr/>
                <p:nvPr/>
              </p:nvSpPr>
              <p:spPr>
                <a:xfrm rot="1680000">
                  <a:off x="5383666" y="230130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994" name="正方形/長方形 993"/>
                <p:cNvSpPr/>
                <p:nvPr/>
              </p:nvSpPr>
              <p:spPr>
                <a:xfrm rot="7140000">
                  <a:off x="5451245" y="2642280"/>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006" name="グループ化 553"/>
              <p:cNvGrpSpPr>
                <a:grpSpLocks noChangeAspect="1"/>
              </p:cNvGrpSpPr>
              <p:nvPr/>
            </p:nvGrpSpPr>
            <p:grpSpPr>
              <a:xfrm rot="14328869">
                <a:off x="2657774" y="2130759"/>
                <a:ext cx="83610" cy="183029"/>
                <a:chOff x="4595941" y="1153522"/>
                <a:chExt cx="1188031" cy="2232239"/>
              </a:xfrm>
            </p:grpSpPr>
            <p:grpSp>
              <p:nvGrpSpPr>
                <p:cNvPr id="1007" name="グループ化 368"/>
                <p:cNvGrpSpPr/>
                <p:nvPr/>
              </p:nvGrpSpPr>
              <p:grpSpPr>
                <a:xfrm>
                  <a:off x="4595941" y="1153522"/>
                  <a:ext cx="1002175" cy="2232239"/>
                  <a:chOff x="128690" y="1536445"/>
                  <a:chExt cx="770903" cy="1800193"/>
                </a:xfrm>
              </p:grpSpPr>
              <p:grpSp>
                <p:nvGrpSpPr>
                  <p:cNvPr id="1013" name="グループ化 279"/>
                  <p:cNvGrpSpPr/>
                  <p:nvPr/>
                </p:nvGrpSpPr>
                <p:grpSpPr>
                  <a:xfrm>
                    <a:off x="128690" y="1536445"/>
                    <a:ext cx="770903" cy="1800193"/>
                    <a:chOff x="730567" y="2987187"/>
                    <a:chExt cx="374917" cy="864093"/>
                  </a:xfrm>
                </p:grpSpPr>
                <p:sp>
                  <p:nvSpPr>
                    <p:cNvPr id="1015" name="平行四辺形 1014"/>
                    <p:cNvSpPr/>
                    <p:nvPr/>
                  </p:nvSpPr>
                  <p:spPr>
                    <a:xfrm rot="12456082" flipH="1">
                      <a:off x="755284" y="3145260"/>
                      <a:ext cx="350175" cy="84756"/>
                    </a:xfrm>
                    <a:prstGeom prst="parallelogram">
                      <a:avLst>
                        <a:gd name="adj" fmla="val 51461"/>
                      </a:avLst>
                    </a:prstGeom>
                    <a:gradFill>
                      <a:gsLst>
                        <a:gs pos="50000">
                          <a:schemeClr val="accent6">
                            <a:lumMod val="40000"/>
                            <a:lumOff val="60000"/>
                          </a:schemeClr>
                        </a:gs>
                        <a:gs pos="1000">
                          <a:schemeClr val="accent6">
                            <a:lumMod val="60000"/>
                            <a:lumOff val="4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6" name="平行四辺形 1015"/>
                    <p:cNvSpPr/>
                    <p:nvPr/>
                  </p:nvSpPr>
                  <p:spPr>
                    <a:xfrm rot="9143918">
                      <a:off x="755307" y="3001174"/>
                      <a:ext cx="350177" cy="84757"/>
                    </a:xfrm>
                    <a:prstGeom prst="parallelogram">
                      <a:avLst>
                        <a:gd name="adj" fmla="val 51461"/>
                      </a:avLst>
                    </a:prstGeom>
                    <a:gradFill>
                      <a:gsLst>
                        <a:gs pos="100000">
                          <a:srgbClr val="FF0000"/>
                        </a:gs>
                        <a:gs pos="1000">
                          <a:schemeClr val="accent6">
                            <a:lumMod val="20000"/>
                            <a:lumOff val="8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7" name="平行四辺形 1016"/>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8" name="平行四辺形 1017"/>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9" name="アーチ 1018"/>
                    <p:cNvSpPr/>
                    <p:nvPr/>
                  </p:nvSpPr>
                  <p:spPr>
                    <a:xfrm>
                      <a:off x="730568" y="2987187"/>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20" name="平行四辺形 1019"/>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21" name="アーチ 1020"/>
                    <p:cNvSpPr/>
                    <p:nvPr/>
                  </p:nvSpPr>
                  <p:spPr>
                    <a:xfrm>
                      <a:off x="730572" y="3275212"/>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22" name="平行四辺形 1021"/>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23" name="アーチ 1022"/>
                    <p:cNvSpPr/>
                    <p:nvPr/>
                  </p:nvSpPr>
                  <p:spPr>
                    <a:xfrm>
                      <a:off x="730567" y="3563248"/>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14" name="アーチ 1013"/>
                  <p:cNvSpPr/>
                  <p:nvPr/>
                </p:nvSpPr>
                <p:spPr>
                  <a:xfrm rot="8773803">
                    <a:off x="444884" y="1777804"/>
                    <a:ext cx="444188" cy="600067"/>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08" name="アーチ 1007"/>
                <p:cNvSpPr/>
                <p:nvPr/>
              </p:nvSpPr>
              <p:spPr>
                <a:xfrm rot="8773803">
                  <a:off x="5017805" y="2199142"/>
                  <a:ext cx="577444" cy="744083"/>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09" name="正方形/長方形 1008"/>
                <p:cNvSpPr/>
                <p:nvPr/>
              </p:nvSpPr>
              <p:spPr>
                <a:xfrm rot="1680000">
                  <a:off x="5400164" y="153405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0" name="正方形/長方形 1009"/>
                <p:cNvSpPr/>
                <p:nvPr/>
              </p:nvSpPr>
              <p:spPr>
                <a:xfrm rot="7140000">
                  <a:off x="5417817" y="1908769"/>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1" name="正方形/長方形 1010"/>
                <p:cNvSpPr/>
                <p:nvPr/>
              </p:nvSpPr>
              <p:spPr>
                <a:xfrm rot="1680000">
                  <a:off x="5383666" y="230130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12" name="正方形/長方形 1011"/>
                <p:cNvSpPr/>
                <p:nvPr/>
              </p:nvSpPr>
              <p:spPr>
                <a:xfrm rot="7140000">
                  <a:off x="5451245" y="2642280"/>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24" name="ドーナツ 1023"/>
              <p:cNvSpPr>
                <a:spLocks noChangeAspect="1"/>
              </p:cNvSpPr>
              <p:nvPr/>
            </p:nvSpPr>
            <p:spPr bwMode="auto">
              <a:xfrm>
                <a:off x="4194908" y="2570510"/>
                <a:ext cx="459285" cy="449496"/>
              </a:xfrm>
              <a:prstGeom prst="donut">
                <a:avLst>
                  <a:gd name="adj" fmla="val 9524"/>
                </a:avLst>
              </a:prstGeom>
              <a:noFill/>
              <a:ln>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ja-JP" altLang="en-US" sz="1600">
                  <a:solidFill>
                    <a:srgbClr val="FFC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nvGrpSpPr>
              <p:cNvPr id="1025" name="グループ化 1024"/>
              <p:cNvGrpSpPr>
                <a:grpSpLocks noChangeAspect="1"/>
              </p:cNvGrpSpPr>
              <p:nvPr/>
            </p:nvGrpSpPr>
            <p:grpSpPr>
              <a:xfrm rot="18030413">
                <a:off x="4342426" y="2603177"/>
                <a:ext cx="169566" cy="379876"/>
                <a:chOff x="1972506" y="2914156"/>
                <a:chExt cx="795300" cy="1781688"/>
              </a:xfrm>
            </p:grpSpPr>
            <p:cxnSp>
              <p:nvCxnSpPr>
                <p:cNvPr id="1026" name="直線コネクタ 1025"/>
                <p:cNvCxnSpPr/>
                <p:nvPr/>
              </p:nvCxnSpPr>
              <p:spPr>
                <a:xfrm>
                  <a:off x="2060640" y="4085992"/>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27" name="直線コネクタ 1026"/>
                <p:cNvCxnSpPr/>
                <p:nvPr/>
              </p:nvCxnSpPr>
              <p:spPr>
                <a:xfrm>
                  <a:off x="2164516" y="4005064"/>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28" name="直線コネクタ 1027"/>
                <p:cNvCxnSpPr/>
                <p:nvPr/>
              </p:nvCxnSpPr>
              <p:spPr>
                <a:xfrm>
                  <a:off x="2281124" y="3933056"/>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29" name="直線コネクタ 1028"/>
                <p:cNvCxnSpPr/>
                <p:nvPr/>
              </p:nvCxnSpPr>
              <p:spPr>
                <a:xfrm>
                  <a:off x="2064104" y="322722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0" name="直線コネクタ 1029"/>
                <p:cNvCxnSpPr/>
                <p:nvPr/>
              </p:nvCxnSpPr>
              <p:spPr>
                <a:xfrm>
                  <a:off x="2179304" y="315510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1" name="直線コネクタ 1030"/>
                <p:cNvCxnSpPr/>
                <p:nvPr/>
              </p:nvCxnSpPr>
              <p:spPr>
                <a:xfrm>
                  <a:off x="2281124" y="3082988"/>
                  <a:ext cx="288032" cy="0"/>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1032" name="グループ化 126"/>
                <p:cNvGrpSpPr/>
                <p:nvPr/>
              </p:nvGrpSpPr>
              <p:grpSpPr>
                <a:xfrm>
                  <a:off x="1972506" y="2914156"/>
                  <a:ext cx="795300" cy="1781688"/>
                  <a:chOff x="1649020" y="1796609"/>
                  <a:chExt cx="1482820" cy="3312972"/>
                </a:xfrm>
              </p:grpSpPr>
              <p:sp>
                <p:nvSpPr>
                  <p:cNvPr id="1039" name="正方形/長方形 1038"/>
                  <p:cNvSpPr/>
                  <p:nvPr/>
                </p:nvSpPr>
                <p:spPr>
                  <a:xfrm rot="2100000" flipV="1">
                    <a:off x="1658459" y="2763596"/>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40" name="正方形/長方形 1039"/>
                  <p:cNvSpPr/>
                  <p:nvPr/>
                </p:nvSpPr>
                <p:spPr>
                  <a:xfrm rot="2100000" flipV="1">
                    <a:off x="1649020" y="3141517"/>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42" name="正方形/長方形 1041"/>
                  <p:cNvSpPr/>
                  <p:nvPr/>
                </p:nvSpPr>
                <p:spPr>
                  <a:xfrm rot="19800000">
                    <a:off x="1686343" y="355839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43" name="フリーフォーム 1042"/>
                  <p:cNvSpPr/>
                  <p:nvPr/>
                </p:nvSpPr>
                <p:spPr>
                  <a:xfrm flipH="1" flipV="1">
                    <a:off x="2730551" y="327045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44" name="フリーフォーム 1043"/>
                  <p:cNvSpPr/>
                  <p:nvPr/>
                </p:nvSpPr>
                <p:spPr>
                  <a:xfrm rot="300000" flipH="1">
                    <a:off x="2736348" y="30626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45" name="フリーフォーム 1044"/>
                  <p:cNvSpPr/>
                  <p:nvPr/>
                </p:nvSpPr>
                <p:spPr>
                  <a:xfrm>
                    <a:off x="1720380" y="379083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46" name="正方形/長方形 1045"/>
                  <p:cNvSpPr/>
                  <p:nvPr/>
                </p:nvSpPr>
                <p:spPr>
                  <a:xfrm rot="2100000" flipV="1">
                    <a:off x="1649591" y="4349090"/>
                    <a:ext cx="1296000"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47" name="フリーフォーム 1046"/>
                  <p:cNvSpPr/>
                  <p:nvPr/>
                </p:nvSpPr>
                <p:spPr>
                  <a:xfrm rot="300000" flipV="1">
                    <a:off x="1710896" y="40021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48" name="フリーフォーム 1047"/>
                  <p:cNvSpPr/>
                  <p:nvPr/>
                </p:nvSpPr>
                <p:spPr>
                  <a:xfrm rot="300000" flipV="1">
                    <a:off x="1713099" y="278754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49" name="正方形/長方形 1048"/>
                  <p:cNvSpPr/>
                  <p:nvPr/>
                </p:nvSpPr>
                <p:spPr>
                  <a:xfrm rot="19800000">
                    <a:off x="1689645" y="2348227"/>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50" name="フリーフォーム 1049"/>
                  <p:cNvSpPr/>
                  <p:nvPr/>
                </p:nvSpPr>
                <p:spPr>
                  <a:xfrm>
                    <a:off x="1723578" y="25850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51" name="フリーフォーム 1050"/>
                  <p:cNvSpPr/>
                  <p:nvPr/>
                </p:nvSpPr>
                <p:spPr>
                  <a:xfrm flipH="1">
                    <a:off x="2981027" y="315698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52" name="フリーフォーム 1051"/>
                  <p:cNvSpPr/>
                  <p:nvPr/>
                </p:nvSpPr>
                <p:spPr>
                  <a:xfrm rot="300000" flipH="1">
                    <a:off x="2729551" y="343873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53" name="正方形/長方形 1052"/>
                  <p:cNvSpPr/>
                  <p:nvPr/>
                </p:nvSpPr>
                <p:spPr>
                  <a:xfrm rot="19800000">
                    <a:off x="1679546" y="3934451"/>
                    <a:ext cx="1224136"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54" name="フリーフォーム 1053"/>
                  <p:cNvSpPr/>
                  <p:nvPr/>
                </p:nvSpPr>
                <p:spPr>
                  <a:xfrm flipH="1" flipV="1">
                    <a:off x="2723754" y="364651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55" name="フリーフォーム 1054"/>
                  <p:cNvSpPr/>
                  <p:nvPr/>
                </p:nvSpPr>
                <p:spPr>
                  <a:xfrm>
                    <a:off x="1713583" y="4166886"/>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56" name="正方形/長方形 1055"/>
                  <p:cNvSpPr/>
                  <p:nvPr/>
                </p:nvSpPr>
                <p:spPr>
                  <a:xfrm rot="2100000" flipV="1">
                    <a:off x="1661489" y="4665852"/>
                    <a:ext cx="1089254" cy="144016"/>
                  </a:xfrm>
                  <a:prstGeom prst="rect">
                    <a:avLst/>
                  </a:prstGeom>
                  <a:gradFill>
                    <a:gsLst>
                      <a:gs pos="0">
                        <a:schemeClr val="accent5">
                          <a:lumMod val="75000"/>
                        </a:schemeClr>
                      </a:gs>
                      <a:gs pos="50000">
                        <a:schemeClr val="accent5">
                          <a:lumMod val="5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57" name="フリーフォーム 1056"/>
                  <p:cNvSpPr/>
                  <p:nvPr/>
                </p:nvSpPr>
                <p:spPr>
                  <a:xfrm rot="300000" flipV="1">
                    <a:off x="1704099" y="4378191"/>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58" name="正方形/長方形 1057"/>
                  <p:cNvSpPr/>
                  <p:nvPr/>
                </p:nvSpPr>
                <p:spPr>
                  <a:xfrm rot="19800000">
                    <a:off x="1715190" y="2027816"/>
                    <a:ext cx="983728" cy="144016"/>
                  </a:xfrm>
                  <a:prstGeom prst="rect">
                    <a:avLst/>
                  </a:prstGeom>
                  <a:gradFill>
                    <a:gsLst>
                      <a:gs pos="0">
                        <a:schemeClr val="accent5">
                          <a:lumMod val="20000"/>
                          <a:lumOff val="80000"/>
                        </a:schemeClr>
                      </a:gs>
                      <a:gs pos="50000">
                        <a:schemeClr val="accent5">
                          <a:lumMod val="60000"/>
                          <a:lumOff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59" name="フリーフォーム 1058"/>
                  <p:cNvSpPr/>
                  <p:nvPr/>
                </p:nvSpPr>
                <p:spPr>
                  <a:xfrm>
                    <a:off x="1735627" y="2204864"/>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60" name="フリーフォーム 1059"/>
                  <p:cNvSpPr/>
                  <p:nvPr/>
                </p:nvSpPr>
                <p:spPr>
                  <a:xfrm rot="300000" flipV="1">
                    <a:off x="1713366" y="2400260"/>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61" name="フリーフォーム 1060"/>
                  <p:cNvSpPr/>
                  <p:nvPr/>
                </p:nvSpPr>
                <p:spPr>
                  <a:xfrm rot="300000" flipH="1">
                    <a:off x="2737910" y="3063852"/>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62" name="フリーフォーム 1061"/>
                  <p:cNvSpPr/>
                  <p:nvPr/>
                </p:nvSpPr>
                <p:spPr>
                  <a:xfrm flipH="1" flipV="1">
                    <a:off x="2531355" y="179660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63" name="フリーフォーム 1062"/>
                  <p:cNvSpPr/>
                  <p:nvPr/>
                </p:nvSpPr>
                <p:spPr>
                  <a:xfrm flipH="1" flipV="1">
                    <a:off x="2737810" y="2060848"/>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64" name="フリーフォーム 1063"/>
                  <p:cNvSpPr/>
                  <p:nvPr/>
                </p:nvSpPr>
                <p:spPr>
                  <a:xfrm rot="300000" flipH="1">
                    <a:off x="2743011" y="4653537"/>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65" name="フリーフォーム 1064"/>
                  <p:cNvSpPr/>
                  <p:nvPr/>
                </p:nvSpPr>
                <p:spPr>
                  <a:xfrm rot="300000" flipH="1">
                    <a:off x="2560773" y="4910349"/>
                    <a:ext cx="150813" cy="199232"/>
                  </a:xfrm>
                  <a:custGeom>
                    <a:avLst/>
                    <a:gdLst>
                      <a:gd name="connsiteX0" fmla="*/ 141288 w 150813"/>
                      <a:gd name="connsiteY0" fmla="*/ 794 h 199232"/>
                      <a:gd name="connsiteX1" fmla="*/ 10319 w 150813"/>
                      <a:gd name="connsiteY1" fmla="*/ 76994 h 199232"/>
                      <a:gd name="connsiteX2" fmla="*/ 79375 w 150813"/>
                      <a:gd name="connsiteY2" fmla="*/ 198438 h 199232"/>
                      <a:gd name="connsiteX3" fmla="*/ 67469 w 150813"/>
                      <a:gd name="connsiteY3" fmla="*/ 81757 h 199232"/>
                      <a:gd name="connsiteX4" fmla="*/ 141288 w 150813"/>
                      <a:gd name="connsiteY4" fmla="*/ 794 h 19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813" h="199232">
                        <a:moveTo>
                          <a:pt x="141288" y="794"/>
                        </a:moveTo>
                        <a:cubicBezTo>
                          <a:pt x="131763" y="0"/>
                          <a:pt x="20638" y="44053"/>
                          <a:pt x="10319" y="76994"/>
                        </a:cubicBezTo>
                        <a:cubicBezTo>
                          <a:pt x="0" y="109935"/>
                          <a:pt x="69850" y="197644"/>
                          <a:pt x="79375" y="198438"/>
                        </a:cubicBezTo>
                        <a:cubicBezTo>
                          <a:pt x="88900" y="199232"/>
                          <a:pt x="57547" y="114301"/>
                          <a:pt x="67469" y="81757"/>
                        </a:cubicBezTo>
                        <a:cubicBezTo>
                          <a:pt x="77391" y="49213"/>
                          <a:pt x="150813" y="1588"/>
                          <a:pt x="141288" y="7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cxnSp>
              <p:nvCxnSpPr>
                <p:cNvPr id="1033" name="直線コネクタ 1032"/>
                <p:cNvCxnSpPr/>
                <p:nvPr/>
              </p:nvCxnSpPr>
              <p:spPr>
                <a:xfrm>
                  <a:off x="2078351" y="3465826"/>
                  <a:ext cx="216000" cy="0"/>
                </a:xfrm>
                <a:prstGeom prst="line">
                  <a:avLst/>
                </a:prstGeom>
                <a:ln w="25400" cap="rnd">
                  <a:solidFill>
                    <a:schemeClr val="bg1">
                      <a:lumMod val="50000"/>
                    </a:schemeClr>
                  </a:solidFill>
                  <a:bevel/>
                </a:ln>
              </p:spPr>
              <p:style>
                <a:lnRef idx="1">
                  <a:schemeClr val="accent1"/>
                </a:lnRef>
                <a:fillRef idx="0">
                  <a:schemeClr val="accent1"/>
                </a:fillRef>
                <a:effectRef idx="0">
                  <a:schemeClr val="accent1"/>
                </a:effectRef>
                <a:fontRef idx="minor">
                  <a:schemeClr val="tx1"/>
                </a:fontRef>
              </p:style>
            </p:cxnSp>
            <p:cxnSp>
              <p:nvCxnSpPr>
                <p:cNvPr id="1034" name="直線コネクタ 1033"/>
                <p:cNvCxnSpPr/>
                <p:nvPr/>
              </p:nvCxnSpPr>
              <p:spPr>
                <a:xfrm>
                  <a:off x="2337302" y="3665699"/>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5" name="直線コネクタ 1034"/>
                <p:cNvCxnSpPr/>
                <p:nvPr/>
              </p:nvCxnSpPr>
              <p:spPr>
                <a:xfrm>
                  <a:off x="2072476" y="4316130"/>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6" name="直線コネクタ 1035"/>
                <p:cNvCxnSpPr/>
                <p:nvPr/>
              </p:nvCxnSpPr>
              <p:spPr>
                <a:xfrm>
                  <a:off x="2207033" y="3564863"/>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7" name="直線コネクタ 1036"/>
                <p:cNvCxnSpPr/>
                <p:nvPr/>
              </p:nvCxnSpPr>
              <p:spPr>
                <a:xfrm>
                  <a:off x="2192605" y="4423732"/>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8" name="直線コネクタ 1037"/>
                <p:cNvCxnSpPr/>
                <p:nvPr/>
              </p:nvCxnSpPr>
              <p:spPr>
                <a:xfrm>
                  <a:off x="2341719" y="4528375"/>
                  <a:ext cx="216000" cy="0"/>
                </a:xfrm>
                <a:prstGeom prst="line">
                  <a:avLst/>
                </a:prstGeom>
                <a:ln w="25400" cap="rnd">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1066" name="グループ化 553"/>
              <p:cNvGrpSpPr>
                <a:grpSpLocks noChangeAspect="1"/>
              </p:cNvGrpSpPr>
              <p:nvPr/>
            </p:nvGrpSpPr>
            <p:grpSpPr>
              <a:xfrm rot="18331106">
                <a:off x="4146292" y="2497277"/>
                <a:ext cx="83610" cy="183029"/>
                <a:chOff x="4595941" y="1153522"/>
                <a:chExt cx="1188031" cy="2232239"/>
              </a:xfrm>
            </p:grpSpPr>
            <p:grpSp>
              <p:nvGrpSpPr>
                <p:cNvPr id="1067" name="グループ化 368"/>
                <p:cNvGrpSpPr/>
                <p:nvPr/>
              </p:nvGrpSpPr>
              <p:grpSpPr>
                <a:xfrm>
                  <a:off x="4595941" y="1153522"/>
                  <a:ext cx="1002175" cy="2232239"/>
                  <a:chOff x="128690" y="1536445"/>
                  <a:chExt cx="770903" cy="1800193"/>
                </a:xfrm>
              </p:grpSpPr>
              <p:grpSp>
                <p:nvGrpSpPr>
                  <p:cNvPr id="1073" name="グループ化 279"/>
                  <p:cNvGrpSpPr/>
                  <p:nvPr/>
                </p:nvGrpSpPr>
                <p:grpSpPr>
                  <a:xfrm>
                    <a:off x="128690" y="1536445"/>
                    <a:ext cx="770903" cy="1800193"/>
                    <a:chOff x="730567" y="2987187"/>
                    <a:chExt cx="374917" cy="864093"/>
                  </a:xfrm>
                </p:grpSpPr>
                <p:sp>
                  <p:nvSpPr>
                    <p:cNvPr id="1075" name="平行四辺形 1074"/>
                    <p:cNvSpPr/>
                    <p:nvPr/>
                  </p:nvSpPr>
                  <p:spPr>
                    <a:xfrm rot="12456082" flipH="1">
                      <a:off x="755284" y="3145260"/>
                      <a:ext cx="350175" cy="84756"/>
                    </a:xfrm>
                    <a:prstGeom prst="parallelogram">
                      <a:avLst>
                        <a:gd name="adj" fmla="val 51461"/>
                      </a:avLst>
                    </a:prstGeom>
                    <a:gradFill>
                      <a:gsLst>
                        <a:gs pos="50000">
                          <a:schemeClr val="accent6">
                            <a:lumMod val="40000"/>
                            <a:lumOff val="60000"/>
                          </a:schemeClr>
                        </a:gs>
                        <a:gs pos="1000">
                          <a:schemeClr val="accent6">
                            <a:lumMod val="60000"/>
                            <a:lumOff val="4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76" name="平行四辺形 1075"/>
                    <p:cNvSpPr/>
                    <p:nvPr/>
                  </p:nvSpPr>
                  <p:spPr>
                    <a:xfrm rot="9143918">
                      <a:off x="755307" y="3001174"/>
                      <a:ext cx="350177" cy="84757"/>
                    </a:xfrm>
                    <a:prstGeom prst="parallelogram">
                      <a:avLst>
                        <a:gd name="adj" fmla="val 51461"/>
                      </a:avLst>
                    </a:prstGeom>
                    <a:gradFill>
                      <a:gsLst>
                        <a:gs pos="100000">
                          <a:srgbClr val="FF0000"/>
                        </a:gs>
                        <a:gs pos="1000">
                          <a:schemeClr val="accent6">
                            <a:lumMod val="20000"/>
                            <a:lumOff val="8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77" name="平行四辺形 1076"/>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78" name="平行四辺形 1077"/>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79" name="アーチ 1078"/>
                    <p:cNvSpPr/>
                    <p:nvPr/>
                  </p:nvSpPr>
                  <p:spPr>
                    <a:xfrm>
                      <a:off x="730568" y="2987187"/>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80" name="平行四辺形 1079"/>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81" name="アーチ 1080"/>
                    <p:cNvSpPr/>
                    <p:nvPr/>
                  </p:nvSpPr>
                  <p:spPr>
                    <a:xfrm>
                      <a:off x="730572" y="3275212"/>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82" name="平行四辺形 1081"/>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83" name="アーチ 1082"/>
                    <p:cNvSpPr/>
                    <p:nvPr/>
                  </p:nvSpPr>
                  <p:spPr>
                    <a:xfrm>
                      <a:off x="730567" y="3563248"/>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74" name="アーチ 1073"/>
                  <p:cNvSpPr/>
                  <p:nvPr/>
                </p:nvSpPr>
                <p:spPr>
                  <a:xfrm rot="8773803">
                    <a:off x="444884" y="1777804"/>
                    <a:ext cx="444188" cy="600067"/>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68" name="アーチ 1067"/>
                <p:cNvSpPr/>
                <p:nvPr/>
              </p:nvSpPr>
              <p:spPr>
                <a:xfrm rot="8773803">
                  <a:off x="5017805" y="2199142"/>
                  <a:ext cx="577444" cy="744083"/>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69" name="正方形/長方形 1068"/>
                <p:cNvSpPr/>
                <p:nvPr/>
              </p:nvSpPr>
              <p:spPr>
                <a:xfrm rot="1680000">
                  <a:off x="5400164" y="153405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70" name="正方形/長方形 1069"/>
                <p:cNvSpPr/>
                <p:nvPr/>
              </p:nvSpPr>
              <p:spPr>
                <a:xfrm rot="7140000">
                  <a:off x="5417817" y="1908769"/>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71" name="正方形/長方形 1070"/>
                <p:cNvSpPr/>
                <p:nvPr/>
              </p:nvSpPr>
              <p:spPr>
                <a:xfrm rot="1680000">
                  <a:off x="5383666" y="230130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72" name="正方形/長方形 1071"/>
                <p:cNvSpPr/>
                <p:nvPr/>
              </p:nvSpPr>
              <p:spPr>
                <a:xfrm rot="7140000">
                  <a:off x="5451245" y="2642280"/>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084" name="グループ化 553"/>
              <p:cNvGrpSpPr>
                <a:grpSpLocks noChangeAspect="1"/>
              </p:cNvGrpSpPr>
              <p:nvPr/>
            </p:nvGrpSpPr>
            <p:grpSpPr>
              <a:xfrm>
                <a:off x="4373699" y="2391183"/>
                <a:ext cx="83610" cy="183029"/>
                <a:chOff x="4595941" y="1153522"/>
                <a:chExt cx="1188031" cy="2232239"/>
              </a:xfrm>
            </p:grpSpPr>
            <p:grpSp>
              <p:nvGrpSpPr>
                <p:cNvPr id="1085" name="グループ化 368"/>
                <p:cNvGrpSpPr/>
                <p:nvPr/>
              </p:nvGrpSpPr>
              <p:grpSpPr>
                <a:xfrm>
                  <a:off x="4595941" y="1153522"/>
                  <a:ext cx="1002175" cy="2232239"/>
                  <a:chOff x="128690" y="1536445"/>
                  <a:chExt cx="770903" cy="1800193"/>
                </a:xfrm>
              </p:grpSpPr>
              <p:grpSp>
                <p:nvGrpSpPr>
                  <p:cNvPr id="1091" name="グループ化 279"/>
                  <p:cNvGrpSpPr/>
                  <p:nvPr/>
                </p:nvGrpSpPr>
                <p:grpSpPr>
                  <a:xfrm>
                    <a:off x="128690" y="1536445"/>
                    <a:ext cx="770903" cy="1800193"/>
                    <a:chOff x="730567" y="2987187"/>
                    <a:chExt cx="374917" cy="864093"/>
                  </a:xfrm>
                </p:grpSpPr>
                <p:sp>
                  <p:nvSpPr>
                    <p:cNvPr id="1093" name="平行四辺形 1092"/>
                    <p:cNvSpPr/>
                    <p:nvPr/>
                  </p:nvSpPr>
                  <p:spPr>
                    <a:xfrm rot="12456082" flipH="1">
                      <a:off x="755284" y="3145260"/>
                      <a:ext cx="350175" cy="84756"/>
                    </a:xfrm>
                    <a:prstGeom prst="parallelogram">
                      <a:avLst>
                        <a:gd name="adj" fmla="val 51461"/>
                      </a:avLst>
                    </a:prstGeom>
                    <a:gradFill>
                      <a:gsLst>
                        <a:gs pos="50000">
                          <a:schemeClr val="accent6">
                            <a:lumMod val="40000"/>
                            <a:lumOff val="60000"/>
                          </a:schemeClr>
                        </a:gs>
                        <a:gs pos="1000">
                          <a:schemeClr val="accent6">
                            <a:lumMod val="60000"/>
                            <a:lumOff val="4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94" name="平行四辺形 1093"/>
                    <p:cNvSpPr/>
                    <p:nvPr/>
                  </p:nvSpPr>
                  <p:spPr>
                    <a:xfrm rot="9143918">
                      <a:off x="755307" y="3001174"/>
                      <a:ext cx="350177" cy="84757"/>
                    </a:xfrm>
                    <a:prstGeom prst="parallelogram">
                      <a:avLst>
                        <a:gd name="adj" fmla="val 51461"/>
                      </a:avLst>
                    </a:prstGeom>
                    <a:gradFill>
                      <a:gsLst>
                        <a:gs pos="100000">
                          <a:srgbClr val="FF0000"/>
                        </a:gs>
                        <a:gs pos="1000">
                          <a:schemeClr val="accent6">
                            <a:lumMod val="20000"/>
                            <a:lumOff val="8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95" name="平行四辺形 1094"/>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96" name="平行四辺形 1095"/>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97" name="アーチ 1096"/>
                    <p:cNvSpPr/>
                    <p:nvPr/>
                  </p:nvSpPr>
                  <p:spPr>
                    <a:xfrm>
                      <a:off x="730568" y="2987187"/>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98" name="平行四辺形 1097"/>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99" name="アーチ 1098"/>
                    <p:cNvSpPr/>
                    <p:nvPr/>
                  </p:nvSpPr>
                  <p:spPr>
                    <a:xfrm>
                      <a:off x="730572" y="3275212"/>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00" name="平行四辺形 1099"/>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01" name="アーチ 1100"/>
                    <p:cNvSpPr/>
                    <p:nvPr/>
                  </p:nvSpPr>
                  <p:spPr>
                    <a:xfrm>
                      <a:off x="730567" y="3563248"/>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92" name="アーチ 1091"/>
                  <p:cNvSpPr/>
                  <p:nvPr/>
                </p:nvSpPr>
                <p:spPr>
                  <a:xfrm rot="8773803">
                    <a:off x="444884" y="1777804"/>
                    <a:ext cx="444188" cy="600067"/>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086" name="アーチ 1085"/>
                <p:cNvSpPr/>
                <p:nvPr/>
              </p:nvSpPr>
              <p:spPr>
                <a:xfrm rot="8773803">
                  <a:off x="5017805" y="2199142"/>
                  <a:ext cx="577444" cy="744083"/>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87" name="正方形/長方形 1086"/>
                <p:cNvSpPr/>
                <p:nvPr/>
              </p:nvSpPr>
              <p:spPr>
                <a:xfrm rot="1680000">
                  <a:off x="5400164" y="153405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88" name="正方形/長方形 1087"/>
                <p:cNvSpPr/>
                <p:nvPr/>
              </p:nvSpPr>
              <p:spPr>
                <a:xfrm rot="7140000">
                  <a:off x="5417817" y="1908769"/>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89" name="正方形/長方形 1088"/>
                <p:cNvSpPr/>
                <p:nvPr/>
              </p:nvSpPr>
              <p:spPr>
                <a:xfrm rot="1680000">
                  <a:off x="5383666" y="230130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090" name="正方形/長方形 1089"/>
                <p:cNvSpPr/>
                <p:nvPr/>
              </p:nvSpPr>
              <p:spPr>
                <a:xfrm rot="7140000">
                  <a:off x="5451245" y="2642280"/>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102" name="グループ化 553"/>
              <p:cNvGrpSpPr>
                <a:grpSpLocks noChangeAspect="1"/>
              </p:cNvGrpSpPr>
              <p:nvPr/>
            </p:nvGrpSpPr>
            <p:grpSpPr>
              <a:xfrm rot="2230957">
                <a:off x="4639755" y="2534522"/>
                <a:ext cx="83610" cy="183029"/>
                <a:chOff x="4595941" y="1153522"/>
                <a:chExt cx="1188031" cy="2232239"/>
              </a:xfrm>
            </p:grpSpPr>
            <p:grpSp>
              <p:nvGrpSpPr>
                <p:cNvPr id="1103" name="グループ化 368"/>
                <p:cNvGrpSpPr/>
                <p:nvPr/>
              </p:nvGrpSpPr>
              <p:grpSpPr>
                <a:xfrm>
                  <a:off x="4595941" y="1153522"/>
                  <a:ext cx="1002175" cy="2232239"/>
                  <a:chOff x="128690" y="1536445"/>
                  <a:chExt cx="770903" cy="1800193"/>
                </a:xfrm>
              </p:grpSpPr>
              <p:grpSp>
                <p:nvGrpSpPr>
                  <p:cNvPr id="1109" name="グループ化 279"/>
                  <p:cNvGrpSpPr/>
                  <p:nvPr/>
                </p:nvGrpSpPr>
                <p:grpSpPr>
                  <a:xfrm>
                    <a:off x="128690" y="1536445"/>
                    <a:ext cx="770903" cy="1800193"/>
                    <a:chOff x="730567" y="2987187"/>
                    <a:chExt cx="374917" cy="864093"/>
                  </a:xfrm>
                </p:grpSpPr>
                <p:sp>
                  <p:nvSpPr>
                    <p:cNvPr id="1111" name="平行四辺形 1110"/>
                    <p:cNvSpPr/>
                    <p:nvPr/>
                  </p:nvSpPr>
                  <p:spPr>
                    <a:xfrm rot="12456082" flipH="1">
                      <a:off x="755284" y="3145260"/>
                      <a:ext cx="350175" cy="84756"/>
                    </a:xfrm>
                    <a:prstGeom prst="parallelogram">
                      <a:avLst>
                        <a:gd name="adj" fmla="val 51461"/>
                      </a:avLst>
                    </a:prstGeom>
                    <a:gradFill>
                      <a:gsLst>
                        <a:gs pos="50000">
                          <a:schemeClr val="accent6">
                            <a:lumMod val="40000"/>
                            <a:lumOff val="60000"/>
                          </a:schemeClr>
                        </a:gs>
                        <a:gs pos="1000">
                          <a:schemeClr val="accent6">
                            <a:lumMod val="60000"/>
                            <a:lumOff val="4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12" name="平行四辺形 1111"/>
                    <p:cNvSpPr/>
                    <p:nvPr/>
                  </p:nvSpPr>
                  <p:spPr>
                    <a:xfrm rot="9143918">
                      <a:off x="755307" y="3001174"/>
                      <a:ext cx="350177" cy="84757"/>
                    </a:xfrm>
                    <a:prstGeom prst="parallelogram">
                      <a:avLst>
                        <a:gd name="adj" fmla="val 51461"/>
                      </a:avLst>
                    </a:prstGeom>
                    <a:gradFill>
                      <a:gsLst>
                        <a:gs pos="100000">
                          <a:srgbClr val="FF0000"/>
                        </a:gs>
                        <a:gs pos="1000">
                          <a:schemeClr val="accent6">
                            <a:lumMod val="20000"/>
                            <a:lumOff val="8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13" name="平行四辺形 1112"/>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14" name="平行四辺形 1113"/>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15" name="アーチ 1114"/>
                    <p:cNvSpPr/>
                    <p:nvPr/>
                  </p:nvSpPr>
                  <p:spPr>
                    <a:xfrm>
                      <a:off x="730568" y="2987187"/>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16" name="平行四辺形 1115"/>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17" name="アーチ 1116"/>
                    <p:cNvSpPr/>
                    <p:nvPr/>
                  </p:nvSpPr>
                  <p:spPr>
                    <a:xfrm>
                      <a:off x="730572" y="3275212"/>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18" name="平行四辺形 1117"/>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19" name="アーチ 1118"/>
                    <p:cNvSpPr/>
                    <p:nvPr/>
                  </p:nvSpPr>
                  <p:spPr>
                    <a:xfrm>
                      <a:off x="730567" y="3563248"/>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110" name="アーチ 1109"/>
                  <p:cNvSpPr/>
                  <p:nvPr/>
                </p:nvSpPr>
                <p:spPr>
                  <a:xfrm rot="8773803">
                    <a:off x="444884" y="1777804"/>
                    <a:ext cx="444188" cy="600067"/>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104" name="アーチ 1103"/>
                <p:cNvSpPr/>
                <p:nvPr/>
              </p:nvSpPr>
              <p:spPr>
                <a:xfrm rot="8773803">
                  <a:off x="5017805" y="2199142"/>
                  <a:ext cx="577444" cy="744083"/>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05" name="正方形/長方形 1104"/>
                <p:cNvSpPr/>
                <p:nvPr/>
              </p:nvSpPr>
              <p:spPr>
                <a:xfrm rot="1680000">
                  <a:off x="5400164" y="153405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06" name="正方形/長方形 1105"/>
                <p:cNvSpPr/>
                <p:nvPr/>
              </p:nvSpPr>
              <p:spPr>
                <a:xfrm rot="7140000">
                  <a:off x="5417817" y="1908769"/>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07" name="正方形/長方形 1106"/>
                <p:cNvSpPr/>
                <p:nvPr/>
              </p:nvSpPr>
              <p:spPr>
                <a:xfrm rot="1680000">
                  <a:off x="5383666" y="230130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08" name="正方形/長方形 1107"/>
                <p:cNvSpPr/>
                <p:nvPr/>
              </p:nvSpPr>
              <p:spPr>
                <a:xfrm rot="7140000">
                  <a:off x="5451245" y="2642280"/>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120" name="グループ化 553"/>
              <p:cNvGrpSpPr>
                <a:grpSpLocks noChangeAspect="1"/>
              </p:cNvGrpSpPr>
              <p:nvPr/>
            </p:nvGrpSpPr>
            <p:grpSpPr>
              <a:xfrm rot="6879705">
                <a:off x="4661321" y="2861260"/>
                <a:ext cx="83610" cy="183029"/>
                <a:chOff x="4595941" y="1153522"/>
                <a:chExt cx="1188031" cy="2232239"/>
              </a:xfrm>
            </p:grpSpPr>
            <p:grpSp>
              <p:nvGrpSpPr>
                <p:cNvPr id="1121" name="グループ化 368"/>
                <p:cNvGrpSpPr/>
                <p:nvPr/>
              </p:nvGrpSpPr>
              <p:grpSpPr>
                <a:xfrm>
                  <a:off x="4595941" y="1153522"/>
                  <a:ext cx="1002175" cy="2232239"/>
                  <a:chOff x="128690" y="1536445"/>
                  <a:chExt cx="770903" cy="1800193"/>
                </a:xfrm>
              </p:grpSpPr>
              <p:grpSp>
                <p:nvGrpSpPr>
                  <p:cNvPr id="1127" name="グループ化 279"/>
                  <p:cNvGrpSpPr/>
                  <p:nvPr/>
                </p:nvGrpSpPr>
                <p:grpSpPr>
                  <a:xfrm>
                    <a:off x="128690" y="1536445"/>
                    <a:ext cx="770903" cy="1800193"/>
                    <a:chOff x="730567" y="2987187"/>
                    <a:chExt cx="374917" cy="864093"/>
                  </a:xfrm>
                </p:grpSpPr>
                <p:sp>
                  <p:nvSpPr>
                    <p:cNvPr id="1129" name="平行四辺形 1128"/>
                    <p:cNvSpPr/>
                    <p:nvPr/>
                  </p:nvSpPr>
                  <p:spPr>
                    <a:xfrm rot="12456082" flipH="1">
                      <a:off x="755284" y="3145260"/>
                      <a:ext cx="350175" cy="84756"/>
                    </a:xfrm>
                    <a:prstGeom prst="parallelogram">
                      <a:avLst>
                        <a:gd name="adj" fmla="val 51461"/>
                      </a:avLst>
                    </a:prstGeom>
                    <a:gradFill>
                      <a:gsLst>
                        <a:gs pos="50000">
                          <a:schemeClr val="accent6">
                            <a:lumMod val="40000"/>
                            <a:lumOff val="60000"/>
                          </a:schemeClr>
                        </a:gs>
                        <a:gs pos="1000">
                          <a:schemeClr val="accent6">
                            <a:lumMod val="60000"/>
                            <a:lumOff val="4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30" name="平行四辺形 1129"/>
                    <p:cNvSpPr/>
                    <p:nvPr/>
                  </p:nvSpPr>
                  <p:spPr>
                    <a:xfrm rot="9143918">
                      <a:off x="755307" y="3001174"/>
                      <a:ext cx="350177" cy="84757"/>
                    </a:xfrm>
                    <a:prstGeom prst="parallelogram">
                      <a:avLst>
                        <a:gd name="adj" fmla="val 51461"/>
                      </a:avLst>
                    </a:prstGeom>
                    <a:gradFill>
                      <a:gsLst>
                        <a:gs pos="100000">
                          <a:srgbClr val="FF0000"/>
                        </a:gs>
                        <a:gs pos="1000">
                          <a:schemeClr val="accent6">
                            <a:lumMod val="20000"/>
                            <a:lumOff val="8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31" name="平行四辺形 1130"/>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32" name="平行四辺形 1131"/>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33" name="アーチ 1132"/>
                    <p:cNvSpPr/>
                    <p:nvPr/>
                  </p:nvSpPr>
                  <p:spPr>
                    <a:xfrm>
                      <a:off x="730568" y="2987187"/>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34" name="平行四辺形 1133"/>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35" name="アーチ 1134"/>
                    <p:cNvSpPr/>
                    <p:nvPr/>
                  </p:nvSpPr>
                  <p:spPr>
                    <a:xfrm>
                      <a:off x="730572" y="3275212"/>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36" name="平行四辺形 1135"/>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37" name="アーチ 1136"/>
                    <p:cNvSpPr/>
                    <p:nvPr/>
                  </p:nvSpPr>
                  <p:spPr>
                    <a:xfrm>
                      <a:off x="730567" y="3563248"/>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128" name="アーチ 1127"/>
                  <p:cNvSpPr/>
                  <p:nvPr/>
                </p:nvSpPr>
                <p:spPr>
                  <a:xfrm rot="8773803">
                    <a:off x="444884" y="1777804"/>
                    <a:ext cx="444188" cy="600067"/>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122" name="アーチ 1121"/>
                <p:cNvSpPr/>
                <p:nvPr/>
              </p:nvSpPr>
              <p:spPr>
                <a:xfrm rot="8773803">
                  <a:off x="5017805" y="2199142"/>
                  <a:ext cx="577444" cy="744083"/>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23" name="正方形/長方形 1122"/>
                <p:cNvSpPr/>
                <p:nvPr/>
              </p:nvSpPr>
              <p:spPr>
                <a:xfrm rot="1680000">
                  <a:off x="5400164" y="153405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24" name="正方形/長方形 1123"/>
                <p:cNvSpPr/>
                <p:nvPr/>
              </p:nvSpPr>
              <p:spPr>
                <a:xfrm rot="7140000">
                  <a:off x="5417817" y="1908769"/>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25" name="正方形/長方形 1124"/>
                <p:cNvSpPr/>
                <p:nvPr/>
              </p:nvSpPr>
              <p:spPr>
                <a:xfrm rot="1680000">
                  <a:off x="5383666" y="230130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26" name="正方形/長方形 1125"/>
                <p:cNvSpPr/>
                <p:nvPr/>
              </p:nvSpPr>
              <p:spPr>
                <a:xfrm rot="7140000">
                  <a:off x="5451245" y="2642280"/>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138" name="グループ化 553"/>
              <p:cNvGrpSpPr>
                <a:grpSpLocks noChangeAspect="1"/>
              </p:cNvGrpSpPr>
              <p:nvPr/>
            </p:nvGrpSpPr>
            <p:grpSpPr>
              <a:xfrm rot="10625309">
                <a:off x="4405554" y="3014696"/>
                <a:ext cx="83610" cy="183029"/>
                <a:chOff x="4595941" y="1153522"/>
                <a:chExt cx="1188031" cy="2232239"/>
              </a:xfrm>
            </p:grpSpPr>
            <p:grpSp>
              <p:nvGrpSpPr>
                <p:cNvPr id="1139" name="グループ化 368"/>
                <p:cNvGrpSpPr/>
                <p:nvPr/>
              </p:nvGrpSpPr>
              <p:grpSpPr>
                <a:xfrm>
                  <a:off x="4595941" y="1153522"/>
                  <a:ext cx="1002175" cy="2232239"/>
                  <a:chOff x="128690" y="1536445"/>
                  <a:chExt cx="770903" cy="1800193"/>
                </a:xfrm>
              </p:grpSpPr>
              <p:grpSp>
                <p:nvGrpSpPr>
                  <p:cNvPr id="1145" name="グループ化 279"/>
                  <p:cNvGrpSpPr/>
                  <p:nvPr/>
                </p:nvGrpSpPr>
                <p:grpSpPr>
                  <a:xfrm>
                    <a:off x="128690" y="1536445"/>
                    <a:ext cx="770903" cy="1800193"/>
                    <a:chOff x="730567" y="2987187"/>
                    <a:chExt cx="374917" cy="864093"/>
                  </a:xfrm>
                </p:grpSpPr>
                <p:sp>
                  <p:nvSpPr>
                    <p:cNvPr id="1147" name="平行四辺形 1146"/>
                    <p:cNvSpPr/>
                    <p:nvPr/>
                  </p:nvSpPr>
                  <p:spPr>
                    <a:xfrm rot="12456082" flipH="1">
                      <a:off x="755284" y="3145260"/>
                      <a:ext cx="350175" cy="84756"/>
                    </a:xfrm>
                    <a:prstGeom prst="parallelogram">
                      <a:avLst>
                        <a:gd name="adj" fmla="val 51461"/>
                      </a:avLst>
                    </a:prstGeom>
                    <a:gradFill>
                      <a:gsLst>
                        <a:gs pos="50000">
                          <a:schemeClr val="accent6">
                            <a:lumMod val="40000"/>
                            <a:lumOff val="60000"/>
                          </a:schemeClr>
                        </a:gs>
                        <a:gs pos="1000">
                          <a:schemeClr val="accent6">
                            <a:lumMod val="60000"/>
                            <a:lumOff val="4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48" name="平行四辺形 1147"/>
                    <p:cNvSpPr/>
                    <p:nvPr/>
                  </p:nvSpPr>
                  <p:spPr>
                    <a:xfrm rot="9143918">
                      <a:off x="755307" y="3001174"/>
                      <a:ext cx="350177" cy="84757"/>
                    </a:xfrm>
                    <a:prstGeom prst="parallelogram">
                      <a:avLst>
                        <a:gd name="adj" fmla="val 51461"/>
                      </a:avLst>
                    </a:prstGeom>
                    <a:gradFill>
                      <a:gsLst>
                        <a:gs pos="100000">
                          <a:srgbClr val="FF0000"/>
                        </a:gs>
                        <a:gs pos="1000">
                          <a:schemeClr val="accent6">
                            <a:lumMod val="20000"/>
                            <a:lumOff val="8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49" name="平行四辺形 1148"/>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50" name="平行四辺形 1149"/>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51" name="アーチ 1150"/>
                    <p:cNvSpPr/>
                    <p:nvPr/>
                  </p:nvSpPr>
                  <p:spPr>
                    <a:xfrm>
                      <a:off x="730568" y="2987187"/>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52" name="平行四辺形 1151"/>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53" name="アーチ 1152"/>
                    <p:cNvSpPr/>
                    <p:nvPr/>
                  </p:nvSpPr>
                  <p:spPr>
                    <a:xfrm>
                      <a:off x="730572" y="3275212"/>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54" name="平行四辺形 1153"/>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55" name="アーチ 1154"/>
                    <p:cNvSpPr/>
                    <p:nvPr/>
                  </p:nvSpPr>
                  <p:spPr>
                    <a:xfrm>
                      <a:off x="730567" y="3563248"/>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146" name="アーチ 1145"/>
                  <p:cNvSpPr/>
                  <p:nvPr/>
                </p:nvSpPr>
                <p:spPr>
                  <a:xfrm rot="8773803">
                    <a:off x="444884" y="1777804"/>
                    <a:ext cx="444188" cy="600067"/>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140" name="アーチ 1139"/>
                <p:cNvSpPr/>
                <p:nvPr/>
              </p:nvSpPr>
              <p:spPr>
                <a:xfrm rot="8773803">
                  <a:off x="5017805" y="2199142"/>
                  <a:ext cx="577444" cy="744083"/>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41" name="正方形/長方形 1140"/>
                <p:cNvSpPr/>
                <p:nvPr/>
              </p:nvSpPr>
              <p:spPr>
                <a:xfrm rot="1680000">
                  <a:off x="5400164" y="153405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42" name="正方形/長方形 1141"/>
                <p:cNvSpPr/>
                <p:nvPr/>
              </p:nvSpPr>
              <p:spPr>
                <a:xfrm rot="7140000">
                  <a:off x="5417817" y="1908769"/>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43" name="正方形/長方形 1142"/>
                <p:cNvSpPr/>
                <p:nvPr/>
              </p:nvSpPr>
              <p:spPr>
                <a:xfrm rot="1680000">
                  <a:off x="5383666" y="230130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44" name="正方形/長方形 1143"/>
                <p:cNvSpPr/>
                <p:nvPr/>
              </p:nvSpPr>
              <p:spPr>
                <a:xfrm rot="7140000">
                  <a:off x="5451245" y="2642280"/>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nvGrpSpPr>
              <p:cNvPr id="1156" name="グループ化 553"/>
              <p:cNvGrpSpPr>
                <a:grpSpLocks noChangeAspect="1"/>
              </p:cNvGrpSpPr>
              <p:nvPr/>
            </p:nvGrpSpPr>
            <p:grpSpPr>
              <a:xfrm rot="14328869">
                <a:off x="4126960" y="2895684"/>
                <a:ext cx="83610" cy="183029"/>
                <a:chOff x="4595941" y="1153522"/>
                <a:chExt cx="1188031" cy="2232239"/>
              </a:xfrm>
            </p:grpSpPr>
            <p:grpSp>
              <p:nvGrpSpPr>
                <p:cNvPr id="1157" name="グループ化 368"/>
                <p:cNvGrpSpPr/>
                <p:nvPr/>
              </p:nvGrpSpPr>
              <p:grpSpPr>
                <a:xfrm>
                  <a:off x="4595941" y="1153522"/>
                  <a:ext cx="1002175" cy="2232239"/>
                  <a:chOff x="128690" y="1536445"/>
                  <a:chExt cx="770903" cy="1800193"/>
                </a:xfrm>
              </p:grpSpPr>
              <p:grpSp>
                <p:nvGrpSpPr>
                  <p:cNvPr id="1163" name="グループ化 279"/>
                  <p:cNvGrpSpPr/>
                  <p:nvPr/>
                </p:nvGrpSpPr>
                <p:grpSpPr>
                  <a:xfrm>
                    <a:off x="128690" y="1536445"/>
                    <a:ext cx="770903" cy="1800193"/>
                    <a:chOff x="730567" y="2987187"/>
                    <a:chExt cx="374917" cy="864093"/>
                  </a:xfrm>
                </p:grpSpPr>
                <p:sp>
                  <p:nvSpPr>
                    <p:cNvPr id="1165" name="平行四辺形 1164"/>
                    <p:cNvSpPr/>
                    <p:nvPr/>
                  </p:nvSpPr>
                  <p:spPr>
                    <a:xfrm rot="12456082" flipH="1">
                      <a:off x="755284" y="3145260"/>
                      <a:ext cx="350175" cy="84756"/>
                    </a:xfrm>
                    <a:prstGeom prst="parallelogram">
                      <a:avLst>
                        <a:gd name="adj" fmla="val 51461"/>
                      </a:avLst>
                    </a:prstGeom>
                    <a:gradFill>
                      <a:gsLst>
                        <a:gs pos="50000">
                          <a:schemeClr val="accent6">
                            <a:lumMod val="40000"/>
                            <a:lumOff val="60000"/>
                          </a:schemeClr>
                        </a:gs>
                        <a:gs pos="1000">
                          <a:schemeClr val="accent6">
                            <a:lumMod val="60000"/>
                            <a:lumOff val="4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66" name="平行四辺形 1165"/>
                    <p:cNvSpPr/>
                    <p:nvPr/>
                  </p:nvSpPr>
                  <p:spPr>
                    <a:xfrm rot="9143918">
                      <a:off x="755307" y="3001174"/>
                      <a:ext cx="350177" cy="84757"/>
                    </a:xfrm>
                    <a:prstGeom prst="parallelogram">
                      <a:avLst>
                        <a:gd name="adj" fmla="val 51461"/>
                      </a:avLst>
                    </a:prstGeom>
                    <a:gradFill>
                      <a:gsLst>
                        <a:gs pos="100000">
                          <a:srgbClr val="FF0000"/>
                        </a:gs>
                        <a:gs pos="1000">
                          <a:schemeClr val="accent6">
                            <a:lumMod val="20000"/>
                            <a:lumOff val="8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67" name="平行四辺形 1166"/>
                    <p:cNvSpPr/>
                    <p:nvPr/>
                  </p:nvSpPr>
                  <p:spPr>
                    <a:xfrm rot="12456082" flipH="1">
                      <a:off x="755284" y="3433290"/>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68" name="平行四辺形 1167"/>
                    <p:cNvSpPr/>
                    <p:nvPr/>
                  </p:nvSpPr>
                  <p:spPr>
                    <a:xfrm rot="9143918">
                      <a:off x="755285" y="3289275"/>
                      <a:ext cx="350177" cy="84757"/>
                    </a:xfrm>
                    <a:prstGeom prst="parallelogram">
                      <a:avLst>
                        <a:gd name="adj" fmla="val 51461"/>
                      </a:avLst>
                    </a:prstGeom>
                    <a:gradFill>
                      <a:gsLst>
                        <a:gs pos="100000">
                          <a:srgbClr val="FF0000"/>
                        </a:gs>
                        <a:gs pos="1000">
                          <a:schemeClr val="accent6">
                            <a:lumMod val="40000"/>
                            <a:lumOff val="60000"/>
                          </a:schemeClr>
                        </a:gs>
                      </a:gsLst>
                      <a:path path="circle">
                        <a:fillToRect l="50000" t="50000" r="50000" b="50000"/>
                      </a:path>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69" name="アーチ 1168"/>
                    <p:cNvSpPr/>
                    <p:nvPr/>
                  </p:nvSpPr>
                  <p:spPr>
                    <a:xfrm>
                      <a:off x="730568" y="2987187"/>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70" name="平行四辺形 1169"/>
                    <p:cNvSpPr/>
                    <p:nvPr/>
                  </p:nvSpPr>
                  <p:spPr>
                    <a:xfrm rot="12456082" flipH="1">
                      <a:off x="755284" y="3721322"/>
                      <a:ext cx="350177" cy="84757"/>
                    </a:xfrm>
                    <a:prstGeom prst="parallelogram">
                      <a:avLst>
                        <a:gd name="adj" fmla="val 51461"/>
                      </a:avLst>
                    </a:prstGeom>
                    <a:gradFill flip="none" rotWithShape="1">
                      <a:gsLst>
                        <a:gs pos="50000">
                          <a:schemeClr val="accent6">
                            <a:lumMod val="40000"/>
                            <a:lumOff val="60000"/>
                          </a:schemeClr>
                        </a:gs>
                        <a:gs pos="1000">
                          <a:schemeClr val="accent6">
                            <a:lumMod val="60000"/>
                            <a:lumOff val="4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71" name="アーチ 1170"/>
                    <p:cNvSpPr/>
                    <p:nvPr/>
                  </p:nvSpPr>
                  <p:spPr>
                    <a:xfrm>
                      <a:off x="730572" y="3275212"/>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72" name="平行四辺形 1171"/>
                    <p:cNvSpPr/>
                    <p:nvPr/>
                  </p:nvSpPr>
                  <p:spPr>
                    <a:xfrm rot="9143918">
                      <a:off x="755286" y="3577306"/>
                      <a:ext cx="350177" cy="84757"/>
                    </a:xfrm>
                    <a:prstGeom prst="parallelogram">
                      <a:avLst>
                        <a:gd name="adj" fmla="val 51461"/>
                      </a:avLst>
                    </a:prstGeom>
                    <a:gradFill flip="none" rotWithShape="1">
                      <a:gsLst>
                        <a:gs pos="99000">
                          <a:srgbClr val="FF0000"/>
                        </a:gs>
                        <a:gs pos="1000">
                          <a:schemeClr val="accent6">
                            <a:lumMod val="40000"/>
                            <a:lumOff val="60000"/>
                          </a:schemeClr>
                        </a:gs>
                      </a:gsLst>
                      <a:path path="circle">
                        <a:fillToRect l="50000" t="50000" r="50000" b="50000"/>
                      </a:path>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73" name="アーチ 1172"/>
                    <p:cNvSpPr/>
                    <p:nvPr/>
                  </p:nvSpPr>
                  <p:spPr>
                    <a:xfrm>
                      <a:off x="730567" y="3563248"/>
                      <a:ext cx="216025" cy="288032"/>
                    </a:xfrm>
                    <a:prstGeom prst="blockArc">
                      <a:avLst>
                        <a:gd name="adj1" fmla="val 9623568"/>
                        <a:gd name="adj2" fmla="val 15134904"/>
                        <a:gd name="adj3" fmla="val 17424"/>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164" name="アーチ 1163"/>
                  <p:cNvSpPr/>
                  <p:nvPr/>
                </p:nvSpPr>
                <p:spPr>
                  <a:xfrm rot="8773803">
                    <a:off x="444884" y="1777804"/>
                    <a:ext cx="444188" cy="600067"/>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
              <p:nvSpPr>
                <p:cNvPr id="1158" name="アーチ 1157"/>
                <p:cNvSpPr/>
                <p:nvPr/>
              </p:nvSpPr>
              <p:spPr>
                <a:xfrm rot="8773803">
                  <a:off x="5017805" y="2199142"/>
                  <a:ext cx="577444" cy="744083"/>
                </a:xfrm>
                <a:prstGeom prst="blockArc">
                  <a:avLst>
                    <a:gd name="adj1" fmla="val 8624974"/>
                    <a:gd name="adj2" fmla="val 15584918"/>
                    <a:gd name="adj3" fmla="val 234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59" name="正方形/長方形 1158"/>
                <p:cNvSpPr/>
                <p:nvPr/>
              </p:nvSpPr>
              <p:spPr>
                <a:xfrm rot="1680000">
                  <a:off x="5400164" y="153405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60" name="正方形/長方形 1159"/>
                <p:cNvSpPr/>
                <p:nvPr/>
              </p:nvSpPr>
              <p:spPr>
                <a:xfrm rot="7140000">
                  <a:off x="5417817" y="1908769"/>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61" name="正方形/長方形 1160"/>
                <p:cNvSpPr/>
                <p:nvPr/>
              </p:nvSpPr>
              <p:spPr>
                <a:xfrm rot="1680000">
                  <a:off x="5383666" y="2301301"/>
                  <a:ext cx="383808" cy="176869"/>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1162" name="正方形/長方形 1161"/>
                <p:cNvSpPr/>
                <p:nvPr/>
              </p:nvSpPr>
              <p:spPr>
                <a:xfrm rot="7140000">
                  <a:off x="5451245" y="2642280"/>
                  <a:ext cx="465113" cy="176877"/>
                </a:xfrm>
                <a:prstGeom prst="rect">
                  <a:avLst/>
                </a:prstGeom>
                <a:solidFill>
                  <a:schemeClr val="bg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grpSp>
      </p:grpSp>
      <p:sp>
        <p:nvSpPr>
          <p:cNvPr id="645" name="テキスト ボックス 644"/>
          <p:cNvSpPr txBox="1"/>
          <p:nvPr/>
        </p:nvSpPr>
        <p:spPr>
          <a:xfrm>
            <a:off x="5873297" y="559770"/>
            <a:ext cx="3286389" cy="523220"/>
          </a:xfrm>
          <a:prstGeom prst="rect">
            <a:avLst/>
          </a:prstGeom>
          <a:noFill/>
        </p:spPr>
        <p:txBody>
          <a:bodyPr wrap="square" rtlCol="0">
            <a:spAutoFit/>
          </a:bodyPr>
          <a:lstStyle/>
          <a:p>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Miura N, Shaheen SM, Akita H </a:t>
            </a:r>
            <a:r>
              <a:rPr kumimoji="1" lang="en-US" altLang="ja-JP" sz="1400" i="1" dirty="0" smtClean="0">
                <a:latin typeface="Arial Unicode MS" panose="020B0604020202020204" pitchFamily="50" charset="-128"/>
                <a:ea typeface="Arial Unicode MS" panose="020B0604020202020204" pitchFamily="50" charset="-128"/>
                <a:cs typeface="Arial Unicode MS" panose="020B0604020202020204" pitchFamily="50" charset="-128"/>
              </a:rPr>
              <a:t>et al.</a:t>
            </a: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a:t>
            </a:r>
          </a:p>
          <a:p>
            <a:r>
              <a:rPr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Nuc Acid Res</a:t>
            </a:r>
            <a:r>
              <a:rPr kumimoji="1" lang="en-US" altLang="ja-JP" sz="1400" dirty="0" smtClean="0">
                <a:latin typeface="Arial Unicode MS" panose="020B0604020202020204" pitchFamily="50" charset="-128"/>
                <a:ea typeface="Arial Unicode MS" panose="020B0604020202020204" pitchFamily="50" charset="-128"/>
                <a:cs typeface="Arial Unicode MS" panose="020B0604020202020204" pitchFamily="50" charset="-128"/>
              </a:rPr>
              <a:t>, 43(2015), 1317-31</a:t>
            </a:r>
            <a:endParaRPr kumimoji="1" lang="ja-JP" altLang="en-US" sz="1400"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sp>
        <p:nvSpPr>
          <p:cNvPr id="646" name="テキスト ボックス 645"/>
          <p:cNvSpPr txBox="1"/>
          <p:nvPr/>
        </p:nvSpPr>
        <p:spPr>
          <a:xfrm>
            <a:off x="227990" y="615779"/>
            <a:ext cx="1963999" cy="369332"/>
          </a:xfrm>
          <a:prstGeom prst="rect">
            <a:avLst/>
          </a:prstGeom>
          <a:noFill/>
        </p:spPr>
        <p:txBody>
          <a:bodyPr wrap="none" rtlCol="0">
            <a:spAutoFit/>
          </a:bodyPr>
          <a:lstStyle/>
          <a:p>
            <a:pPr algn="ctr"/>
            <a:r>
              <a:rPr kumimoji="1" lang="en-US" altLang="ja-JP" dirty="0" smtClean="0">
                <a:latin typeface="Arial Unicode MS" panose="020B0604020202020204" pitchFamily="50" charset="-128"/>
                <a:ea typeface="Arial Unicode MS" panose="020B0604020202020204" pitchFamily="50" charset="-128"/>
                <a:cs typeface="Arial Unicode MS" panose="020B0604020202020204" pitchFamily="50" charset="-128"/>
              </a:rPr>
              <a:t>1. Fusogenic lipid</a:t>
            </a:r>
            <a:endParaRPr kumimoji="1" lang="ja-JP" altLang="en-US" dirty="0">
              <a:latin typeface="Arial Unicode MS" panose="020B0604020202020204" pitchFamily="50" charset="-128"/>
              <a:ea typeface="Arial Unicode MS" panose="020B0604020202020204" pitchFamily="50" charset="-128"/>
              <a:cs typeface="Arial Unicode MS" panose="020B0604020202020204" pitchFamily="50" charset="-128"/>
            </a:endParaRPr>
          </a:p>
        </p:txBody>
      </p:sp>
      <p:cxnSp>
        <p:nvCxnSpPr>
          <p:cNvPr id="647" name="直線矢印コネクタ 646"/>
          <p:cNvCxnSpPr/>
          <p:nvPr/>
        </p:nvCxnSpPr>
        <p:spPr>
          <a:xfrm>
            <a:off x="1395413" y="947949"/>
            <a:ext cx="119062" cy="24765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44" name="グループ化 43"/>
          <p:cNvGrpSpPr/>
          <p:nvPr/>
        </p:nvGrpSpPr>
        <p:grpSpPr>
          <a:xfrm>
            <a:off x="283871" y="3314718"/>
            <a:ext cx="4153965" cy="3297505"/>
            <a:chOff x="283871" y="3314718"/>
            <a:chExt cx="4153965" cy="3297505"/>
          </a:xfrm>
        </p:grpSpPr>
        <p:sp>
          <p:nvSpPr>
            <p:cNvPr id="2" name="正方形/長方形 1"/>
            <p:cNvSpPr/>
            <p:nvPr/>
          </p:nvSpPr>
          <p:spPr>
            <a:xfrm>
              <a:off x="283871" y="3879245"/>
              <a:ext cx="4153965" cy="2732978"/>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 name="テキスト ボックス 42"/>
            <p:cNvSpPr txBox="1"/>
            <p:nvPr/>
          </p:nvSpPr>
          <p:spPr>
            <a:xfrm>
              <a:off x="309262" y="3314718"/>
              <a:ext cx="1544012" cy="646331"/>
            </a:xfrm>
            <a:prstGeom prst="rect">
              <a:avLst/>
            </a:prstGeom>
            <a:noFill/>
          </p:spPr>
          <p:txBody>
            <a:bodyPr wrap="none" rtlCol="0">
              <a:spAutoFit/>
            </a:bodyPr>
            <a:lstStyle/>
            <a:p>
              <a:r>
                <a:rPr kumimoji="1" lang="en-US" altLang="ja-JP" sz="3600" dirty="0" smtClean="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rPr>
                <a:t>Switch</a:t>
              </a:r>
              <a:endParaRPr kumimoji="1" lang="ja-JP" altLang="en-US" sz="3600" dirty="0">
                <a:solidFill>
                  <a:srgbClr val="FF0000"/>
                </a:solidFill>
                <a:latin typeface="Arial Unicode MS" panose="020B0604020202020204" pitchFamily="50" charset="-128"/>
                <a:ea typeface="Arial Unicode MS" panose="020B0604020202020204" pitchFamily="50" charset="-128"/>
                <a:cs typeface="Arial Unicode MS" panose="020B0604020202020204" pitchFamily="50" charset="-128"/>
              </a:endParaRPr>
            </a:p>
          </p:txBody>
        </p:sp>
      </p:grpSp>
    </p:spTree>
    <p:extLst>
      <p:ext uri="{BB962C8B-B14F-4D97-AF65-F5344CB8AC3E}">
        <p14:creationId xmlns:p14="http://schemas.microsoft.com/office/powerpoint/2010/main" val="917014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ags/tag1.xml><?xml version="1.0" encoding="utf-8"?>
<p:tagLst xmlns:a="http://schemas.openxmlformats.org/drawingml/2006/main" xmlns:r="http://schemas.openxmlformats.org/officeDocument/2006/relationships" xmlns:p="http://schemas.openxmlformats.org/presentationml/2006/main">
  <p:tag name="TIMING" val="|22.6"/>
</p:tagLst>
</file>

<file path=ppt/tags/tag2.xml><?xml version="1.0" encoding="utf-8"?>
<p:tagLst xmlns:a="http://schemas.openxmlformats.org/drawingml/2006/main" xmlns:r="http://schemas.openxmlformats.org/officeDocument/2006/relationships" xmlns:p="http://schemas.openxmlformats.org/presentationml/2006/main">
  <p:tag name="TIMING" val="|16.6|5.2|9.6"/>
</p:tagLst>
</file>

<file path=ppt/theme/theme1.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2">
      <a:majorFont>
        <a:latin typeface="Calibri"/>
        <a:ea typeface=""/>
        <a:cs typeface=""/>
        <a:font script="Jpan" typeface="HGｺﾞｼｯｸM"/>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mbria"/>
        <a:ea typeface=""/>
        <a:cs typeface=""/>
        <a:font script="Jpan" typeface="HG明朝B"/>
        <a:font script="Hang" typeface="맑은 고딕"/>
        <a:font script="Hans" typeface="黑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標準デザイン">
  <a:themeElements>
    <a:clrScheme name="標準デザイン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標準デザイン">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raClrScheme>
      <a:clrScheme name="標準デザイン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標準デザイン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標準デザイン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標準デザイン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標準デザイン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標準デザイン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標準デザイン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標準デザイン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標準デザイン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標準デザイン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標準デザイン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標準デザイン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3.xml><?xml version="1.0" encoding="utf-8"?>
<a:theme xmlns:a="http://schemas.openxmlformats.org/drawingml/2006/main" name="1_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標準デザイン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標準デザイン">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標準デザイン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標準デザイン">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標準デザイン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標準デザイン">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標準デザイン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標準デザイン">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標準デザイン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標準デザイン">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標準デザイン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標準デザイン">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otalTime>8664</TotalTime>
  <Words>9350</Words>
  <Application>Microsoft Office PowerPoint</Application>
  <PresentationFormat>画面に合わせる (4:3)</PresentationFormat>
  <Paragraphs>2272</Paragraphs>
  <Slides>66</Slides>
  <Notes>56</Notes>
  <HiddenSlides>0</HiddenSlides>
  <MMClips>0</MMClips>
  <ScaleCrop>false</ScaleCrop>
  <HeadingPairs>
    <vt:vector size="6" baseType="variant">
      <vt:variant>
        <vt:lpstr>テーマ</vt:lpstr>
      </vt:variant>
      <vt:variant>
        <vt:i4>3</vt:i4>
      </vt:variant>
      <vt:variant>
        <vt:lpstr>埋め込まれた OLE サーバー</vt:lpstr>
      </vt:variant>
      <vt:variant>
        <vt:i4>2</vt:i4>
      </vt:variant>
      <vt:variant>
        <vt:lpstr>スライド タイトル</vt:lpstr>
      </vt:variant>
      <vt:variant>
        <vt:i4>66</vt:i4>
      </vt:variant>
    </vt:vector>
  </HeadingPairs>
  <TitlesOfParts>
    <vt:vector size="71" baseType="lpstr">
      <vt:lpstr>Office ​​テーマ</vt:lpstr>
      <vt:lpstr>1_標準デザイン</vt:lpstr>
      <vt:lpstr>1_Office ​​テーマ</vt:lpstr>
      <vt:lpstr>ChemSketch</vt:lpstr>
      <vt:lpstr>グラフ</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The first gene transfer by cationic lipid</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プレゼンテーション</dc:title>
  <dc:creator>Hidetaka Akita</dc:creator>
  <cp:lastModifiedBy>Hidetaka Akita</cp:lastModifiedBy>
  <cp:revision>926</cp:revision>
  <cp:lastPrinted>2014-02-19T03:14:29Z</cp:lastPrinted>
  <dcterms:created xsi:type="dcterms:W3CDTF">2012-02-23T08:15:36Z</dcterms:created>
  <dcterms:modified xsi:type="dcterms:W3CDTF">2015-08-15T02:41:36Z</dcterms:modified>
</cp:coreProperties>
</file>